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ink/ink2.xml" ContentType="application/inkml+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48" r:id="rId5"/>
  </p:sldMasterIdLst>
  <p:notesMasterIdLst>
    <p:notesMasterId r:id="rId33"/>
  </p:notesMasterIdLst>
  <p:sldIdLst>
    <p:sldId id="286" r:id="rId6"/>
    <p:sldId id="352" r:id="rId7"/>
    <p:sldId id="285" r:id="rId8"/>
    <p:sldId id="284" r:id="rId9"/>
    <p:sldId id="287" r:id="rId10"/>
    <p:sldId id="283" r:id="rId11"/>
    <p:sldId id="282" r:id="rId12"/>
    <p:sldId id="281" r:id="rId13"/>
    <p:sldId id="280" r:id="rId14"/>
    <p:sldId id="279" r:id="rId15"/>
    <p:sldId id="278" r:id="rId16"/>
    <p:sldId id="276" r:id="rId17"/>
    <p:sldId id="275" r:id="rId18"/>
    <p:sldId id="273" r:id="rId19"/>
    <p:sldId id="272" r:id="rId20"/>
    <p:sldId id="345" r:id="rId21"/>
    <p:sldId id="320" r:id="rId22"/>
    <p:sldId id="335" r:id="rId23"/>
    <p:sldId id="346" r:id="rId24"/>
    <p:sldId id="347" r:id="rId25"/>
    <p:sldId id="270" r:id="rId26"/>
    <p:sldId id="348" r:id="rId27"/>
    <p:sldId id="323" r:id="rId28"/>
    <p:sldId id="349" r:id="rId29"/>
    <p:sldId id="354" r:id="rId30"/>
    <p:sldId id="350"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F7BE31-B34C-A24F-277B-1F36EB00FCF3}" name="Valiant, William (OS/OASH)" initials="V(" userId="S::william.valiant@hhs.gov::009ab879-1cd7-41c9-ba0b-f1b688fef23d" providerId="AD"/>
  <p188:author id="{599CB550-ABD1-971A-67F9-0C3A31F5B11F}" name="O'Donnell, Allison (HHS/OASH)" initials="O(" userId="S::allison.odonnell@hhs.gov::2fd7a866-1b5e-449a-8938-1e4eaee4edfd" providerId="AD"/>
  <p188:author id="{C4A28753-F1FC-2FFF-9B13-ED004BE97943}" name="Iademarco, Michael (HHS/OASH)" initials="IM(" userId="S::Michael.Iademarco@hhs.gov::d62cf734-b35a-4155-9d8d-8fed8e3d3a20" providerId="AD"/>
  <p188:author id="{203FDA58-FA7D-9BE8-6604-BDC767BA0BE5}" name="Meyer, Emily Ann (HHS/OASH)" initials="M(" userId="S::emilyann.meyer@hhs.gov::516157d4-d77b-4cc2-88af-8e4d7de5ad54" providerId="AD"/>
  <p188:author id="{BE4ED778-97AC-3AE1-9A51-AD04505EB91B}" name="Office of Long COVID" initials="OLC" userId="Office of Long COVID" providerId="None"/>
  <p188:author id="{E489E47E-0EBD-37D3-D58C-8534A85F4D90}" name="Meyer, Emily Ann (HHS/OASH)" initials="MEA(" userId="S::Emilyann.Meyer@hhs.gov::516157d4-d77b-4cc2-88af-8e4d7de5ad54" providerId="AD"/>
  <p188:author id="{6B301185-C704-39C7-A669-248692DF42AF}" name="Valiant, William (OS/OASH)" initials="VW(" userId="S::William.Valiant@hhs.gov::009ab879-1cd7-41c9-ba0b-f1b688fef23d" providerId="AD"/>
  <p188:author id="{906D448C-CB03-BE95-0F0A-1C308E56AFA7}" name="OSGIO" initials="OSGIO" userId="OSGIO" providerId="None"/>
  <p188:author id="{2997D09D-57A2-B89A-C6F9-A8D22ACA8F8B}" name="Pinder, Evette D LCDR USPHS DODHRA SAPRO (USA)" initials="PEDLUDS(" userId="Pinder, Evette D LCDR USPHS DODHRA SAPRO (USA)" providerId="None"/>
  <p188:author id="{03CC99A9-2D54-FA63-6D1B-03AB2CE699D7}" name="Mobasseri, Annaliese (HHS/OASH) (CTR)" initials="M(" userId="S::annaliese.mobasseri@hhs.gov::db969bd7-b334-49ef-add1-37ee43dd3016" providerId="AD"/>
  <p188:author id="{06B301C5-533A-D831-2283-71D6ED7356E2}" name="Evette" initials="E" userId="Evet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1834" autoAdjust="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hyperlink" Target="https://www.minorityhealth.hhs.gov/assets/pdf/HETF_Report_508_102821_9am_508Team%20WIP11-compressed.pdf" TargetMode="External"/><Relationship Id="rId2" Type="http://schemas.openxmlformats.org/officeDocument/2006/relationships/hyperlink" Target="https://www.whitehouse.gov/briefing-room/presidential-actions/2021/01/21/executive-order-ensuring-an-equitable-pandemic-response-and-recovery/" TargetMode="External"/><Relationship Id="rId1" Type="http://schemas.openxmlformats.org/officeDocument/2006/relationships/hyperlink" Target="https://www.whitehouse.gov/briefing-room/presidential-actions/2022/04/05/memorandum-on-addressing-the-long-term-effects-of-covid-19/" TargetMode="External"/><Relationship Id="rId4" Type="http://schemas.openxmlformats.org/officeDocument/2006/relationships/hyperlink" Target="https://www.whitehouse.gov/wp-content/uploads/2022/03/NAT-COVID-19-PREPAREDNESS-PLAN.pdf"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www.covid.gov/assets/files/Services-and-Supports-for-Longer-Term-Impacts-of-COVID-19-08012022.pdf" TargetMode="External"/><Relationship Id="rId2" Type="http://schemas.openxmlformats.org/officeDocument/2006/relationships/hyperlink" Target="https://www.hhs.gov/about/news/2023/04/05/fact-sheet-biden-harris-administration-makes-progress-whole-government-response-long-covid.html" TargetMode="External"/><Relationship Id="rId1" Type="http://schemas.openxmlformats.org/officeDocument/2006/relationships/hyperlink" Target="https://www.hhs.gov/about/news/2023/07/31/hhs-announces-formation-office-long-covid-research-practice-launch-long-covid-clinical-trials-through-recover-initiative.html" TargetMode="External"/><Relationship Id="rId4" Type="http://schemas.openxmlformats.org/officeDocument/2006/relationships/hyperlink" Target="https://www.covid.gov/assets/files/National-Research-Action-Plan-on-Long-COVID-08012022.pdf"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whitehouse.gov/wp-content/uploads/2022/03/NAT-COVID-19-PREPAREDNESS-PLAN.pdf" TargetMode="External"/><Relationship Id="rId2" Type="http://schemas.openxmlformats.org/officeDocument/2006/relationships/hyperlink" Target="https://www.minorityhealth.hhs.gov/assets/pdf/HETF_Report_508_102821_9am_508Team%20WIP11-compressed.pdf" TargetMode="External"/><Relationship Id="rId1" Type="http://schemas.openxmlformats.org/officeDocument/2006/relationships/hyperlink" Target="https://www.whitehouse.gov/briefing-room/presidential-actions/2021/01/21/executive-order-ensuring-an-equitable-pandemic-response-and-recovery/" TargetMode="External"/><Relationship Id="rId4" Type="http://schemas.openxmlformats.org/officeDocument/2006/relationships/hyperlink" Target="https://www.whitehouse.gov/briefing-room/presidential-actions/2022/04/05/memorandum-on-addressing-the-long-term-effects-of-covid-19/"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hhs.gov/about/news/2023/04/05/fact-sheet-biden-harris-administration-makes-progress-whole-government-response-long-covid.html" TargetMode="External"/><Relationship Id="rId2" Type="http://schemas.openxmlformats.org/officeDocument/2006/relationships/hyperlink" Target="https://www.covid.gov/assets/files/National-Research-Action-Plan-on-Long-COVID-08012022.pdf" TargetMode="External"/><Relationship Id="rId1" Type="http://schemas.openxmlformats.org/officeDocument/2006/relationships/hyperlink" Target="https://www.covid.gov/assets/files/Services-and-Supports-for-Longer-Term-Impacts-of-COVID-19-08012022.pdf" TargetMode="External"/><Relationship Id="rId4" Type="http://schemas.openxmlformats.org/officeDocument/2006/relationships/hyperlink" Target="https://www.hhs.gov/about/news/2023/07/31/hhs-announces-formation-office-long-covid-research-practice-launch-long-covid-clinical-trials-through-recover-initiative.html"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E6422-9933-42F5-BFF2-EADC8BCB7DC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50A7C1C-13BB-4E17-9A7C-B23EDCC0E2F7}">
      <dgm:prSet phldrT="[Text]" phldr="0" custT="1"/>
      <dgm:spPr/>
      <dgm:t>
        <a:bodyPr/>
        <a:lstStyle/>
        <a:p>
          <a:pPr algn="l">
            <a:lnSpc>
              <a:spcPct val="90000"/>
            </a:lnSpc>
          </a:pPr>
          <a:r>
            <a:rPr lang="en-US" sz="1800" dirty="0">
              <a:latin typeface="Arial"/>
              <a:cs typeface="Arial"/>
            </a:rPr>
            <a:t>Autonomic dysfunction</a:t>
          </a:r>
          <a:endParaRPr lang="en-US" sz="1800" dirty="0"/>
        </a:p>
      </dgm:t>
    </dgm:pt>
    <dgm:pt modelId="{A6D8BD5A-6C11-40A8-A8CD-EDEC9974C83D}" type="parTrans" cxnId="{353EF547-66E8-40D6-8502-34C085DB3C18}">
      <dgm:prSet/>
      <dgm:spPr/>
      <dgm:t>
        <a:bodyPr/>
        <a:lstStyle/>
        <a:p>
          <a:endParaRPr lang="en-US" sz="2000"/>
        </a:p>
      </dgm:t>
    </dgm:pt>
    <dgm:pt modelId="{EF7C6DE5-7C0D-4793-85B6-0B0BB8CC41FD}" type="sibTrans" cxnId="{353EF547-66E8-40D6-8502-34C085DB3C18}">
      <dgm:prSet/>
      <dgm:spPr/>
      <dgm:t>
        <a:bodyPr/>
        <a:lstStyle/>
        <a:p>
          <a:endParaRPr lang="en-US" sz="2000"/>
        </a:p>
      </dgm:t>
    </dgm:pt>
    <dgm:pt modelId="{9AA1020E-D5EA-499B-B0C1-BEF16ABC9A67}">
      <dgm:prSet phldr="0" custT="1"/>
      <dgm:spPr/>
      <dgm:t>
        <a:bodyPr/>
        <a:lstStyle/>
        <a:p>
          <a:pPr algn="l">
            <a:lnSpc>
              <a:spcPct val="90000"/>
            </a:lnSpc>
          </a:pPr>
          <a:r>
            <a:rPr lang="en-US" sz="1800" dirty="0" err="1">
              <a:latin typeface="Arial"/>
              <a:cs typeface="Arial"/>
            </a:rPr>
            <a:t>Myalgic</a:t>
          </a:r>
          <a:r>
            <a:rPr lang="en-US" sz="1800" dirty="0">
              <a:latin typeface="Arial"/>
              <a:cs typeface="Arial"/>
            </a:rPr>
            <a:t> encephalomyelitis, chronic fatigue syndrome (ME/CFS)</a:t>
          </a:r>
        </a:p>
      </dgm:t>
    </dgm:pt>
    <dgm:pt modelId="{9B97B539-07AA-49E2-BFE1-28613B42477A}" type="parTrans" cxnId="{5FC60279-2CAF-48F8-ABBC-53D3F6441DEE}">
      <dgm:prSet/>
      <dgm:spPr/>
      <dgm:t>
        <a:bodyPr/>
        <a:lstStyle/>
        <a:p>
          <a:endParaRPr lang="en-US" sz="2000"/>
        </a:p>
      </dgm:t>
    </dgm:pt>
    <dgm:pt modelId="{B7A29EB9-E63E-4553-B925-B9378F6F88EE}" type="sibTrans" cxnId="{5FC60279-2CAF-48F8-ABBC-53D3F6441DEE}">
      <dgm:prSet/>
      <dgm:spPr/>
      <dgm:t>
        <a:bodyPr/>
        <a:lstStyle/>
        <a:p>
          <a:endParaRPr lang="en-US" sz="2000"/>
        </a:p>
      </dgm:t>
    </dgm:pt>
    <dgm:pt modelId="{901480F8-4964-442A-9CB0-60ABA1AD1816}">
      <dgm:prSet phldr="0" custT="1"/>
      <dgm:spPr/>
      <dgm:t>
        <a:bodyPr/>
        <a:lstStyle/>
        <a:p>
          <a:pPr algn="l">
            <a:lnSpc>
              <a:spcPct val="90000"/>
            </a:lnSpc>
          </a:pPr>
          <a:r>
            <a:rPr lang="en-US" sz="1800">
              <a:latin typeface="Arial"/>
              <a:cs typeface="Arial"/>
            </a:rPr>
            <a:t>Fibromyalgia </a:t>
          </a:r>
        </a:p>
      </dgm:t>
    </dgm:pt>
    <dgm:pt modelId="{F4F909C2-C01E-41AD-8104-FEDDF9E47C58}" type="parTrans" cxnId="{D0DF4324-A99C-42E2-AEF5-BE19FC16D9A4}">
      <dgm:prSet/>
      <dgm:spPr/>
      <dgm:t>
        <a:bodyPr/>
        <a:lstStyle/>
        <a:p>
          <a:endParaRPr lang="en-US" sz="2000"/>
        </a:p>
      </dgm:t>
    </dgm:pt>
    <dgm:pt modelId="{07F7715B-5462-4227-9EBD-7130AE2A36C8}" type="sibTrans" cxnId="{D0DF4324-A99C-42E2-AEF5-BE19FC16D9A4}">
      <dgm:prSet/>
      <dgm:spPr/>
      <dgm:t>
        <a:bodyPr/>
        <a:lstStyle/>
        <a:p>
          <a:endParaRPr lang="en-US" sz="2000"/>
        </a:p>
      </dgm:t>
    </dgm:pt>
    <dgm:pt modelId="{F88BA58D-1405-4063-B6CD-F4C899B7EB7A}">
      <dgm:prSet phldr="0" custT="1"/>
      <dgm:spPr/>
      <dgm:t>
        <a:bodyPr/>
        <a:lstStyle/>
        <a:p>
          <a:pPr algn="l">
            <a:lnSpc>
              <a:spcPct val="90000"/>
            </a:lnSpc>
          </a:pPr>
          <a:r>
            <a:rPr lang="en-US" sz="1800">
              <a:latin typeface="Arial"/>
              <a:cs typeface="Arial"/>
            </a:rPr>
            <a:t>Lyme disease</a:t>
          </a:r>
        </a:p>
      </dgm:t>
    </dgm:pt>
    <dgm:pt modelId="{FA3844A0-0932-4493-990F-BFF65BECE662}" type="parTrans" cxnId="{46AC226A-FBE6-434C-8165-37C8D202B105}">
      <dgm:prSet/>
      <dgm:spPr/>
      <dgm:t>
        <a:bodyPr/>
        <a:lstStyle/>
        <a:p>
          <a:endParaRPr lang="en-US" sz="2000"/>
        </a:p>
      </dgm:t>
    </dgm:pt>
    <dgm:pt modelId="{FFD27FC1-96E5-4BAC-8CA3-F8C2D78556A4}" type="sibTrans" cxnId="{46AC226A-FBE6-434C-8165-37C8D202B105}">
      <dgm:prSet/>
      <dgm:spPr/>
      <dgm:t>
        <a:bodyPr/>
        <a:lstStyle/>
        <a:p>
          <a:endParaRPr lang="en-US" sz="2000"/>
        </a:p>
      </dgm:t>
    </dgm:pt>
    <dgm:pt modelId="{05185DB4-8C2C-4B30-8223-A85B70752C07}" type="pres">
      <dgm:prSet presAssocID="{04DE6422-9933-42F5-BFF2-EADC8BCB7DC5}" presName="linear" presStyleCnt="0">
        <dgm:presLayoutVars>
          <dgm:dir/>
          <dgm:animLvl val="lvl"/>
          <dgm:resizeHandles val="exact"/>
        </dgm:presLayoutVars>
      </dgm:prSet>
      <dgm:spPr/>
    </dgm:pt>
    <dgm:pt modelId="{A2C77774-2B2D-4449-8CED-B339C112223C}" type="pres">
      <dgm:prSet presAssocID="{9AA1020E-D5EA-499B-B0C1-BEF16ABC9A67}" presName="parentLin" presStyleCnt="0"/>
      <dgm:spPr/>
    </dgm:pt>
    <dgm:pt modelId="{D37F5DB2-1EB9-4EF5-B40A-F3F10E887394}" type="pres">
      <dgm:prSet presAssocID="{9AA1020E-D5EA-499B-B0C1-BEF16ABC9A67}" presName="parentLeftMargin" presStyleLbl="node1" presStyleIdx="0" presStyleCnt="4"/>
      <dgm:spPr/>
    </dgm:pt>
    <dgm:pt modelId="{9CC0FD71-E55B-4286-BC4A-85D7F4364305}" type="pres">
      <dgm:prSet presAssocID="{9AA1020E-D5EA-499B-B0C1-BEF16ABC9A67}" presName="parentText" presStyleLbl="node1" presStyleIdx="0" presStyleCnt="4">
        <dgm:presLayoutVars>
          <dgm:chMax val="0"/>
          <dgm:bulletEnabled val="1"/>
        </dgm:presLayoutVars>
      </dgm:prSet>
      <dgm:spPr/>
    </dgm:pt>
    <dgm:pt modelId="{604EFEB4-A745-43B5-955B-4D181083C9D1}" type="pres">
      <dgm:prSet presAssocID="{9AA1020E-D5EA-499B-B0C1-BEF16ABC9A67}" presName="negativeSpace" presStyleCnt="0"/>
      <dgm:spPr/>
    </dgm:pt>
    <dgm:pt modelId="{526B8462-B24F-4233-88F3-595A918BE095}" type="pres">
      <dgm:prSet presAssocID="{9AA1020E-D5EA-499B-B0C1-BEF16ABC9A67}" presName="childText" presStyleLbl="conFgAcc1" presStyleIdx="0" presStyleCnt="4">
        <dgm:presLayoutVars>
          <dgm:bulletEnabled val="1"/>
        </dgm:presLayoutVars>
      </dgm:prSet>
      <dgm:spPr/>
    </dgm:pt>
    <dgm:pt modelId="{4C40C9F4-5F8A-4C7C-87BC-01D93A97CD1E}" type="pres">
      <dgm:prSet presAssocID="{B7A29EB9-E63E-4553-B925-B9378F6F88EE}" presName="spaceBetweenRectangles" presStyleCnt="0"/>
      <dgm:spPr/>
    </dgm:pt>
    <dgm:pt modelId="{37BED0F1-48CB-4F50-8E3C-B7B7FD71138D}" type="pres">
      <dgm:prSet presAssocID="{901480F8-4964-442A-9CB0-60ABA1AD1816}" presName="parentLin" presStyleCnt="0"/>
      <dgm:spPr/>
    </dgm:pt>
    <dgm:pt modelId="{3851899C-06AD-4864-B30C-106D8C41B848}" type="pres">
      <dgm:prSet presAssocID="{901480F8-4964-442A-9CB0-60ABA1AD1816}" presName="parentLeftMargin" presStyleLbl="node1" presStyleIdx="0" presStyleCnt="4"/>
      <dgm:spPr/>
    </dgm:pt>
    <dgm:pt modelId="{44452C8B-8997-4585-B075-EB6226A809FA}" type="pres">
      <dgm:prSet presAssocID="{901480F8-4964-442A-9CB0-60ABA1AD1816}" presName="parentText" presStyleLbl="node1" presStyleIdx="1" presStyleCnt="4">
        <dgm:presLayoutVars>
          <dgm:chMax val="0"/>
          <dgm:bulletEnabled val="1"/>
        </dgm:presLayoutVars>
      </dgm:prSet>
      <dgm:spPr/>
    </dgm:pt>
    <dgm:pt modelId="{2A080203-997A-458C-ABE6-DF93F7221847}" type="pres">
      <dgm:prSet presAssocID="{901480F8-4964-442A-9CB0-60ABA1AD1816}" presName="negativeSpace" presStyleCnt="0"/>
      <dgm:spPr/>
    </dgm:pt>
    <dgm:pt modelId="{E8204062-3133-4E5F-B36B-272B925D04BE}" type="pres">
      <dgm:prSet presAssocID="{901480F8-4964-442A-9CB0-60ABA1AD1816}" presName="childText" presStyleLbl="conFgAcc1" presStyleIdx="1" presStyleCnt="4">
        <dgm:presLayoutVars>
          <dgm:bulletEnabled val="1"/>
        </dgm:presLayoutVars>
      </dgm:prSet>
      <dgm:spPr/>
    </dgm:pt>
    <dgm:pt modelId="{2FA0E19E-C457-42B7-A27B-243D983DFCE7}" type="pres">
      <dgm:prSet presAssocID="{07F7715B-5462-4227-9EBD-7130AE2A36C8}" presName="spaceBetweenRectangles" presStyleCnt="0"/>
      <dgm:spPr/>
    </dgm:pt>
    <dgm:pt modelId="{D3710215-7B8D-4323-8D8B-F0C8413025FE}" type="pres">
      <dgm:prSet presAssocID="{F88BA58D-1405-4063-B6CD-F4C899B7EB7A}" presName="parentLin" presStyleCnt="0"/>
      <dgm:spPr/>
    </dgm:pt>
    <dgm:pt modelId="{F38A9B78-E741-4F76-B4EF-8DB2D70DBD40}" type="pres">
      <dgm:prSet presAssocID="{F88BA58D-1405-4063-B6CD-F4C899B7EB7A}" presName="parentLeftMargin" presStyleLbl="node1" presStyleIdx="1" presStyleCnt="4"/>
      <dgm:spPr/>
    </dgm:pt>
    <dgm:pt modelId="{2E2F5625-8E64-48A8-9484-BEA95FF5255A}" type="pres">
      <dgm:prSet presAssocID="{F88BA58D-1405-4063-B6CD-F4C899B7EB7A}" presName="parentText" presStyleLbl="node1" presStyleIdx="2" presStyleCnt="4">
        <dgm:presLayoutVars>
          <dgm:chMax val="0"/>
          <dgm:bulletEnabled val="1"/>
        </dgm:presLayoutVars>
      </dgm:prSet>
      <dgm:spPr/>
    </dgm:pt>
    <dgm:pt modelId="{668C0542-9749-4428-B40D-721E354248D4}" type="pres">
      <dgm:prSet presAssocID="{F88BA58D-1405-4063-B6CD-F4C899B7EB7A}" presName="negativeSpace" presStyleCnt="0"/>
      <dgm:spPr/>
    </dgm:pt>
    <dgm:pt modelId="{6DDB3858-04B1-41DE-A3B4-91493C83EAAD}" type="pres">
      <dgm:prSet presAssocID="{F88BA58D-1405-4063-B6CD-F4C899B7EB7A}" presName="childText" presStyleLbl="conFgAcc1" presStyleIdx="2" presStyleCnt="4">
        <dgm:presLayoutVars>
          <dgm:bulletEnabled val="1"/>
        </dgm:presLayoutVars>
      </dgm:prSet>
      <dgm:spPr/>
    </dgm:pt>
    <dgm:pt modelId="{459A70CD-4BF1-4778-A111-1A238934626F}" type="pres">
      <dgm:prSet presAssocID="{FFD27FC1-96E5-4BAC-8CA3-F8C2D78556A4}" presName="spaceBetweenRectangles" presStyleCnt="0"/>
      <dgm:spPr/>
    </dgm:pt>
    <dgm:pt modelId="{815520AB-F876-41C2-B955-E3DC8C31EDFB}" type="pres">
      <dgm:prSet presAssocID="{F50A7C1C-13BB-4E17-9A7C-B23EDCC0E2F7}" presName="parentLin" presStyleCnt="0"/>
      <dgm:spPr/>
    </dgm:pt>
    <dgm:pt modelId="{9FE5F639-71E9-458C-A44D-349A45DD220F}" type="pres">
      <dgm:prSet presAssocID="{F50A7C1C-13BB-4E17-9A7C-B23EDCC0E2F7}" presName="parentLeftMargin" presStyleLbl="node1" presStyleIdx="2" presStyleCnt="4"/>
      <dgm:spPr/>
    </dgm:pt>
    <dgm:pt modelId="{DEDD1FA4-32C4-49E4-85BD-C04CBC27DF83}" type="pres">
      <dgm:prSet presAssocID="{F50A7C1C-13BB-4E17-9A7C-B23EDCC0E2F7}" presName="parentText" presStyleLbl="node1" presStyleIdx="3" presStyleCnt="4">
        <dgm:presLayoutVars>
          <dgm:chMax val="0"/>
          <dgm:bulletEnabled val="1"/>
        </dgm:presLayoutVars>
      </dgm:prSet>
      <dgm:spPr/>
    </dgm:pt>
    <dgm:pt modelId="{3C21F7AE-ABF5-4C33-AC07-89AAF2FF77A2}" type="pres">
      <dgm:prSet presAssocID="{F50A7C1C-13BB-4E17-9A7C-B23EDCC0E2F7}" presName="negativeSpace" presStyleCnt="0"/>
      <dgm:spPr/>
    </dgm:pt>
    <dgm:pt modelId="{3DB8092B-6D7D-4137-B78A-FA0695E22829}" type="pres">
      <dgm:prSet presAssocID="{F50A7C1C-13BB-4E17-9A7C-B23EDCC0E2F7}" presName="childText" presStyleLbl="conFgAcc1" presStyleIdx="3" presStyleCnt="4">
        <dgm:presLayoutVars>
          <dgm:bulletEnabled val="1"/>
        </dgm:presLayoutVars>
      </dgm:prSet>
      <dgm:spPr/>
    </dgm:pt>
  </dgm:ptLst>
  <dgm:cxnLst>
    <dgm:cxn modelId="{D0DF4324-A99C-42E2-AEF5-BE19FC16D9A4}" srcId="{04DE6422-9933-42F5-BFF2-EADC8BCB7DC5}" destId="{901480F8-4964-442A-9CB0-60ABA1AD1816}" srcOrd="1" destOrd="0" parTransId="{F4F909C2-C01E-41AD-8104-FEDDF9E47C58}" sibTransId="{07F7715B-5462-4227-9EBD-7130AE2A36C8}"/>
    <dgm:cxn modelId="{0E0E1A3F-FE32-4FBA-9231-D69080F7070F}" type="presOf" srcId="{9AA1020E-D5EA-499B-B0C1-BEF16ABC9A67}" destId="{9CC0FD71-E55B-4286-BC4A-85D7F4364305}" srcOrd="1" destOrd="0" presId="urn:microsoft.com/office/officeart/2005/8/layout/list1"/>
    <dgm:cxn modelId="{353EF547-66E8-40D6-8502-34C085DB3C18}" srcId="{04DE6422-9933-42F5-BFF2-EADC8BCB7DC5}" destId="{F50A7C1C-13BB-4E17-9A7C-B23EDCC0E2F7}" srcOrd="3" destOrd="0" parTransId="{A6D8BD5A-6C11-40A8-A8CD-EDEC9974C83D}" sibTransId="{EF7C6DE5-7C0D-4793-85B6-0B0BB8CC41FD}"/>
    <dgm:cxn modelId="{46AC226A-FBE6-434C-8165-37C8D202B105}" srcId="{04DE6422-9933-42F5-BFF2-EADC8BCB7DC5}" destId="{F88BA58D-1405-4063-B6CD-F4C899B7EB7A}" srcOrd="2" destOrd="0" parTransId="{FA3844A0-0932-4493-990F-BFF65BECE662}" sibTransId="{FFD27FC1-96E5-4BAC-8CA3-F8C2D78556A4}"/>
    <dgm:cxn modelId="{5FC60279-2CAF-48F8-ABBC-53D3F6441DEE}" srcId="{04DE6422-9933-42F5-BFF2-EADC8BCB7DC5}" destId="{9AA1020E-D5EA-499B-B0C1-BEF16ABC9A67}" srcOrd="0" destOrd="0" parTransId="{9B97B539-07AA-49E2-BFE1-28613B42477A}" sibTransId="{B7A29EB9-E63E-4553-B925-B9378F6F88EE}"/>
    <dgm:cxn modelId="{ABC5D17B-0A50-4E1F-89A6-3C0A2FE71D64}" type="presOf" srcId="{901480F8-4964-442A-9CB0-60ABA1AD1816}" destId="{44452C8B-8997-4585-B075-EB6226A809FA}" srcOrd="1" destOrd="0" presId="urn:microsoft.com/office/officeart/2005/8/layout/list1"/>
    <dgm:cxn modelId="{3C26AA7D-7C6E-46AA-88EB-11789762281F}" type="presOf" srcId="{F50A7C1C-13BB-4E17-9A7C-B23EDCC0E2F7}" destId="{DEDD1FA4-32C4-49E4-85BD-C04CBC27DF83}" srcOrd="1" destOrd="0" presId="urn:microsoft.com/office/officeart/2005/8/layout/list1"/>
    <dgm:cxn modelId="{2C9E408A-74BB-4C84-9602-0B276C1B5667}" type="presOf" srcId="{04DE6422-9933-42F5-BFF2-EADC8BCB7DC5}" destId="{05185DB4-8C2C-4B30-8223-A85B70752C07}" srcOrd="0" destOrd="0" presId="urn:microsoft.com/office/officeart/2005/8/layout/list1"/>
    <dgm:cxn modelId="{691EC68F-A427-4FC6-B16A-230073ABE10F}" type="presOf" srcId="{F50A7C1C-13BB-4E17-9A7C-B23EDCC0E2F7}" destId="{9FE5F639-71E9-458C-A44D-349A45DD220F}" srcOrd="0" destOrd="0" presId="urn:microsoft.com/office/officeart/2005/8/layout/list1"/>
    <dgm:cxn modelId="{421BDE93-B4BB-4E82-BE81-2B5F00F585CD}" type="presOf" srcId="{F88BA58D-1405-4063-B6CD-F4C899B7EB7A}" destId="{F38A9B78-E741-4F76-B4EF-8DB2D70DBD40}" srcOrd="0" destOrd="0" presId="urn:microsoft.com/office/officeart/2005/8/layout/list1"/>
    <dgm:cxn modelId="{087C7D97-2C9C-4A3A-84C9-9E8D738F043E}" type="presOf" srcId="{F88BA58D-1405-4063-B6CD-F4C899B7EB7A}" destId="{2E2F5625-8E64-48A8-9484-BEA95FF5255A}" srcOrd="1" destOrd="0" presId="urn:microsoft.com/office/officeart/2005/8/layout/list1"/>
    <dgm:cxn modelId="{F2728EA5-51A9-4ED1-B1F2-7A21E78D4EE7}" type="presOf" srcId="{901480F8-4964-442A-9CB0-60ABA1AD1816}" destId="{3851899C-06AD-4864-B30C-106D8C41B848}" srcOrd="0" destOrd="0" presId="urn:microsoft.com/office/officeart/2005/8/layout/list1"/>
    <dgm:cxn modelId="{7AAC50B6-6D08-405E-8608-89B53C913E07}" type="presOf" srcId="{9AA1020E-D5EA-499B-B0C1-BEF16ABC9A67}" destId="{D37F5DB2-1EB9-4EF5-B40A-F3F10E887394}" srcOrd="0" destOrd="0" presId="urn:microsoft.com/office/officeart/2005/8/layout/list1"/>
    <dgm:cxn modelId="{F282A850-1943-4FD7-9524-D79D110BA3D5}" type="presParOf" srcId="{05185DB4-8C2C-4B30-8223-A85B70752C07}" destId="{A2C77774-2B2D-4449-8CED-B339C112223C}" srcOrd="0" destOrd="0" presId="urn:microsoft.com/office/officeart/2005/8/layout/list1"/>
    <dgm:cxn modelId="{CDBDF98B-CF27-431A-8A8A-C359C0C03FA5}" type="presParOf" srcId="{A2C77774-2B2D-4449-8CED-B339C112223C}" destId="{D37F5DB2-1EB9-4EF5-B40A-F3F10E887394}" srcOrd="0" destOrd="0" presId="urn:microsoft.com/office/officeart/2005/8/layout/list1"/>
    <dgm:cxn modelId="{93E9519A-880F-4092-A2C7-7F10494B3756}" type="presParOf" srcId="{A2C77774-2B2D-4449-8CED-B339C112223C}" destId="{9CC0FD71-E55B-4286-BC4A-85D7F4364305}" srcOrd="1" destOrd="0" presId="urn:microsoft.com/office/officeart/2005/8/layout/list1"/>
    <dgm:cxn modelId="{81829E0C-D18D-436A-A5EB-9827BB4B623E}" type="presParOf" srcId="{05185DB4-8C2C-4B30-8223-A85B70752C07}" destId="{604EFEB4-A745-43B5-955B-4D181083C9D1}" srcOrd="1" destOrd="0" presId="urn:microsoft.com/office/officeart/2005/8/layout/list1"/>
    <dgm:cxn modelId="{22B1E22B-80E4-46FF-8C9D-E2DC7C5AA6A0}" type="presParOf" srcId="{05185DB4-8C2C-4B30-8223-A85B70752C07}" destId="{526B8462-B24F-4233-88F3-595A918BE095}" srcOrd="2" destOrd="0" presId="urn:microsoft.com/office/officeart/2005/8/layout/list1"/>
    <dgm:cxn modelId="{1D024253-F1EA-4072-9FFC-9E59F02FE8DD}" type="presParOf" srcId="{05185DB4-8C2C-4B30-8223-A85B70752C07}" destId="{4C40C9F4-5F8A-4C7C-87BC-01D93A97CD1E}" srcOrd="3" destOrd="0" presId="urn:microsoft.com/office/officeart/2005/8/layout/list1"/>
    <dgm:cxn modelId="{CECFF4DA-CD50-4E5B-AAB4-EF0DF2C02EE6}" type="presParOf" srcId="{05185DB4-8C2C-4B30-8223-A85B70752C07}" destId="{37BED0F1-48CB-4F50-8E3C-B7B7FD71138D}" srcOrd="4" destOrd="0" presId="urn:microsoft.com/office/officeart/2005/8/layout/list1"/>
    <dgm:cxn modelId="{1DDE3123-CEC1-48ED-A049-0D6BD78807B7}" type="presParOf" srcId="{37BED0F1-48CB-4F50-8E3C-B7B7FD71138D}" destId="{3851899C-06AD-4864-B30C-106D8C41B848}" srcOrd="0" destOrd="0" presId="urn:microsoft.com/office/officeart/2005/8/layout/list1"/>
    <dgm:cxn modelId="{601FE2BD-06D8-4C87-960A-C63FF04F6D13}" type="presParOf" srcId="{37BED0F1-48CB-4F50-8E3C-B7B7FD71138D}" destId="{44452C8B-8997-4585-B075-EB6226A809FA}" srcOrd="1" destOrd="0" presId="urn:microsoft.com/office/officeart/2005/8/layout/list1"/>
    <dgm:cxn modelId="{7C2F0899-D78A-491F-BB0C-7CEE3F8FF11D}" type="presParOf" srcId="{05185DB4-8C2C-4B30-8223-A85B70752C07}" destId="{2A080203-997A-458C-ABE6-DF93F7221847}" srcOrd="5" destOrd="0" presId="urn:microsoft.com/office/officeart/2005/8/layout/list1"/>
    <dgm:cxn modelId="{7DA6C0B5-FCE8-4AB4-B540-FB2954E0715C}" type="presParOf" srcId="{05185DB4-8C2C-4B30-8223-A85B70752C07}" destId="{E8204062-3133-4E5F-B36B-272B925D04BE}" srcOrd="6" destOrd="0" presId="urn:microsoft.com/office/officeart/2005/8/layout/list1"/>
    <dgm:cxn modelId="{C1133FFD-1415-4098-9618-386672995991}" type="presParOf" srcId="{05185DB4-8C2C-4B30-8223-A85B70752C07}" destId="{2FA0E19E-C457-42B7-A27B-243D983DFCE7}" srcOrd="7" destOrd="0" presId="urn:microsoft.com/office/officeart/2005/8/layout/list1"/>
    <dgm:cxn modelId="{D40957C4-96DB-448E-8628-A4B19E26F951}" type="presParOf" srcId="{05185DB4-8C2C-4B30-8223-A85B70752C07}" destId="{D3710215-7B8D-4323-8D8B-F0C8413025FE}" srcOrd="8" destOrd="0" presId="urn:microsoft.com/office/officeart/2005/8/layout/list1"/>
    <dgm:cxn modelId="{4E123BCD-51B9-4F24-9537-CC25F860B785}" type="presParOf" srcId="{D3710215-7B8D-4323-8D8B-F0C8413025FE}" destId="{F38A9B78-E741-4F76-B4EF-8DB2D70DBD40}" srcOrd="0" destOrd="0" presId="urn:microsoft.com/office/officeart/2005/8/layout/list1"/>
    <dgm:cxn modelId="{DAB385A4-CC82-4955-B842-4F91740ADC48}" type="presParOf" srcId="{D3710215-7B8D-4323-8D8B-F0C8413025FE}" destId="{2E2F5625-8E64-48A8-9484-BEA95FF5255A}" srcOrd="1" destOrd="0" presId="urn:microsoft.com/office/officeart/2005/8/layout/list1"/>
    <dgm:cxn modelId="{5FAFE97B-BE70-4987-9E44-D06354E9B778}" type="presParOf" srcId="{05185DB4-8C2C-4B30-8223-A85B70752C07}" destId="{668C0542-9749-4428-B40D-721E354248D4}" srcOrd="9" destOrd="0" presId="urn:microsoft.com/office/officeart/2005/8/layout/list1"/>
    <dgm:cxn modelId="{0B1BF08B-8030-4A05-AB7E-4F16450F8524}" type="presParOf" srcId="{05185DB4-8C2C-4B30-8223-A85B70752C07}" destId="{6DDB3858-04B1-41DE-A3B4-91493C83EAAD}" srcOrd="10" destOrd="0" presId="urn:microsoft.com/office/officeart/2005/8/layout/list1"/>
    <dgm:cxn modelId="{AE41A29B-3E62-4547-BE76-CD55FE9492E0}" type="presParOf" srcId="{05185DB4-8C2C-4B30-8223-A85B70752C07}" destId="{459A70CD-4BF1-4778-A111-1A238934626F}" srcOrd="11" destOrd="0" presId="urn:microsoft.com/office/officeart/2005/8/layout/list1"/>
    <dgm:cxn modelId="{69B6A443-456A-4850-9639-4A383D516BDA}" type="presParOf" srcId="{05185DB4-8C2C-4B30-8223-A85B70752C07}" destId="{815520AB-F876-41C2-B955-E3DC8C31EDFB}" srcOrd="12" destOrd="0" presId="urn:microsoft.com/office/officeart/2005/8/layout/list1"/>
    <dgm:cxn modelId="{1618571C-B644-444C-B90A-A572F1F1D0DB}" type="presParOf" srcId="{815520AB-F876-41C2-B955-E3DC8C31EDFB}" destId="{9FE5F639-71E9-458C-A44D-349A45DD220F}" srcOrd="0" destOrd="0" presId="urn:microsoft.com/office/officeart/2005/8/layout/list1"/>
    <dgm:cxn modelId="{14E339C3-9A70-4DF6-871F-240CA39F0F7A}" type="presParOf" srcId="{815520AB-F876-41C2-B955-E3DC8C31EDFB}" destId="{DEDD1FA4-32C4-49E4-85BD-C04CBC27DF83}" srcOrd="1" destOrd="0" presId="urn:microsoft.com/office/officeart/2005/8/layout/list1"/>
    <dgm:cxn modelId="{1C23F45C-3948-4A96-BB15-395157BE5902}" type="presParOf" srcId="{05185DB4-8C2C-4B30-8223-A85B70752C07}" destId="{3C21F7AE-ABF5-4C33-AC07-89AAF2FF77A2}" srcOrd="13" destOrd="0" presId="urn:microsoft.com/office/officeart/2005/8/layout/list1"/>
    <dgm:cxn modelId="{AED1A3CD-FEED-4506-B7E3-8B8E352CBB12}" type="presParOf" srcId="{05185DB4-8C2C-4B30-8223-A85B70752C07}" destId="{3DB8092B-6D7D-4137-B78A-FA0695E228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415E0-321A-49E6-98C0-7E4B4BC29533}" type="doc">
      <dgm:prSet loTypeId="urn:microsoft.com/office/officeart/2005/8/layout/chevron1" loCatId="process" qsTypeId="urn:microsoft.com/office/officeart/2005/8/quickstyle/simple1" qsCatId="simple" csTypeId="urn:microsoft.com/office/officeart/2005/8/colors/colorful4" csCatId="colorful" phldr="1"/>
      <dgm:spPr/>
    </dgm:pt>
    <dgm:pt modelId="{59F0B514-0C1F-442C-9938-D947C1F7D773}">
      <dgm:prSet phldr="0"/>
      <dgm:spPr/>
      <dgm:t>
        <a:bodyPr/>
        <a:lstStyle/>
        <a:p>
          <a:pPr algn="l" rtl="0">
            <a:lnSpc>
              <a:spcPct val="90000"/>
            </a:lnSpc>
          </a:pPr>
          <a:r>
            <a:rPr lang="en-US" dirty="0">
              <a:latin typeface="Arial"/>
              <a:cs typeface="Arial"/>
            </a:rPr>
            <a:t>Immune Dysregulation</a:t>
          </a:r>
        </a:p>
      </dgm:t>
    </dgm:pt>
    <dgm:pt modelId="{5AEF8E7A-14EA-4BBD-87E1-35E17CA70E80}" type="parTrans" cxnId="{438395F5-51A3-4182-8991-33E9376C5993}">
      <dgm:prSet/>
      <dgm:spPr/>
      <dgm:t>
        <a:bodyPr/>
        <a:lstStyle/>
        <a:p>
          <a:endParaRPr lang="en-US"/>
        </a:p>
      </dgm:t>
    </dgm:pt>
    <dgm:pt modelId="{7203532B-7525-4EA9-9494-3BAF818D3646}" type="sibTrans" cxnId="{438395F5-51A3-4182-8991-33E9376C5993}">
      <dgm:prSet/>
      <dgm:spPr/>
      <dgm:t>
        <a:bodyPr/>
        <a:lstStyle/>
        <a:p>
          <a:endParaRPr lang="en-US"/>
        </a:p>
      </dgm:t>
    </dgm:pt>
    <dgm:pt modelId="{F604E3DA-5A14-4AE8-A158-9DBBC2874C34}">
      <dgm:prSet phldr="0"/>
      <dgm:spPr/>
      <dgm:t>
        <a:bodyPr/>
        <a:lstStyle/>
        <a:p>
          <a:pPr algn="l">
            <a:lnSpc>
              <a:spcPct val="90000"/>
            </a:lnSpc>
          </a:pPr>
          <a:r>
            <a:rPr lang="en-US">
              <a:latin typeface="Arial"/>
              <a:cs typeface="Arial"/>
            </a:rPr>
            <a:t>Microbiota dysbiosis</a:t>
          </a:r>
        </a:p>
      </dgm:t>
    </dgm:pt>
    <dgm:pt modelId="{12C799CE-6D6F-4F55-9C39-A9EE1CEEE6FA}" type="parTrans" cxnId="{9E4F212B-3448-460E-BDB7-F5EB0739DC1D}">
      <dgm:prSet/>
      <dgm:spPr/>
      <dgm:t>
        <a:bodyPr/>
        <a:lstStyle/>
        <a:p>
          <a:endParaRPr lang="en-US"/>
        </a:p>
      </dgm:t>
    </dgm:pt>
    <dgm:pt modelId="{FEE39921-B42D-47DC-B570-CA028A692521}" type="sibTrans" cxnId="{9E4F212B-3448-460E-BDB7-F5EB0739DC1D}">
      <dgm:prSet/>
      <dgm:spPr/>
      <dgm:t>
        <a:bodyPr/>
        <a:lstStyle/>
        <a:p>
          <a:endParaRPr lang="en-US"/>
        </a:p>
      </dgm:t>
    </dgm:pt>
    <dgm:pt modelId="{CE16A919-5491-41C6-A094-A462ABD6B9CF}">
      <dgm:prSet phldr="0"/>
      <dgm:spPr/>
      <dgm:t>
        <a:bodyPr/>
        <a:lstStyle/>
        <a:p>
          <a:pPr algn="l">
            <a:lnSpc>
              <a:spcPct val="90000"/>
            </a:lnSpc>
          </a:pPr>
          <a:r>
            <a:rPr lang="en-US">
              <a:latin typeface="Arial"/>
              <a:cs typeface="Arial"/>
            </a:rPr>
            <a:t>Autoimmunity and immune priming</a:t>
          </a:r>
        </a:p>
      </dgm:t>
    </dgm:pt>
    <dgm:pt modelId="{E3ED1895-D7D4-45A7-81BD-7EC16E440194}" type="parTrans" cxnId="{7DD799C8-8726-4A8B-9BC2-50A6B64F17F4}">
      <dgm:prSet/>
      <dgm:spPr/>
      <dgm:t>
        <a:bodyPr/>
        <a:lstStyle/>
        <a:p>
          <a:endParaRPr lang="en-US"/>
        </a:p>
      </dgm:t>
    </dgm:pt>
    <dgm:pt modelId="{088B920F-A127-477D-A4D3-4168853DD966}" type="sibTrans" cxnId="{7DD799C8-8726-4A8B-9BC2-50A6B64F17F4}">
      <dgm:prSet/>
      <dgm:spPr/>
      <dgm:t>
        <a:bodyPr/>
        <a:lstStyle/>
        <a:p>
          <a:endParaRPr lang="en-US"/>
        </a:p>
      </dgm:t>
    </dgm:pt>
    <dgm:pt modelId="{CE1C4273-0FD0-466C-8794-208512915D04}">
      <dgm:prSet phldr="0"/>
      <dgm:spPr/>
      <dgm:t>
        <a:bodyPr/>
        <a:lstStyle/>
        <a:p>
          <a:pPr algn="l">
            <a:lnSpc>
              <a:spcPct val="90000"/>
            </a:lnSpc>
          </a:pPr>
          <a:r>
            <a:rPr lang="en-US">
              <a:latin typeface="Arial"/>
              <a:cs typeface="Arial"/>
            </a:rPr>
            <a:t>Microclots and endothelial abnormalities</a:t>
          </a:r>
        </a:p>
      </dgm:t>
    </dgm:pt>
    <dgm:pt modelId="{036FEB53-F362-463B-946C-9D163FD74127}" type="parTrans" cxnId="{F58B88A9-47FA-4E80-8A33-ADDBA423A526}">
      <dgm:prSet/>
      <dgm:spPr/>
      <dgm:t>
        <a:bodyPr/>
        <a:lstStyle/>
        <a:p>
          <a:endParaRPr lang="en-US"/>
        </a:p>
      </dgm:t>
    </dgm:pt>
    <dgm:pt modelId="{079EBC9C-6E0E-4297-8098-9290C88085B3}" type="sibTrans" cxnId="{F58B88A9-47FA-4E80-8A33-ADDBA423A526}">
      <dgm:prSet/>
      <dgm:spPr/>
      <dgm:t>
        <a:bodyPr/>
        <a:lstStyle/>
        <a:p>
          <a:endParaRPr lang="en-US"/>
        </a:p>
      </dgm:t>
    </dgm:pt>
    <dgm:pt modelId="{01386A14-5C4D-48A3-86F7-F293CFD86B82}">
      <dgm:prSet phldr="0"/>
      <dgm:spPr/>
      <dgm:t>
        <a:bodyPr/>
        <a:lstStyle/>
        <a:p>
          <a:pPr algn="l">
            <a:lnSpc>
              <a:spcPct val="90000"/>
            </a:lnSpc>
          </a:pPr>
          <a:r>
            <a:rPr lang="en-US">
              <a:latin typeface="Arial"/>
              <a:cs typeface="Arial"/>
            </a:rPr>
            <a:t>Dysfunctional neurological signaling</a:t>
          </a:r>
        </a:p>
      </dgm:t>
    </dgm:pt>
    <dgm:pt modelId="{07154DD6-6464-4779-B833-B6B2EF127A2A}" type="parTrans" cxnId="{8D23DE18-E04A-4863-B8E6-679E9D7797C0}">
      <dgm:prSet/>
      <dgm:spPr/>
      <dgm:t>
        <a:bodyPr/>
        <a:lstStyle/>
        <a:p>
          <a:endParaRPr lang="en-US"/>
        </a:p>
      </dgm:t>
    </dgm:pt>
    <dgm:pt modelId="{CAD7FAD1-AFA4-469F-A5B0-3DC1F39C1602}" type="sibTrans" cxnId="{8D23DE18-E04A-4863-B8E6-679E9D7797C0}">
      <dgm:prSet/>
      <dgm:spPr/>
      <dgm:t>
        <a:bodyPr/>
        <a:lstStyle/>
        <a:p>
          <a:endParaRPr lang="en-US"/>
        </a:p>
      </dgm:t>
    </dgm:pt>
    <dgm:pt modelId="{8533F3A1-6913-44BF-A71A-B4993BD6914F}" type="pres">
      <dgm:prSet presAssocID="{3DD415E0-321A-49E6-98C0-7E4B4BC29533}" presName="Name0" presStyleCnt="0">
        <dgm:presLayoutVars>
          <dgm:dir/>
          <dgm:animLvl val="lvl"/>
          <dgm:resizeHandles val="exact"/>
        </dgm:presLayoutVars>
      </dgm:prSet>
      <dgm:spPr/>
    </dgm:pt>
    <dgm:pt modelId="{5E4234C0-AE49-49D2-AF37-915BD9646869}" type="pres">
      <dgm:prSet presAssocID="{59F0B514-0C1F-442C-9938-D947C1F7D773}" presName="parTxOnly" presStyleLbl="node1" presStyleIdx="0" presStyleCnt="5">
        <dgm:presLayoutVars>
          <dgm:chMax val="0"/>
          <dgm:chPref val="0"/>
          <dgm:bulletEnabled val="1"/>
        </dgm:presLayoutVars>
      </dgm:prSet>
      <dgm:spPr/>
    </dgm:pt>
    <dgm:pt modelId="{AC2965AC-38ED-4749-9FF1-C8C463BFDF5F}" type="pres">
      <dgm:prSet presAssocID="{7203532B-7525-4EA9-9494-3BAF818D3646}" presName="parTxOnlySpace" presStyleCnt="0"/>
      <dgm:spPr/>
    </dgm:pt>
    <dgm:pt modelId="{46E5CA82-62E7-475C-8926-A331880122B8}" type="pres">
      <dgm:prSet presAssocID="{F604E3DA-5A14-4AE8-A158-9DBBC2874C34}" presName="parTxOnly" presStyleLbl="node1" presStyleIdx="1" presStyleCnt="5">
        <dgm:presLayoutVars>
          <dgm:chMax val="0"/>
          <dgm:chPref val="0"/>
          <dgm:bulletEnabled val="1"/>
        </dgm:presLayoutVars>
      </dgm:prSet>
      <dgm:spPr/>
    </dgm:pt>
    <dgm:pt modelId="{791F8A8D-FF80-4D05-8C4A-4AF4FC076576}" type="pres">
      <dgm:prSet presAssocID="{FEE39921-B42D-47DC-B570-CA028A692521}" presName="parTxOnlySpace" presStyleCnt="0"/>
      <dgm:spPr/>
    </dgm:pt>
    <dgm:pt modelId="{1F575BBE-EAAD-45DD-941F-15D16D9502D5}" type="pres">
      <dgm:prSet presAssocID="{CE16A919-5491-41C6-A094-A462ABD6B9CF}" presName="parTxOnly" presStyleLbl="node1" presStyleIdx="2" presStyleCnt="5">
        <dgm:presLayoutVars>
          <dgm:chMax val="0"/>
          <dgm:chPref val="0"/>
          <dgm:bulletEnabled val="1"/>
        </dgm:presLayoutVars>
      </dgm:prSet>
      <dgm:spPr/>
    </dgm:pt>
    <dgm:pt modelId="{270F4ABE-E313-408D-B19A-46AF6DD98022}" type="pres">
      <dgm:prSet presAssocID="{088B920F-A127-477D-A4D3-4168853DD966}" presName="parTxOnlySpace" presStyleCnt="0"/>
      <dgm:spPr/>
    </dgm:pt>
    <dgm:pt modelId="{FDC9A41F-9BA0-43AD-8610-E1C8E8FF9EB8}" type="pres">
      <dgm:prSet presAssocID="{CE1C4273-0FD0-466C-8794-208512915D04}" presName="parTxOnly" presStyleLbl="node1" presStyleIdx="3" presStyleCnt="5">
        <dgm:presLayoutVars>
          <dgm:chMax val="0"/>
          <dgm:chPref val="0"/>
          <dgm:bulletEnabled val="1"/>
        </dgm:presLayoutVars>
      </dgm:prSet>
      <dgm:spPr/>
    </dgm:pt>
    <dgm:pt modelId="{18FEDFCE-D5C7-4345-9DAC-B09B10BF7DC3}" type="pres">
      <dgm:prSet presAssocID="{079EBC9C-6E0E-4297-8098-9290C88085B3}" presName="parTxOnlySpace" presStyleCnt="0"/>
      <dgm:spPr/>
    </dgm:pt>
    <dgm:pt modelId="{20078EEC-BC8C-4B62-979E-8A7DC876B21C}" type="pres">
      <dgm:prSet presAssocID="{01386A14-5C4D-48A3-86F7-F293CFD86B82}" presName="parTxOnly" presStyleLbl="node1" presStyleIdx="4" presStyleCnt="5">
        <dgm:presLayoutVars>
          <dgm:chMax val="0"/>
          <dgm:chPref val="0"/>
          <dgm:bulletEnabled val="1"/>
        </dgm:presLayoutVars>
      </dgm:prSet>
      <dgm:spPr/>
    </dgm:pt>
  </dgm:ptLst>
  <dgm:cxnLst>
    <dgm:cxn modelId="{8D23DE18-E04A-4863-B8E6-679E9D7797C0}" srcId="{3DD415E0-321A-49E6-98C0-7E4B4BC29533}" destId="{01386A14-5C4D-48A3-86F7-F293CFD86B82}" srcOrd="4" destOrd="0" parTransId="{07154DD6-6464-4779-B833-B6B2EF127A2A}" sibTransId="{CAD7FAD1-AFA4-469F-A5B0-3DC1F39C1602}"/>
    <dgm:cxn modelId="{9E4F212B-3448-460E-BDB7-F5EB0739DC1D}" srcId="{3DD415E0-321A-49E6-98C0-7E4B4BC29533}" destId="{F604E3DA-5A14-4AE8-A158-9DBBC2874C34}" srcOrd="1" destOrd="0" parTransId="{12C799CE-6D6F-4F55-9C39-A9EE1CEEE6FA}" sibTransId="{FEE39921-B42D-47DC-B570-CA028A692521}"/>
    <dgm:cxn modelId="{B0A3393C-5EBA-47A8-92B5-A836600DADDB}" type="presOf" srcId="{F604E3DA-5A14-4AE8-A158-9DBBC2874C34}" destId="{46E5CA82-62E7-475C-8926-A331880122B8}" srcOrd="0" destOrd="0" presId="urn:microsoft.com/office/officeart/2005/8/layout/chevron1"/>
    <dgm:cxn modelId="{251B609C-3EF3-4C16-84E2-F6F74216EC74}" type="presOf" srcId="{3DD415E0-321A-49E6-98C0-7E4B4BC29533}" destId="{8533F3A1-6913-44BF-A71A-B4993BD6914F}" srcOrd="0" destOrd="0" presId="urn:microsoft.com/office/officeart/2005/8/layout/chevron1"/>
    <dgm:cxn modelId="{C0A45EA3-0A51-4B7C-AD44-C505F657B6CC}" type="presOf" srcId="{59F0B514-0C1F-442C-9938-D947C1F7D773}" destId="{5E4234C0-AE49-49D2-AF37-915BD9646869}" srcOrd="0" destOrd="0" presId="urn:microsoft.com/office/officeart/2005/8/layout/chevron1"/>
    <dgm:cxn modelId="{F58B88A9-47FA-4E80-8A33-ADDBA423A526}" srcId="{3DD415E0-321A-49E6-98C0-7E4B4BC29533}" destId="{CE1C4273-0FD0-466C-8794-208512915D04}" srcOrd="3" destOrd="0" parTransId="{036FEB53-F362-463B-946C-9D163FD74127}" sibTransId="{079EBC9C-6E0E-4297-8098-9290C88085B3}"/>
    <dgm:cxn modelId="{890245C6-2488-485F-8FA9-ADEA5EFDEBAE}" type="presOf" srcId="{01386A14-5C4D-48A3-86F7-F293CFD86B82}" destId="{20078EEC-BC8C-4B62-979E-8A7DC876B21C}" srcOrd="0" destOrd="0" presId="urn:microsoft.com/office/officeart/2005/8/layout/chevron1"/>
    <dgm:cxn modelId="{7DD799C8-8726-4A8B-9BC2-50A6B64F17F4}" srcId="{3DD415E0-321A-49E6-98C0-7E4B4BC29533}" destId="{CE16A919-5491-41C6-A094-A462ABD6B9CF}" srcOrd="2" destOrd="0" parTransId="{E3ED1895-D7D4-45A7-81BD-7EC16E440194}" sibTransId="{088B920F-A127-477D-A4D3-4168853DD966}"/>
    <dgm:cxn modelId="{642A20DB-42BB-4DC0-AD33-E24F3069A853}" type="presOf" srcId="{CE16A919-5491-41C6-A094-A462ABD6B9CF}" destId="{1F575BBE-EAAD-45DD-941F-15D16D9502D5}" srcOrd="0" destOrd="0" presId="urn:microsoft.com/office/officeart/2005/8/layout/chevron1"/>
    <dgm:cxn modelId="{006262E1-EFAE-4774-9CBE-AC383CB0DEEE}" type="presOf" srcId="{CE1C4273-0FD0-466C-8794-208512915D04}" destId="{FDC9A41F-9BA0-43AD-8610-E1C8E8FF9EB8}" srcOrd="0" destOrd="0" presId="urn:microsoft.com/office/officeart/2005/8/layout/chevron1"/>
    <dgm:cxn modelId="{438395F5-51A3-4182-8991-33E9376C5993}" srcId="{3DD415E0-321A-49E6-98C0-7E4B4BC29533}" destId="{59F0B514-0C1F-442C-9938-D947C1F7D773}" srcOrd="0" destOrd="0" parTransId="{5AEF8E7A-14EA-4BBD-87E1-35E17CA70E80}" sibTransId="{7203532B-7525-4EA9-9494-3BAF818D3646}"/>
    <dgm:cxn modelId="{8380193E-592F-4A93-BFA7-09BA721989E0}" type="presParOf" srcId="{8533F3A1-6913-44BF-A71A-B4993BD6914F}" destId="{5E4234C0-AE49-49D2-AF37-915BD9646869}" srcOrd="0" destOrd="0" presId="urn:microsoft.com/office/officeart/2005/8/layout/chevron1"/>
    <dgm:cxn modelId="{33635D91-0DD8-4EB6-B76E-E22307BF9966}" type="presParOf" srcId="{8533F3A1-6913-44BF-A71A-B4993BD6914F}" destId="{AC2965AC-38ED-4749-9FF1-C8C463BFDF5F}" srcOrd="1" destOrd="0" presId="urn:microsoft.com/office/officeart/2005/8/layout/chevron1"/>
    <dgm:cxn modelId="{D3192A96-8F02-4865-8DDC-3C078D2CA325}" type="presParOf" srcId="{8533F3A1-6913-44BF-A71A-B4993BD6914F}" destId="{46E5CA82-62E7-475C-8926-A331880122B8}" srcOrd="2" destOrd="0" presId="urn:microsoft.com/office/officeart/2005/8/layout/chevron1"/>
    <dgm:cxn modelId="{59D2249F-CD7B-47FF-A2AE-49F8F22B7537}" type="presParOf" srcId="{8533F3A1-6913-44BF-A71A-B4993BD6914F}" destId="{791F8A8D-FF80-4D05-8C4A-4AF4FC076576}" srcOrd="3" destOrd="0" presId="urn:microsoft.com/office/officeart/2005/8/layout/chevron1"/>
    <dgm:cxn modelId="{1F35D8DF-DA5D-4728-A247-CB1E479CE931}" type="presParOf" srcId="{8533F3A1-6913-44BF-A71A-B4993BD6914F}" destId="{1F575BBE-EAAD-45DD-941F-15D16D9502D5}" srcOrd="4" destOrd="0" presId="urn:microsoft.com/office/officeart/2005/8/layout/chevron1"/>
    <dgm:cxn modelId="{69D4F508-A2DC-427B-A69A-A2A91C06E9D8}" type="presParOf" srcId="{8533F3A1-6913-44BF-A71A-B4993BD6914F}" destId="{270F4ABE-E313-408D-B19A-46AF6DD98022}" srcOrd="5" destOrd="0" presId="urn:microsoft.com/office/officeart/2005/8/layout/chevron1"/>
    <dgm:cxn modelId="{03CCFAAF-A6D2-4B30-BA2E-DD25649BB3F9}" type="presParOf" srcId="{8533F3A1-6913-44BF-A71A-B4993BD6914F}" destId="{FDC9A41F-9BA0-43AD-8610-E1C8E8FF9EB8}" srcOrd="6" destOrd="0" presId="urn:microsoft.com/office/officeart/2005/8/layout/chevron1"/>
    <dgm:cxn modelId="{43B0643C-E46B-4DA7-ACF4-B5890E960BAB}" type="presParOf" srcId="{8533F3A1-6913-44BF-A71A-B4993BD6914F}" destId="{18FEDFCE-D5C7-4345-9DAC-B09B10BF7DC3}" srcOrd="7" destOrd="0" presId="urn:microsoft.com/office/officeart/2005/8/layout/chevron1"/>
    <dgm:cxn modelId="{B5044E44-F1FD-43C7-83E1-042B2C57FBAE}" type="presParOf" srcId="{8533F3A1-6913-44BF-A71A-B4993BD6914F}" destId="{20078EEC-BC8C-4B62-979E-8A7DC876B21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0EBE1-4ABF-4243-A1FD-F65331038E10}" type="doc">
      <dgm:prSet loTypeId="urn:microsoft.com/office/officeart/2005/8/layout/arrow5" loCatId="relationship" qsTypeId="urn:microsoft.com/office/officeart/2005/8/quickstyle/simple1" qsCatId="simple" csTypeId="urn:microsoft.com/office/officeart/2005/8/colors/colorful4" csCatId="colorful" phldr="1"/>
      <dgm:spPr/>
      <dgm:t>
        <a:bodyPr/>
        <a:lstStyle/>
        <a:p>
          <a:endParaRPr lang="en-US"/>
        </a:p>
      </dgm:t>
    </dgm:pt>
    <dgm:pt modelId="{61B17F41-6E31-43CD-ABFC-066302741065}">
      <dgm:prSet phldr="0"/>
      <dgm:spPr/>
      <dgm:t>
        <a:bodyPr/>
        <a:lstStyle/>
        <a:p>
          <a:pPr rtl="0">
            <a:lnSpc>
              <a:spcPct val="100000"/>
            </a:lnSpc>
          </a:pPr>
          <a:r>
            <a:rPr lang="en-US">
              <a:latin typeface="Arial"/>
              <a:cs typeface="Arial"/>
            </a:rPr>
            <a:t>Age (35-60)</a:t>
          </a:r>
          <a:endParaRPr lang="en-US">
            <a:latin typeface="Calibri Light" panose="020F0302020204030204"/>
            <a:cs typeface="Calibri Light" panose="020F0302020204030204"/>
          </a:endParaRPr>
        </a:p>
      </dgm:t>
    </dgm:pt>
    <dgm:pt modelId="{A8D571DE-A69A-430A-B6B0-8C9EBF803BD9}" type="parTrans" cxnId="{A6C04A30-8CB6-44AD-B5F9-43646C2B5222}">
      <dgm:prSet/>
      <dgm:spPr/>
      <dgm:t>
        <a:bodyPr/>
        <a:lstStyle/>
        <a:p>
          <a:endParaRPr lang="en-US"/>
        </a:p>
      </dgm:t>
    </dgm:pt>
    <dgm:pt modelId="{59E5B90F-8528-44D8-A975-CEE1EB91B611}" type="sibTrans" cxnId="{A6C04A30-8CB6-44AD-B5F9-43646C2B5222}">
      <dgm:prSet/>
      <dgm:spPr/>
      <dgm:t>
        <a:bodyPr/>
        <a:lstStyle/>
        <a:p>
          <a:endParaRPr lang="en-US"/>
        </a:p>
      </dgm:t>
    </dgm:pt>
    <dgm:pt modelId="{8E4D052F-E3B7-420A-8955-C1179A15DB07}">
      <dgm:prSet phldr="0"/>
      <dgm:spPr/>
      <dgm:t>
        <a:bodyPr/>
        <a:lstStyle/>
        <a:p>
          <a:pPr algn="l" rtl="0">
            <a:lnSpc>
              <a:spcPct val="90000"/>
            </a:lnSpc>
          </a:pPr>
          <a:r>
            <a:rPr lang="en-US">
              <a:latin typeface="Arial"/>
              <a:cs typeface="Arial"/>
            </a:rPr>
            <a:t>Sex (Female)</a:t>
          </a:r>
        </a:p>
      </dgm:t>
    </dgm:pt>
    <dgm:pt modelId="{2C86A9DB-AE55-45BA-B9F9-EBEF23652DFB}" type="parTrans" cxnId="{B72D3BD4-2226-4B6D-A400-3796B57ADB9C}">
      <dgm:prSet/>
      <dgm:spPr/>
      <dgm:t>
        <a:bodyPr/>
        <a:lstStyle/>
        <a:p>
          <a:endParaRPr lang="en-US"/>
        </a:p>
      </dgm:t>
    </dgm:pt>
    <dgm:pt modelId="{5EF35A24-0F4F-4799-85E2-CC6D4D59737F}" type="sibTrans" cxnId="{B72D3BD4-2226-4B6D-A400-3796B57ADB9C}">
      <dgm:prSet/>
      <dgm:spPr/>
      <dgm:t>
        <a:bodyPr/>
        <a:lstStyle/>
        <a:p>
          <a:endParaRPr lang="en-US"/>
        </a:p>
      </dgm:t>
    </dgm:pt>
    <dgm:pt modelId="{E77E4F5D-CAB5-4B86-BFE1-993EF5B78145}">
      <dgm:prSet phldr="0"/>
      <dgm:spPr/>
      <dgm:t>
        <a:bodyPr/>
        <a:lstStyle/>
        <a:p>
          <a:pPr algn="l" rtl="0">
            <a:lnSpc>
              <a:spcPct val="90000"/>
            </a:lnSpc>
          </a:pPr>
          <a:r>
            <a:rPr lang="en-US">
              <a:latin typeface="Arial"/>
              <a:cs typeface="Arial"/>
            </a:rPr>
            <a:t>Severity of COVID-19</a:t>
          </a:r>
          <a:endParaRPr lang="en-US">
            <a:latin typeface="Calibri Light"/>
            <a:cs typeface="Calibri Light"/>
          </a:endParaRPr>
        </a:p>
      </dgm:t>
    </dgm:pt>
    <dgm:pt modelId="{EB399ECD-4E7A-4CA2-844C-1937F2AA1537}" type="parTrans" cxnId="{A077BD07-80D8-4C78-9970-4AEC03BB70BB}">
      <dgm:prSet/>
      <dgm:spPr/>
      <dgm:t>
        <a:bodyPr/>
        <a:lstStyle/>
        <a:p>
          <a:endParaRPr lang="en-US"/>
        </a:p>
      </dgm:t>
    </dgm:pt>
    <dgm:pt modelId="{CED26731-E34B-4139-A3E9-2BD142F6050B}" type="sibTrans" cxnId="{A077BD07-80D8-4C78-9970-4AEC03BB70BB}">
      <dgm:prSet/>
      <dgm:spPr/>
      <dgm:t>
        <a:bodyPr/>
        <a:lstStyle/>
        <a:p>
          <a:endParaRPr lang="en-US"/>
        </a:p>
      </dgm:t>
    </dgm:pt>
    <dgm:pt modelId="{2CD88B99-0D86-4C5D-A1E7-371A4083883E}">
      <dgm:prSet phldr="0"/>
      <dgm:spPr/>
      <dgm:t>
        <a:bodyPr/>
        <a:lstStyle/>
        <a:p>
          <a:r>
            <a:rPr lang="en-US">
              <a:latin typeface="Arial"/>
              <a:cs typeface="Arial"/>
            </a:rPr>
            <a:t>Preexisting conditions</a:t>
          </a:r>
          <a:endParaRPr lang="en-US">
            <a:latin typeface="Calibri Light"/>
            <a:cs typeface="Calibri Light"/>
          </a:endParaRPr>
        </a:p>
      </dgm:t>
    </dgm:pt>
    <dgm:pt modelId="{981E99DA-6BFB-42F0-B8D0-1A634CA520B4}" type="parTrans" cxnId="{E873455B-C09A-4C49-BB3B-34909E49D84E}">
      <dgm:prSet/>
      <dgm:spPr/>
      <dgm:t>
        <a:bodyPr/>
        <a:lstStyle/>
        <a:p>
          <a:endParaRPr lang="en-US"/>
        </a:p>
      </dgm:t>
    </dgm:pt>
    <dgm:pt modelId="{0652570E-91EF-44B0-BDD2-F025277DEA66}" type="sibTrans" cxnId="{E873455B-C09A-4C49-BB3B-34909E49D84E}">
      <dgm:prSet/>
      <dgm:spPr/>
      <dgm:t>
        <a:bodyPr/>
        <a:lstStyle/>
        <a:p>
          <a:endParaRPr lang="en-US"/>
        </a:p>
      </dgm:t>
    </dgm:pt>
    <dgm:pt modelId="{B8443062-C160-4D75-87E3-94778A1B3A0D}" type="pres">
      <dgm:prSet presAssocID="{B420EBE1-4ABF-4243-A1FD-F65331038E10}" presName="diagram" presStyleCnt="0">
        <dgm:presLayoutVars>
          <dgm:dir/>
          <dgm:resizeHandles val="exact"/>
        </dgm:presLayoutVars>
      </dgm:prSet>
      <dgm:spPr/>
    </dgm:pt>
    <dgm:pt modelId="{F23804C6-0BF1-4DF9-893C-04E31080ECC1}" type="pres">
      <dgm:prSet presAssocID="{61B17F41-6E31-43CD-ABFC-066302741065}" presName="arrow" presStyleLbl="node1" presStyleIdx="0" presStyleCnt="4">
        <dgm:presLayoutVars>
          <dgm:bulletEnabled val="1"/>
        </dgm:presLayoutVars>
      </dgm:prSet>
      <dgm:spPr/>
    </dgm:pt>
    <dgm:pt modelId="{7682B558-82B0-42C6-A149-D40832B98BF4}" type="pres">
      <dgm:prSet presAssocID="{8E4D052F-E3B7-420A-8955-C1179A15DB07}" presName="arrow" presStyleLbl="node1" presStyleIdx="1" presStyleCnt="4">
        <dgm:presLayoutVars>
          <dgm:bulletEnabled val="1"/>
        </dgm:presLayoutVars>
      </dgm:prSet>
      <dgm:spPr/>
    </dgm:pt>
    <dgm:pt modelId="{B0AFC86C-334D-45E2-B78C-2F4C233E708B}" type="pres">
      <dgm:prSet presAssocID="{E77E4F5D-CAB5-4B86-BFE1-993EF5B78145}" presName="arrow" presStyleLbl="node1" presStyleIdx="2" presStyleCnt="4">
        <dgm:presLayoutVars>
          <dgm:bulletEnabled val="1"/>
        </dgm:presLayoutVars>
      </dgm:prSet>
      <dgm:spPr/>
    </dgm:pt>
    <dgm:pt modelId="{7274EF2A-FE7C-4BA6-BBDB-CFB44571E075}" type="pres">
      <dgm:prSet presAssocID="{2CD88B99-0D86-4C5D-A1E7-371A4083883E}" presName="arrow" presStyleLbl="node1" presStyleIdx="3" presStyleCnt="4">
        <dgm:presLayoutVars>
          <dgm:bulletEnabled val="1"/>
        </dgm:presLayoutVars>
      </dgm:prSet>
      <dgm:spPr/>
    </dgm:pt>
  </dgm:ptLst>
  <dgm:cxnLst>
    <dgm:cxn modelId="{A077BD07-80D8-4C78-9970-4AEC03BB70BB}" srcId="{B420EBE1-4ABF-4243-A1FD-F65331038E10}" destId="{E77E4F5D-CAB5-4B86-BFE1-993EF5B78145}" srcOrd="2" destOrd="0" parTransId="{EB399ECD-4E7A-4CA2-844C-1937F2AA1537}" sibTransId="{CED26731-E34B-4139-A3E9-2BD142F6050B}"/>
    <dgm:cxn modelId="{866A950A-8824-4264-94FB-530BACC9A4A4}" type="presOf" srcId="{61B17F41-6E31-43CD-ABFC-066302741065}" destId="{F23804C6-0BF1-4DF9-893C-04E31080ECC1}" srcOrd="0" destOrd="0" presId="urn:microsoft.com/office/officeart/2005/8/layout/arrow5"/>
    <dgm:cxn modelId="{A6C04A30-8CB6-44AD-B5F9-43646C2B5222}" srcId="{B420EBE1-4ABF-4243-A1FD-F65331038E10}" destId="{61B17F41-6E31-43CD-ABFC-066302741065}" srcOrd="0" destOrd="0" parTransId="{A8D571DE-A69A-430A-B6B0-8C9EBF803BD9}" sibTransId="{59E5B90F-8528-44D8-A975-CEE1EB91B611}"/>
    <dgm:cxn modelId="{E873455B-C09A-4C49-BB3B-34909E49D84E}" srcId="{B420EBE1-4ABF-4243-A1FD-F65331038E10}" destId="{2CD88B99-0D86-4C5D-A1E7-371A4083883E}" srcOrd="3" destOrd="0" parTransId="{981E99DA-6BFB-42F0-B8D0-1A634CA520B4}" sibTransId="{0652570E-91EF-44B0-BDD2-F025277DEA66}"/>
    <dgm:cxn modelId="{A8AF65C2-04F6-4858-B88D-93015422E32C}" type="presOf" srcId="{E77E4F5D-CAB5-4B86-BFE1-993EF5B78145}" destId="{B0AFC86C-334D-45E2-B78C-2F4C233E708B}" srcOrd="0" destOrd="0" presId="urn:microsoft.com/office/officeart/2005/8/layout/arrow5"/>
    <dgm:cxn modelId="{B72D3BD4-2226-4B6D-A400-3796B57ADB9C}" srcId="{B420EBE1-4ABF-4243-A1FD-F65331038E10}" destId="{8E4D052F-E3B7-420A-8955-C1179A15DB07}" srcOrd="1" destOrd="0" parTransId="{2C86A9DB-AE55-45BA-B9F9-EBEF23652DFB}" sibTransId="{5EF35A24-0F4F-4799-85E2-CC6D4D59737F}"/>
    <dgm:cxn modelId="{1291DCEF-680F-4018-A7CB-DCBD0AA0EFF5}" type="presOf" srcId="{B420EBE1-4ABF-4243-A1FD-F65331038E10}" destId="{B8443062-C160-4D75-87E3-94778A1B3A0D}" srcOrd="0" destOrd="0" presId="urn:microsoft.com/office/officeart/2005/8/layout/arrow5"/>
    <dgm:cxn modelId="{F03CEAF3-0427-4DA8-BD55-33702A59EA5C}" type="presOf" srcId="{8E4D052F-E3B7-420A-8955-C1179A15DB07}" destId="{7682B558-82B0-42C6-A149-D40832B98BF4}" srcOrd="0" destOrd="0" presId="urn:microsoft.com/office/officeart/2005/8/layout/arrow5"/>
    <dgm:cxn modelId="{FAF5D9F8-B726-47E0-A3A2-09A41089B5B7}" type="presOf" srcId="{2CD88B99-0D86-4C5D-A1E7-371A4083883E}" destId="{7274EF2A-FE7C-4BA6-BBDB-CFB44571E075}" srcOrd="0" destOrd="0" presId="urn:microsoft.com/office/officeart/2005/8/layout/arrow5"/>
    <dgm:cxn modelId="{F3E5DD6A-9B49-40B1-9917-09AE8EE0EF6D}" type="presParOf" srcId="{B8443062-C160-4D75-87E3-94778A1B3A0D}" destId="{F23804C6-0BF1-4DF9-893C-04E31080ECC1}" srcOrd="0" destOrd="0" presId="urn:microsoft.com/office/officeart/2005/8/layout/arrow5"/>
    <dgm:cxn modelId="{3DE30B81-88FB-43DF-BF4A-BD55072D419E}" type="presParOf" srcId="{B8443062-C160-4D75-87E3-94778A1B3A0D}" destId="{7682B558-82B0-42C6-A149-D40832B98BF4}" srcOrd="1" destOrd="0" presId="urn:microsoft.com/office/officeart/2005/8/layout/arrow5"/>
    <dgm:cxn modelId="{44CC0701-B052-47EC-90F0-E1001E11B7D0}" type="presParOf" srcId="{B8443062-C160-4D75-87E3-94778A1B3A0D}" destId="{B0AFC86C-334D-45E2-B78C-2F4C233E708B}" srcOrd="2" destOrd="0" presId="urn:microsoft.com/office/officeart/2005/8/layout/arrow5"/>
    <dgm:cxn modelId="{CBC49155-6107-46D8-84C4-739090B8EEAF}" type="presParOf" srcId="{B8443062-C160-4D75-87E3-94778A1B3A0D}" destId="{7274EF2A-FE7C-4BA6-BBDB-CFB44571E075}"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3E07F-7500-48CA-9DC1-11C73C587086}" type="doc">
      <dgm:prSet loTypeId="urn:microsoft.com/office/officeart/2016/7/layout/BasicTimeline" loCatId="timeline" qsTypeId="urn:microsoft.com/office/officeart/2005/8/quickstyle/simple1" qsCatId="simple" csTypeId="urn:microsoft.com/office/officeart/2005/8/colors/accent0_3" csCatId="mainScheme" phldr="1"/>
      <dgm:spPr/>
      <dgm:t>
        <a:bodyPr/>
        <a:lstStyle/>
        <a:p>
          <a:endParaRPr lang="en-US"/>
        </a:p>
      </dgm:t>
    </dgm:pt>
    <dgm:pt modelId="{5CA224BD-6A40-47EA-83FB-FC82EA04E02B}">
      <dgm:prSet phldrT="[Text]" phldr="0" custT="1"/>
      <dgm:spPr/>
      <dgm:t>
        <a:bodyPr/>
        <a:lstStyle/>
        <a:p>
          <a:r>
            <a:rPr lang="en-US" sz="1600" b="0" dirty="0">
              <a:latin typeface="Calibri"/>
              <a:cs typeface="Calibri"/>
            </a:rPr>
            <a:t>Organized government-wide response to address Long COVID and the longer-term impacts of COVID-19.</a:t>
          </a:r>
        </a:p>
      </dgm:t>
    </dgm:pt>
    <dgm:pt modelId="{46A86910-A92B-4846-92EF-B3A0F3C79500}" type="parTrans" cxnId="{158710A5-AC8C-49E6-96BA-D2A3DCB65532}">
      <dgm:prSet/>
      <dgm:spPr/>
      <dgm:t>
        <a:bodyPr/>
        <a:lstStyle/>
        <a:p>
          <a:endParaRPr lang="en-US"/>
        </a:p>
      </dgm:t>
    </dgm:pt>
    <dgm:pt modelId="{78794039-7C3F-4DBA-BB51-B720E17563CA}" type="sibTrans" cxnId="{158710A5-AC8C-49E6-96BA-D2A3DCB65532}">
      <dgm:prSet/>
      <dgm:spPr/>
      <dgm:t>
        <a:bodyPr/>
        <a:lstStyle/>
        <a:p>
          <a:endParaRPr lang="en-US"/>
        </a:p>
      </dgm:t>
    </dgm:pt>
    <dgm:pt modelId="{4CC35F5F-83B0-403C-BEF9-E8246CF23CBE}">
      <dgm:prSet phldr="0" custT="1"/>
      <dgm:spPr/>
      <dgm:t>
        <a:bodyPr/>
        <a:lstStyle/>
        <a:p>
          <a:pPr>
            <a:defRPr b="1"/>
          </a:pPr>
          <a:r>
            <a:rPr lang="en-US" sz="1600" b="0" dirty="0">
              <a:latin typeface="Calibri"/>
              <a:cs typeface="Calibri"/>
              <a:hlinkClick xmlns:r="http://schemas.openxmlformats.org/officeDocument/2006/relationships" r:id="rId1"/>
            </a:rPr>
            <a:t>Presidential Memorandum</a:t>
          </a:r>
          <a:r>
            <a:rPr lang="en-US" sz="1600" b="0" dirty="0">
              <a:latin typeface="Calibri"/>
              <a:cs typeface="Calibri"/>
            </a:rPr>
            <a:t> </a:t>
          </a:r>
          <a:endParaRPr lang="en-US" sz="1600" b="0" dirty="0"/>
        </a:p>
      </dgm:t>
    </dgm:pt>
    <dgm:pt modelId="{461846E2-FC9A-48C4-B4C2-6FB1A1A4D1CA}" type="parTrans" cxnId="{DAA687D2-28BF-45F1-A183-AB120E8525B4}">
      <dgm:prSet/>
      <dgm:spPr/>
      <dgm:t>
        <a:bodyPr/>
        <a:lstStyle/>
        <a:p>
          <a:endParaRPr lang="en-US"/>
        </a:p>
      </dgm:t>
    </dgm:pt>
    <dgm:pt modelId="{98A43A53-FAD9-4C04-8360-35124B89DB65}" type="sibTrans" cxnId="{DAA687D2-28BF-45F1-A183-AB120E8525B4}">
      <dgm:prSet/>
      <dgm:spPr/>
      <dgm:t>
        <a:bodyPr/>
        <a:lstStyle/>
        <a:p>
          <a:endParaRPr lang="en-US"/>
        </a:p>
      </dgm:t>
    </dgm:pt>
    <dgm:pt modelId="{616D16F2-AD9F-4FD4-83F4-040F524C2CB8}">
      <dgm:prSet phldr="0" custT="1"/>
      <dgm:spPr/>
      <dgm:t>
        <a:bodyPr/>
        <a:lstStyle/>
        <a:p>
          <a:pPr>
            <a:defRPr b="1"/>
          </a:pPr>
          <a:r>
            <a:rPr lang="en-US" sz="1600" b="0" dirty="0">
              <a:solidFill>
                <a:srgbClr val="0A2458"/>
              </a:solidFill>
              <a:hlinkClick xmlns:r="http://schemas.openxmlformats.org/officeDocument/2006/relationships" r:id="rId2"/>
            </a:rPr>
            <a:t>Executive Order on Ensuring an Equitable Pandemic Response and</a:t>
          </a:r>
          <a:r>
            <a:rPr lang="en-US" sz="1600" b="0" dirty="0">
              <a:solidFill>
                <a:srgbClr val="0A2458"/>
              </a:solidFill>
              <a:latin typeface="Calibri Light" panose="020F0302020204030204"/>
              <a:hlinkClick xmlns:r="http://schemas.openxmlformats.org/officeDocument/2006/relationships" r:id="rId2"/>
            </a:rPr>
            <a:t> </a:t>
          </a:r>
          <a:r>
            <a:rPr lang="en-US" sz="1600" b="0" dirty="0">
              <a:solidFill>
                <a:srgbClr val="0A2458"/>
              </a:solidFill>
              <a:hlinkClick xmlns:r="http://schemas.openxmlformats.org/officeDocument/2006/relationships" r:id="rId2"/>
            </a:rPr>
            <a:t>Recovery</a:t>
          </a:r>
          <a:endParaRPr lang="en-US" sz="1600" b="0" dirty="0">
            <a:latin typeface="Calibri Light"/>
            <a:cs typeface="Calibri Light"/>
          </a:endParaRPr>
        </a:p>
      </dgm:t>
    </dgm:pt>
    <dgm:pt modelId="{F88E0EA2-D1FD-4486-A91F-AE812F5BB7F8}" type="parTrans" cxnId="{4602C274-B2C4-4B50-9391-27C554A06892}">
      <dgm:prSet/>
      <dgm:spPr/>
      <dgm:t>
        <a:bodyPr/>
        <a:lstStyle/>
        <a:p>
          <a:endParaRPr lang="en-US"/>
        </a:p>
      </dgm:t>
    </dgm:pt>
    <dgm:pt modelId="{CECA9B47-1583-42F6-8E0A-FBCFC0BFD9E9}" type="sibTrans" cxnId="{4602C274-B2C4-4B50-9391-27C554A06892}">
      <dgm:prSet/>
      <dgm:spPr/>
      <dgm:t>
        <a:bodyPr/>
        <a:lstStyle/>
        <a:p>
          <a:endParaRPr lang="en-US"/>
        </a:p>
      </dgm:t>
    </dgm:pt>
    <dgm:pt modelId="{2DA7DA3E-377E-4CE6-88A8-5CB6FC3D1CD6}">
      <dgm:prSet phldr="0" custT="1"/>
      <dgm:spPr/>
      <dgm:t>
        <a:bodyPr/>
        <a:lstStyle/>
        <a:p>
          <a:r>
            <a:rPr lang="en-US" sz="1600" b="0" dirty="0">
              <a:latin typeface="Calibri Light"/>
              <a:cs typeface="Calibri Light"/>
            </a:rPr>
            <a:t>Issued in January 2021, this executive order called for the establishment of </a:t>
          </a:r>
          <a:r>
            <a:rPr lang="en-US" sz="1600" b="0" dirty="0">
              <a:hlinkClick xmlns:r="http://schemas.openxmlformats.org/officeDocument/2006/relationships" r:id="rId3"/>
            </a:rPr>
            <a:t>Presidents COVID-19 Health Equity Taskforce</a:t>
          </a:r>
          <a:r>
            <a:rPr lang="en-US" sz="1600" b="0" dirty="0"/>
            <a:t> (October 2021</a:t>
          </a:r>
          <a:r>
            <a:rPr lang="en-US" sz="1600" b="0" dirty="0">
              <a:latin typeface="Calibri Light" panose="020F0302020204030204"/>
            </a:rPr>
            <a:t>).</a:t>
          </a:r>
          <a:endParaRPr lang="en-US" sz="1600" b="0" dirty="0"/>
        </a:p>
      </dgm:t>
    </dgm:pt>
    <dgm:pt modelId="{5348C418-EC8B-4C87-9562-7200FD8D197B}" type="parTrans" cxnId="{34E6DC73-928F-4D20-903E-A80403EEE96B}">
      <dgm:prSet/>
      <dgm:spPr/>
      <dgm:t>
        <a:bodyPr/>
        <a:lstStyle/>
        <a:p>
          <a:endParaRPr lang="en-US"/>
        </a:p>
      </dgm:t>
    </dgm:pt>
    <dgm:pt modelId="{F82F5BDC-84BA-486F-882B-FB5BBFC7D68F}" type="sibTrans" cxnId="{34E6DC73-928F-4D20-903E-A80403EEE96B}">
      <dgm:prSet/>
      <dgm:spPr/>
      <dgm:t>
        <a:bodyPr/>
        <a:lstStyle/>
        <a:p>
          <a:endParaRPr lang="en-US"/>
        </a:p>
      </dgm:t>
    </dgm:pt>
    <dgm:pt modelId="{0C72FF6A-AD6F-4ABB-A596-485495AA462F}">
      <dgm:prSet phldr="0" custT="1"/>
      <dgm:spPr/>
      <dgm:t>
        <a:bodyPr/>
        <a:lstStyle/>
        <a:p>
          <a:pPr>
            <a:defRPr b="1"/>
          </a:pPr>
          <a:r>
            <a:rPr lang="en-US" sz="1600" b="0" dirty="0">
              <a:latin typeface="Calibri"/>
              <a:cs typeface="Calibri"/>
              <a:hlinkClick xmlns:r="http://schemas.openxmlformats.org/officeDocument/2006/relationships" r:id="rId4"/>
            </a:rPr>
            <a:t>National COVID-19 Preparedness Plan</a:t>
          </a:r>
          <a:endParaRPr lang="en-US" sz="1600" b="0" dirty="0">
            <a:latin typeface="Calibri"/>
            <a:cs typeface="Calibri"/>
          </a:endParaRPr>
        </a:p>
      </dgm:t>
    </dgm:pt>
    <dgm:pt modelId="{72516EC7-B4FE-41F7-A2BD-6DBAAEEB7BCE}" type="parTrans" cxnId="{428D5CCE-F63D-477A-9CD7-395E7F26A0BF}">
      <dgm:prSet/>
      <dgm:spPr/>
      <dgm:t>
        <a:bodyPr/>
        <a:lstStyle/>
        <a:p>
          <a:endParaRPr lang="en-US"/>
        </a:p>
      </dgm:t>
    </dgm:pt>
    <dgm:pt modelId="{CDAF599D-80E2-493F-8B4C-F4F35922703A}" type="sibTrans" cxnId="{428D5CCE-F63D-477A-9CD7-395E7F26A0BF}">
      <dgm:prSet/>
      <dgm:spPr/>
      <dgm:t>
        <a:bodyPr/>
        <a:lstStyle/>
        <a:p>
          <a:endParaRPr lang="en-US"/>
        </a:p>
      </dgm:t>
    </dgm:pt>
    <dgm:pt modelId="{FFE54622-B76D-47C1-AEB3-691E8080E7C5}">
      <dgm:prSet phldr="0" custT="1"/>
      <dgm:spPr/>
      <dgm:t>
        <a:bodyPr/>
        <a:lstStyle/>
        <a:p>
          <a:r>
            <a:rPr lang="en-US" sz="1600" b="0" dirty="0">
              <a:latin typeface="Calibri"/>
              <a:cs typeface="Calibri"/>
            </a:rPr>
            <a:t>Accounted for prevention, detection, and treatment of Long COVID and provision of services.</a:t>
          </a:r>
        </a:p>
      </dgm:t>
    </dgm:pt>
    <dgm:pt modelId="{25C70025-31B7-4BC6-AB84-9912DA86956D}" type="parTrans" cxnId="{7968E9D3-FF44-4C77-9304-FDCE1CF840EA}">
      <dgm:prSet/>
      <dgm:spPr/>
      <dgm:t>
        <a:bodyPr/>
        <a:lstStyle/>
        <a:p>
          <a:endParaRPr lang="en-US"/>
        </a:p>
      </dgm:t>
    </dgm:pt>
    <dgm:pt modelId="{89E47397-68CB-461C-B375-0F00CDBD918C}" type="sibTrans" cxnId="{7968E9D3-FF44-4C77-9304-FDCE1CF840EA}">
      <dgm:prSet/>
      <dgm:spPr/>
      <dgm:t>
        <a:bodyPr/>
        <a:lstStyle/>
        <a:p>
          <a:endParaRPr lang="en-US"/>
        </a:p>
      </dgm:t>
    </dgm:pt>
    <dgm:pt modelId="{55DC59CA-E5CE-4390-9581-60D0986B44FF}">
      <dgm:prSet phldr="0" custT="1"/>
      <dgm:spPr/>
      <dgm:t>
        <a:bodyPr/>
        <a:lstStyle/>
        <a:p>
          <a:pPr>
            <a:defRPr b="1"/>
          </a:pPr>
          <a:r>
            <a:rPr lang="en-US" sz="1600" b="0" dirty="0">
              <a:latin typeface="Calibri"/>
              <a:cs typeface="Calibri"/>
            </a:rPr>
            <a:t>Convened Long COVID Coordination Council</a:t>
          </a:r>
        </a:p>
      </dgm:t>
    </dgm:pt>
    <dgm:pt modelId="{8895A061-70D5-41FF-A4D2-3CFA31A3CE41}" type="parTrans" cxnId="{18A2EFC4-709F-4CB1-B6CA-DB249C501CAD}">
      <dgm:prSet/>
      <dgm:spPr/>
      <dgm:t>
        <a:bodyPr/>
        <a:lstStyle/>
        <a:p>
          <a:endParaRPr lang="en-US"/>
        </a:p>
      </dgm:t>
    </dgm:pt>
    <dgm:pt modelId="{64221BD0-223E-44E6-8D9A-9B7AF252B92E}" type="sibTrans" cxnId="{18A2EFC4-709F-4CB1-B6CA-DB249C501CAD}">
      <dgm:prSet/>
      <dgm:spPr/>
      <dgm:t>
        <a:bodyPr/>
        <a:lstStyle/>
        <a:p>
          <a:endParaRPr lang="en-US"/>
        </a:p>
      </dgm:t>
    </dgm:pt>
    <dgm:pt modelId="{A8F90CF9-AC36-44CA-9E0A-3AF87BA4A180}">
      <dgm:prSet phldr="0" custT="1"/>
      <dgm:spPr/>
      <dgm:t>
        <a:bodyPr/>
        <a:lstStyle/>
        <a:p>
          <a:r>
            <a:rPr lang="en-US" sz="1600" b="0" dirty="0">
              <a:latin typeface="Calibri"/>
              <a:cs typeface="Calibri"/>
            </a:rPr>
            <a:t>Chaired by Admiral Rachel Levine, Assistant Secretary for Health.</a:t>
          </a:r>
        </a:p>
      </dgm:t>
    </dgm:pt>
    <dgm:pt modelId="{19F5ECD3-20AB-44DE-8D10-A2CF8A7C6206}" type="parTrans" cxnId="{CFA7ECB6-601C-4B51-8EC2-DFAD32E09C98}">
      <dgm:prSet/>
      <dgm:spPr/>
      <dgm:t>
        <a:bodyPr/>
        <a:lstStyle/>
        <a:p>
          <a:endParaRPr lang="en-US"/>
        </a:p>
      </dgm:t>
    </dgm:pt>
    <dgm:pt modelId="{78676BA8-0D19-48C6-AAF0-96E808DD169B}" type="sibTrans" cxnId="{CFA7ECB6-601C-4B51-8EC2-DFAD32E09C98}">
      <dgm:prSet/>
      <dgm:spPr/>
      <dgm:t>
        <a:bodyPr/>
        <a:lstStyle/>
        <a:p>
          <a:endParaRPr lang="en-US"/>
        </a:p>
      </dgm:t>
    </dgm:pt>
    <dgm:pt modelId="{17A9586E-8598-42CE-AFDD-72C88EBABCDE}">
      <dgm:prSet phldr="0" custT="1"/>
      <dgm:spPr/>
      <dgm:t>
        <a:bodyPr/>
        <a:lstStyle/>
        <a:p>
          <a:r>
            <a:rPr lang="en-US" sz="1600" b="0" dirty="0">
              <a:solidFill>
                <a:srgbClr val="444444"/>
              </a:solidFill>
              <a:latin typeface="Calibri"/>
              <a:cs typeface="Calibri"/>
            </a:rPr>
            <a:t>RECOVER is the world's largest and most comprehensive Long COVID study.</a:t>
          </a:r>
          <a:endParaRPr lang="en-US" sz="1600" dirty="0"/>
        </a:p>
      </dgm:t>
    </dgm:pt>
    <dgm:pt modelId="{FA32B3B7-0026-4F1D-AC9B-49C355D6EA56}" type="parTrans" cxnId="{1EB10DB9-2E84-4E82-92D6-5D7AC8907346}">
      <dgm:prSet/>
      <dgm:spPr/>
      <dgm:t>
        <a:bodyPr/>
        <a:lstStyle/>
        <a:p>
          <a:endParaRPr lang="en-US"/>
        </a:p>
      </dgm:t>
    </dgm:pt>
    <dgm:pt modelId="{AFD88165-C0C0-4544-8149-F4FF06E5578D}" type="sibTrans" cxnId="{1EB10DB9-2E84-4E82-92D6-5D7AC8907346}">
      <dgm:prSet/>
      <dgm:spPr/>
      <dgm:t>
        <a:bodyPr/>
        <a:lstStyle/>
        <a:p>
          <a:endParaRPr lang="en-US"/>
        </a:p>
      </dgm:t>
    </dgm:pt>
    <dgm:pt modelId="{2AABC509-8F4B-4CFA-8859-623C6C0F2AE7}">
      <dgm:prSet phldr="0" custT="1"/>
      <dgm:spPr/>
      <dgm:t>
        <a:bodyPr/>
        <a:lstStyle/>
        <a:p>
          <a:pPr>
            <a:defRPr b="1"/>
          </a:pPr>
          <a:r>
            <a:rPr lang="en-US" sz="1800" b="0" dirty="0">
              <a:solidFill>
                <a:srgbClr val="444444"/>
              </a:solidFill>
              <a:latin typeface="Calibri"/>
              <a:cs typeface="Calibri"/>
            </a:rPr>
            <a:t>NIH Launched RECOVER</a:t>
          </a:r>
        </a:p>
      </dgm:t>
    </dgm:pt>
    <dgm:pt modelId="{354E8F05-9A45-4828-B10A-856CB9F4A04B}" type="parTrans" cxnId="{9676E0B6-1E36-44CE-B45B-809BC7EDAB8E}">
      <dgm:prSet/>
      <dgm:spPr/>
      <dgm:t>
        <a:bodyPr/>
        <a:lstStyle/>
        <a:p>
          <a:endParaRPr lang="en-US"/>
        </a:p>
      </dgm:t>
    </dgm:pt>
    <dgm:pt modelId="{CF417B26-D398-4C5C-B138-055A838972FC}" type="sibTrans" cxnId="{9676E0B6-1E36-44CE-B45B-809BC7EDAB8E}">
      <dgm:prSet/>
      <dgm:spPr/>
      <dgm:t>
        <a:bodyPr/>
        <a:lstStyle/>
        <a:p>
          <a:endParaRPr lang="en-US"/>
        </a:p>
      </dgm:t>
    </dgm:pt>
    <dgm:pt modelId="{76C6F9EB-B8C5-4F0A-9FEA-411A471986FE}" type="pres">
      <dgm:prSet presAssocID="{7B23E07F-7500-48CA-9DC1-11C73C587086}" presName="root" presStyleCnt="0">
        <dgm:presLayoutVars>
          <dgm:chMax/>
          <dgm:chPref/>
          <dgm:animLvl val="lvl"/>
        </dgm:presLayoutVars>
      </dgm:prSet>
      <dgm:spPr/>
    </dgm:pt>
    <dgm:pt modelId="{25D8F9B4-46B7-485C-9EDA-F2031B199982}" type="pres">
      <dgm:prSet presAssocID="{7B23E07F-7500-48CA-9DC1-11C73C587086}" presName="divider" presStyleLbl="fgAccFollowNode1" presStyleIdx="0" presStyleCnt="1"/>
      <dgm:spPr>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gm:spPr>
    </dgm:pt>
    <dgm:pt modelId="{9F117CF0-BB66-43C7-AED7-4DB55A86DF9B}" type="pres">
      <dgm:prSet presAssocID="{7B23E07F-7500-48CA-9DC1-11C73C587086}" presName="nodes" presStyleCnt="0">
        <dgm:presLayoutVars>
          <dgm:chMax/>
          <dgm:chPref/>
          <dgm:animLvl val="lvl"/>
        </dgm:presLayoutVars>
      </dgm:prSet>
      <dgm:spPr/>
    </dgm:pt>
    <dgm:pt modelId="{DDA6663F-391E-40D1-921E-48175AB766F4}" type="pres">
      <dgm:prSet presAssocID="{616D16F2-AD9F-4FD4-83F4-040F524C2CB8}" presName="composite" presStyleCnt="0"/>
      <dgm:spPr/>
    </dgm:pt>
    <dgm:pt modelId="{C9E3FBDF-FEEA-42C2-B189-DCED5F484A99}" type="pres">
      <dgm:prSet presAssocID="{616D16F2-AD9F-4FD4-83F4-040F524C2CB8}" presName="L1TextContainer" presStyleLbl="revTx" presStyleIdx="0" presStyleCnt="5">
        <dgm:presLayoutVars>
          <dgm:chMax val="1"/>
          <dgm:chPref val="1"/>
          <dgm:bulletEnabled val="1"/>
        </dgm:presLayoutVars>
      </dgm:prSet>
      <dgm:spPr/>
    </dgm:pt>
    <dgm:pt modelId="{4F2EACD0-CF3F-4107-A4DB-4CE23471A128}" type="pres">
      <dgm:prSet presAssocID="{616D16F2-AD9F-4FD4-83F4-040F524C2CB8}" presName="L2TextContainerWrapper" presStyleCnt="0">
        <dgm:presLayoutVars>
          <dgm:chMax val="0"/>
          <dgm:chPref val="0"/>
          <dgm:bulletEnabled val="1"/>
        </dgm:presLayoutVars>
      </dgm:prSet>
      <dgm:spPr/>
    </dgm:pt>
    <dgm:pt modelId="{8B67C88C-E7AE-4067-B21D-0CD1973E85D4}" type="pres">
      <dgm:prSet presAssocID="{616D16F2-AD9F-4FD4-83F4-040F524C2CB8}" presName="L2TextContainer" presStyleLbl="bgAcc1" presStyleIdx="0" presStyleCnt="5"/>
      <dgm:spPr/>
    </dgm:pt>
    <dgm:pt modelId="{B2083CCA-6D1C-4EAD-8B4F-5C8488B9FADB}" type="pres">
      <dgm:prSet presAssocID="{616D16F2-AD9F-4FD4-83F4-040F524C2CB8}" presName="FlexibleEmptyPlaceHolder" presStyleCnt="0"/>
      <dgm:spPr/>
    </dgm:pt>
    <dgm:pt modelId="{312CAB5E-3C2E-4E87-9EF6-CB971B298B71}" type="pres">
      <dgm:prSet presAssocID="{616D16F2-AD9F-4FD4-83F4-040F524C2CB8}" presName="ConnectLine" presStyleLbl="sibTrans1D1" presStyleIdx="0" presStyleCnt="5"/>
      <dgm:spPr>
        <a:noFill/>
        <a:ln w="6350" cap="flat" cmpd="sng" algn="ctr">
          <a:solidFill>
            <a:schemeClr val="dk2">
              <a:hueOff val="0"/>
              <a:satOff val="0"/>
              <a:lumOff val="0"/>
              <a:alphaOff val="0"/>
            </a:schemeClr>
          </a:solidFill>
          <a:prstDash val="dash"/>
          <a:miter lim="800000"/>
        </a:ln>
        <a:effectLst/>
      </dgm:spPr>
    </dgm:pt>
    <dgm:pt modelId="{11F3CF2F-449F-419B-83B2-509F4CDE32C0}" type="pres">
      <dgm:prSet presAssocID="{616D16F2-AD9F-4FD4-83F4-040F524C2CB8}" presName="ConnectorPoint" presStyleLbl="alignNode1" presStyleIdx="0" presStyleCnt="5"/>
      <dgm:spPr/>
    </dgm:pt>
    <dgm:pt modelId="{BD804D16-2A37-4E4E-824F-9BBC650E8DD9}" type="pres">
      <dgm:prSet presAssocID="{616D16F2-AD9F-4FD4-83F4-040F524C2CB8}" presName="EmptyPlaceHolder" presStyleCnt="0"/>
      <dgm:spPr/>
    </dgm:pt>
    <dgm:pt modelId="{8F8E1B92-31D6-414B-889B-B0F62D5C82EC}" type="pres">
      <dgm:prSet presAssocID="{CECA9B47-1583-42F6-8E0A-FBCFC0BFD9E9}" presName="spaceBetweenRectangles" presStyleCnt="0"/>
      <dgm:spPr/>
    </dgm:pt>
    <dgm:pt modelId="{151443F2-B47C-4F00-960C-5A5725961B1C}" type="pres">
      <dgm:prSet presAssocID="{2AABC509-8F4B-4CFA-8859-623C6C0F2AE7}" presName="composite" presStyleCnt="0"/>
      <dgm:spPr/>
    </dgm:pt>
    <dgm:pt modelId="{5B265604-AD1E-4BDE-9543-9F0358780494}" type="pres">
      <dgm:prSet presAssocID="{2AABC509-8F4B-4CFA-8859-623C6C0F2AE7}" presName="L1TextContainer" presStyleLbl="revTx" presStyleIdx="1" presStyleCnt="5">
        <dgm:presLayoutVars>
          <dgm:chMax val="1"/>
          <dgm:chPref val="1"/>
          <dgm:bulletEnabled val="1"/>
        </dgm:presLayoutVars>
      </dgm:prSet>
      <dgm:spPr/>
    </dgm:pt>
    <dgm:pt modelId="{591EE558-7739-401F-8099-635AC5577A86}" type="pres">
      <dgm:prSet presAssocID="{2AABC509-8F4B-4CFA-8859-623C6C0F2AE7}" presName="L2TextContainerWrapper" presStyleCnt="0">
        <dgm:presLayoutVars>
          <dgm:chMax val="0"/>
          <dgm:chPref val="0"/>
          <dgm:bulletEnabled val="1"/>
        </dgm:presLayoutVars>
      </dgm:prSet>
      <dgm:spPr/>
    </dgm:pt>
    <dgm:pt modelId="{413626DA-74F2-4021-9505-29FE4C79AB2B}" type="pres">
      <dgm:prSet presAssocID="{2AABC509-8F4B-4CFA-8859-623C6C0F2AE7}" presName="L2TextContainer" presStyleLbl="bgAcc1" presStyleIdx="1" presStyleCnt="5"/>
      <dgm:spPr/>
    </dgm:pt>
    <dgm:pt modelId="{A132934A-61B0-46D7-8893-A2027CA4BCF9}" type="pres">
      <dgm:prSet presAssocID="{2AABC509-8F4B-4CFA-8859-623C6C0F2AE7}" presName="FlexibleEmptyPlaceHolder" presStyleCnt="0"/>
      <dgm:spPr/>
    </dgm:pt>
    <dgm:pt modelId="{B169E2A6-B95C-4519-BFAE-4E717A441798}" type="pres">
      <dgm:prSet presAssocID="{2AABC509-8F4B-4CFA-8859-623C6C0F2AE7}" presName="ConnectLine" presStyleLbl="sibTrans1D1" presStyleIdx="1" presStyleCnt="5"/>
      <dgm:spPr>
        <a:noFill/>
        <a:ln w="6350" cap="flat" cmpd="sng" algn="ctr">
          <a:solidFill>
            <a:schemeClr val="dk2">
              <a:hueOff val="0"/>
              <a:satOff val="0"/>
              <a:lumOff val="0"/>
              <a:alphaOff val="0"/>
            </a:schemeClr>
          </a:solidFill>
          <a:prstDash val="dash"/>
          <a:miter lim="800000"/>
        </a:ln>
        <a:effectLst/>
      </dgm:spPr>
    </dgm:pt>
    <dgm:pt modelId="{F1CA67D9-3F70-43EC-9A25-EAB705579B68}" type="pres">
      <dgm:prSet presAssocID="{2AABC509-8F4B-4CFA-8859-623C6C0F2AE7}" presName="ConnectorPoint" presStyleLbl="alignNode1" presStyleIdx="1" presStyleCnt="5"/>
      <dgm:spPr/>
    </dgm:pt>
    <dgm:pt modelId="{B403BAD0-E47E-4632-B25C-5722DD6EE5EB}" type="pres">
      <dgm:prSet presAssocID="{2AABC509-8F4B-4CFA-8859-623C6C0F2AE7}" presName="EmptyPlaceHolder" presStyleCnt="0"/>
      <dgm:spPr/>
    </dgm:pt>
    <dgm:pt modelId="{520F4A26-FDFF-4A2F-8DF4-19C8D492017C}" type="pres">
      <dgm:prSet presAssocID="{CF417B26-D398-4C5C-B138-055A838972FC}" presName="spaceBetweenRectangles" presStyleCnt="0"/>
      <dgm:spPr/>
    </dgm:pt>
    <dgm:pt modelId="{6B5ACECC-D01F-490A-98F0-4C1E297B87AE}" type="pres">
      <dgm:prSet presAssocID="{0C72FF6A-AD6F-4ABB-A596-485495AA462F}" presName="composite" presStyleCnt="0"/>
      <dgm:spPr/>
    </dgm:pt>
    <dgm:pt modelId="{F70214AD-B730-4ECC-B131-3CB97FB47D48}" type="pres">
      <dgm:prSet presAssocID="{0C72FF6A-AD6F-4ABB-A596-485495AA462F}" presName="L1TextContainer" presStyleLbl="revTx" presStyleIdx="2" presStyleCnt="5">
        <dgm:presLayoutVars>
          <dgm:chMax val="1"/>
          <dgm:chPref val="1"/>
          <dgm:bulletEnabled val="1"/>
        </dgm:presLayoutVars>
      </dgm:prSet>
      <dgm:spPr/>
    </dgm:pt>
    <dgm:pt modelId="{56B86C2B-0FE4-4FFD-A283-6AB02CA0468B}" type="pres">
      <dgm:prSet presAssocID="{0C72FF6A-AD6F-4ABB-A596-485495AA462F}" presName="L2TextContainerWrapper" presStyleCnt="0">
        <dgm:presLayoutVars>
          <dgm:chMax val="0"/>
          <dgm:chPref val="0"/>
          <dgm:bulletEnabled val="1"/>
        </dgm:presLayoutVars>
      </dgm:prSet>
      <dgm:spPr/>
    </dgm:pt>
    <dgm:pt modelId="{2F7C4F17-80A0-4E6F-A71F-1CCE2FEFF530}" type="pres">
      <dgm:prSet presAssocID="{0C72FF6A-AD6F-4ABB-A596-485495AA462F}" presName="L2TextContainer" presStyleLbl="bgAcc1" presStyleIdx="2" presStyleCnt="5"/>
      <dgm:spPr/>
    </dgm:pt>
    <dgm:pt modelId="{36956DA9-9723-4FE4-98EF-6B5ADE2A5DFB}" type="pres">
      <dgm:prSet presAssocID="{0C72FF6A-AD6F-4ABB-A596-485495AA462F}" presName="FlexibleEmptyPlaceHolder" presStyleCnt="0"/>
      <dgm:spPr/>
    </dgm:pt>
    <dgm:pt modelId="{D899DE7A-3DDC-4674-AFFA-509D0BF1C6A1}" type="pres">
      <dgm:prSet presAssocID="{0C72FF6A-AD6F-4ABB-A596-485495AA462F}" presName="ConnectLine" presStyleLbl="sibTrans1D1" presStyleIdx="2" presStyleCnt="5"/>
      <dgm:spPr>
        <a:noFill/>
        <a:ln w="6350" cap="flat" cmpd="sng" algn="ctr">
          <a:solidFill>
            <a:schemeClr val="dk2">
              <a:hueOff val="0"/>
              <a:satOff val="0"/>
              <a:lumOff val="0"/>
              <a:alphaOff val="0"/>
            </a:schemeClr>
          </a:solidFill>
          <a:prstDash val="dash"/>
          <a:miter lim="800000"/>
        </a:ln>
        <a:effectLst/>
      </dgm:spPr>
    </dgm:pt>
    <dgm:pt modelId="{3767B68D-B764-43E1-B70E-6B56AB82F3F9}" type="pres">
      <dgm:prSet presAssocID="{0C72FF6A-AD6F-4ABB-A596-485495AA462F}" presName="ConnectorPoint" presStyleLbl="alignNode1" presStyleIdx="2" presStyleCnt="5"/>
      <dgm:spPr/>
    </dgm:pt>
    <dgm:pt modelId="{0CA09CF3-1E23-4EB9-9E94-EA177432C918}" type="pres">
      <dgm:prSet presAssocID="{0C72FF6A-AD6F-4ABB-A596-485495AA462F}" presName="EmptyPlaceHolder" presStyleCnt="0"/>
      <dgm:spPr/>
    </dgm:pt>
    <dgm:pt modelId="{D10C4A8E-A441-43B8-9C82-788FFE601817}" type="pres">
      <dgm:prSet presAssocID="{CDAF599D-80E2-493F-8B4C-F4F35922703A}" presName="spaceBetweenRectangles" presStyleCnt="0"/>
      <dgm:spPr/>
    </dgm:pt>
    <dgm:pt modelId="{51142F38-3A22-4B9E-9291-791D507D716C}" type="pres">
      <dgm:prSet presAssocID="{4CC35F5F-83B0-403C-BEF9-E8246CF23CBE}" presName="composite" presStyleCnt="0"/>
      <dgm:spPr/>
    </dgm:pt>
    <dgm:pt modelId="{1F5904E9-6491-40B0-8752-4557FD8FB23D}" type="pres">
      <dgm:prSet presAssocID="{4CC35F5F-83B0-403C-BEF9-E8246CF23CBE}" presName="L1TextContainer" presStyleLbl="revTx" presStyleIdx="3" presStyleCnt="5">
        <dgm:presLayoutVars>
          <dgm:chMax val="1"/>
          <dgm:chPref val="1"/>
          <dgm:bulletEnabled val="1"/>
        </dgm:presLayoutVars>
      </dgm:prSet>
      <dgm:spPr/>
    </dgm:pt>
    <dgm:pt modelId="{440D4C2C-6D0B-4229-ACAE-83D50BF8BF13}" type="pres">
      <dgm:prSet presAssocID="{4CC35F5F-83B0-403C-BEF9-E8246CF23CBE}" presName="L2TextContainerWrapper" presStyleCnt="0">
        <dgm:presLayoutVars>
          <dgm:chMax val="0"/>
          <dgm:chPref val="0"/>
          <dgm:bulletEnabled val="1"/>
        </dgm:presLayoutVars>
      </dgm:prSet>
      <dgm:spPr/>
    </dgm:pt>
    <dgm:pt modelId="{92601BDF-CF35-44F0-BC81-53FD115894CA}" type="pres">
      <dgm:prSet presAssocID="{4CC35F5F-83B0-403C-BEF9-E8246CF23CBE}" presName="L2TextContainer" presStyleLbl="bgAcc1" presStyleIdx="3" presStyleCnt="5"/>
      <dgm:spPr/>
    </dgm:pt>
    <dgm:pt modelId="{97EAE42F-EE20-45AD-8B4B-653BB95A1C6A}" type="pres">
      <dgm:prSet presAssocID="{4CC35F5F-83B0-403C-BEF9-E8246CF23CBE}" presName="FlexibleEmptyPlaceHolder" presStyleCnt="0"/>
      <dgm:spPr/>
    </dgm:pt>
    <dgm:pt modelId="{46474BCC-5A20-4764-A051-6F6E35DA6394}" type="pres">
      <dgm:prSet presAssocID="{4CC35F5F-83B0-403C-BEF9-E8246CF23CBE}" presName="ConnectLine" presStyleLbl="sibTrans1D1" presStyleIdx="3" presStyleCnt="5"/>
      <dgm:spPr>
        <a:noFill/>
        <a:ln w="6350" cap="flat" cmpd="sng" algn="ctr">
          <a:solidFill>
            <a:schemeClr val="dk2">
              <a:hueOff val="0"/>
              <a:satOff val="0"/>
              <a:lumOff val="0"/>
              <a:alphaOff val="0"/>
            </a:schemeClr>
          </a:solidFill>
          <a:prstDash val="dash"/>
          <a:miter lim="800000"/>
        </a:ln>
        <a:effectLst/>
      </dgm:spPr>
    </dgm:pt>
    <dgm:pt modelId="{F074D220-8EC6-471F-B4CB-3013AA304EDF}" type="pres">
      <dgm:prSet presAssocID="{4CC35F5F-83B0-403C-BEF9-E8246CF23CBE}" presName="ConnectorPoint" presStyleLbl="alignNode1" presStyleIdx="3" presStyleCnt="5"/>
      <dgm:spPr/>
    </dgm:pt>
    <dgm:pt modelId="{BF1058A1-FA19-4CAB-AB66-D8B4F07CCE3C}" type="pres">
      <dgm:prSet presAssocID="{4CC35F5F-83B0-403C-BEF9-E8246CF23CBE}" presName="EmptyPlaceHolder" presStyleCnt="0"/>
      <dgm:spPr/>
    </dgm:pt>
    <dgm:pt modelId="{AC7736A6-39E0-4112-9CC8-F6526918DECA}" type="pres">
      <dgm:prSet presAssocID="{98A43A53-FAD9-4C04-8360-35124B89DB65}" presName="spaceBetweenRectangles" presStyleCnt="0"/>
      <dgm:spPr/>
    </dgm:pt>
    <dgm:pt modelId="{34DCB196-11B0-488A-9B39-4080989A2C27}" type="pres">
      <dgm:prSet presAssocID="{55DC59CA-E5CE-4390-9581-60D0986B44FF}" presName="composite" presStyleCnt="0"/>
      <dgm:spPr/>
    </dgm:pt>
    <dgm:pt modelId="{403E9B7D-3F50-4D04-83E4-73F4DDD33E4E}" type="pres">
      <dgm:prSet presAssocID="{55DC59CA-E5CE-4390-9581-60D0986B44FF}" presName="L1TextContainer" presStyleLbl="revTx" presStyleIdx="4" presStyleCnt="5">
        <dgm:presLayoutVars>
          <dgm:chMax val="1"/>
          <dgm:chPref val="1"/>
          <dgm:bulletEnabled val="1"/>
        </dgm:presLayoutVars>
      </dgm:prSet>
      <dgm:spPr/>
    </dgm:pt>
    <dgm:pt modelId="{D7E03C80-BCBB-4C08-98F8-AB97799A6238}" type="pres">
      <dgm:prSet presAssocID="{55DC59CA-E5CE-4390-9581-60D0986B44FF}" presName="L2TextContainerWrapper" presStyleCnt="0">
        <dgm:presLayoutVars>
          <dgm:chMax val="0"/>
          <dgm:chPref val="0"/>
          <dgm:bulletEnabled val="1"/>
        </dgm:presLayoutVars>
      </dgm:prSet>
      <dgm:spPr/>
    </dgm:pt>
    <dgm:pt modelId="{C428D301-1E08-43D2-89F5-223583FD5FAD}" type="pres">
      <dgm:prSet presAssocID="{55DC59CA-E5CE-4390-9581-60D0986B44FF}" presName="L2TextContainer" presStyleLbl="bgAcc1" presStyleIdx="4" presStyleCnt="5"/>
      <dgm:spPr/>
    </dgm:pt>
    <dgm:pt modelId="{D9166A04-CF7F-4068-83FD-9A7F6ED73CC3}" type="pres">
      <dgm:prSet presAssocID="{55DC59CA-E5CE-4390-9581-60D0986B44FF}" presName="FlexibleEmptyPlaceHolder" presStyleCnt="0"/>
      <dgm:spPr/>
    </dgm:pt>
    <dgm:pt modelId="{825E636C-8372-4A75-8A18-8EE3712C0EE3}" type="pres">
      <dgm:prSet presAssocID="{55DC59CA-E5CE-4390-9581-60D0986B44FF}" presName="ConnectLine" presStyleLbl="sibTrans1D1" presStyleIdx="4" presStyleCnt="5"/>
      <dgm:spPr>
        <a:noFill/>
        <a:ln w="6350" cap="flat" cmpd="sng" algn="ctr">
          <a:solidFill>
            <a:schemeClr val="dk2">
              <a:hueOff val="0"/>
              <a:satOff val="0"/>
              <a:lumOff val="0"/>
              <a:alphaOff val="0"/>
            </a:schemeClr>
          </a:solidFill>
          <a:prstDash val="dash"/>
          <a:miter lim="800000"/>
        </a:ln>
        <a:effectLst/>
      </dgm:spPr>
    </dgm:pt>
    <dgm:pt modelId="{BDE6E08B-E667-49FA-95E3-C858599D1AB2}" type="pres">
      <dgm:prSet presAssocID="{55DC59CA-E5CE-4390-9581-60D0986B44FF}" presName="ConnectorPoint" presStyleLbl="alignNode1" presStyleIdx="4" presStyleCnt="5"/>
      <dgm:spPr/>
    </dgm:pt>
    <dgm:pt modelId="{34E4B942-8CAB-4DF0-9900-0762AF84D5A0}" type="pres">
      <dgm:prSet presAssocID="{55DC59CA-E5CE-4390-9581-60D0986B44FF}" presName="EmptyPlaceHolder" presStyleCnt="0"/>
      <dgm:spPr/>
    </dgm:pt>
  </dgm:ptLst>
  <dgm:cxnLst>
    <dgm:cxn modelId="{4F8B761D-EBAA-4DCC-B0E8-AB814E9C126D}" type="presOf" srcId="{FFE54622-B76D-47C1-AEB3-691E8080E7C5}" destId="{2F7C4F17-80A0-4E6F-A71F-1CCE2FEFF530}" srcOrd="0" destOrd="0" presId="urn:microsoft.com/office/officeart/2016/7/layout/BasicTimeline"/>
    <dgm:cxn modelId="{06B6A333-C4CB-4210-8194-39F92CEE2D1C}" type="presOf" srcId="{7B23E07F-7500-48CA-9DC1-11C73C587086}" destId="{76C6F9EB-B8C5-4F0A-9FEA-411A471986FE}" srcOrd="0" destOrd="0" presId="urn:microsoft.com/office/officeart/2016/7/layout/BasicTimeline"/>
    <dgm:cxn modelId="{34E6DC73-928F-4D20-903E-A80403EEE96B}" srcId="{616D16F2-AD9F-4FD4-83F4-040F524C2CB8}" destId="{2DA7DA3E-377E-4CE6-88A8-5CB6FC3D1CD6}" srcOrd="0" destOrd="0" parTransId="{5348C418-EC8B-4C87-9562-7200FD8D197B}" sibTransId="{F82F5BDC-84BA-486F-882B-FB5BBFC7D68F}"/>
    <dgm:cxn modelId="{4602C274-B2C4-4B50-9391-27C554A06892}" srcId="{7B23E07F-7500-48CA-9DC1-11C73C587086}" destId="{616D16F2-AD9F-4FD4-83F4-040F524C2CB8}" srcOrd="0" destOrd="0" parTransId="{F88E0EA2-D1FD-4486-A91F-AE812F5BB7F8}" sibTransId="{CECA9B47-1583-42F6-8E0A-FBCFC0BFD9E9}"/>
    <dgm:cxn modelId="{C2EE3A57-2216-4E6B-B8AD-0A2EC9295AD5}" type="presOf" srcId="{2AABC509-8F4B-4CFA-8859-623C6C0F2AE7}" destId="{5B265604-AD1E-4BDE-9543-9F0358780494}" srcOrd="0" destOrd="0" presId="urn:microsoft.com/office/officeart/2016/7/layout/BasicTimeline"/>
    <dgm:cxn modelId="{1CCE7180-CCD4-41D1-B41F-7CF0250FE576}" type="presOf" srcId="{4CC35F5F-83B0-403C-BEF9-E8246CF23CBE}" destId="{1F5904E9-6491-40B0-8752-4557FD8FB23D}" srcOrd="0" destOrd="0" presId="urn:microsoft.com/office/officeart/2016/7/layout/BasicTimeline"/>
    <dgm:cxn modelId="{250E8488-E3D4-40B1-86B0-01B9FDE94447}" type="presOf" srcId="{2DA7DA3E-377E-4CE6-88A8-5CB6FC3D1CD6}" destId="{8B67C88C-E7AE-4067-B21D-0CD1973E85D4}" srcOrd="0" destOrd="0" presId="urn:microsoft.com/office/officeart/2016/7/layout/BasicTimeline"/>
    <dgm:cxn modelId="{F5D8E39F-D1AD-4FCE-82E0-9CE80E6DBABC}" type="presOf" srcId="{17A9586E-8598-42CE-AFDD-72C88EBABCDE}" destId="{413626DA-74F2-4021-9505-29FE4C79AB2B}" srcOrd="0" destOrd="0" presId="urn:microsoft.com/office/officeart/2016/7/layout/BasicTimeline"/>
    <dgm:cxn modelId="{158710A5-AC8C-49E6-96BA-D2A3DCB65532}" srcId="{4CC35F5F-83B0-403C-BEF9-E8246CF23CBE}" destId="{5CA224BD-6A40-47EA-83FB-FC82EA04E02B}" srcOrd="0" destOrd="0" parTransId="{46A86910-A92B-4846-92EF-B3A0F3C79500}" sibTransId="{78794039-7C3F-4DBA-BB51-B720E17563CA}"/>
    <dgm:cxn modelId="{9676E0B6-1E36-44CE-B45B-809BC7EDAB8E}" srcId="{7B23E07F-7500-48CA-9DC1-11C73C587086}" destId="{2AABC509-8F4B-4CFA-8859-623C6C0F2AE7}" srcOrd="1" destOrd="0" parTransId="{354E8F05-9A45-4828-B10A-856CB9F4A04B}" sibTransId="{CF417B26-D398-4C5C-B138-055A838972FC}"/>
    <dgm:cxn modelId="{CFA7ECB6-601C-4B51-8EC2-DFAD32E09C98}" srcId="{55DC59CA-E5CE-4390-9581-60D0986B44FF}" destId="{A8F90CF9-AC36-44CA-9E0A-3AF87BA4A180}" srcOrd="0" destOrd="0" parTransId="{19F5ECD3-20AB-44DE-8D10-A2CF8A7C6206}" sibTransId="{78676BA8-0D19-48C6-AAF0-96E808DD169B}"/>
    <dgm:cxn modelId="{87816CB7-80BE-4381-9C80-F2B2E690D0C4}" type="presOf" srcId="{0C72FF6A-AD6F-4ABB-A596-485495AA462F}" destId="{F70214AD-B730-4ECC-B131-3CB97FB47D48}" srcOrd="0" destOrd="0" presId="urn:microsoft.com/office/officeart/2016/7/layout/BasicTimeline"/>
    <dgm:cxn modelId="{1EB10DB9-2E84-4E82-92D6-5D7AC8907346}" srcId="{2AABC509-8F4B-4CFA-8859-623C6C0F2AE7}" destId="{17A9586E-8598-42CE-AFDD-72C88EBABCDE}" srcOrd="0" destOrd="0" parTransId="{FA32B3B7-0026-4F1D-AC9B-49C355D6EA56}" sibTransId="{AFD88165-C0C0-4544-8149-F4FF06E5578D}"/>
    <dgm:cxn modelId="{46B8CDBA-C54D-45BF-87B0-EA069C8DADB3}" type="presOf" srcId="{55DC59CA-E5CE-4390-9581-60D0986B44FF}" destId="{403E9B7D-3F50-4D04-83E4-73F4DDD33E4E}" srcOrd="0" destOrd="0" presId="urn:microsoft.com/office/officeart/2016/7/layout/BasicTimeline"/>
    <dgm:cxn modelId="{18A2EFC4-709F-4CB1-B6CA-DB249C501CAD}" srcId="{7B23E07F-7500-48CA-9DC1-11C73C587086}" destId="{55DC59CA-E5CE-4390-9581-60D0986B44FF}" srcOrd="4" destOrd="0" parTransId="{8895A061-70D5-41FF-A4D2-3CFA31A3CE41}" sibTransId="{64221BD0-223E-44E6-8D9A-9B7AF252B92E}"/>
    <dgm:cxn modelId="{6C04DFCB-5ED6-4344-8672-0344393AD5E9}" type="presOf" srcId="{616D16F2-AD9F-4FD4-83F4-040F524C2CB8}" destId="{C9E3FBDF-FEEA-42C2-B189-DCED5F484A99}" srcOrd="0" destOrd="0" presId="urn:microsoft.com/office/officeart/2016/7/layout/BasicTimeline"/>
    <dgm:cxn modelId="{428D5CCE-F63D-477A-9CD7-395E7F26A0BF}" srcId="{7B23E07F-7500-48CA-9DC1-11C73C587086}" destId="{0C72FF6A-AD6F-4ABB-A596-485495AA462F}" srcOrd="2" destOrd="0" parTransId="{72516EC7-B4FE-41F7-A2BD-6DBAAEEB7BCE}" sibTransId="{CDAF599D-80E2-493F-8B4C-F4F35922703A}"/>
    <dgm:cxn modelId="{DA6AFCCF-9416-4EC6-BD88-785F6AC3017C}" type="presOf" srcId="{A8F90CF9-AC36-44CA-9E0A-3AF87BA4A180}" destId="{C428D301-1E08-43D2-89F5-223583FD5FAD}" srcOrd="0" destOrd="0" presId="urn:microsoft.com/office/officeart/2016/7/layout/BasicTimeline"/>
    <dgm:cxn modelId="{DAA687D2-28BF-45F1-A183-AB120E8525B4}" srcId="{7B23E07F-7500-48CA-9DC1-11C73C587086}" destId="{4CC35F5F-83B0-403C-BEF9-E8246CF23CBE}" srcOrd="3" destOrd="0" parTransId="{461846E2-FC9A-48C4-B4C2-6FB1A1A4D1CA}" sibTransId="{98A43A53-FAD9-4C04-8360-35124B89DB65}"/>
    <dgm:cxn modelId="{9F5C69D3-ED26-4826-B8D4-4DB30560C5EA}" type="presOf" srcId="{5CA224BD-6A40-47EA-83FB-FC82EA04E02B}" destId="{92601BDF-CF35-44F0-BC81-53FD115894CA}" srcOrd="0" destOrd="0" presId="urn:microsoft.com/office/officeart/2016/7/layout/BasicTimeline"/>
    <dgm:cxn modelId="{7968E9D3-FF44-4C77-9304-FDCE1CF840EA}" srcId="{0C72FF6A-AD6F-4ABB-A596-485495AA462F}" destId="{FFE54622-B76D-47C1-AEB3-691E8080E7C5}" srcOrd="0" destOrd="0" parTransId="{25C70025-31B7-4BC6-AB84-9912DA86956D}" sibTransId="{89E47397-68CB-461C-B375-0F00CDBD918C}"/>
    <dgm:cxn modelId="{69683672-08C9-4FB3-9CAF-71C94A6EB481}" type="presParOf" srcId="{76C6F9EB-B8C5-4F0A-9FEA-411A471986FE}" destId="{25D8F9B4-46B7-485C-9EDA-F2031B199982}" srcOrd="0" destOrd="0" presId="urn:microsoft.com/office/officeart/2016/7/layout/BasicTimeline"/>
    <dgm:cxn modelId="{459875F5-87B4-4837-BB35-288FB6C5D5C9}" type="presParOf" srcId="{76C6F9EB-B8C5-4F0A-9FEA-411A471986FE}" destId="{9F117CF0-BB66-43C7-AED7-4DB55A86DF9B}" srcOrd="1" destOrd="0" presId="urn:microsoft.com/office/officeart/2016/7/layout/BasicTimeline"/>
    <dgm:cxn modelId="{581CC74B-D82B-466C-88A6-41C09FCADB2A}" type="presParOf" srcId="{9F117CF0-BB66-43C7-AED7-4DB55A86DF9B}" destId="{DDA6663F-391E-40D1-921E-48175AB766F4}" srcOrd="0" destOrd="0" presId="urn:microsoft.com/office/officeart/2016/7/layout/BasicTimeline"/>
    <dgm:cxn modelId="{AEF93CD7-F99A-433B-A56F-2CDA96566EF6}" type="presParOf" srcId="{DDA6663F-391E-40D1-921E-48175AB766F4}" destId="{C9E3FBDF-FEEA-42C2-B189-DCED5F484A99}" srcOrd="0" destOrd="0" presId="urn:microsoft.com/office/officeart/2016/7/layout/BasicTimeline"/>
    <dgm:cxn modelId="{96FDA055-D4FC-4523-81B5-A5DA9CD13003}" type="presParOf" srcId="{DDA6663F-391E-40D1-921E-48175AB766F4}" destId="{4F2EACD0-CF3F-4107-A4DB-4CE23471A128}" srcOrd="1" destOrd="0" presId="urn:microsoft.com/office/officeart/2016/7/layout/BasicTimeline"/>
    <dgm:cxn modelId="{1D0A7613-7B56-48D7-8BA3-B0DBC3EC1387}" type="presParOf" srcId="{4F2EACD0-CF3F-4107-A4DB-4CE23471A128}" destId="{8B67C88C-E7AE-4067-B21D-0CD1973E85D4}" srcOrd="0" destOrd="0" presId="urn:microsoft.com/office/officeart/2016/7/layout/BasicTimeline"/>
    <dgm:cxn modelId="{D8D21928-FC5F-4BB1-BEC7-E0DD3BA4866F}" type="presParOf" srcId="{4F2EACD0-CF3F-4107-A4DB-4CE23471A128}" destId="{B2083CCA-6D1C-4EAD-8B4F-5C8488B9FADB}" srcOrd="1" destOrd="0" presId="urn:microsoft.com/office/officeart/2016/7/layout/BasicTimeline"/>
    <dgm:cxn modelId="{75D2E034-3D38-4B2F-A951-AD84174F01F1}" type="presParOf" srcId="{DDA6663F-391E-40D1-921E-48175AB766F4}" destId="{312CAB5E-3C2E-4E87-9EF6-CB971B298B71}" srcOrd="2" destOrd="0" presId="urn:microsoft.com/office/officeart/2016/7/layout/BasicTimeline"/>
    <dgm:cxn modelId="{F26176F9-7F9E-4746-9356-615688E6837D}" type="presParOf" srcId="{DDA6663F-391E-40D1-921E-48175AB766F4}" destId="{11F3CF2F-449F-419B-83B2-509F4CDE32C0}" srcOrd="3" destOrd="0" presId="urn:microsoft.com/office/officeart/2016/7/layout/BasicTimeline"/>
    <dgm:cxn modelId="{0FFB40C0-780C-4C8A-B0E2-1FE102D2BB5D}" type="presParOf" srcId="{DDA6663F-391E-40D1-921E-48175AB766F4}" destId="{BD804D16-2A37-4E4E-824F-9BBC650E8DD9}" srcOrd="4" destOrd="0" presId="urn:microsoft.com/office/officeart/2016/7/layout/BasicTimeline"/>
    <dgm:cxn modelId="{0E23BD12-1272-4BD8-80D7-5507CB0FF6DD}" type="presParOf" srcId="{9F117CF0-BB66-43C7-AED7-4DB55A86DF9B}" destId="{8F8E1B92-31D6-414B-889B-B0F62D5C82EC}" srcOrd="1" destOrd="0" presId="urn:microsoft.com/office/officeart/2016/7/layout/BasicTimeline"/>
    <dgm:cxn modelId="{93F7CB2A-7AE6-4973-9E92-C2121BADF04E}" type="presParOf" srcId="{9F117CF0-BB66-43C7-AED7-4DB55A86DF9B}" destId="{151443F2-B47C-4F00-960C-5A5725961B1C}" srcOrd="2" destOrd="0" presId="urn:microsoft.com/office/officeart/2016/7/layout/BasicTimeline"/>
    <dgm:cxn modelId="{44632DB9-B072-4505-BD7E-8A6797001F51}" type="presParOf" srcId="{151443F2-B47C-4F00-960C-5A5725961B1C}" destId="{5B265604-AD1E-4BDE-9543-9F0358780494}" srcOrd="0" destOrd="0" presId="urn:microsoft.com/office/officeart/2016/7/layout/BasicTimeline"/>
    <dgm:cxn modelId="{234F794F-740C-4397-B76E-671C559F021B}" type="presParOf" srcId="{151443F2-B47C-4F00-960C-5A5725961B1C}" destId="{591EE558-7739-401F-8099-635AC5577A86}" srcOrd="1" destOrd="0" presId="urn:microsoft.com/office/officeart/2016/7/layout/BasicTimeline"/>
    <dgm:cxn modelId="{BBEF8EBB-6953-4B77-B342-7CCEBEB900AE}" type="presParOf" srcId="{591EE558-7739-401F-8099-635AC5577A86}" destId="{413626DA-74F2-4021-9505-29FE4C79AB2B}" srcOrd="0" destOrd="0" presId="urn:microsoft.com/office/officeart/2016/7/layout/BasicTimeline"/>
    <dgm:cxn modelId="{A20FAAE8-2FE5-43F2-9DB2-27CD4419B397}" type="presParOf" srcId="{591EE558-7739-401F-8099-635AC5577A86}" destId="{A132934A-61B0-46D7-8893-A2027CA4BCF9}" srcOrd="1" destOrd="0" presId="urn:microsoft.com/office/officeart/2016/7/layout/BasicTimeline"/>
    <dgm:cxn modelId="{37A074B4-6417-443F-8EA4-520623137E2E}" type="presParOf" srcId="{151443F2-B47C-4F00-960C-5A5725961B1C}" destId="{B169E2A6-B95C-4519-BFAE-4E717A441798}" srcOrd="2" destOrd="0" presId="urn:microsoft.com/office/officeart/2016/7/layout/BasicTimeline"/>
    <dgm:cxn modelId="{90158341-4AFD-4A81-AA26-5F826B062D65}" type="presParOf" srcId="{151443F2-B47C-4F00-960C-5A5725961B1C}" destId="{F1CA67D9-3F70-43EC-9A25-EAB705579B68}" srcOrd="3" destOrd="0" presId="urn:microsoft.com/office/officeart/2016/7/layout/BasicTimeline"/>
    <dgm:cxn modelId="{C609B610-631E-4C2C-B59B-5FAB7E7B48AA}" type="presParOf" srcId="{151443F2-B47C-4F00-960C-5A5725961B1C}" destId="{B403BAD0-E47E-4632-B25C-5722DD6EE5EB}" srcOrd="4" destOrd="0" presId="urn:microsoft.com/office/officeart/2016/7/layout/BasicTimeline"/>
    <dgm:cxn modelId="{2A7CCD2F-6F3E-43EF-9E9E-3D7AD19A1811}" type="presParOf" srcId="{9F117CF0-BB66-43C7-AED7-4DB55A86DF9B}" destId="{520F4A26-FDFF-4A2F-8DF4-19C8D492017C}" srcOrd="3" destOrd="0" presId="urn:microsoft.com/office/officeart/2016/7/layout/BasicTimeline"/>
    <dgm:cxn modelId="{B69D83BE-14BB-4D45-9AD0-F39864C7E06D}" type="presParOf" srcId="{9F117CF0-BB66-43C7-AED7-4DB55A86DF9B}" destId="{6B5ACECC-D01F-490A-98F0-4C1E297B87AE}" srcOrd="4" destOrd="0" presId="urn:microsoft.com/office/officeart/2016/7/layout/BasicTimeline"/>
    <dgm:cxn modelId="{45BE468E-4743-488B-8625-E5BB7A9D8F82}" type="presParOf" srcId="{6B5ACECC-D01F-490A-98F0-4C1E297B87AE}" destId="{F70214AD-B730-4ECC-B131-3CB97FB47D48}" srcOrd="0" destOrd="0" presId="urn:microsoft.com/office/officeart/2016/7/layout/BasicTimeline"/>
    <dgm:cxn modelId="{9BBE0BC7-0FB7-4577-91BE-09A7F7CED41C}" type="presParOf" srcId="{6B5ACECC-D01F-490A-98F0-4C1E297B87AE}" destId="{56B86C2B-0FE4-4FFD-A283-6AB02CA0468B}" srcOrd="1" destOrd="0" presId="urn:microsoft.com/office/officeart/2016/7/layout/BasicTimeline"/>
    <dgm:cxn modelId="{C3022D5F-83EA-4148-83F3-4FC1B727C3BC}" type="presParOf" srcId="{56B86C2B-0FE4-4FFD-A283-6AB02CA0468B}" destId="{2F7C4F17-80A0-4E6F-A71F-1CCE2FEFF530}" srcOrd="0" destOrd="0" presId="urn:microsoft.com/office/officeart/2016/7/layout/BasicTimeline"/>
    <dgm:cxn modelId="{5AE55ED6-29A3-4CAA-A352-686CDCE108DC}" type="presParOf" srcId="{56B86C2B-0FE4-4FFD-A283-6AB02CA0468B}" destId="{36956DA9-9723-4FE4-98EF-6B5ADE2A5DFB}" srcOrd="1" destOrd="0" presId="urn:microsoft.com/office/officeart/2016/7/layout/BasicTimeline"/>
    <dgm:cxn modelId="{AA33C9BA-A235-4541-A8A2-CAC62C95AC1B}" type="presParOf" srcId="{6B5ACECC-D01F-490A-98F0-4C1E297B87AE}" destId="{D899DE7A-3DDC-4674-AFFA-509D0BF1C6A1}" srcOrd="2" destOrd="0" presId="urn:microsoft.com/office/officeart/2016/7/layout/BasicTimeline"/>
    <dgm:cxn modelId="{4200A2B8-4CB4-4D20-84CE-05E5976434D3}" type="presParOf" srcId="{6B5ACECC-D01F-490A-98F0-4C1E297B87AE}" destId="{3767B68D-B764-43E1-B70E-6B56AB82F3F9}" srcOrd="3" destOrd="0" presId="urn:microsoft.com/office/officeart/2016/7/layout/BasicTimeline"/>
    <dgm:cxn modelId="{4ABD11BD-B897-4DD6-BE92-9229E44F6988}" type="presParOf" srcId="{6B5ACECC-D01F-490A-98F0-4C1E297B87AE}" destId="{0CA09CF3-1E23-4EB9-9E94-EA177432C918}" srcOrd="4" destOrd="0" presId="urn:microsoft.com/office/officeart/2016/7/layout/BasicTimeline"/>
    <dgm:cxn modelId="{D894B0D3-1397-4A3C-9425-E32515873CF8}" type="presParOf" srcId="{9F117CF0-BB66-43C7-AED7-4DB55A86DF9B}" destId="{D10C4A8E-A441-43B8-9C82-788FFE601817}" srcOrd="5" destOrd="0" presId="urn:microsoft.com/office/officeart/2016/7/layout/BasicTimeline"/>
    <dgm:cxn modelId="{CA88A7D3-8B2F-4DA2-8BF2-66E88FF99F46}" type="presParOf" srcId="{9F117CF0-BB66-43C7-AED7-4DB55A86DF9B}" destId="{51142F38-3A22-4B9E-9291-791D507D716C}" srcOrd="6" destOrd="0" presId="urn:microsoft.com/office/officeart/2016/7/layout/BasicTimeline"/>
    <dgm:cxn modelId="{7F6B124A-97BE-43A7-8A67-3BD6207A7626}" type="presParOf" srcId="{51142F38-3A22-4B9E-9291-791D507D716C}" destId="{1F5904E9-6491-40B0-8752-4557FD8FB23D}" srcOrd="0" destOrd="0" presId="urn:microsoft.com/office/officeart/2016/7/layout/BasicTimeline"/>
    <dgm:cxn modelId="{C3963B5E-CF73-4B16-BD42-289679409541}" type="presParOf" srcId="{51142F38-3A22-4B9E-9291-791D507D716C}" destId="{440D4C2C-6D0B-4229-ACAE-83D50BF8BF13}" srcOrd="1" destOrd="0" presId="urn:microsoft.com/office/officeart/2016/7/layout/BasicTimeline"/>
    <dgm:cxn modelId="{E2D2C95A-7F8A-4982-BC50-E99E409932E1}" type="presParOf" srcId="{440D4C2C-6D0B-4229-ACAE-83D50BF8BF13}" destId="{92601BDF-CF35-44F0-BC81-53FD115894CA}" srcOrd="0" destOrd="0" presId="urn:microsoft.com/office/officeart/2016/7/layout/BasicTimeline"/>
    <dgm:cxn modelId="{35AC5F4C-2B2D-44EE-B4B2-47BA0824063B}" type="presParOf" srcId="{440D4C2C-6D0B-4229-ACAE-83D50BF8BF13}" destId="{97EAE42F-EE20-45AD-8B4B-653BB95A1C6A}" srcOrd="1" destOrd="0" presId="urn:microsoft.com/office/officeart/2016/7/layout/BasicTimeline"/>
    <dgm:cxn modelId="{20DEBE21-0891-41EE-8458-7DF1D5E6E1C0}" type="presParOf" srcId="{51142F38-3A22-4B9E-9291-791D507D716C}" destId="{46474BCC-5A20-4764-A051-6F6E35DA6394}" srcOrd="2" destOrd="0" presId="urn:microsoft.com/office/officeart/2016/7/layout/BasicTimeline"/>
    <dgm:cxn modelId="{9291BE4D-3A2A-4716-97F7-23E75C20E090}" type="presParOf" srcId="{51142F38-3A22-4B9E-9291-791D507D716C}" destId="{F074D220-8EC6-471F-B4CB-3013AA304EDF}" srcOrd="3" destOrd="0" presId="urn:microsoft.com/office/officeart/2016/7/layout/BasicTimeline"/>
    <dgm:cxn modelId="{FCD1F274-A049-4EDA-B734-B1CC213F3F14}" type="presParOf" srcId="{51142F38-3A22-4B9E-9291-791D507D716C}" destId="{BF1058A1-FA19-4CAB-AB66-D8B4F07CCE3C}" srcOrd="4" destOrd="0" presId="urn:microsoft.com/office/officeart/2016/7/layout/BasicTimeline"/>
    <dgm:cxn modelId="{2FF550B9-9013-4505-922C-4EEA90061C15}" type="presParOf" srcId="{9F117CF0-BB66-43C7-AED7-4DB55A86DF9B}" destId="{AC7736A6-39E0-4112-9CC8-F6526918DECA}" srcOrd="7" destOrd="0" presId="urn:microsoft.com/office/officeart/2016/7/layout/BasicTimeline"/>
    <dgm:cxn modelId="{F295AB21-08B1-425A-910B-B7835EE5AF57}" type="presParOf" srcId="{9F117CF0-BB66-43C7-AED7-4DB55A86DF9B}" destId="{34DCB196-11B0-488A-9B39-4080989A2C27}" srcOrd="8" destOrd="0" presId="urn:microsoft.com/office/officeart/2016/7/layout/BasicTimeline"/>
    <dgm:cxn modelId="{D1A376AD-335B-41E8-A41F-BB67E7B81DF7}" type="presParOf" srcId="{34DCB196-11B0-488A-9B39-4080989A2C27}" destId="{403E9B7D-3F50-4D04-83E4-73F4DDD33E4E}" srcOrd="0" destOrd="0" presId="urn:microsoft.com/office/officeart/2016/7/layout/BasicTimeline"/>
    <dgm:cxn modelId="{B412C46D-8923-46C4-8224-CA2248A7C4EA}" type="presParOf" srcId="{34DCB196-11B0-488A-9B39-4080989A2C27}" destId="{D7E03C80-BCBB-4C08-98F8-AB97799A6238}" srcOrd="1" destOrd="0" presId="urn:microsoft.com/office/officeart/2016/7/layout/BasicTimeline"/>
    <dgm:cxn modelId="{4F13D273-1390-4364-BF14-33F6AFC1DF7B}" type="presParOf" srcId="{D7E03C80-BCBB-4C08-98F8-AB97799A6238}" destId="{C428D301-1E08-43D2-89F5-223583FD5FAD}" srcOrd="0" destOrd="0" presId="urn:microsoft.com/office/officeart/2016/7/layout/BasicTimeline"/>
    <dgm:cxn modelId="{237F1E0C-1038-46E6-8759-83C642B873E8}" type="presParOf" srcId="{D7E03C80-BCBB-4C08-98F8-AB97799A6238}" destId="{D9166A04-CF7F-4068-83FD-9A7F6ED73CC3}" srcOrd="1" destOrd="0" presId="urn:microsoft.com/office/officeart/2016/7/layout/BasicTimeline"/>
    <dgm:cxn modelId="{1FF4CA06-159D-4475-B577-1233CF582322}" type="presParOf" srcId="{34DCB196-11B0-488A-9B39-4080989A2C27}" destId="{825E636C-8372-4A75-8A18-8EE3712C0EE3}" srcOrd="2" destOrd="0" presId="urn:microsoft.com/office/officeart/2016/7/layout/BasicTimeline"/>
    <dgm:cxn modelId="{F3524B86-D579-42E3-A306-F87B4B2768F8}" type="presParOf" srcId="{34DCB196-11B0-488A-9B39-4080989A2C27}" destId="{BDE6E08B-E667-49FA-95E3-C858599D1AB2}" srcOrd="3" destOrd="0" presId="urn:microsoft.com/office/officeart/2016/7/layout/BasicTimeline"/>
    <dgm:cxn modelId="{EAE3138B-7813-477E-911A-202502E9DB13}" type="presParOf" srcId="{34DCB196-11B0-488A-9B39-4080989A2C27}" destId="{34E4B942-8CAB-4DF0-9900-0762AF84D5A0}"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23E07F-7500-48CA-9DC1-11C73C587086}" type="doc">
      <dgm:prSet loTypeId="urn:microsoft.com/office/officeart/2016/7/layout/BasicTimeline" loCatId="timeline" qsTypeId="urn:microsoft.com/office/officeart/2005/8/quickstyle/simple1" qsCatId="simple" csTypeId="urn:microsoft.com/office/officeart/2005/8/colors/accent0_3" csCatId="mainScheme" phldr="1"/>
      <dgm:spPr/>
      <dgm:t>
        <a:bodyPr/>
        <a:lstStyle/>
        <a:p>
          <a:endParaRPr lang="en-US"/>
        </a:p>
      </dgm:t>
    </dgm:pt>
    <dgm:pt modelId="{64F7BFA6-C514-4574-8AA5-6EEFDFC7815C}">
      <dgm:prSet phldrT="[Text]" phldr="0" custT="1"/>
      <dgm:spPr/>
      <dgm:t>
        <a:bodyPr/>
        <a:lstStyle/>
        <a:p>
          <a:r>
            <a:rPr lang="en-US" sz="1600" dirty="0">
              <a:solidFill>
                <a:srgbClr val="1B1B1B"/>
              </a:solidFill>
            </a:rPr>
            <a:t>HHS</a:t>
          </a:r>
          <a:r>
            <a:rPr lang="en-US" sz="1600" dirty="0">
              <a:solidFill>
                <a:srgbClr val="1B1B1B"/>
              </a:solidFill>
              <a:latin typeface="Calibri Light" panose="020F0302020204030204"/>
            </a:rPr>
            <a:t> released a</a:t>
          </a:r>
          <a:r>
            <a:rPr lang="en-US" sz="1600" dirty="0">
              <a:solidFill>
                <a:srgbClr val="1B1B1B"/>
              </a:solidFill>
            </a:rPr>
            <a:t> Fact Sheet outlining the progress made in the last year in responding to Long COVID and actions moving forward.</a:t>
          </a:r>
        </a:p>
      </dgm:t>
    </dgm:pt>
    <dgm:pt modelId="{FD432107-43D1-4868-AC65-7A41289A3B06}" type="parTrans" cxnId="{EC33B99F-EE00-43DE-B122-CCF48E9DF4CD}">
      <dgm:prSet/>
      <dgm:spPr/>
      <dgm:t>
        <a:bodyPr/>
        <a:lstStyle/>
        <a:p>
          <a:endParaRPr lang="en-US"/>
        </a:p>
      </dgm:t>
    </dgm:pt>
    <dgm:pt modelId="{E6F6BA46-1A62-4CB8-B558-B19374E2C3C8}" type="sibTrans" cxnId="{EC33B99F-EE00-43DE-B122-CCF48E9DF4CD}">
      <dgm:prSet/>
      <dgm:spPr/>
      <dgm:t>
        <a:bodyPr/>
        <a:lstStyle/>
        <a:p>
          <a:endParaRPr lang="en-US"/>
        </a:p>
      </dgm:t>
    </dgm:pt>
    <dgm:pt modelId="{AB38758C-348A-42FE-9E03-7ACAD731B2DA}">
      <dgm:prSet phldrT="[Text]" phldr="0" custT="1"/>
      <dgm:spPr/>
      <dgm:t>
        <a:bodyPr/>
        <a:lstStyle/>
        <a:p>
          <a:pPr>
            <a:defRPr b="1"/>
          </a:pPr>
          <a:r>
            <a:rPr lang="en-US" sz="1600" b="0" dirty="0">
              <a:latin typeface="Calibri"/>
              <a:cs typeface="Calibri"/>
              <a:hlinkClick xmlns:r="http://schemas.openxmlformats.org/officeDocument/2006/relationships" r:id="rId1"/>
            </a:rPr>
            <a:t>Office of Long COVID Research and Practice</a:t>
          </a:r>
          <a:endParaRPr lang="en-US" sz="1600" b="0" dirty="0"/>
        </a:p>
      </dgm:t>
    </dgm:pt>
    <dgm:pt modelId="{F20A385C-1570-44FB-9A23-ABCFC3323622}" type="parTrans" cxnId="{B614F77B-4B91-48DF-9BB7-378FF66F639D}">
      <dgm:prSet/>
      <dgm:spPr/>
      <dgm:t>
        <a:bodyPr/>
        <a:lstStyle/>
        <a:p>
          <a:endParaRPr lang="en-US"/>
        </a:p>
      </dgm:t>
    </dgm:pt>
    <dgm:pt modelId="{4F36D4B4-DAD0-4A3D-B4EE-3B07CE03BBB7}" type="sibTrans" cxnId="{B614F77B-4B91-48DF-9BB7-378FF66F639D}">
      <dgm:prSet/>
      <dgm:spPr/>
      <dgm:t>
        <a:bodyPr/>
        <a:lstStyle/>
        <a:p>
          <a:endParaRPr lang="en-US"/>
        </a:p>
      </dgm:t>
    </dgm:pt>
    <dgm:pt modelId="{60ABFC1C-D352-4065-BE13-A42631C8D9C7}">
      <dgm:prSet phldr="0" custT="1"/>
      <dgm:spPr/>
      <dgm:t>
        <a:bodyPr/>
        <a:lstStyle/>
        <a:p>
          <a:pPr>
            <a:defRPr b="1"/>
          </a:pPr>
          <a:r>
            <a:rPr lang="en-US" sz="1600" b="0" dirty="0">
              <a:latin typeface="Calibri"/>
              <a:cs typeface="Calibri"/>
              <a:hlinkClick xmlns:r="http://schemas.openxmlformats.org/officeDocument/2006/relationships" r:id="rId2"/>
            </a:rPr>
            <a:t>Updated Fact Sheet</a:t>
          </a:r>
          <a:endParaRPr lang="en-US" sz="1600" b="0" dirty="0"/>
        </a:p>
      </dgm:t>
    </dgm:pt>
    <dgm:pt modelId="{4272D785-05E9-4A0C-9916-78F1556F9FC0}" type="parTrans" cxnId="{FA15909D-98B4-48E4-8B3C-59DF2AE4F132}">
      <dgm:prSet/>
      <dgm:spPr/>
      <dgm:t>
        <a:bodyPr/>
        <a:lstStyle/>
        <a:p>
          <a:endParaRPr lang="en-US"/>
        </a:p>
      </dgm:t>
    </dgm:pt>
    <dgm:pt modelId="{D373A32D-D876-48C9-92B8-DF922E4B2833}" type="sibTrans" cxnId="{FA15909D-98B4-48E4-8B3C-59DF2AE4F132}">
      <dgm:prSet/>
      <dgm:spPr/>
      <dgm:t>
        <a:bodyPr/>
        <a:lstStyle/>
        <a:p>
          <a:endParaRPr lang="en-US"/>
        </a:p>
      </dgm:t>
    </dgm:pt>
    <dgm:pt modelId="{3983E1FD-235B-4E8B-AEC4-FECFAE06F3B3}">
      <dgm:prSet phldr="0"/>
      <dgm:spPr/>
      <dgm:t>
        <a:bodyPr/>
        <a:lstStyle/>
        <a:p>
          <a:r>
            <a:rPr lang="en-US">
              <a:latin typeface="Calibri"/>
              <a:cs typeface="Calibri"/>
            </a:rPr>
            <a:t>As called for in the National Research Action Plan.</a:t>
          </a:r>
        </a:p>
      </dgm:t>
    </dgm:pt>
    <dgm:pt modelId="{EE23786E-4477-47E3-97F2-988CF6810D3D}" type="parTrans" cxnId="{382E90F1-E712-46FB-A0BE-632EA21CC234}">
      <dgm:prSet/>
      <dgm:spPr/>
      <dgm:t>
        <a:bodyPr/>
        <a:lstStyle/>
        <a:p>
          <a:endParaRPr lang="en-US"/>
        </a:p>
      </dgm:t>
    </dgm:pt>
    <dgm:pt modelId="{A977B6BB-6DA6-4594-BBF6-D2D7C008AE7B}" type="sibTrans" cxnId="{382E90F1-E712-46FB-A0BE-632EA21CC234}">
      <dgm:prSet/>
      <dgm:spPr/>
      <dgm:t>
        <a:bodyPr/>
        <a:lstStyle/>
        <a:p>
          <a:endParaRPr lang="en-US"/>
        </a:p>
      </dgm:t>
    </dgm:pt>
    <dgm:pt modelId="{06247C48-95F6-4302-A544-BF0F46FB0035}">
      <dgm:prSet phldr="0" custT="1"/>
      <dgm:spPr/>
      <dgm:t>
        <a:bodyPr/>
        <a:lstStyle/>
        <a:p>
          <a:r>
            <a:rPr lang="en-US" sz="1600" b="0" u="sng" dirty="0">
              <a:solidFill>
                <a:srgbClr val="444444"/>
              </a:solidFill>
              <a:latin typeface="Calibri"/>
              <a:cs typeface="Calibri"/>
              <a:hlinkClick xmlns:r="http://schemas.openxmlformats.org/officeDocument/2006/relationships" r:id="rId3"/>
            </a:rPr>
            <a:t>Services and Supports for Longer-Term Impacts of COVID-19</a:t>
          </a:r>
          <a:endParaRPr lang="en-US" sz="1600" b="0" dirty="0">
            <a:solidFill>
              <a:srgbClr val="444444"/>
            </a:solidFill>
            <a:latin typeface="Calibri"/>
            <a:cs typeface="Calibri"/>
          </a:endParaRPr>
        </a:p>
      </dgm:t>
    </dgm:pt>
    <dgm:pt modelId="{2A31907F-0F13-4E80-B65F-91E9289945E2}" type="parTrans" cxnId="{06258B94-3580-4020-ADDB-2D034E4B3D6C}">
      <dgm:prSet/>
      <dgm:spPr/>
      <dgm:t>
        <a:bodyPr/>
        <a:lstStyle/>
        <a:p>
          <a:endParaRPr lang="en-US"/>
        </a:p>
      </dgm:t>
    </dgm:pt>
    <dgm:pt modelId="{4C3CF0A1-C43E-4AE3-8600-15645EAB714B}" type="sibTrans" cxnId="{06258B94-3580-4020-ADDB-2D034E4B3D6C}">
      <dgm:prSet/>
      <dgm:spPr/>
      <dgm:t>
        <a:bodyPr/>
        <a:lstStyle/>
        <a:p>
          <a:endParaRPr lang="en-US"/>
        </a:p>
      </dgm:t>
    </dgm:pt>
    <dgm:pt modelId="{49EA4345-1DDF-4E03-A0CE-164009E68EC5}">
      <dgm:prSet phldr="0" custT="1"/>
      <dgm:spPr/>
      <dgm:t>
        <a:bodyPr/>
        <a:lstStyle/>
        <a:p>
          <a:r>
            <a:rPr lang="en-US" sz="1600" b="0" u="sng" dirty="0">
              <a:solidFill>
                <a:srgbClr val="444444"/>
              </a:solidFill>
              <a:latin typeface="Calibri"/>
              <a:cs typeface="Calibri"/>
              <a:hlinkClick xmlns:r="http://schemas.openxmlformats.org/officeDocument/2006/relationships" r:id="rId4"/>
            </a:rPr>
            <a:t>National Research Action Plan on Long COVID</a:t>
          </a:r>
          <a:endParaRPr lang="en-US" sz="1600" b="0" dirty="0">
            <a:solidFill>
              <a:srgbClr val="444444"/>
            </a:solidFill>
            <a:latin typeface="Calibri"/>
            <a:cs typeface="Calibri"/>
          </a:endParaRPr>
        </a:p>
      </dgm:t>
    </dgm:pt>
    <dgm:pt modelId="{0F36962B-D096-4F6A-AFBC-4D83D27C85E2}" type="parTrans" cxnId="{4992662B-AD3C-430F-BD7B-307DBBA28C0B}">
      <dgm:prSet/>
      <dgm:spPr/>
      <dgm:t>
        <a:bodyPr/>
        <a:lstStyle/>
        <a:p>
          <a:endParaRPr lang="en-US"/>
        </a:p>
      </dgm:t>
    </dgm:pt>
    <dgm:pt modelId="{780A245C-DAED-4473-9124-64192722CC0C}" type="sibTrans" cxnId="{4992662B-AD3C-430F-BD7B-307DBBA28C0B}">
      <dgm:prSet/>
      <dgm:spPr/>
      <dgm:t>
        <a:bodyPr/>
        <a:lstStyle/>
        <a:p>
          <a:endParaRPr lang="en-US"/>
        </a:p>
      </dgm:t>
    </dgm:pt>
    <dgm:pt modelId="{AE33C59D-6216-420F-8EB9-3BBB157AAE97}">
      <dgm:prSet phldr="0" custT="1"/>
      <dgm:spPr/>
      <dgm:t>
        <a:bodyPr/>
        <a:lstStyle/>
        <a:p>
          <a:pPr>
            <a:defRPr b="1"/>
          </a:pPr>
          <a:r>
            <a:rPr lang="en-US" sz="1600" b="0" dirty="0">
              <a:solidFill>
                <a:srgbClr val="444444"/>
              </a:solidFill>
              <a:latin typeface="Calibri"/>
              <a:cs typeface="Calibri"/>
            </a:rPr>
            <a:t>Conducted listening sessions</a:t>
          </a:r>
          <a:endParaRPr lang="en-US" sz="1600" dirty="0"/>
        </a:p>
      </dgm:t>
    </dgm:pt>
    <dgm:pt modelId="{EE79D4D7-0760-4F03-B01D-468FB3E47CD1}" type="parTrans" cxnId="{4D19A972-1C06-44AD-BBFC-0A8853304480}">
      <dgm:prSet/>
      <dgm:spPr/>
      <dgm:t>
        <a:bodyPr/>
        <a:lstStyle/>
        <a:p>
          <a:endParaRPr lang="en-US"/>
        </a:p>
      </dgm:t>
    </dgm:pt>
    <dgm:pt modelId="{1BE33845-0EA6-4ECD-BD6E-59B110711010}" type="sibTrans" cxnId="{4D19A972-1C06-44AD-BBFC-0A8853304480}">
      <dgm:prSet/>
      <dgm:spPr/>
      <dgm:t>
        <a:bodyPr/>
        <a:lstStyle/>
        <a:p>
          <a:endParaRPr lang="en-US"/>
        </a:p>
      </dgm:t>
    </dgm:pt>
    <dgm:pt modelId="{56B89BBD-E54D-4DE7-82AC-2A27A7ED4BD5}">
      <dgm:prSet phldr="0" custT="1"/>
      <dgm:spPr/>
      <dgm:t>
        <a:bodyPr/>
        <a:lstStyle/>
        <a:p>
          <a:r>
            <a:rPr lang="en-US" sz="1600" b="0" dirty="0">
              <a:solidFill>
                <a:srgbClr val="444444"/>
              </a:solidFill>
              <a:latin typeface="Calibri"/>
              <a:cs typeface="Calibri"/>
            </a:rPr>
            <a:t>With community members, patients, providers, researchers.</a:t>
          </a:r>
        </a:p>
      </dgm:t>
    </dgm:pt>
    <dgm:pt modelId="{C41EEBBA-D9EE-46B6-8E61-2E668E20E3C2}" type="parTrans" cxnId="{9B5595E3-0D99-497A-8713-66F45ACD3B12}">
      <dgm:prSet/>
      <dgm:spPr/>
      <dgm:t>
        <a:bodyPr/>
        <a:lstStyle/>
        <a:p>
          <a:endParaRPr lang="en-US"/>
        </a:p>
      </dgm:t>
    </dgm:pt>
    <dgm:pt modelId="{51422355-3864-463F-836D-A46A4699A5BC}" type="sibTrans" cxnId="{9B5595E3-0D99-497A-8713-66F45ACD3B12}">
      <dgm:prSet/>
      <dgm:spPr/>
      <dgm:t>
        <a:bodyPr/>
        <a:lstStyle/>
        <a:p>
          <a:endParaRPr lang="en-US"/>
        </a:p>
      </dgm:t>
    </dgm:pt>
    <dgm:pt modelId="{A441B15F-AD46-4FAB-B5D6-F409FA0629B7}">
      <dgm:prSet phldr="0"/>
      <dgm:spPr/>
      <dgm:t>
        <a:bodyPr/>
        <a:lstStyle/>
        <a:p>
          <a:pPr>
            <a:defRPr b="1"/>
          </a:pPr>
          <a:r>
            <a:rPr lang="en-US" b="0" dirty="0">
              <a:solidFill>
                <a:srgbClr val="444444"/>
              </a:solidFill>
              <a:latin typeface="Calibri"/>
              <a:cs typeface="Calibri"/>
            </a:rPr>
            <a:t>Published 2 Interagency </a:t>
          </a:r>
          <a:r>
            <a:rPr lang="en-US" b="0" dirty="0">
              <a:latin typeface="Calibri"/>
              <a:cs typeface="Calibri"/>
            </a:rPr>
            <a:t>Reports</a:t>
          </a:r>
          <a:endParaRPr lang="en-US" dirty="0"/>
        </a:p>
      </dgm:t>
    </dgm:pt>
    <dgm:pt modelId="{F059C790-8B30-4A47-A01B-986141E9E121}" type="parTrans" cxnId="{AE7DCF7F-AA18-4A80-A6D3-325C137C4941}">
      <dgm:prSet/>
      <dgm:spPr/>
      <dgm:t>
        <a:bodyPr/>
        <a:lstStyle/>
        <a:p>
          <a:endParaRPr lang="en-US"/>
        </a:p>
      </dgm:t>
    </dgm:pt>
    <dgm:pt modelId="{E73939AA-17EA-4EA5-A500-684DFFB18EAE}" type="sibTrans" cxnId="{AE7DCF7F-AA18-4A80-A6D3-325C137C4941}">
      <dgm:prSet/>
      <dgm:spPr/>
      <dgm:t>
        <a:bodyPr/>
        <a:lstStyle/>
        <a:p>
          <a:endParaRPr lang="en-US"/>
        </a:p>
      </dgm:t>
    </dgm:pt>
    <dgm:pt modelId="{759A1D0B-5A3A-4352-882C-35EE3C571323}">
      <dgm:prSet phldr="0" custT="1"/>
      <dgm:spPr/>
      <dgm:t>
        <a:bodyPr/>
        <a:lstStyle/>
        <a:p>
          <a:pPr>
            <a:defRPr b="1"/>
          </a:pPr>
          <a:r>
            <a:rPr lang="en-US" sz="1600" b="0" dirty="0">
              <a:latin typeface="Calibri"/>
              <a:cs typeface="Calibri"/>
            </a:rPr>
            <a:t>Additional Federal Publications</a:t>
          </a:r>
        </a:p>
      </dgm:t>
    </dgm:pt>
    <dgm:pt modelId="{289015C3-5A2E-47E5-B8CE-3DE5F4590745}" type="parTrans" cxnId="{A52B5649-5AAF-413A-A2F3-6A06D3EF671B}">
      <dgm:prSet/>
      <dgm:spPr/>
      <dgm:t>
        <a:bodyPr/>
        <a:lstStyle/>
        <a:p>
          <a:endParaRPr lang="en-US"/>
        </a:p>
      </dgm:t>
    </dgm:pt>
    <dgm:pt modelId="{6F87D136-5D4C-40FE-9FE1-0ED64A1DF0BE}" type="sibTrans" cxnId="{A52B5649-5AAF-413A-A2F3-6A06D3EF671B}">
      <dgm:prSet/>
      <dgm:spPr/>
      <dgm:t>
        <a:bodyPr/>
        <a:lstStyle/>
        <a:p>
          <a:endParaRPr lang="en-US"/>
        </a:p>
      </dgm:t>
    </dgm:pt>
    <dgm:pt modelId="{DC1B4481-5431-4D00-852B-5601CF72730F}">
      <dgm:prSet phldr="0" custT="1"/>
      <dgm:spPr/>
      <dgm:t>
        <a:bodyPr/>
        <a:lstStyle/>
        <a:p>
          <a:r>
            <a:rPr lang="en-US" sz="1600" b="1" dirty="0">
              <a:latin typeface="Calibri"/>
              <a:cs typeface="Calibri"/>
            </a:rPr>
            <a:t>SSA, SAMHSA, Labor, Education, and others.</a:t>
          </a:r>
        </a:p>
      </dgm:t>
    </dgm:pt>
    <dgm:pt modelId="{628617F9-FC1C-482D-8229-7A9382AC9234}" type="parTrans" cxnId="{DC3D1C1F-959D-4279-B7DD-78F7F37107DB}">
      <dgm:prSet/>
      <dgm:spPr/>
      <dgm:t>
        <a:bodyPr/>
        <a:lstStyle/>
        <a:p>
          <a:endParaRPr lang="en-US"/>
        </a:p>
      </dgm:t>
    </dgm:pt>
    <dgm:pt modelId="{133EBC5F-140A-487F-8559-77684461E4E2}" type="sibTrans" cxnId="{DC3D1C1F-959D-4279-B7DD-78F7F37107DB}">
      <dgm:prSet/>
      <dgm:spPr/>
      <dgm:t>
        <a:bodyPr/>
        <a:lstStyle/>
        <a:p>
          <a:endParaRPr lang="en-US"/>
        </a:p>
      </dgm:t>
    </dgm:pt>
    <dgm:pt modelId="{A66992EC-4606-4F39-94F7-F306B25053E1}">
      <dgm:prSet phldr="0" custT="1"/>
      <dgm:spPr/>
      <dgm:t>
        <a:bodyPr/>
        <a:lstStyle/>
        <a:p>
          <a:pPr>
            <a:defRPr b="1"/>
          </a:pPr>
          <a:r>
            <a:rPr lang="en-US" sz="1600" b="0" dirty="0">
              <a:solidFill>
                <a:srgbClr val="444444"/>
              </a:solidFill>
              <a:latin typeface="Calibri"/>
              <a:cs typeface="Calibri"/>
            </a:rPr>
            <a:t>To identify existing federal services available and outline a national research agenda. </a:t>
          </a:r>
          <a:endParaRPr lang="en-US" sz="1600" dirty="0"/>
        </a:p>
      </dgm:t>
    </dgm:pt>
    <dgm:pt modelId="{708A0B90-78C9-4EB6-8465-1F835EADADA5}" type="parTrans" cxnId="{B35ACE73-EA6E-4C49-AD04-30297C131BAD}">
      <dgm:prSet/>
      <dgm:spPr/>
      <dgm:t>
        <a:bodyPr/>
        <a:lstStyle/>
        <a:p>
          <a:endParaRPr lang="en-US"/>
        </a:p>
      </dgm:t>
    </dgm:pt>
    <dgm:pt modelId="{2D91A392-0593-4E12-9DB9-DD45DDCA85BE}" type="sibTrans" cxnId="{B35ACE73-EA6E-4C49-AD04-30297C131BAD}">
      <dgm:prSet/>
      <dgm:spPr/>
      <dgm:t>
        <a:bodyPr/>
        <a:lstStyle/>
        <a:p>
          <a:endParaRPr lang="en-US"/>
        </a:p>
      </dgm:t>
    </dgm:pt>
    <dgm:pt modelId="{CBB23E8B-AB50-4445-B36B-B74FC61DCBB4}">
      <dgm:prSet phldr="0"/>
      <dgm:spPr/>
      <dgm:t>
        <a:bodyPr/>
        <a:lstStyle/>
        <a:p>
          <a:pPr rtl="0">
            <a:defRPr b="1"/>
          </a:pPr>
          <a:r>
            <a:rPr lang="en-US" b="0" dirty="0">
              <a:solidFill>
                <a:srgbClr val="444444"/>
              </a:solidFill>
              <a:latin typeface="Calibri"/>
              <a:cs typeface="Calibri"/>
            </a:rPr>
            <a:t>14 Agencies Collaborated</a:t>
          </a:r>
        </a:p>
      </dgm:t>
    </dgm:pt>
    <dgm:pt modelId="{7D9F6502-957A-4863-9917-C94D8C1DABB5}" type="parTrans" cxnId="{67AA3753-C4FE-4D62-A4A1-1A7ABE566FC9}">
      <dgm:prSet/>
      <dgm:spPr/>
      <dgm:t>
        <a:bodyPr/>
        <a:lstStyle/>
        <a:p>
          <a:endParaRPr lang="en-US"/>
        </a:p>
      </dgm:t>
    </dgm:pt>
    <dgm:pt modelId="{7C3D1E86-70F2-4B8E-954B-29AA3F9DFD4B}" type="sibTrans" cxnId="{67AA3753-C4FE-4D62-A4A1-1A7ABE566FC9}">
      <dgm:prSet/>
      <dgm:spPr/>
      <dgm:t>
        <a:bodyPr/>
        <a:lstStyle/>
        <a:p>
          <a:endParaRPr lang="en-US"/>
        </a:p>
      </dgm:t>
    </dgm:pt>
    <dgm:pt modelId="{76C6F9EB-B8C5-4F0A-9FEA-411A471986FE}" type="pres">
      <dgm:prSet presAssocID="{7B23E07F-7500-48CA-9DC1-11C73C587086}" presName="root" presStyleCnt="0">
        <dgm:presLayoutVars>
          <dgm:chMax/>
          <dgm:chPref/>
          <dgm:animLvl val="lvl"/>
        </dgm:presLayoutVars>
      </dgm:prSet>
      <dgm:spPr/>
    </dgm:pt>
    <dgm:pt modelId="{25D8F9B4-46B7-485C-9EDA-F2031B199982}" type="pres">
      <dgm:prSet presAssocID="{7B23E07F-7500-48CA-9DC1-11C73C587086}" presName="divider" presStyleLbl="fgAccFollowNode1" presStyleIdx="0" presStyleCnt="1"/>
      <dgm:spPr>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gm:spPr>
    </dgm:pt>
    <dgm:pt modelId="{9F117CF0-BB66-43C7-AED7-4DB55A86DF9B}" type="pres">
      <dgm:prSet presAssocID="{7B23E07F-7500-48CA-9DC1-11C73C587086}" presName="nodes" presStyleCnt="0">
        <dgm:presLayoutVars>
          <dgm:chMax/>
          <dgm:chPref/>
          <dgm:animLvl val="lvl"/>
        </dgm:presLayoutVars>
      </dgm:prSet>
      <dgm:spPr/>
    </dgm:pt>
    <dgm:pt modelId="{B20C3EEC-B220-4803-A3ED-D7C9747E5BDF}" type="pres">
      <dgm:prSet presAssocID="{CBB23E8B-AB50-4445-B36B-B74FC61DCBB4}" presName="composite" presStyleCnt="0"/>
      <dgm:spPr/>
    </dgm:pt>
    <dgm:pt modelId="{372D6550-ECDA-41C1-99AA-0C03D96A7749}" type="pres">
      <dgm:prSet presAssocID="{CBB23E8B-AB50-4445-B36B-B74FC61DCBB4}" presName="L1TextContainer" presStyleLbl="revTx" presStyleIdx="0" presStyleCnt="6">
        <dgm:presLayoutVars>
          <dgm:chMax val="1"/>
          <dgm:chPref val="1"/>
          <dgm:bulletEnabled val="1"/>
        </dgm:presLayoutVars>
      </dgm:prSet>
      <dgm:spPr/>
    </dgm:pt>
    <dgm:pt modelId="{682FE1C0-9421-4B6B-8C3A-13F682897A92}" type="pres">
      <dgm:prSet presAssocID="{CBB23E8B-AB50-4445-B36B-B74FC61DCBB4}" presName="L2TextContainerWrapper" presStyleCnt="0">
        <dgm:presLayoutVars>
          <dgm:chMax val="0"/>
          <dgm:chPref val="0"/>
          <dgm:bulletEnabled val="1"/>
        </dgm:presLayoutVars>
      </dgm:prSet>
      <dgm:spPr/>
    </dgm:pt>
    <dgm:pt modelId="{EB0CB331-2F3E-4C0E-B53C-813444470E44}" type="pres">
      <dgm:prSet presAssocID="{CBB23E8B-AB50-4445-B36B-B74FC61DCBB4}" presName="L2TextContainer" presStyleLbl="bgAcc1" presStyleIdx="0" presStyleCnt="6"/>
      <dgm:spPr/>
    </dgm:pt>
    <dgm:pt modelId="{70ECFE05-069E-4486-9B40-C92E0C516402}" type="pres">
      <dgm:prSet presAssocID="{CBB23E8B-AB50-4445-B36B-B74FC61DCBB4}" presName="FlexibleEmptyPlaceHolder" presStyleCnt="0"/>
      <dgm:spPr/>
    </dgm:pt>
    <dgm:pt modelId="{5FE28D78-57FE-4A31-8BDB-6D527F11015E}" type="pres">
      <dgm:prSet presAssocID="{CBB23E8B-AB50-4445-B36B-B74FC61DCBB4}" presName="ConnectLine" presStyleLbl="sibTrans1D1" presStyleIdx="0" presStyleCnt="6"/>
      <dgm:spPr>
        <a:noFill/>
        <a:ln w="6350" cap="flat" cmpd="sng" algn="ctr">
          <a:solidFill>
            <a:schemeClr val="dk2">
              <a:hueOff val="0"/>
              <a:satOff val="0"/>
              <a:lumOff val="0"/>
              <a:alphaOff val="0"/>
            </a:schemeClr>
          </a:solidFill>
          <a:prstDash val="dash"/>
          <a:miter lim="800000"/>
        </a:ln>
        <a:effectLst/>
      </dgm:spPr>
    </dgm:pt>
    <dgm:pt modelId="{30509909-7BB5-455A-AFC0-A5516ABA8204}" type="pres">
      <dgm:prSet presAssocID="{CBB23E8B-AB50-4445-B36B-B74FC61DCBB4}" presName="ConnectorPoint" presStyleLbl="alignNode1" presStyleIdx="0" presStyleCnt="6"/>
      <dgm:spPr/>
    </dgm:pt>
    <dgm:pt modelId="{8BD944E6-C046-4B26-9DD1-C27028890620}" type="pres">
      <dgm:prSet presAssocID="{CBB23E8B-AB50-4445-B36B-B74FC61DCBB4}" presName="EmptyPlaceHolder" presStyleCnt="0"/>
      <dgm:spPr/>
    </dgm:pt>
    <dgm:pt modelId="{052D739E-4DED-4CE0-A36A-33BD61A633AB}" type="pres">
      <dgm:prSet presAssocID="{7C3D1E86-70F2-4B8E-954B-29AA3F9DFD4B}" presName="spaceBetweenRectangles" presStyleCnt="0"/>
      <dgm:spPr/>
    </dgm:pt>
    <dgm:pt modelId="{57DAA347-A65A-4AD3-979C-C843D807B665}" type="pres">
      <dgm:prSet presAssocID="{AE33C59D-6216-420F-8EB9-3BBB157AAE97}" presName="composite" presStyleCnt="0"/>
      <dgm:spPr/>
    </dgm:pt>
    <dgm:pt modelId="{E47D8467-9AF7-4E66-BED5-9BFFC461DF9B}" type="pres">
      <dgm:prSet presAssocID="{AE33C59D-6216-420F-8EB9-3BBB157AAE97}" presName="L1TextContainer" presStyleLbl="revTx" presStyleIdx="1" presStyleCnt="6">
        <dgm:presLayoutVars>
          <dgm:chMax val="1"/>
          <dgm:chPref val="1"/>
          <dgm:bulletEnabled val="1"/>
        </dgm:presLayoutVars>
      </dgm:prSet>
      <dgm:spPr/>
    </dgm:pt>
    <dgm:pt modelId="{40309CB7-D60F-40C0-B042-8004CF6BA744}" type="pres">
      <dgm:prSet presAssocID="{AE33C59D-6216-420F-8EB9-3BBB157AAE97}" presName="L2TextContainerWrapper" presStyleCnt="0">
        <dgm:presLayoutVars>
          <dgm:chMax val="0"/>
          <dgm:chPref val="0"/>
          <dgm:bulletEnabled val="1"/>
        </dgm:presLayoutVars>
      </dgm:prSet>
      <dgm:spPr/>
    </dgm:pt>
    <dgm:pt modelId="{82CCD01E-FC86-4874-AA19-422A8D14A489}" type="pres">
      <dgm:prSet presAssocID="{AE33C59D-6216-420F-8EB9-3BBB157AAE97}" presName="L2TextContainer" presStyleLbl="bgAcc1" presStyleIdx="1" presStyleCnt="6" custLinFactNeighborX="1491" custLinFactNeighborY="11553"/>
      <dgm:spPr/>
    </dgm:pt>
    <dgm:pt modelId="{458CCB64-FA2C-411B-8FB0-3B400E205A12}" type="pres">
      <dgm:prSet presAssocID="{AE33C59D-6216-420F-8EB9-3BBB157AAE97}" presName="FlexibleEmptyPlaceHolder" presStyleCnt="0"/>
      <dgm:spPr/>
    </dgm:pt>
    <dgm:pt modelId="{86FE77F3-7F95-4E7A-AAD9-2C3CFAE41AD2}" type="pres">
      <dgm:prSet presAssocID="{AE33C59D-6216-420F-8EB9-3BBB157AAE97}" presName="ConnectLine" presStyleLbl="sibTrans1D1" presStyleIdx="1" presStyleCnt="6"/>
      <dgm:spPr>
        <a:noFill/>
        <a:ln w="6350" cap="flat" cmpd="sng" algn="ctr">
          <a:solidFill>
            <a:schemeClr val="dk2">
              <a:hueOff val="0"/>
              <a:satOff val="0"/>
              <a:lumOff val="0"/>
              <a:alphaOff val="0"/>
            </a:schemeClr>
          </a:solidFill>
          <a:prstDash val="dash"/>
          <a:miter lim="800000"/>
        </a:ln>
        <a:effectLst/>
      </dgm:spPr>
    </dgm:pt>
    <dgm:pt modelId="{85CBD9EE-BB04-4233-A97C-F432747F2868}" type="pres">
      <dgm:prSet presAssocID="{AE33C59D-6216-420F-8EB9-3BBB157AAE97}" presName="ConnectorPoint" presStyleLbl="alignNode1" presStyleIdx="1" presStyleCnt="6"/>
      <dgm:spPr/>
    </dgm:pt>
    <dgm:pt modelId="{0E01C361-DEE2-47AC-A7AC-E729C92FDC6E}" type="pres">
      <dgm:prSet presAssocID="{AE33C59D-6216-420F-8EB9-3BBB157AAE97}" presName="EmptyPlaceHolder" presStyleCnt="0"/>
      <dgm:spPr/>
    </dgm:pt>
    <dgm:pt modelId="{7B326505-6BCD-4669-97D1-9D4987C122F7}" type="pres">
      <dgm:prSet presAssocID="{1BE33845-0EA6-4ECD-BD6E-59B110711010}" presName="spaceBetweenRectangles" presStyleCnt="0"/>
      <dgm:spPr/>
    </dgm:pt>
    <dgm:pt modelId="{2D04BA4B-2AAF-49C9-A814-033A1AB8F0CD}" type="pres">
      <dgm:prSet presAssocID="{A441B15F-AD46-4FAB-B5D6-F409FA0629B7}" presName="composite" presStyleCnt="0"/>
      <dgm:spPr/>
    </dgm:pt>
    <dgm:pt modelId="{EF1DC276-9E9F-40CF-80E7-0E4CD5E6401A}" type="pres">
      <dgm:prSet presAssocID="{A441B15F-AD46-4FAB-B5D6-F409FA0629B7}" presName="L1TextContainer" presStyleLbl="revTx" presStyleIdx="2" presStyleCnt="6">
        <dgm:presLayoutVars>
          <dgm:chMax val="1"/>
          <dgm:chPref val="1"/>
          <dgm:bulletEnabled val="1"/>
        </dgm:presLayoutVars>
      </dgm:prSet>
      <dgm:spPr/>
    </dgm:pt>
    <dgm:pt modelId="{9E27F417-AFA3-4010-BB19-064E040739F7}" type="pres">
      <dgm:prSet presAssocID="{A441B15F-AD46-4FAB-B5D6-F409FA0629B7}" presName="L2TextContainerWrapper" presStyleCnt="0">
        <dgm:presLayoutVars>
          <dgm:chMax val="0"/>
          <dgm:chPref val="0"/>
          <dgm:bulletEnabled val="1"/>
        </dgm:presLayoutVars>
      </dgm:prSet>
      <dgm:spPr/>
    </dgm:pt>
    <dgm:pt modelId="{E6C5F4FD-33AC-4E7F-9E7B-FC7CD110A6F2}" type="pres">
      <dgm:prSet presAssocID="{A441B15F-AD46-4FAB-B5D6-F409FA0629B7}" presName="L2TextContainer" presStyleLbl="bgAcc1" presStyleIdx="2" presStyleCnt="6"/>
      <dgm:spPr/>
    </dgm:pt>
    <dgm:pt modelId="{7B862FDF-A576-4CB8-8A7D-99C3A688A1A0}" type="pres">
      <dgm:prSet presAssocID="{A441B15F-AD46-4FAB-B5D6-F409FA0629B7}" presName="FlexibleEmptyPlaceHolder" presStyleCnt="0"/>
      <dgm:spPr/>
    </dgm:pt>
    <dgm:pt modelId="{7280EA01-C384-4512-9B90-1309B18975F4}" type="pres">
      <dgm:prSet presAssocID="{A441B15F-AD46-4FAB-B5D6-F409FA0629B7}" presName="ConnectLine" presStyleLbl="sibTrans1D1" presStyleIdx="2" presStyleCnt="6"/>
      <dgm:spPr>
        <a:noFill/>
        <a:ln w="6350" cap="flat" cmpd="sng" algn="ctr">
          <a:solidFill>
            <a:schemeClr val="dk2">
              <a:hueOff val="0"/>
              <a:satOff val="0"/>
              <a:lumOff val="0"/>
              <a:alphaOff val="0"/>
            </a:schemeClr>
          </a:solidFill>
          <a:prstDash val="dash"/>
          <a:miter lim="800000"/>
        </a:ln>
        <a:effectLst/>
      </dgm:spPr>
    </dgm:pt>
    <dgm:pt modelId="{2402A0B2-00B0-411C-98F0-8026B54A641A}" type="pres">
      <dgm:prSet presAssocID="{A441B15F-AD46-4FAB-B5D6-F409FA0629B7}" presName="ConnectorPoint" presStyleLbl="alignNode1" presStyleIdx="2" presStyleCnt="6"/>
      <dgm:spPr/>
    </dgm:pt>
    <dgm:pt modelId="{64D1EC32-0352-4198-8275-5B6B0FF7B6D4}" type="pres">
      <dgm:prSet presAssocID="{A441B15F-AD46-4FAB-B5D6-F409FA0629B7}" presName="EmptyPlaceHolder" presStyleCnt="0"/>
      <dgm:spPr/>
    </dgm:pt>
    <dgm:pt modelId="{76BB16D9-2E85-499E-9760-F0F0E3F85197}" type="pres">
      <dgm:prSet presAssocID="{E73939AA-17EA-4EA5-A500-684DFFB18EAE}" presName="spaceBetweenRectangles" presStyleCnt="0"/>
      <dgm:spPr/>
    </dgm:pt>
    <dgm:pt modelId="{9EBEBB5D-7F21-4B59-9025-F9C68128E2BF}" type="pres">
      <dgm:prSet presAssocID="{60ABFC1C-D352-4065-BE13-A42631C8D9C7}" presName="composite" presStyleCnt="0"/>
      <dgm:spPr/>
    </dgm:pt>
    <dgm:pt modelId="{9793C7F9-6DD8-4E17-8898-304A1984A722}" type="pres">
      <dgm:prSet presAssocID="{60ABFC1C-D352-4065-BE13-A42631C8D9C7}" presName="L1TextContainer" presStyleLbl="revTx" presStyleIdx="3" presStyleCnt="6">
        <dgm:presLayoutVars>
          <dgm:chMax val="1"/>
          <dgm:chPref val="1"/>
          <dgm:bulletEnabled val="1"/>
        </dgm:presLayoutVars>
      </dgm:prSet>
      <dgm:spPr/>
    </dgm:pt>
    <dgm:pt modelId="{F70D48AE-A0F5-48A1-B7CC-C699E4F2535B}" type="pres">
      <dgm:prSet presAssocID="{60ABFC1C-D352-4065-BE13-A42631C8D9C7}" presName="L2TextContainerWrapper" presStyleCnt="0">
        <dgm:presLayoutVars>
          <dgm:chMax val="0"/>
          <dgm:chPref val="0"/>
          <dgm:bulletEnabled val="1"/>
        </dgm:presLayoutVars>
      </dgm:prSet>
      <dgm:spPr/>
    </dgm:pt>
    <dgm:pt modelId="{D3C20EA1-2BC9-413D-B511-5D035933C1E4}" type="pres">
      <dgm:prSet presAssocID="{60ABFC1C-D352-4065-BE13-A42631C8D9C7}" presName="L2TextContainer" presStyleLbl="bgAcc1" presStyleIdx="3" presStyleCnt="6"/>
      <dgm:spPr/>
    </dgm:pt>
    <dgm:pt modelId="{C5EA6E8C-444D-4FFC-8516-E6AB8E964D70}" type="pres">
      <dgm:prSet presAssocID="{60ABFC1C-D352-4065-BE13-A42631C8D9C7}" presName="FlexibleEmptyPlaceHolder" presStyleCnt="0"/>
      <dgm:spPr/>
    </dgm:pt>
    <dgm:pt modelId="{5DB540BE-154C-43AF-89C5-7BC84EC06522}" type="pres">
      <dgm:prSet presAssocID="{60ABFC1C-D352-4065-BE13-A42631C8D9C7}" presName="ConnectLine" presStyleLbl="sibTrans1D1" presStyleIdx="3" presStyleCnt="6"/>
      <dgm:spPr>
        <a:noFill/>
        <a:ln w="6350" cap="flat" cmpd="sng" algn="ctr">
          <a:solidFill>
            <a:schemeClr val="dk2">
              <a:hueOff val="0"/>
              <a:satOff val="0"/>
              <a:lumOff val="0"/>
              <a:alphaOff val="0"/>
            </a:schemeClr>
          </a:solidFill>
          <a:prstDash val="dash"/>
          <a:miter lim="800000"/>
        </a:ln>
        <a:effectLst/>
      </dgm:spPr>
    </dgm:pt>
    <dgm:pt modelId="{278A2044-595C-44F8-9A13-E972F43CE91D}" type="pres">
      <dgm:prSet presAssocID="{60ABFC1C-D352-4065-BE13-A42631C8D9C7}" presName="ConnectorPoint" presStyleLbl="alignNode1" presStyleIdx="3" presStyleCnt="6"/>
      <dgm:spPr/>
    </dgm:pt>
    <dgm:pt modelId="{645781D9-92F1-4B81-BDF9-A98489D35C3F}" type="pres">
      <dgm:prSet presAssocID="{60ABFC1C-D352-4065-BE13-A42631C8D9C7}" presName="EmptyPlaceHolder" presStyleCnt="0"/>
      <dgm:spPr/>
    </dgm:pt>
    <dgm:pt modelId="{A285C3F6-7A91-40A2-8786-CB8B27EE4B60}" type="pres">
      <dgm:prSet presAssocID="{D373A32D-D876-48C9-92B8-DF922E4B2833}" presName="spaceBetweenRectangles" presStyleCnt="0"/>
      <dgm:spPr/>
    </dgm:pt>
    <dgm:pt modelId="{303B64A6-BEAC-436E-9F49-952A253ECED0}" type="pres">
      <dgm:prSet presAssocID="{759A1D0B-5A3A-4352-882C-35EE3C571323}" presName="composite" presStyleCnt="0"/>
      <dgm:spPr/>
    </dgm:pt>
    <dgm:pt modelId="{61FD68B8-9BAC-4803-80DD-615DD734B5BA}" type="pres">
      <dgm:prSet presAssocID="{759A1D0B-5A3A-4352-882C-35EE3C571323}" presName="L1TextContainer" presStyleLbl="revTx" presStyleIdx="4" presStyleCnt="6">
        <dgm:presLayoutVars>
          <dgm:chMax val="1"/>
          <dgm:chPref val="1"/>
          <dgm:bulletEnabled val="1"/>
        </dgm:presLayoutVars>
      </dgm:prSet>
      <dgm:spPr/>
    </dgm:pt>
    <dgm:pt modelId="{A76F9609-5F22-475F-9D1E-F483184373CB}" type="pres">
      <dgm:prSet presAssocID="{759A1D0B-5A3A-4352-882C-35EE3C571323}" presName="L2TextContainerWrapper" presStyleCnt="0">
        <dgm:presLayoutVars>
          <dgm:chMax val="0"/>
          <dgm:chPref val="0"/>
          <dgm:bulletEnabled val="1"/>
        </dgm:presLayoutVars>
      </dgm:prSet>
      <dgm:spPr/>
    </dgm:pt>
    <dgm:pt modelId="{72FF811F-894C-4649-97CD-FB909FE87F12}" type="pres">
      <dgm:prSet presAssocID="{759A1D0B-5A3A-4352-882C-35EE3C571323}" presName="L2TextContainer" presStyleLbl="bgAcc1" presStyleIdx="4" presStyleCnt="6"/>
      <dgm:spPr/>
    </dgm:pt>
    <dgm:pt modelId="{DF5ACC65-FE83-46E8-A93C-C5D4E26E4F04}" type="pres">
      <dgm:prSet presAssocID="{759A1D0B-5A3A-4352-882C-35EE3C571323}" presName="FlexibleEmptyPlaceHolder" presStyleCnt="0"/>
      <dgm:spPr/>
    </dgm:pt>
    <dgm:pt modelId="{FD6BEFC1-9A2D-4974-91FA-24B07A5C09EB}" type="pres">
      <dgm:prSet presAssocID="{759A1D0B-5A3A-4352-882C-35EE3C571323}" presName="ConnectLine" presStyleLbl="sibTrans1D1" presStyleIdx="4" presStyleCnt="6"/>
      <dgm:spPr>
        <a:noFill/>
        <a:ln w="6350" cap="flat" cmpd="sng" algn="ctr">
          <a:solidFill>
            <a:schemeClr val="dk2">
              <a:hueOff val="0"/>
              <a:satOff val="0"/>
              <a:lumOff val="0"/>
              <a:alphaOff val="0"/>
            </a:schemeClr>
          </a:solidFill>
          <a:prstDash val="dash"/>
          <a:miter lim="800000"/>
        </a:ln>
        <a:effectLst/>
      </dgm:spPr>
    </dgm:pt>
    <dgm:pt modelId="{74CDCC73-8B09-40D6-B810-63F210BB771D}" type="pres">
      <dgm:prSet presAssocID="{759A1D0B-5A3A-4352-882C-35EE3C571323}" presName="ConnectorPoint" presStyleLbl="alignNode1" presStyleIdx="4" presStyleCnt="6"/>
      <dgm:spPr/>
    </dgm:pt>
    <dgm:pt modelId="{842F8093-21FE-481B-8439-9884089F6ED8}" type="pres">
      <dgm:prSet presAssocID="{759A1D0B-5A3A-4352-882C-35EE3C571323}" presName="EmptyPlaceHolder" presStyleCnt="0"/>
      <dgm:spPr/>
    </dgm:pt>
    <dgm:pt modelId="{65824669-BD56-48FB-B40C-B32364BEC09B}" type="pres">
      <dgm:prSet presAssocID="{6F87D136-5D4C-40FE-9FE1-0ED64A1DF0BE}" presName="spaceBetweenRectangles" presStyleCnt="0"/>
      <dgm:spPr/>
    </dgm:pt>
    <dgm:pt modelId="{CE93BB1F-070F-49D0-A3E4-CDA59C04BEF1}" type="pres">
      <dgm:prSet presAssocID="{AB38758C-348A-42FE-9E03-7ACAD731B2DA}" presName="composite" presStyleCnt="0"/>
      <dgm:spPr/>
    </dgm:pt>
    <dgm:pt modelId="{14846EDD-E285-4E0D-BE67-587862ADDCE2}" type="pres">
      <dgm:prSet presAssocID="{AB38758C-348A-42FE-9E03-7ACAD731B2DA}" presName="L1TextContainer" presStyleLbl="revTx" presStyleIdx="5" presStyleCnt="6">
        <dgm:presLayoutVars>
          <dgm:chMax val="1"/>
          <dgm:chPref val="1"/>
          <dgm:bulletEnabled val="1"/>
        </dgm:presLayoutVars>
      </dgm:prSet>
      <dgm:spPr/>
    </dgm:pt>
    <dgm:pt modelId="{05707CA2-A3F2-4D73-86E1-602B21D77E2E}" type="pres">
      <dgm:prSet presAssocID="{AB38758C-348A-42FE-9E03-7ACAD731B2DA}" presName="L2TextContainerWrapper" presStyleCnt="0">
        <dgm:presLayoutVars>
          <dgm:chMax val="0"/>
          <dgm:chPref val="0"/>
          <dgm:bulletEnabled val="1"/>
        </dgm:presLayoutVars>
      </dgm:prSet>
      <dgm:spPr/>
    </dgm:pt>
    <dgm:pt modelId="{9FE79C20-3488-4D11-96BC-9094C664DF0A}" type="pres">
      <dgm:prSet presAssocID="{AB38758C-348A-42FE-9E03-7ACAD731B2DA}" presName="L2TextContainer" presStyleLbl="bgAcc1" presStyleIdx="5" presStyleCnt="6"/>
      <dgm:spPr/>
    </dgm:pt>
    <dgm:pt modelId="{7CAC17E7-54CE-4B74-B1C3-E23619EAB3EB}" type="pres">
      <dgm:prSet presAssocID="{AB38758C-348A-42FE-9E03-7ACAD731B2DA}" presName="FlexibleEmptyPlaceHolder" presStyleCnt="0"/>
      <dgm:spPr/>
    </dgm:pt>
    <dgm:pt modelId="{37E52824-2D4B-4B10-8C93-272055859144}" type="pres">
      <dgm:prSet presAssocID="{AB38758C-348A-42FE-9E03-7ACAD731B2DA}" presName="ConnectLine" presStyleLbl="sibTrans1D1" presStyleIdx="5" presStyleCnt="6"/>
      <dgm:spPr>
        <a:noFill/>
        <a:ln w="6350" cap="flat" cmpd="sng" algn="ctr">
          <a:solidFill>
            <a:schemeClr val="dk2">
              <a:hueOff val="0"/>
              <a:satOff val="0"/>
              <a:lumOff val="0"/>
              <a:alphaOff val="0"/>
            </a:schemeClr>
          </a:solidFill>
          <a:prstDash val="dash"/>
          <a:miter lim="800000"/>
        </a:ln>
        <a:effectLst/>
      </dgm:spPr>
    </dgm:pt>
    <dgm:pt modelId="{47171A0F-D343-438E-A57D-8A08746D3750}" type="pres">
      <dgm:prSet presAssocID="{AB38758C-348A-42FE-9E03-7ACAD731B2DA}" presName="ConnectorPoint" presStyleLbl="alignNode1" presStyleIdx="5" presStyleCnt="6"/>
      <dgm:spPr/>
    </dgm:pt>
    <dgm:pt modelId="{3B121A31-FFD5-4C87-B700-683749C04B51}" type="pres">
      <dgm:prSet presAssocID="{AB38758C-348A-42FE-9E03-7ACAD731B2DA}" presName="EmptyPlaceHolder" presStyleCnt="0"/>
      <dgm:spPr/>
    </dgm:pt>
  </dgm:ptLst>
  <dgm:cxnLst>
    <dgm:cxn modelId="{AB56541E-2468-4C22-A93E-B311D7454AB9}" type="presOf" srcId="{64F7BFA6-C514-4574-8AA5-6EEFDFC7815C}" destId="{D3C20EA1-2BC9-413D-B511-5D035933C1E4}" srcOrd="0" destOrd="0" presId="urn:microsoft.com/office/officeart/2016/7/layout/BasicTimeline"/>
    <dgm:cxn modelId="{DC3D1C1F-959D-4279-B7DD-78F7F37107DB}" srcId="{759A1D0B-5A3A-4352-882C-35EE3C571323}" destId="{DC1B4481-5431-4D00-852B-5601CF72730F}" srcOrd="0" destOrd="0" parTransId="{628617F9-FC1C-482D-8229-7A9382AC9234}" sibTransId="{133EBC5F-140A-487F-8559-77684461E4E2}"/>
    <dgm:cxn modelId="{B4DA5D28-BC2F-41CF-A3A7-C6B6C9DBC5F7}" type="presOf" srcId="{A441B15F-AD46-4FAB-B5D6-F409FA0629B7}" destId="{EF1DC276-9E9F-40CF-80E7-0E4CD5E6401A}" srcOrd="0" destOrd="0" presId="urn:microsoft.com/office/officeart/2016/7/layout/BasicTimeline"/>
    <dgm:cxn modelId="{4992662B-AD3C-430F-BD7B-307DBBA28C0B}" srcId="{A441B15F-AD46-4FAB-B5D6-F409FA0629B7}" destId="{49EA4345-1DDF-4E03-A0CE-164009E68EC5}" srcOrd="1" destOrd="0" parTransId="{0F36962B-D096-4F6A-AFBC-4D83D27C85E2}" sibTransId="{780A245C-DAED-4473-9124-64192722CC0C}"/>
    <dgm:cxn modelId="{06B6A333-C4CB-4210-8194-39F92CEE2D1C}" type="presOf" srcId="{7B23E07F-7500-48CA-9DC1-11C73C587086}" destId="{76C6F9EB-B8C5-4F0A-9FEA-411A471986FE}" srcOrd="0" destOrd="0" presId="urn:microsoft.com/office/officeart/2016/7/layout/BasicTimeline"/>
    <dgm:cxn modelId="{18B3BA5B-7FCD-4603-899F-720C2B5302F0}" type="presOf" srcId="{CBB23E8B-AB50-4445-B36B-B74FC61DCBB4}" destId="{372D6550-ECDA-41C1-99AA-0C03D96A7749}" srcOrd="0" destOrd="0" presId="urn:microsoft.com/office/officeart/2016/7/layout/BasicTimeline"/>
    <dgm:cxn modelId="{A52B5649-5AAF-413A-A2F3-6A06D3EF671B}" srcId="{7B23E07F-7500-48CA-9DC1-11C73C587086}" destId="{759A1D0B-5A3A-4352-882C-35EE3C571323}" srcOrd="4" destOrd="0" parTransId="{289015C3-5A2E-47E5-B8CE-3DE5F4590745}" sibTransId="{6F87D136-5D4C-40FE-9FE1-0ED64A1DF0BE}"/>
    <dgm:cxn modelId="{4D19A972-1C06-44AD-BBFC-0A8853304480}" srcId="{7B23E07F-7500-48CA-9DC1-11C73C587086}" destId="{AE33C59D-6216-420F-8EB9-3BBB157AAE97}" srcOrd="1" destOrd="0" parTransId="{EE79D4D7-0760-4F03-B01D-468FB3E47CD1}" sibTransId="{1BE33845-0EA6-4ECD-BD6E-59B110711010}"/>
    <dgm:cxn modelId="{67AA3753-C4FE-4D62-A4A1-1A7ABE566FC9}" srcId="{7B23E07F-7500-48CA-9DC1-11C73C587086}" destId="{CBB23E8B-AB50-4445-B36B-B74FC61DCBB4}" srcOrd="0" destOrd="0" parTransId="{7D9F6502-957A-4863-9917-C94D8C1DABB5}" sibTransId="{7C3D1E86-70F2-4B8E-954B-29AA3F9DFD4B}"/>
    <dgm:cxn modelId="{B35ACE73-EA6E-4C49-AD04-30297C131BAD}" srcId="{CBB23E8B-AB50-4445-B36B-B74FC61DCBB4}" destId="{A66992EC-4606-4F39-94F7-F306B25053E1}" srcOrd="0" destOrd="0" parTransId="{708A0B90-78C9-4EB6-8465-1F835EADADA5}" sibTransId="{2D91A392-0593-4E12-9DB9-DD45DDCA85BE}"/>
    <dgm:cxn modelId="{3A222876-3D87-4953-8ECF-5C624DAA2237}" type="presOf" srcId="{60ABFC1C-D352-4065-BE13-A42631C8D9C7}" destId="{9793C7F9-6DD8-4E17-8898-304A1984A722}" srcOrd="0" destOrd="0" presId="urn:microsoft.com/office/officeart/2016/7/layout/BasicTimeline"/>
    <dgm:cxn modelId="{B614F77B-4B91-48DF-9BB7-378FF66F639D}" srcId="{7B23E07F-7500-48CA-9DC1-11C73C587086}" destId="{AB38758C-348A-42FE-9E03-7ACAD731B2DA}" srcOrd="5" destOrd="0" parTransId="{F20A385C-1570-44FB-9A23-ABCFC3323622}" sibTransId="{4F36D4B4-DAD0-4A3D-B4EE-3B07CE03BBB7}"/>
    <dgm:cxn modelId="{1C1F117E-94CB-41E9-97B8-7906F3C2C23C}" type="presOf" srcId="{759A1D0B-5A3A-4352-882C-35EE3C571323}" destId="{61FD68B8-9BAC-4803-80DD-615DD734B5BA}" srcOrd="0" destOrd="0" presId="urn:microsoft.com/office/officeart/2016/7/layout/BasicTimeline"/>
    <dgm:cxn modelId="{AE7DCF7F-AA18-4A80-A6D3-325C137C4941}" srcId="{7B23E07F-7500-48CA-9DC1-11C73C587086}" destId="{A441B15F-AD46-4FAB-B5D6-F409FA0629B7}" srcOrd="2" destOrd="0" parTransId="{F059C790-8B30-4A47-A01B-986141E9E121}" sibTransId="{E73939AA-17EA-4EA5-A500-684DFFB18EAE}"/>
    <dgm:cxn modelId="{B66D6D8D-CDA5-458A-A8FC-0753400A87F2}" type="presOf" srcId="{A66992EC-4606-4F39-94F7-F306B25053E1}" destId="{EB0CB331-2F3E-4C0E-B53C-813444470E44}" srcOrd="0" destOrd="0" presId="urn:microsoft.com/office/officeart/2016/7/layout/BasicTimeline"/>
    <dgm:cxn modelId="{06258B94-3580-4020-ADDB-2D034E4B3D6C}" srcId="{A441B15F-AD46-4FAB-B5D6-F409FA0629B7}" destId="{06247C48-95F6-4302-A544-BF0F46FB0035}" srcOrd="0" destOrd="0" parTransId="{2A31907F-0F13-4E80-B65F-91E9289945E2}" sibTransId="{4C3CF0A1-C43E-4AE3-8600-15645EAB714B}"/>
    <dgm:cxn modelId="{FA15909D-98B4-48E4-8B3C-59DF2AE4F132}" srcId="{7B23E07F-7500-48CA-9DC1-11C73C587086}" destId="{60ABFC1C-D352-4065-BE13-A42631C8D9C7}" srcOrd="3" destOrd="0" parTransId="{4272D785-05E9-4A0C-9916-78F1556F9FC0}" sibTransId="{D373A32D-D876-48C9-92B8-DF922E4B2833}"/>
    <dgm:cxn modelId="{EC33B99F-EE00-43DE-B122-CCF48E9DF4CD}" srcId="{60ABFC1C-D352-4065-BE13-A42631C8D9C7}" destId="{64F7BFA6-C514-4574-8AA5-6EEFDFC7815C}" srcOrd="0" destOrd="0" parTransId="{FD432107-43D1-4868-AC65-7A41289A3B06}" sibTransId="{E6F6BA46-1A62-4CB8-B558-B19374E2C3C8}"/>
    <dgm:cxn modelId="{B9A074A1-C1AB-4085-AC32-C07CF1218327}" type="presOf" srcId="{06247C48-95F6-4302-A544-BF0F46FB0035}" destId="{E6C5F4FD-33AC-4E7F-9E7B-FC7CD110A6F2}" srcOrd="0" destOrd="0" presId="urn:microsoft.com/office/officeart/2016/7/layout/BasicTimeline"/>
    <dgm:cxn modelId="{54359EB3-DF49-4DA7-B845-778F28C6A14C}" type="presOf" srcId="{56B89BBD-E54D-4DE7-82AC-2A27A7ED4BD5}" destId="{82CCD01E-FC86-4874-AA19-422A8D14A489}" srcOrd="0" destOrd="0" presId="urn:microsoft.com/office/officeart/2016/7/layout/BasicTimeline"/>
    <dgm:cxn modelId="{DA0E40C6-D3CE-4A8F-B915-9F8F50A25BC9}" type="presOf" srcId="{3983E1FD-235B-4E8B-AEC4-FECFAE06F3B3}" destId="{9FE79C20-3488-4D11-96BC-9094C664DF0A}" srcOrd="0" destOrd="0" presId="urn:microsoft.com/office/officeart/2016/7/layout/BasicTimeline"/>
    <dgm:cxn modelId="{CFF8F7CE-4D02-4F43-89FF-9D1F57F36AF0}" type="presOf" srcId="{AE33C59D-6216-420F-8EB9-3BBB157AAE97}" destId="{E47D8467-9AF7-4E66-BED5-9BFFC461DF9B}" srcOrd="0" destOrd="0" presId="urn:microsoft.com/office/officeart/2016/7/layout/BasicTimeline"/>
    <dgm:cxn modelId="{7B0423D8-97D6-4697-9301-897BC04A6BDF}" type="presOf" srcId="{49EA4345-1DDF-4E03-A0CE-164009E68EC5}" destId="{E6C5F4FD-33AC-4E7F-9E7B-FC7CD110A6F2}" srcOrd="0" destOrd="1" presId="urn:microsoft.com/office/officeart/2016/7/layout/BasicTimeline"/>
    <dgm:cxn modelId="{F4EC61D8-7B60-4853-A6DF-D9DE14836E25}" type="presOf" srcId="{AB38758C-348A-42FE-9E03-7ACAD731B2DA}" destId="{14846EDD-E285-4E0D-BE67-587862ADDCE2}" srcOrd="0" destOrd="0" presId="urn:microsoft.com/office/officeart/2016/7/layout/BasicTimeline"/>
    <dgm:cxn modelId="{B9291FE2-DDC7-44D9-92B9-FDC34653263B}" type="presOf" srcId="{DC1B4481-5431-4D00-852B-5601CF72730F}" destId="{72FF811F-894C-4649-97CD-FB909FE87F12}" srcOrd="0" destOrd="0" presId="urn:microsoft.com/office/officeart/2016/7/layout/BasicTimeline"/>
    <dgm:cxn modelId="{9B5595E3-0D99-497A-8713-66F45ACD3B12}" srcId="{AE33C59D-6216-420F-8EB9-3BBB157AAE97}" destId="{56B89BBD-E54D-4DE7-82AC-2A27A7ED4BD5}" srcOrd="0" destOrd="0" parTransId="{C41EEBBA-D9EE-46B6-8E61-2E668E20E3C2}" sibTransId="{51422355-3864-463F-836D-A46A4699A5BC}"/>
    <dgm:cxn modelId="{382E90F1-E712-46FB-A0BE-632EA21CC234}" srcId="{AB38758C-348A-42FE-9E03-7ACAD731B2DA}" destId="{3983E1FD-235B-4E8B-AEC4-FECFAE06F3B3}" srcOrd="0" destOrd="0" parTransId="{EE23786E-4477-47E3-97F2-988CF6810D3D}" sibTransId="{A977B6BB-6DA6-4594-BBF6-D2D7C008AE7B}"/>
    <dgm:cxn modelId="{E3128CC5-8D64-4A74-AA29-3DA86D84F2CB}" type="presParOf" srcId="{76C6F9EB-B8C5-4F0A-9FEA-411A471986FE}" destId="{25D8F9B4-46B7-485C-9EDA-F2031B199982}" srcOrd="0" destOrd="0" presId="urn:microsoft.com/office/officeart/2016/7/layout/BasicTimeline"/>
    <dgm:cxn modelId="{CED59C65-5EC1-4B00-912C-BE0DA280E090}" type="presParOf" srcId="{76C6F9EB-B8C5-4F0A-9FEA-411A471986FE}" destId="{9F117CF0-BB66-43C7-AED7-4DB55A86DF9B}" srcOrd="1" destOrd="0" presId="urn:microsoft.com/office/officeart/2016/7/layout/BasicTimeline"/>
    <dgm:cxn modelId="{E24C445A-7149-4FE7-9455-F994E44EDE7B}" type="presParOf" srcId="{9F117CF0-BB66-43C7-AED7-4DB55A86DF9B}" destId="{B20C3EEC-B220-4803-A3ED-D7C9747E5BDF}" srcOrd="0" destOrd="0" presId="urn:microsoft.com/office/officeart/2016/7/layout/BasicTimeline"/>
    <dgm:cxn modelId="{7971AE7A-E6D0-4248-A7CA-62584F460FA2}" type="presParOf" srcId="{B20C3EEC-B220-4803-A3ED-D7C9747E5BDF}" destId="{372D6550-ECDA-41C1-99AA-0C03D96A7749}" srcOrd="0" destOrd="0" presId="urn:microsoft.com/office/officeart/2016/7/layout/BasicTimeline"/>
    <dgm:cxn modelId="{AE97C4EF-1AF4-44B8-A06B-8532C7F38AAF}" type="presParOf" srcId="{B20C3EEC-B220-4803-A3ED-D7C9747E5BDF}" destId="{682FE1C0-9421-4B6B-8C3A-13F682897A92}" srcOrd="1" destOrd="0" presId="urn:microsoft.com/office/officeart/2016/7/layout/BasicTimeline"/>
    <dgm:cxn modelId="{561C2503-599E-4E36-8776-2E33F93F7425}" type="presParOf" srcId="{682FE1C0-9421-4B6B-8C3A-13F682897A92}" destId="{EB0CB331-2F3E-4C0E-B53C-813444470E44}" srcOrd="0" destOrd="0" presId="urn:microsoft.com/office/officeart/2016/7/layout/BasicTimeline"/>
    <dgm:cxn modelId="{FD0351DF-18E5-432E-9AB7-1EFFE79AC6BD}" type="presParOf" srcId="{682FE1C0-9421-4B6B-8C3A-13F682897A92}" destId="{70ECFE05-069E-4486-9B40-C92E0C516402}" srcOrd="1" destOrd="0" presId="urn:microsoft.com/office/officeart/2016/7/layout/BasicTimeline"/>
    <dgm:cxn modelId="{599B2261-AA38-4938-8B57-BBAB5D826270}" type="presParOf" srcId="{B20C3EEC-B220-4803-A3ED-D7C9747E5BDF}" destId="{5FE28D78-57FE-4A31-8BDB-6D527F11015E}" srcOrd="2" destOrd="0" presId="urn:microsoft.com/office/officeart/2016/7/layout/BasicTimeline"/>
    <dgm:cxn modelId="{29C1C874-F4D5-4151-B8E3-1445F1FB0C5D}" type="presParOf" srcId="{B20C3EEC-B220-4803-A3ED-D7C9747E5BDF}" destId="{30509909-7BB5-455A-AFC0-A5516ABA8204}" srcOrd="3" destOrd="0" presId="urn:microsoft.com/office/officeart/2016/7/layout/BasicTimeline"/>
    <dgm:cxn modelId="{175A7274-471E-4697-B9E4-33CD90BEAD0E}" type="presParOf" srcId="{B20C3EEC-B220-4803-A3ED-D7C9747E5BDF}" destId="{8BD944E6-C046-4B26-9DD1-C27028890620}" srcOrd="4" destOrd="0" presId="urn:microsoft.com/office/officeart/2016/7/layout/BasicTimeline"/>
    <dgm:cxn modelId="{04E88DB4-C190-4A9D-9C5B-C08497791896}" type="presParOf" srcId="{9F117CF0-BB66-43C7-AED7-4DB55A86DF9B}" destId="{052D739E-4DED-4CE0-A36A-33BD61A633AB}" srcOrd="1" destOrd="0" presId="urn:microsoft.com/office/officeart/2016/7/layout/BasicTimeline"/>
    <dgm:cxn modelId="{E590F97C-6B24-443B-8D4D-CE165C1451BF}" type="presParOf" srcId="{9F117CF0-BB66-43C7-AED7-4DB55A86DF9B}" destId="{57DAA347-A65A-4AD3-979C-C843D807B665}" srcOrd="2" destOrd="0" presId="urn:microsoft.com/office/officeart/2016/7/layout/BasicTimeline"/>
    <dgm:cxn modelId="{FF9D4404-9445-4BA9-AF9D-6DBAFEEE5836}" type="presParOf" srcId="{57DAA347-A65A-4AD3-979C-C843D807B665}" destId="{E47D8467-9AF7-4E66-BED5-9BFFC461DF9B}" srcOrd="0" destOrd="0" presId="urn:microsoft.com/office/officeart/2016/7/layout/BasicTimeline"/>
    <dgm:cxn modelId="{6F99625D-6DA4-4E88-86F2-810BE299C4E3}" type="presParOf" srcId="{57DAA347-A65A-4AD3-979C-C843D807B665}" destId="{40309CB7-D60F-40C0-B042-8004CF6BA744}" srcOrd="1" destOrd="0" presId="urn:microsoft.com/office/officeart/2016/7/layout/BasicTimeline"/>
    <dgm:cxn modelId="{A3225BB9-31B6-470E-9DEC-0203B7B247E9}" type="presParOf" srcId="{40309CB7-D60F-40C0-B042-8004CF6BA744}" destId="{82CCD01E-FC86-4874-AA19-422A8D14A489}" srcOrd="0" destOrd="0" presId="urn:microsoft.com/office/officeart/2016/7/layout/BasicTimeline"/>
    <dgm:cxn modelId="{72F44E91-A72E-4495-93A6-316CBB93FD57}" type="presParOf" srcId="{40309CB7-D60F-40C0-B042-8004CF6BA744}" destId="{458CCB64-FA2C-411B-8FB0-3B400E205A12}" srcOrd="1" destOrd="0" presId="urn:microsoft.com/office/officeart/2016/7/layout/BasicTimeline"/>
    <dgm:cxn modelId="{38C7A88B-5455-4C73-B00B-69999B040FA0}" type="presParOf" srcId="{57DAA347-A65A-4AD3-979C-C843D807B665}" destId="{86FE77F3-7F95-4E7A-AAD9-2C3CFAE41AD2}" srcOrd="2" destOrd="0" presId="urn:microsoft.com/office/officeart/2016/7/layout/BasicTimeline"/>
    <dgm:cxn modelId="{A23142FE-1479-4702-BF39-6908024A07F5}" type="presParOf" srcId="{57DAA347-A65A-4AD3-979C-C843D807B665}" destId="{85CBD9EE-BB04-4233-A97C-F432747F2868}" srcOrd="3" destOrd="0" presId="urn:microsoft.com/office/officeart/2016/7/layout/BasicTimeline"/>
    <dgm:cxn modelId="{47D8E617-D60C-41D8-BE27-9634B04D5230}" type="presParOf" srcId="{57DAA347-A65A-4AD3-979C-C843D807B665}" destId="{0E01C361-DEE2-47AC-A7AC-E729C92FDC6E}" srcOrd="4" destOrd="0" presId="urn:microsoft.com/office/officeart/2016/7/layout/BasicTimeline"/>
    <dgm:cxn modelId="{A927D38A-8488-48F6-A418-CCE32E0E32EB}" type="presParOf" srcId="{9F117CF0-BB66-43C7-AED7-4DB55A86DF9B}" destId="{7B326505-6BCD-4669-97D1-9D4987C122F7}" srcOrd="3" destOrd="0" presId="urn:microsoft.com/office/officeart/2016/7/layout/BasicTimeline"/>
    <dgm:cxn modelId="{F23025B3-65BF-46C6-8FD2-11F3E18236EA}" type="presParOf" srcId="{9F117CF0-BB66-43C7-AED7-4DB55A86DF9B}" destId="{2D04BA4B-2AAF-49C9-A814-033A1AB8F0CD}" srcOrd="4" destOrd="0" presId="urn:microsoft.com/office/officeart/2016/7/layout/BasicTimeline"/>
    <dgm:cxn modelId="{4F4EB226-2341-491A-8EC4-5944A06DCD73}" type="presParOf" srcId="{2D04BA4B-2AAF-49C9-A814-033A1AB8F0CD}" destId="{EF1DC276-9E9F-40CF-80E7-0E4CD5E6401A}" srcOrd="0" destOrd="0" presId="urn:microsoft.com/office/officeart/2016/7/layout/BasicTimeline"/>
    <dgm:cxn modelId="{2E7DA3DB-2718-4D6C-8C1A-3966904865C1}" type="presParOf" srcId="{2D04BA4B-2AAF-49C9-A814-033A1AB8F0CD}" destId="{9E27F417-AFA3-4010-BB19-064E040739F7}" srcOrd="1" destOrd="0" presId="urn:microsoft.com/office/officeart/2016/7/layout/BasicTimeline"/>
    <dgm:cxn modelId="{AE459DBF-99B7-4256-8558-DA1749204AC2}" type="presParOf" srcId="{9E27F417-AFA3-4010-BB19-064E040739F7}" destId="{E6C5F4FD-33AC-4E7F-9E7B-FC7CD110A6F2}" srcOrd="0" destOrd="0" presId="urn:microsoft.com/office/officeart/2016/7/layout/BasicTimeline"/>
    <dgm:cxn modelId="{7C4C6CDB-FB64-4BBA-8A5A-F4552A2F2F34}" type="presParOf" srcId="{9E27F417-AFA3-4010-BB19-064E040739F7}" destId="{7B862FDF-A576-4CB8-8A7D-99C3A688A1A0}" srcOrd="1" destOrd="0" presId="urn:microsoft.com/office/officeart/2016/7/layout/BasicTimeline"/>
    <dgm:cxn modelId="{3593D39F-BFB2-408B-9F13-2E16AE070181}" type="presParOf" srcId="{2D04BA4B-2AAF-49C9-A814-033A1AB8F0CD}" destId="{7280EA01-C384-4512-9B90-1309B18975F4}" srcOrd="2" destOrd="0" presId="urn:microsoft.com/office/officeart/2016/7/layout/BasicTimeline"/>
    <dgm:cxn modelId="{24FF0F8A-D3E5-4C37-8759-EA6D7CF3897F}" type="presParOf" srcId="{2D04BA4B-2AAF-49C9-A814-033A1AB8F0CD}" destId="{2402A0B2-00B0-411C-98F0-8026B54A641A}" srcOrd="3" destOrd="0" presId="urn:microsoft.com/office/officeart/2016/7/layout/BasicTimeline"/>
    <dgm:cxn modelId="{27A0A6DB-0BC9-46C2-B7D3-9C5B223CACD7}" type="presParOf" srcId="{2D04BA4B-2AAF-49C9-A814-033A1AB8F0CD}" destId="{64D1EC32-0352-4198-8275-5B6B0FF7B6D4}" srcOrd="4" destOrd="0" presId="urn:microsoft.com/office/officeart/2016/7/layout/BasicTimeline"/>
    <dgm:cxn modelId="{45A2E26D-70B8-4EFA-9B20-8F076E567F67}" type="presParOf" srcId="{9F117CF0-BB66-43C7-AED7-4DB55A86DF9B}" destId="{76BB16D9-2E85-499E-9760-F0F0E3F85197}" srcOrd="5" destOrd="0" presId="urn:microsoft.com/office/officeart/2016/7/layout/BasicTimeline"/>
    <dgm:cxn modelId="{924641EE-4BD5-4266-99E7-85B27E32297B}" type="presParOf" srcId="{9F117CF0-BB66-43C7-AED7-4DB55A86DF9B}" destId="{9EBEBB5D-7F21-4B59-9025-F9C68128E2BF}" srcOrd="6" destOrd="0" presId="urn:microsoft.com/office/officeart/2016/7/layout/BasicTimeline"/>
    <dgm:cxn modelId="{16C6B248-41E6-4441-B3B2-A72ABD1187FC}" type="presParOf" srcId="{9EBEBB5D-7F21-4B59-9025-F9C68128E2BF}" destId="{9793C7F9-6DD8-4E17-8898-304A1984A722}" srcOrd="0" destOrd="0" presId="urn:microsoft.com/office/officeart/2016/7/layout/BasicTimeline"/>
    <dgm:cxn modelId="{009FDB09-CFAF-428A-BA6B-119AA63AEA81}" type="presParOf" srcId="{9EBEBB5D-7F21-4B59-9025-F9C68128E2BF}" destId="{F70D48AE-A0F5-48A1-B7CC-C699E4F2535B}" srcOrd="1" destOrd="0" presId="urn:microsoft.com/office/officeart/2016/7/layout/BasicTimeline"/>
    <dgm:cxn modelId="{DF7AB6D2-500B-487E-AF6E-C3E209D05399}" type="presParOf" srcId="{F70D48AE-A0F5-48A1-B7CC-C699E4F2535B}" destId="{D3C20EA1-2BC9-413D-B511-5D035933C1E4}" srcOrd="0" destOrd="0" presId="urn:microsoft.com/office/officeart/2016/7/layout/BasicTimeline"/>
    <dgm:cxn modelId="{AD607DAC-D3F5-41A7-ABFE-59C00B1B09C3}" type="presParOf" srcId="{F70D48AE-A0F5-48A1-B7CC-C699E4F2535B}" destId="{C5EA6E8C-444D-4FFC-8516-E6AB8E964D70}" srcOrd="1" destOrd="0" presId="urn:microsoft.com/office/officeart/2016/7/layout/BasicTimeline"/>
    <dgm:cxn modelId="{B21ACC65-947D-4BFF-BCEC-D795F9BE4B1A}" type="presParOf" srcId="{9EBEBB5D-7F21-4B59-9025-F9C68128E2BF}" destId="{5DB540BE-154C-43AF-89C5-7BC84EC06522}" srcOrd="2" destOrd="0" presId="urn:microsoft.com/office/officeart/2016/7/layout/BasicTimeline"/>
    <dgm:cxn modelId="{2FDBF6E7-23FD-4888-B647-FE8E6F4F2680}" type="presParOf" srcId="{9EBEBB5D-7F21-4B59-9025-F9C68128E2BF}" destId="{278A2044-595C-44F8-9A13-E972F43CE91D}" srcOrd="3" destOrd="0" presId="urn:microsoft.com/office/officeart/2016/7/layout/BasicTimeline"/>
    <dgm:cxn modelId="{D4EF1E21-1DC2-472C-AD18-153BE0D4D956}" type="presParOf" srcId="{9EBEBB5D-7F21-4B59-9025-F9C68128E2BF}" destId="{645781D9-92F1-4B81-BDF9-A98489D35C3F}" srcOrd="4" destOrd="0" presId="urn:microsoft.com/office/officeart/2016/7/layout/BasicTimeline"/>
    <dgm:cxn modelId="{8493502C-FE2D-4D4F-928E-CB4F27601B56}" type="presParOf" srcId="{9F117CF0-BB66-43C7-AED7-4DB55A86DF9B}" destId="{A285C3F6-7A91-40A2-8786-CB8B27EE4B60}" srcOrd="7" destOrd="0" presId="urn:microsoft.com/office/officeart/2016/7/layout/BasicTimeline"/>
    <dgm:cxn modelId="{E6CFC7D6-E90F-42B9-BD26-1864E25CBAFC}" type="presParOf" srcId="{9F117CF0-BB66-43C7-AED7-4DB55A86DF9B}" destId="{303B64A6-BEAC-436E-9F49-952A253ECED0}" srcOrd="8" destOrd="0" presId="urn:microsoft.com/office/officeart/2016/7/layout/BasicTimeline"/>
    <dgm:cxn modelId="{33F65C0B-4873-4731-A099-7BB7D1837B88}" type="presParOf" srcId="{303B64A6-BEAC-436E-9F49-952A253ECED0}" destId="{61FD68B8-9BAC-4803-80DD-615DD734B5BA}" srcOrd="0" destOrd="0" presId="urn:microsoft.com/office/officeart/2016/7/layout/BasicTimeline"/>
    <dgm:cxn modelId="{C9721E2E-F325-492D-A7E6-586FDA68BA1B}" type="presParOf" srcId="{303B64A6-BEAC-436E-9F49-952A253ECED0}" destId="{A76F9609-5F22-475F-9D1E-F483184373CB}" srcOrd="1" destOrd="0" presId="urn:microsoft.com/office/officeart/2016/7/layout/BasicTimeline"/>
    <dgm:cxn modelId="{5EA5EE49-8164-4687-BDFD-C970FE9A1F3C}" type="presParOf" srcId="{A76F9609-5F22-475F-9D1E-F483184373CB}" destId="{72FF811F-894C-4649-97CD-FB909FE87F12}" srcOrd="0" destOrd="0" presId="urn:microsoft.com/office/officeart/2016/7/layout/BasicTimeline"/>
    <dgm:cxn modelId="{41B4C228-C888-419E-9D8D-ED0E4C425E66}" type="presParOf" srcId="{A76F9609-5F22-475F-9D1E-F483184373CB}" destId="{DF5ACC65-FE83-46E8-A93C-C5D4E26E4F04}" srcOrd="1" destOrd="0" presId="urn:microsoft.com/office/officeart/2016/7/layout/BasicTimeline"/>
    <dgm:cxn modelId="{5639B758-B295-4605-B2D5-E186C167AFD2}" type="presParOf" srcId="{303B64A6-BEAC-436E-9F49-952A253ECED0}" destId="{FD6BEFC1-9A2D-4974-91FA-24B07A5C09EB}" srcOrd="2" destOrd="0" presId="urn:microsoft.com/office/officeart/2016/7/layout/BasicTimeline"/>
    <dgm:cxn modelId="{093E1DFF-6022-4523-B241-407493EDE58B}" type="presParOf" srcId="{303B64A6-BEAC-436E-9F49-952A253ECED0}" destId="{74CDCC73-8B09-40D6-B810-63F210BB771D}" srcOrd="3" destOrd="0" presId="urn:microsoft.com/office/officeart/2016/7/layout/BasicTimeline"/>
    <dgm:cxn modelId="{60668FAB-FBD4-4EEC-B9C7-DD0E96206A5E}" type="presParOf" srcId="{303B64A6-BEAC-436E-9F49-952A253ECED0}" destId="{842F8093-21FE-481B-8439-9884089F6ED8}" srcOrd="4" destOrd="0" presId="urn:microsoft.com/office/officeart/2016/7/layout/BasicTimeline"/>
    <dgm:cxn modelId="{67676DEA-402A-481B-8181-CE968AC2F55F}" type="presParOf" srcId="{9F117CF0-BB66-43C7-AED7-4DB55A86DF9B}" destId="{65824669-BD56-48FB-B40C-B32364BEC09B}" srcOrd="9" destOrd="0" presId="urn:microsoft.com/office/officeart/2016/7/layout/BasicTimeline"/>
    <dgm:cxn modelId="{DFAAA446-32E3-4C60-8A47-19ABD47D0BA1}" type="presParOf" srcId="{9F117CF0-BB66-43C7-AED7-4DB55A86DF9B}" destId="{CE93BB1F-070F-49D0-A3E4-CDA59C04BEF1}" srcOrd="10" destOrd="0" presId="urn:microsoft.com/office/officeart/2016/7/layout/BasicTimeline"/>
    <dgm:cxn modelId="{CDE55DF1-78BB-4222-9AF3-FEDE3CE17412}" type="presParOf" srcId="{CE93BB1F-070F-49D0-A3E4-CDA59C04BEF1}" destId="{14846EDD-E285-4E0D-BE67-587862ADDCE2}" srcOrd="0" destOrd="0" presId="urn:microsoft.com/office/officeart/2016/7/layout/BasicTimeline"/>
    <dgm:cxn modelId="{5ABA9C98-31B8-49F1-A83A-438CB09682C7}" type="presParOf" srcId="{CE93BB1F-070F-49D0-A3E4-CDA59C04BEF1}" destId="{05707CA2-A3F2-4D73-86E1-602B21D77E2E}" srcOrd="1" destOrd="0" presId="urn:microsoft.com/office/officeart/2016/7/layout/BasicTimeline"/>
    <dgm:cxn modelId="{C924D0AE-59D3-4FA0-9430-85BF36D1DBFE}" type="presParOf" srcId="{05707CA2-A3F2-4D73-86E1-602B21D77E2E}" destId="{9FE79C20-3488-4D11-96BC-9094C664DF0A}" srcOrd="0" destOrd="0" presId="urn:microsoft.com/office/officeart/2016/7/layout/BasicTimeline"/>
    <dgm:cxn modelId="{3147E110-0EF2-49E7-BDEE-CCBA52CF0E21}" type="presParOf" srcId="{05707CA2-A3F2-4D73-86E1-602B21D77E2E}" destId="{7CAC17E7-54CE-4B74-B1C3-E23619EAB3EB}" srcOrd="1" destOrd="0" presId="urn:microsoft.com/office/officeart/2016/7/layout/BasicTimeline"/>
    <dgm:cxn modelId="{3ECE69DF-DB1C-4D99-AEEF-1794FB18691C}" type="presParOf" srcId="{CE93BB1F-070F-49D0-A3E4-CDA59C04BEF1}" destId="{37E52824-2D4B-4B10-8C93-272055859144}" srcOrd="2" destOrd="0" presId="urn:microsoft.com/office/officeart/2016/7/layout/BasicTimeline"/>
    <dgm:cxn modelId="{71FBD587-C2B2-4B13-BD94-2DC4476476A5}" type="presParOf" srcId="{CE93BB1F-070F-49D0-A3E4-CDA59C04BEF1}" destId="{47171A0F-D343-438E-A57D-8A08746D3750}" srcOrd="3" destOrd="0" presId="urn:microsoft.com/office/officeart/2016/7/layout/BasicTimeline"/>
    <dgm:cxn modelId="{AD18DD05-801C-4458-9DD7-91F0B1BF6833}" type="presParOf" srcId="{CE93BB1F-070F-49D0-A3E4-CDA59C04BEF1}" destId="{3B121A31-FFD5-4C87-B700-683749C04B51}"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403FD8-9401-4C79-9586-F45C1D9700F8}" type="doc">
      <dgm:prSet loTypeId="urn:microsoft.com/office/officeart/2005/8/layout/hierarchy4" loCatId="hierarchy" qsTypeId="urn:microsoft.com/office/officeart/2005/8/quickstyle/simple5" qsCatId="simple" csTypeId="urn:microsoft.com/office/officeart/2005/8/colors/colorful5" csCatId="colorful" phldr="1"/>
      <dgm:spPr/>
      <dgm:t>
        <a:bodyPr/>
        <a:lstStyle/>
        <a:p>
          <a:endParaRPr lang="en-US"/>
        </a:p>
      </dgm:t>
    </dgm:pt>
    <dgm:pt modelId="{2548F884-0A19-4CEE-B46C-3FDC3D1D5B9A}">
      <dgm:prSet phldrT="[Text]" custT="1"/>
      <dgm:spPr/>
      <dgm:t>
        <a:bodyPr/>
        <a:lstStyle/>
        <a:p>
          <a:pPr rtl="0"/>
          <a:r>
            <a:rPr lang="en-US" sz="5400" b="1">
              <a:latin typeface="Calibri Light" panose="020F0302020204030204"/>
            </a:rPr>
            <a:t>Long COVID Coordination Council</a:t>
          </a:r>
          <a:endParaRPr lang="en-US" sz="5400" b="1"/>
        </a:p>
      </dgm:t>
    </dgm:pt>
    <dgm:pt modelId="{497407B1-FBA1-49AE-891A-1B8A3653FFA5}" type="parTrans" cxnId="{096B6A74-4AE6-40D4-8709-A417D7A4C8C4}">
      <dgm:prSet/>
      <dgm:spPr/>
      <dgm:t>
        <a:bodyPr/>
        <a:lstStyle/>
        <a:p>
          <a:endParaRPr lang="en-US"/>
        </a:p>
      </dgm:t>
    </dgm:pt>
    <dgm:pt modelId="{DE637169-2D00-4322-BDD3-E816B2A15C7F}" type="sibTrans" cxnId="{096B6A74-4AE6-40D4-8709-A417D7A4C8C4}">
      <dgm:prSet/>
      <dgm:spPr/>
      <dgm:t>
        <a:bodyPr/>
        <a:lstStyle/>
        <a:p>
          <a:endParaRPr lang="en-US"/>
        </a:p>
      </dgm:t>
    </dgm:pt>
    <dgm:pt modelId="{5D9CCF40-6D26-4142-B7AF-3FBFAB0E24A4}">
      <dgm:prSet phldrT="[Text]" custT="1"/>
      <dgm:spPr/>
      <dgm:t>
        <a:bodyPr/>
        <a:lstStyle/>
        <a:p>
          <a:pPr rtl="0"/>
          <a:r>
            <a:rPr lang="en-US" sz="2000" b="1">
              <a:latin typeface="Calibri Light" panose="020F0302020204030204"/>
            </a:rPr>
            <a:t>Comms, Partnerships and Policy</a:t>
          </a:r>
          <a:endParaRPr lang="en-US" sz="2000" b="1"/>
        </a:p>
      </dgm:t>
    </dgm:pt>
    <dgm:pt modelId="{0D1D3751-5539-4F78-94EF-0274FAF04B54}" type="parTrans" cxnId="{1A5D5091-48A0-4753-8A69-088EE85242FB}">
      <dgm:prSet/>
      <dgm:spPr/>
      <dgm:t>
        <a:bodyPr/>
        <a:lstStyle/>
        <a:p>
          <a:endParaRPr lang="en-US"/>
        </a:p>
      </dgm:t>
    </dgm:pt>
    <dgm:pt modelId="{205F8CD9-627E-4382-BE09-D02E6391BCAD}" type="sibTrans" cxnId="{1A5D5091-48A0-4753-8A69-088EE85242FB}">
      <dgm:prSet/>
      <dgm:spPr/>
      <dgm:t>
        <a:bodyPr/>
        <a:lstStyle/>
        <a:p>
          <a:endParaRPr lang="en-US"/>
        </a:p>
      </dgm:t>
    </dgm:pt>
    <dgm:pt modelId="{893782CA-1ECB-440B-BE80-7B7352E5C3B5}">
      <dgm:prSet phldrT="[Text]" custT="1"/>
      <dgm:spPr/>
      <dgm:t>
        <a:bodyPr/>
        <a:lstStyle/>
        <a:p>
          <a:pPr rtl="0"/>
          <a:r>
            <a:rPr lang="en-US" sz="2000" b="1">
              <a:latin typeface="Calibri Light" panose="020F0302020204030204"/>
            </a:rPr>
            <a:t>Service Eligibility and Civil Rights Protections</a:t>
          </a:r>
          <a:endParaRPr lang="en-US" sz="2000" b="1"/>
        </a:p>
      </dgm:t>
    </dgm:pt>
    <dgm:pt modelId="{530C8296-91F6-464C-930A-FAF3634E02C2}" type="parTrans" cxnId="{2CDC2C55-496D-410D-8E57-DD7C3CB7AA25}">
      <dgm:prSet/>
      <dgm:spPr/>
      <dgm:t>
        <a:bodyPr/>
        <a:lstStyle/>
        <a:p>
          <a:endParaRPr lang="en-US"/>
        </a:p>
      </dgm:t>
    </dgm:pt>
    <dgm:pt modelId="{27517D68-7163-4591-8187-7375A2D7DB15}" type="sibTrans" cxnId="{2CDC2C55-496D-410D-8E57-DD7C3CB7AA25}">
      <dgm:prSet/>
      <dgm:spPr/>
      <dgm:t>
        <a:bodyPr/>
        <a:lstStyle/>
        <a:p>
          <a:endParaRPr lang="en-US"/>
        </a:p>
      </dgm:t>
    </dgm:pt>
    <dgm:pt modelId="{5BF5214E-4A71-4CA4-B56F-8C6AFFD95C92}">
      <dgm:prSet custT="1"/>
      <dgm:spPr/>
      <dgm:t>
        <a:bodyPr/>
        <a:lstStyle/>
        <a:p>
          <a:pPr rtl="0"/>
          <a:r>
            <a:rPr lang="en-US" sz="2000" b="1">
              <a:latin typeface="Calibri Light" panose="020F0302020204030204"/>
            </a:rPr>
            <a:t>Data and Surveillance</a:t>
          </a:r>
          <a:endParaRPr lang="en-US" sz="2000" b="1"/>
        </a:p>
      </dgm:t>
    </dgm:pt>
    <dgm:pt modelId="{FE7F4FD4-1D8E-4935-B121-8897937CA658}" type="parTrans" cxnId="{059F8A77-C15D-4F6A-B58C-463BE84DAC9B}">
      <dgm:prSet/>
      <dgm:spPr/>
      <dgm:t>
        <a:bodyPr/>
        <a:lstStyle/>
        <a:p>
          <a:endParaRPr lang="en-US"/>
        </a:p>
      </dgm:t>
    </dgm:pt>
    <dgm:pt modelId="{CA568EC7-EC86-4345-8A88-36CA2A21CF7F}" type="sibTrans" cxnId="{059F8A77-C15D-4F6A-B58C-463BE84DAC9B}">
      <dgm:prSet/>
      <dgm:spPr/>
    </dgm:pt>
    <dgm:pt modelId="{45F37104-4A10-41EF-9224-20943B97ABB7}">
      <dgm:prSet custT="1"/>
      <dgm:spPr/>
      <dgm:t>
        <a:bodyPr/>
        <a:lstStyle/>
        <a:p>
          <a:pPr rtl="0"/>
          <a:r>
            <a:rPr lang="en-US" sz="2000" b="1">
              <a:latin typeface="Calibri Light" panose="020F0302020204030204"/>
            </a:rPr>
            <a:t>Coverage, Access and Payment</a:t>
          </a:r>
        </a:p>
      </dgm:t>
    </dgm:pt>
    <dgm:pt modelId="{1994C0F9-4671-4632-BD03-07C54D65C939}" type="parTrans" cxnId="{3FFCF0E9-8B96-4A75-B864-CADD1EF62D3D}">
      <dgm:prSet/>
      <dgm:spPr/>
      <dgm:t>
        <a:bodyPr/>
        <a:lstStyle/>
        <a:p>
          <a:endParaRPr lang="en-US"/>
        </a:p>
      </dgm:t>
    </dgm:pt>
    <dgm:pt modelId="{00826786-F9F1-45C6-BED4-229F7161AA24}" type="sibTrans" cxnId="{3FFCF0E9-8B96-4A75-B864-CADD1EF62D3D}">
      <dgm:prSet/>
      <dgm:spPr/>
    </dgm:pt>
    <dgm:pt modelId="{22509B17-90CE-44D8-BF80-260E3D232860}">
      <dgm:prSet custT="1"/>
      <dgm:spPr/>
      <dgm:t>
        <a:bodyPr/>
        <a:lstStyle/>
        <a:p>
          <a:r>
            <a:rPr lang="en-US" sz="2000" b="1">
              <a:latin typeface="Calibri Light" panose="020F0302020204030204"/>
            </a:rPr>
            <a:t>Clinical Practice</a:t>
          </a:r>
        </a:p>
      </dgm:t>
    </dgm:pt>
    <dgm:pt modelId="{1D7BCB51-2599-411E-9B9E-565616A65A76}" type="parTrans" cxnId="{97E5038E-DECD-4859-94F6-F17D2077D1D3}">
      <dgm:prSet/>
      <dgm:spPr/>
      <dgm:t>
        <a:bodyPr/>
        <a:lstStyle/>
        <a:p>
          <a:endParaRPr lang="en-US"/>
        </a:p>
      </dgm:t>
    </dgm:pt>
    <dgm:pt modelId="{69519C52-90AA-4789-A336-661C2A236F9D}" type="sibTrans" cxnId="{97E5038E-DECD-4859-94F6-F17D2077D1D3}">
      <dgm:prSet/>
      <dgm:spPr/>
    </dgm:pt>
    <dgm:pt modelId="{C3500B2A-A4E9-46D4-9F2F-5901D815F9D5}">
      <dgm:prSet custT="1"/>
      <dgm:spPr/>
      <dgm:t>
        <a:bodyPr/>
        <a:lstStyle/>
        <a:p>
          <a:pPr rtl="0"/>
          <a:r>
            <a:rPr lang="en-US" sz="2000" b="1">
              <a:latin typeface="Calibri Light" panose="020F0302020204030204"/>
            </a:rPr>
            <a:t>Research</a:t>
          </a:r>
        </a:p>
      </dgm:t>
    </dgm:pt>
    <dgm:pt modelId="{085EFD53-F69C-44DA-8433-8C206C417358}" type="parTrans" cxnId="{DA19FBD2-5552-4D90-9706-D0D7466C9EEE}">
      <dgm:prSet/>
      <dgm:spPr/>
      <dgm:t>
        <a:bodyPr/>
        <a:lstStyle/>
        <a:p>
          <a:endParaRPr lang="en-US"/>
        </a:p>
      </dgm:t>
    </dgm:pt>
    <dgm:pt modelId="{71EF18A8-8477-4B6F-A4DE-FD780695CB99}" type="sibTrans" cxnId="{DA19FBD2-5552-4D90-9706-D0D7466C9EEE}">
      <dgm:prSet/>
      <dgm:spPr/>
    </dgm:pt>
    <dgm:pt modelId="{7AEC9AF6-2340-43B8-9A03-C7FBE9D9AAB9}">
      <dgm:prSet custT="1"/>
      <dgm:spPr/>
      <dgm:t>
        <a:bodyPr/>
        <a:lstStyle/>
        <a:p>
          <a:pPr rtl="0"/>
          <a:r>
            <a:rPr lang="en-US" sz="2000" b="1">
              <a:latin typeface="Calibri Light" panose="020F0302020204030204"/>
            </a:rPr>
            <a:t>Behavioral Health</a:t>
          </a:r>
        </a:p>
      </dgm:t>
    </dgm:pt>
    <dgm:pt modelId="{37F642B1-3CDE-4141-8045-C7F8CFC0B78C}" type="parTrans" cxnId="{2953B278-037F-4544-A6F0-954906DF06CE}">
      <dgm:prSet/>
      <dgm:spPr/>
      <dgm:t>
        <a:bodyPr/>
        <a:lstStyle/>
        <a:p>
          <a:endParaRPr lang="en-US"/>
        </a:p>
      </dgm:t>
    </dgm:pt>
    <dgm:pt modelId="{06BD82B6-63D8-41C8-95FD-09952D8EA54C}" type="sibTrans" cxnId="{2953B278-037F-4544-A6F0-954906DF06CE}">
      <dgm:prSet/>
      <dgm:spPr/>
    </dgm:pt>
    <dgm:pt modelId="{4A6CF876-5CE8-4F2A-93D9-85C3C704CB09}" type="pres">
      <dgm:prSet presAssocID="{BA403FD8-9401-4C79-9586-F45C1D9700F8}" presName="Name0" presStyleCnt="0">
        <dgm:presLayoutVars>
          <dgm:chPref val="1"/>
          <dgm:dir/>
          <dgm:animOne val="branch"/>
          <dgm:animLvl val="lvl"/>
          <dgm:resizeHandles/>
        </dgm:presLayoutVars>
      </dgm:prSet>
      <dgm:spPr/>
    </dgm:pt>
    <dgm:pt modelId="{28A454CA-27DC-4FBC-9884-658E81894E12}" type="pres">
      <dgm:prSet presAssocID="{2548F884-0A19-4CEE-B46C-3FDC3D1D5B9A}" presName="vertOne" presStyleCnt="0"/>
      <dgm:spPr/>
    </dgm:pt>
    <dgm:pt modelId="{5C45A524-0CDE-45A8-A41D-F1DFA58C1C3B}" type="pres">
      <dgm:prSet presAssocID="{2548F884-0A19-4CEE-B46C-3FDC3D1D5B9A}" presName="txOne" presStyleLbl="node0" presStyleIdx="0" presStyleCnt="1">
        <dgm:presLayoutVars>
          <dgm:chPref val="3"/>
        </dgm:presLayoutVars>
      </dgm:prSet>
      <dgm:spPr/>
    </dgm:pt>
    <dgm:pt modelId="{BCE7F00C-87AF-4493-8A24-45CFEACE10D8}" type="pres">
      <dgm:prSet presAssocID="{2548F884-0A19-4CEE-B46C-3FDC3D1D5B9A}" presName="parTransOne" presStyleCnt="0"/>
      <dgm:spPr/>
    </dgm:pt>
    <dgm:pt modelId="{DB6F0323-8BDF-4B55-AB17-0AE00641DCE3}" type="pres">
      <dgm:prSet presAssocID="{2548F884-0A19-4CEE-B46C-3FDC3D1D5B9A}" presName="horzOne" presStyleCnt="0"/>
      <dgm:spPr/>
    </dgm:pt>
    <dgm:pt modelId="{67566E9F-3715-4AFF-AA7A-EA35135BC7C8}" type="pres">
      <dgm:prSet presAssocID="{5D9CCF40-6D26-4142-B7AF-3FBFAB0E24A4}" presName="vertTwo" presStyleCnt="0"/>
      <dgm:spPr/>
    </dgm:pt>
    <dgm:pt modelId="{CF78983A-D860-4B9D-935A-1D7424BA2AB4}" type="pres">
      <dgm:prSet presAssocID="{5D9CCF40-6D26-4142-B7AF-3FBFAB0E24A4}" presName="txTwo" presStyleLbl="node2" presStyleIdx="0" presStyleCnt="7">
        <dgm:presLayoutVars>
          <dgm:chPref val="3"/>
        </dgm:presLayoutVars>
      </dgm:prSet>
      <dgm:spPr/>
    </dgm:pt>
    <dgm:pt modelId="{FCA2FF15-B9EF-4D25-818F-A7FE6EEC7620}" type="pres">
      <dgm:prSet presAssocID="{5D9CCF40-6D26-4142-B7AF-3FBFAB0E24A4}" presName="horzTwo" presStyleCnt="0"/>
      <dgm:spPr/>
    </dgm:pt>
    <dgm:pt modelId="{8A5FFAE7-038F-4AF8-8C72-C4A0CE49ABD2}" type="pres">
      <dgm:prSet presAssocID="{205F8CD9-627E-4382-BE09-D02E6391BCAD}" presName="sibSpaceTwo" presStyleCnt="0"/>
      <dgm:spPr/>
    </dgm:pt>
    <dgm:pt modelId="{3261985B-AC47-4877-BFC1-F22435889058}" type="pres">
      <dgm:prSet presAssocID="{893782CA-1ECB-440B-BE80-7B7352E5C3B5}" presName="vertTwo" presStyleCnt="0"/>
      <dgm:spPr/>
    </dgm:pt>
    <dgm:pt modelId="{541F810D-726F-48FA-A28B-6B89F1229E27}" type="pres">
      <dgm:prSet presAssocID="{893782CA-1ECB-440B-BE80-7B7352E5C3B5}" presName="txTwo" presStyleLbl="node2" presStyleIdx="1" presStyleCnt="7">
        <dgm:presLayoutVars>
          <dgm:chPref val="3"/>
        </dgm:presLayoutVars>
      </dgm:prSet>
      <dgm:spPr/>
    </dgm:pt>
    <dgm:pt modelId="{8D6E22C8-32BE-4D10-8113-F0A5416649D7}" type="pres">
      <dgm:prSet presAssocID="{893782CA-1ECB-440B-BE80-7B7352E5C3B5}" presName="horzTwo" presStyleCnt="0"/>
      <dgm:spPr/>
    </dgm:pt>
    <dgm:pt modelId="{7BF6F0FB-FE19-48F3-B096-9E079679BECE}" type="pres">
      <dgm:prSet presAssocID="{27517D68-7163-4591-8187-7375A2D7DB15}" presName="sibSpaceTwo" presStyleCnt="0"/>
      <dgm:spPr/>
    </dgm:pt>
    <dgm:pt modelId="{AA55539D-7C29-4DC3-8DF2-41AFDA82BDEB}" type="pres">
      <dgm:prSet presAssocID="{45F37104-4A10-41EF-9224-20943B97ABB7}" presName="vertTwo" presStyleCnt="0"/>
      <dgm:spPr/>
    </dgm:pt>
    <dgm:pt modelId="{DAC35574-1655-4E3F-8BF2-8FC07F0763B8}" type="pres">
      <dgm:prSet presAssocID="{45F37104-4A10-41EF-9224-20943B97ABB7}" presName="txTwo" presStyleLbl="node2" presStyleIdx="2" presStyleCnt="7">
        <dgm:presLayoutVars>
          <dgm:chPref val="3"/>
        </dgm:presLayoutVars>
      </dgm:prSet>
      <dgm:spPr/>
    </dgm:pt>
    <dgm:pt modelId="{7714E590-8AB6-4149-BDAD-1E2CB43B480C}" type="pres">
      <dgm:prSet presAssocID="{45F37104-4A10-41EF-9224-20943B97ABB7}" presName="horzTwo" presStyleCnt="0"/>
      <dgm:spPr/>
    </dgm:pt>
    <dgm:pt modelId="{965C97CB-F23C-459B-87F2-A2F746F3A357}" type="pres">
      <dgm:prSet presAssocID="{00826786-F9F1-45C6-BED4-229F7161AA24}" presName="sibSpaceTwo" presStyleCnt="0"/>
      <dgm:spPr/>
    </dgm:pt>
    <dgm:pt modelId="{4E7CC931-380C-4E1A-B304-78154F053A1D}" type="pres">
      <dgm:prSet presAssocID="{5BF5214E-4A71-4CA4-B56F-8C6AFFD95C92}" presName="vertTwo" presStyleCnt="0"/>
      <dgm:spPr/>
    </dgm:pt>
    <dgm:pt modelId="{D7366017-FD7A-46EF-844F-613724731701}" type="pres">
      <dgm:prSet presAssocID="{5BF5214E-4A71-4CA4-B56F-8C6AFFD95C92}" presName="txTwo" presStyleLbl="node2" presStyleIdx="3" presStyleCnt="7">
        <dgm:presLayoutVars>
          <dgm:chPref val="3"/>
        </dgm:presLayoutVars>
      </dgm:prSet>
      <dgm:spPr/>
    </dgm:pt>
    <dgm:pt modelId="{AF08C6C9-8057-4440-834E-B5C65EA9A46E}" type="pres">
      <dgm:prSet presAssocID="{5BF5214E-4A71-4CA4-B56F-8C6AFFD95C92}" presName="horzTwo" presStyleCnt="0"/>
      <dgm:spPr/>
    </dgm:pt>
    <dgm:pt modelId="{E30D183E-AE25-421A-AF1E-AAA05E6383AF}" type="pres">
      <dgm:prSet presAssocID="{CA568EC7-EC86-4345-8A88-36CA2A21CF7F}" presName="sibSpaceTwo" presStyleCnt="0"/>
      <dgm:spPr/>
    </dgm:pt>
    <dgm:pt modelId="{A55AC092-C29A-45C4-930F-C7111E093B45}" type="pres">
      <dgm:prSet presAssocID="{C3500B2A-A4E9-46D4-9F2F-5901D815F9D5}" presName="vertTwo" presStyleCnt="0"/>
      <dgm:spPr/>
    </dgm:pt>
    <dgm:pt modelId="{ED6B943A-BE85-4121-BF87-9A6CDD6A4028}" type="pres">
      <dgm:prSet presAssocID="{C3500B2A-A4E9-46D4-9F2F-5901D815F9D5}" presName="txTwo" presStyleLbl="node2" presStyleIdx="4" presStyleCnt="7">
        <dgm:presLayoutVars>
          <dgm:chPref val="3"/>
        </dgm:presLayoutVars>
      </dgm:prSet>
      <dgm:spPr/>
    </dgm:pt>
    <dgm:pt modelId="{2FA4727B-54C0-4B69-AFBD-4E51A62EC2D6}" type="pres">
      <dgm:prSet presAssocID="{C3500B2A-A4E9-46D4-9F2F-5901D815F9D5}" presName="horzTwo" presStyleCnt="0"/>
      <dgm:spPr/>
    </dgm:pt>
    <dgm:pt modelId="{710A3DB3-B645-4FB8-96D4-A52E41B67B44}" type="pres">
      <dgm:prSet presAssocID="{71EF18A8-8477-4B6F-A4DE-FD780695CB99}" presName="sibSpaceTwo" presStyleCnt="0"/>
      <dgm:spPr/>
    </dgm:pt>
    <dgm:pt modelId="{1E2EBA8C-5504-4D93-8F12-485A057751E3}" type="pres">
      <dgm:prSet presAssocID="{22509B17-90CE-44D8-BF80-260E3D232860}" presName="vertTwo" presStyleCnt="0"/>
      <dgm:spPr/>
    </dgm:pt>
    <dgm:pt modelId="{6925756A-A808-49FE-9EBF-D7658BD532E3}" type="pres">
      <dgm:prSet presAssocID="{22509B17-90CE-44D8-BF80-260E3D232860}" presName="txTwo" presStyleLbl="node2" presStyleIdx="5" presStyleCnt="7">
        <dgm:presLayoutVars>
          <dgm:chPref val="3"/>
        </dgm:presLayoutVars>
      </dgm:prSet>
      <dgm:spPr/>
    </dgm:pt>
    <dgm:pt modelId="{012151C4-50E4-4E7A-90F9-D697E48013FC}" type="pres">
      <dgm:prSet presAssocID="{22509B17-90CE-44D8-BF80-260E3D232860}" presName="horzTwo" presStyleCnt="0"/>
      <dgm:spPr/>
    </dgm:pt>
    <dgm:pt modelId="{00ED9945-F440-46D6-ADB5-302C1D6558B9}" type="pres">
      <dgm:prSet presAssocID="{69519C52-90AA-4789-A336-661C2A236F9D}" presName="sibSpaceTwo" presStyleCnt="0"/>
      <dgm:spPr/>
    </dgm:pt>
    <dgm:pt modelId="{AFE47EF0-0727-4492-84F0-517EA1EC5227}" type="pres">
      <dgm:prSet presAssocID="{7AEC9AF6-2340-43B8-9A03-C7FBE9D9AAB9}" presName="vertTwo" presStyleCnt="0"/>
      <dgm:spPr/>
    </dgm:pt>
    <dgm:pt modelId="{486DD9F0-2382-4653-915C-91FCCE2BF042}" type="pres">
      <dgm:prSet presAssocID="{7AEC9AF6-2340-43B8-9A03-C7FBE9D9AAB9}" presName="txTwo" presStyleLbl="node2" presStyleIdx="6" presStyleCnt="7">
        <dgm:presLayoutVars>
          <dgm:chPref val="3"/>
        </dgm:presLayoutVars>
      </dgm:prSet>
      <dgm:spPr/>
    </dgm:pt>
    <dgm:pt modelId="{3351675E-11A7-4B5A-827E-75236D599CDB}" type="pres">
      <dgm:prSet presAssocID="{7AEC9AF6-2340-43B8-9A03-C7FBE9D9AAB9}" presName="horzTwo" presStyleCnt="0"/>
      <dgm:spPr/>
    </dgm:pt>
  </dgm:ptLst>
  <dgm:cxnLst>
    <dgm:cxn modelId="{B3E0330B-9E9F-40B6-8344-6BF94D3CB440}" type="presOf" srcId="{5D9CCF40-6D26-4142-B7AF-3FBFAB0E24A4}" destId="{CF78983A-D860-4B9D-935A-1D7424BA2AB4}" srcOrd="0" destOrd="0" presId="urn:microsoft.com/office/officeart/2005/8/layout/hierarchy4"/>
    <dgm:cxn modelId="{C1CA5034-D8F2-4C5F-85F6-552D8AD21580}" type="presOf" srcId="{7AEC9AF6-2340-43B8-9A03-C7FBE9D9AAB9}" destId="{486DD9F0-2382-4653-915C-91FCCE2BF042}" srcOrd="0" destOrd="0" presId="urn:microsoft.com/office/officeart/2005/8/layout/hierarchy4"/>
    <dgm:cxn modelId="{4D917A5C-F7EB-47F4-926E-FE8D69AC9641}" type="presOf" srcId="{22509B17-90CE-44D8-BF80-260E3D232860}" destId="{6925756A-A808-49FE-9EBF-D7658BD532E3}" srcOrd="0" destOrd="0" presId="urn:microsoft.com/office/officeart/2005/8/layout/hierarchy4"/>
    <dgm:cxn modelId="{FEE1925C-8BB6-440D-B095-1714E6E47F0E}" type="presOf" srcId="{5BF5214E-4A71-4CA4-B56F-8C6AFFD95C92}" destId="{D7366017-FD7A-46EF-844F-613724731701}" srcOrd="0" destOrd="0" presId="urn:microsoft.com/office/officeart/2005/8/layout/hierarchy4"/>
    <dgm:cxn modelId="{284A7153-19DC-40D6-8C2A-DC69C31F3405}" type="presOf" srcId="{BA403FD8-9401-4C79-9586-F45C1D9700F8}" destId="{4A6CF876-5CE8-4F2A-93D9-85C3C704CB09}" srcOrd="0" destOrd="0" presId="urn:microsoft.com/office/officeart/2005/8/layout/hierarchy4"/>
    <dgm:cxn modelId="{096B6A74-4AE6-40D4-8709-A417D7A4C8C4}" srcId="{BA403FD8-9401-4C79-9586-F45C1D9700F8}" destId="{2548F884-0A19-4CEE-B46C-3FDC3D1D5B9A}" srcOrd="0" destOrd="0" parTransId="{497407B1-FBA1-49AE-891A-1B8A3653FFA5}" sibTransId="{DE637169-2D00-4322-BDD3-E816B2A15C7F}"/>
    <dgm:cxn modelId="{2CDC2C55-496D-410D-8E57-DD7C3CB7AA25}" srcId="{2548F884-0A19-4CEE-B46C-3FDC3D1D5B9A}" destId="{893782CA-1ECB-440B-BE80-7B7352E5C3B5}" srcOrd="1" destOrd="0" parTransId="{530C8296-91F6-464C-930A-FAF3634E02C2}" sibTransId="{27517D68-7163-4591-8187-7375A2D7DB15}"/>
    <dgm:cxn modelId="{059F8A77-C15D-4F6A-B58C-463BE84DAC9B}" srcId="{2548F884-0A19-4CEE-B46C-3FDC3D1D5B9A}" destId="{5BF5214E-4A71-4CA4-B56F-8C6AFFD95C92}" srcOrd="3" destOrd="0" parTransId="{FE7F4FD4-1D8E-4935-B121-8897937CA658}" sibTransId="{CA568EC7-EC86-4345-8A88-36CA2A21CF7F}"/>
    <dgm:cxn modelId="{2953B278-037F-4544-A6F0-954906DF06CE}" srcId="{2548F884-0A19-4CEE-B46C-3FDC3D1D5B9A}" destId="{7AEC9AF6-2340-43B8-9A03-C7FBE9D9AAB9}" srcOrd="6" destOrd="0" parTransId="{37F642B1-3CDE-4141-8045-C7F8CFC0B78C}" sibTransId="{06BD82B6-63D8-41C8-95FD-09952D8EA54C}"/>
    <dgm:cxn modelId="{97E5038E-DECD-4859-94F6-F17D2077D1D3}" srcId="{2548F884-0A19-4CEE-B46C-3FDC3D1D5B9A}" destId="{22509B17-90CE-44D8-BF80-260E3D232860}" srcOrd="5" destOrd="0" parTransId="{1D7BCB51-2599-411E-9B9E-565616A65A76}" sibTransId="{69519C52-90AA-4789-A336-661C2A236F9D}"/>
    <dgm:cxn modelId="{1A5D5091-48A0-4753-8A69-088EE85242FB}" srcId="{2548F884-0A19-4CEE-B46C-3FDC3D1D5B9A}" destId="{5D9CCF40-6D26-4142-B7AF-3FBFAB0E24A4}" srcOrd="0" destOrd="0" parTransId="{0D1D3751-5539-4F78-94EF-0274FAF04B54}" sibTransId="{205F8CD9-627E-4382-BE09-D02E6391BCAD}"/>
    <dgm:cxn modelId="{68607EA7-6498-4AEC-9457-226CB164216D}" type="presOf" srcId="{C3500B2A-A4E9-46D4-9F2F-5901D815F9D5}" destId="{ED6B943A-BE85-4121-BF87-9A6CDD6A4028}" srcOrd="0" destOrd="0" presId="urn:microsoft.com/office/officeart/2005/8/layout/hierarchy4"/>
    <dgm:cxn modelId="{6E8B69AA-1272-437B-893A-13DE2FB1C405}" type="presOf" srcId="{45F37104-4A10-41EF-9224-20943B97ABB7}" destId="{DAC35574-1655-4E3F-8BF2-8FC07F0763B8}" srcOrd="0" destOrd="0" presId="urn:microsoft.com/office/officeart/2005/8/layout/hierarchy4"/>
    <dgm:cxn modelId="{DA19FBD2-5552-4D90-9706-D0D7466C9EEE}" srcId="{2548F884-0A19-4CEE-B46C-3FDC3D1D5B9A}" destId="{C3500B2A-A4E9-46D4-9F2F-5901D815F9D5}" srcOrd="4" destOrd="0" parTransId="{085EFD53-F69C-44DA-8433-8C206C417358}" sibTransId="{71EF18A8-8477-4B6F-A4DE-FD780695CB99}"/>
    <dgm:cxn modelId="{06314FDE-8F05-4A75-8498-A37A26C70DFA}" type="presOf" srcId="{893782CA-1ECB-440B-BE80-7B7352E5C3B5}" destId="{541F810D-726F-48FA-A28B-6B89F1229E27}" srcOrd="0" destOrd="0" presId="urn:microsoft.com/office/officeart/2005/8/layout/hierarchy4"/>
    <dgm:cxn modelId="{A453EFE3-327B-41E4-AF4E-B30CBC1FC33C}" type="presOf" srcId="{2548F884-0A19-4CEE-B46C-3FDC3D1D5B9A}" destId="{5C45A524-0CDE-45A8-A41D-F1DFA58C1C3B}" srcOrd="0" destOrd="0" presId="urn:microsoft.com/office/officeart/2005/8/layout/hierarchy4"/>
    <dgm:cxn modelId="{3FFCF0E9-8B96-4A75-B864-CADD1EF62D3D}" srcId="{2548F884-0A19-4CEE-B46C-3FDC3D1D5B9A}" destId="{45F37104-4A10-41EF-9224-20943B97ABB7}" srcOrd="2" destOrd="0" parTransId="{1994C0F9-4671-4632-BD03-07C54D65C939}" sibTransId="{00826786-F9F1-45C6-BED4-229F7161AA24}"/>
    <dgm:cxn modelId="{8FDE7E53-5437-414E-A106-60C01AD9E00D}" type="presParOf" srcId="{4A6CF876-5CE8-4F2A-93D9-85C3C704CB09}" destId="{28A454CA-27DC-4FBC-9884-658E81894E12}" srcOrd="0" destOrd="0" presId="urn:microsoft.com/office/officeart/2005/8/layout/hierarchy4"/>
    <dgm:cxn modelId="{A5785CA1-BFB4-423A-BC48-BFCAD7418ED1}" type="presParOf" srcId="{28A454CA-27DC-4FBC-9884-658E81894E12}" destId="{5C45A524-0CDE-45A8-A41D-F1DFA58C1C3B}" srcOrd="0" destOrd="0" presId="urn:microsoft.com/office/officeart/2005/8/layout/hierarchy4"/>
    <dgm:cxn modelId="{415F293D-D936-47D6-BB3F-A119ABF06496}" type="presParOf" srcId="{28A454CA-27DC-4FBC-9884-658E81894E12}" destId="{BCE7F00C-87AF-4493-8A24-45CFEACE10D8}" srcOrd="1" destOrd="0" presId="urn:microsoft.com/office/officeart/2005/8/layout/hierarchy4"/>
    <dgm:cxn modelId="{ED3A46DC-CC21-4158-895F-64088C857072}" type="presParOf" srcId="{28A454CA-27DC-4FBC-9884-658E81894E12}" destId="{DB6F0323-8BDF-4B55-AB17-0AE00641DCE3}" srcOrd="2" destOrd="0" presId="urn:microsoft.com/office/officeart/2005/8/layout/hierarchy4"/>
    <dgm:cxn modelId="{D21DE8E7-CDA6-4487-8C3B-E97FBF2A1B83}" type="presParOf" srcId="{DB6F0323-8BDF-4B55-AB17-0AE00641DCE3}" destId="{67566E9F-3715-4AFF-AA7A-EA35135BC7C8}" srcOrd="0" destOrd="0" presId="urn:microsoft.com/office/officeart/2005/8/layout/hierarchy4"/>
    <dgm:cxn modelId="{0C805005-5210-459D-8884-3BECA3166FF4}" type="presParOf" srcId="{67566E9F-3715-4AFF-AA7A-EA35135BC7C8}" destId="{CF78983A-D860-4B9D-935A-1D7424BA2AB4}" srcOrd="0" destOrd="0" presId="urn:microsoft.com/office/officeart/2005/8/layout/hierarchy4"/>
    <dgm:cxn modelId="{D6A26D63-C294-403F-B44A-F64B47BFE38F}" type="presParOf" srcId="{67566E9F-3715-4AFF-AA7A-EA35135BC7C8}" destId="{FCA2FF15-B9EF-4D25-818F-A7FE6EEC7620}" srcOrd="1" destOrd="0" presId="urn:microsoft.com/office/officeart/2005/8/layout/hierarchy4"/>
    <dgm:cxn modelId="{A9AEC11B-BEE1-4CA4-A05B-CD884AA917D1}" type="presParOf" srcId="{DB6F0323-8BDF-4B55-AB17-0AE00641DCE3}" destId="{8A5FFAE7-038F-4AF8-8C72-C4A0CE49ABD2}" srcOrd="1" destOrd="0" presId="urn:microsoft.com/office/officeart/2005/8/layout/hierarchy4"/>
    <dgm:cxn modelId="{4072EBC5-3047-4524-A0C6-9CFCF77D68DE}" type="presParOf" srcId="{DB6F0323-8BDF-4B55-AB17-0AE00641DCE3}" destId="{3261985B-AC47-4877-BFC1-F22435889058}" srcOrd="2" destOrd="0" presId="urn:microsoft.com/office/officeart/2005/8/layout/hierarchy4"/>
    <dgm:cxn modelId="{239C29A4-7146-4A85-BFE3-C017DDCE35BE}" type="presParOf" srcId="{3261985B-AC47-4877-BFC1-F22435889058}" destId="{541F810D-726F-48FA-A28B-6B89F1229E27}" srcOrd="0" destOrd="0" presId="urn:microsoft.com/office/officeart/2005/8/layout/hierarchy4"/>
    <dgm:cxn modelId="{895D90F9-78CC-4E7C-B090-2F673535CC80}" type="presParOf" srcId="{3261985B-AC47-4877-BFC1-F22435889058}" destId="{8D6E22C8-32BE-4D10-8113-F0A5416649D7}" srcOrd="1" destOrd="0" presId="urn:microsoft.com/office/officeart/2005/8/layout/hierarchy4"/>
    <dgm:cxn modelId="{DE54B909-84D1-44DA-9E19-28FA33659BE6}" type="presParOf" srcId="{DB6F0323-8BDF-4B55-AB17-0AE00641DCE3}" destId="{7BF6F0FB-FE19-48F3-B096-9E079679BECE}" srcOrd="3" destOrd="0" presId="urn:microsoft.com/office/officeart/2005/8/layout/hierarchy4"/>
    <dgm:cxn modelId="{4B698FD7-6625-418F-A0AA-A855B950B57C}" type="presParOf" srcId="{DB6F0323-8BDF-4B55-AB17-0AE00641DCE3}" destId="{AA55539D-7C29-4DC3-8DF2-41AFDA82BDEB}" srcOrd="4" destOrd="0" presId="urn:microsoft.com/office/officeart/2005/8/layout/hierarchy4"/>
    <dgm:cxn modelId="{6E7AE3B0-9C72-4E25-8032-B58ABB85A900}" type="presParOf" srcId="{AA55539D-7C29-4DC3-8DF2-41AFDA82BDEB}" destId="{DAC35574-1655-4E3F-8BF2-8FC07F0763B8}" srcOrd="0" destOrd="0" presId="urn:microsoft.com/office/officeart/2005/8/layout/hierarchy4"/>
    <dgm:cxn modelId="{45ABE027-77D8-46A5-83B9-98067914A09B}" type="presParOf" srcId="{AA55539D-7C29-4DC3-8DF2-41AFDA82BDEB}" destId="{7714E590-8AB6-4149-BDAD-1E2CB43B480C}" srcOrd="1" destOrd="0" presId="urn:microsoft.com/office/officeart/2005/8/layout/hierarchy4"/>
    <dgm:cxn modelId="{832743B1-C644-404D-A350-086EB1B4608C}" type="presParOf" srcId="{DB6F0323-8BDF-4B55-AB17-0AE00641DCE3}" destId="{965C97CB-F23C-459B-87F2-A2F746F3A357}" srcOrd="5" destOrd="0" presId="urn:microsoft.com/office/officeart/2005/8/layout/hierarchy4"/>
    <dgm:cxn modelId="{7A5B0665-4E33-46EF-9BDA-9814B8849167}" type="presParOf" srcId="{DB6F0323-8BDF-4B55-AB17-0AE00641DCE3}" destId="{4E7CC931-380C-4E1A-B304-78154F053A1D}" srcOrd="6" destOrd="0" presId="urn:microsoft.com/office/officeart/2005/8/layout/hierarchy4"/>
    <dgm:cxn modelId="{45E49014-40B0-4C30-A7EB-D85CDC45484C}" type="presParOf" srcId="{4E7CC931-380C-4E1A-B304-78154F053A1D}" destId="{D7366017-FD7A-46EF-844F-613724731701}" srcOrd="0" destOrd="0" presId="urn:microsoft.com/office/officeart/2005/8/layout/hierarchy4"/>
    <dgm:cxn modelId="{917816B7-B9F2-41E0-BB8D-B79143EC35CB}" type="presParOf" srcId="{4E7CC931-380C-4E1A-B304-78154F053A1D}" destId="{AF08C6C9-8057-4440-834E-B5C65EA9A46E}" srcOrd="1" destOrd="0" presId="urn:microsoft.com/office/officeart/2005/8/layout/hierarchy4"/>
    <dgm:cxn modelId="{24EBCB63-DAC8-4C48-A69C-8C22A44597AB}" type="presParOf" srcId="{DB6F0323-8BDF-4B55-AB17-0AE00641DCE3}" destId="{E30D183E-AE25-421A-AF1E-AAA05E6383AF}" srcOrd="7" destOrd="0" presId="urn:microsoft.com/office/officeart/2005/8/layout/hierarchy4"/>
    <dgm:cxn modelId="{F3A24A49-31B4-436C-BC90-A38FCE52C685}" type="presParOf" srcId="{DB6F0323-8BDF-4B55-AB17-0AE00641DCE3}" destId="{A55AC092-C29A-45C4-930F-C7111E093B45}" srcOrd="8" destOrd="0" presId="urn:microsoft.com/office/officeart/2005/8/layout/hierarchy4"/>
    <dgm:cxn modelId="{1445015B-CAFF-4C7F-B92B-5A293AB4F515}" type="presParOf" srcId="{A55AC092-C29A-45C4-930F-C7111E093B45}" destId="{ED6B943A-BE85-4121-BF87-9A6CDD6A4028}" srcOrd="0" destOrd="0" presId="urn:microsoft.com/office/officeart/2005/8/layout/hierarchy4"/>
    <dgm:cxn modelId="{E8331A30-5018-444B-A691-AA13FCB5E6CF}" type="presParOf" srcId="{A55AC092-C29A-45C4-930F-C7111E093B45}" destId="{2FA4727B-54C0-4B69-AFBD-4E51A62EC2D6}" srcOrd="1" destOrd="0" presId="urn:microsoft.com/office/officeart/2005/8/layout/hierarchy4"/>
    <dgm:cxn modelId="{288C2DD9-2DC2-4F9C-AD27-645FC1D0C860}" type="presParOf" srcId="{DB6F0323-8BDF-4B55-AB17-0AE00641DCE3}" destId="{710A3DB3-B645-4FB8-96D4-A52E41B67B44}" srcOrd="9" destOrd="0" presId="urn:microsoft.com/office/officeart/2005/8/layout/hierarchy4"/>
    <dgm:cxn modelId="{473F1CF7-4238-41D1-B3A1-E95AA89C28AC}" type="presParOf" srcId="{DB6F0323-8BDF-4B55-AB17-0AE00641DCE3}" destId="{1E2EBA8C-5504-4D93-8F12-485A057751E3}" srcOrd="10" destOrd="0" presId="urn:microsoft.com/office/officeart/2005/8/layout/hierarchy4"/>
    <dgm:cxn modelId="{F8A9BAFD-34DF-455C-8973-62079CC4004F}" type="presParOf" srcId="{1E2EBA8C-5504-4D93-8F12-485A057751E3}" destId="{6925756A-A808-49FE-9EBF-D7658BD532E3}" srcOrd="0" destOrd="0" presId="urn:microsoft.com/office/officeart/2005/8/layout/hierarchy4"/>
    <dgm:cxn modelId="{63099CEA-6C4B-4271-A9A6-45D35F96C621}" type="presParOf" srcId="{1E2EBA8C-5504-4D93-8F12-485A057751E3}" destId="{012151C4-50E4-4E7A-90F9-D697E48013FC}" srcOrd="1" destOrd="0" presId="urn:microsoft.com/office/officeart/2005/8/layout/hierarchy4"/>
    <dgm:cxn modelId="{3FC8DD12-2108-403B-91C8-0E87425A19A8}" type="presParOf" srcId="{DB6F0323-8BDF-4B55-AB17-0AE00641DCE3}" destId="{00ED9945-F440-46D6-ADB5-302C1D6558B9}" srcOrd="11" destOrd="0" presId="urn:microsoft.com/office/officeart/2005/8/layout/hierarchy4"/>
    <dgm:cxn modelId="{0701D222-8660-4B19-AE38-C010098F0062}" type="presParOf" srcId="{DB6F0323-8BDF-4B55-AB17-0AE00641DCE3}" destId="{AFE47EF0-0727-4492-84F0-517EA1EC5227}" srcOrd="12" destOrd="0" presId="urn:microsoft.com/office/officeart/2005/8/layout/hierarchy4"/>
    <dgm:cxn modelId="{3EBA2C7B-DF9B-431E-AE30-F401FB363F7E}" type="presParOf" srcId="{AFE47EF0-0727-4492-84F0-517EA1EC5227}" destId="{486DD9F0-2382-4653-915C-91FCCE2BF042}" srcOrd="0" destOrd="0" presId="urn:microsoft.com/office/officeart/2005/8/layout/hierarchy4"/>
    <dgm:cxn modelId="{DA7B283A-779C-4D4C-93DD-8712DC5D8C62}" type="presParOf" srcId="{AFE47EF0-0727-4492-84F0-517EA1EC5227}" destId="{3351675E-11A7-4B5A-827E-75236D599CD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5B3E26-6309-491D-8E00-B0CF17E042B2}"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054693BA-4F21-4607-960B-D7B45347B570}">
      <dgm:prSet phldrT="[Text]" phldr="0"/>
      <dgm:spPr/>
      <dgm:t>
        <a:bodyPr/>
        <a:lstStyle/>
        <a:p>
          <a:pPr algn="l">
            <a:lnSpc>
              <a:spcPct val="90000"/>
            </a:lnSpc>
          </a:pPr>
          <a:r>
            <a:rPr lang="en-US">
              <a:latin typeface="Calibri"/>
              <a:cs typeface="Calibri"/>
            </a:rPr>
            <a:t>Clinical Practice</a:t>
          </a:r>
        </a:p>
      </dgm:t>
    </dgm:pt>
    <dgm:pt modelId="{8DD534EC-74EE-4B5A-ACAC-4587C8E2222B}" type="parTrans" cxnId="{1D23A4FC-8E5C-4896-9C2F-D3E5682AF41B}">
      <dgm:prSet/>
      <dgm:spPr/>
      <dgm:t>
        <a:bodyPr/>
        <a:lstStyle/>
        <a:p>
          <a:endParaRPr lang="en-US"/>
        </a:p>
      </dgm:t>
    </dgm:pt>
    <dgm:pt modelId="{9D915D21-D2C0-46C4-8421-3793CABD780B}" type="sibTrans" cxnId="{1D23A4FC-8E5C-4896-9C2F-D3E5682AF41B}">
      <dgm:prSet/>
      <dgm:spPr/>
      <dgm:t>
        <a:bodyPr/>
        <a:lstStyle/>
        <a:p>
          <a:endParaRPr lang="en-US"/>
        </a:p>
      </dgm:t>
    </dgm:pt>
    <dgm:pt modelId="{A2A33A48-E7E9-4C41-A8D7-4618BD8EC105}">
      <dgm:prSet phldrT="[Text]" phldr="0"/>
      <dgm:spPr/>
      <dgm:t>
        <a:bodyPr/>
        <a:lstStyle/>
        <a:p>
          <a:pPr>
            <a:lnSpc>
              <a:spcPct val="100000"/>
            </a:lnSpc>
          </a:pPr>
          <a:r>
            <a:rPr lang="en-US">
              <a:latin typeface="Calibri"/>
              <a:cs typeface="Calibri"/>
            </a:rPr>
            <a:t>Services and Supports</a:t>
          </a:r>
        </a:p>
      </dgm:t>
    </dgm:pt>
    <dgm:pt modelId="{A785A201-C3F0-45EB-9797-741D40C27F6A}" type="parTrans" cxnId="{A4D46031-D1B0-4741-A381-A614767CA564}">
      <dgm:prSet/>
      <dgm:spPr/>
      <dgm:t>
        <a:bodyPr/>
        <a:lstStyle/>
        <a:p>
          <a:endParaRPr lang="en-US"/>
        </a:p>
      </dgm:t>
    </dgm:pt>
    <dgm:pt modelId="{78FECB7A-98F2-4B72-B68A-6C7ABAD6FF4D}" type="sibTrans" cxnId="{A4D46031-D1B0-4741-A381-A614767CA564}">
      <dgm:prSet/>
      <dgm:spPr/>
      <dgm:t>
        <a:bodyPr/>
        <a:lstStyle/>
        <a:p>
          <a:endParaRPr lang="en-US"/>
        </a:p>
      </dgm:t>
    </dgm:pt>
    <dgm:pt modelId="{C27593D1-5DBF-43A8-BB48-BB9FE55AECEC}">
      <dgm:prSet phldrT="[Text]" phldr="0"/>
      <dgm:spPr/>
      <dgm:t>
        <a:bodyPr/>
        <a:lstStyle/>
        <a:p>
          <a:pPr algn="l">
            <a:lnSpc>
              <a:spcPct val="90000"/>
            </a:lnSpc>
          </a:pPr>
          <a:r>
            <a:rPr lang="en-US">
              <a:latin typeface="Calibri"/>
              <a:cs typeface="Calibri"/>
            </a:rPr>
            <a:t>Public Education</a:t>
          </a:r>
        </a:p>
      </dgm:t>
    </dgm:pt>
    <dgm:pt modelId="{E570624A-60CE-42E6-BDB5-1A796DFFED64}" type="parTrans" cxnId="{B201FB2B-1BC5-4283-B78F-AF8022C75517}">
      <dgm:prSet/>
      <dgm:spPr/>
      <dgm:t>
        <a:bodyPr/>
        <a:lstStyle/>
        <a:p>
          <a:endParaRPr lang="en-US"/>
        </a:p>
      </dgm:t>
    </dgm:pt>
    <dgm:pt modelId="{88E2BB85-5E24-4E84-878F-A18AEA653E16}" type="sibTrans" cxnId="{B201FB2B-1BC5-4283-B78F-AF8022C75517}">
      <dgm:prSet/>
      <dgm:spPr/>
      <dgm:t>
        <a:bodyPr/>
        <a:lstStyle/>
        <a:p>
          <a:endParaRPr lang="en-US"/>
        </a:p>
      </dgm:t>
    </dgm:pt>
    <dgm:pt modelId="{46E04151-750D-45D9-BC19-D5E524DFE72D}">
      <dgm:prSet phldrT="[Text]" phldr="0"/>
      <dgm:spPr/>
      <dgm:t>
        <a:bodyPr/>
        <a:lstStyle/>
        <a:p>
          <a:pPr algn="l">
            <a:lnSpc>
              <a:spcPct val="90000"/>
            </a:lnSpc>
          </a:pPr>
          <a:r>
            <a:rPr lang="en-US" dirty="0">
              <a:latin typeface="Calibri"/>
              <a:cs typeface="Calibri"/>
            </a:rPr>
            <a:t>Coordination</a:t>
          </a:r>
          <a:endParaRPr lang="en-US" dirty="0"/>
        </a:p>
      </dgm:t>
    </dgm:pt>
    <dgm:pt modelId="{5EDC59B6-7D38-4535-8B28-132D2257F8B2}" type="parTrans" cxnId="{BB74D2AC-320D-4D2C-ADD9-E73D0055DDFE}">
      <dgm:prSet/>
      <dgm:spPr/>
      <dgm:t>
        <a:bodyPr/>
        <a:lstStyle/>
        <a:p>
          <a:endParaRPr lang="en-US"/>
        </a:p>
      </dgm:t>
    </dgm:pt>
    <dgm:pt modelId="{086321E8-E0F1-4CDB-A6BB-6ACA1CD22367}" type="sibTrans" cxnId="{BB74D2AC-320D-4D2C-ADD9-E73D0055DDFE}">
      <dgm:prSet/>
      <dgm:spPr/>
      <dgm:t>
        <a:bodyPr/>
        <a:lstStyle/>
        <a:p>
          <a:endParaRPr lang="en-US"/>
        </a:p>
      </dgm:t>
    </dgm:pt>
    <dgm:pt modelId="{9475A692-B2D6-438E-9843-E32F0D1F33FA}">
      <dgm:prSet phldr="0"/>
      <dgm:spPr/>
      <dgm:t>
        <a:bodyPr/>
        <a:lstStyle/>
        <a:p>
          <a:pPr algn="l">
            <a:lnSpc>
              <a:spcPct val="90000"/>
            </a:lnSpc>
          </a:pPr>
          <a:r>
            <a:rPr lang="en-US" dirty="0">
              <a:latin typeface="Calibri"/>
              <a:cs typeface="Calibri"/>
            </a:rPr>
            <a:t>NIH RECOVER</a:t>
          </a:r>
          <a:endParaRPr lang="en-US" dirty="0"/>
        </a:p>
      </dgm:t>
    </dgm:pt>
    <dgm:pt modelId="{1E8E407D-F07D-4646-8991-22CBECEAC613}" type="parTrans" cxnId="{58640B35-3B6C-4210-A384-CEB3BE738D6D}">
      <dgm:prSet/>
      <dgm:spPr/>
      <dgm:t>
        <a:bodyPr/>
        <a:lstStyle/>
        <a:p>
          <a:endParaRPr lang="en-US"/>
        </a:p>
      </dgm:t>
    </dgm:pt>
    <dgm:pt modelId="{57F402E1-7D37-4CFA-AD5B-6D6000A14CF1}" type="sibTrans" cxnId="{58640B35-3B6C-4210-A384-CEB3BE738D6D}">
      <dgm:prSet/>
      <dgm:spPr/>
      <dgm:t>
        <a:bodyPr/>
        <a:lstStyle/>
        <a:p>
          <a:endParaRPr lang="en-US"/>
        </a:p>
      </dgm:t>
    </dgm:pt>
    <dgm:pt modelId="{CA599B91-6AA1-4DFB-9D33-0A1158F8C2B4}">
      <dgm:prSet phldr="0"/>
      <dgm:spPr/>
      <dgm:t>
        <a:bodyPr/>
        <a:lstStyle/>
        <a:p>
          <a:pPr rtl="0">
            <a:lnSpc>
              <a:spcPct val="100000"/>
            </a:lnSpc>
          </a:pPr>
          <a:r>
            <a:rPr lang="en-US" dirty="0">
              <a:solidFill>
                <a:schemeClr val="tx1"/>
              </a:solidFill>
              <a:latin typeface="Calibri"/>
              <a:cs typeface="Calibri"/>
            </a:rPr>
            <a:t>AHRQ Models of care</a:t>
          </a:r>
        </a:p>
      </dgm:t>
    </dgm:pt>
    <dgm:pt modelId="{6F211C15-66C7-4C8F-9AA2-BF6AE0288A70}" type="parTrans" cxnId="{CEB41677-C947-4CBA-876C-0669DCDF8516}">
      <dgm:prSet/>
      <dgm:spPr/>
      <dgm:t>
        <a:bodyPr/>
        <a:lstStyle/>
        <a:p>
          <a:endParaRPr lang="en-US"/>
        </a:p>
      </dgm:t>
    </dgm:pt>
    <dgm:pt modelId="{EF827107-ABC0-48F6-AFD5-E7B4C15BB1B0}" type="sibTrans" cxnId="{CEB41677-C947-4CBA-876C-0669DCDF8516}">
      <dgm:prSet/>
      <dgm:spPr/>
      <dgm:t>
        <a:bodyPr/>
        <a:lstStyle/>
        <a:p>
          <a:endParaRPr lang="en-US"/>
        </a:p>
      </dgm:t>
    </dgm:pt>
    <dgm:pt modelId="{2152E6F5-057B-41A4-BC94-ED309F37B03D}">
      <dgm:prSet phldr="0"/>
      <dgm:spPr/>
      <dgm:t>
        <a:bodyPr/>
        <a:lstStyle/>
        <a:p>
          <a:pPr rtl="0">
            <a:lnSpc>
              <a:spcPct val="100000"/>
            </a:lnSpc>
          </a:pPr>
          <a:r>
            <a:rPr lang="en-US">
              <a:solidFill>
                <a:srgbClr val="444444"/>
              </a:solidFill>
              <a:latin typeface="Calibri"/>
              <a:cs typeface="Calibri"/>
            </a:rPr>
            <a:t>DOL </a:t>
          </a:r>
          <a:r>
            <a:rPr lang="en-US">
              <a:latin typeface="Calibri"/>
              <a:cs typeface="Calibri"/>
            </a:rPr>
            <a:t>employer resources</a:t>
          </a:r>
        </a:p>
      </dgm:t>
    </dgm:pt>
    <dgm:pt modelId="{852EADEB-DBDC-4D21-8D0D-9C00CAB727EA}" type="parTrans" cxnId="{CAE42D21-5201-48B9-B20C-88B36A4D606D}">
      <dgm:prSet/>
      <dgm:spPr/>
      <dgm:t>
        <a:bodyPr/>
        <a:lstStyle/>
        <a:p>
          <a:endParaRPr lang="en-US"/>
        </a:p>
      </dgm:t>
    </dgm:pt>
    <dgm:pt modelId="{0D9B15BD-BACC-4017-972A-F065FF0EF942}" type="sibTrans" cxnId="{CAE42D21-5201-48B9-B20C-88B36A4D606D}">
      <dgm:prSet/>
      <dgm:spPr/>
      <dgm:t>
        <a:bodyPr/>
        <a:lstStyle/>
        <a:p>
          <a:endParaRPr lang="en-US"/>
        </a:p>
      </dgm:t>
    </dgm:pt>
    <dgm:pt modelId="{66FD3901-7B47-49AA-8431-375C419C7748}">
      <dgm:prSet phldr="0"/>
      <dgm:spPr/>
      <dgm:t>
        <a:bodyPr/>
        <a:lstStyle/>
        <a:p>
          <a:pPr algn="l" rtl="0">
            <a:lnSpc>
              <a:spcPct val="90000"/>
            </a:lnSpc>
          </a:pPr>
          <a:r>
            <a:rPr lang="en-US">
              <a:latin typeface="Calibri"/>
              <a:cs typeface="Calibri"/>
            </a:rPr>
            <a:t>ASPA We Can Do This</a:t>
          </a:r>
        </a:p>
      </dgm:t>
    </dgm:pt>
    <dgm:pt modelId="{AD1C20A8-3959-4380-BCEB-B3847AB98112}" type="parTrans" cxnId="{09F39C39-A254-4461-BEAB-59670866B1AC}">
      <dgm:prSet/>
      <dgm:spPr/>
      <dgm:t>
        <a:bodyPr/>
        <a:lstStyle/>
        <a:p>
          <a:endParaRPr lang="en-US"/>
        </a:p>
      </dgm:t>
    </dgm:pt>
    <dgm:pt modelId="{EE65C320-4057-4B72-9DFE-751E94CCF3A9}" type="sibTrans" cxnId="{09F39C39-A254-4461-BEAB-59670866B1AC}">
      <dgm:prSet/>
      <dgm:spPr/>
      <dgm:t>
        <a:bodyPr/>
        <a:lstStyle/>
        <a:p>
          <a:endParaRPr lang="en-US"/>
        </a:p>
      </dgm:t>
    </dgm:pt>
    <dgm:pt modelId="{A1D3D64D-6BED-4B9F-9B3F-3719A22EC7B1}">
      <dgm:prSet phldr="0"/>
      <dgm:spPr/>
      <dgm:t>
        <a:bodyPr/>
        <a:lstStyle/>
        <a:p>
          <a:pPr>
            <a:lnSpc>
              <a:spcPct val="100000"/>
            </a:lnSpc>
          </a:pPr>
          <a:r>
            <a:rPr lang="en-US" dirty="0">
              <a:solidFill>
                <a:schemeClr val="tx1"/>
              </a:solidFill>
              <a:latin typeface="Calibri"/>
              <a:cs typeface="Calibri"/>
            </a:rPr>
            <a:t>OASH Long COVID Council</a:t>
          </a:r>
          <a:endParaRPr lang="en-US" dirty="0">
            <a:solidFill>
              <a:schemeClr val="tx1"/>
            </a:solidFill>
          </a:endParaRPr>
        </a:p>
      </dgm:t>
    </dgm:pt>
    <dgm:pt modelId="{EEA408E7-59BF-4B8D-8440-0B98795FB82B}" type="parTrans" cxnId="{0ABCEF7D-6935-4D42-BB85-A8BE6DC86096}">
      <dgm:prSet/>
      <dgm:spPr/>
      <dgm:t>
        <a:bodyPr/>
        <a:lstStyle/>
        <a:p>
          <a:endParaRPr lang="en-US"/>
        </a:p>
      </dgm:t>
    </dgm:pt>
    <dgm:pt modelId="{8B5D1A43-EB2C-461A-86ED-FD021AB2F5B7}" type="sibTrans" cxnId="{0ABCEF7D-6935-4D42-BB85-A8BE6DC86096}">
      <dgm:prSet/>
      <dgm:spPr/>
      <dgm:t>
        <a:bodyPr/>
        <a:lstStyle/>
        <a:p>
          <a:endParaRPr lang="en-US"/>
        </a:p>
      </dgm:t>
    </dgm:pt>
    <dgm:pt modelId="{EE462C44-6696-4E24-82A2-F76BEF4F3FF6}">
      <dgm:prSet phldr="0"/>
      <dgm:spPr/>
      <dgm:t>
        <a:bodyPr/>
        <a:lstStyle/>
        <a:p>
          <a:pPr algn="l" rtl="0">
            <a:lnSpc>
              <a:spcPct val="90000"/>
            </a:lnSpc>
          </a:pPr>
          <a:r>
            <a:rPr lang="en-US">
              <a:latin typeface="Calibri"/>
              <a:cs typeface="Calibri"/>
            </a:rPr>
            <a:t>Research</a:t>
          </a:r>
        </a:p>
      </dgm:t>
    </dgm:pt>
    <dgm:pt modelId="{851B9211-ECB3-4593-ACCE-3961CFA6554F}" type="parTrans" cxnId="{7B7F9CC1-EE83-4003-BDE7-4438483FCFB5}">
      <dgm:prSet/>
      <dgm:spPr/>
      <dgm:t>
        <a:bodyPr/>
        <a:lstStyle/>
        <a:p>
          <a:endParaRPr lang="en-US"/>
        </a:p>
      </dgm:t>
    </dgm:pt>
    <dgm:pt modelId="{123F933C-7807-4EE1-B2CA-7407888285CC}" type="sibTrans" cxnId="{7B7F9CC1-EE83-4003-BDE7-4438483FCFB5}">
      <dgm:prSet/>
      <dgm:spPr/>
      <dgm:t>
        <a:bodyPr/>
        <a:lstStyle/>
        <a:p>
          <a:endParaRPr lang="en-US"/>
        </a:p>
      </dgm:t>
    </dgm:pt>
    <dgm:pt modelId="{AC989B53-4711-4BEC-8378-B611217F569D}">
      <dgm:prSet phldr="0"/>
      <dgm:spPr/>
      <dgm:t>
        <a:bodyPr/>
        <a:lstStyle/>
        <a:p>
          <a:pPr rtl="0">
            <a:lnSpc>
              <a:spcPct val="100000"/>
            </a:lnSpc>
          </a:pPr>
          <a:r>
            <a:rPr lang="en-US">
              <a:latin typeface="Calibri"/>
              <a:cs typeface="Calibri"/>
            </a:rPr>
            <a:t>CDC Project ECHO</a:t>
          </a:r>
        </a:p>
      </dgm:t>
    </dgm:pt>
    <dgm:pt modelId="{C2C78E76-ED73-4145-98B3-F54CCBFF5AAB}" type="parTrans" cxnId="{F79B243A-111C-4213-A342-E22F542C70B9}">
      <dgm:prSet/>
      <dgm:spPr/>
      <dgm:t>
        <a:bodyPr/>
        <a:lstStyle/>
        <a:p>
          <a:endParaRPr lang="en-US"/>
        </a:p>
      </dgm:t>
    </dgm:pt>
    <dgm:pt modelId="{79230111-D8B1-45B0-B459-D95CA73D00E7}" type="sibTrans" cxnId="{F79B243A-111C-4213-A342-E22F542C70B9}">
      <dgm:prSet/>
      <dgm:spPr/>
      <dgm:t>
        <a:bodyPr/>
        <a:lstStyle/>
        <a:p>
          <a:endParaRPr lang="en-US"/>
        </a:p>
      </dgm:t>
    </dgm:pt>
    <dgm:pt modelId="{F646F287-D53B-4239-A772-E9369FA34486}">
      <dgm:prSet phldr="0"/>
      <dgm:spPr/>
      <dgm:t>
        <a:bodyPr/>
        <a:lstStyle/>
        <a:p>
          <a:pPr algn="l" rtl="0">
            <a:lnSpc>
              <a:spcPct val="90000"/>
            </a:lnSpc>
          </a:pPr>
          <a:r>
            <a:rPr lang="en-US">
              <a:latin typeface="Calibri"/>
              <a:cs typeface="Calibri"/>
            </a:rPr>
            <a:t>CDC INSPIRE</a:t>
          </a:r>
        </a:p>
      </dgm:t>
    </dgm:pt>
    <dgm:pt modelId="{F22B962C-4DEC-4336-979B-C33B2B035479}" type="parTrans" cxnId="{CE94B475-9022-4B2E-A358-CD6AEEC3E8F8}">
      <dgm:prSet/>
      <dgm:spPr/>
      <dgm:t>
        <a:bodyPr/>
        <a:lstStyle/>
        <a:p>
          <a:endParaRPr lang="en-US"/>
        </a:p>
      </dgm:t>
    </dgm:pt>
    <dgm:pt modelId="{A57EDF65-116F-4099-B2B3-33178210AFDB}" type="sibTrans" cxnId="{CE94B475-9022-4B2E-A358-CD6AEEC3E8F8}">
      <dgm:prSet/>
      <dgm:spPr/>
      <dgm:t>
        <a:bodyPr/>
        <a:lstStyle/>
        <a:p>
          <a:endParaRPr lang="en-US"/>
        </a:p>
      </dgm:t>
    </dgm:pt>
    <dgm:pt modelId="{06C13F58-37D8-49C3-8352-F35EA803B63A}">
      <dgm:prSet phldr="0"/>
      <dgm:spPr/>
      <dgm:t>
        <a:bodyPr/>
        <a:lstStyle/>
        <a:p>
          <a:pPr rtl="0">
            <a:lnSpc>
              <a:spcPct val="100000"/>
            </a:lnSpc>
          </a:pPr>
          <a:r>
            <a:rPr lang="en-US" dirty="0">
              <a:latin typeface="Calibri"/>
              <a:cs typeface="Calibri"/>
            </a:rPr>
            <a:t>ACL return to work </a:t>
          </a:r>
        </a:p>
      </dgm:t>
    </dgm:pt>
    <dgm:pt modelId="{774655F4-31A1-4876-98A6-1D009831DAC3}" type="parTrans" cxnId="{999C0E78-003F-4486-B6FB-AF251ACF9A81}">
      <dgm:prSet/>
      <dgm:spPr/>
      <dgm:t>
        <a:bodyPr/>
        <a:lstStyle/>
        <a:p>
          <a:endParaRPr lang="en-US"/>
        </a:p>
      </dgm:t>
    </dgm:pt>
    <dgm:pt modelId="{71346B64-CE72-4353-B82F-304F3012BBE1}" type="sibTrans" cxnId="{999C0E78-003F-4486-B6FB-AF251ACF9A81}">
      <dgm:prSet/>
      <dgm:spPr/>
      <dgm:t>
        <a:bodyPr/>
        <a:lstStyle/>
        <a:p>
          <a:endParaRPr lang="en-US"/>
        </a:p>
      </dgm:t>
    </dgm:pt>
    <dgm:pt modelId="{2BFD0076-AC31-4A6E-8E7F-4E3F9A34F909}" type="pres">
      <dgm:prSet presAssocID="{415B3E26-6309-491D-8E00-B0CF17E042B2}" presName="Name0" presStyleCnt="0">
        <dgm:presLayoutVars>
          <dgm:dir/>
          <dgm:animLvl val="lvl"/>
          <dgm:resizeHandles val="exact"/>
        </dgm:presLayoutVars>
      </dgm:prSet>
      <dgm:spPr/>
    </dgm:pt>
    <dgm:pt modelId="{98648F87-8B7A-48DF-A873-3A7EA5946CD7}" type="pres">
      <dgm:prSet presAssocID="{415B3E26-6309-491D-8E00-B0CF17E042B2}" presName="tSp" presStyleCnt="0"/>
      <dgm:spPr/>
    </dgm:pt>
    <dgm:pt modelId="{F54F292E-B5DC-4EB4-9570-1E5BBC8F7053}" type="pres">
      <dgm:prSet presAssocID="{415B3E26-6309-491D-8E00-B0CF17E042B2}" presName="bSp" presStyleCnt="0"/>
      <dgm:spPr/>
    </dgm:pt>
    <dgm:pt modelId="{C6881103-E282-4379-992F-DA772BAF5461}" type="pres">
      <dgm:prSet presAssocID="{415B3E26-6309-491D-8E00-B0CF17E042B2}" presName="process" presStyleCnt="0"/>
      <dgm:spPr/>
    </dgm:pt>
    <dgm:pt modelId="{4A6AC89E-A193-4E71-BE30-2DD6178048F6}" type="pres">
      <dgm:prSet presAssocID="{EE462C44-6696-4E24-82A2-F76BEF4F3FF6}" presName="composite1" presStyleCnt="0"/>
      <dgm:spPr/>
    </dgm:pt>
    <dgm:pt modelId="{815E0116-B37A-416E-99CB-B9671C20EBB2}" type="pres">
      <dgm:prSet presAssocID="{EE462C44-6696-4E24-82A2-F76BEF4F3FF6}" presName="dummyNode1" presStyleLbl="node1" presStyleIdx="0" presStyleCnt="5"/>
      <dgm:spPr/>
    </dgm:pt>
    <dgm:pt modelId="{B4857A67-FA46-4F39-AA41-2DB8BD962532}" type="pres">
      <dgm:prSet presAssocID="{EE462C44-6696-4E24-82A2-F76BEF4F3FF6}" presName="childNode1" presStyleLbl="bgAcc1" presStyleIdx="0" presStyleCnt="5">
        <dgm:presLayoutVars>
          <dgm:bulletEnabled val="1"/>
        </dgm:presLayoutVars>
      </dgm:prSet>
      <dgm:spPr/>
    </dgm:pt>
    <dgm:pt modelId="{60A17770-9D1E-4E81-8086-49ABE121BC34}" type="pres">
      <dgm:prSet presAssocID="{EE462C44-6696-4E24-82A2-F76BEF4F3FF6}" presName="childNode1tx" presStyleLbl="bgAcc1" presStyleIdx="0" presStyleCnt="5">
        <dgm:presLayoutVars>
          <dgm:bulletEnabled val="1"/>
        </dgm:presLayoutVars>
      </dgm:prSet>
      <dgm:spPr/>
    </dgm:pt>
    <dgm:pt modelId="{CD3DB456-939C-4CAA-84AA-B7556A66D8D1}" type="pres">
      <dgm:prSet presAssocID="{EE462C44-6696-4E24-82A2-F76BEF4F3FF6}" presName="parentNode1" presStyleLbl="node1" presStyleIdx="0" presStyleCnt="5">
        <dgm:presLayoutVars>
          <dgm:chMax val="1"/>
          <dgm:bulletEnabled val="1"/>
        </dgm:presLayoutVars>
      </dgm:prSet>
      <dgm:spPr/>
    </dgm:pt>
    <dgm:pt modelId="{565CB4BC-B6D5-4D40-A30F-74A78BE7980B}" type="pres">
      <dgm:prSet presAssocID="{EE462C44-6696-4E24-82A2-F76BEF4F3FF6}" presName="connSite1" presStyleCnt="0"/>
      <dgm:spPr/>
    </dgm:pt>
    <dgm:pt modelId="{292133A4-A3BA-461A-A797-445B645E7BD4}" type="pres">
      <dgm:prSet presAssocID="{123F933C-7807-4EE1-B2CA-7407888285CC}" presName="Name9" presStyleLbl="sibTrans2D1" presStyleIdx="0" presStyleCnt="4"/>
      <dgm:spPr/>
    </dgm:pt>
    <dgm:pt modelId="{6872F2CC-E662-4573-B5AF-0D64BDC3D8DF}" type="pres">
      <dgm:prSet presAssocID="{054693BA-4F21-4607-960B-D7B45347B570}" presName="composite2" presStyleCnt="0"/>
      <dgm:spPr/>
    </dgm:pt>
    <dgm:pt modelId="{54708A4A-2580-44B0-B73E-823F2BA6DC00}" type="pres">
      <dgm:prSet presAssocID="{054693BA-4F21-4607-960B-D7B45347B570}" presName="dummyNode2" presStyleLbl="node1" presStyleIdx="0" presStyleCnt="5"/>
      <dgm:spPr/>
    </dgm:pt>
    <dgm:pt modelId="{2E5EC467-DBB2-4980-A330-B2CA12264A33}" type="pres">
      <dgm:prSet presAssocID="{054693BA-4F21-4607-960B-D7B45347B570}" presName="childNode2" presStyleLbl="bgAcc1" presStyleIdx="1" presStyleCnt="5">
        <dgm:presLayoutVars>
          <dgm:bulletEnabled val="1"/>
        </dgm:presLayoutVars>
      </dgm:prSet>
      <dgm:spPr/>
    </dgm:pt>
    <dgm:pt modelId="{206F897E-27F3-49DB-813E-2E99C1B49CBF}" type="pres">
      <dgm:prSet presAssocID="{054693BA-4F21-4607-960B-D7B45347B570}" presName="childNode2tx" presStyleLbl="bgAcc1" presStyleIdx="1" presStyleCnt="5">
        <dgm:presLayoutVars>
          <dgm:bulletEnabled val="1"/>
        </dgm:presLayoutVars>
      </dgm:prSet>
      <dgm:spPr/>
    </dgm:pt>
    <dgm:pt modelId="{03FD44A4-2ED0-45FE-9113-695ECF6077F4}" type="pres">
      <dgm:prSet presAssocID="{054693BA-4F21-4607-960B-D7B45347B570}" presName="parentNode2" presStyleLbl="node1" presStyleIdx="1" presStyleCnt="5">
        <dgm:presLayoutVars>
          <dgm:chMax val="0"/>
          <dgm:bulletEnabled val="1"/>
        </dgm:presLayoutVars>
      </dgm:prSet>
      <dgm:spPr/>
    </dgm:pt>
    <dgm:pt modelId="{1D42B6EE-7705-48B2-A2FB-F27C360D034B}" type="pres">
      <dgm:prSet presAssocID="{054693BA-4F21-4607-960B-D7B45347B570}" presName="connSite2" presStyleCnt="0"/>
      <dgm:spPr/>
    </dgm:pt>
    <dgm:pt modelId="{965AC47F-1349-482C-87D0-4A8892ABCFBB}" type="pres">
      <dgm:prSet presAssocID="{9D915D21-D2C0-46C4-8421-3793CABD780B}" presName="Name18" presStyleLbl="sibTrans2D1" presStyleIdx="1" presStyleCnt="4"/>
      <dgm:spPr/>
    </dgm:pt>
    <dgm:pt modelId="{F3D1CAA4-9291-40BE-8E5E-9912A435F304}" type="pres">
      <dgm:prSet presAssocID="{A2A33A48-E7E9-4C41-A8D7-4618BD8EC105}" presName="composite1" presStyleCnt="0"/>
      <dgm:spPr/>
    </dgm:pt>
    <dgm:pt modelId="{005DA6A5-E51D-44CB-BBD8-8B09EC604439}" type="pres">
      <dgm:prSet presAssocID="{A2A33A48-E7E9-4C41-A8D7-4618BD8EC105}" presName="dummyNode1" presStyleLbl="node1" presStyleIdx="1" presStyleCnt="5"/>
      <dgm:spPr/>
    </dgm:pt>
    <dgm:pt modelId="{9E1FBB6D-EB65-43CF-8651-C4DAEDEC37DF}" type="pres">
      <dgm:prSet presAssocID="{A2A33A48-E7E9-4C41-A8D7-4618BD8EC105}" presName="childNode1" presStyleLbl="bgAcc1" presStyleIdx="2" presStyleCnt="5">
        <dgm:presLayoutVars>
          <dgm:bulletEnabled val="1"/>
        </dgm:presLayoutVars>
      </dgm:prSet>
      <dgm:spPr/>
    </dgm:pt>
    <dgm:pt modelId="{D6A5AF33-8C84-46D8-881A-D9155ACAA30B}" type="pres">
      <dgm:prSet presAssocID="{A2A33A48-E7E9-4C41-A8D7-4618BD8EC105}" presName="childNode1tx" presStyleLbl="bgAcc1" presStyleIdx="2" presStyleCnt="5">
        <dgm:presLayoutVars>
          <dgm:bulletEnabled val="1"/>
        </dgm:presLayoutVars>
      </dgm:prSet>
      <dgm:spPr/>
    </dgm:pt>
    <dgm:pt modelId="{98371813-5144-4625-952C-0FA742677522}" type="pres">
      <dgm:prSet presAssocID="{A2A33A48-E7E9-4C41-A8D7-4618BD8EC105}" presName="parentNode1" presStyleLbl="node1" presStyleIdx="2" presStyleCnt="5">
        <dgm:presLayoutVars>
          <dgm:chMax val="1"/>
          <dgm:bulletEnabled val="1"/>
        </dgm:presLayoutVars>
      </dgm:prSet>
      <dgm:spPr/>
    </dgm:pt>
    <dgm:pt modelId="{76516B0D-EEEC-4471-918C-5DD9407F5216}" type="pres">
      <dgm:prSet presAssocID="{A2A33A48-E7E9-4C41-A8D7-4618BD8EC105}" presName="connSite1" presStyleCnt="0"/>
      <dgm:spPr/>
    </dgm:pt>
    <dgm:pt modelId="{34B5FA4F-3999-4062-94C1-DE275E744E1B}" type="pres">
      <dgm:prSet presAssocID="{78FECB7A-98F2-4B72-B68A-6C7ABAD6FF4D}" presName="Name9" presStyleLbl="sibTrans2D1" presStyleIdx="2" presStyleCnt="4"/>
      <dgm:spPr/>
    </dgm:pt>
    <dgm:pt modelId="{C97B773B-E512-4631-9790-B6BC654E3DAE}" type="pres">
      <dgm:prSet presAssocID="{C27593D1-5DBF-43A8-BB48-BB9FE55AECEC}" presName="composite2" presStyleCnt="0"/>
      <dgm:spPr/>
    </dgm:pt>
    <dgm:pt modelId="{98A6EB59-0428-4009-8220-A452D1F326C4}" type="pres">
      <dgm:prSet presAssocID="{C27593D1-5DBF-43A8-BB48-BB9FE55AECEC}" presName="dummyNode2" presStyleLbl="node1" presStyleIdx="2" presStyleCnt="5"/>
      <dgm:spPr/>
    </dgm:pt>
    <dgm:pt modelId="{DD3244B2-1021-4F28-BB03-A994A30E90B2}" type="pres">
      <dgm:prSet presAssocID="{C27593D1-5DBF-43A8-BB48-BB9FE55AECEC}" presName="childNode2" presStyleLbl="bgAcc1" presStyleIdx="3" presStyleCnt="5">
        <dgm:presLayoutVars>
          <dgm:bulletEnabled val="1"/>
        </dgm:presLayoutVars>
      </dgm:prSet>
      <dgm:spPr/>
    </dgm:pt>
    <dgm:pt modelId="{9FDC63FD-BA9F-40DA-A9B2-751A735066DE}" type="pres">
      <dgm:prSet presAssocID="{C27593D1-5DBF-43A8-BB48-BB9FE55AECEC}" presName="childNode2tx" presStyleLbl="bgAcc1" presStyleIdx="3" presStyleCnt="5">
        <dgm:presLayoutVars>
          <dgm:bulletEnabled val="1"/>
        </dgm:presLayoutVars>
      </dgm:prSet>
      <dgm:spPr/>
    </dgm:pt>
    <dgm:pt modelId="{652FBC02-A609-48A1-B35A-8FD1EF8A8845}" type="pres">
      <dgm:prSet presAssocID="{C27593D1-5DBF-43A8-BB48-BB9FE55AECEC}" presName="parentNode2" presStyleLbl="node1" presStyleIdx="3" presStyleCnt="5">
        <dgm:presLayoutVars>
          <dgm:chMax val="0"/>
          <dgm:bulletEnabled val="1"/>
        </dgm:presLayoutVars>
      </dgm:prSet>
      <dgm:spPr/>
    </dgm:pt>
    <dgm:pt modelId="{290FD280-F8AA-4562-98CB-59B63B7983CB}" type="pres">
      <dgm:prSet presAssocID="{C27593D1-5DBF-43A8-BB48-BB9FE55AECEC}" presName="connSite2" presStyleCnt="0"/>
      <dgm:spPr/>
    </dgm:pt>
    <dgm:pt modelId="{36B4D9A4-0C7E-4A62-A439-E5DE0285ECEF}" type="pres">
      <dgm:prSet presAssocID="{88E2BB85-5E24-4E84-878F-A18AEA653E16}" presName="Name18" presStyleLbl="sibTrans2D1" presStyleIdx="3" presStyleCnt="4"/>
      <dgm:spPr/>
    </dgm:pt>
    <dgm:pt modelId="{B249453D-6A0E-42E0-8F4F-F0D5445C885D}" type="pres">
      <dgm:prSet presAssocID="{46E04151-750D-45D9-BC19-D5E524DFE72D}" presName="composite1" presStyleCnt="0"/>
      <dgm:spPr/>
    </dgm:pt>
    <dgm:pt modelId="{004CAA99-4772-4252-BD15-846C9DFF8BDF}" type="pres">
      <dgm:prSet presAssocID="{46E04151-750D-45D9-BC19-D5E524DFE72D}" presName="dummyNode1" presStyleLbl="node1" presStyleIdx="3" presStyleCnt="5"/>
      <dgm:spPr/>
    </dgm:pt>
    <dgm:pt modelId="{47C1B898-D08A-4BB2-AB3C-AFB8EB9A4FA5}" type="pres">
      <dgm:prSet presAssocID="{46E04151-750D-45D9-BC19-D5E524DFE72D}" presName="childNode1" presStyleLbl="bgAcc1" presStyleIdx="4" presStyleCnt="5">
        <dgm:presLayoutVars>
          <dgm:bulletEnabled val="1"/>
        </dgm:presLayoutVars>
      </dgm:prSet>
      <dgm:spPr/>
    </dgm:pt>
    <dgm:pt modelId="{5520A99C-046A-4EB8-98CD-2243CE1CC9E7}" type="pres">
      <dgm:prSet presAssocID="{46E04151-750D-45D9-BC19-D5E524DFE72D}" presName="childNode1tx" presStyleLbl="bgAcc1" presStyleIdx="4" presStyleCnt="5">
        <dgm:presLayoutVars>
          <dgm:bulletEnabled val="1"/>
        </dgm:presLayoutVars>
      </dgm:prSet>
      <dgm:spPr/>
    </dgm:pt>
    <dgm:pt modelId="{EE53FE6E-9BB9-4664-BC2F-F534B302D3C6}" type="pres">
      <dgm:prSet presAssocID="{46E04151-750D-45D9-BC19-D5E524DFE72D}" presName="parentNode1" presStyleLbl="node1" presStyleIdx="4" presStyleCnt="5">
        <dgm:presLayoutVars>
          <dgm:chMax val="1"/>
          <dgm:bulletEnabled val="1"/>
        </dgm:presLayoutVars>
      </dgm:prSet>
      <dgm:spPr/>
    </dgm:pt>
    <dgm:pt modelId="{1298223D-9DCE-45EE-BB56-798C120B536D}" type="pres">
      <dgm:prSet presAssocID="{46E04151-750D-45D9-BC19-D5E524DFE72D}" presName="connSite1" presStyleCnt="0"/>
      <dgm:spPr/>
    </dgm:pt>
  </dgm:ptLst>
  <dgm:cxnLst>
    <dgm:cxn modelId="{23D8A402-DA61-440A-92D9-64E93F54DD4F}" type="presOf" srcId="{46E04151-750D-45D9-BC19-D5E524DFE72D}" destId="{EE53FE6E-9BB9-4664-BC2F-F534B302D3C6}" srcOrd="0" destOrd="0" presId="urn:microsoft.com/office/officeart/2005/8/layout/hProcess4"/>
    <dgm:cxn modelId="{7994D803-29E7-4E4A-A919-9059D0A1B7D5}" type="presOf" srcId="{2152E6F5-057B-41A4-BC94-ED309F37B03D}" destId="{9E1FBB6D-EB65-43CF-8651-C4DAEDEC37DF}" srcOrd="0" destOrd="0" presId="urn:microsoft.com/office/officeart/2005/8/layout/hProcess4"/>
    <dgm:cxn modelId="{CAE42D21-5201-48B9-B20C-88B36A4D606D}" srcId="{A2A33A48-E7E9-4C41-A8D7-4618BD8EC105}" destId="{2152E6F5-057B-41A4-BC94-ED309F37B03D}" srcOrd="0" destOrd="0" parTransId="{852EADEB-DBDC-4D21-8D0D-9C00CAB727EA}" sibTransId="{0D9B15BD-BACC-4017-972A-F065FF0EF942}"/>
    <dgm:cxn modelId="{B201FB2B-1BC5-4283-B78F-AF8022C75517}" srcId="{415B3E26-6309-491D-8E00-B0CF17E042B2}" destId="{C27593D1-5DBF-43A8-BB48-BB9FE55AECEC}" srcOrd="3" destOrd="0" parTransId="{E570624A-60CE-42E6-BDB5-1A796DFFED64}" sibTransId="{88E2BB85-5E24-4E84-878F-A18AEA653E16}"/>
    <dgm:cxn modelId="{A4D46031-D1B0-4741-A381-A614767CA564}" srcId="{415B3E26-6309-491D-8E00-B0CF17E042B2}" destId="{A2A33A48-E7E9-4C41-A8D7-4618BD8EC105}" srcOrd="2" destOrd="0" parTransId="{A785A201-C3F0-45EB-9797-741D40C27F6A}" sibTransId="{78FECB7A-98F2-4B72-B68A-6C7ABAD6FF4D}"/>
    <dgm:cxn modelId="{A3EFFC33-8E3E-4A32-A0F7-98FF4C140C71}" type="presOf" srcId="{06C13F58-37D8-49C3-8352-F35EA803B63A}" destId="{D6A5AF33-8C84-46D8-881A-D9155ACAA30B}" srcOrd="1" destOrd="1" presId="urn:microsoft.com/office/officeart/2005/8/layout/hProcess4"/>
    <dgm:cxn modelId="{58640B35-3B6C-4210-A384-CEB3BE738D6D}" srcId="{EE462C44-6696-4E24-82A2-F76BEF4F3FF6}" destId="{9475A692-B2D6-438E-9843-E32F0D1F33FA}" srcOrd="0" destOrd="0" parTransId="{1E8E407D-F07D-4646-8991-22CBECEAC613}" sibTransId="{57F402E1-7D37-4CFA-AD5B-6D6000A14CF1}"/>
    <dgm:cxn modelId="{0BDB5339-E285-4C31-A835-934184EA53FD}" type="presOf" srcId="{F646F287-D53B-4239-A772-E9369FA34486}" destId="{60A17770-9D1E-4E81-8086-49ABE121BC34}" srcOrd="1" destOrd="1" presId="urn:microsoft.com/office/officeart/2005/8/layout/hProcess4"/>
    <dgm:cxn modelId="{09F39C39-A254-4461-BEAB-59670866B1AC}" srcId="{C27593D1-5DBF-43A8-BB48-BB9FE55AECEC}" destId="{66FD3901-7B47-49AA-8431-375C419C7748}" srcOrd="0" destOrd="0" parTransId="{AD1C20A8-3959-4380-BCEB-B3847AB98112}" sibTransId="{EE65C320-4057-4B72-9DFE-751E94CCF3A9}"/>
    <dgm:cxn modelId="{F79B243A-111C-4213-A342-E22F542C70B9}" srcId="{054693BA-4F21-4607-960B-D7B45347B570}" destId="{AC989B53-4711-4BEC-8378-B611217F569D}" srcOrd="1" destOrd="0" parTransId="{C2C78E76-ED73-4145-98B3-F54CCBFF5AAB}" sibTransId="{79230111-D8B1-45B0-B459-D95CA73D00E7}"/>
    <dgm:cxn modelId="{A6BEE45B-C2D9-4023-9572-6F9684B39D9F}" type="presOf" srcId="{A1D3D64D-6BED-4B9F-9B3F-3719A22EC7B1}" destId="{5520A99C-046A-4EB8-98CD-2243CE1CC9E7}" srcOrd="1" destOrd="0" presId="urn:microsoft.com/office/officeart/2005/8/layout/hProcess4"/>
    <dgm:cxn modelId="{0BFF5E5E-D7C8-47D2-A92E-3429D5CF646F}" type="presOf" srcId="{9475A692-B2D6-438E-9843-E32F0D1F33FA}" destId="{B4857A67-FA46-4F39-AA41-2DB8BD962532}" srcOrd="0" destOrd="0" presId="urn:microsoft.com/office/officeart/2005/8/layout/hProcess4"/>
    <dgm:cxn modelId="{7DDF2269-D4D0-4BD3-87DB-B06329D2DF24}" type="presOf" srcId="{EE462C44-6696-4E24-82A2-F76BEF4F3FF6}" destId="{CD3DB456-939C-4CAA-84AA-B7556A66D8D1}" srcOrd="0" destOrd="0" presId="urn:microsoft.com/office/officeart/2005/8/layout/hProcess4"/>
    <dgm:cxn modelId="{6EFEDF4A-8843-402F-ADD1-9FD599F6EA75}" type="presOf" srcId="{415B3E26-6309-491D-8E00-B0CF17E042B2}" destId="{2BFD0076-AC31-4A6E-8E7F-4E3F9A34F909}" srcOrd="0" destOrd="0" presId="urn:microsoft.com/office/officeart/2005/8/layout/hProcess4"/>
    <dgm:cxn modelId="{A6421852-461A-426A-9652-32A0CF16A814}" type="presOf" srcId="{2152E6F5-057B-41A4-BC94-ED309F37B03D}" destId="{D6A5AF33-8C84-46D8-881A-D9155ACAA30B}" srcOrd="1" destOrd="0" presId="urn:microsoft.com/office/officeart/2005/8/layout/hProcess4"/>
    <dgm:cxn modelId="{4153A772-8BEB-4786-BCA1-CBC688642372}" type="presOf" srcId="{CA599B91-6AA1-4DFB-9D33-0A1158F8C2B4}" destId="{2E5EC467-DBB2-4980-A330-B2CA12264A33}" srcOrd="0" destOrd="0" presId="urn:microsoft.com/office/officeart/2005/8/layout/hProcess4"/>
    <dgm:cxn modelId="{CE94B475-9022-4B2E-A358-CD6AEEC3E8F8}" srcId="{EE462C44-6696-4E24-82A2-F76BEF4F3FF6}" destId="{F646F287-D53B-4239-A772-E9369FA34486}" srcOrd="1" destOrd="0" parTransId="{F22B962C-4DEC-4336-979B-C33B2B035479}" sibTransId="{A57EDF65-116F-4099-B2B3-33178210AFDB}"/>
    <dgm:cxn modelId="{CEB41677-C947-4CBA-876C-0669DCDF8516}" srcId="{054693BA-4F21-4607-960B-D7B45347B570}" destId="{CA599B91-6AA1-4DFB-9D33-0A1158F8C2B4}" srcOrd="0" destOrd="0" parTransId="{6F211C15-66C7-4C8F-9AA2-BF6AE0288A70}" sibTransId="{EF827107-ABC0-48F6-AFD5-E7B4C15BB1B0}"/>
    <dgm:cxn modelId="{A9262877-210C-4C4F-AF70-4C564C4979A9}" type="presOf" srcId="{AC989B53-4711-4BEC-8378-B611217F569D}" destId="{2E5EC467-DBB2-4980-A330-B2CA12264A33}" srcOrd="0" destOrd="1" presId="urn:microsoft.com/office/officeart/2005/8/layout/hProcess4"/>
    <dgm:cxn modelId="{999C0E78-003F-4486-B6FB-AF251ACF9A81}" srcId="{A2A33A48-E7E9-4C41-A8D7-4618BD8EC105}" destId="{06C13F58-37D8-49C3-8352-F35EA803B63A}" srcOrd="1" destOrd="0" parTransId="{774655F4-31A1-4876-98A6-1D009831DAC3}" sibTransId="{71346B64-CE72-4353-B82F-304F3012BBE1}"/>
    <dgm:cxn modelId="{0ABCEF7D-6935-4D42-BB85-A8BE6DC86096}" srcId="{46E04151-750D-45D9-BC19-D5E524DFE72D}" destId="{A1D3D64D-6BED-4B9F-9B3F-3719A22EC7B1}" srcOrd="0" destOrd="0" parTransId="{EEA408E7-59BF-4B8D-8440-0B98795FB82B}" sibTransId="{8B5D1A43-EB2C-461A-86ED-FD021AB2F5B7}"/>
    <dgm:cxn modelId="{D673A37F-4EE0-44EC-B5D8-0C3C7C8B0BDF}" type="presOf" srcId="{123F933C-7807-4EE1-B2CA-7407888285CC}" destId="{292133A4-A3BA-461A-A797-445B645E7BD4}" srcOrd="0" destOrd="0" presId="urn:microsoft.com/office/officeart/2005/8/layout/hProcess4"/>
    <dgm:cxn modelId="{C59C1881-CB5D-4A9D-895A-30859F699BB8}" type="presOf" srcId="{78FECB7A-98F2-4B72-B68A-6C7ABAD6FF4D}" destId="{34B5FA4F-3999-4062-94C1-DE275E744E1B}" srcOrd="0" destOrd="0" presId="urn:microsoft.com/office/officeart/2005/8/layout/hProcess4"/>
    <dgm:cxn modelId="{B8203884-A5E2-42AB-B187-497C433F95C3}" type="presOf" srcId="{66FD3901-7B47-49AA-8431-375C419C7748}" destId="{9FDC63FD-BA9F-40DA-A9B2-751A735066DE}" srcOrd="1" destOrd="0" presId="urn:microsoft.com/office/officeart/2005/8/layout/hProcess4"/>
    <dgm:cxn modelId="{BCC8BA85-D87D-4AFB-91B1-428156A0780C}" type="presOf" srcId="{AC989B53-4711-4BEC-8378-B611217F569D}" destId="{206F897E-27F3-49DB-813E-2E99C1B49CBF}" srcOrd="1" destOrd="1" presId="urn:microsoft.com/office/officeart/2005/8/layout/hProcess4"/>
    <dgm:cxn modelId="{C6B52C90-DF59-4595-BD72-D4CF77C370C8}" type="presOf" srcId="{9475A692-B2D6-438E-9843-E32F0D1F33FA}" destId="{60A17770-9D1E-4E81-8086-49ABE121BC34}" srcOrd="1" destOrd="0" presId="urn:microsoft.com/office/officeart/2005/8/layout/hProcess4"/>
    <dgm:cxn modelId="{F261EF91-E086-48E1-8468-C37A6DD2F55F}" type="presOf" srcId="{88E2BB85-5E24-4E84-878F-A18AEA653E16}" destId="{36B4D9A4-0C7E-4A62-A439-E5DE0285ECEF}" srcOrd="0" destOrd="0" presId="urn:microsoft.com/office/officeart/2005/8/layout/hProcess4"/>
    <dgm:cxn modelId="{7361419B-1FA4-4246-AF0D-8D756F4C993E}" type="presOf" srcId="{66FD3901-7B47-49AA-8431-375C419C7748}" destId="{DD3244B2-1021-4F28-BB03-A994A30E90B2}" srcOrd="0" destOrd="0" presId="urn:microsoft.com/office/officeart/2005/8/layout/hProcess4"/>
    <dgm:cxn modelId="{59BBA89F-313B-4836-AC96-D2AC85122356}" type="presOf" srcId="{A2A33A48-E7E9-4C41-A8D7-4618BD8EC105}" destId="{98371813-5144-4625-952C-0FA742677522}" srcOrd="0" destOrd="0" presId="urn:microsoft.com/office/officeart/2005/8/layout/hProcess4"/>
    <dgm:cxn modelId="{F08E6CA7-F5E5-4264-97ED-87EBAAA6BD7F}" type="presOf" srcId="{A1D3D64D-6BED-4B9F-9B3F-3719A22EC7B1}" destId="{47C1B898-D08A-4BB2-AB3C-AFB8EB9A4FA5}" srcOrd="0" destOrd="0" presId="urn:microsoft.com/office/officeart/2005/8/layout/hProcess4"/>
    <dgm:cxn modelId="{BB74D2AC-320D-4D2C-ADD9-E73D0055DDFE}" srcId="{415B3E26-6309-491D-8E00-B0CF17E042B2}" destId="{46E04151-750D-45D9-BC19-D5E524DFE72D}" srcOrd="4" destOrd="0" parTransId="{5EDC59B6-7D38-4535-8B28-132D2257F8B2}" sibTransId="{086321E8-E0F1-4CDB-A6BB-6ACA1CD22367}"/>
    <dgm:cxn modelId="{74469BB4-9BC9-49FB-B40E-D7D6F39B0457}" type="presOf" srcId="{9D915D21-D2C0-46C4-8421-3793CABD780B}" destId="{965AC47F-1349-482C-87D0-4A8892ABCFBB}" srcOrd="0" destOrd="0" presId="urn:microsoft.com/office/officeart/2005/8/layout/hProcess4"/>
    <dgm:cxn modelId="{7B7F9CC1-EE83-4003-BDE7-4438483FCFB5}" srcId="{415B3E26-6309-491D-8E00-B0CF17E042B2}" destId="{EE462C44-6696-4E24-82A2-F76BEF4F3FF6}" srcOrd="0" destOrd="0" parTransId="{851B9211-ECB3-4593-ACCE-3961CFA6554F}" sibTransId="{123F933C-7807-4EE1-B2CA-7407888285CC}"/>
    <dgm:cxn modelId="{3FA823D7-E0D7-4AE8-A659-94B62EF7D6B1}" type="presOf" srcId="{F646F287-D53B-4239-A772-E9369FA34486}" destId="{B4857A67-FA46-4F39-AA41-2DB8BD962532}" srcOrd="0" destOrd="1" presId="urn:microsoft.com/office/officeart/2005/8/layout/hProcess4"/>
    <dgm:cxn modelId="{CFD663DE-FFF5-417E-BE0B-A8098546B19B}" type="presOf" srcId="{CA599B91-6AA1-4DFB-9D33-0A1158F8C2B4}" destId="{206F897E-27F3-49DB-813E-2E99C1B49CBF}" srcOrd="1" destOrd="0" presId="urn:microsoft.com/office/officeart/2005/8/layout/hProcess4"/>
    <dgm:cxn modelId="{A0FDF4E2-FDE3-4D77-AB1D-89CE74E06FC5}" type="presOf" srcId="{C27593D1-5DBF-43A8-BB48-BB9FE55AECEC}" destId="{652FBC02-A609-48A1-B35A-8FD1EF8A8845}" srcOrd="0" destOrd="0" presId="urn:microsoft.com/office/officeart/2005/8/layout/hProcess4"/>
    <dgm:cxn modelId="{73FE41E6-6067-4626-843D-357020646587}" type="presOf" srcId="{054693BA-4F21-4607-960B-D7B45347B570}" destId="{03FD44A4-2ED0-45FE-9113-695ECF6077F4}" srcOrd="0" destOrd="0" presId="urn:microsoft.com/office/officeart/2005/8/layout/hProcess4"/>
    <dgm:cxn modelId="{74F653EC-004F-428A-9C74-7DD1B5142D74}" type="presOf" srcId="{06C13F58-37D8-49C3-8352-F35EA803B63A}" destId="{9E1FBB6D-EB65-43CF-8651-C4DAEDEC37DF}" srcOrd="0" destOrd="1" presId="urn:microsoft.com/office/officeart/2005/8/layout/hProcess4"/>
    <dgm:cxn modelId="{1D23A4FC-8E5C-4896-9C2F-D3E5682AF41B}" srcId="{415B3E26-6309-491D-8E00-B0CF17E042B2}" destId="{054693BA-4F21-4607-960B-D7B45347B570}" srcOrd="1" destOrd="0" parTransId="{8DD534EC-74EE-4B5A-ACAC-4587C8E2222B}" sibTransId="{9D915D21-D2C0-46C4-8421-3793CABD780B}"/>
    <dgm:cxn modelId="{5EEEF65C-C65D-4607-A5B9-830633A554E2}" type="presParOf" srcId="{2BFD0076-AC31-4A6E-8E7F-4E3F9A34F909}" destId="{98648F87-8B7A-48DF-A873-3A7EA5946CD7}" srcOrd="0" destOrd="0" presId="urn:microsoft.com/office/officeart/2005/8/layout/hProcess4"/>
    <dgm:cxn modelId="{C53ABBCD-D573-4214-89DF-9CCEC45C5812}" type="presParOf" srcId="{2BFD0076-AC31-4A6E-8E7F-4E3F9A34F909}" destId="{F54F292E-B5DC-4EB4-9570-1E5BBC8F7053}" srcOrd="1" destOrd="0" presId="urn:microsoft.com/office/officeart/2005/8/layout/hProcess4"/>
    <dgm:cxn modelId="{9EE29FD3-29CA-4EEF-9F8D-B7E609F901B6}" type="presParOf" srcId="{2BFD0076-AC31-4A6E-8E7F-4E3F9A34F909}" destId="{C6881103-E282-4379-992F-DA772BAF5461}" srcOrd="2" destOrd="0" presId="urn:microsoft.com/office/officeart/2005/8/layout/hProcess4"/>
    <dgm:cxn modelId="{A6635D9D-28F6-4AE7-BA43-0A22B6947201}" type="presParOf" srcId="{C6881103-E282-4379-992F-DA772BAF5461}" destId="{4A6AC89E-A193-4E71-BE30-2DD6178048F6}" srcOrd="0" destOrd="0" presId="urn:microsoft.com/office/officeart/2005/8/layout/hProcess4"/>
    <dgm:cxn modelId="{8E7A7242-BF3D-4479-8FB0-66F247489213}" type="presParOf" srcId="{4A6AC89E-A193-4E71-BE30-2DD6178048F6}" destId="{815E0116-B37A-416E-99CB-B9671C20EBB2}" srcOrd="0" destOrd="0" presId="urn:microsoft.com/office/officeart/2005/8/layout/hProcess4"/>
    <dgm:cxn modelId="{DDE17EBD-D23B-4C75-8A50-2EA43D827B22}" type="presParOf" srcId="{4A6AC89E-A193-4E71-BE30-2DD6178048F6}" destId="{B4857A67-FA46-4F39-AA41-2DB8BD962532}" srcOrd="1" destOrd="0" presId="urn:microsoft.com/office/officeart/2005/8/layout/hProcess4"/>
    <dgm:cxn modelId="{C7D6F859-0315-4B68-AE1E-378D6CACBB2B}" type="presParOf" srcId="{4A6AC89E-A193-4E71-BE30-2DD6178048F6}" destId="{60A17770-9D1E-4E81-8086-49ABE121BC34}" srcOrd="2" destOrd="0" presId="urn:microsoft.com/office/officeart/2005/8/layout/hProcess4"/>
    <dgm:cxn modelId="{082E4010-A397-4B4E-8653-C926CB1249F5}" type="presParOf" srcId="{4A6AC89E-A193-4E71-BE30-2DD6178048F6}" destId="{CD3DB456-939C-4CAA-84AA-B7556A66D8D1}" srcOrd="3" destOrd="0" presId="urn:microsoft.com/office/officeart/2005/8/layout/hProcess4"/>
    <dgm:cxn modelId="{8F7AC376-1E26-4919-B76F-3ED07316FDA8}" type="presParOf" srcId="{4A6AC89E-A193-4E71-BE30-2DD6178048F6}" destId="{565CB4BC-B6D5-4D40-A30F-74A78BE7980B}" srcOrd="4" destOrd="0" presId="urn:microsoft.com/office/officeart/2005/8/layout/hProcess4"/>
    <dgm:cxn modelId="{220D83B0-1F0D-44B1-923B-EF9BC534A71C}" type="presParOf" srcId="{C6881103-E282-4379-992F-DA772BAF5461}" destId="{292133A4-A3BA-461A-A797-445B645E7BD4}" srcOrd="1" destOrd="0" presId="urn:microsoft.com/office/officeart/2005/8/layout/hProcess4"/>
    <dgm:cxn modelId="{0AFE4619-EE63-4F8E-BDA0-0309912DE51F}" type="presParOf" srcId="{C6881103-E282-4379-992F-DA772BAF5461}" destId="{6872F2CC-E662-4573-B5AF-0D64BDC3D8DF}" srcOrd="2" destOrd="0" presId="urn:microsoft.com/office/officeart/2005/8/layout/hProcess4"/>
    <dgm:cxn modelId="{6C0735C8-F6D8-48F3-B2E2-6A311B95E323}" type="presParOf" srcId="{6872F2CC-E662-4573-B5AF-0D64BDC3D8DF}" destId="{54708A4A-2580-44B0-B73E-823F2BA6DC00}" srcOrd="0" destOrd="0" presId="urn:microsoft.com/office/officeart/2005/8/layout/hProcess4"/>
    <dgm:cxn modelId="{BB8A293A-DA42-40D5-8227-96FE6566FEED}" type="presParOf" srcId="{6872F2CC-E662-4573-B5AF-0D64BDC3D8DF}" destId="{2E5EC467-DBB2-4980-A330-B2CA12264A33}" srcOrd="1" destOrd="0" presId="urn:microsoft.com/office/officeart/2005/8/layout/hProcess4"/>
    <dgm:cxn modelId="{7CC31D00-AA99-4A0A-A2BC-DC3127049627}" type="presParOf" srcId="{6872F2CC-E662-4573-B5AF-0D64BDC3D8DF}" destId="{206F897E-27F3-49DB-813E-2E99C1B49CBF}" srcOrd="2" destOrd="0" presId="urn:microsoft.com/office/officeart/2005/8/layout/hProcess4"/>
    <dgm:cxn modelId="{3D313830-0CBB-4C79-878F-D274BB9FFF3D}" type="presParOf" srcId="{6872F2CC-E662-4573-B5AF-0D64BDC3D8DF}" destId="{03FD44A4-2ED0-45FE-9113-695ECF6077F4}" srcOrd="3" destOrd="0" presId="urn:microsoft.com/office/officeart/2005/8/layout/hProcess4"/>
    <dgm:cxn modelId="{3A9FDEDD-1177-47B5-9210-DF4F6EDCDB23}" type="presParOf" srcId="{6872F2CC-E662-4573-B5AF-0D64BDC3D8DF}" destId="{1D42B6EE-7705-48B2-A2FB-F27C360D034B}" srcOrd="4" destOrd="0" presId="urn:microsoft.com/office/officeart/2005/8/layout/hProcess4"/>
    <dgm:cxn modelId="{7163A643-4813-4A15-8FBD-FDBD60FFC904}" type="presParOf" srcId="{C6881103-E282-4379-992F-DA772BAF5461}" destId="{965AC47F-1349-482C-87D0-4A8892ABCFBB}" srcOrd="3" destOrd="0" presId="urn:microsoft.com/office/officeart/2005/8/layout/hProcess4"/>
    <dgm:cxn modelId="{203CC1AC-D94B-4559-B59C-27710B8E5E74}" type="presParOf" srcId="{C6881103-E282-4379-992F-DA772BAF5461}" destId="{F3D1CAA4-9291-40BE-8E5E-9912A435F304}" srcOrd="4" destOrd="0" presId="urn:microsoft.com/office/officeart/2005/8/layout/hProcess4"/>
    <dgm:cxn modelId="{69CA3BC4-D5E1-4B62-AB61-08375B6A70AC}" type="presParOf" srcId="{F3D1CAA4-9291-40BE-8E5E-9912A435F304}" destId="{005DA6A5-E51D-44CB-BBD8-8B09EC604439}" srcOrd="0" destOrd="0" presId="urn:microsoft.com/office/officeart/2005/8/layout/hProcess4"/>
    <dgm:cxn modelId="{87A12921-6E73-488C-9906-BCE587AEE037}" type="presParOf" srcId="{F3D1CAA4-9291-40BE-8E5E-9912A435F304}" destId="{9E1FBB6D-EB65-43CF-8651-C4DAEDEC37DF}" srcOrd="1" destOrd="0" presId="urn:microsoft.com/office/officeart/2005/8/layout/hProcess4"/>
    <dgm:cxn modelId="{11BDB1E6-E895-4BEA-9FC3-E2FF7BE4079F}" type="presParOf" srcId="{F3D1CAA4-9291-40BE-8E5E-9912A435F304}" destId="{D6A5AF33-8C84-46D8-881A-D9155ACAA30B}" srcOrd="2" destOrd="0" presId="urn:microsoft.com/office/officeart/2005/8/layout/hProcess4"/>
    <dgm:cxn modelId="{BDBEE402-1E29-4AAB-B908-FE3125069EED}" type="presParOf" srcId="{F3D1CAA4-9291-40BE-8E5E-9912A435F304}" destId="{98371813-5144-4625-952C-0FA742677522}" srcOrd="3" destOrd="0" presId="urn:microsoft.com/office/officeart/2005/8/layout/hProcess4"/>
    <dgm:cxn modelId="{A820A4AC-FCF2-4E8D-8CC3-1194C3876C84}" type="presParOf" srcId="{F3D1CAA4-9291-40BE-8E5E-9912A435F304}" destId="{76516B0D-EEEC-4471-918C-5DD9407F5216}" srcOrd="4" destOrd="0" presId="urn:microsoft.com/office/officeart/2005/8/layout/hProcess4"/>
    <dgm:cxn modelId="{446D0CA6-6FCA-4C57-AB0E-5F2D202F439D}" type="presParOf" srcId="{C6881103-E282-4379-992F-DA772BAF5461}" destId="{34B5FA4F-3999-4062-94C1-DE275E744E1B}" srcOrd="5" destOrd="0" presId="urn:microsoft.com/office/officeart/2005/8/layout/hProcess4"/>
    <dgm:cxn modelId="{75D39D3F-50EB-4FBF-B3BF-D1BA4D0F53B9}" type="presParOf" srcId="{C6881103-E282-4379-992F-DA772BAF5461}" destId="{C97B773B-E512-4631-9790-B6BC654E3DAE}" srcOrd="6" destOrd="0" presId="urn:microsoft.com/office/officeart/2005/8/layout/hProcess4"/>
    <dgm:cxn modelId="{6E4B30F1-301D-4170-B187-045281A4F363}" type="presParOf" srcId="{C97B773B-E512-4631-9790-B6BC654E3DAE}" destId="{98A6EB59-0428-4009-8220-A452D1F326C4}" srcOrd="0" destOrd="0" presId="urn:microsoft.com/office/officeart/2005/8/layout/hProcess4"/>
    <dgm:cxn modelId="{5BA9CDED-5FAD-48CA-9EFD-31267F0E08B6}" type="presParOf" srcId="{C97B773B-E512-4631-9790-B6BC654E3DAE}" destId="{DD3244B2-1021-4F28-BB03-A994A30E90B2}" srcOrd="1" destOrd="0" presId="urn:microsoft.com/office/officeart/2005/8/layout/hProcess4"/>
    <dgm:cxn modelId="{7B22D191-2763-4BE1-A76D-E45775C5D163}" type="presParOf" srcId="{C97B773B-E512-4631-9790-B6BC654E3DAE}" destId="{9FDC63FD-BA9F-40DA-A9B2-751A735066DE}" srcOrd="2" destOrd="0" presId="urn:microsoft.com/office/officeart/2005/8/layout/hProcess4"/>
    <dgm:cxn modelId="{BF339601-E12B-4186-970E-457DBB2609A1}" type="presParOf" srcId="{C97B773B-E512-4631-9790-B6BC654E3DAE}" destId="{652FBC02-A609-48A1-B35A-8FD1EF8A8845}" srcOrd="3" destOrd="0" presId="urn:microsoft.com/office/officeart/2005/8/layout/hProcess4"/>
    <dgm:cxn modelId="{8A33C955-61CE-45C9-9491-C7F58AFD720E}" type="presParOf" srcId="{C97B773B-E512-4631-9790-B6BC654E3DAE}" destId="{290FD280-F8AA-4562-98CB-59B63B7983CB}" srcOrd="4" destOrd="0" presId="urn:microsoft.com/office/officeart/2005/8/layout/hProcess4"/>
    <dgm:cxn modelId="{B5C5D639-09D4-415A-BCE6-79DE21D61828}" type="presParOf" srcId="{C6881103-E282-4379-992F-DA772BAF5461}" destId="{36B4D9A4-0C7E-4A62-A439-E5DE0285ECEF}" srcOrd="7" destOrd="0" presId="urn:microsoft.com/office/officeart/2005/8/layout/hProcess4"/>
    <dgm:cxn modelId="{13C393E6-BFB3-4F58-AC61-2E9032F936E4}" type="presParOf" srcId="{C6881103-E282-4379-992F-DA772BAF5461}" destId="{B249453D-6A0E-42E0-8F4F-F0D5445C885D}" srcOrd="8" destOrd="0" presId="urn:microsoft.com/office/officeart/2005/8/layout/hProcess4"/>
    <dgm:cxn modelId="{090E054C-EEBD-41F1-B2C0-9A810B78FD7C}" type="presParOf" srcId="{B249453D-6A0E-42E0-8F4F-F0D5445C885D}" destId="{004CAA99-4772-4252-BD15-846C9DFF8BDF}" srcOrd="0" destOrd="0" presId="urn:microsoft.com/office/officeart/2005/8/layout/hProcess4"/>
    <dgm:cxn modelId="{5B90E56E-30BB-442E-844B-E15F417F7461}" type="presParOf" srcId="{B249453D-6A0E-42E0-8F4F-F0D5445C885D}" destId="{47C1B898-D08A-4BB2-AB3C-AFB8EB9A4FA5}" srcOrd="1" destOrd="0" presId="urn:microsoft.com/office/officeart/2005/8/layout/hProcess4"/>
    <dgm:cxn modelId="{AECAED44-297B-4463-A445-503E4EEFC033}" type="presParOf" srcId="{B249453D-6A0E-42E0-8F4F-F0D5445C885D}" destId="{5520A99C-046A-4EB8-98CD-2243CE1CC9E7}" srcOrd="2" destOrd="0" presId="urn:microsoft.com/office/officeart/2005/8/layout/hProcess4"/>
    <dgm:cxn modelId="{3E15EDBE-1AC2-4ADC-9D75-B4104F5335C6}" type="presParOf" srcId="{B249453D-6A0E-42E0-8F4F-F0D5445C885D}" destId="{EE53FE6E-9BB9-4664-BC2F-F534B302D3C6}" srcOrd="3" destOrd="0" presId="urn:microsoft.com/office/officeart/2005/8/layout/hProcess4"/>
    <dgm:cxn modelId="{F3455507-3F8F-4756-93FF-0E9796FB8F53}" type="presParOf" srcId="{B249453D-6A0E-42E0-8F4F-F0D5445C885D}" destId="{1298223D-9DCE-45EE-BB56-798C120B536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5483E-18A1-4836-BD68-4247135D62C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5D75AB1A-8319-4727-BF50-290F91076F56}">
      <dgm:prSet phldr="0"/>
      <dgm:spPr/>
      <dgm:t>
        <a:bodyPr/>
        <a:lstStyle/>
        <a:p>
          <a:pPr algn="l" rtl="0">
            <a:lnSpc>
              <a:spcPct val="90000"/>
            </a:lnSpc>
          </a:pPr>
          <a:r>
            <a:rPr lang="en-US" dirty="0">
              <a:latin typeface="Arial"/>
              <a:cs typeface="Arial"/>
            </a:rPr>
            <a:t>Understand the biological mechanisms of Long COVID</a:t>
          </a:r>
        </a:p>
      </dgm:t>
    </dgm:pt>
    <dgm:pt modelId="{0327DBCB-8C79-4BC2-980A-BEA2B39AAA27}" type="parTrans" cxnId="{1B68DF6F-7A2C-4C63-B6E3-4E1FAD7AE453}">
      <dgm:prSet/>
      <dgm:spPr/>
      <dgm:t>
        <a:bodyPr/>
        <a:lstStyle/>
        <a:p>
          <a:endParaRPr lang="en-US"/>
        </a:p>
      </dgm:t>
    </dgm:pt>
    <dgm:pt modelId="{BA31C0C2-7B61-4F64-9576-62B39A293D6C}" type="sibTrans" cxnId="{1B68DF6F-7A2C-4C63-B6E3-4E1FAD7AE453}">
      <dgm:prSet/>
      <dgm:spPr/>
      <dgm:t>
        <a:bodyPr/>
        <a:lstStyle/>
        <a:p>
          <a:endParaRPr lang="en-US"/>
        </a:p>
      </dgm:t>
    </dgm:pt>
    <dgm:pt modelId="{124BFC4F-E532-49D8-80A7-2C4BCBB1C638}">
      <dgm:prSet phldr="0"/>
      <dgm:spPr/>
      <dgm:t>
        <a:bodyPr/>
        <a:lstStyle/>
        <a:p>
          <a:pPr algn="l">
            <a:lnSpc>
              <a:spcPct val="90000"/>
            </a:lnSpc>
          </a:pPr>
          <a:r>
            <a:rPr lang="en-US" dirty="0">
              <a:latin typeface="Arial"/>
              <a:cs typeface="Arial"/>
            </a:rPr>
            <a:t>Further develop the definition of Long COVID</a:t>
          </a:r>
        </a:p>
      </dgm:t>
    </dgm:pt>
    <dgm:pt modelId="{2F31F841-0563-4ED4-A3A9-7741CE76FCB3}" type="parTrans" cxnId="{0DB1CBAF-29C0-4722-AE73-66B0B1DAC518}">
      <dgm:prSet/>
      <dgm:spPr/>
      <dgm:t>
        <a:bodyPr/>
        <a:lstStyle/>
        <a:p>
          <a:endParaRPr lang="en-US"/>
        </a:p>
      </dgm:t>
    </dgm:pt>
    <dgm:pt modelId="{8A4FC5D3-DFE4-4724-AB56-7D9799282B42}" type="sibTrans" cxnId="{0DB1CBAF-29C0-4722-AE73-66B0B1DAC518}">
      <dgm:prSet/>
      <dgm:spPr/>
      <dgm:t>
        <a:bodyPr/>
        <a:lstStyle/>
        <a:p>
          <a:endParaRPr lang="en-US"/>
        </a:p>
      </dgm:t>
    </dgm:pt>
    <dgm:pt modelId="{C532125E-CE69-4608-815C-10421C13DB7A}">
      <dgm:prSet phldr="0"/>
      <dgm:spPr/>
      <dgm:t>
        <a:bodyPr/>
        <a:lstStyle/>
        <a:p>
          <a:pPr algn="l" rtl="0">
            <a:lnSpc>
              <a:spcPct val="90000"/>
            </a:lnSpc>
          </a:pPr>
          <a:r>
            <a:rPr lang="en-US" dirty="0">
              <a:latin typeface="Arial"/>
              <a:cs typeface="Arial"/>
            </a:rPr>
            <a:t>Develop clinical practice guidelines for Long COVID </a:t>
          </a:r>
        </a:p>
      </dgm:t>
    </dgm:pt>
    <dgm:pt modelId="{7E4E3A87-FCD2-4875-82AD-DF0D734C1312}" type="parTrans" cxnId="{E15F6E4E-A405-4425-A22A-060F5A75CBC7}">
      <dgm:prSet/>
      <dgm:spPr/>
      <dgm:t>
        <a:bodyPr/>
        <a:lstStyle/>
        <a:p>
          <a:endParaRPr lang="en-US"/>
        </a:p>
      </dgm:t>
    </dgm:pt>
    <dgm:pt modelId="{8FEF1029-0A1B-44D6-83D2-EC034FF8C6AE}" type="sibTrans" cxnId="{E15F6E4E-A405-4425-A22A-060F5A75CBC7}">
      <dgm:prSet/>
      <dgm:spPr/>
      <dgm:t>
        <a:bodyPr/>
        <a:lstStyle/>
        <a:p>
          <a:endParaRPr lang="en-US"/>
        </a:p>
      </dgm:t>
    </dgm:pt>
    <dgm:pt modelId="{16BF76D4-0A59-4FB2-81B9-407B8A2F004F}">
      <dgm:prSet phldr="0"/>
      <dgm:spPr/>
      <dgm:t>
        <a:bodyPr/>
        <a:lstStyle/>
        <a:p>
          <a:pPr algn="l">
            <a:lnSpc>
              <a:spcPct val="90000"/>
            </a:lnSpc>
          </a:pPr>
          <a:r>
            <a:rPr lang="en-US" dirty="0">
              <a:latin typeface="Arial"/>
              <a:cs typeface="Arial"/>
            </a:rPr>
            <a:t>Increase public and clinician awareness of Long COVID</a:t>
          </a:r>
        </a:p>
      </dgm:t>
    </dgm:pt>
    <dgm:pt modelId="{2DBD677F-B8F1-4608-8316-CB38A4993753}" type="parTrans" cxnId="{44805733-7719-41FE-804F-97ACFDDB83B4}">
      <dgm:prSet/>
      <dgm:spPr/>
      <dgm:t>
        <a:bodyPr/>
        <a:lstStyle/>
        <a:p>
          <a:endParaRPr lang="en-US"/>
        </a:p>
      </dgm:t>
    </dgm:pt>
    <dgm:pt modelId="{8F69C0EE-C521-4290-ADCA-15B5A72748E8}" type="sibTrans" cxnId="{44805733-7719-41FE-804F-97ACFDDB83B4}">
      <dgm:prSet/>
      <dgm:spPr/>
      <dgm:t>
        <a:bodyPr/>
        <a:lstStyle/>
        <a:p>
          <a:endParaRPr lang="en-US"/>
        </a:p>
      </dgm:t>
    </dgm:pt>
    <dgm:pt modelId="{E9AACAA1-38B9-4A31-BEC4-947D791AD095}">
      <dgm:prSet phldr="0"/>
      <dgm:spPr/>
      <dgm:t>
        <a:bodyPr/>
        <a:lstStyle/>
        <a:p>
          <a:pPr algn="l">
            <a:lnSpc>
              <a:spcPct val="90000"/>
            </a:lnSpc>
          </a:pPr>
          <a:r>
            <a:rPr lang="en-US" dirty="0">
              <a:latin typeface="Arial"/>
              <a:cs typeface="Arial"/>
            </a:rPr>
            <a:t>Identify what treatments are effective for Long COVID </a:t>
          </a:r>
        </a:p>
      </dgm:t>
    </dgm:pt>
    <dgm:pt modelId="{5D171505-B885-4475-9FB6-F5C2F670953C}" type="parTrans" cxnId="{CB94E646-FB34-43AF-91CA-003311D13264}">
      <dgm:prSet/>
      <dgm:spPr/>
      <dgm:t>
        <a:bodyPr/>
        <a:lstStyle/>
        <a:p>
          <a:endParaRPr lang="en-US"/>
        </a:p>
      </dgm:t>
    </dgm:pt>
    <dgm:pt modelId="{76FDCEB6-FADD-4AB7-9077-F7332B37F312}" type="sibTrans" cxnId="{CB94E646-FB34-43AF-91CA-003311D13264}">
      <dgm:prSet/>
      <dgm:spPr/>
      <dgm:t>
        <a:bodyPr/>
        <a:lstStyle/>
        <a:p>
          <a:endParaRPr lang="en-US"/>
        </a:p>
      </dgm:t>
    </dgm:pt>
    <dgm:pt modelId="{9BAC89D1-5E17-48E8-A09A-DE03655C0963}">
      <dgm:prSet phldr="0"/>
      <dgm:spPr/>
      <dgm:t>
        <a:bodyPr/>
        <a:lstStyle/>
        <a:p>
          <a:pPr algn="l" rtl="0">
            <a:lnSpc>
              <a:spcPct val="90000"/>
            </a:lnSpc>
          </a:pPr>
          <a:r>
            <a:rPr lang="en-US" dirty="0">
              <a:latin typeface="Arial"/>
              <a:cs typeface="Arial"/>
            </a:rPr>
            <a:t>Develop specific diagnostics for Long COVID </a:t>
          </a:r>
        </a:p>
      </dgm:t>
    </dgm:pt>
    <dgm:pt modelId="{7775DFC0-9F26-4F1D-8A5A-EC3757C6C37B}" type="parTrans" cxnId="{23CC305B-F372-4CC9-BDD6-4612BADA4D71}">
      <dgm:prSet/>
      <dgm:spPr/>
      <dgm:t>
        <a:bodyPr/>
        <a:lstStyle/>
        <a:p>
          <a:endParaRPr lang="en-US"/>
        </a:p>
      </dgm:t>
    </dgm:pt>
    <dgm:pt modelId="{29AFB06E-D027-462A-BD42-C28F81B6E392}" type="sibTrans" cxnId="{23CC305B-F372-4CC9-BDD6-4612BADA4D71}">
      <dgm:prSet/>
      <dgm:spPr/>
      <dgm:t>
        <a:bodyPr/>
        <a:lstStyle/>
        <a:p>
          <a:endParaRPr lang="en-US"/>
        </a:p>
      </dgm:t>
    </dgm:pt>
    <dgm:pt modelId="{9FFCD186-003A-4C66-8140-B3924F313BDF}">
      <dgm:prSet phldr="0"/>
      <dgm:spPr/>
      <dgm:t>
        <a:bodyPr/>
        <a:lstStyle/>
        <a:p>
          <a:pPr algn="l">
            <a:lnSpc>
              <a:spcPct val="90000"/>
            </a:lnSpc>
          </a:pPr>
          <a:r>
            <a:rPr lang="en-US" dirty="0">
              <a:latin typeface="Arial"/>
              <a:cs typeface="Arial"/>
            </a:rPr>
            <a:t>Determine how Long COVID relates to other infection associated chronic conditions </a:t>
          </a:r>
        </a:p>
      </dgm:t>
    </dgm:pt>
    <dgm:pt modelId="{570AD867-25A9-4DCC-84E3-325DC5BAA225}" type="parTrans" cxnId="{ACDF5C7D-1B3F-4634-BDEE-6A8F568AA721}">
      <dgm:prSet/>
      <dgm:spPr/>
      <dgm:t>
        <a:bodyPr/>
        <a:lstStyle/>
        <a:p>
          <a:endParaRPr lang="en-US"/>
        </a:p>
      </dgm:t>
    </dgm:pt>
    <dgm:pt modelId="{5123FD30-A4F5-46CC-9710-D14F22F2EBE0}" type="sibTrans" cxnId="{ACDF5C7D-1B3F-4634-BDEE-6A8F568AA721}">
      <dgm:prSet/>
      <dgm:spPr/>
      <dgm:t>
        <a:bodyPr/>
        <a:lstStyle/>
        <a:p>
          <a:endParaRPr lang="en-US"/>
        </a:p>
      </dgm:t>
    </dgm:pt>
    <dgm:pt modelId="{49C6690A-27E8-484D-94A5-E46FC9CB1443}" type="pres">
      <dgm:prSet presAssocID="{A985483E-18A1-4836-BD68-4247135D62C6}" presName="linear" presStyleCnt="0">
        <dgm:presLayoutVars>
          <dgm:dir/>
          <dgm:animLvl val="lvl"/>
          <dgm:resizeHandles val="exact"/>
        </dgm:presLayoutVars>
      </dgm:prSet>
      <dgm:spPr/>
    </dgm:pt>
    <dgm:pt modelId="{99A0C7FC-9843-445D-AEC7-7F09C304DE13}" type="pres">
      <dgm:prSet presAssocID="{5D75AB1A-8319-4727-BF50-290F91076F56}" presName="parentLin" presStyleCnt="0"/>
      <dgm:spPr/>
    </dgm:pt>
    <dgm:pt modelId="{FFD0C705-E93B-4AEE-BE2E-237982B81814}" type="pres">
      <dgm:prSet presAssocID="{5D75AB1A-8319-4727-BF50-290F91076F56}" presName="parentLeftMargin" presStyleLbl="node1" presStyleIdx="0" presStyleCnt="7"/>
      <dgm:spPr/>
    </dgm:pt>
    <dgm:pt modelId="{458E9763-1A9A-4B02-AF3B-117D9B9480F3}" type="pres">
      <dgm:prSet presAssocID="{5D75AB1A-8319-4727-BF50-290F91076F56}" presName="parentText" presStyleLbl="node1" presStyleIdx="0" presStyleCnt="7">
        <dgm:presLayoutVars>
          <dgm:chMax val="0"/>
          <dgm:bulletEnabled val="1"/>
        </dgm:presLayoutVars>
      </dgm:prSet>
      <dgm:spPr/>
    </dgm:pt>
    <dgm:pt modelId="{E635149C-E6A0-4D07-8207-CEED5CD4B7D4}" type="pres">
      <dgm:prSet presAssocID="{5D75AB1A-8319-4727-BF50-290F91076F56}" presName="negativeSpace" presStyleCnt="0"/>
      <dgm:spPr/>
    </dgm:pt>
    <dgm:pt modelId="{EC6554CF-0B1D-4339-BF95-C46419DB697B}" type="pres">
      <dgm:prSet presAssocID="{5D75AB1A-8319-4727-BF50-290F91076F56}" presName="childText" presStyleLbl="conFgAcc1" presStyleIdx="0" presStyleCnt="7">
        <dgm:presLayoutVars>
          <dgm:bulletEnabled val="1"/>
        </dgm:presLayoutVars>
      </dgm:prSet>
      <dgm:spPr/>
    </dgm:pt>
    <dgm:pt modelId="{7B51DFCA-01F4-4546-B30D-BC1F65B006D7}" type="pres">
      <dgm:prSet presAssocID="{BA31C0C2-7B61-4F64-9576-62B39A293D6C}" presName="spaceBetweenRectangles" presStyleCnt="0"/>
      <dgm:spPr/>
    </dgm:pt>
    <dgm:pt modelId="{DACDAE29-8EE3-4826-BF3F-416218D01E20}" type="pres">
      <dgm:prSet presAssocID="{124BFC4F-E532-49D8-80A7-2C4BCBB1C638}" presName="parentLin" presStyleCnt="0"/>
      <dgm:spPr/>
    </dgm:pt>
    <dgm:pt modelId="{4AEA7598-EA64-4934-9E3E-AA6BE08A0A32}" type="pres">
      <dgm:prSet presAssocID="{124BFC4F-E532-49D8-80A7-2C4BCBB1C638}" presName="parentLeftMargin" presStyleLbl="node1" presStyleIdx="0" presStyleCnt="7"/>
      <dgm:spPr/>
    </dgm:pt>
    <dgm:pt modelId="{30611BCB-C19C-47CA-8594-09A94B538EDA}" type="pres">
      <dgm:prSet presAssocID="{124BFC4F-E532-49D8-80A7-2C4BCBB1C638}" presName="parentText" presStyleLbl="node1" presStyleIdx="1" presStyleCnt="7">
        <dgm:presLayoutVars>
          <dgm:chMax val="0"/>
          <dgm:bulletEnabled val="1"/>
        </dgm:presLayoutVars>
      </dgm:prSet>
      <dgm:spPr/>
    </dgm:pt>
    <dgm:pt modelId="{EA4910C1-A526-42DC-937C-CBA0E14397A5}" type="pres">
      <dgm:prSet presAssocID="{124BFC4F-E532-49D8-80A7-2C4BCBB1C638}" presName="negativeSpace" presStyleCnt="0"/>
      <dgm:spPr/>
    </dgm:pt>
    <dgm:pt modelId="{EE63F952-A8EF-4388-8F45-5BE487FE99ED}" type="pres">
      <dgm:prSet presAssocID="{124BFC4F-E532-49D8-80A7-2C4BCBB1C638}" presName="childText" presStyleLbl="conFgAcc1" presStyleIdx="1" presStyleCnt="7">
        <dgm:presLayoutVars>
          <dgm:bulletEnabled val="1"/>
        </dgm:presLayoutVars>
      </dgm:prSet>
      <dgm:spPr/>
    </dgm:pt>
    <dgm:pt modelId="{25102E10-3C7B-449B-BB9A-5A28C0216CE0}" type="pres">
      <dgm:prSet presAssocID="{8A4FC5D3-DFE4-4724-AB56-7D9799282B42}" presName="spaceBetweenRectangles" presStyleCnt="0"/>
      <dgm:spPr/>
    </dgm:pt>
    <dgm:pt modelId="{06D0A3C9-F12F-4E9E-8724-8E2FB5DC029E}" type="pres">
      <dgm:prSet presAssocID="{C532125E-CE69-4608-815C-10421C13DB7A}" presName="parentLin" presStyleCnt="0"/>
      <dgm:spPr/>
    </dgm:pt>
    <dgm:pt modelId="{4D4353A2-1944-4BC1-964B-28BE48868A76}" type="pres">
      <dgm:prSet presAssocID="{C532125E-CE69-4608-815C-10421C13DB7A}" presName="parentLeftMargin" presStyleLbl="node1" presStyleIdx="1" presStyleCnt="7"/>
      <dgm:spPr/>
    </dgm:pt>
    <dgm:pt modelId="{0CC78A0A-0BD4-44A3-B06C-3FC6F177BC3C}" type="pres">
      <dgm:prSet presAssocID="{C532125E-CE69-4608-815C-10421C13DB7A}" presName="parentText" presStyleLbl="node1" presStyleIdx="2" presStyleCnt="7">
        <dgm:presLayoutVars>
          <dgm:chMax val="0"/>
          <dgm:bulletEnabled val="1"/>
        </dgm:presLayoutVars>
      </dgm:prSet>
      <dgm:spPr/>
    </dgm:pt>
    <dgm:pt modelId="{3DBF3F24-3688-4F9D-9888-37832DD0A527}" type="pres">
      <dgm:prSet presAssocID="{C532125E-CE69-4608-815C-10421C13DB7A}" presName="negativeSpace" presStyleCnt="0"/>
      <dgm:spPr/>
    </dgm:pt>
    <dgm:pt modelId="{A96403D0-4926-457E-9BBE-5E0F37CDCF1E}" type="pres">
      <dgm:prSet presAssocID="{C532125E-CE69-4608-815C-10421C13DB7A}" presName="childText" presStyleLbl="conFgAcc1" presStyleIdx="2" presStyleCnt="7">
        <dgm:presLayoutVars>
          <dgm:bulletEnabled val="1"/>
        </dgm:presLayoutVars>
      </dgm:prSet>
      <dgm:spPr/>
    </dgm:pt>
    <dgm:pt modelId="{C6589AE8-9C2B-42C1-A5C4-253C4477FFFC}" type="pres">
      <dgm:prSet presAssocID="{8FEF1029-0A1B-44D6-83D2-EC034FF8C6AE}" presName="spaceBetweenRectangles" presStyleCnt="0"/>
      <dgm:spPr/>
    </dgm:pt>
    <dgm:pt modelId="{9A19AF63-A1E5-49F3-B288-40D7C00C5571}" type="pres">
      <dgm:prSet presAssocID="{16BF76D4-0A59-4FB2-81B9-407B8A2F004F}" presName="parentLin" presStyleCnt="0"/>
      <dgm:spPr/>
    </dgm:pt>
    <dgm:pt modelId="{83D3D256-8432-43A7-AE56-AD450836D213}" type="pres">
      <dgm:prSet presAssocID="{16BF76D4-0A59-4FB2-81B9-407B8A2F004F}" presName="parentLeftMargin" presStyleLbl="node1" presStyleIdx="2" presStyleCnt="7"/>
      <dgm:spPr/>
    </dgm:pt>
    <dgm:pt modelId="{F3CA25B4-48A0-4FA7-A85A-E673BADFE08A}" type="pres">
      <dgm:prSet presAssocID="{16BF76D4-0A59-4FB2-81B9-407B8A2F004F}" presName="parentText" presStyleLbl="node1" presStyleIdx="3" presStyleCnt="7">
        <dgm:presLayoutVars>
          <dgm:chMax val="0"/>
          <dgm:bulletEnabled val="1"/>
        </dgm:presLayoutVars>
      </dgm:prSet>
      <dgm:spPr/>
    </dgm:pt>
    <dgm:pt modelId="{ACF9879E-0983-4F66-94F5-2399A46C0EA2}" type="pres">
      <dgm:prSet presAssocID="{16BF76D4-0A59-4FB2-81B9-407B8A2F004F}" presName="negativeSpace" presStyleCnt="0"/>
      <dgm:spPr/>
    </dgm:pt>
    <dgm:pt modelId="{9A819088-F280-4403-8942-F8D3ABC9305D}" type="pres">
      <dgm:prSet presAssocID="{16BF76D4-0A59-4FB2-81B9-407B8A2F004F}" presName="childText" presStyleLbl="conFgAcc1" presStyleIdx="3" presStyleCnt="7">
        <dgm:presLayoutVars>
          <dgm:bulletEnabled val="1"/>
        </dgm:presLayoutVars>
      </dgm:prSet>
      <dgm:spPr/>
    </dgm:pt>
    <dgm:pt modelId="{91816495-0D6F-41DF-A570-81F87BB7D63A}" type="pres">
      <dgm:prSet presAssocID="{8F69C0EE-C521-4290-ADCA-15B5A72748E8}" presName="spaceBetweenRectangles" presStyleCnt="0"/>
      <dgm:spPr/>
    </dgm:pt>
    <dgm:pt modelId="{251CA109-F512-4733-9840-AD35B9BB0FB9}" type="pres">
      <dgm:prSet presAssocID="{E9AACAA1-38B9-4A31-BEC4-947D791AD095}" presName="parentLin" presStyleCnt="0"/>
      <dgm:spPr/>
    </dgm:pt>
    <dgm:pt modelId="{E5E5613D-F424-4002-8F02-8B38B464BE40}" type="pres">
      <dgm:prSet presAssocID="{E9AACAA1-38B9-4A31-BEC4-947D791AD095}" presName="parentLeftMargin" presStyleLbl="node1" presStyleIdx="3" presStyleCnt="7"/>
      <dgm:spPr/>
    </dgm:pt>
    <dgm:pt modelId="{2F07EF34-447F-4407-9017-7C0539C783FE}" type="pres">
      <dgm:prSet presAssocID="{E9AACAA1-38B9-4A31-BEC4-947D791AD095}" presName="parentText" presStyleLbl="node1" presStyleIdx="4" presStyleCnt="7">
        <dgm:presLayoutVars>
          <dgm:chMax val="0"/>
          <dgm:bulletEnabled val="1"/>
        </dgm:presLayoutVars>
      </dgm:prSet>
      <dgm:spPr/>
    </dgm:pt>
    <dgm:pt modelId="{AA2CC1F2-7AD8-43E9-A33D-FB0B29A20AA1}" type="pres">
      <dgm:prSet presAssocID="{E9AACAA1-38B9-4A31-BEC4-947D791AD095}" presName="negativeSpace" presStyleCnt="0"/>
      <dgm:spPr/>
    </dgm:pt>
    <dgm:pt modelId="{80BB5DE6-9F37-4EB0-8309-2E04F5DB871C}" type="pres">
      <dgm:prSet presAssocID="{E9AACAA1-38B9-4A31-BEC4-947D791AD095}" presName="childText" presStyleLbl="conFgAcc1" presStyleIdx="4" presStyleCnt="7">
        <dgm:presLayoutVars>
          <dgm:bulletEnabled val="1"/>
        </dgm:presLayoutVars>
      </dgm:prSet>
      <dgm:spPr/>
    </dgm:pt>
    <dgm:pt modelId="{B9CC4DB9-03CC-4769-A82D-23020FB657FB}" type="pres">
      <dgm:prSet presAssocID="{76FDCEB6-FADD-4AB7-9077-F7332B37F312}" presName="spaceBetweenRectangles" presStyleCnt="0"/>
      <dgm:spPr/>
    </dgm:pt>
    <dgm:pt modelId="{D287A11C-F928-47F2-B73F-FD1648113223}" type="pres">
      <dgm:prSet presAssocID="{9BAC89D1-5E17-48E8-A09A-DE03655C0963}" presName="parentLin" presStyleCnt="0"/>
      <dgm:spPr/>
    </dgm:pt>
    <dgm:pt modelId="{329C282F-D376-457E-AD23-E5FF8472AA7A}" type="pres">
      <dgm:prSet presAssocID="{9BAC89D1-5E17-48E8-A09A-DE03655C0963}" presName="parentLeftMargin" presStyleLbl="node1" presStyleIdx="4" presStyleCnt="7"/>
      <dgm:spPr/>
    </dgm:pt>
    <dgm:pt modelId="{8107258F-99B0-4601-9174-D0CC78AFF8EC}" type="pres">
      <dgm:prSet presAssocID="{9BAC89D1-5E17-48E8-A09A-DE03655C0963}" presName="parentText" presStyleLbl="node1" presStyleIdx="5" presStyleCnt="7">
        <dgm:presLayoutVars>
          <dgm:chMax val="0"/>
          <dgm:bulletEnabled val="1"/>
        </dgm:presLayoutVars>
      </dgm:prSet>
      <dgm:spPr/>
    </dgm:pt>
    <dgm:pt modelId="{BCE1CFE3-A1B6-488D-BC87-7BC9EDF56ECC}" type="pres">
      <dgm:prSet presAssocID="{9BAC89D1-5E17-48E8-A09A-DE03655C0963}" presName="negativeSpace" presStyleCnt="0"/>
      <dgm:spPr/>
    </dgm:pt>
    <dgm:pt modelId="{929C4628-4E66-4BFF-A97A-5967C766661D}" type="pres">
      <dgm:prSet presAssocID="{9BAC89D1-5E17-48E8-A09A-DE03655C0963}" presName="childText" presStyleLbl="conFgAcc1" presStyleIdx="5" presStyleCnt="7">
        <dgm:presLayoutVars>
          <dgm:bulletEnabled val="1"/>
        </dgm:presLayoutVars>
      </dgm:prSet>
      <dgm:spPr/>
    </dgm:pt>
    <dgm:pt modelId="{0766B268-C99D-40BA-BCF1-6870A363B01A}" type="pres">
      <dgm:prSet presAssocID="{29AFB06E-D027-462A-BD42-C28F81B6E392}" presName="spaceBetweenRectangles" presStyleCnt="0"/>
      <dgm:spPr/>
    </dgm:pt>
    <dgm:pt modelId="{CB281D0D-8108-4D0F-89AF-E85ADB3DEADC}" type="pres">
      <dgm:prSet presAssocID="{9FFCD186-003A-4C66-8140-B3924F313BDF}" presName="parentLin" presStyleCnt="0"/>
      <dgm:spPr/>
    </dgm:pt>
    <dgm:pt modelId="{FFFB363E-1C6C-43BA-9D39-BA7D6B5AC84D}" type="pres">
      <dgm:prSet presAssocID="{9FFCD186-003A-4C66-8140-B3924F313BDF}" presName="parentLeftMargin" presStyleLbl="node1" presStyleIdx="5" presStyleCnt="7"/>
      <dgm:spPr/>
    </dgm:pt>
    <dgm:pt modelId="{4497E9F2-98A2-4097-91D0-C1E0DB6FDDB8}" type="pres">
      <dgm:prSet presAssocID="{9FFCD186-003A-4C66-8140-B3924F313BDF}" presName="parentText" presStyleLbl="node1" presStyleIdx="6" presStyleCnt="7">
        <dgm:presLayoutVars>
          <dgm:chMax val="0"/>
          <dgm:bulletEnabled val="1"/>
        </dgm:presLayoutVars>
      </dgm:prSet>
      <dgm:spPr/>
    </dgm:pt>
    <dgm:pt modelId="{251142D8-8253-4A84-B775-9B1ED0C93E1F}" type="pres">
      <dgm:prSet presAssocID="{9FFCD186-003A-4C66-8140-B3924F313BDF}" presName="negativeSpace" presStyleCnt="0"/>
      <dgm:spPr/>
    </dgm:pt>
    <dgm:pt modelId="{C046BD90-D468-4AAD-A3C9-05E5BCEC0034}" type="pres">
      <dgm:prSet presAssocID="{9FFCD186-003A-4C66-8140-B3924F313BDF}" presName="childText" presStyleLbl="conFgAcc1" presStyleIdx="6" presStyleCnt="7">
        <dgm:presLayoutVars>
          <dgm:bulletEnabled val="1"/>
        </dgm:presLayoutVars>
      </dgm:prSet>
      <dgm:spPr/>
    </dgm:pt>
  </dgm:ptLst>
  <dgm:cxnLst>
    <dgm:cxn modelId="{56D8DA07-877D-4B48-A100-6A812B027B86}" type="presOf" srcId="{124BFC4F-E532-49D8-80A7-2C4BCBB1C638}" destId="{4AEA7598-EA64-4934-9E3E-AA6BE08A0A32}" srcOrd="0" destOrd="0" presId="urn:microsoft.com/office/officeart/2005/8/layout/list1"/>
    <dgm:cxn modelId="{3204E91C-2E12-494F-8066-2F47527F92CF}" type="presOf" srcId="{5D75AB1A-8319-4727-BF50-290F91076F56}" destId="{458E9763-1A9A-4B02-AF3B-117D9B9480F3}" srcOrd="1" destOrd="0" presId="urn:microsoft.com/office/officeart/2005/8/layout/list1"/>
    <dgm:cxn modelId="{B4CFD829-832B-4F8A-84D5-99D065642DD0}" type="presOf" srcId="{9BAC89D1-5E17-48E8-A09A-DE03655C0963}" destId="{329C282F-D376-457E-AD23-E5FF8472AA7A}" srcOrd="0" destOrd="0" presId="urn:microsoft.com/office/officeart/2005/8/layout/list1"/>
    <dgm:cxn modelId="{44805733-7719-41FE-804F-97ACFDDB83B4}" srcId="{A985483E-18A1-4836-BD68-4247135D62C6}" destId="{16BF76D4-0A59-4FB2-81B9-407B8A2F004F}" srcOrd="3" destOrd="0" parTransId="{2DBD677F-B8F1-4608-8316-CB38A4993753}" sibTransId="{8F69C0EE-C521-4290-ADCA-15B5A72748E8}"/>
    <dgm:cxn modelId="{23CC305B-F372-4CC9-BDD6-4612BADA4D71}" srcId="{A985483E-18A1-4836-BD68-4247135D62C6}" destId="{9BAC89D1-5E17-48E8-A09A-DE03655C0963}" srcOrd="5" destOrd="0" parTransId="{7775DFC0-9F26-4F1D-8A5A-EC3757C6C37B}" sibTransId="{29AFB06E-D027-462A-BD42-C28F81B6E392}"/>
    <dgm:cxn modelId="{86332E5C-E441-409B-91F9-19E7AD168376}" type="presOf" srcId="{5D75AB1A-8319-4727-BF50-290F91076F56}" destId="{FFD0C705-E93B-4AEE-BE2E-237982B81814}" srcOrd="0" destOrd="0" presId="urn:microsoft.com/office/officeart/2005/8/layout/list1"/>
    <dgm:cxn modelId="{F2A2AE60-F714-48D8-B1AF-6D77A6539AD9}" type="presOf" srcId="{A985483E-18A1-4836-BD68-4247135D62C6}" destId="{49C6690A-27E8-484D-94A5-E46FC9CB1443}" srcOrd="0" destOrd="0" presId="urn:microsoft.com/office/officeart/2005/8/layout/list1"/>
    <dgm:cxn modelId="{CB94E646-FB34-43AF-91CA-003311D13264}" srcId="{A985483E-18A1-4836-BD68-4247135D62C6}" destId="{E9AACAA1-38B9-4A31-BEC4-947D791AD095}" srcOrd="4" destOrd="0" parTransId="{5D171505-B885-4475-9FB6-F5C2F670953C}" sibTransId="{76FDCEB6-FADD-4AB7-9077-F7332B37F312}"/>
    <dgm:cxn modelId="{6CF76169-B890-4ADF-9420-4EA275B1A18B}" type="presOf" srcId="{9BAC89D1-5E17-48E8-A09A-DE03655C0963}" destId="{8107258F-99B0-4601-9174-D0CC78AFF8EC}" srcOrd="1" destOrd="0" presId="urn:microsoft.com/office/officeart/2005/8/layout/list1"/>
    <dgm:cxn modelId="{E15F6E4E-A405-4425-A22A-060F5A75CBC7}" srcId="{A985483E-18A1-4836-BD68-4247135D62C6}" destId="{C532125E-CE69-4608-815C-10421C13DB7A}" srcOrd="2" destOrd="0" parTransId="{7E4E3A87-FCD2-4875-82AD-DF0D734C1312}" sibTransId="{8FEF1029-0A1B-44D6-83D2-EC034FF8C6AE}"/>
    <dgm:cxn modelId="{1B68DF6F-7A2C-4C63-B6E3-4E1FAD7AE453}" srcId="{A985483E-18A1-4836-BD68-4247135D62C6}" destId="{5D75AB1A-8319-4727-BF50-290F91076F56}" srcOrd="0" destOrd="0" parTransId="{0327DBCB-8C79-4BC2-980A-BEA2B39AAA27}" sibTransId="{BA31C0C2-7B61-4F64-9576-62B39A293D6C}"/>
    <dgm:cxn modelId="{89391950-8DA8-4117-AED0-62470D367B9E}" type="presOf" srcId="{9FFCD186-003A-4C66-8140-B3924F313BDF}" destId="{FFFB363E-1C6C-43BA-9D39-BA7D6B5AC84D}" srcOrd="0" destOrd="0" presId="urn:microsoft.com/office/officeart/2005/8/layout/list1"/>
    <dgm:cxn modelId="{9E7B3A77-7488-4A8A-BD96-BDD5B8082081}" type="presOf" srcId="{9FFCD186-003A-4C66-8140-B3924F313BDF}" destId="{4497E9F2-98A2-4097-91D0-C1E0DB6FDDB8}" srcOrd="1" destOrd="0" presId="urn:microsoft.com/office/officeart/2005/8/layout/list1"/>
    <dgm:cxn modelId="{ACDF5C7D-1B3F-4634-BDEE-6A8F568AA721}" srcId="{A985483E-18A1-4836-BD68-4247135D62C6}" destId="{9FFCD186-003A-4C66-8140-B3924F313BDF}" srcOrd="6" destOrd="0" parTransId="{570AD867-25A9-4DCC-84E3-325DC5BAA225}" sibTransId="{5123FD30-A4F5-46CC-9710-D14F22F2EBE0}"/>
    <dgm:cxn modelId="{FF869F8E-FC6D-46A7-A84B-FF3FD1C15003}" type="presOf" srcId="{E9AACAA1-38B9-4A31-BEC4-947D791AD095}" destId="{E5E5613D-F424-4002-8F02-8B38B464BE40}" srcOrd="0" destOrd="0" presId="urn:microsoft.com/office/officeart/2005/8/layout/list1"/>
    <dgm:cxn modelId="{A170ABAC-E570-4DB8-B6A6-CDCEB7FAEA74}" type="presOf" srcId="{16BF76D4-0A59-4FB2-81B9-407B8A2F004F}" destId="{F3CA25B4-48A0-4FA7-A85A-E673BADFE08A}" srcOrd="1" destOrd="0" presId="urn:microsoft.com/office/officeart/2005/8/layout/list1"/>
    <dgm:cxn modelId="{0DB1CBAF-29C0-4722-AE73-66B0B1DAC518}" srcId="{A985483E-18A1-4836-BD68-4247135D62C6}" destId="{124BFC4F-E532-49D8-80A7-2C4BCBB1C638}" srcOrd="1" destOrd="0" parTransId="{2F31F841-0563-4ED4-A3A9-7741CE76FCB3}" sibTransId="{8A4FC5D3-DFE4-4724-AB56-7D9799282B42}"/>
    <dgm:cxn modelId="{BB1A49B9-859D-489F-94B0-4FC403F3EF18}" type="presOf" srcId="{16BF76D4-0A59-4FB2-81B9-407B8A2F004F}" destId="{83D3D256-8432-43A7-AE56-AD450836D213}" srcOrd="0" destOrd="0" presId="urn:microsoft.com/office/officeart/2005/8/layout/list1"/>
    <dgm:cxn modelId="{52EC20C3-E70A-4A67-BF97-83986BB6FEDE}" type="presOf" srcId="{C532125E-CE69-4608-815C-10421C13DB7A}" destId="{4D4353A2-1944-4BC1-964B-28BE48868A76}" srcOrd="0" destOrd="0" presId="urn:microsoft.com/office/officeart/2005/8/layout/list1"/>
    <dgm:cxn modelId="{3F2F71D4-E9CD-4F8D-9273-DEF7077C48A2}" type="presOf" srcId="{124BFC4F-E532-49D8-80A7-2C4BCBB1C638}" destId="{30611BCB-C19C-47CA-8594-09A94B538EDA}" srcOrd="1" destOrd="0" presId="urn:microsoft.com/office/officeart/2005/8/layout/list1"/>
    <dgm:cxn modelId="{2BB6F0D4-DA02-42E0-B57B-2952B55965F2}" type="presOf" srcId="{C532125E-CE69-4608-815C-10421C13DB7A}" destId="{0CC78A0A-0BD4-44A3-B06C-3FC6F177BC3C}" srcOrd="1" destOrd="0" presId="urn:microsoft.com/office/officeart/2005/8/layout/list1"/>
    <dgm:cxn modelId="{2B3230FD-56CE-44E7-B7F3-CBE7D57C0D23}" type="presOf" srcId="{E9AACAA1-38B9-4A31-BEC4-947D791AD095}" destId="{2F07EF34-447F-4407-9017-7C0539C783FE}" srcOrd="1" destOrd="0" presId="urn:microsoft.com/office/officeart/2005/8/layout/list1"/>
    <dgm:cxn modelId="{A4FAC5FC-C0BA-474E-A500-AA7131378EA6}" type="presParOf" srcId="{49C6690A-27E8-484D-94A5-E46FC9CB1443}" destId="{99A0C7FC-9843-445D-AEC7-7F09C304DE13}" srcOrd="0" destOrd="0" presId="urn:microsoft.com/office/officeart/2005/8/layout/list1"/>
    <dgm:cxn modelId="{4321F094-68EC-4E31-B622-2B9570C5FA57}" type="presParOf" srcId="{99A0C7FC-9843-445D-AEC7-7F09C304DE13}" destId="{FFD0C705-E93B-4AEE-BE2E-237982B81814}" srcOrd="0" destOrd="0" presId="urn:microsoft.com/office/officeart/2005/8/layout/list1"/>
    <dgm:cxn modelId="{468AC065-C8D7-493E-A15A-CC35963EB834}" type="presParOf" srcId="{99A0C7FC-9843-445D-AEC7-7F09C304DE13}" destId="{458E9763-1A9A-4B02-AF3B-117D9B9480F3}" srcOrd="1" destOrd="0" presId="urn:microsoft.com/office/officeart/2005/8/layout/list1"/>
    <dgm:cxn modelId="{A9297292-70DF-40E6-BDE4-34A3B1042A7E}" type="presParOf" srcId="{49C6690A-27E8-484D-94A5-E46FC9CB1443}" destId="{E635149C-E6A0-4D07-8207-CEED5CD4B7D4}" srcOrd="1" destOrd="0" presId="urn:microsoft.com/office/officeart/2005/8/layout/list1"/>
    <dgm:cxn modelId="{5CC80CE5-0FD6-4EFC-A899-B980E631A9A4}" type="presParOf" srcId="{49C6690A-27E8-484D-94A5-E46FC9CB1443}" destId="{EC6554CF-0B1D-4339-BF95-C46419DB697B}" srcOrd="2" destOrd="0" presId="urn:microsoft.com/office/officeart/2005/8/layout/list1"/>
    <dgm:cxn modelId="{BE51C3C7-36E0-40E6-B48C-708F138A6B15}" type="presParOf" srcId="{49C6690A-27E8-484D-94A5-E46FC9CB1443}" destId="{7B51DFCA-01F4-4546-B30D-BC1F65B006D7}" srcOrd="3" destOrd="0" presId="urn:microsoft.com/office/officeart/2005/8/layout/list1"/>
    <dgm:cxn modelId="{DC00DFBF-67F4-4806-8139-5C73D8C5850A}" type="presParOf" srcId="{49C6690A-27E8-484D-94A5-E46FC9CB1443}" destId="{DACDAE29-8EE3-4826-BF3F-416218D01E20}" srcOrd="4" destOrd="0" presId="urn:microsoft.com/office/officeart/2005/8/layout/list1"/>
    <dgm:cxn modelId="{459D47B0-D6F2-46A2-9231-44F91B15C2F6}" type="presParOf" srcId="{DACDAE29-8EE3-4826-BF3F-416218D01E20}" destId="{4AEA7598-EA64-4934-9E3E-AA6BE08A0A32}" srcOrd="0" destOrd="0" presId="urn:microsoft.com/office/officeart/2005/8/layout/list1"/>
    <dgm:cxn modelId="{6D76C85E-77FF-4AE3-ACA5-D29AEFB42CE3}" type="presParOf" srcId="{DACDAE29-8EE3-4826-BF3F-416218D01E20}" destId="{30611BCB-C19C-47CA-8594-09A94B538EDA}" srcOrd="1" destOrd="0" presId="urn:microsoft.com/office/officeart/2005/8/layout/list1"/>
    <dgm:cxn modelId="{0B4D36DD-FF28-4DB6-B75C-F511CBE65C46}" type="presParOf" srcId="{49C6690A-27E8-484D-94A5-E46FC9CB1443}" destId="{EA4910C1-A526-42DC-937C-CBA0E14397A5}" srcOrd="5" destOrd="0" presId="urn:microsoft.com/office/officeart/2005/8/layout/list1"/>
    <dgm:cxn modelId="{1E882B42-F3D4-4325-976C-D9C8D258D677}" type="presParOf" srcId="{49C6690A-27E8-484D-94A5-E46FC9CB1443}" destId="{EE63F952-A8EF-4388-8F45-5BE487FE99ED}" srcOrd="6" destOrd="0" presId="urn:microsoft.com/office/officeart/2005/8/layout/list1"/>
    <dgm:cxn modelId="{691D5536-B62B-4ECA-9BBC-4E46332D8627}" type="presParOf" srcId="{49C6690A-27E8-484D-94A5-E46FC9CB1443}" destId="{25102E10-3C7B-449B-BB9A-5A28C0216CE0}" srcOrd="7" destOrd="0" presId="urn:microsoft.com/office/officeart/2005/8/layout/list1"/>
    <dgm:cxn modelId="{76D47397-2236-4A1C-BECB-D5F776FF74E7}" type="presParOf" srcId="{49C6690A-27E8-484D-94A5-E46FC9CB1443}" destId="{06D0A3C9-F12F-4E9E-8724-8E2FB5DC029E}" srcOrd="8" destOrd="0" presId="urn:microsoft.com/office/officeart/2005/8/layout/list1"/>
    <dgm:cxn modelId="{47CFAA72-B8BE-4E1C-BC79-3C04CF379091}" type="presParOf" srcId="{06D0A3C9-F12F-4E9E-8724-8E2FB5DC029E}" destId="{4D4353A2-1944-4BC1-964B-28BE48868A76}" srcOrd="0" destOrd="0" presId="urn:microsoft.com/office/officeart/2005/8/layout/list1"/>
    <dgm:cxn modelId="{661C0B27-3FCA-4D64-9BC5-BFC53B335FD1}" type="presParOf" srcId="{06D0A3C9-F12F-4E9E-8724-8E2FB5DC029E}" destId="{0CC78A0A-0BD4-44A3-B06C-3FC6F177BC3C}" srcOrd="1" destOrd="0" presId="urn:microsoft.com/office/officeart/2005/8/layout/list1"/>
    <dgm:cxn modelId="{26A6C532-6AC6-495E-B3C6-EA802D3A9D47}" type="presParOf" srcId="{49C6690A-27E8-484D-94A5-E46FC9CB1443}" destId="{3DBF3F24-3688-4F9D-9888-37832DD0A527}" srcOrd="9" destOrd="0" presId="urn:microsoft.com/office/officeart/2005/8/layout/list1"/>
    <dgm:cxn modelId="{4D4C207B-EF82-489A-8983-ABD7FC953C89}" type="presParOf" srcId="{49C6690A-27E8-484D-94A5-E46FC9CB1443}" destId="{A96403D0-4926-457E-9BBE-5E0F37CDCF1E}" srcOrd="10" destOrd="0" presId="urn:microsoft.com/office/officeart/2005/8/layout/list1"/>
    <dgm:cxn modelId="{6E3625D5-B75C-46E2-8CC0-2644E5942A41}" type="presParOf" srcId="{49C6690A-27E8-484D-94A5-E46FC9CB1443}" destId="{C6589AE8-9C2B-42C1-A5C4-253C4477FFFC}" srcOrd="11" destOrd="0" presId="urn:microsoft.com/office/officeart/2005/8/layout/list1"/>
    <dgm:cxn modelId="{C8A53715-7ACD-40A5-9D7B-6D0D18D946B8}" type="presParOf" srcId="{49C6690A-27E8-484D-94A5-E46FC9CB1443}" destId="{9A19AF63-A1E5-49F3-B288-40D7C00C5571}" srcOrd="12" destOrd="0" presId="urn:microsoft.com/office/officeart/2005/8/layout/list1"/>
    <dgm:cxn modelId="{681E9257-B0AB-49CE-A633-A6B7EEC9B5D3}" type="presParOf" srcId="{9A19AF63-A1E5-49F3-B288-40D7C00C5571}" destId="{83D3D256-8432-43A7-AE56-AD450836D213}" srcOrd="0" destOrd="0" presId="urn:microsoft.com/office/officeart/2005/8/layout/list1"/>
    <dgm:cxn modelId="{BF453D4E-4CB0-4A85-A529-9B5ACC906099}" type="presParOf" srcId="{9A19AF63-A1E5-49F3-B288-40D7C00C5571}" destId="{F3CA25B4-48A0-4FA7-A85A-E673BADFE08A}" srcOrd="1" destOrd="0" presId="urn:microsoft.com/office/officeart/2005/8/layout/list1"/>
    <dgm:cxn modelId="{0B42E073-5E8D-4178-96BA-CED540BCC881}" type="presParOf" srcId="{49C6690A-27E8-484D-94A5-E46FC9CB1443}" destId="{ACF9879E-0983-4F66-94F5-2399A46C0EA2}" srcOrd="13" destOrd="0" presId="urn:microsoft.com/office/officeart/2005/8/layout/list1"/>
    <dgm:cxn modelId="{E1BE1EA9-9467-41B3-BF2D-E3DB1A202F59}" type="presParOf" srcId="{49C6690A-27E8-484D-94A5-E46FC9CB1443}" destId="{9A819088-F280-4403-8942-F8D3ABC9305D}" srcOrd="14" destOrd="0" presId="urn:microsoft.com/office/officeart/2005/8/layout/list1"/>
    <dgm:cxn modelId="{F0DAFE75-B92E-4222-84DD-C35A5A67EB81}" type="presParOf" srcId="{49C6690A-27E8-484D-94A5-E46FC9CB1443}" destId="{91816495-0D6F-41DF-A570-81F87BB7D63A}" srcOrd="15" destOrd="0" presId="urn:microsoft.com/office/officeart/2005/8/layout/list1"/>
    <dgm:cxn modelId="{FAF4692A-1F23-47E3-B9F7-F9ECE5BE83CC}" type="presParOf" srcId="{49C6690A-27E8-484D-94A5-E46FC9CB1443}" destId="{251CA109-F512-4733-9840-AD35B9BB0FB9}" srcOrd="16" destOrd="0" presId="urn:microsoft.com/office/officeart/2005/8/layout/list1"/>
    <dgm:cxn modelId="{4D2232E8-E1B0-493C-9577-2364BAB1A4F9}" type="presParOf" srcId="{251CA109-F512-4733-9840-AD35B9BB0FB9}" destId="{E5E5613D-F424-4002-8F02-8B38B464BE40}" srcOrd="0" destOrd="0" presId="urn:microsoft.com/office/officeart/2005/8/layout/list1"/>
    <dgm:cxn modelId="{4241DA17-5A72-425F-953C-9F583DC260B7}" type="presParOf" srcId="{251CA109-F512-4733-9840-AD35B9BB0FB9}" destId="{2F07EF34-447F-4407-9017-7C0539C783FE}" srcOrd="1" destOrd="0" presId="urn:microsoft.com/office/officeart/2005/8/layout/list1"/>
    <dgm:cxn modelId="{E43430C3-7952-4B8E-AEF3-7D5867B2B26D}" type="presParOf" srcId="{49C6690A-27E8-484D-94A5-E46FC9CB1443}" destId="{AA2CC1F2-7AD8-43E9-A33D-FB0B29A20AA1}" srcOrd="17" destOrd="0" presId="urn:microsoft.com/office/officeart/2005/8/layout/list1"/>
    <dgm:cxn modelId="{B832E722-DA1F-4C7A-A821-4193CE275649}" type="presParOf" srcId="{49C6690A-27E8-484D-94A5-E46FC9CB1443}" destId="{80BB5DE6-9F37-4EB0-8309-2E04F5DB871C}" srcOrd="18" destOrd="0" presId="urn:microsoft.com/office/officeart/2005/8/layout/list1"/>
    <dgm:cxn modelId="{97576777-49ED-487C-A4C0-E912FD73DB59}" type="presParOf" srcId="{49C6690A-27E8-484D-94A5-E46FC9CB1443}" destId="{B9CC4DB9-03CC-4769-A82D-23020FB657FB}" srcOrd="19" destOrd="0" presId="urn:microsoft.com/office/officeart/2005/8/layout/list1"/>
    <dgm:cxn modelId="{D1A1BC16-9CF0-4FA3-9DE4-C9AD6A8BE7C9}" type="presParOf" srcId="{49C6690A-27E8-484D-94A5-E46FC9CB1443}" destId="{D287A11C-F928-47F2-B73F-FD1648113223}" srcOrd="20" destOrd="0" presId="urn:microsoft.com/office/officeart/2005/8/layout/list1"/>
    <dgm:cxn modelId="{8B520EC1-21B4-4638-9D2A-098C6078A2A2}" type="presParOf" srcId="{D287A11C-F928-47F2-B73F-FD1648113223}" destId="{329C282F-D376-457E-AD23-E5FF8472AA7A}" srcOrd="0" destOrd="0" presId="urn:microsoft.com/office/officeart/2005/8/layout/list1"/>
    <dgm:cxn modelId="{5C5436A4-3B7B-4AC8-ABFF-27E98E444955}" type="presParOf" srcId="{D287A11C-F928-47F2-B73F-FD1648113223}" destId="{8107258F-99B0-4601-9174-D0CC78AFF8EC}" srcOrd="1" destOrd="0" presId="urn:microsoft.com/office/officeart/2005/8/layout/list1"/>
    <dgm:cxn modelId="{8121C489-3498-409A-873C-62E2567CAF20}" type="presParOf" srcId="{49C6690A-27E8-484D-94A5-E46FC9CB1443}" destId="{BCE1CFE3-A1B6-488D-BC87-7BC9EDF56ECC}" srcOrd="21" destOrd="0" presId="urn:microsoft.com/office/officeart/2005/8/layout/list1"/>
    <dgm:cxn modelId="{35C24EFE-A12C-4A75-95E8-E89FB2A2156A}" type="presParOf" srcId="{49C6690A-27E8-484D-94A5-E46FC9CB1443}" destId="{929C4628-4E66-4BFF-A97A-5967C766661D}" srcOrd="22" destOrd="0" presId="urn:microsoft.com/office/officeart/2005/8/layout/list1"/>
    <dgm:cxn modelId="{7D2F3633-D964-47F2-993A-9DC46A54B41A}" type="presParOf" srcId="{49C6690A-27E8-484D-94A5-E46FC9CB1443}" destId="{0766B268-C99D-40BA-BCF1-6870A363B01A}" srcOrd="23" destOrd="0" presId="urn:microsoft.com/office/officeart/2005/8/layout/list1"/>
    <dgm:cxn modelId="{749887F4-B200-4F84-8220-A3F98AC370F5}" type="presParOf" srcId="{49C6690A-27E8-484D-94A5-E46FC9CB1443}" destId="{CB281D0D-8108-4D0F-89AF-E85ADB3DEADC}" srcOrd="24" destOrd="0" presId="urn:microsoft.com/office/officeart/2005/8/layout/list1"/>
    <dgm:cxn modelId="{5789172D-3C6D-4551-8012-B37FEBD6D447}" type="presParOf" srcId="{CB281D0D-8108-4D0F-89AF-E85ADB3DEADC}" destId="{FFFB363E-1C6C-43BA-9D39-BA7D6B5AC84D}" srcOrd="0" destOrd="0" presId="urn:microsoft.com/office/officeart/2005/8/layout/list1"/>
    <dgm:cxn modelId="{156D93EE-03AA-4E42-B202-2860CBE6D2C4}" type="presParOf" srcId="{CB281D0D-8108-4D0F-89AF-E85ADB3DEADC}" destId="{4497E9F2-98A2-4097-91D0-C1E0DB6FDDB8}" srcOrd="1" destOrd="0" presId="urn:microsoft.com/office/officeart/2005/8/layout/list1"/>
    <dgm:cxn modelId="{C5FD4775-DB9D-42E0-9450-738AE2FB4B40}" type="presParOf" srcId="{49C6690A-27E8-484D-94A5-E46FC9CB1443}" destId="{251142D8-8253-4A84-B775-9B1ED0C93E1F}" srcOrd="25" destOrd="0" presId="urn:microsoft.com/office/officeart/2005/8/layout/list1"/>
    <dgm:cxn modelId="{CA550D81-717F-4213-98B0-A681D55C7BB3}" type="presParOf" srcId="{49C6690A-27E8-484D-94A5-E46FC9CB1443}" destId="{C046BD90-D468-4AAD-A3C9-05E5BCEC003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B8462-B24F-4233-88F3-595A918BE095}">
      <dsp:nvSpPr>
        <dsp:cNvPr id="0" name=""/>
        <dsp:cNvSpPr/>
      </dsp:nvSpPr>
      <dsp:spPr>
        <a:xfrm>
          <a:off x="0" y="425014"/>
          <a:ext cx="5043016"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C0FD71-E55B-4286-BC4A-85D7F4364305}">
      <dsp:nvSpPr>
        <dsp:cNvPr id="0" name=""/>
        <dsp:cNvSpPr/>
      </dsp:nvSpPr>
      <dsp:spPr>
        <a:xfrm>
          <a:off x="252150" y="41254"/>
          <a:ext cx="3530111"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30" tIns="0" rIns="133430" bIns="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Arial"/>
              <a:cs typeface="Arial"/>
            </a:rPr>
            <a:t>Myalgic</a:t>
          </a:r>
          <a:r>
            <a:rPr lang="en-US" sz="1800" kern="1200" dirty="0">
              <a:latin typeface="Arial"/>
              <a:cs typeface="Arial"/>
            </a:rPr>
            <a:t> encephalomyelitis, chronic fatigue syndrome (ME/CFS)</a:t>
          </a:r>
        </a:p>
      </dsp:txBody>
      <dsp:txXfrm>
        <a:off x="289617" y="78721"/>
        <a:ext cx="3455177" cy="692586"/>
      </dsp:txXfrm>
    </dsp:sp>
    <dsp:sp modelId="{E8204062-3133-4E5F-B36B-272B925D04BE}">
      <dsp:nvSpPr>
        <dsp:cNvPr id="0" name=""/>
        <dsp:cNvSpPr/>
      </dsp:nvSpPr>
      <dsp:spPr>
        <a:xfrm>
          <a:off x="0" y="1604374"/>
          <a:ext cx="5043016" cy="655200"/>
        </a:xfrm>
        <a:prstGeom prst="rect">
          <a:avLst/>
        </a:prstGeom>
        <a:solidFill>
          <a:schemeClr val="lt1">
            <a:alpha val="90000"/>
            <a:hueOff val="0"/>
            <a:satOff val="0"/>
            <a:lumOff val="0"/>
            <a:alphaOff val="0"/>
          </a:schemeClr>
        </a:solidFill>
        <a:ln w="12700" cap="flat" cmpd="sng" algn="ctr">
          <a:solidFill>
            <a:schemeClr val="accent4">
              <a:hueOff val="1147066"/>
              <a:satOff val="4646"/>
              <a:lumOff val="-52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52C8B-8997-4585-B075-EB6226A809FA}">
      <dsp:nvSpPr>
        <dsp:cNvPr id="0" name=""/>
        <dsp:cNvSpPr/>
      </dsp:nvSpPr>
      <dsp:spPr>
        <a:xfrm>
          <a:off x="252150" y="1220614"/>
          <a:ext cx="3530111" cy="767520"/>
        </a:xfrm>
        <a:prstGeom prst="roundRect">
          <a:avLst/>
        </a:prstGeom>
        <a:solidFill>
          <a:schemeClr val="accent4">
            <a:hueOff val="1147066"/>
            <a:satOff val="4646"/>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30" tIns="0" rIns="133430"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Fibromyalgia </a:t>
          </a:r>
        </a:p>
      </dsp:txBody>
      <dsp:txXfrm>
        <a:off x="289617" y="1258081"/>
        <a:ext cx="3455177" cy="692586"/>
      </dsp:txXfrm>
    </dsp:sp>
    <dsp:sp modelId="{6DDB3858-04B1-41DE-A3B4-91493C83EAAD}">
      <dsp:nvSpPr>
        <dsp:cNvPr id="0" name=""/>
        <dsp:cNvSpPr/>
      </dsp:nvSpPr>
      <dsp:spPr>
        <a:xfrm>
          <a:off x="0" y="2783734"/>
          <a:ext cx="5043016" cy="655200"/>
        </a:xfrm>
        <a:prstGeom prst="rect">
          <a:avLst/>
        </a:prstGeom>
        <a:solidFill>
          <a:schemeClr val="lt1">
            <a:alpha val="90000"/>
            <a:hueOff val="0"/>
            <a:satOff val="0"/>
            <a:lumOff val="0"/>
            <a:alphaOff val="0"/>
          </a:schemeClr>
        </a:solidFill>
        <a:ln w="12700" cap="flat" cmpd="sng" algn="ctr">
          <a:solidFill>
            <a:schemeClr val="accent4">
              <a:hueOff val="2294132"/>
              <a:satOff val="9291"/>
              <a:lumOff val="-105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F5625-8E64-48A8-9484-BEA95FF5255A}">
      <dsp:nvSpPr>
        <dsp:cNvPr id="0" name=""/>
        <dsp:cNvSpPr/>
      </dsp:nvSpPr>
      <dsp:spPr>
        <a:xfrm>
          <a:off x="252150" y="2399974"/>
          <a:ext cx="3530111" cy="767520"/>
        </a:xfrm>
        <a:prstGeom prst="roundRect">
          <a:avLst/>
        </a:prstGeom>
        <a:solidFill>
          <a:schemeClr val="accent4">
            <a:hueOff val="2294132"/>
            <a:satOff val="9291"/>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30" tIns="0" rIns="133430"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Lyme disease</a:t>
          </a:r>
        </a:p>
      </dsp:txBody>
      <dsp:txXfrm>
        <a:off x="289617" y="2437441"/>
        <a:ext cx="3455177" cy="692586"/>
      </dsp:txXfrm>
    </dsp:sp>
    <dsp:sp modelId="{3DB8092B-6D7D-4137-B78A-FA0695E22829}">
      <dsp:nvSpPr>
        <dsp:cNvPr id="0" name=""/>
        <dsp:cNvSpPr/>
      </dsp:nvSpPr>
      <dsp:spPr>
        <a:xfrm>
          <a:off x="0" y="3963094"/>
          <a:ext cx="5043016" cy="655200"/>
        </a:xfrm>
        <a:prstGeom prst="rect">
          <a:avLst/>
        </a:prstGeom>
        <a:solidFill>
          <a:schemeClr val="lt1">
            <a:alpha val="90000"/>
            <a:hueOff val="0"/>
            <a:satOff val="0"/>
            <a:lumOff val="0"/>
            <a:alphaOff val="0"/>
          </a:schemeClr>
        </a:solidFill>
        <a:ln w="12700" cap="flat" cmpd="sng" algn="ctr">
          <a:solidFill>
            <a:schemeClr val="accent4">
              <a:hueOff val="3441197"/>
              <a:satOff val="13937"/>
              <a:lumOff val="-158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D1FA4-32C4-49E4-85BD-C04CBC27DF83}">
      <dsp:nvSpPr>
        <dsp:cNvPr id="0" name=""/>
        <dsp:cNvSpPr/>
      </dsp:nvSpPr>
      <dsp:spPr>
        <a:xfrm>
          <a:off x="252150" y="3579334"/>
          <a:ext cx="3530111" cy="767520"/>
        </a:xfrm>
        <a:prstGeom prst="roundRect">
          <a:avLst/>
        </a:prstGeom>
        <a:solidFill>
          <a:schemeClr val="accent4">
            <a:hueOff val="3441197"/>
            <a:satOff val="13937"/>
            <a:lumOff val="-1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30" tIns="0" rIns="13343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Autonomic dysfunction</a:t>
          </a:r>
          <a:endParaRPr lang="en-US" sz="1800" kern="1200" dirty="0"/>
        </a:p>
      </dsp:txBody>
      <dsp:txXfrm>
        <a:off x="289617" y="3616801"/>
        <a:ext cx="3455177"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234C0-AE49-49D2-AF37-915BD9646869}">
      <dsp:nvSpPr>
        <dsp:cNvPr id="0" name=""/>
        <dsp:cNvSpPr/>
      </dsp:nvSpPr>
      <dsp:spPr>
        <a:xfrm>
          <a:off x="2218" y="2599241"/>
          <a:ext cx="1974854" cy="78994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a:cs typeface="Arial"/>
            </a:rPr>
            <a:t>Immune Dysregulation</a:t>
          </a:r>
        </a:p>
      </dsp:txBody>
      <dsp:txXfrm>
        <a:off x="397189" y="2599241"/>
        <a:ext cx="1184913" cy="789941"/>
      </dsp:txXfrm>
    </dsp:sp>
    <dsp:sp modelId="{46E5CA82-62E7-475C-8926-A331880122B8}">
      <dsp:nvSpPr>
        <dsp:cNvPr id="0" name=""/>
        <dsp:cNvSpPr/>
      </dsp:nvSpPr>
      <dsp:spPr>
        <a:xfrm>
          <a:off x="1779588" y="2599241"/>
          <a:ext cx="1974854" cy="789941"/>
        </a:xfrm>
        <a:prstGeom prst="chevron">
          <a:avLst/>
        </a:prstGeom>
        <a:solidFill>
          <a:schemeClr val="accent4">
            <a:hueOff val="860299"/>
            <a:satOff val="3484"/>
            <a:lumOff val="-3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en-US" sz="1400" kern="1200">
              <a:latin typeface="Arial"/>
              <a:cs typeface="Arial"/>
            </a:rPr>
            <a:t>Microbiota dysbiosis</a:t>
          </a:r>
        </a:p>
      </dsp:txBody>
      <dsp:txXfrm>
        <a:off x="2174559" y="2599241"/>
        <a:ext cx="1184913" cy="789941"/>
      </dsp:txXfrm>
    </dsp:sp>
    <dsp:sp modelId="{1F575BBE-EAAD-45DD-941F-15D16D9502D5}">
      <dsp:nvSpPr>
        <dsp:cNvPr id="0" name=""/>
        <dsp:cNvSpPr/>
      </dsp:nvSpPr>
      <dsp:spPr>
        <a:xfrm>
          <a:off x="3556957" y="2599241"/>
          <a:ext cx="1974854" cy="789941"/>
        </a:xfrm>
        <a:prstGeom prst="chevron">
          <a:avLst/>
        </a:prstGeom>
        <a:solidFill>
          <a:schemeClr val="accent4">
            <a:hueOff val="1720599"/>
            <a:satOff val="6969"/>
            <a:lumOff val="-7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en-US" sz="1400" kern="1200">
              <a:latin typeface="Arial"/>
              <a:cs typeface="Arial"/>
            </a:rPr>
            <a:t>Autoimmunity and immune priming</a:t>
          </a:r>
        </a:p>
      </dsp:txBody>
      <dsp:txXfrm>
        <a:off x="3951928" y="2599241"/>
        <a:ext cx="1184913" cy="789941"/>
      </dsp:txXfrm>
    </dsp:sp>
    <dsp:sp modelId="{FDC9A41F-9BA0-43AD-8610-E1C8E8FF9EB8}">
      <dsp:nvSpPr>
        <dsp:cNvPr id="0" name=""/>
        <dsp:cNvSpPr/>
      </dsp:nvSpPr>
      <dsp:spPr>
        <a:xfrm>
          <a:off x="5334326" y="2599241"/>
          <a:ext cx="1974854" cy="789941"/>
        </a:xfrm>
        <a:prstGeom prst="chevron">
          <a:avLst/>
        </a:prstGeom>
        <a:solidFill>
          <a:schemeClr val="accent4">
            <a:hueOff val="2580898"/>
            <a:satOff val="10453"/>
            <a:lumOff val="-1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en-US" sz="1400" kern="1200">
              <a:latin typeface="Arial"/>
              <a:cs typeface="Arial"/>
            </a:rPr>
            <a:t>Microclots and endothelial abnormalities</a:t>
          </a:r>
        </a:p>
      </dsp:txBody>
      <dsp:txXfrm>
        <a:off x="5729297" y="2599241"/>
        <a:ext cx="1184913" cy="789941"/>
      </dsp:txXfrm>
    </dsp:sp>
    <dsp:sp modelId="{20078EEC-BC8C-4B62-979E-8A7DC876B21C}">
      <dsp:nvSpPr>
        <dsp:cNvPr id="0" name=""/>
        <dsp:cNvSpPr/>
      </dsp:nvSpPr>
      <dsp:spPr>
        <a:xfrm>
          <a:off x="7111696" y="2599241"/>
          <a:ext cx="1974854" cy="789941"/>
        </a:xfrm>
        <a:prstGeom prst="chevron">
          <a:avLst/>
        </a:prstGeom>
        <a:solidFill>
          <a:schemeClr val="accent4">
            <a:hueOff val="3441197"/>
            <a:satOff val="13937"/>
            <a:lumOff val="-1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l" defTabSz="622300">
            <a:lnSpc>
              <a:spcPct val="90000"/>
            </a:lnSpc>
            <a:spcBef>
              <a:spcPct val="0"/>
            </a:spcBef>
            <a:spcAft>
              <a:spcPct val="35000"/>
            </a:spcAft>
            <a:buNone/>
          </a:pPr>
          <a:r>
            <a:rPr lang="en-US" sz="1400" kern="1200">
              <a:latin typeface="Arial"/>
              <a:cs typeface="Arial"/>
            </a:rPr>
            <a:t>Dysfunctional neurological signaling</a:t>
          </a:r>
        </a:p>
      </dsp:txBody>
      <dsp:txXfrm>
        <a:off x="7506667" y="2599241"/>
        <a:ext cx="1184913" cy="789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804C6-0BF1-4DF9-893C-04E31080ECC1}">
      <dsp:nvSpPr>
        <dsp:cNvPr id="0" name=""/>
        <dsp:cNvSpPr/>
      </dsp:nvSpPr>
      <dsp:spPr>
        <a:xfrm>
          <a:off x="1629449" y="1470"/>
          <a:ext cx="1894942" cy="1894942"/>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100000"/>
            </a:lnSpc>
            <a:spcBef>
              <a:spcPct val="0"/>
            </a:spcBef>
            <a:spcAft>
              <a:spcPct val="35000"/>
            </a:spcAft>
            <a:buNone/>
          </a:pPr>
          <a:r>
            <a:rPr lang="en-US" sz="1500" kern="1200">
              <a:latin typeface="Arial"/>
              <a:cs typeface="Arial"/>
            </a:rPr>
            <a:t>Age (35-60)</a:t>
          </a:r>
          <a:endParaRPr lang="en-US" sz="1500" kern="1200">
            <a:latin typeface="Calibri Light" panose="020F0302020204030204"/>
            <a:cs typeface="Calibri Light" panose="020F0302020204030204"/>
          </a:endParaRPr>
        </a:p>
      </dsp:txBody>
      <dsp:txXfrm>
        <a:off x="2103185" y="1470"/>
        <a:ext cx="947471" cy="1563327"/>
      </dsp:txXfrm>
    </dsp:sp>
    <dsp:sp modelId="{7682B558-82B0-42C6-A149-D40832B98BF4}">
      <dsp:nvSpPr>
        <dsp:cNvPr id="0" name=""/>
        <dsp:cNvSpPr/>
      </dsp:nvSpPr>
      <dsp:spPr>
        <a:xfrm rot="5400000">
          <a:off x="3056843" y="1428864"/>
          <a:ext cx="1894942" cy="1894942"/>
        </a:xfrm>
        <a:prstGeom prst="downArrow">
          <a:avLst>
            <a:gd name="adj1" fmla="val 50000"/>
            <a:gd name="adj2" fmla="val 35000"/>
          </a:avLst>
        </a:prstGeom>
        <a:solidFill>
          <a:schemeClr val="accent4">
            <a:hueOff val="1147066"/>
            <a:satOff val="4646"/>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a:latin typeface="Arial"/>
              <a:cs typeface="Arial"/>
            </a:rPr>
            <a:t>Sex (Female)</a:t>
          </a:r>
        </a:p>
      </dsp:txBody>
      <dsp:txXfrm rot="-5400000">
        <a:off x="3388458" y="1902600"/>
        <a:ext cx="1563327" cy="947471"/>
      </dsp:txXfrm>
    </dsp:sp>
    <dsp:sp modelId="{B0AFC86C-334D-45E2-B78C-2F4C233E708B}">
      <dsp:nvSpPr>
        <dsp:cNvPr id="0" name=""/>
        <dsp:cNvSpPr/>
      </dsp:nvSpPr>
      <dsp:spPr>
        <a:xfrm rot="10800000">
          <a:off x="1629449" y="2856258"/>
          <a:ext cx="1894942" cy="1894942"/>
        </a:xfrm>
        <a:prstGeom prst="downArrow">
          <a:avLst>
            <a:gd name="adj1" fmla="val 50000"/>
            <a:gd name="adj2" fmla="val 35000"/>
          </a:avLst>
        </a:prstGeom>
        <a:solidFill>
          <a:schemeClr val="accent4">
            <a:hueOff val="2294132"/>
            <a:satOff val="9291"/>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a:latin typeface="Arial"/>
              <a:cs typeface="Arial"/>
            </a:rPr>
            <a:t>Severity of COVID-19</a:t>
          </a:r>
          <a:endParaRPr lang="en-US" sz="1500" kern="1200">
            <a:latin typeface="Calibri Light"/>
            <a:cs typeface="Calibri Light"/>
          </a:endParaRPr>
        </a:p>
      </dsp:txBody>
      <dsp:txXfrm rot="10800000">
        <a:off x="2103184" y="3187873"/>
        <a:ext cx="947471" cy="1563327"/>
      </dsp:txXfrm>
    </dsp:sp>
    <dsp:sp modelId="{7274EF2A-FE7C-4BA6-BBDB-CFB44571E075}">
      <dsp:nvSpPr>
        <dsp:cNvPr id="0" name=""/>
        <dsp:cNvSpPr/>
      </dsp:nvSpPr>
      <dsp:spPr>
        <a:xfrm rot="16200000">
          <a:off x="202055" y="1428864"/>
          <a:ext cx="1894942" cy="1894942"/>
        </a:xfrm>
        <a:prstGeom prst="downArrow">
          <a:avLst>
            <a:gd name="adj1" fmla="val 50000"/>
            <a:gd name="adj2" fmla="val 35000"/>
          </a:avLst>
        </a:prstGeom>
        <a:solidFill>
          <a:schemeClr val="accent4">
            <a:hueOff val="3441197"/>
            <a:satOff val="13937"/>
            <a:lumOff val="-1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cs typeface="Arial"/>
            </a:rPr>
            <a:t>Preexisting conditions</a:t>
          </a:r>
          <a:endParaRPr lang="en-US" sz="1500" kern="1200">
            <a:latin typeface="Calibri Light"/>
            <a:cs typeface="Calibri Light"/>
          </a:endParaRPr>
        </a:p>
      </dsp:txBody>
      <dsp:txXfrm rot="5400000">
        <a:off x="202055" y="1902599"/>
        <a:ext cx="1563327" cy="947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8F9B4-46B7-485C-9EDA-F2031B199982}">
      <dsp:nvSpPr>
        <dsp:cNvPr id="0" name=""/>
        <dsp:cNvSpPr/>
      </dsp:nvSpPr>
      <dsp:spPr>
        <a:xfrm>
          <a:off x="0" y="2523428"/>
          <a:ext cx="10505673" cy="0"/>
        </a:xfrm>
        <a:prstGeom prst="line">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9E3FBDF-FEEA-42C2-B189-DCED5F484A99}">
      <dsp:nvSpPr>
        <dsp:cNvPr id="0" name=""/>
        <dsp:cNvSpPr/>
      </dsp:nvSpPr>
      <dsp:spPr>
        <a:xfrm>
          <a:off x="196981" y="2710161"/>
          <a:ext cx="2780720" cy="57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0" kern="1200" dirty="0">
              <a:solidFill>
                <a:srgbClr val="0A2458"/>
              </a:solidFill>
              <a:hlinkClick xmlns:r="http://schemas.openxmlformats.org/officeDocument/2006/relationships" r:id="rId1"/>
            </a:rPr>
            <a:t>Executive Order on Ensuring an Equitable Pandemic Response and</a:t>
          </a:r>
          <a:r>
            <a:rPr lang="en-US" sz="1600" b="0" kern="1200" dirty="0">
              <a:solidFill>
                <a:srgbClr val="0A2458"/>
              </a:solidFill>
              <a:latin typeface="Calibri Light" panose="020F0302020204030204"/>
              <a:hlinkClick xmlns:r="http://schemas.openxmlformats.org/officeDocument/2006/relationships" r:id="rId1"/>
            </a:rPr>
            <a:t> </a:t>
          </a:r>
          <a:r>
            <a:rPr lang="en-US" sz="1600" b="0" kern="1200" dirty="0">
              <a:solidFill>
                <a:srgbClr val="0A2458"/>
              </a:solidFill>
              <a:hlinkClick xmlns:r="http://schemas.openxmlformats.org/officeDocument/2006/relationships" r:id="rId1"/>
            </a:rPr>
            <a:t>Recovery</a:t>
          </a:r>
          <a:endParaRPr lang="en-US" sz="1600" b="0" kern="1200" dirty="0">
            <a:latin typeface="Calibri Light"/>
            <a:cs typeface="Calibri Light"/>
          </a:endParaRPr>
        </a:p>
      </dsp:txBody>
      <dsp:txXfrm>
        <a:off x="196981" y="2710161"/>
        <a:ext cx="2780720" cy="570294"/>
      </dsp:txXfrm>
    </dsp:sp>
    <dsp:sp modelId="{8B67C88C-E7AE-4067-B21D-0CD1973E85D4}">
      <dsp:nvSpPr>
        <dsp:cNvPr id="0" name=""/>
        <dsp:cNvSpPr/>
      </dsp:nvSpPr>
      <dsp:spPr>
        <a:xfrm>
          <a:off x="7386" y="4889"/>
          <a:ext cx="3159909" cy="155963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Light"/>
              <a:cs typeface="Calibri Light"/>
            </a:rPr>
            <a:t>Issued in January 2021, this executive order called for the establishment of </a:t>
          </a:r>
          <a:r>
            <a:rPr lang="en-US" sz="1600" b="0" kern="1200" dirty="0">
              <a:hlinkClick xmlns:r="http://schemas.openxmlformats.org/officeDocument/2006/relationships" r:id="rId2"/>
            </a:rPr>
            <a:t>Presidents COVID-19 Health Equity Taskforce</a:t>
          </a:r>
          <a:r>
            <a:rPr lang="en-US" sz="1600" b="0" kern="1200" dirty="0"/>
            <a:t> (October 2021</a:t>
          </a:r>
          <a:r>
            <a:rPr lang="en-US" sz="1600" b="0" kern="1200" dirty="0">
              <a:latin typeface="Calibri Light" panose="020F0302020204030204"/>
            </a:rPr>
            <a:t>).</a:t>
          </a:r>
          <a:endParaRPr lang="en-US" sz="1600" b="0" kern="1200" dirty="0"/>
        </a:p>
      </dsp:txBody>
      <dsp:txXfrm>
        <a:off x="83521" y="81024"/>
        <a:ext cx="3007639" cy="1407366"/>
      </dsp:txXfrm>
    </dsp:sp>
    <dsp:sp modelId="{312CAB5E-3C2E-4E87-9EF6-CB971B298B71}">
      <dsp:nvSpPr>
        <dsp:cNvPr id="0" name=""/>
        <dsp:cNvSpPr/>
      </dsp:nvSpPr>
      <dsp:spPr>
        <a:xfrm>
          <a:off x="1587341" y="1564525"/>
          <a:ext cx="0" cy="958902"/>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B265604-AD1E-4BDE-9543-9F0358780494}">
      <dsp:nvSpPr>
        <dsp:cNvPr id="0" name=""/>
        <dsp:cNvSpPr/>
      </dsp:nvSpPr>
      <dsp:spPr>
        <a:xfrm>
          <a:off x="2029728" y="1766399"/>
          <a:ext cx="2780720" cy="57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0" kern="1200" dirty="0">
              <a:solidFill>
                <a:srgbClr val="444444"/>
              </a:solidFill>
              <a:latin typeface="Calibri"/>
              <a:cs typeface="Calibri"/>
            </a:rPr>
            <a:t>NIH Launched RECOVER</a:t>
          </a:r>
        </a:p>
      </dsp:txBody>
      <dsp:txXfrm>
        <a:off x="2029728" y="1766399"/>
        <a:ext cx="2780720" cy="570294"/>
      </dsp:txXfrm>
    </dsp:sp>
    <dsp:sp modelId="{11F3CF2F-449F-419B-83B2-509F4CDE32C0}">
      <dsp:nvSpPr>
        <dsp:cNvPr id="0" name=""/>
        <dsp:cNvSpPr/>
      </dsp:nvSpPr>
      <dsp:spPr>
        <a:xfrm>
          <a:off x="1549490" y="2485576"/>
          <a:ext cx="75702" cy="7570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626DA-74F2-4021-9505-29FE4C79AB2B}">
      <dsp:nvSpPr>
        <dsp:cNvPr id="0" name=""/>
        <dsp:cNvSpPr/>
      </dsp:nvSpPr>
      <dsp:spPr>
        <a:xfrm>
          <a:off x="1840134" y="3482330"/>
          <a:ext cx="3159909" cy="1075611"/>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rgbClr val="444444"/>
              </a:solidFill>
              <a:latin typeface="Calibri"/>
              <a:cs typeface="Calibri"/>
            </a:rPr>
            <a:t>RECOVER is the world's largest and most comprehensive Long COVID study.</a:t>
          </a:r>
          <a:endParaRPr lang="en-US" sz="1600" kern="1200" dirty="0"/>
        </a:p>
      </dsp:txBody>
      <dsp:txXfrm>
        <a:off x="1892641" y="3534837"/>
        <a:ext cx="3054895" cy="970597"/>
      </dsp:txXfrm>
    </dsp:sp>
    <dsp:sp modelId="{B169E2A6-B95C-4519-BFAE-4E717A441798}">
      <dsp:nvSpPr>
        <dsp:cNvPr id="0" name=""/>
        <dsp:cNvSpPr/>
      </dsp:nvSpPr>
      <dsp:spPr>
        <a:xfrm>
          <a:off x="3420089" y="2523427"/>
          <a:ext cx="0" cy="958902"/>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0214AD-B730-4ECC-B131-3CB97FB47D48}">
      <dsp:nvSpPr>
        <dsp:cNvPr id="0" name=""/>
        <dsp:cNvSpPr/>
      </dsp:nvSpPr>
      <dsp:spPr>
        <a:xfrm>
          <a:off x="3862476" y="2710161"/>
          <a:ext cx="2780720" cy="57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hlinkClick xmlns:r="http://schemas.openxmlformats.org/officeDocument/2006/relationships" r:id="rId3"/>
            </a:rPr>
            <a:t>National COVID-19 Preparedness Plan</a:t>
          </a:r>
          <a:endParaRPr lang="en-US" sz="1600" b="0" kern="1200" dirty="0">
            <a:latin typeface="Calibri"/>
            <a:cs typeface="Calibri"/>
          </a:endParaRPr>
        </a:p>
      </dsp:txBody>
      <dsp:txXfrm>
        <a:off x="3862476" y="2710161"/>
        <a:ext cx="2780720" cy="570294"/>
      </dsp:txXfrm>
    </dsp:sp>
    <dsp:sp modelId="{F1CA67D9-3F70-43EC-9A25-EAB705579B68}">
      <dsp:nvSpPr>
        <dsp:cNvPr id="0" name=""/>
        <dsp:cNvSpPr/>
      </dsp:nvSpPr>
      <dsp:spPr>
        <a:xfrm>
          <a:off x="3382237" y="2485576"/>
          <a:ext cx="75702" cy="7570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C4F17-80A0-4E6F-A71F-1CCE2FEFF530}">
      <dsp:nvSpPr>
        <dsp:cNvPr id="0" name=""/>
        <dsp:cNvSpPr/>
      </dsp:nvSpPr>
      <dsp:spPr>
        <a:xfrm>
          <a:off x="3672881" y="488914"/>
          <a:ext cx="3159909" cy="1075611"/>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a:cs typeface="Calibri"/>
            </a:rPr>
            <a:t>Accounted for prevention, detection, and treatment of Long COVID and provision of services.</a:t>
          </a:r>
        </a:p>
      </dsp:txBody>
      <dsp:txXfrm>
        <a:off x="3725388" y="541421"/>
        <a:ext cx="3054895" cy="970597"/>
      </dsp:txXfrm>
    </dsp:sp>
    <dsp:sp modelId="{D899DE7A-3DDC-4674-AFFA-509D0BF1C6A1}">
      <dsp:nvSpPr>
        <dsp:cNvPr id="0" name=""/>
        <dsp:cNvSpPr/>
      </dsp:nvSpPr>
      <dsp:spPr>
        <a:xfrm>
          <a:off x="5252836" y="1564525"/>
          <a:ext cx="0" cy="958902"/>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5904E9-6491-40B0-8752-4557FD8FB23D}">
      <dsp:nvSpPr>
        <dsp:cNvPr id="0" name=""/>
        <dsp:cNvSpPr/>
      </dsp:nvSpPr>
      <dsp:spPr>
        <a:xfrm>
          <a:off x="5695223" y="1766399"/>
          <a:ext cx="2780720" cy="57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hlinkClick xmlns:r="http://schemas.openxmlformats.org/officeDocument/2006/relationships" r:id="rId4"/>
            </a:rPr>
            <a:t>Presidential Memorandum</a:t>
          </a:r>
          <a:r>
            <a:rPr lang="en-US" sz="1600" b="0" kern="1200" dirty="0">
              <a:latin typeface="Calibri"/>
              <a:cs typeface="Calibri"/>
            </a:rPr>
            <a:t> </a:t>
          </a:r>
          <a:endParaRPr lang="en-US" sz="1600" b="0" kern="1200" dirty="0"/>
        </a:p>
      </dsp:txBody>
      <dsp:txXfrm>
        <a:off x="5695223" y="1766399"/>
        <a:ext cx="2780720" cy="570294"/>
      </dsp:txXfrm>
    </dsp:sp>
    <dsp:sp modelId="{3767B68D-B764-43E1-B70E-6B56AB82F3F9}">
      <dsp:nvSpPr>
        <dsp:cNvPr id="0" name=""/>
        <dsp:cNvSpPr/>
      </dsp:nvSpPr>
      <dsp:spPr>
        <a:xfrm>
          <a:off x="5214985" y="2485576"/>
          <a:ext cx="75702" cy="7570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01BDF-CF35-44F0-BC81-53FD115894CA}">
      <dsp:nvSpPr>
        <dsp:cNvPr id="0" name=""/>
        <dsp:cNvSpPr/>
      </dsp:nvSpPr>
      <dsp:spPr>
        <a:xfrm>
          <a:off x="5505629" y="3482330"/>
          <a:ext cx="3159909" cy="131762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a:cs typeface="Calibri"/>
            </a:rPr>
            <a:t>Organized government-wide response to address Long COVID and the longer-term impacts of COVID-19.</a:t>
          </a:r>
        </a:p>
      </dsp:txBody>
      <dsp:txXfrm>
        <a:off x="5569950" y="3546651"/>
        <a:ext cx="3031267" cy="1188981"/>
      </dsp:txXfrm>
    </dsp:sp>
    <dsp:sp modelId="{46474BCC-5A20-4764-A051-6F6E35DA6394}">
      <dsp:nvSpPr>
        <dsp:cNvPr id="0" name=""/>
        <dsp:cNvSpPr/>
      </dsp:nvSpPr>
      <dsp:spPr>
        <a:xfrm>
          <a:off x="7085583" y="2523427"/>
          <a:ext cx="0" cy="958902"/>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3E9B7D-3F50-4D04-83E4-73F4DDD33E4E}">
      <dsp:nvSpPr>
        <dsp:cNvPr id="0" name=""/>
        <dsp:cNvSpPr/>
      </dsp:nvSpPr>
      <dsp:spPr>
        <a:xfrm>
          <a:off x="7527971" y="2710161"/>
          <a:ext cx="2780720" cy="57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rPr>
            <a:t>Convened Long COVID Coordination Council</a:t>
          </a:r>
        </a:p>
      </dsp:txBody>
      <dsp:txXfrm>
        <a:off x="7527971" y="2710161"/>
        <a:ext cx="2780720" cy="570294"/>
      </dsp:txXfrm>
    </dsp:sp>
    <dsp:sp modelId="{F074D220-8EC6-471F-B4CB-3013AA304EDF}">
      <dsp:nvSpPr>
        <dsp:cNvPr id="0" name=""/>
        <dsp:cNvSpPr/>
      </dsp:nvSpPr>
      <dsp:spPr>
        <a:xfrm>
          <a:off x="7047732" y="2485576"/>
          <a:ext cx="75702" cy="7570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8D301-1E08-43D2-89F5-223583FD5FAD}">
      <dsp:nvSpPr>
        <dsp:cNvPr id="0" name=""/>
        <dsp:cNvSpPr/>
      </dsp:nvSpPr>
      <dsp:spPr>
        <a:xfrm>
          <a:off x="7338376" y="704036"/>
          <a:ext cx="3159909" cy="860488"/>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a:cs typeface="Calibri"/>
            </a:rPr>
            <a:t>Chaired by Admiral Rachel Levine, Assistant Secretary for Health.</a:t>
          </a:r>
        </a:p>
      </dsp:txBody>
      <dsp:txXfrm>
        <a:off x="7380382" y="746042"/>
        <a:ext cx="3075897" cy="776476"/>
      </dsp:txXfrm>
    </dsp:sp>
    <dsp:sp modelId="{825E636C-8372-4A75-8A18-8EE3712C0EE3}">
      <dsp:nvSpPr>
        <dsp:cNvPr id="0" name=""/>
        <dsp:cNvSpPr/>
      </dsp:nvSpPr>
      <dsp:spPr>
        <a:xfrm>
          <a:off x="8918331" y="1564525"/>
          <a:ext cx="0" cy="958902"/>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E6E08B-E667-49FA-95E3-C858599D1AB2}">
      <dsp:nvSpPr>
        <dsp:cNvPr id="0" name=""/>
        <dsp:cNvSpPr/>
      </dsp:nvSpPr>
      <dsp:spPr>
        <a:xfrm>
          <a:off x="8880480" y="2485576"/>
          <a:ext cx="75702" cy="7570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8F9B4-46B7-485C-9EDA-F2031B199982}">
      <dsp:nvSpPr>
        <dsp:cNvPr id="0" name=""/>
        <dsp:cNvSpPr/>
      </dsp:nvSpPr>
      <dsp:spPr>
        <a:xfrm>
          <a:off x="0" y="2188436"/>
          <a:ext cx="10712276" cy="0"/>
        </a:xfrm>
        <a:prstGeom prst="line">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72D6550-ECDA-41C1-99AA-0C03D96A7749}">
      <dsp:nvSpPr>
        <dsp:cNvPr id="0" name=""/>
        <dsp:cNvSpPr/>
      </dsp:nvSpPr>
      <dsp:spPr>
        <a:xfrm>
          <a:off x="166071" y="2350380"/>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rtl="0">
            <a:lnSpc>
              <a:spcPct val="90000"/>
            </a:lnSpc>
            <a:spcBef>
              <a:spcPct val="0"/>
            </a:spcBef>
            <a:spcAft>
              <a:spcPct val="35000"/>
            </a:spcAft>
            <a:buNone/>
            <a:defRPr b="1"/>
          </a:pPr>
          <a:r>
            <a:rPr lang="en-US" sz="1700" b="0" kern="1200" dirty="0">
              <a:solidFill>
                <a:srgbClr val="444444"/>
              </a:solidFill>
              <a:latin typeface="Calibri"/>
              <a:cs typeface="Calibri"/>
            </a:rPr>
            <a:t>14 Agencies Collaborated</a:t>
          </a:r>
        </a:p>
      </dsp:txBody>
      <dsp:txXfrm>
        <a:off x="166071" y="2350380"/>
        <a:ext cx="2416538" cy="494586"/>
      </dsp:txXfrm>
    </dsp:sp>
    <dsp:sp modelId="{EB0CB331-2F3E-4C0E-B53C-813444470E44}">
      <dsp:nvSpPr>
        <dsp:cNvPr id="0" name=""/>
        <dsp:cNvSpPr/>
      </dsp:nvSpPr>
      <dsp:spPr>
        <a:xfrm>
          <a:off x="1307" y="50881"/>
          <a:ext cx="2746066" cy="1305949"/>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solidFill>
                <a:srgbClr val="444444"/>
              </a:solidFill>
              <a:latin typeface="Calibri"/>
              <a:cs typeface="Calibri"/>
            </a:rPr>
            <a:t>To identify existing federal services available and outline a national research agenda. </a:t>
          </a:r>
          <a:endParaRPr lang="en-US" sz="1600" kern="1200" dirty="0"/>
        </a:p>
      </dsp:txBody>
      <dsp:txXfrm>
        <a:off x="65058" y="114632"/>
        <a:ext cx="2618564" cy="1178447"/>
      </dsp:txXfrm>
    </dsp:sp>
    <dsp:sp modelId="{5FE28D78-57FE-4A31-8BDB-6D527F11015E}">
      <dsp:nvSpPr>
        <dsp:cNvPr id="0" name=""/>
        <dsp:cNvSpPr/>
      </dsp:nvSpPr>
      <dsp:spPr>
        <a:xfrm>
          <a:off x="1374341" y="1356830"/>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47D8467-9AF7-4E66-BED5-9BFFC461DF9B}">
      <dsp:nvSpPr>
        <dsp:cNvPr id="0" name=""/>
        <dsp:cNvSpPr/>
      </dsp:nvSpPr>
      <dsp:spPr>
        <a:xfrm>
          <a:off x="1758790" y="1531905"/>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0" kern="1200" dirty="0">
              <a:solidFill>
                <a:srgbClr val="444444"/>
              </a:solidFill>
              <a:latin typeface="Calibri"/>
              <a:cs typeface="Calibri"/>
            </a:rPr>
            <a:t>Conducted listening sessions</a:t>
          </a:r>
          <a:endParaRPr lang="en-US" sz="1600" kern="1200" dirty="0"/>
        </a:p>
      </dsp:txBody>
      <dsp:txXfrm>
        <a:off x="1758790" y="1531905"/>
        <a:ext cx="2416538" cy="494586"/>
      </dsp:txXfrm>
    </dsp:sp>
    <dsp:sp modelId="{30509909-7BB5-455A-AFC0-A5516ABA8204}">
      <dsp:nvSpPr>
        <dsp:cNvPr id="0" name=""/>
        <dsp:cNvSpPr/>
      </dsp:nvSpPr>
      <dsp:spPr>
        <a:xfrm>
          <a:off x="1341514"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CD01E-FC86-4874-AA19-422A8D14A489}">
      <dsp:nvSpPr>
        <dsp:cNvPr id="0" name=""/>
        <dsp:cNvSpPr/>
      </dsp:nvSpPr>
      <dsp:spPr>
        <a:xfrm>
          <a:off x="1634970" y="3143975"/>
          <a:ext cx="2746066" cy="107274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rgbClr val="444444"/>
              </a:solidFill>
              <a:latin typeface="Calibri"/>
              <a:cs typeface="Calibri"/>
            </a:rPr>
            <a:t>With community members, patients, providers, researchers.</a:t>
          </a:r>
        </a:p>
      </dsp:txBody>
      <dsp:txXfrm>
        <a:off x="1687337" y="3196342"/>
        <a:ext cx="2641332" cy="968009"/>
      </dsp:txXfrm>
    </dsp:sp>
    <dsp:sp modelId="{86FE77F3-7F95-4E7A-AAD9-2C3CFAE41AD2}">
      <dsp:nvSpPr>
        <dsp:cNvPr id="0" name=""/>
        <dsp:cNvSpPr/>
      </dsp:nvSpPr>
      <dsp:spPr>
        <a:xfrm>
          <a:off x="2967059" y="2188435"/>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1DC276-9E9F-40CF-80E7-0E4CD5E6401A}">
      <dsp:nvSpPr>
        <dsp:cNvPr id="0" name=""/>
        <dsp:cNvSpPr/>
      </dsp:nvSpPr>
      <dsp:spPr>
        <a:xfrm>
          <a:off x="3351509" y="2350380"/>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b="0" kern="1200" dirty="0">
              <a:solidFill>
                <a:srgbClr val="444444"/>
              </a:solidFill>
              <a:latin typeface="Calibri"/>
              <a:cs typeface="Calibri"/>
            </a:rPr>
            <a:t>Published 2 Interagency </a:t>
          </a:r>
          <a:r>
            <a:rPr lang="en-US" sz="1700" b="0" kern="1200" dirty="0">
              <a:latin typeface="Calibri"/>
              <a:cs typeface="Calibri"/>
            </a:rPr>
            <a:t>Reports</a:t>
          </a:r>
          <a:endParaRPr lang="en-US" sz="1700" kern="1200" dirty="0"/>
        </a:p>
      </dsp:txBody>
      <dsp:txXfrm>
        <a:off x="3351509" y="2350380"/>
        <a:ext cx="2416538" cy="494586"/>
      </dsp:txXfrm>
    </dsp:sp>
    <dsp:sp modelId="{85CBD9EE-BB04-4233-A97C-F432747F2868}">
      <dsp:nvSpPr>
        <dsp:cNvPr id="0" name=""/>
        <dsp:cNvSpPr/>
      </dsp:nvSpPr>
      <dsp:spPr>
        <a:xfrm>
          <a:off x="2934233"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5F4FD-33AC-4E7F-9E7B-FC7CD110A6F2}">
      <dsp:nvSpPr>
        <dsp:cNvPr id="0" name=""/>
        <dsp:cNvSpPr/>
      </dsp:nvSpPr>
      <dsp:spPr>
        <a:xfrm>
          <a:off x="3186745" y="0"/>
          <a:ext cx="2746066" cy="135683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0" u="sng" kern="1200" dirty="0">
              <a:solidFill>
                <a:srgbClr val="444444"/>
              </a:solidFill>
              <a:latin typeface="Calibri"/>
              <a:cs typeface="Calibri"/>
              <a:hlinkClick xmlns:r="http://schemas.openxmlformats.org/officeDocument/2006/relationships" r:id="rId1"/>
            </a:rPr>
            <a:t>Services and Supports for Longer-Term Impacts of COVID-19</a:t>
          </a:r>
          <a:endParaRPr lang="en-US" sz="1600" b="0" kern="1200" dirty="0">
            <a:solidFill>
              <a:srgbClr val="444444"/>
            </a:solidFill>
            <a:latin typeface="Calibri"/>
            <a:cs typeface="Calibri"/>
          </a:endParaRPr>
        </a:p>
        <a:p>
          <a:pPr marL="0" lvl="0" indent="0" algn="l" defTabSz="711200">
            <a:lnSpc>
              <a:spcPct val="90000"/>
            </a:lnSpc>
            <a:spcBef>
              <a:spcPct val="0"/>
            </a:spcBef>
            <a:spcAft>
              <a:spcPct val="35000"/>
            </a:spcAft>
            <a:buNone/>
          </a:pPr>
          <a:r>
            <a:rPr lang="en-US" sz="1600" b="0" u="sng" kern="1200" dirty="0">
              <a:solidFill>
                <a:srgbClr val="444444"/>
              </a:solidFill>
              <a:latin typeface="Calibri"/>
              <a:cs typeface="Calibri"/>
              <a:hlinkClick xmlns:r="http://schemas.openxmlformats.org/officeDocument/2006/relationships" r:id="rId2"/>
            </a:rPr>
            <a:t>National Research Action Plan on Long COVID</a:t>
          </a:r>
          <a:endParaRPr lang="en-US" sz="1600" b="0" kern="1200" dirty="0">
            <a:solidFill>
              <a:srgbClr val="444444"/>
            </a:solidFill>
            <a:latin typeface="Calibri"/>
            <a:cs typeface="Calibri"/>
          </a:endParaRPr>
        </a:p>
      </dsp:txBody>
      <dsp:txXfrm>
        <a:off x="3252980" y="66235"/>
        <a:ext cx="2613596" cy="1224360"/>
      </dsp:txXfrm>
    </dsp:sp>
    <dsp:sp modelId="{7280EA01-C384-4512-9B90-1309B18975F4}">
      <dsp:nvSpPr>
        <dsp:cNvPr id="0" name=""/>
        <dsp:cNvSpPr/>
      </dsp:nvSpPr>
      <dsp:spPr>
        <a:xfrm>
          <a:off x="4559778" y="1356830"/>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793C7F9-6DD8-4E17-8898-304A1984A722}">
      <dsp:nvSpPr>
        <dsp:cNvPr id="0" name=""/>
        <dsp:cNvSpPr/>
      </dsp:nvSpPr>
      <dsp:spPr>
        <a:xfrm>
          <a:off x="4944227" y="1531905"/>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hlinkClick xmlns:r="http://schemas.openxmlformats.org/officeDocument/2006/relationships" r:id="rId3"/>
            </a:rPr>
            <a:t>Updated Fact Sheet</a:t>
          </a:r>
          <a:endParaRPr lang="en-US" sz="1600" b="0" kern="1200" dirty="0"/>
        </a:p>
      </dsp:txBody>
      <dsp:txXfrm>
        <a:off x="4944227" y="1531905"/>
        <a:ext cx="2416538" cy="494586"/>
      </dsp:txXfrm>
    </dsp:sp>
    <dsp:sp modelId="{2402A0B2-00B0-411C-98F0-8026B54A641A}">
      <dsp:nvSpPr>
        <dsp:cNvPr id="0" name=""/>
        <dsp:cNvSpPr/>
      </dsp:nvSpPr>
      <dsp:spPr>
        <a:xfrm>
          <a:off x="4526952"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20EA1-2BC9-413D-B511-5D035933C1E4}">
      <dsp:nvSpPr>
        <dsp:cNvPr id="0" name=""/>
        <dsp:cNvSpPr/>
      </dsp:nvSpPr>
      <dsp:spPr>
        <a:xfrm>
          <a:off x="4779463" y="3020041"/>
          <a:ext cx="2746066" cy="1356830"/>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B1B1B"/>
              </a:solidFill>
            </a:rPr>
            <a:t>HHS</a:t>
          </a:r>
          <a:r>
            <a:rPr lang="en-US" sz="1600" kern="1200" dirty="0">
              <a:solidFill>
                <a:srgbClr val="1B1B1B"/>
              </a:solidFill>
              <a:latin typeface="Calibri Light" panose="020F0302020204030204"/>
            </a:rPr>
            <a:t> released a</a:t>
          </a:r>
          <a:r>
            <a:rPr lang="en-US" sz="1600" kern="1200" dirty="0">
              <a:solidFill>
                <a:srgbClr val="1B1B1B"/>
              </a:solidFill>
            </a:rPr>
            <a:t> Fact Sheet outlining the progress made in the last year in responding to Long COVID and actions moving forward.</a:t>
          </a:r>
        </a:p>
      </dsp:txBody>
      <dsp:txXfrm>
        <a:off x="4845698" y="3086276"/>
        <a:ext cx="2613596" cy="1224360"/>
      </dsp:txXfrm>
    </dsp:sp>
    <dsp:sp modelId="{5DB540BE-154C-43AF-89C5-7BC84EC06522}">
      <dsp:nvSpPr>
        <dsp:cNvPr id="0" name=""/>
        <dsp:cNvSpPr/>
      </dsp:nvSpPr>
      <dsp:spPr>
        <a:xfrm>
          <a:off x="6152497" y="2188435"/>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FD68B8-9BAC-4803-80DD-615DD734B5BA}">
      <dsp:nvSpPr>
        <dsp:cNvPr id="0" name=""/>
        <dsp:cNvSpPr/>
      </dsp:nvSpPr>
      <dsp:spPr>
        <a:xfrm>
          <a:off x="6536946" y="2350380"/>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rPr>
            <a:t>Additional Federal Publications</a:t>
          </a:r>
        </a:p>
      </dsp:txBody>
      <dsp:txXfrm>
        <a:off x="6536946" y="2350380"/>
        <a:ext cx="2416538" cy="494586"/>
      </dsp:txXfrm>
    </dsp:sp>
    <dsp:sp modelId="{278A2044-595C-44F8-9A13-E972F43CE91D}">
      <dsp:nvSpPr>
        <dsp:cNvPr id="0" name=""/>
        <dsp:cNvSpPr/>
      </dsp:nvSpPr>
      <dsp:spPr>
        <a:xfrm>
          <a:off x="6119670"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F811F-894C-4649-97CD-FB909FE87F12}">
      <dsp:nvSpPr>
        <dsp:cNvPr id="0" name=""/>
        <dsp:cNvSpPr/>
      </dsp:nvSpPr>
      <dsp:spPr>
        <a:xfrm>
          <a:off x="6372182" y="540612"/>
          <a:ext cx="2746066" cy="816218"/>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SSA, SAMHSA, Labor, Education, and others.</a:t>
          </a:r>
        </a:p>
      </dsp:txBody>
      <dsp:txXfrm>
        <a:off x="6412026" y="580456"/>
        <a:ext cx="2666378" cy="736530"/>
      </dsp:txXfrm>
    </dsp:sp>
    <dsp:sp modelId="{FD6BEFC1-9A2D-4974-91FA-24B07A5C09EB}">
      <dsp:nvSpPr>
        <dsp:cNvPr id="0" name=""/>
        <dsp:cNvSpPr/>
      </dsp:nvSpPr>
      <dsp:spPr>
        <a:xfrm>
          <a:off x="7745216" y="1356830"/>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846EDD-E285-4E0D-BE67-587862ADDCE2}">
      <dsp:nvSpPr>
        <dsp:cNvPr id="0" name=""/>
        <dsp:cNvSpPr/>
      </dsp:nvSpPr>
      <dsp:spPr>
        <a:xfrm>
          <a:off x="8129665" y="1531905"/>
          <a:ext cx="2416538" cy="4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b="0" kern="1200" dirty="0">
              <a:latin typeface="Calibri"/>
              <a:cs typeface="Calibri"/>
              <a:hlinkClick xmlns:r="http://schemas.openxmlformats.org/officeDocument/2006/relationships" r:id="rId4"/>
            </a:rPr>
            <a:t>Office of Long COVID Research and Practice</a:t>
          </a:r>
          <a:endParaRPr lang="en-US" sz="1600" b="0" kern="1200" dirty="0"/>
        </a:p>
      </dsp:txBody>
      <dsp:txXfrm>
        <a:off x="8129665" y="1531905"/>
        <a:ext cx="2416538" cy="494586"/>
      </dsp:txXfrm>
    </dsp:sp>
    <dsp:sp modelId="{74CDCC73-8B09-40D6-B810-63F210BB771D}">
      <dsp:nvSpPr>
        <dsp:cNvPr id="0" name=""/>
        <dsp:cNvSpPr/>
      </dsp:nvSpPr>
      <dsp:spPr>
        <a:xfrm>
          <a:off x="7712389"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79C20-3488-4D11-96BC-9094C664DF0A}">
      <dsp:nvSpPr>
        <dsp:cNvPr id="0" name=""/>
        <dsp:cNvSpPr/>
      </dsp:nvSpPr>
      <dsp:spPr>
        <a:xfrm>
          <a:off x="7964901" y="3020041"/>
          <a:ext cx="2746066" cy="74625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a:cs typeface="Calibri"/>
            </a:rPr>
            <a:t>As called for in the National Research Action Plan.</a:t>
          </a:r>
        </a:p>
      </dsp:txBody>
      <dsp:txXfrm>
        <a:off x="8001330" y="3056470"/>
        <a:ext cx="2673208" cy="673398"/>
      </dsp:txXfrm>
    </dsp:sp>
    <dsp:sp modelId="{37E52824-2D4B-4B10-8C93-272055859144}">
      <dsp:nvSpPr>
        <dsp:cNvPr id="0" name=""/>
        <dsp:cNvSpPr/>
      </dsp:nvSpPr>
      <dsp:spPr>
        <a:xfrm>
          <a:off x="9337934" y="2188435"/>
          <a:ext cx="0" cy="831605"/>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171A0F-D343-438E-A57D-8A08746D3750}">
      <dsp:nvSpPr>
        <dsp:cNvPr id="0" name=""/>
        <dsp:cNvSpPr/>
      </dsp:nvSpPr>
      <dsp:spPr>
        <a:xfrm>
          <a:off x="9305108" y="2155609"/>
          <a:ext cx="65653" cy="65653"/>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5A524-0CDE-45A8-A41D-F1DFA58C1C3B}">
      <dsp:nvSpPr>
        <dsp:cNvPr id="0" name=""/>
        <dsp:cNvSpPr/>
      </dsp:nvSpPr>
      <dsp:spPr>
        <a:xfrm>
          <a:off x="8949" y="350"/>
          <a:ext cx="11582344" cy="255748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b="1" kern="1200">
              <a:latin typeface="Calibri Light" panose="020F0302020204030204"/>
            </a:rPr>
            <a:t>Long COVID Coordination Council</a:t>
          </a:r>
          <a:endParaRPr lang="en-US" sz="5400" b="1" kern="1200"/>
        </a:p>
      </dsp:txBody>
      <dsp:txXfrm>
        <a:off x="83855" y="75256"/>
        <a:ext cx="11432532" cy="2407669"/>
      </dsp:txXfrm>
    </dsp:sp>
    <dsp:sp modelId="{CF78983A-D860-4B9D-935A-1D7424BA2AB4}">
      <dsp:nvSpPr>
        <dsp:cNvPr id="0" name=""/>
        <dsp:cNvSpPr/>
      </dsp:nvSpPr>
      <dsp:spPr>
        <a:xfrm>
          <a:off x="8949"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Comms, Partnerships and Policy</a:t>
          </a:r>
          <a:endParaRPr lang="en-US" sz="2000" b="1" kern="1200"/>
        </a:p>
      </dsp:txBody>
      <dsp:txXfrm>
        <a:off x="54156" y="2909448"/>
        <a:ext cx="1453075" cy="2467067"/>
      </dsp:txXfrm>
    </dsp:sp>
    <dsp:sp modelId="{541F810D-726F-48FA-A28B-6B89F1229E27}">
      <dsp:nvSpPr>
        <dsp:cNvPr id="0" name=""/>
        <dsp:cNvSpPr/>
      </dsp:nvSpPr>
      <dsp:spPr>
        <a:xfrm>
          <a:off x="1682091"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Service Eligibility and Civil Rights Protections</a:t>
          </a:r>
          <a:endParaRPr lang="en-US" sz="2000" b="1" kern="1200"/>
        </a:p>
      </dsp:txBody>
      <dsp:txXfrm>
        <a:off x="1727298" y="2909448"/>
        <a:ext cx="1453075" cy="2467067"/>
      </dsp:txXfrm>
    </dsp:sp>
    <dsp:sp modelId="{DAC35574-1655-4E3F-8BF2-8FC07F0763B8}">
      <dsp:nvSpPr>
        <dsp:cNvPr id="0" name=""/>
        <dsp:cNvSpPr/>
      </dsp:nvSpPr>
      <dsp:spPr>
        <a:xfrm>
          <a:off x="3355234"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Coverage, Access and Payment</a:t>
          </a:r>
        </a:p>
      </dsp:txBody>
      <dsp:txXfrm>
        <a:off x="3400441" y="2909448"/>
        <a:ext cx="1453075" cy="2467067"/>
      </dsp:txXfrm>
    </dsp:sp>
    <dsp:sp modelId="{D7366017-FD7A-46EF-844F-613724731701}">
      <dsp:nvSpPr>
        <dsp:cNvPr id="0" name=""/>
        <dsp:cNvSpPr/>
      </dsp:nvSpPr>
      <dsp:spPr>
        <a:xfrm>
          <a:off x="5028376"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Data and Surveillance</a:t>
          </a:r>
          <a:endParaRPr lang="en-US" sz="2000" b="1" kern="1200"/>
        </a:p>
      </dsp:txBody>
      <dsp:txXfrm>
        <a:off x="5073583" y="2909448"/>
        <a:ext cx="1453075" cy="2467067"/>
      </dsp:txXfrm>
    </dsp:sp>
    <dsp:sp modelId="{ED6B943A-BE85-4121-BF87-9A6CDD6A4028}">
      <dsp:nvSpPr>
        <dsp:cNvPr id="0" name=""/>
        <dsp:cNvSpPr/>
      </dsp:nvSpPr>
      <dsp:spPr>
        <a:xfrm>
          <a:off x="6701519"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Research</a:t>
          </a:r>
        </a:p>
      </dsp:txBody>
      <dsp:txXfrm>
        <a:off x="6746726" y="2909448"/>
        <a:ext cx="1453075" cy="2467067"/>
      </dsp:txXfrm>
    </dsp:sp>
    <dsp:sp modelId="{6925756A-A808-49FE-9EBF-D7658BD532E3}">
      <dsp:nvSpPr>
        <dsp:cNvPr id="0" name=""/>
        <dsp:cNvSpPr/>
      </dsp:nvSpPr>
      <dsp:spPr>
        <a:xfrm>
          <a:off x="8374661"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Light" panose="020F0302020204030204"/>
            </a:rPr>
            <a:t>Clinical Practice</a:t>
          </a:r>
        </a:p>
      </dsp:txBody>
      <dsp:txXfrm>
        <a:off x="8419868" y="2909448"/>
        <a:ext cx="1453075" cy="2467067"/>
      </dsp:txXfrm>
    </dsp:sp>
    <dsp:sp modelId="{486DD9F0-2382-4653-915C-91FCCE2BF042}">
      <dsp:nvSpPr>
        <dsp:cNvPr id="0" name=""/>
        <dsp:cNvSpPr/>
      </dsp:nvSpPr>
      <dsp:spPr>
        <a:xfrm>
          <a:off x="10047804" y="2864241"/>
          <a:ext cx="1543489" cy="25574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Behavioral Health</a:t>
          </a:r>
        </a:p>
      </dsp:txBody>
      <dsp:txXfrm>
        <a:off x="10093011" y="2909448"/>
        <a:ext cx="1453075" cy="2467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57A67-FA46-4F39-AA41-2DB8BD962532}">
      <dsp:nvSpPr>
        <dsp:cNvPr id="0" name=""/>
        <dsp:cNvSpPr/>
      </dsp:nvSpPr>
      <dsp:spPr>
        <a:xfrm>
          <a:off x="1508" y="991375"/>
          <a:ext cx="1568042" cy="1293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cs typeface="Calibri"/>
            </a:rPr>
            <a:t>NIH RECOVER</a:t>
          </a:r>
          <a:endParaRPr lang="en-US" sz="1400" kern="1200" dirty="0"/>
        </a:p>
        <a:p>
          <a:pPr marL="114300" lvl="1" indent="-114300" algn="l" defTabSz="622300" rtl="0">
            <a:lnSpc>
              <a:spcPct val="90000"/>
            </a:lnSpc>
            <a:spcBef>
              <a:spcPct val="0"/>
            </a:spcBef>
            <a:spcAft>
              <a:spcPct val="15000"/>
            </a:spcAft>
            <a:buChar char="•"/>
          </a:pPr>
          <a:r>
            <a:rPr lang="en-US" sz="1400" kern="1200">
              <a:latin typeface="Calibri"/>
              <a:cs typeface="Calibri"/>
            </a:rPr>
            <a:t>CDC INSPIRE</a:t>
          </a:r>
        </a:p>
      </dsp:txBody>
      <dsp:txXfrm>
        <a:off x="31271" y="1021138"/>
        <a:ext cx="1508516" cy="956643"/>
      </dsp:txXfrm>
    </dsp:sp>
    <dsp:sp modelId="{292133A4-A3BA-461A-A797-445B645E7BD4}">
      <dsp:nvSpPr>
        <dsp:cNvPr id="0" name=""/>
        <dsp:cNvSpPr/>
      </dsp:nvSpPr>
      <dsp:spPr>
        <a:xfrm>
          <a:off x="834693" y="1126955"/>
          <a:ext cx="1984012" cy="1984012"/>
        </a:xfrm>
        <a:prstGeom prst="leftCircularArrow">
          <a:avLst>
            <a:gd name="adj1" fmla="val 4429"/>
            <a:gd name="adj2" fmla="val 562076"/>
            <a:gd name="adj3" fmla="val 2337587"/>
            <a:gd name="adj4" fmla="val 9024489"/>
            <a:gd name="adj5" fmla="val 516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3DB456-939C-4CAA-84AA-B7556A66D8D1}">
      <dsp:nvSpPr>
        <dsp:cNvPr id="0" name=""/>
        <dsp:cNvSpPr/>
      </dsp:nvSpPr>
      <dsp:spPr>
        <a:xfrm>
          <a:off x="349962" y="2007545"/>
          <a:ext cx="1393815" cy="5542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a:cs typeface="Calibri"/>
            </a:rPr>
            <a:t>Research</a:t>
          </a:r>
        </a:p>
      </dsp:txBody>
      <dsp:txXfrm>
        <a:off x="366196" y="2023779"/>
        <a:ext cx="1361347" cy="521806"/>
      </dsp:txXfrm>
    </dsp:sp>
    <dsp:sp modelId="{2E5EC467-DBB2-4980-A330-B2CA12264A33}">
      <dsp:nvSpPr>
        <dsp:cNvPr id="0" name=""/>
        <dsp:cNvSpPr/>
      </dsp:nvSpPr>
      <dsp:spPr>
        <a:xfrm>
          <a:off x="2162250" y="991375"/>
          <a:ext cx="1568042" cy="1293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00000"/>
              <a:satOff val="0"/>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100000"/>
            </a:lnSpc>
            <a:spcBef>
              <a:spcPct val="0"/>
            </a:spcBef>
            <a:spcAft>
              <a:spcPct val="15000"/>
            </a:spcAft>
            <a:buChar char="•"/>
          </a:pPr>
          <a:r>
            <a:rPr lang="en-US" sz="1400" kern="1200" dirty="0">
              <a:solidFill>
                <a:schemeClr val="tx1"/>
              </a:solidFill>
              <a:latin typeface="Calibri"/>
              <a:cs typeface="Calibri"/>
            </a:rPr>
            <a:t>AHRQ Models of care</a:t>
          </a:r>
        </a:p>
        <a:p>
          <a:pPr marL="114300" lvl="1" indent="-114300" algn="l" defTabSz="622300" rtl="0">
            <a:lnSpc>
              <a:spcPct val="100000"/>
            </a:lnSpc>
            <a:spcBef>
              <a:spcPct val="0"/>
            </a:spcBef>
            <a:spcAft>
              <a:spcPct val="15000"/>
            </a:spcAft>
            <a:buChar char="•"/>
          </a:pPr>
          <a:r>
            <a:rPr lang="en-US" sz="1400" kern="1200">
              <a:latin typeface="Calibri"/>
              <a:cs typeface="Calibri"/>
            </a:rPr>
            <a:t>CDC Project ECHO</a:t>
          </a:r>
        </a:p>
      </dsp:txBody>
      <dsp:txXfrm>
        <a:off x="2192013" y="1298275"/>
        <a:ext cx="1508516" cy="956643"/>
      </dsp:txXfrm>
    </dsp:sp>
    <dsp:sp modelId="{965AC47F-1349-482C-87D0-4A8892ABCFBB}">
      <dsp:nvSpPr>
        <dsp:cNvPr id="0" name=""/>
        <dsp:cNvSpPr/>
      </dsp:nvSpPr>
      <dsp:spPr>
        <a:xfrm>
          <a:off x="2982368" y="114380"/>
          <a:ext cx="2184373" cy="2184373"/>
        </a:xfrm>
        <a:prstGeom prst="circularArrow">
          <a:avLst>
            <a:gd name="adj1" fmla="val 4023"/>
            <a:gd name="adj2" fmla="val 505489"/>
            <a:gd name="adj3" fmla="val 19319000"/>
            <a:gd name="adj4" fmla="val 12575511"/>
            <a:gd name="adj5" fmla="val 4694"/>
          </a:avLst>
        </a:prstGeom>
        <a:solidFill>
          <a:schemeClr val="accent5">
            <a:hueOff val="-2400000"/>
            <a:satOff val="0"/>
            <a:lumOff val="3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D44A4-2ED0-45FE-9113-695ECF6077F4}">
      <dsp:nvSpPr>
        <dsp:cNvPr id="0" name=""/>
        <dsp:cNvSpPr/>
      </dsp:nvSpPr>
      <dsp:spPr>
        <a:xfrm>
          <a:off x="2510704" y="714238"/>
          <a:ext cx="1393815" cy="554274"/>
        </a:xfrm>
        <a:prstGeom prst="roundRect">
          <a:avLst>
            <a:gd name="adj" fmla="val 10000"/>
          </a:avLst>
        </a:prstGeom>
        <a:solidFill>
          <a:schemeClr val="accent5">
            <a:hueOff val="-1800000"/>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r>
            <a:rPr lang="en-US" sz="1500" kern="1200">
              <a:latin typeface="Calibri"/>
              <a:cs typeface="Calibri"/>
            </a:rPr>
            <a:t>Clinical Practice</a:t>
          </a:r>
        </a:p>
      </dsp:txBody>
      <dsp:txXfrm>
        <a:off x="2526938" y="730472"/>
        <a:ext cx="1361347" cy="521806"/>
      </dsp:txXfrm>
    </dsp:sp>
    <dsp:sp modelId="{9E1FBB6D-EB65-43CF-8651-C4DAEDEC37DF}">
      <dsp:nvSpPr>
        <dsp:cNvPr id="0" name=""/>
        <dsp:cNvSpPr/>
      </dsp:nvSpPr>
      <dsp:spPr>
        <a:xfrm>
          <a:off x="4322991" y="991375"/>
          <a:ext cx="1568042" cy="1293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00000"/>
              <a:satOff val="0"/>
              <a:lumOff val="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100000"/>
            </a:lnSpc>
            <a:spcBef>
              <a:spcPct val="0"/>
            </a:spcBef>
            <a:spcAft>
              <a:spcPct val="15000"/>
            </a:spcAft>
            <a:buChar char="•"/>
          </a:pPr>
          <a:r>
            <a:rPr lang="en-US" sz="1400" kern="1200">
              <a:solidFill>
                <a:srgbClr val="444444"/>
              </a:solidFill>
              <a:latin typeface="Calibri"/>
              <a:cs typeface="Calibri"/>
            </a:rPr>
            <a:t>DOL </a:t>
          </a:r>
          <a:r>
            <a:rPr lang="en-US" sz="1400" kern="1200">
              <a:latin typeface="Calibri"/>
              <a:cs typeface="Calibri"/>
            </a:rPr>
            <a:t>employer resources</a:t>
          </a:r>
        </a:p>
        <a:p>
          <a:pPr marL="114300" lvl="1" indent="-114300" algn="l" defTabSz="622300" rtl="0">
            <a:lnSpc>
              <a:spcPct val="100000"/>
            </a:lnSpc>
            <a:spcBef>
              <a:spcPct val="0"/>
            </a:spcBef>
            <a:spcAft>
              <a:spcPct val="15000"/>
            </a:spcAft>
            <a:buChar char="•"/>
          </a:pPr>
          <a:r>
            <a:rPr lang="en-US" sz="1400" kern="1200" dirty="0">
              <a:latin typeface="Calibri"/>
              <a:cs typeface="Calibri"/>
            </a:rPr>
            <a:t>ACL return to work </a:t>
          </a:r>
        </a:p>
      </dsp:txBody>
      <dsp:txXfrm>
        <a:off x="4352754" y="1021138"/>
        <a:ext cx="1508516" cy="956643"/>
      </dsp:txXfrm>
    </dsp:sp>
    <dsp:sp modelId="{34B5FA4F-3999-4062-94C1-DE275E744E1B}">
      <dsp:nvSpPr>
        <dsp:cNvPr id="0" name=""/>
        <dsp:cNvSpPr/>
      </dsp:nvSpPr>
      <dsp:spPr>
        <a:xfrm>
          <a:off x="5156176" y="1126955"/>
          <a:ext cx="1984012" cy="1984012"/>
        </a:xfrm>
        <a:prstGeom prst="leftCircularArrow">
          <a:avLst>
            <a:gd name="adj1" fmla="val 4429"/>
            <a:gd name="adj2" fmla="val 562076"/>
            <a:gd name="adj3" fmla="val 2337587"/>
            <a:gd name="adj4" fmla="val 9024489"/>
            <a:gd name="adj5" fmla="val 5168"/>
          </a:avLst>
        </a:prstGeom>
        <a:solidFill>
          <a:schemeClr val="accent5">
            <a:hueOff val="-4800000"/>
            <a:satOff val="0"/>
            <a:lumOff val="67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71813-5144-4625-952C-0FA742677522}">
      <dsp:nvSpPr>
        <dsp:cNvPr id="0" name=""/>
        <dsp:cNvSpPr/>
      </dsp:nvSpPr>
      <dsp:spPr>
        <a:xfrm>
          <a:off x="4671445" y="2007545"/>
          <a:ext cx="1393815" cy="554274"/>
        </a:xfrm>
        <a:prstGeom prst="roundRect">
          <a:avLst>
            <a:gd name="adj" fmla="val 10000"/>
          </a:avLst>
        </a:prstGeom>
        <a:solidFill>
          <a:schemeClr val="accent5">
            <a:hueOff val="-360000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ct val="35000"/>
            </a:spcAft>
            <a:buNone/>
          </a:pPr>
          <a:r>
            <a:rPr lang="en-US" sz="1500" kern="1200">
              <a:latin typeface="Calibri"/>
              <a:cs typeface="Calibri"/>
            </a:rPr>
            <a:t>Services and Supports</a:t>
          </a:r>
        </a:p>
      </dsp:txBody>
      <dsp:txXfrm>
        <a:off x="4687679" y="2023779"/>
        <a:ext cx="1361347" cy="521806"/>
      </dsp:txXfrm>
    </dsp:sp>
    <dsp:sp modelId="{DD3244B2-1021-4F28-BB03-A994A30E90B2}">
      <dsp:nvSpPr>
        <dsp:cNvPr id="0" name=""/>
        <dsp:cNvSpPr/>
      </dsp:nvSpPr>
      <dsp:spPr>
        <a:xfrm>
          <a:off x="6483733" y="991375"/>
          <a:ext cx="1568042" cy="1293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400000"/>
              <a:satOff val="0"/>
              <a:lumOff val="7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a:latin typeface="Calibri"/>
              <a:cs typeface="Calibri"/>
            </a:rPr>
            <a:t>ASPA We Can Do This</a:t>
          </a:r>
        </a:p>
      </dsp:txBody>
      <dsp:txXfrm>
        <a:off x="6513496" y="1298275"/>
        <a:ext cx="1508516" cy="956643"/>
      </dsp:txXfrm>
    </dsp:sp>
    <dsp:sp modelId="{36B4D9A4-0C7E-4A62-A439-E5DE0285ECEF}">
      <dsp:nvSpPr>
        <dsp:cNvPr id="0" name=""/>
        <dsp:cNvSpPr/>
      </dsp:nvSpPr>
      <dsp:spPr>
        <a:xfrm>
          <a:off x="7303851" y="114380"/>
          <a:ext cx="2184373" cy="2184373"/>
        </a:xfrm>
        <a:prstGeom prst="circularArrow">
          <a:avLst>
            <a:gd name="adj1" fmla="val 4023"/>
            <a:gd name="adj2" fmla="val 505489"/>
            <a:gd name="adj3" fmla="val 19319000"/>
            <a:gd name="adj4" fmla="val 12575511"/>
            <a:gd name="adj5" fmla="val 4694"/>
          </a:avLst>
        </a:prstGeom>
        <a:solidFill>
          <a:schemeClr val="accent5">
            <a:hueOff val="-7200000"/>
            <a:satOff val="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2FBC02-A609-48A1-B35A-8FD1EF8A8845}">
      <dsp:nvSpPr>
        <dsp:cNvPr id="0" name=""/>
        <dsp:cNvSpPr/>
      </dsp:nvSpPr>
      <dsp:spPr>
        <a:xfrm>
          <a:off x="6832187" y="714238"/>
          <a:ext cx="1393815" cy="554274"/>
        </a:xfrm>
        <a:prstGeom prst="roundRect">
          <a:avLst>
            <a:gd name="adj" fmla="val 10000"/>
          </a:avLst>
        </a:prstGeom>
        <a:solidFill>
          <a:schemeClr val="accent5">
            <a:hueOff val="-5400000"/>
            <a:satOff val="0"/>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r>
            <a:rPr lang="en-US" sz="1500" kern="1200">
              <a:latin typeface="Calibri"/>
              <a:cs typeface="Calibri"/>
            </a:rPr>
            <a:t>Public Education</a:t>
          </a:r>
        </a:p>
      </dsp:txBody>
      <dsp:txXfrm>
        <a:off x="6848421" y="730472"/>
        <a:ext cx="1361347" cy="521806"/>
      </dsp:txXfrm>
    </dsp:sp>
    <dsp:sp modelId="{47C1B898-D08A-4BB2-AB3C-AFB8EB9A4FA5}">
      <dsp:nvSpPr>
        <dsp:cNvPr id="0" name=""/>
        <dsp:cNvSpPr/>
      </dsp:nvSpPr>
      <dsp:spPr>
        <a:xfrm>
          <a:off x="8644474" y="991375"/>
          <a:ext cx="1568042" cy="1293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200000"/>
              <a:satOff val="0"/>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solidFill>
                <a:schemeClr val="tx1"/>
              </a:solidFill>
              <a:latin typeface="Calibri"/>
              <a:cs typeface="Calibri"/>
            </a:rPr>
            <a:t>OASH Long COVID Council</a:t>
          </a:r>
          <a:endParaRPr lang="en-US" sz="1400" kern="1200" dirty="0">
            <a:solidFill>
              <a:schemeClr val="tx1"/>
            </a:solidFill>
          </a:endParaRPr>
        </a:p>
      </dsp:txBody>
      <dsp:txXfrm>
        <a:off x="8674237" y="1021138"/>
        <a:ext cx="1508516" cy="956643"/>
      </dsp:txXfrm>
    </dsp:sp>
    <dsp:sp modelId="{EE53FE6E-9BB9-4664-BC2F-F534B302D3C6}">
      <dsp:nvSpPr>
        <dsp:cNvPr id="0" name=""/>
        <dsp:cNvSpPr/>
      </dsp:nvSpPr>
      <dsp:spPr>
        <a:xfrm>
          <a:off x="8992928" y="2007545"/>
          <a:ext cx="1393815" cy="554274"/>
        </a:xfrm>
        <a:prstGeom prst="roundRect">
          <a:avLst>
            <a:gd name="adj" fmla="val 10000"/>
          </a:avLst>
        </a:prstGeom>
        <a:solidFill>
          <a:schemeClr val="accent5">
            <a:hueOff val="-7200000"/>
            <a:satOff val="0"/>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a:cs typeface="Calibri"/>
            </a:rPr>
            <a:t>Coordination</a:t>
          </a:r>
          <a:endParaRPr lang="en-US" sz="1500" kern="1200" dirty="0"/>
        </a:p>
      </dsp:txBody>
      <dsp:txXfrm>
        <a:off x="9009162" y="2023779"/>
        <a:ext cx="1361347" cy="521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554CF-0B1D-4339-BF95-C46419DB697B}">
      <dsp:nvSpPr>
        <dsp:cNvPr id="0" name=""/>
        <dsp:cNvSpPr/>
      </dsp:nvSpPr>
      <dsp:spPr>
        <a:xfrm>
          <a:off x="0" y="324368"/>
          <a:ext cx="10319335"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E9763-1A9A-4B02-AF3B-117D9B9480F3}">
      <dsp:nvSpPr>
        <dsp:cNvPr id="0" name=""/>
        <dsp:cNvSpPr/>
      </dsp:nvSpPr>
      <dsp:spPr>
        <a:xfrm>
          <a:off x="515966" y="117728"/>
          <a:ext cx="7223534"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a:cs typeface="Arial"/>
            </a:rPr>
            <a:t>Understand the biological mechanisms of Long COVID</a:t>
          </a:r>
        </a:p>
      </dsp:txBody>
      <dsp:txXfrm>
        <a:off x="536141" y="137903"/>
        <a:ext cx="7183184" cy="372930"/>
      </dsp:txXfrm>
    </dsp:sp>
    <dsp:sp modelId="{EE63F952-A8EF-4388-8F45-5BE487FE99ED}">
      <dsp:nvSpPr>
        <dsp:cNvPr id="0" name=""/>
        <dsp:cNvSpPr/>
      </dsp:nvSpPr>
      <dsp:spPr>
        <a:xfrm>
          <a:off x="0" y="959408"/>
          <a:ext cx="10319335" cy="352800"/>
        </a:xfrm>
        <a:prstGeom prst="rect">
          <a:avLst/>
        </a:prstGeom>
        <a:solidFill>
          <a:schemeClr val="lt1">
            <a:alpha val="90000"/>
            <a:hueOff val="0"/>
            <a:satOff val="0"/>
            <a:lumOff val="0"/>
            <a:alphaOff val="0"/>
          </a:schemeClr>
        </a:solidFill>
        <a:ln w="12700" cap="flat" cmpd="sng" algn="ctr">
          <a:solidFill>
            <a:schemeClr val="accent4">
              <a:hueOff val="573533"/>
              <a:satOff val="2323"/>
              <a:lumOff val="-2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11BCB-C19C-47CA-8594-09A94B538EDA}">
      <dsp:nvSpPr>
        <dsp:cNvPr id="0" name=""/>
        <dsp:cNvSpPr/>
      </dsp:nvSpPr>
      <dsp:spPr>
        <a:xfrm>
          <a:off x="515966" y="752768"/>
          <a:ext cx="7223534" cy="413280"/>
        </a:xfrm>
        <a:prstGeom prst="roundRect">
          <a:avLst/>
        </a:prstGeom>
        <a:solidFill>
          <a:schemeClr val="accent4">
            <a:hueOff val="573533"/>
            <a:satOff val="2323"/>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Further develop the definition of Long COVID</a:t>
          </a:r>
        </a:p>
      </dsp:txBody>
      <dsp:txXfrm>
        <a:off x="536141" y="772943"/>
        <a:ext cx="7183184" cy="372930"/>
      </dsp:txXfrm>
    </dsp:sp>
    <dsp:sp modelId="{A96403D0-4926-457E-9BBE-5E0F37CDCF1E}">
      <dsp:nvSpPr>
        <dsp:cNvPr id="0" name=""/>
        <dsp:cNvSpPr/>
      </dsp:nvSpPr>
      <dsp:spPr>
        <a:xfrm>
          <a:off x="0" y="1594448"/>
          <a:ext cx="10319335" cy="352800"/>
        </a:xfrm>
        <a:prstGeom prst="rect">
          <a:avLst/>
        </a:prstGeom>
        <a:solidFill>
          <a:schemeClr val="lt1">
            <a:alpha val="90000"/>
            <a:hueOff val="0"/>
            <a:satOff val="0"/>
            <a:lumOff val="0"/>
            <a:alphaOff val="0"/>
          </a:schemeClr>
        </a:solidFill>
        <a:ln w="12700" cap="flat" cmpd="sng" algn="ctr">
          <a:solidFill>
            <a:schemeClr val="accent4">
              <a:hueOff val="1147066"/>
              <a:satOff val="4646"/>
              <a:lumOff val="-52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78A0A-0BD4-44A3-B06C-3FC6F177BC3C}">
      <dsp:nvSpPr>
        <dsp:cNvPr id="0" name=""/>
        <dsp:cNvSpPr/>
      </dsp:nvSpPr>
      <dsp:spPr>
        <a:xfrm>
          <a:off x="515966" y="1387808"/>
          <a:ext cx="7223534" cy="413280"/>
        </a:xfrm>
        <a:prstGeom prst="roundRect">
          <a:avLst/>
        </a:prstGeom>
        <a:solidFill>
          <a:schemeClr val="accent4">
            <a:hueOff val="1147066"/>
            <a:satOff val="4646"/>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a:cs typeface="Arial"/>
            </a:rPr>
            <a:t>Develop clinical practice guidelines for Long COVID </a:t>
          </a:r>
        </a:p>
      </dsp:txBody>
      <dsp:txXfrm>
        <a:off x="536141" y="1407983"/>
        <a:ext cx="7183184" cy="372930"/>
      </dsp:txXfrm>
    </dsp:sp>
    <dsp:sp modelId="{9A819088-F280-4403-8942-F8D3ABC9305D}">
      <dsp:nvSpPr>
        <dsp:cNvPr id="0" name=""/>
        <dsp:cNvSpPr/>
      </dsp:nvSpPr>
      <dsp:spPr>
        <a:xfrm>
          <a:off x="0" y="2229488"/>
          <a:ext cx="10319335" cy="352800"/>
        </a:xfrm>
        <a:prstGeom prst="rect">
          <a:avLst/>
        </a:prstGeom>
        <a:solidFill>
          <a:schemeClr val="lt1">
            <a:alpha val="90000"/>
            <a:hueOff val="0"/>
            <a:satOff val="0"/>
            <a:lumOff val="0"/>
            <a:alphaOff val="0"/>
          </a:schemeClr>
        </a:solidFill>
        <a:ln w="12700" cap="flat" cmpd="sng" algn="ctr">
          <a:solidFill>
            <a:schemeClr val="accent4">
              <a:hueOff val="1720599"/>
              <a:satOff val="6969"/>
              <a:lumOff val="-7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A25B4-48A0-4FA7-A85A-E673BADFE08A}">
      <dsp:nvSpPr>
        <dsp:cNvPr id="0" name=""/>
        <dsp:cNvSpPr/>
      </dsp:nvSpPr>
      <dsp:spPr>
        <a:xfrm>
          <a:off x="515966" y="2022848"/>
          <a:ext cx="7223534" cy="413280"/>
        </a:xfrm>
        <a:prstGeom prst="roundRect">
          <a:avLst/>
        </a:prstGeom>
        <a:solidFill>
          <a:schemeClr val="accent4">
            <a:hueOff val="1720599"/>
            <a:satOff val="6969"/>
            <a:lumOff val="-7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Increase public and clinician awareness of Long COVID</a:t>
          </a:r>
        </a:p>
      </dsp:txBody>
      <dsp:txXfrm>
        <a:off x="536141" y="2043023"/>
        <a:ext cx="7183184" cy="372930"/>
      </dsp:txXfrm>
    </dsp:sp>
    <dsp:sp modelId="{80BB5DE6-9F37-4EB0-8309-2E04F5DB871C}">
      <dsp:nvSpPr>
        <dsp:cNvPr id="0" name=""/>
        <dsp:cNvSpPr/>
      </dsp:nvSpPr>
      <dsp:spPr>
        <a:xfrm>
          <a:off x="0" y="2864528"/>
          <a:ext cx="10319335" cy="352800"/>
        </a:xfrm>
        <a:prstGeom prst="rect">
          <a:avLst/>
        </a:prstGeom>
        <a:solidFill>
          <a:schemeClr val="lt1">
            <a:alpha val="90000"/>
            <a:hueOff val="0"/>
            <a:satOff val="0"/>
            <a:lumOff val="0"/>
            <a:alphaOff val="0"/>
          </a:schemeClr>
        </a:solidFill>
        <a:ln w="12700" cap="flat" cmpd="sng" algn="ctr">
          <a:solidFill>
            <a:schemeClr val="accent4">
              <a:hueOff val="2294132"/>
              <a:satOff val="9291"/>
              <a:lumOff val="-105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07EF34-447F-4407-9017-7C0539C783FE}">
      <dsp:nvSpPr>
        <dsp:cNvPr id="0" name=""/>
        <dsp:cNvSpPr/>
      </dsp:nvSpPr>
      <dsp:spPr>
        <a:xfrm>
          <a:off x="515966" y="2657888"/>
          <a:ext cx="7223534" cy="413280"/>
        </a:xfrm>
        <a:prstGeom prst="roundRect">
          <a:avLst/>
        </a:prstGeom>
        <a:solidFill>
          <a:schemeClr val="accent4">
            <a:hueOff val="2294132"/>
            <a:satOff val="9291"/>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Identify what treatments are effective for Long COVID </a:t>
          </a:r>
        </a:p>
      </dsp:txBody>
      <dsp:txXfrm>
        <a:off x="536141" y="2678063"/>
        <a:ext cx="7183184" cy="372930"/>
      </dsp:txXfrm>
    </dsp:sp>
    <dsp:sp modelId="{929C4628-4E66-4BFF-A97A-5967C766661D}">
      <dsp:nvSpPr>
        <dsp:cNvPr id="0" name=""/>
        <dsp:cNvSpPr/>
      </dsp:nvSpPr>
      <dsp:spPr>
        <a:xfrm>
          <a:off x="0" y="3499568"/>
          <a:ext cx="10319335" cy="352800"/>
        </a:xfrm>
        <a:prstGeom prst="rect">
          <a:avLst/>
        </a:prstGeom>
        <a:solidFill>
          <a:schemeClr val="lt1">
            <a:alpha val="90000"/>
            <a:hueOff val="0"/>
            <a:satOff val="0"/>
            <a:lumOff val="0"/>
            <a:alphaOff val="0"/>
          </a:schemeClr>
        </a:solidFill>
        <a:ln w="12700" cap="flat" cmpd="sng" algn="ctr">
          <a:solidFill>
            <a:schemeClr val="accent4">
              <a:hueOff val="2867664"/>
              <a:satOff val="11614"/>
              <a:lumOff val="-13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7258F-99B0-4601-9174-D0CC78AFF8EC}">
      <dsp:nvSpPr>
        <dsp:cNvPr id="0" name=""/>
        <dsp:cNvSpPr/>
      </dsp:nvSpPr>
      <dsp:spPr>
        <a:xfrm>
          <a:off x="515966" y="3292928"/>
          <a:ext cx="7223534" cy="413280"/>
        </a:xfrm>
        <a:prstGeom prst="roundRect">
          <a:avLst/>
        </a:prstGeom>
        <a:solidFill>
          <a:schemeClr val="accent4">
            <a:hueOff val="2867664"/>
            <a:satOff val="11614"/>
            <a:lumOff val="-13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a:cs typeface="Arial"/>
            </a:rPr>
            <a:t>Develop specific diagnostics for Long COVID </a:t>
          </a:r>
        </a:p>
      </dsp:txBody>
      <dsp:txXfrm>
        <a:off x="536141" y="3313103"/>
        <a:ext cx="7183184" cy="372930"/>
      </dsp:txXfrm>
    </dsp:sp>
    <dsp:sp modelId="{C046BD90-D468-4AAD-A3C9-05E5BCEC0034}">
      <dsp:nvSpPr>
        <dsp:cNvPr id="0" name=""/>
        <dsp:cNvSpPr/>
      </dsp:nvSpPr>
      <dsp:spPr>
        <a:xfrm>
          <a:off x="0" y="4134608"/>
          <a:ext cx="10319335" cy="352800"/>
        </a:xfrm>
        <a:prstGeom prst="rect">
          <a:avLst/>
        </a:prstGeom>
        <a:solidFill>
          <a:schemeClr val="lt1">
            <a:alpha val="90000"/>
            <a:hueOff val="0"/>
            <a:satOff val="0"/>
            <a:lumOff val="0"/>
            <a:alphaOff val="0"/>
          </a:schemeClr>
        </a:solidFill>
        <a:ln w="12700" cap="flat" cmpd="sng" algn="ctr">
          <a:solidFill>
            <a:schemeClr val="accent4">
              <a:hueOff val="3441197"/>
              <a:satOff val="13937"/>
              <a:lumOff val="-158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97E9F2-98A2-4097-91D0-C1E0DB6FDDB8}">
      <dsp:nvSpPr>
        <dsp:cNvPr id="0" name=""/>
        <dsp:cNvSpPr/>
      </dsp:nvSpPr>
      <dsp:spPr>
        <a:xfrm>
          <a:off x="515966" y="3927968"/>
          <a:ext cx="7223534" cy="413280"/>
        </a:xfrm>
        <a:prstGeom prst="roundRect">
          <a:avLst/>
        </a:prstGeom>
        <a:solidFill>
          <a:schemeClr val="accent4">
            <a:hueOff val="3441197"/>
            <a:satOff val="13937"/>
            <a:lumOff val="-1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32" tIns="0" rIns="273032"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Determine how Long COVID relates to other infection associated chronic conditions </a:t>
          </a:r>
        </a:p>
      </dsp:txBody>
      <dsp:txXfrm>
        <a:off x="536141" y="3948143"/>
        <a:ext cx="718318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2T12:52:00.765"/>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2T12:52:01.47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8,'0'-3,"0"-2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2T12:52:02.186"/>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6C71E-CA81-45E9-B961-4DB1377C0230}" type="datetimeFigureOut">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48CF0-24C3-47F2-A8E5-7ED0A4793FDA}" type="slidenum">
              <a:t>‹#›</a:t>
            </a:fld>
            <a:endParaRPr lang="en-US"/>
          </a:p>
        </p:txBody>
      </p:sp>
    </p:spTree>
    <p:extLst>
      <p:ext uri="{BB962C8B-B14F-4D97-AF65-F5344CB8AC3E}">
        <p14:creationId xmlns:p14="http://schemas.microsoft.com/office/powerpoint/2010/main" val="89473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norityhealth.hhs.gov/assets/pdf/HETF_Report_508_102821_9am_508Team%20WIP11-compressed.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sa.gov/disability/professionals/documents/EN-64-128.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2.ed.gov/about/offices/list/ocr/docs/ocr-factsheet-504-20210726.pdf" TargetMode="External"/><Relationship Id="rId5" Type="http://schemas.openxmlformats.org/officeDocument/2006/relationships/hyperlink" Target="https://store.samhsa.gov/product/identification-and-management-symptoms-conditions-long-covid/pep23-06-05-007" TargetMode="External"/><Relationship Id="rId4" Type="http://schemas.openxmlformats.org/officeDocument/2006/relationships/hyperlink" Target="https://store.samhsa.gov/product/impacts-long-covid/pep23-01-00-00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vid.gov/assets/files/National-Research-Action-Plan-on-Long-COVID-08012022.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ovid.gov/assets/files/Services-and-Supports-for-Longer-Term-Impacts-of-COVID-19-08012022.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s41579-022-00846-2#cite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mmwr/volumes/72/wr/mm7232a3.htm&#1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tes.ed.gov/idea/idea-files/long-covid-under-section-504-and-the-idea-a-resour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ssa.gov/disability/professionals/documents/EN-64-128.pdf" TargetMode="External"/><Relationship Id="rId5" Type="http://schemas.openxmlformats.org/officeDocument/2006/relationships/hyperlink" Target="https://acl.gov/covid19/resources-people-experiencing-long-covid" TargetMode="External"/><Relationship Id="rId4" Type="http://schemas.openxmlformats.org/officeDocument/2006/relationships/hyperlink" Target="https://www.hhs.gov/civil-rights/for-providers/civil-rights-covid19/guidance-long-covid-disability/index.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No two experiences with Long COVID are the same, the impact on an individual's life, their family and their community can be immense. </a:t>
            </a:r>
          </a:p>
          <a:p>
            <a:pPr marL="171450" indent="-171450">
              <a:buFont typeface="Arial,Sans-Serif"/>
              <a:buChar char="•"/>
            </a:pPr>
            <a:r>
              <a:rPr lang="en-US"/>
              <a:t>In order to understand how to help we have to listen to people with lived experience first.</a:t>
            </a:r>
          </a:p>
          <a:p>
            <a:pPr marL="171450" indent="-171450">
              <a:buFont typeface="Arial,Sans-Serif"/>
              <a:buChar char="•"/>
            </a:pPr>
            <a:r>
              <a:rPr lang="en-US"/>
              <a:t>Their journey's are central to our understanding.</a:t>
            </a:r>
          </a:p>
        </p:txBody>
      </p:sp>
      <p:sp>
        <p:nvSpPr>
          <p:cNvPr id="4" name="Slide Number Placeholder 3"/>
          <p:cNvSpPr>
            <a:spLocks noGrp="1"/>
          </p:cNvSpPr>
          <p:nvPr>
            <p:ph type="sldNum" sz="quarter" idx="5"/>
          </p:nvPr>
        </p:nvSpPr>
        <p:spPr/>
        <p:txBody>
          <a:bodyPr/>
          <a:lstStyle/>
          <a:p>
            <a:fld id="{57B7F11D-41BE-4865-B563-9970D07E4E83}" type="slidenum">
              <a:rPr lang="en-US"/>
              <a:t>4</a:t>
            </a:fld>
            <a:endParaRPr lang="en-US"/>
          </a:p>
        </p:txBody>
      </p:sp>
    </p:spTree>
    <p:extLst>
      <p:ext uri="{BB962C8B-B14F-4D97-AF65-F5344CB8AC3E}">
        <p14:creationId xmlns:p14="http://schemas.microsoft.com/office/powerpoint/2010/main" val="131449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90000"/>
              </a:lnSpc>
              <a:spcBef>
                <a:spcPts val="750"/>
              </a:spcBef>
            </a:pPr>
            <a:r>
              <a:rPr lang="en-US" dirty="0"/>
              <a:t>There are three ways Long COVID impacts the US economy.</a:t>
            </a:r>
          </a:p>
          <a:p>
            <a:pPr marL="342900" indent="-342900">
              <a:lnSpc>
                <a:spcPct val="90000"/>
              </a:lnSpc>
              <a:spcBef>
                <a:spcPts val="750"/>
              </a:spcBef>
              <a:buAutoNum type="arabicPeriod"/>
            </a:pPr>
            <a:r>
              <a:rPr lang="en-US" dirty="0"/>
              <a:t>Loss of productivity</a:t>
            </a:r>
            <a:endParaRPr lang="en-US" dirty="0">
              <a:cs typeface="Calibri"/>
            </a:endParaRPr>
          </a:p>
          <a:p>
            <a:pPr marL="800100" lvl="1" indent="-342900">
              <a:lnSpc>
                <a:spcPct val="90000"/>
              </a:lnSpc>
              <a:spcBef>
                <a:spcPts val="750"/>
              </a:spcBef>
              <a:buFont typeface="Arial"/>
              <a:buChar char="•"/>
            </a:pPr>
            <a:r>
              <a:rPr lang="en-US" dirty="0">
                <a:cs typeface="Calibri"/>
              </a:rPr>
              <a:t>As people with Long COVID are unable to work, or even need care from others</a:t>
            </a:r>
          </a:p>
          <a:p>
            <a:pPr marL="342900" indent="-342900">
              <a:lnSpc>
                <a:spcPct val="90000"/>
              </a:lnSpc>
              <a:spcBef>
                <a:spcPts val="750"/>
              </a:spcBef>
              <a:buAutoNum type="arabicPeriod"/>
            </a:pPr>
            <a:r>
              <a:rPr lang="en-US" dirty="0"/>
              <a:t>Increased medical costs</a:t>
            </a:r>
            <a:endParaRPr lang="en-US" dirty="0">
              <a:cs typeface="Calibri"/>
            </a:endParaRPr>
          </a:p>
          <a:p>
            <a:pPr marL="800100" lvl="1" indent="-342900">
              <a:lnSpc>
                <a:spcPct val="90000"/>
              </a:lnSpc>
              <a:spcBef>
                <a:spcPts val="750"/>
              </a:spcBef>
              <a:buFont typeface="Arial"/>
              <a:buChar char="•"/>
            </a:pPr>
            <a:r>
              <a:rPr lang="en-US" dirty="0">
                <a:cs typeface="Calibri"/>
              </a:rPr>
              <a:t>Studies have identified that following COVID-19 medical costs are increased for up to a year</a:t>
            </a:r>
          </a:p>
          <a:p>
            <a:pPr marL="800100" lvl="1" indent="-342900">
              <a:lnSpc>
                <a:spcPct val="90000"/>
              </a:lnSpc>
              <a:spcBef>
                <a:spcPts val="750"/>
              </a:spcBef>
              <a:buFont typeface="Arial"/>
              <a:buChar char="•"/>
            </a:pPr>
            <a:r>
              <a:rPr lang="en-US" dirty="0">
                <a:cs typeface="Calibri"/>
              </a:rPr>
              <a:t>Care received by patients with Long COVID is often complex and expensive</a:t>
            </a:r>
            <a:endParaRPr lang="en-US" dirty="0"/>
          </a:p>
          <a:p>
            <a:pPr marL="342900" indent="-342900">
              <a:lnSpc>
                <a:spcPct val="90000"/>
              </a:lnSpc>
              <a:spcBef>
                <a:spcPts val="750"/>
              </a:spcBef>
              <a:buAutoNum type="arabicPeriod"/>
            </a:pPr>
            <a:r>
              <a:rPr lang="en-US" dirty="0"/>
              <a:t>Lost quality of life/decreased wellbeing </a:t>
            </a:r>
          </a:p>
          <a:p>
            <a:endParaRPr lang="en-US" dirty="0"/>
          </a:p>
          <a:p>
            <a:r>
              <a:rPr lang="en-US" dirty="0"/>
              <a:t>Cutler DM. The Costs of Long COVID. JAMA Health Forum. 2022;3(5):e221809. doi:10.1001/jamahealthforum.2022.1809</a:t>
            </a:r>
            <a:endParaRPr lang="en-US" dirty="0">
              <a:cs typeface="Calibri" panose="020F0502020204030204"/>
            </a:endParaRPr>
          </a:p>
          <a:p>
            <a:pPr>
              <a:lnSpc>
                <a:spcPct val="90000"/>
              </a:lnSpc>
              <a:spcBef>
                <a:spcPts val="75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13</a:t>
            </a:fld>
            <a:endParaRPr lang="en-US"/>
          </a:p>
        </p:txBody>
      </p:sp>
    </p:spTree>
    <p:extLst>
      <p:ext uri="{BB962C8B-B14F-4D97-AF65-F5344CB8AC3E}">
        <p14:creationId xmlns:p14="http://schemas.microsoft.com/office/powerpoint/2010/main" val="322918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Sans-Serif"/>
              <a:buChar char="•"/>
            </a:pPr>
            <a:r>
              <a:rPr lang="en-US"/>
              <a:t>January 2021: Executive Order called for the establishment of a </a:t>
            </a:r>
            <a:r>
              <a:rPr lang="en-US" u="sng">
                <a:hlinkClick r:id="rId3"/>
              </a:rPr>
              <a:t>Presidents COVID-19 Health Equity Taskforce</a:t>
            </a:r>
            <a:r>
              <a:rPr lang="en-US"/>
              <a:t> tasked with providing specific recommendations for mitigating the health inequities caused or exacerbated by the COVID-19 pandemic and for preventing such inequities in the future. </a:t>
            </a:r>
          </a:p>
          <a:p>
            <a:pPr marL="171450" indent="-171450">
              <a:buFont typeface="Arial"/>
              <a:buChar char="•"/>
            </a:pPr>
            <a:r>
              <a:rPr lang="en-US">
                <a:cs typeface="Calibri"/>
              </a:rPr>
              <a:t>February 2021: NIH launched RECOVER  </a:t>
            </a:r>
          </a:p>
          <a:p>
            <a:pPr marL="171450" indent="-171450">
              <a:buFont typeface="Arial"/>
              <a:buChar char="•"/>
            </a:pPr>
            <a:r>
              <a:rPr lang="en-US"/>
              <a:t>October 2021: Health Equity Taskforce published their final report they made recommendations for responding to the needs of people living with Long COVID.</a:t>
            </a:r>
            <a:endParaRPr lang="en-US">
              <a:cs typeface="Calibri"/>
            </a:endParaRPr>
          </a:p>
          <a:p>
            <a:pPr marL="171450" indent="-171450">
              <a:buFont typeface="Arial"/>
              <a:buChar char="•"/>
            </a:pPr>
            <a:r>
              <a:rPr lang="en-US">
                <a:cs typeface="Calibri"/>
              </a:rPr>
              <a:t>March 2022: White House published the National COVID-19 Preparedness Plan that included the prevention, detection, and treatment of Long COVID as well as prioritizing services and supports for those living with Long COVID.</a:t>
            </a:r>
          </a:p>
          <a:p>
            <a:pPr marL="171450" indent="-171450">
              <a:buFont typeface="Arial"/>
              <a:buChar char="•"/>
            </a:pPr>
            <a:r>
              <a:rPr lang="en-US">
                <a:cs typeface="Calibri"/>
              </a:rPr>
              <a:t>April 2022: Presidential Memorandum and Fact Sheet calling for HHS to coordinate response </a:t>
            </a:r>
            <a:endParaRPr lang="en-US"/>
          </a:p>
          <a:p>
            <a:pPr marL="171450" indent="-171450">
              <a:buFont typeface="Arial"/>
              <a:buChar char="•"/>
            </a:pPr>
            <a:r>
              <a:rPr lang="en-US">
                <a:cs typeface="Calibri"/>
              </a:rPr>
              <a:t>May 2022: Launched Long COVID Coordination Council, </a:t>
            </a:r>
            <a:r>
              <a:rPr lang="en-US"/>
              <a:t>14 agencies and 19 offices within HHS.</a:t>
            </a:r>
            <a:r>
              <a:rPr lang="en-US">
                <a:cs typeface="Calibri"/>
              </a:rPr>
              <a:t>  </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14</a:t>
            </a:fld>
            <a:endParaRPr lang="en-US"/>
          </a:p>
        </p:txBody>
      </p:sp>
    </p:spTree>
    <p:extLst>
      <p:ext uri="{BB962C8B-B14F-4D97-AF65-F5344CB8AC3E}">
        <p14:creationId xmlns:p14="http://schemas.microsoft.com/office/powerpoint/2010/main" val="29848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Sans-Serif"/>
              <a:buChar char="•"/>
            </a:pPr>
            <a:r>
              <a:rPr lang="en-US">
                <a:cs typeface="Calibri"/>
              </a:rPr>
              <a:t>April-August 2022: Conducted listening sessions and worked across 14 agencies to draft the NRAP and Services and Supports reports</a:t>
            </a:r>
            <a:endParaRPr lang="en-US"/>
          </a:p>
          <a:p>
            <a:pPr marL="171450" indent="-171450">
              <a:buFont typeface="Arial,Sans-Serif"/>
              <a:buChar char="•"/>
            </a:pPr>
            <a:r>
              <a:rPr lang="en-US"/>
              <a:t>August 2023: Published the National Research Action Plan on Long COVID, and the Services and Supports for the Longer-term Impacts of COVID-19 which lay the groundwork for the whole-of-government efforts.</a:t>
            </a:r>
            <a:endParaRPr lang="en-US">
              <a:cs typeface="Calibri"/>
            </a:endParaRPr>
          </a:p>
          <a:p>
            <a:pPr marL="171450" indent="-171450">
              <a:buFont typeface="Arial"/>
              <a:buChar char="•"/>
            </a:pPr>
            <a:r>
              <a:rPr lang="en-US">
                <a:cs typeface="Calibri"/>
              </a:rPr>
              <a:t>April 2023: Updated Fact Sheet shares achievements and future goals of whole-of-government effort with opportunities through AHRQ, HRSA, and other federal partners for continued progress.</a:t>
            </a:r>
          </a:p>
          <a:p>
            <a:pPr marL="171450" indent="-171450">
              <a:buFont typeface="Arial"/>
              <a:buChar char="•"/>
            </a:pPr>
            <a:r>
              <a:rPr lang="en-US">
                <a:cs typeface="Calibri"/>
              </a:rPr>
              <a:t>August 203: Stood up Office of Long COVID Research and Practice as called for in the NRAP.</a:t>
            </a:r>
          </a:p>
          <a:p>
            <a:pPr marL="171450" indent="-171450">
              <a:buFont typeface="Arial"/>
              <a:buChar char="•"/>
            </a:pPr>
            <a:r>
              <a:rPr lang="en-US">
                <a:hlinkClick r:id="rId3"/>
              </a:rPr>
              <a:t>Long COVID: A Guide for Health Professionals on Providing Medical Evidence for Social Security Disability Claims (ssa.gov)</a:t>
            </a:r>
            <a:endParaRPr lang="en-US">
              <a:cs typeface="Calibri"/>
            </a:endParaRPr>
          </a:p>
          <a:p>
            <a:pPr marL="171450" indent="-171450">
              <a:buFont typeface="Arial"/>
              <a:buChar char="•"/>
            </a:pPr>
            <a:r>
              <a:rPr lang="en-US">
                <a:hlinkClick r:id="rId4"/>
              </a:rPr>
              <a:t>Overview of the Impacts of Long COVID on Behavioral Health | SAMHSA Publications and Digital Products</a:t>
            </a:r>
            <a:endParaRPr lang="en-US">
              <a:cs typeface="Calibri"/>
              <a:hlinkClick r:id="rId4"/>
            </a:endParaRPr>
          </a:p>
          <a:p>
            <a:pPr marL="171450" indent="-171450">
              <a:buFont typeface="Arial"/>
              <a:buChar char="•"/>
            </a:pPr>
            <a:r>
              <a:rPr lang="en-US">
                <a:hlinkClick r:id="rId5"/>
              </a:rPr>
              <a:t>Advisory: Identification and Management of Mental Health Symptoms and Conditions Associated with Long COVID | SAMHSA Publications and Digital Products</a:t>
            </a:r>
            <a:endParaRPr lang="en-US">
              <a:cs typeface="Calibri"/>
            </a:endParaRPr>
          </a:p>
          <a:p>
            <a:pPr marL="171450" indent="-171450">
              <a:buFont typeface="Arial"/>
              <a:buChar char="•"/>
            </a:pPr>
            <a:r>
              <a:rPr lang="en-US">
                <a:hlinkClick r:id="rId6"/>
              </a:rPr>
              <a:t>ocr-factsheet-504-20210726.pdf (ed.gov)</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15</a:t>
            </a:fld>
            <a:endParaRPr lang="en-US"/>
          </a:p>
        </p:txBody>
      </p:sp>
    </p:spTree>
    <p:extLst>
      <p:ext uri="{BB962C8B-B14F-4D97-AF65-F5344CB8AC3E}">
        <p14:creationId xmlns:p14="http://schemas.microsoft.com/office/powerpoint/2010/main" val="122849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To facilitate the whole-of-government coordination to address the longer-term impacts of COVID-19 and make progress toward our goal Admiral Levine, the ASH oversees the LCCC.</a:t>
            </a:r>
          </a:p>
          <a:p>
            <a:pPr marL="171450" indent="-171450">
              <a:buFont typeface="Arial"/>
              <a:buChar char="•"/>
            </a:pPr>
            <a:r>
              <a:rPr lang="en-US">
                <a:cs typeface="Calibri"/>
              </a:rPr>
              <a:t>The Long COVID Coordination Council is comprised of 14- USG Agencies, and 19 Offices within HHS.</a:t>
            </a:r>
          </a:p>
          <a:p>
            <a:pPr marL="171450" indent="-171450">
              <a:buFont typeface="Arial"/>
              <a:buChar char="•"/>
            </a:pPr>
            <a:r>
              <a:rPr lang="en-US">
                <a:cs typeface="Calibri"/>
              </a:rPr>
              <a:t>As apart of the Long COVID Coordination Council we've established several workgroups tasked with executing the work.</a:t>
            </a:r>
          </a:p>
          <a:p>
            <a:pPr marL="171450" indent="-171450">
              <a:buFont typeface="Arial"/>
              <a:buChar char="•"/>
            </a:pPr>
            <a:r>
              <a:rPr lang="en-US">
                <a:cs typeface="Calibri"/>
              </a:rPr>
              <a:t>These workgroups are made up of staff level SME's from a variety of agencies and offices and they're tasked with collaborating amongst each other and executing tasks. </a:t>
            </a:r>
          </a:p>
          <a:p>
            <a:pPr marL="171450" indent="-171450">
              <a:buFont typeface="Arial"/>
              <a:buChar char="•"/>
            </a:pPr>
            <a:r>
              <a:rPr lang="en-US">
                <a:cs typeface="Calibri"/>
              </a:rPr>
              <a:t>Examples include the development of a disability fact sheet for people living with Long COVID, and developing a unified communications strategy on Long COVID.</a:t>
            </a:r>
          </a:p>
        </p:txBody>
      </p:sp>
      <p:sp>
        <p:nvSpPr>
          <p:cNvPr id="4" name="Slide Number Placeholder 3"/>
          <p:cNvSpPr>
            <a:spLocks noGrp="1"/>
          </p:cNvSpPr>
          <p:nvPr>
            <p:ph type="sldNum" sz="quarter" idx="5"/>
          </p:nvPr>
        </p:nvSpPr>
        <p:spPr/>
        <p:txBody>
          <a:bodyPr/>
          <a:lstStyle/>
          <a:p>
            <a:fld id="{75A395D2-70DF-45F2-A431-CB70EA36CB0E}" type="slidenum">
              <a:t>17</a:t>
            </a:fld>
            <a:endParaRPr lang="en-US"/>
          </a:p>
        </p:txBody>
      </p:sp>
    </p:spTree>
    <p:extLst>
      <p:ext uri="{BB962C8B-B14F-4D97-AF65-F5344CB8AC3E}">
        <p14:creationId xmlns:p14="http://schemas.microsoft.com/office/powerpoint/2010/main" val="400891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i="0" dirty="0">
                <a:solidFill>
                  <a:srgbClr val="1B1B1B"/>
                </a:solidFill>
                <a:effectLst/>
                <a:latin typeface="Source Sans Pro Web"/>
              </a:rPr>
              <a:t>The Office of Long COVID Research and Practice is located within HHS’s Office of the Assistant Secretary for Health under the leadership of the HHS Assistant Secretary for Health, Admiral Rachel Levine. </a:t>
            </a:r>
          </a:p>
          <a:p>
            <a:pPr marL="285750" indent="-285750">
              <a:buFont typeface="Arial" panose="020B0604020202020204" pitchFamily="34" charset="0"/>
              <a:buChar char="•"/>
            </a:pPr>
            <a:r>
              <a:rPr lang="en-US" b="0" i="0" dirty="0">
                <a:solidFill>
                  <a:srgbClr val="1B1B1B"/>
                </a:solidFill>
                <a:effectLst/>
                <a:latin typeface="Source Sans Pro Web"/>
              </a:rPr>
              <a:t>The Office is charged with on-going coordination of the whole-of-government response to the longer-term effects of COVID-19, including Long COVID and associated conditions and the implementation of the </a:t>
            </a:r>
            <a:r>
              <a:rPr lang="en-US" b="0" i="0" dirty="0">
                <a:solidFill>
                  <a:srgbClr val="0B4778"/>
                </a:solidFill>
                <a:effectLst/>
                <a:latin typeface="Source Sans Pro Web"/>
                <a:hlinkClick r:id="rId3"/>
              </a:rPr>
              <a:t>National Research Action Plan on Long COVID - PDF</a:t>
            </a:r>
            <a:r>
              <a:rPr lang="en-US" b="0" i="0" dirty="0">
                <a:solidFill>
                  <a:srgbClr val="1B1B1B"/>
                </a:solidFill>
                <a:effectLst/>
                <a:latin typeface="Source Sans Pro Web"/>
              </a:rPr>
              <a:t> and the </a:t>
            </a:r>
            <a:r>
              <a:rPr lang="en-US" b="0" i="0" dirty="0">
                <a:solidFill>
                  <a:srgbClr val="0B4778"/>
                </a:solidFill>
                <a:effectLst/>
                <a:latin typeface="Source Sans Pro Web"/>
                <a:hlinkClick r:id="rId4"/>
              </a:rPr>
              <a:t>Services and Supports for Longer-Term Impacts of COVID-19 - PDF</a:t>
            </a:r>
            <a:r>
              <a:rPr lang="en-US" b="0" i="0" dirty="0">
                <a:solidFill>
                  <a:srgbClr val="1B1B1B"/>
                </a:solidFill>
                <a:effectLst/>
                <a:latin typeface="Source Sans Pro Web"/>
              </a:rPr>
              <a:t>. </a:t>
            </a:r>
          </a:p>
          <a:p>
            <a:pPr marL="285750" indent="-285750">
              <a:buFont typeface="Arial" panose="020B0604020202020204" pitchFamily="34" charset="0"/>
              <a:buChar char="•"/>
            </a:pPr>
            <a:r>
              <a:rPr lang="en-US" b="0" i="0" dirty="0">
                <a:solidFill>
                  <a:srgbClr val="1B1B1B"/>
                </a:solidFill>
                <a:effectLst/>
                <a:latin typeface="Source Sans Pro Web"/>
              </a:rPr>
              <a:t>Currently 14 federal departments engage on Long COVID, including over a dozen HHS Operating and Staff Divisions with a goal to reduce the impacts of Long COVID by improving quality of life for people living with Long COVID and reducing disparities related to Long COVID. </a:t>
            </a:r>
            <a:endParaRPr lang="en-US" dirty="0"/>
          </a:p>
          <a:p>
            <a:endParaRPr lang="en-US" dirty="0"/>
          </a:p>
        </p:txBody>
      </p:sp>
      <p:sp>
        <p:nvSpPr>
          <p:cNvPr id="4" name="Slide Number Placeholder 3"/>
          <p:cNvSpPr>
            <a:spLocks noGrp="1"/>
          </p:cNvSpPr>
          <p:nvPr>
            <p:ph type="sldNum" sz="quarter" idx="5"/>
          </p:nvPr>
        </p:nvSpPr>
        <p:spPr/>
        <p:txBody>
          <a:bodyPr/>
          <a:lstStyle/>
          <a:p>
            <a:fld id="{ADC48CF0-24C3-47F2-A8E5-7ED0A4793FDA}" type="slidenum">
              <a:rPr lang="en-US" smtClean="0"/>
              <a:t>20</a:t>
            </a:fld>
            <a:endParaRPr lang="en-US"/>
          </a:p>
        </p:txBody>
      </p:sp>
    </p:spTree>
    <p:extLst>
      <p:ext uri="{BB962C8B-B14F-4D97-AF65-F5344CB8AC3E}">
        <p14:creationId xmlns:p14="http://schemas.microsoft.com/office/powerpoint/2010/main" val="212679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a:t>The goal of the Office of Long COVID Research and Practice is to reduce the impacts of Long COVID and associated conditions.</a:t>
            </a:r>
          </a:p>
          <a:p>
            <a:pPr marL="171450" indent="-171450">
              <a:buFont typeface="Arial"/>
              <a:buChar char="•"/>
            </a:pPr>
            <a:r>
              <a:rPr lang="en-US">
                <a:cs typeface="Calibri" panose="020F0502020204030204"/>
              </a:rPr>
              <a:t>This is executed through five domains: research, clinical practice, services and supports, public education, and the whole-of-government coordination. </a:t>
            </a:r>
          </a:p>
          <a:p>
            <a:pPr marL="171450" indent="-171450">
              <a:buFont typeface="Arial"/>
              <a:buChar char="•"/>
            </a:pPr>
            <a:r>
              <a:rPr lang="en-US"/>
              <a:t>Support research to better understand the clinical spectrum, trajectory, underlying causes, prevention, diagnosis, and treatment of Long COVID. </a:t>
            </a:r>
            <a:endParaRPr lang="en-US">
              <a:cs typeface="Calibri" panose="020F0502020204030204"/>
            </a:endParaRPr>
          </a:p>
          <a:p>
            <a:pPr marL="171450" indent="-171450">
              <a:buFont typeface="Arial"/>
              <a:buChar char="•"/>
            </a:pPr>
            <a:r>
              <a:rPr lang="en-US">
                <a:cs typeface="Calibri" panose="020F0502020204030204"/>
              </a:rPr>
              <a:t>Promote tools and resources to enable preventive measures, promote reliable and timely diagnosis, and expand access to high-quality, effective care and treatment for people with Long COVID and associated conditions across the country.</a:t>
            </a:r>
          </a:p>
          <a:p>
            <a:pPr marL="171450" indent="-171450">
              <a:buFont typeface="Arial"/>
              <a:buChar char="•"/>
            </a:pPr>
            <a:r>
              <a:rPr lang="en-US">
                <a:cs typeface="Calibri" panose="020F0502020204030204"/>
              </a:rPr>
              <a:t>Support people living with Long COVID and associated conditions, particularly in communities most impacted by the pandemic.</a:t>
            </a:r>
          </a:p>
          <a:p>
            <a:pPr marL="171450" indent="-171450">
              <a:buFont typeface="Arial"/>
              <a:buChar char="•"/>
            </a:pPr>
            <a:r>
              <a:rPr lang="en-US">
                <a:cs typeface="Calibri" panose="020F0502020204030204"/>
              </a:rPr>
              <a:t>Disseminate up-to-date information about Long COVID and associated conditions to educate the public.</a:t>
            </a:r>
          </a:p>
          <a:p>
            <a:pPr marL="171450" indent="-171450">
              <a:buFont typeface="Arial"/>
              <a:buChar char="•"/>
            </a:pPr>
            <a:r>
              <a:rPr lang="en-US">
                <a:cs typeface="Calibri" panose="020F0502020204030204"/>
              </a:rPr>
              <a:t>Support a coordinated whole-of-government response to Long COVID and associated conditions in order to increase efficiency, facilitate knowledge sharing, and leverage available resources.</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21</a:t>
            </a:fld>
            <a:endParaRPr lang="en-US"/>
          </a:p>
        </p:txBody>
      </p:sp>
    </p:spTree>
    <p:extLst>
      <p:ext uri="{BB962C8B-B14F-4D97-AF65-F5344CB8AC3E}">
        <p14:creationId xmlns:p14="http://schemas.microsoft.com/office/powerpoint/2010/main" val="341343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22</a:t>
            </a:fld>
            <a:endParaRPr lang="en-US"/>
          </a:p>
        </p:txBody>
      </p:sp>
    </p:spTree>
    <p:extLst>
      <p:ext uri="{BB962C8B-B14F-4D97-AF65-F5344CB8AC3E}">
        <p14:creationId xmlns:p14="http://schemas.microsoft.com/office/powerpoint/2010/main" val="193838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Some of our most important research questions are... </a:t>
            </a:r>
          </a:p>
          <a:p>
            <a:pPr marL="171450" indent="-171450">
              <a:buFont typeface="Arial"/>
              <a:buChar char="•"/>
            </a:pPr>
            <a:r>
              <a:rPr lang="en-US">
                <a:cs typeface="Calibri"/>
              </a:rPr>
              <a:t>NIH RECOVER</a:t>
            </a:r>
          </a:p>
          <a:p>
            <a:pPr marL="628650" lvl="1" indent="-171450">
              <a:buFont typeface="Arial"/>
              <a:buChar char="•"/>
            </a:pPr>
            <a:r>
              <a:rPr lang="en-US">
                <a:cs typeface="Calibri"/>
              </a:rPr>
              <a:t>How is it caused</a:t>
            </a:r>
          </a:p>
          <a:p>
            <a:pPr marL="628650" lvl="1" indent="-171450">
              <a:buFont typeface="Arial"/>
              <a:buChar char="•"/>
            </a:pPr>
            <a:r>
              <a:rPr lang="en-US">
                <a:cs typeface="Calibri"/>
              </a:rPr>
              <a:t>Treatment</a:t>
            </a:r>
          </a:p>
          <a:p>
            <a:pPr marL="628650" lvl="1" indent="-171450">
              <a:buFont typeface="Arial"/>
              <a:buChar char="•"/>
            </a:pPr>
            <a:r>
              <a:rPr lang="en-US">
                <a:cs typeface="Calibri"/>
              </a:rPr>
              <a:t>Children</a:t>
            </a:r>
          </a:p>
          <a:p>
            <a:pPr marL="171450" indent="-171450">
              <a:buFont typeface="Arial"/>
              <a:buChar char="•"/>
            </a:pPr>
            <a:r>
              <a:rPr lang="en-US">
                <a:cs typeface="Calibri"/>
              </a:rPr>
              <a:t>CDC</a:t>
            </a:r>
          </a:p>
          <a:p>
            <a:pPr marL="628650" lvl="1" indent="-171450">
              <a:buFont typeface="Arial"/>
              <a:buChar char="•"/>
            </a:pPr>
            <a:r>
              <a:rPr lang="en-US">
                <a:cs typeface="Calibri"/>
              </a:rPr>
              <a:t>Children</a:t>
            </a:r>
          </a:p>
          <a:p>
            <a:pPr marL="171450" indent="-171450">
              <a:buFont typeface="Arial"/>
              <a:buChar char="•"/>
            </a:pPr>
            <a:r>
              <a:rPr lang="en-US">
                <a:cs typeface="Calibri"/>
              </a:rPr>
              <a:t>AHRQ</a:t>
            </a:r>
          </a:p>
          <a:p>
            <a:pPr marL="628650" lvl="1" indent="-171450">
              <a:buFont typeface="Arial"/>
              <a:buChar char="•"/>
            </a:pPr>
            <a:r>
              <a:rPr lang="en-US">
                <a:cs typeface="Calibri"/>
              </a:rPr>
              <a:t>Models of care</a:t>
            </a:r>
          </a:p>
          <a:p>
            <a:pPr marL="628650" lvl="1" indent="-171450">
              <a:buFont typeface="Arial"/>
              <a:buChar char="•"/>
            </a:pPr>
            <a:r>
              <a:rPr lang="en-US">
                <a:cs typeface="Calibri"/>
              </a:rPr>
              <a:t>Costs</a:t>
            </a:r>
          </a:p>
          <a:p>
            <a:pPr marL="171450" indent="-171450">
              <a:buFont typeface="Arial"/>
              <a:buChar char="•"/>
            </a:pPr>
            <a:r>
              <a:rPr lang="en-US">
                <a:cs typeface="Calibri"/>
              </a:rPr>
              <a:t>CMS and DOL</a:t>
            </a:r>
          </a:p>
          <a:p>
            <a:pPr marL="628650" lvl="1" indent="-171450">
              <a:buFont typeface="Arial"/>
              <a:buChar char="•"/>
            </a:pPr>
            <a:r>
              <a:rPr lang="en-US">
                <a:cs typeface="Calibri"/>
              </a:rPr>
              <a:t>Costs</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23</a:t>
            </a:fld>
            <a:endParaRPr lang="en-US"/>
          </a:p>
        </p:txBody>
      </p:sp>
    </p:spTree>
    <p:extLst>
      <p:ext uri="{BB962C8B-B14F-4D97-AF65-F5344CB8AC3E}">
        <p14:creationId xmlns:p14="http://schemas.microsoft.com/office/powerpoint/2010/main" val="29369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OASH documents</a:t>
            </a:r>
          </a:p>
          <a:p>
            <a:r>
              <a:rPr lang="en-US" dirty="0"/>
              <a:t>NIH RECOVER R3 seminars</a:t>
            </a:r>
          </a:p>
          <a:p>
            <a:r>
              <a:rPr lang="en-US" dirty="0"/>
              <a:t>VA guidelines</a:t>
            </a:r>
          </a:p>
          <a:p>
            <a:r>
              <a:rPr lang="en-US" dirty="0"/>
              <a:t>SSA guidelines</a:t>
            </a:r>
          </a:p>
          <a:p>
            <a:r>
              <a:rPr lang="en-US" dirty="0"/>
              <a:t>ASPA We can do this communications assets</a:t>
            </a:r>
          </a:p>
          <a:p>
            <a:endParaRPr lang="en-US" dirty="0"/>
          </a:p>
        </p:txBody>
      </p:sp>
      <p:sp>
        <p:nvSpPr>
          <p:cNvPr id="4" name="Slide Number Placeholder 3"/>
          <p:cNvSpPr>
            <a:spLocks noGrp="1"/>
          </p:cNvSpPr>
          <p:nvPr>
            <p:ph type="sldNum" sz="quarter" idx="5"/>
          </p:nvPr>
        </p:nvSpPr>
        <p:spPr/>
        <p:txBody>
          <a:bodyPr/>
          <a:lstStyle/>
          <a:p>
            <a:fld id="{ADC48CF0-24C3-47F2-A8E5-7ED0A4793FDA}" type="slidenum">
              <a:rPr lang="en-US" smtClean="0"/>
              <a:t>24</a:t>
            </a:fld>
            <a:endParaRPr lang="en-US"/>
          </a:p>
        </p:txBody>
      </p:sp>
    </p:spTree>
    <p:extLst>
      <p:ext uri="{BB962C8B-B14F-4D97-AF65-F5344CB8AC3E}">
        <p14:creationId xmlns:p14="http://schemas.microsoft.com/office/powerpoint/2010/main" val="285707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48CF0-24C3-47F2-A8E5-7ED0A4793FDA}" type="slidenum">
              <a:rPr lang="en-US" smtClean="0"/>
              <a:t>5</a:t>
            </a:fld>
            <a:endParaRPr lang="en-US"/>
          </a:p>
        </p:txBody>
      </p:sp>
    </p:spTree>
    <p:extLst>
      <p:ext uri="{BB962C8B-B14F-4D97-AF65-F5344CB8AC3E}">
        <p14:creationId xmlns:p14="http://schemas.microsoft.com/office/powerpoint/2010/main" val="322329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a:cs typeface="Calibri"/>
              </a:rPr>
              <a:t>Read the definition</a:t>
            </a:r>
          </a:p>
          <a:p>
            <a:pPr marL="628650" lvl="1" indent="-171450">
              <a:buFont typeface="Arial"/>
              <a:buChar char="•"/>
            </a:pPr>
            <a:r>
              <a:rPr lang="en-US">
                <a:cs typeface="Calibri"/>
              </a:rPr>
              <a:t>Highlight that this definition is broad based on initial signs symptoms or conditions</a:t>
            </a:r>
          </a:p>
          <a:p>
            <a:pPr marL="628650" lvl="1" indent="-171450">
              <a:buFont typeface="Arial"/>
              <a:buChar char="•"/>
            </a:pPr>
            <a:r>
              <a:rPr lang="en-US">
                <a:cs typeface="Calibri"/>
              </a:rPr>
              <a:t>4 weeks after COVID-19 is used in this definition, while other definitions use 3 months (e.g. WHO) </a:t>
            </a:r>
          </a:p>
          <a:p>
            <a:pPr marL="171450" indent="-171450">
              <a:buFont typeface="Arial"/>
              <a:buChar char="•"/>
            </a:pPr>
            <a:r>
              <a:rPr lang="en-US">
                <a:cs typeface="Calibri"/>
              </a:rPr>
              <a:t>Read the 3 bottom boxes</a:t>
            </a:r>
          </a:p>
          <a:p>
            <a:pPr marL="171450" indent="-171450">
              <a:buFont typeface="Arial"/>
              <a:buChar char="•"/>
            </a:pPr>
            <a:r>
              <a:rPr lang="en-US">
                <a:cs typeface="Calibri"/>
              </a:rPr>
              <a:t>Other terms</a:t>
            </a:r>
          </a:p>
          <a:p>
            <a:pPr marL="628650" lvl="1" indent="-171450">
              <a:buFont typeface="Arial"/>
              <a:buChar char="•"/>
            </a:pPr>
            <a:r>
              <a:rPr lang="en-US">
                <a:cs typeface="Calibri"/>
              </a:rPr>
              <a:t>Both PASC and PCC are technical terms. PCC is equivalent to Long COVID, but to be used in a scientific context. PASC only includes the primary and direct consequences of SARS-CoV-2</a:t>
            </a:r>
          </a:p>
        </p:txBody>
      </p:sp>
      <p:sp>
        <p:nvSpPr>
          <p:cNvPr id="4" name="Slide Number Placeholder 3"/>
          <p:cNvSpPr>
            <a:spLocks noGrp="1"/>
          </p:cNvSpPr>
          <p:nvPr>
            <p:ph type="sldNum" sz="quarter" idx="5"/>
          </p:nvPr>
        </p:nvSpPr>
        <p:spPr/>
        <p:txBody>
          <a:bodyPr/>
          <a:lstStyle/>
          <a:p>
            <a:fld id="{9FB36DFB-7DB6-2A4C-B837-27FB59B6494E}" type="slidenum">
              <a:rPr lang="en-US" smtClean="0"/>
              <a:t>6</a:t>
            </a:fld>
            <a:endParaRPr lang="en-US"/>
          </a:p>
        </p:txBody>
      </p:sp>
    </p:spTree>
    <p:extLst>
      <p:ext uri="{BB962C8B-B14F-4D97-AF65-F5344CB8AC3E}">
        <p14:creationId xmlns:p14="http://schemas.microsoft.com/office/powerpoint/2010/main" val="86326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biological cause is not known, but there are multiple hypothesized mechanisms.</a:t>
            </a:r>
          </a:p>
          <a:p>
            <a:pPr marL="171450" indent="-171450">
              <a:buFont typeface="Arial"/>
              <a:buChar char="•"/>
            </a:pPr>
            <a:r>
              <a:rPr lang="en-US" dirty="0">
                <a:cs typeface="Calibri"/>
              </a:rPr>
              <a:t>These are 5 of the leading hypotheses of how SARS-CoV-2 can lead to Long COVID</a:t>
            </a:r>
          </a:p>
          <a:p>
            <a:pPr marL="628650" lvl="1" indent="-171450">
              <a:buFont typeface="Arial"/>
              <a:buChar char="•"/>
            </a:pPr>
            <a:r>
              <a:rPr lang="en-US" dirty="0">
                <a:cs typeface="Calibri"/>
              </a:rPr>
              <a:t>Read the 5 boxes</a:t>
            </a:r>
          </a:p>
          <a:p>
            <a:pPr marL="171450" indent="-171450">
              <a:buFont typeface="Arial"/>
              <a:buChar char="•"/>
            </a:pPr>
            <a:r>
              <a:rPr lang="en-US" dirty="0">
                <a:cs typeface="Calibri"/>
              </a:rPr>
              <a:t>Each of these is supported by a variety of evidence from both small and large studies. </a:t>
            </a:r>
          </a:p>
          <a:p>
            <a:pPr marL="171450" indent="-171450">
              <a:buFont typeface="Arial"/>
              <a:buChar char="•"/>
            </a:pPr>
            <a:r>
              <a:rPr lang="en-US" dirty="0">
                <a:cs typeface="Calibri"/>
              </a:rPr>
              <a:t>Further research is needed to understand the mechanisms of Long COVID.</a:t>
            </a:r>
            <a:endParaRPr lang="en-US" dirty="0"/>
          </a:p>
          <a:p>
            <a:pPr marL="171450" indent="-171450">
              <a:buFont typeface="Arial"/>
              <a:buChar char="•"/>
            </a:pPr>
            <a:r>
              <a:rPr lang="en-US" dirty="0">
                <a:cs typeface="Calibri"/>
              </a:rPr>
              <a:t>Each of these mechanisms may play a role.</a:t>
            </a:r>
          </a:p>
          <a:p>
            <a:pPr marL="171450" indent="-171450">
              <a:buFont typeface="Arial"/>
              <a:buChar char="•"/>
            </a:pPr>
            <a:r>
              <a:rPr lang="en-US" dirty="0">
                <a:cs typeface="Calibri"/>
              </a:rPr>
              <a:t>Image: </a:t>
            </a:r>
            <a:r>
              <a:rPr lang="en-US" dirty="0">
                <a:hlinkClick r:id="rId3"/>
              </a:rPr>
              <a:t>Davis, H.E., McCorkell, L., Vogel, J.M. et al. Long COVID: major findings, mechanisms and recommendations. Nat Rev </a:t>
            </a:r>
            <a:r>
              <a:rPr lang="en-US" dirty="0" err="1">
                <a:hlinkClick r:id="rId3"/>
              </a:rPr>
              <a:t>Microbiol</a:t>
            </a:r>
            <a:r>
              <a:rPr lang="en-US" dirty="0">
                <a:hlinkClick r:id="rId3"/>
              </a:rPr>
              <a:t> 21, 133–146 (2023). https://doi.org/10.1038/s41579-022-00846-2</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7</a:t>
            </a:fld>
            <a:endParaRPr lang="en-US"/>
          </a:p>
        </p:txBody>
      </p:sp>
    </p:spTree>
    <p:extLst>
      <p:ext uri="{BB962C8B-B14F-4D97-AF65-F5344CB8AC3E}">
        <p14:creationId xmlns:p14="http://schemas.microsoft.com/office/powerpoint/2010/main" val="223568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part of </a:t>
            </a:r>
            <a:r>
              <a:rPr lang="en-US" b="1" dirty="0"/>
              <a:t>NIH's RECOVER</a:t>
            </a:r>
            <a:r>
              <a:rPr lang="en-US" dirty="0"/>
              <a:t> adult cohort study, the symptoms of over 2000 individuals with Long COVID were assessed.</a:t>
            </a:r>
          </a:p>
          <a:p>
            <a:r>
              <a:rPr lang="en-US" dirty="0"/>
              <a:t>Published in JAMA, </a:t>
            </a:r>
            <a:r>
              <a:rPr lang="en-US" i="1" dirty="0"/>
              <a:t>Development of a Definition of </a:t>
            </a:r>
            <a:r>
              <a:rPr lang="en-US" i="1" dirty="0" err="1"/>
              <a:t>Postacute</a:t>
            </a:r>
            <a:r>
              <a:rPr lang="en-US" i="1" dirty="0"/>
              <a:t> Sequelae of SARS-CoV-2 Infection</a:t>
            </a:r>
            <a:r>
              <a:rPr lang="en-US" dirty="0"/>
              <a:t> highlights the most common symptoms.</a:t>
            </a:r>
            <a:endParaRPr lang="en-US" dirty="0">
              <a:cs typeface="Calibri"/>
            </a:endParaRPr>
          </a:p>
          <a:p>
            <a:pPr marL="171450" indent="-171450">
              <a:buFont typeface="Arial"/>
              <a:buChar char="•"/>
            </a:pPr>
            <a:r>
              <a:rPr lang="en-US" dirty="0">
                <a:cs typeface="Calibri"/>
              </a:rPr>
              <a:t>The most commonly reported symptoms of people with Long COVID are listed on the slide. </a:t>
            </a:r>
          </a:p>
          <a:p>
            <a:pPr marL="171450" indent="-171450">
              <a:buFont typeface="Arial"/>
              <a:buChar char="•"/>
            </a:pPr>
            <a:r>
              <a:rPr lang="en-US" dirty="0">
                <a:cs typeface="Calibri"/>
              </a:rPr>
              <a:t>List symptoms</a:t>
            </a:r>
          </a:p>
          <a:p>
            <a:pPr marL="628650" lvl="1" indent="-171450">
              <a:buFont typeface="Arial"/>
              <a:buChar char="•"/>
            </a:pPr>
            <a:r>
              <a:rPr lang="en-US" dirty="0">
                <a:cs typeface="Calibri"/>
              </a:rPr>
              <a:t>Post exertional malaise is a severe fatigue that follows overexertion, characterized by a crash the day after expending too much effort</a:t>
            </a:r>
          </a:p>
          <a:p>
            <a:pPr marL="628650" lvl="1" indent="-171450">
              <a:buFont typeface="Arial"/>
              <a:buChar char="•"/>
            </a:pPr>
            <a:r>
              <a:rPr lang="en-US" dirty="0">
                <a:cs typeface="Calibri"/>
              </a:rPr>
              <a:t>Brain fog is what patients commonly call the inability to focus or remember</a:t>
            </a:r>
          </a:p>
          <a:p>
            <a:pPr marL="171450" indent="-171450">
              <a:buFont typeface="Arial"/>
              <a:buChar char="•"/>
            </a:pPr>
            <a:r>
              <a:rPr lang="en-US" dirty="0" err="1"/>
              <a:t>Thaweethai</a:t>
            </a:r>
            <a:r>
              <a:rPr lang="en-US" dirty="0"/>
              <a:t> T, Jolley SE, Karlson EW, et al. Development of a Definition of </a:t>
            </a:r>
            <a:r>
              <a:rPr lang="en-US" dirty="0" err="1"/>
              <a:t>Postacute</a:t>
            </a:r>
            <a:r>
              <a:rPr lang="en-US" dirty="0"/>
              <a:t> Sequelae of SARS-CoV-2 Infection. </a:t>
            </a:r>
            <a:r>
              <a:rPr lang="en-US" i="1" dirty="0"/>
              <a:t>JAMA.</a:t>
            </a:r>
            <a:r>
              <a:rPr lang="en-US" dirty="0"/>
              <a:t> 2023;329(22):1934–1946. doi:10.1001/jama.2023.8823 </a:t>
            </a:r>
            <a:r>
              <a:rPr lang="en-US" b="1" dirty="0"/>
              <a:t>(NIH's RECOVER)</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8</a:t>
            </a:fld>
            <a:endParaRPr lang="en-US"/>
          </a:p>
        </p:txBody>
      </p:sp>
    </p:spTree>
    <p:extLst>
      <p:ext uri="{BB962C8B-B14F-4D97-AF65-F5344CB8AC3E}">
        <p14:creationId xmlns:p14="http://schemas.microsoft.com/office/powerpoint/2010/main" val="10989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Anyone who experiences COVID-19 can go on to experiences Long COVID. </a:t>
            </a:r>
            <a:endParaRPr lang="en-US" dirty="0">
              <a:cs typeface="Calibri"/>
            </a:endParaRPr>
          </a:p>
          <a:p>
            <a:pPr marL="285750" indent="-285750">
              <a:lnSpc>
                <a:spcPct val="90000"/>
              </a:lnSpc>
              <a:spcBef>
                <a:spcPts val="750"/>
              </a:spcBef>
              <a:buFont typeface="Arial,Sans-Serif"/>
              <a:buChar char="•"/>
            </a:pPr>
            <a:r>
              <a:rPr lang="en-US" dirty="0"/>
              <a:t>Age</a:t>
            </a:r>
            <a:endParaRPr lang="en-US" dirty="0">
              <a:cs typeface="Calibri"/>
            </a:endParaRPr>
          </a:p>
          <a:p>
            <a:pPr marL="742950" lvl="1" indent="-285750">
              <a:lnSpc>
                <a:spcPct val="90000"/>
              </a:lnSpc>
              <a:spcBef>
                <a:spcPts val="750"/>
              </a:spcBef>
              <a:buFont typeface="Arial,Sans-Serif"/>
              <a:buChar char="•"/>
            </a:pPr>
            <a:r>
              <a:rPr lang="en-US" dirty="0">
                <a:cs typeface="Calibri"/>
              </a:rPr>
              <a:t>People age 35-60 are most likely to experience Long COVID</a:t>
            </a:r>
          </a:p>
          <a:p>
            <a:pPr marL="285750" indent="-285750">
              <a:lnSpc>
                <a:spcPct val="90000"/>
              </a:lnSpc>
              <a:spcBef>
                <a:spcPts val="750"/>
              </a:spcBef>
              <a:buFont typeface="Arial,Sans-Serif"/>
              <a:buChar char="•"/>
            </a:pPr>
            <a:r>
              <a:rPr lang="en-US" dirty="0"/>
              <a:t>Sex</a:t>
            </a:r>
            <a:endParaRPr lang="en-US" dirty="0">
              <a:cs typeface="Calibri"/>
            </a:endParaRPr>
          </a:p>
          <a:p>
            <a:pPr marL="800100" lvl="1" indent="-285750">
              <a:lnSpc>
                <a:spcPct val="90000"/>
              </a:lnSpc>
              <a:spcBef>
                <a:spcPts val="375"/>
              </a:spcBef>
              <a:buFont typeface="Arial,Sans-Serif"/>
              <a:buChar char="•"/>
            </a:pPr>
            <a:r>
              <a:rPr lang="en-US" dirty="0"/>
              <a:t>Women are more likely to experience Long COVID</a:t>
            </a:r>
            <a:endParaRPr lang="en-US" dirty="0">
              <a:cs typeface="Calibri"/>
            </a:endParaRPr>
          </a:p>
          <a:p>
            <a:pPr marL="285750" indent="-285750">
              <a:lnSpc>
                <a:spcPct val="90000"/>
              </a:lnSpc>
              <a:spcBef>
                <a:spcPts val="750"/>
              </a:spcBef>
              <a:buFont typeface="Arial,Sans-Serif"/>
              <a:buChar char="•"/>
            </a:pPr>
            <a:r>
              <a:rPr lang="en-US" dirty="0"/>
              <a:t>Severity of Long COVID</a:t>
            </a:r>
            <a:endParaRPr lang="en-US" dirty="0">
              <a:cs typeface="Calibri"/>
            </a:endParaRPr>
          </a:p>
          <a:p>
            <a:pPr marL="800100" lvl="1" indent="-285750">
              <a:lnSpc>
                <a:spcPct val="90000"/>
              </a:lnSpc>
              <a:spcBef>
                <a:spcPts val="375"/>
              </a:spcBef>
              <a:buFont typeface="Arial,Sans-Serif"/>
              <a:buChar char="•"/>
            </a:pPr>
            <a:r>
              <a:rPr lang="en-US" dirty="0"/>
              <a:t>Those who are hospitalized, and especially those treated in the ICU are at increased risk of Long COVID.</a:t>
            </a:r>
            <a:endParaRPr lang="en-US" dirty="0">
              <a:cs typeface="Calibri"/>
            </a:endParaRPr>
          </a:p>
          <a:p>
            <a:pPr marL="285750" indent="-285750">
              <a:lnSpc>
                <a:spcPct val="90000"/>
              </a:lnSpc>
              <a:spcBef>
                <a:spcPts val="750"/>
              </a:spcBef>
              <a:buFont typeface="Arial,Sans-Serif"/>
              <a:buChar char="•"/>
            </a:pPr>
            <a:r>
              <a:rPr lang="en-US" dirty="0"/>
              <a:t>Preexisting conditions</a:t>
            </a:r>
          </a:p>
          <a:p>
            <a:pPr marL="742950" lvl="1" indent="-285750">
              <a:lnSpc>
                <a:spcPct val="90000"/>
              </a:lnSpc>
              <a:spcBef>
                <a:spcPts val="750"/>
              </a:spcBef>
              <a:buFont typeface="Arial,Sans-Serif"/>
              <a:buChar char="•"/>
            </a:pPr>
            <a:r>
              <a:rPr lang="en-US" dirty="0">
                <a:cs typeface="Calibri"/>
              </a:rPr>
              <a:t>Individuals with a variety of preexisting conditions are at a higher risk of Long COVID. Importantly, obesity is a risk factor for Long COVID. </a:t>
            </a:r>
          </a:p>
        </p:txBody>
      </p:sp>
      <p:sp>
        <p:nvSpPr>
          <p:cNvPr id="4" name="Slide Number Placeholder 3"/>
          <p:cNvSpPr>
            <a:spLocks noGrp="1"/>
          </p:cNvSpPr>
          <p:nvPr>
            <p:ph type="sldNum" sz="quarter" idx="5"/>
          </p:nvPr>
        </p:nvSpPr>
        <p:spPr/>
        <p:txBody>
          <a:bodyPr/>
          <a:lstStyle/>
          <a:p>
            <a:fld id="{9FB36DFB-7DB6-2A4C-B837-27FB59B6494E}" type="slidenum">
              <a:rPr lang="en-US" smtClean="0"/>
              <a:t>9</a:t>
            </a:fld>
            <a:endParaRPr lang="en-US"/>
          </a:p>
        </p:txBody>
      </p:sp>
    </p:spTree>
    <p:extLst>
      <p:ext uri="{BB962C8B-B14F-4D97-AF65-F5344CB8AC3E}">
        <p14:creationId xmlns:p14="http://schemas.microsoft.com/office/powerpoint/2010/main" val="299088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90000"/>
              </a:lnSpc>
              <a:spcBef>
                <a:spcPts val="750"/>
              </a:spcBef>
            </a:pPr>
            <a:r>
              <a:rPr lang="en-US" dirty="0"/>
              <a:t>These can include neurological and mental health conditions, kidney failure, musculoskeletal conditions, cardiovascular conditions, respiratory conditions, blood clots and vascular issues, just to name a few.</a:t>
            </a:r>
          </a:p>
          <a:p>
            <a:pPr>
              <a:lnSpc>
                <a:spcPct val="90000"/>
              </a:lnSpc>
              <a:spcBef>
                <a:spcPts val="750"/>
              </a:spcBef>
            </a:pPr>
            <a:endParaRPr lang="en-US" dirty="0">
              <a:cs typeface="Calibri"/>
            </a:endParaRPr>
          </a:p>
          <a:p>
            <a:pPr>
              <a:lnSpc>
                <a:spcPct val="90000"/>
              </a:lnSpc>
              <a:spcBef>
                <a:spcPts val="750"/>
              </a:spcBef>
            </a:pPr>
            <a:r>
              <a:rPr lang="en-US" dirty="0"/>
              <a:t>Prevalence of long COVID among noninstitutionalized U.S. adults aged ≥18 years decreased from 7.5% (95% CI = 7.1–7.9) during June 1–13, 2022 to 6.0% (95% CI = 5.7–6.3) during June 7–19, 2023 and from 18.9% (95% CI = 17.9–19.8) to 11.0% (95% CI = 10.4–11.6) among adults reporting previous COVID-19. After an initial decline, prevalence remained unchanged beginning January 4–16, 2023. Approximately one quarter of adults with long COVID report significant activity limitations. </a:t>
            </a:r>
            <a:endParaRPr lang="en-US" dirty="0">
              <a:cs typeface="Calibri"/>
            </a:endParaRPr>
          </a:p>
          <a:p>
            <a:r>
              <a:rPr lang="en-US" dirty="0"/>
              <a:t>Ford ND, Slaughter D, Edwards D, et al. Long COVID and Significant Activity Limitation Among Adults, by Age — United States, June 1–13, 2022, to June 7–19, 2023. MMWR </a:t>
            </a:r>
            <a:r>
              <a:rPr lang="en-US" dirty="0" err="1"/>
              <a:t>Morb</a:t>
            </a:r>
            <a:r>
              <a:rPr lang="en-US" dirty="0"/>
              <a:t> Mortal </a:t>
            </a:r>
            <a:r>
              <a:rPr lang="en-US" dirty="0" err="1"/>
              <a:t>Wkly</a:t>
            </a:r>
            <a:r>
              <a:rPr lang="en-US" dirty="0"/>
              <a:t> Rep 2023;72:866–870.</a:t>
            </a:r>
            <a:endParaRPr lang="en-US" dirty="0">
              <a:cs typeface="Calibri" panose="020F0502020204030204"/>
            </a:endParaRPr>
          </a:p>
          <a:p>
            <a:pPr>
              <a:lnSpc>
                <a:spcPct val="90000"/>
              </a:lnSpc>
              <a:spcBef>
                <a:spcPts val="750"/>
              </a:spcBef>
            </a:pPr>
            <a:r>
              <a:rPr lang="en-US" dirty="0">
                <a:hlinkClick r:id="rId3"/>
              </a:rPr>
              <a:t>https://www.cdc.gov/mmwr/volumes/72/wr/mm7232a3.htm </a:t>
            </a:r>
            <a:endParaRPr lang="en-US" dirty="0">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10</a:t>
            </a:fld>
            <a:endParaRPr lang="en-US"/>
          </a:p>
        </p:txBody>
      </p:sp>
    </p:spTree>
    <p:extLst>
      <p:ext uri="{BB962C8B-B14F-4D97-AF65-F5344CB8AC3E}">
        <p14:creationId xmlns:p14="http://schemas.microsoft.com/office/powerpoint/2010/main" val="324172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A person with Long COVID, even if the symptoms are temporary, may be considered to have a disability if the physical or mental impairment substantially limits one or more major life activities. </a:t>
            </a:r>
          </a:p>
          <a:p>
            <a:pPr marL="285750" indent="-285750">
              <a:buFont typeface="Symbol"/>
              <a:buChar char="•"/>
            </a:pPr>
            <a:r>
              <a:rPr lang="en-US"/>
              <a:t>A person with Long COVID may also be entitled to accommodations under the Americans with Disabilities Act, entitled to full and equal opportunities to participate in and enjoy all aspects of civic and commercial life, including work and school. </a:t>
            </a:r>
            <a:endParaRPr lang="en-US">
              <a:cs typeface="Calibri" panose="020F0502020204030204"/>
            </a:endParaRPr>
          </a:p>
          <a:p>
            <a:pPr marL="285750" indent="-285750">
              <a:buFont typeface="Symbol"/>
              <a:buChar char="•"/>
            </a:pPr>
            <a:r>
              <a:rPr lang="en-US" u="sng">
                <a:hlinkClick r:id="rId3"/>
              </a:rPr>
              <a:t>Reasonable accommodations for students</a:t>
            </a:r>
            <a:r>
              <a:rPr lang="en-US"/>
              <a:t> and employees with Long COVID can allow them to stay in school and in the workforce. We are working with the </a:t>
            </a:r>
            <a:r>
              <a:rPr lang="en-US" b="1"/>
              <a:t>Department of Labor </a:t>
            </a:r>
            <a:r>
              <a:rPr lang="en-US"/>
              <a:t>and the </a:t>
            </a:r>
            <a:r>
              <a:rPr lang="en-US" b="1"/>
              <a:t>Department of Education</a:t>
            </a:r>
            <a:r>
              <a:rPr lang="en-US"/>
              <a:t> to amplify this message, and they have issued guidance on accommodations in the work place and at school.</a:t>
            </a:r>
            <a:endParaRPr lang="en-US">
              <a:cs typeface="Calibri"/>
            </a:endParaRPr>
          </a:p>
          <a:p>
            <a:pPr marL="285750" indent="-285750">
              <a:buFont typeface="Symbol"/>
              <a:buChar char="•"/>
            </a:pPr>
            <a:r>
              <a:rPr lang="en-US"/>
              <a:t>Being disabled under civil rights laws is </a:t>
            </a:r>
            <a:r>
              <a:rPr lang="en-US" b="1"/>
              <a:t>not </a:t>
            </a:r>
            <a:r>
              <a:rPr lang="en-US"/>
              <a:t>the same thing as meeting eligibility requirements for disability programs. Eligibility requirements for federal programs are set by statute and regulation.</a:t>
            </a:r>
            <a:endParaRPr lang="en-US">
              <a:cs typeface="Calibri"/>
            </a:endParaRPr>
          </a:p>
          <a:p>
            <a:pPr marL="285750" indent="-285750">
              <a:lnSpc>
                <a:spcPct val="90000"/>
              </a:lnSpc>
              <a:spcBef>
                <a:spcPts val="750"/>
              </a:spcBef>
              <a:buFont typeface="Arial,Sans-Serif"/>
              <a:buChar char="•"/>
            </a:pPr>
            <a:r>
              <a:rPr lang="en-US"/>
              <a:t>In 2021 </a:t>
            </a:r>
            <a:r>
              <a:rPr lang="en-US" b="1"/>
              <a:t>HHS Office for Civil Rights (OCR) </a:t>
            </a:r>
            <a:r>
              <a:rPr lang="en-US"/>
              <a:t>and the </a:t>
            </a:r>
            <a:r>
              <a:rPr lang="en-US" b="1"/>
              <a:t>Department of Justice Civil Rights Division </a:t>
            </a:r>
            <a:r>
              <a:rPr lang="en-US"/>
              <a:t> issued </a:t>
            </a:r>
            <a:r>
              <a:rPr lang="en-US">
                <a:hlinkClick r:id="rId4"/>
              </a:rPr>
              <a:t>Guidance on “Long COVID” as a Disability Under the ADA, Section 504, and Section 1557</a:t>
            </a:r>
            <a:endParaRPr lang="en-US"/>
          </a:p>
          <a:p>
            <a:pPr marL="285750" indent="-285750">
              <a:lnSpc>
                <a:spcPct val="90000"/>
              </a:lnSpc>
              <a:spcBef>
                <a:spcPts val="750"/>
              </a:spcBef>
              <a:buFont typeface="Arial,Sans-Serif"/>
              <a:buChar char="•"/>
            </a:pPr>
            <a:r>
              <a:rPr lang="en-US"/>
              <a:t>In March </a:t>
            </a:r>
            <a:r>
              <a:rPr lang="en-US" b="1"/>
              <a:t>HHS's Administration for Community Living </a:t>
            </a:r>
            <a:r>
              <a:rPr lang="en-US"/>
              <a:t>published </a:t>
            </a:r>
            <a:r>
              <a:rPr lang="en-US">
                <a:hlinkClick r:id="rId5"/>
              </a:rPr>
              <a:t>Resources for People with Long COVID</a:t>
            </a:r>
            <a:r>
              <a:rPr lang="en-US"/>
              <a:t> </a:t>
            </a:r>
            <a:endParaRPr lang="en-US">
              <a:cs typeface="Calibri"/>
            </a:endParaRPr>
          </a:p>
          <a:p>
            <a:pPr marL="285750" indent="-285750">
              <a:lnSpc>
                <a:spcPct val="90000"/>
              </a:lnSpc>
              <a:spcBef>
                <a:spcPts val="750"/>
              </a:spcBef>
              <a:buFont typeface="Arial,Sans-Serif"/>
              <a:buChar char="•"/>
            </a:pPr>
            <a:r>
              <a:rPr lang="en-US"/>
              <a:t>And in June of this year the</a:t>
            </a:r>
            <a:r>
              <a:rPr lang="en-US" b="1"/>
              <a:t> Social Security Administration </a:t>
            </a:r>
            <a:r>
              <a:rPr lang="en-US"/>
              <a:t>published </a:t>
            </a:r>
            <a:r>
              <a:rPr lang="en-US">
                <a:hlinkClick r:id="rId6"/>
              </a:rPr>
              <a:t>Long COVID: A Guide for Health Professionals on Providing Medical Evidence for Social Security Disability Claims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7B7F11D-41BE-4865-B563-9970D07E4E83}" type="slidenum">
              <a:rPr lang="en-US"/>
              <a:t>11</a:t>
            </a:fld>
            <a:endParaRPr lang="en-US"/>
          </a:p>
        </p:txBody>
      </p:sp>
    </p:spTree>
    <p:extLst>
      <p:ext uri="{BB962C8B-B14F-4D97-AF65-F5344CB8AC3E}">
        <p14:creationId xmlns:p14="http://schemas.microsoft.com/office/powerpoint/2010/main" val="406850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No treatments are approved specifically for Long COVID.</a:t>
            </a:r>
          </a:p>
          <a:p>
            <a:pPr marL="171450" indent="-171450">
              <a:lnSpc>
                <a:spcPct val="90000"/>
              </a:lnSpc>
              <a:spcBef>
                <a:spcPts val="750"/>
              </a:spcBef>
              <a:buFont typeface="Arial"/>
              <a:buChar char="•"/>
            </a:pPr>
            <a:r>
              <a:rPr lang="en-US" dirty="0"/>
              <a:t>The ways that Long COVID patients receive care often requires multidisciplinary treatment.</a:t>
            </a:r>
            <a:endParaRPr lang="en-US" dirty="0">
              <a:cs typeface="Calibri"/>
            </a:endParaRPr>
          </a:p>
          <a:p>
            <a:pPr marL="171450" indent="-171450">
              <a:lnSpc>
                <a:spcPct val="90000"/>
              </a:lnSpc>
              <a:spcBef>
                <a:spcPts val="750"/>
              </a:spcBef>
              <a:buFont typeface="Arial"/>
              <a:buChar char="•"/>
            </a:pPr>
            <a:r>
              <a:rPr lang="en-US" dirty="0"/>
              <a:t>Long COVID specialty clinics have been formed to deliver this care.</a:t>
            </a:r>
            <a:endParaRPr lang="en-US" dirty="0">
              <a:cs typeface="Calibri"/>
            </a:endParaRPr>
          </a:p>
          <a:p>
            <a:pPr marL="171450" indent="-171450">
              <a:lnSpc>
                <a:spcPct val="90000"/>
              </a:lnSpc>
              <a:spcBef>
                <a:spcPts val="750"/>
              </a:spcBef>
              <a:buFont typeface="Arial"/>
              <a:buChar char="•"/>
            </a:pPr>
            <a:r>
              <a:rPr lang="en-US" dirty="0"/>
              <a:t>Primary care plays a critical role in Long COVID care, as specialty clinics are not always available, however identifying, diagnosing, and treating complex post-infection chronic illness is an uphill battle as primary care services are already strained and resource scarce.  </a:t>
            </a:r>
            <a:endParaRPr lang="en-US" dirty="0">
              <a:cs typeface="Calibri"/>
            </a:endParaRPr>
          </a:p>
        </p:txBody>
      </p:sp>
      <p:sp>
        <p:nvSpPr>
          <p:cNvPr id="4" name="Slide Number Placeholder 3"/>
          <p:cNvSpPr>
            <a:spLocks noGrp="1"/>
          </p:cNvSpPr>
          <p:nvPr>
            <p:ph type="sldNum" sz="quarter" idx="5"/>
          </p:nvPr>
        </p:nvSpPr>
        <p:spPr/>
        <p:txBody>
          <a:bodyPr/>
          <a:lstStyle/>
          <a:p>
            <a:fld id="{9FB36DFB-7DB6-2A4C-B837-27FB59B6494E}" type="slidenum">
              <a:rPr lang="en-US" smtClean="0"/>
              <a:t>12</a:t>
            </a:fld>
            <a:endParaRPr lang="en-US"/>
          </a:p>
        </p:txBody>
      </p:sp>
    </p:spTree>
    <p:extLst>
      <p:ext uri="{BB962C8B-B14F-4D97-AF65-F5344CB8AC3E}">
        <p14:creationId xmlns:p14="http://schemas.microsoft.com/office/powerpoint/2010/main" val="372479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60069" cy="2387600"/>
          </a:xfrm>
        </p:spPr>
        <p:txBody>
          <a:bodyPr anchor="b">
            <a:normAutofit/>
          </a:bodyPr>
          <a:lstStyle>
            <a:lvl1pPr algn="l">
              <a:defRPr sz="3038"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60069" cy="1655762"/>
          </a:xfrm>
        </p:spPr>
        <p:txBody>
          <a:bodyPr/>
          <a:lstStyle>
            <a:lvl1pPr marL="0" indent="0" algn="l">
              <a:buNone/>
              <a:defRPr sz="1350" b="0" i="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4" y="2413418"/>
            <a:ext cx="184731" cy="248209"/>
          </a:xfrm>
          <a:prstGeom prst="rect">
            <a:avLst/>
          </a:prstGeom>
          <a:noFill/>
        </p:spPr>
        <p:txBody>
          <a:bodyPr wrap="none" rtlCol="0">
            <a:spAutoFit/>
          </a:bodyPr>
          <a:lstStyle/>
          <a:p>
            <a:endParaRPr lang="en-US" sz="1013"/>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4" name="Footer Placeholder 4">
            <a:extLst>
              <a:ext uri="{FF2B5EF4-FFF2-40B4-BE49-F238E27FC236}">
                <a16:creationId xmlns:a16="http://schemas.microsoft.com/office/drawing/2014/main" id="{EFA197A4-9844-D546-A18F-2737F99D3A7E}"/>
              </a:ext>
            </a:extLst>
          </p:cNvPr>
          <p:cNvSpPr>
            <a:spLocks noGrp="1"/>
          </p:cNvSpPr>
          <p:nvPr>
            <p:ph type="ftr" sz="quarter" idx="3"/>
          </p:nvPr>
        </p:nvSpPr>
        <p:spPr>
          <a:xfrm>
            <a:off x="4312171" y="6356354"/>
            <a:ext cx="4114800" cy="365125"/>
          </a:xfrm>
          <a:prstGeom prst="rect">
            <a:avLst/>
          </a:prstGeom>
        </p:spPr>
        <p:txBody>
          <a:bodyPr vert="horz" lIns="91440" tIns="45720" rIns="91440" bIns="45720" rtlCol="0" anchor="ctr"/>
          <a:lstStyle>
            <a:lvl1pPr algn="l">
              <a:defRPr sz="675">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8" name="Picture 7">
            <a:extLst>
              <a:ext uri="{FF2B5EF4-FFF2-40B4-BE49-F238E27FC236}">
                <a16:creationId xmlns:a16="http://schemas.microsoft.com/office/drawing/2014/main" id="{D2E71A22-D946-9947-B13B-B95CF9831587}"/>
              </a:ext>
            </a:extLst>
          </p:cNvPr>
          <p:cNvPicPr>
            <a:picLocks noChangeAspect="1"/>
          </p:cNvPicPr>
          <p:nvPr userDrawn="1"/>
        </p:nvPicPr>
        <p:blipFill>
          <a:blip r:embed="rId4"/>
          <a:stretch>
            <a:fillRect/>
          </a:stretch>
        </p:blipFill>
        <p:spPr>
          <a:xfrm>
            <a:off x="4312174" y="580912"/>
            <a:ext cx="3619769" cy="476567"/>
          </a:xfrm>
          <a:prstGeom prst="rect">
            <a:avLst/>
          </a:prstGeom>
        </p:spPr>
      </p:pic>
    </p:spTree>
    <p:extLst>
      <p:ext uri="{BB962C8B-B14F-4D97-AF65-F5344CB8AC3E}">
        <p14:creationId xmlns:p14="http://schemas.microsoft.com/office/powerpoint/2010/main" val="3920882451"/>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C5222471-0BE7-6844-88FB-3E657B4B3EE0}"/>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36799323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8"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98B6E-115F-364F-B93B-9582CD9834FC}"/>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406041748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B5DDBC0D-FB89-5442-84FD-2CA175B3921C}"/>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0865398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bg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bg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0ADBDD0D-2042-F246-B8D9-D6E6A65515DD}"/>
              </a:ext>
            </a:extLst>
          </p:cNvPr>
          <p:cNvPicPr>
            <a:picLocks noChangeAspect="1"/>
          </p:cNvPicPr>
          <p:nvPr userDrawn="1"/>
        </p:nvPicPr>
        <p:blipFill>
          <a:blip r:embed="rId3"/>
          <a:stretch>
            <a:fillRect/>
          </a:stretch>
        </p:blipFill>
        <p:spPr>
          <a:xfrm>
            <a:off x="826815" y="6019183"/>
            <a:ext cx="3611573" cy="475488"/>
          </a:xfrm>
          <a:prstGeom prst="rect">
            <a:avLst/>
          </a:prstGeom>
        </p:spPr>
      </p:pic>
    </p:spTree>
    <p:extLst>
      <p:ext uri="{BB962C8B-B14F-4D97-AF65-F5344CB8AC3E}">
        <p14:creationId xmlns:p14="http://schemas.microsoft.com/office/powerpoint/2010/main" val="178861458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77E03FBE-2BBD-EC44-9840-EB3A2687C13F}"/>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3559436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5" name="Straight Connector 4">
            <a:extLst>
              <a:ext uri="{FF2B5EF4-FFF2-40B4-BE49-F238E27FC236}">
                <a16:creationId xmlns:a16="http://schemas.microsoft.com/office/drawing/2014/main" id="{B4A8E638-BEC9-5E48-BD2A-E5AF0C50E2AA}"/>
              </a:ext>
            </a:extLst>
          </p:cNvPr>
          <p:cNvCxnSpPr/>
          <p:nvPr userDrawn="1"/>
        </p:nvCxnSpPr>
        <p:spPr>
          <a:xfrm>
            <a:off x="942298"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shape&#10;&#10;Description automatically generated">
            <a:extLst>
              <a:ext uri="{FF2B5EF4-FFF2-40B4-BE49-F238E27FC236}">
                <a16:creationId xmlns:a16="http://schemas.microsoft.com/office/drawing/2014/main" id="{8AF73593-A12B-A34F-8079-E4DA298387E7}"/>
              </a:ext>
            </a:extLst>
          </p:cNvPr>
          <p:cNvPicPr>
            <a:picLocks noChangeAspect="1"/>
          </p:cNvPicPr>
          <p:nvPr userDrawn="1"/>
        </p:nvPicPr>
        <p:blipFill>
          <a:blip r:embed="rId3"/>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21119394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60069" cy="2387600"/>
          </a:xfrm>
        </p:spPr>
        <p:txBody>
          <a:bodyPr anchor="b">
            <a:normAutofit/>
          </a:bodyPr>
          <a:lstStyle>
            <a:lvl1pPr algn="l">
              <a:defRPr sz="4050"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60069"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4" name="Footer Placeholder 4">
            <a:extLst>
              <a:ext uri="{FF2B5EF4-FFF2-40B4-BE49-F238E27FC236}">
                <a16:creationId xmlns:a16="http://schemas.microsoft.com/office/drawing/2014/main" id="{EFA197A4-9844-D546-A18F-2737F99D3A7E}"/>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8" name="Picture 7">
            <a:extLst>
              <a:ext uri="{FF2B5EF4-FFF2-40B4-BE49-F238E27FC236}">
                <a16:creationId xmlns:a16="http://schemas.microsoft.com/office/drawing/2014/main" id="{D2E71A22-D946-9947-B13B-B95CF9831587}"/>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3920882451"/>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1" name="Footer Placeholder 4">
            <a:extLst>
              <a:ext uri="{FF2B5EF4-FFF2-40B4-BE49-F238E27FC236}">
                <a16:creationId xmlns:a16="http://schemas.microsoft.com/office/drawing/2014/main" id="{A407F0A3-C64C-8045-B563-99DCADE11C27}"/>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7AFD4650-027E-DB41-A3CE-771B692A20CC}"/>
              </a:ext>
            </a:extLst>
          </p:cNvPr>
          <p:cNvSpPr>
            <a:spLocks noGrp="1"/>
          </p:cNvSpPr>
          <p:nvPr>
            <p:ph type="ctrTitle" hasCustomPrompt="1"/>
          </p:nvPr>
        </p:nvSpPr>
        <p:spPr>
          <a:xfrm>
            <a:off x="4312172" y="1747007"/>
            <a:ext cx="7270229" cy="2387600"/>
          </a:xfrm>
        </p:spPr>
        <p:txBody>
          <a:bodyPr anchor="b">
            <a:normAutofit/>
          </a:bodyPr>
          <a:lstStyle>
            <a:lvl1pPr algn="l">
              <a:defRPr sz="4050"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0" name="Subtitle 2">
            <a:extLst>
              <a:ext uri="{FF2B5EF4-FFF2-40B4-BE49-F238E27FC236}">
                <a16:creationId xmlns:a16="http://schemas.microsoft.com/office/drawing/2014/main" id="{AD697827-344C-B849-AD75-6A636746E91E}"/>
              </a:ext>
            </a:extLst>
          </p:cNvPr>
          <p:cNvSpPr>
            <a:spLocks noGrp="1"/>
          </p:cNvSpPr>
          <p:nvPr>
            <p:ph type="subTitle" idx="1" hasCustomPrompt="1"/>
          </p:nvPr>
        </p:nvSpPr>
        <p:spPr>
          <a:xfrm>
            <a:off x="4312172" y="4512707"/>
            <a:ext cx="7270229" cy="1655762"/>
          </a:xfrm>
        </p:spPr>
        <p:txBody>
          <a:bodyPr/>
          <a:lstStyle>
            <a:lvl1pPr marL="0" indent="0" algn="l">
              <a:buNone/>
              <a:defRPr sz="1800" b="0"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pic>
        <p:nvPicPr>
          <p:cNvPr id="11" name="Picture 10">
            <a:extLst>
              <a:ext uri="{FF2B5EF4-FFF2-40B4-BE49-F238E27FC236}">
                <a16:creationId xmlns:a16="http://schemas.microsoft.com/office/drawing/2014/main" id="{F11D9130-E8A1-B54F-AACB-A49DDE075802}"/>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3840050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2 - Graph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2" y="1747007"/>
            <a:ext cx="7260069" cy="2387600"/>
          </a:xfrm>
        </p:spPr>
        <p:txBody>
          <a:bodyPr anchor="b">
            <a:normAutofit/>
          </a:bodyPr>
          <a:lstStyle>
            <a:lvl1pPr algn="l">
              <a:defRPr sz="4050"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2" y="4512707"/>
            <a:ext cx="7260069"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pic>
        <p:nvPicPr>
          <p:cNvPr id="12" name="Picture 11">
            <a:extLst>
              <a:ext uri="{FF2B5EF4-FFF2-40B4-BE49-F238E27FC236}">
                <a16:creationId xmlns:a16="http://schemas.microsoft.com/office/drawing/2014/main" id="{8831C5DA-5206-5244-9D8C-05A2409B68DB}"/>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872202635"/>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2 - Graph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70229" cy="2387600"/>
          </a:xfrm>
        </p:spPr>
        <p:txBody>
          <a:bodyPr anchor="b">
            <a:normAutofit/>
          </a:bodyPr>
          <a:lstStyle>
            <a:lvl1pPr algn="l">
              <a:defRPr sz="4050"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70229" cy="1655762"/>
          </a:xfrm>
        </p:spPr>
        <p:txBody>
          <a:bodyPr/>
          <a:lstStyle>
            <a:lvl1pPr marL="0" indent="0" algn="l">
              <a:buNone/>
              <a:defRPr sz="1800" b="0"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9B88C356-5A73-5C42-BB1D-56992E6CE7ED}"/>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9" name="Picture 8">
            <a:extLst>
              <a:ext uri="{FF2B5EF4-FFF2-40B4-BE49-F238E27FC236}">
                <a16:creationId xmlns:a16="http://schemas.microsoft.com/office/drawing/2014/main" id="{2781651A-25C9-AE4E-BB6A-3F9F8B205CC8}"/>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16232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4" y="2413418"/>
            <a:ext cx="184731" cy="248209"/>
          </a:xfrm>
          <a:prstGeom prst="rect">
            <a:avLst/>
          </a:prstGeom>
          <a:noFill/>
        </p:spPr>
        <p:txBody>
          <a:bodyPr wrap="none" rtlCol="0">
            <a:spAutoFit/>
          </a:bodyPr>
          <a:lstStyle/>
          <a:p>
            <a:endParaRPr lang="en-US" sz="1013"/>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1" name="Footer Placeholder 4">
            <a:extLst>
              <a:ext uri="{FF2B5EF4-FFF2-40B4-BE49-F238E27FC236}">
                <a16:creationId xmlns:a16="http://schemas.microsoft.com/office/drawing/2014/main" id="{A407F0A3-C64C-8045-B563-99DCADE11C27}"/>
              </a:ext>
            </a:extLst>
          </p:cNvPr>
          <p:cNvSpPr>
            <a:spLocks noGrp="1"/>
          </p:cNvSpPr>
          <p:nvPr>
            <p:ph type="ftr" sz="quarter" idx="3"/>
          </p:nvPr>
        </p:nvSpPr>
        <p:spPr>
          <a:xfrm>
            <a:off x="4312171" y="6356354"/>
            <a:ext cx="4114800" cy="365125"/>
          </a:xfrm>
          <a:prstGeom prst="rect">
            <a:avLst/>
          </a:prstGeom>
        </p:spPr>
        <p:txBody>
          <a:bodyPr vert="horz" lIns="91440" tIns="45720" rIns="91440" bIns="45720" rtlCol="0" anchor="ctr"/>
          <a:lstStyle>
            <a:lvl1pPr algn="l">
              <a:defRPr sz="675">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7AFD4650-027E-DB41-A3CE-771B692A20CC}"/>
              </a:ext>
            </a:extLst>
          </p:cNvPr>
          <p:cNvSpPr>
            <a:spLocks noGrp="1"/>
          </p:cNvSpPr>
          <p:nvPr>
            <p:ph type="ctrTitle" hasCustomPrompt="1"/>
          </p:nvPr>
        </p:nvSpPr>
        <p:spPr>
          <a:xfrm>
            <a:off x="4312172" y="1747007"/>
            <a:ext cx="7270229" cy="2387600"/>
          </a:xfrm>
        </p:spPr>
        <p:txBody>
          <a:bodyPr anchor="b">
            <a:normAutofit/>
          </a:bodyPr>
          <a:lstStyle>
            <a:lvl1pPr algn="l">
              <a:defRPr sz="3038"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0" name="Subtitle 2">
            <a:extLst>
              <a:ext uri="{FF2B5EF4-FFF2-40B4-BE49-F238E27FC236}">
                <a16:creationId xmlns:a16="http://schemas.microsoft.com/office/drawing/2014/main" id="{AD697827-344C-B849-AD75-6A636746E91E}"/>
              </a:ext>
            </a:extLst>
          </p:cNvPr>
          <p:cNvSpPr>
            <a:spLocks noGrp="1"/>
          </p:cNvSpPr>
          <p:nvPr>
            <p:ph type="subTitle" idx="1" hasCustomPrompt="1"/>
          </p:nvPr>
        </p:nvSpPr>
        <p:spPr>
          <a:xfrm>
            <a:off x="4312172" y="4512707"/>
            <a:ext cx="7270229" cy="1655762"/>
          </a:xfrm>
        </p:spPr>
        <p:txBody>
          <a:bodyPr/>
          <a:lstStyle>
            <a:lvl1pPr marL="0" indent="0" algn="l">
              <a:buNone/>
              <a:defRPr sz="1350" b="0" i="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pic>
        <p:nvPicPr>
          <p:cNvPr id="11" name="Picture 10">
            <a:extLst>
              <a:ext uri="{FF2B5EF4-FFF2-40B4-BE49-F238E27FC236}">
                <a16:creationId xmlns:a16="http://schemas.microsoft.com/office/drawing/2014/main" id="{F11D9130-E8A1-B54F-AACB-A49DDE075802}"/>
              </a:ext>
            </a:extLst>
          </p:cNvPr>
          <p:cNvPicPr>
            <a:picLocks noChangeAspect="1"/>
          </p:cNvPicPr>
          <p:nvPr userDrawn="1"/>
        </p:nvPicPr>
        <p:blipFill>
          <a:blip r:embed="rId4"/>
          <a:stretch>
            <a:fillRect/>
          </a:stretch>
        </p:blipFill>
        <p:spPr>
          <a:xfrm>
            <a:off x="4312174" y="580912"/>
            <a:ext cx="3619769" cy="476567"/>
          </a:xfrm>
          <a:prstGeom prst="rect">
            <a:avLst/>
          </a:prstGeom>
        </p:spPr>
      </p:pic>
    </p:spTree>
    <p:extLst>
      <p:ext uri="{BB962C8B-B14F-4D97-AF65-F5344CB8AC3E}">
        <p14:creationId xmlns:p14="http://schemas.microsoft.com/office/powerpoint/2010/main" val="384005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042043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838201" y="2370139"/>
            <a:ext cx="4982743" cy="3625549"/>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371061" y="2370136"/>
            <a:ext cx="4982743" cy="3625549"/>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787051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lstStyle/>
          <a:p>
            <a:r>
              <a:rPr lang="en-US"/>
              <a:t>Click to add title</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302603" y="2357146"/>
            <a:ext cx="7743499" cy="3709336"/>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838198" y="2357146"/>
            <a:ext cx="2905887" cy="3709336"/>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i="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241816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Reflex Blue">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8EC36559-B0A6-4A48-9FB3-117DB0FBFD69}"/>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26601143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Turquois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7ADBC-4BE8-0344-9B2A-ABA8D6F244C1}"/>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326072759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C5222471-0BE7-6844-88FB-3E657B4B3EE0}"/>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3679932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98B6E-115F-364F-B93B-9582CD9834FC}"/>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406041748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B5DDBC0D-FB89-5442-84FD-2CA175B3921C}"/>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08653988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0ADBDD0D-2042-F246-B8D9-D6E6A65515DD}"/>
              </a:ext>
            </a:extLst>
          </p:cNvPr>
          <p:cNvPicPr>
            <a:picLocks noChangeAspect="1"/>
          </p:cNvPicPr>
          <p:nvPr userDrawn="1"/>
        </p:nvPicPr>
        <p:blipFill>
          <a:blip r:embed="rId3"/>
          <a:stretch>
            <a:fillRect/>
          </a:stretch>
        </p:blipFill>
        <p:spPr>
          <a:xfrm>
            <a:off x="826814" y="6019183"/>
            <a:ext cx="3611573" cy="475488"/>
          </a:xfrm>
          <a:prstGeom prst="rect">
            <a:avLst/>
          </a:prstGeom>
        </p:spPr>
      </p:pic>
    </p:spTree>
    <p:extLst>
      <p:ext uri="{BB962C8B-B14F-4D97-AF65-F5344CB8AC3E}">
        <p14:creationId xmlns:p14="http://schemas.microsoft.com/office/powerpoint/2010/main" val="178861458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77E03FBE-2BBD-EC44-9840-EB3A2687C13F}"/>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3559436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 Graph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4" y="2413418"/>
            <a:ext cx="184731" cy="248209"/>
          </a:xfrm>
          <a:prstGeom prst="rect">
            <a:avLst/>
          </a:prstGeom>
          <a:noFill/>
        </p:spPr>
        <p:txBody>
          <a:bodyPr wrap="none" rtlCol="0">
            <a:spAutoFit/>
          </a:bodyPr>
          <a:lstStyle/>
          <a:p>
            <a:endParaRPr lang="en-US" sz="1013"/>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4"/>
            <a:ext cx="4114800" cy="365125"/>
          </a:xfrm>
          <a:prstGeom prst="rect">
            <a:avLst/>
          </a:prstGeom>
        </p:spPr>
        <p:txBody>
          <a:bodyPr vert="horz" lIns="91440" tIns="45720" rIns="91440" bIns="45720" rtlCol="0" anchor="ctr"/>
          <a:lstStyle>
            <a:lvl1pPr algn="l">
              <a:defRPr sz="675">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2" y="1747007"/>
            <a:ext cx="7260069" cy="2387600"/>
          </a:xfrm>
        </p:spPr>
        <p:txBody>
          <a:bodyPr anchor="b">
            <a:normAutofit/>
          </a:bodyPr>
          <a:lstStyle>
            <a:lvl1pPr algn="l">
              <a:defRPr sz="3038"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2" y="4512707"/>
            <a:ext cx="7260069" cy="1655762"/>
          </a:xfrm>
        </p:spPr>
        <p:txBody>
          <a:bodyPr/>
          <a:lstStyle>
            <a:lvl1pPr marL="0" indent="0" algn="l">
              <a:buNone/>
              <a:defRPr sz="1350" b="0" i="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pic>
        <p:nvPicPr>
          <p:cNvPr id="12" name="Picture 11">
            <a:extLst>
              <a:ext uri="{FF2B5EF4-FFF2-40B4-BE49-F238E27FC236}">
                <a16:creationId xmlns:a16="http://schemas.microsoft.com/office/drawing/2014/main" id="{8831C5DA-5206-5244-9D8C-05A2409B68DB}"/>
              </a:ext>
            </a:extLst>
          </p:cNvPr>
          <p:cNvPicPr>
            <a:picLocks noChangeAspect="1"/>
          </p:cNvPicPr>
          <p:nvPr userDrawn="1"/>
        </p:nvPicPr>
        <p:blipFill>
          <a:blip r:embed="rId4"/>
          <a:stretch>
            <a:fillRect/>
          </a:stretch>
        </p:blipFill>
        <p:spPr>
          <a:xfrm>
            <a:off x="4312174" y="580912"/>
            <a:ext cx="3619769" cy="476567"/>
          </a:xfrm>
          <a:prstGeom prst="rect">
            <a:avLst/>
          </a:prstGeom>
        </p:spPr>
      </p:pic>
    </p:spTree>
    <p:extLst>
      <p:ext uri="{BB962C8B-B14F-4D97-AF65-F5344CB8AC3E}">
        <p14:creationId xmlns:p14="http://schemas.microsoft.com/office/powerpoint/2010/main" val="872202635"/>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B4A8E638-BEC9-5E48-BD2A-E5AF0C50E2AA}"/>
              </a:ext>
            </a:extLst>
          </p:cNvPr>
          <p:cNvCxnSpPr/>
          <p:nvPr userDrawn="1"/>
        </p:nvCxnSpPr>
        <p:spPr>
          <a:xfrm>
            <a:off x="942297"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shape&#10;&#10;Description automatically generated">
            <a:extLst>
              <a:ext uri="{FF2B5EF4-FFF2-40B4-BE49-F238E27FC236}">
                <a16:creationId xmlns:a16="http://schemas.microsoft.com/office/drawing/2014/main" id="{8AF73593-A12B-A34F-8079-E4DA298387E7}"/>
              </a:ext>
            </a:extLst>
          </p:cNvPr>
          <p:cNvPicPr>
            <a:picLocks noChangeAspect="1"/>
          </p:cNvPicPr>
          <p:nvPr userDrawn="1"/>
        </p:nvPicPr>
        <p:blipFill>
          <a:blip r:embed="rId3"/>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21119394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2 - Graph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70229" cy="2387600"/>
          </a:xfrm>
        </p:spPr>
        <p:txBody>
          <a:bodyPr anchor="b">
            <a:normAutofit/>
          </a:bodyPr>
          <a:lstStyle>
            <a:lvl1pPr algn="l">
              <a:defRPr sz="3038"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70229" cy="1655762"/>
          </a:xfrm>
        </p:spPr>
        <p:txBody>
          <a:bodyPr/>
          <a:lstStyle>
            <a:lvl1pPr marL="0" indent="0" algn="l">
              <a:buNone/>
              <a:defRPr sz="1350" b="0" i="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4" y="2413418"/>
            <a:ext cx="184731" cy="248209"/>
          </a:xfrm>
          <a:prstGeom prst="rect">
            <a:avLst/>
          </a:prstGeom>
          <a:noFill/>
        </p:spPr>
        <p:txBody>
          <a:bodyPr wrap="none" rtlCol="0">
            <a:spAutoFit/>
          </a:bodyPr>
          <a:lstStyle/>
          <a:p>
            <a:endParaRPr lang="en-US" sz="1013"/>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9B88C356-5A73-5C42-BB1D-56992E6CE7ED}"/>
              </a:ext>
            </a:extLst>
          </p:cNvPr>
          <p:cNvSpPr>
            <a:spLocks noGrp="1"/>
          </p:cNvSpPr>
          <p:nvPr>
            <p:ph type="ftr" sz="quarter" idx="3"/>
          </p:nvPr>
        </p:nvSpPr>
        <p:spPr>
          <a:xfrm>
            <a:off x="4312171" y="6356354"/>
            <a:ext cx="4114800" cy="365125"/>
          </a:xfrm>
          <a:prstGeom prst="rect">
            <a:avLst/>
          </a:prstGeom>
        </p:spPr>
        <p:txBody>
          <a:bodyPr vert="horz" lIns="91440" tIns="45720" rIns="91440" bIns="45720" rtlCol="0" anchor="ctr"/>
          <a:lstStyle>
            <a:lvl1pPr algn="l">
              <a:defRPr sz="675">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9" name="Picture 8">
            <a:extLst>
              <a:ext uri="{FF2B5EF4-FFF2-40B4-BE49-F238E27FC236}">
                <a16:creationId xmlns:a16="http://schemas.microsoft.com/office/drawing/2014/main" id="{2781651A-25C9-AE4E-BB6A-3F9F8B205CC8}"/>
              </a:ext>
            </a:extLst>
          </p:cNvPr>
          <p:cNvPicPr>
            <a:picLocks noChangeAspect="1"/>
          </p:cNvPicPr>
          <p:nvPr userDrawn="1"/>
        </p:nvPicPr>
        <p:blipFill>
          <a:blip r:embed="rId4"/>
          <a:stretch>
            <a:fillRect/>
          </a:stretch>
        </p:blipFill>
        <p:spPr>
          <a:xfrm>
            <a:off x="4312174" y="580912"/>
            <a:ext cx="3619769" cy="476567"/>
          </a:xfrm>
          <a:prstGeom prst="rect">
            <a:avLst/>
          </a:prstGeom>
        </p:spPr>
      </p:pic>
    </p:spTree>
    <p:extLst>
      <p:ext uri="{BB962C8B-B14F-4D97-AF65-F5344CB8AC3E}">
        <p14:creationId xmlns:p14="http://schemas.microsoft.com/office/powerpoint/2010/main" val="162322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add text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04204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838202" y="2370141"/>
            <a:ext cx="4982743" cy="3625549"/>
          </a:xfr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371062" y="2370136"/>
            <a:ext cx="4982743" cy="3625549"/>
          </a:xfr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78705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lstStyle/>
          <a:p>
            <a:r>
              <a:rPr lang="en-US"/>
              <a:t>Click to add title</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302604" y="2357146"/>
            <a:ext cx="7743499" cy="3709336"/>
          </a:xfr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838199" y="2357146"/>
            <a:ext cx="2905887" cy="3709336"/>
          </a:xfr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b="0" i="1">
                <a:solidFill>
                  <a:schemeClr val="accent1"/>
                </a:solidFill>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241816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Reflex Blue">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8EC36559-B0A6-4A48-9FB3-117DB0FBFD69}"/>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26601143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Turquois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5" y="1130400"/>
            <a:ext cx="7390551" cy="2187126"/>
          </a:xfrm>
        </p:spPr>
        <p:txBody>
          <a:bodyPr>
            <a:normAutofit/>
          </a:bodyPr>
          <a:lstStyle>
            <a:lvl1pPr>
              <a:defRPr sz="27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8"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7ADBC-4BE8-0344-9B2A-ABA8D6F244C1}"/>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32607275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3189"/>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838200" y="791518"/>
            <a:ext cx="10515600" cy="1014132"/>
          </a:xfrm>
          <a:prstGeom prst="rect">
            <a:avLst/>
          </a:prstGeom>
        </p:spPr>
        <p:txBody>
          <a:bodyPr vert="horz" lIns="91440" tIns="45720" rIns="91440" bIns="45720" rtlCol="0" anchor="b">
            <a:normAutofit/>
          </a:bodyPr>
          <a:lstStyle/>
          <a:p>
            <a:r>
              <a:rPr lang="en-US"/>
              <a:t>TITLE</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838200" y="2367289"/>
            <a:ext cx="10515600" cy="3628401"/>
          </a:xfrm>
          <a:prstGeom prst="rect">
            <a:avLst/>
          </a:prstGeom>
        </p:spPr>
        <p:txBody>
          <a:bodyPr vert="horz" lIns="91440" tIns="45720" rIns="91440" bIns="45720" rtlCol="0">
            <a:normAutofit/>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t>Click to edit Master text styles</a:t>
            </a:r>
          </a:p>
          <a:p>
            <a:pPr lvl="0"/>
            <a:endParaRPr lang="en-US"/>
          </a:p>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latin typeface="Arial" panose="020B0604020202020204" pitchFamily="34" charset="0"/>
                <a:cs typeface="Arial" panose="020B0604020202020204" pitchFamily="34" charset="0"/>
              </a:defRPr>
            </a:lvl1p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8"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4AC44DD2-2597-2245-89D5-24752F1E9D2B}"/>
              </a:ext>
            </a:extLst>
          </p:cNvPr>
          <p:cNvPicPr>
            <a:picLocks noChangeAspect="1"/>
          </p:cNvPicPr>
          <p:nvPr userDrawn="1"/>
        </p:nvPicPr>
        <p:blipFill>
          <a:blip r:embed="rId17"/>
          <a:stretch>
            <a:fillRect/>
          </a:stretch>
        </p:blipFill>
        <p:spPr>
          <a:xfrm>
            <a:off x="9982200" y="184955"/>
            <a:ext cx="1371600" cy="317500"/>
          </a:xfrm>
          <a:prstGeom prst="rect">
            <a:avLst/>
          </a:prstGeom>
        </p:spPr>
      </p:pic>
    </p:spTree>
    <p:extLst>
      <p:ext uri="{BB962C8B-B14F-4D97-AF65-F5344CB8AC3E}">
        <p14:creationId xmlns:p14="http://schemas.microsoft.com/office/powerpoint/2010/main" val="21584553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p:txStyles>
    <p:titleStyle>
      <a:lvl1pPr algn="l" defTabSz="514350" rtl="0" eaLnBrk="1" latinLnBrk="0" hangingPunct="1">
        <a:lnSpc>
          <a:spcPct val="90000"/>
        </a:lnSpc>
        <a:spcBef>
          <a:spcPct val="0"/>
        </a:spcBef>
        <a:buNone/>
        <a:defRPr sz="1350" b="1" i="0" kern="1200">
          <a:solidFill>
            <a:schemeClr val="tx2"/>
          </a:solidFill>
          <a:latin typeface="Arial" panose="020B0604020202020204" pitchFamily="34" charset="0"/>
          <a:ea typeface="+mj-ea"/>
          <a:cs typeface="Arial" panose="020B0604020202020204" pitchFamily="34" charset="0"/>
        </a:defRPr>
      </a:lvl1pPr>
    </p:titleStyle>
    <p:bodyStyle>
      <a:lvl1pPr marL="192881" marR="0" indent="-192881"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sz="112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2"/>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accent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3187"/>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838200" y="791518"/>
            <a:ext cx="10515600" cy="1014132"/>
          </a:xfrm>
          <a:prstGeom prst="rect">
            <a:avLst/>
          </a:prstGeom>
        </p:spPr>
        <p:txBody>
          <a:bodyPr vert="horz" lIns="91440" tIns="45720" rIns="91440" bIns="45720" rtlCol="0" anchor="b">
            <a:normAutofit/>
          </a:bodyPr>
          <a:lstStyle/>
          <a:p>
            <a:r>
              <a:rPr lang="en-US"/>
              <a:t>TITLE</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838200" y="2367287"/>
            <a:ext cx="10515600" cy="3628401"/>
          </a:xfrm>
          <a:prstGeom prst="rect">
            <a:avLst/>
          </a:prstGeom>
        </p:spPr>
        <p:txBody>
          <a:bodyPr vert="horz" lIns="91440" tIns="45720" rIns="91440" bIns="45720" rtlCol="0">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a:p>
            <a:pPr lvl="0"/>
            <a:endParaRPr lang="en-US"/>
          </a:p>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7"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4AC44DD2-2597-2245-89D5-24752F1E9D2B}"/>
              </a:ext>
            </a:extLst>
          </p:cNvPr>
          <p:cNvPicPr>
            <a:picLocks noChangeAspect="1"/>
          </p:cNvPicPr>
          <p:nvPr userDrawn="1"/>
        </p:nvPicPr>
        <p:blipFill>
          <a:blip r:embed="rId17"/>
          <a:stretch>
            <a:fillRect/>
          </a:stretch>
        </p:blipFill>
        <p:spPr>
          <a:xfrm>
            <a:off x="9982200" y="184955"/>
            <a:ext cx="1371600" cy="317500"/>
          </a:xfrm>
          <a:prstGeom prst="rect">
            <a:avLst/>
          </a:prstGeom>
        </p:spPr>
      </p:pic>
    </p:spTree>
    <p:extLst>
      <p:ext uri="{BB962C8B-B14F-4D97-AF65-F5344CB8AC3E}">
        <p14:creationId xmlns:p14="http://schemas.microsoft.com/office/powerpoint/2010/main" val="2158455312"/>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702" r:id="rId3"/>
    <p:sldLayoutId id="2147483701" r:id="rId4"/>
    <p:sldLayoutId id="2147483703" r:id="rId5"/>
    <p:sldLayoutId id="2147483650" r:id="rId6"/>
    <p:sldLayoutId id="2147483704" r:id="rId7"/>
    <p:sldLayoutId id="2147483654" r:id="rId8"/>
    <p:sldLayoutId id="2147483675" r:id="rId9"/>
    <p:sldLayoutId id="2147483674" r:id="rId10"/>
    <p:sldLayoutId id="2147483673" r:id="rId11"/>
    <p:sldLayoutId id="2147483709" r:id="rId12"/>
    <p:sldLayoutId id="2147483670" r:id="rId13"/>
    <p:sldLayoutId id="2147483672" r:id="rId14"/>
    <p:sldLayoutId id="2147483710" r:id="rId15"/>
  </p:sldLayoutIdLst>
  <p:hf sldNum="0" hdr="0" ftr="0"/>
  <p:txStyles>
    <p:titleStyle>
      <a:lvl1pPr algn="l" defTabSz="685800" rtl="0" eaLnBrk="1" latinLnBrk="0" hangingPunct="1">
        <a:lnSpc>
          <a:spcPct val="90000"/>
        </a:lnSpc>
        <a:spcBef>
          <a:spcPct val="0"/>
        </a:spcBef>
        <a:buNone/>
        <a:defRPr sz="1800" b="1" i="0" kern="1200">
          <a:solidFill>
            <a:schemeClr val="tx2"/>
          </a:solidFill>
          <a:latin typeface="Arial" panose="020B0604020202020204" pitchFamily="34" charset="0"/>
          <a:ea typeface="+mj-ea"/>
          <a:cs typeface="Arial" panose="020B0604020202020204" pitchFamily="34" charset="0"/>
        </a:defRPr>
      </a:lvl1pPr>
    </p:titleStyle>
    <p:body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civil-rights/for-providers/civil-rights-covid19/guidance-long-covid-disability/index.htm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s://www.ssa.gov/disability/professionals/documents/EN-64-128.pdf" TargetMode="External"/><Relationship Id="rId4" Type="http://schemas.openxmlformats.org/officeDocument/2006/relationships/hyperlink" Target="https://acl.gov/covid19/resources-people-experiencing-long-covi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customXml" Target="../ink/ink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recovercovid.org/" TargetMode="External"/><Relationship Id="rId7" Type="http://schemas.openxmlformats.org/officeDocument/2006/relationships/hyperlink" Target="covid.gov/longcovid"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wecandothis.hhs.gov/resource/resources-about-long-covid" TargetMode="External"/><Relationship Id="rId5" Type="http://schemas.openxmlformats.org/officeDocument/2006/relationships/hyperlink" Target="https://www.ssa.gov/disability/professionals/documents/EN-64-128.pdf" TargetMode="External"/><Relationship Id="rId4" Type="http://schemas.openxmlformats.org/officeDocument/2006/relationships/hyperlink" Target="https://www.publichealth.va.gov/n-coronavirus/docs/Whole-Health-System-Approach-to-Long-COVID_080122_FINA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38/s41579-022-00846-2" TargetMode="External"/><Relationship Id="rId2" Type="http://schemas.openxmlformats.org/officeDocument/2006/relationships/hyperlink" Target="https://www.nature.com/articles/s41579-022-00846-2#citeas" TargetMode="External"/><Relationship Id="rId1" Type="http://schemas.openxmlformats.org/officeDocument/2006/relationships/slideLayout" Target="../slideLayouts/slideLayout20.xml"/><Relationship Id="rId5" Type="http://schemas.openxmlformats.org/officeDocument/2006/relationships/hyperlink" Target="http://dx.doi.org/10.15585/mmwr.mm7121e1" TargetMode="External"/><Relationship Id="rId4" Type="http://schemas.openxmlformats.org/officeDocument/2006/relationships/hyperlink" Target="http://dx.doi.org/10.15585/mmwr.mm7232a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7C6F-F93D-21FF-889E-AE4AAD0C5A42}"/>
              </a:ext>
            </a:extLst>
          </p:cNvPr>
          <p:cNvSpPr>
            <a:spLocks noGrp="1"/>
          </p:cNvSpPr>
          <p:nvPr>
            <p:ph type="ctrTitle"/>
          </p:nvPr>
        </p:nvSpPr>
        <p:spPr>
          <a:xfrm>
            <a:off x="3271838" y="1515976"/>
            <a:ext cx="8920162" cy="2912506"/>
          </a:xfrm>
        </p:spPr>
        <p:txBody>
          <a:bodyPr vert="horz" lIns="91440" tIns="45720" rIns="91440" bIns="45720" rtlCol="0" anchor="b">
            <a:noAutofit/>
          </a:bodyPr>
          <a:lstStyle/>
          <a:p>
            <a:pPr lvl="1"/>
            <a:r>
              <a:rPr lang="en-US" sz="3200" b="1" dirty="0">
                <a:solidFill>
                  <a:schemeClr val="tx2"/>
                </a:solidFill>
              </a:rPr>
              <a:t>Strategic Collaborations to Improve the Public Health of the Nation: Addressing Long COVID and Homelessness in the U.S.</a:t>
            </a:r>
            <a:br>
              <a:rPr lang="en-US" sz="3200" b="1" dirty="0">
                <a:solidFill>
                  <a:schemeClr val="tx2"/>
                </a:solidFill>
              </a:rPr>
            </a:br>
            <a:r>
              <a:rPr lang="en-US" sz="1200" b="1" dirty="0">
                <a:solidFill>
                  <a:schemeClr val="tx2"/>
                </a:solidFill>
              </a:rPr>
              <a:t> </a:t>
            </a:r>
            <a:br>
              <a:rPr lang="en-US" sz="3200" b="1" dirty="0">
                <a:solidFill>
                  <a:schemeClr val="tx2"/>
                </a:solidFill>
              </a:rPr>
            </a:br>
            <a:r>
              <a:rPr lang="en-US" sz="2400" b="1" dirty="0">
                <a:solidFill>
                  <a:schemeClr val="tx2"/>
                </a:solidFill>
              </a:rPr>
              <a:t>The implementation and use of the Long COVID Coordination Council to facilitate interagency collaboration for the response to Long COVID</a:t>
            </a:r>
            <a:endParaRPr lang="en-US" sz="3200" b="1" dirty="0">
              <a:solidFill>
                <a:schemeClr val="tx2"/>
              </a:solidFill>
            </a:endParaRPr>
          </a:p>
        </p:txBody>
      </p:sp>
      <p:sp>
        <p:nvSpPr>
          <p:cNvPr id="5" name="Subtitle 4">
            <a:extLst>
              <a:ext uri="{FF2B5EF4-FFF2-40B4-BE49-F238E27FC236}">
                <a16:creationId xmlns:a16="http://schemas.microsoft.com/office/drawing/2014/main" id="{B4194A2A-6D39-B57A-C423-376FA5626FEE}"/>
              </a:ext>
            </a:extLst>
          </p:cNvPr>
          <p:cNvSpPr>
            <a:spLocks noGrp="1"/>
          </p:cNvSpPr>
          <p:nvPr>
            <p:ph type="subTitle" idx="1"/>
          </p:nvPr>
        </p:nvSpPr>
        <p:spPr>
          <a:xfrm>
            <a:off x="4312172" y="4572866"/>
            <a:ext cx="7270229" cy="2241923"/>
          </a:xfrm>
        </p:spPr>
        <p:txBody>
          <a:bodyPr>
            <a:normAutofit fontScale="92500" lnSpcReduction="10000"/>
          </a:bodyPr>
          <a:lstStyle/>
          <a:p>
            <a:pPr algn="l" rtl="0" fontAlgn="base"/>
            <a:r>
              <a:rPr lang="en-US" b="1" i="0" u="none" strike="noStrike" dirty="0">
                <a:solidFill>
                  <a:srgbClr val="000099"/>
                </a:solidFill>
                <a:effectLst/>
                <a:latin typeface="Arial" panose="020B0604020202020204" pitchFamily="34" charset="0"/>
              </a:rPr>
              <a:t>William Valiant, PhD</a:t>
            </a:r>
          </a:p>
          <a:p>
            <a:pPr algn="l" rtl="0" fontAlgn="base"/>
            <a:r>
              <a:rPr lang="en-US" b="0" i="0" u="none" strike="noStrike" dirty="0">
                <a:solidFill>
                  <a:srgbClr val="000099"/>
                </a:solidFill>
                <a:effectLst/>
                <a:latin typeface="Arial" panose="020B0604020202020204" pitchFamily="34" charset="0"/>
              </a:rPr>
              <a:t>Lieutenant Junior Grade, USPHS Ready Reserve Corps</a:t>
            </a:r>
          </a:p>
          <a:p>
            <a:pPr algn="l" rtl="0" fontAlgn="base"/>
            <a:r>
              <a:rPr lang="en-US" b="0" i="0" u="none" strike="noStrike" dirty="0">
                <a:solidFill>
                  <a:srgbClr val="000099"/>
                </a:solidFill>
                <a:effectLst/>
                <a:latin typeface="Arial" panose="020B0604020202020204" pitchFamily="34" charset="0"/>
              </a:rPr>
              <a:t>ORISE Fellow</a:t>
            </a:r>
            <a:r>
              <a:rPr lang="en-US" b="0" i="0" dirty="0">
                <a:solidFill>
                  <a:srgbClr val="000099"/>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endParaRPr lang="en-US" sz="1300" b="0" i="0" u="none" strike="noStrike" dirty="0">
              <a:solidFill>
                <a:srgbClr val="000099"/>
              </a:solidFill>
              <a:effectLst/>
              <a:latin typeface="Arial" panose="020B0604020202020204" pitchFamily="34" charset="0"/>
            </a:endParaRPr>
          </a:p>
          <a:p>
            <a:pPr algn="l" rtl="0" fontAlgn="base"/>
            <a:r>
              <a:rPr lang="en-US" b="1" i="0" u="none" strike="noStrike" dirty="0">
                <a:solidFill>
                  <a:srgbClr val="000099"/>
                </a:solidFill>
                <a:effectLst/>
                <a:latin typeface="Arial" panose="020B0604020202020204" pitchFamily="34" charset="0"/>
              </a:rPr>
              <a:t>Michael Iademarco, MD, MPH </a:t>
            </a:r>
          </a:p>
          <a:p>
            <a:pPr algn="l" rtl="0" fontAlgn="base"/>
            <a:r>
              <a:rPr lang="en-US" b="0" i="0" u="none" strike="noStrike" dirty="0">
                <a:solidFill>
                  <a:srgbClr val="000099"/>
                </a:solidFill>
                <a:effectLst/>
                <a:latin typeface="Arial" panose="020B0604020202020204" pitchFamily="34" charset="0"/>
              </a:rPr>
              <a:t>Rear Admiral and Assistant Surgeon General, USPHS</a:t>
            </a:r>
          </a:p>
          <a:p>
            <a:pPr algn="l" rtl="0" fontAlgn="base"/>
            <a:r>
              <a:rPr lang="en-US" b="0" i="0" u="none" strike="noStrike" dirty="0">
                <a:solidFill>
                  <a:srgbClr val="000099"/>
                </a:solidFill>
                <a:effectLst/>
                <a:latin typeface="Arial" panose="020B0604020202020204" pitchFamily="34" charset="0"/>
              </a:rPr>
              <a:t>Deputy Assistant Secretary for Science and Medicine, OASH, HHS</a:t>
            </a:r>
          </a:p>
          <a:p>
            <a:pPr algn="l" rtl="0" fontAlgn="base"/>
            <a:endParaRPr lang="en-US" b="0" i="0" dirty="0">
              <a:solidFill>
                <a:srgbClr val="000000"/>
              </a:solidFill>
              <a:effectLst/>
              <a:latin typeface="Segoe UI" panose="020B0502040204020203" pitchFamily="34" charset="0"/>
            </a:endParaRPr>
          </a:p>
          <a:p>
            <a:endParaRPr lang="en-US" dirty="0"/>
          </a:p>
        </p:txBody>
      </p:sp>
      <p:sp>
        <p:nvSpPr>
          <p:cNvPr id="9" name="TextBox 8">
            <a:extLst>
              <a:ext uri="{FF2B5EF4-FFF2-40B4-BE49-F238E27FC236}">
                <a16:creationId xmlns:a16="http://schemas.microsoft.com/office/drawing/2014/main" id="{816652AD-BD27-A433-B6EB-E3A4C0A22474}"/>
              </a:ext>
            </a:extLst>
          </p:cNvPr>
          <p:cNvSpPr txBox="1"/>
          <p:nvPr/>
        </p:nvSpPr>
        <p:spPr>
          <a:xfrm>
            <a:off x="3271838" y="3244334"/>
            <a:ext cx="6543674"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326143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43E7-4869-2114-B907-9302AD064EB3}"/>
              </a:ext>
            </a:extLst>
          </p:cNvPr>
          <p:cNvSpPr>
            <a:spLocks noGrp="1"/>
          </p:cNvSpPr>
          <p:nvPr>
            <p:ph type="title"/>
          </p:nvPr>
        </p:nvSpPr>
        <p:spPr/>
        <p:txBody>
          <a:bodyPr>
            <a:normAutofit/>
          </a:bodyPr>
          <a:lstStyle/>
          <a:p>
            <a:r>
              <a:rPr lang="en-US" sz="2800">
                <a:latin typeface="Calibri"/>
                <a:cs typeface="Calibri"/>
              </a:rPr>
              <a:t>U.S. Estimate of People Affected by Long COVID</a:t>
            </a:r>
            <a:endParaRPr lang="en-US" sz="2800">
              <a:latin typeface="Calibri"/>
            </a:endParaRPr>
          </a:p>
        </p:txBody>
      </p:sp>
      <p:sp>
        <p:nvSpPr>
          <p:cNvPr id="3" name="Content Placeholder 2">
            <a:extLst>
              <a:ext uri="{FF2B5EF4-FFF2-40B4-BE49-F238E27FC236}">
                <a16:creationId xmlns:a16="http://schemas.microsoft.com/office/drawing/2014/main" id="{84863DCE-F377-43F2-ADF6-7102D984C56A}"/>
              </a:ext>
            </a:extLst>
          </p:cNvPr>
          <p:cNvSpPr>
            <a:spLocks noGrp="1"/>
          </p:cNvSpPr>
          <p:nvPr>
            <p:ph sz="half" idx="2"/>
          </p:nvPr>
        </p:nvSpPr>
        <p:spPr>
          <a:xfrm>
            <a:off x="1138451" y="2440276"/>
            <a:ext cx="5257799" cy="1696894"/>
          </a:xfr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rmAutofit/>
          </a:bodyPr>
          <a:lstStyle/>
          <a:p>
            <a:pPr algn="ctr"/>
            <a:r>
              <a:rPr lang="en-US" sz="3600" b="1" dirty="0">
                <a:latin typeface="Calibri"/>
                <a:cs typeface="Arial"/>
              </a:rPr>
              <a:t>Between 3% and 6% of adults currently have Long COVID</a:t>
            </a: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p:txBody>
      </p:sp>
      <p:sp>
        <p:nvSpPr>
          <p:cNvPr id="5" name="TextBox 4">
            <a:extLst>
              <a:ext uri="{FF2B5EF4-FFF2-40B4-BE49-F238E27FC236}">
                <a16:creationId xmlns:a16="http://schemas.microsoft.com/office/drawing/2014/main" id="{74000FFF-321A-B9CB-CF8F-04ED93E13ACD}"/>
              </a:ext>
            </a:extLst>
          </p:cNvPr>
          <p:cNvSpPr txBox="1"/>
          <p:nvPr/>
        </p:nvSpPr>
        <p:spPr>
          <a:xfrm>
            <a:off x="7152938" y="2706009"/>
            <a:ext cx="4607378" cy="2862322"/>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cs typeface="Arial"/>
              </a:rPr>
              <a:t>Approximately 25% of adults with Long COVID report significant activity limitations</a:t>
            </a:r>
          </a:p>
        </p:txBody>
      </p:sp>
      <p:sp>
        <p:nvSpPr>
          <p:cNvPr id="4" name="TextBox 3">
            <a:extLst>
              <a:ext uri="{FF2B5EF4-FFF2-40B4-BE49-F238E27FC236}">
                <a16:creationId xmlns:a16="http://schemas.microsoft.com/office/drawing/2014/main" id="{F7F92139-FE7E-2B37-7180-978E23D5A4C3}"/>
              </a:ext>
            </a:extLst>
          </p:cNvPr>
          <p:cNvSpPr txBox="1"/>
          <p:nvPr/>
        </p:nvSpPr>
        <p:spPr>
          <a:xfrm>
            <a:off x="1232528" y="4739580"/>
            <a:ext cx="5194056" cy="1200329"/>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cs typeface="Calibri"/>
              </a:rPr>
              <a:t>Children are less likely to have Long </a:t>
            </a:r>
            <a:r>
              <a:rPr lang="en-US" sz="3600" b="1" dirty="0">
                <a:solidFill>
                  <a:schemeClr val="bg1"/>
                </a:solidFill>
                <a:cs typeface="Calibri"/>
              </a:rPr>
              <a:t>COVID (0.5%)</a:t>
            </a:r>
            <a:endParaRPr lang="en-US" sz="2400" b="1" dirty="0">
              <a:solidFill>
                <a:schemeClr val="bg1"/>
              </a:solidFill>
              <a:cs typeface="Calibri" panose="020F0502020204030204"/>
            </a:endParaRPr>
          </a:p>
        </p:txBody>
      </p:sp>
    </p:spTree>
    <p:extLst>
      <p:ext uri="{BB962C8B-B14F-4D97-AF65-F5344CB8AC3E}">
        <p14:creationId xmlns:p14="http://schemas.microsoft.com/office/powerpoint/2010/main" val="415127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8A7E-F92C-DD55-C872-A8223D14F6A6}"/>
              </a:ext>
            </a:extLst>
          </p:cNvPr>
          <p:cNvSpPr>
            <a:spLocks noGrp="1"/>
          </p:cNvSpPr>
          <p:nvPr>
            <p:ph type="title"/>
          </p:nvPr>
        </p:nvSpPr>
        <p:spPr/>
        <p:txBody>
          <a:bodyPr/>
          <a:lstStyle/>
          <a:p>
            <a:r>
              <a:rPr lang="en-US" sz="2800">
                <a:latin typeface="Calibri"/>
                <a:cs typeface="Arial"/>
              </a:rPr>
              <a:t>Long COVID as a Disability</a:t>
            </a:r>
            <a:endParaRPr lang="en-US"/>
          </a:p>
        </p:txBody>
      </p:sp>
      <p:sp>
        <p:nvSpPr>
          <p:cNvPr id="3" name="Content Placeholder 2">
            <a:extLst>
              <a:ext uri="{FF2B5EF4-FFF2-40B4-BE49-F238E27FC236}">
                <a16:creationId xmlns:a16="http://schemas.microsoft.com/office/drawing/2014/main" id="{96686133-987A-00B9-56FE-6E30BC678E74}"/>
              </a:ext>
            </a:extLst>
          </p:cNvPr>
          <p:cNvSpPr>
            <a:spLocks noGrp="1"/>
          </p:cNvSpPr>
          <p:nvPr>
            <p:ph idx="1"/>
          </p:nvPr>
        </p:nvSpPr>
        <p:spPr>
          <a:xfrm>
            <a:off x="613611" y="3986537"/>
            <a:ext cx="10996863" cy="2553437"/>
          </a:xfrm>
        </p:spPr>
        <p:txBody>
          <a:bodyPr vert="horz" lIns="91440" tIns="45720" rIns="91440" bIns="45720" rtlCol="0" anchor="t">
            <a:noAutofit/>
          </a:bodyPr>
          <a:lstStyle/>
          <a:p>
            <a:pPr marL="285750" indent="-285750">
              <a:buChar char="•"/>
            </a:pPr>
            <a:r>
              <a:rPr lang="en-US" sz="2100" dirty="0">
                <a:latin typeface="Calibri"/>
                <a:cs typeface="Arial"/>
              </a:rPr>
              <a:t>In 2021 HHS and the Department of Justice</a:t>
            </a:r>
            <a:r>
              <a:rPr lang="en-US" sz="2100" dirty="0">
                <a:solidFill>
                  <a:srgbClr val="000000"/>
                </a:solidFill>
                <a:latin typeface="Calibri"/>
                <a:cs typeface="Arial"/>
              </a:rPr>
              <a:t> issued </a:t>
            </a:r>
            <a:r>
              <a:rPr lang="en-US" sz="2100" dirty="0">
                <a:solidFill>
                  <a:srgbClr val="1B1B1B"/>
                </a:solidFill>
                <a:latin typeface="Calibri"/>
                <a:cs typeface="Arial"/>
                <a:hlinkClick r:id="rId3"/>
              </a:rPr>
              <a:t>Guidance on “Long COVID” as a Disability Under the ADA, Section 504, and Section 1557</a:t>
            </a:r>
            <a:endParaRPr lang="en-US" sz="2100" dirty="0">
              <a:solidFill>
                <a:srgbClr val="1B1B1B"/>
              </a:solidFill>
              <a:latin typeface="Calibri"/>
              <a:cs typeface="Arial"/>
            </a:endParaRPr>
          </a:p>
          <a:p>
            <a:pPr marL="285750" indent="-285750">
              <a:buChar char="•"/>
            </a:pPr>
            <a:r>
              <a:rPr lang="en-US" sz="2100" dirty="0">
                <a:latin typeface="Calibri"/>
                <a:cs typeface="Arial"/>
              </a:rPr>
              <a:t>In March of 2023, HHS's Administration for Community Living published </a:t>
            </a:r>
            <a:r>
              <a:rPr lang="en-US" sz="2100" dirty="0">
                <a:latin typeface="Calibri"/>
                <a:cs typeface="Arial"/>
                <a:hlinkClick r:id="rId4"/>
              </a:rPr>
              <a:t>Resources for People with Long COVID</a:t>
            </a:r>
            <a:r>
              <a:rPr lang="en-US" sz="2100" dirty="0">
                <a:latin typeface="Calibri"/>
                <a:cs typeface="Arial"/>
              </a:rPr>
              <a:t> </a:t>
            </a:r>
            <a:endParaRPr lang="en-US" sz="2100" dirty="0">
              <a:solidFill>
                <a:srgbClr val="000000"/>
              </a:solidFill>
              <a:latin typeface="Calibri"/>
              <a:cs typeface="Arial"/>
            </a:endParaRPr>
          </a:p>
          <a:p>
            <a:pPr marL="285750" indent="-285750">
              <a:buChar char="•"/>
            </a:pPr>
            <a:r>
              <a:rPr lang="en-US" sz="2100" dirty="0">
                <a:solidFill>
                  <a:srgbClr val="1B1B1B"/>
                </a:solidFill>
                <a:latin typeface="Calibri"/>
                <a:cs typeface="Arial"/>
              </a:rPr>
              <a:t>In June of 2023, the Social Security Administration published </a:t>
            </a:r>
            <a:r>
              <a:rPr lang="en-US" sz="2100" dirty="0">
                <a:latin typeface="Calibri"/>
                <a:cs typeface="Arial"/>
                <a:hlinkClick r:id="rId5"/>
              </a:rPr>
              <a:t>Long COVID: A Guide for Health Professionals on Providing Medical Evidence for Social Security Disability Claims</a:t>
            </a:r>
            <a:endParaRPr lang="en-US" sz="2100" dirty="0">
              <a:latin typeface="Calibri"/>
            </a:endParaRPr>
          </a:p>
          <a:p>
            <a:pPr marL="285750" indent="-285750">
              <a:buChar char="•"/>
            </a:pPr>
            <a:endParaRPr lang="en-US" sz="2000" dirty="0">
              <a:latin typeface="Calibri"/>
            </a:endParaRPr>
          </a:p>
          <a:p>
            <a:pPr marL="285750" indent="-285750">
              <a:buChar char="•"/>
            </a:pPr>
            <a:endParaRPr lang="en-US" sz="1600" dirty="0">
              <a:latin typeface="Calibri"/>
            </a:endParaRPr>
          </a:p>
        </p:txBody>
      </p:sp>
      <p:sp>
        <p:nvSpPr>
          <p:cNvPr id="4" name="TextBox 3">
            <a:extLst>
              <a:ext uri="{FF2B5EF4-FFF2-40B4-BE49-F238E27FC236}">
                <a16:creationId xmlns:a16="http://schemas.microsoft.com/office/drawing/2014/main" id="{4C152713-7441-2B4E-1B73-1DF13633E169}"/>
              </a:ext>
            </a:extLst>
          </p:cNvPr>
          <p:cNvSpPr txBox="1"/>
          <p:nvPr/>
        </p:nvSpPr>
        <p:spPr>
          <a:xfrm>
            <a:off x="613612" y="2150978"/>
            <a:ext cx="10996862" cy="147732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solidFill>
                <a:schemeClr val="tx2"/>
              </a:solidFill>
              <a:cs typeface="Calibri"/>
            </a:endParaRPr>
          </a:p>
          <a:p>
            <a:pPr algn="ctr"/>
            <a:r>
              <a:rPr lang="en-US" sz="2400" b="1" dirty="0">
                <a:solidFill>
                  <a:schemeClr val="tx2"/>
                </a:solidFill>
                <a:cs typeface="Calibri"/>
              </a:rPr>
              <a:t>A person living with Long COVID may be considered disabled if the physical and mental impairments substantially limits one or more major life activities.</a:t>
            </a:r>
          </a:p>
          <a:p>
            <a:endParaRPr lang="en-US" dirty="0"/>
          </a:p>
        </p:txBody>
      </p:sp>
    </p:spTree>
    <p:extLst>
      <p:ext uri="{BB962C8B-B14F-4D97-AF65-F5344CB8AC3E}">
        <p14:creationId xmlns:p14="http://schemas.microsoft.com/office/powerpoint/2010/main" val="427431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4E51-1EF0-4E9F-17A1-61081A204876}"/>
              </a:ext>
            </a:extLst>
          </p:cNvPr>
          <p:cNvSpPr>
            <a:spLocks noGrp="1"/>
          </p:cNvSpPr>
          <p:nvPr>
            <p:ph type="title"/>
          </p:nvPr>
        </p:nvSpPr>
        <p:spPr/>
        <p:txBody>
          <a:bodyPr>
            <a:normAutofit/>
          </a:bodyPr>
          <a:lstStyle/>
          <a:p>
            <a:r>
              <a:rPr lang="en-US" sz="2800" dirty="0">
                <a:latin typeface="Calibri"/>
                <a:cs typeface="Calibri"/>
              </a:rPr>
              <a:t>Prevention, Diagnosis and Treatment of Long COVID</a:t>
            </a:r>
            <a:endParaRPr lang="en-US" sz="2800" dirty="0">
              <a:cs typeface="Calibri"/>
            </a:endParaRPr>
          </a:p>
        </p:txBody>
      </p:sp>
      <p:sp>
        <p:nvSpPr>
          <p:cNvPr id="3" name="Content Placeholder 2">
            <a:extLst>
              <a:ext uri="{FF2B5EF4-FFF2-40B4-BE49-F238E27FC236}">
                <a16:creationId xmlns:a16="http://schemas.microsoft.com/office/drawing/2014/main" id="{7DF43FF3-EC1A-B382-D197-BF320D21B132}"/>
              </a:ext>
            </a:extLst>
          </p:cNvPr>
          <p:cNvSpPr>
            <a:spLocks noGrp="1"/>
          </p:cNvSpPr>
          <p:nvPr>
            <p:ph sz="half" idx="2"/>
          </p:nvPr>
        </p:nvSpPr>
        <p:spPr>
          <a:xfrm>
            <a:off x="6096000" y="2052441"/>
            <a:ext cx="5761383" cy="4275329"/>
          </a:xfrm>
        </p:spPr>
        <p:txBody>
          <a:bodyPr vert="horz" lIns="91440" tIns="45720" rIns="91440" bIns="45720" rtlCol="0" anchor="t">
            <a:noAutofit/>
          </a:bodyPr>
          <a:lstStyle/>
          <a:p>
            <a:r>
              <a:rPr lang="en-US" sz="2400" b="1" dirty="0">
                <a:latin typeface="Calibri"/>
                <a:cs typeface="Arial"/>
              </a:rPr>
              <a:t>Diagnosing Long COVID</a:t>
            </a:r>
          </a:p>
          <a:p>
            <a:pPr marL="285750" indent="-285750">
              <a:buChar char="•"/>
            </a:pPr>
            <a:r>
              <a:rPr lang="en-US" sz="2400" dirty="0">
                <a:latin typeface="Calibri"/>
                <a:cs typeface="Arial"/>
              </a:rPr>
              <a:t>There is no specific diagnostic method for Long COVID</a:t>
            </a:r>
          </a:p>
          <a:p>
            <a:pPr marL="285750" indent="-285750">
              <a:buChar char="•"/>
            </a:pPr>
            <a:r>
              <a:rPr lang="en-US" sz="2400" dirty="0">
                <a:latin typeface="Calibri"/>
                <a:cs typeface="Arial"/>
              </a:rPr>
              <a:t>Long COVID is currently a clinical diagnosis of exclusion</a:t>
            </a:r>
          </a:p>
          <a:p>
            <a:r>
              <a:rPr lang="en-US" sz="2400" b="1" dirty="0">
                <a:latin typeface="Calibri"/>
                <a:cs typeface="Arial"/>
              </a:rPr>
              <a:t>Treating Long COVID</a:t>
            </a:r>
          </a:p>
          <a:p>
            <a:pPr marL="342900" indent="-342900">
              <a:buChar char="•"/>
            </a:pPr>
            <a:r>
              <a:rPr lang="en-US" sz="2400" dirty="0">
                <a:latin typeface="Calibri"/>
                <a:cs typeface="Arial"/>
              </a:rPr>
              <a:t>Symptoms of Long COVID can be treated with existing therapies</a:t>
            </a:r>
          </a:p>
          <a:p>
            <a:pPr marL="342900" indent="-342900">
              <a:buChar char="•"/>
            </a:pPr>
            <a:r>
              <a:rPr lang="en-US" sz="2400" dirty="0">
                <a:latin typeface="Calibri"/>
                <a:cs typeface="Arial"/>
              </a:rPr>
              <a:t>Treatment can be received at multidisciplinary clinics or at primary care</a:t>
            </a:r>
            <a:endParaRPr lang="en-US" sz="2400" dirty="0"/>
          </a:p>
          <a:p>
            <a:endParaRPr lang="en-US" sz="2000" b="0" dirty="0">
              <a:latin typeface="Calibri"/>
              <a:cs typeface="Arial"/>
            </a:endParaRPr>
          </a:p>
        </p:txBody>
      </p:sp>
      <p:sp>
        <p:nvSpPr>
          <p:cNvPr id="4" name="Content Placeholder 3">
            <a:extLst>
              <a:ext uri="{FF2B5EF4-FFF2-40B4-BE49-F238E27FC236}">
                <a16:creationId xmlns:a16="http://schemas.microsoft.com/office/drawing/2014/main" id="{03259469-6468-D8F0-EEE5-22451162DFF1}"/>
              </a:ext>
            </a:extLst>
          </p:cNvPr>
          <p:cNvSpPr>
            <a:spLocks noGrp="1"/>
          </p:cNvSpPr>
          <p:nvPr>
            <p:ph sz="half" idx="13"/>
          </p:nvPr>
        </p:nvSpPr>
        <p:spPr>
          <a:xfrm>
            <a:off x="838199" y="2052441"/>
            <a:ext cx="4850219" cy="4275329"/>
          </a:xfrm>
        </p:spPr>
        <p:txBody>
          <a:bodyPr vert="horz" lIns="91440" tIns="45720" rIns="91440" bIns="45720" rtlCol="0" anchor="t">
            <a:noAutofit/>
          </a:bodyPr>
          <a:lstStyle/>
          <a:p>
            <a:r>
              <a:rPr lang="en-US" sz="2400" b="1" dirty="0">
                <a:latin typeface="Calibri"/>
                <a:cs typeface="Arial"/>
              </a:rPr>
              <a:t>Preventing Long COVID</a:t>
            </a:r>
          </a:p>
          <a:p>
            <a:pPr marL="342900" indent="-342900">
              <a:buFont typeface="Arial,Sans-Serif"/>
              <a:buChar char="•"/>
            </a:pPr>
            <a:r>
              <a:rPr lang="en-US" sz="2400" dirty="0">
                <a:latin typeface="Calibri"/>
                <a:cs typeface="Arial"/>
              </a:rPr>
              <a:t>People who are vaccinated are less likely to develop Long COVID</a:t>
            </a:r>
          </a:p>
          <a:p>
            <a:pPr marL="342900" indent="-342900">
              <a:buFont typeface="Arial,Sans-Serif"/>
              <a:buChar char="•"/>
            </a:pPr>
            <a:endParaRPr lang="en-US" sz="2400" dirty="0">
              <a:latin typeface="Calibri"/>
              <a:cs typeface="Arial"/>
            </a:endParaRPr>
          </a:p>
          <a:p>
            <a:pPr marL="342900" indent="-342900">
              <a:buFont typeface="Arial,Sans-Serif"/>
              <a:buChar char="•"/>
            </a:pPr>
            <a:endParaRPr lang="en-US" sz="2000" b="0" dirty="0">
              <a:solidFill>
                <a:srgbClr val="000000"/>
              </a:solidFill>
              <a:latin typeface="Calibri"/>
              <a:cs typeface="Calibri"/>
            </a:endParaRPr>
          </a:p>
          <a:p>
            <a:pPr marL="285750" indent="-285750">
              <a:buFont typeface="Arial,Sans-Serif"/>
              <a:buChar char="•"/>
            </a:pPr>
            <a:endParaRPr lang="en-US" sz="1400" dirty="0">
              <a:latin typeface="Arial"/>
            </a:endParaRPr>
          </a:p>
          <a:p>
            <a:pPr marL="285750" indent="-285750">
              <a:buFont typeface="Arial,Sans-Serif"/>
              <a:buChar char="•"/>
            </a:pPr>
            <a:endParaRPr lang="en-US" sz="1400" dirty="0">
              <a:latin typeface="Arial"/>
            </a:endParaRPr>
          </a:p>
          <a:p>
            <a:endParaRPr lang="en-US" sz="2400" dirty="0">
              <a:latin typeface="Calibri"/>
            </a:endParaRPr>
          </a:p>
        </p:txBody>
      </p:sp>
      <p:pic>
        <p:nvPicPr>
          <p:cNvPr id="5" name="Graphic 4" descr="Needle with solid fill">
            <a:extLst>
              <a:ext uri="{FF2B5EF4-FFF2-40B4-BE49-F238E27FC236}">
                <a16:creationId xmlns:a16="http://schemas.microsoft.com/office/drawing/2014/main" id="{93E751C4-53AC-EBDC-7A23-12991A5E3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4131" y="3429000"/>
            <a:ext cx="2557131" cy="2557131"/>
          </a:xfrm>
          <a:prstGeom prst="rect">
            <a:avLst/>
          </a:prstGeom>
        </p:spPr>
      </p:pic>
    </p:spTree>
    <p:extLst>
      <p:ext uri="{BB962C8B-B14F-4D97-AF65-F5344CB8AC3E}">
        <p14:creationId xmlns:p14="http://schemas.microsoft.com/office/powerpoint/2010/main" val="170641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7FD0-7508-1629-6747-65E75E58DF57}"/>
              </a:ext>
            </a:extLst>
          </p:cNvPr>
          <p:cNvSpPr>
            <a:spLocks noGrp="1"/>
          </p:cNvSpPr>
          <p:nvPr>
            <p:ph type="title"/>
          </p:nvPr>
        </p:nvSpPr>
        <p:spPr>
          <a:xfrm>
            <a:off x="838200" y="1168097"/>
            <a:ext cx="10515600" cy="596610"/>
          </a:xfrm>
        </p:spPr>
        <p:txBody>
          <a:bodyPr>
            <a:noAutofit/>
          </a:bodyPr>
          <a:lstStyle/>
          <a:p>
            <a:r>
              <a:rPr lang="en-US" sz="2800" dirty="0">
                <a:latin typeface="Calibri"/>
                <a:cs typeface="Arial"/>
              </a:rPr>
              <a:t>Economic Impact of Long COVID</a:t>
            </a:r>
            <a:endParaRPr lang="en-US" sz="2800" dirty="0">
              <a:latin typeface="Calibri"/>
            </a:endParaRPr>
          </a:p>
        </p:txBody>
      </p:sp>
      <p:sp>
        <p:nvSpPr>
          <p:cNvPr id="4" name="Content Placeholder 3">
            <a:extLst>
              <a:ext uri="{FF2B5EF4-FFF2-40B4-BE49-F238E27FC236}">
                <a16:creationId xmlns:a16="http://schemas.microsoft.com/office/drawing/2014/main" id="{E4116922-949F-F5CD-B910-72BB7E3CD2A6}"/>
              </a:ext>
            </a:extLst>
          </p:cNvPr>
          <p:cNvSpPr>
            <a:spLocks noGrp="1"/>
          </p:cNvSpPr>
          <p:nvPr>
            <p:ph sz="half" idx="13"/>
          </p:nvPr>
        </p:nvSpPr>
        <p:spPr>
          <a:xfrm>
            <a:off x="838200" y="2128089"/>
            <a:ext cx="10515600" cy="761326"/>
          </a:xfrm>
        </p:spPr>
        <p:txBody>
          <a:bodyPr vert="horz" lIns="91440" tIns="45720" rIns="91440" bIns="45720" rtlCol="0" anchor="t">
            <a:noAutofit/>
          </a:bodyPr>
          <a:lstStyle/>
          <a:p>
            <a:pPr algn="ctr"/>
            <a:r>
              <a:rPr lang="en-US" sz="3600" dirty="0">
                <a:latin typeface="Calibri"/>
                <a:cs typeface="Arial"/>
              </a:rPr>
              <a:t>Estimates in the trillions of dollars to the economy</a:t>
            </a:r>
            <a:endParaRPr lang="en-US" sz="1200" dirty="0">
              <a:latin typeface="Arial"/>
              <a:cs typeface="Arial"/>
            </a:endParaRPr>
          </a:p>
          <a:p>
            <a:pPr algn="ctr"/>
            <a:endParaRPr lang="en-US" sz="4400" dirty="0">
              <a:latin typeface="Calibri"/>
            </a:endParaRPr>
          </a:p>
          <a:p>
            <a:pPr algn="ctr"/>
            <a:endParaRPr lang="en-US" sz="4400" dirty="0">
              <a:latin typeface="Calibri"/>
            </a:endParaRPr>
          </a:p>
        </p:txBody>
      </p:sp>
      <p:pic>
        <p:nvPicPr>
          <p:cNvPr id="7" name="Graphic 6" descr="Briefcase with solid fill">
            <a:extLst>
              <a:ext uri="{FF2B5EF4-FFF2-40B4-BE49-F238E27FC236}">
                <a16:creationId xmlns:a16="http://schemas.microsoft.com/office/drawing/2014/main" id="{E0D6FFC3-E762-F309-B851-9C266A9F5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8525" y="3257730"/>
            <a:ext cx="1402940" cy="1381843"/>
          </a:xfrm>
          <a:prstGeom prst="rect">
            <a:avLst/>
          </a:prstGeom>
        </p:spPr>
      </p:pic>
      <p:pic>
        <p:nvPicPr>
          <p:cNvPr id="8" name="Graphic 7" descr="Inpatient with solid fill">
            <a:extLst>
              <a:ext uri="{FF2B5EF4-FFF2-40B4-BE49-F238E27FC236}">
                <a16:creationId xmlns:a16="http://schemas.microsoft.com/office/drawing/2014/main" id="{81D2FC8C-D72E-7B9F-00B4-99B05324F5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9642" y="3429000"/>
            <a:ext cx="1402940" cy="1381843"/>
          </a:xfrm>
          <a:prstGeom prst="rect">
            <a:avLst/>
          </a:prstGeom>
        </p:spPr>
      </p:pic>
      <p:pic>
        <p:nvPicPr>
          <p:cNvPr id="3" name="Graphic 2" descr="Upward trend with solid fill">
            <a:extLst>
              <a:ext uri="{FF2B5EF4-FFF2-40B4-BE49-F238E27FC236}">
                <a16:creationId xmlns:a16="http://schemas.microsoft.com/office/drawing/2014/main" id="{AB47099D-E6F6-8176-AEDB-D54FC32A38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5687" y="3287227"/>
            <a:ext cx="1301874" cy="1294041"/>
          </a:xfrm>
          <a:prstGeom prst="rect">
            <a:avLst/>
          </a:prstGeom>
        </p:spPr>
      </p:pic>
      <p:sp>
        <p:nvSpPr>
          <p:cNvPr id="5" name="TextBox 4">
            <a:extLst>
              <a:ext uri="{FF2B5EF4-FFF2-40B4-BE49-F238E27FC236}">
                <a16:creationId xmlns:a16="http://schemas.microsoft.com/office/drawing/2014/main" id="{2EBF7ABA-0AF2-9EFC-4157-55D10D637391}"/>
              </a:ext>
            </a:extLst>
          </p:cNvPr>
          <p:cNvSpPr txBox="1"/>
          <p:nvPr/>
        </p:nvSpPr>
        <p:spPr>
          <a:xfrm>
            <a:off x="553331" y="5736934"/>
            <a:ext cx="8501843" cy="2717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Content Placeholder 3">
            <a:extLst>
              <a:ext uri="{FF2B5EF4-FFF2-40B4-BE49-F238E27FC236}">
                <a16:creationId xmlns:a16="http://schemas.microsoft.com/office/drawing/2014/main" id="{8BE70478-16F9-45C5-B636-D374171AECB7}"/>
              </a:ext>
            </a:extLst>
          </p:cNvPr>
          <p:cNvSpPr txBox="1">
            <a:spLocks/>
          </p:cNvSpPr>
          <p:nvPr/>
        </p:nvSpPr>
        <p:spPr>
          <a:xfrm>
            <a:off x="149133" y="2876519"/>
            <a:ext cx="3931061" cy="3329076"/>
          </a:xfrm>
          <a:prstGeom prst="rect">
            <a:avLst/>
          </a:prstGeom>
        </p:spPr>
        <p:txBody>
          <a:bodyPr vert="horz" lIns="91440" tIns="45720" rIns="91440" bIns="45720" rtlCol="0"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b="1" dirty="0">
                <a:latin typeface="Calibri"/>
                <a:cs typeface="Arial"/>
              </a:rPr>
              <a:t>Loss of productivity</a:t>
            </a: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lgn="ctr">
              <a:buFont typeface="Arial,Sans-Serif"/>
              <a:buChar char="•"/>
            </a:pPr>
            <a:r>
              <a:rPr lang="en-US" sz="2400" dirty="0">
                <a:latin typeface="Calibri"/>
                <a:cs typeface="Arial"/>
              </a:rPr>
              <a:t>As people with Long COVID are unable to work, or even need care from others</a:t>
            </a:r>
          </a:p>
          <a:p>
            <a:pPr marL="342900" indent="-342900">
              <a:buFont typeface="Arial,Sans-Serif"/>
              <a:buChar char="•"/>
            </a:pPr>
            <a:endParaRPr lang="en-US" sz="2400" dirty="0">
              <a:latin typeface="Calibri"/>
              <a:cs typeface="Arial"/>
            </a:endParaRPr>
          </a:p>
          <a:p>
            <a:pPr marL="342900" indent="-342900">
              <a:buFont typeface="Arial,Sans-Serif"/>
              <a:buChar char="•"/>
            </a:pPr>
            <a:endParaRPr lang="en-US" sz="2000" dirty="0">
              <a:solidFill>
                <a:srgbClr val="000000"/>
              </a:solidFill>
              <a:latin typeface="Calibri"/>
              <a:cs typeface="Calibri"/>
            </a:endParaRPr>
          </a:p>
          <a:p>
            <a:pPr marL="285750" indent="-285750">
              <a:buFont typeface="Arial,Sans-Serif"/>
              <a:buChar char="•"/>
            </a:pPr>
            <a:endParaRPr lang="en-US" sz="1400" dirty="0">
              <a:latin typeface="Arial"/>
            </a:endParaRPr>
          </a:p>
          <a:p>
            <a:pPr marL="285750" indent="-285750">
              <a:buFont typeface="Arial,Sans-Serif"/>
              <a:buChar char="•"/>
            </a:pPr>
            <a:endParaRPr lang="en-US" sz="1400" dirty="0">
              <a:latin typeface="Arial"/>
            </a:endParaRPr>
          </a:p>
          <a:p>
            <a:endParaRPr lang="en-US" sz="2400" dirty="0">
              <a:latin typeface="Calibri"/>
            </a:endParaRPr>
          </a:p>
        </p:txBody>
      </p:sp>
      <p:sp>
        <p:nvSpPr>
          <p:cNvPr id="9" name="Content Placeholder 3">
            <a:extLst>
              <a:ext uri="{FF2B5EF4-FFF2-40B4-BE49-F238E27FC236}">
                <a16:creationId xmlns:a16="http://schemas.microsoft.com/office/drawing/2014/main" id="{AD369C1D-AA23-4EE2-71C8-88B38FF9D4DE}"/>
              </a:ext>
            </a:extLst>
          </p:cNvPr>
          <p:cNvSpPr txBox="1">
            <a:spLocks/>
          </p:cNvSpPr>
          <p:nvPr/>
        </p:nvSpPr>
        <p:spPr>
          <a:xfrm>
            <a:off x="3970857" y="2876519"/>
            <a:ext cx="4944543" cy="3329076"/>
          </a:xfrm>
          <a:prstGeom prst="rect">
            <a:avLst/>
          </a:prstGeom>
        </p:spPr>
        <p:txBody>
          <a:bodyPr vert="horz" lIns="91440" tIns="45720" rIns="91440" bIns="45720" rtlCol="0"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b="1" dirty="0">
                <a:latin typeface="Calibri"/>
                <a:cs typeface="Arial"/>
              </a:rPr>
              <a:t>Increased medical costs</a:t>
            </a: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lgn="ctr">
              <a:buFont typeface="Arial,Sans-Serif"/>
              <a:buChar char="•"/>
            </a:pPr>
            <a:r>
              <a:rPr lang="en-US" sz="2400" dirty="0">
                <a:latin typeface="Calibri"/>
                <a:cs typeface="Arial"/>
              </a:rPr>
              <a:t>Studies have identified that following COVID-19 medical costs are increased for up to a year</a:t>
            </a:r>
          </a:p>
          <a:p>
            <a:pPr marL="342900" indent="-342900" algn="ctr">
              <a:buFont typeface="Arial,Sans-Serif"/>
              <a:buChar char="•"/>
            </a:pPr>
            <a:r>
              <a:rPr lang="en-US" sz="2400" dirty="0">
                <a:latin typeface="Calibri"/>
                <a:cs typeface="Arial"/>
              </a:rPr>
              <a:t>Care received by patients with Long COVID is often complex and expensive</a:t>
            </a:r>
          </a:p>
          <a:p>
            <a:pPr marL="342900" indent="-342900">
              <a:buFont typeface="Arial,Sans-Serif"/>
              <a:buChar char="•"/>
            </a:pPr>
            <a:endParaRPr lang="en-US" sz="2400" dirty="0">
              <a:latin typeface="Calibri"/>
              <a:cs typeface="Arial"/>
            </a:endParaRPr>
          </a:p>
          <a:p>
            <a:pPr marL="342900" indent="-342900">
              <a:buFont typeface="Arial,Sans-Serif"/>
              <a:buChar char="•"/>
            </a:pPr>
            <a:endParaRPr lang="en-US" sz="2000" dirty="0">
              <a:solidFill>
                <a:srgbClr val="000000"/>
              </a:solidFill>
              <a:latin typeface="Calibri"/>
              <a:cs typeface="Calibri"/>
            </a:endParaRPr>
          </a:p>
          <a:p>
            <a:pPr marL="285750" indent="-285750">
              <a:buFont typeface="Arial,Sans-Serif"/>
              <a:buChar char="•"/>
            </a:pPr>
            <a:endParaRPr lang="en-US" sz="1400" dirty="0">
              <a:latin typeface="Arial"/>
            </a:endParaRPr>
          </a:p>
          <a:p>
            <a:pPr marL="285750" indent="-285750">
              <a:buFont typeface="Arial,Sans-Serif"/>
              <a:buChar char="•"/>
            </a:pPr>
            <a:endParaRPr lang="en-US" sz="1400" dirty="0">
              <a:latin typeface="Arial"/>
            </a:endParaRPr>
          </a:p>
          <a:p>
            <a:endParaRPr lang="en-US" sz="2400" dirty="0">
              <a:latin typeface="Calibri"/>
            </a:endParaRPr>
          </a:p>
        </p:txBody>
      </p:sp>
      <p:sp>
        <p:nvSpPr>
          <p:cNvPr id="10" name="Content Placeholder 3">
            <a:extLst>
              <a:ext uri="{FF2B5EF4-FFF2-40B4-BE49-F238E27FC236}">
                <a16:creationId xmlns:a16="http://schemas.microsoft.com/office/drawing/2014/main" id="{1D430D84-C726-9B7C-2966-F0001FE08A5D}"/>
              </a:ext>
            </a:extLst>
          </p:cNvPr>
          <p:cNvSpPr txBox="1">
            <a:spLocks/>
          </p:cNvSpPr>
          <p:nvPr/>
        </p:nvSpPr>
        <p:spPr>
          <a:xfrm>
            <a:off x="8505581" y="2690048"/>
            <a:ext cx="3931061" cy="3329076"/>
          </a:xfrm>
          <a:prstGeom prst="rect">
            <a:avLst/>
          </a:prstGeom>
        </p:spPr>
        <p:txBody>
          <a:bodyPr vert="horz" lIns="91440" tIns="45720" rIns="91440" bIns="45720" rtlCol="0"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b="1" dirty="0">
                <a:latin typeface="Calibri"/>
                <a:cs typeface="Arial"/>
              </a:rPr>
              <a:t>Lost quality of life/decreased wellbeing </a:t>
            </a: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lgn="ctr">
              <a:buFont typeface="Arial,Sans-Serif"/>
              <a:buChar char="•"/>
            </a:pPr>
            <a:endParaRPr lang="en-US" sz="2400" dirty="0">
              <a:latin typeface="Calibri"/>
              <a:cs typeface="Arial"/>
            </a:endParaRPr>
          </a:p>
          <a:p>
            <a:pPr marL="342900" indent="-342900">
              <a:buFont typeface="Arial,Sans-Serif"/>
              <a:buChar char="•"/>
            </a:pPr>
            <a:endParaRPr lang="en-US" sz="2400" dirty="0">
              <a:latin typeface="Calibri"/>
              <a:cs typeface="Arial"/>
            </a:endParaRPr>
          </a:p>
          <a:p>
            <a:pPr marL="342900" indent="-342900">
              <a:buFont typeface="Arial,Sans-Serif"/>
              <a:buChar char="•"/>
            </a:pPr>
            <a:endParaRPr lang="en-US" sz="2000" dirty="0">
              <a:solidFill>
                <a:srgbClr val="000000"/>
              </a:solidFill>
              <a:latin typeface="Calibri"/>
              <a:cs typeface="Calibri"/>
            </a:endParaRPr>
          </a:p>
          <a:p>
            <a:pPr marL="285750" indent="-285750">
              <a:buFont typeface="Arial,Sans-Serif"/>
              <a:buChar char="•"/>
            </a:pPr>
            <a:endParaRPr lang="en-US" sz="1400" dirty="0">
              <a:latin typeface="Arial"/>
            </a:endParaRPr>
          </a:p>
          <a:p>
            <a:pPr marL="285750" indent="-285750">
              <a:buFont typeface="Arial,Sans-Serif"/>
              <a:buChar char="•"/>
            </a:pPr>
            <a:endParaRPr lang="en-US" sz="1400" dirty="0">
              <a:latin typeface="Arial"/>
            </a:endParaRPr>
          </a:p>
          <a:p>
            <a:endParaRPr lang="en-US" sz="2400" dirty="0">
              <a:latin typeface="Calibri"/>
            </a:endParaRPr>
          </a:p>
        </p:txBody>
      </p:sp>
    </p:spTree>
    <p:extLst>
      <p:ext uri="{BB962C8B-B14F-4D97-AF65-F5344CB8AC3E}">
        <p14:creationId xmlns:p14="http://schemas.microsoft.com/office/powerpoint/2010/main" val="342787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1287-34CC-D40C-8E7E-0EC60EDDB0A0}"/>
              </a:ext>
            </a:extLst>
          </p:cNvPr>
          <p:cNvSpPr>
            <a:spLocks noGrp="1"/>
          </p:cNvSpPr>
          <p:nvPr>
            <p:ph type="title"/>
          </p:nvPr>
        </p:nvSpPr>
        <p:spPr/>
        <p:txBody>
          <a:bodyPr>
            <a:normAutofit/>
          </a:bodyPr>
          <a:lstStyle/>
          <a:p>
            <a:r>
              <a:rPr lang="en-US" sz="2800" dirty="0">
                <a:latin typeface="Calibri"/>
                <a:cs typeface="Arial"/>
              </a:rPr>
              <a:t>Timeline of Government Response to Long COVID</a:t>
            </a:r>
          </a:p>
        </p:txBody>
      </p:sp>
      <p:graphicFrame>
        <p:nvGraphicFramePr>
          <p:cNvPr id="3" name="Diagram 2">
            <a:extLst>
              <a:ext uri="{FF2B5EF4-FFF2-40B4-BE49-F238E27FC236}">
                <a16:creationId xmlns:a16="http://schemas.microsoft.com/office/drawing/2014/main" id="{650E3B68-6B69-0DE2-44D3-FC06171045EA}"/>
              </a:ext>
            </a:extLst>
          </p:cNvPr>
          <p:cNvGraphicFramePr/>
          <p:nvPr>
            <p:extLst>
              <p:ext uri="{D42A27DB-BD31-4B8C-83A1-F6EECF244321}">
                <p14:modId xmlns:p14="http://schemas.microsoft.com/office/powerpoint/2010/main" val="1495853495"/>
              </p:ext>
            </p:extLst>
          </p:nvPr>
        </p:nvGraphicFramePr>
        <p:xfrm>
          <a:off x="762681" y="1992746"/>
          <a:ext cx="10505673" cy="5046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177819E0-33B0-CBAB-FC29-AE2DE625DB4E}"/>
              </a:ext>
            </a:extLst>
          </p:cNvPr>
          <p:cNvSpPr txBox="1"/>
          <p:nvPr/>
        </p:nvSpPr>
        <p:spPr>
          <a:xfrm>
            <a:off x="1391708" y="4150178"/>
            <a:ext cx="8776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Calibri"/>
              </a:rPr>
              <a:t>2021</a:t>
            </a:r>
            <a:endParaRPr lang="en-US" sz="1600"/>
          </a:p>
        </p:txBody>
      </p:sp>
      <p:sp>
        <p:nvSpPr>
          <p:cNvPr id="66" name="TextBox 65">
            <a:extLst>
              <a:ext uri="{FF2B5EF4-FFF2-40B4-BE49-F238E27FC236}">
                <a16:creationId xmlns:a16="http://schemas.microsoft.com/office/drawing/2014/main" id="{6DE52E13-C596-6C25-0EA4-0231C7F32504}"/>
              </a:ext>
            </a:extLst>
          </p:cNvPr>
          <p:cNvSpPr txBox="1"/>
          <p:nvPr/>
        </p:nvSpPr>
        <p:spPr>
          <a:xfrm>
            <a:off x="5311321" y="4153958"/>
            <a:ext cx="7551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cs typeface="Calibri"/>
              </a:rPr>
              <a:t>2022</a:t>
            </a:r>
          </a:p>
        </p:txBody>
      </p:sp>
    </p:spTree>
    <p:extLst>
      <p:ext uri="{BB962C8B-B14F-4D97-AF65-F5344CB8AC3E}">
        <p14:creationId xmlns:p14="http://schemas.microsoft.com/office/powerpoint/2010/main" val="57068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1287-34CC-D40C-8E7E-0EC60EDDB0A0}"/>
              </a:ext>
            </a:extLst>
          </p:cNvPr>
          <p:cNvSpPr>
            <a:spLocks noGrp="1"/>
          </p:cNvSpPr>
          <p:nvPr>
            <p:ph type="title"/>
          </p:nvPr>
        </p:nvSpPr>
        <p:spPr/>
        <p:txBody>
          <a:bodyPr>
            <a:normAutofit/>
          </a:bodyPr>
          <a:lstStyle/>
          <a:p>
            <a:r>
              <a:rPr lang="en-US" sz="2800" dirty="0">
                <a:latin typeface="Calibri"/>
                <a:cs typeface="Arial"/>
              </a:rPr>
              <a:t>Timeline of Government Response to Long COVID</a:t>
            </a:r>
            <a:endParaRPr lang="en-US" sz="2800" dirty="0">
              <a:latin typeface="Calibri"/>
            </a:endParaRPr>
          </a:p>
        </p:txBody>
      </p:sp>
      <p:graphicFrame>
        <p:nvGraphicFramePr>
          <p:cNvPr id="3" name="Diagram 2">
            <a:extLst>
              <a:ext uri="{FF2B5EF4-FFF2-40B4-BE49-F238E27FC236}">
                <a16:creationId xmlns:a16="http://schemas.microsoft.com/office/drawing/2014/main" id="{650E3B68-6B69-0DE2-44D3-FC06171045EA}"/>
              </a:ext>
            </a:extLst>
          </p:cNvPr>
          <p:cNvGraphicFramePr/>
          <p:nvPr>
            <p:extLst>
              <p:ext uri="{D42A27DB-BD31-4B8C-83A1-F6EECF244321}">
                <p14:modId xmlns:p14="http://schemas.microsoft.com/office/powerpoint/2010/main" val="502740620"/>
              </p:ext>
            </p:extLst>
          </p:nvPr>
        </p:nvGraphicFramePr>
        <p:xfrm>
          <a:off x="839969" y="2169577"/>
          <a:ext cx="10712276" cy="437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TextBox 57">
            <a:extLst>
              <a:ext uri="{FF2B5EF4-FFF2-40B4-BE49-F238E27FC236}">
                <a16:creationId xmlns:a16="http://schemas.microsoft.com/office/drawing/2014/main" id="{C1E27314-D4D1-6311-89BD-EC9111EFB8E4}"/>
              </a:ext>
            </a:extLst>
          </p:cNvPr>
          <p:cNvSpPr txBox="1"/>
          <p:nvPr/>
        </p:nvSpPr>
        <p:spPr>
          <a:xfrm>
            <a:off x="5368896" y="3995594"/>
            <a:ext cx="1503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2023</a:t>
            </a:r>
          </a:p>
        </p:txBody>
      </p:sp>
    </p:spTree>
    <p:extLst>
      <p:ext uri="{BB962C8B-B14F-4D97-AF65-F5344CB8AC3E}">
        <p14:creationId xmlns:p14="http://schemas.microsoft.com/office/powerpoint/2010/main" val="359459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D369-AE65-C91A-ADE2-772ED1DC9D2C}"/>
              </a:ext>
            </a:extLst>
          </p:cNvPr>
          <p:cNvSpPr>
            <a:spLocks noGrp="1"/>
          </p:cNvSpPr>
          <p:nvPr>
            <p:ph type="title"/>
          </p:nvPr>
        </p:nvSpPr>
        <p:spPr/>
        <p:txBody>
          <a:bodyPr>
            <a:normAutofit/>
          </a:bodyPr>
          <a:lstStyle/>
          <a:p>
            <a:r>
              <a:rPr lang="en-US" sz="2800" dirty="0">
                <a:latin typeface="+mn-lt"/>
              </a:rPr>
              <a:t>Foundational Documents for the Office of Long COVID</a:t>
            </a:r>
          </a:p>
        </p:txBody>
      </p:sp>
      <p:sp>
        <p:nvSpPr>
          <p:cNvPr id="3" name="Content Placeholder 2">
            <a:extLst>
              <a:ext uri="{FF2B5EF4-FFF2-40B4-BE49-F238E27FC236}">
                <a16:creationId xmlns:a16="http://schemas.microsoft.com/office/drawing/2014/main" id="{2B686273-F3F7-921E-F5CB-5B2396CF6175}"/>
              </a:ext>
            </a:extLst>
          </p:cNvPr>
          <p:cNvSpPr>
            <a:spLocks noGrp="1"/>
          </p:cNvSpPr>
          <p:nvPr>
            <p:ph sz="half" idx="2"/>
          </p:nvPr>
        </p:nvSpPr>
        <p:spPr>
          <a:xfrm>
            <a:off x="838201" y="2370139"/>
            <a:ext cx="4982739" cy="3625549"/>
          </a:xfrm>
        </p:spPr>
        <p:txBody>
          <a:bodyPr>
            <a:normAutofit/>
          </a:bodyPr>
          <a:lstStyle/>
          <a:p>
            <a:r>
              <a:rPr lang="en-US" sz="1800" b="1" dirty="0"/>
              <a:t>The National Research Action Plan </a:t>
            </a:r>
          </a:p>
          <a:p>
            <a:r>
              <a:rPr lang="en-US" dirty="0"/>
              <a:t>Provides the national research agenda focused on advancing prevention, diagnosis, treatment, and provision of services and supports for individuals and families experiencing Long COVID.</a:t>
            </a:r>
          </a:p>
          <a:p>
            <a:pPr marL="285750" indent="-285750">
              <a:buFont typeface="Arial" panose="020B0604020202020204" pitchFamily="34" charset="0"/>
              <a:buChar char="•"/>
            </a:pPr>
            <a:r>
              <a:rPr lang="en-US" dirty="0"/>
              <a:t>Characterizing the full clinical spectrum of Long COVID and diagnostic strategies</a:t>
            </a:r>
          </a:p>
          <a:p>
            <a:pPr marL="285750" indent="-285750">
              <a:buFont typeface="Arial" panose="020B0604020202020204" pitchFamily="34" charset="0"/>
              <a:buChar char="•"/>
            </a:pPr>
            <a:r>
              <a:rPr lang="en-US" dirty="0"/>
              <a:t>Pathophysiology</a:t>
            </a:r>
          </a:p>
          <a:p>
            <a:pPr marL="285750" indent="-285750">
              <a:buFont typeface="Arial" panose="020B0604020202020204" pitchFamily="34" charset="0"/>
              <a:buChar char="•"/>
            </a:pPr>
            <a:r>
              <a:rPr lang="en-US" dirty="0"/>
              <a:t>Surveillance and epidemiology</a:t>
            </a:r>
          </a:p>
          <a:p>
            <a:pPr marL="285750" indent="-285750">
              <a:buFont typeface="Arial" panose="020B0604020202020204" pitchFamily="34" charset="0"/>
              <a:buChar char="•"/>
            </a:pPr>
            <a:r>
              <a:rPr lang="en-US" dirty="0"/>
              <a:t>Long COVID and overall wellbeing</a:t>
            </a:r>
          </a:p>
          <a:p>
            <a:pPr marL="285750" indent="-285750">
              <a:buFont typeface="Arial" panose="020B0604020202020204" pitchFamily="34" charset="0"/>
              <a:buChar char="•"/>
            </a:pPr>
            <a:r>
              <a:rPr lang="en-US" dirty="0"/>
              <a:t>Therapeutics and other health interventions</a:t>
            </a:r>
          </a:p>
          <a:p>
            <a:pPr marL="285750" indent="-285750">
              <a:buFont typeface="Arial" panose="020B0604020202020204" pitchFamily="34" charset="0"/>
              <a:buChar char="•"/>
            </a:pPr>
            <a:r>
              <a:rPr lang="en-US" dirty="0"/>
              <a:t>Human services, supports, and interventions</a:t>
            </a:r>
          </a:p>
          <a:p>
            <a:pPr marL="285750" indent="-285750">
              <a:buFont typeface="Arial" panose="020B0604020202020204" pitchFamily="34" charset="0"/>
              <a:buChar char="•"/>
            </a:pPr>
            <a:r>
              <a:rPr lang="en-US" dirty="0"/>
              <a:t>Health services and health economics research</a:t>
            </a:r>
          </a:p>
        </p:txBody>
      </p:sp>
      <p:sp>
        <p:nvSpPr>
          <p:cNvPr id="4" name="Content Placeholder 3">
            <a:extLst>
              <a:ext uri="{FF2B5EF4-FFF2-40B4-BE49-F238E27FC236}">
                <a16:creationId xmlns:a16="http://schemas.microsoft.com/office/drawing/2014/main" id="{8B997EF7-EB01-ECEF-B643-F4E517D986A5}"/>
              </a:ext>
            </a:extLst>
          </p:cNvPr>
          <p:cNvSpPr>
            <a:spLocks noGrp="1"/>
          </p:cNvSpPr>
          <p:nvPr>
            <p:ph sz="half" idx="13"/>
          </p:nvPr>
        </p:nvSpPr>
        <p:spPr/>
        <p:txBody>
          <a:bodyPr/>
          <a:lstStyle/>
          <a:p>
            <a:r>
              <a:rPr lang="en-US" sz="1800" b="1" dirty="0"/>
              <a:t>Services and Supports for Longer-Term Impacts of COVID-19</a:t>
            </a:r>
          </a:p>
          <a:p>
            <a:r>
              <a:rPr lang="en-US" dirty="0"/>
              <a:t>Provides webpage information and telephone numbers that are relevant for</a:t>
            </a:r>
          </a:p>
          <a:p>
            <a:pPr marL="285750" indent="-285750">
              <a:buFont typeface="Arial" panose="020B0604020202020204" pitchFamily="34" charset="0"/>
              <a:buChar char="•"/>
            </a:pPr>
            <a:r>
              <a:rPr lang="en-US" dirty="0"/>
              <a:t>Individuals experiencing Long COVID and associated conditions</a:t>
            </a:r>
          </a:p>
          <a:p>
            <a:pPr marL="285750" indent="-285750">
              <a:buFont typeface="Arial" panose="020B0604020202020204" pitchFamily="34" charset="0"/>
              <a:buChar char="•"/>
            </a:pPr>
            <a:r>
              <a:rPr lang="en-US" dirty="0"/>
              <a:t>Health care personnel who work with and treat individuals experiencing Long COVID</a:t>
            </a:r>
          </a:p>
          <a:p>
            <a:pPr marL="285750" indent="-285750">
              <a:buFont typeface="Arial" panose="020B0604020202020204" pitchFamily="34" charset="0"/>
              <a:buChar char="•"/>
            </a:pPr>
            <a:r>
              <a:rPr lang="en-US" dirty="0"/>
              <a:t>Individuals experiencing longer-term impacts of COVID-19, including mental health and substance use challenges</a:t>
            </a:r>
          </a:p>
          <a:p>
            <a:pPr marL="285750" indent="-285750">
              <a:buFont typeface="Arial" panose="020B0604020202020204" pitchFamily="34" charset="0"/>
              <a:buChar char="•"/>
            </a:pPr>
            <a:r>
              <a:rPr lang="en-US" dirty="0"/>
              <a:t>Individuals dealing with the loss of family members or loved ones to COVID-19</a:t>
            </a:r>
          </a:p>
        </p:txBody>
      </p:sp>
    </p:spTree>
    <p:extLst>
      <p:ext uri="{BB962C8B-B14F-4D97-AF65-F5344CB8AC3E}">
        <p14:creationId xmlns:p14="http://schemas.microsoft.com/office/powerpoint/2010/main" val="313316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3C0778E-7723-7AD8-C4E6-EFC37484E137}"/>
              </a:ext>
            </a:extLst>
          </p:cNvPr>
          <p:cNvGraphicFramePr>
            <a:graphicFrameLocks noGrp="1"/>
          </p:cNvGraphicFramePr>
          <p:nvPr>
            <p:ph sz="half" idx="2"/>
          </p:nvPr>
        </p:nvGraphicFramePr>
        <p:xfrm>
          <a:off x="212223" y="1015862"/>
          <a:ext cx="11600243" cy="542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85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4718-054F-4672-BA90-5CA821D676B3}"/>
              </a:ext>
            </a:extLst>
          </p:cNvPr>
          <p:cNvSpPr>
            <a:spLocks noGrp="1"/>
          </p:cNvSpPr>
          <p:nvPr>
            <p:ph type="title"/>
          </p:nvPr>
        </p:nvSpPr>
        <p:spPr/>
        <p:txBody>
          <a:bodyPr>
            <a:normAutofit/>
          </a:bodyPr>
          <a:lstStyle/>
          <a:p>
            <a:r>
              <a:rPr lang="en-US" sz="2800">
                <a:latin typeface="Calibri"/>
                <a:cs typeface="Arial"/>
              </a:rPr>
              <a:t>Long COVID Coordination Council Members</a:t>
            </a:r>
          </a:p>
        </p:txBody>
      </p:sp>
      <p:sp>
        <p:nvSpPr>
          <p:cNvPr id="4" name="Content Placeholder 3">
            <a:extLst>
              <a:ext uri="{FF2B5EF4-FFF2-40B4-BE49-F238E27FC236}">
                <a16:creationId xmlns:a16="http://schemas.microsoft.com/office/drawing/2014/main" id="{FDD7BD65-DB57-4638-B3BB-A2F48659F6AE}"/>
              </a:ext>
            </a:extLst>
          </p:cNvPr>
          <p:cNvSpPr>
            <a:spLocks noGrp="1"/>
          </p:cNvSpPr>
          <p:nvPr>
            <p:ph sz="half" idx="2"/>
          </p:nvPr>
        </p:nvSpPr>
        <p:spPr>
          <a:xfrm>
            <a:off x="6306801" y="1847779"/>
            <a:ext cx="5639197" cy="4724704"/>
          </a:xfrm>
        </p:spPr>
        <p:txBody>
          <a:bodyPr vert="horz" lIns="91440" tIns="45720" rIns="91440" bIns="45720" rtlCol="0" anchor="t">
            <a:noAutofit/>
          </a:bodyPr>
          <a:lstStyle/>
          <a:p>
            <a:r>
              <a:rPr lang="en-US" sz="1600" b="1" dirty="0">
                <a:latin typeface="Calibri"/>
                <a:cs typeface="Arial"/>
              </a:rPr>
              <a:t>Department of Health and Human Services (HHS) </a:t>
            </a:r>
            <a:r>
              <a:rPr lang="en-US" sz="1600" dirty="0">
                <a:latin typeface="Calibri"/>
              </a:rPr>
              <a:t>- 17 different OPDIVS and STAFFDIVS participating</a:t>
            </a:r>
            <a:endParaRPr lang="en-US" sz="1600" dirty="0">
              <a:latin typeface="Calibri"/>
              <a:cs typeface="Arial"/>
            </a:endParaRPr>
          </a:p>
          <a:p>
            <a:r>
              <a:rPr lang="en-US" sz="1600" dirty="0">
                <a:latin typeface="Calibri"/>
                <a:cs typeface="Arial"/>
              </a:rPr>
              <a:t>Department of Defense</a:t>
            </a:r>
          </a:p>
          <a:p>
            <a:r>
              <a:rPr lang="en-US" sz="1600" dirty="0">
                <a:latin typeface="Calibri"/>
                <a:cs typeface="Arial"/>
              </a:rPr>
              <a:t>Department of Education</a:t>
            </a:r>
          </a:p>
          <a:p>
            <a:r>
              <a:rPr lang="en-US" sz="1600" dirty="0">
                <a:latin typeface="Calibri"/>
                <a:cs typeface="Arial"/>
              </a:rPr>
              <a:t>Department of Energy</a:t>
            </a:r>
          </a:p>
          <a:p>
            <a:r>
              <a:rPr lang="en-US" sz="1600" dirty="0">
                <a:latin typeface="Calibri"/>
                <a:cs typeface="Arial"/>
              </a:rPr>
              <a:t>Department of Homeland Security/FEMA</a:t>
            </a:r>
          </a:p>
          <a:p>
            <a:r>
              <a:rPr lang="en-US" sz="1600" dirty="0">
                <a:latin typeface="Calibri"/>
                <a:cs typeface="Arial"/>
              </a:rPr>
              <a:t>Department of Housing and Urban Development</a:t>
            </a:r>
          </a:p>
          <a:p>
            <a:r>
              <a:rPr lang="en-US" sz="1600" dirty="0">
                <a:latin typeface="Calibri"/>
                <a:cs typeface="Arial"/>
              </a:rPr>
              <a:t>Department of Justice</a:t>
            </a:r>
          </a:p>
          <a:p>
            <a:r>
              <a:rPr lang="en-US" sz="1600" dirty="0">
                <a:latin typeface="Calibri"/>
                <a:cs typeface="Arial"/>
              </a:rPr>
              <a:t>Department of Labor</a:t>
            </a:r>
          </a:p>
          <a:p>
            <a:r>
              <a:rPr lang="en-US" sz="1600" dirty="0">
                <a:latin typeface="Calibri"/>
                <a:cs typeface="Arial"/>
              </a:rPr>
              <a:t>Department of the Treasury </a:t>
            </a:r>
          </a:p>
          <a:p>
            <a:r>
              <a:rPr lang="en-US" sz="1600" dirty="0">
                <a:latin typeface="Calibri"/>
                <a:cs typeface="Arial"/>
              </a:rPr>
              <a:t>Department of Veterans Affairs</a:t>
            </a:r>
          </a:p>
          <a:p>
            <a:r>
              <a:rPr lang="en-US" sz="1600" dirty="0">
                <a:latin typeface="Calibri"/>
                <a:cs typeface="Arial"/>
              </a:rPr>
              <a:t>Equal Employment Opportunity Commission </a:t>
            </a:r>
            <a:endParaRPr lang="en-US" sz="1600" dirty="0">
              <a:latin typeface="Calibri"/>
            </a:endParaRPr>
          </a:p>
          <a:p>
            <a:r>
              <a:rPr lang="en-US" sz="1600" dirty="0">
                <a:latin typeface="Calibri"/>
                <a:cs typeface="Arial"/>
              </a:rPr>
              <a:t>National Council on Disability </a:t>
            </a:r>
            <a:endParaRPr lang="en-US" sz="1600" dirty="0">
              <a:latin typeface="Calibri"/>
            </a:endParaRPr>
          </a:p>
          <a:p>
            <a:r>
              <a:rPr lang="en-US" sz="1600" dirty="0">
                <a:latin typeface="Calibri"/>
                <a:cs typeface="Arial"/>
              </a:rPr>
              <a:t>Office of Personnel Management</a:t>
            </a:r>
          </a:p>
          <a:p>
            <a:r>
              <a:rPr lang="en-US" sz="1600" dirty="0">
                <a:latin typeface="Calibri"/>
                <a:cs typeface="Arial"/>
              </a:rPr>
              <a:t>Social Security Administration</a:t>
            </a:r>
          </a:p>
          <a:p>
            <a:endParaRPr lang="en-US" sz="1600" dirty="0">
              <a:latin typeface="Calibri"/>
            </a:endParaRPr>
          </a:p>
          <a:p>
            <a:endParaRPr lang="en-US" sz="1600" dirty="0">
              <a:latin typeface="Calibri"/>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B34B4D2-0B45-4DC0-93C6-90E386A5AB04}"/>
                  </a:ext>
                </a:extLst>
              </p14:cNvPr>
              <p14:cNvContentPartPr/>
              <p14:nvPr/>
            </p14:nvContentPartPr>
            <p14:xfrm>
              <a:off x="3869434" y="5474925"/>
              <a:ext cx="270" cy="270"/>
            </p14:xfrm>
          </p:contentPart>
        </mc:Choice>
        <mc:Fallback xmlns="">
          <p:pic>
            <p:nvPicPr>
              <p:cNvPr id="6" name="Ink 5">
                <a:extLst>
                  <a:ext uri="{FF2B5EF4-FFF2-40B4-BE49-F238E27FC236}">
                    <a16:creationId xmlns:a16="http://schemas.microsoft.com/office/drawing/2014/main" id="{8B34B4D2-0B45-4DC0-93C6-90E386A5AB04}"/>
                  </a:ext>
                </a:extLst>
              </p:cNvPr>
              <p:cNvPicPr/>
              <p:nvPr/>
            </p:nvPicPr>
            <p:blipFill>
              <a:blip r:embed="rId4"/>
              <a:stretch>
                <a:fillRect/>
              </a:stretch>
            </p:blipFill>
            <p:spPr>
              <a:xfrm>
                <a:off x="3822184" y="5427675"/>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002A714-3506-46AA-9C04-5079AB9F8403}"/>
                  </a:ext>
                </a:extLst>
              </p14:cNvPr>
              <p14:cNvContentPartPr/>
              <p14:nvPr/>
            </p14:nvContentPartPr>
            <p14:xfrm>
              <a:off x="4306851" y="4210131"/>
              <a:ext cx="270" cy="2970"/>
            </p14:xfrm>
          </p:contentPart>
        </mc:Choice>
        <mc:Fallback xmlns="">
          <p:pic>
            <p:nvPicPr>
              <p:cNvPr id="7" name="Ink 6">
                <a:extLst>
                  <a:ext uri="{FF2B5EF4-FFF2-40B4-BE49-F238E27FC236}">
                    <a16:creationId xmlns:a16="http://schemas.microsoft.com/office/drawing/2014/main" id="{3002A714-3506-46AA-9C04-5079AB9F8403}"/>
                  </a:ext>
                </a:extLst>
              </p:cNvPr>
              <p:cNvPicPr/>
              <p:nvPr/>
            </p:nvPicPr>
            <p:blipFill>
              <a:blip r:embed="rId6"/>
              <a:stretch>
                <a:fillRect/>
              </a:stretch>
            </p:blipFill>
            <p:spPr>
              <a:xfrm>
                <a:off x="4259601" y="4152381"/>
                <a:ext cx="94500" cy="1181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9620382-ADCA-4C9C-B20E-457D217BC1F6}"/>
                  </a:ext>
                </a:extLst>
              </p14:cNvPr>
              <p14:cNvContentPartPr/>
              <p14:nvPr/>
            </p14:nvContentPartPr>
            <p14:xfrm>
              <a:off x="4206951" y="4152891"/>
              <a:ext cx="270" cy="270"/>
            </p14:xfrm>
          </p:contentPart>
        </mc:Choice>
        <mc:Fallback xmlns="">
          <p:pic>
            <p:nvPicPr>
              <p:cNvPr id="8" name="Ink 7">
                <a:extLst>
                  <a:ext uri="{FF2B5EF4-FFF2-40B4-BE49-F238E27FC236}">
                    <a16:creationId xmlns:a16="http://schemas.microsoft.com/office/drawing/2014/main" id="{B9620382-ADCA-4C9C-B20E-457D217BC1F6}"/>
                  </a:ext>
                </a:extLst>
              </p:cNvPr>
              <p:cNvPicPr/>
              <p:nvPr/>
            </p:nvPicPr>
            <p:blipFill>
              <a:blip r:embed="rId4"/>
              <a:stretch>
                <a:fillRect/>
              </a:stretch>
            </p:blipFill>
            <p:spPr>
              <a:xfrm>
                <a:off x="4159701" y="4105641"/>
                <a:ext cx="94500" cy="94500"/>
              </a:xfrm>
              <a:prstGeom prst="rect">
                <a:avLst/>
              </a:prstGeom>
            </p:spPr>
          </p:pic>
        </mc:Fallback>
      </mc:AlternateContent>
      <p:sp>
        <p:nvSpPr>
          <p:cNvPr id="9" name="Content Placeholder 8">
            <a:extLst>
              <a:ext uri="{FF2B5EF4-FFF2-40B4-BE49-F238E27FC236}">
                <a16:creationId xmlns:a16="http://schemas.microsoft.com/office/drawing/2014/main" id="{2BBA0373-2C98-8F3E-2EE9-201E1FD8156B}"/>
              </a:ext>
            </a:extLst>
          </p:cNvPr>
          <p:cNvSpPr>
            <a:spLocks noGrp="1"/>
          </p:cNvSpPr>
          <p:nvPr>
            <p:ph sz="half" idx="13"/>
          </p:nvPr>
        </p:nvSpPr>
        <p:spPr>
          <a:xfrm>
            <a:off x="902458" y="2531500"/>
            <a:ext cx="4982743" cy="3625549"/>
          </a:xfrm>
        </p:spPr>
        <p:txBody>
          <a:bodyPr>
            <a:normAutofit/>
          </a:bodyPr>
          <a:lstStyle/>
          <a:p>
            <a:r>
              <a:rPr lang="en-US" sz="2400" dirty="0">
                <a:latin typeface="Calibri"/>
                <a:cs typeface="Arial"/>
              </a:rPr>
              <a:t>The multifaceted needs of the Long COVID response have resulted in a highly collaborative interagency response. </a:t>
            </a:r>
          </a:p>
          <a:p>
            <a:endParaRPr lang="en-US" sz="2400" dirty="0">
              <a:latin typeface="Calibri"/>
              <a:cs typeface="Arial"/>
            </a:endParaRPr>
          </a:p>
          <a:p>
            <a:r>
              <a:rPr lang="en-US" sz="2400" dirty="0">
                <a:latin typeface="Calibri"/>
                <a:cs typeface="Arial"/>
              </a:rPr>
              <a:t>14 different agencies participate in the Long COVID Coordination Council, which is chaired by ADM Levine. </a:t>
            </a:r>
          </a:p>
        </p:txBody>
      </p:sp>
    </p:spTree>
    <p:extLst>
      <p:ext uri="{BB962C8B-B14F-4D97-AF65-F5344CB8AC3E}">
        <p14:creationId xmlns:p14="http://schemas.microsoft.com/office/powerpoint/2010/main" val="291271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9DBB-E4F8-867D-C5E9-B1C2CA8B5850}"/>
              </a:ext>
            </a:extLst>
          </p:cNvPr>
          <p:cNvSpPr>
            <a:spLocks noGrp="1"/>
          </p:cNvSpPr>
          <p:nvPr>
            <p:ph type="title"/>
          </p:nvPr>
        </p:nvSpPr>
        <p:spPr/>
        <p:txBody>
          <a:bodyPr>
            <a:normAutofit/>
          </a:bodyPr>
          <a:lstStyle/>
          <a:p>
            <a:r>
              <a:rPr lang="en-US" sz="2800" dirty="0"/>
              <a:t>Secretary's Advisory Committee on Long COVID</a:t>
            </a:r>
          </a:p>
        </p:txBody>
      </p:sp>
      <p:sp>
        <p:nvSpPr>
          <p:cNvPr id="3" name="Content Placeholder 2">
            <a:extLst>
              <a:ext uri="{FF2B5EF4-FFF2-40B4-BE49-F238E27FC236}">
                <a16:creationId xmlns:a16="http://schemas.microsoft.com/office/drawing/2014/main" id="{BF4D2038-A08D-9263-EB54-2EC761FFF5A2}"/>
              </a:ext>
            </a:extLst>
          </p:cNvPr>
          <p:cNvSpPr>
            <a:spLocks noGrp="1"/>
          </p:cNvSpPr>
          <p:nvPr>
            <p:ph sz="half" idx="2"/>
          </p:nvPr>
        </p:nvSpPr>
        <p:spPr>
          <a:xfrm>
            <a:off x="838201" y="2370139"/>
            <a:ext cx="10028273" cy="3860540"/>
          </a:xfrm>
        </p:spPr>
        <p:txBody>
          <a:bodyPr>
            <a:normAutofit/>
          </a:bodyPr>
          <a:lstStyle/>
          <a:p>
            <a:pPr marL="285750" indent="-285750">
              <a:buFont typeface="Arial" panose="020B0604020202020204" pitchFamily="34" charset="0"/>
              <a:buChar char="•"/>
            </a:pPr>
            <a:r>
              <a:rPr lang="en-US" sz="2000" dirty="0"/>
              <a:t>A Federal Advisory Committee overseen by OASH, a</a:t>
            </a:r>
            <a:r>
              <a:rPr lang="en-US" sz="1950" dirty="0"/>
              <a:t>s called for in the National Research Action Plan on Long COVID.</a:t>
            </a:r>
          </a:p>
          <a:p>
            <a:pPr marL="285750" indent="-285750">
              <a:buFont typeface="Arial" panose="020B0604020202020204" pitchFamily="34" charset="0"/>
              <a:buChar char="•"/>
            </a:pPr>
            <a:r>
              <a:rPr lang="en-US" sz="2000" dirty="0"/>
              <a:t>The Committee will bring perspectives from outside the government to help inform action of the Executive Branch on Long COVID and associated conditions, with a focus on health equity.</a:t>
            </a:r>
          </a:p>
          <a:p>
            <a:pPr marL="285750" indent="-285750">
              <a:buFont typeface="Arial" panose="020B0604020202020204" pitchFamily="34" charset="0"/>
              <a:buChar char="•"/>
            </a:pPr>
            <a:r>
              <a:rPr lang="en-US" sz="2000" dirty="0"/>
              <a:t>Voting members from multiple areas of expertise will be included, with the goal of achieving a balanced membership in terms of points of view, expertise, and groups represented.</a:t>
            </a:r>
          </a:p>
        </p:txBody>
      </p:sp>
    </p:spTree>
    <p:extLst>
      <p:ext uri="{BB962C8B-B14F-4D97-AF65-F5344CB8AC3E}">
        <p14:creationId xmlns:p14="http://schemas.microsoft.com/office/powerpoint/2010/main" val="134263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4A5B-BE8E-B771-1435-AF3510F8D811}"/>
              </a:ext>
            </a:extLst>
          </p:cNvPr>
          <p:cNvSpPr>
            <a:spLocks noGrp="1"/>
          </p:cNvSpPr>
          <p:nvPr>
            <p:ph type="title"/>
          </p:nvPr>
        </p:nvSpPr>
        <p:spPr/>
        <p:txBody>
          <a:bodyPr>
            <a:normAutofit/>
          </a:bodyPr>
          <a:lstStyle/>
          <a:p>
            <a:r>
              <a:rPr lang="en-US" sz="2800" dirty="0">
                <a:latin typeface="+mn-lt"/>
              </a:rPr>
              <a:t>Disclaimer and Disclosures</a:t>
            </a:r>
          </a:p>
        </p:txBody>
      </p:sp>
      <p:sp>
        <p:nvSpPr>
          <p:cNvPr id="3" name="Content Placeholder 2">
            <a:extLst>
              <a:ext uri="{FF2B5EF4-FFF2-40B4-BE49-F238E27FC236}">
                <a16:creationId xmlns:a16="http://schemas.microsoft.com/office/drawing/2014/main" id="{D17992E3-ED0F-7888-C53D-E03723248838}"/>
              </a:ext>
            </a:extLst>
          </p:cNvPr>
          <p:cNvSpPr>
            <a:spLocks noGrp="1"/>
          </p:cNvSpPr>
          <p:nvPr>
            <p:ph idx="1"/>
          </p:nvPr>
        </p:nvSpPr>
        <p:spPr>
          <a:xfrm>
            <a:off x="838200" y="1805651"/>
            <a:ext cx="11196918" cy="4958220"/>
          </a:xfrm>
        </p:spPr>
        <p:txBody>
          <a:bodyPr>
            <a:noAutofit/>
          </a:bodyPr>
          <a:lstStyle/>
          <a:p>
            <a:pPr>
              <a:lnSpc>
                <a:spcPct val="100000"/>
              </a:lnSpc>
              <a:spcBef>
                <a:spcPts val="0"/>
              </a:spcBef>
            </a:pPr>
            <a:r>
              <a:rPr lang="en-US" sz="1900" i="1" dirty="0">
                <a:latin typeface="+mn-lt"/>
              </a:rPr>
              <a:t>The opinions or assertions contained herein are those of the presenters and should not to be construed as reflecting the official views of the Department of Health and Human Services or the Commissioned Corps of the United States Public Health Service.</a:t>
            </a:r>
          </a:p>
          <a:p>
            <a:pPr>
              <a:lnSpc>
                <a:spcPct val="100000"/>
              </a:lnSpc>
              <a:spcBef>
                <a:spcPts val="0"/>
              </a:spcBef>
            </a:pPr>
            <a:endParaRPr lang="en-US" sz="1900" i="1" dirty="0">
              <a:latin typeface="+mn-lt"/>
            </a:endParaRPr>
          </a:p>
          <a:p>
            <a:pPr>
              <a:lnSpc>
                <a:spcPct val="100000"/>
              </a:lnSpc>
              <a:spcBef>
                <a:spcPts val="0"/>
              </a:spcBef>
            </a:pPr>
            <a:r>
              <a:rPr lang="en-US" sz="1900" i="1" dirty="0">
                <a:latin typeface="+mn-lt"/>
              </a:rPr>
              <a:t>William Valiant has no relevant financial or non-financial interests to disclose.</a:t>
            </a:r>
          </a:p>
          <a:p>
            <a:pPr>
              <a:lnSpc>
                <a:spcPct val="100000"/>
              </a:lnSpc>
              <a:spcBef>
                <a:spcPts val="0"/>
              </a:spcBef>
            </a:pPr>
            <a:endParaRPr lang="en-US" sz="1900" i="1" dirty="0">
              <a:latin typeface="+mn-lt"/>
            </a:endParaRPr>
          </a:p>
          <a:p>
            <a:pPr>
              <a:lnSpc>
                <a:spcPct val="100000"/>
              </a:lnSpc>
              <a:spcBef>
                <a:spcPts val="0"/>
              </a:spcBef>
            </a:pPr>
            <a:r>
              <a:rPr lang="en-US" sz="1900" i="1" dirty="0">
                <a:latin typeface="+mn-lt"/>
              </a:rPr>
              <a:t>Disclosure will be made when a product is discussed for an unapproved use.</a:t>
            </a:r>
          </a:p>
          <a:p>
            <a:pPr>
              <a:lnSpc>
                <a:spcPct val="100000"/>
              </a:lnSpc>
              <a:spcBef>
                <a:spcPts val="0"/>
              </a:spcBef>
            </a:pPr>
            <a:endParaRPr lang="en-US" sz="1900" i="1" dirty="0">
              <a:latin typeface="+mn-lt"/>
            </a:endParaRPr>
          </a:p>
          <a:p>
            <a:pPr>
              <a:lnSpc>
                <a:spcPct val="100000"/>
              </a:lnSpc>
              <a:spcBef>
                <a:spcPts val="0"/>
              </a:spcBef>
            </a:pPr>
            <a:r>
              <a:rPr lang="en-US" sz="1900" i="1" dirty="0">
                <a:latin typeface="+mn-lt"/>
              </a:rPr>
              <a:t>This continuing education activity is managed and accredited by </a:t>
            </a:r>
            <a:r>
              <a:rPr lang="en-US" sz="1900" i="1" dirty="0" err="1">
                <a:latin typeface="+mn-lt"/>
              </a:rPr>
              <a:t>AffinityCE</a:t>
            </a:r>
            <a:r>
              <a:rPr lang="en-US" sz="1900" i="1" dirty="0">
                <a:latin typeface="+mn-lt"/>
              </a:rPr>
              <a:t>, in collaboration with </a:t>
            </a:r>
          </a:p>
          <a:p>
            <a:pPr>
              <a:lnSpc>
                <a:spcPct val="100000"/>
              </a:lnSpc>
              <a:spcBef>
                <a:spcPts val="0"/>
              </a:spcBef>
            </a:pPr>
            <a:r>
              <a:rPr lang="en-US" sz="1900" i="1" dirty="0">
                <a:latin typeface="+mn-lt"/>
              </a:rPr>
              <a:t>AMSUS. </a:t>
            </a:r>
            <a:r>
              <a:rPr lang="en-US" sz="1900" i="1" dirty="0" err="1">
                <a:latin typeface="+mn-lt"/>
              </a:rPr>
              <a:t>AffinityCE</a:t>
            </a:r>
            <a:r>
              <a:rPr lang="en-US" sz="1900" i="1" dirty="0">
                <a:latin typeface="+mn-lt"/>
              </a:rPr>
              <a:t> and AMSUS staff, as well as planners and reviewers, have no relevant financial interests to disclose. </a:t>
            </a:r>
            <a:r>
              <a:rPr lang="en-US" sz="1900" i="1" dirty="0" err="1">
                <a:latin typeface="+mn-lt"/>
              </a:rPr>
              <a:t>AffinityCE</a:t>
            </a:r>
            <a:r>
              <a:rPr lang="en-US" sz="1900" i="1" dirty="0">
                <a:latin typeface="+mn-lt"/>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a:lnSpc>
                <a:spcPct val="100000"/>
              </a:lnSpc>
              <a:spcBef>
                <a:spcPts val="0"/>
              </a:spcBef>
            </a:pPr>
            <a:r>
              <a:rPr lang="en-US" sz="1900" i="1" dirty="0">
                <a:latin typeface="+mn-lt"/>
              </a:rPr>
              <a:t> </a:t>
            </a:r>
          </a:p>
          <a:p>
            <a:pPr>
              <a:lnSpc>
                <a:spcPct val="100000"/>
              </a:lnSpc>
              <a:spcBef>
                <a:spcPts val="0"/>
              </a:spcBef>
            </a:pPr>
            <a:r>
              <a:rPr lang="en-US" sz="1900" i="1" dirty="0">
                <a:latin typeface="+mn-lt"/>
              </a:rPr>
              <a:t>Commercial support was not provided for this activity.</a:t>
            </a:r>
          </a:p>
          <a:p>
            <a:pPr>
              <a:lnSpc>
                <a:spcPct val="100000"/>
              </a:lnSpc>
            </a:pPr>
            <a:endParaRPr lang="en-US" sz="1900" i="1" dirty="0">
              <a:latin typeface="+mn-lt"/>
            </a:endParaRPr>
          </a:p>
        </p:txBody>
      </p:sp>
    </p:spTree>
    <p:extLst>
      <p:ext uri="{BB962C8B-B14F-4D97-AF65-F5344CB8AC3E}">
        <p14:creationId xmlns:p14="http://schemas.microsoft.com/office/powerpoint/2010/main" val="68585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F71540C-7B83-8536-1011-FD1F709D2E3F}"/>
              </a:ext>
            </a:extLst>
          </p:cNvPr>
          <p:cNvSpPr/>
          <p:nvPr/>
        </p:nvSpPr>
        <p:spPr>
          <a:xfrm>
            <a:off x="838200" y="4365132"/>
            <a:ext cx="10515599" cy="206210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E2E1E-B291-1AF0-ADFA-8C5A20555924}"/>
              </a:ext>
            </a:extLst>
          </p:cNvPr>
          <p:cNvSpPr>
            <a:spLocks noGrp="1"/>
          </p:cNvSpPr>
          <p:nvPr>
            <p:ph type="title"/>
          </p:nvPr>
        </p:nvSpPr>
        <p:spPr/>
        <p:txBody>
          <a:bodyPr>
            <a:normAutofit/>
          </a:bodyPr>
          <a:lstStyle/>
          <a:p>
            <a:r>
              <a:rPr lang="en-US" sz="2800" dirty="0">
                <a:latin typeface="+mn-lt"/>
              </a:rPr>
              <a:t>The Office of Long COVID Research and Practice</a:t>
            </a:r>
          </a:p>
        </p:txBody>
      </p:sp>
      <p:sp>
        <p:nvSpPr>
          <p:cNvPr id="3" name="Content Placeholder 2">
            <a:extLst>
              <a:ext uri="{FF2B5EF4-FFF2-40B4-BE49-F238E27FC236}">
                <a16:creationId xmlns:a16="http://schemas.microsoft.com/office/drawing/2014/main" id="{E88A6B0E-8A48-F1F0-4FDE-1FF2A575B206}"/>
              </a:ext>
            </a:extLst>
          </p:cNvPr>
          <p:cNvSpPr>
            <a:spLocks noGrp="1"/>
          </p:cNvSpPr>
          <p:nvPr>
            <p:ph sz="half" idx="2"/>
          </p:nvPr>
        </p:nvSpPr>
        <p:spPr>
          <a:xfrm>
            <a:off x="838201" y="2044557"/>
            <a:ext cx="10515599" cy="3965825"/>
          </a:xfrm>
        </p:spPr>
        <p:txBody>
          <a:bodyPr>
            <a:normAutofit/>
          </a:bodyPr>
          <a:lstStyle/>
          <a:p>
            <a:pPr marL="285750" indent="-285750">
              <a:buFont typeface="Arial" panose="020B0604020202020204" pitchFamily="34" charset="0"/>
              <a:buChar char="•"/>
            </a:pPr>
            <a:r>
              <a:rPr lang="en-US" sz="2400" b="0" i="0" dirty="0">
                <a:solidFill>
                  <a:srgbClr val="1B1B1B"/>
                </a:solidFill>
                <a:effectLst/>
              </a:rPr>
              <a:t>The Office of Long COVID Research and Practice is located within HHS’s Office of the Assistant Secretary for Health under the leadership of Admiral Rachel Levine. </a:t>
            </a:r>
          </a:p>
          <a:p>
            <a:pPr marL="285750" indent="-285750">
              <a:buFont typeface="Arial" panose="020B0604020202020204" pitchFamily="34" charset="0"/>
              <a:buChar char="•"/>
            </a:pPr>
            <a:r>
              <a:rPr lang="en-US" sz="2400" b="0" i="0" dirty="0">
                <a:solidFill>
                  <a:srgbClr val="1B1B1B"/>
                </a:solidFill>
                <a:effectLst/>
              </a:rPr>
              <a:t>The Office is charged with on-going coordination of the whole-of-government response to the longer-term effects of COVID-19, including Long COVID and associated conditions.</a:t>
            </a:r>
          </a:p>
        </p:txBody>
      </p:sp>
      <p:sp>
        <p:nvSpPr>
          <p:cNvPr id="6" name="TextBox 5">
            <a:extLst>
              <a:ext uri="{FF2B5EF4-FFF2-40B4-BE49-F238E27FC236}">
                <a16:creationId xmlns:a16="http://schemas.microsoft.com/office/drawing/2014/main" id="{A0323E67-536E-7556-3CE4-A81FFAE5D331}"/>
              </a:ext>
            </a:extLst>
          </p:cNvPr>
          <p:cNvSpPr txBox="1"/>
          <p:nvPr/>
        </p:nvSpPr>
        <p:spPr>
          <a:xfrm>
            <a:off x="1191802" y="4734463"/>
            <a:ext cx="10017303" cy="1323439"/>
          </a:xfrm>
          <a:prstGeom prst="rect">
            <a:avLst/>
          </a:prstGeom>
          <a:noFill/>
        </p:spPr>
        <p:txBody>
          <a:bodyPr wrap="square" rtlCol="0">
            <a:spAutoFit/>
          </a:bodyPr>
          <a:lstStyle/>
          <a:p>
            <a:r>
              <a:rPr lang="en-US" sz="2000" b="0" i="0" dirty="0">
                <a:solidFill>
                  <a:srgbClr val="1B1B1B"/>
                </a:solidFill>
                <a:effectLst/>
                <a:latin typeface="Source Sans Pro Web"/>
              </a:rPr>
              <a:t>“The Office of Long COVID Research and Practice will enhance efforts being undertaken across the U.S. government to improve the lives of those who continue to experience the long-term impacts of the worst public health crisis in a century,”  </a:t>
            </a:r>
          </a:p>
          <a:p>
            <a:r>
              <a:rPr lang="en-US" sz="2000" b="1" i="0" dirty="0">
                <a:solidFill>
                  <a:srgbClr val="1B1B1B"/>
                </a:solidFill>
                <a:effectLst/>
                <a:latin typeface="Source Sans Pro Web"/>
              </a:rPr>
              <a:t>ADM Rachel Levine, M.D. </a:t>
            </a:r>
            <a:endParaRPr lang="en-US" sz="2000" b="1" dirty="0"/>
          </a:p>
        </p:txBody>
      </p:sp>
    </p:spTree>
    <p:extLst>
      <p:ext uri="{BB962C8B-B14F-4D97-AF65-F5344CB8AC3E}">
        <p14:creationId xmlns:p14="http://schemas.microsoft.com/office/powerpoint/2010/main" val="93079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C3D57E-C05A-4549-8451-163EF0E989AB}"/>
              </a:ext>
            </a:extLst>
          </p:cNvPr>
          <p:cNvSpPr>
            <a:spLocks noGrp="1"/>
          </p:cNvSpPr>
          <p:nvPr>
            <p:ph sz="half" idx="1"/>
          </p:nvPr>
        </p:nvSpPr>
        <p:spPr>
          <a:xfrm>
            <a:off x="983462" y="976919"/>
            <a:ext cx="10302058" cy="1035148"/>
          </a:xfrm>
        </p:spPr>
        <p:txBody>
          <a:bodyPr vert="horz" lIns="91440" tIns="45720" rIns="91440" bIns="45720" rtlCol="0" anchor="t">
            <a:noAutofit/>
          </a:bodyPr>
          <a:lstStyle/>
          <a:p>
            <a:r>
              <a:rPr lang="en-US" sz="2800" b="1" i="0" dirty="0">
                <a:solidFill>
                  <a:schemeClr val="tx2"/>
                </a:solidFill>
                <a:latin typeface="Calibri"/>
                <a:cs typeface="Calibri"/>
              </a:rPr>
              <a:t>DHHS Long COVID activities</a:t>
            </a:r>
            <a:endParaRPr lang="en-US" sz="2800" b="1" i="0" strike="sngStrike" dirty="0">
              <a:solidFill>
                <a:schemeClr val="tx2"/>
              </a:solidFill>
              <a:latin typeface="Calibri"/>
              <a:cs typeface="Calibri"/>
            </a:endParaRPr>
          </a:p>
        </p:txBody>
      </p:sp>
      <p:graphicFrame>
        <p:nvGraphicFramePr>
          <p:cNvPr id="5" name="Diagram 4">
            <a:extLst>
              <a:ext uri="{FF2B5EF4-FFF2-40B4-BE49-F238E27FC236}">
                <a16:creationId xmlns:a16="http://schemas.microsoft.com/office/drawing/2014/main" id="{3D557F85-B1F3-1FB8-4AAC-4FDEA7947D00}"/>
              </a:ext>
            </a:extLst>
          </p:cNvPr>
          <p:cNvGraphicFramePr/>
          <p:nvPr>
            <p:extLst>
              <p:ext uri="{D42A27DB-BD31-4B8C-83A1-F6EECF244321}">
                <p14:modId xmlns:p14="http://schemas.microsoft.com/office/powerpoint/2010/main" val="1613113565"/>
              </p:ext>
            </p:extLst>
          </p:nvPr>
        </p:nvGraphicFramePr>
        <p:xfrm>
          <a:off x="983462" y="3039552"/>
          <a:ext cx="10388253" cy="327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3">
            <a:extLst>
              <a:ext uri="{FF2B5EF4-FFF2-40B4-BE49-F238E27FC236}">
                <a16:creationId xmlns:a16="http://schemas.microsoft.com/office/drawing/2014/main" id="{FEF99E91-1B5D-F0E4-0509-7D1F50AAEAB7}"/>
              </a:ext>
            </a:extLst>
          </p:cNvPr>
          <p:cNvSpPr txBox="1">
            <a:spLocks/>
          </p:cNvSpPr>
          <p:nvPr/>
        </p:nvSpPr>
        <p:spPr>
          <a:xfrm>
            <a:off x="983462" y="2012067"/>
            <a:ext cx="10302058" cy="4661688"/>
          </a:xfrm>
          <a:prstGeom prst="rect">
            <a:avLst/>
          </a:prstGeom>
        </p:spPr>
        <p:txBody>
          <a:bodyPr vert="horz" lIns="91440" tIns="45720" rIns="91440" bIns="45720" rtlCol="0" anchor="t">
            <a:noAutofit/>
          </a:bodyPr>
          <a:lst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latin typeface="Calibri"/>
                <a:cs typeface="Arial"/>
              </a:rPr>
              <a:t>Long COVID activities can be divided into five main domains</a:t>
            </a:r>
          </a:p>
          <a:p>
            <a:pPr lvl="1"/>
            <a:r>
              <a:rPr lang="en-US" sz="2000" b="0" dirty="0">
                <a:solidFill>
                  <a:schemeClr val="tx1"/>
                </a:solidFill>
                <a:latin typeface="Calibri"/>
                <a:cs typeface="Arial"/>
              </a:rPr>
              <a:t>Research, Clinical Practice, Supports and Services, Public Education, and Coordination</a:t>
            </a:r>
          </a:p>
          <a:p>
            <a:pPr marL="0" indent="0">
              <a:buNone/>
            </a:pPr>
            <a:endParaRPr lang="en-US" sz="2150" dirty="0">
              <a:latin typeface="Calibri"/>
              <a:cs typeface="Arial"/>
            </a:endParaRPr>
          </a:p>
          <a:p>
            <a:pPr marL="0" indent="0">
              <a:buNone/>
            </a:pPr>
            <a:endParaRPr lang="en-US" sz="2150" b="0" dirty="0">
              <a:solidFill>
                <a:schemeClr val="tx1"/>
              </a:solidFill>
              <a:latin typeface="Calibri"/>
              <a:cs typeface="Arial"/>
            </a:endParaRPr>
          </a:p>
          <a:p>
            <a:pPr marL="0" indent="0">
              <a:buNone/>
            </a:pPr>
            <a:endParaRPr lang="en-US" sz="2150" dirty="0">
              <a:latin typeface="Calibri"/>
              <a:cs typeface="Arial"/>
            </a:endParaRPr>
          </a:p>
          <a:p>
            <a:pPr marL="0" indent="0">
              <a:buNone/>
            </a:pPr>
            <a:endParaRPr lang="en-US" sz="2150" b="0" dirty="0">
              <a:solidFill>
                <a:schemeClr val="tx1"/>
              </a:solidFill>
              <a:latin typeface="Calibri"/>
              <a:cs typeface="Arial"/>
            </a:endParaRPr>
          </a:p>
          <a:p>
            <a:pPr marL="0" indent="0">
              <a:buNone/>
            </a:pPr>
            <a:endParaRPr lang="en-US" sz="2150" dirty="0">
              <a:latin typeface="Calibri"/>
              <a:cs typeface="Arial"/>
            </a:endParaRPr>
          </a:p>
          <a:p>
            <a:pPr marL="0" indent="0">
              <a:buNone/>
            </a:pPr>
            <a:endParaRPr lang="en-US" sz="2150" b="0" dirty="0">
              <a:solidFill>
                <a:schemeClr val="tx1"/>
              </a:solidFill>
              <a:latin typeface="Calibri"/>
              <a:cs typeface="Arial"/>
            </a:endParaRPr>
          </a:p>
          <a:p>
            <a:pPr marL="0" indent="0">
              <a:buNone/>
            </a:pPr>
            <a:endParaRPr lang="en-US" sz="2150" dirty="0">
              <a:latin typeface="Calibri"/>
              <a:cs typeface="Arial"/>
            </a:endParaRPr>
          </a:p>
          <a:p>
            <a:pPr marL="0" indent="0">
              <a:buNone/>
            </a:pPr>
            <a:endParaRPr lang="en-US" sz="2150" b="0" dirty="0">
              <a:solidFill>
                <a:schemeClr val="tx1"/>
              </a:solidFill>
              <a:latin typeface="Calibri"/>
              <a:cs typeface="Arial"/>
            </a:endParaRPr>
          </a:p>
          <a:p>
            <a:pPr marL="0" indent="0" algn="ctr">
              <a:buNone/>
            </a:pPr>
            <a:endParaRPr lang="en-US" sz="2150" b="1" dirty="0">
              <a:latin typeface="Calibri"/>
              <a:cs typeface="Arial"/>
            </a:endParaRPr>
          </a:p>
          <a:p>
            <a:pPr marL="0" indent="0" algn="ctr">
              <a:buNone/>
            </a:pPr>
            <a:r>
              <a:rPr lang="en-US" sz="2150" b="1" dirty="0">
                <a:latin typeface="Calibri"/>
                <a:cs typeface="Arial"/>
              </a:rPr>
              <a:t>Examples of agency programs related to each of the five domains</a:t>
            </a:r>
            <a:endParaRPr lang="en-US" sz="2150" b="1" dirty="0">
              <a:solidFill>
                <a:schemeClr val="tx1"/>
              </a:solidFill>
              <a:latin typeface="Calibri"/>
              <a:cs typeface="Arial"/>
            </a:endParaRPr>
          </a:p>
          <a:p>
            <a:endParaRPr lang="en-US" sz="2400" b="0" dirty="0">
              <a:solidFill>
                <a:schemeClr val="tx1"/>
              </a:solidFill>
              <a:latin typeface="Calibri"/>
              <a:cs typeface="Arial"/>
            </a:endParaRPr>
          </a:p>
        </p:txBody>
      </p:sp>
    </p:spTree>
    <p:extLst>
      <p:ext uri="{BB962C8B-B14F-4D97-AF65-F5344CB8AC3E}">
        <p14:creationId xmlns:p14="http://schemas.microsoft.com/office/powerpoint/2010/main" val="357456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C3D57E-C05A-4549-8451-163EF0E989AB}"/>
              </a:ext>
            </a:extLst>
          </p:cNvPr>
          <p:cNvSpPr>
            <a:spLocks noGrp="1"/>
          </p:cNvSpPr>
          <p:nvPr>
            <p:ph sz="half" idx="1"/>
          </p:nvPr>
        </p:nvSpPr>
        <p:spPr>
          <a:xfrm>
            <a:off x="983462" y="976919"/>
            <a:ext cx="10302058" cy="1035148"/>
          </a:xfrm>
        </p:spPr>
        <p:txBody>
          <a:bodyPr vert="horz" lIns="91440" tIns="45720" rIns="91440" bIns="45720" rtlCol="0" anchor="t">
            <a:noAutofit/>
          </a:bodyPr>
          <a:lstStyle/>
          <a:p>
            <a:r>
              <a:rPr lang="en-US" sz="2800" b="1" i="0" dirty="0">
                <a:solidFill>
                  <a:schemeClr val="tx2"/>
                </a:solidFill>
                <a:latin typeface="Calibri"/>
                <a:cs typeface="Calibri"/>
              </a:rPr>
              <a:t>Long COVID activities outside DHHS</a:t>
            </a:r>
            <a:endParaRPr lang="en-US" sz="2800" b="1" i="0" strike="sngStrike" dirty="0">
              <a:solidFill>
                <a:schemeClr val="tx2"/>
              </a:solidFill>
              <a:latin typeface="Calibri"/>
              <a:cs typeface="Calibri"/>
            </a:endParaRPr>
          </a:p>
        </p:txBody>
      </p:sp>
      <p:sp>
        <p:nvSpPr>
          <p:cNvPr id="3" name="Content Placeholder 3">
            <a:extLst>
              <a:ext uri="{FF2B5EF4-FFF2-40B4-BE49-F238E27FC236}">
                <a16:creationId xmlns:a16="http://schemas.microsoft.com/office/drawing/2014/main" id="{7DFBD15C-88B7-8EF0-FB31-FA56061DC51F}"/>
              </a:ext>
            </a:extLst>
          </p:cNvPr>
          <p:cNvSpPr txBox="1">
            <a:spLocks/>
          </p:cNvSpPr>
          <p:nvPr/>
        </p:nvSpPr>
        <p:spPr>
          <a:xfrm>
            <a:off x="983462" y="1865174"/>
            <a:ext cx="10302058" cy="4724704"/>
          </a:xfrm>
          <a:prstGeom prst="rect">
            <a:avLst/>
          </a:prstGeom>
        </p:spPr>
        <p:txBody>
          <a:bodyPr vert="horz" lIns="91440" tIns="45720" rIns="91440" bIns="45720" rtlCol="0" anchor="t">
            <a:noAutofit/>
          </a:bodyPr>
          <a:lst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latin typeface="Calibri"/>
                <a:cs typeface="Arial"/>
              </a:rPr>
              <a:t>Department of Defense</a:t>
            </a:r>
          </a:p>
          <a:p>
            <a:pPr lvl="1"/>
            <a:r>
              <a:rPr lang="en-US" sz="1600" b="0" dirty="0">
                <a:solidFill>
                  <a:schemeClr val="tx1"/>
                </a:solidFill>
                <a:latin typeface="Calibri"/>
                <a:cs typeface="Arial"/>
              </a:rPr>
              <a:t>EPICC study: The Epidemiology, Immunology, and Clinical Characteristics of Emerging Infectious Diseases with Pandemic Potential</a:t>
            </a:r>
          </a:p>
          <a:p>
            <a:r>
              <a:rPr lang="en-US" sz="1800" b="1" dirty="0">
                <a:latin typeface="Calibri"/>
                <a:cs typeface="Arial"/>
              </a:rPr>
              <a:t>Department of Veterans Affairs</a:t>
            </a:r>
          </a:p>
          <a:p>
            <a:pPr lvl="1"/>
            <a:r>
              <a:rPr lang="en-US" sz="1600" b="0" dirty="0">
                <a:solidFill>
                  <a:schemeClr val="tx1"/>
                </a:solidFill>
                <a:latin typeface="Calibri"/>
              </a:rPr>
              <a:t>Leveraging data from patients with COVID-19 to learn more about Long COVID</a:t>
            </a:r>
          </a:p>
          <a:p>
            <a:r>
              <a:rPr lang="en-US" sz="1800" b="1" dirty="0">
                <a:latin typeface="Calibri"/>
              </a:rPr>
              <a:t>Department of Labor</a:t>
            </a:r>
            <a:endParaRPr lang="en-US" sz="1000" b="1" dirty="0">
              <a:latin typeface="Calibri"/>
            </a:endParaRPr>
          </a:p>
          <a:p>
            <a:pPr lvl="1"/>
            <a:r>
              <a:rPr lang="en-US" sz="1600" b="0" dirty="0">
                <a:solidFill>
                  <a:schemeClr val="tx1"/>
                </a:solidFill>
                <a:latin typeface="Calibri"/>
              </a:rPr>
              <a:t>Employer resources related to workplace accommodation</a:t>
            </a:r>
          </a:p>
          <a:p>
            <a:r>
              <a:rPr lang="en-US" sz="1800" b="1" dirty="0">
                <a:latin typeface="Calibri"/>
                <a:cs typeface="Arial"/>
              </a:rPr>
              <a:t>Equal Employment Opportunity Commission </a:t>
            </a:r>
            <a:endParaRPr lang="en-US" sz="1800" b="1" dirty="0">
              <a:latin typeface="Calibri"/>
            </a:endParaRPr>
          </a:p>
          <a:p>
            <a:pPr lvl="1"/>
            <a:r>
              <a:rPr lang="en-US" sz="1600" b="0" dirty="0">
                <a:solidFill>
                  <a:schemeClr val="tx1"/>
                </a:solidFill>
                <a:latin typeface="Calibri"/>
              </a:rPr>
              <a:t>Legal action to enforce the American with Disabilities Act</a:t>
            </a:r>
          </a:p>
          <a:p>
            <a:r>
              <a:rPr lang="en-US" sz="1800" b="1" dirty="0">
                <a:latin typeface="Calibri"/>
              </a:rPr>
              <a:t>Social Security Administration</a:t>
            </a:r>
          </a:p>
          <a:p>
            <a:pPr lvl="1"/>
            <a:r>
              <a:rPr lang="en-US" sz="1600" b="0" dirty="0">
                <a:solidFill>
                  <a:schemeClr val="tx1"/>
                </a:solidFill>
                <a:latin typeface="Calibri"/>
              </a:rPr>
              <a:t>Funding research on how Long COVID may impact participation in Social Security programs</a:t>
            </a:r>
          </a:p>
          <a:p>
            <a:endParaRPr lang="en-US" sz="1600" dirty="0">
              <a:latin typeface="Calibri"/>
            </a:endParaRPr>
          </a:p>
        </p:txBody>
      </p:sp>
    </p:spTree>
    <p:extLst>
      <p:ext uri="{BB962C8B-B14F-4D97-AF65-F5344CB8AC3E}">
        <p14:creationId xmlns:p14="http://schemas.microsoft.com/office/powerpoint/2010/main" val="270937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3464-7662-B0A9-6DC2-D0764F26AF0E}"/>
              </a:ext>
            </a:extLst>
          </p:cNvPr>
          <p:cNvSpPr>
            <a:spLocks noGrp="1"/>
          </p:cNvSpPr>
          <p:nvPr>
            <p:ph type="title"/>
          </p:nvPr>
        </p:nvSpPr>
        <p:spPr/>
        <p:txBody>
          <a:bodyPr>
            <a:normAutofit/>
          </a:bodyPr>
          <a:lstStyle/>
          <a:p>
            <a:r>
              <a:rPr lang="en-US" sz="2800" dirty="0">
                <a:latin typeface="Calibri"/>
                <a:cs typeface="Arial"/>
              </a:rPr>
              <a:t>Long COVID gaps and needs</a:t>
            </a:r>
            <a:endParaRPr lang="en-US" dirty="0"/>
          </a:p>
        </p:txBody>
      </p:sp>
      <p:graphicFrame>
        <p:nvGraphicFramePr>
          <p:cNvPr id="4" name="Diagram 3">
            <a:extLst>
              <a:ext uri="{FF2B5EF4-FFF2-40B4-BE49-F238E27FC236}">
                <a16:creationId xmlns:a16="http://schemas.microsoft.com/office/drawing/2014/main" id="{1D807F01-BC74-4B76-39A7-53D1865A0410}"/>
              </a:ext>
            </a:extLst>
          </p:cNvPr>
          <p:cNvGraphicFramePr/>
          <p:nvPr>
            <p:extLst>
              <p:ext uri="{D42A27DB-BD31-4B8C-83A1-F6EECF244321}">
                <p14:modId xmlns:p14="http://schemas.microsoft.com/office/powerpoint/2010/main" val="2369074178"/>
              </p:ext>
            </p:extLst>
          </p:nvPr>
        </p:nvGraphicFramePr>
        <p:xfrm>
          <a:off x="847967" y="1976079"/>
          <a:ext cx="10319335" cy="4605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75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704F-CB1F-514A-5E3E-39D3552E74A5}"/>
              </a:ext>
            </a:extLst>
          </p:cNvPr>
          <p:cNvSpPr>
            <a:spLocks noGrp="1"/>
          </p:cNvSpPr>
          <p:nvPr>
            <p:ph type="title"/>
          </p:nvPr>
        </p:nvSpPr>
        <p:spPr/>
        <p:txBody>
          <a:bodyPr>
            <a:normAutofit/>
          </a:bodyPr>
          <a:lstStyle/>
          <a:p>
            <a:r>
              <a:rPr lang="en-US" sz="2800" dirty="0">
                <a:latin typeface="+mn-lt"/>
              </a:rPr>
              <a:t>Where to find more information about Long COVID</a:t>
            </a:r>
          </a:p>
        </p:txBody>
      </p:sp>
      <p:sp>
        <p:nvSpPr>
          <p:cNvPr id="5" name="Content Placeholder 4">
            <a:extLst>
              <a:ext uri="{FF2B5EF4-FFF2-40B4-BE49-F238E27FC236}">
                <a16:creationId xmlns:a16="http://schemas.microsoft.com/office/drawing/2014/main" id="{D1B82F19-C2EE-39F7-6205-0B3DCF61CF41}"/>
              </a:ext>
            </a:extLst>
          </p:cNvPr>
          <p:cNvSpPr>
            <a:spLocks noGrp="1"/>
          </p:cNvSpPr>
          <p:nvPr>
            <p:ph idx="1"/>
          </p:nvPr>
        </p:nvSpPr>
        <p:spPr/>
        <p:txBody>
          <a:bodyPr>
            <a:normAutofit/>
          </a:bodyPr>
          <a:lstStyle/>
          <a:p>
            <a:pPr marL="571500" indent="-571500">
              <a:buFont typeface="Arial" panose="020B0604020202020204" pitchFamily="34" charset="0"/>
              <a:buChar char="•"/>
            </a:pPr>
            <a:r>
              <a:rPr lang="en-US" sz="2000" dirty="0">
                <a:latin typeface="+mn-lt"/>
                <a:hlinkClick r:id="rId3"/>
              </a:rPr>
              <a:t>NIH’s RECOVER Initiative </a:t>
            </a:r>
            <a:r>
              <a:rPr lang="en-US" sz="2000" dirty="0">
                <a:latin typeface="+mn-lt"/>
              </a:rPr>
              <a:t>has information about recent research findings.</a:t>
            </a:r>
          </a:p>
          <a:p>
            <a:pPr marL="571500" indent="-571500">
              <a:buFont typeface="Arial" panose="020B0604020202020204" pitchFamily="34" charset="0"/>
              <a:buChar char="•"/>
            </a:pPr>
            <a:r>
              <a:rPr lang="en-US" sz="2000" dirty="0">
                <a:latin typeface="+mn-lt"/>
                <a:hlinkClick r:id="rId4"/>
              </a:rPr>
              <a:t>The VA has released clinical guidelines </a:t>
            </a:r>
            <a:r>
              <a:rPr lang="en-US" sz="2000" dirty="0">
                <a:latin typeface="+mn-lt"/>
              </a:rPr>
              <a:t>for the management of Long COVID.</a:t>
            </a:r>
          </a:p>
          <a:p>
            <a:pPr marL="571500" indent="-571500">
              <a:buFont typeface="Arial" panose="020B0604020202020204" pitchFamily="34" charset="0"/>
              <a:buChar char="•"/>
            </a:pPr>
            <a:r>
              <a:rPr lang="en-US" sz="2000" dirty="0">
                <a:latin typeface="+mn-lt"/>
                <a:hlinkClick r:id="rId5"/>
              </a:rPr>
              <a:t>The SSA has released guidance for clinicians</a:t>
            </a:r>
            <a:r>
              <a:rPr lang="en-US" sz="2000" dirty="0">
                <a:latin typeface="+mn-lt"/>
              </a:rPr>
              <a:t> for completing medical assessments for social security. </a:t>
            </a:r>
          </a:p>
          <a:p>
            <a:pPr marL="571500" indent="-571500">
              <a:buFont typeface="Arial" panose="020B0604020202020204" pitchFamily="34" charset="0"/>
              <a:buChar char="•"/>
            </a:pPr>
            <a:r>
              <a:rPr lang="en-US" sz="2000" dirty="0">
                <a:latin typeface="+mn-lt"/>
                <a:hlinkClick r:id="rId6"/>
              </a:rPr>
              <a:t>ASPA has released communication assets for Long COVID</a:t>
            </a:r>
            <a:r>
              <a:rPr lang="en-US" sz="2000" dirty="0">
                <a:latin typeface="+mn-lt"/>
              </a:rPr>
              <a:t>.</a:t>
            </a:r>
          </a:p>
          <a:p>
            <a:pPr marL="571500" indent="-571500">
              <a:buFont typeface="Arial" panose="020B0604020202020204" pitchFamily="34" charset="0"/>
              <a:buChar char="•"/>
            </a:pPr>
            <a:r>
              <a:rPr lang="en-US" sz="2000" b="0" dirty="0">
                <a:solidFill>
                  <a:schemeClr val="tx1"/>
                </a:solidFill>
                <a:latin typeface="+mn-lt"/>
              </a:rPr>
              <a:t>OASH run website for Long COVID information: </a:t>
            </a:r>
            <a:r>
              <a:rPr lang="en-US" sz="2000" dirty="0">
                <a:latin typeface="+mn-lt"/>
                <a:hlinkClick r:id="rId7" action="ppaction://hlinkfile"/>
              </a:rPr>
              <a:t>covid.gov/</a:t>
            </a:r>
            <a:r>
              <a:rPr lang="en-US" sz="2000" dirty="0" err="1">
                <a:latin typeface="+mn-lt"/>
                <a:hlinkClick r:id="rId7" action="ppaction://hlinkfile"/>
              </a:rPr>
              <a:t>longcovid</a:t>
            </a:r>
            <a:endParaRPr lang="en-US" sz="2000" dirty="0">
              <a:latin typeface="+mn-lt"/>
            </a:endParaRPr>
          </a:p>
          <a:p>
            <a:pPr marL="571500" indent="-571500">
              <a:buFont typeface="Arial" panose="020B0604020202020204" pitchFamily="34" charset="0"/>
              <a:buChar char="•"/>
            </a:pPr>
            <a:endParaRPr lang="en-US" sz="1700" dirty="0"/>
          </a:p>
          <a:p>
            <a:pPr marL="571500" indent="-571500">
              <a:buFont typeface="Arial" panose="020B0604020202020204" pitchFamily="34" charset="0"/>
              <a:buChar char="•"/>
            </a:pPr>
            <a:endParaRPr lang="en-US" sz="1700" dirty="0"/>
          </a:p>
        </p:txBody>
      </p:sp>
    </p:spTree>
    <p:extLst>
      <p:ext uri="{BB962C8B-B14F-4D97-AF65-F5344CB8AC3E}">
        <p14:creationId xmlns:p14="http://schemas.microsoft.com/office/powerpoint/2010/main" val="151381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7F83-F18A-8DAD-6CC6-111D73118924}"/>
              </a:ext>
            </a:extLst>
          </p:cNvPr>
          <p:cNvSpPr>
            <a:spLocks noGrp="1"/>
          </p:cNvSpPr>
          <p:nvPr>
            <p:ph type="title"/>
          </p:nvPr>
        </p:nvSpPr>
        <p:spPr/>
        <p:txBody>
          <a:bodyPr>
            <a:normAutofit/>
          </a:bodyPr>
          <a:lstStyle/>
          <a:p>
            <a:r>
              <a:rPr lang="en-US" sz="2800" dirty="0">
                <a:latin typeface="+mn-lt"/>
              </a:rPr>
              <a:t>References</a:t>
            </a:r>
          </a:p>
        </p:txBody>
      </p:sp>
      <p:sp>
        <p:nvSpPr>
          <p:cNvPr id="3" name="Content Placeholder 2">
            <a:extLst>
              <a:ext uri="{FF2B5EF4-FFF2-40B4-BE49-F238E27FC236}">
                <a16:creationId xmlns:a16="http://schemas.microsoft.com/office/drawing/2014/main" id="{96E3CF48-B8D9-A4DF-226F-F4A0E198F2BE}"/>
              </a:ext>
            </a:extLst>
          </p:cNvPr>
          <p:cNvSpPr>
            <a:spLocks noGrp="1"/>
          </p:cNvSpPr>
          <p:nvPr>
            <p:ph idx="1"/>
          </p:nvPr>
        </p:nvSpPr>
        <p:spPr>
          <a:xfrm>
            <a:off x="838200" y="1951631"/>
            <a:ext cx="10515600" cy="4044058"/>
          </a:xfrm>
        </p:spPr>
        <p:txBody>
          <a:bodyPr>
            <a:noAutofit/>
          </a:bodyPr>
          <a:lstStyle/>
          <a:p>
            <a:pPr marL="285750" indent="-285750">
              <a:buFont typeface="Arial" panose="020B0604020202020204" pitchFamily="34" charset="0"/>
              <a:buChar char="•"/>
            </a:pPr>
            <a:r>
              <a:rPr lang="en-US" sz="1400" dirty="0">
                <a:latin typeface="+mn-lt"/>
                <a:hlinkClick r:id="rId2">
                  <a:extLst>
                    <a:ext uri="{A12FA001-AC4F-418D-AE19-62706E023703}">
                      <ahyp:hlinkClr xmlns:ahyp="http://schemas.microsoft.com/office/drawing/2018/hyperlinkcolor" val="tx"/>
                    </a:ext>
                  </a:extLst>
                </a:hlinkClick>
              </a:rPr>
              <a:t>Davis, H.E., McCorkell, L., Vogel, J.M. et al. Long COVID: major findings, mechanisms and recommendations. Nat Rev </a:t>
            </a:r>
            <a:r>
              <a:rPr lang="en-US" sz="1400" dirty="0" err="1">
                <a:latin typeface="+mn-lt"/>
                <a:hlinkClick r:id="rId2">
                  <a:extLst>
                    <a:ext uri="{A12FA001-AC4F-418D-AE19-62706E023703}">
                      <ahyp:hlinkClr xmlns:ahyp="http://schemas.microsoft.com/office/drawing/2018/hyperlinkcolor" val="tx"/>
                    </a:ext>
                  </a:extLst>
                </a:hlinkClick>
              </a:rPr>
              <a:t>Microbiol</a:t>
            </a:r>
            <a:r>
              <a:rPr lang="en-US" sz="1400" dirty="0">
                <a:latin typeface="+mn-lt"/>
                <a:hlinkClick r:id="rId2">
                  <a:extLst>
                    <a:ext uri="{A12FA001-AC4F-418D-AE19-62706E023703}">
                      <ahyp:hlinkClr xmlns:ahyp="http://schemas.microsoft.com/office/drawing/2018/hyperlinkcolor" val="tx"/>
                    </a:ext>
                  </a:extLst>
                </a:hlinkClick>
              </a:rPr>
              <a:t> 21, 133–146 (2023). </a:t>
            </a:r>
            <a:r>
              <a:rPr lang="en-US" sz="1400" dirty="0">
                <a:latin typeface="+mn-lt"/>
                <a:hlinkClick r:id="rId3">
                  <a:extLst>
                    <a:ext uri="{A12FA001-AC4F-418D-AE19-62706E023703}">
                      <ahyp:hlinkClr xmlns:ahyp="http://schemas.microsoft.com/office/drawing/2018/hyperlinkcolor" val="tx"/>
                    </a:ext>
                  </a:extLst>
                </a:hlinkClick>
              </a:rPr>
              <a:t>https://doi.org/10.1038/s41579-022-00846-2</a:t>
            </a:r>
            <a:endParaRPr lang="en-US" sz="1400" dirty="0">
              <a:latin typeface="+mn-lt"/>
            </a:endParaRPr>
          </a:p>
          <a:p>
            <a:pPr marL="285750" indent="-285750">
              <a:buFont typeface="Arial" panose="020B0604020202020204" pitchFamily="34" charset="0"/>
              <a:buChar char="•"/>
            </a:pPr>
            <a:r>
              <a:rPr lang="en-US" sz="1400" b="0" i="0" dirty="0">
                <a:effectLst/>
                <a:latin typeface="+mn-lt"/>
              </a:rPr>
              <a:t>Ford ND, Slaughter D, Edwards D, et al. Long COVID and Significant Activity Limitation Among Adults, by Age — United States, June 1–13, 2022, to June 7–19, 2023. MMWR </a:t>
            </a:r>
            <a:r>
              <a:rPr lang="en-US" sz="1400" b="0" i="0" dirty="0" err="1">
                <a:effectLst/>
                <a:latin typeface="+mn-lt"/>
              </a:rPr>
              <a:t>Morb</a:t>
            </a:r>
            <a:r>
              <a:rPr lang="en-US" sz="1400" b="0" i="0" dirty="0">
                <a:effectLst/>
                <a:latin typeface="+mn-lt"/>
              </a:rPr>
              <a:t> Mortal </a:t>
            </a:r>
            <a:r>
              <a:rPr lang="en-US" sz="1400" b="0" i="0" dirty="0" err="1">
                <a:effectLst/>
                <a:latin typeface="+mn-lt"/>
              </a:rPr>
              <a:t>Wkly</a:t>
            </a:r>
            <a:r>
              <a:rPr lang="en-US" sz="1400" b="0" i="0" dirty="0">
                <a:effectLst/>
                <a:latin typeface="+mn-lt"/>
              </a:rPr>
              <a:t> Rep 2023;72:866–870. DOI: </a:t>
            </a:r>
            <a:r>
              <a:rPr lang="en-US" sz="1400" b="0" i="0" u="sng" dirty="0">
                <a:effectLst/>
                <a:latin typeface="+mn-lt"/>
                <a:hlinkClick r:id="rId4">
                  <a:extLst>
                    <a:ext uri="{A12FA001-AC4F-418D-AE19-62706E023703}">
                      <ahyp:hlinkClr xmlns:ahyp="http://schemas.microsoft.com/office/drawing/2018/hyperlinkcolor" val="tx"/>
                    </a:ext>
                  </a:extLst>
                </a:hlinkClick>
              </a:rPr>
              <a:t>http://dx.doi.org/10.15585/mmwr.mm7232a3</a:t>
            </a:r>
            <a:r>
              <a:rPr lang="en-US" sz="1400" b="0" i="0" dirty="0">
                <a:effectLst/>
                <a:latin typeface="+mn-lt"/>
              </a:rPr>
              <a:t>.</a:t>
            </a:r>
          </a:p>
          <a:p>
            <a:pPr marL="285750" indent="-285750">
              <a:buFont typeface="Arial" panose="020B0604020202020204" pitchFamily="34" charset="0"/>
              <a:buChar char="•"/>
            </a:pPr>
            <a:r>
              <a:rPr lang="en-US" sz="1400" b="0" i="0" dirty="0" err="1">
                <a:effectLst/>
                <a:latin typeface="+mn-lt"/>
              </a:rPr>
              <a:t>Kompaniyets</a:t>
            </a:r>
            <a:r>
              <a:rPr lang="en-US" sz="1400" b="0" i="0" dirty="0">
                <a:effectLst/>
                <a:latin typeface="+mn-lt"/>
              </a:rPr>
              <a:t> L, Bull-</a:t>
            </a:r>
            <a:r>
              <a:rPr lang="en-US" sz="1400" b="0" i="0" dirty="0" err="1">
                <a:effectLst/>
                <a:latin typeface="+mn-lt"/>
              </a:rPr>
              <a:t>Otterson</a:t>
            </a:r>
            <a:r>
              <a:rPr lang="en-US" sz="1400" b="0" i="0" dirty="0">
                <a:effectLst/>
                <a:latin typeface="+mn-lt"/>
              </a:rPr>
              <a:t> L, Boehmer TK, et al. Post–COVID-19 Symptoms and Conditions Among Children and Adolescents — United States, March 1, 2020–January 31, 2022. MMWR </a:t>
            </a:r>
            <a:r>
              <a:rPr lang="en-US" sz="1400" b="0" i="0" dirty="0" err="1">
                <a:effectLst/>
                <a:latin typeface="+mn-lt"/>
              </a:rPr>
              <a:t>Morb</a:t>
            </a:r>
            <a:r>
              <a:rPr lang="en-US" sz="1400" b="0" i="0" dirty="0">
                <a:effectLst/>
                <a:latin typeface="+mn-lt"/>
              </a:rPr>
              <a:t> Mortal </a:t>
            </a:r>
            <a:r>
              <a:rPr lang="en-US" sz="1400" b="0" i="0" dirty="0" err="1">
                <a:effectLst/>
                <a:latin typeface="+mn-lt"/>
              </a:rPr>
              <a:t>Wkly</a:t>
            </a:r>
            <a:r>
              <a:rPr lang="en-US" sz="1400" b="0" i="0" dirty="0">
                <a:effectLst/>
                <a:latin typeface="+mn-lt"/>
              </a:rPr>
              <a:t> Rep 2022;71:993–999. DOI: http://dx.doi.org/10.15585/mmwr.mm7131a3.</a:t>
            </a:r>
          </a:p>
          <a:p>
            <a:pPr marL="285750" indent="-285750">
              <a:buFont typeface="Arial" panose="020B0604020202020204" pitchFamily="34" charset="0"/>
              <a:buChar char="•"/>
            </a:pPr>
            <a:r>
              <a:rPr lang="en-US" sz="1400" b="0" i="0" dirty="0">
                <a:effectLst/>
                <a:latin typeface="+mn-lt"/>
              </a:rPr>
              <a:t>Bull-</a:t>
            </a:r>
            <a:r>
              <a:rPr lang="en-US" sz="1400" b="0" i="0" dirty="0" err="1">
                <a:effectLst/>
                <a:latin typeface="+mn-lt"/>
              </a:rPr>
              <a:t>Otterson</a:t>
            </a:r>
            <a:r>
              <a:rPr lang="en-US" sz="1400" b="0" i="0" dirty="0">
                <a:effectLst/>
                <a:latin typeface="+mn-lt"/>
              </a:rPr>
              <a:t> L, Baca S, Saydah S, et al. Post–COVID Conditions Among Adult COVID-19 Survivors Aged 18–64 and ≥65 Years — United States, March 2020–November 2021. MMWR </a:t>
            </a:r>
            <a:r>
              <a:rPr lang="en-US" sz="1400" b="0" i="0" dirty="0" err="1">
                <a:effectLst/>
                <a:latin typeface="+mn-lt"/>
              </a:rPr>
              <a:t>Morb</a:t>
            </a:r>
            <a:r>
              <a:rPr lang="en-US" sz="1400" b="0" i="0" dirty="0">
                <a:effectLst/>
                <a:latin typeface="+mn-lt"/>
              </a:rPr>
              <a:t> Mortal </a:t>
            </a:r>
            <a:r>
              <a:rPr lang="en-US" sz="1400" b="0" i="0" dirty="0" err="1">
                <a:effectLst/>
                <a:latin typeface="+mn-lt"/>
              </a:rPr>
              <a:t>Wkly</a:t>
            </a:r>
            <a:r>
              <a:rPr lang="en-US" sz="1400" b="0" i="0" dirty="0">
                <a:effectLst/>
                <a:latin typeface="+mn-lt"/>
              </a:rPr>
              <a:t> Rep 2022;71:713–717. DOI: </a:t>
            </a:r>
            <a:r>
              <a:rPr lang="en-US" sz="1400" b="0" i="0" u="sng" dirty="0">
                <a:effectLst/>
                <a:latin typeface="+mn-lt"/>
                <a:hlinkClick r:id="rId5">
                  <a:extLst>
                    <a:ext uri="{A12FA001-AC4F-418D-AE19-62706E023703}">
                      <ahyp:hlinkClr xmlns:ahyp="http://schemas.microsoft.com/office/drawing/2018/hyperlinkcolor" val="tx"/>
                    </a:ext>
                  </a:extLst>
                </a:hlinkClick>
              </a:rPr>
              <a:t>http://dx.doi.org/10.15585/mmwr.mm7121e1</a:t>
            </a:r>
            <a:r>
              <a:rPr lang="en-US" sz="1400" b="0" i="0" u="none" strike="noStrike" dirty="0">
                <a:effectLst/>
                <a:latin typeface="+mn-lt"/>
                <a:hlinkClick r:id="rId5">
                  <a:extLst>
                    <a:ext uri="{A12FA001-AC4F-418D-AE19-62706E023703}">
                      <ahyp:hlinkClr xmlns:ahyp="http://schemas.microsoft.com/office/drawing/2018/hyperlinkcolor" val="tx"/>
                    </a:ext>
                  </a:extLst>
                </a:hlinkClick>
              </a:rPr>
              <a:t>external icon</a:t>
            </a:r>
            <a:r>
              <a:rPr lang="en-US" sz="1400" b="0" i="0" dirty="0">
                <a:effectLst/>
                <a:latin typeface="+mn-lt"/>
              </a:rPr>
              <a:t>.</a:t>
            </a:r>
            <a:endParaRPr lang="en-US" sz="1400" dirty="0">
              <a:latin typeface="+mn-lt"/>
            </a:endParaRPr>
          </a:p>
          <a:p>
            <a:pPr marL="285750" indent="-285750">
              <a:buFont typeface="Arial" panose="020B0604020202020204" pitchFamily="34" charset="0"/>
              <a:buChar char="•"/>
            </a:pPr>
            <a:r>
              <a:rPr lang="en-US" sz="1400" b="0" i="0" dirty="0" err="1">
                <a:effectLst/>
                <a:latin typeface="+mn-lt"/>
              </a:rPr>
              <a:t>Thaweethai</a:t>
            </a:r>
            <a:r>
              <a:rPr lang="en-US" sz="1400" b="0" i="0" dirty="0">
                <a:effectLst/>
                <a:latin typeface="+mn-lt"/>
              </a:rPr>
              <a:t> T, Jolley SE, Karlson EW, et al. Development of a Definition of </a:t>
            </a:r>
            <a:r>
              <a:rPr lang="en-US" sz="1400" b="0" i="0" dirty="0" err="1">
                <a:effectLst/>
                <a:latin typeface="+mn-lt"/>
              </a:rPr>
              <a:t>Postacute</a:t>
            </a:r>
            <a:r>
              <a:rPr lang="en-US" sz="1400" b="0" i="0" dirty="0">
                <a:effectLst/>
                <a:latin typeface="+mn-lt"/>
              </a:rPr>
              <a:t> Sequelae of SARS-CoV-2 Infection. </a:t>
            </a:r>
            <a:r>
              <a:rPr lang="en-US" sz="1400" b="0" i="1" dirty="0">
                <a:effectLst/>
                <a:latin typeface="+mn-lt"/>
              </a:rPr>
              <a:t>JAMA.</a:t>
            </a:r>
            <a:r>
              <a:rPr lang="en-US" sz="1400" b="0" i="0" dirty="0">
                <a:effectLst/>
                <a:latin typeface="+mn-lt"/>
              </a:rPr>
              <a:t> 2023;329(22):1934–1946. doi:10.1001/jama.2023.8823</a:t>
            </a:r>
          </a:p>
          <a:p>
            <a:pPr marL="285750" indent="-285750">
              <a:buFont typeface="Arial" panose="020B0604020202020204" pitchFamily="34" charset="0"/>
              <a:buChar char="•"/>
            </a:pPr>
            <a:r>
              <a:rPr lang="en-US" sz="1400" dirty="0">
                <a:latin typeface="+mn-lt"/>
              </a:rPr>
              <a:t>Pfaff, Emily R., et al. "Identifying who has long COVID in the USA: a machine learning approach using N3C data." The Lancet Digital Health (2022).</a:t>
            </a:r>
          </a:p>
          <a:p>
            <a:pPr marL="285750" indent="-285750">
              <a:buFont typeface="Arial" panose="020B0604020202020204" pitchFamily="34" charset="0"/>
              <a:buChar char="•"/>
            </a:pPr>
            <a:r>
              <a:rPr lang="en-US" sz="1400" dirty="0">
                <a:latin typeface="+mn-lt"/>
              </a:rPr>
              <a:t>Al-Aly, Ziyad, Benjamin Bowe, and Yan </a:t>
            </a:r>
            <a:r>
              <a:rPr lang="en-US" sz="1400" dirty="0" err="1">
                <a:latin typeface="+mn-lt"/>
              </a:rPr>
              <a:t>Xie</a:t>
            </a:r>
            <a:r>
              <a:rPr lang="en-US" sz="1400" dirty="0">
                <a:latin typeface="+mn-lt"/>
              </a:rPr>
              <a:t>. "Long COVID after breakthrough SARS-CoV-2 infection." Nature Medicine (2022): 1-7.</a:t>
            </a:r>
          </a:p>
          <a:p>
            <a:pPr marL="285750" indent="-285750">
              <a:buFont typeface="Arial" panose="020B0604020202020204" pitchFamily="34" charset="0"/>
              <a:buChar char="•"/>
            </a:pPr>
            <a:r>
              <a:rPr lang="en-US" sz="1400" dirty="0">
                <a:latin typeface="+mn-lt"/>
              </a:rPr>
              <a:t>Khullar, D., Zhang, Y., Zang, C. et al. Racial/Ethnic Disparities in Post-acute Sequelae of SARS-CoV-2 Infection in New York: an EHR-Based Cohort Study from the RECOVER Program. J GEN INTERN MED (2023). https://doi.org/10.1007/s11606-022-07997-1</a:t>
            </a:r>
          </a:p>
          <a:p>
            <a:pPr marL="285750" indent="-285750">
              <a:buFont typeface="Arial" panose="020B0604020202020204" pitchFamily="34" charset="0"/>
              <a:buChar char="•"/>
            </a:pPr>
            <a:r>
              <a:rPr lang="en-US" sz="1400" b="0" i="0" dirty="0" err="1">
                <a:effectLst/>
                <a:latin typeface="+mn-lt"/>
              </a:rPr>
              <a:t>Brannock</a:t>
            </a:r>
            <a:r>
              <a:rPr lang="en-US" sz="1400" b="0" i="0" dirty="0">
                <a:effectLst/>
                <a:latin typeface="+mn-lt"/>
              </a:rPr>
              <a:t> MD, Chew RF, Preiss AJ, Hadley EC, Redfield S, McMurry JA, Leese PJ, </a:t>
            </a:r>
            <a:r>
              <a:rPr lang="en-US" sz="1400" b="0" i="0" dirty="0" err="1">
                <a:effectLst/>
                <a:latin typeface="+mn-lt"/>
              </a:rPr>
              <a:t>Girvin</a:t>
            </a:r>
            <a:r>
              <a:rPr lang="en-US" sz="1400" b="0" i="0" dirty="0">
                <a:effectLst/>
                <a:latin typeface="+mn-lt"/>
              </a:rPr>
              <a:t> AT, </a:t>
            </a:r>
            <a:r>
              <a:rPr lang="en-US" sz="1400" b="0" i="0" dirty="0" err="1">
                <a:effectLst/>
                <a:latin typeface="+mn-lt"/>
              </a:rPr>
              <a:t>Crosskey</a:t>
            </a:r>
            <a:r>
              <a:rPr lang="en-US" sz="1400" b="0" i="0" dirty="0">
                <a:effectLst/>
                <a:latin typeface="+mn-lt"/>
              </a:rPr>
              <a:t> M, Zhou AG, Moffitt RA, Funk MJ, Pfaff ER, </a:t>
            </a:r>
            <a:r>
              <a:rPr lang="en-US" sz="1400" b="0" i="0" dirty="0" err="1">
                <a:effectLst/>
                <a:latin typeface="+mn-lt"/>
              </a:rPr>
              <a:t>Haendel</a:t>
            </a:r>
            <a:r>
              <a:rPr lang="en-US" sz="1400" b="0" i="0" dirty="0">
                <a:effectLst/>
                <a:latin typeface="+mn-lt"/>
              </a:rPr>
              <a:t> MA, Chute CG; N3C; RECOVER Consortia. Long COVID risk and pre-COVID vaccination in an EHR-based cohort study from the RECOVER program. Nat </a:t>
            </a:r>
            <a:r>
              <a:rPr lang="en-US" sz="1400" b="0" i="0" dirty="0" err="1">
                <a:effectLst/>
                <a:latin typeface="+mn-lt"/>
              </a:rPr>
              <a:t>Commun</a:t>
            </a:r>
            <a:r>
              <a:rPr lang="en-US" sz="1400" b="0" i="0" dirty="0">
                <a:effectLst/>
                <a:latin typeface="+mn-lt"/>
              </a:rPr>
              <a:t>. 2023 May 22;14(1):2914. </a:t>
            </a:r>
            <a:r>
              <a:rPr lang="en-US" sz="1400" b="0" i="0" dirty="0" err="1">
                <a:effectLst/>
                <a:latin typeface="+mn-lt"/>
              </a:rPr>
              <a:t>doi</a:t>
            </a:r>
            <a:r>
              <a:rPr lang="en-US" sz="1400" b="0" i="0" dirty="0">
                <a:effectLst/>
                <a:latin typeface="+mn-lt"/>
              </a:rPr>
              <a:t>: 10.1038/s41467-023-38388-7. PMID: 37217471; PMCID: PMC10201472.</a:t>
            </a:r>
            <a:endParaRPr lang="en-US" sz="1400" dirty="0">
              <a:latin typeface="+mn-lt"/>
            </a:endParaRPr>
          </a:p>
          <a:p>
            <a:pPr marL="285750" indent="-285750">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232124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CBE7-58DA-F7FE-89DA-9D5B241EF800}"/>
              </a:ext>
            </a:extLst>
          </p:cNvPr>
          <p:cNvSpPr>
            <a:spLocks noGrp="1"/>
          </p:cNvSpPr>
          <p:nvPr>
            <p:ph type="title"/>
          </p:nvPr>
        </p:nvSpPr>
        <p:spPr/>
        <p:txBody>
          <a:bodyPr>
            <a:normAutofit/>
          </a:bodyPr>
          <a:lstStyle/>
          <a:p>
            <a:r>
              <a:rPr lang="en-US" sz="2800" dirty="0">
                <a:latin typeface="Calibri"/>
                <a:cs typeface="Arial"/>
              </a:rPr>
              <a:t>Economic Impact of Long COVID</a:t>
            </a:r>
            <a:endParaRPr lang="en-US" sz="2800" dirty="0"/>
          </a:p>
        </p:txBody>
      </p:sp>
      <p:sp>
        <p:nvSpPr>
          <p:cNvPr id="5" name="Content Placeholder 4">
            <a:extLst>
              <a:ext uri="{FF2B5EF4-FFF2-40B4-BE49-F238E27FC236}">
                <a16:creationId xmlns:a16="http://schemas.microsoft.com/office/drawing/2014/main" id="{75812D97-2CE2-BCB0-D402-364E53BD013F}"/>
              </a:ext>
            </a:extLst>
          </p:cNvPr>
          <p:cNvSpPr>
            <a:spLocks noGrp="1"/>
          </p:cNvSpPr>
          <p:nvPr>
            <p:ph idx="1"/>
          </p:nvPr>
        </p:nvSpPr>
        <p:spPr/>
        <p:txBody>
          <a:bodyPr>
            <a:normAutofit/>
          </a:bodyPr>
          <a:lstStyle/>
          <a:p>
            <a:r>
              <a:rPr lang="en-US" sz="1800" b="1" dirty="0"/>
              <a:t>Publications where you can learn more about the economics of Long COVID</a:t>
            </a:r>
          </a:p>
          <a:p>
            <a:pPr marL="285750" indent="-285750">
              <a:buFont typeface="Arial" panose="020B0604020202020204" pitchFamily="34" charset="0"/>
              <a:buChar char="•"/>
            </a:pPr>
            <a:r>
              <a:rPr lang="en-US" sz="1800" dirty="0"/>
              <a:t>Cutler DM. The Costs of Long COVID. JAMA Health Forum. 2022</a:t>
            </a:r>
          </a:p>
          <a:p>
            <a:pPr marL="285750" indent="-285750">
              <a:buFont typeface="Arial" panose="020B0604020202020204" pitchFamily="34" charset="0"/>
              <a:buChar char="•"/>
            </a:pPr>
            <a:r>
              <a:rPr lang="en-US" sz="1800" dirty="0"/>
              <a:t>Back K. New data shows long Covid is keeping as many as 4million people out of work. Brookings. Aug 2022</a:t>
            </a:r>
          </a:p>
          <a:p>
            <a:pPr marL="285750" indent="-285750">
              <a:buFont typeface="Arial" panose="020B0604020202020204" pitchFamily="34" charset="0"/>
              <a:buChar char="•"/>
            </a:pPr>
            <a:r>
              <a:rPr lang="en-US" sz="1800" dirty="0"/>
              <a:t>Price BM. Long COVID, Cognitive Impairment, and the Stalled Decline in Disability Rates. FEDS Notes, The Federal Reserve. Aug 2022</a:t>
            </a:r>
          </a:p>
          <a:p>
            <a:pPr marL="285750" indent="-285750">
              <a:buFont typeface="Arial" panose="020B0604020202020204" pitchFamily="34" charset="0"/>
              <a:buChar char="•"/>
            </a:pPr>
            <a:r>
              <a:rPr lang="en-US" sz="1800" dirty="0"/>
              <a:t>Pike J, </a:t>
            </a:r>
            <a:r>
              <a:rPr lang="en-US" sz="1800" dirty="0" err="1"/>
              <a:t>Kompaniyets</a:t>
            </a:r>
            <a:r>
              <a:rPr lang="en-US" sz="1800" dirty="0"/>
              <a:t> L, Lindley MC, Saydah S, Miller G. Direct Medical Costs Associated With Post-COVID-19 Conditions Among Privately Insured Children and Adults. </a:t>
            </a:r>
            <a:r>
              <a:rPr lang="en-US" sz="1800" dirty="0" err="1"/>
              <a:t>Prev</a:t>
            </a:r>
            <a:r>
              <a:rPr lang="en-US" sz="1800" dirty="0"/>
              <a:t> Chronic Dis. 2023 Feb</a:t>
            </a:r>
          </a:p>
        </p:txBody>
      </p:sp>
    </p:spTree>
    <p:extLst>
      <p:ext uri="{BB962C8B-B14F-4D97-AF65-F5344CB8AC3E}">
        <p14:creationId xmlns:p14="http://schemas.microsoft.com/office/powerpoint/2010/main" val="51693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4696F2-81A6-7863-AA99-915001E44AD8}"/>
              </a:ext>
            </a:extLst>
          </p:cNvPr>
          <p:cNvSpPr>
            <a:spLocks noGrp="1"/>
          </p:cNvSpPr>
          <p:nvPr>
            <p:ph type="subTitle" idx="1"/>
          </p:nvPr>
        </p:nvSpPr>
        <p:spPr>
          <a:xfrm>
            <a:off x="6096000" y="3087585"/>
            <a:ext cx="4897093" cy="1655762"/>
          </a:xfrm>
        </p:spPr>
        <p:txBody>
          <a:bodyPr vert="horz" lIns="91440" tIns="45720" rIns="91440" bIns="45720" rtlCol="0" anchor="t">
            <a:normAutofit/>
          </a:bodyPr>
          <a:lstStyle/>
          <a:p>
            <a:r>
              <a:rPr lang="en-US" sz="3600" b="1" dirty="0">
                <a:latin typeface="Arial"/>
                <a:cs typeface="Arial"/>
              </a:rPr>
              <a:t>Longcovid@hhs.gov</a:t>
            </a:r>
            <a:endParaRPr lang="en-US" sz="3600" dirty="0">
              <a:latin typeface="Arial"/>
              <a:cs typeface="Arial"/>
            </a:endParaRPr>
          </a:p>
        </p:txBody>
      </p:sp>
      <p:pic>
        <p:nvPicPr>
          <p:cNvPr id="4" name="Picture 3">
            <a:extLst>
              <a:ext uri="{FF2B5EF4-FFF2-40B4-BE49-F238E27FC236}">
                <a16:creationId xmlns:a16="http://schemas.microsoft.com/office/drawing/2014/main" id="{6E420784-C1BE-A90D-780E-878C60A9D0D9}"/>
              </a:ext>
            </a:extLst>
          </p:cNvPr>
          <p:cNvPicPr>
            <a:picLocks noChangeAspect="1"/>
          </p:cNvPicPr>
          <p:nvPr/>
        </p:nvPicPr>
        <p:blipFill rotWithShape="1">
          <a:blip r:embed="rId2"/>
          <a:srcRect l="9847" t="9347" r="9772" b="9961"/>
          <a:stretch/>
        </p:blipFill>
        <p:spPr>
          <a:xfrm>
            <a:off x="2061846" y="2799501"/>
            <a:ext cx="3056419" cy="3056420"/>
          </a:xfrm>
          <a:prstGeom prst="rect">
            <a:avLst/>
          </a:prstGeom>
        </p:spPr>
      </p:pic>
      <p:pic>
        <p:nvPicPr>
          <p:cNvPr id="8" name="Picture 7" descr="A close-up of a logo&#10;&#10;Description automatically generated with medium confidence">
            <a:extLst>
              <a:ext uri="{FF2B5EF4-FFF2-40B4-BE49-F238E27FC236}">
                <a16:creationId xmlns:a16="http://schemas.microsoft.com/office/drawing/2014/main" id="{A39FFA81-EDEC-FDD9-D994-B185331A2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49" y="517225"/>
            <a:ext cx="10480125" cy="1729415"/>
          </a:xfrm>
          <a:prstGeom prst="rect">
            <a:avLst/>
          </a:prstGeom>
        </p:spPr>
      </p:pic>
    </p:spTree>
    <p:extLst>
      <p:ext uri="{BB962C8B-B14F-4D97-AF65-F5344CB8AC3E}">
        <p14:creationId xmlns:p14="http://schemas.microsoft.com/office/powerpoint/2010/main" val="366121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21CC-8121-1FC9-0C59-69B1A138DF8B}"/>
              </a:ext>
            </a:extLst>
          </p:cNvPr>
          <p:cNvSpPr>
            <a:spLocks noGrp="1"/>
          </p:cNvSpPr>
          <p:nvPr>
            <p:ph type="title"/>
          </p:nvPr>
        </p:nvSpPr>
        <p:spPr>
          <a:xfrm>
            <a:off x="838200" y="1209040"/>
            <a:ext cx="5257800" cy="596610"/>
          </a:xfrm>
        </p:spPr>
        <p:txBody>
          <a:bodyPr vert="horz" lIns="91440" tIns="45720" rIns="91440" bIns="45720" rtlCol="0" anchor="t">
            <a:normAutofit/>
          </a:bodyPr>
          <a:lstStyle/>
          <a:p>
            <a:pPr defTabSz="914400"/>
            <a:r>
              <a:rPr lang="en-US" sz="2800" dirty="0">
                <a:latin typeface="+mn-lt"/>
              </a:rPr>
              <a:t>Agenda</a:t>
            </a:r>
          </a:p>
        </p:txBody>
      </p:sp>
      <p:sp>
        <p:nvSpPr>
          <p:cNvPr id="3" name="Content Placeholder 2">
            <a:extLst>
              <a:ext uri="{FF2B5EF4-FFF2-40B4-BE49-F238E27FC236}">
                <a16:creationId xmlns:a16="http://schemas.microsoft.com/office/drawing/2014/main" id="{5EC58E77-2F22-50DD-DA4F-3AFA4AAB2FFF}"/>
              </a:ext>
            </a:extLst>
          </p:cNvPr>
          <p:cNvSpPr>
            <a:spLocks noGrp="1"/>
          </p:cNvSpPr>
          <p:nvPr>
            <p:ph sz="half" idx="2"/>
          </p:nvPr>
        </p:nvSpPr>
        <p:spPr/>
        <p:txBody>
          <a:bodyPr vert="horz" lIns="91440" tIns="45720" rIns="91440" bIns="45720" rtlCol="0" anchor="t">
            <a:noAutofit/>
          </a:bodyPr>
          <a:lstStyle/>
          <a:p>
            <a:pPr marL="457200" indent="-342900" defTabSz="914400">
              <a:buChar char="•"/>
            </a:pPr>
            <a:r>
              <a:rPr lang="en-US" sz="2000" dirty="0">
                <a:latin typeface="+mn-lt"/>
                <a:cs typeface="+mn-cs"/>
              </a:rPr>
              <a:t>Long COVID, what we know and what we don’t</a:t>
            </a:r>
            <a:endParaRPr lang="en-US" sz="2000" dirty="0">
              <a:latin typeface="+mn-lt"/>
              <a:cs typeface="Calibri"/>
            </a:endParaRPr>
          </a:p>
          <a:p>
            <a:pPr marL="457200" indent="-342900" defTabSz="914400">
              <a:buChar char="•"/>
            </a:pPr>
            <a:r>
              <a:rPr lang="en-US" sz="2000" dirty="0">
                <a:latin typeface="+mn-lt"/>
                <a:cs typeface="+mn-cs"/>
              </a:rPr>
              <a:t>Coordinated Federal Government Response </a:t>
            </a:r>
          </a:p>
          <a:p>
            <a:pPr marL="842963" lvl="1" indent="-342900" defTabSz="914400"/>
            <a:r>
              <a:rPr lang="en-US" sz="2000" b="0" dirty="0">
                <a:solidFill>
                  <a:schemeClr val="tx1"/>
                </a:solidFill>
                <a:latin typeface="+mn-lt"/>
                <a:cs typeface="+mn-cs"/>
              </a:rPr>
              <a:t>The Long COVID Coordination Council</a:t>
            </a:r>
          </a:p>
          <a:p>
            <a:pPr marL="842963" lvl="1" indent="-342900" defTabSz="914400"/>
            <a:r>
              <a:rPr lang="en-US" sz="2000" b="0" dirty="0">
                <a:solidFill>
                  <a:schemeClr val="tx1"/>
                </a:solidFill>
                <a:latin typeface="+mn-lt"/>
                <a:cs typeface="+mn-cs"/>
              </a:rPr>
              <a:t>The Office of Long COVID Research and Practice</a:t>
            </a:r>
          </a:p>
          <a:p>
            <a:pPr marL="842963" lvl="1" indent="-342900" defTabSz="914400"/>
            <a:r>
              <a:rPr lang="en-US" sz="2000" b="0" dirty="0">
                <a:solidFill>
                  <a:schemeClr val="tx1"/>
                </a:solidFill>
                <a:latin typeface="+mn-lt"/>
                <a:cs typeface="+mn-cs"/>
              </a:rPr>
              <a:t>Department and agency efforts on Long COVID</a:t>
            </a:r>
          </a:p>
          <a:p>
            <a:pPr marL="457200" indent="-342900" defTabSz="914400">
              <a:buChar char="•"/>
            </a:pPr>
            <a:r>
              <a:rPr lang="en-US" sz="2000" dirty="0">
                <a:latin typeface="+mn-lt"/>
                <a:cs typeface="+mn-cs"/>
              </a:rPr>
              <a:t>Outstanding Long COVID needs </a:t>
            </a:r>
          </a:p>
          <a:p>
            <a:pPr marL="457200" indent="-342900" defTabSz="914400">
              <a:buChar char="•"/>
            </a:pPr>
            <a:r>
              <a:rPr lang="en-US" sz="2000" b="0" dirty="0">
                <a:latin typeface="+mn-lt"/>
                <a:cs typeface="+mn-cs"/>
              </a:rPr>
              <a:t>Questions and Discussion</a:t>
            </a:r>
            <a:endParaRPr lang="en-US" sz="2000" b="0" dirty="0">
              <a:latin typeface="+mn-lt"/>
              <a:cs typeface="Calibri"/>
            </a:endParaRPr>
          </a:p>
          <a:p>
            <a:pPr marL="114300" defTabSz="914400"/>
            <a:endParaRPr lang="en-US" sz="2000" dirty="0">
              <a:latin typeface="Calibri"/>
            </a:endParaRPr>
          </a:p>
        </p:txBody>
      </p:sp>
      <p:sp>
        <p:nvSpPr>
          <p:cNvPr id="5" name="Title 1">
            <a:extLst>
              <a:ext uri="{FF2B5EF4-FFF2-40B4-BE49-F238E27FC236}">
                <a16:creationId xmlns:a16="http://schemas.microsoft.com/office/drawing/2014/main" id="{4139987B-4EFB-A4BA-B727-EFD08901EFC8}"/>
              </a:ext>
            </a:extLst>
          </p:cNvPr>
          <p:cNvSpPr txBox="1">
            <a:spLocks/>
          </p:cNvSpPr>
          <p:nvPr/>
        </p:nvSpPr>
        <p:spPr>
          <a:xfrm>
            <a:off x="6633882" y="1209040"/>
            <a:ext cx="4473388" cy="596610"/>
          </a:xfrm>
          <a:prstGeom prst="rect">
            <a:avLst/>
          </a:prstGeom>
        </p:spPr>
        <p:txBody>
          <a:bodyPr vert="horz" lIns="91440" tIns="45720" rIns="91440" bIns="45720" rtlCol="0" anchor="b">
            <a:normAutofit/>
          </a:bodyPr>
          <a:lstStyle>
            <a:lvl1pPr algn="l" defTabSz="514350" rtl="0" eaLnBrk="1" latinLnBrk="0" hangingPunct="1">
              <a:lnSpc>
                <a:spcPct val="90000"/>
              </a:lnSpc>
              <a:spcBef>
                <a:spcPct val="0"/>
              </a:spcBef>
              <a:buNone/>
              <a:defRPr sz="1350" b="1" i="0" kern="1200">
                <a:solidFill>
                  <a:schemeClr val="tx2"/>
                </a:solidFill>
                <a:latin typeface="Arial" panose="020B0604020202020204" pitchFamily="34" charset="0"/>
                <a:ea typeface="+mj-ea"/>
                <a:cs typeface="Arial" panose="020B0604020202020204" pitchFamily="34" charset="0"/>
              </a:defRPr>
            </a:lvl1pPr>
          </a:lstStyle>
          <a:p>
            <a:r>
              <a:rPr lang="en-US" sz="2800" dirty="0">
                <a:latin typeface="+mn-lt"/>
              </a:rPr>
              <a:t>Objectives of presentation</a:t>
            </a:r>
          </a:p>
        </p:txBody>
      </p:sp>
      <p:sp>
        <p:nvSpPr>
          <p:cNvPr id="6" name="Content Placeholder 2">
            <a:extLst>
              <a:ext uri="{FF2B5EF4-FFF2-40B4-BE49-F238E27FC236}">
                <a16:creationId xmlns:a16="http://schemas.microsoft.com/office/drawing/2014/main" id="{755A79EF-A919-2627-288E-0FEF7B3FA027}"/>
              </a:ext>
            </a:extLst>
          </p:cNvPr>
          <p:cNvSpPr txBox="1">
            <a:spLocks/>
          </p:cNvSpPr>
          <p:nvPr/>
        </p:nvSpPr>
        <p:spPr>
          <a:xfrm>
            <a:off x="6633882" y="2367287"/>
            <a:ext cx="4607859" cy="3628401"/>
          </a:xfrm>
          <a:prstGeom prst="rect">
            <a:avLst/>
          </a:prstGeom>
        </p:spPr>
        <p:txBody>
          <a:bodyPr/>
          <a:lstStyle>
            <a:lvl1pPr marL="192881" marR="0" indent="-192881"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sz="112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2"/>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accent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2000" dirty="0">
                <a:latin typeface="+mn-lt"/>
              </a:rPr>
              <a:t>Following the presentation, the participant will be able to</a:t>
            </a:r>
          </a:p>
          <a:p>
            <a:r>
              <a:rPr lang="en-US" sz="2000" dirty="0">
                <a:latin typeface="+mn-lt"/>
              </a:rPr>
              <a:t>Describe what Long COVID is and its impact within the United States;</a:t>
            </a:r>
          </a:p>
          <a:p>
            <a:r>
              <a:rPr lang="en-US" sz="2000" dirty="0">
                <a:latin typeface="+mn-lt"/>
              </a:rPr>
              <a:t>Identify the outstanding research and other needs related to Long COVID; and</a:t>
            </a:r>
          </a:p>
          <a:p>
            <a:r>
              <a:rPr lang="en-US" sz="2000" dirty="0">
                <a:latin typeface="+mn-lt"/>
              </a:rPr>
              <a:t>Describe the interagency coordination structure of the Long COVID Coordination Council.</a:t>
            </a:r>
          </a:p>
          <a:p>
            <a:endParaRPr lang="en-US" dirty="0">
              <a:latin typeface="+mn-lt"/>
            </a:endParaRPr>
          </a:p>
        </p:txBody>
      </p:sp>
    </p:spTree>
    <p:extLst>
      <p:ext uri="{BB962C8B-B14F-4D97-AF65-F5344CB8AC3E}">
        <p14:creationId xmlns:p14="http://schemas.microsoft.com/office/powerpoint/2010/main" val="147794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7E23-5769-1A16-19BC-A517E78C1FC3}"/>
              </a:ext>
            </a:extLst>
          </p:cNvPr>
          <p:cNvSpPr>
            <a:spLocks noGrp="1"/>
          </p:cNvSpPr>
          <p:nvPr>
            <p:ph type="title"/>
          </p:nvPr>
        </p:nvSpPr>
        <p:spPr/>
        <p:txBody>
          <a:bodyPr>
            <a:normAutofit/>
          </a:bodyPr>
          <a:lstStyle/>
          <a:p>
            <a:r>
              <a:rPr lang="en-US" sz="2800" dirty="0">
                <a:latin typeface="Calibri"/>
                <a:cs typeface="Arial"/>
              </a:rPr>
              <a:t>Patient-Centered Response</a:t>
            </a:r>
            <a:endParaRPr lang="en-US" sz="2800" dirty="0">
              <a:latin typeface="Calibri"/>
            </a:endParaRPr>
          </a:p>
        </p:txBody>
      </p:sp>
      <p:sp>
        <p:nvSpPr>
          <p:cNvPr id="4" name="Content Placeholder 3">
            <a:extLst>
              <a:ext uri="{FF2B5EF4-FFF2-40B4-BE49-F238E27FC236}">
                <a16:creationId xmlns:a16="http://schemas.microsoft.com/office/drawing/2014/main" id="{7BBB17CB-003F-F5B5-7BFA-F5F6FE24AD50}"/>
              </a:ext>
            </a:extLst>
          </p:cNvPr>
          <p:cNvSpPr>
            <a:spLocks noGrp="1"/>
          </p:cNvSpPr>
          <p:nvPr>
            <p:ph sz="half" idx="13"/>
          </p:nvPr>
        </p:nvSpPr>
        <p:spPr>
          <a:xfrm>
            <a:off x="6371062" y="2370136"/>
            <a:ext cx="4982743" cy="4156227"/>
          </a:xfrm>
        </p:spPr>
        <p:txBody>
          <a:bodyPr vert="horz" lIns="91440" tIns="45720" rIns="91440" bIns="45720" rtlCol="0" anchor="t">
            <a:normAutofit lnSpcReduction="10000"/>
          </a:bodyPr>
          <a:lstStyle/>
          <a:p>
            <a:r>
              <a:rPr lang="en-US" sz="3200">
                <a:latin typeface="Calibri"/>
                <a:cs typeface="Calibri"/>
              </a:rPr>
              <a:t>"We have to be looked at as partners. Not to be talked down to, or to be dismissed, but to be considered the experts on our bodies —because we are.” </a:t>
            </a:r>
            <a:endParaRPr lang="en-US" sz="3200">
              <a:latin typeface="Calibri"/>
            </a:endParaRPr>
          </a:p>
          <a:p>
            <a:endParaRPr lang="en-US" sz="3200">
              <a:latin typeface="Calibri"/>
              <a:cs typeface="Calibri"/>
            </a:endParaRPr>
          </a:p>
          <a:p>
            <a:r>
              <a:rPr lang="en-US" sz="3200">
                <a:latin typeface="Calibri"/>
                <a:cs typeface="Calibri"/>
              </a:rPr>
              <a:t>Imani, interior designer, sister, and person with Long COVID </a:t>
            </a:r>
            <a:endParaRPr lang="en-US" sz="3200">
              <a:latin typeface="Calibri"/>
            </a:endParaRPr>
          </a:p>
        </p:txBody>
      </p:sp>
      <p:pic>
        <p:nvPicPr>
          <p:cNvPr id="6" name="Picture 5">
            <a:extLst>
              <a:ext uri="{FF2B5EF4-FFF2-40B4-BE49-F238E27FC236}">
                <a16:creationId xmlns:a16="http://schemas.microsoft.com/office/drawing/2014/main" id="{09135A92-CEE4-F8D1-B661-45ABC2BAD6B3}"/>
              </a:ext>
            </a:extLst>
          </p:cNvPr>
          <p:cNvPicPr>
            <a:picLocks noChangeAspect="1"/>
          </p:cNvPicPr>
          <p:nvPr/>
        </p:nvPicPr>
        <p:blipFill>
          <a:blip r:embed="rId3"/>
          <a:stretch>
            <a:fillRect/>
          </a:stretch>
        </p:blipFill>
        <p:spPr>
          <a:xfrm>
            <a:off x="1004527" y="2365311"/>
            <a:ext cx="5082133" cy="3630481"/>
          </a:xfrm>
          <a:prstGeom prst="rect">
            <a:avLst/>
          </a:prstGeom>
        </p:spPr>
      </p:pic>
    </p:spTree>
    <p:extLst>
      <p:ext uri="{BB962C8B-B14F-4D97-AF65-F5344CB8AC3E}">
        <p14:creationId xmlns:p14="http://schemas.microsoft.com/office/powerpoint/2010/main" val="108492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E2F5-8CEF-E044-E0A4-C63CBB542997}"/>
              </a:ext>
            </a:extLst>
          </p:cNvPr>
          <p:cNvSpPr>
            <a:spLocks noGrp="1"/>
          </p:cNvSpPr>
          <p:nvPr>
            <p:ph type="title"/>
          </p:nvPr>
        </p:nvSpPr>
        <p:spPr/>
        <p:txBody>
          <a:bodyPr>
            <a:normAutofit/>
          </a:bodyPr>
          <a:lstStyle/>
          <a:p>
            <a:r>
              <a:rPr lang="en-US" sz="2800" dirty="0">
                <a:latin typeface="Arial"/>
                <a:cs typeface="Arial"/>
              </a:rPr>
              <a:t>Infection Associated Chronic Illnesses </a:t>
            </a:r>
            <a:endParaRPr lang="en-US" sz="2800" dirty="0"/>
          </a:p>
        </p:txBody>
      </p:sp>
      <p:graphicFrame>
        <p:nvGraphicFramePr>
          <p:cNvPr id="4" name="Content Placeholder 3">
            <a:extLst>
              <a:ext uri="{FF2B5EF4-FFF2-40B4-BE49-F238E27FC236}">
                <a16:creationId xmlns:a16="http://schemas.microsoft.com/office/drawing/2014/main" id="{1651B098-EB86-2AFC-E9E9-36D6BC6F7240}"/>
              </a:ext>
            </a:extLst>
          </p:cNvPr>
          <p:cNvGraphicFramePr>
            <a:graphicFrameLocks noGrp="1"/>
          </p:cNvGraphicFramePr>
          <p:nvPr>
            <p:ph sz="half" idx="13"/>
            <p:extLst>
              <p:ext uri="{D42A27DB-BD31-4B8C-83A1-F6EECF244321}">
                <p14:modId xmlns:p14="http://schemas.microsoft.com/office/powerpoint/2010/main" val="717566114"/>
              </p:ext>
            </p:extLst>
          </p:nvPr>
        </p:nvGraphicFramePr>
        <p:xfrm>
          <a:off x="6610720" y="1994170"/>
          <a:ext cx="5043016"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2">
            <a:extLst>
              <a:ext uri="{FF2B5EF4-FFF2-40B4-BE49-F238E27FC236}">
                <a16:creationId xmlns:a16="http://schemas.microsoft.com/office/drawing/2014/main" id="{1FF9069F-1AD2-E432-EE66-FA310E93F182}"/>
              </a:ext>
            </a:extLst>
          </p:cNvPr>
          <p:cNvSpPr txBox="1">
            <a:spLocks/>
          </p:cNvSpPr>
          <p:nvPr/>
        </p:nvSpPr>
        <p:spPr>
          <a:xfrm>
            <a:off x="900831" y="2213564"/>
            <a:ext cx="5350135" cy="208794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rmAutofit/>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1125" kern="1200">
                <a:solidFill>
                  <a:schemeClr val="lt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b="1" i="0" kern="1200">
                <a:solidFill>
                  <a:schemeClr val="lt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l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algn="ctr"/>
            <a:endParaRPr lang="en-US" sz="2800" dirty="0">
              <a:ea typeface="+mn-lt"/>
              <a:cs typeface="+mn-lt"/>
            </a:endParaRPr>
          </a:p>
          <a:p>
            <a:pPr algn="ctr"/>
            <a:r>
              <a:rPr lang="en-US" sz="2800" dirty="0">
                <a:ea typeface="+mn-lt"/>
                <a:cs typeface="+mn-lt"/>
              </a:rPr>
              <a:t>Infection associated chronic illnesses have impacted Americans for decades</a:t>
            </a:r>
            <a:endParaRPr lang="en-US" dirty="0"/>
          </a:p>
          <a:p>
            <a:pPr algn="ctr"/>
            <a:endParaRPr lang="en-US" sz="3600" b="1" dirty="0">
              <a:latin typeface="Calibri"/>
            </a:endParaRP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a:p>
            <a:pPr algn="ctr"/>
            <a:endParaRPr lang="en-US" sz="3600" b="1" dirty="0">
              <a:latin typeface="Calibri"/>
              <a:cs typeface="Arial"/>
            </a:endParaRPr>
          </a:p>
        </p:txBody>
      </p:sp>
      <p:sp>
        <p:nvSpPr>
          <p:cNvPr id="17" name="TextBox 16">
            <a:extLst>
              <a:ext uri="{FF2B5EF4-FFF2-40B4-BE49-F238E27FC236}">
                <a16:creationId xmlns:a16="http://schemas.microsoft.com/office/drawing/2014/main" id="{A64C4BF3-A265-AEED-CF9F-93044F0323D3}"/>
              </a:ext>
            </a:extLst>
          </p:cNvPr>
          <p:cNvSpPr txBox="1"/>
          <p:nvPr/>
        </p:nvSpPr>
        <p:spPr>
          <a:xfrm>
            <a:off x="900831" y="4541183"/>
            <a:ext cx="5364009" cy="1868204"/>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563"/>
              </a:spcBef>
            </a:pPr>
            <a:endParaRPr lang="en-US" sz="2400" dirty="0">
              <a:ea typeface="+mn-lt"/>
              <a:cs typeface="+mn-lt"/>
            </a:endParaRPr>
          </a:p>
          <a:p>
            <a:pPr algn="ctr">
              <a:lnSpc>
                <a:spcPct val="90000"/>
              </a:lnSpc>
              <a:spcBef>
                <a:spcPts val="563"/>
              </a:spcBef>
            </a:pPr>
            <a:r>
              <a:rPr lang="en-US" sz="2400" dirty="0">
                <a:ea typeface="+mn-lt"/>
                <a:cs typeface="+mn-lt"/>
              </a:rPr>
              <a:t>Long COVID is a recently emerged infection associated chronic illness, with cases first described in 2020.</a:t>
            </a:r>
          </a:p>
          <a:p>
            <a:pPr algn="ctr"/>
            <a:endParaRPr lang="en-US" sz="2400" b="1" dirty="0">
              <a:cs typeface="Calibri" panose="020F0502020204030204"/>
            </a:endParaRPr>
          </a:p>
        </p:txBody>
      </p:sp>
    </p:spTree>
    <p:extLst>
      <p:ext uri="{BB962C8B-B14F-4D97-AF65-F5344CB8AC3E}">
        <p14:creationId xmlns:p14="http://schemas.microsoft.com/office/powerpoint/2010/main" val="348366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peech Bubble: Rectangle with Corners Rounded 21">
            <a:extLst>
              <a:ext uri="{FF2B5EF4-FFF2-40B4-BE49-F238E27FC236}">
                <a16:creationId xmlns:a16="http://schemas.microsoft.com/office/drawing/2014/main" id="{E00B63DA-772B-AD5B-898D-CFC56FF0E952}"/>
              </a:ext>
            </a:extLst>
          </p:cNvPr>
          <p:cNvSpPr/>
          <p:nvPr/>
        </p:nvSpPr>
        <p:spPr>
          <a:xfrm>
            <a:off x="6261416" y="3982308"/>
            <a:ext cx="2638543" cy="2503278"/>
          </a:xfrm>
          <a:prstGeom prst="wedgeRoundRectCallout">
            <a:avLst/>
          </a:prstGeom>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2000" dirty="0">
                <a:cs typeface="Calibri"/>
              </a:rPr>
              <a:t>Likely with </a:t>
            </a:r>
          </a:p>
          <a:p>
            <a:pPr algn="ctr"/>
            <a:r>
              <a:rPr lang="en-US" sz="2000" dirty="0">
                <a:cs typeface="Calibri"/>
              </a:rPr>
              <a:t>different </a:t>
            </a:r>
          </a:p>
          <a:p>
            <a:pPr algn="ctr"/>
            <a:r>
              <a:rPr lang="en-US" sz="2000" dirty="0">
                <a:cs typeface="Calibri"/>
              </a:rPr>
              <a:t>biological causes. </a:t>
            </a:r>
          </a:p>
          <a:p>
            <a:pPr algn="ctr"/>
            <a:endParaRPr lang="en-US" sz="2000" dirty="0">
              <a:cs typeface="Calibri"/>
            </a:endParaRPr>
          </a:p>
          <a:p>
            <a:pPr algn="ctr"/>
            <a:r>
              <a:rPr lang="en-US" sz="2000" dirty="0">
                <a:cs typeface="Calibri"/>
              </a:rPr>
              <a:t>And different sets of risk factors and outcomes. </a:t>
            </a:r>
          </a:p>
        </p:txBody>
      </p:sp>
      <p:sp>
        <p:nvSpPr>
          <p:cNvPr id="2" name="Title 1">
            <a:extLst>
              <a:ext uri="{FF2B5EF4-FFF2-40B4-BE49-F238E27FC236}">
                <a16:creationId xmlns:a16="http://schemas.microsoft.com/office/drawing/2014/main" id="{1BDAA064-57AD-2F6D-3997-6A1124D95D43}"/>
              </a:ext>
            </a:extLst>
          </p:cNvPr>
          <p:cNvSpPr>
            <a:spLocks noGrp="1"/>
          </p:cNvSpPr>
          <p:nvPr>
            <p:ph type="title"/>
          </p:nvPr>
        </p:nvSpPr>
        <p:spPr/>
        <p:txBody>
          <a:bodyPr>
            <a:normAutofit/>
          </a:bodyPr>
          <a:lstStyle/>
          <a:p>
            <a:r>
              <a:rPr lang="en-US" sz="2800" dirty="0">
                <a:latin typeface="Calibri"/>
                <a:cs typeface="Arial"/>
              </a:rPr>
              <a:t>The Federal Interim Working Definition of Long COVID</a:t>
            </a:r>
          </a:p>
        </p:txBody>
      </p:sp>
      <p:sp>
        <p:nvSpPr>
          <p:cNvPr id="3" name="Content Placeholder 2">
            <a:extLst>
              <a:ext uri="{FF2B5EF4-FFF2-40B4-BE49-F238E27FC236}">
                <a16:creationId xmlns:a16="http://schemas.microsoft.com/office/drawing/2014/main" id="{29C261DA-5867-9EB9-92D1-D566D1673971}"/>
              </a:ext>
            </a:extLst>
          </p:cNvPr>
          <p:cNvSpPr>
            <a:spLocks noGrp="1"/>
          </p:cNvSpPr>
          <p:nvPr>
            <p:ph idx="1"/>
          </p:nvPr>
        </p:nvSpPr>
        <p:spPr>
          <a:xfrm>
            <a:off x="838142" y="1812720"/>
            <a:ext cx="10363199" cy="2040849"/>
          </a:xfrm>
        </p:spPr>
        <p:txBody>
          <a:bodyPr vert="horz" lIns="91440" tIns="45720" rIns="91440" bIns="45720" rtlCol="0" anchor="t">
            <a:normAutofit/>
          </a:bodyPr>
          <a:lstStyle/>
          <a:p>
            <a:r>
              <a:rPr lang="en-US" sz="1800" dirty="0">
                <a:latin typeface="Calibri"/>
                <a:cs typeface="Arial"/>
              </a:rPr>
              <a:t>Broadly defined as signs, symptoms, and conditions that continue or develop after initial SARS-CoV-2 infection. </a:t>
            </a:r>
          </a:p>
          <a:p>
            <a:pPr marL="800100" lvl="1"/>
            <a:r>
              <a:rPr lang="en-US" sz="1800" b="0" dirty="0">
                <a:solidFill>
                  <a:schemeClr val="tx1"/>
                </a:solidFill>
                <a:latin typeface="Calibri"/>
                <a:cs typeface="Arial"/>
              </a:rPr>
              <a:t>The signs, symptoms, and conditions are present four weeks or more after the initial phase of infection; </a:t>
            </a:r>
            <a:endParaRPr lang="en-US" sz="1800" b="0" dirty="0">
              <a:solidFill>
                <a:schemeClr val="tx1"/>
              </a:solidFill>
              <a:latin typeface="Calibri"/>
            </a:endParaRPr>
          </a:p>
          <a:p>
            <a:pPr marL="800100" lvl="1"/>
            <a:r>
              <a:rPr lang="en-US" sz="1800" b="0" dirty="0">
                <a:solidFill>
                  <a:schemeClr val="tx1"/>
                </a:solidFill>
                <a:latin typeface="Calibri"/>
                <a:cs typeface="Arial"/>
              </a:rPr>
              <a:t>may be multisystemic; and </a:t>
            </a:r>
            <a:endParaRPr lang="en-US" sz="1800" b="0" dirty="0">
              <a:solidFill>
                <a:schemeClr val="tx1"/>
              </a:solidFill>
              <a:latin typeface="Calibri"/>
            </a:endParaRPr>
          </a:p>
          <a:p>
            <a:pPr marL="800100" lvl="1"/>
            <a:r>
              <a:rPr lang="en-US" sz="1800" b="0" dirty="0">
                <a:solidFill>
                  <a:schemeClr val="tx1"/>
                </a:solidFill>
                <a:latin typeface="Calibri"/>
                <a:cs typeface="Arial"/>
              </a:rPr>
              <a:t>may present with a relapsing–remitting pattern and progression or worsen over time, with the possibility of severe and life-threatening events even months or years after infection. </a:t>
            </a:r>
          </a:p>
          <a:p>
            <a:pPr marL="628650" lvl="1" indent="0">
              <a:spcBef>
                <a:spcPts val="300"/>
              </a:spcBef>
              <a:buNone/>
            </a:pPr>
            <a:endParaRPr lang="en-US" sz="1600" b="0" dirty="0">
              <a:solidFill>
                <a:schemeClr val="tx1"/>
              </a:solidFill>
              <a:latin typeface="Calibri"/>
              <a:cs typeface="Arial"/>
            </a:endParaRPr>
          </a:p>
        </p:txBody>
      </p:sp>
      <p:sp>
        <p:nvSpPr>
          <p:cNvPr id="21" name="Speech Bubble: Rectangle with Corners Rounded 20">
            <a:extLst>
              <a:ext uri="{FF2B5EF4-FFF2-40B4-BE49-F238E27FC236}">
                <a16:creationId xmlns:a16="http://schemas.microsoft.com/office/drawing/2014/main" id="{1C08E42B-1D78-68DA-2541-741DF0811062}"/>
              </a:ext>
            </a:extLst>
          </p:cNvPr>
          <p:cNvSpPr/>
          <p:nvPr/>
        </p:nvSpPr>
        <p:spPr>
          <a:xfrm>
            <a:off x="9236379" y="3948291"/>
            <a:ext cx="2638544" cy="2499465"/>
          </a:xfrm>
          <a:prstGeom prst="wedgeRoundRectCallout">
            <a:avLst/>
          </a:prstGeom>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400" dirty="0">
                <a:cs typeface="Calibri"/>
              </a:rPr>
              <a:t>Technical Terms </a:t>
            </a:r>
          </a:p>
          <a:p>
            <a:pPr algn="ctr"/>
            <a:endParaRPr lang="en-US" sz="1400" dirty="0">
              <a:cs typeface="Calibri"/>
            </a:endParaRPr>
          </a:p>
          <a:p>
            <a:pPr marL="285750" indent="-285750">
              <a:buFont typeface="Arial,Sans-Serif"/>
              <a:buChar char="•"/>
            </a:pPr>
            <a:r>
              <a:rPr lang="en-US" sz="1600" dirty="0">
                <a:cs typeface="Calibri"/>
              </a:rPr>
              <a:t>Post COVID Conditions (PCC)</a:t>
            </a:r>
          </a:p>
          <a:p>
            <a:pPr marL="285750" indent="-285750">
              <a:buFont typeface="Arial,Sans-Serif"/>
              <a:buChar char="•"/>
            </a:pPr>
            <a:r>
              <a:rPr lang="en-US" sz="1600" dirty="0">
                <a:cs typeface="Calibri"/>
              </a:rPr>
              <a:t>Post acute sequelae of SARS-CoV-2 infection (PASC)</a:t>
            </a:r>
          </a:p>
          <a:p>
            <a:pPr marL="285750" indent="-285750">
              <a:buFont typeface="Arial,Sans-Serif"/>
              <a:buChar char="•"/>
            </a:pPr>
            <a:endParaRPr lang="en-US" dirty="0">
              <a:cs typeface="Calibri"/>
            </a:endParaRPr>
          </a:p>
        </p:txBody>
      </p:sp>
      <p:sp>
        <p:nvSpPr>
          <p:cNvPr id="20" name="Speech Bubble: Rectangle with Corners Rounded 19">
            <a:extLst>
              <a:ext uri="{FF2B5EF4-FFF2-40B4-BE49-F238E27FC236}">
                <a16:creationId xmlns:a16="http://schemas.microsoft.com/office/drawing/2014/main" id="{E4AD0588-913C-71D4-35BE-E706496A97F1}"/>
              </a:ext>
            </a:extLst>
          </p:cNvPr>
          <p:cNvSpPr/>
          <p:nvPr/>
        </p:nvSpPr>
        <p:spPr>
          <a:xfrm>
            <a:off x="317077" y="3948291"/>
            <a:ext cx="2501227" cy="2503278"/>
          </a:xfrm>
          <a:prstGeom prst="wedgeRoundRectCallout">
            <a:avLst/>
          </a:prstGeom>
          <a:ln/>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en-US" sz="2400">
                <a:cs typeface="Calibri"/>
              </a:rPr>
              <a:t>Long COVID is not one condition </a:t>
            </a:r>
            <a:endParaRPr lang="en-US" sz="2400"/>
          </a:p>
        </p:txBody>
      </p:sp>
      <p:sp>
        <p:nvSpPr>
          <p:cNvPr id="5" name="Speech Bubble: Rectangle with Corners Rounded 4">
            <a:extLst>
              <a:ext uri="{FF2B5EF4-FFF2-40B4-BE49-F238E27FC236}">
                <a16:creationId xmlns:a16="http://schemas.microsoft.com/office/drawing/2014/main" id="{544A1E95-7BA4-690E-A4CE-95075581C0E6}"/>
              </a:ext>
            </a:extLst>
          </p:cNvPr>
          <p:cNvSpPr/>
          <p:nvPr/>
        </p:nvSpPr>
        <p:spPr>
          <a:xfrm>
            <a:off x="3220588" y="3948291"/>
            <a:ext cx="2638543" cy="2571312"/>
          </a:xfrm>
          <a:prstGeom prst="wedgeRoundRectCallout">
            <a:avLst/>
          </a:prstGeom>
          <a:solidFill>
            <a:schemeClr val="bg2"/>
          </a:solidFill>
          <a:ln>
            <a:solidFill>
              <a:schemeClr val="bg2"/>
            </a:solidFill>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2000" dirty="0">
                <a:cs typeface="Calibri"/>
              </a:rPr>
              <a:t>Represents many potentially </a:t>
            </a:r>
          </a:p>
          <a:p>
            <a:pPr algn="ctr"/>
            <a:r>
              <a:rPr lang="en-US" sz="2000" dirty="0">
                <a:cs typeface="Calibri"/>
              </a:rPr>
              <a:t>overlapping entities. </a:t>
            </a:r>
          </a:p>
          <a:p>
            <a:pPr algn="ctr"/>
            <a:endParaRPr lang="en-US" sz="2000" dirty="0">
              <a:cs typeface="Calibri"/>
            </a:endParaRPr>
          </a:p>
        </p:txBody>
      </p:sp>
    </p:spTree>
    <p:extLst>
      <p:ext uri="{BB962C8B-B14F-4D97-AF65-F5344CB8AC3E}">
        <p14:creationId xmlns:p14="http://schemas.microsoft.com/office/powerpoint/2010/main" val="141342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1299F-6298-45FE-E292-8E2911042826}"/>
              </a:ext>
            </a:extLst>
          </p:cNvPr>
          <p:cNvSpPr txBox="1"/>
          <p:nvPr/>
        </p:nvSpPr>
        <p:spPr>
          <a:xfrm>
            <a:off x="894390" y="1218560"/>
            <a:ext cx="91617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0099"/>
                </a:solidFill>
              </a:rPr>
              <a:t>Proposed Causes for Long COVID</a:t>
            </a:r>
            <a:endParaRPr lang="en-US" sz="2800" b="1">
              <a:cs typeface="Calibri"/>
            </a:endParaRPr>
          </a:p>
        </p:txBody>
      </p:sp>
      <p:graphicFrame>
        <p:nvGraphicFramePr>
          <p:cNvPr id="8" name="Diagram 7">
            <a:extLst>
              <a:ext uri="{FF2B5EF4-FFF2-40B4-BE49-F238E27FC236}">
                <a16:creationId xmlns:a16="http://schemas.microsoft.com/office/drawing/2014/main" id="{D08D9C47-3A77-2203-50EA-138B31F0A602}"/>
              </a:ext>
            </a:extLst>
          </p:cNvPr>
          <p:cNvGraphicFramePr/>
          <p:nvPr>
            <p:extLst>
              <p:ext uri="{D42A27DB-BD31-4B8C-83A1-F6EECF244321}">
                <p14:modId xmlns:p14="http://schemas.microsoft.com/office/powerpoint/2010/main" val="633065059"/>
              </p:ext>
            </p:extLst>
          </p:nvPr>
        </p:nvGraphicFramePr>
        <p:xfrm>
          <a:off x="1648868" y="2821641"/>
          <a:ext cx="9088770" cy="598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0" name="Picture 4">
            <a:extLst>
              <a:ext uri="{FF2B5EF4-FFF2-40B4-BE49-F238E27FC236}">
                <a16:creationId xmlns:a16="http://schemas.microsoft.com/office/drawing/2014/main" id="{E4ADAC4B-C948-AD67-ED86-C3897C03F937}"/>
              </a:ext>
            </a:extLst>
          </p:cNvPr>
          <p:cNvPicPr>
            <a:picLocks noGrp="1" noChangeAspect="1"/>
          </p:cNvPicPr>
          <p:nvPr>
            <p:ph idx="1"/>
          </p:nvPr>
        </p:nvPicPr>
        <p:blipFill rotWithShape="1">
          <a:blip r:embed="rId8"/>
          <a:srcRect l="1816" t="5590" r="81453" b="18944"/>
          <a:stretch/>
        </p:blipFill>
        <p:spPr>
          <a:xfrm>
            <a:off x="1889762" y="2229405"/>
            <a:ext cx="1554408" cy="2998474"/>
          </a:xfrm>
          <a:prstGeom prst="rect">
            <a:avLst/>
          </a:prstGeom>
          <a:ln>
            <a:noFill/>
          </a:ln>
          <a:effectLst>
            <a:outerShdw blurRad="292100" dist="139700" dir="2700000" algn="tl" rotWithShape="0">
              <a:srgbClr val="333333">
                <a:alpha val="65000"/>
              </a:srgbClr>
            </a:outerShdw>
          </a:effectLst>
        </p:spPr>
      </p:pic>
      <p:pic>
        <p:nvPicPr>
          <p:cNvPr id="182" name="Picture 181">
            <a:extLst>
              <a:ext uri="{FF2B5EF4-FFF2-40B4-BE49-F238E27FC236}">
                <a16:creationId xmlns:a16="http://schemas.microsoft.com/office/drawing/2014/main" id="{B3A8A166-0026-3802-5579-2C2371903FCD}"/>
              </a:ext>
            </a:extLst>
          </p:cNvPr>
          <p:cNvPicPr>
            <a:picLocks noChangeAspect="1"/>
          </p:cNvPicPr>
          <p:nvPr/>
        </p:nvPicPr>
        <p:blipFill rotWithShape="1">
          <a:blip r:embed="rId8"/>
          <a:srcRect l="20623" t="10870" r="61349" b="22360"/>
          <a:stretch/>
        </p:blipFill>
        <p:spPr>
          <a:xfrm>
            <a:off x="3559284" y="2235948"/>
            <a:ext cx="1635318" cy="3009468"/>
          </a:xfrm>
          <a:prstGeom prst="rect">
            <a:avLst/>
          </a:prstGeom>
          <a:ln>
            <a:noFill/>
          </a:ln>
          <a:effectLst>
            <a:outerShdw blurRad="292100" dist="139700" dir="2700000" algn="tl" rotWithShape="0">
              <a:srgbClr val="333333">
                <a:alpha val="65000"/>
              </a:srgbClr>
            </a:outerShdw>
          </a:effectLst>
        </p:spPr>
      </p:pic>
      <p:pic>
        <p:nvPicPr>
          <p:cNvPr id="184" name="Picture 183">
            <a:extLst>
              <a:ext uri="{FF2B5EF4-FFF2-40B4-BE49-F238E27FC236}">
                <a16:creationId xmlns:a16="http://schemas.microsoft.com/office/drawing/2014/main" id="{469E5900-6F78-F0D6-A866-69BC0EF91933}"/>
              </a:ext>
            </a:extLst>
          </p:cNvPr>
          <p:cNvPicPr>
            <a:picLocks noChangeAspect="1"/>
          </p:cNvPicPr>
          <p:nvPr/>
        </p:nvPicPr>
        <p:blipFill rotWithShape="1">
          <a:blip r:embed="rId8"/>
          <a:srcRect l="40208" t="18550" r="41245" b="19255"/>
          <a:stretch/>
        </p:blipFill>
        <p:spPr>
          <a:xfrm>
            <a:off x="5251373" y="2237611"/>
            <a:ext cx="1724914" cy="2989958"/>
          </a:xfrm>
          <a:prstGeom prst="rect">
            <a:avLst/>
          </a:prstGeom>
          <a:ln>
            <a:noFill/>
          </a:ln>
          <a:effectLst>
            <a:outerShdw blurRad="292100" dist="139700" dir="2700000" algn="tl" rotWithShape="0">
              <a:srgbClr val="333333">
                <a:alpha val="65000"/>
              </a:srgbClr>
            </a:outerShdw>
          </a:effectLst>
        </p:spPr>
      </p:pic>
      <p:pic>
        <p:nvPicPr>
          <p:cNvPr id="192" name="Picture 191">
            <a:extLst>
              <a:ext uri="{FF2B5EF4-FFF2-40B4-BE49-F238E27FC236}">
                <a16:creationId xmlns:a16="http://schemas.microsoft.com/office/drawing/2014/main" id="{5600FFBA-5F6C-4B1F-DF2D-54825489AD04}"/>
              </a:ext>
            </a:extLst>
          </p:cNvPr>
          <p:cNvPicPr>
            <a:picLocks noChangeAspect="1"/>
          </p:cNvPicPr>
          <p:nvPr/>
        </p:nvPicPr>
        <p:blipFill rotWithShape="1">
          <a:blip r:embed="rId8"/>
          <a:srcRect l="62257" t="10476" r="24124" b="20186"/>
          <a:stretch/>
        </p:blipFill>
        <p:spPr>
          <a:xfrm>
            <a:off x="7077933" y="2237614"/>
            <a:ext cx="1601643" cy="2990113"/>
          </a:xfrm>
          <a:prstGeom prst="rect">
            <a:avLst/>
          </a:prstGeom>
          <a:ln>
            <a:noFill/>
          </a:ln>
          <a:effectLst>
            <a:outerShdw blurRad="292100" dist="139700" dir="2700000" algn="tl" rotWithShape="0">
              <a:srgbClr val="333333">
                <a:alpha val="65000"/>
              </a:srgbClr>
            </a:outerShdw>
          </a:effectLst>
        </p:spPr>
      </p:pic>
      <p:pic>
        <p:nvPicPr>
          <p:cNvPr id="194" name="Picture 193">
            <a:extLst>
              <a:ext uri="{FF2B5EF4-FFF2-40B4-BE49-F238E27FC236}">
                <a16:creationId xmlns:a16="http://schemas.microsoft.com/office/drawing/2014/main" id="{B88F4B9B-DDBB-DE0B-83FC-53E7D1DA991D}"/>
              </a:ext>
            </a:extLst>
          </p:cNvPr>
          <p:cNvPicPr>
            <a:picLocks noChangeAspect="1"/>
          </p:cNvPicPr>
          <p:nvPr/>
        </p:nvPicPr>
        <p:blipFill rotWithShape="1">
          <a:blip r:embed="rId8"/>
          <a:srcRect l="80415" t="8877" r="1556" b="18323"/>
          <a:stretch/>
        </p:blipFill>
        <p:spPr>
          <a:xfrm>
            <a:off x="8758814" y="2224742"/>
            <a:ext cx="1680092" cy="3003062"/>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69243BE5-0591-D082-8C0E-E094D84C2B20}"/>
              </a:ext>
            </a:extLst>
          </p:cNvPr>
          <p:cNvSpPr txBox="1"/>
          <p:nvPr/>
        </p:nvSpPr>
        <p:spPr>
          <a:xfrm>
            <a:off x="63682" y="6366511"/>
            <a:ext cx="1212577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000" dirty="0">
              <a:solidFill>
                <a:srgbClr val="222222"/>
              </a:solidFill>
              <a:cs typeface="Calibri"/>
            </a:endParaRPr>
          </a:p>
        </p:txBody>
      </p:sp>
    </p:spTree>
    <p:extLst>
      <p:ext uri="{BB962C8B-B14F-4D97-AF65-F5344CB8AC3E}">
        <p14:creationId xmlns:p14="http://schemas.microsoft.com/office/powerpoint/2010/main" val="23250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897D-107B-6DC8-E706-F75D2D4948CA}"/>
              </a:ext>
            </a:extLst>
          </p:cNvPr>
          <p:cNvSpPr>
            <a:spLocks noGrp="1"/>
          </p:cNvSpPr>
          <p:nvPr>
            <p:ph type="title"/>
          </p:nvPr>
        </p:nvSpPr>
        <p:spPr/>
        <p:txBody>
          <a:bodyPr>
            <a:normAutofit/>
          </a:bodyPr>
          <a:lstStyle/>
          <a:p>
            <a:r>
              <a:rPr lang="en-US" sz="2800">
                <a:latin typeface="Calibri"/>
                <a:cs typeface="Arial"/>
              </a:rPr>
              <a:t>Common Long COVID symptoms</a:t>
            </a:r>
            <a:endParaRPr lang="en-US" sz="2800">
              <a:latin typeface="Calibri"/>
            </a:endParaRPr>
          </a:p>
        </p:txBody>
      </p:sp>
      <p:pic>
        <p:nvPicPr>
          <p:cNvPr id="9" name="Picture 8">
            <a:extLst>
              <a:ext uri="{FF2B5EF4-FFF2-40B4-BE49-F238E27FC236}">
                <a16:creationId xmlns:a16="http://schemas.microsoft.com/office/drawing/2014/main" id="{7366C622-6E4C-07E8-8DDB-62A7575B2E0F}"/>
              </a:ext>
            </a:extLst>
          </p:cNvPr>
          <p:cNvPicPr>
            <a:picLocks noChangeAspect="1"/>
          </p:cNvPicPr>
          <p:nvPr/>
        </p:nvPicPr>
        <p:blipFill>
          <a:blip r:embed="rId3"/>
          <a:stretch>
            <a:fillRect/>
          </a:stretch>
        </p:blipFill>
        <p:spPr>
          <a:xfrm>
            <a:off x="2144378" y="2116584"/>
            <a:ext cx="4003062" cy="4054652"/>
          </a:xfrm>
          <a:prstGeom prst="rect">
            <a:avLst/>
          </a:prstGeom>
        </p:spPr>
      </p:pic>
      <p:pic>
        <p:nvPicPr>
          <p:cNvPr id="4" name="Picture 3">
            <a:extLst>
              <a:ext uri="{FF2B5EF4-FFF2-40B4-BE49-F238E27FC236}">
                <a16:creationId xmlns:a16="http://schemas.microsoft.com/office/drawing/2014/main" id="{E315746E-6A87-9A56-97A3-B7B21D1FAF92}"/>
              </a:ext>
            </a:extLst>
          </p:cNvPr>
          <p:cNvPicPr>
            <a:picLocks noChangeAspect="1"/>
          </p:cNvPicPr>
          <p:nvPr/>
        </p:nvPicPr>
        <p:blipFill>
          <a:blip r:embed="rId4"/>
          <a:stretch>
            <a:fillRect/>
          </a:stretch>
        </p:blipFill>
        <p:spPr>
          <a:xfrm>
            <a:off x="4596904" y="1899490"/>
            <a:ext cx="4579148" cy="4850836"/>
          </a:xfrm>
          <a:prstGeom prst="rect">
            <a:avLst/>
          </a:prstGeom>
        </p:spPr>
      </p:pic>
      <p:sp>
        <p:nvSpPr>
          <p:cNvPr id="5" name="TextBox 4">
            <a:extLst>
              <a:ext uri="{FF2B5EF4-FFF2-40B4-BE49-F238E27FC236}">
                <a16:creationId xmlns:a16="http://schemas.microsoft.com/office/drawing/2014/main" id="{1648A572-3D1C-577F-C0C4-52765777D2EE}"/>
              </a:ext>
            </a:extLst>
          </p:cNvPr>
          <p:cNvSpPr txBox="1"/>
          <p:nvPr/>
        </p:nvSpPr>
        <p:spPr>
          <a:xfrm>
            <a:off x="84364" y="6262008"/>
            <a:ext cx="120096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Tree>
    <p:extLst>
      <p:ext uri="{BB962C8B-B14F-4D97-AF65-F5344CB8AC3E}">
        <p14:creationId xmlns:p14="http://schemas.microsoft.com/office/powerpoint/2010/main" val="94598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4DC5-32A8-90DB-E152-2E637116B85D}"/>
              </a:ext>
            </a:extLst>
          </p:cNvPr>
          <p:cNvSpPr>
            <a:spLocks noGrp="1"/>
          </p:cNvSpPr>
          <p:nvPr>
            <p:ph type="title"/>
          </p:nvPr>
        </p:nvSpPr>
        <p:spPr/>
        <p:txBody>
          <a:bodyPr>
            <a:normAutofit/>
          </a:bodyPr>
          <a:lstStyle/>
          <a:p>
            <a:r>
              <a:rPr lang="en-US" sz="2800" dirty="0">
                <a:latin typeface="Calibri"/>
                <a:cs typeface="Calibri"/>
              </a:rPr>
              <a:t>Proposed Risk Factors for Long COVID</a:t>
            </a:r>
          </a:p>
        </p:txBody>
      </p:sp>
      <p:graphicFrame>
        <p:nvGraphicFramePr>
          <p:cNvPr id="8" name="Diagram 7">
            <a:extLst>
              <a:ext uri="{FF2B5EF4-FFF2-40B4-BE49-F238E27FC236}">
                <a16:creationId xmlns:a16="http://schemas.microsoft.com/office/drawing/2014/main" id="{7206BADE-6CD4-E8F6-11A8-270326DE988A}"/>
              </a:ext>
            </a:extLst>
          </p:cNvPr>
          <p:cNvGraphicFramePr/>
          <p:nvPr>
            <p:extLst>
              <p:ext uri="{D42A27DB-BD31-4B8C-83A1-F6EECF244321}">
                <p14:modId xmlns:p14="http://schemas.microsoft.com/office/powerpoint/2010/main" val="1127886719"/>
              </p:ext>
            </p:extLst>
          </p:nvPr>
        </p:nvGraphicFramePr>
        <p:xfrm>
          <a:off x="838200" y="1997293"/>
          <a:ext cx="5153841" cy="4752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9CD4A3C1-FF3C-737F-1596-6AA1D36C52EA}"/>
              </a:ext>
            </a:extLst>
          </p:cNvPr>
          <p:cNvSpPr txBox="1">
            <a:spLocks/>
          </p:cNvSpPr>
          <p:nvPr/>
        </p:nvSpPr>
        <p:spPr>
          <a:xfrm>
            <a:off x="6096000" y="2354094"/>
            <a:ext cx="5514474" cy="4185880"/>
          </a:xfrm>
          <a:prstGeom prst="rect">
            <a:avLst/>
          </a:prstGeom>
        </p:spPr>
        <p:txBody>
          <a:bodyPr vert="horz" lIns="91440" tIns="45720" rIns="91440" bIns="45720" rtlCol="0" anchor="t">
            <a:noAutofit/>
          </a:bodyPr>
          <a:lst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100" dirty="0">
                <a:latin typeface="Calibri"/>
                <a:cs typeface="Arial"/>
              </a:rPr>
              <a:t>Anyone who experiences COVID-19 can go on to experience Long COVID.</a:t>
            </a:r>
          </a:p>
          <a:p>
            <a:pPr marL="285750" indent="-285750"/>
            <a:endParaRPr lang="en-US" sz="2100" dirty="0">
              <a:latin typeface="Calibri"/>
              <a:cs typeface="Arial"/>
            </a:endParaRPr>
          </a:p>
          <a:p>
            <a:pPr marL="285750" indent="-285750"/>
            <a:r>
              <a:rPr lang="en-US" sz="2100" dirty="0">
                <a:latin typeface="Calibri"/>
                <a:cs typeface="Arial"/>
              </a:rPr>
              <a:t>The following groups experience Long COVID at higher rates.</a:t>
            </a:r>
          </a:p>
          <a:p>
            <a:pPr marL="542925" lvl="1" indent="-285750"/>
            <a:r>
              <a:rPr lang="en-US" sz="2100" b="0" dirty="0">
                <a:solidFill>
                  <a:schemeClr val="tx1"/>
                </a:solidFill>
                <a:latin typeface="Calibri"/>
              </a:rPr>
              <a:t>People age 35-60 </a:t>
            </a:r>
          </a:p>
          <a:p>
            <a:pPr marL="542925" lvl="1" indent="-285750"/>
            <a:r>
              <a:rPr lang="en-US" sz="2100" b="0" dirty="0">
                <a:solidFill>
                  <a:schemeClr val="tx1"/>
                </a:solidFill>
                <a:latin typeface="Calibri"/>
              </a:rPr>
              <a:t>Women</a:t>
            </a:r>
          </a:p>
          <a:p>
            <a:pPr marL="542925" lvl="1" indent="-285750"/>
            <a:r>
              <a:rPr lang="en-US" sz="2100" b="0" dirty="0">
                <a:solidFill>
                  <a:schemeClr val="tx1"/>
                </a:solidFill>
                <a:latin typeface="Calibri"/>
              </a:rPr>
              <a:t>Those with preexisting conditions</a:t>
            </a:r>
          </a:p>
          <a:p>
            <a:pPr marL="542925" lvl="1" indent="-285750"/>
            <a:r>
              <a:rPr lang="en-US" sz="2100" b="0" dirty="0">
                <a:solidFill>
                  <a:schemeClr val="tx1"/>
                </a:solidFill>
                <a:latin typeface="Calibri"/>
              </a:rPr>
              <a:t>Those who are hospitalized with COVID-19</a:t>
            </a:r>
          </a:p>
          <a:p>
            <a:pPr marL="542925" lvl="1" indent="-285750"/>
            <a:endParaRPr lang="en-US" sz="1950" dirty="0">
              <a:latin typeface="Calibri"/>
            </a:endParaRPr>
          </a:p>
          <a:p>
            <a:pPr marL="285750" indent="-285750"/>
            <a:endParaRPr lang="en-US" sz="2000" dirty="0">
              <a:latin typeface="Calibri"/>
            </a:endParaRPr>
          </a:p>
          <a:p>
            <a:pPr marL="285750" indent="-285750"/>
            <a:endParaRPr lang="en-US" sz="1600" dirty="0">
              <a:latin typeface="Calibri"/>
            </a:endParaRPr>
          </a:p>
        </p:txBody>
      </p:sp>
    </p:spTree>
    <p:extLst>
      <p:ext uri="{BB962C8B-B14F-4D97-AF65-F5344CB8AC3E}">
        <p14:creationId xmlns:p14="http://schemas.microsoft.com/office/powerpoint/2010/main" val="1828181733"/>
      </p:ext>
    </p:extLst>
  </p:cSld>
  <p:clrMapOvr>
    <a:masterClrMapping/>
  </p:clrMapOvr>
</p:sld>
</file>

<file path=ppt/theme/theme1.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Standard" id="{74DB85A4-F780-6D40-9426-74FD18B76974}" vid="{6D096750-32EC-934D-940C-4AF2B59DAD2F}"/>
    </a:ext>
  </a:extLst>
</a:theme>
</file>

<file path=ppt/theme/theme2.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Standard" id="{74DB85A4-F780-6D40-9426-74FD18B76974}" vid="{6D096750-32EC-934D-940C-4AF2B59DAD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910036-B5EC-4F19-882C-C067E886C009}">
  <ds:schemaRefs>
    <ds:schemaRef ds:uri="http://schemas.microsoft.com/sharepoint/v3/contenttype/forms"/>
  </ds:schemaRefs>
</ds:datastoreItem>
</file>

<file path=customXml/itemProps2.xml><?xml version="1.0" encoding="utf-8"?>
<ds:datastoreItem xmlns:ds="http://schemas.openxmlformats.org/officeDocument/2006/customXml" ds:itemID="{01BFD5E0-993D-4195-BB0C-EE6969873E5B}"/>
</file>

<file path=customXml/itemProps3.xml><?xml version="1.0" encoding="utf-8"?>
<ds:datastoreItem xmlns:ds="http://schemas.openxmlformats.org/officeDocument/2006/customXml" ds:itemID="{8FBBD4A0-4C94-4A6B-A596-A4E6F7389179}">
  <ds:schemaRefs>
    <ds:schemaRef ds:uri="http://purl.org/dc/terms/"/>
    <ds:schemaRef ds:uri="http://schemas.microsoft.com/office/2006/documentManagement/types"/>
    <ds:schemaRef ds:uri="5a0e3eb3-01c2-4e37-9210-6b670531b6e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cad9a1d-0ae0-47f9-8e75-1d1bf16d933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20121</TotalTime>
  <Words>4388</Words>
  <Application>Microsoft Office PowerPoint</Application>
  <PresentationFormat>Widescreen</PresentationFormat>
  <Paragraphs>407</Paragraphs>
  <Slides>27</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Arial,Sans-Serif</vt:lpstr>
      <vt:lpstr>Calibri</vt:lpstr>
      <vt:lpstr>Calibri Light</vt:lpstr>
      <vt:lpstr>Segoe UI</vt:lpstr>
      <vt:lpstr>Source Sans Pro Web</vt:lpstr>
      <vt:lpstr>Symbol</vt:lpstr>
      <vt:lpstr>Office Theme</vt:lpstr>
      <vt:lpstr>Office Theme</vt:lpstr>
      <vt:lpstr>Strategic Collaborations to Improve the Public Health of the Nation: Addressing Long COVID and Homelessness in the U.S.   The implementation and use of the Long COVID Coordination Council to facilitate interagency collaboration for the response to Long COVID</vt:lpstr>
      <vt:lpstr>Disclaimer and Disclosures</vt:lpstr>
      <vt:lpstr>Agenda</vt:lpstr>
      <vt:lpstr>Patient-Centered Response</vt:lpstr>
      <vt:lpstr>Infection Associated Chronic Illnesses </vt:lpstr>
      <vt:lpstr>The Federal Interim Working Definition of Long COVID</vt:lpstr>
      <vt:lpstr>PowerPoint Presentation</vt:lpstr>
      <vt:lpstr>Common Long COVID symptoms</vt:lpstr>
      <vt:lpstr>Proposed Risk Factors for Long COVID</vt:lpstr>
      <vt:lpstr>U.S. Estimate of People Affected by Long COVID</vt:lpstr>
      <vt:lpstr>Long COVID as a Disability</vt:lpstr>
      <vt:lpstr>Prevention, Diagnosis and Treatment of Long COVID</vt:lpstr>
      <vt:lpstr>Economic Impact of Long COVID</vt:lpstr>
      <vt:lpstr>Timeline of Government Response to Long COVID</vt:lpstr>
      <vt:lpstr>Timeline of Government Response to Long COVID</vt:lpstr>
      <vt:lpstr>Foundational Documents for the Office of Long COVID</vt:lpstr>
      <vt:lpstr>PowerPoint Presentation</vt:lpstr>
      <vt:lpstr>Long COVID Coordination Council Members</vt:lpstr>
      <vt:lpstr>Secretary's Advisory Committee on Long COVID</vt:lpstr>
      <vt:lpstr>The Office of Long COVID Research and Practice</vt:lpstr>
      <vt:lpstr>PowerPoint Presentation</vt:lpstr>
      <vt:lpstr>PowerPoint Presentation</vt:lpstr>
      <vt:lpstr>Long COVID gaps and needs</vt:lpstr>
      <vt:lpstr>Where to find more information about Long COVID</vt:lpstr>
      <vt:lpstr>References</vt:lpstr>
      <vt:lpstr>Economic Impact of Long COVID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Mobasseri, Annaliese (HHS/OASH) (CTR)</dc:creator>
  <cp:lastModifiedBy>Lori Lawrence</cp:lastModifiedBy>
  <cp:revision>28</cp:revision>
  <dcterms:created xsi:type="dcterms:W3CDTF">2023-08-23T16:26:30Z</dcterms:created>
  <dcterms:modified xsi:type="dcterms:W3CDTF">2024-01-30T14:46:35Z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y fmtid="{D5CDD505-2E9C-101B-9397-08002B2CF9AE}" pid="3" name="MediaServiceImageTags">
    <vt:lpwstr/>
  </property>
</Properties>
</file>