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34"/>
  </p:notesMasterIdLst>
  <p:handoutMasterIdLst>
    <p:handoutMasterId r:id="rId35"/>
  </p:handoutMasterIdLst>
  <p:sldIdLst>
    <p:sldId id="257" r:id="rId5"/>
    <p:sldId id="267" r:id="rId6"/>
    <p:sldId id="269" r:id="rId7"/>
    <p:sldId id="265" r:id="rId8"/>
    <p:sldId id="299" r:id="rId9"/>
    <p:sldId id="313" r:id="rId10"/>
    <p:sldId id="298" r:id="rId11"/>
    <p:sldId id="314" r:id="rId12"/>
    <p:sldId id="305" r:id="rId13"/>
    <p:sldId id="322" r:id="rId14"/>
    <p:sldId id="325" r:id="rId15"/>
    <p:sldId id="326" r:id="rId16"/>
    <p:sldId id="280" r:id="rId17"/>
    <p:sldId id="308" r:id="rId18"/>
    <p:sldId id="272" r:id="rId19"/>
    <p:sldId id="274" r:id="rId20"/>
    <p:sldId id="4822" r:id="rId21"/>
    <p:sldId id="4820" r:id="rId22"/>
    <p:sldId id="301" r:id="rId23"/>
    <p:sldId id="4825" r:id="rId24"/>
    <p:sldId id="4824" r:id="rId25"/>
    <p:sldId id="4827" r:id="rId26"/>
    <p:sldId id="4828" r:id="rId27"/>
    <p:sldId id="4817" r:id="rId28"/>
    <p:sldId id="327" r:id="rId29"/>
    <p:sldId id="285" r:id="rId30"/>
    <p:sldId id="288" r:id="rId31"/>
    <p:sldId id="4816" r:id="rId32"/>
    <p:sldId id="328" r:id="rId33"/>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97076E2-13EC-4D06-9292-44BAD71E2FE8}">
          <p14:sldIdLst>
            <p14:sldId id="257"/>
            <p14:sldId id="267"/>
            <p14:sldId id="269"/>
            <p14:sldId id="265"/>
            <p14:sldId id="299"/>
            <p14:sldId id="313"/>
            <p14:sldId id="298"/>
            <p14:sldId id="314"/>
            <p14:sldId id="305"/>
            <p14:sldId id="322"/>
            <p14:sldId id="325"/>
            <p14:sldId id="326"/>
            <p14:sldId id="280"/>
            <p14:sldId id="308"/>
            <p14:sldId id="272"/>
            <p14:sldId id="274"/>
            <p14:sldId id="4822"/>
            <p14:sldId id="4820"/>
            <p14:sldId id="301"/>
            <p14:sldId id="4825"/>
            <p14:sldId id="4824"/>
            <p14:sldId id="4827"/>
            <p14:sldId id="4828"/>
            <p14:sldId id="4817"/>
            <p14:sldId id="327"/>
            <p14:sldId id="285"/>
            <p14:sldId id="288"/>
            <p14:sldId id="4816"/>
            <p14:sldId id="328"/>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333399"/>
    <a:srgbClr val="D1D1F0"/>
    <a:srgbClr val="2D2D8A"/>
    <a:srgbClr val="000000"/>
    <a:srgbClr val="051C48"/>
    <a:srgbClr val="EAEAEA"/>
    <a:srgbClr val="092068"/>
    <a:srgbClr val="414042"/>
    <a:srgbClr val="5828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347" autoAdjust="0"/>
  </p:normalViewPr>
  <p:slideViewPr>
    <p:cSldViewPr>
      <p:cViewPr varScale="1">
        <p:scale>
          <a:sx n="82" d="100"/>
          <a:sy n="82" d="100"/>
        </p:scale>
        <p:origin x="844" y="5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812"/>
    </p:cViewPr>
  </p:sorterViewPr>
  <p:notesViewPr>
    <p:cSldViewPr>
      <p:cViewPr varScale="1">
        <p:scale>
          <a:sx n="71" d="100"/>
          <a:sy n="71" d="100"/>
        </p:scale>
        <p:origin x="216"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0431783291239539"/>
          <c:y val="0.26113755243575837"/>
          <c:w val="0.43853414549596398"/>
          <c:h val="0.70614644174462515"/>
        </c:manualLayout>
      </c:layout>
      <c:doughnutChart>
        <c:varyColors val="1"/>
        <c:ser>
          <c:idx val="0"/>
          <c:order val="0"/>
          <c:tx>
            <c:strRef>
              <c:f>Sheet1!$B$1</c:f>
              <c:strCache>
                <c:ptCount val="1"/>
                <c:pt idx="0">
                  <c:v>WOMEN</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E648-44D5-87A4-59B6E0F176E6}"/>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FDC7-44A3-B36A-C71DC07575D5}"/>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FDC7-44A3-B36A-C71DC07575D5}"/>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FDC7-44A3-B36A-C71DC07575D5}"/>
              </c:ext>
            </c:extLst>
          </c:dPt>
          <c:dLbls>
            <c:dLbl>
              <c:idx val="0"/>
              <c:delete val="1"/>
              <c:extLst>
                <c:ext xmlns:c15="http://schemas.microsoft.com/office/drawing/2012/chart" uri="{CE6537A1-D6FC-4f65-9D91-7224C49458BB}"/>
                <c:ext xmlns:c16="http://schemas.microsoft.com/office/drawing/2014/chart" uri="{C3380CC4-5D6E-409C-BE32-E72D297353CC}">
                  <c16:uniqueId val="{00000001-E648-44D5-87A4-59B6E0F176E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Sheet1!$A$2:$A$5</c:f>
              <c:numCache>
                <c:formatCode>General</c:formatCode>
                <c:ptCount val="4"/>
              </c:numCache>
            </c:numRef>
          </c:cat>
          <c:val>
            <c:numRef>
              <c:f>Sheet1!$B$2:$B$5</c:f>
              <c:numCache>
                <c:formatCode>General</c:formatCode>
                <c:ptCount val="4"/>
                <c:pt idx="0">
                  <c:v>82.4</c:v>
                </c:pt>
                <c:pt idx="1">
                  <c:v>17.600000000000001</c:v>
                </c:pt>
              </c:numCache>
            </c:numRef>
          </c:val>
          <c:extLst>
            <c:ext xmlns:c16="http://schemas.microsoft.com/office/drawing/2014/chart" uri="{C3380CC4-5D6E-409C-BE32-E72D297353CC}">
              <c16:uniqueId val="{00000000-E648-44D5-87A4-59B6E0F176E6}"/>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52560963970412788"/>
          <c:y val="3.7037037037037038E-3"/>
        </c:manualLayout>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8514495347172514"/>
          <c:y val="0.17657850461000069"/>
          <c:w val="0.534012467191601"/>
          <c:h val="0.48198048320882958"/>
        </c:manualLayout>
      </c:layout>
      <c:doughnutChart>
        <c:varyColors val="1"/>
        <c:ser>
          <c:idx val="0"/>
          <c:order val="0"/>
          <c:tx>
            <c:strRef>
              <c:f>Sheet1!$B$1</c:f>
              <c:strCache>
                <c:ptCount val="1"/>
                <c:pt idx="0">
                  <c:v>MEN</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DB01-4FF5-B2A8-354049B06177}"/>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C4BD-4198-8301-59D59184722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DB01-4FF5-B2A8-354049B06177}"/>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DB01-4FF5-B2A8-354049B06177}"/>
              </c:ext>
            </c:extLst>
          </c:dPt>
          <c:dLbls>
            <c:dLbl>
              <c:idx val="1"/>
              <c:delete val="1"/>
              <c:extLst>
                <c:ext xmlns:c15="http://schemas.microsoft.com/office/drawing/2012/chart" uri="{CE6537A1-D6FC-4f65-9D91-7224C49458BB}"/>
                <c:ext xmlns:c16="http://schemas.microsoft.com/office/drawing/2014/chart" uri="{C3380CC4-5D6E-409C-BE32-E72D297353CC}">
                  <c16:uniqueId val="{00000001-C4BD-4198-8301-59D59184722E}"/>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Sheet1!$A$2:$A$5</c:f>
              <c:numCache>
                <c:formatCode>General</c:formatCode>
                <c:ptCount val="4"/>
              </c:numCache>
            </c:numRef>
          </c:cat>
          <c:val>
            <c:numRef>
              <c:f>Sheet1!$B$2:$B$5</c:f>
              <c:numCache>
                <c:formatCode>General</c:formatCode>
                <c:ptCount val="4"/>
                <c:pt idx="0">
                  <c:v>3</c:v>
                </c:pt>
                <c:pt idx="1">
                  <c:v>97</c:v>
                </c:pt>
              </c:numCache>
            </c:numRef>
          </c:val>
          <c:extLst>
            <c:ext xmlns:c16="http://schemas.microsoft.com/office/drawing/2014/chart" uri="{C3380CC4-5D6E-409C-BE32-E72D297353CC}">
              <c16:uniqueId val="{00000000-C4BD-4198-8301-59D59184722E}"/>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07309313608523"/>
          <c:y val="0.25784226568453139"/>
          <c:w val="0.7700986240356319"/>
          <c:h val="0.72065235797138261"/>
        </c:manualLayout>
      </c:layout>
      <c:barChart>
        <c:barDir val="bar"/>
        <c:grouping val="stacked"/>
        <c:varyColors val="0"/>
        <c:ser>
          <c:idx val="0"/>
          <c:order val="0"/>
          <c:tx>
            <c:strRef>
              <c:f>Sheet1!$B$1</c:f>
              <c:strCache>
                <c:ptCount val="1"/>
                <c:pt idx="0">
                  <c:v>Heterosexual</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Women</c:v>
                </c:pt>
                <c:pt idx="1">
                  <c:v>Men</c:v>
                </c:pt>
              </c:strCache>
            </c:strRef>
          </c:cat>
          <c:val>
            <c:numRef>
              <c:f>Sheet1!$B$2:$B$3</c:f>
              <c:numCache>
                <c:formatCode>_(* #,##0_);_(* \(#,##0\);_(* "-"??_);_(@_)</c:formatCode>
                <c:ptCount val="2"/>
                <c:pt idx="0">
                  <c:v>7754</c:v>
                </c:pt>
                <c:pt idx="1">
                  <c:v>3917</c:v>
                </c:pt>
              </c:numCache>
            </c:numRef>
          </c:val>
          <c:extLst>
            <c:ext xmlns:c16="http://schemas.microsoft.com/office/drawing/2014/chart" uri="{C3380CC4-5D6E-409C-BE32-E72D297353CC}">
              <c16:uniqueId val="{00000000-0B56-4055-9D21-AEE673A6E7F4}"/>
            </c:ext>
          </c:extLst>
        </c:ser>
        <c:ser>
          <c:idx val="1"/>
          <c:order val="1"/>
          <c:tx>
            <c:strRef>
              <c:f>Sheet1!$C$1</c:f>
              <c:strCache>
                <c:ptCount val="1"/>
                <c:pt idx="0">
                  <c:v>All others</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Women</c:v>
                </c:pt>
                <c:pt idx="1">
                  <c:v>Men</c:v>
                </c:pt>
              </c:strCache>
            </c:strRef>
          </c:cat>
          <c:val>
            <c:numRef>
              <c:f>Sheet1!$C$2:$C$3</c:f>
              <c:numCache>
                <c:formatCode>_(* #,##0_);_(* \(#,##0\);_(* "-"??_);_(@_)</c:formatCode>
                <c:ptCount val="2"/>
                <c:pt idx="0">
                  <c:v>5218</c:v>
                </c:pt>
                <c:pt idx="1">
                  <c:v>3629</c:v>
                </c:pt>
              </c:numCache>
            </c:numRef>
          </c:val>
          <c:extLst>
            <c:ext xmlns:c16="http://schemas.microsoft.com/office/drawing/2014/chart" uri="{C3380CC4-5D6E-409C-BE32-E72D297353CC}">
              <c16:uniqueId val="{00000001-0B56-4055-9D21-AEE673A6E7F4}"/>
            </c:ext>
          </c:extLst>
        </c:ser>
        <c:dLbls>
          <c:showLegendKey val="0"/>
          <c:showVal val="0"/>
          <c:showCatName val="0"/>
          <c:showSerName val="0"/>
          <c:showPercent val="0"/>
          <c:showBubbleSize val="0"/>
        </c:dLbls>
        <c:gapWidth val="150"/>
        <c:overlap val="100"/>
        <c:axId val="221607279"/>
        <c:axId val="245638671"/>
      </c:barChart>
      <c:catAx>
        <c:axId val="221607279"/>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45638671"/>
        <c:crosses val="autoZero"/>
        <c:auto val="1"/>
        <c:lblAlgn val="ctr"/>
        <c:lblOffset val="100"/>
        <c:noMultiLvlLbl val="0"/>
      </c:catAx>
      <c:valAx>
        <c:axId val="245638671"/>
        <c:scaling>
          <c:orientation val="minMax"/>
        </c:scaling>
        <c:delete val="1"/>
        <c:axPos val="b"/>
        <c:numFmt formatCode="_(* #,##0_);_(* \(#,##0\);_(* &quot;-&quot;??_);_(@_)" sourceLinked="1"/>
        <c:majorTickMark val="none"/>
        <c:minorTickMark val="none"/>
        <c:tickLblPos val="nextTo"/>
        <c:crossAx val="221607279"/>
        <c:crosses val="autoZero"/>
        <c:crossBetween val="between"/>
      </c:valAx>
      <c:spPr>
        <a:noFill/>
        <a:ln>
          <a:noFill/>
        </a:ln>
        <a:effectLst/>
      </c:spPr>
    </c:plotArea>
    <c:legend>
      <c:legendPos val="t"/>
      <c:layout>
        <c:manualLayout>
          <c:xMode val="edge"/>
          <c:yMode val="edge"/>
          <c:x val="0.13654360421928391"/>
          <c:y val="0.1020663971057672"/>
          <c:w val="0.75620076116968538"/>
          <c:h val="9.249981607957036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144B4C-F45A-4085-B5E5-5436F13CB0CE}"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US"/>
        </a:p>
      </dgm:t>
    </dgm:pt>
    <dgm:pt modelId="{012F3F33-E5E7-4D49-8293-D7633FA524AD}">
      <dgm:prSet/>
      <dgm:spPr/>
      <dgm:t>
        <a:bodyPr/>
        <a:lstStyle/>
        <a:p>
          <a:r>
            <a:rPr lang="en-US" dirty="0"/>
            <a:t>To be held July 30 - August 1 in Washington, DC</a:t>
          </a:r>
        </a:p>
      </dgm:t>
    </dgm:pt>
    <dgm:pt modelId="{A7D849A8-B392-4980-B0D5-05EC4C968866}" type="parTrans" cxnId="{4DED1209-24ED-4382-91C9-321C1F6F9C85}">
      <dgm:prSet/>
      <dgm:spPr/>
      <dgm:t>
        <a:bodyPr/>
        <a:lstStyle/>
        <a:p>
          <a:endParaRPr lang="en-US"/>
        </a:p>
      </dgm:t>
    </dgm:pt>
    <dgm:pt modelId="{BF349ABC-4290-4C69-A547-E8298AAB3587}" type="sibTrans" cxnId="{4DED1209-24ED-4382-91C9-321C1F6F9C85}">
      <dgm:prSet/>
      <dgm:spPr/>
      <dgm:t>
        <a:bodyPr/>
        <a:lstStyle/>
        <a:p>
          <a:endParaRPr lang="en-US"/>
        </a:p>
      </dgm:t>
    </dgm:pt>
    <dgm:pt modelId="{E7AD7F93-E427-4350-9458-61948025E036}">
      <dgm:prSet/>
      <dgm:spPr/>
      <dgm:t>
        <a:bodyPr/>
        <a:lstStyle/>
        <a:p>
          <a:r>
            <a:rPr lang="en-US"/>
            <a:t>2.5 day conference</a:t>
          </a:r>
        </a:p>
      </dgm:t>
    </dgm:pt>
    <dgm:pt modelId="{A4580B40-F2B6-4E3F-97D5-CF14B4F04884}" type="parTrans" cxnId="{1F8D4B26-00E6-4C31-A886-8097C867269F}">
      <dgm:prSet/>
      <dgm:spPr/>
      <dgm:t>
        <a:bodyPr/>
        <a:lstStyle/>
        <a:p>
          <a:endParaRPr lang="en-US"/>
        </a:p>
      </dgm:t>
    </dgm:pt>
    <dgm:pt modelId="{C4F4B2EB-FC97-45A1-9B11-BA9BE7281835}" type="sibTrans" cxnId="{1F8D4B26-00E6-4C31-A886-8097C867269F}">
      <dgm:prSet/>
      <dgm:spPr/>
      <dgm:t>
        <a:bodyPr/>
        <a:lstStyle/>
        <a:p>
          <a:endParaRPr lang="en-US"/>
        </a:p>
      </dgm:t>
    </dgm:pt>
    <dgm:pt modelId="{CDA40E45-6C88-443F-9294-A44A393771F1}">
      <dgm:prSet/>
      <dgm:spPr/>
      <dgm:t>
        <a:bodyPr/>
        <a:lstStyle/>
        <a:p>
          <a:r>
            <a:rPr lang="en-US"/>
            <a:t>Poster session focused on implementation of best practices</a:t>
          </a:r>
        </a:p>
      </dgm:t>
    </dgm:pt>
    <dgm:pt modelId="{6191EF08-A6B4-41F7-AF35-BA3238A82601}" type="parTrans" cxnId="{D08436F6-D78C-4C29-8FC9-B2CA2AE2C9E0}">
      <dgm:prSet/>
      <dgm:spPr/>
      <dgm:t>
        <a:bodyPr/>
        <a:lstStyle/>
        <a:p>
          <a:endParaRPr lang="en-US"/>
        </a:p>
      </dgm:t>
    </dgm:pt>
    <dgm:pt modelId="{CAAE90F7-8DFF-4A0D-B356-D0F2154BD391}" type="sibTrans" cxnId="{D08436F6-D78C-4C29-8FC9-B2CA2AE2C9E0}">
      <dgm:prSet/>
      <dgm:spPr/>
      <dgm:t>
        <a:bodyPr/>
        <a:lstStyle/>
        <a:p>
          <a:endParaRPr lang="en-US"/>
        </a:p>
      </dgm:t>
    </dgm:pt>
    <dgm:pt modelId="{0402DA71-9422-42B2-BC27-490E216BAFBD}">
      <dgm:prSet/>
      <dgm:spPr/>
      <dgm:t>
        <a:bodyPr/>
        <a:lstStyle/>
        <a:p>
          <a:r>
            <a:rPr lang="en-US" dirty="0"/>
            <a:t>DoD has invited 12 SMEs to present breakout and didactic sessions.</a:t>
          </a:r>
        </a:p>
      </dgm:t>
    </dgm:pt>
    <dgm:pt modelId="{5993372D-F782-49D3-B720-30240AC755E9}" type="parTrans" cxnId="{57CC78DD-24BF-4456-B717-EEA859A00610}">
      <dgm:prSet/>
      <dgm:spPr/>
      <dgm:t>
        <a:bodyPr/>
        <a:lstStyle/>
        <a:p>
          <a:endParaRPr lang="en-US"/>
        </a:p>
      </dgm:t>
    </dgm:pt>
    <dgm:pt modelId="{ECB6C5DD-FC58-4109-952B-6CD9B4247A1F}" type="sibTrans" cxnId="{57CC78DD-24BF-4456-B717-EEA859A00610}">
      <dgm:prSet/>
      <dgm:spPr/>
      <dgm:t>
        <a:bodyPr/>
        <a:lstStyle/>
        <a:p>
          <a:endParaRPr lang="en-US"/>
        </a:p>
      </dgm:t>
    </dgm:pt>
    <dgm:pt modelId="{4CD10B1B-D854-4F95-9599-A330101EF79E}">
      <dgm:prSet/>
      <dgm:spPr/>
      <dgm:t>
        <a:bodyPr/>
        <a:lstStyle/>
        <a:p>
          <a:r>
            <a:rPr lang="en-US"/>
            <a:t>200 participant capacity (100 VA and 100 DoD participants)</a:t>
          </a:r>
        </a:p>
      </dgm:t>
    </dgm:pt>
    <dgm:pt modelId="{E4454D08-04CB-4429-A719-E28C28D8695F}" type="parTrans" cxnId="{3B660D4C-9248-4BB4-9722-533E2E5A51A9}">
      <dgm:prSet/>
      <dgm:spPr/>
      <dgm:t>
        <a:bodyPr/>
        <a:lstStyle/>
        <a:p>
          <a:endParaRPr lang="en-US"/>
        </a:p>
      </dgm:t>
    </dgm:pt>
    <dgm:pt modelId="{71AF6213-7BCA-496C-97F7-04E44C65A398}" type="sibTrans" cxnId="{3B660D4C-9248-4BB4-9722-533E2E5A51A9}">
      <dgm:prSet/>
      <dgm:spPr/>
      <dgm:t>
        <a:bodyPr/>
        <a:lstStyle/>
        <a:p>
          <a:endParaRPr lang="en-US"/>
        </a:p>
      </dgm:t>
    </dgm:pt>
    <dgm:pt modelId="{D490EF3D-D08F-4B14-A965-02D3C7198FB7}" type="pres">
      <dgm:prSet presAssocID="{5C144B4C-F45A-4085-B5E5-5436F13CB0CE}" presName="diagram" presStyleCnt="0">
        <dgm:presLayoutVars>
          <dgm:dir/>
          <dgm:resizeHandles val="exact"/>
        </dgm:presLayoutVars>
      </dgm:prSet>
      <dgm:spPr/>
    </dgm:pt>
    <dgm:pt modelId="{EC6E96B3-AF85-424F-B266-6FC47D315DBD}" type="pres">
      <dgm:prSet presAssocID="{012F3F33-E5E7-4D49-8293-D7633FA524AD}" presName="node" presStyleLbl="node1" presStyleIdx="0" presStyleCnt="5">
        <dgm:presLayoutVars>
          <dgm:bulletEnabled val="1"/>
        </dgm:presLayoutVars>
      </dgm:prSet>
      <dgm:spPr/>
    </dgm:pt>
    <dgm:pt modelId="{D8DD183B-2817-49E1-AC93-6251CE7FCDF1}" type="pres">
      <dgm:prSet presAssocID="{BF349ABC-4290-4C69-A547-E8298AAB3587}" presName="sibTrans" presStyleCnt="0"/>
      <dgm:spPr/>
    </dgm:pt>
    <dgm:pt modelId="{E5804BE8-AD90-4027-BB10-04733994C8B0}" type="pres">
      <dgm:prSet presAssocID="{E7AD7F93-E427-4350-9458-61948025E036}" presName="node" presStyleLbl="node1" presStyleIdx="1" presStyleCnt="5">
        <dgm:presLayoutVars>
          <dgm:bulletEnabled val="1"/>
        </dgm:presLayoutVars>
      </dgm:prSet>
      <dgm:spPr/>
    </dgm:pt>
    <dgm:pt modelId="{28F59169-7C16-4D14-9E6E-3D95B3F44E68}" type="pres">
      <dgm:prSet presAssocID="{C4F4B2EB-FC97-45A1-9B11-BA9BE7281835}" presName="sibTrans" presStyleCnt="0"/>
      <dgm:spPr/>
    </dgm:pt>
    <dgm:pt modelId="{703549B9-C040-4E38-B489-FB1B933C07CD}" type="pres">
      <dgm:prSet presAssocID="{CDA40E45-6C88-443F-9294-A44A393771F1}" presName="node" presStyleLbl="node1" presStyleIdx="2" presStyleCnt="5">
        <dgm:presLayoutVars>
          <dgm:bulletEnabled val="1"/>
        </dgm:presLayoutVars>
      </dgm:prSet>
      <dgm:spPr/>
    </dgm:pt>
    <dgm:pt modelId="{4D17D418-6054-4AC6-9F9B-1FFB19989D57}" type="pres">
      <dgm:prSet presAssocID="{CAAE90F7-8DFF-4A0D-B356-D0F2154BD391}" presName="sibTrans" presStyleCnt="0"/>
      <dgm:spPr/>
    </dgm:pt>
    <dgm:pt modelId="{EF0B62F2-046F-4085-BEDA-1B7CD6759B00}" type="pres">
      <dgm:prSet presAssocID="{0402DA71-9422-42B2-BC27-490E216BAFBD}" presName="node" presStyleLbl="node1" presStyleIdx="3" presStyleCnt="5">
        <dgm:presLayoutVars>
          <dgm:bulletEnabled val="1"/>
        </dgm:presLayoutVars>
      </dgm:prSet>
      <dgm:spPr/>
    </dgm:pt>
    <dgm:pt modelId="{4F6C53FA-52A0-4860-A2A5-EA178E384B88}" type="pres">
      <dgm:prSet presAssocID="{ECB6C5DD-FC58-4109-952B-6CD9B4247A1F}" presName="sibTrans" presStyleCnt="0"/>
      <dgm:spPr/>
    </dgm:pt>
    <dgm:pt modelId="{429178F6-D627-456C-BAAC-E9FA4668EC17}" type="pres">
      <dgm:prSet presAssocID="{4CD10B1B-D854-4F95-9599-A330101EF79E}" presName="node" presStyleLbl="node1" presStyleIdx="4" presStyleCnt="5">
        <dgm:presLayoutVars>
          <dgm:bulletEnabled val="1"/>
        </dgm:presLayoutVars>
      </dgm:prSet>
      <dgm:spPr/>
    </dgm:pt>
  </dgm:ptLst>
  <dgm:cxnLst>
    <dgm:cxn modelId="{4DED1209-24ED-4382-91C9-321C1F6F9C85}" srcId="{5C144B4C-F45A-4085-B5E5-5436F13CB0CE}" destId="{012F3F33-E5E7-4D49-8293-D7633FA524AD}" srcOrd="0" destOrd="0" parTransId="{A7D849A8-B392-4980-B0D5-05EC4C968866}" sibTransId="{BF349ABC-4290-4C69-A547-E8298AAB3587}"/>
    <dgm:cxn modelId="{1F8D4B26-00E6-4C31-A886-8097C867269F}" srcId="{5C144B4C-F45A-4085-B5E5-5436F13CB0CE}" destId="{E7AD7F93-E427-4350-9458-61948025E036}" srcOrd="1" destOrd="0" parTransId="{A4580B40-F2B6-4E3F-97D5-CF14B4F04884}" sibTransId="{C4F4B2EB-FC97-45A1-9B11-BA9BE7281835}"/>
    <dgm:cxn modelId="{3B660D4C-9248-4BB4-9722-533E2E5A51A9}" srcId="{5C144B4C-F45A-4085-B5E5-5436F13CB0CE}" destId="{4CD10B1B-D854-4F95-9599-A330101EF79E}" srcOrd="4" destOrd="0" parTransId="{E4454D08-04CB-4429-A719-E28C28D8695F}" sibTransId="{71AF6213-7BCA-496C-97F7-04E44C65A398}"/>
    <dgm:cxn modelId="{B97FCA4F-BA45-4498-B9CC-AD48E5A2490F}" type="presOf" srcId="{5C144B4C-F45A-4085-B5E5-5436F13CB0CE}" destId="{D490EF3D-D08F-4B14-A965-02D3C7198FB7}" srcOrd="0" destOrd="0" presId="urn:microsoft.com/office/officeart/2005/8/layout/default"/>
    <dgm:cxn modelId="{7BEDC383-477E-4B3E-A3CE-14D3732F95B9}" type="presOf" srcId="{CDA40E45-6C88-443F-9294-A44A393771F1}" destId="{703549B9-C040-4E38-B489-FB1B933C07CD}" srcOrd="0" destOrd="0" presId="urn:microsoft.com/office/officeart/2005/8/layout/default"/>
    <dgm:cxn modelId="{E5974886-3A29-45E5-85D4-7186E897B038}" type="presOf" srcId="{0402DA71-9422-42B2-BC27-490E216BAFBD}" destId="{EF0B62F2-046F-4085-BEDA-1B7CD6759B00}" srcOrd="0" destOrd="0" presId="urn:microsoft.com/office/officeart/2005/8/layout/default"/>
    <dgm:cxn modelId="{6F596E8E-46E6-4272-9F05-A3FED1FBC1DB}" type="presOf" srcId="{E7AD7F93-E427-4350-9458-61948025E036}" destId="{E5804BE8-AD90-4027-BB10-04733994C8B0}" srcOrd="0" destOrd="0" presId="urn:microsoft.com/office/officeart/2005/8/layout/default"/>
    <dgm:cxn modelId="{5BB573A0-658B-40E4-8FCC-ACE72F0CD507}" type="presOf" srcId="{4CD10B1B-D854-4F95-9599-A330101EF79E}" destId="{429178F6-D627-456C-BAAC-E9FA4668EC17}" srcOrd="0" destOrd="0" presId="urn:microsoft.com/office/officeart/2005/8/layout/default"/>
    <dgm:cxn modelId="{88F5C5B9-AA17-4666-AE1C-519D2D62E00F}" type="presOf" srcId="{012F3F33-E5E7-4D49-8293-D7633FA524AD}" destId="{EC6E96B3-AF85-424F-B266-6FC47D315DBD}" srcOrd="0" destOrd="0" presId="urn:microsoft.com/office/officeart/2005/8/layout/default"/>
    <dgm:cxn modelId="{57CC78DD-24BF-4456-B717-EEA859A00610}" srcId="{5C144B4C-F45A-4085-B5E5-5436F13CB0CE}" destId="{0402DA71-9422-42B2-BC27-490E216BAFBD}" srcOrd="3" destOrd="0" parTransId="{5993372D-F782-49D3-B720-30240AC755E9}" sibTransId="{ECB6C5DD-FC58-4109-952B-6CD9B4247A1F}"/>
    <dgm:cxn modelId="{D08436F6-D78C-4C29-8FC9-B2CA2AE2C9E0}" srcId="{5C144B4C-F45A-4085-B5E5-5436F13CB0CE}" destId="{CDA40E45-6C88-443F-9294-A44A393771F1}" srcOrd="2" destOrd="0" parTransId="{6191EF08-A6B4-41F7-AF35-BA3238A82601}" sibTransId="{CAAE90F7-8DFF-4A0D-B356-D0F2154BD391}"/>
    <dgm:cxn modelId="{1AECAC54-2DC9-476C-B9E8-3674AF57EC40}" type="presParOf" srcId="{D490EF3D-D08F-4B14-A965-02D3C7198FB7}" destId="{EC6E96B3-AF85-424F-B266-6FC47D315DBD}" srcOrd="0" destOrd="0" presId="urn:microsoft.com/office/officeart/2005/8/layout/default"/>
    <dgm:cxn modelId="{4D220AD9-1432-4589-89F5-8CD41D0987CC}" type="presParOf" srcId="{D490EF3D-D08F-4B14-A965-02D3C7198FB7}" destId="{D8DD183B-2817-49E1-AC93-6251CE7FCDF1}" srcOrd="1" destOrd="0" presId="urn:microsoft.com/office/officeart/2005/8/layout/default"/>
    <dgm:cxn modelId="{FB4D537E-4F04-4D98-94C0-26CCDB34FC61}" type="presParOf" srcId="{D490EF3D-D08F-4B14-A965-02D3C7198FB7}" destId="{E5804BE8-AD90-4027-BB10-04733994C8B0}" srcOrd="2" destOrd="0" presId="urn:microsoft.com/office/officeart/2005/8/layout/default"/>
    <dgm:cxn modelId="{C3F2FEA9-BFB7-4BC0-B578-C163978A8B72}" type="presParOf" srcId="{D490EF3D-D08F-4B14-A965-02D3C7198FB7}" destId="{28F59169-7C16-4D14-9E6E-3D95B3F44E68}" srcOrd="3" destOrd="0" presId="urn:microsoft.com/office/officeart/2005/8/layout/default"/>
    <dgm:cxn modelId="{B351C8BD-6233-4ADB-A007-FE283CFC7900}" type="presParOf" srcId="{D490EF3D-D08F-4B14-A965-02D3C7198FB7}" destId="{703549B9-C040-4E38-B489-FB1B933C07CD}" srcOrd="4" destOrd="0" presId="urn:microsoft.com/office/officeart/2005/8/layout/default"/>
    <dgm:cxn modelId="{59A2CA27-89B0-4A45-AE0D-528C9ED0B3BF}" type="presParOf" srcId="{D490EF3D-D08F-4B14-A965-02D3C7198FB7}" destId="{4D17D418-6054-4AC6-9F9B-1FFB19989D57}" srcOrd="5" destOrd="0" presId="urn:microsoft.com/office/officeart/2005/8/layout/default"/>
    <dgm:cxn modelId="{7954A2B0-BE10-46AE-81CA-B53D4A786C9E}" type="presParOf" srcId="{D490EF3D-D08F-4B14-A965-02D3C7198FB7}" destId="{EF0B62F2-046F-4085-BEDA-1B7CD6759B00}" srcOrd="6" destOrd="0" presId="urn:microsoft.com/office/officeart/2005/8/layout/default"/>
    <dgm:cxn modelId="{C254E3CB-A041-4DF4-A8AD-6D6F0ED5D0F6}" type="presParOf" srcId="{D490EF3D-D08F-4B14-A965-02D3C7198FB7}" destId="{4F6C53FA-52A0-4860-A2A5-EA178E384B88}" srcOrd="7" destOrd="0" presId="urn:microsoft.com/office/officeart/2005/8/layout/default"/>
    <dgm:cxn modelId="{7DD91CDE-948C-426D-80C0-169BAAAA2071}" type="presParOf" srcId="{D490EF3D-D08F-4B14-A965-02D3C7198FB7}" destId="{429178F6-D627-456C-BAAC-E9FA4668EC1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5DF4D7-CDDE-4862-AAA8-447B8BD7851A}"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US"/>
        </a:p>
      </dgm:t>
    </dgm:pt>
    <dgm:pt modelId="{53E5414C-1477-4CC7-910D-6E677613802C}">
      <dgm:prSet/>
      <dgm:spPr/>
      <dgm:t>
        <a:bodyPr/>
        <a:lstStyle/>
        <a:p>
          <a:r>
            <a:rPr lang="en-US"/>
            <a:t>Lifestyle Medicine</a:t>
          </a:r>
        </a:p>
      </dgm:t>
    </dgm:pt>
    <dgm:pt modelId="{44F105BE-F979-4D72-8F17-C358F78B78B6}" type="parTrans" cxnId="{B19A7CE6-C26B-4667-99FC-82E730CB14A8}">
      <dgm:prSet/>
      <dgm:spPr/>
      <dgm:t>
        <a:bodyPr/>
        <a:lstStyle/>
        <a:p>
          <a:endParaRPr lang="en-US"/>
        </a:p>
      </dgm:t>
    </dgm:pt>
    <dgm:pt modelId="{F987917F-52F7-441F-AEAC-C91C598C3FB7}" type="sibTrans" cxnId="{B19A7CE6-C26B-4667-99FC-82E730CB14A8}">
      <dgm:prSet/>
      <dgm:spPr/>
      <dgm:t>
        <a:bodyPr/>
        <a:lstStyle/>
        <a:p>
          <a:endParaRPr lang="en-US"/>
        </a:p>
      </dgm:t>
    </dgm:pt>
    <dgm:pt modelId="{B5C8DDF2-5C05-4957-9675-612EF43A26DE}">
      <dgm:prSet/>
      <dgm:spPr/>
      <dgm:t>
        <a:bodyPr/>
        <a:lstStyle/>
        <a:p>
          <a:r>
            <a:rPr lang="en-US"/>
            <a:t>Intersectionality</a:t>
          </a:r>
        </a:p>
      </dgm:t>
    </dgm:pt>
    <dgm:pt modelId="{5C327799-7CE3-4BD7-99B2-1EC474A47FD2}" type="parTrans" cxnId="{CA5A80DB-9747-480B-9188-5B9D5058F61A}">
      <dgm:prSet/>
      <dgm:spPr/>
      <dgm:t>
        <a:bodyPr/>
        <a:lstStyle/>
        <a:p>
          <a:endParaRPr lang="en-US"/>
        </a:p>
      </dgm:t>
    </dgm:pt>
    <dgm:pt modelId="{C09906E2-CB33-4451-A745-9AB8E3064CCD}" type="sibTrans" cxnId="{CA5A80DB-9747-480B-9188-5B9D5058F61A}">
      <dgm:prSet/>
      <dgm:spPr/>
      <dgm:t>
        <a:bodyPr/>
        <a:lstStyle/>
        <a:p>
          <a:endParaRPr lang="en-US"/>
        </a:p>
      </dgm:t>
    </dgm:pt>
    <dgm:pt modelId="{C325DA36-6A5E-4D00-94E1-9D8953AD7082}">
      <dgm:prSet/>
      <dgm:spPr/>
      <dgm:t>
        <a:bodyPr/>
        <a:lstStyle/>
        <a:p>
          <a:r>
            <a:rPr lang="en-US"/>
            <a:t>Eating Disorders and Disordered Eating Behaviors</a:t>
          </a:r>
        </a:p>
      </dgm:t>
    </dgm:pt>
    <dgm:pt modelId="{6DC95954-6BCB-4D5F-80EC-B8C5BBFB6BA0}" type="parTrans" cxnId="{0E5544B6-F9EA-4837-A171-74A0F9909D9A}">
      <dgm:prSet/>
      <dgm:spPr/>
      <dgm:t>
        <a:bodyPr/>
        <a:lstStyle/>
        <a:p>
          <a:endParaRPr lang="en-US"/>
        </a:p>
      </dgm:t>
    </dgm:pt>
    <dgm:pt modelId="{85ADCC51-7177-4471-B870-27893183600D}" type="sibTrans" cxnId="{0E5544B6-F9EA-4837-A171-74A0F9909D9A}">
      <dgm:prSet/>
      <dgm:spPr/>
      <dgm:t>
        <a:bodyPr/>
        <a:lstStyle/>
        <a:p>
          <a:endParaRPr lang="en-US"/>
        </a:p>
      </dgm:t>
    </dgm:pt>
    <dgm:pt modelId="{0C76E9D7-04BC-4BF5-AE3F-0DD98CE886CC}">
      <dgm:prSet/>
      <dgm:spPr/>
      <dgm:t>
        <a:bodyPr/>
        <a:lstStyle/>
        <a:p>
          <a:r>
            <a:rPr lang="en-US"/>
            <a:t>Gender-Affirming Behavioral Health Care</a:t>
          </a:r>
        </a:p>
      </dgm:t>
    </dgm:pt>
    <dgm:pt modelId="{21B990CE-78AB-4C1B-9260-0C3A089339C2}" type="parTrans" cxnId="{D7FCEB60-E729-40B7-8991-BCD663AA3948}">
      <dgm:prSet/>
      <dgm:spPr/>
      <dgm:t>
        <a:bodyPr/>
        <a:lstStyle/>
        <a:p>
          <a:endParaRPr lang="en-US"/>
        </a:p>
      </dgm:t>
    </dgm:pt>
    <dgm:pt modelId="{4C90A301-45F7-4476-9B79-2EE1E9C553C7}" type="sibTrans" cxnId="{D7FCEB60-E729-40B7-8991-BCD663AA3948}">
      <dgm:prSet/>
      <dgm:spPr/>
      <dgm:t>
        <a:bodyPr/>
        <a:lstStyle/>
        <a:p>
          <a:endParaRPr lang="en-US"/>
        </a:p>
      </dgm:t>
    </dgm:pt>
    <dgm:pt modelId="{2ADE5C3F-EF5D-4330-94AE-0047E8123FBF}">
      <dgm:prSet/>
      <dgm:spPr/>
      <dgm:t>
        <a:bodyPr/>
        <a:lstStyle/>
        <a:p>
          <a:r>
            <a:rPr lang="en-US"/>
            <a:t>Maternal Behavioral Health</a:t>
          </a:r>
        </a:p>
      </dgm:t>
    </dgm:pt>
    <dgm:pt modelId="{1E59178B-1FA7-4E17-9404-E25E12113462}" type="parTrans" cxnId="{D608316F-0273-4669-9728-C5CC42F6D033}">
      <dgm:prSet/>
      <dgm:spPr/>
      <dgm:t>
        <a:bodyPr/>
        <a:lstStyle/>
        <a:p>
          <a:endParaRPr lang="en-US"/>
        </a:p>
      </dgm:t>
    </dgm:pt>
    <dgm:pt modelId="{BA9F76BE-F669-4004-9669-5661C4883DA8}" type="sibTrans" cxnId="{D608316F-0273-4669-9728-C5CC42F6D033}">
      <dgm:prSet/>
      <dgm:spPr/>
      <dgm:t>
        <a:bodyPr/>
        <a:lstStyle/>
        <a:p>
          <a:endParaRPr lang="en-US"/>
        </a:p>
      </dgm:t>
    </dgm:pt>
    <dgm:pt modelId="{A2B7011D-E7F3-485D-968A-853CCD5C7507}">
      <dgm:prSet/>
      <dgm:spPr/>
      <dgm:t>
        <a:bodyPr/>
        <a:lstStyle/>
        <a:p>
          <a:r>
            <a:rPr lang="en-US"/>
            <a:t>Reproductive Health</a:t>
          </a:r>
        </a:p>
      </dgm:t>
    </dgm:pt>
    <dgm:pt modelId="{DB6EBE7F-D3F1-45D7-B194-E42BB7369D58}" type="parTrans" cxnId="{D270F8EA-5320-47DF-88AF-E2EE758B71D3}">
      <dgm:prSet/>
      <dgm:spPr/>
      <dgm:t>
        <a:bodyPr/>
        <a:lstStyle/>
        <a:p>
          <a:endParaRPr lang="en-US"/>
        </a:p>
      </dgm:t>
    </dgm:pt>
    <dgm:pt modelId="{81D61612-030D-4C8F-8C91-9A0BC1DC5B0F}" type="sibTrans" cxnId="{D270F8EA-5320-47DF-88AF-E2EE758B71D3}">
      <dgm:prSet/>
      <dgm:spPr/>
      <dgm:t>
        <a:bodyPr/>
        <a:lstStyle/>
        <a:p>
          <a:endParaRPr lang="en-US"/>
        </a:p>
      </dgm:t>
    </dgm:pt>
    <dgm:pt modelId="{36553468-8446-49FA-8493-45E70F045F1A}">
      <dgm:prSet/>
      <dgm:spPr/>
      <dgm:t>
        <a:bodyPr/>
        <a:lstStyle/>
        <a:p>
          <a:r>
            <a:rPr lang="en-US" dirty="0"/>
            <a:t>Women’s Mental Health Across the Lifespan</a:t>
          </a:r>
        </a:p>
      </dgm:t>
    </dgm:pt>
    <dgm:pt modelId="{1AA3EF85-5790-4C6E-B305-8EB110532CA0}" type="parTrans" cxnId="{34B8D62F-7B64-4EA9-8C46-511AB0FDD583}">
      <dgm:prSet/>
      <dgm:spPr/>
      <dgm:t>
        <a:bodyPr/>
        <a:lstStyle/>
        <a:p>
          <a:endParaRPr lang="en-US"/>
        </a:p>
      </dgm:t>
    </dgm:pt>
    <dgm:pt modelId="{2CD21F30-02F7-40A9-8CB7-645AEA274C5E}" type="sibTrans" cxnId="{34B8D62F-7B64-4EA9-8C46-511AB0FDD583}">
      <dgm:prSet/>
      <dgm:spPr/>
      <dgm:t>
        <a:bodyPr/>
        <a:lstStyle/>
        <a:p>
          <a:endParaRPr lang="en-US"/>
        </a:p>
      </dgm:t>
    </dgm:pt>
    <dgm:pt modelId="{C78B58FC-6F10-45D9-8733-16BE87F3BCD1}">
      <dgm:prSet/>
      <dgm:spPr/>
      <dgm:t>
        <a:bodyPr/>
        <a:lstStyle/>
        <a:p>
          <a:r>
            <a:rPr lang="en-US" dirty="0"/>
            <a:t>And more!</a:t>
          </a:r>
        </a:p>
      </dgm:t>
    </dgm:pt>
    <dgm:pt modelId="{A419EEA0-FC4E-4AD2-8F26-AA0BD88D7FC3}" type="parTrans" cxnId="{98DC9FD9-D4A9-462F-8555-CD43E016B525}">
      <dgm:prSet/>
      <dgm:spPr/>
      <dgm:t>
        <a:bodyPr/>
        <a:lstStyle/>
        <a:p>
          <a:endParaRPr lang="en-US"/>
        </a:p>
      </dgm:t>
    </dgm:pt>
    <dgm:pt modelId="{090B254F-E24B-428C-B75A-5E995D28A490}" type="sibTrans" cxnId="{98DC9FD9-D4A9-462F-8555-CD43E016B525}">
      <dgm:prSet/>
      <dgm:spPr/>
      <dgm:t>
        <a:bodyPr/>
        <a:lstStyle/>
        <a:p>
          <a:endParaRPr lang="en-US"/>
        </a:p>
      </dgm:t>
    </dgm:pt>
    <dgm:pt modelId="{95B066A1-3728-4858-9CB7-D98BE9DEA101}" type="pres">
      <dgm:prSet presAssocID="{265DF4D7-CDDE-4862-AAA8-447B8BD7851A}" presName="diagram" presStyleCnt="0">
        <dgm:presLayoutVars>
          <dgm:dir/>
          <dgm:resizeHandles val="exact"/>
        </dgm:presLayoutVars>
      </dgm:prSet>
      <dgm:spPr/>
    </dgm:pt>
    <dgm:pt modelId="{3993BD0D-3A70-4EEE-8756-606574A85E27}" type="pres">
      <dgm:prSet presAssocID="{53E5414C-1477-4CC7-910D-6E677613802C}" presName="node" presStyleLbl="node1" presStyleIdx="0" presStyleCnt="8">
        <dgm:presLayoutVars>
          <dgm:bulletEnabled val="1"/>
        </dgm:presLayoutVars>
      </dgm:prSet>
      <dgm:spPr/>
    </dgm:pt>
    <dgm:pt modelId="{299C439B-B7B2-413E-AF71-BFC8EE4AA91A}" type="pres">
      <dgm:prSet presAssocID="{F987917F-52F7-441F-AEAC-C91C598C3FB7}" presName="sibTrans" presStyleCnt="0"/>
      <dgm:spPr/>
    </dgm:pt>
    <dgm:pt modelId="{562AD4DC-5EA6-48D5-B0A3-973480EF774C}" type="pres">
      <dgm:prSet presAssocID="{B5C8DDF2-5C05-4957-9675-612EF43A26DE}" presName="node" presStyleLbl="node1" presStyleIdx="1" presStyleCnt="8">
        <dgm:presLayoutVars>
          <dgm:bulletEnabled val="1"/>
        </dgm:presLayoutVars>
      </dgm:prSet>
      <dgm:spPr/>
    </dgm:pt>
    <dgm:pt modelId="{9314F0A6-4D42-442E-8AC6-BA73FD3194CB}" type="pres">
      <dgm:prSet presAssocID="{C09906E2-CB33-4451-A745-9AB8E3064CCD}" presName="sibTrans" presStyleCnt="0"/>
      <dgm:spPr/>
    </dgm:pt>
    <dgm:pt modelId="{3247C890-6FC3-4202-8379-E15E45A2C78E}" type="pres">
      <dgm:prSet presAssocID="{C325DA36-6A5E-4D00-94E1-9D8953AD7082}" presName="node" presStyleLbl="node1" presStyleIdx="2" presStyleCnt="8">
        <dgm:presLayoutVars>
          <dgm:bulletEnabled val="1"/>
        </dgm:presLayoutVars>
      </dgm:prSet>
      <dgm:spPr/>
    </dgm:pt>
    <dgm:pt modelId="{5988E069-F87F-4A57-8DB6-3984172C4DEC}" type="pres">
      <dgm:prSet presAssocID="{85ADCC51-7177-4471-B870-27893183600D}" presName="sibTrans" presStyleCnt="0"/>
      <dgm:spPr/>
    </dgm:pt>
    <dgm:pt modelId="{AFFE04B7-427A-4ABC-8951-9A769F1FDC04}" type="pres">
      <dgm:prSet presAssocID="{0C76E9D7-04BC-4BF5-AE3F-0DD98CE886CC}" presName="node" presStyleLbl="node1" presStyleIdx="3" presStyleCnt="8">
        <dgm:presLayoutVars>
          <dgm:bulletEnabled val="1"/>
        </dgm:presLayoutVars>
      </dgm:prSet>
      <dgm:spPr/>
    </dgm:pt>
    <dgm:pt modelId="{94868D91-C499-4BDA-9357-6F534AFA909F}" type="pres">
      <dgm:prSet presAssocID="{4C90A301-45F7-4476-9B79-2EE1E9C553C7}" presName="sibTrans" presStyleCnt="0"/>
      <dgm:spPr/>
    </dgm:pt>
    <dgm:pt modelId="{AEA84A5C-4F5B-4562-931F-7EB234C72392}" type="pres">
      <dgm:prSet presAssocID="{2ADE5C3F-EF5D-4330-94AE-0047E8123FBF}" presName="node" presStyleLbl="node1" presStyleIdx="4" presStyleCnt="8">
        <dgm:presLayoutVars>
          <dgm:bulletEnabled val="1"/>
        </dgm:presLayoutVars>
      </dgm:prSet>
      <dgm:spPr/>
    </dgm:pt>
    <dgm:pt modelId="{819FC327-ED53-4291-AA82-C29D4DDE9298}" type="pres">
      <dgm:prSet presAssocID="{BA9F76BE-F669-4004-9669-5661C4883DA8}" presName="sibTrans" presStyleCnt="0"/>
      <dgm:spPr/>
    </dgm:pt>
    <dgm:pt modelId="{478665BF-1FEC-42BD-A9C2-01689B6E9342}" type="pres">
      <dgm:prSet presAssocID="{A2B7011D-E7F3-485D-968A-853CCD5C7507}" presName="node" presStyleLbl="node1" presStyleIdx="5" presStyleCnt="8">
        <dgm:presLayoutVars>
          <dgm:bulletEnabled val="1"/>
        </dgm:presLayoutVars>
      </dgm:prSet>
      <dgm:spPr/>
    </dgm:pt>
    <dgm:pt modelId="{F5DD154D-875A-44C7-8815-86D24C5F643E}" type="pres">
      <dgm:prSet presAssocID="{81D61612-030D-4C8F-8C91-9A0BC1DC5B0F}" presName="sibTrans" presStyleCnt="0"/>
      <dgm:spPr/>
    </dgm:pt>
    <dgm:pt modelId="{BD535CF3-963D-42A2-AD95-25FDCABAE58E}" type="pres">
      <dgm:prSet presAssocID="{36553468-8446-49FA-8493-45E70F045F1A}" presName="node" presStyleLbl="node1" presStyleIdx="6" presStyleCnt="8">
        <dgm:presLayoutVars>
          <dgm:bulletEnabled val="1"/>
        </dgm:presLayoutVars>
      </dgm:prSet>
      <dgm:spPr/>
    </dgm:pt>
    <dgm:pt modelId="{F90038F0-509D-43EA-8D3B-5B9E22067537}" type="pres">
      <dgm:prSet presAssocID="{2CD21F30-02F7-40A9-8CB7-645AEA274C5E}" presName="sibTrans" presStyleCnt="0"/>
      <dgm:spPr/>
    </dgm:pt>
    <dgm:pt modelId="{B1C21E0C-06A9-46E1-AB88-25A990AED0C6}" type="pres">
      <dgm:prSet presAssocID="{C78B58FC-6F10-45D9-8733-16BE87F3BCD1}" presName="node" presStyleLbl="node1" presStyleIdx="7" presStyleCnt="8">
        <dgm:presLayoutVars>
          <dgm:bulletEnabled val="1"/>
        </dgm:presLayoutVars>
      </dgm:prSet>
      <dgm:spPr/>
    </dgm:pt>
  </dgm:ptLst>
  <dgm:cxnLst>
    <dgm:cxn modelId="{34B8D62F-7B64-4EA9-8C46-511AB0FDD583}" srcId="{265DF4D7-CDDE-4862-AAA8-447B8BD7851A}" destId="{36553468-8446-49FA-8493-45E70F045F1A}" srcOrd="6" destOrd="0" parTransId="{1AA3EF85-5790-4C6E-B305-8EB110532CA0}" sibTransId="{2CD21F30-02F7-40A9-8CB7-645AEA274C5E}"/>
    <dgm:cxn modelId="{5DA19D37-90BF-4868-BC4C-EF84B2149F53}" type="presOf" srcId="{C325DA36-6A5E-4D00-94E1-9D8953AD7082}" destId="{3247C890-6FC3-4202-8379-E15E45A2C78E}" srcOrd="0" destOrd="0" presId="urn:microsoft.com/office/officeart/2005/8/layout/default"/>
    <dgm:cxn modelId="{09829D39-DA23-44CC-B0ED-1162D8BA39DA}" type="presOf" srcId="{265DF4D7-CDDE-4862-AAA8-447B8BD7851A}" destId="{95B066A1-3728-4858-9CB7-D98BE9DEA101}" srcOrd="0" destOrd="0" presId="urn:microsoft.com/office/officeart/2005/8/layout/default"/>
    <dgm:cxn modelId="{1A81D05B-22C3-41A7-BE77-BDC91BB8BFBA}" type="presOf" srcId="{B5C8DDF2-5C05-4957-9675-612EF43A26DE}" destId="{562AD4DC-5EA6-48D5-B0A3-973480EF774C}" srcOrd="0" destOrd="0" presId="urn:microsoft.com/office/officeart/2005/8/layout/default"/>
    <dgm:cxn modelId="{C147285C-2F7C-414F-A68E-5A2339D37866}" type="presOf" srcId="{A2B7011D-E7F3-485D-968A-853CCD5C7507}" destId="{478665BF-1FEC-42BD-A9C2-01689B6E9342}" srcOrd="0" destOrd="0" presId="urn:microsoft.com/office/officeart/2005/8/layout/default"/>
    <dgm:cxn modelId="{4ECB475E-30A0-4660-9500-A080ABA04FF1}" type="presOf" srcId="{53E5414C-1477-4CC7-910D-6E677613802C}" destId="{3993BD0D-3A70-4EEE-8756-606574A85E27}" srcOrd="0" destOrd="0" presId="urn:microsoft.com/office/officeart/2005/8/layout/default"/>
    <dgm:cxn modelId="{D7FCEB60-E729-40B7-8991-BCD663AA3948}" srcId="{265DF4D7-CDDE-4862-AAA8-447B8BD7851A}" destId="{0C76E9D7-04BC-4BF5-AE3F-0DD98CE886CC}" srcOrd="3" destOrd="0" parTransId="{21B990CE-78AB-4C1B-9260-0C3A089339C2}" sibTransId="{4C90A301-45F7-4476-9B79-2EE1E9C553C7}"/>
    <dgm:cxn modelId="{09302549-0F25-4B2B-98CF-CDCC90B01493}" type="presOf" srcId="{0C76E9D7-04BC-4BF5-AE3F-0DD98CE886CC}" destId="{AFFE04B7-427A-4ABC-8951-9A769F1FDC04}" srcOrd="0" destOrd="0" presId="urn:microsoft.com/office/officeart/2005/8/layout/default"/>
    <dgm:cxn modelId="{D608316F-0273-4669-9728-C5CC42F6D033}" srcId="{265DF4D7-CDDE-4862-AAA8-447B8BD7851A}" destId="{2ADE5C3F-EF5D-4330-94AE-0047E8123FBF}" srcOrd="4" destOrd="0" parTransId="{1E59178B-1FA7-4E17-9404-E25E12113462}" sibTransId="{BA9F76BE-F669-4004-9669-5661C4883DA8}"/>
    <dgm:cxn modelId="{4C410AAE-C1C3-4F56-B799-A5B265CAE52D}" type="presOf" srcId="{2ADE5C3F-EF5D-4330-94AE-0047E8123FBF}" destId="{AEA84A5C-4F5B-4562-931F-7EB234C72392}" srcOrd="0" destOrd="0" presId="urn:microsoft.com/office/officeart/2005/8/layout/default"/>
    <dgm:cxn modelId="{0E5544B6-F9EA-4837-A171-74A0F9909D9A}" srcId="{265DF4D7-CDDE-4862-AAA8-447B8BD7851A}" destId="{C325DA36-6A5E-4D00-94E1-9D8953AD7082}" srcOrd="2" destOrd="0" parTransId="{6DC95954-6BCB-4D5F-80EC-B8C5BBFB6BA0}" sibTransId="{85ADCC51-7177-4471-B870-27893183600D}"/>
    <dgm:cxn modelId="{BFB43DBF-166B-4309-A4B5-1374448722E1}" type="presOf" srcId="{C78B58FC-6F10-45D9-8733-16BE87F3BCD1}" destId="{B1C21E0C-06A9-46E1-AB88-25A990AED0C6}" srcOrd="0" destOrd="0" presId="urn:microsoft.com/office/officeart/2005/8/layout/default"/>
    <dgm:cxn modelId="{50DB51CE-32A4-44F8-9E50-77C76BA39001}" type="presOf" srcId="{36553468-8446-49FA-8493-45E70F045F1A}" destId="{BD535CF3-963D-42A2-AD95-25FDCABAE58E}" srcOrd="0" destOrd="0" presId="urn:microsoft.com/office/officeart/2005/8/layout/default"/>
    <dgm:cxn modelId="{98DC9FD9-D4A9-462F-8555-CD43E016B525}" srcId="{265DF4D7-CDDE-4862-AAA8-447B8BD7851A}" destId="{C78B58FC-6F10-45D9-8733-16BE87F3BCD1}" srcOrd="7" destOrd="0" parTransId="{A419EEA0-FC4E-4AD2-8F26-AA0BD88D7FC3}" sibTransId="{090B254F-E24B-428C-B75A-5E995D28A490}"/>
    <dgm:cxn modelId="{CA5A80DB-9747-480B-9188-5B9D5058F61A}" srcId="{265DF4D7-CDDE-4862-AAA8-447B8BD7851A}" destId="{B5C8DDF2-5C05-4957-9675-612EF43A26DE}" srcOrd="1" destOrd="0" parTransId="{5C327799-7CE3-4BD7-99B2-1EC474A47FD2}" sibTransId="{C09906E2-CB33-4451-A745-9AB8E3064CCD}"/>
    <dgm:cxn modelId="{B19A7CE6-C26B-4667-99FC-82E730CB14A8}" srcId="{265DF4D7-CDDE-4862-AAA8-447B8BD7851A}" destId="{53E5414C-1477-4CC7-910D-6E677613802C}" srcOrd="0" destOrd="0" parTransId="{44F105BE-F979-4D72-8F17-C358F78B78B6}" sibTransId="{F987917F-52F7-441F-AEAC-C91C598C3FB7}"/>
    <dgm:cxn modelId="{D270F8EA-5320-47DF-88AF-E2EE758B71D3}" srcId="{265DF4D7-CDDE-4862-AAA8-447B8BD7851A}" destId="{A2B7011D-E7F3-485D-968A-853CCD5C7507}" srcOrd="5" destOrd="0" parTransId="{DB6EBE7F-D3F1-45D7-B194-E42BB7369D58}" sibTransId="{81D61612-030D-4C8F-8C91-9A0BC1DC5B0F}"/>
    <dgm:cxn modelId="{26D7492A-EBA0-44D0-9E57-F19031311203}" type="presParOf" srcId="{95B066A1-3728-4858-9CB7-D98BE9DEA101}" destId="{3993BD0D-3A70-4EEE-8756-606574A85E27}" srcOrd="0" destOrd="0" presId="urn:microsoft.com/office/officeart/2005/8/layout/default"/>
    <dgm:cxn modelId="{BC2DA1B6-9448-4652-B301-8FB80272E719}" type="presParOf" srcId="{95B066A1-3728-4858-9CB7-D98BE9DEA101}" destId="{299C439B-B7B2-413E-AF71-BFC8EE4AA91A}" srcOrd="1" destOrd="0" presId="urn:microsoft.com/office/officeart/2005/8/layout/default"/>
    <dgm:cxn modelId="{99BE658C-CBA1-4C8D-ADF7-8569AE0F82F2}" type="presParOf" srcId="{95B066A1-3728-4858-9CB7-D98BE9DEA101}" destId="{562AD4DC-5EA6-48D5-B0A3-973480EF774C}" srcOrd="2" destOrd="0" presId="urn:microsoft.com/office/officeart/2005/8/layout/default"/>
    <dgm:cxn modelId="{D45C8127-7366-46CF-AF88-81434066CE92}" type="presParOf" srcId="{95B066A1-3728-4858-9CB7-D98BE9DEA101}" destId="{9314F0A6-4D42-442E-8AC6-BA73FD3194CB}" srcOrd="3" destOrd="0" presId="urn:microsoft.com/office/officeart/2005/8/layout/default"/>
    <dgm:cxn modelId="{1BD5B7B7-B1CC-45DA-96CC-9162FCA4894C}" type="presParOf" srcId="{95B066A1-3728-4858-9CB7-D98BE9DEA101}" destId="{3247C890-6FC3-4202-8379-E15E45A2C78E}" srcOrd="4" destOrd="0" presId="urn:microsoft.com/office/officeart/2005/8/layout/default"/>
    <dgm:cxn modelId="{BA400080-4F0F-4B3F-960D-D44518474315}" type="presParOf" srcId="{95B066A1-3728-4858-9CB7-D98BE9DEA101}" destId="{5988E069-F87F-4A57-8DB6-3984172C4DEC}" srcOrd="5" destOrd="0" presId="urn:microsoft.com/office/officeart/2005/8/layout/default"/>
    <dgm:cxn modelId="{56D92166-1182-4D33-A575-AF24915FE4D6}" type="presParOf" srcId="{95B066A1-3728-4858-9CB7-D98BE9DEA101}" destId="{AFFE04B7-427A-4ABC-8951-9A769F1FDC04}" srcOrd="6" destOrd="0" presId="urn:microsoft.com/office/officeart/2005/8/layout/default"/>
    <dgm:cxn modelId="{0D0DF71F-8BCC-4152-92B8-55396258D3E5}" type="presParOf" srcId="{95B066A1-3728-4858-9CB7-D98BE9DEA101}" destId="{94868D91-C499-4BDA-9357-6F534AFA909F}" srcOrd="7" destOrd="0" presId="urn:microsoft.com/office/officeart/2005/8/layout/default"/>
    <dgm:cxn modelId="{29557598-06DC-41E6-975B-832AE06E54EC}" type="presParOf" srcId="{95B066A1-3728-4858-9CB7-D98BE9DEA101}" destId="{AEA84A5C-4F5B-4562-931F-7EB234C72392}" srcOrd="8" destOrd="0" presId="urn:microsoft.com/office/officeart/2005/8/layout/default"/>
    <dgm:cxn modelId="{21FFBFA5-BCF2-423D-BDAC-6E6510BB5A7D}" type="presParOf" srcId="{95B066A1-3728-4858-9CB7-D98BE9DEA101}" destId="{819FC327-ED53-4291-AA82-C29D4DDE9298}" srcOrd="9" destOrd="0" presId="urn:microsoft.com/office/officeart/2005/8/layout/default"/>
    <dgm:cxn modelId="{A8F41F57-251B-45BB-AF73-5D4986C81312}" type="presParOf" srcId="{95B066A1-3728-4858-9CB7-D98BE9DEA101}" destId="{478665BF-1FEC-42BD-A9C2-01689B6E9342}" srcOrd="10" destOrd="0" presId="urn:microsoft.com/office/officeart/2005/8/layout/default"/>
    <dgm:cxn modelId="{34CD6B65-C288-4F7F-A5D3-4625148632A4}" type="presParOf" srcId="{95B066A1-3728-4858-9CB7-D98BE9DEA101}" destId="{F5DD154D-875A-44C7-8815-86D24C5F643E}" srcOrd="11" destOrd="0" presId="urn:microsoft.com/office/officeart/2005/8/layout/default"/>
    <dgm:cxn modelId="{2B4273CB-2231-4D4F-AA66-556014600A33}" type="presParOf" srcId="{95B066A1-3728-4858-9CB7-D98BE9DEA101}" destId="{BD535CF3-963D-42A2-AD95-25FDCABAE58E}" srcOrd="12" destOrd="0" presId="urn:microsoft.com/office/officeart/2005/8/layout/default"/>
    <dgm:cxn modelId="{E8192E43-75AE-4FB6-BDA4-23208CC1BD02}" type="presParOf" srcId="{95B066A1-3728-4858-9CB7-D98BE9DEA101}" destId="{F90038F0-509D-43EA-8D3B-5B9E22067537}" srcOrd="13" destOrd="0" presId="urn:microsoft.com/office/officeart/2005/8/layout/default"/>
    <dgm:cxn modelId="{9EE7FC02-40AA-4C97-83F4-68BCBC627EFA}" type="presParOf" srcId="{95B066A1-3728-4858-9CB7-D98BE9DEA101}" destId="{B1C21E0C-06A9-46E1-AB88-25A990AED0C6}"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A3560C-A308-470A-9545-9AE5A454E157}"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7B36867D-267A-4363-9E01-5E00692A2D5E}">
      <dgm:prSet/>
      <dgm:spPr/>
      <dgm:t>
        <a:bodyPr/>
        <a:lstStyle/>
        <a:p>
          <a:r>
            <a:rPr lang="en-US" dirty="0"/>
            <a:t>DoDI 6310.09 “Health Care Management for Patients Associated with Sexual Assault,” May 7, 2019 states that care should be…</a:t>
          </a:r>
        </a:p>
      </dgm:t>
    </dgm:pt>
    <dgm:pt modelId="{BA74A296-5E86-449C-986D-672984D27315}" type="parTrans" cxnId="{22BAC9E3-7C9B-4D02-BF43-C699A0769EED}">
      <dgm:prSet/>
      <dgm:spPr/>
      <dgm:t>
        <a:bodyPr/>
        <a:lstStyle/>
        <a:p>
          <a:endParaRPr lang="en-US"/>
        </a:p>
      </dgm:t>
    </dgm:pt>
    <dgm:pt modelId="{3FAF4012-4663-4505-B724-536967178958}" type="sibTrans" cxnId="{22BAC9E3-7C9B-4D02-BF43-C699A0769EED}">
      <dgm:prSet/>
      <dgm:spPr/>
      <dgm:t>
        <a:bodyPr/>
        <a:lstStyle/>
        <a:p>
          <a:endParaRPr lang="en-US"/>
        </a:p>
      </dgm:t>
    </dgm:pt>
    <dgm:pt modelId="{619D2D97-55B5-4869-B818-23217DDDF13A}">
      <dgm:prSet/>
      <dgm:spPr/>
      <dgm:t>
        <a:bodyPr/>
        <a:lstStyle/>
        <a:p>
          <a:r>
            <a:rPr lang="en-US" b="0" dirty="0"/>
            <a:t>Trauma-informed</a:t>
          </a:r>
        </a:p>
      </dgm:t>
    </dgm:pt>
    <dgm:pt modelId="{F3837F61-BC8C-427B-AE7B-DE114124F3CF}" type="parTrans" cxnId="{922DC9F5-510F-4F33-8453-1C3B0AD9C136}">
      <dgm:prSet/>
      <dgm:spPr/>
      <dgm:t>
        <a:bodyPr/>
        <a:lstStyle/>
        <a:p>
          <a:endParaRPr lang="en-US"/>
        </a:p>
      </dgm:t>
    </dgm:pt>
    <dgm:pt modelId="{62BEF0A4-CF65-4BB7-9DAB-DCDB7B9C3565}" type="sibTrans" cxnId="{922DC9F5-510F-4F33-8453-1C3B0AD9C136}">
      <dgm:prSet/>
      <dgm:spPr/>
      <dgm:t>
        <a:bodyPr/>
        <a:lstStyle/>
        <a:p>
          <a:endParaRPr lang="en-US"/>
        </a:p>
      </dgm:t>
    </dgm:pt>
    <dgm:pt modelId="{2A0D3BB6-A077-4D1A-9570-917119BF0CF5}">
      <dgm:prSet/>
      <dgm:spPr/>
      <dgm:t>
        <a:bodyPr/>
        <a:lstStyle/>
        <a:p>
          <a:r>
            <a:rPr lang="en-US" dirty="0"/>
            <a:t>Gender responsive</a:t>
          </a:r>
        </a:p>
      </dgm:t>
    </dgm:pt>
    <dgm:pt modelId="{92525E59-901A-4642-B021-54B9D8D2AFD4}" type="parTrans" cxnId="{B9B00779-ADF4-48BF-888B-CF6BB633A1EA}">
      <dgm:prSet/>
      <dgm:spPr/>
      <dgm:t>
        <a:bodyPr/>
        <a:lstStyle/>
        <a:p>
          <a:endParaRPr lang="en-US"/>
        </a:p>
      </dgm:t>
    </dgm:pt>
    <dgm:pt modelId="{27C0DD81-D513-4B7B-8102-1DBF7E77E8AB}" type="sibTrans" cxnId="{B9B00779-ADF4-48BF-888B-CF6BB633A1EA}">
      <dgm:prSet/>
      <dgm:spPr/>
      <dgm:t>
        <a:bodyPr/>
        <a:lstStyle/>
        <a:p>
          <a:endParaRPr lang="en-US"/>
        </a:p>
      </dgm:t>
    </dgm:pt>
    <dgm:pt modelId="{D1402E74-46AF-44E9-B857-3020DD4DB33F}">
      <dgm:prSet/>
      <dgm:spPr/>
      <dgm:t>
        <a:bodyPr/>
        <a:lstStyle/>
        <a:p>
          <a:r>
            <a:rPr lang="en-US"/>
            <a:t>DoDI 6400.06 “Domestic Abuse Involving DoD Military and Certain Affiliated Personnel,”</a:t>
          </a:r>
        </a:p>
      </dgm:t>
    </dgm:pt>
    <dgm:pt modelId="{E88192C4-20F9-4857-A7CE-BD847E57D3A4}" type="parTrans" cxnId="{F80D649A-2D5E-49C5-B8DC-D6036304E42C}">
      <dgm:prSet/>
      <dgm:spPr/>
      <dgm:t>
        <a:bodyPr/>
        <a:lstStyle/>
        <a:p>
          <a:endParaRPr lang="en-US"/>
        </a:p>
      </dgm:t>
    </dgm:pt>
    <dgm:pt modelId="{43F4ECE0-CD73-4512-B6BF-D5860276233E}" type="sibTrans" cxnId="{F80D649A-2D5E-49C5-B8DC-D6036304E42C}">
      <dgm:prSet/>
      <dgm:spPr/>
      <dgm:t>
        <a:bodyPr/>
        <a:lstStyle/>
        <a:p>
          <a:endParaRPr lang="en-US"/>
        </a:p>
      </dgm:t>
    </dgm:pt>
    <dgm:pt modelId="{A8312BCC-BABD-419E-9E89-E2B190C358BA}">
      <dgm:prSet/>
      <dgm:spPr/>
      <dgm:t>
        <a:bodyPr/>
        <a:lstStyle/>
        <a:p>
          <a:r>
            <a:rPr lang="en-US" dirty="0"/>
            <a:t>“Provide services that are </a:t>
          </a:r>
          <a:r>
            <a:rPr lang="en-US" b="0" i="1" dirty="0"/>
            <a:t>culturally informed and respectful of gender and sexual orientation</a:t>
          </a:r>
          <a:r>
            <a:rPr lang="en-US" dirty="0"/>
            <a:t>”</a:t>
          </a:r>
        </a:p>
      </dgm:t>
    </dgm:pt>
    <dgm:pt modelId="{58A2C84A-CBE8-485D-B975-3E2611F6BE17}" type="parTrans" cxnId="{43B7DE56-8053-461E-BC70-6E4BCE6E30BF}">
      <dgm:prSet/>
      <dgm:spPr/>
      <dgm:t>
        <a:bodyPr/>
        <a:lstStyle/>
        <a:p>
          <a:endParaRPr lang="en-US"/>
        </a:p>
      </dgm:t>
    </dgm:pt>
    <dgm:pt modelId="{E3CF76AD-0841-4243-ABBD-A64F56079070}" type="sibTrans" cxnId="{43B7DE56-8053-461E-BC70-6E4BCE6E30BF}">
      <dgm:prSet/>
      <dgm:spPr/>
      <dgm:t>
        <a:bodyPr/>
        <a:lstStyle/>
        <a:p>
          <a:endParaRPr lang="en-US"/>
        </a:p>
      </dgm:t>
    </dgm:pt>
    <dgm:pt modelId="{84FBCC95-A2B6-4BBA-9C85-21BA5038F671}">
      <dgm:prSet/>
      <dgm:spPr/>
      <dgm:t>
        <a:bodyPr/>
        <a:lstStyle/>
        <a:p>
          <a:r>
            <a:rPr lang="en-US" dirty="0"/>
            <a:t>DHA-AI 6490.01 “Behavioral Health System of Care”</a:t>
          </a:r>
        </a:p>
      </dgm:t>
    </dgm:pt>
    <dgm:pt modelId="{66250BF3-DE6A-4237-BD30-8980A2F05015}" type="parTrans" cxnId="{0FFFF002-383C-4E91-B8E1-D14451D3B706}">
      <dgm:prSet/>
      <dgm:spPr/>
      <dgm:t>
        <a:bodyPr/>
        <a:lstStyle/>
        <a:p>
          <a:endParaRPr lang="en-US"/>
        </a:p>
      </dgm:t>
    </dgm:pt>
    <dgm:pt modelId="{4B94D66C-4CBB-4976-82D4-A499D22E5419}" type="sibTrans" cxnId="{0FFFF002-383C-4E91-B8E1-D14451D3B706}">
      <dgm:prSet/>
      <dgm:spPr/>
      <dgm:t>
        <a:bodyPr/>
        <a:lstStyle/>
        <a:p>
          <a:endParaRPr lang="en-US"/>
        </a:p>
      </dgm:t>
    </dgm:pt>
    <dgm:pt modelId="{5AA719E1-97EE-4B3E-B5CA-68E15D593AC8}">
      <dgm:prSet/>
      <dgm:spPr/>
      <dgm:t>
        <a:bodyPr/>
        <a:lstStyle/>
        <a:p>
          <a:r>
            <a:rPr lang="en-US" dirty="0"/>
            <a:t>Inclusive Behavioral Health mission…in support of the BH needs of women, black, indigenous people, people of color, LGBT communities and other underserved populations</a:t>
          </a:r>
        </a:p>
      </dgm:t>
    </dgm:pt>
    <dgm:pt modelId="{D6460EA3-77CB-4EE7-8664-8C67E6F44786}" type="parTrans" cxnId="{E958A30D-DCBA-4A22-ABAC-BE0FFC9FD620}">
      <dgm:prSet/>
      <dgm:spPr/>
      <dgm:t>
        <a:bodyPr/>
        <a:lstStyle/>
        <a:p>
          <a:endParaRPr lang="en-US"/>
        </a:p>
      </dgm:t>
    </dgm:pt>
    <dgm:pt modelId="{72E0FC66-844E-4131-B2A4-4B5831276A93}" type="sibTrans" cxnId="{E958A30D-DCBA-4A22-ABAC-BE0FFC9FD620}">
      <dgm:prSet/>
      <dgm:spPr/>
      <dgm:t>
        <a:bodyPr/>
        <a:lstStyle/>
        <a:p>
          <a:endParaRPr lang="en-US"/>
        </a:p>
      </dgm:t>
    </dgm:pt>
    <dgm:pt modelId="{4ED337DA-35FF-423A-A7A9-39CC34A5D786}" type="pres">
      <dgm:prSet presAssocID="{62A3560C-A308-470A-9545-9AE5A454E157}" presName="linear" presStyleCnt="0">
        <dgm:presLayoutVars>
          <dgm:animLvl val="lvl"/>
          <dgm:resizeHandles val="exact"/>
        </dgm:presLayoutVars>
      </dgm:prSet>
      <dgm:spPr/>
    </dgm:pt>
    <dgm:pt modelId="{419083FD-1A64-4D00-BE5E-151F9344DDD6}" type="pres">
      <dgm:prSet presAssocID="{7B36867D-267A-4363-9E01-5E00692A2D5E}" presName="parentText" presStyleLbl="node1" presStyleIdx="0" presStyleCnt="3">
        <dgm:presLayoutVars>
          <dgm:chMax val="0"/>
          <dgm:bulletEnabled val="1"/>
        </dgm:presLayoutVars>
      </dgm:prSet>
      <dgm:spPr/>
    </dgm:pt>
    <dgm:pt modelId="{B6B872A3-2EF7-4D59-A911-D2F45448BF03}" type="pres">
      <dgm:prSet presAssocID="{7B36867D-267A-4363-9E01-5E00692A2D5E}" presName="childText" presStyleLbl="revTx" presStyleIdx="0" presStyleCnt="3">
        <dgm:presLayoutVars>
          <dgm:bulletEnabled val="1"/>
        </dgm:presLayoutVars>
      </dgm:prSet>
      <dgm:spPr/>
    </dgm:pt>
    <dgm:pt modelId="{8D42D38A-60BC-4A20-B362-D2FF166626E7}" type="pres">
      <dgm:prSet presAssocID="{D1402E74-46AF-44E9-B857-3020DD4DB33F}" presName="parentText" presStyleLbl="node1" presStyleIdx="1" presStyleCnt="3">
        <dgm:presLayoutVars>
          <dgm:chMax val="0"/>
          <dgm:bulletEnabled val="1"/>
        </dgm:presLayoutVars>
      </dgm:prSet>
      <dgm:spPr/>
    </dgm:pt>
    <dgm:pt modelId="{41BA047B-5A0C-40F0-8F68-04400012272B}" type="pres">
      <dgm:prSet presAssocID="{D1402E74-46AF-44E9-B857-3020DD4DB33F}" presName="childText" presStyleLbl="revTx" presStyleIdx="1" presStyleCnt="3">
        <dgm:presLayoutVars>
          <dgm:bulletEnabled val="1"/>
        </dgm:presLayoutVars>
      </dgm:prSet>
      <dgm:spPr/>
    </dgm:pt>
    <dgm:pt modelId="{94C55C4B-582F-4232-A236-83201638BEF8}" type="pres">
      <dgm:prSet presAssocID="{84FBCC95-A2B6-4BBA-9C85-21BA5038F671}" presName="parentText" presStyleLbl="node1" presStyleIdx="2" presStyleCnt="3">
        <dgm:presLayoutVars>
          <dgm:chMax val="0"/>
          <dgm:bulletEnabled val="1"/>
        </dgm:presLayoutVars>
      </dgm:prSet>
      <dgm:spPr/>
    </dgm:pt>
    <dgm:pt modelId="{FF617536-13CF-45FD-BF79-5408C6F7EE26}" type="pres">
      <dgm:prSet presAssocID="{84FBCC95-A2B6-4BBA-9C85-21BA5038F671}" presName="childText" presStyleLbl="revTx" presStyleIdx="2" presStyleCnt="3">
        <dgm:presLayoutVars>
          <dgm:bulletEnabled val="1"/>
        </dgm:presLayoutVars>
      </dgm:prSet>
      <dgm:spPr/>
    </dgm:pt>
  </dgm:ptLst>
  <dgm:cxnLst>
    <dgm:cxn modelId="{0FFFF002-383C-4E91-B8E1-D14451D3B706}" srcId="{62A3560C-A308-470A-9545-9AE5A454E157}" destId="{84FBCC95-A2B6-4BBA-9C85-21BA5038F671}" srcOrd="2" destOrd="0" parTransId="{66250BF3-DE6A-4237-BD30-8980A2F05015}" sibTransId="{4B94D66C-4CBB-4976-82D4-A499D22E5419}"/>
    <dgm:cxn modelId="{E958A30D-DCBA-4A22-ABAC-BE0FFC9FD620}" srcId="{84FBCC95-A2B6-4BBA-9C85-21BA5038F671}" destId="{5AA719E1-97EE-4B3E-B5CA-68E15D593AC8}" srcOrd="0" destOrd="0" parTransId="{D6460EA3-77CB-4EE7-8664-8C67E6F44786}" sibTransId="{72E0FC66-844E-4131-B2A4-4B5831276A93}"/>
    <dgm:cxn modelId="{A3BC9016-79B4-4B72-A02B-AA5364C6C727}" type="presOf" srcId="{619D2D97-55B5-4869-B818-23217DDDF13A}" destId="{B6B872A3-2EF7-4D59-A911-D2F45448BF03}" srcOrd="0" destOrd="0" presId="urn:microsoft.com/office/officeart/2005/8/layout/vList2"/>
    <dgm:cxn modelId="{21159D30-48F3-407A-A048-02206D281C8F}" type="presOf" srcId="{5AA719E1-97EE-4B3E-B5CA-68E15D593AC8}" destId="{FF617536-13CF-45FD-BF79-5408C6F7EE26}" srcOrd="0" destOrd="0" presId="urn:microsoft.com/office/officeart/2005/8/layout/vList2"/>
    <dgm:cxn modelId="{2EC6CC46-19DE-4B57-B882-9AC33101055B}" type="presOf" srcId="{2A0D3BB6-A077-4D1A-9570-917119BF0CF5}" destId="{B6B872A3-2EF7-4D59-A911-D2F45448BF03}" srcOrd="0" destOrd="1" presId="urn:microsoft.com/office/officeart/2005/8/layout/vList2"/>
    <dgm:cxn modelId="{DAFEED6A-06D0-46BA-8DC9-4F77681CE1AB}" type="presOf" srcId="{A8312BCC-BABD-419E-9E89-E2B190C358BA}" destId="{41BA047B-5A0C-40F0-8F68-04400012272B}" srcOrd="0" destOrd="0" presId="urn:microsoft.com/office/officeart/2005/8/layout/vList2"/>
    <dgm:cxn modelId="{BF127E6D-8534-41C3-AADB-9C365218AF05}" type="presOf" srcId="{D1402E74-46AF-44E9-B857-3020DD4DB33F}" destId="{8D42D38A-60BC-4A20-B362-D2FF166626E7}" srcOrd="0" destOrd="0" presId="urn:microsoft.com/office/officeart/2005/8/layout/vList2"/>
    <dgm:cxn modelId="{EA96834E-BE1A-479E-AE1F-C76A29F815AA}" type="presOf" srcId="{62A3560C-A308-470A-9545-9AE5A454E157}" destId="{4ED337DA-35FF-423A-A7A9-39CC34A5D786}" srcOrd="0" destOrd="0" presId="urn:microsoft.com/office/officeart/2005/8/layout/vList2"/>
    <dgm:cxn modelId="{43B7DE56-8053-461E-BC70-6E4BCE6E30BF}" srcId="{D1402E74-46AF-44E9-B857-3020DD4DB33F}" destId="{A8312BCC-BABD-419E-9E89-E2B190C358BA}" srcOrd="0" destOrd="0" parTransId="{58A2C84A-CBE8-485D-B975-3E2611F6BE17}" sibTransId="{E3CF76AD-0841-4243-ABBD-A64F56079070}"/>
    <dgm:cxn modelId="{B9B00779-ADF4-48BF-888B-CF6BB633A1EA}" srcId="{7B36867D-267A-4363-9E01-5E00692A2D5E}" destId="{2A0D3BB6-A077-4D1A-9570-917119BF0CF5}" srcOrd="1" destOrd="0" parTransId="{92525E59-901A-4642-B021-54B9D8D2AFD4}" sibTransId="{27C0DD81-D513-4B7B-8102-1DBF7E77E8AB}"/>
    <dgm:cxn modelId="{07CB4092-AE77-474F-92C0-E4EDAA0AB19C}" type="presOf" srcId="{84FBCC95-A2B6-4BBA-9C85-21BA5038F671}" destId="{94C55C4B-582F-4232-A236-83201638BEF8}" srcOrd="0" destOrd="0" presId="urn:microsoft.com/office/officeart/2005/8/layout/vList2"/>
    <dgm:cxn modelId="{F80D649A-2D5E-49C5-B8DC-D6036304E42C}" srcId="{62A3560C-A308-470A-9545-9AE5A454E157}" destId="{D1402E74-46AF-44E9-B857-3020DD4DB33F}" srcOrd="1" destOrd="0" parTransId="{E88192C4-20F9-4857-A7CE-BD847E57D3A4}" sibTransId="{43F4ECE0-CD73-4512-B6BF-D5860276233E}"/>
    <dgm:cxn modelId="{22BAC9E3-7C9B-4D02-BF43-C699A0769EED}" srcId="{62A3560C-A308-470A-9545-9AE5A454E157}" destId="{7B36867D-267A-4363-9E01-5E00692A2D5E}" srcOrd="0" destOrd="0" parTransId="{BA74A296-5E86-449C-986D-672984D27315}" sibTransId="{3FAF4012-4663-4505-B724-536967178958}"/>
    <dgm:cxn modelId="{51B4A0F1-46A2-4867-B28A-12E8E4489701}" type="presOf" srcId="{7B36867D-267A-4363-9E01-5E00692A2D5E}" destId="{419083FD-1A64-4D00-BE5E-151F9344DDD6}" srcOrd="0" destOrd="0" presId="urn:microsoft.com/office/officeart/2005/8/layout/vList2"/>
    <dgm:cxn modelId="{922DC9F5-510F-4F33-8453-1C3B0AD9C136}" srcId="{7B36867D-267A-4363-9E01-5E00692A2D5E}" destId="{619D2D97-55B5-4869-B818-23217DDDF13A}" srcOrd="0" destOrd="0" parTransId="{F3837F61-BC8C-427B-AE7B-DE114124F3CF}" sibTransId="{62BEF0A4-CF65-4BB7-9DAB-DCDB7B9C3565}"/>
    <dgm:cxn modelId="{7E845505-4E4E-41E0-A78C-8ABFA010BF01}" type="presParOf" srcId="{4ED337DA-35FF-423A-A7A9-39CC34A5D786}" destId="{419083FD-1A64-4D00-BE5E-151F9344DDD6}" srcOrd="0" destOrd="0" presId="urn:microsoft.com/office/officeart/2005/8/layout/vList2"/>
    <dgm:cxn modelId="{7B1D20F3-8927-4743-B655-89C9F0CFC17B}" type="presParOf" srcId="{4ED337DA-35FF-423A-A7A9-39CC34A5D786}" destId="{B6B872A3-2EF7-4D59-A911-D2F45448BF03}" srcOrd="1" destOrd="0" presId="urn:microsoft.com/office/officeart/2005/8/layout/vList2"/>
    <dgm:cxn modelId="{C60137FD-6EBE-4037-B7C1-909BB0D513B9}" type="presParOf" srcId="{4ED337DA-35FF-423A-A7A9-39CC34A5D786}" destId="{8D42D38A-60BC-4A20-B362-D2FF166626E7}" srcOrd="2" destOrd="0" presId="urn:microsoft.com/office/officeart/2005/8/layout/vList2"/>
    <dgm:cxn modelId="{EC34A6D7-1777-466A-948C-58E2F53256EA}" type="presParOf" srcId="{4ED337DA-35FF-423A-A7A9-39CC34A5D786}" destId="{41BA047B-5A0C-40F0-8F68-04400012272B}" srcOrd="3" destOrd="0" presId="urn:microsoft.com/office/officeart/2005/8/layout/vList2"/>
    <dgm:cxn modelId="{65742C91-70A9-46F6-AAEE-DF8F2B1C8AD4}" type="presParOf" srcId="{4ED337DA-35FF-423A-A7A9-39CC34A5D786}" destId="{94C55C4B-582F-4232-A236-83201638BEF8}" srcOrd="4" destOrd="0" presId="urn:microsoft.com/office/officeart/2005/8/layout/vList2"/>
    <dgm:cxn modelId="{69D4FD23-2768-4ED6-9833-AA404EB64EAE}" type="presParOf" srcId="{4ED337DA-35FF-423A-A7A9-39CC34A5D786}" destId="{FF617536-13CF-45FD-BF79-5408C6F7EE26}"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6E96B3-AF85-424F-B266-6FC47D315DBD}">
      <dsp:nvSpPr>
        <dsp:cNvPr id="0" name=""/>
        <dsp:cNvSpPr/>
      </dsp:nvSpPr>
      <dsp:spPr>
        <a:xfrm>
          <a:off x="215934" y="401"/>
          <a:ext cx="2067285" cy="124037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To be held July 30 - August 1 in Washington, DC</a:t>
          </a:r>
        </a:p>
      </dsp:txBody>
      <dsp:txXfrm>
        <a:off x="215934" y="401"/>
        <a:ext cx="2067285" cy="1240371"/>
      </dsp:txXfrm>
    </dsp:sp>
    <dsp:sp modelId="{E5804BE8-AD90-4027-BB10-04733994C8B0}">
      <dsp:nvSpPr>
        <dsp:cNvPr id="0" name=""/>
        <dsp:cNvSpPr/>
      </dsp:nvSpPr>
      <dsp:spPr>
        <a:xfrm>
          <a:off x="2489948" y="401"/>
          <a:ext cx="2067285" cy="1240371"/>
        </a:xfrm>
        <a:prstGeom prst="rect">
          <a:avLst/>
        </a:prstGeom>
        <a:solidFill>
          <a:schemeClr val="accent4">
            <a:hueOff val="-2512800"/>
            <a:satOff val="276"/>
            <a:lumOff val="88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2.5 day conference</a:t>
          </a:r>
        </a:p>
      </dsp:txBody>
      <dsp:txXfrm>
        <a:off x="2489948" y="401"/>
        <a:ext cx="2067285" cy="1240371"/>
      </dsp:txXfrm>
    </dsp:sp>
    <dsp:sp modelId="{703549B9-C040-4E38-B489-FB1B933C07CD}">
      <dsp:nvSpPr>
        <dsp:cNvPr id="0" name=""/>
        <dsp:cNvSpPr/>
      </dsp:nvSpPr>
      <dsp:spPr>
        <a:xfrm>
          <a:off x="215934" y="1447501"/>
          <a:ext cx="2067285" cy="1240371"/>
        </a:xfrm>
        <a:prstGeom prst="rect">
          <a:avLst/>
        </a:prstGeom>
        <a:solidFill>
          <a:schemeClr val="accent4">
            <a:hueOff val="-5025600"/>
            <a:satOff val="552"/>
            <a:lumOff val="17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Poster session focused on implementation of best practices</a:t>
          </a:r>
        </a:p>
      </dsp:txBody>
      <dsp:txXfrm>
        <a:off x="215934" y="1447501"/>
        <a:ext cx="2067285" cy="1240371"/>
      </dsp:txXfrm>
    </dsp:sp>
    <dsp:sp modelId="{EF0B62F2-046F-4085-BEDA-1B7CD6759B00}">
      <dsp:nvSpPr>
        <dsp:cNvPr id="0" name=""/>
        <dsp:cNvSpPr/>
      </dsp:nvSpPr>
      <dsp:spPr>
        <a:xfrm>
          <a:off x="2489948" y="1447501"/>
          <a:ext cx="2067285" cy="1240371"/>
        </a:xfrm>
        <a:prstGeom prst="rect">
          <a:avLst/>
        </a:prstGeom>
        <a:solidFill>
          <a:schemeClr val="accent4">
            <a:hueOff val="-7538400"/>
            <a:satOff val="828"/>
            <a:lumOff val="266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DoD has invited 12 SMEs to present breakout and didactic sessions.</a:t>
          </a:r>
        </a:p>
      </dsp:txBody>
      <dsp:txXfrm>
        <a:off x="2489948" y="1447501"/>
        <a:ext cx="2067285" cy="1240371"/>
      </dsp:txXfrm>
    </dsp:sp>
    <dsp:sp modelId="{429178F6-D627-456C-BAAC-E9FA4668EC17}">
      <dsp:nvSpPr>
        <dsp:cNvPr id="0" name=""/>
        <dsp:cNvSpPr/>
      </dsp:nvSpPr>
      <dsp:spPr>
        <a:xfrm>
          <a:off x="1352941" y="2894601"/>
          <a:ext cx="2067285" cy="1240371"/>
        </a:xfrm>
        <a:prstGeom prst="rect">
          <a:avLst/>
        </a:prstGeom>
        <a:solidFill>
          <a:schemeClr val="accent4">
            <a:hueOff val="-10051200"/>
            <a:satOff val="1104"/>
            <a:lumOff val="35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200 participant capacity (100 VA and 100 DoD participants)</a:t>
          </a:r>
        </a:p>
      </dsp:txBody>
      <dsp:txXfrm>
        <a:off x="1352941" y="2894601"/>
        <a:ext cx="2067285" cy="12403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93BD0D-3A70-4EEE-8756-606574A85E27}">
      <dsp:nvSpPr>
        <dsp:cNvPr id="0" name=""/>
        <dsp:cNvSpPr/>
      </dsp:nvSpPr>
      <dsp:spPr>
        <a:xfrm>
          <a:off x="2310" y="289351"/>
          <a:ext cx="1833041" cy="109982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Lifestyle Medicine</a:t>
          </a:r>
        </a:p>
      </dsp:txBody>
      <dsp:txXfrm>
        <a:off x="2310" y="289351"/>
        <a:ext cx="1833041" cy="1099824"/>
      </dsp:txXfrm>
    </dsp:sp>
    <dsp:sp modelId="{562AD4DC-5EA6-48D5-B0A3-973480EF774C}">
      <dsp:nvSpPr>
        <dsp:cNvPr id="0" name=""/>
        <dsp:cNvSpPr/>
      </dsp:nvSpPr>
      <dsp:spPr>
        <a:xfrm>
          <a:off x="2018656" y="289351"/>
          <a:ext cx="1833041" cy="1099824"/>
        </a:xfrm>
        <a:prstGeom prst="rect">
          <a:avLst/>
        </a:prstGeom>
        <a:solidFill>
          <a:schemeClr val="accent4">
            <a:hueOff val="-1435886"/>
            <a:satOff val="158"/>
            <a:lumOff val="50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Intersectionality</a:t>
          </a:r>
        </a:p>
      </dsp:txBody>
      <dsp:txXfrm>
        <a:off x="2018656" y="289351"/>
        <a:ext cx="1833041" cy="1099824"/>
      </dsp:txXfrm>
    </dsp:sp>
    <dsp:sp modelId="{3247C890-6FC3-4202-8379-E15E45A2C78E}">
      <dsp:nvSpPr>
        <dsp:cNvPr id="0" name=""/>
        <dsp:cNvSpPr/>
      </dsp:nvSpPr>
      <dsp:spPr>
        <a:xfrm>
          <a:off x="4035002" y="289351"/>
          <a:ext cx="1833041" cy="1099824"/>
        </a:xfrm>
        <a:prstGeom prst="rect">
          <a:avLst/>
        </a:prstGeom>
        <a:solidFill>
          <a:schemeClr val="accent4">
            <a:hueOff val="-2871772"/>
            <a:satOff val="315"/>
            <a:lumOff val="101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Eating Disorders and Disordered Eating Behaviors</a:t>
          </a:r>
        </a:p>
      </dsp:txBody>
      <dsp:txXfrm>
        <a:off x="4035002" y="289351"/>
        <a:ext cx="1833041" cy="1099824"/>
      </dsp:txXfrm>
    </dsp:sp>
    <dsp:sp modelId="{AFFE04B7-427A-4ABC-8951-9A769F1FDC04}">
      <dsp:nvSpPr>
        <dsp:cNvPr id="0" name=""/>
        <dsp:cNvSpPr/>
      </dsp:nvSpPr>
      <dsp:spPr>
        <a:xfrm>
          <a:off x="6051347" y="289351"/>
          <a:ext cx="1833041" cy="1099824"/>
        </a:xfrm>
        <a:prstGeom prst="rect">
          <a:avLst/>
        </a:prstGeom>
        <a:solidFill>
          <a:schemeClr val="accent4">
            <a:hueOff val="-4307657"/>
            <a:satOff val="473"/>
            <a:lumOff val="152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Gender-Affirming Behavioral Health Care</a:t>
          </a:r>
        </a:p>
      </dsp:txBody>
      <dsp:txXfrm>
        <a:off x="6051347" y="289351"/>
        <a:ext cx="1833041" cy="1099824"/>
      </dsp:txXfrm>
    </dsp:sp>
    <dsp:sp modelId="{AEA84A5C-4F5B-4562-931F-7EB234C72392}">
      <dsp:nvSpPr>
        <dsp:cNvPr id="0" name=""/>
        <dsp:cNvSpPr/>
      </dsp:nvSpPr>
      <dsp:spPr>
        <a:xfrm>
          <a:off x="2310" y="1572480"/>
          <a:ext cx="1833041" cy="1099824"/>
        </a:xfrm>
        <a:prstGeom prst="rect">
          <a:avLst/>
        </a:prstGeom>
        <a:solidFill>
          <a:schemeClr val="accent4">
            <a:hueOff val="-5743543"/>
            <a:satOff val="631"/>
            <a:lumOff val="202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Maternal Behavioral Health</a:t>
          </a:r>
        </a:p>
      </dsp:txBody>
      <dsp:txXfrm>
        <a:off x="2310" y="1572480"/>
        <a:ext cx="1833041" cy="1099824"/>
      </dsp:txXfrm>
    </dsp:sp>
    <dsp:sp modelId="{478665BF-1FEC-42BD-A9C2-01689B6E9342}">
      <dsp:nvSpPr>
        <dsp:cNvPr id="0" name=""/>
        <dsp:cNvSpPr/>
      </dsp:nvSpPr>
      <dsp:spPr>
        <a:xfrm>
          <a:off x="2018656" y="1572480"/>
          <a:ext cx="1833041" cy="1099824"/>
        </a:xfrm>
        <a:prstGeom prst="rect">
          <a:avLst/>
        </a:prstGeom>
        <a:solidFill>
          <a:schemeClr val="accent4">
            <a:hueOff val="-7179429"/>
            <a:satOff val="789"/>
            <a:lumOff val="253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Reproductive Health</a:t>
          </a:r>
        </a:p>
      </dsp:txBody>
      <dsp:txXfrm>
        <a:off x="2018656" y="1572480"/>
        <a:ext cx="1833041" cy="1099824"/>
      </dsp:txXfrm>
    </dsp:sp>
    <dsp:sp modelId="{BD535CF3-963D-42A2-AD95-25FDCABAE58E}">
      <dsp:nvSpPr>
        <dsp:cNvPr id="0" name=""/>
        <dsp:cNvSpPr/>
      </dsp:nvSpPr>
      <dsp:spPr>
        <a:xfrm>
          <a:off x="4035002" y="1572480"/>
          <a:ext cx="1833041" cy="1099824"/>
        </a:xfrm>
        <a:prstGeom prst="rect">
          <a:avLst/>
        </a:prstGeom>
        <a:solidFill>
          <a:schemeClr val="accent4">
            <a:hueOff val="-8615315"/>
            <a:satOff val="946"/>
            <a:lumOff val="304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Women’s Mental Health Across the Lifespan</a:t>
          </a:r>
        </a:p>
      </dsp:txBody>
      <dsp:txXfrm>
        <a:off x="4035002" y="1572480"/>
        <a:ext cx="1833041" cy="1099824"/>
      </dsp:txXfrm>
    </dsp:sp>
    <dsp:sp modelId="{B1C21E0C-06A9-46E1-AB88-25A990AED0C6}">
      <dsp:nvSpPr>
        <dsp:cNvPr id="0" name=""/>
        <dsp:cNvSpPr/>
      </dsp:nvSpPr>
      <dsp:spPr>
        <a:xfrm>
          <a:off x="6051347" y="1572480"/>
          <a:ext cx="1833041" cy="1099824"/>
        </a:xfrm>
        <a:prstGeom prst="rect">
          <a:avLst/>
        </a:prstGeom>
        <a:solidFill>
          <a:schemeClr val="accent4">
            <a:hueOff val="-10051200"/>
            <a:satOff val="1104"/>
            <a:lumOff val="35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And more!</a:t>
          </a:r>
        </a:p>
      </dsp:txBody>
      <dsp:txXfrm>
        <a:off x="6051347" y="1572480"/>
        <a:ext cx="1833041" cy="10998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083FD-1A64-4D00-BE5E-151F9344DDD6}">
      <dsp:nvSpPr>
        <dsp:cNvPr id="0" name=""/>
        <dsp:cNvSpPr/>
      </dsp:nvSpPr>
      <dsp:spPr>
        <a:xfrm>
          <a:off x="0" y="20838"/>
          <a:ext cx="5000125" cy="89505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DoDI 6310.09 “Health Care Management for Patients Associated with Sexual Assault,” May 7, 2019 states that care should be…</a:t>
          </a:r>
        </a:p>
      </dsp:txBody>
      <dsp:txXfrm>
        <a:off x="43693" y="64531"/>
        <a:ext cx="4912739" cy="807664"/>
      </dsp:txXfrm>
    </dsp:sp>
    <dsp:sp modelId="{B6B872A3-2EF7-4D59-A911-D2F45448BF03}">
      <dsp:nvSpPr>
        <dsp:cNvPr id="0" name=""/>
        <dsp:cNvSpPr/>
      </dsp:nvSpPr>
      <dsp:spPr>
        <a:xfrm>
          <a:off x="0" y="915888"/>
          <a:ext cx="5000125" cy="422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754"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b="0" kern="1200" dirty="0"/>
            <a:t>Trauma-informed</a:t>
          </a:r>
        </a:p>
        <a:p>
          <a:pPr marL="114300" lvl="1" indent="-114300" algn="l" defTabSz="577850">
            <a:lnSpc>
              <a:spcPct val="90000"/>
            </a:lnSpc>
            <a:spcBef>
              <a:spcPct val="0"/>
            </a:spcBef>
            <a:spcAft>
              <a:spcPct val="20000"/>
            </a:spcAft>
            <a:buChar char="•"/>
          </a:pPr>
          <a:r>
            <a:rPr lang="en-US" sz="1300" kern="1200" dirty="0"/>
            <a:t>Gender responsive</a:t>
          </a:r>
        </a:p>
      </dsp:txBody>
      <dsp:txXfrm>
        <a:off x="0" y="915888"/>
        <a:ext cx="5000125" cy="422280"/>
      </dsp:txXfrm>
    </dsp:sp>
    <dsp:sp modelId="{8D42D38A-60BC-4A20-B362-D2FF166626E7}">
      <dsp:nvSpPr>
        <dsp:cNvPr id="0" name=""/>
        <dsp:cNvSpPr/>
      </dsp:nvSpPr>
      <dsp:spPr>
        <a:xfrm>
          <a:off x="0" y="1338168"/>
          <a:ext cx="5000125" cy="895050"/>
        </a:xfrm>
        <a:prstGeom prst="roundRect">
          <a:avLst/>
        </a:prstGeom>
        <a:gradFill rotWithShape="0">
          <a:gsLst>
            <a:gs pos="0">
              <a:schemeClr val="accent5">
                <a:hueOff val="5080046"/>
                <a:satOff val="-3991"/>
                <a:lumOff val="5490"/>
                <a:alphaOff val="0"/>
                <a:shade val="51000"/>
                <a:satMod val="130000"/>
              </a:schemeClr>
            </a:gs>
            <a:gs pos="80000">
              <a:schemeClr val="accent5">
                <a:hueOff val="5080046"/>
                <a:satOff val="-3991"/>
                <a:lumOff val="5490"/>
                <a:alphaOff val="0"/>
                <a:shade val="93000"/>
                <a:satMod val="130000"/>
              </a:schemeClr>
            </a:gs>
            <a:gs pos="100000">
              <a:schemeClr val="accent5">
                <a:hueOff val="5080046"/>
                <a:satOff val="-3991"/>
                <a:lumOff val="549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DoDI 6400.06 “Domestic Abuse Involving DoD Military and Certain Affiliated Personnel,”</a:t>
          </a:r>
        </a:p>
      </dsp:txBody>
      <dsp:txXfrm>
        <a:off x="43693" y="1381861"/>
        <a:ext cx="4912739" cy="807664"/>
      </dsp:txXfrm>
    </dsp:sp>
    <dsp:sp modelId="{41BA047B-5A0C-40F0-8F68-04400012272B}">
      <dsp:nvSpPr>
        <dsp:cNvPr id="0" name=""/>
        <dsp:cNvSpPr/>
      </dsp:nvSpPr>
      <dsp:spPr>
        <a:xfrm>
          <a:off x="0" y="2233218"/>
          <a:ext cx="5000125" cy="387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754"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t>“Provide services that are </a:t>
          </a:r>
          <a:r>
            <a:rPr lang="en-US" sz="1300" b="0" i="1" kern="1200" dirty="0"/>
            <a:t>culturally informed and respectful of gender and sexual orientation</a:t>
          </a:r>
          <a:r>
            <a:rPr lang="en-US" sz="1300" kern="1200" dirty="0"/>
            <a:t>”</a:t>
          </a:r>
        </a:p>
      </dsp:txBody>
      <dsp:txXfrm>
        <a:off x="0" y="2233218"/>
        <a:ext cx="5000125" cy="387090"/>
      </dsp:txXfrm>
    </dsp:sp>
    <dsp:sp modelId="{94C55C4B-582F-4232-A236-83201638BEF8}">
      <dsp:nvSpPr>
        <dsp:cNvPr id="0" name=""/>
        <dsp:cNvSpPr/>
      </dsp:nvSpPr>
      <dsp:spPr>
        <a:xfrm>
          <a:off x="0" y="2620308"/>
          <a:ext cx="5000125" cy="895050"/>
        </a:xfrm>
        <a:prstGeom prst="roundRect">
          <a:avLst/>
        </a:prstGeom>
        <a:gradFill rotWithShape="0">
          <a:gsLst>
            <a:gs pos="0">
              <a:schemeClr val="accent5">
                <a:hueOff val="10160091"/>
                <a:satOff val="-7982"/>
                <a:lumOff val="10981"/>
                <a:alphaOff val="0"/>
                <a:shade val="51000"/>
                <a:satMod val="130000"/>
              </a:schemeClr>
            </a:gs>
            <a:gs pos="80000">
              <a:schemeClr val="accent5">
                <a:hueOff val="10160091"/>
                <a:satOff val="-7982"/>
                <a:lumOff val="10981"/>
                <a:alphaOff val="0"/>
                <a:shade val="93000"/>
                <a:satMod val="130000"/>
              </a:schemeClr>
            </a:gs>
            <a:gs pos="100000">
              <a:schemeClr val="accent5">
                <a:hueOff val="10160091"/>
                <a:satOff val="-7982"/>
                <a:lumOff val="1098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DHA-AI 6490.01 “Behavioral Health System of Care”</a:t>
          </a:r>
        </a:p>
      </dsp:txBody>
      <dsp:txXfrm>
        <a:off x="43693" y="2664001"/>
        <a:ext cx="4912739" cy="807664"/>
      </dsp:txXfrm>
    </dsp:sp>
    <dsp:sp modelId="{FF617536-13CF-45FD-BF79-5408C6F7EE26}">
      <dsp:nvSpPr>
        <dsp:cNvPr id="0" name=""/>
        <dsp:cNvSpPr/>
      </dsp:nvSpPr>
      <dsp:spPr>
        <a:xfrm>
          <a:off x="0" y="3515358"/>
          <a:ext cx="5000125" cy="55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754"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t>Inclusive Behavioral Health mission…in support of the BH needs of women, black, indigenous people, people of color, LGBT communities and other underserved populations</a:t>
          </a:r>
        </a:p>
      </dsp:txBody>
      <dsp:txXfrm>
        <a:off x="0" y="3515358"/>
        <a:ext cx="5000125" cy="55424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0.24528</cdr:x>
      <cdr:y>0.34884</cdr:y>
    </cdr:from>
    <cdr:to>
      <cdr:x>1</cdr:x>
      <cdr:y>0.53488</cdr:y>
    </cdr:to>
    <cdr:sp macro="" textlink="">
      <cdr:nvSpPr>
        <cdr:cNvPr id="2" name="TextBox 1"/>
        <cdr:cNvSpPr txBox="1"/>
      </cdr:nvSpPr>
      <cdr:spPr>
        <a:xfrm xmlns:a="http://schemas.openxmlformats.org/drawingml/2006/main">
          <a:off x="3505200" y="1143000"/>
          <a:ext cx="3048000"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9D8F377-1D4D-4E55-BA23-B4C88B08AE04}" type="datetimeFigureOut">
              <a:rPr lang="en-US" smtClean="0"/>
              <a:t>2/9/2024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E85D02E8-D589-462B-8871-E4027AEEAA39}" type="slidenum">
              <a:rPr lang="en-US" smtClean="0"/>
              <a:t>‹#›</a:t>
            </a:fld>
            <a:endParaRPr lang="en-US"/>
          </a:p>
        </p:txBody>
      </p:sp>
    </p:spTree>
    <p:extLst>
      <p:ext uri="{BB962C8B-B14F-4D97-AF65-F5344CB8AC3E}">
        <p14:creationId xmlns:p14="http://schemas.microsoft.com/office/powerpoint/2010/main" val="849487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E81C232C-A669-41A2-B224-8DB9E51725EC}" type="datetimeFigureOut">
              <a:rPr lang="en-US" smtClean="0"/>
              <a:t>2/9/2024</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47C72B32-1A00-43DB-BBB8-B81738A4878E}" type="slidenum">
              <a:rPr lang="en-US" smtClean="0"/>
              <a:t>‹#›</a:t>
            </a:fld>
            <a:endParaRPr lang="en-US"/>
          </a:p>
        </p:txBody>
      </p:sp>
    </p:spTree>
    <p:extLst>
      <p:ext uri="{BB962C8B-B14F-4D97-AF65-F5344CB8AC3E}">
        <p14:creationId xmlns:p14="http://schemas.microsoft.com/office/powerpoint/2010/main" val="346293876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Focus on VA/DoD Womens Mental Health mini-residency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72B32-1A00-43DB-BBB8-B81738A4878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5152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Of those sexually assaulted:</a:t>
            </a:r>
          </a:p>
          <a:p>
            <a:r>
              <a:rPr lang="en-US" sz="1800" dirty="0"/>
              <a:t>Nearly</a:t>
            </a:r>
            <a:r>
              <a:rPr lang="en-US" sz="1800" baseline="0" dirty="0"/>
              <a:t> half of the men did not identify as heterosexual</a:t>
            </a:r>
          </a:p>
          <a:p>
            <a:r>
              <a:rPr lang="en-US" sz="1800" baseline="0" dirty="0"/>
              <a:t>40% of women did not identify as heterosexual</a:t>
            </a:r>
          </a:p>
          <a:p>
            <a:endParaRPr lang="en-US" sz="1800" baseline="0" dirty="0"/>
          </a:p>
          <a:p>
            <a:r>
              <a:rPr lang="en-US" sz="1800" baseline="0" dirty="0"/>
              <a:t>Thus, LGBT are at greater risk for sexual assault in this context</a:t>
            </a:r>
            <a:endParaRPr lang="en-US" sz="18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72B32-1A00-43DB-BBB8-B81738A4878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2505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Times New Roman" panose="02020603050405020304" pitchFamily="18" charset="0"/>
                <a:cs typeface="Times New Roman" panose="02020603050405020304" pitchFamily="18" charset="0"/>
              </a:rPr>
              <a:t>Carey, F.R., </a:t>
            </a:r>
            <a:r>
              <a:rPr lang="en-US" sz="1200" dirty="0" err="1">
                <a:solidFill>
                  <a:schemeClr val="tx1"/>
                </a:solidFill>
                <a:latin typeface="Times New Roman" panose="02020603050405020304" pitchFamily="18" charset="0"/>
                <a:cs typeface="Times New Roman" panose="02020603050405020304" pitchFamily="18" charset="0"/>
              </a:rPr>
              <a:t>LeardMann</a:t>
            </a:r>
            <a:r>
              <a:rPr lang="en-US" sz="1200" dirty="0">
                <a:solidFill>
                  <a:schemeClr val="tx1"/>
                </a:solidFill>
                <a:latin typeface="Times New Roman" panose="02020603050405020304" pitchFamily="18" charset="0"/>
                <a:cs typeface="Times New Roman" panose="02020603050405020304" pitchFamily="18" charset="0"/>
              </a:rPr>
              <a:t>, C.A., </a:t>
            </a:r>
            <a:r>
              <a:rPr lang="en-US" sz="1200" dirty="0" err="1">
                <a:solidFill>
                  <a:schemeClr val="tx1"/>
                </a:solidFill>
                <a:latin typeface="Times New Roman" panose="02020603050405020304" pitchFamily="18" charset="0"/>
                <a:cs typeface="Times New Roman" panose="02020603050405020304" pitchFamily="18" charset="0"/>
              </a:rPr>
              <a:t>Lehavot</a:t>
            </a:r>
            <a:r>
              <a:rPr lang="en-US" sz="1200" dirty="0">
                <a:solidFill>
                  <a:schemeClr val="tx1"/>
                </a:solidFill>
                <a:latin typeface="Times New Roman" panose="02020603050405020304" pitchFamily="18" charset="0"/>
                <a:cs typeface="Times New Roman" panose="02020603050405020304" pitchFamily="18" charset="0"/>
              </a:rPr>
              <a:t>, K., Jacobson, I.G., </a:t>
            </a:r>
            <a:r>
              <a:rPr lang="en-US" sz="1200" dirty="0" err="1">
                <a:solidFill>
                  <a:schemeClr val="tx1"/>
                </a:solidFill>
                <a:latin typeface="Times New Roman" panose="02020603050405020304" pitchFamily="18" charset="0"/>
                <a:cs typeface="Times New Roman" panose="02020603050405020304" pitchFamily="18" charset="0"/>
              </a:rPr>
              <a:t>Kolaja</a:t>
            </a:r>
            <a:r>
              <a:rPr lang="en-US" sz="1200" dirty="0">
                <a:solidFill>
                  <a:schemeClr val="tx1"/>
                </a:solidFill>
                <a:latin typeface="Times New Roman" panose="02020603050405020304" pitchFamily="18" charset="0"/>
                <a:cs typeface="Times New Roman" panose="02020603050405020304" pitchFamily="18" charset="0"/>
              </a:rPr>
              <a:t>, C.A., Stander, V.A., &amp; </a:t>
            </a:r>
            <a:r>
              <a:rPr lang="en-US" sz="1200" dirty="0" err="1">
                <a:solidFill>
                  <a:schemeClr val="tx1"/>
                </a:solidFill>
                <a:latin typeface="Times New Roman" panose="02020603050405020304" pitchFamily="18" charset="0"/>
                <a:cs typeface="Times New Roman" panose="02020603050405020304" pitchFamily="18" charset="0"/>
              </a:rPr>
              <a:t>Rull</a:t>
            </a:r>
            <a:r>
              <a:rPr lang="en-US" sz="1200" dirty="0">
                <a:solidFill>
                  <a:schemeClr val="tx1"/>
                </a:solidFill>
                <a:latin typeface="Times New Roman" panose="02020603050405020304" pitchFamily="18" charset="0"/>
                <a:cs typeface="Times New Roman" panose="02020603050405020304" pitchFamily="18" charset="0"/>
              </a:rPr>
              <a:t>, R.P. (in press).  </a:t>
            </a:r>
            <a:r>
              <a:rPr lang="en-US" sz="1200" i="1" dirty="0">
                <a:solidFill>
                  <a:schemeClr val="tx1"/>
                </a:solidFill>
                <a:latin typeface="Times New Roman" panose="02020603050405020304" pitchFamily="18" charset="0"/>
                <a:cs typeface="Times New Roman" panose="02020603050405020304" pitchFamily="18" charset="0"/>
              </a:rPr>
              <a:t>Health Disparities Among Lesbian, Gay and Bisexual Service Members and Veterans.</a:t>
            </a:r>
            <a:r>
              <a:rPr lang="en-US" sz="1200" dirty="0">
                <a:solidFill>
                  <a:schemeClr val="tx1"/>
                </a:solidFill>
                <a:latin typeface="Times New Roman" panose="02020603050405020304" pitchFamily="18" charset="0"/>
                <a:cs typeface="Times New Roman" panose="02020603050405020304" pitchFamily="18" charset="0"/>
              </a:rPr>
              <a:t> American Journal of Preventative Medicine.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Times New Roman" panose="02020603050405020304" pitchFamily="18" charset="0"/>
                <a:cs typeface="Times New Roman" panose="02020603050405020304" pitchFamily="18" charset="0"/>
              </a:rPr>
              <a:t>It is</a:t>
            </a:r>
            <a:r>
              <a:rPr lang="en-US" sz="1800" baseline="0" dirty="0">
                <a:solidFill>
                  <a:schemeClr val="tx1"/>
                </a:solidFill>
                <a:latin typeface="Times New Roman" panose="02020603050405020304" pitchFamily="18" charset="0"/>
                <a:cs typeface="Times New Roman" panose="02020603050405020304" pitchFamily="18" charset="0"/>
              </a:rPr>
              <a:t> worth noting that the LGBT is at greater risk for multiple behavioral health issues, note that for bisexual men and women the rates of depression alone, PTSD alone and comorbid PTSD/depression are double those of heterosexual males and females</a:t>
            </a:r>
            <a:endParaRPr lang="en-US" sz="1800" dirty="0">
              <a:solidFill>
                <a:schemeClr val="tx1"/>
              </a:solidFill>
              <a:latin typeface="Times New Roman" panose="02020603050405020304" pitchFamily="18" charset="0"/>
              <a:cs typeface="Times New Roman" panose="02020603050405020304" pitchFamily="18" charset="0"/>
            </a:endParaRPr>
          </a:p>
          <a:p>
            <a:endParaRPr lang="en-US" dirty="0"/>
          </a:p>
          <a:p>
            <a:endParaRPr lang="en-US" dirty="0"/>
          </a:p>
          <a:p>
            <a:r>
              <a:rPr lang="en-US" dirty="0"/>
              <a:t>Data from 2014-2016</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9FCA99-D956-4EE3-8575-5341DC2A69F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1252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Times New Roman" panose="02020603050405020304" pitchFamily="18" charset="0"/>
                <a:cs typeface="Times New Roman" panose="02020603050405020304" pitchFamily="18" charset="0"/>
              </a:rPr>
              <a:t>Carey, F.R., </a:t>
            </a:r>
            <a:r>
              <a:rPr lang="en-US" sz="1200" dirty="0" err="1">
                <a:solidFill>
                  <a:schemeClr val="tx1"/>
                </a:solidFill>
                <a:latin typeface="Times New Roman" panose="02020603050405020304" pitchFamily="18" charset="0"/>
                <a:cs typeface="Times New Roman" panose="02020603050405020304" pitchFamily="18" charset="0"/>
              </a:rPr>
              <a:t>LeardMann</a:t>
            </a:r>
            <a:r>
              <a:rPr lang="en-US" sz="1200" dirty="0">
                <a:solidFill>
                  <a:schemeClr val="tx1"/>
                </a:solidFill>
                <a:latin typeface="Times New Roman" panose="02020603050405020304" pitchFamily="18" charset="0"/>
                <a:cs typeface="Times New Roman" panose="02020603050405020304" pitchFamily="18" charset="0"/>
              </a:rPr>
              <a:t>, C.A., </a:t>
            </a:r>
            <a:r>
              <a:rPr lang="en-US" sz="1200" dirty="0" err="1">
                <a:solidFill>
                  <a:schemeClr val="tx1"/>
                </a:solidFill>
                <a:latin typeface="Times New Roman" panose="02020603050405020304" pitchFamily="18" charset="0"/>
                <a:cs typeface="Times New Roman" panose="02020603050405020304" pitchFamily="18" charset="0"/>
              </a:rPr>
              <a:t>Lehavot</a:t>
            </a:r>
            <a:r>
              <a:rPr lang="en-US" sz="1200" dirty="0">
                <a:solidFill>
                  <a:schemeClr val="tx1"/>
                </a:solidFill>
                <a:latin typeface="Times New Roman" panose="02020603050405020304" pitchFamily="18" charset="0"/>
                <a:cs typeface="Times New Roman" panose="02020603050405020304" pitchFamily="18" charset="0"/>
              </a:rPr>
              <a:t>, K., Jacobson, I.G., </a:t>
            </a:r>
            <a:r>
              <a:rPr lang="en-US" sz="1200" dirty="0" err="1">
                <a:solidFill>
                  <a:schemeClr val="tx1"/>
                </a:solidFill>
                <a:latin typeface="Times New Roman" panose="02020603050405020304" pitchFamily="18" charset="0"/>
                <a:cs typeface="Times New Roman" panose="02020603050405020304" pitchFamily="18" charset="0"/>
              </a:rPr>
              <a:t>Kolaja</a:t>
            </a:r>
            <a:r>
              <a:rPr lang="en-US" sz="1200" dirty="0">
                <a:solidFill>
                  <a:schemeClr val="tx1"/>
                </a:solidFill>
                <a:latin typeface="Times New Roman" panose="02020603050405020304" pitchFamily="18" charset="0"/>
                <a:cs typeface="Times New Roman" panose="02020603050405020304" pitchFamily="18" charset="0"/>
              </a:rPr>
              <a:t>, C.A., Stander, V.A., &amp; </a:t>
            </a:r>
            <a:r>
              <a:rPr lang="en-US" sz="1200" dirty="0" err="1">
                <a:solidFill>
                  <a:schemeClr val="tx1"/>
                </a:solidFill>
                <a:latin typeface="Times New Roman" panose="02020603050405020304" pitchFamily="18" charset="0"/>
                <a:cs typeface="Times New Roman" panose="02020603050405020304" pitchFamily="18" charset="0"/>
              </a:rPr>
              <a:t>Rull</a:t>
            </a:r>
            <a:r>
              <a:rPr lang="en-US" sz="1200" dirty="0">
                <a:solidFill>
                  <a:schemeClr val="tx1"/>
                </a:solidFill>
                <a:latin typeface="Times New Roman" panose="02020603050405020304" pitchFamily="18" charset="0"/>
                <a:cs typeface="Times New Roman" panose="02020603050405020304" pitchFamily="18" charset="0"/>
              </a:rPr>
              <a:t>, R.P. (in press).  </a:t>
            </a:r>
            <a:r>
              <a:rPr lang="en-US" sz="1200" i="1" dirty="0">
                <a:solidFill>
                  <a:schemeClr val="tx1"/>
                </a:solidFill>
                <a:latin typeface="Times New Roman" panose="02020603050405020304" pitchFamily="18" charset="0"/>
                <a:cs typeface="Times New Roman" panose="02020603050405020304" pitchFamily="18" charset="0"/>
              </a:rPr>
              <a:t>Health Disparities Among Lesbian, Gay and Bisexual Service Members and Veterans.</a:t>
            </a:r>
            <a:r>
              <a:rPr lang="en-US" sz="1200" dirty="0">
                <a:solidFill>
                  <a:schemeClr val="tx1"/>
                </a:solidFill>
                <a:latin typeface="Times New Roman" panose="02020603050405020304" pitchFamily="18" charset="0"/>
                <a:cs typeface="Times New Roman" panose="02020603050405020304" pitchFamily="18" charset="0"/>
              </a:rPr>
              <a:t> American Journal of Preventative Medicine.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Times New Roman" panose="02020603050405020304" pitchFamily="18" charset="0"/>
                <a:cs typeface="Times New Roman" panose="02020603050405020304" pitchFamily="18" charset="0"/>
              </a:rPr>
              <a:t>It is</a:t>
            </a:r>
            <a:r>
              <a:rPr lang="en-US" sz="1200" baseline="0" dirty="0">
                <a:solidFill>
                  <a:schemeClr val="tx1"/>
                </a:solidFill>
                <a:latin typeface="Times New Roman" panose="02020603050405020304" pitchFamily="18" charset="0"/>
                <a:cs typeface="Times New Roman" panose="02020603050405020304" pitchFamily="18" charset="0"/>
              </a:rPr>
              <a:t> worth noting that the LGBT is at greater risk for multiple behavioral health issues, note that for bisexual men and women the rates of depression alone, PTSD alone and comorbid PTSD/depression are double those of heterosexual males and females</a:t>
            </a:r>
            <a:endParaRPr lang="en-US" sz="1200" dirty="0">
              <a:solidFill>
                <a:schemeClr val="tx1"/>
              </a:solidFill>
              <a:latin typeface="Times New Roman" panose="02020603050405020304" pitchFamily="18" charset="0"/>
              <a:cs typeface="Times New Roman" panose="02020603050405020304" pitchFamily="18" charset="0"/>
            </a:endParaRPr>
          </a:p>
          <a:p>
            <a:endParaRPr lang="en-US" dirty="0"/>
          </a:p>
          <a:p>
            <a:endParaRPr lang="en-US" dirty="0"/>
          </a:p>
          <a:p>
            <a:r>
              <a:rPr lang="en-US" dirty="0"/>
              <a:t>Data from 2014-2016</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9FCA99-D956-4EE3-8575-5341DC2A69F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2848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Now?</a:t>
            </a:r>
          </a:p>
        </p:txBody>
      </p:sp>
      <p:sp>
        <p:nvSpPr>
          <p:cNvPr id="4" name="Slide Number Placeholder 3"/>
          <p:cNvSpPr>
            <a:spLocks noGrp="1"/>
          </p:cNvSpPr>
          <p:nvPr>
            <p:ph type="sldNum" sz="quarter" idx="10"/>
          </p:nvPr>
        </p:nvSpPr>
        <p:spPr/>
        <p:txBody>
          <a:bodyPr/>
          <a:lstStyle/>
          <a:p>
            <a:fld id="{47C72B32-1A00-43DB-BBB8-B81738A4878E}" type="slidenum">
              <a:rPr lang="en-US" smtClean="0"/>
              <a:t>12</a:t>
            </a:fld>
            <a:endParaRPr lang="en-US"/>
          </a:p>
        </p:txBody>
      </p:sp>
    </p:spTree>
    <p:extLst>
      <p:ext uri="{BB962C8B-B14F-4D97-AF65-F5344CB8AC3E}">
        <p14:creationId xmlns:p14="http://schemas.microsoft.com/office/powerpoint/2010/main" val="2914596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DHA is working to identify needs and standardize care across the life cycle of Service women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72B32-1A00-43DB-BBB8-B81738A4878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5377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0501F6-0704-48DD-B6E8-FFF5B2B4EF33}" type="slidenum">
              <a:rPr lang="en-US" smtClean="0"/>
              <a:t>14</a:t>
            </a:fld>
            <a:endParaRPr lang="en-US"/>
          </a:p>
        </p:txBody>
      </p:sp>
    </p:spTree>
    <p:extLst>
      <p:ext uri="{BB962C8B-B14F-4D97-AF65-F5344CB8AC3E}">
        <p14:creationId xmlns:p14="http://schemas.microsoft.com/office/powerpoint/2010/main" val="3956316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16</a:t>
            </a:fld>
            <a:endParaRPr lang="en-US"/>
          </a:p>
        </p:txBody>
      </p:sp>
    </p:spTree>
    <p:extLst>
      <p:ext uri="{BB962C8B-B14F-4D97-AF65-F5344CB8AC3E}">
        <p14:creationId xmlns:p14="http://schemas.microsoft.com/office/powerpoint/2010/main" val="17495676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0501F6-0704-48DD-B6E8-FFF5B2B4EF33}" type="slidenum">
              <a:rPr lang="en-US" smtClean="0"/>
              <a:t>18</a:t>
            </a:fld>
            <a:endParaRPr lang="en-US"/>
          </a:p>
        </p:txBody>
      </p:sp>
    </p:spTree>
    <p:extLst>
      <p:ext uri="{BB962C8B-B14F-4D97-AF65-F5344CB8AC3E}">
        <p14:creationId xmlns:p14="http://schemas.microsoft.com/office/powerpoint/2010/main" val="1434062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0501F6-0704-48DD-B6E8-FFF5B2B4EF33}" type="slidenum">
              <a:rPr lang="en-US" smtClean="0"/>
              <a:t>21</a:t>
            </a:fld>
            <a:endParaRPr lang="en-US"/>
          </a:p>
        </p:txBody>
      </p:sp>
    </p:spTree>
    <p:extLst>
      <p:ext uri="{BB962C8B-B14F-4D97-AF65-F5344CB8AC3E}">
        <p14:creationId xmlns:p14="http://schemas.microsoft.com/office/powerpoint/2010/main" val="42329851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0501F6-0704-48DD-B6E8-FFF5B2B4EF3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315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57BB5-FA23-4C47-8E82-1861AE90ACB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05379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0501F6-0704-48DD-B6E8-FFF5B2B4EF33}" type="slidenum">
              <a:rPr lang="en-US" smtClean="0"/>
              <a:t>23</a:t>
            </a:fld>
            <a:endParaRPr lang="en-US"/>
          </a:p>
        </p:txBody>
      </p:sp>
    </p:spTree>
    <p:extLst>
      <p:ext uri="{BB962C8B-B14F-4D97-AF65-F5344CB8AC3E}">
        <p14:creationId xmlns:p14="http://schemas.microsoft.com/office/powerpoint/2010/main" val="37634069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72B32-1A00-43DB-BBB8-B81738A4878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34835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These resources include behavioral health reports and fact sheets as well as programs, initiatives and resources.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57BB5-FA23-4C47-8E82-1861AE90ACB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23753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A710F4-2922-439B-9800-09E5C9AE9FE1}" type="slidenum">
              <a:rPr lang="en-US" smtClean="0"/>
              <a:t>27</a:t>
            </a:fld>
            <a:endParaRPr lang="en-US"/>
          </a:p>
        </p:txBody>
      </p:sp>
    </p:spTree>
    <p:extLst>
      <p:ext uri="{BB962C8B-B14F-4D97-AF65-F5344CB8AC3E}">
        <p14:creationId xmlns:p14="http://schemas.microsoft.com/office/powerpoint/2010/main" val="32340600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A710F4-2922-439B-9800-09E5C9AE9FE1}" type="slidenum">
              <a:rPr lang="en-US" smtClean="0"/>
              <a:t>28</a:t>
            </a:fld>
            <a:endParaRPr lang="en-US"/>
          </a:p>
        </p:txBody>
      </p:sp>
    </p:spTree>
    <p:extLst>
      <p:ext uri="{BB962C8B-B14F-4D97-AF65-F5344CB8AC3E}">
        <p14:creationId xmlns:p14="http://schemas.microsoft.com/office/powerpoint/2010/main" val="2637435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Today’s agenda is…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57BB5-FA23-4C47-8E82-1861AE90ACB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12054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0501F6-0704-48DD-B6E8-FFF5B2B4EF33}" type="slidenum">
              <a:rPr lang="en-US" smtClean="0"/>
              <a:t>3</a:t>
            </a:fld>
            <a:endParaRPr lang="en-US"/>
          </a:p>
        </p:txBody>
      </p:sp>
    </p:spTree>
    <p:extLst>
      <p:ext uri="{BB962C8B-B14F-4D97-AF65-F5344CB8AC3E}">
        <p14:creationId xmlns:p14="http://schemas.microsoft.com/office/powerpoint/2010/main" val="3518953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from a recent report:</a:t>
            </a:r>
          </a:p>
          <a:p>
            <a:r>
              <a:rPr lang="en-US" dirty="0"/>
              <a:t>Data</a:t>
            </a:r>
            <a:r>
              <a:rPr lang="en-US" baseline="0" dirty="0"/>
              <a:t> collected from 1 JAN 2016-31 December 2020, included all ADSM in Army, Navy, USA, Marine </a:t>
            </a:r>
            <a:r>
              <a:rPr lang="en-US" baseline="0" dirty="0" err="1"/>
              <a:t>corp</a:t>
            </a:r>
            <a:endParaRPr lang="en-US" baseline="0" dirty="0"/>
          </a:p>
          <a:p>
            <a:r>
              <a:rPr lang="en-US" baseline="0" dirty="0"/>
              <a:t>Data collected from Defense Medical Surveillance System (DMSS) for fixed MTFs and civilian (if reimbursed through MHS), also includes those deployed (Theater Medical Data Store)</a:t>
            </a:r>
          </a:p>
          <a:p>
            <a:r>
              <a:rPr lang="en-US" baseline="0" dirty="0"/>
              <a:t>Included diagnoses in 1</a:t>
            </a:r>
            <a:r>
              <a:rPr lang="en-US" baseline="30000" dirty="0"/>
              <a:t>st</a:t>
            </a:r>
            <a:r>
              <a:rPr lang="en-US" baseline="0" dirty="0"/>
              <a:t> or 2</a:t>
            </a:r>
            <a:r>
              <a:rPr lang="en-US" baseline="30000" dirty="0"/>
              <a:t>nd</a:t>
            </a:r>
            <a:r>
              <a:rPr lang="en-US" baseline="0" dirty="0"/>
              <a:t> position</a:t>
            </a:r>
          </a:p>
          <a:p>
            <a:endParaRPr lang="en-US" baseline="0" dirty="0"/>
          </a:p>
          <a:p>
            <a:r>
              <a:rPr lang="en-US" baseline="0" dirty="0"/>
              <a:t>During this period, 456, 293 ADSM were diagnosed with at least 1 mental health disorder, 199, 945 has more than 1 diagnosis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72B32-1A00-43DB-BBB8-B81738A4878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9980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women are reporting</a:t>
            </a:r>
            <a:r>
              <a:rPr lang="en-US" baseline="0" dirty="0"/>
              <a:t> significantly more: adjustment D/O, anxiety D/O and depressive D/O</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72B32-1A00-43DB-BBB8-B81738A4878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2833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DoD Sexual Assault Prevention and Response Office</a:t>
            </a:r>
          </a:p>
          <a:p>
            <a:r>
              <a:rPr lang="en-US" dirty="0"/>
              <a:t>Workplace and Gender Relations Survey</a:t>
            </a:r>
            <a:r>
              <a:rPr lang="en-US" baseline="0" dirty="0"/>
              <a:t> of Active Duty Members, DoD Office of People Analytics. Defense Sexual Assault Incident Data base, </a:t>
            </a:r>
          </a:p>
          <a:p>
            <a:endParaRPr lang="en-US" baseline="0" dirty="0"/>
          </a:p>
          <a:p>
            <a:r>
              <a:rPr lang="en-US" baseline="0" dirty="0"/>
              <a:t>Rates of unwanted sexual contact and sexual harassment are significantly higher for women than for men</a:t>
            </a:r>
          </a:p>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72B32-1A00-43DB-BBB8-B81738A4878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12952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72B32-1A00-43DB-BBB8-B81738A4878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425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I would like to draw your attention</a:t>
            </a:r>
            <a:r>
              <a:rPr lang="en-US" sz="1800" baseline="0" dirty="0"/>
              <a:t> to a recent RAND study which found that </a:t>
            </a:r>
            <a:endParaRPr lang="en-US" sz="1800" dirty="0"/>
          </a:p>
          <a:p>
            <a:r>
              <a:rPr lang="en-US" sz="1800" dirty="0"/>
              <a:t>A notable</a:t>
            </a:r>
            <a:r>
              <a:rPr lang="en-US" sz="1800" baseline="0" dirty="0"/>
              <a:t> percentage of SM do not identify a heterosexual</a:t>
            </a:r>
          </a:p>
          <a:p>
            <a:r>
              <a:rPr lang="en-US" sz="1800" baseline="0" dirty="0"/>
              <a:t>Of those sexually assaulted, 43% did not identify a heterosexual</a:t>
            </a:r>
            <a:endParaRPr lang="en-US" sz="18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72B32-1A00-43DB-BBB8-B81738A4878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88900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099" y="2536031"/>
            <a:ext cx="7543800" cy="1102519"/>
          </a:xfrm>
        </p:spPr>
        <p:txBody>
          <a:bodyPr>
            <a:normAutofit/>
          </a:bodyPr>
          <a:lstStyle>
            <a:lvl1pPr>
              <a:defRPr sz="3200" b="1" baseline="0">
                <a:solidFill>
                  <a:srgbClr val="092068"/>
                </a:solidFill>
                <a:latin typeface="Franklin Gothic Medium" panose="020B0603020102020204" pitchFamily="34" charset="0"/>
              </a:defRPr>
            </a:lvl1pPr>
          </a:lstStyle>
          <a:p>
            <a:r>
              <a:rPr lang="en-US" dirty="0"/>
              <a:t>Title, Franklin Gothic Medium, 32pt</a:t>
            </a:r>
          </a:p>
        </p:txBody>
      </p:sp>
      <p:sp>
        <p:nvSpPr>
          <p:cNvPr id="3" name="Subtitle 2"/>
          <p:cNvSpPr>
            <a:spLocks noGrp="1"/>
          </p:cNvSpPr>
          <p:nvPr>
            <p:ph type="subTitle" idx="1" hasCustomPrompt="1"/>
          </p:nvPr>
        </p:nvSpPr>
        <p:spPr>
          <a:xfrm>
            <a:off x="1371599" y="3638550"/>
            <a:ext cx="6400800" cy="914400"/>
          </a:xfrm>
        </p:spPr>
        <p:txBody>
          <a:bodyPr>
            <a:normAutofit/>
          </a:bodyPr>
          <a:lstStyle>
            <a:lvl1pPr marL="0" indent="0" algn="ctr">
              <a:buNone/>
              <a:defRPr sz="2400" b="1" baseline="0">
                <a:solidFill>
                  <a:srgbClr val="454545"/>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a:t>
            </a:r>
            <a:br>
              <a:rPr lang="en-US" dirty="0"/>
            </a:br>
            <a:r>
              <a:rPr lang="en-US" dirty="0"/>
              <a:t>Month DD, YYYY</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49265" y="557961"/>
            <a:ext cx="1845469" cy="1845469"/>
          </a:xfrm>
          <a:prstGeom prst="rect">
            <a:avLst/>
          </a:prstGeom>
        </p:spPr>
      </p:pic>
    </p:spTree>
    <p:extLst>
      <p:ext uri="{BB962C8B-B14F-4D97-AF65-F5344CB8AC3E}">
        <p14:creationId xmlns:p14="http://schemas.microsoft.com/office/powerpoint/2010/main" val="8115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2800" b="1" baseline="0">
                <a:solidFill>
                  <a:srgbClr val="092068"/>
                </a:solidFill>
              </a:defRPr>
            </a:lvl1pPr>
          </a:lstStyle>
          <a:p>
            <a:r>
              <a:rPr lang="en-US" dirty="0"/>
              <a:t>Different title per slide, Franklin Gothic Medium 28pt</a:t>
            </a:r>
          </a:p>
        </p:txBody>
      </p:sp>
      <p:sp>
        <p:nvSpPr>
          <p:cNvPr id="3" name="Content Placeholder 2"/>
          <p:cNvSpPr>
            <a:spLocks noGrp="1"/>
          </p:cNvSpPr>
          <p:nvPr>
            <p:ph idx="1" hasCustomPrompt="1"/>
          </p:nvPr>
        </p:nvSpPr>
        <p:spPr>
          <a:xfrm>
            <a:off x="457200" y="1123950"/>
            <a:ext cx="8229600" cy="3276599"/>
          </a:xfrm>
        </p:spPr>
        <p:txBody>
          <a:bodyPr/>
          <a:lstStyle>
            <a:lvl1pPr marL="342900" indent="-342900">
              <a:buClr>
                <a:srgbClr val="582831"/>
              </a:buClr>
              <a:buSzPct val="125000"/>
              <a:buFont typeface="Arial" panose="020B0604020202020204" pitchFamily="34" charset="0"/>
              <a:buChar char="•"/>
              <a:defRPr sz="2200">
                <a:solidFill>
                  <a:srgbClr val="454545"/>
                </a:solidFill>
                <a:latin typeface="Franklin Gothic Book" panose="020B0503020102020204" pitchFamily="34" charset="0"/>
              </a:defRPr>
            </a:lvl1pPr>
            <a:lvl2pPr marL="742950" indent="-285750">
              <a:buClr>
                <a:srgbClr val="092068"/>
              </a:buClr>
              <a:buFont typeface="Wingdings" panose="05000000000000000000" pitchFamily="2" charset="2"/>
              <a:buChar char="§"/>
              <a:defRPr sz="2000">
                <a:solidFill>
                  <a:srgbClr val="454545"/>
                </a:solidFill>
                <a:latin typeface="Franklin Gothic Book" panose="020B0503020102020204" pitchFamily="34" charset="0"/>
              </a:defRPr>
            </a:lvl2pPr>
            <a:lvl3pPr marL="1143000" indent="-228600">
              <a:buClr>
                <a:srgbClr val="6C82A7"/>
              </a:buClr>
              <a:buFont typeface="Wingdings" panose="05000000000000000000" pitchFamily="2" charset="2"/>
              <a:buChar char="ü"/>
              <a:defRPr sz="1800">
                <a:solidFill>
                  <a:srgbClr val="454545"/>
                </a:solidFill>
                <a:latin typeface="Franklin Gothic Book" panose="020B0503020102020204" pitchFamily="34" charset="0"/>
              </a:defRPr>
            </a:lvl3pPr>
          </a:lstStyle>
          <a:p>
            <a:pPr lvl="0"/>
            <a:r>
              <a:rPr lang="en-US" dirty="0"/>
              <a:t>Click to edit Master text styles</a:t>
            </a:r>
          </a:p>
          <a:p>
            <a:pPr lvl="1"/>
            <a:r>
              <a:rPr lang="en-US" dirty="0"/>
              <a:t>Second level</a:t>
            </a:r>
          </a:p>
          <a:p>
            <a:pPr lvl="2"/>
            <a:r>
              <a:rPr lang="en-US" dirty="0"/>
              <a:t>Third level</a:t>
            </a:r>
          </a:p>
          <a:p>
            <a:pPr lvl="0"/>
            <a:endParaRPr lang="en-US" dirty="0"/>
          </a:p>
          <a:p>
            <a:pPr lvl="2"/>
            <a:endParaRPr lang="en-US" dirty="0"/>
          </a:p>
          <a:p>
            <a:pPr lvl="2"/>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17" name="Group 16"/>
          <p:cNvGrpSpPr/>
          <p:nvPr userDrawn="1"/>
        </p:nvGrpSpPr>
        <p:grpSpPr>
          <a:xfrm>
            <a:off x="457200" y="895350"/>
            <a:ext cx="8229600" cy="0"/>
            <a:chOff x="457200" y="990600"/>
            <a:chExt cx="8229600" cy="0"/>
          </a:xfrm>
        </p:grpSpPr>
        <p:cxnSp>
          <p:nvCxnSpPr>
            <p:cNvPr id="18" name="Straight Connector 17"/>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5" name="Slide Number Placeholder 4">
            <a:extLst>
              <a:ext uri="{FF2B5EF4-FFF2-40B4-BE49-F238E27FC236}">
                <a16:creationId xmlns:a16="http://schemas.microsoft.com/office/drawing/2014/main" id="{9C4DE022-FECD-E65F-FF83-39CFB76BAFE0}"/>
              </a:ext>
            </a:extLst>
          </p:cNvPr>
          <p:cNvSpPr>
            <a:spLocks noGrp="1"/>
          </p:cNvSpPr>
          <p:nvPr>
            <p:ph type="sldNum" sz="quarter" idx="4"/>
          </p:nvPr>
        </p:nvSpPr>
        <p:spPr>
          <a:xfrm>
            <a:off x="7489227" y="4716274"/>
            <a:ext cx="968973" cy="366183"/>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40031509-EBEE-4E38-BC2E-79E44D02F53F}" type="slidenum">
              <a:rPr lang="en-US" smtClean="0"/>
              <a:pPr/>
              <a:t>‹#›</a:t>
            </a:fld>
            <a:endParaRPr lang="en-US" dirty="0"/>
          </a:p>
        </p:txBody>
      </p:sp>
      <p:sp>
        <p:nvSpPr>
          <p:cNvPr id="6" name="TextBox 5">
            <a:extLst>
              <a:ext uri="{FF2B5EF4-FFF2-40B4-BE49-F238E27FC236}">
                <a16:creationId xmlns:a16="http://schemas.microsoft.com/office/drawing/2014/main" id="{BE6B745C-C224-5970-7739-29553C13F7ED}"/>
              </a:ext>
            </a:extLst>
          </p:cNvPr>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219607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2800" b="1">
                <a:solidFill>
                  <a:srgbClr val="051C48"/>
                </a:solidFill>
              </a:defRPr>
            </a:lvl1pPr>
          </a:lstStyle>
          <a:p>
            <a:r>
              <a:rPr lang="en-US" dirty="0"/>
              <a:t>Different title per slide, Franklin Gothic Medium 28pt</a:t>
            </a:r>
          </a:p>
        </p:txBody>
      </p:sp>
      <p:sp>
        <p:nvSpPr>
          <p:cNvPr id="3" name="Content Placeholder 2"/>
          <p:cNvSpPr>
            <a:spLocks noGrp="1"/>
          </p:cNvSpPr>
          <p:nvPr>
            <p:ph sz="half" idx="1"/>
          </p:nvPr>
        </p:nvSpPr>
        <p:spPr>
          <a:xfrm>
            <a:off x="457200" y="1123950"/>
            <a:ext cx="4038600" cy="3276600"/>
          </a:xfrm>
        </p:spPr>
        <p:txBody>
          <a:bodyPr/>
          <a:lstStyle>
            <a:lvl1pPr marL="342900" indent="-342900">
              <a:buClr>
                <a:srgbClr val="582831"/>
              </a:buClr>
              <a:buFont typeface="Arial" panose="020B0604020202020204" pitchFamily="34" charset="0"/>
              <a:buChar char="•"/>
              <a:defRPr sz="2200">
                <a:solidFill>
                  <a:srgbClr val="454545"/>
                </a:solidFill>
              </a:defRPr>
            </a:lvl1pPr>
            <a:lvl2pPr marL="742950" indent="-285750">
              <a:buClr>
                <a:srgbClr val="092068"/>
              </a:buClr>
              <a:buFont typeface="Wingdings" panose="05000000000000000000" pitchFamily="2" charset="2"/>
              <a:buChar char="§"/>
              <a:defRPr sz="2000">
                <a:solidFill>
                  <a:srgbClr val="454545"/>
                </a:solidFill>
              </a:defRPr>
            </a:lvl2pPr>
            <a:lvl3pPr marL="1143000" indent="-228600">
              <a:buFont typeface="Wingdings" panose="05000000000000000000" pitchFamily="2" charset="2"/>
              <a:buChar char="ü"/>
              <a:defRPr sz="1800">
                <a:solidFill>
                  <a:srgbClr val="454545"/>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48200" y="1123950"/>
            <a:ext cx="4038600" cy="3276600"/>
          </a:xfrm>
        </p:spPr>
        <p:txBody>
          <a:bodyPr>
            <a:normAutofit/>
          </a:bodyPr>
          <a:lstStyle>
            <a:lvl1pPr marL="342900" indent="-342900" algn="l" defTabSz="914400" rtl="0" eaLnBrk="1" latinLnBrk="0" hangingPunct="1">
              <a:spcBef>
                <a:spcPct val="20000"/>
              </a:spcBef>
              <a:buClr>
                <a:srgbClr val="582831"/>
              </a:buClr>
              <a:buFont typeface="Arial" panose="020B0604020202020204" pitchFamily="34" charset="0"/>
              <a:buChar char="•"/>
              <a:defRPr lang="en-US" sz="2200" kern="1200" dirty="0" smtClean="0">
                <a:solidFill>
                  <a:srgbClr val="454545"/>
                </a:solidFill>
                <a:latin typeface="+mn-lt"/>
                <a:ea typeface="+mn-ea"/>
                <a:cs typeface="+mn-cs"/>
              </a:defRPr>
            </a:lvl1pPr>
            <a:lvl2pPr marL="800100" indent="-342900" algn="l" defTabSz="914400" rtl="0" eaLnBrk="1" latinLnBrk="0" hangingPunct="1">
              <a:spcBef>
                <a:spcPct val="20000"/>
              </a:spcBef>
              <a:buClr>
                <a:srgbClr val="092068"/>
              </a:buClr>
              <a:buFont typeface="Wingdings" panose="05000000000000000000" pitchFamily="2" charset="2"/>
              <a:buChar char="§"/>
              <a:defRPr lang="en-US" sz="2000" kern="1200" dirty="0" smtClean="0">
                <a:solidFill>
                  <a:srgbClr val="454545"/>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ü"/>
              <a:defRPr lang="en-US" sz="1800" kern="1200" dirty="0" smtClean="0">
                <a:solidFill>
                  <a:srgbClr val="454545"/>
                </a:solidFill>
                <a:latin typeface="+mn-lt"/>
                <a:ea typeface="+mn-ea"/>
                <a:cs typeface="+mn-cs"/>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24" name="Picture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9" name="Group 8">
            <a:extLst>
              <a:ext uri="{FF2B5EF4-FFF2-40B4-BE49-F238E27FC236}">
                <a16:creationId xmlns:a16="http://schemas.microsoft.com/office/drawing/2014/main" id="{384C336D-EBA9-50C7-E897-D392F41EFD44}"/>
              </a:ext>
            </a:extLst>
          </p:cNvPr>
          <p:cNvGrpSpPr/>
          <p:nvPr userDrawn="1"/>
        </p:nvGrpSpPr>
        <p:grpSpPr>
          <a:xfrm>
            <a:off x="457200" y="895350"/>
            <a:ext cx="8229600" cy="0"/>
            <a:chOff x="457200" y="990600"/>
            <a:chExt cx="8229600" cy="0"/>
          </a:xfrm>
        </p:grpSpPr>
        <p:cxnSp>
          <p:nvCxnSpPr>
            <p:cNvPr id="10" name="Straight Connector 9">
              <a:extLst>
                <a:ext uri="{FF2B5EF4-FFF2-40B4-BE49-F238E27FC236}">
                  <a16:creationId xmlns:a16="http://schemas.microsoft.com/office/drawing/2014/main" id="{DE9CE6FF-DF0A-CEE0-BDE0-85E9336E64B7}"/>
                </a:ext>
              </a:extLst>
            </p:cNvPr>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951B197-3011-6887-B892-453275EA855C}"/>
                </a:ext>
              </a:extLst>
            </p:cNvPr>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3B96308-DA40-CA6B-F6F2-39B24DDA44B0}"/>
                </a:ext>
              </a:extLst>
            </p:cNvPr>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0616D76-979B-236A-893E-52F517D23981}"/>
                </a:ext>
              </a:extLst>
            </p:cNvPr>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DF36A6E-9282-43E8-1E10-C70BF5D11794}"/>
                </a:ext>
              </a:extLst>
            </p:cNvPr>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90408D-0DB0-8CBD-1D05-4E9108AC34C2}"/>
                </a:ext>
              </a:extLst>
            </p:cNvPr>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FEF054D-3DC5-455C-1D58-7592446D714F}"/>
                </a:ext>
              </a:extLst>
            </p:cNvPr>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C05A261-6E2E-FA53-104C-277D1DEC9657}"/>
                </a:ext>
              </a:extLst>
            </p:cNvPr>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D32949F-A91A-38DA-C57A-0D9E557E0FAA}"/>
                </a:ext>
              </a:extLst>
            </p:cNvPr>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5" name="Slide Number Placeholder 4">
            <a:extLst>
              <a:ext uri="{FF2B5EF4-FFF2-40B4-BE49-F238E27FC236}">
                <a16:creationId xmlns:a16="http://schemas.microsoft.com/office/drawing/2014/main" id="{D99A3C86-58D6-4803-E82C-790C5C617651}"/>
              </a:ext>
            </a:extLst>
          </p:cNvPr>
          <p:cNvSpPr>
            <a:spLocks noGrp="1"/>
          </p:cNvSpPr>
          <p:nvPr>
            <p:ph type="sldNum" sz="quarter" idx="4"/>
          </p:nvPr>
        </p:nvSpPr>
        <p:spPr>
          <a:xfrm>
            <a:off x="7489227" y="4716274"/>
            <a:ext cx="968973" cy="366183"/>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40031509-EBEE-4E38-BC2E-79E44D02F53F}" type="slidenum">
              <a:rPr lang="en-US" smtClean="0"/>
              <a:pPr/>
              <a:t>‹#›</a:t>
            </a:fld>
            <a:endParaRPr lang="en-US" dirty="0"/>
          </a:p>
        </p:txBody>
      </p:sp>
      <p:sp>
        <p:nvSpPr>
          <p:cNvPr id="6" name="TextBox 5">
            <a:extLst>
              <a:ext uri="{FF2B5EF4-FFF2-40B4-BE49-F238E27FC236}">
                <a16:creationId xmlns:a16="http://schemas.microsoft.com/office/drawing/2014/main" id="{66A2A8C2-2DE1-ED32-B84B-DF02DF6748D3}"/>
              </a:ext>
            </a:extLst>
          </p:cNvPr>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406373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800" b="1">
                <a:solidFill>
                  <a:srgbClr val="051C48"/>
                </a:solidFill>
              </a:defRPr>
            </a:lvl1pPr>
          </a:lstStyle>
          <a:p>
            <a:r>
              <a:rPr lang="en-US" dirty="0"/>
              <a:t>Different title per slide, Franklin Gothic Medium 28pt</a:t>
            </a: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5" name="Group 4">
            <a:extLst>
              <a:ext uri="{FF2B5EF4-FFF2-40B4-BE49-F238E27FC236}">
                <a16:creationId xmlns:a16="http://schemas.microsoft.com/office/drawing/2014/main" id="{392E368C-8BD9-3948-F45D-B1C1D0483385}"/>
              </a:ext>
            </a:extLst>
          </p:cNvPr>
          <p:cNvGrpSpPr/>
          <p:nvPr userDrawn="1"/>
        </p:nvGrpSpPr>
        <p:grpSpPr>
          <a:xfrm>
            <a:off x="457200" y="895350"/>
            <a:ext cx="8229600" cy="0"/>
            <a:chOff x="457200" y="990600"/>
            <a:chExt cx="8229600" cy="0"/>
          </a:xfrm>
        </p:grpSpPr>
        <p:cxnSp>
          <p:nvCxnSpPr>
            <p:cNvPr id="6" name="Straight Connector 5">
              <a:extLst>
                <a:ext uri="{FF2B5EF4-FFF2-40B4-BE49-F238E27FC236}">
                  <a16:creationId xmlns:a16="http://schemas.microsoft.com/office/drawing/2014/main" id="{BAFCBDB1-8BB2-6D28-E6A9-4B9672FDDABD}"/>
                </a:ext>
              </a:extLst>
            </p:cNvPr>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9C4928B-B517-CF6A-2422-17F90192DD3B}"/>
                </a:ext>
              </a:extLst>
            </p:cNvPr>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EA539B0-DEA3-0B97-25F6-57161B439896}"/>
                </a:ext>
              </a:extLst>
            </p:cNvPr>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42816FD-BAB7-8637-A19E-1D4DA94C335B}"/>
                </a:ext>
              </a:extLst>
            </p:cNvPr>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4B48E0C-5E90-4E7C-DFEB-A2CC914D3011}"/>
                </a:ext>
              </a:extLst>
            </p:cNvPr>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D181B70-BDEE-E605-DB24-6EB7838902D2}"/>
                </a:ext>
              </a:extLst>
            </p:cNvPr>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1F4197C-3D57-B14D-00D8-DFEE5C1BC7A9}"/>
                </a:ext>
              </a:extLst>
            </p:cNvPr>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6AEA9F5-B328-E31B-5BFF-C12388D8F88B}"/>
                </a:ext>
              </a:extLst>
            </p:cNvPr>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3E647F0-F308-E92F-BD0F-A4E0581430D0}"/>
                </a:ext>
              </a:extLst>
            </p:cNvPr>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3" name="Slide Number Placeholder 4">
            <a:extLst>
              <a:ext uri="{FF2B5EF4-FFF2-40B4-BE49-F238E27FC236}">
                <a16:creationId xmlns:a16="http://schemas.microsoft.com/office/drawing/2014/main" id="{5AFC08A4-DB12-634D-BF5E-59AD0452CA36}"/>
              </a:ext>
            </a:extLst>
          </p:cNvPr>
          <p:cNvSpPr>
            <a:spLocks noGrp="1"/>
          </p:cNvSpPr>
          <p:nvPr>
            <p:ph type="sldNum" sz="quarter" idx="4"/>
          </p:nvPr>
        </p:nvSpPr>
        <p:spPr>
          <a:xfrm>
            <a:off x="7489227" y="4716274"/>
            <a:ext cx="968973" cy="366183"/>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40031509-EBEE-4E38-BC2E-79E44D02F53F}" type="slidenum">
              <a:rPr lang="en-US" smtClean="0"/>
              <a:pPr/>
              <a:t>‹#›</a:t>
            </a:fld>
            <a:endParaRPr lang="en-US" dirty="0"/>
          </a:p>
        </p:txBody>
      </p:sp>
      <p:sp>
        <p:nvSpPr>
          <p:cNvPr id="4" name="TextBox 3">
            <a:extLst>
              <a:ext uri="{FF2B5EF4-FFF2-40B4-BE49-F238E27FC236}">
                <a16:creationId xmlns:a16="http://schemas.microsoft.com/office/drawing/2014/main" id="{AD10CC25-3EFC-6C15-75F3-8199BAE1EBF5}"/>
              </a:ext>
            </a:extLst>
          </p:cNvPr>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163052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sp>
        <p:nvSpPr>
          <p:cNvPr id="2" name="Slide Number Placeholder 4">
            <a:extLst>
              <a:ext uri="{FF2B5EF4-FFF2-40B4-BE49-F238E27FC236}">
                <a16:creationId xmlns:a16="http://schemas.microsoft.com/office/drawing/2014/main" id="{5C29610D-1750-67DD-AC89-A0B2765BDB51}"/>
              </a:ext>
            </a:extLst>
          </p:cNvPr>
          <p:cNvSpPr>
            <a:spLocks noGrp="1"/>
          </p:cNvSpPr>
          <p:nvPr>
            <p:ph type="sldNum" sz="quarter" idx="4"/>
          </p:nvPr>
        </p:nvSpPr>
        <p:spPr>
          <a:xfrm>
            <a:off x="7489227" y="4716274"/>
            <a:ext cx="968973" cy="366183"/>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40031509-EBEE-4E38-BC2E-79E44D02F53F}" type="slidenum">
              <a:rPr lang="en-US" smtClean="0"/>
              <a:pPr/>
              <a:t>‹#›</a:t>
            </a:fld>
            <a:endParaRPr lang="en-US" dirty="0"/>
          </a:p>
        </p:txBody>
      </p:sp>
      <p:sp>
        <p:nvSpPr>
          <p:cNvPr id="3" name="TextBox 2">
            <a:extLst>
              <a:ext uri="{FF2B5EF4-FFF2-40B4-BE49-F238E27FC236}">
                <a16:creationId xmlns:a16="http://schemas.microsoft.com/office/drawing/2014/main" id="{0BF2CDBA-FFC5-C326-F6FB-92E88F6668CD}"/>
              </a:ext>
            </a:extLst>
          </p:cNvPr>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62099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asic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14B87FD-9558-4793-9ACF-6E4251DCA98D}"/>
              </a:ext>
            </a:extLst>
          </p:cNvPr>
          <p:cNvSpPr/>
          <p:nvPr userDrawn="1"/>
        </p:nvSpPr>
        <p:spPr>
          <a:xfrm>
            <a:off x="0" y="1"/>
            <a:ext cx="9144000" cy="615009"/>
          </a:xfrm>
          <a:prstGeom prst="rect">
            <a:avLst/>
          </a:prstGeom>
          <a:solidFill>
            <a:srgbClr val="25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66"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Logo&#10;&#10;Description automatically generated">
            <a:extLst>
              <a:ext uri="{FF2B5EF4-FFF2-40B4-BE49-F238E27FC236}">
                <a16:creationId xmlns:a16="http://schemas.microsoft.com/office/drawing/2014/main" id="{A2FD6892-2268-418A-8CBF-C9C7F95855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02464" y="57328"/>
            <a:ext cx="666021" cy="499885"/>
          </a:xfrm>
          <a:prstGeom prst="rect">
            <a:avLst/>
          </a:prstGeom>
        </p:spPr>
      </p:pic>
      <p:sp>
        <p:nvSpPr>
          <p:cNvPr id="13" name="Slide Number Placeholder 5">
            <a:extLst>
              <a:ext uri="{FF2B5EF4-FFF2-40B4-BE49-F238E27FC236}">
                <a16:creationId xmlns:a16="http://schemas.microsoft.com/office/drawing/2014/main" id="{B66ADE65-0A85-4FB0-A4FD-6B62FEE861DC}"/>
              </a:ext>
            </a:extLst>
          </p:cNvPr>
          <p:cNvSpPr>
            <a:spLocks noGrp="1"/>
          </p:cNvSpPr>
          <p:nvPr>
            <p:ph type="sldNum" sz="quarter" idx="4"/>
          </p:nvPr>
        </p:nvSpPr>
        <p:spPr>
          <a:xfrm>
            <a:off x="7870372" y="4837308"/>
            <a:ext cx="1273629" cy="273844"/>
          </a:xfrm>
          <a:prstGeom prst="rect">
            <a:avLst/>
          </a:prstGeom>
        </p:spPr>
        <p:txBody>
          <a:bodyPr/>
          <a:lstStyle>
            <a:lvl1pPr algn="r">
              <a:defRPr sz="900">
                <a:solidFill>
                  <a:srgbClr val="717171"/>
                </a:solidFill>
                <a:latin typeface="Lato"/>
              </a:defRPr>
            </a:lvl1pPr>
          </a:lstStyle>
          <a:p>
            <a:pPr defTabSz="342900">
              <a:defRPr/>
            </a:pPr>
            <a:fld id="{97B7737E-97AF-4E16-A8AF-4F0F3C9784BD}" type="slidenum">
              <a:rPr lang="en-US" smtClean="0"/>
              <a:pPr defTabSz="342900">
                <a:defRPr/>
              </a:pPr>
              <a:t>‹#›</a:t>
            </a:fld>
            <a:endParaRPr lang="en-US" dirty="0"/>
          </a:p>
        </p:txBody>
      </p:sp>
      <p:sp>
        <p:nvSpPr>
          <p:cNvPr id="14" name="Content Placeholder 2">
            <a:extLst>
              <a:ext uri="{FF2B5EF4-FFF2-40B4-BE49-F238E27FC236}">
                <a16:creationId xmlns:a16="http://schemas.microsoft.com/office/drawing/2014/main" id="{427A0A8E-5951-4BD2-A754-FCFCBD691895}"/>
              </a:ext>
            </a:extLst>
          </p:cNvPr>
          <p:cNvSpPr txBox="1">
            <a:spLocks/>
          </p:cNvSpPr>
          <p:nvPr userDrawn="1"/>
        </p:nvSpPr>
        <p:spPr>
          <a:xfrm>
            <a:off x="239487" y="1214845"/>
            <a:ext cx="8675914" cy="3546566"/>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Lato"/>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Lato"/>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ato"/>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ato"/>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ato"/>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42" marR="0" lvl="0" indent="-171442"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333333"/>
              </a:solidFill>
              <a:effectLst/>
              <a:uLnTx/>
              <a:uFillTx/>
              <a:latin typeface="Lato"/>
              <a:ea typeface="+mn-ea"/>
              <a:cs typeface="+mn-cs"/>
            </a:endParaRPr>
          </a:p>
        </p:txBody>
      </p:sp>
      <p:sp>
        <p:nvSpPr>
          <p:cNvPr id="15" name="Content Placeholder 2">
            <a:extLst>
              <a:ext uri="{FF2B5EF4-FFF2-40B4-BE49-F238E27FC236}">
                <a16:creationId xmlns:a16="http://schemas.microsoft.com/office/drawing/2014/main" id="{E71EEF64-E70E-40B3-AE18-9544DA376CC6}"/>
              </a:ext>
            </a:extLst>
          </p:cNvPr>
          <p:cNvSpPr>
            <a:spLocks noGrp="1"/>
          </p:cNvSpPr>
          <p:nvPr>
            <p:ph sz="half" idx="1" hasCustomPrompt="1"/>
          </p:nvPr>
        </p:nvSpPr>
        <p:spPr>
          <a:xfrm>
            <a:off x="239487" y="723255"/>
            <a:ext cx="8675914" cy="4038157"/>
          </a:xfrm>
          <a:prstGeom prst="rect">
            <a:avLst/>
          </a:prstGeom>
        </p:spPr>
        <p:txBody>
          <a:bodyPr/>
          <a:lstStyle>
            <a:lvl1pPr>
              <a:defRPr sz="2400">
                <a:solidFill>
                  <a:srgbClr val="333333"/>
                </a:solidFill>
                <a:latin typeface="Lato"/>
              </a:defRPr>
            </a:lvl1pPr>
            <a:lvl2pPr>
              <a:defRPr sz="2100">
                <a:solidFill>
                  <a:srgbClr val="333333"/>
                </a:solidFill>
                <a:latin typeface="Lato"/>
              </a:defRPr>
            </a:lvl2pPr>
            <a:lvl3pPr>
              <a:defRPr sz="1800">
                <a:solidFill>
                  <a:srgbClr val="333333"/>
                </a:solidFill>
                <a:latin typeface="Lato"/>
              </a:defRPr>
            </a:lvl3pPr>
            <a:lvl4pPr>
              <a:defRPr sz="1500">
                <a:solidFill>
                  <a:srgbClr val="333333"/>
                </a:solidFill>
                <a:latin typeface="Lato"/>
              </a:defRPr>
            </a:lvl4pPr>
            <a:lvl5pPr>
              <a:defRPr sz="1500">
                <a:solidFill>
                  <a:srgbClr val="333333"/>
                </a:solidFill>
                <a:latin typeface="Lato"/>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8">
            <a:extLst>
              <a:ext uri="{FF2B5EF4-FFF2-40B4-BE49-F238E27FC236}">
                <a16:creationId xmlns:a16="http://schemas.microsoft.com/office/drawing/2014/main" id="{534F1512-26F3-4CF3-AE38-5B7B75B1E6AD}"/>
              </a:ext>
            </a:extLst>
          </p:cNvPr>
          <p:cNvSpPr>
            <a:spLocks noGrp="1"/>
          </p:cNvSpPr>
          <p:nvPr>
            <p:ph type="body" sz="quarter" idx="12"/>
          </p:nvPr>
        </p:nvSpPr>
        <p:spPr>
          <a:xfrm>
            <a:off x="239259" y="95620"/>
            <a:ext cx="7631112" cy="449207"/>
          </a:xfrm>
          <a:prstGeom prst="rect">
            <a:avLst/>
          </a:prstGeom>
        </p:spPr>
        <p:txBody>
          <a:bodyPr/>
          <a:lstStyle>
            <a:lvl1pPr marL="0" indent="0">
              <a:buNone/>
              <a:defRPr sz="2700">
                <a:solidFill>
                  <a:schemeClr val="bg1"/>
                </a:solidFill>
              </a:defRPr>
            </a:lvl1pPr>
            <a:lvl2pPr marL="342900" indent="0">
              <a:buNone/>
              <a:defRPr/>
            </a:lvl2pPr>
          </a:lstStyle>
          <a:p>
            <a:pPr lvl="0"/>
            <a:r>
              <a:rPr lang="en-US" dirty="0"/>
              <a:t>Click to edit Master text styles</a:t>
            </a:r>
          </a:p>
        </p:txBody>
      </p:sp>
      <p:sp>
        <p:nvSpPr>
          <p:cNvPr id="17" name="Text Placeholder 8">
            <a:extLst>
              <a:ext uri="{FF2B5EF4-FFF2-40B4-BE49-F238E27FC236}">
                <a16:creationId xmlns:a16="http://schemas.microsoft.com/office/drawing/2014/main" id="{EE596AB6-B06B-44D9-86B3-4A582347EC67}"/>
              </a:ext>
            </a:extLst>
          </p:cNvPr>
          <p:cNvSpPr>
            <a:spLocks noGrp="1"/>
          </p:cNvSpPr>
          <p:nvPr>
            <p:ph type="body" sz="quarter" idx="13"/>
          </p:nvPr>
        </p:nvSpPr>
        <p:spPr>
          <a:xfrm>
            <a:off x="282617" y="436785"/>
            <a:ext cx="7587754" cy="244382"/>
          </a:xfrm>
          <a:prstGeom prst="rect">
            <a:avLst/>
          </a:prstGeom>
        </p:spPr>
        <p:txBody>
          <a:bodyPr/>
          <a:lstStyle>
            <a:lvl1pPr marL="0" indent="0">
              <a:buNone/>
              <a:defRPr sz="1050" i="0">
                <a:solidFill>
                  <a:schemeClr val="bg1"/>
                </a:solidFill>
              </a:defRPr>
            </a:lvl1pPr>
            <a:lvl2pPr marL="342900" indent="0">
              <a:buNone/>
              <a:defRPr/>
            </a:lvl2pPr>
          </a:lstStyle>
          <a:p>
            <a:pPr lvl="0"/>
            <a:r>
              <a:rPr lang="en-US" dirty="0"/>
              <a:t>Click to edit Master text styles</a:t>
            </a:r>
          </a:p>
        </p:txBody>
      </p:sp>
      <p:sp>
        <p:nvSpPr>
          <p:cNvPr id="19" name="Footer Placeholder 4">
            <a:extLst>
              <a:ext uri="{FF2B5EF4-FFF2-40B4-BE49-F238E27FC236}">
                <a16:creationId xmlns:a16="http://schemas.microsoft.com/office/drawing/2014/main" id="{F41210E8-AF0E-49E5-96ED-8345048AD420}"/>
              </a:ext>
            </a:extLst>
          </p:cNvPr>
          <p:cNvSpPr txBox="1">
            <a:spLocks/>
          </p:cNvSpPr>
          <p:nvPr userDrawn="1"/>
        </p:nvSpPr>
        <p:spPr>
          <a:xfrm>
            <a:off x="1849917" y="29058"/>
            <a:ext cx="5040086" cy="95620"/>
          </a:xfrm>
          <a:prstGeom prst="rect">
            <a:avLst/>
          </a:prstGeom>
        </p:spPr>
        <p:txBody>
          <a:bodyPr vert="horz" lIns="68580" tIns="34290" rIns="68580" bIns="34290" rtlCol="0" anchor="ctr"/>
          <a:lstStyle>
            <a:defPPr>
              <a:defRPr lang="en-US"/>
            </a:defPPr>
            <a:lvl1pPr marL="0" algn="ctr" defTabSz="914400" rtl="0" eaLnBrk="1" latinLnBrk="0" hangingPunct="1">
              <a:defRPr sz="1200" b="0" kern="1200">
                <a:solidFill>
                  <a:schemeClr val="tx1">
                    <a:tint val="75000"/>
                  </a:schemeClr>
                </a:solidFill>
                <a:latin typeface="Calisto MT" panose="02040603050505030304"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825" b="0" i="0" u="none" strike="noStrike" kern="1200" cap="none" spc="0" normalizeH="0" baseline="0" noProof="0" dirty="0">
                <a:ln>
                  <a:noFill/>
                </a:ln>
                <a:solidFill>
                  <a:srgbClr val="00B050"/>
                </a:solidFill>
                <a:effectLst/>
                <a:uLnTx/>
                <a:uFillTx/>
                <a:latin typeface="Lato"/>
                <a:ea typeface="+mn-ea"/>
                <a:cs typeface="Arial" panose="020B0604020202020204" pitchFamily="34" charset="0"/>
              </a:rPr>
              <a:t>CUI // DRAFT DELIBERATIVE // PRE-DECISIONAL // FOIA EXEMPT</a:t>
            </a:r>
          </a:p>
        </p:txBody>
      </p:sp>
    </p:spTree>
    <p:extLst>
      <p:ext uri="{BB962C8B-B14F-4D97-AF65-F5344CB8AC3E}">
        <p14:creationId xmlns:p14="http://schemas.microsoft.com/office/powerpoint/2010/main" val="8181086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3350"/>
            <a:ext cx="8229600" cy="857250"/>
          </a:xfrm>
          <a:prstGeom prst="rect">
            <a:avLst/>
          </a:prstGeom>
        </p:spPr>
        <p:txBody>
          <a:bodyPr vert="horz" lIns="91440" tIns="45720" rIns="91440" bIns="45720" rtlCol="0" anchor="ctr">
            <a:normAutofit/>
          </a:bodyPr>
          <a:lstStyle/>
          <a:p>
            <a:r>
              <a:rPr lang="en-US" dirty="0"/>
              <a:t>Different title per slide, Franklin Gothic Medium 28pt</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Rectangle 3">
            <a:extLst>
              <a:ext uri="{FF2B5EF4-FFF2-40B4-BE49-F238E27FC236}">
                <a16:creationId xmlns:a16="http://schemas.microsoft.com/office/drawing/2014/main" id="{86C191B9-38D4-4329-8F07-1183FAC2EBFC}"/>
              </a:ext>
            </a:extLst>
          </p:cNvPr>
          <p:cNvSpPr/>
          <p:nvPr userDrawn="1"/>
        </p:nvSpPr>
        <p:spPr>
          <a:xfrm>
            <a:off x="0" y="4594623"/>
            <a:ext cx="9144000" cy="555804"/>
          </a:xfrm>
          <a:prstGeom prst="rect">
            <a:avLst/>
          </a:prstGeom>
          <a:solidFill>
            <a:srgbClr val="5828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5926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Lst>
  <p:hf hdr="0" ftr="0" dt="0"/>
  <p:txStyles>
    <p:titleStyle>
      <a:lvl1pPr algn="ctr" defTabSz="914400" rtl="0" eaLnBrk="1" latinLnBrk="0" hangingPunct="1">
        <a:spcBef>
          <a:spcPct val="0"/>
        </a:spcBef>
        <a:buNone/>
        <a:defRPr sz="2800" b="1" kern="1200" baseline="0">
          <a:solidFill>
            <a:srgbClr val="283446"/>
          </a:solidFill>
          <a:latin typeface="+mj-lt"/>
          <a:ea typeface="+mj-ea"/>
          <a:cs typeface="+mj-cs"/>
        </a:defRPr>
      </a:lvl1pPr>
    </p:titleStyle>
    <p:bodyStyle>
      <a:lvl1pPr marL="342900" indent="-342900" algn="l" defTabSz="914400" rtl="0" eaLnBrk="1" latinLnBrk="0" hangingPunct="1">
        <a:spcBef>
          <a:spcPct val="20000"/>
        </a:spcBef>
        <a:buSzPct val="125000"/>
        <a:buFont typeface="Arial" panose="020B0604020202020204" pitchFamily="34" charset="0"/>
        <a:buChar char="•"/>
        <a:defRPr sz="2200" kern="1200">
          <a:solidFill>
            <a:srgbClr val="454545"/>
          </a:solidFill>
          <a:latin typeface="Franklin Gothic Book" panose="020B0503020102020204" pitchFamily="34" charset="0"/>
          <a:ea typeface="+mn-ea"/>
          <a:cs typeface="+mn-cs"/>
        </a:defRPr>
      </a:lvl1pPr>
      <a:lvl2pPr marL="742950" indent="-285750" algn="l" defTabSz="914400" rtl="0" eaLnBrk="1" latinLnBrk="0" hangingPunct="1">
        <a:spcBef>
          <a:spcPct val="20000"/>
        </a:spcBef>
        <a:buFont typeface="Wingdings" panose="05000000000000000000" pitchFamily="2" charset="2"/>
        <a:buChar char="§"/>
        <a:defRPr sz="2000" kern="1200">
          <a:solidFill>
            <a:srgbClr val="454545"/>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Wingdings" panose="05000000000000000000" pitchFamily="2" charset="2"/>
        <a:buChar char="ü"/>
        <a:defRPr sz="1800" kern="1200">
          <a:solidFill>
            <a:srgbClr val="454545"/>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apa.org/about/policy/race-and-ethnicity-in-psychology.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amhsa.gov/sites/default/files/sma14-4884.pdf" TargetMode="External"/><Relationship Id="rId5" Type="http://schemas.openxmlformats.org/officeDocument/2006/relationships/hyperlink" Target="https://www.sapr.mil/reports" TargetMode="External"/><Relationship Id="rId4" Type="http://schemas.openxmlformats.org/officeDocument/2006/relationships/hyperlink" Target="https://dacowits.defense.gov/Portals/48/Documents/Reports/2020/Annual%20Report/DACOWITS%202020%20Annual%20Report%20WEB.pdf?ver=SC_TG6frXqkyw5p7poVWIw=="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www.samhsa.gov/behavioral-health-equity/aanhpi" TargetMode="External"/><Relationship Id="rId3" Type="http://schemas.openxmlformats.org/officeDocument/2006/relationships/hyperlink" Target="https://store.samhsa.gov/product/TIP-59-Improving-Cultural-Competence/SMA15-4849" TargetMode="External"/><Relationship Id="rId7" Type="http://schemas.openxmlformats.org/officeDocument/2006/relationships/hyperlink" Target="https://www.samhsa.gov/behavioral-health-equity/hispanic-latino"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samhsa.gov/behavioral-health-equity/black-african-american" TargetMode="External"/><Relationship Id="rId5" Type="http://schemas.openxmlformats.org/officeDocument/2006/relationships/hyperlink" Target="https://www.samhsa.gov/behavioral-health-equity/lgbt/curricula" TargetMode="External"/><Relationship Id="rId10" Type="http://schemas.openxmlformats.org/officeDocument/2006/relationships/hyperlink" Target="https://store.samhsa.gov/product/American-Indian-and-Alaska-Native-Culture-Card/sma08-4354" TargetMode="External"/><Relationship Id="rId4" Type="http://schemas.openxmlformats.org/officeDocument/2006/relationships/hyperlink" Target="https://thinkculturalhealth.hhs.gov/education/behavioral-health" TargetMode="External"/><Relationship Id="rId9" Type="http://schemas.openxmlformats.org/officeDocument/2006/relationships/hyperlink" Target="https://www.samhsa.gov/behavioral-health-equity/lgbt"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jointcommission.org/our-priorities/health-care-equity/accreditation-standards-and-resource-center/"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hyperlink" Target="https://info.health.mil/hco/clinicsup/quality/SitePages/CQMHome.aspx" TargetMode="External"/><Relationship Id="rId5" Type="http://schemas.openxmlformats.org/officeDocument/2006/relationships/hyperlink" Target="https://info.health.mil/sites/hro/CMT/BH/Inclusive/Pages/Home.aspx" TargetMode="External"/><Relationship Id="rId4" Type="http://schemas.openxmlformats.org/officeDocument/2006/relationships/hyperlink" Target="https://health.mil/News/In-the-Spotlight/Ensuring-Access-to-Reproductive-Health-Care"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 Gender - Sensitive Care</a:t>
            </a:r>
            <a:br>
              <a:rPr lang="en-US" b="0" i="1" dirty="0"/>
            </a:br>
            <a:endParaRPr lang="en-US" b="0" dirty="0"/>
          </a:p>
        </p:txBody>
      </p:sp>
      <p:sp>
        <p:nvSpPr>
          <p:cNvPr id="4" name="Subtitle 3"/>
          <p:cNvSpPr>
            <a:spLocks noGrp="1"/>
          </p:cNvSpPr>
          <p:nvPr>
            <p:ph type="subTitle" idx="1"/>
          </p:nvPr>
        </p:nvSpPr>
        <p:spPr/>
        <p:txBody>
          <a:bodyPr/>
          <a:lstStyle/>
          <a:p>
            <a:r>
              <a:rPr lang="en-US" dirty="0"/>
              <a:t>Holly N. Hoffmeyer, Ph.D.</a:t>
            </a:r>
          </a:p>
          <a:p>
            <a:r>
              <a:rPr lang="en-US" dirty="0"/>
              <a:t>February 13, 2024</a:t>
            </a:r>
          </a:p>
          <a:p>
            <a:endParaRPr lang="en-US" dirty="0"/>
          </a:p>
        </p:txBody>
      </p:sp>
      <p:sp>
        <p:nvSpPr>
          <p:cNvPr id="3" name="TextBox 2">
            <a:extLst>
              <a:ext uri="{FF2B5EF4-FFF2-40B4-BE49-F238E27FC236}">
                <a16:creationId xmlns:a16="http://schemas.microsoft.com/office/drawing/2014/main" id="{7A491CCC-2703-AE7F-DEEF-B4B82B2422FD}"/>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1314410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t>Proportion of Service members disclosing sexual assault who are sexual minorities</a:t>
            </a:r>
          </a:p>
        </p:txBody>
      </p:sp>
      <p:graphicFrame>
        <p:nvGraphicFramePr>
          <p:cNvPr id="4" name="Content Placeholder 3">
            <a:extLst>
              <a:ext uri="{FF2B5EF4-FFF2-40B4-BE49-F238E27FC236}">
                <a16:creationId xmlns:a16="http://schemas.microsoft.com/office/drawing/2014/main" id="{090C428E-F31A-C64D-BDFD-4DD7552EC339}"/>
              </a:ext>
            </a:extLst>
          </p:cNvPr>
          <p:cNvGraphicFramePr>
            <a:graphicFrameLocks noGrp="1"/>
          </p:cNvGraphicFramePr>
          <p:nvPr>
            <p:ph sz="half" idx="1"/>
          </p:nvPr>
        </p:nvGraphicFramePr>
        <p:xfrm>
          <a:off x="54428" y="1106765"/>
          <a:ext cx="4953000" cy="2819400"/>
        </p:xfrm>
        <a:graphic>
          <a:graphicData uri="http://schemas.openxmlformats.org/drawingml/2006/chart">
            <c:chart xmlns:c="http://schemas.openxmlformats.org/drawingml/2006/chart" xmlns:r="http://schemas.openxmlformats.org/officeDocument/2006/relationships" r:id="rId3"/>
          </a:graphicData>
        </a:graphic>
      </p:graphicFrame>
      <p:sp>
        <p:nvSpPr>
          <p:cNvPr id="9" name="Content Placeholder 8"/>
          <p:cNvSpPr>
            <a:spLocks noGrp="1"/>
          </p:cNvSpPr>
          <p:nvPr>
            <p:ph sz="half" idx="2"/>
          </p:nvPr>
        </p:nvSpPr>
        <p:spPr>
          <a:xfrm>
            <a:off x="4617216" y="2169969"/>
            <a:ext cx="4343400" cy="2057400"/>
          </a:xfrm>
        </p:spPr>
        <p:txBody>
          <a:bodyPr>
            <a:normAutofit/>
          </a:bodyPr>
          <a:lstStyle/>
          <a:p>
            <a:pPr marL="0" indent="0">
              <a:buNone/>
            </a:pPr>
            <a:r>
              <a:rPr lang="en-US" sz="1800" b="1" dirty="0">
                <a:solidFill>
                  <a:srgbClr val="1F676B"/>
                </a:solidFill>
              </a:rPr>
              <a:t>48%</a:t>
            </a:r>
            <a:r>
              <a:rPr lang="en-US" sz="1800" b="1" dirty="0"/>
              <a:t> of men sexually assaulted in 2018</a:t>
            </a:r>
          </a:p>
          <a:p>
            <a:endParaRPr lang="en-US" sz="1050" b="1" dirty="0"/>
          </a:p>
          <a:p>
            <a:endParaRPr lang="en-US" sz="1050" b="1" dirty="0"/>
          </a:p>
          <a:p>
            <a:pPr marL="0" indent="0">
              <a:buNone/>
            </a:pPr>
            <a:endParaRPr lang="en-US" sz="1800" b="1" dirty="0">
              <a:solidFill>
                <a:srgbClr val="1F676B"/>
              </a:solidFill>
            </a:endParaRPr>
          </a:p>
          <a:p>
            <a:pPr marL="0" indent="0">
              <a:buNone/>
            </a:pPr>
            <a:r>
              <a:rPr lang="en-US" sz="1800" b="1" dirty="0">
                <a:solidFill>
                  <a:srgbClr val="1F676B"/>
                </a:solidFill>
              </a:rPr>
              <a:t>40%</a:t>
            </a:r>
            <a:r>
              <a:rPr lang="en-US" sz="1800" b="1" dirty="0"/>
              <a:t> of women sexually assaulted in 2018</a:t>
            </a:r>
          </a:p>
        </p:txBody>
      </p:sp>
      <p:sp>
        <p:nvSpPr>
          <p:cNvPr id="2" name="Rectangle 1"/>
          <p:cNvSpPr/>
          <p:nvPr/>
        </p:nvSpPr>
        <p:spPr>
          <a:xfrm>
            <a:off x="0" y="25556"/>
            <a:ext cx="446532" cy="369332"/>
          </a:xfrm>
          <a:prstGeom prst="rect">
            <a:avLst/>
          </a:prstGeom>
        </p:spPr>
        <p:txBody>
          <a:bodyPr wrap="none">
            <a:spAutoFit/>
          </a:bodyPr>
          <a:lstStyle/>
          <a:p>
            <a:pPr defTabSz="914378"/>
            <a:r>
              <a:rPr lang="en-US" dirty="0">
                <a:solidFill>
                  <a:prstClr val="black">
                    <a:tint val="75000"/>
                  </a:prstClr>
                </a:solidFill>
                <a:latin typeface="Franklin Gothic Book" panose="020B0503020102020204"/>
              </a:rPr>
              <a:t>10</a:t>
            </a:r>
          </a:p>
        </p:txBody>
      </p:sp>
      <p:sp>
        <p:nvSpPr>
          <p:cNvPr id="3" name="TextBox 2">
            <a:extLst>
              <a:ext uri="{FF2B5EF4-FFF2-40B4-BE49-F238E27FC236}">
                <a16:creationId xmlns:a16="http://schemas.microsoft.com/office/drawing/2014/main" id="{466E7D96-9E9C-215A-2B45-4A69D4B12358}"/>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1058726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Behavioral Health Disparities per Millennium Cohort study:</a:t>
            </a:r>
            <a:br>
              <a:rPr lang="en-US" sz="2400" dirty="0"/>
            </a:br>
            <a:r>
              <a:rPr lang="en-US" sz="2400" dirty="0"/>
              <a:t>PTSD and Depression</a:t>
            </a:r>
          </a:p>
        </p:txBody>
      </p:sp>
      <p:sp>
        <p:nvSpPr>
          <p:cNvPr id="3" name="Content Placeholder 2"/>
          <p:cNvSpPr>
            <a:spLocks noGrp="1"/>
          </p:cNvSpPr>
          <p:nvPr>
            <p:ph idx="1"/>
          </p:nvPr>
        </p:nvSpPr>
        <p:spPr/>
        <p:txBody>
          <a:bodyPr>
            <a:normAutofit/>
          </a:bodyPr>
          <a:lstStyle/>
          <a:p>
            <a:endParaRPr lang="en-US" dirty="0"/>
          </a:p>
          <a:p>
            <a:endParaRPr lang="en-US" dirty="0"/>
          </a:p>
        </p:txBody>
      </p:sp>
      <p:graphicFrame>
        <p:nvGraphicFramePr>
          <p:cNvPr id="4" name="Table 3"/>
          <p:cNvGraphicFramePr>
            <a:graphicFrameLocks noGrp="1"/>
          </p:cNvGraphicFramePr>
          <p:nvPr/>
        </p:nvGraphicFramePr>
        <p:xfrm>
          <a:off x="380999" y="1010049"/>
          <a:ext cx="8466575" cy="3504402"/>
        </p:xfrm>
        <a:graphic>
          <a:graphicData uri="http://schemas.openxmlformats.org/drawingml/2006/table">
            <a:tbl>
              <a:tblPr firstRow="1" bandRow="1">
                <a:tableStyleId>{7DF18680-E054-41AD-8BC1-D1AEF772440D}</a:tableStyleId>
              </a:tblPr>
              <a:tblGrid>
                <a:gridCol w="1197429">
                  <a:extLst>
                    <a:ext uri="{9D8B030D-6E8A-4147-A177-3AD203B41FA5}">
                      <a16:colId xmlns:a16="http://schemas.microsoft.com/office/drawing/2014/main" val="1143648663"/>
                    </a:ext>
                  </a:extLst>
                </a:gridCol>
                <a:gridCol w="1197429">
                  <a:extLst>
                    <a:ext uri="{9D8B030D-6E8A-4147-A177-3AD203B41FA5}">
                      <a16:colId xmlns:a16="http://schemas.microsoft.com/office/drawing/2014/main" val="3550442251"/>
                    </a:ext>
                  </a:extLst>
                </a:gridCol>
                <a:gridCol w="1197429">
                  <a:extLst>
                    <a:ext uri="{9D8B030D-6E8A-4147-A177-3AD203B41FA5}">
                      <a16:colId xmlns:a16="http://schemas.microsoft.com/office/drawing/2014/main" val="411857421"/>
                    </a:ext>
                  </a:extLst>
                </a:gridCol>
                <a:gridCol w="1279490">
                  <a:extLst>
                    <a:ext uri="{9D8B030D-6E8A-4147-A177-3AD203B41FA5}">
                      <a16:colId xmlns:a16="http://schemas.microsoft.com/office/drawing/2014/main" val="704009269"/>
                    </a:ext>
                  </a:extLst>
                </a:gridCol>
                <a:gridCol w="1115368">
                  <a:extLst>
                    <a:ext uri="{9D8B030D-6E8A-4147-A177-3AD203B41FA5}">
                      <a16:colId xmlns:a16="http://schemas.microsoft.com/office/drawing/2014/main" val="636297995"/>
                    </a:ext>
                  </a:extLst>
                </a:gridCol>
                <a:gridCol w="1197429">
                  <a:extLst>
                    <a:ext uri="{9D8B030D-6E8A-4147-A177-3AD203B41FA5}">
                      <a16:colId xmlns:a16="http://schemas.microsoft.com/office/drawing/2014/main" val="876603559"/>
                    </a:ext>
                  </a:extLst>
                </a:gridCol>
                <a:gridCol w="1282001">
                  <a:extLst>
                    <a:ext uri="{9D8B030D-6E8A-4147-A177-3AD203B41FA5}">
                      <a16:colId xmlns:a16="http://schemas.microsoft.com/office/drawing/2014/main" val="2738076752"/>
                    </a:ext>
                  </a:extLst>
                </a:gridCol>
              </a:tblGrid>
              <a:tr h="457200">
                <a:tc>
                  <a:txBody>
                    <a:bodyPr/>
                    <a:lstStyle/>
                    <a:p>
                      <a:endParaRPr lang="en-US" sz="2400" dirty="0"/>
                    </a:p>
                  </a:txBody>
                  <a:tcPr/>
                </a:tc>
                <a:tc gridSpan="3">
                  <a:txBody>
                    <a:bodyPr/>
                    <a:lstStyle/>
                    <a:p>
                      <a:pPr algn="ctr"/>
                      <a:r>
                        <a:rPr lang="en-US" sz="2400" dirty="0"/>
                        <a:t>FEMALE</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2400" dirty="0"/>
                        <a:t>MALE</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673295641"/>
                  </a:ext>
                </a:extLst>
              </a:tr>
              <a:tr h="822960">
                <a:tc>
                  <a:txBody>
                    <a:bodyPr/>
                    <a:lstStyle/>
                    <a:p>
                      <a:endParaRPr lang="en-US" sz="2400" dirty="0"/>
                    </a:p>
                  </a:txBody>
                  <a:tcPr/>
                </a:tc>
                <a:tc>
                  <a:txBody>
                    <a:bodyPr/>
                    <a:lstStyle/>
                    <a:p>
                      <a:r>
                        <a:rPr lang="en-US" sz="2400" dirty="0"/>
                        <a:t>Hetero Female</a:t>
                      </a:r>
                    </a:p>
                  </a:txBody>
                  <a:tcPr/>
                </a:tc>
                <a:tc>
                  <a:txBody>
                    <a:bodyPr/>
                    <a:lstStyle/>
                    <a:p>
                      <a:r>
                        <a:rPr lang="en-US" sz="2400" dirty="0"/>
                        <a:t>Gay/</a:t>
                      </a:r>
                    </a:p>
                    <a:p>
                      <a:r>
                        <a:rPr lang="en-US" sz="2400" dirty="0"/>
                        <a:t>Lesbian</a:t>
                      </a:r>
                    </a:p>
                  </a:txBody>
                  <a:tcPr/>
                </a:tc>
                <a:tc>
                  <a:txBody>
                    <a:bodyPr/>
                    <a:lstStyle/>
                    <a:p>
                      <a:r>
                        <a:rPr lang="en-US" sz="2400" dirty="0"/>
                        <a:t>Bisexual</a:t>
                      </a:r>
                    </a:p>
                  </a:txBody>
                  <a:tcPr/>
                </a:tc>
                <a:tc>
                  <a:txBody>
                    <a:bodyPr/>
                    <a:lstStyle/>
                    <a:p>
                      <a:r>
                        <a:rPr lang="en-US" sz="2400" dirty="0"/>
                        <a:t>Hetero</a:t>
                      </a:r>
                    </a:p>
                    <a:p>
                      <a:r>
                        <a:rPr lang="en-US" sz="2400" dirty="0"/>
                        <a:t>Male</a:t>
                      </a:r>
                    </a:p>
                  </a:txBody>
                  <a:tcPr/>
                </a:tc>
                <a:tc>
                  <a:txBody>
                    <a:bodyPr/>
                    <a:lstStyle/>
                    <a:p>
                      <a:r>
                        <a:rPr lang="en-US" sz="2400" dirty="0"/>
                        <a:t>Gay</a:t>
                      </a:r>
                    </a:p>
                  </a:txBody>
                  <a:tcPr/>
                </a:tc>
                <a:tc>
                  <a:txBody>
                    <a:bodyPr/>
                    <a:lstStyle/>
                    <a:p>
                      <a:r>
                        <a:rPr lang="en-US" sz="2400" dirty="0"/>
                        <a:t>Bisexual</a:t>
                      </a:r>
                    </a:p>
                  </a:txBody>
                  <a:tcPr/>
                </a:tc>
                <a:extLst>
                  <a:ext uri="{0D108BD9-81ED-4DB2-BD59-A6C34878D82A}">
                    <a16:rowId xmlns:a16="http://schemas.microsoft.com/office/drawing/2014/main" val="1614464336"/>
                  </a:ext>
                </a:extLst>
              </a:tr>
              <a:tr h="654921">
                <a:tc>
                  <a:txBody>
                    <a:bodyPr/>
                    <a:lstStyle/>
                    <a:p>
                      <a:r>
                        <a:rPr lang="en-US" sz="1600" dirty="0"/>
                        <a:t>No</a:t>
                      </a:r>
                      <a:r>
                        <a:rPr lang="en-US" sz="1600" baseline="0" dirty="0"/>
                        <a:t> PTSD/MDD</a:t>
                      </a:r>
                      <a:endParaRPr lang="en-US" sz="1600" dirty="0"/>
                    </a:p>
                  </a:txBody>
                  <a:tcPr/>
                </a:tc>
                <a:tc>
                  <a:txBody>
                    <a:bodyPr/>
                    <a:lstStyle/>
                    <a:p>
                      <a:r>
                        <a:rPr lang="en-US" sz="2400" dirty="0"/>
                        <a:t>84.5%</a:t>
                      </a:r>
                    </a:p>
                  </a:txBody>
                  <a:tcPr/>
                </a:tc>
                <a:tc>
                  <a:txBody>
                    <a:bodyPr/>
                    <a:lstStyle/>
                    <a:p>
                      <a:r>
                        <a:rPr lang="en-US" sz="2400" dirty="0"/>
                        <a:t>79.4%</a:t>
                      </a:r>
                    </a:p>
                  </a:txBody>
                  <a:tcPr/>
                </a:tc>
                <a:tc>
                  <a:txBody>
                    <a:bodyPr/>
                    <a:lstStyle/>
                    <a:p>
                      <a:r>
                        <a:rPr lang="en-US" sz="2400" dirty="0"/>
                        <a:t>66.8%</a:t>
                      </a:r>
                    </a:p>
                  </a:txBody>
                  <a:tcPr/>
                </a:tc>
                <a:tc>
                  <a:txBody>
                    <a:bodyPr/>
                    <a:lstStyle/>
                    <a:p>
                      <a:r>
                        <a:rPr lang="en-US" sz="2400" dirty="0"/>
                        <a:t>86.2%</a:t>
                      </a:r>
                    </a:p>
                  </a:txBody>
                  <a:tcPr/>
                </a:tc>
                <a:tc>
                  <a:txBody>
                    <a:bodyPr/>
                    <a:lstStyle/>
                    <a:p>
                      <a:r>
                        <a:rPr lang="en-US" sz="2400" dirty="0"/>
                        <a:t>79.1%</a:t>
                      </a:r>
                    </a:p>
                  </a:txBody>
                  <a:tcPr/>
                </a:tc>
                <a:tc>
                  <a:txBody>
                    <a:bodyPr/>
                    <a:lstStyle/>
                    <a:p>
                      <a:r>
                        <a:rPr lang="en-US" sz="2400" dirty="0"/>
                        <a:t>68.4%</a:t>
                      </a:r>
                    </a:p>
                  </a:txBody>
                  <a:tcPr/>
                </a:tc>
                <a:extLst>
                  <a:ext uri="{0D108BD9-81ED-4DB2-BD59-A6C34878D82A}">
                    <a16:rowId xmlns:a16="http://schemas.microsoft.com/office/drawing/2014/main" val="2899996603"/>
                  </a:ext>
                </a:extLst>
              </a:tr>
              <a:tr h="457200">
                <a:tc>
                  <a:txBody>
                    <a:bodyPr/>
                    <a:lstStyle/>
                    <a:p>
                      <a:r>
                        <a:rPr lang="en-US" sz="1600" dirty="0"/>
                        <a:t>Depression</a:t>
                      </a:r>
                    </a:p>
                  </a:txBody>
                  <a:tcPr/>
                </a:tc>
                <a:tc>
                  <a:txBody>
                    <a:bodyPr/>
                    <a:lstStyle/>
                    <a:p>
                      <a:r>
                        <a:rPr lang="en-US" sz="2400" dirty="0"/>
                        <a:t>2.8%</a:t>
                      </a:r>
                    </a:p>
                  </a:txBody>
                  <a:tcPr/>
                </a:tc>
                <a:tc>
                  <a:txBody>
                    <a:bodyPr/>
                    <a:lstStyle/>
                    <a:p>
                      <a:r>
                        <a:rPr lang="en-US" sz="2400" dirty="0"/>
                        <a:t>3.7%</a:t>
                      </a:r>
                    </a:p>
                  </a:txBody>
                  <a:tcPr/>
                </a:tc>
                <a:tc>
                  <a:txBody>
                    <a:bodyPr/>
                    <a:lstStyle/>
                    <a:p>
                      <a:r>
                        <a:rPr lang="en-US" sz="2400" dirty="0"/>
                        <a:t>5.7%</a:t>
                      </a:r>
                    </a:p>
                  </a:txBody>
                  <a:tcPr/>
                </a:tc>
                <a:tc>
                  <a:txBody>
                    <a:bodyPr/>
                    <a:lstStyle/>
                    <a:p>
                      <a:r>
                        <a:rPr lang="en-US" sz="2400" dirty="0"/>
                        <a:t>2.0%</a:t>
                      </a:r>
                    </a:p>
                  </a:txBody>
                  <a:tcPr/>
                </a:tc>
                <a:tc>
                  <a:txBody>
                    <a:bodyPr/>
                    <a:lstStyle/>
                    <a:p>
                      <a:r>
                        <a:rPr lang="en-US" sz="2400" dirty="0"/>
                        <a:t>4.0%</a:t>
                      </a:r>
                    </a:p>
                  </a:txBody>
                  <a:tcPr/>
                </a:tc>
                <a:tc>
                  <a:txBody>
                    <a:bodyPr/>
                    <a:lstStyle/>
                    <a:p>
                      <a:r>
                        <a:rPr lang="en-US" sz="2400" dirty="0"/>
                        <a:t>5.1%</a:t>
                      </a:r>
                    </a:p>
                  </a:txBody>
                  <a:tcPr/>
                </a:tc>
                <a:extLst>
                  <a:ext uri="{0D108BD9-81ED-4DB2-BD59-A6C34878D82A}">
                    <a16:rowId xmlns:a16="http://schemas.microsoft.com/office/drawing/2014/main" val="2966522962"/>
                  </a:ext>
                </a:extLst>
              </a:tr>
              <a:tr h="457200">
                <a:tc>
                  <a:txBody>
                    <a:bodyPr/>
                    <a:lstStyle/>
                    <a:p>
                      <a:r>
                        <a:rPr lang="en-US" sz="1600" dirty="0"/>
                        <a:t>PTSD</a:t>
                      </a:r>
                    </a:p>
                  </a:txBody>
                  <a:tcPr/>
                </a:tc>
                <a:tc>
                  <a:txBody>
                    <a:bodyPr/>
                    <a:lstStyle/>
                    <a:p>
                      <a:r>
                        <a:rPr lang="en-US" sz="2400" dirty="0"/>
                        <a:t>5.9%</a:t>
                      </a:r>
                    </a:p>
                  </a:txBody>
                  <a:tcPr/>
                </a:tc>
                <a:tc>
                  <a:txBody>
                    <a:bodyPr/>
                    <a:lstStyle/>
                    <a:p>
                      <a:r>
                        <a:rPr lang="en-US" sz="2400" dirty="0"/>
                        <a:t>7.9%</a:t>
                      </a:r>
                    </a:p>
                  </a:txBody>
                  <a:tcPr/>
                </a:tc>
                <a:tc>
                  <a:txBody>
                    <a:bodyPr/>
                    <a:lstStyle/>
                    <a:p>
                      <a:r>
                        <a:rPr lang="en-US" sz="2400" dirty="0"/>
                        <a:t>12.1%</a:t>
                      </a:r>
                    </a:p>
                  </a:txBody>
                  <a:tcPr/>
                </a:tc>
                <a:tc>
                  <a:txBody>
                    <a:bodyPr/>
                    <a:lstStyle/>
                    <a:p>
                      <a:r>
                        <a:rPr lang="en-US" sz="2400" dirty="0"/>
                        <a:t>5.7%</a:t>
                      </a:r>
                    </a:p>
                  </a:txBody>
                  <a:tcPr/>
                </a:tc>
                <a:tc>
                  <a:txBody>
                    <a:bodyPr/>
                    <a:lstStyle/>
                    <a:p>
                      <a:r>
                        <a:rPr lang="en-US" sz="2400" dirty="0"/>
                        <a:t>7.0%</a:t>
                      </a:r>
                    </a:p>
                  </a:txBody>
                  <a:tcPr/>
                </a:tc>
                <a:tc>
                  <a:txBody>
                    <a:bodyPr/>
                    <a:lstStyle/>
                    <a:p>
                      <a:r>
                        <a:rPr lang="en-US" sz="2400" dirty="0"/>
                        <a:t>12.6%</a:t>
                      </a:r>
                    </a:p>
                  </a:txBody>
                  <a:tcPr/>
                </a:tc>
                <a:extLst>
                  <a:ext uri="{0D108BD9-81ED-4DB2-BD59-A6C34878D82A}">
                    <a16:rowId xmlns:a16="http://schemas.microsoft.com/office/drawing/2014/main" val="3964299407"/>
                  </a:ext>
                </a:extLst>
              </a:tr>
              <a:tr h="654921">
                <a:tc>
                  <a:txBody>
                    <a:bodyPr/>
                    <a:lstStyle/>
                    <a:p>
                      <a:r>
                        <a:rPr lang="en-US" sz="1600" dirty="0"/>
                        <a:t>Both PTSD/MDD</a:t>
                      </a:r>
                    </a:p>
                  </a:txBody>
                  <a:tcPr/>
                </a:tc>
                <a:tc>
                  <a:txBody>
                    <a:bodyPr/>
                    <a:lstStyle/>
                    <a:p>
                      <a:r>
                        <a:rPr lang="en-US" sz="2400" dirty="0"/>
                        <a:t>6.8%</a:t>
                      </a:r>
                    </a:p>
                  </a:txBody>
                  <a:tcPr/>
                </a:tc>
                <a:tc>
                  <a:txBody>
                    <a:bodyPr/>
                    <a:lstStyle/>
                    <a:p>
                      <a:r>
                        <a:rPr lang="en-US" sz="2400" dirty="0"/>
                        <a:t>9.0%</a:t>
                      </a:r>
                    </a:p>
                  </a:txBody>
                  <a:tcPr/>
                </a:tc>
                <a:tc>
                  <a:txBody>
                    <a:bodyPr/>
                    <a:lstStyle/>
                    <a:p>
                      <a:r>
                        <a:rPr lang="en-US" sz="2400" dirty="0"/>
                        <a:t>15.4%</a:t>
                      </a:r>
                    </a:p>
                  </a:txBody>
                  <a:tcPr/>
                </a:tc>
                <a:tc>
                  <a:txBody>
                    <a:bodyPr/>
                    <a:lstStyle/>
                    <a:p>
                      <a:r>
                        <a:rPr lang="en-US" sz="2400" dirty="0"/>
                        <a:t>6.1%</a:t>
                      </a:r>
                    </a:p>
                  </a:txBody>
                  <a:tcPr/>
                </a:tc>
                <a:tc>
                  <a:txBody>
                    <a:bodyPr/>
                    <a:lstStyle/>
                    <a:p>
                      <a:r>
                        <a:rPr lang="en-US" sz="2400" dirty="0"/>
                        <a:t>9.9%</a:t>
                      </a:r>
                    </a:p>
                  </a:txBody>
                  <a:tcPr/>
                </a:tc>
                <a:tc>
                  <a:txBody>
                    <a:bodyPr/>
                    <a:lstStyle/>
                    <a:p>
                      <a:r>
                        <a:rPr lang="en-US" sz="2400" dirty="0"/>
                        <a:t>13.9%</a:t>
                      </a:r>
                    </a:p>
                  </a:txBody>
                  <a:tcPr/>
                </a:tc>
                <a:extLst>
                  <a:ext uri="{0D108BD9-81ED-4DB2-BD59-A6C34878D82A}">
                    <a16:rowId xmlns:a16="http://schemas.microsoft.com/office/drawing/2014/main" val="1423744638"/>
                  </a:ext>
                </a:extLst>
              </a:tr>
            </a:tbl>
          </a:graphicData>
        </a:graphic>
      </p:graphicFrame>
      <p:sp>
        <p:nvSpPr>
          <p:cNvPr id="7" name="TextBox 6">
            <a:extLst>
              <a:ext uri="{FF2B5EF4-FFF2-40B4-BE49-F238E27FC236}">
                <a16:creationId xmlns:a16="http://schemas.microsoft.com/office/drawing/2014/main" id="{926A635F-D21A-8D90-1699-792C7ED73148}"/>
              </a:ext>
            </a:extLst>
          </p:cNvPr>
          <p:cNvSpPr txBox="1"/>
          <p:nvPr/>
        </p:nvSpPr>
        <p:spPr>
          <a:xfrm>
            <a:off x="0" y="19449"/>
            <a:ext cx="4570743" cy="300082"/>
          </a:xfrm>
          <a:prstGeom prst="rect">
            <a:avLst/>
          </a:prstGeom>
          <a:noFill/>
        </p:spPr>
        <p:txBody>
          <a:bodyPr wrap="square">
            <a:spAutoFit/>
          </a:bodyPr>
          <a:lstStyle/>
          <a:p>
            <a:pPr defTabSz="914378"/>
            <a:fld id="{B263A81A-881C-4E24-83E5-F09FE99356E4}" type="slidenum">
              <a:rPr lang="en-US" sz="1350">
                <a:solidFill>
                  <a:prstClr val="black">
                    <a:tint val="75000"/>
                  </a:prstClr>
                </a:solidFill>
                <a:latin typeface="Franklin Gothic Book" panose="020B0503020102020204"/>
              </a:rPr>
              <a:pPr defTabSz="914378"/>
              <a:t>10</a:t>
            </a:fld>
            <a:endParaRPr lang="en-US" sz="1350" dirty="0">
              <a:solidFill>
                <a:prstClr val="black">
                  <a:tint val="75000"/>
                </a:prstClr>
              </a:solidFill>
              <a:latin typeface="Franklin Gothic Book" panose="020B0503020102020204"/>
            </a:endParaRPr>
          </a:p>
        </p:txBody>
      </p:sp>
      <p:sp>
        <p:nvSpPr>
          <p:cNvPr id="5" name="TextBox 4">
            <a:extLst>
              <a:ext uri="{FF2B5EF4-FFF2-40B4-BE49-F238E27FC236}">
                <a16:creationId xmlns:a16="http://schemas.microsoft.com/office/drawing/2014/main" id="{AE8A2CF2-7EA2-8AA2-99F7-AD9892ECC514}"/>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6997079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Behavioral Health Disparities per Millennium Cohort study:</a:t>
            </a:r>
            <a:br>
              <a:rPr lang="en-US" sz="2400" dirty="0"/>
            </a:br>
            <a:r>
              <a:rPr lang="en-US" sz="2400" dirty="0"/>
              <a:t>PTSD and Depression</a:t>
            </a:r>
          </a:p>
        </p:txBody>
      </p:sp>
      <p:sp>
        <p:nvSpPr>
          <p:cNvPr id="3" name="Content Placeholder 2"/>
          <p:cNvSpPr>
            <a:spLocks noGrp="1"/>
          </p:cNvSpPr>
          <p:nvPr>
            <p:ph idx="1"/>
          </p:nvPr>
        </p:nvSpPr>
        <p:spPr/>
        <p:txBody>
          <a:bodyPr>
            <a:normAutofit/>
          </a:bodyPr>
          <a:lstStyle/>
          <a:p>
            <a:endParaRPr lang="en-US" dirty="0"/>
          </a:p>
          <a:p>
            <a:endParaRPr lang="en-US" dirty="0"/>
          </a:p>
        </p:txBody>
      </p:sp>
      <p:graphicFrame>
        <p:nvGraphicFramePr>
          <p:cNvPr id="4" name="Table 3"/>
          <p:cNvGraphicFramePr>
            <a:graphicFrameLocks noGrp="1"/>
          </p:cNvGraphicFramePr>
          <p:nvPr/>
        </p:nvGraphicFramePr>
        <p:xfrm>
          <a:off x="316523" y="1010049"/>
          <a:ext cx="8510955" cy="3504402"/>
        </p:xfrm>
        <a:graphic>
          <a:graphicData uri="http://schemas.openxmlformats.org/drawingml/2006/table">
            <a:tbl>
              <a:tblPr firstRow="1" bandRow="1">
                <a:tableStyleId>{7DF18680-E054-41AD-8BC1-D1AEF772440D}</a:tableStyleId>
              </a:tblPr>
              <a:tblGrid>
                <a:gridCol w="1215851">
                  <a:extLst>
                    <a:ext uri="{9D8B030D-6E8A-4147-A177-3AD203B41FA5}">
                      <a16:colId xmlns:a16="http://schemas.microsoft.com/office/drawing/2014/main" val="1143648663"/>
                    </a:ext>
                  </a:extLst>
                </a:gridCol>
                <a:gridCol w="1215851">
                  <a:extLst>
                    <a:ext uri="{9D8B030D-6E8A-4147-A177-3AD203B41FA5}">
                      <a16:colId xmlns:a16="http://schemas.microsoft.com/office/drawing/2014/main" val="3550442251"/>
                    </a:ext>
                  </a:extLst>
                </a:gridCol>
                <a:gridCol w="1215851">
                  <a:extLst>
                    <a:ext uri="{9D8B030D-6E8A-4147-A177-3AD203B41FA5}">
                      <a16:colId xmlns:a16="http://schemas.microsoft.com/office/drawing/2014/main" val="411857421"/>
                    </a:ext>
                  </a:extLst>
                </a:gridCol>
                <a:gridCol w="1299174">
                  <a:extLst>
                    <a:ext uri="{9D8B030D-6E8A-4147-A177-3AD203B41FA5}">
                      <a16:colId xmlns:a16="http://schemas.microsoft.com/office/drawing/2014/main" val="704009269"/>
                    </a:ext>
                  </a:extLst>
                </a:gridCol>
                <a:gridCol w="1132527">
                  <a:extLst>
                    <a:ext uri="{9D8B030D-6E8A-4147-A177-3AD203B41FA5}">
                      <a16:colId xmlns:a16="http://schemas.microsoft.com/office/drawing/2014/main" val="636297995"/>
                    </a:ext>
                  </a:extLst>
                </a:gridCol>
                <a:gridCol w="1067638">
                  <a:extLst>
                    <a:ext uri="{9D8B030D-6E8A-4147-A177-3AD203B41FA5}">
                      <a16:colId xmlns:a16="http://schemas.microsoft.com/office/drawing/2014/main" val="876603559"/>
                    </a:ext>
                  </a:extLst>
                </a:gridCol>
                <a:gridCol w="1364063">
                  <a:extLst>
                    <a:ext uri="{9D8B030D-6E8A-4147-A177-3AD203B41FA5}">
                      <a16:colId xmlns:a16="http://schemas.microsoft.com/office/drawing/2014/main" val="2738076752"/>
                    </a:ext>
                  </a:extLst>
                </a:gridCol>
              </a:tblGrid>
              <a:tr h="457200">
                <a:tc>
                  <a:txBody>
                    <a:bodyPr/>
                    <a:lstStyle/>
                    <a:p>
                      <a:endParaRPr lang="en-US" sz="2400" dirty="0"/>
                    </a:p>
                  </a:txBody>
                  <a:tcPr/>
                </a:tc>
                <a:tc gridSpan="3">
                  <a:txBody>
                    <a:bodyPr/>
                    <a:lstStyle/>
                    <a:p>
                      <a:pPr algn="ctr"/>
                      <a:r>
                        <a:rPr lang="en-US" sz="2400" dirty="0"/>
                        <a:t>FEMALE</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2400" dirty="0"/>
                        <a:t>MALE</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673295641"/>
                  </a:ext>
                </a:extLst>
              </a:tr>
              <a:tr h="822960">
                <a:tc>
                  <a:txBody>
                    <a:bodyPr/>
                    <a:lstStyle/>
                    <a:p>
                      <a:endParaRPr lang="en-US" sz="2400" dirty="0"/>
                    </a:p>
                  </a:txBody>
                  <a:tcPr/>
                </a:tc>
                <a:tc>
                  <a:txBody>
                    <a:bodyPr/>
                    <a:lstStyle/>
                    <a:p>
                      <a:r>
                        <a:rPr lang="en-US" sz="2400" dirty="0"/>
                        <a:t>Hetero Female</a:t>
                      </a:r>
                    </a:p>
                  </a:txBody>
                  <a:tcPr/>
                </a:tc>
                <a:tc>
                  <a:txBody>
                    <a:bodyPr/>
                    <a:lstStyle/>
                    <a:p>
                      <a:r>
                        <a:rPr lang="en-US" sz="2400" dirty="0"/>
                        <a:t>Gay/</a:t>
                      </a:r>
                    </a:p>
                    <a:p>
                      <a:r>
                        <a:rPr lang="en-US" sz="2400" dirty="0"/>
                        <a:t>Lesbian</a:t>
                      </a:r>
                    </a:p>
                  </a:txBody>
                  <a:tcPr/>
                </a:tc>
                <a:tc>
                  <a:txBody>
                    <a:bodyPr/>
                    <a:lstStyle/>
                    <a:p>
                      <a:r>
                        <a:rPr lang="en-US" sz="2400" dirty="0"/>
                        <a:t>Bisexual</a:t>
                      </a:r>
                    </a:p>
                  </a:txBody>
                  <a:tcPr/>
                </a:tc>
                <a:tc>
                  <a:txBody>
                    <a:bodyPr/>
                    <a:lstStyle/>
                    <a:p>
                      <a:r>
                        <a:rPr lang="en-US" sz="2400" dirty="0"/>
                        <a:t>Hetero</a:t>
                      </a:r>
                    </a:p>
                    <a:p>
                      <a:r>
                        <a:rPr lang="en-US" sz="2400" dirty="0"/>
                        <a:t>Male</a:t>
                      </a:r>
                    </a:p>
                  </a:txBody>
                  <a:tcPr/>
                </a:tc>
                <a:tc>
                  <a:txBody>
                    <a:bodyPr/>
                    <a:lstStyle/>
                    <a:p>
                      <a:r>
                        <a:rPr lang="en-US" sz="2400" dirty="0"/>
                        <a:t>Gay</a:t>
                      </a:r>
                    </a:p>
                  </a:txBody>
                  <a:tcPr/>
                </a:tc>
                <a:tc>
                  <a:txBody>
                    <a:bodyPr/>
                    <a:lstStyle/>
                    <a:p>
                      <a:r>
                        <a:rPr lang="en-US" sz="2400" dirty="0"/>
                        <a:t>Bisexual</a:t>
                      </a:r>
                    </a:p>
                  </a:txBody>
                  <a:tcPr/>
                </a:tc>
                <a:extLst>
                  <a:ext uri="{0D108BD9-81ED-4DB2-BD59-A6C34878D82A}">
                    <a16:rowId xmlns:a16="http://schemas.microsoft.com/office/drawing/2014/main" val="1614464336"/>
                  </a:ext>
                </a:extLst>
              </a:tr>
              <a:tr h="654921">
                <a:tc>
                  <a:txBody>
                    <a:bodyPr/>
                    <a:lstStyle/>
                    <a:p>
                      <a:r>
                        <a:rPr lang="en-US" sz="1600" dirty="0"/>
                        <a:t>No</a:t>
                      </a:r>
                      <a:r>
                        <a:rPr lang="en-US" sz="1600" baseline="0" dirty="0"/>
                        <a:t> PTSD/MDD</a:t>
                      </a:r>
                      <a:endParaRPr lang="en-US" sz="1600" dirty="0"/>
                    </a:p>
                  </a:txBody>
                  <a:tcPr/>
                </a:tc>
                <a:tc>
                  <a:txBody>
                    <a:bodyPr/>
                    <a:lstStyle/>
                    <a:p>
                      <a:r>
                        <a:rPr lang="en-US" sz="2400" dirty="0"/>
                        <a:t>84.5%</a:t>
                      </a:r>
                    </a:p>
                  </a:txBody>
                  <a:tcPr/>
                </a:tc>
                <a:tc>
                  <a:txBody>
                    <a:bodyPr/>
                    <a:lstStyle/>
                    <a:p>
                      <a:r>
                        <a:rPr lang="en-US" sz="2400" dirty="0"/>
                        <a:t>79.4%</a:t>
                      </a:r>
                    </a:p>
                  </a:txBody>
                  <a:tcPr/>
                </a:tc>
                <a:tc>
                  <a:txBody>
                    <a:bodyPr/>
                    <a:lstStyle/>
                    <a:p>
                      <a:r>
                        <a:rPr lang="en-US" sz="2400" dirty="0"/>
                        <a:t>66.8%</a:t>
                      </a:r>
                    </a:p>
                  </a:txBody>
                  <a:tcPr/>
                </a:tc>
                <a:tc>
                  <a:txBody>
                    <a:bodyPr/>
                    <a:lstStyle/>
                    <a:p>
                      <a:r>
                        <a:rPr lang="en-US" sz="2400" dirty="0"/>
                        <a:t>86.2%</a:t>
                      </a:r>
                    </a:p>
                  </a:txBody>
                  <a:tcPr/>
                </a:tc>
                <a:tc>
                  <a:txBody>
                    <a:bodyPr/>
                    <a:lstStyle/>
                    <a:p>
                      <a:r>
                        <a:rPr lang="en-US" sz="2400" dirty="0"/>
                        <a:t>79.1%</a:t>
                      </a:r>
                    </a:p>
                  </a:txBody>
                  <a:tcPr/>
                </a:tc>
                <a:tc>
                  <a:txBody>
                    <a:bodyPr/>
                    <a:lstStyle/>
                    <a:p>
                      <a:r>
                        <a:rPr lang="en-US" sz="2400" dirty="0"/>
                        <a:t>68.4%</a:t>
                      </a:r>
                    </a:p>
                  </a:txBody>
                  <a:tcPr/>
                </a:tc>
                <a:extLst>
                  <a:ext uri="{0D108BD9-81ED-4DB2-BD59-A6C34878D82A}">
                    <a16:rowId xmlns:a16="http://schemas.microsoft.com/office/drawing/2014/main" val="2899996603"/>
                  </a:ext>
                </a:extLst>
              </a:tr>
              <a:tr h="457200">
                <a:tc>
                  <a:txBody>
                    <a:bodyPr/>
                    <a:lstStyle/>
                    <a:p>
                      <a:r>
                        <a:rPr lang="en-US" sz="1600" dirty="0"/>
                        <a:t>Depression</a:t>
                      </a:r>
                    </a:p>
                  </a:txBody>
                  <a:tcPr/>
                </a:tc>
                <a:tc>
                  <a:txBody>
                    <a:bodyPr/>
                    <a:lstStyle/>
                    <a:p>
                      <a:r>
                        <a:rPr lang="en-US" sz="2400" dirty="0"/>
                        <a:t>2.8%</a:t>
                      </a:r>
                    </a:p>
                  </a:txBody>
                  <a:tcPr/>
                </a:tc>
                <a:tc>
                  <a:txBody>
                    <a:bodyPr/>
                    <a:lstStyle/>
                    <a:p>
                      <a:r>
                        <a:rPr lang="en-US" sz="2400" dirty="0"/>
                        <a:t>3.7%</a:t>
                      </a:r>
                    </a:p>
                  </a:txBody>
                  <a:tcPr/>
                </a:tc>
                <a:tc>
                  <a:txBody>
                    <a:bodyPr/>
                    <a:lstStyle/>
                    <a:p>
                      <a:r>
                        <a:rPr lang="en-US" sz="2400" dirty="0"/>
                        <a:t>5.7%</a:t>
                      </a:r>
                    </a:p>
                  </a:txBody>
                  <a:tcPr>
                    <a:solidFill>
                      <a:srgbClr val="FFFF00"/>
                    </a:solidFill>
                  </a:tcPr>
                </a:tc>
                <a:tc>
                  <a:txBody>
                    <a:bodyPr/>
                    <a:lstStyle/>
                    <a:p>
                      <a:r>
                        <a:rPr lang="en-US" sz="2400" dirty="0"/>
                        <a:t>2.0%</a:t>
                      </a:r>
                    </a:p>
                  </a:txBody>
                  <a:tcPr/>
                </a:tc>
                <a:tc>
                  <a:txBody>
                    <a:bodyPr/>
                    <a:lstStyle/>
                    <a:p>
                      <a:r>
                        <a:rPr lang="en-US" sz="2400" dirty="0"/>
                        <a:t>4.0%</a:t>
                      </a:r>
                    </a:p>
                  </a:txBody>
                  <a:tcPr>
                    <a:solidFill>
                      <a:srgbClr val="FFC000"/>
                    </a:solidFill>
                  </a:tcPr>
                </a:tc>
                <a:tc>
                  <a:txBody>
                    <a:bodyPr/>
                    <a:lstStyle/>
                    <a:p>
                      <a:r>
                        <a:rPr lang="en-US" sz="2400" dirty="0"/>
                        <a:t>5.1%</a:t>
                      </a:r>
                    </a:p>
                  </a:txBody>
                  <a:tcPr>
                    <a:solidFill>
                      <a:srgbClr val="FFFF00"/>
                    </a:solidFill>
                  </a:tcPr>
                </a:tc>
                <a:extLst>
                  <a:ext uri="{0D108BD9-81ED-4DB2-BD59-A6C34878D82A}">
                    <a16:rowId xmlns:a16="http://schemas.microsoft.com/office/drawing/2014/main" val="2966522962"/>
                  </a:ext>
                </a:extLst>
              </a:tr>
              <a:tr h="457200">
                <a:tc>
                  <a:txBody>
                    <a:bodyPr/>
                    <a:lstStyle/>
                    <a:p>
                      <a:r>
                        <a:rPr lang="en-US" sz="1600" dirty="0"/>
                        <a:t>PTSD</a:t>
                      </a:r>
                    </a:p>
                  </a:txBody>
                  <a:tcPr/>
                </a:tc>
                <a:tc>
                  <a:txBody>
                    <a:bodyPr/>
                    <a:lstStyle/>
                    <a:p>
                      <a:r>
                        <a:rPr lang="en-US" sz="2400" dirty="0"/>
                        <a:t>5.9%</a:t>
                      </a:r>
                    </a:p>
                  </a:txBody>
                  <a:tcPr/>
                </a:tc>
                <a:tc>
                  <a:txBody>
                    <a:bodyPr/>
                    <a:lstStyle/>
                    <a:p>
                      <a:r>
                        <a:rPr lang="en-US" sz="2400" dirty="0"/>
                        <a:t>7.9%</a:t>
                      </a:r>
                    </a:p>
                  </a:txBody>
                  <a:tcPr/>
                </a:tc>
                <a:tc>
                  <a:txBody>
                    <a:bodyPr/>
                    <a:lstStyle/>
                    <a:p>
                      <a:r>
                        <a:rPr lang="en-US" sz="2400" dirty="0"/>
                        <a:t>12.1%</a:t>
                      </a:r>
                    </a:p>
                  </a:txBody>
                  <a:tcPr>
                    <a:solidFill>
                      <a:srgbClr val="FFFF00"/>
                    </a:solidFill>
                  </a:tcPr>
                </a:tc>
                <a:tc>
                  <a:txBody>
                    <a:bodyPr/>
                    <a:lstStyle/>
                    <a:p>
                      <a:r>
                        <a:rPr lang="en-US" sz="2400" dirty="0"/>
                        <a:t>5.7%</a:t>
                      </a:r>
                    </a:p>
                  </a:txBody>
                  <a:tcPr/>
                </a:tc>
                <a:tc>
                  <a:txBody>
                    <a:bodyPr/>
                    <a:lstStyle/>
                    <a:p>
                      <a:r>
                        <a:rPr lang="en-US" sz="2400" dirty="0"/>
                        <a:t>7.0%</a:t>
                      </a:r>
                    </a:p>
                  </a:txBody>
                  <a:tcPr/>
                </a:tc>
                <a:tc>
                  <a:txBody>
                    <a:bodyPr/>
                    <a:lstStyle/>
                    <a:p>
                      <a:r>
                        <a:rPr lang="en-US" sz="2400" dirty="0"/>
                        <a:t>12.6%</a:t>
                      </a:r>
                    </a:p>
                  </a:txBody>
                  <a:tcPr>
                    <a:solidFill>
                      <a:srgbClr val="FFFF00"/>
                    </a:solidFill>
                  </a:tcPr>
                </a:tc>
                <a:extLst>
                  <a:ext uri="{0D108BD9-81ED-4DB2-BD59-A6C34878D82A}">
                    <a16:rowId xmlns:a16="http://schemas.microsoft.com/office/drawing/2014/main" val="3964299407"/>
                  </a:ext>
                </a:extLst>
              </a:tr>
              <a:tr h="654921">
                <a:tc>
                  <a:txBody>
                    <a:bodyPr/>
                    <a:lstStyle/>
                    <a:p>
                      <a:r>
                        <a:rPr lang="en-US" sz="1600" dirty="0"/>
                        <a:t>Both PTSD/MDD</a:t>
                      </a:r>
                    </a:p>
                  </a:txBody>
                  <a:tcPr/>
                </a:tc>
                <a:tc>
                  <a:txBody>
                    <a:bodyPr/>
                    <a:lstStyle/>
                    <a:p>
                      <a:r>
                        <a:rPr lang="en-US" sz="2400" dirty="0"/>
                        <a:t>6.8%</a:t>
                      </a:r>
                    </a:p>
                  </a:txBody>
                  <a:tcPr/>
                </a:tc>
                <a:tc>
                  <a:txBody>
                    <a:bodyPr/>
                    <a:lstStyle/>
                    <a:p>
                      <a:r>
                        <a:rPr lang="en-US" sz="2400" dirty="0"/>
                        <a:t>9.0%</a:t>
                      </a:r>
                    </a:p>
                  </a:txBody>
                  <a:tcPr/>
                </a:tc>
                <a:tc>
                  <a:txBody>
                    <a:bodyPr/>
                    <a:lstStyle/>
                    <a:p>
                      <a:r>
                        <a:rPr lang="en-US" sz="2400" dirty="0"/>
                        <a:t>15.4%</a:t>
                      </a:r>
                    </a:p>
                  </a:txBody>
                  <a:tcPr>
                    <a:solidFill>
                      <a:srgbClr val="FFFF00"/>
                    </a:solidFill>
                  </a:tcPr>
                </a:tc>
                <a:tc>
                  <a:txBody>
                    <a:bodyPr/>
                    <a:lstStyle/>
                    <a:p>
                      <a:r>
                        <a:rPr lang="en-US" sz="2400" dirty="0"/>
                        <a:t>6.1%</a:t>
                      </a:r>
                    </a:p>
                  </a:txBody>
                  <a:tcPr/>
                </a:tc>
                <a:tc>
                  <a:txBody>
                    <a:bodyPr/>
                    <a:lstStyle/>
                    <a:p>
                      <a:r>
                        <a:rPr lang="en-US" sz="2400" dirty="0"/>
                        <a:t>9.9%</a:t>
                      </a:r>
                    </a:p>
                  </a:txBody>
                  <a:tcPr/>
                </a:tc>
                <a:tc>
                  <a:txBody>
                    <a:bodyPr/>
                    <a:lstStyle/>
                    <a:p>
                      <a:r>
                        <a:rPr lang="en-US" sz="2400" dirty="0"/>
                        <a:t>13.9%</a:t>
                      </a:r>
                    </a:p>
                  </a:txBody>
                  <a:tcPr>
                    <a:solidFill>
                      <a:srgbClr val="FFFF00"/>
                    </a:solidFill>
                  </a:tcPr>
                </a:tc>
                <a:extLst>
                  <a:ext uri="{0D108BD9-81ED-4DB2-BD59-A6C34878D82A}">
                    <a16:rowId xmlns:a16="http://schemas.microsoft.com/office/drawing/2014/main" val="1423744638"/>
                  </a:ext>
                </a:extLst>
              </a:tr>
            </a:tbl>
          </a:graphicData>
        </a:graphic>
      </p:graphicFrame>
      <p:sp>
        <p:nvSpPr>
          <p:cNvPr id="5" name="Rectangle 4"/>
          <p:cNvSpPr/>
          <p:nvPr/>
        </p:nvSpPr>
        <p:spPr>
          <a:xfrm>
            <a:off x="61681" y="18122"/>
            <a:ext cx="449803" cy="369332"/>
          </a:xfrm>
          <a:prstGeom prst="rect">
            <a:avLst/>
          </a:prstGeom>
        </p:spPr>
        <p:txBody>
          <a:bodyPr wrap="none">
            <a:spAutoFit/>
          </a:bodyPr>
          <a:lstStyle/>
          <a:p>
            <a:pPr defTabSz="914378"/>
            <a:r>
              <a:rPr lang="en-US" dirty="0">
                <a:solidFill>
                  <a:prstClr val="black">
                    <a:tint val="75000"/>
                  </a:prstClr>
                </a:solidFill>
                <a:latin typeface="Franklin Gothic Book" panose="020B0503020102020204"/>
              </a:rPr>
              <a:t>11</a:t>
            </a:r>
          </a:p>
        </p:txBody>
      </p:sp>
      <p:sp>
        <p:nvSpPr>
          <p:cNvPr id="6" name="TextBox 5">
            <a:extLst>
              <a:ext uri="{FF2B5EF4-FFF2-40B4-BE49-F238E27FC236}">
                <a16:creationId xmlns:a16="http://schemas.microsoft.com/office/drawing/2014/main" id="{34F652C6-B794-253F-1771-2E86CFB0A851}"/>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4221784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Maternal Depression in the DoD</a:t>
            </a:r>
            <a:endParaRPr lang="en-US" dirty="0"/>
          </a:p>
        </p:txBody>
      </p:sp>
      <p:pic>
        <p:nvPicPr>
          <p:cNvPr id="4" name="Content Placeholder 3"/>
          <p:cNvPicPr>
            <a:picLocks noGrp="1" noChangeAspect="1"/>
          </p:cNvPicPr>
          <p:nvPr>
            <p:ph idx="1"/>
          </p:nvPr>
        </p:nvPicPr>
        <p:blipFill>
          <a:blip r:embed="rId3"/>
          <a:stretch>
            <a:fillRect/>
          </a:stretch>
        </p:blipFill>
        <p:spPr>
          <a:xfrm>
            <a:off x="1295400" y="1047751"/>
            <a:ext cx="6477000" cy="3539756"/>
          </a:xfrm>
          <a:prstGeom prst="rect">
            <a:avLst/>
          </a:prstGeom>
        </p:spPr>
      </p:pic>
      <p:sp>
        <p:nvSpPr>
          <p:cNvPr id="3" name="TextBox 2">
            <a:extLst>
              <a:ext uri="{FF2B5EF4-FFF2-40B4-BE49-F238E27FC236}">
                <a16:creationId xmlns:a16="http://schemas.microsoft.com/office/drawing/2014/main" id="{10B7B381-E6F0-C2CF-F50A-A8383076F53E}"/>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38173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DoD Efforts to Implement Gender Sensitive Care </a:t>
            </a:r>
          </a:p>
        </p:txBody>
      </p:sp>
      <p:sp>
        <p:nvSpPr>
          <p:cNvPr id="3" name="Content Placeholder 2"/>
          <p:cNvSpPr>
            <a:spLocks noGrp="1"/>
          </p:cNvSpPr>
          <p:nvPr>
            <p:ph idx="1"/>
          </p:nvPr>
        </p:nvSpPr>
        <p:spPr/>
        <p:txBody>
          <a:bodyPr/>
          <a:lstStyle/>
          <a:p>
            <a:r>
              <a:rPr lang="en-US" dirty="0"/>
              <a:t>Reproductive Health DODI (multi-disciplinary effort in progress)</a:t>
            </a:r>
          </a:p>
          <a:p>
            <a:r>
              <a:rPr lang="en-US" dirty="0"/>
              <a:t>Behavioral Health Screening and Referral in Pregnancy and Postpartum (Practice Recommendation) July 2022</a:t>
            </a:r>
          </a:p>
          <a:p>
            <a:r>
              <a:rPr lang="en-US" dirty="0"/>
              <a:t>Reproductive Behavioral Health education pilot (2024)</a:t>
            </a:r>
          </a:p>
          <a:p>
            <a:r>
              <a:rPr lang="en-US" dirty="0"/>
              <a:t>VA/DoD Women’s Mental Health Mini-Residency (WMHMR) </a:t>
            </a:r>
          </a:p>
          <a:p>
            <a:pPr lvl="1"/>
            <a:r>
              <a:rPr lang="en-US" dirty="0"/>
              <a:t>July 30 – August 1, 2024</a:t>
            </a:r>
          </a:p>
        </p:txBody>
      </p:sp>
      <p:sp>
        <p:nvSpPr>
          <p:cNvPr id="4" name="Rectangle 3"/>
          <p:cNvSpPr/>
          <p:nvPr/>
        </p:nvSpPr>
        <p:spPr>
          <a:xfrm>
            <a:off x="0" y="-19049"/>
            <a:ext cx="446532" cy="369332"/>
          </a:xfrm>
          <a:prstGeom prst="rect">
            <a:avLst/>
          </a:prstGeom>
        </p:spPr>
        <p:txBody>
          <a:bodyPr wrap="none">
            <a:spAutoFit/>
          </a:bodyPr>
          <a:lstStyle/>
          <a:p>
            <a:pPr defTabSz="914378"/>
            <a:r>
              <a:rPr lang="en-US" dirty="0">
                <a:solidFill>
                  <a:prstClr val="black">
                    <a:tint val="75000"/>
                  </a:prstClr>
                </a:solidFill>
                <a:latin typeface="Franklin Gothic Book" panose="020B0503020102020204"/>
              </a:rPr>
              <a:t>10</a:t>
            </a:r>
          </a:p>
        </p:txBody>
      </p:sp>
      <p:sp>
        <p:nvSpPr>
          <p:cNvPr id="5" name="TextBox 4">
            <a:extLst>
              <a:ext uri="{FF2B5EF4-FFF2-40B4-BE49-F238E27FC236}">
                <a16:creationId xmlns:a16="http://schemas.microsoft.com/office/drawing/2014/main" id="{BC977DC6-2AB8-D26C-454F-68960256188D}"/>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3587676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mpowering motherhood via CRDAMC’s Centering Pregnancy"/>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r="18441"/>
          <a:stretch/>
        </p:blipFill>
        <p:spPr bwMode="auto">
          <a:xfrm>
            <a:off x="2432022" y="7"/>
            <a:ext cx="6711980" cy="5143493"/>
          </a:xfrm>
          <a:custGeom>
            <a:avLst/>
            <a:gdLst/>
            <a:ahLst/>
            <a:cxnLst/>
            <a:rect l="l" t="t" r="r" b="b"/>
            <a:pathLst>
              <a:path w="8949307" h="6858000">
                <a:moveTo>
                  <a:pt x="0" y="0"/>
                </a:moveTo>
                <a:lnTo>
                  <a:pt x="8949307" y="0"/>
                </a:lnTo>
                <a:lnTo>
                  <a:pt x="8949307" y="6858000"/>
                </a:lnTo>
                <a:lnTo>
                  <a:pt x="0" y="6858000"/>
                </a:lnTo>
                <a:lnTo>
                  <a:pt x="62983" y="6788730"/>
                </a:lnTo>
                <a:cubicBezTo>
                  <a:pt x="773509" y="5928900"/>
                  <a:pt x="1212979" y="4741056"/>
                  <a:pt x="1212979" y="3429000"/>
                </a:cubicBezTo>
                <a:cubicBezTo>
                  <a:pt x="1212979" y="2116944"/>
                  <a:pt x="773509" y="929100"/>
                  <a:pt x="62983" y="69271"/>
                </a:cubicBezTo>
                <a:close/>
              </a:path>
            </a:pathLst>
          </a:custGeom>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33278" y="21157"/>
            <a:ext cx="2578608" cy="844296"/>
          </a:xfrm>
        </p:spPr>
        <p:txBody>
          <a:bodyPr vert="horz" lIns="68580" tIns="34290" rIns="68580" bIns="34290" rtlCol="0" anchor="b">
            <a:normAutofit fontScale="90000"/>
          </a:bodyPr>
          <a:lstStyle/>
          <a:p>
            <a:pPr defTabSz="685800">
              <a:lnSpc>
                <a:spcPct val="90000"/>
              </a:lnSpc>
            </a:pPr>
            <a:r>
              <a:rPr lang="en-US" sz="2100" dirty="0">
                <a:solidFill>
                  <a:schemeClr val="tx1"/>
                </a:solidFill>
              </a:rPr>
              <a:t>Reproductive Behavioral Health (RBH) Education</a:t>
            </a:r>
          </a:p>
        </p:txBody>
      </p:sp>
      <p:sp>
        <p:nvSpPr>
          <p:cNvPr id="3" name="Content Placeholder 2"/>
          <p:cNvSpPr>
            <a:spLocks noGrp="1"/>
          </p:cNvSpPr>
          <p:nvPr>
            <p:ph sz="half" idx="1"/>
          </p:nvPr>
        </p:nvSpPr>
        <p:spPr>
          <a:xfrm>
            <a:off x="152400" y="980825"/>
            <a:ext cx="3048000" cy="3403890"/>
          </a:xfrm>
        </p:spPr>
        <p:txBody>
          <a:bodyPr vert="horz" lIns="68580" tIns="34290" rIns="68580" bIns="34290" rtlCol="0" anchor="t">
            <a:normAutofit fontScale="92500"/>
          </a:bodyPr>
          <a:lstStyle/>
          <a:p>
            <a:pPr indent="-171450" defTabSz="685800">
              <a:lnSpc>
                <a:spcPct val="90000"/>
              </a:lnSpc>
            </a:pPr>
            <a:r>
              <a:rPr lang="en-US" sz="1500" dirty="0">
                <a:solidFill>
                  <a:schemeClr val="tx1"/>
                </a:solidFill>
                <a:latin typeface="+mn-lt"/>
              </a:rPr>
              <a:t>Screening and treatment of reproductive mental/behavioral health (RBH) concerns differs in some ways from routine behavioral health care</a:t>
            </a:r>
          </a:p>
          <a:p>
            <a:pPr indent="-171450" defTabSz="685800">
              <a:lnSpc>
                <a:spcPct val="90000"/>
              </a:lnSpc>
            </a:pPr>
            <a:r>
              <a:rPr lang="en-US" sz="1500" dirty="0">
                <a:solidFill>
                  <a:schemeClr val="tx1"/>
                </a:solidFill>
                <a:latin typeface="+mn-lt"/>
              </a:rPr>
              <a:t>Effective screening, diagnosis and treatment of RBH issues can reduce health care disparities</a:t>
            </a:r>
          </a:p>
          <a:p>
            <a:pPr indent="-171450" defTabSz="685800">
              <a:lnSpc>
                <a:spcPct val="90000"/>
              </a:lnSpc>
            </a:pPr>
            <a:r>
              <a:rPr lang="en-US" sz="1500" dirty="0">
                <a:solidFill>
                  <a:schemeClr val="tx1"/>
                </a:solidFill>
                <a:latin typeface="+mn-lt"/>
              </a:rPr>
              <a:t>Educating (consultation) pilot will connect providers to </a:t>
            </a:r>
          </a:p>
          <a:p>
            <a:pPr lvl="1" indent="-171450" defTabSz="685800">
              <a:lnSpc>
                <a:spcPct val="90000"/>
              </a:lnSpc>
              <a:buFont typeface="Arial" panose="020B0604020202020204" pitchFamily="34" charset="0"/>
              <a:buChar char="•"/>
            </a:pPr>
            <a:r>
              <a:rPr lang="en-US" sz="1500" dirty="0">
                <a:solidFill>
                  <a:schemeClr val="tx1"/>
                </a:solidFill>
                <a:latin typeface="+mn-lt"/>
              </a:rPr>
              <a:t>Behavioral health information</a:t>
            </a:r>
          </a:p>
          <a:p>
            <a:pPr lvl="1" indent="-171450" defTabSz="685800">
              <a:lnSpc>
                <a:spcPct val="90000"/>
              </a:lnSpc>
              <a:buFont typeface="Arial" panose="020B0604020202020204" pitchFamily="34" charset="0"/>
              <a:buChar char="•"/>
            </a:pPr>
            <a:r>
              <a:rPr lang="en-US" sz="1500" dirty="0">
                <a:solidFill>
                  <a:schemeClr val="tx1"/>
                </a:solidFill>
                <a:latin typeface="+mn-lt"/>
              </a:rPr>
              <a:t>Relevant literature regarding evidence-based treatment</a:t>
            </a:r>
          </a:p>
          <a:p>
            <a:pPr lvl="1" indent="-171450" defTabSz="685800">
              <a:lnSpc>
                <a:spcPct val="90000"/>
              </a:lnSpc>
              <a:buFont typeface="Arial" panose="020B0604020202020204" pitchFamily="34" charset="0"/>
              <a:buChar char="•"/>
            </a:pPr>
            <a:r>
              <a:rPr lang="en-US" sz="1500" dirty="0">
                <a:solidFill>
                  <a:schemeClr val="tx1"/>
                </a:solidFill>
                <a:latin typeface="+mn-lt"/>
              </a:rPr>
              <a:t>Guidance from VA RMH subject matter experts</a:t>
            </a:r>
          </a:p>
          <a:p>
            <a:pPr indent="-171450" defTabSz="685800">
              <a:lnSpc>
                <a:spcPct val="90000"/>
              </a:lnSpc>
            </a:pPr>
            <a:endParaRPr lang="en-US" sz="1275" dirty="0">
              <a:solidFill>
                <a:schemeClr val="tx1"/>
              </a:solidFill>
              <a:latin typeface="+mn-lt"/>
            </a:endParaRPr>
          </a:p>
        </p:txBody>
      </p:sp>
      <p:sp>
        <p:nvSpPr>
          <p:cNvPr id="4" name="TextBox 3">
            <a:extLst>
              <a:ext uri="{FF2B5EF4-FFF2-40B4-BE49-F238E27FC236}">
                <a16:creationId xmlns:a16="http://schemas.microsoft.com/office/drawing/2014/main" id="{242EF742-D9A1-15DA-335B-1F6765F94FA9}"/>
              </a:ext>
            </a:extLst>
          </p:cNvPr>
          <p:cNvSpPr txBox="1"/>
          <p:nvPr/>
        </p:nvSpPr>
        <p:spPr>
          <a:xfrm>
            <a:off x="127591" y="4521495"/>
            <a:ext cx="2065374" cy="577081"/>
          </a:xfrm>
          <a:prstGeom prst="rect">
            <a:avLst/>
          </a:prstGeom>
          <a:noFill/>
        </p:spPr>
        <p:txBody>
          <a:bodyPr wrap="square" rtlCol="0">
            <a:spAutoFit/>
          </a:bodyPr>
          <a:lstStyle/>
          <a:p>
            <a:r>
              <a:rPr lang="en-US" sz="1050" dirty="0"/>
              <a:t>DoD Image: Photo by G. Montgomery, Carl R. </a:t>
            </a:r>
            <a:r>
              <a:rPr lang="en-US" sz="1050" dirty="0" err="1"/>
              <a:t>Darnall</a:t>
            </a:r>
            <a:r>
              <a:rPr lang="en-US" sz="1050" dirty="0"/>
              <a:t> Army Medical Center</a:t>
            </a:r>
          </a:p>
        </p:txBody>
      </p:sp>
      <p:sp>
        <p:nvSpPr>
          <p:cNvPr id="5" name="TextBox 4">
            <a:extLst>
              <a:ext uri="{FF2B5EF4-FFF2-40B4-BE49-F238E27FC236}">
                <a16:creationId xmlns:a16="http://schemas.microsoft.com/office/drawing/2014/main" id="{714FFDB7-649D-3A14-B959-F050BEFB776E}"/>
              </a:ext>
            </a:extLst>
          </p:cNvPr>
          <p:cNvSpPr txBox="1"/>
          <p:nvPr/>
        </p:nvSpPr>
        <p:spPr>
          <a:xfrm>
            <a:off x="1918770" y="4384715"/>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160927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RBH Education Pilot Limitations</a:t>
            </a:r>
          </a:p>
        </p:txBody>
      </p:sp>
      <p:sp>
        <p:nvSpPr>
          <p:cNvPr id="3" name="Content Placeholder 2"/>
          <p:cNvSpPr>
            <a:spLocks noGrp="1"/>
          </p:cNvSpPr>
          <p:nvPr>
            <p:ph idx="1"/>
          </p:nvPr>
        </p:nvSpPr>
        <p:spPr/>
        <p:txBody>
          <a:bodyPr/>
          <a:lstStyle/>
          <a:p>
            <a:r>
              <a:rPr lang="en-US" dirty="0"/>
              <a:t>Educating consultants do not meet patients or review patients’ charts, therefore can’t provide direct recommendations</a:t>
            </a:r>
          </a:p>
          <a:p>
            <a:pPr marL="0" indent="0">
              <a:buNone/>
            </a:pPr>
            <a:endParaRPr lang="en-US" dirty="0"/>
          </a:p>
          <a:p>
            <a:r>
              <a:rPr lang="en-US" dirty="0"/>
              <a:t>Educational consultations are not designed for urgent situations</a:t>
            </a:r>
          </a:p>
          <a:p>
            <a:pPr lvl="1"/>
            <a:r>
              <a:rPr lang="en-US" dirty="0"/>
              <a:t>Average time from request to reply is about 3 business days to allow thorough review and team consensus on replies</a:t>
            </a:r>
          </a:p>
          <a:p>
            <a:pPr marL="0" indent="0">
              <a:buNone/>
            </a:pPr>
            <a:endParaRPr lang="en-US" dirty="0"/>
          </a:p>
          <a:p>
            <a:endParaRPr lang="en-US" dirty="0"/>
          </a:p>
        </p:txBody>
      </p:sp>
      <p:sp>
        <p:nvSpPr>
          <p:cNvPr id="4" name="TextBox 3">
            <a:extLst>
              <a:ext uri="{FF2B5EF4-FFF2-40B4-BE49-F238E27FC236}">
                <a16:creationId xmlns:a16="http://schemas.microsoft.com/office/drawing/2014/main" id="{42A202CB-C456-C311-748F-1BF4C32EFF76}"/>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2176902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RBH DoD Pilot</a:t>
            </a:r>
          </a:p>
        </p:txBody>
      </p:sp>
      <p:sp>
        <p:nvSpPr>
          <p:cNvPr id="3" name="Content Placeholder 2"/>
          <p:cNvSpPr>
            <a:spLocks noGrp="1"/>
          </p:cNvSpPr>
          <p:nvPr>
            <p:ph idx="1"/>
          </p:nvPr>
        </p:nvSpPr>
        <p:spPr/>
        <p:txBody>
          <a:bodyPr/>
          <a:lstStyle/>
          <a:p>
            <a:r>
              <a:rPr lang="en-US" dirty="0"/>
              <a:t>Expansion of the VA Reproductive Mental Health Consultation  program to DoD health providers at </a:t>
            </a:r>
            <a:r>
              <a:rPr lang="en-US" b="1" dirty="0"/>
              <a:t>pilot</a:t>
            </a:r>
            <a:r>
              <a:rPr lang="en-US" dirty="0"/>
              <a:t> military medical treatment facilities</a:t>
            </a:r>
          </a:p>
          <a:p>
            <a:r>
              <a:rPr lang="en-US" dirty="0"/>
              <a:t>Pilot sites have been selected, allowing their health providers to receive consultation services</a:t>
            </a:r>
          </a:p>
          <a:p>
            <a:r>
              <a:rPr lang="en-US" dirty="0"/>
              <a:t>Launch 2024</a:t>
            </a:r>
          </a:p>
          <a:p>
            <a:r>
              <a:rPr lang="en-US" dirty="0"/>
              <a:t>Status: Memorandum of Agreement is in coordination</a:t>
            </a:r>
          </a:p>
          <a:p>
            <a:r>
              <a:rPr lang="en-US" dirty="0"/>
              <a:t>Costs – no additional costs to DHA</a:t>
            </a:r>
          </a:p>
        </p:txBody>
      </p:sp>
      <p:sp>
        <p:nvSpPr>
          <p:cNvPr id="4" name="TextBox 3">
            <a:extLst>
              <a:ext uri="{FF2B5EF4-FFF2-40B4-BE49-F238E27FC236}">
                <a16:creationId xmlns:a16="http://schemas.microsoft.com/office/drawing/2014/main" id="{89DAA298-E06E-F3BC-49A8-91F60DBFC60C}"/>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1051528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44" y="870966"/>
            <a:ext cx="2702052" cy="3394710"/>
          </a:xfrm>
        </p:spPr>
        <p:txBody>
          <a:bodyPr>
            <a:normAutofit/>
          </a:bodyPr>
          <a:lstStyle/>
          <a:p>
            <a:r>
              <a:rPr lang="en-US" sz="3000"/>
              <a:t>2024 DoD/VA Women’s Mental Health Mini-Residency (WMHMR)</a:t>
            </a:r>
          </a:p>
        </p:txBody>
      </p:sp>
      <p:graphicFrame>
        <p:nvGraphicFramePr>
          <p:cNvPr id="5" name="Content Placeholder 2">
            <a:extLst>
              <a:ext uri="{FF2B5EF4-FFF2-40B4-BE49-F238E27FC236}">
                <a16:creationId xmlns:a16="http://schemas.microsoft.com/office/drawing/2014/main" id="{924178AA-9C9F-DD33-E5FF-1BC26BAD489B}"/>
              </a:ext>
            </a:extLst>
          </p:cNvPr>
          <p:cNvGraphicFramePr>
            <a:graphicFrameLocks noGrp="1"/>
          </p:cNvGraphicFramePr>
          <p:nvPr>
            <p:ph idx="1"/>
            <p:extLst>
              <p:ext uri="{D42A27DB-BD31-4B8C-83A1-F6EECF244321}">
                <p14:modId xmlns:p14="http://schemas.microsoft.com/office/powerpoint/2010/main" val="239021428"/>
              </p:ext>
            </p:extLst>
          </p:nvPr>
        </p:nvGraphicFramePr>
        <p:xfrm>
          <a:off x="3977640" y="507492"/>
          <a:ext cx="4773168" cy="4135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1A435E3-62A5-BB9C-DD4D-7B9A08CD2084}"/>
              </a:ext>
            </a:extLst>
          </p:cNvPr>
          <p:cNvSpPr txBox="1"/>
          <p:nvPr/>
        </p:nvSpPr>
        <p:spPr>
          <a:xfrm>
            <a:off x="7573021" y="438895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2227973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3350"/>
            <a:ext cx="7886700" cy="994172"/>
          </a:xfrm>
        </p:spPr>
        <p:txBody>
          <a:bodyPr>
            <a:normAutofit/>
          </a:bodyPr>
          <a:lstStyle/>
          <a:p>
            <a:r>
              <a:rPr lang="en-US" sz="4050" dirty="0"/>
              <a:t>WMHMR Gender-Specific Content</a:t>
            </a:r>
          </a:p>
        </p:txBody>
      </p:sp>
      <p:graphicFrame>
        <p:nvGraphicFramePr>
          <p:cNvPr id="12" name="Content Placeholder 2">
            <a:extLst>
              <a:ext uri="{FF2B5EF4-FFF2-40B4-BE49-F238E27FC236}">
                <a16:creationId xmlns:a16="http://schemas.microsoft.com/office/drawing/2014/main" id="{16AB3209-8482-13EE-EFE2-B5EEB8216494}"/>
              </a:ext>
            </a:extLst>
          </p:cNvPr>
          <p:cNvGraphicFramePr>
            <a:graphicFrameLocks noGrp="1"/>
          </p:cNvGraphicFramePr>
          <p:nvPr>
            <p:ph idx="1"/>
            <p:extLst>
              <p:ext uri="{D42A27DB-BD31-4B8C-83A1-F6EECF244321}">
                <p14:modId xmlns:p14="http://schemas.microsoft.com/office/powerpoint/2010/main" val="3400704007"/>
              </p:ext>
            </p:extLst>
          </p:nvPr>
        </p:nvGraphicFramePr>
        <p:xfrm>
          <a:off x="593393" y="1271989"/>
          <a:ext cx="7886700" cy="2961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99115B28-ECAD-332E-034E-7ED1E7EA5AE8}"/>
              </a:ext>
            </a:extLst>
          </p:cNvPr>
          <p:cNvSpPr txBox="1"/>
          <p:nvPr/>
        </p:nvSpPr>
        <p:spPr>
          <a:xfrm>
            <a:off x="7391400" y="4378113"/>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277846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85875" y="1371601"/>
            <a:ext cx="6572250" cy="2931915"/>
          </a:xfrm>
          <a:prstGeom prst="rect">
            <a:avLst/>
          </a:prstGeom>
        </p:spPr>
        <p:txBody>
          <a:bodyPr/>
          <a:lstStyle>
            <a:lvl1pPr marL="342900" indent="-342900" algn="l" rtl="0" eaLnBrk="0" fontAlgn="base" hangingPunct="0">
              <a:spcBef>
                <a:spcPct val="20000"/>
              </a:spcBef>
              <a:spcAft>
                <a:spcPct val="0"/>
              </a:spcAft>
              <a:buFont typeface="Lucida Sans Unicode"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q"/>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Lucida Sans Unicode"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Lucida Sans Unicode"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92876" lvl="1" indent="-192876" defTabSz="914378" eaLnBrk="1" hangingPunct="1">
              <a:buFont typeface="Lucida Sans Unicode" pitchFamily="34" charset="0"/>
              <a:buChar char="∎"/>
            </a:pPr>
            <a:r>
              <a:rPr lang="en-US" sz="1575" dirty="0">
                <a:solidFill>
                  <a:srgbClr val="283446"/>
                </a:solidFill>
                <a:latin typeface="Franklin Gothic Book" panose="020B0503020102020204"/>
              </a:rPr>
              <a:t>The views expressed in this presentation are those of the author and do not necessarily reflect the official policy or position of the Department of Defense, nor the U.S. Government.</a:t>
            </a:r>
          </a:p>
          <a:p>
            <a:pPr marL="192876" lvl="1" indent="-192876" defTabSz="914378" eaLnBrk="1" hangingPunct="1">
              <a:buFont typeface="Lucida Sans Unicode" pitchFamily="34" charset="0"/>
              <a:buChar char="∎"/>
            </a:pPr>
            <a:r>
              <a:rPr lang="en-US" sz="1575" dirty="0">
                <a:solidFill>
                  <a:srgbClr val="283446"/>
                </a:solidFill>
                <a:latin typeface="Franklin Gothic Book" panose="020B0503020102020204"/>
              </a:rPr>
              <a:t>Dr. Holly N. Hoffmeyer has no financial interests to disclose. Commercial support was not received for this activity.</a:t>
            </a:r>
          </a:p>
          <a:p>
            <a:pPr marL="192876" lvl="1" indent="-192876" defTabSz="914378" eaLnBrk="1" hangingPunct="1">
              <a:buFont typeface="Lucida Sans Unicode" pitchFamily="34" charset="0"/>
              <a:buChar char="∎"/>
            </a:pPr>
            <a:r>
              <a:rPr lang="en-US" sz="1575" dirty="0">
                <a:solidFill>
                  <a:srgbClr val="283446"/>
                </a:solidFill>
                <a:latin typeface="Franklin Gothic Book" panose="020B0503020102020204"/>
              </a:rPr>
              <a:t>No conflict of interest.</a:t>
            </a:r>
          </a:p>
          <a:p>
            <a:pPr marL="192876" lvl="1" indent="-192876" defTabSz="914378" eaLnBrk="1" hangingPunct="1">
              <a:buFont typeface="Lucida Sans Unicode" pitchFamily="34" charset="0"/>
              <a:buChar char="∎"/>
            </a:pPr>
            <a:r>
              <a:rPr lang="en-US" sz="1575" dirty="0">
                <a:solidFill>
                  <a:srgbClr val="283446"/>
                </a:solidFill>
                <a:latin typeface="Franklin Gothic Book" panose="020B0503020102020204"/>
              </a:rPr>
              <a:t>No discussion of non-FDA-approved medications or devices.</a:t>
            </a:r>
          </a:p>
          <a:p>
            <a:pPr marL="192876" lvl="1" indent="-192876" defTabSz="914378" eaLnBrk="1" hangingPunct="1">
              <a:buFont typeface="Lucida Sans Unicode" pitchFamily="34" charset="0"/>
              <a:buChar char="∎"/>
            </a:pPr>
            <a:r>
              <a:rPr lang="en-US" sz="1575" dirty="0">
                <a:solidFill>
                  <a:srgbClr val="283446"/>
                </a:solidFill>
                <a:latin typeface="Franklin Gothic Book" panose="020B0503020102020204"/>
              </a:rPr>
              <a:t>There are no case presentations as part of this presentation.</a:t>
            </a:r>
            <a:endParaRPr lang="en-US" altLang="en-US" sz="1575" dirty="0">
              <a:solidFill>
                <a:srgbClr val="283446"/>
              </a:solidFill>
              <a:latin typeface="Franklin Gothic Book" panose="020B0503020102020204"/>
            </a:endParaRPr>
          </a:p>
        </p:txBody>
      </p:sp>
      <p:sp>
        <p:nvSpPr>
          <p:cNvPr id="9" name="Title 1" descr="The title of this slide is DHA Vision" title="Slide Title"/>
          <p:cNvSpPr txBox="1">
            <a:spLocks/>
          </p:cNvSpPr>
          <p:nvPr/>
        </p:nvSpPr>
        <p:spPr>
          <a:xfrm>
            <a:off x="1169126" y="342901"/>
            <a:ext cx="5086350" cy="536972"/>
          </a:xfrm>
          <a:prstGeom prst="rect">
            <a:avLst/>
          </a:prstGeom>
        </p:spPr>
        <p:txBody>
          <a:bodyPr/>
          <a:lstStyle>
            <a:lvl1pPr algn="l" rtl="0" eaLnBrk="0" fontAlgn="base" hangingPunct="0">
              <a:spcBef>
                <a:spcPct val="0"/>
              </a:spcBef>
              <a:spcAft>
                <a:spcPct val="0"/>
              </a:spcAft>
              <a:defRPr sz="3200" b="1" kern="1200">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Calibri" pitchFamily="34" charset="0"/>
              </a:defRPr>
            </a:lvl2pPr>
            <a:lvl3pPr algn="l" rtl="0" eaLnBrk="0" fontAlgn="base" hangingPunct="0">
              <a:spcBef>
                <a:spcPct val="0"/>
              </a:spcBef>
              <a:spcAft>
                <a:spcPct val="0"/>
              </a:spcAft>
              <a:defRPr sz="3200" b="1">
                <a:solidFill>
                  <a:schemeClr val="tx1"/>
                </a:solidFill>
                <a:latin typeface="Calibri" pitchFamily="34" charset="0"/>
              </a:defRPr>
            </a:lvl3pPr>
            <a:lvl4pPr algn="l" rtl="0" eaLnBrk="0" fontAlgn="base" hangingPunct="0">
              <a:spcBef>
                <a:spcPct val="0"/>
              </a:spcBef>
              <a:spcAft>
                <a:spcPct val="0"/>
              </a:spcAft>
              <a:defRPr sz="3200" b="1">
                <a:solidFill>
                  <a:schemeClr val="tx1"/>
                </a:solidFill>
                <a:latin typeface="Calibri" pitchFamily="34" charset="0"/>
              </a:defRPr>
            </a:lvl4pPr>
            <a:lvl5pPr algn="l" rtl="0" eaLnBrk="0" fontAlgn="base" hangingPunct="0">
              <a:spcBef>
                <a:spcPct val="0"/>
              </a:spcBef>
              <a:spcAft>
                <a:spcPct val="0"/>
              </a:spcAft>
              <a:defRPr sz="3200" b="1">
                <a:solidFill>
                  <a:schemeClr val="tx1"/>
                </a:solidFill>
                <a:latin typeface="Calibri" pitchFamily="34" charset="0"/>
              </a:defRPr>
            </a:lvl5pPr>
            <a:lvl6pPr marL="457200" algn="l" rtl="0" eaLnBrk="1" fontAlgn="base" hangingPunct="1">
              <a:spcBef>
                <a:spcPct val="0"/>
              </a:spcBef>
              <a:spcAft>
                <a:spcPct val="0"/>
              </a:spcAft>
              <a:defRPr sz="3200" b="1">
                <a:solidFill>
                  <a:schemeClr val="tx1"/>
                </a:solidFill>
                <a:latin typeface="Calibri" pitchFamily="34" charset="0"/>
              </a:defRPr>
            </a:lvl6pPr>
            <a:lvl7pPr marL="914400" algn="l" rtl="0" eaLnBrk="1" fontAlgn="base" hangingPunct="1">
              <a:spcBef>
                <a:spcPct val="0"/>
              </a:spcBef>
              <a:spcAft>
                <a:spcPct val="0"/>
              </a:spcAft>
              <a:defRPr sz="3200" b="1">
                <a:solidFill>
                  <a:schemeClr val="tx1"/>
                </a:solidFill>
                <a:latin typeface="Calibri" pitchFamily="34" charset="0"/>
              </a:defRPr>
            </a:lvl7pPr>
            <a:lvl8pPr marL="1371600" algn="l" rtl="0" eaLnBrk="1" fontAlgn="base" hangingPunct="1">
              <a:spcBef>
                <a:spcPct val="0"/>
              </a:spcBef>
              <a:spcAft>
                <a:spcPct val="0"/>
              </a:spcAft>
              <a:defRPr sz="3200" b="1">
                <a:solidFill>
                  <a:schemeClr val="tx1"/>
                </a:solidFill>
                <a:latin typeface="Calibri" pitchFamily="34" charset="0"/>
              </a:defRPr>
            </a:lvl8pPr>
            <a:lvl9pPr marL="1828800" algn="l" rtl="0" eaLnBrk="1" fontAlgn="base" hangingPunct="1">
              <a:spcBef>
                <a:spcPct val="0"/>
              </a:spcBef>
              <a:spcAft>
                <a:spcPct val="0"/>
              </a:spcAft>
              <a:defRPr sz="3200" b="1">
                <a:solidFill>
                  <a:schemeClr val="tx1"/>
                </a:solidFill>
                <a:latin typeface="Calibri" pitchFamily="34" charset="0"/>
              </a:defRPr>
            </a:lvl9pPr>
          </a:lstStyle>
          <a:p>
            <a:pPr defTabSz="914378" eaLnBrk="1" hangingPunct="1"/>
            <a:r>
              <a:rPr lang="en-US" altLang="en-US" sz="2400" dirty="0">
                <a:solidFill>
                  <a:srgbClr val="283446"/>
                </a:solidFill>
                <a:latin typeface="Franklin Gothic Medium" panose="020B0603020102020204"/>
              </a:rPr>
              <a:t>Disclosures</a:t>
            </a:r>
          </a:p>
        </p:txBody>
      </p:sp>
      <p:sp>
        <p:nvSpPr>
          <p:cNvPr id="3" name="Slide Number Placeholder 2"/>
          <p:cNvSpPr>
            <a:spLocks noGrp="1"/>
          </p:cNvSpPr>
          <p:nvPr>
            <p:ph type="sldNum" sz="quarter" idx="4294967295"/>
          </p:nvPr>
        </p:nvSpPr>
        <p:spPr/>
        <p:txBody>
          <a:bodyPr/>
          <a:lstStyle/>
          <a:p>
            <a:pPr defTabSz="914378"/>
            <a:fld id="{B263A81A-881C-4E24-83E5-F09FE99356E4}" type="slidenum">
              <a:rPr lang="en-US">
                <a:solidFill>
                  <a:prstClr val="black">
                    <a:tint val="75000"/>
                  </a:prstClr>
                </a:solidFill>
                <a:latin typeface="Franklin Gothic Book" panose="020B0503020102020204"/>
              </a:rPr>
              <a:pPr defTabSz="914378"/>
              <a:t>1</a:t>
            </a:fld>
            <a:endParaRPr lang="en-US" dirty="0">
              <a:solidFill>
                <a:prstClr val="black">
                  <a:tint val="75000"/>
                </a:prstClr>
              </a:solidFill>
              <a:latin typeface="Franklin Gothic Book" panose="020B0503020102020204"/>
            </a:endParaRPr>
          </a:p>
        </p:txBody>
      </p:sp>
      <p:sp>
        <p:nvSpPr>
          <p:cNvPr id="2" name="TextBox 1">
            <a:extLst>
              <a:ext uri="{FF2B5EF4-FFF2-40B4-BE49-F238E27FC236}">
                <a16:creationId xmlns:a16="http://schemas.microsoft.com/office/drawing/2014/main" id="{412A5F31-7C79-DBEA-C6B6-9AFC057D5044}"/>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59985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FY 2023 VA/DOD WMHMR Feedback</a:t>
            </a:r>
          </a:p>
        </p:txBody>
      </p:sp>
      <p:sp>
        <p:nvSpPr>
          <p:cNvPr id="3" name="Content Placeholder 2"/>
          <p:cNvSpPr>
            <a:spLocks noGrp="1"/>
          </p:cNvSpPr>
          <p:nvPr>
            <p:ph idx="1"/>
          </p:nvPr>
        </p:nvSpPr>
        <p:spPr>
          <a:xfrm>
            <a:off x="457200" y="1123950"/>
            <a:ext cx="8229600" cy="3505200"/>
          </a:xfrm>
        </p:spPr>
        <p:txBody>
          <a:bodyPr>
            <a:normAutofit lnSpcReduction="10000"/>
          </a:bodyPr>
          <a:lstStyle/>
          <a:p>
            <a:r>
              <a:rPr lang="en-US" sz="2100" dirty="0"/>
              <a:t>Outcome Survey results showed:</a:t>
            </a:r>
          </a:p>
          <a:p>
            <a:pPr lvl="1"/>
            <a:r>
              <a:rPr lang="en-US" sz="1900" dirty="0"/>
              <a:t>At least 96% of DoD participants in all sessions endorsed “agree” or “strongly agree” to: </a:t>
            </a:r>
            <a:r>
              <a:rPr lang="en-US" sz="1900" i="1" dirty="0">
                <a:solidFill>
                  <a:srgbClr val="0070C0"/>
                </a:solidFill>
              </a:rPr>
              <a:t>I will be able to apply the knowledge and skills learned to improve my job performance </a:t>
            </a:r>
          </a:p>
          <a:p>
            <a:r>
              <a:rPr lang="en-US" sz="2050" dirty="0"/>
              <a:t>Feedback was overwhelmingly positive from the workshops. </a:t>
            </a:r>
          </a:p>
          <a:p>
            <a:pPr lvl="1">
              <a:buFont typeface="Arial" panose="020B0604020202020204" pitchFamily="34" charset="0"/>
              <a:buChar char="•"/>
            </a:pPr>
            <a:r>
              <a:rPr lang="en-US" sz="1800" dirty="0">
                <a:latin typeface="+mn-lt"/>
              </a:rPr>
              <a:t>“</a:t>
            </a:r>
            <a:r>
              <a:rPr lang="en-US" sz="1800" i="1" dirty="0">
                <a:latin typeface="+mn-lt"/>
              </a:rPr>
              <a:t>As someone who views myself as a subject matter expert in women’s mental health, I was blown away by the program. I learned so many new things.”</a:t>
            </a:r>
          </a:p>
          <a:p>
            <a:pPr lvl="1">
              <a:buFont typeface="Arial" panose="020B0604020202020204" pitchFamily="34" charset="0"/>
              <a:buChar char="•"/>
            </a:pPr>
            <a:r>
              <a:rPr lang="en-US" sz="1800" i="1" dirty="0">
                <a:latin typeface="+mn-lt"/>
              </a:rPr>
              <a:t>“This is the best training I have attended in my career thus far. The quality of the presenters and presentations and the rich conversations during all sessions are unmatched.”</a:t>
            </a:r>
          </a:p>
          <a:p>
            <a:pPr lvl="1">
              <a:buFont typeface="Arial" panose="020B0604020202020204" pitchFamily="34" charset="0"/>
              <a:buChar char="•"/>
            </a:pPr>
            <a:r>
              <a:rPr lang="en-US" sz="1800" i="1" dirty="0">
                <a:latin typeface="+mn-lt"/>
              </a:rPr>
              <a:t>“The energy from the in-person format was phenomenal.”</a:t>
            </a:r>
          </a:p>
          <a:p>
            <a:pPr marL="0" indent="0">
              <a:buNone/>
            </a:pPr>
            <a:endParaRPr lang="en-US" sz="1800" dirty="0"/>
          </a:p>
        </p:txBody>
      </p:sp>
      <p:sp>
        <p:nvSpPr>
          <p:cNvPr id="4" name="TextBox 3">
            <a:extLst>
              <a:ext uri="{FF2B5EF4-FFF2-40B4-BE49-F238E27FC236}">
                <a16:creationId xmlns:a16="http://schemas.microsoft.com/office/drawing/2014/main" id="{CC4CF775-8D76-2740-D1A5-09F5C1AF4C0E}"/>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2911370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B94E8-02CD-703C-5081-1AB0DC14C7BC}"/>
              </a:ext>
            </a:extLst>
          </p:cNvPr>
          <p:cNvSpPr>
            <a:spLocks noGrp="1"/>
          </p:cNvSpPr>
          <p:nvPr>
            <p:ph type="title"/>
          </p:nvPr>
        </p:nvSpPr>
        <p:spPr/>
        <p:txBody>
          <a:bodyPr/>
          <a:lstStyle/>
          <a:p>
            <a:r>
              <a:rPr lang="en-US" dirty="0"/>
              <a:t>WMHMR Implementation</a:t>
            </a:r>
          </a:p>
        </p:txBody>
      </p:sp>
      <p:sp>
        <p:nvSpPr>
          <p:cNvPr id="3" name="Content Placeholder 2">
            <a:extLst>
              <a:ext uri="{FF2B5EF4-FFF2-40B4-BE49-F238E27FC236}">
                <a16:creationId xmlns:a16="http://schemas.microsoft.com/office/drawing/2014/main" id="{760AC561-CF13-4C20-0B93-A1E75B6F2E1E}"/>
              </a:ext>
            </a:extLst>
          </p:cNvPr>
          <p:cNvSpPr>
            <a:spLocks noGrp="1"/>
          </p:cNvSpPr>
          <p:nvPr>
            <p:ph idx="1"/>
          </p:nvPr>
        </p:nvSpPr>
        <p:spPr/>
        <p:txBody>
          <a:bodyPr>
            <a:normAutofit lnSpcReduction="10000"/>
          </a:bodyPr>
          <a:lstStyle/>
          <a:p>
            <a:r>
              <a:rPr lang="en-US" dirty="0"/>
              <a:t>WMHMR Session allowing team members to provide feedback to leadership regarding Women’s Behavioral Health</a:t>
            </a:r>
          </a:p>
          <a:p>
            <a:r>
              <a:rPr lang="en-US" dirty="0"/>
              <a:t>Action planning session </a:t>
            </a:r>
          </a:p>
          <a:p>
            <a:pPr lvl="1"/>
            <a:r>
              <a:rPr lang="en-US" dirty="0"/>
              <a:t>Focused on bringing best practices/resources to home MTF</a:t>
            </a:r>
          </a:p>
          <a:p>
            <a:pPr lvl="1"/>
            <a:r>
              <a:rPr lang="en-US" dirty="0"/>
              <a:t>Small group discussion with input from clinic leaders</a:t>
            </a:r>
          </a:p>
          <a:p>
            <a:r>
              <a:rPr lang="en-US" dirty="0"/>
              <a:t>Opportunities to network with others in Women’s Behavioral Health across the Military continuum of care (DoD &amp; VA)</a:t>
            </a:r>
          </a:p>
          <a:p>
            <a:r>
              <a:rPr lang="en-US" dirty="0"/>
              <a:t>Pre-registration information is available at </a:t>
            </a:r>
            <a:r>
              <a:rPr lang="en-US" dirty="0">
                <a:solidFill>
                  <a:srgbClr val="0070C0"/>
                </a:solidFill>
              </a:rPr>
              <a:t>dha.ncr.j-3.mbx.bhcmt-wmh-mini-residency@health.mil</a:t>
            </a:r>
          </a:p>
        </p:txBody>
      </p:sp>
      <p:sp>
        <p:nvSpPr>
          <p:cNvPr id="4" name="TextBox 3">
            <a:extLst>
              <a:ext uri="{FF2B5EF4-FFF2-40B4-BE49-F238E27FC236}">
                <a16:creationId xmlns:a16="http://schemas.microsoft.com/office/drawing/2014/main" id="{2CCD52F8-6B27-5C50-84C7-2354490969E1}"/>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637506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5114-B048-AFAC-CB9F-D7810BC5D3BF}"/>
              </a:ext>
            </a:extLst>
          </p:cNvPr>
          <p:cNvSpPr>
            <a:spLocks noGrp="1"/>
          </p:cNvSpPr>
          <p:nvPr>
            <p:ph type="title"/>
          </p:nvPr>
        </p:nvSpPr>
        <p:spPr/>
        <p:txBody>
          <a:bodyPr>
            <a:normAutofit fontScale="90000"/>
          </a:bodyPr>
          <a:lstStyle/>
          <a:p>
            <a:r>
              <a:rPr lang="en-US" dirty="0"/>
              <a:t>Trauma-Informed Care:</a:t>
            </a:r>
            <a:br>
              <a:rPr lang="en-US" dirty="0"/>
            </a:br>
            <a:r>
              <a:rPr lang="en-US" dirty="0"/>
              <a:t>What is Trauma?</a:t>
            </a:r>
          </a:p>
        </p:txBody>
      </p:sp>
      <p:sp>
        <p:nvSpPr>
          <p:cNvPr id="3" name="Content Placeholder 2">
            <a:extLst>
              <a:ext uri="{FF2B5EF4-FFF2-40B4-BE49-F238E27FC236}">
                <a16:creationId xmlns:a16="http://schemas.microsoft.com/office/drawing/2014/main" id="{98827DC9-96A8-4159-E274-38E17D2428B0}"/>
              </a:ext>
            </a:extLst>
          </p:cNvPr>
          <p:cNvSpPr>
            <a:spLocks noGrp="1"/>
          </p:cNvSpPr>
          <p:nvPr>
            <p:ph idx="1"/>
          </p:nvPr>
        </p:nvSpPr>
        <p:spPr/>
        <p:txBody>
          <a:bodyPr/>
          <a:lstStyle/>
          <a:p>
            <a:r>
              <a:rPr lang="en-US" dirty="0"/>
              <a:t>Individual trauma results from an </a:t>
            </a:r>
            <a:r>
              <a:rPr lang="en-US" b="1" i="1" dirty="0"/>
              <a:t>event</a:t>
            </a:r>
            <a:r>
              <a:rPr lang="en-US" dirty="0"/>
              <a:t>, series of events, or set of circumstances that is </a:t>
            </a:r>
            <a:r>
              <a:rPr lang="en-US" b="1" i="1" dirty="0"/>
              <a:t>experienced</a:t>
            </a:r>
            <a:r>
              <a:rPr lang="en-US" dirty="0"/>
              <a:t> by an individual as physically or emotionally harmful or life threatening and has lasting adverse </a:t>
            </a:r>
            <a:r>
              <a:rPr lang="en-US" b="1" dirty="0"/>
              <a:t>effects</a:t>
            </a:r>
            <a:r>
              <a:rPr lang="en-US" dirty="0"/>
              <a:t> on the individual’s functioning and mental, physical, social, emotional, spiritual well-being. </a:t>
            </a:r>
          </a:p>
        </p:txBody>
      </p:sp>
      <p:sp>
        <p:nvSpPr>
          <p:cNvPr id="4" name="TextBox 3">
            <a:extLst>
              <a:ext uri="{FF2B5EF4-FFF2-40B4-BE49-F238E27FC236}">
                <a16:creationId xmlns:a16="http://schemas.microsoft.com/office/drawing/2014/main" id="{15F41375-36CB-B265-1FD0-D04A2DF71389}"/>
              </a:ext>
            </a:extLst>
          </p:cNvPr>
          <p:cNvSpPr txBox="1"/>
          <p:nvPr/>
        </p:nvSpPr>
        <p:spPr>
          <a:xfrm>
            <a:off x="7543800" y="4400550"/>
            <a:ext cx="1878496" cy="253916"/>
          </a:xfrm>
          <a:prstGeom prst="rect">
            <a:avLst/>
          </a:prstGeom>
          <a:noFill/>
        </p:spPr>
        <p:txBody>
          <a:bodyPr wrap="square" rtlCol="0">
            <a:spAutoFit/>
          </a:bodyPr>
          <a:lstStyle/>
          <a:p>
            <a:r>
              <a:rPr lang="en-US" sz="1050" dirty="0"/>
              <a:t>SAMSHA, 2014</a:t>
            </a:r>
          </a:p>
        </p:txBody>
      </p:sp>
      <p:sp>
        <p:nvSpPr>
          <p:cNvPr id="5" name="TextBox 4">
            <a:extLst>
              <a:ext uri="{FF2B5EF4-FFF2-40B4-BE49-F238E27FC236}">
                <a16:creationId xmlns:a16="http://schemas.microsoft.com/office/drawing/2014/main" id="{057CECB1-7648-BDDA-A756-39A7E2E98F2C}"/>
              </a:ext>
            </a:extLst>
          </p:cNvPr>
          <p:cNvSpPr txBox="1"/>
          <p:nvPr/>
        </p:nvSpPr>
        <p:spPr>
          <a:xfrm>
            <a:off x="3592996" y="4400549"/>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2243429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5114-B048-AFAC-CB9F-D7810BC5D3BF}"/>
              </a:ext>
            </a:extLst>
          </p:cNvPr>
          <p:cNvSpPr>
            <a:spLocks noGrp="1"/>
          </p:cNvSpPr>
          <p:nvPr>
            <p:ph type="title"/>
          </p:nvPr>
        </p:nvSpPr>
        <p:spPr>
          <a:xfrm>
            <a:off x="457200" y="453832"/>
            <a:ext cx="8229600" cy="857250"/>
          </a:xfrm>
        </p:spPr>
        <p:txBody>
          <a:bodyPr>
            <a:normAutofit fontScale="90000"/>
          </a:bodyPr>
          <a:lstStyle/>
          <a:p>
            <a:r>
              <a:rPr lang="en-US" dirty="0"/>
              <a:t>Trauma-Informed Care:</a:t>
            </a:r>
            <a:br>
              <a:rPr lang="en-US" dirty="0"/>
            </a:br>
            <a:endParaRPr lang="en-US" dirty="0"/>
          </a:p>
        </p:txBody>
      </p:sp>
      <p:sp>
        <p:nvSpPr>
          <p:cNvPr id="3" name="Content Placeholder 2">
            <a:extLst>
              <a:ext uri="{FF2B5EF4-FFF2-40B4-BE49-F238E27FC236}">
                <a16:creationId xmlns:a16="http://schemas.microsoft.com/office/drawing/2014/main" id="{98827DC9-96A8-4159-E274-38E17D2428B0}"/>
              </a:ext>
            </a:extLst>
          </p:cNvPr>
          <p:cNvSpPr>
            <a:spLocks noGrp="1"/>
          </p:cNvSpPr>
          <p:nvPr>
            <p:ph idx="1"/>
          </p:nvPr>
        </p:nvSpPr>
        <p:spPr/>
        <p:txBody>
          <a:bodyPr/>
          <a:lstStyle/>
          <a:p>
            <a:pPr marL="0" indent="0">
              <a:buNone/>
            </a:pPr>
            <a:r>
              <a:rPr lang="en-US" dirty="0"/>
              <a:t>A program, organization or system that is trauma-informed </a:t>
            </a:r>
          </a:p>
          <a:p>
            <a:pPr>
              <a:buFont typeface="Wingdings" panose="05000000000000000000" pitchFamily="2" charset="2"/>
              <a:buChar char="ü"/>
            </a:pPr>
            <a:r>
              <a:rPr lang="en-US" b="1" i="1" dirty="0"/>
              <a:t>realizes</a:t>
            </a:r>
            <a:r>
              <a:rPr lang="en-US" dirty="0"/>
              <a:t> </a:t>
            </a:r>
            <a:r>
              <a:rPr lang="en-US" i="1" dirty="0"/>
              <a:t>the widespread impact of trauma</a:t>
            </a:r>
            <a:r>
              <a:rPr lang="en-US" dirty="0"/>
              <a:t>;…</a:t>
            </a:r>
          </a:p>
          <a:p>
            <a:pPr>
              <a:buFont typeface="Wingdings" panose="05000000000000000000" pitchFamily="2" charset="2"/>
              <a:buChar char="ü"/>
            </a:pPr>
            <a:r>
              <a:rPr lang="en-US" b="1" i="1" dirty="0"/>
              <a:t>recognizes </a:t>
            </a:r>
            <a:r>
              <a:rPr lang="en-US" i="1" dirty="0"/>
              <a:t>the signs and symptoms of trauma in clients and others</a:t>
            </a:r>
            <a:endParaRPr lang="en-US" dirty="0"/>
          </a:p>
          <a:p>
            <a:pPr>
              <a:buFont typeface="Wingdings" panose="05000000000000000000" pitchFamily="2" charset="2"/>
              <a:buChar char="ü"/>
            </a:pPr>
            <a:r>
              <a:rPr lang="en-US" b="1" i="1" dirty="0"/>
              <a:t>responds</a:t>
            </a:r>
            <a:r>
              <a:rPr lang="en-US" dirty="0"/>
              <a:t> </a:t>
            </a:r>
            <a:r>
              <a:rPr lang="en-US" i="1" dirty="0"/>
              <a:t>by fully integrating knowledge about trauma into policies, procedures and practices</a:t>
            </a:r>
          </a:p>
          <a:p>
            <a:pPr>
              <a:buFont typeface="Wingdings" panose="05000000000000000000" pitchFamily="2" charset="2"/>
              <a:buChar char="ü"/>
            </a:pPr>
            <a:r>
              <a:rPr lang="en-US" b="1" i="1" dirty="0"/>
              <a:t>seeks to actively resist re-traumatization</a:t>
            </a:r>
            <a:r>
              <a:rPr lang="en-US" dirty="0"/>
              <a:t>.</a:t>
            </a:r>
          </a:p>
        </p:txBody>
      </p:sp>
      <p:sp>
        <p:nvSpPr>
          <p:cNvPr id="4" name="TextBox 3">
            <a:extLst>
              <a:ext uri="{FF2B5EF4-FFF2-40B4-BE49-F238E27FC236}">
                <a16:creationId xmlns:a16="http://schemas.microsoft.com/office/drawing/2014/main" id="{15F41375-36CB-B265-1FD0-D04A2DF71389}"/>
              </a:ext>
            </a:extLst>
          </p:cNvPr>
          <p:cNvSpPr txBox="1"/>
          <p:nvPr/>
        </p:nvSpPr>
        <p:spPr>
          <a:xfrm>
            <a:off x="7543800" y="4400550"/>
            <a:ext cx="1878496" cy="253916"/>
          </a:xfrm>
          <a:prstGeom prst="rect">
            <a:avLst/>
          </a:prstGeom>
          <a:noFill/>
        </p:spPr>
        <p:txBody>
          <a:bodyPr wrap="square" rtlCol="0">
            <a:spAutoFit/>
          </a:bodyPr>
          <a:lstStyle/>
          <a:p>
            <a:pPr defTabSz="685800">
              <a:defRPr/>
            </a:pPr>
            <a:r>
              <a:rPr lang="en-US" sz="1050" dirty="0">
                <a:solidFill>
                  <a:srgbClr val="283446"/>
                </a:solidFill>
                <a:latin typeface="Franklin Gothic Book" panose="020B0503020102020204"/>
              </a:rPr>
              <a:t>SAMSHA, 2014</a:t>
            </a:r>
          </a:p>
        </p:txBody>
      </p:sp>
      <p:sp>
        <p:nvSpPr>
          <p:cNvPr id="5" name="TextBox 4">
            <a:extLst>
              <a:ext uri="{FF2B5EF4-FFF2-40B4-BE49-F238E27FC236}">
                <a16:creationId xmlns:a16="http://schemas.microsoft.com/office/drawing/2014/main" id="{5A9BD4B6-5DC4-B562-CD07-E29768862E75}"/>
              </a:ext>
            </a:extLst>
          </p:cNvPr>
          <p:cNvSpPr txBox="1"/>
          <p:nvPr/>
        </p:nvSpPr>
        <p:spPr>
          <a:xfrm>
            <a:off x="3533362" y="4388126"/>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67215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2A6F0-8E28-0601-AEAB-B5C26A1A3475}"/>
              </a:ext>
            </a:extLst>
          </p:cNvPr>
          <p:cNvSpPr>
            <a:spLocks noGrp="1"/>
          </p:cNvSpPr>
          <p:nvPr>
            <p:ph type="title"/>
          </p:nvPr>
        </p:nvSpPr>
        <p:spPr>
          <a:xfrm>
            <a:off x="771525" y="1475450"/>
            <a:ext cx="1971675" cy="1910443"/>
          </a:xfrm>
          <a:noFill/>
        </p:spPr>
        <p:txBody>
          <a:bodyPr vert="horz" lIns="68580" tIns="34290" rIns="68580" bIns="34290" rtlCol="0" anchor="ctr">
            <a:normAutofit/>
          </a:bodyPr>
          <a:lstStyle/>
          <a:p>
            <a:pPr defTabSz="685800">
              <a:lnSpc>
                <a:spcPct val="90000"/>
              </a:lnSpc>
            </a:pPr>
            <a:r>
              <a:rPr lang="en-US" sz="2700" dirty="0">
                <a:solidFill>
                  <a:srgbClr val="FFFFFF"/>
                </a:solidFill>
              </a:rPr>
              <a:t>Relevant Policy and Guidance</a:t>
            </a:r>
          </a:p>
        </p:txBody>
      </p:sp>
      <p:graphicFrame>
        <p:nvGraphicFramePr>
          <p:cNvPr id="29" name="Content Placeholder 2">
            <a:extLst>
              <a:ext uri="{FF2B5EF4-FFF2-40B4-BE49-F238E27FC236}">
                <a16:creationId xmlns:a16="http://schemas.microsoft.com/office/drawing/2014/main" id="{96979789-B692-7C5A-68D1-9ABAEE9C3198}"/>
              </a:ext>
            </a:extLst>
          </p:cNvPr>
          <p:cNvGraphicFramePr>
            <a:graphicFrameLocks noGrp="1"/>
          </p:cNvGraphicFramePr>
          <p:nvPr>
            <p:ph idx="1"/>
          </p:nvPr>
        </p:nvGraphicFramePr>
        <p:xfrm>
          <a:off x="3678789" y="562830"/>
          <a:ext cx="5000125" cy="409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F2A4EB7-98FD-7B0F-CBCD-862EBFA653F3}"/>
              </a:ext>
            </a:extLst>
          </p:cNvPr>
          <p:cNvSpPr txBox="1"/>
          <p:nvPr/>
        </p:nvSpPr>
        <p:spPr>
          <a:xfrm>
            <a:off x="7841974" y="4422437"/>
            <a:ext cx="1177787" cy="253916"/>
          </a:xfrm>
          <a:prstGeom prst="rect">
            <a:avLst/>
          </a:prstGeom>
          <a:noFill/>
        </p:spPr>
        <p:txBody>
          <a:bodyPr wrap="square" rtlCol="0">
            <a:spAutoFit/>
          </a:bodyPr>
          <a:lstStyle/>
          <a:p>
            <a:r>
              <a:rPr lang="en-US" sz="1050" dirty="0">
                <a:solidFill>
                  <a:srgbClr val="00B050"/>
                </a:solidFill>
              </a:rPr>
              <a:t>UNCLASSIFIED</a:t>
            </a:r>
          </a:p>
        </p:txBody>
      </p:sp>
      <p:sp>
        <p:nvSpPr>
          <p:cNvPr id="4" name="Title 1">
            <a:extLst>
              <a:ext uri="{FF2B5EF4-FFF2-40B4-BE49-F238E27FC236}">
                <a16:creationId xmlns:a16="http://schemas.microsoft.com/office/drawing/2014/main" id="{3381C38E-323A-06EB-1859-1E06DBFA9801}"/>
              </a:ext>
            </a:extLst>
          </p:cNvPr>
          <p:cNvSpPr txBox="1">
            <a:spLocks/>
          </p:cNvSpPr>
          <p:nvPr/>
        </p:nvSpPr>
        <p:spPr>
          <a:xfrm>
            <a:off x="790859" y="1475450"/>
            <a:ext cx="2628900" cy="2547257"/>
          </a:xfrm>
          <a:prstGeom prst="rect">
            <a:avLst/>
          </a:prstGeom>
          <a:noFill/>
        </p:spPr>
        <p:txBody>
          <a:bodyPr vert="horz" lIns="91440" tIns="45720" rIns="91440" bIns="45720" rtlCol="0" anchor="ctr">
            <a:normAutofit/>
          </a:bodyPr>
          <a:lstStyle>
            <a:lvl1pPr algn="l" defTabSz="914400" rtl="0" eaLnBrk="1" latinLnBrk="0" hangingPunct="1">
              <a:spcBef>
                <a:spcPct val="0"/>
              </a:spcBef>
              <a:buNone/>
              <a:defRPr sz="2800" b="1" kern="1200" baseline="0">
                <a:solidFill>
                  <a:srgbClr val="092068"/>
                </a:solidFill>
                <a:latin typeface="+mj-lt"/>
                <a:ea typeface="+mj-ea"/>
                <a:cs typeface="+mj-cs"/>
              </a:defRPr>
            </a:lvl1pPr>
          </a:lstStyle>
          <a:p>
            <a:pPr>
              <a:lnSpc>
                <a:spcPct val="90000"/>
              </a:lnSpc>
            </a:pPr>
            <a:r>
              <a:rPr lang="en-US" sz="3600">
                <a:solidFill>
                  <a:srgbClr val="FFFFFF"/>
                </a:solidFill>
              </a:rPr>
              <a:t>Relevant Policy and Guidance</a:t>
            </a:r>
            <a:endParaRPr lang="en-US" sz="3600" dirty="0">
              <a:solidFill>
                <a:srgbClr val="FFFFFF"/>
              </a:solidFill>
            </a:endParaRPr>
          </a:p>
        </p:txBody>
      </p:sp>
      <p:sp>
        <p:nvSpPr>
          <p:cNvPr id="6" name="TextBox 5">
            <a:extLst>
              <a:ext uri="{FF2B5EF4-FFF2-40B4-BE49-F238E27FC236}">
                <a16:creationId xmlns:a16="http://schemas.microsoft.com/office/drawing/2014/main" id="{C7C6F6F7-99D1-E408-3783-11BAC241AC03}"/>
              </a:ext>
            </a:extLst>
          </p:cNvPr>
          <p:cNvSpPr txBox="1"/>
          <p:nvPr/>
        </p:nvSpPr>
        <p:spPr>
          <a:xfrm>
            <a:off x="390809" y="147331"/>
            <a:ext cx="3429000" cy="830997"/>
          </a:xfrm>
          <a:prstGeom prst="rect">
            <a:avLst/>
          </a:prstGeom>
          <a:noFill/>
        </p:spPr>
        <p:txBody>
          <a:bodyPr wrap="square" rtlCol="0">
            <a:spAutoFit/>
          </a:bodyPr>
          <a:lstStyle/>
          <a:p>
            <a:r>
              <a:rPr lang="en-US" sz="2400" b="1" dirty="0"/>
              <a:t>Relevant Policy and Guidance</a:t>
            </a:r>
          </a:p>
        </p:txBody>
      </p:sp>
    </p:spTree>
    <p:extLst>
      <p:ext uri="{BB962C8B-B14F-4D97-AF65-F5344CB8AC3E}">
        <p14:creationId xmlns:p14="http://schemas.microsoft.com/office/powerpoint/2010/main" val="2861361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descr="Help">
            <a:extLst>
              <a:ext uri="{FF2B5EF4-FFF2-40B4-BE49-F238E27FC236}">
                <a16:creationId xmlns:a16="http://schemas.microsoft.com/office/drawing/2014/main" id="{6295F4B7-B7F2-5400-A6CF-0B97527F68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3741" y="1308387"/>
            <a:ext cx="2526727" cy="2526727"/>
          </a:xfrm>
          <a:prstGeom prst="rect">
            <a:avLst/>
          </a:prstGeom>
        </p:spPr>
      </p:pic>
      <p:sp>
        <p:nvSpPr>
          <p:cNvPr id="2" name="Title 1">
            <a:extLst>
              <a:ext uri="{FF2B5EF4-FFF2-40B4-BE49-F238E27FC236}">
                <a16:creationId xmlns:a16="http://schemas.microsoft.com/office/drawing/2014/main" id="{A246B5B7-7412-4139-F541-794818878A85}"/>
              </a:ext>
            </a:extLst>
          </p:cNvPr>
          <p:cNvSpPr>
            <a:spLocks noGrp="1"/>
          </p:cNvSpPr>
          <p:nvPr>
            <p:ph type="title"/>
          </p:nvPr>
        </p:nvSpPr>
        <p:spPr>
          <a:xfrm>
            <a:off x="4216546" y="571903"/>
            <a:ext cx="4237012" cy="2399897"/>
          </a:xfrm>
        </p:spPr>
        <p:txBody>
          <a:bodyPr vert="horz" lIns="68580" tIns="34290" rIns="68580" bIns="34290" rtlCol="0" anchor="b">
            <a:normAutofit/>
          </a:bodyPr>
          <a:lstStyle/>
          <a:p>
            <a:pPr defTabSz="685800">
              <a:lnSpc>
                <a:spcPct val="90000"/>
              </a:lnSpc>
            </a:pPr>
            <a:r>
              <a:rPr lang="en-US" sz="4950">
                <a:solidFill>
                  <a:srgbClr val="FFFFFF"/>
                </a:solidFill>
              </a:rPr>
              <a:t>questions</a:t>
            </a:r>
          </a:p>
        </p:txBody>
      </p:sp>
      <p:sp>
        <p:nvSpPr>
          <p:cNvPr id="3" name="TextBox 2">
            <a:extLst>
              <a:ext uri="{FF2B5EF4-FFF2-40B4-BE49-F238E27FC236}">
                <a16:creationId xmlns:a16="http://schemas.microsoft.com/office/drawing/2014/main" id="{CAB342B0-48B6-DAD9-F2C3-2C197D61B68A}"/>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1531229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1367" y="290720"/>
            <a:ext cx="7474226" cy="857250"/>
          </a:xfrm>
        </p:spPr>
        <p:txBody>
          <a:bodyPr>
            <a:normAutofit/>
          </a:bodyPr>
          <a:lstStyle/>
          <a:p>
            <a:r>
              <a:rPr lang="en-US" sz="2100" dirty="0"/>
              <a:t>References</a:t>
            </a:r>
            <a:br>
              <a:rPr lang="en-US" dirty="0"/>
            </a:br>
            <a:endParaRPr lang="en-US" dirty="0"/>
          </a:p>
        </p:txBody>
      </p:sp>
      <p:sp>
        <p:nvSpPr>
          <p:cNvPr id="3" name="Content Placeholder 2"/>
          <p:cNvSpPr>
            <a:spLocks noGrp="1"/>
          </p:cNvSpPr>
          <p:nvPr>
            <p:ph idx="1"/>
          </p:nvPr>
        </p:nvSpPr>
        <p:spPr>
          <a:xfrm>
            <a:off x="304800" y="1028700"/>
            <a:ext cx="8686800" cy="3448050"/>
          </a:xfrm>
        </p:spPr>
        <p:txBody>
          <a:bodyPr>
            <a:noAutofit/>
          </a:bodyPr>
          <a:lstStyle/>
          <a:p>
            <a:pPr marL="260741" indent="-260741" eaLnBrk="0" hangingPunct="0">
              <a:lnSpc>
                <a:spcPct val="150000"/>
              </a:lnSpc>
              <a:buNone/>
            </a:pPr>
            <a:r>
              <a:rPr lang="en-US" sz="1050" dirty="0"/>
              <a:t>American Psychological Association, APA Task Force on Race and Ethnicity Guidelines in Psychology. (2019). Race and Ethnicity Guidelines in Psychology: Promoting Responsiveness and Equity. Retrieved from </a:t>
            </a:r>
            <a:r>
              <a:rPr lang="en-US" sz="1050" dirty="0">
                <a:hlinkClick r:id="rId3"/>
              </a:rPr>
              <a:t>http://www.apa.org/about/policy/race-and-ethnicity-in-psychology.pdf</a:t>
            </a:r>
            <a:endParaRPr lang="en-US" sz="1050" dirty="0"/>
          </a:p>
          <a:p>
            <a:pPr marL="260741" indent="-260741" eaLnBrk="0" hangingPunct="0">
              <a:lnSpc>
                <a:spcPct val="150000"/>
              </a:lnSpc>
              <a:buNone/>
            </a:pPr>
            <a:endParaRPr lang="en-US" sz="525" dirty="0"/>
          </a:p>
          <a:p>
            <a:pPr marL="260741" indent="-260741" eaLnBrk="0" hangingPunct="0">
              <a:lnSpc>
                <a:spcPct val="150000"/>
              </a:lnSpc>
              <a:buNone/>
            </a:pPr>
            <a:r>
              <a:rPr lang="en-US" sz="1100" dirty="0"/>
              <a:t>Armed Forces Health Surveillance Center (AFHSC. (2021). Update: Mental Health Disorders and Mental Health Problems, Active Component, US Armed Forces, 2016-2020. </a:t>
            </a:r>
            <a:r>
              <a:rPr lang="en-US" sz="1100" i="1" dirty="0"/>
              <a:t>MSMR</a:t>
            </a:r>
            <a:r>
              <a:rPr lang="en-US" sz="1100" dirty="0"/>
              <a:t>, </a:t>
            </a:r>
            <a:r>
              <a:rPr lang="en-US" sz="1100" i="1" dirty="0"/>
              <a:t>28</a:t>
            </a:r>
            <a:r>
              <a:rPr lang="en-US" sz="1100" dirty="0"/>
              <a:t>(8), 2-9.</a:t>
            </a:r>
          </a:p>
          <a:p>
            <a:pPr marL="260741" indent="-260741" eaLnBrk="0" hangingPunct="0">
              <a:lnSpc>
                <a:spcPct val="150000"/>
              </a:lnSpc>
              <a:buNone/>
            </a:pPr>
            <a:endParaRPr lang="en-US" sz="525" dirty="0"/>
          </a:p>
          <a:p>
            <a:pPr marL="260741" indent="-260741" eaLnBrk="0" hangingPunct="0">
              <a:lnSpc>
                <a:spcPct val="150000"/>
              </a:lnSpc>
              <a:buNone/>
            </a:pPr>
            <a:r>
              <a:rPr lang="en-US" sz="1050" dirty="0"/>
              <a:t>Defense Advisory Committee on Women in the Services (2020). 2020 Annual Report. Retrieved from </a:t>
            </a:r>
            <a:r>
              <a:rPr lang="en-US" sz="1050" dirty="0">
                <a:hlinkClick r:id="rId4"/>
              </a:rPr>
              <a:t>DACOWITS 2020 Annual Report WEB.pdf (defense.gov)</a:t>
            </a:r>
            <a:r>
              <a:rPr lang="en-US" sz="1050" dirty="0"/>
              <a:t> </a:t>
            </a:r>
          </a:p>
          <a:p>
            <a:pPr marL="260741" indent="-260741" eaLnBrk="0" hangingPunct="0">
              <a:lnSpc>
                <a:spcPct val="150000"/>
              </a:lnSpc>
              <a:buNone/>
            </a:pPr>
            <a:endParaRPr lang="en-US" sz="525" dirty="0"/>
          </a:p>
          <a:p>
            <a:pPr marL="260741" indent="-260741" eaLnBrk="0" hangingPunct="0">
              <a:lnSpc>
                <a:spcPct val="150000"/>
              </a:lnSpc>
              <a:buNone/>
            </a:pPr>
            <a:r>
              <a:rPr lang="en-US" sz="1050" dirty="0"/>
              <a:t>Sexual Assault Prevention and Response Office. (2021). Department of Defense Annual Report on Sexual Assault in the Military Fiscal Year 2021.  Retrieved from </a:t>
            </a:r>
            <a:r>
              <a:rPr lang="en-US" sz="1050" dirty="0">
                <a:hlinkClick r:id="rId5"/>
              </a:rPr>
              <a:t>Reports | SAPR</a:t>
            </a:r>
            <a:endParaRPr lang="en-US" sz="1050" dirty="0"/>
          </a:p>
          <a:p>
            <a:pPr marL="260741" indent="-260741" eaLnBrk="0" hangingPunct="0">
              <a:lnSpc>
                <a:spcPct val="150000"/>
              </a:lnSpc>
              <a:buNone/>
            </a:pPr>
            <a:endParaRPr lang="en-US" sz="525" dirty="0"/>
          </a:p>
          <a:p>
            <a:pPr marL="260741" indent="-260741" eaLnBrk="0" hangingPunct="0">
              <a:lnSpc>
                <a:spcPct val="150000"/>
              </a:lnSpc>
              <a:buNone/>
            </a:pPr>
            <a:r>
              <a:rPr lang="en-US" sz="1050" dirty="0"/>
              <a:t>Substance Abuse and Mental Health Services Administration. SAMHSA’S Concept of Trauma and Guidance for a Trauma-Informed Approach. HHS Publication No. (SMA) 14-4884. available at </a:t>
            </a:r>
            <a:r>
              <a:rPr lang="en-US" sz="1050" dirty="0">
                <a:hlinkClick r:id="rId6"/>
              </a:rPr>
              <a:t>https://samhsa.gov/sites/default/files/sma14-4884.pdf</a:t>
            </a:r>
            <a:endParaRPr lang="en-US" sz="1050" dirty="0"/>
          </a:p>
          <a:p>
            <a:pPr marL="260741" indent="-260741" eaLnBrk="0" hangingPunct="0">
              <a:lnSpc>
                <a:spcPct val="150000"/>
              </a:lnSpc>
              <a:buNone/>
            </a:pPr>
            <a:endParaRPr lang="en-US" sz="1050" dirty="0"/>
          </a:p>
        </p:txBody>
      </p:sp>
      <p:sp>
        <p:nvSpPr>
          <p:cNvPr id="5" name="Slide Number Placeholder 4"/>
          <p:cNvSpPr>
            <a:spLocks noGrp="1"/>
          </p:cNvSpPr>
          <p:nvPr>
            <p:ph type="sldNum" sz="quarter" idx="4294967295"/>
          </p:nvPr>
        </p:nvSpPr>
        <p:spPr/>
        <p:txBody>
          <a:bodyPr/>
          <a:lstStyle/>
          <a:p>
            <a:pPr defTabSz="914378">
              <a:defRPr/>
            </a:pPr>
            <a:fld id="{B03FC4F1-CD7C-433C-AEF9-04121A050B4B}" type="slidenum">
              <a:rPr lang="en-US">
                <a:solidFill>
                  <a:prstClr val="black">
                    <a:tint val="75000"/>
                  </a:prstClr>
                </a:solidFill>
                <a:latin typeface="Franklin Gothic Book" panose="020B0503020102020204"/>
              </a:rPr>
              <a:pPr defTabSz="914378">
                <a:defRPr/>
              </a:pPr>
              <a:t>25</a:t>
            </a:fld>
            <a:endParaRPr lang="en-US" dirty="0">
              <a:solidFill>
                <a:prstClr val="black">
                  <a:tint val="75000"/>
                </a:prstClr>
              </a:solidFill>
              <a:latin typeface="Franklin Gothic Book" panose="020B0503020102020204"/>
            </a:endParaRPr>
          </a:p>
        </p:txBody>
      </p:sp>
      <p:sp>
        <p:nvSpPr>
          <p:cNvPr id="4" name="TextBox 3">
            <a:extLst>
              <a:ext uri="{FF2B5EF4-FFF2-40B4-BE49-F238E27FC236}">
                <a16:creationId xmlns:a16="http://schemas.microsoft.com/office/drawing/2014/main" id="{41801255-5D43-FBEB-96CD-4FE6C3958A13}"/>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3814233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57300"/>
            <a:ext cx="8458200" cy="3295650"/>
          </a:xfrm>
        </p:spPr>
        <p:txBody>
          <a:bodyPr>
            <a:normAutofit fontScale="70000" lnSpcReduction="20000"/>
          </a:bodyPr>
          <a:lstStyle/>
          <a:p>
            <a:r>
              <a:rPr lang="en-US" dirty="0"/>
              <a:t>Improving cultural competence </a:t>
            </a:r>
            <a:r>
              <a:rPr lang="en-US" dirty="0">
                <a:hlinkClick r:id="rId3"/>
              </a:rPr>
              <a:t>https://store.samhsa.gov/product/TIP-59-Improving-Cultural-Competence/SMA15-4849</a:t>
            </a:r>
            <a:endParaRPr lang="en-US" dirty="0"/>
          </a:p>
          <a:p>
            <a:r>
              <a:rPr lang="en-US" dirty="0"/>
              <a:t>Improving Cultural Competency for Behavioral Health Professionals </a:t>
            </a:r>
            <a:r>
              <a:rPr lang="en-US" dirty="0">
                <a:hlinkClick r:id="rId4"/>
              </a:rPr>
              <a:t>https://thinkculturalhealth.hhs.gov/education/behavioral-health</a:t>
            </a:r>
            <a:endParaRPr lang="en-US" dirty="0"/>
          </a:p>
          <a:p>
            <a:r>
              <a:rPr lang="en-US" dirty="0"/>
              <a:t>Training resources for work with LGBT community </a:t>
            </a:r>
            <a:r>
              <a:rPr lang="en-US" dirty="0">
                <a:hlinkClick r:id="rId5"/>
              </a:rPr>
              <a:t>https://www.samhsa.gov/behavioral-health-equity/lgbt/curricula</a:t>
            </a:r>
            <a:endParaRPr lang="en-US" dirty="0"/>
          </a:p>
          <a:p>
            <a:r>
              <a:rPr lang="en-US" dirty="0"/>
              <a:t>Behavioral Health Equity for Black and African-Americans  </a:t>
            </a:r>
            <a:r>
              <a:rPr lang="en-US" dirty="0">
                <a:hlinkClick r:id="rId6"/>
              </a:rPr>
              <a:t>https://www.samhsa.gov/behavioral-health-equity/black-african-american</a:t>
            </a:r>
            <a:endParaRPr lang="en-US" dirty="0"/>
          </a:p>
          <a:p>
            <a:r>
              <a:rPr lang="en-US" dirty="0"/>
              <a:t>Behavioral Health Equity for Latinas </a:t>
            </a:r>
            <a:r>
              <a:rPr lang="en-US" dirty="0">
                <a:hlinkClick r:id="rId7"/>
              </a:rPr>
              <a:t>https://www.samhsa.gov/behavioral-health-equity/hispanic-latino</a:t>
            </a:r>
            <a:endParaRPr lang="en-US" dirty="0"/>
          </a:p>
          <a:p>
            <a:r>
              <a:rPr lang="en-US" dirty="0"/>
              <a:t>Behavioral Health Equity Asian American, Native Hawaiian, and Pacific Islander (AANHPI) </a:t>
            </a:r>
            <a:r>
              <a:rPr lang="en-US" dirty="0">
                <a:hlinkClick r:id="rId8"/>
              </a:rPr>
              <a:t>https://www.samhsa.gov/behavioral-health-equity/aanhpi</a:t>
            </a:r>
            <a:endParaRPr lang="en-US" dirty="0"/>
          </a:p>
          <a:p>
            <a:r>
              <a:rPr lang="en-US" dirty="0"/>
              <a:t>Behavioral Health Equity for LGBT </a:t>
            </a:r>
            <a:r>
              <a:rPr lang="en-US" dirty="0">
                <a:hlinkClick r:id="rId9"/>
              </a:rPr>
              <a:t>https://www.samhsa.gov/behavioral-health-equity/lgbt</a:t>
            </a:r>
            <a:endParaRPr lang="en-US" dirty="0"/>
          </a:p>
          <a:p>
            <a:r>
              <a:rPr lang="en-US" dirty="0"/>
              <a:t>Work with American Indians and Native Alaskans </a:t>
            </a:r>
            <a:r>
              <a:rPr lang="en-US" dirty="0">
                <a:hlinkClick r:id="rId10"/>
              </a:rPr>
              <a:t>https://store.samhsa.gov/product/American-Indian-and-Alaska-Native-Culture-Card/sma08-4354</a:t>
            </a:r>
            <a:endParaRPr lang="en-US" dirty="0"/>
          </a:p>
          <a:p>
            <a:endParaRPr lang="en-US" dirty="0"/>
          </a:p>
          <a:p>
            <a:endParaRPr lang="en-US" dirty="0"/>
          </a:p>
          <a:p>
            <a:pPr marL="0" indent="0">
              <a:buNone/>
            </a:pPr>
            <a:endParaRPr lang="en-US" dirty="0"/>
          </a:p>
        </p:txBody>
      </p:sp>
      <p:sp>
        <p:nvSpPr>
          <p:cNvPr id="6" name="Title 1"/>
          <p:cNvSpPr>
            <a:spLocks noGrp="1"/>
          </p:cNvSpPr>
          <p:nvPr>
            <p:ph type="title"/>
          </p:nvPr>
        </p:nvSpPr>
        <p:spPr>
          <a:xfrm>
            <a:off x="457200" y="293564"/>
            <a:ext cx="6706428" cy="857250"/>
          </a:xfrm>
        </p:spPr>
        <p:txBody>
          <a:bodyPr>
            <a:normAutofit fontScale="90000"/>
          </a:bodyPr>
          <a:lstStyle/>
          <a:p>
            <a:r>
              <a:rPr lang="en-US" sz="2100" dirty="0"/>
              <a:t>Resources </a:t>
            </a:r>
            <a:br>
              <a:rPr lang="en-US" sz="2100" dirty="0"/>
            </a:br>
            <a:r>
              <a:rPr lang="en-US" sz="2100" dirty="0"/>
              <a:t>(1 of 2)</a:t>
            </a:r>
            <a:br>
              <a:rPr lang="en-US" sz="2400" dirty="0"/>
            </a:br>
            <a:endParaRPr lang="en-US" sz="2400" dirty="0"/>
          </a:p>
        </p:txBody>
      </p:sp>
      <p:sp>
        <p:nvSpPr>
          <p:cNvPr id="5" name="Slide Number Placeholder 4"/>
          <p:cNvSpPr>
            <a:spLocks noGrp="1"/>
          </p:cNvSpPr>
          <p:nvPr>
            <p:ph type="sldNum" sz="quarter" idx="4294967295"/>
          </p:nvPr>
        </p:nvSpPr>
        <p:spPr/>
        <p:txBody>
          <a:bodyPr/>
          <a:lstStyle/>
          <a:p>
            <a:pPr defTabSz="914378"/>
            <a:fld id="{B263A81A-881C-4E24-83E5-F09FE99356E4}" type="slidenum">
              <a:rPr lang="en-US">
                <a:solidFill>
                  <a:prstClr val="black">
                    <a:tint val="75000"/>
                  </a:prstClr>
                </a:solidFill>
                <a:latin typeface="Franklin Gothic Book" panose="020B0503020102020204"/>
              </a:rPr>
              <a:pPr defTabSz="914378"/>
              <a:t>26</a:t>
            </a:fld>
            <a:endParaRPr lang="en-US" dirty="0">
              <a:solidFill>
                <a:prstClr val="black">
                  <a:tint val="75000"/>
                </a:prstClr>
              </a:solidFill>
              <a:latin typeface="Franklin Gothic Book" panose="020B0503020102020204"/>
            </a:endParaRPr>
          </a:p>
        </p:txBody>
      </p:sp>
      <p:sp>
        <p:nvSpPr>
          <p:cNvPr id="2" name="TextBox 1">
            <a:extLst>
              <a:ext uri="{FF2B5EF4-FFF2-40B4-BE49-F238E27FC236}">
                <a16:creationId xmlns:a16="http://schemas.microsoft.com/office/drawing/2014/main" id="{AB9B290C-0F18-12F4-1C0B-864978B4C9D6}"/>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254593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5B6F2-E1A0-4612-A9CD-C6D33FC39362}"/>
              </a:ext>
            </a:extLst>
          </p:cNvPr>
          <p:cNvSpPr>
            <a:spLocks noGrp="1"/>
          </p:cNvSpPr>
          <p:nvPr>
            <p:ph type="title"/>
          </p:nvPr>
        </p:nvSpPr>
        <p:spPr/>
        <p:txBody>
          <a:bodyPr>
            <a:normAutofit/>
          </a:bodyPr>
          <a:lstStyle/>
          <a:p>
            <a:r>
              <a:rPr lang="en-US" altLang="en-US" sz="2100" dirty="0"/>
              <a:t>Resources </a:t>
            </a:r>
            <a:br>
              <a:rPr lang="en-US" altLang="en-US" sz="2100" dirty="0"/>
            </a:br>
            <a:r>
              <a:rPr lang="en-US" altLang="en-US" sz="2100" dirty="0"/>
              <a:t>(2 of 2)</a:t>
            </a:r>
            <a:endParaRPr lang="en-US" sz="2100" dirty="0"/>
          </a:p>
        </p:txBody>
      </p:sp>
      <p:sp>
        <p:nvSpPr>
          <p:cNvPr id="3" name="Content Placeholder 2">
            <a:extLst>
              <a:ext uri="{FF2B5EF4-FFF2-40B4-BE49-F238E27FC236}">
                <a16:creationId xmlns:a16="http://schemas.microsoft.com/office/drawing/2014/main" id="{53135701-96BB-4694-B6F9-D2C65899ACE9}"/>
              </a:ext>
            </a:extLst>
          </p:cNvPr>
          <p:cNvSpPr>
            <a:spLocks noGrp="1"/>
          </p:cNvSpPr>
          <p:nvPr>
            <p:ph sz="half" idx="1"/>
          </p:nvPr>
        </p:nvSpPr>
        <p:spPr/>
        <p:txBody>
          <a:bodyPr>
            <a:normAutofit fontScale="47500" lnSpcReduction="20000"/>
          </a:bodyPr>
          <a:lstStyle/>
          <a:p>
            <a:r>
              <a:rPr lang="en-US" sz="2900" dirty="0">
                <a:hlinkClick r:id="rId3"/>
              </a:rPr>
              <a:t>Reproductive Health </a:t>
            </a:r>
            <a:r>
              <a:rPr lang="en-US" sz="1800" dirty="0"/>
              <a:t> - </a:t>
            </a:r>
            <a:r>
              <a:rPr lang="en-US" sz="3000" dirty="0">
                <a:hlinkClick r:id="rId4"/>
              </a:rPr>
              <a:t>https://health.mil/News/In-the-Spotlight/Ensuring-Access-to-Reproductive-Health-Care</a:t>
            </a:r>
            <a:endParaRPr lang="en-US" sz="3000" dirty="0"/>
          </a:p>
          <a:p>
            <a:r>
              <a:rPr lang="en-US" sz="3000" dirty="0"/>
              <a:t>Maternal Mental Health Hotline 24/7</a:t>
            </a:r>
          </a:p>
          <a:p>
            <a:pPr marL="0" indent="0">
              <a:buNone/>
            </a:pPr>
            <a:r>
              <a:rPr lang="en-US" sz="3000" dirty="0"/>
              <a:t> 1-833-9-HELP4MOMS (English &amp; Spanish)</a:t>
            </a:r>
          </a:p>
          <a:p>
            <a:r>
              <a:rPr lang="en-US" sz="3000" dirty="0"/>
              <a:t>Inclusive Behavioral Health </a:t>
            </a:r>
            <a:r>
              <a:rPr lang="en-US" sz="3000" dirty="0" err="1"/>
              <a:t>Sharepoint</a:t>
            </a:r>
            <a:r>
              <a:rPr lang="en-US" sz="3000" dirty="0"/>
              <a:t> </a:t>
            </a:r>
            <a:r>
              <a:rPr lang="en-US" sz="3000" dirty="0">
                <a:hlinkClick r:id="rId5"/>
              </a:rPr>
              <a:t>https://info.health.mil/sites/hro/CMT/BH/Inclusive/Pages/Home.aspx</a:t>
            </a:r>
            <a:endParaRPr lang="en-US" sz="3000" dirty="0"/>
          </a:p>
          <a:p>
            <a:pPr lvl="1"/>
            <a:r>
              <a:rPr lang="en-US" sz="2801" dirty="0"/>
              <a:t>Includes current information on VA/DoD Women’s Mental Health Mini-Residency</a:t>
            </a:r>
          </a:p>
          <a:p>
            <a:pPr lvl="1"/>
            <a:r>
              <a:rPr lang="en-US" sz="2801" dirty="0"/>
              <a:t>Gender-affirming care resources</a:t>
            </a:r>
          </a:p>
          <a:p>
            <a:pPr lvl="1"/>
            <a:r>
              <a:rPr lang="en-US" sz="2801" dirty="0"/>
              <a:t>PTSD and racial disparities</a:t>
            </a:r>
          </a:p>
          <a:p>
            <a:endParaRPr lang="en-US" sz="1800" dirty="0"/>
          </a:p>
          <a:p>
            <a:endParaRPr lang="en-US" sz="1800" dirty="0"/>
          </a:p>
          <a:p>
            <a:endParaRPr lang="en-US" dirty="0"/>
          </a:p>
        </p:txBody>
      </p:sp>
      <p:sp>
        <p:nvSpPr>
          <p:cNvPr id="4" name="Content Placeholder 3">
            <a:extLst>
              <a:ext uri="{FF2B5EF4-FFF2-40B4-BE49-F238E27FC236}">
                <a16:creationId xmlns:a16="http://schemas.microsoft.com/office/drawing/2014/main" id="{B7219220-B291-3C2C-0625-D20485013677}"/>
              </a:ext>
            </a:extLst>
          </p:cNvPr>
          <p:cNvSpPr>
            <a:spLocks noGrp="1"/>
          </p:cNvSpPr>
          <p:nvPr>
            <p:ph sz="half" idx="2"/>
          </p:nvPr>
        </p:nvSpPr>
        <p:spPr/>
        <p:txBody>
          <a:bodyPr>
            <a:normAutofit fontScale="47500" lnSpcReduction="20000"/>
          </a:bodyPr>
          <a:lstStyle/>
          <a:p>
            <a:r>
              <a:rPr lang="en-US" sz="2900" dirty="0">
                <a:hlinkClick r:id="rId3"/>
              </a:rPr>
              <a:t>TJC Health Care Equity – Accreditation and Standards Resource Site</a:t>
            </a:r>
            <a:endParaRPr lang="en-US" sz="2900" dirty="0"/>
          </a:p>
          <a:p>
            <a:r>
              <a:rPr lang="en-US" sz="2900" dirty="0"/>
              <a:t>Accreditation and Compliance Program E-mail</a:t>
            </a:r>
          </a:p>
          <a:p>
            <a:pPr lvl="1"/>
            <a:r>
              <a:rPr lang="en-US" sz="2600" dirty="0"/>
              <a:t>dha.ncr.clinic-support.list.accred-comply-program-owners@health.mil</a:t>
            </a:r>
            <a:endParaRPr lang="en-US" sz="2701" dirty="0"/>
          </a:p>
          <a:p>
            <a:r>
              <a:rPr lang="en-US" sz="2900" dirty="0"/>
              <a:t>DHA CQM Home Page</a:t>
            </a:r>
          </a:p>
          <a:p>
            <a:pPr lvl="1"/>
            <a:r>
              <a:rPr lang="en-US" sz="2600" dirty="0">
                <a:hlinkClick r:id="rId6"/>
              </a:rPr>
              <a:t>https://info.health.mil/hco/clinicsup/quality/SitePages/CQMHome.aspx</a:t>
            </a:r>
            <a:r>
              <a:rPr lang="en-US" sz="2600" dirty="0"/>
              <a:t> </a:t>
            </a:r>
          </a:p>
          <a:p>
            <a:pPr lvl="2"/>
            <a:r>
              <a:rPr lang="en-US" sz="2300" dirty="0"/>
              <a:t>Patient Safety / Infection Prevention and Control</a:t>
            </a:r>
          </a:p>
          <a:p>
            <a:pPr lvl="2"/>
            <a:r>
              <a:rPr lang="en-US" sz="2300" dirty="0"/>
              <a:t>Healthcare Risk Management</a:t>
            </a:r>
          </a:p>
          <a:p>
            <a:pPr lvl="2"/>
            <a:r>
              <a:rPr lang="en-US" sz="2300" dirty="0"/>
              <a:t>Credentialing and Privileging</a:t>
            </a:r>
          </a:p>
          <a:p>
            <a:pPr lvl="2"/>
            <a:r>
              <a:rPr lang="en-US" sz="2300" b="1" dirty="0"/>
              <a:t>Accreditation and Compliance</a:t>
            </a:r>
          </a:p>
          <a:p>
            <a:pPr lvl="2"/>
            <a:r>
              <a:rPr lang="en-US" sz="2300" b="1" dirty="0"/>
              <a:t>Clinical Measurement Program</a:t>
            </a:r>
          </a:p>
          <a:p>
            <a:pPr lvl="2"/>
            <a:r>
              <a:rPr lang="en-US" sz="2300" dirty="0"/>
              <a:t>Clinical Quality Improvement Program</a:t>
            </a:r>
          </a:p>
          <a:p>
            <a:endParaRPr lang="en-US" dirty="0"/>
          </a:p>
        </p:txBody>
      </p:sp>
      <p:sp>
        <p:nvSpPr>
          <p:cNvPr id="5" name="TextBox 4">
            <a:extLst>
              <a:ext uri="{FF2B5EF4-FFF2-40B4-BE49-F238E27FC236}">
                <a16:creationId xmlns:a16="http://schemas.microsoft.com/office/drawing/2014/main" id="{954ECA26-89E1-EBCD-70D3-36389E005FD2}"/>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3248861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AC253A-0CFB-5B07-D378-7DFF1745B00C}"/>
              </a:ext>
            </a:extLst>
          </p:cNvPr>
          <p:cNvSpPr>
            <a:spLocks noGrp="1"/>
          </p:cNvSpPr>
          <p:nvPr>
            <p:ph idx="1"/>
          </p:nvPr>
        </p:nvSpPr>
        <p:spPr>
          <a:xfrm>
            <a:off x="628650" y="1366630"/>
            <a:ext cx="7886700" cy="2803922"/>
          </a:xfrm>
        </p:spPr>
        <p:txBody>
          <a:bodyPr>
            <a:normAutofit/>
          </a:bodyPr>
          <a:lstStyle/>
          <a:p>
            <a:pPr>
              <a:lnSpc>
                <a:spcPct val="90000"/>
              </a:lnSpc>
            </a:pPr>
            <a:r>
              <a:rPr lang="en-US" sz="1200" b="1"/>
              <a:t>Effective 1 Jan 2023, </a:t>
            </a:r>
            <a:r>
              <a:rPr lang="en-US" sz="1200"/>
              <a:t>new and revised requirements to reduce health care disparities now applies to all MTFs accredited by The Joint Commission (TJC) under the Hospital, Ambulatory and Behavioral Health Programs</a:t>
            </a:r>
          </a:p>
          <a:p>
            <a:pPr marL="0" indent="0">
              <a:lnSpc>
                <a:spcPct val="90000"/>
              </a:lnSpc>
              <a:buNone/>
            </a:pPr>
            <a:endParaRPr lang="en-US" sz="1200"/>
          </a:p>
          <a:p>
            <a:pPr lvl="1">
              <a:lnSpc>
                <a:spcPct val="90000"/>
              </a:lnSpc>
            </a:pPr>
            <a:r>
              <a:rPr lang="en-US" sz="1200"/>
              <a:t>A new standard in the </a:t>
            </a:r>
            <a:r>
              <a:rPr lang="en-US" sz="1200" u="sng"/>
              <a:t>Leadership Chapter </a:t>
            </a:r>
            <a:r>
              <a:rPr lang="en-US" sz="1200"/>
              <a:t>with </a:t>
            </a:r>
            <a:r>
              <a:rPr lang="en-US" sz="1200" u="sng"/>
              <a:t>6 Elements of Performance (EP) </a:t>
            </a:r>
            <a:r>
              <a:rPr lang="en-US" sz="1200"/>
              <a:t>was added</a:t>
            </a:r>
          </a:p>
          <a:p>
            <a:pPr lvl="1">
              <a:lnSpc>
                <a:spcPct val="90000"/>
              </a:lnSpc>
            </a:pPr>
            <a:r>
              <a:rPr lang="en-US" sz="1200"/>
              <a:t>Record of Care standard to collect patient </a:t>
            </a:r>
            <a:r>
              <a:rPr lang="en-US" sz="1200" u="sng"/>
              <a:t>race and ethnicity </a:t>
            </a:r>
            <a:r>
              <a:rPr lang="en-US" sz="1200"/>
              <a:t>was revised and applies to all Programs </a:t>
            </a:r>
          </a:p>
          <a:p>
            <a:pPr lvl="1">
              <a:lnSpc>
                <a:spcPct val="90000"/>
              </a:lnSpc>
            </a:pPr>
            <a:r>
              <a:rPr lang="en-US" sz="1200"/>
              <a:t>The Rights and Responsibilities requirement prohibiting discrimination will apply to all Programs</a:t>
            </a:r>
          </a:p>
          <a:p>
            <a:pPr marL="457178" lvl="1" indent="0">
              <a:lnSpc>
                <a:spcPct val="90000"/>
              </a:lnSpc>
              <a:buNone/>
            </a:pPr>
            <a:endParaRPr lang="en-US" sz="1200"/>
          </a:p>
          <a:p>
            <a:pPr>
              <a:lnSpc>
                <a:spcPct val="90000"/>
              </a:lnSpc>
            </a:pPr>
            <a:r>
              <a:rPr lang="en-US" sz="1200" b="1"/>
              <a:t>To meet the new requirements, </a:t>
            </a:r>
            <a:r>
              <a:rPr lang="en-US" sz="1200"/>
              <a:t>MTFs</a:t>
            </a:r>
            <a:r>
              <a:rPr lang="en-US" sz="1200" b="1"/>
              <a:t> </a:t>
            </a:r>
            <a:r>
              <a:rPr lang="en-US" sz="1200"/>
              <a:t>are required to appoint a Health Care Equity Lead or team to oversee the implementation of TJC Standards applicable to Health Care Equity, assess MTF readiness, and guide ongoing sustainment activities that reduce health care disparities for MTF beneficiaries</a:t>
            </a:r>
          </a:p>
          <a:p>
            <a:pPr marL="0" indent="0">
              <a:lnSpc>
                <a:spcPct val="90000"/>
              </a:lnSpc>
              <a:buNone/>
            </a:pPr>
            <a:endParaRPr lang="en-US" sz="1200"/>
          </a:p>
          <a:p>
            <a:pPr>
              <a:lnSpc>
                <a:spcPct val="90000"/>
              </a:lnSpc>
            </a:pPr>
            <a:r>
              <a:rPr lang="en-US" sz="1200">
                <a:latin typeface="Segoe UI" panose="020B0502040204020203" pitchFamily="34" charset="0"/>
              </a:rPr>
              <a:t>Failure to comply, will lead to Requirements for Improvement (aka findings), requiring corrective actions and potential loss of MTF accreditation. </a:t>
            </a:r>
            <a:endParaRPr lang="en-US" sz="1200"/>
          </a:p>
        </p:txBody>
      </p:sp>
      <p:sp>
        <p:nvSpPr>
          <p:cNvPr id="5" name="Title 4">
            <a:extLst>
              <a:ext uri="{FF2B5EF4-FFF2-40B4-BE49-F238E27FC236}">
                <a16:creationId xmlns:a16="http://schemas.microsoft.com/office/drawing/2014/main" id="{545AB699-65CE-8166-6A16-308E10A06D85}"/>
              </a:ext>
            </a:extLst>
          </p:cNvPr>
          <p:cNvSpPr>
            <a:spLocks noGrp="1"/>
          </p:cNvSpPr>
          <p:nvPr>
            <p:ph type="title"/>
          </p:nvPr>
        </p:nvSpPr>
        <p:spPr/>
        <p:txBody>
          <a:bodyPr>
            <a:normAutofit/>
          </a:bodyPr>
          <a:lstStyle/>
          <a:p>
            <a:r>
              <a:rPr lang="en-US" sz="2100" dirty="0"/>
              <a:t>Joint Commission Efforts to </a:t>
            </a:r>
            <a:br>
              <a:rPr lang="en-US" sz="2100" dirty="0"/>
            </a:br>
            <a:r>
              <a:rPr lang="en-US" sz="2100" dirty="0"/>
              <a:t>Reduce Health Care Disparities</a:t>
            </a:r>
          </a:p>
        </p:txBody>
      </p:sp>
      <p:sp>
        <p:nvSpPr>
          <p:cNvPr id="2" name="TextBox 1">
            <a:extLst>
              <a:ext uri="{FF2B5EF4-FFF2-40B4-BE49-F238E27FC236}">
                <a16:creationId xmlns:a16="http://schemas.microsoft.com/office/drawing/2014/main" id="{2BD18143-C1A1-6028-41CC-231BFB15D615}"/>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2689984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1575" y="75009"/>
            <a:ext cx="5086350" cy="857250"/>
          </a:xfrm>
        </p:spPr>
        <p:txBody>
          <a:bodyPr/>
          <a:lstStyle/>
          <a:p>
            <a:r>
              <a:rPr lang="en-US" sz="2400" dirty="0"/>
              <a:t>Agenda</a:t>
            </a:r>
          </a:p>
        </p:txBody>
      </p:sp>
      <p:sp>
        <p:nvSpPr>
          <p:cNvPr id="3" name="Content Placeholder 2"/>
          <p:cNvSpPr>
            <a:spLocks noGrp="1"/>
          </p:cNvSpPr>
          <p:nvPr>
            <p:ph idx="1"/>
          </p:nvPr>
        </p:nvSpPr>
        <p:spPr>
          <a:xfrm>
            <a:off x="1485900" y="1371601"/>
            <a:ext cx="6172200" cy="2291953"/>
          </a:xfrm>
        </p:spPr>
        <p:txBody>
          <a:bodyPr>
            <a:normAutofit fontScale="92500" lnSpcReduction="10000"/>
          </a:bodyPr>
          <a:lstStyle/>
          <a:p>
            <a:r>
              <a:rPr lang="en-US" sz="2100" dirty="0"/>
              <a:t>Gender Sensitive Care </a:t>
            </a:r>
          </a:p>
          <a:p>
            <a:endParaRPr lang="en-US" sz="2100" dirty="0"/>
          </a:p>
          <a:p>
            <a:endParaRPr lang="en-US" sz="2100" dirty="0"/>
          </a:p>
          <a:p>
            <a:r>
              <a:rPr lang="en-US" sz="2100" dirty="0"/>
              <a:t>Gender Disparities related to Behavioral Health</a:t>
            </a:r>
          </a:p>
          <a:p>
            <a:endParaRPr lang="en-US" sz="2100" dirty="0"/>
          </a:p>
          <a:p>
            <a:endParaRPr lang="en-US" sz="2100" dirty="0"/>
          </a:p>
          <a:p>
            <a:r>
              <a:rPr lang="en-US" sz="2100" dirty="0"/>
              <a:t>Relevant Efforts and Policy</a:t>
            </a:r>
          </a:p>
          <a:p>
            <a:pPr marL="0" indent="0">
              <a:buNone/>
            </a:pPr>
            <a:endParaRPr lang="en-US" sz="2100" dirty="0"/>
          </a:p>
          <a:p>
            <a:endParaRPr lang="en-US" sz="2100" dirty="0"/>
          </a:p>
        </p:txBody>
      </p:sp>
      <p:sp>
        <p:nvSpPr>
          <p:cNvPr id="6" name="Slide Number Placeholder 5"/>
          <p:cNvSpPr>
            <a:spLocks noGrp="1"/>
          </p:cNvSpPr>
          <p:nvPr>
            <p:ph type="sldNum" sz="quarter" idx="4294967295"/>
          </p:nvPr>
        </p:nvSpPr>
        <p:spPr/>
        <p:txBody>
          <a:bodyPr/>
          <a:lstStyle/>
          <a:p>
            <a:pPr defTabSz="914378"/>
            <a:fld id="{B263A81A-881C-4E24-83E5-F09FE99356E4}" type="slidenum">
              <a:rPr lang="en-US">
                <a:solidFill>
                  <a:prstClr val="black">
                    <a:tint val="75000"/>
                  </a:prstClr>
                </a:solidFill>
                <a:latin typeface="Franklin Gothic Book" panose="020B0503020102020204"/>
              </a:rPr>
              <a:pPr defTabSz="914378"/>
              <a:t>2</a:t>
            </a:fld>
            <a:endParaRPr lang="en-US" dirty="0">
              <a:solidFill>
                <a:prstClr val="black">
                  <a:tint val="75000"/>
                </a:prstClr>
              </a:solidFill>
              <a:latin typeface="Franklin Gothic Book" panose="020B0503020102020204"/>
            </a:endParaRPr>
          </a:p>
        </p:txBody>
      </p:sp>
      <p:sp>
        <p:nvSpPr>
          <p:cNvPr id="4" name="TextBox 3">
            <a:extLst>
              <a:ext uri="{FF2B5EF4-FFF2-40B4-BE49-F238E27FC236}">
                <a16:creationId xmlns:a16="http://schemas.microsoft.com/office/drawing/2014/main" id="{12CE9B17-1A51-02E1-AE2A-8E621E399B7A}"/>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3756996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asetăText 17"/>
          <p:cNvSpPr txBox="1"/>
          <p:nvPr/>
        </p:nvSpPr>
        <p:spPr>
          <a:xfrm>
            <a:off x="490144" y="112524"/>
            <a:ext cx="8216534" cy="523220"/>
          </a:xfrm>
          <a:prstGeom prst="rect">
            <a:avLst/>
          </a:prstGeom>
          <a:noFill/>
        </p:spPr>
        <p:txBody>
          <a:bodyPr wrap="square" rtlCol="0">
            <a:spAutoFit/>
          </a:bodyPr>
          <a:lstStyle/>
          <a:p>
            <a:r>
              <a:rPr lang="en-US" sz="2800" b="1" dirty="0">
                <a:solidFill>
                  <a:schemeClr val="tx1">
                    <a:lumMod val="75000"/>
                    <a:lumOff val="25000"/>
                  </a:schemeClr>
                </a:solidFill>
                <a:latin typeface="+mj-lt"/>
                <a:cs typeface="Arial" panose="020B0604020202020204" pitchFamily="34" charset="0"/>
              </a:rPr>
              <a:t>Working Model of Gender Sensitive Care in the MHS</a:t>
            </a:r>
          </a:p>
        </p:txBody>
      </p:sp>
      <p:sp>
        <p:nvSpPr>
          <p:cNvPr id="7" name="Freeform 7"/>
          <p:cNvSpPr>
            <a:spLocks/>
          </p:cNvSpPr>
          <p:nvPr/>
        </p:nvSpPr>
        <p:spPr bwMode="auto">
          <a:xfrm>
            <a:off x="3787774" y="2707499"/>
            <a:ext cx="90488" cy="114300"/>
          </a:xfrm>
          <a:custGeom>
            <a:avLst/>
            <a:gdLst>
              <a:gd name="T0" fmla="*/ 55 w 67"/>
              <a:gd name="T1" fmla="*/ 66 h 84"/>
              <a:gd name="T2" fmla="*/ 67 w 67"/>
              <a:gd name="T3" fmla="*/ 84 h 84"/>
              <a:gd name="T4" fmla="*/ 45 w 67"/>
              <a:gd name="T5" fmla="*/ 53 h 84"/>
              <a:gd name="T6" fmla="*/ 45 w 67"/>
              <a:gd name="T7" fmla="*/ 52 h 84"/>
              <a:gd name="T8" fmla="*/ 45 w 67"/>
              <a:gd name="T9" fmla="*/ 52 h 84"/>
              <a:gd name="T10" fmla="*/ 29 w 67"/>
              <a:gd name="T11" fmla="*/ 32 h 84"/>
              <a:gd name="T12" fmla="*/ 9 w 67"/>
              <a:gd name="T13" fmla="*/ 10 h 84"/>
              <a:gd name="T14" fmla="*/ 0 w 67"/>
              <a:gd name="T15" fmla="*/ 0 h 84"/>
              <a:gd name="T16" fmla="*/ 0 w 67"/>
              <a:gd name="T17" fmla="*/ 0 h 84"/>
              <a:gd name="T18" fmla="*/ 45 w 67"/>
              <a:gd name="T19" fmla="*/ 52 h 84"/>
              <a:gd name="T20" fmla="*/ 45 w 67"/>
              <a:gd name="T21" fmla="*/ 53 h 84"/>
              <a:gd name="T22" fmla="*/ 50 w 67"/>
              <a:gd name="T23" fmla="*/ 59 h 84"/>
              <a:gd name="T24" fmla="*/ 55 w 67"/>
              <a:gd name="T25" fmla="*/ 6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 h="84">
                <a:moveTo>
                  <a:pt x="55" y="66"/>
                </a:moveTo>
                <a:cubicBezTo>
                  <a:pt x="59" y="72"/>
                  <a:pt x="63" y="78"/>
                  <a:pt x="67" y="84"/>
                </a:cubicBezTo>
                <a:cubicBezTo>
                  <a:pt x="60" y="73"/>
                  <a:pt x="53" y="63"/>
                  <a:pt x="45" y="53"/>
                </a:cubicBezTo>
                <a:cubicBezTo>
                  <a:pt x="45" y="53"/>
                  <a:pt x="45" y="53"/>
                  <a:pt x="45" y="52"/>
                </a:cubicBezTo>
                <a:cubicBezTo>
                  <a:pt x="45" y="52"/>
                  <a:pt x="45" y="52"/>
                  <a:pt x="45" y="52"/>
                </a:cubicBezTo>
                <a:cubicBezTo>
                  <a:pt x="39" y="46"/>
                  <a:pt x="34" y="39"/>
                  <a:pt x="29" y="32"/>
                </a:cubicBezTo>
                <a:cubicBezTo>
                  <a:pt x="22" y="25"/>
                  <a:pt x="16" y="17"/>
                  <a:pt x="9" y="10"/>
                </a:cubicBezTo>
                <a:cubicBezTo>
                  <a:pt x="6" y="7"/>
                  <a:pt x="3" y="3"/>
                  <a:pt x="0" y="0"/>
                </a:cubicBezTo>
                <a:cubicBezTo>
                  <a:pt x="0" y="0"/>
                  <a:pt x="0" y="0"/>
                  <a:pt x="0" y="0"/>
                </a:cubicBezTo>
                <a:cubicBezTo>
                  <a:pt x="16" y="16"/>
                  <a:pt x="31" y="34"/>
                  <a:pt x="45" y="52"/>
                </a:cubicBezTo>
                <a:cubicBezTo>
                  <a:pt x="45" y="52"/>
                  <a:pt x="45" y="52"/>
                  <a:pt x="45" y="53"/>
                </a:cubicBezTo>
                <a:cubicBezTo>
                  <a:pt x="47" y="55"/>
                  <a:pt x="48" y="57"/>
                  <a:pt x="50" y="59"/>
                </a:cubicBezTo>
                <a:cubicBezTo>
                  <a:pt x="52" y="62"/>
                  <a:pt x="53" y="64"/>
                  <a:pt x="55" y="66"/>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p:nvSpPr>
        <p:spPr bwMode="auto">
          <a:xfrm>
            <a:off x="2536825" y="3785412"/>
            <a:ext cx="196850" cy="107950"/>
          </a:xfrm>
          <a:custGeom>
            <a:avLst/>
            <a:gdLst>
              <a:gd name="T0" fmla="*/ 0 w 146"/>
              <a:gd name="T1" fmla="*/ 81 h 81"/>
              <a:gd name="T2" fmla="*/ 146 w 146"/>
              <a:gd name="T3" fmla="*/ 0 h 81"/>
              <a:gd name="T4" fmla="*/ 60 w 146"/>
              <a:gd name="T5" fmla="*/ 53 h 81"/>
              <a:gd name="T6" fmla="*/ 53 w 146"/>
              <a:gd name="T7" fmla="*/ 56 h 81"/>
              <a:gd name="T8" fmla="*/ 0 w 146"/>
              <a:gd name="T9" fmla="*/ 81 h 81"/>
            </a:gdLst>
            <a:ahLst/>
            <a:cxnLst>
              <a:cxn ang="0">
                <a:pos x="T0" y="T1"/>
              </a:cxn>
              <a:cxn ang="0">
                <a:pos x="T2" y="T3"/>
              </a:cxn>
              <a:cxn ang="0">
                <a:pos x="T4" y="T5"/>
              </a:cxn>
              <a:cxn ang="0">
                <a:pos x="T6" y="T7"/>
              </a:cxn>
              <a:cxn ang="0">
                <a:pos x="T8" y="T9"/>
              </a:cxn>
            </a:cxnLst>
            <a:rect l="0" t="0" r="r" b="b"/>
            <a:pathLst>
              <a:path w="146" h="81">
                <a:moveTo>
                  <a:pt x="0" y="81"/>
                </a:moveTo>
                <a:cubicBezTo>
                  <a:pt x="51" y="59"/>
                  <a:pt x="100" y="32"/>
                  <a:pt x="146" y="0"/>
                </a:cubicBezTo>
                <a:cubicBezTo>
                  <a:pt x="118" y="19"/>
                  <a:pt x="90" y="37"/>
                  <a:pt x="60" y="53"/>
                </a:cubicBezTo>
                <a:cubicBezTo>
                  <a:pt x="58" y="54"/>
                  <a:pt x="55" y="55"/>
                  <a:pt x="53" y="56"/>
                </a:cubicBezTo>
                <a:cubicBezTo>
                  <a:pt x="36" y="65"/>
                  <a:pt x="18" y="73"/>
                  <a:pt x="0" y="81"/>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p:cNvSpPr>
          <p:nvPr/>
        </p:nvSpPr>
        <p:spPr bwMode="auto">
          <a:xfrm>
            <a:off x="2770188" y="1761350"/>
            <a:ext cx="11113" cy="11113"/>
          </a:xfrm>
          <a:custGeom>
            <a:avLst/>
            <a:gdLst>
              <a:gd name="T0" fmla="*/ 8 w 8"/>
              <a:gd name="T1" fmla="*/ 0 h 8"/>
              <a:gd name="T2" fmla="*/ 0 w 8"/>
              <a:gd name="T3" fmla="*/ 8 h 8"/>
              <a:gd name="T4" fmla="*/ 0 w 8"/>
              <a:gd name="T5" fmla="*/ 8 h 8"/>
              <a:gd name="T6" fmla="*/ 8 w 8"/>
              <a:gd name="T7" fmla="*/ 0 h 8"/>
            </a:gdLst>
            <a:ahLst/>
            <a:cxnLst>
              <a:cxn ang="0">
                <a:pos x="T0" y="T1"/>
              </a:cxn>
              <a:cxn ang="0">
                <a:pos x="T2" y="T3"/>
              </a:cxn>
              <a:cxn ang="0">
                <a:pos x="T4" y="T5"/>
              </a:cxn>
              <a:cxn ang="0">
                <a:pos x="T6" y="T7"/>
              </a:cxn>
            </a:cxnLst>
            <a:rect l="0" t="0" r="r" b="b"/>
            <a:pathLst>
              <a:path w="8" h="8">
                <a:moveTo>
                  <a:pt x="8" y="0"/>
                </a:moveTo>
                <a:cubicBezTo>
                  <a:pt x="5" y="3"/>
                  <a:pt x="2" y="5"/>
                  <a:pt x="0" y="8"/>
                </a:cubicBezTo>
                <a:cubicBezTo>
                  <a:pt x="0" y="8"/>
                  <a:pt x="0" y="8"/>
                  <a:pt x="0" y="8"/>
                </a:cubicBezTo>
                <a:cubicBezTo>
                  <a:pt x="2" y="5"/>
                  <a:pt x="5" y="3"/>
                  <a:pt x="8" y="0"/>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p:nvSpPr>
        <p:spPr bwMode="auto">
          <a:xfrm>
            <a:off x="3013074" y="1510525"/>
            <a:ext cx="230188" cy="85725"/>
          </a:xfrm>
          <a:custGeom>
            <a:avLst/>
            <a:gdLst>
              <a:gd name="T0" fmla="*/ 170 w 170"/>
              <a:gd name="T1" fmla="*/ 0 h 64"/>
              <a:gd name="T2" fmla="*/ 161 w 170"/>
              <a:gd name="T3" fmla="*/ 3 h 64"/>
              <a:gd name="T4" fmla="*/ 0 w 170"/>
              <a:gd name="T5" fmla="*/ 64 h 64"/>
              <a:gd name="T6" fmla="*/ 102 w 170"/>
              <a:gd name="T7" fmla="*/ 20 h 64"/>
              <a:gd name="T8" fmla="*/ 161 w 170"/>
              <a:gd name="T9" fmla="*/ 2 h 64"/>
              <a:gd name="T10" fmla="*/ 161 w 170"/>
              <a:gd name="T11" fmla="*/ 2 h 64"/>
              <a:gd name="T12" fmla="*/ 162 w 170"/>
              <a:gd name="T13" fmla="*/ 2 h 64"/>
              <a:gd name="T14" fmla="*/ 167 w 170"/>
              <a:gd name="T15" fmla="*/ 1 h 64"/>
              <a:gd name="T16" fmla="*/ 170 w 170"/>
              <a:gd name="T1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 h="64">
                <a:moveTo>
                  <a:pt x="170" y="0"/>
                </a:moveTo>
                <a:cubicBezTo>
                  <a:pt x="167" y="1"/>
                  <a:pt x="164" y="2"/>
                  <a:pt x="161" y="3"/>
                </a:cubicBezTo>
                <a:cubicBezTo>
                  <a:pt x="106" y="17"/>
                  <a:pt x="51" y="37"/>
                  <a:pt x="0" y="64"/>
                </a:cubicBezTo>
                <a:cubicBezTo>
                  <a:pt x="33" y="46"/>
                  <a:pt x="67" y="31"/>
                  <a:pt x="102" y="20"/>
                </a:cubicBezTo>
                <a:cubicBezTo>
                  <a:pt x="122" y="13"/>
                  <a:pt x="141" y="6"/>
                  <a:pt x="161" y="2"/>
                </a:cubicBezTo>
                <a:cubicBezTo>
                  <a:pt x="161" y="2"/>
                  <a:pt x="161" y="2"/>
                  <a:pt x="161" y="2"/>
                </a:cubicBezTo>
                <a:cubicBezTo>
                  <a:pt x="161" y="2"/>
                  <a:pt x="162" y="2"/>
                  <a:pt x="162" y="2"/>
                </a:cubicBezTo>
                <a:cubicBezTo>
                  <a:pt x="167" y="1"/>
                  <a:pt x="167" y="1"/>
                  <a:pt x="167" y="1"/>
                </a:cubicBezTo>
                <a:lnTo>
                  <a:pt x="170" y="0"/>
                </a:ln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3"/>
          <p:cNvSpPr>
            <a:spLocks/>
          </p:cNvSpPr>
          <p:nvPr/>
        </p:nvSpPr>
        <p:spPr bwMode="auto">
          <a:xfrm>
            <a:off x="3659188" y="1339075"/>
            <a:ext cx="3175" cy="4763"/>
          </a:xfrm>
          <a:custGeom>
            <a:avLst/>
            <a:gdLst>
              <a:gd name="T0" fmla="*/ 2 w 2"/>
              <a:gd name="T1" fmla="*/ 3 h 3"/>
              <a:gd name="T2" fmla="*/ 0 w 2"/>
              <a:gd name="T3" fmla="*/ 0 h 3"/>
              <a:gd name="T4" fmla="*/ 2 w 2"/>
              <a:gd name="T5" fmla="*/ 3 h 3"/>
            </a:gdLst>
            <a:ahLst/>
            <a:cxnLst>
              <a:cxn ang="0">
                <a:pos x="T0" y="T1"/>
              </a:cxn>
              <a:cxn ang="0">
                <a:pos x="T2" y="T3"/>
              </a:cxn>
              <a:cxn ang="0">
                <a:pos x="T4" y="T5"/>
              </a:cxn>
            </a:cxnLst>
            <a:rect l="0" t="0" r="r" b="b"/>
            <a:pathLst>
              <a:path w="2" h="3">
                <a:moveTo>
                  <a:pt x="2" y="3"/>
                </a:moveTo>
                <a:cubicBezTo>
                  <a:pt x="1" y="2"/>
                  <a:pt x="1" y="1"/>
                  <a:pt x="0" y="0"/>
                </a:cubicBezTo>
                <a:cubicBezTo>
                  <a:pt x="1" y="1"/>
                  <a:pt x="1" y="2"/>
                  <a:pt x="2" y="3"/>
                </a:cubicBezTo>
                <a:close/>
              </a:path>
            </a:pathLst>
          </a:custGeom>
          <a:solidFill>
            <a:srgbClr val="00EF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4"/>
          <p:cNvSpPr>
            <a:spLocks/>
          </p:cNvSpPr>
          <p:nvPr/>
        </p:nvSpPr>
        <p:spPr bwMode="auto">
          <a:xfrm>
            <a:off x="3654424" y="1331138"/>
            <a:ext cx="0" cy="1588"/>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0"/>
                  <a:pt x="0" y="0"/>
                </a:cubicBezTo>
                <a:cubicBezTo>
                  <a:pt x="0" y="0"/>
                  <a:pt x="0" y="1"/>
                  <a:pt x="0" y="1"/>
                </a:cubicBezTo>
                <a:close/>
              </a:path>
            </a:pathLst>
          </a:custGeom>
          <a:solidFill>
            <a:srgbClr val="00EF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5"/>
          <p:cNvSpPr>
            <a:spLocks/>
          </p:cNvSpPr>
          <p:nvPr/>
        </p:nvSpPr>
        <p:spPr bwMode="auto">
          <a:xfrm>
            <a:off x="3663950" y="1347013"/>
            <a:ext cx="1588" cy="3175"/>
          </a:xfrm>
          <a:custGeom>
            <a:avLst/>
            <a:gdLst>
              <a:gd name="T0" fmla="*/ 1 w 1"/>
              <a:gd name="T1" fmla="*/ 2 h 2"/>
              <a:gd name="T2" fmla="*/ 0 w 1"/>
              <a:gd name="T3" fmla="*/ 0 h 2"/>
              <a:gd name="T4" fmla="*/ 1 w 1"/>
              <a:gd name="T5" fmla="*/ 2 h 2"/>
            </a:gdLst>
            <a:ahLst/>
            <a:cxnLst>
              <a:cxn ang="0">
                <a:pos x="T0" y="T1"/>
              </a:cxn>
              <a:cxn ang="0">
                <a:pos x="T2" y="T3"/>
              </a:cxn>
              <a:cxn ang="0">
                <a:pos x="T4" y="T5"/>
              </a:cxn>
            </a:cxnLst>
            <a:rect l="0" t="0" r="r" b="b"/>
            <a:pathLst>
              <a:path w="1" h="2">
                <a:moveTo>
                  <a:pt x="1" y="2"/>
                </a:moveTo>
                <a:cubicBezTo>
                  <a:pt x="0" y="2"/>
                  <a:pt x="0" y="1"/>
                  <a:pt x="0" y="0"/>
                </a:cubicBezTo>
                <a:cubicBezTo>
                  <a:pt x="0" y="1"/>
                  <a:pt x="0" y="2"/>
                  <a:pt x="1" y="2"/>
                </a:cubicBezTo>
                <a:close/>
              </a:path>
            </a:pathLst>
          </a:custGeom>
          <a:solidFill>
            <a:srgbClr val="00EF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a:off x="3379788" y="1469249"/>
            <a:ext cx="4763" cy="9525"/>
          </a:xfrm>
          <a:custGeom>
            <a:avLst/>
            <a:gdLst>
              <a:gd name="T0" fmla="*/ 2 w 4"/>
              <a:gd name="T1" fmla="*/ 3 h 7"/>
              <a:gd name="T2" fmla="*/ 4 w 4"/>
              <a:gd name="T3" fmla="*/ 7 h 7"/>
              <a:gd name="T4" fmla="*/ 2 w 4"/>
              <a:gd name="T5" fmla="*/ 5 h 7"/>
              <a:gd name="T6" fmla="*/ 2 w 4"/>
              <a:gd name="T7" fmla="*/ 4 h 7"/>
              <a:gd name="T8" fmla="*/ 0 w 4"/>
              <a:gd name="T9" fmla="*/ 0 h 7"/>
              <a:gd name="T10" fmla="*/ 2 w 4"/>
              <a:gd name="T11" fmla="*/ 3 h 7"/>
            </a:gdLst>
            <a:ahLst/>
            <a:cxnLst>
              <a:cxn ang="0">
                <a:pos x="T0" y="T1"/>
              </a:cxn>
              <a:cxn ang="0">
                <a:pos x="T2" y="T3"/>
              </a:cxn>
              <a:cxn ang="0">
                <a:pos x="T4" y="T5"/>
              </a:cxn>
              <a:cxn ang="0">
                <a:pos x="T6" y="T7"/>
              </a:cxn>
              <a:cxn ang="0">
                <a:pos x="T8" y="T9"/>
              </a:cxn>
              <a:cxn ang="0">
                <a:pos x="T10" y="T11"/>
              </a:cxn>
            </a:cxnLst>
            <a:rect l="0" t="0" r="r" b="b"/>
            <a:pathLst>
              <a:path w="4" h="7">
                <a:moveTo>
                  <a:pt x="2" y="3"/>
                </a:moveTo>
                <a:cubicBezTo>
                  <a:pt x="2" y="5"/>
                  <a:pt x="3" y="6"/>
                  <a:pt x="4" y="7"/>
                </a:cubicBezTo>
                <a:cubicBezTo>
                  <a:pt x="3" y="6"/>
                  <a:pt x="3" y="6"/>
                  <a:pt x="2" y="5"/>
                </a:cubicBezTo>
                <a:cubicBezTo>
                  <a:pt x="2" y="5"/>
                  <a:pt x="2" y="4"/>
                  <a:pt x="2" y="4"/>
                </a:cubicBezTo>
                <a:cubicBezTo>
                  <a:pt x="2" y="3"/>
                  <a:pt x="1" y="1"/>
                  <a:pt x="0" y="0"/>
                </a:cubicBezTo>
                <a:cubicBezTo>
                  <a:pt x="1" y="1"/>
                  <a:pt x="1" y="2"/>
                  <a:pt x="2" y="3"/>
                </a:cubicBezTo>
                <a:close/>
              </a:path>
            </a:pathLst>
          </a:custGeom>
          <a:solidFill>
            <a:srgbClr val="00EF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
          <p:cNvSpPr>
            <a:spLocks/>
          </p:cNvSpPr>
          <p:nvPr/>
        </p:nvSpPr>
        <p:spPr bwMode="auto">
          <a:xfrm>
            <a:off x="3384549" y="1478775"/>
            <a:ext cx="1588" cy="1588"/>
          </a:xfrm>
          <a:custGeom>
            <a:avLst/>
            <a:gdLst>
              <a:gd name="T0" fmla="*/ 0 w 1"/>
              <a:gd name="T1" fmla="*/ 0 h 2"/>
              <a:gd name="T2" fmla="*/ 1 w 1"/>
              <a:gd name="T3" fmla="*/ 2 h 2"/>
              <a:gd name="T4" fmla="*/ 0 w 1"/>
              <a:gd name="T5" fmla="*/ 2 h 2"/>
              <a:gd name="T6" fmla="*/ 0 w 1"/>
              <a:gd name="T7" fmla="*/ 0 h 2"/>
            </a:gdLst>
            <a:ahLst/>
            <a:cxnLst>
              <a:cxn ang="0">
                <a:pos x="T0" y="T1"/>
              </a:cxn>
              <a:cxn ang="0">
                <a:pos x="T2" y="T3"/>
              </a:cxn>
              <a:cxn ang="0">
                <a:pos x="T4" y="T5"/>
              </a:cxn>
              <a:cxn ang="0">
                <a:pos x="T6" y="T7"/>
              </a:cxn>
            </a:cxnLst>
            <a:rect l="0" t="0" r="r" b="b"/>
            <a:pathLst>
              <a:path w="1" h="2">
                <a:moveTo>
                  <a:pt x="0" y="0"/>
                </a:moveTo>
                <a:cubicBezTo>
                  <a:pt x="0" y="1"/>
                  <a:pt x="0" y="1"/>
                  <a:pt x="1" y="2"/>
                </a:cubicBezTo>
                <a:cubicBezTo>
                  <a:pt x="0" y="2"/>
                  <a:pt x="0" y="2"/>
                  <a:pt x="0" y="2"/>
                </a:cubicBezTo>
                <a:cubicBezTo>
                  <a:pt x="0" y="1"/>
                  <a:pt x="0" y="1"/>
                  <a:pt x="0" y="0"/>
                </a:cubicBezTo>
                <a:close/>
              </a:path>
            </a:pathLst>
          </a:custGeom>
          <a:solidFill>
            <a:srgbClr val="00EF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auto">
          <a:xfrm>
            <a:off x="3371850" y="1264462"/>
            <a:ext cx="211138" cy="198438"/>
          </a:xfrm>
          <a:custGeom>
            <a:avLst/>
            <a:gdLst>
              <a:gd name="T0" fmla="*/ 115 w 157"/>
              <a:gd name="T1" fmla="*/ 0 h 148"/>
              <a:gd name="T2" fmla="*/ 157 w 157"/>
              <a:gd name="T3" fmla="*/ 8 h 148"/>
              <a:gd name="T4" fmla="*/ 150 w 157"/>
              <a:gd name="T5" fmla="*/ 5 h 148"/>
              <a:gd name="T6" fmla="*/ 149 w 157"/>
              <a:gd name="T7" fmla="*/ 5 h 148"/>
              <a:gd name="T8" fmla="*/ 138 w 157"/>
              <a:gd name="T9" fmla="*/ 3 h 148"/>
              <a:gd name="T10" fmla="*/ 132 w 157"/>
              <a:gd name="T11" fmla="*/ 1 h 148"/>
              <a:gd name="T12" fmla="*/ 115 w 157"/>
              <a:gd name="T13" fmla="*/ 0 h 148"/>
              <a:gd name="T14" fmla="*/ 92 w 157"/>
              <a:gd name="T15" fmla="*/ 2 h 148"/>
              <a:gd name="T16" fmla="*/ 88 w 157"/>
              <a:gd name="T17" fmla="*/ 3 h 148"/>
              <a:gd name="T18" fmla="*/ 87 w 157"/>
              <a:gd name="T19" fmla="*/ 3 h 148"/>
              <a:gd name="T20" fmla="*/ 83 w 157"/>
              <a:gd name="T21" fmla="*/ 4 h 148"/>
              <a:gd name="T22" fmla="*/ 82 w 157"/>
              <a:gd name="T23" fmla="*/ 5 h 148"/>
              <a:gd name="T24" fmla="*/ 82 w 157"/>
              <a:gd name="T25" fmla="*/ 5 h 148"/>
              <a:gd name="T26" fmla="*/ 79 w 157"/>
              <a:gd name="T27" fmla="*/ 6 h 148"/>
              <a:gd name="T28" fmla="*/ 75 w 157"/>
              <a:gd name="T29" fmla="*/ 7 h 148"/>
              <a:gd name="T30" fmla="*/ 71 w 157"/>
              <a:gd name="T31" fmla="*/ 9 h 148"/>
              <a:gd name="T32" fmla="*/ 67 w 157"/>
              <a:gd name="T33" fmla="*/ 10 h 148"/>
              <a:gd name="T34" fmla="*/ 67 w 157"/>
              <a:gd name="T35" fmla="*/ 10 h 148"/>
              <a:gd name="T36" fmla="*/ 64 w 157"/>
              <a:gd name="T37" fmla="*/ 12 h 148"/>
              <a:gd name="T38" fmla="*/ 64 w 157"/>
              <a:gd name="T39" fmla="*/ 12 h 148"/>
              <a:gd name="T40" fmla="*/ 60 w 157"/>
              <a:gd name="T41" fmla="*/ 14 h 148"/>
              <a:gd name="T42" fmla="*/ 47 w 157"/>
              <a:gd name="T43" fmla="*/ 22 h 148"/>
              <a:gd name="T44" fmla="*/ 47 w 157"/>
              <a:gd name="T45" fmla="*/ 22 h 148"/>
              <a:gd name="T46" fmla="*/ 44 w 157"/>
              <a:gd name="T47" fmla="*/ 25 h 148"/>
              <a:gd name="T48" fmla="*/ 24 w 157"/>
              <a:gd name="T49" fmla="*/ 45 h 148"/>
              <a:gd name="T50" fmla="*/ 23 w 157"/>
              <a:gd name="T51" fmla="*/ 46 h 148"/>
              <a:gd name="T52" fmla="*/ 1 w 157"/>
              <a:gd name="T53" fmla="*/ 104 h 148"/>
              <a:gd name="T54" fmla="*/ 1 w 157"/>
              <a:gd name="T55" fmla="*/ 110 h 148"/>
              <a:gd name="T56" fmla="*/ 1 w 157"/>
              <a:gd name="T57" fmla="*/ 114 h 148"/>
              <a:gd name="T58" fmla="*/ 1 w 157"/>
              <a:gd name="T59" fmla="*/ 115 h 148"/>
              <a:gd name="T60" fmla="*/ 2 w 157"/>
              <a:gd name="T61" fmla="*/ 130 h 148"/>
              <a:gd name="T62" fmla="*/ 6 w 157"/>
              <a:gd name="T63" fmla="*/ 148 h 148"/>
              <a:gd name="T64" fmla="*/ 0 w 157"/>
              <a:gd name="T65" fmla="*/ 120 h 148"/>
              <a:gd name="T66" fmla="*/ 0 w 157"/>
              <a:gd name="T67" fmla="*/ 114 h 148"/>
              <a:gd name="T68" fmla="*/ 0 w 157"/>
              <a:gd name="T69" fmla="*/ 109 h 148"/>
              <a:gd name="T70" fmla="*/ 115 w 157"/>
              <a:gd name="T71"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7" h="148">
                <a:moveTo>
                  <a:pt x="115" y="0"/>
                </a:moveTo>
                <a:cubicBezTo>
                  <a:pt x="130" y="0"/>
                  <a:pt x="144" y="3"/>
                  <a:pt x="157" y="8"/>
                </a:cubicBezTo>
                <a:cubicBezTo>
                  <a:pt x="155" y="7"/>
                  <a:pt x="152" y="6"/>
                  <a:pt x="150" y="5"/>
                </a:cubicBezTo>
                <a:cubicBezTo>
                  <a:pt x="150" y="5"/>
                  <a:pt x="149" y="5"/>
                  <a:pt x="149" y="5"/>
                </a:cubicBezTo>
                <a:cubicBezTo>
                  <a:pt x="145" y="4"/>
                  <a:pt x="142" y="3"/>
                  <a:pt x="138" y="3"/>
                </a:cubicBezTo>
                <a:cubicBezTo>
                  <a:pt x="136" y="2"/>
                  <a:pt x="134" y="2"/>
                  <a:pt x="132" y="1"/>
                </a:cubicBezTo>
                <a:cubicBezTo>
                  <a:pt x="127" y="1"/>
                  <a:pt x="121" y="0"/>
                  <a:pt x="115" y="0"/>
                </a:cubicBezTo>
                <a:cubicBezTo>
                  <a:pt x="107" y="0"/>
                  <a:pt x="99" y="1"/>
                  <a:pt x="92" y="2"/>
                </a:cubicBezTo>
                <a:cubicBezTo>
                  <a:pt x="90" y="3"/>
                  <a:pt x="89" y="3"/>
                  <a:pt x="88" y="3"/>
                </a:cubicBezTo>
                <a:cubicBezTo>
                  <a:pt x="88" y="3"/>
                  <a:pt x="87" y="3"/>
                  <a:pt x="87" y="3"/>
                </a:cubicBezTo>
                <a:cubicBezTo>
                  <a:pt x="86" y="4"/>
                  <a:pt x="85" y="4"/>
                  <a:pt x="83" y="4"/>
                </a:cubicBezTo>
                <a:cubicBezTo>
                  <a:pt x="83" y="5"/>
                  <a:pt x="83" y="5"/>
                  <a:pt x="82" y="5"/>
                </a:cubicBezTo>
                <a:cubicBezTo>
                  <a:pt x="82" y="5"/>
                  <a:pt x="82" y="5"/>
                  <a:pt x="82" y="5"/>
                </a:cubicBezTo>
                <a:cubicBezTo>
                  <a:pt x="81" y="5"/>
                  <a:pt x="80" y="5"/>
                  <a:pt x="79" y="6"/>
                </a:cubicBezTo>
                <a:cubicBezTo>
                  <a:pt x="78" y="6"/>
                  <a:pt x="76" y="7"/>
                  <a:pt x="75" y="7"/>
                </a:cubicBezTo>
                <a:cubicBezTo>
                  <a:pt x="74" y="8"/>
                  <a:pt x="72" y="8"/>
                  <a:pt x="71" y="9"/>
                </a:cubicBezTo>
                <a:cubicBezTo>
                  <a:pt x="70" y="9"/>
                  <a:pt x="69" y="10"/>
                  <a:pt x="67" y="10"/>
                </a:cubicBezTo>
                <a:cubicBezTo>
                  <a:pt x="67" y="10"/>
                  <a:pt x="67" y="10"/>
                  <a:pt x="67" y="10"/>
                </a:cubicBezTo>
                <a:cubicBezTo>
                  <a:pt x="66" y="11"/>
                  <a:pt x="65" y="11"/>
                  <a:pt x="64" y="12"/>
                </a:cubicBezTo>
                <a:cubicBezTo>
                  <a:pt x="64" y="12"/>
                  <a:pt x="64" y="12"/>
                  <a:pt x="64" y="12"/>
                </a:cubicBezTo>
                <a:cubicBezTo>
                  <a:pt x="62" y="13"/>
                  <a:pt x="61" y="13"/>
                  <a:pt x="60" y="14"/>
                </a:cubicBezTo>
                <a:cubicBezTo>
                  <a:pt x="55" y="17"/>
                  <a:pt x="51" y="19"/>
                  <a:pt x="47" y="22"/>
                </a:cubicBezTo>
                <a:cubicBezTo>
                  <a:pt x="47" y="22"/>
                  <a:pt x="47" y="22"/>
                  <a:pt x="47" y="22"/>
                </a:cubicBezTo>
                <a:cubicBezTo>
                  <a:pt x="46" y="23"/>
                  <a:pt x="45" y="24"/>
                  <a:pt x="44" y="25"/>
                </a:cubicBezTo>
                <a:cubicBezTo>
                  <a:pt x="36" y="31"/>
                  <a:pt x="29" y="38"/>
                  <a:pt x="24" y="45"/>
                </a:cubicBezTo>
                <a:cubicBezTo>
                  <a:pt x="23" y="45"/>
                  <a:pt x="23" y="46"/>
                  <a:pt x="23" y="46"/>
                </a:cubicBezTo>
                <a:cubicBezTo>
                  <a:pt x="11" y="62"/>
                  <a:pt x="3" y="82"/>
                  <a:pt x="1" y="104"/>
                </a:cubicBezTo>
                <a:cubicBezTo>
                  <a:pt x="1" y="106"/>
                  <a:pt x="1" y="108"/>
                  <a:pt x="1" y="110"/>
                </a:cubicBezTo>
                <a:cubicBezTo>
                  <a:pt x="1" y="111"/>
                  <a:pt x="1" y="113"/>
                  <a:pt x="1" y="114"/>
                </a:cubicBezTo>
                <a:cubicBezTo>
                  <a:pt x="1" y="115"/>
                  <a:pt x="1" y="115"/>
                  <a:pt x="1" y="115"/>
                </a:cubicBezTo>
                <a:cubicBezTo>
                  <a:pt x="1" y="120"/>
                  <a:pt x="1" y="125"/>
                  <a:pt x="2" y="130"/>
                </a:cubicBezTo>
                <a:cubicBezTo>
                  <a:pt x="3" y="136"/>
                  <a:pt x="4" y="143"/>
                  <a:pt x="6" y="148"/>
                </a:cubicBezTo>
                <a:cubicBezTo>
                  <a:pt x="3" y="139"/>
                  <a:pt x="1" y="130"/>
                  <a:pt x="0" y="120"/>
                </a:cubicBezTo>
                <a:cubicBezTo>
                  <a:pt x="0" y="118"/>
                  <a:pt x="0" y="116"/>
                  <a:pt x="0" y="114"/>
                </a:cubicBezTo>
                <a:cubicBezTo>
                  <a:pt x="0" y="112"/>
                  <a:pt x="0" y="111"/>
                  <a:pt x="0" y="109"/>
                </a:cubicBezTo>
                <a:cubicBezTo>
                  <a:pt x="3" y="48"/>
                  <a:pt x="53" y="0"/>
                  <a:pt x="115" y="0"/>
                </a:cubicBezTo>
                <a:close/>
              </a:path>
            </a:pathLst>
          </a:custGeom>
          <a:solidFill>
            <a:srgbClr val="00EF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9"/>
          <p:cNvSpPr>
            <a:spLocks/>
          </p:cNvSpPr>
          <p:nvPr/>
        </p:nvSpPr>
        <p:spPr bwMode="auto">
          <a:xfrm>
            <a:off x="3595688" y="1280338"/>
            <a:ext cx="12700" cy="6350"/>
          </a:xfrm>
          <a:custGeom>
            <a:avLst/>
            <a:gdLst>
              <a:gd name="T0" fmla="*/ 0 w 9"/>
              <a:gd name="T1" fmla="*/ 0 h 5"/>
              <a:gd name="T2" fmla="*/ 9 w 9"/>
              <a:gd name="T3" fmla="*/ 5 h 5"/>
              <a:gd name="T4" fmla="*/ 9 w 9"/>
              <a:gd name="T5" fmla="*/ 5 h 5"/>
              <a:gd name="T6" fmla="*/ 8 w 9"/>
              <a:gd name="T7" fmla="*/ 5 h 5"/>
              <a:gd name="T8" fmla="*/ 8 w 9"/>
              <a:gd name="T9" fmla="*/ 5 h 5"/>
              <a:gd name="T10" fmla="*/ 4 w 9"/>
              <a:gd name="T11" fmla="*/ 2 h 5"/>
              <a:gd name="T12" fmla="*/ 0 w 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9" h="5">
                <a:moveTo>
                  <a:pt x="0" y="0"/>
                </a:moveTo>
                <a:cubicBezTo>
                  <a:pt x="3" y="2"/>
                  <a:pt x="6" y="3"/>
                  <a:pt x="9" y="5"/>
                </a:cubicBezTo>
                <a:cubicBezTo>
                  <a:pt x="9" y="5"/>
                  <a:pt x="9" y="5"/>
                  <a:pt x="9" y="5"/>
                </a:cubicBezTo>
                <a:cubicBezTo>
                  <a:pt x="9" y="5"/>
                  <a:pt x="9" y="5"/>
                  <a:pt x="8" y="5"/>
                </a:cubicBezTo>
                <a:cubicBezTo>
                  <a:pt x="8" y="5"/>
                  <a:pt x="8" y="5"/>
                  <a:pt x="8" y="5"/>
                </a:cubicBezTo>
                <a:cubicBezTo>
                  <a:pt x="7" y="4"/>
                  <a:pt x="5" y="3"/>
                  <a:pt x="4" y="2"/>
                </a:cubicBezTo>
                <a:cubicBezTo>
                  <a:pt x="2" y="1"/>
                  <a:pt x="1" y="1"/>
                  <a:pt x="0" y="0"/>
                </a:cubicBezTo>
                <a:close/>
              </a:path>
            </a:pathLst>
          </a:custGeom>
          <a:solidFill>
            <a:srgbClr val="00EF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0"/>
          <p:cNvSpPr>
            <a:spLocks/>
          </p:cNvSpPr>
          <p:nvPr/>
        </p:nvSpPr>
        <p:spPr bwMode="auto">
          <a:xfrm>
            <a:off x="3608387" y="1286688"/>
            <a:ext cx="7938" cy="4763"/>
          </a:xfrm>
          <a:custGeom>
            <a:avLst/>
            <a:gdLst>
              <a:gd name="T0" fmla="*/ 0 w 6"/>
              <a:gd name="T1" fmla="*/ 0 h 4"/>
              <a:gd name="T2" fmla="*/ 6 w 6"/>
              <a:gd name="T3" fmla="*/ 4 h 4"/>
              <a:gd name="T4" fmla="*/ 0 w 6"/>
              <a:gd name="T5" fmla="*/ 0 h 4"/>
            </a:gdLst>
            <a:ahLst/>
            <a:cxnLst>
              <a:cxn ang="0">
                <a:pos x="T0" y="T1"/>
              </a:cxn>
              <a:cxn ang="0">
                <a:pos x="T2" y="T3"/>
              </a:cxn>
              <a:cxn ang="0">
                <a:pos x="T4" y="T5"/>
              </a:cxn>
            </a:cxnLst>
            <a:rect l="0" t="0" r="r" b="b"/>
            <a:pathLst>
              <a:path w="6" h="4">
                <a:moveTo>
                  <a:pt x="0" y="0"/>
                </a:moveTo>
                <a:cubicBezTo>
                  <a:pt x="2" y="1"/>
                  <a:pt x="4" y="2"/>
                  <a:pt x="6" y="4"/>
                </a:cubicBezTo>
                <a:cubicBezTo>
                  <a:pt x="4" y="3"/>
                  <a:pt x="2" y="1"/>
                  <a:pt x="0" y="0"/>
                </a:cubicBezTo>
                <a:close/>
              </a:path>
            </a:pathLst>
          </a:custGeom>
          <a:solidFill>
            <a:srgbClr val="00EF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1"/>
          <p:cNvSpPr>
            <a:spLocks/>
          </p:cNvSpPr>
          <p:nvPr/>
        </p:nvSpPr>
        <p:spPr bwMode="auto">
          <a:xfrm>
            <a:off x="3616324" y="1291450"/>
            <a:ext cx="19050" cy="17463"/>
          </a:xfrm>
          <a:custGeom>
            <a:avLst/>
            <a:gdLst>
              <a:gd name="T0" fmla="*/ 0 w 15"/>
              <a:gd name="T1" fmla="*/ 0 h 13"/>
              <a:gd name="T2" fmla="*/ 15 w 15"/>
              <a:gd name="T3" fmla="*/ 13 h 13"/>
              <a:gd name="T4" fmla="*/ 2 w 15"/>
              <a:gd name="T5" fmla="*/ 2 h 13"/>
              <a:gd name="T6" fmla="*/ 1 w 15"/>
              <a:gd name="T7" fmla="*/ 1 h 13"/>
              <a:gd name="T8" fmla="*/ 1 w 15"/>
              <a:gd name="T9" fmla="*/ 0 h 13"/>
              <a:gd name="T10" fmla="*/ 0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0" y="0"/>
                </a:moveTo>
                <a:cubicBezTo>
                  <a:pt x="5" y="4"/>
                  <a:pt x="10" y="8"/>
                  <a:pt x="15" y="13"/>
                </a:cubicBezTo>
                <a:cubicBezTo>
                  <a:pt x="11" y="9"/>
                  <a:pt x="7" y="5"/>
                  <a:pt x="2" y="2"/>
                </a:cubicBezTo>
                <a:cubicBezTo>
                  <a:pt x="2" y="2"/>
                  <a:pt x="1" y="1"/>
                  <a:pt x="1" y="1"/>
                </a:cubicBezTo>
                <a:cubicBezTo>
                  <a:pt x="1" y="0"/>
                  <a:pt x="1" y="0"/>
                  <a:pt x="1" y="0"/>
                </a:cubicBezTo>
                <a:cubicBezTo>
                  <a:pt x="0" y="0"/>
                  <a:pt x="0" y="0"/>
                  <a:pt x="0" y="0"/>
                </a:cubicBezTo>
                <a:close/>
              </a:path>
            </a:pathLst>
          </a:custGeom>
          <a:solidFill>
            <a:srgbClr val="00EF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2"/>
          <p:cNvSpPr>
            <a:spLocks/>
          </p:cNvSpPr>
          <p:nvPr/>
        </p:nvSpPr>
        <p:spPr bwMode="auto">
          <a:xfrm>
            <a:off x="3638550" y="1312087"/>
            <a:ext cx="6350" cy="6350"/>
          </a:xfrm>
          <a:custGeom>
            <a:avLst/>
            <a:gdLst>
              <a:gd name="T0" fmla="*/ 4 w 5"/>
              <a:gd name="T1" fmla="*/ 4 h 5"/>
              <a:gd name="T2" fmla="*/ 5 w 5"/>
              <a:gd name="T3" fmla="*/ 5 h 5"/>
              <a:gd name="T4" fmla="*/ 2 w 5"/>
              <a:gd name="T5" fmla="*/ 3 h 5"/>
              <a:gd name="T6" fmla="*/ 0 w 5"/>
              <a:gd name="T7" fmla="*/ 0 h 5"/>
              <a:gd name="T8" fmla="*/ 3 w 5"/>
              <a:gd name="T9" fmla="*/ 3 h 5"/>
              <a:gd name="T10" fmla="*/ 4 w 5"/>
              <a:gd name="T11" fmla="*/ 4 h 5"/>
            </a:gdLst>
            <a:ahLst/>
            <a:cxnLst>
              <a:cxn ang="0">
                <a:pos x="T0" y="T1"/>
              </a:cxn>
              <a:cxn ang="0">
                <a:pos x="T2" y="T3"/>
              </a:cxn>
              <a:cxn ang="0">
                <a:pos x="T4" y="T5"/>
              </a:cxn>
              <a:cxn ang="0">
                <a:pos x="T6" y="T7"/>
              </a:cxn>
              <a:cxn ang="0">
                <a:pos x="T8" y="T9"/>
              </a:cxn>
              <a:cxn ang="0">
                <a:pos x="T10" y="T11"/>
              </a:cxn>
            </a:cxnLst>
            <a:rect l="0" t="0" r="r" b="b"/>
            <a:pathLst>
              <a:path w="5" h="5">
                <a:moveTo>
                  <a:pt x="4" y="4"/>
                </a:moveTo>
                <a:cubicBezTo>
                  <a:pt x="4" y="4"/>
                  <a:pt x="4" y="5"/>
                  <a:pt x="5" y="5"/>
                </a:cubicBezTo>
                <a:cubicBezTo>
                  <a:pt x="4" y="4"/>
                  <a:pt x="3" y="3"/>
                  <a:pt x="2" y="3"/>
                </a:cubicBezTo>
                <a:cubicBezTo>
                  <a:pt x="2" y="2"/>
                  <a:pt x="1" y="1"/>
                  <a:pt x="0" y="0"/>
                </a:cubicBezTo>
                <a:cubicBezTo>
                  <a:pt x="1" y="1"/>
                  <a:pt x="2" y="2"/>
                  <a:pt x="3" y="3"/>
                </a:cubicBezTo>
                <a:cubicBezTo>
                  <a:pt x="3" y="4"/>
                  <a:pt x="3" y="4"/>
                  <a:pt x="4" y="4"/>
                </a:cubicBezTo>
                <a:close/>
              </a:path>
            </a:pathLst>
          </a:custGeom>
          <a:solidFill>
            <a:srgbClr val="00EF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3"/>
          <p:cNvSpPr>
            <a:spLocks/>
          </p:cNvSpPr>
          <p:nvPr/>
        </p:nvSpPr>
        <p:spPr bwMode="auto">
          <a:xfrm>
            <a:off x="3644899" y="1318437"/>
            <a:ext cx="6350" cy="7938"/>
          </a:xfrm>
          <a:custGeom>
            <a:avLst/>
            <a:gdLst>
              <a:gd name="T0" fmla="*/ 4 w 4"/>
              <a:gd name="T1" fmla="*/ 5 h 6"/>
              <a:gd name="T2" fmla="*/ 4 w 4"/>
              <a:gd name="T3" fmla="*/ 6 h 6"/>
              <a:gd name="T4" fmla="*/ 3 w 4"/>
              <a:gd name="T5" fmla="*/ 4 h 6"/>
              <a:gd name="T6" fmla="*/ 2 w 4"/>
              <a:gd name="T7" fmla="*/ 3 h 6"/>
              <a:gd name="T8" fmla="*/ 0 w 4"/>
              <a:gd name="T9" fmla="*/ 1 h 6"/>
              <a:gd name="T10" fmla="*/ 0 w 4"/>
              <a:gd name="T11" fmla="*/ 0 h 6"/>
              <a:gd name="T12" fmla="*/ 4 w 4"/>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4" h="6">
                <a:moveTo>
                  <a:pt x="4" y="5"/>
                </a:moveTo>
                <a:cubicBezTo>
                  <a:pt x="4" y="5"/>
                  <a:pt x="4" y="6"/>
                  <a:pt x="4" y="6"/>
                </a:cubicBezTo>
                <a:cubicBezTo>
                  <a:pt x="4" y="5"/>
                  <a:pt x="3" y="5"/>
                  <a:pt x="3" y="4"/>
                </a:cubicBezTo>
                <a:cubicBezTo>
                  <a:pt x="2" y="3"/>
                  <a:pt x="2" y="3"/>
                  <a:pt x="2" y="3"/>
                </a:cubicBezTo>
                <a:cubicBezTo>
                  <a:pt x="1" y="2"/>
                  <a:pt x="1" y="1"/>
                  <a:pt x="0" y="1"/>
                </a:cubicBezTo>
                <a:cubicBezTo>
                  <a:pt x="0" y="1"/>
                  <a:pt x="0" y="0"/>
                  <a:pt x="0" y="0"/>
                </a:cubicBezTo>
                <a:cubicBezTo>
                  <a:pt x="1" y="2"/>
                  <a:pt x="2" y="3"/>
                  <a:pt x="4" y="5"/>
                </a:cubicBezTo>
                <a:close/>
              </a:path>
            </a:pathLst>
          </a:custGeom>
          <a:solidFill>
            <a:srgbClr val="00EF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5"/>
          <p:cNvSpPr>
            <a:spLocks/>
          </p:cNvSpPr>
          <p:nvPr/>
        </p:nvSpPr>
        <p:spPr bwMode="auto">
          <a:xfrm>
            <a:off x="3382963" y="1472424"/>
            <a:ext cx="4763" cy="12700"/>
          </a:xfrm>
          <a:custGeom>
            <a:avLst/>
            <a:gdLst>
              <a:gd name="T0" fmla="*/ 3 w 4"/>
              <a:gd name="T1" fmla="*/ 7 h 9"/>
              <a:gd name="T2" fmla="*/ 4 w 4"/>
              <a:gd name="T3" fmla="*/ 9 h 9"/>
              <a:gd name="T4" fmla="*/ 3 w 4"/>
              <a:gd name="T5" fmla="*/ 8 h 9"/>
              <a:gd name="T6" fmla="*/ 3 w 4"/>
              <a:gd name="T7" fmla="*/ 7 h 9"/>
              <a:gd name="T8" fmla="*/ 2 w 4"/>
              <a:gd name="T9" fmla="*/ 6 h 9"/>
              <a:gd name="T10" fmla="*/ 0 w 4"/>
              <a:gd name="T11" fmla="*/ 2 h 9"/>
              <a:gd name="T12" fmla="*/ 0 w 4"/>
              <a:gd name="T13" fmla="*/ 1 h 9"/>
              <a:gd name="T14" fmla="*/ 0 w 4"/>
              <a:gd name="T15" fmla="*/ 0 h 9"/>
              <a:gd name="T16" fmla="*/ 2 w 4"/>
              <a:gd name="T17" fmla="*/ 4 h 9"/>
              <a:gd name="T18" fmla="*/ 3 w 4"/>
              <a:gd name="T19" fmla="*/ 6 h 9"/>
              <a:gd name="T20" fmla="*/ 3 w 4"/>
              <a:gd name="T21"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9">
                <a:moveTo>
                  <a:pt x="3" y="7"/>
                </a:moveTo>
                <a:cubicBezTo>
                  <a:pt x="3" y="8"/>
                  <a:pt x="4" y="8"/>
                  <a:pt x="4" y="9"/>
                </a:cubicBezTo>
                <a:cubicBezTo>
                  <a:pt x="4" y="9"/>
                  <a:pt x="3" y="8"/>
                  <a:pt x="3" y="8"/>
                </a:cubicBezTo>
                <a:cubicBezTo>
                  <a:pt x="3" y="7"/>
                  <a:pt x="3" y="7"/>
                  <a:pt x="3" y="7"/>
                </a:cubicBezTo>
                <a:cubicBezTo>
                  <a:pt x="2" y="6"/>
                  <a:pt x="2" y="6"/>
                  <a:pt x="2" y="6"/>
                </a:cubicBezTo>
                <a:cubicBezTo>
                  <a:pt x="2" y="5"/>
                  <a:pt x="1" y="3"/>
                  <a:pt x="0" y="2"/>
                </a:cubicBezTo>
                <a:cubicBezTo>
                  <a:pt x="0" y="2"/>
                  <a:pt x="0" y="1"/>
                  <a:pt x="0" y="1"/>
                </a:cubicBezTo>
                <a:cubicBezTo>
                  <a:pt x="0" y="1"/>
                  <a:pt x="0" y="0"/>
                  <a:pt x="0" y="0"/>
                </a:cubicBezTo>
                <a:cubicBezTo>
                  <a:pt x="0" y="2"/>
                  <a:pt x="1" y="3"/>
                  <a:pt x="2" y="4"/>
                </a:cubicBezTo>
                <a:cubicBezTo>
                  <a:pt x="2" y="5"/>
                  <a:pt x="2" y="5"/>
                  <a:pt x="3" y="6"/>
                </a:cubicBezTo>
                <a:cubicBezTo>
                  <a:pt x="3" y="6"/>
                  <a:pt x="3" y="7"/>
                  <a:pt x="3" y="7"/>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6"/>
          <p:cNvSpPr>
            <a:spLocks/>
          </p:cNvSpPr>
          <p:nvPr/>
        </p:nvSpPr>
        <p:spPr bwMode="auto">
          <a:xfrm>
            <a:off x="3462338" y="1275575"/>
            <a:ext cx="4763" cy="1588"/>
          </a:xfrm>
          <a:custGeom>
            <a:avLst/>
            <a:gdLst>
              <a:gd name="T0" fmla="*/ 1 w 4"/>
              <a:gd name="T1" fmla="*/ 1 h 1"/>
              <a:gd name="T2" fmla="*/ 4 w 4"/>
              <a:gd name="T3" fmla="*/ 0 h 1"/>
              <a:gd name="T4" fmla="*/ 0 w 4"/>
              <a:gd name="T5" fmla="*/ 1 h 1"/>
              <a:gd name="T6" fmla="*/ 1 w 4"/>
              <a:gd name="T7" fmla="*/ 1 h 1"/>
            </a:gdLst>
            <a:ahLst/>
            <a:cxnLst>
              <a:cxn ang="0">
                <a:pos x="T0" y="T1"/>
              </a:cxn>
              <a:cxn ang="0">
                <a:pos x="T2" y="T3"/>
              </a:cxn>
              <a:cxn ang="0">
                <a:pos x="T4" y="T5"/>
              </a:cxn>
              <a:cxn ang="0">
                <a:pos x="T6" y="T7"/>
              </a:cxn>
            </a:cxnLst>
            <a:rect l="0" t="0" r="r" b="b"/>
            <a:pathLst>
              <a:path w="4" h="1">
                <a:moveTo>
                  <a:pt x="1" y="1"/>
                </a:moveTo>
                <a:cubicBezTo>
                  <a:pt x="2" y="0"/>
                  <a:pt x="3" y="0"/>
                  <a:pt x="4" y="0"/>
                </a:cubicBezTo>
                <a:cubicBezTo>
                  <a:pt x="3" y="0"/>
                  <a:pt x="2" y="1"/>
                  <a:pt x="0" y="1"/>
                </a:cubicBezTo>
                <a:cubicBezTo>
                  <a:pt x="1" y="1"/>
                  <a:pt x="1" y="1"/>
                  <a:pt x="1" y="1"/>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7"/>
          <p:cNvSpPr>
            <a:spLocks/>
          </p:cNvSpPr>
          <p:nvPr/>
        </p:nvSpPr>
        <p:spPr bwMode="auto">
          <a:xfrm>
            <a:off x="3467100" y="1273988"/>
            <a:ext cx="6350" cy="1588"/>
          </a:xfrm>
          <a:custGeom>
            <a:avLst/>
            <a:gdLst>
              <a:gd name="T0" fmla="*/ 2 w 4"/>
              <a:gd name="T1" fmla="*/ 1 h 2"/>
              <a:gd name="T2" fmla="*/ 4 w 4"/>
              <a:gd name="T3" fmla="*/ 0 h 2"/>
              <a:gd name="T4" fmla="*/ 0 w 4"/>
              <a:gd name="T5" fmla="*/ 2 h 2"/>
              <a:gd name="T6" fmla="*/ 2 w 4"/>
              <a:gd name="T7" fmla="*/ 1 h 2"/>
            </a:gdLst>
            <a:ahLst/>
            <a:cxnLst>
              <a:cxn ang="0">
                <a:pos x="T0" y="T1"/>
              </a:cxn>
              <a:cxn ang="0">
                <a:pos x="T2" y="T3"/>
              </a:cxn>
              <a:cxn ang="0">
                <a:pos x="T4" y="T5"/>
              </a:cxn>
              <a:cxn ang="0">
                <a:pos x="T6" y="T7"/>
              </a:cxn>
            </a:cxnLst>
            <a:rect l="0" t="0" r="r" b="b"/>
            <a:pathLst>
              <a:path w="4" h="2">
                <a:moveTo>
                  <a:pt x="2" y="1"/>
                </a:moveTo>
                <a:cubicBezTo>
                  <a:pt x="2" y="1"/>
                  <a:pt x="3" y="0"/>
                  <a:pt x="4" y="0"/>
                </a:cubicBezTo>
                <a:cubicBezTo>
                  <a:pt x="3" y="1"/>
                  <a:pt x="1" y="1"/>
                  <a:pt x="0" y="2"/>
                </a:cubicBezTo>
                <a:cubicBezTo>
                  <a:pt x="1" y="1"/>
                  <a:pt x="1" y="1"/>
                  <a:pt x="2" y="1"/>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8"/>
          <p:cNvSpPr>
            <a:spLocks/>
          </p:cNvSpPr>
          <p:nvPr/>
        </p:nvSpPr>
        <p:spPr bwMode="auto">
          <a:xfrm>
            <a:off x="3482974" y="1267638"/>
            <a:ext cx="6350" cy="3175"/>
          </a:xfrm>
          <a:custGeom>
            <a:avLst/>
            <a:gdLst>
              <a:gd name="T0" fmla="*/ 5 w 5"/>
              <a:gd name="T1" fmla="*/ 0 h 2"/>
              <a:gd name="T2" fmla="*/ 5 w 5"/>
              <a:gd name="T3" fmla="*/ 0 h 2"/>
              <a:gd name="T4" fmla="*/ 1 w 5"/>
              <a:gd name="T5" fmla="*/ 1 h 2"/>
              <a:gd name="T6" fmla="*/ 0 w 5"/>
              <a:gd name="T7" fmla="*/ 2 h 2"/>
              <a:gd name="T8" fmla="*/ 5 w 5"/>
              <a:gd name="T9" fmla="*/ 0 h 2"/>
            </a:gdLst>
            <a:ahLst/>
            <a:cxnLst>
              <a:cxn ang="0">
                <a:pos x="T0" y="T1"/>
              </a:cxn>
              <a:cxn ang="0">
                <a:pos x="T2" y="T3"/>
              </a:cxn>
              <a:cxn ang="0">
                <a:pos x="T4" y="T5"/>
              </a:cxn>
              <a:cxn ang="0">
                <a:pos x="T6" y="T7"/>
              </a:cxn>
              <a:cxn ang="0">
                <a:pos x="T8" y="T9"/>
              </a:cxn>
            </a:cxnLst>
            <a:rect l="0" t="0" r="r" b="b"/>
            <a:pathLst>
              <a:path w="5" h="2">
                <a:moveTo>
                  <a:pt x="5" y="0"/>
                </a:moveTo>
                <a:cubicBezTo>
                  <a:pt x="5" y="0"/>
                  <a:pt x="5" y="0"/>
                  <a:pt x="5" y="0"/>
                </a:cubicBezTo>
                <a:cubicBezTo>
                  <a:pt x="4" y="1"/>
                  <a:pt x="3" y="1"/>
                  <a:pt x="1" y="1"/>
                </a:cubicBezTo>
                <a:cubicBezTo>
                  <a:pt x="1" y="2"/>
                  <a:pt x="1" y="2"/>
                  <a:pt x="0" y="2"/>
                </a:cubicBezTo>
                <a:cubicBezTo>
                  <a:pt x="2" y="1"/>
                  <a:pt x="3" y="1"/>
                  <a:pt x="5" y="0"/>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p:cNvSpPr>
          <p:nvPr/>
        </p:nvSpPr>
        <p:spPr bwMode="auto">
          <a:xfrm>
            <a:off x="3478213" y="1270812"/>
            <a:ext cx="4763" cy="1588"/>
          </a:xfrm>
          <a:custGeom>
            <a:avLst/>
            <a:gdLst>
              <a:gd name="T0" fmla="*/ 3 w 3"/>
              <a:gd name="T1" fmla="*/ 0 h 1"/>
              <a:gd name="T2" fmla="*/ 3 w 3"/>
              <a:gd name="T3" fmla="*/ 0 h 1"/>
              <a:gd name="T4" fmla="*/ 3 w 3"/>
              <a:gd name="T5" fmla="*/ 0 h 1"/>
              <a:gd name="T6" fmla="*/ 0 w 3"/>
              <a:gd name="T7" fmla="*/ 1 h 1"/>
              <a:gd name="T8" fmla="*/ 3 w 3"/>
              <a:gd name="T9" fmla="*/ 0 h 1"/>
              <a:gd name="T10" fmla="*/ 3 w 3"/>
              <a:gd name="T11" fmla="*/ 0 h 1"/>
            </a:gdLst>
            <a:ahLst/>
            <a:cxnLst>
              <a:cxn ang="0">
                <a:pos x="T0" y="T1"/>
              </a:cxn>
              <a:cxn ang="0">
                <a:pos x="T2" y="T3"/>
              </a:cxn>
              <a:cxn ang="0">
                <a:pos x="T4" y="T5"/>
              </a:cxn>
              <a:cxn ang="0">
                <a:pos x="T6" y="T7"/>
              </a:cxn>
              <a:cxn ang="0">
                <a:pos x="T8" y="T9"/>
              </a:cxn>
              <a:cxn ang="0">
                <a:pos x="T10" y="T11"/>
              </a:cxn>
            </a:cxnLst>
            <a:rect l="0" t="0" r="r" b="b"/>
            <a:pathLst>
              <a:path w="3" h="1">
                <a:moveTo>
                  <a:pt x="3" y="0"/>
                </a:moveTo>
                <a:cubicBezTo>
                  <a:pt x="3" y="0"/>
                  <a:pt x="3" y="0"/>
                  <a:pt x="3" y="0"/>
                </a:cubicBezTo>
                <a:cubicBezTo>
                  <a:pt x="3" y="0"/>
                  <a:pt x="3" y="0"/>
                  <a:pt x="3" y="0"/>
                </a:cubicBezTo>
                <a:cubicBezTo>
                  <a:pt x="2" y="0"/>
                  <a:pt x="1" y="0"/>
                  <a:pt x="0" y="1"/>
                </a:cubicBezTo>
                <a:cubicBezTo>
                  <a:pt x="1" y="0"/>
                  <a:pt x="2" y="0"/>
                  <a:pt x="3" y="0"/>
                </a:cubicBezTo>
                <a:cubicBezTo>
                  <a:pt x="3" y="0"/>
                  <a:pt x="3" y="0"/>
                  <a:pt x="3" y="0"/>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0"/>
          <p:cNvSpPr>
            <a:spLocks/>
          </p:cNvSpPr>
          <p:nvPr/>
        </p:nvSpPr>
        <p:spPr bwMode="auto">
          <a:xfrm>
            <a:off x="3490913" y="1264463"/>
            <a:ext cx="58738" cy="3175"/>
          </a:xfrm>
          <a:custGeom>
            <a:avLst/>
            <a:gdLst>
              <a:gd name="T0" fmla="*/ 27 w 44"/>
              <a:gd name="T1" fmla="*/ 0 h 3"/>
              <a:gd name="T2" fmla="*/ 44 w 44"/>
              <a:gd name="T3" fmla="*/ 1 h 3"/>
              <a:gd name="T4" fmla="*/ 27 w 44"/>
              <a:gd name="T5" fmla="*/ 0 h 3"/>
              <a:gd name="T6" fmla="*/ 4 w 44"/>
              <a:gd name="T7" fmla="*/ 2 h 3"/>
              <a:gd name="T8" fmla="*/ 0 w 44"/>
              <a:gd name="T9" fmla="*/ 3 h 3"/>
              <a:gd name="T10" fmla="*/ 4 w 44"/>
              <a:gd name="T11" fmla="*/ 2 h 3"/>
              <a:gd name="T12" fmla="*/ 27 w 44"/>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44" h="3">
                <a:moveTo>
                  <a:pt x="27" y="0"/>
                </a:moveTo>
                <a:cubicBezTo>
                  <a:pt x="33" y="0"/>
                  <a:pt x="39" y="1"/>
                  <a:pt x="44" y="1"/>
                </a:cubicBezTo>
                <a:cubicBezTo>
                  <a:pt x="39" y="1"/>
                  <a:pt x="33" y="0"/>
                  <a:pt x="27" y="0"/>
                </a:cubicBezTo>
                <a:cubicBezTo>
                  <a:pt x="19" y="0"/>
                  <a:pt x="11" y="1"/>
                  <a:pt x="4" y="2"/>
                </a:cubicBezTo>
                <a:cubicBezTo>
                  <a:pt x="2" y="3"/>
                  <a:pt x="1" y="3"/>
                  <a:pt x="0" y="3"/>
                </a:cubicBezTo>
                <a:cubicBezTo>
                  <a:pt x="1" y="3"/>
                  <a:pt x="2" y="3"/>
                  <a:pt x="4" y="2"/>
                </a:cubicBezTo>
                <a:cubicBezTo>
                  <a:pt x="11" y="1"/>
                  <a:pt x="19" y="0"/>
                  <a:pt x="27" y="0"/>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1"/>
          <p:cNvSpPr>
            <a:spLocks/>
          </p:cNvSpPr>
          <p:nvPr/>
        </p:nvSpPr>
        <p:spPr bwMode="auto">
          <a:xfrm>
            <a:off x="3573462" y="1270813"/>
            <a:ext cx="26988" cy="11113"/>
          </a:xfrm>
          <a:custGeom>
            <a:avLst/>
            <a:gdLst>
              <a:gd name="T0" fmla="*/ 16 w 20"/>
              <a:gd name="T1" fmla="*/ 7 h 9"/>
              <a:gd name="T2" fmla="*/ 20 w 20"/>
              <a:gd name="T3" fmla="*/ 9 h 9"/>
              <a:gd name="T4" fmla="*/ 11 w 20"/>
              <a:gd name="T5" fmla="*/ 5 h 9"/>
              <a:gd name="T6" fmla="*/ 2 w 20"/>
              <a:gd name="T7" fmla="*/ 1 h 9"/>
              <a:gd name="T8" fmla="*/ 0 w 20"/>
              <a:gd name="T9" fmla="*/ 0 h 9"/>
              <a:gd name="T10" fmla="*/ 2 w 20"/>
              <a:gd name="T11" fmla="*/ 1 h 9"/>
              <a:gd name="T12" fmla="*/ 3 w 20"/>
              <a:gd name="T13" fmla="*/ 1 h 9"/>
              <a:gd name="T14" fmla="*/ 7 w 20"/>
              <a:gd name="T15" fmla="*/ 3 h 9"/>
              <a:gd name="T16" fmla="*/ 14 w 20"/>
              <a:gd name="T17" fmla="*/ 6 h 9"/>
              <a:gd name="T18" fmla="*/ 16 w 20"/>
              <a:gd name="T1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9">
                <a:moveTo>
                  <a:pt x="16" y="7"/>
                </a:moveTo>
                <a:cubicBezTo>
                  <a:pt x="17" y="8"/>
                  <a:pt x="18" y="8"/>
                  <a:pt x="20" y="9"/>
                </a:cubicBezTo>
                <a:cubicBezTo>
                  <a:pt x="17" y="7"/>
                  <a:pt x="14" y="6"/>
                  <a:pt x="11" y="5"/>
                </a:cubicBezTo>
                <a:cubicBezTo>
                  <a:pt x="8" y="4"/>
                  <a:pt x="5" y="2"/>
                  <a:pt x="2" y="1"/>
                </a:cubicBezTo>
                <a:cubicBezTo>
                  <a:pt x="2" y="1"/>
                  <a:pt x="1" y="1"/>
                  <a:pt x="0" y="0"/>
                </a:cubicBezTo>
                <a:cubicBezTo>
                  <a:pt x="1" y="1"/>
                  <a:pt x="1" y="1"/>
                  <a:pt x="2" y="1"/>
                </a:cubicBezTo>
                <a:cubicBezTo>
                  <a:pt x="2" y="1"/>
                  <a:pt x="2" y="1"/>
                  <a:pt x="3" y="1"/>
                </a:cubicBezTo>
                <a:cubicBezTo>
                  <a:pt x="4" y="2"/>
                  <a:pt x="5" y="2"/>
                  <a:pt x="7" y="3"/>
                </a:cubicBezTo>
                <a:cubicBezTo>
                  <a:pt x="9" y="4"/>
                  <a:pt x="11" y="5"/>
                  <a:pt x="14" y="6"/>
                </a:cubicBezTo>
                <a:cubicBezTo>
                  <a:pt x="15" y="6"/>
                  <a:pt x="15" y="7"/>
                  <a:pt x="16" y="7"/>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2"/>
          <p:cNvSpPr>
            <a:spLocks/>
          </p:cNvSpPr>
          <p:nvPr/>
        </p:nvSpPr>
        <p:spPr bwMode="auto">
          <a:xfrm>
            <a:off x="3608387" y="1286688"/>
            <a:ext cx="9525" cy="4763"/>
          </a:xfrm>
          <a:custGeom>
            <a:avLst/>
            <a:gdLst>
              <a:gd name="T0" fmla="*/ 7 w 7"/>
              <a:gd name="T1" fmla="*/ 4 h 4"/>
              <a:gd name="T2" fmla="*/ 0 w 7"/>
              <a:gd name="T3" fmla="*/ 0 h 4"/>
              <a:gd name="T4" fmla="*/ 0 w 7"/>
              <a:gd name="T5" fmla="*/ 0 h 4"/>
              <a:gd name="T6" fmla="*/ 6 w 7"/>
              <a:gd name="T7" fmla="*/ 4 h 4"/>
              <a:gd name="T8" fmla="*/ 7 w 7"/>
              <a:gd name="T9" fmla="*/ 4 h 4"/>
            </a:gdLst>
            <a:ahLst/>
            <a:cxnLst>
              <a:cxn ang="0">
                <a:pos x="T0" y="T1"/>
              </a:cxn>
              <a:cxn ang="0">
                <a:pos x="T2" y="T3"/>
              </a:cxn>
              <a:cxn ang="0">
                <a:pos x="T4" y="T5"/>
              </a:cxn>
              <a:cxn ang="0">
                <a:pos x="T6" y="T7"/>
              </a:cxn>
              <a:cxn ang="0">
                <a:pos x="T8" y="T9"/>
              </a:cxn>
            </a:cxnLst>
            <a:rect l="0" t="0" r="r" b="b"/>
            <a:pathLst>
              <a:path w="7" h="4">
                <a:moveTo>
                  <a:pt x="7" y="4"/>
                </a:moveTo>
                <a:cubicBezTo>
                  <a:pt x="4" y="3"/>
                  <a:pt x="2" y="1"/>
                  <a:pt x="0" y="0"/>
                </a:cubicBezTo>
                <a:cubicBezTo>
                  <a:pt x="0" y="0"/>
                  <a:pt x="0" y="0"/>
                  <a:pt x="0" y="0"/>
                </a:cubicBezTo>
                <a:cubicBezTo>
                  <a:pt x="2" y="1"/>
                  <a:pt x="4" y="2"/>
                  <a:pt x="6" y="4"/>
                </a:cubicBezTo>
                <a:cubicBezTo>
                  <a:pt x="6" y="4"/>
                  <a:pt x="6" y="4"/>
                  <a:pt x="7" y="4"/>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3"/>
          <p:cNvSpPr>
            <a:spLocks/>
          </p:cNvSpPr>
          <p:nvPr/>
        </p:nvSpPr>
        <p:spPr bwMode="auto">
          <a:xfrm>
            <a:off x="2770188" y="1761350"/>
            <a:ext cx="11113" cy="11113"/>
          </a:xfrm>
          <a:custGeom>
            <a:avLst/>
            <a:gdLst>
              <a:gd name="T0" fmla="*/ 8 w 8"/>
              <a:gd name="T1" fmla="*/ 0 h 8"/>
              <a:gd name="T2" fmla="*/ 0 w 8"/>
              <a:gd name="T3" fmla="*/ 8 h 8"/>
              <a:gd name="T4" fmla="*/ 0 w 8"/>
              <a:gd name="T5" fmla="*/ 8 h 8"/>
              <a:gd name="T6" fmla="*/ 8 w 8"/>
              <a:gd name="T7" fmla="*/ 0 h 8"/>
            </a:gdLst>
            <a:ahLst/>
            <a:cxnLst>
              <a:cxn ang="0">
                <a:pos x="T0" y="T1"/>
              </a:cxn>
              <a:cxn ang="0">
                <a:pos x="T2" y="T3"/>
              </a:cxn>
              <a:cxn ang="0">
                <a:pos x="T4" y="T5"/>
              </a:cxn>
              <a:cxn ang="0">
                <a:pos x="T6" y="T7"/>
              </a:cxn>
            </a:cxnLst>
            <a:rect l="0" t="0" r="r" b="b"/>
            <a:pathLst>
              <a:path w="8" h="8">
                <a:moveTo>
                  <a:pt x="8" y="0"/>
                </a:moveTo>
                <a:cubicBezTo>
                  <a:pt x="5" y="3"/>
                  <a:pt x="2" y="5"/>
                  <a:pt x="0" y="8"/>
                </a:cubicBezTo>
                <a:cubicBezTo>
                  <a:pt x="0" y="8"/>
                  <a:pt x="0" y="8"/>
                  <a:pt x="0" y="8"/>
                </a:cubicBezTo>
                <a:cubicBezTo>
                  <a:pt x="2" y="5"/>
                  <a:pt x="5" y="3"/>
                  <a:pt x="8" y="0"/>
                </a:cubicBezTo>
                <a:close/>
              </a:path>
            </a:pathLst>
          </a:custGeom>
          <a:solidFill>
            <a:srgbClr val="FF50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34"/>
          <p:cNvSpPr>
            <a:spLocks/>
          </p:cNvSpPr>
          <p:nvPr/>
        </p:nvSpPr>
        <p:spPr bwMode="auto">
          <a:xfrm>
            <a:off x="3013074" y="1510525"/>
            <a:ext cx="230188" cy="85725"/>
          </a:xfrm>
          <a:custGeom>
            <a:avLst/>
            <a:gdLst>
              <a:gd name="T0" fmla="*/ 170 w 170"/>
              <a:gd name="T1" fmla="*/ 0 h 64"/>
              <a:gd name="T2" fmla="*/ 161 w 170"/>
              <a:gd name="T3" fmla="*/ 3 h 64"/>
              <a:gd name="T4" fmla="*/ 0 w 170"/>
              <a:gd name="T5" fmla="*/ 64 h 64"/>
              <a:gd name="T6" fmla="*/ 102 w 170"/>
              <a:gd name="T7" fmla="*/ 20 h 64"/>
              <a:gd name="T8" fmla="*/ 161 w 170"/>
              <a:gd name="T9" fmla="*/ 2 h 64"/>
              <a:gd name="T10" fmla="*/ 161 w 170"/>
              <a:gd name="T11" fmla="*/ 2 h 64"/>
              <a:gd name="T12" fmla="*/ 162 w 170"/>
              <a:gd name="T13" fmla="*/ 2 h 64"/>
              <a:gd name="T14" fmla="*/ 167 w 170"/>
              <a:gd name="T15" fmla="*/ 1 h 64"/>
              <a:gd name="T16" fmla="*/ 170 w 170"/>
              <a:gd name="T1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 h="64">
                <a:moveTo>
                  <a:pt x="170" y="0"/>
                </a:moveTo>
                <a:cubicBezTo>
                  <a:pt x="167" y="1"/>
                  <a:pt x="164" y="2"/>
                  <a:pt x="161" y="3"/>
                </a:cubicBezTo>
                <a:cubicBezTo>
                  <a:pt x="106" y="17"/>
                  <a:pt x="51" y="37"/>
                  <a:pt x="0" y="64"/>
                </a:cubicBezTo>
                <a:cubicBezTo>
                  <a:pt x="33" y="46"/>
                  <a:pt x="67" y="31"/>
                  <a:pt x="102" y="20"/>
                </a:cubicBezTo>
                <a:cubicBezTo>
                  <a:pt x="122" y="13"/>
                  <a:pt x="141" y="6"/>
                  <a:pt x="161" y="2"/>
                </a:cubicBezTo>
                <a:cubicBezTo>
                  <a:pt x="161" y="2"/>
                  <a:pt x="161" y="2"/>
                  <a:pt x="161" y="2"/>
                </a:cubicBezTo>
                <a:cubicBezTo>
                  <a:pt x="161" y="2"/>
                  <a:pt x="162" y="2"/>
                  <a:pt x="162" y="2"/>
                </a:cubicBezTo>
                <a:cubicBezTo>
                  <a:pt x="167" y="1"/>
                  <a:pt x="167" y="1"/>
                  <a:pt x="167" y="1"/>
                </a:cubicBezTo>
                <a:lnTo>
                  <a:pt x="170" y="0"/>
                </a:lnTo>
                <a:close/>
              </a:path>
            </a:pathLst>
          </a:custGeom>
          <a:solidFill>
            <a:srgbClr val="FF50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a:off x="3787775" y="2707500"/>
            <a:ext cx="61913" cy="71438"/>
          </a:xfrm>
          <a:custGeom>
            <a:avLst/>
            <a:gdLst>
              <a:gd name="T0" fmla="*/ 45 w 45"/>
              <a:gd name="T1" fmla="*/ 52 h 52"/>
              <a:gd name="T2" fmla="*/ 0 w 45"/>
              <a:gd name="T3" fmla="*/ 0 h 52"/>
              <a:gd name="T4" fmla="*/ 0 w 45"/>
              <a:gd name="T5" fmla="*/ 0 h 52"/>
              <a:gd name="T6" fmla="*/ 0 w 45"/>
              <a:gd name="T7" fmla="*/ 0 h 52"/>
              <a:gd name="T8" fmla="*/ 45 w 45"/>
              <a:gd name="T9" fmla="*/ 52 h 52"/>
            </a:gdLst>
            <a:ahLst/>
            <a:cxnLst>
              <a:cxn ang="0">
                <a:pos x="T0" y="T1"/>
              </a:cxn>
              <a:cxn ang="0">
                <a:pos x="T2" y="T3"/>
              </a:cxn>
              <a:cxn ang="0">
                <a:pos x="T4" y="T5"/>
              </a:cxn>
              <a:cxn ang="0">
                <a:pos x="T6" y="T7"/>
              </a:cxn>
              <a:cxn ang="0">
                <a:pos x="T8" y="T9"/>
              </a:cxn>
            </a:cxnLst>
            <a:rect l="0" t="0" r="r" b="b"/>
            <a:pathLst>
              <a:path w="45" h="52">
                <a:moveTo>
                  <a:pt x="45" y="52"/>
                </a:moveTo>
                <a:cubicBezTo>
                  <a:pt x="31" y="34"/>
                  <a:pt x="16" y="17"/>
                  <a:pt x="0" y="0"/>
                </a:cubicBezTo>
                <a:cubicBezTo>
                  <a:pt x="0" y="0"/>
                  <a:pt x="0" y="0"/>
                  <a:pt x="0" y="0"/>
                </a:cubicBezTo>
                <a:cubicBezTo>
                  <a:pt x="0" y="0"/>
                  <a:pt x="0" y="0"/>
                  <a:pt x="0" y="0"/>
                </a:cubicBezTo>
                <a:cubicBezTo>
                  <a:pt x="16" y="16"/>
                  <a:pt x="31" y="34"/>
                  <a:pt x="45" y="52"/>
                </a:cubicBezTo>
                <a:close/>
              </a:path>
            </a:pathLst>
          </a:custGeom>
          <a:solidFill>
            <a:srgbClr val="FF50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6"/>
          <p:cNvSpPr>
            <a:spLocks/>
          </p:cNvSpPr>
          <p:nvPr/>
        </p:nvSpPr>
        <p:spPr bwMode="auto">
          <a:xfrm>
            <a:off x="3557587" y="1266050"/>
            <a:ext cx="14288" cy="4763"/>
          </a:xfrm>
          <a:custGeom>
            <a:avLst/>
            <a:gdLst>
              <a:gd name="T0" fmla="*/ 0 w 11"/>
              <a:gd name="T1" fmla="*/ 0 h 3"/>
              <a:gd name="T2" fmla="*/ 11 w 11"/>
              <a:gd name="T3" fmla="*/ 3 h 3"/>
              <a:gd name="T4" fmla="*/ 0 w 11"/>
              <a:gd name="T5" fmla="*/ 0 h 3"/>
            </a:gdLst>
            <a:ahLst/>
            <a:cxnLst>
              <a:cxn ang="0">
                <a:pos x="T0" y="T1"/>
              </a:cxn>
              <a:cxn ang="0">
                <a:pos x="T2" y="T3"/>
              </a:cxn>
              <a:cxn ang="0">
                <a:pos x="T4" y="T5"/>
              </a:cxn>
            </a:cxnLst>
            <a:rect l="0" t="0" r="r" b="b"/>
            <a:pathLst>
              <a:path w="11" h="3">
                <a:moveTo>
                  <a:pt x="0" y="0"/>
                </a:moveTo>
                <a:cubicBezTo>
                  <a:pt x="4" y="1"/>
                  <a:pt x="7" y="2"/>
                  <a:pt x="11" y="3"/>
                </a:cubicBezTo>
                <a:cubicBezTo>
                  <a:pt x="7" y="2"/>
                  <a:pt x="4" y="1"/>
                  <a:pt x="0" y="0"/>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7"/>
          <p:cNvSpPr>
            <a:spLocks/>
          </p:cNvSpPr>
          <p:nvPr/>
        </p:nvSpPr>
        <p:spPr bwMode="auto">
          <a:xfrm>
            <a:off x="3576638" y="1272400"/>
            <a:ext cx="12700" cy="4763"/>
          </a:xfrm>
          <a:custGeom>
            <a:avLst/>
            <a:gdLst>
              <a:gd name="T0" fmla="*/ 9 w 9"/>
              <a:gd name="T1" fmla="*/ 4 h 4"/>
              <a:gd name="T2" fmla="*/ 0 w 9"/>
              <a:gd name="T3" fmla="*/ 0 h 4"/>
              <a:gd name="T4" fmla="*/ 9 w 9"/>
              <a:gd name="T5" fmla="*/ 4 h 4"/>
            </a:gdLst>
            <a:ahLst/>
            <a:cxnLst>
              <a:cxn ang="0">
                <a:pos x="T0" y="T1"/>
              </a:cxn>
              <a:cxn ang="0">
                <a:pos x="T2" y="T3"/>
              </a:cxn>
              <a:cxn ang="0">
                <a:pos x="T4" y="T5"/>
              </a:cxn>
            </a:cxnLst>
            <a:rect l="0" t="0" r="r" b="b"/>
            <a:pathLst>
              <a:path w="9" h="4">
                <a:moveTo>
                  <a:pt x="9" y="4"/>
                </a:moveTo>
                <a:cubicBezTo>
                  <a:pt x="6" y="3"/>
                  <a:pt x="3" y="1"/>
                  <a:pt x="0" y="0"/>
                </a:cubicBezTo>
                <a:cubicBezTo>
                  <a:pt x="3" y="1"/>
                  <a:pt x="6" y="2"/>
                  <a:pt x="9" y="4"/>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8"/>
          <p:cNvSpPr>
            <a:spLocks/>
          </p:cNvSpPr>
          <p:nvPr/>
        </p:nvSpPr>
        <p:spPr bwMode="auto">
          <a:xfrm>
            <a:off x="3654424" y="1331138"/>
            <a:ext cx="0" cy="1588"/>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0"/>
                  <a:pt x="0" y="0"/>
                </a:cubicBezTo>
                <a:cubicBezTo>
                  <a:pt x="0" y="0"/>
                  <a:pt x="0" y="1"/>
                  <a:pt x="0" y="1"/>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9"/>
          <p:cNvSpPr>
            <a:spLocks/>
          </p:cNvSpPr>
          <p:nvPr/>
        </p:nvSpPr>
        <p:spPr bwMode="auto">
          <a:xfrm>
            <a:off x="3648075" y="1323199"/>
            <a:ext cx="6350" cy="7938"/>
          </a:xfrm>
          <a:custGeom>
            <a:avLst/>
            <a:gdLst>
              <a:gd name="T0" fmla="*/ 5 w 5"/>
              <a:gd name="T1" fmla="*/ 6 h 6"/>
              <a:gd name="T2" fmla="*/ 0 w 5"/>
              <a:gd name="T3" fmla="*/ 0 h 6"/>
              <a:gd name="T4" fmla="*/ 2 w 5"/>
              <a:gd name="T5" fmla="*/ 2 h 6"/>
              <a:gd name="T6" fmla="*/ 5 w 5"/>
              <a:gd name="T7" fmla="*/ 6 h 6"/>
            </a:gdLst>
            <a:ahLst/>
            <a:cxnLst>
              <a:cxn ang="0">
                <a:pos x="T0" y="T1"/>
              </a:cxn>
              <a:cxn ang="0">
                <a:pos x="T2" y="T3"/>
              </a:cxn>
              <a:cxn ang="0">
                <a:pos x="T4" y="T5"/>
              </a:cxn>
              <a:cxn ang="0">
                <a:pos x="T6" y="T7"/>
              </a:cxn>
            </a:cxnLst>
            <a:rect l="0" t="0" r="r" b="b"/>
            <a:pathLst>
              <a:path w="5" h="6">
                <a:moveTo>
                  <a:pt x="5" y="6"/>
                </a:moveTo>
                <a:cubicBezTo>
                  <a:pt x="3" y="4"/>
                  <a:pt x="1" y="2"/>
                  <a:pt x="0" y="0"/>
                </a:cubicBezTo>
                <a:cubicBezTo>
                  <a:pt x="0" y="0"/>
                  <a:pt x="1" y="1"/>
                  <a:pt x="2" y="2"/>
                </a:cubicBezTo>
                <a:cubicBezTo>
                  <a:pt x="3" y="3"/>
                  <a:pt x="4" y="5"/>
                  <a:pt x="5" y="6"/>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40"/>
          <p:cNvSpPr>
            <a:spLocks/>
          </p:cNvSpPr>
          <p:nvPr/>
        </p:nvSpPr>
        <p:spPr bwMode="auto">
          <a:xfrm>
            <a:off x="3641725" y="1316850"/>
            <a:ext cx="3175" cy="1588"/>
          </a:xfrm>
          <a:custGeom>
            <a:avLst/>
            <a:gdLst>
              <a:gd name="T0" fmla="*/ 0 w 3"/>
              <a:gd name="T1" fmla="*/ 0 h 2"/>
              <a:gd name="T2" fmla="*/ 3 w 3"/>
              <a:gd name="T3" fmla="*/ 2 h 2"/>
              <a:gd name="T4" fmla="*/ 0 w 3"/>
              <a:gd name="T5" fmla="*/ 0 h 2"/>
            </a:gdLst>
            <a:ahLst/>
            <a:cxnLst>
              <a:cxn ang="0">
                <a:pos x="T0" y="T1"/>
              </a:cxn>
              <a:cxn ang="0">
                <a:pos x="T2" y="T3"/>
              </a:cxn>
              <a:cxn ang="0">
                <a:pos x="T4" y="T5"/>
              </a:cxn>
            </a:cxnLst>
            <a:rect l="0" t="0" r="r" b="b"/>
            <a:pathLst>
              <a:path w="3" h="2">
                <a:moveTo>
                  <a:pt x="0" y="0"/>
                </a:moveTo>
                <a:cubicBezTo>
                  <a:pt x="1" y="0"/>
                  <a:pt x="2" y="1"/>
                  <a:pt x="3" y="2"/>
                </a:cubicBezTo>
                <a:cubicBezTo>
                  <a:pt x="2" y="1"/>
                  <a:pt x="1" y="0"/>
                  <a:pt x="0" y="0"/>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41"/>
          <p:cNvSpPr>
            <a:spLocks/>
          </p:cNvSpPr>
          <p:nvPr/>
        </p:nvSpPr>
        <p:spPr bwMode="auto">
          <a:xfrm>
            <a:off x="3659188" y="1339075"/>
            <a:ext cx="3175" cy="4763"/>
          </a:xfrm>
          <a:custGeom>
            <a:avLst/>
            <a:gdLst>
              <a:gd name="T0" fmla="*/ 2 w 2"/>
              <a:gd name="T1" fmla="*/ 3 h 3"/>
              <a:gd name="T2" fmla="*/ 0 w 2"/>
              <a:gd name="T3" fmla="*/ 0 h 3"/>
              <a:gd name="T4" fmla="*/ 2 w 2"/>
              <a:gd name="T5" fmla="*/ 3 h 3"/>
            </a:gdLst>
            <a:ahLst/>
            <a:cxnLst>
              <a:cxn ang="0">
                <a:pos x="T0" y="T1"/>
              </a:cxn>
              <a:cxn ang="0">
                <a:pos x="T2" y="T3"/>
              </a:cxn>
              <a:cxn ang="0">
                <a:pos x="T4" y="T5"/>
              </a:cxn>
            </a:cxnLst>
            <a:rect l="0" t="0" r="r" b="b"/>
            <a:pathLst>
              <a:path w="2" h="3">
                <a:moveTo>
                  <a:pt x="2" y="3"/>
                </a:moveTo>
                <a:cubicBezTo>
                  <a:pt x="1" y="2"/>
                  <a:pt x="1" y="1"/>
                  <a:pt x="0" y="0"/>
                </a:cubicBezTo>
                <a:cubicBezTo>
                  <a:pt x="1" y="1"/>
                  <a:pt x="1" y="2"/>
                  <a:pt x="2" y="3"/>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42"/>
          <p:cNvSpPr>
            <a:spLocks/>
          </p:cNvSpPr>
          <p:nvPr/>
        </p:nvSpPr>
        <p:spPr bwMode="auto">
          <a:xfrm>
            <a:off x="3635374" y="1308912"/>
            <a:ext cx="6350" cy="7938"/>
          </a:xfrm>
          <a:custGeom>
            <a:avLst/>
            <a:gdLst>
              <a:gd name="T0" fmla="*/ 0 w 4"/>
              <a:gd name="T1" fmla="*/ 0 h 5"/>
              <a:gd name="T2" fmla="*/ 4 w 4"/>
              <a:gd name="T3" fmla="*/ 5 h 5"/>
              <a:gd name="T4" fmla="*/ 0 w 4"/>
              <a:gd name="T5" fmla="*/ 0 h 5"/>
            </a:gdLst>
            <a:ahLst/>
            <a:cxnLst>
              <a:cxn ang="0">
                <a:pos x="T0" y="T1"/>
              </a:cxn>
              <a:cxn ang="0">
                <a:pos x="T2" y="T3"/>
              </a:cxn>
              <a:cxn ang="0">
                <a:pos x="T4" y="T5"/>
              </a:cxn>
            </a:cxnLst>
            <a:rect l="0" t="0" r="r" b="b"/>
            <a:pathLst>
              <a:path w="4" h="5">
                <a:moveTo>
                  <a:pt x="0" y="0"/>
                </a:moveTo>
                <a:cubicBezTo>
                  <a:pt x="1" y="1"/>
                  <a:pt x="3" y="3"/>
                  <a:pt x="4" y="5"/>
                </a:cubicBezTo>
                <a:cubicBezTo>
                  <a:pt x="3" y="3"/>
                  <a:pt x="1" y="1"/>
                  <a:pt x="0" y="0"/>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43"/>
          <p:cNvSpPr>
            <a:spLocks/>
          </p:cNvSpPr>
          <p:nvPr/>
        </p:nvSpPr>
        <p:spPr bwMode="auto">
          <a:xfrm>
            <a:off x="3644900" y="1318438"/>
            <a:ext cx="3175" cy="4763"/>
          </a:xfrm>
          <a:custGeom>
            <a:avLst/>
            <a:gdLst>
              <a:gd name="T0" fmla="*/ 0 w 2"/>
              <a:gd name="T1" fmla="*/ 0 h 3"/>
              <a:gd name="T2" fmla="*/ 2 w 2"/>
              <a:gd name="T3" fmla="*/ 3 h 3"/>
              <a:gd name="T4" fmla="*/ 0 w 2"/>
              <a:gd name="T5" fmla="*/ 0 h 3"/>
            </a:gdLst>
            <a:ahLst/>
            <a:cxnLst>
              <a:cxn ang="0">
                <a:pos x="T0" y="T1"/>
              </a:cxn>
              <a:cxn ang="0">
                <a:pos x="T2" y="T3"/>
              </a:cxn>
              <a:cxn ang="0">
                <a:pos x="T4" y="T5"/>
              </a:cxn>
            </a:cxnLst>
            <a:rect l="0" t="0" r="r" b="b"/>
            <a:pathLst>
              <a:path w="2" h="3">
                <a:moveTo>
                  <a:pt x="0" y="0"/>
                </a:moveTo>
                <a:cubicBezTo>
                  <a:pt x="0" y="1"/>
                  <a:pt x="1" y="2"/>
                  <a:pt x="2" y="3"/>
                </a:cubicBezTo>
                <a:cubicBezTo>
                  <a:pt x="1" y="2"/>
                  <a:pt x="0" y="1"/>
                  <a:pt x="0" y="0"/>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44"/>
          <p:cNvSpPr>
            <a:spLocks/>
          </p:cNvSpPr>
          <p:nvPr/>
        </p:nvSpPr>
        <p:spPr bwMode="auto">
          <a:xfrm>
            <a:off x="3663950" y="1347013"/>
            <a:ext cx="1588" cy="3175"/>
          </a:xfrm>
          <a:custGeom>
            <a:avLst/>
            <a:gdLst>
              <a:gd name="T0" fmla="*/ 1 w 1"/>
              <a:gd name="T1" fmla="*/ 2 h 2"/>
              <a:gd name="T2" fmla="*/ 0 w 1"/>
              <a:gd name="T3" fmla="*/ 0 h 2"/>
              <a:gd name="T4" fmla="*/ 1 w 1"/>
              <a:gd name="T5" fmla="*/ 2 h 2"/>
            </a:gdLst>
            <a:ahLst/>
            <a:cxnLst>
              <a:cxn ang="0">
                <a:pos x="T0" y="T1"/>
              </a:cxn>
              <a:cxn ang="0">
                <a:pos x="T2" y="T3"/>
              </a:cxn>
              <a:cxn ang="0">
                <a:pos x="T4" y="T5"/>
              </a:cxn>
            </a:cxnLst>
            <a:rect l="0" t="0" r="r" b="b"/>
            <a:pathLst>
              <a:path w="1" h="2">
                <a:moveTo>
                  <a:pt x="1" y="2"/>
                </a:moveTo>
                <a:cubicBezTo>
                  <a:pt x="0" y="2"/>
                  <a:pt x="0" y="1"/>
                  <a:pt x="0" y="0"/>
                </a:cubicBezTo>
                <a:cubicBezTo>
                  <a:pt x="0" y="1"/>
                  <a:pt x="0" y="2"/>
                  <a:pt x="1" y="2"/>
                </a:cubicBezTo>
                <a:close/>
              </a:path>
            </a:pathLst>
          </a:custGeom>
          <a:solidFill>
            <a:srgbClr val="EB00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46" name="Grupare 45"/>
          <p:cNvGrpSpPr/>
          <p:nvPr/>
        </p:nvGrpSpPr>
        <p:grpSpPr>
          <a:xfrm>
            <a:off x="1990564" y="2232316"/>
            <a:ext cx="1542104" cy="1380357"/>
            <a:chOff x="710453" y="1032066"/>
            <a:chExt cx="1600200" cy="2494789"/>
          </a:xfrm>
        </p:grpSpPr>
        <p:sp>
          <p:nvSpPr>
            <p:cNvPr id="47" name="CasetăText 46"/>
            <p:cNvSpPr txBox="1"/>
            <p:nvPr/>
          </p:nvSpPr>
          <p:spPr>
            <a:xfrm>
              <a:off x="710453" y="1032066"/>
              <a:ext cx="1600200" cy="500634"/>
            </a:xfrm>
            <a:prstGeom prst="rect">
              <a:avLst/>
            </a:prstGeom>
            <a:noFill/>
            <a:ln>
              <a:noFill/>
            </a:ln>
          </p:spPr>
          <p:txBody>
            <a:bodyPr wrap="square" rtlCol="0">
              <a:spAutoFit/>
            </a:bodyPr>
            <a:lstStyle/>
            <a:p>
              <a:pPr algn="ctr"/>
              <a:r>
                <a:rPr lang="en-US" sz="1200" b="1" dirty="0">
                  <a:solidFill>
                    <a:schemeClr val="tx1">
                      <a:lumMod val="75000"/>
                      <a:lumOff val="25000"/>
                    </a:schemeClr>
                  </a:solidFill>
                  <a:cs typeface="Arial" panose="020B0604020202020204" pitchFamily="34" charset="0"/>
                </a:rPr>
                <a:t>INTERSECTIONALITY</a:t>
              </a:r>
            </a:p>
          </p:txBody>
        </p:sp>
        <p:sp>
          <p:nvSpPr>
            <p:cNvPr id="48" name="CasetăText 47"/>
            <p:cNvSpPr txBox="1"/>
            <p:nvPr/>
          </p:nvSpPr>
          <p:spPr>
            <a:xfrm>
              <a:off x="710453" y="1413066"/>
              <a:ext cx="1600200" cy="2113789"/>
            </a:xfrm>
            <a:prstGeom prst="rect">
              <a:avLst/>
            </a:prstGeom>
            <a:noFill/>
            <a:ln>
              <a:noFill/>
            </a:ln>
          </p:spPr>
          <p:txBody>
            <a:bodyPr wrap="square" rtlCol="0">
              <a:spAutoFit/>
            </a:bodyPr>
            <a:lstStyle/>
            <a:p>
              <a:pPr algn="ctr"/>
              <a:r>
                <a:rPr lang="en-US" sz="1000" dirty="0">
                  <a:solidFill>
                    <a:schemeClr val="tx1">
                      <a:lumMod val="75000"/>
                      <a:lumOff val="25000"/>
                    </a:schemeClr>
                  </a:solidFill>
                  <a:cs typeface="Arial" panose="020B0604020202020204" pitchFamily="34" charset="0"/>
                </a:rPr>
                <a:t>The ways in which multiple socially constructed categories  contribute to the individual’s unique  experience. </a:t>
              </a:r>
            </a:p>
            <a:p>
              <a:pPr algn="ctr"/>
              <a:endParaRPr lang="en-US" sz="1000" dirty="0">
                <a:solidFill>
                  <a:schemeClr val="accent6">
                    <a:lumMod val="50000"/>
                  </a:schemeClr>
                </a:solidFill>
                <a:latin typeface="Arial" panose="020B0604020202020204" pitchFamily="34" charset="0"/>
                <a:cs typeface="Arial" panose="020B0604020202020204" pitchFamily="34" charset="0"/>
              </a:endParaRPr>
            </a:p>
          </p:txBody>
        </p:sp>
      </p:grpSp>
      <p:grpSp>
        <p:nvGrpSpPr>
          <p:cNvPr id="4" name="Group 3"/>
          <p:cNvGrpSpPr/>
          <p:nvPr/>
        </p:nvGrpSpPr>
        <p:grpSpPr>
          <a:xfrm>
            <a:off x="2770188" y="1264463"/>
            <a:ext cx="2335213" cy="3154363"/>
            <a:chOff x="2770187" y="1264462"/>
            <a:chExt cx="2335213" cy="3154363"/>
          </a:xfrm>
        </p:grpSpPr>
        <p:sp>
          <p:nvSpPr>
            <p:cNvPr id="24" name="Freeform 24"/>
            <p:cNvSpPr>
              <a:spLocks/>
            </p:cNvSpPr>
            <p:nvPr/>
          </p:nvSpPr>
          <p:spPr bwMode="auto">
            <a:xfrm>
              <a:off x="2770187" y="1264462"/>
              <a:ext cx="2335213" cy="3154363"/>
            </a:xfrm>
            <a:custGeom>
              <a:avLst/>
              <a:gdLst>
                <a:gd name="T0" fmla="*/ 957 w 1730"/>
                <a:gd name="T1" fmla="*/ 1759 h 2341"/>
                <a:gd name="T2" fmla="*/ 1118 w 1730"/>
                <a:gd name="T3" fmla="*/ 1655 h 2341"/>
                <a:gd name="T4" fmla="*/ 961 w 1730"/>
                <a:gd name="T5" fmla="*/ 1548 h 2341"/>
                <a:gd name="T6" fmla="*/ 900 w 1730"/>
                <a:gd name="T7" fmla="*/ 1301 h 2341"/>
                <a:gd name="T8" fmla="*/ 889 w 1730"/>
                <a:gd name="T9" fmla="*/ 1276 h 2341"/>
                <a:gd name="T10" fmla="*/ 883 w 1730"/>
                <a:gd name="T11" fmla="*/ 1262 h 2341"/>
                <a:gd name="T12" fmla="*/ 875 w 1730"/>
                <a:gd name="T13" fmla="*/ 1245 h 2341"/>
                <a:gd name="T14" fmla="*/ 868 w 1730"/>
                <a:gd name="T15" fmla="*/ 1233 h 2341"/>
                <a:gd name="T16" fmla="*/ 863 w 1730"/>
                <a:gd name="T17" fmla="*/ 1224 h 2341"/>
                <a:gd name="T18" fmla="*/ 857 w 1730"/>
                <a:gd name="T19" fmla="*/ 1213 h 2341"/>
                <a:gd name="T20" fmla="*/ 851 w 1730"/>
                <a:gd name="T21" fmla="*/ 1202 h 2341"/>
                <a:gd name="T22" fmla="*/ 846 w 1730"/>
                <a:gd name="T23" fmla="*/ 1193 h 2341"/>
                <a:gd name="T24" fmla="*/ 840 w 1730"/>
                <a:gd name="T25" fmla="*/ 1184 h 2341"/>
                <a:gd name="T26" fmla="*/ 838 w 1730"/>
                <a:gd name="T27" fmla="*/ 1181 h 2341"/>
                <a:gd name="T28" fmla="*/ 799 w 1730"/>
                <a:gd name="T29" fmla="*/ 1124 h 2341"/>
                <a:gd name="T30" fmla="*/ 754 w 1730"/>
                <a:gd name="T31" fmla="*/ 1072 h 2341"/>
                <a:gd name="T32" fmla="*/ 722 w 1730"/>
                <a:gd name="T33" fmla="*/ 881 h 2341"/>
                <a:gd name="T34" fmla="*/ 509 w 1730"/>
                <a:gd name="T35" fmla="*/ 823 h 2341"/>
                <a:gd name="T36" fmla="*/ 644 w 1730"/>
                <a:gd name="T37" fmla="*/ 710 h 2341"/>
                <a:gd name="T38" fmla="*/ 0 w 1730"/>
                <a:gd name="T39" fmla="*/ 377 h 2341"/>
                <a:gd name="T40" fmla="*/ 8 w 1730"/>
                <a:gd name="T41" fmla="*/ 369 h 2341"/>
                <a:gd name="T42" fmla="*/ 175 w 1730"/>
                <a:gd name="T43" fmla="*/ 249 h 2341"/>
                <a:gd name="T44" fmla="*/ 341 w 1730"/>
                <a:gd name="T45" fmla="*/ 186 h 2341"/>
                <a:gd name="T46" fmla="*/ 351 w 1730"/>
                <a:gd name="T47" fmla="*/ 183 h 2341"/>
                <a:gd name="T48" fmla="*/ 351 w 1730"/>
                <a:gd name="T49" fmla="*/ 183 h 2341"/>
                <a:gd name="T50" fmla="*/ 382 w 1730"/>
                <a:gd name="T51" fmla="*/ 177 h 2341"/>
                <a:gd name="T52" fmla="*/ 458 w 1730"/>
                <a:gd name="T53" fmla="*/ 166 h 2341"/>
                <a:gd name="T54" fmla="*/ 457 w 1730"/>
                <a:gd name="T55" fmla="*/ 164 h 2341"/>
                <a:gd name="T56" fmla="*/ 456 w 1730"/>
                <a:gd name="T57" fmla="*/ 161 h 2341"/>
                <a:gd name="T58" fmla="*/ 453 w 1730"/>
                <a:gd name="T59" fmla="*/ 155 h 2341"/>
                <a:gd name="T60" fmla="*/ 446 w 1730"/>
                <a:gd name="T61" fmla="*/ 115 h 2341"/>
                <a:gd name="T62" fmla="*/ 446 w 1730"/>
                <a:gd name="T63" fmla="*/ 110 h 2341"/>
                <a:gd name="T64" fmla="*/ 468 w 1730"/>
                <a:gd name="T65" fmla="*/ 46 h 2341"/>
                <a:gd name="T66" fmla="*/ 489 w 1730"/>
                <a:gd name="T67" fmla="*/ 25 h 2341"/>
                <a:gd name="T68" fmla="*/ 492 w 1730"/>
                <a:gd name="T69" fmla="*/ 22 h 2341"/>
                <a:gd name="T70" fmla="*/ 509 w 1730"/>
                <a:gd name="T71" fmla="*/ 12 h 2341"/>
                <a:gd name="T72" fmla="*/ 512 w 1730"/>
                <a:gd name="T73" fmla="*/ 10 h 2341"/>
                <a:gd name="T74" fmla="*/ 516 w 1730"/>
                <a:gd name="T75" fmla="*/ 9 h 2341"/>
                <a:gd name="T76" fmla="*/ 524 w 1730"/>
                <a:gd name="T77" fmla="*/ 6 h 2341"/>
                <a:gd name="T78" fmla="*/ 528 w 1730"/>
                <a:gd name="T79" fmla="*/ 4 h 2341"/>
                <a:gd name="T80" fmla="*/ 533 w 1730"/>
                <a:gd name="T81" fmla="*/ 3 h 2341"/>
                <a:gd name="T82" fmla="*/ 560 w 1730"/>
                <a:gd name="T83" fmla="*/ 0 h 2341"/>
                <a:gd name="T84" fmla="*/ 583 w 1730"/>
                <a:gd name="T85" fmla="*/ 3 h 2341"/>
                <a:gd name="T86" fmla="*/ 595 w 1730"/>
                <a:gd name="T87" fmla="*/ 5 h 2341"/>
                <a:gd name="T88" fmla="*/ 606 w 1730"/>
                <a:gd name="T89" fmla="*/ 10 h 2341"/>
                <a:gd name="T90" fmla="*/ 619 w 1730"/>
                <a:gd name="T91" fmla="*/ 17 h 2341"/>
                <a:gd name="T92" fmla="*/ 620 w 1730"/>
                <a:gd name="T93" fmla="*/ 17 h 2341"/>
                <a:gd name="T94" fmla="*/ 627 w 1730"/>
                <a:gd name="T95" fmla="*/ 22 h 2341"/>
                <a:gd name="T96" fmla="*/ 641 w 1730"/>
                <a:gd name="T97" fmla="*/ 34 h 2341"/>
                <a:gd name="T98" fmla="*/ 652 w 1730"/>
                <a:gd name="T99" fmla="*/ 46 h 2341"/>
                <a:gd name="T100" fmla="*/ 657 w 1730"/>
                <a:gd name="T101" fmla="*/ 54 h 2341"/>
                <a:gd name="T102" fmla="*/ 658 w 1730"/>
                <a:gd name="T103" fmla="*/ 55 h 2341"/>
                <a:gd name="T104" fmla="*/ 660 w 1730"/>
                <a:gd name="T105" fmla="*/ 59 h 2341"/>
                <a:gd name="T106" fmla="*/ 663 w 1730"/>
                <a:gd name="T107" fmla="*/ 64 h 2341"/>
                <a:gd name="T108" fmla="*/ 666 w 1730"/>
                <a:gd name="T109" fmla="*/ 70 h 2341"/>
                <a:gd name="T110" fmla="*/ 675 w 1730"/>
                <a:gd name="T111" fmla="*/ 115 h 2341"/>
                <a:gd name="T112" fmla="*/ 667 w 1730"/>
                <a:gd name="T113" fmla="*/ 155 h 2341"/>
                <a:gd name="T114" fmla="*/ 1242 w 1730"/>
                <a:gd name="T115" fmla="*/ 401 h 2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30" h="2341">
                  <a:moveTo>
                    <a:pt x="726" y="2341"/>
                  </a:moveTo>
                  <a:cubicBezTo>
                    <a:pt x="843" y="2170"/>
                    <a:pt x="931" y="1967"/>
                    <a:pt x="957" y="1759"/>
                  </a:cubicBezTo>
                  <a:cubicBezTo>
                    <a:pt x="971" y="1766"/>
                    <a:pt x="987" y="1769"/>
                    <a:pt x="1004" y="1769"/>
                  </a:cubicBezTo>
                  <a:cubicBezTo>
                    <a:pt x="1067" y="1769"/>
                    <a:pt x="1118" y="1718"/>
                    <a:pt x="1118" y="1655"/>
                  </a:cubicBezTo>
                  <a:cubicBezTo>
                    <a:pt x="1118" y="1591"/>
                    <a:pt x="1067" y="1540"/>
                    <a:pt x="1004" y="1540"/>
                  </a:cubicBezTo>
                  <a:cubicBezTo>
                    <a:pt x="989" y="1540"/>
                    <a:pt x="974" y="1543"/>
                    <a:pt x="961" y="1548"/>
                  </a:cubicBezTo>
                  <a:cubicBezTo>
                    <a:pt x="954" y="1470"/>
                    <a:pt x="936" y="1393"/>
                    <a:pt x="907" y="1318"/>
                  </a:cubicBezTo>
                  <a:cubicBezTo>
                    <a:pt x="905" y="1312"/>
                    <a:pt x="902" y="1306"/>
                    <a:pt x="900" y="1301"/>
                  </a:cubicBezTo>
                  <a:cubicBezTo>
                    <a:pt x="898" y="1295"/>
                    <a:pt x="895" y="1290"/>
                    <a:pt x="893" y="1284"/>
                  </a:cubicBezTo>
                  <a:cubicBezTo>
                    <a:pt x="892" y="1281"/>
                    <a:pt x="890" y="1279"/>
                    <a:pt x="889" y="1276"/>
                  </a:cubicBezTo>
                  <a:cubicBezTo>
                    <a:pt x="888" y="1274"/>
                    <a:pt x="887" y="1271"/>
                    <a:pt x="886" y="1269"/>
                  </a:cubicBezTo>
                  <a:cubicBezTo>
                    <a:pt x="885" y="1267"/>
                    <a:pt x="884" y="1264"/>
                    <a:pt x="883" y="1262"/>
                  </a:cubicBezTo>
                  <a:cubicBezTo>
                    <a:pt x="881" y="1258"/>
                    <a:pt x="879" y="1254"/>
                    <a:pt x="877" y="1250"/>
                  </a:cubicBezTo>
                  <a:cubicBezTo>
                    <a:pt x="876" y="1248"/>
                    <a:pt x="875" y="1247"/>
                    <a:pt x="875" y="1245"/>
                  </a:cubicBezTo>
                  <a:cubicBezTo>
                    <a:pt x="873" y="1242"/>
                    <a:pt x="871" y="1239"/>
                    <a:pt x="870" y="1236"/>
                  </a:cubicBezTo>
                  <a:cubicBezTo>
                    <a:pt x="869" y="1235"/>
                    <a:pt x="869" y="1234"/>
                    <a:pt x="868" y="1233"/>
                  </a:cubicBezTo>
                  <a:cubicBezTo>
                    <a:pt x="867" y="1230"/>
                    <a:pt x="865" y="1227"/>
                    <a:pt x="864" y="1225"/>
                  </a:cubicBezTo>
                  <a:cubicBezTo>
                    <a:pt x="864" y="1224"/>
                    <a:pt x="863" y="1224"/>
                    <a:pt x="863" y="1224"/>
                  </a:cubicBezTo>
                  <a:cubicBezTo>
                    <a:pt x="862" y="1222"/>
                    <a:pt x="861" y="1220"/>
                    <a:pt x="860" y="1218"/>
                  </a:cubicBezTo>
                  <a:cubicBezTo>
                    <a:pt x="859" y="1216"/>
                    <a:pt x="858" y="1214"/>
                    <a:pt x="857" y="1213"/>
                  </a:cubicBezTo>
                  <a:cubicBezTo>
                    <a:pt x="856" y="1211"/>
                    <a:pt x="855" y="1209"/>
                    <a:pt x="854" y="1207"/>
                  </a:cubicBezTo>
                  <a:cubicBezTo>
                    <a:pt x="853" y="1205"/>
                    <a:pt x="852" y="1204"/>
                    <a:pt x="851" y="1202"/>
                  </a:cubicBezTo>
                  <a:cubicBezTo>
                    <a:pt x="850" y="1200"/>
                    <a:pt x="848" y="1198"/>
                    <a:pt x="847" y="1195"/>
                  </a:cubicBezTo>
                  <a:cubicBezTo>
                    <a:pt x="847" y="1195"/>
                    <a:pt x="846" y="1194"/>
                    <a:pt x="846" y="1193"/>
                  </a:cubicBezTo>
                  <a:cubicBezTo>
                    <a:pt x="844" y="1191"/>
                    <a:pt x="843" y="1189"/>
                    <a:pt x="842" y="1187"/>
                  </a:cubicBezTo>
                  <a:cubicBezTo>
                    <a:pt x="841" y="1186"/>
                    <a:pt x="841" y="1185"/>
                    <a:pt x="840" y="1184"/>
                  </a:cubicBezTo>
                  <a:cubicBezTo>
                    <a:pt x="839" y="1183"/>
                    <a:pt x="839" y="1183"/>
                    <a:pt x="839" y="1183"/>
                  </a:cubicBezTo>
                  <a:cubicBezTo>
                    <a:pt x="839" y="1182"/>
                    <a:pt x="839" y="1182"/>
                    <a:pt x="838" y="1181"/>
                  </a:cubicBezTo>
                  <a:cubicBezTo>
                    <a:pt x="826" y="1162"/>
                    <a:pt x="813" y="1143"/>
                    <a:pt x="799" y="1125"/>
                  </a:cubicBezTo>
                  <a:cubicBezTo>
                    <a:pt x="799" y="1124"/>
                    <a:pt x="799" y="1124"/>
                    <a:pt x="799" y="1124"/>
                  </a:cubicBezTo>
                  <a:cubicBezTo>
                    <a:pt x="785" y="1106"/>
                    <a:pt x="770" y="1088"/>
                    <a:pt x="754" y="1072"/>
                  </a:cubicBezTo>
                  <a:cubicBezTo>
                    <a:pt x="754" y="1072"/>
                    <a:pt x="754" y="1072"/>
                    <a:pt x="754" y="1072"/>
                  </a:cubicBezTo>
                  <a:cubicBezTo>
                    <a:pt x="754" y="1072"/>
                    <a:pt x="754" y="1072"/>
                    <a:pt x="754" y="1072"/>
                  </a:cubicBezTo>
                  <a:cubicBezTo>
                    <a:pt x="752" y="1006"/>
                    <a:pt x="742" y="942"/>
                    <a:pt x="722" y="881"/>
                  </a:cubicBezTo>
                  <a:cubicBezTo>
                    <a:pt x="702" y="915"/>
                    <a:pt x="666" y="937"/>
                    <a:pt x="624" y="937"/>
                  </a:cubicBezTo>
                  <a:cubicBezTo>
                    <a:pt x="560" y="937"/>
                    <a:pt x="509" y="886"/>
                    <a:pt x="509" y="823"/>
                  </a:cubicBezTo>
                  <a:cubicBezTo>
                    <a:pt x="509" y="759"/>
                    <a:pt x="560" y="708"/>
                    <a:pt x="624" y="708"/>
                  </a:cubicBezTo>
                  <a:cubicBezTo>
                    <a:pt x="631" y="708"/>
                    <a:pt x="638" y="709"/>
                    <a:pt x="644" y="710"/>
                  </a:cubicBezTo>
                  <a:cubicBezTo>
                    <a:pt x="518" y="509"/>
                    <a:pt x="294" y="376"/>
                    <a:pt x="39" y="376"/>
                  </a:cubicBezTo>
                  <a:cubicBezTo>
                    <a:pt x="26" y="376"/>
                    <a:pt x="13" y="377"/>
                    <a:pt x="0" y="377"/>
                  </a:cubicBezTo>
                  <a:cubicBezTo>
                    <a:pt x="2" y="374"/>
                    <a:pt x="5" y="372"/>
                    <a:pt x="8" y="369"/>
                  </a:cubicBezTo>
                  <a:cubicBezTo>
                    <a:pt x="8" y="369"/>
                    <a:pt x="8" y="369"/>
                    <a:pt x="8" y="369"/>
                  </a:cubicBezTo>
                  <a:cubicBezTo>
                    <a:pt x="55" y="324"/>
                    <a:pt x="109" y="285"/>
                    <a:pt x="167" y="253"/>
                  </a:cubicBezTo>
                  <a:cubicBezTo>
                    <a:pt x="170" y="252"/>
                    <a:pt x="172" y="251"/>
                    <a:pt x="175" y="249"/>
                  </a:cubicBezTo>
                  <a:cubicBezTo>
                    <a:pt x="176" y="249"/>
                    <a:pt x="178" y="248"/>
                    <a:pt x="180" y="247"/>
                  </a:cubicBezTo>
                  <a:cubicBezTo>
                    <a:pt x="231" y="220"/>
                    <a:pt x="286" y="200"/>
                    <a:pt x="341" y="186"/>
                  </a:cubicBezTo>
                  <a:cubicBezTo>
                    <a:pt x="344" y="185"/>
                    <a:pt x="347" y="184"/>
                    <a:pt x="350" y="183"/>
                  </a:cubicBezTo>
                  <a:cubicBezTo>
                    <a:pt x="351" y="183"/>
                    <a:pt x="351" y="183"/>
                    <a:pt x="351" y="183"/>
                  </a:cubicBezTo>
                  <a:cubicBezTo>
                    <a:pt x="351" y="183"/>
                    <a:pt x="351" y="183"/>
                    <a:pt x="351" y="183"/>
                  </a:cubicBezTo>
                  <a:cubicBezTo>
                    <a:pt x="351" y="183"/>
                    <a:pt x="351" y="183"/>
                    <a:pt x="351" y="183"/>
                  </a:cubicBezTo>
                  <a:cubicBezTo>
                    <a:pt x="352" y="183"/>
                    <a:pt x="352" y="183"/>
                    <a:pt x="352" y="183"/>
                  </a:cubicBezTo>
                  <a:cubicBezTo>
                    <a:pt x="362" y="181"/>
                    <a:pt x="372" y="179"/>
                    <a:pt x="382" y="177"/>
                  </a:cubicBezTo>
                  <a:cubicBezTo>
                    <a:pt x="407" y="172"/>
                    <a:pt x="432" y="169"/>
                    <a:pt x="457" y="166"/>
                  </a:cubicBezTo>
                  <a:cubicBezTo>
                    <a:pt x="457" y="166"/>
                    <a:pt x="458" y="166"/>
                    <a:pt x="458" y="166"/>
                  </a:cubicBezTo>
                  <a:cubicBezTo>
                    <a:pt x="458" y="165"/>
                    <a:pt x="458" y="165"/>
                    <a:pt x="458" y="165"/>
                  </a:cubicBezTo>
                  <a:cubicBezTo>
                    <a:pt x="457" y="164"/>
                    <a:pt x="457" y="164"/>
                    <a:pt x="457" y="164"/>
                  </a:cubicBezTo>
                  <a:cubicBezTo>
                    <a:pt x="457" y="163"/>
                    <a:pt x="456" y="163"/>
                    <a:pt x="456" y="162"/>
                  </a:cubicBezTo>
                  <a:cubicBezTo>
                    <a:pt x="456" y="162"/>
                    <a:pt x="456" y="161"/>
                    <a:pt x="456" y="161"/>
                  </a:cubicBezTo>
                  <a:cubicBezTo>
                    <a:pt x="455" y="160"/>
                    <a:pt x="455" y="160"/>
                    <a:pt x="455" y="159"/>
                  </a:cubicBezTo>
                  <a:cubicBezTo>
                    <a:pt x="454" y="158"/>
                    <a:pt x="453" y="157"/>
                    <a:pt x="453" y="155"/>
                  </a:cubicBezTo>
                  <a:cubicBezTo>
                    <a:pt x="450" y="147"/>
                    <a:pt x="448" y="139"/>
                    <a:pt x="447" y="130"/>
                  </a:cubicBezTo>
                  <a:cubicBezTo>
                    <a:pt x="446" y="125"/>
                    <a:pt x="446" y="120"/>
                    <a:pt x="446" y="115"/>
                  </a:cubicBezTo>
                  <a:cubicBezTo>
                    <a:pt x="446" y="114"/>
                    <a:pt x="446" y="114"/>
                    <a:pt x="446" y="114"/>
                  </a:cubicBezTo>
                  <a:cubicBezTo>
                    <a:pt x="446" y="113"/>
                    <a:pt x="446" y="111"/>
                    <a:pt x="446" y="110"/>
                  </a:cubicBezTo>
                  <a:cubicBezTo>
                    <a:pt x="446" y="108"/>
                    <a:pt x="446" y="106"/>
                    <a:pt x="446" y="104"/>
                  </a:cubicBezTo>
                  <a:cubicBezTo>
                    <a:pt x="448" y="82"/>
                    <a:pt x="456" y="62"/>
                    <a:pt x="468" y="46"/>
                  </a:cubicBezTo>
                  <a:cubicBezTo>
                    <a:pt x="468" y="46"/>
                    <a:pt x="469" y="45"/>
                    <a:pt x="469" y="45"/>
                  </a:cubicBezTo>
                  <a:cubicBezTo>
                    <a:pt x="474" y="38"/>
                    <a:pt x="481" y="31"/>
                    <a:pt x="489" y="25"/>
                  </a:cubicBezTo>
                  <a:cubicBezTo>
                    <a:pt x="490" y="24"/>
                    <a:pt x="491" y="23"/>
                    <a:pt x="492" y="22"/>
                  </a:cubicBezTo>
                  <a:cubicBezTo>
                    <a:pt x="492" y="22"/>
                    <a:pt x="492" y="22"/>
                    <a:pt x="492" y="22"/>
                  </a:cubicBezTo>
                  <a:cubicBezTo>
                    <a:pt x="496" y="19"/>
                    <a:pt x="500" y="17"/>
                    <a:pt x="505" y="14"/>
                  </a:cubicBezTo>
                  <a:cubicBezTo>
                    <a:pt x="506" y="13"/>
                    <a:pt x="507" y="13"/>
                    <a:pt x="509" y="12"/>
                  </a:cubicBezTo>
                  <a:cubicBezTo>
                    <a:pt x="509" y="12"/>
                    <a:pt x="509" y="12"/>
                    <a:pt x="509" y="12"/>
                  </a:cubicBezTo>
                  <a:cubicBezTo>
                    <a:pt x="510" y="11"/>
                    <a:pt x="511" y="11"/>
                    <a:pt x="512" y="10"/>
                  </a:cubicBezTo>
                  <a:cubicBezTo>
                    <a:pt x="512" y="10"/>
                    <a:pt x="512" y="10"/>
                    <a:pt x="512" y="10"/>
                  </a:cubicBezTo>
                  <a:cubicBezTo>
                    <a:pt x="514" y="10"/>
                    <a:pt x="515" y="9"/>
                    <a:pt x="516" y="9"/>
                  </a:cubicBezTo>
                  <a:cubicBezTo>
                    <a:pt x="517" y="8"/>
                    <a:pt x="519" y="8"/>
                    <a:pt x="520" y="7"/>
                  </a:cubicBezTo>
                  <a:cubicBezTo>
                    <a:pt x="521" y="7"/>
                    <a:pt x="523" y="6"/>
                    <a:pt x="524" y="6"/>
                  </a:cubicBezTo>
                  <a:cubicBezTo>
                    <a:pt x="525" y="5"/>
                    <a:pt x="526" y="5"/>
                    <a:pt x="527" y="5"/>
                  </a:cubicBezTo>
                  <a:cubicBezTo>
                    <a:pt x="528" y="5"/>
                    <a:pt x="528" y="5"/>
                    <a:pt x="528" y="4"/>
                  </a:cubicBezTo>
                  <a:cubicBezTo>
                    <a:pt x="530" y="4"/>
                    <a:pt x="531" y="4"/>
                    <a:pt x="532" y="3"/>
                  </a:cubicBezTo>
                  <a:cubicBezTo>
                    <a:pt x="532" y="3"/>
                    <a:pt x="533" y="3"/>
                    <a:pt x="533" y="3"/>
                  </a:cubicBezTo>
                  <a:cubicBezTo>
                    <a:pt x="534" y="3"/>
                    <a:pt x="535" y="3"/>
                    <a:pt x="537" y="2"/>
                  </a:cubicBezTo>
                  <a:cubicBezTo>
                    <a:pt x="544" y="1"/>
                    <a:pt x="552" y="0"/>
                    <a:pt x="560" y="0"/>
                  </a:cubicBezTo>
                  <a:cubicBezTo>
                    <a:pt x="566" y="0"/>
                    <a:pt x="572" y="1"/>
                    <a:pt x="577" y="1"/>
                  </a:cubicBezTo>
                  <a:cubicBezTo>
                    <a:pt x="579" y="2"/>
                    <a:pt x="581" y="2"/>
                    <a:pt x="583" y="3"/>
                  </a:cubicBezTo>
                  <a:cubicBezTo>
                    <a:pt x="587" y="3"/>
                    <a:pt x="590" y="4"/>
                    <a:pt x="594" y="5"/>
                  </a:cubicBezTo>
                  <a:cubicBezTo>
                    <a:pt x="594" y="5"/>
                    <a:pt x="595" y="5"/>
                    <a:pt x="595" y="5"/>
                  </a:cubicBezTo>
                  <a:cubicBezTo>
                    <a:pt x="596" y="6"/>
                    <a:pt x="596" y="6"/>
                    <a:pt x="597" y="6"/>
                  </a:cubicBezTo>
                  <a:cubicBezTo>
                    <a:pt x="600" y="7"/>
                    <a:pt x="603" y="9"/>
                    <a:pt x="606" y="10"/>
                  </a:cubicBezTo>
                  <a:cubicBezTo>
                    <a:pt x="609" y="11"/>
                    <a:pt x="612" y="12"/>
                    <a:pt x="615" y="14"/>
                  </a:cubicBezTo>
                  <a:cubicBezTo>
                    <a:pt x="616" y="15"/>
                    <a:pt x="618" y="16"/>
                    <a:pt x="619" y="17"/>
                  </a:cubicBezTo>
                  <a:cubicBezTo>
                    <a:pt x="619" y="17"/>
                    <a:pt x="619" y="17"/>
                    <a:pt x="619" y="17"/>
                  </a:cubicBezTo>
                  <a:cubicBezTo>
                    <a:pt x="620" y="17"/>
                    <a:pt x="620" y="17"/>
                    <a:pt x="620" y="17"/>
                  </a:cubicBezTo>
                  <a:cubicBezTo>
                    <a:pt x="622" y="18"/>
                    <a:pt x="624" y="20"/>
                    <a:pt x="627" y="21"/>
                  </a:cubicBezTo>
                  <a:cubicBezTo>
                    <a:pt x="627" y="21"/>
                    <a:pt x="627" y="21"/>
                    <a:pt x="627" y="22"/>
                  </a:cubicBezTo>
                  <a:cubicBezTo>
                    <a:pt x="627" y="22"/>
                    <a:pt x="628" y="23"/>
                    <a:pt x="628" y="23"/>
                  </a:cubicBezTo>
                  <a:cubicBezTo>
                    <a:pt x="633" y="26"/>
                    <a:pt x="637" y="30"/>
                    <a:pt x="641" y="34"/>
                  </a:cubicBezTo>
                  <a:cubicBezTo>
                    <a:pt x="643" y="36"/>
                    <a:pt x="646" y="39"/>
                    <a:pt x="648" y="42"/>
                  </a:cubicBezTo>
                  <a:cubicBezTo>
                    <a:pt x="649" y="43"/>
                    <a:pt x="651" y="45"/>
                    <a:pt x="652" y="46"/>
                  </a:cubicBezTo>
                  <a:cubicBezTo>
                    <a:pt x="653" y="48"/>
                    <a:pt x="654" y="49"/>
                    <a:pt x="655" y="51"/>
                  </a:cubicBezTo>
                  <a:cubicBezTo>
                    <a:pt x="656" y="52"/>
                    <a:pt x="656" y="53"/>
                    <a:pt x="657" y="54"/>
                  </a:cubicBezTo>
                  <a:cubicBezTo>
                    <a:pt x="657" y="54"/>
                    <a:pt x="658" y="55"/>
                    <a:pt x="658" y="55"/>
                  </a:cubicBezTo>
                  <a:cubicBezTo>
                    <a:pt x="658" y="55"/>
                    <a:pt x="658" y="55"/>
                    <a:pt x="658" y="55"/>
                  </a:cubicBezTo>
                  <a:cubicBezTo>
                    <a:pt x="658" y="55"/>
                    <a:pt x="658" y="55"/>
                    <a:pt x="658" y="55"/>
                  </a:cubicBezTo>
                  <a:cubicBezTo>
                    <a:pt x="659" y="57"/>
                    <a:pt x="659" y="58"/>
                    <a:pt x="660" y="59"/>
                  </a:cubicBezTo>
                  <a:cubicBezTo>
                    <a:pt x="660" y="60"/>
                    <a:pt x="661" y="60"/>
                    <a:pt x="661" y="61"/>
                  </a:cubicBezTo>
                  <a:cubicBezTo>
                    <a:pt x="662" y="62"/>
                    <a:pt x="662" y="63"/>
                    <a:pt x="663" y="64"/>
                  </a:cubicBezTo>
                  <a:cubicBezTo>
                    <a:pt x="663" y="65"/>
                    <a:pt x="663" y="65"/>
                    <a:pt x="664" y="65"/>
                  </a:cubicBezTo>
                  <a:cubicBezTo>
                    <a:pt x="664" y="67"/>
                    <a:pt x="666" y="68"/>
                    <a:pt x="666" y="70"/>
                  </a:cubicBezTo>
                  <a:cubicBezTo>
                    <a:pt x="666" y="70"/>
                    <a:pt x="666" y="70"/>
                    <a:pt x="666" y="70"/>
                  </a:cubicBezTo>
                  <a:cubicBezTo>
                    <a:pt x="670" y="84"/>
                    <a:pt x="675" y="99"/>
                    <a:pt x="675" y="115"/>
                  </a:cubicBezTo>
                  <a:cubicBezTo>
                    <a:pt x="675" y="118"/>
                    <a:pt x="674" y="122"/>
                    <a:pt x="674" y="125"/>
                  </a:cubicBezTo>
                  <a:cubicBezTo>
                    <a:pt x="673" y="136"/>
                    <a:pt x="671" y="146"/>
                    <a:pt x="667" y="155"/>
                  </a:cubicBezTo>
                  <a:cubicBezTo>
                    <a:pt x="847" y="161"/>
                    <a:pt x="1020" y="206"/>
                    <a:pt x="1151" y="310"/>
                  </a:cubicBezTo>
                  <a:cubicBezTo>
                    <a:pt x="1184" y="337"/>
                    <a:pt x="1215" y="367"/>
                    <a:pt x="1242" y="401"/>
                  </a:cubicBezTo>
                  <a:cubicBezTo>
                    <a:pt x="1730" y="1021"/>
                    <a:pt x="1414" y="1989"/>
                    <a:pt x="726" y="2341"/>
                  </a:cubicBezTo>
                  <a:close/>
                </a:path>
              </a:pathLst>
            </a:custGeom>
            <a:gradFill flip="none" rotWithShape="1">
              <a:gsLst>
                <a:gs pos="0">
                  <a:schemeClr val="accent5">
                    <a:shade val="30000"/>
                    <a:satMod val="115000"/>
                  </a:schemeClr>
                </a:gs>
                <a:gs pos="50000">
                  <a:schemeClr val="accent5">
                    <a:shade val="67500"/>
                    <a:satMod val="115000"/>
                  </a:schemeClr>
                </a:gs>
                <a:gs pos="100000">
                  <a:schemeClr val="accent5">
                    <a:shade val="100000"/>
                    <a:satMod val="115000"/>
                  </a:schemeClr>
                </a:gs>
              </a:gsLst>
              <a:path path="circle">
                <a:fillToRect t="100000" r="100000"/>
              </a:path>
              <a:tileRect l="-100000" b="-100000"/>
            </a:gradFill>
            <a:ln w="12700">
              <a:solidFill>
                <a:schemeClr val="accent6">
                  <a:lumMod val="20000"/>
                  <a:lumOff val="80000"/>
                </a:schemeClr>
              </a:solidFill>
            </a:ln>
            <a:effectLst>
              <a:outerShdw blurRad="101600" dist="635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53" name="CasetăText 52"/>
            <p:cNvSpPr txBox="1"/>
            <p:nvPr/>
          </p:nvSpPr>
          <p:spPr>
            <a:xfrm rot="3574867">
              <a:off x="3090113" y="2158833"/>
              <a:ext cx="1259505" cy="576583"/>
            </a:xfrm>
            <a:prstGeom prst="rect">
              <a:avLst/>
            </a:prstGeom>
            <a:noFill/>
            <a:ln>
              <a:noFill/>
            </a:ln>
          </p:spPr>
          <p:txBody>
            <a:bodyPr wrap="square" rtlCol="0">
              <a:prstTxWarp prst="textArchUp">
                <a:avLst/>
              </a:prstTxWarp>
              <a:spAutoFit/>
            </a:bodyPr>
            <a:lstStyle/>
            <a:p>
              <a:pPr algn="ctr"/>
              <a:r>
                <a:rPr lang="en-US" sz="1200" dirty="0">
                  <a:solidFill>
                    <a:schemeClr val="bg1"/>
                  </a:solidFill>
                  <a:latin typeface="Arial" panose="020B0604020202020204" pitchFamily="34" charset="0"/>
                  <a:cs typeface="Arial" panose="020B0604020202020204" pitchFamily="34" charset="0"/>
                </a:rPr>
                <a:t>Gender impact</a:t>
              </a:r>
            </a:p>
            <a:p>
              <a:pPr algn="ctr"/>
              <a:r>
                <a:rPr lang="en-US" sz="1200" dirty="0">
                  <a:solidFill>
                    <a:schemeClr val="bg1"/>
                  </a:solidFill>
                  <a:latin typeface="Arial" panose="020B0604020202020204" pitchFamily="34" charset="0"/>
                  <a:cs typeface="Arial" panose="020B0604020202020204" pitchFamily="34" charset="0"/>
                </a:rPr>
                <a:t>Etiology &amp;</a:t>
              </a:r>
            </a:p>
            <a:p>
              <a:pPr algn="ctr"/>
              <a:r>
                <a:rPr lang="en-US" sz="1200" dirty="0">
                  <a:solidFill>
                    <a:schemeClr val="bg1"/>
                  </a:solidFill>
                  <a:latin typeface="Arial" panose="020B0604020202020204" pitchFamily="34" charset="0"/>
                  <a:cs typeface="Arial" panose="020B0604020202020204" pitchFamily="34" charset="0"/>
                </a:rPr>
                <a:t>Presentation</a:t>
              </a:r>
            </a:p>
          </p:txBody>
        </p:sp>
      </p:grpSp>
      <p:grpSp>
        <p:nvGrpSpPr>
          <p:cNvPr id="3" name="Group 2"/>
          <p:cNvGrpSpPr/>
          <p:nvPr/>
        </p:nvGrpSpPr>
        <p:grpSpPr>
          <a:xfrm>
            <a:off x="1357313" y="819151"/>
            <a:ext cx="3093514" cy="1967726"/>
            <a:chOff x="1357312" y="819150"/>
            <a:chExt cx="3093514" cy="1967726"/>
          </a:xfrm>
        </p:grpSpPr>
        <p:sp>
          <p:nvSpPr>
            <p:cNvPr id="10" name="Freeform 10"/>
            <p:cNvSpPr>
              <a:spLocks/>
            </p:cNvSpPr>
            <p:nvPr/>
          </p:nvSpPr>
          <p:spPr bwMode="auto">
            <a:xfrm>
              <a:off x="1357312" y="819150"/>
              <a:ext cx="3093514" cy="1967726"/>
            </a:xfrm>
            <a:custGeom>
              <a:avLst/>
              <a:gdLst>
                <a:gd name="T0" fmla="*/ 2198 w 2309"/>
                <a:gd name="T1" fmla="*/ 785 h 1605"/>
                <a:gd name="T2" fmla="*/ 1721 w 2309"/>
                <a:gd name="T3" fmla="*/ 600 h 1605"/>
                <a:gd name="T4" fmla="*/ 1713 w 2309"/>
                <a:gd name="T5" fmla="*/ 545 h 1605"/>
                <a:gd name="T6" fmla="*/ 1711 w 2309"/>
                <a:gd name="T7" fmla="*/ 540 h 1605"/>
                <a:gd name="T8" fmla="*/ 1709 w 2309"/>
                <a:gd name="T9" fmla="*/ 537 h 1605"/>
                <a:gd name="T10" fmla="*/ 1707 w 2309"/>
                <a:gd name="T11" fmla="*/ 534 h 1605"/>
                <a:gd name="T12" fmla="*/ 1705 w 2309"/>
                <a:gd name="T13" fmla="*/ 530 h 1605"/>
                <a:gd name="T14" fmla="*/ 1705 w 2309"/>
                <a:gd name="T15" fmla="*/ 530 h 1605"/>
                <a:gd name="T16" fmla="*/ 1702 w 2309"/>
                <a:gd name="T17" fmla="*/ 526 h 1605"/>
                <a:gd name="T18" fmla="*/ 1700 w 2309"/>
                <a:gd name="T19" fmla="*/ 523 h 1605"/>
                <a:gd name="T20" fmla="*/ 1699 w 2309"/>
                <a:gd name="T21" fmla="*/ 521 h 1605"/>
                <a:gd name="T22" fmla="*/ 1697 w 2309"/>
                <a:gd name="T23" fmla="*/ 519 h 1605"/>
                <a:gd name="T24" fmla="*/ 1695 w 2309"/>
                <a:gd name="T25" fmla="*/ 516 h 1605"/>
                <a:gd name="T26" fmla="*/ 1690 w 2309"/>
                <a:gd name="T27" fmla="*/ 511 h 1605"/>
                <a:gd name="T28" fmla="*/ 1688 w 2309"/>
                <a:gd name="T29" fmla="*/ 509 h 1605"/>
                <a:gd name="T30" fmla="*/ 1674 w 2309"/>
                <a:gd name="T31" fmla="*/ 497 h 1605"/>
                <a:gd name="T32" fmla="*/ 1673 w 2309"/>
                <a:gd name="T33" fmla="*/ 496 h 1605"/>
                <a:gd name="T34" fmla="*/ 1667 w 2309"/>
                <a:gd name="T35" fmla="*/ 492 h 1605"/>
                <a:gd name="T36" fmla="*/ 1666 w 2309"/>
                <a:gd name="T37" fmla="*/ 492 h 1605"/>
                <a:gd name="T38" fmla="*/ 1658 w 2309"/>
                <a:gd name="T39" fmla="*/ 487 h 1605"/>
                <a:gd name="T40" fmla="*/ 1649 w 2309"/>
                <a:gd name="T41" fmla="*/ 483 h 1605"/>
                <a:gd name="T42" fmla="*/ 1641 w 2309"/>
                <a:gd name="T43" fmla="*/ 480 h 1605"/>
                <a:gd name="T44" fmla="*/ 1624 w 2309"/>
                <a:gd name="T45" fmla="*/ 476 h 1605"/>
                <a:gd name="T46" fmla="*/ 1584 w 2309"/>
                <a:gd name="T47" fmla="*/ 477 h 1605"/>
                <a:gd name="T48" fmla="*/ 1579 w 2309"/>
                <a:gd name="T49" fmla="*/ 478 h 1605"/>
                <a:gd name="T50" fmla="*/ 1575 w 2309"/>
                <a:gd name="T51" fmla="*/ 479 h 1605"/>
                <a:gd name="T52" fmla="*/ 1574 w 2309"/>
                <a:gd name="T53" fmla="*/ 480 h 1605"/>
                <a:gd name="T54" fmla="*/ 1567 w 2309"/>
                <a:gd name="T55" fmla="*/ 482 h 1605"/>
                <a:gd name="T56" fmla="*/ 1560 w 2309"/>
                <a:gd name="T57" fmla="*/ 485 h 1605"/>
                <a:gd name="T58" fmla="*/ 1556 w 2309"/>
                <a:gd name="T59" fmla="*/ 487 h 1605"/>
                <a:gd name="T60" fmla="*/ 1552 w 2309"/>
                <a:gd name="T61" fmla="*/ 489 h 1605"/>
                <a:gd name="T62" fmla="*/ 1539 w 2309"/>
                <a:gd name="T63" fmla="*/ 497 h 1605"/>
                <a:gd name="T64" fmla="*/ 1492 w 2309"/>
                <a:gd name="T65" fmla="*/ 589 h 1605"/>
                <a:gd name="T66" fmla="*/ 1493 w 2309"/>
                <a:gd name="T67" fmla="*/ 596 h 1605"/>
                <a:gd name="T68" fmla="*/ 1502 w 2309"/>
                <a:gd name="T69" fmla="*/ 637 h 1605"/>
                <a:gd name="T70" fmla="*/ 1486 w 2309"/>
                <a:gd name="T71" fmla="*/ 640 h 1605"/>
                <a:gd name="T72" fmla="*/ 1470 w 2309"/>
                <a:gd name="T73" fmla="*/ 643 h 1605"/>
                <a:gd name="T74" fmla="*/ 1458 w 2309"/>
                <a:gd name="T75" fmla="*/ 645 h 1605"/>
                <a:gd name="T76" fmla="*/ 1442 w 2309"/>
                <a:gd name="T77" fmla="*/ 648 h 1605"/>
                <a:gd name="T78" fmla="*/ 1428 w 2309"/>
                <a:gd name="T79" fmla="*/ 651 h 1605"/>
                <a:gd name="T80" fmla="*/ 1413 w 2309"/>
                <a:gd name="T81" fmla="*/ 654 h 1605"/>
                <a:gd name="T82" fmla="*/ 1409 w 2309"/>
                <a:gd name="T83" fmla="*/ 655 h 1605"/>
                <a:gd name="T84" fmla="*/ 1398 w 2309"/>
                <a:gd name="T85" fmla="*/ 658 h 1605"/>
                <a:gd name="T86" fmla="*/ 1398 w 2309"/>
                <a:gd name="T87" fmla="*/ 658 h 1605"/>
                <a:gd name="T88" fmla="*/ 1394 w 2309"/>
                <a:gd name="T89" fmla="*/ 659 h 1605"/>
                <a:gd name="T90" fmla="*/ 1388 w 2309"/>
                <a:gd name="T91" fmla="*/ 660 h 1605"/>
                <a:gd name="T92" fmla="*/ 1329 w 2309"/>
                <a:gd name="T93" fmla="*/ 678 h 1605"/>
                <a:gd name="T94" fmla="*/ 1222 w 2309"/>
                <a:gd name="T95" fmla="*/ 724 h 1605"/>
                <a:gd name="T96" fmla="*/ 1055 w 2309"/>
                <a:gd name="T97" fmla="*/ 844 h 1605"/>
                <a:gd name="T98" fmla="*/ 1047 w 2309"/>
                <a:gd name="T99" fmla="*/ 852 h 1605"/>
                <a:gd name="T100" fmla="*/ 1047 w 2309"/>
                <a:gd name="T101" fmla="*/ 852 h 1605"/>
                <a:gd name="T102" fmla="*/ 793 w 2309"/>
                <a:gd name="T103" fmla="*/ 1074 h 1605"/>
                <a:gd name="T104" fmla="*/ 564 w 2309"/>
                <a:gd name="T105" fmla="*/ 1078 h 1605"/>
                <a:gd name="T106" fmla="*/ 373 w 2309"/>
                <a:gd name="T107" fmla="*/ 1605 h 1605"/>
                <a:gd name="T108" fmla="*/ 168 w 2309"/>
                <a:gd name="T109" fmla="*/ 1227 h 1605"/>
                <a:gd name="T110" fmla="*/ 0 w 2309"/>
                <a:gd name="T111" fmla="*/ 1126 h 1605"/>
                <a:gd name="T112" fmla="*/ 146 w 2309"/>
                <a:gd name="T113" fmla="*/ 1015 h 1605"/>
                <a:gd name="T114" fmla="*/ 636 w 2309"/>
                <a:gd name="T115" fmla="*/ 212 h 1605"/>
                <a:gd name="connsiteX0" fmla="*/ 9927 w 9927"/>
                <a:gd name="connsiteY0" fmla="*/ 4613 h 9094"/>
                <a:gd name="connsiteX1" fmla="*/ 9519 w 9927"/>
                <a:gd name="connsiteY1" fmla="*/ 3985 h 9094"/>
                <a:gd name="connsiteX2" fmla="*/ 7423 w 9927"/>
                <a:gd name="connsiteY2" fmla="*/ 3019 h 9094"/>
                <a:gd name="connsiteX3" fmla="*/ 7453 w 9927"/>
                <a:gd name="connsiteY3" fmla="*/ 2832 h 9094"/>
                <a:gd name="connsiteX4" fmla="*/ 7458 w 9927"/>
                <a:gd name="connsiteY4" fmla="*/ 2770 h 9094"/>
                <a:gd name="connsiteX5" fmla="*/ 7419 w 9927"/>
                <a:gd name="connsiteY5" fmla="*/ 2490 h 9094"/>
                <a:gd name="connsiteX6" fmla="*/ 7419 w 9927"/>
                <a:gd name="connsiteY6" fmla="*/ 2490 h 9094"/>
                <a:gd name="connsiteX7" fmla="*/ 7410 w 9927"/>
                <a:gd name="connsiteY7" fmla="*/ 2458 h 9094"/>
                <a:gd name="connsiteX8" fmla="*/ 7406 w 9927"/>
                <a:gd name="connsiteY8" fmla="*/ 2452 h 9094"/>
                <a:gd name="connsiteX9" fmla="*/ 7401 w 9927"/>
                <a:gd name="connsiteY9" fmla="*/ 2440 h 9094"/>
                <a:gd name="connsiteX10" fmla="*/ 7397 w 9927"/>
                <a:gd name="connsiteY10" fmla="*/ 2434 h 9094"/>
                <a:gd name="connsiteX11" fmla="*/ 7393 w 9927"/>
                <a:gd name="connsiteY11" fmla="*/ 2421 h 9094"/>
                <a:gd name="connsiteX12" fmla="*/ 7384 w 9927"/>
                <a:gd name="connsiteY12" fmla="*/ 2402 h 9094"/>
                <a:gd name="connsiteX13" fmla="*/ 7384 w 9927"/>
                <a:gd name="connsiteY13" fmla="*/ 2396 h 9094"/>
                <a:gd name="connsiteX14" fmla="*/ 7384 w 9927"/>
                <a:gd name="connsiteY14" fmla="*/ 2396 h 9094"/>
                <a:gd name="connsiteX15" fmla="*/ 7384 w 9927"/>
                <a:gd name="connsiteY15" fmla="*/ 2396 h 9094"/>
                <a:gd name="connsiteX16" fmla="*/ 7380 w 9927"/>
                <a:gd name="connsiteY16" fmla="*/ 2390 h 9094"/>
                <a:gd name="connsiteX17" fmla="*/ 7371 w 9927"/>
                <a:gd name="connsiteY17" fmla="*/ 2371 h 9094"/>
                <a:gd name="connsiteX18" fmla="*/ 7371 w 9927"/>
                <a:gd name="connsiteY18" fmla="*/ 2365 h 9094"/>
                <a:gd name="connsiteX19" fmla="*/ 7362 w 9927"/>
                <a:gd name="connsiteY19" fmla="*/ 2353 h 9094"/>
                <a:gd name="connsiteX20" fmla="*/ 7358 w 9927"/>
                <a:gd name="connsiteY20" fmla="*/ 2346 h 9094"/>
                <a:gd name="connsiteX21" fmla="*/ 7358 w 9927"/>
                <a:gd name="connsiteY21" fmla="*/ 2340 h 9094"/>
                <a:gd name="connsiteX22" fmla="*/ 7354 w 9927"/>
                <a:gd name="connsiteY22" fmla="*/ 2334 h 9094"/>
                <a:gd name="connsiteX23" fmla="*/ 7350 w 9927"/>
                <a:gd name="connsiteY23" fmla="*/ 2328 h 9094"/>
                <a:gd name="connsiteX24" fmla="*/ 7341 w 9927"/>
                <a:gd name="connsiteY24" fmla="*/ 2315 h 9094"/>
                <a:gd name="connsiteX25" fmla="*/ 7341 w 9927"/>
                <a:gd name="connsiteY25" fmla="*/ 2309 h 9094"/>
                <a:gd name="connsiteX26" fmla="*/ 7328 w 9927"/>
                <a:gd name="connsiteY26" fmla="*/ 2296 h 9094"/>
                <a:gd name="connsiteX27" fmla="*/ 7319 w 9927"/>
                <a:gd name="connsiteY27" fmla="*/ 2278 h 9094"/>
                <a:gd name="connsiteX28" fmla="*/ 7319 w 9927"/>
                <a:gd name="connsiteY28" fmla="*/ 2278 h 9094"/>
                <a:gd name="connsiteX29" fmla="*/ 7311 w 9927"/>
                <a:gd name="connsiteY29" fmla="*/ 2265 h 9094"/>
                <a:gd name="connsiteX30" fmla="*/ 7254 w 9927"/>
                <a:gd name="connsiteY30" fmla="*/ 2197 h 9094"/>
                <a:gd name="connsiteX31" fmla="*/ 7250 w 9927"/>
                <a:gd name="connsiteY31" fmla="*/ 2191 h 9094"/>
                <a:gd name="connsiteX32" fmla="*/ 7250 w 9927"/>
                <a:gd name="connsiteY32" fmla="*/ 2184 h 9094"/>
                <a:gd name="connsiteX33" fmla="*/ 7246 w 9927"/>
                <a:gd name="connsiteY33" fmla="*/ 2184 h 9094"/>
                <a:gd name="connsiteX34" fmla="*/ 7220 w 9927"/>
                <a:gd name="connsiteY34" fmla="*/ 2159 h 9094"/>
                <a:gd name="connsiteX35" fmla="*/ 7220 w 9927"/>
                <a:gd name="connsiteY35" fmla="*/ 2159 h 9094"/>
                <a:gd name="connsiteX36" fmla="*/ 7215 w 9927"/>
                <a:gd name="connsiteY36" fmla="*/ 2159 h 9094"/>
                <a:gd name="connsiteX37" fmla="*/ 7215 w 9927"/>
                <a:gd name="connsiteY37" fmla="*/ 2159 h 9094"/>
                <a:gd name="connsiteX38" fmla="*/ 7198 w 9927"/>
                <a:gd name="connsiteY38" fmla="*/ 2141 h 9094"/>
                <a:gd name="connsiteX39" fmla="*/ 7181 w 9927"/>
                <a:gd name="connsiteY39" fmla="*/ 2128 h 9094"/>
                <a:gd name="connsiteX40" fmla="*/ 7172 w 9927"/>
                <a:gd name="connsiteY40" fmla="*/ 2122 h 9094"/>
                <a:gd name="connsiteX41" fmla="*/ 7142 w 9927"/>
                <a:gd name="connsiteY41" fmla="*/ 2103 h 9094"/>
                <a:gd name="connsiteX42" fmla="*/ 7111 w 9927"/>
                <a:gd name="connsiteY42" fmla="*/ 2085 h 9094"/>
                <a:gd name="connsiteX43" fmla="*/ 7107 w 9927"/>
                <a:gd name="connsiteY43" fmla="*/ 2085 h 9094"/>
                <a:gd name="connsiteX44" fmla="*/ 7059 w 9927"/>
                <a:gd name="connsiteY44" fmla="*/ 2072 h 9094"/>
                <a:gd name="connsiteX45" fmla="*/ 7033 w 9927"/>
                <a:gd name="connsiteY45" fmla="*/ 2060 h 9094"/>
                <a:gd name="connsiteX46" fmla="*/ 6960 w 9927"/>
                <a:gd name="connsiteY46" fmla="*/ 2054 h 9094"/>
                <a:gd name="connsiteX47" fmla="*/ 6860 w 9927"/>
                <a:gd name="connsiteY47" fmla="*/ 2066 h 9094"/>
                <a:gd name="connsiteX48" fmla="*/ 6843 w 9927"/>
                <a:gd name="connsiteY48" fmla="*/ 2072 h 9094"/>
                <a:gd name="connsiteX49" fmla="*/ 6838 w 9927"/>
                <a:gd name="connsiteY49" fmla="*/ 2072 h 9094"/>
                <a:gd name="connsiteX50" fmla="*/ 6838 w 9927"/>
                <a:gd name="connsiteY50" fmla="*/ 2072 h 9094"/>
                <a:gd name="connsiteX51" fmla="*/ 6821 w 9927"/>
                <a:gd name="connsiteY51" fmla="*/ 2078 h 9094"/>
                <a:gd name="connsiteX52" fmla="*/ 6817 w 9927"/>
                <a:gd name="connsiteY52" fmla="*/ 2085 h 9094"/>
                <a:gd name="connsiteX53" fmla="*/ 6817 w 9927"/>
                <a:gd name="connsiteY53" fmla="*/ 2085 h 9094"/>
                <a:gd name="connsiteX54" fmla="*/ 6804 w 9927"/>
                <a:gd name="connsiteY54" fmla="*/ 2091 h 9094"/>
                <a:gd name="connsiteX55" fmla="*/ 6786 w 9927"/>
                <a:gd name="connsiteY55" fmla="*/ 2097 h 9094"/>
                <a:gd name="connsiteX56" fmla="*/ 6778 w 9927"/>
                <a:gd name="connsiteY56" fmla="*/ 2103 h 9094"/>
                <a:gd name="connsiteX57" fmla="*/ 6756 w 9927"/>
                <a:gd name="connsiteY57" fmla="*/ 2116 h 9094"/>
                <a:gd name="connsiteX58" fmla="*/ 6752 w 9927"/>
                <a:gd name="connsiteY58" fmla="*/ 2116 h 9094"/>
                <a:gd name="connsiteX59" fmla="*/ 6739 w 9927"/>
                <a:gd name="connsiteY59" fmla="*/ 2128 h 9094"/>
                <a:gd name="connsiteX60" fmla="*/ 6739 w 9927"/>
                <a:gd name="connsiteY60" fmla="*/ 2128 h 9094"/>
                <a:gd name="connsiteX61" fmla="*/ 6722 w 9927"/>
                <a:gd name="connsiteY61" fmla="*/ 2141 h 9094"/>
                <a:gd name="connsiteX62" fmla="*/ 6665 w 9927"/>
                <a:gd name="connsiteY62" fmla="*/ 2191 h 9094"/>
                <a:gd name="connsiteX63" fmla="*/ 6665 w 9927"/>
                <a:gd name="connsiteY63" fmla="*/ 2191 h 9094"/>
                <a:gd name="connsiteX64" fmla="*/ 6462 w 9927"/>
                <a:gd name="connsiteY64" fmla="*/ 2733 h 9094"/>
                <a:gd name="connsiteX65" fmla="*/ 6462 w 9927"/>
                <a:gd name="connsiteY65" fmla="*/ 2764 h 9094"/>
                <a:gd name="connsiteX66" fmla="*/ 6466 w 9927"/>
                <a:gd name="connsiteY66" fmla="*/ 2801 h 9094"/>
                <a:gd name="connsiteX67" fmla="*/ 6466 w 9927"/>
                <a:gd name="connsiteY67" fmla="*/ 2807 h 9094"/>
                <a:gd name="connsiteX68" fmla="*/ 6505 w 9927"/>
                <a:gd name="connsiteY68" fmla="*/ 3057 h 9094"/>
                <a:gd name="connsiteX69" fmla="*/ 6505 w 9927"/>
                <a:gd name="connsiteY69" fmla="*/ 3063 h 9094"/>
                <a:gd name="connsiteX70" fmla="*/ 6509 w 9927"/>
                <a:gd name="connsiteY70" fmla="*/ 3069 h 9094"/>
                <a:gd name="connsiteX71" fmla="*/ 6436 w 9927"/>
                <a:gd name="connsiteY71" fmla="*/ 3082 h 9094"/>
                <a:gd name="connsiteX72" fmla="*/ 6388 w 9927"/>
                <a:gd name="connsiteY72" fmla="*/ 3094 h 9094"/>
                <a:gd name="connsiteX73" fmla="*/ 6366 w 9927"/>
                <a:gd name="connsiteY73" fmla="*/ 3100 h 9094"/>
                <a:gd name="connsiteX74" fmla="*/ 6323 w 9927"/>
                <a:gd name="connsiteY74" fmla="*/ 3106 h 9094"/>
                <a:gd name="connsiteX75" fmla="*/ 6314 w 9927"/>
                <a:gd name="connsiteY75" fmla="*/ 3113 h 9094"/>
                <a:gd name="connsiteX76" fmla="*/ 6267 w 9927"/>
                <a:gd name="connsiteY76" fmla="*/ 3125 h 9094"/>
                <a:gd name="connsiteX77" fmla="*/ 6245 w 9927"/>
                <a:gd name="connsiteY77" fmla="*/ 3131 h 9094"/>
                <a:gd name="connsiteX78" fmla="*/ 6206 w 9927"/>
                <a:gd name="connsiteY78" fmla="*/ 3144 h 9094"/>
                <a:gd name="connsiteX79" fmla="*/ 6184 w 9927"/>
                <a:gd name="connsiteY79" fmla="*/ 3150 h 9094"/>
                <a:gd name="connsiteX80" fmla="*/ 6150 w 9927"/>
                <a:gd name="connsiteY80" fmla="*/ 3163 h 9094"/>
                <a:gd name="connsiteX81" fmla="*/ 6120 w 9927"/>
                <a:gd name="connsiteY81" fmla="*/ 3169 h 9094"/>
                <a:gd name="connsiteX82" fmla="*/ 6111 w 9927"/>
                <a:gd name="connsiteY82" fmla="*/ 3175 h 9094"/>
                <a:gd name="connsiteX83" fmla="*/ 6102 w 9927"/>
                <a:gd name="connsiteY83" fmla="*/ 3175 h 9094"/>
                <a:gd name="connsiteX84" fmla="*/ 6059 w 9927"/>
                <a:gd name="connsiteY84" fmla="*/ 3194 h 9094"/>
                <a:gd name="connsiteX85" fmla="*/ 6055 w 9927"/>
                <a:gd name="connsiteY85" fmla="*/ 3194 h 9094"/>
                <a:gd name="connsiteX86" fmla="*/ 6055 w 9927"/>
                <a:gd name="connsiteY86" fmla="*/ 3194 h 9094"/>
                <a:gd name="connsiteX87" fmla="*/ 6055 w 9927"/>
                <a:gd name="connsiteY87" fmla="*/ 3194 h 9094"/>
                <a:gd name="connsiteX88" fmla="*/ 6050 w 9927"/>
                <a:gd name="connsiteY88" fmla="*/ 3194 h 9094"/>
                <a:gd name="connsiteX89" fmla="*/ 6037 w 9927"/>
                <a:gd name="connsiteY89" fmla="*/ 3200 h 9094"/>
                <a:gd name="connsiteX90" fmla="*/ 6016 w 9927"/>
                <a:gd name="connsiteY90" fmla="*/ 3206 h 9094"/>
                <a:gd name="connsiteX91" fmla="*/ 6011 w 9927"/>
                <a:gd name="connsiteY91" fmla="*/ 3206 h 9094"/>
                <a:gd name="connsiteX92" fmla="*/ 6011 w 9927"/>
                <a:gd name="connsiteY92" fmla="*/ 3206 h 9094"/>
                <a:gd name="connsiteX93" fmla="*/ 5756 w 9927"/>
                <a:gd name="connsiteY93" fmla="*/ 3318 h 9094"/>
                <a:gd name="connsiteX94" fmla="*/ 5314 w 9927"/>
                <a:gd name="connsiteY94" fmla="*/ 3592 h 9094"/>
                <a:gd name="connsiteX95" fmla="*/ 5292 w 9927"/>
                <a:gd name="connsiteY95" fmla="*/ 3605 h 9094"/>
                <a:gd name="connsiteX96" fmla="*/ 5258 w 9927"/>
                <a:gd name="connsiteY96" fmla="*/ 3630 h 9094"/>
                <a:gd name="connsiteX97" fmla="*/ 4569 w 9927"/>
                <a:gd name="connsiteY97" fmla="*/ 4353 h 9094"/>
                <a:gd name="connsiteX98" fmla="*/ 4569 w 9927"/>
                <a:gd name="connsiteY98" fmla="*/ 4353 h 9094"/>
                <a:gd name="connsiteX99" fmla="*/ 4534 w 9927"/>
                <a:gd name="connsiteY99" fmla="*/ 4402 h 9094"/>
                <a:gd name="connsiteX100" fmla="*/ 4534 w 9927"/>
                <a:gd name="connsiteY100" fmla="*/ 4402 h 9094"/>
                <a:gd name="connsiteX101" fmla="*/ 4534 w 9927"/>
                <a:gd name="connsiteY101" fmla="*/ 4402 h 9094"/>
                <a:gd name="connsiteX102" fmla="*/ 3049 w 9927"/>
                <a:gd name="connsiteY102" fmla="*/ 5088 h 9094"/>
                <a:gd name="connsiteX103" fmla="*/ 3434 w 9927"/>
                <a:gd name="connsiteY103" fmla="*/ 5786 h 9094"/>
                <a:gd name="connsiteX104" fmla="*/ 2941 w 9927"/>
                <a:gd name="connsiteY104" fmla="*/ 6496 h 9094"/>
                <a:gd name="connsiteX105" fmla="*/ 2443 w 9927"/>
                <a:gd name="connsiteY105" fmla="*/ 5811 h 9094"/>
                <a:gd name="connsiteX106" fmla="*/ 1611 w 9927"/>
                <a:gd name="connsiteY106" fmla="*/ 8851 h 9094"/>
                <a:gd name="connsiteX107" fmla="*/ 1615 w 9927"/>
                <a:gd name="connsiteY107" fmla="*/ 9094 h 9094"/>
                <a:gd name="connsiteX108" fmla="*/ 801 w 9927"/>
                <a:gd name="connsiteY108" fmla="*/ 7169 h 9094"/>
                <a:gd name="connsiteX109" fmla="*/ 728 w 9927"/>
                <a:gd name="connsiteY109" fmla="*/ 6739 h 9094"/>
                <a:gd name="connsiteX110" fmla="*/ 498 w 9927"/>
                <a:gd name="connsiteY110" fmla="*/ 6820 h 9094"/>
                <a:gd name="connsiteX111" fmla="*/ 0 w 9927"/>
                <a:gd name="connsiteY111" fmla="*/ 6110 h 9094"/>
                <a:gd name="connsiteX112" fmla="*/ 498 w 9927"/>
                <a:gd name="connsiteY112" fmla="*/ 5393 h 9094"/>
                <a:gd name="connsiteX113" fmla="*/ 632 w 9927"/>
                <a:gd name="connsiteY113" fmla="*/ 5418 h 9094"/>
                <a:gd name="connsiteX114" fmla="*/ 1576 w 9927"/>
                <a:gd name="connsiteY114" fmla="*/ 1163 h 9094"/>
                <a:gd name="connsiteX115" fmla="*/ 2754 w 9927"/>
                <a:gd name="connsiteY115" fmla="*/ 415 h 9094"/>
                <a:gd name="connsiteX116" fmla="*/ 9927 w 9927"/>
                <a:gd name="connsiteY116" fmla="*/ 4613 h 9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9927" h="9094">
                  <a:moveTo>
                    <a:pt x="9927" y="4613"/>
                  </a:moveTo>
                  <a:cubicBezTo>
                    <a:pt x="9775" y="4464"/>
                    <a:pt x="9684" y="4116"/>
                    <a:pt x="9519" y="3985"/>
                  </a:cubicBezTo>
                  <a:cubicBezTo>
                    <a:pt x="8952" y="3337"/>
                    <a:pt x="8203" y="3057"/>
                    <a:pt x="7423" y="3019"/>
                  </a:cubicBezTo>
                  <a:cubicBezTo>
                    <a:pt x="7440" y="2963"/>
                    <a:pt x="7449" y="2901"/>
                    <a:pt x="7453" y="2832"/>
                  </a:cubicBezTo>
                  <a:cubicBezTo>
                    <a:pt x="7453" y="2814"/>
                    <a:pt x="7458" y="2789"/>
                    <a:pt x="7458" y="2770"/>
                  </a:cubicBezTo>
                  <a:cubicBezTo>
                    <a:pt x="7458" y="2670"/>
                    <a:pt x="7436" y="2577"/>
                    <a:pt x="7419" y="2490"/>
                  </a:cubicBezTo>
                  <a:lnTo>
                    <a:pt x="7419" y="2490"/>
                  </a:lnTo>
                  <a:cubicBezTo>
                    <a:pt x="7419" y="2477"/>
                    <a:pt x="7410" y="2471"/>
                    <a:pt x="7410" y="2458"/>
                  </a:cubicBezTo>
                  <a:cubicBezTo>
                    <a:pt x="7406" y="2458"/>
                    <a:pt x="7406" y="2458"/>
                    <a:pt x="7406" y="2452"/>
                  </a:cubicBezTo>
                  <a:cubicBezTo>
                    <a:pt x="7406" y="2452"/>
                    <a:pt x="7401" y="2446"/>
                    <a:pt x="7401" y="2440"/>
                  </a:cubicBezTo>
                  <a:lnTo>
                    <a:pt x="7397" y="2434"/>
                  </a:lnTo>
                  <a:cubicBezTo>
                    <a:pt x="7397" y="2427"/>
                    <a:pt x="7393" y="2427"/>
                    <a:pt x="7393" y="2421"/>
                  </a:cubicBezTo>
                  <a:cubicBezTo>
                    <a:pt x="7388" y="2415"/>
                    <a:pt x="7388" y="2409"/>
                    <a:pt x="7384" y="2402"/>
                  </a:cubicBezTo>
                  <a:lnTo>
                    <a:pt x="7384" y="2396"/>
                  </a:lnTo>
                  <a:lnTo>
                    <a:pt x="7384" y="2396"/>
                  </a:lnTo>
                  <a:lnTo>
                    <a:pt x="7384" y="2396"/>
                  </a:lnTo>
                  <a:lnTo>
                    <a:pt x="7380" y="2390"/>
                  </a:lnTo>
                  <a:cubicBezTo>
                    <a:pt x="7375" y="2384"/>
                    <a:pt x="7375" y="2377"/>
                    <a:pt x="7371" y="2371"/>
                  </a:cubicBezTo>
                  <a:lnTo>
                    <a:pt x="7371" y="2365"/>
                  </a:lnTo>
                  <a:cubicBezTo>
                    <a:pt x="7367" y="2365"/>
                    <a:pt x="7367" y="2359"/>
                    <a:pt x="7362" y="2353"/>
                  </a:cubicBezTo>
                  <a:cubicBezTo>
                    <a:pt x="7362" y="2353"/>
                    <a:pt x="7362" y="2346"/>
                    <a:pt x="7358" y="2346"/>
                  </a:cubicBezTo>
                  <a:lnTo>
                    <a:pt x="7358" y="2340"/>
                  </a:lnTo>
                  <a:cubicBezTo>
                    <a:pt x="7354" y="2340"/>
                    <a:pt x="7354" y="2334"/>
                    <a:pt x="7354" y="2334"/>
                  </a:cubicBezTo>
                  <a:lnTo>
                    <a:pt x="7350" y="2328"/>
                  </a:lnTo>
                  <a:cubicBezTo>
                    <a:pt x="7345" y="2321"/>
                    <a:pt x="7345" y="2315"/>
                    <a:pt x="7341" y="2315"/>
                  </a:cubicBezTo>
                  <a:lnTo>
                    <a:pt x="7341" y="2309"/>
                  </a:lnTo>
                  <a:cubicBezTo>
                    <a:pt x="7337" y="2303"/>
                    <a:pt x="7332" y="2296"/>
                    <a:pt x="7328" y="2296"/>
                  </a:cubicBezTo>
                  <a:cubicBezTo>
                    <a:pt x="7328" y="2290"/>
                    <a:pt x="7324" y="2284"/>
                    <a:pt x="7319" y="2278"/>
                  </a:cubicBezTo>
                  <a:lnTo>
                    <a:pt x="7319" y="2278"/>
                  </a:lnTo>
                  <a:cubicBezTo>
                    <a:pt x="7315" y="2272"/>
                    <a:pt x="7315" y="2265"/>
                    <a:pt x="7311" y="2265"/>
                  </a:cubicBezTo>
                  <a:cubicBezTo>
                    <a:pt x="7293" y="2240"/>
                    <a:pt x="7276" y="2215"/>
                    <a:pt x="7254" y="2197"/>
                  </a:cubicBezTo>
                  <a:lnTo>
                    <a:pt x="7250" y="2191"/>
                  </a:lnTo>
                  <a:lnTo>
                    <a:pt x="7250" y="2184"/>
                  </a:lnTo>
                  <a:lnTo>
                    <a:pt x="7246" y="2184"/>
                  </a:lnTo>
                  <a:cubicBezTo>
                    <a:pt x="7237" y="2172"/>
                    <a:pt x="7228" y="2166"/>
                    <a:pt x="7220" y="2159"/>
                  </a:cubicBezTo>
                  <a:lnTo>
                    <a:pt x="7220" y="2159"/>
                  </a:lnTo>
                  <a:lnTo>
                    <a:pt x="7215" y="2159"/>
                  </a:lnTo>
                  <a:lnTo>
                    <a:pt x="7215" y="2159"/>
                  </a:lnTo>
                  <a:cubicBezTo>
                    <a:pt x="7211" y="2153"/>
                    <a:pt x="7202" y="2147"/>
                    <a:pt x="7198" y="2141"/>
                  </a:cubicBezTo>
                  <a:cubicBezTo>
                    <a:pt x="7189" y="2134"/>
                    <a:pt x="7185" y="2134"/>
                    <a:pt x="7181" y="2128"/>
                  </a:cubicBezTo>
                  <a:cubicBezTo>
                    <a:pt x="7176" y="2128"/>
                    <a:pt x="7176" y="2122"/>
                    <a:pt x="7172" y="2122"/>
                  </a:cubicBezTo>
                  <a:cubicBezTo>
                    <a:pt x="7159" y="2116"/>
                    <a:pt x="7150" y="2110"/>
                    <a:pt x="7142" y="2103"/>
                  </a:cubicBezTo>
                  <a:cubicBezTo>
                    <a:pt x="7133" y="2097"/>
                    <a:pt x="7120" y="2091"/>
                    <a:pt x="7111" y="2085"/>
                  </a:cubicBezTo>
                  <a:lnTo>
                    <a:pt x="7107" y="2085"/>
                  </a:lnTo>
                  <a:cubicBezTo>
                    <a:pt x="7090" y="2078"/>
                    <a:pt x="7077" y="2072"/>
                    <a:pt x="7059" y="2072"/>
                  </a:cubicBezTo>
                  <a:cubicBezTo>
                    <a:pt x="7051" y="2066"/>
                    <a:pt x="7042" y="2066"/>
                    <a:pt x="7033" y="2060"/>
                  </a:cubicBezTo>
                  <a:cubicBezTo>
                    <a:pt x="7012" y="2060"/>
                    <a:pt x="6986" y="2054"/>
                    <a:pt x="6960" y="2054"/>
                  </a:cubicBezTo>
                  <a:cubicBezTo>
                    <a:pt x="6925" y="2054"/>
                    <a:pt x="6890" y="2060"/>
                    <a:pt x="6860" y="2066"/>
                  </a:cubicBezTo>
                  <a:cubicBezTo>
                    <a:pt x="6851" y="2072"/>
                    <a:pt x="6847" y="2072"/>
                    <a:pt x="6843" y="2072"/>
                  </a:cubicBezTo>
                  <a:lnTo>
                    <a:pt x="6838" y="2072"/>
                  </a:lnTo>
                  <a:lnTo>
                    <a:pt x="6838" y="2072"/>
                  </a:lnTo>
                  <a:cubicBezTo>
                    <a:pt x="6834" y="2078"/>
                    <a:pt x="6830" y="2078"/>
                    <a:pt x="6821" y="2078"/>
                  </a:cubicBezTo>
                  <a:cubicBezTo>
                    <a:pt x="6821" y="2085"/>
                    <a:pt x="6821" y="2085"/>
                    <a:pt x="6817" y="2085"/>
                  </a:cubicBezTo>
                  <a:lnTo>
                    <a:pt x="6817" y="2085"/>
                  </a:lnTo>
                  <a:cubicBezTo>
                    <a:pt x="6812" y="2085"/>
                    <a:pt x="6808" y="2085"/>
                    <a:pt x="6804" y="2091"/>
                  </a:cubicBezTo>
                  <a:cubicBezTo>
                    <a:pt x="6799" y="2091"/>
                    <a:pt x="6791" y="2097"/>
                    <a:pt x="6786" y="2097"/>
                  </a:cubicBezTo>
                  <a:cubicBezTo>
                    <a:pt x="6782" y="2097"/>
                    <a:pt x="6778" y="2103"/>
                    <a:pt x="6778" y="2103"/>
                  </a:cubicBezTo>
                  <a:cubicBezTo>
                    <a:pt x="6769" y="2110"/>
                    <a:pt x="6765" y="2110"/>
                    <a:pt x="6756" y="2116"/>
                  </a:cubicBezTo>
                  <a:lnTo>
                    <a:pt x="6752" y="2116"/>
                  </a:lnTo>
                  <a:cubicBezTo>
                    <a:pt x="6748" y="2122"/>
                    <a:pt x="6743" y="2122"/>
                    <a:pt x="6739" y="2128"/>
                  </a:cubicBezTo>
                  <a:lnTo>
                    <a:pt x="6739" y="2128"/>
                  </a:lnTo>
                  <a:cubicBezTo>
                    <a:pt x="6730" y="2134"/>
                    <a:pt x="6726" y="2134"/>
                    <a:pt x="6722" y="2141"/>
                  </a:cubicBezTo>
                  <a:cubicBezTo>
                    <a:pt x="6700" y="2153"/>
                    <a:pt x="6683" y="2172"/>
                    <a:pt x="6665" y="2191"/>
                  </a:cubicBezTo>
                  <a:lnTo>
                    <a:pt x="6665" y="2191"/>
                  </a:lnTo>
                  <a:cubicBezTo>
                    <a:pt x="6548" y="2315"/>
                    <a:pt x="6470" y="2508"/>
                    <a:pt x="6462" y="2733"/>
                  </a:cubicBezTo>
                  <a:lnTo>
                    <a:pt x="6462" y="2764"/>
                  </a:lnTo>
                  <a:cubicBezTo>
                    <a:pt x="6462" y="2776"/>
                    <a:pt x="6466" y="2789"/>
                    <a:pt x="6466" y="2801"/>
                  </a:cubicBezTo>
                  <a:lnTo>
                    <a:pt x="6466" y="2807"/>
                  </a:lnTo>
                  <a:cubicBezTo>
                    <a:pt x="6466" y="2895"/>
                    <a:pt x="6483" y="2982"/>
                    <a:pt x="6505" y="3057"/>
                  </a:cubicBezTo>
                  <a:lnTo>
                    <a:pt x="6505" y="3063"/>
                  </a:lnTo>
                  <a:lnTo>
                    <a:pt x="6509" y="3069"/>
                  </a:lnTo>
                  <a:cubicBezTo>
                    <a:pt x="6483" y="3069"/>
                    <a:pt x="6462" y="3075"/>
                    <a:pt x="6436" y="3082"/>
                  </a:cubicBezTo>
                  <a:cubicBezTo>
                    <a:pt x="6418" y="3088"/>
                    <a:pt x="6401" y="3088"/>
                    <a:pt x="6388" y="3094"/>
                  </a:cubicBezTo>
                  <a:cubicBezTo>
                    <a:pt x="6379" y="3094"/>
                    <a:pt x="6371" y="3094"/>
                    <a:pt x="6366" y="3100"/>
                  </a:cubicBezTo>
                  <a:cubicBezTo>
                    <a:pt x="6353" y="3100"/>
                    <a:pt x="6336" y="3106"/>
                    <a:pt x="6323" y="3106"/>
                  </a:cubicBezTo>
                  <a:cubicBezTo>
                    <a:pt x="6319" y="3106"/>
                    <a:pt x="6319" y="3113"/>
                    <a:pt x="6314" y="3113"/>
                  </a:cubicBezTo>
                  <a:cubicBezTo>
                    <a:pt x="6297" y="3113"/>
                    <a:pt x="6280" y="3119"/>
                    <a:pt x="6267" y="3125"/>
                  </a:cubicBezTo>
                  <a:cubicBezTo>
                    <a:pt x="6258" y="3125"/>
                    <a:pt x="6254" y="3131"/>
                    <a:pt x="6245" y="3131"/>
                  </a:cubicBezTo>
                  <a:cubicBezTo>
                    <a:pt x="6232" y="3131"/>
                    <a:pt x="6219" y="3138"/>
                    <a:pt x="6206" y="3144"/>
                  </a:cubicBezTo>
                  <a:cubicBezTo>
                    <a:pt x="6197" y="3144"/>
                    <a:pt x="6193" y="3150"/>
                    <a:pt x="6184" y="3150"/>
                  </a:cubicBezTo>
                  <a:cubicBezTo>
                    <a:pt x="6172" y="3150"/>
                    <a:pt x="6163" y="3156"/>
                    <a:pt x="6150" y="3163"/>
                  </a:cubicBezTo>
                  <a:cubicBezTo>
                    <a:pt x="6141" y="3163"/>
                    <a:pt x="6133" y="3169"/>
                    <a:pt x="6120" y="3169"/>
                  </a:cubicBezTo>
                  <a:cubicBezTo>
                    <a:pt x="6120" y="3175"/>
                    <a:pt x="6115" y="3175"/>
                    <a:pt x="6111" y="3175"/>
                  </a:cubicBezTo>
                  <a:lnTo>
                    <a:pt x="6102" y="3175"/>
                  </a:lnTo>
                  <a:cubicBezTo>
                    <a:pt x="6089" y="3181"/>
                    <a:pt x="6072" y="3187"/>
                    <a:pt x="6059" y="3194"/>
                  </a:cubicBezTo>
                  <a:lnTo>
                    <a:pt x="6055" y="3194"/>
                  </a:lnTo>
                  <a:lnTo>
                    <a:pt x="6055" y="3194"/>
                  </a:lnTo>
                  <a:lnTo>
                    <a:pt x="6055" y="3194"/>
                  </a:lnTo>
                  <a:lnTo>
                    <a:pt x="6050" y="3194"/>
                  </a:lnTo>
                  <a:lnTo>
                    <a:pt x="6037" y="3200"/>
                  </a:lnTo>
                  <a:lnTo>
                    <a:pt x="6016" y="3206"/>
                  </a:lnTo>
                  <a:lnTo>
                    <a:pt x="6011" y="3206"/>
                  </a:lnTo>
                  <a:lnTo>
                    <a:pt x="6011" y="3206"/>
                  </a:lnTo>
                  <a:cubicBezTo>
                    <a:pt x="5925" y="3231"/>
                    <a:pt x="5842" y="3275"/>
                    <a:pt x="5756" y="3318"/>
                  </a:cubicBezTo>
                  <a:cubicBezTo>
                    <a:pt x="5604" y="3387"/>
                    <a:pt x="5457" y="3480"/>
                    <a:pt x="5314" y="3592"/>
                  </a:cubicBezTo>
                  <a:cubicBezTo>
                    <a:pt x="5305" y="3599"/>
                    <a:pt x="5297" y="3605"/>
                    <a:pt x="5292" y="3605"/>
                  </a:cubicBezTo>
                  <a:cubicBezTo>
                    <a:pt x="5279" y="3617"/>
                    <a:pt x="5271" y="3624"/>
                    <a:pt x="5258" y="3630"/>
                  </a:cubicBezTo>
                  <a:cubicBezTo>
                    <a:pt x="5006" y="3829"/>
                    <a:pt x="4773" y="4066"/>
                    <a:pt x="4569" y="4353"/>
                  </a:cubicBezTo>
                  <a:lnTo>
                    <a:pt x="4569" y="4353"/>
                  </a:lnTo>
                  <a:cubicBezTo>
                    <a:pt x="4556" y="4371"/>
                    <a:pt x="4543" y="4384"/>
                    <a:pt x="4534" y="4402"/>
                  </a:cubicBezTo>
                  <a:lnTo>
                    <a:pt x="4534" y="4402"/>
                  </a:lnTo>
                  <a:lnTo>
                    <a:pt x="4534" y="4402"/>
                  </a:lnTo>
                  <a:cubicBezTo>
                    <a:pt x="3989" y="4446"/>
                    <a:pt x="3482" y="4689"/>
                    <a:pt x="3049" y="5088"/>
                  </a:cubicBezTo>
                  <a:cubicBezTo>
                    <a:pt x="3270" y="5156"/>
                    <a:pt x="3434" y="5443"/>
                    <a:pt x="3434" y="5786"/>
                  </a:cubicBezTo>
                  <a:cubicBezTo>
                    <a:pt x="3434" y="6178"/>
                    <a:pt x="3214" y="6496"/>
                    <a:pt x="2941" y="6496"/>
                  </a:cubicBezTo>
                  <a:cubicBezTo>
                    <a:pt x="2672" y="6496"/>
                    <a:pt x="2451" y="6191"/>
                    <a:pt x="2443" y="5811"/>
                  </a:cubicBezTo>
                  <a:cubicBezTo>
                    <a:pt x="1927" y="6608"/>
                    <a:pt x="1611" y="7673"/>
                    <a:pt x="1611" y="8851"/>
                  </a:cubicBezTo>
                  <a:cubicBezTo>
                    <a:pt x="1611" y="8932"/>
                    <a:pt x="1611" y="9013"/>
                    <a:pt x="1615" y="9094"/>
                  </a:cubicBezTo>
                  <a:cubicBezTo>
                    <a:pt x="1234" y="8577"/>
                    <a:pt x="953" y="7885"/>
                    <a:pt x="801" y="7169"/>
                  </a:cubicBezTo>
                  <a:cubicBezTo>
                    <a:pt x="775" y="7025"/>
                    <a:pt x="749" y="6882"/>
                    <a:pt x="728" y="6739"/>
                  </a:cubicBezTo>
                  <a:cubicBezTo>
                    <a:pt x="658" y="6795"/>
                    <a:pt x="580" y="6820"/>
                    <a:pt x="498" y="6820"/>
                  </a:cubicBezTo>
                  <a:cubicBezTo>
                    <a:pt x="221" y="6820"/>
                    <a:pt x="0" y="6502"/>
                    <a:pt x="0" y="6110"/>
                  </a:cubicBezTo>
                  <a:cubicBezTo>
                    <a:pt x="0" y="5711"/>
                    <a:pt x="221" y="5393"/>
                    <a:pt x="498" y="5393"/>
                  </a:cubicBezTo>
                  <a:cubicBezTo>
                    <a:pt x="546" y="5393"/>
                    <a:pt x="589" y="5406"/>
                    <a:pt x="632" y="5418"/>
                  </a:cubicBezTo>
                  <a:cubicBezTo>
                    <a:pt x="632" y="3910"/>
                    <a:pt x="992" y="2421"/>
                    <a:pt x="1576" y="1163"/>
                  </a:cubicBezTo>
                  <a:cubicBezTo>
                    <a:pt x="1979" y="839"/>
                    <a:pt x="2365" y="596"/>
                    <a:pt x="2754" y="415"/>
                  </a:cubicBezTo>
                  <a:cubicBezTo>
                    <a:pt x="5427" y="-906"/>
                    <a:pt x="8558" y="1050"/>
                    <a:pt x="9927" y="4613"/>
                  </a:cubicBez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w="12700">
              <a:solidFill>
                <a:schemeClr val="accent6">
                  <a:lumMod val="20000"/>
                  <a:lumOff val="80000"/>
                </a:schemeClr>
              </a:solidFill>
            </a:ln>
            <a:effectLst>
              <a:outerShdw blurRad="101600" dist="635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55" name="CasetăText 54"/>
            <p:cNvSpPr txBox="1"/>
            <p:nvPr/>
          </p:nvSpPr>
          <p:spPr>
            <a:xfrm rot="19371060">
              <a:off x="1692411" y="1529849"/>
              <a:ext cx="1259505" cy="576583"/>
            </a:xfrm>
            <a:prstGeom prst="rect">
              <a:avLst/>
            </a:prstGeom>
            <a:noFill/>
            <a:ln>
              <a:noFill/>
            </a:ln>
          </p:spPr>
          <p:txBody>
            <a:bodyPr wrap="square" rtlCol="0">
              <a:prstTxWarp prst="textArchUp">
                <a:avLst/>
              </a:prstTxWarp>
              <a:spAutoFit/>
            </a:bodyPr>
            <a:lstStyle/>
            <a:p>
              <a:pPr algn="ctr"/>
              <a:r>
                <a:rPr lang="en-US" sz="1200" dirty="0">
                  <a:solidFill>
                    <a:schemeClr val="bg1"/>
                  </a:solidFill>
                  <a:latin typeface="Arial" panose="020B0604020202020204" pitchFamily="34" charset="0"/>
                  <a:cs typeface="Arial" panose="020B0604020202020204" pitchFamily="34" charset="0"/>
                </a:rPr>
                <a:t>Awareness of</a:t>
              </a:r>
            </a:p>
            <a:p>
              <a:pPr algn="ctr"/>
              <a:r>
                <a:rPr lang="en-US" sz="1200" dirty="0">
                  <a:solidFill>
                    <a:schemeClr val="bg1"/>
                  </a:solidFill>
                  <a:latin typeface="Arial" panose="020B0604020202020204" pitchFamily="34" charset="0"/>
                  <a:cs typeface="Arial" panose="020B0604020202020204" pitchFamily="34" charset="0"/>
                </a:rPr>
                <a:t>Gender Disparities</a:t>
              </a:r>
            </a:p>
          </p:txBody>
        </p:sp>
      </p:grpSp>
      <p:grpSp>
        <p:nvGrpSpPr>
          <p:cNvPr id="2" name="Group 1"/>
          <p:cNvGrpSpPr/>
          <p:nvPr/>
        </p:nvGrpSpPr>
        <p:grpSpPr>
          <a:xfrm>
            <a:off x="603250" y="1070787"/>
            <a:ext cx="2239963" cy="3132138"/>
            <a:chOff x="603249" y="1070787"/>
            <a:chExt cx="2239963" cy="3132138"/>
          </a:xfrm>
        </p:grpSpPr>
        <p:sp>
          <p:nvSpPr>
            <p:cNvPr id="8" name="Freeform 8"/>
            <p:cNvSpPr>
              <a:spLocks/>
            </p:cNvSpPr>
            <p:nvPr/>
          </p:nvSpPr>
          <p:spPr bwMode="auto">
            <a:xfrm>
              <a:off x="603249" y="1070787"/>
              <a:ext cx="2239963" cy="3132138"/>
            </a:xfrm>
            <a:custGeom>
              <a:avLst/>
              <a:gdLst>
                <a:gd name="T0" fmla="*/ 1649 w 1659"/>
                <a:gd name="T1" fmla="*/ 1957 h 2324"/>
                <a:gd name="T2" fmla="*/ 1632 w 1659"/>
                <a:gd name="T3" fmla="*/ 1972 h 2324"/>
                <a:gd name="T4" fmla="*/ 1617 w 1659"/>
                <a:gd name="T5" fmla="*/ 1984 h 2324"/>
                <a:gd name="T6" fmla="*/ 1597 w 1659"/>
                <a:gd name="T7" fmla="*/ 2000 h 2324"/>
                <a:gd name="T8" fmla="*/ 1578 w 1659"/>
                <a:gd name="T9" fmla="*/ 2014 h 2324"/>
                <a:gd name="T10" fmla="*/ 1485 w 1659"/>
                <a:gd name="T11" fmla="*/ 2070 h 2324"/>
                <a:gd name="T12" fmla="*/ 1412 w 1659"/>
                <a:gd name="T13" fmla="*/ 2103 h 2324"/>
                <a:gd name="T14" fmla="*/ 1392 w 1659"/>
                <a:gd name="T15" fmla="*/ 2111 h 2324"/>
                <a:gd name="T16" fmla="*/ 1373 w 1659"/>
                <a:gd name="T17" fmla="*/ 2117 h 2324"/>
                <a:gd name="T18" fmla="*/ 1359 w 1659"/>
                <a:gd name="T19" fmla="*/ 2122 h 2324"/>
                <a:gd name="T20" fmla="*/ 1331 w 1659"/>
                <a:gd name="T21" fmla="*/ 2130 h 2324"/>
                <a:gd name="T22" fmla="*/ 1316 w 1659"/>
                <a:gd name="T23" fmla="*/ 2134 h 2324"/>
                <a:gd name="T24" fmla="*/ 1298 w 1659"/>
                <a:gd name="T25" fmla="*/ 2138 h 2324"/>
                <a:gd name="T26" fmla="*/ 1271 w 1659"/>
                <a:gd name="T27" fmla="*/ 2144 h 2324"/>
                <a:gd name="T28" fmla="*/ 1261 w 1659"/>
                <a:gd name="T29" fmla="*/ 2146 h 2324"/>
                <a:gd name="T30" fmla="*/ 1166 w 1659"/>
                <a:gd name="T31" fmla="*/ 2324 h 2324"/>
                <a:gd name="T32" fmla="*/ 1062 w 1659"/>
                <a:gd name="T33" fmla="*/ 2160 h 2324"/>
                <a:gd name="T34" fmla="*/ 1051 w 1659"/>
                <a:gd name="T35" fmla="*/ 2160 h 2324"/>
                <a:gd name="T36" fmla="*/ 1035 w 1659"/>
                <a:gd name="T37" fmla="*/ 2159 h 2324"/>
                <a:gd name="T38" fmla="*/ 1013 w 1659"/>
                <a:gd name="T39" fmla="*/ 2157 h 2324"/>
                <a:gd name="T40" fmla="*/ 997 w 1659"/>
                <a:gd name="T41" fmla="*/ 2156 h 2324"/>
                <a:gd name="T42" fmla="*/ 978 w 1659"/>
                <a:gd name="T43" fmla="*/ 2154 h 2324"/>
                <a:gd name="T44" fmla="*/ 955 w 1659"/>
                <a:gd name="T45" fmla="*/ 2152 h 2324"/>
                <a:gd name="T46" fmla="*/ 884 w 1659"/>
                <a:gd name="T47" fmla="*/ 2140 h 2324"/>
                <a:gd name="T48" fmla="*/ 778 w 1659"/>
                <a:gd name="T49" fmla="*/ 2115 h 2324"/>
                <a:gd name="T50" fmla="*/ 755 w 1659"/>
                <a:gd name="T51" fmla="*/ 2108 h 2324"/>
                <a:gd name="T52" fmla="*/ 736 w 1659"/>
                <a:gd name="T53" fmla="*/ 2102 h 2324"/>
                <a:gd name="T54" fmla="*/ 704 w 1659"/>
                <a:gd name="T55" fmla="*/ 2092 h 2324"/>
                <a:gd name="T56" fmla="*/ 582 w 1659"/>
                <a:gd name="T57" fmla="*/ 2043 h 2324"/>
                <a:gd name="T58" fmla="*/ 561 w 1659"/>
                <a:gd name="T59" fmla="*/ 2033 h 2324"/>
                <a:gd name="T60" fmla="*/ 531 w 1659"/>
                <a:gd name="T61" fmla="*/ 2018 h 2324"/>
                <a:gd name="T62" fmla="*/ 429 w 1659"/>
                <a:gd name="T63" fmla="*/ 1960 h 2324"/>
                <a:gd name="T64" fmla="*/ 419 w 1659"/>
                <a:gd name="T65" fmla="*/ 1953 h 2324"/>
                <a:gd name="T66" fmla="*/ 392 w 1659"/>
                <a:gd name="T67" fmla="*/ 1936 h 2324"/>
                <a:gd name="T68" fmla="*/ 705 w 1659"/>
                <a:gd name="T69" fmla="*/ 683 h 2324"/>
                <a:gd name="T70" fmla="*/ 559 w 1659"/>
                <a:gd name="T71" fmla="*/ 794 h 2324"/>
                <a:gd name="T72" fmla="*/ 727 w 1659"/>
                <a:gd name="T73" fmla="*/ 895 h 2324"/>
                <a:gd name="T74" fmla="*/ 932 w 1659"/>
                <a:gd name="T75" fmla="*/ 1273 h 2324"/>
                <a:gd name="T76" fmla="*/ 1122 w 1659"/>
                <a:gd name="T77" fmla="*/ 1503 h 2324"/>
                <a:gd name="T78" fmla="*/ 1133 w 1659"/>
                <a:gd name="T79" fmla="*/ 1732 h 2324"/>
                <a:gd name="T80" fmla="*/ 1658 w 1659"/>
                <a:gd name="T81" fmla="*/ 1948 h 2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59" h="2324">
                  <a:moveTo>
                    <a:pt x="1659" y="1948"/>
                  </a:moveTo>
                  <a:cubicBezTo>
                    <a:pt x="1655" y="1951"/>
                    <a:pt x="1652" y="1954"/>
                    <a:pt x="1649" y="1957"/>
                  </a:cubicBezTo>
                  <a:cubicBezTo>
                    <a:pt x="1646" y="1960"/>
                    <a:pt x="1642" y="1963"/>
                    <a:pt x="1639" y="1966"/>
                  </a:cubicBezTo>
                  <a:cubicBezTo>
                    <a:pt x="1637" y="1968"/>
                    <a:pt x="1634" y="1970"/>
                    <a:pt x="1632" y="1972"/>
                  </a:cubicBezTo>
                  <a:cubicBezTo>
                    <a:pt x="1630" y="1974"/>
                    <a:pt x="1627" y="1976"/>
                    <a:pt x="1625" y="1978"/>
                  </a:cubicBezTo>
                  <a:cubicBezTo>
                    <a:pt x="1622" y="1980"/>
                    <a:pt x="1620" y="1982"/>
                    <a:pt x="1617" y="1984"/>
                  </a:cubicBezTo>
                  <a:cubicBezTo>
                    <a:pt x="1615" y="1985"/>
                    <a:pt x="1613" y="1987"/>
                    <a:pt x="1611" y="1989"/>
                  </a:cubicBezTo>
                  <a:cubicBezTo>
                    <a:pt x="1606" y="1992"/>
                    <a:pt x="1602" y="1996"/>
                    <a:pt x="1597" y="2000"/>
                  </a:cubicBezTo>
                  <a:cubicBezTo>
                    <a:pt x="1593" y="2003"/>
                    <a:pt x="1589" y="2006"/>
                    <a:pt x="1585" y="2009"/>
                  </a:cubicBezTo>
                  <a:cubicBezTo>
                    <a:pt x="1582" y="2011"/>
                    <a:pt x="1580" y="2012"/>
                    <a:pt x="1578" y="2014"/>
                  </a:cubicBezTo>
                  <a:cubicBezTo>
                    <a:pt x="1535" y="2044"/>
                    <a:pt x="1489" y="2070"/>
                    <a:pt x="1442" y="2091"/>
                  </a:cubicBezTo>
                  <a:cubicBezTo>
                    <a:pt x="1456" y="2084"/>
                    <a:pt x="1471" y="2078"/>
                    <a:pt x="1485" y="2070"/>
                  </a:cubicBezTo>
                  <a:cubicBezTo>
                    <a:pt x="1468" y="2079"/>
                    <a:pt x="1450" y="2088"/>
                    <a:pt x="1432" y="2095"/>
                  </a:cubicBezTo>
                  <a:cubicBezTo>
                    <a:pt x="1425" y="2098"/>
                    <a:pt x="1419" y="2101"/>
                    <a:pt x="1412" y="2103"/>
                  </a:cubicBezTo>
                  <a:cubicBezTo>
                    <a:pt x="1409" y="2105"/>
                    <a:pt x="1405" y="2106"/>
                    <a:pt x="1402" y="2107"/>
                  </a:cubicBezTo>
                  <a:cubicBezTo>
                    <a:pt x="1398" y="2109"/>
                    <a:pt x="1395" y="2110"/>
                    <a:pt x="1392" y="2111"/>
                  </a:cubicBezTo>
                  <a:cubicBezTo>
                    <a:pt x="1387" y="2113"/>
                    <a:pt x="1382" y="2115"/>
                    <a:pt x="1377" y="2116"/>
                  </a:cubicBezTo>
                  <a:cubicBezTo>
                    <a:pt x="1376" y="2117"/>
                    <a:pt x="1375" y="2117"/>
                    <a:pt x="1373" y="2117"/>
                  </a:cubicBezTo>
                  <a:cubicBezTo>
                    <a:pt x="1372" y="2118"/>
                    <a:pt x="1371" y="2118"/>
                    <a:pt x="1369" y="2119"/>
                  </a:cubicBezTo>
                  <a:cubicBezTo>
                    <a:pt x="1366" y="2120"/>
                    <a:pt x="1362" y="2121"/>
                    <a:pt x="1359" y="2122"/>
                  </a:cubicBezTo>
                  <a:cubicBezTo>
                    <a:pt x="1352" y="2124"/>
                    <a:pt x="1346" y="2126"/>
                    <a:pt x="1340" y="2128"/>
                  </a:cubicBezTo>
                  <a:cubicBezTo>
                    <a:pt x="1337" y="2128"/>
                    <a:pt x="1334" y="2129"/>
                    <a:pt x="1331" y="2130"/>
                  </a:cubicBezTo>
                  <a:cubicBezTo>
                    <a:pt x="1329" y="2131"/>
                    <a:pt x="1326" y="2131"/>
                    <a:pt x="1324" y="2132"/>
                  </a:cubicBezTo>
                  <a:cubicBezTo>
                    <a:pt x="1321" y="2133"/>
                    <a:pt x="1318" y="2133"/>
                    <a:pt x="1316" y="2134"/>
                  </a:cubicBezTo>
                  <a:cubicBezTo>
                    <a:pt x="1313" y="2135"/>
                    <a:pt x="1309" y="2136"/>
                    <a:pt x="1306" y="2136"/>
                  </a:cubicBezTo>
                  <a:cubicBezTo>
                    <a:pt x="1304" y="2137"/>
                    <a:pt x="1301" y="2138"/>
                    <a:pt x="1298" y="2138"/>
                  </a:cubicBezTo>
                  <a:cubicBezTo>
                    <a:pt x="1295" y="2139"/>
                    <a:pt x="1292" y="2140"/>
                    <a:pt x="1289" y="2140"/>
                  </a:cubicBezTo>
                  <a:cubicBezTo>
                    <a:pt x="1283" y="2142"/>
                    <a:pt x="1277" y="2143"/>
                    <a:pt x="1271" y="2144"/>
                  </a:cubicBezTo>
                  <a:cubicBezTo>
                    <a:pt x="1268" y="2144"/>
                    <a:pt x="1266" y="2145"/>
                    <a:pt x="1263" y="2145"/>
                  </a:cubicBezTo>
                  <a:cubicBezTo>
                    <a:pt x="1262" y="2146"/>
                    <a:pt x="1262" y="2146"/>
                    <a:pt x="1261" y="2146"/>
                  </a:cubicBezTo>
                  <a:cubicBezTo>
                    <a:pt x="1273" y="2164"/>
                    <a:pt x="1280" y="2186"/>
                    <a:pt x="1280" y="2210"/>
                  </a:cubicBezTo>
                  <a:cubicBezTo>
                    <a:pt x="1280" y="2273"/>
                    <a:pt x="1229" y="2324"/>
                    <a:pt x="1166" y="2324"/>
                  </a:cubicBezTo>
                  <a:cubicBezTo>
                    <a:pt x="1102" y="2324"/>
                    <a:pt x="1051" y="2273"/>
                    <a:pt x="1051" y="2210"/>
                  </a:cubicBezTo>
                  <a:cubicBezTo>
                    <a:pt x="1051" y="2192"/>
                    <a:pt x="1055" y="2175"/>
                    <a:pt x="1062" y="2160"/>
                  </a:cubicBezTo>
                  <a:cubicBezTo>
                    <a:pt x="1062" y="2160"/>
                    <a:pt x="1061" y="2160"/>
                    <a:pt x="1061" y="2160"/>
                  </a:cubicBezTo>
                  <a:cubicBezTo>
                    <a:pt x="1058" y="2160"/>
                    <a:pt x="1054" y="2160"/>
                    <a:pt x="1051" y="2160"/>
                  </a:cubicBezTo>
                  <a:cubicBezTo>
                    <a:pt x="1049" y="2160"/>
                    <a:pt x="1046" y="2159"/>
                    <a:pt x="1044" y="2159"/>
                  </a:cubicBezTo>
                  <a:cubicBezTo>
                    <a:pt x="1041" y="2159"/>
                    <a:pt x="1038" y="2159"/>
                    <a:pt x="1035" y="2159"/>
                  </a:cubicBezTo>
                  <a:cubicBezTo>
                    <a:pt x="1032" y="2159"/>
                    <a:pt x="1028" y="2158"/>
                    <a:pt x="1024" y="2158"/>
                  </a:cubicBezTo>
                  <a:cubicBezTo>
                    <a:pt x="1020" y="2158"/>
                    <a:pt x="1017" y="2158"/>
                    <a:pt x="1013" y="2157"/>
                  </a:cubicBezTo>
                  <a:cubicBezTo>
                    <a:pt x="1010" y="2157"/>
                    <a:pt x="1007" y="2157"/>
                    <a:pt x="1005" y="2157"/>
                  </a:cubicBezTo>
                  <a:cubicBezTo>
                    <a:pt x="1002" y="2157"/>
                    <a:pt x="1000" y="2156"/>
                    <a:pt x="997" y="2156"/>
                  </a:cubicBezTo>
                  <a:cubicBezTo>
                    <a:pt x="995" y="2156"/>
                    <a:pt x="992" y="2156"/>
                    <a:pt x="990" y="2155"/>
                  </a:cubicBezTo>
                  <a:cubicBezTo>
                    <a:pt x="986" y="2155"/>
                    <a:pt x="982" y="2155"/>
                    <a:pt x="978" y="2154"/>
                  </a:cubicBezTo>
                  <a:cubicBezTo>
                    <a:pt x="975" y="2154"/>
                    <a:pt x="972" y="2154"/>
                    <a:pt x="969" y="2153"/>
                  </a:cubicBezTo>
                  <a:cubicBezTo>
                    <a:pt x="964" y="2153"/>
                    <a:pt x="959" y="2152"/>
                    <a:pt x="955" y="2152"/>
                  </a:cubicBezTo>
                  <a:cubicBezTo>
                    <a:pt x="944" y="2150"/>
                    <a:pt x="934" y="2149"/>
                    <a:pt x="924" y="2147"/>
                  </a:cubicBezTo>
                  <a:cubicBezTo>
                    <a:pt x="911" y="2145"/>
                    <a:pt x="897" y="2143"/>
                    <a:pt x="884" y="2140"/>
                  </a:cubicBezTo>
                  <a:cubicBezTo>
                    <a:pt x="881" y="2140"/>
                    <a:pt x="878" y="2139"/>
                    <a:pt x="875" y="2139"/>
                  </a:cubicBezTo>
                  <a:cubicBezTo>
                    <a:pt x="843" y="2132"/>
                    <a:pt x="810" y="2124"/>
                    <a:pt x="778" y="2115"/>
                  </a:cubicBezTo>
                  <a:cubicBezTo>
                    <a:pt x="775" y="2114"/>
                    <a:pt x="772" y="2114"/>
                    <a:pt x="769" y="2113"/>
                  </a:cubicBezTo>
                  <a:cubicBezTo>
                    <a:pt x="764" y="2111"/>
                    <a:pt x="760" y="2110"/>
                    <a:pt x="755" y="2108"/>
                  </a:cubicBezTo>
                  <a:cubicBezTo>
                    <a:pt x="752" y="2108"/>
                    <a:pt x="749" y="2107"/>
                    <a:pt x="746" y="2106"/>
                  </a:cubicBezTo>
                  <a:cubicBezTo>
                    <a:pt x="743" y="2105"/>
                    <a:pt x="739" y="2104"/>
                    <a:pt x="736" y="2102"/>
                  </a:cubicBezTo>
                  <a:cubicBezTo>
                    <a:pt x="729" y="2100"/>
                    <a:pt x="722" y="2098"/>
                    <a:pt x="715" y="2095"/>
                  </a:cubicBezTo>
                  <a:cubicBezTo>
                    <a:pt x="711" y="2094"/>
                    <a:pt x="708" y="2093"/>
                    <a:pt x="704" y="2092"/>
                  </a:cubicBezTo>
                  <a:cubicBezTo>
                    <a:pt x="666" y="2079"/>
                    <a:pt x="628" y="2063"/>
                    <a:pt x="591" y="2047"/>
                  </a:cubicBezTo>
                  <a:cubicBezTo>
                    <a:pt x="588" y="2045"/>
                    <a:pt x="585" y="2044"/>
                    <a:pt x="582" y="2043"/>
                  </a:cubicBezTo>
                  <a:cubicBezTo>
                    <a:pt x="578" y="2041"/>
                    <a:pt x="575" y="2039"/>
                    <a:pt x="571" y="2037"/>
                  </a:cubicBezTo>
                  <a:cubicBezTo>
                    <a:pt x="567" y="2036"/>
                    <a:pt x="564" y="2034"/>
                    <a:pt x="561" y="2033"/>
                  </a:cubicBezTo>
                  <a:cubicBezTo>
                    <a:pt x="554" y="2030"/>
                    <a:pt x="548" y="2026"/>
                    <a:pt x="541" y="2023"/>
                  </a:cubicBezTo>
                  <a:cubicBezTo>
                    <a:pt x="538" y="2021"/>
                    <a:pt x="535" y="2020"/>
                    <a:pt x="531" y="2018"/>
                  </a:cubicBezTo>
                  <a:cubicBezTo>
                    <a:pt x="499" y="2002"/>
                    <a:pt x="468" y="1984"/>
                    <a:pt x="438" y="1966"/>
                  </a:cubicBezTo>
                  <a:cubicBezTo>
                    <a:pt x="435" y="1964"/>
                    <a:pt x="432" y="1962"/>
                    <a:pt x="429" y="1960"/>
                  </a:cubicBezTo>
                  <a:cubicBezTo>
                    <a:pt x="428" y="1959"/>
                    <a:pt x="427" y="1959"/>
                    <a:pt x="426" y="1958"/>
                  </a:cubicBezTo>
                  <a:cubicBezTo>
                    <a:pt x="423" y="1956"/>
                    <a:pt x="421" y="1955"/>
                    <a:pt x="419" y="1953"/>
                  </a:cubicBezTo>
                  <a:cubicBezTo>
                    <a:pt x="413" y="1950"/>
                    <a:pt x="407" y="1946"/>
                    <a:pt x="401" y="1942"/>
                  </a:cubicBezTo>
                  <a:cubicBezTo>
                    <a:pt x="398" y="1940"/>
                    <a:pt x="395" y="1938"/>
                    <a:pt x="392" y="1936"/>
                  </a:cubicBezTo>
                  <a:cubicBezTo>
                    <a:pt x="0" y="1284"/>
                    <a:pt x="256" y="360"/>
                    <a:pt x="923" y="0"/>
                  </a:cubicBezTo>
                  <a:cubicBezTo>
                    <a:pt x="788" y="202"/>
                    <a:pt x="705" y="441"/>
                    <a:pt x="705" y="683"/>
                  </a:cubicBezTo>
                  <a:cubicBezTo>
                    <a:pt x="695" y="681"/>
                    <a:pt x="685" y="679"/>
                    <a:pt x="674" y="679"/>
                  </a:cubicBezTo>
                  <a:cubicBezTo>
                    <a:pt x="610" y="679"/>
                    <a:pt x="559" y="730"/>
                    <a:pt x="559" y="794"/>
                  </a:cubicBezTo>
                  <a:cubicBezTo>
                    <a:pt x="559" y="857"/>
                    <a:pt x="610" y="908"/>
                    <a:pt x="674" y="908"/>
                  </a:cubicBezTo>
                  <a:cubicBezTo>
                    <a:pt x="693" y="908"/>
                    <a:pt x="711" y="904"/>
                    <a:pt x="727" y="895"/>
                  </a:cubicBezTo>
                  <a:cubicBezTo>
                    <a:pt x="732" y="918"/>
                    <a:pt x="738" y="941"/>
                    <a:pt x="744" y="964"/>
                  </a:cubicBezTo>
                  <a:cubicBezTo>
                    <a:pt x="779" y="1079"/>
                    <a:pt x="844" y="1190"/>
                    <a:pt x="932" y="1273"/>
                  </a:cubicBezTo>
                  <a:cubicBezTo>
                    <a:pt x="938" y="1381"/>
                    <a:pt x="968" y="1483"/>
                    <a:pt x="1016" y="1573"/>
                  </a:cubicBezTo>
                  <a:cubicBezTo>
                    <a:pt x="1034" y="1532"/>
                    <a:pt x="1074" y="1503"/>
                    <a:pt x="1122" y="1503"/>
                  </a:cubicBezTo>
                  <a:cubicBezTo>
                    <a:pt x="1185" y="1503"/>
                    <a:pt x="1236" y="1554"/>
                    <a:pt x="1236" y="1618"/>
                  </a:cubicBezTo>
                  <a:cubicBezTo>
                    <a:pt x="1236" y="1677"/>
                    <a:pt x="1191" y="1726"/>
                    <a:pt x="1133" y="1732"/>
                  </a:cubicBezTo>
                  <a:cubicBezTo>
                    <a:pt x="1263" y="1866"/>
                    <a:pt x="1444" y="1949"/>
                    <a:pt x="1646" y="1949"/>
                  </a:cubicBezTo>
                  <a:cubicBezTo>
                    <a:pt x="1650" y="1949"/>
                    <a:pt x="1654" y="1948"/>
                    <a:pt x="1658" y="1948"/>
                  </a:cubicBezTo>
                  <a:lnTo>
                    <a:pt x="1659" y="1948"/>
                  </a:lnTo>
                  <a:close/>
                </a:path>
              </a:pathLst>
            </a:custGeom>
            <a:gradFill flip="none" rotWithShape="1">
              <a:gsLst>
                <a:gs pos="0">
                  <a:schemeClr val="accent6">
                    <a:lumMod val="75000"/>
                  </a:schemeClr>
                </a:gs>
                <a:gs pos="50000">
                  <a:schemeClr val="accent6"/>
                </a:gs>
                <a:gs pos="100000">
                  <a:schemeClr val="accent6">
                    <a:lumMod val="60000"/>
                    <a:lumOff val="40000"/>
                  </a:schemeClr>
                </a:gs>
              </a:gsLst>
              <a:lin ang="10800000" scaled="1"/>
              <a:tileRect/>
            </a:gradFill>
            <a:ln w="12700">
              <a:solidFill>
                <a:schemeClr val="accent6">
                  <a:lumMod val="20000"/>
                  <a:lumOff val="80000"/>
                </a:schemeClr>
              </a:solidFill>
            </a:ln>
            <a:effectLst>
              <a:outerShdw blurRad="101600" dist="635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56" name="CasetăText 55"/>
            <p:cNvSpPr txBox="1"/>
            <p:nvPr/>
          </p:nvSpPr>
          <p:spPr>
            <a:xfrm rot="14212708">
              <a:off x="1375290" y="2786328"/>
              <a:ext cx="1259505" cy="576583"/>
            </a:xfrm>
            <a:prstGeom prst="rect">
              <a:avLst/>
            </a:prstGeom>
            <a:noFill/>
            <a:ln>
              <a:noFill/>
            </a:ln>
          </p:spPr>
          <p:txBody>
            <a:bodyPr wrap="square" rtlCol="0">
              <a:prstTxWarp prst="textArchUp">
                <a:avLst/>
              </a:prstTxWarp>
              <a:spAutoFit/>
            </a:bodyPr>
            <a:lstStyle/>
            <a:p>
              <a:pPr algn="ctr"/>
              <a:r>
                <a:rPr lang="en-US" sz="1200" dirty="0">
                  <a:solidFill>
                    <a:schemeClr val="bg1"/>
                  </a:solidFill>
                  <a:latin typeface="Arial" panose="020B0604020202020204" pitchFamily="34" charset="0"/>
                  <a:cs typeface="Arial" panose="020B0604020202020204" pitchFamily="34" charset="0"/>
                </a:rPr>
                <a:t>Trauma </a:t>
              </a:r>
            </a:p>
            <a:p>
              <a:pPr algn="ctr"/>
              <a:r>
                <a:rPr lang="en-US" sz="1200" dirty="0">
                  <a:solidFill>
                    <a:schemeClr val="bg1"/>
                  </a:solidFill>
                  <a:latin typeface="Arial" panose="020B0604020202020204" pitchFamily="34" charset="0"/>
                  <a:cs typeface="Arial" panose="020B0604020202020204" pitchFamily="34" charset="0"/>
                </a:rPr>
                <a:t>Informed</a:t>
              </a:r>
            </a:p>
            <a:p>
              <a:pPr algn="ctr"/>
              <a:r>
                <a:rPr lang="en-US" sz="1200" dirty="0">
                  <a:solidFill>
                    <a:schemeClr val="bg1"/>
                  </a:solidFill>
                  <a:latin typeface="Arial" panose="020B0604020202020204" pitchFamily="34" charset="0"/>
                  <a:cs typeface="Arial" panose="020B0604020202020204" pitchFamily="34" charset="0"/>
                </a:rPr>
                <a:t>Care</a:t>
              </a:r>
            </a:p>
          </p:txBody>
        </p:sp>
      </p:grpSp>
      <p:grpSp>
        <p:nvGrpSpPr>
          <p:cNvPr id="5" name="Group 4"/>
          <p:cNvGrpSpPr/>
          <p:nvPr/>
        </p:nvGrpSpPr>
        <p:grpSpPr>
          <a:xfrm>
            <a:off x="1131888" y="2707500"/>
            <a:ext cx="3148013" cy="2233613"/>
            <a:chOff x="1131887" y="2707499"/>
            <a:chExt cx="3148013" cy="2233613"/>
          </a:xfrm>
        </p:grpSpPr>
        <p:sp>
          <p:nvSpPr>
            <p:cNvPr id="6" name="Freeform 6"/>
            <p:cNvSpPr>
              <a:spLocks/>
            </p:cNvSpPr>
            <p:nvPr/>
          </p:nvSpPr>
          <p:spPr bwMode="auto">
            <a:xfrm>
              <a:off x="1131887" y="2707499"/>
              <a:ext cx="3148013" cy="2233613"/>
            </a:xfrm>
            <a:custGeom>
              <a:avLst/>
              <a:gdLst>
                <a:gd name="T0" fmla="*/ 2218 w 2332"/>
                <a:gd name="T1" fmla="*/ 697 h 1657"/>
                <a:gd name="T2" fmla="*/ 2171 w 2332"/>
                <a:gd name="T3" fmla="*/ 687 h 1657"/>
                <a:gd name="T4" fmla="*/ 0 w 2332"/>
                <a:gd name="T5" fmla="*/ 721 h 1657"/>
                <a:gd name="T6" fmla="*/ 27 w 2332"/>
                <a:gd name="T7" fmla="*/ 738 h 1657"/>
                <a:gd name="T8" fmla="*/ 37 w 2332"/>
                <a:gd name="T9" fmla="*/ 745 h 1657"/>
                <a:gd name="T10" fmla="*/ 139 w 2332"/>
                <a:gd name="T11" fmla="*/ 803 h 1657"/>
                <a:gd name="T12" fmla="*/ 169 w 2332"/>
                <a:gd name="T13" fmla="*/ 818 h 1657"/>
                <a:gd name="T14" fmla="*/ 190 w 2332"/>
                <a:gd name="T15" fmla="*/ 828 h 1657"/>
                <a:gd name="T16" fmla="*/ 312 w 2332"/>
                <a:gd name="T17" fmla="*/ 877 h 1657"/>
                <a:gd name="T18" fmla="*/ 344 w 2332"/>
                <a:gd name="T19" fmla="*/ 887 h 1657"/>
                <a:gd name="T20" fmla="*/ 363 w 2332"/>
                <a:gd name="T21" fmla="*/ 893 h 1657"/>
                <a:gd name="T22" fmla="*/ 386 w 2332"/>
                <a:gd name="T23" fmla="*/ 900 h 1657"/>
                <a:gd name="T24" fmla="*/ 492 w 2332"/>
                <a:gd name="T25" fmla="*/ 925 h 1657"/>
                <a:gd name="T26" fmla="*/ 563 w 2332"/>
                <a:gd name="T27" fmla="*/ 937 h 1657"/>
                <a:gd name="T28" fmla="*/ 586 w 2332"/>
                <a:gd name="T29" fmla="*/ 939 h 1657"/>
                <a:gd name="T30" fmla="*/ 605 w 2332"/>
                <a:gd name="T31" fmla="*/ 941 h 1657"/>
                <a:gd name="T32" fmla="*/ 621 w 2332"/>
                <a:gd name="T33" fmla="*/ 942 h 1657"/>
                <a:gd name="T34" fmla="*/ 643 w 2332"/>
                <a:gd name="T35" fmla="*/ 944 h 1657"/>
                <a:gd name="T36" fmla="*/ 659 w 2332"/>
                <a:gd name="T37" fmla="*/ 945 h 1657"/>
                <a:gd name="T38" fmla="*/ 670 w 2332"/>
                <a:gd name="T39" fmla="*/ 945 h 1657"/>
                <a:gd name="T40" fmla="*/ 774 w 2332"/>
                <a:gd name="T41" fmla="*/ 1109 h 1657"/>
                <a:gd name="T42" fmla="*/ 869 w 2332"/>
                <a:gd name="T43" fmla="*/ 931 h 1657"/>
                <a:gd name="T44" fmla="*/ 879 w 2332"/>
                <a:gd name="T45" fmla="*/ 929 h 1657"/>
                <a:gd name="T46" fmla="*/ 906 w 2332"/>
                <a:gd name="T47" fmla="*/ 923 h 1657"/>
                <a:gd name="T48" fmla="*/ 924 w 2332"/>
                <a:gd name="T49" fmla="*/ 919 h 1657"/>
                <a:gd name="T50" fmla="*/ 939 w 2332"/>
                <a:gd name="T51" fmla="*/ 915 h 1657"/>
                <a:gd name="T52" fmla="*/ 967 w 2332"/>
                <a:gd name="T53" fmla="*/ 907 h 1657"/>
                <a:gd name="T54" fmla="*/ 981 w 2332"/>
                <a:gd name="T55" fmla="*/ 902 h 1657"/>
                <a:gd name="T56" fmla="*/ 1000 w 2332"/>
                <a:gd name="T57" fmla="*/ 896 h 1657"/>
                <a:gd name="T58" fmla="*/ 1020 w 2332"/>
                <a:gd name="T59" fmla="*/ 889 h 1657"/>
                <a:gd name="T60" fmla="*/ 1267 w 2332"/>
                <a:gd name="T61" fmla="*/ 734 h 1657"/>
                <a:gd name="T62" fmla="*/ 1495 w 2332"/>
                <a:gd name="T63" fmla="*/ 583 h 1657"/>
                <a:gd name="T64" fmla="*/ 1722 w 2332"/>
                <a:gd name="T65" fmla="*/ 559 h 1657"/>
                <a:gd name="T66" fmla="*/ 1968 w 2332"/>
                <a:gd name="T67" fmla="*/ 1 h 1657"/>
                <a:gd name="T68" fmla="*/ 1977 w 2332"/>
                <a:gd name="T69" fmla="*/ 10 h 1657"/>
                <a:gd name="T70" fmla="*/ 2013 w 2332"/>
                <a:gd name="T71" fmla="*/ 52 h 1657"/>
                <a:gd name="T72" fmla="*/ 2013 w 2332"/>
                <a:gd name="T73" fmla="*/ 53 h 1657"/>
                <a:gd name="T74" fmla="*/ 2013 w 2332"/>
                <a:gd name="T75" fmla="*/ 53 h 1657"/>
                <a:gd name="T76" fmla="*/ 2023 w 2332"/>
                <a:gd name="T77" fmla="*/ 66 h 1657"/>
                <a:gd name="T78" fmla="*/ 2053 w 2332"/>
                <a:gd name="T79" fmla="*/ 111 h 1657"/>
                <a:gd name="T80" fmla="*/ 2056 w 2332"/>
                <a:gd name="T81" fmla="*/ 115 h 1657"/>
                <a:gd name="T82" fmla="*/ 2061 w 2332"/>
                <a:gd name="T83" fmla="*/ 123 h 1657"/>
                <a:gd name="T84" fmla="*/ 2068 w 2332"/>
                <a:gd name="T85" fmla="*/ 135 h 1657"/>
                <a:gd name="T86" fmla="*/ 2074 w 2332"/>
                <a:gd name="T87" fmla="*/ 146 h 1657"/>
                <a:gd name="T88" fmla="*/ 2078 w 2332"/>
                <a:gd name="T89" fmla="*/ 153 h 1657"/>
                <a:gd name="T90" fmla="*/ 2084 w 2332"/>
                <a:gd name="T91" fmla="*/ 164 h 1657"/>
                <a:gd name="T92" fmla="*/ 2091 w 2332"/>
                <a:gd name="T93" fmla="*/ 178 h 1657"/>
                <a:gd name="T94" fmla="*/ 2100 w 2332"/>
                <a:gd name="T95" fmla="*/ 197 h 1657"/>
                <a:gd name="T96" fmla="*/ 2107 w 2332"/>
                <a:gd name="T97" fmla="*/ 212 h 1657"/>
                <a:gd name="T98" fmla="*/ 2121 w 2332"/>
                <a:gd name="T99" fmla="*/ 246 h 1657"/>
                <a:gd name="T100" fmla="*/ 2175 w 2332"/>
                <a:gd name="T101" fmla="*/ 476 h 1657"/>
                <a:gd name="T102" fmla="*/ 2332 w 2332"/>
                <a:gd name="T103" fmla="*/ 583 h 1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32" h="1657">
                  <a:moveTo>
                    <a:pt x="2332" y="583"/>
                  </a:moveTo>
                  <a:cubicBezTo>
                    <a:pt x="2332" y="646"/>
                    <a:pt x="2281" y="697"/>
                    <a:pt x="2218" y="697"/>
                  </a:cubicBezTo>
                  <a:cubicBezTo>
                    <a:pt x="2201" y="697"/>
                    <a:pt x="2185" y="694"/>
                    <a:pt x="2171" y="687"/>
                  </a:cubicBezTo>
                  <a:cubicBezTo>
                    <a:pt x="2171" y="688"/>
                    <a:pt x="2171" y="687"/>
                    <a:pt x="2171" y="687"/>
                  </a:cubicBezTo>
                  <a:cubicBezTo>
                    <a:pt x="2145" y="897"/>
                    <a:pt x="2056" y="1102"/>
                    <a:pt x="1936" y="1273"/>
                  </a:cubicBezTo>
                  <a:cubicBezTo>
                    <a:pt x="1280" y="1657"/>
                    <a:pt x="352" y="1393"/>
                    <a:pt x="0" y="721"/>
                  </a:cubicBezTo>
                  <a:cubicBezTo>
                    <a:pt x="0" y="721"/>
                    <a:pt x="3" y="723"/>
                    <a:pt x="9" y="727"/>
                  </a:cubicBezTo>
                  <a:cubicBezTo>
                    <a:pt x="15" y="731"/>
                    <a:pt x="21" y="735"/>
                    <a:pt x="27" y="738"/>
                  </a:cubicBezTo>
                  <a:cubicBezTo>
                    <a:pt x="29" y="740"/>
                    <a:pt x="31" y="741"/>
                    <a:pt x="34" y="743"/>
                  </a:cubicBezTo>
                  <a:cubicBezTo>
                    <a:pt x="35" y="744"/>
                    <a:pt x="36" y="744"/>
                    <a:pt x="37" y="745"/>
                  </a:cubicBezTo>
                  <a:cubicBezTo>
                    <a:pt x="40" y="747"/>
                    <a:pt x="43" y="749"/>
                    <a:pt x="46" y="751"/>
                  </a:cubicBezTo>
                  <a:cubicBezTo>
                    <a:pt x="76" y="769"/>
                    <a:pt x="107" y="787"/>
                    <a:pt x="139" y="803"/>
                  </a:cubicBezTo>
                  <a:cubicBezTo>
                    <a:pt x="143" y="805"/>
                    <a:pt x="146" y="806"/>
                    <a:pt x="149" y="808"/>
                  </a:cubicBezTo>
                  <a:cubicBezTo>
                    <a:pt x="156" y="811"/>
                    <a:pt x="162" y="815"/>
                    <a:pt x="169" y="818"/>
                  </a:cubicBezTo>
                  <a:cubicBezTo>
                    <a:pt x="172" y="819"/>
                    <a:pt x="175" y="821"/>
                    <a:pt x="179" y="822"/>
                  </a:cubicBezTo>
                  <a:cubicBezTo>
                    <a:pt x="183" y="824"/>
                    <a:pt x="186" y="826"/>
                    <a:pt x="190" y="828"/>
                  </a:cubicBezTo>
                  <a:cubicBezTo>
                    <a:pt x="193" y="829"/>
                    <a:pt x="196" y="830"/>
                    <a:pt x="199" y="832"/>
                  </a:cubicBezTo>
                  <a:cubicBezTo>
                    <a:pt x="236" y="848"/>
                    <a:pt x="274" y="864"/>
                    <a:pt x="312" y="877"/>
                  </a:cubicBezTo>
                  <a:cubicBezTo>
                    <a:pt x="316" y="878"/>
                    <a:pt x="319" y="879"/>
                    <a:pt x="323" y="880"/>
                  </a:cubicBezTo>
                  <a:cubicBezTo>
                    <a:pt x="330" y="883"/>
                    <a:pt x="337" y="885"/>
                    <a:pt x="344" y="887"/>
                  </a:cubicBezTo>
                  <a:cubicBezTo>
                    <a:pt x="347" y="889"/>
                    <a:pt x="351" y="890"/>
                    <a:pt x="354" y="891"/>
                  </a:cubicBezTo>
                  <a:cubicBezTo>
                    <a:pt x="357" y="892"/>
                    <a:pt x="360" y="893"/>
                    <a:pt x="363" y="893"/>
                  </a:cubicBezTo>
                  <a:cubicBezTo>
                    <a:pt x="368" y="895"/>
                    <a:pt x="372" y="896"/>
                    <a:pt x="377" y="898"/>
                  </a:cubicBezTo>
                  <a:cubicBezTo>
                    <a:pt x="380" y="899"/>
                    <a:pt x="383" y="899"/>
                    <a:pt x="386" y="900"/>
                  </a:cubicBezTo>
                  <a:cubicBezTo>
                    <a:pt x="418" y="909"/>
                    <a:pt x="451" y="917"/>
                    <a:pt x="483" y="924"/>
                  </a:cubicBezTo>
                  <a:cubicBezTo>
                    <a:pt x="486" y="924"/>
                    <a:pt x="489" y="925"/>
                    <a:pt x="492" y="925"/>
                  </a:cubicBezTo>
                  <a:cubicBezTo>
                    <a:pt x="505" y="928"/>
                    <a:pt x="519" y="930"/>
                    <a:pt x="532" y="932"/>
                  </a:cubicBezTo>
                  <a:cubicBezTo>
                    <a:pt x="542" y="934"/>
                    <a:pt x="552" y="935"/>
                    <a:pt x="563" y="937"/>
                  </a:cubicBezTo>
                  <a:cubicBezTo>
                    <a:pt x="567" y="937"/>
                    <a:pt x="572" y="938"/>
                    <a:pt x="577" y="938"/>
                  </a:cubicBezTo>
                  <a:cubicBezTo>
                    <a:pt x="580" y="939"/>
                    <a:pt x="583" y="939"/>
                    <a:pt x="586" y="939"/>
                  </a:cubicBezTo>
                  <a:cubicBezTo>
                    <a:pt x="590" y="940"/>
                    <a:pt x="594" y="940"/>
                    <a:pt x="598" y="940"/>
                  </a:cubicBezTo>
                  <a:cubicBezTo>
                    <a:pt x="600" y="941"/>
                    <a:pt x="603" y="941"/>
                    <a:pt x="605" y="941"/>
                  </a:cubicBezTo>
                  <a:cubicBezTo>
                    <a:pt x="608" y="941"/>
                    <a:pt x="610" y="942"/>
                    <a:pt x="613" y="942"/>
                  </a:cubicBezTo>
                  <a:cubicBezTo>
                    <a:pt x="615" y="942"/>
                    <a:pt x="618" y="942"/>
                    <a:pt x="621" y="942"/>
                  </a:cubicBezTo>
                  <a:cubicBezTo>
                    <a:pt x="625" y="943"/>
                    <a:pt x="628" y="943"/>
                    <a:pt x="632" y="943"/>
                  </a:cubicBezTo>
                  <a:cubicBezTo>
                    <a:pt x="636" y="943"/>
                    <a:pt x="640" y="944"/>
                    <a:pt x="643" y="944"/>
                  </a:cubicBezTo>
                  <a:cubicBezTo>
                    <a:pt x="646" y="944"/>
                    <a:pt x="649" y="944"/>
                    <a:pt x="652" y="944"/>
                  </a:cubicBezTo>
                  <a:cubicBezTo>
                    <a:pt x="654" y="944"/>
                    <a:pt x="657" y="945"/>
                    <a:pt x="659" y="945"/>
                  </a:cubicBezTo>
                  <a:cubicBezTo>
                    <a:pt x="662" y="945"/>
                    <a:pt x="666" y="945"/>
                    <a:pt x="669" y="945"/>
                  </a:cubicBezTo>
                  <a:cubicBezTo>
                    <a:pt x="669" y="945"/>
                    <a:pt x="670" y="945"/>
                    <a:pt x="670" y="945"/>
                  </a:cubicBezTo>
                  <a:cubicBezTo>
                    <a:pt x="663" y="960"/>
                    <a:pt x="659" y="977"/>
                    <a:pt x="659" y="995"/>
                  </a:cubicBezTo>
                  <a:cubicBezTo>
                    <a:pt x="659" y="1058"/>
                    <a:pt x="710" y="1109"/>
                    <a:pt x="774" y="1109"/>
                  </a:cubicBezTo>
                  <a:cubicBezTo>
                    <a:pt x="837" y="1109"/>
                    <a:pt x="888" y="1058"/>
                    <a:pt x="888" y="995"/>
                  </a:cubicBezTo>
                  <a:cubicBezTo>
                    <a:pt x="888" y="971"/>
                    <a:pt x="881" y="949"/>
                    <a:pt x="869" y="931"/>
                  </a:cubicBezTo>
                  <a:cubicBezTo>
                    <a:pt x="870" y="931"/>
                    <a:pt x="870" y="931"/>
                    <a:pt x="871" y="930"/>
                  </a:cubicBezTo>
                  <a:cubicBezTo>
                    <a:pt x="874" y="930"/>
                    <a:pt x="876" y="929"/>
                    <a:pt x="879" y="929"/>
                  </a:cubicBezTo>
                  <a:cubicBezTo>
                    <a:pt x="885" y="928"/>
                    <a:pt x="891" y="927"/>
                    <a:pt x="897" y="925"/>
                  </a:cubicBezTo>
                  <a:cubicBezTo>
                    <a:pt x="900" y="925"/>
                    <a:pt x="903" y="924"/>
                    <a:pt x="906" y="923"/>
                  </a:cubicBezTo>
                  <a:cubicBezTo>
                    <a:pt x="909" y="923"/>
                    <a:pt x="912" y="922"/>
                    <a:pt x="914" y="921"/>
                  </a:cubicBezTo>
                  <a:cubicBezTo>
                    <a:pt x="917" y="921"/>
                    <a:pt x="921" y="920"/>
                    <a:pt x="924" y="919"/>
                  </a:cubicBezTo>
                  <a:cubicBezTo>
                    <a:pt x="926" y="918"/>
                    <a:pt x="929" y="918"/>
                    <a:pt x="932" y="917"/>
                  </a:cubicBezTo>
                  <a:cubicBezTo>
                    <a:pt x="934" y="916"/>
                    <a:pt x="937" y="916"/>
                    <a:pt x="939" y="915"/>
                  </a:cubicBezTo>
                  <a:cubicBezTo>
                    <a:pt x="942" y="914"/>
                    <a:pt x="945" y="913"/>
                    <a:pt x="948" y="913"/>
                  </a:cubicBezTo>
                  <a:cubicBezTo>
                    <a:pt x="954" y="911"/>
                    <a:pt x="960" y="909"/>
                    <a:pt x="967" y="907"/>
                  </a:cubicBezTo>
                  <a:cubicBezTo>
                    <a:pt x="970" y="906"/>
                    <a:pt x="974" y="905"/>
                    <a:pt x="977" y="904"/>
                  </a:cubicBezTo>
                  <a:cubicBezTo>
                    <a:pt x="979" y="903"/>
                    <a:pt x="980" y="903"/>
                    <a:pt x="981" y="902"/>
                  </a:cubicBezTo>
                  <a:cubicBezTo>
                    <a:pt x="983" y="902"/>
                    <a:pt x="984" y="902"/>
                    <a:pt x="985" y="901"/>
                  </a:cubicBezTo>
                  <a:cubicBezTo>
                    <a:pt x="990" y="900"/>
                    <a:pt x="995" y="898"/>
                    <a:pt x="1000" y="896"/>
                  </a:cubicBezTo>
                  <a:cubicBezTo>
                    <a:pt x="1003" y="895"/>
                    <a:pt x="1006" y="894"/>
                    <a:pt x="1010" y="893"/>
                  </a:cubicBezTo>
                  <a:cubicBezTo>
                    <a:pt x="1013" y="891"/>
                    <a:pt x="1017" y="890"/>
                    <a:pt x="1020" y="889"/>
                  </a:cubicBezTo>
                  <a:cubicBezTo>
                    <a:pt x="1027" y="886"/>
                    <a:pt x="1033" y="883"/>
                    <a:pt x="1040" y="881"/>
                  </a:cubicBezTo>
                  <a:cubicBezTo>
                    <a:pt x="1122" y="847"/>
                    <a:pt x="1199" y="799"/>
                    <a:pt x="1267" y="734"/>
                  </a:cubicBezTo>
                  <a:cubicBezTo>
                    <a:pt x="1364" y="732"/>
                    <a:pt x="1457" y="711"/>
                    <a:pt x="1540" y="674"/>
                  </a:cubicBezTo>
                  <a:cubicBezTo>
                    <a:pt x="1513" y="653"/>
                    <a:pt x="1495" y="620"/>
                    <a:pt x="1495" y="583"/>
                  </a:cubicBezTo>
                  <a:cubicBezTo>
                    <a:pt x="1495" y="519"/>
                    <a:pt x="1546" y="468"/>
                    <a:pt x="1610" y="468"/>
                  </a:cubicBezTo>
                  <a:cubicBezTo>
                    <a:pt x="1665" y="468"/>
                    <a:pt x="1711" y="507"/>
                    <a:pt x="1722" y="559"/>
                  </a:cubicBezTo>
                  <a:cubicBezTo>
                    <a:pt x="1873" y="428"/>
                    <a:pt x="1969" y="235"/>
                    <a:pt x="1969" y="19"/>
                  </a:cubicBezTo>
                  <a:cubicBezTo>
                    <a:pt x="1969" y="13"/>
                    <a:pt x="1968" y="7"/>
                    <a:pt x="1968" y="1"/>
                  </a:cubicBezTo>
                  <a:cubicBezTo>
                    <a:pt x="1968" y="0"/>
                    <a:pt x="1968" y="0"/>
                    <a:pt x="1968" y="0"/>
                  </a:cubicBezTo>
                  <a:cubicBezTo>
                    <a:pt x="1971" y="3"/>
                    <a:pt x="1974" y="7"/>
                    <a:pt x="1977" y="10"/>
                  </a:cubicBezTo>
                  <a:cubicBezTo>
                    <a:pt x="1984" y="17"/>
                    <a:pt x="1990" y="25"/>
                    <a:pt x="1997" y="32"/>
                  </a:cubicBezTo>
                  <a:cubicBezTo>
                    <a:pt x="2002" y="39"/>
                    <a:pt x="2007" y="45"/>
                    <a:pt x="2013" y="52"/>
                  </a:cubicBezTo>
                  <a:cubicBezTo>
                    <a:pt x="2013" y="52"/>
                    <a:pt x="2013" y="52"/>
                    <a:pt x="2013" y="52"/>
                  </a:cubicBezTo>
                  <a:cubicBezTo>
                    <a:pt x="2013" y="52"/>
                    <a:pt x="2013" y="53"/>
                    <a:pt x="2013" y="53"/>
                  </a:cubicBezTo>
                  <a:cubicBezTo>
                    <a:pt x="2013" y="53"/>
                    <a:pt x="2013" y="53"/>
                    <a:pt x="2013" y="53"/>
                  </a:cubicBezTo>
                  <a:cubicBezTo>
                    <a:pt x="2013" y="53"/>
                    <a:pt x="2013" y="53"/>
                    <a:pt x="2013" y="53"/>
                  </a:cubicBezTo>
                  <a:cubicBezTo>
                    <a:pt x="2015" y="53"/>
                    <a:pt x="2016" y="57"/>
                    <a:pt x="2018" y="59"/>
                  </a:cubicBezTo>
                  <a:cubicBezTo>
                    <a:pt x="2020" y="62"/>
                    <a:pt x="2021" y="64"/>
                    <a:pt x="2023" y="66"/>
                  </a:cubicBezTo>
                  <a:cubicBezTo>
                    <a:pt x="2033" y="80"/>
                    <a:pt x="2043" y="95"/>
                    <a:pt x="2052" y="109"/>
                  </a:cubicBezTo>
                  <a:cubicBezTo>
                    <a:pt x="2053" y="110"/>
                    <a:pt x="2053" y="110"/>
                    <a:pt x="2053" y="111"/>
                  </a:cubicBezTo>
                  <a:cubicBezTo>
                    <a:pt x="2054" y="112"/>
                    <a:pt x="2054" y="112"/>
                    <a:pt x="2054" y="112"/>
                  </a:cubicBezTo>
                  <a:cubicBezTo>
                    <a:pt x="2055" y="113"/>
                    <a:pt x="2055" y="114"/>
                    <a:pt x="2056" y="115"/>
                  </a:cubicBezTo>
                  <a:cubicBezTo>
                    <a:pt x="2057" y="117"/>
                    <a:pt x="2058" y="119"/>
                    <a:pt x="2060" y="121"/>
                  </a:cubicBezTo>
                  <a:cubicBezTo>
                    <a:pt x="2060" y="122"/>
                    <a:pt x="2061" y="123"/>
                    <a:pt x="2061" y="123"/>
                  </a:cubicBezTo>
                  <a:cubicBezTo>
                    <a:pt x="2062" y="126"/>
                    <a:pt x="2064" y="128"/>
                    <a:pt x="2065" y="130"/>
                  </a:cubicBezTo>
                  <a:cubicBezTo>
                    <a:pt x="2066" y="132"/>
                    <a:pt x="2067" y="133"/>
                    <a:pt x="2068" y="135"/>
                  </a:cubicBezTo>
                  <a:cubicBezTo>
                    <a:pt x="2069" y="137"/>
                    <a:pt x="2070" y="139"/>
                    <a:pt x="2071" y="141"/>
                  </a:cubicBezTo>
                  <a:cubicBezTo>
                    <a:pt x="2072" y="142"/>
                    <a:pt x="2073" y="144"/>
                    <a:pt x="2074" y="146"/>
                  </a:cubicBezTo>
                  <a:cubicBezTo>
                    <a:pt x="2075" y="148"/>
                    <a:pt x="2076" y="150"/>
                    <a:pt x="2077" y="152"/>
                  </a:cubicBezTo>
                  <a:cubicBezTo>
                    <a:pt x="2077" y="152"/>
                    <a:pt x="2078" y="152"/>
                    <a:pt x="2078" y="153"/>
                  </a:cubicBezTo>
                  <a:cubicBezTo>
                    <a:pt x="2079" y="155"/>
                    <a:pt x="2081" y="158"/>
                    <a:pt x="2082" y="161"/>
                  </a:cubicBezTo>
                  <a:cubicBezTo>
                    <a:pt x="2083" y="162"/>
                    <a:pt x="2083" y="163"/>
                    <a:pt x="2084" y="164"/>
                  </a:cubicBezTo>
                  <a:cubicBezTo>
                    <a:pt x="2085" y="167"/>
                    <a:pt x="2087" y="170"/>
                    <a:pt x="2089" y="173"/>
                  </a:cubicBezTo>
                  <a:cubicBezTo>
                    <a:pt x="2089" y="175"/>
                    <a:pt x="2090" y="176"/>
                    <a:pt x="2091" y="178"/>
                  </a:cubicBezTo>
                  <a:cubicBezTo>
                    <a:pt x="2093" y="182"/>
                    <a:pt x="2095" y="186"/>
                    <a:pt x="2097" y="190"/>
                  </a:cubicBezTo>
                  <a:cubicBezTo>
                    <a:pt x="2098" y="192"/>
                    <a:pt x="2099" y="195"/>
                    <a:pt x="2100" y="197"/>
                  </a:cubicBezTo>
                  <a:cubicBezTo>
                    <a:pt x="2101" y="199"/>
                    <a:pt x="2102" y="202"/>
                    <a:pt x="2103" y="204"/>
                  </a:cubicBezTo>
                  <a:cubicBezTo>
                    <a:pt x="2104" y="207"/>
                    <a:pt x="2106" y="209"/>
                    <a:pt x="2107" y="212"/>
                  </a:cubicBezTo>
                  <a:cubicBezTo>
                    <a:pt x="2109" y="218"/>
                    <a:pt x="2112" y="223"/>
                    <a:pt x="2114" y="229"/>
                  </a:cubicBezTo>
                  <a:cubicBezTo>
                    <a:pt x="2116" y="234"/>
                    <a:pt x="2119" y="240"/>
                    <a:pt x="2121" y="246"/>
                  </a:cubicBezTo>
                  <a:cubicBezTo>
                    <a:pt x="2150" y="321"/>
                    <a:pt x="2168" y="398"/>
                    <a:pt x="2175" y="476"/>
                  </a:cubicBezTo>
                  <a:cubicBezTo>
                    <a:pt x="2175" y="476"/>
                    <a:pt x="2175" y="476"/>
                    <a:pt x="2175" y="476"/>
                  </a:cubicBezTo>
                  <a:cubicBezTo>
                    <a:pt x="2188" y="471"/>
                    <a:pt x="2203" y="468"/>
                    <a:pt x="2218" y="468"/>
                  </a:cubicBezTo>
                  <a:cubicBezTo>
                    <a:pt x="2281" y="468"/>
                    <a:pt x="2332" y="519"/>
                    <a:pt x="2332" y="583"/>
                  </a:cubicBezTo>
                  <a:close/>
                </a:path>
              </a:pathLst>
            </a:custGeom>
            <a:gradFill flip="none" rotWithShape="1">
              <a:gsLst>
                <a:gs pos="0">
                  <a:schemeClr val="accent4">
                    <a:lumMod val="50000"/>
                  </a:schemeClr>
                </a:gs>
                <a:gs pos="50000">
                  <a:schemeClr val="accent4">
                    <a:lumMod val="75000"/>
                  </a:schemeClr>
                </a:gs>
                <a:gs pos="100000">
                  <a:schemeClr val="accent4"/>
                </a:gs>
              </a:gsLst>
              <a:lin ang="0" scaled="1"/>
              <a:tileRect/>
            </a:gradFill>
            <a:ln w="12700">
              <a:solidFill>
                <a:schemeClr val="accent6">
                  <a:lumMod val="20000"/>
                  <a:lumOff val="80000"/>
                </a:schemeClr>
              </a:solidFill>
            </a:ln>
            <a:effectLst>
              <a:outerShdw blurRad="101600" dist="635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57" name="CasetăText 56"/>
            <p:cNvSpPr txBox="1"/>
            <p:nvPr/>
          </p:nvSpPr>
          <p:spPr>
            <a:xfrm rot="20403368">
              <a:off x="2617720" y="3497121"/>
              <a:ext cx="1259505" cy="576583"/>
            </a:xfrm>
            <a:prstGeom prst="rect">
              <a:avLst/>
            </a:prstGeom>
            <a:noFill/>
            <a:ln>
              <a:noFill/>
            </a:ln>
          </p:spPr>
          <p:txBody>
            <a:bodyPr wrap="square" rtlCol="0">
              <a:prstTxWarp prst="textArchDown">
                <a:avLst/>
              </a:prstTxWarp>
              <a:spAutoFit/>
            </a:bodyPr>
            <a:lstStyle/>
            <a:p>
              <a:pPr algn="ctr"/>
              <a:r>
                <a:rPr lang="en-US" sz="1200" dirty="0">
                  <a:solidFill>
                    <a:schemeClr val="bg1"/>
                  </a:solidFill>
                  <a:latin typeface="Arial" panose="020B0604020202020204" pitchFamily="34" charset="0"/>
                  <a:cs typeface="Arial" panose="020B0604020202020204" pitchFamily="34" charset="0"/>
                </a:rPr>
                <a:t>Reproductive</a:t>
              </a:r>
            </a:p>
            <a:p>
              <a:pPr algn="ctr"/>
              <a:r>
                <a:rPr lang="en-US" sz="1200" dirty="0">
                  <a:solidFill>
                    <a:schemeClr val="bg1"/>
                  </a:solidFill>
                  <a:latin typeface="Arial" panose="020B0604020202020204" pitchFamily="34" charset="0"/>
                  <a:cs typeface="Arial" panose="020B0604020202020204" pitchFamily="34" charset="0"/>
                </a:rPr>
                <a:t>Behavioral</a:t>
              </a:r>
            </a:p>
            <a:p>
              <a:pPr algn="ctr"/>
              <a:r>
                <a:rPr lang="en-US" sz="1200" dirty="0">
                  <a:solidFill>
                    <a:schemeClr val="bg1"/>
                  </a:solidFill>
                  <a:latin typeface="Arial" panose="020B0604020202020204" pitchFamily="34" charset="0"/>
                  <a:cs typeface="Arial" panose="020B0604020202020204" pitchFamily="34" charset="0"/>
                </a:rPr>
                <a:t>Health</a:t>
              </a:r>
            </a:p>
          </p:txBody>
        </p:sp>
      </p:grpSp>
      <p:grpSp>
        <p:nvGrpSpPr>
          <p:cNvPr id="45" name="Group 44"/>
          <p:cNvGrpSpPr/>
          <p:nvPr/>
        </p:nvGrpSpPr>
        <p:grpSpPr>
          <a:xfrm>
            <a:off x="5715001" y="1402222"/>
            <a:ext cx="1341861" cy="1429548"/>
            <a:chOff x="5715000" y="1402222"/>
            <a:chExt cx="1341861" cy="1429548"/>
          </a:xfrm>
        </p:grpSpPr>
        <p:grpSp>
          <p:nvGrpSpPr>
            <p:cNvPr id="58" name="Grupare 57"/>
            <p:cNvGrpSpPr/>
            <p:nvPr/>
          </p:nvGrpSpPr>
          <p:grpSpPr>
            <a:xfrm>
              <a:off x="5786114" y="1402222"/>
              <a:ext cx="1270747" cy="1429548"/>
              <a:chOff x="710453" y="891878"/>
              <a:chExt cx="1600200" cy="1800170"/>
            </a:xfrm>
          </p:grpSpPr>
          <p:sp>
            <p:nvSpPr>
              <p:cNvPr id="59" name="CasetăText 58"/>
              <p:cNvSpPr txBox="1"/>
              <p:nvPr/>
            </p:nvSpPr>
            <p:spPr>
              <a:xfrm>
                <a:off x="722333" y="891878"/>
                <a:ext cx="1253826" cy="581355"/>
              </a:xfrm>
              <a:prstGeom prst="rect">
                <a:avLst/>
              </a:prstGeom>
              <a:noFill/>
              <a:ln>
                <a:noFill/>
              </a:ln>
            </p:spPr>
            <p:txBody>
              <a:bodyPr wrap="square" rtlCol="0">
                <a:spAutoFit/>
              </a:bodyPr>
              <a:lstStyle/>
              <a:p>
                <a:r>
                  <a:rPr lang="en-US" sz="1200" b="1" dirty="0">
                    <a:solidFill>
                      <a:schemeClr val="tx1">
                        <a:lumMod val="75000"/>
                        <a:lumOff val="25000"/>
                      </a:schemeClr>
                    </a:solidFill>
                    <a:latin typeface="+mj-lt"/>
                    <a:cs typeface="Arial" panose="020B0604020202020204" pitchFamily="34" charset="0"/>
                  </a:rPr>
                  <a:t>Gender Disparities</a:t>
                </a:r>
              </a:p>
            </p:txBody>
          </p:sp>
          <p:sp>
            <p:nvSpPr>
              <p:cNvPr id="60" name="CasetăText 59"/>
              <p:cNvSpPr txBox="1"/>
              <p:nvPr/>
            </p:nvSpPr>
            <p:spPr>
              <a:xfrm>
                <a:off x="710453" y="1413066"/>
                <a:ext cx="1600200" cy="1278982"/>
              </a:xfrm>
              <a:prstGeom prst="rect">
                <a:avLst/>
              </a:prstGeom>
              <a:noFill/>
              <a:ln>
                <a:noFill/>
              </a:ln>
            </p:spPr>
            <p:txBody>
              <a:bodyPr wrap="square" rtlCol="0">
                <a:spAutoFit/>
              </a:bodyPr>
              <a:lstStyle/>
              <a:p>
                <a:r>
                  <a:rPr lang="en-US" sz="1000" dirty="0">
                    <a:solidFill>
                      <a:schemeClr val="tx1">
                        <a:lumMod val="75000"/>
                        <a:lumOff val="25000"/>
                      </a:schemeClr>
                    </a:solidFill>
                    <a:cs typeface="Arial" panose="020B0604020202020204" pitchFamily="34" charset="0"/>
                  </a:rPr>
                  <a:t>Awareness of gender disparities in health &amp; behavioral health disorders for women</a:t>
                </a:r>
              </a:p>
              <a:p>
                <a:endParaRPr lang="en-US" sz="1000" dirty="0">
                  <a:solidFill>
                    <a:schemeClr val="tx1">
                      <a:lumMod val="50000"/>
                      <a:lumOff val="50000"/>
                    </a:schemeClr>
                  </a:solidFill>
                  <a:latin typeface="Arial" panose="020B0604020202020204" pitchFamily="34" charset="0"/>
                  <a:cs typeface="Arial" panose="020B0604020202020204" pitchFamily="34" charset="0"/>
                </a:endParaRPr>
              </a:p>
            </p:txBody>
          </p:sp>
        </p:grpSp>
        <p:sp>
          <p:nvSpPr>
            <p:cNvPr id="61" name="Dreptunghi 60"/>
            <p:cNvSpPr/>
            <p:nvPr/>
          </p:nvSpPr>
          <p:spPr>
            <a:xfrm>
              <a:off x="5715000" y="1610498"/>
              <a:ext cx="35548" cy="1124325"/>
            </a:xfrm>
            <a:prstGeom prst="rect">
              <a:avLst/>
            </a:prstGeom>
            <a:solidFill>
              <a:schemeClr val="accent1"/>
            </a:solidFill>
            <a:ln w="12700">
              <a:noFill/>
            </a:ln>
            <a:effectLst>
              <a:outerShdw blurRad="711200" dist="342900" dir="3900000" sx="107000" sy="107000" algn="ctr" rotWithShape="0">
                <a:srgbClr val="000000">
                  <a:alpha val="59000"/>
                </a:srgb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54" name="Group 53"/>
          <p:cNvGrpSpPr/>
          <p:nvPr/>
        </p:nvGrpSpPr>
        <p:grpSpPr>
          <a:xfrm>
            <a:off x="7268658" y="1399974"/>
            <a:ext cx="1524185" cy="1760096"/>
            <a:chOff x="7046707" y="1379450"/>
            <a:chExt cx="1341862" cy="1760096"/>
          </a:xfrm>
        </p:grpSpPr>
        <p:grpSp>
          <p:nvGrpSpPr>
            <p:cNvPr id="62" name="Grupare 61"/>
            <p:cNvGrpSpPr/>
            <p:nvPr/>
          </p:nvGrpSpPr>
          <p:grpSpPr>
            <a:xfrm>
              <a:off x="7108582" y="1379450"/>
              <a:ext cx="1279987" cy="1760096"/>
              <a:chOff x="698818" y="863201"/>
              <a:chExt cx="1611835" cy="2216421"/>
            </a:xfrm>
          </p:grpSpPr>
          <p:sp>
            <p:nvSpPr>
              <p:cNvPr id="63" name="CasetăText 62"/>
              <p:cNvSpPr txBox="1"/>
              <p:nvPr/>
            </p:nvSpPr>
            <p:spPr>
              <a:xfrm>
                <a:off x="698818" y="863201"/>
                <a:ext cx="1373122" cy="581357"/>
              </a:xfrm>
              <a:prstGeom prst="rect">
                <a:avLst/>
              </a:prstGeom>
              <a:noFill/>
              <a:ln>
                <a:noFill/>
              </a:ln>
            </p:spPr>
            <p:txBody>
              <a:bodyPr wrap="square" rtlCol="0">
                <a:spAutoFit/>
              </a:bodyPr>
              <a:lstStyle/>
              <a:p>
                <a:r>
                  <a:rPr lang="en-US" sz="1200" b="1" dirty="0">
                    <a:solidFill>
                      <a:schemeClr val="tx1">
                        <a:lumMod val="75000"/>
                        <a:lumOff val="25000"/>
                      </a:schemeClr>
                    </a:solidFill>
                    <a:latin typeface="+mj-lt"/>
                    <a:cs typeface="Arial" panose="020B0604020202020204" pitchFamily="34" charset="0"/>
                  </a:rPr>
                  <a:t>Etiology &amp; Presentation</a:t>
                </a:r>
              </a:p>
            </p:txBody>
          </p:sp>
          <p:sp>
            <p:nvSpPr>
              <p:cNvPr id="64" name="CasetăText 63"/>
              <p:cNvSpPr txBox="1"/>
              <p:nvPr/>
            </p:nvSpPr>
            <p:spPr>
              <a:xfrm>
                <a:off x="710453" y="1413066"/>
                <a:ext cx="1600200" cy="1666556"/>
              </a:xfrm>
              <a:prstGeom prst="rect">
                <a:avLst/>
              </a:prstGeom>
              <a:noFill/>
              <a:ln>
                <a:noFill/>
              </a:ln>
            </p:spPr>
            <p:txBody>
              <a:bodyPr wrap="square" rtlCol="0">
                <a:spAutoFit/>
              </a:bodyPr>
              <a:lstStyle/>
              <a:p>
                <a:r>
                  <a:rPr lang="en-US" sz="1000" dirty="0">
                    <a:solidFill>
                      <a:schemeClr val="tx1">
                        <a:lumMod val="75000"/>
                        <a:lumOff val="25000"/>
                      </a:schemeClr>
                    </a:solidFill>
                    <a:cs typeface="Arial" panose="020B0604020202020204" pitchFamily="34" charset="0"/>
                  </a:rPr>
                  <a:t>Gender may impact the presentation of psychological disorders, the etiology or the provider’s perception</a:t>
                </a:r>
              </a:p>
              <a:p>
                <a:endParaRPr lang="en-US" sz="1000" dirty="0">
                  <a:solidFill>
                    <a:schemeClr val="tx1">
                      <a:lumMod val="50000"/>
                      <a:lumOff val="50000"/>
                    </a:schemeClr>
                  </a:solidFill>
                  <a:latin typeface="Arial" panose="020B0604020202020204" pitchFamily="34" charset="0"/>
                  <a:cs typeface="Arial" panose="020B0604020202020204" pitchFamily="34" charset="0"/>
                </a:endParaRPr>
              </a:p>
            </p:txBody>
          </p:sp>
        </p:grpSp>
        <p:sp>
          <p:nvSpPr>
            <p:cNvPr id="65" name="Dreptunghi 64"/>
            <p:cNvSpPr/>
            <p:nvPr/>
          </p:nvSpPr>
          <p:spPr>
            <a:xfrm>
              <a:off x="7046707" y="1610498"/>
              <a:ext cx="35548" cy="1124325"/>
            </a:xfrm>
            <a:prstGeom prst="rect">
              <a:avLst/>
            </a:prstGeom>
            <a:solidFill>
              <a:schemeClr val="accent1">
                <a:lumMod val="75000"/>
              </a:schemeClr>
            </a:solidFill>
            <a:ln w="12700">
              <a:noFill/>
            </a:ln>
            <a:effectLst>
              <a:outerShdw blurRad="711200" dist="342900" dir="3900000" sx="107000" sy="107000" algn="ctr" rotWithShape="0">
                <a:srgbClr val="000000">
                  <a:alpha val="59000"/>
                </a:srgb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74" name="Group 73"/>
          <p:cNvGrpSpPr/>
          <p:nvPr/>
        </p:nvGrpSpPr>
        <p:grpSpPr>
          <a:xfrm>
            <a:off x="5745397" y="2855923"/>
            <a:ext cx="1581781" cy="1809257"/>
            <a:chOff x="5730240" y="2930332"/>
            <a:chExt cx="1581780" cy="1809258"/>
          </a:xfrm>
        </p:grpSpPr>
        <p:grpSp>
          <p:nvGrpSpPr>
            <p:cNvPr id="66" name="Grupare 65"/>
            <p:cNvGrpSpPr/>
            <p:nvPr/>
          </p:nvGrpSpPr>
          <p:grpSpPr>
            <a:xfrm>
              <a:off x="5753003" y="2930332"/>
              <a:ext cx="1559017" cy="1809258"/>
              <a:chOff x="649566" y="840664"/>
              <a:chExt cx="1963207" cy="2278321"/>
            </a:xfrm>
          </p:grpSpPr>
          <p:sp>
            <p:nvSpPr>
              <p:cNvPr id="67" name="CasetăText 66"/>
              <p:cNvSpPr txBox="1"/>
              <p:nvPr/>
            </p:nvSpPr>
            <p:spPr>
              <a:xfrm>
                <a:off x="665273" y="840664"/>
                <a:ext cx="1768301" cy="581355"/>
              </a:xfrm>
              <a:prstGeom prst="rect">
                <a:avLst/>
              </a:prstGeom>
              <a:noFill/>
              <a:ln>
                <a:noFill/>
              </a:ln>
            </p:spPr>
            <p:txBody>
              <a:bodyPr wrap="square" rtlCol="0">
                <a:spAutoFit/>
              </a:bodyPr>
              <a:lstStyle/>
              <a:p>
                <a:r>
                  <a:rPr lang="en-US" sz="1200" b="1" dirty="0">
                    <a:solidFill>
                      <a:schemeClr val="tx1">
                        <a:lumMod val="75000"/>
                        <a:lumOff val="25000"/>
                      </a:schemeClr>
                    </a:solidFill>
                    <a:latin typeface="+mj-lt"/>
                    <a:cs typeface="Arial" panose="020B0604020202020204" pitchFamily="34" charset="0"/>
                  </a:rPr>
                  <a:t>Reproductive Behavioral Health</a:t>
                </a:r>
              </a:p>
            </p:txBody>
          </p:sp>
          <p:sp>
            <p:nvSpPr>
              <p:cNvPr id="68" name="CasetăText 67"/>
              <p:cNvSpPr txBox="1"/>
              <p:nvPr/>
            </p:nvSpPr>
            <p:spPr>
              <a:xfrm>
                <a:off x="649566" y="1452434"/>
                <a:ext cx="1963207" cy="1666551"/>
              </a:xfrm>
              <a:prstGeom prst="rect">
                <a:avLst/>
              </a:prstGeom>
              <a:noFill/>
              <a:ln>
                <a:noFill/>
              </a:ln>
            </p:spPr>
            <p:txBody>
              <a:bodyPr wrap="square" rtlCol="0">
                <a:spAutoFit/>
              </a:bodyPr>
              <a:lstStyle/>
              <a:p>
                <a:r>
                  <a:rPr lang="en-US" sz="1000" dirty="0">
                    <a:solidFill>
                      <a:schemeClr val="tx1">
                        <a:lumMod val="75000"/>
                        <a:lumOff val="25000"/>
                      </a:schemeClr>
                    </a:solidFill>
                    <a:cs typeface="Arial" panose="020B0604020202020204" pitchFamily="34" charset="0"/>
                  </a:rPr>
                  <a:t>Reproductive factors may play a role as women experience anxiety/depression post partum or psychological distress in response to physical changes  </a:t>
                </a:r>
              </a:p>
              <a:p>
                <a:endParaRPr lang="en-US" sz="1000" dirty="0">
                  <a:solidFill>
                    <a:schemeClr val="tx1">
                      <a:lumMod val="50000"/>
                      <a:lumOff val="50000"/>
                    </a:schemeClr>
                  </a:solidFill>
                  <a:latin typeface="Arial" panose="020B0604020202020204" pitchFamily="34" charset="0"/>
                  <a:cs typeface="Arial" panose="020B0604020202020204" pitchFamily="34" charset="0"/>
                </a:endParaRPr>
              </a:p>
            </p:txBody>
          </p:sp>
        </p:grpSp>
        <p:sp>
          <p:nvSpPr>
            <p:cNvPr id="69" name="Dreptunghi 68"/>
            <p:cNvSpPr/>
            <p:nvPr/>
          </p:nvSpPr>
          <p:spPr>
            <a:xfrm>
              <a:off x="5730240" y="3179277"/>
              <a:ext cx="35548" cy="1124325"/>
            </a:xfrm>
            <a:prstGeom prst="rect">
              <a:avLst/>
            </a:prstGeom>
            <a:solidFill>
              <a:schemeClr val="accent4"/>
            </a:solidFill>
            <a:ln w="12700">
              <a:noFill/>
            </a:ln>
            <a:effectLst>
              <a:outerShdw blurRad="711200" dist="342900" dir="3900000" sx="107000" sy="107000" algn="ctr" rotWithShape="0">
                <a:srgbClr val="000000">
                  <a:alpha val="59000"/>
                </a:srgb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79" name="Group 78"/>
          <p:cNvGrpSpPr/>
          <p:nvPr/>
        </p:nvGrpSpPr>
        <p:grpSpPr>
          <a:xfrm>
            <a:off x="7274249" y="2868165"/>
            <a:ext cx="1465274" cy="1728750"/>
            <a:chOff x="7061947" y="2884580"/>
            <a:chExt cx="1341861" cy="1728750"/>
          </a:xfrm>
        </p:grpSpPr>
        <p:grpSp>
          <p:nvGrpSpPr>
            <p:cNvPr id="70" name="Grupare 69"/>
            <p:cNvGrpSpPr/>
            <p:nvPr/>
          </p:nvGrpSpPr>
          <p:grpSpPr>
            <a:xfrm>
              <a:off x="7133061" y="2884580"/>
              <a:ext cx="1270747" cy="1728750"/>
              <a:chOff x="710453" y="783050"/>
              <a:chExt cx="1600200" cy="2176946"/>
            </a:xfrm>
          </p:grpSpPr>
          <p:sp>
            <p:nvSpPr>
              <p:cNvPr id="71" name="CasetăText 70"/>
              <p:cNvSpPr txBox="1"/>
              <p:nvPr/>
            </p:nvSpPr>
            <p:spPr>
              <a:xfrm>
                <a:off x="729009" y="783050"/>
                <a:ext cx="1406510" cy="813899"/>
              </a:xfrm>
              <a:prstGeom prst="rect">
                <a:avLst/>
              </a:prstGeom>
              <a:noFill/>
              <a:ln>
                <a:noFill/>
              </a:ln>
            </p:spPr>
            <p:txBody>
              <a:bodyPr wrap="square" rtlCol="0">
                <a:spAutoFit/>
              </a:bodyPr>
              <a:lstStyle/>
              <a:p>
                <a:r>
                  <a:rPr lang="en-US" sz="1200" b="1" dirty="0">
                    <a:solidFill>
                      <a:schemeClr val="tx1">
                        <a:lumMod val="75000"/>
                        <a:lumOff val="25000"/>
                      </a:schemeClr>
                    </a:solidFill>
                    <a:latin typeface="+mj-lt"/>
                    <a:cs typeface="Arial" panose="020B0604020202020204" pitchFamily="34" charset="0"/>
                  </a:rPr>
                  <a:t>Trauma-Informed Care</a:t>
                </a:r>
              </a:p>
            </p:txBody>
          </p:sp>
          <p:sp>
            <p:nvSpPr>
              <p:cNvPr id="72" name="CasetăText 71"/>
              <p:cNvSpPr txBox="1"/>
              <p:nvPr/>
            </p:nvSpPr>
            <p:spPr>
              <a:xfrm>
                <a:off x="710453" y="1487227"/>
                <a:ext cx="1600200" cy="1472769"/>
              </a:xfrm>
              <a:prstGeom prst="rect">
                <a:avLst/>
              </a:prstGeom>
              <a:noFill/>
              <a:ln>
                <a:noFill/>
              </a:ln>
            </p:spPr>
            <p:txBody>
              <a:bodyPr wrap="square" rtlCol="0">
                <a:spAutoFit/>
              </a:bodyPr>
              <a:lstStyle/>
              <a:p>
                <a:r>
                  <a:rPr lang="en-US" sz="1000" dirty="0">
                    <a:solidFill>
                      <a:schemeClr val="tx1">
                        <a:lumMod val="75000"/>
                        <a:lumOff val="25000"/>
                      </a:schemeClr>
                    </a:solidFill>
                    <a:cs typeface="Arial" panose="020B0604020202020204" pitchFamily="34" charset="0"/>
                  </a:rPr>
                  <a:t>Given the high rates of trauma among military populations such as combat and interpersonal violence</a:t>
                </a:r>
              </a:p>
              <a:p>
                <a:endParaRPr lang="en-US" sz="1000" dirty="0">
                  <a:solidFill>
                    <a:schemeClr val="tx1">
                      <a:lumMod val="50000"/>
                      <a:lumOff val="50000"/>
                    </a:schemeClr>
                  </a:solidFill>
                  <a:latin typeface="Arial" panose="020B0604020202020204" pitchFamily="34" charset="0"/>
                  <a:cs typeface="Arial" panose="020B0604020202020204" pitchFamily="34" charset="0"/>
                </a:endParaRPr>
              </a:p>
            </p:txBody>
          </p:sp>
        </p:grpSp>
        <p:sp>
          <p:nvSpPr>
            <p:cNvPr id="73" name="Dreptunghi 72"/>
            <p:cNvSpPr/>
            <p:nvPr/>
          </p:nvSpPr>
          <p:spPr>
            <a:xfrm>
              <a:off x="7061947" y="3179277"/>
              <a:ext cx="35548" cy="1124325"/>
            </a:xfrm>
            <a:prstGeom prst="rect">
              <a:avLst/>
            </a:prstGeom>
            <a:solidFill>
              <a:schemeClr val="accent6">
                <a:lumMod val="50000"/>
              </a:schemeClr>
            </a:solidFill>
            <a:ln w="12700">
              <a:noFill/>
            </a:ln>
          </p:spPr>
          <p:txBody>
            <a:bodyPr vert="horz" wrap="square" lIns="91440" tIns="45720" rIns="91440" bIns="45720" numCol="1" anchor="t" anchorCtr="0" compatLnSpc="1">
              <a:prstTxWarp prst="textNoShape">
                <a:avLst/>
              </a:prstTxWarp>
            </a:bodyPr>
            <a:lstStyle/>
            <a:p>
              <a:endParaRPr lang="en-US"/>
            </a:p>
          </p:txBody>
        </p:sp>
      </p:grpSp>
      <p:sp>
        <p:nvSpPr>
          <p:cNvPr id="80" name="TextBox 79">
            <a:extLst>
              <a:ext uri="{FF2B5EF4-FFF2-40B4-BE49-F238E27FC236}">
                <a16:creationId xmlns:a16="http://schemas.microsoft.com/office/drawing/2014/main" id="{3D353A69-2A6B-EFC4-0944-BE4FB7973369}"/>
              </a:ext>
            </a:extLst>
          </p:cNvPr>
          <p:cNvSpPr txBox="1"/>
          <p:nvPr/>
        </p:nvSpPr>
        <p:spPr>
          <a:xfrm>
            <a:off x="4185914" y="4370116"/>
            <a:ext cx="1981200" cy="276999"/>
          </a:xfrm>
          <a:prstGeom prst="rect">
            <a:avLst/>
          </a:prstGeom>
          <a:noFill/>
        </p:spPr>
        <p:txBody>
          <a:bodyPr wrap="square" rtlCol="0">
            <a:spAutoFit/>
          </a:bodyPr>
          <a:lstStyle/>
          <a:p>
            <a:pPr defTabSz="914378"/>
            <a:r>
              <a:rPr lang="en-US" sz="1200" dirty="0">
                <a:solidFill>
                  <a:srgbClr val="283446"/>
                </a:solidFill>
                <a:latin typeface="Franklin Gothic Book" panose="020B0503020102020204"/>
              </a:rPr>
              <a:t>(Hoffmeyer, 2023)</a:t>
            </a:r>
          </a:p>
        </p:txBody>
      </p:sp>
      <p:sp>
        <p:nvSpPr>
          <p:cNvPr id="50" name="TextBox 49">
            <a:extLst>
              <a:ext uri="{FF2B5EF4-FFF2-40B4-BE49-F238E27FC236}">
                <a16:creationId xmlns:a16="http://schemas.microsoft.com/office/drawing/2014/main" id="{D8FBD423-06B5-47AF-F0B5-30FFF924F73B}"/>
              </a:ext>
            </a:extLst>
          </p:cNvPr>
          <p:cNvSpPr txBox="1"/>
          <p:nvPr/>
        </p:nvSpPr>
        <p:spPr>
          <a:xfrm>
            <a:off x="28156" y="68457"/>
            <a:ext cx="4570743" cy="300082"/>
          </a:xfrm>
          <a:prstGeom prst="rect">
            <a:avLst/>
          </a:prstGeom>
          <a:noFill/>
        </p:spPr>
        <p:txBody>
          <a:bodyPr wrap="square">
            <a:spAutoFit/>
          </a:bodyPr>
          <a:lstStyle/>
          <a:p>
            <a:pPr defTabSz="914378"/>
            <a:fld id="{B263A81A-881C-4E24-83E5-F09FE99356E4}" type="slidenum">
              <a:rPr lang="en-US" sz="1350">
                <a:solidFill>
                  <a:prstClr val="black">
                    <a:tint val="75000"/>
                  </a:prstClr>
                </a:solidFill>
                <a:latin typeface="Franklin Gothic Book" panose="020B0503020102020204"/>
              </a:rPr>
              <a:pPr defTabSz="914378"/>
              <a:t>3</a:t>
            </a:fld>
            <a:endParaRPr lang="en-US" sz="1350" dirty="0">
              <a:solidFill>
                <a:prstClr val="black">
                  <a:tint val="75000"/>
                </a:prstClr>
              </a:solidFill>
              <a:latin typeface="Franklin Gothic Book" panose="020B0503020102020204"/>
            </a:endParaRPr>
          </a:p>
        </p:txBody>
      </p:sp>
      <p:sp>
        <p:nvSpPr>
          <p:cNvPr id="49" name="TextBox 48">
            <a:extLst>
              <a:ext uri="{FF2B5EF4-FFF2-40B4-BE49-F238E27FC236}">
                <a16:creationId xmlns:a16="http://schemas.microsoft.com/office/drawing/2014/main" id="{89DCABB5-B72F-D1DA-810A-C7CCA1040CA1}"/>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158412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nodeType="with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fade">
                                      <p:cBhvr>
                                        <p:cTn id="18" dur="500"/>
                                        <p:tgtEl>
                                          <p:spTgt spid="5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nodeType="withEffect">
                                  <p:stCondLst>
                                    <p:cond delay="0"/>
                                  </p:stCondLst>
                                  <p:childTnLst>
                                    <p:set>
                                      <p:cBhvr>
                                        <p:cTn id="25" dur="1" fill="hold">
                                          <p:stCondLst>
                                            <p:cond delay="0"/>
                                          </p:stCondLst>
                                        </p:cTn>
                                        <p:tgtEl>
                                          <p:spTgt spid="74"/>
                                        </p:tgtEl>
                                        <p:attrNameLst>
                                          <p:attrName>style.visibility</p:attrName>
                                        </p:attrNameLst>
                                      </p:cBhvr>
                                      <p:to>
                                        <p:strVal val="visible"/>
                                      </p:to>
                                    </p:set>
                                    <p:animEffect transition="in" filter="fade">
                                      <p:cBhvr>
                                        <p:cTn id="26" dur="500"/>
                                        <p:tgtEl>
                                          <p:spTgt spid="7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childTnLst>
                                </p:cTn>
                              </p:par>
                              <p:par>
                                <p:cTn id="32" presetID="10" presetClass="entr" presetSubtype="0" fill="hold" nodeType="withEffect">
                                  <p:stCondLst>
                                    <p:cond delay="0"/>
                                  </p:stCondLst>
                                  <p:childTnLst>
                                    <p:set>
                                      <p:cBhvr>
                                        <p:cTn id="33" dur="1" fill="hold">
                                          <p:stCondLst>
                                            <p:cond delay="0"/>
                                          </p:stCondLst>
                                        </p:cTn>
                                        <p:tgtEl>
                                          <p:spTgt spid="79"/>
                                        </p:tgtEl>
                                        <p:attrNameLst>
                                          <p:attrName>style.visibility</p:attrName>
                                        </p:attrNameLst>
                                      </p:cBhvr>
                                      <p:to>
                                        <p:strVal val="visible"/>
                                      </p:to>
                                    </p:set>
                                    <p:animEffect transition="in" filter="fade">
                                      <p:cBhvr>
                                        <p:cTn id="34" dur="500"/>
                                        <p:tgtEl>
                                          <p:spTgt spid="7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Disparities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1" y="1047750"/>
            <a:ext cx="5615960" cy="3505200"/>
          </a:xfrm>
        </p:spPr>
      </p:pic>
      <p:sp>
        <p:nvSpPr>
          <p:cNvPr id="5" name="TextBox 4"/>
          <p:cNvSpPr txBox="1"/>
          <p:nvPr/>
        </p:nvSpPr>
        <p:spPr>
          <a:xfrm>
            <a:off x="4953001" y="4341912"/>
            <a:ext cx="4029615" cy="307777"/>
          </a:xfrm>
          <a:prstGeom prst="rect">
            <a:avLst/>
          </a:prstGeom>
          <a:noFill/>
        </p:spPr>
        <p:txBody>
          <a:bodyPr wrap="square" rtlCol="0">
            <a:spAutoFit/>
          </a:bodyPr>
          <a:lstStyle/>
          <a:p>
            <a:pPr defTabSz="914378"/>
            <a:r>
              <a:rPr lang="en-US" sz="1400" dirty="0">
                <a:solidFill>
                  <a:srgbClr val="283446"/>
                </a:solidFill>
                <a:latin typeface="Franklin Gothic Book" panose="020B0503020102020204"/>
              </a:rPr>
              <a:t>(Armed Forces Health Surveillance Center, 2021)</a:t>
            </a:r>
          </a:p>
        </p:txBody>
      </p:sp>
      <p:sp>
        <p:nvSpPr>
          <p:cNvPr id="3" name="Rectangle 2"/>
          <p:cNvSpPr/>
          <p:nvPr/>
        </p:nvSpPr>
        <p:spPr>
          <a:xfrm>
            <a:off x="6927" y="12124"/>
            <a:ext cx="319318" cy="369332"/>
          </a:xfrm>
          <a:prstGeom prst="rect">
            <a:avLst/>
          </a:prstGeom>
        </p:spPr>
        <p:txBody>
          <a:bodyPr wrap="none">
            <a:spAutoFit/>
          </a:bodyPr>
          <a:lstStyle/>
          <a:p>
            <a:pPr defTabSz="914378"/>
            <a:r>
              <a:rPr lang="en-US" dirty="0">
                <a:solidFill>
                  <a:prstClr val="black">
                    <a:tint val="75000"/>
                  </a:prstClr>
                </a:solidFill>
                <a:latin typeface="Franklin Gothic Book" panose="020B0503020102020204"/>
              </a:rPr>
              <a:t>6</a:t>
            </a:r>
          </a:p>
        </p:txBody>
      </p:sp>
      <p:sp>
        <p:nvSpPr>
          <p:cNvPr id="6" name="TextBox 5">
            <a:extLst>
              <a:ext uri="{FF2B5EF4-FFF2-40B4-BE49-F238E27FC236}">
                <a16:creationId xmlns:a16="http://schemas.microsoft.com/office/drawing/2014/main" id="{0A99FFE1-C399-D81A-BB54-33F2608A849C}"/>
              </a:ext>
            </a:extLst>
          </p:cNvPr>
          <p:cNvSpPr txBox="1"/>
          <p:nvPr/>
        </p:nvSpPr>
        <p:spPr>
          <a:xfrm>
            <a:off x="3466273" y="4395821"/>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3663201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Disparities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1" y="999258"/>
            <a:ext cx="5615960" cy="3505200"/>
          </a:xfrm>
        </p:spPr>
      </p:pic>
      <p:sp>
        <p:nvSpPr>
          <p:cNvPr id="5" name="TextBox 4"/>
          <p:cNvSpPr txBox="1"/>
          <p:nvPr/>
        </p:nvSpPr>
        <p:spPr>
          <a:xfrm>
            <a:off x="6477000" y="1276350"/>
            <a:ext cx="2209800" cy="1631216"/>
          </a:xfrm>
          <a:prstGeom prst="rect">
            <a:avLst/>
          </a:prstGeom>
          <a:noFill/>
        </p:spPr>
        <p:txBody>
          <a:bodyPr wrap="square" rtlCol="0">
            <a:spAutoFit/>
          </a:bodyPr>
          <a:lstStyle/>
          <a:p>
            <a:pPr defTabSz="914378"/>
            <a:r>
              <a:rPr lang="en-US" sz="2000" b="1" dirty="0">
                <a:solidFill>
                  <a:srgbClr val="0070C0"/>
                </a:solidFill>
                <a:latin typeface="Franklin Gothic Book" panose="020B0503020102020204"/>
              </a:rPr>
              <a:t>Women have nearly double:</a:t>
            </a:r>
          </a:p>
          <a:p>
            <a:pPr marL="285743" indent="-285743" defTabSz="914378">
              <a:buFont typeface="Wingdings" panose="05000000000000000000" pitchFamily="2" charset="2"/>
              <a:buChar char="ü"/>
            </a:pPr>
            <a:r>
              <a:rPr lang="en-US" sz="2000" b="1" dirty="0">
                <a:solidFill>
                  <a:srgbClr val="0070C0"/>
                </a:solidFill>
                <a:latin typeface="Franklin Gothic Book" panose="020B0503020102020204"/>
              </a:rPr>
              <a:t>Adjustment D/O</a:t>
            </a:r>
          </a:p>
          <a:p>
            <a:pPr marL="285743" indent="-285743" defTabSz="914378">
              <a:buFont typeface="Wingdings" panose="05000000000000000000" pitchFamily="2" charset="2"/>
              <a:buChar char="ü"/>
            </a:pPr>
            <a:r>
              <a:rPr lang="en-US" sz="2000" b="1" dirty="0">
                <a:solidFill>
                  <a:srgbClr val="0070C0"/>
                </a:solidFill>
                <a:latin typeface="Franklin Gothic Book" panose="020B0503020102020204"/>
              </a:rPr>
              <a:t>Anxiety D/O</a:t>
            </a:r>
          </a:p>
          <a:p>
            <a:pPr marL="285743" indent="-285743" defTabSz="914378">
              <a:buFont typeface="Wingdings" panose="05000000000000000000" pitchFamily="2" charset="2"/>
              <a:buChar char="ü"/>
            </a:pPr>
            <a:r>
              <a:rPr lang="en-US" sz="2000" b="1" dirty="0">
                <a:solidFill>
                  <a:srgbClr val="0070C0"/>
                </a:solidFill>
                <a:latin typeface="Franklin Gothic Book" panose="020B0503020102020204"/>
              </a:rPr>
              <a:t>Depressive D/O</a:t>
            </a:r>
          </a:p>
        </p:txBody>
      </p:sp>
      <p:sp>
        <p:nvSpPr>
          <p:cNvPr id="6" name="TextBox 5"/>
          <p:cNvSpPr txBox="1"/>
          <p:nvPr/>
        </p:nvSpPr>
        <p:spPr>
          <a:xfrm>
            <a:off x="5257800" y="4350571"/>
            <a:ext cx="3886200" cy="307777"/>
          </a:xfrm>
          <a:prstGeom prst="rect">
            <a:avLst/>
          </a:prstGeom>
          <a:noFill/>
        </p:spPr>
        <p:txBody>
          <a:bodyPr wrap="square" rtlCol="0">
            <a:spAutoFit/>
          </a:bodyPr>
          <a:lstStyle/>
          <a:p>
            <a:pPr defTabSz="914378"/>
            <a:r>
              <a:rPr lang="en-US" sz="1400" dirty="0">
                <a:solidFill>
                  <a:srgbClr val="283446"/>
                </a:solidFill>
                <a:latin typeface="Franklin Gothic Book" panose="020B0503020102020204"/>
              </a:rPr>
              <a:t>(Armed Forces Health Surveillance Center, 2021)</a:t>
            </a:r>
          </a:p>
        </p:txBody>
      </p:sp>
      <p:sp>
        <p:nvSpPr>
          <p:cNvPr id="3" name="Rectangle 2"/>
          <p:cNvSpPr/>
          <p:nvPr/>
        </p:nvSpPr>
        <p:spPr>
          <a:xfrm>
            <a:off x="0" y="1"/>
            <a:ext cx="319318" cy="369332"/>
          </a:xfrm>
          <a:prstGeom prst="rect">
            <a:avLst/>
          </a:prstGeom>
        </p:spPr>
        <p:txBody>
          <a:bodyPr wrap="none">
            <a:spAutoFit/>
          </a:bodyPr>
          <a:lstStyle/>
          <a:p>
            <a:pPr defTabSz="914378"/>
            <a:r>
              <a:rPr lang="en-US" dirty="0">
                <a:solidFill>
                  <a:prstClr val="black">
                    <a:tint val="75000"/>
                  </a:prstClr>
                </a:solidFill>
                <a:latin typeface="Franklin Gothic Book" panose="020B0503020102020204"/>
              </a:rPr>
              <a:t>6</a:t>
            </a:r>
          </a:p>
        </p:txBody>
      </p:sp>
      <p:sp>
        <p:nvSpPr>
          <p:cNvPr id="7" name="TextBox 6">
            <a:extLst>
              <a:ext uri="{FF2B5EF4-FFF2-40B4-BE49-F238E27FC236}">
                <a16:creationId xmlns:a16="http://schemas.microsoft.com/office/drawing/2014/main" id="{EC9B3BAB-B7A6-D72B-55F1-C4999D6CFAD1}"/>
              </a:ext>
            </a:extLst>
          </p:cNvPr>
          <p:cNvSpPr txBox="1"/>
          <p:nvPr/>
        </p:nvSpPr>
        <p:spPr>
          <a:xfrm>
            <a:off x="3394213" y="4389041"/>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11871717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Disparities</a:t>
            </a:r>
          </a:p>
        </p:txBody>
      </p:sp>
      <p:sp>
        <p:nvSpPr>
          <p:cNvPr id="4" name="Content Placeholder 3"/>
          <p:cNvSpPr>
            <a:spLocks noGrp="1"/>
          </p:cNvSpPr>
          <p:nvPr>
            <p:ph sz="half" idx="1"/>
          </p:nvPr>
        </p:nvSpPr>
        <p:spPr/>
        <p:txBody>
          <a:bodyPr/>
          <a:lstStyle/>
          <a:p>
            <a:pPr marL="0" indent="0" algn="ctr">
              <a:buNone/>
            </a:pPr>
            <a:r>
              <a:rPr lang="en-US" b="1" dirty="0"/>
              <a:t>Unwanted Sexual Contact	</a:t>
            </a:r>
            <a:r>
              <a:rPr lang="en-US" dirty="0"/>
              <a:t>	</a:t>
            </a:r>
          </a:p>
        </p:txBody>
      </p:sp>
      <p:sp>
        <p:nvSpPr>
          <p:cNvPr id="5" name="Content Placeholder 4"/>
          <p:cNvSpPr>
            <a:spLocks noGrp="1"/>
          </p:cNvSpPr>
          <p:nvPr>
            <p:ph sz="half" idx="2"/>
          </p:nvPr>
        </p:nvSpPr>
        <p:spPr/>
        <p:txBody>
          <a:bodyPr/>
          <a:lstStyle/>
          <a:p>
            <a:pPr marL="0" indent="0" algn="ctr">
              <a:buNone/>
            </a:pPr>
            <a:r>
              <a:rPr lang="en-US" b="1" dirty="0"/>
              <a:t>                Sexual Harassment</a:t>
            </a:r>
          </a:p>
          <a:p>
            <a:pPr marL="0" indent="0" algn="ctr">
              <a:buNone/>
            </a:pPr>
            <a:endParaRPr lang="en-US"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92" y="2114550"/>
            <a:ext cx="4331751" cy="19050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94831" y="2045374"/>
            <a:ext cx="4038599" cy="1974176"/>
          </a:xfrm>
          <a:prstGeom prst="rect">
            <a:avLst/>
          </a:prstGeom>
        </p:spPr>
      </p:pic>
      <p:sp>
        <p:nvSpPr>
          <p:cNvPr id="8" name="Rectangle 7"/>
          <p:cNvSpPr/>
          <p:nvPr/>
        </p:nvSpPr>
        <p:spPr>
          <a:xfrm>
            <a:off x="4679373" y="3967870"/>
            <a:ext cx="4222884"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sp>
        <p:nvSpPr>
          <p:cNvPr id="9" name="TextBox 8"/>
          <p:cNvSpPr txBox="1"/>
          <p:nvPr/>
        </p:nvSpPr>
        <p:spPr>
          <a:xfrm>
            <a:off x="4038600" y="4248151"/>
            <a:ext cx="5105400" cy="307777"/>
          </a:xfrm>
          <a:prstGeom prst="rect">
            <a:avLst/>
          </a:prstGeom>
          <a:noFill/>
        </p:spPr>
        <p:txBody>
          <a:bodyPr wrap="square" rtlCol="0">
            <a:spAutoFit/>
          </a:bodyPr>
          <a:lstStyle/>
          <a:p>
            <a:pPr defTabSz="914378"/>
            <a:r>
              <a:rPr lang="en-US" sz="1400" dirty="0">
                <a:solidFill>
                  <a:srgbClr val="283446"/>
                </a:solidFill>
                <a:latin typeface="Franklin Gothic Book" panose="020B0503020102020204"/>
              </a:rPr>
              <a:t>(DoD Sexual Assault Prevention and Response Office, 2021)</a:t>
            </a:r>
          </a:p>
        </p:txBody>
      </p:sp>
      <p:sp>
        <p:nvSpPr>
          <p:cNvPr id="10" name="Rectangle 9"/>
          <p:cNvSpPr/>
          <p:nvPr/>
        </p:nvSpPr>
        <p:spPr>
          <a:xfrm>
            <a:off x="42120" y="17958"/>
            <a:ext cx="319318" cy="369332"/>
          </a:xfrm>
          <a:prstGeom prst="rect">
            <a:avLst/>
          </a:prstGeom>
        </p:spPr>
        <p:txBody>
          <a:bodyPr wrap="none">
            <a:spAutoFit/>
          </a:bodyPr>
          <a:lstStyle/>
          <a:p>
            <a:pPr defTabSz="914378"/>
            <a:r>
              <a:rPr lang="en-US" dirty="0">
                <a:solidFill>
                  <a:prstClr val="black">
                    <a:tint val="75000"/>
                  </a:prstClr>
                </a:solidFill>
                <a:latin typeface="Franklin Gothic Book" panose="020B0503020102020204"/>
              </a:rPr>
              <a:t>7</a:t>
            </a:r>
          </a:p>
        </p:txBody>
      </p:sp>
      <p:sp>
        <p:nvSpPr>
          <p:cNvPr id="3" name="TextBox 2">
            <a:extLst>
              <a:ext uri="{FF2B5EF4-FFF2-40B4-BE49-F238E27FC236}">
                <a16:creationId xmlns:a16="http://schemas.microsoft.com/office/drawing/2014/main" id="{9673E87B-D6BC-CCFB-5D8F-DE7270146740}"/>
              </a:ext>
            </a:extLst>
          </p:cNvPr>
          <p:cNvSpPr txBox="1"/>
          <p:nvPr/>
        </p:nvSpPr>
        <p:spPr>
          <a:xfrm>
            <a:off x="3259843" y="4407915"/>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3531464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Comparable Civilian Data</a:t>
            </a:r>
          </a:p>
        </p:txBody>
      </p:sp>
      <p:sp>
        <p:nvSpPr>
          <p:cNvPr id="3" name="Content Placeholder 2"/>
          <p:cNvSpPr>
            <a:spLocks noGrp="1"/>
          </p:cNvSpPr>
          <p:nvPr>
            <p:ph sz="half" idx="1"/>
          </p:nvPr>
        </p:nvSpPr>
        <p:spPr>
          <a:xfrm>
            <a:off x="609600" y="1123950"/>
            <a:ext cx="3886200" cy="3276600"/>
          </a:xfrm>
        </p:spPr>
        <p:txBody>
          <a:bodyPr>
            <a:normAutofit fontScale="92500"/>
          </a:bodyPr>
          <a:lstStyle/>
          <a:p>
            <a:endParaRPr lang="en-US" dirty="0"/>
          </a:p>
          <a:p>
            <a:endParaRPr lang="en-US" dirty="0"/>
          </a:p>
          <a:p>
            <a:endParaRPr lang="en-US" dirty="0"/>
          </a:p>
          <a:p>
            <a:endParaRPr lang="en-US" dirty="0"/>
          </a:p>
          <a:p>
            <a:endParaRPr lang="en-US" dirty="0"/>
          </a:p>
          <a:p>
            <a:endParaRPr lang="en-US" dirty="0"/>
          </a:p>
          <a:p>
            <a:pPr marL="0" indent="0">
              <a:buNone/>
            </a:pPr>
            <a:endParaRPr lang="en-US" dirty="0"/>
          </a:p>
          <a:p>
            <a:pPr marL="0" indent="0">
              <a:buNone/>
            </a:pPr>
            <a:r>
              <a:rPr lang="en-US" dirty="0"/>
              <a:t>17.6% of American civilian women have been sexually assaulted</a:t>
            </a:r>
          </a:p>
        </p:txBody>
      </p:sp>
      <p:sp>
        <p:nvSpPr>
          <p:cNvPr id="4" name="Content Placeholder 3"/>
          <p:cNvSpPr>
            <a:spLocks noGrp="1"/>
          </p:cNvSpPr>
          <p:nvPr>
            <p:ph sz="half" idx="2"/>
          </p:nvPr>
        </p:nvSpPr>
        <p:spPr/>
        <p:txBody>
          <a:bodyPr>
            <a:normAutofit fontScale="92500"/>
          </a:bodyPr>
          <a:lstStyle/>
          <a:p>
            <a:endParaRPr lang="en-US" dirty="0"/>
          </a:p>
          <a:p>
            <a:endParaRPr lang="en-US" dirty="0"/>
          </a:p>
          <a:p>
            <a:endParaRPr lang="en-US" dirty="0"/>
          </a:p>
          <a:p>
            <a:endParaRPr lang="en-US" dirty="0"/>
          </a:p>
          <a:p>
            <a:endParaRPr lang="en-US" dirty="0"/>
          </a:p>
          <a:p>
            <a:endParaRPr lang="en-US" dirty="0"/>
          </a:p>
          <a:p>
            <a:pPr marL="0" indent="0">
              <a:buNone/>
            </a:pPr>
            <a:endParaRPr lang="en-US" dirty="0"/>
          </a:p>
          <a:p>
            <a:pPr marL="0" indent="0">
              <a:buNone/>
            </a:pPr>
            <a:r>
              <a:rPr lang="en-US" dirty="0"/>
              <a:t>3% of American civilian men have been sexually assaulted</a:t>
            </a:r>
          </a:p>
        </p:txBody>
      </p:sp>
      <p:sp>
        <p:nvSpPr>
          <p:cNvPr id="5" name="Rectangle 4"/>
          <p:cNvSpPr/>
          <p:nvPr/>
        </p:nvSpPr>
        <p:spPr>
          <a:xfrm>
            <a:off x="0" y="29442"/>
            <a:ext cx="319318" cy="369332"/>
          </a:xfrm>
          <a:prstGeom prst="rect">
            <a:avLst/>
          </a:prstGeom>
        </p:spPr>
        <p:txBody>
          <a:bodyPr wrap="none">
            <a:spAutoFit/>
          </a:bodyPr>
          <a:lstStyle/>
          <a:p>
            <a:pPr defTabSz="914378"/>
            <a:r>
              <a:rPr lang="en-US" dirty="0">
                <a:solidFill>
                  <a:prstClr val="black">
                    <a:tint val="75000"/>
                  </a:prstClr>
                </a:solidFill>
                <a:latin typeface="Franklin Gothic Book" panose="020B0503020102020204"/>
              </a:rPr>
              <a:t>8</a:t>
            </a:r>
          </a:p>
        </p:txBody>
      </p:sp>
      <p:graphicFrame>
        <p:nvGraphicFramePr>
          <p:cNvPr id="15" name="Chart 14"/>
          <p:cNvGraphicFramePr/>
          <p:nvPr/>
        </p:nvGraphicFramePr>
        <p:xfrm>
          <a:off x="457200" y="978082"/>
          <a:ext cx="4038600" cy="25080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p:nvPr/>
        </p:nvGraphicFramePr>
        <p:xfrm>
          <a:off x="4914900" y="990600"/>
          <a:ext cx="3352800" cy="371475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FE598756-08FD-4D7D-EFFD-B9DE53B3D475}"/>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2706166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Proportion of Service members disclosing sexual assault who are sexual minorities</a:t>
            </a:r>
          </a:p>
        </p:txBody>
      </p:sp>
      <p:sp>
        <p:nvSpPr>
          <p:cNvPr id="3" name="Content Placeholder 2"/>
          <p:cNvSpPr>
            <a:spLocks noGrp="1"/>
          </p:cNvSpPr>
          <p:nvPr>
            <p:ph idx="1"/>
          </p:nvPr>
        </p:nvSpPr>
        <p:spPr/>
        <p:txBody>
          <a:bodyPr/>
          <a:lstStyle/>
          <a:p>
            <a:pPr marL="0" indent="0">
              <a:buNone/>
            </a:pPr>
            <a:r>
              <a:rPr lang="en-US" dirty="0"/>
              <a:t>12% of the active-duty population did not endorse heterosexual identification</a:t>
            </a:r>
          </a:p>
          <a:p>
            <a:pPr marL="0" indent="0">
              <a:buNone/>
            </a:pPr>
            <a:endParaRPr lang="en-US" dirty="0"/>
          </a:p>
          <a:p>
            <a:pPr marL="0" indent="0">
              <a:buNone/>
            </a:pPr>
            <a:endParaRPr lang="en-US" dirty="0"/>
          </a:p>
          <a:p>
            <a:pPr marL="0" indent="0">
              <a:buNone/>
            </a:pPr>
            <a:r>
              <a:rPr lang="en-US" dirty="0"/>
              <a:t>43% of service members who were sexually assaulted identified as other than heterosexual</a:t>
            </a:r>
          </a:p>
        </p:txBody>
      </p:sp>
      <p:grpSp>
        <p:nvGrpSpPr>
          <p:cNvPr id="4" name="Group 3">
            <a:extLst>
              <a:ext uri="{FF2B5EF4-FFF2-40B4-BE49-F238E27FC236}">
                <a16:creationId xmlns:a16="http://schemas.microsoft.com/office/drawing/2014/main" id="{6FB1CEF3-82A5-3948-BD67-43234C485848}"/>
              </a:ext>
            </a:extLst>
          </p:cNvPr>
          <p:cNvGrpSpPr/>
          <p:nvPr/>
        </p:nvGrpSpPr>
        <p:grpSpPr>
          <a:xfrm>
            <a:off x="3015158" y="1697074"/>
            <a:ext cx="3347875" cy="623336"/>
            <a:chOff x="7351269" y="2408370"/>
            <a:chExt cx="3347875" cy="623336"/>
          </a:xfrm>
        </p:grpSpPr>
        <p:sp>
          <p:nvSpPr>
            <p:cNvPr id="5" name="Trapezoid 4">
              <a:extLst>
                <a:ext uri="{FF2B5EF4-FFF2-40B4-BE49-F238E27FC236}">
                  <a16:creationId xmlns:a16="http://schemas.microsoft.com/office/drawing/2014/main" id="{8BF78CC2-E5B7-3845-ACDF-491B51A5C868}"/>
                </a:ext>
              </a:extLst>
            </p:cNvPr>
            <p:cNvSpPr/>
            <p:nvPr/>
          </p:nvSpPr>
          <p:spPr>
            <a:xfrm flipV="1">
              <a:off x="7699008" y="2647436"/>
              <a:ext cx="243033" cy="384270"/>
            </a:xfrm>
            <a:prstGeom prst="trapezoid">
              <a:avLst/>
            </a:prstGeom>
            <a:solidFill>
              <a:srgbClr val="7030A0"/>
            </a:solidFill>
            <a:ln w="2857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nvGrpSpPr>
            <p:cNvPr id="6" name="Group 5">
              <a:extLst>
                <a:ext uri="{FF2B5EF4-FFF2-40B4-BE49-F238E27FC236}">
                  <a16:creationId xmlns:a16="http://schemas.microsoft.com/office/drawing/2014/main" id="{18869AC7-06C5-D641-ACBC-452D4EA71C8D}"/>
                </a:ext>
              </a:extLst>
            </p:cNvPr>
            <p:cNvGrpSpPr>
              <a:grpSpLocks noChangeAspect="1"/>
            </p:cNvGrpSpPr>
            <p:nvPr/>
          </p:nvGrpSpPr>
          <p:grpSpPr>
            <a:xfrm>
              <a:off x="7351269" y="2408370"/>
              <a:ext cx="3347875" cy="623336"/>
              <a:chOff x="5120876" y="2955459"/>
              <a:chExt cx="5169557" cy="962512"/>
            </a:xfrm>
            <a:solidFill>
              <a:schemeClr val="bg1">
                <a:lumMod val="85000"/>
              </a:schemeClr>
            </a:solidFill>
          </p:grpSpPr>
          <p:grpSp>
            <p:nvGrpSpPr>
              <p:cNvPr id="7" name="Group 6">
                <a:extLst>
                  <a:ext uri="{FF2B5EF4-FFF2-40B4-BE49-F238E27FC236}">
                    <a16:creationId xmlns:a16="http://schemas.microsoft.com/office/drawing/2014/main" id="{4346DBE9-5CA6-9645-865B-5FF4CF795BF3}"/>
                  </a:ext>
                </a:extLst>
              </p:cNvPr>
              <p:cNvGrpSpPr>
                <a:grpSpLocks noChangeAspect="1"/>
              </p:cNvGrpSpPr>
              <p:nvPr/>
            </p:nvGrpSpPr>
            <p:grpSpPr>
              <a:xfrm>
                <a:off x="8304293" y="2955459"/>
                <a:ext cx="1986140" cy="962512"/>
                <a:chOff x="8111197" y="2432832"/>
                <a:chExt cx="2566114" cy="1243576"/>
              </a:xfrm>
              <a:grpFill/>
            </p:grpSpPr>
            <p:grpSp>
              <p:nvGrpSpPr>
                <p:cNvPr id="28" name="Group 27">
                  <a:extLst>
                    <a:ext uri="{FF2B5EF4-FFF2-40B4-BE49-F238E27FC236}">
                      <a16:creationId xmlns:a16="http://schemas.microsoft.com/office/drawing/2014/main" id="{63C61450-3EC6-7146-ACC6-3AA9B6E5E018}"/>
                    </a:ext>
                  </a:extLst>
                </p:cNvPr>
                <p:cNvGrpSpPr>
                  <a:grpSpLocks noChangeAspect="1"/>
                </p:cNvGrpSpPr>
                <p:nvPr/>
              </p:nvGrpSpPr>
              <p:grpSpPr>
                <a:xfrm>
                  <a:off x="8804949" y="2432832"/>
                  <a:ext cx="484859" cy="1243576"/>
                  <a:chOff x="7076567" y="-538168"/>
                  <a:chExt cx="206828" cy="530477"/>
                </a:xfrm>
                <a:grpFill/>
              </p:grpSpPr>
              <p:sp>
                <p:nvSpPr>
                  <p:cNvPr id="38" name="Oval 37">
                    <a:extLst>
                      <a:ext uri="{FF2B5EF4-FFF2-40B4-BE49-F238E27FC236}">
                        <a16:creationId xmlns:a16="http://schemas.microsoft.com/office/drawing/2014/main" id="{BA29E75F-EC97-9A4D-98B9-581954A434EF}"/>
                      </a:ext>
                    </a:extLst>
                  </p:cNvPr>
                  <p:cNvSpPr/>
                  <p:nvPr/>
                </p:nvSpPr>
                <p:spPr>
                  <a:xfrm>
                    <a:off x="7097685" y="-538168"/>
                    <a:ext cx="164592" cy="1672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sp>
                <p:nvSpPr>
                  <p:cNvPr id="39" name="Trapezoid 38">
                    <a:extLst>
                      <a:ext uri="{FF2B5EF4-FFF2-40B4-BE49-F238E27FC236}">
                        <a16:creationId xmlns:a16="http://schemas.microsoft.com/office/drawing/2014/main" id="{5C25B3D9-729B-9E44-83E8-179AE9CB0E8E}"/>
                      </a:ext>
                    </a:extLst>
                  </p:cNvPr>
                  <p:cNvSpPr/>
                  <p:nvPr/>
                </p:nvSpPr>
                <p:spPr>
                  <a:xfrm flipV="1">
                    <a:off x="7076567" y="-334716"/>
                    <a:ext cx="206828" cy="327025"/>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nvGrpSpPr>
                <p:cNvPr id="29" name="Group 28">
                  <a:extLst>
                    <a:ext uri="{FF2B5EF4-FFF2-40B4-BE49-F238E27FC236}">
                      <a16:creationId xmlns:a16="http://schemas.microsoft.com/office/drawing/2014/main" id="{FDEBF72C-26B0-C44B-9E16-0BCD1398CA6A}"/>
                    </a:ext>
                  </a:extLst>
                </p:cNvPr>
                <p:cNvGrpSpPr>
                  <a:grpSpLocks noChangeAspect="1"/>
                </p:cNvGrpSpPr>
                <p:nvPr/>
              </p:nvGrpSpPr>
              <p:grpSpPr>
                <a:xfrm>
                  <a:off x="8111197" y="2432832"/>
                  <a:ext cx="484859" cy="1243576"/>
                  <a:chOff x="7076567" y="-538168"/>
                  <a:chExt cx="206828" cy="530477"/>
                </a:xfrm>
                <a:grpFill/>
              </p:grpSpPr>
              <p:sp>
                <p:nvSpPr>
                  <p:cNvPr id="36" name="Oval 35">
                    <a:extLst>
                      <a:ext uri="{FF2B5EF4-FFF2-40B4-BE49-F238E27FC236}">
                        <a16:creationId xmlns:a16="http://schemas.microsoft.com/office/drawing/2014/main" id="{0E519C03-676F-D046-83E8-793117C70D4A}"/>
                      </a:ext>
                    </a:extLst>
                  </p:cNvPr>
                  <p:cNvSpPr/>
                  <p:nvPr/>
                </p:nvSpPr>
                <p:spPr>
                  <a:xfrm>
                    <a:off x="7097685" y="-538168"/>
                    <a:ext cx="164592" cy="1672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sp>
                <p:nvSpPr>
                  <p:cNvPr id="37" name="Trapezoid 36">
                    <a:extLst>
                      <a:ext uri="{FF2B5EF4-FFF2-40B4-BE49-F238E27FC236}">
                        <a16:creationId xmlns:a16="http://schemas.microsoft.com/office/drawing/2014/main" id="{91F69C82-DD56-7D4F-A7B3-FF4F8E24DF09}"/>
                      </a:ext>
                    </a:extLst>
                  </p:cNvPr>
                  <p:cNvSpPr/>
                  <p:nvPr/>
                </p:nvSpPr>
                <p:spPr>
                  <a:xfrm flipV="1">
                    <a:off x="7076567" y="-334716"/>
                    <a:ext cx="206828" cy="327025"/>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dirty="0">
                      <a:solidFill>
                        <a:prstClr val="white"/>
                      </a:solidFill>
                      <a:latin typeface="Franklin Gothic Book" panose="020B0503020102020204"/>
                    </a:endParaRPr>
                  </a:p>
                </p:txBody>
              </p:sp>
            </p:grpSp>
            <p:grpSp>
              <p:nvGrpSpPr>
                <p:cNvPr id="30" name="Group 29">
                  <a:extLst>
                    <a:ext uri="{FF2B5EF4-FFF2-40B4-BE49-F238E27FC236}">
                      <a16:creationId xmlns:a16="http://schemas.microsoft.com/office/drawing/2014/main" id="{CB953DDB-99D1-1647-8626-79AD193BD882}"/>
                    </a:ext>
                  </a:extLst>
                </p:cNvPr>
                <p:cNvGrpSpPr>
                  <a:grpSpLocks noChangeAspect="1"/>
                </p:cNvGrpSpPr>
                <p:nvPr/>
              </p:nvGrpSpPr>
              <p:grpSpPr>
                <a:xfrm>
                  <a:off x="9498701" y="2432832"/>
                  <a:ext cx="484859" cy="1243576"/>
                  <a:chOff x="7076567" y="-538168"/>
                  <a:chExt cx="206828" cy="530477"/>
                </a:xfrm>
                <a:grpFill/>
              </p:grpSpPr>
              <p:sp>
                <p:nvSpPr>
                  <p:cNvPr id="34" name="Oval 33">
                    <a:extLst>
                      <a:ext uri="{FF2B5EF4-FFF2-40B4-BE49-F238E27FC236}">
                        <a16:creationId xmlns:a16="http://schemas.microsoft.com/office/drawing/2014/main" id="{085BF2B0-75F3-834F-9A4A-C9D521123F2D}"/>
                      </a:ext>
                    </a:extLst>
                  </p:cNvPr>
                  <p:cNvSpPr/>
                  <p:nvPr/>
                </p:nvSpPr>
                <p:spPr>
                  <a:xfrm>
                    <a:off x="7097685" y="-538168"/>
                    <a:ext cx="164592" cy="167208"/>
                  </a:xfrm>
                  <a:prstGeom prst="ellipse">
                    <a:avLst/>
                  </a:prstGeom>
                  <a:grpFill/>
                  <a:ln w="2857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dirty="0">
                      <a:solidFill>
                        <a:prstClr val="white"/>
                      </a:solidFill>
                      <a:latin typeface="Franklin Gothic Book" panose="020B0503020102020204"/>
                    </a:endParaRPr>
                  </a:p>
                </p:txBody>
              </p:sp>
              <p:sp>
                <p:nvSpPr>
                  <p:cNvPr id="35" name="Trapezoid 34">
                    <a:extLst>
                      <a:ext uri="{FF2B5EF4-FFF2-40B4-BE49-F238E27FC236}">
                        <a16:creationId xmlns:a16="http://schemas.microsoft.com/office/drawing/2014/main" id="{6867EB6F-DC1F-3F44-A6FD-6A79C19FCC7B}"/>
                      </a:ext>
                    </a:extLst>
                  </p:cNvPr>
                  <p:cNvSpPr/>
                  <p:nvPr/>
                </p:nvSpPr>
                <p:spPr>
                  <a:xfrm flipV="1">
                    <a:off x="7076567" y="-334716"/>
                    <a:ext cx="206828" cy="327025"/>
                  </a:xfrm>
                  <a:prstGeom prst="trapezoid">
                    <a:avLst/>
                  </a:prstGeom>
                  <a:grpFill/>
                  <a:ln w="2857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nvGrpSpPr>
                <p:cNvPr id="31" name="Group 30">
                  <a:extLst>
                    <a:ext uri="{FF2B5EF4-FFF2-40B4-BE49-F238E27FC236}">
                      <a16:creationId xmlns:a16="http://schemas.microsoft.com/office/drawing/2014/main" id="{F46D271F-F777-2C4C-BDAA-CC84FE69D5B4}"/>
                    </a:ext>
                  </a:extLst>
                </p:cNvPr>
                <p:cNvGrpSpPr>
                  <a:grpSpLocks noChangeAspect="1"/>
                </p:cNvGrpSpPr>
                <p:nvPr/>
              </p:nvGrpSpPr>
              <p:grpSpPr>
                <a:xfrm>
                  <a:off x="10192452" y="2432832"/>
                  <a:ext cx="484859" cy="1243576"/>
                  <a:chOff x="7076567" y="-538168"/>
                  <a:chExt cx="206828" cy="530477"/>
                </a:xfrm>
                <a:grpFill/>
              </p:grpSpPr>
              <p:sp>
                <p:nvSpPr>
                  <p:cNvPr id="32" name="Oval 31">
                    <a:extLst>
                      <a:ext uri="{FF2B5EF4-FFF2-40B4-BE49-F238E27FC236}">
                        <a16:creationId xmlns:a16="http://schemas.microsoft.com/office/drawing/2014/main" id="{2AD5180C-2A6E-BC4C-9061-BBEF14D4DBCA}"/>
                      </a:ext>
                    </a:extLst>
                  </p:cNvPr>
                  <p:cNvSpPr/>
                  <p:nvPr/>
                </p:nvSpPr>
                <p:spPr>
                  <a:xfrm>
                    <a:off x="7097685" y="-538168"/>
                    <a:ext cx="164592" cy="1672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sp>
                <p:nvSpPr>
                  <p:cNvPr id="33" name="Trapezoid 32">
                    <a:extLst>
                      <a:ext uri="{FF2B5EF4-FFF2-40B4-BE49-F238E27FC236}">
                        <a16:creationId xmlns:a16="http://schemas.microsoft.com/office/drawing/2014/main" id="{7A45E65C-6E45-634B-BB66-56D97B044E19}"/>
                      </a:ext>
                    </a:extLst>
                  </p:cNvPr>
                  <p:cNvSpPr/>
                  <p:nvPr/>
                </p:nvSpPr>
                <p:spPr>
                  <a:xfrm flipV="1">
                    <a:off x="7076567" y="-334716"/>
                    <a:ext cx="206828" cy="327025"/>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grpSp>
            <p:nvGrpSpPr>
              <p:cNvPr id="8" name="Group 7">
                <a:extLst>
                  <a:ext uri="{FF2B5EF4-FFF2-40B4-BE49-F238E27FC236}">
                    <a16:creationId xmlns:a16="http://schemas.microsoft.com/office/drawing/2014/main" id="{C8E9C81F-0785-C54D-A5A6-CDCF1DBEFB2B}"/>
                  </a:ext>
                </a:extLst>
              </p:cNvPr>
              <p:cNvGrpSpPr>
                <a:grpSpLocks noChangeAspect="1"/>
              </p:cNvGrpSpPr>
              <p:nvPr/>
            </p:nvGrpSpPr>
            <p:grpSpPr>
              <a:xfrm>
                <a:off x="6194789" y="2955459"/>
                <a:ext cx="1986140" cy="962512"/>
                <a:chOff x="8111197" y="2432832"/>
                <a:chExt cx="2566114" cy="1243576"/>
              </a:xfrm>
              <a:grpFill/>
            </p:grpSpPr>
            <p:grpSp>
              <p:nvGrpSpPr>
                <p:cNvPr id="16" name="Group 15">
                  <a:extLst>
                    <a:ext uri="{FF2B5EF4-FFF2-40B4-BE49-F238E27FC236}">
                      <a16:creationId xmlns:a16="http://schemas.microsoft.com/office/drawing/2014/main" id="{F2DE9E90-AC68-E34C-9766-F18718D94CB8}"/>
                    </a:ext>
                  </a:extLst>
                </p:cNvPr>
                <p:cNvGrpSpPr>
                  <a:grpSpLocks noChangeAspect="1"/>
                </p:cNvGrpSpPr>
                <p:nvPr/>
              </p:nvGrpSpPr>
              <p:grpSpPr>
                <a:xfrm>
                  <a:off x="8804949" y="2432832"/>
                  <a:ext cx="484859" cy="1243576"/>
                  <a:chOff x="7076567" y="-538168"/>
                  <a:chExt cx="206828" cy="530477"/>
                </a:xfrm>
                <a:grpFill/>
              </p:grpSpPr>
              <p:sp>
                <p:nvSpPr>
                  <p:cNvPr id="26" name="Oval 25">
                    <a:extLst>
                      <a:ext uri="{FF2B5EF4-FFF2-40B4-BE49-F238E27FC236}">
                        <a16:creationId xmlns:a16="http://schemas.microsoft.com/office/drawing/2014/main" id="{177FA24B-C589-5743-A0BE-5FD053530B62}"/>
                      </a:ext>
                    </a:extLst>
                  </p:cNvPr>
                  <p:cNvSpPr/>
                  <p:nvPr/>
                </p:nvSpPr>
                <p:spPr>
                  <a:xfrm>
                    <a:off x="7097685" y="-538168"/>
                    <a:ext cx="164592" cy="1672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sp>
                <p:nvSpPr>
                  <p:cNvPr id="27" name="Trapezoid 26">
                    <a:extLst>
                      <a:ext uri="{FF2B5EF4-FFF2-40B4-BE49-F238E27FC236}">
                        <a16:creationId xmlns:a16="http://schemas.microsoft.com/office/drawing/2014/main" id="{136C6CB4-8F3E-4146-ACDA-72E2061CBB93}"/>
                      </a:ext>
                    </a:extLst>
                  </p:cNvPr>
                  <p:cNvSpPr/>
                  <p:nvPr/>
                </p:nvSpPr>
                <p:spPr>
                  <a:xfrm flipV="1">
                    <a:off x="7076567" y="-334716"/>
                    <a:ext cx="206828" cy="327025"/>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nvGrpSpPr>
                <p:cNvPr id="17" name="Group 16">
                  <a:extLst>
                    <a:ext uri="{FF2B5EF4-FFF2-40B4-BE49-F238E27FC236}">
                      <a16:creationId xmlns:a16="http://schemas.microsoft.com/office/drawing/2014/main" id="{99554766-26A0-854A-89E7-8BEDEDBA6F91}"/>
                    </a:ext>
                  </a:extLst>
                </p:cNvPr>
                <p:cNvGrpSpPr>
                  <a:grpSpLocks noChangeAspect="1"/>
                </p:cNvGrpSpPr>
                <p:nvPr/>
              </p:nvGrpSpPr>
              <p:grpSpPr>
                <a:xfrm>
                  <a:off x="8111197" y="2432832"/>
                  <a:ext cx="484859" cy="1243576"/>
                  <a:chOff x="7076567" y="-538168"/>
                  <a:chExt cx="206828" cy="530477"/>
                </a:xfrm>
                <a:grpFill/>
              </p:grpSpPr>
              <p:sp>
                <p:nvSpPr>
                  <p:cNvPr id="24" name="Oval 23">
                    <a:extLst>
                      <a:ext uri="{FF2B5EF4-FFF2-40B4-BE49-F238E27FC236}">
                        <a16:creationId xmlns:a16="http://schemas.microsoft.com/office/drawing/2014/main" id="{B2EB89BC-23AD-B94A-B280-0D7CAF0E50FD}"/>
                      </a:ext>
                    </a:extLst>
                  </p:cNvPr>
                  <p:cNvSpPr/>
                  <p:nvPr/>
                </p:nvSpPr>
                <p:spPr>
                  <a:xfrm>
                    <a:off x="7097685" y="-538168"/>
                    <a:ext cx="164592" cy="1672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sp>
                <p:nvSpPr>
                  <p:cNvPr id="25" name="Trapezoid 24">
                    <a:extLst>
                      <a:ext uri="{FF2B5EF4-FFF2-40B4-BE49-F238E27FC236}">
                        <a16:creationId xmlns:a16="http://schemas.microsoft.com/office/drawing/2014/main" id="{D910AC7A-CCF0-C442-B7E2-D741142A19B8}"/>
                      </a:ext>
                    </a:extLst>
                  </p:cNvPr>
                  <p:cNvSpPr/>
                  <p:nvPr/>
                </p:nvSpPr>
                <p:spPr>
                  <a:xfrm flipV="1">
                    <a:off x="7076567" y="-334716"/>
                    <a:ext cx="206828" cy="327025"/>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dirty="0">
                      <a:solidFill>
                        <a:prstClr val="white"/>
                      </a:solidFill>
                      <a:latin typeface="Franklin Gothic Book" panose="020B0503020102020204"/>
                    </a:endParaRPr>
                  </a:p>
                </p:txBody>
              </p:sp>
            </p:grpSp>
            <p:grpSp>
              <p:nvGrpSpPr>
                <p:cNvPr id="18" name="Group 17">
                  <a:extLst>
                    <a:ext uri="{FF2B5EF4-FFF2-40B4-BE49-F238E27FC236}">
                      <a16:creationId xmlns:a16="http://schemas.microsoft.com/office/drawing/2014/main" id="{CB868F44-C85D-CF44-AA15-E230B36A68A8}"/>
                    </a:ext>
                  </a:extLst>
                </p:cNvPr>
                <p:cNvGrpSpPr>
                  <a:grpSpLocks noChangeAspect="1"/>
                </p:cNvGrpSpPr>
                <p:nvPr/>
              </p:nvGrpSpPr>
              <p:grpSpPr>
                <a:xfrm>
                  <a:off x="9498701" y="2432832"/>
                  <a:ext cx="484859" cy="1243576"/>
                  <a:chOff x="7076567" y="-538168"/>
                  <a:chExt cx="206828" cy="530477"/>
                </a:xfrm>
                <a:grpFill/>
              </p:grpSpPr>
              <p:sp>
                <p:nvSpPr>
                  <p:cNvPr id="22" name="Oval 21">
                    <a:extLst>
                      <a:ext uri="{FF2B5EF4-FFF2-40B4-BE49-F238E27FC236}">
                        <a16:creationId xmlns:a16="http://schemas.microsoft.com/office/drawing/2014/main" id="{EDBE697E-C2E9-A34A-9EEA-D7498081BDB3}"/>
                      </a:ext>
                    </a:extLst>
                  </p:cNvPr>
                  <p:cNvSpPr/>
                  <p:nvPr/>
                </p:nvSpPr>
                <p:spPr>
                  <a:xfrm>
                    <a:off x="7097685" y="-538168"/>
                    <a:ext cx="164592" cy="167208"/>
                  </a:xfrm>
                  <a:prstGeom prst="ellipse">
                    <a:avLst/>
                  </a:prstGeom>
                  <a:grpFill/>
                  <a:ln w="2857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dirty="0">
                      <a:solidFill>
                        <a:prstClr val="white"/>
                      </a:solidFill>
                      <a:latin typeface="Franklin Gothic Book" panose="020B0503020102020204"/>
                    </a:endParaRPr>
                  </a:p>
                </p:txBody>
              </p:sp>
              <p:sp>
                <p:nvSpPr>
                  <p:cNvPr id="23" name="Trapezoid 22">
                    <a:extLst>
                      <a:ext uri="{FF2B5EF4-FFF2-40B4-BE49-F238E27FC236}">
                        <a16:creationId xmlns:a16="http://schemas.microsoft.com/office/drawing/2014/main" id="{4E013043-7340-954F-9E95-33377138E6EF}"/>
                      </a:ext>
                    </a:extLst>
                  </p:cNvPr>
                  <p:cNvSpPr/>
                  <p:nvPr/>
                </p:nvSpPr>
                <p:spPr>
                  <a:xfrm flipV="1">
                    <a:off x="7076567" y="-334716"/>
                    <a:ext cx="206828" cy="327025"/>
                  </a:xfrm>
                  <a:prstGeom prst="trapezoid">
                    <a:avLst/>
                  </a:prstGeom>
                  <a:grpFill/>
                  <a:ln w="2857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nvGrpSpPr>
                <p:cNvPr id="19" name="Group 18">
                  <a:extLst>
                    <a:ext uri="{FF2B5EF4-FFF2-40B4-BE49-F238E27FC236}">
                      <a16:creationId xmlns:a16="http://schemas.microsoft.com/office/drawing/2014/main" id="{4267FB42-8AA7-0F4F-A1EE-D6EF74D69109}"/>
                    </a:ext>
                  </a:extLst>
                </p:cNvPr>
                <p:cNvGrpSpPr>
                  <a:grpSpLocks noChangeAspect="1"/>
                </p:cNvGrpSpPr>
                <p:nvPr/>
              </p:nvGrpSpPr>
              <p:grpSpPr>
                <a:xfrm>
                  <a:off x="10192452" y="2432832"/>
                  <a:ext cx="484859" cy="1243576"/>
                  <a:chOff x="7076567" y="-538168"/>
                  <a:chExt cx="206828" cy="530477"/>
                </a:xfrm>
                <a:grpFill/>
              </p:grpSpPr>
              <p:sp>
                <p:nvSpPr>
                  <p:cNvPr id="20" name="Oval 19">
                    <a:extLst>
                      <a:ext uri="{FF2B5EF4-FFF2-40B4-BE49-F238E27FC236}">
                        <a16:creationId xmlns:a16="http://schemas.microsoft.com/office/drawing/2014/main" id="{4AB3E471-5E26-9248-8721-140A2B826ACF}"/>
                      </a:ext>
                    </a:extLst>
                  </p:cNvPr>
                  <p:cNvSpPr/>
                  <p:nvPr/>
                </p:nvSpPr>
                <p:spPr>
                  <a:xfrm>
                    <a:off x="7097685" y="-538168"/>
                    <a:ext cx="164592" cy="1672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sp>
                <p:nvSpPr>
                  <p:cNvPr id="21" name="Trapezoid 20">
                    <a:extLst>
                      <a:ext uri="{FF2B5EF4-FFF2-40B4-BE49-F238E27FC236}">
                        <a16:creationId xmlns:a16="http://schemas.microsoft.com/office/drawing/2014/main" id="{4A1F736E-CC49-D34C-8DA4-4E6749B23325}"/>
                      </a:ext>
                    </a:extLst>
                  </p:cNvPr>
                  <p:cNvSpPr/>
                  <p:nvPr/>
                </p:nvSpPr>
                <p:spPr>
                  <a:xfrm flipV="1">
                    <a:off x="7076567" y="-334716"/>
                    <a:ext cx="206828" cy="327025"/>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grpSp>
            <p:nvGrpSpPr>
              <p:cNvPr id="9" name="Group 8">
                <a:extLst>
                  <a:ext uri="{FF2B5EF4-FFF2-40B4-BE49-F238E27FC236}">
                    <a16:creationId xmlns:a16="http://schemas.microsoft.com/office/drawing/2014/main" id="{98E5EE2D-D5E9-254D-8CE8-570340426D57}"/>
                  </a:ext>
                </a:extLst>
              </p:cNvPr>
              <p:cNvGrpSpPr>
                <a:grpSpLocks noChangeAspect="1"/>
              </p:cNvGrpSpPr>
              <p:nvPr/>
            </p:nvGrpSpPr>
            <p:grpSpPr>
              <a:xfrm>
                <a:off x="5120876" y="2955459"/>
                <a:ext cx="912229" cy="962512"/>
                <a:chOff x="9498701" y="2432832"/>
                <a:chExt cx="1178610" cy="1243576"/>
              </a:xfrm>
              <a:grpFill/>
            </p:grpSpPr>
            <p:grpSp>
              <p:nvGrpSpPr>
                <p:cNvPr id="10" name="Group 9">
                  <a:extLst>
                    <a:ext uri="{FF2B5EF4-FFF2-40B4-BE49-F238E27FC236}">
                      <a16:creationId xmlns:a16="http://schemas.microsoft.com/office/drawing/2014/main" id="{89DC107F-A71B-9D4E-A8E8-7D1C9D567767}"/>
                    </a:ext>
                  </a:extLst>
                </p:cNvPr>
                <p:cNvGrpSpPr>
                  <a:grpSpLocks noChangeAspect="1"/>
                </p:cNvGrpSpPr>
                <p:nvPr/>
              </p:nvGrpSpPr>
              <p:grpSpPr>
                <a:xfrm>
                  <a:off x="9498701" y="2432832"/>
                  <a:ext cx="484859" cy="1243576"/>
                  <a:chOff x="7076567" y="-538168"/>
                  <a:chExt cx="206828" cy="530477"/>
                </a:xfrm>
                <a:grpFill/>
              </p:grpSpPr>
              <p:sp>
                <p:nvSpPr>
                  <p:cNvPr id="14" name="Oval 13">
                    <a:extLst>
                      <a:ext uri="{FF2B5EF4-FFF2-40B4-BE49-F238E27FC236}">
                        <a16:creationId xmlns:a16="http://schemas.microsoft.com/office/drawing/2014/main" id="{FDB3C1BC-2B33-4747-98BD-F9D633D46E5E}"/>
                      </a:ext>
                    </a:extLst>
                  </p:cNvPr>
                  <p:cNvSpPr/>
                  <p:nvPr/>
                </p:nvSpPr>
                <p:spPr>
                  <a:xfrm>
                    <a:off x="7097685" y="-538168"/>
                    <a:ext cx="164592" cy="167208"/>
                  </a:xfrm>
                  <a:prstGeom prst="ellipse">
                    <a:avLst/>
                  </a:prstGeom>
                  <a:solidFill>
                    <a:srgbClr val="7030A0"/>
                  </a:solidFill>
                  <a:ln w="2857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dirty="0">
                      <a:solidFill>
                        <a:prstClr val="white"/>
                      </a:solidFill>
                      <a:latin typeface="Franklin Gothic Book" panose="020B0503020102020204"/>
                    </a:endParaRPr>
                  </a:p>
                </p:txBody>
              </p:sp>
              <p:sp>
                <p:nvSpPr>
                  <p:cNvPr id="15" name="Trapezoid 14">
                    <a:extLst>
                      <a:ext uri="{FF2B5EF4-FFF2-40B4-BE49-F238E27FC236}">
                        <a16:creationId xmlns:a16="http://schemas.microsoft.com/office/drawing/2014/main" id="{79F065B8-6D36-EB48-B36D-61BE0513A958}"/>
                      </a:ext>
                    </a:extLst>
                  </p:cNvPr>
                  <p:cNvSpPr/>
                  <p:nvPr/>
                </p:nvSpPr>
                <p:spPr>
                  <a:xfrm flipV="1">
                    <a:off x="7076567" y="-334716"/>
                    <a:ext cx="206828" cy="327025"/>
                  </a:xfrm>
                  <a:prstGeom prst="trapezoid">
                    <a:avLst/>
                  </a:prstGeom>
                  <a:solidFill>
                    <a:srgbClr val="7030A0"/>
                  </a:solidFill>
                  <a:ln w="2857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nvGrpSpPr>
                <p:cNvPr id="11" name="Group 10">
                  <a:extLst>
                    <a:ext uri="{FF2B5EF4-FFF2-40B4-BE49-F238E27FC236}">
                      <a16:creationId xmlns:a16="http://schemas.microsoft.com/office/drawing/2014/main" id="{676E5EEF-C987-F84D-BA24-0855D7C74AB3}"/>
                    </a:ext>
                  </a:extLst>
                </p:cNvPr>
                <p:cNvGrpSpPr>
                  <a:grpSpLocks noChangeAspect="1"/>
                </p:cNvGrpSpPr>
                <p:nvPr/>
              </p:nvGrpSpPr>
              <p:grpSpPr>
                <a:xfrm>
                  <a:off x="10192452" y="2432832"/>
                  <a:ext cx="484859" cy="1130395"/>
                  <a:chOff x="7076567" y="-538168"/>
                  <a:chExt cx="206828" cy="482197"/>
                </a:xfrm>
                <a:grpFill/>
              </p:grpSpPr>
              <p:sp>
                <p:nvSpPr>
                  <p:cNvPr id="12" name="Oval 11">
                    <a:extLst>
                      <a:ext uri="{FF2B5EF4-FFF2-40B4-BE49-F238E27FC236}">
                        <a16:creationId xmlns:a16="http://schemas.microsoft.com/office/drawing/2014/main" id="{073B1DA1-6120-BD4E-AB3F-C309D643F2E2}"/>
                      </a:ext>
                    </a:extLst>
                  </p:cNvPr>
                  <p:cNvSpPr/>
                  <p:nvPr/>
                </p:nvSpPr>
                <p:spPr>
                  <a:xfrm>
                    <a:off x="7097685" y="-538168"/>
                    <a:ext cx="164592" cy="1672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dirty="0">
                      <a:solidFill>
                        <a:prstClr val="white"/>
                      </a:solidFill>
                      <a:latin typeface="Franklin Gothic Book" panose="020B0503020102020204"/>
                    </a:endParaRPr>
                  </a:p>
                </p:txBody>
              </p:sp>
              <p:sp>
                <p:nvSpPr>
                  <p:cNvPr id="13" name="Trapezoid 12">
                    <a:extLst>
                      <a:ext uri="{FF2B5EF4-FFF2-40B4-BE49-F238E27FC236}">
                        <a16:creationId xmlns:a16="http://schemas.microsoft.com/office/drawing/2014/main" id="{B7FEA36D-B8D5-A543-8DC1-CA180E46E748}"/>
                      </a:ext>
                    </a:extLst>
                  </p:cNvPr>
                  <p:cNvSpPr/>
                  <p:nvPr/>
                </p:nvSpPr>
                <p:spPr>
                  <a:xfrm flipV="1">
                    <a:off x="7076567" y="-334716"/>
                    <a:ext cx="206828" cy="278745"/>
                  </a:xfrm>
                  <a:prstGeom prst="trapezoid">
                    <a:avLst>
                      <a:gd name="adj" fmla="val 2108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grpSp>
      </p:grpSp>
      <p:grpSp>
        <p:nvGrpSpPr>
          <p:cNvPr id="40" name="Group 39">
            <a:extLst>
              <a:ext uri="{FF2B5EF4-FFF2-40B4-BE49-F238E27FC236}">
                <a16:creationId xmlns:a16="http://schemas.microsoft.com/office/drawing/2014/main" id="{F3E523D1-7C3A-5A4D-AE34-AD1F3BE7AC34}"/>
              </a:ext>
            </a:extLst>
          </p:cNvPr>
          <p:cNvGrpSpPr/>
          <p:nvPr/>
        </p:nvGrpSpPr>
        <p:grpSpPr>
          <a:xfrm>
            <a:off x="3301416" y="3714751"/>
            <a:ext cx="3347875" cy="623336"/>
            <a:chOff x="7354550" y="4011167"/>
            <a:chExt cx="3347875" cy="623336"/>
          </a:xfrm>
        </p:grpSpPr>
        <p:grpSp>
          <p:nvGrpSpPr>
            <p:cNvPr id="41" name="Group 40">
              <a:extLst>
                <a:ext uri="{FF2B5EF4-FFF2-40B4-BE49-F238E27FC236}">
                  <a16:creationId xmlns:a16="http://schemas.microsoft.com/office/drawing/2014/main" id="{5F2DF4ED-4DA3-0647-9229-7E61FD036846}"/>
                </a:ext>
              </a:extLst>
            </p:cNvPr>
            <p:cNvGrpSpPr>
              <a:grpSpLocks noChangeAspect="1"/>
            </p:cNvGrpSpPr>
            <p:nvPr/>
          </p:nvGrpSpPr>
          <p:grpSpPr>
            <a:xfrm>
              <a:off x="7354550" y="4011167"/>
              <a:ext cx="3347875" cy="623336"/>
              <a:chOff x="5120876" y="2955459"/>
              <a:chExt cx="5169557" cy="962512"/>
            </a:xfrm>
            <a:solidFill>
              <a:schemeClr val="bg1">
                <a:lumMod val="85000"/>
              </a:schemeClr>
            </a:solidFill>
          </p:grpSpPr>
          <p:grpSp>
            <p:nvGrpSpPr>
              <p:cNvPr id="43" name="Group 42">
                <a:extLst>
                  <a:ext uri="{FF2B5EF4-FFF2-40B4-BE49-F238E27FC236}">
                    <a16:creationId xmlns:a16="http://schemas.microsoft.com/office/drawing/2014/main" id="{2084B1D8-93FA-A545-B956-2398C1266D4A}"/>
                  </a:ext>
                </a:extLst>
              </p:cNvPr>
              <p:cNvGrpSpPr>
                <a:grpSpLocks noChangeAspect="1"/>
              </p:cNvGrpSpPr>
              <p:nvPr/>
            </p:nvGrpSpPr>
            <p:grpSpPr>
              <a:xfrm>
                <a:off x="8304293" y="2955459"/>
                <a:ext cx="1986140" cy="962512"/>
                <a:chOff x="8111197" y="2432832"/>
                <a:chExt cx="2566114" cy="1243576"/>
              </a:xfrm>
              <a:grpFill/>
            </p:grpSpPr>
            <p:grpSp>
              <p:nvGrpSpPr>
                <p:cNvPr id="64" name="Group 63">
                  <a:extLst>
                    <a:ext uri="{FF2B5EF4-FFF2-40B4-BE49-F238E27FC236}">
                      <a16:creationId xmlns:a16="http://schemas.microsoft.com/office/drawing/2014/main" id="{6975751F-D98A-E84F-BF4E-5620C919ABFE}"/>
                    </a:ext>
                  </a:extLst>
                </p:cNvPr>
                <p:cNvGrpSpPr>
                  <a:grpSpLocks noChangeAspect="1"/>
                </p:cNvGrpSpPr>
                <p:nvPr/>
              </p:nvGrpSpPr>
              <p:grpSpPr>
                <a:xfrm>
                  <a:off x="8804949" y="2432832"/>
                  <a:ext cx="484859" cy="1243576"/>
                  <a:chOff x="7076567" y="-538168"/>
                  <a:chExt cx="206828" cy="530477"/>
                </a:xfrm>
                <a:grpFill/>
              </p:grpSpPr>
              <p:sp>
                <p:nvSpPr>
                  <p:cNvPr id="74" name="Oval 73">
                    <a:extLst>
                      <a:ext uri="{FF2B5EF4-FFF2-40B4-BE49-F238E27FC236}">
                        <a16:creationId xmlns:a16="http://schemas.microsoft.com/office/drawing/2014/main" id="{A7FCF6B1-1D3C-414D-85B0-188A8A7D6E91}"/>
                      </a:ext>
                    </a:extLst>
                  </p:cNvPr>
                  <p:cNvSpPr/>
                  <p:nvPr/>
                </p:nvSpPr>
                <p:spPr>
                  <a:xfrm>
                    <a:off x="7097685" y="-538168"/>
                    <a:ext cx="164592" cy="1672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sp>
                <p:nvSpPr>
                  <p:cNvPr id="75" name="Trapezoid 74">
                    <a:extLst>
                      <a:ext uri="{FF2B5EF4-FFF2-40B4-BE49-F238E27FC236}">
                        <a16:creationId xmlns:a16="http://schemas.microsoft.com/office/drawing/2014/main" id="{3FC59246-8529-8647-A938-90D844622BB5}"/>
                      </a:ext>
                    </a:extLst>
                  </p:cNvPr>
                  <p:cNvSpPr/>
                  <p:nvPr/>
                </p:nvSpPr>
                <p:spPr>
                  <a:xfrm flipV="1">
                    <a:off x="7076567" y="-334716"/>
                    <a:ext cx="206828" cy="327025"/>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nvGrpSpPr>
                <p:cNvPr id="65" name="Group 64">
                  <a:extLst>
                    <a:ext uri="{FF2B5EF4-FFF2-40B4-BE49-F238E27FC236}">
                      <a16:creationId xmlns:a16="http://schemas.microsoft.com/office/drawing/2014/main" id="{060AE683-3B74-A149-B5C6-4370845900DF}"/>
                    </a:ext>
                  </a:extLst>
                </p:cNvPr>
                <p:cNvGrpSpPr>
                  <a:grpSpLocks noChangeAspect="1"/>
                </p:cNvGrpSpPr>
                <p:nvPr/>
              </p:nvGrpSpPr>
              <p:grpSpPr>
                <a:xfrm>
                  <a:off x="8111197" y="2432832"/>
                  <a:ext cx="484859" cy="1243576"/>
                  <a:chOff x="7076567" y="-538168"/>
                  <a:chExt cx="206828" cy="530477"/>
                </a:xfrm>
                <a:grpFill/>
              </p:grpSpPr>
              <p:sp>
                <p:nvSpPr>
                  <p:cNvPr id="72" name="Oval 71">
                    <a:extLst>
                      <a:ext uri="{FF2B5EF4-FFF2-40B4-BE49-F238E27FC236}">
                        <a16:creationId xmlns:a16="http://schemas.microsoft.com/office/drawing/2014/main" id="{B4CA1A56-6A77-C546-BF9B-8AEC9489B328}"/>
                      </a:ext>
                    </a:extLst>
                  </p:cNvPr>
                  <p:cNvSpPr/>
                  <p:nvPr/>
                </p:nvSpPr>
                <p:spPr>
                  <a:xfrm>
                    <a:off x="7097685" y="-538168"/>
                    <a:ext cx="164592" cy="1672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sp>
                <p:nvSpPr>
                  <p:cNvPr id="73" name="Trapezoid 72">
                    <a:extLst>
                      <a:ext uri="{FF2B5EF4-FFF2-40B4-BE49-F238E27FC236}">
                        <a16:creationId xmlns:a16="http://schemas.microsoft.com/office/drawing/2014/main" id="{3B8A6FB8-5A40-8F41-9DB5-0DC95BDCA7B3}"/>
                      </a:ext>
                    </a:extLst>
                  </p:cNvPr>
                  <p:cNvSpPr/>
                  <p:nvPr/>
                </p:nvSpPr>
                <p:spPr>
                  <a:xfrm flipV="1">
                    <a:off x="7076567" y="-334716"/>
                    <a:ext cx="206828" cy="327025"/>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dirty="0">
                      <a:solidFill>
                        <a:prstClr val="white"/>
                      </a:solidFill>
                      <a:latin typeface="Franklin Gothic Book" panose="020B0503020102020204"/>
                    </a:endParaRPr>
                  </a:p>
                </p:txBody>
              </p:sp>
            </p:grpSp>
            <p:grpSp>
              <p:nvGrpSpPr>
                <p:cNvPr id="66" name="Group 65">
                  <a:extLst>
                    <a:ext uri="{FF2B5EF4-FFF2-40B4-BE49-F238E27FC236}">
                      <a16:creationId xmlns:a16="http://schemas.microsoft.com/office/drawing/2014/main" id="{5242B184-0E37-3649-95BC-D50AEC1A5FE6}"/>
                    </a:ext>
                  </a:extLst>
                </p:cNvPr>
                <p:cNvGrpSpPr>
                  <a:grpSpLocks noChangeAspect="1"/>
                </p:cNvGrpSpPr>
                <p:nvPr/>
              </p:nvGrpSpPr>
              <p:grpSpPr>
                <a:xfrm>
                  <a:off x="9498701" y="2432832"/>
                  <a:ext cx="484859" cy="1243576"/>
                  <a:chOff x="7076567" y="-538168"/>
                  <a:chExt cx="206828" cy="530477"/>
                </a:xfrm>
                <a:grpFill/>
              </p:grpSpPr>
              <p:sp>
                <p:nvSpPr>
                  <p:cNvPr id="70" name="Oval 69">
                    <a:extLst>
                      <a:ext uri="{FF2B5EF4-FFF2-40B4-BE49-F238E27FC236}">
                        <a16:creationId xmlns:a16="http://schemas.microsoft.com/office/drawing/2014/main" id="{C9A1BEE8-023F-064D-A759-4974ECCBEA8F}"/>
                      </a:ext>
                    </a:extLst>
                  </p:cNvPr>
                  <p:cNvSpPr/>
                  <p:nvPr/>
                </p:nvSpPr>
                <p:spPr>
                  <a:xfrm>
                    <a:off x="7097685" y="-538168"/>
                    <a:ext cx="164592" cy="167208"/>
                  </a:xfrm>
                  <a:prstGeom prst="ellipse">
                    <a:avLst/>
                  </a:prstGeom>
                  <a:grpFill/>
                  <a:ln w="2857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dirty="0">
                      <a:solidFill>
                        <a:prstClr val="white"/>
                      </a:solidFill>
                      <a:latin typeface="Franklin Gothic Book" panose="020B0503020102020204"/>
                    </a:endParaRPr>
                  </a:p>
                </p:txBody>
              </p:sp>
              <p:sp>
                <p:nvSpPr>
                  <p:cNvPr id="71" name="Trapezoid 70">
                    <a:extLst>
                      <a:ext uri="{FF2B5EF4-FFF2-40B4-BE49-F238E27FC236}">
                        <a16:creationId xmlns:a16="http://schemas.microsoft.com/office/drawing/2014/main" id="{28BCBFDD-4D29-E841-B5D2-3EEF0EEAC4E3}"/>
                      </a:ext>
                    </a:extLst>
                  </p:cNvPr>
                  <p:cNvSpPr/>
                  <p:nvPr/>
                </p:nvSpPr>
                <p:spPr>
                  <a:xfrm flipV="1">
                    <a:off x="7076567" y="-334716"/>
                    <a:ext cx="206828" cy="327025"/>
                  </a:xfrm>
                  <a:prstGeom prst="trapezoid">
                    <a:avLst/>
                  </a:prstGeom>
                  <a:grpFill/>
                  <a:ln w="2857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nvGrpSpPr>
                <p:cNvPr id="67" name="Group 66">
                  <a:extLst>
                    <a:ext uri="{FF2B5EF4-FFF2-40B4-BE49-F238E27FC236}">
                      <a16:creationId xmlns:a16="http://schemas.microsoft.com/office/drawing/2014/main" id="{D1F78B1C-18AB-D74F-BB4A-861542B06129}"/>
                    </a:ext>
                  </a:extLst>
                </p:cNvPr>
                <p:cNvGrpSpPr>
                  <a:grpSpLocks noChangeAspect="1"/>
                </p:cNvGrpSpPr>
                <p:nvPr/>
              </p:nvGrpSpPr>
              <p:grpSpPr>
                <a:xfrm>
                  <a:off x="10192452" y="2432832"/>
                  <a:ext cx="484859" cy="1243576"/>
                  <a:chOff x="7076567" y="-538168"/>
                  <a:chExt cx="206828" cy="530477"/>
                </a:xfrm>
                <a:grpFill/>
              </p:grpSpPr>
              <p:sp>
                <p:nvSpPr>
                  <p:cNvPr id="68" name="Oval 67">
                    <a:extLst>
                      <a:ext uri="{FF2B5EF4-FFF2-40B4-BE49-F238E27FC236}">
                        <a16:creationId xmlns:a16="http://schemas.microsoft.com/office/drawing/2014/main" id="{06D79A10-AD8E-CA46-AC05-68B3C183479D}"/>
                      </a:ext>
                    </a:extLst>
                  </p:cNvPr>
                  <p:cNvSpPr/>
                  <p:nvPr/>
                </p:nvSpPr>
                <p:spPr>
                  <a:xfrm>
                    <a:off x="7097685" y="-538168"/>
                    <a:ext cx="164592" cy="1672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sp>
                <p:nvSpPr>
                  <p:cNvPr id="69" name="Trapezoid 68">
                    <a:extLst>
                      <a:ext uri="{FF2B5EF4-FFF2-40B4-BE49-F238E27FC236}">
                        <a16:creationId xmlns:a16="http://schemas.microsoft.com/office/drawing/2014/main" id="{9E5D1CF9-B133-0845-B09F-3277B185F6E9}"/>
                      </a:ext>
                    </a:extLst>
                  </p:cNvPr>
                  <p:cNvSpPr/>
                  <p:nvPr/>
                </p:nvSpPr>
                <p:spPr>
                  <a:xfrm flipV="1">
                    <a:off x="7076567" y="-334716"/>
                    <a:ext cx="206828" cy="327025"/>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grpSp>
            <p:nvGrpSpPr>
              <p:cNvPr id="44" name="Group 43">
                <a:extLst>
                  <a:ext uri="{FF2B5EF4-FFF2-40B4-BE49-F238E27FC236}">
                    <a16:creationId xmlns:a16="http://schemas.microsoft.com/office/drawing/2014/main" id="{CF6FED5B-9201-0F42-AF9F-DAF3BB8D0796}"/>
                  </a:ext>
                </a:extLst>
              </p:cNvPr>
              <p:cNvGrpSpPr>
                <a:grpSpLocks noChangeAspect="1"/>
              </p:cNvGrpSpPr>
              <p:nvPr/>
            </p:nvGrpSpPr>
            <p:grpSpPr>
              <a:xfrm>
                <a:off x="6194789" y="2955459"/>
                <a:ext cx="1986140" cy="962512"/>
                <a:chOff x="8111197" y="2432832"/>
                <a:chExt cx="2566114" cy="1243576"/>
              </a:xfrm>
              <a:grpFill/>
            </p:grpSpPr>
            <p:grpSp>
              <p:nvGrpSpPr>
                <p:cNvPr id="52" name="Group 51">
                  <a:extLst>
                    <a:ext uri="{FF2B5EF4-FFF2-40B4-BE49-F238E27FC236}">
                      <a16:creationId xmlns:a16="http://schemas.microsoft.com/office/drawing/2014/main" id="{E2D3463A-4FF9-C64D-B9AA-95DC0292056A}"/>
                    </a:ext>
                  </a:extLst>
                </p:cNvPr>
                <p:cNvGrpSpPr>
                  <a:grpSpLocks noChangeAspect="1"/>
                </p:cNvGrpSpPr>
                <p:nvPr/>
              </p:nvGrpSpPr>
              <p:grpSpPr>
                <a:xfrm>
                  <a:off x="8804949" y="2432832"/>
                  <a:ext cx="484859" cy="1243576"/>
                  <a:chOff x="7076567" y="-538168"/>
                  <a:chExt cx="206828" cy="530477"/>
                </a:xfrm>
                <a:grpFill/>
              </p:grpSpPr>
              <p:sp>
                <p:nvSpPr>
                  <p:cNvPr id="62" name="Oval 61">
                    <a:extLst>
                      <a:ext uri="{FF2B5EF4-FFF2-40B4-BE49-F238E27FC236}">
                        <a16:creationId xmlns:a16="http://schemas.microsoft.com/office/drawing/2014/main" id="{FBB6304E-CFFB-FA45-AB2F-25A32EA67544}"/>
                      </a:ext>
                    </a:extLst>
                  </p:cNvPr>
                  <p:cNvSpPr/>
                  <p:nvPr/>
                </p:nvSpPr>
                <p:spPr>
                  <a:xfrm>
                    <a:off x="7097685" y="-538168"/>
                    <a:ext cx="164592" cy="16720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sp>
                <p:nvSpPr>
                  <p:cNvPr id="63" name="Trapezoid 62">
                    <a:extLst>
                      <a:ext uri="{FF2B5EF4-FFF2-40B4-BE49-F238E27FC236}">
                        <a16:creationId xmlns:a16="http://schemas.microsoft.com/office/drawing/2014/main" id="{006364E4-2B6B-874A-96AE-4BA7E82C7CCB}"/>
                      </a:ext>
                    </a:extLst>
                  </p:cNvPr>
                  <p:cNvSpPr/>
                  <p:nvPr/>
                </p:nvSpPr>
                <p:spPr>
                  <a:xfrm flipV="1">
                    <a:off x="7076567" y="-334716"/>
                    <a:ext cx="206828" cy="327025"/>
                  </a:xfrm>
                  <a:prstGeom prst="trapezoi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nvGrpSpPr>
                <p:cNvPr id="53" name="Group 52">
                  <a:extLst>
                    <a:ext uri="{FF2B5EF4-FFF2-40B4-BE49-F238E27FC236}">
                      <a16:creationId xmlns:a16="http://schemas.microsoft.com/office/drawing/2014/main" id="{28895B15-7F09-1344-9D7B-86A423583697}"/>
                    </a:ext>
                  </a:extLst>
                </p:cNvPr>
                <p:cNvGrpSpPr>
                  <a:grpSpLocks noChangeAspect="1"/>
                </p:cNvGrpSpPr>
                <p:nvPr/>
              </p:nvGrpSpPr>
              <p:grpSpPr>
                <a:xfrm>
                  <a:off x="8111197" y="2432832"/>
                  <a:ext cx="484859" cy="1243576"/>
                  <a:chOff x="7076567" y="-538168"/>
                  <a:chExt cx="206828" cy="530477"/>
                </a:xfrm>
                <a:grpFill/>
              </p:grpSpPr>
              <p:sp>
                <p:nvSpPr>
                  <p:cNvPr id="60" name="Oval 59">
                    <a:extLst>
                      <a:ext uri="{FF2B5EF4-FFF2-40B4-BE49-F238E27FC236}">
                        <a16:creationId xmlns:a16="http://schemas.microsoft.com/office/drawing/2014/main" id="{9FCBC497-CD0C-294A-838B-3CAE050D4C17}"/>
                      </a:ext>
                    </a:extLst>
                  </p:cNvPr>
                  <p:cNvSpPr/>
                  <p:nvPr/>
                </p:nvSpPr>
                <p:spPr>
                  <a:xfrm>
                    <a:off x="7097685" y="-538168"/>
                    <a:ext cx="164592" cy="16720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sp>
                <p:nvSpPr>
                  <p:cNvPr id="61" name="Trapezoid 60">
                    <a:extLst>
                      <a:ext uri="{FF2B5EF4-FFF2-40B4-BE49-F238E27FC236}">
                        <a16:creationId xmlns:a16="http://schemas.microsoft.com/office/drawing/2014/main" id="{898DD32B-AA2E-E348-BE2C-1C4972AEC0D3}"/>
                      </a:ext>
                    </a:extLst>
                  </p:cNvPr>
                  <p:cNvSpPr/>
                  <p:nvPr/>
                </p:nvSpPr>
                <p:spPr>
                  <a:xfrm flipV="1">
                    <a:off x="7076567" y="-334716"/>
                    <a:ext cx="206828" cy="327025"/>
                  </a:xfrm>
                  <a:prstGeom prst="trapezoi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dirty="0">
                      <a:solidFill>
                        <a:prstClr val="white"/>
                      </a:solidFill>
                      <a:latin typeface="Franklin Gothic Book" panose="020B0503020102020204"/>
                    </a:endParaRPr>
                  </a:p>
                </p:txBody>
              </p:sp>
            </p:grpSp>
            <p:grpSp>
              <p:nvGrpSpPr>
                <p:cNvPr id="54" name="Group 53">
                  <a:extLst>
                    <a:ext uri="{FF2B5EF4-FFF2-40B4-BE49-F238E27FC236}">
                      <a16:creationId xmlns:a16="http://schemas.microsoft.com/office/drawing/2014/main" id="{655992A0-A3E8-FA41-8996-26EEFB93419B}"/>
                    </a:ext>
                  </a:extLst>
                </p:cNvPr>
                <p:cNvGrpSpPr>
                  <a:grpSpLocks noChangeAspect="1"/>
                </p:cNvGrpSpPr>
                <p:nvPr/>
              </p:nvGrpSpPr>
              <p:grpSpPr>
                <a:xfrm>
                  <a:off x="9498701" y="2432832"/>
                  <a:ext cx="484859" cy="1243576"/>
                  <a:chOff x="7076567" y="-538168"/>
                  <a:chExt cx="206828" cy="530477"/>
                </a:xfrm>
                <a:grpFill/>
              </p:grpSpPr>
              <p:sp>
                <p:nvSpPr>
                  <p:cNvPr id="58" name="Oval 57">
                    <a:extLst>
                      <a:ext uri="{FF2B5EF4-FFF2-40B4-BE49-F238E27FC236}">
                        <a16:creationId xmlns:a16="http://schemas.microsoft.com/office/drawing/2014/main" id="{1B43F06D-7D42-984C-B591-9F282B0232FC}"/>
                      </a:ext>
                    </a:extLst>
                  </p:cNvPr>
                  <p:cNvSpPr/>
                  <p:nvPr/>
                </p:nvSpPr>
                <p:spPr>
                  <a:xfrm>
                    <a:off x="7097685" y="-538168"/>
                    <a:ext cx="164592" cy="167208"/>
                  </a:xfrm>
                  <a:prstGeom prst="ellipse">
                    <a:avLst/>
                  </a:prstGeom>
                  <a:grpFill/>
                  <a:ln w="2857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dirty="0">
                      <a:solidFill>
                        <a:prstClr val="white"/>
                      </a:solidFill>
                      <a:latin typeface="Franklin Gothic Book" panose="020B0503020102020204"/>
                    </a:endParaRPr>
                  </a:p>
                </p:txBody>
              </p:sp>
              <p:sp>
                <p:nvSpPr>
                  <p:cNvPr id="59" name="Trapezoid 58">
                    <a:extLst>
                      <a:ext uri="{FF2B5EF4-FFF2-40B4-BE49-F238E27FC236}">
                        <a16:creationId xmlns:a16="http://schemas.microsoft.com/office/drawing/2014/main" id="{44AF0E2F-DB95-2042-B5DD-08E183F1FF65}"/>
                      </a:ext>
                    </a:extLst>
                  </p:cNvPr>
                  <p:cNvSpPr/>
                  <p:nvPr/>
                </p:nvSpPr>
                <p:spPr>
                  <a:xfrm flipV="1">
                    <a:off x="7076567" y="-334716"/>
                    <a:ext cx="206828" cy="327025"/>
                  </a:xfrm>
                  <a:prstGeom prst="trapezoid">
                    <a:avLst/>
                  </a:prstGeom>
                  <a:solidFill>
                    <a:srgbClr val="7030A0"/>
                  </a:solidFill>
                  <a:ln w="2857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dirty="0">
                      <a:solidFill>
                        <a:prstClr val="white"/>
                      </a:solidFill>
                      <a:latin typeface="Franklin Gothic Book" panose="020B0503020102020204"/>
                    </a:endParaRPr>
                  </a:p>
                </p:txBody>
              </p:sp>
            </p:grpSp>
            <p:grpSp>
              <p:nvGrpSpPr>
                <p:cNvPr id="55" name="Group 54">
                  <a:extLst>
                    <a:ext uri="{FF2B5EF4-FFF2-40B4-BE49-F238E27FC236}">
                      <a16:creationId xmlns:a16="http://schemas.microsoft.com/office/drawing/2014/main" id="{67A9D5DA-0CED-744C-879A-8B485736C098}"/>
                    </a:ext>
                  </a:extLst>
                </p:cNvPr>
                <p:cNvGrpSpPr>
                  <a:grpSpLocks noChangeAspect="1"/>
                </p:cNvGrpSpPr>
                <p:nvPr/>
              </p:nvGrpSpPr>
              <p:grpSpPr>
                <a:xfrm>
                  <a:off x="10192452" y="2432832"/>
                  <a:ext cx="484859" cy="1243576"/>
                  <a:chOff x="7076567" y="-538168"/>
                  <a:chExt cx="206828" cy="530477"/>
                </a:xfrm>
                <a:grpFill/>
              </p:grpSpPr>
              <p:sp>
                <p:nvSpPr>
                  <p:cNvPr id="56" name="Oval 55">
                    <a:extLst>
                      <a:ext uri="{FF2B5EF4-FFF2-40B4-BE49-F238E27FC236}">
                        <a16:creationId xmlns:a16="http://schemas.microsoft.com/office/drawing/2014/main" id="{4267D040-C90D-A046-8D03-CEB169F44895}"/>
                      </a:ext>
                    </a:extLst>
                  </p:cNvPr>
                  <p:cNvSpPr/>
                  <p:nvPr/>
                </p:nvSpPr>
                <p:spPr>
                  <a:xfrm>
                    <a:off x="7097685" y="-538168"/>
                    <a:ext cx="164592" cy="1672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sp>
                <p:nvSpPr>
                  <p:cNvPr id="57" name="Trapezoid 56">
                    <a:extLst>
                      <a:ext uri="{FF2B5EF4-FFF2-40B4-BE49-F238E27FC236}">
                        <a16:creationId xmlns:a16="http://schemas.microsoft.com/office/drawing/2014/main" id="{E1B49D9F-A58A-B145-AD31-4EF8EF189B14}"/>
                      </a:ext>
                    </a:extLst>
                  </p:cNvPr>
                  <p:cNvSpPr/>
                  <p:nvPr/>
                </p:nvSpPr>
                <p:spPr>
                  <a:xfrm flipV="1">
                    <a:off x="7076567" y="-334716"/>
                    <a:ext cx="206828" cy="327025"/>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grpSp>
            <p:nvGrpSpPr>
              <p:cNvPr id="45" name="Group 44">
                <a:extLst>
                  <a:ext uri="{FF2B5EF4-FFF2-40B4-BE49-F238E27FC236}">
                    <a16:creationId xmlns:a16="http://schemas.microsoft.com/office/drawing/2014/main" id="{985FB268-3018-5A48-AEF6-23D51D8964F7}"/>
                  </a:ext>
                </a:extLst>
              </p:cNvPr>
              <p:cNvGrpSpPr>
                <a:grpSpLocks noChangeAspect="1"/>
              </p:cNvGrpSpPr>
              <p:nvPr/>
            </p:nvGrpSpPr>
            <p:grpSpPr>
              <a:xfrm>
                <a:off x="5120876" y="2955459"/>
                <a:ext cx="912229" cy="962512"/>
                <a:chOff x="9498701" y="2432832"/>
                <a:chExt cx="1178610" cy="1243576"/>
              </a:xfrm>
              <a:grpFill/>
            </p:grpSpPr>
            <p:grpSp>
              <p:nvGrpSpPr>
                <p:cNvPr id="46" name="Group 45">
                  <a:extLst>
                    <a:ext uri="{FF2B5EF4-FFF2-40B4-BE49-F238E27FC236}">
                      <a16:creationId xmlns:a16="http://schemas.microsoft.com/office/drawing/2014/main" id="{964454F3-49A7-F74A-A3C1-1BB7E8DB80F7}"/>
                    </a:ext>
                  </a:extLst>
                </p:cNvPr>
                <p:cNvGrpSpPr>
                  <a:grpSpLocks noChangeAspect="1"/>
                </p:cNvGrpSpPr>
                <p:nvPr/>
              </p:nvGrpSpPr>
              <p:grpSpPr>
                <a:xfrm>
                  <a:off x="9498701" y="2432832"/>
                  <a:ext cx="484859" cy="1243576"/>
                  <a:chOff x="7076567" y="-538168"/>
                  <a:chExt cx="206828" cy="530477"/>
                </a:xfrm>
                <a:grpFill/>
              </p:grpSpPr>
              <p:sp>
                <p:nvSpPr>
                  <p:cNvPr id="50" name="Oval 49">
                    <a:extLst>
                      <a:ext uri="{FF2B5EF4-FFF2-40B4-BE49-F238E27FC236}">
                        <a16:creationId xmlns:a16="http://schemas.microsoft.com/office/drawing/2014/main" id="{BC3C4D28-503C-E748-82E3-FF0D50D6132F}"/>
                      </a:ext>
                    </a:extLst>
                  </p:cNvPr>
                  <p:cNvSpPr/>
                  <p:nvPr/>
                </p:nvSpPr>
                <p:spPr>
                  <a:xfrm>
                    <a:off x="7097685" y="-538168"/>
                    <a:ext cx="164592" cy="167208"/>
                  </a:xfrm>
                  <a:prstGeom prst="ellipse">
                    <a:avLst/>
                  </a:prstGeom>
                  <a:solidFill>
                    <a:srgbClr val="7030A0"/>
                  </a:solidFill>
                  <a:ln w="2857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dirty="0">
                      <a:solidFill>
                        <a:prstClr val="white"/>
                      </a:solidFill>
                      <a:latin typeface="Franklin Gothic Book" panose="020B0503020102020204"/>
                    </a:endParaRPr>
                  </a:p>
                </p:txBody>
              </p:sp>
              <p:sp>
                <p:nvSpPr>
                  <p:cNvPr id="51" name="Trapezoid 50">
                    <a:extLst>
                      <a:ext uri="{FF2B5EF4-FFF2-40B4-BE49-F238E27FC236}">
                        <a16:creationId xmlns:a16="http://schemas.microsoft.com/office/drawing/2014/main" id="{AA34DD35-07E4-0A45-A7C9-1B63BC885356}"/>
                      </a:ext>
                    </a:extLst>
                  </p:cNvPr>
                  <p:cNvSpPr/>
                  <p:nvPr/>
                </p:nvSpPr>
                <p:spPr>
                  <a:xfrm flipV="1">
                    <a:off x="7076567" y="-334716"/>
                    <a:ext cx="206828" cy="327025"/>
                  </a:xfrm>
                  <a:prstGeom prst="trapezoid">
                    <a:avLst/>
                  </a:prstGeom>
                  <a:solidFill>
                    <a:srgbClr val="7030A0"/>
                  </a:solidFill>
                  <a:ln w="2857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nvGrpSpPr>
                <p:cNvPr id="47" name="Group 46">
                  <a:extLst>
                    <a:ext uri="{FF2B5EF4-FFF2-40B4-BE49-F238E27FC236}">
                      <a16:creationId xmlns:a16="http://schemas.microsoft.com/office/drawing/2014/main" id="{363AAB75-6DA5-2C47-BCB2-8BE1A663FC3B}"/>
                    </a:ext>
                  </a:extLst>
                </p:cNvPr>
                <p:cNvGrpSpPr>
                  <a:grpSpLocks noChangeAspect="1"/>
                </p:cNvGrpSpPr>
                <p:nvPr/>
              </p:nvGrpSpPr>
              <p:grpSpPr>
                <a:xfrm>
                  <a:off x="10192452" y="2432832"/>
                  <a:ext cx="484859" cy="1243576"/>
                  <a:chOff x="7076567" y="-538168"/>
                  <a:chExt cx="206828" cy="530477"/>
                </a:xfrm>
                <a:grpFill/>
              </p:grpSpPr>
              <p:sp>
                <p:nvSpPr>
                  <p:cNvPr id="48" name="Oval 47">
                    <a:extLst>
                      <a:ext uri="{FF2B5EF4-FFF2-40B4-BE49-F238E27FC236}">
                        <a16:creationId xmlns:a16="http://schemas.microsoft.com/office/drawing/2014/main" id="{43FF4EDB-8FC2-9E46-B75F-F23307E5C70F}"/>
                      </a:ext>
                    </a:extLst>
                  </p:cNvPr>
                  <p:cNvSpPr/>
                  <p:nvPr/>
                </p:nvSpPr>
                <p:spPr>
                  <a:xfrm>
                    <a:off x="7097685" y="-538168"/>
                    <a:ext cx="164592" cy="16720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dirty="0">
                      <a:solidFill>
                        <a:prstClr val="white"/>
                      </a:solidFill>
                      <a:latin typeface="Franklin Gothic Book" panose="020B0503020102020204"/>
                    </a:endParaRPr>
                  </a:p>
                </p:txBody>
              </p:sp>
              <p:sp>
                <p:nvSpPr>
                  <p:cNvPr id="49" name="Trapezoid 48">
                    <a:extLst>
                      <a:ext uri="{FF2B5EF4-FFF2-40B4-BE49-F238E27FC236}">
                        <a16:creationId xmlns:a16="http://schemas.microsoft.com/office/drawing/2014/main" id="{A8EE12AD-A34F-2A46-939A-39418EA2D04F}"/>
                      </a:ext>
                    </a:extLst>
                  </p:cNvPr>
                  <p:cNvSpPr/>
                  <p:nvPr/>
                </p:nvSpPr>
                <p:spPr>
                  <a:xfrm flipV="1">
                    <a:off x="7076567" y="-334716"/>
                    <a:ext cx="206828" cy="327025"/>
                  </a:xfrm>
                  <a:prstGeom prst="trapezoid">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grpSp>
        </p:grpSp>
        <p:sp>
          <p:nvSpPr>
            <p:cNvPr id="42" name="Trapezoid 41">
              <a:extLst>
                <a:ext uri="{FF2B5EF4-FFF2-40B4-BE49-F238E27FC236}">
                  <a16:creationId xmlns:a16="http://schemas.microsoft.com/office/drawing/2014/main" id="{345CB6DD-6B83-C44B-B837-BD2938B68479}"/>
                </a:ext>
              </a:extLst>
            </p:cNvPr>
            <p:cNvSpPr/>
            <p:nvPr/>
          </p:nvSpPr>
          <p:spPr>
            <a:xfrm flipV="1">
              <a:off x="8742230" y="4247654"/>
              <a:ext cx="247188" cy="251319"/>
            </a:xfrm>
            <a:prstGeom prst="trapezoid">
              <a:avLst>
                <a:gd name="adj" fmla="val 1644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Franklin Gothic Book" panose="020B0503020102020204"/>
              </a:endParaRPr>
            </a:p>
          </p:txBody>
        </p:sp>
      </p:grpSp>
      <p:sp>
        <p:nvSpPr>
          <p:cNvPr id="76" name="Rectangle 75"/>
          <p:cNvSpPr/>
          <p:nvPr/>
        </p:nvSpPr>
        <p:spPr>
          <a:xfrm>
            <a:off x="22540" y="131931"/>
            <a:ext cx="319318" cy="369332"/>
          </a:xfrm>
          <a:prstGeom prst="rect">
            <a:avLst/>
          </a:prstGeom>
        </p:spPr>
        <p:txBody>
          <a:bodyPr wrap="none">
            <a:spAutoFit/>
          </a:bodyPr>
          <a:lstStyle/>
          <a:p>
            <a:pPr defTabSz="914378"/>
            <a:r>
              <a:rPr lang="en-US" dirty="0">
                <a:solidFill>
                  <a:prstClr val="black">
                    <a:tint val="75000"/>
                  </a:prstClr>
                </a:solidFill>
                <a:latin typeface="Franklin Gothic Book" panose="020B0503020102020204"/>
              </a:rPr>
              <a:t>9</a:t>
            </a:r>
          </a:p>
        </p:txBody>
      </p:sp>
      <p:sp>
        <p:nvSpPr>
          <p:cNvPr id="77" name="TextBox 76">
            <a:extLst>
              <a:ext uri="{FF2B5EF4-FFF2-40B4-BE49-F238E27FC236}">
                <a16:creationId xmlns:a16="http://schemas.microsoft.com/office/drawing/2014/main" id="{6325699F-DE2B-FE2D-3D86-A1F7D572B8B7}"/>
              </a:ext>
            </a:extLst>
          </p:cNvPr>
          <p:cNvSpPr txBox="1"/>
          <p:nvPr/>
        </p:nvSpPr>
        <p:spPr>
          <a:xfrm>
            <a:off x="6455466" y="4405520"/>
            <a:ext cx="1177787" cy="253916"/>
          </a:xfrm>
          <a:prstGeom prst="rect">
            <a:avLst/>
          </a:prstGeom>
          <a:noFill/>
        </p:spPr>
        <p:txBody>
          <a:bodyPr wrap="square" rtlCol="0">
            <a:spAutoFit/>
          </a:bodyPr>
          <a:lstStyle/>
          <a:p>
            <a:r>
              <a:rPr lang="en-US" sz="1050" dirty="0">
                <a:solidFill>
                  <a:srgbClr val="00B050"/>
                </a:solidFill>
              </a:rPr>
              <a:t>UNCLASSIFIED</a:t>
            </a:r>
          </a:p>
        </p:txBody>
      </p:sp>
    </p:spTree>
    <p:extLst>
      <p:ext uri="{BB962C8B-B14F-4D97-AF65-F5344CB8AC3E}">
        <p14:creationId xmlns:p14="http://schemas.microsoft.com/office/powerpoint/2010/main" val="572687462"/>
      </p:ext>
    </p:extLst>
  </p:cSld>
  <p:clrMapOvr>
    <a:masterClrMapping/>
  </p:clrMapOvr>
</p:sld>
</file>

<file path=ppt/theme/theme1.xml><?xml version="1.0" encoding="utf-8"?>
<a:theme xmlns:a="http://schemas.openxmlformats.org/drawingml/2006/main" name="Office Theme">
  <a:themeElements>
    <a:clrScheme name="Custom 2">
      <a:dk1>
        <a:srgbClr val="283446"/>
      </a:dk1>
      <a:lt1>
        <a:sysClr val="window" lastClr="FFFFFF"/>
      </a:lt1>
      <a:dk2>
        <a:srgbClr val="3D4D69"/>
      </a:dk2>
      <a:lt2>
        <a:srgbClr val="BFC6D4"/>
      </a:lt2>
      <a:accent1>
        <a:srgbClr val="582831"/>
      </a:accent1>
      <a:accent2>
        <a:srgbClr val="6C82A7"/>
      </a:accent2>
      <a:accent3>
        <a:srgbClr val="283446"/>
      </a:accent3>
      <a:accent4>
        <a:srgbClr val="3D4D69"/>
      </a:accent4>
      <a:accent5>
        <a:srgbClr val="C4BD97"/>
      </a:accent5>
      <a:accent6>
        <a:srgbClr val="BFC6D4"/>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C2BB780FAC6B47A69E358D24FE010E" ma:contentTypeVersion="1" ma:contentTypeDescription="Create a new document." ma:contentTypeScope="" ma:versionID="f3263647ef17b0f2f91484e5c4a5715e">
  <xsd:schema xmlns:xsd="http://www.w3.org/2001/XMLSchema" xmlns:xs="http://www.w3.org/2001/XMLSchema" xmlns:p="http://schemas.microsoft.com/office/2006/metadata/properties" xmlns:ns1="http://schemas.microsoft.com/sharepoint/v3" targetNamespace="http://schemas.microsoft.com/office/2006/metadata/properties" ma:root="true" ma:fieldsID="2d944f400e5ce67ccaa158313eb572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FD5D6A-9A71-4509-9198-53A4BAD76D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F847EF-B67A-4F59-803E-7BA1D94D0768}">
  <ds:schemaRef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BD0FBFF6-B324-4F32-BBB1-72F70CD8FA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9535</TotalTime>
  <Words>2541</Words>
  <Application>Microsoft Office PowerPoint</Application>
  <PresentationFormat>On-screen Show (16:9)</PresentationFormat>
  <Paragraphs>390</Paragraphs>
  <Slides>29</Slides>
  <Notes>24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Arial</vt:lpstr>
      <vt:lpstr>Calibri</vt:lpstr>
      <vt:lpstr>Franklin Gothic Book</vt:lpstr>
      <vt:lpstr>Franklin Gothic Medium</vt:lpstr>
      <vt:lpstr>Garamond</vt:lpstr>
      <vt:lpstr>Lato</vt:lpstr>
      <vt:lpstr>Lucida Sans Unicode</vt:lpstr>
      <vt:lpstr>Segoe UI</vt:lpstr>
      <vt:lpstr>Times New Roman</vt:lpstr>
      <vt:lpstr>Wingdings</vt:lpstr>
      <vt:lpstr>Office Theme</vt:lpstr>
      <vt:lpstr> Gender - Sensitive Care </vt:lpstr>
      <vt:lpstr>PowerPoint Presentation</vt:lpstr>
      <vt:lpstr>Agenda</vt:lpstr>
      <vt:lpstr>PowerPoint Presentation</vt:lpstr>
      <vt:lpstr>Gender Disparities</vt:lpstr>
      <vt:lpstr>Gender Disparities</vt:lpstr>
      <vt:lpstr>Gender Disparities</vt:lpstr>
      <vt:lpstr>Comparable Civilian Data</vt:lpstr>
      <vt:lpstr>Proportion of Service members disclosing sexual assault who are sexual minorities</vt:lpstr>
      <vt:lpstr>Proportion of Service members disclosing sexual assault who are sexual minorities</vt:lpstr>
      <vt:lpstr>Behavioral Health Disparities per Millennium Cohort study: PTSD and Depression</vt:lpstr>
      <vt:lpstr>Behavioral Health Disparities per Millennium Cohort study: PTSD and Depression</vt:lpstr>
      <vt:lpstr>Maternal Depression in the DoD</vt:lpstr>
      <vt:lpstr>DoD Efforts to Implement Gender Sensitive Care </vt:lpstr>
      <vt:lpstr>Reproductive Behavioral Health (RBH) Education</vt:lpstr>
      <vt:lpstr>RBH Education Pilot Limitations</vt:lpstr>
      <vt:lpstr>RBH DoD Pilot</vt:lpstr>
      <vt:lpstr>2024 DoD/VA Women’s Mental Health Mini-Residency (WMHMR)</vt:lpstr>
      <vt:lpstr>WMHMR Gender-Specific Content</vt:lpstr>
      <vt:lpstr>FY 2023 VA/DOD WMHMR Feedback</vt:lpstr>
      <vt:lpstr>WMHMR Implementation</vt:lpstr>
      <vt:lpstr>Trauma-Informed Care: What is Trauma?</vt:lpstr>
      <vt:lpstr>Trauma-Informed Care: </vt:lpstr>
      <vt:lpstr>Relevant Policy and Guidance</vt:lpstr>
      <vt:lpstr>questions</vt:lpstr>
      <vt:lpstr>References </vt:lpstr>
      <vt:lpstr>Resources  (1 of 2) </vt:lpstr>
      <vt:lpstr>Resources  (2 of 2)</vt:lpstr>
      <vt:lpstr>Joint Commission Efforts to  Reduce Health Care Disparities</vt:lpstr>
    </vt:vector>
  </TitlesOfParts>
  <Company>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ASPR PowerPoint Slide Template</dc:title>
  <dc:subject>ASPR PowerPoint Template</dc:subject>
  <dc:creator>Mary Radebach</dc:creator>
  <cp:lastModifiedBy>Lori Lawrence</cp:lastModifiedBy>
  <cp:revision>145</cp:revision>
  <cp:lastPrinted>2023-11-07T21:20:12Z</cp:lastPrinted>
  <dcterms:created xsi:type="dcterms:W3CDTF">2018-01-29T20:56:18Z</dcterms:created>
  <dcterms:modified xsi:type="dcterms:W3CDTF">2024-02-09T18:45:30Z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0x010100BCC2BB780FAC6B47A69E358D24FE010E</vt:lpwstr>
  </property>
</Properties>
</file>