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B6170-44C1-4B20-94EF-82B4E86BA6D2}" v="4" dt="2024-02-09T00:06:11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8857-C9B2-F9A6-ACDC-2B13E9EE2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AB884-1D2A-EFD1-0C96-03E403ABC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3A19C-47F5-2F76-4F4A-F20FE23C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033F6-3F27-DA31-B570-19C35AEC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48505-AB76-2957-4ADE-762FD1FF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5172-7B82-2F39-A1CB-47CCC436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7E175-0A53-BD71-489D-F8C66D64C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2FE00-5B9F-2DD6-45F1-C511FDED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B4344-9AAE-1F73-09A2-25234BB8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5C8F-DF4F-5168-8B90-A4E9E1CF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3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2D2422-61CC-D211-24D5-CBEAD664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CBE4C-BC89-413C-9C74-B7BECBC8C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C2DB0-3D54-86D2-51DC-A96756E9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E64B0-343A-E2A9-341F-163764C3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A6A1A-4E85-130D-C344-C94E4ACA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3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7F55-8CFF-FC1A-F3D3-7F7091D1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61047-9E68-A741-5C54-21AD9C6A0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42685-E2EF-3DFE-E5C0-420AB898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C4A81-713B-6CDE-13AB-BDAB87B9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E0723-3B75-3C94-AB37-95F2946F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4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43F7-F2F4-DA64-275D-AD189C7D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D33C2-5EC2-E6D9-17F3-40D094829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9D741-D2CE-A2D4-6D59-0B3A6F91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8BBEA-6F5A-BEA3-D3AC-F8B276A9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C058E-784E-AC5B-AD0A-3E308C85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5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8C1C-8E1C-1BB5-1822-4B95F238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6B44C-F800-8F9D-C605-01AE90968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E5493-3145-AB29-09EB-F303F82E7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FCD23-D7F9-817F-467B-9FD32394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8133D-4F15-C202-EE9D-8CAD18797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B4015-4F80-6DE6-B92C-D683C80D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9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E31C-220E-904C-B1BD-0E745E76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7EB18-6A78-70E7-4EA2-23FBE113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99E03-0F74-3C1D-2B95-5DC6DA0C2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9EDEE-E7CD-5BED-B6D4-654399BEC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5A1B7-3E37-CE11-3677-082DF9110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51A05-37A6-9CBE-316A-E5266C01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87481-97E8-4F4F-DB5A-52BDC25F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28650-B58A-2E65-C05F-9D4A4AA2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0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E341-50BF-2451-F231-73A936E7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D1C97-14BE-D2EE-AE70-5A843B0D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40FC0-AFB2-8EFD-C2B0-C9789282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3A1FB-941D-7D6E-64EE-05FBC204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6073A-E8D3-98E2-7876-5BC0FF7D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89917-E0BB-91DF-97FC-E54FB6D7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78070-4AF6-1300-F457-752AE13F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009B-F5D9-5622-4074-710B8A7C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306CC-E0FC-05A4-02A6-D1B87E15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F6760-B24E-85C7-CB11-11BADECF5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4404F-37FF-4ACC-8BD5-230C59C4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6DF72-FDC3-FC5A-516F-43E5AFE7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14A07-A6F4-97A8-35CF-E0DA60D8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3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18A9-FFC2-7C81-4FDD-61614F07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888A1-5E81-1DB3-7654-BF6115554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E34EA-5C99-A337-D9E3-C91330EA8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D82F3-C55B-0F7B-47E1-92BD4B83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D1576-13B1-690A-8388-37BC6BAE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A0606-CE2E-5EA2-4631-18A5B93C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9DA778-79BE-1171-95B5-A0C5A2C7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76840-FD89-92AF-B43D-7203179DA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A95A5-2695-CF02-2EFE-EA860C9B9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1524-F1B9-427F-8A74-079EB06C7AE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DE8B-DBD0-59E2-E5D5-81D16AAA0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A97EB-3E6F-AAAA-5F42-9F86EBF74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ECB9-EE8F-4737-AF9E-F635960E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0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703F3029-4DC1-B4CF-4024-68F572F11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B03E6-ACB8-6976-E611-4EF36355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Toxic Exposure Impact to Lung Health, Screening, Research &amp; New Care Approaches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32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DC47B-33D5-9CF0-E1BA-9A22E460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Welcome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88DFF5-62B3-102C-8878-91E32DAF0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28" b="12928"/>
          <a:stretch/>
        </p:blipFill>
        <p:spPr>
          <a:xfrm>
            <a:off x="838200" y="4398959"/>
            <a:ext cx="1217273" cy="1217273"/>
          </a:xfrm>
          <a:prstGeom prst="ellipse">
            <a:avLst/>
          </a:prstGeom>
          <a:ln w="25400">
            <a:solidFill>
              <a:schemeClr val="bg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854243-FECF-08C5-0993-EF596E32C021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 b="20972"/>
          <a:stretch/>
        </p:blipFill>
        <p:spPr bwMode="auto">
          <a:xfrm>
            <a:off x="831444" y="2386834"/>
            <a:ext cx="1217273" cy="1214428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2E3561-AD0F-F00E-292F-CCFA8F4D162A}"/>
              </a:ext>
            </a:extLst>
          </p:cNvPr>
          <p:cNvSpPr txBox="1"/>
          <p:nvPr/>
        </p:nvSpPr>
        <p:spPr>
          <a:xfrm>
            <a:off x="2174923" y="2597216"/>
            <a:ext cx="304001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Honorable David J. Shulkin, MD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5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Secretary, Department of Veterans Affairs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2C4F75-98A7-442B-FF9B-E9C2F3FB3B71}"/>
              </a:ext>
            </a:extLst>
          </p:cNvPr>
          <p:cNvSpPr txBox="1"/>
          <p:nvPr/>
        </p:nvSpPr>
        <p:spPr>
          <a:xfrm>
            <a:off x="2174923" y="4384347"/>
            <a:ext cx="35512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Raul A. Mirza, DO</a:t>
            </a:r>
          </a:p>
          <a:p>
            <a:pPr marL="0" indent="0">
              <a:buNone/>
            </a:pPr>
            <a:r>
              <a:rPr lang="en-US" sz="1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Dha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pheo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Public Health Emergency Official &amp; Chief of Occupational &amp; Environmental Medicine, at Defense Centers for Public Health – Aberdeen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82C221-8895-9720-02B0-ECAD67828A7C}"/>
              </a:ext>
            </a:extLst>
          </p:cNvPr>
          <p:cNvSpPr txBox="1"/>
          <p:nvPr/>
        </p:nvSpPr>
        <p:spPr>
          <a:xfrm>
            <a:off x="7746190" y="2597216"/>
            <a:ext cx="374065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Shereef </a:t>
            </a:r>
            <a:r>
              <a:rPr lang="en-US" sz="1500" b="1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Elnahal</a:t>
            </a:r>
            <a:r>
              <a:rPr lang="en-US" sz="15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MD, MBA </a:t>
            </a:r>
            <a:br>
              <a:rPr lang="en-US" sz="1500" b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 Secretary of Health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Veterans Health Affairs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509BAE-F96A-9A30-2FB9-9312B870FF6F}"/>
              </a:ext>
            </a:extLst>
          </p:cNvPr>
          <p:cNvSpPr txBox="1"/>
          <p:nvPr/>
        </p:nvSpPr>
        <p:spPr>
          <a:xfrm>
            <a:off x="7746190" y="4788188"/>
            <a:ext cx="24574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Rosie Lopez Torres </a:t>
            </a:r>
            <a:br>
              <a:rPr lang="en-US" sz="1500" b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Co-founder, Burn Pits 360</a:t>
            </a:r>
          </a:p>
        </p:txBody>
      </p:sp>
      <p:pic>
        <p:nvPicPr>
          <p:cNvPr id="1028" name="Picture 4" descr="Image result for shereef elnahal">
            <a:extLst>
              <a:ext uri="{FF2B5EF4-FFF2-40B4-BE49-F238E27FC236}">
                <a16:creationId xmlns:a16="http://schemas.microsoft.com/office/drawing/2014/main" id="{DA4F0F40-49F0-4521-9843-7EBF995DA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 r="3780" b="20349"/>
          <a:stretch/>
        </p:blipFill>
        <p:spPr bwMode="auto">
          <a:xfrm>
            <a:off x="6398113" y="2379583"/>
            <a:ext cx="1212361" cy="122009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group of people standing in a grass field&#10;&#10;Description automatically generated">
            <a:extLst>
              <a:ext uri="{FF2B5EF4-FFF2-40B4-BE49-F238E27FC236}">
                <a16:creationId xmlns:a16="http://schemas.microsoft.com/office/drawing/2014/main" id="{F6B443DD-5489-D229-7E06-4BDCAB50DC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7" t="26376" r="40551" b="55755"/>
          <a:stretch/>
        </p:blipFill>
        <p:spPr>
          <a:xfrm>
            <a:off x="6410229" y="4455182"/>
            <a:ext cx="1217273" cy="1220011"/>
          </a:xfrm>
          <a:prstGeom prst="ellipse">
            <a:avLst/>
          </a:prstGeom>
          <a:ln w="25400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FC7AB3-AE58-0049-717D-62A59D551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056" y="314132"/>
            <a:ext cx="2394108" cy="647294"/>
          </a:xfrm>
          <a:prstGeom prst="rect">
            <a:avLst/>
          </a:prstGeom>
        </p:spPr>
      </p:pic>
      <p:pic>
        <p:nvPicPr>
          <p:cNvPr id="9" name="Picture 4" descr="Intuitive Surgical, Inc. - AnnualReports.com">
            <a:extLst>
              <a:ext uri="{FF2B5EF4-FFF2-40B4-BE49-F238E27FC236}">
                <a16:creationId xmlns:a16="http://schemas.microsoft.com/office/drawing/2014/main" id="{ACA86E97-0464-EA8D-0701-AFDBF2EF7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450" y="240058"/>
            <a:ext cx="2394108" cy="5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4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2FBB3222-E45C-1043-6355-52F986180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 b="68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360634-5281-E28B-E4D7-A6EB2E6DD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12" y="5998770"/>
            <a:ext cx="1886936" cy="510170"/>
          </a:xfrm>
          <a:prstGeom prst="rect">
            <a:avLst/>
          </a:prstGeom>
        </p:spPr>
      </p:pic>
      <p:pic>
        <p:nvPicPr>
          <p:cNvPr id="3" name="Picture 4" descr="Intuitive Surgical, Inc. - AnnualReports.com">
            <a:extLst>
              <a:ext uri="{FF2B5EF4-FFF2-40B4-BE49-F238E27FC236}">
                <a16:creationId xmlns:a16="http://schemas.microsoft.com/office/drawing/2014/main" id="{D473B668-8D39-6C91-02F0-A7A38896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961" y="5959723"/>
            <a:ext cx="1782944" cy="4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3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5BD5B8-20D2-149B-8399-CC03DFB16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6BB2F-EF65-BCF7-CD10-ED5A8000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Welcome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02715-2972-3F66-4C87-180D49CCEF84}"/>
              </a:ext>
            </a:extLst>
          </p:cNvPr>
          <p:cNvSpPr txBox="1"/>
          <p:nvPr/>
        </p:nvSpPr>
        <p:spPr>
          <a:xfrm>
            <a:off x="2169012" y="2368107"/>
            <a:ext cx="305613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Michael J. </a:t>
            </a:r>
            <a:r>
              <a:rPr lang="en-US" sz="1500" b="1" dirty="0" err="1">
                <a:solidFill>
                  <a:schemeClr val="bg1"/>
                </a:solidFill>
              </a:rPr>
              <a:t>Falvo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Ph.D</a:t>
            </a:r>
            <a:endParaRPr lang="en-US" sz="1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Co-director of Airborne Hazards Open Burn Pit Centers of Excellence, Department of Veterans Health Administration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EC8F8-A92F-0DCE-8B83-7F28BC9F70AA}"/>
              </a:ext>
            </a:extLst>
          </p:cNvPr>
          <p:cNvSpPr txBox="1"/>
          <p:nvPr/>
        </p:nvSpPr>
        <p:spPr>
          <a:xfrm>
            <a:off x="2174924" y="4654500"/>
            <a:ext cx="305022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b="1" u="none" strike="noStrike" dirty="0">
                <a:solidFill>
                  <a:schemeClr val="bg1"/>
                </a:solidFill>
                <a:effectLst/>
              </a:rPr>
              <a:t>Robert F. Miller, MD</a:t>
            </a:r>
            <a:endParaRPr lang="en-US" sz="1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500" b="0" u="none" strike="noStrike" dirty="0">
                <a:solidFill>
                  <a:schemeClr val="bg1"/>
                </a:solidFill>
                <a:effectLst/>
              </a:rPr>
              <a:t>Professor </a:t>
            </a:r>
            <a:r>
              <a:rPr lang="en-US" sz="1500" dirty="0">
                <a:solidFill>
                  <a:schemeClr val="bg1"/>
                </a:solidFill>
              </a:rPr>
              <a:t>o</a:t>
            </a:r>
            <a:r>
              <a:rPr lang="en-US" sz="1500" b="0" u="none" strike="noStrike" dirty="0">
                <a:solidFill>
                  <a:schemeClr val="bg1"/>
                </a:solidFill>
                <a:effectLst/>
              </a:rPr>
              <a:t>f Clinical Medicine Vanderbilt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390F73-9DDA-EE8B-E55E-2175D70533A1}"/>
              </a:ext>
            </a:extLst>
          </p:cNvPr>
          <p:cNvSpPr txBox="1"/>
          <p:nvPr/>
        </p:nvSpPr>
        <p:spPr>
          <a:xfrm>
            <a:off x="7757615" y="2483522"/>
            <a:ext cx="3719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Rachel B. </a:t>
            </a:r>
            <a:r>
              <a:rPr lang="en-US" sz="1500" b="1" dirty="0" err="1">
                <a:solidFill>
                  <a:schemeClr val="bg1"/>
                </a:solidFill>
              </a:rPr>
              <a:t>Ramoni</a:t>
            </a:r>
            <a:r>
              <a:rPr lang="en-US" sz="1500" b="1" dirty="0">
                <a:solidFill>
                  <a:schemeClr val="bg1"/>
                </a:solidFill>
              </a:rPr>
              <a:t>, DMD, Sc.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Chief Research &amp; Development Officer, Department of Veterans Health Administration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3B07D9-29E7-E6E8-A736-208EEE1E55A1}"/>
              </a:ext>
            </a:extLst>
          </p:cNvPr>
          <p:cNvSpPr txBox="1"/>
          <p:nvPr/>
        </p:nvSpPr>
        <p:spPr>
          <a:xfrm>
            <a:off x="7757616" y="4573873"/>
            <a:ext cx="326834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Andrea E. Covey, MD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Pulmonary Physician, Kansas City Veterans Affairs Medical Center</a:t>
            </a:r>
            <a:endParaRPr lang="en-US" sz="1500" b="0" u="none" strike="noStrike" dirty="0">
              <a:solidFill>
                <a:schemeClr val="bg1"/>
              </a:solidFill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63BD71-FBCD-23A3-5F74-9CD544B59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4" r="540" b="8614"/>
          <a:stretch/>
        </p:blipFill>
        <p:spPr>
          <a:xfrm>
            <a:off x="830169" y="2385038"/>
            <a:ext cx="1212637" cy="1212637"/>
          </a:xfrm>
          <a:prstGeom prst="ellipse">
            <a:avLst/>
          </a:prstGeom>
          <a:ln w="25400">
            <a:solidFill>
              <a:schemeClr val="bg1"/>
            </a:solidFill>
          </a:ln>
        </p:spPr>
      </p:pic>
      <p:pic>
        <p:nvPicPr>
          <p:cNvPr id="2050" name="Picture 2" descr="Vanderbilt-Ingram Cancer Center - Lung Cancer - Vanderbilt Health Nashville, TN">
            <a:extLst>
              <a:ext uri="{FF2B5EF4-FFF2-40B4-BE49-F238E27FC236}">
                <a16:creationId xmlns:a16="http://schemas.microsoft.com/office/drawing/2014/main" id="{C7DEA65C-1970-58BD-5B23-A17B9ACBB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7317" r="3737" b="30684"/>
          <a:stretch/>
        </p:blipFill>
        <p:spPr bwMode="auto">
          <a:xfrm>
            <a:off x="834863" y="4417514"/>
            <a:ext cx="1216152" cy="1212637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751923-25E1-6EDC-3F10-761D7E70C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99" t="6668" r="6434" b="24354"/>
          <a:stretch/>
        </p:blipFill>
        <p:spPr>
          <a:xfrm>
            <a:off x="6383907" y="2387477"/>
            <a:ext cx="1212361" cy="1219199"/>
          </a:xfrm>
          <a:prstGeom prst="ellipse">
            <a:avLst/>
          </a:prstGeom>
          <a:ln w="254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446D46-0606-9590-7C2D-121B9C3758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33" t="3867" r="16316" b="28382"/>
          <a:stretch/>
        </p:blipFill>
        <p:spPr>
          <a:xfrm>
            <a:off x="6382011" y="4356688"/>
            <a:ext cx="1216152" cy="1219200"/>
          </a:xfrm>
          <a:prstGeom prst="ellipse">
            <a:avLst/>
          </a:prstGeom>
          <a:ln w="25400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3B31C1-8376-2F29-8A8F-9B456B351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865" y="335035"/>
            <a:ext cx="2256357" cy="610050"/>
          </a:xfrm>
          <a:prstGeom prst="rect">
            <a:avLst/>
          </a:prstGeom>
        </p:spPr>
      </p:pic>
      <p:pic>
        <p:nvPicPr>
          <p:cNvPr id="4" name="Picture 4" descr="Intuitive Surgical, Inc. - AnnualReports.com">
            <a:extLst>
              <a:ext uri="{FF2B5EF4-FFF2-40B4-BE49-F238E27FC236}">
                <a16:creationId xmlns:a16="http://schemas.microsoft.com/office/drawing/2014/main" id="{2BEE7133-A438-9874-FCF4-F937C582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99" y="274136"/>
            <a:ext cx="2256356" cy="5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4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oldier holding a transparent piece of paper&#10;&#10;Description automatically generated">
            <a:extLst>
              <a:ext uri="{FF2B5EF4-FFF2-40B4-BE49-F238E27FC236}">
                <a16:creationId xmlns:a16="http://schemas.microsoft.com/office/drawing/2014/main" id="{6D71A218-21BE-DE3D-9B65-122F0B522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7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06E9B0-C5BE-7B7A-5A8B-4D83E39E3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778" y="325122"/>
            <a:ext cx="2256357" cy="610050"/>
          </a:xfrm>
          <a:prstGeom prst="rect">
            <a:avLst/>
          </a:prstGeom>
        </p:spPr>
      </p:pic>
      <p:pic>
        <p:nvPicPr>
          <p:cNvPr id="3" name="Picture 4" descr="Intuitive Surgical, Inc. - AnnualReports.com">
            <a:extLst>
              <a:ext uri="{FF2B5EF4-FFF2-40B4-BE49-F238E27FC236}">
                <a16:creationId xmlns:a16="http://schemas.microsoft.com/office/drawing/2014/main" id="{DD56891C-3705-4282-9285-B1945332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99" y="274136"/>
            <a:ext cx="2256356" cy="5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6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7682A8A-BAE3-594F-B643-B83069C5B9D5}">
  <we:reference id="54c7af0c-5b65-49a9-ab86-f2a8a4690127" version="2.0.0.3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156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Toxic Exposure Impact to Lung Health, Screening, Research &amp; New Care Approaches</vt:lpstr>
      <vt:lpstr>Welcome</vt:lpstr>
      <vt:lpstr>PowerPoint Presentation</vt:lpstr>
      <vt:lpstr>Welcome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 Exposure Impact to Lung Health, Screening, Research &amp; New Care Approaches</dc:title>
  <dc:creator>Christina Nichols</dc:creator>
  <cp:lastModifiedBy>Lori Lawrence</cp:lastModifiedBy>
  <cp:revision>5</cp:revision>
  <dcterms:created xsi:type="dcterms:W3CDTF">2024-02-08T02:36:01Z</dcterms:created>
  <dcterms:modified xsi:type="dcterms:W3CDTF">2024-02-09T12:22:41Z</dcterms:modified>
</cp:coreProperties>
</file>