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DM Sans" pitchFamily="2" charset="0"/>
      <p:regular r:id="rId21"/>
    </p:embeddedFont>
    <p:embeddedFont>
      <p:font typeface="DM Sans Bold" charset="0"/>
      <p:regular r:id="rId22"/>
    </p:embeddedFont>
    <p:embeddedFont>
      <p:font typeface="Montserrat Classic Bold" panose="020B0604020202020204" charset="0"/>
      <p:regular r:id="rId23"/>
    </p:embeddedFont>
    <p:embeddedFont>
      <p:font typeface="Oswald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6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svg"/><Relationship Id="rId3" Type="http://schemas.openxmlformats.org/officeDocument/2006/relationships/image" Target="../media/image11.svg"/><Relationship Id="rId21" Type="http://schemas.openxmlformats.org/officeDocument/2006/relationships/image" Target="../media/image57.sv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33" Type="http://schemas.openxmlformats.org/officeDocument/2006/relationships/image" Target="../media/image69.svg"/><Relationship Id="rId38" Type="http://schemas.openxmlformats.org/officeDocument/2006/relationships/image" Target="../media/image74.png"/><Relationship Id="rId2" Type="http://schemas.openxmlformats.org/officeDocument/2006/relationships/image" Target="../media/image1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svg"/><Relationship Id="rId41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svg"/><Relationship Id="rId40" Type="http://schemas.openxmlformats.org/officeDocument/2006/relationships/image" Target="../media/image76.png"/><Relationship Id="rId45" Type="http://schemas.openxmlformats.org/officeDocument/2006/relationships/image" Target="../media/image81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31" Type="http://schemas.openxmlformats.org/officeDocument/2006/relationships/image" Target="../media/image67.svg"/><Relationship Id="rId44" Type="http://schemas.openxmlformats.org/officeDocument/2006/relationships/image" Target="../media/image80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Relationship Id="rId30" Type="http://schemas.openxmlformats.org/officeDocument/2006/relationships/image" Target="../media/image66.png"/><Relationship Id="rId35" Type="http://schemas.openxmlformats.org/officeDocument/2006/relationships/image" Target="../media/image71.svg"/><Relationship Id="rId43" Type="http://schemas.openxmlformats.org/officeDocument/2006/relationships/image" Target="../media/image7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svg"/><Relationship Id="rId3" Type="http://schemas.openxmlformats.org/officeDocument/2006/relationships/image" Target="../media/image11.svg"/><Relationship Id="rId21" Type="http://schemas.openxmlformats.org/officeDocument/2006/relationships/image" Target="../media/image59.sv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38" Type="http://schemas.openxmlformats.org/officeDocument/2006/relationships/image" Target="../media/image76.png"/><Relationship Id="rId2" Type="http://schemas.openxmlformats.org/officeDocument/2006/relationships/image" Target="../media/image1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svg"/><Relationship Id="rId41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svg"/><Relationship Id="rId40" Type="http://schemas.openxmlformats.org/officeDocument/2006/relationships/image" Target="../media/image78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svg"/><Relationship Id="rId30" Type="http://schemas.openxmlformats.org/officeDocument/2006/relationships/image" Target="../media/image68.png"/><Relationship Id="rId35" Type="http://schemas.openxmlformats.org/officeDocument/2006/relationships/image" Target="../media/image73.svg"/><Relationship Id="rId43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26" Type="http://schemas.openxmlformats.org/officeDocument/2006/relationships/image" Target="../media/image85.png"/><Relationship Id="rId3" Type="http://schemas.openxmlformats.org/officeDocument/2006/relationships/image" Target="../media/image11.svg"/><Relationship Id="rId21" Type="http://schemas.openxmlformats.org/officeDocument/2006/relationships/image" Target="../media/image77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2" Type="http://schemas.openxmlformats.org/officeDocument/2006/relationships/image" Target="../media/image10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24" Type="http://schemas.openxmlformats.org/officeDocument/2006/relationships/image" Target="../media/image80.png"/><Relationship Id="rId5" Type="http://schemas.openxmlformats.org/officeDocument/2006/relationships/image" Target="../media/image84.pn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83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6.png"/><Relationship Id="rId7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7.svg"/><Relationship Id="rId4" Type="http://schemas.openxmlformats.org/officeDocument/2006/relationships/image" Target="../media/image87.sv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4" Type="http://schemas.openxmlformats.org/officeDocument/2006/relationships/image" Target="../media/image2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7.svg"/><Relationship Id="rId7" Type="http://schemas.openxmlformats.org/officeDocument/2006/relationships/image" Target="../media/image2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6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7.sv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6.png"/><Relationship Id="rId7" Type="http://schemas.openxmlformats.org/officeDocument/2006/relationships/image" Target="../media/image1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9.svg"/><Relationship Id="rId21" Type="http://schemas.openxmlformats.org/officeDocument/2006/relationships/image" Target="../media/image25.svg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5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14473353" y="477038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52578" y="-6491234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5" y="0"/>
                </a:lnTo>
                <a:lnTo>
                  <a:pt x="902263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83947" y="4604569"/>
            <a:ext cx="9815307" cy="4208864"/>
            <a:chOff x="0" y="0"/>
            <a:chExt cx="189549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028014" y="793833"/>
            <a:ext cx="596933" cy="613568"/>
          </a:xfrm>
          <a:custGeom>
            <a:avLst/>
            <a:gdLst/>
            <a:ahLst/>
            <a:cxnLst/>
            <a:rect l="l" t="t" r="r" b="b"/>
            <a:pathLst>
              <a:path w="596933" h="613568">
                <a:moveTo>
                  <a:pt x="0" y="0"/>
                </a:moveTo>
                <a:lnTo>
                  <a:pt x="596933" y="0"/>
                </a:lnTo>
                <a:lnTo>
                  <a:pt x="596933" y="613568"/>
                </a:lnTo>
                <a:lnTo>
                  <a:pt x="0" y="613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979834" y="2798406"/>
            <a:ext cx="9815307" cy="118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>
                <a:solidFill>
                  <a:srgbClr val="231F20"/>
                </a:solidFill>
                <a:latin typeface="Oswald Bold"/>
              </a:rPr>
              <a:t>LEFT SHIFT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6367" y="2767066"/>
            <a:ext cx="6241733" cy="1363883"/>
            <a:chOff x="0" y="0"/>
            <a:chExt cx="1205380" cy="2633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5380" cy="263388"/>
            </a:xfrm>
            <a:custGeom>
              <a:avLst/>
              <a:gdLst/>
              <a:ahLst/>
              <a:cxnLst/>
              <a:rect l="l" t="t" r="r" b="b"/>
              <a:pathLst>
                <a:path w="1205380" h="263388">
                  <a:moveTo>
                    <a:pt x="0" y="0"/>
                  </a:moveTo>
                  <a:lnTo>
                    <a:pt x="1205380" y="0"/>
                  </a:lnTo>
                  <a:lnTo>
                    <a:pt x="1205380" y="263388"/>
                  </a:lnTo>
                  <a:lnTo>
                    <a:pt x="0" y="2633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05380" cy="282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312691" y="190416"/>
            <a:ext cx="2624511" cy="1206833"/>
          </a:xfrm>
          <a:custGeom>
            <a:avLst/>
            <a:gdLst/>
            <a:ahLst/>
            <a:cxnLst/>
            <a:rect l="l" t="t" r="r" b="b"/>
            <a:pathLst>
              <a:path w="2624511" h="1206833">
                <a:moveTo>
                  <a:pt x="0" y="0"/>
                </a:moveTo>
                <a:lnTo>
                  <a:pt x="2624511" y="0"/>
                </a:lnTo>
                <a:lnTo>
                  <a:pt x="2624511" y="1206833"/>
                </a:lnTo>
                <a:lnTo>
                  <a:pt x="0" y="120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5" r="-85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83947" y="6142750"/>
            <a:ext cx="9815307" cy="21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65"/>
              </a:lnSpc>
            </a:pPr>
            <a:r>
              <a:rPr lang="en-US" sz="12438" spc="1219">
                <a:solidFill>
                  <a:srgbClr val="231F20"/>
                </a:solidFill>
                <a:latin typeface="Oswald Bold"/>
              </a:rPr>
              <a:t>WELL-BEING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83947" y="5040453"/>
            <a:ext cx="9815307" cy="132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63" spc="378">
                <a:solidFill>
                  <a:srgbClr val="231F20"/>
                </a:solidFill>
                <a:latin typeface="Oswald Bold"/>
              </a:rPr>
              <a:t>THE STRATEGIC IMPERATIVE FOR INVESTING 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3100" y="9843946"/>
            <a:ext cx="6095000" cy="28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4"/>
              </a:lnSpc>
              <a:spcBef>
                <a:spcPct val="0"/>
              </a:spcBef>
            </a:pPr>
            <a:r>
              <a:rPr lang="en-US" sz="1735" spc="170">
                <a:solidFill>
                  <a:srgbClr val="231F20"/>
                </a:solidFill>
                <a:latin typeface="Montserrat Classic Bold"/>
              </a:rPr>
              <a:t>LTC STEPHANIE HIGHTOWER - FEB 15,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8801" y="-1483946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2" y="0"/>
                </a:lnTo>
                <a:lnTo>
                  <a:pt x="15841852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6295" y="2289863"/>
            <a:ext cx="6474052" cy="6474052"/>
          </a:xfrm>
          <a:custGeom>
            <a:avLst/>
            <a:gdLst/>
            <a:ahLst/>
            <a:cxnLst/>
            <a:rect l="l" t="t" r="r" b="b"/>
            <a:pathLst>
              <a:path w="6474052" h="6474052">
                <a:moveTo>
                  <a:pt x="0" y="0"/>
                </a:moveTo>
                <a:lnTo>
                  <a:pt x="6474052" y="0"/>
                </a:lnTo>
                <a:lnTo>
                  <a:pt x="6474052" y="6474052"/>
                </a:lnTo>
                <a:lnTo>
                  <a:pt x="0" y="6474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26226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63252" y="70972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00740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0809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36157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43881" y="703846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09831" y="703846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81477" y="8706862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469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162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4244" y="1142803"/>
            <a:ext cx="1018154" cy="713981"/>
          </a:xfrm>
          <a:custGeom>
            <a:avLst/>
            <a:gdLst/>
            <a:ahLst/>
            <a:cxnLst/>
            <a:rect l="l" t="t" r="r" b="b"/>
            <a:pathLst>
              <a:path w="1018154" h="713981">
                <a:moveTo>
                  <a:pt x="0" y="0"/>
                </a:moveTo>
                <a:lnTo>
                  <a:pt x="1018154" y="0"/>
                </a:lnTo>
                <a:lnTo>
                  <a:pt x="1018154" y="713981"/>
                </a:lnTo>
                <a:lnTo>
                  <a:pt x="0" y="71398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26713" y="2203582"/>
            <a:ext cx="1128191" cy="1128191"/>
          </a:xfrm>
          <a:custGeom>
            <a:avLst/>
            <a:gdLst/>
            <a:ahLst/>
            <a:cxnLst/>
            <a:rect l="l" t="t" r="r" b="b"/>
            <a:pathLst>
              <a:path w="1128191" h="1128191">
                <a:moveTo>
                  <a:pt x="0" y="0"/>
                </a:moveTo>
                <a:lnTo>
                  <a:pt x="1128192" y="0"/>
                </a:lnTo>
                <a:lnTo>
                  <a:pt x="1128192" y="1128191"/>
                </a:lnTo>
                <a:lnTo>
                  <a:pt x="0" y="112819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14276" y="4839671"/>
            <a:ext cx="933204" cy="916873"/>
          </a:xfrm>
          <a:custGeom>
            <a:avLst/>
            <a:gdLst/>
            <a:ahLst/>
            <a:cxnLst/>
            <a:rect l="l" t="t" r="r" b="b"/>
            <a:pathLst>
              <a:path w="933204" h="916873">
                <a:moveTo>
                  <a:pt x="0" y="0"/>
                </a:moveTo>
                <a:lnTo>
                  <a:pt x="933204" y="0"/>
                </a:lnTo>
                <a:lnTo>
                  <a:pt x="933204" y="916873"/>
                </a:lnTo>
                <a:lnTo>
                  <a:pt x="0" y="91687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42744" y="7265754"/>
            <a:ext cx="1114312" cy="1125568"/>
          </a:xfrm>
          <a:custGeom>
            <a:avLst/>
            <a:gdLst/>
            <a:ahLst/>
            <a:cxnLst/>
            <a:rect l="l" t="t" r="r" b="b"/>
            <a:pathLst>
              <a:path w="1114312" h="1125568">
                <a:moveTo>
                  <a:pt x="0" y="0"/>
                </a:moveTo>
                <a:lnTo>
                  <a:pt x="1114312" y="0"/>
                </a:lnTo>
                <a:lnTo>
                  <a:pt x="1114312" y="1125568"/>
                </a:lnTo>
                <a:lnTo>
                  <a:pt x="0" y="112556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1248" y="9158580"/>
            <a:ext cx="1171567" cy="790808"/>
          </a:xfrm>
          <a:custGeom>
            <a:avLst/>
            <a:gdLst/>
            <a:ahLst/>
            <a:cxnLst/>
            <a:rect l="l" t="t" r="r" b="b"/>
            <a:pathLst>
              <a:path w="1171567" h="790808">
                <a:moveTo>
                  <a:pt x="0" y="0"/>
                </a:moveTo>
                <a:lnTo>
                  <a:pt x="1171567" y="0"/>
                </a:lnTo>
                <a:lnTo>
                  <a:pt x="1171567" y="790808"/>
                </a:lnTo>
                <a:lnTo>
                  <a:pt x="0" y="79080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944244" y="9112632"/>
            <a:ext cx="1153861" cy="882704"/>
          </a:xfrm>
          <a:custGeom>
            <a:avLst/>
            <a:gdLst/>
            <a:ahLst/>
            <a:cxnLst/>
            <a:rect l="l" t="t" r="r" b="b"/>
            <a:pathLst>
              <a:path w="1153861" h="882704">
                <a:moveTo>
                  <a:pt x="0" y="0"/>
                </a:moveTo>
                <a:lnTo>
                  <a:pt x="1153861" y="0"/>
                </a:lnTo>
                <a:lnTo>
                  <a:pt x="1153861" y="882704"/>
                </a:lnTo>
                <a:lnTo>
                  <a:pt x="0" y="88270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92834" y="9112632"/>
            <a:ext cx="957423" cy="1036453"/>
          </a:xfrm>
          <a:custGeom>
            <a:avLst/>
            <a:gdLst/>
            <a:ahLst/>
            <a:cxnLst/>
            <a:rect l="l" t="t" r="r" b="b"/>
            <a:pathLst>
              <a:path w="957423" h="1036453">
                <a:moveTo>
                  <a:pt x="0" y="0"/>
                </a:moveTo>
                <a:lnTo>
                  <a:pt x="957424" y="0"/>
                </a:lnTo>
                <a:lnTo>
                  <a:pt x="957424" y="1036453"/>
                </a:lnTo>
                <a:lnTo>
                  <a:pt x="0" y="103645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26226" y="7265754"/>
            <a:ext cx="1061144" cy="984211"/>
          </a:xfrm>
          <a:custGeom>
            <a:avLst/>
            <a:gdLst/>
            <a:ahLst/>
            <a:cxnLst/>
            <a:rect l="l" t="t" r="r" b="b"/>
            <a:pathLst>
              <a:path w="1061144" h="984211">
                <a:moveTo>
                  <a:pt x="0" y="0"/>
                </a:moveTo>
                <a:lnTo>
                  <a:pt x="1061144" y="0"/>
                </a:lnTo>
                <a:lnTo>
                  <a:pt x="1061144" y="984211"/>
                </a:lnTo>
                <a:lnTo>
                  <a:pt x="0" y="98421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19910" y="4952768"/>
            <a:ext cx="1012632" cy="803776"/>
          </a:xfrm>
          <a:custGeom>
            <a:avLst/>
            <a:gdLst/>
            <a:ahLst/>
            <a:cxnLst/>
            <a:rect l="l" t="t" r="r" b="b"/>
            <a:pathLst>
              <a:path w="1012632" h="803776">
                <a:moveTo>
                  <a:pt x="0" y="0"/>
                </a:moveTo>
                <a:lnTo>
                  <a:pt x="1012632" y="0"/>
                </a:lnTo>
                <a:lnTo>
                  <a:pt x="1012632" y="803776"/>
                </a:lnTo>
                <a:lnTo>
                  <a:pt x="0" y="80377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77487" y="2138452"/>
            <a:ext cx="1277616" cy="1258452"/>
          </a:xfrm>
          <a:custGeom>
            <a:avLst/>
            <a:gdLst/>
            <a:ahLst/>
            <a:cxnLst/>
            <a:rect l="l" t="t" r="r" b="b"/>
            <a:pathLst>
              <a:path w="1277616" h="1258452">
                <a:moveTo>
                  <a:pt x="0" y="0"/>
                </a:moveTo>
                <a:lnTo>
                  <a:pt x="1277616" y="0"/>
                </a:lnTo>
                <a:lnTo>
                  <a:pt x="1277616" y="1258452"/>
                </a:lnTo>
                <a:lnTo>
                  <a:pt x="0" y="12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9538" y="111574"/>
            <a:ext cx="5893762" cy="169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8"/>
              </a:lnSpc>
            </a:pPr>
            <a:r>
              <a:rPr lang="en-US" sz="4940" spc="484">
                <a:solidFill>
                  <a:srgbClr val="FFFFFF"/>
                </a:solidFill>
                <a:latin typeface="Oswald Bold"/>
              </a:rPr>
              <a:t>THE WELL-BEING </a:t>
            </a:r>
          </a:p>
          <a:p>
            <a:pPr>
              <a:lnSpc>
                <a:spcPts val="6818"/>
              </a:lnSpc>
            </a:pPr>
            <a:r>
              <a:rPr lang="en-US" sz="4940" spc="484">
                <a:solidFill>
                  <a:srgbClr val="FFFFFF"/>
                </a:solidFill>
                <a:latin typeface="Oswald Bold"/>
              </a:rPr>
              <a:t>CONNECTION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8801" y="-1483946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2" y="0"/>
                </a:lnTo>
                <a:lnTo>
                  <a:pt x="15841852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26226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3252" y="70972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00740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90809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36157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43881" y="703846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09831" y="703846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1477" y="8706862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469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162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44244" y="1142803"/>
            <a:ext cx="1018154" cy="713981"/>
          </a:xfrm>
          <a:custGeom>
            <a:avLst/>
            <a:gdLst/>
            <a:ahLst/>
            <a:cxnLst/>
            <a:rect l="l" t="t" r="r" b="b"/>
            <a:pathLst>
              <a:path w="1018154" h="713981">
                <a:moveTo>
                  <a:pt x="0" y="0"/>
                </a:moveTo>
                <a:lnTo>
                  <a:pt x="1018154" y="0"/>
                </a:lnTo>
                <a:lnTo>
                  <a:pt x="1018154" y="713981"/>
                </a:lnTo>
                <a:lnTo>
                  <a:pt x="0" y="7139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26713" y="2203582"/>
            <a:ext cx="1128191" cy="1128191"/>
          </a:xfrm>
          <a:custGeom>
            <a:avLst/>
            <a:gdLst/>
            <a:ahLst/>
            <a:cxnLst/>
            <a:rect l="l" t="t" r="r" b="b"/>
            <a:pathLst>
              <a:path w="1128191" h="1128191">
                <a:moveTo>
                  <a:pt x="0" y="0"/>
                </a:moveTo>
                <a:lnTo>
                  <a:pt x="1128192" y="0"/>
                </a:lnTo>
                <a:lnTo>
                  <a:pt x="1128192" y="1128191"/>
                </a:lnTo>
                <a:lnTo>
                  <a:pt x="0" y="11281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14276" y="4839671"/>
            <a:ext cx="933204" cy="916873"/>
          </a:xfrm>
          <a:custGeom>
            <a:avLst/>
            <a:gdLst/>
            <a:ahLst/>
            <a:cxnLst/>
            <a:rect l="l" t="t" r="r" b="b"/>
            <a:pathLst>
              <a:path w="933204" h="916873">
                <a:moveTo>
                  <a:pt x="0" y="0"/>
                </a:moveTo>
                <a:lnTo>
                  <a:pt x="933204" y="0"/>
                </a:lnTo>
                <a:lnTo>
                  <a:pt x="933204" y="916873"/>
                </a:lnTo>
                <a:lnTo>
                  <a:pt x="0" y="9168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342744" y="7265754"/>
            <a:ext cx="1114312" cy="1125568"/>
          </a:xfrm>
          <a:custGeom>
            <a:avLst/>
            <a:gdLst/>
            <a:ahLst/>
            <a:cxnLst/>
            <a:rect l="l" t="t" r="r" b="b"/>
            <a:pathLst>
              <a:path w="1114312" h="1125568">
                <a:moveTo>
                  <a:pt x="0" y="0"/>
                </a:moveTo>
                <a:lnTo>
                  <a:pt x="1114312" y="0"/>
                </a:lnTo>
                <a:lnTo>
                  <a:pt x="1114312" y="1125568"/>
                </a:lnTo>
                <a:lnTo>
                  <a:pt x="0" y="112556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51248" y="9158580"/>
            <a:ext cx="1171567" cy="790808"/>
          </a:xfrm>
          <a:custGeom>
            <a:avLst/>
            <a:gdLst/>
            <a:ahLst/>
            <a:cxnLst/>
            <a:rect l="l" t="t" r="r" b="b"/>
            <a:pathLst>
              <a:path w="1171567" h="790808">
                <a:moveTo>
                  <a:pt x="0" y="0"/>
                </a:moveTo>
                <a:lnTo>
                  <a:pt x="1171567" y="0"/>
                </a:lnTo>
                <a:lnTo>
                  <a:pt x="1171567" y="790808"/>
                </a:lnTo>
                <a:lnTo>
                  <a:pt x="0" y="7908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44244" y="9112632"/>
            <a:ext cx="1153861" cy="882704"/>
          </a:xfrm>
          <a:custGeom>
            <a:avLst/>
            <a:gdLst/>
            <a:ahLst/>
            <a:cxnLst/>
            <a:rect l="l" t="t" r="r" b="b"/>
            <a:pathLst>
              <a:path w="1153861" h="882704">
                <a:moveTo>
                  <a:pt x="0" y="0"/>
                </a:moveTo>
                <a:lnTo>
                  <a:pt x="1153861" y="0"/>
                </a:lnTo>
                <a:lnTo>
                  <a:pt x="1153861" y="882704"/>
                </a:lnTo>
                <a:lnTo>
                  <a:pt x="0" y="88270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792834" y="9112632"/>
            <a:ext cx="957423" cy="1036453"/>
          </a:xfrm>
          <a:custGeom>
            <a:avLst/>
            <a:gdLst/>
            <a:ahLst/>
            <a:cxnLst/>
            <a:rect l="l" t="t" r="r" b="b"/>
            <a:pathLst>
              <a:path w="957423" h="1036453">
                <a:moveTo>
                  <a:pt x="0" y="0"/>
                </a:moveTo>
                <a:lnTo>
                  <a:pt x="957424" y="0"/>
                </a:lnTo>
                <a:lnTo>
                  <a:pt x="957424" y="1036453"/>
                </a:lnTo>
                <a:lnTo>
                  <a:pt x="0" y="103645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26226" y="7265754"/>
            <a:ext cx="1061144" cy="984211"/>
          </a:xfrm>
          <a:custGeom>
            <a:avLst/>
            <a:gdLst/>
            <a:ahLst/>
            <a:cxnLst/>
            <a:rect l="l" t="t" r="r" b="b"/>
            <a:pathLst>
              <a:path w="1061144" h="984211">
                <a:moveTo>
                  <a:pt x="0" y="0"/>
                </a:moveTo>
                <a:lnTo>
                  <a:pt x="1061144" y="0"/>
                </a:lnTo>
                <a:lnTo>
                  <a:pt x="1061144" y="984211"/>
                </a:lnTo>
                <a:lnTo>
                  <a:pt x="0" y="98421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19910" y="4952768"/>
            <a:ext cx="1012632" cy="803776"/>
          </a:xfrm>
          <a:custGeom>
            <a:avLst/>
            <a:gdLst/>
            <a:ahLst/>
            <a:cxnLst/>
            <a:rect l="l" t="t" r="r" b="b"/>
            <a:pathLst>
              <a:path w="1012632" h="803776">
                <a:moveTo>
                  <a:pt x="0" y="0"/>
                </a:moveTo>
                <a:lnTo>
                  <a:pt x="1012632" y="0"/>
                </a:lnTo>
                <a:lnTo>
                  <a:pt x="1012632" y="803776"/>
                </a:lnTo>
                <a:lnTo>
                  <a:pt x="0" y="80377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577487" y="2138452"/>
            <a:ext cx="1277616" cy="1258452"/>
          </a:xfrm>
          <a:custGeom>
            <a:avLst/>
            <a:gdLst/>
            <a:ahLst/>
            <a:cxnLst/>
            <a:rect l="l" t="t" r="r" b="b"/>
            <a:pathLst>
              <a:path w="1277616" h="1258452">
                <a:moveTo>
                  <a:pt x="0" y="0"/>
                </a:moveTo>
                <a:lnTo>
                  <a:pt x="1277616" y="0"/>
                </a:lnTo>
                <a:lnTo>
                  <a:pt x="1277616" y="1258452"/>
                </a:lnTo>
                <a:lnTo>
                  <a:pt x="0" y="12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89538" y="111574"/>
            <a:ext cx="5893762" cy="169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8"/>
              </a:lnSpc>
            </a:pPr>
            <a:r>
              <a:rPr lang="en-US" sz="4940" spc="484">
                <a:solidFill>
                  <a:srgbClr val="131211"/>
                </a:solidFill>
                <a:latin typeface="Oswald Bold"/>
              </a:rPr>
              <a:t>POSTITIVE  </a:t>
            </a:r>
          </a:p>
          <a:p>
            <a:pPr>
              <a:lnSpc>
                <a:spcPts val="6818"/>
              </a:lnSpc>
            </a:pPr>
            <a:r>
              <a:rPr lang="en-US" sz="4940" spc="484">
                <a:solidFill>
                  <a:srgbClr val="131211"/>
                </a:solidFill>
                <a:latin typeface="Oswald Bold"/>
              </a:rPr>
              <a:t>CONNECTIONS</a:t>
            </a:r>
          </a:p>
        </p:txBody>
      </p:sp>
      <p:sp>
        <p:nvSpPr>
          <p:cNvPr id="24" name="Freeform 24"/>
          <p:cNvSpPr/>
          <p:nvPr/>
        </p:nvSpPr>
        <p:spPr>
          <a:xfrm>
            <a:off x="5248888" y="2439724"/>
            <a:ext cx="6514886" cy="6324191"/>
          </a:xfrm>
          <a:custGeom>
            <a:avLst/>
            <a:gdLst/>
            <a:ahLst/>
            <a:cxnLst/>
            <a:rect l="l" t="t" r="r" b="b"/>
            <a:pathLst>
              <a:path w="6514886" h="6324191">
                <a:moveTo>
                  <a:pt x="0" y="0"/>
                </a:moveTo>
                <a:lnTo>
                  <a:pt x="6514886" y="0"/>
                </a:lnTo>
                <a:lnTo>
                  <a:pt x="6514886" y="6324191"/>
                </a:lnTo>
                <a:lnTo>
                  <a:pt x="0" y="6324191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-480" r="-480" b="-1015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8801" y="-1483946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2" y="0"/>
                </a:lnTo>
                <a:lnTo>
                  <a:pt x="15841852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26226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3252" y="70972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00740" y="197760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90809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36157" y="4505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43881" y="7038469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81477" y="8706862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469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16262" y="8763915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44244" y="1142803"/>
            <a:ext cx="1018154" cy="713981"/>
          </a:xfrm>
          <a:custGeom>
            <a:avLst/>
            <a:gdLst/>
            <a:ahLst/>
            <a:cxnLst/>
            <a:rect l="l" t="t" r="r" b="b"/>
            <a:pathLst>
              <a:path w="1018154" h="713981">
                <a:moveTo>
                  <a:pt x="0" y="0"/>
                </a:moveTo>
                <a:lnTo>
                  <a:pt x="1018154" y="0"/>
                </a:lnTo>
                <a:lnTo>
                  <a:pt x="1018154" y="713981"/>
                </a:lnTo>
                <a:lnTo>
                  <a:pt x="0" y="713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26713" y="2203582"/>
            <a:ext cx="1128191" cy="1128191"/>
          </a:xfrm>
          <a:custGeom>
            <a:avLst/>
            <a:gdLst/>
            <a:ahLst/>
            <a:cxnLst/>
            <a:rect l="l" t="t" r="r" b="b"/>
            <a:pathLst>
              <a:path w="1128191" h="1128191">
                <a:moveTo>
                  <a:pt x="0" y="0"/>
                </a:moveTo>
                <a:lnTo>
                  <a:pt x="1128192" y="0"/>
                </a:lnTo>
                <a:lnTo>
                  <a:pt x="1128192" y="1128191"/>
                </a:lnTo>
                <a:lnTo>
                  <a:pt x="0" y="11281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14276" y="4839671"/>
            <a:ext cx="933204" cy="916873"/>
          </a:xfrm>
          <a:custGeom>
            <a:avLst/>
            <a:gdLst/>
            <a:ahLst/>
            <a:cxnLst/>
            <a:rect l="l" t="t" r="r" b="b"/>
            <a:pathLst>
              <a:path w="933204" h="916873">
                <a:moveTo>
                  <a:pt x="0" y="0"/>
                </a:moveTo>
                <a:lnTo>
                  <a:pt x="933204" y="0"/>
                </a:lnTo>
                <a:lnTo>
                  <a:pt x="933204" y="916873"/>
                </a:lnTo>
                <a:lnTo>
                  <a:pt x="0" y="916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22815" y="696779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427100" y="7257544"/>
            <a:ext cx="1114312" cy="1125568"/>
          </a:xfrm>
          <a:custGeom>
            <a:avLst/>
            <a:gdLst/>
            <a:ahLst/>
            <a:cxnLst/>
            <a:rect l="l" t="t" r="r" b="b"/>
            <a:pathLst>
              <a:path w="1114312" h="1125568">
                <a:moveTo>
                  <a:pt x="0" y="0"/>
                </a:moveTo>
                <a:lnTo>
                  <a:pt x="1114312" y="0"/>
                </a:lnTo>
                <a:lnTo>
                  <a:pt x="1114312" y="1125568"/>
                </a:lnTo>
                <a:lnTo>
                  <a:pt x="0" y="1125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51248" y="9158580"/>
            <a:ext cx="1171567" cy="790808"/>
          </a:xfrm>
          <a:custGeom>
            <a:avLst/>
            <a:gdLst/>
            <a:ahLst/>
            <a:cxnLst/>
            <a:rect l="l" t="t" r="r" b="b"/>
            <a:pathLst>
              <a:path w="1171567" h="790808">
                <a:moveTo>
                  <a:pt x="0" y="0"/>
                </a:moveTo>
                <a:lnTo>
                  <a:pt x="1171567" y="0"/>
                </a:lnTo>
                <a:lnTo>
                  <a:pt x="1171567" y="790808"/>
                </a:lnTo>
                <a:lnTo>
                  <a:pt x="0" y="7908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44244" y="9112632"/>
            <a:ext cx="1153861" cy="882704"/>
          </a:xfrm>
          <a:custGeom>
            <a:avLst/>
            <a:gdLst/>
            <a:ahLst/>
            <a:cxnLst/>
            <a:rect l="l" t="t" r="r" b="b"/>
            <a:pathLst>
              <a:path w="1153861" h="882704">
                <a:moveTo>
                  <a:pt x="0" y="0"/>
                </a:moveTo>
                <a:lnTo>
                  <a:pt x="1153861" y="0"/>
                </a:lnTo>
                <a:lnTo>
                  <a:pt x="1153861" y="882704"/>
                </a:lnTo>
                <a:lnTo>
                  <a:pt x="0" y="882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792834" y="9112632"/>
            <a:ext cx="957423" cy="1036453"/>
          </a:xfrm>
          <a:custGeom>
            <a:avLst/>
            <a:gdLst/>
            <a:ahLst/>
            <a:cxnLst/>
            <a:rect l="l" t="t" r="r" b="b"/>
            <a:pathLst>
              <a:path w="957423" h="1036453">
                <a:moveTo>
                  <a:pt x="0" y="0"/>
                </a:moveTo>
                <a:lnTo>
                  <a:pt x="957424" y="0"/>
                </a:lnTo>
                <a:lnTo>
                  <a:pt x="957424" y="1036453"/>
                </a:lnTo>
                <a:lnTo>
                  <a:pt x="0" y="10364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26226" y="7265754"/>
            <a:ext cx="1061144" cy="984211"/>
          </a:xfrm>
          <a:custGeom>
            <a:avLst/>
            <a:gdLst/>
            <a:ahLst/>
            <a:cxnLst/>
            <a:rect l="l" t="t" r="r" b="b"/>
            <a:pathLst>
              <a:path w="1061144" h="984211">
                <a:moveTo>
                  <a:pt x="0" y="0"/>
                </a:moveTo>
                <a:lnTo>
                  <a:pt x="1061144" y="0"/>
                </a:lnTo>
                <a:lnTo>
                  <a:pt x="1061144" y="984211"/>
                </a:lnTo>
                <a:lnTo>
                  <a:pt x="0" y="9842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19910" y="4952768"/>
            <a:ext cx="1012632" cy="803776"/>
          </a:xfrm>
          <a:custGeom>
            <a:avLst/>
            <a:gdLst/>
            <a:ahLst/>
            <a:cxnLst/>
            <a:rect l="l" t="t" r="r" b="b"/>
            <a:pathLst>
              <a:path w="1012632" h="803776">
                <a:moveTo>
                  <a:pt x="0" y="0"/>
                </a:moveTo>
                <a:lnTo>
                  <a:pt x="1012632" y="0"/>
                </a:lnTo>
                <a:lnTo>
                  <a:pt x="1012632" y="803776"/>
                </a:lnTo>
                <a:lnTo>
                  <a:pt x="0" y="8037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577487" y="2138452"/>
            <a:ext cx="1277616" cy="1258452"/>
          </a:xfrm>
          <a:custGeom>
            <a:avLst/>
            <a:gdLst/>
            <a:ahLst/>
            <a:cxnLst/>
            <a:rect l="l" t="t" r="r" b="b"/>
            <a:pathLst>
              <a:path w="1277616" h="1258452">
                <a:moveTo>
                  <a:pt x="0" y="0"/>
                </a:moveTo>
                <a:lnTo>
                  <a:pt x="1277616" y="0"/>
                </a:lnTo>
                <a:lnTo>
                  <a:pt x="1277616" y="1258452"/>
                </a:lnTo>
                <a:lnTo>
                  <a:pt x="0" y="12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89538" y="111574"/>
            <a:ext cx="5893762" cy="169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8"/>
              </a:lnSpc>
            </a:pPr>
            <a:r>
              <a:rPr lang="en-US" sz="4940" spc="484">
                <a:solidFill>
                  <a:srgbClr val="FFFFFF"/>
                </a:solidFill>
                <a:latin typeface="Oswald Bold"/>
              </a:rPr>
              <a:t>DYSFUNCTIONAL CONNECTIONS</a:t>
            </a:r>
          </a:p>
        </p:txBody>
      </p:sp>
      <p:sp>
        <p:nvSpPr>
          <p:cNvPr id="24" name="Freeform 24"/>
          <p:cNvSpPr/>
          <p:nvPr/>
        </p:nvSpPr>
        <p:spPr>
          <a:xfrm>
            <a:off x="5498424" y="2764940"/>
            <a:ext cx="5909795" cy="5466844"/>
          </a:xfrm>
          <a:custGeom>
            <a:avLst/>
            <a:gdLst/>
            <a:ahLst/>
            <a:cxnLst/>
            <a:rect l="l" t="t" r="r" b="b"/>
            <a:pathLst>
              <a:path w="5909795" h="5466844">
                <a:moveTo>
                  <a:pt x="0" y="0"/>
                </a:moveTo>
                <a:lnTo>
                  <a:pt x="5909795" y="0"/>
                </a:lnTo>
                <a:lnTo>
                  <a:pt x="5909795" y="5466844"/>
                </a:lnTo>
                <a:lnTo>
                  <a:pt x="0" y="546684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1349" b="-3644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42715" y="3779676"/>
            <a:ext cx="2880048" cy="288004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61220" y="5143500"/>
            <a:ext cx="2983093" cy="29830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99900" y="6169395"/>
            <a:ext cx="2908300" cy="29083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43797" y="1174464"/>
            <a:ext cx="13617940" cy="133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8"/>
              </a:lnSpc>
              <a:spcBef>
                <a:spcPct val="0"/>
              </a:spcBef>
            </a:pPr>
            <a:r>
              <a:rPr lang="en-US" sz="7832" spc="767">
                <a:solidFill>
                  <a:srgbClr val="231F20"/>
                </a:solidFill>
                <a:latin typeface="Oswald Bold"/>
              </a:rPr>
              <a:t>DISEASE, SUGAR, SADNESS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532256" y="6801751"/>
            <a:ext cx="1643587" cy="1643587"/>
          </a:xfrm>
          <a:custGeom>
            <a:avLst/>
            <a:gdLst/>
            <a:ahLst/>
            <a:cxnLst/>
            <a:rect l="l" t="t" r="r" b="b"/>
            <a:pathLst>
              <a:path w="1643587" h="1643587">
                <a:moveTo>
                  <a:pt x="0" y="0"/>
                </a:moveTo>
                <a:lnTo>
                  <a:pt x="1643588" y="0"/>
                </a:lnTo>
                <a:lnTo>
                  <a:pt x="1643588" y="1643587"/>
                </a:lnTo>
                <a:lnTo>
                  <a:pt x="0" y="1643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181375" y="5395805"/>
            <a:ext cx="1759914" cy="2227739"/>
          </a:xfrm>
          <a:custGeom>
            <a:avLst/>
            <a:gdLst/>
            <a:ahLst/>
            <a:cxnLst/>
            <a:rect l="l" t="t" r="r" b="b"/>
            <a:pathLst>
              <a:path w="1759914" h="2227739">
                <a:moveTo>
                  <a:pt x="0" y="0"/>
                </a:moveTo>
                <a:lnTo>
                  <a:pt x="1759913" y="0"/>
                </a:lnTo>
                <a:lnTo>
                  <a:pt x="1759913" y="2227740"/>
                </a:lnTo>
                <a:lnTo>
                  <a:pt x="0" y="2227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18556" y="4203422"/>
            <a:ext cx="2328367" cy="1880156"/>
          </a:xfrm>
          <a:custGeom>
            <a:avLst/>
            <a:gdLst/>
            <a:ahLst/>
            <a:cxnLst/>
            <a:rect l="l" t="t" r="r" b="b"/>
            <a:pathLst>
              <a:path w="2328367" h="1880156">
                <a:moveTo>
                  <a:pt x="0" y="0"/>
                </a:moveTo>
                <a:lnTo>
                  <a:pt x="2328367" y="0"/>
                </a:lnTo>
                <a:lnTo>
                  <a:pt x="2328367" y="1880156"/>
                </a:lnTo>
                <a:lnTo>
                  <a:pt x="0" y="1880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13499767" y="-9992366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7863">
            <a:off x="-1120888" y="683216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8" y="0"/>
                </a:lnTo>
                <a:lnTo>
                  <a:pt x="21273218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60093" y="4434807"/>
            <a:ext cx="2932415" cy="2351362"/>
            <a:chOff x="0" y="0"/>
            <a:chExt cx="1075555" cy="8624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60093" y="6895603"/>
            <a:ext cx="2932415" cy="847111"/>
            <a:chOff x="0" y="0"/>
            <a:chExt cx="1075555" cy="3107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70732" y="5281918"/>
            <a:ext cx="2932415" cy="2351362"/>
            <a:chOff x="0" y="0"/>
            <a:chExt cx="1075555" cy="8624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70732" y="7742714"/>
            <a:ext cx="2932415" cy="847111"/>
            <a:chOff x="0" y="0"/>
            <a:chExt cx="1075555" cy="3107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46312" y="3696538"/>
            <a:ext cx="2932415" cy="2351362"/>
            <a:chOff x="0" y="0"/>
            <a:chExt cx="1075555" cy="8624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46312" y="6157334"/>
            <a:ext cx="2932415" cy="847111"/>
            <a:chOff x="0" y="0"/>
            <a:chExt cx="1075555" cy="3107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885381">
            <a:off x="12158125" y="7633280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4" y="0"/>
                </a:lnTo>
                <a:lnTo>
                  <a:pt x="1776374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8970905" flipH="1">
            <a:off x="7337391" y="7248542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154531" y="5027621"/>
            <a:ext cx="1165735" cy="1165735"/>
          </a:xfrm>
          <a:custGeom>
            <a:avLst/>
            <a:gdLst/>
            <a:ahLst/>
            <a:cxnLst/>
            <a:rect l="l" t="t" r="r" b="b"/>
            <a:pathLst>
              <a:path w="1165735" h="1165735">
                <a:moveTo>
                  <a:pt x="0" y="0"/>
                </a:moveTo>
                <a:lnTo>
                  <a:pt x="1165734" y="0"/>
                </a:lnTo>
                <a:lnTo>
                  <a:pt x="1165734" y="1165734"/>
                </a:lnTo>
                <a:lnTo>
                  <a:pt x="0" y="11657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927314" y="5765076"/>
            <a:ext cx="1219251" cy="1219251"/>
          </a:xfrm>
          <a:custGeom>
            <a:avLst/>
            <a:gdLst/>
            <a:ahLst/>
            <a:cxnLst/>
            <a:rect l="l" t="t" r="r" b="b"/>
            <a:pathLst>
              <a:path w="1219251" h="1219251">
                <a:moveTo>
                  <a:pt x="0" y="0"/>
                </a:moveTo>
                <a:lnTo>
                  <a:pt x="1219251" y="0"/>
                </a:lnTo>
                <a:lnTo>
                  <a:pt x="1219251" y="1219250"/>
                </a:lnTo>
                <a:lnTo>
                  <a:pt x="0" y="12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23546" y="4459558"/>
            <a:ext cx="1177947" cy="836342"/>
          </a:xfrm>
          <a:custGeom>
            <a:avLst/>
            <a:gdLst/>
            <a:ahLst/>
            <a:cxnLst/>
            <a:rect l="l" t="t" r="r" b="b"/>
            <a:pathLst>
              <a:path w="1177947" h="836342">
                <a:moveTo>
                  <a:pt x="0" y="0"/>
                </a:moveTo>
                <a:lnTo>
                  <a:pt x="1177947" y="0"/>
                </a:lnTo>
                <a:lnTo>
                  <a:pt x="1177947" y="836342"/>
                </a:lnTo>
                <a:lnTo>
                  <a:pt x="0" y="836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0" y="-2344"/>
            <a:ext cx="18421944" cy="10367066"/>
          </a:xfrm>
          <a:custGeom>
            <a:avLst/>
            <a:gdLst/>
            <a:ahLst/>
            <a:cxnLst/>
            <a:rect l="l" t="t" r="r" b="b"/>
            <a:pathLst>
              <a:path w="18421944" h="10367066">
                <a:moveTo>
                  <a:pt x="0" y="0"/>
                </a:moveTo>
                <a:lnTo>
                  <a:pt x="18421944" y="0"/>
                </a:lnTo>
                <a:lnTo>
                  <a:pt x="18421944" y="10367066"/>
                </a:lnTo>
                <a:lnTo>
                  <a:pt x="0" y="103670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82655"/>
            <a:chOff x="0" y="0"/>
            <a:chExt cx="4816593" cy="1549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49341"/>
            </a:xfrm>
            <a:custGeom>
              <a:avLst/>
              <a:gdLst/>
              <a:ahLst/>
              <a:cxnLst/>
              <a:rect l="l" t="t" r="r" b="b"/>
              <a:pathLst>
                <a:path w="4816592" h="1549341">
                  <a:moveTo>
                    <a:pt x="0" y="0"/>
                  </a:moveTo>
                  <a:lnTo>
                    <a:pt x="4816592" y="0"/>
                  </a:lnTo>
                  <a:lnTo>
                    <a:pt x="4816592" y="1549341"/>
                  </a:lnTo>
                  <a:lnTo>
                    <a:pt x="0" y="1549341"/>
                  </a:ln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96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57863">
            <a:off x="-415178" y="7368400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4"/>
                </a:lnTo>
                <a:lnTo>
                  <a:pt x="0" y="9128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4536" y="643538"/>
            <a:ext cx="11787952" cy="111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4"/>
              </a:lnSpc>
            </a:pPr>
            <a:r>
              <a:rPr lang="en-US" sz="6524" spc="639">
                <a:solidFill>
                  <a:srgbClr val="FFFFFF"/>
                </a:solidFill>
                <a:latin typeface="Oswald Bold"/>
              </a:rPr>
              <a:t>REWRITING THE NARRATIVE</a:t>
            </a:r>
          </a:p>
        </p:txBody>
      </p:sp>
      <p:sp>
        <p:nvSpPr>
          <p:cNvPr id="7" name="Freeform 7"/>
          <p:cNvSpPr/>
          <p:nvPr/>
        </p:nvSpPr>
        <p:spPr>
          <a:xfrm>
            <a:off x="13354050" y="-7991431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87923">
            <a:off x="-5959915" y="498262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67940" y="2628900"/>
            <a:ext cx="12056920" cy="6289271"/>
          </a:xfrm>
          <a:custGeom>
            <a:avLst/>
            <a:gdLst/>
            <a:ahLst/>
            <a:cxnLst/>
            <a:rect l="l" t="t" r="r" b="b"/>
            <a:pathLst>
              <a:path w="12056920" h="6289271">
                <a:moveTo>
                  <a:pt x="0" y="0"/>
                </a:moveTo>
                <a:lnTo>
                  <a:pt x="12056920" y="0"/>
                </a:lnTo>
                <a:lnTo>
                  <a:pt x="12056920" y="6289271"/>
                </a:lnTo>
                <a:lnTo>
                  <a:pt x="0" y="6289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82655"/>
            <a:chOff x="0" y="0"/>
            <a:chExt cx="4816593" cy="1549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49341"/>
            </a:xfrm>
            <a:custGeom>
              <a:avLst/>
              <a:gdLst/>
              <a:ahLst/>
              <a:cxnLst/>
              <a:rect l="l" t="t" r="r" b="b"/>
              <a:pathLst>
                <a:path w="4816592" h="1549341">
                  <a:moveTo>
                    <a:pt x="0" y="0"/>
                  </a:moveTo>
                  <a:lnTo>
                    <a:pt x="4816592" y="0"/>
                  </a:lnTo>
                  <a:lnTo>
                    <a:pt x="4816592" y="1549341"/>
                  </a:lnTo>
                  <a:lnTo>
                    <a:pt x="0" y="1549341"/>
                  </a:ln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96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29055" y="2237437"/>
            <a:ext cx="3901052" cy="3645218"/>
            <a:chOff x="0" y="0"/>
            <a:chExt cx="5201403" cy="486029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4405" r="4405"/>
            <a:stretch>
              <a:fillRect/>
            </a:stretch>
          </p:blipFill>
          <p:spPr>
            <a:xfrm>
              <a:off x="0" y="0"/>
              <a:ext cx="5201403" cy="486029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257863">
            <a:off x="-415178" y="7368400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4"/>
                </a:lnTo>
                <a:lnTo>
                  <a:pt x="0" y="912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1522" y="2237437"/>
            <a:ext cx="3922428" cy="3645218"/>
            <a:chOff x="0" y="0"/>
            <a:chExt cx="5229904" cy="486029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4156" r="4156"/>
            <a:stretch>
              <a:fillRect/>
            </a:stretch>
          </p:blipFill>
          <p:spPr>
            <a:xfrm>
              <a:off x="0" y="0"/>
              <a:ext cx="5229904" cy="48602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452477" y="2237437"/>
            <a:ext cx="4072281" cy="3645218"/>
            <a:chOff x="0" y="0"/>
            <a:chExt cx="5429708" cy="486029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404" r="2404"/>
            <a:stretch>
              <a:fillRect/>
            </a:stretch>
          </p:blipFill>
          <p:spPr>
            <a:xfrm>
              <a:off x="0" y="0"/>
              <a:ext cx="5429708" cy="4860291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0" y="623515"/>
            <a:ext cx="18288000" cy="116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3"/>
              </a:lnSpc>
            </a:pPr>
            <a:r>
              <a:rPr lang="en-US" sz="6821" spc="668">
                <a:solidFill>
                  <a:srgbClr val="FFFFFF"/>
                </a:solidFill>
                <a:latin typeface="Oswald Bold"/>
              </a:rPr>
              <a:t>OUR MISSION. OUR PURPOSE. OUR PEOPLE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972736" y="6059439"/>
            <a:ext cx="4036759" cy="3868496"/>
            <a:chOff x="0" y="0"/>
            <a:chExt cx="5382346" cy="51579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5542" r="5542"/>
            <a:stretch>
              <a:fillRect/>
            </a:stretch>
          </p:blipFill>
          <p:spPr>
            <a:xfrm>
              <a:off x="0" y="0"/>
              <a:ext cx="5382346" cy="5157994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7906627" y="6146441"/>
            <a:ext cx="4298073" cy="3781494"/>
            <a:chOff x="0" y="0"/>
            <a:chExt cx="5730764" cy="504199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 l="1575" r="1575"/>
            <a:stretch>
              <a:fillRect/>
            </a:stretch>
          </p:blipFill>
          <p:spPr>
            <a:xfrm>
              <a:off x="0" y="0"/>
              <a:ext cx="5730764" cy="504199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100050" y="6152474"/>
            <a:ext cx="4354393" cy="3688459"/>
            <a:chOff x="0" y="0"/>
            <a:chExt cx="5805858" cy="491794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/>
            <a:srcRect t="294" b="294"/>
            <a:stretch>
              <a:fillRect/>
            </a:stretch>
          </p:blipFill>
          <p:spPr>
            <a:xfrm>
              <a:off x="0" y="0"/>
              <a:ext cx="5805858" cy="4917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82655"/>
            <a:chOff x="0" y="0"/>
            <a:chExt cx="4816593" cy="15493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49341"/>
            </a:xfrm>
            <a:custGeom>
              <a:avLst/>
              <a:gdLst/>
              <a:ahLst/>
              <a:cxnLst/>
              <a:rect l="l" t="t" r="r" b="b"/>
              <a:pathLst>
                <a:path w="4816592" h="1549341">
                  <a:moveTo>
                    <a:pt x="0" y="0"/>
                  </a:moveTo>
                  <a:lnTo>
                    <a:pt x="4816592" y="0"/>
                  </a:lnTo>
                  <a:lnTo>
                    <a:pt x="4816592" y="1549341"/>
                  </a:lnTo>
                  <a:lnTo>
                    <a:pt x="0" y="1549341"/>
                  </a:ln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96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3615" y="2788425"/>
            <a:ext cx="5376578" cy="5115863"/>
            <a:chOff x="0" y="0"/>
            <a:chExt cx="7168771" cy="682115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5224" r="5224"/>
            <a:stretch>
              <a:fillRect/>
            </a:stretch>
          </p:blipFill>
          <p:spPr>
            <a:xfrm>
              <a:off x="0" y="0"/>
              <a:ext cx="7168771" cy="682115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257863">
            <a:off x="-415178" y="7368400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4"/>
                </a:lnTo>
                <a:lnTo>
                  <a:pt x="0" y="912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04449" y="2788425"/>
            <a:ext cx="5376578" cy="5115863"/>
            <a:chOff x="0" y="0"/>
            <a:chExt cx="7168771" cy="682115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5224" r="5224"/>
            <a:stretch>
              <a:fillRect/>
            </a:stretch>
          </p:blipFill>
          <p:spPr>
            <a:xfrm>
              <a:off x="0" y="0"/>
              <a:ext cx="7168771" cy="682115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452477" y="2788425"/>
            <a:ext cx="5376578" cy="5115863"/>
            <a:chOff x="0" y="0"/>
            <a:chExt cx="7168771" cy="68211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5224" r="5224"/>
            <a:stretch>
              <a:fillRect/>
            </a:stretch>
          </p:blipFill>
          <p:spPr>
            <a:xfrm>
              <a:off x="0" y="0"/>
              <a:ext cx="7168771" cy="6821151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794536" y="643538"/>
            <a:ext cx="7942168" cy="111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4"/>
              </a:lnSpc>
            </a:pPr>
            <a:r>
              <a:rPr lang="en-US" sz="6524" spc="639">
                <a:solidFill>
                  <a:srgbClr val="FFFFFF"/>
                </a:solidFill>
                <a:latin typeface="Oswald Bold"/>
              </a:rPr>
              <a:t>OUR PURPOSE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354050" y="-7991431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0377">
            <a:off x="9407140" y="-9309963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8"/>
                </a:lnTo>
                <a:lnTo>
                  <a:pt x="0" y="24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6727" y="2465244"/>
            <a:ext cx="8097687" cy="488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15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BE WELL</a:t>
            </a:r>
          </a:p>
          <a:p>
            <a:pPr>
              <a:lnSpc>
                <a:spcPts val="13015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DO WELL</a:t>
            </a:r>
          </a:p>
          <a:p>
            <a:pPr marL="0" lvl="0" indent="0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LIVE WELL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4254153" y="7476061"/>
            <a:ext cx="11881594" cy="3564478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63489" y="0"/>
            <a:ext cx="2624511" cy="1206833"/>
          </a:xfrm>
          <a:custGeom>
            <a:avLst/>
            <a:gdLst/>
            <a:ahLst/>
            <a:cxnLst/>
            <a:rect l="l" t="t" r="r" b="b"/>
            <a:pathLst>
              <a:path w="2624511" h="1206833">
                <a:moveTo>
                  <a:pt x="0" y="0"/>
                </a:moveTo>
                <a:lnTo>
                  <a:pt x="2624511" y="0"/>
                </a:lnTo>
                <a:lnTo>
                  <a:pt x="2624511" y="1206833"/>
                </a:lnTo>
                <a:lnTo>
                  <a:pt x="0" y="1206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5" r="-85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3100" y="9843946"/>
            <a:ext cx="6095000" cy="28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4"/>
              </a:lnSpc>
              <a:spcBef>
                <a:spcPct val="0"/>
              </a:spcBef>
            </a:pPr>
            <a:r>
              <a:rPr lang="en-US" sz="1735" spc="170">
                <a:solidFill>
                  <a:srgbClr val="231F20"/>
                </a:solidFill>
                <a:latin typeface="Montserrat Classic Bold"/>
              </a:rPr>
              <a:t>LTC STEPHANIE HIGHTOWER - FEB 15,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7453460" y="2602060"/>
            <a:ext cx="2719818" cy="6782661"/>
            <a:chOff x="0" y="0"/>
            <a:chExt cx="716331" cy="17863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6331" cy="1786380"/>
            </a:xfrm>
            <a:custGeom>
              <a:avLst/>
              <a:gdLst/>
              <a:ahLst/>
              <a:cxnLst/>
              <a:rect l="l" t="t" r="r" b="b"/>
              <a:pathLst>
                <a:path w="716331" h="1786380">
                  <a:moveTo>
                    <a:pt x="0" y="0"/>
                  </a:moveTo>
                  <a:lnTo>
                    <a:pt x="716331" y="0"/>
                  </a:lnTo>
                  <a:lnTo>
                    <a:pt x="716331" y="1786380"/>
                  </a:lnTo>
                  <a:lnTo>
                    <a:pt x="0" y="178638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716331" cy="1805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80992" y="1132244"/>
            <a:ext cx="7416941" cy="150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sz="4382" spc="429">
                <a:solidFill>
                  <a:srgbClr val="231F20"/>
                </a:solidFill>
                <a:latin typeface="Oswald Bold"/>
              </a:rPr>
              <a:t>DISCLOSURE OF POTENTIAL CONFLICTS OF INTEREST</a:t>
            </a:r>
          </a:p>
        </p:txBody>
      </p:sp>
      <p:sp>
        <p:nvSpPr>
          <p:cNvPr id="7" name="Freeform 7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53286" y="4979063"/>
            <a:ext cx="6076629" cy="199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5"/>
              </a:lnSpc>
            </a:pPr>
            <a:r>
              <a:rPr lang="en-US" sz="2924" spc="286">
                <a:solidFill>
                  <a:srgbClr val="231F20"/>
                </a:solidFill>
                <a:latin typeface="DM Sans"/>
              </a:rPr>
              <a:t>I </a:t>
            </a:r>
            <a:r>
              <a:rPr lang="en-US" sz="2924" spc="286">
                <a:solidFill>
                  <a:srgbClr val="231F20"/>
                </a:solidFill>
                <a:latin typeface="DM Sans Bold"/>
              </a:rPr>
              <a:t>DO NOT HAVE</a:t>
            </a:r>
            <a:r>
              <a:rPr lang="en-US" sz="2924" spc="286">
                <a:solidFill>
                  <a:srgbClr val="231F20"/>
                </a:solidFill>
                <a:latin typeface="DM Sans"/>
              </a:rPr>
              <a:t> ANY FINANCIAL INTERESTS WITH INELIGIBLE COMPANIES TO DISCLOSE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19320" y="2901697"/>
            <a:ext cx="1400485" cy="6042145"/>
            <a:chOff x="0" y="0"/>
            <a:chExt cx="368852" cy="1591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852" cy="1591347"/>
            </a:xfrm>
            <a:custGeom>
              <a:avLst/>
              <a:gdLst/>
              <a:ahLst/>
              <a:cxnLst/>
              <a:rect l="l" t="t" r="r" b="b"/>
              <a:pathLst>
                <a:path w="368852" h="1591347">
                  <a:moveTo>
                    <a:pt x="0" y="0"/>
                  </a:moveTo>
                  <a:lnTo>
                    <a:pt x="368852" y="0"/>
                  </a:lnTo>
                  <a:lnTo>
                    <a:pt x="368852" y="1591347"/>
                  </a:lnTo>
                  <a:lnTo>
                    <a:pt x="0" y="1591347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68852" cy="161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80992" y="1036994"/>
            <a:ext cx="7416941" cy="162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22"/>
              </a:lnSpc>
            </a:pPr>
            <a:r>
              <a:rPr lang="en-US" sz="9581" spc="939">
                <a:solidFill>
                  <a:srgbClr val="231F20"/>
                </a:solidFill>
                <a:latin typeface="Oswald Bold"/>
              </a:rPr>
              <a:t>OBJECTIVES</a:t>
            </a:r>
          </a:p>
        </p:txBody>
      </p:sp>
      <p:sp>
        <p:nvSpPr>
          <p:cNvPr id="7" name="Freeform 7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31353" y="3225185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50954" y="4808769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0954" y="6389919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0954" y="7971069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363636"/>
                </a:solidFill>
                <a:latin typeface="Oswald Bold Italics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07430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CALL TO ACTION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07430" y="4915176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ABSTRACT TO ACTIONABLE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07430" y="6494970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MIND THE GAP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7430" y="8076120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DM Sans"/>
              </a:rPr>
              <a:t>OPERATIONALIZING WELL-BEING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7649">
            <a:off x="-4693634" y="-3833098"/>
            <a:ext cx="22163469" cy="9723596"/>
          </a:xfrm>
          <a:prstGeom prst="rect">
            <a:avLst/>
          </a:prstGeom>
          <a:solidFill>
            <a:srgbClr val="131211"/>
          </a:solidFill>
        </p:spPr>
      </p:sp>
      <p:sp>
        <p:nvSpPr>
          <p:cNvPr id="3" name="Freeform 3"/>
          <p:cNvSpPr/>
          <p:nvPr/>
        </p:nvSpPr>
        <p:spPr>
          <a:xfrm rot="-1112334">
            <a:off x="6271225" y="2310939"/>
            <a:ext cx="5665123" cy="5665123"/>
          </a:xfrm>
          <a:custGeom>
            <a:avLst/>
            <a:gdLst/>
            <a:ahLst/>
            <a:cxnLst/>
            <a:rect l="l" t="t" r="r" b="b"/>
            <a:pathLst>
              <a:path w="5665123" h="5665123">
                <a:moveTo>
                  <a:pt x="0" y="0"/>
                </a:moveTo>
                <a:lnTo>
                  <a:pt x="5665123" y="0"/>
                </a:lnTo>
                <a:lnTo>
                  <a:pt x="5665123" y="5665122"/>
                </a:lnTo>
                <a:lnTo>
                  <a:pt x="0" y="566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414602" y="575999"/>
            <a:ext cx="8904094" cy="61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2"/>
              </a:lnSpc>
              <a:spcBef>
                <a:spcPct val="0"/>
              </a:spcBef>
            </a:pPr>
            <a:r>
              <a:rPr lang="en-US" sz="3632" spc="355">
                <a:solidFill>
                  <a:srgbClr val="FDFBFB"/>
                </a:solidFill>
                <a:latin typeface="Oswald Bold"/>
              </a:rPr>
              <a:t>THE BATTLEGROUND</a:t>
            </a:r>
          </a:p>
        </p:txBody>
      </p:sp>
      <p:sp>
        <p:nvSpPr>
          <p:cNvPr id="5" name="Freeform 5"/>
          <p:cNvSpPr/>
          <p:nvPr/>
        </p:nvSpPr>
        <p:spPr>
          <a:xfrm rot="-3986589">
            <a:off x="-6948143" y="-1532545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6"/>
                </a:lnTo>
                <a:lnTo>
                  <a:pt x="0" y="10152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659121">
            <a:off x="15273511" y="619287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27461" y="404621"/>
            <a:ext cx="5039905" cy="1021720"/>
            <a:chOff x="0" y="0"/>
            <a:chExt cx="973288" cy="197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3288" cy="197311"/>
            </a:xfrm>
            <a:custGeom>
              <a:avLst/>
              <a:gdLst/>
              <a:ahLst/>
              <a:cxnLst/>
              <a:rect l="l" t="t" r="r" b="b"/>
              <a:pathLst>
                <a:path w="973288" h="197311">
                  <a:moveTo>
                    <a:pt x="0" y="0"/>
                  </a:moveTo>
                  <a:lnTo>
                    <a:pt x="973288" y="0"/>
                  </a:lnTo>
                  <a:lnTo>
                    <a:pt x="973288" y="197311"/>
                  </a:lnTo>
                  <a:lnTo>
                    <a:pt x="0" y="1973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FBFB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73288" cy="216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523478" y="65632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55681" y="65632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09831" y="4137708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93231" y="426338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4609" y="1963530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97944" y="1838831"/>
            <a:ext cx="1580138" cy="1580138"/>
          </a:xfrm>
          <a:custGeom>
            <a:avLst/>
            <a:gdLst/>
            <a:ahLst/>
            <a:cxnLst/>
            <a:rect l="l" t="t" r="r" b="b"/>
            <a:pathLst>
              <a:path w="1580138" h="1580138">
                <a:moveTo>
                  <a:pt x="0" y="0"/>
                </a:moveTo>
                <a:lnTo>
                  <a:pt x="1580138" y="0"/>
                </a:lnTo>
                <a:lnTo>
                  <a:pt x="1580138" y="1580138"/>
                </a:lnTo>
                <a:lnTo>
                  <a:pt x="0" y="1580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61845" y="2052278"/>
            <a:ext cx="1052334" cy="1153243"/>
          </a:xfrm>
          <a:custGeom>
            <a:avLst/>
            <a:gdLst/>
            <a:ahLst/>
            <a:cxnLst/>
            <a:rect l="l" t="t" r="r" b="b"/>
            <a:pathLst>
              <a:path w="1052334" h="1153243">
                <a:moveTo>
                  <a:pt x="0" y="0"/>
                </a:moveTo>
                <a:lnTo>
                  <a:pt x="1052335" y="0"/>
                </a:lnTo>
                <a:lnTo>
                  <a:pt x="1052335" y="1153244"/>
                </a:lnTo>
                <a:lnTo>
                  <a:pt x="0" y="1153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66063" y="4479200"/>
            <a:ext cx="945737" cy="945737"/>
          </a:xfrm>
          <a:custGeom>
            <a:avLst/>
            <a:gdLst/>
            <a:ahLst/>
            <a:cxnLst/>
            <a:rect l="l" t="t" r="r" b="b"/>
            <a:pathLst>
              <a:path w="945737" h="945737">
                <a:moveTo>
                  <a:pt x="0" y="0"/>
                </a:moveTo>
                <a:lnTo>
                  <a:pt x="945737" y="0"/>
                </a:lnTo>
                <a:lnTo>
                  <a:pt x="945737" y="945737"/>
                </a:lnTo>
                <a:lnTo>
                  <a:pt x="0" y="9457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60739" y="6865944"/>
            <a:ext cx="770022" cy="974711"/>
          </a:xfrm>
          <a:custGeom>
            <a:avLst/>
            <a:gdLst/>
            <a:ahLst/>
            <a:cxnLst/>
            <a:rect l="l" t="t" r="r" b="b"/>
            <a:pathLst>
              <a:path w="770022" h="974711">
                <a:moveTo>
                  <a:pt x="0" y="0"/>
                </a:moveTo>
                <a:lnTo>
                  <a:pt x="770022" y="0"/>
                </a:lnTo>
                <a:lnTo>
                  <a:pt x="770022" y="974712"/>
                </a:lnTo>
                <a:lnTo>
                  <a:pt x="0" y="974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196691" y="2132603"/>
            <a:ext cx="575974" cy="1241991"/>
          </a:xfrm>
          <a:custGeom>
            <a:avLst/>
            <a:gdLst/>
            <a:ahLst/>
            <a:cxnLst/>
            <a:rect l="l" t="t" r="r" b="b"/>
            <a:pathLst>
              <a:path w="575974" h="1241991">
                <a:moveTo>
                  <a:pt x="0" y="0"/>
                </a:moveTo>
                <a:lnTo>
                  <a:pt x="575974" y="0"/>
                </a:lnTo>
                <a:lnTo>
                  <a:pt x="575974" y="1241992"/>
                </a:lnTo>
                <a:lnTo>
                  <a:pt x="0" y="12419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17604" y="4478755"/>
            <a:ext cx="1177006" cy="1179149"/>
          </a:xfrm>
          <a:custGeom>
            <a:avLst/>
            <a:gdLst/>
            <a:ahLst/>
            <a:cxnLst/>
            <a:rect l="l" t="t" r="r" b="b"/>
            <a:pathLst>
              <a:path w="1177006" h="1179149">
                <a:moveTo>
                  <a:pt x="0" y="0"/>
                </a:moveTo>
                <a:lnTo>
                  <a:pt x="1177005" y="0"/>
                </a:lnTo>
                <a:lnTo>
                  <a:pt x="1177005" y="1179150"/>
                </a:lnTo>
                <a:lnTo>
                  <a:pt x="0" y="11791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744920" y="6922322"/>
            <a:ext cx="1137255" cy="918333"/>
          </a:xfrm>
          <a:custGeom>
            <a:avLst/>
            <a:gdLst/>
            <a:ahLst/>
            <a:cxnLst/>
            <a:rect l="l" t="t" r="r" b="b"/>
            <a:pathLst>
              <a:path w="1137255" h="918333">
                <a:moveTo>
                  <a:pt x="0" y="0"/>
                </a:moveTo>
                <a:lnTo>
                  <a:pt x="1137254" y="0"/>
                </a:lnTo>
                <a:lnTo>
                  <a:pt x="1137254" y="918334"/>
                </a:lnTo>
                <a:lnTo>
                  <a:pt x="0" y="91833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 rot="-1817336">
            <a:off x="4612481" y="4445628"/>
            <a:ext cx="8904094" cy="61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2"/>
              </a:lnSpc>
              <a:spcBef>
                <a:spcPct val="0"/>
              </a:spcBef>
            </a:pPr>
            <a:r>
              <a:rPr lang="en-US" sz="3632" spc="355">
                <a:solidFill>
                  <a:srgbClr val="FDFBFB"/>
                </a:solidFill>
                <a:latin typeface="Oswald Bold"/>
              </a:rPr>
              <a:t>OLD WORLD ORDER</a:t>
            </a:r>
          </a:p>
        </p:txBody>
      </p:sp>
      <p:sp>
        <p:nvSpPr>
          <p:cNvPr id="23" name="TextBox 23"/>
          <p:cNvSpPr txBox="1"/>
          <p:nvPr/>
        </p:nvSpPr>
        <p:spPr>
          <a:xfrm rot="-1785412">
            <a:off x="4864412" y="4838589"/>
            <a:ext cx="8904094" cy="51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2"/>
              </a:lnSpc>
              <a:spcBef>
                <a:spcPct val="0"/>
              </a:spcBef>
            </a:pPr>
            <a:r>
              <a:rPr lang="en-US" sz="3132" spc="306">
                <a:solidFill>
                  <a:srgbClr val="131211"/>
                </a:solidFill>
                <a:latin typeface="Oswald Bold"/>
              </a:rPr>
              <a:t>NEW WORLD CHALLENGES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278539"/>
            <a:ext cx="13188954" cy="131889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639105" y="-5979128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6"/>
                </a:lnTo>
                <a:lnTo>
                  <a:pt x="0" y="1242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986589">
            <a:off x="5084777" y="6259532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5"/>
                </a:lnTo>
                <a:lnTo>
                  <a:pt x="0" y="10152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7345" y="5280935"/>
            <a:ext cx="8569055" cy="119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14"/>
              </a:lnSpc>
            </a:pPr>
            <a:r>
              <a:rPr lang="en-US" sz="7039" spc="689">
                <a:solidFill>
                  <a:srgbClr val="FFFFFF"/>
                </a:solidFill>
                <a:latin typeface="Oswald Bold"/>
              </a:rPr>
              <a:t>CHRONIC DISEASE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9972" y="3530304"/>
            <a:ext cx="7202160" cy="32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87"/>
              </a:lnSpc>
              <a:spcBef>
                <a:spcPct val="0"/>
              </a:spcBef>
            </a:pPr>
            <a:r>
              <a:rPr lang="en-US" sz="19411">
                <a:solidFill>
                  <a:srgbClr val="231F20"/>
                </a:solidFill>
                <a:latin typeface="Oswald Bold"/>
              </a:rPr>
              <a:t>90%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932" y="6091167"/>
            <a:ext cx="10313284" cy="220719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0" y="0"/>
            <a:ext cx="1454689" cy="1174662"/>
          </a:xfrm>
          <a:custGeom>
            <a:avLst/>
            <a:gdLst/>
            <a:ahLst/>
            <a:cxnLst/>
            <a:rect l="l" t="t" r="r" b="b"/>
            <a:pathLst>
              <a:path w="1454689" h="1174662">
                <a:moveTo>
                  <a:pt x="0" y="0"/>
                </a:moveTo>
                <a:lnTo>
                  <a:pt x="1454689" y="0"/>
                </a:lnTo>
                <a:lnTo>
                  <a:pt x="1454689" y="1174662"/>
                </a:lnTo>
                <a:lnTo>
                  <a:pt x="0" y="117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278539"/>
            <a:ext cx="13188954" cy="131889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796966" y="-6213353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6"/>
                </a:lnTo>
                <a:lnTo>
                  <a:pt x="0" y="1242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986589">
            <a:off x="5084777" y="6259532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5"/>
                </a:lnTo>
                <a:lnTo>
                  <a:pt x="0" y="10152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37429" y="5290793"/>
            <a:ext cx="9693320" cy="134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89"/>
              </a:lnSpc>
            </a:pPr>
            <a:r>
              <a:rPr lang="en-US" sz="7963" spc="780">
                <a:solidFill>
                  <a:srgbClr val="FFFFFF"/>
                </a:solidFill>
                <a:latin typeface="Oswald Bold"/>
              </a:rPr>
              <a:t>SUGAR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14340" y="6440101"/>
            <a:ext cx="7202160" cy="32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87"/>
              </a:lnSpc>
              <a:spcBef>
                <a:spcPct val="0"/>
              </a:spcBef>
            </a:pPr>
            <a:r>
              <a:rPr lang="en-US" sz="19411">
                <a:solidFill>
                  <a:srgbClr val="231F20"/>
                </a:solidFill>
                <a:latin typeface="Oswald Bold"/>
              </a:rPr>
              <a:t>800K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8846" y="126825"/>
            <a:ext cx="909854" cy="1151714"/>
          </a:xfrm>
          <a:custGeom>
            <a:avLst/>
            <a:gdLst/>
            <a:ahLst/>
            <a:cxnLst/>
            <a:rect l="l" t="t" r="r" b="b"/>
            <a:pathLst>
              <a:path w="909854" h="1151714">
                <a:moveTo>
                  <a:pt x="0" y="0"/>
                </a:moveTo>
                <a:lnTo>
                  <a:pt x="909854" y="0"/>
                </a:lnTo>
                <a:lnTo>
                  <a:pt x="909854" y="1151714"/>
                </a:lnTo>
                <a:lnTo>
                  <a:pt x="0" y="1151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514340" y="6637117"/>
            <a:ext cx="7656957" cy="126834"/>
            <a:chOff x="0" y="0"/>
            <a:chExt cx="1478683" cy="244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78683" cy="24494"/>
            </a:xfrm>
            <a:custGeom>
              <a:avLst/>
              <a:gdLst/>
              <a:ahLst/>
              <a:cxnLst/>
              <a:rect l="l" t="t" r="r" b="b"/>
              <a:pathLst>
                <a:path w="1478683" h="24494">
                  <a:moveTo>
                    <a:pt x="0" y="0"/>
                  </a:moveTo>
                  <a:lnTo>
                    <a:pt x="1478683" y="0"/>
                  </a:lnTo>
                  <a:lnTo>
                    <a:pt x="1478683" y="24494"/>
                  </a:lnTo>
                  <a:lnTo>
                    <a:pt x="0" y="244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19100" cap="sq">
              <a:solidFill>
                <a:srgbClr val="1312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478683" cy="43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514340" y="2972631"/>
            <a:ext cx="7202160" cy="32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87"/>
              </a:lnSpc>
              <a:spcBef>
                <a:spcPct val="0"/>
              </a:spcBef>
            </a:pPr>
            <a:r>
              <a:rPr lang="en-US" sz="19411">
                <a:solidFill>
                  <a:srgbClr val="231F20"/>
                </a:solidFill>
                <a:latin typeface="Oswald Bold"/>
              </a:rPr>
              <a:t>5B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0706" y="-3368517"/>
            <a:ext cx="4959890" cy="49598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278539"/>
            <a:ext cx="13188954" cy="131889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639105" y="-5979128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6"/>
                </a:lnTo>
                <a:lnTo>
                  <a:pt x="0" y="1242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986589">
            <a:off x="5084777" y="6259532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5"/>
                </a:lnTo>
                <a:lnTo>
                  <a:pt x="0" y="10152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75000" y="5514201"/>
            <a:ext cx="9179095" cy="129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6"/>
              </a:lnSpc>
            </a:pPr>
            <a:r>
              <a:rPr lang="en-US" sz="7540" spc="739">
                <a:solidFill>
                  <a:srgbClr val="FFFFFF"/>
                </a:solidFill>
                <a:latin typeface="Oswald Bold"/>
              </a:rPr>
              <a:t>SADNESS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9972" y="3530304"/>
            <a:ext cx="7202160" cy="32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87"/>
              </a:lnSpc>
              <a:spcBef>
                <a:spcPct val="0"/>
              </a:spcBef>
            </a:pPr>
            <a:r>
              <a:rPr lang="en-US" sz="19411">
                <a:solidFill>
                  <a:srgbClr val="231F20"/>
                </a:solidFill>
                <a:latin typeface="Oswald Bold"/>
              </a:rPr>
              <a:t>17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088" y="6291661"/>
            <a:ext cx="7907351" cy="3318367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0" y="0"/>
            <a:ext cx="1327062" cy="1327062"/>
          </a:xfrm>
          <a:custGeom>
            <a:avLst/>
            <a:gdLst/>
            <a:ahLst/>
            <a:cxnLst/>
            <a:rect l="l" t="t" r="r" b="b"/>
            <a:pathLst>
              <a:path w="1327062" h="1327062">
                <a:moveTo>
                  <a:pt x="0" y="0"/>
                </a:moveTo>
                <a:lnTo>
                  <a:pt x="1327062" y="0"/>
                </a:lnTo>
                <a:lnTo>
                  <a:pt x="1327062" y="1327062"/>
                </a:lnTo>
                <a:lnTo>
                  <a:pt x="0" y="1327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42191" y="4828880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58785" y="1049603"/>
            <a:ext cx="6176060" cy="8208697"/>
          </a:xfrm>
          <a:custGeom>
            <a:avLst/>
            <a:gdLst/>
            <a:ahLst/>
            <a:cxnLst/>
            <a:rect l="l" t="t" r="r" b="b"/>
            <a:pathLst>
              <a:path w="6176060" h="8208697">
                <a:moveTo>
                  <a:pt x="0" y="0"/>
                </a:moveTo>
                <a:lnTo>
                  <a:pt x="6176060" y="0"/>
                </a:lnTo>
                <a:lnTo>
                  <a:pt x="6176060" y="8208697"/>
                </a:lnTo>
                <a:lnTo>
                  <a:pt x="0" y="8208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746" r="-4974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142191" y="3396305"/>
            <a:ext cx="9610044" cy="1948998"/>
            <a:chOff x="0" y="0"/>
            <a:chExt cx="3682024" cy="7467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682024" cy="76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42191" y="7210022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142191" y="5777447"/>
            <a:ext cx="9610044" cy="1948998"/>
            <a:chOff x="0" y="0"/>
            <a:chExt cx="3682024" cy="7467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3682024" cy="76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2084" y="705622"/>
            <a:ext cx="4215433" cy="687962"/>
            <a:chOff x="0" y="0"/>
            <a:chExt cx="814069" cy="1328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4069" cy="132857"/>
            </a:xfrm>
            <a:custGeom>
              <a:avLst/>
              <a:gdLst/>
              <a:ahLst/>
              <a:cxnLst/>
              <a:rect l="l" t="t" r="r" b="b"/>
              <a:pathLst>
                <a:path w="814069" h="132857">
                  <a:moveTo>
                    <a:pt x="0" y="0"/>
                  </a:moveTo>
                  <a:lnTo>
                    <a:pt x="814069" y="0"/>
                  </a:lnTo>
                  <a:lnTo>
                    <a:pt x="814069" y="132857"/>
                  </a:lnTo>
                  <a:lnTo>
                    <a:pt x="0" y="1328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4069" cy="15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198" y="5361017"/>
            <a:ext cx="5312435" cy="278185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152431" y="1453564"/>
            <a:ext cx="7416941" cy="112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1"/>
              </a:lnSpc>
            </a:pPr>
            <a:r>
              <a:rPr lang="en-US" sz="6682" spc="654">
                <a:solidFill>
                  <a:srgbClr val="231F20"/>
                </a:solidFill>
                <a:latin typeface="Oswald Bold"/>
              </a:rPr>
              <a:t>FIGHTING FORCE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79459" y="682400"/>
            <a:ext cx="7416941" cy="69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71"/>
              </a:lnSpc>
            </a:pPr>
            <a:r>
              <a:rPr lang="en-US" sz="4182" spc="409">
                <a:solidFill>
                  <a:srgbClr val="231F20"/>
                </a:solidFill>
                <a:latin typeface="Oswald Bold"/>
              </a:rPr>
              <a:t>FUTURE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36370" y="2830750"/>
            <a:ext cx="7202160" cy="279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86"/>
              </a:lnSpc>
              <a:spcBef>
                <a:spcPct val="0"/>
              </a:spcBef>
            </a:pPr>
            <a:r>
              <a:rPr lang="en-US" sz="16512">
                <a:solidFill>
                  <a:srgbClr val="231F20"/>
                </a:solidFill>
                <a:latin typeface="Oswald Bold"/>
              </a:rPr>
              <a:t>71%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-6937517" y="-8747353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0377">
            <a:off x="12588785" y="6818230"/>
            <a:ext cx="12102934" cy="12419055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4" y="0"/>
                </a:lnTo>
                <a:lnTo>
                  <a:pt x="12102934" y="12419055"/>
                </a:lnTo>
                <a:lnTo>
                  <a:pt x="0" y="1241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8293" y="7658100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2653" y="3655690"/>
            <a:ext cx="4216497" cy="4200026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707812" y="7590368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172172" y="3587958"/>
            <a:ext cx="4216497" cy="4200026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4712" r="-2471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279468" y="1124124"/>
            <a:ext cx="14437032" cy="128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32"/>
              </a:lnSpc>
              <a:spcBef>
                <a:spcPct val="0"/>
              </a:spcBef>
            </a:pPr>
            <a:r>
              <a:rPr lang="en-US" sz="7632" spc="747">
                <a:solidFill>
                  <a:srgbClr val="231F20"/>
                </a:solidFill>
                <a:latin typeface="Oswald Bold"/>
              </a:rPr>
              <a:t>INVESTING IN THE CONTINUUM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509" y="8170375"/>
            <a:ext cx="7416941" cy="39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7"/>
              </a:lnSpc>
            </a:pPr>
            <a:r>
              <a:rPr lang="en-US" sz="2382" spc="233">
                <a:solidFill>
                  <a:srgbClr val="004AAD"/>
                </a:solidFill>
                <a:latin typeface="Oswald Bold"/>
              </a:rPr>
              <a:t>HIGH LEVEL WELLNESS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91397" y="8121082"/>
            <a:ext cx="3288250" cy="39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7"/>
              </a:lnSpc>
            </a:pPr>
            <a:r>
              <a:rPr lang="en-US" sz="2382" spc="233">
                <a:solidFill>
                  <a:srgbClr val="FF3131"/>
                </a:solidFill>
                <a:latin typeface="Oswald Bold"/>
              </a:rPr>
              <a:t>PREMATURE DEATH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2737199" y="7956618"/>
            <a:ext cx="12784373" cy="13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4683409" y="7740640"/>
            <a:ext cx="501082" cy="501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750550" y="7658100"/>
            <a:ext cx="501082" cy="5010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671090" y="7658100"/>
            <a:ext cx="501082" cy="50108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89039" y="7672908"/>
            <a:ext cx="501082" cy="5010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68732" y="7706077"/>
            <a:ext cx="501082" cy="50108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133779" y="8347931"/>
            <a:ext cx="1600341" cy="80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382" spc="233">
                <a:solidFill>
                  <a:srgbClr val="38B6FF"/>
                </a:solidFill>
                <a:latin typeface="Oswald Bold"/>
              </a:rPr>
              <a:t>OPTIMAL</a:t>
            </a:r>
          </a:p>
          <a:p>
            <a:pPr algn="ctr">
              <a:lnSpc>
                <a:spcPts val="3287"/>
              </a:lnSpc>
            </a:pPr>
            <a:r>
              <a:rPr lang="en-US" sz="2382" spc="233">
                <a:solidFill>
                  <a:srgbClr val="38B6FF"/>
                </a:solidFill>
                <a:latin typeface="Oswald Bold"/>
              </a:rPr>
              <a:t> HEALTH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069015" y="8347931"/>
            <a:ext cx="1600341" cy="39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7"/>
              </a:lnSpc>
            </a:pPr>
            <a:r>
              <a:rPr lang="en-US" sz="2382" spc="233">
                <a:solidFill>
                  <a:srgbClr val="7ED957"/>
                </a:solidFill>
                <a:latin typeface="Oswald Bold"/>
              </a:rPr>
              <a:t>NEUTRAL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99559" y="8347931"/>
            <a:ext cx="1600341" cy="80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382" spc="233">
                <a:solidFill>
                  <a:srgbClr val="FFDE59"/>
                </a:solidFill>
                <a:latin typeface="Oswald Bold"/>
              </a:rPr>
              <a:t>POOR</a:t>
            </a:r>
          </a:p>
          <a:p>
            <a:pPr algn="ctr">
              <a:lnSpc>
                <a:spcPts val="3287"/>
              </a:lnSpc>
            </a:pPr>
            <a:r>
              <a:rPr lang="en-US" sz="2382" spc="233">
                <a:solidFill>
                  <a:srgbClr val="FFDE59"/>
                </a:solidFill>
                <a:latin typeface="Oswald Bold"/>
              </a:rPr>
              <a:t> HEALTH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334661" y="8347931"/>
            <a:ext cx="1600341" cy="39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7"/>
              </a:lnSpc>
            </a:pPr>
            <a:r>
              <a:rPr lang="en-US" sz="2382" spc="233">
                <a:solidFill>
                  <a:srgbClr val="FF914D"/>
                </a:solidFill>
                <a:latin typeface="Oswald Bold"/>
              </a:rPr>
              <a:t>DISEASE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37109" y="8347931"/>
            <a:ext cx="1600341" cy="80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</a:pPr>
            <a:r>
              <a:rPr lang="en-US" sz="2382" spc="233">
                <a:solidFill>
                  <a:srgbClr val="00BF63"/>
                </a:solidFill>
                <a:latin typeface="Oswald Bold"/>
              </a:rPr>
              <a:t>GOOD HEALTH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Custom</PresentationFormat>
  <Paragraphs>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Oswald Bold</vt:lpstr>
      <vt:lpstr>DM Sans Bold</vt:lpstr>
      <vt:lpstr>DM Sans</vt:lpstr>
      <vt:lpstr>Calibri</vt:lpstr>
      <vt:lpstr>Oswald Bold Italics</vt:lpstr>
      <vt:lpstr>Montserrat Classic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Left Shift- Well-Being</dc:title>
  <dc:creator>Lori Lawrence</dc:creator>
  <cp:lastModifiedBy>Lori Lawrence</cp:lastModifiedBy>
  <cp:revision>1</cp:revision>
  <dcterms:created xsi:type="dcterms:W3CDTF">2006-08-16T00:00:00Z</dcterms:created>
  <dcterms:modified xsi:type="dcterms:W3CDTF">2024-02-24T15:29:28Z</dcterms:modified>
  <dc:identifier>DAF8zf7CyJQ</dc:identifier>
</cp:coreProperties>
</file>