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handoutMasterIdLst>
    <p:handoutMasterId r:id="rId13"/>
  </p:handoutMasterIdLst>
  <p:sldIdLst>
    <p:sldId id="256" r:id="rId5"/>
    <p:sldId id="1120" r:id="rId6"/>
    <p:sldId id="2147477279" r:id="rId7"/>
    <p:sldId id="1124" r:id="rId8"/>
    <p:sldId id="266" r:id="rId9"/>
    <p:sldId id="1125" r:id="rId10"/>
    <p:sldId id="214747728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8DECD9-E6E8-EA1A-DA9C-6340DC20A77E}" name="Fry, Kristiann L CTR (USA)" initials="FKLC(" userId="S::kristiann.l.fry.ctr@health.mil::15205668-c67e-4794-b36e-2a18297a7f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000"/>
    <a:srgbClr val="092068"/>
    <a:srgbClr val="414042"/>
    <a:srgbClr val="582831"/>
    <a:srgbClr val="FFD03F"/>
    <a:srgbClr val="5AAB46"/>
    <a:srgbClr val="5991CA"/>
    <a:srgbClr val="84322C"/>
    <a:srgbClr val="051C48"/>
    <a:srgbClr val="BFC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0115BB-D71F-4B52-9DFF-FA3128F04949}" v="12" dt="2024-01-26T22:11:48.396"/>
  </p1510:revLst>
</p1510:revInfo>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5" autoAdjust="0"/>
    <p:restoredTop sz="91059" autoAdjust="0"/>
  </p:normalViewPr>
  <p:slideViewPr>
    <p:cSldViewPr>
      <p:cViewPr varScale="1">
        <p:scale>
          <a:sx n="79" d="100"/>
          <a:sy n="79" d="100"/>
        </p:scale>
        <p:origin x="1314" y="5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1/29/2024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1/29/2024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515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788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B2BFA-B899-4E32-8191-7808024C0DA4}" type="slidenum">
              <a:rPr lang="en-US" smtClean="0"/>
              <a:t>3</a:t>
            </a:fld>
            <a:endParaRPr lang="en-US"/>
          </a:p>
        </p:txBody>
      </p:sp>
    </p:spTree>
    <p:extLst>
      <p:ext uri="{BB962C8B-B14F-4D97-AF65-F5344CB8AC3E}">
        <p14:creationId xmlns:p14="http://schemas.microsoft.com/office/powerpoint/2010/main" val="43633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effectLst/>
                <a:latin typeface="-apple-system"/>
              </a:rPr>
              <a:t>The second large lift effort is </a:t>
            </a:r>
            <a:r>
              <a:rPr lang="en-US" b="1" i="0" dirty="0">
                <a:effectLst/>
                <a:latin typeface="-apple-system"/>
              </a:rPr>
              <a:t>Medication Administration Safety Process Improvements</a:t>
            </a:r>
            <a:r>
              <a:rPr lang="en-US" b="0" i="0" dirty="0">
                <a:effectLst/>
                <a:latin typeface="-apple-system"/>
              </a:rPr>
              <a:t>.</a:t>
            </a:r>
            <a:r>
              <a:rPr lang="en-US" b="1" i="0" dirty="0">
                <a:effectLst/>
                <a:latin typeface="-apple-system"/>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i="0" dirty="0">
              <a:effectLst/>
              <a:latin typeface="-apple-system"/>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effectLst/>
                <a:latin typeface="-apple-system"/>
              </a:rPr>
              <a:t>With MHS GENESIS implementation waves completed, we now have this capability across DHA MTFs for the first time in our history, </a:t>
            </a:r>
            <a:r>
              <a:rPr lang="en-US" b="0" i="0" dirty="0">
                <a:effectLst/>
                <a:latin typeface="-apple-system"/>
              </a:rPr>
              <a:t>BCMA workflows have been adopted across the DHA. The industry standard of barcode medication scanning procedures reduces medication harm events.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effectLst/>
                <a:latin typeface="-apple-system"/>
              </a:rPr>
              <a:t>Additionally, incentives were awarded through IRIS funding program to reward MTFs that adopted correct workflows and achieved Leapfrog Survey national benchmark scanning rates at (95%).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0" dirty="0">
              <a:effectLst/>
              <a:latin typeface="-apple-system"/>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effectLst/>
                <a:latin typeface="-apple-system"/>
              </a:rPr>
              <a:t>Upcoming improvement efforts in 2024 will include CPOE and Medication Reconciliation data compliance tracking. In addition, DHA and VHA are planning to release in 2024, a joint IV Infusion Guidebook to standardize across agencies with a joint Tracer (Accreditation Manager Plus software) for DHA and Patient Safety Assessment Tool (PSAT) for VHA) to measure improvement of IV Infusion Safety over time and use as an ongoing self inspection tool.</a:t>
            </a:r>
            <a:endParaRPr lang="en-US" dirty="0">
              <a:latin typeface="-apple-system"/>
            </a:endParaRPr>
          </a:p>
          <a:p>
            <a:pPr marL="171450" indent="-171450">
              <a:buFont typeface="Arial" panose="020B0604020202020204" pitchFamily="34" charset="0"/>
              <a:buChar char="•"/>
            </a:pPr>
            <a:endParaRPr lang="en-US" b="0" dirty="0">
              <a:latin typeface="-apple-system"/>
            </a:endParaRPr>
          </a:p>
          <a:p>
            <a:pPr marL="171450" indent="-171450">
              <a:buFont typeface="Arial" panose="020B0604020202020204" pitchFamily="34" charset="0"/>
              <a:buChar char="•"/>
            </a:pPr>
            <a:r>
              <a:rPr lang="en-US" b="0" dirty="0">
                <a:latin typeface="-apple-system"/>
              </a:rPr>
              <a:t>Some additional </a:t>
            </a:r>
            <a:r>
              <a:rPr lang="en-US" b="1" dirty="0">
                <a:latin typeface="-apple-system"/>
              </a:rPr>
              <a:t>Areas of Collaboration </a:t>
            </a:r>
            <a:r>
              <a:rPr lang="en-US" b="0" dirty="0">
                <a:latin typeface="-apple-system"/>
              </a:rPr>
              <a:t>between the DHA and VHA include:</a:t>
            </a:r>
            <a:endParaRPr lang="en-US" dirty="0"/>
          </a:p>
          <a:p>
            <a:pPr marL="628650" lvl="1" indent="-171450">
              <a:buFont typeface="Arial" panose="020B0604020202020204" pitchFamily="34" charset="0"/>
              <a:buChar char="•"/>
            </a:pPr>
            <a:r>
              <a:rPr lang="en-US" dirty="0">
                <a:latin typeface="-apple-system"/>
              </a:rPr>
              <a:t>Sharing the lessons learned from the roll-out of the new (FEHRM) electronic health record system, highlighting risk areas from trouble tickets and change requests, done within a joint process as changes and enhancements are most often enterprise-wide impact for both organizations</a:t>
            </a:r>
          </a:p>
          <a:p>
            <a:pPr marL="628650" lvl="1" indent="-171450">
              <a:buFont typeface="Arial" panose="020B0604020202020204" pitchFamily="34" charset="0"/>
              <a:buChar char="•"/>
            </a:pPr>
            <a:endParaRPr lang="en-US" dirty="0">
              <a:latin typeface="-apple-system"/>
            </a:endParaRPr>
          </a:p>
          <a:p>
            <a:pPr marL="628650" lvl="1" indent="-171450">
              <a:buFont typeface="Arial" panose="020B0604020202020204" pitchFamily="34" charset="0"/>
              <a:buChar char="•"/>
            </a:pPr>
            <a:r>
              <a:rPr lang="en-US" dirty="0">
                <a:latin typeface="-apple-system"/>
              </a:rPr>
              <a:t>DHA collaborates with VHA, to include VHA data and/or resources when developing Focused Review documents.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latin typeface="-apple-system"/>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pple-system"/>
              </a:rPr>
              <a:t>DHA and VHA are beginning to collaborate and learn each Agency’s method of developing and disseminating Patient Safety Communications (i.e., Alerts/Advisories/Notices) to identify opportunities to increase efficiency (for example, potential opportunities to develop shared PS Advisories)</a:t>
            </a:r>
          </a:p>
          <a:p>
            <a:pPr marL="628650" lvl="1" indent="-171450">
              <a:buFont typeface="Arial" panose="020B0604020202020204" pitchFamily="34" charset="0"/>
              <a:buChar char="•"/>
            </a:pPr>
            <a:endParaRPr lang="en-US" dirty="0">
              <a:latin typeface="-apple-system"/>
            </a:endParaRPr>
          </a:p>
          <a:p>
            <a:pPr algn="l"/>
            <a:r>
              <a:rPr lang="en-US" dirty="0">
                <a:latin typeface="-apple-system"/>
              </a:rPr>
              <a:t>Additionally:</a:t>
            </a:r>
          </a:p>
          <a:p>
            <a:pPr algn="l"/>
            <a:endParaRPr lang="en-US" dirty="0">
              <a:latin typeface="-apple-system"/>
            </a:endParaRPr>
          </a:p>
          <a:p>
            <a:pPr algn="l"/>
            <a:r>
              <a:rPr lang="en-US" dirty="0">
                <a:latin typeface="-apple-system"/>
              </a:rPr>
              <a:t>DHA and VHA can begin collaboration discussions on opportunities and requirements; </a:t>
            </a:r>
          </a:p>
          <a:p>
            <a:pPr algn="l"/>
            <a:endParaRPr lang="en-US" dirty="0">
              <a:latin typeface="-apple-system"/>
            </a:endParaRPr>
          </a:p>
          <a:p>
            <a:pPr algn="l"/>
            <a:r>
              <a:rPr lang="en-US" dirty="0">
                <a:latin typeface="-apple-system"/>
              </a:rPr>
              <a:t>1. Related to actions that can be taken in response to the Sep 23</a:t>
            </a:r>
            <a:r>
              <a:rPr lang="en-US" sz="1800" b="0" i="0" u="none" strike="noStrike" baseline="0" dirty="0">
                <a:solidFill>
                  <a:srgbClr val="000000"/>
                </a:solidFill>
                <a:latin typeface="Cambria" panose="02040503050406030204" pitchFamily="18" charset="0"/>
              </a:rPr>
              <a:t> REPORT TO THE PRESIDENT “A Transformational Effort on Patient Safety” (By PCAST staff)</a:t>
            </a:r>
          </a:p>
          <a:p>
            <a:pPr algn="l"/>
            <a:endParaRPr lang="en-US" sz="1800" b="0" i="0" u="none" strike="noStrike" baseline="0" dirty="0">
              <a:solidFill>
                <a:srgbClr val="000000"/>
              </a:solidFill>
              <a:latin typeface="Cambria" panose="02040503050406030204" pitchFamily="18" charset="0"/>
            </a:endParaRPr>
          </a:p>
          <a:p>
            <a:pPr algn="l"/>
            <a:r>
              <a:rPr lang="en-US" sz="1800" b="0" i="0" u="none" strike="noStrike" baseline="0" dirty="0">
                <a:solidFill>
                  <a:srgbClr val="000000"/>
                </a:solidFill>
                <a:latin typeface="Cambria" panose="02040503050406030204" pitchFamily="18" charset="0"/>
              </a:rPr>
              <a:t>2. S</a:t>
            </a:r>
            <a:r>
              <a:rPr lang="en-US" dirty="0">
                <a:latin typeface="-apple-system"/>
              </a:rPr>
              <a:t>hare lessons learned between the VHA Community Care and DHA Private Sector Care</a:t>
            </a:r>
          </a:p>
          <a:p>
            <a:endParaRPr lang="en-US" dirty="0"/>
          </a:p>
        </p:txBody>
      </p:sp>
    </p:spTree>
    <p:extLst>
      <p:ext uri="{BB962C8B-B14F-4D97-AF65-F5344CB8AC3E}">
        <p14:creationId xmlns:p14="http://schemas.microsoft.com/office/powerpoint/2010/main" val="401272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B2BFA-B899-4E32-8191-7808024C0DA4}" type="slidenum">
              <a:rPr lang="en-US" smtClean="0"/>
              <a:t>7</a:t>
            </a:fld>
            <a:endParaRPr lang="en-US"/>
          </a:p>
        </p:txBody>
      </p:sp>
    </p:spTree>
    <p:extLst>
      <p:ext uri="{BB962C8B-B14F-4D97-AF65-F5344CB8AC3E}">
        <p14:creationId xmlns:p14="http://schemas.microsoft.com/office/powerpoint/2010/main" val="376726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557961"/>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5">
            <a:extLst>
              <a:ext uri="{FF2B5EF4-FFF2-40B4-BE49-F238E27FC236}">
                <a16:creationId xmlns:a16="http://schemas.microsoft.com/office/drawing/2014/main" id="{AB9BEDD3-8903-B54C-F3D5-F1AE338A105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9" name="Group 8">
            <a:extLst>
              <a:ext uri="{FF2B5EF4-FFF2-40B4-BE49-F238E27FC236}">
                <a16:creationId xmlns:a16="http://schemas.microsoft.com/office/drawing/2014/main" id="{384C336D-EBA9-50C7-E897-D392F41EFD44}"/>
              </a:ext>
            </a:extLst>
          </p:cNvPr>
          <p:cNvGrpSpPr/>
          <p:nvPr userDrawn="1"/>
        </p:nvGrpSpPr>
        <p:grpSpPr>
          <a:xfrm>
            <a:off x="457200" y="895350"/>
            <a:ext cx="8229600" cy="0"/>
            <a:chOff x="457200" y="990600"/>
            <a:chExt cx="8229600" cy="0"/>
          </a:xfrm>
        </p:grpSpPr>
        <p:cxnSp>
          <p:nvCxnSpPr>
            <p:cNvPr id="10" name="Straight Connector 9">
              <a:extLst>
                <a:ext uri="{FF2B5EF4-FFF2-40B4-BE49-F238E27FC236}">
                  <a16:creationId xmlns:a16="http://schemas.microsoft.com/office/drawing/2014/main" id="{DE9CE6FF-DF0A-CEE0-BDE0-85E9336E64B7}"/>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51B197-3011-6887-B892-453275EA855C}"/>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B96308-DA40-CA6B-F6F2-39B24DDA44B0}"/>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616D76-979B-236A-893E-52F517D23981}"/>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F36A6E-9282-43E8-1E10-C70BF5D11794}"/>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0408D-0DB0-8CBD-1D05-4E9108AC34C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EF054D-3DC5-455C-1D58-7592446D714F}"/>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C05A261-6E2E-FA53-104C-277D1DEC9657}"/>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D32949F-A91A-38DA-C57A-0D9E557E0FAA}"/>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45027EB-CF3A-A284-983F-AFB10C56123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5" name="Slide Number Placeholder 5">
            <a:extLst>
              <a:ext uri="{FF2B5EF4-FFF2-40B4-BE49-F238E27FC236}">
                <a16:creationId xmlns:a16="http://schemas.microsoft.com/office/drawing/2014/main" id="{1AF2CA99-A7DF-8D51-AB61-FB411238D51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5" name="Group 4">
            <a:extLst>
              <a:ext uri="{FF2B5EF4-FFF2-40B4-BE49-F238E27FC236}">
                <a16:creationId xmlns:a16="http://schemas.microsoft.com/office/drawing/2014/main" id="{392E368C-8BD9-3948-F45D-B1C1D0483385}"/>
              </a:ext>
            </a:extLst>
          </p:cNvPr>
          <p:cNvGrpSpPr/>
          <p:nvPr userDrawn="1"/>
        </p:nvGrpSpPr>
        <p:grpSpPr>
          <a:xfrm>
            <a:off x="457200" y="895350"/>
            <a:ext cx="8229600" cy="0"/>
            <a:chOff x="457200" y="990600"/>
            <a:chExt cx="8229600" cy="0"/>
          </a:xfrm>
        </p:grpSpPr>
        <p:cxnSp>
          <p:nvCxnSpPr>
            <p:cNvPr id="6" name="Straight Connector 5">
              <a:extLst>
                <a:ext uri="{FF2B5EF4-FFF2-40B4-BE49-F238E27FC236}">
                  <a16:creationId xmlns:a16="http://schemas.microsoft.com/office/drawing/2014/main" id="{BAFCBDB1-8BB2-6D28-E6A9-4B9672FDDABD}"/>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9C4928B-B517-CF6A-2422-17F90192DD3B}"/>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A539B0-DEA3-0B97-25F6-57161B439896}"/>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42816FD-BAB7-8637-A19E-1D4DA94C335B}"/>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B48E0C-5E90-4E7C-DFEB-A2CC914D3011}"/>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181B70-BDEE-E605-DB24-6EB7838902D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1F4197C-3D57-B14D-00D8-DFEE5C1BC7A9}"/>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AEA9F5-B328-E31B-5BFF-C12388D8F88B}"/>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3E647F0-F308-E92F-BD0F-A4E0581430D0}"/>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657C8DEF-050F-78B7-8D4A-A6221C776BA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3" name="Slide Number Placeholder 5">
            <a:extLst>
              <a:ext uri="{FF2B5EF4-FFF2-40B4-BE49-F238E27FC236}">
                <a16:creationId xmlns:a16="http://schemas.microsoft.com/office/drawing/2014/main" id="{5D4743D7-7F66-3B8C-E920-1A68A3F2714D}"/>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
        <p:nvSpPr>
          <p:cNvPr id="4" name="TextBox 3">
            <a:extLst>
              <a:ext uri="{FF2B5EF4-FFF2-40B4-BE49-F238E27FC236}">
                <a16:creationId xmlns:a16="http://schemas.microsoft.com/office/drawing/2014/main" id="{DCEDCEF0-165B-CDD8-FA67-5EA34221BC3D}"/>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2" name="Slide Number Placeholder 5">
            <a:extLst>
              <a:ext uri="{FF2B5EF4-FFF2-40B4-BE49-F238E27FC236}">
                <a16:creationId xmlns:a16="http://schemas.microsoft.com/office/drawing/2014/main" id="{9EC0B675-7634-1FB8-DD8D-B246CC551ECC}"/>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620991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421811A2-995A-F314-7F2D-D1F96F51A658}"/>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t>One Patient, Two Healthcare Systems: </a:t>
            </a:r>
            <a:br>
              <a:rPr lang="en-US" sz="3200" b="1" dirty="0"/>
            </a:br>
            <a:r>
              <a:rPr lang="en-US" sz="3200" b="1" dirty="0"/>
              <a:t>DoD and VA Collaboration</a:t>
            </a:r>
            <a:endParaRPr lang="en-US" dirty="0"/>
          </a:p>
        </p:txBody>
      </p:sp>
      <p:sp>
        <p:nvSpPr>
          <p:cNvPr id="3" name="Subtitle 2"/>
          <p:cNvSpPr>
            <a:spLocks noGrp="1"/>
          </p:cNvSpPr>
          <p:nvPr>
            <p:ph type="subTitle" idx="1"/>
          </p:nvPr>
        </p:nvSpPr>
        <p:spPr/>
        <p:txBody>
          <a:bodyPr/>
          <a:lstStyle/>
          <a:p>
            <a:r>
              <a:rPr lang="en-US" dirty="0"/>
              <a:t>Dr. Paul Cordts</a:t>
            </a:r>
          </a:p>
          <a:p>
            <a:r>
              <a:rPr lang="en-US" dirty="0"/>
              <a:t>February 13, 2024</a:t>
            </a:r>
          </a:p>
        </p:txBody>
      </p:sp>
    </p:spTree>
    <p:extLst>
      <p:ext uri="{BB962C8B-B14F-4D97-AF65-F5344CB8AC3E}">
        <p14:creationId xmlns:p14="http://schemas.microsoft.com/office/powerpoint/2010/main" val="131441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2030-2D0F-EA1C-395C-E59B0EF00B85}"/>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5F05BDAB-D3F2-0E98-92AC-801B86B6EC98}"/>
              </a:ext>
            </a:extLst>
          </p:cNvPr>
          <p:cNvSpPr>
            <a:spLocks noGrp="1"/>
          </p:cNvSpPr>
          <p:nvPr>
            <p:ph idx="1"/>
          </p:nvPr>
        </p:nvSpPr>
        <p:spPr/>
        <p:txBody>
          <a:bodyPr>
            <a:normAutofit/>
          </a:bodyPr>
          <a:lstStyle/>
          <a:p>
            <a:r>
              <a:rPr lang="en-US" sz="1600" dirty="0">
                <a:solidFill>
                  <a:schemeClr val="tx1"/>
                </a:solidFill>
              </a:rPr>
              <a:t>I have no relevant financial or non-financial interests to disclose.</a:t>
            </a:r>
          </a:p>
          <a:p>
            <a:pPr marL="0" indent="0">
              <a:buNone/>
            </a:pPr>
            <a:endParaRPr lang="en-US" sz="1600" dirty="0">
              <a:solidFill>
                <a:schemeClr val="tx1"/>
              </a:solidFill>
            </a:endParaRPr>
          </a:p>
          <a:p>
            <a:r>
              <a:rPr lang="en-US" sz="1600" b="0" dirty="0">
                <a:solidFill>
                  <a:schemeClr val="tx1"/>
                </a:solidFill>
                <a:latin typeface="Franklin Gothic Book" panose="020B0503020102020204" pitchFamily="34" charset="0"/>
                <a:ea typeface="ＭＳ Ｐゴシック" charset="-128"/>
                <a:cs typeface="+mn-cs"/>
              </a:rPr>
              <a:t>This continuing education activity is managed and accredited by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in collaboration with AMSUS.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and AMSUS staff, as well as planners and reviewers, have no relevant financial interests to disclose. </a:t>
            </a:r>
            <a:r>
              <a:rPr lang="en-US" sz="1600" b="0" dirty="0" err="1">
                <a:solidFill>
                  <a:schemeClr val="tx1"/>
                </a:solidFill>
                <a:latin typeface="Franklin Gothic Book" panose="020B0503020102020204" pitchFamily="34" charset="0"/>
                <a:ea typeface="ＭＳ Ｐゴシック" charset="-128"/>
                <a:cs typeface="+mn-cs"/>
              </a:rPr>
              <a:t>AffinityCE</a:t>
            </a:r>
            <a:r>
              <a:rPr lang="en-US" sz="1600" b="0" dirty="0">
                <a:solidFill>
                  <a:schemeClr val="tx1"/>
                </a:solidFill>
                <a:latin typeface="Franklin Gothic Book" panose="020B0503020102020204" pitchFamily="34" charset="0"/>
                <a:ea typeface="ＭＳ Ｐゴシック" charset="-128"/>
                <a:cs typeface="+mn-cs"/>
              </a:rPr>
              <a:t> adheres to the ACCME’s Standards for Integrity and Independence in Accredited Continuing Education. Any individuals in a position to control the content of a CME activity, including faculty, planners, reviewers, or others, are required to disclose all relevant financial relationships with ineligible entities (commercial interests). All relevant conflicts of interest have been mitigated prior to the commencement of the activity.</a:t>
            </a:r>
          </a:p>
          <a:p>
            <a:endParaRPr lang="en-US" sz="1600" b="0" dirty="0">
              <a:solidFill>
                <a:schemeClr val="tx1"/>
              </a:solidFill>
              <a:latin typeface="Franklin Gothic Book" panose="020B0503020102020204" pitchFamily="34" charset="0"/>
              <a:ea typeface="ＭＳ Ｐゴシック" charset="-128"/>
              <a:cs typeface="+mn-cs"/>
            </a:endParaRPr>
          </a:p>
          <a:p>
            <a:r>
              <a:rPr lang="en-US" sz="1600" b="0" dirty="0">
                <a:solidFill>
                  <a:schemeClr val="tx1"/>
                </a:solidFill>
                <a:latin typeface="Franklin Gothic Book" panose="020B0503020102020204" pitchFamily="34" charset="0"/>
                <a:ea typeface="ＭＳ Ｐゴシック" charset="-128"/>
                <a:cs typeface="+mn-cs"/>
              </a:rPr>
              <a:t>Commercial support was not provided for this activity.</a:t>
            </a:r>
            <a:endParaRPr lang="en-US" altLang="x-none" sz="1600" b="0" dirty="0">
              <a:solidFill>
                <a:schemeClr val="tx1"/>
              </a:solidFill>
              <a:latin typeface="Franklin Gothic Book" panose="020B0503020102020204" pitchFamily="34" charset="0"/>
              <a:ea typeface="ＭＳ Ｐゴシック" charset="-128"/>
              <a:cs typeface="+mn-cs"/>
            </a:endParaRPr>
          </a:p>
        </p:txBody>
      </p:sp>
    </p:spTree>
    <p:extLst>
      <p:ext uri="{BB962C8B-B14F-4D97-AF65-F5344CB8AC3E}">
        <p14:creationId xmlns:p14="http://schemas.microsoft.com/office/powerpoint/2010/main" val="1740665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7D75-BE04-A119-067B-B67C48442327}"/>
              </a:ext>
            </a:extLst>
          </p:cNvPr>
          <p:cNvSpPr>
            <a:spLocks noGrp="1"/>
          </p:cNvSpPr>
          <p:nvPr>
            <p:ph type="title"/>
          </p:nvPr>
        </p:nvSpPr>
        <p:spPr/>
        <p:txBody>
          <a:bodyPr/>
          <a:lstStyle/>
          <a:p>
            <a:r>
              <a:rPr lang="en-US" dirty="0"/>
              <a:t>LEARNING OUTCOMES</a:t>
            </a:r>
          </a:p>
        </p:txBody>
      </p:sp>
      <p:sp>
        <p:nvSpPr>
          <p:cNvPr id="4" name="TextBox 3">
            <a:extLst>
              <a:ext uri="{FF2B5EF4-FFF2-40B4-BE49-F238E27FC236}">
                <a16:creationId xmlns:a16="http://schemas.microsoft.com/office/drawing/2014/main" id="{C77C1C2D-3AE3-1662-6131-DFE8FD67CB7F}"/>
              </a:ext>
            </a:extLst>
          </p:cNvPr>
          <p:cNvSpPr txBox="1"/>
          <p:nvPr/>
        </p:nvSpPr>
        <p:spPr>
          <a:xfrm>
            <a:off x="457200" y="1221288"/>
            <a:ext cx="8229600" cy="2769989"/>
          </a:xfrm>
          <a:prstGeom prst="rect">
            <a:avLst/>
          </a:prstGeom>
          <a:noFill/>
        </p:spPr>
        <p:txBody>
          <a:bodyPr wrap="square" rtlCol="0">
            <a:spAutoFit/>
          </a:bodyPr>
          <a:lstStyle/>
          <a:p>
            <a:pPr marL="214313" indent="-214313">
              <a:buFont typeface="Arial" panose="020B0604020202020204" pitchFamily="34" charset="0"/>
              <a:buChar char="•"/>
            </a:pPr>
            <a:r>
              <a:rPr lang="en-US" sz="2100" dirty="0"/>
              <a:t>Describe current state and vision for VA-DoD Clinical Practice Guidelines (CPGs) in EHR</a:t>
            </a:r>
          </a:p>
          <a:p>
            <a:pPr marL="214313" indent="-214313">
              <a:buFont typeface="Arial" panose="020B0604020202020204" pitchFamily="34" charset="0"/>
              <a:buChar char="•"/>
            </a:pPr>
            <a:r>
              <a:rPr lang="en-US" sz="2100" dirty="0"/>
              <a:t>Describe collaboration between DoD and VA for Graduate Medical Education</a:t>
            </a:r>
          </a:p>
          <a:p>
            <a:pPr marL="214313" indent="-214313">
              <a:buFont typeface="Arial" panose="020B0604020202020204" pitchFamily="34" charset="0"/>
              <a:buChar char="•"/>
            </a:pPr>
            <a:r>
              <a:rPr lang="en-US" sz="2100" dirty="0"/>
              <a:t>Describe Patient Safety systems/processes in use by DoD and VA</a:t>
            </a:r>
          </a:p>
          <a:p>
            <a:pPr marL="214313" indent="-214313">
              <a:buFont typeface="Arial" panose="020B0604020202020204" pitchFamily="34" charset="0"/>
              <a:buChar char="•"/>
            </a:pPr>
            <a:r>
              <a:rPr lang="en-US" sz="2100" dirty="0"/>
              <a:t>Describe common conditions upon separation from Active Duty (SHA, IDES) and the </a:t>
            </a:r>
            <a:r>
              <a:rPr lang="en-US" sz="2100" dirty="0" err="1"/>
              <a:t>inTransition</a:t>
            </a:r>
            <a:r>
              <a:rPr lang="en-US" sz="2100" dirty="0"/>
              <a:t> Program</a:t>
            </a:r>
          </a:p>
          <a:p>
            <a:pPr marL="214313" indent="-214313">
              <a:buFont typeface="Arial" panose="020B0604020202020204" pitchFamily="34" charset="0"/>
              <a:buChar char="•"/>
            </a:pPr>
            <a:endParaRPr lang="en-US" sz="1350" dirty="0"/>
          </a:p>
          <a:p>
            <a:pPr marL="214313"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258531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484A-E211-F0F2-2181-A55FC59DBD22}"/>
              </a:ext>
            </a:extLst>
          </p:cNvPr>
          <p:cNvSpPr>
            <a:spLocks noGrp="1"/>
          </p:cNvSpPr>
          <p:nvPr>
            <p:ph type="title"/>
          </p:nvPr>
        </p:nvSpPr>
        <p:spPr/>
        <p:txBody>
          <a:bodyPr/>
          <a:lstStyle/>
          <a:p>
            <a:r>
              <a:rPr lang="en-US" dirty="0"/>
              <a:t>Collaboration Areas</a:t>
            </a:r>
          </a:p>
        </p:txBody>
      </p:sp>
      <p:sp>
        <p:nvSpPr>
          <p:cNvPr id="3" name="Content Placeholder 2">
            <a:extLst>
              <a:ext uri="{FF2B5EF4-FFF2-40B4-BE49-F238E27FC236}">
                <a16:creationId xmlns:a16="http://schemas.microsoft.com/office/drawing/2014/main" id="{682A2B80-E010-E768-88E9-D8D9C52049A9}"/>
              </a:ext>
            </a:extLst>
          </p:cNvPr>
          <p:cNvSpPr>
            <a:spLocks noGrp="1"/>
          </p:cNvSpPr>
          <p:nvPr>
            <p:ph idx="1"/>
          </p:nvPr>
        </p:nvSpPr>
        <p:spPr/>
        <p:txBody>
          <a:bodyPr/>
          <a:lstStyle/>
          <a:p>
            <a:r>
              <a:rPr lang="en-US" dirty="0"/>
              <a:t>Patient Safety</a:t>
            </a:r>
          </a:p>
          <a:p>
            <a:r>
              <a:rPr lang="en-US" dirty="0"/>
              <a:t>Graduate Medical Education</a:t>
            </a:r>
          </a:p>
          <a:p>
            <a:r>
              <a:rPr lang="en-US" dirty="0"/>
              <a:t>Clinical Practice Guidelines</a:t>
            </a:r>
          </a:p>
          <a:p>
            <a:r>
              <a:rPr lang="en-US" dirty="0"/>
              <a:t>Programs for Separating Service Members </a:t>
            </a:r>
          </a:p>
        </p:txBody>
      </p:sp>
      <p:sp>
        <p:nvSpPr>
          <p:cNvPr id="4" name="Slide Number Placeholder 3">
            <a:extLst>
              <a:ext uri="{FF2B5EF4-FFF2-40B4-BE49-F238E27FC236}">
                <a16:creationId xmlns:a16="http://schemas.microsoft.com/office/drawing/2014/main" id="{967341B0-8200-FD9C-3BEA-08D63C13FB97}"/>
              </a:ext>
            </a:extLst>
          </p:cNvPr>
          <p:cNvSpPr>
            <a:spLocks noGrp="1"/>
          </p:cNvSpPr>
          <p:nvPr>
            <p:ph type="sldNum" sz="quarter" idx="4"/>
          </p:nvPr>
        </p:nvSpPr>
        <p:spPr/>
        <p:txBody>
          <a:bodyPr/>
          <a:lstStyle/>
          <a:p>
            <a:fld id="{B8EC6C1D-B94A-4A9A-BD8D-A546578E37EF}" type="slidenum">
              <a:rPr lang="en-US" smtClean="0"/>
              <a:t>4</a:t>
            </a:fld>
            <a:endParaRPr lang="en-US"/>
          </a:p>
        </p:txBody>
      </p:sp>
      <p:pic>
        <p:nvPicPr>
          <p:cNvPr id="7" name="Picture 6" descr="Patient Safety Information Paper Hyperlink">
            <a:extLst>
              <a:ext uri="{FF2B5EF4-FFF2-40B4-BE49-F238E27FC236}">
                <a16:creationId xmlns:a16="http://schemas.microsoft.com/office/drawing/2014/main" id="{8B4682AA-488F-EFF9-5AB4-870D2CBC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926080"/>
            <a:ext cx="1466850" cy="1466850"/>
          </a:xfrm>
          <a:prstGeom prst="rect">
            <a:avLst/>
          </a:prstGeom>
        </p:spPr>
      </p:pic>
      <p:sp>
        <p:nvSpPr>
          <p:cNvPr id="8" name="TextBox 7">
            <a:extLst>
              <a:ext uri="{FF2B5EF4-FFF2-40B4-BE49-F238E27FC236}">
                <a16:creationId xmlns:a16="http://schemas.microsoft.com/office/drawing/2014/main" id="{BB8C87A5-8DB8-1F42-D9AC-6DD1A010A422}"/>
              </a:ext>
            </a:extLst>
          </p:cNvPr>
          <p:cNvSpPr txBox="1"/>
          <p:nvPr/>
        </p:nvSpPr>
        <p:spPr>
          <a:xfrm>
            <a:off x="457200" y="4297680"/>
            <a:ext cx="1463040" cy="274320"/>
          </a:xfrm>
          <a:prstGeom prst="rect">
            <a:avLst/>
          </a:prstGeom>
          <a:noFill/>
        </p:spPr>
        <p:txBody>
          <a:bodyPr wrap="square" rtlCol="0">
            <a:spAutoFit/>
          </a:bodyPr>
          <a:lstStyle/>
          <a:p>
            <a:pPr algn="ctr"/>
            <a:r>
              <a:rPr lang="en-US" sz="1200" dirty="0"/>
              <a:t>Patient Safety IP</a:t>
            </a:r>
          </a:p>
        </p:txBody>
      </p:sp>
      <p:pic>
        <p:nvPicPr>
          <p:cNvPr id="10" name="Picture 9" descr="Graduate Medical Education Information Paper Hyperlink">
            <a:extLst>
              <a:ext uri="{FF2B5EF4-FFF2-40B4-BE49-F238E27FC236}">
                <a16:creationId xmlns:a16="http://schemas.microsoft.com/office/drawing/2014/main" id="{D582EEA0-6DB1-BF8F-E287-779CA59294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2926080"/>
            <a:ext cx="1463040" cy="1463040"/>
          </a:xfrm>
          <a:prstGeom prst="rect">
            <a:avLst/>
          </a:prstGeom>
        </p:spPr>
      </p:pic>
      <p:sp>
        <p:nvSpPr>
          <p:cNvPr id="13" name="TextBox 12">
            <a:extLst>
              <a:ext uri="{FF2B5EF4-FFF2-40B4-BE49-F238E27FC236}">
                <a16:creationId xmlns:a16="http://schemas.microsoft.com/office/drawing/2014/main" id="{A59DDB8D-89BE-0315-58C5-857F12384250}"/>
              </a:ext>
            </a:extLst>
          </p:cNvPr>
          <p:cNvSpPr txBox="1"/>
          <p:nvPr/>
        </p:nvSpPr>
        <p:spPr>
          <a:xfrm>
            <a:off x="2743200" y="4297680"/>
            <a:ext cx="1463040" cy="276999"/>
          </a:xfrm>
          <a:prstGeom prst="rect">
            <a:avLst/>
          </a:prstGeom>
          <a:noFill/>
        </p:spPr>
        <p:txBody>
          <a:bodyPr wrap="square" rtlCol="0">
            <a:spAutoFit/>
          </a:bodyPr>
          <a:lstStyle/>
          <a:p>
            <a:pPr algn="ctr"/>
            <a:r>
              <a:rPr lang="en-US" sz="1200" dirty="0"/>
              <a:t>GME IP</a:t>
            </a:r>
          </a:p>
        </p:txBody>
      </p:sp>
      <p:pic>
        <p:nvPicPr>
          <p:cNvPr id="15" name="Picture 14" descr="Clinical Practice Guidelines Information Paper Hyperlink">
            <a:extLst>
              <a:ext uri="{FF2B5EF4-FFF2-40B4-BE49-F238E27FC236}">
                <a16:creationId xmlns:a16="http://schemas.microsoft.com/office/drawing/2014/main" id="{709B8E4B-7328-BC6C-86C1-EFADDD60E7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9200" y="2926080"/>
            <a:ext cx="1463040" cy="1463040"/>
          </a:xfrm>
          <a:prstGeom prst="rect">
            <a:avLst/>
          </a:prstGeom>
        </p:spPr>
      </p:pic>
      <p:sp>
        <p:nvSpPr>
          <p:cNvPr id="16" name="TextBox 15">
            <a:extLst>
              <a:ext uri="{FF2B5EF4-FFF2-40B4-BE49-F238E27FC236}">
                <a16:creationId xmlns:a16="http://schemas.microsoft.com/office/drawing/2014/main" id="{F6741F19-D86E-1EA6-D008-25D33CECDD62}"/>
              </a:ext>
            </a:extLst>
          </p:cNvPr>
          <p:cNvSpPr txBox="1"/>
          <p:nvPr/>
        </p:nvSpPr>
        <p:spPr>
          <a:xfrm>
            <a:off x="5029200" y="4297680"/>
            <a:ext cx="1463040" cy="276999"/>
          </a:xfrm>
          <a:prstGeom prst="rect">
            <a:avLst/>
          </a:prstGeom>
          <a:noFill/>
        </p:spPr>
        <p:txBody>
          <a:bodyPr wrap="square" rtlCol="0">
            <a:spAutoFit/>
          </a:bodyPr>
          <a:lstStyle/>
          <a:p>
            <a:pPr algn="ctr"/>
            <a:r>
              <a:rPr lang="en-US" sz="1200" dirty="0"/>
              <a:t>CPG IP</a:t>
            </a:r>
          </a:p>
        </p:txBody>
      </p:sp>
      <p:pic>
        <p:nvPicPr>
          <p:cNvPr id="18" name="Picture 17" descr="Separating Service Member Programs Information Paper Hyperlink">
            <a:extLst>
              <a:ext uri="{FF2B5EF4-FFF2-40B4-BE49-F238E27FC236}">
                <a16:creationId xmlns:a16="http://schemas.microsoft.com/office/drawing/2014/main" id="{C03E06F4-A63B-F1CE-D79F-6FDDA19887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5200" y="2926080"/>
            <a:ext cx="1463040" cy="1463040"/>
          </a:xfrm>
          <a:prstGeom prst="rect">
            <a:avLst/>
          </a:prstGeom>
        </p:spPr>
      </p:pic>
      <p:sp>
        <p:nvSpPr>
          <p:cNvPr id="21" name="TextBox 20">
            <a:extLst>
              <a:ext uri="{FF2B5EF4-FFF2-40B4-BE49-F238E27FC236}">
                <a16:creationId xmlns:a16="http://schemas.microsoft.com/office/drawing/2014/main" id="{B513551D-AB4C-972D-1C63-F059760BB218}"/>
              </a:ext>
            </a:extLst>
          </p:cNvPr>
          <p:cNvSpPr txBox="1"/>
          <p:nvPr/>
        </p:nvSpPr>
        <p:spPr>
          <a:xfrm>
            <a:off x="7315200" y="4297680"/>
            <a:ext cx="1463040" cy="276999"/>
          </a:xfrm>
          <a:prstGeom prst="rect">
            <a:avLst/>
          </a:prstGeom>
          <a:noFill/>
        </p:spPr>
        <p:txBody>
          <a:bodyPr wrap="square" rtlCol="0">
            <a:spAutoFit/>
          </a:bodyPr>
          <a:lstStyle/>
          <a:p>
            <a:pPr algn="ctr"/>
            <a:r>
              <a:rPr lang="en-US" sz="1200" dirty="0"/>
              <a:t>Separating SM IP</a:t>
            </a:r>
          </a:p>
        </p:txBody>
      </p:sp>
    </p:spTree>
    <p:extLst>
      <p:ext uri="{BB962C8B-B14F-4D97-AF65-F5344CB8AC3E}">
        <p14:creationId xmlns:p14="http://schemas.microsoft.com/office/powerpoint/2010/main" val="330948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DHA Patient Safety Collaboration </a:t>
            </a:r>
            <a:r>
              <a:rPr lang="en-US"/>
              <a:t>with VHA</a:t>
            </a:r>
            <a:endParaRPr lang="en-US" dirty="0"/>
          </a:p>
        </p:txBody>
      </p:sp>
      <p:sp>
        <p:nvSpPr>
          <p:cNvPr id="3" name="Content Placeholder 2"/>
          <p:cNvSpPr>
            <a:spLocks noGrp="1"/>
          </p:cNvSpPr>
          <p:nvPr>
            <p:ph idx="1"/>
          </p:nvPr>
        </p:nvSpPr>
        <p:spPr>
          <a:xfrm>
            <a:off x="2020771" y="1041054"/>
            <a:ext cx="6970827" cy="2057400"/>
          </a:xfrm>
        </p:spPr>
        <p:txBody>
          <a:bodyPr>
            <a:normAutofit/>
          </a:bodyPr>
          <a:lstStyle/>
          <a:p>
            <a:r>
              <a:rPr lang="en-US" sz="1900" b="1" i="0" dirty="0">
                <a:effectLst/>
                <a:latin typeface="+mn-lt"/>
              </a:rPr>
              <a:t>Joint Patient Safety Reporting (JPSR) Modernization</a:t>
            </a:r>
            <a:endParaRPr lang="en-US" sz="1900" b="1" dirty="0">
              <a:latin typeface="+mn-lt"/>
            </a:endParaRPr>
          </a:p>
          <a:p>
            <a:pPr marL="457200" lvl="1" indent="0">
              <a:buNone/>
            </a:pPr>
            <a:r>
              <a:rPr lang="en-US" sz="1600" dirty="0"/>
              <a:t>Joint Incentive Fund (JIF) FY23 project, committed sustainment funding for out-years, provides standardized reporting &amp; investigations automation for DHA, VHA, U.S. TRANSCOM Patient Movement,  Operational Target of Oct FY26</a:t>
            </a:r>
            <a:r>
              <a:rPr lang="en-US" sz="1700" dirty="0"/>
              <a:t>.</a:t>
            </a:r>
          </a:p>
          <a:p>
            <a:endParaRPr lang="en-US" sz="1500" i="0" dirty="0">
              <a:solidFill>
                <a:srgbClr val="00B0F0"/>
              </a:solidFill>
              <a:effectLst/>
              <a:latin typeface="+mn-lt"/>
            </a:endParaRPr>
          </a:p>
        </p:txBody>
      </p:sp>
      <p:sp>
        <p:nvSpPr>
          <p:cNvPr id="4" name="Slide Number Placeholder 3">
            <a:extLst>
              <a:ext uri="{FF2B5EF4-FFF2-40B4-BE49-F238E27FC236}">
                <a16:creationId xmlns:a16="http://schemas.microsoft.com/office/drawing/2014/main" id="{7B6F251B-8544-8D02-C21C-804D6AD489E3}"/>
              </a:ext>
            </a:extLst>
          </p:cNvPr>
          <p:cNvSpPr>
            <a:spLocks noGrp="1"/>
          </p:cNvSpPr>
          <p:nvPr>
            <p:ph type="sldNum" sz="quarter" idx="4"/>
          </p:nvPr>
        </p:nvSpPr>
        <p:spPr/>
        <p:txBody>
          <a:bodyPr/>
          <a:lstStyle/>
          <a:p>
            <a:fld id="{B8EC6C1D-B94A-4A9A-BD8D-A546578E37EF}" type="slidenum">
              <a:rPr lang="en-US" smtClean="0"/>
              <a:t>5</a:t>
            </a:fld>
            <a:endParaRPr lang="en-US"/>
          </a:p>
        </p:txBody>
      </p:sp>
      <p:pic>
        <p:nvPicPr>
          <p:cNvPr id="1030" name="Picture 6">
            <a:extLst>
              <a:ext uri="{FF2B5EF4-FFF2-40B4-BE49-F238E27FC236}">
                <a16:creationId xmlns:a16="http://schemas.microsoft.com/office/drawing/2014/main" id="{709C857A-A319-F87B-1997-76714836611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1" y="2539874"/>
            <a:ext cx="2590799"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2AB863C2-08BB-A601-F3D5-EAAAD6E28625}"/>
              </a:ext>
            </a:extLst>
          </p:cNvPr>
          <p:cNvSpPr txBox="1">
            <a:spLocks/>
          </p:cNvSpPr>
          <p:nvPr/>
        </p:nvSpPr>
        <p:spPr>
          <a:xfrm>
            <a:off x="304046" y="2535010"/>
            <a:ext cx="5853274" cy="2057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82831"/>
              </a:buClr>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Clr>
                <a:srgbClr val="092068"/>
              </a:buClr>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Clr>
                <a:srgbClr val="6C82A7"/>
              </a:buClr>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700" b="1" dirty="0">
                <a:latin typeface="+mn-lt"/>
              </a:rPr>
              <a:t>Additional Areas of Collaboration</a:t>
            </a:r>
          </a:p>
          <a:p>
            <a:pPr marL="398463" lvl="1">
              <a:spcBef>
                <a:spcPts val="0"/>
              </a:spcBef>
            </a:pPr>
            <a:r>
              <a:rPr lang="en-US" sz="1500" dirty="0">
                <a:solidFill>
                  <a:schemeClr val="tx1"/>
                </a:solidFill>
                <a:latin typeface="+mn-lt"/>
              </a:rPr>
              <a:t>Sharing PS Lessons Learned on Electronic Health Record roll-out</a:t>
            </a:r>
          </a:p>
          <a:p>
            <a:pPr marL="798513" lvl="2">
              <a:spcBef>
                <a:spcPts val="0"/>
              </a:spcBef>
            </a:pPr>
            <a:r>
              <a:rPr lang="en-US" sz="1300" dirty="0">
                <a:solidFill>
                  <a:schemeClr val="tx1"/>
                </a:solidFill>
                <a:latin typeface="+mn-lt"/>
              </a:rPr>
              <a:t>Bar Code Medication Administration</a:t>
            </a:r>
          </a:p>
          <a:p>
            <a:pPr marL="398463" lvl="1">
              <a:spcBef>
                <a:spcPts val="0"/>
              </a:spcBef>
            </a:pPr>
            <a:r>
              <a:rPr lang="en-US" sz="1500" dirty="0">
                <a:solidFill>
                  <a:schemeClr val="tx1"/>
                </a:solidFill>
                <a:latin typeface="+mn-lt"/>
              </a:rPr>
              <a:t>Focused Reviews on Patient Safety data Trends</a:t>
            </a:r>
          </a:p>
          <a:p>
            <a:pPr marL="398463" lvl="1">
              <a:spcBef>
                <a:spcPts val="0"/>
              </a:spcBef>
            </a:pPr>
            <a:r>
              <a:rPr lang="en-US" sz="1500" dirty="0">
                <a:solidFill>
                  <a:schemeClr val="tx1"/>
                </a:solidFill>
                <a:latin typeface="+mn-lt"/>
              </a:rPr>
              <a:t>Patient Safety Communications – Shared Safety Information</a:t>
            </a:r>
          </a:p>
          <a:p>
            <a:pPr marL="398463" lvl="1">
              <a:spcBef>
                <a:spcPts val="0"/>
              </a:spcBef>
            </a:pPr>
            <a:r>
              <a:rPr lang="en-US" sz="1500" dirty="0">
                <a:solidFill>
                  <a:schemeClr val="tx1"/>
                </a:solidFill>
                <a:latin typeface="+mn-lt"/>
              </a:rPr>
              <a:t>Collaboration for efficiency on common functional domains</a:t>
            </a:r>
          </a:p>
          <a:p>
            <a:pPr marL="685800" lvl="2">
              <a:spcBef>
                <a:spcPts val="0"/>
              </a:spcBef>
            </a:pPr>
            <a:r>
              <a:rPr lang="en-US" sz="1500" dirty="0">
                <a:solidFill>
                  <a:schemeClr val="tx1"/>
                </a:solidFill>
                <a:latin typeface="+mn-lt"/>
              </a:rPr>
              <a:t>Presidential Report on Patient Safety </a:t>
            </a:r>
          </a:p>
          <a:p>
            <a:pPr marL="685800" lvl="2">
              <a:spcBef>
                <a:spcPts val="0"/>
              </a:spcBef>
            </a:pPr>
            <a:r>
              <a:rPr lang="en-US" sz="1500" dirty="0">
                <a:solidFill>
                  <a:schemeClr val="tx1"/>
                </a:solidFill>
                <a:latin typeface="+mn-lt"/>
              </a:rPr>
              <a:t>VHA Community Care and DHA Private Sector Care</a:t>
            </a:r>
          </a:p>
        </p:txBody>
      </p:sp>
      <p:pic>
        <p:nvPicPr>
          <p:cNvPr id="1028" name="Picture 4" descr="F-35 parts store tests new inventory scanning system">
            <a:extLst>
              <a:ext uri="{FF2B5EF4-FFF2-40B4-BE49-F238E27FC236}">
                <a16:creationId xmlns:a16="http://schemas.microsoft.com/office/drawing/2014/main" id="{29FD4EDD-FDCE-B5BD-8282-BC0F27A4652D}"/>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183" r="13623"/>
          <a:stretch/>
        </p:blipFill>
        <p:spPr bwMode="auto">
          <a:xfrm>
            <a:off x="462480" y="990600"/>
            <a:ext cx="1462514" cy="14489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Patient Safety Information Paper Hyperlink">
            <a:extLst>
              <a:ext uri="{FF2B5EF4-FFF2-40B4-BE49-F238E27FC236}">
                <a16:creationId xmlns:a16="http://schemas.microsoft.com/office/drawing/2014/main" id="{746B54F7-BEF0-8437-5CAB-8A4AB13EB8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63840" y="22764"/>
            <a:ext cx="822960" cy="822960"/>
          </a:xfrm>
          <a:prstGeom prst="rect">
            <a:avLst/>
          </a:prstGeom>
        </p:spPr>
      </p:pic>
    </p:spTree>
    <p:extLst>
      <p:ext uri="{BB962C8B-B14F-4D97-AF65-F5344CB8AC3E}">
        <p14:creationId xmlns:p14="http://schemas.microsoft.com/office/powerpoint/2010/main" val="297628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3944-1243-993F-FC9F-521B1E4BC64D}"/>
              </a:ext>
            </a:extLst>
          </p:cNvPr>
          <p:cNvSpPr>
            <a:spLocks noGrp="1"/>
          </p:cNvSpPr>
          <p:nvPr>
            <p:ph type="title"/>
          </p:nvPr>
        </p:nvSpPr>
        <p:spPr/>
        <p:txBody>
          <a:bodyPr/>
          <a:lstStyle/>
          <a:p>
            <a:r>
              <a:rPr lang="en-US" dirty="0"/>
              <a:t>Additional Collaboration Areas</a:t>
            </a:r>
          </a:p>
        </p:txBody>
      </p:sp>
      <p:sp>
        <p:nvSpPr>
          <p:cNvPr id="3" name="Content Placeholder 2">
            <a:extLst>
              <a:ext uri="{FF2B5EF4-FFF2-40B4-BE49-F238E27FC236}">
                <a16:creationId xmlns:a16="http://schemas.microsoft.com/office/drawing/2014/main" id="{05A33D2A-88DF-F5F5-CC9F-D3A8577215DA}"/>
              </a:ext>
            </a:extLst>
          </p:cNvPr>
          <p:cNvSpPr>
            <a:spLocks noGrp="1"/>
          </p:cNvSpPr>
          <p:nvPr>
            <p:ph idx="1"/>
          </p:nvPr>
        </p:nvSpPr>
        <p:spPr/>
        <p:txBody>
          <a:bodyPr>
            <a:normAutofit fontScale="92500" lnSpcReduction="20000"/>
          </a:bodyPr>
          <a:lstStyle/>
          <a:p>
            <a:r>
              <a:rPr lang="en-US" dirty="0"/>
              <a:t>Graduate Medical Education</a:t>
            </a:r>
          </a:p>
          <a:p>
            <a:pPr lvl="1"/>
            <a:r>
              <a:rPr lang="en-US" dirty="0"/>
              <a:t>VA/DoD GME Integrated Product Team</a:t>
            </a:r>
          </a:p>
          <a:p>
            <a:pPr lvl="1"/>
            <a:r>
              <a:rPr lang="en-US" dirty="0"/>
              <a:t>36 DHA GME Programs with Rotations at VA Hospitals</a:t>
            </a:r>
          </a:p>
          <a:p>
            <a:pPr lvl="1"/>
            <a:r>
              <a:rPr lang="en-US" dirty="0"/>
              <a:t>2 DHA GME Programs have VA Funded Residents </a:t>
            </a:r>
          </a:p>
          <a:p>
            <a:r>
              <a:rPr lang="en-US" dirty="0"/>
              <a:t>Clinical Practice Guidelines</a:t>
            </a:r>
          </a:p>
          <a:p>
            <a:pPr lvl="1"/>
            <a:r>
              <a:rPr lang="en-US" dirty="0"/>
              <a:t>Evidenced-Based Practice Guideline Work Group</a:t>
            </a:r>
          </a:p>
          <a:p>
            <a:pPr lvl="1"/>
            <a:r>
              <a:rPr lang="en-US" dirty="0"/>
              <a:t>Multidisciplinary Subject Matter Expert Working Group</a:t>
            </a:r>
          </a:p>
          <a:p>
            <a:r>
              <a:rPr lang="en-US" dirty="0"/>
              <a:t>Programs for Separating Service Members </a:t>
            </a:r>
          </a:p>
          <a:p>
            <a:pPr lvl="1"/>
            <a:r>
              <a:rPr lang="en-US" dirty="0" err="1"/>
              <a:t>InTransition</a:t>
            </a:r>
            <a:endParaRPr lang="en-US" dirty="0"/>
          </a:p>
          <a:p>
            <a:pPr lvl="1"/>
            <a:r>
              <a:rPr lang="en-US" dirty="0"/>
              <a:t>Recovery Coordination Program</a:t>
            </a:r>
          </a:p>
          <a:p>
            <a:pPr lvl="1"/>
            <a:r>
              <a:rPr lang="en-US" dirty="0"/>
              <a:t>Integrated Disability Evaluation System</a:t>
            </a:r>
          </a:p>
        </p:txBody>
      </p:sp>
      <p:sp>
        <p:nvSpPr>
          <p:cNvPr id="4" name="Slide Number Placeholder 3">
            <a:extLst>
              <a:ext uri="{FF2B5EF4-FFF2-40B4-BE49-F238E27FC236}">
                <a16:creationId xmlns:a16="http://schemas.microsoft.com/office/drawing/2014/main" id="{2901391A-044D-681D-AF1A-C8E09C71F2CF}"/>
              </a:ext>
            </a:extLst>
          </p:cNvPr>
          <p:cNvSpPr>
            <a:spLocks noGrp="1"/>
          </p:cNvSpPr>
          <p:nvPr>
            <p:ph type="sldNum" sz="quarter" idx="4"/>
          </p:nvPr>
        </p:nvSpPr>
        <p:spPr/>
        <p:txBody>
          <a:bodyPr/>
          <a:lstStyle/>
          <a:p>
            <a:fld id="{B8EC6C1D-B94A-4A9A-BD8D-A546578E37EF}" type="slidenum">
              <a:rPr lang="en-US" smtClean="0"/>
              <a:t>6</a:t>
            </a:fld>
            <a:endParaRPr lang="en-US"/>
          </a:p>
        </p:txBody>
      </p:sp>
      <p:pic>
        <p:nvPicPr>
          <p:cNvPr id="6" name="Picture 5" descr="Graduate Medical Education Information Paper Hyperlink">
            <a:extLst>
              <a:ext uri="{FF2B5EF4-FFF2-40B4-BE49-F238E27FC236}">
                <a16:creationId xmlns:a16="http://schemas.microsoft.com/office/drawing/2014/main" id="{FF958B18-5576-B06A-399A-09DD594430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5240" y="941070"/>
            <a:ext cx="1097280" cy="1097280"/>
          </a:xfrm>
          <a:prstGeom prst="rect">
            <a:avLst/>
          </a:prstGeom>
        </p:spPr>
      </p:pic>
      <p:sp>
        <p:nvSpPr>
          <p:cNvPr id="7" name="TextBox 6">
            <a:extLst>
              <a:ext uri="{FF2B5EF4-FFF2-40B4-BE49-F238E27FC236}">
                <a16:creationId xmlns:a16="http://schemas.microsoft.com/office/drawing/2014/main" id="{9343F5F3-DC8A-C521-9FD7-9797D024D921}"/>
              </a:ext>
            </a:extLst>
          </p:cNvPr>
          <p:cNvSpPr txBox="1"/>
          <p:nvPr/>
        </p:nvSpPr>
        <p:spPr>
          <a:xfrm>
            <a:off x="7459237" y="1913751"/>
            <a:ext cx="1463040" cy="276999"/>
          </a:xfrm>
          <a:prstGeom prst="rect">
            <a:avLst/>
          </a:prstGeom>
          <a:noFill/>
        </p:spPr>
        <p:txBody>
          <a:bodyPr wrap="square" rtlCol="0">
            <a:spAutoFit/>
          </a:bodyPr>
          <a:lstStyle/>
          <a:p>
            <a:pPr algn="ctr"/>
            <a:r>
              <a:rPr lang="en-US" sz="1200" dirty="0"/>
              <a:t>GME IP</a:t>
            </a:r>
          </a:p>
        </p:txBody>
      </p:sp>
      <p:pic>
        <p:nvPicPr>
          <p:cNvPr id="8" name="Picture 7" descr="Clinical Practice Guidelines Information Paper Hyperlink">
            <a:extLst>
              <a:ext uri="{FF2B5EF4-FFF2-40B4-BE49-F238E27FC236}">
                <a16:creationId xmlns:a16="http://schemas.microsoft.com/office/drawing/2014/main" id="{47E1CFCD-73A3-18AD-0488-16EAE47AE4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5240" y="2114550"/>
            <a:ext cx="1097280" cy="1097280"/>
          </a:xfrm>
          <a:prstGeom prst="rect">
            <a:avLst/>
          </a:prstGeom>
        </p:spPr>
      </p:pic>
      <p:sp>
        <p:nvSpPr>
          <p:cNvPr id="9" name="TextBox 8">
            <a:extLst>
              <a:ext uri="{FF2B5EF4-FFF2-40B4-BE49-F238E27FC236}">
                <a16:creationId xmlns:a16="http://schemas.microsoft.com/office/drawing/2014/main" id="{02371B88-8E7C-D80D-E3D5-D16D6E1E6BC3}"/>
              </a:ext>
            </a:extLst>
          </p:cNvPr>
          <p:cNvSpPr txBox="1"/>
          <p:nvPr/>
        </p:nvSpPr>
        <p:spPr>
          <a:xfrm>
            <a:off x="7452360" y="3105150"/>
            <a:ext cx="1463040" cy="276999"/>
          </a:xfrm>
          <a:prstGeom prst="rect">
            <a:avLst/>
          </a:prstGeom>
          <a:noFill/>
        </p:spPr>
        <p:txBody>
          <a:bodyPr wrap="square" rtlCol="0">
            <a:spAutoFit/>
          </a:bodyPr>
          <a:lstStyle/>
          <a:p>
            <a:pPr algn="ctr"/>
            <a:r>
              <a:rPr lang="en-US" sz="1200" dirty="0"/>
              <a:t>CPG IP</a:t>
            </a:r>
          </a:p>
        </p:txBody>
      </p:sp>
      <p:pic>
        <p:nvPicPr>
          <p:cNvPr id="10" name="Picture 9" descr="Separating Service Member Programs Information Paper Hyperlink">
            <a:extLst>
              <a:ext uri="{FF2B5EF4-FFF2-40B4-BE49-F238E27FC236}">
                <a16:creationId xmlns:a16="http://schemas.microsoft.com/office/drawing/2014/main" id="{BAB5194A-5120-0957-875A-61567986F8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30563" y="3333750"/>
            <a:ext cx="1097280" cy="1097280"/>
          </a:xfrm>
          <a:prstGeom prst="rect">
            <a:avLst/>
          </a:prstGeom>
        </p:spPr>
      </p:pic>
      <p:sp>
        <p:nvSpPr>
          <p:cNvPr id="11" name="TextBox 10">
            <a:extLst>
              <a:ext uri="{FF2B5EF4-FFF2-40B4-BE49-F238E27FC236}">
                <a16:creationId xmlns:a16="http://schemas.microsoft.com/office/drawing/2014/main" id="{45D5E14F-2B97-C615-C2FE-200B477C5273}"/>
              </a:ext>
            </a:extLst>
          </p:cNvPr>
          <p:cNvSpPr txBox="1"/>
          <p:nvPr/>
        </p:nvSpPr>
        <p:spPr>
          <a:xfrm>
            <a:off x="7434644" y="4352151"/>
            <a:ext cx="1463040" cy="276999"/>
          </a:xfrm>
          <a:prstGeom prst="rect">
            <a:avLst/>
          </a:prstGeom>
          <a:noFill/>
        </p:spPr>
        <p:txBody>
          <a:bodyPr wrap="square" rtlCol="0">
            <a:spAutoFit/>
          </a:bodyPr>
          <a:lstStyle/>
          <a:p>
            <a:pPr algn="ctr"/>
            <a:r>
              <a:rPr lang="en-US" sz="1200" dirty="0"/>
              <a:t>Separating SM IP</a:t>
            </a:r>
          </a:p>
        </p:txBody>
      </p:sp>
    </p:spTree>
    <p:extLst>
      <p:ext uri="{BB962C8B-B14F-4D97-AF65-F5344CB8AC3E}">
        <p14:creationId xmlns:p14="http://schemas.microsoft.com/office/powerpoint/2010/main" val="286046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751513-BAF3-9080-967B-7551C7BFAEB1}"/>
              </a:ext>
            </a:extLst>
          </p:cNvPr>
          <p:cNvSpPr>
            <a:spLocks noGrp="1"/>
          </p:cNvSpPr>
          <p:nvPr>
            <p:ph type="sldNum" sz="quarter" idx="4"/>
          </p:nvPr>
        </p:nvSpPr>
        <p:spPr/>
        <p:txBody>
          <a:bodyPr/>
          <a:lstStyle/>
          <a:p>
            <a:fld id="{B8EC6C1D-B94A-4A9A-BD8D-A546578E37EF}" type="slidenum">
              <a:rPr lang="en-US" smtClean="0"/>
              <a:t>7</a:t>
            </a:fld>
            <a:endParaRPr lang="en-US"/>
          </a:p>
        </p:txBody>
      </p:sp>
      <p:sp>
        <p:nvSpPr>
          <p:cNvPr id="3" name="Title 1">
            <a:extLst>
              <a:ext uri="{FF2B5EF4-FFF2-40B4-BE49-F238E27FC236}">
                <a16:creationId xmlns:a16="http://schemas.microsoft.com/office/drawing/2014/main" id="{2F85401C-F80F-3E89-A19F-CD6612F87B5D}"/>
              </a:ext>
            </a:extLst>
          </p:cNvPr>
          <p:cNvSpPr txBox="1">
            <a:spLocks/>
          </p:cNvSpPr>
          <p:nvPr/>
        </p:nvSpPr>
        <p:spPr bwMode="auto">
          <a:xfrm>
            <a:off x="2257425" y="1200151"/>
            <a:ext cx="4629150" cy="411956"/>
          </a:xfrm>
          <a:prstGeom prst="rect">
            <a:avLst/>
          </a:prstGeom>
        </p:spPr>
        <p:txBody>
          <a:bodyPr vert="horz" wrap="square" lIns="68580" tIns="34290" rIns="68580" bIns="34290" numCol="1" rtlCol="0" anchor="ctr" anchorCtr="0" compatLnSpc="1">
            <a:prstTxWarp prst="textNoShape">
              <a:avLst/>
            </a:prstTxWarp>
            <a:noAutofit/>
          </a:bodyPr>
          <a:lstStyle>
            <a:lvl1pPr algn="l" rtl="0" eaLnBrk="0" fontAlgn="base" hangingPunct="0">
              <a:spcBef>
                <a:spcPct val="0"/>
              </a:spcBef>
              <a:spcAft>
                <a:spcPct val="0"/>
              </a:spcAft>
              <a:defRPr sz="2800" kern="1200" cap="all">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2pPr>
            <a:lvl3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3pPr>
            <a:lvl4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4pPr>
            <a:lvl5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5pPr>
            <a:lvl6pPr marL="457200" algn="l" rtl="0" fontAlgn="base">
              <a:spcBef>
                <a:spcPct val="0"/>
              </a:spcBef>
              <a:spcAft>
                <a:spcPct val="0"/>
              </a:spcAft>
              <a:defRPr sz="2800">
                <a:solidFill>
                  <a:schemeClr val="tx1"/>
                </a:solidFill>
                <a:latin typeface="Calibri" pitchFamily="34" charset="0"/>
              </a:defRPr>
            </a:lvl6pPr>
            <a:lvl7pPr marL="914400" algn="l" rtl="0" fontAlgn="base">
              <a:spcBef>
                <a:spcPct val="0"/>
              </a:spcBef>
              <a:spcAft>
                <a:spcPct val="0"/>
              </a:spcAft>
              <a:defRPr sz="2800">
                <a:solidFill>
                  <a:schemeClr val="tx1"/>
                </a:solidFill>
                <a:latin typeface="Calibri" pitchFamily="34" charset="0"/>
              </a:defRPr>
            </a:lvl7pPr>
            <a:lvl8pPr marL="1371600" algn="l" rtl="0" fontAlgn="base">
              <a:spcBef>
                <a:spcPct val="0"/>
              </a:spcBef>
              <a:spcAft>
                <a:spcPct val="0"/>
              </a:spcAft>
              <a:defRPr sz="2800">
                <a:solidFill>
                  <a:schemeClr val="tx1"/>
                </a:solidFill>
                <a:latin typeface="Calibri" pitchFamily="34" charset="0"/>
              </a:defRPr>
            </a:lvl8pPr>
            <a:lvl9pPr marL="1828800" algn="l" rtl="0" fontAlgn="base">
              <a:spcBef>
                <a:spcPct val="0"/>
              </a:spcBef>
              <a:spcAft>
                <a:spcPct val="0"/>
              </a:spcAft>
              <a:defRPr sz="2800">
                <a:solidFill>
                  <a:schemeClr val="tx1"/>
                </a:solidFill>
                <a:latin typeface="Calibri" pitchFamily="34" charset="0"/>
              </a:defRPr>
            </a:lvl9pPr>
          </a:lstStyle>
          <a:p>
            <a:pPr algn="ctr" eaLnBrk="1" hangingPunct="1">
              <a:defRPr/>
            </a:pPr>
            <a:r>
              <a:rPr lang="en-US" altLang="x-none" sz="2700" b="1" dirty="0">
                <a:solidFill>
                  <a:schemeClr val="accent4"/>
                </a:solidFill>
                <a:latin typeface="Franklin Gothic Medium" panose="020B0603020102020204" pitchFamily="34" charset="0"/>
                <a:ea typeface="ＭＳ Ｐゴシック" charset="-128"/>
                <a:cs typeface="+mn-cs"/>
              </a:rPr>
              <a:t>How To Claim CE Credit</a:t>
            </a:r>
          </a:p>
        </p:txBody>
      </p:sp>
      <p:sp>
        <p:nvSpPr>
          <p:cNvPr id="4" name="Content Placeholder 2">
            <a:extLst>
              <a:ext uri="{FF2B5EF4-FFF2-40B4-BE49-F238E27FC236}">
                <a16:creationId xmlns:a16="http://schemas.microsoft.com/office/drawing/2014/main" id="{D34D9F92-7EA4-B868-FB48-6B881824FCE6}"/>
              </a:ext>
            </a:extLst>
          </p:cNvPr>
          <p:cNvSpPr txBox="1">
            <a:spLocks/>
          </p:cNvSpPr>
          <p:nvPr/>
        </p:nvSpPr>
        <p:spPr>
          <a:xfrm>
            <a:off x="1066800" y="1881317"/>
            <a:ext cx="7315200" cy="1909633"/>
          </a:xfrm>
          <a:prstGeom prst="rect">
            <a:avLst/>
          </a:prstGeom>
        </p:spPr>
        <p:txBody>
          <a:bodyPr/>
          <a:lstStyle>
            <a:lvl1pPr marL="457189" indent="-457189" algn="l" defTabSz="1219170" rtl="0" eaLnBrk="1" latinLnBrk="0" hangingPunct="1">
              <a:spcBef>
                <a:spcPct val="20000"/>
              </a:spcBef>
              <a:buSzPct val="125000"/>
              <a:buFont typeface="Arial" panose="020B0604020202020204" pitchFamily="34" charset="0"/>
              <a:buChar char="•"/>
              <a:defRPr sz="2933" kern="1200">
                <a:solidFill>
                  <a:srgbClr val="454545"/>
                </a:solidFill>
                <a:latin typeface="Franklin Gothic Book" panose="020B0503020102020204" pitchFamily="34" charset="0"/>
                <a:ea typeface="+mn-ea"/>
                <a:cs typeface="+mn-cs"/>
              </a:defRPr>
            </a:lvl1pPr>
            <a:lvl2pPr marL="990575" indent="-380990" algn="l" defTabSz="1219170" rtl="0" eaLnBrk="1" latinLnBrk="0" hangingPunct="1">
              <a:spcBef>
                <a:spcPct val="20000"/>
              </a:spcBef>
              <a:buFont typeface="Wingdings" panose="05000000000000000000" pitchFamily="2" charset="2"/>
              <a:buChar char="§"/>
              <a:defRPr sz="2667" kern="1200">
                <a:solidFill>
                  <a:srgbClr val="454545"/>
                </a:solidFill>
                <a:latin typeface="Franklin Gothic Book" panose="020B0503020102020204" pitchFamily="34" charset="0"/>
                <a:ea typeface="+mn-ea"/>
                <a:cs typeface="+mn-cs"/>
              </a:defRPr>
            </a:lvl2pPr>
            <a:lvl3pPr marL="1523962" indent="-304792" algn="l" defTabSz="1219170" rtl="0" eaLnBrk="1" latinLnBrk="0" hangingPunct="1">
              <a:spcBef>
                <a:spcPct val="20000"/>
              </a:spcBef>
              <a:buFont typeface="Wingdings" panose="05000000000000000000" pitchFamily="2" charset="2"/>
              <a:buChar char="ü"/>
              <a:defRPr sz="2400" kern="1200">
                <a:solidFill>
                  <a:srgbClr val="454545"/>
                </a:solidFill>
                <a:latin typeface="Franklin Gothic Book" panose="020B0503020102020204" pitchFamily="34"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None/>
            </a:pPr>
            <a:r>
              <a:rPr lang="en-US" sz="1600" dirty="0">
                <a:solidFill>
                  <a:schemeClr val="tx1"/>
                </a:solidFill>
                <a:ea typeface="ＭＳ Ｐゴシック" charset="-128"/>
              </a:rPr>
              <a:t>If you would like to receive continuing education credit for this activity, please visit:</a:t>
            </a:r>
          </a:p>
          <a:p>
            <a:pPr marL="0" indent="0">
              <a:buNone/>
            </a:pPr>
            <a:endParaRPr lang="en-US" sz="1600" dirty="0">
              <a:solidFill>
                <a:schemeClr val="tx1"/>
              </a:solidFill>
              <a:ea typeface="ＭＳ Ｐゴシック" charset="-128"/>
            </a:endParaRPr>
          </a:p>
          <a:p>
            <a:pPr marL="0" indent="0" algn="ctr">
              <a:buNone/>
            </a:pPr>
            <a:r>
              <a:rPr lang="en-US" sz="1600" dirty="0">
                <a:solidFill>
                  <a:schemeClr val="tx1"/>
                </a:solidFill>
                <a:ea typeface="ＭＳ Ｐゴシック" charset="-128"/>
              </a:rPr>
              <a:t>amsus.cds.affinityced.com </a:t>
            </a:r>
          </a:p>
          <a:p>
            <a:endParaRPr lang="en-US" altLang="x-none" sz="1600" dirty="0">
              <a:solidFill>
                <a:srgbClr val="000090"/>
              </a:solidFill>
              <a:ea typeface="ＭＳ Ｐゴシック" charset="-128"/>
            </a:endParaRPr>
          </a:p>
        </p:txBody>
      </p:sp>
    </p:spTree>
    <p:extLst>
      <p:ext uri="{BB962C8B-B14F-4D97-AF65-F5344CB8AC3E}">
        <p14:creationId xmlns:p14="http://schemas.microsoft.com/office/powerpoint/2010/main" val="3944541195"/>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A PPT Template - 230413" id="{F575545D-8B70-439B-AAF5-811B29D437CE}" vid="{F633FD30-3608-4117-BEFA-E21D631B8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8D398BABD7B14B8E6CF8EA13DAA0AC" ma:contentTypeVersion="18" ma:contentTypeDescription="Create a new document." ma:contentTypeScope="" ma:versionID="3673f64236be8888e6c375b381601f1d">
  <xsd:schema xmlns:xsd="http://www.w3.org/2001/XMLSchema" xmlns:xs="http://www.w3.org/2001/XMLSchema" xmlns:p="http://schemas.microsoft.com/office/2006/metadata/properties" xmlns:ns2="b97c1a8e-5110-464a-816e-55fe5fabc994" xmlns:ns3="e1bcc60b-506b-4ef3-9855-672da6bb1521" targetNamespace="http://schemas.microsoft.com/office/2006/metadata/properties" ma:root="true" ma:fieldsID="97c65d9f1112f9414d3f934a725e8cd9" ns2:_="" ns3:_="">
    <xsd:import namespace="b97c1a8e-5110-464a-816e-55fe5fabc994"/>
    <xsd:import namespace="e1bcc60b-506b-4ef3-9855-672da6bb15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c1a8e-5110-464a-816e-55fe5fabc9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65c3611-4041-4eb9-8f79-39f8bcbd20a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bcc60b-506b-4ef3-9855-672da6bb15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199bf2-fc42-442e-927a-aac1be7ef19d}" ma:internalName="TaxCatchAll" ma:showField="CatchAllData" ma:web="e1bcc60b-506b-4ef3-9855-672da6bb15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1bcc60b-506b-4ef3-9855-672da6bb1521" xsi:nil="true"/>
    <lcf76f155ced4ddcb4097134ff3c332f xmlns="b97c1a8e-5110-464a-816e-55fe5fabc99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2.xml><?xml version="1.0" encoding="utf-8"?>
<ds:datastoreItem xmlns:ds="http://schemas.openxmlformats.org/officeDocument/2006/customXml" ds:itemID="{68DA89A9-074B-4B99-878C-DE1B0F519C1E}"/>
</file>

<file path=customXml/itemProps3.xml><?xml version="1.0" encoding="utf-8"?>
<ds:datastoreItem xmlns:ds="http://schemas.openxmlformats.org/officeDocument/2006/customXml" ds:itemID="{C9F847EF-B67A-4F59-803E-7BA1D94D0768}">
  <ds:schemaRefs>
    <ds:schemaRef ds:uri="818ca2b6-8b86-4a56-844d-a0942463b13e"/>
    <ds:schemaRef ds:uri="http://purl.org/dc/elements/1.1/"/>
    <ds:schemaRef ds:uri="http://www.w3.org/XML/1998/namespace"/>
    <ds:schemaRef ds:uri="http://purl.org/dc/dcmitype/"/>
    <ds:schemaRef ds:uri="http://schemas.microsoft.com/office/2006/documentManagement/types"/>
    <ds:schemaRef ds:uri="http://schemas.openxmlformats.org/package/2006/metadata/core-properties"/>
    <ds:schemaRef ds:uri="8403558c-1fec-4b93-bddd-3e22188c0a58"/>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DHA PPT Template - 230413</Template>
  <TotalTime>539</TotalTime>
  <Words>779</Words>
  <Application>Microsoft Office PowerPoint</Application>
  <PresentationFormat>On-screen Show (16:9)</PresentationFormat>
  <Paragraphs>80</Paragraphs>
  <Slides>7</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ＭＳ Ｐゴシック</vt:lpstr>
      <vt:lpstr>-apple-system</vt:lpstr>
      <vt:lpstr>Arial</vt:lpstr>
      <vt:lpstr>Calibri</vt:lpstr>
      <vt:lpstr>Cambria</vt:lpstr>
      <vt:lpstr>Franklin Gothic Book</vt:lpstr>
      <vt:lpstr>Franklin Gothic Medium</vt:lpstr>
      <vt:lpstr>Garamond</vt:lpstr>
      <vt:lpstr>Wingdings</vt:lpstr>
      <vt:lpstr>Office Theme</vt:lpstr>
      <vt:lpstr>One Patient, Two Healthcare Systems:  DoD and VA Collaboration</vt:lpstr>
      <vt:lpstr>Disclosures</vt:lpstr>
      <vt:lpstr>LEARNING OUTCOMES</vt:lpstr>
      <vt:lpstr>Collaboration Areas</vt:lpstr>
      <vt:lpstr>DHA Patient Safety Collaboration with VHA</vt:lpstr>
      <vt:lpstr>Additional Collaboration Areas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is Franklin Gothic Medium, 32pt</dc:title>
  <dc:subject>ASPR PowerPoint Template</dc:subject>
  <dc:creator>Fry, Kristiann</dc:creator>
  <cp:lastModifiedBy>Lori Lawrence</cp:lastModifiedBy>
  <cp:revision>31</cp:revision>
  <dcterms:created xsi:type="dcterms:W3CDTF">2023-11-27T15:59:21Z</dcterms:created>
  <dcterms:modified xsi:type="dcterms:W3CDTF">2024-01-29T13:10:28Z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0x0101004E8D398BABD7B14B8E6CF8EA13DAA0AC</vt:lpwstr>
  </property>
  <property fmtid="{D5CDD505-2E9C-101B-9397-08002B2CF9AE}" pid="3" name="MSIP_Label_ea60d57e-af5b-4752-ac57-3e4f28ca11dc_Enabled">
    <vt:lpwstr>true</vt:lpwstr>
  </property>
  <property fmtid="{D5CDD505-2E9C-101B-9397-08002B2CF9AE}" pid="4" name="MSIP_Label_ea60d57e-af5b-4752-ac57-3e4f28ca11dc_SetDate">
    <vt:lpwstr>2023-11-27T15:59:22Z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8c97b35a-a21d-4a8b-808c-dd7200216bec</vt:lpwstr>
  </property>
  <property fmtid="{D5CDD505-2E9C-101B-9397-08002B2CF9AE}" pid="9" name="MSIP_Label_ea60d57e-af5b-4752-ac57-3e4f28ca11dc_ContentBits">
    <vt:lpwstr>0</vt:lpwstr>
  </property>
  <property fmtid="{D5CDD505-2E9C-101B-9397-08002B2CF9AE}" pid="10" name="MediaServiceImageTags">
    <vt:lpwstr/>
  </property>
</Properties>
</file>