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quickStyle1.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handoutMasterIdLst>
    <p:handoutMasterId r:id="rId28"/>
  </p:handoutMasterIdLst>
  <p:sldIdLst>
    <p:sldId id="269" r:id="rId2"/>
    <p:sldId id="270" r:id="rId3"/>
    <p:sldId id="658" r:id="rId4"/>
    <p:sldId id="677" r:id="rId5"/>
    <p:sldId id="268" r:id="rId6"/>
    <p:sldId id="661" r:id="rId7"/>
    <p:sldId id="657" r:id="rId8"/>
    <p:sldId id="266" r:id="rId9"/>
    <p:sldId id="682" r:id="rId10"/>
    <p:sldId id="678" r:id="rId11"/>
    <p:sldId id="679" r:id="rId12"/>
    <p:sldId id="680" r:id="rId13"/>
    <p:sldId id="663" r:id="rId14"/>
    <p:sldId id="256" r:id="rId15"/>
    <p:sldId id="683" r:id="rId16"/>
    <p:sldId id="675" r:id="rId17"/>
    <p:sldId id="666" r:id="rId18"/>
    <p:sldId id="667" r:id="rId19"/>
    <p:sldId id="676" r:id="rId20"/>
    <p:sldId id="668" r:id="rId21"/>
    <p:sldId id="669" r:id="rId22"/>
    <p:sldId id="670" r:id="rId23"/>
    <p:sldId id="672" r:id="rId24"/>
    <p:sldId id="264" r:id="rId25"/>
    <p:sldId id="674" r:id="rId26"/>
  </p:sldIdLst>
  <p:sldSz cx="9144000" cy="6858000" type="screen4x3"/>
  <p:notesSz cx="6881813" cy="9296400"/>
  <p:embeddedFontLst>
    <p:embeddedFont>
      <p:font typeface="Garamond" panose="02020404030301010803" pitchFamily="18" charset="0"/>
      <p:regular r:id="rId29"/>
      <p:bold r:id="rId30"/>
      <p:italic r:id="rId31"/>
      <p:boldItalic r:id="rId32"/>
    </p:embeddedFont>
    <p:embeddedFont>
      <p:font typeface="Nunito Sans" pitchFamily="2"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hxsJPoMVBE1RhioEv1NoHZywgn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15C1C9-4ECF-4AEE-96D6-69688056391C}" v="2325" dt="2024-01-26T12:54:33.7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56052" autoAdjust="0"/>
  </p:normalViewPr>
  <p:slideViewPr>
    <p:cSldViewPr snapToGrid="0">
      <p:cViewPr varScale="1">
        <p:scale>
          <a:sx n="36" d="100"/>
          <a:sy n="36" d="100"/>
        </p:scale>
        <p:origin x="2100" y="24"/>
      </p:cViewPr>
      <p:guideLst>
        <p:guide orient="horz" pos="2160"/>
        <p:guide pos="2880"/>
      </p:guideLst>
    </p:cSldViewPr>
  </p:slideViewPr>
  <p:outlineViewPr>
    <p:cViewPr>
      <p:scale>
        <a:sx n="33" d="100"/>
        <a:sy n="33" d="100"/>
      </p:scale>
      <p:origin x="0" y="-18492"/>
    </p:cViewPr>
  </p:outlineViewPr>
  <p:notesTextViewPr>
    <p:cViewPr>
      <p:scale>
        <a:sx n="1" d="1"/>
        <a:sy n="1" d="1"/>
      </p:scale>
      <p:origin x="0" y="0"/>
    </p:cViewPr>
  </p:notesTextViewPr>
  <p:sorterViewPr>
    <p:cViewPr>
      <p:scale>
        <a:sx n="100" d="100"/>
        <a:sy n="100" d="100"/>
      </p:scale>
      <p:origin x="0" y="-4116"/>
    </p:cViewPr>
  </p:sorterViewPr>
  <p:notesViewPr>
    <p:cSldViewPr snapToGrid="0">
      <p:cViewPr varScale="1">
        <p:scale>
          <a:sx n="50" d="100"/>
          <a:sy n="50" d="100"/>
        </p:scale>
        <p:origin x="2704"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40" Type="http://schemas.openxmlformats.org/officeDocument/2006/relationships/viewProps" Target="view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customschemas.google.com/relationships/presentationmetadata" Target="metadata"/></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798899-1057-49D8-A8F2-EA56617478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240D5C-D789-499A-9432-2D3BC93318C9}">
      <dgm:prSet/>
      <dgm:spPr>
        <a:solidFill>
          <a:schemeClr val="accent1">
            <a:lumMod val="75000"/>
          </a:schemeClr>
        </a:solidFill>
      </dgm:spPr>
      <dgm:t>
        <a:bodyPr/>
        <a:lstStyle/>
        <a:p>
          <a:r>
            <a:rPr lang="en-US" b="1" dirty="0"/>
            <a:t>Equipment: 2.5 Short Tons ($250K) transported</a:t>
          </a:r>
          <a:endParaRPr lang="en-US" dirty="0"/>
        </a:p>
      </dgm:t>
    </dgm:pt>
    <dgm:pt modelId="{33368881-F774-439D-9D00-C5871E8DDF84}" type="parTrans" cxnId="{1B89E750-E168-4803-B258-7CBB535A619B}">
      <dgm:prSet/>
      <dgm:spPr/>
      <dgm:t>
        <a:bodyPr/>
        <a:lstStyle/>
        <a:p>
          <a:endParaRPr lang="en-US"/>
        </a:p>
      </dgm:t>
    </dgm:pt>
    <dgm:pt modelId="{4C4BA583-8DED-4BA5-BFEF-212FA7F3B735}" type="sibTrans" cxnId="{1B89E750-E168-4803-B258-7CBB535A619B}">
      <dgm:prSet/>
      <dgm:spPr/>
      <dgm:t>
        <a:bodyPr/>
        <a:lstStyle/>
        <a:p>
          <a:endParaRPr lang="en-US"/>
        </a:p>
      </dgm:t>
    </dgm:pt>
    <dgm:pt modelId="{E7763FBE-6807-49D4-B0D8-E8A243413A16}">
      <dgm:prSet/>
      <dgm:spPr>
        <a:solidFill>
          <a:schemeClr val="accent1">
            <a:lumMod val="75000"/>
          </a:schemeClr>
        </a:solidFill>
      </dgm:spPr>
      <dgm:t>
        <a:bodyPr/>
        <a:lstStyle/>
        <a:p>
          <a:r>
            <a:rPr lang="en-US" b="1" dirty="0"/>
            <a:t>COVID: 0 positives</a:t>
          </a:r>
          <a:endParaRPr lang="en-US" dirty="0"/>
        </a:p>
      </dgm:t>
    </dgm:pt>
    <dgm:pt modelId="{CC6F4889-8D5E-4223-9CF1-F5BB819C13C8}" type="parTrans" cxnId="{960E5B3D-77E7-46D8-A68B-8E85FE270E31}">
      <dgm:prSet/>
      <dgm:spPr/>
      <dgm:t>
        <a:bodyPr/>
        <a:lstStyle/>
        <a:p>
          <a:endParaRPr lang="en-US"/>
        </a:p>
      </dgm:t>
    </dgm:pt>
    <dgm:pt modelId="{A5E3123E-0106-4BFE-AE2D-FFD0F38B2092}" type="sibTrans" cxnId="{960E5B3D-77E7-46D8-A68B-8E85FE270E31}">
      <dgm:prSet/>
      <dgm:spPr/>
      <dgm:t>
        <a:bodyPr/>
        <a:lstStyle/>
        <a:p>
          <a:endParaRPr lang="en-US"/>
        </a:p>
      </dgm:t>
    </dgm:pt>
    <dgm:pt modelId="{297156D7-E281-4AEF-9CC5-961B48952D7E}">
      <dgm:prSet/>
      <dgm:spPr>
        <a:solidFill>
          <a:schemeClr val="accent1">
            <a:lumMod val="75000"/>
          </a:schemeClr>
        </a:solidFill>
      </dgm:spPr>
      <dgm:t>
        <a:bodyPr/>
        <a:lstStyle/>
        <a:p>
          <a:r>
            <a:rPr lang="en-US" b="1" dirty="0"/>
            <a:t>Food Services: 2,244 meals  </a:t>
          </a:r>
          <a:endParaRPr lang="en-US" dirty="0"/>
        </a:p>
      </dgm:t>
    </dgm:pt>
    <dgm:pt modelId="{3EC2B836-AD80-40C7-9384-6C964266C29D}" type="parTrans" cxnId="{F554C812-E766-4C48-BA9E-090484EB3BD1}">
      <dgm:prSet/>
      <dgm:spPr/>
      <dgm:t>
        <a:bodyPr/>
        <a:lstStyle/>
        <a:p>
          <a:endParaRPr lang="en-US"/>
        </a:p>
      </dgm:t>
    </dgm:pt>
    <dgm:pt modelId="{994C7124-B7C9-44CB-9FCE-6EE945115F5E}" type="sibTrans" cxnId="{F554C812-E766-4C48-BA9E-090484EB3BD1}">
      <dgm:prSet/>
      <dgm:spPr/>
      <dgm:t>
        <a:bodyPr/>
        <a:lstStyle/>
        <a:p>
          <a:endParaRPr lang="en-US"/>
        </a:p>
      </dgm:t>
    </dgm:pt>
    <dgm:pt modelId="{3D422DCE-2E3A-40C3-A7FC-C19EC7D78851}">
      <dgm:prSet/>
      <dgm:spPr>
        <a:solidFill>
          <a:schemeClr val="accent1">
            <a:lumMod val="75000"/>
          </a:schemeClr>
        </a:solidFill>
      </dgm:spPr>
      <dgm:t>
        <a:bodyPr/>
        <a:lstStyle/>
        <a:p>
          <a:r>
            <a:rPr lang="en-US" b="1" dirty="0"/>
            <a:t>Training Hours: 7,124 hours </a:t>
          </a:r>
          <a:endParaRPr lang="en-US" dirty="0"/>
        </a:p>
      </dgm:t>
    </dgm:pt>
    <dgm:pt modelId="{DDCC5EA8-A767-4B4E-910E-ABCD391340B2}" type="parTrans" cxnId="{233FB10F-F82A-4D2D-918B-4C2B71A405A8}">
      <dgm:prSet/>
      <dgm:spPr/>
      <dgm:t>
        <a:bodyPr/>
        <a:lstStyle/>
        <a:p>
          <a:endParaRPr lang="en-US"/>
        </a:p>
      </dgm:t>
    </dgm:pt>
    <dgm:pt modelId="{A2655A8C-2F8F-4EBC-8384-F90CCE48A7B3}" type="sibTrans" cxnId="{233FB10F-F82A-4D2D-918B-4C2B71A405A8}">
      <dgm:prSet/>
      <dgm:spPr/>
      <dgm:t>
        <a:bodyPr/>
        <a:lstStyle/>
        <a:p>
          <a:endParaRPr lang="en-US"/>
        </a:p>
      </dgm:t>
    </dgm:pt>
    <dgm:pt modelId="{53AAD2D0-C45A-4CE0-9803-0DDAE5175CFD}">
      <dgm:prSet/>
      <dgm:spPr>
        <a:solidFill>
          <a:schemeClr val="accent1">
            <a:lumMod val="75000"/>
          </a:schemeClr>
        </a:solidFill>
      </dgm:spPr>
      <dgm:t>
        <a:bodyPr/>
        <a:lstStyle/>
        <a:p>
          <a:r>
            <a:rPr lang="en-US" b="1" dirty="0"/>
            <a:t>Medical Care: 866 encounters, 2142 procedures, FMV $450,320</a:t>
          </a:r>
          <a:endParaRPr lang="en-US" dirty="0"/>
        </a:p>
      </dgm:t>
    </dgm:pt>
    <dgm:pt modelId="{2AC6D1A2-60A7-49BF-ABF1-AA921B7F3EE6}" type="sibTrans" cxnId="{30775932-07B3-4902-AE4C-DE2817E6D4C1}">
      <dgm:prSet/>
      <dgm:spPr/>
      <dgm:t>
        <a:bodyPr/>
        <a:lstStyle/>
        <a:p>
          <a:endParaRPr lang="en-US"/>
        </a:p>
      </dgm:t>
    </dgm:pt>
    <dgm:pt modelId="{4B2F2C9D-4026-4776-AEB6-22E34C23DD76}" type="parTrans" cxnId="{30775932-07B3-4902-AE4C-DE2817E6D4C1}">
      <dgm:prSet/>
      <dgm:spPr/>
      <dgm:t>
        <a:bodyPr/>
        <a:lstStyle/>
        <a:p>
          <a:endParaRPr lang="en-US"/>
        </a:p>
      </dgm:t>
    </dgm:pt>
    <dgm:pt modelId="{A01AD11D-AF11-4210-93B5-63345B2DABE7}" type="pres">
      <dgm:prSet presAssocID="{D8798899-1057-49D8-A8F2-EA5661747838}" presName="linear" presStyleCnt="0">
        <dgm:presLayoutVars>
          <dgm:animLvl val="lvl"/>
          <dgm:resizeHandles val="exact"/>
        </dgm:presLayoutVars>
      </dgm:prSet>
      <dgm:spPr/>
    </dgm:pt>
    <dgm:pt modelId="{84AE614D-FBC0-4480-AC6F-9EFC4F7C1ED3}" type="pres">
      <dgm:prSet presAssocID="{90240D5C-D789-499A-9432-2D3BC93318C9}" presName="parentText" presStyleLbl="node1" presStyleIdx="0" presStyleCnt="5" custLinFactY="490396" custLinFactNeighborX="304" custLinFactNeighborY="500000">
        <dgm:presLayoutVars>
          <dgm:chMax val="0"/>
          <dgm:bulletEnabled val="1"/>
        </dgm:presLayoutVars>
      </dgm:prSet>
      <dgm:spPr/>
    </dgm:pt>
    <dgm:pt modelId="{D6A3679C-D907-4F3A-B555-22596A6A6477}" type="pres">
      <dgm:prSet presAssocID="{4C4BA583-8DED-4BA5-BFEF-212FA7F3B735}" presName="spacer" presStyleCnt="0"/>
      <dgm:spPr/>
    </dgm:pt>
    <dgm:pt modelId="{F3477A74-FAA2-4B34-BA7D-2187EEF2B972}" type="pres">
      <dgm:prSet presAssocID="{E7763FBE-6807-49D4-B0D8-E8A243413A16}" presName="parentText" presStyleLbl="node1" presStyleIdx="1" presStyleCnt="5" custLinFactY="240621" custLinFactNeighborX="118" custLinFactNeighborY="300000">
        <dgm:presLayoutVars>
          <dgm:chMax val="0"/>
          <dgm:bulletEnabled val="1"/>
        </dgm:presLayoutVars>
      </dgm:prSet>
      <dgm:spPr/>
    </dgm:pt>
    <dgm:pt modelId="{27A0E7DC-9331-49F3-AE60-EC81454BFF08}" type="pres">
      <dgm:prSet presAssocID="{A5E3123E-0106-4BFE-AE2D-FFD0F38B2092}" presName="spacer" presStyleCnt="0"/>
      <dgm:spPr/>
    </dgm:pt>
    <dgm:pt modelId="{3A220945-2DDE-4F84-8E14-77B4E8B3966E}" type="pres">
      <dgm:prSet presAssocID="{53AAD2D0-C45A-4CE0-9803-0DDAE5175CFD}" presName="parentText" presStyleLbl="node1" presStyleIdx="2" presStyleCnt="5" custLinFactY="-243775" custLinFactNeighborX="-775" custLinFactNeighborY="-300000">
        <dgm:presLayoutVars>
          <dgm:chMax val="0"/>
          <dgm:bulletEnabled val="1"/>
        </dgm:presLayoutVars>
      </dgm:prSet>
      <dgm:spPr/>
    </dgm:pt>
    <dgm:pt modelId="{6E573945-0ED6-43C1-B6CF-63CC4A6FBC47}" type="pres">
      <dgm:prSet presAssocID="{2AC6D1A2-60A7-49BF-ABF1-AA921B7F3EE6}" presName="spacer" presStyleCnt="0"/>
      <dgm:spPr/>
    </dgm:pt>
    <dgm:pt modelId="{70236AC1-AB54-4EAD-8F38-6D81BB44D719}" type="pres">
      <dgm:prSet presAssocID="{297156D7-E281-4AEF-9CC5-961B48952D7E}" presName="parentText" presStyleLbl="node1" presStyleIdx="3" presStyleCnt="5" custLinFactY="-94925" custLinFactNeighborX="-775" custLinFactNeighborY="-100000">
        <dgm:presLayoutVars>
          <dgm:chMax val="0"/>
          <dgm:bulletEnabled val="1"/>
        </dgm:presLayoutVars>
      </dgm:prSet>
      <dgm:spPr/>
    </dgm:pt>
    <dgm:pt modelId="{7E43646B-53C9-4CE6-A82E-AF38C0B58FA3}" type="pres">
      <dgm:prSet presAssocID="{994C7124-B7C9-44CB-9FCE-6EE945115F5E}" presName="spacer" presStyleCnt="0"/>
      <dgm:spPr/>
    </dgm:pt>
    <dgm:pt modelId="{0B088BC6-48C3-46B6-A8CC-D628F4E6E078}" type="pres">
      <dgm:prSet presAssocID="{3D422DCE-2E3A-40C3-A7FC-C19EC7D78851}" presName="parentText" presStyleLbl="node1" presStyleIdx="4" presStyleCnt="5" custLinFactY="-307550" custLinFactNeighborX="-341" custLinFactNeighborY="-400000">
        <dgm:presLayoutVars>
          <dgm:chMax val="0"/>
          <dgm:bulletEnabled val="1"/>
        </dgm:presLayoutVars>
      </dgm:prSet>
      <dgm:spPr/>
    </dgm:pt>
  </dgm:ptLst>
  <dgm:cxnLst>
    <dgm:cxn modelId="{233FB10F-F82A-4D2D-918B-4C2B71A405A8}" srcId="{D8798899-1057-49D8-A8F2-EA5661747838}" destId="{3D422DCE-2E3A-40C3-A7FC-C19EC7D78851}" srcOrd="4" destOrd="0" parTransId="{DDCC5EA8-A767-4B4E-910E-ABCD391340B2}" sibTransId="{A2655A8C-2F8F-4EBC-8384-F90CCE48A7B3}"/>
    <dgm:cxn modelId="{F554C812-E766-4C48-BA9E-090484EB3BD1}" srcId="{D8798899-1057-49D8-A8F2-EA5661747838}" destId="{297156D7-E281-4AEF-9CC5-961B48952D7E}" srcOrd="3" destOrd="0" parTransId="{3EC2B836-AD80-40C7-9384-6C964266C29D}" sibTransId="{994C7124-B7C9-44CB-9FCE-6EE945115F5E}"/>
    <dgm:cxn modelId="{C4918B1F-D3BD-45CC-B51A-E7854FCC0EF9}" type="presOf" srcId="{53AAD2D0-C45A-4CE0-9803-0DDAE5175CFD}" destId="{3A220945-2DDE-4F84-8E14-77B4E8B3966E}" srcOrd="0" destOrd="0" presId="urn:microsoft.com/office/officeart/2005/8/layout/vList2"/>
    <dgm:cxn modelId="{7DCFAD27-CB6A-4993-AA42-7F8DEE33A23D}" type="presOf" srcId="{D8798899-1057-49D8-A8F2-EA5661747838}" destId="{A01AD11D-AF11-4210-93B5-63345B2DABE7}" srcOrd="0" destOrd="0" presId="urn:microsoft.com/office/officeart/2005/8/layout/vList2"/>
    <dgm:cxn modelId="{30775932-07B3-4902-AE4C-DE2817E6D4C1}" srcId="{D8798899-1057-49D8-A8F2-EA5661747838}" destId="{53AAD2D0-C45A-4CE0-9803-0DDAE5175CFD}" srcOrd="2" destOrd="0" parTransId="{4B2F2C9D-4026-4776-AEB6-22E34C23DD76}" sibTransId="{2AC6D1A2-60A7-49BF-ABF1-AA921B7F3EE6}"/>
    <dgm:cxn modelId="{960E5B3D-77E7-46D8-A68B-8E85FE270E31}" srcId="{D8798899-1057-49D8-A8F2-EA5661747838}" destId="{E7763FBE-6807-49D4-B0D8-E8A243413A16}" srcOrd="1" destOrd="0" parTransId="{CC6F4889-8D5E-4223-9CF1-F5BB819C13C8}" sibTransId="{A5E3123E-0106-4BFE-AE2D-FFD0F38B2092}"/>
    <dgm:cxn modelId="{1B89E750-E168-4803-B258-7CBB535A619B}" srcId="{D8798899-1057-49D8-A8F2-EA5661747838}" destId="{90240D5C-D789-499A-9432-2D3BC93318C9}" srcOrd="0" destOrd="0" parTransId="{33368881-F774-439D-9D00-C5871E8DDF84}" sibTransId="{4C4BA583-8DED-4BA5-BFEF-212FA7F3B735}"/>
    <dgm:cxn modelId="{484DA084-B2DE-4603-AF24-384198F71B87}" type="presOf" srcId="{3D422DCE-2E3A-40C3-A7FC-C19EC7D78851}" destId="{0B088BC6-48C3-46B6-A8CC-D628F4E6E078}" srcOrd="0" destOrd="0" presId="urn:microsoft.com/office/officeart/2005/8/layout/vList2"/>
    <dgm:cxn modelId="{1127218F-CBD0-42B3-BACF-A33FED818905}" type="presOf" srcId="{E7763FBE-6807-49D4-B0D8-E8A243413A16}" destId="{F3477A74-FAA2-4B34-BA7D-2187EEF2B972}" srcOrd="0" destOrd="0" presId="urn:microsoft.com/office/officeart/2005/8/layout/vList2"/>
    <dgm:cxn modelId="{E9EE4FB6-B8EB-405B-A186-D56CE486E466}" type="presOf" srcId="{297156D7-E281-4AEF-9CC5-961B48952D7E}" destId="{70236AC1-AB54-4EAD-8F38-6D81BB44D719}" srcOrd="0" destOrd="0" presId="urn:microsoft.com/office/officeart/2005/8/layout/vList2"/>
    <dgm:cxn modelId="{58E8E3BE-1EC9-4009-9845-95759D947574}" type="presOf" srcId="{90240D5C-D789-499A-9432-2D3BC93318C9}" destId="{84AE614D-FBC0-4480-AC6F-9EFC4F7C1ED3}" srcOrd="0" destOrd="0" presId="urn:microsoft.com/office/officeart/2005/8/layout/vList2"/>
    <dgm:cxn modelId="{3AA9A8CC-3681-45B7-B851-4477D8893914}" type="presParOf" srcId="{A01AD11D-AF11-4210-93B5-63345B2DABE7}" destId="{84AE614D-FBC0-4480-AC6F-9EFC4F7C1ED3}" srcOrd="0" destOrd="0" presId="urn:microsoft.com/office/officeart/2005/8/layout/vList2"/>
    <dgm:cxn modelId="{2E27B0E7-17CE-4F90-ABE2-6DF5A1B901E1}" type="presParOf" srcId="{A01AD11D-AF11-4210-93B5-63345B2DABE7}" destId="{D6A3679C-D907-4F3A-B555-22596A6A6477}" srcOrd="1" destOrd="0" presId="urn:microsoft.com/office/officeart/2005/8/layout/vList2"/>
    <dgm:cxn modelId="{F1C879C2-A8DC-4D92-9AD2-6CBC9004172E}" type="presParOf" srcId="{A01AD11D-AF11-4210-93B5-63345B2DABE7}" destId="{F3477A74-FAA2-4B34-BA7D-2187EEF2B972}" srcOrd="2" destOrd="0" presId="urn:microsoft.com/office/officeart/2005/8/layout/vList2"/>
    <dgm:cxn modelId="{06A965F7-EC17-4349-AA9F-AED7348A19D4}" type="presParOf" srcId="{A01AD11D-AF11-4210-93B5-63345B2DABE7}" destId="{27A0E7DC-9331-49F3-AE60-EC81454BFF08}" srcOrd="3" destOrd="0" presId="urn:microsoft.com/office/officeart/2005/8/layout/vList2"/>
    <dgm:cxn modelId="{15468770-8C56-47C1-B59C-E293F4DC912A}" type="presParOf" srcId="{A01AD11D-AF11-4210-93B5-63345B2DABE7}" destId="{3A220945-2DDE-4F84-8E14-77B4E8B3966E}" srcOrd="4" destOrd="0" presId="urn:microsoft.com/office/officeart/2005/8/layout/vList2"/>
    <dgm:cxn modelId="{A4C514C6-401D-4E14-9266-8BCB21737D65}" type="presParOf" srcId="{A01AD11D-AF11-4210-93B5-63345B2DABE7}" destId="{6E573945-0ED6-43C1-B6CF-63CC4A6FBC47}" srcOrd="5" destOrd="0" presId="urn:microsoft.com/office/officeart/2005/8/layout/vList2"/>
    <dgm:cxn modelId="{807D5BD0-EA4A-4A8F-B725-337DDAAF4858}" type="presParOf" srcId="{A01AD11D-AF11-4210-93B5-63345B2DABE7}" destId="{70236AC1-AB54-4EAD-8F38-6D81BB44D719}" srcOrd="6" destOrd="0" presId="urn:microsoft.com/office/officeart/2005/8/layout/vList2"/>
    <dgm:cxn modelId="{83021766-4B16-47B5-B0E4-6B1D1909412E}" type="presParOf" srcId="{A01AD11D-AF11-4210-93B5-63345B2DABE7}" destId="{7E43646B-53C9-4CE6-A82E-AF38C0B58FA3}" srcOrd="7" destOrd="0" presId="urn:microsoft.com/office/officeart/2005/8/layout/vList2"/>
    <dgm:cxn modelId="{0C0746CE-A820-4088-A607-E0896D9E30D3}" type="presParOf" srcId="{A01AD11D-AF11-4210-93B5-63345B2DABE7}" destId="{0B088BC6-48C3-46B6-A8CC-D628F4E6E07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081B56-EF9F-4206-8B3E-ADE46EE955A2}"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FDFF3176-96AD-4330-A0FD-51F8693C6924}">
      <dgm:prSet/>
      <dgm:spPr/>
      <dgm:t>
        <a:bodyPr/>
        <a:lstStyle/>
        <a:p>
          <a:pPr>
            <a:lnSpc>
              <a:spcPct val="100000"/>
            </a:lnSpc>
          </a:pPr>
          <a:r>
            <a:rPr lang="en-US" dirty="0">
              <a:latin typeface="Times New Roman" panose="02020603050405020304" pitchFamily="18" charset="0"/>
              <a:cs typeface="Times New Roman" panose="02020603050405020304" pitchFamily="18" charset="0"/>
            </a:rPr>
            <a:t>Specialists</a:t>
          </a:r>
        </a:p>
      </dgm:t>
    </dgm:pt>
    <dgm:pt modelId="{5962BDA7-2708-476F-A865-17481FC954B1}" type="parTrans" cxnId="{852771E9-46F5-46B6-9C2A-B89F9A214216}">
      <dgm:prSet/>
      <dgm:spPr/>
      <dgm:t>
        <a:bodyPr/>
        <a:lstStyle/>
        <a:p>
          <a:endParaRPr lang="en-US"/>
        </a:p>
      </dgm:t>
    </dgm:pt>
    <dgm:pt modelId="{3548442A-94D3-4C9E-BA7B-15DDD9B536BD}" type="sibTrans" cxnId="{852771E9-46F5-46B6-9C2A-B89F9A214216}">
      <dgm:prSet/>
      <dgm:spPr/>
      <dgm:t>
        <a:bodyPr/>
        <a:lstStyle/>
        <a:p>
          <a:endParaRPr lang="en-US"/>
        </a:p>
      </dgm:t>
    </dgm:pt>
    <dgm:pt modelId="{E65890FE-358D-46E3-90CB-FE5A593611FD}">
      <dgm:prSet/>
      <dgm:spPr/>
      <dgm:t>
        <a:bodyPr/>
        <a:lstStyle/>
        <a:p>
          <a:pPr>
            <a:lnSpc>
              <a:spcPct val="100000"/>
            </a:lnSpc>
          </a:pPr>
          <a:r>
            <a:rPr lang="en-US" dirty="0">
              <a:latin typeface="Times New Roman" panose="02020603050405020304" pitchFamily="18" charset="0"/>
              <a:cs typeface="Times New Roman" panose="02020603050405020304" pitchFamily="18" charset="0"/>
            </a:rPr>
            <a:t>Educators</a:t>
          </a:r>
        </a:p>
      </dgm:t>
    </dgm:pt>
    <dgm:pt modelId="{03B458BF-D170-4298-BFCF-A931A41F1149}" type="parTrans" cxnId="{28CAD80E-E979-4C69-A8FF-25C84A66A2C3}">
      <dgm:prSet/>
      <dgm:spPr/>
      <dgm:t>
        <a:bodyPr/>
        <a:lstStyle/>
        <a:p>
          <a:endParaRPr lang="en-US"/>
        </a:p>
      </dgm:t>
    </dgm:pt>
    <dgm:pt modelId="{35F410D8-FCCA-406F-A856-86480C81FF7A}" type="sibTrans" cxnId="{28CAD80E-E979-4C69-A8FF-25C84A66A2C3}">
      <dgm:prSet/>
      <dgm:spPr/>
      <dgm:t>
        <a:bodyPr/>
        <a:lstStyle/>
        <a:p>
          <a:endParaRPr lang="en-US"/>
        </a:p>
      </dgm:t>
    </dgm:pt>
    <dgm:pt modelId="{1E0F630B-EF23-4101-A243-4FEA68AC0498}">
      <dgm:prSet/>
      <dgm:spPr/>
      <dgm:t>
        <a:bodyPr/>
        <a:lstStyle/>
        <a:p>
          <a:pPr>
            <a:lnSpc>
              <a:spcPct val="100000"/>
            </a:lnSpc>
          </a:pPr>
          <a:r>
            <a:rPr lang="en-US" b="0" i="0" dirty="0">
              <a:latin typeface="Times New Roman" panose="02020603050405020304" pitchFamily="18" charset="0"/>
              <a:cs typeface="Times New Roman" panose="02020603050405020304" pitchFamily="18" charset="0"/>
            </a:rPr>
            <a:t>Indian Health Service Experts</a:t>
          </a:r>
          <a:endParaRPr lang="en-US" dirty="0">
            <a:latin typeface="Times New Roman" panose="02020603050405020304" pitchFamily="18" charset="0"/>
            <a:cs typeface="Times New Roman" panose="02020603050405020304" pitchFamily="18" charset="0"/>
          </a:endParaRPr>
        </a:p>
      </dgm:t>
    </dgm:pt>
    <dgm:pt modelId="{E6593442-2D63-41F3-A710-B59441A33ED7}" type="parTrans" cxnId="{DC11E53A-880C-453E-B41E-6E0BC7480724}">
      <dgm:prSet/>
      <dgm:spPr/>
      <dgm:t>
        <a:bodyPr/>
        <a:lstStyle/>
        <a:p>
          <a:endParaRPr lang="en-US"/>
        </a:p>
      </dgm:t>
    </dgm:pt>
    <dgm:pt modelId="{D1FBAE83-A0DC-48CF-A036-70DCA53D6CBF}" type="sibTrans" cxnId="{DC11E53A-880C-453E-B41E-6E0BC7480724}">
      <dgm:prSet/>
      <dgm:spPr/>
      <dgm:t>
        <a:bodyPr/>
        <a:lstStyle/>
        <a:p>
          <a:endParaRPr lang="en-US"/>
        </a:p>
      </dgm:t>
    </dgm:pt>
    <dgm:pt modelId="{2D772BF4-4D59-4522-8E25-3817A6B87E85}">
      <dgm:prSet/>
      <dgm:spPr/>
      <dgm:t>
        <a:bodyPr/>
        <a:lstStyle/>
        <a:p>
          <a:pPr>
            <a:lnSpc>
              <a:spcPct val="100000"/>
            </a:lnSpc>
          </a:pPr>
          <a:r>
            <a:rPr lang="en-US">
              <a:latin typeface="Times New Roman" panose="02020603050405020304" pitchFamily="18" charset="0"/>
              <a:cs typeface="Times New Roman" panose="02020603050405020304" pitchFamily="18" charset="0"/>
            </a:rPr>
            <a:t>Community impact</a:t>
          </a:r>
          <a:endParaRPr lang="en-US" dirty="0">
            <a:latin typeface="Times New Roman" panose="02020603050405020304" pitchFamily="18" charset="0"/>
            <a:cs typeface="Times New Roman" panose="02020603050405020304" pitchFamily="18" charset="0"/>
          </a:endParaRPr>
        </a:p>
      </dgm:t>
    </dgm:pt>
    <dgm:pt modelId="{6609ED63-037F-4D54-B1D7-CB751E94871D}" type="parTrans" cxnId="{F910E698-F579-4BB0-98C8-4533B51AF126}">
      <dgm:prSet/>
      <dgm:spPr/>
      <dgm:t>
        <a:bodyPr/>
        <a:lstStyle/>
        <a:p>
          <a:endParaRPr lang="en-US"/>
        </a:p>
      </dgm:t>
    </dgm:pt>
    <dgm:pt modelId="{88A00887-C888-4FCE-835F-92F415D41632}" type="sibTrans" cxnId="{F910E698-F579-4BB0-98C8-4533B51AF126}">
      <dgm:prSet/>
      <dgm:spPr/>
      <dgm:t>
        <a:bodyPr/>
        <a:lstStyle/>
        <a:p>
          <a:endParaRPr lang="en-US"/>
        </a:p>
      </dgm:t>
    </dgm:pt>
    <dgm:pt modelId="{3ED7BDE6-DA60-445A-9812-277711D8EF2B}" type="pres">
      <dgm:prSet presAssocID="{34081B56-EF9F-4206-8B3E-ADE46EE955A2}" presName="root" presStyleCnt="0">
        <dgm:presLayoutVars>
          <dgm:dir/>
          <dgm:resizeHandles val="exact"/>
        </dgm:presLayoutVars>
      </dgm:prSet>
      <dgm:spPr/>
    </dgm:pt>
    <dgm:pt modelId="{D24BB0AE-7670-48DA-8D9D-53C56D1E13D2}" type="pres">
      <dgm:prSet presAssocID="{FDFF3176-96AD-4330-A0FD-51F8693C6924}" presName="compNode" presStyleCnt="0"/>
      <dgm:spPr/>
    </dgm:pt>
    <dgm:pt modelId="{746A6C14-DC02-4E4D-8F5E-C917D18FC5C8}" type="pres">
      <dgm:prSet presAssocID="{FDFF3176-96AD-4330-A0FD-51F8693C6924}" presName="bgRect" presStyleLbl="bgShp" presStyleIdx="0" presStyleCnt="4"/>
      <dgm:spPr/>
    </dgm:pt>
    <dgm:pt modelId="{32D98579-D6CA-42DB-9A62-774EC6D656D9}" type="pres">
      <dgm:prSet presAssocID="{FDFF3176-96AD-4330-A0FD-51F8693C69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fessor"/>
        </a:ext>
      </dgm:extLst>
    </dgm:pt>
    <dgm:pt modelId="{DF21E1F8-EE68-45F1-BCDB-EBE29A7C0F88}" type="pres">
      <dgm:prSet presAssocID="{FDFF3176-96AD-4330-A0FD-51F8693C6924}" presName="spaceRect" presStyleCnt="0"/>
      <dgm:spPr/>
    </dgm:pt>
    <dgm:pt modelId="{A069C127-004B-47DE-836B-2DF879F04D34}" type="pres">
      <dgm:prSet presAssocID="{FDFF3176-96AD-4330-A0FD-51F8693C6924}" presName="parTx" presStyleLbl="revTx" presStyleIdx="0" presStyleCnt="4">
        <dgm:presLayoutVars>
          <dgm:chMax val="0"/>
          <dgm:chPref val="0"/>
        </dgm:presLayoutVars>
      </dgm:prSet>
      <dgm:spPr/>
    </dgm:pt>
    <dgm:pt modelId="{FB71A162-A714-4C43-8605-F87572BF2686}" type="pres">
      <dgm:prSet presAssocID="{3548442A-94D3-4C9E-BA7B-15DDD9B536BD}" presName="sibTrans" presStyleCnt="0"/>
      <dgm:spPr/>
    </dgm:pt>
    <dgm:pt modelId="{C2E73A40-D42C-41A2-A0AA-705E1F6C5650}" type="pres">
      <dgm:prSet presAssocID="{E65890FE-358D-46E3-90CB-FE5A593611FD}" presName="compNode" presStyleCnt="0"/>
      <dgm:spPr/>
    </dgm:pt>
    <dgm:pt modelId="{02D26161-F00D-47C4-BD61-F4AF33EEE62F}" type="pres">
      <dgm:prSet presAssocID="{E65890FE-358D-46E3-90CB-FE5A593611FD}" presName="bgRect" presStyleLbl="bgShp" presStyleIdx="1" presStyleCnt="4"/>
      <dgm:spPr/>
    </dgm:pt>
    <dgm:pt modelId="{6BE0954A-5E7F-4FD0-8528-2A87781BF866}" type="pres">
      <dgm:prSet presAssocID="{E65890FE-358D-46E3-90CB-FE5A593611F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assroom with solid fill"/>
        </a:ext>
      </dgm:extLst>
    </dgm:pt>
    <dgm:pt modelId="{D565FC1B-6BED-4562-8D0E-60FAB21A2E43}" type="pres">
      <dgm:prSet presAssocID="{E65890FE-358D-46E3-90CB-FE5A593611FD}" presName="spaceRect" presStyleCnt="0"/>
      <dgm:spPr/>
    </dgm:pt>
    <dgm:pt modelId="{220B766A-B455-4853-9372-ADCF5191E899}" type="pres">
      <dgm:prSet presAssocID="{E65890FE-358D-46E3-90CB-FE5A593611FD}" presName="parTx" presStyleLbl="revTx" presStyleIdx="1" presStyleCnt="4">
        <dgm:presLayoutVars>
          <dgm:chMax val="0"/>
          <dgm:chPref val="0"/>
        </dgm:presLayoutVars>
      </dgm:prSet>
      <dgm:spPr/>
    </dgm:pt>
    <dgm:pt modelId="{235BDC82-66EF-4FD3-A7F3-EBE8043DCC0B}" type="pres">
      <dgm:prSet presAssocID="{35F410D8-FCCA-406F-A856-86480C81FF7A}" presName="sibTrans" presStyleCnt="0"/>
      <dgm:spPr/>
    </dgm:pt>
    <dgm:pt modelId="{BEA16E62-225C-47A1-A26F-92C6E564CC55}" type="pres">
      <dgm:prSet presAssocID="{1E0F630B-EF23-4101-A243-4FEA68AC0498}" presName="compNode" presStyleCnt="0"/>
      <dgm:spPr/>
    </dgm:pt>
    <dgm:pt modelId="{57F160BB-AF94-4F57-A5FE-E9EA1422D0EB}" type="pres">
      <dgm:prSet presAssocID="{1E0F630B-EF23-4101-A243-4FEA68AC0498}" presName="bgRect" presStyleLbl="bgShp" presStyleIdx="2" presStyleCnt="4"/>
      <dgm:spPr/>
    </dgm:pt>
    <dgm:pt modelId="{BDBD12D7-89C0-478A-980F-7CF87B8634B7}" type="pres">
      <dgm:prSet presAssocID="{1E0F630B-EF23-4101-A243-4FEA68AC049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puter"/>
        </a:ext>
      </dgm:extLst>
    </dgm:pt>
    <dgm:pt modelId="{CAA83498-2B7E-4520-83D8-13BB5C4FD1AE}" type="pres">
      <dgm:prSet presAssocID="{1E0F630B-EF23-4101-A243-4FEA68AC0498}" presName="spaceRect" presStyleCnt="0"/>
      <dgm:spPr/>
    </dgm:pt>
    <dgm:pt modelId="{D5780734-FB65-47D0-BBA5-78153DF57685}" type="pres">
      <dgm:prSet presAssocID="{1E0F630B-EF23-4101-A243-4FEA68AC0498}" presName="parTx" presStyleLbl="revTx" presStyleIdx="2" presStyleCnt="4">
        <dgm:presLayoutVars>
          <dgm:chMax val="0"/>
          <dgm:chPref val="0"/>
        </dgm:presLayoutVars>
      </dgm:prSet>
      <dgm:spPr/>
    </dgm:pt>
    <dgm:pt modelId="{F671D7A7-B368-4A8D-BF00-AC8D4C945A6B}" type="pres">
      <dgm:prSet presAssocID="{D1FBAE83-A0DC-48CF-A036-70DCA53D6CBF}" presName="sibTrans" presStyleCnt="0"/>
      <dgm:spPr/>
    </dgm:pt>
    <dgm:pt modelId="{2E278320-5927-429D-8D17-269724A12451}" type="pres">
      <dgm:prSet presAssocID="{2D772BF4-4D59-4522-8E25-3817A6B87E85}" presName="compNode" presStyleCnt="0"/>
      <dgm:spPr/>
    </dgm:pt>
    <dgm:pt modelId="{D87D0698-89CC-4BFC-9DDF-D8AD0A1DD193}" type="pres">
      <dgm:prSet presAssocID="{2D772BF4-4D59-4522-8E25-3817A6B87E85}" presName="bgRect" presStyleLbl="bgShp" presStyleIdx="3" presStyleCnt="4"/>
      <dgm:spPr/>
    </dgm:pt>
    <dgm:pt modelId="{174B8B79-CD14-48BE-84E0-70699A52CC7F}" type="pres">
      <dgm:prSet presAssocID="{2D772BF4-4D59-4522-8E25-3817A6B87E85}"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Neighborhood with solid fill"/>
        </a:ext>
      </dgm:extLst>
    </dgm:pt>
    <dgm:pt modelId="{01E648F0-27DD-4436-9C98-295C6C266231}" type="pres">
      <dgm:prSet presAssocID="{2D772BF4-4D59-4522-8E25-3817A6B87E85}" presName="spaceRect" presStyleCnt="0"/>
      <dgm:spPr/>
    </dgm:pt>
    <dgm:pt modelId="{5ADF342A-FA18-4955-9DB2-23D22F36CB65}" type="pres">
      <dgm:prSet presAssocID="{2D772BF4-4D59-4522-8E25-3817A6B87E85}" presName="parTx" presStyleLbl="revTx" presStyleIdx="3" presStyleCnt="4">
        <dgm:presLayoutVars>
          <dgm:chMax val="0"/>
          <dgm:chPref val="0"/>
        </dgm:presLayoutVars>
      </dgm:prSet>
      <dgm:spPr/>
    </dgm:pt>
  </dgm:ptLst>
  <dgm:cxnLst>
    <dgm:cxn modelId="{28CAD80E-E979-4C69-A8FF-25C84A66A2C3}" srcId="{34081B56-EF9F-4206-8B3E-ADE46EE955A2}" destId="{E65890FE-358D-46E3-90CB-FE5A593611FD}" srcOrd="1" destOrd="0" parTransId="{03B458BF-D170-4298-BFCF-A931A41F1149}" sibTransId="{35F410D8-FCCA-406F-A856-86480C81FF7A}"/>
    <dgm:cxn modelId="{DC11E53A-880C-453E-B41E-6E0BC7480724}" srcId="{34081B56-EF9F-4206-8B3E-ADE46EE955A2}" destId="{1E0F630B-EF23-4101-A243-4FEA68AC0498}" srcOrd="2" destOrd="0" parTransId="{E6593442-2D63-41F3-A710-B59441A33ED7}" sibTransId="{D1FBAE83-A0DC-48CF-A036-70DCA53D6CBF}"/>
    <dgm:cxn modelId="{3398564F-1739-4F25-9340-F6C23A187A90}" type="presOf" srcId="{E65890FE-358D-46E3-90CB-FE5A593611FD}" destId="{220B766A-B455-4853-9372-ADCF5191E899}" srcOrd="0" destOrd="0" presId="urn:microsoft.com/office/officeart/2018/2/layout/IconVerticalSolidList"/>
    <dgm:cxn modelId="{44061751-FF3A-4142-BCDA-F74D811DE9E6}" type="presOf" srcId="{34081B56-EF9F-4206-8B3E-ADE46EE955A2}" destId="{3ED7BDE6-DA60-445A-9812-277711D8EF2B}" srcOrd="0" destOrd="0" presId="urn:microsoft.com/office/officeart/2018/2/layout/IconVerticalSolidList"/>
    <dgm:cxn modelId="{240D337A-2236-4A3A-95D0-B045B9CBFA48}" type="presOf" srcId="{FDFF3176-96AD-4330-A0FD-51F8693C6924}" destId="{A069C127-004B-47DE-836B-2DF879F04D34}" srcOrd="0" destOrd="0" presId="urn:microsoft.com/office/officeart/2018/2/layout/IconVerticalSolidList"/>
    <dgm:cxn modelId="{F910E698-F579-4BB0-98C8-4533B51AF126}" srcId="{34081B56-EF9F-4206-8B3E-ADE46EE955A2}" destId="{2D772BF4-4D59-4522-8E25-3817A6B87E85}" srcOrd="3" destOrd="0" parTransId="{6609ED63-037F-4D54-B1D7-CB751E94871D}" sibTransId="{88A00887-C888-4FCE-835F-92F415D41632}"/>
    <dgm:cxn modelId="{3C337A9D-C333-4D82-9DCA-B3CAA4A4256F}" type="presOf" srcId="{2D772BF4-4D59-4522-8E25-3817A6B87E85}" destId="{5ADF342A-FA18-4955-9DB2-23D22F36CB65}" srcOrd="0" destOrd="0" presId="urn:microsoft.com/office/officeart/2018/2/layout/IconVerticalSolidList"/>
    <dgm:cxn modelId="{B48DC9D7-1A23-46F1-AFF8-38AFB3309D08}" type="presOf" srcId="{1E0F630B-EF23-4101-A243-4FEA68AC0498}" destId="{D5780734-FB65-47D0-BBA5-78153DF57685}" srcOrd="0" destOrd="0" presId="urn:microsoft.com/office/officeart/2018/2/layout/IconVerticalSolidList"/>
    <dgm:cxn modelId="{852771E9-46F5-46B6-9C2A-B89F9A214216}" srcId="{34081B56-EF9F-4206-8B3E-ADE46EE955A2}" destId="{FDFF3176-96AD-4330-A0FD-51F8693C6924}" srcOrd="0" destOrd="0" parTransId="{5962BDA7-2708-476F-A865-17481FC954B1}" sibTransId="{3548442A-94D3-4C9E-BA7B-15DDD9B536BD}"/>
    <dgm:cxn modelId="{190CAD38-B763-4358-9930-7ECB49F51E9D}" type="presParOf" srcId="{3ED7BDE6-DA60-445A-9812-277711D8EF2B}" destId="{D24BB0AE-7670-48DA-8D9D-53C56D1E13D2}" srcOrd="0" destOrd="0" presId="urn:microsoft.com/office/officeart/2018/2/layout/IconVerticalSolidList"/>
    <dgm:cxn modelId="{C3F29AA5-BF15-4D13-8250-1921D6628EC6}" type="presParOf" srcId="{D24BB0AE-7670-48DA-8D9D-53C56D1E13D2}" destId="{746A6C14-DC02-4E4D-8F5E-C917D18FC5C8}" srcOrd="0" destOrd="0" presId="urn:microsoft.com/office/officeart/2018/2/layout/IconVerticalSolidList"/>
    <dgm:cxn modelId="{ACF27D25-653E-47A3-B045-B316E89D4189}" type="presParOf" srcId="{D24BB0AE-7670-48DA-8D9D-53C56D1E13D2}" destId="{32D98579-D6CA-42DB-9A62-774EC6D656D9}" srcOrd="1" destOrd="0" presId="urn:microsoft.com/office/officeart/2018/2/layout/IconVerticalSolidList"/>
    <dgm:cxn modelId="{DFB04E4E-1636-4980-A9F5-81A05B691930}" type="presParOf" srcId="{D24BB0AE-7670-48DA-8D9D-53C56D1E13D2}" destId="{DF21E1F8-EE68-45F1-BCDB-EBE29A7C0F88}" srcOrd="2" destOrd="0" presId="urn:microsoft.com/office/officeart/2018/2/layout/IconVerticalSolidList"/>
    <dgm:cxn modelId="{D3EEDB58-59AF-44E8-93B6-164A1077BD6F}" type="presParOf" srcId="{D24BB0AE-7670-48DA-8D9D-53C56D1E13D2}" destId="{A069C127-004B-47DE-836B-2DF879F04D34}" srcOrd="3" destOrd="0" presId="urn:microsoft.com/office/officeart/2018/2/layout/IconVerticalSolidList"/>
    <dgm:cxn modelId="{11F36A7A-C8D4-420F-937A-A8E50B9A5D03}" type="presParOf" srcId="{3ED7BDE6-DA60-445A-9812-277711D8EF2B}" destId="{FB71A162-A714-4C43-8605-F87572BF2686}" srcOrd="1" destOrd="0" presId="urn:microsoft.com/office/officeart/2018/2/layout/IconVerticalSolidList"/>
    <dgm:cxn modelId="{ACD3FC3C-EA0B-4C65-9C2B-1D66A7A1B5EF}" type="presParOf" srcId="{3ED7BDE6-DA60-445A-9812-277711D8EF2B}" destId="{C2E73A40-D42C-41A2-A0AA-705E1F6C5650}" srcOrd="2" destOrd="0" presId="urn:microsoft.com/office/officeart/2018/2/layout/IconVerticalSolidList"/>
    <dgm:cxn modelId="{945D64D8-3686-4C3A-9FC8-3BA34A66706E}" type="presParOf" srcId="{C2E73A40-D42C-41A2-A0AA-705E1F6C5650}" destId="{02D26161-F00D-47C4-BD61-F4AF33EEE62F}" srcOrd="0" destOrd="0" presId="urn:microsoft.com/office/officeart/2018/2/layout/IconVerticalSolidList"/>
    <dgm:cxn modelId="{E07F4416-EA78-4BD5-B5F1-B602A4F8D286}" type="presParOf" srcId="{C2E73A40-D42C-41A2-A0AA-705E1F6C5650}" destId="{6BE0954A-5E7F-4FD0-8528-2A87781BF866}" srcOrd="1" destOrd="0" presId="urn:microsoft.com/office/officeart/2018/2/layout/IconVerticalSolidList"/>
    <dgm:cxn modelId="{36B6D486-B989-4E30-B316-8FBFD027F261}" type="presParOf" srcId="{C2E73A40-D42C-41A2-A0AA-705E1F6C5650}" destId="{D565FC1B-6BED-4562-8D0E-60FAB21A2E43}" srcOrd="2" destOrd="0" presId="urn:microsoft.com/office/officeart/2018/2/layout/IconVerticalSolidList"/>
    <dgm:cxn modelId="{0DBF387E-0910-4B29-8BA5-7FBD892FA74E}" type="presParOf" srcId="{C2E73A40-D42C-41A2-A0AA-705E1F6C5650}" destId="{220B766A-B455-4853-9372-ADCF5191E899}" srcOrd="3" destOrd="0" presId="urn:microsoft.com/office/officeart/2018/2/layout/IconVerticalSolidList"/>
    <dgm:cxn modelId="{54F8E962-3762-4B72-83A0-9B13172F8B53}" type="presParOf" srcId="{3ED7BDE6-DA60-445A-9812-277711D8EF2B}" destId="{235BDC82-66EF-4FD3-A7F3-EBE8043DCC0B}" srcOrd="3" destOrd="0" presId="urn:microsoft.com/office/officeart/2018/2/layout/IconVerticalSolidList"/>
    <dgm:cxn modelId="{131F89AF-C799-4736-9BF0-32102D3A986C}" type="presParOf" srcId="{3ED7BDE6-DA60-445A-9812-277711D8EF2B}" destId="{BEA16E62-225C-47A1-A26F-92C6E564CC55}" srcOrd="4" destOrd="0" presId="urn:microsoft.com/office/officeart/2018/2/layout/IconVerticalSolidList"/>
    <dgm:cxn modelId="{53BC4F85-0C8F-42C8-B880-35140A8B5722}" type="presParOf" srcId="{BEA16E62-225C-47A1-A26F-92C6E564CC55}" destId="{57F160BB-AF94-4F57-A5FE-E9EA1422D0EB}" srcOrd="0" destOrd="0" presId="urn:microsoft.com/office/officeart/2018/2/layout/IconVerticalSolidList"/>
    <dgm:cxn modelId="{7AC2E2BF-710A-4749-B12F-9D2ABB6F1161}" type="presParOf" srcId="{BEA16E62-225C-47A1-A26F-92C6E564CC55}" destId="{BDBD12D7-89C0-478A-980F-7CF87B8634B7}" srcOrd="1" destOrd="0" presId="urn:microsoft.com/office/officeart/2018/2/layout/IconVerticalSolidList"/>
    <dgm:cxn modelId="{822B5162-7DA0-4E17-ADA8-39CB74DADE0D}" type="presParOf" srcId="{BEA16E62-225C-47A1-A26F-92C6E564CC55}" destId="{CAA83498-2B7E-4520-83D8-13BB5C4FD1AE}" srcOrd="2" destOrd="0" presId="urn:microsoft.com/office/officeart/2018/2/layout/IconVerticalSolidList"/>
    <dgm:cxn modelId="{32AC3734-F7AB-4000-8438-5E39DB3AE344}" type="presParOf" srcId="{BEA16E62-225C-47A1-A26F-92C6E564CC55}" destId="{D5780734-FB65-47D0-BBA5-78153DF57685}" srcOrd="3" destOrd="0" presId="urn:microsoft.com/office/officeart/2018/2/layout/IconVerticalSolidList"/>
    <dgm:cxn modelId="{87483510-984B-4370-BD29-36E1B412ADE3}" type="presParOf" srcId="{3ED7BDE6-DA60-445A-9812-277711D8EF2B}" destId="{F671D7A7-B368-4A8D-BF00-AC8D4C945A6B}" srcOrd="5" destOrd="0" presId="urn:microsoft.com/office/officeart/2018/2/layout/IconVerticalSolidList"/>
    <dgm:cxn modelId="{05BEEED7-9CCE-42A8-9DCF-4E196B4C2193}" type="presParOf" srcId="{3ED7BDE6-DA60-445A-9812-277711D8EF2B}" destId="{2E278320-5927-429D-8D17-269724A12451}" srcOrd="6" destOrd="0" presId="urn:microsoft.com/office/officeart/2018/2/layout/IconVerticalSolidList"/>
    <dgm:cxn modelId="{BF5A24FD-1E4A-4642-AFB6-5400806ADFCE}" type="presParOf" srcId="{2E278320-5927-429D-8D17-269724A12451}" destId="{D87D0698-89CC-4BFC-9DDF-D8AD0A1DD193}" srcOrd="0" destOrd="0" presId="urn:microsoft.com/office/officeart/2018/2/layout/IconVerticalSolidList"/>
    <dgm:cxn modelId="{EDFFD46C-B8EF-4606-9DD4-2F7E7C48E72F}" type="presParOf" srcId="{2E278320-5927-429D-8D17-269724A12451}" destId="{174B8B79-CD14-48BE-84E0-70699A52CC7F}" srcOrd="1" destOrd="0" presId="urn:microsoft.com/office/officeart/2018/2/layout/IconVerticalSolidList"/>
    <dgm:cxn modelId="{DD8AA8F8-02BF-4EA1-9F1C-D8EA0C9F58B1}" type="presParOf" srcId="{2E278320-5927-429D-8D17-269724A12451}" destId="{01E648F0-27DD-4436-9C98-295C6C266231}" srcOrd="2" destOrd="0" presId="urn:microsoft.com/office/officeart/2018/2/layout/IconVerticalSolidList"/>
    <dgm:cxn modelId="{D27D786E-64DC-4BDF-AC64-822DCABB86E9}" type="presParOf" srcId="{2E278320-5927-429D-8D17-269724A12451}" destId="{5ADF342A-FA18-4955-9DB2-23D22F36CB6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E614D-FBC0-4480-AC6F-9EFC4F7C1ED3}">
      <dsp:nvSpPr>
        <dsp:cNvPr id="0" name=""/>
        <dsp:cNvSpPr/>
      </dsp:nvSpPr>
      <dsp:spPr>
        <a:xfrm>
          <a:off x="0" y="3042213"/>
          <a:ext cx="8301699" cy="491399"/>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Equipment: 2.5 Short Tons ($250K) transported</a:t>
          </a:r>
          <a:endParaRPr lang="en-US" sz="2100" kern="1200" dirty="0"/>
        </a:p>
      </dsp:txBody>
      <dsp:txXfrm>
        <a:off x="23988" y="3066201"/>
        <a:ext cx="8253723" cy="443423"/>
      </dsp:txXfrm>
    </dsp:sp>
    <dsp:sp modelId="{F3477A74-FAA2-4B34-BA7D-2187EEF2B972}">
      <dsp:nvSpPr>
        <dsp:cNvPr id="0" name=""/>
        <dsp:cNvSpPr/>
      </dsp:nvSpPr>
      <dsp:spPr>
        <a:xfrm>
          <a:off x="0" y="2333078"/>
          <a:ext cx="8301699" cy="491399"/>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COVID: 0 positives</a:t>
          </a:r>
          <a:endParaRPr lang="en-US" sz="2100" kern="1200" dirty="0"/>
        </a:p>
      </dsp:txBody>
      <dsp:txXfrm>
        <a:off x="23988" y="2357066"/>
        <a:ext cx="8253723" cy="443423"/>
      </dsp:txXfrm>
    </dsp:sp>
    <dsp:sp modelId="{3A220945-2DDE-4F84-8E14-77B4E8B3966E}">
      <dsp:nvSpPr>
        <dsp:cNvPr id="0" name=""/>
        <dsp:cNvSpPr/>
      </dsp:nvSpPr>
      <dsp:spPr>
        <a:xfrm>
          <a:off x="0" y="141756"/>
          <a:ext cx="8301699" cy="491399"/>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Medical Care: 866 encounters, 2142 procedures, FMV $450,320</a:t>
          </a:r>
          <a:endParaRPr lang="en-US" sz="2100" kern="1200" dirty="0"/>
        </a:p>
      </dsp:txBody>
      <dsp:txXfrm>
        <a:off x="23988" y="165744"/>
        <a:ext cx="8253723" cy="443423"/>
      </dsp:txXfrm>
    </dsp:sp>
    <dsp:sp modelId="{70236AC1-AB54-4EAD-8F38-6D81BB44D719}">
      <dsp:nvSpPr>
        <dsp:cNvPr id="0" name=""/>
        <dsp:cNvSpPr/>
      </dsp:nvSpPr>
      <dsp:spPr>
        <a:xfrm>
          <a:off x="0" y="1546045"/>
          <a:ext cx="8301699" cy="491399"/>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Food Services: 2,244 meals  </a:t>
          </a:r>
          <a:endParaRPr lang="en-US" sz="2100" kern="1200" dirty="0"/>
        </a:p>
      </dsp:txBody>
      <dsp:txXfrm>
        <a:off x="23988" y="1570033"/>
        <a:ext cx="8253723" cy="443423"/>
      </dsp:txXfrm>
    </dsp:sp>
    <dsp:sp modelId="{0B088BC6-48C3-46B6-A8CC-D628F4E6E078}">
      <dsp:nvSpPr>
        <dsp:cNvPr id="0" name=""/>
        <dsp:cNvSpPr/>
      </dsp:nvSpPr>
      <dsp:spPr>
        <a:xfrm>
          <a:off x="0" y="871645"/>
          <a:ext cx="8301699" cy="491399"/>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Training Hours: 7,124 hours </a:t>
          </a:r>
          <a:endParaRPr lang="en-US" sz="2100" kern="1200" dirty="0"/>
        </a:p>
      </dsp:txBody>
      <dsp:txXfrm>
        <a:off x="23988" y="895633"/>
        <a:ext cx="8253723" cy="443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6A6C14-DC02-4E4D-8F5E-C917D18FC5C8}">
      <dsp:nvSpPr>
        <dsp:cNvPr id="0" name=""/>
        <dsp:cNvSpPr/>
      </dsp:nvSpPr>
      <dsp:spPr>
        <a:xfrm>
          <a:off x="0" y="1619"/>
          <a:ext cx="8226029" cy="82066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D98579-D6CA-42DB-9A62-774EC6D656D9}">
      <dsp:nvSpPr>
        <dsp:cNvPr id="0" name=""/>
        <dsp:cNvSpPr/>
      </dsp:nvSpPr>
      <dsp:spPr>
        <a:xfrm>
          <a:off x="248251" y="186268"/>
          <a:ext cx="451365" cy="4513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69C127-004B-47DE-836B-2DF879F04D34}">
      <dsp:nvSpPr>
        <dsp:cNvPr id="0" name=""/>
        <dsp:cNvSpPr/>
      </dsp:nvSpPr>
      <dsp:spPr>
        <a:xfrm>
          <a:off x="947868" y="1619"/>
          <a:ext cx="7278160" cy="820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54" tIns="86854" rIns="86854" bIns="86854"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Specialists</a:t>
          </a:r>
        </a:p>
      </dsp:txBody>
      <dsp:txXfrm>
        <a:off x="947868" y="1619"/>
        <a:ext cx="7278160" cy="820665"/>
      </dsp:txXfrm>
    </dsp:sp>
    <dsp:sp modelId="{02D26161-F00D-47C4-BD61-F4AF33EEE62F}">
      <dsp:nvSpPr>
        <dsp:cNvPr id="0" name=""/>
        <dsp:cNvSpPr/>
      </dsp:nvSpPr>
      <dsp:spPr>
        <a:xfrm>
          <a:off x="0" y="1027450"/>
          <a:ext cx="8226029" cy="82066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E0954A-5E7F-4FD0-8528-2A87781BF866}">
      <dsp:nvSpPr>
        <dsp:cNvPr id="0" name=""/>
        <dsp:cNvSpPr/>
      </dsp:nvSpPr>
      <dsp:spPr>
        <a:xfrm>
          <a:off x="248251" y="1212100"/>
          <a:ext cx="451365" cy="4513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0B766A-B455-4853-9372-ADCF5191E899}">
      <dsp:nvSpPr>
        <dsp:cNvPr id="0" name=""/>
        <dsp:cNvSpPr/>
      </dsp:nvSpPr>
      <dsp:spPr>
        <a:xfrm>
          <a:off x="947868" y="1027450"/>
          <a:ext cx="7278160" cy="820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54" tIns="86854" rIns="86854" bIns="86854"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Educators</a:t>
          </a:r>
        </a:p>
      </dsp:txBody>
      <dsp:txXfrm>
        <a:off x="947868" y="1027450"/>
        <a:ext cx="7278160" cy="820665"/>
      </dsp:txXfrm>
    </dsp:sp>
    <dsp:sp modelId="{57F160BB-AF94-4F57-A5FE-E9EA1422D0EB}">
      <dsp:nvSpPr>
        <dsp:cNvPr id="0" name=""/>
        <dsp:cNvSpPr/>
      </dsp:nvSpPr>
      <dsp:spPr>
        <a:xfrm>
          <a:off x="0" y="2053282"/>
          <a:ext cx="8226029" cy="82066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BD12D7-89C0-478A-980F-7CF87B8634B7}">
      <dsp:nvSpPr>
        <dsp:cNvPr id="0" name=""/>
        <dsp:cNvSpPr/>
      </dsp:nvSpPr>
      <dsp:spPr>
        <a:xfrm>
          <a:off x="248251" y="2237931"/>
          <a:ext cx="451365" cy="4513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780734-FB65-47D0-BBA5-78153DF57685}">
      <dsp:nvSpPr>
        <dsp:cNvPr id="0" name=""/>
        <dsp:cNvSpPr/>
      </dsp:nvSpPr>
      <dsp:spPr>
        <a:xfrm>
          <a:off x="947868" y="2053282"/>
          <a:ext cx="7278160" cy="820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54" tIns="86854" rIns="86854" bIns="86854" numCol="1" spcCol="1270" anchor="ctr" anchorCtr="0">
          <a:noAutofit/>
        </a:bodyPr>
        <a:lstStyle/>
        <a:p>
          <a:pPr marL="0" lvl="0" indent="0" algn="l" defTabSz="977900">
            <a:lnSpc>
              <a:spcPct val="100000"/>
            </a:lnSpc>
            <a:spcBef>
              <a:spcPct val="0"/>
            </a:spcBef>
            <a:spcAft>
              <a:spcPct val="35000"/>
            </a:spcAft>
            <a:buNone/>
          </a:pPr>
          <a:r>
            <a:rPr lang="en-US" sz="2200" b="0" i="0" kern="1200" dirty="0">
              <a:latin typeface="Times New Roman" panose="02020603050405020304" pitchFamily="18" charset="0"/>
              <a:cs typeface="Times New Roman" panose="02020603050405020304" pitchFamily="18" charset="0"/>
            </a:rPr>
            <a:t>Indian Health Service Experts</a:t>
          </a:r>
          <a:endParaRPr lang="en-US" sz="2200" kern="1200" dirty="0">
            <a:latin typeface="Times New Roman" panose="02020603050405020304" pitchFamily="18" charset="0"/>
            <a:cs typeface="Times New Roman" panose="02020603050405020304" pitchFamily="18" charset="0"/>
          </a:endParaRPr>
        </a:p>
      </dsp:txBody>
      <dsp:txXfrm>
        <a:off x="947868" y="2053282"/>
        <a:ext cx="7278160" cy="820665"/>
      </dsp:txXfrm>
    </dsp:sp>
    <dsp:sp modelId="{D87D0698-89CC-4BFC-9DDF-D8AD0A1DD193}">
      <dsp:nvSpPr>
        <dsp:cNvPr id="0" name=""/>
        <dsp:cNvSpPr/>
      </dsp:nvSpPr>
      <dsp:spPr>
        <a:xfrm>
          <a:off x="0" y="3079113"/>
          <a:ext cx="8226029" cy="820665"/>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4B8B79-CD14-48BE-84E0-70699A52CC7F}">
      <dsp:nvSpPr>
        <dsp:cNvPr id="0" name=""/>
        <dsp:cNvSpPr/>
      </dsp:nvSpPr>
      <dsp:spPr>
        <a:xfrm>
          <a:off x="248251" y="3263763"/>
          <a:ext cx="451365" cy="451365"/>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DF342A-FA18-4955-9DB2-23D22F36CB65}">
      <dsp:nvSpPr>
        <dsp:cNvPr id="0" name=""/>
        <dsp:cNvSpPr/>
      </dsp:nvSpPr>
      <dsp:spPr>
        <a:xfrm>
          <a:off x="947868" y="3079113"/>
          <a:ext cx="7278160" cy="820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854" tIns="86854" rIns="86854" bIns="86854" numCol="1" spcCol="1270" anchor="ctr" anchorCtr="0">
          <a:noAutofit/>
        </a:bodyPr>
        <a:lstStyle/>
        <a:p>
          <a:pPr marL="0" lvl="0" indent="0" algn="l" defTabSz="977900">
            <a:lnSpc>
              <a:spcPct val="100000"/>
            </a:lnSpc>
            <a:spcBef>
              <a:spcPct val="0"/>
            </a:spcBef>
            <a:spcAft>
              <a:spcPct val="35000"/>
            </a:spcAft>
            <a:buNone/>
          </a:pPr>
          <a:r>
            <a:rPr lang="en-US" sz="2200" kern="1200">
              <a:latin typeface="Times New Roman" panose="02020603050405020304" pitchFamily="18" charset="0"/>
              <a:cs typeface="Times New Roman" panose="02020603050405020304" pitchFamily="18" charset="0"/>
            </a:rPr>
            <a:t>Community impact</a:t>
          </a:r>
          <a:endParaRPr lang="en-US" sz="2200" kern="1200" dirty="0">
            <a:latin typeface="Times New Roman" panose="02020603050405020304" pitchFamily="18" charset="0"/>
            <a:cs typeface="Times New Roman" panose="02020603050405020304" pitchFamily="18" charset="0"/>
          </a:endParaRPr>
        </a:p>
      </dsp:txBody>
      <dsp:txXfrm>
        <a:off x="947868" y="3079113"/>
        <a:ext cx="7278160" cy="8206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D7FD20-DC00-CF86-3D5D-F304976A971B}"/>
              </a:ext>
            </a:extLst>
          </p:cNvPr>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541B1B3-8B53-68EF-ACF6-9705EEBEF48A}"/>
              </a:ext>
            </a:extLst>
          </p:cNvPr>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61A341EE-5925-4D68-9DD8-A6DF2A690F14}" type="datetimeFigureOut">
              <a:rPr lang="en-US" smtClean="0"/>
              <a:t>1/26/2024</a:t>
            </a:fld>
            <a:endParaRPr lang="en-US"/>
          </a:p>
        </p:txBody>
      </p:sp>
      <p:sp>
        <p:nvSpPr>
          <p:cNvPr id="4" name="Footer Placeholder 3">
            <a:extLst>
              <a:ext uri="{FF2B5EF4-FFF2-40B4-BE49-F238E27FC236}">
                <a16:creationId xmlns:a16="http://schemas.microsoft.com/office/drawing/2014/main" id="{FF197217-E3E2-5DCC-7326-703752A62136}"/>
              </a:ext>
            </a:extLst>
          </p:cNvPr>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6E85BA5-555D-8DB0-0A4E-447B4E618328}"/>
              </a:ext>
            </a:extLst>
          </p:cNvPr>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79B8A19B-4313-4A77-91FF-683B04192889}" type="slidenum">
              <a:rPr lang="en-US" smtClean="0"/>
              <a:t>‹#›</a:t>
            </a:fld>
            <a:endParaRPr lang="en-US"/>
          </a:p>
        </p:txBody>
      </p:sp>
    </p:spTree>
    <p:extLst>
      <p:ext uri="{BB962C8B-B14F-4D97-AF65-F5344CB8AC3E}">
        <p14:creationId xmlns:p14="http://schemas.microsoft.com/office/powerpoint/2010/main" val="3834316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9"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2" y="0"/>
            <a:ext cx="2982119"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8"/>
            <a:ext cx="2982119"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2" y="8829968"/>
            <a:ext cx="2982119"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8182" y="4473892"/>
            <a:ext cx="550545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95" name="Google Shape;95;p1:notes"/>
          <p:cNvSpPr txBox="1">
            <a:spLocks noGrp="1"/>
          </p:cNvSpPr>
          <p:nvPr>
            <p:ph type="sldNum" idx="12"/>
          </p:nvPr>
        </p:nvSpPr>
        <p:spPr>
          <a:xfrm>
            <a:off x="3898102" y="8829968"/>
            <a:ext cx="2982119"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80863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25400" algn="l" rtl="0">
              <a:spcBef>
                <a:spcPts val="407"/>
              </a:spcBef>
              <a:spcAft>
                <a:spcPts val="0"/>
              </a:spcAft>
              <a:buClr>
                <a:schemeClr val="dk1"/>
              </a:buClr>
              <a:buSzPts val="2200"/>
              <a:buNone/>
            </a:pPr>
            <a:r>
              <a:rPr lang="en-US" sz="2200" dirty="0">
                <a:latin typeface="Times New Roman"/>
                <a:ea typeface="Times New Roman"/>
                <a:cs typeface="Times New Roman"/>
                <a:sym typeface="Times New Roman"/>
              </a:rPr>
              <a:t>The medical team was a 26 multi-discipline team.</a:t>
            </a:r>
          </a:p>
          <a:p>
            <a:pPr marL="0" lvl="0" indent="-25400" algn="l" rtl="0">
              <a:spcBef>
                <a:spcPts val="407"/>
              </a:spcBef>
              <a:spcAft>
                <a:spcPts val="0"/>
              </a:spcAft>
              <a:buClr>
                <a:schemeClr val="dk1"/>
              </a:buClr>
              <a:buSzPts val="2200"/>
              <a:buNone/>
            </a:pPr>
            <a:endParaRPr lang="en-US" sz="1600" dirty="0">
              <a:latin typeface="Times New Roman"/>
              <a:ea typeface="Times New Roman"/>
              <a:cs typeface="Times New Roman"/>
              <a:sym typeface="Times New Roman"/>
            </a:endParaRPr>
          </a:p>
          <a:p>
            <a:pPr marL="317500" marR="0" lvl="0" indent="-342900" algn="l" defTabSz="914400" rtl="0" eaLnBrk="1" fontAlgn="auto" latinLnBrk="0" hangingPunct="1">
              <a:lnSpc>
                <a:spcPct val="100000"/>
              </a:lnSpc>
              <a:spcBef>
                <a:spcPts val="407"/>
              </a:spcBef>
              <a:spcAft>
                <a:spcPts val="0"/>
              </a:spcAft>
              <a:buClr>
                <a:schemeClr val="dk1"/>
              </a:buClr>
              <a:buSzPts val="2200"/>
              <a:buFont typeface="Arial"/>
              <a:buNone/>
              <a:tabLst/>
              <a:defRPr/>
            </a:pPr>
            <a:r>
              <a:rPr lang="en-US" sz="1600" dirty="0">
                <a:latin typeface="Times New Roman"/>
                <a:ea typeface="Times New Roman"/>
                <a:cs typeface="Times New Roman"/>
                <a:sym typeface="Times New Roman"/>
              </a:rPr>
              <a:t>Medical capabilities: we offered focus problem appointments, chronic care, sports and regular physicals, physician home health visits, minor procedures, respiratory therapy interventions, we were adjunct staff for pre-hospital care with the local ambulance service, pharmacy </a:t>
            </a:r>
            <a:r>
              <a:rPr lang="en-US" sz="2400" dirty="0">
                <a:latin typeface="Times New Roman"/>
                <a:ea typeface="Times New Roman"/>
                <a:cs typeface="Times New Roman"/>
                <a:sym typeface="Times New Roman"/>
              </a:rPr>
              <a:t>consultations, nursing education and triage services. We worked out of four sites: the </a:t>
            </a:r>
            <a:r>
              <a:rPr lang="en-US" sz="2400" dirty="0" err="1">
                <a:latin typeface="Times New Roman"/>
                <a:ea typeface="Times New Roman"/>
                <a:cs typeface="Times New Roman"/>
                <a:sym typeface="Times New Roman"/>
              </a:rPr>
              <a:t>Kimaw</a:t>
            </a:r>
            <a:r>
              <a:rPr lang="en-US" sz="2400" dirty="0">
                <a:latin typeface="Times New Roman"/>
                <a:ea typeface="Times New Roman"/>
                <a:cs typeface="Times New Roman"/>
                <a:sym typeface="Times New Roman"/>
              </a:rPr>
              <a:t> Medical Clinic, the Behavioral Health Clinic, and two ambulance stations. We will review the capabilities of having a joint medical service team in further detail in the next slide</a:t>
            </a:r>
          </a:p>
          <a:p>
            <a:pPr marL="317500" marR="0" lvl="0" indent="-342900" algn="l" defTabSz="914400" rtl="0" eaLnBrk="1" fontAlgn="auto" latinLnBrk="0" hangingPunct="1">
              <a:lnSpc>
                <a:spcPct val="100000"/>
              </a:lnSpc>
              <a:spcBef>
                <a:spcPts val="407"/>
              </a:spcBef>
              <a:spcAft>
                <a:spcPts val="0"/>
              </a:spcAft>
              <a:buClr>
                <a:schemeClr val="dk1"/>
              </a:buClr>
              <a:buSzPts val="2200"/>
              <a:buFont typeface="Arial"/>
              <a:buNone/>
              <a:tabLst/>
              <a:defRPr/>
            </a:pPr>
            <a:endParaRPr lang="en-US" sz="2400" dirty="0">
              <a:latin typeface="Arial"/>
              <a:ea typeface="Arial"/>
              <a:cs typeface="Arial"/>
              <a:sym typeface="Arial"/>
            </a:endParaRPr>
          </a:p>
          <a:p>
            <a:pPr marL="317500" marR="0" lvl="0" indent="-342900" algn="l" defTabSz="914400" rtl="0" eaLnBrk="1" fontAlgn="auto" latinLnBrk="0" hangingPunct="1">
              <a:lnSpc>
                <a:spcPct val="100000"/>
              </a:lnSpc>
              <a:spcBef>
                <a:spcPts val="407"/>
              </a:spcBef>
              <a:spcAft>
                <a:spcPts val="0"/>
              </a:spcAft>
              <a:buClr>
                <a:schemeClr val="dk1"/>
              </a:buClr>
              <a:buSzPts val="2200"/>
              <a:buFont typeface="Arial"/>
              <a:buNone/>
              <a:tabLst/>
              <a:defRPr/>
            </a:pPr>
            <a:r>
              <a:rPr lang="en-US" sz="2400" dirty="0">
                <a:latin typeface="Arial"/>
                <a:ea typeface="Arial"/>
                <a:cs typeface="Arial"/>
                <a:sym typeface="Arial"/>
              </a:rPr>
              <a:t>This IRT afforded medical leadership opportunities. Due to the size of the group, 3 leadership positions were created. An Allied Health OIC, a Behavior Health OIC as well as a Non-Commission Officer OIC (NCOIC). This served two purposes: 1 it decreased the span of control for the Medical OIC and 2. it allowed for realistic leadership training opportunities among the different sections. These OICs encountered real life personnel and accountability issues. They were responsible for their section deliverables and administrative duties such as reporting data and attending daily leadership meetings. These OICs performed a phenomenal job and gain valuable knowledge that added to their skillset. Additionally, the IRT afforded completion of required annual training for the Air National Guard personnel, availed trauma and tactical learning opportunities as well as clinical practice hours for PHS officers </a:t>
            </a:r>
          </a:p>
          <a:p>
            <a:pPr marL="317500" marR="0" lvl="0" indent="-342900" algn="l" defTabSz="914400" rtl="0" eaLnBrk="1" fontAlgn="auto" latinLnBrk="0" hangingPunct="1">
              <a:lnSpc>
                <a:spcPct val="100000"/>
              </a:lnSpc>
              <a:spcBef>
                <a:spcPts val="407"/>
              </a:spcBef>
              <a:spcAft>
                <a:spcPts val="0"/>
              </a:spcAft>
              <a:buClr>
                <a:schemeClr val="dk1"/>
              </a:buClr>
              <a:buSzPts val="2200"/>
              <a:buFont typeface="Arial"/>
              <a:buNone/>
              <a:tabLst/>
              <a:defRPr/>
            </a:pPr>
            <a:endParaRPr lang="en-US" sz="1600" dirty="0">
              <a:latin typeface="Times New Roman"/>
              <a:ea typeface="Times New Roman"/>
              <a:cs typeface="Times New Roman"/>
              <a:sym typeface="Times New Roman"/>
            </a:endParaRPr>
          </a:p>
          <a:p>
            <a:pPr marL="317500" marR="0" lvl="0" indent="-342900" algn="l" defTabSz="914400" rtl="0" eaLnBrk="1" fontAlgn="auto" latinLnBrk="0" hangingPunct="1">
              <a:lnSpc>
                <a:spcPct val="100000"/>
              </a:lnSpc>
              <a:spcBef>
                <a:spcPts val="407"/>
              </a:spcBef>
              <a:spcAft>
                <a:spcPts val="0"/>
              </a:spcAft>
              <a:buClr>
                <a:schemeClr val="dk1"/>
              </a:buClr>
              <a:buSzPts val="2200"/>
              <a:buFont typeface="Arial"/>
              <a:buNone/>
              <a:tabLst/>
              <a:defRPr/>
            </a:pPr>
            <a:r>
              <a:rPr lang="en-US" sz="1600" dirty="0">
                <a:latin typeface="Times New Roman"/>
                <a:ea typeface="Times New Roman"/>
                <a:cs typeface="Times New Roman"/>
                <a:sym typeface="Times New Roman"/>
              </a:rPr>
              <a:t>Deployment agility: We learned from completing expected and unexpected deliverables. The leadership team expanded their skillset by learning medical administrative operations such as creating Standard Operating Procedures, sick call procedures, personnel scheduling, infection control: needlestick and blood pathogen procedures, data reporting, personnel recognition as well as credentialing within the Indian Health Service. We learned about medical operations with the planning and executing of Diabetes Day. We also learned from unexpected deliverables.  Our team identified a gap with a lack of health promotion at the local Sovereign Day Fair. We planned, networked, and coordinated to have different health promotion booths for this event. We will highlight these community events later in this presentation. The IRT team was innovated with training and all the sections had to coordinate their clinics closely because we had a lot of moving parts during the IRT. We offered two structured courses (Medic X and the tactical combat causality course) we also added lunch n learn style training with topic such as combat foot care and respiratory therapy do’s and don’t. This help the IRT maximize training hours and allow for SMs to learned from one another. </a:t>
            </a:r>
          </a:p>
          <a:p>
            <a:pPr marL="317500" marR="0" lvl="0" indent="-342900" algn="l" defTabSz="914400" rtl="0" eaLnBrk="1" fontAlgn="auto" latinLnBrk="0" hangingPunct="1">
              <a:lnSpc>
                <a:spcPct val="100000"/>
              </a:lnSpc>
              <a:spcBef>
                <a:spcPts val="407"/>
              </a:spcBef>
              <a:spcAft>
                <a:spcPts val="0"/>
              </a:spcAft>
              <a:buClr>
                <a:schemeClr val="dk1"/>
              </a:buClr>
              <a:buSzPts val="2200"/>
              <a:buFont typeface="Arial"/>
              <a:buNone/>
              <a:tabLst/>
              <a:defRPr/>
            </a:pPr>
            <a:endParaRPr lang="en-US" sz="1600" dirty="0">
              <a:latin typeface="Times New Roman"/>
              <a:ea typeface="Times New Roman"/>
              <a:cs typeface="Times New Roman"/>
              <a:sym typeface="Times New Roman"/>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936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7500" marR="0" lvl="0" indent="-342900" algn="l" defTabSz="914400" rtl="0" eaLnBrk="1" fontAlgn="auto" latinLnBrk="0" hangingPunct="1">
              <a:lnSpc>
                <a:spcPct val="100000"/>
              </a:lnSpc>
              <a:spcBef>
                <a:spcPts val="407"/>
              </a:spcBef>
              <a:spcAft>
                <a:spcPts val="0"/>
              </a:spcAft>
              <a:buClr>
                <a:schemeClr val="dk1"/>
              </a:buClr>
              <a:buSzPts val="2200"/>
              <a:buFont typeface="Arial"/>
              <a:buNone/>
              <a:tabLst/>
              <a:defRPr/>
            </a:pPr>
            <a:r>
              <a:rPr lang="en-US" sz="1200" dirty="0">
                <a:latin typeface="Times New Roman"/>
                <a:ea typeface="Times New Roman"/>
                <a:cs typeface="Times New Roman"/>
                <a:sym typeface="Times New Roman"/>
              </a:rPr>
              <a:t>Medical Joint Capabilities</a:t>
            </a:r>
          </a:p>
          <a:p>
            <a:pPr marL="317500" marR="0" lvl="0" indent="-342900" algn="l" defTabSz="914400" rtl="0" eaLnBrk="1" fontAlgn="auto" latinLnBrk="0" hangingPunct="1">
              <a:lnSpc>
                <a:spcPct val="100000"/>
              </a:lnSpc>
              <a:spcBef>
                <a:spcPts val="407"/>
              </a:spcBef>
              <a:spcAft>
                <a:spcPts val="0"/>
              </a:spcAft>
              <a:buClr>
                <a:schemeClr val="dk1"/>
              </a:buClr>
              <a:buSzPts val="2200"/>
              <a:buFont typeface="Arial"/>
              <a:buNone/>
              <a:tabLst/>
              <a:defRPr/>
            </a:pPr>
            <a:r>
              <a:rPr lang="en-US" sz="1200" baseline="0" dirty="0">
                <a:latin typeface="Times New Roman"/>
                <a:ea typeface="Times New Roman"/>
                <a:cs typeface="Times New Roman"/>
                <a:sym typeface="Times New Roman"/>
              </a:rPr>
              <a:t>The leading unit, 187</a:t>
            </a:r>
            <a:r>
              <a:rPr lang="en-US" sz="1200" baseline="30000" dirty="0">
                <a:latin typeface="Times New Roman"/>
                <a:ea typeface="Times New Roman"/>
                <a:cs typeface="Times New Roman"/>
                <a:sym typeface="Times New Roman"/>
              </a:rPr>
              <a:t>th  </a:t>
            </a:r>
            <a:r>
              <a:rPr lang="en-US" sz="1200" baseline="0" dirty="0">
                <a:latin typeface="Times New Roman"/>
                <a:ea typeface="Times New Roman"/>
                <a:cs typeface="Times New Roman"/>
                <a:sym typeface="Times New Roman"/>
              </a:rPr>
              <a:t>Air National Guard from Alabama, was not available to support all the clinical needs for this IRT. Partnering with the </a:t>
            </a:r>
            <a:r>
              <a:rPr lang="en-US" sz="1200" dirty="0">
                <a:latin typeface="Times New Roman"/>
                <a:ea typeface="Times New Roman"/>
                <a:cs typeface="Times New Roman"/>
                <a:sym typeface="Times New Roman"/>
              </a:rPr>
              <a:t>USPHS</a:t>
            </a:r>
            <a:r>
              <a:rPr lang="en-US" sz="1200" baseline="0" dirty="0">
                <a:latin typeface="Times New Roman"/>
                <a:ea typeface="Times New Roman"/>
                <a:cs typeface="Times New Roman"/>
                <a:sym typeface="Times New Roman"/>
              </a:rPr>
              <a:t> specifically, expanded services and offered specialty care in the areas of podiatry, pharmacy, nutrition, physical therapy, and behavioral health enhancing the mission success and the impact the IRT had on the community.</a:t>
            </a:r>
            <a:endParaRPr lang="en-US" dirty="0"/>
          </a:p>
          <a:p>
            <a:pPr marL="317500" marR="0" lvl="0" indent="-342900" algn="l" defTabSz="914400" rtl="0" eaLnBrk="1" fontAlgn="auto" latinLnBrk="0" hangingPunct="1">
              <a:lnSpc>
                <a:spcPct val="100000"/>
              </a:lnSpc>
              <a:spcBef>
                <a:spcPts val="407"/>
              </a:spcBef>
              <a:spcAft>
                <a:spcPts val="0"/>
              </a:spcAft>
              <a:buClr>
                <a:schemeClr val="dk1"/>
              </a:buClr>
              <a:buSzPts val="2200"/>
              <a:buFont typeface="Arial"/>
              <a:buNone/>
              <a:tabLst/>
              <a:defRPr/>
            </a:pPr>
            <a:endParaRPr lang="en-US" sz="1200" dirty="0">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r>
              <a:rPr lang="en-US" dirty="0"/>
              <a:t>We came as educators. Pharmacy conducted patient consultations, counseling, drug utilization review and interventions. While Nursing was dedicated to triage, patient education, staff education by leading mock codes. What was covered in the Mock Code? </a:t>
            </a:r>
          </a:p>
          <a:p>
            <a:pPr marL="0" lvl="0" indent="0" algn="l" rtl="0">
              <a:lnSpc>
                <a:spcPct val="115000"/>
              </a:lnSpc>
              <a:spcBef>
                <a:spcPts val="0"/>
              </a:spcBef>
              <a:spcAft>
                <a:spcPts val="0"/>
              </a:spcAft>
              <a:buClr>
                <a:schemeClr val="dk1"/>
              </a:buClr>
              <a:buSzPts val="1100"/>
              <a:buFont typeface="Arial"/>
              <a:buNone/>
            </a:pPr>
            <a:r>
              <a:rPr lang="en-US" dirty="0"/>
              <a:t>Being that the community had high rates of substance abuse and among the population, diabetes was most prevalent, we mocked medical emergencies around overdose, hypoglycemic episodes resulting in code blues emphasizing the use of life saving drugs such as Epinephrine, Narcan and D-50. In addition, we reviewed chest pain and EKG protocols, AED use, all while staying in the boundaries of Hoopa Valley clinical scope of care. For process improvement, we shared the importance of interfacility transfer of care reports for those sent to higher level of care and we performed crash cart inventory assessments and policy recommendations.</a:t>
            </a:r>
          </a:p>
          <a:p>
            <a:pPr marL="0" lvl="0" indent="0" algn="l" rtl="0">
              <a:lnSpc>
                <a:spcPct val="115000"/>
              </a:lnSpc>
              <a:spcBef>
                <a:spcPts val="0"/>
              </a:spcBef>
              <a:spcAft>
                <a:spcPts val="0"/>
              </a:spcAft>
              <a:buClr>
                <a:schemeClr val="dk1"/>
              </a:buClr>
              <a:buSzPts val="1100"/>
              <a:buFont typeface="Arial"/>
              <a:buNone/>
            </a:pPr>
            <a:endParaRPr lang="en-US" dirty="0"/>
          </a:p>
          <a:p>
            <a:pPr marL="0" lvl="0" indent="0" algn="l" rtl="0">
              <a:lnSpc>
                <a:spcPct val="115000"/>
              </a:lnSpc>
              <a:spcBef>
                <a:spcPts val="0"/>
              </a:spcBef>
              <a:spcAft>
                <a:spcPts val="0"/>
              </a:spcAft>
              <a:buClr>
                <a:schemeClr val="dk1"/>
              </a:buClr>
              <a:buSzPts val="1100"/>
              <a:buFont typeface="Arial"/>
              <a:buNone/>
            </a:pPr>
            <a:r>
              <a:rPr lang="en-US" dirty="0">
                <a:latin typeface="Arial"/>
                <a:ea typeface="Arial"/>
                <a:cs typeface="Arial"/>
                <a:sym typeface="Arial"/>
              </a:rPr>
              <a:t>USPHS had expertise with the Indian Health Service. Many officers were previous stationed at IHS facilities. This </a:t>
            </a:r>
            <a:r>
              <a:rPr lang="en-US" dirty="0"/>
              <a:t>allowed the team to serve as Subject Matter Experts. This was especially valuable when working the EHR for data entry, the team was able merged paper documents to individual patient records and assisted with referral processes.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a joint health team, we had a positive impact in the community and were able expanded services especially in the podiatry, physician home health visits, physical therapy, nutrition, behavior health and staff education</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1802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was our Allied Health Team</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IRT capabilities: </a:t>
            </a:r>
            <a:r>
              <a:rPr lang="en-US" sz="1200" dirty="0">
                <a:solidFill>
                  <a:srgbClr val="262626"/>
                </a:solidFill>
                <a:latin typeface="Times New Roman" panose="02020603050405020304" pitchFamily="18" charset="0"/>
                <a:cs typeface="Times New Roman" panose="02020603050405020304" pitchFamily="18" charset="0"/>
              </a:rPr>
              <a:t>: dietitians offered nutrition counseling, physical therapy offered  evaluation and treatment of orthopedic injuries, spinal manipulation, and functional manual therapy for the community and SMs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262626"/>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262626"/>
                </a:solidFill>
                <a:latin typeface="Times New Roman" panose="02020603050405020304" pitchFamily="18" charset="0"/>
                <a:cs typeface="Times New Roman" panose="02020603050405020304" pitchFamily="18" charset="0"/>
              </a:rPr>
              <a:t>Deployment agility: This team worked through s</a:t>
            </a:r>
            <a:r>
              <a:rPr lang="en-US" sz="1200" dirty="0">
                <a:solidFill>
                  <a:srgbClr val="262626"/>
                </a:solidFill>
              </a:rPr>
              <a:t>cheduling conflicts, they adapted, networked, sought opportunities and optimized their services. </a:t>
            </a:r>
            <a:r>
              <a:rPr lang="en-US" sz="1200" dirty="0">
                <a:solidFill>
                  <a:srgbClr val="262626"/>
                </a:solidFill>
                <a:latin typeface="Times New Roman" panose="02020603050405020304" pitchFamily="18" charset="0"/>
                <a:cs typeface="Times New Roman" panose="02020603050405020304" pitchFamily="18" charset="0"/>
              </a:rPr>
              <a:t>Our dietitians, refreshed the diabetes shelf with clinic dietitian’s information, hosted healthy food and snack booths at the local grocery stores, provided health foods for mental health patients, assisted in serving at a community elder’s dinner event. </a:t>
            </a:r>
            <a:r>
              <a:rPr lang="en-US" dirty="0">
                <a:solidFill>
                  <a:srgbClr val="0F0F0F"/>
                </a:solidFill>
              </a:rPr>
              <a:t>Elders Dinner created an opportunity for the providers to connect with the community and the Hoopa Valley Tribe culture beyond the clinic setting. We provided information and answered on-the-spot questions and concerns regarding kidney disease, and diabetes. In return, we experienced traditional foods and witnessed traditional games and competitions put on by the tribe.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solidFill>
                <a:srgbClr val="0F0F0F"/>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 Medic X: </a:t>
            </a:r>
            <a:r>
              <a:rPr lang="en-US" dirty="0">
                <a:solidFill>
                  <a:srgbClr val="0F0F0F"/>
                </a:solidFill>
              </a:rPr>
              <a:t>The collaboration of the two PHS Physical Therapists with the two Air National Guard Instructors was instrumental in delivering a specialized training session on patient-centered Physical Therapy skills to all Air Force service members and PHS officers at the IRT. Notably, the Air National Guard does not have designated billets for Physical Therapists, making this information particularly sought after. The insights shared during the training were recorded for future reference, highlighting the value of this rare and impactful collaboration.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IRT impact: Overall, the Allied Health team </a:t>
            </a:r>
          </a:p>
          <a:p>
            <a:pPr marL="285750" indent="-285750" algn="l">
              <a:buFont typeface="Arial" panose="020B0604020202020204" pitchFamily="34" charset="0"/>
              <a:buChar char="•"/>
            </a:pPr>
            <a:r>
              <a:rPr lang="en-US" sz="1200" dirty="0">
                <a:solidFill>
                  <a:srgbClr val="262626"/>
                </a:solidFill>
                <a:latin typeface="Times New Roman" panose="02020603050405020304" pitchFamily="18" charset="0"/>
                <a:cs typeface="Times New Roman" panose="02020603050405020304" pitchFamily="18" charset="0"/>
              </a:rPr>
              <a:t>Tripled appointments for nutrition therapy and diabetes education through services at the medical center, Diabetes Day, and the Sovereign Day Fair</a:t>
            </a:r>
          </a:p>
          <a:p>
            <a:pPr marL="285750" indent="-285750" algn="l">
              <a:buFont typeface="Arial" panose="020B0604020202020204" pitchFamily="34" charset="0"/>
              <a:buChar char="•"/>
            </a:pPr>
            <a:r>
              <a:rPr lang="en-US" sz="1400" dirty="0">
                <a:solidFill>
                  <a:srgbClr val="262626"/>
                </a:solidFill>
                <a:latin typeface="Times New Roman" panose="02020603050405020304" pitchFamily="18" charset="0"/>
                <a:cs typeface="Times New Roman" panose="02020603050405020304" pitchFamily="18" charset="0"/>
              </a:rPr>
              <a:t>Created access to Physical therapy services, valued service that most patient will have to drive an hour to see this specialty</a:t>
            </a:r>
          </a:p>
          <a:p>
            <a:pPr marL="285750" indent="-285750" algn="l">
              <a:buFont typeface="Arial" panose="020B0604020202020204" pitchFamily="34" charset="0"/>
              <a:buChar char="•"/>
            </a:pPr>
            <a:endParaRPr lang="en-US" sz="1400" dirty="0">
              <a:solidFill>
                <a:srgbClr val="262626"/>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262626"/>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lang="en-US" dirty="0">
              <a:solidFill>
                <a:srgbClr val="0F0F0F"/>
              </a:solidFill>
            </a:endParaRPr>
          </a:p>
          <a:p>
            <a:pPr marL="0" lvl="0" indent="0" algn="l" rtl="0">
              <a:spcBef>
                <a:spcPts val="0"/>
              </a:spcBef>
              <a:spcAft>
                <a:spcPts val="0"/>
              </a:spcAft>
              <a:buNone/>
            </a:pPr>
            <a:endParaRPr lang="en-US" dirty="0">
              <a:solidFill>
                <a:srgbClr val="0F0F0F"/>
              </a:solidFill>
            </a:endParaRPr>
          </a:p>
          <a:p>
            <a:pPr marL="0" lvl="0" indent="0" algn="l" rtl="0">
              <a:spcBef>
                <a:spcPts val="0"/>
              </a:spcBef>
              <a:spcAft>
                <a:spcPts val="0"/>
              </a:spcAft>
              <a:buNone/>
            </a:pPr>
            <a:endParaRPr lang="en-US" dirty="0">
              <a:solidFill>
                <a:srgbClr val="0F0F0F"/>
              </a:solidFill>
            </a:endParaRPr>
          </a:p>
          <a:p>
            <a:pPr marL="0" lvl="0" indent="0" algn="l" rtl="0">
              <a:spcBef>
                <a:spcPts val="0"/>
              </a:spcBef>
              <a:spcAft>
                <a:spcPts val="0"/>
              </a:spcAft>
              <a:buNone/>
            </a:pPr>
            <a:endParaRPr lang="en-US" dirty="0">
              <a:solidFill>
                <a:srgbClr val="0F0F0F"/>
              </a:solidFill>
            </a:endParaRPr>
          </a:p>
          <a:p>
            <a:pPr marL="0" lvl="0" indent="0" algn="l" rtl="0">
              <a:spcBef>
                <a:spcPts val="0"/>
              </a:spcBef>
              <a:spcAft>
                <a:spcPts val="0"/>
              </a:spcAft>
              <a:buNone/>
            </a:pPr>
            <a:endParaRPr lang="en-US" dirty="0">
              <a:solidFill>
                <a:srgbClr val="0F0F0F"/>
              </a:solidFill>
            </a:endParaRPr>
          </a:p>
          <a:p>
            <a:pPr marL="0" lvl="0" indent="0" algn="l" rtl="0">
              <a:spcBef>
                <a:spcPts val="0"/>
              </a:spcBef>
              <a:spcAft>
                <a:spcPts val="0"/>
              </a:spcAft>
              <a:buNone/>
            </a:pPr>
            <a:endParaRPr lang="en-US" dirty="0">
              <a:solidFill>
                <a:srgbClr val="0F0F0F"/>
              </a:solidFill>
            </a:endParaRPr>
          </a:p>
          <a:p>
            <a:pPr marL="0" lvl="0" indent="0" algn="l" rtl="0">
              <a:spcBef>
                <a:spcPts val="0"/>
              </a:spcBef>
              <a:spcAft>
                <a:spcPts val="0"/>
              </a:spcAft>
              <a:buNone/>
            </a:pPr>
            <a:r>
              <a:rPr lang="en-US" dirty="0">
                <a:solidFill>
                  <a:srgbClr val="0F0F0F"/>
                </a:solidFill>
              </a:rPr>
              <a:t>—- Brainstorming bullets:</a:t>
            </a:r>
          </a:p>
          <a:p>
            <a:pPr marL="457200" lvl="0" indent="-298450" algn="l" rtl="0">
              <a:spcBef>
                <a:spcPts val="0"/>
              </a:spcBef>
              <a:spcAft>
                <a:spcPts val="0"/>
              </a:spcAft>
              <a:buClr>
                <a:srgbClr val="123342"/>
              </a:buClr>
              <a:buSzPts val="1100"/>
              <a:buFont typeface="Calibri"/>
              <a:buChar char="•"/>
            </a:pPr>
            <a:r>
              <a:rPr lang="en-US" sz="1100" dirty="0">
                <a:solidFill>
                  <a:srgbClr val="262626"/>
                </a:solidFill>
              </a:rPr>
              <a:t>Interservice</a:t>
            </a:r>
          </a:p>
          <a:p>
            <a:pPr marL="914400" lvl="1" indent="-298450" algn="l" rtl="0">
              <a:spcBef>
                <a:spcPts val="0"/>
              </a:spcBef>
              <a:spcAft>
                <a:spcPts val="0"/>
              </a:spcAft>
              <a:buClr>
                <a:srgbClr val="123342"/>
              </a:buClr>
              <a:buSzPts val="1100"/>
              <a:buFont typeface="Calibri"/>
              <a:buChar char="▪"/>
            </a:pPr>
            <a:r>
              <a:rPr lang="en-US" sz="1100" dirty="0">
                <a:solidFill>
                  <a:srgbClr val="262626"/>
                </a:solidFill>
              </a:rPr>
              <a:t>Community events: Diabetes Day, Sovereign Day, Elder’s Dinner</a:t>
            </a:r>
          </a:p>
          <a:p>
            <a:pPr marL="914400" lvl="1" indent="-298450" algn="l" rtl="0">
              <a:spcBef>
                <a:spcPts val="0"/>
              </a:spcBef>
              <a:spcAft>
                <a:spcPts val="0"/>
              </a:spcAft>
              <a:buClr>
                <a:srgbClr val="123342"/>
              </a:buClr>
              <a:buSzPts val="1100"/>
              <a:buFont typeface="Calibri"/>
              <a:buChar char="▪"/>
            </a:pPr>
            <a:r>
              <a:rPr lang="en-US" sz="1100" dirty="0">
                <a:solidFill>
                  <a:srgbClr val="262626"/>
                </a:solidFill>
              </a:rPr>
              <a:t>Medic X </a:t>
            </a:r>
          </a:p>
          <a:p>
            <a:pPr marL="914400" lvl="1" indent="-298450" algn="l" rtl="0">
              <a:spcBef>
                <a:spcPts val="0"/>
              </a:spcBef>
              <a:spcAft>
                <a:spcPts val="0"/>
              </a:spcAft>
              <a:buClr>
                <a:srgbClr val="123342"/>
              </a:buClr>
              <a:buSzPts val="1100"/>
              <a:buFont typeface="Calibri"/>
              <a:buChar char="▪"/>
            </a:pPr>
            <a:r>
              <a:rPr lang="en-US" sz="1100" dirty="0">
                <a:solidFill>
                  <a:srgbClr val="262626"/>
                </a:solidFill>
              </a:rPr>
              <a:t>Patient care</a:t>
            </a:r>
          </a:p>
          <a:p>
            <a:pPr marL="914400" lvl="1" indent="-298450" algn="l" rtl="0">
              <a:spcBef>
                <a:spcPts val="0"/>
              </a:spcBef>
              <a:spcAft>
                <a:spcPts val="0"/>
              </a:spcAft>
              <a:buClr>
                <a:srgbClr val="123342"/>
              </a:buClr>
              <a:buSzPts val="1100"/>
              <a:buFont typeface="Calibri"/>
              <a:buChar char="▪"/>
            </a:pPr>
            <a:r>
              <a:rPr lang="en-US" sz="1100" dirty="0">
                <a:solidFill>
                  <a:srgbClr val="262626"/>
                </a:solidFill>
              </a:rPr>
              <a:t>TCCC</a:t>
            </a:r>
          </a:p>
          <a:p>
            <a:pPr marL="457200" lvl="0" indent="-298450" algn="l" rtl="0">
              <a:spcBef>
                <a:spcPts val="0"/>
              </a:spcBef>
              <a:spcAft>
                <a:spcPts val="0"/>
              </a:spcAft>
              <a:buClr>
                <a:srgbClr val="123342"/>
              </a:buClr>
              <a:buSzPts val="1100"/>
              <a:buFont typeface="Calibri"/>
              <a:buChar char="•"/>
            </a:pPr>
            <a:r>
              <a:rPr lang="en-US" sz="1100" dirty="0">
                <a:solidFill>
                  <a:srgbClr val="262626"/>
                </a:solidFill>
              </a:rPr>
              <a:t>Deployment Agility</a:t>
            </a:r>
          </a:p>
          <a:p>
            <a:pPr marL="914400" lvl="1" indent="-298450" algn="l" rtl="0">
              <a:spcBef>
                <a:spcPts val="0"/>
              </a:spcBef>
              <a:spcAft>
                <a:spcPts val="0"/>
              </a:spcAft>
              <a:buClr>
                <a:srgbClr val="123342"/>
              </a:buClr>
              <a:buSzPts val="1100"/>
              <a:buFont typeface="Calibri"/>
              <a:buChar char="▪"/>
            </a:pPr>
            <a:r>
              <a:rPr lang="en-US" sz="1100" dirty="0">
                <a:solidFill>
                  <a:srgbClr val="262626"/>
                </a:solidFill>
              </a:rPr>
              <a:t>utilizing available time to teach Air Guard Medic X PT centered skills</a:t>
            </a:r>
          </a:p>
          <a:p>
            <a:pPr marL="914400" lvl="1" indent="-298450" algn="l" rtl="0">
              <a:spcBef>
                <a:spcPts val="0"/>
              </a:spcBef>
              <a:spcAft>
                <a:spcPts val="0"/>
              </a:spcAft>
              <a:buClr>
                <a:srgbClr val="123342"/>
              </a:buClr>
              <a:buSzPts val="1100"/>
              <a:buFont typeface="Calibri"/>
              <a:buChar char="▪"/>
            </a:pPr>
            <a:endParaRPr lang="en-US" sz="1100" dirty="0">
              <a:solidFill>
                <a:srgbClr val="262626"/>
              </a:solidFill>
            </a:endParaRPr>
          </a:p>
          <a:p>
            <a:pPr marL="457200" lvl="0" indent="-298450" algn="l" rtl="0">
              <a:lnSpc>
                <a:spcPct val="150000"/>
              </a:lnSpc>
              <a:spcBef>
                <a:spcPts val="0"/>
              </a:spcBef>
              <a:spcAft>
                <a:spcPts val="0"/>
              </a:spcAft>
              <a:buClr>
                <a:srgbClr val="123342"/>
              </a:buClr>
              <a:buSzPts val="1100"/>
              <a:buFont typeface="Calibri"/>
              <a:buChar char="•"/>
            </a:pPr>
            <a:r>
              <a:rPr lang="en-US" sz="1100" dirty="0">
                <a:solidFill>
                  <a:srgbClr val="262626"/>
                </a:solidFill>
              </a:rPr>
              <a:t>Lessons Learned</a:t>
            </a:r>
          </a:p>
          <a:p>
            <a:pPr marL="914400" lvl="1" indent="-298450" algn="l" rtl="0">
              <a:spcBef>
                <a:spcPts val="0"/>
              </a:spcBef>
              <a:spcAft>
                <a:spcPts val="0"/>
              </a:spcAft>
              <a:buClr>
                <a:srgbClr val="123342"/>
              </a:buClr>
              <a:buSzPts val="1100"/>
              <a:buFont typeface="Calibri"/>
              <a:buChar char="▪"/>
            </a:pPr>
            <a:r>
              <a:rPr lang="en-US" sz="1100" dirty="0">
                <a:solidFill>
                  <a:srgbClr val="262626"/>
                </a:solidFill>
              </a:rPr>
              <a:t>Equipment delay (dry needling) loss in vital treatment to population</a:t>
            </a:r>
          </a:p>
          <a:p>
            <a:pPr marL="914400" lvl="1" indent="-298450" algn="l" rtl="0">
              <a:spcBef>
                <a:spcPts val="0"/>
              </a:spcBef>
              <a:spcAft>
                <a:spcPts val="0"/>
              </a:spcAft>
              <a:buClr>
                <a:srgbClr val="123342"/>
              </a:buClr>
              <a:buSzPts val="1100"/>
              <a:buFont typeface="Calibri"/>
              <a:buChar char="▪"/>
            </a:pPr>
            <a:r>
              <a:rPr lang="en-US" sz="1100" dirty="0">
                <a:solidFill>
                  <a:srgbClr val="262626"/>
                </a:solidFill>
              </a:rPr>
              <a:t>Schedule should be in place weeks in advance before IRT begins</a:t>
            </a:r>
            <a:endParaRPr lang="en-US" sz="500" dirty="0">
              <a:solidFill>
                <a:srgbClr val="0F0F0F"/>
              </a:solidFill>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6301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first picture are two of the BH providers participating in a weekend wellness clinic where they provided services through creative means (rock painting) – folding the connection with nature that the tribe valued with clinical interventions.  The second picture is the culturally sensitive curriculum utilized for the intensive outpatient group therapy.  The 3</a:t>
            </a:r>
            <a:r>
              <a:rPr lang="en-US" baseline="30000" dirty="0"/>
              <a:t>rd</a:t>
            </a:r>
            <a:r>
              <a:rPr lang="en-US" dirty="0"/>
              <a:t> picture is National Guard chaplain who is providing grief education during a community tribal event held at the tribe’s community center.</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9485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was our BH.</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r>
              <a:rPr lang="en-US" dirty="0"/>
              <a:t>Capabilities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Times New Roman" panose="02020603050405020304" pitchFamily="18" charset="0"/>
                <a:cs typeface="Times New Roman" panose="02020603050405020304" pitchFamily="18" charset="0"/>
              </a:rPr>
              <a:t>Services: facilitated group therapy sessions, mental health consultation, patient assessment, wellness education, substance abuse information, psychosocial education on stress management, grief and loss as well as community outreach events; they also served as Force health protection for SMs during the IRT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latin typeface="Times New Roman" panose="02020603050405020304" pitchFamily="18"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latin typeface="Times New Roman" panose="02020603050405020304" pitchFamily="18" charset="0"/>
                <a:cs typeface="Times New Roman" panose="02020603050405020304" pitchFamily="18" charset="0"/>
              </a:rPr>
              <a:t>Deployment agility: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 This was the first time in the history of the Hoopa Valley IRT where BH providers were incorporated. This meant that the community and clinic leaders were learning about their capabilities and expertise. The community was hesitant, but the team knew they had to built that trust and showcase their professional expertise and skillset in a cultural competency way.  Initially, the team was given general tasks that could have been provided by professionals with more limited credentials, however the team quickly built rapport with the participants.  By week two, the BH team were regularly consulted by staff, performed new patient assessments, and were regular facilitators for group therapy. The Hoopa Valley Tribe share some common themes with many native tribes to include a strong connection to family and tribe, understanding of illness and mental health issues through a prism of spiritual and environmental connection, inter-independence, reticence to seek Western mental health treatment, and a high rate of substance abuse, overdoses, inter-generational trauma, and socio-economical challenges.  At the time of the mission the tribe was experiencing multiple deaths from overdoses and there was a cumulative experience of grief and loss. The team faced and navigated an emotionally charged climate, but they were able to tailored services to reflect the needs of the community to include education on administering Naloxone during a suspected overdose, wellness education, and therapeutic art.  They provided a presentation and training through the tribal community center on opioid abuse, overdose reversal training, and grief reaction</a:t>
            </a:r>
          </a:p>
          <a:p>
            <a:endParaRPr lang="en-US" dirty="0"/>
          </a:p>
          <a:p>
            <a:r>
              <a:rPr lang="en-US" dirty="0"/>
              <a:t>Community Impact</a:t>
            </a:r>
          </a:p>
          <a:p>
            <a:r>
              <a:rPr lang="en-US" dirty="0"/>
              <a:t>Being adjunct staff allowed the clinic staff to prioritized other duties, the clinic staff were able spent time connecting clients to community resources and services. They were able to re-connect with clients that had stopped participating in the program and brought them back to clinic. The team </a:t>
            </a:r>
            <a:r>
              <a:rPr lang="en-US" sz="1200" dirty="0">
                <a:latin typeface="Times New Roman" panose="02020603050405020304" pitchFamily="18" charset="0"/>
                <a:cs typeface="Times New Roman" panose="02020603050405020304" pitchFamily="18" charset="0"/>
              </a:rPr>
              <a:t>performed 4 outreach events: Diabetes day, Sovereign day, the Community Center Opioid Education and Community Canvasing, however, the biggest accomplishment the team had was the establishment of trust and rapport with the community leading for additional BH requests </a:t>
            </a:r>
            <a:r>
              <a:rPr lang="en-US" sz="800" dirty="0">
                <a:latin typeface="Times New Roman" panose="02020603050405020304" pitchFamily="18" charset="0"/>
                <a:cs typeface="Times New Roman" panose="02020603050405020304" pitchFamily="18" charset="0"/>
              </a:rPr>
              <a:t>in</a:t>
            </a:r>
            <a:r>
              <a:rPr lang="en-US" sz="800" dirty="0"/>
              <a:t> future missions with expanded scope in services.  </a:t>
            </a:r>
            <a:endParaRPr lang="en-US" sz="400" dirty="0"/>
          </a:p>
          <a:p>
            <a:endParaRPr lang="en-US" dirty="0"/>
          </a:p>
          <a:p>
            <a:endParaRPr lang="en-US" dirty="0"/>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326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 Community Engagements. You have heard us mention Diabetes Day and the Sovereign’s Day Community Health Fair. We wanted to highlight these two events because our team did a phenomenal job of coming together and meeting the mission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Diabetes day was </a:t>
            </a:r>
            <a:r>
              <a:rPr lang="en-US" dirty="0">
                <a:solidFill>
                  <a:srgbClr val="0F0F0F"/>
                </a:solidFill>
              </a:rPr>
              <a:t>resurrected after a decade-long hiatus, this event integrated every aspect of the annual patient check-up into one comprehensive day-long event for patients living with diabetes. The diabetes department wanted to host this event, during one of pre-planning meeting one of our SM suggested using a patient passport, an interactive card that a patient would receive upon check-in that would serve multiple purposes 1. it laid out the services offered during this visit 2. it kept patients accountable to rotate through each station 3. it served as a communication tool for staff to see what services the patient needed to complete. Each patient went through 5 stations: eye exam, foot exam, medication review, medical provider, and nutrition counseling. Upon completing their journey, participants earned the opportunity to enter a raffle for a chance to win health-centric prizes such as fitness gear and cooking utensils. Operationally, this was an excited opportunities for the SMs, we had to plan, coordinate resources, assigned roles, perform group briefings and rehearsals. As the event progressed, we encountered problems that we did not expect and problemed solved as a team. Three main problems that surfaced was communication with patient flow, we put our heads together on the fly and ended up using radios that the </a:t>
            </a:r>
            <a:r>
              <a:rPr lang="en-US" dirty="0" err="1">
                <a:solidFill>
                  <a:srgbClr val="0F0F0F"/>
                </a:solidFill>
              </a:rPr>
              <a:t>Kimaw</a:t>
            </a:r>
            <a:r>
              <a:rPr lang="en-US" dirty="0">
                <a:solidFill>
                  <a:srgbClr val="0F0F0F"/>
                </a:solidFill>
              </a:rPr>
              <a:t> security team let us borrow, the other two problems we encounters were choke points with medical provider visits and foot exams, we noticed our pharmacist was being under utilized at the beginning of the event and was being used as a standby resource, after a couple of hours we incorporated her to perform medication reconciliations for the medical providers which improved flow.</a:t>
            </a:r>
          </a:p>
          <a:p>
            <a:pPr marL="0" lvl="0" indent="0" algn="l" rtl="0">
              <a:spcBef>
                <a:spcPts val="0"/>
              </a:spcBef>
              <a:spcAft>
                <a:spcPts val="0"/>
              </a:spcAft>
              <a:buNone/>
            </a:pPr>
            <a:endParaRPr lang="en-US" dirty="0">
              <a:solidFill>
                <a:srgbClr val="0F0F0F"/>
              </a:solidFill>
            </a:endParaRPr>
          </a:p>
          <a:p>
            <a:pPr marL="0" lvl="0" indent="0" algn="l" rtl="0">
              <a:spcBef>
                <a:spcPts val="0"/>
              </a:spcBef>
              <a:spcAft>
                <a:spcPts val="0"/>
              </a:spcAft>
              <a:buNone/>
            </a:pPr>
            <a:r>
              <a:rPr lang="en-US" dirty="0">
                <a:solidFill>
                  <a:srgbClr val="0F0F0F"/>
                </a:solidFill>
              </a:rPr>
              <a:t>We also noticed that our podiatrist was having a back log, so we reassessed our personnel and found that one of the dietitians was certified to perform diabetic foot exams, so we pivoted. We decreased nutrition counseling from three stations to two and reassigned LCDR McBride.  Overall, the event was successful, it was not perfect, but the team gained valuable experience about medical operations and team problem solving.</a:t>
            </a:r>
          </a:p>
          <a:p>
            <a:pPr marL="0" lvl="0" indent="0" algn="l" rtl="0">
              <a:spcBef>
                <a:spcPts val="0"/>
              </a:spcBef>
              <a:spcAft>
                <a:spcPts val="0"/>
              </a:spcAft>
              <a:buNone/>
            </a:pPr>
            <a:endParaRPr lang="en-US" dirty="0">
              <a:solidFill>
                <a:srgbClr val="0F0F0F"/>
              </a:solidFill>
            </a:endParaRPr>
          </a:p>
          <a:p>
            <a:pPr marL="0" lvl="0" indent="0" algn="l" rtl="0">
              <a:spcBef>
                <a:spcPts val="0"/>
              </a:spcBef>
              <a:spcAft>
                <a:spcPts val="0"/>
              </a:spcAft>
              <a:buNone/>
            </a:pPr>
            <a:r>
              <a:rPr lang="en-US" dirty="0">
                <a:solidFill>
                  <a:srgbClr val="0F0F0F"/>
                </a:solidFill>
              </a:rPr>
              <a:t>The Diabetes Day Event was an expected deliverable that the IRT team knew about during the entire planning process. The Sovereigns' Day Community Health Fair was not.</a:t>
            </a:r>
          </a:p>
          <a:p>
            <a:pPr marL="0" lvl="0" indent="0" algn="l" rtl="0">
              <a:spcBef>
                <a:spcPts val="0"/>
              </a:spcBef>
              <a:spcAft>
                <a:spcPts val="0"/>
              </a:spcAft>
              <a:buNone/>
            </a:pPr>
            <a:endParaRPr lang="en-US" dirty="0">
              <a:solidFill>
                <a:srgbClr val="0F0F0F"/>
              </a:solidFill>
            </a:endParaRPr>
          </a:p>
          <a:p>
            <a:pPr marL="0" lvl="0" indent="0" algn="l" rtl="0">
              <a:spcBef>
                <a:spcPts val="0"/>
              </a:spcBef>
              <a:spcAft>
                <a:spcPts val="0"/>
              </a:spcAft>
              <a:buNone/>
            </a:pPr>
            <a:r>
              <a:rPr lang="en-US" dirty="0">
                <a:solidFill>
                  <a:srgbClr val="0F0F0F"/>
                </a:solidFill>
              </a:rPr>
              <a:t>Sovereign’s Day is a very important day for the members of the Hoopa Valley Tribe. I</a:t>
            </a:r>
            <a:r>
              <a:rPr lang="en-US" b="0" i="0" dirty="0">
                <a:solidFill>
                  <a:srgbClr val="4D5968"/>
                </a:solidFill>
                <a:effectLst/>
                <a:latin typeface="Nunito Sans" panose="020F0502020204030204" pitchFamily="2" charset="0"/>
              </a:rPr>
              <a:t>n 1988, President Reagan signed a treaty dividing the Hupa and Yurok (Your-rock) reservations. This treaty officially recognized the Hupa territory as a Sovereign land. This allows the Hoopa tribe authority </a:t>
            </a:r>
            <a:r>
              <a:rPr lang="en-US" b="0" i="0" dirty="0">
                <a:solidFill>
                  <a:srgbClr val="202122"/>
                </a:solidFill>
                <a:effectLst/>
                <a:latin typeface="Arial" panose="020B0604020202020204" pitchFamily="34" charset="0"/>
              </a:rPr>
              <a:t>to govern themselves within their land. </a:t>
            </a:r>
          </a:p>
          <a:p>
            <a:pPr marL="0" lvl="0" indent="0" algn="l" rtl="0">
              <a:spcBef>
                <a:spcPts val="0"/>
              </a:spcBef>
              <a:spcAft>
                <a:spcPts val="0"/>
              </a:spcAft>
              <a:buNone/>
            </a:pPr>
            <a:endParaRPr lang="en-US" b="0" i="0" dirty="0">
              <a:solidFill>
                <a:srgbClr val="202122"/>
              </a:solidFill>
              <a:effectLst/>
              <a:latin typeface="Arial" panose="020B0604020202020204" pitchFamily="34" charset="0"/>
            </a:endParaRPr>
          </a:p>
          <a:p>
            <a:pPr marL="0" lvl="0" indent="0" algn="l" rtl="0">
              <a:spcBef>
                <a:spcPts val="0"/>
              </a:spcBef>
              <a:spcAft>
                <a:spcPts val="0"/>
              </a:spcAft>
              <a:buNone/>
            </a:pPr>
            <a:r>
              <a:rPr lang="en-US" b="0" i="0" dirty="0">
                <a:solidFill>
                  <a:srgbClr val="202122"/>
                </a:solidFill>
                <a:effectLst/>
                <a:latin typeface="Arial" panose="020B0604020202020204" pitchFamily="34" charset="0"/>
              </a:rPr>
              <a:t>Originally, the medical clinic department heads felt strongly that the IRT team experience Sovereign’s Day and were gave us the day off. This was a surprise. The IRT team were a little confused at first because in IRTs our SM mind-set is that we are there to work and see patients everyday. However, instead of taking the day off if we could participate in the event by having various health booths. What better way to experience their Sovereign than by being fully emerged. The nursing manager hesitated and informed us that the booths had all been reserved and we would have to network with different departments to share space. Well, we went to work and quickly networked all over the medical clinic and divided up the teams. We gather tables, chairs, tents and made it happen.</a:t>
            </a:r>
            <a:endParaRPr lang="en-US" dirty="0"/>
          </a:p>
          <a:p>
            <a:r>
              <a:rPr lang="en-US" dirty="0"/>
              <a:t>Medical Tent offered blood pressure readings, blood sugar checks and general health counseling, we disturbed reading glasses through a local no cost program, The diabetes tent offered education with foot exams, nutrition and pharmacy counseling, behavioral health tent offered wellness education and community resources. In Medical Tent we sought out more leadership opportunities by scheduling shift leads with roles and responsibility for accountability, data keeping, and personnel management</a:t>
            </a:r>
          </a:p>
          <a:p>
            <a:r>
              <a:rPr lang="en-US" dirty="0"/>
              <a:t>This unexpected deliverable had a pleasant ending and allowed for quick thinking, and networking- the three booths increased access of services,  it allowed us to reach an audience outside of the medical clinic, it increased visibility of our services. And lastly, we showed our community stakeholders that we were willing to actively participate and share in their celebration. The Sovereign’s Day event was a great way to close the IRT.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093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5225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7875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2580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txBox="1">
            <a:spLocks noGrp="1"/>
          </p:cNvSpPr>
          <p:nvPr>
            <p:ph type="body" idx="1"/>
          </p:nvPr>
        </p:nvSpPr>
        <p:spPr>
          <a:xfrm>
            <a:off x="688182" y="4473892"/>
            <a:ext cx="550545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16" name="Google Shape;216;p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Here have were able to capture a shot of our entire Team that participated in the mission.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0827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continuing education activity is managed and accredited by Affinity CE, in collaboration with AMSUS.</a:t>
            </a:r>
          </a:p>
          <a:p>
            <a:endParaRPr lang="en-US" dirty="0"/>
          </a:p>
          <a:p>
            <a:r>
              <a:rPr lang="en-US" dirty="0"/>
              <a:t>Affinity CE an AMSUS staff, as well as planners and reviewers, have no relevant financial interests to disclose. </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2924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975" indent="0">
              <a:lnSpc>
                <a:spcPct val="150000"/>
              </a:lnSpc>
              <a:spcBef>
                <a:spcPts val="0"/>
              </a:spcBef>
              <a:buSzPts val="2750"/>
              <a:buFont typeface="+mj-lt"/>
              <a:buNone/>
            </a:pPr>
            <a:r>
              <a:rPr lang="en-US" dirty="0"/>
              <a:t>We plan to cover the following learning objective during this presentation</a:t>
            </a:r>
          </a:p>
          <a:p>
            <a:pPr marL="53975" indent="0">
              <a:lnSpc>
                <a:spcPct val="150000"/>
              </a:lnSpc>
              <a:spcBef>
                <a:spcPts val="0"/>
              </a:spcBef>
              <a:buSzPts val="2750"/>
              <a:buFont typeface="+mj-lt"/>
              <a:buNone/>
            </a:pPr>
            <a:r>
              <a:rPr lang="en-US" dirty="0"/>
              <a:t>#1 </a:t>
            </a:r>
            <a:r>
              <a:rPr lang="en-US" sz="1200" dirty="0">
                <a:solidFill>
                  <a:schemeClr val="tx1"/>
                </a:solidFill>
                <a:latin typeface="Times New Roman" panose="02020603050405020304" pitchFamily="18" charset="0"/>
                <a:cs typeface="Times New Roman" panose="02020603050405020304" pitchFamily="18" charset="0"/>
              </a:rPr>
              <a:t>Describe the purpose of the Innovative Readiness Training which will be referred to as IRT throughout this presentation.</a:t>
            </a:r>
          </a:p>
          <a:p>
            <a:pPr marL="53975" indent="0">
              <a:lnSpc>
                <a:spcPct val="150000"/>
              </a:lnSpc>
              <a:spcBef>
                <a:spcPts val="0"/>
              </a:spcBef>
              <a:buSzPts val="2750"/>
              <a:buFont typeface="+mj-lt"/>
              <a:buNone/>
            </a:pPr>
            <a:r>
              <a:rPr lang="en-US" sz="1200" dirty="0">
                <a:solidFill>
                  <a:schemeClr val="tx1"/>
                </a:solidFill>
                <a:latin typeface="Times New Roman" panose="02020603050405020304" pitchFamily="18" charset="0"/>
                <a:cs typeface="Times New Roman" panose="02020603050405020304" pitchFamily="18" charset="0"/>
              </a:rPr>
              <a:t>#2 List the capabilities and opportunities afforded by the IRT.</a:t>
            </a:r>
          </a:p>
          <a:p>
            <a:pPr marL="53975" indent="0">
              <a:lnSpc>
                <a:spcPct val="150000"/>
              </a:lnSpc>
              <a:spcBef>
                <a:spcPts val="0"/>
              </a:spcBef>
              <a:buSzPts val="2750"/>
              <a:buFont typeface="+mj-lt"/>
              <a:buNone/>
            </a:pPr>
            <a:r>
              <a:rPr lang="en-US" sz="1200" dirty="0">
                <a:solidFill>
                  <a:schemeClr val="tx1"/>
                </a:solidFill>
                <a:latin typeface="Times New Roman" panose="02020603050405020304" pitchFamily="18" charset="0"/>
                <a:cs typeface="Times New Roman" panose="02020603050405020304" pitchFamily="18" charset="0"/>
              </a:rPr>
              <a:t>#3 Describe how deployment agility was enhanced among various service components from the IRT.</a:t>
            </a:r>
          </a:p>
          <a:p>
            <a:pPr marL="53975" indent="0">
              <a:lnSpc>
                <a:spcPct val="150000"/>
              </a:lnSpc>
              <a:spcBef>
                <a:spcPts val="0"/>
              </a:spcBef>
              <a:buSzPts val="2750"/>
              <a:buFont typeface="+mj-lt"/>
              <a:buNone/>
            </a:pPr>
            <a:r>
              <a:rPr lang="en-US" sz="1200" dirty="0">
                <a:solidFill>
                  <a:schemeClr val="tx1"/>
                </a:solidFill>
                <a:latin typeface="Times New Roman" panose="02020603050405020304" pitchFamily="18" charset="0"/>
                <a:cs typeface="Times New Roman" panose="02020603050405020304" pitchFamily="18" charset="0"/>
              </a:rPr>
              <a:t>#4 Explain the service member and community impact provided by the Hoopa Valley IRT Team.</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59469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211C50"/>
                </a:solidFill>
              </a:rPr>
              <a:t>IRT Provides hands-on, real-world training to improve readiness and survivability in complex contingency environments</a:t>
            </a: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211C50"/>
                </a:solidFill>
              </a:rPr>
              <a:t>IRT strengthens and builds community partnerships, while providing key services for American communities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211C50"/>
                </a:solidFill>
              </a:rPr>
              <a:t>IRT is a collaborative program that leverages military contributions and community resources to multiply value and cost savings for participants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211C50"/>
              </a:solidFil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211C50"/>
              </a:solidFil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t>IRT provides opportunities for units and individuals to train in a variety of military occupational specialties. While medical and civil engineering missions are the most commonly known, our training portfolio includes: public affairs, cross-country transportation services and even cyber training. As you can see, the training and service opportunities are only limited by your imagination!</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rgbClr val="211C50"/>
              </a:solidFill>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5669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We like to review the organizational structure for this mission and highlight some key positions where our </a:t>
            </a:r>
            <a:r>
              <a:rPr lang="en-US" sz="1200" dirty="0">
                <a:solidFill>
                  <a:schemeClr val="dk1"/>
                </a:solidFill>
                <a:latin typeface="Times New Roman" panose="02020603050405020304" pitchFamily="18" charset="0"/>
                <a:cs typeface="Times New Roman" panose="02020603050405020304" pitchFamily="18" charset="0"/>
              </a:rPr>
              <a:t>U.S. Public Health Service (USPHS) members serves in leadership roles. </a:t>
            </a:r>
          </a:p>
          <a:p>
            <a:pPr marL="0" lvl="0" indent="0" algn="l" rtl="0">
              <a:spcBef>
                <a:spcPts val="0"/>
              </a:spcBef>
              <a:spcAft>
                <a:spcPts val="0"/>
              </a:spcAft>
              <a:buNone/>
            </a:pPr>
            <a:r>
              <a:rPr lang="en-US" sz="1200" dirty="0">
                <a:solidFill>
                  <a:schemeClr val="dk1"/>
                </a:solidFill>
                <a:latin typeface="Times New Roman" panose="02020603050405020304" pitchFamily="18" charset="0"/>
                <a:cs typeface="Times New Roman" panose="02020603050405020304" pitchFamily="18" charset="0"/>
              </a:rPr>
              <a:t>These positions include USPHS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Times New Roman" panose="02020603050405020304" pitchFamily="18" charset="0"/>
                <a:cs typeface="Times New Roman" panose="02020603050405020304" pitchFamily="18" charset="0"/>
              </a:rPr>
              <a:t>- commander Gelviro who served as the mission liaison for USPHS </a:t>
            </a:r>
          </a:p>
          <a:p>
            <a:pPr marL="171450" lvl="0" indent="-171450" algn="l" rtl="0">
              <a:spcBef>
                <a:spcPts val="0"/>
              </a:spcBef>
              <a:spcAft>
                <a:spcPts val="0"/>
              </a:spcAft>
              <a:buFontTx/>
              <a:buChar char="-"/>
            </a:pPr>
            <a:r>
              <a:rPr lang="en-US" sz="1200" dirty="0">
                <a:solidFill>
                  <a:schemeClr val="dk1"/>
                </a:solidFill>
                <a:latin typeface="Times New Roman" panose="02020603050405020304" pitchFamily="18" charset="0"/>
                <a:cs typeface="Times New Roman" panose="02020603050405020304" pitchFamily="18" charset="0"/>
              </a:rPr>
              <a:t>our Medical Office In Charge – Lt Commander Stoll </a:t>
            </a:r>
          </a:p>
          <a:p>
            <a:pPr marL="171450" lvl="0" indent="-171450" algn="l" rtl="0">
              <a:spcBef>
                <a:spcPts val="0"/>
              </a:spcBef>
              <a:spcAft>
                <a:spcPts val="0"/>
              </a:spcAft>
              <a:buFontTx/>
              <a:buChar char="-"/>
            </a:pPr>
            <a:r>
              <a:rPr lang="en-US" sz="1200" dirty="0">
                <a:solidFill>
                  <a:schemeClr val="dk1"/>
                </a:solidFill>
                <a:latin typeface="Times New Roman" panose="02020603050405020304" pitchFamily="18" charset="0"/>
                <a:cs typeface="Times New Roman" panose="02020603050405020304" pitchFamily="18" charset="0"/>
              </a:rPr>
              <a:t>and our Infection Control Officer In Charge Lt Dixon</a:t>
            </a:r>
          </a:p>
          <a:p>
            <a:pPr marL="0" lvl="0" indent="0" algn="l" rtl="0">
              <a:spcBef>
                <a:spcPts val="0"/>
              </a:spcBef>
              <a:spcAft>
                <a:spcPts val="0"/>
              </a:spcAft>
              <a:buNone/>
            </a:pPr>
            <a:endParaRPr lang="en-US" sz="1200" dirty="0">
              <a:solidFill>
                <a:schemeClr val="dk1"/>
              </a:solidFill>
              <a:latin typeface="Times New Roman" panose="02020603050405020304" pitchFamily="18" charset="0"/>
              <a:cs typeface="Times New Roman" panose="02020603050405020304" pitchFamily="18" charset="0"/>
            </a:endParaRPr>
          </a:p>
          <a:p>
            <a:pPr marL="317500" marR="0" lvl="0" indent="-342900" algn="l" defTabSz="914400" rtl="0" eaLnBrk="1" fontAlgn="auto" latinLnBrk="0" hangingPunct="1">
              <a:lnSpc>
                <a:spcPct val="100000"/>
              </a:lnSpc>
              <a:spcBef>
                <a:spcPts val="407"/>
              </a:spcBef>
              <a:spcAft>
                <a:spcPts val="0"/>
              </a:spcAft>
              <a:buClr>
                <a:schemeClr val="dk1"/>
              </a:buClr>
              <a:buSzPts val="2200"/>
              <a:buFont typeface="Arial"/>
              <a:buNone/>
              <a:tabLst/>
              <a:defRPr/>
            </a:pPr>
            <a:r>
              <a:rPr lang="en-US" sz="1200" dirty="0">
                <a:latin typeface="Times New Roman"/>
                <a:ea typeface="Times New Roman"/>
                <a:cs typeface="Times New Roman"/>
                <a:sym typeface="Times New Roman"/>
              </a:rPr>
              <a:t>The Hoopa Valley IRT was great achievement for USPHS. PHS has always held a LNO role within the IRT leadership, but this was the first time that our service held the Officer in Charge position for the Medical Section of the entire IRT mission and had complete oversight of the medical operations.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EC9CB8-8078-4D9C-8A20-28CAE3ACD47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33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rPr>
              <a:t>In terms of mission impact of the Hoopa Valley IRT we were able to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rPr>
              <a:t>a. See over 800 patients, performed over 2000 procedures which equates to Fair Market Value of services of about mated at $</a:t>
            </a:r>
            <a:r>
              <a:rPr lang="en-US" sz="1200" dirty="0">
                <a:solidFill>
                  <a:srgbClr val="222222"/>
                </a:solidFill>
                <a:highlight>
                  <a:srgbClr val="FFFFFF"/>
                </a:highlight>
              </a:rPr>
              <a:t>450,320</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rPr>
              <a:t>b. We completed over 7000 hours. </a:t>
            </a:r>
            <a:r>
              <a:rPr lang="en-US" sz="1200" dirty="0"/>
              <a:t>Training hours completed include </a:t>
            </a:r>
          </a:p>
          <a:p>
            <a:pPr marL="914400" lvl="0" indent="-361950" algn="l" rtl="0">
              <a:lnSpc>
                <a:spcPct val="150000"/>
              </a:lnSpc>
              <a:spcBef>
                <a:spcPts val="320"/>
              </a:spcBef>
              <a:spcAft>
                <a:spcPts val="0"/>
              </a:spcAft>
              <a:buSzPts val="2100"/>
              <a:buAutoNum type="arabicPeriod"/>
            </a:pPr>
            <a:r>
              <a:rPr lang="en-US" sz="1200" dirty="0"/>
              <a:t>Pre Planning Meetings- 1632</a:t>
            </a:r>
          </a:p>
          <a:p>
            <a:pPr marL="914400" lvl="0" indent="-361950" algn="l" rtl="0">
              <a:lnSpc>
                <a:spcPct val="150000"/>
              </a:lnSpc>
              <a:spcBef>
                <a:spcPts val="0"/>
              </a:spcBef>
              <a:spcAft>
                <a:spcPts val="0"/>
              </a:spcAft>
              <a:buSzPts val="2100"/>
              <a:buAutoNum type="arabicPeriod"/>
            </a:pPr>
            <a:r>
              <a:rPr lang="en-US" sz="1200" dirty="0"/>
              <a:t>Leadership (Administrative) - 210 hours</a:t>
            </a:r>
          </a:p>
          <a:p>
            <a:pPr marL="914400" lvl="0" indent="-361950" algn="l" rtl="0">
              <a:lnSpc>
                <a:spcPct val="150000"/>
              </a:lnSpc>
              <a:spcBef>
                <a:spcPts val="0"/>
              </a:spcBef>
              <a:spcAft>
                <a:spcPts val="0"/>
              </a:spcAft>
              <a:buSzPts val="2100"/>
              <a:buAutoNum type="arabicPeriod"/>
            </a:pPr>
            <a:r>
              <a:rPr lang="en-US" sz="1200" dirty="0"/>
              <a:t>Direct Patient Care (</a:t>
            </a:r>
            <a:r>
              <a:rPr lang="en-US" sz="1200" dirty="0" err="1"/>
              <a:t>Dental,Medical,Optometry</a:t>
            </a:r>
            <a:r>
              <a:rPr lang="en-US" sz="1200" dirty="0"/>
              <a:t>) - 2,992 hours</a:t>
            </a:r>
          </a:p>
          <a:p>
            <a:pPr marL="914400" lvl="0" indent="-361950" algn="l" rtl="0">
              <a:lnSpc>
                <a:spcPct val="150000"/>
              </a:lnSpc>
              <a:spcBef>
                <a:spcPts val="0"/>
              </a:spcBef>
              <a:spcAft>
                <a:spcPts val="0"/>
              </a:spcAft>
              <a:buSzPts val="2100"/>
              <a:buAutoNum type="arabicPeriod"/>
            </a:pPr>
            <a:r>
              <a:rPr lang="en-US" sz="1200" dirty="0"/>
              <a:t>Clinical Skills Training - 1,230 hours</a:t>
            </a:r>
          </a:p>
          <a:p>
            <a:pPr marL="914400" lvl="0" indent="-361950" algn="l" rtl="0">
              <a:lnSpc>
                <a:spcPct val="150000"/>
              </a:lnSpc>
              <a:spcBef>
                <a:spcPts val="0"/>
              </a:spcBef>
              <a:spcAft>
                <a:spcPts val="0"/>
              </a:spcAft>
              <a:buSzPts val="2100"/>
              <a:buAutoNum type="arabicPeriod"/>
            </a:pPr>
            <a:r>
              <a:rPr lang="en-US" sz="1200" dirty="0"/>
              <a:t>Logistics/Services - 1,060 hours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rPr>
              <a:t>c. Provided over 2,000 meals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rPr>
              <a:t>d. maintained 0 positive covid cases amongst military members</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rPr>
              <a:t>e. And transported 2.5 Short Tons ($250K) of equipment.</a:t>
            </a:r>
          </a:p>
          <a:p>
            <a:pPr marL="552450" lvl="0" indent="0" algn="l" rtl="0">
              <a:lnSpc>
                <a:spcPct val="150000"/>
              </a:lnSpc>
              <a:spcBef>
                <a:spcPts val="0"/>
              </a:spcBef>
              <a:spcAft>
                <a:spcPts val="0"/>
              </a:spcAft>
              <a:buSzPts val="2100"/>
              <a:buNone/>
            </a:pPr>
            <a:endParaRPr lang="en-US" sz="1200" dirty="0"/>
          </a:p>
          <a:p>
            <a:pPr marL="552450" lvl="0" indent="0" algn="l" rtl="0">
              <a:lnSpc>
                <a:spcPct val="150000"/>
              </a:lnSpc>
              <a:spcBef>
                <a:spcPts val="0"/>
              </a:spcBef>
              <a:spcAft>
                <a:spcPts val="0"/>
              </a:spcAft>
              <a:buSzPts val="2100"/>
              <a:buNone/>
            </a:pPr>
            <a:endParaRPr lang="en-US" sz="1200"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7700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lnSpc>
                <a:spcPct val="110000"/>
              </a:lnSpc>
              <a:spcBef>
                <a:spcPts val="0"/>
              </a:spcBef>
              <a:buNone/>
            </a:pPr>
            <a:r>
              <a:rPr lang="en-US" sz="2100" dirty="0">
                <a:latin typeface="Times New Roman" panose="02020603050405020304" pitchFamily="18" charset="0"/>
                <a:cs typeface="Times New Roman" panose="02020603050405020304" pitchFamily="18" charset="0"/>
              </a:rPr>
              <a:t>This was our optometry team.</a:t>
            </a:r>
          </a:p>
          <a:p>
            <a:pPr marL="114300" indent="0">
              <a:lnSpc>
                <a:spcPct val="110000"/>
              </a:lnSpc>
              <a:spcBef>
                <a:spcPts val="0"/>
              </a:spcBef>
              <a:buNone/>
            </a:pPr>
            <a:r>
              <a:rPr lang="en-US" sz="2100" dirty="0">
                <a:latin typeface="Times New Roman" panose="02020603050405020304" pitchFamily="18" charset="0"/>
                <a:cs typeface="Times New Roman" panose="02020603050405020304" pitchFamily="18" charset="0"/>
              </a:rPr>
              <a:t> </a:t>
            </a:r>
          </a:p>
          <a:p>
            <a:pPr marL="114300" indent="0">
              <a:lnSpc>
                <a:spcPct val="110000"/>
              </a:lnSpc>
              <a:spcBef>
                <a:spcPts val="0"/>
              </a:spcBef>
              <a:buNone/>
            </a:pPr>
            <a:r>
              <a:rPr lang="en-US" sz="2100" dirty="0">
                <a:latin typeface="Times New Roman" panose="02020603050405020304" pitchFamily="18" charset="0"/>
                <a:cs typeface="Times New Roman" panose="02020603050405020304" pitchFamily="18" charset="0"/>
              </a:rPr>
              <a:t>IRT capabilities</a:t>
            </a:r>
          </a:p>
          <a:p>
            <a:pPr lvl="1"/>
            <a:r>
              <a:rPr lang="en-US" sz="1700" dirty="0">
                <a:latin typeface="Times New Roman" panose="02020603050405020304" pitchFamily="18" charset="0"/>
                <a:cs typeface="Times New Roman" panose="02020603050405020304" pitchFamily="18" charset="0"/>
              </a:rPr>
              <a:t>Optometry offered traditional and retinal eye exams, contact and glasses fittings, eye evaluations and treatments as well as referrals </a:t>
            </a:r>
          </a:p>
          <a:p>
            <a:pPr marL="114300" indent="0">
              <a:buNone/>
            </a:pPr>
            <a:r>
              <a:rPr lang="en-US" sz="2500" dirty="0">
                <a:latin typeface="Times New Roman" panose="02020603050405020304" pitchFamily="18" charset="0"/>
                <a:cs typeface="Times New Roman" panose="02020603050405020304" pitchFamily="18" charset="0"/>
              </a:rPr>
              <a:t>Deployment agility:</a:t>
            </a:r>
          </a:p>
          <a:p>
            <a:pPr marL="114300" indent="0">
              <a:buNone/>
            </a:pPr>
            <a:r>
              <a:rPr lang="en-US" sz="2500" dirty="0">
                <a:latin typeface="Times New Roman" panose="02020603050405020304" pitchFamily="18" charset="0"/>
                <a:cs typeface="Times New Roman" panose="02020603050405020304" pitchFamily="18" charset="0"/>
              </a:rPr>
              <a:t>	The team l</a:t>
            </a:r>
            <a:r>
              <a:rPr lang="en-US" sz="1600" dirty="0">
                <a:latin typeface="Times New Roman" panose="02020603050405020304" pitchFamily="18" charset="0"/>
                <a:cs typeface="Times New Roman" panose="02020603050405020304" pitchFamily="18" charset="0"/>
              </a:rPr>
              <a:t>earned about RAM and collaborated with this new community partner to provides services; they integrated with the medical team during diabetes day to provide comprehensive care to the local diabetic population </a:t>
            </a:r>
          </a:p>
          <a:p>
            <a:pPr marL="114300" indent="0">
              <a:buNone/>
            </a:pPr>
            <a:r>
              <a:rPr lang="en-US" sz="2500" dirty="0">
                <a:latin typeface="Times New Roman" panose="02020603050405020304" pitchFamily="18" charset="0"/>
                <a:cs typeface="Times New Roman" panose="02020603050405020304" pitchFamily="18" charset="0"/>
              </a:rPr>
              <a:t>Community impact: </a:t>
            </a:r>
          </a:p>
          <a:p>
            <a:pPr lvl="1">
              <a:buClr>
                <a:srgbClr val="000000"/>
              </a:buClr>
              <a:defRPr/>
            </a:pPr>
            <a:r>
              <a:rPr lang="en-US" sz="1600" dirty="0">
                <a:latin typeface="Times New Roman" panose="02020603050405020304" pitchFamily="18" charset="0"/>
                <a:cs typeface="Times New Roman" panose="02020603050405020304" pitchFamily="18" charset="0"/>
              </a:rPr>
              <a:t>Overall, the team increased community access to eye care with over 380 visits, and RAM performed eyeglass fitting and fabricated over 80 pairs of glasses through off-site manufacturing </a:t>
            </a:r>
            <a:endParaRPr lang="en-US" sz="1600" dirty="0">
              <a:latin typeface="Times New Roman"/>
              <a:ea typeface="Times New Roman"/>
              <a:cs typeface="Times New Roman"/>
              <a:sym typeface="Times New Roman"/>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0203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latin typeface="+mn-lt"/>
              </a:rPr>
              <a:t>This was our dental team.</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latin typeface="+mn-l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a:latin typeface="+mn-lt"/>
              </a:rPr>
              <a:t>As a joint services team dental offered cleanings, multiple restorations (fillings), pulp therapy, extractions, direct crown restorations, denture repair, adjustments, pediatrics services, which included exams, restorations, extractions, and sealants.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aseline="0" dirty="0">
              <a:latin typeface="+mn-l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mn-lt"/>
              </a:rPr>
              <a:t>IRT opportunities. USPHS Dental Officers are often listed as mission critical which present challenges with deployments and usually cannot take regular deployments. Similar shortages are seen among the military dental providers. The IRT affords active-duty dental personnel to take minimal time away from their duty station (approx. 2wks) and allows the SM to get deployment credit in a hands-on setting.  Additionally, the IRT program allows SM to obtain required training, continued education and clinical practice hours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latin typeface="+mn-l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mn-lt"/>
              </a:rPr>
              <a:t>Deployment agility. Normally in an IRT, dental has a mobile setup in a large gym or hall. dental personnel learn to build their clinic from the ground up. The Hoopa Valley IRT was a unique mission because this site used an established dental clinic. Although, the team were not afforded this experience, deployment agility opportunities were present. The team had to learn the clinic operations, faced delays with access to the electronic dental record in which the team was innovated in creating workarounds by initiating paper charting and creating electronic templates on a desktop application to ensure documentation was complete and timely, when the dental providers gained access to the electronic dental system, they had to learn the system in a relatively short amount of time. Administratively, dental leadership learned the credentialing process for this Indian Health Service dental clinic</a:t>
            </a:r>
          </a:p>
          <a:p>
            <a:r>
              <a:rPr lang="en-US" dirty="0">
                <a:latin typeface="+mn-lt"/>
              </a:rPr>
              <a:t>		</a:t>
            </a:r>
            <a:endParaRPr lang="en-US" baseline="0" dirty="0">
              <a:latin typeface="+mn-lt"/>
            </a:endParaRPr>
          </a:p>
          <a:p>
            <a:r>
              <a:rPr lang="en-US" dirty="0">
                <a:latin typeface="+mn-lt"/>
              </a:rPr>
              <a:t>Community impact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latin typeface="+mn-lt"/>
              </a:rPr>
              <a:t>The </a:t>
            </a:r>
            <a:r>
              <a:rPr lang="en-US" dirty="0" err="1">
                <a:latin typeface="+mn-lt"/>
              </a:rPr>
              <a:t>Kimaw</a:t>
            </a:r>
            <a:r>
              <a:rPr lang="en-US" dirty="0">
                <a:latin typeface="+mn-lt"/>
              </a:rPr>
              <a:t> clinic currently uses contract dental providers to provide services on a 6wk-6months rotation offering limited onsite services like single restorations or extractions causing patients to be referred many times over an hour away or having patients wait a month for care until the next contract cycle started again. Our presence immediately filled provider gaps in healthcare. The dental team was able increase access to care and expanded dental services. Our team also offered pediatrics services which would not perform by the contractors. Lastly, the IRT hygiene team were able to work through the clinic’s back log and caught up the them up. Overall, the dental team provided over a $107,000 in costing saving services to the community</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2558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sp>
        <p:nvSpPr>
          <p:cNvPr id="19" name="Google Shape;19;p1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11"/>
          <p:cNvSpPr txBox="1">
            <a:spLocks noGrp="1"/>
          </p:cNvSpPr>
          <p:nvPr>
            <p:ph type="title"/>
          </p:nvPr>
        </p:nvSpPr>
        <p:spPr>
          <a:xfrm>
            <a:off x="1485900" y="2597150"/>
            <a:ext cx="61722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11"/>
          <p:cNvSpPr txBox="1">
            <a:spLocks noGrp="1"/>
          </p:cNvSpPr>
          <p:nvPr>
            <p:ph type="ftr" idx="11"/>
          </p:nvPr>
        </p:nvSpPr>
        <p:spPr>
          <a:xfrm>
            <a:off x="457200" y="6356350"/>
            <a:ext cx="6629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cap="small">
                <a:solidFill>
                  <a:srgbClr val="B78E2D"/>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14"/>
          <p:cNvSpPr txBox="1">
            <a:spLocks noGrp="1"/>
          </p:cNvSpPr>
          <p:nvPr>
            <p:ph type="title"/>
          </p:nvPr>
        </p:nvSpPr>
        <p:spPr>
          <a:xfrm>
            <a:off x="1524000" y="274638"/>
            <a:ext cx="61722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14"/>
          <p:cNvSpPr txBox="1">
            <a:spLocks noGrp="1"/>
          </p:cNvSpPr>
          <p:nvPr>
            <p:ph type="ftr" idx="11"/>
          </p:nvPr>
        </p:nvSpPr>
        <p:spPr>
          <a:xfrm>
            <a:off x="457200" y="6308725"/>
            <a:ext cx="594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7"/>
        <p:cNvGrpSpPr/>
        <p:nvPr/>
      </p:nvGrpSpPr>
      <p:grpSpPr>
        <a:xfrm>
          <a:off x="0" y="0"/>
          <a:ext cx="0" cy="0"/>
          <a:chOff x="0" y="0"/>
          <a:chExt cx="0" cy="0"/>
        </a:xfrm>
      </p:grpSpPr>
      <p:sp>
        <p:nvSpPr>
          <p:cNvPr id="38" name="Google Shape;38;p15"/>
          <p:cNvSpPr txBox="1">
            <a:spLocks noGrp="1"/>
          </p:cNvSpPr>
          <p:nvPr>
            <p:ph type="title"/>
          </p:nvPr>
        </p:nvSpPr>
        <p:spPr>
          <a:xfrm>
            <a:off x="1464733" y="2209800"/>
            <a:ext cx="61722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5"/>
          <p:cNvSpPr txBox="1">
            <a:spLocks noGrp="1"/>
          </p:cNvSpPr>
          <p:nvPr>
            <p:ph type="ftr" idx="11"/>
          </p:nvPr>
        </p:nvSpPr>
        <p:spPr>
          <a:xfrm>
            <a:off x="457200" y="6356350"/>
            <a:ext cx="594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16"/>
          <p:cNvSpPr txBox="1">
            <a:spLocks noGrp="1"/>
          </p:cNvSpPr>
          <p:nvPr>
            <p:ph type="title"/>
          </p:nvPr>
        </p:nvSpPr>
        <p:spPr>
          <a:xfrm>
            <a:off x="1524000" y="274638"/>
            <a:ext cx="61722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6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16"/>
          <p:cNvSpPr txBox="1">
            <a:spLocks noGrp="1"/>
          </p:cNvSpPr>
          <p:nvPr>
            <p:ph type="ftr" idx="11"/>
          </p:nvPr>
        </p:nvSpPr>
        <p:spPr>
          <a:xfrm>
            <a:off x="457200" y="6333824"/>
            <a:ext cx="594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Times New Roman"/>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a:spLocks noGrp="1"/>
          </p:cNvSpPr>
          <p:nvPr>
            <p:ph type="pic" idx="2"/>
          </p:nvPr>
        </p:nvSpPr>
        <p:spPr>
          <a:xfrm>
            <a:off x="1792288" y="612775"/>
            <a:ext cx="5486400" cy="4114800"/>
          </a:xfrm>
          <a:prstGeom prst="rect">
            <a:avLst/>
          </a:prstGeom>
          <a:noFill/>
          <a:ln>
            <a:noFill/>
          </a:ln>
        </p:spPr>
      </p:sp>
      <p:sp>
        <p:nvSpPr>
          <p:cNvPr id="56" name="Google Shape;56;p1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7" name="Google Shape;57;p18"/>
          <p:cNvSpPr txBox="1">
            <a:spLocks noGrp="1"/>
          </p:cNvSpPr>
          <p:nvPr>
            <p:ph type="ftr" idx="11"/>
          </p:nvPr>
        </p:nvSpPr>
        <p:spPr>
          <a:xfrm>
            <a:off x="457200" y="6333824"/>
            <a:ext cx="594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7200" y="6333824"/>
            <a:ext cx="5943600" cy="365125"/>
          </a:xfrm>
        </p:spPr>
        <p:txBody>
          <a:bodyPr/>
          <a:lstStyle/>
          <a:p>
            <a:endParaRPr lang="en-US" i="1" dirty="0">
              <a:solidFill>
                <a:srgbClr val="B78E2D"/>
              </a:solidFill>
            </a:endParaRPr>
          </a:p>
        </p:txBody>
      </p:sp>
      <p:sp>
        <p:nvSpPr>
          <p:cNvPr id="4" name="Slide Number Placeholder 3"/>
          <p:cNvSpPr>
            <a:spLocks noGrp="1"/>
          </p:cNvSpPr>
          <p:nvPr>
            <p:ph type="sldNum" sz="quarter" idx="12"/>
          </p:nvPr>
        </p:nvSpPr>
        <p:spPr/>
        <p:txBody>
          <a:bodyPr/>
          <a:lstStyle/>
          <a:p>
            <a:fld id="{07664A88-F7D9-45CE-A74C-44C93905E488}" type="slidenum">
              <a:rPr lang="en-US" smtClean="0"/>
              <a:t>‹#›</a:t>
            </a:fld>
            <a:endParaRPr lang="en-US"/>
          </a:p>
        </p:txBody>
      </p:sp>
    </p:spTree>
    <p:extLst>
      <p:ext uri="{BB962C8B-B14F-4D97-AF65-F5344CB8AC3E}">
        <p14:creationId xmlns:p14="http://schemas.microsoft.com/office/powerpoint/2010/main" val="4264890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1524000" y="274638"/>
            <a:ext cx="61722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3600"/>
              <a:buFont typeface="Times New Roman"/>
              <a:buNone/>
              <a:defRPr sz="3600" b="0" i="0" u="none" strike="noStrike" cap="non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10"/>
          <p:cNvSpPr txBox="1">
            <a:spLocks noGrp="1"/>
          </p:cNvSpPr>
          <p:nvPr>
            <p:ph type="ftr" idx="11"/>
          </p:nvPr>
        </p:nvSpPr>
        <p:spPr>
          <a:xfrm>
            <a:off x="457200" y="6356350"/>
            <a:ext cx="594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 name="Google Shape;14;p10" descr="C:\Users\lwatts\AppData\Local\Microsoft\Windows\Temporary Internet Files\Content.Outlook\JEEHZHGE\IRT Logo.png"/>
          <p:cNvPicPr preferRelativeResize="0"/>
          <p:nvPr/>
        </p:nvPicPr>
        <p:blipFill rotWithShape="1">
          <a:blip r:embed="rId8">
            <a:alphaModFix/>
          </a:blip>
          <a:srcRect/>
          <a:stretch/>
        </p:blipFill>
        <p:spPr>
          <a:xfrm>
            <a:off x="7586133" y="282576"/>
            <a:ext cx="1319530" cy="1120140"/>
          </a:xfrm>
          <a:prstGeom prst="rect">
            <a:avLst/>
          </a:prstGeom>
          <a:noFill/>
          <a:ln>
            <a:noFill/>
          </a:ln>
        </p:spPr>
      </p:pic>
      <p:pic>
        <p:nvPicPr>
          <p:cNvPr id="15" name="Google Shape;15;p10"/>
          <p:cNvPicPr preferRelativeResize="0"/>
          <p:nvPr/>
        </p:nvPicPr>
        <p:blipFill rotWithShape="1">
          <a:blip r:embed="rId9">
            <a:alphaModFix/>
          </a:blip>
          <a:srcRect/>
          <a:stretch/>
        </p:blipFill>
        <p:spPr>
          <a:xfrm>
            <a:off x="457200" y="274638"/>
            <a:ext cx="1217545" cy="1213204"/>
          </a:xfrm>
          <a:prstGeom prst="rect">
            <a:avLst/>
          </a:prstGeom>
          <a:noFill/>
          <a:ln>
            <a:noFill/>
          </a:ln>
        </p:spPr>
      </p:pic>
      <p:sp>
        <p:nvSpPr>
          <p:cNvPr id="16" name="Google Shape;16;p10"/>
          <p:cNvSpPr/>
          <p:nvPr/>
        </p:nvSpPr>
        <p:spPr>
          <a:xfrm>
            <a:off x="0" y="6705600"/>
            <a:ext cx="9144000" cy="152400"/>
          </a:xfrm>
          <a:prstGeom prst="rect">
            <a:avLst/>
          </a:prstGeom>
          <a:solidFill>
            <a:srgbClr val="B78E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10"/>
          <p:cNvSpPr/>
          <p:nvPr/>
        </p:nvSpPr>
        <p:spPr>
          <a:xfrm>
            <a:off x="0" y="0"/>
            <a:ext cx="9144000" cy="152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6" r:id="rId5"/>
    <p:sldLayoutId id="214748365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owl.excelsior.edu/writing-process/prewriting-strategies/prewriting-strategies-asking-defining-question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
          <p:cNvPicPr preferRelativeResize="0"/>
          <p:nvPr/>
        </p:nvPicPr>
        <p:blipFill rotWithShape="1">
          <a:blip r:embed="rId3">
            <a:alphaModFix/>
          </a:blip>
          <a:srcRect/>
          <a:stretch/>
        </p:blipFill>
        <p:spPr>
          <a:xfrm>
            <a:off x="2863421" y="2016741"/>
            <a:ext cx="4334651" cy="3331296"/>
          </a:xfrm>
          <a:prstGeom prst="rect">
            <a:avLst/>
          </a:prstGeom>
          <a:noFill/>
          <a:ln>
            <a:noFill/>
          </a:ln>
        </p:spPr>
      </p:pic>
      <p:sp>
        <p:nvSpPr>
          <p:cNvPr id="5" name="Subtitle 4">
            <a:extLst>
              <a:ext uri="{FF2B5EF4-FFF2-40B4-BE49-F238E27FC236}">
                <a16:creationId xmlns:a16="http://schemas.microsoft.com/office/drawing/2014/main" id="{1CDED58E-05BA-B273-AE75-4F8F452B53F0}"/>
              </a:ext>
            </a:extLst>
          </p:cNvPr>
          <p:cNvSpPr>
            <a:spLocks noGrp="1"/>
          </p:cNvSpPr>
          <p:nvPr>
            <p:ph type="subTitle" idx="1"/>
          </p:nvPr>
        </p:nvSpPr>
        <p:spPr>
          <a:xfrm>
            <a:off x="1519882" y="5184810"/>
            <a:ext cx="6277232" cy="1351009"/>
          </a:xfrm>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LCDR Erica Stoll, MSN</a:t>
            </a:r>
          </a:p>
          <a:p>
            <a:r>
              <a:rPr lang="en-US" sz="2400" dirty="0">
                <a:solidFill>
                  <a:schemeClr val="tx1"/>
                </a:solidFill>
                <a:latin typeface="Times New Roman" panose="02020603050405020304" pitchFamily="18" charset="0"/>
                <a:cs typeface="Times New Roman" panose="02020603050405020304" pitchFamily="18" charset="0"/>
              </a:rPr>
              <a:t>LTC Rashida </a:t>
            </a:r>
            <a:r>
              <a:rPr lang="en-US" sz="2400" dirty="0" err="1">
                <a:solidFill>
                  <a:schemeClr val="tx1"/>
                </a:solidFill>
                <a:latin typeface="Times New Roman" panose="02020603050405020304" pitchFamily="18" charset="0"/>
                <a:cs typeface="Times New Roman" panose="02020603050405020304" pitchFamily="18" charset="0"/>
              </a:rPr>
              <a:t>Fambro</a:t>
            </a:r>
            <a:r>
              <a:rPr lang="en-US" sz="2400" dirty="0">
                <a:solidFill>
                  <a:schemeClr val="tx1"/>
                </a:solidFill>
                <a:latin typeface="Times New Roman" panose="02020603050405020304" pitchFamily="18" charset="0"/>
                <a:cs typeface="Times New Roman" panose="02020603050405020304" pitchFamily="18" charset="0"/>
              </a:rPr>
              <a:t>, PharmD </a:t>
            </a:r>
          </a:p>
          <a:p>
            <a:endParaRPr lang="en-US" sz="2400"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98" name="Google Shape;98;p1"/>
          <p:cNvSpPr txBox="1">
            <a:spLocks noGrp="1"/>
          </p:cNvSpPr>
          <p:nvPr>
            <p:ph type="title"/>
          </p:nvPr>
        </p:nvSpPr>
        <p:spPr>
          <a:xfrm>
            <a:off x="1101069" y="2202397"/>
            <a:ext cx="7585731" cy="2036923"/>
          </a:xfrm>
          <a:prstGeom prst="rect">
            <a:avLst/>
          </a:prstGeom>
          <a:noFill/>
          <a:ln>
            <a:noFill/>
          </a:ln>
        </p:spPr>
        <p:txBody>
          <a:bodyPr spcFirstLastPara="1" wrap="square" lIns="91425" tIns="45700" rIns="91425" bIns="45700" anchor="ctr" anchorCtr="0">
            <a:noAutofit/>
          </a:bodyPr>
          <a:lstStyle/>
          <a:p>
            <a:pPr>
              <a:buSzPts val="3200"/>
            </a:pPr>
            <a:r>
              <a:rPr lang="en-US" b="1" dirty="0">
                <a:latin typeface="Times New Roman"/>
                <a:ea typeface="Times New Roman"/>
                <a:cs typeface="Times New Roman"/>
                <a:sym typeface="Times New Roman"/>
              </a:rPr>
              <a:t>Hoopa Valley Innovative Readiness Training: </a:t>
            </a:r>
            <a:br>
              <a:rPr lang="en-US" b="1" dirty="0">
                <a:latin typeface="Times New Roman"/>
                <a:ea typeface="Times New Roman"/>
                <a:cs typeface="Times New Roman"/>
                <a:sym typeface="Times New Roman"/>
              </a:rPr>
            </a:br>
            <a:r>
              <a:rPr lang="en-US" b="1" dirty="0">
                <a:latin typeface="Times New Roman"/>
                <a:ea typeface="Times New Roman"/>
                <a:cs typeface="Times New Roman"/>
                <a:sym typeface="Times New Roman"/>
              </a:rPr>
              <a:t>A Joint Training Exercise</a:t>
            </a:r>
            <a:br>
              <a:rPr lang="en-US" sz="2400" dirty="0"/>
            </a:br>
            <a:endParaRPr sz="2800" b="1" i="0" u="none" strike="noStrike" cap="none" dirty="0">
              <a:solidFill>
                <a:schemeClr val="dk1"/>
              </a:solidFill>
              <a:latin typeface="Times New Roman"/>
              <a:ea typeface="Times New Roman"/>
              <a:cs typeface="Times New Roman"/>
              <a:sym typeface="Times New Roman"/>
            </a:endParaRPr>
          </a:p>
        </p:txBody>
      </p:sp>
      <p:sp>
        <p:nvSpPr>
          <p:cNvPr id="101" name="Google Shape;101;p1"/>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Times New Roman"/>
              <a:buNone/>
            </a:pPr>
            <a:fld id="{00000000-1234-1234-1234-123412341234}" type="slidenum">
              <a:rPr lang="en-US" sz="1200" b="0" i="0" u="none" strike="noStrike" cap="none">
                <a:solidFill>
                  <a:srgbClr val="888888"/>
                </a:solidFill>
                <a:latin typeface="Times New Roman"/>
                <a:ea typeface="Times New Roman"/>
                <a:cs typeface="Times New Roman"/>
                <a:sym typeface="Times New Roman"/>
              </a:rPr>
              <a:t>1</a:t>
            </a:fld>
            <a:endParaRPr sz="1200" b="0" i="0" u="none" strike="noStrike" cap="none">
              <a:solidFill>
                <a:srgbClr val="888888"/>
              </a:solidFill>
              <a:latin typeface="Times New Roman"/>
              <a:ea typeface="Times New Roman"/>
              <a:cs typeface="Times New Roman"/>
              <a:sym typeface="Times New Roman"/>
            </a:endParaRPr>
          </a:p>
        </p:txBody>
      </p:sp>
      <p:sp>
        <p:nvSpPr>
          <p:cNvPr id="100" name="Google Shape;100;p1"/>
          <p:cNvSpPr txBox="1"/>
          <p:nvPr/>
        </p:nvSpPr>
        <p:spPr>
          <a:xfrm>
            <a:off x="685800" y="7162800"/>
            <a:ext cx="7585731" cy="11387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Garamond"/>
              <a:buNone/>
            </a:pPr>
            <a:r>
              <a:rPr lang="en-US" sz="3200" b="1" i="0" u="none" strike="noStrike" cap="none">
                <a:solidFill>
                  <a:srgbClr val="000000"/>
                </a:solidFill>
                <a:latin typeface="Garamond"/>
                <a:ea typeface="Garamond"/>
                <a:cs typeface="Garamond"/>
                <a:sym typeface="Garamond"/>
              </a:rPr>
              <a:t>It’s all about… </a:t>
            </a:r>
            <a:br>
              <a:rPr lang="en-US" sz="3600" b="1" i="0" u="none" strike="noStrike" cap="none">
                <a:solidFill>
                  <a:srgbClr val="000000"/>
                </a:solidFill>
                <a:latin typeface="Garamond"/>
                <a:ea typeface="Garamond"/>
                <a:cs typeface="Garamond"/>
                <a:sym typeface="Garamond"/>
              </a:rPr>
            </a:br>
            <a:r>
              <a:rPr lang="en-US" sz="3600" b="1" i="0" u="none" strike="noStrike" cap="none">
                <a:solidFill>
                  <a:srgbClr val="000000"/>
                </a:solidFill>
                <a:latin typeface="Garamond"/>
                <a:ea typeface="Garamond"/>
                <a:cs typeface="Garamond"/>
                <a:sym typeface="Garamond"/>
              </a:rPr>
              <a:t>         STRATEGIC ENGAGEMENT</a:t>
            </a:r>
            <a:endParaRPr sz="3600" b="0" i="0" u="none" strike="noStrike" cap="none">
              <a:solidFill>
                <a:srgbClr val="000000"/>
              </a:solidFill>
              <a:latin typeface="Arial"/>
              <a:ea typeface="Arial"/>
              <a:cs typeface="Arial"/>
              <a:sym typeface="Arial"/>
            </a:endParaRPr>
          </a:p>
        </p:txBody>
      </p:sp>
      <p:pic>
        <p:nvPicPr>
          <p:cNvPr id="6" name="Google Shape;127;p1">
            <a:extLst>
              <a:ext uri="{FF2B5EF4-FFF2-40B4-BE49-F238E27FC236}">
                <a16:creationId xmlns:a16="http://schemas.microsoft.com/office/drawing/2014/main" id="{77EEED5A-6DCE-DB79-5618-E57230BF4309}"/>
              </a:ext>
            </a:extLst>
          </p:cNvPr>
          <p:cNvPicPr preferRelativeResize="0"/>
          <p:nvPr/>
        </p:nvPicPr>
        <p:blipFill>
          <a:blip r:embed="rId4">
            <a:alphaModFix/>
          </a:blip>
          <a:stretch>
            <a:fillRect/>
          </a:stretch>
        </p:blipFill>
        <p:spPr>
          <a:xfrm>
            <a:off x="2001200" y="269901"/>
            <a:ext cx="1432663" cy="1305515"/>
          </a:xfrm>
          <a:prstGeom prst="rect">
            <a:avLst/>
          </a:prstGeom>
          <a:noFill/>
          <a:ln>
            <a:noFill/>
          </a:ln>
        </p:spPr>
      </p:pic>
      <p:pic>
        <p:nvPicPr>
          <p:cNvPr id="9" name="Picture 8">
            <a:extLst>
              <a:ext uri="{FF2B5EF4-FFF2-40B4-BE49-F238E27FC236}">
                <a16:creationId xmlns:a16="http://schemas.microsoft.com/office/drawing/2014/main" id="{BB277050-77E8-6E9D-ED9F-30877B554401}"/>
              </a:ext>
            </a:extLst>
          </p:cNvPr>
          <p:cNvPicPr>
            <a:picLocks noChangeAspect="1"/>
          </p:cNvPicPr>
          <p:nvPr/>
        </p:nvPicPr>
        <p:blipFill>
          <a:blip r:embed="rId5"/>
          <a:stretch>
            <a:fillRect/>
          </a:stretch>
        </p:blipFill>
        <p:spPr>
          <a:xfrm>
            <a:off x="5868953" y="359769"/>
            <a:ext cx="1150279" cy="1143000"/>
          </a:xfrm>
          <a:prstGeom prst="rect">
            <a:avLst/>
          </a:prstGeom>
        </p:spPr>
      </p:pic>
      <p:pic>
        <p:nvPicPr>
          <p:cNvPr id="2" name="Picture 1">
            <a:extLst>
              <a:ext uri="{FF2B5EF4-FFF2-40B4-BE49-F238E27FC236}">
                <a16:creationId xmlns:a16="http://schemas.microsoft.com/office/drawing/2014/main" id="{107A1767-5913-09FA-392E-731868E529E4}"/>
              </a:ext>
            </a:extLst>
          </p:cNvPr>
          <p:cNvPicPr>
            <a:picLocks noChangeAspect="1"/>
          </p:cNvPicPr>
          <p:nvPr/>
        </p:nvPicPr>
        <p:blipFill>
          <a:blip r:embed="rId6"/>
          <a:stretch>
            <a:fillRect/>
          </a:stretch>
        </p:blipFill>
        <p:spPr>
          <a:xfrm>
            <a:off x="3931738" y="322181"/>
            <a:ext cx="1280523" cy="1218176"/>
          </a:xfrm>
          <a:prstGeom prst="rect">
            <a:avLst/>
          </a:prstGeom>
        </p:spPr>
      </p:pic>
    </p:spTree>
    <p:extLst>
      <p:ext uri="{BB962C8B-B14F-4D97-AF65-F5344CB8AC3E}">
        <p14:creationId xmlns:p14="http://schemas.microsoft.com/office/powerpoint/2010/main" val="199567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B713E-DE71-3C16-E455-D1E3B6FA8135}"/>
              </a:ext>
            </a:extLst>
          </p:cNvPr>
          <p:cNvSpPr>
            <a:spLocks noGrp="1"/>
          </p:cNvSpPr>
          <p:nvPr>
            <p:ph type="title"/>
          </p:nvPr>
        </p:nvSpPr>
        <p:spPr/>
        <p:txBody>
          <a:bodyPr/>
          <a:lstStyle/>
          <a:p>
            <a:r>
              <a:rPr lang="en-US" dirty="0"/>
              <a:t>Dental</a:t>
            </a:r>
          </a:p>
        </p:txBody>
      </p:sp>
      <p:sp>
        <p:nvSpPr>
          <p:cNvPr id="3" name="Text Placeholder 2">
            <a:extLst>
              <a:ext uri="{FF2B5EF4-FFF2-40B4-BE49-F238E27FC236}">
                <a16:creationId xmlns:a16="http://schemas.microsoft.com/office/drawing/2014/main" id="{F56E87A5-915C-CF60-F9FF-3125F5B10AAD}"/>
              </a:ext>
            </a:extLst>
          </p:cNvPr>
          <p:cNvSpPr>
            <a:spLocks noGrp="1"/>
          </p:cNvSpPr>
          <p:nvPr>
            <p:ph type="body" idx="1"/>
          </p:nvPr>
        </p:nvSpPr>
        <p:spPr>
          <a:xfrm>
            <a:off x="144379" y="1600200"/>
            <a:ext cx="8855242" cy="4896853"/>
          </a:xfrm>
        </p:spPr>
        <p:txBody>
          <a:bodyPr>
            <a:normAutofit/>
          </a:bodyPr>
          <a:lstStyle/>
          <a:p>
            <a:pPr marL="114300" indent="0" algn="ctr">
              <a:buNone/>
            </a:pPr>
            <a:r>
              <a:rPr lang="en-US" sz="2000" dirty="0">
                <a:latin typeface="Times New Roman" panose="02020603050405020304" pitchFamily="18" charset="0"/>
                <a:cs typeface="Times New Roman" panose="02020603050405020304" pitchFamily="18" charset="0"/>
              </a:rPr>
              <a:t>Personnel: Dentists (5), Hygienists (3), Technicians (4), plus </a:t>
            </a:r>
            <a:r>
              <a:rPr lang="en-US" sz="2000" dirty="0" err="1">
                <a:latin typeface="Times New Roman" panose="02020603050405020304" pitchFamily="18" charset="0"/>
                <a:cs typeface="Times New Roman" panose="02020603050405020304" pitchFamily="18" charset="0"/>
              </a:rPr>
              <a:t>K’ima:w</a:t>
            </a:r>
            <a:r>
              <a:rPr lang="en-US" sz="2000" dirty="0">
                <a:latin typeface="Times New Roman" panose="02020603050405020304" pitchFamily="18" charset="0"/>
                <a:cs typeface="Times New Roman" panose="02020603050405020304" pitchFamily="18" charset="0"/>
              </a:rPr>
              <a:t> staff</a:t>
            </a:r>
          </a:p>
          <a:p>
            <a:pPr marL="114300" indent="0">
              <a:buNone/>
            </a:pPr>
            <a:r>
              <a:rPr lang="en-US" sz="2100" dirty="0">
                <a:latin typeface="Times New Roman" panose="02020603050405020304" pitchFamily="18" charset="0"/>
                <a:cs typeface="Times New Roman" panose="02020603050405020304" pitchFamily="18" charset="0"/>
              </a:rPr>
              <a:t>IRT capabilities</a:t>
            </a:r>
          </a:p>
          <a:p>
            <a:pPr lvl="1"/>
            <a:r>
              <a:rPr lang="en-US" sz="1600" dirty="0">
                <a:latin typeface="Times New Roman" panose="02020603050405020304" pitchFamily="18" charset="0"/>
                <a:cs typeface="Times New Roman" panose="02020603050405020304" pitchFamily="18" charset="0"/>
              </a:rPr>
              <a:t>Services: dental cleanings, multiple restorations, pulp therapy, extractions, direct crown restorations, denture repairs, and adjustments. Pediatrics services: exams, restorations, extractions, and sealants</a:t>
            </a:r>
          </a:p>
          <a:p>
            <a:pPr marL="114300" indent="0">
              <a:buNone/>
            </a:pPr>
            <a:r>
              <a:rPr lang="en-US" sz="2100" dirty="0">
                <a:latin typeface="Times New Roman" panose="02020603050405020304" pitchFamily="18" charset="0"/>
                <a:cs typeface="Times New Roman" panose="02020603050405020304" pitchFamily="18" charset="0"/>
              </a:rPr>
              <a:t>IRT opportunities </a:t>
            </a:r>
          </a:p>
          <a:p>
            <a:pPr lvl="1"/>
            <a:r>
              <a:rPr lang="en-US" sz="1600" dirty="0">
                <a:latin typeface="Times New Roman" panose="02020603050405020304" pitchFamily="18" charset="0"/>
                <a:cs typeface="Times New Roman" panose="02020603050405020304" pitchFamily="18" charset="0"/>
              </a:rPr>
              <a:t>IRT 2-week timeline optimal to take minimal time away from duty station</a:t>
            </a:r>
          </a:p>
          <a:p>
            <a:pPr lvl="1"/>
            <a:r>
              <a:rPr lang="en-US" sz="1600" dirty="0">
                <a:latin typeface="Times New Roman" panose="02020603050405020304" pitchFamily="18" charset="0"/>
                <a:cs typeface="Times New Roman" panose="02020603050405020304" pitchFamily="18" charset="0"/>
              </a:rPr>
              <a:t>Training, Continued Education, Clinical Practice Hours</a:t>
            </a:r>
          </a:p>
          <a:p>
            <a:pPr marL="114300" indent="0">
              <a:buNone/>
            </a:pPr>
            <a:r>
              <a:rPr lang="en-US" sz="2100" dirty="0">
                <a:latin typeface="Times New Roman" panose="02020603050405020304" pitchFamily="18" charset="0"/>
                <a:cs typeface="Times New Roman" panose="02020603050405020304" pitchFamily="18" charset="0"/>
              </a:rPr>
              <a:t>Deployment agility</a:t>
            </a:r>
          </a:p>
          <a:p>
            <a:pPr lvl="1"/>
            <a:r>
              <a:rPr lang="en-US" sz="1600" dirty="0">
                <a:latin typeface="Times New Roman" panose="02020603050405020304" pitchFamily="18" charset="0"/>
                <a:cs typeface="Times New Roman" panose="02020603050405020304" pitchFamily="18" charset="0"/>
              </a:rPr>
              <a:t>Office Operatory setup vs mobile, delayed electronic health record (EHR) access created need for documentation innovation, rapid learning curve when EHR access was given, and Indian Health Service credentialing </a:t>
            </a:r>
            <a:endParaRPr lang="en-US" sz="1700" dirty="0">
              <a:latin typeface="Times New Roman" panose="02020603050405020304" pitchFamily="18" charset="0"/>
              <a:cs typeface="Times New Roman" panose="02020603050405020304" pitchFamily="18" charset="0"/>
            </a:endParaRPr>
          </a:p>
          <a:p>
            <a:pPr marL="114300" indent="0">
              <a:buNone/>
            </a:pPr>
            <a:r>
              <a:rPr lang="en-US" sz="2100" dirty="0">
                <a:latin typeface="Times New Roman" panose="02020603050405020304" pitchFamily="18" charset="0"/>
                <a:cs typeface="Times New Roman" panose="02020603050405020304" pitchFamily="18" charset="0"/>
              </a:rPr>
              <a:t>Community impact</a:t>
            </a:r>
          </a:p>
          <a:p>
            <a:pPr lvl="1"/>
            <a:r>
              <a:rPr lang="en-US" sz="1600" dirty="0">
                <a:latin typeface="Times New Roman" panose="02020603050405020304" pitchFamily="18" charset="0"/>
                <a:cs typeface="Times New Roman" panose="02020603050405020304" pitchFamily="18" charset="0"/>
              </a:rPr>
              <a:t>Increased access, expanded services; offered pediatric services; resolved dental cleaning backlog; and provided over $107,000 cost-saving to the community in services</a:t>
            </a:r>
            <a:endParaRPr lang="en-US" sz="2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5269835-E498-74BA-FA39-84645157BC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93359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6019-5F68-B2DF-9C40-A8441FB28943}"/>
              </a:ext>
            </a:extLst>
          </p:cNvPr>
          <p:cNvSpPr>
            <a:spLocks noGrp="1"/>
          </p:cNvSpPr>
          <p:nvPr>
            <p:ph type="title"/>
          </p:nvPr>
        </p:nvSpPr>
        <p:spPr/>
        <p:txBody>
          <a:bodyPr/>
          <a:lstStyle/>
          <a:p>
            <a:r>
              <a:rPr lang="en-US" dirty="0"/>
              <a:t>Medical</a:t>
            </a:r>
          </a:p>
        </p:txBody>
      </p:sp>
      <p:sp>
        <p:nvSpPr>
          <p:cNvPr id="3" name="Text Placeholder 2">
            <a:extLst>
              <a:ext uri="{FF2B5EF4-FFF2-40B4-BE49-F238E27FC236}">
                <a16:creationId xmlns:a16="http://schemas.microsoft.com/office/drawing/2014/main" id="{05D1D57C-49C8-EB54-A49B-612EEA36C0F9}"/>
              </a:ext>
            </a:extLst>
          </p:cNvPr>
          <p:cNvSpPr>
            <a:spLocks noGrp="1"/>
          </p:cNvSpPr>
          <p:nvPr>
            <p:ph type="body" idx="1"/>
          </p:nvPr>
        </p:nvSpPr>
        <p:spPr>
          <a:xfrm>
            <a:off x="144379" y="1520792"/>
            <a:ext cx="8633861" cy="4835558"/>
          </a:xfrm>
        </p:spPr>
        <p:txBody>
          <a:bodyPr>
            <a:normAutofit/>
          </a:bodyPr>
          <a:lstStyle/>
          <a:p>
            <a:pPr marL="114300" indent="0" algn="ctr">
              <a:lnSpc>
                <a:spcPct val="110000"/>
              </a:lnSpc>
              <a:spcBef>
                <a:spcPts val="0"/>
              </a:spcBef>
              <a:buNone/>
            </a:pPr>
            <a:r>
              <a:rPr lang="en-US" sz="2000" dirty="0">
                <a:latin typeface="Times New Roman" panose="02020603050405020304" pitchFamily="18" charset="0"/>
                <a:cs typeface="Times New Roman" panose="02020603050405020304" pitchFamily="18" charset="0"/>
              </a:rPr>
              <a:t>Personnel: MDs (2), PA (1), NP (1), Podiatrist (1), RNs (2), Pharmacist (1), RT (1), Medics (7), Allied Health (5), Behavioral Health (5). </a:t>
            </a:r>
          </a:p>
          <a:p>
            <a:pPr marL="114300" indent="0" algn="ctr">
              <a:lnSpc>
                <a:spcPct val="110000"/>
              </a:lnSpc>
              <a:spcBef>
                <a:spcPts val="0"/>
              </a:spcBef>
              <a:buNone/>
            </a:pPr>
            <a:r>
              <a:rPr lang="en-US" sz="2000" b="1" dirty="0">
                <a:latin typeface="Times New Roman" panose="02020603050405020304" pitchFamily="18" charset="0"/>
                <a:cs typeface="Times New Roman" panose="02020603050405020304" pitchFamily="18" charset="0"/>
              </a:rPr>
              <a:t>Total: 26 </a:t>
            </a:r>
            <a:endParaRPr lang="en-US" sz="2000" u="sng" dirty="0">
              <a:latin typeface="Times New Roman" panose="02020603050405020304" pitchFamily="18" charset="0"/>
              <a:cs typeface="Times New Roman" panose="02020603050405020304" pitchFamily="18" charset="0"/>
            </a:endParaRPr>
          </a:p>
          <a:p>
            <a:pPr marL="114300" indent="0">
              <a:buNone/>
            </a:pPr>
            <a:r>
              <a:rPr lang="en-US" sz="2100" dirty="0">
                <a:latin typeface="Times New Roman" panose="02020603050405020304" pitchFamily="18" charset="0"/>
                <a:cs typeface="Times New Roman" panose="02020603050405020304" pitchFamily="18" charset="0"/>
              </a:rPr>
              <a:t>IRT capabilities</a:t>
            </a:r>
          </a:p>
          <a:p>
            <a:pPr lvl="1"/>
            <a:r>
              <a:rPr lang="en-US" sz="1700" dirty="0">
                <a:latin typeface="Times New Roman" panose="02020603050405020304" pitchFamily="18" charset="0"/>
                <a:cs typeface="Times New Roman" panose="02020603050405020304" pitchFamily="18" charset="0"/>
              </a:rPr>
              <a:t>Services: focus problem visit, chronic care, sports and regular physicals, physician home health visits, minor procedures, respiratory therapy interventions, adjunct staff for pre-hospital care, pharmacy consultations, nursing education and triage services</a:t>
            </a:r>
          </a:p>
          <a:p>
            <a:pPr lvl="1"/>
            <a:r>
              <a:rPr lang="en-US" sz="1700" dirty="0">
                <a:latin typeface="Times New Roman" panose="02020603050405020304" pitchFamily="18" charset="0"/>
                <a:cs typeface="Times New Roman" panose="02020603050405020304" pitchFamily="18" charset="0"/>
                <a:sym typeface="Times New Roman"/>
              </a:rPr>
              <a:t>Sites: </a:t>
            </a:r>
            <a:r>
              <a:rPr lang="en-US" sz="1700" dirty="0" err="1">
                <a:latin typeface="Times New Roman" panose="02020603050405020304" pitchFamily="18" charset="0"/>
                <a:cs typeface="Times New Roman" panose="02020603050405020304" pitchFamily="18" charset="0"/>
              </a:rPr>
              <a:t>K’ima:w</a:t>
            </a:r>
            <a:r>
              <a:rPr lang="en-US" sz="1700" dirty="0">
                <a:latin typeface="Times New Roman" panose="02020603050405020304" pitchFamily="18" charset="0"/>
                <a:cs typeface="Times New Roman" panose="02020603050405020304" pitchFamily="18" charset="0"/>
              </a:rPr>
              <a:t> </a:t>
            </a:r>
            <a:r>
              <a:rPr lang="en-US" sz="1700" dirty="0">
                <a:latin typeface="Times New Roman" panose="02020603050405020304" pitchFamily="18" charset="0"/>
                <a:ea typeface="Times New Roman"/>
                <a:cs typeface="Times New Roman" panose="02020603050405020304" pitchFamily="18" charset="0"/>
                <a:sym typeface="Times New Roman"/>
              </a:rPr>
              <a:t>Medical Clinic, Behavioral Health Clinic, Ambulance</a:t>
            </a:r>
            <a:endParaRPr lang="en-US" sz="1700" dirty="0">
              <a:latin typeface="Times New Roman" panose="02020603050405020304" pitchFamily="18" charset="0"/>
              <a:cs typeface="Times New Roman" panose="02020603050405020304" pitchFamily="18" charset="0"/>
            </a:endParaRPr>
          </a:p>
          <a:p>
            <a:pPr marL="114300" indent="0">
              <a:buNone/>
            </a:pPr>
            <a:r>
              <a:rPr lang="en-US" sz="2100" dirty="0">
                <a:latin typeface="Times New Roman" panose="02020603050405020304" pitchFamily="18" charset="0"/>
                <a:cs typeface="Times New Roman" panose="02020603050405020304" pitchFamily="18" charset="0"/>
              </a:rPr>
              <a:t>IRT opportunities</a:t>
            </a:r>
          </a:p>
          <a:p>
            <a:pPr lvl="1"/>
            <a:r>
              <a:rPr lang="en-US" sz="1700" dirty="0">
                <a:latin typeface="Times New Roman" panose="02020603050405020304" pitchFamily="18" charset="0"/>
                <a:cs typeface="Times New Roman" panose="02020603050405020304" pitchFamily="18" charset="0"/>
              </a:rPr>
              <a:t>Leadership training</a:t>
            </a:r>
          </a:p>
          <a:p>
            <a:pPr lvl="1"/>
            <a:r>
              <a:rPr lang="en-US" sz="1700" dirty="0">
                <a:latin typeface="Times New Roman" panose="02020603050405020304" pitchFamily="18" charset="0"/>
                <a:cs typeface="Times New Roman" panose="02020603050405020304" pitchFamily="18" charset="0"/>
              </a:rPr>
              <a:t>Training, Continued Education, Clinical Practice Hours, Hands-on experience</a:t>
            </a:r>
          </a:p>
          <a:p>
            <a:pPr marL="114300" indent="0">
              <a:buNone/>
            </a:pPr>
            <a:r>
              <a:rPr lang="en-US" sz="2100" dirty="0">
                <a:latin typeface="Times New Roman" panose="02020603050405020304" pitchFamily="18" charset="0"/>
                <a:cs typeface="Times New Roman" panose="02020603050405020304" pitchFamily="18" charset="0"/>
              </a:rPr>
              <a:t>Deployment agility</a:t>
            </a:r>
          </a:p>
          <a:p>
            <a:pPr lvl="1"/>
            <a:r>
              <a:rPr lang="en-US" sz="1700" dirty="0">
                <a:latin typeface="Times New Roman" panose="02020603050405020304" pitchFamily="18" charset="0"/>
                <a:cs typeface="Times New Roman" panose="02020603050405020304" pitchFamily="18" charset="0"/>
              </a:rPr>
              <a:t>Met expected/unexpected deliverables, innovative with training</a:t>
            </a:r>
          </a:p>
          <a:p>
            <a:pPr marL="114300" indent="0">
              <a:buNone/>
            </a:pPr>
            <a:endParaRPr lang="en-US" sz="21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CECE6C1-275F-524F-934A-8CDF991DB4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3489770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4CF2-22B9-BBE3-6BEC-F3EE93BA0883}"/>
              </a:ext>
            </a:extLst>
          </p:cNvPr>
          <p:cNvSpPr>
            <a:spLocks noGrp="1"/>
          </p:cNvSpPr>
          <p:nvPr>
            <p:ph type="title"/>
          </p:nvPr>
        </p:nvSpPr>
        <p:spPr/>
        <p:txBody>
          <a:bodyPr/>
          <a:lstStyle/>
          <a:p>
            <a:r>
              <a:rPr lang="en-US" dirty="0"/>
              <a:t>Medical Joint Capabilities</a:t>
            </a:r>
          </a:p>
        </p:txBody>
      </p:sp>
      <p:sp>
        <p:nvSpPr>
          <p:cNvPr id="4" name="Slide Number Placeholder 3">
            <a:extLst>
              <a:ext uri="{FF2B5EF4-FFF2-40B4-BE49-F238E27FC236}">
                <a16:creationId xmlns:a16="http://schemas.microsoft.com/office/drawing/2014/main" id="{0C8ACAD9-84B7-C57F-61A2-32F2984089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graphicFrame>
        <p:nvGraphicFramePr>
          <p:cNvPr id="9" name="Text Placeholder 8">
            <a:extLst>
              <a:ext uri="{FF2B5EF4-FFF2-40B4-BE49-F238E27FC236}">
                <a16:creationId xmlns:a16="http://schemas.microsoft.com/office/drawing/2014/main" id="{7D451088-7D6C-0B6A-10F7-00E953747B7B}"/>
              </a:ext>
            </a:extLst>
          </p:cNvPr>
          <p:cNvGraphicFramePr/>
          <p:nvPr>
            <p:extLst>
              <p:ext uri="{D42A27DB-BD31-4B8C-83A1-F6EECF244321}">
                <p14:modId xmlns:p14="http://schemas.microsoft.com/office/powerpoint/2010/main" val="3199143878"/>
              </p:ext>
            </p:extLst>
          </p:nvPr>
        </p:nvGraphicFramePr>
        <p:xfrm>
          <a:off x="457200" y="2074399"/>
          <a:ext cx="8226029" cy="3901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715EC717-F302-FAE7-EE6D-D1C7A69450C1}"/>
              </a:ext>
            </a:extLst>
          </p:cNvPr>
          <p:cNvSpPr txBox="1"/>
          <p:nvPr/>
        </p:nvSpPr>
        <p:spPr>
          <a:xfrm>
            <a:off x="3742534" y="3193500"/>
            <a:ext cx="4270090" cy="646331"/>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Clinical education</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Population tailored Mock Codes </a:t>
            </a:r>
          </a:p>
        </p:txBody>
      </p:sp>
      <p:sp>
        <p:nvSpPr>
          <p:cNvPr id="12" name="TextBox 11">
            <a:extLst>
              <a:ext uri="{FF2B5EF4-FFF2-40B4-BE49-F238E27FC236}">
                <a16:creationId xmlns:a16="http://schemas.microsoft.com/office/drawing/2014/main" id="{768BB8E1-558F-9384-8EF6-B83D7710FC90}"/>
              </a:ext>
            </a:extLst>
          </p:cNvPr>
          <p:cNvSpPr txBox="1"/>
          <p:nvPr/>
        </p:nvSpPr>
        <p:spPr>
          <a:xfrm>
            <a:off x="5295596" y="4220384"/>
            <a:ext cx="3050835" cy="646331"/>
          </a:xfrm>
          <a:prstGeom prst="rect">
            <a:avLst/>
          </a:prstGeom>
          <a:noFill/>
        </p:spPr>
        <p:txBody>
          <a:bodyPr wrap="none" rtlCol="0">
            <a:spAutoFit/>
          </a:bodyPr>
          <a:lstStyle/>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Electronic Medical Records</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Internal Processes</a:t>
            </a:r>
          </a:p>
        </p:txBody>
      </p:sp>
      <p:sp>
        <p:nvSpPr>
          <p:cNvPr id="6" name="TextBox 5">
            <a:extLst>
              <a:ext uri="{FF2B5EF4-FFF2-40B4-BE49-F238E27FC236}">
                <a16:creationId xmlns:a16="http://schemas.microsoft.com/office/drawing/2014/main" id="{15DE2E6B-7AFE-6750-7725-CF29E23E1C58}"/>
              </a:ext>
            </a:extLst>
          </p:cNvPr>
          <p:cNvSpPr txBox="1"/>
          <p:nvPr/>
        </p:nvSpPr>
        <p:spPr>
          <a:xfrm>
            <a:off x="3742534" y="2110062"/>
            <a:ext cx="2970685"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Podiatry, Pharmacy</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Dietitians &amp; Physical Therapy</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Behavioral Health</a:t>
            </a:r>
          </a:p>
        </p:txBody>
      </p:sp>
      <p:sp>
        <p:nvSpPr>
          <p:cNvPr id="5" name="TextBox 4">
            <a:extLst>
              <a:ext uri="{FF2B5EF4-FFF2-40B4-BE49-F238E27FC236}">
                <a16:creationId xmlns:a16="http://schemas.microsoft.com/office/drawing/2014/main" id="{A61739CB-D5F7-8B8A-124F-9BD38613C28A}"/>
              </a:ext>
            </a:extLst>
          </p:cNvPr>
          <p:cNvSpPr txBox="1"/>
          <p:nvPr/>
        </p:nvSpPr>
        <p:spPr>
          <a:xfrm>
            <a:off x="3824620" y="5144800"/>
            <a:ext cx="4572000" cy="830997"/>
          </a:xfrm>
          <a:prstGeom prst="rect">
            <a:avLst/>
          </a:prstGeom>
          <a:noFill/>
        </p:spPr>
        <p:txBody>
          <a:bodyPr wrap="square">
            <a:spAutoFit/>
          </a:bodyPr>
          <a:lstStyle/>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Expanded services in podiatry, physician home visits, physical therapy, nutrition, behavior health, and staff education</a:t>
            </a:r>
          </a:p>
        </p:txBody>
      </p:sp>
    </p:spTree>
    <p:extLst>
      <p:ext uri="{BB962C8B-B14F-4D97-AF65-F5344CB8AC3E}">
        <p14:creationId xmlns:p14="http://schemas.microsoft.com/office/powerpoint/2010/main" val="142710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40A5F-4A6F-4F54-8C89-F5425A065151}"/>
              </a:ext>
            </a:extLst>
          </p:cNvPr>
          <p:cNvSpPr>
            <a:spLocks noGrp="1"/>
          </p:cNvSpPr>
          <p:nvPr>
            <p:ph type="title"/>
          </p:nvPr>
        </p:nvSpPr>
        <p:spPr/>
        <p:txBody>
          <a:bodyPr/>
          <a:lstStyle/>
          <a:p>
            <a:r>
              <a:rPr lang="en-US" dirty="0"/>
              <a:t>Allied Health Team</a:t>
            </a:r>
          </a:p>
        </p:txBody>
      </p:sp>
      <p:sp>
        <p:nvSpPr>
          <p:cNvPr id="4" name="Slide Number Placeholder 3">
            <a:extLst>
              <a:ext uri="{FF2B5EF4-FFF2-40B4-BE49-F238E27FC236}">
                <a16:creationId xmlns:a16="http://schemas.microsoft.com/office/drawing/2014/main" id="{CB8BED56-03D2-4FBC-68C2-673497930D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pic>
        <p:nvPicPr>
          <p:cNvPr id="5" name="Google Shape;203;p11">
            <a:extLst>
              <a:ext uri="{FF2B5EF4-FFF2-40B4-BE49-F238E27FC236}">
                <a16:creationId xmlns:a16="http://schemas.microsoft.com/office/drawing/2014/main" id="{29A27CB6-5101-0A11-7608-A99F17CC11E5}"/>
              </a:ext>
            </a:extLst>
          </p:cNvPr>
          <p:cNvPicPr preferRelativeResize="0"/>
          <p:nvPr/>
        </p:nvPicPr>
        <p:blipFill>
          <a:blip r:embed="rId3">
            <a:alphaModFix/>
            <a:duotone>
              <a:prstClr val="black"/>
              <a:schemeClr val="accent2">
                <a:tint val="45000"/>
                <a:satMod val="400000"/>
              </a:schemeClr>
            </a:duotone>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626925" y="2137687"/>
            <a:ext cx="1955888" cy="1955888"/>
          </a:xfrm>
          <a:prstGeom prst="rect">
            <a:avLst/>
          </a:prstGeom>
          <a:noFill/>
          <a:ln>
            <a:noFill/>
          </a:ln>
        </p:spPr>
      </p:pic>
      <p:pic>
        <p:nvPicPr>
          <p:cNvPr id="7" name="Google Shape;202;p11">
            <a:extLst>
              <a:ext uri="{FF2B5EF4-FFF2-40B4-BE49-F238E27FC236}">
                <a16:creationId xmlns:a16="http://schemas.microsoft.com/office/drawing/2014/main" id="{24DC1C1B-E00E-6998-9DDF-58D114B07018}"/>
              </a:ext>
            </a:extLst>
          </p:cNvPr>
          <p:cNvPicPr preferRelativeResize="0"/>
          <p:nvPr/>
        </p:nvPicPr>
        <p:blipFill>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3632155" y="2137687"/>
            <a:ext cx="1955888" cy="2068719"/>
          </a:xfrm>
          <a:prstGeom prst="rect">
            <a:avLst/>
          </a:prstGeom>
          <a:noFill/>
          <a:ln>
            <a:noFill/>
          </a:ln>
        </p:spPr>
      </p:pic>
      <p:sp>
        <p:nvSpPr>
          <p:cNvPr id="8" name="Google Shape;204;p11">
            <a:extLst>
              <a:ext uri="{FF2B5EF4-FFF2-40B4-BE49-F238E27FC236}">
                <a16:creationId xmlns:a16="http://schemas.microsoft.com/office/drawing/2014/main" id="{229821A9-9554-EBF4-97BE-A4D59DF3BE16}"/>
              </a:ext>
            </a:extLst>
          </p:cNvPr>
          <p:cNvSpPr txBox="1"/>
          <p:nvPr/>
        </p:nvSpPr>
        <p:spPr>
          <a:xfrm>
            <a:off x="65685" y="4004975"/>
            <a:ext cx="2679131" cy="1661971"/>
          </a:xfrm>
          <a:prstGeom prst="rect">
            <a:avLst/>
          </a:prstGeom>
          <a:noFill/>
          <a:ln>
            <a:noFill/>
          </a:ln>
        </p:spPr>
        <p:txBody>
          <a:bodyPr spcFirstLastPara="1" wrap="square" lIns="68569" tIns="68569" rIns="68569" bIns="68569" anchor="t" anchorCtr="0">
            <a:spAutoFit/>
          </a:bodyPr>
          <a:lstStyle/>
          <a:p>
            <a:pPr marL="685800" algn="ctr"/>
            <a:r>
              <a:rPr lang="en-US" sz="1650" b="1" u="sng" dirty="0">
                <a:solidFill>
                  <a:srgbClr val="262626"/>
                </a:solidFill>
                <a:latin typeface="Times New Roman" panose="02020603050405020304" pitchFamily="18" charset="0"/>
                <a:cs typeface="Times New Roman" panose="02020603050405020304" pitchFamily="18" charset="0"/>
              </a:rPr>
              <a:t>IRT capabilities</a:t>
            </a:r>
          </a:p>
          <a:p>
            <a:pPr marL="971550" indent="-285750">
              <a:buFont typeface="Arial" panose="020B0604020202020204" pitchFamily="34" charset="0"/>
              <a:buChar char="•"/>
            </a:pPr>
            <a:r>
              <a:rPr lang="en-US" sz="1650" dirty="0">
                <a:solidFill>
                  <a:srgbClr val="262626"/>
                </a:solidFill>
                <a:latin typeface="Times New Roman" panose="02020603050405020304" pitchFamily="18" charset="0"/>
                <a:cs typeface="Times New Roman" panose="02020603050405020304" pitchFamily="18" charset="0"/>
              </a:rPr>
              <a:t>Services: nutrition counseling, physical therapy evaluations and modalities</a:t>
            </a:r>
            <a:endParaRPr sz="1650" dirty="0">
              <a:solidFill>
                <a:srgbClr val="262626"/>
              </a:solidFill>
              <a:latin typeface="Times New Roman" panose="02020603050405020304" pitchFamily="18" charset="0"/>
              <a:cs typeface="Times New Roman" panose="02020603050405020304" pitchFamily="18" charset="0"/>
            </a:endParaRPr>
          </a:p>
        </p:txBody>
      </p:sp>
      <p:sp>
        <p:nvSpPr>
          <p:cNvPr id="9" name="Google Shape;205;p11">
            <a:extLst>
              <a:ext uri="{FF2B5EF4-FFF2-40B4-BE49-F238E27FC236}">
                <a16:creationId xmlns:a16="http://schemas.microsoft.com/office/drawing/2014/main" id="{75D8178E-2362-0249-3601-5526146DBB66}"/>
              </a:ext>
            </a:extLst>
          </p:cNvPr>
          <p:cNvSpPr txBox="1"/>
          <p:nvPr/>
        </p:nvSpPr>
        <p:spPr>
          <a:xfrm>
            <a:off x="3628212" y="3991742"/>
            <a:ext cx="2250000" cy="1661971"/>
          </a:xfrm>
          <a:prstGeom prst="rect">
            <a:avLst/>
          </a:prstGeom>
          <a:noFill/>
          <a:ln>
            <a:noFill/>
          </a:ln>
        </p:spPr>
        <p:txBody>
          <a:bodyPr spcFirstLastPara="1" wrap="square" lIns="68569" tIns="68569" rIns="68569" bIns="68569" anchor="t" anchorCtr="0">
            <a:spAutoFit/>
          </a:bodyPr>
          <a:lstStyle/>
          <a:p>
            <a:pPr algn="ctr"/>
            <a:r>
              <a:rPr lang="en-US" sz="1650" b="1" u="sng" dirty="0">
                <a:latin typeface="Times New Roman" panose="02020603050405020304" pitchFamily="18" charset="0"/>
                <a:cs typeface="Times New Roman" panose="02020603050405020304" pitchFamily="18" charset="0"/>
              </a:rPr>
              <a:t>Deployment agility</a:t>
            </a:r>
          </a:p>
          <a:p>
            <a:pPr marL="285750" indent="-285750">
              <a:buFont typeface="Arial" panose="020B0604020202020204" pitchFamily="34" charset="0"/>
              <a:buChar char="•"/>
            </a:pPr>
            <a:r>
              <a:rPr lang="en-US" sz="1650" dirty="0">
                <a:latin typeface="Times New Roman" panose="02020603050405020304" pitchFamily="18" charset="0"/>
                <a:cs typeface="Times New Roman" panose="02020603050405020304" pitchFamily="18" charset="0"/>
              </a:rPr>
              <a:t>Optimized opportunities</a:t>
            </a:r>
          </a:p>
          <a:p>
            <a:pPr marL="285750" indent="-285750">
              <a:buFont typeface="Arial" panose="020B0604020202020204" pitchFamily="34" charset="0"/>
              <a:buChar char="•"/>
            </a:pPr>
            <a:r>
              <a:rPr lang="en-US" sz="1650" dirty="0">
                <a:latin typeface="Times New Roman" panose="02020603050405020304" pitchFamily="18" charset="0"/>
                <a:cs typeface="Times New Roman" panose="02020603050405020304" pitchFamily="18" charset="0"/>
              </a:rPr>
              <a:t>Medic X Physical Therapy Course</a:t>
            </a:r>
          </a:p>
          <a:p>
            <a:pPr marL="285750" indent="-285750">
              <a:buFont typeface="Arial" panose="020B0604020202020204" pitchFamily="34" charset="0"/>
              <a:buChar char="•"/>
            </a:pPr>
            <a:endParaRPr lang="en-US" sz="1650" dirty="0">
              <a:latin typeface="Times New Roman" panose="02020603050405020304" pitchFamily="18" charset="0"/>
              <a:cs typeface="Times New Roman" panose="02020603050405020304" pitchFamily="18" charset="0"/>
            </a:endParaRPr>
          </a:p>
        </p:txBody>
      </p:sp>
      <p:sp>
        <p:nvSpPr>
          <p:cNvPr id="10" name="Google Shape;206;p11">
            <a:extLst>
              <a:ext uri="{FF2B5EF4-FFF2-40B4-BE49-F238E27FC236}">
                <a16:creationId xmlns:a16="http://schemas.microsoft.com/office/drawing/2014/main" id="{19A30876-AF74-0C5E-B34F-4893A7F688E7}"/>
              </a:ext>
            </a:extLst>
          </p:cNvPr>
          <p:cNvSpPr txBox="1"/>
          <p:nvPr/>
        </p:nvSpPr>
        <p:spPr>
          <a:xfrm>
            <a:off x="6107496" y="3991742"/>
            <a:ext cx="2321775" cy="2169803"/>
          </a:xfrm>
          <a:prstGeom prst="rect">
            <a:avLst/>
          </a:prstGeom>
          <a:noFill/>
          <a:ln>
            <a:noFill/>
          </a:ln>
        </p:spPr>
        <p:txBody>
          <a:bodyPr spcFirstLastPara="1" wrap="square" lIns="68569" tIns="68569" rIns="68569" bIns="68569" anchor="t" anchorCtr="0">
            <a:spAutoFit/>
          </a:bodyPr>
          <a:lstStyle/>
          <a:p>
            <a:pPr algn="ctr"/>
            <a:r>
              <a:rPr lang="en-US" sz="1650" b="1" u="sng" dirty="0">
                <a:solidFill>
                  <a:srgbClr val="262626"/>
                </a:solidFill>
                <a:latin typeface="Times New Roman" panose="02020603050405020304" pitchFamily="18" charset="0"/>
                <a:cs typeface="Times New Roman" panose="02020603050405020304" pitchFamily="18" charset="0"/>
              </a:rPr>
              <a:t> Impact</a:t>
            </a:r>
          </a:p>
          <a:p>
            <a:pPr marL="285750" indent="-285750">
              <a:buFont typeface="Arial" panose="020B0604020202020204" pitchFamily="34" charset="0"/>
              <a:buChar char="•"/>
            </a:pPr>
            <a:r>
              <a:rPr lang="en-US" sz="1650" dirty="0">
                <a:solidFill>
                  <a:srgbClr val="262626"/>
                </a:solidFill>
                <a:latin typeface="Times New Roman" panose="02020603050405020304" pitchFamily="18" charset="0"/>
                <a:cs typeface="Times New Roman" panose="02020603050405020304" pitchFamily="18" charset="0"/>
              </a:rPr>
              <a:t>Tripled appointment for nutrition therapy and diabetes education</a:t>
            </a:r>
          </a:p>
          <a:p>
            <a:pPr marL="285750" indent="-285750">
              <a:buFont typeface="Arial" panose="020B0604020202020204" pitchFamily="34" charset="0"/>
              <a:buChar char="•"/>
            </a:pPr>
            <a:r>
              <a:rPr lang="en-US" sz="1650" dirty="0">
                <a:solidFill>
                  <a:srgbClr val="262626"/>
                </a:solidFill>
                <a:latin typeface="Times New Roman" panose="02020603050405020304" pitchFamily="18" charset="0"/>
                <a:cs typeface="Times New Roman" panose="02020603050405020304" pitchFamily="18" charset="0"/>
              </a:rPr>
              <a:t> Physical therapy services</a:t>
            </a:r>
          </a:p>
          <a:p>
            <a:pPr algn="ctr"/>
            <a:endParaRPr sz="1650" dirty="0">
              <a:solidFill>
                <a:srgbClr val="262626"/>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0E32B71A-0C40-2501-2A9A-31D42BB03069}"/>
              </a:ext>
            </a:extLst>
          </p:cNvPr>
          <p:cNvSpPr txBox="1"/>
          <p:nvPr/>
        </p:nvSpPr>
        <p:spPr>
          <a:xfrm>
            <a:off x="2086011" y="1634023"/>
            <a:ext cx="5048177" cy="400110"/>
          </a:xfrm>
          <a:prstGeom prst="rect">
            <a:avLst/>
          </a:prstGeom>
          <a:noFill/>
        </p:spPr>
        <p:txBody>
          <a:bodyPr wrap="none" rtlCol="0">
            <a:spAutoFit/>
          </a:bodyPr>
          <a:lstStyle/>
          <a:p>
            <a:pPr algn="ctr"/>
            <a:r>
              <a:rPr lang="en-US" sz="2000" dirty="0">
                <a:latin typeface="Times New Roman" panose="02020603050405020304" pitchFamily="18" charset="0"/>
                <a:cs typeface="Times New Roman" panose="02020603050405020304" pitchFamily="18" charset="0"/>
              </a:rPr>
              <a:t>Personnel: Dietitians (3), Physical Therapist (2</a:t>
            </a:r>
            <a:r>
              <a:rPr lang="en-US" dirty="0"/>
              <a:t>)</a:t>
            </a:r>
          </a:p>
        </p:txBody>
      </p:sp>
      <p:pic>
        <p:nvPicPr>
          <p:cNvPr id="11" name="Graphic 10" descr="Checklist with solid fill">
            <a:extLst>
              <a:ext uri="{FF2B5EF4-FFF2-40B4-BE49-F238E27FC236}">
                <a16:creationId xmlns:a16="http://schemas.microsoft.com/office/drawing/2014/main" id="{67C4B564-4DFF-C59A-8D0B-DE44E602CC4F}"/>
              </a:ext>
            </a:extLst>
          </p:cNvPr>
          <p:cNvPicPr>
            <a:picLocks noChangeAspect="1"/>
          </p:cNvPicPr>
          <p:nvPr/>
        </p:nvPicPr>
        <p:blipFill>
          <a:blip r:embed="rId7">
            <a:duotone>
              <a:schemeClr val="accent1">
                <a:shade val="45000"/>
                <a:satMod val="135000"/>
              </a:schemeClr>
              <a:prstClr val="white"/>
            </a:duotone>
            <a:extLst>
              <a:ext uri="{96DAC541-7B7A-43D3-8B79-37D633B846F1}">
                <asvg:svgBlip xmlns:asvg="http://schemas.microsoft.com/office/drawing/2016/SVG/main" r:embed="rId8"/>
              </a:ext>
            </a:extLst>
          </a:blip>
          <a:stretch>
            <a:fillRect/>
          </a:stretch>
        </p:blipFill>
        <p:spPr>
          <a:xfrm>
            <a:off x="6393744" y="2255697"/>
            <a:ext cx="1749278" cy="1749278"/>
          </a:xfrm>
          <a:prstGeom prst="rect">
            <a:avLst/>
          </a:prstGeom>
        </p:spPr>
      </p:pic>
    </p:spTree>
    <p:extLst>
      <p:ext uri="{BB962C8B-B14F-4D97-AF65-F5344CB8AC3E}">
        <p14:creationId xmlns:p14="http://schemas.microsoft.com/office/powerpoint/2010/main" val="701427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021B8CA4-8862-B96B-DBD5-896388F44E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7293" y="1699895"/>
            <a:ext cx="2590200" cy="345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94C6B132-44CE-042D-C232-15D793BEC5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233007" y="2431817"/>
            <a:ext cx="2653009" cy="198975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62F29C1-8B2B-94EC-7290-BE83909D10C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145572" y="1699896"/>
            <a:ext cx="2590200" cy="345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34714356-DC0D-EF7C-1ABC-8C08979C9530}"/>
              </a:ext>
            </a:extLst>
          </p:cNvPr>
          <p:cNvSpPr>
            <a:spLocks noGrp="1"/>
          </p:cNvSpPr>
          <p:nvPr>
            <p:ph type="title"/>
          </p:nvPr>
        </p:nvSpPr>
        <p:spPr>
          <a:xfrm>
            <a:off x="1473411" y="381000"/>
            <a:ext cx="6172200" cy="1143000"/>
          </a:xfrm>
        </p:spPr>
        <p:txBody>
          <a:bodyPr/>
          <a:lstStyle/>
          <a:p>
            <a:r>
              <a:rPr lang="en-US" dirty="0"/>
              <a:t>Behavioral Health</a:t>
            </a:r>
            <a:endParaRPr lang="en-US" b="1" dirty="0"/>
          </a:p>
        </p:txBody>
      </p:sp>
    </p:spTree>
    <p:extLst>
      <p:ext uri="{BB962C8B-B14F-4D97-AF65-F5344CB8AC3E}">
        <p14:creationId xmlns:p14="http://schemas.microsoft.com/office/powerpoint/2010/main" val="3746079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BCD0A-6F43-0B8E-734A-3115C77E8BB0}"/>
              </a:ext>
            </a:extLst>
          </p:cNvPr>
          <p:cNvSpPr>
            <a:spLocks noGrp="1"/>
          </p:cNvSpPr>
          <p:nvPr>
            <p:ph type="title"/>
          </p:nvPr>
        </p:nvSpPr>
        <p:spPr/>
        <p:txBody>
          <a:bodyPr/>
          <a:lstStyle/>
          <a:p>
            <a:r>
              <a:rPr lang="en-US" dirty="0"/>
              <a:t>Behavioral Health</a:t>
            </a:r>
          </a:p>
        </p:txBody>
      </p:sp>
      <p:sp>
        <p:nvSpPr>
          <p:cNvPr id="3" name="Text Placeholder 2">
            <a:extLst>
              <a:ext uri="{FF2B5EF4-FFF2-40B4-BE49-F238E27FC236}">
                <a16:creationId xmlns:a16="http://schemas.microsoft.com/office/drawing/2014/main" id="{D8060D0F-2406-964A-BEC9-C3E0715A48E0}"/>
              </a:ext>
            </a:extLst>
          </p:cNvPr>
          <p:cNvSpPr>
            <a:spLocks noGrp="1"/>
          </p:cNvSpPr>
          <p:nvPr>
            <p:ph type="body" idx="1"/>
          </p:nvPr>
        </p:nvSpPr>
        <p:spPr>
          <a:xfrm>
            <a:off x="173256" y="1417638"/>
            <a:ext cx="8835990" cy="5040914"/>
          </a:xfrm>
        </p:spPr>
        <p:txBody>
          <a:bodyPr>
            <a:normAutofit/>
          </a:bodyPr>
          <a:lstStyle/>
          <a:p>
            <a:pPr marL="114300" indent="0" algn="ctr">
              <a:lnSpc>
                <a:spcPct val="120000"/>
              </a:lnSpc>
              <a:spcBef>
                <a:spcPts val="0"/>
              </a:spcBef>
              <a:buNone/>
            </a:pPr>
            <a:endParaRPr lang="en-US" sz="1900" dirty="0">
              <a:latin typeface="Times New Roman" panose="02020603050405020304" pitchFamily="18" charset="0"/>
              <a:cs typeface="Times New Roman" panose="02020603050405020304" pitchFamily="18" charset="0"/>
            </a:endParaRPr>
          </a:p>
          <a:p>
            <a:pPr marL="114300" indent="0" algn="ctr">
              <a:lnSpc>
                <a:spcPct val="120000"/>
              </a:lnSpc>
              <a:spcBef>
                <a:spcPts val="0"/>
              </a:spcBef>
              <a:buNone/>
            </a:pPr>
            <a:r>
              <a:rPr lang="en-US" sz="1900" dirty="0">
                <a:latin typeface="Times New Roman" panose="02020603050405020304" pitchFamily="18" charset="0"/>
                <a:cs typeface="Times New Roman" panose="02020603050405020304" pitchFamily="18" charset="0"/>
              </a:rPr>
              <a:t>Personnel: Clinical Licensed Social Workers (3), Psychiatric Nurse Practitioner (1), Chaplain (1)</a:t>
            </a:r>
          </a:p>
          <a:p>
            <a:pPr marL="114300" indent="0">
              <a:lnSpc>
                <a:spcPct val="110000"/>
              </a:lnSpc>
              <a:spcBef>
                <a:spcPts val="0"/>
              </a:spcBef>
              <a:buNone/>
            </a:pPr>
            <a:r>
              <a:rPr lang="en-US" sz="2400" dirty="0">
                <a:latin typeface="Times New Roman" panose="02020603050405020304" pitchFamily="18" charset="0"/>
                <a:cs typeface="Times New Roman" panose="02020603050405020304" pitchFamily="18" charset="0"/>
              </a:rPr>
              <a:t>IRT capabilities</a:t>
            </a:r>
          </a:p>
          <a:p>
            <a:pPr lvl="1"/>
            <a:r>
              <a:rPr lang="en-US" sz="1700" dirty="0">
                <a:latin typeface="Times New Roman" panose="02020603050405020304" pitchFamily="18" charset="0"/>
                <a:cs typeface="Times New Roman" panose="02020603050405020304" pitchFamily="18" charset="0"/>
              </a:rPr>
              <a:t>Services: facilitated group therapy sessions, mental health consultation, patient assessment, wellness education, substance abuse information, psychosocial education, community outreach; Force health protection for SMs</a:t>
            </a:r>
          </a:p>
          <a:p>
            <a:pPr marL="114300" indent="0">
              <a:buNone/>
            </a:pPr>
            <a:r>
              <a:rPr lang="en-US" sz="2400" dirty="0">
                <a:latin typeface="Times New Roman" panose="02020603050405020304" pitchFamily="18" charset="0"/>
                <a:cs typeface="Times New Roman" panose="02020603050405020304" pitchFamily="18" charset="0"/>
              </a:rPr>
              <a:t>Deployment agility:</a:t>
            </a:r>
          </a:p>
          <a:p>
            <a:pPr lvl="1">
              <a:buClr>
                <a:srgbClr val="000000"/>
              </a:buClr>
              <a:defRPr/>
            </a:pPr>
            <a:r>
              <a:rPr lang="en-US" sz="1700" dirty="0">
                <a:latin typeface="Times New Roman" panose="02020603050405020304" pitchFamily="18" charset="0"/>
                <a:cs typeface="Times New Roman" panose="02020603050405020304" pitchFamily="18" charset="0"/>
              </a:rPr>
              <a:t>1</a:t>
            </a:r>
            <a:r>
              <a:rPr lang="en-US" sz="1700" baseline="30000" dirty="0">
                <a:latin typeface="Times New Roman" panose="02020603050405020304" pitchFamily="18" charset="0"/>
                <a:cs typeface="Times New Roman" panose="02020603050405020304" pitchFamily="18" charset="0"/>
              </a:rPr>
              <a:t>st</a:t>
            </a:r>
            <a:r>
              <a:rPr lang="en-US" sz="1700" dirty="0">
                <a:latin typeface="Times New Roman" panose="02020603050405020304" pitchFamily="18" charset="0"/>
                <a:cs typeface="Times New Roman" panose="02020603050405020304" pitchFamily="18" charset="0"/>
              </a:rPr>
              <a:t> Behavioral Health Mission to Hoopa Valley IRT, established trust within the community by showcasing professional expertise and skillset; faced and navigated an emotionally charged climate</a:t>
            </a:r>
          </a:p>
          <a:p>
            <a:pPr marL="114300" indent="0">
              <a:buClr>
                <a:srgbClr val="000000"/>
              </a:buClr>
              <a:buNone/>
              <a:defRPr/>
            </a:pPr>
            <a:r>
              <a:rPr lang="en-US" sz="2400" dirty="0">
                <a:latin typeface="Times New Roman" panose="02020603050405020304" pitchFamily="18" charset="0"/>
                <a:cs typeface="Times New Roman" panose="02020603050405020304" pitchFamily="18" charset="0"/>
              </a:rPr>
              <a:t>Community impact: </a:t>
            </a:r>
          </a:p>
          <a:p>
            <a:pPr lvl="1">
              <a:buClr>
                <a:srgbClr val="000000"/>
              </a:buClr>
              <a:defRPr/>
            </a:pPr>
            <a:r>
              <a:rPr lang="en-US" sz="1700" dirty="0">
                <a:latin typeface="Times New Roman" panose="02020603050405020304" pitchFamily="18" charset="0"/>
                <a:cs typeface="Times New Roman" panose="02020603050405020304" pitchFamily="18" charset="0"/>
              </a:rPr>
              <a:t>Adjunct staff allowed for clinic staff to focus to attend other duties; performed 4 outreach events: Diabetes Day, Sovereign Day, Community Center Opioid Education and Community Canvasing; Established rapport leading to continual request for BH services</a:t>
            </a:r>
            <a:endParaRPr lang="en-US" sz="650" dirty="0"/>
          </a:p>
          <a:p>
            <a:endParaRPr lang="en-US" sz="2000" dirty="0"/>
          </a:p>
          <a:p>
            <a:endParaRPr lang="en-US" dirty="0"/>
          </a:p>
        </p:txBody>
      </p:sp>
      <p:sp>
        <p:nvSpPr>
          <p:cNvPr id="4" name="Slide Number Placeholder 3">
            <a:extLst>
              <a:ext uri="{FF2B5EF4-FFF2-40B4-BE49-F238E27FC236}">
                <a16:creationId xmlns:a16="http://schemas.microsoft.com/office/drawing/2014/main" id="{4A9ACF4E-8102-3E86-824A-4736E106C5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2513453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41254-12AA-8848-A725-C9C9CFF96B20}"/>
              </a:ext>
            </a:extLst>
          </p:cNvPr>
          <p:cNvSpPr>
            <a:spLocks noGrp="1"/>
          </p:cNvSpPr>
          <p:nvPr>
            <p:ph type="title"/>
          </p:nvPr>
        </p:nvSpPr>
        <p:spPr/>
        <p:txBody>
          <a:bodyPr/>
          <a:lstStyle/>
          <a:p>
            <a:r>
              <a:rPr lang="en-US" dirty="0"/>
              <a:t>Joint Community </a:t>
            </a:r>
            <a:br>
              <a:rPr lang="en-US" dirty="0"/>
            </a:br>
            <a:r>
              <a:rPr lang="en-US" dirty="0"/>
              <a:t>Engagements </a:t>
            </a:r>
          </a:p>
        </p:txBody>
      </p:sp>
      <p:sp>
        <p:nvSpPr>
          <p:cNvPr id="3" name="Text Placeholder 2">
            <a:extLst>
              <a:ext uri="{FF2B5EF4-FFF2-40B4-BE49-F238E27FC236}">
                <a16:creationId xmlns:a16="http://schemas.microsoft.com/office/drawing/2014/main" id="{47E4FD10-BE21-0F51-B13E-47121E23541E}"/>
              </a:ext>
            </a:extLst>
          </p:cNvPr>
          <p:cNvSpPr>
            <a:spLocks noGrp="1"/>
          </p:cNvSpPr>
          <p:nvPr>
            <p:ph type="body" idx="1"/>
          </p:nvPr>
        </p:nvSpPr>
        <p:spPr/>
        <p:txBody>
          <a:bodyPr anchor="t">
            <a:normAutofit fontScale="77500" lnSpcReduction="20000"/>
          </a:bodyPr>
          <a:lstStyle/>
          <a:p>
            <a:pPr algn="ctr"/>
            <a:r>
              <a:rPr lang="en-US" dirty="0">
                <a:latin typeface="Times New Roman" panose="02020603050405020304" pitchFamily="18" charset="0"/>
                <a:cs typeface="Times New Roman" panose="02020603050405020304" pitchFamily="18" charset="0"/>
              </a:rPr>
              <a:t>Diabetes Day	</a:t>
            </a:r>
          </a:p>
        </p:txBody>
      </p:sp>
      <p:sp>
        <p:nvSpPr>
          <p:cNvPr id="4" name="Text Placeholder 3">
            <a:extLst>
              <a:ext uri="{FF2B5EF4-FFF2-40B4-BE49-F238E27FC236}">
                <a16:creationId xmlns:a16="http://schemas.microsoft.com/office/drawing/2014/main" id="{FBF03CAA-9516-50F0-FCDD-04450A1F3F06}"/>
              </a:ext>
            </a:extLst>
          </p:cNvPr>
          <p:cNvSpPr>
            <a:spLocks noGrp="1"/>
          </p:cNvSpPr>
          <p:nvPr>
            <p:ph type="body" idx="2"/>
          </p:nvPr>
        </p:nvSpPr>
        <p:spPr>
          <a:xfrm>
            <a:off x="211756" y="2174875"/>
            <a:ext cx="4285632" cy="3951288"/>
          </a:xfrm>
        </p:spPr>
        <p:txBody>
          <a:bodyPr>
            <a:normAutofit/>
          </a:bodyPr>
          <a:lstStyle/>
          <a:p>
            <a:r>
              <a:rPr lang="en-US" sz="2000" dirty="0">
                <a:latin typeface="Times New Roman" panose="02020603050405020304" pitchFamily="18" charset="0"/>
                <a:cs typeface="Times New Roman" panose="02020603050405020304" pitchFamily="18" charset="0"/>
              </a:rPr>
              <a:t>Served population living with Diabetes Mellitus</a:t>
            </a:r>
          </a:p>
          <a:p>
            <a:r>
              <a:rPr lang="en-US" sz="2000" dirty="0">
                <a:latin typeface="Times New Roman" panose="02020603050405020304" pitchFamily="18" charset="0"/>
                <a:cs typeface="Times New Roman" panose="02020603050405020304" pitchFamily="18" charset="0"/>
              </a:rPr>
              <a:t>Offered a day of multi-services via patient passports</a:t>
            </a:r>
          </a:p>
          <a:p>
            <a:pPr lvl="1"/>
            <a:r>
              <a:rPr lang="en-US" dirty="0">
                <a:latin typeface="Times New Roman" panose="02020603050405020304" pitchFamily="18" charset="0"/>
                <a:cs typeface="Times New Roman" panose="02020603050405020304" pitchFamily="18" charset="0"/>
              </a:rPr>
              <a:t>Eye &amp; foot exams, medication review, nutrition, medical provider stations</a:t>
            </a:r>
          </a:p>
          <a:p>
            <a:r>
              <a:rPr lang="en-US" sz="2000" dirty="0">
                <a:latin typeface="Times New Roman" panose="02020603050405020304" pitchFamily="18" charset="0"/>
                <a:cs typeface="Times New Roman" panose="02020603050405020304" pitchFamily="18" charset="0"/>
              </a:rPr>
              <a:t>Lesson learned</a:t>
            </a:r>
          </a:p>
          <a:p>
            <a:pPr lvl="1"/>
            <a:r>
              <a:rPr lang="en-US" dirty="0">
                <a:latin typeface="Times New Roman" panose="02020603050405020304" pitchFamily="18" charset="0"/>
                <a:cs typeface="Times New Roman" panose="02020603050405020304" pitchFamily="18" charset="0"/>
              </a:rPr>
              <a:t>Communication, event operations and processes, team skillset </a:t>
            </a:r>
          </a:p>
        </p:txBody>
      </p:sp>
      <p:sp>
        <p:nvSpPr>
          <p:cNvPr id="5" name="Text Placeholder 4">
            <a:extLst>
              <a:ext uri="{FF2B5EF4-FFF2-40B4-BE49-F238E27FC236}">
                <a16:creationId xmlns:a16="http://schemas.microsoft.com/office/drawing/2014/main" id="{24D673E6-F892-C223-15DC-F87FDA13C037}"/>
              </a:ext>
            </a:extLst>
          </p:cNvPr>
          <p:cNvSpPr>
            <a:spLocks noGrp="1"/>
          </p:cNvSpPr>
          <p:nvPr>
            <p:ph type="body" idx="3"/>
          </p:nvPr>
        </p:nvSpPr>
        <p:spPr/>
        <p:txBody>
          <a:bodyPr>
            <a:normAutofit fontScale="77500" lnSpcReduction="20000"/>
          </a:bodyPr>
          <a:lstStyle/>
          <a:p>
            <a:pPr algn="ctr"/>
            <a:r>
              <a:rPr lang="en-US" dirty="0">
                <a:latin typeface="Times New Roman" panose="02020603050405020304" pitchFamily="18" charset="0"/>
                <a:cs typeface="Times New Roman" panose="02020603050405020304" pitchFamily="18" charset="0"/>
              </a:rPr>
              <a:t>Sovereign’s Day Community Health Fair</a:t>
            </a:r>
          </a:p>
        </p:txBody>
      </p:sp>
      <p:sp>
        <p:nvSpPr>
          <p:cNvPr id="6" name="Text Placeholder 5">
            <a:extLst>
              <a:ext uri="{FF2B5EF4-FFF2-40B4-BE49-F238E27FC236}">
                <a16:creationId xmlns:a16="http://schemas.microsoft.com/office/drawing/2014/main" id="{C567D5A6-2E35-051D-B653-219DFBF039AF}"/>
              </a:ext>
            </a:extLst>
          </p:cNvPr>
          <p:cNvSpPr>
            <a:spLocks noGrp="1"/>
          </p:cNvSpPr>
          <p:nvPr>
            <p:ph type="body" idx="4"/>
          </p:nvPr>
        </p:nvSpPr>
        <p:spPr/>
        <p:txBody>
          <a:bodyPr>
            <a:noAutofit/>
          </a:bodyPr>
          <a:lstStyle/>
          <a:p>
            <a:r>
              <a:rPr lang="en-US" sz="2000" dirty="0">
                <a:latin typeface="Times New Roman" panose="02020603050405020304" pitchFamily="18" charset="0"/>
                <a:cs typeface="Times New Roman" panose="02020603050405020304" pitchFamily="18" charset="0"/>
              </a:rPr>
              <a:t>Served the local population</a:t>
            </a:r>
          </a:p>
          <a:p>
            <a:r>
              <a:rPr lang="en-US" sz="2000" dirty="0">
                <a:latin typeface="Times New Roman" panose="02020603050405020304" pitchFamily="18" charset="0"/>
                <a:cs typeface="Times New Roman" panose="02020603050405020304" pitchFamily="18" charset="0"/>
              </a:rPr>
              <a:t>Offered Medical, Diabetes, and BH services </a:t>
            </a:r>
          </a:p>
          <a:p>
            <a:r>
              <a:rPr lang="en-US" sz="2000" dirty="0">
                <a:latin typeface="Times New Roman" panose="02020603050405020304" pitchFamily="18" charset="0"/>
                <a:cs typeface="Times New Roman" panose="02020603050405020304" pitchFamily="18" charset="0"/>
              </a:rPr>
              <a:t>Leadership opportunities with shift leads</a:t>
            </a:r>
          </a:p>
          <a:p>
            <a:r>
              <a:rPr lang="en-US" sz="2000" dirty="0">
                <a:latin typeface="Times New Roman" panose="02020603050405020304" pitchFamily="18" charset="0"/>
                <a:cs typeface="Times New Roman" panose="02020603050405020304" pitchFamily="18" charset="0"/>
              </a:rPr>
              <a:t>Engagement </a:t>
            </a:r>
          </a:p>
          <a:p>
            <a:pPr lvl="1"/>
            <a:r>
              <a:rPr lang="en-US" dirty="0">
                <a:latin typeface="Times New Roman" panose="02020603050405020304" pitchFamily="18" charset="0"/>
                <a:cs typeface="Times New Roman" panose="02020603050405020304" pitchFamily="18" charset="0"/>
              </a:rPr>
              <a:t>Community event outside the clinic environment	</a:t>
            </a:r>
          </a:p>
          <a:p>
            <a:pPr lvl="1"/>
            <a:r>
              <a:rPr lang="en-US" dirty="0">
                <a:latin typeface="Times New Roman" panose="02020603050405020304" pitchFamily="18" charset="0"/>
                <a:cs typeface="Times New Roman" panose="02020603050405020304" pitchFamily="18" charset="0"/>
              </a:rPr>
              <a:t>Priority for Hoopa Valley stakeholder</a:t>
            </a:r>
          </a:p>
          <a:p>
            <a:pPr lvl="1"/>
            <a:endParaRPr lang="en-US" dirty="0">
              <a:latin typeface="Times New Roman" panose="02020603050405020304" pitchFamily="18" charset="0"/>
              <a:cs typeface="Times New Roman" panose="02020603050405020304" pitchFamily="18" charset="0"/>
            </a:endParaRPr>
          </a:p>
          <a:p>
            <a:endParaRPr lang="en-US" dirty="0"/>
          </a:p>
        </p:txBody>
      </p:sp>
      <p:sp>
        <p:nvSpPr>
          <p:cNvPr id="7" name="Slide Number Placeholder 6">
            <a:extLst>
              <a:ext uri="{FF2B5EF4-FFF2-40B4-BE49-F238E27FC236}">
                <a16:creationId xmlns:a16="http://schemas.microsoft.com/office/drawing/2014/main" id="{CFF4E7FC-AA31-59C9-0A05-7DDB806470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3463115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3421-63BA-AC31-B058-2B70FA5D89C3}"/>
              </a:ext>
            </a:extLst>
          </p:cNvPr>
          <p:cNvSpPr>
            <a:spLocks noGrp="1"/>
          </p:cNvSpPr>
          <p:nvPr>
            <p:ph type="title"/>
          </p:nvPr>
        </p:nvSpPr>
        <p:spPr/>
        <p:txBody>
          <a:bodyPr/>
          <a:lstStyle/>
          <a:p>
            <a:r>
              <a:rPr lang="en-US" dirty="0"/>
              <a:t>Diabetes Day</a:t>
            </a:r>
          </a:p>
        </p:txBody>
      </p:sp>
      <p:sp>
        <p:nvSpPr>
          <p:cNvPr id="4" name="Slide Number Placeholder 3">
            <a:extLst>
              <a:ext uri="{FF2B5EF4-FFF2-40B4-BE49-F238E27FC236}">
                <a16:creationId xmlns:a16="http://schemas.microsoft.com/office/drawing/2014/main" id="{B7F3B149-21CF-70D8-4FCE-2B8C1F68DB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pic>
        <p:nvPicPr>
          <p:cNvPr id="3" name="Picture 2">
            <a:extLst>
              <a:ext uri="{FF2B5EF4-FFF2-40B4-BE49-F238E27FC236}">
                <a16:creationId xmlns:a16="http://schemas.microsoft.com/office/drawing/2014/main" id="{EF0BA62F-D663-2E4B-65F0-C29F9D2F3F34}"/>
              </a:ext>
            </a:extLst>
          </p:cNvPr>
          <p:cNvPicPr>
            <a:picLocks noChangeAspect="1"/>
          </p:cNvPicPr>
          <p:nvPr/>
        </p:nvPicPr>
        <p:blipFill>
          <a:blip r:embed="rId2"/>
          <a:stretch>
            <a:fillRect/>
          </a:stretch>
        </p:blipFill>
        <p:spPr>
          <a:xfrm>
            <a:off x="1071755" y="1770106"/>
            <a:ext cx="7340246" cy="4128888"/>
          </a:xfrm>
          <a:prstGeom prst="rect">
            <a:avLst/>
          </a:prstGeom>
        </p:spPr>
      </p:pic>
    </p:spTree>
    <p:extLst>
      <p:ext uri="{BB962C8B-B14F-4D97-AF65-F5344CB8AC3E}">
        <p14:creationId xmlns:p14="http://schemas.microsoft.com/office/powerpoint/2010/main" val="3977297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3421-63BA-AC31-B058-2B70FA5D89C3}"/>
              </a:ext>
            </a:extLst>
          </p:cNvPr>
          <p:cNvSpPr>
            <a:spLocks noGrp="1"/>
          </p:cNvSpPr>
          <p:nvPr>
            <p:ph type="title"/>
          </p:nvPr>
        </p:nvSpPr>
        <p:spPr/>
        <p:txBody>
          <a:bodyPr/>
          <a:lstStyle/>
          <a:p>
            <a:r>
              <a:rPr lang="en-US" dirty="0"/>
              <a:t>Sovereign’s Day Community Health Fair</a:t>
            </a:r>
          </a:p>
        </p:txBody>
      </p:sp>
      <p:sp>
        <p:nvSpPr>
          <p:cNvPr id="4" name="Slide Number Placeholder 3">
            <a:extLst>
              <a:ext uri="{FF2B5EF4-FFF2-40B4-BE49-F238E27FC236}">
                <a16:creationId xmlns:a16="http://schemas.microsoft.com/office/drawing/2014/main" id="{B7F3B149-21CF-70D8-4FCE-2B8C1F68DB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pic>
        <p:nvPicPr>
          <p:cNvPr id="3" name="Picture 2">
            <a:extLst>
              <a:ext uri="{FF2B5EF4-FFF2-40B4-BE49-F238E27FC236}">
                <a16:creationId xmlns:a16="http://schemas.microsoft.com/office/drawing/2014/main" id="{3E1D8FD7-7AD1-D4D6-F06F-E4A1B77E5060}"/>
              </a:ext>
            </a:extLst>
          </p:cNvPr>
          <p:cNvPicPr>
            <a:picLocks noChangeAspect="1"/>
          </p:cNvPicPr>
          <p:nvPr/>
        </p:nvPicPr>
        <p:blipFill>
          <a:blip r:embed="rId2"/>
          <a:stretch>
            <a:fillRect/>
          </a:stretch>
        </p:blipFill>
        <p:spPr>
          <a:xfrm>
            <a:off x="1226633" y="1915073"/>
            <a:ext cx="7062704" cy="3972771"/>
          </a:xfrm>
          <a:prstGeom prst="rect">
            <a:avLst/>
          </a:prstGeom>
        </p:spPr>
      </p:pic>
    </p:spTree>
    <p:extLst>
      <p:ext uri="{BB962C8B-B14F-4D97-AF65-F5344CB8AC3E}">
        <p14:creationId xmlns:p14="http://schemas.microsoft.com/office/powerpoint/2010/main" val="1270927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E760D-FD61-FF13-0A54-D68910436BCA}"/>
              </a:ext>
            </a:extLst>
          </p:cNvPr>
          <p:cNvSpPr>
            <a:spLocks noGrp="1"/>
          </p:cNvSpPr>
          <p:nvPr>
            <p:ph type="title"/>
          </p:nvPr>
        </p:nvSpPr>
        <p:spPr/>
        <p:txBody>
          <a:bodyPr/>
          <a:lstStyle/>
          <a:p>
            <a:r>
              <a:rPr lang="en-US" dirty="0"/>
              <a:t>Training</a:t>
            </a:r>
          </a:p>
        </p:txBody>
      </p:sp>
      <p:sp>
        <p:nvSpPr>
          <p:cNvPr id="3" name="Text Placeholder 2">
            <a:extLst>
              <a:ext uri="{FF2B5EF4-FFF2-40B4-BE49-F238E27FC236}">
                <a16:creationId xmlns:a16="http://schemas.microsoft.com/office/drawing/2014/main" id="{D67EC287-A23E-8C79-2388-5FA1B4B95EDE}"/>
              </a:ext>
            </a:extLst>
          </p:cNvPr>
          <p:cNvSpPr>
            <a:spLocks noGrp="1"/>
          </p:cNvSpPr>
          <p:nvPr>
            <p:ph type="body" idx="1"/>
          </p:nvPr>
        </p:nvSpPr>
        <p:spPr/>
        <p:txBody>
          <a:bodyPr>
            <a:normAutofit fontScale="85000" lnSpcReduction="10000"/>
          </a:bodyPr>
          <a:lstStyle/>
          <a:p>
            <a:pPr algn="ctr"/>
            <a:r>
              <a:rPr lang="en-US" dirty="0">
                <a:latin typeface="Times New Roman" panose="02020603050405020304" pitchFamily="18" charset="0"/>
                <a:cs typeface="Times New Roman" panose="02020603050405020304" pitchFamily="18" charset="0"/>
              </a:rPr>
              <a:t>Medic X</a:t>
            </a:r>
          </a:p>
        </p:txBody>
      </p:sp>
      <p:sp>
        <p:nvSpPr>
          <p:cNvPr id="4" name="Text Placeholder 3">
            <a:extLst>
              <a:ext uri="{FF2B5EF4-FFF2-40B4-BE49-F238E27FC236}">
                <a16:creationId xmlns:a16="http://schemas.microsoft.com/office/drawing/2014/main" id="{95985899-9DA2-C0B5-EC14-B00C29F6B7B2}"/>
              </a:ext>
            </a:extLst>
          </p:cNvPr>
          <p:cNvSpPr>
            <a:spLocks noGrp="1"/>
          </p:cNvSpPr>
          <p:nvPr>
            <p:ph type="body" idx="2"/>
          </p:nvPr>
        </p:nvSpPr>
        <p:spPr/>
        <p:txBody>
          <a:bodyPr>
            <a:noAutofit/>
          </a:bodyPr>
          <a:lstStyle/>
          <a:p>
            <a:pPr marL="76200" indent="0">
              <a:buNone/>
            </a:pPr>
            <a:r>
              <a:rPr lang="en-US" sz="1600" dirty="0">
                <a:latin typeface="Times New Roman" panose="02020603050405020304" pitchFamily="18" charset="0"/>
                <a:cs typeface="Times New Roman" panose="02020603050405020304" pitchFamily="18" charset="0"/>
              </a:rPr>
              <a:t>Air Force Surgeon General initiative</a:t>
            </a:r>
          </a:p>
          <a:p>
            <a:r>
              <a:rPr lang="en-US" sz="1600" dirty="0">
                <a:latin typeface="Times New Roman" panose="02020603050405020304" pitchFamily="18" charset="0"/>
                <a:cs typeface="Times New Roman" panose="02020603050405020304" pitchFamily="18" charset="0"/>
              </a:rPr>
              <a:t>Equips all medical personnel with foundational skills to elevate patient care, readiness and casualty management.</a:t>
            </a:r>
          </a:p>
          <a:p>
            <a:r>
              <a:rPr lang="en-US" sz="1600" dirty="0">
                <a:latin typeface="Times New Roman" panose="02020603050405020304" pitchFamily="18" charset="0"/>
                <a:cs typeface="Times New Roman" panose="02020603050405020304" pitchFamily="18" charset="0"/>
              </a:rPr>
              <a:t>Enables collaborative responses during manpower shortages and enhances survival in challenging scenarios</a:t>
            </a:r>
          </a:p>
          <a:p>
            <a:r>
              <a:rPr lang="en-US" sz="1600" dirty="0">
                <a:latin typeface="Times New Roman" panose="02020603050405020304" pitchFamily="18" charset="0"/>
                <a:cs typeface="Times New Roman" panose="02020603050405020304" pitchFamily="18" charset="0"/>
              </a:rPr>
              <a:t>Review different services such as Nursing, Physical Therapy</a:t>
            </a:r>
          </a:p>
          <a:p>
            <a:r>
              <a:rPr lang="en-US" sz="1600" dirty="0">
                <a:latin typeface="Times New Roman" panose="02020603050405020304" pitchFamily="18" charset="0"/>
                <a:cs typeface="Times New Roman" panose="02020603050405020304" pitchFamily="18" charset="0"/>
              </a:rPr>
              <a:t>Coupled with Tactical Combat Casualty Care </a:t>
            </a:r>
          </a:p>
          <a:p>
            <a:endParaRPr lang="en-US" sz="1600" dirty="0"/>
          </a:p>
        </p:txBody>
      </p:sp>
      <p:sp>
        <p:nvSpPr>
          <p:cNvPr id="5" name="Text Placeholder 4">
            <a:extLst>
              <a:ext uri="{FF2B5EF4-FFF2-40B4-BE49-F238E27FC236}">
                <a16:creationId xmlns:a16="http://schemas.microsoft.com/office/drawing/2014/main" id="{6451AB17-8C7C-45B1-9D23-4AA682E41EB0}"/>
              </a:ext>
            </a:extLst>
          </p:cNvPr>
          <p:cNvSpPr>
            <a:spLocks noGrp="1"/>
          </p:cNvSpPr>
          <p:nvPr>
            <p:ph type="body" idx="3"/>
          </p:nvPr>
        </p:nvSpPr>
        <p:spPr/>
        <p:txBody>
          <a:bodyPr>
            <a:normAutofit fontScale="85000" lnSpcReduction="10000"/>
          </a:bodyPr>
          <a:lstStyle/>
          <a:p>
            <a:r>
              <a:rPr lang="en-US" dirty="0">
                <a:latin typeface="Times New Roman" panose="02020603050405020304" pitchFamily="18" charset="0"/>
                <a:cs typeface="Times New Roman" panose="02020603050405020304" pitchFamily="18" charset="0"/>
              </a:rPr>
              <a:t>Tactical Combat Casualty Care</a:t>
            </a:r>
          </a:p>
        </p:txBody>
      </p:sp>
      <p:sp>
        <p:nvSpPr>
          <p:cNvPr id="6" name="Text Placeholder 5">
            <a:extLst>
              <a:ext uri="{FF2B5EF4-FFF2-40B4-BE49-F238E27FC236}">
                <a16:creationId xmlns:a16="http://schemas.microsoft.com/office/drawing/2014/main" id="{4A4BFEA1-361F-C955-885E-D6156829B155}"/>
              </a:ext>
            </a:extLst>
          </p:cNvPr>
          <p:cNvSpPr>
            <a:spLocks noGrp="1"/>
          </p:cNvSpPr>
          <p:nvPr>
            <p:ph type="body" idx="4"/>
          </p:nvPr>
        </p:nvSpPr>
        <p:spPr/>
        <p:txBody>
          <a:bodyPr>
            <a:normAutofit/>
          </a:bodyPr>
          <a:lstStyle/>
          <a:p>
            <a:r>
              <a:rPr lang="en-US" sz="1600" dirty="0">
                <a:latin typeface="Times New Roman" panose="02020603050405020304" pitchFamily="18" charset="0"/>
                <a:cs typeface="Times New Roman" panose="02020603050405020304" pitchFamily="18" charset="0"/>
              </a:rPr>
              <a:t>Evidence-based course with the focus of teaching life-saving techniques and strategies for providing the best trauma care on the battlefield.</a:t>
            </a:r>
          </a:p>
          <a:p>
            <a:r>
              <a:rPr lang="en-US" sz="1600" dirty="0">
                <a:latin typeface="Times New Roman" panose="02020603050405020304" pitchFamily="18" charset="0"/>
                <a:cs typeface="Times New Roman" panose="02020603050405020304" pitchFamily="18" charset="0"/>
              </a:rPr>
              <a:t>Training ended with a culminating event to showcase skills learned throughout the course.</a:t>
            </a:r>
          </a:p>
          <a:p>
            <a:r>
              <a:rPr lang="en-US" sz="1600" dirty="0">
                <a:latin typeface="Times New Roman" panose="02020603050405020304" pitchFamily="18" charset="0"/>
                <a:cs typeface="Times New Roman" panose="02020603050405020304" pitchFamily="18" charset="0"/>
              </a:rPr>
              <a:t>Offered two types of TCCC courses</a:t>
            </a:r>
          </a:p>
          <a:p>
            <a:pPr lvl="1"/>
            <a:r>
              <a:rPr lang="en-US" sz="1600" dirty="0">
                <a:latin typeface="Times New Roman" panose="02020603050405020304" pitchFamily="18" charset="0"/>
                <a:cs typeface="Times New Roman" panose="02020603050405020304" pitchFamily="18" charset="0"/>
              </a:rPr>
              <a:t>Medical Provider, Combat Lifesaver</a:t>
            </a:r>
          </a:p>
          <a:p>
            <a:r>
              <a:rPr lang="en-US" sz="1600" dirty="0">
                <a:latin typeface="Times New Roman" panose="02020603050405020304" pitchFamily="18" charset="0"/>
                <a:cs typeface="Times New Roman" panose="02020603050405020304" pitchFamily="18" charset="0"/>
              </a:rPr>
              <a:t>Air Force National Guard satisfied required training</a:t>
            </a:r>
          </a:p>
          <a:p>
            <a:r>
              <a:rPr lang="en-US" sz="1600" dirty="0">
                <a:latin typeface="Times New Roman" panose="02020603050405020304" pitchFamily="18" charset="0"/>
                <a:cs typeface="Times New Roman" panose="02020603050405020304" pitchFamily="18" charset="0"/>
              </a:rPr>
              <a:t>USPHS offered unique training opportunity</a:t>
            </a:r>
          </a:p>
        </p:txBody>
      </p:sp>
      <p:sp>
        <p:nvSpPr>
          <p:cNvPr id="7" name="Slide Number Placeholder 6">
            <a:extLst>
              <a:ext uri="{FF2B5EF4-FFF2-40B4-BE49-F238E27FC236}">
                <a16:creationId xmlns:a16="http://schemas.microsoft.com/office/drawing/2014/main" id="{10376DBD-5FA3-E49C-37FE-E588122F1D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301432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C676-9C09-16CA-E49C-66FBB6FC2C64}"/>
              </a:ext>
            </a:extLst>
          </p:cNvPr>
          <p:cNvSpPr>
            <a:spLocks noGrp="1"/>
          </p:cNvSpPr>
          <p:nvPr>
            <p:ph type="title"/>
          </p:nvPr>
        </p:nvSpPr>
        <p:spPr>
          <a:xfrm>
            <a:off x="1792288" y="5678487"/>
            <a:ext cx="5486400" cy="566738"/>
          </a:xfrm>
        </p:spPr>
        <p:txBody>
          <a:bodyPr/>
          <a:lstStyle/>
          <a:p>
            <a:pPr algn="ctr"/>
            <a:r>
              <a:rPr lang="en-US" dirty="0"/>
              <a:t>2023 Joint Hoopa Valley IRT Team</a:t>
            </a:r>
          </a:p>
        </p:txBody>
      </p:sp>
      <p:pic>
        <p:nvPicPr>
          <p:cNvPr id="6" name="Picture Placeholder 5">
            <a:extLst>
              <a:ext uri="{FF2B5EF4-FFF2-40B4-BE49-F238E27FC236}">
                <a16:creationId xmlns:a16="http://schemas.microsoft.com/office/drawing/2014/main" id="{905B4000-C12F-1343-1388-7B67BF6F60AA}"/>
              </a:ext>
            </a:extLst>
          </p:cNvPr>
          <p:cNvPicPr>
            <a:picLocks noGrp="1" noChangeAspect="1"/>
          </p:cNvPicPr>
          <p:nvPr>
            <p:ph type="pic" idx="2"/>
          </p:nvPr>
        </p:nvPicPr>
        <p:blipFill>
          <a:blip r:embed="rId3"/>
          <a:srcRect l="9330" r="9330"/>
          <a:stretch>
            <a:fillRect/>
          </a:stretch>
        </p:blipFill>
        <p:spPr>
          <a:xfrm>
            <a:off x="1792288" y="1452562"/>
            <a:ext cx="5486400" cy="4114800"/>
          </a:xfrm>
          <a:prstGeom prst="rect">
            <a:avLst/>
          </a:prstGeom>
        </p:spPr>
      </p:pic>
      <p:sp>
        <p:nvSpPr>
          <p:cNvPr id="5" name="Slide Number Placeholder 4">
            <a:extLst>
              <a:ext uri="{FF2B5EF4-FFF2-40B4-BE49-F238E27FC236}">
                <a16:creationId xmlns:a16="http://schemas.microsoft.com/office/drawing/2014/main" id="{D368C2F3-FD7C-577B-55AB-F6C2C9AF98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4021390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3421-63BA-AC31-B058-2B70FA5D89C3}"/>
              </a:ext>
            </a:extLst>
          </p:cNvPr>
          <p:cNvSpPr>
            <a:spLocks noGrp="1"/>
          </p:cNvSpPr>
          <p:nvPr>
            <p:ph type="title"/>
          </p:nvPr>
        </p:nvSpPr>
        <p:spPr/>
        <p:txBody>
          <a:bodyPr/>
          <a:lstStyle/>
          <a:p>
            <a:r>
              <a:rPr lang="en-US" dirty="0"/>
              <a:t>Medic X Training</a:t>
            </a:r>
          </a:p>
        </p:txBody>
      </p:sp>
      <p:sp>
        <p:nvSpPr>
          <p:cNvPr id="4" name="Slide Number Placeholder 3">
            <a:extLst>
              <a:ext uri="{FF2B5EF4-FFF2-40B4-BE49-F238E27FC236}">
                <a16:creationId xmlns:a16="http://schemas.microsoft.com/office/drawing/2014/main" id="{B7F3B149-21CF-70D8-4FCE-2B8C1F68DB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pic>
        <p:nvPicPr>
          <p:cNvPr id="8" name="Picture 7">
            <a:extLst>
              <a:ext uri="{FF2B5EF4-FFF2-40B4-BE49-F238E27FC236}">
                <a16:creationId xmlns:a16="http://schemas.microsoft.com/office/drawing/2014/main" id="{2A8E4B9C-6545-7DC3-3B56-B8905F469D6A}"/>
              </a:ext>
            </a:extLst>
          </p:cNvPr>
          <p:cNvPicPr>
            <a:picLocks noChangeAspect="1"/>
          </p:cNvPicPr>
          <p:nvPr/>
        </p:nvPicPr>
        <p:blipFill>
          <a:blip r:embed="rId2"/>
          <a:stretch>
            <a:fillRect/>
          </a:stretch>
        </p:blipFill>
        <p:spPr>
          <a:xfrm>
            <a:off x="762000" y="1579000"/>
            <a:ext cx="7620000" cy="4680758"/>
          </a:xfrm>
          <a:prstGeom prst="rect">
            <a:avLst/>
          </a:prstGeom>
        </p:spPr>
      </p:pic>
    </p:spTree>
    <p:extLst>
      <p:ext uri="{BB962C8B-B14F-4D97-AF65-F5344CB8AC3E}">
        <p14:creationId xmlns:p14="http://schemas.microsoft.com/office/powerpoint/2010/main" val="3882549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D3421-63BA-AC31-B058-2B70FA5D89C3}"/>
              </a:ext>
            </a:extLst>
          </p:cNvPr>
          <p:cNvSpPr>
            <a:spLocks noGrp="1"/>
          </p:cNvSpPr>
          <p:nvPr>
            <p:ph type="title"/>
          </p:nvPr>
        </p:nvSpPr>
        <p:spPr/>
        <p:txBody>
          <a:bodyPr/>
          <a:lstStyle/>
          <a:p>
            <a:r>
              <a:rPr lang="en-US" dirty="0"/>
              <a:t>Tactical Combat Casualty Care </a:t>
            </a:r>
          </a:p>
        </p:txBody>
      </p:sp>
      <p:pic>
        <p:nvPicPr>
          <p:cNvPr id="5" name="Picture 4">
            <a:extLst>
              <a:ext uri="{FF2B5EF4-FFF2-40B4-BE49-F238E27FC236}">
                <a16:creationId xmlns:a16="http://schemas.microsoft.com/office/drawing/2014/main" id="{E1D707BC-8851-0E12-886E-336B3CF2FE2E}"/>
              </a:ext>
            </a:extLst>
          </p:cNvPr>
          <p:cNvPicPr>
            <a:picLocks noChangeAspect="1"/>
          </p:cNvPicPr>
          <p:nvPr/>
        </p:nvPicPr>
        <p:blipFill>
          <a:blip r:embed="rId3"/>
          <a:stretch>
            <a:fillRect/>
          </a:stretch>
        </p:blipFill>
        <p:spPr>
          <a:xfrm>
            <a:off x="474264" y="1726895"/>
            <a:ext cx="8222833" cy="4629455"/>
          </a:xfrm>
          <a:prstGeom prst="rect">
            <a:avLst/>
          </a:prstGeom>
        </p:spPr>
      </p:pic>
      <p:sp>
        <p:nvSpPr>
          <p:cNvPr id="4" name="Slide Number Placeholder 3">
            <a:extLst>
              <a:ext uri="{FF2B5EF4-FFF2-40B4-BE49-F238E27FC236}">
                <a16:creationId xmlns:a16="http://schemas.microsoft.com/office/drawing/2014/main" id="{B7F3B149-21CF-70D8-4FCE-2B8C1F68DB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872043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BCCE9-E575-00DB-4A44-D5218126E404}"/>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7A85BE0E-F419-5221-8B10-839C0DF71BF6}"/>
              </a:ext>
            </a:extLst>
          </p:cNvPr>
          <p:cNvSpPr>
            <a:spLocks noGrp="1"/>
          </p:cNvSpPr>
          <p:nvPr>
            <p:ph type="body" idx="1"/>
          </p:nvPr>
        </p:nvSpPr>
        <p:spPr/>
        <p:txBody>
          <a:bodyPr>
            <a:normAutofit fontScale="55000" lnSpcReduction="20000"/>
          </a:bodyPr>
          <a:lstStyle/>
          <a:p>
            <a:pPr marL="511175" indent="-457200">
              <a:lnSpc>
                <a:spcPct val="120000"/>
              </a:lnSpc>
              <a:spcBef>
                <a:spcPts val="0"/>
              </a:spcBef>
              <a:buSzPts val="275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IRT is a Department of Defense military training that delivers joint training opportunities to increase deployment readiness  </a:t>
            </a:r>
          </a:p>
          <a:p>
            <a:pPr marL="511175" indent="-457200">
              <a:lnSpc>
                <a:spcPct val="120000"/>
              </a:lnSpc>
              <a:spcBef>
                <a:spcPts val="0"/>
              </a:spcBef>
              <a:buSzPts val="275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Joint IRT missions afford opportunities to teach and learn each service best practice as well as strengthens inter-service collaboration </a:t>
            </a:r>
          </a:p>
          <a:p>
            <a:pPr marL="511175" indent="-457200">
              <a:lnSpc>
                <a:spcPct val="120000"/>
              </a:lnSpc>
              <a:spcBef>
                <a:spcPts val="0"/>
              </a:spcBef>
              <a:buSzPts val="275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The Hoopa Valley IRT Mission afforded servicemembers hands-on clinical, leadership and logistical training in a control environment</a:t>
            </a:r>
          </a:p>
          <a:p>
            <a:pPr marL="511175" indent="-457200">
              <a:lnSpc>
                <a:spcPct val="120000"/>
              </a:lnSpc>
              <a:spcBef>
                <a:spcPts val="0"/>
              </a:spcBef>
              <a:buSzPts val="275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The Hoopa Valley IRT team increased the population’s access to care and offered a wider breath of healthcare services with a multi-discipline clinical team and community outreach events</a:t>
            </a:r>
          </a:p>
          <a:p>
            <a:pPr marL="511175" indent="-457200">
              <a:lnSpc>
                <a:spcPct val="120000"/>
              </a:lnSpc>
              <a:spcBef>
                <a:spcPts val="0"/>
              </a:spcBef>
              <a:buSzPts val="275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Trauma and tactical care courses focused on life-saving measures in an emergency as well as cross trained troops in medical care as a force multiplier</a:t>
            </a:r>
          </a:p>
          <a:p>
            <a:pPr marL="511175" indent="-457200">
              <a:lnSpc>
                <a:spcPct val="120000"/>
              </a:lnSpc>
              <a:spcBef>
                <a:spcPts val="0"/>
              </a:spcBef>
              <a:buSzPts val="2750"/>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Overall, the administrative deliverables, clinical operations, patient care, community engagement events, operation planning, logistics needs, and after-action reviews created real-life training increasing in the deployment agility of the Hoopa Valley IRT team</a:t>
            </a:r>
            <a:endParaRPr lang="en-US" sz="3200" dirty="0">
              <a:solidFill>
                <a:schemeClr val="tx1"/>
              </a:solidFill>
              <a:latin typeface="Times New Roman" panose="02020603050405020304" pitchFamily="18" charset="0"/>
              <a:cs typeface="Times New Roman" panose="02020603050405020304" pitchFamily="18" charset="0"/>
            </a:endParaRPr>
          </a:p>
          <a:p>
            <a:pPr marL="53975" indent="0">
              <a:spcBef>
                <a:spcPts val="0"/>
              </a:spcBef>
              <a:buSzPts val="2750"/>
              <a:buNone/>
            </a:pPr>
            <a:endParaRPr lang="en-US" sz="3200" dirty="0">
              <a:solidFill>
                <a:schemeClr val="tx1"/>
              </a:solidFill>
              <a:latin typeface="Times New Roman" panose="02020603050405020304" pitchFamily="18" charset="0"/>
              <a:cs typeface="Times New Roman" panose="02020603050405020304" pitchFamily="18" charset="0"/>
            </a:endParaRPr>
          </a:p>
          <a:p>
            <a:pPr marL="53975" indent="0">
              <a:spcBef>
                <a:spcPts val="0"/>
              </a:spcBef>
              <a:buNone/>
            </a:pPr>
            <a:endParaRPr lang="en-US" dirty="0"/>
          </a:p>
        </p:txBody>
      </p:sp>
      <p:sp>
        <p:nvSpPr>
          <p:cNvPr id="4" name="Slide Number Placeholder 3">
            <a:extLst>
              <a:ext uri="{FF2B5EF4-FFF2-40B4-BE49-F238E27FC236}">
                <a16:creationId xmlns:a16="http://schemas.microsoft.com/office/drawing/2014/main" id="{FDC9A5C6-408C-F7A6-92C8-B18C7EC531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4159566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3CD83-99BF-4C29-BCE7-669579D02F6A}"/>
              </a:ext>
            </a:extLst>
          </p:cNvPr>
          <p:cNvSpPr>
            <a:spLocks noGrp="1"/>
          </p:cNvSpPr>
          <p:nvPr>
            <p:ph type="title"/>
          </p:nvPr>
        </p:nvSpPr>
        <p:spPr/>
        <p:txBody>
          <a:bodyPr/>
          <a:lstStyle/>
          <a:p>
            <a:r>
              <a:rPr lang="en-US" dirty="0"/>
              <a:t>Thank You!</a:t>
            </a:r>
          </a:p>
        </p:txBody>
      </p:sp>
      <p:sp>
        <p:nvSpPr>
          <p:cNvPr id="4" name="Text Placeholder 3">
            <a:extLst>
              <a:ext uri="{FF2B5EF4-FFF2-40B4-BE49-F238E27FC236}">
                <a16:creationId xmlns:a16="http://schemas.microsoft.com/office/drawing/2014/main" id="{897A793C-9692-41F7-A90C-1DA0A1F5B668}"/>
              </a:ext>
            </a:extLst>
          </p:cNvPr>
          <p:cNvSpPr>
            <a:spLocks noGrp="1"/>
          </p:cNvSpPr>
          <p:nvPr>
            <p:ph type="body" idx="2"/>
          </p:nvPr>
        </p:nvSpPr>
        <p:spPr/>
        <p:txBody>
          <a:bodyPr>
            <a:normAutofit/>
          </a:bodyPr>
          <a:lstStyle/>
          <a:p>
            <a:pPr marL="0" lvl="0" indent="0" rtl="0">
              <a:spcBef>
                <a:spcPts val="0"/>
              </a:spcBef>
              <a:spcAft>
                <a:spcPts val="0"/>
              </a:spcAft>
              <a:buClr>
                <a:schemeClr val="lt1"/>
              </a:buClr>
              <a:buSzPct val="85714"/>
              <a:buNone/>
            </a:pPr>
            <a:r>
              <a:rPr lang="en-US" sz="2400" dirty="0">
                <a:latin typeface="Times New Roman" panose="02020603050405020304" pitchFamily="18" charset="0"/>
                <a:cs typeface="Times New Roman" panose="02020603050405020304" pitchFamily="18" charset="0"/>
              </a:rPr>
              <a:t>LTC Jeffrey Chambers </a:t>
            </a:r>
          </a:p>
          <a:p>
            <a:pPr marL="0" lvl="0" indent="0" rtl="0">
              <a:spcBef>
                <a:spcPts val="0"/>
              </a:spcBef>
              <a:spcAft>
                <a:spcPts val="0"/>
              </a:spcAft>
              <a:buClr>
                <a:schemeClr val="lt1"/>
              </a:buClr>
              <a:buSzPct val="85714"/>
              <a:buNone/>
            </a:pPr>
            <a:r>
              <a:rPr lang="en-US" sz="2400" dirty="0">
                <a:latin typeface="Times New Roman" panose="02020603050405020304" pitchFamily="18" charset="0"/>
                <a:cs typeface="Times New Roman" panose="02020603050405020304" pitchFamily="18" charset="0"/>
              </a:rPr>
              <a:t>LTC Rashida </a:t>
            </a:r>
            <a:r>
              <a:rPr lang="en-US" sz="2400" dirty="0" err="1">
                <a:latin typeface="Times New Roman" panose="02020603050405020304" pitchFamily="18" charset="0"/>
                <a:cs typeface="Times New Roman" panose="02020603050405020304" pitchFamily="18" charset="0"/>
              </a:rPr>
              <a:t>Fambro</a:t>
            </a:r>
            <a:endParaRPr lang="en-US" sz="2400" dirty="0">
              <a:latin typeface="Times New Roman" panose="02020603050405020304" pitchFamily="18" charset="0"/>
              <a:cs typeface="Times New Roman" panose="02020603050405020304" pitchFamily="18" charset="0"/>
            </a:endParaRPr>
          </a:p>
          <a:p>
            <a:pPr marL="0" indent="0">
              <a:spcBef>
                <a:spcPts val="0"/>
              </a:spcBef>
              <a:buClr>
                <a:schemeClr val="lt1"/>
              </a:buClr>
              <a:buSzPct val="85714"/>
              <a:buNone/>
            </a:pPr>
            <a:r>
              <a:rPr lang="en-US" sz="2400" dirty="0">
                <a:latin typeface="Times New Roman" panose="02020603050405020304" pitchFamily="18" charset="0"/>
                <a:cs typeface="Times New Roman" panose="02020603050405020304" pitchFamily="18" charset="0"/>
              </a:rPr>
              <a:t>LCDR Mirabelle Adamu</a:t>
            </a:r>
          </a:p>
          <a:p>
            <a:pPr marL="0" lvl="0" indent="0" rtl="0">
              <a:spcBef>
                <a:spcPts val="0"/>
              </a:spcBef>
              <a:spcAft>
                <a:spcPts val="0"/>
              </a:spcAft>
              <a:buClr>
                <a:schemeClr val="lt1"/>
              </a:buClr>
              <a:buSzPct val="85714"/>
              <a:buNone/>
            </a:pPr>
            <a:r>
              <a:rPr lang="en-US" sz="2400" dirty="0">
                <a:latin typeface="Times New Roman" panose="02020603050405020304" pitchFamily="18" charset="0"/>
                <a:cs typeface="Times New Roman" panose="02020603050405020304" pitchFamily="18" charset="0"/>
              </a:rPr>
              <a:t>LCDR Kindel Kaelke</a:t>
            </a:r>
          </a:p>
          <a:p>
            <a:pPr marL="0" lvl="0" indent="0" rtl="0">
              <a:spcBef>
                <a:spcPts val="0"/>
              </a:spcBef>
              <a:spcAft>
                <a:spcPts val="0"/>
              </a:spcAft>
              <a:buClr>
                <a:schemeClr val="lt1"/>
              </a:buClr>
              <a:buSzPct val="85714"/>
              <a:buNone/>
            </a:pPr>
            <a:r>
              <a:rPr lang="en-US" sz="2400" dirty="0">
                <a:latin typeface="Times New Roman" panose="02020603050405020304" pitchFamily="18" charset="0"/>
                <a:cs typeface="Times New Roman" panose="02020603050405020304" pitchFamily="18" charset="0"/>
              </a:rPr>
              <a:t>LCDR Heather Light</a:t>
            </a:r>
          </a:p>
          <a:p>
            <a:pPr marL="0" lvl="0" indent="0" rtl="0">
              <a:spcBef>
                <a:spcPts val="0"/>
              </a:spcBef>
              <a:spcAft>
                <a:spcPts val="0"/>
              </a:spcAft>
              <a:buClr>
                <a:schemeClr val="lt1"/>
              </a:buClr>
              <a:buSzPct val="85714"/>
              <a:buNone/>
            </a:pPr>
            <a:r>
              <a:rPr lang="en-US" sz="2400" dirty="0">
                <a:latin typeface="Times New Roman" panose="02020603050405020304" pitchFamily="18" charset="0"/>
                <a:cs typeface="Times New Roman" panose="02020603050405020304" pitchFamily="18" charset="0"/>
              </a:rPr>
              <a:t>LCDR Rachel McBride</a:t>
            </a:r>
          </a:p>
          <a:p>
            <a:pPr marL="0" lvl="0" indent="0" rtl="0">
              <a:spcBef>
                <a:spcPts val="0"/>
              </a:spcBef>
              <a:spcAft>
                <a:spcPts val="0"/>
              </a:spcAft>
              <a:buClr>
                <a:schemeClr val="lt1"/>
              </a:buClr>
              <a:buSzPct val="85714"/>
              <a:buNone/>
            </a:pPr>
            <a:r>
              <a:rPr lang="en-US" sz="2400" dirty="0">
                <a:latin typeface="Times New Roman" panose="02020603050405020304" pitchFamily="18" charset="0"/>
                <a:cs typeface="Times New Roman" panose="02020603050405020304" pitchFamily="18" charset="0"/>
              </a:rPr>
              <a:t>LCDR Stetson Schmitt</a:t>
            </a:r>
          </a:p>
          <a:p>
            <a:pPr marL="0" lvl="0" indent="0" rtl="0">
              <a:spcBef>
                <a:spcPts val="0"/>
              </a:spcBef>
              <a:spcAft>
                <a:spcPts val="0"/>
              </a:spcAft>
              <a:buClr>
                <a:schemeClr val="lt1"/>
              </a:buClr>
              <a:buSzPct val="85714"/>
              <a:buNone/>
            </a:pPr>
            <a:r>
              <a:rPr lang="en-US" sz="2400" dirty="0">
                <a:latin typeface="Times New Roman" panose="02020603050405020304" pitchFamily="18" charset="0"/>
                <a:cs typeface="Times New Roman" panose="02020603050405020304" pitchFamily="18" charset="0"/>
              </a:rPr>
              <a:t>LCDR Erica Stoll</a:t>
            </a:r>
          </a:p>
          <a:p>
            <a:pPr marL="0" indent="0">
              <a:spcBef>
                <a:spcPts val="0"/>
              </a:spcBef>
              <a:buClr>
                <a:schemeClr val="lt1"/>
              </a:buClr>
              <a:buSzPct val="85714"/>
              <a:buNone/>
            </a:pPr>
            <a:r>
              <a:rPr lang="en-US" sz="2400" dirty="0">
                <a:latin typeface="Times New Roman" panose="02020603050405020304" pitchFamily="18" charset="0"/>
                <a:cs typeface="Times New Roman" panose="02020603050405020304" pitchFamily="18" charset="0"/>
              </a:rPr>
              <a:t>CPT Miya Black</a:t>
            </a:r>
          </a:p>
          <a:p>
            <a:pPr marL="0" indent="0">
              <a:spcBef>
                <a:spcPts val="0"/>
              </a:spcBef>
              <a:buClr>
                <a:schemeClr val="lt1"/>
              </a:buClr>
              <a:buSzPct val="85714"/>
              <a:buNone/>
            </a:pPr>
            <a:r>
              <a:rPr lang="en-US" sz="2400" dirty="0">
                <a:latin typeface="Times New Roman" panose="02020603050405020304" pitchFamily="18" charset="0"/>
                <a:cs typeface="Times New Roman" panose="02020603050405020304" pitchFamily="18" charset="0"/>
              </a:rPr>
              <a:t>LT Danielle Eustace</a:t>
            </a:r>
          </a:p>
          <a:p>
            <a:pPr marL="0" indent="0">
              <a:spcBef>
                <a:spcPts val="0"/>
              </a:spcBef>
              <a:buClr>
                <a:schemeClr val="lt1"/>
              </a:buClr>
              <a:buSzPct val="85714"/>
              <a:buNone/>
            </a:pPr>
            <a:endParaRPr lang="en-US" sz="2400" dirty="0">
              <a:latin typeface="Times New Roman" panose="02020603050405020304" pitchFamily="18" charset="0"/>
              <a:cs typeface="Times New Roman" panose="02020603050405020304" pitchFamily="18" charset="0"/>
            </a:endParaRPr>
          </a:p>
          <a:p>
            <a:pPr marL="0" lvl="0" indent="0" rtl="0">
              <a:spcBef>
                <a:spcPts val="0"/>
              </a:spcBef>
              <a:spcAft>
                <a:spcPts val="0"/>
              </a:spcAft>
              <a:buClr>
                <a:schemeClr val="lt1"/>
              </a:buClr>
              <a:buSzPct val="85714"/>
              <a:buNone/>
            </a:pPr>
            <a:endParaRPr lang="en-US" sz="2400" dirty="0">
              <a:latin typeface="Times New Roman" panose="02020603050405020304" pitchFamily="18" charset="0"/>
              <a:cs typeface="Times New Roman" panose="02020603050405020304" pitchFamily="18" charset="0"/>
            </a:endParaRPr>
          </a:p>
          <a:p>
            <a:endParaRPr lang="en-US" dirty="0"/>
          </a:p>
        </p:txBody>
      </p:sp>
      <p:sp>
        <p:nvSpPr>
          <p:cNvPr id="5" name="Text Placeholder 4">
            <a:extLst>
              <a:ext uri="{FF2B5EF4-FFF2-40B4-BE49-F238E27FC236}">
                <a16:creationId xmlns:a16="http://schemas.microsoft.com/office/drawing/2014/main" id="{65D9C400-16B8-C2EC-C351-7D37B63FEEC2}"/>
              </a:ext>
            </a:extLst>
          </p:cNvPr>
          <p:cNvSpPr>
            <a:spLocks noGrp="1"/>
          </p:cNvSpPr>
          <p:nvPr>
            <p:ph type="body" idx="3"/>
          </p:nvPr>
        </p:nvSpPr>
        <p:spPr/>
        <p:txBody>
          <a:bodyPr anchor="ctr">
            <a:noAutofit/>
          </a:bodyPr>
          <a:lstStyle/>
          <a:p>
            <a:pPr algn="ctr"/>
            <a:r>
              <a:rPr lang="en-US" sz="3200" b="0" dirty="0">
                <a:latin typeface="Times New Roman" panose="02020603050405020304" pitchFamily="18" charset="0"/>
                <a:cs typeface="Times New Roman" panose="02020603050405020304" pitchFamily="18" charset="0"/>
              </a:rPr>
              <a:t>Senior Advisors</a:t>
            </a:r>
            <a:endParaRPr lang="en-US" sz="3200" b="0" dirty="0"/>
          </a:p>
        </p:txBody>
      </p:sp>
      <p:sp>
        <p:nvSpPr>
          <p:cNvPr id="6" name="Text Placeholder 5">
            <a:extLst>
              <a:ext uri="{FF2B5EF4-FFF2-40B4-BE49-F238E27FC236}">
                <a16:creationId xmlns:a16="http://schemas.microsoft.com/office/drawing/2014/main" id="{C9093426-EAA9-D871-2A61-0D851BFCE245}"/>
              </a:ext>
            </a:extLst>
          </p:cNvPr>
          <p:cNvSpPr>
            <a:spLocks noGrp="1"/>
          </p:cNvSpPr>
          <p:nvPr>
            <p:ph type="body" idx="4"/>
          </p:nvPr>
        </p:nvSpPr>
        <p:spPr>
          <a:xfrm>
            <a:off x="4938713" y="2174875"/>
            <a:ext cx="3894138" cy="3951288"/>
          </a:xfrm>
        </p:spPr>
        <p:txBody>
          <a:bodyPr/>
          <a:lstStyle/>
          <a:p>
            <a:pPr marL="76200" indent="0">
              <a:buNone/>
            </a:pPr>
            <a:r>
              <a:rPr lang="en-US" sz="2400" dirty="0">
                <a:latin typeface="Times New Roman" panose="02020603050405020304" pitchFamily="18" charset="0"/>
                <a:cs typeface="Times New Roman" panose="02020603050405020304" pitchFamily="18" charset="0"/>
              </a:rPr>
              <a:t>CAPT David Lau</a:t>
            </a:r>
          </a:p>
          <a:p>
            <a:pPr marL="76200" indent="0">
              <a:buNone/>
            </a:pPr>
            <a:r>
              <a:rPr lang="en-US" sz="2400" dirty="0">
                <a:latin typeface="Times New Roman" panose="02020603050405020304" pitchFamily="18" charset="0"/>
                <a:cs typeface="Times New Roman" panose="02020603050405020304" pitchFamily="18" charset="0"/>
              </a:rPr>
              <a:t>CDR Rovigel Gelviro</a:t>
            </a:r>
            <a:endParaRPr lang="en-US" dirty="0"/>
          </a:p>
        </p:txBody>
      </p:sp>
      <p:sp>
        <p:nvSpPr>
          <p:cNvPr id="7" name="Slide Number Placeholder 6">
            <a:extLst>
              <a:ext uri="{FF2B5EF4-FFF2-40B4-BE49-F238E27FC236}">
                <a16:creationId xmlns:a16="http://schemas.microsoft.com/office/drawing/2014/main" id="{608FFB52-A685-7900-8380-99D8569DCE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
        <p:nvSpPr>
          <p:cNvPr id="3" name="Text Placeholder 2">
            <a:extLst>
              <a:ext uri="{FF2B5EF4-FFF2-40B4-BE49-F238E27FC236}">
                <a16:creationId xmlns:a16="http://schemas.microsoft.com/office/drawing/2014/main" id="{4EBF9DEE-6C58-F926-4E31-564B95FD4258}"/>
              </a:ext>
            </a:extLst>
          </p:cNvPr>
          <p:cNvSpPr>
            <a:spLocks noGrp="1"/>
          </p:cNvSpPr>
          <p:nvPr>
            <p:ph type="body" idx="1"/>
          </p:nvPr>
        </p:nvSpPr>
        <p:spPr/>
        <p:txBody>
          <a:bodyPr anchor="ctr">
            <a:noAutofit/>
          </a:bodyPr>
          <a:lstStyle/>
          <a:p>
            <a:endParaRPr lang="en-US" sz="2400" dirty="0">
              <a:latin typeface="Times New Roman" panose="02020603050405020304" pitchFamily="18" charset="0"/>
              <a:cs typeface="Times New Roman" panose="02020603050405020304" pitchFamily="18" charset="0"/>
            </a:endParaRPr>
          </a:p>
          <a:p>
            <a:pPr algn="ctr"/>
            <a:r>
              <a:rPr lang="en-US" sz="3200" b="0" dirty="0">
                <a:latin typeface="Times New Roman" panose="02020603050405020304" pitchFamily="18" charset="0"/>
                <a:cs typeface="Times New Roman" panose="02020603050405020304" pitchFamily="18" charset="0"/>
              </a:rPr>
              <a:t>AMSUS Team</a:t>
            </a:r>
          </a:p>
          <a:p>
            <a:endParaRPr lang="en-US" dirty="0"/>
          </a:p>
        </p:txBody>
      </p:sp>
    </p:spTree>
    <p:extLst>
      <p:ext uri="{BB962C8B-B14F-4D97-AF65-F5344CB8AC3E}">
        <p14:creationId xmlns:p14="http://schemas.microsoft.com/office/powerpoint/2010/main" val="3137612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9"/>
          <p:cNvSpPr txBox="1">
            <a:spLocks noGrp="1"/>
          </p:cNvSpPr>
          <p:nvPr>
            <p:ph type="title"/>
          </p:nvPr>
        </p:nvSpPr>
        <p:spPr>
          <a:xfrm>
            <a:off x="1524000" y="274638"/>
            <a:ext cx="61722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Times New Roman"/>
              <a:buNone/>
            </a:pPr>
            <a:r>
              <a:rPr lang="en-US"/>
              <a:t>Questions</a:t>
            </a:r>
            <a:endParaRPr/>
          </a:p>
        </p:txBody>
      </p:sp>
      <p:sp>
        <p:nvSpPr>
          <p:cNvPr id="221" name="Google Shape;221;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pic>
        <p:nvPicPr>
          <p:cNvPr id="5" name="Content Placeholder 6">
            <a:extLst>
              <a:ext uri="{FF2B5EF4-FFF2-40B4-BE49-F238E27FC236}">
                <a16:creationId xmlns:a16="http://schemas.microsoft.com/office/drawing/2014/main" id="{CF0567B1-1FFD-4372-EAF5-566FD6AFDBC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67840" y="1670966"/>
            <a:ext cx="5852160" cy="390144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4557DA2-1808-7D6C-AD5E-55C6810A19D6}"/>
              </a:ext>
            </a:extLst>
          </p:cNvPr>
          <p:cNvSpPr>
            <a:spLocks noGrp="1"/>
          </p:cNvSpPr>
          <p:nvPr>
            <p:ph type="subTitle" idx="1"/>
          </p:nvPr>
        </p:nvSpPr>
        <p:spPr>
          <a:xfrm>
            <a:off x="1257300" y="3429000"/>
            <a:ext cx="6400800" cy="1752600"/>
          </a:xfrm>
        </p:spPr>
        <p:txBody>
          <a:bodyPr>
            <a:normAutofit fontScale="70000" lnSpcReduction="20000"/>
          </a:bodyPr>
          <a:lstStyle/>
          <a:p>
            <a:pPr marL="342900" lvl="0" indent="0" algn="ctr" rtl="0">
              <a:lnSpc>
                <a:spcPct val="115000"/>
              </a:lnSpc>
              <a:spcBef>
                <a:spcPts val="800"/>
              </a:spcBef>
              <a:spcAft>
                <a:spcPts val="0"/>
              </a:spcAft>
              <a:buClr>
                <a:schemeClr val="dk1"/>
              </a:buClr>
              <a:buSzPts val="1100"/>
              <a:buFont typeface="Arial"/>
              <a:buNone/>
            </a:pPr>
            <a:r>
              <a:rPr lang="en-US" sz="3200" b="1" dirty="0">
                <a:solidFill>
                  <a:schemeClr val="accent1">
                    <a:lumMod val="75000"/>
                  </a:schemeClr>
                </a:solidFill>
                <a:latin typeface="Times New Roman" panose="02020603050405020304" pitchFamily="18" charset="0"/>
                <a:cs typeface="Times New Roman" panose="02020603050405020304" pitchFamily="18" charset="0"/>
              </a:rPr>
              <a:t>If you would like to receive continuing education credit for this activity.</a:t>
            </a:r>
          </a:p>
          <a:p>
            <a:pPr marL="342900" lvl="0" indent="0" algn="ctr" rtl="0">
              <a:lnSpc>
                <a:spcPct val="115000"/>
              </a:lnSpc>
              <a:spcBef>
                <a:spcPts val="800"/>
              </a:spcBef>
              <a:spcAft>
                <a:spcPts val="0"/>
              </a:spcAft>
              <a:buClr>
                <a:schemeClr val="dk1"/>
              </a:buClr>
              <a:buSzPts val="1100"/>
              <a:buFont typeface="Arial"/>
              <a:buNone/>
            </a:pPr>
            <a:r>
              <a:rPr lang="en-US" b="1" dirty="0">
                <a:solidFill>
                  <a:schemeClr val="accent1">
                    <a:lumMod val="75000"/>
                  </a:schemeClr>
                </a:solidFill>
                <a:latin typeface="Times New Roman" panose="02020603050405020304" pitchFamily="18" charset="0"/>
                <a:cs typeface="Times New Roman" panose="02020603050405020304" pitchFamily="18" charset="0"/>
              </a:rPr>
              <a:t>P</a:t>
            </a:r>
            <a:r>
              <a:rPr lang="en-US" sz="3200" b="1" dirty="0">
                <a:solidFill>
                  <a:schemeClr val="accent1">
                    <a:lumMod val="75000"/>
                  </a:schemeClr>
                </a:solidFill>
                <a:latin typeface="Times New Roman" panose="02020603050405020304" pitchFamily="18" charset="0"/>
                <a:cs typeface="Times New Roman" panose="02020603050405020304" pitchFamily="18" charset="0"/>
              </a:rPr>
              <a:t>lease visit:</a:t>
            </a:r>
          </a:p>
          <a:p>
            <a:pPr marL="342900" lvl="0" indent="0" algn="ctr" rtl="0">
              <a:lnSpc>
                <a:spcPct val="115000"/>
              </a:lnSpc>
              <a:spcBef>
                <a:spcPts val="800"/>
              </a:spcBef>
              <a:spcAft>
                <a:spcPts val="0"/>
              </a:spcAft>
              <a:buClr>
                <a:schemeClr val="dk1"/>
              </a:buClr>
              <a:buSzPts val="1100"/>
              <a:buFont typeface="Arial"/>
              <a:buNone/>
            </a:pPr>
            <a:r>
              <a:rPr lang="en-US" sz="3200" b="1" dirty="0">
                <a:solidFill>
                  <a:schemeClr val="accent1">
                    <a:lumMod val="75000"/>
                  </a:schemeClr>
                </a:solidFill>
                <a:latin typeface="Times New Roman" panose="02020603050405020304" pitchFamily="18" charset="0"/>
                <a:cs typeface="Times New Roman" panose="02020603050405020304" pitchFamily="18" charset="0"/>
              </a:rPr>
              <a:t>amsus.cds.affinityced.com</a:t>
            </a:r>
          </a:p>
          <a:p>
            <a:endParaRPr lang="en-US" dirty="0"/>
          </a:p>
        </p:txBody>
      </p:sp>
      <p:sp>
        <p:nvSpPr>
          <p:cNvPr id="3" name="Title 2">
            <a:extLst>
              <a:ext uri="{FF2B5EF4-FFF2-40B4-BE49-F238E27FC236}">
                <a16:creationId xmlns:a16="http://schemas.microsoft.com/office/drawing/2014/main" id="{EF887F22-6192-AD2C-BE6F-F483F707C96F}"/>
              </a:ext>
            </a:extLst>
          </p:cNvPr>
          <p:cNvSpPr>
            <a:spLocks noGrp="1"/>
          </p:cNvSpPr>
          <p:nvPr>
            <p:ph type="title"/>
          </p:nvPr>
        </p:nvSpPr>
        <p:spPr/>
        <p:txBody>
          <a:bodyPr/>
          <a:lstStyle/>
          <a:p>
            <a:r>
              <a:rPr lang="en-US" sz="3600" dirty="0"/>
              <a:t>HOW TO CLAIM CE CREDIT</a:t>
            </a:r>
            <a:endParaRPr lang="en-US" dirty="0"/>
          </a:p>
        </p:txBody>
      </p:sp>
      <p:sp>
        <p:nvSpPr>
          <p:cNvPr id="4" name="Slide Number Placeholder 3">
            <a:extLst>
              <a:ext uri="{FF2B5EF4-FFF2-40B4-BE49-F238E27FC236}">
                <a16:creationId xmlns:a16="http://schemas.microsoft.com/office/drawing/2014/main" id="{0FF127C3-FF6E-EC63-071C-F94618F0E9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pic>
        <p:nvPicPr>
          <p:cNvPr id="5" name="Google Shape;127;p1">
            <a:extLst>
              <a:ext uri="{FF2B5EF4-FFF2-40B4-BE49-F238E27FC236}">
                <a16:creationId xmlns:a16="http://schemas.microsoft.com/office/drawing/2014/main" id="{310C2AC3-1409-6FC6-C160-F716B46B0797}"/>
              </a:ext>
            </a:extLst>
          </p:cNvPr>
          <p:cNvPicPr preferRelativeResize="0"/>
          <p:nvPr/>
        </p:nvPicPr>
        <p:blipFill>
          <a:blip r:embed="rId2">
            <a:alphaModFix/>
          </a:blip>
          <a:stretch>
            <a:fillRect/>
          </a:stretch>
        </p:blipFill>
        <p:spPr>
          <a:xfrm>
            <a:off x="1648162" y="241931"/>
            <a:ext cx="1432663" cy="1305515"/>
          </a:xfrm>
          <a:prstGeom prst="rect">
            <a:avLst/>
          </a:prstGeom>
          <a:noFill/>
          <a:ln>
            <a:noFill/>
          </a:ln>
        </p:spPr>
      </p:pic>
      <p:pic>
        <p:nvPicPr>
          <p:cNvPr id="6" name="Picture 5">
            <a:extLst>
              <a:ext uri="{FF2B5EF4-FFF2-40B4-BE49-F238E27FC236}">
                <a16:creationId xmlns:a16="http://schemas.microsoft.com/office/drawing/2014/main" id="{1E2E9F9C-1503-F818-1E92-89E78386063B}"/>
              </a:ext>
            </a:extLst>
          </p:cNvPr>
          <p:cNvPicPr>
            <a:picLocks noChangeAspect="1"/>
          </p:cNvPicPr>
          <p:nvPr/>
        </p:nvPicPr>
        <p:blipFill>
          <a:blip r:embed="rId3"/>
          <a:stretch>
            <a:fillRect/>
          </a:stretch>
        </p:blipFill>
        <p:spPr>
          <a:xfrm>
            <a:off x="6226411" y="249040"/>
            <a:ext cx="1150279" cy="1143000"/>
          </a:xfrm>
          <a:prstGeom prst="rect">
            <a:avLst/>
          </a:prstGeom>
        </p:spPr>
      </p:pic>
    </p:spTree>
    <p:extLst>
      <p:ext uri="{BB962C8B-B14F-4D97-AF65-F5344CB8AC3E}">
        <p14:creationId xmlns:p14="http://schemas.microsoft.com/office/powerpoint/2010/main" val="2923561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59769-EE5D-358A-27F7-6D5D7082B554}"/>
              </a:ext>
            </a:extLst>
          </p:cNvPr>
          <p:cNvSpPr>
            <a:spLocks noGrp="1"/>
          </p:cNvSpPr>
          <p:nvPr>
            <p:ph type="title"/>
          </p:nvPr>
        </p:nvSpPr>
        <p:spPr/>
        <p:txBody>
          <a:bodyPr/>
          <a:lstStyle/>
          <a:p>
            <a:r>
              <a:rPr lang="en-US" dirty="0">
                <a:latin typeface="Times New Roman" panose="02020603050405020304" pitchFamily="18" charset="0"/>
                <a:ea typeface="Calibri"/>
                <a:cs typeface="Times New Roman" panose="02020603050405020304" pitchFamily="18" charset="0"/>
                <a:sym typeface="Calibri"/>
              </a:rPr>
              <a:t>Disclaimer</a:t>
            </a:r>
            <a:endParaRPr lang="en-US"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05C2E15-AA7A-D85C-837D-37C0CE41A474}"/>
              </a:ext>
            </a:extLst>
          </p:cNvPr>
          <p:cNvSpPr>
            <a:spLocks noGrp="1"/>
          </p:cNvSpPr>
          <p:nvPr>
            <p:ph type="body" idx="1"/>
          </p:nvPr>
        </p:nvSpPr>
        <p:spPr>
          <a:xfrm>
            <a:off x="889171" y="1760839"/>
            <a:ext cx="7365657" cy="4182762"/>
          </a:xfrm>
        </p:spPr>
        <p:txBody>
          <a:bodyPr>
            <a:normAutofit/>
          </a:bodyPr>
          <a:lstStyle/>
          <a:p>
            <a:pPr marL="114300" indent="0">
              <a:buNone/>
            </a:pPr>
            <a:r>
              <a:rPr lang="en-US" sz="2200" dirty="0">
                <a:latin typeface="Times New Roman" panose="02020603050405020304" pitchFamily="18" charset="0"/>
                <a:cs typeface="Times New Roman" panose="02020603050405020304" pitchFamily="18" charset="0"/>
              </a:rPr>
              <a:t>The findings and conclusions of this presentation are those of the author(s). They do not necessarily reflect those of the U.S. Public Health Service Commissioned Corps, the U.S. Department of Health and Human Services, Alabama Air National Guard’s 187th Fighter Wing, Innovative Readiness Training program, or the Department of Defense. </a:t>
            </a:r>
          </a:p>
          <a:p>
            <a:pPr marL="114300" indent="0">
              <a:buNone/>
            </a:pPr>
            <a:endParaRPr lang="en-US" sz="2200" dirty="0"/>
          </a:p>
        </p:txBody>
      </p:sp>
      <p:sp>
        <p:nvSpPr>
          <p:cNvPr id="4" name="Slide Number Placeholder 3">
            <a:extLst>
              <a:ext uri="{FF2B5EF4-FFF2-40B4-BE49-F238E27FC236}">
                <a16:creationId xmlns:a16="http://schemas.microsoft.com/office/drawing/2014/main" id="{45133EFC-70CC-F234-F189-E0833A8B65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55999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09DA-090C-BBFF-A615-1DB3F0C6C950}"/>
              </a:ext>
            </a:extLst>
          </p:cNvPr>
          <p:cNvSpPr>
            <a:spLocks noGrp="1"/>
          </p:cNvSpPr>
          <p:nvPr>
            <p:ph type="title"/>
          </p:nvPr>
        </p:nvSpPr>
        <p:spPr/>
        <p:txBody>
          <a:bodyPr/>
          <a:lstStyle/>
          <a:p>
            <a:r>
              <a:rPr lang="en-US" dirty="0"/>
              <a:t>Disclosure</a:t>
            </a:r>
          </a:p>
        </p:txBody>
      </p:sp>
      <p:sp>
        <p:nvSpPr>
          <p:cNvPr id="4" name="Slide Number Placeholder 3">
            <a:extLst>
              <a:ext uri="{FF2B5EF4-FFF2-40B4-BE49-F238E27FC236}">
                <a16:creationId xmlns:a16="http://schemas.microsoft.com/office/drawing/2014/main" id="{DBA2ADDF-B09A-49EC-AF51-1F06C63042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7" name="Content Placeholder 2">
            <a:extLst>
              <a:ext uri="{FF2B5EF4-FFF2-40B4-BE49-F238E27FC236}">
                <a16:creationId xmlns:a16="http://schemas.microsoft.com/office/drawing/2014/main" id="{E6C3172B-94CE-15B0-BC86-DC447B503F79}"/>
              </a:ext>
            </a:extLst>
          </p:cNvPr>
          <p:cNvSpPr>
            <a:spLocks noGrp="1"/>
          </p:cNvSpPr>
          <p:nvPr>
            <p:ph type="body" idx="1"/>
          </p:nvPr>
        </p:nvSpPr>
        <p:spPr>
          <a:xfrm>
            <a:off x="202131" y="1600200"/>
            <a:ext cx="8484669" cy="4525963"/>
          </a:xfrm>
        </p:spPr>
        <p:txBody>
          <a:bodyPr>
            <a:normAutofit fontScale="70000" lnSpcReduction="20000"/>
          </a:bodyPr>
          <a:lstStyle/>
          <a:p>
            <a:r>
              <a:rPr lang="en-US" sz="3200" dirty="0">
                <a:solidFill>
                  <a:schemeClr val="tx1"/>
                </a:solidFill>
                <a:latin typeface="Times New Roman" panose="02020603050405020304" pitchFamily="18" charset="0"/>
                <a:cs typeface="Times New Roman" panose="02020603050405020304" pitchFamily="18" charset="0"/>
              </a:rPr>
              <a:t>LCDR Erica Stoll and LTC Rashida </a:t>
            </a:r>
            <a:r>
              <a:rPr lang="en-US" sz="3200" dirty="0" err="1">
                <a:solidFill>
                  <a:schemeClr val="tx1"/>
                </a:solidFill>
                <a:latin typeface="Times New Roman" panose="02020603050405020304" pitchFamily="18" charset="0"/>
                <a:cs typeface="Times New Roman" panose="02020603050405020304" pitchFamily="18" charset="0"/>
              </a:rPr>
              <a:t>Fambro</a:t>
            </a:r>
            <a:r>
              <a:rPr lang="en-US" sz="3200" dirty="0">
                <a:solidFill>
                  <a:schemeClr val="tx1"/>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have</a:t>
            </a:r>
            <a:r>
              <a:rPr lang="en-US" dirty="0">
                <a:solidFill>
                  <a:schemeClr val="tx1"/>
                </a:solidFill>
                <a:latin typeface="Times New Roman" panose="02020603050405020304" pitchFamily="18" charset="0"/>
                <a:ea typeface="ＭＳ Ｐゴシック" charset="-128"/>
                <a:cs typeface="Times New Roman" panose="02020603050405020304" pitchFamily="18" charset="0"/>
              </a:rPr>
              <a:t> no relevant financial or non-financial interests to disclose.</a:t>
            </a:r>
          </a:p>
          <a:p>
            <a:pPr marL="9525" indent="0">
              <a:spcBef>
                <a:spcPts val="0"/>
              </a:spcBef>
            </a:pPr>
            <a:endParaRPr lang="en-US" dirty="0">
              <a:solidFill>
                <a:schemeClr val="tx1"/>
              </a:solidFill>
              <a:latin typeface="Times New Roman" panose="02020603050405020304" pitchFamily="18" charset="0"/>
              <a:ea typeface="ＭＳ Ｐゴシック" charset="-128"/>
              <a:cs typeface="Times New Roman" panose="02020603050405020304" pitchFamily="18" charset="0"/>
            </a:endParaRPr>
          </a:p>
          <a:p>
            <a:pPr marL="466725" indent="-457200">
              <a:spcBef>
                <a:spcPts val="0"/>
              </a:spcBef>
            </a:pPr>
            <a:r>
              <a:rPr lang="en-US" dirty="0">
                <a:solidFill>
                  <a:schemeClr val="tx1"/>
                </a:solidFill>
                <a:latin typeface="Times New Roman" panose="02020603050405020304" pitchFamily="18" charset="0"/>
                <a:ea typeface="ＭＳ Ｐゴシック" charset="-128"/>
                <a:cs typeface="Times New Roman" panose="02020603050405020304" pitchFamily="18" charset="0"/>
              </a:rPr>
              <a:t>This continuing education activity is managed and accredited by AffinityCE, in collaboration with AMSUS. AffinityCE and AMSUS staff, as well as planners and reviewers, have no relevant financial interests to disclose. AffinityCE adheres to the ACCME’s Standards for Integrity and Independence in Accredited Continuing Education. Any individuals in a position to control the content of a CME activity, including faculty, planners, reviewers, or others, are required to disclose all relevant financial relationships with ineligible entities (commercial interests). All relevant conflicts of interest have been mitigated prior to the commencement of the activity.</a:t>
            </a:r>
          </a:p>
          <a:p>
            <a:pPr marL="114300" indent="0">
              <a:buNone/>
            </a:pPr>
            <a:r>
              <a:rPr lang="en-US" dirty="0">
                <a:solidFill>
                  <a:schemeClr val="tx1"/>
                </a:solidFill>
                <a:latin typeface="Times New Roman" panose="02020603050405020304" pitchFamily="18" charset="0"/>
                <a:ea typeface="ＭＳ Ｐゴシック" charset="-128"/>
                <a:cs typeface="Times New Roman" panose="02020603050405020304" pitchFamily="18" charset="0"/>
              </a:rPr>
              <a:t> </a:t>
            </a:r>
          </a:p>
          <a:p>
            <a:pPr marL="466725" indent="-457200">
              <a:spcBef>
                <a:spcPts val="0"/>
              </a:spcBef>
            </a:pPr>
            <a:r>
              <a:rPr lang="en-US" dirty="0">
                <a:solidFill>
                  <a:schemeClr val="tx1"/>
                </a:solidFill>
                <a:latin typeface="Times New Roman" panose="02020603050405020304" pitchFamily="18" charset="0"/>
                <a:ea typeface="ＭＳ Ｐゴシック" charset="-128"/>
                <a:cs typeface="Times New Roman" panose="02020603050405020304" pitchFamily="18" charset="0"/>
              </a:rPr>
              <a:t>Commercial support was not provided for this activity.</a:t>
            </a:r>
            <a:endParaRPr lang="en-US" altLang="x-none" dirty="0">
              <a:solidFill>
                <a:schemeClr val="tx1"/>
              </a:solidFill>
              <a:latin typeface="Times New Roman" panose="02020603050405020304" pitchFamily="18" charset="0"/>
              <a:ea typeface="ＭＳ Ｐゴシック" charset="-128"/>
              <a:cs typeface="Times New Roman" panose="02020603050405020304" pitchFamily="18" charset="0"/>
            </a:endParaRPr>
          </a:p>
        </p:txBody>
      </p:sp>
    </p:spTree>
    <p:extLst>
      <p:ext uri="{BB962C8B-B14F-4D97-AF65-F5344CB8AC3E}">
        <p14:creationId xmlns:p14="http://schemas.microsoft.com/office/powerpoint/2010/main" val="4263129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75CA9-757F-EBC6-4585-973954752F21}"/>
              </a:ext>
            </a:extLst>
          </p:cNvPr>
          <p:cNvSpPr>
            <a:spLocks noGrp="1"/>
          </p:cNvSpPr>
          <p:nvPr>
            <p:ph type="title"/>
          </p:nvPr>
        </p:nvSpPr>
        <p:spPr/>
        <p:txBody>
          <a:bodyPr/>
          <a:lstStyle/>
          <a:p>
            <a:r>
              <a:rPr lang="en-US" dirty="0">
                <a:latin typeface="Times New Roman" panose="02020603050405020304" pitchFamily="18" charset="0"/>
                <a:ea typeface="Calibri"/>
                <a:cs typeface="Times New Roman" panose="02020603050405020304" pitchFamily="18" charset="0"/>
                <a:sym typeface="Calibri"/>
              </a:rPr>
              <a:t>Learning Objectives</a:t>
            </a:r>
            <a:endParaRPr lang="en-US" dirty="0"/>
          </a:p>
        </p:txBody>
      </p:sp>
      <p:sp>
        <p:nvSpPr>
          <p:cNvPr id="3" name="Text Placeholder 2">
            <a:extLst>
              <a:ext uri="{FF2B5EF4-FFF2-40B4-BE49-F238E27FC236}">
                <a16:creationId xmlns:a16="http://schemas.microsoft.com/office/drawing/2014/main" id="{44301046-F935-CA72-62E0-C35F64F8266F}"/>
              </a:ext>
            </a:extLst>
          </p:cNvPr>
          <p:cNvSpPr>
            <a:spLocks noGrp="1"/>
          </p:cNvSpPr>
          <p:nvPr>
            <p:ph type="body" idx="1"/>
          </p:nvPr>
        </p:nvSpPr>
        <p:spPr>
          <a:xfrm>
            <a:off x="729048" y="2038864"/>
            <a:ext cx="8106033" cy="4164227"/>
          </a:xfrm>
        </p:spPr>
        <p:txBody>
          <a:bodyPr>
            <a:normAutofit/>
          </a:bodyPr>
          <a:lstStyle/>
          <a:p>
            <a:pPr marL="511175" indent="-457200">
              <a:lnSpc>
                <a:spcPct val="150000"/>
              </a:lnSpc>
              <a:spcBef>
                <a:spcPts val="0"/>
              </a:spcBef>
              <a:buSzPts val="275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Describe the purpose of the Innovative Readiness Training (IRT).</a:t>
            </a:r>
          </a:p>
          <a:p>
            <a:pPr marL="511175" indent="-457200">
              <a:lnSpc>
                <a:spcPct val="150000"/>
              </a:lnSpc>
              <a:spcBef>
                <a:spcPts val="0"/>
              </a:spcBef>
              <a:buSzPts val="275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List the capabilities and opportunities afforded by the IRT.</a:t>
            </a:r>
          </a:p>
          <a:p>
            <a:pPr marL="511175" indent="-457200">
              <a:lnSpc>
                <a:spcPct val="150000"/>
              </a:lnSpc>
              <a:spcBef>
                <a:spcPts val="0"/>
              </a:spcBef>
              <a:buSzPts val="275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Describe how deployment agility was enhanced among various service components from the IRT.</a:t>
            </a:r>
          </a:p>
          <a:p>
            <a:pPr marL="511175" indent="-457200">
              <a:lnSpc>
                <a:spcPct val="150000"/>
              </a:lnSpc>
              <a:spcBef>
                <a:spcPts val="0"/>
              </a:spcBef>
              <a:buSzPts val="2750"/>
              <a:buFont typeface="+mj-lt"/>
              <a:buAutoNum type="arabicPeriod"/>
            </a:pPr>
            <a:r>
              <a:rPr lang="en-US" sz="2000" dirty="0">
                <a:solidFill>
                  <a:schemeClr val="tx1"/>
                </a:solidFill>
                <a:latin typeface="Times New Roman" panose="02020603050405020304" pitchFamily="18" charset="0"/>
                <a:cs typeface="Times New Roman" panose="02020603050405020304" pitchFamily="18" charset="0"/>
              </a:rPr>
              <a:t>Explain the service member and community impact provided by the Hoopa Valley IRT Team.</a:t>
            </a:r>
          </a:p>
          <a:p>
            <a:pPr marL="511175" indent="-457200">
              <a:spcBef>
                <a:spcPts val="0"/>
              </a:spcBef>
              <a:buSzPts val="2750"/>
              <a:buFont typeface="+mj-lt"/>
              <a:buAutoNum type="arabicPeriod"/>
            </a:pPr>
            <a:endParaRPr lang="en-US" sz="2000" dirty="0">
              <a:solidFill>
                <a:schemeClr val="tx1"/>
              </a:solidFill>
              <a:latin typeface="Times New Roman" panose="02020603050405020304" pitchFamily="18" charset="0"/>
              <a:cs typeface="Times New Roman" panose="02020603050405020304" pitchFamily="18" charset="0"/>
            </a:endParaRPr>
          </a:p>
          <a:p>
            <a:pPr marL="114300" indent="0">
              <a:buNone/>
            </a:pPr>
            <a:endParaRPr lang="en-US" dirty="0"/>
          </a:p>
          <a:p>
            <a:pPr marL="114300" indent="0">
              <a:buNone/>
            </a:pPr>
            <a:endParaRPr lang="en-US" dirty="0"/>
          </a:p>
        </p:txBody>
      </p:sp>
      <p:sp>
        <p:nvSpPr>
          <p:cNvPr id="4" name="Slide Number Placeholder 3">
            <a:extLst>
              <a:ext uri="{FF2B5EF4-FFF2-40B4-BE49-F238E27FC236}">
                <a16:creationId xmlns:a16="http://schemas.microsoft.com/office/drawing/2014/main" id="{8893FAFE-C369-E2B6-4AE8-617B1346DC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2499110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7723F-B080-E772-C3B4-27AC6A960A57}"/>
              </a:ext>
            </a:extLst>
          </p:cNvPr>
          <p:cNvSpPr>
            <a:spLocks noGrp="1"/>
          </p:cNvSpPr>
          <p:nvPr>
            <p:ph type="title"/>
          </p:nvPr>
        </p:nvSpPr>
        <p:spPr/>
        <p:txBody>
          <a:bodyPr/>
          <a:lstStyle/>
          <a:p>
            <a:r>
              <a:rPr lang="en-US" dirty="0">
                <a:latin typeface="Times New Roman" panose="02020603050405020304" pitchFamily="18" charset="0"/>
                <a:ea typeface="Calibri"/>
                <a:cs typeface="Times New Roman" panose="02020603050405020304" pitchFamily="18" charset="0"/>
                <a:sym typeface="Calibri"/>
              </a:rPr>
              <a:t>Overview &amp; Executive Summary</a:t>
            </a:r>
            <a:endParaRPr lang="en-US" dirty="0"/>
          </a:p>
        </p:txBody>
      </p:sp>
      <p:sp>
        <p:nvSpPr>
          <p:cNvPr id="3" name="Text Placeholder 2">
            <a:extLst>
              <a:ext uri="{FF2B5EF4-FFF2-40B4-BE49-F238E27FC236}">
                <a16:creationId xmlns:a16="http://schemas.microsoft.com/office/drawing/2014/main" id="{273F6C2D-56B1-D72D-34FB-4E1E0BE11F2E}"/>
              </a:ext>
            </a:extLst>
          </p:cNvPr>
          <p:cNvSpPr>
            <a:spLocks noGrp="1"/>
          </p:cNvSpPr>
          <p:nvPr>
            <p:ph type="body" idx="1"/>
          </p:nvPr>
        </p:nvSpPr>
        <p:spPr>
          <a:xfrm>
            <a:off x="192505" y="1600200"/>
            <a:ext cx="8720489" cy="4983162"/>
          </a:xfrm>
        </p:spPr>
        <p:txBody>
          <a:bodyPr>
            <a:normAutofit/>
          </a:bodyPr>
          <a:lstStyle/>
          <a:p>
            <a:r>
              <a:rPr lang="en-US" sz="2000" dirty="0">
                <a:solidFill>
                  <a:schemeClr val="tx1"/>
                </a:solidFill>
                <a:latin typeface="Times New Roman" panose="02020603050405020304" pitchFamily="18" charset="0"/>
                <a:cs typeface="Times New Roman" panose="02020603050405020304" pitchFamily="18" charset="0"/>
              </a:rPr>
              <a:t>IRT missions are initiated to:</a:t>
            </a:r>
          </a:p>
          <a:p>
            <a:pPr lvl="1"/>
            <a:r>
              <a:rPr lang="en-US" sz="2000" b="0" dirty="0">
                <a:solidFill>
                  <a:schemeClr val="tx1"/>
                </a:solidFill>
                <a:latin typeface="Times New Roman" panose="02020603050405020304" pitchFamily="18" charset="0"/>
                <a:cs typeface="Times New Roman" panose="02020603050405020304" pitchFamily="18" charset="0"/>
              </a:rPr>
              <a:t>Restore military </a:t>
            </a:r>
            <a:r>
              <a:rPr lang="en-US" sz="2000" dirty="0">
                <a:solidFill>
                  <a:schemeClr val="tx1"/>
                </a:solidFill>
                <a:latin typeface="Times New Roman" panose="02020603050405020304" pitchFamily="18" charset="0"/>
                <a:cs typeface="Times New Roman" panose="02020603050405020304" pitchFamily="18" charset="0"/>
              </a:rPr>
              <a:t>r</a:t>
            </a:r>
            <a:r>
              <a:rPr lang="en-US" sz="2000" b="0" dirty="0">
                <a:solidFill>
                  <a:schemeClr val="tx1"/>
                </a:solidFill>
                <a:latin typeface="Times New Roman" panose="02020603050405020304" pitchFamily="18" charset="0"/>
                <a:cs typeface="Times New Roman" panose="02020603050405020304" pitchFamily="18" charset="0"/>
              </a:rPr>
              <a:t>eadiness</a:t>
            </a:r>
          </a:p>
          <a:p>
            <a:pPr lvl="1"/>
            <a:r>
              <a:rPr lang="en-US" sz="2000" b="0" dirty="0">
                <a:solidFill>
                  <a:schemeClr val="tx1"/>
                </a:solidFill>
                <a:latin typeface="Times New Roman" panose="02020603050405020304" pitchFamily="18" charset="0"/>
                <a:cs typeface="Times New Roman" panose="02020603050405020304" pitchFamily="18" charset="0"/>
              </a:rPr>
              <a:t>Strengthen alliances and attract </a:t>
            </a:r>
            <a:r>
              <a:rPr lang="en-US" sz="2000" dirty="0">
                <a:solidFill>
                  <a:schemeClr val="tx1"/>
                </a:solidFill>
                <a:latin typeface="Times New Roman" panose="02020603050405020304" pitchFamily="18" charset="0"/>
                <a:cs typeface="Times New Roman" panose="02020603050405020304" pitchFamily="18" charset="0"/>
              </a:rPr>
              <a:t>n</a:t>
            </a:r>
            <a:r>
              <a:rPr lang="en-US" sz="2000" b="0" dirty="0">
                <a:solidFill>
                  <a:schemeClr val="tx1"/>
                </a:solidFill>
                <a:latin typeface="Times New Roman" panose="02020603050405020304" pitchFamily="18" charset="0"/>
                <a:cs typeface="Times New Roman" panose="02020603050405020304" pitchFamily="18" charset="0"/>
              </a:rPr>
              <a:t>ew </a:t>
            </a:r>
            <a:r>
              <a:rPr lang="en-US" sz="2000" dirty="0">
                <a:solidFill>
                  <a:schemeClr val="tx1"/>
                </a:solidFill>
                <a:latin typeface="Times New Roman" panose="02020603050405020304" pitchFamily="18" charset="0"/>
                <a:cs typeface="Times New Roman" panose="02020603050405020304" pitchFamily="18" charset="0"/>
              </a:rPr>
              <a:t>p</a:t>
            </a:r>
            <a:r>
              <a:rPr lang="en-US" sz="2000" b="0" dirty="0">
                <a:solidFill>
                  <a:schemeClr val="tx1"/>
                </a:solidFill>
                <a:latin typeface="Times New Roman" panose="02020603050405020304" pitchFamily="18" charset="0"/>
                <a:cs typeface="Times New Roman" panose="02020603050405020304" pitchFamily="18" charset="0"/>
              </a:rPr>
              <a:t>artners</a:t>
            </a:r>
          </a:p>
          <a:p>
            <a:pPr lvl="1"/>
            <a:r>
              <a:rPr lang="en-US" sz="2000" b="0" dirty="0">
                <a:solidFill>
                  <a:schemeClr val="tx1"/>
                </a:solidFill>
                <a:latin typeface="Times New Roman" panose="02020603050405020304" pitchFamily="18" charset="0"/>
                <a:cs typeface="Times New Roman" panose="02020603050405020304" pitchFamily="18" charset="0"/>
              </a:rPr>
              <a:t>Bring business </a:t>
            </a:r>
            <a:r>
              <a:rPr lang="en-US" sz="2000" dirty="0">
                <a:solidFill>
                  <a:schemeClr val="tx1"/>
                </a:solidFill>
                <a:latin typeface="Times New Roman" panose="02020603050405020304" pitchFamily="18" charset="0"/>
                <a:cs typeface="Times New Roman" panose="02020603050405020304" pitchFamily="18" charset="0"/>
              </a:rPr>
              <a:t>r</a:t>
            </a:r>
            <a:r>
              <a:rPr lang="en-US" sz="2000" b="0" dirty="0">
                <a:solidFill>
                  <a:schemeClr val="tx1"/>
                </a:solidFill>
                <a:latin typeface="Times New Roman" panose="02020603050405020304" pitchFamily="18" charset="0"/>
                <a:cs typeface="Times New Roman" panose="02020603050405020304" pitchFamily="18" charset="0"/>
              </a:rPr>
              <a:t>eform to the Department of Defense</a:t>
            </a:r>
          </a:p>
          <a:p>
            <a:pPr lvl="1"/>
            <a:r>
              <a:rPr lang="en-US" sz="2000" dirty="0">
                <a:solidFill>
                  <a:schemeClr val="tx1"/>
                </a:solidFill>
                <a:latin typeface="Times New Roman" panose="02020603050405020304" pitchFamily="18" charset="0"/>
                <a:cs typeface="Times New Roman" panose="02020603050405020304" pitchFamily="18" charset="0"/>
              </a:rPr>
              <a:t>Provide joint training opportunities in various military occupations including medical, civil engineering, and  public affairs</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Hoopa Health Valley IRT, 13- day training exercise from 1 AUG 2023 -13 AUG 2023</a:t>
            </a:r>
          </a:p>
          <a:p>
            <a:r>
              <a:rPr lang="en-US" sz="2000" dirty="0">
                <a:solidFill>
                  <a:schemeClr val="dk1"/>
                </a:solidFill>
                <a:latin typeface="Times New Roman" panose="02020603050405020304" pitchFamily="18" charset="0"/>
                <a:cs typeface="Times New Roman" panose="02020603050405020304" pitchFamily="18" charset="0"/>
              </a:rPr>
              <a:t>Lead </a:t>
            </a:r>
            <a:r>
              <a:rPr lang="en-US" sz="2000" dirty="0">
                <a:latin typeface="Times New Roman" panose="02020603050405020304" pitchFamily="18" charset="0"/>
                <a:cs typeface="Times New Roman" panose="02020603050405020304" pitchFamily="18" charset="0"/>
              </a:rPr>
              <a:t>Unit: 187</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 Fighter Wing</a:t>
            </a:r>
          </a:p>
          <a:p>
            <a:pPr lvl="1"/>
            <a:r>
              <a:rPr lang="en-US" sz="2000" dirty="0">
                <a:latin typeface="Times New Roman" panose="02020603050405020304" pitchFamily="18" charset="0"/>
                <a:cs typeface="Times New Roman" panose="02020603050405020304" pitchFamily="18" charset="0"/>
              </a:rPr>
              <a:t>Mission Partners: </a:t>
            </a:r>
            <a:r>
              <a:rPr lang="en-US" sz="2000" dirty="0">
                <a:solidFill>
                  <a:schemeClr val="dk1"/>
                </a:solidFill>
                <a:latin typeface="Times New Roman" panose="02020603050405020304" pitchFamily="18" charset="0"/>
                <a:cs typeface="Times New Roman" panose="02020603050405020304" pitchFamily="18" charset="0"/>
              </a:rPr>
              <a:t>U.S. Public Health Service (USPHS), the Air National Guard (ANG), the U.S Air Force Reserve, Remote Area Medical (RAM) and local community partners </a:t>
            </a:r>
          </a:p>
          <a:p>
            <a:r>
              <a:rPr lang="en-US" sz="2000" dirty="0">
                <a:latin typeface="Times New Roman" panose="02020603050405020304" pitchFamily="18" charset="0"/>
                <a:cs typeface="Times New Roman" panose="02020603050405020304" pitchFamily="18" charset="0"/>
              </a:rPr>
              <a:t>Total 69 joint service personnel: </a:t>
            </a:r>
            <a:r>
              <a:rPr lang="en-US" sz="2000" dirty="0">
                <a:solidFill>
                  <a:schemeClr val="dk1"/>
                </a:solidFill>
                <a:latin typeface="Times New Roman" panose="02020603050405020304" pitchFamily="18" charset="0"/>
                <a:cs typeface="Times New Roman" panose="02020603050405020304" pitchFamily="18" charset="0"/>
              </a:rPr>
              <a:t>ANG (49), USAF (1), USPHS (18), RAM (1) </a:t>
            </a:r>
          </a:p>
          <a:p>
            <a:endParaRPr lang="en-US" sz="2000" dirty="0">
              <a:solidFill>
                <a:schemeClr val="dk1"/>
              </a:solidFill>
            </a:endParaRPr>
          </a:p>
        </p:txBody>
      </p:sp>
      <p:sp>
        <p:nvSpPr>
          <p:cNvPr id="4" name="Slide Number Placeholder 3">
            <a:extLst>
              <a:ext uri="{FF2B5EF4-FFF2-40B4-BE49-F238E27FC236}">
                <a16:creationId xmlns:a16="http://schemas.microsoft.com/office/drawing/2014/main" id="{D8640ED4-1306-403F-818D-A8387C4001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172469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p:cNvCxnSpPr>
            <a:cxnSpLocks/>
          </p:cNvCxnSpPr>
          <p:nvPr/>
        </p:nvCxnSpPr>
        <p:spPr>
          <a:xfrm>
            <a:off x="1943692" y="2800496"/>
            <a:ext cx="12863" cy="2147183"/>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33398" y="2788043"/>
            <a:ext cx="2" cy="321722"/>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a:endCxn id="49" idx="2"/>
          </p:cNvCxnSpPr>
          <p:nvPr/>
        </p:nvCxnSpPr>
        <p:spPr>
          <a:xfrm flipH="1" flipV="1">
            <a:off x="4529354" y="1837423"/>
            <a:ext cx="46953" cy="3266557"/>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33" idx="0"/>
          </p:cNvCxnSpPr>
          <p:nvPr/>
        </p:nvCxnSpPr>
        <p:spPr>
          <a:xfrm flipH="1">
            <a:off x="7382954" y="4735886"/>
            <a:ext cx="13040" cy="230130"/>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cxnSpLocks/>
          </p:cNvCxnSpPr>
          <p:nvPr/>
        </p:nvCxnSpPr>
        <p:spPr>
          <a:xfrm>
            <a:off x="6008261" y="4751056"/>
            <a:ext cx="0" cy="400232"/>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cxnSpLocks/>
          </p:cNvCxnSpPr>
          <p:nvPr/>
        </p:nvCxnSpPr>
        <p:spPr>
          <a:xfrm>
            <a:off x="1946539" y="2514600"/>
            <a:ext cx="0" cy="285896"/>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863716" y="2769115"/>
            <a:ext cx="2" cy="321722"/>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p:cNvCxnSpPr>
          <p:nvPr/>
        </p:nvCxnSpPr>
        <p:spPr>
          <a:xfrm flipH="1">
            <a:off x="2706183" y="2041539"/>
            <a:ext cx="1813276" cy="10497"/>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2" name="Flowchart: Alternate Process 1"/>
          <p:cNvSpPr/>
          <p:nvPr/>
        </p:nvSpPr>
        <p:spPr>
          <a:xfrm>
            <a:off x="1900710" y="499434"/>
            <a:ext cx="5283888" cy="719766"/>
          </a:xfrm>
          <a:prstGeom prst="flowChartAlternateProcess">
            <a:avLst/>
          </a:prstGeom>
          <a:solidFill>
            <a:schemeClr val="accent6"/>
          </a:solidFill>
          <a:ln w="28575">
            <a:noFill/>
          </a:ln>
          <a:scene3d>
            <a:camera prst="orthographicFront">
              <a:rot lat="0" lon="0" rev="0"/>
            </a:camera>
            <a:lightRig rig="threePt" dir="t">
              <a:rot lat="0" lon="0" rev="1200000"/>
            </a:lightRig>
          </a:scene3d>
          <a:sp3d>
            <a:bevelT w="63500" h="25400" prst="convex"/>
          </a:sp3d>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chemeClr val="bg1"/>
                </a:solidFill>
                <a:effectLst/>
                <a:uLnTx/>
                <a:uFillTx/>
                <a:latin typeface="Arial"/>
                <a:ea typeface="Arial" charset="0"/>
                <a:cs typeface="Arial" charset="0"/>
              </a:rPr>
              <a:t>Hoopa Valley </a:t>
            </a:r>
            <a:r>
              <a:rPr lang="en-US" sz="1500" b="1" dirty="0">
                <a:solidFill>
                  <a:schemeClr val="bg1"/>
                </a:solidFill>
                <a:latin typeface="Arial"/>
                <a:ea typeface="Arial" charset="0"/>
                <a:cs typeface="Arial" charset="0"/>
              </a:rPr>
              <a:t>IRT Organizational Structure</a:t>
            </a:r>
            <a:endParaRPr kumimoji="0" lang="en-US" sz="1500" b="1" i="0" u="none" strike="noStrike" kern="1200" cap="none" spc="0" normalizeH="0" baseline="0" noProof="0" dirty="0">
              <a:ln>
                <a:noFill/>
              </a:ln>
              <a:solidFill>
                <a:schemeClr val="bg1"/>
              </a:solidFill>
              <a:effectLst/>
              <a:uLnTx/>
              <a:uFillTx/>
              <a:latin typeface="Arial"/>
              <a:ea typeface="Arial" charset="0"/>
              <a:cs typeface="Arial" charset="0"/>
            </a:endParaRPr>
          </a:p>
        </p:txBody>
      </p:sp>
      <p:sp>
        <p:nvSpPr>
          <p:cNvPr id="10" name="Flowchart: Alternate Process 9"/>
          <p:cNvSpPr/>
          <p:nvPr/>
        </p:nvSpPr>
        <p:spPr>
          <a:xfrm>
            <a:off x="1050162" y="2057400"/>
            <a:ext cx="1689604" cy="444377"/>
          </a:xfrm>
          <a:prstGeom prst="flowChartAlternateProcess">
            <a:avLst/>
          </a:prstGeom>
          <a:solidFill>
            <a:schemeClr val="accent6"/>
          </a:solidFill>
          <a:ln w="28575">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white"/>
                </a:solidFill>
                <a:effectLst/>
                <a:uLnTx/>
                <a:uFillTx/>
                <a:latin typeface="Arial"/>
                <a:ea typeface="Arial" charset="0"/>
                <a:cs typeface="Arial" charset="0"/>
              </a:rPr>
              <a:t>Mission AOIC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a:ea typeface="Arial" charset="0"/>
                <a:cs typeface="Arial" charset="0"/>
              </a:rPr>
              <a:t>1Lt Fitzgerald</a:t>
            </a:r>
          </a:p>
        </p:txBody>
      </p:sp>
      <p:sp>
        <p:nvSpPr>
          <p:cNvPr id="14" name="Flowchart: Alternate Process 13"/>
          <p:cNvSpPr/>
          <p:nvPr/>
        </p:nvSpPr>
        <p:spPr>
          <a:xfrm>
            <a:off x="2060057" y="4026391"/>
            <a:ext cx="1145668" cy="641928"/>
          </a:xfrm>
          <a:prstGeom prst="flowChartAlternateProcess">
            <a:avLst/>
          </a:prstGeom>
          <a:solidFill>
            <a:schemeClr val="accent6"/>
          </a:solidFill>
          <a:ln w="28575">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white"/>
                </a:solidFill>
                <a:effectLst/>
                <a:uLnTx/>
                <a:uFillTx/>
                <a:latin typeface="Arial"/>
                <a:ea typeface="Arial" charset="0"/>
                <a:cs typeface="Arial" charset="0"/>
              </a:rPr>
              <a:t>Mission 1</a:t>
            </a:r>
            <a:r>
              <a:rPr kumimoji="0" lang="en-US" sz="1000" b="1" i="0" u="sng" strike="noStrike" kern="1200" cap="none" spc="0" normalizeH="0" baseline="30000" noProof="0" dirty="0">
                <a:ln>
                  <a:noFill/>
                </a:ln>
                <a:solidFill>
                  <a:prstClr val="white"/>
                </a:solidFill>
                <a:effectLst/>
                <a:uLnTx/>
                <a:uFillTx/>
                <a:latin typeface="Arial"/>
                <a:ea typeface="Arial" charset="0"/>
                <a:cs typeface="Arial" charset="0"/>
              </a:rPr>
              <a:t>st</a:t>
            </a:r>
            <a:r>
              <a:rPr kumimoji="0" lang="en-US" sz="1000" b="1" i="0" u="sng" strike="noStrike" kern="1200" cap="none" spc="0" normalizeH="0" baseline="0" noProof="0" dirty="0">
                <a:ln>
                  <a:noFill/>
                </a:ln>
                <a:solidFill>
                  <a:prstClr val="white"/>
                </a:solidFill>
                <a:effectLst/>
                <a:uLnTx/>
                <a:uFillTx/>
                <a:latin typeface="Arial"/>
                <a:ea typeface="Arial" charset="0"/>
                <a:cs typeface="Arial" charset="0"/>
              </a:rPr>
              <a:t> SGT / PERSCO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a:ea typeface="Arial" charset="0"/>
                <a:cs typeface="Arial" charset="0"/>
              </a:rPr>
              <a:t>TSgt  Franklin</a:t>
            </a:r>
          </a:p>
        </p:txBody>
      </p:sp>
      <p:sp>
        <p:nvSpPr>
          <p:cNvPr id="19" name="Flowchart: Alternate Process 18"/>
          <p:cNvSpPr/>
          <p:nvPr/>
        </p:nvSpPr>
        <p:spPr>
          <a:xfrm>
            <a:off x="6366175" y="2630045"/>
            <a:ext cx="1419209" cy="508518"/>
          </a:xfrm>
          <a:prstGeom prst="flowChartAlternateProcess">
            <a:avLst/>
          </a:prstGeom>
          <a:solidFill>
            <a:schemeClr val="accent6"/>
          </a:solidFill>
          <a:ln w="28575">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FF0000"/>
                </a:solidFill>
                <a:effectLst/>
                <a:uLnTx/>
                <a:uFillTx/>
                <a:latin typeface="Arial"/>
                <a:ea typeface="Arial" charset="0"/>
                <a:cs typeface="Arial" charset="0"/>
              </a:rPr>
              <a:t>USPHS </a:t>
            </a:r>
            <a:r>
              <a:rPr lang="en-US" sz="1000" b="1" u="sng" kern="1200" dirty="0">
                <a:solidFill>
                  <a:srgbClr val="FF0000"/>
                </a:solidFill>
                <a:latin typeface="Arial"/>
                <a:ea typeface="Arial" charset="0"/>
                <a:cs typeface="Arial" charset="0"/>
              </a:rPr>
              <a:t>LNO</a:t>
            </a:r>
            <a:endParaRPr kumimoji="0" lang="en-US" sz="1000" b="1" i="0" u="sng" strike="noStrike" kern="1200" cap="none" spc="0" normalizeH="0" baseline="0" noProof="0" dirty="0">
              <a:ln>
                <a:noFill/>
              </a:ln>
              <a:solidFill>
                <a:srgbClr val="FF0000"/>
              </a:solidFill>
              <a:effectLst/>
              <a:uLnTx/>
              <a:uFillTx/>
              <a:latin typeface="Arial"/>
              <a:ea typeface="Arial" charset="0"/>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a:ea typeface="Arial" charset="0"/>
                <a:cs typeface="Arial" charset="0"/>
              </a:rPr>
              <a:t>CDR  Gelviro</a:t>
            </a:r>
          </a:p>
        </p:txBody>
      </p:sp>
      <p:cxnSp>
        <p:nvCxnSpPr>
          <p:cNvPr id="50" name="Straight Connector 49"/>
          <p:cNvCxnSpPr>
            <a:cxnSpLocks/>
          </p:cNvCxnSpPr>
          <p:nvPr/>
        </p:nvCxnSpPr>
        <p:spPr>
          <a:xfrm flipH="1">
            <a:off x="522091" y="2788274"/>
            <a:ext cx="3341623" cy="7674"/>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33" name="Flowchart: Alternate Process 32"/>
          <p:cNvSpPr/>
          <p:nvPr/>
        </p:nvSpPr>
        <p:spPr>
          <a:xfrm>
            <a:off x="6771430" y="4966016"/>
            <a:ext cx="1223048" cy="657356"/>
          </a:xfrm>
          <a:prstGeom prst="flowChartAlternateProcess">
            <a:avLst/>
          </a:prstGeom>
          <a:solidFill>
            <a:schemeClr val="accent6"/>
          </a:solidFill>
          <a:ln w="28575">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white"/>
                </a:solidFill>
                <a:effectLst/>
                <a:uLnTx/>
                <a:uFillTx/>
                <a:latin typeface="Arial"/>
                <a:ea typeface="Arial" charset="0"/>
                <a:cs typeface="Arial" charset="0"/>
              </a:rPr>
              <a:t>Optometry OIC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a:ea typeface="Arial" charset="0"/>
                <a:cs typeface="Arial" charset="0"/>
              </a:rPr>
              <a:t>Lt Col </a:t>
            </a:r>
            <a:r>
              <a:rPr kumimoji="0" lang="en-US" sz="1000" b="1" i="0" u="none" strike="noStrike" kern="1200" cap="none" spc="0" normalizeH="0" baseline="0" noProof="0" dirty="0" err="1">
                <a:ln>
                  <a:noFill/>
                </a:ln>
                <a:solidFill>
                  <a:prstClr val="white"/>
                </a:solidFill>
                <a:effectLst/>
                <a:uLnTx/>
                <a:uFillTx/>
                <a:latin typeface="Arial"/>
                <a:ea typeface="Arial" charset="0"/>
                <a:cs typeface="Arial" charset="0"/>
              </a:rPr>
              <a:t>Zingler</a:t>
            </a:r>
            <a:endParaRPr kumimoji="0" lang="en-US" sz="1000" b="1" i="0" u="none" strike="noStrike" kern="1200" cap="none" spc="0" normalizeH="0" baseline="0" noProof="0" dirty="0">
              <a:ln>
                <a:noFill/>
              </a:ln>
              <a:solidFill>
                <a:prstClr val="white"/>
              </a:solidFill>
              <a:effectLst/>
              <a:uLnTx/>
              <a:uFillTx/>
              <a:latin typeface="Arial"/>
              <a:ea typeface="Arial" charset="0"/>
              <a:cs typeface="Arial" charset="0"/>
            </a:endParaRPr>
          </a:p>
        </p:txBody>
      </p:sp>
      <p:sp>
        <p:nvSpPr>
          <p:cNvPr id="34" name="Flowchart: Alternate Process 33"/>
          <p:cNvSpPr/>
          <p:nvPr/>
        </p:nvSpPr>
        <p:spPr>
          <a:xfrm>
            <a:off x="5385156" y="4968947"/>
            <a:ext cx="1273695" cy="657358"/>
          </a:xfrm>
          <a:prstGeom prst="flowChartAlternateProcess">
            <a:avLst/>
          </a:prstGeom>
          <a:solidFill>
            <a:schemeClr val="accent6"/>
          </a:solidFill>
          <a:ln w="28575">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white"/>
                </a:solidFill>
                <a:effectLst/>
                <a:uLnTx/>
                <a:uFillTx/>
                <a:latin typeface="Arial"/>
                <a:ea typeface="Arial" charset="0"/>
                <a:cs typeface="Arial" charset="0"/>
              </a:rPr>
              <a:t>Dental OIC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a:ea typeface="Arial" charset="0"/>
                <a:cs typeface="Arial" charset="0"/>
              </a:rPr>
              <a:t>Lt Col </a:t>
            </a:r>
            <a:r>
              <a:rPr kumimoji="0" lang="en-US" sz="1000" b="1" i="0" u="none" strike="noStrike" kern="1200" cap="none" spc="0" normalizeH="0" baseline="0" noProof="0" dirty="0" err="1">
                <a:ln>
                  <a:noFill/>
                </a:ln>
                <a:solidFill>
                  <a:prstClr val="white"/>
                </a:solidFill>
                <a:effectLst/>
                <a:uLnTx/>
                <a:uFillTx/>
                <a:latin typeface="Arial"/>
                <a:ea typeface="Arial" charset="0"/>
                <a:cs typeface="Arial" charset="0"/>
              </a:rPr>
              <a:t>Hasslen</a:t>
            </a:r>
            <a:endParaRPr kumimoji="0" lang="en-US" sz="1000" b="1" i="0" u="none" strike="noStrike" kern="1200" cap="none" spc="0" normalizeH="0" baseline="0" noProof="0" dirty="0">
              <a:ln>
                <a:noFill/>
              </a:ln>
              <a:solidFill>
                <a:prstClr val="white"/>
              </a:solidFill>
              <a:effectLst/>
              <a:uLnTx/>
              <a:uFillTx/>
              <a:latin typeface="Arial"/>
              <a:ea typeface="Arial" charset="0"/>
              <a:cs typeface="Arial" charset="0"/>
            </a:endParaRPr>
          </a:p>
        </p:txBody>
      </p:sp>
      <p:sp>
        <p:nvSpPr>
          <p:cNvPr id="35" name="Flowchart: Alternate Process 34"/>
          <p:cNvSpPr/>
          <p:nvPr/>
        </p:nvSpPr>
        <p:spPr>
          <a:xfrm>
            <a:off x="4030989" y="4973819"/>
            <a:ext cx="1208419" cy="652486"/>
          </a:xfrm>
          <a:prstGeom prst="flowChartAlternateProcess">
            <a:avLst/>
          </a:prstGeom>
          <a:solidFill>
            <a:schemeClr val="accent6"/>
          </a:solidFill>
          <a:ln w="28575">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FF0000"/>
                </a:solidFill>
                <a:effectLst/>
                <a:uLnTx/>
                <a:uFillTx/>
                <a:latin typeface="Arial"/>
                <a:ea typeface="Arial" charset="0"/>
                <a:cs typeface="Arial" charset="0"/>
              </a:rPr>
              <a:t>Medical OIC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FF0000"/>
                </a:solidFill>
                <a:latin typeface="Arial"/>
                <a:ea typeface="Arial" charset="0"/>
                <a:cs typeface="Arial" charset="0"/>
              </a:rPr>
              <a:t>LCDR Stoll</a:t>
            </a:r>
            <a:endParaRPr kumimoji="0" lang="en-US" sz="1000" b="1" i="0" u="none" strike="noStrike" kern="1200" cap="none" spc="0" normalizeH="0" baseline="0" noProof="0" dirty="0">
              <a:ln>
                <a:noFill/>
              </a:ln>
              <a:solidFill>
                <a:srgbClr val="FF0000"/>
              </a:solidFill>
              <a:effectLst/>
              <a:uLnTx/>
              <a:uFillTx/>
              <a:latin typeface="Arial"/>
              <a:ea typeface="Arial" charset="0"/>
              <a:cs typeface="Arial" charset="0"/>
            </a:endParaRPr>
          </a:p>
        </p:txBody>
      </p:sp>
      <p:cxnSp>
        <p:nvCxnSpPr>
          <p:cNvPr id="39" name="Straight Connector 38"/>
          <p:cNvCxnSpPr>
            <a:cxnSpLocks/>
          </p:cNvCxnSpPr>
          <p:nvPr/>
        </p:nvCxnSpPr>
        <p:spPr>
          <a:xfrm flipH="1" flipV="1">
            <a:off x="4538871" y="4744607"/>
            <a:ext cx="2890793" cy="12899"/>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48" name="Flowchart: Alternate Process 47"/>
          <p:cNvSpPr/>
          <p:nvPr/>
        </p:nvSpPr>
        <p:spPr>
          <a:xfrm flipH="1">
            <a:off x="2100302" y="3024911"/>
            <a:ext cx="1026205" cy="590986"/>
          </a:xfrm>
          <a:prstGeom prst="flowChartAlternateProcess">
            <a:avLst/>
          </a:prstGeom>
          <a:solidFill>
            <a:schemeClr val="accent6"/>
          </a:solidFill>
          <a:ln w="28575">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white"/>
                </a:solidFill>
                <a:effectLst/>
                <a:uLnTx/>
                <a:uFillTx/>
                <a:latin typeface="Arial"/>
                <a:ea typeface="Arial" charset="0"/>
                <a:cs typeface="Arial" charset="0"/>
              </a:rPr>
              <a:t>Training OIC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a:ea typeface="Arial" charset="0"/>
                <a:cs typeface="Arial" charset="0"/>
              </a:rPr>
              <a:t>Lt Col  Cambers</a:t>
            </a:r>
          </a:p>
        </p:txBody>
      </p:sp>
      <p:sp>
        <p:nvSpPr>
          <p:cNvPr id="57" name="Flowchart: Alternate Process 56"/>
          <p:cNvSpPr/>
          <p:nvPr/>
        </p:nvSpPr>
        <p:spPr>
          <a:xfrm flipH="1">
            <a:off x="3417853" y="4098721"/>
            <a:ext cx="1083575" cy="701878"/>
          </a:xfrm>
          <a:prstGeom prst="flowChartAlternateProcess">
            <a:avLst/>
          </a:prstGeom>
          <a:solidFill>
            <a:schemeClr val="accent6"/>
          </a:solidFill>
          <a:ln w="28575">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chemeClr val="bg1"/>
                </a:solidFill>
                <a:effectLst/>
                <a:uLnTx/>
                <a:uFillTx/>
                <a:latin typeface="Arial"/>
                <a:ea typeface="Arial" charset="0"/>
                <a:cs typeface="Arial" charset="0"/>
              </a:rPr>
              <a:t>Safety NCOIC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bg1"/>
                </a:solidFill>
                <a:effectLst/>
                <a:uLnTx/>
                <a:uFillTx/>
                <a:latin typeface="Arial"/>
                <a:ea typeface="Arial" charset="0"/>
                <a:cs typeface="Arial" charset="0"/>
              </a:rPr>
              <a:t>MSgt Mendiola </a:t>
            </a:r>
          </a:p>
        </p:txBody>
      </p:sp>
      <p:sp>
        <p:nvSpPr>
          <p:cNvPr id="49" name="Flowchart: Alternate Process 48"/>
          <p:cNvSpPr/>
          <p:nvPr/>
        </p:nvSpPr>
        <p:spPr>
          <a:xfrm>
            <a:off x="3580948" y="1315419"/>
            <a:ext cx="1896811" cy="522004"/>
          </a:xfrm>
          <a:prstGeom prst="flowChartAlternateProcess">
            <a:avLst/>
          </a:prstGeom>
          <a:solidFill>
            <a:schemeClr val="accent6"/>
          </a:solidFill>
          <a:ln w="28575">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white"/>
                </a:solidFill>
                <a:effectLst/>
                <a:uLnTx/>
                <a:uFillTx/>
                <a:latin typeface="Arial"/>
                <a:ea typeface="Arial" charset="0"/>
                <a:cs typeface="Arial" charset="0"/>
              </a:rPr>
              <a:t>Mission OIC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a:ea typeface="Arial" charset="0"/>
                <a:cs typeface="Arial" charset="0"/>
              </a:rPr>
              <a:t>Lt Col </a:t>
            </a:r>
            <a:r>
              <a:rPr kumimoji="0" lang="en-US" sz="1000" b="1" i="0" u="none" strike="noStrike" kern="1200" cap="none" spc="0" normalizeH="0" baseline="0" noProof="0" dirty="0" err="1">
                <a:ln>
                  <a:noFill/>
                </a:ln>
                <a:solidFill>
                  <a:prstClr val="white"/>
                </a:solidFill>
                <a:effectLst/>
                <a:uLnTx/>
                <a:uFillTx/>
                <a:latin typeface="Arial"/>
                <a:ea typeface="Arial" charset="0"/>
                <a:cs typeface="Arial" charset="0"/>
              </a:rPr>
              <a:t>Fambro</a:t>
            </a:r>
            <a:endParaRPr kumimoji="0" lang="en-US" sz="1000" b="1" i="0" u="none" strike="noStrike" kern="1200" cap="none" spc="0" normalizeH="0" baseline="0" noProof="0" dirty="0">
              <a:ln>
                <a:noFill/>
              </a:ln>
              <a:solidFill>
                <a:prstClr val="white"/>
              </a:solidFill>
              <a:effectLst/>
              <a:uLnTx/>
              <a:uFillTx/>
              <a:latin typeface="Arial"/>
              <a:ea typeface="Arial" charset="0"/>
              <a:cs typeface="Arial" charset="0"/>
            </a:endParaRPr>
          </a:p>
        </p:txBody>
      </p:sp>
      <p:sp>
        <p:nvSpPr>
          <p:cNvPr id="69" name="Flowchart: Alternate Process 68"/>
          <p:cNvSpPr/>
          <p:nvPr/>
        </p:nvSpPr>
        <p:spPr>
          <a:xfrm>
            <a:off x="284158" y="5123336"/>
            <a:ext cx="1092778" cy="782409"/>
          </a:xfrm>
          <a:prstGeom prst="flowChartAlternateProcess">
            <a:avLst/>
          </a:prstGeom>
          <a:solidFill>
            <a:schemeClr val="accent6"/>
          </a:solidFill>
          <a:ln w="28575">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white"/>
                </a:solidFill>
                <a:effectLst/>
                <a:uLnTx/>
                <a:uFillTx/>
                <a:latin typeface="Arial"/>
                <a:ea typeface="Arial" charset="0"/>
                <a:cs typeface="Arial" charset="0"/>
              </a:rPr>
              <a:t>FSS/Services NCOIC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a:ea typeface="Arial" charset="0"/>
                <a:cs typeface="Arial" charset="0"/>
              </a:rPr>
              <a:t>MSgt Neeley</a:t>
            </a:r>
          </a:p>
        </p:txBody>
      </p:sp>
      <p:sp>
        <p:nvSpPr>
          <p:cNvPr id="72" name="Flowchart: Alternate Process 71"/>
          <p:cNvSpPr/>
          <p:nvPr/>
        </p:nvSpPr>
        <p:spPr>
          <a:xfrm>
            <a:off x="2644260" y="5157750"/>
            <a:ext cx="1015226" cy="741012"/>
          </a:xfrm>
          <a:prstGeom prst="flowChartAlternateProcess">
            <a:avLst/>
          </a:prstGeom>
          <a:solidFill>
            <a:schemeClr val="accent6"/>
          </a:solidFill>
          <a:ln w="28575">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white"/>
                </a:solidFill>
                <a:effectLst/>
                <a:uLnTx/>
                <a:uFillTx/>
                <a:latin typeface="Arial"/>
                <a:ea typeface="Arial" charset="0"/>
                <a:cs typeface="Arial" charset="0"/>
              </a:rPr>
              <a:t>Logistics NCOIC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prstClr val="white"/>
                </a:solidFill>
                <a:latin typeface="Arial"/>
                <a:ea typeface="Arial" charset="0"/>
                <a:cs typeface="Arial" charset="0"/>
              </a:rPr>
              <a:t>MSgt Caswell</a:t>
            </a:r>
            <a:endParaRPr kumimoji="0" lang="en-US" sz="1000" b="1" i="0" u="none" strike="noStrike" kern="1200" cap="none" spc="0" normalizeH="0" baseline="0" noProof="0" dirty="0">
              <a:ln>
                <a:noFill/>
              </a:ln>
              <a:solidFill>
                <a:prstClr val="white"/>
              </a:solidFill>
              <a:effectLst/>
              <a:uLnTx/>
              <a:uFillTx/>
              <a:latin typeface="Arial"/>
              <a:ea typeface="Arial" charset="0"/>
              <a:cs typeface="Arial" charset="0"/>
            </a:endParaRPr>
          </a:p>
        </p:txBody>
      </p:sp>
      <p:sp>
        <p:nvSpPr>
          <p:cNvPr id="73" name="Flowchart: Alternate Process 72"/>
          <p:cNvSpPr/>
          <p:nvPr/>
        </p:nvSpPr>
        <p:spPr>
          <a:xfrm>
            <a:off x="6427308" y="1982858"/>
            <a:ext cx="1846536" cy="540925"/>
          </a:xfrm>
          <a:prstGeom prst="flowChartAlternateProcess">
            <a:avLst/>
          </a:prstGeom>
          <a:solidFill>
            <a:schemeClr val="accent6"/>
          </a:solidFill>
          <a:ln w="28575">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white"/>
                </a:solidFill>
                <a:effectLst/>
                <a:uLnTx/>
                <a:uFillTx/>
                <a:latin typeface="Arial"/>
                <a:ea typeface="Arial" charset="0"/>
                <a:cs typeface="Arial" charset="0"/>
              </a:rPr>
              <a:t>Community Partner Liaison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a:ea typeface="Arial" charset="0"/>
                <a:cs typeface="Arial" charset="0"/>
              </a:rPr>
              <a:t>Jene Moore</a:t>
            </a:r>
          </a:p>
        </p:txBody>
      </p:sp>
      <p:cxnSp>
        <p:nvCxnSpPr>
          <p:cNvPr id="74" name="Straight Connector 73"/>
          <p:cNvCxnSpPr>
            <a:cxnSpLocks/>
          </p:cNvCxnSpPr>
          <p:nvPr/>
        </p:nvCxnSpPr>
        <p:spPr>
          <a:xfrm flipH="1">
            <a:off x="4520640" y="2929976"/>
            <a:ext cx="1896934" cy="0"/>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79" name="Flowchart: Alternate Process 78"/>
          <p:cNvSpPr/>
          <p:nvPr/>
        </p:nvSpPr>
        <p:spPr>
          <a:xfrm>
            <a:off x="5888564" y="1272469"/>
            <a:ext cx="1455960" cy="599461"/>
          </a:xfrm>
          <a:prstGeom prst="flowChartAlternateProcess">
            <a:avLst/>
          </a:prstGeom>
          <a:solidFill>
            <a:schemeClr val="accent6"/>
          </a:solidFill>
          <a:ln w="28575">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white"/>
                </a:solidFill>
                <a:effectLst/>
                <a:uLnTx/>
                <a:uFillTx/>
                <a:latin typeface="Arial"/>
                <a:ea typeface="Arial" charset="0"/>
                <a:cs typeface="Arial" charset="0"/>
              </a:rPr>
              <a:t>IRT Program Liaison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a:ea typeface="Arial" charset="0"/>
                <a:cs typeface="Arial" charset="0"/>
              </a:rPr>
              <a:t>1LT Park</a:t>
            </a:r>
            <a:endParaRPr kumimoji="0" lang="en-US" sz="1000" b="0" i="0" u="none" strike="noStrike" kern="1200" cap="none" spc="0" normalizeH="0" baseline="0" noProof="0" dirty="0">
              <a:ln>
                <a:noFill/>
              </a:ln>
              <a:solidFill>
                <a:prstClr val="white"/>
              </a:solidFill>
              <a:effectLst/>
              <a:uLnTx/>
              <a:uFillTx/>
              <a:latin typeface="Arial"/>
              <a:ea typeface="Arial" charset="0"/>
              <a:cs typeface="Arial" charset="0"/>
            </a:endParaRPr>
          </a:p>
        </p:txBody>
      </p:sp>
      <p:sp>
        <p:nvSpPr>
          <p:cNvPr id="121" name="Flowchart: Alternate Process 120"/>
          <p:cNvSpPr/>
          <p:nvPr/>
        </p:nvSpPr>
        <p:spPr>
          <a:xfrm>
            <a:off x="401960" y="4029587"/>
            <a:ext cx="1092778" cy="635537"/>
          </a:xfrm>
          <a:prstGeom prst="flowChartAlternateProcess">
            <a:avLst/>
          </a:prstGeom>
          <a:solidFill>
            <a:schemeClr val="accent6"/>
          </a:solidFill>
          <a:ln w="28575">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white"/>
                </a:solidFill>
                <a:effectLst/>
                <a:uLnTx/>
                <a:uFillTx/>
                <a:latin typeface="Arial"/>
                <a:ea typeface="Arial" charset="0"/>
                <a:cs typeface="Arial" charset="0"/>
              </a:rPr>
              <a:t>PA/Protocol NCOIC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prstClr val="white"/>
                </a:solidFill>
                <a:latin typeface="Arial"/>
                <a:ea typeface="Arial" charset="0"/>
                <a:cs typeface="Arial" charset="0"/>
              </a:rPr>
              <a:t>MSgt Barron</a:t>
            </a:r>
            <a:endParaRPr kumimoji="0" lang="en-US" sz="1000" b="1" i="0" strike="noStrike" kern="1200" cap="none" spc="0" normalizeH="0" baseline="0" noProof="0" dirty="0">
              <a:ln>
                <a:noFill/>
              </a:ln>
              <a:solidFill>
                <a:prstClr val="white"/>
              </a:solidFill>
              <a:effectLst/>
              <a:uLnTx/>
              <a:uFillTx/>
              <a:latin typeface="Arial"/>
              <a:ea typeface="Arial" charset="0"/>
              <a:cs typeface="Arial" charset="0"/>
            </a:endParaRPr>
          </a:p>
        </p:txBody>
      </p:sp>
      <p:sp>
        <p:nvSpPr>
          <p:cNvPr id="129" name="Flowchart: Alternate Process 128"/>
          <p:cNvSpPr/>
          <p:nvPr/>
        </p:nvSpPr>
        <p:spPr>
          <a:xfrm>
            <a:off x="6404131" y="3256405"/>
            <a:ext cx="1081235" cy="616253"/>
          </a:xfrm>
          <a:prstGeom prst="flowChartAlternateProcess">
            <a:avLst/>
          </a:prstGeom>
          <a:solidFill>
            <a:schemeClr val="accent6"/>
          </a:solidFill>
          <a:ln w="28575">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u="sng" dirty="0">
                <a:solidFill>
                  <a:prstClr val="white"/>
                </a:solidFill>
                <a:latin typeface="Arial"/>
                <a:ea typeface="Arial" charset="0"/>
                <a:cs typeface="Arial" charset="0"/>
              </a:rPr>
              <a:t>Public Health OIC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prstClr val="white"/>
                </a:solidFill>
                <a:latin typeface="Arial"/>
                <a:ea typeface="Arial" charset="0"/>
                <a:cs typeface="Arial" charset="0"/>
              </a:rPr>
              <a:t>Maj Horwitz</a:t>
            </a:r>
            <a:endParaRPr kumimoji="0" lang="en-US" sz="1000" b="1" i="0" u="none" strike="noStrike" kern="1200" cap="none" spc="0" normalizeH="0" baseline="0" noProof="0" dirty="0">
              <a:ln>
                <a:noFill/>
              </a:ln>
              <a:solidFill>
                <a:prstClr val="white"/>
              </a:solidFill>
              <a:effectLst/>
              <a:uLnTx/>
              <a:uFillTx/>
              <a:latin typeface="Arial"/>
              <a:ea typeface="Arial" charset="0"/>
              <a:cs typeface="Arial" charset="0"/>
            </a:endParaRPr>
          </a:p>
        </p:txBody>
      </p:sp>
      <p:cxnSp>
        <p:nvCxnSpPr>
          <p:cNvPr id="82" name="Straight Connector 81">
            <a:extLst>
              <a:ext uri="{FF2B5EF4-FFF2-40B4-BE49-F238E27FC236}">
                <a16:creationId xmlns:a16="http://schemas.microsoft.com/office/drawing/2014/main" id="{D158CAC0-7256-4D55-8BC4-688CB334030E}"/>
              </a:ext>
            </a:extLst>
          </p:cNvPr>
          <p:cNvCxnSpPr>
            <a:cxnSpLocks/>
            <a:stCxn id="73" idx="1"/>
          </p:cNvCxnSpPr>
          <p:nvPr/>
        </p:nvCxnSpPr>
        <p:spPr>
          <a:xfrm flipH="1">
            <a:off x="4552030" y="2253321"/>
            <a:ext cx="1875278" cy="5247"/>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7ABFF5D-5DAE-41CC-9A0C-F8DB88D0A0CD}"/>
              </a:ext>
            </a:extLst>
          </p:cNvPr>
          <p:cNvCxnSpPr/>
          <p:nvPr/>
        </p:nvCxnSpPr>
        <p:spPr>
          <a:xfrm>
            <a:off x="2895598" y="2802478"/>
            <a:ext cx="2" cy="321722"/>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11" name="Flowchart: Alternate Process 10"/>
          <p:cNvSpPr/>
          <p:nvPr/>
        </p:nvSpPr>
        <p:spPr>
          <a:xfrm>
            <a:off x="3354299" y="3023747"/>
            <a:ext cx="1018830" cy="608782"/>
          </a:xfrm>
          <a:prstGeom prst="flowChartAlternateProcess">
            <a:avLst/>
          </a:prstGeom>
          <a:solidFill>
            <a:schemeClr val="accent6"/>
          </a:solidFill>
          <a:ln w="28575">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white"/>
                </a:solidFill>
                <a:effectLst/>
                <a:uLnTx/>
                <a:uFillTx/>
                <a:latin typeface="Arial"/>
                <a:ea typeface="Arial" charset="0"/>
                <a:cs typeface="Arial" charset="0"/>
              </a:rPr>
              <a:t>Mission NCOIC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a:ea typeface="Arial" charset="0"/>
                <a:cs typeface="Arial" charset="0"/>
              </a:rPr>
              <a:t>TSgt  Wilson</a:t>
            </a:r>
          </a:p>
        </p:txBody>
      </p:sp>
      <p:cxnSp>
        <p:nvCxnSpPr>
          <p:cNvPr id="87" name="Straight Connector 86">
            <a:extLst>
              <a:ext uri="{FF2B5EF4-FFF2-40B4-BE49-F238E27FC236}">
                <a16:creationId xmlns:a16="http://schemas.microsoft.com/office/drawing/2014/main" id="{A657B67B-668F-469F-B10E-4DB13A5E1E3C}"/>
              </a:ext>
            </a:extLst>
          </p:cNvPr>
          <p:cNvCxnSpPr>
            <a:cxnSpLocks/>
          </p:cNvCxnSpPr>
          <p:nvPr/>
        </p:nvCxnSpPr>
        <p:spPr>
          <a:xfrm>
            <a:off x="3871361" y="3705620"/>
            <a:ext cx="0" cy="386311"/>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63FC410B-DEEA-45D6-8952-87C636577507}"/>
              </a:ext>
            </a:extLst>
          </p:cNvPr>
          <p:cNvCxnSpPr>
            <a:cxnSpLocks/>
          </p:cNvCxnSpPr>
          <p:nvPr/>
        </p:nvCxnSpPr>
        <p:spPr>
          <a:xfrm flipH="1">
            <a:off x="4552030" y="3627882"/>
            <a:ext cx="1896934" cy="0"/>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2E2D5EF-683F-449C-9BF0-6B22AAD393BA}"/>
              </a:ext>
            </a:extLst>
          </p:cNvPr>
          <p:cNvCxnSpPr>
            <a:cxnSpLocks/>
          </p:cNvCxnSpPr>
          <p:nvPr/>
        </p:nvCxnSpPr>
        <p:spPr>
          <a:xfrm flipH="1" flipV="1">
            <a:off x="5469107" y="1587986"/>
            <a:ext cx="400970" cy="7709"/>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68C5F9C-EEAB-44BF-B7F8-75EBA639C466}"/>
              </a:ext>
            </a:extLst>
          </p:cNvPr>
          <p:cNvCxnSpPr>
            <a:cxnSpLocks/>
          </p:cNvCxnSpPr>
          <p:nvPr/>
        </p:nvCxnSpPr>
        <p:spPr>
          <a:xfrm flipH="1">
            <a:off x="2718530" y="3721238"/>
            <a:ext cx="1145184" cy="0"/>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E4BAA2DB-C768-48AB-9F7B-848A7021EEFC}"/>
              </a:ext>
            </a:extLst>
          </p:cNvPr>
          <p:cNvCxnSpPr/>
          <p:nvPr/>
        </p:nvCxnSpPr>
        <p:spPr>
          <a:xfrm>
            <a:off x="2738027" y="3700679"/>
            <a:ext cx="2" cy="321722"/>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58" name="Flowchart: Alternate Process 57"/>
          <p:cNvSpPr/>
          <p:nvPr/>
        </p:nvSpPr>
        <p:spPr>
          <a:xfrm flipH="1">
            <a:off x="262823" y="3018309"/>
            <a:ext cx="1114113" cy="681221"/>
          </a:xfrm>
          <a:prstGeom prst="flowChartAlternateProcess">
            <a:avLst/>
          </a:prstGeom>
          <a:solidFill>
            <a:schemeClr val="accent6"/>
          </a:solidFill>
          <a:ln w="28575">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white"/>
                </a:solidFill>
                <a:effectLst/>
                <a:uLnTx/>
                <a:uFillTx/>
                <a:latin typeface="Arial"/>
                <a:ea typeface="Arial" charset="0"/>
                <a:cs typeface="Arial" charset="0"/>
              </a:rPr>
              <a:t>Admin/ Reporting OIC </a:t>
            </a:r>
            <a:r>
              <a:rPr kumimoji="0" lang="en-US" sz="1000" b="1" i="0" strike="noStrike" kern="1200" cap="none" spc="0" normalizeH="0" baseline="0" noProof="0" dirty="0" err="1">
                <a:ln>
                  <a:noFill/>
                </a:ln>
                <a:solidFill>
                  <a:prstClr val="white"/>
                </a:solidFill>
                <a:effectLst/>
                <a:uLnTx/>
                <a:uFillTx/>
                <a:latin typeface="Arial"/>
                <a:ea typeface="Arial" charset="0"/>
                <a:cs typeface="Arial" charset="0"/>
              </a:rPr>
              <a:t>Capt</a:t>
            </a:r>
            <a:r>
              <a:rPr kumimoji="0" lang="en-US" sz="1000" b="1" i="0" strike="noStrike" kern="1200" cap="none" spc="0" normalizeH="0" baseline="0" noProof="0" dirty="0">
                <a:ln>
                  <a:noFill/>
                </a:ln>
                <a:solidFill>
                  <a:prstClr val="white"/>
                </a:solidFill>
                <a:effectLst/>
                <a:uLnTx/>
                <a:uFillTx/>
                <a:latin typeface="Arial"/>
                <a:ea typeface="Arial" charset="0"/>
                <a:cs typeface="Arial" charset="0"/>
              </a:rPr>
              <a:t>  Black</a:t>
            </a:r>
          </a:p>
        </p:txBody>
      </p:sp>
      <p:cxnSp>
        <p:nvCxnSpPr>
          <p:cNvPr id="103" name="Straight Connector 102">
            <a:extLst>
              <a:ext uri="{FF2B5EF4-FFF2-40B4-BE49-F238E27FC236}">
                <a16:creationId xmlns:a16="http://schemas.microsoft.com/office/drawing/2014/main" id="{D3220078-76BB-45F2-A6F5-B26B20E20871}"/>
              </a:ext>
            </a:extLst>
          </p:cNvPr>
          <p:cNvCxnSpPr>
            <a:cxnSpLocks/>
          </p:cNvCxnSpPr>
          <p:nvPr/>
        </p:nvCxnSpPr>
        <p:spPr>
          <a:xfrm flipH="1">
            <a:off x="1323749" y="4928475"/>
            <a:ext cx="1348338" cy="1197"/>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CFAD033-C50E-4E67-81C6-315E01B3576B}"/>
              </a:ext>
            </a:extLst>
          </p:cNvPr>
          <p:cNvCxnSpPr/>
          <p:nvPr/>
        </p:nvCxnSpPr>
        <p:spPr>
          <a:xfrm>
            <a:off x="1357858" y="4942142"/>
            <a:ext cx="2" cy="321722"/>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893253E-E613-4525-92F7-46D2E052164F}"/>
              </a:ext>
            </a:extLst>
          </p:cNvPr>
          <p:cNvCxnSpPr/>
          <p:nvPr/>
        </p:nvCxnSpPr>
        <p:spPr>
          <a:xfrm>
            <a:off x="2636542" y="4942142"/>
            <a:ext cx="2" cy="321722"/>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300C022-958A-46B2-809B-C41C763F220F}"/>
              </a:ext>
            </a:extLst>
          </p:cNvPr>
          <p:cNvCxnSpPr>
            <a:cxnSpLocks/>
          </p:cNvCxnSpPr>
          <p:nvPr/>
        </p:nvCxnSpPr>
        <p:spPr>
          <a:xfrm>
            <a:off x="737339" y="3759259"/>
            <a:ext cx="0" cy="263142"/>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3" name="Flowchart: Alternate Process 2">
            <a:extLst>
              <a:ext uri="{FF2B5EF4-FFF2-40B4-BE49-F238E27FC236}">
                <a16:creationId xmlns:a16="http://schemas.microsoft.com/office/drawing/2014/main" id="{0AAD0A69-1B25-CFA3-596C-46B7281CD6C6}"/>
              </a:ext>
            </a:extLst>
          </p:cNvPr>
          <p:cNvSpPr/>
          <p:nvPr/>
        </p:nvSpPr>
        <p:spPr>
          <a:xfrm>
            <a:off x="1471940" y="1347025"/>
            <a:ext cx="1689604" cy="490398"/>
          </a:xfrm>
          <a:prstGeom prst="flowChartAlternateProcess">
            <a:avLst/>
          </a:prstGeom>
          <a:solidFill>
            <a:schemeClr val="accent6"/>
          </a:solidFill>
          <a:ln w="28575">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white"/>
                </a:solidFill>
                <a:effectLst/>
                <a:uLnTx/>
                <a:uFillTx/>
                <a:latin typeface="Arial"/>
                <a:ea typeface="Arial" charset="0"/>
                <a:cs typeface="Arial" charset="0"/>
              </a:rPr>
              <a:t>Mission CC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a:ea typeface="Arial" charset="0"/>
                <a:cs typeface="Arial" charset="0"/>
              </a:rPr>
              <a:t>Col </a:t>
            </a:r>
            <a:r>
              <a:rPr lang="en-US" sz="1000" b="1" dirty="0">
                <a:solidFill>
                  <a:prstClr val="white"/>
                </a:solidFill>
                <a:latin typeface="Arial"/>
                <a:ea typeface="Arial" charset="0"/>
                <a:cs typeface="Arial" charset="0"/>
              </a:rPr>
              <a:t>Jones</a:t>
            </a:r>
            <a:endParaRPr kumimoji="0" lang="en-US" sz="1000" b="1" i="0" u="none" strike="noStrike" kern="1200" cap="none" spc="0" normalizeH="0" baseline="0" noProof="0" dirty="0">
              <a:ln>
                <a:noFill/>
              </a:ln>
              <a:solidFill>
                <a:prstClr val="white"/>
              </a:solidFill>
              <a:effectLst/>
              <a:uLnTx/>
              <a:uFillTx/>
              <a:latin typeface="Arial"/>
              <a:ea typeface="Arial" charset="0"/>
              <a:cs typeface="Arial" charset="0"/>
            </a:endParaRPr>
          </a:p>
        </p:txBody>
      </p:sp>
      <p:cxnSp>
        <p:nvCxnSpPr>
          <p:cNvPr id="5" name="Straight Connector 4">
            <a:extLst>
              <a:ext uri="{FF2B5EF4-FFF2-40B4-BE49-F238E27FC236}">
                <a16:creationId xmlns:a16="http://schemas.microsoft.com/office/drawing/2014/main" id="{7496E2B0-11BE-5571-7C01-350C1C75B138}"/>
              </a:ext>
            </a:extLst>
          </p:cNvPr>
          <p:cNvCxnSpPr>
            <a:cxnSpLocks/>
          </p:cNvCxnSpPr>
          <p:nvPr/>
        </p:nvCxnSpPr>
        <p:spPr>
          <a:xfrm flipH="1" flipV="1">
            <a:off x="3151873" y="1625023"/>
            <a:ext cx="400970" cy="7709"/>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04AC97A-2464-D16D-EE64-075508C2390F}"/>
              </a:ext>
            </a:extLst>
          </p:cNvPr>
          <p:cNvPicPr>
            <a:picLocks noChangeAspect="1"/>
          </p:cNvPicPr>
          <p:nvPr/>
        </p:nvPicPr>
        <p:blipFill>
          <a:blip r:embed="rId3"/>
          <a:stretch>
            <a:fillRect/>
          </a:stretch>
        </p:blipFill>
        <p:spPr>
          <a:xfrm>
            <a:off x="4561461" y="4267179"/>
            <a:ext cx="1926503" cy="48772"/>
          </a:xfrm>
          <a:prstGeom prst="rect">
            <a:avLst/>
          </a:prstGeom>
        </p:spPr>
      </p:pic>
      <p:sp>
        <p:nvSpPr>
          <p:cNvPr id="9" name="Flowchart: Alternate Process 8">
            <a:extLst>
              <a:ext uri="{FF2B5EF4-FFF2-40B4-BE49-F238E27FC236}">
                <a16:creationId xmlns:a16="http://schemas.microsoft.com/office/drawing/2014/main" id="{7A7B58D9-2D31-3B05-3E67-9C22535CD0BE}"/>
              </a:ext>
            </a:extLst>
          </p:cNvPr>
          <p:cNvSpPr/>
          <p:nvPr/>
        </p:nvSpPr>
        <p:spPr>
          <a:xfrm>
            <a:off x="1421747" y="5906942"/>
            <a:ext cx="1208419" cy="701878"/>
          </a:xfrm>
          <a:prstGeom prst="flowChartAlternateProcess">
            <a:avLst/>
          </a:prstGeom>
          <a:solidFill>
            <a:schemeClr val="accent6"/>
          </a:solidFill>
          <a:ln w="28575">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u="sng" dirty="0">
                <a:solidFill>
                  <a:prstClr val="white"/>
                </a:solidFill>
                <a:latin typeface="Arial"/>
                <a:ea typeface="Arial" charset="0"/>
                <a:cs typeface="Arial" charset="0"/>
              </a:rPr>
              <a:t>Public Affairs</a:t>
            </a:r>
            <a:r>
              <a:rPr kumimoji="0" lang="en-US" sz="1000" b="1" i="0" u="sng" strike="noStrike" kern="1200" cap="none" spc="0" normalizeH="0" baseline="0" noProof="0" dirty="0">
                <a:ln>
                  <a:noFill/>
                </a:ln>
                <a:solidFill>
                  <a:prstClr val="white"/>
                </a:solidFill>
                <a:effectLst/>
                <a:uLnTx/>
                <a:uFillTx/>
                <a:latin typeface="Arial"/>
                <a:ea typeface="Arial" charset="0"/>
                <a:cs typeface="Arial" charset="0"/>
              </a:rPr>
              <a:t> NCOIC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prstClr val="white"/>
                </a:solidFill>
                <a:latin typeface="Arial"/>
                <a:ea typeface="Arial" charset="0"/>
                <a:cs typeface="Arial" charset="0"/>
              </a:rPr>
              <a:t>SSgt Tarantino</a:t>
            </a:r>
            <a:endParaRPr kumimoji="0" lang="en-US" sz="1000" b="1" i="0" strike="noStrike" kern="1200" cap="none" spc="0" normalizeH="0" baseline="0" noProof="0" dirty="0">
              <a:ln>
                <a:noFill/>
              </a:ln>
              <a:solidFill>
                <a:prstClr val="white"/>
              </a:solidFill>
              <a:effectLst/>
              <a:uLnTx/>
              <a:uFillTx/>
              <a:latin typeface="Arial"/>
              <a:ea typeface="Arial" charset="0"/>
              <a:cs typeface="Arial" charset="0"/>
            </a:endParaRPr>
          </a:p>
        </p:txBody>
      </p:sp>
      <p:cxnSp>
        <p:nvCxnSpPr>
          <p:cNvPr id="12" name="Straight Connector 11">
            <a:extLst>
              <a:ext uri="{FF2B5EF4-FFF2-40B4-BE49-F238E27FC236}">
                <a16:creationId xmlns:a16="http://schemas.microsoft.com/office/drawing/2014/main" id="{7FDFD6FA-720C-5FCA-A7BB-A777A82727C6}"/>
              </a:ext>
            </a:extLst>
          </p:cNvPr>
          <p:cNvCxnSpPr>
            <a:cxnSpLocks/>
          </p:cNvCxnSpPr>
          <p:nvPr/>
        </p:nvCxnSpPr>
        <p:spPr>
          <a:xfrm flipH="1">
            <a:off x="1948863" y="4916005"/>
            <a:ext cx="23972" cy="1103795"/>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8" name="Flowchart: Alternate Process 7">
            <a:extLst>
              <a:ext uri="{FF2B5EF4-FFF2-40B4-BE49-F238E27FC236}">
                <a16:creationId xmlns:a16="http://schemas.microsoft.com/office/drawing/2014/main" id="{F9D79E58-1CBA-7704-E6D1-0831870EDC05}"/>
              </a:ext>
            </a:extLst>
          </p:cNvPr>
          <p:cNvSpPr/>
          <p:nvPr/>
        </p:nvSpPr>
        <p:spPr>
          <a:xfrm>
            <a:off x="4469976" y="5917323"/>
            <a:ext cx="1514291" cy="730470"/>
          </a:xfrm>
          <a:prstGeom prst="flowChartAlternateProcess">
            <a:avLst/>
          </a:prstGeom>
          <a:solidFill>
            <a:schemeClr val="accent6"/>
          </a:solidFill>
          <a:ln w="28575">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u="sng" dirty="0">
                <a:solidFill>
                  <a:srgbClr val="FF0000"/>
                </a:solidFill>
                <a:latin typeface="Arial"/>
                <a:ea typeface="Arial" charset="0"/>
                <a:cs typeface="Arial" charset="0"/>
              </a:rPr>
              <a:t>Infection Control</a:t>
            </a:r>
            <a:r>
              <a:rPr kumimoji="0" lang="en-US" sz="1000" b="1" i="0" u="sng" strike="noStrike" kern="1200" cap="none" spc="0" normalizeH="0" baseline="0" noProof="0" dirty="0">
                <a:ln>
                  <a:noFill/>
                </a:ln>
                <a:solidFill>
                  <a:srgbClr val="FF0000"/>
                </a:solidFill>
                <a:effectLst/>
                <a:uLnTx/>
                <a:uFillTx/>
                <a:latin typeface="Arial"/>
                <a:ea typeface="Arial" charset="0"/>
                <a:cs typeface="Arial" charset="0"/>
              </a:rPr>
              <a:t> OIC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rgbClr val="FF0000"/>
                </a:solidFill>
                <a:latin typeface="Arial"/>
                <a:ea typeface="Arial" charset="0"/>
                <a:cs typeface="Arial" charset="0"/>
              </a:rPr>
              <a:t>LT Dixon</a:t>
            </a:r>
            <a:endParaRPr kumimoji="0" lang="en-US" sz="1000" b="1" i="0" strike="noStrike" kern="1200" cap="none" spc="0" normalizeH="0" baseline="0" noProof="0" dirty="0">
              <a:ln>
                <a:noFill/>
              </a:ln>
              <a:solidFill>
                <a:srgbClr val="FF0000"/>
              </a:solidFill>
              <a:effectLst/>
              <a:uLnTx/>
              <a:uFillTx/>
              <a:latin typeface="Arial"/>
              <a:ea typeface="Arial" charset="0"/>
              <a:cs typeface="Arial" charset="0"/>
            </a:endParaRPr>
          </a:p>
        </p:txBody>
      </p:sp>
      <p:sp>
        <p:nvSpPr>
          <p:cNvPr id="4" name="Flowchart: Alternate Process 3">
            <a:extLst>
              <a:ext uri="{FF2B5EF4-FFF2-40B4-BE49-F238E27FC236}">
                <a16:creationId xmlns:a16="http://schemas.microsoft.com/office/drawing/2014/main" id="{09DB4FE8-9849-454B-9D0B-E8820ECC1B73}"/>
              </a:ext>
            </a:extLst>
          </p:cNvPr>
          <p:cNvSpPr/>
          <p:nvPr/>
        </p:nvSpPr>
        <p:spPr>
          <a:xfrm>
            <a:off x="6462864" y="3962788"/>
            <a:ext cx="1049284" cy="609212"/>
          </a:xfrm>
          <a:prstGeom prst="flowChartAlternateProcess">
            <a:avLst/>
          </a:prstGeom>
          <a:solidFill>
            <a:schemeClr val="accent6"/>
          </a:solidFill>
          <a:ln w="28575">
            <a:no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prstClr val="white"/>
                </a:solidFill>
                <a:effectLst/>
                <a:uLnTx/>
                <a:uFillTx/>
                <a:latin typeface="Arial"/>
                <a:ea typeface="Arial" charset="0"/>
                <a:cs typeface="Arial" charset="0"/>
              </a:rPr>
              <a:t>Chaplain OIC </a:t>
            </a:r>
            <a:r>
              <a:rPr kumimoji="0" lang="en-US" sz="1000" b="1" i="0" u="none" strike="noStrike" kern="1200" cap="none" spc="0" normalizeH="0" baseline="0" noProof="0" dirty="0">
                <a:ln>
                  <a:noFill/>
                </a:ln>
                <a:solidFill>
                  <a:prstClr val="white"/>
                </a:solidFill>
                <a:effectLst/>
                <a:uLnTx/>
                <a:uFillTx/>
                <a:latin typeface="Arial"/>
                <a:ea typeface="Arial" charset="0"/>
                <a:cs typeface="Arial" charset="0"/>
              </a:rPr>
              <a:t>Lt Col Carroll</a:t>
            </a:r>
          </a:p>
        </p:txBody>
      </p:sp>
      <p:cxnSp>
        <p:nvCxnSpPr>
          <p:cNvPr id="7" name="Straight Connector 6">
            <a:extLst>
              <a:ext uri="{FF2B5EF4-FFF2-40B4-BE49-F238E27FC236}">
                <a16:creationId xmlns:a16="http://schemas.microsoft.com/office/drawing/2014/main" id="{A3B5C9BD-7D49-8688-0CE3-8D327BBF4C3B}"/>
              </a:ext>
            </a:extLst>
          </p:cNvPr>
          <p:cNvCxnSpPr/>
          <p:nvPr/>
        </p:nvCxnSpPr>
        <p:spPr>
          <a:xfrm>
            <a:off x="4816199" y="5616932"/>
            <a:ext cx="2" cy="321722"/>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sp>
        <p:nvSpPr>
          <p:cNvPr id="20" name="Flowchart: Alternate Process 19">
            <a:extLst>
              <a:ext uri="{FF2B5EF4-FFF2-40B4-BE49-F238E27FC236}">
                <a16:creationId xmlns:a16="http://schemas.microsoft.com/office/drawing/2014/main" id="{065CEFE6-0265-8846-E0C2-A9347C66B75E}"/>
              </a:ext>
            </a:extLst>
          </p:cNvPr>
          <p:cNvSpPr/>
          <p:nvPr/>
        </p:nvSpPr>
        <p:spPr>
          <a:xfrm>
            <a:off x="4732532" y="2339273"/>
            <a:ext cx="1275729" cy="441226"/>
          </a:xfrm>
          <a:prstGeom prst="flowChartAlternateProcess">
            <a:avLst/>
          </a:prstGeom>
          <a:solidFill>
            <a:schemeClr val="accent6"/>
          </a:solidFill>
          <a:ln w="28575">
            <a:noFill/>
          </a:ln>
        </p:spPr>
        <p:style>
          <a:lnRef idx="0">
            <a:schemeClr val="accent1"/>
          </a:lnRef>
          <a:fillRef idx="3">
            <a:schemeClr val="accent1"/>
          </a:fillRef>
          <a:effectRef idx="3">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chemeClr val="accent2">
                    <a:lumMod val="60000"/>
                    <a:lumOff val="40000"/>
                  </a:schemeClr>
                </a:solidFill>
                <a:effectLst/>
                <a:uLnTx/>
                <a:uFillTx/>
                <a:latin typeface="Arial"/>
                <a:ea typeface="Arial" charset="0"/>
                <a:cs typeface="Arial" charset="0"/>
              </a:rPr>
              <a:t>RAM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accent2">
                    <a:lumMod val="60000"/>
                    <a:lumOff val="40000"/>
                  </a:schemeClr>
                </a:solidFill>
                <a:latin typeface="Arial"/>
                <a:ea typeface="Arial" charset="0"/>
                <a:cs typeface="Arial" charset="0"/>
              </a:rPr>
              <a:t>Audra Fitzgerald</a:t>
            </a:r>
            <a:endParaRPr kumimoji="0" lang="en-US" sz="1000" b="1" i="0" u="none" strike="noStrike" kern="1200" cap="none" spc="0" normalizeH="0" baseline="0" noProof="0" dirty="0">
              <a:ln>
                <a:noFill/>
              </a:ln>
              <a:solidFill>
                <a:schemeClr val="accent2">
                  <a:lumMod val="60000"/>
                  <a:lumOff val="40000"/>
                </a:schemeClr>
              </a:solidFill>
              <a:effectLst/>
              <a:uLnTx/>
              <a:uFillTx/>
              <a:latin typeface="Arial"/>
              <a:ea typeface="Arial" charset="0"/>
              <a:cs typeface="Arial" charset="0"/>
            </a:endParaRPr>
          </a:p>
        </p:txBody>
      </p:sp>
      <p:cxnSp>
        <p:nvCxnSpPr>
          <p:cNvPr id="21" name="Straight Connector 20">
            <a:extLst>
              <a:ext uri="{FF2B5EF4-FFF2-40B4-BE49-F238E27FC236}">
                <a16:creationId xmlns:a16="http://schemas.microsoft.com/office/drawing/2014/main" id="{2FB900EB-CEDB-23CA-837F-C4EAA02F67B2}"/>
              </a:ext>
            </a:extLst>
          </p:cNvPr>
          <p:cNvCxnSpPr>
            <a:cxnSpLocks/>
          </p:cNvCxnSpPr>
          <p:nvPr/>
        </p:nvCxnSpPr>
        <p:spPr>
          <a:xfrm flipH="1" flipV="1">
            <a:off x="4502835" y="2591354"/>
            <a:ext cx="400970" cy="7709"/>
          </a:xfrm>
          <a:prstGeom prst="line">
            <a:avLst/>
          </a:prstGeom>
          <a:ln w="50800">
            <a:solidFill>
              <a:schemeClr val="accent6">
                <a:lumMod val="75000"/>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615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75CA9-757F-EBC6-4585-973954752F21}"/>
              </a:ext>
            </a:extLst>
          </p:cNvPr>
          <p:cNvSpPr>
            <a:spLocks noGrp="1"/>
          </p:cNvSpPr>
          <p:nvPr>
            <p:ph type="title"/>
          </p:nvPr>
        </p:nvSpPr>
        <p:spPr/>
        <p:txBody>
          <a:bodyPr/>
          <a:lstStyle/>
          <a:p>
            <a:r>
              <a:rPr lang="en-US" dirty="0">
                <a:latin typeface="Times New Roman" panose="02020603050405020304" pitchFamily="18" charset="0"/>
                <a:ea typeface="Calibri"/>
                <a:cs typeface="Times New Roman" panose="02020603050405020304" pitchFamily="18" charset="0"/>
                <a:sym typeface="Calibri"/>
              </a:rPr>
              <a:t>Hoopa Valley IRT Mission Impact</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893FAFE-C369-E2B6-4AE8-617B1346DC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graphicFrame>
        <p:nvGraphicFramePr>
          <p:cNvPr id="5" name="Text Placeholder 1">
            <a:extLst>
              <a:ext uri="{FF2B5EF4-FFF2-40B4-BE49-F238E27FC236}">
                <a16:creationId xmlns:a16="http://schemas.microsoft.com/office/drawing/2014/main" id="{CB5B5822-702B-7451-B887-7C34A5D40389}"/>
              </a:ext>
            </a:extLst>
          </p:cNvPr>
          <p:cNvGraphicFramePr/>
          <p:nvPr/>
        </p:nvGraphicFramePr>
        <p:xfrm>
          <a:off x="449450" y="2278251"/>
          <a:ext cx="8301699" cy="3533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3493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6019-5F68-B2DF-9C40-A8441FB28943}"/>
              </a:ext>
            </a:extLst>
          </p:cNvPr>
          <p:cNvSpPr>
            <a:spLocks noGrp="1"/>
          </p:cNvSpPr>
          <p:nvPr>
            <p:ph type="title"/>
          </p:nvPr>
        </p:nvSpPr>
        <p:spPr/>
        <p:txBody>
          <a:bodyPr/>
          <a:lstStyle/>
          <a:p>
            <a:r>
              <a:rPr lang="en-US" dirty="0"/>
              <a:t>Optometry </a:t>
            </a:r>
          </a:p>
        </p:txBody>
      </p:sp>
      <p:sp>
        <p:nvSpPr>
          <p:cNvPr id="3" name="Text Placeholder 2">
            <a:extLst>
              <a:ext uri="{FF2B5EF4-FFF2-40B4-BE49-F238E27FC236}">
                <a16:creationId xmlns:a16="http://schemas.microsoft.com/office/drawing/2014/main" id="{05D1D57C-49C8-EB54-A49B-612EEA36C0F9}"/>
              </a:ext>
            </a:extLst>
          </p:cNvPr>
          <p:cNvSpPr>
            <a:spLocks noGrp="1"/>
          </p:cNvSpPr>
          <p:nvPr>
            <p:ph type="body" idx="1"/>
          </p:nvPr>
        </p:nvSpPr>
        <p:spPr>
          <a:xfrm>
            <a:off x="144379" y="1520792"/>
            <a:ext cx="8633861" cy="4835558"/>
          </a:xfrm>
        </p:spPr>
        <p:txBody>
          <a:bodyPr>
            <a:normAutofit/>
          </a:bodyPr>
          <a:lstStyle/>
          <a:p>
            <a:pPr marL="114300" indent="0" algn="ctr">
              <a:lnSpc>
                <a:spcPct val="110000"/>
              </a:lnSpc>
              <a:spcBef>
                <a:spcPts val="0"/>
              </a:spcBef>
              <a:buNone/>
            </a:pPr>
            <a:endParaRPr lang="en-US" sz="2200" dirty="0">
              <a:latin typeface="Times New Roman" panose="02020603050405020304" pitchFamily="18" charset="0"/>
              <a:cs typeface="Times New Roman" panose="02020603050405020304" pitchFamily="18" charset="0"/>
            </a:endParaRPr>
          </a:p>
          <a:p>
            <a:pPr marL="114300" indent="0" algn="ctr">
              <a:lnSpc>
                <a:spcPct val="110000"/>
              </a:lnSpc>
              <a:spcBef>
                <a:spcPts val="0"/>
              </a:spcBef>
              <a:buNone/>
            </a:pPr>
            <a:r>
              <a:rPr lang="en-US" sz="2200" dirty="0">
                <a:latin typeface="Times New Roman" panose="02020603050405020304" pitchFamily="18" charset="0"/>
                <a:cs typeface="Times New Roman" panose="02020603050405020304" pitchFamily="18" charset="0"/>
              </a:rPr>
              <a:t>Personnel: Optometrists (3), optometry technician (1),  RAM (1)</a:t>
            </a:r>
          </a:p>
          <a:p>
            <a:pPr marL="114300" indent="0" algn="ctr">
              <a:lnSpc>
                <a:spcPct val="110000"/>
              </a:lnSpc>
              <a:spcBef>
                <a:spcPts val="0"/>
              </a:spcBef>
              <a:buNone/>
            </a:pPr>
            <a:endParaRPr lang="en-US" sz="2100" dirty="0">
              <a:latin typeface="Times New Roman" panose="02020603050405020304" pitchFamily="18" charset="0"/>
              <a:cs typeface="Times New Roman" panose="02020603050405020304" pitchFamily="18" charset="0"/>
            </a:endParaRPr>
          </a:p>
          <a:p>
            <a:pPr marL="114300" indent="0">
              <a:lnSpc>
                <a:spcPct val="110000"/>
              </a:lnSpc>
              <a:spcBef>
                <a:spcPts val="0"/>
              </a:spcBef>
              <a:buNone/>
            </a:pPr>
            <a:r>
              <a:rPr lang="en-US" sz="2500" dirty="0">
                <a:latin typeface="Times New Roman" panose="02020603050405020304" pitchFamily="18" charset="0"/>
                <a:cs typeface="Times New Roman" panose="02020603050405020304" pitchFamily="18" charset="0"/>
              </a:rPr>
              <a:t>IRT capabilities</a:t>
            </a:r>
          </a:p>
          <a:p>
            <a:pPr lvl="1"/>
            <a:r>
              <a:rPr lang="en-US" sz="1700" dirty="0">
                <a:latin typeface="Times New Roman" panose="02020603050405020304" pitchFamily="18" charset="0"/>
                <a:cs typeface="Times New Roman" panose="02020603050405020304" pitchFamily="18" charset="0"/>
              </a:rPr>
              <a:t>Services: traditional and retinal eye exams, contact and glasses fittings, eye evaluations and treatments, referrals</a:t>
            </a:r>
          </a:p>
          <a:p>
            <a:pPr marL="114300" indent="0">
              <a:buNone/>
            </a:pPr>
            <a:r>
              <a:rPr lang="en-US" sz="2500" dirty="0">
                <a:latin typeface="Times New Roman" panose="02020603050405020304" pitchFamily="18" charset="0"/>
                <a:cs typeface="Times New Roman" panose="02020603050405020304" pitchFamily="18" charset="0"/>
              </a:rPr>
              <a:t>Deployment agility:</a:t>
            </a:r>
          </a:p>
          <a:p>
            <a:pPr marL="914400" marR="0" lvl="1" indent="-342900" algn="l" defTabSz="914400" rtl="0" eaLnBrk="1" fontAlgn="auto" latinLnBrk="0" hangingPunct="1">
              <a:lnSpc>
                <a:spcPct val="100000"/>
              </a:lnSpc>
              <a:spcBef>
                <a:spcPts val="360"/>
              </a:spcBef>
              <a:spcAft>
                <a:spcPts val="0"/>
              </a:spcAft>
              <a:buClr>
                <a:srgbClr val="000000"/>
              </a:buClr>
              <a:buSzPts val="1800"/>
              <a:buFont typeface="Arial"/>
              <a:buChar char="–"/>
              <a:tabLst/>
              <a:defRPr/>
            </a:pPr>
            <a:r>
              <a:rPr lang="en-US" sz="1700" dirty="0">
                <a:latin typeface="Times New Roman" panose="02020603050405020304" pitchFamily="18" charset="0"/>
                <a:cs typeface="Times New Roman" panose="02020603050405020304" pitchFamily="18" charset="0"/>
              </a:rPr>
              <a:t>Learned about RAM capabilities and worked collaboratively with new community partner; integrated with the medical team during Diabetes Day to provide comprehensive care to the local diabetic population </a:t>
            </a:r>
          </a:p>
          <a:p>
            <a:pPr marL="114300" indent="0">
              <a:buNone/>
            </a:pPr>
            <a:r>
              <a:rPr lang="en-US" sz="2500" dirty="0">
                <a:latin typeface="Times New Roman" panose="02020603050405020304" pitchFamily="18" charset="0"/>
                <a:cs typeface="Times New Roman" panose="02020603050405020304" pitchFamily="18" charset="0"/>
              </a:rPr>
              <a:t>Community impact: </a:t>
            </a:r>
          </a:p>
          <a:p>
            <a:pPr lvl="1">
              <a:buClr>
                <a:srgbClr val="000000"/>
              </a:buClr>
              <a:defRPr/>
            </a:pPr>
            <a:r>
              <a:rPr lang="en-US" sz="1700" dirty="0">
                <a:latin typeface="Times New Roman" panose="02020603050405020304" pitchFamily="18" charset="0"/>
                <a:cs typeface="Times New Roman" panose="02020603050405020304" pitchFamily="18" charset="0"/>
              </a:rPr>
              <a:t>Increased community access to eye care with 386 visits, RAM performed eyeglass fitting and fabricated 87 pairs of glasses</a:t>
            </a:r>
          </a:p>
        </p:txBody>
      </p:sp>
      <p:sp>
        <p:nvSpPr>
          <p:cNvPr id="4" name="Slide Number Placeholder 3">
            <a:extLst>
              <a:ext uri="{FF2B5EF4-FFF2-40B4-BE49-F238E27FC236}">
                <a16:creationId xmlns:a16="http://schemas.microsoft.com/office/drawing/2014/main" id="{DCECE6C1-275F-524F-934A-8CDF991DB4C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428021170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211C50"/>
      </a:dk2>
      <a:lt2>
        <a:srgbClr val="EEECE1"/>
      </a:lt2>
      <a:accent1>
        <a:srgbClr val="BF1E2E"/>
      </a:accent1>
      <a:accent2>
        <a:srgbClr val="B78E2D"/>
      </a:accent2>
      <a:accent3>
        <a:srgbClr val="E03848"/>
      </a:accent3>
      <a:accent4>
        <a:srgbClr val="40369C"/>
      </a:accent4>
      <a:accent5>
        <a:srgbClr val="D8B662"/>
      </a:accent5>
      <a:accent6>
        <a:srgbClr val="211C50"/>
      </a:accent6>
      <a:hlink>
        <a:srgbClr val="BF1E2E"/>
      </a:hlink>
      <a:folHlink>
        <a:srgbClr val="B78E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8D398BABD7B14B8E6CF8EA13DAA0AC" ma:contentTypeVersion="18" ma:contentTypeDescription="Create a new document." ma:contentTypeScope="" ma:versionID="3673f64236be8888e6c375b381601f1d">
  <xsd:schema xmlns:xsd="http://www.w3.org/2001/XMLSchema" xmlns:xs="http://www.w3.org/2001/XMLSchema" xmlns:p="http://schemas.microsoft.com/office/2006/metadata/properties" xmlns:ns2="b97c1a8e-5110-464a-816e-55fe5fabc994" xmlns:ns3="e1bcc60b-506b-4ef3-9855-672da6bb1521" targetNamespace="http://schemas.microsoft.com/office/2006/metadata/properties" ma:root="true" ma:fieldsID="97c65d9f1112f9414d3f934a725e8cd9" ns2:_="" ns3:_="">
    <xsd:import namespace="b97c1a8e-5110-464a-816e-55fe5fabc994"/>
    <xsd:import namespace="e1bcc60b-506b-4ef3-9855-672da6bb15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c1a8e-5110-464a-816e-55fe5fabc9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65c3611-4041-4eb9-8f79-39f8bcbd20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bcc60b-506b-4ef3-9855-672da6bb152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199bf2-fc42-442e-927a-aac1be7ef19d}" ma:internalName="TaxCatchAll" ma:showField="CatchAllData" ma:web="e1bcc60b-506b-4ef3-9855-672da6bb15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4014F3-26DB-4D68-A160-8A40568167F7}"/>
</file>

<file path=customXml/itemProps2.xml><?xml version="1.0" encoding="utf-8"?>
<ds:datastoreItem xmlns:ds="http://schemas.openxmlformats.org/officeDocument/2006/customXml" ds:itemID="{099F696C-9D09-4C37-8B8B-66B975E9B519}"/>
</file>

<file path=docProps/app.xml><?xml version="1.0" encoding="utf-8"?>
<Properties xmlns="http://schemas.openxmlformats.org/officeDocument/2006/extended-properties" xmlns:vt="http://schemas.openxmlformats.org/officeDocument/2006/docPropsVTypes">
  <TotalTime>7052</TotalTime>
  <Words>5095</Words>
  <Application>Microsoft Office PowerPoint</Application>
  <PresentationFormat>On-screen Show (4:3)</PresentationFormat>
  <Paragraphs>376</Paragraphs>
  <Slides>25</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Garamond</vt:lpstr>
      <vt:lpstr>Arial</vt:lpstr>
      <vt:lpstr>Nunito Sans</vt:lpstr>
      <vt:lpstr>Times New Roman</vt:lpstr>
      <vt:lpstr>Calibri</vt:lpstr>
      <vt:lpstr>Office Theme</vt:lpstr>
      <vt:lpstr>Hoopa Valley Innovative Readiness Training:  A Joint Training Exercise </vt:lpstr>
      <vt:lpstr>2023 Joint Hoopa Valley IRT Team</vt:lpstr>
      <vt:lpstr>Disclaimer</vt:lpstr>
      <vt:lpstr>Disclosure</vt:lpstr>
      <vt:lpstr>Learning Objectives</vt:lpstr>
      <vt:lpstr>Overview &amp; Executive Summary</vt:lpstr>
      <vt:lpstr>PowerPoint Presentation</vt:lpstr>
      <vt:lpstr>Hoopa Valley IRT Mission Impact</vt:lpstr>
      <vt:lpstr>Optometry </vt:lpstr>
      <vt:lpstr>Dental</vt:lpstr>
      <vt:lpstr>Medical</vt:lpstr>
      <vt:lpstr>Medical Joint Capabilities</vt:lpstr>
      <vt:lpstr>Allied Health Team</vt:lpstr>
      <vt:lpstr>Behavioral Health</vt:lpstr>
      <vt:lpstr>Behavioral Health</vt:lpstr>
      <vt:lpstr>Joint Community  Engagements </vt:lpstr>
      <vt:lpstr>Diabetes Day</vt:lpstr>
      <vt:lpstr>Sovereign’s Day Community Health Fair</vt:lpstr>
      <vt:lpstr>Training</vt:lpstr>
      <vt:lpstr>Medic X Training</vt:lpstr>
      <vt:lpstr>Tactical Combat Casualty Care </vt:lpstr>
      <vt:lpstr>Conclusion</vt:lpstr>
      <vt:lpstr>Thank You!</vt:lpstr>
      <vt:lpstr>Questions</vt:lpstr>
      <vt:lpstr>HOW TO CLAIM CE CREDIT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INNOVATIVE READINESS TRAINING  The Premier Military Training Platform  for a  Secure and Prosperous America</dc:title>
  <dc:creator>Watts, Lisa</dc:creator>
  <cp:lastModifiedBy>Lori Lawrence</cp:lastModifiedBy>
  <cp:revision>12</cp:revision>
  <dcterms:created xsi:type="dcterms:W3CDTF">2020-07-14T15:28:11Z</dcterms:created>
  <dcterms:modified xsi:type="dcterms:W3CDTF">2024-01-26T20:08:45Z</dcterms:modified>
</cp:coreProperties>
</file>