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22"/>
  </p:notesMasterIdLst>
  <p:sldIdLst>
    <p:sldId id="256" r:id="rId2"/>
    <p:sldId id="265" r:id="rId3"/>
    <p:sldId id="267" r:id="rId4"/>
    <p:sldId id="276" r:id="rId5"/>
    <p:sldId id="268" r:id="rId6"/>
    <p:sldId id="269" r:id="rId7"/>
    <p:sldId id="278" r:id="rId8"/>
    <p:sldId id="280" r:id="rId9"/>
    <p:sldId id="279" r:id="rId10"/>
    <p:sldId id="277" r:id="rId11"/>
    <p:sldId id="270" r:id="rId12"/>
    <p:sldId id="285" r:id="rId13"/>
    <p:sldId id="281" r:id="rId14"/>
    <p:sldId id="282" r:id="rId15"/>
    <p:sldId id="284" r:id="rId16"/>
    <p:sldId id="283" r:id="rId17"/>
    <p:sldId id="271" r:id="rId18"/>
    <p:sldId id="273" r:id="rId19"/>
    <p:sldId id="274" r:id="rId20"/>
    <p:sldId id="275" r:id="rId2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jizKjTmDFzHJKSsqOhQotuzeUs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00"/>
    <p:restoredTop sz="95667"/>
  </p:normalViewPr>
  <p:slideViewPr>
    <p:cSldViewPr snapToGrid="0">
      <p:cViewPr varScale="1">
        <p:scale>
          <a:sx n="62" d="100"/>
          <a:sy n="62" d="100"/>
        </p:scale>
        <p:origin x="1312" y="5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35"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 name="Google Shape;7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Title Slide Design</a:t>
            </a:r>
            <a:endParaRPr dirty="0"/>
          </a:p>
        </p:txBody>
      </p:sp>
      <p:sp>
        <p:nvSpPr>
          <p:cNvPr id="77" name="Google Shape;7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Food and Drug Administration (FDA) approved computer-aided detection (CAD) for mammography in 1998, and Centers for Medicare and Medicaid Services (CMS) provided increased payment in 2002, CAD technology disseminated rapidly. Despite sparse evidence that CAD improves accuracy of mammographic interpretations, and costs over $400 million dollars a year, CAD is currently used for the majority of screening mammograms in the U.S.</a:t>
            </a:r>
          </a:p>
          <a:p>
            <a:endParaRPr lang="en-US" dirty="0"/>
          </a:p>
          <a:p>
            <a:endParaRPr lang="en-US" dirty="0"/>
          </a:p>
          <a:p>
            <a:r>
              <a:rPr lang="en-US" dirty="0"/>
              <a:t>Results</a:t>
            </a:r>
          </a:p>
          <a:p>
            <a:r>
              <a:rPr lang="en-US" dirty="0"/>
              <a:t>Screening performance was not improved with computer-aided detection on any metric assessed. Mammography sensitivity was 85.3% (95% confidence interval [CI]=83.6–86.9) with and 87.3% (95% CI 84.5–89.7) without computer-aided detection. Specificity was 91.6% (95% CI=91.0–92.2) with and 91.4% (95% CI=90.6–92.0) without computer-aided detection. There was no difference in cancer detection rate (4.1/1000 women screened with and without computer-aided detection). Computer-aided detection did not improve intra-radiologist performance. Sensitivity was significantly decreased for mammograms interpreted with versus without computer-aided detection in the subset of radiologists who interpreted both with and without computer-aided detection (OR 0.53, 95%CI=0.29–0.97).</a:t>
            </a:r>
          </a:p>
          <a:p>
            <a:endParaRPr lang="en-US" dirty="0"/>
          </a:p>
          <a:p>
            <a:r>
              <a:rPr lang="en-US" dirty="0"/>
              <a:t>Conclusions and Relevance</a:t>
            </a:r>
          </a:p>
          <a:p>
            <a:r>
              <a:rPr lang="en-US" dirty="0"/>
              <a:t>CAD does not improve diagnostic accuracy of mammography and may result in missed cancers. These results suggest that insurers pay more for computer-aided detection with no established benefit to women.</a:t>
            </a:r>
          </a:p>
          <a:p>
            <a:endParaRPr lang="en-US" dirty="0"/>
          </a:p>
          <a:p>
            <a:r>
              <a:rPr lang="en-US" dirty="0"/>
              <a:t>It may also lead to increased biopsies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7975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Psychiatry – LLM synthesize fact sheets / recommendations </a:t>
            </a:r>
          </a:p>
          <a:p>
            <a:r>
              <a:rPr lang="en-US" dirty="0"/>
              <a:t>- FDA approved</a:t>
            </a:r>
          </a:p>
          <a:p>
            <a:r>
              <a:rPr lang="en-US" dirty="0"/>
              <a:t>- </a:t>
            </a:r>
          </a:p>
        </p:txBody>
      </p:sp>
      <p:sp>
        <p:nvSpPr>
          <p:cNvPr id="4" name="Slide Number Placeholder 3"/>
          <p:cNvSpPr>
            <a:spLocks noGrp="1"/>
          </p:cNvSpPr>
          <p:nvPr>
            <p:ph type="sldNum" sz="quarter" idx="5"/>
          </p:nvPr>
        </p:nvSpPr>
        <p:spPr/>
        <p:txBody>
          <a:bodyPr/>
          <a:lstStyle/>
          <a:p>
            <a:fld id="{ED429354-F482-46A4-8C25-D80E2CB452D8}" type="slidenum">
              <a:rPr lang="en-US" smtClean="0"/>
              <a:t>11</a:t>
            </a:fld>
            <a:endParaRPr lang="en-US"/>
          </a:p>
        </p:txBody>
      </p:sp>
    </p:spTree>
    <p:extLst>
      <p:ext uri="{BB962C8B-B14F-4D97-AF65-F5344CB8AC3E}">
        <p14:creationId xmlns:p14="http://schemas.microsoft.com/office/powerpoint/2010/main" val="3916573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99745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5C780-E93A-5ABC-E1D5-EB42356A61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1C695A-75CF-88FB-89BA-D04B14ABA7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C6F12C-4EFE-C7F3-1CD0-7D39139999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2BB22B-D60B-1C8E-F1CD-4E00D8941A2D}"/>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6570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DC6B8-EC25-22A6-3227-CC0700668D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209A5-B528-B4DB-8B70-C63961E2A1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163E10-D90C-FF41-D8DF-4FD18AB027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DA70A6-DA01-739B-053E-D22CCFA49761}"/>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2262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8021D-B80C-98DF-75AE-707CCCF9CC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D0F74B-7123-8602-A2E3-C6660AA9B4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FF6B90-B378-A4BE-7AFB-FA44B6F023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D29FC6-FB80-13F1-EAF8-86EB590C6F26}"/>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2896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F2602-5731-5711-9201-126E67752E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FDB49A-0F5E-00EA-F840-38CA8A9CCA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4019B4-68FB-12CF-FCEC-0489440B20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16E7B1-F387-0DEC-3EF0-C3B2EABD71EB}"/>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7153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talk about the potential of AI, the immediate concerns are ethical. From your perspectives, what are some considerations we need to consider within healthcare? </a:t>
            </a:r>
          </a:p>
          <a:p>
            <a:r>
              <a:rPr lang="en-US" dirty="0"/>
              <a:t>And what are your personal thoughts on these concerns?</a:t>
            </a:r>
          </a:p>
          <a:p>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Given these concerns, </a:t>
            </a:r>
            <a:r>
              <a:rPr lang="en-US" sz="1200" b="0" i="0" u="none" strike="noStrike" cap="none" dirty="0">
                <a:solidFill>
                  <a:schemeClr val="dk1"/>
                </a:solidFill>
                <a:effectLst/>
                <a:latin typeface="Calibri"/>
                <a:ea typeface="Calibri"/>
                <a:cs typeface="Calibri"/>
                <a:sym typeface="Calibri"/>
              </a:rPr>
              <a:t>How can healthcare organizations adopt AI in a way that is ethical and responsible?</a:t>
            </a:r>
          </a:p>
          <a:p>
            <a:endParaRPr lang="en-US" dirty="0"/>
          </a:p>
          <a:p>
            <a:endParaRPr lang="en-US" dirty="0"/>
          </a:p>
          <a:p>
            <a:r>
              <a:rPr lang="en-US" dirty="0"/>
              <a:t>Vince – personal data breach</a:t>
            </a:r>
          </a:p>
          <a:p>
            <a:r>
              <a:rPr lang="en-US" dirty="0"/>
              <a:t>Josh – bias/discrimination – </a:t>
            </a:r>
            <a:r>
              <a:rPr lang="en-US" dirty="0" err="1"/>
              <a:t>eg</a:t>
            </a:r>
            <a:endParaRPr lang="en-US" dirty="0"/>
          </a:p>
          <a:p>
            <a:r>
              <a:rPr lang="en-US" dirty="0"/>
              <a:t>Justin – consistency of responses</a:t>
            </a:r>
          </a:p>
          <a:p>
            <a:r>
              <a:rPr lang="en-US" dirty="0"/>
              <a:t> - impact on traditional learning</a:t>
            </a:r>
          </a:p>
          <a:p>
            <a:r>
              <a:rPr lang="en-US" dirty="0"/>
              <a:t> - informed consent / transparency</a:t>
            </a:r>
          </a:p>
          <a:p>
            <a:r>
              <a:rPr lang="en-US" dirty="0"/>
              <a:t> - accountability / responsibility</a:t>
            </a:r>
          </a:p>
          <a:p>
            <a:endParaRPr lang="en-US" dirty="0"/>
          </a:p>
        </p:txBody>
      </p:sp>
      <p:sp>
        <p:nvSpPr>
          <p:cNvPr id="4" name="Slide Number Placeholder 3"/>
          <p:cNvSpPr>
            <a:spLocks noGrp="1"/>
          </p:cNvSpPr>
          <p:nvPr>
            <p:ph type="sldNum" sz="quarter" idx="5"/>
          </p:nvPr>
        </p:nvSpPr>
        <p:spPr/>
        <p:txBody>
          <a:bodyPr/>
          <a:lstStyle/>
          <a:p>
            <a:fld id="{ED429354-F482-46A4-8C25-D80E2CB452D8}" type="slidenum">
              <a:rPr lang="en-US" smtClean="0"/>
              <a:t>17</a:t>
            </a:fld>
            <a:endParaRPr lang="en-US"/>
          </a:p>
        </p:txBody>
      </p:sp>
    </p:spTree>
    <p:extLst>
      <p:ext uri="{BB962C8B-B14F-4D97-AF65-F5344CB8AC3E}">
        <p14:creationId xmlns:p14="http://schemas.microsoft.com/office/powerpoint/2010/main" val="2622632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just discussed the ethical implications. </a:t>
            </a:r>
          </a:p>
          <a:p>
            <a:r>
              <a:rPr lang="en-US" dirty="0"/>
              <a:t>Beyond that, what are some challenges you see in the adoption of AI?</a:t>
            </a:r>
          </a:p>
          <a:p>
            <a:endParaRPr lang="en-US" dirty="0"/>
          </a:p>
          <a:p>
            <a:r>
              <a:rPr lang="en-US" dirty="0"/>
              <a:t>What can organizations do to address this?</a:t>
            </a:r>
          </a:p>
          <a:p>
            <a:endParaRPr lang="en-US" dirty="0"/>
          </a:p>
          <a:p>
            <a:endParaRPr lang="en-US" dirty="0"/>
          </a:p>
          <a:p>
            <a:r>
              <a:rPr lang="en-US" dirty="0"/>
              <a:t>Josh – regulatory challenges</a:t>
            </a:r>
          </a:p>
          <a:p>
            <a:r>
              <a:rPr lang="en-US" dirty="0"/>
              <a:t>Justin.- unsupervised learning</a:t>
            </a:r>
          </a:p>
          <a:p>
            <a:r>
              <a:rPr lang="en-US" dirty="0"/>
              <a:t> - MHS – we need to collaborate with outside entities</a:t>
            </a:r>
          </a:p>
          <a:p>
            <a:r>
              <a:rPr lang="en-US" dirty="0"/>
              <a:t>Vince – data security </a:t>
            </a:r>
          </a:p>
          <a:p>
            <a:r>
              <a:rPr lang="en-US" dirty="0"/>
              <a:t> - risk of skill fade</a:t>
            </a:r>
          </a:p>
          <a:p>
            <a:r>
              <a:rPr lang="en-US" dirty="0"/>
              <a:t> - how to ask the right question</a:t>
            </a:r>
          </a:p>
          <a:p>
            <a:r>
              <a:rPr lang="en-US" dirty="0"/>
              <a:t> - </a:t>
            </a:r>
          </a:p>
        </p:txBody>
      </p:sp>
      <p:sp>
        <p:nvSpPr>
          <p:cNvPr id="4" name="Slide Number Placeholder 3"/>
          <p:cNvSpPr>
            <a:spLocks noGrp="1"/>
          </p:cNvSpPr>
          <p:nvPr>
            <p:ph type="sldNum" sz="quarter" idx="5"/>
          </p:nvPr>
        </p:nvSpPr>
        <p:spPr/>
        <p:txBody>
          <a:bodyPr/>
          <a:lstStyle/>
          <a:p>
            <a:fld id="{ED429354-F482-46A4-8C25-D80E2CB452D8}" type="slidenum">
              <a:rPr lang="en-US" smtClean="0"/>
              <a:t>18</a:t>
            </a:fld>
            <a:endParaRPr lang="en-US"/>
          </a:p>
        </p:txBody>
      </p:sp>
    </p:spTree>
    <p:extLst>
      <p:ext uri="{BB962C8B-B14F-4D97-AF65-F5344CB8AC3E}">
        <p14:creationId xmlns:p14="http://schemas.microsoft.com/office/powerpoint/2010/main" val="4130527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can’t end a session on AI without mentioning LLMs like </a:t>
            </a:r>
            <a:r>
              <a:rPr lang="en-US" dirty="0" err="1"/>
              <a:t>ChatGPT</a:t>
            </a:r>
            <a:r>
              <a:rPr lang="en-US" dirty="0"/>
              <a:t>. </a:t>
            </a:r>
          </a:p>
          <a:p>
            <a:r>
              <a:rPr lang="en-US" dirty="0"/>
              <a:t>On a lighter and broader note, do you have some AI tools that you’ve used  and found helpful. </a:t>
            </a:r>
          </a:p>
          <a:p>
            <a:r>
              <a:rPr lang="en-US" dirty="0"/>
              <a:t>Can you share how you’ve used them. </a:t>
            </a:r>
          </a:p>
          <a:p>
            <a:endParaRPr lang="en-US" dirty="0"/>
          </a:p>
          <a:p>
            <a:r>
              <a:rPr lang="en-US" dirty="0"/>
              <a:t>Josh - Differentiated / personalized education for patients</a:t>
            </a:r>
          </a:p>
          <a:p>
            <a:r>
              <a:rPr lang="en-US" dirty="0"/>
              <a:t>Vince – </a:t>
            </a:r>
          </a:p>
          <a:p>
            <a:r>
              <a:rPr lang="en-US" dirty="0"/>
              <a:t>Justin – admin examples</a:t>
            </a:r>
          </a:p>
          <a:p>
            <a:r>
              <a:rPr lang="en-US" dirty="0"/>
              <a:t> - letters of recommendation</a:t>
            </a:r>
          </a:p>
          <a:p>
            <a:r>
              <a:rPr lang="en-US" dirty="0"/>
              <a:t> - </a:t>
            </a:r>
          </a:p>
        </p:txBody>
      </p:sp>
      <p:sp>
        <p:nvSpPr>
          <p:cNvPr id="4" name="Slide Number Placeholder 3"/>
          <p:cNvSpPr>
            <a:spLocks noGrp="1"/>
          </p:cNvSpPr>
          <p:nvPr>
            <p:ph type="sldNum" sz="quarter" idx="5"/>
          </p:nvPr>
        </p:nvSpPr>
        <p:spPr/>
        <p:txBody>
          <a:bodyPr/>
          <a:lstStyle/>
          <a:p>
            <a:fld id="{ED429354-F482-46A4-8C25-D80E2CB452D8}" type="slidenum">
              <a:rPr lang="en-US" smtClean="0"/>
              <a:t>19</a:t>
            </a:fld>
            <a:endParaRPr lang="en-US"/>
          </a:p>
        </p:txBody>
      </p:sp>
    </p:spTree>
    <p:extLst>
      <p:ext uri="{BB962C8B-B14F-4D97-AF65-F5344CB8AC3E}">
        <p14:creationId xmlns:p14="http://schemas.microsoft.com/office/powerpoint/2010/main" val="767425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29354-F482-46A4-8C25-D80E2CB452D8}" type="slidenum">
              <a:rPr lang="en-US" smtClean="0"/>
              <a:t>2</a:t>
            </a:fld>
            <a:endParaRPr lang="en-US"/>
          </a:p>
        </p:txBody>
      </p:sp>
    </p:spTree>
    <p:extLst>
      <p:ext uri="{BB962C8B-B14F-4D97-AF65-F5344CB8AC3E}">
        <p14:creationId xmlns:p14="http://schemas.microsoft.com/office/powerpoint/2010/main" val="31333693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leave this session, what is 1 key takeaway we should walk out with? </a:t>
            </a:r>
          </a:p>
          <a:p>
            <a:r>
              <a:rPr lang="en-US" dirty="0"/>
              <a:t>What excites you about AI? What scares you?</a:t>
            </a:r>
          </a:p>
        </p:txBody>
      </p:sp>
      <p:sp>
        <p:nvSpPr>
          <p:cNvPr id="4" name="Slide Number Placeholder 3"/>
          <p:cNvSpPr>
            <a:spLocks noGrp="1"/>
          </p:cNvSpPr>
          <p:nvPr>
            <p:ph type="sldNum" sz="quarter" idx="5"/>
          </p:nvPr>
        </p:nvSpPr>
        <p:spPr/>
        <p:txBody>
          <a:bodyPr/>
          <a:lstStyle/>
          <a:p>
            <a:fld id="{ED429354-F482-46A4-8C25-D80E2CB452D8}" type="slidenum">
              <a:rPr lang="en-US" smtClean="0"/>
              <a:t>20</a:t>
            </a:fld>
            <a:endParaRPr lang="en-US"/>
          </a:p>
        </p:txBody>
      </p:sp>
    </p:spTree>
    <p:extLst>
      <p:ext uri="{BB962C8B-B14F-4D97-AF65-F5344CB8AC3E}">
        <p14:creationId xmlns:p14="http://schemas.microsoft.com/office/powerpoint/2010/main" val="327516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29354-F482-46A4-8C25-D80E2CB452D8}" type="slidenum">
              <a:rPr lang="en-US" smtClean="0"/>
              <a:t>3</a:t>
            </a:fld>
            <a:endParaRPr lang="en-US"/>
          </a:p>
        </p:txBody>
      </p:sp>
    </p:spTree>
    <p:extLst>
      <p:ext uri="{BB962C8B-B14F-4D97-AF65-F5344CB8AC3E}">
        <p14:creationId xmlns:p14="http://schemas.microsoft.com/office/powerpoint/2010/main" val="554652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29354-F482-46A4-8C25-D80E2CB452D8}" type="slidenum">
              <a:rPr lang="en-US" smtClean="0"/>
              <a:t>4</a:t>
            </a:fld>
            <a:endParaRPr lang="en-US"/>
          </a:p>
        </p:txBody>
      </p:sp>
    </p:spTree>
    <p:extLst>
      <p:ext uri="{BB962C8B-B14F-4D97-AF65-F5344CB8AC3E}">
        <p14:creationId xmlns:p14="http://schemas.microsoft.com/office/powerpoint/2010/main" val="480287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429354-F482-46A4-8C25-D80E2CB452D8}" type="slidenum">
              <a:rPr lang="en-US" smtClean="0"/>
              <a:t>5</a:t>
            </a:fld>
            <a:endParaRPr lang="en-US"/>
          </a:p>
        </p:txBody>
      </p:sp>
    </p:spTree>
    <p:extLst>
      <p:ext uri="{BB962C8B-B14F-4D97-AF65-F5344CB8AC3E}">
        <p14:creationId xmlns:p14="http://schemas.microsoft.com/office/powerpoint/2010/main" val="2585024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you come from very distinct specialties. Within your contexts, what do you see as AI?</a:t>
            </a:r>
          </a:p>
          <a:p>
            <a:endParaRPr lang="en-US" dirty="0"/>
          </a:p>
          <a:p>
            <a:r>
              <a:rPr lang="en-US" dirty="0"/>
              <a:t>- using AI ML </a:t>
            </a:r>
            <a:r>
              <a:rPr lang="en-US" dirty="0" err="1"/>
              <a:t>identifiying</a:t>
            </a:r>
            <a:r>
              <a:rPr lang="en-US" dirty="0"/>
              <a:t> individuals at high </a:t>
            </a:r>
            <a:r>
              <a:rPr lang="en-US" dirty="0" err="1"/>
              <a:t>rish</a:t>
            </a:r>
            <a:r>
              <a:rPr lang="en-US" dirty="0"/>
              <a:t> for suicide - strategically assign care for them</a:t>
            </a:r>
          </a:p>
          <a:p>
            <a:r>
              <a:rPr lang="en-US" dirty="0"/>
              <a:t>- Ambient dictation – clinical decision from semi structured data – give recommendations</a:t>
            </a:r>
          </a:p>
          <a:p>
            <a:endParaRPr lang="en-US" dirty="0"/>
          </a:p>
        </p:txBody>
      </p:sp>
      <p:sp>
        <p:nvSpPr>
          <p:cNvPr id="4" name="Slide Number Placeholder 3"/>
          <p:cNvSpPr>
            <a:spLocks noGrp="1"/>
          </p:cNvSpPr>
          <p:nvPr>
            <p:ph type="sldNum" sz="quarter" idx="5"/>
          </p:nvPr>
        </p:nvSpPr>
        <p:spPr/>
        <p:txBody>
          <a:bodyPr/>
          <a:lstStyle/>
          <a:p>
            <a:fld id="{ED429354-F482-46A4-8C25-D80E2CB452D8}" type="slidenum">
              <a:rPr lang="en-US" smtClean="0"/>
              <a:t>6</a:t>
            </a:fld>
            <a:endParaRPr lang="en-US"/>
          </a:p>
        </p:txBody>
      </p:sp>
    </p:spTree>
    <p:extLst>
      <p:ext uri="{BB962C8B-B14F-4D97-AF65-F5344CB8AC3E}">
        <p14:creationId xmlns:p14="http://schemas.microsoft.com/office/powerpoint/2010/main" val="3371423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4936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Dictation software (Nuance </a:t>
            </a:r>
            <a:r>
              <a:rPr lang="en-US" dirty="0" err="1"/>
              <a:t>PowerScribe</a:t>
            </a:r>
            <a:r>
              <a:rPr lang="en-US" dirty="0"/>
              <a:t> highlighted here) will boost efficiency through workflow </a:t>
            </a:r>
            <a:r>
              <a:rPr lang="en-US" dirty="0" err="1"/>
              <a:t>prioritation</a:t>
            </a:r>
            <a:r>
              <a:rPr lang="en-US" dirty="0"/>
              <a:t>, proactive notifications, AI-enhanced findings, improved reports, reduction in duplicative imaging, more information for informed clinical decisions, AI-assisted diagnoses and impressions, and improved cost-control analytics.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93771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AEAE4-90F6-5C6A-D8A3-3496E765F7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E2D3E4-DA7B-621E-37EC-91D8EE51D9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847E1E-2FD9-4694-5B4A-18CDDA4DDE72}"/>
              </a:ext>
            </a:extLst>
          </p:cNvPr>
          <p:cNvSpPr>
            <a:spLocks noGrp="1"/>
          </p:cNvSpPr>
          <p:nvPr>
            <p:ph type="body" idx="1"/>
          </p:nvPr>
        </p:nvSpPr>
        <p:spPr/>
        <p:txBody>
          <a:bodyPr/>
          <a:lstStyle/>
          <a:p>
            <a:r>
              <a:rPr lang="en-US" dirty="0" err="1"/>
              <a:t>RadPartners</a:t>
            </a:r>
            <a:r>
              <a:rPr lang="en-US" dirty="0"/>
              <a:t> Inc has developed a suite of clinical AI tools into their reading platform. One builds on the incorporation of the appropriateness criteria in reports: examples AAA, thyroid nodules, </a:t>
            </a:r>
            <a:r>
              <a:rPr lang="en-US" dirty="0" err="1"/>
              <a:t>pulm</a:t>
            </a:r>
            <a:r>
              <a:rPr lang="en-US" dirty="0"/>
              <a:t> nodules</a:t>
            </a:r>
          </a:p>
        </p:txBody>
      </p:sp>
      <p:sp>
        <p:nvSpPr>
          <p:cNvPr id="4" name="Slide Number Placeholder 3">
            <a:extLst>
              <a:ext uri="{FF2B5EF4-FFF2-40B4-BE49-F238E27FC236}">
                <a16:creationId xmlns:a16="http://schemas.microsoft.com/office/drawing/2014/main" id="{BDBC2C3F-EFED-E696-7951-CB29D90ACDAE}"/>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4864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3"/>
        <p:cNvGrpSpPr/>
        <p:nvPr/>
      </p:nvGrpSpPr>
      <p:grpSpPr>
        <a:xfrm>
          <a:off x="0" y="0"/>
          <a:ext cx="0" cy="0"/>
          <a:chOff x="0" y="0"/>
          <a:chExt cx="0" cy="0"/>
        </a:xfrm>
      </p:grpSpPr>
      <p:sp>
        <p:nvSpPr>
          <p:cNvPr id="14" name="Google Shape;14;p11"/>
          <p:cNvSpPr txBox="1">
            <a:spLocks noGrp="1"/>
          </p:cNvSpPr>
          <p:nvPr>
            <p:ph type="ctrTitle"/>
          </p:nvPr>
        </p:nvSpPr>
        <p:spPr>
          <a:xfrm>
            <a:off x="1143001" y="1008670"/>
            <a:ext cx="6858001" cy="202003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Franklin Gothic"/>
              <a:buNone/>
              <a:defRPr sz="48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11"/>
          <p:cNvSpPr/>
          <p:nvPr/>
        </p:nvSpPr>
        <p:spPr>
          <a:xfrm>
            <a:off x="0" y="6307670"/>
            <a:ext cx="9144000" cy="550333"/>
          </a:xfrm>
          <a:prstGeom prst="rect">
            <a:avLst/>
          </a:prstGeom>
          <a:solidFill>
            <a:srgbClr val="20245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16;p11"/>
          <p:cNvSpPr txBox="1">
            <a:spLocks noGrp="1"/>
          </p:cNvSpPr>
          <p:nvPr>
            <p:ph type="body" idx="1"/>
          </p:nvPr>
        </p:nvSpPr>
        <p:spPr>
          <a:xfrm>
            <a:off x="1143000" y="3104986"/>
            <a:ext cx="6858000" cy="696913"/>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rgbClr val="2A2A2A"/>
              </a:buClr>
              <a:buSzPts val="1600"/>
              <a:buNone/>
              <a:defRPr sz="1600" b="0">
                <a:solidFill>
                  <a:srgbClr val="2A2A2A"/>
                </a:solidFill>
              </a:defRPr>
            </a:lvl1pPr>
            <a:lvl2pPr marL="914400" lvl="1" indent="-228600" algn="l">
              <a:lnSpc>
                <a:spcPct val="150000"/>
              </a:lnSpc>
              <a:spcBef>
                <a:spcPts val="500"/>
              </a:spcBef>
              <a:spcAft>
                <a:spcPts val="0"/>
              </a:spcAft>
              <a:buClr>
                <a:schemeClr val="dk1"/>
              </a:buClr>
              <a:buSzPts val="1800"/>
              <a:buNone/>
              <a:defRPr/>
            </a:lvl2pPr>
            <a:lvl3pPr marL="1371600" lvl="2" indent="-228600" algn="l">
              <a:lnSpc>
                <a:spcPct val="150000"/>
              </a:lnSpc>
              <a:spcBef>
                <a:spcPts val="500"/>
              </a:spcBef>
              <a:spcAft>
                <a:spcPts val="0"/>
              </a:spcAft>
              <a:buClr>
                <a:schemeClr val="dk1"/>
              </a:buClr>
              <a:buSzPts val="1800"/>
              <a:buNone/>
              <a:defRPr/>
            </a:lvl3pPr>
            <a:lvl4pPr marL="1828800" lvl="3" indent="-228600" algn="l">
              <a:lnSpc>
                <a:spcPct val="150000"/>
              </a:lnSpc>
              <a:spcBef>
                <a:spcPts val="500"/>
              </a:spcBef>
              <a:spcAft>
                <a:spcPts val="0"/>
              </a:spcAft>
              <a:buClr>
                <a:schemeClr val="dk1"/>
              </a:buClr>
              <a:buSzPts val="1800"/>
              <a:buNone/>
              <a:defRPr/>
            </a:lvl4pPr>
            <a:lvl5pPr marL="2286000" lvl="4" indent="-228600" algn="l">
              <a:lnSpc>
                <a:spcPct val="15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Graphic Layout Alt">
  <p:cSld name="Graphic Layout Alt">
    <p:spTree>
      <p:nvGrpSpPr>
        <p:cNvPr id="1" name="Shape 61"/>
        <p:cNvGrpSpPr/>
        <p:nvPr/>
      </p:nvGrpSpPr>
      <p:grpSpPr>
        <a:xfrm>
          <a:off x="0" y="0"/>
          <a:ext cx="0" cy="0"/>
          <a:chOff x="0" y="0"/>
          <a:chExt cx="0" cy="0"/>
        </a:xfrm>
      </p:grpSpPr>
      <p:sp>
        <p:nvSpPr>
          <p:cNvPr id="62" name="Google Shape;62;p19"/>
          <p:cNvSpPr txBox="1">
            <a:spLocks noGrp="1"/>
          </p:cNvSpPr>
          <p:nvPr>
            <p:ph type="sldNum" idx="12"/>
          </p:nvPr>
        </p:nvSpPr>
        <p:spPr>
          <a:xfrm>
            <a:off x="4321715" y="6476429"/>
            <a:ext cx="500569"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63" name="Google Shape;63;p19"/>
          <p:cNvSpPr txBox="1">
            <a:spLocks noGrp="1"/>
          </p:cNvSpPr>
          <p:nvPr>
            <p:ph type="body" idx="1"/>
          </p:nvPr>
        </p:nvSpPr>
        <p:spPr>
          <a:xfrm>
            <a:off x="3245" y="3245"/>
            <a:ext cx="9144000" cy="3048000"/>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dk1"/>
              </a:buClr>
              <a:buSzPts val="1800"/>
              <a:buNone/>
              <a:defRPr/>
            </a:lvl1pPr>
            <a:lvl2pPr marL="914400" lvl="1" indent="-228600" algn="l">
              <a:lnSpc>
                <a:spcPct val="150000"/>
              </a:lnSpc>
              <a:spcBef>
                <a:spcPts val="500"/>
              </a:spcBef>
              <a:spcAft>
                <a:spcPts val="0"/>
              </a:spcAft>
              <a:buClr>
                <a:schemeClr val="dk1"/>
              </a:buClr>
              <a:buSzPts val="1800"/>
              <a:buNone/>
              <a:defRPr/>
            </a:lvl2pPr>
            <a:lvl3pPr marL="1371600" lvl="2" indent="-228600" algn="l">
              <a:lnSpc>
                <a:spcPct val="150000"/>
              </a:lnSpc>
              <a:spcBef>
                <a:spcPts val="500"/>
              </a:spcBef>
              <a:spcAft>
                <a:spcPts val="0"/>
              </a:spcAft>
              <a:buClr>
                <a:schemeClr val="dk1"/>
              </a:buClr>
              <a:buSzPts val="1800"/>
              <a:buNone/>
              <a:defRPr/>
            </a:lvl3pPr>
            <a:lvl4pPr marL="1828800" lvl="3" indent="-228600" algn="l">
              <a:lnSpc>
                <a:spcPct val="150000"/>
              </a:lnSpc>
              <a:spcBef>
                <a:spcPts val="500"/>
              </a:spcBef>
              <a:spcAft>
                <a:spcPts val="0"/>
              </a:spcAft>
              <a:buClr>
                <a:schemeClr val="dk1"/>
              </a:buClr>
              <a:buSzPts val="1800"/>
              <a:buNone/>
              <a:defRPr/>
            </a:lvl4pPr>
            <a:lvl5pPr marL="2286000" lvl="4" indent="-228600" algn="l">
              <a:lnSpc>
                <a:spcPct val="15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9"/>
          <p:cNvSpPr txBox="1">
            <a:spLocks noGrp="1"/>
          </p:cNvSpPr>
          <p:nvPr>
            <p:ph type="body" idx="2"/>
          </p:nvPr>
        </p:nvSpPr>
        <p:spPr>
          <a:xfrm>
            <a:off x="637367" y="4421648"/>
            <a:ext cx="2151460" cy="307962"/>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dk1"/>
              </a:buClr>
              <a:buSzPts val="1800"/>
              <a:buNone/>
              <a:defRPr/>
            </a:lvl1pPr>
            <a:lvl2pPr marL="914400" lvl="1" indent="-228600" algn="l">
              <a:lnSpc>
                <a:spcPct val="150000"/>
              </a:lnSpc>
              <a:spcBef>
                <a:spcPts val="500"/>
              </a:spcBef>
              <a:spcAft>
                <a:spcPts val="0"/>
              </a:spcAft>
              <a:buClr>
                <a:schemeClr val="dk1"/>
              </a:buClr>
              <a:buSzPts val="1800"/>
              <a:buNone/>
              <a:defRPr/>
            </a:lvl2pPr>
            <a:lvl3pPr marL="1371600" lvl="2" indent="-228600" algn="l">
              <a:lnSpc>
                <a:spcPct val="150000"/>
              </a:lnSpc>
              <a:spcBef>
                <a:spcPts val="500"/>
              </a:spcBef>
              <a:spcAft>
                <a:spcPts val="0"/>
              </a:spcAft>
              <a:buClr>
                <a:schemeClr val="dk1"/>
              </a:buClr>
              <a:buSzPts val="1800"/>
              <a:buNone/>
              <a:defRPr/>
            </a:lvl3pPr>
            <a:lvl4pPr marL="1828800" lvl="3" indent="-228600" algn="l">
              <a:lnSpc>
                <a:spcPct val="150000"/>
              </a:lnSpc>
              <a:spcBef>
                <a:spcPts val="500"/>
              </a:spcBef>
              <a:spcAft>
                <a:spcPts val="0"/>
              </a:spcAft>
              <a:buClr>
                <a:schemeClr val="dk1"/>
              </a:buClr>
              <a:buSzPts val="1800"/>
              <a:buNone/>
              <a:defRPr/>
            </a:lvl4pPr>
            <a:lvl5pPr marL="2286000" lvl="4" indent="-228600" algn="l">
              <a:lnSpc>
                <a:spcPct val="15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19"/>
          <p:cNvSpPr txBox="1">
            <a:spLocks noGrp="1"/>
          </p:cNvSpPr>
          <p:nvPr>
            <p:ph type="body" idx="3"/>
          </p:nvPr>
        </p:nvSpPr>
        <p:spPr>
          <a:xfrm>
            <a:off x="633738" y="4758574"/>
            <a:ext cx="2158721" cy="1092200"/>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dk1"/>
              </a:buClr>
              <a:buSzPts val="1800"/>
              <a:buNone/>
              <a:defRPr/>
            </a:lvl1pPr>
            <a:lvl2pPr marL="914400" lvl="1" indent="-228600" algn="l">
              <a:lnSpc>
                <a:spcPct val="150000"/>
              </a:lnSpc>
              <a:spcBef>
                <a:spcPts val="500"/>
              </a:spcBef>
              <a:spcAft>
                <a:spcPts val="0"/>
              </a:spcAft>
              <a:buClr>
                <a:schemeClr val="dk1"/>
              </a:buClr>
              <a:buSzPts val="1800"/>
              <a:buNone/>
              <a:defRPr/>
            </a:lvl2pPr>
            <a:lvl3pPr marL="1371600" lvl="2" indent="-228600" algn="l">
              <a:lnSpc>
                <a:spcPct val="150000"/>
              </a:lnSpc>
              <a:spcBef>
                <a:spcPts val="500"/>
              </a:spcBef>
              <a:spcAft>
                <a:spcPts val="0"/>
              </a:spcAft>
              <a:buClr>
                <a:schemeClr val="dk1"/>
              </a:buClr>
              <a:buSzPts val="1800"/>
              <a:buNone/>
              <a:defRPr/>
            </a:lvl3pPr>
            <a:lvl4pPr marL="1828800" lvl="3" indent="-228600" algn="l">
              <a:lnSpc>
                <a:spcPct val="150000"/>
              </a:lnSpc>
              <a:spcBef>
                <a:spcPts val="500"/>
              </a:spcBef>
              <a:spcAft>
                <a:spcPts val="0"/>
              </a:spcAft>
              <a:buClr>
                <a:schemeClr val="dk1"/>
              </a:buClr>
              <a:buSzPts val="1800"/>
              <a:buNone/>
              <a:defRPr/>
            </a:lvl4pPr>
            <a:lvl5pPr marL="2286000" lvl="4" indent="-228600" algn="l">
              <a:lnSpc>
                <a:spcPct val="15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19"/>
          <p:cNvSpPr>
            <a:spLocks noGrp="1"/>
          </p:cNvSpPr>
          <p:nvPr>
            <p:ph type="pic" idx="4"/>
          </p:nvPr>
        </p:nvSpPr>
        <p:spPr>
          <a:xfrm>
            <a:off x="3495886" y="3559359"/>
            <a:ext cx="2155091" cy="691116"/>
          </a:xfrm>
          <a:prstGeom prst="rect">
            <a:avLst/>
          </a:prstGeom>
          <a:noFill/>
          <a:ln>
            <a:noFill/>
          </a:ln>
        </p:spPr>
      </p:sp>
      <p:sp>
        <p:nvSpPr>
          <p:cNvPr id="67" name="Google Shape;67;p19"/>
          <p:cNvSpPr>
            <a:spLocks noGrp="1"/>
          </p:cNvSpPr>
          <p:nvPr>
            <p:ph type="pic" idx="5"/>
          </p:nvPr>
        </p:nvSpPr>
        <p:spPr>
          <a:xfrm>
            <a:off x="633737" y="3559359"/>
            <a:ext cx="2155090" cy="691116"/>
          </a:xfrm>
          <a:prstGeom prst="rect">
            <a:avLst/>
          </a:prstGeom>
          <a:noFill/>
          <a:ln>
            <a:noFill/>
          </a:ln>
        </p:spPr>
      </p:sp>
      <p:sp>
        <p:nvSpPr>
          <p:cNvPr id="68" name="Google Shape;68;p19"/>
          <p:cNvSpPr>
            <a:spLocks noGrp="1"/>
          </p:cNvSpPr>
          <p:nvPr>
            <p:ph type="pic" idx="6"/>
          </p:nvPr>
        </p:nvSpPr>
        <p:spPr>
          <a:xfrm>
            <a:off x="6337602" y="3589392"/>
            <a:ext cx="2155091" cy="691116"/>
          </a:xfrm>
          <a:prstGeom prst="rect">
            <a:avLst/>
          </a:prstGeom>
          <a:noFill/>
          <a:ln>
            <a:noFill/>
          </a:ln>
        </p:spPr>
      </p:sp>
      <p:sp>
        <p:nvSpPr>
          <p:cNvPr id="69" name="Google Shape;69;p19"/>
          <p:cNvSpPr txBox="1">
            <a:spLocks noGrp="1"/>
          </p:cNvSpPr>
          <p:nvPr>
            <p:ph type="body" idx="7"/>
          </p:nvPr>
        </p:nvSpPr>
        <p:spPr>
          <a:xfrm>
            <a:off x="3499517" y="4421648"/>
            <a:ext cx="2151460" cy="307962"/>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dk1"/>
              </a:buClr>
              <a:buSzPts val="1800"/>
              <a:buNone/>
              <a:defRPr/>
            </a:lvl1pPr>
            <a:lvl2pPr marL="914400" lvl="1" indent="-228600" algn="l">
              <a:lnSpc>
                <a:spcPct val="150000"/>
              </a:lnSpc>
              <a:spcBef>
                <a:spcPts val="500"/>
              </a:spcBef>
              <a:spcAft>
                <a:spcPts val="0"/>
              </a:spcAft>
              <a:buClr>
                <a:schemeClr val="dk1"/>
              </a:buClr>
              <a:buSzPts val="1800"/>
              <a:buNone/>
              <a:defRPr/>
            </a:lvl2pPr>
            <a:lvl3pPr marL="1371600" lvl="2" indent="-228600" algn="l">
              <a:lnSpc>
                <a:spcPct val="150000"/>
              </a:lnSpc>
              <a:spcBef>
                <a:spcPts val="500"/>
              </a:spcBef>
              <a:spcAft>
                <a:spcPts val="0"/>
              </a:spcAft>
              <a:buClr>
                <a:schemeClr val="dk1"/>
              </a:buClr>
              <a:buSzPts val="1800"/>
              <a:buNone/>
              <a:defRPr/>
            </a:lvl3pPr>
            <a:lvl4pPr marL="1828800" lvl="3" indent="-228600" algn="l">
              <a:lnSpc>
                <a:spcPct val="150000"/>
              </a:lnSpc>
              <a:spcBef>
                <a:spcPts val="500"/>
              </a:spcBef>
              <a:spcAft>
                <a:spcPts val="0"/>
              </a:spcAft>
              <a:buClr>
                <a:schemeClr val="dk1"/>
              </a:buClr>
              <a:buSzPts val="1800"/>
              <a:buNone/>
              <a:defRPr/>
            </a:lvl4pPr>
            <a:lvl5pPr marL="2286000" lvl="4" indent="-228600" algn="l">
              <a:lnSpc>
                <a:spcPct val="15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19"/>
          <p:cNvSpPr txBox="1">
            <a:spLocks noGrp="1"/>
          </p:cNvSpPr>
          <p:nvPr>
            <p:ph type="body" idx="8"/>
          </p:nvPr>
        </p:nvSpPr>
        <p:spPr>
          <a:xfrm>
            <a:off x="3495886" y="4758574"/>
            <a:ext cx="2158721" cy="1092200"/>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dk1"/>
              </a:buClr>
              <a:buSzPts val="1800"/>
              <a:buNone/>
              <a:defRPr/>
            </a:lvl1pPr>
            <a:lvl2pPr marL="914400" lvl="1" indent="-228600" algn="l">
              <a:lnSpc>
                <a:spcPct val="150000"/>
              </a:lnSpc>
              <a:spcBef>
                <a:spcPts val="500"/>
              </a:spcBef>
              <a:spcAft>
                <a:spcPts val="0"/>
              </a:spcAft>
              <a:buClr>
                <a:schemeClr val="dk1"/>
              </a:buClr>
              <a:buSzPts val="1800"/>
              <a:buNone/>
              <a:defRPr/>
            </a:lvl2pPr>
            <a:lvl3pPr marL="1371600" lvl="2" indent="-228600" algn="l">
              <a:lnSpc>
                <a:spcPct val="150000"/>
              </a:lnSpc>
              <a:spcBef>
                <a:spcPts val="500"/>
              </a:spcBef>
              <a:spcAft>
                <a:spcPts val="0"/>
              </a:spcAft>
              <a:buClr>
                <a:schemeClr val="dk1"/>
              </a:buClr>
              <a:buSzPts val="1800"/>
              <a:buNone/>
              <a:defRPr/>
            </a:lvl3pPr>
            <a:lvl4pPr marL="1828800" lvl="3" indent="-228600" algn="l">
              <a:lnSpc>
                <a:spcPct val="150000"/>
              </a:lnSpc>
              <a:spcBef>
                <a:spcPts val="500"/>
              </a:spcBef>
              <a:spcAft>
                <a:spcPts val="0"/>
              </a:spcAft>
              <a:buClr>
                <a:schemeClr val="dk1"/>
              </a:buClr>
              <a:buSzPts val="1800"/>
              <a:buNone/>
              <a:defRPr/>
            </a:lvl4pPr>
            <a:lvl5pPr marL="2286000" lvl="4" indent="-228600" algn="l">
              <a:lnSpc>
                <a:spcPct val="15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9"/>
          <p:cNvSpPr txBox="1">
            <a:spLocks noGrp="1"/>
          </p:cNvSpPr>
          <p:nvPr>
            <p:ph type="body" idx="9"/>
          </p:nvPr>
        </p:nvSpPr>
        <p:spPr>
          <a:xfrm>
            <a:off x="6337603" y="4421648"/>
            <a:ext cx="2155090" cy="307962"/>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dk1"/>
              </a:buClr>
              <a:buSzPts val="1800"/>
              <a:buNone/>
              <a:defRPr/>
            </a:lvl1pPr>
            <a:lvl2pPr marL="914400" lvl="1" indent="-228600" algn="l">
              <a:lnSpc>
                <a:spcPct val="150000"/>
              </a:lnSpc>
              <a:spcBef>
                <a:spcPts val="500"/>
              </a:spcBef>
              <a:spcAft>
                <a:spcPts val="0"/>
              </a:spcAft>
              <a:buClr>
                <a:schemeClr val="dk1"/>
              </a:buClr>
              <a:buSzPts val="1800"/>
              <a:buNone/>
              <a:defRPr/>
            </a:lvl2pPr>
            <a:lvl3pPr marL="1371600" lvl="2" indent="-228600" algn="l">
              <a:lnSpc>
                <a:spcPct val="150000"/>
              </a:lnSpc>
              <a:spcBef>
                <a:spcPts val="500"/>
              </a:spcBef>
              <a:spcAft>
                <a:spcPts val="0"/>
              </a:spcAft>
              <a:buClr>
                <a:schemeClr val="dk1"/>
              </a:buClr>
              <a:buSzPts val="1800"/>
              <a:buNone/>
              <a:defRPr/>
            </a:lvl3pPr>
            <a:lvl4pPr marL="1828800" lvl="3" indent="-228600" algn="l">
              <a:lnSpc>
                <a:spcPct val="150000"/>
              </a:lnSpc>
              <a:spcBef>
                <a:spcPts val="500"/>
              </a:spcBef>
              <a:spcAft>
                <a:spcPts val="0"/>
              </a:spcAft>
              <a:buClr>
                <a:schemeClr val="dk1"/>
              </a:buClr>
              <a:buSzPts val="1800"/>
              <a:buNone/>
              <a:defRPr/>
            </a:lvl4pPr>
            <a:lvl5pPr marL="2286000" lvl="4" indent="-228600" algn="l">
              <a:lnSpc>
                <a:spcPct val="15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19"/>
          <p:cNvSpPr txBox="1">
            <a:spLocks noGrp="1"/>
          </p:cNvSpPr>
          <p:nvPr>
            <p:ph type="body" idx="13"/>
          </p:nvPr>
        </p:nvSpPr>
        <p:spPr>
          <a:xfrm>
            <a:off x="6337603" y="4758574"/>
            <a:ext cx="2158721" cy="1092200"/>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dk1"/>
              </a:buClr>
              <a:buSzPts val="1800"/>
              <a:buNone/>
              <a:defRPr/>
            </a:lvl1pPr>
            <a:lvl2pPr marL="914400" lvl="1" indent="-228600" algn="l">
              <a:lnSpc>
                <a:spcPct val="150000"/>
              </a:lnSpc>
              <a:spcBef>
                <a:spcPts val="500"/>
              </a:spcBef>
              <a:spcAft>
                <a:spcPts val="0"/>
              </a:spcAft>
              <a:buClr>
                <a:schemeClr val="dk1"/>
              </a:buClr>
              <a:buSzPts val="1800"/>
              <a:buNone/>
              <a:defRPr/>
            </a:lvl2pPr>
            <a:lvl3pPr marL="1371600" lvl="2" indent="-228600" algn="l">
              <a:lnSpc>
                <a:spcPct val="150000"/>
              </a:lnSpc>
              <a:spcBef>
                <a:spcPts val="500"/>
              </a:spcBef>
              <a:spcAft>
                <a:spcPts val="0"/>
              </a:spcAft>
              <a:buClr>
                <a:schemeClr val="dk1"/>
              </a:buClr>
              <a:buSzPts val="1800"/>
              <a:buNone/>
              <a:defRPr/>
            </a:lvl3pPr>
            <a:lvl4pPr marL="1828800" lvl="3" indent="-228600" algn="l">
              <a:lnSpc>
                <a:spcPct val="150000"/>
              </a:lnSpc>
              <a:spcBef>
                <a:spcPts val="500"/>
              </a:spcBef>
              <a:spcAft>
                <a:spcPts val="0"/>
              </a:spcAft>
              <a:buClr>
                <a:schemeClr val="dk1"/>
              </a:buClr>
              <a:buSzPts val="1800"/>
              <a:buNone/>
              <a:defRPr/>
            </a:lvl4pPr>
            <a:lvl5pPr marL="2286000" lvl="4" indent="-228600" algn="l">
              <a:lnSpc>
                <a:spcPct val="15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3" name="Google Shape;73;p19"/>
          <p:cNvPicPr preferRelativeResize="0"/>
          <p:nvPr/>
        </p:nvPicPr>
        <p:blipFill rotWithShape="1">
          <a:blip r:embed="rId2">
            <a:alphaModFix/>
          </a:blip>
          <a:srcRect/>
          <a:stretch/>
        </p:blipFill>
        <p:spPr>
          <a:xfrm>
            <a:off x="8278063" y="6260010"/>
            <a:ext cx="704088" cy="45836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1_Text Heavy">
    <p:spTree>
      <p:nvGrpSpPr>
        <p:cNvPr id="1" name=""/>
        <p:cNvGrpSpPr/>
        <p:nvPr/>
      </p:nvGrpSpPr>
      <p:grpSpPr>
        <a:xfrm>
          <a:off x="0" y="0"/>
          <a:ext cx="0" cy="0"/>
          <a:chOff x="0" y="0"/>
          <a:chExt cx="0" cy="0"/>
        </a:xfrm>
      </p:grpSpPr>
      <p:sp>
        <p:nvSpPr>
          <p:cNvPr id="3" name="Content Placeholder 2"/>
          <p:cNvSpPr>
            <a:spLocks noGrp="1"/>
          </p:cNvSpPr>
          <p:nvPr>
            <p:ph idx="1"/>
          </p:nvPr>
        </p:nvSpPr>
        <p:spPr>
          <a:xfrm>
            <a:off x="3413591" y="916775"/>
            <a:ext cx="4696394" cy="5048091"/>
          </a:xfrm>
        </p:spPr>
        <p:txBody>
          <a:bodyPr>
            <a:normAutofit/>
          </a:bodyPr>
          <a:lstStyle>
            <a:lvl1pPr marL="216689" indent="-216689">
              <a:lnSpc>
                <a:spcPct val="150000"/>
              </a:lnSpc>
              <a:buFont typeface="Arial" panose="020B0604020202020204" pitchFamily="34" charset="0"/>
              <a:buChar char="•"/>
              <a:defRPr sz="1200">
                <a:solidFill>
                  <a:schemeClr val="tx1"/>
                </a:solidFill>
              </a:defRPr>
            </a:lvl1pPr>
            <a:lvl2pPr marL="517909" indent="-175018">
              <a:buFont typeface="Arial" panose="020B0604020202020204" pitchFamily="34" charset="0"/>
              <a:buChar char="•"/>
              <a:defRPr sz="1200">
                <a:solidFill>
                  <a:schemeClr val="tx1"/>
                </a:solidFill>
              </a:defRPr>
            </a:lvl2pPr>
            <a:lvl3pPr marL="942952" indent="-257168">
              <a:buFont typeface="Arial" panose="020B0604020202020204" pitchFamily="34" charset="0"/>
              <a:buChar char="•"/>
              <a:defRPr sz="1500"/>
            </a:lvl3pPr>
            <a:lvl4pPr marL="1242982" indent="-214308">
              <a:buFont typeface="Arial" panose="020B0604020202020204" pitchFamily="34" charset="0"/>
              <a:buChar char="•"/>
              <a:defRPr sz="1350"/>
            </a:lvl4pPr>
            <a:lvl5pPr marL="1585874" indent="-214308">
              <a:buFont typeface="Arial" panose="020B0604020202020204" pitchFamily="34" charset="0"/>
              <a:buChar char="•"/>
              <a:defRPr sz="135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p:txBody>
      </p:sp>
      <p:sp>
        <p:nvSpPr>
          <p:cNvPr id="2" name="Title 1"/>
          <p:cNvSpPr>
            <a:spLocks noGrp="1"/>
          </p:cNvSpPr>
          <p:nvPr>
            <p:ph type="title" hasCustomPrompt="1"/>
          </p:nvPr>
        </p:nvSpPr>
        <p:spPr>
          <a:xfrm>
            <a:off x="3" y="2109108"/>
            <a:ext cx="3100259" cy="507831"/>
          </a:xfrm>
          <a:solidFill>
            <a:schemeClr val="bg2"/>
          </a:solidFill>
        </p:spPr>
        <p:txBody>
          <a:bodyPr lIns="0" tIns="45720" rIns="320040" bIns="45720" anchor="b">
            <a:spAutoFit/>
          </a:bodyPr>
          <a:lstStyle>
            <a:lvl1pPr algn="r">
              <a:lnSpc>
                <a:spcPct val="100000"/>
              </a:lnSpc>
              <a:defRPr sz="2700" baseline="0">
                <a:solidFill>
                  <a:schemeClr val="bg1"/>
                </a:solidFill>
              </a:defRPr>
            </a:lvl1pPr>
          </a:lstStyle>
          <a:p>
            <a:r>
              <a:rPr lang="en-US" dirty="0"/>
              <a:t>Slide Title</a:t>
            </a:r>
          </a:p>
        </p:txBody>
      </p:sp>
      <p:sp>
        <p:nvSpPr>
          <p:cNvPr id="4" name="Text Placeholder 3"/>
          <p:cNvSpPr>
            <a:spLocks noGrp="1"/>
          </p:cNvSpPr>
          <p:nvPr>
            <p:ph type="body" sz="half" idx="2" hasCustomPrompt="1"/>
          </p:nvPr>
        </p:nvSpPr>
        <p:spPr>
          <a:xfrm>
            <a:off x="837050" y="3424480"/>
            <a:ext cx="2011597" cy="687258"/>
          </a:xfrm>
        </p:spPr>
        <p:txBody>
          <a:bodyPr lIns="0" tIns="0" rIns="0" bIns="0">
            <a:normAutofit/>
          </a:bodyPr>
          <a:lstStyle>
            <a:lvl1pPr marL="0" indent="0" algn="ctr">
              <a:lnSpc>
                <a:spcPct val="100000"/>
              </a:lnSpc>
              <a:buNone/>
              <a:defRPr sz="2700">
                <a:solidFill>
                  <a:schemeClr val="accent2"/>
                </a:solidFill>
                <a:latin typeface="Franklin Gothic Demi" panose="020B0703020102020204" pitchFamily="34" charset="0"/>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150,000</a:t>
            </a:r>
          </a:p>
        </p:txBody>
      </p:sp>
      <p:sp>
        <p:nvSpPr>
          <p:cNvPr id="14" name="Text Placeholder 13"/>
          <p:cNvSpPr>
            <a:spLocks noGrp="1"/>
          </p:cNvSpPr>
          <p:nvPr>
            <p:ph type="body" sz="quarter" idx="10" hasCustomPrompt="1"/>
          </p:nvPr>
        </p:nvSpPr>
        <p:spPr>
          <a:xfrm>
            <a:off x="837049" y="4159864"/>
            <a:ext cx="2012156" cy="736600"/>
          </a:xfrm>
        </p:spPr>
        <p:txBody>
          <a:bodyPr lIns="228600" tIns="109728" rIns="228600" anchor="t" anchorCtr="0">
            <a:noAutofit/>
          </a:bodyPr>
          <a:lstStyle>
            <a:lvl1pPr algn="ctr">
              <a:lnSpc>
                <a:spcPct val="100000"/>
              </a:lnSpc>
              <a:defRPr sz="1050" i="1" cap="all" baseline="0">
                <a:solidFill>
                  <a:schemeClr val="tx1"/>
                </a:solidFill>
                <a:latin typeface="Franklin Gothic Book" panose="020B0503020102020204" pitchFamily="34" charset="0"/>
              </a:defRPr>
            </a:lvl1pPr>
          </a:lstStyle>
          <a:p>
            <a:pPr lvl="0"/>
            <a:r>
              <a:rPr lang="en-US" dirty="0"/>
              <a:t>Key Finding can be called out here</a:t>
            </a:r>
          </a:p>
        </p:txBody>
      </p:sp>
      <p:sp>
        <p:nvSpPr>
          <p:cNvPr id="5" name="Slide Number Placeholder 4">
            <a:extLst>
              <a:ext uri="{FF2B5EF4-FFF2-40B4-BE49-F238E27FC236}">
                <a16:creationId xmlns:a16="http://schemas.microsoft.com/office/drawing/2014/main" id="{ED4952A7-BD26-49FE-B59C-0A7E00B4C419}"/>
              </a:ext>
            </a:extLst>
          </p:cNvPr>
          <p:cNvSpPr>
            <a:spLocks noGrp="1"/>
          </p:cNvSpPr>
          <p:nvPr>
            <p:ph type="sldNum" sz="quarter" idx="11"/>
          </p:nvPr>
        </p:nvSpPr>
        <p:spPr/>
        <p:txBody>
          <a:bodyPr/>
          <a:lstStyle/>
          <a:p>
            <a:fld id="{FD8A293A-D1CD-4E04-B39F-B558EDD4ED7F}" type="slidenum">
              <a:rPr lang="en-US" smtClean="0"/>
              <a:pPr/>
              <a:t>‹#›</a:t>
            </a:fld>
            <a:endParaRPr lang="en-US"/>
          </a:p>
        </p:txBody>
      </p:sp>
      <p:pic>
        <p:nvPicPr>
          <p:cNvPr id="6" name="Google Shape;79;p1">
            <a:extLst>
              <a:ext uri="{FF2B5EF4-FFF2-40B4-BE49-F238E27FC236}">
                <a16:creationId xmlns:a16="http://schemas.microsoft.com/office/drawing/2014/main" id="{612B7028-D89E-F730-046E-3FF40551C061}"/>
              </a:ext>
            </a:extLst>
          </p:cNvPr>
          <p:cNvPicPr preferRelativeResize="0"/>
          <p:nvPr userDrawn="1"/>
        </p:nvPicPr>
        <p:blipFill rotWithShape="1">
          <a:blip r:embed="rId2">
            <a:alphaModFix/>
          </a:blip>
          <a:srcRect/>
          <a:stretch/>
        </p:blipFill>
        <p:spPr>
          <a:xfrm>
            <a:off x="6830376" y="6195659"/>
            <a:ext cx="2256472" cy="561539"/>
          </a:xfrm>
          <a:prstGeom prst="rect">
            <a:avLst/>
          </a:prstGeom>
          <a:noFill/>
          <a:ln>
            <a:noFill/>
          </a:ln>
        </p:spPr>
      </p:pic>
    </p:spTree>
    <p:extLst>
      <p:ext uri="{BB962C8B-B14F-4D97-AF65-F5344CB8AC3E}">
        <p14:creationId xmlns:p14="http://schemas.microsoft.com/office/powerpoint/2010/main" val="28441299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title"/>
          </p:nvPr>
        </p:nvSpPr>
        <p:spPr>
          <a:xfrm>
            <a:off x="628650" y="365128"/>
            <a:ext cx="7886700" cy="1325563"/>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4400"/>
              <a:buFont typeface="Franklin Gothic"/>
              <a:buNone/>
              <a:defRPr sz="4400" b="0" i="0" u="none" strike="noStrike" cap="none">
                <a:solidFill>
                  <a:schemeClr val="dk1"/>
                </a:solidFill>
                <a:latin typeface="Franklin Gothic"/>
                <a:ea typeface="Franklin Gothic"/>
                <a:cs typeface="Franklin Gothic"/>
                <a:sym typeface="Franklin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0"/>
          <p:cNvSpPr txBox="1">
            <a:spLocks noGrp="1"/>
          </p:cNvSpPr>
          <p:nvPr>
            <p:ph type="body" idx="1"/>
          </p:nvPr>
        </p:nvSpPr>
        <p:spPr>
          <a:xfrm>
            <a:off x="628650" y="1825628"/>
            <a:ext cx="7886700" cy="4233981"/>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5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15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228600" algn="l" rtl="0">
              <a:lnSpc>
                <a:spcPct val="15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lnSpc>
                <a:spcPct val="15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228600" algn="l" rtl="0">
              <a:lnSpc>
                <a:spcPct val="15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0"/>
          <p:cNvSpPr txBox="1">
            <a:spLocks noGrp="1"/>
          </p:cNvSpPr>
          <p:nvPr>
            <p:ph type="sldNum" idx="12"/>
          </p:nvPr>
        </p:nvSpPr>
        <p:spPr>
          <a:xfrm>
            <a:off x="4321715" y="6476429"/>
            <a:ext cx="500569"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rgbClr val="979797"/>
                </a:solidFill>
                <a:latin typeface="Calibri"/>
                <a:ea typeface="Calibri"/>
                <a:cs typeface="Calibri"/>
                <a:sym typeface="Calibri"/>
              </a:defRPr>
            </a:lvl1pPr>
            <a:lvl2pPr marL="0" marR="0" lvl="1" indent="0" algn="ctr" rtl="0">
              <a:spcBef>
                <a:spcPts val="0"/>
              </a:spcBef>
              <a:buNone/>
              <a:defRPr sz="1200" b="0" i="0" u="none" strike="noStrike" cap="none">
                <a:solidFill>
                  <a:srgbClr val="979797"/>
                </a:solidFill>
                <a:latin typeface="Calibri"/>
                <a:ea typeface="Calibri"/>
                <a:cs typeface="Calibri"/>
                <a:sym typeface="Calibri"/>
              </a:defRPr>
            </a:lvl2pPr>
            <a:lvl3pPr marL="0" marR="0" lvl="2" indent="0" algn="ctr" rtl="0">
              <a:spcBef>
                <a:spcPts val="0"/>
              </a:spcBef>
              <a:buNone/>
              <a:defRPr sz="1200" b="0" i="0" u="none" strike="noStrike" cap="none">
                <a:solidFill>
                  <a:srgbClr val="979797"/>
                </a:solidFill>
                <a:latin typeface="Calibri"/>
                <a:ea typeface="Calibri"/>
                <a:cs typeface="Calibri"/>
                <a:sym typeface="Calibri"/>
              </a:defRPr>
            </a:lvl3pPr>
            <a:lvl4pPr marL="0" marR="0" lvl="3" indent="0" algn="ctr" rtl="0">
              <a:spcBef>
                <a:spcPts val="0"/>
              </a:spcBef>
              <a:buNone/>
              <a:defRPr sz="1200" b="0" i="0" u="none" strike="noStrike" cap="none">
                <a:solidFill>
                  <a:srgbClr val="979797"/>
                </a:solidFill>
                <a:latin typeface="Calibri"/>
                <a:ea typeface="Calibri"/>
                <a:cs typeface="Calibri"/>
                <a:sym typeface="Calibri"/>
              </a:defRPr>
            </a:lvl4pPr>
            <a:lvl5pPr marL="0" marR="0" lvl="4" indent="0" algn="ctr" rtl="0">
              <a:spcBef>
                <a:spcPts val="0"/>
              </a:spcBef>
              <a:buNone/>
              <a:defRPr sz="1200" b="0" i="0" u="none" strike="noStrike" cap="none">
                <a:solidFill>
                  <a:srgbClr val="979797"/>
                </a:solidFill>
                <a:latin typeface="Calibri"/>
                <a:ea typeface="Calibri"/>
                <a:cs typeface="Calibri"/>
                <a:sym typeface="Calibri"/>
              </a:defRPr>
            </a:lvl5pPr>
            <a:lvl6pPr marL="0" marR="0" lvl="5" indent="0" algn="ctr" rtl="0">
              <a:spcBef>
                <a:spcPts val="0"/>
              </a:spcBef>
              <a:buNone/>
              <a:defRPr sz="1200" b="0" i="0" u="none" strike="noStrike" cap="none">
                <a:solidFill>
                  <a:srgbClr val="979797"/>
                </a:solidFill>
                <a:latin typeface="Calibri"/>
                <a:ea typeface="Calibri"/>
                <a:cs typeface="Calibri"/>
                <a:sym typeface="Calibri"/>
              </a:defRPr>
            </a:lvl6pPr>
            <a:lvl7pPr marL="0" marR="0" lvl="6" indent="0" algn="ctr" rtl="0">
              <a:spcBef>
                <a:spcPts val="0"/>
              </a:spcBef>
              <a:buNone/>
              <a:defRPr sz="1200" b="0" i="0" u="none" strike="noStrike" cap="none">
                <a:solidFill>
                  <a:srgbClr val="979797"/>
                </a:solidFill>
                <a:latin typeface="Calibri"/>
                <a:ea typeface="Calibri"/>
                <a:cs typeface="Calibri"/>
                <a:sym typeface="Calibri"/>
              </a:defRPr>
            </a:lvl7pPr>
            <a:lvl8pPr marL="0" marR="0" lvl="7" indent="0" algn="ctr" rtl="0">
              <a:spcBef>
                <a:spcPts val="0"/>
              </a:spcBef>
              <a:buNone/>
              <a:defRPr sz="1200" b="0" i="0" u="none" strike="noStrike" cap="none">
                <a:solidFill>
                  <a:srgbClr val="979797"/>
                </a:solidFill>
                <a:latin typeface="Calibri"/>
                <a:ea typeface="Calibri"/>
                <a:cs typeface="Calibri"/>
                <a:sym typeface="Calibri"/>
              </a:defRPr>
            </a:lvl8pPr>
            <a:lvl9pPr marL="0" marR="0" lvl="8" indent="0" algn="ctr" rtl="0">
              <a:spcBef>
                <a:spcPts val="0"/>
              </a:spcBef>
              <a:buNone/>
              <a:defRPr sz="1200" b="0" i="0" u="none" strike="noStrike" cap="none">
                <a:solidFill>
                  <a:srgbClr val="979797"/>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7" r:id="rId2"/>
    <p:sldLayoutId id="2147483658"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1"/>
          <p:cNvPicPr preferRelativeResize="0"/>
          <p:nvPr/>
        </p:nvPicPr>
        <p:blipFill rotWithShape="1">
          <a:blip r:embed="rId3">
            <a:alphaModFix/>
          </a:blip>
          <a:srcRect/>
          <a:stretch/>
        </p:blipFill>
        <p:spPr>
          <a:xfrm>
            <a:off x="3340210" y="5661329"/>
            <a:ext cx="3092395" cy="742226"/>
          </a:xfrm>
          <a:prstGeom prst="rect">
            <a:avLst/>
          </a:prstGeom>
          <a:noFill/>
          <a:ln>
            <a:noFill/>
          </a:ln>
        </p:spPr>
      </p:pic>
      <p:sp>
        <p:nvSpPr>
          <p:cNvPr id="80" name="Google Shape;80;p1"/>
          <p:cNvSpPr txBox="1">
            <a:spLocks noGrp="1"/>
          </p:cNvSpPr>
          <p:nvPr>
            <p:ph type="ctrTitle"/>
          </p:nvPr>
        </p:nvSpPr>
        <p:spPr>
          <a:xfrm>
            <a:off x="87083" y="454445"/>
            <a:ext cx="8969829" cy="2769603"/>
          </a:xfrm>
          <a:prstGeom prst="rect">
            <a:avLst/>
          </a:prstGeom>
          <a:noFill/>
          <a:ln>
            <a:noFill/>
          </a:ln>
        </p:spPr>
        <p:txBody>
          <a:bodyPr spcFirstLastPara="1" wrap="square" lIns="91425" tIns="45700" rIns="91425" bIns="45700" anchor="b" anchorCtr="0">
            <a:normAutofit fontScale="90000"/>
          </a:bodyPr>
          <a:lstStyle/>
          <a:p>
            <a:pPr algn="ctr">
              <a:lnSpc>
                <a:spcPct val="150000"/>
              </a:lnSpc>
            </a:pPr>
            <a:r>
              <a:rPr lang="en-US" dirty="0">
                <a:latin typeface="Calibri" panose="020F0502020204030204" pitchFamily="34" charset="0"/>
                <a:cs typeface="Calibri" panose="020F0502020204030204" pitchFamily="34" charset="0"/>
              </a:rPr>
              <a:t>AI-Powered Healthcare: Addressing the Transformative Challenges of Today and Anticipating Tomorrow</a:t>
            </a:r>
            <a:endParaRPr lang="en-US" sz="4400" dirty="0">
              <a:effectLst/>
              <a:latin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986B3B31-BCC3-108D-5209-33D9E95F0E46}"/>
              </a:ext>
            </a:extLst>
          </p:cNvPr>
          <p:cNvSpPr txBox="1">
            <a:spLocks/>
          </p:cNvSpPr>
          <p:nvPr/>
        </p:nvSpPr>
        <p:spPr>
          <a:xfrm>
            <a:off x="87083" y="3538260"/>
            <a:ext cx="8678091" cy="2604890"/>
          </a:xfrm>
          <a:prstGeom prst="rect">
            <a:avLst/>
          </a:prstGeom>
        </p:spPr>
        <p:txBody>
          <a:bodyPr vert="horz" lIns="91440" tIns="45720" rIns="91440" bIns="45720" rtlCol="0">
            <a:noAutofit/>
          </a:bodyPr>
          <a:lstStyle>
            <a:lvl1pPr marL="0" indent="0" algn="l" defTabSz="685783" rtl="0" eaLnBrk="1" latinLnBrk="0" hangingPunct="1">
              <a:lnSpc>
                <a:spcPct val="150000"/>
              </a:lnSpc>
              <a:spcBef>
                <a:spcPts val="750"/>
              </a:spcBef>
              <a:buFont typeface="Arial" panose="020B0604020202020204" pitchFamily="34" charset="0"/>
              <a:buNone/>
              <a:defRPr lang="en-US" sz="1200" b="0" kern="1200" dirty="0">
                <a:solidFill>
                  <a:schemeClr val="tx1"/>
                </a:solidFill>
                <a:latin typeface="+mn-lt"/>
                <a:ea typeface="+mn-ea"/>
                <a:cs typeface="+mn-cs"/>
              </a:defRPr>
            </a:lvl1pPr>
            <a:lvl2pPr marL="342892" indent="0" algn="l" defTabSz="685783" rtl="0" eaLnBrk="1" latinLnBrk="0" hangingPunct="1">
              <a:lnSpc>
                <a:spcPct val="150000"/>
              </a:lnSpc>
              <a:spcBef>
                <a:spcPts val="375"/>
              </a:spcBef>
              <a:buFont typeface="Arial" panose="020B0604020202020204" pitchFamily="34" charset="0"/>
              <a:buNone/>
              <a:defRPr sz="1200" kern="1200">
                <a:solidFill>
                  <a:schemeClr val="tx1"/>
                </a:solidFill>
                <a:latin typeface="+mn-lt"/>
                <a:ea typeface="+mn-ea"/>
                <a:cs typeface="+mn-cs"/>
              </a:defRPr>
            </a:lvl2pPr>
            <a:lvl3pPr marL="685783" indent="0" algn="l" defTabSz="685783" rtl="0" eaLnBrk="1" latinLnBrk="0" hangingPunct="1">
              <a:lnSpc>
                <a:spcPct val="150000"/>
              </a:lnSpc>
              <a:spcBef>
                <a:spcPts val="375"/>
              </a:spcBef>
              <a:buFont typeface="Arial" panose="020B0604020202020204" pitchFamily="34" charset="0"/>
              <a:buNone/>
              <a:defRPr sz="1200" kern="1200">
                <a:solidFill>
                  <a:schemeClr val="tx1"/>
                </a:solidFill>
                <a:latin typeface="+mn-lt"/>
                <a:ea typeface="+mn-ea"/>
                <a:cs typeface="+mn-cs"/>
              </a:defRPr>
            </a:lvl3pPr>
            <a:lvl4pPr marL="1028675" indent="0" algn="l" defTabSz="685783" rtl="0" eaLnBrk="1" latinLnBrk="0" hangingPunct="1">
              <a:lnSpc>
                <a:spcPct val="150000"/>
              </a:lnSpc>
              <a:spcBef>
                <a:spcPts val="375"/>
              </a:spcBef>
              <a:buFont typeface="Arial" panose="020B0604020202020204" pitchFamily="34" charset="0"/>
              <a:buNone/>
              <a:defRPr sz="1200" kern="1200">
                <a:solidFill>
                  <a:schemeClr val="tx1"/>
                </a:solidFill>
                <a:latin typeface="+mn-lt"/>
                <a:ea typeface="+mn-ea"/>
                <a:cs typeface="+mn-cs"/>
              </a:defRPr>
            </a:lvl4pPr>
            <a:lvl5pPr marL="1371566" indent="0" algn="l" defTabSz="685783" rtl="0" eaLnBrk="1" latinLnBrk="0" hangingPunct="1">
              <a:lnSpc>
                <a:spcPct val="150000"/>
              </a:lnSpc>
              <a:spcBef>
                <a:spcPts val="375"/>
              </a:spcBef>
              <a:buFont typeface="Arial" panose="020B0604020202020204" pitchFamily="34" charset="0"/>
              <a:buNone/>
              <a:defRPr sz="12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545454"/>
                </a:solidFill>
                <a:effectLst/>
                <a:uLnTx/>
                <a:uFillTx/>
                <a:latin typeface="Calibri" panose="020F0502020204030204"/>
                <a:ea typeface="+mn-ea"/>
                <a:cs typeface="+mn-cs"/>
              </a:rPr>
              <a:t>Anita Samuel PhD, Joshua Duncan MD, Vincent Capaldi II MD, Justin Peacock MD</a:t>
            </a:r>
          </a:p>
          <a:p>
            <a:pPr marL="0" marR="0" lvl="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545454"/>
                </a:solidFill>
                <a:effectLst/>
                <a:uLnTx/>
                <a:uFillTx/>
                <a:latin typeface="Calibri" panose="020F0502020204030204"/>
                <a:ea typeface="+mn-ea"/>
                <a:cs typeface="+mn-cs"/>
              </a:rPr>
              <a:t>Uniformed Services University of Health Sciences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F4C81CCC-3EE9-C976-2F26-1279AD528E83}"/>
              </a:ext>
            </a:extLst>
          </p:cNvPr>
          <p:cNvPicPr>
            <a:picLocks noGrp="1" noChangeAspect="1"/>
          </p:cNvPicPr>
          <p:nvPr>
            <p:ph idx="1"/>
          </p:nvPr>
        </p:nvPicPr>
        <p:blipFill>
          <a:blip r:embed="rId3"/>
          <a:stretch>
            <a:fillRect/>
          </a:stretch>
        </p:blipFill>
        <p:spPr>
          <a:xfrm>
            <a:off x="3761379" y="133590"/>
            <a:ext cx="5052060" cy="6034686"/>
          </a:xfrm>
          <a:prstGeom prst="rect">
            <a:avLst/>
          </a:prstGeom>
        </p:spPr>
      </p:pic>
      <p:sp>
        <p:nvSpPr>
          <p:cNvPr id="7" name="Title 6">
            <a:extLst>
              <a:ext uri="{FF2B5EF4-FFF2-40B4-BE49-F238E27FC236}">
                <a16:creationId xmlns:a16="http://schemas.microsoft.com/office/drawing/2014/main" id="{6FB4663B-A861-8D65-E07C-3AFFC2AC3366}"/>
              </a:ext>
            </a:extLst>
          </p:cNvPr>
          <p:cNvSpPr>
            <a:spLocks noGrp="1"/>
          </p:cNvSpPr>
          <p:nvPr>
            <p:ph type="title"/>
          </p:nvPr>
        </p:nvSpPr>
        <p:spPr>
          <a:xfrm>
            <a:off x="3" y="1693609"/>
            <a:ext cx="3100259" cy="923330"/>
          </a:xfrm>
        </p:spPr>
        <p:txBody>
          <a:bodyPr/>
          <a:lstStyle/>
          <a:p>
            <a:r>
              <a:rPr lang="en-US" dirty="0">
                <a:latin typeface="+mj-lt"/>
              </a:rPr>
              <a:t>Computer-Aided Detection (CAD)</a:t>
            </a:r>
          </a:p>
        </p:txBody>
      </p:sp>
      <p:sp>
        <p:nvSpPr>
          <p:cNvPr id="6" name="Slide Number Placeholder 5">
            <a:extLst>
              <a:ext uri="{FF2B5EF4-FFF2-40B4-BE49-F238E27FC236}">
                <a16:creationId xmlns:a16="http://schemas.microsoft.com/office/drawing/2014/main" id="{2A2486C4-9320-1B17-A588-D63B736AF9F4}"/>
              </a:ext>
            </a:extLst>
          </p:cNvPr>
          <p:cNvSpPr>
            <a:spLocks noGrp="1"/>
          </p:cNvSpPr>
          <p:nvPr>
            <p:ph type="sldNum" sz="quarter" idx="11"/>
          </p:nvPr>
        </p:nvSpPr>
        <p:spPr/>
        <p:txBody>
          <a:bodyPr/>
          <a:lstStyle/>
          <a:p>
            <a:fld id="{FD8A293A-D1CD-4E04-B39F-B558EDD4ED7F}" type="slidenum">
              <a:rPr lang="en-US" smtClean="0"/>
              <a:pPr/>
              <a:t>10</a:t>
            </a:fld>
            <a:endParaRPr lang="en-US"/>
          </a:p>
        </p:txBody>
      </p:sp>
      <p:sp>
        <p:nvSpPr>
          <p:cNvPr id="13" name="TextBox 12">
            <a:extLst>
              <a:ext uri="{FF2B5EF4-FFF2-40B4-BE49-F238E27FC236}">
                <a16:creationId xmlns:a16="http://schemas.microsoft.com/office/drawing/2014/main" id="{7E3F4F8B-89B9-EB95-6B54-E0A49D2EEA33}"/>
              </a:ext>
            </a:extLst>
          </p:cNvPr>
          <p:cNvSpPr txBox="1"/>
          <p:nvPr/>
        </p:nvSpPr>
        <p:spPr>
          <a:xfrm>
            <a:off x="330561" y="5429612"/>
            <a:ext cx="3285204" cy="738664"/>
          </a:xfrm>
          <a:prstGeom prst="rect">
            <a:avLst/>
          </a:prstGeom>
          <a:noFill/>
        </p:spPr>
        <p:txBody>
          <a:bodyPr wrap="square">
            <a:spAutoFit/>
          </a:bodyPr>
          <a:lstStyle/>
          <a:p>
            <a:pPr algn="r"/>
            <a:r>
              <a:rPr lang="en-US" dirty="0"/>
              <a:t>Saenz Rios F, Movva G, Movva H, Nguyen QD. </a:t>
            </a:r>
            <a:r>
              <a:rPr lang="en-US" dirty="0" err="1"/>
              <a:t>Cureus</a:t>
            </a:r>
            <a:r>
              <a:rPr lang="en-US" dirty="0"/>
              <a:t>. 2020 Dec 19;12(12):e12177. </a:t>
            </a:r>
          </a:p>
        </p:txBody>
      </p:sp>
    </p:spTree>
    <p:extLst>
      <p:ext uri="{BB962C8B-B14F-4D97-AF65-F5344CB8AC3E}">
        <p14:creationId xmlns:p14="http://schemas.microsoft.com/office/powerpoint/2010/main" val="191915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7650" y="2171005"/>
            <a:ext cx="8648700" cy="1384995"/>
          </a:xfrm>
        </p:spPr>
        <p:txBody>
          <a:bodyPr/>
          <a:lstStyle/>
          <a:p>
            <a:pPr algn="ctr">
              <a:lnSpc>
                <a:spcPct val="150000"/>
              </a:lnSpc>
            </a:pPr>
            <a:r>
              <a:rPr lang="en-US" sz="2800" dirty="0">
                <a:latin typeface="+mj-lt"/>
              </a:rPr>
              <a:t>What are the most promising AI-driven solutions / tools that are being used in healthcare today?</a:t>
            </a:r>
            <a:endParaRPr lang="en-US" sz="3600" b="1" dirty="0">
              <a:latin typeface="+mj-lt"/>
            </a:endParaRPr>
          </a:p>
        </p:txBody>
      </p:sp>
      <p:sp>
        <p:nvSpPr>
          <p:cNvPr id="6" name="Slide Number Placeholder 5">
            <a:extLst>
              <a:ext uri="{FF2B5EF4-FFF2-40B4-BE49-F238E27FC236}">
                <a16:creationId xmlns:a16="http://schemas.microsoft.com/office/drawing/2014/main" id="{022F65B5-437B-424C-B711-85CD09FD54F2}"/>
              </a:ext>
            </a:extLst>
          </p:cNvPr>
          <p:cNvSpPr>
            <a:spLocks noGrp="1"/>
          </p:cNvSpPr>
          <p:nvPr>
            <p:ph type="sldNum" sz="quarter" idx="11"/>
          </p:nvPr>
        </p:nvSpPr>
        <p:spPr>
          <a:xfrm>
            <a:off x="4315365" y="6603429"/>
            <a:ext cx="500569" cy="365125"/>
          </a:xfrm>
        </p:spPr>
        <p:txBody>
          <a:bodyPr/>
          <a:lstStyle/>
          <a:p>
            <a:pPr>
              <a:lnSpc>
                <a:spcPct val="150000"/>
              </a:lnSpc>
            </a:pPr>
            <a:fld id="{FD8A293A-D1CD-4E04-B39F-B558EDD4ED7F}" type="slidenum">
              <a:rPr lang="en-US" smtClean="0"/>
              <a:pPr>
                <a:lnSpc>
                  <a:spcPct val="150000"/>
                </a:lnSpc>
              </a:pPr>
              <a:t>11</a:t>
            </a:fld>
            <a:endParaRPr lang="en-US"/>
          </a:p>
        </p:txBody>
      </p:sp>
      <p:pic>
        <p:nvPicPr>
          <p:cNvPr id="4" name="Picture 3" descr="A qr code on a white background&#10;&#10;Description automatically generated">
            <a:extLst>
              <a:ext uri="{FF2B5EF4-FFF2-40B4-BE49-F238E27FC236}">
                <a16:creationId xmlns:a16="http://schemas.microsoft.com/office/drawing/2014/main" id="{DD381BE5-9A41-CB73-54E5-AC0E837A05ED}"/>
              </a:ext>
            </a:extLst>
          </p:cNvPr>
          <p:cNvPicPr>
            <a:picLocks noChangeAspect="1"/>
          </p:cNvPicPr>
          <p:nvPr/>
        </p:nvPicPr>
        <p:blipFill>
          <a:blip r:embed="rId3"/>
          <a:stretch>
            <a:fillRect/>
          </a:stretch>
        </p:blipFill>
        <p:spPr>
          <a:xfrm>
            <a:off x="230537" y="4848352"/>
            <a:ext cx="1652376" cy="1628077"/>
          </a:xfrm>
          <a:prstGeom prst="rect">
            <a:avLst/>
          </a:prstGeom>
        </p:spPr>
      </p:pic>
    </p:spTree>
    <p:extLst>
      <p:ext uri="{BB962C8B-B14F-4D97-AF65-F5344CB8AC3E}">
        <p14:creationId xmlns:p14="http://schemas.microsoft.com/office/powerpoint/2010/main" val="2829495574"/>
      </p:ext>
    </p:extLst>
  </p:cSld>
  <p:clrMapOvr>
    <a:masterClrMapping/>
  </p:clrMapOvr>
  <mc:AlternateContent xmlns:mc="http://schemas.openxmlformats.org/markup-compatibility/2006" xmlns:p14="http://schemas.microsoft.com/office/powerpoint/2010/main">
    <mc:Choice Requires="p14">
      <p:transition spd="slow" p14:dur="2000" advTm="21847"/>
    </mc:Choice>
    <mc:Fallback xmlns="">
      <p:transition spd="slow" advTm="2184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3CFCA5-7FAF-5F14-3291-3B60B48AF351}"/>
              </a:ext>
            </a:extLst>
          </p:cNvPr>
          <p:cNvSpPr>
            <a:spLocks noGrp="1"/>
          </p:cNvSpPr>
          <p:nvPr>
            <p:ph type="title"/>
          </p:nvPr>
        </p:nvSpPr>
        <p:spPr>
          <a:xfrm>
            <a:off x="0" y="135349"/>
            <a:ext cx="3606800" cy="507831"/>
          </a:xfrm>
        </p:spPr>
        <p:txBody>
          <a:bodyPr>
            <a:normAutofit/>
          </a:bodyPr>
          <a:lstStyle/>
          <a:p>
            <a:pPr>
              <a:tabLst>
                <a:tab pos="2794000" algn="l"/>
              </a:tabLst>
            </a:pPr>
            <a:r>
              <a:rPr lang="en-US" dirty="0">
                <a:latin typeface="+mj-lt"/>
              </a:rPr>
              <a:t>AI Tools</a:t>
            </a:r>
          </a:p>
        </p:txBody>
      </p:sp>
      <p:sp>
        <p:nvSpPr>
          <p:cNvPr id="6" name="Slide Number Placeholder 5">
            <a:extLst>
              <a:ext uri="{FF2B5EF4-FFF2-40B4-BE49-F238E27FC236}">
                <a16:creationId xmlns:a16="http://schemas.microsoft.com/office/drawing/2014/main" id="{425F909D-2920-03C0-E9D0-BD60EA492202}"/>
              </a:ext>
            </a:extLst>
          </p:cNvPr>
          <p:cNvSpPr>
            <a:spLocks noGrp="1"/>
          </p:cNvSpPr>
          <p:nvPr>
            <p:ph type="sldNum" sz="quarter" idx="11"/>
          </p:nvPr>
        </p:nvSpPr>
        <p:spPr/>
        <p:txBody>
          <a:bodyPr/>
          <a:lstStyle/>
          <a:p>
            <a:fld id="{FD8A293A-D1CD-4E04-B39F-B558EDD4ED7F}" type="slidenum">
              <a:rPr lang="en-US" smtClean="0"/>
              <a:pPr/>
              <a:t>12</a:t>
            </a:fld>
            <a:endParaRPr lang="en-US"/>
          </a:p>
        </p:txBody>
      </p:sp>
      <p:pic>
        <p:nvPicPr>
          <p:cNvPr id="4" name="Picture 3" descr="A computer screen with a circular structure&#10;&#10;Description automatically generated">
            <a:extLst>
              <a:ext uri="{FF2B5EF4-FFF2-40B4-BE49-F238E27FC236}">
                <a16:creationId xmlns:a16="http://schemas.microsoft.com/office/drawing/2014/main" id="{BE999250-570D-63D4-8153-4AAD66F92D28}"/>
              </a:ext>
            </a:extLst>
          </p:cNvPr>
          <p:cNvPicPr>
            <a:picLocks noChangeAspect="1"/>
          </p:cNvPicPr>
          <p:nvPr/>
        </p:nvPicPr>
        <p:blipFill>
          <a:blip r:embed="rId3"/>
          <a:stretch>
            <a:fillRect/>
          </a:stretch>
        </p:blipFill>
        <p:spPr>
          <a:xfrm>
            <a:off x="393700" y="1028700"/>
            <a:ext cx="4038602" cy="4038602"/>
          </a:xfrm>
          <a:prstGeom prst="rect">
            <a:avLst/>
          </a:prstGeom>
        </p:spPr>
      </p:pic>
      <p:pic>
        <p:nvPicPr>
          <p:cNvPr id="8" name="Picture 7" descr="A computer screen shot of a brain&#10;&#10;Description automatically generated">
            <a:extLst>
              <a:ext uri="{FF2B5EF4-FFF2-40B4-BE49-F238E27FC236}">
                <a16:creationId xmlns:a16="http://schemas.microsoft.com/office/drawing/2014/main" id="{1454A53D-CABF-D104-DA17-F00A967DD493}"/>
              </a:ext>
            </a:extLst>
          </p:cNvPr>
          <p:cNvPicPr>
            <a:picLocks noChangeAspect="1"/>
          </p:cNvPicPr>
          <p:nvPr/>
        </p:nvPicPr>
        <p:blipFill>
          <a:blip r:embed="rId4"/>
          <a:stretch>
            <a:fillRect/>
          </a:stretch>
        </p:blipFill>
        <p:spPr>
          <a:xfrm>
            <a:off x="4711698" y="2044698"/>
            <a:ext cx="4038602" cy="4038602"/>
          </a:xfrm>
          <a:prstGeom prst="rect">
            <a:avLst/>
          </a:prstGeom>
        </p:spPr>
      </p:pic>
    </p:spTree>
    <p:extLst>
      <p:ext uri="{BB962C8B-B14F-4D97-AF65-F5344CB8AC3E}">
        <p14:creationId xmlns:p14="http://schemas.microsoft.com/office/powerpoint/2010/main" val="464396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A9906-B377-281F-222B-4E0707EA762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6B54B9B-3DEB-FA1A-D921-02AA5F7AD74B}"/>
              </a:ext>
            </a:extLst>
          </p:cNvPr>
          <p:cNvSpPr>
            <a:spLocks noGrp="1"/>
          </p:cNvSpPr>
          <p:nvPr>
            <p:ph type="title"/>
          </p:nvPr>
        </p:nvSpPr>
        <p:spPr>
          <a:xfrm>
            <a:off x="3" y="1693609"/>
            <a:ext cx="3100259" cy="923330"/>
          </a:xfrm>
        </p:spPr>
        <p:txBody>
          <a:bodyPr/>
          <a:lstStyle/>
          <a:p>
            <a:r>
              <a:rPr lang="en-US" dirty="0">
                <a:latin typeface="+mj-lt"/>
              </a:rPr>
              <a:t>Potential for AI in Radiology</a:t>
            </a:r>
          </a:p>
        </p:txBody>
      </p:sp>
      <p:sp>
        <p:nvSpPr>
          <p:cNvPr id="6" name="Slide Number Placeholder 5">
            <a:extLst>
              <a:ext uri="{FF2B5EF4-FFF2-40B4-BE49-F238E27FC236}">
                <a16:creationId xmlns:a16="http://schemas.microsoft.com/office/drawing/2014/main" id="{5975F496-DA86-177A-2692-C26AFEDF3B06}"/>
              </a:ext>
            </a:extLst>
          </p:cNvPr>
          <p:cNvSpPr>
            <a:spLocks noGrp="1"/>
          </p:cNvSpPr>
          <p:nvPr>
            <p:ph type="sldNum" sz="quarter" idx="11"/>
          </p:nvPr>
        </p:nvSpPr>
        <p:spPr/>
        <p:txBody>
          <a:bodyPr/>
          <a:lstStyle/>
          <a:p>
            <a:fld id="{FD8A293A-D1CD-4E04-B39F-B558EDD4ED7F}" type="slidenum">
              <a:rPr lang="en-US" smtClean="0"/>
              <a:pPr/>
              <a:t>13</a:t>
            </a:fld>
            <a:endParaRPr lang="en-US"/>
          </a:p>
        </p:txBody>
      </p:sp>
      <p:sp>
        <p:nvSpPr>
          <p:cNvPr id="13" name="TextBox 12">
            <a:extLst>
              <a:ext uri="{FF2B5EF4-FFF2-40B4-BE49-F238E27FC236}">
                <a16:creationId xmlns:a16="http://schemas.microsoft.com/office/drawing/2014/main" id="{2760D12E-0CB3-A359-56CF-2B3D62291E05}"/>
              </a:ext>
            </a:extLst>
          </p:cNvPr>
          <p:cNvSpPr txBox="1"/>
          <p:nvPr/>
        </p:nvSpPr>
        <p:spPr>
          <a:xfrm>
            <a:off x="330561" y="5429612"/>
            <a:ext cx="3285204" cy="954107"/>
          </a:xfrm>
          <a:prstGeom prst="rect">
            <a:avLst/>
          </a:prstGeom>
          <a:noFill/>
        </p:spPr>
        <p:txBody>
          <a:bodyPr wrap="square">
            <a:spAutoFit/>
          </a:bodyPr>
          <a:lstStyle/>
          <a:p>
            <a:pPr algn="r"/>
            <a:r>
              <a:rPr lang="en-US" dirty="0"/>
              <a:t>Hosny A, Parmar C, Quackenbush J, Schwartz LH, </a:t>
            </a:r>
            <a:r>
              <a:rPr lang="en-US" dirty="0" err="1"/>
              <a:t>Aerts</a:t>
            </a:r>
            <a:r>
              <a:rPr lang="en-US" dirty="0"/>
              <a:t> HJWL. Artificial intelligence in radiology. Nat Rev Cancer. 2018 Aug;18(8):500-510.</a:t>
            </a:r>
          </a:p>
        </p:txBody>
      </p:sp>
      <p:pic>
        <p:nvPicPr>
          <p:cNvPr id="10" name="Content Placeholder 9">
            <a:extLst>
              <a:ext uri="{FF2B5EF4-FFF2-40B4-BE49-F238E27FC236}">
                <a16:creationId xmlns:a16="http://schemas.microsoft.com/office/drawing/2014/main" id="{DBC6008A-3F83-47B0-DCD1-F9007DFAF611}"/>
              </a:ext>
            </a:extLst>
          </p:cNvPr>
          <p:cNvPicPr>
            <a:picLocks noGrp="1" noChangeAspect="1"/>
          </p:cNvPicPr>
          <p:nvPr>
            <p:ph idx="1"/>
          </p:nvPr>
        </p:nvPicPr>
        <p:blipFill>
          <a:blip r:embed="rId3"/>
          <a:stretch>
            <a:fillRect/>
          </a:stretch>
        </p:blipFill>
        <p:spPr>
          <a:xfrm>
            <a:off x="3255792" y="1692835"/>
            <a:ext cx="5787216" cy="3472329"/>
          </a:xfrm>
          <a:prstGeom prst="rect">
            <a:avLst/>
          </a:prstGeom>
        </p:spPr>
      </p:pic>
    </p:spTree>
    <p:extLst>
      <p:ext uri="{BB962C8B-B14F-4D97-AF65-F5344CB8AC3E}">
        <p14:creationId xmlns:p14="http://schemas.microsoft.com/office/powerpoint/2010/main" val="2042782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A220A-7213-1FD4-4303-835A591A9DD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8E50AAE-3AFD-4048-A41B-DFEE65BD9C07}"/>
              </a:ext>
            </a:extLst>
          </p:cNvPr>
          <p:cNvSpPr>
            <a:spLocks noGrp="1"/>
          </p:cNvSpPr>
          <p:nvPr>
            <p:ph type="title"/>
          </p:nvPr>
        </p:nvSpPr>
        <p:spPr>
          <a:xfrm>
            <a:off x="3" y="2109108"/>
            <a:ext cx="3100259" cy="507831"/>
          </a:xfrm>
        </p:spPr>
        <p:txBody>
          <a:bodyPr/>
          <a:lstStyle/>
          <a:p>
            <a:r>
              <a:rPr lang="en-US" dirty="0">
                <a:latin typeface="+mj-lt"/>
              </a:rPr>
              <a:t>Reducing Dose</a:t>
            </a:r>
          </a:p>
        </p:txBody>
      </p:sp>
      <p:sp>
        <p:nvSpPr>
          <p:cNvPr id="6" name="Slide Number Placeholder 5">
            <a:extLst>
              <a:ext uri="{FF2B5EF4-FFF2-40B4-BE49-F238E27FC236}">
                <a16:creationId xmlns:a16="http://schemas.microsoft.com/office/drawing/2014/main" id="{C074C6D9-379C-43EA-DB37-D8D7405820C7}"/>
              </a:ext>
            </a:extLst>
          </p:cNvPr>
          <p:cNvSpPr>
            <a:spLocks noGrp="1"/>
          </p:cNvSpPr>
          <p:nvPr>
            <p:ph type="sldNum" sz="quarter" idx="11"/>
          </p:nvPr>
        </p:nvSpPr>
        <p:spPr/>
        <p:txBody>
          <a:bodyPr/>
          <a:lstStyle/>
          <a:p>
            <a:fld id="{FD8A293A-D1CD-4E04-B39F-B558EDD4ED7F}" type="slidenum">
              <a:rPr lang="en-US" smtClean="0"/>
              <a:pPr/>
              <a:t>14</a:t>
            </a:fld>
            <a:endParaRPr lang="en-US"/>
          </a:p>
        </p:txBody>
      </p:sp>
      <p:sp>
        <p:nvSpPr>
          <p:cNvPr id="13" name="TextBox 12">
            <a:extLst>
              <a:ext uri="{FF2B5EF4-FFF2-40B4-BE49-F238E27FC236}">
                <a16:creationId xmlns:a16="http://schemas.microsoft.com/office/drawing/2014/main" id="{B3254284-1B02-FEC2-98C8-ADDEEA678A02}"/>
              </a:ext>
            </a:extLst>
          </p:cNvPr>
          <p:cNvSpPr txBox="1"/>
          <p:nvPr/>
        </p:nvSpPr>
        <p:spPr>
          <a:xfrm>
            <a:off x="330561" y="5429612"/>
            <a:ext cx="3285204" cy="954107"/>
          </a:xfrm>
          <a:prstGeom prst="rect">
            <a:avLst/>
          </a:prstGeom>
          <a:noFill/>
        </p:spPr>
        <p:txBody>
          <a:bodyPr wrap="square">
            <a:spAutoFit/>
          </a:bodyPr>
          <a:lstStyle/>
          <a:p>
            <a:pPr algn="r"/>
            <a:r>
              <a:rPr lang="en-US" dirty="0"/>
              <a:t>Singh R, Wu W, Wang G, Kalra MK. Artificial intelligence in image reconstruction: The change is here. Phys Med. 2020 Nov;79:113-125. </a:t>
            </a:r>
          </a:p>
        </p:txBody>
      </p:sp>
      <p:pic>
        <p:nvPicPr>
          <p:cNvPr id="4" name="Content Placeholder 3">
            <a:extLst>
              <a:ext uri="{FF2B5EF4-FFF2-40B4-BE49-F238E27FC236}">
                <a16:creationId xmlns:a16="http://schemas.microsoft.com/office/drawing/2014/main" id="{72D1FC5D-E7D9-FA0F-4301-7E7FE1E159AF}"/>
              </a:ext>
            </a:extLst>
          </p:cNvPr>
          <p:cNvPicPr>
            <a:picLocks noGrp="1" noChangeAspect="1"/>
          </p:cNvPicPr>
          <p:nvPr>
            <p:ph idx="1"/>
          </p:nvPr>
        </p:nvPicPr>
        <p:blipFill>
          <a:blip r:embed="rId3"/>
          <a:stretch>
            <a:fillRect/>
          </a:stretch>
        </p:blipFill>
        <p:spPr>
          <a:xfrm>
            <a:off x="3212652" y="1677494"/>
            <a:ext cx="5716195" cy="3181377"/>
          </a:xfrm>
          <a:prstGeom prst="rect">
            <a:avLst/>
          </a:prstGeom>
        </p:spPr>
      </p:pic>
    </p:spTree>
    <p:extLst>
      <p:ext uri="{BB962C8B-B14F-4D97-AF65-F5344CB8AC3E}">
        <p14:creationId xmlns:p14="http://schemas.microsoft.com/office/powerpoint/2010/main" val="1201036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FDBBB-DCB1-5AA1-2754-331E517562D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1956095-EAC4-6810-E3EA-85CED7ED9158}"/>
              </a:ext>
            </a:extLst>
          </p:cNvPr>
          <p:cNvSpPr>
            <a:spLocks noGrp="1"/>
          </p:cNvSpPr>
          <p:nvPr>
            <p:ph type="title"/>
          </p:nvPr>
        </p:nvSpPr>
        <p:spPr>
          <a:xfrm>
            <a:off x="0" y="982737"/>
            <a:ext cx="3285204" cy="1015245"/>
          </a:xfrm>
        </p:spPr>
        <p:txBody>
          <a:bodyPr/>
          <a:lstStyle/>
          <a:p>
            <a:r>
              <a:rPr lang="en-US" dirty="0">
                <a:latin typeface="+mj-lt"/>
              </a:rPr>
              <a:t>Lesion Detection &amp;</a:t>
            </a:r>
            <a:br>
              <a:rPr lang="en-US" dirty="0">
                <a:latin typeface="+mj-lt"/>
              </a:rPr>
            </a:br>
            <a:r>
              <a:rPr lang="en-US" dirty="0">
                <a:latin typeface="+mj-lt"/>
              </a:rPr>
              <a:t>Characterization</a:t>
            </a:r>
          </a:p>
        </p:txBody>
      </p:sp>
      <p:sp>
        <p:nvSpPr>
          <p:cNvPr id="6" name="Slide Number Placeholder 5">
            <a:extLst>
              <a:ext uri="{FF2B5EF4-FFF2-40B4-BE49-F238E27FC236}">
                <a16:creationId xmlns:a16="http://schemas.microsoft.com/office/drawing/2014/main" id="{3B257770-9578-A481-D11A-817AD33E16C0}"/>
              </a:ext>
            </a:extLst>
          </p:cNvPr>
          <p:cNvSpPr>
            <a:spLocks noGrp="1"/>
          </p:cNvSpPr>
          <p:nvPr>
            <p:ph type="sldNum" sz="quarter" idx="11"/>
          </p:nvPr>
        </p:nvSpPr>
        <p:spPr/>
        <p:txBody>
          <a:bodyPr/>
          <a:lstStyle/>
          <a:p>
            <a:fld id="{FD8A293A-D1CD-4E04-B39F-B558EDD4ED7F}" type="slidenum">
              <a:rPr lang="en-US" smtClean="0"/>
              <a:pPr/>
              <a:t>15</a:t>
            </a:fld>
            <a:endParaRPr lang="en-US"/>
          </a:p>
        </p:txBody>
      </p:sp>
      <p:sp>
        <p:nvSpPr>
          <p:cNvPr id="13" name="TextBox 12">
            <a:extLst>
              <a:ext uri="{FF2B5EF4-FFF2-40B4-BE49-F238E27FC236}">
                <a16:creationId xmlns:a16="http://schemas.microsoft.com/office/drawing/2014/main" id="{9CDBCAF9-AEAD-B35F-9B31-EE280C19EFD0}"/>
              </a:ext>
            </a:extLst>
          </p:cNvPr>
          <p:cNvSpPr txBox="1"/>
          <p:nvPr/>
        </p:nvSpPr>
        <p:spPr>
          <a:xfrm>
            <a:off x="330561" y="5429612"/>
            <a:ext cx="3285204" cy="1169551"/>
          </a:xfrm>
          <a:prstGeom prst="rect">
            <a:avLst/>
          </a:prstGeom>
          <a:noFill/>
        </p:spPr>
        <p:txBody>
          <a:bodyPr wrap="square">
            <a:spAutoFit/>
          </a:bodyPr>
          <a:lstStyle/>
          <a:p>
            <a:pPr algn="r"/>
            <a:r>
              <a:rPr lang="en-US" b="0" i="0" dirty="0">
                <a:solidFill>
                  <a:srgbClr val="212121"/>
                </a:solidFill>
                <a:effectLst/>
                <a:latin typeface="BlinkMacSystemFont"/>
              </a:rPr>
              <a:t>Liu JA, Yang IY, Tsai EB. Artificial Intelligence (AI) for Lung Nodules, From the </a:t>
            </a:r>
            <a:r>
              <a:rPr lang="en-US" b="0" i="1" dirty="0">
                <a:solidFill>
                  <a:srgbClr val="212121"/>
                </a:solidFill>
                <a:effectLst/>
                <a:latin typeface="BlinkMacSystemFont"/>
              </a:rPr>
              <a:t>AJR</a:t>
            </a:r>
            <a:r>
              <a:rPr lang="en-US" b="0" i="0" dirty="0">
                <a:solidFill>
                  <a:srgbClr val="212121"/>
                </a:solidFill>
                <a:effectLst/>
                <a:latin typeface="BlinkMacSystemFont"/>
              </a:rPr>
              <a:t> Special Series on AI Applications. AJR Am J </a:t>
            </a:r>
            <a:r>
              <a:rPr lang="en-US" b="0" i="0" dirty="0" err="1">
                <a:solidFill>
                  <a:srgbClr val="212121"/>
                </a:solidFill>
                <a:effectLst/>
                <a:latin typeface="BlinkMacSystemFont"/>
              </a:rPr>
              <a:t>Roentgenol</a:t>
            </a:r>
            <a:r>
              <a:rPr lang="en-US" b="0" i="0" dirty="0">
                <a:solidFill>
                  <a:srgbClr val="212121"/>
                </a:solidFill>
                <a:effectLst/>
                <a:latin typeface="BlinkMacSystemFont"/>
              </a:rPr>
              <a:t>. 2022 Nov;219(5):703-712.</a:t>
            </a:r>
            <a:r>
              <a:rPr lang="en-US" dirty="0"/>
              <a:t> </a:t>
            </a:r>
          </a:p>
        </p:txBody>
      </p:sp>
      <p:pic>
        <p:nvPicPr>
          <p:cNvPr id="5" name="Content Placeholder 4">
            <a:extLst>
              <a:ext uri="{FF2B5EF4-FFF2-40B4-BE49-F238E27FC236}">
                <a16:creationId xmlns:a16="http://schemas.microsoft.com/office/drawing/2014/main" id="{93CDFC10-4F34-7DAB-7610-70704895ED60}"/>
              </a:ext>
            </a:extLst>
          </p:cNvPr>
          <p:cNvPicPr>
            <a:picLocks noGrp="1" noChangeAspect="1"/>
          </p:cNvPicPr>
          <p:nvPr>
            <p:ph idx="1"/>
          </p:nvPr>
        </p:nvPicPr>
        <p:blipFill>
          <a:blip r:embed="rId3"/>
          <a:stretch>
            <a:fillRect/>
          </a:stretch>
        </p:blipFill>
        <p:spPr>
          <a:xfrm>
            <a:off x="3413125" y="1601694"/>
            <a:ext cx="5090487" cy="3413274"/>
          </a:xfrm>
          <a:prstGeom prst="rect">
            <a:avLst/>
          </a:prstGeom>
        </p:spPr>
      </p:pic>
    </p:spTree>
    <p:extLst>
      <p:ext uri="{BB962C8B-B14F-4D97-AF65-F5344CB8AC3E}">
        <p14:creationId xmlns:p14="http://schemas.microsoft.com/office/powerpoint/2010/main" val="2360204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EAD62-EAAE-A07C-92C1-D4092B1EAED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683F58A-2F67-0E6F-E944-0A7CB5A23322}"/>
              </a:ext>
            </a:extLst>
          </p:cNvPr>
          <p:cNvSpPr>
            <a:spLocks noGrp="1"/>
          </p:cNvSpPr>
          <p:nvPr>
            <p:ph type="title"/>
          </p:nvPr>
        </p:nvSpPr>
        <p:spPr>
          <a:xfrm>
            <a:off x="31163" y="258837"/>
            <a:ext cx="3100259" cy="923330"/>
          </a:xfrm>
        </p:spPr>
        <p:txBody>
          <a:bodyPr/>
          <a:lstStyle/>
          <a:p>
            <a:r>
              <a:rPr lang="en-US" dirty="0"/>
              <a:t>Organ/Tumor Segmentation</a:t>
            </a:r>
          </a:p>
        </p:txBody>
      </p:sp>
      <p:sp>
        <p:nvSpPr>
          <p:cNvPr id="6" name="Slide Number Placeholder 5">
            <a:extLst>
              <a:ext uri="{FF2B5EF4-FFF2-40B4-BE49-F238E27FC236}">
                <a16:creationId xmlns:a16="http://schemas.microsoft.com/office/drawing/2014/main" id="{FF92FFB0-C911-1D59-1BF4-9F8ACF2DEAF5}"/>
              </a:ext>
            </a:extLst>
          </p:cNvPr>
          <p:cNvSpPr>
            <a:spLocks noGrp="1"/>
          </p:cNvSpPr>
          <p:nvPr>
            <p:ph type="sldNum" sz="quarter" idx="11"/>
          </p:nvPr>
        </p:nvSpPr>
        <p:spPr/>
        <p:txBody>
          <a:bodyPr/>
          <a:lstStyle/>
          <a:p>
            <a:fld id="{FD8A293A-D1CD-4E04-B39F-B558EDD4ED7F}" type="slidenum">
              <a:rPr lang="en-US" smtClean="0"/>
              <a:pPr/>
              <a:t>16</a:t>
            </a:fld>
            <a:endParaRPr lang="en-US"/>
          </a:p>
        </p:txBody>
      </p:sp>
      <p:sp>
        <p:nvSpPr>
          <p:cNvPr id="13" name="TextBox 12">
            <a:extLst>
              <a:ext uri="{FF2B5EF4-FFF2-40B4-BE49-F238E27FC236}">
                <a16:creationId xmlns:a16="http://schemas.microsoft.com/office/drawing/2014/main" id="{70CB4B59-C1E2-9D65-76B1-0F5FD2BA0637}"/>
              </a:ext>
            </a:extLst>
          </p:cNvPr>
          <p:cNvSpPr txBox="1"/>
          <p:nvPr/>
        </p:nvSpPr>
        <p:spPr>
          <a:xfrm>
            <a:off x="330561" y="5429612"/>
            <a:ext cx="3751368" cy="1169551"/>
          </a:xfrm>
          <a:prstGeom prst="rect">
            <a:avLst/>
          </a:prstGeom>
          <a:noFill/>
        </p:spPr>
        <p:txBody>
          <a:bodyPr wrap="square">
            <a:spAutoFit/>
          </a:bodyPr>
          <a:lstStyle/>
          <a:p>
            <a:pPr algn="r"/>
            <a:r>
              <a:rPr lang="en-US" dirty="0" err="1"/>
              <a:t>Yousefirizi</a:t>
            </a:r>
            <a:r>
              <a:rPr lang="en-US" dirty="0"/>
              <a:t> F, Jha AK, Brosch-Lenz J, </a:t>
            </a:r>
            <a:r>
              <a:rPr lang="en-US" dirty="0" err="1"/>
              <a:t>Saboury</a:t>
            </a:r>
            <a:r>
              <a:rPr lang="en-US" dirty="0"/>
              <a:t> B, </a:t>
            </a:r>
            <a:r>
              <a:rPr lang="en-US" dirty="0" err="1"/>
              <a:t>Rahmim</a:t>
            </a:r>
            <a:r>
              <a:rPr lang="en-US" dirty="0"/>
              <a:t> A. Toward High-Throughput Artificial Intelligence-Based Segmentation in Oncological PET Imaging. PET Clin. 2021 Oct;16(4):577-596.</a:t>
            </a:r>
          </a:p>
        </p:txBody>
      </p:sp>
      <p:pic>
        <p:nvPicPr>
          <p:cNvPr id="5" name="Content Placeholder 4">
            <a:extLst>
              <a:ext uri="{FF2B5EF4-FFF2-40B4-BE49-F238E27FC236}">
                <a16:creationId xmlns:a16="http://schemas.microsoft.com/office/drawing/2014/main" id="{36808D76-9E60-BD97-7ABE-487DE80FBA74}"/>
              </a:ext>
            </a:extLst>
          </p:cNvPr>
          <p:cNvPicPr>
            <a:picLocks noGrp="1" noChangeAspect="1"/>
          </p:cNvPicPr>
          <p:nvPr>
            <p:ph idx="1"/>
          </p:nvPr>
        </p:nvPicPr>
        <p:blipFill>
          <a:blip r:embed="rId3"/>
          <a:stretch>
            <a:fillRect/>
          </a:stretch>
        </p:blipFill>
        <p:spPr>
          <a:xfrm>
            <a:off x="612646" y="1498964"/>
            <a:ext cx="7918707" cy="3250836"/>
          </a:xfrm>
          <a:prstGeom prst="rect">
            <a:avLst/>
          </a:prstGeom>
        </p:spPr>
      </p:pic>
    </p:spTree>
    <p:extLst>
      <p:ext uri="{BB962C8B-B14F-4D97-AF65-F5344CB8AC3E}">
        <p14:creationId xmlns:p14="http://schemas.microsoft.com/office/powerpoint/2010/main" val="261007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9399" y="2089224"/>
            <a:ext cx="8585200" cy="1962076"/>
          </a:xfrm>
        </p:spPr>
        <p:txBody>
          <a:bodyPr/>
          <a:lstStyle/>
          <a:p>
            <a:pPr algn="ctr">
              <a:lnSpc>
                <a:spcPct val="150000"/>
              </a:lnSpc>
            </a:pPr>
            <a:r>
              <a:rPr lang="en-US" dirty="0">
                <a:latin typeface="+mj-lt"/>
              </a:rPr>
              <a:t>What are the ethical and legal considerations that need to be addressed as AI becomes more widespread in healthcare?</a:t>
            </a:r>
            <a:endParaRPr lang="en-US" sz="3600" b="1" dirty="0">
              <a:latin typeface="+mj-lt"/>
            </a:endParaRPr>
          </a:p>
        </p:txBody>
      </p:sp>
      <p:sp>
        <p:nvSpPr>
          <p:cNvPr id="6" name="Slide Number Placeholder 5">
            <a:extLst>
              <a:ext uri="{FF2B5EF4-FFF2-40B4-BE49-F238E27FC236}">
                <a16:creationId xmlns:a16="http://schemas.microsoft.com/office/drawing/2014/main" id="{022F65B5-437B-424C-B711-85CD09FD54F2}"/>
              </a:ext>
            </a:extLst>
          </p:cNvPr>
          <p:cNvSpPr>
            <a:spLocks noGrp="1"/>
          </p:cNvSpPr>
          <p:nvPr>
            <p:ph type="sldNum" sz="quarter" idx="11"/>
          </p:nvPr>
        </p:nvSpPr>
        <p:spPr/>
        <p:txBody>
          <a:bodyPr/>
          <a:lstStyle/>
          <a:p>
            <a:fld id="{FD8A293A-D1CD-4E04-B39F-B558EDD4ED7F}" type="slidenum">
              <a:rPr lang="en-US" smtClean="0"/>
              <a:pPr/>
              <a:t>17</a:t>
            </a:fld>
            <a:endParaRPr lang="en-US"/>
          </a:p>
        </p:txBody>
      </p:sp>
      <p:pic>
        <p:nvPicPr>
          <p:cNvPr id="2" name="Picture 1" descr="A qr code on a white background&#10;&#10;Description automatically generated">
            <a:extLst>
              <a:ext uri="{FF2B5EF4-FFF2-40B4-BE49-F238E27FC236}">
                <a16:creationId xmlns:a16="http://schemas.microsoft.com/office/drawing/2014/main" id="{14CE71EB-14FD-2198-7CD7-C121E158CE0B}"/>
              </a:ext>
            </a:extLst>
          </p:cNvPr>
          <p:cNvPicPr>
            <a:picLocks noChangeAspect="1"/>
          </p:cNvPicPr>
          <p:nvPr/>
        </p:nvPicPr>
        <p:blipFill>
          <a:blip r:embed="rId3"/>
          <a:stretch>
            <a:fillRect/>
          </a:stretch>
        </p:blipFill>
        <p:spPr>
          <a:xfrm>
            <a:off x="230537" y="4848352"/>
            <a:ext cx="1652376" cy="1628077"/>
          </a:xfrm>
          <a:prstGeom prst="rect">
            <a:avLst/>
          </a:prstGeom>
        </p:spPr>
      </p:pic>
    </p:spTree>
    <p:extLst>
      <p:ext uri="{BB962C8B-B14F-4D97-AF65-F5344CB8AC3E}">
        <p14:creationId xmlns:p14="http://schemas.microsoft.com/office/powerpoint/2010/main" val="408984226"/>
      </p:ext>
    </p:extLst>
  </p:cSld>
  <p:clrMapOvr>
    <a:masterClrMapping/>
  </p:clrMapOvr>
  <mc:AlternateContent xmlns:mc="http://schemas.openxmlformats.org/markup-compatibility/2006" xmlns:p14="http://schemas.microsoft.com/office/powerpoint/2010/main">
    <mc:Choice Requires="p14">
      <p:transition spd="slow" p14:dur="2000" advTm="21847"/>
    </mc:Choice>
    <mc:Fallback xmlns="">
      <p:transition spd="slow" advTm="2184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5749" y="2420372"/>
            <a:ext cx="8572500" cy="1338828"/>
          </a:xfrm>
        </p:spPr>
        <p:txBody>
          <a:bodyPr/>
          <a:lstStyle/>
          <a:p>
            <a:pPr lvl="0" algn="ctr">
              <a:lnSpc>
                <a:spcPct val="150000"/>
              </a:lnSpc>
            </a:pPr>
            <a:r>
              <a:rPr lang="en-US" dirty="0">
                <a:latin typeface="+mj-lt"/>
              </a:rPr>
              <a:t>What are the challenges that are being faced in the adoption of AI in healthcare?</a:t>
            </a:r>
          </a:p>
        </p:txBody>
      </p:sp>
      <p:sp>
        <p:nvSpPr>
          <p:cNvPr id="6" name="Slide Number Placeholder 5">
            <a:extLst>
              <a:ext uri="{FF2B5EF4-FFF2-40B4-BE49-F238E27FC236}">
                <a16:creationId xmlns:a16="http://schemas.microsoft.com/office/drawing/2014/main" id="{022F65B5-437B-424C-B711-85CD09FD54F2}"/>
              </a:ext>
            </a:extLst>
          </p:cNvPr>
          <p:cNvSpPr>
            <a:spLocks noGrp="1"/>
          </p:cNvSpPr>
          <p:nvPr>
            <p:ph type="sldNum" sz="quarter" idx="11"/>
          </p:nvPr>
        </p:nvSpPr>
        <p:spPr/>
        <p:txBody>
          <a:bodyPr/>
          <a:lstStyle/>
          <a:p>
            <a:fld id="{FD8A293A-D1CD-4E04-B39F-B558EDD4ED7F}" type="slidenum">
              <a:rPr lang="en-US" smtClean="0"/>
              <a:pPr/>
              <a:t>18</a:t>
            </a:fld>
            <a:endParaRPr lang="en-US"/>
          </a:p>
        </p:txBody>
      </p:sp>
      <p:pic>
        <p:nvPicPr>
          <p:cNvPr id="2" name="Picture 1" descr="A qr code on a white background&#10;&#10;Description automatically generated">
            <a:extLst>
              <a:ext uri="{FF2B5EF4-FFF2-40B4-BE49-F238E27FC236}">
                <a16:creationId xmlns:a16="http://schemas.microsoft.com/office/drawing/2014/main" id="{EEAD9AFB-3F5B-A641-B275-7B613AEAB79F}"/>
              </a:ext>
            </a:extLst>
          </p:cNvPr>
          <p:cNvPicPr>
            <a:picLocks noChangeAspect="1"/>
          </p:cNvPicPr>
          <p:nvPr/>
        </p:nvPicPr>
        <p:blipFill>
          <a:blip r:embed="rId3"/>
          <a:stretch>
            <a:fillRect/>
          </a:stretch>
        </p:blipFill>
        <p:spPr>
          <a:xfrm>
            <a:off x="230537" y="4848352"/>
            <a:ext cx="1652376" cy="1628077"/>
          </a:xfrm>
          <a:prstGeom prst="rect">
            <a:avLst/>
          </a:prstGeom>
        </p:spPr>
      </p:pic>
    </p:spTree>
    <p:extLst>
      <p:ext uri="{BB962C8B-B14F-4D97-AF65-F5344CB8AC3E}">
        <p14:creationId xmlns:p14="http://schemas.microsoft.com/office/powerpoint/2010/main" val="2108346971"/>
      </p:ext>
    </p:extLst>
  </p:cSld>
  <p:clrMapOvr>
    <a:masterClrMapping/>
  </p:clrMapOvr>
  <mc:AlternateContent xmlns:mc="http://schemas.openxmlformats.org/markup-compatibility/2006" xmlns:p14="http://schemas.microsoft.com/office/powerpoint/2010/main">
    <mc:Choice Requires="p14">
      <p:transition spd="slow" p14:dur="2000" advTm="21847"/>
    </mc:Choice>
    <mc:Fallback xmlns="">
      <p:transition spd="slow" advTm="21847"/>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91416"/>
            <a:ext cx="9144000" cy="507831"/>
          </a:xfrm>
        </p:spPr>
        <p:txBody>
          <a:bodyPr/>
          <a:lstStyle/>
          <a:p>
            <a:pPr lvl="0" algn="ctr"/>
            <a:r>
              <a:rPr lang="en-US" dirty="0">
                <a:latin typeface="+mj-lt"/>
              </a:rPr>
              <a:t>Personal Experiences</a:t>
            </a:r>
          </a:p>
        </p:txBody>
      </p:sp>
      <p:sp>
        <p:nvSpPr>
          <p:cNvPr id="6" name="Slide Number Placeholder 5">
            <a:extLst>
              <a:ext uri="{FF2B5EF4-FFF2-40B4-BE49-F238E27FC236}">
                <a16:creationId xmlns:a16="http://schemas.microsoft.com/office/drawing/2014/main" id="{022F65B5-437B-424C-B711-85CD09FD54F2}"/>
              </a:ext>
            </a:extLst>
          </p:cNvPr>
          <p:cNvSpPr>
            <a:spLocks noGrp="1"/>
          </p:cNvSpPr>
          <p:nvPr>
            <p:ph type="sldNum" sz="quarter" idx="11"/>
          </p:nvPr>
        </p:nvSpPr>
        <p:spPr/>
        <p:txBody>
          <a:bodyPr/>
          <a:lstStyle/>
          <a:p>
            <a:fld id="{FD8A293A-D1CD-4E04-B39F-B558EDD4ED7F}" type="slidenum">
              <a:rPr lang="en-US" smtClean="0"/>
              <a:pPr/>
              <a:t>19</a:t>
            </a:fld>
            <a:endParaRPr lang="en-US"/>
          </a:p>
        </p:txBody>
      </p:sp>
      <p:sp>
        <p:nvSpPr>
          <p:cNvPr id="4" name="TextBox 3">
            <a:extLst>
              <a:ext uri="{FF2B5EF4-FFF2-40B4-BE49-F238E27FC236}">
                <a16:creationId xmlns:a16="http://schemas.microsoft.com/office/drawing/2014/main" id="{8B5430A1-054D-B84E-1803-1A09F6DD97DC}"/>
              </a:ext>
            </a:extLst>
          </p:cNvPr>
          <p:cNvSpPr txBox="1"/>
          <p:nvPr/>
        </p:nvSpPr>
        <p:spPr>
          <a:xfrm>
            <a:off x="203201" y="874229"/>
            <a:ext cx="7539815" cy="3139321"/>
          </a:xfrm>
          <a:prstGeom prst="rect">
            <a:avLst/>
          </a:prstGeom>
          <a:noFill/>
          <a:ln>
            <a:solidFill>
              <a:schemeClr val="accent1">
                <a:shade val="15000"/>
              </a:schemeClr>
            </a:solidFill>
          </a:ln>
        </p:spPr>
        <p:txBody>
          <a:bodyPr wrap="square">
            <a:spAutoFit/>
          </a:bodyPr>
          <a:lstStyle/>
          <a:p>
            <a:r>
              <a:rPr lang="en-US" sz="1800" dirty="0"/>
              <a:t>I need to develop a simulation case scenario for fourth-year medical students that assesses their ethical responsibility to self and others, which is one of the AAMC core competencies for medical students. The competency is defined as “Behaves in an honest and ethical manner; cultivates personal and academic integrity; adheres to ethical principles and follows rules and procedures; resists peer pressure to engage in unethical behavior and encourages others to behave in honest and ethical ways; develops and demonstrates ethical and moral reasoning” </a:t>
            </a:r>
          </a:p>
          <a:p>
            <a:endParaRPr lang="en-US" sz="1800" dirty="0"/>
          </a:p>
          <a:p>
            <a:r>
              <a:rPr lang="en-US" sz="1800" dirty="0"/>
              <a:t>Please help develop a case scenario that would effectively assess fourth-year medical students in this core competency.</a:t>
            </a:r>
          </a:p>
        </p:txBody>
      </p:sp>
      <p:sp>
        <p:nvSpPr>
          <p:cNvPr id="5" name="TextBox 4">
            <a:extLst>
              <a:ext uri="{FF2B5EF4-FFF2-40B4-BE49-F238E27FC236}">
                <a16:creationId xmlns:a16="http://schemas.microsoft.com/office/drawing/2014/main" id="{8D5BF214-51C4-9B9A-8CE5-1BD167330EF7}"/>
              </a:ext>
            </a:extLst>
          </p:cNvPr>
          <p:cNvSpPr txBox="1"/>
          <p:nvPr/>
        </p:nvSpPr>
        <p:spPr>
          <a:xfrm>
            <a:off x="1460250" y="4106684"/>
            <a:ext cx="7539815" cy="2031325"/>
          </a:xfrm>
          <a:prstGeom prst="rect">
            <a:avLst/>
          </a:prstGeom>
          <a:solidFill>
            <a:schemeClr val="lt1"/>
          </a:solidFill>
          <a:ln>
            <a:solidFill>
              <a:schemeClr val="accent1">
                <a:shade val="15000"/>
              </a:schemeClr>
            </a:solidFill>
          </a:ln>
        </p:spPr>
        <p:txBody>
          <a:bodyPr wrap="square">
            <a:spAutoFit/>
          </a:bodyPr>
          <a:lstStyle/>
          <a:p>
            <a:r>
              <a:rPr lang="en-US" sz="1800" dirty="0"/>
              <a:t>Help me create an interesting email announcement for Dr. B, who will provide interesting insights into the impact that healthcare and education leaders can have in ushering AI technologies in their organizations. </a:t>
            </a:r>
          </a:p>
          <a:p>
            <a:endParaRPr lang="en-US" sz="1800" dirty="0"/>
          </a:p>
          <a:p>
            <a:r>
              <a:rPr lang="en-US" sz="1800" dirty="0"/>
              <a:t>The title of the presentation is “AI in healthcare: Leadership</a:t>
            </a:r>
          </a:p>
          <a:p>
            <a:r>
              <a:rPr lang="en-US" sz="1800" dirty="0"/>
              <a:t>concerns and considerations” Please come prepared with questions for Dr. B about AI policy and leadership.</a:t>
            </a:r>
          </a:p>
        </p:txBody>
      </p:sp>
    </p:spTree>
    <p:extLst>
      <p:ext uri="{BB962C8B-B14F-4D97-AF65-F5344CB8AC3E}">
        <p14:creationId xmlns:p14="http://schemas.microsoft.com/office/powerpoint/2010/main" val="893486938"/>
      </p:ext>
    </p:extLst>
  </p:cSld>
  <p:clrMapOvr>
    <a:masterClrMapping/>
  </p:clrMapOvr>
  <mc:AlternateContent xmlns:mc="http://schemas.openxmlformats.org/markup-compatibility/2006" xmlns:p14="http://schemas.microsoft.com/office/powerpoint/2010/main">
    <mc:Choice Requires="p14">
      <p:transition spd="slow" p14:dur="2000" advTm="21847"/>
    </mc:Choice>
    <mc:Fallback xmlns="">
      <p:transition spd="slow" advTm="2184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60240"/>
            <a:ext cx="9144000" cy="584775"/>
          </a:xfrm>
        </p:spPr>
        <p:txBody>
          <a:bodyPr/>
          <a:lstStyle/>
          <a:p>
            <a:pPr algn="ctr"/>
            <a:r>
              <a:rPr lang="en-US" sz="3200" b="1" dirty="0"/>
              <a:t>DISCLOSURE</a:t>
            </a:r>
          </a:p>
        </p:txBody>
      </p:sp>
      <p:sp>
        <p:nvSpPr>
          <p:cNvPr id="6" name="Slide Number Placeholder 5">
            <a:extLst>
              <a:ext uri="{FF2B5EF4-FFF2-40B4-BE49-F238E27FC236}">
                <a16:creationId xmlns:a16="http://schemas.microsoft.com/office/drawing/2014/main" id="{022F65B5-437B-424C-B711-85CD09FD54F2}"/>
              </a:ext>
            </a:extLst>
          </p:cNvPr>
          <p:cNvSpPr>
            <a:spLocks noGrp="1"/>
          </p:cNvSpPr>
          <p:nvPr>
            <p:ph type="sldNum" sz="quarter" idx="11"/>
          </p:nvPr>
        </p:nvSpPr>
        <p:spPr/>
        <p:txBody>
          <a:bodyPr/>
          <a:lstStyle/>
          <a:p>
            <a:fld id="{FD8A293A-D1CD-4E04-B39F-B558EDD4ED7F}" type="slidenum">
              <a:rPr lang="en-US" smtClean="0"/>
              <a:pPr/>
              <a:t>2</a:t>
            </a:fld>
            <a:endParaRPr lang="en-US"/>
          </a:p>
        </p:txBody>
      </p:sp>
      <p:sp>
        <p:nvSpPr>
          <p:cNvPr id="7" name="Content Placeholder 1"/>
          <p:cNvSpPr txBox="1">
            <a:spLocks/>
          </p:cNvSpPr>
          <p:nvPr/>
        </p:nvSpPr>
        <p:spPr>
          <a:xfrm>
            <a:off x="190832" y="898497"/>
            <a:ext cx="8674872" cy="5351228"/>
          </a:xfrm>
          <a:prstGeom prst="rect">
            <a:avLst/>
          </a:prstGeom>
        </p:spPr>
        <p:txBody>
          <a:bodyPr vert="horz" lIns="68580" tIns="34290" rIns="68580" bIns="34290" rtlCol="0">
            <a:normAutofit/>
          </a:bodyPr>
          <a:lstStyle>
            <a:lvl1pPr marL="288918" indent="-288918" algn="l" defTabSz="914377" rtl="0" eaLnBrk="1" latinLnBrk="0" hangingPunct="1">
              <a:lnSpc>
                <a:spcPct val="150000"/>
              </a:lnSpc>
              <a:spcBef>
                <a:spcPts val="1000"/>
              </a:spcBef>
              <a:buFont typeface="Arial" panose="020B0604020202020204" pitchFamily="34" charset="0"/>
              <a:buChar char="•"/>
              <a:defRPr sz="1600" kern="1200">
                <a:solidFill>
                  <a:schemeClr val="tx1"/>
                </a:solidFill>
                <a:latin typeface="+mn-lt"/>
                <a:ea typeface="+mn-ea"/>
                <a:cs typeface="+mn-cs"/>
              </a:defRPr>
            </a:lvl1pPr>
            <a:lvl2pPr marL="690545" indent="-233357" algn="l" defTabSz="914377" rtl="0" eaLnBrk="1" latinLnBrk="0" hangingPunct="1">
              <a:lnSpc>
                <a:spcPct val="150000"/>
              </a:lnSpc>
              <a:spcBef>
                <a:spcPts val="500"/>
              </a:spcBef>
              <a:buFont typeface="Arial" panose="020B0604020202020204" pitchFamily="34" charset="0"/>
              <a:buChar char="•"/>
              <a:defRPr sz="1600" kern="1200">
                <a:solidFill>
                  <a:schemeClr val="tx1"/>
                </a:solidFill>
                <a:latin typeface="+mn-lt"/>
                <a:ea typeface="+mn-ea"/>
                <a:cs typeface="+mn-cs"/>
              </a:defRPr>
            </a:lvl2pPr>
            <a:lvl3pPr marL="1257269" indent="-342891" algn="l" defTabSz="914377"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57309" indent="-285744" algn="l" defTabSz="914377"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114498" indent="-285744" algn="l" defTabSz="914377"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a:cs typeface="Calibri" panose="020F0502020204030204" pitchFamily="34" charset="0"/>
              </a:rPr>
              <a:t>Anita Samuel PhD, Joshua Duncan MD, Vincent Capaldi III MD, Justin Peacock PhD have no relevant financial or non-financial interests to disclose.</a:t>
            </a:r>
          </a:p>
          <a:p>
            <a:pPr marL="0" indent="0">
              <a:buNone/>
            </a:pPr>
            <a:r>
              <a:rPr lang="en-US" sz="1800" dirty="0">
                <a:cs typeface="Calibri" panose="020F0502020204030204" pitchFamily="34" charset="0"/>
              </a:rPr>
              <a:t>This continuing education activity is managed and accredited by </a:t>
            </a:r>
            <a:r>
              <a:rPr lang="en-US" sz="1800" dirty="0" err="1">
                <a:cs typeface="Calibri" panose="020F0502020204030204" pitchFamily="34" charset="0"/>
              </a:rPr>
              <a:t>AffinityCE</a:t>
            </a:r>
            <a:r>
              <a:rPr lang="en-US" sz="1800" dirty="0">
                <a:cs typeface="Calibri" panose="020F0502020204030204" pitchFamily="34" charset="0"/>
              </a:rPr>
              <a:t>, in collaboration with AMSUS. </a:t>
            </a:r>
            <a:r>
              <a:rPr lang="en-US" sz="1800" dirty="0" err="1">
                <a:cs typeface="Calibri" panose="020F0502020204030204" pitchFamily="34" charset="0"/>
              </a:rPr>
              <a:t>AffinityCE</a:t>
            </a:r>
            <a:r>
              <a:rPr lang="en-US" sz="1800" dirty="0">
                <a:cs typeface="Calibri" panose="020F0502020204030204" pitchFamily="34" charset="0"/>
              </a:rPr>
              <a:t> and AMSUS staff, as well as planners and reviewers, have no relevant financial interests to disclose. </a:t>
            </a:r>
            <a:r>
              <a:rPr lang="en-US" sz="1800" dirty="0" err="1">
                <a:cs typeface="Calibri" panose="020F0502020204030204" pitchFamily="34" charset="0"/>
              </a:rPr>
              <a:t>AffinityCE</a:t>
            </a:r>
            <a:r>
              <a:rPr lang="en-US" sz="1800" dirty="0">
                <a:cs typeface="Calibri" panose="020F0502020204030204" pitchFamily="34" charset="0"/>
              </a:rPr>
              <a:t> adheres to the ACCME’s Standards for Integrity and Independence in Accredited Continuing Education. Any individuals in a position to control the content of a CME activity, including faculty, planners, reviewers, or others, are required to disclose all relevant financial relationships with ineligible entities (commercial interests). All relevant conflicts of interest have been mitigated prior to the commencement of the activity.</a:t>
            </a:r>
          </a:p>
          <a:p>
            <a:pPr marL="0" indent="0">
              <a:buNone/>
            </a:pPr>
            <a:r>
              <a:rPr lang="en-US" sz="1800" dirty="0">
                <a:cs typeface="Calibri" panose="020F0502020204030204" pitchFamily="34" charset="0"/>
              </a:rPr>
              <a:t>Commercial support was not provided for this activity.</a:t>
            </a:r>
          </a:p>
        </p:txBody>
      </p:sp>
    </p:spTree>
    <p:extLst>
      <p:ext uri="{BB962C8B-B14F-4D97-AF65-F5344CB8AC3E}">
        <p14:creationId xmlns:p14="http://schemas.microsoft.com/office/powerpoint/2010/main" val="399399668"/>
      </p:ext>
    </p:extLst>
  </p:cSld>
  <p:clrMapOvr>
    <a:masterClrMapping/>
  </p:clrMapOvr>
  <mc:AlternateContent xmlns:mc="http://schemas.openxmlformats.org/markup-compatibility/2006" xmlns:p14="http://schemas.microsoft.com/office/powerpoint/2010/main">
    <mc:Choice Requires="p14">
      <p:transition spd="slow" p14:dur="2000" advTm="21847"/>
    </mc:Choice>
    <mc:Fallback xmlns="">
      <p:transition spd="slow" advTm="2184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619058"/>
            <a:ext cx="9144000" cy="523220"/>
          </a:xfrm>
        </p:spPr>
        <p:txBody>
          <a:bodyPr/>
          <a:lstStyle/>
          <a:p>
            <a:pPr lvl="0" algn="ctr"/>
            <a:r>
              <a:rPr lang="en-US" sz="2800" dirty="0">
                <a:latin typeface="+mj-lt"/>
              </a:rPr>
              <a:t>Closing Words</a:t>
            </a:r>
          </a:p>
        </p:txBody>
      </p:sp>
      <p:sp>
        <p:nvSpPr>
          <p:cNvPr id="6" name="Slide Number Placeholder 5">
            <a:extLst>
              <a:ext uri="{FF2B5EF4-FFF2-40B4-BE49-F238E27FC236}">
                <a16:creationId xmlns:a16="http://schemas.microsoft.com/office/drawing/2014/main" id="{022F65B5-437B-424C-B711-85CD09FD54F2}"/>
              </a:ext>
            </a:extLst>
          </p:cNvPr>
          <p:cNvSpPr>
            <a:spLocks noGrp="1"/>
          </p:cNvSpPr>
          <p:nvPr>
            <p:ph type="sldNum" sz="quarter" idx="11"/>
          </p:nvPr>
        </p:nvSpPr>
        <p:spPr/>
        <p:txBody>
          <a:bodyPr/>
          <a:lstStyle/>
          <a:p>
            <a:fld id="{FD8A293A-D1CD-4E04-B39F-B558EDD4ED7F}" type="slidenum">
              <a:rPr lang="en-US" smtClean="0"/>
              <a:pPr/>
              <a:t>20</a:t>
            </a:fld>
            <a:endParaRPr lang="en-US"/>
          </a:p>
        </p:txBody>
      </p:sp>
      <p:sp>
        <p:nvSpPr>
          <p:cNvPr id="4" name="TextBox 3">
            <a:extLst>
              <a:ext uri="{FF2B5EF4-FFF2-40B4-BE49-F238E27FC236}">
                <a16:creationId xmlns:a16="http://schemas.microsoft.com/office/drawing/2014/main" id="{7EAD3D1D-07AE-D045-0F0B-90B9957CCA59}"/>
              </a:ext>
            </a:extLst>
          </p:cNvPr>
          <p:cNvSpPr txBox="1"/>
          <p:nvPr/>
        </p:nvSpPr>
        <p:spPr>
          <a:xfrm>
            <a:off x="637634" y="1694190"/>
            <a:ext cx="8369300" cy="195143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800" dirty="0"/>
              <a:t>What excites you about AI? </a:t>
            </a:r>
          </a:p>
          <a:p>
            <a:pPr marL="285750" indent="-285750">
              <a:lnSpc>
                <a:spcPct val="150000"/>
              </a:lnSpc>
              <a:buFont typeface="Arial" panose="020B0604020202020204" pitchFamily="34" charset="0"/>
              <a:buChar char="•"/>
            </a:pPr>
            <a:r>
              <a:rPr lang="en-US" sz="2800" dirty="0"/>
              <a:t>What scares you?</a:t>
            </a:r>
          </a:p>
          <a:p>
            <a:pPr marL="285750" indent="-285750">
              <a:lnSpc>
                <a:spcPct val="150000"/>
              </a:lnSpc>
              <a:buFont typeface="Arial" panose="020B0604020202020204" pitchFamily="34" charset="0"/>
              <a:buChar char="•"/>
            </a:pPr>
            <a:r>
              <a:rPr lang="en-US" sz="2800" dirty="0"/>
              <a:t>What is 1 key takeaway we should walk out with? </a:t>
            </a:r>
          </a:p>
        </p:txBody>
      </p:sp>
      <p:pic>
        <p:nvPicPr>
          <p:cNvPr id="2" name="Picture 1" descr="A qr code on a white background&#10;&#10;Description automatically generated">
            <a:extLst>
              <a:ext uri="{FF2B5EF4-FFF2-40B4-BE49-F238E27FC236}">
                <a16:creationId xmlns:a16="http://schemas.microsoft.com/office/drawing/2014/main" id="{71FD3BAF-D075-43E8-2A65-27A301839E03}"/>
              </a:ext>
            </a:extLst>
          </p:cNvPr>
          <p:cNvPicPr>
            <a:picLocks noChangeAspect="1"/>
          </p:cNvPicPr>
          <p:nvPr/>
        </p:nvPicPr>
        <p:blipFill>
          <a:blip r:embed="rId3"/>
          <a:stretch>
            <a:fillRect/>
          </a:stretch>
        </p:blipFill>
        <p:spPr>
          <a:xfrm>
            <a:off x="230537" y="4848352"/>
            <a:ext cx="1652376" cy="1628077"/>
          </a:xfrm>
          <a:prstGeom prst="rect">
            <a:avLst/>
          </a:prstGeom>
        </p:spPr>
      </p:pic>
    </p:spTree>
    <p:extLst>
      <p:ext uri="{BB962C8B-B14F-4D97-AF65-F5344CB8AC3E}">
        <p14:creationId xmlns:p14="http://schemas.microsoft.com/office/powerpoint/2010/main" val="2386670457"/>
      </p:ext>
    </p:extLst>
  </p:cSld>
  <p:clrMapOvr>
    <a:masterClrMapping/>
  </p:clrMapOvr>
  <mc:AlternateContent xmlns:mc="http://schemas.openxmlformats.org/markup-compatibility/2006" xmlns:p14="http://schemas.microsoft.com/office/powerpoint/2010/main">
    <mc:Choice Requires="p14">
      <p:transition spd="slow" p14:dur="2000" advTm="21847"/>
    </mc:Choice>
    <mc:Fallback xmlns="">
      <p:transition spd="slow" advTm="2184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60240"/>
            <a:ext cx="9144000" cy="584775"/>
          </a:xfrm>
        </p:spPr>
        <p:txBody>
          <a:bodyPr/>
          <a:lstStyle/>
          <a:p>
            <a:pPr algn="ctr"/>
            <a:r>
              <a:rPr lang="en-US" sz="3200" b="1" dirty="0"/>
              <a:t>SESSION OBJECTIVES</a:t>
            </a:r>
          </a:p>
        </p:txBody>
      </p:sp>
      <p:sp>
        <p:nvSpPr>
          <p:cNvPr id="6" name="Slide Number Placeholder 5">
            <a:extLst>
              <a:ext uri="{FF2B5EF4-FFF2-40B4-BE49-F238E27FC236}">
                <a16:creationId xmlns:a16="http://schemas.microsoft.com/office/drawing/2014/main" id="{022F65B5-437B-424C-B711-85CD09FD54F2}"/>
              </a:ext>
            </a:extLst>
          </p:cNvPr>
          <p:cNvSpPr>
            <a:spLocks noGrp="1"/>
          </p:cNvSpPr>
          <p:nvPr>
            <p:ph type="sldNum" sz="quarter" idx="11"/>
          </p:nvPr>
        </p:nvSpPr>
        <p:spPr/>
        <p:txBody>
          <a:bodyPr/>
          <a:lstStyle/>
          <a:p>
            <a:fld id="{FD8A293A-D1CD-4E04-B39F-B558EDD4ED7F}" type="slidenum">
              <a:rPr lang="en-US" smtClean="0"/>
              <a:pPr/>
              <a:t>3</a:t>
            </a:fld>
            <a:endParaRPr lang="en-US"/>
          </a:p>
        </p:txBody>
      </p:sp>
      <p:sp>
        <p:nvSpPr>
          <p:cNvPr id="7" name="Content Placeholder 1"/>
          <p:cNvSpPr txBox="1">
            <a:spLocks/>
          </p:cNvSpPr>
          <p:nvPr/>
        </p:nvSpPr>
        <p:spPr>
          <a:xfrm>
            <a:off x="246491" y="1373587"/>
            <a:ext cx="8643509" cy="4110825"/>
          </a:xfrm>
          <a:prstGeom prst="rect">
            <a:avLst/>
          </a:prstGeom>
        </p:spPr>
        <p:txBody>
          <a:bodyPr vert="horz" lIns="68580" tIns="34290" rIns="68580" bIns="34290" rtlCol="0">
            <a:normAutofit/>
          </a:bodyPr>
          <a:lstStyle>
            <a:lvl1pPr marL="288918" indent="-288918" algn="l" defTabSz="914377" rtl="0" eaLnBrk="1" latinLnBrk="0" hangingPunct="1">
              <a:lnSpc>
                <a:spcPct val="150000"/>
              </a:lnSpc>
              <a:spcBef>
                <a:spcPts val="1000"/>
              </a:spcBef>
              <a:buFont typeface="Arial" panose="020B0604020202020204" pitchFamily="34" charset="0"/>
              <a:buChar char="•"/>
              <a:defRPr sz="1600" kern="1200">
                <a:solidFill>
                  <a:schemeClr val="tx1"/>
                </a:solidFill>
                <a:latin typeface="+mn-lt"/>
                <a:ea typeface="+mn-ea"/>
                <a:cs typeface="+mn-cs"/>
              </a:defRPr>
            </a:lvl1pPr>
            <a:lvl2pPr marL="690545" indent="-233357" algn="l" defTabSz="914377" rtl="0" eaLnBrk="1" latinLnBrk="0" hangingPunct="1">
              <a:lnSpc>
                <a:spcPct val="150000"/>
              </a:lnSpc>
              <a:spcBef>
                <a:spcPts val="500"/>
              </a:spcBef>
              <a:buFont typeface="Arial" panose="020B0604020202020204" pitchFamily="34" charset="0"/>
              <a:buChar char="•"/>
              <a:defRPr sz="1600" kern="1200">
                <a:solidFill>
                  <a:schemeClr val="tx1"/>
                </a:solidFill>
                <a:latin typeface="+mn-lt"/>
                <a:ea typeface="+mn-ea"/>
                <a:cs typeface="+mn-cs"/>
              </a:defRPr>
            </a:lvl2pPr>
            <a:lvl3pPr marL="1257269" indent="-342891" algn="l" defTabSz="914377"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57309" indent="-285744" algn="l" defTabSz="914377"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114498" indent="-285744" algn="l" defTabSz="914377"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342900" indent="-342900">
              <a:buFont typeface="+mj-lt"/>
              <a:buAutoNum type="arabicPeriod"/>
            </a:pPr>
            <a:r>
              <a:rPr lang="en-US" sz="2800" dirty="0">
                <a:cs typeface="Calibri" panose="020F0502020204030204" pitchFamily="34" charset="0"/>
              </a:rPr>
              <a:t>Describe Artificial Intelligence</a:t>
            </a:r>
          </a:p>
          <a:p>
            <a:pPr marL="342900" indent="-342900">
              <a:buFont typeface="+mj-lt"/>
              <a:buAutoNum type="arabicPeriod"/>
            </a:pPr>
            <a:r>
              <a:rPr lang="en-US" sz="2800" dirty="0">
                <a:cs typeface="Calibri" panose="020F0502020204030204" pitchFamily="34" charset="0"/>
              </a:rPr>
              <a:t>Identify two artificial intelligence tools that can be used in practice</a:t>
            </a:r>
          </a:p>
          <a:p>
            <a:pPr marL="342900" indent="-342900">
              <a:buFont typeface="+mj-lt"/>
              <a:buAutoNum type="arabicPeriod"/>
            </a:pPr>
            <a:r>
              <a:rPr lang="en-US" sz="2800" dirty="0">
                <a:cs typeface="Calibri" panose="020F0502020204030204" pitchFamily="34" charset="0"/>
              </a:rPr>
              <a:t>Explain two personal contexts where artificial intelligence can be used in practice</a:t>
            </a:r>
          </a:p>
        </p:txBody>
      </p:sp>
    </p:spTree>
    <p:extLst>
      <p:ext uri="{BB962C8B-B14F-4D97-AF65-F5344CB8AC3E}">
        <p14:creationId xmlns:p14="http://schemas.microsoft.com/office/powerpoint/2010/main" val="3178604677"/>
      </p:ext>
    </p:extLst>
  </p:cSld>
  <p:clrMapOvr>
    <a:masterClrMapping/>
  </p:clrMapOvr>
  <mc:AlternateContent xmlns:mc="http://schemas.openxmlformats.org/markup-compatibility/2006" xmlns:p14="http://schemas.microsoft.com/office/powerpoint/2010/main">
    <mc:Choice Requires="p14">
      <p:transition spd="slow" p14:dur="2000" advTm="21847"/>
    </mc:Choice>
    <mc:Fallback xmlns="">
      <p:transition spd="slow" advTm="2184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7377"/>
            <a:ext cx="9144000" cy="579524"/>
          </a:xfrm>
        </p:spPr>
        <p:txBody>
          <a:bodyPr/>
          <a:lstStyle/>
          <a:p>
            <a:pPr algn="ctr"/>
            <a:r>
              <a:rPr lang="en-US" sz="3200" b="1" dirty="0"/>
              <a:t>JOIN THE CONVERSATION</a:t>
            </a:r>
          </a:p>
        </p:txBody>
      </p:sp>
      <p:sp>
        <p:nvSpPr>
          <p:cNvPr id="6" name="Slide Number Placeholder 5">
            <a:extLst>
              <a:ext uri="{FF2B5EF4-FFF2-40B4-BE49-F238E27FC236}">
                <a16:creationId xmlns:a16="http://schemas.microsoft.com/office/drawing/2014/main" id="{022F65B5-437B-424C-B711-85CD09FD54F2}"/>
              </a:ext>
            </a:extLst>
          </p:cNvPr>
          <p:cNvSpPr>
            <a:spLocks noGrp="1"/>
          </p:cNvSpPr>
          <p:nvPr>
            <p:ph type="sldNum" sz="quarter" idx="11"/>
          </p:nvPr>
        </p:nvSpPr>
        <p:spPr/>
        <p:txBody>
          <a:bodyPr/>
          <a:lstStyle/>
          <a:p>
            <a:fld id="{FD8A293A-D1CD-4E04-B39F-B558EDD4ED7F}" type="slidenum">
              <a:rPr lang="en-US" smtClean="0"/>
              <a:pPr/>
              <a:t>4</a:t>
            </a:fld>
            <a:endParaRPr lang="en-US"/>
          </a:p>
        </p:txBody>
      </p:sp>
      <p:sp>
        <p:nvSpPr>
          <p:cNvPr id="7" name="Content Placeholder 1"/>
          <p:cNvSpPr txBox="1">
            <a:spLocks/>
          </p:cNvSpPr>
          <p:nvPr/>
        </p:nvSpPr>
        <p:spPr>
          <a:xfrm>
            <a:off x="237545" y="1008462"/>
            <a:ext cx="8668909" cy="1318813"/>
          </a:xfrm>
          <a:prstGeom prst="rect">
            <a:avLst/>
          </a:prstGeom>
        </p:spPr>
        <p:txBody>
          <a:bodyPr vert="horz" lIns="68580" tIns="34290" rIns="68580" bIns="34290" rtlCol="0">
            <a:normAutofit/>
          </a:bodyPr>
          <a:lstStyle>
            <a:lvl1pPr marL="288918" indent="-288918" algn="l" defTabSz="914377" rtl="0" eaLnBrk="1" latinLnBrk="0" hangingPunct="1">
              <a:lnSpc>
                <a:spcPct val="150000"/>
              </a:lnSpc>
              <a:spcBef>
                <a:spcPts val="1000"/>
              </a:spcBef>
              <a:buFont typeface="Arial" panose="020B0604020202020204" pitchFamily="34" charset="0"/>
              <a:buChar char="•"/>
              <a:defRPr sz="1600" kern="1200">
                <a:solidFill>
                  <a:schemeClr val="tx1"/>
                </a:solidFill>
                <a:latin typeface="+mn-lt"/>
                <a:ea typeface="+mn-ea"/>
                <a:cs typeface="+mn-cs"/>
              </a:defRPr>
            </a:lvl1pPr>
            <a:lvl2pPr marL="690545" indent="-233357" algn="l" defTabSz="914377" rtl="0" eaLnBrk="1" latinLnBrk="0" hangingPunct="1">
              <a:lnSpc>
                <a:spcPct val="150000"/>
              </a:lnSpc>
              <a:spcBef>
                <a:spcPts val="500"/>
              </a:spcBef>
              <a:buFont typeface="Arial" panose="020B0604020202020204" pitchFamily="34" charset="0"/>
              <a:buChar char="•"/>
              <a:defRPr sz="1600" kern="1200">
                <a:solidFill>
                  <a:schemeClr val="tx1"/>
                </a:solidFill>
                <a:latin typeface="+mn-lt"/>
                <a:ea typeface="+mn-ea"/>
                <a:cs typeface="+mn-cs"/>
              </a:defRPr>
            </a:lvl2pPr>
            <a:lvl3pPr marL="1257269" indent="-342891" algn="l" defTabSz="914377"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57309" indent="-285744" algn="l" defTabSz="914377"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114498" indent="-285744" algn="l" defTabSz="914377"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dirty="0"/>
              <a:t>Post questions you have for the panelists. We will address them as we progress through the session.</a:t>
            </a:r>
          </a:p>
        </p:txBody>
      </p:sp>
      <p:pic>
        <p:nvPicPr>
          <p:cNvPr id="4" name="Picture 3" descr="A qr code on a white background&#10;&#10;Description automatically generated">
            <a:extLst>
              <a:ext uri="{FF2B5EF4-FFF2-40B4-BE49-F238E27FC236}">
                <a16:creationId xmlns:a16="http://schemas.microsoft.com/office/drawing/2014/main" id="{AB1B857A-4FA7-3981-3EE4-BECCCFAD218B}"/>
              </a:ext>
            </a:extLst>
          </p:cNvPr>
          <p:cNvPicPr>
            <a:picLocks noChangeAspect="1"/>
          </p:cNvPicPr>
          <p:nvPr/>
        </p:nvPicPr>
        <p:blipFill>
          <a:blip r:embed="rId3"/>
          <a:stretch>
            <a:fillRect/>
          </a:stretch>
        </p:blipFill>
        <p:spPr>
          <a:xfrm>
            <a:off x="2600357" y="2457450"/>
            <a:ext cx="3442716" cy="3392088"/>
          </a:xfrm>
          <a:prstGeom prst="rect">
            <a:avLst/>
          </a:prstGeom>
        </p:spPr>
      </p:pic>
    </p:spTree>
    <p:extLst>
      <p:ext uri="{BB962C8B-B14F-4D97-AF65-F5344CB8AC3E}">
        <p14:creationId xmlns:p14="http://schemas.microsoft.com/office/powerpoint/2010/main" val="3471569802"/>
      </p:ext>
    </p:extLst>
  </p:cSld>
  <p:clrMapOvr>
    <a:masterClrMapping/>
  </p:clrMapOvr>
  <mc:AlternateContent xmlns:mc="http://schemas.openxmlformats.org/markup-compatibility/2006" xmlns:p14="http://schemas.microsoft.com/office/powerpoint/2010/main">
    <mc:Choice Requires="p14">
      <p:transition spd="slow" p14:dur="2000" advTm="21847"/>
    </mc:Choice>
    <mc:Fallback xmlns="">
      <p:transition spd="slow" advTm="2184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6446"/>
            <a:ext cx="9144000" cy="584775"/>
          </a:xfrm>
        </p:spPr>
        <p:txBody>
          <a:bodyPr/>
          <a:lstStyle/>
          <a:p>
            <a:pPr algn="ctr"/>
            <a:r>
              <a:rPr lang="en-US" sz="3200" b="1" dirty="0">
                <a:latin typeface="+mj-lt"/>
              </a:rPr>
              <a:t>INTRODUCTIONS</a:t>
            </a:r>
          </a:p>
        </p:txBody>
      </p:sp>
      <p:sp>
        <p:nvSpPr>
          <p:cNvPr id="6" name="Slide Number Placeholder 5">
            <a:extLst>
              <a:ext uri="{FF2B5EF4-FFF2-40B4-BE49-F238E27FC236}">
                <a16:creationId xmlns:a16="http://schemas.microsoft.com/office/drawing/2014/main" id="{022F65B5-437B-424C-B711-85CD09FD54F2}"/>
              </a:ext>
            </a:extLst>
          </p:cNvPr>
          <p:cNvSpPr>
            <a:spLocks noGrp="1"/>
          </p:cNvSpPr>
          <p:nvPr>
            <p:ph type="sldNum" sz="quarter" idx="11"/>
          </p:nvPr>
        </p:nvSpPr>
        <p:spPr/>
        <p:txBody>
          <a:bodyPr/>
          <a:lstStyle/>
          <a:p>
            <a:fld id="{FD8A293A-D1CD-4E04-B39F-B558EDD4ED7F}" type="slidenum">
              <a:rPr lang="en-US" smtClean="0"/>
              <a:pPr/>
              <a:t>5</a:t>
            </a:fld>
            <a:endParaRPr lang="en-US"/>
          </a:p>
        </p:txBody>
      </p:sp>
      <p:pic>
        <p:nvPicPr>
          <p:cNvPr id="4" name="Picture 3" descr="A person in a military uniform&#10;&#10;Description automatically generated">
            <a:extLst>
              <a:ext uri="{FF2B5EF4-FFF2-40B4-BE49-F238E27FC236}">
                <a16:creationId xmlns:a16="http://schemas.microsoft.com/office/drawing/2014/main" id="{CB2A415E-438B-6CA7-D09E-E92B0D3789D0}"/>
              </a:ext>
            </a:extLst>
          </p:cNvPr>
          <p:cNvPicPr>
            <a:picLocks noChangeAspect="1"/>
          </p:cNvPicPr>
          <p:nvPr/>
        </p:nvPicPr>
        <p:blipFill>
          <a:blip r:embed="rId3"/>
          <a:stretch>
            <a:fillRect/>
          </a:stretch>
        </p:blipFill>
        <p:spPr>
          <a:xfrm>
            <a:off x="394545" y="4258874"/>
            <a:ext cx="1726355" cy="2416896"/>
          </a:xfrm>
          <a:prstGeom prst="rect">
            <a:avLst/>
          </a:prstGeom>
        </p:spPr>
      </p:pic>
      <p:sp>
        <p:nvSpPr>
          <p:cNvPr id="5" name="TextBox 4">
            <a:extLst>
              <a:ext uri="{FF2B5EF4-FFF2-40B4-BE49-F238E27FC236}">
                <a16:creationId xmlns:a16="http://schemas.microsoft.com/office/drawing/2014/main" id="{FE848AF8-2049-6D23-FC44-1A8A9D240A96}"/>
              </a:ext>
            </a:extLst>
          </p:cNvPr>
          <p:cNvSpPr txBox="1"/>
          <p:nvPr/>
        </p:nvSpPr>
        <p:spPr>
          <a:xfrm>
            <a:off x="217994" y="3836804"/>
            <a:ext cx="2980303" cy="369332"/>
          </a:xfrm>
          <a:prstGeom prst="rect">
            <a:avLst/>
          </a:prstGeom>
          <a:noFill/>
        </p:spPr>
        <p:txBody>
          <a:bodyPr wrap="none" rtlCol="0">
            <a:spAutoFit/>
          </a:bodyPr>
          <a:lstStyle/>
          <a:p>
            <a:r>
              <a:rPr lang="en-US" sz="1800" b="0" i="0" dirty="0">
                <a:solidFill>
                  <a:srgbClr val="222222"/>
                </a:solidFill>
                <a:effectLst/>
                <a:latin typeface="Arial" panose="020B0604020202020204" pitchFamily="34" charset="0"/>
              </a:rPr>
              <a:t>Lt Col (Dr.) Joshua Duncan</a:t>
            </a:r>
            <a:endParaRPr lang="en-US" sz="1800" dirty="0"/>
          </a:p>
        </p:txBody>
      </p:sp>
      <p:pic>
        <p:nvPicPr>
          <p:cNvPr id="8" name="Picture 7" descr="A person in a military uniform&#10;&#10;Description automatically generated">
            <a:extLst>
              <a:ext uri="{FF2B5EF4-FFF2-40B4-BE49-F238E27FC236}">
                <a16:creationId xmlns:a16="http://schemas.microsoft.com/office/drawing/2014/main" id="{40FF6462-E230-FE2B-73EA-2506E8399C4D}"/>
              </a:ext>
            </a:extLst>
          </p:cNvPr>
          <p:cNvPicPr>
            <a:picLocks noChangeAspect="1"/>
          </p:cNvPicPr>
          <p:nvPr/>
        </p:nvPicPr>
        <p:blipFill>
          <a:blip r:embed="rId4"/>
          <a:stretch>
            <a:fillRect/>
          </a:stretch>
        </p:blipFill>
        <p:spPr>
          <a:xfrm>
            <a:off x="6522285" y="997838"/>
            <a:ext cx="1940545" cy="2534776"/>
          </a:xfrm>
          <a:prstGeom prst="rect">
            <a:avLst/>
          </a:prstGeom>
        </p:spPr>
      </p:pic>
      <p:sp>
        <p:nvSpPr>
          <p:cNvPr id="9" name="TextBox 8">
            <a:extLst>
              <a:ext uri="{FF2B5EF4-FFF2-40B4-BE49-F238E27FC236}">
                <a16:creationId xmlns:a16="http://schemas.microsoft.com/office/drawing/2014/main" id="{220E1218-129A-8FC1-9266-EF36A8B87270}"/>
              </a:ext>
            </a:extLst>
          </p:cNvPr>
          <p:cNvSpPr txBox="1"/>
          <p:nvPr/>
        </p:nvSpPr>
        <p:spPr>
          <a:xfrm>
            <a:off x="5368607" y="626584"/>
            <a:ext cx="3775393" cy="369332"/>
          </a:xfrm>
          <a:prstGeom prst="rect">
            <a:avLst/>
          </a:prstGeom>
          <a:noFill/>
        </p:spPr>
        <p:txBody>
          <a:bodyPr wrap="none" rtlCol="0">
            <a:spAutoFit/>
          </a:bodyPr>
          <a:lstStyle/>
          <a:p>
            <a:r>
              <a:rPr lang="en-US" sz="1800" b="0" i="0" dirty="0">
                <a:solidFill>
                  <a:srgbClr val="222222"/>
                </a:solidFill>
                <a:effectLst/>
                <a:latin typeface="Arial" panose="020B0604020202020204" pitchFamily="34" charset="0"/>
              </a:rPr>
              <a:t>LtCol Justin G. Peacock, MD, PhD</a:t>
            </a:r>
            <a:endParaRPr lang="en-US" sz="1800" dirty="0"/>
          </a:p>
        </p:txBody>
      </p:sp>
      <p:pic>
        <p:nvPicPr>
          <p:cNvPr id="14" name="Picture 13" descr="A person in military uniform with a flag behind him&#10;&#10;Description automatically generated">
            <a:extLst>
              <a:ext uri="{FF2B5EF4-FFF2-40B4-BE49-F238E27FC236}">
                <a16:creationId xmlns:a16="http://schemas.microsoft.com/office/drawing/2014/main" id="{C3D9CA9E-9B1A-BB80-87AE-13E6E80CD928}"/>
              </a:ext>
            </a:extLst>
          </p:cNvPr>
          <p:cNvPicPr>
            <a:picLocks noChangeAspect="1"/>
          </p:cNvPicPr>
          <p:nvPr/>
        </p:nvPicPr>
        <p:blipFill>
          <a:blip r:embed="rId5"/>
          <a:stretch>
            <a:fillRect/>
          </a:stretch>
        </p:blipFill>
        <p:spPr>
          <a:xfrm>
            <a:off x="394545" y="1021279"/>
            <a:ext cx="1895929" cy="2511335"/>
          </a:xfrm>
          <a:prstGeom prst="rect">
            <a:avLst/>
          </a:prstGeom>
        </p:spPr>
      </p:pic>
      <p:sp>
        <p:nvSpPr>
          <p:cNvPr id="15" name="TextBox 14">
            <a:extLst>
              <a:ext uri="{FF2B5EF4-FFF2-40B4-BE49-F238E27FC236}">
                <a16:creationId xmlns:a16="http://schemas.microsoft.com/office/drawing/2014/main" id="{0E602920-FE15-4CC7-16FF-8BC7BB14D7B5}"/>
              </a:ext>
            </a:extLst>
          </p:cNvPr>
          <p:cNvSpPr txBox="1"/>
          <p:nvPr/>
        </p:nvSpPr>
        <p:spPr>
          <a:xfrm>
            <a:off x="293773" y="626584"/>
            <a:ext cx="3993401" cy="369332"/>
          </a:xfrm>
          <a:prstGeom prst="rect">
            <a:avLst/>
          </a:prstGeom>
          <a:noFill/>
        </p:spPr>
        <p:txBody>
          <a:bodyPr wrap="none" rtlCol="0">
            <a:spAutoFit/>
          </a:bodyPr>
          <a:lstStyle/>
          <a:p>
            <a:r>
              <a:rPr lang="en-US" sz="1800" b="0" i="0" dirty="0">
                <a:solidFill>
                  <a:srgbClr val="393939"/>
                </a:solidFill>
                <a:effectLst/>
                <a:latin typeface="+mj-lt"/>
              </a:rPr>
              <a:t>COL Vincent F. Capaldi, II, SCM, MD</a:t>
            </a:r>
            <a:endParaRPr lang="en-US" sz="1800" dirty="0">
              <a:latin typeface="+mj-lt"/>
            </a:endParaRPr>
          </a:p>
        </p:txBody>
      </p:sp>
      <p:pic>
        <p:nvPicPr>
          <p:cNvPr id="19" name="Picture 18" descr="A black sign with text and a shield&#10;&#10;Description automatically generated with medium confidence">
            <a:extLst>
              <a:ext uri="{FF2B5EF4-FFF2-40B4-BE49-F238E27FC236}">
                <a16:creationId xmlns:a16="http://schemas.microsoft.com/office/drawing/2014/main" id="{81647ECE-CDD0-35D0-658F-C43D89A44A86}"/>
              </a:ext>
            </a:extLst>
          </p:cNvPr>
          <p:cNvPicPr>
            <a:picLocks noChangeAspect="1"/>
          </p:cNvPicPr>
          <p:nvPr/>
        </p:nvPicPr>
        <p:blipFill>
          <a:blip r:embed="rId6"/>
          <a:stretch>
            <a:fillRect/>
          </a:stretch>
        </p:blipFill>
        <p:spPr>
          <a:xfrm>
            <a:off x="3036286" y="1428271"/>
            <a:ext cx="2570857" cy="2013838"/>
          </a:xfrm>
          <a:prstGeom prst="rect">
            <a:avLst/>
          </a:prstGeom>
        </p:spPr>
      </p:pic>
      <p:pic>
        <p:nvPicPr>
          <p:cNvPr id="21" name="Picture 20" descr="A person wearing a necklace and earrings&#10;&#10;Description automatically generated">
            <a:extLst>
              <a:ext uri="{FF2B5EF4-FFF2-40B4-BE49-F238E27FC236}">
                <a16:creationId xmlns:a16="http://schemas.microsoft.com/office/drawing/2014/main" id="{4CE25A5B-43FA-4A65-0362-1D9C89567BEC}"/>
              </a:ext>
            </a:extLst>
          </p:cNvPr>
          <p:cNvPicPr>
            <a:picLocks noChangeAspect="1"/>
          </p:cNvPicPr>
          <p:nvPr/>
        </p:nvPicPr>
        <p:blipFill>
          <a:blip r:embed="rId7"/>
          <a:stretch>
            <a:fillRect/>
          </a:stretch>
        </p:blipFill>
        <p:spPr>
          <a:xfrm>
            <a:off x="6522285" y="4368800"/>
            <a:ext cx="2100266" cy="2306970"/>
          </a:xfrm>
          <a:prstGeom prst="rect">
            <a:avLst/>
          </a:prstGeom>
        </p:spPr>
      </p:pic>
      <p:sp>
        <p:nvSpPr>
          <p:cNvPr id="22" name="TextBox 21">
            <a:extLst>
              <a:ext uri="{FF2B5EF4-FFF2-40B4-BE49-F238E27FC236}">
                <a16:creationId xmlns:a16="http://schemas.microsoft.com/office/drawing/2014/main" id="{B9A12F52-37A4-6E0E-505C-8ECEE23BC621}"/>
              </a:ext>
            </a:extLst>
          </p:cNvPr>
          <p:cNvSpPr txBox="1"/>
          <p:nvPr/>
        </p:nvSpPr>
        <p:spPr>
          <a:xfrm>
            <a:off x="6522285" y="3836804"/>
            <a:ext cx="2133918" cy="369332"/>
          </a:xfrm>
          <a:prstGeom prst="rect">
            <a:avLst/>
          </a:prstGeom>
          <a:noFill/>
        </p:spPr>
        <p:txBody>
          <a:bodyPr wrap="none" rtlCol="0">
            <a:spAutoFit/>
          </a:bodyPr>
          <a:lstStyle/>
          <a:p>
            <a:r>
              <a:rPr lang="en-US" sz="1800" b="0" i="0" dirty="0">
                <a:solidFill>
                  <a:srgbClr val="222222"/>
                </a:solidFill>
                <a:effectLst/>
                <a:latin typeface="Arial" panose="020B0604020202020204" pitchFamily="34" charset="0"/>
              </a:rPr>
              <a:t>Anita Samuel, PhD</a:t>
            </a:r>
            <a:endParaRPr lang="en-US" sz="1800" dirty="0"/>
          </a:p>
        </p:txBody>
      </p:sp>
      <p:pic>
        <p:nvPicPr>
          <p:cNvPr id="23" name="Picture 22" descr="A qr code on a white background&#10;&#10;Description automatically generated">
            <a:extLst>
              <a:ext uri="{FF2B5EF4-FFF2-40B4-BE49-F238E27FC236}">
                <a16:creationId xmlns:a16="http://schemas.microsoft.com/office/drawing/2014/main" id="{7CD00974-08C7-D3B4-5F95-B018CEA0EF83}"/>
              </a:ext>
            </a:extLst>
          </p:cNvPr>
          <p:cNvPicPr>
            <a:picLocks noChangeAspect="1"/>
          </p:cNvPicPr>
          <p:nvPr/>
        </p:nvPicPr>
        <p:blipFill>
          <a:blip r:embed="rId8"/>
          <a:stretch>
            <a:fillRect/>
          </a:stretch>
        </p:blipFill>
        <p:spPr>
          <a:xfrm>
            <a:off x="3385216" y="4312577"/>
            <a:ext cx="2221927" cy="2189252"/>
          </a:xfrm>
          <a:prstGeom prst="rect">
            <a:avLst/>
          </a:prstGeom>
        </p:spPr>
      </p:pic>
    </p:spTree>
    <p:extLst>
      <p:ext uri="{BB962C8B-B14F-4D97-AF65-F5344CB8AC3E}">
        <p14:creationId xmlns:p14="http://schemas.microsoft.com/office/powerpoint/2010/main" val="609389617"/>
      </p:ext>
    </p:extLst>
  </p:cSld>
  <p:clrMapOvr>
    <a:masterClrMapping/>
  </p:clrMapOvr>
  <mc:AlternateContent xmlns:mc="http://schemas.openxmlformats.org/markup-compatibility/2006" xmlns:p14="http://schemas.microsoft.com/office/powerpoint/2010/main">
    <mc:Choice Requires="p14">
      <p:transition spd="slow" p14:dur="2000" advTm="21847"/>
    </mc:Choice>
    <mc:Fallback xmlns="">
      <p:transition spd="slow" advTm="2184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905780"/>
            <a:ext cx="9144000" cy="523220"/>
          </a:xfrm>
        </p:spPr>
        <p:txBody>
          <a:bodyPr/>
          <a:lstStyle/>
          <a:p>
            <a:pPr algn="ctr"/>
            <a:r>
              <a:rPr lang="en-US" sz="2800" dirty="0">
                <a:latin typeface="+mj-lt"/>
              </a:rPr>
              <a:t>What is Artificial Intelligence in healthcare?</a:t>
            </a:r>
            <a:endParaRPr lang="en-US" sz="3600" dirty="0">
              <a:latin typeface="+mj-lt"/>
            </a:endParaRPr>
          </a:p>
        </p:txBody>
      </p:sp>
      <p:sp>
        <p:nvSpPr>
          <p:cNvPr id="6" name="Slide Number Placeholder 5">
            <a:extLst>
              <a:ext uri="{FF2B5EF4-FFF2-40B4-BE49-F238E27FC236}">
                <a16:creationId xmlns:a16="http://schemas.microsoft.com/office/drawing/2014/main" id="{022F65B5-437B-424C-B711-85CD09FD54F2}"/>
              </a:ext>
            </a:extLst>
          </p:cNvPr>
          <p:cNvSpPr>
            <a:spLocks noGrp="1"/>
          </p:cNvSpPr>
          <p:nvPr>
            <p:ph type="sldNum" sz="quarter" idx="11"/>
          </p:nvPr>
        </p:nvSpPr>
        <p:spPr/>
        <p:txBody>
          <a:bodyPr/>
          <a:lstStyle/>
          <a:p>
            <a:fld id="{FD8A293A-D1CD-4E04-B39F-B558EDD4ED7F}" type="slidenum">
              <a:rPr lang="en-US" smtClean="0"/>
              <a:pPr/>
              <a:t>6</a:t>
            </a:fld>
            <a:endParaRPr lang="en-US"/>
          </a:p>
        </p:txBody>
      </p:sp>
      <p:pic>
        <p:nvPicPr>
          <p:cNvPr id="2" name="Picture 1" descr="A qr code on a white background&#10;&#10;Description automatically generated">
            <a:extLst>
              <a:ext uri="{FF2B5EF4-FFF2-40B4-BE49-F238E27FC236}">
                <a16:creationId xmlns:a16="http://schemas.microsoft.com/office/drawing/2014/main" id="{E649187F-CA1A-1126-9C5C-F1AB3D37A62C}"/>
              </a:ext>
            </a:extLst>
          </p:cNvPr>
          <p:cNvPicPr>
            <a:picLocks noChangeAspect="1"/>
          </p:cNvPicPr>
          <p:nvPr/>
        </p:nvPicPr>
        <p:blipFill>
          <a:blip r:embed="rId3"/>
          <a:stretch>
            <a:fillRect/>
          </a:stretch>
        </p:blipFill>
        <p:spPr>
          <a:xfrm>
            <a:off x="230537" y="4848352"/>
            <a:ext cx="1652376" cy="1628077"/>
          </a:xfrm>
          <a:prstGeom prst="rect">
            <a:avLst/>
          </a:prstGeom>
        </p:spPr>
      </p:pic>
    </p:spTree>
    <p:extLst>
      <p:ext uri="{BB962C8B-B14F-4D97-AF65-F5344CB8AC3E}">
        <p14:creationId xmlns:p14="http://schemas.microsoft.com/office/powerpoint/2010/main" val="390841474"/>
      </p:ext>
    </p:extLst>
  </p:cSld>
  <p:clrMapOvr>
    <a:masterClrMapping/>
  </p:clrMapOvr>
  <mc:AlternateContent xmlns:mc="http://schemas.openxmlformats.org/markup-compatibility/2006" xmlns:p14="http://schemas.microsoft.com/office/powerpoint/2010/main">
    <mc:Choice Requires="p14">
      <p:transition spd="slow" p14:dur="2000" advTm="21847"/>
    </mc:Choice>
    <mc:Fallback xmlns="">
      <p:transition spd="slow" advTm="2184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3CFCA5-7FAF-5F14-3291-3B60B48AF351}"/>
              </a:ext>
            </a:extLst>
          </p:cNvPr>
          <p:cNvSpPr>
            <a:spLocks noGrp="1"/>
          </p:cNvSpPr>
          <p:nvPr>
            <p:ph type="title"/>
          </p:nvPr>
        </p:nvSpPr>
        <p:spPr>
          <a:xfrm>
            <a:off x="0" y="135349"/>
            <a:ext cx="3606800" cy="507831"/>
          </a:xfrm>
        </p:spPr>
        <p:txBody>
          <a:bodyPr>
            <a:normAutofit/>
          </a:bodyPr>
          <a:lstStyle/>
          <a:p>
            <a:pPr>
              <a:tabLst>
                <a:tab pos="2794000" algn="l"/>
              </a:tabLst>
            </a:pPr>
            <a:r>
              <a:rPr lang="en-US" dirty="0">
                <a:latin typeface="+mj-lt"/>
              </a:rPr>
              <a:t>AI-Driven Healthcare</a:t>
            </a:r>
          </a:p>
        </p:txBody>
      </p:sp>
      <p:sp>
        <p:nvSpPr>
          <p:cNvPr id="6" name="Slide Number Placeholder 5">
            <a:extLst>
              <a:ext uri="{FF2B5EF4-FFF2-40B4-BE49-F238E27FC236}">
                <a16:creationId xmlns:a16="http://schemas.microsoft.com/office/drawing/2014/main" id="{425F909D-2920-03C0-E9D0-BD60EA492202}"/>
              </a:ext>
            </a:extLst>
          </p:cNvPr>
          <p:cNvSpPr>
            <a:spLocks noGrp="1"/>
          </p:cNvSpPr>
          <p:nvPr>
            <p:ph type="sldNum" sz="quarter" idx="11"/>
          </p:nvPr>
        </p:nvSpPr>
        <p:spPr/>
        <p:txBody>
          <a:bodyPr/>
          <a:lstStyle/>
          <a:p>
            <a:fld id="{FD8A293A-D1CD-4E04-B39F-B558EDD4ED7F}" type="slidenum">
              <a:rPr lang="en-US" smtClean="0"/>
              <a:pPr/>
              <a:t>7</a:t>
            </a:fld>
            <a:endParaRPr lang="en-US"/>
          </a:p>
        </p:txBody>
      </p:sp>
      <p:pic>
        <p:nvPicPr>
          <p:cNvPr id="7" name="Picture 6" descr="A person in a white coat sitting at a desk with a computer&#10;&#10;Description automatically generated">
            <a:extLst>
              <a:ext uri="{FF2B5EF4-FFF2-40B4-BE49-F238E27FC236}">
                <a16:creationId xmlns:a16="http://schemas.microsoft.com/office/drawing/2014/main" id="{589FAA43-0782-ADAA-7A8D-B42AA2CA2916}"/>
              </a:ext>
            </a:extLst>
          </p:cNvPr>
          <p:cNvPicPr>
            <a:picLocks noChangeAspect="1"/>
          </p:cNvPicPr>
          <p:nvPr/>
        </p:nvPicPr>
        <p:blipFill>
          <a:blip r:embed="rId3"/>
          <a:stretch>
            <a:fillRect/>
          </a:stretch>
        </p:blipFill>
        <p:spPr>
          <a:xfrm>
            <a:off x="4711699" y="1722109"/>
            <a:ext cx="4178300" cy="4178300"/>
          </a:xfrm>
          <a:prstGeom prst="rect">
            <a:avLst/>
          </a:prstGeom>
        </p:spPr>
      </p:pic>
      <p:pic>
        <p:nvPicPr>
          <p:cNvPr id="9" name="Picture 8" descr="A group of people in a room with a large screen with medical images&#10;&#10;Description automatically generated">
            <a:extLst>
              <a:ext uri="{FF2B5EF4-FFF2-40B4-BE49-F238E27FC236}">
                <a16:creationId xmlns:a16="http://schemas.microsoft.com/office/drawing/2014/main" id="{C9E46DA4-D7D7-1C55-53CB-7BBCADD7D5E9}"/>
              </a:ext>
            </a:extLst>
          </p:cNvPr>
          <p:cNvPicPr>
            <a:picLocks noChangeAspect="1"/>
          </p:cNvPicPr>
          <p:nvPr/>
        </p:nvPicPr>
        <p:blipFill>
          <a:blip r:embed="rId4"/>
          <a:stretch>
            <a:fillRect/>
          </a:stretch>
        </p:blipFill>
        <p:spPr>
          <a:xfrm>
            <a:off x="393699" y="965200"/>
            <a:ext cx="4178300" cy="4178300"/>
          </a:xfrm>
          <a:prstGeom prst="rect">
            <a:avLst/>
          </a:prstGeom>
        </p:spPr>
      </p:pic>
    </p:spTree>
    <p:extLst>
      <p:ext uri="{BB962C8B-B14F-4D97-AF65-F5344CB8AC3E}">
        <p14:creationId xmlns:p14="http://schemas.microsoft.com/office/powerpoint/2010/main" val="1761140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a:extLst>
              <a:ext uri="{FF2B5EF4-FFF2-40B4-BE49-F238E27FC236}">
                <a16:creationId xmlns:a16="http://schemas.microsoft.com/office/drawing/2014/main" id="{11280EE3-EC51-6E92-2ACF-6248FB701F1D}"/>
              </a:ext>
            </a:extLst>
          </p:cNvPr>
          <p:cNvPicPr>
            <a:picLocks noGrp="1" noChangeAspect="1"/>
          </p:cNvPicPr>
          <p:nvPr>
            <p:ph idx="1"/>
          </p:nvPr>
        </p:nvPicPr>
        <p:blipFill>
          <a:blip r:embed="rId3"/>
          <a:stretch>
            <a:fillRect/>
          </a:stretch>
        </p:blipFill>
        <p:spPr>
          <a:xfrm>
            <a:off x="313259" y="1115429"/>
            <a:ext cx="8517481" cy="4627142"/>
          </a:xfrm>
        </p:spPr>
      </p:pic>
      <p:sp>
        <p:nvSpPr>
          <p:cNvPr id="3" name="Title 2">
            <a:extLst>
              <a:ext uri="{FF2B5EF4-FFF2-40B4-BE49-F238E27FC236}">
                <a16:creationId xmlns:a16="http://schemas.microsoft.com/office/drawing/2014/main" id="{503CFCA5-7FAF-5F14-3291-3B60B48AF351}"/>
              </a:ext>
            </a:extLst>
          </p:cNvPr>
          <p:cNvSpPr>
            <a:spLocks noGrp="1"/>
          </p:cNvSpPr>
          <p:nvPr>
            <p:ph type="title"/>
          </p:nvPr>
        </p:nvSpPr>
        <p:spPr>
          <a:xfrm>
            <a:off x="0" y="135349"/>
            <a:ext cx="3100259" cy="507831"/>
          </a:xfrm>
        </p:spPr>
        <p:txBody>
          <a:bodyPr>
            <a:normAutofit fontScale="90000"/>
          </a:bodyPr>
          <a:lstStyle/>
          <a:p>
            <a:r>
              <a:rPr lang="en-US" dirty="0">
                <a:latin typeface="+mj-lt"/>
              </a:rPr>
              <a:t>AI-Driven Dictation</a:t>
            </a:r>
          </a:p>
        </p:txBody>
      </p:sp>
      <p:sp>
        <p:nvSpPr>
          <p:cNvPr id="6" name="Slide Number Placeholder 5">
            <a:extLst>
              <a:ext uri="{FF2B5EF4-FFF2-40B4-BE49-F238E27FC236}">
                <a16:creationId xmlns:a16="http://schemas.microsoft.com/office/drawing/2014/main" id="{425F909D-2920-03C0-E9D0-BD60EA492202}"/>
              </a:ext>
            </a:extLst>
          </p:cNvPr>
          <p:cNvSpPr>
            <a:spLocks noGrp="1"/>
          </p:cNvSpPr>
          <p:nvPr>
            <p:ph type="sldNum" sz="quarter" idx="11"/>
          </p:nvPr>
        </p:nvSpPr>
        <p:spPr/>
        <p:txBody>
          <a:bodyPr/>
          <a:lstStyle/>
          <a:p>
            <a:fld id="{FD8A293A-D1CD-4E04-B39F-B558EDD4ED7F}" type="slidenum">
              <a:rPr lang="en-US" smtClean="0"/>
              <a:pPr/>
              <a:t>8</a:t>
            </a:fld>
            <a:endParaRPr lang="en-US"/>
          </a:p>
        </p:txBody>
      </p:sp>
      <p:sp>
        <p:nvSpPr>
          <p:cNvPr id="23" name="TextBox 22">
            <a:extLst>
              <a:ext uri="{FF2B5EF4-FFF2-40B4-BE49-F238E27FC236}">
                <a16:creationId xmlns:a16="http://schemas.microsoft.com/office/drawing/2014/main" id="{CE59800E-217F-5970-1EBC-90150A427932}"/>
              </a:ext>
            </a:extLst>
          </p:cNvPr>
          <p:cNvSpPr txBox="1"/>
          <p:nvPr/>
        </p:nvSpPr>
        <p:spPr>
          <a:xfrm>
            <a:off x="357094" y="6214819"/>
            <a:ext cx="6081805" cy="253916"/>
          </a:xfrm>
          <a:prstGeom prst="rect">
            <a:avLst/>
          </a:prstGeom>
          <a:noFill/>
        </p:spPr>
        <p:txBody>
          <a:bodyPr wrap="square">
            <a:spAutoFit/>
          </a:bodyPr>
          <a:lstStyle/>
          <a:p>
            <a:r>
              <a:rPr lang="en-US" sz="1050" dirty="0"/>
              <a:t>https://www.nuance.com/healthcare/diagnostics-solutions/precision-imaging-network.html</a:t>
            </a:r>
          </a:p>
        </p:txBody>
      </p:sp>
    </p:spTree>
    <p:extLst>
      <p:ext uri="{BB962C8B-B14F-4D97-AF65-F5344CB8AC3E}">
        <p14:creationId xmlns:p14="http://schemas.microsoft.com/office/powerpoint/2010/main" val="4048971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EF316-AFD4-5456-E18C-8832DF34D35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7A8CF87-C12A-AC39-12F7-FD2E3E450D0F}"/>
              </a:ext>
            </a:extLst>
          </p:cNvPr>
          <p:cNvSpPr>
            <a:spLocks noGrp="1"/>
          </p:cNvSpPr>
          <p:nvPr>
            <p:ph type="title"/>
          </p:nvPr>
        </p:nvSpPr>
        <p:spPr>
          <a:xfrm>
            <a:off x="0" y="124013"/>
            <a:ext cx="4927600" cy="587898"/>
          </a:xfrm>
        </p:spPr>
        <p:txBody>
          <a:bodyPr>
            <a:normAutofit/>
          </a:bodyPr>
          <a:lstStyle/>
          <a:p>
            <a:r>
              <a:rPr lang="en-US" sz="2800" dirty="0">
                <a:latin typeface="+mj-lt"/>
              </a:rPr>
              <a:t>Report Guideline Integration</a:t>
            </a:r>
          </a:p>
        </p:txBody>
      </p:sp>
      <p:sp>
        <p:nvSpPr>
          <p:cNvPr id="6" name="Slide Number Placeholder 5">
            <a:extLst>
              <a:ext uri="{FF2B5EF4-FFF2-40B4-BE49-F238E27FC236}">
                <a16:creationId xmlns:a16="http://schemas.microsoft.com/office/drawing/2014/main" id="{ED69DEB6-F11E-E8F5-8AE0-92469ED5B3FF}"/>
              </a:ext>
            </a:extLst>
          </p:cNvPr>
          <p:cNvSpPr>
            <a:spLocks noGrp="1"/>
          </p:cNvSpPr>
          <p:nvPr>
            <p:ph type="sldNum" sz="quarter" idx="11"/>
          </p:nvPr>
        </p:nvSpPr>
        <p:spPr/>
        <p:txBody>
          <a:bodyPr/>
          <a:lstStyle/>
          <a:p>
            <a:fld id="{FD8A293A-D1CD-4E04-B39F-B558EDD4ED7F}" type="slidenum">
              <a:rPr lang="en-US" smtClean="0"/>
              <a:pPr/>
              <a:t>9</a:t>
            </a:fld>
            <a:endParaRPr lang="en-US"/>
          </a:p>
        </p:txBody>
      </p:sp>
      <p:pic>
        <p:nvPicPr>
          <p:cNvPr id="7" name="Content Placeholder 6">
            <a:extLst>
              <a:ext uri="{FF2B5EF4-FFF2-40B4-BE49-F238E27FC236}">
                <a16:creationId xmlns:a16="http://schemas.microsoft.com/office/drawing/2014/main" id="{CA0A894B-8AF7-813A-3A63-DD70B91559F7}"/>
              </a:ext>
            </a:extLst>
          </p:cNvPr>
          <p:cNvPicPr>
            <a:picLocks noGrp="1" noChangeAspect="1"/>
          </p:cNvPicPr>
          <p:nvPr>
            <p:ph idx="1"/>
          </p:nvPr>
        </p:nvPicPr>
        <p:blipFill>
          <a:blip r:embed="rId3"/>
          <a:stretch>
            <a:fillRect/>
          </a:stretch>
        </p:blipFill>
        <p:spPr>
          <a:xfrm>
            <a:off x="237477" y="952486"/>
            <a:ext cx="8669043" cy="4614596"/>
          </a:xfrm>
        </p:spPr>
      </p:pic>
      <p:sp>
        <p:nvSpPr>
          <p:cNvPr id="9" name="TextBox 8">
            <a:extLst>
              <a:ext uri="{FF2B5EF4-FFF2-40B4-BE49-F238E27FC236}">
                <a16:creationId xmlns:a16="http://schemas.microsoft.com/office/drawing/2014/main" id="{EE7FDFAA-1430-1240-E98B-6FDF7A53F5BE}"/>
              </a:ext>
            </a:extLst>
          </p:cNvPr>
          <p:cNvSpPr txBox="1"/>
          <p:nvPr/>
        </p:nvSpPr>
        <p:spPr>
          <a:xfrm>
            <a:off x="355600" y="6135771"/>
            <a:ext cx="4572000" cy="246221"/>
          </a:xfrm>
          <a:prstGeom prst="rect">
            <a:avLst/>
          </a:prstGeom>
          <a:noFill/>
        </p:spPr>
        <p:txBody>
          <a:bodyPr wrap="square">
            <a:spAutoFit/>
          </a:bodyPr>
          <a:lstStyle/>
          <a:p>
            <a:r>
              <a:rPr lang="en-US" sz="1000" dirty="0"/>
              <a:t>https://www.acr.org/Clinical-Resources/ACR-Appropriateness-Criteria</a:t>
            </a:r>
          </a:p>
        </p:txBody>
      </p:sp>
    </p:spTree>
    <p:extLst>
      <p:ext uri="{BB962C8B-B14F-4D97-AF65-F5344CB8AC3E}">
        <p14:creationId xmlns:p14="http://schemas.microsoft.com/office/powerpoint/2010/main" val="3605040423"/>
      </p:ext>
    </p:extLst>
  </p:cSld>
  <p:clrMapOvr>
    <a:masterClrMapping/>
  </p:clrMapOvr>
</p:sld>
</file>

<file path=ppt/theme/theme1.xml><?xml version="1.0" encoding="utf-8"?>
<a:theme xmlns:a="http://schemas.openxmlformats.org/drawingml/2006/main" name="USU Presentation Template">
  <a:themeElements>
    <a:clrScheme name="USU Brand">
      <a:dk1>
        <a:srgbClr val="545454"/>
      </a:dk1>
      <a:lt1>
        <a:srgbClr val="FFFFFF"/>
      </a:lt1>
      <a:dk2>
        <a:srgbClr val="20245D"/>
      </a:dk2>
      <a:lt2>
        <a:srgbClr val="2D2D2C"/>
      </a:lt2>
      <a:accent1>
        <a:srgbClr val="263B95"/>
      </a:accent1>
      <a:accent2>
        <a:srgbClr val="B2CEDF"/>
      </a:accent2>
      <a:accent3>
        <a:srgbClr val="5A1413"/>
      </a:accent3>
      <a:accent4>
        <a:srgbClr val="5B141F"/>
      </a:accent4>
      <a:accent5>
        <a:srgbClr val="961B22"/>
      </a:accent5>
      <a:accent6>
        <a:srgbClr val="E1B15A"/>
      </a:accent6>
      <a:hlink>
        <a:srgbClr val="263B95"/>
      </a:hlink>
      <a:folHlink>
        <a:srgbClr val="B2CE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499</TotalTime>
  <Words>1419</Words>
  <Application>Microsoft Office PowerPoint</Application>
  <PresentationFormat>On-screen Show (4:3)</PresentationFormat>
  <Paragraphs>145</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BlinkMacSystemFont</vt:lpstr>
      <vt:lpstr>Calibri</vt:lpstr>
      <vt:lpstr>Franklin Gothic</vt:lpstr>
      <vt:lpstr>Franklin Gothic Book</vt:lpstr>
      <vt:lpstr>Franklin Gothic Demi</vt:lpstr>
      <vt:lpstr>USU Presentation Template</vt:lpstr>
      <vt:lpstr>AI-Powered Healthcare: Addressing the Transformative Challenges of Today and Anticipating Tomorrow</vt:lpstr>
      <vt:lpstr>DISCLOSURE</vt:lpstr>
      <vt:lpstr>SESSION OBJECTIVES</vt:lpstr>
      <vt:lpstr>JOIN THE CONVERSATION</vt:lpstr>
      <vt:lpstr>INTRODUCTIONS</vt:lpstr>
      <vt:lpstr>What is Artificial Intelligence in healthcare?</vt:lpstr>
      <vt:lpstr>AI-Driven Healthcare</vt:lpstr>
      <vt:lpstr>AI-Driven Dictation</vt:lpstr>
      <vt:lpstr>Report Guideline Integration</vt:lpstr>
      <vt:lpstr>Computer-Aided Detection (CAD)</vt:lpstr>
      <vt:lpstr>What are the most promising AI-driven solutions / tools that are being used in healthcare today?</vt:lpstr>
      <vt:lpstr>AI Tools</vt:lpstr>
      <vt:lpstr>Potential for AI in Radiology</vt:lpstr>
      <vt:lpstr>Reducing Dose</vt:lpstr>
      <vt:lpstr>Lesion Detection &amp; Characterization</vt:lpstr>
      <vt:lpstr>Organ/Tumor Segmentation</vt:lpstr>
      <vt:lpstr>What are the ethical and legal considerations that need to be addressed as AI becomes more widespread in healthcare?</vt:lpstr>
      <vt:lpstr>What are the challenges that are being faced in the adoption of AI in healthcare?</vt:lpstr>
      <vt:lpstr>Personal Experiences</vt:lpstr>
      <vt:lpstr>Closing Words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dc:title>
  <dc:creator>KELSEY GILBERT</dc:creator>
  <cp:lastModifiedBy>Lori Lawrence</cp:lastModifiedBy>
  <cp:revision>22</cp:revision>
  <dcterms:created xsi:type="dcterms:W3CDTF">2017-05-17T15:34:27Z</dcterms:created>
  <dcterms:modified xsi:type="dcterms:W3CDTF">2024-02-12T01:08:50Z</dcterms:modified>
</cp:coreProperties>
</file>