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147479191" r:id="rId6"/>
    <p:sldId id="2147479205" r:id="rId7"/>
    <p:sldId id="2147479204" r:id="rId8"/>
    <p:sldId id="262" r:id="rId9"/>
    <p:sldId id="214747918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2068"/>
    <a:srgbClr val="780000"/>
    <a:srgbClr val="414042"/>
    <a:srgbClr val="582831"/>
    <a:srgbClr val="FFD03F"/>
    <a:srgbClr val="5AAB46"/>
    <a:srgbClr val="5991CA"/>
    <a:srgbClr val="84322C"/>
    <a:srgbClr val="05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48BD3-00A9-46D0-9DAB-CE02DDFB7FE3}" v="4" dt="2024-02-08T17:30:24.767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59498" autoAdjust="0"/>
  </p:normalViewPr>
  <p:slideViewPr>
    <p:cSldViewPr>
      <p:cViewPr varScale="1">
        <p:scale>
          <a:sx n="88" d="100"/>
          <a:sy n="88" d="100"/>
        </p:scale>
        <p:origin x="48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41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the new DHA PowerPoint template. Each slide contains helpful information for making the entire presentation user-friendly and accessible to people of all abilities. **Disclaimer** Additional remediation is required after you add content to this template to ensure 508 compliance.</a:t>
            </a:r>
          </a:p>
          <a:p>
            <a:endParaRPr lang="en-US" baseline="0" dirty="0"/>
          </a:p>
          <a:p>
            <a:r>
              <a:rPr lang="en-US" baseline="0" dirty="0"/>
              <a:t>Please note: if your presentation is being presented online, the PowerPoint file must be converted and remediated as a PDF.</a:t>
            </a:r>
          </a:p>
          <a:p>
            <a:endParaRPr lang="en-US" baseline="0" dirty="0"/>
          </a:p>
          <a:p>
            <a:r>
              <a:rPr lang="en-US" baseline="0" dirty="0"/>
              <a:t>A NOTE ABOUT CONTROL MARKINGS: Once you determine if your presentation needs security markings, please delete the irrelevant marking and re-center the box. This marking should be in the top center of each slide. To put it in the same place ever time, simply copy (Ctrl + C) from one slide and paste (Ctrl + V) on the next slide. There is no need to position a cursor to have it paste in the correct location.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Remember to set the reading order “backwards” so the</a:t>
            </a:r>
            <a:r>
              <a:rPr lang="en-US" baseline="0" dirty="0"/>
              <a:t> content on each slide is read aloud by assistive technology in the correct order. Select the Home tab, then Arrange and open the Selection pane. Re-order items using the arrows at the bottom of the pane.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Arrange the content on a slide in reverse order (backward from top to bottom) so they are read in the correct order (top to bottom) by assistive technology.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i="1" dirty="0"/>
              <a:t>Home</a:t>
            </a:r>
            <a:r>
              <a:rPr lang="en-US" dirty="0"/>
              <a:t> tab, then select </a:t>
            </a:r>
            <a:r>
              <a:rPr lang="en-US" i="1" dirty="0"/>
              <a:t>Arrange</a:t>
            </a:r>
            <a:r>
              <a:rPr lang="en-US" dirty="0"/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Open the </a:t>
            </a:r>
            <a:r>
              <a:rPr lang="en-US" i="1" dirty="0"/>
              <a:t>Selection</a:t>
            </a:r>
            <a:r>
              <a:rPr lang="en-US" dirty="0"/>
              <a:t> pane.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Order the content from bottom to top.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Close the </a:t>
            </a:r>
            <a:r>
              <a:rPr lang="en-US" i="1" dirty="0"/>
              <a:t>Selection</a:t>
            </a:r>
            <a:r>
              <a:rPr lang="en-US" dirty="0"/>
              <a:t> and </a:t>
            </a:r>
            <a:r>
              <a:rPr lang="en-US" i="1" dirty="0"/>
              <a:t>Visibility</a:t>
            </a:r>
            <a:r>
              <a:rPr lang="en-US" dirty="0"/>
              <a:t> pane.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 a last-minute check of your presentation using the built-in PowerPoint accessibility tool.</a:t>
            </a:r>
            <a:r>
              <a:rPr lang="en-US" baseline="0" dirty="0"/>
              <a:t> </a:t>
            </a:r>
            <a:r>
              <a:rPr lang="en-US" dirty="0"/>
              <a:t>Remember that the built-in accessibility check should be used </a:t>
            </a:r>
            <a:r>
              <a:rPr lang="en-US" u="sng" dirty="0"/>
              <a:t>only</a:t>
            </a:r>
            <a:r>
              <a:rPr lang="en-US" dirty="0"/>
              <a:t> as a convenience tool for locating potential problem areas in the document. It </a:t>
            </a:r>
            <a:r>
              <a:rPr lang="en-US" u="sng" dirty="0"/>
              <a:t>does not </a:t>
            </a:r>
            <a:r>
              <a:rPr lang="en-US" dirty="0"/>
              <a:t>scan the document for compliance with all Section 508 standards and should not be used as a replacement for DHA guidance on creating accessible documents.</a:t>
            </a:r>
          </a:p>
        </p:txBody>
      </p:sp>
    </p:spTree>
    <p:extLst>
      <p:ext uri="{BB962C8B-B14F-4D97-AF65-F5344CB8AC3E}">
        <p14:creationId xmlns:p14="http://schemas.microsoft.com/office/powerpoint/2010/main" val="135502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Remember to set the reading order “backwards” so the</a:t>
            </a:r>
            <a:r>
              <a:rPr lang="en-US" baseline="0" dirty="0"/>
              <a:t> content on each slide is read aloud by assistive technology in the correct order. Select the Home tab, then Arrange and open the Selection pane. Re-order items using the arrows at the bottom of the pane.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Arrange the content on a slide in reverse order (backward from top to bottom) so they are read in the correct order (top to bottom) by assistive technology.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i="1" dirty="0"/>
              <a:t>Home</a:t>
            </a:r>
            <a:r>
              <a:rPr lang="en-US" dirty="0"/>
              <a:t> tab, then select </a:t>
            </a:r>
            <a:r>
              <a:rPr lang="en-US" i="1" dirty="0"/>
              <a:t>Arrange</a:t>
            </a:r>
            <a:r>
              <a:rPr lang="en-US" dirty="0"/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Open the </a:t>
            </a:r>
            <a:r>
              <a:rPr lang="en-US" i="1" dirty="0"/>
              <a:t>Selection</a:t>
            </a:r>
            <a:r>
              <a:rPr lang="en-US" dirty="0"/>
              <a:t> pane.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Order the content from bottom to top.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Close the </a:t>
            </a:r>
            <a:r>
              <a:rPr lang="en-US" i="1" dirty="0"/>
              <a:t>Selection</a:t>
            </a:r>
            <a:r>
              <a:rPr lang="en-US" dirty="0"/>
              <a:t> and </a:t>
            </a:r>
            <a:r>
              <a:rPr lang="en-US" i="1" dirty="0"/>
              <a:t>Visibility</a:t>
            </a:r>
            <a:r>
              <a:rPr lang="en-US" dirty="0"/>
              <a:t> pane.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 a last-minute check of your presentation using the built-in PowerPoint accessibility tool.</a:t>
            </a:r>
            <a:r>
              <a:rPr lang="en-US" baseline="0" dirty="0"/>
              <a:t> </a:t>
            </a:r>
            <a:r>
              <a:rPr lang="en-US" dirty="0"/>
              <a:t>Remember that the built-in accessibility check should be used </a:t>
            </a:r>
            <a:r>
              <a:rPr lang="en-US" u="sng" dirty="0"/>
              <a:t>only</a:t>
            </a:r>
            <a:r>
              <a:rPr lang="en-US" dirty="0"/>
              <a:t> as a convenience tool for locating potential problem areas in the document. It </a:t>
            </a:r>
            <a:r>
              <a:rPr lang="en-US" u="sng" dirty="0"/>
              <a:t>does not </a:t>
            </a:r>
            <a:r>
              <a:rPr lang="en-US" dirty="0"/>
              <a:t>scan the document for compliance with all Section 508 standards and should not be used as a replacement for DHA guidance on creating accessible documents.</a:t>
            </a:r>
          </a:p>
        </p:txBody>
      </p:sp>
    </p:spTree>
    <p:extLst>
      <p:ext uri="{BB962C8B-B14F-4D97-AF65-F5344CB8AC3E}">
        <p14:creationId xmlns:p14="http://schemas.microsoft.com/office/powerpoint/2010/main" val="81732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536031"/>
            <a:ext cx="7543800" cy="110251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9206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36385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65" y="557961"/>
            <a:ext cx="1845469" cy="18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rgbClr val="09206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6C82A7"/>
              </a:buClr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Clr>
                <a:srgbClr val="582831"/>
              </a:buClr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82831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5027EB-CF3A-A284-983F-AFB10C561230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F2CA99-A7DF-8D51-AB61-FB411238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7C8DEF-050F-78B7-8D4A-A6221C776BA0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743D7-7F66-3B8C-E920-1A68A3F27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DCEF0-165B-CDD8-FA67-5EA34221BC3D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C0B675-7634-1FB8-DD8D-B246CC551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191B9-38D4-4329-8F07-1183FAC2EBFC}"/>
              </a:ext>
            </a:extLst>
          </p:cNvPr>
          <p:cNvSpPr/>
          <p:nvPr userDrawn="1"/>
        </p:nvSpPr>
        <p:spPr>
          <a:xfrm>
            <a:off x="0" y="4594623"/>
            <a:ext cx="9144000" cy="555804"/>
          </a:xfrm>
          <a:prstGeom prst="rect">
            <a:avLst/>
          </a:prstGeom>
          <a:solidFill>
            <a:srgbClr val="58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1811A2-995A-F314-7F2D-D1F96F51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834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c.lein.civ@health.mil" TargetMode="External"/><Relationship Id="rId7" Type="http://schemas.openxmlformats.org/officeDocument/2006/relationships/hyperlink" Target="https://www.health.mil/About-MHS/OASDHA/Defense-Health-Agen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DefenseHealthAgency" TargetMode="External"/><Relationship Id="rId5" Type="http://schemas.openxmlformats.org/officeDocument/2006/relationships/hyperlink" Target="https://www.linkedin.com/company/defense-health-agency" TargetMode="External"/><Relationship Id="rId4" Type="http://schemas.openxmlformats.org/officeDocument/2006/relationships/hyperlink" Target="https://twitter.com/DoD_DH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Who’s Data is Right?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38550"/>
            <a:ext cx="3200401" cy="609600"/>
          </a:xfrm>
        </p:spPr>
        <p:txBody>
          <a:bodyPr>
            <a:normAutofit/>
          </a:bodyPr>
          <a:lstStyle/>
          <a:p>
            <a:pPr marL="12700" marR="5080" indent="507365">
              <a:lnSpc>
                <a:spcPct val="100000"/>
              </a:lnSpc>
            </a:pPr>
            <a:r>
              <a:rPr lang="en-US" sz="2400" spc="-35" dirty="0">
                <a:latin typeface="Arial"/>
                <a:cs typeface="Arial"/>
              </a:rPr>
              <a:t>Dr. Brian Lein</a:t>
            </a:r>
          </a:p>
        </p:txBody>
      </p:sp>
    </p:spTree>
    <p:extLst>
      <p:ext uri="{BB962C8B-B14F-4D97-AF65-F5344CB8AC3E}">
        <p14:creationId xmlns:p14="http://schemas.microsoft.com/office/powerpoint/2010/main" val="131441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for DHA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66375-2605-0105-4320-2E0809EAD536}"/>
              </a:ext>
            </a:extLst>
          </p:cNvPr>
          <p:cNvSpPr txBox="1"/>
          <p:nvPr/>
        </p:nvSpPr>
        <p:spPr>
          <a:xfrm>
            <a:off x="457200" y="1123950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Workload-What is an FTE?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MHS G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Human Capital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Implications for AI/ML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 monitors</a:t>
            </a:r>
          </a:p>
        </p:txBody>
      </p:sp>
    </p:spTree>
    <p:extLst>
      <p:ext uri="{BB962C8B-B14F-4D97-AF65-F5344CB8AC3E}">
        <p14:creationId xmlns:p14="http://schemas.microsoft.com/office/powerpoint/2010/main" val="10498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Dashboard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652C5-4542-74D2-176E-DF113C51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968468"/>
            <a:ext cx="3218546" cy="3279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ACF11D-FA2B-3512-2D7F-48BC445ECAD8}"/>
              </a:ext>
            </a:extLst>
          </p:cNvPr>
          <p:cNvGrpSpPr/>
          <p:nvPr/>
        </p:nvGrpSpPr>
        <p:grpSpPr>
          <a:xfrm>
            <a:off x="5638800" y="990600"/>
            <a:ext cx="3048000" cy="3257550"/>
            <a:chOff x="7935697" y="1304124"/>
            <a:chExt cx="3200400" cy="43782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EBAFF6-90FD-AF13-A83F-734FACBC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5697" y="3370076"/>
              <a:ext cx="3200400" cy="23122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BC98DA-D003-5A38-DB1F-E43A360C3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5697" y="1304124"/>
              <a:ext cx="3200400" cy="198424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DF1F-E35E-BDCB-EA31-B00D702DD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642029"/>
            <a:ext cx="1670613" cy="18009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5DAD4F-7843-0CF2-B76F-496117B2165D}"/>
              </a:ext>
            </a:extLst>
          </p:cNvPr>
          <p:cNvSpPr txBox="1"/>
          <p:nvPr/>
        </p:nvSpPr>
        <p:spPr>
          <a:xfrm>
            <a:off x="1066800" y="4248150"/>
            <a:ext cx="226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Domain-Based KPIs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D174A-D6BD-1244-0800-1F5A4B33BFAA}"/>
              </a:ext>
            </a:extLst>
          </p:cNvPr>
          <p:cNvSpPr txBox="1"/>
          <p:nvPr/>
        </p:nvSpPr>
        <p:spPr>
          <a:xfrm>
            <a:off x="3657600" y="4248150"/>
            <a:ext cx="202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Available to all Levels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9ECEA-5893-66D6-67C8-01E0FB2B8C07}"/>
              </a:ext>
            </a:extLst>
          </p:cNvPr>
          <p:cNvSpPr txBox="1"/>
          <p:nvPr/>
        </p:nvSpPr>
        <p:spPr>
          <a:xfrm>
            <a:off x="6002648" y="4248150"/>
            <a:ext cx="284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Scorecards &amp; Analytic Tools</a:t>
            </a:r>
          </a:p>
        </p:txBody>
      </p:sp>
    </p:spTree>
    <p:extLst>
      <p:ext uri="{BB962C8B-B14F-4D97-AF65-F5344CB8AC3E}">
        <p14:creationId xmlns:p14="http://schemas.microsoft.com/office/powerpoint/2010/main" val="36523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Dashboard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1CA3C-102B-2CEA-6243-F2688DAD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5630"/>
            <a:ext cx="5562600" cy="34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9B507-EA81-D0AB-3E4C-E2AFFE7DC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33210-6D86-4C19-3D42-B7242933C66C}"/>
              </a:ext>
            </a:extLst>
          </p:cNvPr>
          <p:cNvSpPr txBox="1"/>
          <p:nvPr/>
        </p:nvSpPr>
        <p:spPr>
          <a:xfrm flipH="1">
            <a:off x="990600" y="1276350"/>
            <a:ext cx="78412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Dr. Brian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Lein</a:t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Assistant Director, 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Health Care Administration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Phone: (703) 681-8433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E-mail: 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brian.c.lein.civ@health.mil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Follow DHA on Social Media</a:t>
            </a:r>
          </a:p>
          <a:p>
            <a:pPr lvl="1"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Twitter: 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https://twitter.com/DoD_DHA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lvl="1"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LinkedIn: 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https://www.linkedin.com/company/defense-health-agency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lvl="1"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Facebook: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https://www.facebook.com/DefenseHealthAgency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lvl="1"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Website: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https://www.health.mil/About-MHS/OASDHA/Defense-Health-Agency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9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9" y="2038351"/>
            <a:ext cx="1981200" cy="533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/>
              <a:t>Questions</a:t>
            </a:r>
            <a:endParaRPr lang="en-US" sz="2800" dirty="0"/>
          </a:p>
          <a:p>
            <a:pPr lvl="1"/>
            <a:endParaRPr lang="en-US" dirty="0"/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9B507-EA81-D0AB-3E4C-E2AFFE7DC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A PPT Template - 230413" id="{F575545D-8B70-439B-AAF5-811B29D437CE}" vid="{F633FD30-3608-4117-BEFA-E21D631B8A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D398BABD7B14B8E6CF8EA13DAA0AC" ma:contentTypeVersion="18" ma:contentTypeDescription="Create a new document." ma:contentTypeScope="" ma:versionID="3673f64236be8888e6c375b381601f1d">
  <xsd:schema xmlns:xsd="http://www.w3.org/2001/XMLSchema" xmlns:xs="http://www.w3.org/2001/XMLSchema" xmlns:p="http://schemas.microsoft.com/office/2006/metadata/properties" xmlns:ns2="b97c1a8e-5110-464a-816e-55fe5fabc994" xmlns:ns3="e1bcc60b-506b-4ef3-9855-672da6bb1521" targetNamespace="http://schemas.microsoft.com/office/2006/metadata/properties" ma:root="true" ma:fieldsID="97c65d9f1112f9414d3f934a725e8cd9" ns2:_="" ns3:_="">
    <xsd:import namespace="b97c1a8e-5110-464a-816e-55fe5fabc994"/>
    <xsd:import namespace="e1bcc60b-506b-4ef3-9855-672da6bb1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c1a8e-5110-464a-816e-55fe5fabc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5c3611-4041-4eb9-8f79-39f8bcbd20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c60b-506b-4ef3-9855-672da6bb1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199bf2-fc42-442e-927a-aac1be7ef19d}" ma:internalName="TaxCatchAll" ma:showField="CatchAllData" ma:web="e1bcc60b-506b-4ef3-9855-672da6bb1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bcc60b-506b-4ef3-9855-672da6bb1521" xsi:nil="true"/>
    <lcf76f155ced4ddcb4097134ff3c332f xmlns="b97c1a8e-5110-464a-816e-55fe5fabc9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8DFB4-081B-4CA4-BF30-A3E8A08E9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c1a8e-5110-464a-816e-55fe5fabc994"/>
    <ds:schemaRef ds:uri="e1bcc60b-506b-4ef3-9855-672da6bb1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F847EF-B67A-4F59-803E-7BA1D94D0768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e1bcc60b-506b-4ef3-9855-672da6bb1521"/>
    <ds:schemaRef ds:uri="b97c1a8e-5110-464a-816e-55fe5fabc9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DHA PPT Template - 230413</Template>
  <TotalTime>566</TotalTime>
  <Words>649</Words>
  <Application>Microsoft Office PowerPoint</Application>
  <PresentationFormat>On-screen Show (16:9)</PresentationFormat>
  <Paragraphs>51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Garamond</vt:lpstr>
      <vt:lpstr>Wingdings</vt:lpstr>
      <vt:lpstr>Office Theme</vt:lpstr>
      <vt:lpstr>Who’s Data is Right?</vt:lpstr>
      <vt:lpstr>Data for DHA</vt:lpstr>
      <vt:lpstr>Dashboard Data</vt:lpstr>
      <vt:lpstr>Dashboard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the United States Army Defense Health Agency/TRICARE Update</dc:title>
  <dc:subject>ASPR PowerPoint Template</dc:subject>
  <dc:creator>Campbell, Brenda L CIV DHA STRAT COMMS (USA)</dc:creator>
  <cp:lastModifiedBy>Lori Lawrence</cp:lastModifiedBy>
  <cp:revision>14</cp:revision>
  <dcterms:created xsi:type="dcterms:W3CDTF">2023-09-29T00:43:35Z</dcterms:created>
  <dcterms:modified xsi:type="dcterms:W3CDTF">2024-02-08T21:16:29Z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0x0101004E8D398BABD7B14B8E6CF8EA13DAA0AC</vt:lpwstr>
  </property>
</Properties>
</file>