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Lst>
  <p:notesMasterIdLst>
    <p:notesMasterId r:id="rId29"/>
  </p:notesMasterIdLst>
  <p:sldIdLst>
    <p:sldId id="2147309683" r:id="rId4"/>
    <p:sldId id="2147309675" r:id="rId5"/>
    <p:sldId id="2147309663" r:id="rId6"/>
    <p:sldId id="2147309664" r:id="rId7"/>
    <p:sldId id="2147309665" r:id="rId8"/>
    <p:sldId id="2147309687" r:id="rId9"/>
    <p:sldId id="2147309668" r:id="rId10"/>
    <p:sldId id="2147309666" r:id="rId11"/>
    <p:sldId id="2147309667" r:id="rId12"/>
    <p:sldId id="2147309692" r:id="rId13"/>
    <p:sldId id="2147309674" r:id="rId14"/>
    <p:sldId id="2147309688" r:id="rId15"/>
    <p:sldId id="379" r:id="rId16"/>
    <p:sldId id="572" r:id="rId17"/>
    <p:sldId id="2147309693" r:id="rId18"/>
    <p:sldId id="2147309670" r:id="rId19"/>
    <p:sldId id="575" r:id="rId20"/>
    <p:sldId id="576" r:id="rId21"/>
    <p:sldId id="490" r:id="rId22"/>
    <p:sldId id="377" r:id="rId23"/>
    <p:sldId id="2147309673" r:id="rId24"/>
    <p:sldId id="2147047900" r:id="rId25"/>
    <p:sldId id="2147309679" r:id="rId26"/>
    <p:sldId id="2147309671" r:id="rId27"/>
    <p:sldId id="21473096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4622F3-3C06-4DE8-B350-C58CEE43DC57}">
          <p14:sldIdLst>
            <p14:sldId id="2147309683"/>
            <p14:sldId id="2147309675"/>
            <p14:sldId id="2147309663"/>
          </p14:sldIdLst>
        </p14:section>
        <p14:section name="Creating a Safe Space/Why Are We Here" id="{4FD07EF1-9375-40AC-94A4-C81A2B72BEC0}">
          <p14:sldIdLst>
            <p14:sldId id="2147309664"/>
            <p14:sldId id="2147309665"/>
            <p14:sldId id="2147309687"/>
            <p14:sldId id="2147309668"/>
            <p14:sldId id="2147309666"/>
          </p14:sldIdLst>
        </p14:section>
        <p14:section name="Stigma/Agenda" id="{2FA7B7C6-5D71-424E-BB31-80F3A0FDD3EB}">
          <p14:sldIdLst>
            <p14:sldId id="2147309667"/>
            <p14:sldId id="2147309692"/>
            <p14:sldId id="2147309674"/>
          </p14:sldIdLst>
        </p14:section>
        <p14:section name="What is Menopause/Symptoms" id="{1B4FD224-CE0A-4A01-B18B-10ADA00AA322}">
          <p14:sldIdLst>
            <p14:sldId id="2147309688"/>
            <p14:sldId id="379"/>
            <p14:sldId id="572"/>
          </p14:sldIdLst>
        </p14:section>
        <p14:section name="Interventions/Dispelling Myths" id="{5D304393-9B7C-473E-9FE1-890AE0C110FD}">
          <p14:sldIdLst>
            <p14:sldId id="2147309693"/>
            <p14:sldId id="2147309670"/>
            <p14:sldId id="575"/>
            <p14:sldId id="576"/>
            <p14:sldId id="490"/>
            <p14:sldId id="377"/>
          </p14:sldIdLst>
        </p14:section>
        <p14:section name="Equity in Menopause" id="{75049A14-C514-4133-8F4B-B0B39559D7EC}">
          <p14:sldIdLst>
            <p14:sldId id="2147309673"/>
            <p14:sldId id="2147047900"/>
            <p14:sldId id="2147309679"/>
          </p14:sldIdLst>
        </p14:section>
        <p14:section name="Wrap Up/Questions" id="{1AF9B096-3984-4D54-AE48-A1E2CD6F85B0}">
          <p14:sldIdLst>
            <p14:sldId id="2147309671"/>
            <p14:sldId id="21473096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89" autoAdjust="0"/>
  </p:normalViewPr>
  <p:slideViewPr>
    <p:cSldViewPr snapToGrid="0">
      <p:cViewPr varScale="1">
        <p:scale>
          <a:sx n="98" d="100"/>
          <a:sy n="98" d="100"/>
        </p:scale>
        <p:origin x="990" y="84"/>
      </p:cViewPr>
      <p:guideLst/>
    </p:cSldViewPr>
  </p:slideViewPr>
  <p:notesTextViewPr>
    <p:cViewPr>
      <p:scale>
        <a:sx n="1" d="1"/>
        <a:sy n="1" d="1"/>
      </p:scale>
      <p:origin x="0" y="0"/>
    </p:cViewPr>
  </p:notesTextViewPr>
  <p:sorterViewPr>
    <p:cViewPr>
      <p:scale>
        <a:sx n="100" d="100"/>
        <a:sy n="100" d="100"/>
      </p:scale>
      <p:origin x="0" y="-74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19B0EF-D53E-4B63-AECC-DF32C0ECACB7}"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US"/>
        </a:p>
      </dgm:t>
    </dgm:pt>
    <dgm:pt modelId="{F30EFDA1-9E16-4898-9B76-07AB1BC79ADE}">
      <dgm:prSet phldrT="[Text]"/>
      <dgm:spPr/>
      <dgm:t>
        <a:bodyPr/>
        <a:lstStyle/>
        <a:p>
          <a:r>
            <a:rPr lang="en-US" dirty="0">
              <a:latin typeface="Avenir Next LT Pro"/>
            </a:rPr>
            <a:t>How do we define the symptoms?</a:t>
          </a:r>
        </a:p>
      </dgm:t>
    </dgm:pt>
    <dgm:pt modelId="{A9EA6193-A369-4B98-BA67-CDBEA79DF00B}" type="parTrans" cxnId="{EDC9196F-E379-4001-B3BF-BF855358FC9A}">
      <dgm:prSet/>
      <dgm:spPr/>
      <dgm:t>
        <a:bodyPr/>
        <a:lstStyle/>
        <a:p>
          <a:endParaRPr lang="en-US">
            <a:latin typeface="Avenir Next LT Pro" panose="020B0504020202020204" pitchFamily="34" charset="0"/>
          </a:endParaRPr>
        </a:p>
      </dgm:t>
    </dgm:pt>
    <dgm:pt modelId="{D6141D86-047B-400F-99B8-29B4907869B7}" type="sibTrans" cxnId="{EDC9196F-E379-4001-B3BF-BF855358FC9A}">
      <dgm:prSet/>
      <dgm:spPr/>
      <dgm:t>
        <a:bodyPr/>
        <a:lstStyle/>
        <a:p>
          <a:endParaRPr lang="en-US">
            <a:latin typeface="Avenir Next LT Pro" panose="020B0504020202020204" pitchFamily="34" charset="0"/>
          </a:endParaRPr>
        </a:p>
      </dgm:t>
    </dgm:pt>
    <dgm:pt modelId="{5F7E7E4B-4ED4-455C-8FC5-637C4AA62699}">
      <dgm:prSet phldrT="[Text]"/>
      <dgm:spPr/>
      <dgm:t>
        <a:bodyPr/>
        <a:lstStyle/>
        <a:p>
          <a:r>
            <a:rPr lang="en-US" dirty="0">
              <a:latin typeface="Avenir Next LT Pro" panose="020B0504020202020204" pitchFamily="34" charset="0"/>
            </a:rPr>
            <a:t>Interventions: Understanding fact from fiction</a:t>
          </a:r>
        </a:p>
      </dgm:t>
    </dgm:pt>
    <dgm:pt modelId="{BD3291DC-90AC-4467-B3AD-C5A5FFED6B94}" type="parTrans" cxnId="{846AEEE5-95AA-4388-B44A-531DC7A7B9A5}">
      <dgm:prSet/>
      <dgm:spPr/>
      <dgm:t>
        <a:bodyPr/>
        <a:lstStyle/>
        <a:p>
          <a:endParaRPr lang="en-US">
            <a:latin typeface="Avenir Next LT Pro" panose="020B0504020202020204" pitchFamily="34" charset="0"/>
          </a:endParaRPr>
        </a:p>
      </dgm:t>
    </dgm:pt>
    <dgm:pt modelId="{85ED4761-79F1-44CC-A2AB-216D985CCF81}" type="sibTrans" cxnId="{846AEEE5-95AA-4388-B44A-531DC7A7B9A5}">
      <dgm:prSet/>
      <dgm:spPr/>
      <dgm:t>
        <a:bodyPr/>
        <a:lstStyle/>
        <a:p>
          <a:endParaRPr lang="en-US">
            <a:latin typeface="Avenir Next LT Pro" panose="020B0504020202020204" pitchFamily="34" charset="0"/>
          </a:endParaRPr>
        </a:p>
      </dgm:t>
    </dgm:pt>
    <dgm:pt modelId="{14F0413C-8339-421A-A737-4AA4B3154EA9}">
      <dgm:prSet phldrT="[Text]"/>
      <dgm:spPr/>
      <dgm:t>
        <a:bodyPr/>
        <a:lstStyle/>
        <a:p>
          <a:r>
            <a:rPr lang="en-US" dirty="0">
              <a:latin typeface="Avenir Next LT Pro" panose="020B0504020202020204" pitchFamily="34" charset="0"/>
            </a:rPr>
            <a:t>Equity in Menopause</a:t>
          </a:r>
        </a:p>
      </dgm:t>
    </dgm:pt>
    <dgm:pt modelId="{F0D4D183-EE60-4718-B425-3B57BB1ED596}" type="parTrans" cxnId="{156EC351-2232-4B1D-8017-79F9AF08D6AE}">
      <dgm:prSet/>
      <dgm:spPr/>
      <dgm:t>
        <a:bodyPr/>
        <a:lstStyle/>
        <a:p>
          <a:endParaRPr lang="en-US">
            <a:latin typeface="Avenir Next LT Pro" panose="020B0504020202020204" pitchFamily="34" charset="0"/>
          </a:endParaRPr>
        </a:p>
      </dgm:t>
    </dgm:pt>
    <dgm:pt modelId="{A6DAE217-9F09-4EDE-8E49-9F05C7A61785}" type="sibTrans" cxnId="{156EC351-2232-4B1D-8017-79F9AF08D6AE}">
      <dgm:prSet/>
      <dgm:spPr/>
      <dgm:t>
        <a:bodyPr/>
        <a:lstStyle/>
        <a:p>
          <a:endParaRPr lang="en-US">
            <a:latin typeface="Avenir Next LT Pro" panose="020B0504020202020204" pitchFamily="34" charset="0"/>
          </a:endParaRPr>
        </a:p>
      </dgm:t>
    </dgm:pt>
    <dgm:pt modelId="{13918750-FB3F-487B-BEAA-14F65B756FC0}">
      <dgm:prSet phldrT="[Text]"/>
      <dgm:spPr/>
      <dgm:t>
        <a:bodyPr/>
        <a:lstStyle/>
        <a:p>
          <a:r>
            <a:rPr lang="en-US" dirty="0">
              <a:latin typeface="Avenir Next LT Pro" panose="020B0504020202020204" pitchFamily="34" charset="0"/>
            </a:rPr>
            <a:t>Addressing stigma around menopause</a:t>
          </a:r>
        </a:p>
      </dgm:t>
    </dgm:pt>
    <dgm:pt modelId="{A2251FBB-24E4-413F-ADEE-99D66E71D782}" type="parTrans" cxnId="{503D0AC3-9B64-4562-892D-57012F91979C}">
      <dgm:prSet/>
      <dgm:spPr/>
      <dgm:t>
        <a:bodyPr/>
        <a:lstStyle/>
        <a:p>
          <a:endParaRPr lang="en-US">
            <a:latin typeface="Avenir Next LT Pro" panose="020B0504020202020204" pitchFamily="34" charset="0"/>
          </a:endParaRPr>
        </a:p>
      </dgm:t>
    </dgm:pt>
    <dgm:pt modelId="{62EF8C4F-75BF-4B11-9FDC-2F86A59A1B83}" type="sibTrans" cxnId="{503D0AC3-9B64-4562-892D-57012F91979C}">
      <dgm:prSet/>
      <dgm:spPr/>
      <dgm:t>
        <a:bodyPr/>
        <a:lstStyle/>
        <a:p>
          <a:endParaRPr lang="en-US">
            <a:latin typeface="Avenir Next LT Pro" panose="020B0504020202020204" pitchFamily="34" charset="0"/>
          </a:endParaRPr>
        </a:p>
      </dgm:t>
    </dgm:pt>
    <dgm:pt modelId="{3015BB8A-DDE1-4C66-A90B-DF0865B9EF70}" type="pres">
      <dgm:prSet presAssocID="{3419B0EF-D53E-4B63-AECC-DF32C0ECACB7}" presName="Name0" presStyleCnt="0">
        <dgm:presLayoutVars>
          <dgm:chMax val="7"/>
          <dgm:chPref val="7"/>
          <dgm:dir/>
        </dgm:presLayoutVars>
      </dgm:prSet>
      <dgm:spPr/>
    </dgm:pt>
    <dgm:pt modelId="{2F29F196-4D09-484C-BE80-3E1EA6FEC763}" type="pres">
      <dgm:prSet presAssocID="{3419B0EF-D53E-4B63-AECC-DF32C0ECACB7}" presName="Name1" presStyleCnt="0"/>
      <dgm:spPr/>
    </dgm:pt>
    <dgm:pt modelId="{5E9F3941-7A3B-421E-BB6D-ED8BC7AA78FC}" type="pres">
      <dgm:prSet presAssocID="{3419B0EF-D53E-4B63-AECC-DF32C0ECACB7}" presName="cycle" presStyleCnt="0"/>
      <dgm:spPr/>
    </dgm:pt>
    <dgm:pt modelId="{AFD8243E-D2DE-4FEB-AEC6-1B126ADDB1C2}" type="pres">
      <dgm:prSet presAssocID="{3419B0EF-D53E-4B63-AECC-DF32C0ECACB7}" presName="srcNode" presStyleLbl="node1" presStyleIdx="0" presStyleCnt="4"/>
      <dgm:spPr/>
    </dgm:pt>
    <dgm:pt modelId="{326CFDBC-DC4A-45EA-B012-6C59D6748455}" type="pres">
      <dgm:prSet presAssocID="{3419B0EF-D53E-4B63-AECC-DF32C0ECACB7}" presName="conn" presStyleLbl="parChTrans1D2" presStyleIdx="0" presStyleCnt="1"/>
      <dgm:spPr/>
    </dgm:pt>
    <dgm:pt modelId="{B9393C54-D7BF-4CD9-B2EB-E27F9D24891F}" type="pres">
      <dgm:prSet presAssocID="{3419B0EF-D53E-4B63-AECC-DF32C0ECACB7}" presName="extraNode" presStyleLbl="node1" presStyleIdx="0" presStyleCnt="4"/>
      <dgm:spPr/>
    </dgm:pt>
    <dgm:pt modelId="{E7F9E547-0C5F-4CC9-B001-8B1079D46436}" type="pres">
      <dgm:prSet presAssocID="{3419B0EF-D53E-4B63-AECC-DF32C0ECACB7}" presName="dstNode" presStyleLbl="node1" presStyleIdx="0" presStyleCnt="4"/>
      <dgm:spPr/>
    </dgm:pt>
    <dgm:pt modelId="{465CEFD9-182C-4E08-BD83-1B6B8F8B1481}" type="pres">
      <dgm:prSet presAssocID="{13918750-FB3F-487B-BEAA-14F65B756FC0}" presName="text_1" presStyleLbl="node1" presStyleIdx="0" presStyleCnt="4">
        <dgm:presLayoutVars>
          <dgm:bulletEnabled val="1"/>
        </dgm:presLayoutVars>
      </dgm:prSet>
      <dgm:spPr/>
    </dgm:pt>
    <dgm:pt modelId="{12881278-42BC-4B51-82AB-0D078E0F8D29}" type="pres">
      <dgm:prSet presAssocID="{13918750-FB3F-487B-BEAA-14F65B756FC0}" presName="accent_1" presStyleCnt="0"/>
      <dgm:spPr/>
    </dgm:pt>
    <dgm:pt modelId="{5D5C2A45-3799-4A8C-95F9-07F54B907143}" type="pres">
      <dgm:prSet presAssocID="{13918750-FB3F-487B-BEAA-14F65B756FC0}" presName="accentRepeatNode" presStyleLbl="solidFgAcc1" presStyleIdx="0" presStyleCnt="4"/>
      <dgm:spPr/>
    </dgm:pt>
    <dgm:pt modelId="{0581751F-7E1D-4324-923B-2CD12A4D045F}" type="pres">
      <dgm:prSet presAssocID="{F30EFDA1-9E16-4898-9B76-07AB1BC79ADE}" presName="text_2" presStyleLbl="node1" presStyleIdx="1" presStyleCnt="4">
        <dgm:presLayoutVars>
          <dgm:bulletEnabled val="1"/>
        </dgm:presLayoutVars>
      </dgm:prSet>
      <dgm:spPr/>
    </dgm:pt>
    <dgm:pt modelId="{991C7EB5-273D-4A24-99AF-55E7C11E79E9}" type="pres">
      <dgm:prSet presAssocID="{F30EFDA1-9E16-4898-9B76-07AB1BC79ADE}" presName="accent_2" presStyleCnt="0"/>
      <dgm:spPr/>
    </dgm:pt>
    <dgm:pt modelId="{01B64B59-DF09-489F-82B1-65DBFA790EFA}" type="pres">
      <dgm:prSet presAssocID="{F30EFDA1-9E16-4898-9B76-07AB1BC79ADE}" presName="accentRepeatNode" presStyleLbl="solidFgAcc1" presStyleIdx="1" presStyleCnt="4"/>
      <dgm:spPr/>
    </dgm:pt>
    <dgm:pt modelId="{13C21DF3-16D8-4C4F-803D-0F5E5DE04A2D}" type="pres">
      <dgm:prSet presAssocID="{5F7E7E4B-4ED4-455C-8FC5-637C4AA62699}" presName="text_3" presStyleLbl="node1" presStyleIdx="2" presStyleCnt="4">
        <dgm:presLayoutVars>
          <dgm:bulletEnabled val="1"/>
        </dgm:presLayoutVars>
      </dgm:prSet>
      <dgm:spPr/>
    </dgm:pt>
    <dgm:pt modelId="{3D89198D-4F2B-4E8C-B339-84708A3B054A}" type="pres">
      <dgm:prSet presAssocID="{5F7E7E4B-4ED4-455C-8FC5-637C4AA62699}" presName="accent_3" presStyleCnt="0"/>
      <dgm:spPr/>
    </dgm:pt>
    <dgm:pt modelId="{ED859059-C454-4527-AB6A-B9C56473E72B}" type="pres">
      <dgm:prSet presAssocID="{5F7E7E4B-4ED4-455C-8FC5-637C4AA62699}" presName="accentRepeatNode" presStyleLbl="solidFgAcc1" presStyleIdx="2" presStyleCnt="4"/>
      <dgm:spPr/>
    </dgm:pt>
    <dgm:pt modelId="{FD52D2BB-7327-489B-BC9A-CA1DB96FA906}" type="pres">
      <dgm:prSet presAssocID="{14F0413C-8339-421A-A737-4AA4B3154EA9}" presName="text_4" presStyleLbl="node1" presStyleIdx="3" presStyleCnt="4">
        <dgm:presLayoutVars>
          <dgm:bulletEnabled val="1"/>
        </dgm:presLayoutVars>
      </dgm:prSet>
      <dgm:spPr/>
    </dgm:pt>
    <dgm:pt modelId="{09A4644F-D8FD-4AD6-915A-AD7B482F1242}" type="pres">
      <dgm:prSet presAssocID="{14F0413C-8339-421A-A737-4AA4B3154EA9}" presName="accent_4" presStyleCnt="0"/>
      <dgm:spPr/>
    </dgm:pt>
    <dgm:pt modelId="{A25BB3E3-EC32-4B08-AFAA-772E0A245F54}" type="pres">
      <dgm:prSet presAssocID="{14F0413C-8339-421A-A737-4AA4B3154EA9}" presName="accentRepeatNode" presStyleLbl="solidFgAcc1" presStyleIdx="3" presStyleCnt="4"/>
      <dgm:spPr/>
    </dgm:pt>
  </dgm:ptLst>
  <dgm:cxnLst>
    <dgm:cxn modelId="{D991F816-BD0C-45DD-8F04-9A6F5F416324}" type="presOf" srcId="{5F7E7E4B-4ED4-455C-8FC5-637C4AA62699}" destId="{13C21DF3-16D8-4C4F-803D-0F5E5DE04A2D}" srcOrd="0" destOrd="0" presId="urn:microsoft.com/office/officeart/2008/layout/VerticalCurvedList"/>
    <dgm:cxn modelId="{BF071633-C426-4B45-ABD1-DFF484BB7A67}" type="presOf" srcId="{F30EFDA1-9E16-4898-9B76-07AB1BC79ADE}" destId="{0581751F-7E1D-4324-923B-2CD12A4D045F}" srcOrd="0" destOrd="0" presId="urn:microsoft.com/office/officeart/2008/layout/VerticalCurvedList"/>
    <dgm:cxn modelId="{EDC9196F-E379-4001-B3BF-BF855358FC9A}" srcId="{3419B0EF-D53E-4B63-AECC-DF32C0ECACB7}" destId="{F30EFDA1-9E16-4898-9B76-07AB1BC79ADE}" srcOrd="1" destOrd="0" parTransId="{A9EA6193-A369-4B98-BA67-CDBEA79DF00B}" sibTransId="{D6141D86-047B-400F-99B8-29B4907869B7}"/>
    <dgm:cxn modelId="{156EC351-2232-4B1D-8017-79F9AF08D6AE}" srcId="{3419B0EF-D53E-4B63-AECC-DF32C0ECACB7}" destId="{14F0413C-8339-421A-A737-4AA4B3154EA9}" srcOrd="3" destOrd="0" parTransId="{F0D4D183-EE60-4718-B425-3B57BB1ED596}" sibTransId="{A6DAE217-9F09-4EDE-8E49-9F05C7A61785}"/>
    <dgm:cxn modelId="{5144127A-85FE-4074-9930-417667130EBC}" type="presOf" srcId="{13918750-FB3F-487B-BEAA-14F65B756FC0}" destId="{465CEFD9-182C-4E08-BD83-1B6B8F8B1481}" srcOrd="0" destOrd="0" presId="urn:microsoft.com/office/officeart/2008/layout/VerticalCurvedList"/>
    <dgm:cxn modelId="{3A687697-1766-4CD8-A71E-C692733772E7}" type="presOf" srcId="{14F0413C-8339-421A-A737-4AA4B3154EA9}" destId="{FD52D2BB-7327-489B-BC9A-CA1DB96FA906}" srcOrd="0" destOrd="0" presId="urn:microsoft.com/office/officeart/2008/layout/VerticalCurvedList"/>
    <dgm:cxn modelId="{9169FFAD-8B5A-49E0-984F-C75D24F97F8F}" type="presOf" srcId="{62EF8C4F-75BF-4B11-9FDC-2F86A59A1B83}" destId="{326CFDBC-DC4A-45EA-B012-6C59D6748455}" srcOrd="0" destOrd="0" presId="urn:microsoft.com/office/officeart/2008/layout/VerticalCurvedList"/>
    <dgm:cxn modelId="{88F713B9-C0A9-4CC9-B99F-3DAD5AFAD373}" type="presOf" srcId="{3419B0EF-D53E-4B63-AECC-DF32C0ECACB7}" destId="{3015BB8A-DDE1-4C66-A90B-DF0865B9EF70}" srcOrd="0" destOrd="0" presId="urn:microsoft.com/office/officeart/2008/layout/VerticalCurvedList"/>
    <dgm:cxn modelId="{503D0AC3-9B64-4562-892D-57012F91979C}" srcId="{3419B0EF-D53E-4B63-AECC-DF32C0ECACB7}" destId="{13918750-FB3F-487B-BEAA-14F65B756FC0}" srcOrd="0" destOrd="0" parTransId="{A2251FBB-24E4-413F-ADEE-99D66E71D782}" sibTransId="{62EF8C4F-75BF-4B11-9FDC-2F86A59A1B83}"/>
    <dgm:cxn modelId="{846AEEE5-95AA-4388-B44A-531DC7A7B9A5}" srcId="{3419B0EF-D53E-4B63-AECC-DF32C0ECACB7}" destId="{5F7E7E4B-4ED4-455C-8FC5-637C4AA62699}" srcOrd="2" destOrd="0" parTransId="{BD3291DC-90AC-4467-B3AD-C5A5FFED6B94}" sibTransId="{85ED4761-79F1-44CC-A2AB-216D985CCF81}"/>
    <dgm:cxn modelId="{1443A3E0-59A5-4D21-B5BF-7191ACB1CB63}" type="presParOf" srcId="{3015BB8A-DDE1-4C66-A90B-DF0865B9EF70}" destId="{2F29F196-4D09-484C-BE80-3E1EA6FEC763}" srcOrd="0" destOrd="0" presId="urn:microsoft.com/office/officeart/2008/layout/VerticalCurvedList"/>
    <dgm:cxn modelId="{B39B58DC-11DD-4D76-9F9B-EE20E40785A3}" type="presParOf" srcId="{2F29F196-4D09-484C-BE80-3E1EA6FEC763}" destId="{5E9F3941-7A3B-421E-BB6D-ED8BC7AA78FC}" srcOrd="0" destOrd="0" presId="urn:microsoft.com/office/officeart/2008/layout/VerticalCurvedList"/>
    <dgm:cxn modelId="{E7AA0E74-B60E-44BC-BC41-5C0F0705EE53}" type="presParOf" srcId="{5E9F3941-7A3B-421E-BB6D-ED8BC7AA78FC}" destId="{AFD8243E-D2DE-4FEB-AEC6-1B126ADDB1C2}" srcOrd="0" destOrd="0" presId="urn:microsoft.com/office/officeart/2008/layout/VerticalCurvedList"/>
    <dgm:cxn modelId="{7A8C3E7B-F30D-419D-B21B-7DD66F329FD6}" type="presParOf" srcId="{5E9F3941-7A3B-421E-BB6D-ED8BC7AA78FC}" destId="{326CFDBC-DC4A-45EA-B012-6C59D6748455}" srcOrd="1" destOrd="0" presId="urn:microsoft.com/office/officeart/2008/layout/VerticalCurvedList"/>
    <dgm:cxn modelId="{7DD90EFC-A555-40B7-B62B-11289244ABB9}" type="presParOf" srcId="{5E9F3941-7A3B-421E-BB6D-ED8BC7AA78FC}" destId="{B9393C54-D7BF-4CD9-B2EB-E27F9D24891F}" srcOrd="2" destOrd="0" presId="urn:microsoft.com/office/officeart/2008/layout/VerticalCurvedList"/>
    <dgm:cxn modelId="{AAED6C83-97E7-49DC-9A00-E981F646DF05}" type="presParOf" srcId="{5E9F3941-7A3B-421E-BB6D-ED8BC7AA78FC}" destId="{E7F9E547-0C5F-4CC9-B001-8B1079D46436}" srcOrd="3" destOrd="0" presId="urn:microsoft.com/office/officeart/2008/layout/VerticalCurvedList"/>
    <dgm:cxn modelId="{A5979AA4-87F9-4110-B701-E0E98296BFB2}" type="presParOf" srcId="{2F29F196-4D09-484C-BE80-3E1EA6FEC763}" destId="{465CEFD9-182C-4E08-BD83-1B6B8F8B1481}" srcOrd="1" destOrd="0" presId="urn:microsoft.com/office/officeart/2008/layout/VerticalCurvedList"/>
    <dgm:cxn modelId="{2E0ECF21-8BE8-4D95-BE29-669094AE9348}" type="presParOf" srcId="{2F29F196-4D09-484C-BE80-3E1EA6FEC763}" destId="{12881278-42BC-4B51-82AB-0D078E0F8D29}" srcOrd="2" destOrd="0" presId="urn:microsoft.com/office/officeart/2008/layout/VerticalCurvedList"/>
    <dgm:cxn modelId="{4CF3E647-B4C0-4E14-B828-24704DC7ED29}" type="presParOf" srcId="{12881278-42BC-4B51-82AB-0D078E0F8D29}" destId="{5D5C2A45-3799-4A8C-95F9-07F54B907143}" srcOrd="0" destOrd="0" presId="urn:microsoft.com/office/officeart/2008/layout/VerticalCurvedList"/>
    <dgm:cxn modelId="{EAAFEB81-D3F0-473C-9621-189EFCA579D9}" type="presParOf" srcId="{2F29F196-4D09-484C-BE80-3E1EA6FEC763}" destId="{0581751F-7E1D-4324-923B-2CD12A4D045F}" srcOrd="3" destOrd="0" presId="urn:microsoft.com/office/officeart/2008/layout/VerticalCurvedList"/>
    <dgm:cxn modelId="{0A3FA742-F231-4A67-96B7-F6C0C24B9B29}" type="presParOf" srcId="{2F29F196-4D09-484C-BE80-3E1EA6FEC763}" destId="{991C7EB5-273D-4A24-99AF-55E7C11E79E9}" srcOrd="4" destOrd="0" presId="urn:microsoft.com/office/officeart/2008/layout/VerticalCurvedList"/>
    <dgm:cxn modelId="{D1C06C73-ADC2-462A-95BF-098E51E15595}" type="presParOf" srcId="{991C7EB5-273D-4A24-99AF-55E7C11E79E9}" destId="{01B64B59-DF09-489F-82B1-65DBFA790EFA}" srcOrd="0" destOrd="0" presId="urn:microsoft.com/office/officeart/2008/layout/VerticalCurvedList"/>
    <dgm:cxn modelId="{2C403509-4C68-4153-9CEC-7F868AC7F796}" type="presParOf" srcId="{2F29F196-4D09-484C-BE80-3E1EA6FEC763}" destId="{13C21DF3-16D8-4C4F-803D-0F5E5DE04A2D}" srcOrd="5" destOrd="0" presId="urn:microsoft.com/office/officeart/2008/layout/VerticalCurvedList"/>
    <dgm:cxn modelId="{02E580C3-0374-42C2-AACD-5B0409C47124}" type="presParOf" srcId="{2F29F196-4D09-484C-BE80-3E1EA6FEC763}" destId="{3D89198D-4F2B-4E8C-B339-84708A3B054A}" srcOrd="6" destOrd="0" presId="urn:microsoft.com/office/officeart/2008/layout/VerticalCurvedList"/>
    <dgm:cxn modelId="{16068E18-288C-47F2-9450-F5EEABF41A43}" type="presParOf" srcId="{3D89198D-4F2B-4E8C-B339-84708A3B054A}" destId="{ED859059-C454-4527-AB6A-B9C56473E72B}" srcOrd="0" destOrd="0" presId="urn:microsoft.com/office/officeart/2008/layout/VerticalCurvedList"/>
    <dgm:cxn modelId="{9D169093-DCF6-4EED-9D4C-ABA02A66A3F5}" type="presParOf" srcId="{2F29F196-4D09-484C-BE80-3E1EA6FEC763}" destId="{FD52D2BB-7327-489B-BC9A-CA1DB96FA906}" srcOrd="7" destOrd="0" presId="urn:microsoft.com/office/officeart/2008/layout/VerticalCurvedList"/>
    <dgm:cxn modelId="{2A443BD1-A0F3-43B7-90B4-EC0DF16C80ED}" type="presParOf" srcId="{2F29F196-4D09-484C-BE80-3E1EA6FEC763}" destId="{09A4644F-D8FD-4AD6-915A-AD7B482F1242}" srcOrd="8" destOrd="0" presId="urn:microsoft.com/office/officeart/2008/layout/VerticalCurvedList"/>
    <dgm:cxn modelId="{E316872A-2847-41E7-B981-68EEDE05A76A}" type="presParOf" srcId="{09A4644F-D8FD-4AD6-915A-AD7B482F1242}" destId="{A25BB3E3-EC32-4B08-AFAA-772E0A245F54}"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D9F9B7-0B8A-424A-AAE3-27C6177E016B}"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BE59A7F8-935F-4B03-8F23-AAFAFE5A2131}">
      <dgm:prSet/>
      <dgm:spPr/>
      <dgm:t>
        <a:bodyPr/>
        <a:lstStyle/>
        <a:p>
          <a:pPr>
            <a:lnSpc>
              <a:spcPct val="100000"/>
            </a:lnSpc>
            <a:defRPr b="1"/>
          </a:pPr>
          <a:r>
            <a:rPr lang="en-US" b="1" dirty="0">
              <a:latin typeface="Avenir Next LT Pro" panose="020B0504020202020204" pitchFamily="34" charset="0"/>
            </a:rPr>
            <a:t>Healthy eating </a:t>
          </a:r>
          <a:endParaRPr lang="en-US" dirty="0">
            <a:latin typeface="Avenir Next LT Pro" panose="020B0504020202020204" pitchFamily="34" charset="0"/>
          </a:endParaRPr>
        </a:p>
      </dgm:t>
    </dgm:pt>
    <dgm:pt modelId="{1498F33C-6BE5-4E1D-B281-1F54BE81321E}" type="parTrans" cxnId="{0AEA53FD-30E5-42ED-BD8C-9E1C6C9C1791}">
      <dgm:prSet/>
      <dgm:spPr/>
      <dgm:t>
        <a:bodyPr/>
        <a:lstStyle/>
        <a:p>
          <a:endParaRPr lang="en-US">
            <a:latin typeface="Avenir Next LT Pro" panose="020B0504020202020204" pitchFamily="34" charset="0"/>
          </a:endParaRPr>
        </a:p>
      </dgm:t>
    </dgm:pt>
    <dgm:pt modelId="{566AA8CB-7A4A-4FA8-9F96-5656D6977857}" type="sibTrans" cxnId="{0AEA53FD-30E5-42ED-BD8C-9E1C6C9C1791}">
      <dgm:prSet/>
      <dgm:spPr/>
      <dgm:t>
        <a:bodyPr/>
        <a:lstStyle/>
        <a:p>
          <a:endParaRPr lang="en-US">
            <a:latin typeface="Avenir Next LT Pro" panose="020B0504020202020204" pitchFamily="34" charset="0"/>
          </a:endParaRPr>
        </a:p>
      </dgm:t>
    </dgm:pt>
    <dgm:pt modelId="{950D1EC5-3208-406D-A9B1-FC5362525C9D}">
      <dgm:prSet/>
      <dgm:spPr/>
      <dgm:t>
        <a:bodyPr/>
        <a:lstStyle/>
        <a:p>
          <a:pPr>
            <a:lnSpc>
              <a:spcPct val="100000"/>
            </a:lnSpc>
          </a:pPr>
          <a:r>
            <a:rPr lang="en-US" dirty="0">
              <a:solidFill>
                <a:srgbClr val="002060"/>
              </a:solidFill>
              <a:latin typeface="Avenir Next LT Pro" panose="020B0504020202020204" pitchFamily="34" charset="0"/>
            </a:rPr>
            <a:t>Less refined carbs and processed foods and more real foods including rainbow foods </a:t>
          </a:r>
        </a:p>
      </dgm:t>
    </dgm:pt>
    <dgm:pt modelId="{423CC510-84DE-4D71-A47A-42564E817965}" type="parTrans" cxnId="{4CF3D347-49EB-444E-B457-0B9357DD8617}">
      <dgm:prSet/>
      <dgm:spPr/>
      <dgm:t>
        <a:bodyPr/>
        <a:lstStyle/>
        <a:p>
          <a:endParaRPr lang="en-US">
            <a:latin typeface="Avenir Next LT Pro" panose="020B0504020202020204" pitchFamily="34" charset="0"/>
          </a:endParaRPr>
        </a:p>
      </dgm:t>
    </dgm:pt>
    <dgm:pt modelId="{7A908296-248E-4ADE-BB01-A09E311EA526}" type="sibTrans" cxnId="{4CF3D347-49EB-444E-B457-0B9357DD8617}">
      <dgm:prSet/>
      <dgm:spPr/>
      <dgm:t>
        <a:bodyPr/>
        <a:lstStyle/>
        <a:p>
          <a:endParaRPr lang="en-US">
            <a:latin typeface="Avenir Next LT Pro" panose="020B0504020202020204" pitchFamily="34" charset="0"/>
          </a:endParaRPr>
        </a:p>
      </dgm:t>
    </dgm:pt>
    <dgm:pt modelId="{0B0BC3B3-BBE9-4763-A215-220901C712A6}">
      <dgm:prSet/>
      <dgm:spPr/>
      <dgm:t>
        <a:bodyPr/>
        <a:lstStyle/>
        <a:p>
          <a:pPr>
            <a:lnSpc>
              <a:spcPct val="100000"/>
            </a:lnSpc>
          </a:pPr>
          <a:r>
            <a:rPr lang="en-US" dirty="0">
              <a:solidFill>
                <a:srgbClr val="002060"/>
              </a:solidFill>
              <a:latin typeface="Avenir Next LT Pro" panose="020B0504020202020204" pitchFamily="34" charset="0"/>
            </a:rPr>
            <a:t>Less sugar, less animal fats</a:t>
          </a:r>
        </a:p>
      </dgm:t>
    </dgm:pt>
    <dgm:pt modelId="{4293C8BA-8653-4E05-B19B-B13D5695CE98}" type="parTrans" cxnId="{7C96BD14-1508-41E0-B720-5EB557D9CDEE}">
      <dgm:prSet/>
      <dgm:spPr/>
      <dgm:t>
        <a:bodyPr/>
        <a:lstStyle/>
        <a:p>
          <a:endParaRPr lang="en-US">
            <a:latin typeface="Avenir Next LT Pro" panose="020B0504020202020204" pitchFamily="34" charset="0"/>
          </a:endParaRPr>
        </a:p>
      </dgm:t>
    </dgm:pt>
    <dgm:pt modelId="{4ABECC78-EC44-45AB-AE41-CE4477B6706F}" type="sibTrans" cxnId="{7C96BD14-1508-41E0-B720-5EB557D9CDEE}">
      <dgm:prSet/>
      <dgm:spPr/>
      <dgm:t>
        <a:bodyPr/>
        <a:lstStyle/>
        <a:p>
          <a:endParaRPr lang="en-US">
            <a:latin typeface="Avenir Next LT Pro" panose="020B0504020202020204" pitchFamily="34" charset="0"/>
          </a:endParaRPr>
        </a:p>
      </dgm:t>
    </dgm:pt>
    <dgm:pt modelId="{61F8EA6A-2872-421A-89DE-AC9DD733D3A9}">
      <dgm:prSet/>
      <dgm:spPr/>
      <dgm:t>
        <a:bodyPr/>
        <a:lstStyle/>
        <a:p>
          <a:pPr>
            <a:lnSpc>
              <a:spcPct val="100000"/>
            </a:lnSpc>
            <a:defRPr b="1"/>
          </a:pPr>
          <a:r>
            <a:rPr lang="en-US" b="1" dirty="0">
              <a:latin typeface="Avenir Next LT Pro" panose="020B0504020202020204" pitchFamily="34" charset="0"/>
            </a:rPr>
            <a:t>Sleep Hygiene</a:t>
          </a:r>
          <a:endParaRPr lang="en-US" dirty="0">
            <a:latin typeface="Avenir Next LT Pro" panose="020B0504020202020204" pitchFamily="34" charset="0"/>
          </a:endParaRPr>
        </a:p>
      </dgm:t>
    </dgm:pt>
    <dgm:pt modelId="{D0686981-636D-4F25-B3FD-F29108D506C9}" type="parTrans" cxnId="{2A2891D3-5055-4C89-82CA-CD81C3A30FF4}">
      <dgm:prSet/>
      <dgm:spPr/>
      <dgm:t>
        <a:bodyPr/>
        <a:lstStyle/>
        <a:p>
          <a:endParaRPr lang="en-US">
            <a:latin typeface="Avenir Next LT Pro" panose="020B0504020202020204" pitchFamily="34" charset="0"/>
          </a:endParaRPr>
        </a:p>
      </dgm:t>
    </dgm:pt>
    <dgm:pt modelId="{45915969-EBC6-4274-972A-A0E475D0E766}" type="sibTrans" cxnId="{2A2891D3-5055-4C89-82CA-CD81C3A30FF4}">
      <dgm:prSet/>
      <dgm:spPr/>
      <dgm:t>
        <a:bodyPr/>
        <a:lstStyle/>
        <a:p>
          <a:endParaRPr lang="en-US">
            <a:latin typeface="Avenir Next LT Pro" panose="020B0504020202020204" pitchFamily="34" charset="0"/>
          </a:endParaRPr>
        </a:p>
      </dgm:t>
    </dgm:pt>
    <dgm:pt modelId="{D13ABD55-C8D0-400D-94CF-A259C393C8E9}">
      <dgm:prSet/>
      <dgm:spPr/>
      <dgm:t>
        <a:bodyPr/>
        <a:lstStyle/>
        <a:p>
          <a:pPr>
            <a:lnSpc>
              <a:spcPct val="100000"/>
            </a:lnSpc>
          </a:pPr>
          <a:r>
            <a:rPr lang="en-US" dirty="0">
              <a:solidFill>
                <a:srgbClr val="002060"/>
              </a:solidFill>
              <a:latin typeface="Avenir Next LT Pro" panose="020B0504020202020204" pitchFamily="34" charset="0"/>
            </a:rPr>
            <a:t>Reduce screen time, scheduled sleep time, make the bedroom where you sleep</a:t>
          </a:r>
        </a:p>
      </dgm:t>
    </dgm:pt>
    <dgm:pt modelId="{3FD93A90-395A-4CB9-A37E-4B1C7490FE45}" type="parTrans" cxnId="{9EEBEE02-F027-4FB5-9478-418DCD85E494}">
      <dgm:prSet/>
      <dgm:spPr/>
      <dgm:t>
        <a:bodyPr/>
        <a:lstStyle/>
        <a:p>
          <a:endParaRPr lang="en-US">
            <a:latin typeface="Avenir Next LT Pro" panose="020B0504020202020204" pitchFamily="34" charset="0"/>
          </a:endParaRPr>
        </a:p>
      </dgm:t>
    </dgm:pt>
    <dgm:pt modelId="{8172E5C0-9C15-49E6-817D-0F16C29A5DDF}" type="sibTrans" cxnId="{9EEBEE02-F027-4FB5-9478-418DCD85E494}">
      <dgm:prSet/>
      <dgm:spPr/>
      <dgm:t>
        <a:bodyPr/>
        <a:lstStyle/>
        <a:p>
          <a:endParaRPr lang="en-US">
            <a:latin typeface="Avenir Next LT Pro" panose="020B0504020202020204" pitchFamily="34" charset="0"/>
          </a:endParaRPr>
        </a:p>
      </dgm:t>
    </dgm:pt>
    <dgm:pt modelId="{4CAB5BF0-6125-49FE-A609-07AE552C5132}">
      <dgm:prSet/>
      <dgm:spPr/>
      <dgm:t>
        <a:bodyPr/>
        <a:lstStyle/>
        <a:p>
          <a:pPr>
            <a:lnSpc>
              <a:spcPct val="100000"/>
            </a:lnSpc>
            <a:defRPr b="1"/>
          </a:pPr>
          <a:r>
            <a:rPr lang="en-US" b="1" dirty="0">
              <a:latin typeface="Avenir Next LT Pro" panose="020B0504020202020204" pitchFamily="34" charset="0"/>
            </a:rPr>
            <a:t>Exercise   </a:t>
          </a:r>
          <a:endParaRPr lang="en-US" dirty="0">
            <a:latin typeface="Avenir Next LT Pro" panose="020B0504020202020204" pitchFamily="34" charset="0"/>
          </a:endParaRPr>
        </a:p>
      </dgm:t>
    </dgm:pt>
    <dgm:pt modelId="{E5D4750E-2050-4F08-BF6B-FB89D8BD85C5}" type="parTrans" cxnId="{053E2ED9-707E-4CB5-AB3D-D720822BC419}">
      <dgm:prSet/>
      <dgm:spPr/>
      <dgm:t>
        <a:bodyPr/>
        <a:lstStyle/>
        <a:p>
          <a:endParaRPr lang="en-US">
            <a:latin typeface="Avenir Next LT Pro" panose="020B0504020202020204" pitchFamily="34" charset="0"/>
          </a:endParaRPr>
        </a:p>
      </dgm:t>
    </dgm:pt>
    <dgm:pt modelId="{A284B73F-A273-4D18-9E72-DB9F53E58F16}" type="sibTrans" cxnId="{053E2ED9-707E-4CB5-AB3D-D720822BC419}">
      <dgm:prSet/>
      <dgm:spPr/>
      <dgm:t>
        <a:bodyPr/>
        <a:lstStyle/>
        <a:p>
          <a:endParaRPr lang="en-US">
            <a:latin typeface="Avenir Next LT Pro" panose="020B0504020202020204" pitchFamily="34" charset="0"/>
          </a:endParaRPr>
        </a:p>
      </dgm:t>
    </dgm:pt>
    <dgm:pt modelId="{99431E8D-17E8-4CD9-A0DD-F06DE434C907}">
      <dgm:prSet/>
      <dgm:spPr/>
      <dgm:t>
        <a:bodyPr/>
        <a:lstStyle/>
        <a:p>
          <a:pPr>
            <a:lnSpc>
              <a:spcPct val="100000"/>
            </a:lnSpc>
          </a:pPr>
          <a:r>
            <a:rPr lang="en-US" dirty="0">
              <a:solidFill>
                <a:srgbClr val="002060"/>
              </a:solidFill>
              <a:latin typeface="Avenir Next LT Pro" panose="020B0504020202020204" pitchFamily="34" charset="0"/>
            </a:rPr>
            <a:t>Do what you can and what you enjoy! </a:t>
          </a:r>
        </a:p>
      </dgm:t>
    </dgm:pt>
    <dgm:pt modelId="{FF015441-6FB6-4381-8155-BDF5A548BB32}" type="parTrans" cxnId="{BB653B5E-11ED-434B-B5D5-2751ED241E26}">
      <dgm:prSet/>
      <dgm:spPr/>
      <dgm:t>
        <a:bodyPr/>
        <a:lstStyle/>
        <a:p>
          <a:endParaRPr lang="en-US">
            <a:latin typeface="Avenir Next LT Pro" panose="020B0504020202020204" pitchFamily="34" charset="0"/>
          </a:endParaRPr>
        </a:p>
      </dgm:t>
    </dgm:pt>
    <dgm:pt modelId="{C1E4FE7B-62EA-4E92-8913-B69DC2C8E9C6}" type="sibTrans" cxnId="{BB653B5E-11ED-434B-B5D5-2751ED241E26}">
      <dgm:prSet/>
      <dgm:spPr/>
      <dgm:t>
        <a:bodyPr/>
        <a:lstStyle/>
        <a:p>
          <a:endParaRPr lang="en-US">
            <a:latin typeface="Avenir Next LT Pro" panose="020B0504020202020204" pitchFamily="34" charset="0"/>
          </a:endParaRPr>
        </a:p>
      </dgm:t>
    </dgm:pt>
    <dgm:pt modelId="{87574E3C-CAB5-495C-8174-B21E6E9BEB9A}">
      <dgm:prSet/>
      <dgm:spPr/>
      <dgm:t>
        <a:bodyPr/>
        <a:lstStyle/>
        <a:p>
          <a:pPr>
            <a:lnSpc>
              <a:spcPct val="100000"/>
            </a:lnSpc>
          </a:pPr>
          <a:r>
            <a:rPr lang="en-US" dirty="0">
              <a:solidFill>
                <a:srgbClr val="002060"/>
              </a:solidFill>
              <a:latin typeface="Avenir Next LT Pro" panose="020B0504020202020204" pitchFamily="34" charset="0"/>
            </a:rPr>
            <a:t>Make a schedule, commit to it; turn into social support opportunity</a:t>
          </a:r>
        </a:p>
      </dgm:t>
    </dgm:pt>
    <dgm:pt modelId="{E942779B-3990-4A52-B7B1-7D40F756AB75}" type="parTrans" cxnId="{14E34F0B-492B-4E08-856A-5335FA872D59}">
      <dgm:prSet/>
      <dgm:spPr/>
      <dgm:t>
        <a:bodyPr/>
        <a:lstStyle/>
        <a:p>
          <a:endParaRPr lang="en-US">
            <a:latin typeface="Avenir Next LT Pro" panose="020B0504020202020204" pitchFamily="34" charset="0"/>
          </a:endParaRPr>
        </a:p>
      </dgm:t>
    </dgm:pt>
    <dgm:pt modelId="{C5E6CB58-3489-478A-8C7F-44A759E212FF}" type="sibTrans" cxnId="{14E34F0B-492B-4E08-856A-5335FA872D59}">
      <dgm:prSet/>
      <dgm:spPr/>
      <dgm:t>
        <a:bodyPr/>
        <a:lstStyle/>
        <a:p>
          <a:endParaRPr lang="en-US">
            <a:latin typeface="Avenir Next LT Pro" panose="020B0504020202020204" pitchFamily="34" charset="0"/>
          </a:endParaRPr>
        </a:p>
      </dgm:t>
    </dgm:pt>
    <dgm:pt modelId="{0AFBEB6B-0554-4F2E-B3BB-5D91B5E02A93}">
      <dgm:prSet/>
      <dgm:spPr/>
      <dgm:t>
        <a:bodyPr/>
        <a:lstStyle/>
        <a:p>
          <a:pPr>
            <a:lnSpc>
              <a:spcPct val="100000"/>
            </a:lnSpc>
          </a:pPr>
          <a:r>
            <a:rPr lang="en-US">
              <a:solidFill>
                <a:srgbClr val="002060"/>
              </a:solidFill>
              <a:latin typeface="Avenir Next LT Pro" panose="020B0504020202020204" pitchFamily="34" charset="0"/>
            </a:rPr>
            <a:t>High intensity interval training to develop lean muscle mass&gt; more efficient calorie burn</a:t>
          </a:r>
        </a:p>
      </dgm:t>
    </dgm:pt>
    <dgm:pt modelId="{5D02AC0B-E91A-44EC-A973-354928C2E81A}" type="parTrans" cxnId="{8B1BAEC7-B980-44E6-A073-A0B7A5DE3A06}">
      <dgm:prSet/>
      <dgm:spPr/>
      <dgm:t>
        <a:bodyPr/>
        <a:lstStyle/>
        <a:p>
          <a:endParaRPr lang="en-US">
            <a:latin typeface="Avenir Next LT Pro" panose="020B0504020202020204" pitchFamily="34" charset="0"/>
          </a:endParaRPr>
        </a:p>
      </dgm:t>
    </dgm:pt>
    <dgm:pt modelId="{ED1B3C55-18AF-41FF-A824-0A503CD3E0F2}" type="sibTrans" cxnId="{8B1BAEC7-B980-44E6-A073-A0B7A5DE3A06}">
      <dgm:prSet/>
      <dgm:spPr/>
      <dgm:t>
        <a:bodyPr/>
        <a:lstStyle/>
        <a:p>
          <a:endParaRPr lang="en-US">
            <a:latin typeface="Avenir Next LT Pro" panose="020B0504020202020204" pitchFamily="34" charset="0"/>
          </a:endParaRPr>
        </a:p>
      </dgm:t>
    </dgm:pt>
    <dgm:pt modelId="{D59CD229-0CEC-4437-88C3-C6186D727B5D}">
      <dgm:prSet/>
      <dgm:spPr/>
      <dgm:t>
        <a:bodyPr/>
        <a:lstStyle/>
        <a:p>
          <a:pPr>
            <a:lnSpc>
              <a:spcPct val="100000"/>
            </a:lnSpc>
          </a:pPr>
          <a:r>
            <a:rPr lang="en-US">
              <a:solidFill>
                <a:srgbClr val="002060"/>
              </a:solidFill>
              <a:latin typeface="Avenir Next LT Pro" panose="020B0504020202020204" pitchFamily="34" charset="0"/>
            </a:rPr>
            <a:t>Regular exercise can help you sleep better&gt;&gt; </a:t>
          </a:r>
          <a:r>
            <a:rPr lang="en-US" b="1" i="1">
              <a:solidFill>
                <a:srgbClr val="002060"/>
              </a:solidFill>
              <a:latin typeface="Avenir Next LT Pro" panose="020B0504020202020204" pitchFamily="34" charset="0"/>
            </a:rPr>
            <a:t>Exercise may be more important than sleep!</a:t>
          </a:r>
          <a:endParaRPr lang="en-US">
            <a:solidFill>
              <a:srgbClr val="002060"/>
            </a:solidFill>
            <a:latin typeface="Avenir Next LT Pro" panose="020B0504020202020204" pitchFamily="34" charset="0"/>
          </a:endParaRPr>
        </a:p>
      </dgm:t>
    </dgm:pt>
    <dgm:pt modelId="{CCB22D9B-8D64-4C1B-8F04-D0D35E0DD58B}" type="parTrans" cxnId="{3E5A938D-DC3C-42CD-B3EB-9366B2B02F64}">
      <dgm:prSet/>
      <dgm:spPr/>
      <dgm:t>
        <a:bodyPr/>
        <a:lstStyle/>
        <a:p>
          <a:endParaRPr lang="en-US">
            <a:latin typeface="Avenir Next LT Pro" panose="020B0504020202020204" pitchFamily="34" charset="0"/>
          </a:endParaRPr>
        </a:p>
      </dgm:t>
    </dgm:pt>
    <dgm:pt modelId="{A3C652BE-8BF1-4994-B19D-EB639C04EF9B}" type="sibTrans" cxnId="{3E5A938D-DC3C-42CD-B3EB-9366B2B02F64}">
      <dgm:prSet/>
      <dgm:spPr/>
      <dgm:t>
        <a:bodyPr/>
        <a:lstStyle/>
        <a:p>
          <a:endParaRPr lang="en-US">
            <a:latin typeface="Avenir Next LT Pro" panose="020B0504020202020204" pitchFamily="34" charset="0"/>
          </a:endParaRPr>
        </a:p>
      </dgm:t>
    </dgm:pt>
    <dgm:pt modelId="{C3BC296F-E0B3-477D-AE4D-2B62DF351B7C}">
      <dgm:prSet/>
      <dgm:spPr/>
      <dgm:t>
        <a:bodyPr/>
        <a:lstStyle/>
        <a:p>
          <a:pPr>
            <a:lnSpc>
              <a:spcPct val="100000"/>
            </a:lnSpc>
            <a:defRPr b="1"/>
          </a:pPr>
          <a:r>
            <a:rPr lang="en-US" b="1" dirty="0">
              <a:latin typeface="Avenir Next LT Pro" panose="020B0504020202020204" pitchFamily="34" charset="0"/>
            </a:rPr>
            <a:t>Stress reduction</a:t>
          </a:r>
          <a:endParaRPr lang="en-US" dirty="0">
            <a:latin typeface="Avenir Next LT Pro" panose="020B0504020202020204" pitchFamily="34" charset="0"/>
          </a:endParaRPr>
        </a:p>
      </dgm:t>
    </dgm:pt>
    <dgm:pt modelId="{FBFC4BF8-F421-4FF8-8606-53007DF0238C}" type="parTrans" cxnId="{892BF053-3E84-4BDD-93C0-8A2D7A75436C}">
      <dgm:prSet/>
      <dgm:spPr/>
      <dgm:t>
        <a:bodyPr/>
        <a:lstStyle/>
        <a:p>
          <a:endParaRPr lang="en-US">
            <a:latin typeface="Avenir Next LT Pro" panose="020B0504020202020204" pitchFamily="34" charset="0"/>
          </a:endParaRPr>
        </a:p>
      </dgm:t>
    </dgm:pt>
    <dgm:pt modelId="{44B9C333-DA62-47AE-B90B-9A7B60FDB3AB}" type="sibTrans" cxnId="{892BF053-3E84-4BDD-93C0-8A2D7A75436C}">
      <dgm:prSet/>
      <dgm:spPr/>
      <dgm:t>
        <a:bodyPr/>
        <a:lstStyle/>
        <a:p>
          <a:endParaRPr lang="en-US">
            <a:latin typeface="Avenir Next LT Pro" panose="020B0504020202020204" pitchFamily="34" charset="0"/>
          </a:endParaRPr>
        </a:p>
      </dgm:t>
    </dgm:pt>
    <dgm:pt modelId="{A880D3B5-7EEB-4D21-93A7-5D035C136C94}">
      <dgm:prSet/>
      <dgm:spPr/>
      <dgm:t>
        <a:bodyPr/>
        <a:lstStyle/>
        <a:p>
          <a:pPr>
            <a:lnSpc>
              <a:spcPct val="100000"/>
            </a:lnSpc>
          </a:pPr>
          <a:r>
            <a:rPr lang="en-US" dirty="0">
              <a:solidFill>
                <a:srgbClr val="002060"/>
              </a:solidFill>
              <a:latin typeface="Avenir Next LT Pro" panose="020B0504020202020204" pitchFamily="34" charset="0"/>
            </a:rPr>
            <a:t>Cortisol levels increase 20% in menopausal women </a:t>
          </a:r>
        </a:p>
      </dgm:t>
    </dgm:pt>
    <dgm:pt modelId="{E5F3B6FD-F5B5-4777-808E-929CA42FB123}" type="parTrans" cxnId="{AE8F1E3D-A57C-4EBB-A47A-D934C7C31CEA}">
      <dgm:prSet/>
      <dgm:spPr/>
      <dgm:t>
        <a:bodyPr/>
        <a:lstStyle/>
        <a:p>
          <a:endParaRPr lang="en-US">
            <a:latin typeface="Avenir Next LT Pro" panose="020B0504020202020204" pitchFamily="34" charset="0"/>
          </a:endParaRPr>
        </a:p>
      </dgm:t>
    </dgm:pt>
    <dgm:pt modelId="{D15D53E8-8E99-43B4-A61D-CFE75911ECFF}" type="sibTrans" cxnId="{AE8F1E3D-A57C-4EBB-A47A-D934C7C31CEA}">
      <dgm:prSet/>
      <dgm:spPr/>
      <dgm:t>
        <a:bodyPr/>
        <a:lstStyle/>
        <a:p>
          <a:endParaRPr lang="en-US">
            <a:latin typeface="Avenir Next LT Pro" panose="020B0504020202020204" pitchFamily="34" charset="0"/>
          </a:endParaRPr>
        </a:p>
      </dgm:t>
    </dgm:pt>
    <dgm:pt modelId="{95EEAE02-CFD0-438F-9E60-730539DB4809}">
      <dgm:prSet/>
      <dgm:spPr/>
      <dgm:t>
        <a:bodyPr/>
        <a:lstStyle/>
        <a:p>
          <a:r>
            <a:rPr lang="en-US" dirty="0">
              <a:solidFill>
                <a:srgbClr val="002060"/>
              </a:solidFill>
              <a:latin typeface="Avenir Next LT Pro" panose="020B0504020202020204" pitchFamily="34" charset="0"/>
            </a:rPr>
            <a:t>&gt;increases insulin-&gt;&gt; too much insulin&gt;&gt; converted to abdominal fat “visceral fat”</a:t>
          </a:r>
        </a:p>
      </dgm:t>
    </dgm:pt>
    <dgm:pt modelId="{43FE2009-5B4C-40AA-ACF2-4D3FB0502A9B}" type="parTrans" cxnId="{EB6F09B9-3140-47E8-A0FD-44EEC97BD1B5}">
      <dgm:prSet/>
      <dgm:spPr/>
      <dgm:t>
        <a:bodyPr/>
        <a:lstStyle/>
        <a:p>
          <a:endParaRPr lang="en-US">
            <a:latin typeface="Avenir Next LT Pro" panose="020B0504020202020204" pitchFamily="34" charset="0"/>
          </a:endParaRPr>
        </a:p>
      </dgm:t>
    </dgm:pt>
    <dgm:pt modelId="{C68B7329-F897-4DB5-8187-37D63CAEF4FA}" type="sibTrans" cxnId="{EB6F09B9-3140-47E8-A0FD-44EEC97BD1B5}">
      <dgm:prSet/>
      <dgm:spPr/>
      <dgm:t>
        <a:bodyPr/>
        <a:lstStyle/>
        <a:p>
          <a:endParaRPr lang="en-US">
            <a:latin typeface="Avenir Next LT Pro" panose="020B0504020202020204" pitchFamily="34" charset="0"/>
          </a:endParaRPr>
        </a:p>
      </dgm:t>
    </dgm:pt>
    <dgm:pt modelId="{98CDBC30-0904-4F0F-8FDD-3B538BE974D8}">
      <dgm:prSet/>
      <dgm:spPr/>
      <dgm:t>
        <a:bodyPr/>
        <a:lstStyle/>
        <a:p>
          <a:pPr>
            <a:lnSpc>
              <a:spcPct val="100000"/>
            </a:lnSpc>
          </a:pPr>
          <a:r>
            <a:rPr lang="en-US" dirty="0">
              <a:solidFill>
                <a:srgbClr val="002060"/>
              </a:solidFill>
              <a:latin typeface="Avenir Next LT Pro" panose="020B0504020202020204" pitchFamily="34" charset="0"/>
            </a:rPr>
            <a:t>What lowers cortisol?  (meditation, dance, reading, art, connection)</a:t>
          </a:r>
        </a:p>
      </dgm:t>
    </dgm:pt>
    <dgm:pt modelId="{9E4A19D1-31BF-495B-8481-9A754EE6E4D5}" type="parTrans" cxnId="{868CED5E-84A8-4339-B8AD-DA1C9920F432}">
      <dgm:prSet/>
      <dgm:spPr/>
      <dgm:t>
        <a:bodyPr/>
        <a:lstStyle/>
        <a:p>
          <a:endParaRPr lang="en-US">
            <a:latin typeface="Avenir Next LT Pro" panose="020B0504020202020204" pitchFamily="34" charset="0"/>
          </a:endParaRPr>
        </a:p>
      </dgm:t>
    </dgm:pt>
    <dgm:pt modelId="{00FE7BAC-A469-456A-8A5B-FA792942CF07}" type="sibTrans" cxnId="{868CED5E-84A8-4339-B8AD-DA1C9920F432}">
      <dgm:prSet/>
      <dgm:spPr/>
      <dgm:t>
        <a:bodyPr/>
        <a:lstStyle/>
        <a:p>
          <a:endParaRPr lang="en-US">
            <a:latin typeface="Avenir Next LT Pro" panose="020B0504020202020204" pitchFamily="34" charset="0"/>
          </a:endParaRPr>
        </a:p>
      </dgm:t>
    </dgm:pt>
    <dgm:pt modelId="{BB4C9568-01B0-474F-976B-D88170D67C85}" type="pres">
      <dgm:prSet presAssocID="{EDD9F9B7-0B8A-424A-AAE3-27C6177E016B}" presName="root" presStyleCnt="0">
        <dgm:presLayoutVars>
          <dgm:dir/>
          <dgm:resizeHandles val="exact"/>
        </dgm:presLayoutVars>
      </dgm:prSet>
      <dgm:spPr/>
    </dgm:pt>
    <dgm:pt modelId="{998A7A91-8C29-400F-8269-4E5BA71771F7}" type="pres">
      <dgm:prSet presAssocID="{BE59A7F8-935F-4B03-8F23-AAFAFE5A2131}" presName="compNode" presStyleCnt="0"/>
      <dgm:spPr/>
    </dgm:pt>
    <dgm:pt modelId="{7F523FC1-37A9-4B7E-9F67-C1A31A7AE20D}" type="pres">
      <dgm:prSet presAssocID="{BE59A7F8-935F-4B03-8F23-AAFAFE5A2131}" presName="iconRect" presStyleLbl="node1" presStyleIdx="0" presStyleCnt="4" custScaleX="135263" custScaleY="13323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effectLst>
          <a:outerShdw blurRad="50800" dist="50800" dir="5400000" algn="ctr" rotWithShape="0">
            <a:schemeClr val="bg1"/>
          </a:outerShdw>
        </a:effectLst>
      </dgm:spPr>
      <dgm:extLst>
        <a:ext uri="{E40237B7-FDA0-4F09-8148-C483321AD2D9}">
          <dgm14:cNvPr xmlns:dgm14="http://schemas.microsoft.com/office/drawing/2010/diagram" id="0" name="" descr="Watermelon"/>
        </a:ext>
      </dgm:extLst>
    </dgm:pt>
    <dgm:pt modelId="{A49DCE32-0097-4C3A-88CE-D4A6063D399B}" type="pres">
      <dgm:prSet presAssocID="{BE59A7F8-935F-4B03-8F23-AAFAFE5A2131}" presName="iconSpace" presStyleCnt="0"/>
      <dgm:spPr/>
    </dgm:pt>
    <dgm:pt modelId="{9B9E1C30-1FE4-4BCE-A49E-3868C5ECE3CC}" type="pres">
      <dgm:prSet presAssocID="{BE59A7F8-935F-4B03-8F23-AAFAFE5A2131}" presName="parTx" presStyleLbl="revTx" presStyleIdx="0" presStyleCnt="8">
        <dgm:presLayoutVars>
          <dgm:chMax val="0"/>
          <dgm:chPref val="0"/>
        </dgm:presLayoutVars>
      </dgm:prSet>
      <dgm:spPr/>
    </dgm:pt>
    <dgm:pt modelId="{BB19D59B-52DB-4C86-8637-0BA486ABA6CB}" type="pres">
      <dgm:prSet presAssocID="{BE59A7F8-935F-4B03-8F23-AAFAFE5A2131}" presName="txSpace" presStyleCnt="0"/>
      <dgm:spPr/>
    </dgm:pt>
    <dgm:pt modelId="{4D2D98DE-679F-4BC6-A695-EB971CC2118B}" type="pres">
      <dgm:prSet presAssocID="{BE59A7F8-935F-4B03-8F23-AAFAFE5A2131}" presName="desTx" presStyleLbl="revTx" presStyleIdx="1" presStyleCnt="8" custScaleY="98942">
        <dgm:presLayoutVars/>
      </dgm:prSet>
      <dgm:spPr/>
    </dgm:pt>
    <dgm:pt modelId="{DEB5EA39-6922-499D-86E3-8C5E64A6AD59}" type="pres">
      <dgm:prSet presAssocID="{566AA8CB-7A4A-4FA8-9F96-5656D6977857}" presName="sibTrans" presStyleCnt="0"/>
      <dgm:spPr/>
    </dgm:pt>
    <dgm:pt modelId="{DA882088-F548-4408-99CE-711C74C2DA59}" type="pres">
      <dgm:prSet presAssocID="{61F8EA6A-2872-421A-89DE-AC9DD733D3A9}" presName="compNode" presStyleCnt="0"/>
      <dgm:spPr/>
    </dgm:pt>
    <dgm:pt modelId="{C50C5653-4277-42B1-9BC5-368774D3921F}" type="pres">
      <dgm:prSet presAssocID="{61F8EA6A-2872-421A-89DE-AC9DD733D3A9}" presName="iconRect" presStyleLbl="node1" presStyleIdx="1" presStyleCnt="4" custScaleX="120410" custScaleY="14174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ed"/>
        </a:ext>
      </dgm:extLst>
    </dgm:pt>
    <dgm:pt modelId="{05F10769-6CB0-4249-9F29-150B3C1F664E}" type="pres">
      <dgm:prSet presAssocID="{61F8EA6A-2872-421A-89DE-AC9DD733D3A9}" presName="iconSpace" presStyleCnt="0"/>
      <dgm:spPr/>
    </dgm:pt>
    <dgm:pt modelId="{3B4B3B12-1C43-4ED6-B17E-7A7FD6D64DE0}" type="pres">
      <dgm:prSet presAssocID="{61F8EA6A-2872-421A-89DE-AC9DD733D3A9}" presName="parTx" presStyleLbl="revTx" presStyleIdx="2" presStyleCnt="8">
        <dgm:presLayoutVars>
          <dgm:chMax val="0"/>
          <dgm:chPref val="0"/>
        </dgm:presLayoutVars>
      </dgm:prSet>
      <dgm:spPr/>
    </dgm:pt>
    <dgm:pt modelId="{AD97FA65-105B-437C-BE89-69FFF2D9E85C}" type="pres">
      <dgm:prSet presAssocID="{61F8EA6A-2872-421A-89DE-AC9DD733D3A9}" presName="txSpace" presStyleCnt="0"/>
      <dgm:spPr/>
    </dgm:pt>
    <dgm:pt modelId="{5398035E-AA54-44AF-AE0C-B24CAEF07D0A}" type="pres">
      <dgm:prSet presAssocID="{61F8EA6A-2872-421A-89DE-AC9DD733D3A9}" presName="desTx" presStyleLbl="revTx" presStyleIdx="3" presStyleCnt="8">
        <dgm:presLayoutVars/>
      </dgm:prSet>
      <dgm:spPr/>
    </dgm:pt>
    <dgm:pt modelId="{451AEE70-5026-4D30-97D1-482709B7B57C}" type="pres">
      <dgm:prSet presAssocID="{45915969-EBC6-4274-972A-A0E475D0E766}" presName="sibTrans" presStyleCnt="0"/>
      <dgm:spPr/>
    </dgm:pt>
    <dgm:pt modelId="{B46C3523-F77E-46FE-B95D-19AC0C62E47E}" type="pres">
      <dgm:prSet presAssocID="{4CAB5BF0-6125-49FE-A609-07AE552C5132}" presName="compNode" presStyleCnt="0"/>
      <dgm:spPr/>
    </dgm:pt>
    <dgm:pt modelId="{7DE033B4-75E1-4C37-B84E-97FC010BD1AC}" type="pres">
      <dgm:prSet presAssocID="{4CAB5BF0-6125-49FE-A609-07AE552C5132}" presName="iconRect" presStyleLbl="node1" presStyleIdx="2" presStyleCnt="4" custScaleX="109931" custScaleY="12896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nce Steps"/>
        </a:ext>
      </dgm:extLst>
    </dgm:pt>
    <dgm:pt modelId="{DAF4E685-36F8-4ED7-AA0C-2809EBD3D6AA}" type="pres">
      <dgm:prSet presAssocID="{4CAB5BF0-6125-49FE-A609-07AE552C5132}" presName="iconSpace" presStyleCnt="0"/>
      <dgm:spPr/>
    </dgm:pt>
    <dgm:pt modelId="{A1D81B9A-E37E-42E0-B489-6E9F0B8D23E4}" type="pres">
      <dgm:prSet presAssocID="{4CAB5BF0-6125-49FE-A609-07AE552C5132}" presName="parTx" presStyleLbl="revTx" presStyleIdx="4" presStyleCnt="8" custLinFactNeighborX="159" custLinFactNeighborY="18853">
        <dgm:presLayoutVars>
          <dgm:chMax val="0"/>
          <dgm:chPref val="0"/>
        </dgm:presLayoutVars>
      </dgm:prSet>
      <dgm:spPr/>
    </dgm:pt>
    <dgm:pt modelId="{6007E420-1C0E-49AD-BC83-4F1B15583F8B}" type="pres">
      <dgm:prSet presAssocID="{4CAB5BF0-6125-49FE-A609-07AE552C5132}" presName="txSpace" presStyleCnt="0"/>
      <dgm:spPr/>
    </dgm:pt>
    <dgm:pt modelId="{613B3504-51B9-4320-808F-74715827D292}" type="pres">
      <dgm:prSet presAssocID="{4CAB5BF0-6125-49FE-A609-07AE552C5132}" presName="desTx" presStyleLbl="revTx" presStyleIdx="5" presStyleCnt="8" custLinFactNeighborX="159" custLinFactNeighborY="2950">
        <dgm:presLayoutVars/>
      </dgm:prSet>
      <dgm:spPr/>
    </dgm:pt>
    <dgm:pt modelId="{26F2DAE9-6973-48F8-B726-D0CC04590EE1}" type="pres">
      <dgm:prSet presAssocID="{A284B73F-A273-4D18-9E72-DB9F53E58F16}" presName="sibTrans" presStyleCnt="0"/>
      <dgm:spPr/>
    </dgm:pt>
    <dgm:pt modelId="{A9473ABE-DF3E-44D2-BDE3-24637074B73A}" type="pres">
      <dgm:prSet presAssocID="{C3BC296F-E0B3-477D-AE4D-2B62DF351B7C}" presName="compNode" presStyleCnt="0"/>
      <dgm:spPr/>
    </dgm:pt>
    <dgm:pt modelId="{59EDAB5F-C64D-4F36-BDA1-56A9A5846946}" type="pres">
      <dgm:prSet presAssocID="{C3BC296F-E0B3-477D-AE4D-2B62DF351B7C}" presName="iconRect" presStyleLbl="node1" presStyleIdx="3" presStyleCnt="4" custScaleX="118843" custScaleY="11151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Kidney"/>
        </a:ext>
      </dgm:extLst>
    </dgm:pt>
    <dgm:pt modelId="{634FCC26-CEB2-4161-A906-CC758B157F09}" type="pres">
      <dgm:prSet presAssocID="{C3BC296F-E0B3-477D-AE4D-2B62DF351B7C}" presName="iconSpace" presStyleCnt="0"/>
      <dgm:spPr/>
    </dgm:pt>
    <dgm:pt modelId="{7563BC3F-FBC6-43D0-9E01-027DA1EBA8EF}" type="pres">
      <dgm:prSet presAssocID="{C3BC296F-E0B3-477D-AE4D-2B62DF351B7C}" presName="parTx" presStyleLbl="revTx" presStyleIdx="6" presStyleCnt="8" custLinFactNeighborX="568" custLinFactNeighborY="37703">
        <dgm:presLayoutVars>
          <dgm:chMax val="0"/>
          <dgm:chPref val="0"/>
        </dgm:presLayoutVars>
      </dgm:prSet>
      <dgm:spPr/>
    </dgm:pt>
    <dgm:pt modelId="{130E8033-7D06-4C2F-9E75-AE36BAB8991B}" type="pres">
      <dgm:prSet presAssocID="{C3BC296F-E0B3-477D-AE4D-2B62DF351B7C}" presName="txSpace" presStyleCnt="0"/>
      <dgm:spPr/>
    </dgm:pt>
    <dgm:pt modelId="{018F6A26-D6F3-43C7-B334-7FF93BB1403B}" type="pres">
      <dgm:prSet presAssocID="{C3BC296F-E0B3-477D-AE4D-2B62DF351B7C}" presName="desTx" presStyleLbl="revTx" presStyleIdx="7" presStyleCnt="8" custLinFactNeighborX="-1696" custLinFactNeighborY="9661">
        <dgm:presLayoutVars/>
      </dgm:prSet>
      <dgm:spPr/>
    </dgm:pt>
  </dgm:ptLst>
  <dgm:cxnLst>
    <dgm:cxn modelId="{9EEBEE02-F027-4FB5-9478-418DCD85E494}" srcId="{61F8EA6A-2872-421A-89DE-AC9DD733D3A9}" destId="{D13ABD55-C8D0-400D-94CF-A259C393C8E9}" srcOrd="0" destOrd="0" parTransId="{3FD93A90-395A-4CB9-A37E-4B1C7490FE45}" sibTransId="{8172E5C0-9C15-49E6-817D-0F16C29A5DDF}"/>
    <dgm:cxn modelId="{14E34F0B-492B-4E08-856A-5335FA872D59}" srcId="{4CAB5BF0-6125-49FE-A609-07AE552C5132}" destId="{87574E3C-CAB5-495C-8174-B21E6E9BEB9A}" srcOrd="1" destOrd="0" parTransId="{E942779B-3990-4A52-B7B1-7D40F756AB75}" sibTransId="{C5E6CB58-3489-478A-8C7F-44A759E212FF}"/>
    <dgm:cxn modelId="{36297911-0508-443C-9EEB-34EA22255AE9}" type="presOf" srcId="{BE59A7F8-935F-4B03-8F23-AAFAFE5A2131}" destId="{9B9E1C30-1FE4-4BCE-A49E-3868C5ECE3CC}" srcOrd="0" destOrd="0" presId="urn:microsoft.com/office/officeart/2018/5/layout/CenteredIconLabelDescriptionList"/>
    <dgm:cxn modelId="{371FB614-73E5-42F6-86AD-EBF32755031C}" type="presOf" srcId="{4CAB5BF0-6125-49FE-A609-07AE552C5132}" destId="{A1D81B9A-E37E-42E0-B489-6E9F0B8D23E4}" srcOrd="0" destOrd="0" presId="urn:microsoft.com/office/officeart/2018/5/layout/CenteredIconLabelDescriptionList"/>
    <dgm:cxn modelId="{7C96BD14-1508-41E0-B720-5EB557D9CDEE}" srcId="{BE59A7F8-935F-4B03-8F23-AAFAFE5A2131}" destId="{0B0BC3B3-BBE9-4763-A215-220901C712A6}" srcOrd="1" destOrd="0" parTransId="{4293C8BA-8653-4E05-B19B-B13D5695CE98}" sibTransId="{4ABECC78-EC44-45AB-AE41-CE4477B6706F}"/>
    <dgm:cxn modelId="{3EC04A17-9140-4A3C-810C-45F43A6C2B64}" type="presOf" srcId="{A880D3B5-7EEB-4D21-93A7-5D035C136C94}" destId="{018F6A26-D6F3-43C7-B334-7FF93BB1403B}" srcOrd="0" destOrd="0" presId="urn:microsoft.com/office/officeart/2018/5/layout/CenteredIconLabelDescriptionList"/>
    <dgm:cxn modelId="{C1281C1E-C99F-4865-BECB-F8DAE31DDA3E}" type="presOf" srcId="{99431E8D-17E8-4CD9-A0DD-F06DE434C907}" destId="{613B3504-51B9-4320-808F-74715827D292}" srcOrd="0" destOrd="0" presId="urn:microsoft.com/office/officeart/2018/5/layout/CenteredIconLabelDescriptionList"/>
    <dgm:cxn modelId="{571EBA2B-A33C-48B4-ACB0-92162BCF60B6}" type="presOf" srcId="{950D1EC5-3208-406D-A9B1-FC5362525C9D}" destId="{4D2D98DE-679F-4BC6-A695-EB971CC2118B}" srcOrd="0" destOrd="0" presId="urn:microsoft.com/office/officeart/2018/5/layout/CenteredIconLabelDescriptionList"/>
    <dgm:cxn modelId="{35C8A73B-6D43-4D1A-99B5-8A861E421C1A}" type="presOf" srcId="{87574E3C-CAB5-495C-8174-B21E6E9BEB9A}" destId="{613B3504-51B9-4320-808F-74715827D292}" srcOrd="0" destOrd="1" presId="urn:microsoft.com/office/officeart/2018/5/layout/CenteredIconLabelDescriptionList"/>
    <dgm:cxn modelId="{AE8F1E3D-A57C-4EBB-A47A-D934C7C31CEA}" srcId="{C3BC296F-E0B3-477D-AE4D-2B62DF351B7C}" destId="{A880D3B5-7EEB-4D21-93A7-5D035C136C94}" srcOrd="0" destOrd="0" parTransId="{E5F3B6FD-F5B5-4777-808E-929CA42FB123}" sibTransId="{D15D53E8-8E99-43B4-A61D-CFE75911ECFF}"/>
    <dgm:cxn modelId="{BB653B5E-11ED-434B-B5D5-2751ED241E26}" srcId="{4CAB5BF0-6125-49FE-A609-07AE552C5132}" destId="{99431E8D-17E8-4CD9-A0DD-F06DE434C907}" srcOrd="0" destOrd="0" parTransId="{FF015441-6FB6-4381-8155-BDF5A548BB32}" sibTransId="{C1E4FE7B-62EA-4E92-8913-B69DC2C8E9C6}"/>
    <dgm:cxn modelId="{868CED5E-84A8-4339-B8AD-DA1C9920F432}" srcId="{C3BC296F-E0B3-477D-AE4D-2B62DF351B7C}" destId="{98CDBC30-0904-4F0F-8FDD-3B538BE974D8}" srcOrd="1" destOrd="0" parTransId="{9E4A19D1-31BF-495B-8481-9A754EE6E4D5}" sibTransId="{00FE7BAC-A469-456A-8A5B-FA792942CF07}"/>
    <dgm:cxn modelId="{35323447-3EB3-4DDB-ACA9-621778A46B0F}" type="presOf" srcId="{EDD9F9B7-0B8A-424A-AAE3-27C6177E016B}" destId="{BB4C9568-01B0-474F-976B-D88170D67C85}" srcOrd="0" destOrd="0" presId="urn:microsoft.com/office/officeart/2018/5/layout/CenteredIconLabelDescriptionList"/>
    <dgm:cxn modelId="{76334A67-A70F-44C3-8535-212828129F29}" type="presOf" srcId="{61F8EA6A-2872-421A-89DE-AC9DD733D3A9}" destId="{3B4B3B12-1C43-4ED6-B17E-7A7FD6D64DE0}" srcOrd="0" destOrd="0" presId="urn:microsoft.com/office/officeart/2018/5/layout/CenteredIconLabelDescriptionList"/>
    <dgm:cxn modelId="{4CF3D347-49EB-444E-B457-0B9357DD8617}" srcId="{BE59A7F8-935F-4B03-8F23-AAFAFE5A2131}" destId="{950D1EC5-3208-406D-A9B1-FC5362525C9D}" srcOrd="0" destOrd="0" parTransId="{423CC510-84DE-4D71-A47A-42564E817965}" sibTransId="{7A908296-248E-4ADE-BB01-A09E311EA526}"/>
    <dgm:cxn modelId="{892BF053-3E84-4BDD-93C0-8A2D7A75436C}" srcId="{EDD9F9B7-0B8A-424A-AAE3-27C6177E016B}" destId="{C3BC296F-E0B3-477D-AE4D-2B62DF351B7C}" srcOrd="3" destOrd="0" parTransId="{FBFC4BF8-F421-4FF8-8606-53007DF0238C}" sibTransId="{44B9C333-DA62-47AE-B90B-9A7B60FDB3AB}"/>
    <dgm:cxn modelId="{2634A576-1F6B-480B-A785-A39EDF50AB36}" type="presOf" srcId="{98CDBC30-0904-4F0F-8FDD-3B538BE974D8}" destId="{018F6A26-D6F3-43C7-B334-7FF93BB1403B}" srcOrd="0" destOrd="2" presId="urn:microsoft.com/office/officeart/2018/5/layout/CenteredIconLabelDescriptionList"/>
    <dgm:cxn modelId="{E6C8A67D-B03B-4169-961D-1374431B02E4}" type="presOf" srcId="{D13ABD55-C8D0-400D-94CF-A259C393C8E9}" destId="{5398035E-AA54-44AF-AE0C-B24CAEF07D0A}" srcOrd="0" destOrd="0" presId="urn:microsoft.com/office/officeart/2018/5/layout/CenteredIconLabelDescriptionList"/>
    <dgm:cxn modelId="{3E5A938D-DC3C-42CD-B3EB-9366B2B02F64}" srcId="{4CAB5BF0-6125-49FE-A609-07AE552C5132}" destId="{D59CD229-0CEC-4437-88C3-C6186D727B5D}" srcOrd="3" destOrd="0" parTransId="{CCB22D9B-8D64-4C1B-8F04-D0D35E0DD58B}" sibTransId="{A3C652BE-8BF1-4994-B19D-EB639C04EF9B}"/>
    <dgm:cxn modelId="{BC3B599B-6499-480C-BEAD-A3983E35ADC9}" type="presOf" srcId="{C3BC296F-E0B3-477D-AE4D-2B62DF351B7C}" destId="{7563BC3F-FBC6-43D0-9E01-027DA1EBA8EF}" srcOrd="0" destOrd="0" presId="urn:microsoft.com/office/officeart/2018/5/layout/CenteredIconLabelDescriptionList"/>
    <dgm:cxn modelId="{6C7B8F9E-809A-4A86-81CF-35DDF4E100CC}" type="presOf" srcId="{0AFBEB6B-0554-4F2E-B3BB-5D91B5E02A93}" destId="{613B3504-51B9-4320-808F-74715827D292}" srcOrd="0" destOrd="2" presId="urn:microsoft.com/office/officeart/2018/5/layout/CenteredIconLabelDescriptionList"/>
    <dgm:cxn modelId="{318D27B1-6824-434A-8745-40AE6E545AB5}" type="presOf" srcId="{95EEAE02-CFD0-438F-9E60-730539DB4809}" destId="{018F6A26-D6F3-43C7-B334-7FF93BB1403B}" srcOrd="0" destOrd="1" presId="urn:microsoft.com/office/officeart/2018/5/layout/CenteredIconLabelDescriptionList"/>
    <dgm:cxn modelId="{EB6F09B9-3140-47E8-A0FD-44EEC97BD1B5}" srcId="{A880D3B5-7EEB-4D21-93A7-5D035C136C94}" destId="{95EEAE02-CFD0-438F-9E60-730539DB4809}" srcOrd="0" destOrd="0" parTransId="{43FE2009-5B4C-40AA-ACF2-4D3FB0502A9B}" sibTransId="{C68B7329-F897-4DB5-8187-37D63CAEF4FA}"/>
    <dgm:cxn modelId="{8B1BAEC7-B980-44E6-A073-A0B7A5DE3A06}" srcId="{4CAB5BF0-6125-49FE-A609-07AE552C5132}" destId="{0AFBEB6B-0554-4F2E-B3BB-5D91B5E02A93}" srcOrd="2" destOrd="0" parTransId="{5D02AC0B-E91A-44EC-A973-354928C2E81A}" sibTransId="{ED1B3C55-18AF-41FF-A824-0A503CD3E0F2}"/>
    <dgm:cxn modelId="{E53C3AD2-7988-4190-A0DB-057E5122EA5F}" type="presOf" srcId="{0B0BC3B3-BBE9-4763-A215-220901C712A6}" destId="{4D2D98DE-679F-4BC6-A695-EB971CC2118B}" srcOrd="0" destOrd="1" presId="urn:microsoft.com/office/officeart/2018/5/layout/CenteredIconLabelDescriptionList"/>
    <dgm:cxn modelId="{2A2891D3-5055-4C89-82CA-CD81C3A30FF4}" srcId="{EDD9F9B7-0B8A-424A-AAE3-27C6177E016B}" destId="{61F8EA6A-2872-421A-89DE-AC9DD733D3A9}" srcOrd="1" destOrd="0" parTransId="{D0686981-636D-4F25-B3FD-F29108D506C9}" sibTransId="{45915969-EBC6-4274-972A-A0E475D0E766}"/>
    <dgm:cxn modelId="{053E2ED9-707E-4CB5-AB3D-D720822BC419}" srcId="{EDD9F9B7-0B8A-424A-AAE3-27C6177E016B}" destId="{4CAB5BF0-6125-49FE-A609-07AE552C5132}" srcOrd="2" destOrd="0" parTransId="{E5D4750E-2050-4F08-BF6B-FB89D8BD85C5}" sibTransId="{A284B73F-A273-4D18-9E72-DB9F53E58F16}"/>
    <dgm:cxn modelId="{A107A3E5-904D-4FE4-BCD8-ED905D3911EB}" type="presOf" srcId="{D59CD229-0CEC-4437-88C3-C6186D727B5D}" destId="{613B3504-51B9-4320-808F-74715827D292}" srcOrd="0" destOrd="3" presId="urn:microsoft.com/office/officeart/2018/5/layout/CenteredIconLabelDescriptionList"/>
    <dgm:cxn modelId="{0AEA53FD-30E5-42ED-BD8C-9E1C6C9C1791}" srcId="{EDD9F9B7-0B8A-424A-AAE3-27C6177E016B}" destId="{BE59A7F8-935F-4B03-8F23-AAFAFE5A2131}" srcOrd="0" destOrd="0" parTransId="{1498F33C-6BE5-4E1D-B281-1F54BE81321E}" sibTransId="{566AA8CB-7A4A-4FA8-9F96-5656D6977857}"/>
    <dgm:cxn modelId="{3C7462C3-D90A-45DB-AD4D-0F46EF5FA560}" type="presParOf" srcId="{BB4C9568-01B0-474F-976B-D88170D67C85}" destId="{998A7A91-8C29-400F-8269-4E5BA71771F7}" srcOrd="0" destOrd="0" presId="urn:microsoft.com/office/officeart/2018/5/layout/CenteredIconLabelDescriptionList"/>
    <dgm:cxn modelId="{71776910-E3E6-4D14-AAAE-64A02C23CD4E}" type="presParOf" srcId="{998A7A91-8C29-400F-8269-4E5BA71771F7}" destId="{7F523FC1-37A9-4B7E-9F67-C1A31A7AE20D}" srcOrd="0" destOrd="0" presId="urn:microsoft.com/office/officeart/2018/5/layout/CenteredIconLabelDescriptionList"/>
    <dgm:cxn modelId="{92B23CEF-AC31-4E4B-ABDB-3DC021961207}" type="presParOf" srcId="{998A7A91-8C29-400F-8269-4E5BA71771F7}" destId="{A49DCE32-0097-4C3A-88CE-D4A6063D399B}" srcOrd="1" destOrd="0" presId="urn:microsoft.com/office/officeart/2018/5/layout/CenteredIconLabelDescriptionList"/>
    <dgm:cxn modelId="{DE5DE2B4-83A6-4B86-8693-A2B3050C730E}" type="presParOf" srcId="{998A7A91-8C29-400F-8269-4E5BA71771F7}" destId="{9B9E1C30-1FE4-4BCE-A49E-3868C5ECE3CC}" srcOrd="2" destOrd="0" presId="urn:microsoft.com/office/officeart/2018/5/layout/CenteredIconLabelDescriptionList"/>
    <dgm:cxn modelId="{EC79953A-E0B0-409A-8495-8A64B98FF44D}" type="presParOf" srcId="{998A7A91-8C29-400F-8269-4E5BA71771F7}" destId="{BB19D59B-52DB-4C86-8637-0BA486ABA6CB}" srcOrd="3" destOrd="0" presId="urn:microsoft.com/office/officeart/2018/5/layout/CenteredIconLabelDescriptionList"/>
    <dgm:cxn modelId="{DA9E754C-E56C-4FAF-AEFC-E7ABAE071DC3}" type="presParOf" srcId="{998A7A91-8C29-400F-8269-4E5BA71771F7}" destId="{4D2D98DE-679F-4BC6-A695-EB971CC2118B}" srcOrd="4" destOrd="0" presId="urn:microsoft.com/office/officeart/2018/5/layout/CenteredIconLabelDescriptionList"/>
    <dgm:cxn modelId="{F71B4FF1-D0E5-4167-8ED4-3A6F5466840B}" type="presParOf" srcId="{BB4C9568-01B0-474F-976B-D88170D67C85}" destId="{DEB5EA39-6922-499D-86E3-8C5E64A6AD59}" srcOrd="1" destOrd="0" presId="urn:microsoft.com/office/officeart/2018/5/layout/CenteredIconLabelDescriptionList"/>
    <dgm:cxn modelId="{804A7F89-8E6A-4853-B179-FBF496AE9B6B}" type="presParOf" srcId="{BB4C9568-01B0-474F-976B-D88170D67C85}" destId="{DA882088-F548-4408-99CE-711C74C2DA59}" srcOrd="2" destOrd="0" presId="urn:microsoft.com/office/officeart/2018/5/layout/CenteredIconLabelDescriptionList"/>
    <dgm:cxn modelId="{CC2C389C-8FA3-4697-B3FF-E16BCF6E662C}" type="presParOf" srcId="{DA882088-F548-4408-99CE-711C74C2DA59}" destId="{C50C5653-4277-42B1-9BC5-368774D3921F}" srcOrd="0" destOrd="0" presId="urn:microsoft.com/office/officeart/2018/5/layout/CenteredIconLabelDescriptionList"/>
    <dgm:cxn modelId="{433C9F79-F179-4993-B14A-F4D96E5B3EFF}" type="presParOf" srcId="{DA882088-F548-4408-99CE-711C74C2DA59}" destId="{05F10769-6CB0-4249-9F29-150B3C1F664E}" srcOrd="1" destOrd="0" presId="urn:microsoft.com/office/officeart/2018/5/layout/CenteredIconLabelDescriptionList"/>
    <dgm:cxn modelId="{1A9FBBAF-1C77-471F-8253-6ACACD5F9B91}" type="presParOf" srcId="{DA882088-F548-4408-99CE-711C74C2DA59}" destId="{3B4B3B12-1C43-4ED6-B17E-7A7FD6D64DE0}" srcOrd="2" destOrd="0" presId="urn:microsoft.com/office/officeart/2018/5/layout/CenteredIconLabelDescriptionList"/>
    <dgm:cxn modelId="{4FE1E56D-27EB-41F1-92A4-8F35E86619C6}" type="presParOf" srcId="{DA882088-F548-4408-99CE-711C74C2DA59}" destId="{AD97FA65-105B-437C-BE89-69FFF2D9E85C}" srcOrd="3" destOrd="0" presId="urn:microsoft.com/office/officeart/2018/5/layout/CenteredIconLabelDescriptionList"/>
    <dgm:cxn modelId="{4390E17F-F828-4B8F-AF0A-E995BEFCD3D3}" type="presParOf" srcId="{DA882088-F548-4408-99CE-711C74C2DA59}" destId="{5398035E-AA54-44AF-AE0C-B24CAEF07D0A}" srcOrd="4" destOrd="0" presId="urn:microsoft.com/office/officeart/2018/5/layout/CenteredIconLabelDescriptionList"/>
    <dgm:cxn modelId="{2D0A63E6-12A1-4EE5-AB7A-870F0B7C57D1}" type="presParOf" srcId="{BB4C9568-01B0-474F-976B-D88170D67C85}" destId="{451AEE70-5026-4D30-97D1-482709B7B57C}" srcOrd="3" destOrd="0" presId="urn:microsoft.com/office/officeart/2018/5/layout/CenteredIconLabelDescriptionList"/>
    <dgm:cxn modelId="{9D4459FB-4552-4C0B-96E5-CCF4205F2C20}" type="presParOf" srcId="{BB4C9568-01B0-474F-976B-D88170D67C85}" destId="{B46C3523-F77E-46FE-B95D-19AC0C62E47E}" srcOrd="4" destOrd="0" presId="urn:microsoft.com/office/officeart/2018/5/layout/CenteredIconLabelDescriptionList"/>
    <dgm:cxn modelId="{2B46F4B2-76FC-4707-A7C7-A7ADBBF8A7E2}" type="presParOf" srcId="{B46C3523-F77E-46FE-B95D-19AC0C62E47E}" destId="{7DE033B4-75E1-4C37-B84E-97FC010BD1AC}" srcOrd="0" destOrd="0" presId="urn:microsoft.com/office/officeart/2018/5/layout/CenteredIconLabelDescriptionList"/>
    <dgm:cxn modelId="{6611C987-DF1D-466B-BD9C-C0326CFA4D15}" type="presParOf" srcId="{B46C3523-F77E-46FE-B95D-19AC0C62E47E}" destId="{DAF4E685-36F8-4ED7-AA0C-2809EBD3D6AA}" srcOrd="1" destOrd="0" presId="urn:microsoft.com/office/officeart/2018/5/layout/CenteredIconLabelDescriptionList"/>
    <dgm:cxn modelId="{42FB520C-4BE1-4548-8A9B-9CF8773716B4}" type="presParOf" srcId="{B46C3523-F77E-46FE-B95D-19AC0C62E47E}" destId="{A1D81B9A-E37E-42E0-B489-6E9F0B8D23E4}" srcOrd="2" destOrd="0" presId="urn:microsoft.com/office/officeart/2018/5/layout/CenteredIconLabelDescriptionList"/>
    <dgm:cxn modelId="{A92B6535-FA1C-4A04-B0BA-85C73999A8AA}" type="presParOf" srcId="{B46C3523-F77E-46FE-B95D-19AC0C62E47E}" destId="{6007E420-1C0E-49AD-BC83-4F1B15583F8B}" srcOrd="3" destOrd="0" presId="urn:microsoft.com/office/officeart/2018/5/layout/CenteredIconLabelDescriptionList"/>
    <dgm:cxn modelId="{2116D33C-D0BB-4F92-B917-C99A68DBE931}" type="presParOf" srcId="{B46C3523-F77E-46FE-B95D-19AC0C62E47E}" destId="{613B3504-51B9-4320-808F-74715827D292}" srcOrd="4" destOrd="0" presId="urn:microsoft.com/office/officeart/2018/5/layout/CenteredIconLabelDescriptionList"/>
    <dgm:cxn modelId="{37060B2F-FE7D-4FCD-968E-131C2B3DC51F}" type="presParOf" srcId="{BB4C9568-01B0-474F-976B-D88170D67C85}" destId="{26F2DAE9-6973-48F8-B726-D0CC04590EE1}" srcOrd="5" destOrd="0" presId="urn:microsoft.com/office/officeart/2018/5/layout/CenteredIconLabelDescriptionList"/>
    <dgm:cxn modelId="{A5031D59-E368-49B2-85E6-97F44A540884}" type="presParOf" srcId="{BB4C9568-01B0-474F-976B-D88170D67C85}" destId="{A9473ABE-DF3E-44D2-BDE3-24637074B73A}" srcOrd="6" destOrd="0" presId="urn:microsoft.com/office/officeart/2018/5/layout/CenteredIconLabelDescriptionList"/>
    <dgm:cxn modelId="{715FFF94-2190-4A04-8FDE-62329220312D}" type="presParOf" srcId="{A9473ABE-DF3E-44D2-BDE3-24637074B73A}" destId="{59EDAB5F-C64D-4F36-BDA1-56A9A5846946}" srcOrd="0" destOrd="0" presId="urn:microsoft.com/office/officeart/2018/5/layout/CenteredIconLabelDescriptionList"/>
    <dgm:cxn modelId="{BBB7030D-C9B4-42A1-8F91-029B0F1B3716}" type="presParOf" srcId="{A9473ABE-DF3E-44D2-BDE3-24637074B73A}" destId="{634FCC26-CEB2-4161-A906-CC758B157F09}" srcOrd="1" destOrd="0" presId="urn:microsoft.com/office/officeart/2018/5/layout/CenteredIconLabelDescriptionList"/>
    <dgm:cxn modelId="{7E7D9F17-A778-4037-9538-751455BCCB1C}" type="presParOf" srcId="{A9473ABE-DF3E-44D2-BDE3-24637074B73A}" destId="{7563BC3F-FBC6-43D0-9E01-027DA1EBA8EF}" srcOrd="2" destOrd="0" presId="urn:microsoft.com/office/officeart/2018/5/layout/CenteredIconLabelDescriptionList"/>
    <dgm:cxn modelId="{D328AF8E-C940-488F-B0B1-BB901FCA71A8}" type="presParOf" srcId="{A9473ABE-DF3E-44D2-BDE3-24637074B73A}" destId="{130E8033-7D06-4C2F-9E75-AE36BAB8991B}" srcOrd="3" destOrd="0" presId="urn:microsoft.com/office/officeart/2018/5/layout/CenteredIconLabelDescriptionList"/>
    <dgm:cxn modelId="{094E9443-3C90-4D86-823F-134252194F4F}" type="presParOf" srcId="{A9473ABE-DF3E-44D2-BDE3-24637074B73A}" destId="{018F6A26-D6F3-43C7-B334-7FF93BB1403B}"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CFDBC-DC4A-45EA-B012-6C59D6748455}">
      <dsp:nvSpPr>
        <dsp:cNvPr id="0" name=""/>
        <dsp:cNvSpPr/>
      </dsp:nvSpPr>
      <dsp:spPr>
        <a:xfrm>
          <a:off x="-5646611" y="-864381"/>
          <a:ext cx="6722843" cy="6722843"/>
        </a:xfrm>
        <a:prstGeom prst="blockArc">
          <a:avLst>
            <a:gd name="adj1" fmla="val 18900000"/>
            <a:gd name="adj2" fmla="val 2700000"/>
            <a:gd name="adj3" fmla="val 321"/>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5CEFD9-182C-4E08-BD83-1B6B8F8B1481}">
      <dsp:nvSpPr>
        <dsp:cNvPr id="0" name=""/>
        <dsp:cNvSpPr/>
      </dsp:nvSpPr>
      <dsp:spPr>
        <a:xfrm>
          <a:off x="563373" y="383944"/>
          <a:ext cx="9668470" cy="768289"/>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8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panose="020B0504020202020204" pitchFamily="34" charset="0"/>
            </a:rPr>
            <a:t>Addressing stigma around menopause</a:t>
          </a:r>
        </a:p>
      </dsp:txBody>
      <dsp:txXfrm>
        <a:off x="563373" y="383944"/>
        <a:ext cx="9668470" cy="768289"/>
      </dsp:txXfrm>
    </dsp:sp>
    <dsp:sp modelId="{5D5C2A45-3799-4A8C-95F9-07F54B907143}">
      <dsp:nvSpPr>
        <dsp:cNvPr id="0" name=""/>
        <dsp:cNvSpPr/>
      </dsp:nvSpPr>
      <dsp:spPr>
        <a:xfrm>
          <a:off x="83192" y="287908"/>
          <a:ext cx="960361" cy="96036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581751F-7E1D-4324-923B-2CD12A4D045F}">
      <dsp:nvSpPr>
        <dsp:cNvPr id="0" name=""/>
        <dsp:cNvSpPr/>
      </dsp:nvSpPr>
      <dsp:spPr>
        <a:xfrm>
          <a:off x="1003851" y="1536578"/>
          <a:ext cx="9227992" cy="768289"/>
        </a:xfrm>
        <a:prstGeom prst="rect">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8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a:rPr>
            <a:t>How do we define the symptoms?</a:t>
          </a:r>
        </a:p>
      </dsp:txBody>
      <dsp:txXfrm>
        <a:off x="1003851" y="1536578"/>
        <a:ext cx="9227992" cy="768289"/>
      </dsp:txXfrm>
    </dsp:sp>
    <dsp:sp modelId="{01B64B59-DF09-489F-82B1-65DBFA790EFA}">
      <dsp:nvSpPr>
        <dsp:cNvPr id="0" name=""/>
        <dsp:cNvSpPr/>
      </dsp:nvSpPr>
      <dsp:spPr>
        <a:xfrm>
          <a:off x="523670" y="1440542"/>
          <a:ext cx="960361" cy="96036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3C21DF3-16D8-4C4F-803D-0F5E5DE04A2D}">
      <dsp:nvSpPr>
        <dsp:cNvPr id="0" name=""/>
        <dsp:cNvSpPr/>
      </dsp:nvSpPr>
      <dsp:spPr>
        <a:xfrm>
          <a:off x="1003851" y="2689212"/>
          <a:ext cx="9227992" cy="768289"/>
        </a:xfrm>
        <a:prstGeom prst="rect">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8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panose="020B0504020202020204" pitchFamily="34" charset="0"/>
            </a:rPr>
            <a:t>Interventions: Understanding fact from fiction</a:t>
          </a:r>
        </a:p>
      </dsp:txBody>
      <dsp:txXfrm>
        <a:off x="1003851" y="2689212"/>
        <a:ext cx="9227992" cy="768289"/>
      </dsp:txXfrm>
    </dsp:sp>
    <dsp:sp modelId="{ED859059-C454-4527-AB6A-B9C56473E72B}">
      <dsp:nvSpPr>
        <dsp:cNvPr id="0" name=""/>
        <dsp:cNvSpPr/>
      </dsp:nvSpPr>
      <dsp:spPr>
        <a:xfrm>
          <a:off x="523670" y="2593176"/>
          <a:ext cx="960361" cy="96036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D52D2BB-7327-489B-BC9A-CA1DB96FA906}">
      <dsp:nvSpPr>
        <dsp:cNvPr id="0" name=""/>
        <dsp:cNvSpPr/>
      </dsp:nvSpPr>
      <dsp:spPr>
        <a:xfrm>
          <a:off x="563373" y="3841845"/>
          <a:ext cx="9668470" cy="768289"/>
        </a:xfrm>
        <a:prstGeom prst="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830"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Avenir Next LT Pro" panose="020B0504020202020204" pitchFamily="34" charset="0"/>
            </a:rPr>
            <a:t>Equity in Menopause</a:t>
          </a:r>
        </a:p>
      </dsp:txBody>
      <dsp:txXfrm>
        <a:off x="563373" y="3841845"/>
        <a:ext cx="9668470" cy="768289"/>
      </dsp:txXfrm>
    </dsp:sp>
    <dsp:sp modelId="{A25BB3E3-EC32-4B08-AFAA-772E0A245F54}">
      <dsp:nvSpPr>
        <dsp:cNvPr id="0" name=""/>
        <dsp:cNvSpPr/>
      </dsp:nvSpPr>
      <dsp:spPr>
        <a:xfrm>
          <a:off x="83192" y="3745809"/>
          <a:ext cx="960361" cy="96036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23FC1-37A9-4B7E-9F67-C1A31A7AE20D}">
      <dsp:nvSpPr>
        <dsp:cNvPr id="0" name=""/>
        <dsp:cNvSpPr/>
      </dsp:nvSpPr>
      <dsp:spPr>
        <a:xfrm>
          <a:off x="505662" y="1260656"/>
          <a:ext cx="890027" cy="8767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a:outerShdw blurRad="50800" dist="50800" dir="5400000" algn="ctr" rotWithShape="0">
            <a:schemeClr val="bg1"/>
          </a:outerShdw>
        </a:effectLst>
      </dsp:spPr>
      <dsp:style>
        <a:lnRef idx="2">
          <a:scrgbClr r="0" g="0" b="0"/>
        </a:lnRef>
        <a:fillRef idx="1">
          <a:scrgbClr r="0" g="0" b="0"/>
        </a:fillRef>
        <a:effectRef idx="0">
          <a:scrgbClr r="0" g="0" b="0"/>
        </a:effectRef>
        <a:fontRef idx="minor">
          <a:schemeClr val="lt1"/>
        </a:fontRef>
      </dsp:style>
    </dsp:sp>
    <dsp:sp modelId="{9B9E1C30-1FE4-4BCE-A49E-3868C5ECE3CC}">
      <dsp:nvSpPr>
        <dsp:cNvPr id="0" name=""/>
        <dsp:cNvSpPr/>
      </dsp:nvSpPr>
      <dsp:spPr>
        <a:xfrm>
          <a:off x="10679" y="2122220"/>
          <a:ext cx="1879994" cy="28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latin typeface="Avenir Next LT Pro" panose="020B0504020202020204" pitchFamily="34" charset="0"/>
            </a:rPr>
            <a:t>Healthy eating </a:t>
          </a:r>
          <a:endParaRPr lang="en-US" sz="1800" kern="1200" dirty="0">
            <a:latin typeface="Avenir Next LT Pro" panose="020B0504020202020204" pitchFamily="34" charset="0"/>
          </a:endParaRPr>
        </a:p>
      </dsp:txBody>
      <dsp:txXfrm>
        <a:off x="10679" y="2122220"/>
        <a:ext cx="1879994" cy="281999"/>
      </dsp:txXfrm>
    </dsp:sp>
    <dsp:sp modelId="{4D2D98DE-679F-4BC6-A695-EB971CC2118B}">
      <dsp:nvSpPr>
        <dsp:cNvPr id="0" name=""/>
        <dsp:cNvSpPr/>
      </dsp:nvSpPr>
      <dsp:spPr>
        <a:xfrm>
          <a:off x="10679" y="2400823"/>
          <a:ext cx="1879994" cy="1207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Less refined carbs and processed foods and more real foods including rainbow foods </a:t>
          </a:r>
        </a:p>
        <a:p>
          <a:pPr marL="0" lvl="0" indent="0" algn="ctr"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Less sugar, less animal fats</a:t>
          </a:r>
        </a:p>
      </dsp:txBody>
      <dsp:txXfrm>
        <a:off x="10679" y="2400823"/>
        <a:ext cx="1879994" cy="1207396"/>
      </dsp:txXfrm>
    </dsp:sp>
    <dsp:sp modelId="{C50C5653-4277-42B1-9BC5-368774D3921F}">
      <dsp:nvSpPr>
        <dsp:cNvPr id="0" name=""/>
        <dsp:cNvSpPr/>
      </dsp:nvSpPr>
      <dsp:spPr>
        <a:xfrm>
          <a:off x="2763522" y="1270270"/>
          <a:ext cx="792295" cy="9326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B3B12-1C43-4ED6-B17E-7A7FD6D64DE0}">
      <dsp:nvSpPr>
        <dsp:cNvPr id="0" name=""/>
        <dsp:cNvSpPr/>
      </dsp:nvSpPr>
      <dsp:spPr>
        <a:xfrm>
          <a:off x="2219673" y="2159822"/>
          <a:ext cx="1879994" cy="28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latin typeface="Avenir Next LT Pro" panose="020B0504020202020204" pitchFamily="34" charset="0"/>
            </a:rPr>
            <a:t>Sleep Hygiene</a:t>
          </a:r>
          <a:endParaRPr lang="en-US" sz="1800" kern="1200" dirty="0">
            <a:latin typeface="Avenir Next LT Pro" panose="020B0504020202020204" pitchFamily="34" charset="0"/>
          </a:endParaRPr>
        </a:p>
      </dsp:txBody>
      <dsp:txXfrm>
        <a:off x="2219673" y="2159822"/>
        <a:ext cx="1879994" cy="281999"/>
      </dsp:txXfrm>
    </dsp:sp>
    <dsp:sp modelId="{5398035E-AA54-44AF-AE0C-B24CAEF07D0A}">
      <dsp:nvSpPr>
        <dsp:cNvPr id="0" name=""/>
        <dsp:cNvSpPr/>
      </dsp:nvSpPr>
      <dsp:spPr>
        <a:xfrm>
          <a:off x="2219673" y="2485641"/>
          <a:ext cx="1879994" cy="111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Reduce screen time, scheduled sleep time, make the bedroom where you sleep</a:t>
          </a:r>
        </a:p>
      </dsp:txBody>
      <dsp:txXfrm>
        <a:off x="2219673" y="2485641"/>
        <a:ext cx="1879994" cy="1112964"/>
      </dsp:txXfrm>
    </dsp:sp>
    <dsp:sp modelId="{7DE033B4-75E1-4C37-B84E-97FC010BD1AC}">
      <dsp:nvSpPr>
        <dsp:cNvPr id="0" name=""/>
        <dsp:cNvSpPr/>
      </dsp:nvSpPr>
      <dsp:spPr>
        <a:xfrm>
          <a:off x="5006992" y="1237622"/>
          <a:ext cx="723343" cy="848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81B9A-E37E-42E0-B489-6E9F0B8D23E4}">
      <dsp:nvSpPr>
        <dsp:cNvPr id="0" name=""/>
        <dsp:cNvSpPr/>
      </dsp:nvSpPr>
      <dsp:spPr>
        <a:xfrm>
          <a:off x="4431656" y="2138292"/>
          <a:ext cx="1879994" cy="28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latin typeface="Avenir Next LT Pro" panose="020B0504020202020204" pitchFamily="34" charset="0"/>
            </a:rPr>
            <a:t>Exercise   </a:t>
          </a:r>
          <a:endParaRPr lang="en-US" sz="1800" kern="1200" dirty="0">
            <a:latin typeface="Avenir Next LT Pro" panose="020B0504020202020204" pitchFamily="34" charset="0"/>
          </a:endParaRPr>
        </a:p>
      </dsp:txBody>
      <dsp:txXfrm>
        <a:off x="4431656" y="2138292"/>
        <a:ext cx="1879994" cy="281999"/>
      </dsp:txXfrm>
    </dsp:sp>
    <dsp:sp modelId="{613B3504-51B9-4320-808F-74715827D292}">
      <dsp:nvSpPr>
        <dsp:cNvPr id="0" name=""/>
        <dsp:cNvSpPr/>
      </dsp:nvSpPr>
      <dsp:spPr>
        <a:xfrm>
          <a:off x="4431656" y="2446945"/>
          <a:ext cx="1879994" cy="1220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Do what you can and what you enjoy! </a:t>
          </a:r>
        </a:p>
        <a:p>
          <a:pPr marL="0" lvl="0" indent="0" algn="ctr"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Make a schedule, commit to it; turn into social support opportunity</a:t>
          </a:r>
        </a:p>
        <a:p>
          <a:pPr marL="0" lvl="0" indent="0" algn="ctr" defTabSz="622300">
            <a:lnSpc>
              <a:spcPct val="100000"/>
            </a:lnSpc>
            <a:spcBef>
              <a:spcPct val="0"/>
            </a:spcBef>
            <a:spcAft>
              <a:spcPct val="35000"/>
            </a:spcAft>
            <a:buNone/>
          </a:pPr>
          <a:r>
            <a:rPr lang="en-US" sz="1400" kern="1200">
              <a:solidFill>
                <a:srgbClr val="002060"/>
              </a:solidFill>
              <a:latin typeface="Avenir Next LT Pro" panose="020B0504020202020204" pitchFamily="34" charset="0"/>
            </a:rPr>
            <a:t>High intensity interval training to develop lean muscle mass&gt; more efficient calorie burn</a:t>
          </a:r>
        </a:p>
        <a:p>
          <a:pPr marL="0" lvl="0" indent="0" algn="ctr" defTabSz="622300">
            <a:lnSpc>
              <a:spcPct val="100000"/>
            </a:lnSpc>
            <a:spcBef>
              <a:spcPct val="0"/>
            </a:spcBef>
            <a:spcAft>
              <a:spcPct val="35000"/>
            </a:spcAft>
            <a:buNone/>
          </a:pPr>
          <a:r>
            <a:rPr lang="en-US" sz="1400" kern="1200">
              <a:solidFill>
                <a:srgbClr val="002060"/>
              </a:solidFill>
              <a:latin typeface="Avenir Next LT Pro" panose="020B0504020202020204" pitchFamily="34" charset="0"/>
            </a:rPr>
            <a:t>Regular exercise can help you sleep better&gt;&gt; </a:t>
          </a:r>
          <a:r>
            <a:rPr lang="en-US" sz="1400" b="1" i="1" kern="1200">
              <a:solidFill>
                <a:srgbClr val="002060"/>
              </a:solidFill>
              <a:latin typeface="Avenir Next LT Pro" panose="020B0504020202020204" pitchFamily="34" charset="0"/>
            </a:rPr>
            <a:t>Exercise may be more important than sleep!</a:t>
          </a:r>
          <a:endParaRPr lang="en-US" sz="1400" kern="1200">
            <a:solidFill>
              <a:srgbClr val="002060"/>
            </a:solidFill>
            <a:latin typeface="Avenir Next LT Pro" panose="020B0504020202020204" pitchFamily="34" charset="0"/>
          </a:endParaRPr>
        </a:p>
      </dsp:txBody>
      <dsp:txXfrm>
        <a:off x="4431656" y="2446945"/>
        <a:ext cx="1879994" cy="1220307"/>
      </dsp:txXfrm>
    </dsp:sp>
    <dsp:sp modelId="{59EDAB5F-C64D-4F36-BDA1-56A9A5846946}">
      <dsp:nvSpPr>
        <dsp:cNvPr id="0" name=""/>
        <dsp:cNvSpPr/>
      </dsp:nvSpPr>
      <dsp:spPr>
        <a:xfrm>
          <a:off x="7186665" y="1266332"/>
          <a:ext cx="781984" cy="7337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3BC3F-FBC6-43D0-9E01-027DA1EBA8EF}">
      <dsp:nvSpPr>
        <dsp:cNvPr id="0" name=""/>
        <dsp:cNvSpPr/>
      </dsp:nvSpPr>
      <dsp:spPr>
        <a:xfrm>
          <a:off x="6648339" y="2162739"/>
          <a:ext cx="1879994" cy="281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b="1" kern="1200" dirty="0">
              <a:latin typeface="Avenir Next LT Pro" panose="020B0504020202020204" pitchFamily="34" charset="0"/>
            </a:rPr>
            <a:t>Stress reduction</a:t>
          </a:r>
          <a:endParaRPr lang="en-US" sz="1800" kern="1200" dirty="0">
            <a:latin typeface="Avenir Next LT Pro" panose="020B0504020202020204" pitchFamily="34" charset="0"/>
          </a:endParaRPr>
        </a:p>
      </dsp:txBody>
      <dsp:txXfrm>
        <a:off x="6648339" y="2162739"/>
        <a:ext cx="1879994" cy="281999"/>
      </dsp:txXfrm>
    </dsp:sp>
    <dsp:sp modelId="{018F6A26-D6F3-43C7-B334-7FF93BB1403B}">
      <dsp:nvSpPr>
        <dsp:cNvPr id="0" name=""/>
        <dsp:cNvSpPr/>
      </dsp:nvSpPr>
      <dsp:spPr>
        <a:xfrm>
          <a:off x="6605776" y="2500130"/>
          <a:ext cx="1879994" cy="1220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Cortisol levels increase 20% in menopausal women </a:t>
          </a:r>
        </a:p>
        <a:p>
          <a:pPr marL="114300" lvl="1" indent="-114300" algn="l" defTabSz="622300">
            <a:lnSpc>
              <a:spcPct val="90000"/>
            </a:lnSpc>
            <a:spcBef>
              <a:spcPct val="0"/>
            </a:spcBef>
            <a:spcAft>
              <a:spcPct val="15000"/>
            </a:spcAft>
            <a:buChar char="•"/>
          </a:pPr>
          <a:r>
            <a:rPr lang="en-US" sz="1400" kern="1200" dirty="0">
              <a:solidFill>
                <a:srgbClr val="002060"/>
              </a:solidFill>
              <a:latin typeface="Avenir Next LT Pro" panose="020B0504020202020204" pitchFamily="34" charset="0"/>
            </a:rPr>
            <a:t>&gt;increases insulin-&gt;&gt; too much insulin&gt;&gt; converted to abdominal fat “visceral fat”</a:t>
          </a:r>
        </a:p>
        <a:p>
          <a:pPr marL="0" lvl="0" indent="0" algn="l" defTabSz="622300">
            <a:lnSpc>
              <a:spcPct val="100000"/>
            </a:lnSpc>
            <a:spcBef>
              <a:spcPct val="0"/>
            </a:spcBef>
            <a:spcAft>
              <a:spcPct val="35000"/>
            </a:spcAft>
            <a:buNone/>
          </a:pPr>
          <a:r>
            <a:rPr lang="en-US" sz="1400" kern="1200" dirty="0">
              <a:solidFill>
                <a:srgbClr val="002060"/>
              </a:solidFill>
              <a:latin typeface="Avenir Next LT Pro" panose="020B0504020202020204" pitchFamily="34" charset="0"/>
            </a:rPr>
            <a:t>What lowers cortisol?  (meditation, dance, reading, art, connection)</a:t>
          </a:r>
        </a:p>
      </dsp:txBody>
      <dsp:txXfrm>
        <a:off x="6605776" y="2500130"/>
        <a:ext cx="1879994" cy="122030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E7EB2-8BA8-4B3B-A894-9CA3DB0F427E}"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004F4-1783-4BE2-A004-F31110CD4CDF}" type="slidenum">
              <a:rPr lang="en-US" smtClean="0"/>
              <a:t>‹#›</a:t>
            </a:fld>
            <a:endParaRPr lang="en-US"/>
          </a:p>
        </p:txBody>
      </p:sp>
    </p:spTree>
    <p:extLst>
      <p:ext uri="{BB962C8B-B14F-4D97-AF65-F5344CB8AC3E}">
        <p14:creationId xmlns:p14="http://schemas.microsoft.com/office/powerpoint/2010/main" val="1047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bs.org/newshour/show/menopause-is-ubiquitous-so-why-is-it-often-stigmatized-and-ignored"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hbr.org/2022/12/research-workplace-stigma-around-menopause-is-real" TargetMode="External"/><Relationship Id="rId4" Type="http://schemas.openxmlformats.org/officeDocument/2006/relationships/hyperlink" Target="https://www.healthpolicypartnership.com/the-silence-surrounding-menopause-is-putting-womens-lives-at-risk/"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ncbi.nlm.nih.gov/pmc/articles/PMC10721947/#nop22058-bib-0021" TargetMode="External"/><Relationship Id="rId3" Type="http://schemas.openxmlformats.org/officeDocument/2006/relationships/hyperlink" Target="https://hbr.org/2022/12/research-workplace-stigma-around-menopause-is-real" TargetMode="External"/><Relationship Id="rId7" Type="http://schemas.openxmlformats.org/officeDocument/2006/relationships/hyperlink" Target="https://www.ncbi.nlm.nih.gov/pmc/articles/PMC10721947/#nop22058-bib-0024" TargetMode="External"/><Relationship Id="rId12" Type="http://schemas.openxmlformats.org/officeDocument/2006/relationships/hyperlink" Target="https://www.ncbi.nlm.nih.gov/pmc/articles/PMC10721947/#nop22058-bib-0009"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ncbi.nlm.nih.gov/pmc/articles/PMC10721947/#nop22058-bib-0023" TargetMode="External"/><Relationship Id="rId11" Type="http://schemas.openxmlformats.org/officeDocument/2006/relationships/hyperlink" Target="https://www.ncbi.nlm.nih.gov/pmc/articles/PMC10721947/#nop22058-bib-0014" TargetMode="External"/><Relationship Id="rId5" Type="http://schemas.openxmlformats.org/officeDocument/2006/relationships/hyperlink" Target="https://www.ncbi.nlm.nih.gov/pmc/articles/PMC10721947/#nop22058-bib-0020" TargetMode="External"/><Relationship Id="rId10" Type="http://schemas.openxmlformats.org/officeDocument/2006/relationships/hyperlink" Target="https://www.ncbi.nlm.nih.gov/pmc/articles/PMC10721947/#nop22058-bib-0027" TargetMode="External"/><Relationship Id="rId4" Type="http://schemas.openxmlformats.org/officeDocument/2006/relationships/hyperlink" Target="https://www.ncbi.nlm.nih.gov/pmc/articles/PMC10721947/#nop22058-bib-0019" TargetMode="External"/><Relationship Id="rId9" Type="http://schemas.openxmlformats.org/officeDocument/2006/relationships/hyperlink" Target="https://www.ncbi.nlm.nih.gov/pmc/articles/PMC10721947/#nop22058-bib-0001"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ubmed.ncbi.nlm.nih.gov/32345788/"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linicaltrials.gov/show/NCT00000611"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healthpolicypartnership.com/the-silence-surrounding-menopause-is-putting-womens-lives-at-ris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letstalkmenopause.org/#:~:text=The%20Menopause%20Research%20Equity%20Act,the%20identified%20gaps%20in%20knowledge" TargetMode="External"/><Relationship Id="rId5" Type="http://schemas.openxmlformats.org/officeDocument/2006/relationships/hyperlink" Target="https://menopause-appg.co.uk/wp-content/uploads/2022/10/APPG-Menopause-Inquiry-Concluding-Report-12.10.22-1.pdf" TargetMode="External"/><Relationship Id="rId4" Type="http://schemas.openxmlformats.org/officeDocument/2006/relationships/hyperlink" Target="https://d2931px9t312xa.cloudfront.net/menopausedoctor/files/information/632/BMS%20poster%20Louise%20Newson%202021.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speaker: Kristi – Opening Statement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8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Audience: Both</a:t>
            </a:r>
          </a:p>
          <a:p>
            <a:endParaRPr lang="en-US" b="1"/>
          </a:p>
          <a:p>
            <a:pPr marL="285750" indent="-285750">
              <a:buFont typeface="Arial" panose="020B0604020202020204" pitchFamily="34" charset="0"/>
              <a:buChar char="•"/>
            </a:pPr>
            <a:r>
              <a:rPr lang="en-US">
                <a:solidFill>
                  <a:srgbClr val="31445D"/>
                </a:solidFill>
                <a:latin typeface="Akkurat"/>
              </a:rPr>
              <a:t>I</a:t>
            </a:r>
            <a:r>
              <a:rPr lang="en-US" b="0" i="0">
                <a:solidFill>
                  <a:srgbClr val="31445D"/>
                </a:solidFill>
                <a:effectLst/>
                <a:latin typeface="Akkurat"/>
              </a:rPr>
              <a:t>t has been stigmatized in the past because it's so tied to aging. You know, the mean age of menopause in the United States is 52.  </a:t>
            </a:r>
          </a:p>
          <a:p>
            <a:pPr marL="285750" indent="-285750">
              <a:buFont typeface="Arial" panose="020B0604020202020204" pitchFamily="34" charset="0"/>
              <a:buChar char="•"/>
            </a:pPr>
            <a:r>
              <a:rPr lang="en-US" b="0" i="0">
                <a:solidFill>
                  <a:srgbClr val="31445D"/>
                </a:solidFill>
                <a:effectLst/>
                <a:latin typeface="Akkurat"/>
              </a:rPr>
              <a:t>It's also a mysterious women's event and just like menstrual cycles, and puberty and all of that sort of thing. You know, pregnancy, childbirth, lactation, it's been one of those things. It's not as talked about, but I think it's doubly so for menopause because it's tied to aging as well.</a:t>
            </a:r>
          </a:p>
          <a:p>
            <a:pPr marL="285750" indent="-285750">
              <a:buFont typeface="Arial" panose="020B0604020202020204" pitchFamily="34" charset="0"/>
              <a:buChar char="•"/>
            </a:pPr>
            <a:r>
              <a:rPr lang="en-US" b="0" i="0">
                <a:solidFill>
                  <a:srgbClr val="31445D"/>
                </a:solidFill>
                <a:effectLst/>
                <a:latin typeface="Akkurat"/>
              </a:rPr>
              <a:t>If you look up Google images of menopause, you see harried hot, sweaty, angry women. And you know, that's not the reality for most of us, but it does have a negative stigma.</a:t>
            </a:r>
            <a:r>
              <a:rPr lang="en-US">
                <a:hlinkClick r:id="rId3"/>
              </a:rPr>
              <a:t> Menopause is ubiquitous, so why is it often stigmatized and ignored? | PBS News Weekend</a:t>
            </a:r>
            <a:endParaRPr lang="en-US"/>
          </a:p>
          <a:p>
            <a:pPr marL="285750" indent="-285750">
              <a:buFont typeface="Arial" panose="020B0604020202020204" pitchFamily="34" charset="0"/>
              <a:buChar char="•"/>
            </a:pPr>
            <a:endParaRPr lang="en-US" b="0" i="0">
              <a:solidFill>
                <a:srgbClr val="31445D"/>
              </a:solidFill>
              <a:effectLst/>
              <a:latin typeface="Akkurat"/>
            </a:endParaRPr>
          </a:p>
          <a:p>
            <a:pPr marL="285750" indent="-285750">
              <a:buFont typeface="Arial" panose="020B0604020202020204" pitchFamily="34" charset="0"/>
              <a:buChar char="•"/>
            </a:pPr>
            <a:endParaRPr lang="en-US">
              <a:solidFill>
                <a:srgbClr val="31445D"/>
              </a:solidFill>
              <a:latin typeface="Akkurat"/>
            </a:endParaRPr>
          </a:p>
          <a:p>
            <a:pPr marL="285750" indent="-285750">
              <a:buFont typeface="Arial" panose="020B0604020202020204" pitchFamily="34" charset="0"/>
              <a:buChar char="•"/>
            </a:pPr>
            <a:r>
              <a:rPr lang="en-US" b="0" i="0">
                <a:solidFill>
                  <a:srgbClr val="333333"/>
                </a:solidFill>
                <a:effectLst/>
                <a:latin typeface="proxima-nova"/>
              </a:rPr>
              <a:t>Although it affects about half of the world’s population, ageism and sexism are contributing to a veil of silence around menopause that runs the risk of leaving some women feeling excluded and alone.</a:t>
            </a:r>
            <a:r>
              <a:rPr lang="en-US">
                <a:hlinkClick r:id="rId4"/>
              </a:rPr>
              <a:t> The silence surrounding menopause is putting women’s lives at risk - The Health Policy Partnership</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0" i="0">
                <a:solidFill>
                  <a:srgbClr val="505050"/>
                </a:solidFill>
                <a:effectLst/>
                <a:latin typeface="GT America"/>
              </a:rPr>
              <a:t>It also happens to overlap exactly with the age at which employees are most likely to be qualified to advance into top leadership positions — and the authors’ new research shows that people experiencing menopause are often judged as less leader-like, thus creating yet another barrier that holds women back in the workplace. </a:t>
            </a:r>
          </a:p>
          <a:p>
            <a:pPr marL="285750" indent="-285750">
              <a:buFont typeface="Arial" panose="020B0604020202020204" pitchFamily="34" charset="0"/>
              <a:buChar char="•"/>
            </a:pPr>
            <a:r>
              <a:rPr lang="en-US" b="0" i="0">
                <a:solidFill>
                  <a:srgbClr val="505050"/>
                </a:solidFill>
                <a:effectLst/>
                <a:latin typeface="GT America"/>
              </a:rPr>
              <a:t>when women talk openly about going through menopause, it can reduce this bias, helping them to come across as having high leadership potential regardless of menopausal status. </a:t>
            </a:r>
            <a:r>
              <a:rPr lang="en-US">
                <a:hlinkClick r:id="rId5"/>
              </a:rPr>
              <a:t>Research: Workplace Stigma Around Menopause Is Real (hbr.org)</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90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Both – could we change the jacket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GT America"/>
              </a:rPr>
              <a:t>Menopause happens to overlap exactly with the age at which employees are most likely to be qualified to advance into top leadership positions — and the authors’ new research shows that people experiencing menopause are often judged as less leader-like, thus creating yet another barrier that holds women back in the workplace. </a:t>
            </a:r>
          </a:p>
          <a:p>
            <a:endParaRPr lang="en-US" dirty="0">
              <a:solidFill>
                <a:srgbClr val="505050"/>
              </a:solidFill>
              <a:latin typeface="GT America"/>
            </a:endParaRPr>
          </a:p>
          <a:p>
            <a:r>
              <a:rPr lang="en-US" dirty="0">
                <a:solidFill>
                  <a:srgbClr val="505050"/>
                </a:solidFill>
                <a:latin typeface="GT America"/>
              </a:rPr>
              <a:t>Actions workplaces can take to address/decrease the stigma</a:t>
            </a:r>
            <a:endParaRPr lang="en-US" b="0" i="0" dirty="0">
              <a:solidFill>
                <a:srgbClr val="505050"/>
              </a:solidFill>
              <a:effectLst/>
              <a:latin typeface="GT America"/>
            </a:endParaRPr>
          </a:p>
          <a:p>
            <a:pPr marL="285750" indent="-285750">
              <a:buFont typeface="Arial" panose="020B0604020202020204" pitchFamily="34" charset="0"/>
              <a:buChar char="•"/>
            </a:pPr>
            <a:r>
              <a:rPr lang="en-US" b="0" i="0" dirty="0">
                <a:solidFill>
                  <a:srgbClr val="505050"/>
                </a:solidFill>
                <a:effectLst/>
                <a:latin typeface="GT America"/>
              </a:rPr>
              <a:t>managers must normalize the open discussion of menopause (since many women are afraid to mention such a stigmatized topic at work), create psychologically safe workplaces that empower everyone to share and ask for support without fear of retribution or discrimination, and proactively ensure that all employees feel supported — not silenced — as they progress through the phases of their careers and lives.</a:t>
            </a:r>
            <a:r>
              <a:rPr lang="en-US" dirty="0">
                <a:hlinkClick r:id="rId3"/>
              </a:rPr>
              <a:t> Research: Workplace Stigma Around Menopause Is Real (hbr.org)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mbria" panose="02040503050406030204" pitchFamily="18" charset="0"/>
              </a:rPr>
              <a:t>Menopause at work—An </a:t>
            </a:r>
            <a:r>
              <a:rPr lang="en-US" sz="1800" b="0" i="0" dirty="0" err="1">
                <a:solidFill>
                  <a:srgbClr val="000000"/>
                </a:solidFill>
                <a:effectLst/>
                <a:latin typeface="Cambria" panose="02040503050406030204" pitchFamily="18" charset="0"/>
              </a:rPr>
              <a:t>organisation</a:t>
            </a:r>
            <a:r>
              <a:rPr lang="en-US" sz="1800" b="0" i="0" dirty="0">
                <a:solidFill>
                  <a:srgbClr val="000000"/>
                </a:solidFill>
                <a:effectLst/>
                <a:latin typeface="Cambria" panose="02040503050406030204" pitchFamily="18" charset="0"/>
              </a:rPr>
              <a:t>‐based 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mbria" panose="02040503050406030204" pitchFamily="18" charset="0"/>
            </a:endParaRPr>
          </a:p>
          <a:p>
            <a:r>
              <a:rPr lang="en-US" dirty="0"/>
              <a:t>https://www.ncbi.nlm.nih.gov/pmc/articles/PMC10721947/</a:t>
            </a:r>
          </a:p>
          <a:p>
            <a:endParaRPr lang="en-US" dirty="0"/>
          </a:p>
          <a:p>
            <a:pPr algn="l">
              <a:spcBef>
                <a:spcPts val="2000"/>
              </a:spcBef>
              <a:spcAft>
                <a:spcPts val="2000"/>
              </a:spcAft>
            </a:pPr>
            <a:r>
              <a:rPr lang="en-US" b="0" i="0" dirty="0">
                <a:solidFill>
                  <a:srgbClr val="212121"/>
                </a:solidFill>
                <a:effectLst/>
                <a:latin typeface="Cambria" panose="02040503050406030204" pitchFamily="18" charset="0"/>
              </a:rPr>
              <a:t>Menopause typically occurs in the midlife period between the ages of 45 and 55 years (NHS England, </a:t>
            </a:r>
            <a:r>
              <a:rPr lang="en-US" b="0" i="0" u="sng" dirty="0">
                <a:solidFill>
                  <a:srgbClr val="376FAA"/>
                </a:solidFill>
                <a:effectLst/>
                <a:latin typeface="Cambria" panose="02040503050406030204" pitchFamily="18" charset="0"/>
                <a:hlinkClick r:id="rId4"/>
              </a:rPr>
              <a:t>2022</a:t>
            </a:r>
            <a:r>
              <a:rPr lang="en-US" b="0" i="0" dirty="0">
                <a:solidFill>
                  <a:srgbClr val="212121"/>
                </a:solidFill>
                <a:effectLst/>
                <a:latin typeface="Cambria" panose="02040503050406030204" pitchFamily="18" charset="0"/>
              </a:rPr>
              <a:t>), with the average age of women reaching menopause in the United Kingdom by 51–52 year though women can experience menopausal symptoms outside this timeframe, with 1 in 100 women experiencing menopausal symptoms before the age of 40 (NHS England, </a:t>
            </a:r>
            <a:r>
              <a:rPr lang="en-US" b="0" i="0" u="sng" dirty="0">
                <a:solidFill>
                  <a:srgbClr val="376FAA"/>
                </a:solidFill>
                <a:effectLst/>
                <a:latin typeface="Cambria" panose="02040503050406030204" pitchFamily="18" charset="0"/>
                <a:hlinkClick r:id="rId4"/>
              </a:rPr>
              <a:t>2022</a:t>
            </a:r>
            <a:r>
              <a:rPr lang="en-US" b="0" i="0" dirty="0">
                <a:solidFill>
                  <a:srgbClr val="212121"/>
                </a:solidFill>
                <a:effectLst/>
                <a:latin typeface="Cambria" panose="02040503050406030204" pitchFamily="18" charset="0"/>
              </a:rPr>
              <a:t>; NICE, </a:t>
            </a:r>
            <a:r>
              <a:rPr lang="en-US" b="0" i="0" u="sng" dirty="0">
                <a:solidFill>
                  <a:srgbClr val="376FAA"/>
                </a:solidFill>
                <a:effectLst/>
                <a:latin typeface="Cambria" panose="02040503050406030204" pitchFamily="18" charset="0"/>
                <a:hlinkClick r:id="rId5"/>
              </a:rPr>
              <a:t>2022</a:t>
            </a:r>
            <a:r>
              <a:rPr lang="en-US" b="0" i="0" dirty="0">
                <a:solidFill>
                  <a:srgbClr val="212121"/>
                </a:solidFill>
                <a:effectLst/>
                <a:latin typeface="Cambria" panose="02040503050406030204" pitchFamily="18" charset="0"/>
              </a:rPr>
              <a:t>). Menopause is perceived to be a natural transition in a woman's life which includes three stages, perimenopause, menopause and post‐menopause; this transition can start up to 5 years prior to the last menstruation and is completed after 12 months without menstruation (Royal Collage of Nursing, </a:t>
            </a:r>
            <a:r>
              <a:rPr lang="en-US" b="0" i="0" u="sng" dirty="0">
                <a:solidFill>
                  <a:srgbClr val="376FAA"/>
                </a:solidFill>
                <a:effectLst/>
                <a:latin typeface="Cambria" panose="02040503050406030204" pitchFamily="18" charset="0"/>
                <a:hlinkClick r:id="rId6"/>
              </a:rPr>
              <a:t>2020</a:t>
            </a:r>
            <a:r>
              <a:rPr lang="en-US" b="0" i="0" dirty="0">
                <a:solidFill>
                  <a:srgbClr val="212121"/>
                </a:solidFill>
                <a:effectLst/>
                <a:latin typeface="Cambria" panose="02040503050406030204" pitchFamily="18" charset="0"/>
              </a:rPr>
              <a:t>). </a:t>
            </a:r>
            <a:r>
              <a:rPr lang="en-US" b="0" i="0" dirty="0" err="1">
                <a:solidFill>
                  <a:srgbClr val="212121"/>
                </a:solidFill>
                <a:effectLst/>
                <a:latin typeface="Cambria" panose="02040503050406030204" pitchFamily="18" charset="0"/>
              </a:rPr>
              <a:t>Schaedel</a:t>
            </a:r>
            <a:r>
              <a:rPr lang="en-US" b="0" i="0" dirty="0">
                <a:solidFill>
                  <a:srgbClr val="212121"/>
                </a:solidFill>
                <a:effectLst/>
                <a:latin typeface="Cambria" panose="02040503050406030204" pitchFamily="18" charset="0"/>
              </a:rPr>
              <a:t> and Ryder (</a:t>
            </a:r>
            <a:r>
              <a:rPr lang="en-US" b="0" i="0" u="sng" dirty="0">
                <a:solidFill>
                  <a:srgbClr val="376FAA"/>
                </a:solidFill>
                <a:effectLst/>
                <a:latin typeface="Cambria" panose="02040503050406030204" pitchFamily="18" charset="0"/>
                <a:hlinkClick r:id="rId7"/>
              </a:rPr>
              <a:t>2022</a:t>
            </a:r>
            <a:r>
              <a:rPr lang="en-US" b="0" i="0" dirty="0">
                <a:solidFill>
                  <a:srgbClr val="212121"/>
                </a:solidFill>
                <a:effectLst/>
                <a:latin typeface="Cambria" panose="02040503050406030204" pitchFamily="18" charset="0"/>
              </a:rPr>
              <a:t>) report that while menopause is a natural part of ageing affecting 50% of the population, this fact is not reflected in society or our healthcare systems; and consequently, menopause is a neglected life event. Furthermore, Office for National Statistic (</a:t>
            </a:r>
            <a:r>
              <a:rPr lang="en-US" b="0" i="0" u="sng" dirty="0">
                <a:solidFill>
                  <a:srgbClr val="376FAA"/>
                </a:solidFill>
                <a:effectLst/>
                <a:latin typeface="Cambria" panose="02040503050406030204" pitchFamily="18" charset="0"/>
                <a:hlinkClick r:id="rId8"/>
              </a:rPr>
              <a:t>2021</a:t>
            </a:r>
            <a:r>
              <a:rPr lang="en-US" b="0" i="0" dirty="0">
                <a:solidFill>
                  <a:srgbClr val="212121"/>
                </a:solidFill>
                <a:effectLst/>
                <a:latin typeface="Cambria" panose="02040503050406030204" pitchFamily="18" charset="0"/>
              </a:rPr>
              <a:t>) reported the median age of death for UK women is 85.8 years, which will mean a significant majority of women will live their life in the postmenopausal phase. The lack of teaching on menopause in schools and minimal education for healthcare professionals has only exacerbated this issue contributing to the lack of knowledge and its negative impact on attitudes and perceptions in women's health (</a:t>
            </a:r>
            <a:r>
              <a:rPr lang="en-US" b="0" i="0" dirty="0" err="1">
                <a:solidFill>
                  <a:srgbClr val="212121"/>
                </a:solidFill>
                <a:effectLst/>
                <a:latin typeface="Cambria" panose="02040503050406030204" pitchFamily="18" charset="0"/>
              </a:rPr>
              <a:t>Aljumah</a:t>
            </a:r>
            <a:r>
              <a:rPr lang="en-US" b="0" i="0" dirty="0">
                <a:solidFill>
                  <a:srgbClr val="212121"/>
                </a:solidFill>
                <a:effectLst/>
                <a:latin typeface="Cambria" panose="02040503050406030204" pitchFamily="18" charset="0"/>
              </a:rPr>
              <a:t> et al., </a:t>
            </a:r>
            <a:r>
              <a:rPr lang="en-US" b="0" i="0" u="sng" dirty="0">
                <a:solidFill>
                  <a:srgbClr val="376FAA"/>
                </a:solidFill>
                <a:effectLst/>
                <a:latin typeface="Cambria" panose="02040503050406030204" pitchFamily="18" charset="0"/>
                <a:hlinkClick r:id="rId9"/>
              </a:rPr>
              <a:t>2023</a:t>
            </a:r>
            <a:r>
              <a:rPr lang="en-US" b="0" i="0" dirty="0">
                <a:solidFill>
                  <a:srgbClr val="212121"/>
                </a:solidFill>
                <a:effectLst/>
                <a:latin typeface="Cambria" panose="02040503050406030204" pitchFamily="18" charset="0"/>
              </a:rPr>
              <a:t>).</a:t>
            </a:r>
          </a:p>
          <a:p>
            <a:pPr algn="l">
              <a:spcBef>
                <a:spcPts val="2000"/>
              </a:spcBef>
              <a:spcAft>
                <a:spcPts val="2000"/>
              </a:spcAft>
            </a:pPr>
            <a:endParaRPr lang="en-US" b="0" i="0" dirty="0">
              <a:solidFill>
                <a:srgbClr val="212121"/>
              </a:solidFill>
              <a:effectLst/>
              <a:latin typeface="Cambria" panose="02040503050406030204" pitchFamily="18" charset="0"/>
            </a:endParaRPr>
          </a:p>
          <a:p>
            <a:pPr algn="l">
              <a:spcBef>
                <a:spcPts val="2000"/>
              </a:spcBef>
              <a:spcAft>
                <a:spcPts val="2000"/>
              </a:spcAft>
            </a:pPr>
            <a:r>
              <a:rPr lang="en-US" b="0" i="0" dirty="0">
                <a:solidFill>
                  <a:srgbClr val="212121"/>
                </a:solidFill>
                <a:effectLst/>
                <a:latin typeface="Cambria" panose="02040503050406030204" pitchFamily="18" charset="0"/>
              </a:rPr>
              <a:t>The global population is ageing and living longer (World Health </a:t>
            </a:r>
            <a:r>
              <a:rPr lang="en-US" b="0" i="0" dirty="0" err="1">
                <a:solidFill>
                  <a:srgbClr val="212121"/>
                </a:solidFill>
                <a:effectLst/>
                <a:latin typeface="Cambria" panose="02040503050406030204" pitchFamily="18" charset="0"/>
              </a:rPr>
              <a:t>Organisation</a:t>
            </a:r>
            <a:r>
              <a:rPr lang="en-US" b="0" i="0" dirty="0">
                <a:solidFill>
                  <a:srgbClr val="212121"/>
                </a:solidFill>
                <a:effectLst/>
                <a:latin typeface="Cambria" panose="02040503050406030204" pitchFamily="18" charset="0"/>
              </a:rPr>
              <a:t> (WHO), </a:t>
            </a:r>
            <a:r>
              <a:rPr lang="en-US" b="0" i="0" u="sng" dirty="0">
                <a:solidFill>
                  <a:srgbClr val="376FAA"/>
                </a:solidFill>
                <a:effectLst/>
                <a:latin typeface="Cambria" panose="02040503050406030204" pitchFamily="18" charset="0"/>
                <a:hlinkClick r:id="rId10"/>
              </a:rPr>
              <a:t>2007</a:t>
            </a:r>
            <a:r>
              <a:rPr lang="en-US" b="0" i="0" dirty="0">
                <a:solidFill>
                  <a:srgbClr val="212121"/>
                </a:solidFill>
                <a:effectLst/>
                <a:latin typeface="Cambria" panose="02040503050406030204" pitchFamily="18" charset="0"/>
              </a:rPr>
              <a:t>) meaning people are working and employed longer. UK working women aged over 45 form the fastest growing workforce and Office for National Statistic (</a:t>
            </a:r>
            <a:r>
              <a:rPr lang="en-US" b="0" i="0" u="sng" dirty="0">
                <a:solidFill>
                  <a:srgbClr val="376FAA"/>
                </a:solidFill>
                <a:effectLst/>
                <a:latin typeface="Cambria" panose="02040503050406030204" pitchFamily="18" charset="0"/>
                <a:hlinkClick r:id="rId8"/>
              </a:rPr>
              <a:t>2021</a:t>
            </a:r>
            <a:r>
              <a:rPr lang="en-US" b="0" i="0" dirty="0">
                <a:solidFill>
                  <a:srgbClr val="212121"/>
                </a:solidFill>
                <a:effectLst/>
                <a:latin typeface="Cambria" panose="02040503050406030204" pitchFamily="18" charset="0"/>
              </a:rPr>
              <a:t>) estimated by mid‐2019 there would be over 7 million women aged 45–60 working and working one third of their lives with menopause (Lobo &amp; </a:t>
            </a:r>
            <a:r>
              <a:rPr lang="en-US" b="0" i="0" dirty="0" err="1">
                <a:solidFill>
                  <a:srgbClr val="212121"/>
                </a:solidFill>
                <a:effectLst/>
                <a:latin typeface="Cambria" panose="02040503050406030204" pitchFamily="18" charset="0"/>
              </a:rPr>
              <a:t>Gompel</a:t>
            </a:r>
            <a:r>
              <a:rPr lang="en-US" b="0" i="0" dirty="0">
                <a:solidFill>
                  <a:srgbClr val="212121"/>
                </a:solidFill>
                <a:effectLst/>
                <a:latin typeface="Cambria" panose="02040503050406030204" pitchFamily="18" charset="0"/>
              </a:rPr>
              <a:t>, </a:t>
            </a:r>
            <a:r>
              <a:rPr lang="en-US" b="0" i="0" u="sng" dirty="0">
                <a:solidFill>
                  <a:srgbClr val="376FAA"/>
                </a:solidFill>
                <a:effectLst/>
                <a:latin typeface="Cambria" panose="02040503050406030204" pitchFamily="18" charset="0"/>
                <a:hlinkClick r:id="rId11"/>
              </a:rPr>
              <a:t>2022</a:t>
            </a:r>
            <a:r>
              <a:rPr lang="en-US" b="0" i="0" dirty="0">
                <a:solidFill>
                  <a:srgbClr val="212121"/>
                </a:solidFill>
                <a:effectLst/>
                <a:latin typeface="Cambria" panose="02040503050406030204" pitchFamily="18" charset="0"/>
              </a:rPr>
              <a:t>). Noticeably, women adopt more roles in the caring professions like nursing, teaching, and care work (Devine &amp; Foley, </a:t>
            </a:r>
            <a:r>
              <a:rPr lang="en-US" b="0" i="0" u="sng" dirty="0">
                <a:solidFill>
                  <a:srgbClr val="376FAA"/>
                </a:solidFill>
                <a:effectLst/>
                <a:latin typeface="Cambria" panose="02040503050406030204" pitchFamily="18" charset="0"/>
                <a:hlinkClick r:id="rId12"/>
              </a:rPr>
              <a:t>2020</a:t>
            </a:r>
            <a:r>
              <a:rPr lang="en-US" b="0" i="0" dirty="0">
                <a:solidFill>
                  <a:srgbClr val="212121"/>
                </a:solidFill>
                <a:effectLst/>
                <a:latin typeface="Cambria" panose="02040503050406030204" pitchFamily="18" charset="0"/>
              </a:rPr>
              <a:t>). In the United Kingdom, it is reported that 89.3% registered nurses are female and 10.7%; male, with this higher percentage of female working past the age of 45 years and likely to experience to impact of menopause in the workplace (Royal Collage of Nursing, </a:t>
            </a:r>
            <a:r>
              <a:rPr lang="en-US" b="0" i="0" u="sng" dirty="0">
                <a:solidFill>
                  <a:srgbClr val="376FAA"/>
                </a:solidFill>
                <a:effectLst/>
                <a:latin typeface="Cambria" panose="02040503050406030204" pitchFamily="18" charset="0"/>
                <a:hlinkClick r:id="rId6"/>
              </a:rPr>
              <a:t>2020</a:t>
            </a:r>
            <a:r>
              <a:rPr lang="en-US" b="0" i="0" dirty="0">
                <a:solidFill>
                  <a:srgbClr val="212121"/>
                </a:solidFill>
                <a:effectLst/>
                <a:latin typeface="Cambria" panose="02040503050406030204" pitchFamily="18" charset="0"/>
              </a:rPr>
              <a:t>). Consequently, understanding the health related to the menopause transition should be a focus for all global women health strategies.</a:t>
            </a:r>
          </a:p>
          <a:p>
            <a:endParaRPr lang="en-US" dirty="0"/>
          </a:p>
        </p:txBody>
      </p:sp>
      <p:sp>
        <p:nvSpPr>
          <p:cNvPr id="4" name="Slide Number Placeholder 3"/>
          <p:cNvSpPr>
            <a:spLocks noGrp="1"/>
          </p:cNvSpPr>
          <p:nvPr>
            <p:ph type="sldNum" sz="quarter" idx="5"/>
          </p:nvPr>
        </p:nvSpPr>
        <p:spPr/>
        <p:txBody>
          <a:bodyPr/>
          <a:lstStyle/>
          <a:p>
            <a:fld id="{609004F4-1783-4BE2-A004-F31110CD4CDF}" type="slidenum">
              <a:rPr lang="en-US" smtClean="0"/>
              <a:t>11</a:t>
            </a:fld>
            <a:endParaRPr lang="en-US"/>
          </a:p>
        </p:txBody>
      </p:sp>
    </p:spTree>
    <p:extLst>
      <p:ext uri="{BB962C8B-B14F-4D97-AF65-F5344CB8AC3E}">
        <p14:creationId xmlns:p14="http://schemas.microsoft.com/office/powerpoint/2010/main" val="50108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Individualized Care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98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A749-86AF-4133-96C5-AA719C2368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B14ADA4B-E8E4-4B57-94C3-D652757BC7F7}"/>
              </a:ext>
            </a:extLst>
          </p:cNvPr>
          <p:cNvSpPr>
            <a:spLocks noGrp="1"/>
          </p:cNvSpPr>
          <p:nvPr>
            <p:ph type="body" sz="quarter" idx="3"/>
          </p:nvPr>
        </p:nvSpPr>
        <p:spPr>
          <a:xfrm>
            <a:off x="709930" y="4516675"/>
            <a:ext cx="5679440" cy="402635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Audience: Both</a:t>
            </a:r>
          </a:p>
          <a:p>
            <a:endParaRPr lang="en-US" sz="1600" b="1" u="sng"/>
          </a:p>
          <a:p>
            <a:endParaRPr lang="en-US" sz="1600" b="1" u="sng"/>
          </a:p>
          <a:p>
            <a:r>
              <a:rPr lang="en-US" sz="1600" b="1" u="sng" dirty="0"/>
              <a:t>Average 51- </a:t>
            </a:r>
            <a:r>
              <a:rPr lang="en-US" sz="1600" dirty="0"/>
              <a:t>we know AA women </a:t>
            </a:r>
            <a:r>
              <a:rPr lang="en-US" sz="1600" dirty="0">
                <a:sym typeface="Wingdings" panose="05000000000000000000" pitchFamily="2" charset="2"/>
              </a:rPr>
              <a:t></a:t>
            </a:r>
            <a:r>
              <a:rPr lang="en-US" sz="1600" dirty="0"/>
              <a:t>2 years earlier ;</a:t>
            </a:r>
          </a:p>
          <a:p>
            <a:r>
              <a:rPr lang="en-US" sz="1600" dirty="0"/>
              <a:t>                      POF – AA women 3 x more likely</a:t>
            </a:r>
          </a:p>
          <a:p>
            <a:endParaRPr lang="en-US" sz="1600" b="1" u="sng" dirty="0"/>
          </a:p>
          <a:p>
            <a:r>
              <a:rPr lang="en-US" sz="1600" b="1" u="sng" dirty="0"/>
              <a:t>2 to 7 years:  </a:t>
            </a:r>
            <a:r>
              <a:rPr lang="en-US" sz="1600" dirty="0"/>
              <a:t>longer in some ethnic groups – Black and Hispanic women may be closer to 10 years of symptoms</a:t>
            </a:r>
          </a:p>
          <a:p>
            <a:endParaRPr lang="en-US" sz="1600" dirty="0"/>
          </a:p>
          <a:p>
            <a:r>
              <a:rPr lang="en-US" sz="1600" b="1" u="sng" dirty="0"/>
              <a:t>Hormone testing:</a:t>
            </a:r>
          </a:p>
          <a:p>
            <a:r>
              <a:rPr lang="en-US" sz="1600" dirty="0"/>
              <a:t>Common and reasonable question</a:t>
            </a:r>
          </a:p>
          <a:p>
            <a:r>
              <a:rPr lang="en-US" sz="1600" dirty="0"/>
              <a:t> - r/o POF in  40 </a:t>
            </a:r>
            <a:r>
              <a:rPr lang="en-US" sz="1600" dirty="0" err="1"/>
              <a:t>yo</a:t>
            </a:r>
            <a:r>
              <a:rPr lang="en-US" sz="1600" dirty="0"/>
              <a:t> who  or </a:t>
            </a:r>
            <a:r>
              <a:rPr lang="en-US" sz="1600" dirty="0" err="1"/>
              <a:t>posthyst</a:t>
            </a:r>
            <a:r>
              <a:rPr lang="en-US" sz="1600" dirty="0"/>
              <a:t> to know status</a:t>
            </a:r>
          </a:p>
          <a:p>
            <a:endParaRPr lang="en-US" sz="1600" dirty="0"/>
          </a:p>
          <a:p>
            <a:pPr marL="176611" indent="-176611">
              <a:buFont typeface="Wingdings" panose="05000000000000000000" pitchFamily="2" charset="2"/>
              <a:buChar char="à"/>
            </a:pPr>
            <a:r>
              <a:rPr lang="en-US" sz="1600" dirty="0"/>
              <a:t>We don’t test hormones in teens/puberty</a:t>
            </a:r>
          </a:p>
          <a:p>
            <a:pPr marL="176611" indent="-176611">
              <a:buFont typeface="Wingdings" panose="05000000000000000000" pitchFamily="2" charset="2"/>
              <a:buChar char="à"/>
            </a:pPr>
            <a:endParaRPr lang="en-US" sz="1600" dirty="0">
              <a:sym typeface="Wingdings" panose="05000000000000000000" pitchFamily="2" charset="2"/>
            </a:endParaRPr>
          </a:p>
          <a:p>
            <a:r>
              <a:rPr lang="en-US" sz="1600" b="1" dirty="0">
                <a:sym typeface="Wingdings" panose="05000000000000000000" pitchFamily="2" charset="2"/>
              </a:rPr>
              <a:t> </a:t>
            </a:r>
            <a:r>
              <a:rPr lang="en-US" sz="1600" b="1" dirty="0"/>
              <a:t>Menopause is a normal biological transition into post-reproductive living; may come at inconvenient time</a:t>
            </a:r>
          </a:p>
        </p:txBody>
      </p:sp>
    </p:spTree>
    <p:extLst>
      <p:ext uri="{BB962C8B-B14F-4D97-AF65-F5344CB8AC3E}">
        <p14:creationId xmlns:p14="http://schemas.microsoft.com/office/powerpoint/2010/main" val="843634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4516675"/>
            <a:ext cx="5679440" cy="40251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Audience: ADP</a:t>
            </a:r>
          </a:p>
          <a:p>
            <a:endParaRPr lang="en-US" sz="1600" dirty="0"/>
          </a:p>
          <a:p>
            <a:endParaRPr lang="en-US" sz="1600" dirty="0"/>
          </a:p>
          <a:p>
            <a:r>
              <a:rPr lang="en-US" sz="1600" dirty="0"/>
              <a:t>Menstrual cycle irregularities for those with a uterus:   Mirror image;  cycles closer together (every 21-26 days,  bleeding &gt; 8 days, heavy and crampy)  </a:t>
            </a:r>
          </a:p>
          <a:p>
            <a:endParaRPr lang="en-US" sz="1600" dirty="0"/>
          </a:p>
          <a:p>
            <a:r>
              <a:rPr lang="en-US" sz="1600" dirty="0"/>
              <a:t>irregular ovulation is the cause – sometimes ovary releases two eggs in a month, sometimes fails to ovulate &gt; hormone imbalance</a:t>
            </a:r>
          </a:p>
          <a:p>
            <a:endParaRPr lang="en-US" sz="1600" dirty="0"/>
          </a:p>
          <a:p>
            <a:r>
              <a:rPr lang="en-US" sz="1600" dirty="0"/>
              <a:t>Estrogen = lubricating hormone</a:t>
            </a:r>
          </a:p>
          <a:p>
            <a:r>
              <a:rPr lang="en-US" sz="1600" b="1" dirty="0"/>
              <a:t>Bottom line: </a:t>
            </a:r>
          </a:p>
          <a:p>
            <a:r>
              <a:rPr lang="en-US" sz="1600" dirty="0"/>
              <a:t> No two women experience the same menopause- no one approach to managing symptoms works for everyone</a:t>
            </a:r>
          </a:p>
          <a:p>
            <a:endParaRPr lang="en-US" sz="1600" b="1" dirty="0"/>
          </a:p>
          <a:p>
            <a:r>
              <a:rPr lang="en-US" sz="1600" b="1" dirty="0"/>
              <a:t>Next several slides </a:t>
            </a:r>
            <a:r>
              <a:rPr lang="en-US" sz="1600" dirty="0"/>
              <a:t>– going to review the symptoms and what you can do about them</a:t>
            </a:r>
          </a:p>
          <a:p>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A5BB5-5643-43A2-B9D5-9C623CB83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725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sz="1200" b="1">
                <a:solidFill>
                  <a:srgbClr val="002060"/>
                </a:solidFill>
                <a:latin typeface="Avenir Next LT Pro" panose="020B0504020202020204" pitchFamily="34" charset="0"/>
              </a:rPr>
              <a:t>Personalized Treatment Goals</a:t>
            </a:r>
            <a:r>
              <a:rPr lang="en-US" sz="1200">
                <a:solidFill>
                  <a:srgbClr val="002060"/>
                </a:solidFill>
                <a:latin typeface="Avenir Next LT Pro" panose="020B0504020202020204" pitchFamily="34" charset="0"/>
              </a:rPr>
              <a:t>: </a:t>
            </a:r>
          </a:p>
          <a:p>
            <a:pPr marL="0" indent="0">
              <a:lnSpc>
                <a:spcPct val="100000"/>
              </a:lnSpc>
              <a:buFont typeface="Arial" panose="020B0604020202020204" pitchFamily="34" charset="0"/>
              <a:buNone/>
            </a:pPr>
            <a:r>
              <a:rPr lang="en-US" sz="1200">
                <a:solidFill>
                  <a:srgbClr val="002060"/>
                </a:solidFill>
                <a:latin typeface="Avenir Next LT Pro" panose="020B0504020202020204" pitchFamily="34" charset="0"/>
              </a:rPr>
              <a:t>Preservation of quality of life now and into the future</a:t>
            </a:r>
          </a:p>
          <a:p>
            <a:pPr marL="0" indent="0">
              <a:buFont typeface="Arial" panose="020B0604020202020204" pitchFamily="34" charset="0"/>
              <a:buNone/>
            </a:pPr>
            <a:endParaRPr lang="en-US" sz="900" i="1">
              <a:solidFill>
                <a:srgbClr val="002060"/>
              </a:solidFill>
              <a:sym typeface="Wingdings" panose="05000000000000000000" pitchFamily="2" charset="2"/>
            </a:endParaRPr>
          </a:p>
          <a:p>
            <a:endParaRPr lang="en-US"/>
          </a:p>
          <a:p>
            <a:r>
              <a:rPr lang="en-US"/>
              <a:t>Audience: Both – make larger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B70"/>
                </a:solidFill>
                <a:effectLst/>
                <a:uLnTx/>
                <a:uFillTx/>
                <a:latin typeface="Arial Black" panose="020B0604020202020204" pitchFamily="34" charset="0"/>
                <a:ea typeface="+mn-ea"/>
                <a:cs typeface="+mn-cs"/>
              </a:rPr>
              <a:t>Interventions/Treatments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2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Both</a:t>
            </a:r>
          </a:p>
          <a:p>
            <a:r>
              <a:rPr lang="en-US" dirty="0"/>
              <a:t>Find some studies that we can use on this slide?</a:t>
            </a:r>
          </a:p>
        </p:txBody>
      </p:sp>
      <p:sp>
        <p:nvSpPr>
          <p:cNvPr id="4" name="Slide Number Placeholder 3"/>
          <p:cNvSpPr>
            <a:spLocks noGrp="1"/>
          </p:cNvSpPr>
          <p:nvPr>
            <p:ph type="sldNum" sz="quarter" idx="5"/>
          </p:nvPr>
        </p:nvSpPr>
        <p:spPr/>
        <p:txBody>
          <a:bodyPr/>
          <a:lstStyle/>
          <a:p>
            <a:fld id="{609004F4-1783-4BE2-A004-F31110CD4CDF}" type="slidenum">
              <a:rPr lang="en-US" smtClean="0"/>
              <a:t>16</a:t>
            </a:fld>
            <a:endParaRPr lang="en-US"/>
          </a:p>
        </p:txBody>
      </p:sp>
    </p:spTree>
    <p:extLst>
      <p:ext uri="{BB962C8B-B14F-4D97-AF65-F5344CB8AC3E}">
        <p14:creationId xmlns:p14="http://schemas.microsoft.com/office/powerpoint/2010/main" val="643305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4516675"/>
            <a:ext cx="5679440" cy="439773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Audience: Both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hlinkClick r:id="rId3"/>
              </a:rPr>
              <a:t>The Women's Health Initiative trials of menopausal hormone therapy: lessons learned - PubMed (nih.gov)</a:t>
            </a:r>
            <a:endParaRPr lang="en-US" sz="1600" dirty="0"/>
          </a:p>
          <a:p>
            <a:pPr algn="l"/>
            <a:r>
              <a:rPr lang="en-US" sz="2400" b="1" i="0" dirty="0">
                <a:solidFill>
                  <a:srgbClr val="212121"/>
                </a:solidFill>
                <a:effectLst/>
                <a:latin typeface="BlinkMacSystemFont"/>
              </a:rPr>
              <a:t>Objective: </a:t>
            </a:r>
            <a:r>
              <a:rPr lang="en-US" sz="2400" b="0" i="0" dirty="0">
                <a:solidFill>
                  <a:srgbClr val="212121"/>
                </a:solidFill>
                <a:effectLst/>
                <a:latin typeface="BlinkMacSystemFont"/>
              </a:rPr>
              <a:t>The Women's Health Initiative (WHI) assessed oral conjugated equine estrogens (CEE) taken with or without medroxyprogesterone acetate (MPA) for prevention of chronic disease in postmenopausal women aged 50-79 years.</a:t>
            </a:r>
          </a:p>
          <a:p>
            <a:pPr algn="l"/>
            <a:r>
              <a:rPr lang="en-US" sz="2400" b="1" i="0" dirty="0">
                <a:solidFill>
                  <a:srgbClr val="212121"/>
                </a:solidFill>
                <a:effectLst/>
                <a:latin typeface="BlinkMacSystemFont"/>
              </a:rPr>
              <a:t>Methods: </a:t>
            </a:r>
            <a:r>
              <a:rPr lang="en-US" sz="2400" b="0" i="0" dirty="0">
                <a:solidFill>
                  <a:srgbClr val="212121"/>
                </a:solidFill>
                <a:effectLst/>
                <a:latin typeface="BlinkMacSystemFont"/>
              </a:rPr>
              <a:t>Women with an intact uterus (n = 16,608) were randomized to CEE+ MPA therapy or placebo for a median of 5.6 years; women with hysterectomy (n = 10,739) were randomized to CEE-alone therapy or placebo for a median of 7.2 years. Both cohorts have been followed for 18 years.</a:t>
            </a:r>
          </a:p>
          <a:p>
            <a:pPr algn="l"/>
            <a:r>
              <a:rPr lang="en-US" sz="2400" b="1" i="0" dirty="0">
                <a:solidFill>
                  <a:srgbClr val="212121"/>
                </a:solidFill>
                <a:effectLst/>
                <a:latin typeface="BlinkMacSystemFont"/>
              </a:rPr>
              <a:t>Results: </a:t>
            </a:r>
            <a:r>
              <a:rPr lang="en-US" sz="2400" b="0" i="0" dirty="0">
                <a:solidFill>
                  <a:srgbClr val="212121"/>
                </a:solidFill>
                <a:effectLst/>
                <a:latin typeface="BlinkMacSystemFont"/>
              </a:rPr>
              <a:t>In the overall study population (mean age, 63 y), neither estrogen-progestin therapy (EPT) nor estrogen-only therapy prevented coronary heart disease or led to a favorable balance of chronic-disease benefits and risks. Subgroup analyses, however, suggest that timing of hormone therapy (HT) initiation influences the relation between HT and coronary risk, as well as its overall benefit-risk balance, with more favorable effects in women who are younger (age &lt; 60 year) or recently menopausal (within 10 year) than in women who are older or further past the menopausal transition. In younger women who entered the trial of estrogen-only therapy with oophorectomy, the intervention was associated with a significant 32% reduction in all-cause mortality over long-term follow-up.</a:t>
            </a:r>
          </a:p>
          <a:p>
            <a:pPr algn="l"/>
            <a:r>
              <a:rPr lang="en-US" sz="2400" b="1" i="0" dirty="0">
                <a:solidFill>
                  <a:srgbClr val="212121"/>
                </a:solidFill>
                <a:effectLst/>
                <a:latin typeface="BlinkMacSystemFont"/>
              </a:rPr>
              <a:t>Conclusions: </a:t>
            </a:r>
            <a:r>
              <a:rPr lang="en-US" sz="2400" b="0" i="0" dirty="0">
                <a:solidFill>
                  <a:srgbClr val="212121"/>
                </a:solidFill>
                <a:effectLst/>
                <a:latin typeface="BlinkMacSystemFont"/>
              </a:rPr>
              <a:t>WHI findings indicate important differences in HT-related clinical outcomes by age and time since menopause. Systemic HT has an acceptable safety profile for menopause management when initiated among healthy women who are younger (or recently menopausal) and not at elevated risk for cardiovascular disease or breast cancer. Initiation of treatment in older women who are distant from menopause onset, however, should be avoided. Other HT formulations and routes of delivery warrant further study.(WHI clinicaltrials.gov identifier: </a:t>
            </a:r>
            <a:r>
              <a:rPr lang="en-US" sz="2400" b="0" i="0" u="none" strike="noStrike" dirty="0">
                <a:solidFill>
                  <a:srgbClr val="0071BC"/>
                </a:solidFill>
                <a:effectLst/>
                <a:latin typeface="BlinkMacSystemFont"/>
                <a:hlinkClick r:id="rId4" tooltip="See in ClinicalTrials.gov"/>
              </a:rPr>
              <a:t>NCT00000611</a:t>
            </a:r>
            <a:r>
              <a:rPr lang="en-US" sz="2400" b="0" i="0" dirty="0">
                <a:solidFill>
                  <a:srgbClr val="212121"/>
                </a:solidFill>
                <a:effectLst/>
                <a:latin typeface="BlinkMacSystemFon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sz="1600" dirty="0"/>
          </a:p>
          <a:p>
            <a:endParaRPr lang="en-US" sz="1600" dirty="0"/>
          </a:p>
          <a:p>
            <a:r>
              <a:rPr lang="en-US" sz="1600" dirty="0"/>
              <a:t>I’m old enough to remember as a resident…</a:t>
            </a:r>
          </a:p>
          <a:p>
            <a:r>
              <a:rPr lang="en-US" sz="1600" dirty="0"/>
              <a:t>2002: WHI – stopped mid study due to observed increased incidence of blood clots, heart disease, breast cancer</a:t>
            </a:r>
          </a:p>
          <a:p>
            <a:pPr marL="176611" indent="-176611">
              <a:buFont typeface="Wingdings" panose="05000000000000000000" pitchFamily="2" charset="2"/>
              <a:buChar char="Ø"/>
            </a:pPr>
            <a:r>
              <a:rPr lang="en-US" sz="1600" dirty="0"/>
              <a:t>Average age 63 – already higher risk</a:t>
            </a:r>
          </a:p>
          <a:p>
            <a:pPr marL="176611" indent="-176611">
              <a:buFont typeface="Wingdings" panose="05000000000000000000" pitchFamily="2" charset="2"/>
              <a:buChar char="Ø"/>
            </a:pPr>
            <a:r>
              <a:rPr lang="en-US" sz="1600" dirty="0"/>
              <a:t>Reexamined 2013- for patients with symptoms – hormones considered much safer in women 50-59</a:t>
            </a:r>
          </a:p>
          <a:p>
            <a:pPr marL="176611" indent="-176611">
              <a:buFont typeface="Wingdings" panose="05000000000000000000" pitchFamily="2" charset="2"/>
              <a:buChar char="Ø"/>
            </a:pPr>
            <a:r>
              <a:rPr lang="en-US" sz="1600" dirty="0"/>
              <a:t>Birth control pills likely safe in most low risk women up to age 55 </a:t>
            </a:r>
            <a:r>
              <a:rPr lang="en-US" sz="1600" dirty="0" err="1"/>
              <a:t>yo</a:t>
            </a:r>
            <a:r>
              <a:rPr lang="en-US" sz="1600" dirty="0"/>
              <a:t> (perimenopause)</a:t>
            </a:r>
          </a:p>
          <a:p>
            <a:pPr marL="176611" indent="-176611">
              <a:buFont typeface="Wingdings" panose="05000000000000000000" pitchFamily="2" charset="2"/>
              <a:buChar char="Ø"/>
            </a:pPr>
            <a:r>
              <a:rPr lang="en-US" sz="1600" dirty="0"/>
              <a:t>Systemic vs vaginal estrogen</a:t>
            </a:r>
          </a:p>
          <a:p>
            <a:pPr marL="176611" indent="-176611">
              <a:buFont typeface="Wingdings" panose="05000000000000000000" pitchFamily="2" charset="2"/>
              <a:buChar char="Ø"/>
            </a:pPr>
            <a:r>
              <a:rPr lang="en-US" sz="1600" dirty="0"/>
              <a:t>Bioidentical – Includes FDA approved meds but generally refers to class of meds largely developed after WHI results came out,  not FDA approved, come in creams, capsules, dissolvable troches, injectables : not any safer than any traditional hormones,</a:t>
            </a:r>
          </a:p>
          <a:p>
            <a:pPr marL="176611" indent="-176611">
              <a:buFont typeface="Wingdings" panose="05000000000000000000" pitchFamily="2" charset="2"/>
              <a:buChar char="Ø"/>
            </a:pPr>
            <a:r>
              <a:rPr lang="en-US" sz="1600" dirty="0"/>
              <a:t>ACOG/NAMS – do not support the use of these unregulated hormones</a:t>
            </a:r>
          </a:p>
          <a:p>
            <a:pPr marL="176611" indent="-176611">
              <a:buFont typeface="Wingdings" panose="05000000000000000000" pitchFamily="2" charset="2"/>
              <a:buChar char="Ø"/>
            </a:pPr>
            <a:endParaRPr lang="en-US" dirty="0"/>
          </a:p>
          <a:p>
            <a:pPr marL="176611" indent="-176611">
              <a:buFont typeface="Wingdings" panose="05000000000000000000" pitchFamily="2" charset="2"/>
              <a:buChar char="Ø"/>
            </a:pPr>
            <a:endParaRPr lang="en-US" dirty="0"/>
          </a:p>
          <a:p>
            <a:pPr marL="176611" indent="-176611">
              <a:buFont typeface="Wingdings" panose="05000000000000000000" pitchFamily="2" charset="2"/>
              <a:buChar char="Ø"/>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A5BB5-5643-43A2-B9D5-9C623CB83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99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4516675"/>
            <a:ext cx="5679440" cy="42864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Audience: ADP – talking points for AMSUS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Nod to – lucrative area for pharmaceutical companies will work on – as physicians we need to ensure that is safe before we prescribe it</a:t>
            </a:r>
          </a:p>
          <a:p>
            <a:endParaRPr lang="en-US" sz="1600" b="1" dirty="0"/>
          </a:p>
          <a:p>
            <a:r>
              <a:rPr lang="en-US" sz="1600" b="1" dirty="0" err="1"/>
              <a:t>Viosa</a:t>
            </a:r>
            <a:r>
              <a:rPr lang="en-US" sz="1600" b="1" dirty="0"/>
              <a:t> discussion – alternative for treating hot flashes</a:t>
            </a:r>
          </a:p>
          <a:p>
            <a:endParaRPr lang="en-US" sz="1600" b="1" dirty="0"/>
          </a:p>
          <a:p>
            <a:r>
              <a:rPr lang="en-US" sz="1600" b="1" dirty="0"/>
              <a:t>What qualifies as low risk? Cannot have the following:</a:t>
            </a:r>
          </a:p>
          <a:p>
            <a:pPr marL="294351" indent="-294351">
              <a:buFont typeface="Arial" panose="020B0604020202020204" pitchFamily="34" charset="0"/>
              <a:buChar char="•"/>
            </a:pPr>
            <a:r>
              <a:rPr lang="en-US" altLang="en-US" sz="1600" dirty="0">
                <a:latin typeface="+mj-lt"/>
              </a:rPr>
              <a:t>Unexplained vaginal bleeding</a:t>
            </a:r>
          </a:p>
          <a:p>
            <a:pPr marL="294351" indent="-294351">
              <a:buFont typeface="Arial" panose="020B0604020202020204" pitchFamily="34" charset="0"/>
              <a:buChar char="•"/>
            </a:pPr>
            <a:r>
              <a:rPr lang="en-US" altLang="en-US" sz="1600" dirty="0">
                <a:latin typeface="+mj-lt"/>
              </a:rPr>
              <a:t>Liver disease</a:t>
            </a:r>
          </a:p>
          <a:p>
            <a:pPr marL="294351" indent="-294351">
              <a:buFont typeface="Arial" panose="020B0604020202020204" pitchFamily="34" charset="0"/>
              <a:buChar char="•"/>
            </a:pPr>
            <a:r>
              <a:rPr lang="en-US" altLang="en-US" sz="1600" dirty="0">
                <a:latin typeface="+mj-lt"/>
              </a:rPr>
              <a:t> h/o VTE/Stroke/MI/prior CHD or known blood clotting disorder or thrombophilia</a:t>
            </a:r>
          </a:p>
          <a:p>
            <a:pPr marL="294351" indent="-294351">
              <a:buFont typeface="Arial" panose="020B0604020202020204" pitchFamily="34" charset="0"/>
              <a:buChar char="•"/>
            </a:pPr>
            <a:r>
              <a:rPr lang="en-US" altLang="en-US" sz="1600" dirty="0">
                <a:latin typeface="+mj-lt"/>
              </a:rPr>
              <a:t>Personal h/o breast and other estrogen dependent cancer</a:t>
            </a:r>
          </a:p>
          <a:p>
            <a:pPr marL="294351" indent="-294351">
              <a:buFont typeface="Arial" panose="020B0604020202020204" pitchFamily="34" charset="0"/>
              <a:buChar char="•"/>
            </a:pPr>
            <a:r>
              <a:rPr lang="en-US" altLang="en-US" sz="1600" dirty="0">
                <a:latin typeface="+mj-lt"/>
              </a:rPr>
              <a:t>Known hypersensitivity to hormone therapy</a:t>
            </a:r>
          </a:p>
          <a:p>
            <a:endParaRPr lang="en-US" altLang="en-US" sz="1600" b="1" dirty="0">
              <a:latin typeface="+mj-lt"/>
            </a:endParaRPr>
          </a:p>
          <a:p>
            <a:r>
              <a:rPr lang="en-US" altLang="en-US" sz="1600" b="1" dirty="0">
                <a:latin typeface="+mj-lt"/>
              </a:rPr>
              <a:t>Risks/benefits:</a:t>
            </a:r>
          </a:p>
          <a:p>
            <a:pPr marL="176611" indent="-176611">
              <a:buFont typeface="Wingdings" panose="05000000000000000000" pitchFamily="2" charset="2"/>
              <a:buChar char="Ø"/>
            </a:pPr>
            <a:r>
              <a:rPr lang="en-US" sz="1600" dirty="0"/>
              <a:t>3 more women/1000 over 5 years may develop blood clots/stroke/breast cancer and actually hormones</a:t>
            </a:r>
          </a:p>
          <a:p>
            <a:pPr marL="176611" indent="-176611">
              <a:buFont typeface="Wingdings" panose="05000000000000000000" pitchFamily="2" charset="2"/>
              <a:buChar char="Ø"/>
            </a:pPr>
            <a:r>
              <a:rPr lang="en-US" sz="1600" dirty="0"/>
              <a:t>Benefits: reduced rates of adult onset diabetes, osteoporosis, may even have preventive impact on heart disease if started early in menopause</a:t>
            </a:r>
          </a:p>
          <a:p>
            <a:pPr marL="176611" indent="-176611">
              <a:buFont typeface="Wingdings" panose="05000000000000000000" pitchFamily="2" charset="2"/>
              <a:buChar char="Ø"/>
            </a:pPr>
            <a:r>
              <a:rPr lang="en-US" sz="1600" dirty="0"/>
              <a:t>“ low dose” short period of time</a:t>
            </a:r>
          </a:p>
          <a:p>
            <a:r>
              <a:rPr lang="en-US" altLang="en-US" sz="1600" dirty="0">
                <a:latin typeface="+mj-lt"/>
              </a:rPr>
              <a:t>** Not for everyone:  Experience with hormonal birth control predictive</a:t>
            </a:r>
          </a:p>
          <a:p>
            <a:pPr marL="176611" indent="-176611">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A5BB5-5643-43A2-B9D5-9C623CB83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88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Audience: Both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Benign vs. harmful</a:t>
            </a:r>
          </a:p>
          <a:p>
            <a:r>
              <a:rPr lang="en-US" sz="1600" dirty="0">
                <a:latin typeface="Avenir Next LT Pro" panose="020B0504020202020204" pitchFamily="34" charset="0"/>
              </a:rPr>
              <a:t>Herbs and supplements (black cohosh, bee pollen for hot flashes, melatonin/valerian for sleep)</a:t>
            </a:r>
          </a:p>
          <a:p>
            <a:r>
              <a:rPr lang="en-US" sz="1600" dirty="0">
                <a:latin typeface="Avenir Next LT Pro" panose="020B0504020202020204" pitchFamily="34" charset="0"/>
              </a:rPr>
              <a:t>Progesterone creams</a:t>
            </a:r>
          </a:p>
          <a:p>
            <a:pPr marL="0" indent="0">
              <a:buNone/>
            </a:pPr>
            <a:r>
              <a:rPr lang="en-US" sz="1800" b="1" u="sng" dirty="0">
                <a:latin typeface="Avenir Next LT Pro" panose="020B0504020202020204" pitchFamily="34" charset="0"/>
              </a:rPr>
              <a:t>Non-Pharmacologic Treatment:</a:t>
            </a:r>
            <a:br>
              <a:rPr lang="en-US" sz="1800" dirty="0">
                <a:latin typeface="Avenir Next LT Pro" panose="020B0504020202020204" pitchFamily="34" charset="0"/>
              </a:rPr>
            </a:br>
            <a:r>
              <a:rPr lang="en-US" sz="1800" dirty="0">
                <a:latin typeface="Avenir Next LT Pro" panose="020B0504020202020204" pitchFamily="34" charset="0"/>
              </a:rPr>
              <a:t>( most with either little or no evidence-supporting therapy, but relatively risk free) </a:t>
            </a:r>
          </a:p>
          <a:p>
            <a:r>
              <a:rPr lang="en-US" sz="1800" dirty="0">
                <a:latin typeface="Avenir Next LT Pro" panose="020B0504020202020204" pitchFamily="34" charset="0"/>
              </a:rPr>
              <a:t>Avoiding triggers (hot drinks, heavy blankets, stress)</a:t>
            </a:r>
          </a:p>
          <a:p>
            <a:r>
              <a:rPr lang="en-US" sz="1800" dirty="0">
                <a:latin typeface="Avenir Next LT Pro" panose="020B0504020202020204" pitchFamily="34" charset="0"/>
              </a:rPr>
              <a:t>Mind-body approaches</a:t>
            </a:r>
          </a:p>
          <a:p>
            <a:pPr marL="457200" lvl="1" indent="0">
              <a:buNone/>
            </a:pPr>
            <a:r>
              <a:rPr lang="en-US" sz="1800" dirty="0">
                <a:latin typeface="Avenir Next LT Pro" panose="020B0504020202020204" pitchFamily="34" charset="0"/>
              </a:rPr>
              <a:t>Mindfulness, Yoga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r>
              <a:rPr lang="en-US" sz="1600" dirty="0"/>
              <a:t>Triggers: reasonable to try</a:t>
            </a:r>
          </a:p>
          <a:p>
            <a:endParaRPr lang="en-US" sz="1600" dirty="0"/>
          </a:p>
          <a:p>
            <a:r>
              <a:rPr lang="en-US" sz="1600" dirty="0"/>
              <a:t>Herbs/supplements aka “phytoestrogens”  (</a:t>
            </a:r>
            <a:r>
              <a:rPr lang="en-US" sz="1600" dirty="0" err="1"/>
              <a:t>eg</a:t>
            </a:r>
            <a:r>
              <a:rPr lang="en-US" sz="1600" dirty="0"/>
              <a:t> black cohosh– found in soy, lentils, chick peas – not very many studies, - done in small numbers, for 2-3 months at </a:t>
            </a:r>
            <a:r>
              <a:rPr lang="en-US" sz="1600" dirty="0" err="1"/>
              <a:t>at</a:t>
            </a:r>
            <a:r>
              <a:rPr lang="en-US" sz="1600" dirty="0"/>
              <a:t> time and there is little evidence that they work any better than placebo</a:t>
            </a:r>
          </a:p>
          <a:p>
            <a:endParaRPr lang="en-US" sz="1600" dirty="0"/>
          </a:p>
          <a:p>
            <a:r>
              <a:rPr lang="en-US" sz="1600" dirty="0"/>
              <a:t>Breast cancer survivors often ask:  I do not recommend for this indication </a:t>
            </a:r>
          </a:p>
          <a:p>
            <a:r>
              <a:rPr lang="en-US" sz="1600" dirty="0"/>
              <a:t>(though use in moderation in diet is OK)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A749-86AF-4133-96C5-AA719C2368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01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Friesen and Dr. Sabi to introduce the topic</a:t>
            </a:r>
          </a:p>
        </p:txBody>
      </p:sp>
      <p:sp>
        <p:nvSpPr>
          <p:cNvPr id="4" name="Slide Number Placeholder 3"/>
          <p:cNvSpPr>
            <a:spLocks noGrp="1"/>
          </p:cNvSpPr>
          <p:nvPr>
            <p:ph type="sldNum" sz="quarter" idx="5"/>
          </p:nvPr>
        </p:nvSpPr>
        <p:spPr/>
        <p:txBody>
          <a:bodyPr/>
          <a:lstStyle/>
          <a:p>
            <a:fld id="{609004F4-1783-4BE2-A004-F31110CD4CDF}" type="slidenum">
              <a:rPr lang="en-US" smtClean="0"/>
              <a:t>2</a:t>
            </a:fld>
            <a:endParaRPr lang="en-US"/>
          </a:p>
        </p:txBody>
      </p:sp>
    </p:spTree>
    <p:extLst>
      <p:ext uri="{BB962C8B-B14F-4D97-AF65-F5344CB8AC3E}">
        <p14:creationId xmlns:p14="http://schemas.microsoft.com/office/powerpoint/2010/main" val="347706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Both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venir Next LT Pro" panose="020B0504020202020204" pitchFamily="34" charset="0"/>
              </a:rPr>
              <a:t>SSRI’s/SNRI’s </a:t>
            </a:r>
            <a:r>
              <a:rPr lang="en-US" dirty="0">
                <a:latin typeface="Avenir Next LT Pro" panose="020B0504020202020204" pitchFamily="34" charset="0"/>
              </a:rPr>
              <a:t>– used for depression/anxiety such as Celexa, Lexapro, Paxil or Effexor can be effective in low doses. Not recommended when taking tamoxifen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venir Next LT Pro" panose="020B0504020202020204" pitchFamily="34" charset="0"/>
              </a:rPr>
              <a:t>Trazodone </a:t>
            </a:r>
            <a:r>
              <a:rPr lang="en-US" dirty="0">
                <a:latin typeface="Avenir Next LT Pro" panose="020B0504020202020204" pitchFamily="34" charset="0"/>
              </a:rPr>
              <a:t>– used for depression  and  sleep. Can cause some residual sleepiness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venir Next LT Pro" panose="020B0504020202020204" pitchFamily="34" charset="0"/>
              </a:rPr>
              <a:t>Clonidine </a:t>
            </a:r>
            <a:r>
              <a:rPr lang="en-US" dirty="0">
                <a:latin typeface="Avenir Next LT Pro" panose="020B0504020202020204" pitchFamily="34" charset="0"/>
              </a:rPr>
              <a:t>– blood pressure medication patch. Can take 3 months to see full benefit. Side effects can include headache, dizziness, sedation and constipation</a:t>
            </a:r>
          </a:p>
          <a:p>
            <a:endParaRPr lang="en-US" dirty="0"/>
          </a:p>
          <a:p>
            <a:r>
              <a:rPr lang="en-US" dirty="0"/>
              <a:t>When compared to placebo- improve symptoms by 30-50%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AA5BB5-5643-43A2-B9D5-9C623CB834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89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Both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populations – increased risk of Fibroids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cultures women are seen as less than if they are no longer able to bare 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The silence surrounding menopause is putting women’s lives at risk - The Health Policy Partnership</a:t>
            </a:r>
            <a:endParaRPr lang="en-US" dirty="0"/>
          </a:p>
          <a:p>
            <a:endParaRPr lang="en-US" dirty="0"/>
          </a:p>
          <a:p>
            <a:endParaRPr lang="en-US" dirty="0"/>
          </a:p>
          <a:p>
            <a:pPr marL="285750" indent="-285750" algn="l">
              <a:buFont typeface="Arial" panose="020B0604020202020204" pitchFamily="34" charset="0"/>
              <a:buChar char="•"/>
            </a:pPr>
            <a:r>
              <a:rPr lang="en-US" b="0" i="0" dirty="0">
                <a:solidFill>
                  <a:srgbClr val="333333"/>
                </a:solidFill>
                <a:effectLst/>
                <a:latin typeface="proxima-nova"/>
              </a:rPr>
              <a:t>Many women are not able to access the treatment they need. A </a:t>
            </a:r>
            <a:r>
              <a:rPr lang="en-US" b="0" i="0" dirty="0">
                <a:solidFill>
                  <a:srgbClr val="333333"/>
                </a:solidFill>
                <a:effectLst/>
                <a:latin typeface="proxima-nova"/>
                <a:hlinkClick r:id="rId4"/>
              </a:rPr>
              <a:t>UK survey</a:t>
            </a:r>
            <a:r>
              <a:rPr lang="en-US" b="0" i="0" dirty="0">
                <a:solidFill>
                  <a:srgbClr val="333333"/>
                </a:solidFill>
                <a:effectLst/>
                <a:latin typeface="proxima-nova"/>
              </a:rPr>
              <a:t> of more than 5,000 women experiencing menopause or perimenopause found that although 79% visited their GP about menopause symptoms, only 37% were given menopausal hormone therapy. Despite national menopause guidelines clearly stating that antidepressants are not a suitable first-line treatment, 23% of the women were prescribed them instead.</a:t>
            </a:r>
          </a:p>
          <a:p>
            <a:pPr marL="285750" indent="-285750" algn="l">
              <a:buFont typeface="Arial" panose="020B0604020202020204" pitchFamily="34" charset="0"/>
              <a:buChar char="•"/>
            </a:pPr>
            <a:r>
              <a:rPr lang="en-US" b="0" i="0" dirty="0">
                <a:solidFill>
                  <a:srgbClr val="333333"/>
                </a:solidFill>
                <a:effectLst/>
                <a:latin typeface="proxima-nova"/>
              </a:rPr>
              <a:t>The survey also highlighted significant delays in care, with 44% of the women who received treatment waiting a year or longer, and 12% waiting more than five years. As a result of this waiting time, many women who can afford to pay for healthcare turn to private clinics, contributing to health inequalities.</a:t>
            </a:r>
          </a:p>
          <a:p>
            <a:pPr marL="285750" indent="-285750" algn="l">
              <a:buFont typeface="Arial" panose="020B0604020202020204" pitchFamily="34" charset="0"/>
              <a:buChar char="•"/>
            </a:pPr>
            <a:r>
              <a:rPr lang="en-US" b="0" i="0" dirty="0">
                <a:solidFill>
                  <a:srgbClr val="333333"/>
                </a:solidFill>
                <a:effectLst/>
                <a:latin typeface="proxima-nova"/>
              </a:rPr>
              <a:t>These challenges are worrying for all women, but they may disproportionately affect those belonging to ethnic minority groups and LGBTQ+ communities. These individuals have reported having </a:t>
            </a:r>
            <a:r>
              <a:rPr lang="en-US" b="0" i="0" dirty="0">
                <a:effectLst/>
                <a:latin typeface="proxima-nova"/>
                <a:hlinkClick r:id="rId5"/>
              </a:rPr>
              <a:t>negative experiences when seeking appropriate care</a:t>
            </a:r>
            <a:r>
              <a:rPr lang="en-US" b="0" i="0" dirty="0">
                <a:solidFill>
                  <a:srgbClr val="333333"/>
                </a:solidFill>
                <a:effectLst/>
                <a:latin typeface="proxima-nova"/>
              </a:rPr>
              <a:t> and feeling under-represented in the research and narratives surrounding menopause.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r>
              <a:rPr lang="en-US" dirty="0">
                <a:effectLst/>
                <a:latin typeface="-apple-system"/>
              </a:rPr>
              <a:t>[2:46 PM] Deb Friesen</a:t>
            </a:r>
          </a:p>
          <a:p>
            <a:pPr rtl="0"/>
            <a:r>
              <a:rPr lang="en-US" dirty="0">
                <a:effectLst/>
                <a:latin typeface="-apple-system"/>
              </a:rPr>
              <a:t>The Menopause Research Equity Act would require the Director of the National Institutes of Health (NIH) to determine the amount of funding allocated by the NIH for such research over the past five fiscal years and to submit a report with their findings and a strategic plan to address the identified gaps in knowledge ...</a:t>
            </a:r>
          </a:p>
          <a:p>
            <a:pPr rtl="0"/>
            <a:r>
              <a:rPr lang="en-US" dirty="0">
                <a:effectLst/>
                <a:latin typeface="-apple-system"/>
              </a:rPr>
              <a:t> </a:t>
            </a:r>
          </a:p>
          <a:p>
            <a:pPr rtl="0"/>
            <a:r>
              <a:rPr lang="en-US" b="1" dirty="0">
                <a:effectLst/>
                <a:latin typeface="-apple-system"/>
                <a:hlinkClick r:id="rId6" tooltip="https://www.letstalkmenopause.org/#:~:text=the%20menopause%20research%20equity%20act,the%20identified%20gaps%20in%20knowledge"/>
              </a:rPr>
              <a:t>Let's Talk Menopause</a:t>
            </a:r>
            <a:endParaRPr lang="en-US" b="1" dirty="0">
              <a:effectLst/>
              <a:latin typeface="-apple-system"/>
            </a:endParaRPr>
          </a:p>
          <a:p>
            <a:pPr rtl="0"/>
            <a:r>
              <a:rPr lang="en-US" dirty="0">
                <a:effectLst/>
                <a:latin typeface="-apple-system"/>
              </a:rPr>
              <a:t>Advocacy-home</a:t>
            </a:r>
          </a:p>
          <a:p>
            <a:pPr rtl="0"/>
            <a:r>
              <a:rPr lang="en-US" dirty="0">
                <a:effectLst/>
                <a:latin typeface="-apple-system"/>
              </a:rPr>
              <a:t>This Privacy Policy is meant to help you understand what information we collect. Our Site may use cookies, pixel tags, Local Shared Objects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09004F4-1783-4BE2-A004-F31110CD4CDF}" type="slidenum">
              <a:rPr lang="en-US" smtClean="0"/>
              <a:t>21</a:t>
            </a:fld>
            <a:endParaRPr lang="en-US"/>
          </a:p>
        </p:txBody>
      </p:sp>
    </p:spTree>
    <p:extLst>
      <p:ext uri="{BB962C8B-B14F-4D97-AF65-F5344CB8AC3E}">
        <p14:creationId xmlns:p14="http://schemas.microsoft.com/office/powerpoint/2010/main" val="926730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Audience: Both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cs typeface="Arial" panose="020B0604020202020204" pitchFamily="34" charset="0"/>
              </a:rPr>
              <a:t>“Innovation revenue” is revenue from products and services launched in the past 3 years.</a:t>
            </a:r>
          </a:p>
          <a:p>
            <a:pPr marL="0" indent="0">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dirty="0">
                <a:latin typeface="Arial" panose="020B0604020202020204" pitchFamily="34" charset="0"/>
                <a:cs typeface="Arial" panose="020B0604020202020204" pitchFamily="34" charset="0"/>
              </a:rPr>
              <a:t>A diverse management team can help reshape a company’s innovation efforts in areas like fair employment practices, such as equal pay; participative leadership, with different views being heard and valued; a strategic emphasis on diversity led by the CEO; frequent and open communication; and a culture of openness to new ideas. </a:t>
            </a:r>
          </a:p>
        </p:txBody>
      </p:sp>
      <p:sp>
        <p:nvSpPr>
          <p:cNvPr id="4" name="Slide Number Placeholder 3"/>
          <p:cNvSpPr>
            <a:spLocks noGrp="1"/>
          </p:cNvSpPr>
          <p:nvPr>
            <p:ph type="sldNum" sz="quarter" idx="5"/>
          </p:nvPr>
        </p:nvSpPr>
        <p:spPr/>
        <p:txBody>
          <a:bodyPr/>
          <a:lstStyle/>
          <a:p>
            <a:pPr marL="0" marR="0" lvl="0" indent="0" algn="r" defTabSz="914115" rtl="0" eaLnBrk="1" fontAlgn="auto" latinLnBrk="0" hangingPunct="1">
              <a:lnSpc>
                <a:spcPct val="100000"/>
              </a:lnSpc>
              <a:spcBef>
                <a:spcPts val="0"/>
              </a:spcBef>
              <a:spcAft>
                <a:spcPts val="0"/>
              </a:spcAft>
              <a:buClrTx/>
              <a:buSzTx/>
              <a:buFontTx/>
              <a:buNone/>
              <a:tabLst/>
              <a:defRPr/>
            </a:pPr>
            <a:fld id="{07600A68-CB8C-BF41-A3A5-DAA9F4BAC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115"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98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Generate questions/plant in the audience – Michelle S. and Aric to ask questions</a:t>
            </a:r>
          </a:p>
          <a:p>
            <a:pPr marL="285750" indent="-285750">
              <a:buFont typeface="Arial" panose="020B0604020202020204" pitchFamily="34" charset="0"/>
              <a:buChar char="•"/>
            </a:pPr>
            <a:r>
              <a:rPr lang="en-US" dirty="0"/>
              <a:t>Have the conversation</a:t>
            </a:r>
          </a:p>
          <a:p>
            <a:pPr marL="285750" indent="-285750">
              <a:buFont typeface="Arial" panose="020B0604020202020204" pitchFamily="34" charset="0"/>
              <a:buChar char="•"/>
            </a:pPr>
            <a:r>
              <a:rPr lang="en-US" dirty="0"/>
              <a:t>Not everything that women go through between 45-59 is menopause</a:t>
            </a:r>
          </a:p>
          <a:p>
            <a:pPr marL="285750" indent="-285750">
              <a:buFont typeface="Arial" panose="020B0604020202020204" pitchFamily="34" charset="0"/>
              <a:buChar char="•"/>
            </a:pPr>
            <a:r>
              <a:rPr lang="en-US" dirty="0"/>
              <a:t>If you see someone suffering</a:t>
            </a:r>
          </a:p>
          <a:p>
            <a:pPr marL="285750" indent="-285750">
              <a:buFont typeface="Arial" panose="020B0604020202020204" pitchFamily="34" charset="0"/>
              <a:buChar char="•"/>
            </a:pPr>
            <a:r>
              <a:rPr lang="en-US" dirty="0"/>
              <a:t>Can’t use a cookie cutter approach to menopause</a:t>
            </a:r>
          </a:p>
          <a:p>
            <a:pPr marL="285750" indent="-285750">
              <a:buFont typeface="Arial" panose="020B0604020202020204" pitchFamily="34" charset="0"/>
              <a:buChar char="•"/>
            </a:pPr>
            <a:r>
              <a:rPr lang="en-US" dirty="0"/>
              <a:t>Treat every patient uniquely </a:t>
            </a:r>
          </a:p>
          <a:p>
            <a:endParaRPr lang="en-US" dirty="0"/>
          </a:p>
        </p:txBody>
      </p:sp>
      <p:sp>
        <p:nvSpPr>
          <p:cNvPr id="4" name="Slide Number Placeholder 3"/>
          <p:cNvSpPr>
            <a:spLocks noGrp="1"/>
          </p:cNvSpPr>
          <p:nvPr>
            <p:ph type="sldNum" sz="quarter" idx="5"/>
          </p:nvPr>
        </p:nvSpPr>
        <p:spPr/>
        <p:txBody>
          <a:bodyPr/>
          <a:lstStyle/>
          <a:p>
            <a:fld id="{609004F4-1783-4BE2-A004-F31110CD4CDF}" type="slidenum">
              <a:rPr lang="en-US" smtClean="0"/>
              <a:t>23</a:t>
            </a:fld>
            <a:endParaRPr lang="en-US"/>
          </a:p>
        </p:txBody>
      </p:sp>
    </p:spTree>
    <p:extLst>
      <p:ext uri="{BB962C8B-B14F-4D97-AF65-F5344CB8AC3E}">
        <p14:creationId xmlns:p14="http://schemas.microsoft.com/office/powerpoint/2010/main" val="185753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Audience: Both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6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Audience: Both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92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64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Share a little background on Dr. Gunter and her book</a:t>
            </a:r>
          </a:p>
          <a:p>
            <a:pPr marL="171450" indent="-171450">
              <a:buFont typeface="Arial" panose="020B0604020202020204" pitchFamily="34" charset="0"/>
              <a:buChar char="•"/>
            </a:pPr>
            <a:r>
              <a:rPr lang="en-US" dirty="0"/>
              <a:t>Slide to create psychologically safe space </a:t>
            </a:r>
          </a:p>
          <a:p>
            <a:pPr marL="171450" indent="-171450">
              <a:buFont typeface="Arial" panose="020B0604020202020204" pitchFamily="34" charset="0"/>
              <a:buChar char="•"/>
            </a:pPr>
            <a:r>
              <a:rPr lang="en-US" dirty="0"/>
              <a:t>Audience: ADP and clinicians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017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Audience: Both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46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Audience: Both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6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Audience: Both</a:t>
            </a:r>
          </a:p>
          <a:p>
            <a:endParaRPr lang="en-US"/>
          </a:p>
        </p:txBody>
      </p:sp>
      <p:sp>
        <p:nvSpPr>
          <p:cNvPr id="4" name="Slide Number Placeholder 3"/>
          <p:cNvSpPr>
            <a:spLocks noGrp="1"/>
          </p:cNvSpPr>
          <p:nvPr>
            <p:ph type="sldNum" sz="quarter" idx="5"/>
          </p:nvPr>
        </p:nvSpPr>
        <p:spPr/>
        <p:txBody>
          <a:bodyPr/>
          <a:lstStyle/>
          <a:p>
            <a:fld id="{609004F4-1783-4BE2-A004-F31110CD4CDF}" type="slidenum">
              <a:rPr lang="en-US" smtClean="0"/>
              <a:t>7</a:t>
            </a:fld>
            <a:endParaRPr lang="en-US"/>
          </a:p>
        </p:txBody>
      </p:sp>
    </p:spTree>
    <p:extLst>
      <p:ext uri="{BB962C8B-B14F-4D97-AF65-F5344CB8AC3E}">
        <p14:creationId xmlns:p14="http://schemas.microsoft.com/office/powerpoint/2010/main" val="162290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Both</a:t>
            </a:r>
          </a:p>
          <a:p>
            <a:r>
              <a:rPr lang="en-US" dirty="0"/>
              <a:t>Possibly speakers notes for clinician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089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Both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410E-D659-4CCD-B7AD-1D37F8184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62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550B-4256-4EBD-8DAB-3FE6FC7AFA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658E9F-9087-83B4-171A-DD1FC853ED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F6516F-5A98-83C0-BD73-9EFABCD379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739E989-FFC8-CEEB-07AE-9174AD23A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6A004-DF00-049A-876E-E23591F94595}"/>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9318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67F2-4F49-25C6-E175-764D676563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2914E-986B-0EE4-87B8-C7E676A93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EDFC-7187-39AE-452B-9E150A6823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7249E2-E948-4962-8188-02A440457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08FBC-4B19-9F2C-855B-A94B00ED7F91}"/>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31894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0FF3E-1B64-1A4A-1A27-9FC757A78E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2DAB8E-83D9-BCB2-B016-2821230AE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EC8E2-BBC2-E364-3B38-82B6BDA475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C08D83-4201-2B76-17E4-8EC86772E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BE203-D8BB-F537-BDDE-450FF9BDF701}"/>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4022708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E9EB-C0C5-435A-8ECF-4768DAE517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A662-9016-4D70-BA7D-0AB88DD6A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F36108-168E-471D-9218-4420D81BA61F}"/>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5" name="Footer Placeholder 4">
            <a:extLst>
              <a:ext uri="{FF2B5EF4-FFF2-40B4-BE49-F238E27FC236}">
                <a16:creationId xmlns:a16="http://schemas.microsoft.com/office/drawing/2014/main" id="{ACDD3BE9-C66A-47D0-AB3C-DBAD4F707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6CB9D-A6C7-4A00-9B7E-3422C038A90C}"/>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137086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D29EE-164C-4D5C-A3B5-A98FB496C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67A710-F74E-44A6-8401-7E0E760906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D6603-FCA4-47B9-B518-C40EBC2767D7}"/>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5" name="Footer Placeholder 4">
            <a:extLst>
              <a:ext uri="{FF2B5EF4-FFF2-40B4-BE49-F238E27FC236}">
                <a16:creationId xmlns:a16="http://schemas.microsoft.com/office/drawing/2014/main" id="{32C391DA-AAE3-4BA0-BC2B-86D768418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E857-03D5-41CD-A10F-5D26E2370C90}"/>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3608754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E6600-A366-4D72-BB67-7B7DEB9A8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3EFA8E-F542-476B-8C6E-16A0D28BC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1C96B9-C561-4557-B470-60BCAE9980D5}"/>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5" name="Footer Placeholder 4">
            <a:extLst>
              <a:ext uri="{FF2B5EF4-FFF2-40B4-BE49-F238E27FC236}">
                <a16:creationId xmlns:a16="http://schemas.microsoft.com/office/drawing/2014/main" id="{B275A34D-D41B-451D-84A0-4399976A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15DA2-10A6-45CD-B2A1-70E6DA0B2F95}"/>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3569549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2362-29A8-4C70-A9F0-49C09660B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67E19-77D4-4C8F-BBB8-53A01C56A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63BF18-51FF-43D2-A2E8-5BF55DA98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0D27F5-8A00-4B2C-9B24-F660237EA895}"/>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6" name="Footer Placeholder 5">
            <a:extLst>
              <a:ext uri="{FF2B5EF4-FFF2-40B4-BE49-F238E27FC236}">
                <a16:creationId xmlns:a16="http://schemas.microsoft.com/office/drawing/2014/main" id="{593B8F0E-82E8-4D46-8151-213EB4A91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9E908-E2F5-4CAB-971F-6668AF3A05B1}"/>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1883554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535F-E914-43EF-B6B1-A967A47591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437F3-B087-4D0A-B6B9-553D2C084D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5B07D9-7A8C-4C7D-81E2-049F051B1A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7D861E-70F6-4944-9832-11998585DA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EA9B91-7D8C-4785-B342-18DCD366E6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F76B0-9DE4-4388-9678-0D2A07745565}"/>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8" name="Footer Placeholder 7">
            <a:extLst>
              <a:ext uri="{FF2B5EF4-FFF2-40B4-BE49-F238E27FC236}">
                <a16:creationId xmlns:a16="http://schemas.microsoft.com/office/drawing/2014/main" id="{5D9E4AED-E1A0-4F42-8D99-035A68BD88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F5490-2C0D-477A-A545-DD6FA9B4E35D}"/>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2000388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7BB0-D8BB-4D4A-B5F2-9980E0892D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9CDDF-4EB1-43A9-9A51-C32D85FA84BD}"/>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4" name="Footer Placeholder 3">
            <a:extLst>
              <a:ext uri="{FF2B5EF4-FFF2-40B4-BE49-F238E27FC236}">
                <a16:creationId xmlns:a16="http://schemas.microsoft.com/office/drawing/2014/main" id="{6BBF568B-71A8-47EC-9CC5-58E1AA3744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5AAE0-F9C2-4A48-AC99-174848408A4B}"/>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1806840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67714-5538-4846-9FED-E2F1A4FC0A9D}"/>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3" name="Footer Placeholder 2">
            <a:extLst>
              <a:ext uri="{FF2B5EF4-FFF2-40B4-BE49-F238E27FC236}">
                <a16:creationId xmlns:a16="http://schemas.microsoft.com/office/drawing/2014/main" id="{43481148-911E-4A14-9910-B0796C7281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30DE14-F609-403A-93FA-AA59044FD575}"/>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4031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93DC-E7C9-44E2-A31F-CD8CF0750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F71386-6438-4372-AE9C-319F31475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5478CE-C7BE-48A6-A03A-D23CC129D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D007A-BC27-49FD-96CF-0FB670A304B6}"/>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6" name="Footer Placeholder 5">
            <a:extLst>
              <a:ext uri="{FF2B5EF4-FFF2-40B4-BE49-F238E27FC236}">
                <a16:creationId xmlns:a16="http://schemas.microsoft.com/office/drawing/2014/main" id="{6675F32D-0337-4634-B56E-CD7E7F566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E4355-CD7E-4B21-AA0D-D9E206839BD6}"/>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374155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A2E0-94C5-E660-F4C7-81DDA6B3D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894DF-402C-B0BF-0168-18035CF06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835AA-2BAF-ED67-B287-E4485809DCA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067C91C-89BA-86D5-E417-02E3FA23C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68AE5-C80D-E36F-23D4-05392C64B425}"/>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546415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92DE-BE2A-4014-8A13-F58C9A7DF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F9E198-E93F-46D4-B3B3-A1C9AA0EC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ABA9E1-EBB2-47D4-9504-C7069FF3E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2790C-8CE6-4849-9C32-03B5EDEFBDD2}"/>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6" name="Footer Placeholder 5">
            <a:extLst>
              <a:ext uri="{FF2B5EF4-FFF2-40B4-BE49-F238E27FC236}">
                <a16:creationId xmlns:a16="http://schemas.microsoft.com/office/drawing/2014/main" id="{A41406B2-71D7-4238-9A29-21C538147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A133D-F227-447B-B533-B8AF02B5DD79}"/>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2325319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C392-0779-4E1E-979F-60106A4F8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DFB6C-C54C-417F-8201-A0E491D408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46D1-C484-477D-9CE2-99419DDDAEED}"/>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5" name="Footer Placeholder 4">
            <a:extLst>
              <a:ext uri="{FF2B5EF4-FFF2-40B4-BE49-F238E27FC236}">
                <a16:creationId xmlns:a16="http://schemas.microsoft.com/office/drawing/2014/main" id="{1D1530F8-AFC9-4B72-B5D6-8D30F0247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BCD659-3E38-477F-A932-4F6F6C8B385B}"/>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323420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8C9DC-81D7-4E18-9AF8-ECFADF297A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47F108-2187-46EF-9601-50DB3A2569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0B938-9039-463B-8141-86BCEC055B37}"/>
              </a:ext>
            </a:extLst>
          </p:cNvPr>
          <p:cNvSpPr>
            <a:spLocks noGrp="1"/>
          </p:cNvSpPr>
          <p:nvPr>
            <p:ph type="dt" sz="half" idx="10"/>
          </p:nvPr>
        </p:nvSpPr>
        <p:spPr/>
        <p:txBody>
          <a:bodyPr/>
          <a:lstStyle/>
          <a:p>
            <a:fld id="{FD6E705F-0BC9-422B-B616-6D6DE532B521}" type="datetimeFigureOut">
              <a:rPr lang="en-US" smtClean="0"/>
              <a:t>1/29/2024</a:t>
            </a:fld>
            <a:endParaRPr lang="en-US"/>
          </a:p>
        </p:txBody>
      </p:sp>
      <p:sp>
        <p:nvSpPr>
          <p:cNvPr id="5" name="Footer Placeholder 4">
            <a:extLst>
              <a:ext uri="{FF2B5EF4-FFF2-40B4-BE49-F238E27FC236}">
                <a16:creationId xmlns:a16="http://schemas.microsoft.com/office/drawing/2014/main" id="{CB7071A7-BBFB-4731-8913-6424BD26F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9BE79-6735-4383-88E8-BCABD5FD6D6F}"/>
              </a:ext>
            </a:extLst>
          </p:cNvPr>
          <p:cNvSpPr>
            <a:spLocks noGrp="1"/>
          </p:cNvSpPr>
          <p:nvPr>
            <p:ph type="sldNum" sz="quarter" idx="12"/>
          </p:nvPr>
        </p:nvSpPr>
        <p:spPr/>
        <p:txBody>
          <a:bodyPr/>
          <a:lstStyle/>
          <a:p>
            <a:fld id="{5031DD61-BF99-4E33-BCBA-977807196E36}" type="slidenum">
              <a:rPr lang="en-US" smtClean="0"/>
              <a:t>‹#›</a:t>
            </a:fld>
            <a:endParaRPr lang="en-US"/>
          </a:p>
        </p:txBody>
      </p:sp>
    </p:spTree>
    <p:extLst>
      <p:ext uri="{BB962C8B-B14F-4D97-AF65-F5344CB8AC3E}">
        <p14:creationId xmlns:p14="http://schemas.microsoft.com/office/powerpoint/2010/main" val="3967730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w Angle Pictu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2889CB5-9473-4857-886F-5B848BABC923}" type="slidenum">
              <a:rPr lang="en-US" smtClean="0"/>
              <a:t>‹#›</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2" name="Title 1"/>
          <p:cNvSpPr>
            <a:spLocks noGrp="1"/>
          </p:cNvSpPr>
          <p:nvPr>
            <p:ph type="title"/>
          </p:nvPr>
        </p:nvSpPr>
        <p:spPr>
          <a:xfrm>
            <a:off x="381000" y="342901"/>
            <a:ext cx="8640170" cy="716972"/>
          </a:xfrm>
        </p:spPr>
        <p:txBody>
          <a:bodyPr/>
          <a:lstStyle/>
          <a:p>
            <a:r>
              <a:rPr lang="en-US"/>
              <a:t>Click to edit Master title style</a:t>
            </a:r>
          </a:p>
        </p:txBody>
      </p:sp>
      <p:sp>
        <p:nvSpPr>
          <p:cNvPr id="3" name="Content Placeholder 2"/>
          <p:cNvSpPr>
            <a:spLocks noGrp="1"/>
          </p:cNvSpPr>
          <p:nvPr>
            <p:ph idx="1"/>
          </p:nvPr>
        </p:nvSpPr>
        <p:spPr>
          <a:xfrm>
            <a:off x="381000" y="1485900"/>
            <a:ext cx="8288666" cy="4687984"/>
          </a:xfrm>
          <a:custGeom>
            <a:avLst/>
            <a:gdLst>
              <a:gd name="connsiteX0" fmla="*/ 0 w 11430000"/>
              <a:gd name="connsiteY0" fmla="*/ 4686300 h 4686300"/>
              <a:gd name="connsiteX1" fmla="*/ 0 w 11430000"/>
              <a:gd name="connsiteY1" fmla="*/ 0 h 4686300"/>
              <a:gd name="connsiteX2" fmla="*/ 11430000 w 11430000"/>
              <a:gd name="connsiteY2" fmla="*/ 0 h 4686300"/>
              <a:gd name="connsiteX3" fmla="*/ 11430000 w 11430000"/>
              <a:gd name="connsiteY3" fmla="*/ 4686300 h 4686300"/>
              <a:gd name="connsiteX4" fmla="*/ 0 w 11430000"/>
              <a:gd name="connsiteY4" fmla="*/ 4686300 h 4686300"/>
              <a:gd name="connsiteX0" fmla="*/ 0 w 11430000"/>
              <a:gd name="connsiteY0" fmla="*/ 4686300 h 4686300"/>
              <a:gd name="connsiteX1" fmla="*/ 0 w 11430000"/>
              <a:gd name="connsiteY1" fmla="*/ 0 h 4686300"/>
              <a:gd name="connsiteX2" fmla="*/ 6675120 w 11430000"/>
              <a:gd name="connsiteY2" fmla="*/ 0 h 4686300"/>
              <a:gd name="connsiteX3" fmla="*/ 11430000 w 11430000"/>
              <a:gd name="connsiteY3" fmla="*/ 4686300 h 4686300"/>
              <a:gd name="connsiteX4" fmla="*/ 0 w 11430000"/>
              <a:gd name="connsiteY4" fmla="*/ 4686300 h 4686300"/>
              <a:gd name="connsiteX0" fmla="*/ 0 w 6675120"/>
              <a:gd name="connsiteY0" fmla="*/ 4686300 h 4686300"/>
              <a:gd name="connsiteX1" fmla="*/ 0 w 6675120"/>
              <a:gd name="connsiteY1" fmla="*/ 0 h 4686300"/>
              <a:gd name="connsiteX2" fmla="*/ 6675120 w 6675120"/>
              <a:gd name="connsiteY2" fmla="*/ 0 h 4686300"/>
              <a:gd name="connsiteX3" fmla="*/ 3108960 w 6675120"/>
              <a:gd name="connsiteY3" fmla="*/ 4686300 h 4686300"/>
              <a:gd name="connsiteX4" fmla="*/ 0 w 6675120"/>
              <a:gd name="connsiteY4" fmla="*/ 4686300 h 4686300"/>
              <a:gd name="connsiteX0" fmla="*/ 0 w 7972978"/>
              <a:gd name="connsiteY0" fmla="*/ 4686300 h 4686300"/>
              <a:gd name="connsiteX1" fmla="*/ 0 w 7972978"/>
              <a:gd name="connsiteY1" fmla="*/ 0 h 4686300"/>
              <a:gd name="connsiteX2" fmla="*/ 7972978 w 7972978"/>
              <a:gd name="connsiteY2" fmla="*/ 0 h 4686300"/>
              <a:gd name="connsiteX3" fmla="*/ 3108960 w 7972978"/>
              <a:gd name="connsiteY3" fmla="*/ 4686300 h 4686300"/>
              <a:gd name="connsiteX4" fmla="*/ 0 w 7972978"/>
              <a:gd name="connsiteY4" fmla="*/ 4686300 h 4686300"/>
              <a:gd name="connsiteX0" fmla="*/ 0 w 7972978"/>
              <a:gd name="connsiteY0" fmla="*/ 4686300 h 4701048"/>
              <a:gd name="connsiteX1" fmla="*/ 0 w 7972978"/>
              <a:gd name="connsiteY1" fmla="*/ 0 h 4701048"/>
              <a:gd name="connsiteX2" fmla="*/ 7972978 w 7972978"/>
              <a:gd name="connsiteY2" fmla="*/ 0 h 4701048"/>
              <a:gd name="connsiteX3" fmla="*/ 3241696 w 7972978"/>
              <a:gd name="connsiteY3" fmla="*/ 4701048 h 4701048"/>
              <a:gd name="connsiteX4" fmla="*/ 0 w 7972978"/>
              <a:gd name="connsiteY4" fmla="*/ 4686300 h 4701048"/>
              <a:gd name="connsiteX0" fmla="*/ 219491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219491 w 8192469"/>
              <a:gd name="connsiteY4" fmla="*/ 4686300 h 4701048"/>
              <a:gd name="connsiteX0" fmla="*/ 12910 w 8192469"/>
              <a:gd name="connsiteY0" fmla="*/ 4686300 h 4701048"/>
              <a:gd name="connsiteX1" fmla="*/ 0 w 8192469"/>
              <a:gd name="connsiteY1" fmla="*/ 13062 h 4701048"/>
              <a:gd name="connsiteX2" fmla="*/ 8192469 w 8192469"/>
              <a:gd name="connsiteY2" fmla="*/ 0 h 4701048"/>
              <a:gd name="connsiteX3" fmla="*/ 3461187 w 8192469"/>
              <a:gd name="connsiteY3" fmla="*/ 4701048 h 4701048"/>
              <a:gd name="connsiteX4" fmla="*/ 12910 w 8192469"/>
              <a:gd name="connsiteY4" fmla="*/ 4686300 h 4701048"/>
              <a:gd name="connsiteX0" fmla="*/ 12910 w 8192469"/>
              <a:gd name="connsiteY0" fmla="*/ 4686300 h 4727173"/>
              <a:gd name="connsiteX1" fmla="*/ 0 w 8192469"/>
              <a:gd name="connsiteY1" fmla="*/ 13062 h 4727173"/>
              <a:gd name="connsiteX2" fmla="*/ 8192469 w 8192469"/>
              <a:gd name="connsiteY2" fmla="*/ 0 h 4727173"/>
              <a:gd name="connsiteX3" fmla="*/ 3487010 w 8192469"/>
              <a:gd name="connsiteY3" fmla="*/ 4727173 h 4727173"/>
              <a:gd name="connsiteX4" fmla="*/ 12910 w 8192469"/>
              <a:gd name="connsiteY4" fmla="*/ 4686300 h 4727173"/>
              <a:gd name="connsiteX0" fmla="*/ 12910 w 8192469"/>
              <a:gd name="connsiteY0" fmla="*/ 4686300 h 4701047"/>
              <a:gd name="connsiteX1" fmla="*/ 0 w 8192469"/>
              <a:gd name="connsiteY1" fmla="*/ 13062 h 4701047"/>
              <a:gd name="connsiteX2" fmla="*/ 8192469 w 8192469"/>
              <a:gd name="connsiteY2" fmla="*/ 0 h 4701047"/>
              <a:gd name="connsiteX3" fmla="*/ 3499921 w 8192469"/>
              <a:gd name="connsiteY3" fmla="*/ 4701047 h 4701047"/>
              <a:gd name="connsiteX4" fmla="*/ 12910 w 8192469"/>
              <a:gd name="connsiteY4" fmla="*/ 4686300 h 4701047"/>
              <a:gd name="connsiteX0" fmla="*/ 12910 w 8192469"/>
              <a:gd name="connsiteY0" fmla="*/ 4686300 h 4687984"/>
              <a:gd name="connsiteX1" fmla="*/ 0 w 8192469"/>
              <a:gd name="connsiteY1" fmla="*/ 13062 h 4687984"/>
              <a:gd name="connsiteX2" fmla="*/ 8192469 w 8192469"/>
              <a:gd name="connsiteY2" fmla="*/ 0 h 4687984"/>
              <a:gd name="connsiteX3" fmla="*/ 3499921 w 8192469"/>
              <a:gd name="connsiteY3" fmla="*/ 4687984 h 4687984"/>
              <a:gd name="connsiteX4" fmla="*/ 12910 w 8192469"/>
              <a:gd name="connsiteY4" fmla="*/ 4686300 h 46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469" h="4687984">
                <a:moveTo>
                  <a:pt x="12910" y="4686300"/>
                </a:moveTo>
                <a:cubicBezTo>
                  <a:pt x="8607" y="3128554"/>
                  <a:pt x="4303" y="1570808"/>
                  <a:pt x="0" y="13062"/>
                </a:cubicBezTo>
                <a:lnTo>
                  <a:pt x="8192469" y="0"/>
                </a:lnTo>
                <a:lnTo>
                  <a:pt x="3499921" y="4687984"/>
                </a:lnTo>
                <a:lnTo>
                  <a:pt x="12910" y="4686300"/>
                </a:lnTo>
                <a:close/>
              </a:path>
            </a:pathLst>
          </a:custGeo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3" hasCustomPrompt="1"/>
          </p:nvPr>
        </p:nvSpPr>
        <p:spPr>
          <a:xfrm>
            <a:off x="3629872" y="0"/>
            <a:ext cx="8562383" cy="6862184"/>
          </a:xfrm>
          <a:custGeom>
            <a:avLst/>
            <a:gdLst>
              <a:gd name="connsiteX0" fmla="*/ 0 w 8839200"/>
              <a:gd name="connsiteY0" fmla="*/ 6858000 h 6858000"/>
              <a:gd name="connsiteX1" fmla="*/ 1714500 w 8839200"/>
              <a:gd name="connsiteY1" fmla="*/ 0 h 6858000"/>
              <a:gd name="connsiteX2" fmla="*/ 7124700 w 8839200"/>
              <a:gd name="connsiteY2" fmla="*/ 0 h 6858000"/>
              <a:gd name="connsiteX3" fmla="*/ 8839200 w 8839200"/>
              <a:gd name="connsiteY3" fmla="*/ 6858000 h 6858000"/>
              <a:gd name="connsiteX4" fmla="*/ 0 w 8839200"/>
              <a:gd name="connsiteY4" fmla="*/ 6858000 h 6858000"/>
              <a:gd name="connsiteX0" fmla="*/ 0 w 8839200"/>
              <a:gd name="connsiteY0" fmla="*/ 6858000 h 6858000"/>
              <a:gd name="connsiteX1" fmla="*/ 171450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839200"/>
              <a:gd name="connsiteY0" fmla="*/ 6858000 h 6858000"/>
              <a:gd name="connsiteX1" fmla="*/ 6911340 w 8839200"/>
              <a:gd name="connsiteY1" fmla="*/ 0 h 6858000"/>
              <a:gd name="connsiteX2" fmla="*/ 8831580 w 8839200"/>
              <a:gd name="connsiteY2" fmla="*/ 15240 h 6858000"/>
              <a:gd name="connsiteX3" fmla="*/ 8839200 w 8839200"/>
              <a:gd name="connsiteY3" fmla="*/ 6858000 h 6858000"/>
              <a:gd name="connsiteX4" fmla="*/ 0 w 8839200"/>
              <a:gd name="connsiteY4" fmla="*/ 6858000 h 6858000"/>
              <a:gd name="connsiteX0" fmla="*/ 0 w 8793480"/>
              <a:gd name="connsiteY0" fmla="*/ 6842760 h 6858000"/>
              <a:gd name="connsiteX1" fmla="*/ 6865620 w 8793480"/>
              <a:gd name="connsiteY1" fmla="*/ 0 h 6858000"/>
              <a:gd name="connsiteX2" fmla="*/ 8785860 w 8793480"/>
              <a:gd name="connsiteY2" fmla="*/ 15240 h 6858000"/>
              <a:gd name="connsiteX3" fmla="*/ 8793480 w 8793480"/>
              <a:gd name="connsiteY3" fmla="*/ 6858000 h 6858000"/>
              <a:gd name="connsiteX4" fmla="*/ 0 w 8793480"/>
              <a:gd name="connsiteY4" fmla="*/ 6842760 h 6858000"/>
              <a:gd name="connsiteX0" fmla="*/ 0 w 8785860"/>
              <a:gd name="connsiteY0" fmla="*/ 6842760 h 6842760"/>
              <a:gd name="connsiteX1" fmla="*/ 6865620 w 8785860"/>
              <a:gd name="connsiteY1" fmla="*/ 0 h 6842760"/>
              <a:gd name="connsiteX2" fmla="*/ 8785860 w 8785860"/>
              <a:gd name="connsiteY2" fmla="*/ 15240 h 6842760"/>
              <a:gd name="connsiteX3" fmla="*/ 8701405 w 8785860"/>
              <a:gd name="connsiteY3" fmla="*/ 6781800 h 6842760"/>
              <a:gd name="connsiteX4" fmla="*/ 0 w 8785860"/>
              <a:gd name="connsiteY4" fmla="*/ 6842760 h 6842760"/>
              <a:gd name="connsiteX0" fmla="*/ 0 w 8793480"/>
              <a:gd name="connsiteY0" fmla="*/ 6842760 h 6854825"/>
              <a:gd name="connsiteX1" fmla="*/ 6865620 w 8793480"/>
              <a:gd name="connsiteY1" fmla="*/ 0 h 6854825"/>
              <a:gd name="connsiteX2" fmla="*/ 8785860 w 8793480"/>
              <a:gd name="connsiteY2" fmla="*/ 15240 h 6854825"/>
              <a:gd name="connsiteX3" fmla="*/ 8793480 w 8793480"/>
              <a:gd name="connsiteY3" fmla="*/ 6854825 h 6854825"/>
              <a:gd name="connsiteX4" fmla="*/ 0 w 8793480"/>
              <a:gd name="connsiteY4" fmla="*/ 6842760 h 6854825"/>
              <a:gd name="connsiteX0" fmla="*/ 0 w 8795385"/>
              <a:gd name="connsiteY0" fmla="*/ 6843395 h 6855460"/>
              <a:gd name="connsiteX1" fmla="*/ 6865620 w 8795385"/>
              <a:gd name="connsiteY1" fmla="*/ 635 h 6855460"/>
              <a:gd name="connsiteX2" fmla="*/ 8795385 w 8795385"/>
              <a:gd name="connsiteY2" fmla="*/ 0 h 6855460"/>
              <a:gd name="connsiteX3" fmla="*/ 8793480 w 8795385"/>
              <a:gd name="connsiteY3" fmla="*/ 6855460 h 6855460"/>
              <a:gd name="connsiteX4" fmla="*/ 0 w 8795385"/>
              <a:gd name="connsiteY4" fmla="*/ 6843395 h 6855460"/>
              <a:gd name="connsiteX0" fmla="*/ 0 w 8795385"/>
              <a:gd name="connsiteY0" fmla="*/ 6843395 h 6843395"/>
              <a:gd name="connsiteX1" fmla="*/ 6865620 w 8795385"/>
              <a:gd name="connsiteY1" fmla="*/ 635 h 6843395"/>
              <a:gd name="connsiteX2" fmla="*/ 8795385 w 8795385"/>
              <a:gd name="connsiteY2" fmla="*/ 0 h 6843395"/>
              <a:gd name="connsiteX3" fmla="*/ 7982319 w 8795385"/>
              <a:gd name="connsiteY3" fmla="*/ 6840712 h 6843395"/>
              <a:gd name="connsiteX4" fmla="*/ 0 w 8795385"/>
              <a:gd name="connsiteY4" fmla="*/ 6843395 h 6843395"/>
              <a:gd name="connsiteX0" fmla="*/ 0 w 8220198"/>
              <a:gd name="connsiteY0" fmla="*/ 6858143 h 6858143"/>
              <a:gd name="connsiteX1" fmla="*/ 6865620 w 8220198"/>
              <a:gd name="connsiteY1" fmla="*/ 15383 h 6858143"/>
              <a:gd name="connsiteX2" fmla="*/ 8220198 w 8220198"/>
              <a:gd name="connsiteY2" fmla="*/ 0 h 6858143"/>
              <a:gd name="connsiteX3" fmla="*/ 7982319 w 8220198"/>
              <a:gd name="connsiteY3" fmla="*/ 6855460 h 6858143"/>
              <a:gd name="connsiteX4" fmla="*/ 0 w 8220198"/>
              <a:gd name="connsiteY4" fmla="*/ 6858143 h 6858143"/>
              <a:gd name="connsiteX0" fmla="*/ 0 w 8474688"/>
              <a:gd name="connsiteY0" fmla="*/ 6858143 h 6873045"/>
              <a:gd name="connsiteX1" fmla="*/ 6865620 w 8474688"/>
              <a:gd name="connsiteY1" fmla="*/ 15383 h 6873045"/>
              <a:gd name="connsiteX2" fmla="*/ 8220198 w 8474688"/>
              <a:gd name="connsiteY2" fmla="*/ 0 h 6873045"/>
              <a:gd name="connsiteX3" fmla="*/ 8474688 w 8474688"/>
              <a:gd name="connsiteY3" fmla="*/ 6873045 h 6873045"/>
              <a:gd name="connsiteX4" fmla="*/ 0 w 8474688"/>
              <a:gd name="connsiteY4" fmla="*/ 6858143 h 6873045"/>
              <a:gd name="connsiteX0" fmla="*/ 0 w 8489828"/>
              <a:gd name="connsiteY0" fmla="*/ 6842760 h 6857662"/>
              <a:gd name="connsiteX1" fmla="*/ 6865620 w 8489828"/>
              <a:gd name="connsiteY1" fmla="*/ 0 h 6857662"/>
              <a:gd name="connsiteX2" fmla="*/ 8489828 w 8489828"/>
              <a:gd name="connsiteY2" fmla="*/ 2202 h 6857662"/>
              <a:gd name="connsiteX3" fmla="*/ 8474688 w 8489828"/>
              <a:gd name="connsiteY3" fmla="*/ 6857662 h 6857662"/>
              <a:gd name="connsiteX4" fmla="*/ 0 w 8489828"/>
              <a:gd name="connsiteY4" fmla="*/ 6842760 h 6857662"/>
              <a:gd name="connsiteX0" fmla="*/ 0 w 8475910"/>
              <a:gd name="connsiteY0" fmla="*/ 6842760 h 6857662"/>
              <a:gd name="connsiteX1" fmla="*/ 6865620 w 8475910"/>
              <a:gd name="connsiteY1" fmla="*/ 0 h 6857662"/>
              <a:gd name="connsiteX2" fmla="*/ 8472243 w 8475910"/>
              <a:gd name="connsiteY2" fmla="*/ 2202 h 6857662"/>
              <a:gd name="connsiteX3" fmla="*/ 8474688 w 8475910"/>
              <a:gd name="connsiteY3" fmla="*/ 6857662 h 6857662"/>
              <a:gd name="connsiteX4" fmla="*/ 0 w 8475910"/>
              <a:gd name="connsiteY4" fmla="*/ 6842760 h 6857662"/>
              <a:gd name="connsiteX0" fmla="*/ 0 w 8483967"/>
              <a:gd name="connsiteY0" fmla="*/ 6842760 h 6857662"/>
              <a:gd name="connsiteX1" fmla="*/ 6865620 w 8483967"/>
              <a:gd name="connsiteY1" fmla="*/ 0 h 6857662"/>
              <a:gd name="connsiteX2" fmla="*/ 8483967 w 8483967"/>
              <a:gd name="connsiteY2" fmla="*/ 8064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74688 w 8483967"/>
              <a:gd name="connsiteY3" fmla="*/ 6857662 h 6857662"/>
              <a:gd name="connsiteX4" fmla="*/ 0 w 8483967"/>
              <a:gd name="connsiteY4" fmla="*/ 6842760 h 6857662"/>
              <a:gd name="connsiteX0" fmla="*/ 0 w 8483967"/>
              <a:gd name="connsiteY0" fmla="*/ 6842760 h 6857662"/>
              <a:gd name="connsiteX1" fmla="*/ 6865620 w 8483967"/>
              <a:gd name="connsiteY1" fmla="*/ 0 h 6857662"/>
              <a:gd name="connsiteX2" fmla="*/ 8483967 w 8483967"/>
              <a:gd name="connsiteY2" fmla="*/ 2203 h 6857662"/>
              <a:gd name="connsiteX3" fmla="*/ 8480550 w 8483967"/>
              <a:gd name="connsiteY3" fmla="*/ 6857662 h 6857662"/>
              <a:gd name="connsiteX4" fmla="*/ 0 w 8483967"/>
              <a:gd name="connsiteY4" fmla="*/ 6842760 h 6857662"/>
              <a:gd name="connsiteX0" fmla="*/ 0 w 8487633"/>
              <a:gd name="connsiteY0" fmla="*/ 6842760 h 6857662"/>
              <a:gd name="connsiteX1" fmla="*/ 6865620 w 8487633"/>
              <a:gd name="connsiteY1" fmla="*/ 0 h 6857662"/>
              <a:gd name="connsiteX2" fmla="*/ 8483967 w 8487633"/>
              <a:gd name="connsiteY2" fmla="*/ 2203 h 6857662"/>
              <a:gd name="connsiteX3" fmla="*/ 8486411 w 8487633"/>
              <a:gd name="connsiteY3" fmla="*/ 6857662 h 6857662"/>
              <a:gd name="connsiteX4" fmla="*/ 0 w 8487633"/>
              <a:gd name="connsiteY4" fmla="*/ 6842760 h 6857662"/>
              <a:gd name="connsiteX0" fmla="*/ 0 w 8487296"/>
              <a:gd name="connsiteY0" fmla="*/ 6842760 h 6857662"/>
              <a:gd name="connsiteX1" fmla="*/ 6865620 w 8487296"/>
              <a:gd name="connsiteY1" fmla="*/ 0 h 6857662"/>
              <a:gd name="connsiteX2" fmla="*/ 8478106 w 8487296"/>
              <a:gd name="connsiteY2" fmla="*/ 2203 h 6857662"/>
              <a:gd name="connsiteX3" fmla="*/ 8486411 w 8487296"/>
              <a:gd name="connsiteY3" fmla="*/ 6857662 h 6857662"/>
              <a:gd name="connsiteX4" fmla="*/ 0 w 8487296"/>
              <a:gd name="connsiteY4" fmla="*/ 6842760 h 6857662"/>
              <a:gd name="connsiteX0" fmla="*/ 0 w 8487633"/>
              <a:gd name="connsiteY0" fmla="*/ 6842760 h 6857662"/>
              <a:gd name="connsiteX1" fmla="*/ 6865620 w 8487633"/>
              <a:gd name="connsiteY1" fmla="*/ 0 h 6857662"/>
              <a:gd name="connsiteX2" fmla="*/ 8483968 w 8487633"/>
              <a:gd name="connsiteY2" fmla="*/ 2203 h 6857662"/>
              <a:gd name="connsiteX3" fmla="*/ 8486411 w 8487633"/>
              <a:gd name="connsiteY3" fmla="*/ 6857662 h 6857662"/>
              <a:gd name="connsiteX4" fmla="*/ 0 w 8487633"/>
              <a:gd name="connsiteY4" fmla="*/ 6842760 h 6857662"/>
              <a:gd name="connsiteX0" fmla="*/ 0 w 8488281"/>
              <a:gd name="connsiteY0" fmla="*/ 6842760 h 6857662"/>
              <a:gd name="connsiteX1" fmla="*/ 6865620 w 8488281"/>
              <a:gd name="connsiteY1" fmla="*/ 0 h 6857662"/>
              <a:gd name="connsiteX2" fmla="*/ 8483968 w 8488281"/>
              <a:gd name="connsiteY2" fmla="*/ 2203 h 6857662"/>
              <a:gd name="connsiteX3" fmla="*/ 8486411 w 8488281"/>
              <a:gd name="connsiteY3" fmla="*/ 6857662 h 6857662"/>
              <a:gd name="connsiteX4" fmla="*/ 0 w 8488281"/>
              <a:gd name="connsiteY4" fmla="*/ 6842760 h 6857662"/>
              <a:gd name="connsiteX0" fmla="*/ 0 w 8484011"/>
              <a:gd name="connsiteY0" fmla="*/ 6842760 h 6869385"/>
              <a:gd name="connsiteX1" fmla="*/ 6865620 w 8484011"/>
              <a:gd name="connsiteY1" fmla="*/ 0 h 6869385"/>
              <a:gd name="connsiteX2" fmla="*/ 8483968 w 8484011"/>
              <a:gd name="connsiteY2" fmla="*/ 2203 h 6869385"/>
              <a:gd name="connsiteX3" fmla="*/ 8468826 w 8484011"/>
              <a:gd name="connsiteY3" fmla="*/ 6869385 h 6869385"/>
              <a:gd name="connsiteX4" fmla="*/ 0 w 8484011"/>
              <a:gd name="connsiteY4" fmla="*/ 6842760 h 6869385"/>
              <a:gd name="connsiteX0" fmla="*/ 0 w 8484054"/>
              <a:gd name="connsiteY0" fmla="*/ 6842760 h 6875247"/>
              <a:gd name="connsiteX1" fmla="*/ 6865620 w 8484054"/>
              <a:gd name="connsiteY1" fmla="*/ 0 h 6875247"/>
              <a:gd name="connsiteX2" fmla="*/ 8483968 w 8484054"/>
              <a:gd name="connsiteY2" fmla="*/ 2203 h 6875247"/>
              <a:gd name="connsiteX3" fmla="*/ 8474688 w 8484054"/>
              <a:gd name="connsiteY3" fmla="*/ 6875247 h 6875247"/>
              <a:gd name="connsiteX4" fmla="*/ 0 w 8484054"/>
              <a:gd name="connsiteY4" fmla="*/ 6842760 h 6875247"/>
              <a:gd name="connsiteX0" fmla="*/ 0 w 8484575"/>
              <a:gd name="connsiteY0" fmla="*/ 6842760 h 6875247"/>
              <a:gd name="connsiteX1" fmla="*/ 6865620 w 8484575"/>
              <a:gd name="connsiteY1" fmla="*/ 0 h 6875247"/>
              <a:gd name="connsiteX2" fmla="*/ 8483968 w 8484575"/>
              <a:gd name="connsiteY2" fmla="*/ 2203 h 6875247"/>
              <a:gd name="connsiteX3" fmla="*/ 8480550 w 8484575"/>
              <a:gd name="connsiteY3" fmla="*/ 6875247 h 6875247"/>
              <a:gd name="connsiteX4" fmla="*/ 0 w 8484575"/>
              <a:gd name="connsiteY4" fmla="*/ 6842760 h 6875247"/>
              <a:gd name="connsiteX0" fmla="*/ 0 w 8497638"/>
              <a:gd name="connsiteY0" fmla="*/ 6816635 h 6875247"/>
              <a:gd name="connsiteX1" fmla="*/ 6878683 w 8497638"/>
              <a:gd name="connsiteY1" fmla="*/ 0 h 6875247"/>
              <a:gd name="connsiteX2" fmla="*/ 8497031 w 8497638"/>
              <a:gd name="connsiteY2" fmla="*/ 2203 h 6875247"/>
              <a:gd name="connsiteX3" fmla="*/ 8493613 w 8497638"/>
              <a:gd name="connsiteY3" fmla="*/ 6875247 h 6875247"/>
              <a:gd name="connsiteX4" fmla="*/ 0 w 8497638"/>
              <a:gd name="connsiteY4" fmla="*/ 6816635 h 6875247"/>
              <a:gd name="connsiteX0" fmla="*/ 0 w 8562952"/>
              <a:gd name="connsiteY0" fmla="*/ 6855824 h 6875247"/>
              <a:gd name="connsiteX1" fmla="*/ 6943997 w 8562952"/>
              <a:gd name="connsiteY1" fmla="*/ 0 h 6875247"/>
              <a:gd name="connsiteX2" fmla="*/ 8562345 w 8562952"/>
              <a:gd name="connsiteY2" fmla="*/ 2203 h 6875247"/>
              <a:gd name="connsiteX3" fmla="*/ 8558927 w 8562952"/>
              <a:gd name="connsiteY3" fmla="*/ 6875247 h 6875247"/>
              <a:gd name="connsiteX4" fmla="*/ 0 w 8562952"/>
              <a:gd name="connsiteY4" fmla="*/ 6855824 h 6875247"/>
              <a:gd name="connsiteX0" fmla="*/ 0 w 8562383"/>
              <a:gd name="connsiteY0" fmla="*/ 6855824 h 6862184"/>
              <a:gd name="connsiteX1" fmla="*/ 6943997 w 8562383"/>
              <a:gd name="connsiteY1" fmla="*/ 0 h 6862184"/>
              <a:gd name="connsiteX2" fmla="*/ 8562345 w 8562383"/>
              <a:gd name="connsiteY2" fmla="*/ 2203 h 6862184"/>
              <a:gd name="connsiteX3" fmla="*/ 8545865 w 8562383"/>
              <a:gd name="connsiteY3" fmla="*/ 6862184 h 6862184"/>
              <a:gd name="connsiteX4" fmla="*/ 0 w 8562383"/>
              <a:gd name="connsiteY4" fmla="*/ 6855824 h 6862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383" h="6862184">
                <a:moveTo>
                  <a:pt x="0" y="6855824"/>
                </a:moveTo>
                <a:lnTo>
                  <a:pt x="6943997" y="0"/>
                </a:lnTo>
                <a:lnTo>
                  <a:pt x="8562345" y="2203"/>
                </a:lnTo>
                <a:cubicBezTo>
                  <a:pt x="8563159" y="2328387"/>
                  <a:pt x="8550912" y="4577031"/>
                  <a:pt x="8545865" y="6862184"/>
                </a:cubicBezTo>
                <a:lnTo>
                  <a:pt x="0" y="6855824"/>
                </a:lnTo>
                <a:close/>
              </a:path>
            </a:pathLst>
          </a:custGeom>
          <a:solidFill>
            <a:schemeClr val="bg1">
              <a:lumMod val="95000"/>
            </a:schemeClr>
          </a:solidFill>
          <a:ln>
            <a:noFill/>
          </a:ln>
        </p:spPr>
        <p:txBody>
          <a:bodyPr/>
          <a:lstStyle>
            <a:lvl1pPr>
              <a:defRPr>
                <a:solidFill>
                  <a:schemeClr val="bg1">
                    <a:lumMod val="75000"/>
                  </a:schemeClr>
                </a:solidFill>
              </a:defRPr>
            </a:lvl1pPr>
          </a:lstStyle>
          <a:p>
            <a:r>
              <a:rPr lang="en-US" dirty="0"/>
              <a:t>Click icon to add picture</a:t>
            </a:r>
          </a:p>
        </p:txBody>
      </p:sp>
    </p:spTree>
    <p:extLst>
      <p:ext uri="{BB962C8B-B14F-4D97-AF65-F5344CB8AC3E}">
        <p14:creationId xmlns:p14="http://schemas.microsoft.com/office/powerpoint/2010/main" val="1567924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dirty="0"/>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dirty="0"/>
              <a:t>DEPARTMENT NAME (optional)</a:t>
            </a:r>
          </a:p>
        </p:txBody>
      </p:sp>
      <p:sp>
        <p:nvSpPr>
          <p:cNvPr id="2" name="Title 1"/>
          <p:cNvSpPr>
            <a:spLocks noGrp="1"/>
          </p:cNvSpPr>
          <p:nvPr>
            <p:ph type="title" hasCustomPrompt="1"/>
          </p:nvPr>
        </p:nvSpPr>
        <p:spPr>
          <a:xfrm>
            <a:off x="876980" y="705679"/>
            <a:ext cx="8838049" cy="1004887"/>
          </a:xfrm>
        </p:spPr>
        <p:txBody>
          <a:bodyPr/>
          <a:lstStyle>
            <a:lvl1pPr>
              <a:defRPr baseline="0"/>
            </a:lvl1pPr>
          </a:lstStyle>
          <a:p>
            <a:r>
              <a:rPr lang="en-US" dirty="0"/>
              <a:t>Basic 1 Column Slide To Start. Max size Arial Bold 52pt. Title can go to Two lines.</a:t>
            </a:r>
          </a:p>
        </p:txBody>
      </p:sp>
      <p:sp>
        <p:nvSpPr>
          <p:cNvPr id="6" name="Content Placeholder 5"/>
          <p:cNvSpPr>
            <a:spLocks noGrp="1"/>
          </p:cNvSpPr>
          <p:nvPr>
            <p:ph sz="quarter" idx="19"/>
          </p:nvPr>
        </p:nvSpPr>
        <p:spPr>
          <a:xfrm>
            <a:off x="876980" y="1761996"/>
            <a:ext cx="8838049" cy="4152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2972401314"/>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_Photo Bottom 1">
    <p:spTree>
      <p:nvGrpSpPr>
        <p:cNvPr id="1" name=""/>
        <p:cNvGrpSpPr/>
        <p:nvPr/>
      </p:nvGrpSpPr>
      <p:grpSpPr>
        <a:xfrm>
          <a:off x="0" y="0"/>
          <a:ext cx="0" cy="0"/>
          <a:chOff x="0" y="0"/>
          <a:chExt cx="0" cy="0"/>
        </a:xfrm>
      </p:grpSpPr>
      <p:sp>
        <p:nvSpPr>
          <p:cNvPr id="9" name="Title Placeholder 7"/>
          <p:cNvSpPr>
            <a:spLocks noGrp="1"/>
          </p:cNvSpPr>
          <p:nvPr>
            <p:ph type="title"/>
          </p:nvPr>
        </p:nvSpPr>
        <p:spPr>
          <a:xfrm>
            <a:off x="838091" y="1060790"/>
            <a:ext cx="10515818" cy="721244"/>
          </a:xfrm>
          <a:prstGeom prst="rect">
            <a:avLst/>
          </a:prstGeom>
        </p:spPr>
        <p:txBody>
          <a:bodyPr vert="horz" lIns="91440" tIns="45720" rIns="91440" bIns="45720" rtlCol="0" anchor="ctr" anchorCtr="0">
            <a:normAutofit/>
          </a:bodyPr>
          <a:lstStyle>
            <a:lvl1pPr algn="l">
              <a:lnSpc>
                <a:spcPct val="100000"/>
              </a:lnSpc>
              <a:defRPr sz="2599"/>
            </a:lvl1pPr>
          </a:lstStyle>
          <a:p>
            <a:r>
              <a:rPr lang="en-US" dirty="0"/>
              <a:t>Title of presentation goes in this space</a:t>
            </a:r>
          </a:p>
        </p:txBody>
      </p:sp>
      <p:sp>
        <p:nvSpPr>
          <p:cNvPr id="10" name="Text Placeholder 15"/>
          <p:cNvSpPr>
            <a:spLocks noGrp="1"/>
          </p:cNvSpPr>
          <p:nvPr>
            <p:ph type="body" sz="quarter" idx="10" hasCustomPrompt="1"/>
          </p:nvPr>
        </p:nvSpPr>
        <p:spPr>
          <a:xfrm>
            <a:off x="838091" y="1782034"/>
            <a:ext cx="10515818" cy="413202"/>
          </a:xfrm>
          <a:prstGeom prst="rect">
            <a:avLst/>
          </a:prstGeom>
        </p:spPr>
        <p:txBody>
          <a:bodyPr anchor="b" anchorCtr="0"/>
          <a:lstStyle>
            <a:lvl1pPr marL="0" indent="0" algn="l">
              <a:buFontTx/>
              <a:buNone/>
              <a:defRPr sz="1400" baseline="0">
                <a:solidFill>
                  <a:schemeClr val="tx2"/>
                </a:solidFill>
              </a:defRPr>
            </a:lvl1pPr>
          </a:lstStyle>
          <a:p>
            <a:r>
              <a:rPr lang="en-US" sz="1500" dirty="0"/>
              <a:t>Presenter information</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19318" y="360453"/>
            <a:ext cx="2295228" cy="259871"/>
          </a:xfrm>
          <a:prstGeom prst="rect">
            <a:avLst/>
          </a:prstGeom>
        </p:spPr>
      </p:pic>
      <p:sp>
        <p:nvSpPr>
          <p:cNvPr id="3" name="Picture Placeholder 2"/>
          <p:cNvSpPr>
            <a:spLocks noGrp="1"/>
          </p:cNvSpPr>
          <p:nvPr>
            <p:ph type="pic" sz="quarter" idx="11"/>
          </p:nvPr>
        </p:nvSpPr>
        <p:spPr>
          <a:xfrm>
            <a:off x="9938" y="2305050"/>
            <a:ext cx="12191206" cy="4579397"/>
          </a:xfrm>
          <a:prstGeom prst="rect">
            <a:avLst/>
          </a:prstGeom>
          <a:solidFill>
            <a:schemeClr val="bg1">
              <a:lumMod val="95000"/>
            </a:schemeClr>
          </a:solidFill>
        </p:spPr>
        <p:txBody>
          <a:bodyPr wrap="square">
            <a:noAutofit/>
          </a:bodyPr>
          <a:lstStyle/>
          <a:p>
            <a:endParaRPr lang="en-US"/>
          </a:p>
        </p:txBody>
      </p:sp>
      <p:sp>
        <p:nvSpPr>
          <p:cNvPr id="7"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extLst>
      <p:ext uri="{BB962C8B-B14F-4D97-AF65-F5344CB8AC3E}">
        <p14:creationId xmlns:p14="http://schemas.microsoft.com/office/powerpoint/2010/main" val="206874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10"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dirty="0"/>
              <a:t>CONTENT DESCRIPTION (optional)</a:t>
            </a:r>
          </a:p>
        </p:txBody>
      </p:sp>
      <p:sp>
        <p:nvSpPr>
          <p:cNvPr id="13"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dirty="0"/>
              <a:t>DEPARTMENT NAME (optional)</a:t>
            </a:r>
          </a:p>
        </p:txBody>
      </p:sp>
      <p:sp>
        <p:nvSpPr>
          <p:cNvPr id="14" name="Title 1"/>
          <p:cNvSpPr>
            <a:spLocks noGrp="1"/>
          </p:cNvSpPr>
          <p:nvPr>
            <p:ph type="title" hasCustomPrompt="1"/>
          </p:nvPr>
        </p:nvSpPr>
        <p:spPr>
          <a:xfrm>
            <a:off x="888091" y="705679"/>
            <a:ext cx="8655510" cy="1004887"/>
          </a:xfrm>
        </p:spPr>
        <p:txBody>
          <a:bodyPr/>
          <a:lstStyle>
            <a:lvl1pPr>
              <a:defRPr baseline="0"/>
            </a:lvl1pPr>
          </a:lstStyle>
          <a:p>
            <a:r>
              <a:rPr lang="en-US" dirty="0"/>
              <a:t>2 column layout.</a:t>
            </a:r>
          </a:p>
        </p:txBody>
      </p:sp>
      <p:sp>
        <p:nvSpPr>
          <p:cNvPr id="4" name="Content Placeholder 3"/>
          <p:cNvSpPr>
            <a:spLocks noGrp="1"/>
          </p:cNvSpPr>
          <p:nvPr>
            <p:ph sz="quarter" idx="20"/>
          </p:nvPr>
        </p:nvSpPr>
        <p:spPr>
          <a:xfrm>
            <a:off x="6514252" y="1761996"/>
            <a:ext cx="5276957" cy="4015374"/>
          </a:xfrm>
        </p:spPr>
        <p:txBody>
          <a:bodyPr/>
          <a:lstStyle>
            <a:lvl1pPr marL="285693" indent="-285693">
              <a:lnSpc>
                <a:spcPct val="100000"/>
              </a:lnSpc>
              <a:buFont typeface="Arial" charset="0"/>
              <a:buChar char="•"/>
              <a:defRPr/>
            </a:lvl1pPr>
          </a:lstStyle>
          <a:p>
            <a:pPr lvl="0"/>
            <a:r>
              <a:rPr lang="en-US" dirty="0"/>
              <a:t>Click to edit Master text styles</a:t>
            </a:r>
          </a:p>
        </p:txBody>
      </p:sp>
      <p:sp>
        <p:nvSpPr>
          <p:cNvPr id="6" name="Content Placeholder 5"/>
          <p:cNvSpPr>
            <a:spLocks noGrp="1"/>
          </p:cNvSpPr>
          <p:nvPr>
            <p:ph sz="quarter" idx="21"/>
          </p:nvPr>
        </p:nvSpPr>
        <p:spPr>
          <a:xfrm>
            <a:off x="876980" y="1761996"/>
            <a:ext cx="4817401" cy="4015374"/>
          </a:xfrm>
        </p:spPr>
        <p:txBody>
          <a:bodyPr/>
          <a:lstStyle>
            <a:lvl1pPr marL="228554" indent="-228554">
              <a:lnSpc>
                <a:spcPct val="100000"/>
              </a:lnSpc>
              <a:buFont typeface="Arial" charset="0"/>
              <a:buChar char="•"/>
              <a:defRPr/>
            </a:lvl1pPr>
            <a:lvl2pPr marL="685663" indent="-228554">
              <a:lnSpc>
                <a:spcPct val="100000"/>
              </a:lnSpc>
              <a:buFont typeface="Arial" charset="0"/>
              <a:buChar char="•"/>
              <a:defRPr/>
            </a:lvl2pPr>
            <a:lvl3pPr marL="1142771" indent="-228554">
              <a:lnSpc>
                <a:spcPct val="100000"/>
              </a:lnSpc>
              <a:buFont typeface="Arial" charset="0"/>
              <a:buChar char="•"/>
              <a:defRPr/>
            </a:lvl3pPr>
            <a:lvl4pPr marL="1599880" indent="-228554">
              <a:lnSpc>
                <a:spcPct val="100000"/>
              </a:lnSpc>
              <a:buFont typeface="Arial" charset="0"/>
              <a:buChar char="•"/>
              <a:defRPr/>
            </a:lvl4pPr>
            <a:lvl5pPr marL="2056989" indent="-228554">
              <a:lnSpc>
                <a:spcPct val="100000"/>
              </a:lnSpc>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dirty="0"/>
          </a:p>
        </p:txBody>
      </p:sp>
    </p:spTree>
    <p:extLst>
      <p:ext uri="{BB962C8B-B14F-4D97-AF65-F5344CB8AC3E}">
        <p14:creationId xmlns:p14="http://schemas.microsoft.com/office/powerpoint/2010/main" val="4069626017"/>
      </p:ext>
    </p:extLst>
  </p:cSld>
  <p:clrMapOvr>
    <a:masterClrMapping/>
  </p:clrMapOvr>
  <p:extLst>
    <p:ext uri="{DCECCB84-F9BA-43D5-87BE-67443E8EF086}">
      <p15:sldGuideLst xmlns:p15="http://schemas.microsoft.com/office/powerpoint/2012/main">
        <p15:guide id="1" pos="889">
          <p15:clr>
            <a:srgbClr val="FBAE40"/>
          </p15:clr>
        </p15:guide>
        <p15:guide id="2" pos="1105">
          <p15:clr>
            <a:srgbClr val="FBAE40"/>
          </p15:clr>
        </p15:guide>
        <p15:guide id="3" pos="2041">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53">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56">
          <p15:clr>
            <a:srgbClr val="FBAE40"/>
          </p15:clr>
        </p15:guide>
        <p15:guide id="26" pos="12025">
          <p15:clr>
            <a:srgbClr val="FBAE40"/>
          </p15:clr>
        </p15:guide>
        <p15:guide id="27" pos="122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ransition_3">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itle Placeholder 7"/>
          <p:cNvSpPr>
            <a:spLocks noGrp="1"/>
          </p:cNvSpPr>
          <p:nvPr>
            <p:ph type="title" hasCustomPrompt="1"/>
          </p:nvPr>
        </p:nvSpPr>
        <p:spPr>
          <a:xfrm>
            <a:off x="838092" y="2780143"/>
            <a:ext cx="8682356"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dirty="0"/>
              <a:t>A LARGE BOLD STATEMENT GOES HERE AND CAN GO UP TO TWO LINES AND COLOR FOR EMPHASIS</a:t>
            </a:r>
          </a:p>
        </p:txBody>
      </p:sp>
      <p:sp>
        <p:nvSpPr>
          <p:cNvPr id="5" name="Rectangle 4"/>
          <p:cNvSpPr/>
          <p:nvPr userDrawn="1"/>
        </p:nvSpPr>
        <p:spPr>
          <a:xfrm>
            <a:off x="0" y="3429000"/>
            <a:ext cx="8992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p:cNvSpPr/>
          <p:nvPr userDrawn="1"/>
        </p:nvSpPr>
        <p:spPr>
          <a:xfrm>
            <a:off x="0" y="0"/>
            <a:ext cx="89929"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345047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324873691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794830364"/>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BAB5-1D44-4C90-873A-A4BAC371A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52B25-2F7B-E7E3-D237-23E76F627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F9D2B4-AC24-8022-ED68-725A692038B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2AA835A-653D-DCC4-6778-611527DA2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196CD-B1EC-F053-1E48-F6690C61E5DF}"/>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737628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124596003"/>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67811415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2992977755"/>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pic>
        <p:nvPicPr>
          <p:cNvPr id="17" name="KP LOGO (white)">
            <a:extLst>
              <a:ext uri="{FF2B5EF4-FFF2-40B4-BE49-F238E27FC236}">
                <a16:creationId xmlns:a16="http://schemas.microsoft.com/office/drawing/2014/main" id="{93DE5165-6210-524E-8357-57B772196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07542451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222459484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356988153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8" name="Graphic 7">
            <a:extLst>
              <a:ext uri="{FF2B5EF4-FFF2-40B4-BE49-F238E27FC236}">
                <a16:creationId xmlns:a16="http://schemas.microsoft.com/office/drawing/2014/main" id="{0E9EEFFD-312D-5B44-AD57-2E0B95FFE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473525685"/>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1" name="Graphic 10">
            <a:extLst>
              <a:ext uri="{FF2B5EF4-FFF2-40B4-BE49-F238E27FC236}">
                <a16:creationId xmlns:a16="http://schemas.microsoft.com/office/drawing/2014/main" id="{28A169D8-4C29-0543-A91F-B98A58C845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755424567"/>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2166B8B6-B063-BD44-BD47-9C2B6D0F0B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1651852143"/>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A92A4FDC-FA6B-FD43-AEB8-989E1BC0CB24}"/>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7000D95A-F22A-AD41-B768-52B9C68EFF89}"/>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785179A2-1395-2147-9C54-D701B325376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9" name="Graphic 8">
            <a:extLst>
              <a:ext uri="{FF2B5EF4-FFF2-40B4-BE49-F238E27FC236}">
                <a16:creationId xmlns:a16="http://schemas.microsoft.com/office/drawing/2014/main" id="{14B4D91E-D96A-3548-92D5-EF2A429EF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3296907746"/>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2097-83C3-3552-BFE4-339C04E08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AD90C-ECE1-CEE0-B546-6BB26F068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6854E-5E52-FCB5-A94E-8916A56FC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E962B-47F2-82B0-9641-3B9D133E57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B73DC8-B8B2-AD93-2CFC-D439FC02F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B3D442-BA75-75ED-7FD9-43E13A56AA74}"/>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241942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11" name="Rectangle 10">
            <a:extLst>
              <a:ext uri="{FF2B5EF4-FFF2-40B4-BE49-F238E27FC236}">
                <a16:creationId xmlns:a16="http://schemas.microsoft.com/office/drawing/2014/main" id="{534C7CCD-03B7-2240-B327-FDE6F0564DDE}"/>
              </a:ext>
            </a:extLst>
          </p:cNvPr>
          <p:cNvSpPr/>
          <p:nvPr userDrawn="1"/>
        </p:nvSpPr>
        <p:spPr>
          <a:xfrm>
            <a:off x="0" y="0"/>
            <a:ext cx="51816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pic>
        <p:nvPicPr>
          <p:cNvPr id="17" name="KP LOGO (white)">
            <a:extLst>
              <a:ext uri="{FF2B5EF4-FFF2-40B4-BE49-F238E27FC236}">
                <a16:creationId xmlns:a16="http://schemas.microsoft.com/office/drawing/2014/main" id="{93DE5165-6210-524E-8357-57B7721967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1219200"/>
            <a:ext cx="3581400" cy="4343400"/>
          </a:xfrm>
          <a:prstGeom prst="rect">
            <a:avLst/>
          </a:prstGeom>
        </p:spPr>
        <p:txBody>
          <a:bodyPr anchor="t"/>
          <a:lstStyle>
            <a:lvl1pPr>
              <a:defRPr>
                <a:solidFill>
                  <a:srgbClr val="90CDF1"/>
                </a:solidFill>
              </a:defRPr>
            </a:lvl1pPr>
          </a:lstStyle>
          <a:p>
            <a:pPr lvl="0"/>
            <a:r>
              <a:rPr lang="en-US"/>
              <a:t>Case Study:</a:t>
            </a:r>
          </a:p>
        </p:txBody>
      </p:sp>
      <p:sp>
        <p:nvSpPr>
          <p:cNvPr id="12" name="Content Placeholder 18">
            <a:extLst>
              <a:ext uri="{FF2B5EF4-FFF2-40B4-BE49-F238E27FC236}">
                <a16:creationId xmlns:a16="http://schemas.microsoft.com/office/drawing/2014/main" id="{245F9D47-883E-5A4F-9E2B-32CB319B5883}"/>
              </a:ext>
            </a:extLst>
          </p:cNvPr>
          <p:cNvSpPr>
            <a:spLocks noGrp="1"/>
          </p:cNvSpPr>
          <p:nvPr>
            <p:ph sz="quarter" idx="13" hasCustomPrompt="1"/>
          </p:nvPr>
        </p:nvSpPr>
        <p:spPr>
          <a:xfrm>
            <a:off x="6019800" y="1790700"/>
            <a:ext cx="5562600" cy="44577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CAF23CC7-4C3F-DC4B-8ECA-BB5E908D1B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611533404"/>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pic>
        <p:nvPicPr>
          <p:cNvPr id="7" name="Graphic 6">
            <a:extLst>
              <a:ext uri="{FF2B5EF4-FFF2-40B4-BE49-F238E27FC236}">
                <a16:creationId xmlns:a16="http://schemas.microsoft.com/office/drawing/2014/main" id="{D4E0FF9A-694C-214B-A301-B07375D47C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158232759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169507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415306383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523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3626279140"/>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2" name="BG (dark blue)">
            <a:extLst>
              <a:ext uri="{FF2B5EF4-FFF2-40B4-BE49-F238E27FC236}">
                <a16:creationId xmlns:a16="http://schemas.microsoft.com/office/drawing/2014/main" id="{F5460B43-45A2-994D-AA13-C858FD4AE448}"/>
              </a:ext>
            </a:extLst>
          </p:cNvPr>
          <p:cNvSpPr/>
          <p:nvPr userDrawn="1"/>
        </p:nvSpPr>
        <p:spPr>
          <a:xfrm>
            <a:off x="1588" y="0"/>
            <a:ext cx="12192000" cy="6858000"/>
          </a:xfrm>
          <a:prstGeom prst="rect">
            <a:avLst/>
          </a:prstGeom>
          <a:solidFill>
            <a:srgbClr val="003A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003A71"/>
              </a:solidFill>
            </a:endParaRPr>
          </a:p>
        </p:txBody>
      </p:sp>
      <p:sp>
        <p:nvSpPr>
          <p:cNvPr id="19" name="Title Placeholder 1">
            <a:extLst>
              <a:ext uri="{FF2B5EF4-FFF2-40B4-BE49-F238E27FC236}">
                <a16:creationId xmlns:a16="http://schemas.microsoft.com/office/drawing/2014/main" id="{58AE5ED2-C1F5-FC44-AA8A-46A0DD3BDCF1}"/>
              </a:ext>
            </a:extLst>
          </p:cNvPr>
          <p:cNvSpPr>
            <a:spLocks noGrp="1"/>
          </p:cNvSpPr>
          <p:nvPr>
            <p:ph type="title" hasCustomPrompt="1"/>
          </p:nvPr>
        </p:nvSpPr>
        <p:spPr>
          <a:xfrm>
            <a:off x="990603" y="990600"/>
            <a:ext cx="11109960" cy="1641158"/>
          </a:xfrm>
          <a:prstGeom prst="rect">
            <a:avLst/>
          </a:prstGeom>
        </p:spPr>
        <p:txBody>
          <a:bodyPr vert="horz" lIns="91440" tIns="45720" rIns="91440" bIns="45720" rtlCol="0" anchor="t">
            <a:normAutofit/>
          </a:bodyPr>
          <a:lstStyle>
            <a:lvl1pPr>
              <a:lnSpc>
                <a:spcPts val="5998"/>
              </a:lnSpc>
              <a:defRPr/>
            </a:lvl1pPr>
          </a:lstStyle>
          <a:p>
            <a:r>
              <a:rPr lang="en-US"/>
              <a:t>Title</a:t>
            </a:r>
          </a:p>
        </p:txBody>
      </p:sp>
      <p:sp>
        <p:nvSpPr>
          <p:cNvPr id="15" name="Content Placeholder 18">
            <a:extLst>
              <a:ext uri="{FF2B5EF4-FFF2-40B4-BE49-F238E27FC236}">
                <a16:creationId xmlns:a16="http://schemas.microsoft.com/office/drawing/2014/main" id="{F85DA74A-AB07-FB49-8B0E-5371FF172209}"/>
              </a:ext>
            </a:extLst>
          </p:cNvPr>
          <p:cNvSpPr>
            <a:spLocks noGrp="1"/>
          </p:cNvSpPr>
          <p:nvPr>
            <p:ph sz="quarter" idx="13" hasCustomPrompt="1"/>
          </p:nvPr>
        </p:nvSpPr>
        <p:spPr>
          <a:xfrm>
            <a:off x="992188" y="4495800"/>
            <a:ext cx="6932612" cy="1447800"/>
          </a:xfrm>
          <a:prstGeom prst="rect">
            <a:avLst/>
          </a:prstGeom>
        </p:spPr>
        <p:txBody>
          <a:bodyPr/>
          <a:lstStyle>
            <a:lvl1pPr>
              <a:lnSpc>
                <a:spcPts val="2200"/>
              </a:lnSpc>
              <a:spcBef>
                <a:spcPts val="1100"/>
              </a:spcBef>
              <a:defRPr sz="1500" b="0" i="0">
                <a:solidFill>
                  <a:srgbClr val="E8F5FC"/>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pic>
        <p:nvPicPr>
          <p:cNvPr id="9" name="Graphic 8">
            <a:extLst>
              <a:ext uri="{FF2B5EF4-FFF2-40B4-BE49-F238E27FC236}">
                <a16:creationId xmlns:a16="http://schemas.microsoft.com/office/drawing/2014/main" id="{B5922041-6F26-A040-8F53-78554AF26F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1" y="6251379"/>
            <a:ext cx="2074989" cy="228600"/>
          </a:xfrm>
          <a:prstGeom prst="rect">
            <a:avLst/>
          </a:prstGeom>
        </p:spPr>
      </p:pic>
    </p:spTree>
    <p:extLst>
      <p:ext uri="{BB962C8B-B14F-4D97-AF65-F5344CB8AC3E}">
        <p14:creationId xmlns:p14="http://schemas.microsoft.com/office/powerpoint/2010/main" val="78988106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11" name="BG (pale blue)">
            <a:extLst>
              <a:ext uri="{FF2B5EF4-FFF2-40B4-BE49-F238E27FC236}">
                <a16:creationId xmlns:a16="http://schemas.microsoft.com/office/drawing/2014/main" id="{A61D04CF-57B8-FB45-9EB6-B77BD458D0E9}"/>
              </a:ext>
            </a:extLst>
          </p:cNvPr>
          <p:cNvSpPr/>
          <p:nvPr userDrawn="1"/>
        </p:nvSpPr>
        <p:spPr>
          <a:xfrm>
            <a:off x="0" y="0"/>
            <a:ext cx="12192000" cy="6858000"/>
          </a:xfrm>
          <a:prstGeom prst="rect">
            <a:avLst/>
          </a:prstGeom>
          <a:solidFill>
            <a:srgbClr val="E8F5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79">
              <a:solidFill>
                <a:srgbClr val="E8F5FC"/>
              </a:solidFill>
            </a:endParaRPr>
          </a:p>
        </p:txBody>
      </p:sp>
      <p:sp>
        <p:nvSpPr>
          <p:cNvPr id="14" name="HEADER">
            <a:extLst>
              <a:ext uri="{FF2B5EF4-FFF2-40B4-BE49-F238E27FC236}">
                <a16:creationId xmlns:a16="http://schemas.microsoft.com/office/drawing/2014/main" id="{148F46D9-00DB-9C47-9F2F-BF30FCBFE957}"/>
              </a:ext>
            </a:extLst>
          </p:cNvPr>
          <p:cNvSpPr>
            <a:spLocks noGrp="1"/>
          </p:cNvSpPr>
          <p:nvPr>
            <p:ph idx="1" hasCustomPrompt="1"/>
          </p:nvPr>
        </p:nvSpPr>
        <p:spPr>
          <a:xfrm>
            <a:off x="952500" y="1211262"/>
            <a:ext cx="5145088" cy="4503738"/>
          </a:xfrm>
          <a:prstGeom prst="rect">
            <a:avLst/>
          </a:prstGeom>
        </p:spPr>
        <p:txBody>
          <a:bodyPr vert="horz" lIns="91440" tIns="45720" rIns="91440" bIns="45720" rtlCol="0">
            <a:normAutofit/>
          </a:bodyPr>
          <a:lstStyle>
            <a:lvl1pPr marL="0" indent="0">
              <a:buNone/>
              <a:defRPr/>
            </a:lvl1pPr>
            <a:lvl2pPr marL="457178" indent="0">
              <a:buNone/>
              <a:defRPr/>
            </a:lvl2pPr>
          </a:lstStyle>
          <a:p>
            <a:pPr lvl="0"/>
            <a:r>
              <a:rPr lang="en-US"/>
              <a:t>Header</a:t>
            </a:r>
          </a:p>
        </p:txBody>
      </p:sp>
      <p:sp>
        <p:nvSpPr>
          <p:cNvPr id="19" name="Content Placeholder 18">
            <a:extLst>
              <a:ext uri="{FF2B5EF4-FFF2-40B4-BE49-F238E27FC236}">
                <a16:creationId xmlns:a16="http://schemas.microsoft.com/office/drawing/2014/main" id="{08E47B91-4617-CF42-B7D6-2BA8AA8EBF5A}"/>
              </a:ext>
            </a:extLst>
          </p:cNvPr>
          <p:cNvSpPr>
            <a:spLocks noGrp="1"/>
          </p:cNvSpPr>
          <p:nvPr>
            <p:ph sz="quarter" idx="11" hasCustomPrompt="1"/>
          </p:nvPr>
        </p:nvSpPr>
        <p:spPr>
          <a:xfrm>
            <a:off x="6477000" y="1295400"/>
            <a:ext cx="5105400" cy="35814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Tree>
    <p:extLst>
      <p:ext uri="{BB962C8B-B14F-4D97-AF65-F5344CB8AC3E}">
        <p14:creationId xmlns:p14="http://schemas.microsoft.com/office/powerpoint/2010/main" val="1670184112"/>
      </p:ext>
    </p:extLst>
  </p:cSld>
  <p:clrMapOvr>
    <a:masterClrMapping/>
  </p:clrMapOvr>
  <p:extLst>
    <p:ext uri="{DCECCB84-F9BA-43D5-87BE-67443E8EF086}">
      <p15:sldGuideLst xmlns:p15="http://schemas.microsoft.com/office/powerpoint/2012/main">
        <p15:guide id="1" pos="412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583168" y="1106485"/>
            <a:ext cx="5032466" cy="680357"/>
          </a:xfrm>
          <a:prstGeom prst="rect">
            <a:avLst/>
          </a:prstGeom>
        </p:spPr>
        <p:txBody>
          <a:bodyPr lIns="0" tIns="0" rIns="0" bIns="0"/>
          <a:lstStyle>
            <a:lvl1pPr>
              <a:defRPr sz="4286" b="1" i="0">
                <a:solidFill>
                  <a:srgbClr val="0083BB"/>
                </a:solidFill>
                <a:latin typeface="Arial Black"/>
                <a:cs typeface="Arial Black"/>
              </a:defRPr>
            </a:lvl1pPr>
          </a:lstStyle>
          <a:p>
            <a:endParaRPr/>
          </a:p>
        </p:txBody>
      </p:sp>
      <p:sp>
        <p:nvSpPr>
          <p:cNvPr id="3" name="Holder 3"/>
          <p:cNvSpPr>
            <a:spLocks noGrp="1"/>
          </p:cNvSpPr>
          <p:nvPr>
            <p:ph type="body" idx="1"/>
          </p:nvPr>
        </p:nvSpPr>
        <p:spPr>
          <a:xfrm>
            <a:off x="609941" y="1577340"/>
            <a:ext cx="10978923" cy="4526280"/>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147593" y="6377940"/>
            <a:ext cx="3903617"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40" y="6377940"/>
            <a:ext cx="280572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1/29/2024</a:t>
            </a:fld>
            <a:endParaRPr lang="en-US"/>
          </a:p>
        </p:txBody>
      </p:sp>
      <p:sp>
        <p:nvSpPr>
          <p:cNvPr id="6" name="Holder 6"/>
          <p:cNvSpPr>
            <a:spLocks noGrp="1"/>
          </p:cNvSpPr>
          <p:nvPr>
            <p:ph type="sldNum" sz="quarter" idx="7"/>
          </p:nvPr>
        </p:nvSpPr>
        <p:spPr>
          <a:xfrm>
            <a:off x="8783139" y="6377940"/>
            <a:ext cx="2805724"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254204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1412320395"/>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8C9F-7F65-21E0-6EC7-543FB79E15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F9F382-BE7D-D623-AF17-8C17EB4EA7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D2EA0B-DC46-D5E7-9510-4A3139C805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436A4-90FD-E648-FAC2-8C4F210D7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405EA-9234-7255-6C35-8AC496276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67754F-0DA0-8974-C91F-3CFBEAAD03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A5097D8-6A93-DEBF-2E27-6669E29E3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CAEAB-CBD2-2231-1348-5B994679B348}"/>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283751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89840924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1780130652"/>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0" name="Text Placeholder 6">
            <a:extLst>
              <a:ext uri="{FF2B5EF4-FFF2-40B4-BE49-F238E27FC236}">
                <a16:creationId xmlns:a16="http://schemas.microsoft.com/office/drawing/2014/main" id="{D40A2BA4-1A44-8C46-80D0-31F0C0854E53}"/>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6" name="Text Placeholder 18">
            <a:extLst>
              <a:ext uri="{FF2B5EF4-FFF2-40B4-BE49-F238E27FC236}">
                <a16:creationId xmlns:a16="http://schemas.microsoft.com/office/drawing/2014/main" id="{09014C13-CDC8-CE46-AE1A-DA7367C55A45}"/>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17" name="Text Placeholder 18">
            <a:extLst>
              <a:ext uri="{FF2B5EF4-FFF2-40B4-BE49-F238E27FC236}">
                <a16:creationId xmlns:a16="http://schemas.microsoft.com/office/drawing/2014/main" id="{C0ABD934-F18E-604F-A27F-E7B3E17D44A9}"/>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1457559806"/>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9" name="Text Placeholder 18">
            <a:extLst>
              <a:ext uri="{FF2B5EF4-FFF2-40B4-BE49-F238E27FC236}">
                <a16:creationId xmlns:a16="http://schemas.microsoft.com/office/drawing/2014/main" id="{0F393D80-0D45-0345-9459-AC0E67355927}"/>
              </a:ext>
            </a:extLst>
          </p:cNvPr>
          <p:cNvSpPr>
            <a:spLocks noGrp="1"/>
          </p:cNvSpPr>
          <p:nvPr>
            <p:ph type="body" sz="quarter" idx="15" hasCustomPrompt="1"/>
          </p:nvPr>
        </p:nvSpPr>
        <p:spPr>
          <a:xfrm>
            <a:off x="9553537" y="3308684"/>
            <a:ext cx="2206663" cy="835587"/>
          </a:xfrm>
          <a:prstGeom prst="rect">
            <a:avLst/>
          </a:prstGeom>
        </p:spPr>
        <p:txBody>
          <a:bodyPr/>
          <a:lstStyle>
            <a:lvl1pPr>
              <a:lnSpc>
                <a:spcPct val="100000"/>
              </a:lnSpc>
              <a:defRPr sz="1300">
                <a:solidFill>
                  <a:srgbClr val="D0491A"/>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1" name="Text Placeholder 18">
            <a:extLst>
              <a:ext uri="{FF2B5EF4-FFF2-40B4-BE49-F238E27FC236}">
                <a16:creationId xmlns:a16="http://schemas.microsoft.com/office/drawing/2014/main" id="{58D752BF-BC25-D144-A189-5DD5C090D064}"/>
              </a:ext>
            </a:extLst>
          </p:cNvPr>
          <p:cNvSpPr>
            <a:spLocks noGrp="1"/>
          </p:cNvSpPr>
          <p:nvPr>
            <p:ph type="body" sz="quarter" idx="16" hasCustomPrompt="1"/>
          </p:nvPr>
        </p:nvSpPr>
        <p:spPr>
          <a:xfrm>
            <a:off x="9553537" y="4296671"/>
            <a:ext cx="2206663" cy="1447800"/>
          </a:xfrm>
          <a:prstGeom prst="rect">
            <a:avLst/>
          </a:prstGeom>
        </p:spPr>
        <p:txBody>
          <a:bodyPr/>
          <a:lstStyle>
            <a:lvl1pPr>
              <a:lnSpc>
                <a:spcPct val="100000"/>
              </a:lnSpc>
              <a:defRPr sz="1200" b="0" i="0">
                <a:solidFill>
                  <a:srgbClr val="D0491A"/>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pic>
        <p:nvPicPr>
          <p:cNvPr id="11" name="Graphic 10">
            <a:extLst>
              <a:ext uri="{FF2B5EF4-FFF2-40B4-BE49-F238E27FC236}">
                <a16:creationId xmlns:a16="http://schemas.microsoft.com/office/drawing/2014/main" id="{28A169D8-4C29-0543-A91F-B98A58C845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300" y="6251379"/>
            <a:ext cx="2074985" cy="228600"/>
          </a:xfrm>
          <a:prstGeom prst="rect">
            <a:avLst/>
          </a:prstGeom>
        </p:spPr>
      </p:pic>
    </p:spTree>
    <p:extLst>
      <p:ext uri="{BB962C8B-B14F-4D97-AF65-F5344CB8AC3E}">
        <p14:creationId xmlns:p14="http://schemas.microsoft.com/office/powerpoint/2010/main" val="2744826881"/>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305ADC-3F11-6D43-BC4E-F47478FD98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01203" y="6096000"/>
            <a:ext cx="2006600" cy="228600"/>
          </a:xfrm>
          <a:prstGeom prst="rect">
            <a:avLst/>
          </a:prstGeom>
        </p:spPr>
      </p:pic>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78470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19" name="Text Placeholder 6">
            <a:extLst>
              <a:ext uri="{FF2B5EF4-FFF2-40B4-BE49-F238E27FC236}">
                <a16:creationId xmlns:a16="http://schemas.microsoft.com/office/drawing/2014/main" id="{20C1CC71-BBCF-B043-BEDB-1D26576E2C8E}"/>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Tree>
    <p:extLst>
      <p:ext uri="{BB962C8B-B14F-4D97-AF65-F5344CB8AC3E}">
        <p14:creationId xmlns:p14="http://schemas.microsoft.com/office/powerpoint/2010/main" val="2216402882"/>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306372" y="202589"/>
            <a:ext cx="3806855" cy="194651"/>
          </a:xfrm>
        </p:spPr>
        <p:txBody>
          <a:bodyPr wrap="none">
            <a:noAutofit/>
          </a:bodyPr>
          <a:lstStyle>
            <a:lvl1pPr marL="0" indent="0" algn="l">
              <a:buNone/>
              <a:defRPr sz="11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7984467" y="202589"/>
            <a:ext cx="3806855" cy="194651"/>
          </a:xfrm>
        </p:spPr>
        <p:txBody>
          <a:bodyPr wrap="none">
            <a:noAutofit/>
          </a:bodyPr>
          <a:lstStyle>
            <a:lvl1pPr marL="0" indent="0" algn="r">
              <a:buNone/>
              <a:defRPr sz="11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876980" y="705679"/>
            <a:ext cx="8838049" cy="1004887"/>
          </a:xfrm>
        </p:spPr>
        <p:txBody>
          <a:bodyPr/>
          <a:lstStyle>
            <a:lvl1pPr>
              <a:defRPr baseline="0"/>
            </a:lvl1pPr>
          </a:lstStyle>
          <a:p>
            <a:r>
              <a:rPr lang="en-US"/>
              <a:t>Basic 1 Column Slide To Start. Max size Arial Bold 52pt. Title can go to Two lines.</a:t>
            </a:r>
          </a:p>
        </p:txBody>
      </p:sp>
      <p:sp>
        <p:nvSpPr>
          <p:cNvPr id="6" name="Content Placeholder 5"/>
          <p:cNvSpPr>
            <a:spLocks noGrp="1"/>
          </p:cNvSpPr>
          <p:nvPr>
            <p:ph sz="quarter" idx="19"/>
          </p:nvPr>
        </p:nvSpPr>
        <p:spPr>
          <a:xfrm>
            <a:off x="876980" y="1761996"/>
            <a:ext cx="8838049"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327949" y="6381474"/>
            <a:ext cx="8119212"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468534670"/>
      </p:ext>
    </p:extLst>
  </p:cSld>
  <p:clrMapOvr>
    <a:masterClrMapping/>
  </p:clrMapOvr>
  <p:extLst>
    <p:ext uri="{DCECCB84-F9BA-43D5-87BE-67443E8EF086}">
      <p15:sldGuideLst xmlns:p15="http://schemas.microsoft.com/office/powerpoint/2012/main">
        <p15:guide id="1" pos="913">
          <p15:clr>
            <a:srgbClr val="FBAE40"/>
          </p15:clr>
        </p15:guide>
        <p15:guide id="2" pos="1105">
          <p15:clr>
            <a:srgbClr val="FBAE40"/>
          </p15:clr>
        </p15:guide>
        <p15:guide id="3" pos="2017">
          <p15:clr>
            <a:srgbClr val="FBAE40"/>
          </p15:clr>
        </p15:guide>
        <p15:guide id="4" pos="2209">
          <p15:clr>
            <a:srgbClr val="FBAE40"/>
          </p15:clr>
        </p15:guide>
        <p15:guide id="5" pos="3121">
          <p15:clr>
            <a:srgbClr val="FBAE40"/>
          </p15:clr>
        </p15:guide>
        <p15:guide id="6" pos="3337">
          <p15:clr>
            <a:srgbClr val="FBAE40"/>
          </p15:clr>
        </p15:guide>
        <p15:guide id="7" pos="4249">
          <p15:clr>
            <a:srgbClr val="FBAE40"/>
          </p15:clr>
        </p15:guide>
        <p15:guide id="8" pos="4441">
          <p15:clr>
            <a:srgbClr val="FBAE40"/>
          </p15:clr>
        </p15:guide>
        <p15:guide id="9" pos="5377">
          <p15:clr>
            <a:srgbClr val="FBAE40"/>
          </p15:clr>
        </p15:guide>
        <p15:guide id="10" pos="5545">
          <p15:clr>
            <a:srgbClr val="FBAE40"/>
          </p15:clr>
        </p15:guide>
        <p15:guide id="11" pos="6457">
          <p15:clr>
            <a:srgbClr val="FBAE40"/>
          </p15:clr>
        </p15:guide>
        <p15:guide id="12" pos="6649">
          <p15:clr>
            <a:srgbClr val="FBAE40"/>
          </p15:clr>
        </p15:guide>
        <p15:guide id="13" pos="7561">
          <p15:clr>
            <a:srgbClr val="FBAE40"/>
          </p15:clr>
        </p15:guide>
        <p15:guide id="14" pos="7777">
          <p15:clr>
            <a:srgbClr val="FBAE40"/>
          </p15:clr>
        </p15:guide>
        <p15:guide id="15" pos="8665">
          <p15:clr>
            <a:srgbClr val="FBAE40"/>
          </p15:clr>
        </p15:guide>
        <p15:guide id="16" pos="8905">
          <p15:clr>
            <a:srgbClr val="FBAE40"/>
          </p15:clr>
        </p15:guide>
        <p15:guide id="17" pos="9793">
          <p15:clr>
            <a:srgbClr val="FBAE40"/>
          </p15:clr>
        </p15:guide>
        <p15:guide id="18" pos="10009">
          <p15:clr>
            <a:srgbClr val="FBAE40"/>
          </p15:clr>
        </p15:guide>
        <p15:guide id="19" pos="10897">
          <p15:clr>
            <a:srgbClr val="FBAE40"/>
          </p15:clr>
        </p15:guide>
        <p15:guide id="20" pos="11137">
          <p15:clr>
            <a:srgbClr val="FBAE40"/>
          </p15:clr>
        </p15:guide>
        <p15:guide id="21" pos="13129">
          <p15:clr>
            <a:srgbClr val="FBAE40"/>
          </p15:clr>
        </p15:guide>
        <p15:guide id="22" pos="13345">
          <p15:clr>
            <a:srgbClr val="FBAE40"/>
          </p15:clr>
        </p15:guide>
        <p15:guide id="23" pos="14233">
          <p15:clr>
            <a:srgbClr val="FBAE40"/>
          </p15:clr>
        </p15:guide>
        <p15:guide id="24" pos="14449">
          <p15:clr>
            <a:srgbClr val="FBAE40"/>
          </p15:clr>
        </p15:guide>
        <p15:guide id="25" orient="horz" pos="432">
          <p15:clr>
            <a:srgbClr val="FBAE40"/>
          </p15:clr>
        </p15:guide>
        <p15:guide id="26" pos="12025">
          <p15:clr>
            <a:srgbClr val="FBAE40"/>
          </p15:clr>
        </p15:guide>
        <p15:guide id="27" pos="1224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F36125-2427-4EE3-9263-0315C18E6C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540FA3-B278-4ADA-8850-1B79BF180DD6}"/>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7008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7CCD-237F-6644-9D4D-13A298D87926}"/>
              </a:ext>
            </a:extLst>
          </p:cNvPr>
          <p:cNvSpPr>
            <a:spLocks noGrp="1"/>
          </p:cNvSpPr>
          <p:nvPr>
            <p:ph type="body" sz="quarter" idx="12" hasCustomPrompt="1"/>
          </p:nvPr>
        </p:nvSpPr>
        <p:spPr>
          <a:xfrm>
            <a:off x="990600" y="228600"/>
            <a:ext cx="7848600" cy="1524000"/>
          </a:xfrm>
          <a:prstGeom prst="rect">
            <a:avLst/>
          </a:prstGeom>
        </p:spPr>
        <p:txBody>
          <a:bodyPr anchor="b"/>
          <a:lstStyle/>
          <a:p>
            <a:pPr lvl="0"/>
            <a:r>
              <a:rPr lang="en-US"/>
              <a:t>Header</a:t>
            </a:r>
          </a:p>
        </p:txBody>
      </p:sp>
      <p:sp>
        <p:nvSpPr>
          <p:cNvPr id="13" name="Content Placeholder 18">
            <a:extLst>
              <a:ext uri="{FF2B5EF4-FFF2-40B4-BE49-F238E27FC236}">
                <a16:creationId xmlns:a16="http://schemas.microsoft.com/office/drawing/2014/main" id="{05CF68A4-57D8-8F4E-88A0-13C678FD46F7}"/>
              </a:ext>
            </a:extLst>
          </p:cNvPr>
          <p:cNvSpPr>
            <a:spLocks noGrp="1"/>
          </p:cNvSpPr>
          <p:nvPr>
            <p:ph sz="quarter" idx="13" hasCustomPrompt="1"/>
          </p:nvPr>
        </p:nvSpPr>
        <p:spPr>
          <a:xfrm>
            <a:off x="992188" y="1828800"/>
            <a:ext cx="6932612" cy="1447800"/>
          </a:xfrm>
          <a:prstGeom prst="rect">
            <a:avLst/>
          </a:prstGeom>
        </p:spPr>
        <p:txBody>
          <a:bodyPr/>
          <a:lstStyle>
            <a:lvl1pPr>
              <a:lnSpc>
                <a:spcPts val="2200"/>
              </a:lnSpc>
              <a:spcBef>
                <a:spcPts val="1100"/>
              </a:spcBef>
              <a:defRPr sz="1500" b="0" i="0">
                <a:solidFill>
                  <a:srgbClr val="0077B3"/>
                </a:solidFill>
                <a:latin typeface="Arial" panose="020B0604020202020204" pitchFamily="34" charset="0"/>
                <a:cs typeface="Arial" panose="020B0604020202020204" pitchFamily="34" charset="0"/>
              </a:defRPr>
            </a:lvl1pPr>
          </a:lstStyle>
          <a:p>
            <a:pPr marL="12700" marR="5080">
              <a:lnSpc>
                <a:spcPct val="122200"/>
              </a:lnSpc>
              <a:spcBef>
                <a:spcPts val="100"/>
              </a:spcBef>
              <a:defRPr/>
            </a:pPr>
            <a:r>
              <a:rPr lang="en-US" sz="1500">
                <a:solidFill>
                  <a:srgbClr val="0077B3"/>
                </a:solidFill>
                <a:latin typeface="Arial"/>
                <a:cs typeface="Arial"/>
              </a:rPr>
              <a:t>Introduction</a:t>
            </a:r>
          </a:p>
        </p:txBody>
      </p:sp>
      <p:sp>
        <p:nvSpPr>
          <p:cNvPr id="7" name="Text Placeholder 6">
            <a:extLst>
              <a:ext uri="{FF2B5EF4-FFF2-40B4-BE49-F238E27FC236}">
                <a16:creationId xmlns:a16="http://schemas.microsoft.com/office/drawing/2014/main" id="{65D623CB-4F2F-AA42-976A-551D132FBD96}"/>
              </a:ext>
            </a:extLst>
          </p:cNvPr>
          <p:cNvSpPr>
            <a:spLocks noGrp="1"/>
          </p:cNvSpPr>
          <p:nvPr>
            <p:ph type="body" sz="quarter" idx="14" hasCustomPrompt="1"/>
          </p:nvPr>
        </p:nvSpPr>
        <p:spPr>
          <a:xfrm>
            <a:off x="1013763" y="6160994"/>
            <a:ext cx="7041775" cy="376518"/>
          </a:xfrm>
          <a:prstGeom prst="rect">
            <a:avLst/>
          </a:prstGeom>
        </p:spPr>
        <p:txBody>
          <a:bodyPr anchor="b"/>
          <a:lstStyle>
            <a:lvl1pPr>
              <a:lnSpc>
                <a:spcPct val="100000"/>
              </a:lnSpc>
              <a:defRPr sz="900" b="1" i="0">
                <a:latin typeface="Arial" panose="020B0604020202020204" pitchFamily="34" charset="0"/>
                <a:cs typeface="Arial" panose="020B0604020202020204" pitchFamily="34" charset="0"/>
              </a:defRPr>
            </a:lvl1pPr>
            <a:lvl5pPr>
              <a:lnSpc>
                <a:spcPts val="900"/>
              </a:lnSpc>
              <a:spcBef>
                <a:spcPts val="0"/>
              </a:spcBef>
              <a:defRPr/>
            </a:lvl5pPr>
          </a:lstStyle>
          <a:p>
            <a:pPr lvl="0"/>
            <a:r>
              <a:rPr lang="en-US"/>
              <a:t>Source</a:t>
            </a:r>
          </a:p>
        </p:txBody>
      </p:sp>
      <p:sp>
        <p:nvSpPr>
          <p:cNvPr id="18" name="Text Placeholder 18">
            <a:extLst>
              <a:ext uri="{FF2B5EF4-FFF2-40B4-BE49-F238E27FC236}">
                <a16:creationId xmlns:a16="http://schemas.microsoft.com/office/drawing/2014/main" id="{E47A2AC9-517A-0340-B170-F524EA09BD60}"/>
              </a:ext>
            </a:extLst>
          </p:cNvPr>
          <p:cNvSpPr>
            <a:spLocks noGrp="1"/>
          </p:cNvSpPr>
          <p:nvPr>
            <p:ph type="body" sz="quarter" idx="17" hasCustomPrompt="1"/>
          </p:nvPr>
        </p:nvSpPr>
        <p:spPr>
          <a:xfrm>
            <a:off x="1014655" y="3308684"/>
            <a:ext cx="2206663" cy="835587"/>
          </a:xfrm>
          <a:prstGeom prst="rect">
            <a:avLst/>
          </a:prstGeom>
        </p:spPr>
        <p:txBody>
          <a:bodyPr/>
          <a:lstStyle>
            <a:lvl1pPr>
              <a:lnSpc>
                <a:spcPct val="100000"/>
              </a:lnSpc>
              <a:defRPr sz="1300">
                <a:solidFill>
                  <a:srgbClr val="003B70"/>
                </a:solidFill>
              </a:defRPr>
            </a:lvl1pPr>
            <a:lvl2pPr>
              <a:defRPr>
                <a:solidFill>
                  <a:srgbClr val="90CDF1"/>
                </a:solidFill>
              </a:defRPr>
            </a:lvl2pPr>
            <a:lvl3pPr>
              <a:defRPr>
                <a:solidFill>
                  <a:srgbClr val="D0491A"/>
                </a:solidFill>
              </a:defRPr>
            </a:lvl3pPr>
            <a:lvl4pPr>
              <a:defRPr>
                <a:solidFill>
                  <a:srgbClr val="90CDF1"/>
                </a:solidFill>
              </a:defRPr>
            </a:lvl4pPr>
            <a:lvl5pPr>
              <a:defRPr>
                <a:solidFill>
                  <a:srgbClr val="90CDF1"/>
                </a:solidFill>
              </a:defRPr>
            </a:lvl5pPr>
          </a:lstStyle>
          <a:p>
            <a:pPr lvl="0"/>
            <a:r>
              <a:rPr lang="en-US"/>
              <a:t>Lead</a:t>
            </a:r>
          </a:p>
        </p:txBody>
      </p:sp>
      <p:sp>
        <p:nvSpPr>
          <p:cNvPr id="20" name="Text Placeholder 18">
            <a:extLst>
              <a:ext uri="{FF2B5EF4-FFF2-40B4-BE49-F238E27FC236}">
                <a16:creationId xmlns:a16="http://schemas.microsoft.com/office/drawing/2014/main" id="{AA3FF1D9-063B-CB4B-B1EB-D0FC19A97A6D}"/>
              </a:ext>
            </a:extLst>
          </p:cNvPr>
          <p:cNvSpPr>
            <a:spLocks noGrp="1"/>
          </p:cNvSpPr>
          <p:nvPr>
            <p:ph type="body" sz="quarter" idx="18" hasCustomPrompt="1"/>
          </p:nvPr>
        </p:nvSpPr>
        <p:spPr>
          <a:xfrm>
            <a:off x="1014655" y="4296671"/>
            <a:ext cx="2206663" cy="1447800"/>
          </a:xfrm>
          <a:prstGeom prst="rect">
            <a:avLst/>
          </a:prstGeom>
        </p:spPr>
        <p:txBody>
          <a:bodyPr/>
          <a:lstStyle>
            <a:lvl1pPr>
              <a:lnSpc>
                <a:spcPct val="100000"/>
              </a:lnSpc>
              <a:defRPr sz="1200" b="0" i="0">
                <a:solidFill>
                  <a:srgbClr val="003B70"/>
                </a:solidFill>
                <a:latin typeface="Arial" panose="020B0604020202020204" pitchFamily="34" charset="0"/>
                <a:cs typeface="Arial" panose="020B0604020202020204" pitchFamily="34" charset="0"/>
              </a:defRPr>
            </a:lvl1pPr>
            <a:lvl2pPr>
              <a:defRPr>
                <a:solidFill>
                  <a:srgbClr val="90CDF1"/>
                </a:solidFill>
              </a:defRPr>
            </a:lvl2pPr>
            <a:lvl3pPr>
              <a:defRPr>
                <a:solidFill>
                  <a:srgbClr val="90CDF1"/>
                </a:solidFill>
              </a:defRPr>
            </a:lvl3pPr>
            <a:lvl4pPr>
              <a:defRPr sz="1200" b="0" strike="noStrike" baseline="0">
                <a:solidFill>
                  <a:srgbClr val="D0491A"/>
                </a:solidFill>
              </a:defRPr>
            </a:lvl4pPr>
            <a:lvl5pPr>
              <a:defRPr>
                <a:solidFill>
                  <a:srgbClr val="90CDF1"/>
                </a:solidFill>
              </a:defRPr>
            </a:lvl5pPr>
          </a:lstStyle>
          <a:p>
            <a:pPr lvl="0"/>
            <a:r>
              <a:rPr lang="en-US"/>
              <a:t>Description</a:t>
            </a:r>
          </a:p>
        </p:txBody>
      </p:sp>
    </p:spTree>
    <p:extLst>
      <p:ext uri="{BB962C8B-B14F-4D97-AF65-F5344CB8AC3E}">
        <p14:creationId xmlns:p14="http://schemas.microsoft.com/office/powerpoint/2010/main" val="2407755220"/>
      </p:ext>
    </p:extLst>
  </p:cSld>
  <p:clrMapOvr>
    <a:masterClrMapping/>
  </p:clrMapOvr>
  <p:extLst>
    <p:ext uri="{DCECCB84-F9BA-43D5-87BE-67443E8EF086}">
      <p15:sldGuideLst xmlns:p15="http://schemas.microsoft.com/office/powerpoint/2012/main">
        <p15:guide id="1" pos="60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34FCB-670A-6FAE-FABB-185D490A6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EFF7B3-4CEA-5663-E203-2CB286C50E8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DB5F7CA-9095-886E-4978-921DAF80F9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D99B01-1BAF-1B0D-9D3E-C2C6D3E5521D}"/>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41190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ADCA0-D197-25AC-F87B-3830B168AA6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9E0F78C-77DA-567C-537B-ED57D327CB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51A470-1186-49EF-0B17-A31552D28057}"/>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2033806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0B83-A089-A020-25B1-3E74AAB0BD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697DD4-B9E4-77FF-9A65-A858BFD87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035B9-C95A-5E22-E1F7-AE16AA7D1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00C0C6-A9E2-345D-A874-6114E040C7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1E43CB1-276F-DF75-CF47-F70C2A3241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D391B-4798-3492-87AD-280EF6A8B926}"/>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134339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46F7-229C-7538-CA3F-CE43C1491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61652B-B0E6-F9B7-98C2-88C577026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E11135-E4A5-8398-9E1F-131350AD20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BB71E-1685-A6AD-AE4D-2705682DA47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20EFCA-179A-0995-B3CC-ABF34287A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99143-0D2C-EE9E-6CC1-668154F404F5}"/>
              </a:ext>
            </a:extLst>
          </p:cNvPr>
          <p:cNvSpPr>
            <a:spLocks noGrp="1"/>
          </p:cNvSpPr>
          <p:nvPr>
            <p:ph type="sldNum" sz="quarter" idx="12"/>
          </p:nvPr>
        </p:nvSpPr>
        <p:spPr/>
        <p:txBody>
          <a:bodyPr/>
          <a:lstStyle/>
          <a:p>
            <a:fld id="{B1ABDB63-E07E-422D-BA82-B1071AF96D1D}" type="slidenum">
              <a:rPr lang="en-US" smtClean="0"/>
              <a:t>‹#›</a:t>
            </a:fld>
            <a:endParaRPr lang="en-US"/>
          </a:p>
        </p:txBody>
      </p:sp>
    </p:spTree>
    <p:extLst>
      <p:ext uri="{BB962C8B-B14F-4D97-AF65-F5344CB8AC3E}">
        <p14:creationId xmlns:p14="http://schemas.microsoft.com/office/powerpoint/2010/main" val="341261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065BC2-9353-5EEC-255C-82139754B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BB4B33-1EA2-2078-FD02-F99FBDFEA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FAF58-D451-18B2-F4C7-612269F16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83B8501-F2D7-8006-1000-6A0847CD6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CEA947-3AD3-0E0B-107E-1951E074D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BDB63-E07E-422D-BA82-B1071AF96D1D}" type="slidenum">
              <a:rPr lang="en-US" smtClean="0"/>
              <a:t>‹#›</a:t>
            </a:fld>
            <a:endParaRPr lang="en-US"/>
          </a:p>
        </p:txBody>
      </p:sp>
    </p:spTree>
    <p:extLst>
      <p:ext uri="{BB962C8B-B14F-4D97-AF65-F5344CB8AC3E}">
        <p14:creationId xmlns:p14="http://schemas.microsoft.com/office/powerpoint/2010/main" val="1570039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3CC36-9D6A-42FA-A789-10D80B3CB4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0ACDF3-6B45-4669-92E0-731E0F01E7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AD1198-0E55-4CDE-8CC6-10D9A1F4E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8E988-7D92-4263-9E1A-48287F82B092}" type="datetimeFigureOut">
              <a:rPr lang="en-US" smtClean="0"/>
              <a:t>1/29/2024</a:t>
            </a:fld>
            <a:endParaRPr lang="en-US"/>
          </a:p>
        </p:txBody>
      </p:sp>
      <p:sp>
        <p:nvSpPr>
          <p:cNvPr id="5" name="Footer Placeholder 4">
            <a:extLst>
              <a:ext uri="{FF2B5EF4-FFF2-40B4-BE49-F238E27FC236}">
                <a16:creationId xmlns:a16="http://schemas.microsoft.com/office/drawing/2014/main" id="{5D14BCF4-CB5D-4F70-B692-15AAC73592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627F4A-D0F9-4CE1-8009-52B5C6F137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889CB5-9473-4857-886F-5B848BABC923}" type="slidenum">
              <a:rPr lang="en-US" smtClean="0"/>
              <a:t>‹#›</a:t>
            </a:fld>
            <a:endParaRPr lang="en-US"/>
          </a:p>
        </p:txBody>
      </p:sp>
    </p:spTree>
    <p:extLst>
      <p:ext uri="{BB962C8B-B14F-4D97-AF65-F5344CB8AC3E}">
        <p14:creationId xmlns:p14="http://schemas.microsoft.com/office/powerpoint/2010/main" val="4216884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CD980-7AC8-2B48-AFD4-97C6B69C2D6A}"/>
              </a:ext>
            </a:extLst>
          </p:cNvPr>
          <p:cNvSpPr>
            <a:spLocks noGrp="1"/>
          </p:cNvSpPr>
          <p:nvPr>
            <p:ph type="title"/>
          </p:nvPr>
        </p:nvSpPr>
        <p:spPr>
          <a:xfrm>
            <a:off x="990600" y="187642"/>
            <a:ext cx="11109960" cy="1641158"/>
          </a:xfrm>
          <a:prstGeom prst="rect">
            <a:avLst/>
          </a:prstGeom>
        </p:spPr>
        <p:txBody>
          <a:bodyPr vert="horz" lIns="91440" tIns="45720" rIns="91440" bIns="45720" rtlCol="0" anchor="b">
            <a:normAutofit/>
          </a:bodyPr>
          <a:lstStyle/>
          <a:p>
            <a:r>
              <a:rPr lang="en-US"/>
              <a:t>Title</a:t>
            </a:r>
          </a:p>
        </p:txBody>
      </p:sp>
    </p:spTree>
    <p:extLst>
      <p:ext uri="{BB962C8B-B14F-4D97-AF65-F5344CB8AC3E}">
        <p14:creationId xmlns:p14="http://schemas.microsoft.com/office/powerpoint/2010/main" val="39196539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Lst>
  <p:txStyles>
    <p:title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p:titleStyle>
    <p:bodyStyle>
      <a:lvl1pPr marL="0" indent="0" algn="l" defTabSz="914355" rtl="0" eaLnBrk="1" latinLnBrk="0" hangingPunct="1">
        <a:lnSpc>
          <a:spcPts val="3599"/>
        </a:lnSpc>
        <a:spcBef>
          <a:spcPts val="1000"/>
        </a:spcBef>
        <a:buFont typeface="Arial" panose="020B0604020202020204" pitchFamily="34" charset="0"/>
        <a:buNone/>
        <a:defRPr sz="3000" b="1" i="0" kern="1200">
          <a:solidFill>
            <a:srgbClr val="003A71"/>
          </a:solidFill>
          <a:latin typeface="Arial Black" panose="020B0604020202020204" pitchFamily="34" charset="0"/>
          <a:ea typeface="+mn-ea"/>
          <a:cs typeface="Arial Black"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4" algn="l" defTabSz="914355" rtl="0" eaLnBrk="1" latinLnBrk="0" hangingPunct="1">
        <a:defRPr sz="1800" kern="1200">
          <a:solidFill>
            <a:schemeClr val="tx1"/>
          </a:solidFill>
          <a:latin typeface="+mn-lt"/>
          <a:ea typeface="+mn-ea"/>
          <a:cs typeface="+mn-cs"/>
        </a:defRPr>
      </a:lvl4pPr>
      <a:lvl5pPr marL="1828711" algn="l" defTabSz="914355" rtl="0" eaLnBrk="1" latinLnBrk="0" hangingPunct="1">
        <a:defRPr sz="1800" kern="1200">
          <a:solidFill>
            <a:schemeClr val="tx1"/>
          </a:solidFill>
          <a:latin typeface="+mn-lt"/>
          <a:ea typeface="+mn-ea"/>
          <a:cs typeface="+mn-cs"/>
        </a:defRPr>
      </a:lvl5pPr>
      <a:lvl6pPr marL="2285888" algn="l" defTabSz="914355" rtl="0" eaLnBrk="1" latinLnBrk="0" hangingPunct="1">
        <a:defRPr sz="1800" kern="1200">
          <a:solidFill>
            <a:schemeClr val="tx1"/>
          </a:solidFill>
          <a:latin typeface="+mn-lt"/>
          <a:ea typeface="+mn-ea"/>
          <a:cs typeface="+mn-cs"/>
        </a:defRPr>
      </a:lvl6pPr>
      <a:lvl7pPr marL="2743066" algn="l" defTabSz="914355" rtl="0" eaLnBrk="1" latinLnBrk="0" hangingPunct="1">
        <a:defRPr sz="1800" kern="1200">
          <a:solidFill>
            <a:schemeClr val="tx1"/>
          </a:solidFill>
          <a:latin typeface="+mn-lt"/>
          <a:ea typeface="+mn-ea"/>
          <a:cs typeface="+mn-cs"/>
        </a:defRPr>
      </a:lvl7pPr>
      <a:lvl8pPr marL="3200242" algn="l" defTabSz="914355" rtl="0" eaLnBrk="1" latinLnBrk="0" hangingPunct="1">
        <a:defRPr sz="1800" kern="1200">
          <a:solidFill>
            <a:schemeClr val="tx1"/>
          </a:solidFill>
          <a:latin typeface="+mn-lt"/>
          <a:ea typeface="+mn-ea"/>
          <a:cs typeface="+mn-cs"/>
        </a:defRPr>
      </a:lvl8pPr>
      <a:lvl9pPr marL="3657420"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024">
          <p15:clr>
            <a:srgbClr val="F26B43"/>
          </p15:clr>
        </p15:guide>
        <p15:guide id="3" orient="horz" pos="3888">
          <p15:clr>
            <a:srgbClr val="F26B43"/>
          </p15:clr>
        </p15:guide>
        <p15:guide id="4" pos="1512">
          <p15:clr>
            <a:srgbClr val="F26B43"/>
          </p15:clr>
        </p15:guide>
        <p15:guide id="5" pos="5568">
          <p15:clr>
            <a:srgbClr val="F26B43"/>
          </p15:clr>
        </p15:guide>
        <p15:guide id="6" pos="672">
          <p15:clr>
            <a:srgbClr val="F26B43"/>
          </p15:clr>
        </p15:guide>
        <p15:guide id="7" pos="7296">
          <p15:clr>
            <a:srgbClr val="F26B43"/>
          </p15:clr>
        </p15:guide>
        <p15:guide id="8" pos="2112">
          <p15:clr>
            <a:srgbClr val="F26B43"/>
          </p15:clr>
        </p15:guide>
        <p15:guide id="9" orient="horz" pos="2160">
          <p15:clr>
            <a:srgbClr val="F26B43"/>
          </p15:clr>
        </p15:guide>
        <p15:guide id="10" orient="horz" pos="1296">
          <p15:clr>
            <a:srgbClr val="F26B43"/>
          </p15:clr>
        </p15:guide>
        <p15:guide id="11" orient="horz" pos="3600">
          <p15:clr>
            <a:srgbClr val="F26B43"/>
          </p15:clr>
        </p15:guide>
        <p15:guide id="12" pos="3264">
          <p15:clr>
            <a:srgbClr val="F26B43"/>
          </p15:clr>
        </p15:guide>
        <p15:guide id="13" orient="horz" pos="1728">
          <p15:clr>
            <a:srgbClr val="F26B43"/>
          </p15:clr>
        </p15:guide>
        <p15:guide id="14" orient="horz" pos="3984">
          <p15:clr>
            <a:srgbClr val="F26B43"/>
          </p15:clr>
        </p15:guide>
        <p15:guide id="15"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8.jp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svg"/><Relationship Id="rId4" Type="http://schemas.openxmlformats.org/officeDocument/2006/relationships/diagramData" Target="../diagrams/data2.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hyperlink" Target="https://www.pikist.com/free-photo-smzos" TargetMode="External"/><Relationship Id="rId3" Type="http://schemas.openxmlformats.org/officeDocument/2006/relationships/image" Target="../media/image35.jpg"/><Relationship Id="rId7"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44.xml"/><Relationship Id="rId6" Type="http://schemas.openxmlformats.org/officeDocument/2006/relationships/hyperlink" Target="https://epitemnein-epitomic.blogspot.com/2011/02/sufferings-enviable-power.html" TargetMode="External"/><Relationship Id="rId5" Type="http://schemas.openxmlformats.org/officeDocument/2006/relationships/image" Target="../media/image36.jpg"/><Relationship Id="rId10" Type="http://schemas.openxmlformats.org/officeDocument/2006/relationships/image" Target="../media/image6.svg"/><Relationship Id="rId4" Type="http://schemas.openxmlformats.org/officeDocument/2006/relationships/hyperlink" Target="https://www.pikist.com/free-photo-slkdd" TargetMode="Externa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4.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https://www.ncbi.nlm.nih.gov/pmc/articles/PMC9277682/" TargetMode="External"/><Relationship Id="rId13" Type="http://schemas.openxmlformats.org/officeDocument/2006/relationships/hyperlink" Target="https://www.healthpolicypartnership.com/the-silence-surrounding-menopause-is-putting-womens-lives-at-risk/" TargetMode="External"/><Relationship Id="rId3" Type="http://schemas.openxmlformats.org/officeDocument/2006/relationships/image" Target="../media/image5.png"/><Relationship Id="rId7" Type="http://schemas.openxmlformats.org/officeDocument/2006/relationships/hyperlink" Target="https://www.ncbi.nlm.nih.gov/books/NBK507826/" TargetMode="External"/><Relationship Id="rId12" Type="http://schemas.openxmlformats.org/officeDocument/2006/relationships/hyperlink" Target="https://www.nytimes.com/2023/04/28/well/live/menopause-symptoms-work-women.htm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letstalkmenopause.org/#:~:text=The%20Menopause%20Research%20Equity%20Act,the%20identified%20gaps%20in%20knowledge" TargetMode="External"/><Relationship Id="rId11" Type="http://schemas.openxmlformats.org/officeDocument/2006/relationships/hyperlink" Target="https://hbr.org/2022/12/research-workplace-stigma-around-menopause-is-real" TargetMode="External"/><Relationship Id="rId5" Type="http://schemas.openxmlformats.org/officeDocument/2006/relationships/hyperlink" Target="https://www.equity.org.uk/advice-and-support/know-your-rights/creating-a-menopause-friendly-workplace-employers-resource" TargetMode="External"/><Relationship Id="rId15" Type="http://schemas.openxmlformats.org/officeDocument/2006/relationships/hyperlink" Target="https://www.ncbi.nlm.nih.gov/pmc/articles/PMC10116657/" TargetMode="External"/><Relationship Id="rId10" Type="http://schemas.openxmlformats.org/officeDocument/2006/relationships/hyperlink" Target="https://www.pbs.org/newshour/show/menopause-is-ubiquitous-so-why-is-it-often-stigmatized-and-ignored" TargetMode="External"/><Relationship Id="rId4" Type="http://schemas.openxmlformats.org/officeDocument/2006/relationships/image" Target="../media/image6.svg"/><Relationship Id="rId9" Type="http://schemas.openxmlformats.org/officeDocument/2006/relationships/hyperlink" Target="https://www.ncbi.nlm.nih.gov/pmc/articles/PMC10721947/" TargetMode="External"/><Relationship Id="rId14" Type="http://schemas.openxmlformats.org/officeDocument/2006/relationships/hyperlink" Target="https://pubmed.ncbi.nlm.nih.gov/3234578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theguardian.com/world/2022/jan/18/she-will-not-become-dull-and-unattractive-the-charming-history-of-menopause-and-hrt" TargetMode="Externa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s://ufl.pb.unizin.org/integratingveterinarymedicinewithsheltersystems/chapter/social-justice-diversity-equity-and-inclusion-in-animal-shelters/" TargetMode="External"/><Relationship Id="rId5" Type="http://schemas.openxmlformats.org/officeDocument/2006/relationships/image" Target="../media/image11.jp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hyperlink" Target="https://www.peoplemanagement.co.uk/article/1754967/one-10-women-quit-job-menopause-symptoms-survey-reveals" TargetMode="External"/><Relationship Id="rId3" Type="http://schemas.openxmlformats.org/officeDocument/2006/relationships/image" Target="../media/image5.png"/><Relationship Id="rId7" Type="http://schemas.openxmlformats.org/officeDocument/2006/relationships/hyperlink" Target="https://bloomberg.com/news/articles/2021-06-18/women-are-leaving-the-workforce-for-a-little-talked-about-reason"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mavenclinic.com/resource-hub/webinar-the-cost-of-ignoring-menopause-in-the-workplace" TargetMode="External"/><Relationship Id="rId5" Type="http://schemas.openxmlformats.org/officeDocument/2006/relationships/hyperlink" Target="https://www.mayoclinicproceedings.org/article/S0025-6196(23)00112-X/fulltext" TargetMode="External"/><Relationship Id="rId4" Type="http://schemas.openxmlformats.org/officeDocument/2006/relationships/image" Target="../media/image6.svg"/><Relationship Id="rId9" Type="http://schemas.openxmlformats.org/officeDocument/2006/relationships/hyperlink" Target="https://www.mavenclinic.com/post/menopause-in-the-workplace-an-overlooked-need-for-your-employees?page=generic&amp;install_source=adwords&amp;install_ad_unit=&amp;utm_term=683869189178&amp;utm_campaign=Search+%7C+DSA&amp;utm_source=google&amp;utm_medium=paidsearch&amp;utm_content=&amp;hsa_acc=3307218604&amp;hsa_cam=18316628795&amp;hsa_grp=156046918946&amp;hsa_ad=683869189178&amp;hsa_src=g&amp;hsa_tgt=dsa-51914910316&amp;hsa_kw=&amp;hsa_mt=&amp;hsa_net=adwords&amp;hsa_ver=3&amp;ad_id=683869189178&amp;campaign_id=18316628795&amp;gad_source=1&amp;gclid=Cj0KCQiAqsitBhDlARIsAGMR1RhkIkyQKmzS2gVgjJL7iBY-_ND_spUDuPlTlMbNz_OLsNsCiWcyOKEaAgOCEALw_wcB" TargetMode="Externa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sv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2F10B0-CAA7-04E5-BC5F-3C813E92783B}"/>
              </a:ext>
            </a:extLst>
          </p:cNvPr>
          <p:cNvSpPr>
            <a:spLocks noGrp="1"/>
          </p:cNvSpPr>
          <p:nvPr>
            <p:ph type="ctrTitle"/>
          </p:nvPr>
        </p:nvSpPr>
        <p:spPr>
          <a:xfrm>
            <a:off x="875254" y="1103718"/>
            <a:ext cx="10733382" cy="3268520"/>
          </a:xfrm>
        </p:spPr>
        <p:txBody>
          <a:bodyPr anchor="t">
            <a:normAutofit/>
          </a:bodyPr>
          <a:lstStyle/>
          <a:p>
            <a:pPr algn="l"/>
            <a:r>
              <a:rPr lang="en-US" sz="4400" dirty="0">
                <a:solidFill>
                  <a:srgbClr val="FFFFFF"/>
                </a:solidFill>
                <a:latin typeface="Avenir Next LT Pro" panose="020B0504020202020204" pitchFamily="34" charset="0"/>
              </a:rPr>
              <a:t>The Myths of Menopause </a:t>
            </a:r>
            <a:br>
              <a:rPr lang="en-US" sz="4400" dirty="0">
                <a:solidFill>
                  <a:srgbClr val="FFFFFF"/>
                </a:solidFill>
                <a:latin typeface="Avenir Next LT Pro" panose="020B0504020202020204" pitchFamily="34" charset="0"/>
              </a:rPr>
            </a:br>
            <a:br>
              <a:rPr lang="en-US" sz="4400" dirty="0">
                <a:solidFill>
                  <a:srgbClr val="FFFFFF"/>
                </a:solidFill>
                <a:latin typeface="Avenir Next LT Pro" panose="020B0504020202020204" pitchFamily="34" charset="0"/>
              </a:rPr>
            </a:br>
            <a:r>
              <a:rPr lang="en-US" sz="4400" dirty="0">
                <a:solidFill>
                  <a:srgbClr val="FFFFFF"/>
                </a:solidFill>
                <a:latin typeface="Avenir Next LT Pro" panose="020B0504020202020204" pitchFamily="34" charset="0"/>
              </a:rPr>
              <a:t>A mystery no more: Let’s talk menopause with our patients</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sz="4400" dirty="0">
              <a:solidFill>
                <a:srgbClr val="FFFFFF"/>
              </a:solidFill>
              <a:latin typeface="Avenir Next LT Pro" panose="020B0504020202020204" pitchFamily="34" charset="0"/>
            </a:endParaRP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1EB30392-5303-5724-1761-CB3D10E4FCB3}"/>
              </a:ext>
            </a:extLst>
          </p:cNvPr>
          <p:cNvSpPr>
            <a:spLocks noGrp="1"/>
          </p:cNvSpPr>
          <p:nvPr>
            <p:ph type="subTitle" idx="1"/>
          </p:nvPr>
        </p:nvSpPr>
        <p:spPr>
          <a:xfrm>
            <a:off x="878205" y="4855042"/>
            <a:ext cx="7503245" cy="1241828"/>
          </a:xfrm>
        </p:spPr>
        <p:txBody>
          <a:bodyPr>
            <a:normAutofit/>
          </a:bodyPr>
          <a:lstStyle/>
          <a:p>
            <a:pPr algn="l"/>
            <a:r>
              <a:rPr lang="en-US" sz="2100" dirty="0">
                <a:solidFill>
                  <a:srgbClr val="FFFFFF"/>
                </a:solidFill>
                <a:latin typeface="Avenir Next LT Pro" panose="020B0504020202020204" pitchFamily="34" charset="0"/>
              </a:rPr>
              <a:t>Deb Friesen MD, MBA, FACP</a:t>
            </a:r>
          </a:p>
          <a:p>
            <a:pPr algn="l"/>
            <a:r>
              <a:rPr lang="en-US" sz="2100" dirty="0">
                <a:solidFill>
                  <a:srgbClr val="FFFFFF"/>
                </a:solidFill>
                <a:latin typeface="Avenir Next LT Pro" panose="020B0504020202020204" pitchFamily="34" charset="0"/>
              </a:rPr>
              <a:t>Farzaneh (Fazi) Sabi, MD</a:t>
            </a:r>
          </a:p>
          <a:p>
            <a:pPr algn="l"/>
            <a:r>
              <a:rPr lang="en-US" sz="2100" dirty="0">
                <a:solidFill>
                  <a:srgbClr val="FFFFFF"/>
                </a:solidFill>
                <a:latin typeface="Avenir Next LT Pro" panose="020B0504020202020204" pitchFamily="34" charset="0"/>
              </a:rPr>
              <a:t>Kaiser Permanente</a:t>
            </a:r>
            <a:endParaRPr lang="en-US" sz="1800" dirty="0">
              <a:solidFill>
                <a:schemeClr val="bg1"/>
              </a:solidFill>
              <a:latin typeface="Avenir Next LT Pro" panose="020B0504020202020204" pitchFamily="34" charset="0"/>
            </a:endParaRP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354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C87BCC-459B-863F-A070-47E58E0E5749}"/>
              </a:ext>
            </a:extLst>
          </p:cNvPr>
          <p:cNvPicPr>
            <a:picLocks noChangeAspect="1"/>
          </p:cNvPicPr>
          <p:nvPr/>
        </p:nvPicPr>
        <p:blipFill>
          <a:blip r:embed="rId3"/>
          <a:stretch>
            <a:fillRect/>
          </a:stretch>
        </p:blipFill>
        <p:spPr>
          <a:xfrm>
            <a:off x="1282700" y="947131"/>
            <a:ext cx="9296400" cy="5834156"/>
          </a:xfrm>
          <a:prstGeom prst="rect">
            <a:avLst/>
          </a:prstGeom>
        </p:spPr>
      </p:pic>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2300" y="6251379"/>
            <a:ext cx="2074985" cy="228600"/>
          </a:xfrm>
          <a:prstGeom prst="rect">
            <a:avLst/>
          </a:prstGeom>
        </p:spPr>
      </p:pic>
      <p:sp>
        <p:nvSpPr>
          <p:cNvPr id="6" name="TextBox 5">
            <a:extLst>
              <a:ext uri="{FF2B5EF4-FFF2-40B4-BE49-F238E27FC236}">
                <a16:creationId xmlns:a16="http://schemas.microsoft.com/office/drawing/2014/main" id="{3CBC9680-236F-7333-CC5B-5F3182B992C9}"/>
              </a:ext>
            </a:extLst>
          </p:cNvPr>
          <p:cNvSpPr txBox="1"/>
          <p:nvPr/>
        </p:nvSpPr>
        <p:spPr>
          <a:xfrm>
            <a:off x="887896" y="332169"/>
            <a:ext cx="91705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B70"/>
                </a:solidFill>
                <a:effectLst/>
                <a:uLnTx/>
                <a:uFillTx/>
                <a:latin typeface="Arial Black" panose="020B0604020202020204" pitchFamily="34" charset="0"/>
                <a:ea typeface="+mn-ea"/>
                <a:cs typeface="+mn-cs"/>
              </a:rPr>
              <a:t>Why is menopause stigmatized?</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lide Number Placeholder 2">
            <a:extLst>
              <a:ext uri="{FF2B5EF4-FFF2-40B4-BE49-F238E27FC236}">
                <a16:creationId xmlns:a16="http://schemas.microsoft.com/office/drawing/2014/main" id="{FB017F03-BC95-59A8-4933-15A73B5D1584}"/>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10</a:t>
            </a:fld>
            <a:endParaRPr lang="en-US"/>
          </a:p>
        </p:txBody>
      </p:sp>
    </p:spTree>
    <p:extLst>
      <p:ext uri="{BB962C8B-B14F-4D97-AF65-F5344CB8AC3E}">
        <p14:creationId xmlns:p14="http://schemas.microsoft.com/office/powerpoint/2010/main" val="3998471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61B7B7E-2592-BE79-E743-74DC6F97682C}"/>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45833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01C52B6-6E92-9BE1-977D-71142E1DF9C1}"/>
              </a:ext>
            </a:extLst>
          </p:cNvPr>
          <p:cNvPicPr>
            <a:picLocks noChangeAspect="1"/>
          </p:cNvPicPr>
          <p:nvPr/>
        </p:nvPicPr>
        <p:blipFill rotWithShape="1">
          <a:blip r:embed="rId3">
            <a:extLst>
              <a:ext uri="{28A0092B-C50C-407E-A947-70E740481C1C}">
                <a14:useLocalDpi xmlns:a14="http://schemas.microsoft.com/office/drawing/2010/main" val="0"/>
              </a:ext>
            </a:extLst>
          </a:blip>
          <a:srcRect l="4288" r="2740"/>
          <a:stretch/>
        </p:blipFill>
        <p:spPr>
          <a:xfrm>
            <a:off x="2727636" y="814535"/>
            <a:ext cx="6736727" cy="5923584"/>
          </a:xfrm>
          <a:prstGeom prst="rect">
            <a:avLst/>
          </a:prstGeom>
          <a:noFill/>
        </p:spPr>
      </p:pic>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2300" y="6251379"/>
            <a:ext cx="2074985" cy="228600"/>
          </a:xfrm>
          <a:prstGeom prst="rect">
            <a:avLst/>
          </a:prstGeom>
        </p:spPr>
      </p:pic>
      <p:sp>
        <p:nvSpPr>
          <p:cNvPr id="6" name="TextBox 5">
            <a:extLst>
              <a:ext uri="{FF2B5EF4-FFF2-40B4-BE49-F238E27FC236}">
                <a16:creationId xmlns:a16="http://schemas.microsoft.com/office/drawing/2014/main" id="{3CBC9680-236F-7333-CC5B-5F3182B992C9}"/>
              </a:ext>
            </a:extLst>
          </p:cNvPr>
          <p:cNvSpPr txBox="1"/>
          <p:nvPr/>
        </p:nvSpPr>
        <p:spPr>
          <a:xfrm>
            <a:off x="980260" y="136525"/>
            <a:ext cx="91705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How do we define symptoms?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2FEA3263-7850-2813-7110-C6BCDCEB19D0}"/>
              </a:ext>
            </a:extLst>
          </p:cNvPr>
          <p:cNvSpPr>
            <a:spLocks noGrp="1"/>
          </p:cNvSpPr>
          <p:nvPr>
            <p:ph type="sldNum" sz="quarter" idx="12"/>
          </p:nvPr>
        </p:nvSpPr>
        <p:spPr>
          <a:xfrm>
            <a:off x="8601364" y="6479979"/>
            <a:ext cx="2743200" cy="365125"/>
          </a:xfrm>
        </p:spPr>
        <p:txBody>
          <a:bodyPr/>
          <a:lstStyle/>
          <a:p>
            <a:fld id="{B1ABDB63-E07E-422D-BA82-B1071AF96D1D}" type="slidenum">
              <a:rPr lang="en-US" smtClean="0"/>
              <a:t>12</a:t>
            </a:fld>
            <a:endParaRPr lang="en-US" dirty="0"/>
          </a:p>
        </p:txBody>
      </p:sp>
      <p:sp>
        <p:nvSpPr>
          <p:cNvPr id="8" name="TextBox 7">
            <a:extLst>
              <a:ext uri="{FF2B5EF4-FFF2-40B4-BE49-F238E27FC236}">
                <a16:creationId xmlns:a16="http://schemas.microsoft.com/office/drawing/2014/main" id="{DE36AD6C-8DBE-0FF7-EDFF-693DFAAC998B}"/>
              </a:ext>
            </a:extLst>
          </p:cNvPr>
          <p:cNvSpPr txBox="1"/>
          <p:nvPr/>
        </p:nvSpPr>
        <p:spPr>
          <a:xfrm>
            <a:off x="2215299" y="4967926"/>
            <a:ext cx="1527142" cy="838985"/>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87E74DC1-E3F8-2DA8-C1E2-6C3F90BAD59B}"/>
              </a:ext>
            </a:extLst>
          </p:cNvPr>
          <p:cNvSpPr txBox="1"/>
          <p:nvPr/>
        </p:nvSpPr>
        <p:spPr>
          <a:xfrm>
            <a:off x="8623622" y="4878602"/>
            <a:ext cx="1527142" cy="83898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4639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4063-8EDC-477B-8FA0-A738C393F7C9}"/>
              </a:ext>
            </a:extLst>
          </p:cNvPr>
          <p:cNvSpPr>
            <a:spLocks noGrp="1"/>
          </p:cNvSpPr>
          <p:nvPr>
            <p:ph type="title"/>
          </p:nvPr>
        </p:nvSpPr>
        <p:spPr>
          <a:xfrm>
            <a:off x="6879266" y="261063"/>
            <a:ext cx="4569531" cy="1899912"/>
          </a:xfrm>
        </p:spPr>
        <p:txBody>
          <a:bodyPr vert="horz" lIns="91440" tIns="45720" rIns="91440" bIns="45720" rtlCol="0" anchor="ctr">
            <a:normAutofit/>
          </a:bodyPr>
          <a:lstStyle/>
          <a:p>
            <a:r>
              <a:rPr lang="en-US" sz="3600" dirty="0">
                <a:solidFill>
                  <a:srgbClr val="003B70"/>
                </a:solidFill>
                <a:latin typeface="Arial Black" panose="020B0604020202020204" pitchFamily="34" charset="0"/>
                <a:ea typeface="+mn-ea"/>
                <a:cs typeface="+mn-cs"/>
              </a:rPr>
              <a:t>Menopause 101…</a:t>
            </a:r>
            <a:br>
              <a:rPr lang="en-US" sz="3600" dirty="0">
                <a:solidFill>
                  <a:srgbClr val="003B70"/>
                </a:solidFill>
                <a:latin typeface="Arial Black" panose="020B0604020202020204" pitchFamily="34" charset="0"/>
                <a:ea typeface="+mn-ea"/>
                <a:cs typeface="+mn-cs"/>
              </a:rPr>
            </a:br>
            <a:endParaRPr lang="en-US" sz="3600" dirty="0">
              <a:solidFill>
                <a:srgbClr val="003B70"/>
              </a:solidFill>
              <a:latin typeface="Arial Black" panose="020B0604020202020204" pitchFamily="34" charset="0"/>
              <a:ea typeface="+mn-ea"/>
              <a:cs typeface="+mn-cs"/>
            </a:endParaRPr>
          </a:p>
        </p:txBody>
      </p:sp>
      <p:sp>
        <p:nvSpPr>
          <p:cNvPr id="5" name="Content Placeholder 4">
            <a:extLst>
              <a:ext uri="{FF2B5EF4-FFF2-40B4-BE49-F238E27FC236}">
                <a16:creationId xmlns:a16="http://schemas.microsoft.com/office/drawing/2014/main" id="{DA5BB32F-614C-45FF-B7D1-5FD0B93E49B0}"/>
              </a:ext>
            </a:extLst>
          </p:cNvPr>
          <p:cNvSpPr>
            <a:spLocks noGrp="1"/>
          </p:cNvSpPr>
          <p:nvPr>
            <p:ph sz="half" idx="1"/>
          </p:nvPr>
        </p:nvSpPr>
        <p:spPr>
          <a:xfrm>
            <a:off x="6921797" y="1293367"/>
            <a:ext cx="5066658" cy="4781725"/>
          </a:xfrm>
        </p:spPr>
        <p:txBody>
          <a:bodyPr vert="horz" lIns="91440" tIns="45720" rIns="91440" bIns="45720" rtlCol="0">
            <a:normAutofit fontScale="92500"/>
          </a:bodyPr>
          <a:lstStyle/>
          <a:p>
            <a:pPr marL="57150" indent="-285750">
              <a:buBlip>
                <a:blip r:embed="rId3"/>
              </a:buBlip>
            </a:pPr>
            <a:r>
              <a:rPr lang="en-US" sz="1600" b="1" dirty="0">
                <a:solidFill>
                  <a:srgbClr val="002060"/>
                </a:solidFill>
                <a:latin typeface="Avenir Next LT Pro" panose="020B0504020202020204" pitchFamily="34" charset="0"/>
              </a:rPr>
              <a:t>When am I in menopause?</a:t>
            </a:r>
          </a:p>
          <a:p>
            <a:pPr>
              <a:buFont typeface="Wingdings" panose="05000000000000000000" pitchFamily="2" charset="2"/>
              <a:buChar char="Ø"/>
            </a:pPr>
            <a:r>
              <a:rPr lang="en-US" sz="1600" dirty="0">
                <a:solidFill>
                  <a:srgbClr val="002060"/>
                </a:solidFill>
                <a:latin typeface="Avenir Next LT Pro" panose="020B0504020202020204" pitchFamily="34" charset="0"/>
              </a:rPr>
              <a:t>12 months of no menstrual period</a:t>
            </a:r>
          </a:p>
          <a:p>
            <a:pPr>
              <a:buFont typeface="Wingdings" panose="05000000000000000000" pitchFamily="2" charset="2"/>
              <a:buChar char="Ø"/>
            </a:pPr>
            <a:r>
              <a:rPr lang="en-US" sz="1600" dirty="0">
                <a:solidFill>
                  <a:srgbClr val="002060"/>
                </a:solidFill>
                <a:latin typeface="Avenir Next LT Pro" panose="020B0504020202020204" pitchFamily="34" charset="0"/>
              </a:rPr>
              <a:t>Occurs when ovaries are removed or biologically stop producing estrogen and progesterone or as a result of treatment side effects </a:t>
            </a:r>
          </a:p>
          <a:p>
            <a:pPr>
              <a:buFont typeface="Wingdings" panose="05000000000000000000" pitchFamily="2" charset="2"/>
              <a:buChar char="Ø"/>
            </a:pPr>
            <a:r>
              <a:rPr lang="en-US" sz="1600" dirty="0">
                <a:solidFill>
                  <a:srgbClr val="002060"/>
                </a:solidFill>
                <a:latin typeface="Avenir Next LT Pro" panose="020B0504020202020204" pitchFamily="34" charset="0"/>
              </a:rPr>
              <a:t>Average age 51-52 years old</a:t>
            </a:r>
          </a:p>
          <a:p>
            <a:pPr marL="0" indent="0">
              <a:buNone/>
            </a:pPr>
            <a:endParaRPr lang="en-US" sz="1600" dirty="0">
              <a:solidFill>
                <a:srgbClr val="002060"/>
              </a:solidFill>
              <a:latin typeface="Avenir Next LT Pro" panose="020B0504020202020204" pitchFamily="34" charset="0"/>
            </a:endParaRPr>
          </a:p>
          <a:p>
            <a:pPr>
              <a:buBlip>
                <a:blip r:embed="rId3"/>
              </a:buBlip>
            </a:pPr>
            <a:r>
              <a:rPr lang="en-US" sz="1600" b="1" dirty="0">
                <a:solidFill>
                  <a:srgbClr val="002060"/>
                </a:solidFill>
                <a:latin typeface="Avenir Next LT Pro" panose="020B0504020202020204" pitchFamily="34" charset="0"/>
              </a:rPr>
              <a:t>What is Perimenopause?</a:t>
            </a:r>
          </a:p>
          <a:p>
            <a:pPr>
              <a:buFont typeface="Wingdings" panose="05000000000000000000" pitchFamily="2" charset="2"/>
              <a:buChar char="Ø"/>
            </a:pPr>
            <a:r>
              <a:rPr lang="en-US" sz="1600" dirty="0">
                <a:solidFill>
                  <a:srgbClr val="002060"/>
                </a:solidFill>
                <a:latin typeface="Avenir Next LT Pro" panose="020B0504020202020204" pitchFamily="34" charset="0"/>
              </a:rPr>
              <a:t>The beginning of physiologic changes (menstrual cycle changes, symptoms that can be mild or severe)</a:t>
            </a:r>
          </a:p>
          <a:p>
            <a:pPr>
              <a:buFont typeface="Wingdings" panose="05000000000000000000" pitchFamily="2" charset="2"/>
              <a:buChar char="Ø"/>
            </a:pPr>
            <a:r>
              <a:rPr lang="en-US" sz="1600" dirty="0">
                <a:solidFill>
                  <a:srgbClr val="002060"/>
                </a:solidFill>
                <a:latin typeface="Avenir Next LT Pro" panose="020B0504020202020204" pitchFamily="34" charset="0"/>
              </a:rPr>
              <a:t>On average – begins 4 years before menopause</a:t>
            </a:r>
          </a:p>
          <a:p>
            <a:pPr marL="0" indent="0">
              <a:buNone/>
            </a:pPr>
            <a:endParaRPr lang="en-US" sz="1600" dirty="0">
              <a:solidFill>
                <a:srgbClr val="002060"/>
              </a:solidFill>
              <a:latin typeface="Avenir Next LT Pro" panose="020B0504020202020204" pitchFamily="34" charset="0"/>
            </a:endParaRPr>
          </a:p>
          <a:p>
            <a:pPr>
              <a:buBlip>
                <a:blip r:embed="rId3"/>
              </a:buBlip>
            </a:pPr>
            <a:r>
              <a:rPr lang="en-US" sz="1600" b="1" dirty="0">
                <a:solidFill>
                  <a:srgbClr val="002060"/>
                </a:solidFill>
                <a:latin typeface="Avenir Next LT Pro" panose="020B0504020202020204" pitchFamily="34" charset="0"/>
              </a:rPr>
              <a:t>How long does it last?  </a:t>
            </a:r>
            <a:r>
              <a:rPr lang="en-US" sz="1600" dirty="0">
                <a:solidFill>
                  <a:srgbClr val="002060"/>
                </a:solidFill>
                <a:latin typeface="Avenir Next LT Pro" panose="020B0504020202020204" pitchFamily="34" charset="0"/>
              </a:rPr>
              <a:t>2 years to 7 years</a:t>
            </a:r>
          </a:p>
          <a:p>
            <a:pPr marL="0"/>
            <a:endParaRPr lang="en-US" sz="1600" dirty="0">
              <a:solidFill>
                <a:srgbClr val="002060"/>
              </a:solidFill>
              <a:latin typeface="Avenir Next LT Pro" panose="020B0504020202020204" pitchFamily="34" charset="0"/>
            </a:endParaRPr>
          </a:p>
          <a:p>
            <a:pPr>
              <a:buBlip>
                <a:blip r:embed="rId3"/>
              </a:buBlip>
            </a:pPr>
            <a:r>
              <a:rPr lang="en-US" sz="1600" b="1" dirty="0">
                <a:solidFill>
                  <a:srgbClr val="002060"/>
                </a:solidFill>
                <a:latin typeface="Avenir Next LT Pro" panose="020B0504020202020204" pitchFamily="34" charset="0"/>
              </a:rPr>
              <a:t>Should we test my hormones?  </a:t>
            </a:r>
            <a:r>
              <a:rPr lang="en-US" sz="1600" dirty="0">
                <a:solidFill>
                  <a:srgbClr val="002060"/>
                </a:solidFill>
                <a:latin typeface="Avenir Next LT Pro" panose="020B0504020202020204" pitchFamily="34" charset="0"/>
              </a:rPr>
              <a:t>Rarely helpful for symptom management</a:t>
            </a:r>
            <a:endParaRPr lang="en-US" sz="1600" b="1" dirty="0">
              <a:solidFill>
                <a:srgbClr val="002060"/>
              </a:solidFill>
              <a:latin typeface="Avenir Next LT Pro" panose="020B0504020202020204" pitchFamily="34" charset="0"/>
            </a:endParaRPr>
          </a:p>
          <a:p>
            <a:pPr marL="0"/>
            <a:endParaRPr lang="en-US" sz="1300" dirty="0">
              <a:latin typeface="Avenir Next LT Pro" panose="020B0504020202020204" pitchFamily="34" charset="0"/>
            </a:endParaRPr>
          </a:p>
        </p:txBody>
      </p:sp>
      <p:pic>
        <p:nvPicPr>
          <p:cNvPr id="6" name="Content Placeholder 5" descr="Woman and classmates sitting in classroom">
            <a:extLst>
              <a:ext uri="{FF2B5EF4-FFF2-40B4-BE49-F238E27FC236}">
                <a16:creationId xmlns:a16="http://schemas.microsoft.com/office/drawing/2014/main" id="{FBAE43BC-EEBA-4D85-914F-BC304FBB3C9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7493" r="14993" b="-1"/>
          <a:stretch/>
        </p:blipFill>
        <p:spPr>
          <a:xfrm>
            <a:off x="1" y="10"/>
            <a:ext cx="6539022" cy="6857990"/>
          </a:xfrm>
          <a:prstGeom prst="rect">
            <a:avLst/>
          </a:prstGeom>
        </p:spPr>
      </p:pic>
      <p:pic>
        <p:nvPicPr>
          <p:cNvPr id="3" name="Graphic 2">
            <a:extLst>
              <a:ext uri="{FF2B5EF4-FFF2-40B4-BE49-F238E27FC236}">
                <a16:creationId xmlns:a16="http://schemas.microsoft.com/office/drawing/2014/main" id="{84951AE9-708C-6550-DE1C-2A0B466646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2300" y="6251379"/>
            <a:ext cx="2074985" cy="228600"/>
          </a:xfrm>
          <a:prstGeom prst="rect">
            <a:avLst/>
          </a:prstGeom>
        </p:spPr>
      </p:pic>
      <p:sp>
        <p:nvSpPr>
          <p:cNvPr id="4" name="Slide Number Placeholder 2">
            <a:extLst>
              <a:ext uri="{FF2B5EF4-FFF2-40B4-BE49-F238E27FC236}">
                <a16:creationId xmlns:a16="http://schemas.microsoft.com/office/drawing/2014/main" id="{89DFC2CC-4266-2D63-6DE8-4F90163837DF}"/>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13</a:t>
            </a:fld>
            <a:endParaRPr lang="en-US" dirty="0"/>
          </a:p>
        </p:txBody>
      </p:sp>
    </p:spTree>
    <p:extLst>
      <p:ext uri="{BB962C8B-B14F-4D97-AF65-F5344CB8AC3E}">
        <p14:creationId xmlns:p14="http://schemas.microsoft.com/office/powerpoint/2010/main" val="2476107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5F9C9953-E8B5-50C1-8CBB-038C1A26FD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5" name="Slide Number Placeholder 2">
            <a:extLst>
              <a:ext uri="{FF2B5EF4-FFF2-40B4-BE49-F238E27FC236}">
                <a16:creationId xmlns:a16="http://schemas.microsoft.com/office/drawing/2014/main" id="{B6EE2E0A-AF0C-E80A-33F2-252297E22AA8}"/>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14</a:t>
            </a:fld>
            <a:endParaRPr lang="en-US" dirty="0"/>
          </a:p>
        </p:txBody>
      </p:sp>
      <p:sp>
        <p:nvSpPr>
          <p:cNvPr id="2" name="Title 1">
            <a:extLst>
              <a:ext uri="{FF2B5EF4-FFF2-40B4-BE49-F238E27FC236}">
                <a16:creationId xmlns:a16="http://schemas.microsoft.com/office/drawing/2014/main" id="{2EFE9511-9B76-49A8-B6E8-7E352F8A85B1}"/>
              </a:ext>
            </a:extLst>
          </p:cNvPr>
          <p:cNvSpPr>
            <a:spLocks noGrp="1"/>
          </p:cNvSpPr>
          <p:nvPr>
            <p:ph type="title"/>
          </p:nvPr>
        </p:nvSpPr>
        <p:spPr>
          <a:xfrm>
            <a:off x="812371" y="169655"/>
            <a:ext cx="11144318" cy="1501750"/>
          </a:xfrm>
        </p:spPr>
        <p:txBody>
          <a:bodyPr vert="horz" lIns="91440" tIns="45720" rIns="91440" bIns="45720" rtlCol="0" anchor="ctr">
            <a:normAutofit fontScale="90000"/>
          </a:bodyPr>
          <a:lstStyle/>
          <a:p>
            <a:r>
              <a:rPr lang="en-US" sz="4000" dirty="0">
                <a:solidFill>
                  <a:srgbClr val="003B70"/>
                </a:solidFill>
                <a:latin typeface="Arial Black" panose="020B0604020202020204" pitchFamily="34" charset="0"/>
                <a:ea typeface="+mn-ea"/>
                <a:cs typeface="+mn-cs"/>
              </a:rPr>
              <a:t>What are the common symptoms of menopause?</a:t>
            </a:r>
            <a:br>
              <a:rPr lang="en-US" sz="3100" b="1" dirty="0">
                <a:effectLst>
                  <a:outerShdw blurRad="38100" dist="38100" dir="2700000" algn="tl">
                    <a:srgbClr val="000000">
                      <a:alpha val="43137"/>
                    </a:srgbClr>
                  </a:outerShdw>
                </a:effectLst>
              </a:rPr>
            </a:br>
            <a:endParaRPr lang="en-US" sz="31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1937694-A2F6-47FA-A71A-79FF142C8372}"/>
              </a:ext>
            </a:extLst>
          </p:cNvPr>
          <p:cNvSpPr>
            <a:spLocks noGrp="1"/>
          </p:cNvSpPr>
          <p:nvPr>
            <p:ph sz="half" idx="1"/>
          </p:nvPr>
        </p:nvSpPr>
        <p:spPr>
          <a:xfrm>
            <a:off x="622967" y="1897817"/>
            <a:ext cx="4893709" cy="4440490"/>
          </a:xfrm>
        </p:spPr>
        <p:txBody>
          <a:bodyPr vert="horz" lIns="91440" tIns="45720" rIns="91440" bIns="45720" rtlCol="0">
            <a:normAutofit/>
          </a:bodyPr>
          <a:lstStyle/>
          <a:p>
            <a:r>
              <a:rPr lang="en-US" sz="1900" dirty="0">
                <a:solidFill>
                  <a:srgbClr val="002060"/>
                </a:solidFill>
                <a:latin typeface="Avenir Next LT Pro" panose="020B0504020202020204" pitchFamily="34" charset="0"/>
              </a:rPr>
              <a:t>Menstrual cycle irregularities similar to when you were a teenager</a:t>
            </a:r>
          </a:p>
          <a:p>
            <a:r>
              <a:rPr lang="en-US" sz="1900" dirty="0">
                <a:solidFill>
                  <a:srgbClr val="002060"/>
                </a:solidFill>
                <a:latin typeface="Avenir Next LT Pro" panose="020B0504020202020204" pitchFamily="34" charset="0"/>
              </a:rPr>
              <a:t>Hot flashes, night sweats, difficulty sleeping</a:t>
            </a:r>
          </a:p>
          <a:p>
            <a:r>
              <a:rPr lang="en-US" sz="1900" dirty="0">
                <a:solidFill>
                  <a:srgbClr val="002060"/>
                </a:solidFill>
                <a:latin typeface="Avenir Next LT Pro" panose="020B0504020202020204" pitchFamily="34" charset="0"/>
              </a:rPr>
              <a:t>Irritability, anxiety, depression, fuzzy thinking</a:t>
            </a:r>
          </a:p>
          <a:p>
            <a:r>
              <a:rPr lang="en-US" sz="1900" dirty="0">
                <a:solidFill>
                  <a:srgbClr val="002060"/>
                </a:solidFill>
                <a:latin typeface="Avenir Next LT Pro" panose="020B0504020202020204" pitchFamily="34" charset="0"/>
              </a:rPr>
              <a:t>Difficulty losing weight, “spare tire” around the middle</a:t>
            </a:r>
          </a:p>
          <a:p>
            <a:r>
              <a:rPr lang="en-US" sz="1900" dirty="0">
                <a:solidFill>
                  <a:srgbClr val="002060"/>
                </a:solidFill>
                <a:latin typeface="Avenir Next LT Pro" panose="020B0504020202020204" pitchFamily="34" charset="0"/>
              </a:rPr>
              <a:t>Dry vagina, painful sex, leaky bladder, joint pain, dry skin/eyes, thinning hair</a:t>
            </a:r>
          </a:p>
          <a:p>
            <a:pPr marL="0"/>
            <a:endParaRPr lang="en-US" sz="1900" b="1" dirty="0">
              <a:latin typeface="Avenir Next LT Pro" panose="020B0504020202020204" pitchFamily="34" charset="0"/>
            </a:endParaRPr>
          </a:p>
        </p:txBody>
      </p:sp>
      <p:pic>
        <p:nvPicPr>
          <p:cNvPr id="23" name="Picture 22" descr="Elderly woman riding a bike">
            <a:extLst>
              <a:ext uri="{FF2B5EF4-FFF2-40B4-BE49-F238E27FC236}">
                <a16:creationId xmlns:a16="http://schemas.microsoft.com/office/drawing/2014/main" id="{DC09E6C7-5468-42C1-9C1B-BD7187047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937" y="1526004"/>
            <a:ext cx="6207752" cy="4138501"/>
          </a:xfrm>
          <a:prstGeom prst="rect">
            <a:avLst/>
          </a:prstGeom>
        </p:spPr>
      </p:pic>
    </p:spTree>
    <p:extLst>
      <p:ext uri="{BB962C8B-B14F-4D97-AF65-F5344CB8AC3E}">
        <p14:creationId xmlns:p14="http://schemas.microsoft.com/office/powerpoint/2010/main" val="3376580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732054" y="136525"/>
            <a:ext cx="11174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B70"/>
                </a:solidFill>
                <a:effectLst/>
                <a:uLnTx/>
                <a:uFillTx/>
                <a:latin typeface="Arial Black" panose="020B0604020202020204" pitchFamily="34" charset="0"/>
                <a:ea typeface="+mn-ea"/>
                <a:cs typeface="+mn-cs"/>
              </a:rPr>
              <a:t>Interventions</a:t>
            </a:r>
            <a:r>
              <a:rPr lang="en-US" sz="3600">
                <a:solidFill>
                  <a:srgbClr val="003B70"/>
                </a:solidFill>
                <a:latin typeface="Arial Black"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a:solidFill>
                  <a:srgbClr val="003B70"/>
                </a:solidFill>
                <a:latin typeface="Arial Black" panose="020B0604020202020204" pitchFamily="34" charset="0"/>
              </a:rPr>
              <a:t>Understanding Fact from Fiction</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3" name="Slide Number Placeholder 2">
            <a:extLst>
              <a:ext uri="{FF2B5EF4-FFF2-40B4-BE49-F238E27FC236}">
                <a16:creationId xmlns:a16="http://schemas.microsoft.com/office/drawing/2014/main" id="{EEFB9F47-8C26-F2DC-B51C-344D59040FB6}"/>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15</a:t>
            </a:fld>
            <a:endParaRPr lang="en-US"/>
          </a:p>
        </p:txBody>
      </p:sp>
      <p:grpSp>
        <p:nvGrpSpPr>
          <p:cNvPr id="5" name="Group 4">
            <a:extLst>
              <a:ext uri="{FF2B5EF4-FFF2-40B4-BE49-F238E27FC236}">
                <a16:creationId xmlns:a16="http://schemas.microsoft.com/office/drawing/2014/main" id="{6A4CA222-4A78-0846-53F8-3A48A4EC2044}"/>
              </a:ext>
            </a:extLst>
          </p:cNvPr>
          <p:cNvGrpSpPr/>
          <p:nvPr/>
        </p:nvGrpSpPr>
        <p:grpSpPr>
          <a:xfrm>
            <a:off x="1888787" y="1319622"/>
            <a:ext cx="8414425" cy="4844019"/>
            <a:chOff x="1888787" y="1336854"/>
            <a:chExt cx="8414425" cy="4844019"/>
          </a:xfrm>
        </p:grpSpPr>
        <p:sp>
          <p:nvSpPr>
            <p:cNvPr id="6" name="Rectangle: Rounded Corners 5">
              <a:extLst>
                <a:ext uri="{FF2B5EF4-FFF2-40B4-BE49-F238E27FC236}">
                  <a16:creationId xmlns:a16="http://schemas.microsoft.com/office/drawing/2014/main" id="{439CE205-53BF-D5EC-BFF7-1460A0C17112}"/>
                </a:ext>
              </a:extLst>
            </p:cNvPr>
            <p:cNvSpPr/>
            <p:nvPr/>
          </p:nvSpPr>
          <p:spPr>
            <a:xfrm>
              <a:off x="1888787" y="1336854"/>
              <a:ext cx="8414425" cy="2179809"/>
            </a:xfrm>
            <a:prstGeom prst="roundRect">
              <a:avLst>
                <a:gd name="adj" fmla="val 10000"/>
              </a:avLst>
            </a:prstGeom>
            <a:noFill/>
            <a:ln>
              <a:no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descr="Person picking out vegetables">
              <a:extLst>
                <a:ext uri="{FF2B5EF4-FFF2-40B4-BE49-F238E27FC236}">
                  <a16:creationId xmlns:a16="http://schemas.microsoft.com/office/drawing/2014/main" id="{C9FDAE76-D2BA-4CD4-EA7C-EAB7BC16A05B}"/>
                </a:ext>
              </a:extLst>
            </p:cNvPr>
            <p:cNvSpPr/>
            <p:nvPr/>
          </p:nvSpPr>
          <p:spPr>
            <a:xfrm>
              <a:off x="2142140" y="1627494"/>
              <a:ext cx="2504136" cy="1889167"/>
            </a:xfrm>
            <a:prstGeom prst="roundRect">
              <a:avLst>
                <a:gd name="adj" fmla="val 10000"/>
              </a:avLst>
            </a:prstGeom>
            <a:blipFill>
              <a:blip r:embed="rId5">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43429C25-C9AF-C051-0D93-171E871478F9}"/>
                </a:ext>
              </a:extLst>
            </p:cNvPr>
            <p:cNvSpPr/>
            <p:nvPr/>
          </p:nvSpPr>
          <p:spPr>
            <a:xfrm rot="21600000">
              <a:off x="2142140" y="3516662"/>
              <a:ext cx="2504137" cy="2664211"/>
            </a:xfrm>
            <a:custGeom>
              <a:avLst/>
              <a:gdLst>
                <a:gd name="connsiteX0" fmla="*/ 262934 w 2504137"/>
                <a:gd name="connsiteY0" fmla="*/ 0 h 2664211"/>
                <a:gd name="connsiteX1" fmla="*/ 2241203 w 2504137"/>
                <a:gd name="connsiteY1" fmla="*/ 0 h 2664211"/>
                <a:gd name="connsiteX2" fmla="*/ 2504137 w 2504137"/>
                <a:gd name="connsiteY2" fmla="*/ 262934 h 2664211"/>
                <a:gd name="connsiteX3" fmla="*/ 2504137 w 2504137"/>
                <a:gd name="connsiteY3" fmla="*/ 2664211 h 2664211"/>
                <a:gd name="connsiteX4" fmla="*/ 2504137 w 2504137"/>
                <a:gd name="connsiteY4" fmla="*/ 2664211 h 2664211"/>
                <a:gd name="connsiteX5" fmla="*/ 0 w 2504137"/>
                <a:gd name="connsiteY5" fmla="*/ 2664211 h 2664211"/>
                <a:gd name="connsiteX6" fmla="*/ 0 w 2504137"/>
                <a:gd name="connsiteY6" fmla="*/ 2664211 h 2664211"/>
                <a:gd name="connsiteX7" fmla="*/ 0 w 2504137"/>
                <a:gd name="connsiteY7" fmla="*/ 262934 h 2664211"/>
                <a:gd name="connsiteX8" fmla="*/ 262934 w 2504137"/>
                <a:gd name="connsiteY8" fmla="*/ 0 h 266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4137" h="2664211">
                  <a:moveTo>
                    <a:pt x="2241203" y="2664211"/>
                  </a:moveTo>
                  <a:lnTo>
                    <a:pt x="262934" y="2664211"/>
                  </a:lnTo>
                  <a:cubicBezTo>
                    <a:pt x="117720" y="2664211"/>
                    <a:pt x="0" y="2546491"/>
                    <a:pt x="0" y="2401277"/>
                  </a:cubicBezTo>
                  <a:lnTo>
                    <a:pt x="0" y="0"/>
                  </a:lnTo>
                  <a:lnTo>
                    <a:pt x="0" y="0"/>
                  </a:lnTo>
                  <a:lnTo>
                    <a:pt x="2504137" y="0"/>
                  </a:lnTo>
                  <a:lnTo>
                    <a:pt x="2504137" y="0"/>
                  </a:lnTo>
                  <a:lnTo>
                    <a:pt x="2504137" y="2401277"/>
                  </a:lnTo>
                  <a:cubicBezTo>
                    <a:pt x="2504137" y="2546491"/>
                    <a:pt x="2386417" y="2664211"/>
                    <a:pt x="2241203" y="2664211"/>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2139" tIns="135128" rIns="212139" bIns="212139" numCol="1" spcCol="1270" anchor="t" anchorCtr="0">
              <a:noAutofit/>
            </a:bodyPr>
            <a:lstStyle/>
            <a:p>
              <a:pPr marL="0" lvl="0" indent="0" algn="ctr" defTabSz="844550">
                <a:lnSpc>
                  <a:spcPct val="90000"/>
                </a:lnSpc>
                <a:spcBef>
                  <a:spcPct val="0"/>
                </a:spcBef>
                <a:spcAft>
                  <a:spcPct val="35000"/>
                </a:spcAft>
                <a:buNone/>
              </a:pPr>
              <a:r>
                <a:rPr lang="en-US" sz="1900" u="sng" kern="1200">
                  <a:latin typeface="Avenir Next LT Pro" panose="020B0504020202020204" pitchFamily="34" charset="0"/>
                </a:rPr>
                <a:t>Lifestyle Modifications</a:t>
              </a:r>
            </a:p>
            <a:p>
              <a:pPr marL="0" lvl="0" indent="0" algn="ctr" defTabSz="844550">
                <a:lnSpc>
                  <a:spcPct val="90000"/>
                </a:lnSpc>
                <a:spcBef>
                  <a:spcPct val="0"/>
                </a:spcBef>
                <a:spcAft>
                  <a:spcPct val="35000"/>
                </a:spcAft>
                <a:buNone/>
              </a:pPr>
              <a:r>
                <a:rPr lang="en-US" sz="1900" u="none" kern="1200">
                  <a:latin typeface="Avenir Next LT Pro" panose="020B0504020202020204" pitchFamily="34" charset="0"/>
                </a:rPr>
                <a:t>Stress Reduction</a:t>
              </a:r>
            </a:p>
            <a:p>
              <a:pPr marL="0" lvl="0" indent="0" algn="ctr" defTabSz="844550">
                <a:lnSpc>
                  <a:spcPct val="90000"/>
                </a:lnSpc>
                <a:spcBef>
                  <a:spcPct val="0"/>
                </a:spcBef>
                <a:spcAft>
                  <a:spcPct val="35000"/>
                </a:spcAft>
                <a:buNone/>
              </a:pPr>
              <a:r>
                <a:rPr lang="en-US" sz="1900" u="none" kern="1200">
                  <a:latin typeface="Avenir Next LT Pro" panose="020B0504020202020204" pitchFamily="34" charset="0"/>
                </a:rPr>
                <a:t>Healthy Eating</a:t>
              </a:r>
            </a:p>
            <a:p>
              <a:pPr marL="0" lvl="0" indent="0" algn="ctr" defTabSz="844550">
                <a:lnSpc>
                  <a:spcPct val="90000"/>
                </a:lnSpc>
                <a:spcBef>
                  <a:spcPct val="0"/>
                </a:spcBef>
                <a:spcAft>
                  <a:spcPct val="35000"/>
                </a:spcAft>
                <a:buNone/>
              </a:pPr>
              <a:r>
                <a:rPr lang="en-US" sz="1900" u="none" kern="1200">
                  <a:latin typeface="Avenir Next LT Pro" panose="020B0504020202020204" pitchFamily="34" charset="0"/>
                </a:rPr>
                <a:t>Exercise</a:t>
              </a:r>
            </a:p>
            <a:p>
              <a:pPr marL="0" lvl="0" indent="0" algn="ctr" defTabSz="844550">
                <a:lnSpc>
                  <a:spcPct val="90000"/>
                </a:lnSpc>
                <a:spcBef>
                  <a:spcPct val="0"/>
                </a:spcBef>
                <a:spcAft>
                  <a:spcPct val="35000"/>
                </a:spcAft>
                <a:buNone/>
              </a:pPr>
              <a:r>
                <a:rPr lang="en-US" sz="1900" u="none" kern="1200">
                  <a:latin typeface="Avenir Next LT Pro" panose="020B0504020202020204" pitchFamily="34" charset="0"/>
                </a:rPr>
                <a:t>Sleep</a:t>
              </a:r>
            </a:p>
          </p:txBody>
        </p:sp>
        <p:sp>
          <p:nvSpPr>
            <p:cNvPr id="10" name="Rectangle: Rounded Corners 9" descr="Herbs with dropper and bottle">
              <a:extLst>
                <a:ext uri="{FF2B5EF4-FFF2-40B4-BE49-F238E27FC236}">
                  <a16:creationId xmlns:a16="http://schemas.microsoft.com/office/drawing/2014/main" id="{B481BC59-F434-9870-2C99-1E3302F0914D}"/>
                </a:ext>
              </a:extLst>
            </p:cNvPr>
            <p:cNvSpPr/>
            <p:nvPr/>
          </p:nvSpPr>
          <p:spPr>
            <a:xfrm>
              <a:off x="4814278" y="1627494"/>
              <a:ext cx="2504136" cy="1889168"/>
            </a:xfrm>
            <a:prstGeom prst="roundRect">
              <a:avLst>
                <a:gd name="adj" fmla="val 10000"/>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4">
                <a:tint val="50000"/>
                <a:hueOff val="5394097"/>
                <a:satOff val="-25103"/>
                <a:lumOff val="-1101"/>
                <a:alphaOff val="0"/>
              </a:schemeClr>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C1501F02-6286-4B53-5A43-DD35695C29DB}"/>
                </a:ext>
              </a:extLst>
            </p:cNvPr>
            <p:cNvSpPr/>
            <p:nvPr/>
          </p:nvSpPr>
          <p:spPr>
            <a:xfrm rot="21600000">
              <a:off x="4814278" y="3516661"/>
              <a:ext cx="2534209" cy="2664212"/>
            </a:xfrm>
            <a:custGeom>
              <a:avLst/>
              <a:gdLst>
                <a:gd name="connsiteX0" fmla="*/ 266092 w 2534209"/>
                <a:gd name="connsiteY0" fmla="*/ 0 h 2664211"/>
                <a:gd name="connsiteX1" fmla="*/ 2268117 w 2534209"/>
                <a:gd name="connsiteY1" fmla="*/ 0 h 2664211"/>
                <a:gd name="connsiteX2" fmla="*/ 2534209 w 2534209"/>
                <a:gd name="connsiteY2" fmla="*/ 266092 h 2664211"/>
                <a:gd name="connsiteX3" fmla="*/ 2534209 w 2534209"/>
                <a:gd name="connsiteY3" fmla="*/ 2664211 h 2664211"/>
                <a:gd name="connsiteX4" fmla="*/ 2534209 w 2534209"/>
                <a:gd name="connsiteY4" fmla="*/ 2664211 h 2664211"/>
                <a:gd name="connsiteX5" fmla="*/ 0 w 2534209"/>
                <a:gd name="connsiteY5" fmla="*/ 2664211 h 2664211"/>
                <a:gd name="connsiteX6" fmla="*/ 0 w 2534209"/>
                <a:gd name="connsiteY6" fmla="*/ 2664211 h 2664211"/>
                <a:gd name="connsiteX7" fmla="*/ 0 w 2534209"/>
                <a:gd name="connsiteY7" fmla="*/ 266092 h 2664211"/>
                <a:gd name="connsiteX8" fmla="*/ 266092 w 2534209"/>
                <a:gd name="connsiteY8" fmla="*/ 0 h 266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4209" h="2664211">
                  <a:moveTo>
                    <a:pt x="2268117" y="2664211"/>
                  </a:moveTo>
                  <a:lnTo>
                    <a:pt x="266092" y="2664211"/>
                  </a:lnTo>
                  <a:cubicBezTo>
                    <a:pt x="119133" y="2664211"/>
                    <a:pt x="0" y="2545078"/>
                    <a:pt x="0" y="2398119"/>
                  </a:cubicBezTo>
                  <a:lnTo>
                    <a:pt x="0" y="0"/>
                  </a:lnTo>
                  <a:lnTo>
                    <a:pt x="0" y="0"/>
                  </a:lnTo>
                  <a:lnTo>
                    <a:pt x="2534209" y="0"/>
                  </a:lnTo>
                  <a:lnTo>
                    <a:pt x="2534209" y="0"/>
                  </a:lnTo>
                  <a:lnTo>
                    <a:pt x="2534209" y="2398119"/>
                  </a:lnTo>
                  <a:cubicBezTo>
                    <a:pt x="2534209" y="2545078"/>
                    <a:pt x="2415076" y="2664211"/>
                    <a:pt x="2268117" y="2664211"/>
                  </a:cubicBez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4">
                <a:hueOff val="4900445"/>
                <a:satOff val="-20388"/>
                <a:lumOff val="4804"/>
                <a:alphaOff val="0"/>
              </a:schemeClr>
            </a:effectRef>
            <a:fontRef idx="minor">
              <a:schemeClr val="lt1"/>
            </a:fontRef>
          </p:style>
          <p:txBody>
            <a:bodyPr spcFirstLastPara="0" vert="horz" wrap="square" lIns="205952" tIns="128017" rIns="205952" bIns="205952" numCol="1" spcCol="1270" anchor="t" anchorCtr="0">
              <a:noAutofit/>
            </a:bodyPr>
            <a:lstStyle/>
            <a:p>
              <a:pPr marL="0" lvl="0" indent="0" algn="ctr" defTabSz="800100">
                <a:lnSpc>
                  <a:spcPct val="90000"/>
                </a:lnSpc>
                <a:spcBef>
                  <a:spcPct val="0"/>
                </a:spcBef>
                <a:spcAft>
                  <a:spcPct val="35000"/>
                </a:spcAft>
                <a:buNone/>
              </a:pPr>
              <a:r>
                <a:rPr lang="en-US" sz="1800" u="sng" kern="1200">
                  <a:latin typeface="Avenir Next LT Pro" panose="020B0504020202020204" pitchFamily="34" charset="0"/>
                </a:rPr>
                <a:t>Over the Counter</a:t>
              </a:r>
            </a:p>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Herbs</a:t>
              </a:r>
            </a:p>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Acupuncture</a:t>
              </a:r>
            </a:p>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Nonhormal</a:t>
              </a:r>
            </a:p>
            <a:p>
              <a:pPr marL="0" lvl="0" indent="0" algn="ctr" defTabSz="800100">
                <a:lnSpc>
                  <a:spcPct val="90000"/>
                </a:lnSpc>
                <a:spcBef>
                  <a:spcPct val="0"/>
                </a:spcBef>
                <a:spcAft>
                  <a:spcPct val="35000"/>
                </a:spcAft>
                <a:buNone/>
              </a:pPr>
              <a:r>
                <a:rPr lang="en-US" sz="1800" kern="1200">
                  <a:latin typeface="Avenir Next LT Pro" panose="020B0504020202020204" pitchFamily="34" charset="0"/>
                </a:rPr>
                <a:t>Pharmaceuticals</a:t>
              </a:r>
            </a:p>
          </p:txBody>
        </p:sp>
        <p:sp>
          <p:nvSpPr>
            <p:cNvPr id="12" name="Rectangle: Rounded Corners 11" descr="Capsule and tablet formed in a heart on top of a medicine bottle">
              <a:extLst>
                <a:ext uri="{FF2B5EF4-FFF2-40B4-BE49-F238E27FC236}">
                  <a16:creationId xmlns:a16="http://schemas.microsoft.com/office/drawing/2014/main" id="{BA3A00A4-5588-9F2E-5B4D-A2ED4023716F}"/>
                </a:ext>
              </a:extLst>
            </p:cNvPr>
            <p:cNvSpPr/>
            <p:nvPr/>
          </p:nvSpPr>
          <p:spPr>
            <a:xfrm>
              <a:off x="7516488" y="1627493"/>
              <a:ext cx="2504136" cy="1889168"/>
            </a:xfrm>
            <a:prstGeom prst="roundRect">
              <a:avLst>
                <a:gd name="adj" fmla="val 10000"/>
              </a:avLst>
            </a:prstGeom>
            <a:blipFill>
              <a:blip r:embed="rId7">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4">
                <a:tint val="50000"/>
                <a:hueOff val="10788194"/>
                <a:satOff val="-50206"/>
                <a:lumOff val="-2202"/>
                <a:alphaOff val="0"/>
              </a:schemeClr>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D1619CF-3FB5-467A-90F1-6696D81434FB}"/>
                </a:ext>
              </a:extLst>
            </p:cNvPr>
            <p:cNvSpPr/>
            <p:nvPr/>
          </p:nvSpPr>
          <p:spPr>
            <a:xfrm>
              <a:off x="7516489" y="3516662"/>
              <a:ext cx="2504135" cy="2664211"/>
            </a:xfrm>
            <a:custGeom>
              <a:avLst/>
              <a:gdLst>
                <a:gd name="connsiteX0" fmla="*/ 266004 w 2533369"/>
                <a:gd name="connsiteY0" fmla="*/ 0 h 2664211"/>
                <a:gd name="connsiteX1" fmla="*/ 2267365 w 2533369"/>
                <a:gd name="connsiteY1" fmla="*/ 0 h 2664211"/>
                <a:gd name="connsiteX2" fmla="*/ 2533369 w 2533369"/>
                <a:gd name="connsiteY2" fmla="*/ 266004 h 2664211"/>
                <a:gd name="connsiteX3" fmla="*/ 2533369 w 2533369"/>
                <a:gd name="connsiteY3" fmla="*/ 2664211 h 2664211"/>
                <a:gd name="connsiteX4" fmla="*/ 2533369 w 2533369"/>
                <a:gd name="connsiteY4" fmla="*/ 2664211 h 2664211"/>
                <a:gd name="connsiteX5" fmla="*/ 0 w 2533369"/>
                <a:gd name="connsiteY5" fmla="*/ 2664211 h 2664211"/>
                <a:gd name="connsiteX6" fmla="*/ 0 w 2533369"/>
                <a:gd name="connsiteY6" fmla="*/ 2664211 h 2664211"/>
                <a:gd name="connsiteX7" fmla="*/ 0 w 2533369"/>
                <a:gd name="connsiteY7" fmla="*/ 266004 h 2664211"/>
                <a:gd name="connsiteX8" fmla="*/ 266004 w 2533369"/>
                <a:gd name="connsiteY8" fmla="*/ 0 h 266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3369" h="2664211">
                  <a:moveTo>
                    <a:pt x="2267365" y="2664211"/>
                  </a:moveTo>
                  <a:lnTo>
                    <a:pt x="266004" y="2664211"/>
                  </a:lnTo>
                  <a:cubicBezTo>
                    <a:pt x="119094" y="2664211"/>
                    <a:pt x="0" y="2545117"/>
                    <a:pt x="0" y="2398207"/>
                  </a:cubicBezTo>
                  <a:lnTo>
                    <a:pt x="0" y="0"/>
                  </a:lnTo>
                  <a:lnTo>
                    <a:pt x="0" y="0"/>
                  </a:lnTo>
                  <a:lnTo>
                    <a:pt x="2533369" y="0"/>
                  </a:lnTo>
                  <a:lnTo>
                    <a:pt x="2533369" y="0"/>
                  </a:lnTo>
                  <a:lnTo>
                    <a:pt x="2533369" y="2398207"/>
                  </a:lnTo>
                  <a:cubicBezTo>
                    <a:pt x="2533369" y="2545117"/>
                    <a:pt x="2414275" y="2664211"/>
                    <a:pt x="2267365" y="2664211"/>
                  </a:cubicBez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98814" tIns="120904" rIns="198815" bIns="198814" numCol="1" spcCol="1270" anchor="t" anchorCtr="0">
              <a:noAutofit/>
            </a:bodyPr>
            <a:lstStyle/>
            <a:p>
              <a:pPr marL="0" lvl="0" indent="0" algn="ctr" defTabSz="755650">
                <a:lnSpc>
                  <a:spcPct val="90000"/>
                </a:lnSpc>
                <a:spcBef>
                  <a:spcPct val="0"/>
                </a:spcBef>
                <a:spcAft>
                  <a:spcPct val="35000"/>
                </a:spcAft>
                <a:buNone/>
              </a:pPr>
              <a:r>
                <a:rPr lang="en-US" sz="1700" u="sng" kern="1200">
                  <a:latin typeface="Avenir Next LT Pro" panose="020B0504020202020204" pitchFamily="34" charset="0"/>
                </a:rPr>
                <a:t>Prescriptions</a:t>
              </a:r>
            </a:p>
            <a:p>
              <a:pPr marL="0" lvl="0" indent="0" algn="ctr" defTabSz="755650">
                <a:lnSpc>
                  <a:spcPct val="90000"/>
                </a:lnSpc>
                <a:spcBef>
                  <a:spcPct val="0"/>
                </a:spcBef>
                <a:spcAft>
                  <a:spcPct val="35000"/>
                </a:spcAft>
                <a:buNone/>
              </a:pPr>
              <a:r>
                <a:rPr lang="en-US" sz="1700" kern="1200">
                  <a:latin typeface="Avenir Next LT Pro" panose="020B0504020202020204" pitchFamily="34" charset="0"/>
                </a:rPr>
                <a:t>Systemic Hormones</a:t>
              </a:r>
            </a:p>
            <a:p>
              <a:pPr marL="0" lvl="0" indent="0" algn="ctr" defTabSz="755650">
                <a:lnSpc>
                  <a:spcPct val="90000"/>
                </a:lnSpc>
                <a:spcBef>
                  <a:spcPct val="0"/>
                </a:spcBef>
                <a:spcAft>
                  <a:spcPct val="35000"/>
                </a:spcAft>
                <a:buNone/>
              </a:pPr>
              <a:r>
                <a:rPr lang="en-US" sz="1700" kern="1200">
                  <a:latin typeface="Avenir Next LT Pro" panose="020B0504020202020204" pitchFamily="34" charset="0"/>
                </a:rPr>
                <a:t>Vaginal Hormones</a:t>
              </a:r>
            </a:p>
            <a:p>
              <a:pPr marL="0" lvl="0" indent="0" algn="ctr" defTabSz="755650">
                <a:lnSpc>
                  <a:spcPct val="90000"/>
                </a:lnSpc>
                <a:spcBef>
                  <a:spcPct val="0"/>
                </a:spcBef>
                <a:spcAft>
                  <a:spcPct val="35000"/>
                </a:spcAft>
                <a:buNone/>
              </a:pPr>
              <a:r>
                <a:rPr lang="en-US" sz="1700" kern="1200">
                  <a:latin typeface="Avenir Next LT Pro" panose="020B0504020202020204" pitchFamily="34" charset="0"/>
                </a:rPr>
                <a:t>SSRI’s</a:t>
              </a:r>
            </a:p>
          </p:txBody>
        </p:sp>
      </p:grpSp>
    </p:spTree>
    <p:extLst>
      <p:ext uri="{BB962C8B-B14F-4D97-AF65-F5344CB8AC3E}">
        <p14:creationId xmlns:p14="http://schemas.microsoft.com/office/powerpoint/2010/main" val="511708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37F3B9F2-D3E4-BBC8-5816-1498ACBB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325"/>
            <a:ext cx="4392246" cy="4868876"/>
          </a:xfrm>
          <a:prstGeom prst="rect">
            <a:avLst/>
          </a:prstGeom>
        </p:spPr>
      </p:pic>
      <p:graphicFrame>
        <p:nvGraphicFramePr>
          <p:cNvPr id="4" name="Content Placeholder 2">
            <a:extLst>
              <a:ext uri="{FF2B5EF4-FFF2-40B4-BE49-F238E27FC236}">
                <a16:creationId xmlns:a16="http://schemas.microsoft.com/office/drawing/2014/main" id="{CBE2A59D-AE8B-6E6F-87F4-5D49D8626C86}"/>
              </a:ext>
            </a:extLst>
          </p:cNvPr>
          <p:cNvGraphicFramePr>
            <a:graphicFrameLocks/>
          </p:cNvGraphicFramePr>
          <p:nvPr>
            <p:extLst>
              <p:ext uri="{D42A27DB-BD31-4B8C-83A1-F6EECF244321}">
                <p14:modId xmlns:p14="http://schemas.microsoft.com/office/powerpoint/2010/main" val="3820832498"/>
              </p:ext>
            </p:extLst>
          </p:nvPr>
        </p:nvGraphicFramePr>
        <p:xfrm>
          <a:off x="3238950" y="-219271"/>
          <a:ext cx="8528335" cy="4868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Graphic 4">
            <a:extLst>
              <a:ext uri="{FF2B5EF4-FFF2-40B4-BE49-F238E27FC236}">
                <a16:creationId xmlns:a16="http://schemas.microsoft.com/office/drawing/2014/main" id="{BDCF7CEA-989F-956D-6500-9334EB70F9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2300" y="6123913"/>
            <a:ext cx="2074985" cy="228600"/>
          </a:xfrm>
          <a:prstGeom prst="rect">
            <a:avLst/>
          </a:prstGeom>
        </p:spPr>
      </p:pic>
      <p:sp>
        <p:nvSpPr>
          <p:cNvPr id="6" name="TextBox 5">
            <a:extLst>
              <a:ext uri="{FF2B5EF4-FFF2-40B4-BE49-F238E27FC236}">
                <a16:creationId xmlns:a16="http://schemas.microsoft.com/office/drawing/2014/main" id="{06CD7685-904B-C6F4-3E16-F245E461FC6A}"/>
              </a:ext>
            </a:extLst>
          </p:cNvPr>
          <p:cNvSpPr txBox="1"/>
          <p:nvPr/>
        </p:nvSpPr>
        <p:spPr>
          <a:xfrm>
            <a:off x="1006712" y="202754"/>
            <a:ext cx="85283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Lifestyle modifications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2059FDE8-98C1-E86E-B036-69B3BDD51D4A}"/>
              </a:ext>
            </a:extLst>
          </p:cNvPr>
          <p:cNvCxnSpPr/>
          <p:nvPr/>
        </p:nvCxnSpPr>
        <p:spPr>
          <a:xfrm>
            <a:off x="5358809" y="1271110"/>
            <a:ext cx="0" cy="4611307"/>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021A71-ED05-6D07-A385-A50F5CE53DB6}"/>
              </a:ext>
            </a:extLst>
          </p:cNvPr>
          <p:cNvCxnSpPr/>
          <p:nvPr/>
        </p:nvCxnSpPr>
        <p:spPr>
          <a:xfrm>
            <a:off x="7503117" y="1271110"/>
            <a:ext cx="0" cy="4611307"/>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20B7C0-FBF8-1672-C9A4-FA3FB3593633}"/>
              </a:ext>
            </a:extLst>
          </p:cNvPr>
          <p:cNvCxnSpPr/>
          <p:nvPr/>
        </p:nvCxnSpPr>
        <p:spPr>
          <a:xfrm>
            <a:off x="9692300" y="1271110"/>
            <a:ext cx="0" cy="4611307"/>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4A33A0EF-8C43-6C60-924D-0856B219AF2F}"/>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16</a:t>
            </a:fld>
            <a:endParaRPr lang="en-US" dirty="0"/>
          </a:p>
        </p:txBody>
      </p:sp>
    </p:spTree>
    <p:extLst>
      <p:ext uri="{BB962C8B-B14F-4D97-AF65-F5344CB8AC3E}">
        <p14:creationId xmlns:p14="http://schemas.microsoft.com/office/powerpoint/2010/main" val="378586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ilver metal newtons cradle">
            <a:extLst>
              <a:ext uri="{FF2B5EF4-FFF2-40B4-BE49-F238E27FC236}">
                <a16:creationId xmlns:a16="http://schemas.microsoft.com/office/drawing/2014/main" id="{7C3FCEE4-154F-4847-A343-C1053E9D204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7990" b="4310"/>
          <a:stretch/>
        </p:blipFill>
        <p:spPr>
          <a:xfrm>
            <a:off x="1351390" y="705011"/>
            <a:ext cx="9489219" cy="3851954"/>
          </a:xfrm>
          <a:prstGeom prst="rect">
            <a:avLst/>
          </a:prstGeom>
          <a:noFill/>
        </p:spPr>
      </p:pic>
      <p:sp>
        <p:nvSpPr>
          <p:cNvPr id="8" name="Content Placeholder 7">
            <a:extLst>
              <a:ext uri="{FF2B5EF4-FFF2-40B4-BE49-F238E27FC236}">
                <a16:creationId xmlns:a16="http://schemas.microsoft.com/office/drawing/2014/main" id="{BE3F9D33-26E3-44CF-909B-B49FEA39DD78}"/>
              </a:ext>
            </a:extLst>
          </p:cNvPr>
          <p:cNvSpPr>
            <a:spLocks noGrp="1"/>
          </p:cNvSpPr>
          <p:nvPr>
            <p:ph idx="1"/>
          </p:nvPr>
        </p:nvSpPr>
        <p:spPr>
          <a:xfrm>
            <a:off x="320350" y="3303639"/>
            <a:ext cx="11551298" cy="3554361"/>
          </a:xfrm>
          <a:noFill/>
          <a:ln>
            <a:noFill/>
          </a:ln>
        </p:spPr>
        <p:txBody>
          <a:bodyPr>
            <a:normAutofit fontScale="92500" lnSpcReduction="10000"/>
          </a:bodyPr>
          <a:lstStyle/>
          <a:p>
            <a:r>
              <a:rPr lang="en-US" sz="2400" dirty="0">
                <a:solidFill>
                  <a:srgbClr val="002060"/>
                </a:solidFill>
                <a:latin typeface="Avenir Next LT Pro" panose="020B0504020202020204" pitchFamily="34" charset="0"/>
              </a:rPr>
              <a:t>2002: Women’s Health Initiative Study &gt;impact on prescribing</a:t>
            </a:r>
          </a:p>
          <a:p>
            <a:r>
              <a:rPr lang="en-US" sz="2400" dirty="0">
                <a:solidFill>
                  <a:srgbClr val="002060"/>
                </a:solidFill>
                <a:latin typeface="Avenir Next LT Pro" panose="020B0504020202020204" pitchFamily="34" charset="0"/>
              </a:rPr>
              <a:t>2013: New conclusions that hormones safe when used in low-risk women ages 50-59 years</a:t>
            </a:r>
          </a:p>
          <a:p>
            <a:r>
              <a:rPr lang="en-US" sz="2400" dirty="0">
                <a:solidFill>
                  <a:srgbClr val="002060"/>
                </a:solidFill>
                <a:latin typeface="Avenir Next LT Pro" panose="020B0504020202020204" pitchFamily="34" charset="0"/>
              </a:rPr>
              <a:t>2020: The Women’s Health Initiative trials of menopausal hormone therapy:  lessons learned</a:t>
            </a:r>
          </a:p>
          <a:p>
            <a:r>
              <a:rPr lang="en-US" sz="2400" dirty="0">
                <a:solidFill>
                  <a:srgbClr val="002060"/>
                </a:solidFill>
                <a:latin typeface="Avenir Next LT Pro" panose="020B0504020202020204" pitchFamily="34" charset="0"/>
              </a:rPr>
              <a:t>2023 Options:</a:t>
            </a:r>
          </a:p>
          <a:p>
            <a:pPr lvl="1"/>
            <a:r>
              <a:rPr lang="en-US" sz="2000" dirty="0">
                <a:solidFill>
                  <a:srgbClr val="002060"/>
                </a:solidFill>
                <a:latin typeface="Avenir Next LT Pro" panose="020B0504020202020204" pitchFamily="34" charset="0"/>
              </a:rPr>
              <a:t>	 Low dose birth control pills</a:t>
            </a:r>
          </a:p>
          <a:p>
            <a:pPr lvl="1"/>
            <a:r>
              <a:rPr lang="en-US" sz="2000" dirty="0">
                <a:solidFill>
                  <a:srgbClr val="002060"/>
                </a:solidFill>
                <a:latin typeface="Avenir Next LT Pro" panose="020B0504020202020204" pitchFamily="34" charset="0"/>
              </a:rPr>
              <a:t>	 Estrogen: systemic: pill/patch  vs local: vaginal cream/pill/ring</a:t>
            </a:r>
          </a:p>
          <a:p>
            <a:pPr lvl="1"/>
            <a:r>
              <a:rPr lang="en-US" sz="2000" dirty="0">
                <a:solidFill>
                  <a:srgbClr val="002060"/>
                </a:solidFill>
                <a:latin typeface="Avenir Next LT Pro" panose="020B0504020202020204" pitchFamily="34" charset="0"/>
              </a:rPr>
              <a:t>	 Progesterone: to protect the uterus- pill, IUD</a:t>
            </a:r>
          </a:p>
          <a:p>
            <a:pPr marL="0" indent="0">
              <a:buNone/>
            </a:pPr>
            <a:r>
              <a:rPr lang="en-US" sz="2400" dirty="0">
                <a:solidFill>
                  <a:srgbClr val="002060"/>
                </a:solidFill>
                <a:latin typeface="Avenir Next LT Pro" panose="020B0504020202020204" pitchFamily="34" charset="0"/>
              </a:rPr>
              <a:t>	</a:t>
            </a:r>
            <a:r>
              <a:rPr lang="en-US" sz="1400" dirty="0">
                <a:solidFill>
                  <a:srgbClr val="000000"/>
                </a:solidFill>
                <a:latin typeface="Avenir Next LT Pro" panose="020B0504020202020204" pitchFamily="34" charset="0"/>
              </a:rPr>
              <a:t>	</a:t>
            </a:r>
          </a:p>
          <a:p>
            <a:endParaRPr lang="en-US" sz="1400" dirty="0">
              <a:solidFill>
                <a:srgbClr val="000000"/>
              </a:solidFill>
              <a:latin typeface="Avenir Next LT Pro" panose="020B0504020202020204" pitchFamily="34" charset="0"/>
            </a:endParaRPr>
          </a:p>
        </p:txBody>
      </p:sp>
      <p:sp>
        <p:nvSpPr>
          <p:cNvPr id="5" name="TextBox 4">
            <a:extLst>
              <a:ext uri="{FF2B5EF4-FFF2-40B4-BE49-F238E27FC236}">
                <a16:creationId xmlns:a16="http://schemas.microsoft.com/office/drawing/2014/main" id="{42258914-4951-5E91-5A4A-8ACFD2A1E1C1}"/>
              </a:ext>
            </a:extLst>
          </p:cNvPr>
          <p:cNvSpPr txBox="1"/>
          <p:nvPr/>
        </p:nvSpPr>
        <p:spPr>
          <a:xfrm>
            <a:off x="1029265" y="131395"/>
            <a:ext cx="107048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Hormone therapy: pendulum swing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54AC5102-3D2C-AD3A-DD32-D8C28FCC8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2300" y="6123913"/>
            <a:ext cx="2074985" cy="228600"/>
          </a:xfrm>
          <a:prstGeom prst="rect">
            <a:avLst/>
          </a:prstGeom>
        </p:spPr>
      </p:pic>
      <p:sp>
        <p:nvSpPr>
          <p:cNvPr id="11" name="Slide Number Placeholder 2">
            <a:extLst>
              <a:ext uri="{FF2B5EF4-FFF2-40B4-BE49-F238E27FC236}">
                <a16:creationId xmlns:a16="http://schemas.microsoft.com/office/drawing/2014/main" id="{C67B67D4-B864-154D-16E8-E93E9C388D65}"/>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17</a:t>
            </a:fld>
            <a:endParaRPr lang="en-US"/>
          </a:p>
        </p:txBody>
      </p:sp>
    </p:spTree>
    <p:extLst>
      <p:ext uri="{BB962C8B-B14F-4D97-AF65-F5344CB8AC3E}">
        <p14:creationId xmlns:p14="http://schemas.microsoft.com/office/powerpoint/2010/main" val="88073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A166-05B7-43B3-B0F0-4D29D656057D}"/>
              </a:ext>
            </a:extLst>
          </p:cNvPr>
          <p:cNvSpPr>
            <a:spLocks noGrp="1"/>
          </p:cNvSpPr>
          <p:nvPr>
            <p:ph type="title"/>
          </p:nvPr>
        </p:nvSpPr>
        <p:spPr>
          <a:xfrm>
            <a:off x="605042" y="365125"/>
            <a:ext cx="10143824" cy="902271"/>
          </a:xfrm>
        </p:spPr>
        <p:txBody>
          <a:bodyPr>
            <a:normAutofit fontScale="90000"/>
          </a:bodyPr>
          <a:lstStyle/>
          <a:p>
            <a:r>
              <a:rPr lang="en-US" sz="3600" dirty="0">
                <a:solidFill>
                  <a:srgbClr val="003B70"/>
                </a:solidFill>
                <a:latin typeface="Arial Black" panose="020B0604020202020204" pitchFamily="34" charset="0"/>
                <a:ea typeface="+mn-ea"/>
                <a:cs typeface="+mn-cs"/>
              </a:rPr>
              <a:t>Hormone Therapy (HT) in low-risk 50–59-year-old women</a:t>
            </a:r>
          </a:p>
        </p:txBody>
      </p:sp>
      <p:sp>
        <p:nvSpPr>
          <p:cNvPr id="4" name="Content Placeholder 3">
            <a:extLst>
              <a:ext uri="{FF2B5EF4-FFF2-40B4-BE49-F238E27FC236}">
                <a16:creationId xmlns:a16="http://schemas.microsoft.com/office/drawing/2014/main" id="{B136D040-6A33-4270-9303-C6542003D35B}"/>
              </a:ext>
            </a:extLst>
          </p:cNvPr>
          <p:cNvSpPr>
            <a:spLocks noGrp="1"/>
          </p:cNvSpPr>
          <p:nvPr>
            <p:ph sz="half" idx="1"/>
          </p:nvPr>
        </p:nvSpPr>
        <p:spPr>
          <a:xfrm>
            <a:off x="653642" y="1832976"/>
            <a:ext cx="5181600" cy="2658826"/>
          </a:xfrm>
          <a:ln w="28575">
            <a:solidFill>
              <a:schemeClr val="tx1"/>
            </a:solidFill>
          </a:ln>
        </p:spPr>
        <p:txBody>
          <a:bodyPr>
            <a:normAutofit fontScale="55000" lnSpcReduction="20000"/>
          </a:bodyPr>
          <a:lstStyle/>
          <a:p>
            <a:pPr marL="0" indent="0">
              <a:buNone/>
            </a:pPr>
            <a:endParaRPr lang="en-US" sz="2400">
              <a:effectLst>
                <a:glow rad="101600">
                  <a:srgbClr val="FF99FF">
                    <a:alpha val="40000"/>
                  </a:srgbClr>
                </a:glow>
                <a:outerShdw blurRad="50800" dist="38100" dir="5400000" algn="t" rotWithShape="0">
                  <a:schemeClr val="tx1">
                    <a:alpha val="40000"/>
                  </a:schemeClr>
                </a:outerShdw>
              </a:effectLst>
              <a:latin typeface="Avenir Next LT Pro" panose="020B0504020202020204" pitchFamily="34" charset="0"/>
            </a:endParaRPr>
          </a:p>
          <a:p>
            <a:pPr marL="0" indent="0">
              <a:buNone/>
            </a:pPr>
            <a:r>
              <a:rPr lang="en-US" sz="5100">
                <a:effectLst>
                  <a:glow rad="101600">
                    <a:srgbClr val="F6DCC6">
                      <a:alpha val="40000"/>
                    </a:srgbClr>
                  </a:glow>
                  <a:outerShdw blurRad="50800" dist="38100" dir="5400000" algn="t" rotWithShape="0">
                    <a:schemeClr val="tx1">
                      <a:alpha val="40000"/>
                    </a:schemeClr>
                  </a:outerShdw>
                </a:effectLst>
                <a:latin typeface="Avenir Next LT Pro" panose="020B0504020202020204" pitchFamily="34" charset="0"/>
              </a:rPr>
              <a:t>Benefits</a:t>
            </a:r>
          </a:p>
          <a:p>
            <a:pPr>
              <a:buFontTx/>
              <a:buChar char="-"/>
            </a:pPr>
            <a:r>
              <a:rPr lang="en-US" sz="2900">
                <a:latin typeface="Avenir Next LT Pro" panose="020B0504020202020204" pitchFamily="34" charset="0"/>
              </a:rPr>
              <a:t>Most effective treatment for hot flashes/night sweats</a:t>
            </a:r>
          </a:p>
          <a:p>
            <a:pPr>
              <a:buFontTx/>
              <a:buChar char="-"/>
            </a:pPr>
            <a:r>
              <a:rPr lang="en-US" sz="2900">
                <a:latin typeface="Avenir Next LT Pro" panose="020B0504020202020204" pitchFamily="34" charset="0"/>
              </a:rPr>
              <a:t>Prevent osteoporosis, type 2 diabetes, colon cancer, and may reduce heart disease</a:t>
            </a:r>
          </a:p>
          <a:p>
            <a:pPr>
              <a:buFontTx/>
              <a:buChar char="-"/>
            </a:pPr>
            <a:r>
              <a:rPr lang="en-US" sz="2900">
                <a:latin typeface="Avenir Next LT Pro" panose="020B0504020202020204" pitchFamily="34" charset="0"/>
              </a:rPr>
              <a:t>Unable to prove: prevention of dementia</a:t>
            </a:r>
          </a:p>
          <a:p>
            <a:pPr>
              <a:buFontTx/>
              <a:buChar char="-"/>
            </a:pPr>
            <a:endParaRPr lang="en-US">
              <a:latin typeface="Avenir Next LT Pro" panose="020B0504020202020204" pitchFamily="34" charset="0"/>
            </a:endParaRPr>
          </a:p>
          <a:p>
            <a:pPr marL="0" indent="0">
              <a:buNone/>
            </a:pPr>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5" name="Content Placeholder 4">
            <a:extLst>
              <a:ext uri="{FF2B5EF4-FFF2-40B4-BE49-F238E27FC236}">
                <a16:creationId xmlns:a16="http://schemas.microsoft.com/office/drawing/2014/main" id="{DB10FC6E-8055-4F8B-BA6B-1EBF899C7B9A}"/>
              </a:ext>
            </a:extLst>
          </p:cNvPr>
          <p:cNvSpPr>
            <a:spLocks noGrp="1"/>
          </p:cNvSpPr>
          <p:nvPr>
            <p:ph sz="half" idx="2"/>
          </p:nvPr>
        </p:nvSpPr>
        <p:spPr>
          <a:xfrm>
            <a:off x="5996032" y="1828763"/>
            <a:ext cx="5181600" cy="2658826"/>
          </a:xfrm>
          <a:ln w="28575">
            <a:solidFill>
              <a:schemeClr val="tx1"/>
            </a:solidFill>
          </a:ln>
        </p:spPr>
        <p:txBody>
          <a:bodyPr vert="horz" lIns="91440" tIns="45720" rIns="91440" bIns="45720" rtlCol="0">
            <a:normAutofit fontScale="55000" lnSpcReduction="20000"/>
          </a:bodyPr>
          <a:lstStyle/>
          <a:p>
            <a:pPr marL="0" indent="0">
              <a:buNone/>
            </a:pPr>
            <a:endParaRPr lang="en-US" sz="2400">
              <a:effectLst>
                <a:glow rad="101600">
                  <a:srgbClr val="F6DCC6">
                    <a:alpha val="40000"/>
                  </a:srgbClr>
                </a:glow>
                <a:outerShdw blurRad="50800" dist="38100" dir="5400000" algn="t" rotWithShape="0">
                  <a:schemeClr val="tx1">
                    <a:alpha val="40000"/>
                  </a:schemeClr>
                </a:outerShdw>
              </a:effectLst>
              <a:latin typeface="Avenir Next LT Pro" panose="020B0504020202020204" pitchFamily="34" charset="0"/>
            </a:endParaRPr>
          </a:p>
          <a:p>
            <a:pPr marL="0" indent="0">
              <a:buNone/>
            </a:pPr>
            <a:r>
              <a:rPr lang="en-US" sz="5100">
                <a:effectLst>
                  <a:glow rad="101600">
                    <a:srgbClr val="F6DCC6">
                      <a:alpha val="40000"/>
                    </a:srgbClr>
                  </a:glow>
                  <a:outerShdw blurRad="50800" dist="38100" dir="5400000" algn="t" rotWithShape="0">
                    <a:schemeClr val="tx1">
                      <a:alpha val="40000"/>
                    </a:schemeClr>
                  </a:outerShdw>
                </a:effectLst>
                <a:latin typeface="Avenir Next LT Pro" panose="020B0504020202020204" pitchFamily="34" charset="0"/>
              </a:rPr>
              <a:t>Risks</a:t>
            </a:r>
          </a:p>
          <a:p>
            <a:r>
              <a:rPr lang="en-US">
                <a:latin typeface="Avenir Next LT Pro" panose="020B0504020202020204" pitchFamily="34" charset="0"/>
              </a:rPr>
              <a:t>Blood clots, stroke, heart disease: 3-5/1000 over 5 years (*less with patch form of estrogen)</a:t>
            </a:r>
          </a:p>
          <a:p>
            <a:r>
              <a:rPr lang="en-US">
                <a:latin typeface="Avenir Next LT Pro" panose="020B0504020202020204" pitchFamily="34" charset="0"/>
              </a:rPr>
              <a:t>Breast cancer:  slight increase after 5 years </a:t>
            </a:r>
          </a:p>
          <a:p>
            <a:r>
              <a:rPr lang="en-US">
                <a:latin typeface="Avenir Next LT Pro" panose="020B0504020202020204" pitchFamily="34" charset="0"/>
              </a:rPr>
              <a:t>Uterine cancer: rare – higher if progestin not used</a:t>
            </a:r>
          </a:p>
          <a:p>
            <a:r>
              <a:rPr lang="en-US">
                <a:latin typeface="Avenir Next LT Pro" panose="020B0504020202020204" pitchFamily="34" charset="0"/>
              </a:rPr>
              <a:t>Side effects:</a:t>
            </a:r>
          </a:p>
          <a:p>
            <a:pPr lvl="1"/>
            <a:r>
              <a:rPr lang="en-US" sz="2900">
                <a:latin typeface="Avenir Next LT Pro" panose="020B0504020202020204" pitchFamily="34" charset="0"/>
              </a:rPr>
              <a:t>Irregular bleeding, breast tenderness, headaches. Weight not impacted by HT </a:t>
            </a:r>
          </a:p>
          <a:p>
            <a:pPr marL="0" indent="0">
              <a:buNone/>
            </a:pPr>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6" name="TextBox 5">
            <a:extLst>
              <a:ext uri="{FF2B5EF4-FFF2-40B4-BE49-F238E27FC236}">
                <a16:creationId xmlns:a16="http://schemas.microsoft.com/office/drawing/2014/main" id="{157BE700-B85C-40A7-8423-043A878E480C}"/>
              </a:ext>
            </a:extLst>
          </p:cNvPr>
          <p:cNvSpPr txBox="1"/>
          <p:nvPr/>
        </p:nvSpPr>
        <p:spPr>
          <a:xfrm>
            <a:off x="503339" y="4882718"/>
            <a:ext cx="10916874" cy="707886"/>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rPr>
              <a:t>        </a:t>
            </a:r>
            <a:r>
              <a:rPr kumimoji="0" lang="en-US" sz="2000" b="0" i="0" u="none" strike="noStrike" kern="1200" cap="none" spc="0" normalizeH="0" baseline="0" noProof="0">
                <a:ln>
                  <a:noFill/>
                </a:ln>
                <a:solidFill>
                  <a:prstClr val="black"/>
                </a:solidFill>
                <a:effectLst>
                  <a:glow rad="101600">
                    <a:srgbClr val="F6DCC6">
                      <a:alpha val="40000"/>
                    </a:srgbClr>
                  </a:glow>
                  <a:outerShdw blurRad="50800" dist="38100" dir="5400000" algn="t" rotWithShape="0">
                    <a:prstClr val="black">
                      <a:alpha val="40000"/>
                    </a:prstClr>
                  </a:outerShdw>
                </a:effectLst>
                <a:uLnTx/>
                <a:uFillTx/>
                <a:latin typeface="Avenir Next LT Pro" panose="020B0504020202020204" pitchFamily="34" charset="0"/>
              </a:rPr>
              <a:t>Goal</a:t>
            </a:r>
            <a:r>
              <a:rPr kumimoji="0" lang="en-US" sz="1800" b="0" i="0" u="none" strike="noStrike" kern="1200" cap="none" spc="0" normalizeH="0" baseline="0" noProof="0">
                <a:ln>
                  <a:noFill/>
                </a:ln>
                <a:solidFill>
                  <a:prstClr val="black"/>
                </a:solidFill>
                <a:effectLst/>
                <a:uLnTx/>
                <a:uFillTx/>
                <a:latin typeface="Avenir Next LT Pro" panose="020B0504020202020204" pitchFamily="34" charset="0"/>
              </a:rPr>
              <a:t>: </a:t>
            </a: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rPr>
              <a:t>Use the lowest dose for the shortest duration and revisit the benefits/risks every 1-2 years with your clinician; controversy over whether safe to continue after age 65yo</a:t>
            </a:r>
          </a:p>
        </p:txBody>
      </p:sp>
      <p:sp>
        <p:nvSpPr>
          <p:cNvPr id="3" name="Arrow: Right 2">
            <a:extLst>
              <a:ext uri="{FF2B5EF4-FFF2-40B4-BE49-F238E27FC236}">
                <a16:creationId xmlns:a16="http://schemas.microsoft.com/office/drawing/2014/main" id="{80194341-1A41-43A5-A7C3-E3066420E2AA}"/>
              </a:ext>
            </a:extLst>
          </p:cNvPr>
          <p:cNvSpPr/>
          <p:nvPr/>
        </p:nvSpPr>
        <p:spPr>
          <a:xfrm>
            <a:off x="571819" y="4942056"/>
            <a:ext cx="389233" cy="283085"/>
          </a:xfrm>
          <a:prstGeom prst="rightArrow">
            <a:avLst/>
          </a:prstGeom>
          <a:solidFill>
            <a:srgbClr val="CE8187"/>
          </a:solidFill>
          <a:ln>
            <a:solidFill>
              <a:srgbClr val="CE8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Elderly women outdoors carrying a yoga mat">
            <a:extLst>
              <a:ext uri="{FF2B5EF4-FFF2-40B4-BE49-F238E27FC236}">
                <a16:creationId xmlns:a16="http://schemas.microsoft.com/office/drawing/2014/main" id="{89E08F55-DDC7-84BC-6797-DC8AEE89177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7865" b="7865"/>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2F7649-4024-603A-1656-CF61FBBDE5A4}"/>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lang="en-US" sz="3600" dirty="0">
                <a:solidFill>
                  <a:srgbClr val="003B70"/>
                </a:solidFill>
                <a:latin typeface="Arial Black" panose="020B0604020202020204" pitchFamily="34" charset="0"/>
                <a:ea typeface="+mn-ea"/>
                <a:cs typeface="+mn-cs"/>
              </a:rPr>
              <a:t>Non-Pharmacological Treatment Options</a:t>
            </a:r>
            <a:endParaRPr kumimoji="0" lang="en-US" sz="3600" b="0" i="0" u="none" strike="noStrike" cap="none" spc="0" normalizeH="0" baseline="0" noProof="0" dirty="0">
              <a:ln>
                <a:noFill/>
              </a:ln>
              <a:solidFill>
                <a:schemeClr val="tx1">
                  <a:lumMod val="85000"/>
                  <a:lumOff val="15000"/>
                </a:schemeClr>
              </a:solidFill>
              <a:effectLst/>
              <a:uLnTx/>
              <a:uFillTx/>
              <a:latin typeface="+mj-lt"/>
              <a:ea typeface="+mj-ea"/>
              <a:cs typeface="+mj-cs"/>
            </a:endParaRP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26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EB9617-9FDC-9AEE-01E1-1A28B827EC44}"/>
              </a:ext>
            </a:extLst>
          </p:cNvPr>
          <p:cNvPicPr>
            <a:picLocks noChangeAspect="1"/>
          </p:cNvPicPr>
          <p:nvPr/>
        </p:nvPicPr>
        <p:blipFill rotWithShape="1">
          <a:blip r:embed="rId3"/>
          <a:srcRect l="8608" r="24712" b="-1"/>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3BCE01A6-446C-9868-938D-D112F0A59303}"/>
              </a:ext>
            </a:extLst>
          </p:cNvPr>
          <p:cNvSpPr>
            <a:spLocks noGrp="1"/>
          </p:cNvSpPr>
          <p:nvPr>
            <p:ph type="sldNum" sz="quarter" idx="12"/>
          </p:nvPr>
        </p:nvSpPr>
        <p:spPr>
          <a:xfrm>
            <a:off x="8610600" y="6356350"/>
            <a:ext cx="2743200" cy="365125"/>
          </a:xfrm>
        </p:spPr>
        <p:txBody>
          <a:bodyPr>
            <a:normAutofit/>
          </a:bodyPr>
          <a:lstStyle/>
          <a:p>
            <a:pPr>
              <a:spcAft>
                <a:spcPts val="600"/>
              </a:spcAft>
            </a:pPr>
            <a:fld id="{B1ABDB63-E07E-422D-BA82-B1071AF96D1D}" type="slidenum">
              <a:rPr lang="en-US">
                <a:solidFill>
                  <a:srgbClr val="FFFFFF"/>
                </a:solidFill>
              </a:rPr>
              <a:pPr>
                <a:spcAft>
                  <a:spcPts val="600"/>
                </a:spcAft>
              </a:pPr>
              <a:t>2</a:t>
            </a:fld>
            <a:endParaRPr lang="en-US">
              <a:solidFill>
                <a:srgbClr val="FFFFFF"/>
              </a:solidFill>
            </a:endParaRPr>
          </a:p>
        </p:txBody>
      </p:sp>
    </p:spTree>
    <p:extLst>
      <p:ext uri="{BB962C8B-B14F-4D97-AF65-F5344CB8AC3E}">
        <p14:creationId xmlns:p14="http://schemas.microsoft.com/office/powerpoint/2010/main" val="268230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up of pills&#10;&#10;Description automatically generated with low confidence">
            <a:extLst>
              <a:ext uri="{FF2B5EF4-FFF2-40B4-BE49-F238E27FC236}">
                <a16:creationId xmlns:a16="http://schemas.microsoft.com/office/drawing/2014/main" id="{733E1CE4-160B-4581-8B3F-514207E958E7}"/>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30" name="Rectangle 2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010BC2E-531B-4181-B270-B4F7694F847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003B70"/>
                </a:solidFill>
                <a:latin typeface="Arial Black" panose="020B0604020202020204" pitchFamily="34" charset="0"/>
              </a:rPr>
              <a:t>Nonhormonal Prescription Medications</a:t>
            </a:r>
            <a:endParaRPr lang="en-US" sz="3600" dirty="0">
              <a:solidFill>
                <a:schemeClr val="tx1">
                  <a:lumMod val="85000"/>
                  <a:lumOff val="15000"/>
                </a:schemeClr>
              </a:solidFill>
            </a:endParaRPr>
          </a:p>
        </p:txBody>
      </p:sp>
      <p:cxnSp>
        <p:nvCxnSpPr>
          <p:cNvPr id="32" name="Straight Connector 3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2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covering her mouth with her hands&#10;&#10;Description automatically generated">
            <a:extLst>
              <a:ext uri="{FF2B5EF4-FFF2-40B4-BE49-F238E27FC236}">
                <a16:creationId xmlns:a16="http://schemas.microsoft.com/office/drawing/2014/main" id="{F84AD85D-3FC7-98E1-9E52-84941BB24A5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677" r="17927" b="1"/>
          <a:stretch/>
        </p:blipFill>
        <p:spPr>
          <a:xfrm>
            <a:off x="149438" y="1835590"/>
            <a:ext cx="3824346" cy="3903516"/>
          </a:xfrm>
          <a:prstGeom prst="rect">
            <a:avLst/>
          </a:prstGeom>
        </p:spPr>
      </p:pic>
      <p:pic>
        <p:nvPicPr>
          <p:cNvPr id="10" name="Picture 9" descr="A person leaning on a wooden bench&#10;&#10;Description automatically generated">
            <a:extLst>
              <a:ext uri="{FF2B5EF4-FFF2-40B4-BE49-F238E27FC236}">
                <a16:creationId xmlns:a16="http://schemas.microsoft.com/office/drawing/2014/main" id="{B141B25E-50C3-0F11-9B88-AA4819A4997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36" r="29957" b="-2"/>
          <a:stretch/>
        </p:blipFill>
        <p:spPr>
          <a:xfrm>
            <a:off x="4156531" y="1835590"/>
            <a:ext cx="3824346" cy="3903516"/>
          </a:xfrm>
          <a:prstGeom prst="rect">
            <a:avLst/>
          </a:prstGeom>
        </p:spPr>
      </p:pic>
      <p:pic>
        <p:nvPicPr>
          <p:cNvPr id="13" name="Picture 12" descr="A person sitting on the floor&#10;&#10;Description automatically generated">
            <a:extLst>
              <a:ext uri="{FF2B5EF4-FFF2-40B4-BE49-F238E27FC236}">
                <a16:creationId xmlns:a16="http://schemas.microsoft.com/office/drawing/2014/main" id="{EB5E2D26-B3CD-4382-FD93-CF1B290156AA}"/>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723" r="35597" b="3"/>
          <a:stretch/>
        </p:blipFill>
        <p:spPr>
          <a:xfrm>
            <a:off x="8163624" y="1835590"/>
            <a:ext cx="3824346" cy="3903516"/>
          </a:xfrm>
          <a:prstGeom prst="rect">
            <a:avLst/>
          </a:prstGeom>
        </p:spPr>
      </p:pic>
      <p:sp>
        <p:nvSpPr>
          <p:cNvPr id="16" name="Title 8">
            <a:extLst>
              <a:ext uri="{FF2B5EF4-FFF2-40B4-BE49-F238E27FC236}">
                <a16:creationId xmlns:a16="http://schemas.microsoft.com/office/drawing/2014/main" id="{B7C83552-4505-3664-2265-30CF741019DB}"/>
              </a:ext>
            </a:extLst>
          </p:cNvPr>
          <p:cNvSpPr txBox="1">
            <a:spLocks/>
          </p:cNvSpPr>
          <p:nvPr/>
        </p:nvSpPr>
        <p:spPr>
          <a:xfrm>
            <a:off x="670280" y="56152"/>
            <a:ext cx="11133501" cy="1182365"/>
          </a:xfrm>
          <a:prstGeom prst="rect">
            <a:avLst/>
          </a:prstGeom>
        </p:spPr>
        <p:txBody>
          <a:bodyPr vert="horz" lIns="91440" tIns="45720" rIns="91440" bIns="45720" rtlCol="0" anchor="b">
            <a:normAutofit/>
          </a:bodyPr>
          <a:lstStyle>
            <a:lvl1pPr algn="l" defTabSz="914355" rtl="0" eaLnBrk="1" latinLnBrk="0" hangingPunct="1">
              <a:lnSpc>
                <a:spcPct val="90000"/>
              </a:lnSpc>
              <a:spcBef>
                <a:spcPct val="0"/>
              </a:spcBef>
              <a:buNone/>
              <a:defRPr sz="5998" b="1" i="0" kern="1200">
                <a:solidFill>
                  <a:srgbClr val="90CDF1"/>
                </a:solidFill>
                <a:latin typeface="Arial Black" panose="020B0604020202020204" pitchFamily="34" charset="0"/>
                <a:ea typeface="+mj-ea"/>
                <a:cs typeface="Arial Black" panose="020B0604020202020204" pitchFamily="34" charset="0"/>
              </a:defRPr>
            </a:lvl1pPr>
          </a:lstStyle>
          <a:p>
            <a:r>
              <a:rPr lang="en-US" sz="3600" dirty="0">
                <a:solidFill>
                  <a:srgbClr val="003B70"/>
                </a:solidFill>
                <a:ea typeface="+mn-ea"/>
                <a:cs typeface="+mn-cs"/>
              </a:rPr>
              <a:t>The impacts of silence…</a:t>
            </a:r>
          </a:p>
        </p:txBody>
      </p:sp>
      <p:pic>
        <p:nvPicPr>
          <p:cNvPr id="6" name="Graphic 5">
            <a:extLst>
              <a:ext uri="{FF2B5EF4-FFF2-40B4-BE49-F238E27FC236}">
                <a16:creationId xmlns:a16="http://schemas.microsoft.com/office/drawing/2014/main" id="{5EA27781-8615-D177-36E2-6864FF5AA0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92300" y="6123913"/>
            <a:ext cx="2074985" cy="228600"/>
          </a:xfrm>
          <a:prstGeom prst="rect">
            <a:avLst/>
          </a:prstGeom>
        </p:spPr>
      </p:pic>
      <p:sp>
        <p:nvSpPr>
          <p:cNvPr id="8" name="Slide Number Placeholder 2">
            <a:extLst>
              <a:ext uri="{FF2B5EF4-FFF2-40B4-BE49-F238E27FC236}">
                <a16:creationId xmlns:a16="http://schemas.microsoft.com/office/drawing/2014/main" id="{DA84600B-8336-7367-DD22-0A92F8C72F60}"/>
              </a:ext>
            </a:extLst>
          </p:cNvPr>
          <p:cNvSpPr txBox="1">
            <a:spLocks/>
          </p:cNvSpPr>
          <p:nvPr/>
        </p:nvSpPr>
        <p:spPr>
          <a:xfrm>
            <a:off x="9024085" y="642269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1ABDB63-E07E-422D-BA82-B1071AF96D1D}" type="slidenum">
              <a:rPr lang="en-US" sz="1050" smtClean="0"/>
              <a:pPr algn="r"/>
              <a:t>21</a:t>
            </a:fld>
            <a:endParaRPr lang="en-US" sz="1050"/>
          </a:p>
        </p:txBody>
      </p:sp>
    </p:spTree>
    <p:extLst>
      <p:ext uri="{BB962C8B-B14F-4D97-AF65-F5344CB8AC3E}">
        <p14:creationId xmlns:p14="http://schemas.microsoft.com/office/powerpoint/2010/main" val="251915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7CF14C-770A-D738-75EC-873AF05C7CBC}"/>
              </a:ext>
            </a:extLst>
          </p:cNvPr>
          <p:cNvSpPr/>
          <p:nvPr/>
        </p:nvSpPr>
        <p:spPr>
          <a:xfrm>
            <a:off x="0" y="3588"/>
            <a:ext cx="12192000" cy="6838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15"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group of people sitting in front of a computer&#10;&#10;Description automatically generated with medium confidence">
            <a:extLst>
              <a:ext uri="{FF2B5EF4-FFF2-40B4-BE49-F238E27FC236}">
                <a16:creationId xmlns:a16="http://schemas.microsoft.com/office/drawing/2014/main" id="{A7B7FE99-A461-D62F-0D78-509AC8F2D6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8520" y="-1"/>
            <a:ext cx="4303479" cy="6858001"/>
          </a:xfrm>
          <a:prstGeom prst="rect">
            <a:avLst/>
          </a:prstGeom>
        </p:spPr>
      </p:pic>
      <p:sp>
        <p:nvSpPr>
          <p:cNvPr id="2" name="Content Placeholder 1">
            <a:extLst>
              <a:ext uri="{FF2B5EF4-FFF2-40B4-BE49-F238E27FC236}">
                <a16:creationId xmlns:a16="http://schemas.microsoft.com/office/drawing/2014/main" id="{DEF8451F-1A9A-40C0-97B9-18A0EF7E951C}"/>
              </a:ext>
            </a:extLst>
          </p:cNvPr>
          <p:cNvSpPr>
            <a:spLocks noGrp="1"/>
          </p:cNvSpPr>
          <p:nvPr>
            <p:ph idx="1"/>
          </p:nvPr>
        </p:nvSpPr>
        <p:spPr>
          <a:xfrm>
            <a:off x="799797" y="1366195"/>
            <a:ext cx="9474360" cy="4503738"/>
          </a:xfrm>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endParaRPr lang="en-US" sz="1600" b="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6" name="TextBox 5">
            <a:extLst>
              <a:ext uri="{FF2B5EF4-FFF2-40B4-BE49-F238E27FC236}">
                <a16:creationId xmlns:a16="http://schemas.microsoft.com/office/drawing/2014/main" id="{385368ED-7207-4E9B-81EA-7B25494203AE}"/>
              </a:ext>
            </a:extLst>
          </p:cNvPr>
          <p:cNvSpPr txBox="1"/>
          <p:nvPr/>
        </p:nvSpPr>
        <p:spPr>
          <a:xfrm>
            <a:off x="972955" y="726235"/>
            <a:ext cx="6543327" cy="1574277"/>
          </a:xfrm>
          <a:prstGeom prst="rect">
            <a:avLst/>
          </a:prstGeom>
          <a:noFill/>
        </p:spPr>
        <p:txBody>
          <a:bodyPr wrap="square" lIns="91440" tIns="45720" rIns="91440" bIns="45720" anchor="t">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3210" b="1" i="0" u="none" strike="noStrike" kern="1200" cap="none" spc="0" normalizeH="0" baseline="0" noProof="0">
                <a:ln>
                  <a:noFill/>
                </a:ln>
                <a:solidFill>
                  <a:srgbClr val="013870"/>
                </a:solidFill>
                <a:effectLst/>
                <a:uLnTx/>
                <a:uFillTx/>
                <a:latin typeface="Arial Black"/>
                <a:ea typeface="+mn-ea"/>
                <a:cs typeface="+mn-cs"/>
              </a:rPr>
              <a:t>Gender equity and </a:t>
            </a:r>
            <a:br>
              <a:rPr kumimoji="0" lang="en-US" sz="3210" b="1" i="0" u="none" strike="noStrike" kern="1200" cap="none" spc="0" normalizeH="0" baseline="0" noProof="0">
                <a:ln>
                  <a:noFill/>
                </a:ln>
                <a:solidFill>
                  <a:srgbClr val="013870"/>
                </a:solidFill>
                <a:effectLst/>
                <a:uLnTx/>
                <a:uFillTx/>
                <a:latin typeface="Arial Black"/>
                <a:ea typeface="+mn-ea"/>
                <a:cs typeface="+mn-cs"/>
              </a:rPr>
            </a:br>
            <a:r>
              <a:rPr kumimoji="0" lang="en-US" sz="3210" b="1" i="0" u="none" strike="noStrike" kern="1200" cap="none" spc="0" normalizeH="0" baseline="0" noProof="0">
                <a:ln>
                  <a:noFill/>
                </a:ln>
                <a:solidFill>
                  <a:srgbClr val="013870"/>
                </a:solidFill>
                <a:effectLst/>
                <a:uLnTx/>
                <a:uFillTx/>
                <a:latin typeface="Arial Black"/>
                <a:ea typeface="+mn-ea"/>
                <a:cs typeface="+mn-cs"/>
              </a:rPr>
              <a:t>diversity drive better business performance</a:t>
            </a:r>
          </a:p>
        </p:txBody>
      </p:sp>
      <p:sp>
        <p:nvSpPr>
          <p:cNvPr id="5" name="TextBox 4">
            <a:extLst>
              <a:ext uri="{FF2B5EF4-FFF2-40B4-BE49-F238E27FC236}">
                <a16:creationId xmlns:a16="http://schemas.microsoft.com/office/drawing/2014/main" id="{83262812-B2AD-4D5F-81B7-C17453D6A8CA}"/>
              </a:ext>
            </a:extLst>
          </p:cNvPr>
          <p:cNvSpPr txBox="1"/>
          <p:nvPr/>
        </p:nvSpPr>
        <p:spPr>
          <a:xfrm>
            <a:off x="987839" y="6144465"/>
            <a:ext cx="6551763" cy="553998"/>
          </a:xfrm>
          <a:prstGeom prst="rect">
            <a:avLst/>
          </a:prstGeom>
          <a:noFill/>
        </p:spPr>
        <p:txBody>
          <a:bodyPr wrap="square" rtlCol="0">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1. </a:t>
            </a:r>
            <a:r>
              <a:rPr kumimoji="0" lang="en-US" sz="1000" b="0" i="0" u="none" strike="noStrike" kern="1200" cap="none" spc="0" normalizeH="0" baseline="0" noProof="0">
                <a:ln>
                  <a:noFill/>
                </a:ln>
                <a:solidFill>
                  <a:srgbClr val="4472C4">
                    <a:lumMod val="75000"/>
                  </a:srgbClr>
                </a:solidFill>
                <a:effectLst/>
                <a:uLnTx/>
                <a:uFillTx/>
                <a:latin typeface="Arial"/>
                <a:ea typeface="+mn-ea"/>
                <a:cs typeface="Calibri"/>
              </a:rPr>
              <a:t>Martin and </a:t>
            </a:r>
            <a:r>
              <a:rPr kumimoji="0" lang="en-US" sz="1000" b="0" i="0" u="none" strike="noStrike" kern="1200" cap="none" spc="0" normalizeH="0" baseline="0" noProof="0" err="1">
                <a:ln>
                  <a:noFill/>
                </a:ln>
                <a:solidFill>
                  <a:srgbClr val="4472C4">
                    <a:lumMod val="75000"/>
                  </a:srgbClr>
                </a:solidFill>
                <a:effectLst/>
                <a:uLnTx/>
                <a:uFillTx/>
                <a:latin typeface="Arial"/>
                <a:ea typeface="+mn-ea"/>
                <a:cs typeface="Calibri"/>
              </a:rPr>
              <a:t>Gammelg</a:t>
            </a:r>
            <a:r>
              <a:rPr kumimoji="0" lang="en-US" sz="1000" b="0" i="0" u="none" strike="noStrike" kern="1200" cap="none" spc="0" normalizeH="0" baseline="0" noProof="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å</a:t>
            </a:r>
            <a:r>
              <a:rPr kumimoji="0" lang="en-US" sz="1000" b="0" i="0" u="none" strike="noStrike" kern="1200" cap="none" spc="0" normalizeH="0" baseline="0" noProof="0" err="1">
                <a:ln>
                  <a:noFill/>
                </a:ln>
                <a:solidFill>
                  <a:srgbClr val="4472C4">
                    <a:lumMod val="75000"/>
                  </a:srgbClr>
                </a:solidFill>
                <a:effectLst/>
                <a:uLnTx/>
                <a:uFillTx/>
                <a:latin typeface="Arial"/>
                <a:ea typeface="+mn-ea"/>
                <a:cs typeface="Calibri"/>
              </a:rPr>
              <a:t>rd</a:t>
            </a:r>
            <a:r>
              <a:rPr kumimoji="0" lang="en-US" sz="1000" b="0" i="0" u="none" strike="noStrike" kern="1200" cap="none" spc="0" normalizeH="0" baseline="0" noProof="0">
                <a:ln>
                  <a:noFill/>
                </a:ln>
                <a:solidFill>
                  <a:srgbClr val="4472C4">
                    <a:lumMod val="75000"/>
                  </a:srgbClr>
                </a:solidFill>
                <a:effectLst/>
                <a:uLnTx/>
                <a:uFillTx/>
                <a:latin typeface="Arial"/>
                <a:ea typeface="+mn-ea"/>
                <a:cs typeface="Calibri"/>
              </a:rPr>
              <a:t>, </a:t>
            </a:r>
            <a:r>
              <a:rPr kumimoji="0" lang="en-US" sz="1000" b="0" i="0" u="none" strike="noStrike" kern="1200" cap="none" spc="0" normalizeH="0" baseline="0" noProof="0" err="1">
                <a:ln>
                  <a:noFill/>
                </a:ln>
                <a:solidFill>
                  <a:srgbClr val="4472C4">
                    <a:lumMod val="75000"/>
                  </a:srgbClr>
                </a:solidFill>
                <a:effectLst/>
                <a:uLnTx/>
                <a:uFillTx/>
                <a:latin typeface="Arial"/>
                <a:ea typeface="+mn-ea"/>
                <a:cs typeface="Calibri"/>
              </a:rPr>
              <a:t>OpenGlobalRights</a:t>
            </a:r>
            <a:r>
              <a:rPr kumimoji="0" lang="en-US" sz="1000" b="0" i="0" u="none" strike="noStrike" kern="1200" cap="none" spc="0" normalizeH="0" baseline="0" noProof="0">
                <a:ln>
                  <a:noFill/>
                </a:ln>
                <a:solidFill>
                  <a:srgbClr val="4472C4">
                    <a:lumMod val="75000"/>
                  </a:srgbClr>
                </a:solidFill>
                <a:effectLst/>
                <a:uLnTx/>
                <a:uFillTx/>
                <a:latin typeface="Arial"/>
                <a:ea typeface="+mn-ea"/>
                <a:cs typeface="Calibri"/>
              </a:rPr>
              <a:t>, December 10, 2020. </a:t>
            </a:r>
            <a:r>
              <a:rPr kumimoji="0" lang="en-US" sz="1000" b="1"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2. </a:t>
            </a:r>
            <a:r>
              <a:rPr kumimoji="0" lang="en-US" sz="10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rPr>
              <a:t>”How Diverse Leadership Teams Boost Innovation,” BCG, January 23, 2018. </a:t>
            </a:r>
            <a:endParaRPr kumimoji="0" lang="en-US" sz="1000" b="0" i="0" u="none" strike="noStrike" kern="1200" cap="none" spc="0" normalizeH="0" baseline="0" noProof="0">
              <a:ln>
                <a:noFill/>
              </a:ln>
              <a:solidFill>
                <a:srgbClr val="4472C4">
                  <a:lumMod val="75000"/>
                </a:srgbClr>
              </a:solidFill>
              <a:effectLst/>
              <a:uLnTx/>
              <a:uFillTx/>
              <a:latin typeface="Arial"/>
              <a:ea typeface="+mn-ea"/>
              <a:cs typeface="Arial"/>
            </a:endParaRPr>
          </a:p>
          <a:p>
            <a:pPr marL="0" marR="0" lvl="0" indent="0" algn="l" defTabSz="914115"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3A7A035F-AF14-4AC3-AED0-BA3503BF05FB}"/>
              </a:ext>
            </a:extLst>
          </p:cNvPr>
          <p:cNvSpPr txBox="1"/>
          <p:nvPr/>
        </p:nvSpPr>
        <p:spPr>
          <a:xfrm>
            <a:off x="987839" y="3204503"/>
            <a:ext cx="6419409" cy="830997"/>
          </a:xfrm>
          <a:prstGeom prst="rect">
            <a:avLst/>
          </a:prstGeom>
          <a:noFill/>
        </p:spPr>
        <p:txBody>
          <a:bodyPr wrap="square">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72C4">
                    <a:lumMod val="50000"/>
                  </a:srgbClr>
                </a:solidFill>
                <a:effectLst/>
                <a:uLnTx/>
                <a:uFillTx/>
                <a:latin typeface="Arial Black" panose="020B0604020202020204" pitchFamily="34" charset="0"/>
                <a:ea typeface="+mn-ea"/>
                <a:cs typeface="Arial Black" panose="020B0604020202020204" pitchFamily="34" charset="0"/>
              </a:rPr>
              <a:t>• Reduced absenteeism</a:t>
            </a:r>
          </a:p>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72C4">
                    <a:lumMod val="50000"/>
                  </a:srgbClr>
                </a:solidFill>
                <a:effectLst/>
                <a:uLnTx/>
                <a:uFillTx/>
                <a:latin typeface="Arial Black" panose="020B0604020202020204" pitchFamily="34" charset="0"/>
                <a:ea typeface="+mn-ea"/>
                <a:cs typeface="Arial Black" panose="020B0604020202020204" pitchFamily="34" charset="0"/>
              </a:rPr>
              <a:t>• Greater job satisfaction and employee engagement </a:t>
            </a:r>
          </a:p>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72C4">
                    <a:lumMod val="50000"/>
                  </a:srgbClr>
                </a:solidFill>
                <a:effectLst/>
                <a:uLnTx/>
                <a:uFillTx/>
                <a:latin typeface="Arial Black" panose="020B0604020202020204" pitchFamily="34" charset="0"/>
                <a:ea typeface="+mn-ea"/>
                <a:cs typeface="Arial Black" panose="020B0604020202020204" pitchFamily="34" charset="0"/>
              </a:rPr>
              <a:t>• Better financial performance</a:t>
            </a:r>
            <a:endParaRPr kumimoji="0" lang="en-US" sz="1600" b="1" i="0" u="none" strike="noStrike" kern="1200" cap="none" spc="0" normalizeH="0" baseline="30000" noProof="0">
              <a:ln>
                <a:noFill/>
              </a:ln>
              <a:solidFill>
                <a:srgbClr val="4472C4">
                  <a:lumMod val="50000"/>
                </a:srgbClr>
              </a:solidFill>
              <a:effectLst/>
              <a:uLnTx/>
              <a:uFillTx/>
              <a:latin typeface="Arial Black" panose="020B0604020202020204" pitchFamily="34" charset="0"/>
              <a:ea typeface="+mn-ea"/>
              <a:cs typeface="Arial Black" panose="020B0604020202020204" pitchFamily="34" charset="0"/>
            </a:endParaRPr>
          </a:p>
        </p:txBody>
      </p:sp>
      <p:sp>
        <p:nvSpPr>
          <p:cNvPr id="18" name="Rectangle 17">
            <a:extLst>
              <a:ext uri="{FF2B5EF4-FFF2-40B4-BE49-F238E27FC236}">
                <a16:creationId xmlns:a16="http://schemas.microsoft.com/office/drawing/2014/main" id="{4F27E7B5-2C2A-872F-885E-8586AE5F0C89}"/>
              </a:ext>
            </a:extLst>
          </p:cNvPr>
          <p:cNvSpPr/>
          <p:nvPr/>
        </p:nvSpPr>
        <p:spPr>
          <a:xfrm>
            <a:off x="987866" y="5076691"/>
            <a:ext cx="6194593" cy="692497"/>
          </a:xfrm>
          <a:prstGeom prst="rect">
            <a:avLst/>
          </a:prstGeom>
        </p:spPr>
        <p:txBody>
          <a:bodyPr wrap="square" lIns="91440" tIns="45720" rIns="91440" bIns="45720" anchor="t">
            <a:spAutoFit/>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t>Companies with above-average diversity on their management teams </a:t>
            </a:r>
            <a:b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t>report </a:t>
            </a:r>
            <a:r>
              <a:rPr kumimoji="0" lang="en-US" sz="1300" b="1" i="0" u="none" strike="noStrike" kern="1200" cap="none" spc="0" normalizeH="0" baseline="0" noProof="0">
                <a:ln>
                  <a:noFill/>
                </a:ln>
                <a:solidFill>
                  <a:srgbClr val="D0491A"/>
                </a:solidFill>
                <a:effectLst/>
                <a:uLnTx/>
                <a:uFillTx/>
                <a:latin typeface="Arial Black"/>
                <a:ea typeface="+mn-ea"/>
                <a:cs typeface="Arial Black" panose="020B0604020202020204" pitchFamily="34" charset="0"/>
              </a:rPr>
              <a:t>innovation revenue 19 percentage points higher </a:t>
            </a:r>
            <a: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t>than </a:t>
            </a:r>
            <a:b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a:ln>
                  <a:noFill/>
                </a:ln>
                <a:solidFill>
                  <a:srgbClr val="D0491A"/>
                </a:solidFill>
                <a:effectLst/>
                <a:uLnTx/>
                <a:uFillTx/>
                <a:latin typeface="Arial" panose="020B0604020202020204" pitchFamily="34" charset="0"/>
                <a:ea typeface="+mn-ea"/>
                <a:cs typeface="Arial" panose="020B0604020202020204" pitchFamily="34" charset="0"/>
              </a:rPr>
              <a:t>that of companies with less diverse leadership.</a:t>
            </a:r>
            <a:r>
              <a:rPr kumimoji="0" lang="en-US" sz="1300" b="0" i="0" u="none" strike="noStrike" kern="1200" cap="none" spc="0" normalizeH="0" baseline="30000" noProof="0">
                <a:ln>
                  <a:noFill/>
                </a:ln>
                <a:solidFill>
                  <a:srgbClr val="D0491A"/>
                </a:solidFill>
                <a:effectLst/>
                <a:uLnTx/>
                <a:uFillTx/>
                <a:latin typeface="Arial" panose="020B0604020202020204" pitchFamily="34" charset="0"/>
                <a:ea typeface="+mn-ea"/>
                <a:cs typeface="Arial" panose="020B0604020202020204" pitchFamily="34" charset="0"/>
              </a:rPr>
              <a:t>2</a:t>
            </a:r>
          </a:p>
        </p:txBody>
      </p:sp>
      <p:cxnSp>
        <p:nvCxnSpPr>
          <p:cNvPr id="19" name="Straight Connector 18">
            <a:extLst>
              <a:ext uri="{FF2B5EF4-FFF2-40B4-BE49-F238E27FC236}">
                <a16:creationId xmlns:a16="http://schemas.microsoft.com/office/drawing/2014/main" id="{2C082EDB-75D6-4D81-E233-CC75A29A2713}"/>
              </a:ext>
            </a:extLst>
          </p:cNvPr>
          <p:cNvCxnSpPr>
            <a:cxnSpLocks/>
          </p:cNvCxnSpPr>
          <p:nvPr/>
        </p:nvCxnSpPr>
        <p:spPr>
          <a:xfrm>
            <a:off x="1084507" y="4918482"/>
            <a:ext cx="5862393" cy="0"/>
          </a:xfrm>
          <a:prstGeom prst="line">
            <a:avLst/>
          </a:prstGeom>
          <a:ln w="50800" cap="rnd">
            <a:solidFill>
              <a:srgbClr val="D0491A"/>
            </a:solidFill>
            <a:prstDash val="solid"/>
          </a:ln>
        </p:spPr>
        <p:style>
          <a:lnRef idx="1">
            <a:schemeClr val="accent1"/>
          </a:lnRef>
          <a:fillRef idx="0">
            <a:schemeClr val="accent1"/>
          </a:fillRef>
          <a:effectRef idx="0">
            <a:schemeClr val="accent1"/>
          </a:effectRef>
          <a:fontRef idx="minor">
            <a:schemeClr val="tx1"/>
          </a:fontRef>
        </p:style>
      </p:cxnSp>
      <p:pic>
        <p:nvPicPr>
          <p:cNvPr id="27" name="Graphic 26">
            <a:extLst>
              <a:ext uri="{FF2B5EF4-FFF2-40B4-BE49-F238E27FC236}">
                <a16:creationId xmlns:a16="http://schemas.microsoft.com/office/drawing/2014/main" id="{BB5F0C5C-AFF1-FC5D-8F5F-74B001187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2297" y="6257202"/>
            <a:ext cx="2074989" cy="228600"/>
          </a:xfrm>
          <a:prstGeom prst="rect">
            <a:avLst/>
          </a:prstGeom>
        </p:spPr>
      </p:pic>
      <p:sp>
        <p:nvSpPr>
          <p:cNvPr id="30" name="Content Placeholder 3">
            <a:extLst>
              <a:ext uri="{FF2B5EF4-FFF2-40B4-BE49-F238E27FC236}">
                <a16:creationId xmlns:a16="http://schemas.microsoft.com/office/drawing/2014/main" id="{26705C45-59AB-6228-B1C9-C1483B760029}"/>
              </a:ext>
            </a:extLst>
          </p:cNvPr>
          <p:cNvSpPr txBox="1">
            <a:spLocks/>
          </p:cNvSpPr>
          <p:nvPr/>
        </p:nvSpPr>
        <p:spPr>
          <a:xfrm>
            <a:off x="969911" y="2434543"/>
            <a:ext cx="11452860" cy="576325"/>
          </a:xfrm>
          <a:prstGeom prst="rect">
            <a:avLst/>
          </a:prstGeom>
        </p:spPr>
        <p:txBody>
          <a:bodyPr/>
          <a:lstStyle>
            <a:lvl1pPr marL="0" indent="0" algn="l" defTabSz="914355" rtl="0" eaLnBrk="1" latinLnBrk="0" hangingPunct="1">
              <a:lnSpc>
                <a:spcPts val="2200"/>
              </a:lnSpc>
              <a:spcBef>
                <a:spcPts val="11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1pPr>
            <a:lvl2pPr marL="457178" indent="0" algn="l" defTabSz="914355" rtl="0" eaLnBrk="1" latinLnBrk="0" hangingPunct="1">
              <a:lnSpc>
                <a:spcPts val="1500"/>
              </a:lnSpc>
              <a:spcBef>
                <a:spcPts val="500"/>
              </a:spcBef>
              <a:buFont typeface="Arial" panose="020B0604020202020204" pitchFamily="34" charset="0"/>
              <a:buNone/>
              <a:defRPr sz="1500" b="0" i="0" kern="1200">
                <a:solidFill>
                  <a:srgbClr val="0077B3"/>
                </a:solidFill>
                <a:latin typeface="Arial" panose="020B0604020202020204" pitchFamily="34" charset="0"/>
                <a:ea typeface="+mn-ea"/>
                <a:cs typeface="Arial" panose="020B0604020202020204" pitchFamily="34" charset="0"/>
              </a:defRPr>
            </a:lvl2pPr>
            <a:lvl3pPr marL="914356" indent="0" algn="l" defTabSz="914355" rtl="0" eaLnBrk="1" latinLnBrk="0" hangingPunct="1">
              <a:lnSpc>
                <a:spcPts val="1500"/>
              </a:lnSpc>
              <a:spcBef>
                <a:spcPts val="500"/>
              </a:spcBef>
              <a:buFont typeface="Arial" panose="020B0604020202020204" pitchFamily="34" charset="0"/>
              <a:buNone/>
              <a:defRPr sz="1300" b="1" i="0" kern="1200">
                <a:solidFill>
                  <a:srgbClr val="003A71"/>
                </a:solidFill>
                <a:latin typeface="Arial Black" panose="020B0604020202020204" pitchFamily="34" charset="0"/>
                <a:ea typeface="+mn-ea"/>
                <a:cs typeface="Arial Black" panose="020B0604020202020204" pitchFamily="34" charset="0"/>
              </a:defRPr>
            </a:lvl3pPr>
            <a:lvl4pPr marL="1371534" indent="0" algn="l" defTabSz="914355" rtl="0" eaLnBrk="1" latinLnBrk="0" hangingPunct="1">
              <a:lnSpc>
                <a:spcPts val="1500"/>
              </a:lnSpc>
              <a:spcBef>
                <a:spcPts val="500"/>
              </a:spcBef>
              <a:buFont typeface="Arial" panose="020B0604020202020204" pitchFamily="34" charset="0"/>
              <a:buNone/>
              <a:defRPr sz="1100" b="0" i="0" kern="1200">
                <a:solidFill>
                  <a:srgbClr val="003A71"/>
                </a:solidFill>
                <a:latin typeface="Arial" panose="020B0604020202020204" pitchFamily="34" charset="0"/>
                <a:ea typeface="+mn-ea"/>
                <a:cs typeface="Arial" panose="020B0604020202020204" pitchFamily="34" charset="0"/>
              </a:defRPr>
            </a:lvl4pPr>
            <a:lvl5pPr marL="1828711" indent="0" algn="l" defTabSz="914355" rtl="0" eaLnBrk="1" latinLnBrk="0" hangingPunct="1">
              <a:lnSpc>
                <a:spcPct val="90000"/>
              </a:lnSpc>
              <a:spcBef>
                <a:spcPts val="500"/>
              </a:spcBef>
              <a:buFont typeface="Arial" panose="020B0604020202020204" pitchFamily="34" charset="0"/>
              <a:buNone/>
              <a:defRPr sz="900" b="0" i="0" kern="1200">
                <a:solidFill>
                  <a:srgbClr val="003A71"/>
                </a:solidFill>
                <a:latin typeface="Arial" panose="020B0604020202020204" pitchFamily="34" charset="0"/>
                <a:ea typeface="+mn-ea"/>
                <a:cs typeface="Arial" panose="020B0604020202020204" pitchFamily="34" charset="0"/>
              </a:defRPr>
            </a:lvl5pPr>
            <a:lvl6pPr marL="251447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3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ts val="2200"/>
              </a:lnSpc>
              <a:spcBef>
                <a:spcPts val="11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77B3"/>
                </a:solidFill>
                <a:effectLst/>
                <a:uLnTx/>
                <a:uFillTx/>
                <a:latin typeface="Arial" panose="020B0604020202020204" pitchFamily="34" charset="0"/>
                <a:ea typeface="+mn-ea"/>
                <a:cs typeface="Arial" panose="020B0604020202020204" pitchFamily="34" charset="0"/>
              </a:rPr>
              <a:t>Businesses that invest in gender equality and more equitable health </a:t>
            </a:r>
            <a:br>
              <a:rPr kumimoji="0" lang="en-US" sz="1500" b="0" i="0" u="none" strike="noStrike" kern="1200" cap="none" spc="0" normalizeH="0" baseline="0" noProof="0">
                <a:ln>
                  <a:noFill/>
                </a:ln>
                <a:solidFill>
                  <a:srgbClr val="0077B3"/>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0077B3"/>
                </a:solidFill>
                <a:effectLst/>
                <a:uLnTx/>
                <a:uFillTx/>
                <a:latin typeface="Arial" panose="020B0604020202020204" pitchFamily="34" charset="0"/>
                <a:ea typeface="+mn-ea"/>
                <a:cs typeface="Arial" panose="020B0604020202020204" pitchFamily="34" charset="0"/>
              </a:rPr>
              <a:t>policies in the workplace achieve:</a:t>
            </a:r>
            <a:r>
              <a:rPr kumimoji="0" lang="en-US" sz="1500" b="0" i="0" u="none" strike="noStrike" kern="1200" cap="none" spc="0" normalizeH="0" baseline="30000" noProof="0">
                <a:ln>
                  <a:noFill/>
                </a:ln>
                <a:solidFill>
                  <a:srgbClr val="0077B3"/>
                </a:solidFill>
                <a:effectLst/>
                <a:uLnTx/>
                <a:uFillTx/>
                <a:latin typeface="Arial" panose="020B0604020202020204" pitchFamily="34" charset="0"/>
                <a:ea typeface="+mn-ea"/>
                <a:cs typeface="Arial" panose="020B0604020202020204" pitchFamily="34" charset="0"/>
              </a:rPr>
              <a:t>1</a:t>
            </a:r>
          </a:p>
        </p:txBody>
      </p:sp>
    </p:spTree>
    <p:extLst>
      <p:ext uri="{BB962C8B-B14F-4D97-AF65-F5344CB8AC3E}">
        <p14:creationId xmlns:p14="http://schemas.microsoft.com/office/powerpoint/2010/main" val="2245720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Group of women dressed in black smiling">
            <a:extLst>
              <a:ext uri="{FF2B5EF4-FFF2-40B4-BE49-F238E27FC236}">
                <a16:creationId xmlns:a16="http://schemas.microsoft.com/office/drawing/2014/main" id="{B618A12C-9AF6-28EF-CD4B-EAA5E52E82BB}"/>
              </a:ext>
            </a:extLst>
          </p:cNvPr>
          <p:cNvPicPr>
            <a:picLocks noChangeAspect="1"/>
          </p:cNvPicPr>
          <p:nvPr/>
        </p:nvPicPr>
        <p:blipFill rotWithShape="1">
          <a:blip r:embed="rId3">
            <a:extLst>
              <a:ext uri="{28A0092B-C50C-407E-A947-70E740481C1C}">
                <a14:useLocalDpi xmlns:a14="http://schemas.microsoft.com/office/drawing/2010/main" val="0"/>
              </a:ext>
            </a:extLst>
          </a:blip>
          <a:srcRect t="2750" b="26950"/>
          <a:stretch/>
        </p:blipFill>
        <p:spPr>
          <a:xfrm>
            <a:off x="20" y="1282"/>
            <a:ext cx="12191980" cy="6856718"/>
          </a:xfrm>
          <a:prstGeom prst="rect">
            <a:avLst/>
          </a:prstGeom>
        </p:spPr>
      </p:pic>
      <p:sp>
        <p:nvSpPr>
          <p:cNvPr id="17" name="TextBox 16">
            <a:extLst>
              <a:ext uri="{FF2B5EF4-FFF2-40B4-BE49-F238E27FC236}">
                <a16:creationId xmlns:a16="http://schemas.microsoft.com/office/drawing/2014/main" id="{974C520E-F329-9BF0-2B4C-B344ECC69525}"/>
              </a:ext>
            </a:extLst>
          </p:cNvPr>
          <p:cNvSpPr txBox="1"/>
          <p:nvPr/>
        </p:nvSpPr>
        <p:spPr>
          <a:xfrm>
            <a:off x="598431" y="308852"/>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Call to Action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401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557487" y="17237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Questions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7390BC3-1F2B-00F2-2984-C4A7722EFD35}"/>
              </a:ext>
            </a:extLst>
          </p:cNvPr>
          <p:cNvSpPr txBox="1"/>
          <p:nvPr/>
        </p:nvSpPr>
        <p:spPr>
          <a:xfrm>
            <a:off x="259645" y="6491898"/>
            <a:ext cx="29784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1813 3D Worried Man In Question Mark Ppt Graphics Icons Powerpoint |  Templates PowerPoint Presentation Slides | Template PPT | Slides  Presentation Graphics">
            <a:extLst>
              <a:ext uri="{FF2B5EF4-FFF2-40B4-BE49-F238E27FC236}">
                <a16:creationId xmlns:a16="http://schemas.microsoft.com/office/drawing/2014/main" id="{8B0D7F90-8A64-3C70-150A-D13535CCB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95" b="3557"/>
          <a:stretch/>
        </p:blipFill>
        <p:spPr bwMode="auto">
          <a:xfrm>
            <a:off x="0" y="819699"/>
            <a:ext cx="12192000" cy="6038301"/>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57370" y="6263298"/>
            <a:ext cx="2074985" cy="228600"/>
          </a:xfrm>
          <a:prstGeom prst="rect">
            <a:avLst/>
          </a:prstGeom>
        </p:spPr>
      </p:pic>
    </p:spTree>
    <p:extLst>
      <p:ext uri="{BB962C8B-B14F-4D97-AF65-F5344CB8AC3E}">
        <p14:creationId xmlns:p14="http://schemas.microsoft.com/office/powerpoint/2010/main" val="1802887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557487" y="172375"/>
            <a:ext cx="84357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Helpful References/Resources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7390BC3-1F2B-00F2-2984-C4A7722EFD35}"/>
              </a:ext>
            </a:extLst>
          </p:cNvPr>
          <p:cNvSpPr txBox="1"/>
          <p:nvPr/>
        </p:nvSpPr>
        <p:spPr>
          <a:xfrm>
            <a:off x="11532358" y="6615008"/>
            <a:ext cx="41815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26</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26607" y="6336719"/>
            <a:ext cx="2074985" cy="246221"/>
          </a:xfrm>
          <a:prstGeom prst="rect">
            <a:avLst/>
          </a:prstGeom>
        </p:spPr>
      </p:pic>
      <p:sp>
        <p:nvSpPr>
          <p:cNvPr id="3" name="TextBox 2">
            <a:extLst>
              <a:ext uri="{FF2B5EF4-FFF2-40B4-BE49-F238E27FC236}">
                <a16:creationId xmlns:a16="http://schemas.microsoft.com/office/drawing/2014/main" id="{81DDA4D4-651C-079E-7D94-8699C4ABE48B}"/>
              </a:ext>
            </a:extLst>
          </p:cNvPr>
          <p:cNvSpPr txBox="1"/>
          <p:nvPr/>
        </p:nvSpPr>
        <p:spPr>
          <a:xfrm>
            <a:off x="557487" y="1023812"/>
            <a:ext cx="11244105" cy="5262979"/>
          </a:xfrm>
          <a:prstGeom prst="rect">
            <a:avLst/>
          </a:prstGeom>
          <a:noFill/>
        </p:spPr>
        <p:txBody>
          <a:bodyPr wrap="square" rtlCol="0">
            <a:spAutoFit/>
          </a:bodyPr>
          <a:lstStyle/>
          <a:p>
            <a:r>
              <a:rPr lang="en-US" sz="1400">
                <a:latin typeface="Avenir Next LT Pro" panose="020B0504020202020204" pitchFamily="34" charset="0"/>
              </a:rPr>
              <a:t>Creating a Menopause Friendly Workplace: Employer’s Resource:</a:t>
            </a:r>
          </a:p>
          <a:p>
            <a:r>
              <a:rPr lang="en-US" sz="1400">
                <a:latin typeface="Avenir Next LT Pro" panose="020B0504020202020204" pitchFamily="34" charset="0"/>
                <a:hlinkClick r:id="rId5"/>
              </a:rPr>
              <a:t>Creating A Menopause Friendly Workplace | Equity</a:t>
            </a:r>
            <a:endParaRPr lang="en-US" sz="1400">
              <a:latin typeface="Avenir Next LT Pro" panose="020B0504020202020204" pitchFamily="34" charset="0"/>
            </a:endParaRPr>
          </a:p>
          <a:p>
            <a:r>
              <a:rPr lang="en-US" sz="1400">
                <a:latin typeface="Avenir Next LT Pro" panose="020B0504020202020204" pitchFamily="34" charset="0"/>
              </a:rPr>
              <a:t>Let’s Talk Menopause</a:t>
            </a:r>
          </a:p>
          <a:p>
            <a:r>
              <a:rPr lang="en-US" sz="1400">
                <a:latin typeface="Avenir Next LT Pro" panose="020B0504020202020204" pitchFamily="34" charset="0"/>
                <a:hlinkClick r:id="rId6" tooltip="https://www.letstalkmenopause.org/#:~:text=the%20menopause%20research%20equity%20act,the%20identified%20gaps%20in%20knowledge"/>
              </a:rPr>
              <a:t>Let's Talk Menopause</a:t>
            </a:r>
            <a:endParaRPr lang="en-US" sz="1400">
              <a:latin typeface="Avenir Next LT Pro" panose="020B0504020202020204" pitchFamily="34" charset="0"/>
            </a:endParaRPr>
          </a:p>
          <a:p>
            <a:r>
              <a:rPr lang="en-US" sz="1400">
                <a:latin typeface="Avenir Next LT Pro" panose="020B0504020202020204" pitchFamily="34" charset="0"/>
              </a:rPr>
              <a:t>Menopause, STATPEARLS</a:t>
            </a:r>
          </a:p>
          <a:p>
            <a:r>
              <a:rPr lang="en-US" sz="1400">
                <a:latin typeface="Avenir Next LT Pro" panose="020B0504020202020204" pitchFamily="34" charset="0"/>
                <a:hlinkClick r:id="rId7"/>
              </a:rPr>
              <a:t>Menopause - </a:t>
            </a:r>
            <a:r>
              <a:rPr lang="en-US" sz="1400" err="1">
                <a:latin typeface="Avenir Next LT Pro" panose="020B0504020202020204" pitchFamily="34" charset="0"/>
                <a:hlinkClick r:id="rId7"/>
              </a:rPr>
              <a:t>StatPearls</a:t>
            </a:r>
            <a:r>
              <a:rPr lang="en-US" sz="1400">
                <a:latin typeface="Avenir Next LT Pro" panose="020B0504020202020204" pitchFamily="34" charset="0"/>
                <a:hlinkClick r:id="rId7"/>
              </a:rPr>
              <a:t> - NCBI Bookshelf (nih.gov)</a:t>
            </a:r>
            <a:endParaRPr lang="en-US" sz="1400">
              <a:latin typeface="Avenir Next LT Pro" panose="020B0504020202020204" pitchFamily="34" charset="0"/>
            </a:endParaRPr>
          </a:p>
          <a:p>
            <a:r>
              <a:rPr lang="en-US" sz="1400">
                <a:latin typeface="Avenir Next LT Pro" panose="020B0504020202020204" pitchFamily="34" charset="0"/>
              </a:rPr>
              <a:t>Menopause and work: A narrative literature review about menopause, work and health</a:t>
            </a:r>
          </a:p>
          <a:p>
            <a:r>
              <a:rPr lang="en-US" sz="1400">
                <a:latin typeface="Avenir Next LT Pro" panose="020B0504020202020204" pitchFamily="34" charset="0"/>
                <a:hlinkClick r:id="rId8"/>
              </a:rPr>
              <a:t>Menopause and work: A narrative literature review about menopause, work and health - PMC (nih.gov)</a:t>
            </a:r>
            <a:endParaRPr lang="en-US" sz="1400">
              <a:latin typeface="Avenir Next LT Pro" panose="020B0504020202020204" pitchFamily="34" charset="0"/>
            </a:endParaRPr>
          </a:p>
          <a:p>
            <a:r>
              <a:rPr lang="en-US" sz="1400">
                <a:latin typeface="Avenir Next LT Pro" panose="020B0504020202020204" pitchFamily="34" charset="0"/>
              </a:rPr>
              <a:t>Menopause at work – An organization-based case study </a:t>
            </a:r>
          </a:p>
          <a:p>
            <a:r>
              <a:rPr lang="en-US" sz="1400">
                <a:latin typeface="Avenir Next LT Pro" panose="020B0504020202020204" pitchFamily="34" charset="0"/>
                <a:hlinkClick r:id="rId9" tooltip="https://www.ncbi.nlm.nih.gov/pmc/articles/pmc10721947/"/>
              </a:rPr>
              <a:t>https://www.ncbi.nlm.nih.gov/pmc/articles/PMC10721947/</a:t>
            </a:r>
            <a:endParaRPr lang="en-US" sz="1400">
              <a:latin typeface="Avenir Next LT Pro" panose="020B0504020202020204" pitchFamily="34" charset="0"/>
            </a:endParaRPr>
          </a:p>
          <a:p>
            <a:r>
              <a:rPr lang="en-US" sz="1400">
                <a:latin typeface="Avenir Next LT Pro" panose="020B0504020202020204" pitchFamily="34" charset="0"/>
              </a:rPr>
              <a:t>Menopause is ubiquitous, so why is it often stigmatized and ignored?</a:t>
            </a:r>
          </a:p>
          <a:p>
            <a:r>
              <a:rPr lang="en-US" sz="1400">
                <a:latin typeface="Avenir Next LT Pro" panose="020B0504020202020204" pitchFamily="34" charset="0"/>
                <a:hlinkClick r:id="rId10"/>
              </a:rPr>
              <a:t>Menopause is ubiquitous, so why is it often stigmatized and ignored? | PBS News Weekend</a:t>
            </a:r>
            <a:endParaRPr lang="en-US" sz="1400">
              <a:latin typeface="Avenir Next LT Pro" panose="020B0504020202020204" pitchFamily="34" charset="0"/>
            </a:endParaRPr>
          </a:p>
          <a:p>
            <a:r>
              <a:rPr lang="en-US" sz="1400">
                <a:latin typeface="Avenir Next LT Pro" panose="020B0504020202020204" pitchFamily="34" charset="0"/>
              </a:rPr>
              <a:t>Research:  Workplace Stigma Around Menopause Is Real</a:t>
            </a:r>
          </a:p>
          <a:p>
            <a:r>
              <a:rPr lang="en-US" sz="1400">
                <a:latin typeface="Avenir Next LT Pro" panose="020B0504020202020204" pitchFamily="34" charset="0"/>
                <a:hlinkClick r:id="rId11"/>
              </a:rPr>
              <a:t>Research: Workplace Stigma Around Menopause Is Real (hbr.org)</a:t>
            </a:r>
            <a:endParaRPr lang="en-US" sz="1400">
              <a:latin typeface="Avenir Next LT Pro" panose="020B0504020202020204" pitchFamily="34" charset="0"/>
            </a:endParaRPr>
          </a:p>
          <a:p>
            <a:r>
              <a:rPr lang="en-US" sz="1400">
                <a:latin typeface="Avenir Next LT Pro" panose="020B0504020202020204" pitchFamily="34" charset="0"/>
              </a:rPr>
              <a:t>Study Shows Staggering Cost of Menopause for Women in the Work Force</a:t>
            </a:r>
          </a:p>
          <a:p>
            <a:r>
              <a:rPr lang="en-US" sz="1400">
                <a:latin typeface="Avenir Next LT Pro" panose="020B0504020202020204" pitchFamily="34" charset="0"/>
                <a:hlinkClick r:id="rId12" tooltip="https://www.nytimes.com/2023/04/28/well/live/menopause-symptoms-work-women.html"/>
              </a:rPr>
              <a:t>https://www.nytimes.com/2023/04/28/well/live/menopause-symptoms-work-women.html</a:t>
            </a:r>
            <a:endParaRPr lang="en-US" sz="1400">
              <a:latin typeface="Avenir Next LT Pro" panose="020B0504020202020204" pitchFamily="34" charset="0"/>
            </a:endParaRPr>
          </a:p>
          <a:p>
            <a:r>
              <a:rPr lang="en-US" sz="1400">
                <a:latin typeface="Avenir Next LT Pro" panose="020B0504020202020204" pitchFamily="34" charset="0"/>
              </a:rPr>
              <a:t>The Silence surrounding menopause is putting women’s lives at risk</a:t>
            </a:r>
          </a:p>
          <a:p>
            <a:r>
              <a:rPr lang="en-US" sz="1400">
                <a:latin typeface="Avenir Next LT Pro" panose="020B0504020202020204" pitchFamily="34" charset="0"/>
                <a:hlinkClick r:id="rId13"/>
              </a:rPr>
              <a:t>The silence surrounding menopause is putting women’s lives at risk - The Health Policy Partnership</a:t>
            </a:r>
            <a:endParaRPr lang="en-US" sz="1400">
              <a:latin typeface="Avenir Next LT Pro" panose="020B0504020202020204" pitchFamily="34" charset="0"/>
            </a:endParaRPr>
          </a:p>
          <a:p>
            <a:r>
              <a:rPr lang="en-US" sz="1400">
                <a:latin typeface="Avenir Next LT Pro" panose="020B0504020202020204" pitchFamily="34" charset="0"/>
              </a:rPr>
              <a:t>The Women's Health Initiative trials of menopausal hormone therapy: lessons learned</a:t>
            </a:r>
          </a:p>
          <a:p>
            <a:r>
              <a:rPr lang="en-US" sz="1400">
                <a:latin typeface="Avenir Next LT Pro" panose="020B0504020202020204" pitchFamily="34" charset="0"/>
                <a:hlinkClick r:id="rId14" tooltip="https://pubmed.ncbi.nlm.nih.gov/32345788/"/>
              </a:rPr>
              <a:t>https://pubmed.ncbi.nlm.nih.gov/32345788/</a:t>
            </a:r>
            <a:endParaRPr lang="en-US" sz="1400">
              <a:latin typeface="Avenir Next LT Pro" panose="020B0504020202020204" pitchFamily="34" charset="0"/>
            </a:endParaRPr>
          </a:p>
          <a:p>
            <a:r>
              <a:rPr lang="en-US" sz="1400">
                <a:latin typeface="Avenir Next LT Pro" panose="020B0504020202020204" pitchFamily="34" charset="0"/>
              </a:rPr>
              <a:t>"They see me as mentally ill": the stigmatization experiences of Chinese menopausal women in the family</a:t>
            </a:r>
          </a:p>
          <a:p>
            <a:r>
              <a:rPr lang="en-US" sz="1400">
                <a:latin typeface="Avenir Next LT Pro" panose="020B0504020202020204" pitchFamily="34" charset="0"/>
                <a:hlinkClick r:id="rId15"/>
              </a:rPr>
              <a:t>"They see me as mentally ill": the stigmatization experiences of Chinese menopausal women in the family - PMC (nih.gov)</a:t>
            </a:r>
            <a:endParaRPr lang="en-US" sz="1400">
              <a:latin typeface="Avenir Next LT Pro" panose="020B0504020202020204" pitchFamily="34" charset="0"/>
            </a:endParaRPr>
          </a:p>
          <a:p>
            <a:r>
              <a:rPr lang="en-US" sz="1400">
                <a:latin typeface="Avenir Next LT Pro" panose="020B0504020202020204" pitchFamily="34" charset="0"/>
              </a:rPr>
              <a:t>Women Have Been Misled About Menopause</a:t>
            </a:r>
          </a:p>
          <a:p>
            <a:r>
              <a:rPr lang="en-US" sz="1400">
                <a:latin typeface="Avenir Next LT Pro" panose="020B0504020202020204" pitchFamily="34" charset="0"/>
                <a:hlinkClick r:id="rId10"/>
              </a:rPr>
              <a:t>Menopause is ubiquitous, so why is it often stigmatized and ignored? | PBS News Weekend</a:t>
            </a:r>
            <a:endParaRPr lang="en-US" sz="1400">
              <a:latin typeface="Avenir Next LT Pro" panose="020B0504020202020204" pitchFamily="34" charset="0"/>
            </a:endParaRPr>
          </a:p>
        </p:txBody>
      </p:sp>
    </p:spTree>
    <p:extLst>
      <p:ext uri="{BB962C8B-B14F-4D97-AF65-F5344CB8AC3E}">
        <p14:creationId xmlns:p14="http://schemas.microsoft.com/office/powerpoint/2010/main" val="77667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887896" y="33216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Presentation Flow</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5" name="TextBox 4">
            <a:extLst>
              <a:ext uri="{FF2B5EF4-FFF2-40B4-BE49-F238E27FC236}">
                <a16:creationId xmlns:a16="http://schemas.microsoft.com/office/drawing/2014/main" id="{67390BC3-1F2B-00F2-2984-C4A7722EFD35}"/>
              </a:ext>
            </a:extLst>
          </p:cNvPr>
          <p:cNvSpPr txBox="1"/>
          <p:nvPr/>
        </p:nvSpPr>
        <p:spPr>
          <a:xfrm>
            <a:off x="259645" y="6491898"/>
            <a:ext cx="29784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DB6EFBD-03B6-449E-ABFB-6AC7EDE5F47F}"/>
              </a:ext>
            </a:extLst>
          </p:cNvPr>
          <p:cNvSpPr txBox="1"/>
          <p:nvPr/>
        </p:nvSpPr>
        <p:spPr>
          <a:xfrm>
            <a:off x="1014292" y="1142999"/>
            <a:ext cx="9715500" cy="7529754"/>
          </a:xfrm>
          <a:prstGeom prst="rect">
            <a:avLst/>
          </a:prstGeom>
          <a:noFill/>
        </p:spPr>
        <p:txBody>
          <a:bodyPr wrap="square" numCol="2" rtlCol="0">
            <a:spAutoFit/>
          </a:bodyPr>
          <a:lstStyle/>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Psychological Safety</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Creating a safe space in the room</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strike="sngStrike" kern="0" dirty="0">
                <a:effectLst/>
                <a:latin typeface="Avenir Next LT Pro" panose="020B0504020202020204" pitchFamily="34" charset="0"/>
                <a:ea typeface="Times New Roman" panose="02020603050405020304" pitchFamily="18" charset="0"/>
                <a:cs typeface="Times New Roman" panose="02020603050405020304" pitchFamily="18" charset="0"/>
              </a:rPr>
              <a:t>E.g. ‘say menopause three times out loud’ – how does that feel?</a:t>
            </a:r>
            <a:endParaRPr lang="en-US" sz="1400" strike="sngStrike"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Normalize feelings/different experiences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Why are we talking about it here?</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Why it matters to you?</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Why should you listen?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Stigma About Menopause</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Checking with ADP on strategies they think would work best based on their workplace culture </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Agenda Overview</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What is menopause? (Title slide from NCAL </a:t>
            </a:r>
            <a:r>
              <a:rPr lang="en-US" sz="1200" b="1" kern="0" dirty="0" err="1">
                <a:effectLst/>
                <a:latin typeface="Avenir Next LT Pro" panose="020B0504020202020204" pitchFamily="34" charset="0"/>
                <a:ea typeface="Times New Roman" panose="02020603050405020304" pitchFamily="18" charset="0"/>
                <a:cs typeface="Times New Roman" panose="02020603050405020304" pitchFamily="18" charset="0"/>
              </a:rPr>
              <a:t>preso</a:t>
            </a: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u="sng" kern="0" dirty="0">
                <a:solidFill>
                  <a:srgbClr val="0000FF"/>
                </a:solidFill>
                <a:effectLst/>
                <a:latin typeface="Avenir Next LT Pro" panose="020B0504020202020204" pitchFamily="34" charset="0"/>
                <a:ea typeface="Times New Roman" panose="02020603050405020304" pitchFamily="18" charset="0"/>
                <a:cs typeface="Times New Roman" panose="02020603050405020304" pitchFamily="18" charset="0"/>
                <a:hlinkClick r:id="rId5"/>
              </a:rPr>
              <a:t>History</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Jen Gunter – NCAL; Menopause Manifesto</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Talk about menopause from a biological/medical/psychological/how it affects the workplace?</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Break out symptoms - causes other than aging?</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Unusual and A-typical symptoms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Brain Fog</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Incontinence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Libido</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Weight Gain (redistribution of weight gain)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Sleep</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Military readiness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How do symptoms impact how one shows up at work</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Interventions (dispelling myths, or fact/fiction)</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Treatment Options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Vaginal Estrogen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Estrogen/Progesterone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Over the Counter</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Over $800 per year on symptom relief</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Over the counter/debunking natural remedies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Non-hormonal treatment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Testing (talking point)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When does it make sense?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Cost of testing/treatment</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Bloating/Abdominal Pain</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Lack of libido</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Incontinence</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Non-proven remedies - helping people stay away from them</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Over $800 per year on symptom relief</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Over the counter/debunking natural remedies</a:t>
            </a:r>
            <a:endParaRPr lang="en-US" sz="1400"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552450" marR="0" indent="-171450">
              <a:lnSpc>
                <a:spcPct val="107000"/>
              </a:lnSpc>
              <a:spcBef>
                <a:spcPts val="0"/>
              </a:spcBef>
              <a:spcAft>
                <a:spcPts val="0"/>
              </a:spcAft>
              <a:buFont typeface="Arial" panose="020B0604020202020204" pitchFamily="34" charset="0"/>
              <a:buChar char="•"/>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Focus on Equity:</a:t>
            </a:r>
          </a:p>
          <a:p>
            <a:pPr marL="1009650" lvl="1" indent="-171450">
              <a:lnSpc>
                <a:spcPct val="107000"/>
              </a:lnSpc>
              <a:buFont typeface="Courier New" panose="02070309020205020404" pitchFamily="49" charset="0"/>
              <a:buChar char="o"/>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Impacts everyone differently</a:t>
            </a:r>
          </a:p>
          <a:p>
            <a:pPr marL="1009650" lvl="1" indent="-171450">
              <a:lnSpc>
                <a:spcPct val="107000"/>
              </a:lnSpc>
              <a:buFont typeface="Courier New" panose="02070309020205020404" pitchFamily="49" charset="0"/>
              <a:buChar char="o"/>
            </a:pPr>
            <a:r>
              <a:rPr lang="en-US" sz="1200" kern="0" dirty="0">
                <a:latin typeface="Avenir Next LT Pro" panose="020B0504020202020204" pitchFamily="34" charset="0"/>
                <a:ea typeface="Times New Roman" panose="02020603050405020304" pitchFamily="18" charset="0"/>
                <a:cs typeface="Times New Roman" panose="02020603050405020304" pitchFamily="18" charset="0"/>
              </a:rPr>
              <a:t>Differences in coverage/access</a:t>
            </a:r>
          </a:p>
          <a:p>
            <a:pPr marL="1009650" lvl="1" indent="-171450">
              <a:lnSpc>
                <a:spcPct val="107000"/>
              </a:lnSpc>
              <a:buFont typeface="Courier New" panose="02070309020205020404" pitchFamily="49" charset="0"/>
              <a:buChar char="o"/>
            </a:pPr>
            <a:r>
              <a:rPr lang="en-US" sz="1200" kern="0" dirty="0">
                <a:effectLst/>
                <a:latin typeface="Avenir Next LT Pro" panose="020B0504020202020204" pitchFamily="34" charset="0"/>
                <a:ea typeface="Times New Roman" panose="02020603050405020304" pitchFamily="18" charset="0"/>
                <a:cs typeface="Times New Roman" panose="02020603050405020304" pitchFamily="18" charset="0"/>
              </a:rPr>
              <a:t>Caregiving as a barrier to caring for oneself</a:t>
            </a:r>
          </a:p>
          <a:p>
            <a:pPr marL="552450" marR="0" indent="-171450">
              <a:lnSpc>
                <a:spcPct val="107000"/>
              </a:lnSpc>
              <a:spcBef>
                <a:spcPts val="0"/>
              </a:spcBef>
              <a:spcAft>
                <a:spcPts val="0"/>
              </a:spcAft>
              <a:buFont typeface="Arial" panose="020B0604020202020204" pitchFamily="34" charset="0"/>
              <a:buChar char="•"/>
            </a:pPr>
            <a:r>
              <a:rPr lang="en-US" sz="1200" b="1" kern="0" dirty="0">
                <a:effectLst/>
                <a:latin typeface="Avenir Next LT Pro" panose="020B0504020202020204" pitchFamily="34" charset="0"/>
                <a:ea typeface="Times New Roman" panose="02020603050405020304" pitchFamily="18" charset="0"/>
                <a:cs typeface="Times New Roman" panose="02020603050405020304" pitchFamily="18" charset="0"/>
              </a:rPr>
              <a:t>Wrap Up</a:t>
            </a:r>
            <a:endParaRPr lang="en-US" sz="1400" b="1" kern="1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2400" dirty="0">
              <a:latin typeface="Avenir Next LT Pro" panose="020B0504020202020204" pitchFamily="34" charset="0"/>
            </a:endParaRPr>
          </a:p>
        </p:txBody>
      </p:sp>
    </p:spTree>
    <p:extLst>
      <p:ext uri="{BB962C8B-B14F-4D97-AF65-F5344CB8AC3E}">
        <p14:creationId xmlns:p14="http://schemas.microsoft.com/office/powerpoint/2010/main" val="4186686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887896" y="33216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The Manifesto</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5" name="TextBox 4">
            <a:extLst>
              <a:ext uri="{FF2B5EF4-FFF2-40B4-BE49-F238E27FC236}">
                <a16:creationId xmlns:a16="http://schemas.microsoft.com/office/drawing/2014/main" id="{67390BC3-1F2B-00F2-2984-C4A7722EFD35}"/>
              </a:ext>
            </a:extLst>
          </p:cNvPr>
          <p:cNvSpPr txBox="1"/>
          <p:nvPr/>
        </p:nvSpPr>
        <p:spPr>
          <a:xfrm>
            <a:off x="259645" y="6491898"/>
            <a:ext cx="29784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8381668F-1798-5D2B-1868-69816330B2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71" r="8473" b="34904"/>
          <a:stretch/>
        </p:blipFill>
        <p:spPr bwMode="auto">
          <a:xfrm>
            <a:off x="1222744" y="1203936"/>
            <a:ext cx="9260958" cy="4890544"/>
          </a:xfrm>
          <a:prstGeom prst="rect">
            <a:avLst/>
          </a:prstGeom>
          <a:noFill/>
          <a:ln w="38100">
            <a:solidFill>
              <a:srgbClr val="0070C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FCFDF18-DBC1-55F4-7650-E623E77539F7}"/>
              </a:ext>
            </a:extLst>
          </p:cNvPr>
          <p:cNvPicPr>
            <a:picLocks noChangeAspect="1"/>
          </p:cNvPicPr>
          <p:nvPr/>
        </p:nvPicPr>
        <p:blipFill>
          <a:blip r:embed="rId6"/>
          <a:stretch>
            <a:fillRect/>
          </a:stretch>
        </p:blipFill>
        <p:spPr>
          <a:xfrm>
            <a:off x="9255013" y="332169"/>
            <a:ext cx="2049091" cy="3010044"/>
          </a:xfrm>
          <a:prstGeom prst="rect">
            <a:avLst/>
          </a:prstGeom>
          <a:noFill/>
          <a:ln w="38100">
            <a:solidFill>
              <a:srgbClr val="0070C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92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556010" y="247746"/>
            <a:ext cx="111216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B70"/>
                </a:solidFill>
                <a:effectLst/>
                <a:uLnTx/>
                <a:uFillTx/>
                <a:latin typeface="Arial Black" panose="020B0604020202020204" pitchFamily="34" charset="0"/>
                <a:ea typeface="+mn-ea"/>
                <a:cs typeface="+mn-cs"/>
              </a:rPr>
              <a:t>We are finally talking about menopause</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3" name="Title 1">
            <a:extLst>
              <a:ext uri="{FF2B5EF4-FFF2-40B4-BE49-F238E27FC236}">
                <a16:creationId xmlns:a16="http://schemas.microsoft.com/office/drawing/2014/main" id="{69C4D283-555E-FAAA-79B7-D5C0C0478546}"/>
              </a:ext>
            </a:extLst>
          </p:cNvPr>
          <p:cNvSpPr>
            <a:spLocks noGrp="1"/>
          </p:cNvSpPr>
          <p:nvPr>
            <p:ph type="title"/>
          </p:nvPr>
        </p:nvSpPr>
        <p:spPr>
          <a:xfrm>
            <a:off x="5152785" y="838534"/>
            <a:ext cx="7135860" cy="1705703"/>
          </a:xfrm>
        </p:spPr>
        <p:txBody>
          <a:bodyPr anchor="b">
            <a:normAutofit fontScale="90000"/>
          </a:bodyPr>
          <a:lstStyle/>
          <a:p>
            <a:r>
              <a:rPr lang="en-US" sz="4000">
                <a:solidFill>
                  <a:srgbClr val="CE8187"/>
                </a:solidFill>
                <a:effectLst>
                  <a:outerShdw blurRad="38100" dist="38100" dir="2700000" algn="tl">
                    <a:srgbClr val="000000">
                      <a:alpha val="43137"/>
                    </a:srgbClr>
                  </a:outerShdw>
                </a:effectLst>
                <a:latin typeface="Avenir Next LT Pro" panose="020B0504020202020204" pitchFamily="34" charset="0"/>
              </a:rPr>
              <a:t>Not Your Mother’s Menopause…</a:t>
            </a:r>
            <a:br>
              <a:rPr lang="en-US" sz="4000">
                <a:solidFill>
                  <a:srgbClr val="CE8187"/>
                </a:solidFill>
                <a:effectLst>
                  <a:outerShdw blurRad="38100" dist="38100" dir="2700000" algn="tl">
                    <a:srgbClr val="000000">
                      <a:alpha val="43137"/>
                    </a:srgbClr>
                  </a:outerShdw>
                </a:effectLst>
                <a:latin typeface="Avenir Next LT Pro" panose="020B0504020202020204" pitchFamily="34" charset="0"/>
              </a:rPr>
            </a:br>
            <a:r>
              <a:rPr lang="en-US" sz="2200" b="0" i="0">
                <a:effectLst/>
                <a:latin typeface="Avenir Next LT Pro" panose="020B0504020202020204" pitchFamily="34" charset="0"/>
                <a:sym typeface="Wingdings" panose="05000000000000000000" pitchFamily="2" charset="2"/>
              </a:rPr>
              <a:t>Our generation is </a:t>
            </a:r>
            <a:r>
              <a:rPr lang="en-US" sz="2200">
                <a:latin typeface="Avenir Next LT Pro" panose="020B0504020202020204" pitchFamily="34" charset="0"/>
                <a:sym typeface="Wingdings" panose="05000000000000000000" pitchFamily="2" charset="2"/>
              </a:rPr>
              <a:t>finally </a:t>
            </a:r>
            <a:r>
              <a:rPr lang="en-US" sz="2200" b="0" i="0">
                <a:effectLst/>
                <a:latin typeface="Avenir Next LT Pro" panose="020B0504020202020204" pitchFamily="34" charset="0"/>
                <a:sym typeface="Wingdings" panose="05000000000000000000" pitchFamily="2" charset="2"/>
              </a:rPr>
              <a:t>talking about menopause… </a:t>
            </a:r>
            <a:br>
              <a:rPr lang="en-US" sz="4000" b="0" i="0">
                <a:effectLst/>
                <a:latin typeface="Avenir Next LT Pro" panose="020B0504020202020204" pitchFamily="34" charset="0"/>
                <a:sym typeface="Wingdings" panose="05000000000000000000" pitchFamily="2" charset="2"/>
              </a:rPr>
            </a:br>
            <a:endParaRPr lang="en-US" sz="4000">
              <a:effectLst>
                <a:outerShdw blurRad="38100" dist="38100" dir="2700000" algn="tl">
                  <a:srgbClr val="000000">
                    <a:alpha val="43137"/>
                  </a:srgbClr>
                </a:outerShdw>
              </a:effectLst>
              <a:latin typeface="Avenir Next LT Pro" panose="020B0504020202020204" pitchFamily="34" charset="0"/>
            </a:endParaRPr>
          </a:p>
        </p:txBody>
      </p:sp>
      <p:sp>
        <p:nvSpPr>
          <p:cNvPr id="4" name="Content Placeholder 2">
            <a:extLst>
              <a:ext uri="{FF2B5EF4-FFF2-40B4-BE49-F238E27FC236}">
                <a16:creationId xmlns:a16="http://schemas.microsoft.com/office/drawing/2014/main" id="{561A275F-C583-C41D-8F75-D29B982FED29}"/>
              </a:ext>
            </a:extLst>
          </p:cNvPr>
          <p:cNvSpPr txBox="1">
            <a:spLocks/>
          </p:cNvSpPr>
          <p:nvPr/>
        </p:nvSpPr>
        <p:spPr>
          <a:xfrm>
            <a:off x="5152785" y="2694895"/>
            <a:ext cx="6217599" cy="350950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solidFill>
                  <a:srgbClr val="CE8187"/>
                </a:solidFill>
                <a:latin typeface="Avenir Next LT Pro" panose="020B0504020202020204" pitchFamily="34" charset="0"/>
                <a:cs typeface="Arial" panose="020B0604020202020204" pitchFamily="34" charset="0"/>
              </a:rPr>
              <a:t>Oprah Winfrey: </a:t>
            </a:r>
            <a:r>
              <a:rPr lang="en-US" sz="1600">
                <a:latin typeface="Avenir Next LT Pro" panose="020B0504020202020204" pitchFamily="34" charset="0"/>
                <a:cs typeface="Arial" panose="020B0604020202020204" pitchFamily="34" charset="0"/>
              </a:rPr>
              <a:t>“</a:t>
            </a:r>
            <a:r>
              <a:rPr lang="en-US" sz="1800">
                <a:latin typeface="Avenir Next LT Pro" panose="020B0504020202020204" pitchFamily="34" charset="0"/>
                <a:cs typeface="Arial" panose="020B0604020202020204" pitchFamily="34" charset="0"/>
              </a:rPr>
              <a:t>I thought I was going to die every night.” Around the time that she experienced menopause, Winfrey explained that she began to feel listless and unable to focus long enough to read, a symptom that Winfrey says caused her to end Oprah's Book Club.</a:t>
            </a:r>
          </a:p>
          <a:p>
            <a:pPr marL="0" indent="0">
              <a:buFont typeface="Arial" panose="020B0604020202020204" pitchFamily="34" charset="0"/>
              <a:buNone/>
            </a:pPr>
            <a:endParaRPr lang="en-US" sz="1600">
              <a:solidFill>
                <a:srgbClr val="CE8187"/>
              </a:solidFill>
              <a:latin typeface="Avenir Next LT Pro" panose="020B0504020202020204" pitchFamily="34" charset="0"/>
              <a:cs typeface="Arial" panose="020B0604020202020204" pitchFamily="34" charset="0"/>
            </a:endParaRPr>
          </a:p>
          <a:p>
            <a:pPr marL="0" indent="0">
              <a:buFont typeface="Arial" panose="020B0604020202020204" pitchFamily="34" charset="0"/>
              <a:buNone/>
            </a:pPr>
            <a:r>
              <a:rPr lang="en-US" sz="2000" b="1">
                <a:solidFill>
                  <a:srgbClr val="CE8187"/>
                </a:solidFill>
                <a:latin typeface="Avenir Next LT Pro" panose="020B0504020202020204" pitchFamily="34" charset="0"/>
                <a:cs typeface="Arial" panose="020B0604020202020204" pitchFamily="34" charset="0"/>
              </a:rPr>
              <a:t>Abby Wambach:  </a:t>
            </a:r>
            <a:r>
              <a:rPr lang="en-US" sz="1800">
                <a:latin typeface="Avenir Next LT Pro" panose="020B0504020202020204" pitchFamily="34" charset="0"/>
                <a:cs typeface="Arial" panose="020B0604020202020204" pitchFamily="34" charset="0"/>
              </a:rPr>
              <a:t>“It is so wild to me that many of us will experience symptoms of menopause that can dramatically affect our life for up to 20 years but so few of us know about what is happening to us, and what we can do to improve our quality of life.”</a:t>
            </a:r>
          </a:p>
          <a:p>
            <a:pPr marL="0" indent="0">
              <a:buFont typeface="Arial" panose="020B0604020202020204" pitchFamily="34" charset="0"/>
              <a:buNone/>
            </a:pPr>
            <a:r>
              <a:rPr lang="en-US" sz="1600">
                <a:latin typeface="Avenir Next LT Pro" panose="020B0504020202020204" pitchFamily="34" charset="0"/>
                <a:cs typeface="Arial" panose="020B0604020202020204" pitchFamily="34" charset="0"/>
              </a:rPr>
              <a:t>	</a:t>
            </a:r>
          </a:p>
          <a:p>
            <a:pPr marL="0" indent="0">
              <a:buFont typeface="Arial" panose="020B0604020202020204" pitchFamily="34" charset="0"/>
              <a:buNone/>
            </a:pPr>
            <a:r>
              <a:rPr lang="en-US" sz="2000" b="1">
                <a:solidFill>
                  <a:srgbClr val="CE8187"/>
                </a:solidFill>
                <a:latin typeface="Avenir Next LT Pro" panose="020B0504020202020204" pitchFamily="34" charset="0"/>
                <a:cs typeface="Arial" panose="020B0604020202020204" pitchFamily="34" charset="0"/>
              </a:rPr>
              <a:t>Michelle Obama: </a:t>
            </a:r>
            <a:r>
              <a:rPr lang="en-US" sz="1800">
                <a:latin typeface="Avenir Next LT Pro" panose="020B0504020202020204" pitchFamily="34" charset="0"/>
                <a:cs typeface="Arial" panose="020B0604020202020204" pitchFamily="34" charset="0"/>
              </a:rPr>
              <a:t>"There is not a lot of conversation about menopause. I'm going through it, and I know all of my friends are going through it. And the information is sparse.“</a:t>
            </a:r>
          </a:p>
          <a:p>
            <a:pPr marL="0" indent="0">
              <a:buFont typeface="Arial" panose="020B0604020202020204" pitchFamily="34" charset="0"/>
              <a:buNone/>
            </a:pPr>
            <a:endParaRPr lang="en-US" sz="1400">
              <a:latin typeface="Avenir Next LT Pro" panose="020B0504020202020204" pitchFamily="34" charset="0"/>
              <a:cs typeface="Arial" panose="020B0604020202020204" pitchFamily="34" charset="0"/>
            </a:endParaRPr>
          </a:p>
          <a:p>
            <a:pPr marL="0" indent="0">
              <a:buFont typeface="Arial" panose="020B0604020202020204" pitchFamily="34" charset="0"/>
              <a:buNone/>
            </a:pPr>
            <a:endParaRPr lang="en-US" sz="1400">
              <a:latin typeface="Avenir Next LT Pro" panose="020B0504020202020204" pitchFamily="34" charset="0"/>
              <a:cs typeface="Arial" panose="020B0604020202020204" pitchFamily="34" charset="0"/>
            </a:endParaRPr>
          </a:p>
          <a:p>
            <a:endParaRPr lang="en-US" sz="1400">
              <a:latin typeface="Avenir Next LT Pro" panose="020B0504020202020204" pitchFamily="34" charset="0"/>
            </a:endParaRPr>
          </a:p>
          <a:p>
            <a:pPr marL="0" indent="0">
              <a:buFont typeface="Arial" panose="020B0604020202020204" pitchFamily="34" charset="0"/>
              <a:buNone/>
            </a:pPr>
            <a:endParaRPr lang="en-US" sz="1400">
              <a:latin typeface="Avenir Next LT Pro" panose="020B0504020202020204" pitchFamily="34" charset="0"/>
            </a:endParaRPr>
          </a:p>
          <a:p>
            <a:endParaRPr lang="en-US" sz="1400">
              <a:latin typeface="Avenir Next LT Pro" panose="020B0504020202020204" pitchFamily="34" charset="0"/>
            </a:endParaRPr>
          </a:p>
        </p:txBody>
      </p:sp>
      <p:pic>
        <p:nvPicPr>
          <p:cNvPr id="6" name="Picture 5" descr="Text&#10;&#10;Description automatically generated">
            <a:extLst>
              <a:ext uri="{FF2B5EF4-FFF2-40B4-BE49-F238E27FC236}">
                <a16:creationId xmlns:a16="http://schemas.microsoft.com/office/drawing/2014/main" id="{33DA6264-782F-B69E-4533-4A2EE0A91D45}"/>
              </a:ext>
            </a:extLst>
          </p:cNvPr>
          <p:cNvPicPr>
            <a:picLocks noChangeAspect="1"/>
          </p:cNvPicPr>
          <p:nvPr/>
        </p:nvPicPr>
        <p:blipFill rotWithShape="1">
          <a:blip r:embed="rId5">
            <a:alphaModFix/>
            <a:biLevel thresh="75000"/>
            <a:extLst>
              <a:ext uri="{BEBA8EAE-BF5A-486C-A8C5-ECC9F3942E4B}">
                <a14:imgProps xmlns:a14="http://schemas.microsoft.com/office/drawing/2010/main">
                  <a14:imgLayer r:embed="rId6">
                    <a14:imgEffect>
                      <a14:sharpenSoften amount="11000"/>
                    </a14:imgEffect>
                    <a14:imgEffect>
                      <a14:saturation sat="21000"/>
                    </a14:imgEffect>
                  </a14:imgLayer>
                </a14:imgProps>
              </a:ext>
              <a:ext uri="{28A0092B-C50C-407E-A947-70E740481C1C}">
                <a14:useLocalDpi xmlns:a14="http://schemas.microsoft.com/office/drawing/2010/main" val="0"/>
              </a:ext>
            </a:extLst>
          </a:blip>
          <a:srcRect l="8384" r="18234" b="-1"/>
          <a:stretch/>
        </p:blipFill>
        <p:spPr>
          <a:xfrm>
            <a:off x="424715" y="894077"/>
            <a:ext cx="4375946" cy="5879500"/>
          </a:xfrm>
          <a:prstGeom prst="rect">
            <a:avLst/>
          </a:prstGeom>
          <a:effectLst/>
        </p:spPr>
      </p:pic>
      <p:sp>
        <p:nvSpPr>
          <p:cNvPr id="8" name="Slide Number Placeholder 2">
            <a:extLst>
              <a:ext uri="{FF2B5EF4-FFF2-40B4-BE49-F238E27FC236}">
                <a16:creationId xmlns:a16="http://schemas.microsoft.com/office/drawing/2014/main" id="{915D706F-C169-8A2E-25E4-507728BEFD3F}"/>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5</a:t>
            </a:fld>
            <a:endParaRPr lang="en-US"/>
          </a:p>
        </p:txBody>
      </p:sp>
    </p:spTree>
    <p:extLst>
      <p:ext uri="{BB962C8B-B14F-4D97-AF65-F5344CB8AC3E}">
        <p14:creationId xmlns:p14="http://schemas.microsoft.com/office/powerpoint/2010/main" val="4175708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sp>
        <p:nvSpPr>
          <p:cNvPr id="10" name="TextBox 9">
            <a:extLst>
              <a:ext uri="{FF2B5EF4-FFF2-40B4-BE49-F238E27FC236}">
                <a16:creationId xmlns:a16="http://schemas.microsoft.com/office/drawing/2014/main" id="{617A49DA-D055-BFAC-3974-6EB02930FEAC}"/>
              </a:ext>
            </a:extLst>
          </p:cNvPr>
          <p:cNvSpPr txBox="1"/>
          <p:nvPr/>
        </p:nvSpPr>
        <p:spPr>
          <a:xfrm>
            <a:off x="557487" y="119881"/>
            <a:ext cx="54085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3B70"/>
                </a:solidFill>
                <a:latin typeface="Arial Black" panose="020B0604020202020204" pitchFamily="34" charset="0"/>
              </a:rPr>
              <a:t>Psychological Safety</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group of people with different colored heads&#10;&#10;Description automatically generated">
            <a:extLst>
              <a:ext uri="{FF2B5EF4-FFF2-40B4-BE49-F238E27FC236}">
                <a16:creationId xmlns:a16="http://schemas.microsoft.com/office/drawing/2014/main" id="{3D651EF1-01C2-15B0-BC20-3CAEC860A3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82937" y="1467092"/>
            <a:ext cx="11626125" cy="3923816"/>
          </a:xfrm>
          <a:prstGeom prst="rect">
            <a:avLst/>
          </a:prstGeom>
        </p:spPr>
      </p:pic>
      <p:sp>
        <p:nvSpPr>
          <p:cNvPr id="12" name="Slide Number Placeholder 2">
            <a:extLst>
              <a:ext uri="{FF2B5EF4-FFF2-40B4-BE49-F238E27FC236}">
                <a16:creationId xmlns:a16="http://schemas.microsoft.com/office/drawing/2014/main" id="{9881FDE8-1BE6-A361-6440-4275C8F606A9}"/>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6</a:t>
            </a:fld>
            <a:endParaRPr lang="en-US" dirty="0"/>
          </a:p>
        </p:txBody>
      </p:sp>
    </p:spTree>
    <p:extLst>
      <p:ext uri="{BB962C8B-B14F-4D97-AF65-F5344CB8AC3E}">
        <p14:creationId xmlns:p14="http://schemas.microsoft.com/office/powerpoint/2010/main" val="3344088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72F686-94DC-780F-ADE1-F355CD01B9BE}"/>
              </a:ext>
            </a:extLst>
          </p:cNvPr>
          <p:cNvSpPr>
            <a:spLocks noGrp="1"/>
          </p:cNvSpPr>
          <p:nvPr>
            <p:ph type="sldNum" sz="quarter" idx="12"/>
          </p:nvPr>
        </p:nvSpPr>
        <p:spPr/>
        <p:txBody>
          <a:bodyPr/>
          <a:lstStyle/>
          <a:p>
            <a:fld id="{B1ABDB63-E07E-422D-BA82-B1071AF96D1D}" type="slidenum">
              <a:rPr lang="en-US" smtClean="0"/>
              <a:t>7</a:t>
            </a:fld>
            <a:endParaRPr lang="en-US" dirty="0"/>
          </a:p>
        </p:txBody>
      </p:sp>
      <p:pic>
        <p:nvPicPr>
          <p:cNvPr id="5" name="Picture 4">
            <a:extLst>
              <a:ext uri="{FF2B5EF4-FFF2-40B4-BE49-F238E27FC236}">
                <a16:creationId xmlns:a16="http://schemas.microsoft.com/office/drawing/2014/main" id="{03084C6D-477F-98C5-C4E1-42A982B7C352}"/>
              </a:ext>
            </a:extLst>
          </p:cNvPr>
          <p:cNvPicPr>
            <a:picLocks noChangeAspect="1"/>
          </p:cNvPicPr>
          <p:nvPr/>
        </p:nvPicPr>
        <p:blipFill rotWithShape="1">
          <a:blip r:embed="rId3"/>
          <a:srcRect l="854" t="23622" r="46741" b="6139"/>
          <a:stretch/>
        </p:blipFill>
        <p:spPr>
          <a:xfrm>
            <a:off x="1137682" y="1888357"/>
            <a:ext cx="9711527" cy="3993690"/>
          </a:xfrm>
          <a:prstGeom prst="rect">
            <a:avLst/>
          </a:prstGeom>
        </p:spPr>
      </p:pic>
      <p:pic>
        <p:nvPicPr>
          <p:cNvPr id="6" name="Graphic 5">
            <a:extLst>
              <a:ext uri="{FF2B5EF4-FFF2-40B4-BE49-F238E27FC236}">
                <a16:creationId xmlns:a16="http://schemas.microsoft.com/office/drawing/2014/main" id="{B295473A-B5E5-1F03-5C2F-0429C101AA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92300" y="6251379"/>
            <a:ext cx="2074985" cy="228600"/>
          </a:xfrm>
          <a:prstGeom prst="rect">
            <a:avLst/>
          </a:prstGeom>
        </p:spPr>
      </p:pic>
      <p:sp>
        <p:nvSpPr>
          <p:cNvPr id="7" name="TextBox 6">
            <a:extLst>
              <a:ext uri="{FF2B5EF4-FFF2-40B4-BE49-F238E27FC236}">
                <a16:creationId xmlns:a16="http://schemas.microsoft.com/office/drawing/2014/main" id="{C9D95AE5-AB60-D3A2-D297-3599492862F3}"/>
              </a:ext>
            </a:extLst>
          </p:cNvPr>
          <p:cNvSpPr txBox="1"/>
          <p:nvPr/>
        </p:nvSpPr>
        <p:spPr>
          <a:xfrm>
            <a:off x="234899" y="6365679"/>
            <a:ext cx="7834851" cy="430887"/>
          </a:xfrm>
          <a:prstGeom prst="rect">
            <a:avLst/>
          </a:prstGeom>
          <a:noFill/>
        </p:spPr>
        <p:txBody>
          <a:bodyPr wrap="square" rtlCol="0">
            <a:spAutoFit/>
          </a:bodyPr>
          <a:lstStyle/>
          <a:p>
            <a:r>
              <a:rPr lang="en-US" sz="1100" b="0" i="1" dirty="0">
                <a:effectLst/>
                <a:latin typeface="DM Sans" pitchFamily="2" charset="0"/>
              </a:rPr>
              <a:t>*Source:  https://www.cnn.com/2023/08/22/success/menopause-symptoms-at-work/index.html</a:t>
            </a:r>
          </a:p>
          <a:p>
            <a:r>
              <a:rPr lang="en-US" sz="1100" b="0" i="1" dirty="0">
                <a:effectLst/>
                <a:latin typeface="DM Sans" pitchFamily="2" charset="0"/>
              </a:rPr>
              <a:t>Graphic Source: The </a:t>
            </a:r>
            <a:r>
              <a:rPr lang="en-US" sz="1100" b="0" i="1" dirty="0" err="1">
                <a:effectLst/>
                <a:latin typeface="DM Sans" pitchFamily="2" charset="0"/>
              </a:rPr>
              <a:t>Evernow</a:t>
            </a:r>
            <a:r>
              <a:rPr lang="en-US" sz="1100" b="0" i="1" dirty="0">
                <a:effectLst/>
                <a:latin typeface="DM Sans" pitchFamily="2" charset="0"/>
              </a:rPr>
              <a:t> 2021 Menopause Study; Collected over 40,000 women</a:t>
            </a:r>
            <a:endParaRPr lang="en-US" sz="1100" dirty="0"/>
          </a:p>
        </p:txBody>
      </p:sp>
      <p:sp>
        <p:nvSpPr>
          <p:cNvPr id="8" name="TextBox 7">
            <a:extLst>
              <a:ext uri="{FF2B5EF4-FFF2-40B4-BE49-F238E27FC236}">
                <a16:creationId xmlns:a16="http://schemas.microsoft.com/office/drawing/2014/main" id="{D67B634A-A433-F49E-4815-19946CC39FFE}"/>
              </a:ext>
            </a:extLst>
          </p:cNvPr>
          <p:cNvSpPr txBox="1"/>
          <p:nvPr/>
        </p:nvSpPr>
        <p:spPr>
          <a:xfrm>
            <a:off x="587878" y="31441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Why it matters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2848AE6-976F-3503-0301-C8F9A053E177}"/>
              </a:ext>
            </a:extLst>
          </p:cNvPr>
          <p:cNvSpPr txBox="1"/>
          <p:nvPr/>
        </p:nvSpPr>
        <p:spPr>
          <a:xfrm>
            <a:off x="587878" y="1013231"/>
            <a:ext cx="11016243" cy="369332"/>
          </a:xfrm>
          <a:prstGeom prst="rect">
            <a:avLst/>
          </a:prstGeom>
          <a:noFill/>
        </p:spPr>
        <p:txBody>
          <a:bodyPr wrap="square">
            <a:spAutoFit/>
          </a:bodyPr>
          <a:lstStyle/>
          <a:p>
            <a:r>
              <a:rPr lang="en-US" b="1" i="1" dirty="0">
                <a:solidFill>
                  <a:srgbClr val="00B0F0"/>
                </a:solidFill>
                <a:latin typeface="Avenir Next LT Pro" panose="020B0504020202020204" pitchFamily="34" charset="0"/>
              </a:rPr>
              <a:t>M</a:t>
            </a:r>
            <a:r>
              <a:rPr lang="en-US" b="1" i="1" dirty="0">
                <a:solidFill>
                  <a:srgbClr val="00B0F0"/>
                </a:solidFill>
                <a:effectLst/>
                <a:latin typeface="Avenir Next LT Pro" panose="020B0504020202020204" pitchFamily="34" charset="0"/>
              </a:rPr>
              <a:t>enopausal symptoms may affect roughly 25% of the US working population at any given time*</a:t>
            </a:r>
            <a:endParaRPr lang="en-US" b="1" i="1" dirty="0">
              <a:solidFill>
                <a:srgbClr val="00B0F0"/>
              </a:solidFill>
              <a:latin typeface="Avenir Next LT Pro" panose="020B0504020202020204" pitchFamily="34" charset="0"/>
            </a:endParaRPr>
          </a:p>
        </p:txBody>
      </p:sp>
    </p:spTree>
    <p:extLst>
      <p:ext uri="{BB962C8B-B14F-4D97-AF65-F5344CB8AC3E}">
        <p14:creationId xmlns:p14="http://schemas.microsoft.com/office/powerpoint/2010/main" val="206650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887895" y="332169"/>
            <a:ext cx="767131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Why it matters continued…</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grpSp>
        <p:nvGrpSpPr>
          <p:cNvPr id="12" name="Group 11">
            <a:extLst>
              <a:ext uri="{FF2B5EF4-FFF2-40B4-BE49-F238E27FC236}">
                <a16:creationId xmlns:a16="http://schemas.microsoft.com/office/drawing/2014/main" id="{E366E7A4-489A-45A3-D879-0F6A8492F443}"/>
              </a:ext>
            </a:extLst>
          </p:cNvPr>
          <p:cNvGrpSpPr/>
          <p:nvPr/>
        </p:nvGrpSpPr>
        <p:grpSpPr>
          <a:xfrm>
            <a:off x="2321035" y="1339975"/>
            <a:ext cx="7144196" cy="4624615"/>
            <a:chOff x="2321035" y="1339975"/>
            <a:chExt cx="7144196" cy="4624615"/>
          </a:xfrm>
        </p:grpSpPr>
        <p:sp>
          <p:nvSpPr>
            <p:cNvPr id="13" name="Freeform: Shape 12">
              <a:extLst>
                <a:ext uri="{FF2B5EF4-FFF2-40B4-BE49-F238E27FC236}">
                  <a16:creationId xmlns:a16="http://schemas.microsoft.com/office/drawing/2014/main" id="{E8C6C999-2178-FD36-C30A-0A23D8E49EB5}"/>
                </a:ext>
              </a:extLst>
            </p:cNvPr>
            <p:cNvSpPr/>
            <p:nvPr/>
          </p:nvSpPr>
          <p:spPr>
            <a:xfrm>
              <a:off x="2321035" y="1339975"/>
              <a:ext cx="3401998" cy="2041198"/>
            </a:xfrm>
            <a:custGeom>
              <a:avLst/>
              <a:gdLst>
                <a:gd name="connsiteX0" fmla="*/ 0 w 3401998"/>
                <a:gd name="connsiteY0" fmla="*/ 0 h 2041198"/>
                <a:gd name="connsiteX1" fmla="*/ 3401998 w 3401998"/>
                <a:gd name="connsiteY1" fmla="*/ 0 h 2041198"/>
                <a:gd name="connsiteX2" fmla="*/ 3401998 w 3401998"/>
                <a:gd name="connsiteY2" fmla="*/ 2041198 h 2041198"/>
                <a:gd name="connsiteX3" fmla="*/ 0 w 3401998"/>
                <a:gd name="connsiteY3" fmla="*/ 2041198 h 2041198"/>
                <a:gd name="connsiteX4" fmla="*/ 0 w 3401998"/>
                <a:gd name="connsiteY4" fmla="*/ 0 h 2041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998" h="2041198">
                  <a:moveTo>
                    <a:pt x="0" y="0"/>
                  </a:moveTo>
                  <a:lnTo>
                    <a:pt x="3401998" y="0"/>
                  </a:lnTo>
                  <a:lnTo>
                    <a:pt x="3401998" y="2041198"/>
                  </a:lnTo>
                  <a:lnTo>
                    <a:pt x="0" y="204119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Avenir Next LT Pro" panose="020B0504020202020204" pitchFamily="34" charset="0"/>
                  <a:hlinkClick r:id="rId5"/>
                </a:rPr>
                <a:t>11% of people</a:t>
              </a:r>
              <a:r>
                <a:rPr lang="en-US" sz="2400" b="1" i="0" kern="1200" dirty="0">
                  <a:latin typeface="Avenir Next LT Pro" panose="020B0504020202020204" pitchFamily="34" charset="0"/>
                </a:rPr>
                <a:t> </a:t>
              </a:r>
              <a:r>
                <a:rPr lang="en-US" sz="2400" b="0" i="0" kern="1200" dirty="0">
                  <a:latin typeface="Avenir Next LT Pro" panose="020B0504020202020204" pitchFamily="34" charset="0"/>
                </a:rPr>
                <a:t>experiencing menopause miss work due to symptoms</a:t>
              </a:r>
              <a:endParaRPr lang="en-US" sz="2400" kern="1200" dirty="0">
                <a:latin typeface="Avenir Next LT Pro" panose="020B0504020202020204" pitchFamily="34" charset="0"/>
              </a:endParaRPr>
            </a:p>
          </p:txBody>
        </p:sp>
        <p:sp>
          <p:nvSpPr>
            <p:cNvPr id="14" name="Freeform: Shape 13">
              <a:extLst>
                <a:ext uri="{FF2B5EF4-FFF2-40B4-BE49-F238E27FC236}">
                  <a16:creationId xmlns:a16="http://schemas.microsoft.com/office/drawing/2014/main" id="{FB64744E-D53D-96DC-057D-7A633C5DC354}"/>
                </a:ext>
              </a:extLst>
            </p:cNvPr>
            <p:cNvSpPr/>
            <p:nvPr/>
          </p:nvSpPr>
          <p:spPr>
            <a:xfrm>
              <a:off x="6063233" y="1339975"/>
              <a:ext cx="3401998" cy="2041198"/>
            </a:xfrm>
            <a:custGeom>
              <a:avLst/>
              <a:gdLst>
                <a:gd name="connsiteX0" fmla="*/ 0 w 3401998"/>
                <a:gd name="connsiteY0" fmla="*/ 0 h 2041198"/>
                <a:gd name="connsiteX1" fmla="*/ 3401998 w 3401998"/>
                <a:gd name="connsiteY1" fmla="*/ 0 h 2041198"/>
                <a:gd name="connsiteX2" fmla="*/ 3401998 w 3401998"/>
                <a:gd name="connsiteY2" fmla="*/ 2041198 h 2041198"/>
                <a:gd name="connsiteX3" fmla="*/ 0 w 3401998"/>
                <a:gd name="connsiteY3" fmla="*/ 2041198 h 2041198"/>
                <a:gd name="connsiteX4" fmla="*/ 0 w 3401998"/>
                <a:gd name="connsiteY4" fmla="*/ 0 h 2041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998" h="2041198">
                  <a:moveTo>
                    <a:pt x="0" y="0"/>
                  </a:moveTo>
                  <a:lnTo>
                    <a:pt x="3401998" y="0"/>
                  </a:lnTo>
                  <a:lnTo>
                    <a:pt x="3401998" y="2041198"/>
                  </a:lnTo>
                  <a:lnTo>
                    <a:pt x="0" y="2041198"/>
                  </a:lnTo>
                  <a:lnTo>
                    <a:pt x="0" y="0"/>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Avenir Next LT Pro" panose="020B0504020202020204" pitchFamily="34" charset="0"/>
                </a:rPr>
                <a:t>This contributes to </a:t>
              </a:r>
              <a:r>
                <a:rPr lang="en-US" sz="2400" b="0" i="0" kern="1200" dirty="0">
                  <a:latin typeface="Avenir Next LT Pro" panose="020B0504020202020204" pitchFamily="34" charset="0"/>
                  <a:hlinkClick r:id="rId6"/>
                </a:rPr>
                <a:t>global productivity losses due to menopause</a:t>
              </a:r>
              <a:r>
                <a:rPr lang="en-US" sz="2400" b="0" i="0" kern="1200" dirty="0">
                  <a:latin typeface="Avenir Next LT Pro" panose="020B0504020202020204" pitchFamily="34" charset="0"/>
                </a:rPr>
                <a:t> </a:t>
              </a:r>
              <a:r>
                <a:rPr lang="en-US" sz="2400" b="0" i="0" kern="1200" dirty="0">
                  <a:latin typeface="Avenir Next LT Pro" panose="020B0504020202020204" pitchFamily="34" charset="0"/>
                  <a:hlinkClick r:id="rId7"/>
                </a:rPr>
                <a:t>of </a:t>
              </a:r>
              <a:r>
                <a:rPr lang="en-US" sz="2400" b="1" i="0" kern="1200" dirty="0">
                  <a:latin typeface="Avenir Next LT Pro" panose="020B0504020202020204" pitchFamily="34" charset="0"/>
                  <a:hlinkClick r:id="rId7"/>
                </a:rPr>
                <a:t>$150 billion a year</a:t>
              </a:r>
              <a:r>
                <a:rPr lang="en-US" sz="2400" b="1" i="0" kern="1200" dirty="0">
                  <a:latin typeface="Avenir Next LT Pro" panose="020B0504020202020204" pitchFamily="34" charset="0"/>
                </a:rPr>
                <a:t>. </a:t>
              </a:r>
              <a:endParaRPr lang="en-US" sz="2400" b="1" kern="1200" dirty="0">
                <a:latin typeface="Avenir Next LT Pro" panose="020B0504020202020204" pitchFamily="34" charset="0"/>
              </a:endParaRPr>
            </a:p>
          </p:txBody>
        </p:sp>
        <p:sp>
          <p:nvSpPr>
            <p:cNvPr id="15" name="Freeform: Shape 14">
              <a:extLst>
                <a:ext uri="{FF2B5EF4-FFF2-40B4-BE49-F238E27FC236}">
                  <a16:creationId xmlns:a16="http://schemas.microsoft.com/office/drawing/2014/main" id="{9B114543-0ED0-9E47-A5DE-1BA94A34A598}"/>
                </a:ext>
              </a:extLst>
            </p:cNvPr>
            <p:cNvSpPr/>
            <p:nvPr/>
          </p:nvSpPr>
          <p:spPr>
            <a:xfrm>
              <a:off x="3756198" y="3923392"/>
              <a:ext cx="4218219" cy="2041198"/>
            </a:xfrm>
            <a:custGeom>
              <a:avLst/>
              <a:gdLst>
                <a:gd name="connsiteX0" fmla="*/ 0 w 3401998"/>
                <a:gd name="connsiteY0" fmla="*/ 0 h 2041198"/>
                <a:gd name="connsiteX1" fmla="*/ 3401998 w 3401998"/>
                <a:gd name="connsiteY1" fmla="*/ 0 h 2041198"/>
                <a:gd name="connsiteX2" fmla="*/ 3401998 w 3401998"/>
                <a:gd name="connsiteY2" fmla="*/ 2041198 h 2041198"/>
                <a:gd name="connsiteX3" fmla="*/ 0 w 3401998"/>
                <a:gd name="connsiteY3" fmla="*/ 2041198 h 2041198"/>
                <a:gd name="connsiteX4" fmla="*/ 0 w 3401998"/>
                <a:gd name="connsiteY4" fmla="*/ 0 h 2041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998" h="2041198">
                  <a:moveTo>
                    <a:pt x="0" y="0"/>
                  </a:moveTo>
                  <a:lnTo>
                    <a:pt x="3401998" y="0"/>
                  </a:lnTo>
                  <a:lnTo>
                    <a:pt x="3401998" y="2041198"/>
                  </a:lnTo>
                  <a:lnTo>
                    <a:pt x="0" y="2041198"/>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Avenir Next LT Pro" panose="020B0504020202020204" pitchFamily="34" charset="0"/>
                  <a:hlinkClick r:id="rId8"/>
                </a:rPr>
                <a:t>One in 10 women</a:t>
              </a:r>
              <a:r>
                <a:rPr lang="en-US" sz="2400" b="1" i="0" kern="1200" dirty="0">
                  <a:latin typeface="Avenir Next LT Pro" panose="020B0504020202020204" pitchFamily="34" charset="0"/>
                </a:rPr>
                <a:t> </a:t>
              </a:r>
              <a:r>
                <a:rPr lang="en-US" sz="2400" b="0" i="0" kern="1200" dirty="0">
                  <a:latin typeface="Avenir Next LT Pro" panose="020B0504020202020204" pitchFamily="34" charset="0"/>
                </a:rPr>
                <a:t>quit their job altogether due to menopause symptoms, shortening the career span of many employees in leadership positions. </a:t>
              </a:r>
              <a:endParaRPr lang="en-US" sz="2400" kern="1200" dirty="0">
                <a:latin typeface="Avenir Next LT Pro" panose="020B0504020202020204" pitchFamily="34" charset="0"/>
              </a:endParaRPr>
            </a:p>
          </p:txBody>
        </p:sp>
      </p:grpSp>
      <p:sp>
        <p:nvSpPr>
          <p:cNvPr id="9" name="TextBox 8">
            <a:extLst>
              <a:ext uri="{FF2B5EF4-FFF2-40B4-BE49-F238E27FC236}">
                <a16:creationId xmlns:a16="http://schemas.microsoft.com/office/drawing/2014/main" id="{12C20F2E-B842-CD59-2883-876CCE805BDB}"/>
              </a:ext>
            </a:extLst>
          </p:cNvPr>
          <p:cNvSpPr txBox="1"/>
          <p:nvPr/>
        </p:nvSpPr>
        <p:spPr>
          <a:xfrm>
            <a:off x="1018068" y="6110647"/>
            <a:ext cx="6097772" cy="369332"/>
          </a:xfrm>
          <a:prstGeom prst="rect">
            <a:avLst/>
          </a:prstGeom>
          <a:noFill/>
        </p:spPr>
        <p:txBody>
          <a:bodyPr wrap="square">
            <a:spAutoFit/>
          </a:bodyPr>
          <a:lstStyle/>
          <a:p>
            <a:r>
              <a:rPr lang="en-US" b="0" i="0" dirty="0">
                <a:solidFill>
                  <a:srgbClr val="64726F"/>
                </a:solidFill>
                <a:effectLst/>
                <a:latin typeface="Proxima Nova"/>
              </a:rPr>
              <a:t>(</a:t>
            </a:r>
            <a:r>
              <a:rPr lang="en-US" b="0" i="0" dirty="0">
                <a:solidFill>
                  <a:srgbClr val="64726F"/>
                </a:solidFill>
                <a:effectLst/>
                <a:latin typeface="Proxima Nova"/>
                <a:hlinkClick r:id="rId9"/>
              </a:rPr>
              <a:t>source</a:t>
            </a:r>
            <a:r>
              <a:rPr lang="en-US" b="0" i="0" dirty="0">
                <a:solidFill>
                  <a:srgbClr val="64726F"/>
                </a:solidFill>
                <a:effectLst/>
                <a:latin typeface="Proxima Nova"/>
              </a:rPr>
              <a:t>)</a:t>
            </a:r>
            <a:endParaRPr lang="en-US" dirty="0"/>
          </a:p>
        </p:txBody>
      </p:sp>
      <p:sp>
        <p:nvSpPr>
          <p:cNvPr id="3" name="Slide Number Placeholder 2">
            <a:extLst>
              <a:ext uri="{FF2B5EF4-FFF2-40B4-BE49-F238E27FC236}">
                <a16:creationId xmlns:a16="http://schemas.microsoft.com/office/drawing/2014/main" id="{D36E5CDA-F349-E8BF-C521-71022C1A0DED}"/>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8</a:t>
            </a:fld>
            <a:endParaRPr lang="en-US" dirty="0"/>
          </a:p>
        </p:txBody>
      </p:sp>
    </p:spTree>
    <p:extLst>
      <p:ext uri="{BB962C8B-B14F-4D97-AF65-F5344CB8AC3E}">
        <p14:creationId xmlns:p14="http://schemas.microsoft.com/office/powerpoint/2010/main" val="82818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407CE-0FE8-8EED-EBCA-0BC401E725FF}"/>
              </a:ext>
            </a:extLst>
          </p:cNvPr>
          <p:cNvSpPr txBox="1"/>
          <p:nvPr/>
        </p:nvSpPr>
        <p:spPr>
          <a:xfrm>
            <a:off x="887896" y="33216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3B70"/>
                </a:solidFill>
                <a:effectLst/>
                <a:uLnTx/>
                <a:uFillTx/>
                <a:latin typeface="Arial Black" panose="020B0604020202020204" pitchFamily="34" charset="0"/>
                <a:ea typeface="+mn-ea"/>
                <a:cs typeface="+mn-cs"/>
              </a:rPr>
              <a:t>Agenda</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36B315B8-0151-E56A-FEED-1CA985FF50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2300" y="6251379"/>
            <a:ext cx="2074985" cy="228600"/>
          </a:xfrm>
          <a:prstGeom prst="rect">
            <a:avLst/>
          </a:prstGeom>
        </p:spPr>
      </p:pic>
      <p:graphicFrame>
        <p:nvGraphicFramePr>
          <p:cNvPr id="4" name="Diagram 3">
            <a:extLst>
              <a:ext uri="{FF2B5EF4-FFF2-40B4-BE49-F238E27FC236}">
                <a16:creationId xmlns:a16="http://schemas.microsoft.com/office/drawing/2014/main" id="{70D35554-1D9F-EB3D-82E1-F8F0A067E04B}"/>
              </a:ext>
            </a:extLst>
          </p:cNvPr>
          <p:cNvGraphicFramePr/>
          <p:nvPr>
            <p:extLst>
              <p:ext uri="{D42A27DB-BD31-4B8C-83A1-F6EECF244321}">
                <p14:modId xmlns:p14="http://schemas.microsoft.com/office/powerpoint/2010/main" val="2296297945"/>
              </p:ext>
            </p:extLst>
          </p:nvPr>
        </p:nvGraphicFramePr>
        <p:xfrm>
          <a:off x="887896" y="1083471"/>
          <a:ext cx="10301720" cy="4994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C86BF8A0-ECC6-47DC-F49E-15197F33AA24}"/>
              </a:ext>
            </a:extLst>
          </p:cNvPr>
          <p:cNvSpPr>
            <a:spLocks noGrp="1"/>
          </p:cNvSpPr>
          <p:nvPr>
            <p:ph type="sldNum" sz="quarter" idx="12"/>
          </p:nvPr>
        </p:nvSpPr>
        <p:spPr>
          <a:xfrm>
            <a:off x="8610600" y="6356350"/>
            <a:ext cx="2743200" cy="365125"/>
          </a:xfrm>
        </p:spPr>
        <p:txBody>
          <a:bodyPr/>
          <a:lstStyle/>
          <a:p>
            <a:fld id="{B1ABDB63-E07E-422D-BA82-B1071AF96D1D}" type="slidenum">
              <a:rPr lang="en-US" smtClean="0"/>
              <a:t>9</a:t>
            </a:fld>
            <a:endParaRPr lang="en-US" dirty="0"/>
          </a:p>
        </p:txBody>
      </p:sp>
    </p:spTree>
    <p:extLst>
      <p:ext uri="{BB962C8B-B14F-4D97-AF65-F5344CB8AC3E}">
        <p14:creationId xmlns:p14="http://schemas.microsoft.com/office/powerpoint/2010/main" val="27487658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10741</TotalTime>
  <Words>4086</Words>
  <Application>Microsoft Office PowerPoint</Application>
  <PresentationFormat>Widescreen</PresentationFormat>
  <Paragraphs>412</Paragraphs>
  <Slides>25</Slides>
  <Notes>25</Notes>
  <HiddenSlides>4</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25</vt:i4>
      </vt:variant>
    </vt:vector>
  </HeadingPairs>
  <TitlesOfParts>
    <vt:vector size="44" baseType="lpstr">
      <vt:lpstr>Akkurat</vt:lpstr>
      <vt:lpstr>-apple-system</vt:lpstr>
      <vt:lpstr>Arial</vt:lpstr>
      <vt:lpstr>Arial Black</vt:lpstr>
      <vt:lpstr>Avenir Next LT Pro</vt:lpstr>
      <vt:lpstr>BlinkMacSystemFont</vt:lpstr>
      <vt:lpstr>Calibri</vt:lpstr>
      <vt:lpstr>Calibri Light</vt:lpstr>
      <vt:lpstr>Cambria</vt:lpstr>
      <vt:lpstr>Courier New</vt:lpstr>
      <vt:lpstr>DM Sans</vt:lpstr>
      <vt:lpstr>GT America</vt:lpstr>
      <vt:lpstr>Proxima Nova</vt:lpstr>
      <vt:lpstr>proxima-nova</vt:lpstr>
      <vt:lpstr>Symbol</vt:lpstr>
      <vt:lpstr>Wingdings</vt:lpstr>
      <vt:lpstr>1_Office Theme</vt:lpstr>
      <vt:lpstr>Office Theme</vt:lpstr>
      <vt:lpstr>1_Custom Design</vt:lpstr>
      <vt:lpstr>The Myths of Menopause   A mystery no more: Let’s talk menopause with our patients </vt:lpstr>
      <vt:lpstr>PowerPoint Presentation</vt:lpstr>
      <vt:lpstr>PowerPoint Presentation</vt:lpstr>
      <vt:lpstr>PowerPoint Presentation</vt:lpstr>
      <vt:lpstr>Not Your Mother’s Menopause… Our generation is finally talking about menopause…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Menopause 101… </vt:lpstr>
      <vt:lpstr>What are the common symptoms of menopause? </vt:lpstr>
      <vt:lpstr>PowerPoint Presentation</vt:lpstr>
      <vt:lpstr>PowerPoint Presentation</vt:lpstr>
      <vt:lpstr>PowerPoint Presentation</vt:lpstr>
      <vt:lpstr>Hormone Therapy (HT) in low-risk 50–59-year-old women</vt:lpstr>
      <vt:lpstr>PowerPoint Presentation</vt:lpstr>
      <vt:lpstr>Nonhormonal Prescription Medications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Julia R Hughes</dc:creator>
  <cp:lastModifiedBy>Cassandra L Davis</cp:lastModifiedBy>
  <cp:revision>6</cp:revision>
  <dcterms:created xsi:type="dcterms:W3CDTF">2024-01-25T18:07:34Z</dcterms:created>
  <dcterms:modified xsi:type="dcterms:W3CDTF">2024-02-02T05:13:38Z</dcterms:modified>
</cp:coreProperties>
</file>