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2" r:id="rId4"/>
    <p:sldMasterId id="2147483950" r:id="rId5"/>
    <p:sldMasterId id="2147483957" r:id="rId6"/>
  </p:sldMasterIdLst>
  <p:notesMasterIdLst>
    <p:notesMasterId r:id="rId29"/>
  </p:notesMasterIdLst>
  <p:handoutMasterIdLst>
    <p:handoutMasterId r:id="rId30"/>
  </p:handoutMasterIdLst>
  <p:sldIdLst>
    <p:sldId id="470" r:id="rId7"/>
    <p:sldId id="340" r:id="rId8"/>
    <p:sldId id="342" r:id="rId9"/>
    <p:sldId id="6082" r:id="rId10"/>
    <p:sldId id="508" r:id="rId11"/>
    <p:sldId id="6104" r:id="rId12"/>
    <p:sldId id="6105" r:id="rId13"/>
    <p:sldId id="6080" r:id="rId14"/>
    <p:sldId id="6118" r:id="rId15"/>
    <p:sldId id="6117" r:id="rId16"/>
    <p:sldId id="1362" r:id="rId17"/>
    <p:sldId id="6119" r:id="rId18"/>
    <p:sldId id="278" r:id="rId19"/>
    <p:sldId id="311" r:id="rId20"/>
    <p:sldId id="333" r:id="rId21"/>
    <p:sldId id="338" r:id="rId22"/>
    <p:sldId id="330" r:id="rId23"/>
    <p:sldId id="335" r:id="rId24"/>
    <p:sldId id="334" r:id="rId25"/>
    <p:sldId id="339" r:id="rId26"/>
    <p:sldId id="327" r:id="rId27"/>
    <p:sldId id="341" r:id="rId28"/>
  </p:sldIdLst>
  <p:sldSz cx="13817600" cy="7772400"/>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80" userDrawn="1">
          <p15:clr>
            <a:srgbClr val="A4A3A4"/>
          </p15:clr>
        </p15:guide>
        <p15:guide id="2" pos="43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EBF84D-0703-934D-2946-BBA020753EF6}" name="Catherine" initials="C" userId="Catherine" providerId="None"/>
  <p188:author id="{5BFDFDA0-EB63-1C9F-C407-A4C0603CC5FA}" name="Smith, Catherine E LTC USARMY HQDA DCS G-1 (USA)" initials="SCELUHDG1(" userId="Smith, Catherine E LTC USARMY HQDA DCS G-1 (USA)" providerId="None"/>
  <p188:author id="{B2B7DAA7-3A54-8601-7C32-098D1ADDC7F0}" name="LoFranco, Kathryn Claire LTC USARMY HQDA DCS G-1 (USA)" initials="L(" userId="S::kathryn.c.lofranco.mil@army.mil::91e48e4e-6c27-4838-b513-384ac077a242" providerId="AD"/>
  <p188:author id="{6CFE22D8-76A4-3ECB-B350-E041DB940103}" name="Hansgen, Robert E (Rob) CIV USARMY HQDA DCS G-9 (USA)" initials="H(" userId="S::robert.e.hansgen.civ@army.mil::7b5df589-2ebe-463a-ad5a-bd351bc01c34" providerId="AD"/>
  <p188:author id="{EF37FDE9-665A-F1F9-C831-5358A18111A5}" name="Gore, Yolanda D LTC USARMY HQDA DCS G-1 (USA)" initials="G(" userId="S::yolanda.d.gore.mil@army.mil::432774e3-02a8-4d38-9d9b-66ccf0032a1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cdonough, Jennifer COL USARMY HQDA DCS G-1 (USA)" initials="MJCUHDG1(" lastIdx="4" clrIdx="6">
    <p:extLst>
      <p:ext uri="{19B8F6BF-5375-455C-9EA6-DF929625EA0E}">
        <p15:presenceInfo xmlns:p15="http://schemas.microsoft.com/office/powerpoint/2012/main" userId="Mcdonough, Jennifer COL USARMY HQDA DCS G-1 (USA)" providerId="None"/>
      </p:ext>
    </p:extLst>
  </p:cmAuthor>
  <p:cmAuthor id="1" name="Smith, Catherine E LTC USARMY HQDA DCS G-1 (USA)" initials="SCELUHDG1(" lastIdx="13" clrIdx="0">
    <p:extLst>
      <p:ext uri="{19B8F6BF-5375-455C-9EA6-DF929625EA0E}">
        <p15:presenceInfo xmlns:p15="http://schemas.microsoft.com/office/powerpoint/2012/main" userId="Smith, Catherine E LTC USARMY HQDA DCS G-1 (USA)" providerId="None"/>
      </p:ext>
    </p:extLst>
  </p:cmAuthor>
  <p:cmAuthor id="8" name="Robert Hansgen" initials="RH" lastIdx="1" clrIdx="7">
    <p:extLst>
      <p:ext uri="{19B8F6BF-5375-455C-9EA6-DF929625EA0E}">
        <p15:presenceInfo xmlns:p15="http://schemas.microsoft.com/office/powerpoint/2012/main" userId="Robert Hansgen" providerId="None"/>
      </p:ext>
    </p:extLst>
  </p:cmAuthor>
  <p:cmAuthor id="2" name="Olson, Casey CIV USARMY HQDA DCS G-1 (USA)" initials="O(" lastIdx="3" clrIdx="1">
    <p:extLst>
      <p:ext uri="{19B8F6BF-5375-455C-9EA6-DF929625EA0E}">
        <p15:presenceInfo xmlns:p15="http://schemas.microsoft.com/office/powerpoint/2012/main" userId="S::casey.olson5.civ@army.mil::e9ab4261-418b-4532-91e2-05e52794d690" providerId="AD"/>
      </p:ext>
    </p:extLst>
  </p:cmAuthor>
  <p:cmAuthor id="3" name="Gore, Yolanda D LTC USARMY HQDA DCS G-1 (USA)" initials="G(" lastIdx="6" clrIdx="2">
    <p:extLst>
      <p:ext uri="{19B8F6BF-5375-455C-9EA6-DF929625EA0E}">
        <p15:presenceInfo xmlns:p15="http://schemas.microsoft.com/office/powerpoint/2012/main" userId="S::yolanda.d.gore.mil@army.mil::432774e3-02a8-4d38-9d9b-66ccf0032a11" providerId="AD"/>
      </p:ext>
    </p:extLst>
  </p:cmAuthor>
  <p:cmAuthor id="4" name="Smith, Catherine E LTC USARMY HQDA DCS G-1 (USA)" initials="S(" lastIdx="2" clrIdx="3">
    <p:extLst>
      <p:ext uri="{19B8F6BF-5375-455C-9EA6-DF929625EA0E}">
        <p15:presenceInfo xmlns:p15="http://schemas.microsoft.com/office/powerpoint/2012/main" userId="S::catherine.e.smith89.mil@army.mil::ff11262b-fc39-4ea8-993a-e4bf34b54780" providerId="AD"/>
      </p:ext>
    </p:extLst>
  </p:cmAuthor>
  <p:cmAuthor id="5" name="Hickson, Kelly D (Dorie) CIV USARMY HQDA DCS G-9 (USA)" initials="H(" lastIdx="1" clrIdx="4">
    <p:extLst>
      <p:ext uri="{19B8F6BF-5375-455C-9EA6-DF929625EA0E}">
        <p15:presenceInfo xmlns:p15="http://schemas.microsoft.com/office/powerpoint/2012/main" userId="S::kelly.d.hickson.civ@army.mil::3a743627-5896-4900-9f49-6c55c31eea1d" providerId="AD"/>
      </p:ext>
    </p:extLst>
  </p:cmAuthor>
  <p:cmAuthor id="6" name="LoFranco, Kathryn Claire LTC USARMY HQDA DCS G-1 (USA)" initials="L(" lastIdx="2" clrIdx="5">
    <p:extLst>
      <p:ext uri="{19B8F6BF-5375-455C-9EA6-DF929625EA0E}">
        <p15:presenceInfo xmlns:p15="http://schemas.microsoft.com/office/powerpoint/2012/main" userId="S::kathryn.c.lofranco.mil@army.mil::91e48e4e-6c27-4838-b513-384ac077a2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CBD30"/>
    <a:srgbClr val="92D050"/>
    <a:srgbClr val="FFC000"/>
    <a:srgbClr val="262626"/>
    <a:srgbClr val="FFFF66"/>
    <a:srgbClr val="B969D9"/>
    <a:srgbClr val="5B9BD5"/>
    <a:srgbClr val="6699FF"/>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9339" autoAdjust="0"/>
  </p:normalViewPr>
  <p:slideViewPr>
    <p:cSldViewPr snapToGrid="0">
      <p:cViewPr varScale="1">
        <p:scale>
          <a:sx n="53" d="100"/>
          <a:sy n="53" d="100"/>
        </p:scale>
        <p:origin x="1208" y="32"/>
      </p:cViewPr>
      <p:guideLst>
        <p:guide orient="horz" pos="3480"/>
        <p:guide pos="4352"/>
      </p:guideLst>
    </p:cSldViewPr>
  </p:slideViewPr>
  <p:notesTextViewPr>
    <p:cViewPr>
      <p:scale>
        <a:sx n="1" d="1"/>
        <a:sy n="1" d="1"/>
      </p:scale>
      <p:origin x="0" y="0"/>
    </p:cViewPr>
  </p:notesTextViewPr>
  <p:notesViewPr>
    <p:cSldViewPr snapToGrid="0">
      <p:cViewPr varScale="1">
        <p:scale>
          <a:sx n="84" d="100"/>
          <a:sy n="84" d="100"/>
        </p:scale>
        <p:origin x="387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33AA93-B998-45FB-ACAB-FD9E210AA5D8}"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959DA491-0101-4B4F-AC7A-9136461BB8CE}">
      <dgm:prSet phldrT="[Text]"/>
      <dgm:spPr>
        <a:solidFill>
          <a:schemeClr val="tx1"/>
        </a:solidFill>
      </dgm:spPr>
      <dgm:t>
        <a:bodyPr/>
        <a:lstStyle/>
        <a:p>
          <a:pPr algn="l"/>
          <a:r>
            <a:rPr lang="en-US"/>
            <a:t>   LOE 1: HOUSING &amp; BARRACKS</a:t>
          </a:r>
        </a:p>
      </dgm:t>
    </dgm:pt>
    <dgm:pt modelId="{448E9B9D-15EB-41D2-B38E-1020F4A4679E}" type="parTrans" cxnId="{678230EF-A6E0-430B-A172-D37FE7C51EDE}">
      <dgm:prSet/>
      <dgm:spPr/>
      <dgm:t>
        <a:bodyPr/>
        <a:lstStyle/>
        <a:p>
          <a:pPr algn="l"/>
          <a:endParaRPr lang="en-US"/>
        </a:p>
      </dgm:t>
    </dgm:pt>
    <dgm:pt modelId="{A524CF1C-DEC3-43DF-ADEC-914CEED25A51}" type="sibTrans" cxnId="{678230EF-A6E0-430B-A172-D37FE7C51EDE}">
      <dgm:prSet/>
      <dgm:spPr/>
      <dgm:t>
        <a:bodyPr/>
        <a:lstStyle/>
        <a:p>
          <a:pPr algn="l"/>
          <a:endParaRPr lang="en-US"/>
        </a:p>
      </dgm:t>
    </dgm:pt>
    <dgm:pt modelId="{3946F7F1-6E75-41FB-B319-9E8439A79A97}">
      <dgm:prSet phldrT="[Text]"/>
      <dgm:spPr>
        <a:solidFill>
          <a:schemeClr val="tx1"/>
        </a:solidFill>
      </dgm:spPr>
      <dgm:t>
        <a:bodyPr/>
        <a:lstStyle/>
        <a:p>
          <a:pPr algn="l"/>
          <a:r>
            <a:rPr lang="en-US"/>
            <a:t>  LOE 2: HEALTHCARE</a:t>
          </a:r>
        </a:p>
      </dgm:t>
    </dgm:pt>
    <dgm:pt modelId="{B7453068-3250-4886-A81C-78DAE1FA995C}" type="parTrans" cxnId="{A50F58A2-6582-44EB-B951-3851E832CFB4}">
      <dgm:prSet/>
      <dgm:spPr/>
      <dgm:t>
        <a:bodyPr/>
        <a:lstStyle/>
        <a:p>
          <a:pPr algn="l"/>
          <a:endParaRPr lang="en-US"/>
        </a:p>
      </dgm:t>
    </dgm:pt>
    <dgm:pt modelId="{D7D379F7-2D78-4B76-A248-0E0AB305AFA9}" type="sibTrans" cxnId="{A50F58A2-6582-44EB-B951-3851E832CFB4}">
      <dgm:prSet/>
      <dgm:spPr/>
      <dgm:t>
        <a:bodyPr/>
        <a:lstStyle/>
        <a:p>
          <a:pPr algn="l"/>
          <a:endParaRPr lang="en-US"/>
        </a:p>
      </dgm:t>
    </dgm:pt>
    <dgm:pt modelId="{DFA0B314-7ABF-4A5D-A584-3B95A20013F6}">
      <dgm:prSet phldrT="[Text]"/>
      <dgm:spPr>
        <a:solidFill>
          <a:schemeClr val="tx1"/>
        </a:solidFill>
      </dgm:spPr>
      <dgm:t>
        <a:bodyPr/>
        <a:lstStyle/>
        <a:p>
          <a:pPr algn="l"/>
          <a:r>
            <a:rPr lang="en-US"/>
            <a:t> LOE 3: CHILD &amp; YOUTH SERVICES</a:t>
          </a:r>
        </a:p>
      </dgm:t>
    </dgm:pt>
    <dgm:pt modelId="{30F53039-A6C5-4729-899D-8CB6A08DCCE7}" type="parTrans" cxnId="{E8A04CD5-F847-4877-AA10-3A10D5BD4E9E}">
      <dgm:prSet/>
      <dgm:spPr/>
      <dgm:t>
        <a:bodyPr/>
        <a:lstStyle/>
        <a:p>
          <a:pPr algn="l"/>
          <a:endParaRPr lang="en-US"/>
        </a:p>
      </dgm:t>
    </dgm:pt>
    <dgm:pt modelId="{C54715D4-B988-43F4-B209-404D3A1162E9}" type="sibTrans" cxnId="{E8A04CD5-F847-4877-AA10-3A10D5BD4E9E}">
      <dgm:prSet/>
      <dgm:spPr/>
      <dgm:t>
        <a:bodyPr/>
        <a:lstStyle/>
        <a:p>
          <a:pPr algn="l"/>
          <a:endParaRPr lang="en-US"/>
        </a:p>
      </dgm:t>
    </dgm:pt>
    <dgm:pt modelId="{C1978D16-B51A-428B-928B-F0A1197D0D88}">
      <dgm:prSet phldrT="[Text]"/>
      <dgm:spPr>
        <a:solidFill>
          <a:schemeClr val="tx1"/>
        </a:solidFill>
      </dgm:spPr>
      <dgm:t>
        <a:bodyPr/>
        <a:lstStyle/>
        <a:p>
          <a:pPr algn="l"/>
          <a:r>
            <a:rPr lang="en-US"/>
            <a:t> LOE 4: SPOUSE EMPLOYMENT</a:t>
          </a:r>
        </a:p>
      </dgm:t>
    </dgm:pt>
    <dgm:pt modelId="{0AC4E1A7-90BC-495D-A95B-79AE74E98BA2}" type="parTrans" cxnId="{599F9A24-0075-4C4D-BC27-624704D2D587}">
      <dgm:prSet/>
      <dgm:spPr/>
      <dgm:t>
        <a:bodyPr/>
        <a:lstStyle/>
        <a:p>
          <a:pPr algn="l"/>
          <a:endParaRPr lang="en-US"/>
        </a:p>
      </dgm:t>
    </dgm:pt>
    <dgm:pt modelId="{D2B434A5-E72C-49EE-AC15-A2AC84419FE2}" type="sibTrans" cxnId="{599F9A24-0075-4C4D-BC27-624704D2D587}">
      <dgm:prSet/>
      <dgm:spPr/>
      <dgm:t>
        <a:bodyPr/>
        <a:lstStyle/>
        <a:p>
          <a:pPr algn="l"/>
          <a:endParaRPr lang="en-US"/>
        </a:p>
      </dgm:t>
    </dgm:pt>
    <dgm:pt modelId="{CC5A2B10-E702-4211-9CA4-FF9705B55FBF}">
      <dgm:prSet phldrT="[Text]"/>
      <dgm:spPr>
        <a:solidFill>
          <a:schemeClr val="tx1"/>
        </a:solidFill>
      </dgm:spPr>
      <dgm:t>
        <a:bodyPr/>
        <a:lstStyle/>
        <a:p>
          <a:pPr algn="l"/>
          <a:r>
            <a:rPr lang="en-US"/>
            <a:t>LOE 5: PERMANENT CHANGE OF STATION (PCS) MOVES</a:t>
          </a:r>
        </a:p>
      </dgm:t>
    </dgm:pt>
    <dgm:pt modelId="{BC4062D4-5572-4D70-9C17-180E88694264}" type="parTrans" cxnId="{52268324-9D1E-420C-AD17-3A00796B6C6B}">
      <dgm:prSet/>
      <dgm:spPr/>
      <dgm:t>
        <a:bodyPr/>
        <a:lstStyle/>
        <a:p>
          <a:pPr algn="l"/>
          <a:endParaRPr lang="en-US"/>
        </a:p>
      </dgm:t>
    </dgm:pt>
    <dgm:pt modelId="{AD1BD761-B354-4B2E-9755-03189A144128}" type="sibTrans" cxnId="{52268324-9D1E-420C-AD17-3A00796B6C6B}">
      <dgm:prSet/>
      <dgm:spPr/>
      <dgm:t>
        <a:bodyPr/>
        <a:lstStyle/>
        <a:p>
          <a:pPr algn="l"/>
          <a:endParaRPr lang="en-US"/>
        </a:p>
      </dgm:t>
    </dgm:pt>
    <dgm:pt modelId="{F3A556AD-70AA-4178-A0BA-2EE215648F43}">
      <dgm:prSet phldrT="[Text]"/>
      <dgm:spPr>
        <a:solidFill>
          <a:schemeClr val="tx1"/>
        </a:solidFill>
      </dgm:spPr>
      <dgm:t>
        <a:bodyPr/>
        <a:lstStyle/>
        <a:p>
          <a:pPr algn="l" rtl="0"/>
          <a:r>
            <a:rPr lang="en-US" dirty="0">
              <a:latin typeface="Calibri"/>
            </a:rPr>
            <a:t>  </a:t>
          </a:r>
          <a:r>
            <a:rPr lang="en-US" dirty="0"/>
            <a:t> LOE 6: </a:t>
          </a:r>
          <a:r>
            <a:rPr lang="en-US" dirty="0">
              <a:latin typeface="Calibri"/>
            </a:rPr>
            <a:t>SUPPORT</a:t>
          </a:r>
          <a:r>
            <a:rPr lang="en-US" dirty="0"/>
            <a:t> &amp; RESILIENCE</a:t>
          </a:r>
        </a:p>
      </dgm:t>
    </dgm:pt>
    <dgm:pt modelId="{FC603065-F69F-4DA3-A242-EF13B5EB7C5C}" type="parTrans" cxnId="{648A7D50-9ADA-4525-ADC2-535FB4D67614}">
      <dgm:prSet/>
      <dgm:spPr/>
      <dgm:t>
        <a:bodyPr/>
        <a:lstStyle/>
        <a:p>
          <a:pPr algn="l"/>
          <a:endParaRPr lang="en-US"/>
        </a:p>
      </dgm:t>
    </dgm:pt>
    <dgm:pt modelId="{6D0A4137-9F1A-4EBC-A439-9A73E2E47C2D}" type="sibTrans" cxnId="{648A7D50-9ADA-4525-ADC2-535FB4D67614}">
      <dgm:prSet/>
      <dgm:spPr/>
      <dgm:t>
        <a:bodyPr/>
        <a:lstStyle/>
        <a:p>
          <a:pPr algn="l"/>
          <a:endParaRPr lang="en-US"/>
        </a:p>
      </dgm:t>
    </dgm:pt>
    <dgm:pt modelId="{A46A614E-CB16-434A-AC20-D49A893E0488}">
      <dgm:prSet phldrT="[Text]"/>
      <dgm:spPr>
        <a:solidFill>
          <a:schemeClr val="tx1"/>
        </a:solidFill>
      </dgm:spPr>
      <dgm:t>
        <a:bodyPr/>
        <a:lstStyle/>
        <a:p>
          <a:pPr algn="l" rtl="0"/>
          <a:r>
            <a:rPr lang="en-US">
              <a:latin typeface="Calibri"/>
            </a:rPr>
            <a:t> </a:t>
          </a:r>
          <a:r>
            <a:rPr lang="en-US"/>
            <a:t>LOE 7: </a:t>
          </a:r>
          <a:r>
            <a:rPr lang="en-US">
              <a:latin typeface="Calibri"/>
            </a:rPr>
            <a:t>EXCEPTIONAL FAMILY MEMBER PROGRAM</a:t>
          </a:r>
          <a:endParaRPr lang="en-US"/>
        </a:p>
      </dgm:t>
    </dgm:pt>
    <dgm:pt modelId="{B3DBA043-E204-4D74-A7A8-2A3C278CE2AC}" type="parTrans" cxnId="{1CB0E0C3-DF32-4CFE-B059-A86F602F32AF}">
      <dgm:prSet/>
      <dgm:spPr/>
      <dgm:t>
        <a:bodyPr/>
        <a:lstStyle/>
        <a:p>
          <a:pPr algn="l"/>
          <a:endParaRPr lang="en-US"/>
        </a:p>
      </dgm:t>
    </dgm:pt>
    <dgm:pt modelId="{0F30D989-23FC-4FB9-A858-8E2803B55F34}" type="sibTrans" cxnId="{1CB0E0C3-DF32-4CFE-B059-A86F602F32AF}">
      <dgm:prSet/>
      <dgm:spPr/>
      <dgm:t>
        <a:bodyPr/>
        <a:lstStyle/>
        <a:p>
          <a:pPr algn="l"/>
          <a:endParaRPr lang="en-US"/>
        </a:p>
      </dgm:t>
    </dgm:pt>
    <dgm:pt modelId="{844BCE8B-D740-4D07-9870-7CDE37B52835}">
      <dgm:prSet phldrT="[Text]"/>
      <dgm:spPr>
        <a:solidFill>
          <a:schemeClr val="tx1"/>
        </a:solidFill>
      </dgm:spPr>
      <dgm:t>
        <a:bodyPr/>
        <a:lstStyle/>
        <a:p>
          <a:endParaRPr lang="en-US"/>
        </a:p>
      </dgm:t>
    </dgm:pt>
    <dgm:pt modelId="{98952BEB-500A-4E59-8945-DEAC2F698BF7}" type="parTrans" cxnId="{FF8287DF-2737-4CA6-B528-D53331B96C01}">
      <dgm:prSet/>
      <dgm:spPr/>
      <dgm:t>
        <a:bodyPr/>
        <a:lstStyle/>
        <a:p>
          <a:pPr algn="l"/>
          <a:endParaRPr lang="en-US"/>
        </a:p>
      </dgm:t>
    </dgm:pt>
    <dgm:pt modelId="{83FB1160-E3A1-4DC5-9F89-CD571D4F3221}" type="sibTrans" cxnId="{FF8287DF-2737-4CA6-B528-D53331B96C01}">
      <dgm:prSet/>
      <dgm:spPr/>
      <dgm:t>
        <a:bodyPr/>
        <a:lstStyle/>
        <a:p>
          <a:pPr algn="l"/>
          <a:endParaRPr lang="en-US"/>
        </a:p>
      </dgm:t>
    </dgm:pt>
    <dgm:pt modelId="{FB349C24-0E14-4B97-8F3B-E5F6D6159627}">
      <dgm:prSet phldrT="[Text]"/>
      <dgm:spPr>
        <a:solidFill>
          <a:schemeClr val="tx1"/>
        </a:solidFill>
      </dgm:spPr>
      <dgm:t>
        <a:bodyPr/>
        <a:lstStyle/>
        <a:p>
          <a:endParaRPr lang="en-US"/>
        </a:p>
      </dgm:t>
    </dgm:pt>
    <dgm:pt modelId="{607F5A65-BEB0-488B-9B01-CE3D00384B21}" type="parTrans" cxnId="{EE60204B-219C-4479-8789-E9820C660456}">
      <dgm:prSet/>
      <dgm:spPr/>
      <dgm:t>
        <a:bodyPr/>
        <a:lstStyle/>
        <a:p>
          <a:pPr algn="l"/>
          <a:endParaRPr lang="en-US"/>
        </a:p>
      </dgm:t>
    </dgm:pt>
    <dgm:pt modelId="{D890E6CB-E7E8-4217-9250-DF7D854EE4C4}" type="sibTrans" cxnId="{EE60204B-219C-4479-8789-E9820C660456}">
      <dgm:prSet/>
      <dgm:spPr/>
      <dgm:t>
        <a:bodyPr/>
        <a:lstStyle/>
        <a:p>
          <a:pPr algn="l"/>
          <a:endParaRPr lang="en-US"/>
        </a:p>
      </dgm:t>
    </dgm:pt>
    <dgm:pt modelId="{048F321E-200C-49DE-8C61-6D6B376FD9B9}">
      <dgm:prSet phldrT="[Text]"/>
      <dgm:spPr>
        <a:solidFill>
          <a:schemeClr val="tx1"/>
        </a:solidFill>
      </dgm:spPr>
      <dgm:t>
        <a:bodyPr/>
        <a:lstStyle/>
        <a:p>
          <a:endParaRPr lang="en-US"/>
        </a:p>
      </dgm:t>
    </dgm:pt>
    <dgm:pt modelId="{C7BACF68-61DD-4584-BEDD-4C782EF24378}" type="sibTrans" cxnId="{C4E06173-4C2A-47F4-A897-311B3B1490C6}">
      <dgm:prSet/>
      <dgm:spPr/>
      <dgm:t>
        <a:bodyPr/>
        <a:lstStyle/>
        <a:p>
          <a:pPr algn="l"/>
          <a:endParaRPr lang="en-US"/>
        </a:p>
      </dgm:t>
    </dgm:pt>
    <dgm:pt modelId="{CE60523E-25DC-40A2-8C46-434E0EB55D1F}" type="parTrans" cxnId="{C4E06173-4C2A-47F4-A897-311B3B1490C6}">
      <dgm:prSet/>
      <dgm:spPr/>
      <dgm:t>
        <a:bodyPr/>
        <a:lstStyle/>
        <a:p>
          <a:pPr algn="l"/>
          <a:endParaRPr lang="en-US"/>
        </a:p>
      </dgm:t>
    </dgm:pt>
    <dgm:pt modelId="{5F893B65-7AF1-4049-BAB0-BFD8227B7416}" type="pres">
      <dgm:prSet presAssocID="{1133AA93-B998-45FB-ACAB-FD9E210AA5D8}" presName="Name0" presStyleCnt="0">
        <dgm:presLayoutVars>
          <dgm:chMax val="7"/>
          <dgm:chPref val="7"/>
          <dgm:dir/>
        </dgm:presLayoutVars>
      </dgm:prSet>
      <dgm:spPr/>
    </dgm:pt>
    <dgm:pt modelId="{F806EADB-5109-46BA-BB75-28A66FE2A712}" type="pres">
      <dgm:prSet presAssocID="{1133AA93-B998-45FB-ACAB-FD9E210AA5D8}" presName="Name1" presStyleCnt="0"/>
      <dgm:spPr/>
    </dgm:pt>
    <dgm:pt modelId="{C56AC0C7-51C3-484D-A295-E95CDE5A92BE}" type="pres">
      <dgm:prSet presAssocID="{1133AA93-B998-45FB-ACAB-FD9E210AA5D8}" presName="cycle" presStyleCnt="0"/>
      <dgm:spPr/>
    </dgm:pt>
    <dgm:pt modelId="{20A66BE7-8649-4D4F-B5C4-1E489CFEF7E4}" type="pres">
      <dgm:prSet presAssocID="{1133AA93-B998-45FB-ACAB-FD9E210AA5D8}" presName="srcNode" presStyleLbl="node1" presStyleIdx="0" presStyleCnt="7"/>
      <dgm:spPr/>
    </dgm:pt>
    <dgm:pt modelId="{70C45B7B-9B40-42C8-BE9A-C0968E584F12}" type="pres">
      <dgm:prSet presAssocID="{1133AA93-B998-45FB-ACAB-FD9E210AA5D8}" presName="conn" presStyleLbl="parChTrans1D2" presStyleIdx="0" presStyleCnt="1" custScaleX="99451"/>
      <dgm:spPr/>
    </dgm:pt>
    <dgm:pt modelId="{8C4D90F0-8A4B-4040-B4DC-F2BD120B8F72}" type="pres">
      <dgm:prSet presAssocID="{1133AA93-B998-45FB-ACAB-FD9E210AA5D8}" presName="extraNode" presStyleLbl="node1" presStyleIdx="0" presStyleCnt="7"/>
      <dgm:spPr/>
    </dgm:pt>
    <dgm:pt modelId="{4DCFADB7-A918-4D58-8412-AD6221C2CE8E}" type="pres">
      <dgm:prSet presAssocID="{1133AA93-B998-45FB-ACAB-FD9E210AA5D8}" presName="dstNode" presStyleLbl="node1" presStyleIdx="0" presStyleCnt="7"/>
      <dgm:spPr/>
    </dgm:pt>
    <dgm:pt modelId="{CE05B9D6-F559-4087-869F-6A719AE195DC}" type="pres">
      <dgm:prSet presAssocID="{959DA491-0101-4B4F-AC7A-9136461BB8CE}" presName="text_1" presStyleLbl="node1" presStyleIdx="0" presStyleCnt="7" custScaleY="126533" custLinFactNeighborX="460" custLinFactNeighborY="351">
        <dgm:presLayoutVars>
          <dgm:bulletEnabled val="1"/>
        </dgm:presLayoutVars>
      </dgm:prSet>
      <dgm:spPr/>
    </dgm:pt>
    <dgm:pt modelId="{7187BCBF-3F02-4EB6-9103-D54B7B94E9E2}" type="pres">
      <dgm:prSet presAssocID="{959DA491-0101-4B4F-AC7A-9136461BB8CE}" presName="accent_1" presStyleCnt="0"/>
      <dgm:spPr/>
    </dgm:pt>
    <dgm:pt modelId="{81682F0E-AF16-4767-87CD-C4989D80E765}" type="pres">
      <dgm:prSet presAssocID="{959DA491-0101-4B4F-AC7A-9136461BB8CE}" presName="accentRepeatNode" presStyleLbl="solidFgAcc1" presStyleIdx="0" presStyleCnt="7" custScaleX="112863" custScaleY="101948"/>
      <dgm:spPr>
        <a:blipFill rotWithShape="0">
          <a:blip xmlns:r="http://schemas.openxmlformats.org/officeDocument/2006/relationships" r:embed="rId1" cstate="print">
            <a:duotone>
              <a:srgbClr val="EEECE1">
                <a:hueOff val="0"/>
                <a:satOff val="0"/>
                <a:lumOff val="0"/>
                <a:alphaOff val="0"/>
                <a:shade val="20000"/>
                <a:satMod val="200000"/>
              </a:srgbClr>
              <a:srgbClr val="EEECE1">
                <a:hueOff val="0"/>
                <a:satOff val="0"/>
                <a:lumOff val="0"/>
                <a:alphaOff val="0"/>
                <a:tint val="12000"/>
                <a:satMod val="190000"/>
              </a:srgbClr>
            </a:duotone>
            <a:extLst>
              <a:ext uri="{28A0092B-C50C-407E-A947-70E740481C1C}">
                <a14:useLocalDpi xmlns:a14="http://schemas.microsoft.com/office/drawing/2010/main" val="0"/>
              </a:ext>
            </a:extLst>
          </a:blip>
          <a:srcRect/>
          <a:stretch>
            <a:fillRect t="-43000" b="-43000"/>
          </a:stretch>
        </a:blipFill>
        <a:ln>
          <a:solidFill>
            <a:srgbClr val="FFC000"/>
          </a:solidFill>
        </a:ln>
      </dgm:spPr>
    </dgm:pt>
    <dgm:pt modelId="{762D6F2C-0146-4D0A-8200-D106FB3CB154}" type="pres">
      <dgm:prSet presAssocID="{3946F7F1-6E75-41FB-B319-9E8439A79A97}" presName="text_2" presStyleLbl="node1" presStyleIdx="1" presStyleCnt="7" custScaleY="141527">
        <dgm:presLayoutVars>
          <dgm:bulletEnabled val="1"/>
        </dgm:presLayoutVars>
      </dgm:prSet>
      <dgm:spPr/>
    </dgm:pt>
    <dgm:pt modelId="{253CE144-0E54-40C2-8610-F6A5278C857F}" type="pres">
      <dgm:prSet presAssocID="{3946F7F1-6E75-41FB-B319-9E8439A79A97}" presName="accent_2" presStyleCnt="0"/>
      <dgm:spPr/>
    </dgm:pt>
    <dgm:pt modelId="{88403B66-5781-47ED-A26C-6AC570CDDB3F}" type="pres">
      <dgm:prSet presAssocID="{3946F7F1-6E75-41FB-B319-9E8439A79A97}" presName="accentRepeatNode" presStyleLbl="solidFgAcc1" presStyleIdx="1" presStyleCnt="7" custScaleX="38197" custScaleY="56933"/>
      <dgm:spPr>
        <a:ln>
          <a:solidFill>
            <a:srgbClr val="FFC000"/>
          </a:solidFill>
        </a:ln>
      </dgm:spPr>
    </dgm:pt>
    <dgm:pt modelId="{2FA38AD2-FFA0-47CA-BB71-3189F913155F}" type="pres">
      <dgm:prSet presAssocID="{DFA0B314-7ABF-4A5D-A584-3B95A20013F6}" presName="text_3" presStyleLbl="node1" presStyleIdx="2" presStyleCnt="7" custScaleY="133188">
        <dgm:presLayoutVars>
          <dgm:bulletEnabled val="1"/>
        </dgm:presLayoutVars>
      </dgm:prSet>
      <dgm:spPr/>
    </dgm:pt>
    <dgm:pt modelId="{4446F49A-FDD0-4097-B96E-46346FCD7684}" type="pres">
      <dgm:prSet presAssocID="{DFA0B314-7ABF-4A5D-A584-3B95A20013F6}" presName="accent_3" presStyleCnt="0"/>
      <dgm:spPr/>
    </dgm:pt>
    <dgm:pt modelId="{042185B4-0C64-46AD-A4AF-B4FB44A1DDAC}" type="pres">
      <dgm:prSet presAssocID="{DFA0B314-7ABF-4A5D-A584-3B95A20013F6}" presName="accentRepeatNode" presStyleLbl="solidFgAcc1" presStyleIdx="2" presStyleCnt="7"/>
      <dgm:spPr>
        <a:ln>
          <a:solidFill>
            <a:srgbClr val="FFC000"/>
          </a:solidFill>
        </a:ln>
      </dgm:spPr>
    </dgm:pt>
    <dgm:pt modelId="{7D25618C-E6C5-425D-B0D5-03DBDA2511A6}" type="pres">
      <dgm:prSet presAssocID="{C1978D16-B51A-428B-928B-F0A1197D0D88}" presName="text_4" presStyleLbl="node1" presStyleIdx="3" presStyleCnt="7" custScaleY="129380" custLinFactNeighborX="475" custLinFactNeighborY="-2334">
        <dgm:presLayoutVars>
          <dgm:bulletEnabled val="1"/>
        </dgm:presLayoutVars>
      </dgm:prSet>
      <dgm:spPr/>
    </dgm:pt>
    <dgm:pt modelId="{9ED55350-17E3-4CF8-84AA-98EC42128723}" type="pres">
      <dgm:prSet presAssocID="{C1978D16-B51A-428B-928B-F0A1197D0D88}" presName="accent_4" presStyleCnt="0"/>
      <dgm:spPr/>
    </dgm:pt>
    <dgm:pt modelId="{6197ACA9-2433-4D55-BBF8-6B14A40A308F}" type="pres">
      <dgm:prSet presAssocID="{C1978D16-B51A-428B-928B-F0A1197D0D88}" presName="accentRepeatNode" presStyleLbl="solidFgAcc1" presStyleIdx="3" presStyleCnt="7"/>
      <dgm:spPr>
        <a:ln>
          <a:solidFill>
            <a:srgbClr val="FFC000"/>
          </a:solidFill>
        </a:ln>
      </dgm:spPr>
    </dgm:pt>
    <dgm:pt modelId="{FE121387-5B1B-48EA-B866-36C4C60D279E}" type="pres">
      <dgm:prSet presAssocID="{CC5A2B10-E702-4211-9CA4-FF9705B55FBF}" presName="text_5" presStyleLbl="node1" presStyleIdx="4" presStyleCnt="7" custScaleY="143025" custLinFactNeighborX="738" custLinFactNeighborY="6801">
        <dgm:presLayoutVars>
          <dgm:bulletEnabled val="1"/>
        </dgm:presLayoutVars>
      </dgm:prSet>
      <dgm:spPr/>
    </dgm:pt>
    <dgm:pt modelId="{2B2964BF-0799-4CA7-BA26-14BA1946E8FB}" type="pres">
      <dgm:prSet presAssocID="{CC5A2B10-E702-4211-9CA4-FF9705B55FBF}" presName="accent_5" presStyleCnt="0"/>
      <dgm:spPr/>
    </dgm:pt>
    <dgm:pt modelId="{0EC7B370-2A72-44D5-8C3F-B62FFB034414}" type="pres">
      <dgm:prSet presAssocID="{CC5A2B10-E702-4211-9CA4-FF9705B55FBF}" presName="accentRepeatNode" presStyleLbl="solidFgAcc1" presStyleIdx="4" presStyleCnt="7"/>
      <dgm:spPr>
        <a:ln>
          <a:solidFill>
            <a:srgbClr val="FFC000"/>
          </a:solidFill>
        </a:ln>
      </dgm:spPr>
    </dgm:pt>
    <dgm:pt modelId="{860FE178-8008-45E8-8F9B-C716E13031C5}" type="pres">
      <dgm:prSet presAssocID="{F3A556AD-70AA-4178-A0BA-2EE215648F43}" presName="text_6" presStyleLbl="node1" presStyleIdx="5" presStyleCnt="7" custScaleX="101881" custScaleY="124497" custLinFactNeighborX="-415" custLinFactNeighborY="11966">
        <dgm:presLayoutVars>
          <dgm:bulletEnabled val="1"/>
        </dgm:presLayoutVars>
      </dgm:prSet>
      <dgm:spPr/>
    </dgm:pt>
    <dgm:pt modelId="{82709FDC-794B-431B-89E7-FFD521FDE36A}" type="pres">
      <dgm:prSet presAssocID="{F3A556AD-70AA-4178-A0BA-2EE215648F43}" presName="accent_6" presStyleCnt="0"/>
      <dgm:spPr/>
    </dgm:pt>
    <dgm:pt modelId="{5E60E046-5872-4A47-BC3B-469DE17DE774}" type="pres">
      <dgm:prSet presAssocID="{F3A556AD-70AA-4178-A0BA-2EE215648F43}" presName="accentRepeatNode" presStyleLbl="solidFgAcc1" presStyleIdx="5" presStyleCnt="7"/>
      <dgm:spPr>
        <a:ln>
          <a:solidFill>
            <a:srgbClr val="FFC000"/>
          </a:solidFill>
        </a:ln>
      </dgm:spPr>
    </dgm:pt>
    <dgm:pt modelId="{9966BAD9-45E8-40F1-988E-B1602C6594EF}" type="pres">
      <dgm:prSet presAssocID="{A46A614E-CB16-434A-AC20-D49A893E0488}" presName="text_7" presStyleLbl="node1" presStyleIdx="6" presStyleCnt="7" custScaleX="100365" custScaleY="136059" custLinFactNeighborX="963" custLinFactNeighborY="10765">
        <dgm:presLayoutVars>
          <dgm:bulletEnabled val="1"/>
        </dgm:presLayoutVars>
      </dgm:prSet>
      <dgm:spPr/>
    </dgm:pt>
    <dgm:pt modelId="{13147982-70BA-44C5-A89F-16710B350711}" type="pres">
      <dgm:prSet presAssocID="{A46A614E-CB16-434A-AC20-D49A893E0488}" presName="accent_7" presStyleCnt="0"/>
      <dgm:spPr/>
    </dgm:pt>
    <dgm:pt modelId="{8111E7B2-604A-42EF-8D38-B68D28CE9479}" type="pres">
      <dgm:prSet presAssocID="{A46A614E-CB16-434A-AC20-D49A893E0488}" presName="accentRepeatNode" presStyleLbl="solidFgAcc1" presStyleIdx="6" presStyleCnt="7"/>
      <dgm:spPr>
        <a:blipFill rotWithShape="0">
          <a:blip xmlns:r="http://schemas.openxmlformats.org/officeDocument/2006/relationships" r:embed="rId2" cstate="print">
            <a:grayscl/>
            <a:extLst>
              <a:ext uri="{28A0092B-C50C-407E-A947-70E740481C1C}">
                <a14:useLocalDpi xmlns:a14="http://schemas.microsoft.com/office/drawing/2010/main" val="0"/>
              </a:ext>
            </a:extLst>
          </a:blip>
          <a:srcRect/>
          <a:stretch>
            <a:fillRect l="-3000" r="-3000"/>
          </a:stretch>
        </a:blipFill>
        <a:ln>
          <a:solidFill>
            <a:srgbClr val="FFC000"/>
          </a:solidFill>
        </a:ln>
      </dgm:spPr>
    </dgm:pt>
  </dgm:ptLst>
  <dgm:cxnLst>
    <dgm:cxn modelId="{E4CF2C05-46C5-417A-8A61-C38E621C6EDA}" type="presOf" srcId="{1133AA93-B998-45FB-ACAB-FD9E210AA5D8}" destId="{5F893B65-7AF1-4049-BAB0-BFD8227B7416}" srcOrd="0" destOrd="0" presId="urn:microsoft.com/office/officeart/2008/layout/VerticalCurvedList"/>
    <dgm:cxn modelId="{8151D214-8DAD-4588-B3C2-7A6143C7AFF2}" type="presOf" srcId="{DFA0B314-7ABF-4A5D-A584-3B95A20013F6}" destId="{2FA38AD2-FFA0-47CA-BB71-3189F913155F}" srcOrd="0" destOrd="0" presId="urn:microsoft.com/office/officeart/2008/layout/VerticalCurvedList"/>
    <dgm:cxn modelId="{8B4D6C15-5BEA-468A-A9D8-52E3266CC94D}" type="presOf" srcId="{959DA491-0101-4B4F-AC7A-9136461BB8CE}" destId="{CE05B9D6-F559-4087-869F-6A719AE195DC}" srcOrd="0" destOrd="0" presId="urn:microsoft.com/office/officeart/2008/layout/VerticalCurvedList"/>
    <dgm:cxn modelId="{52268324-9D1E-420C-AD17-3A00796B6C6B}" srcId="{1133AA93-B998-45FB-ACAB-FD9E210AA5D8}" destId="{CC5A2B10-E702-4211-9CA4-FF9705B55FBF}" srcOrd="4" destOrd="0" parTransId="{BC4062D4-5572-4D70-9C17-180E88694264}" sibTransId="{AD1BD761-B354-4B2E-9755-03189A144128}"/>
    <dgm:cxn modelId="{599F9A24-0075-4C4D-BC27-624704D2D587}" srcId="{1133AA93-B998-45FB-ACAB-FD9E210AA5D8}" destId="{C1978D16-B51A-428B-928B-F0A1197D0D88}" srcOrd="3" destOrd="0" parTransId="{0AC4E1A7-90BC-495D-A95B-79AE74E98BA2}" sibTransId="{D2B434A5-E72C-49EE-AC15-A2AC84419FE2}"/>
    <dgm:cxn modelId="{564A7032-A477-498D-BBE4-2195E9A6C188}" type="presOf" srcId="{A524CF1C-DEC3-43DF-ADEC-914CEED25A51}" destId="{70C45B7B-9B40-42C8-BE9A-C0968E584F12}" srcOrd="0" destOrd="0" presId="urn:microsoft.com/office/officeart/2008/layout/VerticalCurvedList"/>
    <dgm:cxn modelId="{B909265B-74FD-45CF-884D-8DDB7FA04A66}" type="presOf" srcId="{A46A614E-CB16-434A-AC20-D49A893E0488}" destId="{9966BAD9-45E8-40F1-988E-B1602C6594EF}" srcOrd="0" destOrd="0" presId="urn:microsoft.com/office/officeart/2008/layout/VerticalCurvedList"/>
    <dgm:cxn modelId="{EE60204B-219C-4479-8789-E9820C660456}" srcId="{1133AA93-B998-45FB-ACAB-FD9E210AA5D8}" destId="{FB349C24-0E14-4B97-8F3B-E5F6D6159627}" srcOrd="9" destOrd="0" parTransId="{607F5A65-BEB0-488B-9B01-CE3D00384B21}" sibTransId="{D890E6CB-E7E8-4217-9250-DF7D854EE4C4}"/>
    <dgm:cxn modelId="{648A7D50-9ADA-4525-ADC2-535FB4D67614}" srcId="{1133AA93-B998-45FB-ACAB-FD9E210AA5D8}" destId="{F3A556AD-70AA-4178-A0BA-2EE215648F43}" srcOrd="5" destOrd="0" parTransId="{FC603065-F69F-4DA3-A242-EF13B5EB7C5C}" sibTransId="{6D0A4137-9F1A-4EBC-A439-9A73E2E47C2D}"/>
    <dgm:cxn modelId="{C4E06173-4C2A-47F4-A897-311B3B1490C6}" srcId="{1133AA93-B998-45FB-ACAB-FD9E210AA5D8}" destId="{048F321E-200C-49DE-8C61-6D6B376FD9B9}" srcOrd="8" destOrd="0" parTransId="{CE60523E-25DC-40A2-8C46-434E0EB55D1F}" sibTransId="{C7BACF68-61DD-4584-BEDD-4C782EF24378}"/>
    <dgm:cxn modelId="{DB808255-6F00-4B4E-BBD9-041BB04323CA}" type="presOf" srcId="{CC5A2B10-E702-4211-9CA4-FF9705B55FBF}" destId="{FE121387-5B1B-48EA-B866-36C4C60D279E}" srcOrd="0" destOrd="0" presId="urn:microsoft.com/office/officeart/2008/layout/VerticalCurvedList"/>
    <dgm:cxn modelId="{A50F58A2-6582-44EB-B951-3851E832CFB4}" srcId="{1133AA93-B998-45FB-ACAB-FD9E210AA5D8}" destId="{3946F7F1-6E75-41FB-B319-9E8439A79A97}" srcOrd="1" destOrd="0" parTransId="{B7453068-3250-4886-A81C-78DAE1FA995C}" sibTransId="{D7D379F7-2D78-4B76-A248-0E0AB305AFA9}"/>
    <dgm:cxn modelId="{EB3FAEBE-E5C3-4A3D-8C4D-4D1AF3092624}" type="presOf" srcId="{3946F7F1-6E75-41FB-B319-9E8439A79A97}" destId="{762D6F2C-0146-4D0A-8200-D106FB3CB154}" srcOrd="0" destOrd="0" presId="urn:microsoft.com/office/officeart/2008/layout/VerticalCurvedList"/>
    <dgm:cxn modelId="{1CB0E0C3-DF32-4CFE-B059-A86F602F32AF}" srcId="{1133AA93-B998-45FB-ACAB-FD9E210AA5D8}" destId="{A46A614E-CB16-434A-AC20-D49A893E0488}" srcOrd="6" destOrd="0" parTransId="{B3DBA043-E204-4D74-A7A8-2A3C278CE2AC}" sibTransId="{0F30D989-23FC-4FB9-A858-8E2803B55F34}"/>
    <dgm:cxn modelId="{E8A04CD5-F847-4877-AA10-3A10D5BD4E9E}" srcId="{1133AA93-B998-45FB-ACAB-FD9E210AA5D8}" destId="{DFA0B314-7ABF-4A5D-A584-3B95A20013F6}" srcOrd="2" destOrd="0" parTransId="{30F53039-A6C5-4729-899D-8CB6A08DCCE7}" sibTransId="{C54715D4-B988-43F4-B209-404D3A1162E9}"/>
    <dgm:cxn modelId="{6723B3DB-6996-40B4-AB9D-60054241A5E6}" type="presOf" srcId="{F3A556AD-70AA-4178-A0BA-2EE215648F43}" destId="{860FE178-8008-45E8-8F9B-C716E13031C5}" srcOrd="0" destOrd="0" presId="urn:microsoft.com/office/officeart/2008/layout/VerticalCurvedList"/>
    <dgm:cxn modelId="{FF8287DF-2737-4CA6-B528-D53331B96C01}" srcId="{1133AA93-B998-45FB-ACAB-FD9E210AA5D8}" destId="{844BCE8B-D740-4D07-9870-7CDE37B52835}" srcOrd="7" destOrd="0" parTransId="{98952BEB-500A-4E59-8945-DEAC2F698BF7}" sibTransId="{83FB1160-E3A1-4DC5-9F89-CD571D4F3221}"/>
    <dgm:cxn modelId="{D51BA3ED-26D5-4BE0-BD4F-2FDABD257DFB}" type="presOf" srcId="{C1978D16-B51A-428B-928B-F0A1197D0D88}" destId="{7D25618C-E6C5-425D-B0D5-03DBDA2511A6}" srcOrd="0" destOrd="0" presId="urn:microsoft.com/office/officeart/2008/layout/VerticalCurvedList"/>
    <dgm:cxn modelId="{678230EF-A6E0-430B-A172-D37FE7C51EDE}" srcId="{1133AA93-B998-45FB-ACAB-FD9E210AA5D8}" destId="{959DA491-0101-4B4F-AC7A-9136461BB8CE}" srcOrd="0" destOrd="0" parTransId="{448E9B9D-15EB-41D2-B38E-1020F4A4679E}" sibTransId="{A524CF1C-DEC3-43DF-ADEC-914CEED25A51}"/>
    <dgm:cxn modelId="{B668E879-028C-4C27-9926-D32ED5E584B1}" type="presParOf" srcId="{5F893B65-7AF1-4049-BAB0-BFD8227B7416}" destId="{F806EADB-5109-46BA-BB75-28A66FE2A712}" srcOrd="0" destOrd="0" presId="urn:microsoft.com/office/officeart/2008/layout/VerticalCurvedList"/>
    <dgm:cxn modelId="{4DB05A4E-3C72-4486-9724-637A3F78D52C}" type="presParOf" srcId="{F806EADB-5109-46BA-BB75-28A66FE2A712}" destId="{C56AC0C7-51C3-484D-A295-E95CDE5A92BE}" srcOrd="0" destOrd="0" presId="urn:microsoft.com/office/officeart/2008/layout/VerticalCurvedList"/>
    <dgm:cxn modelId="{A328AD25-9297-4459-BE0B-4F2ED7403258}" type="presParOf" srcId="{C56AC0C7-51C3-484D-A295-E95CDE5A92BE}" destId="{20A66BE7-8649-4D4F-B5C4-1E489CFEF7E4}" srcOrd="0" destOrd="0" presId="urn:microsoft.com/office/officeart/2008/layout/VerticalCurvedList"/>
    <dgm:cxn modelId="{28DE9B44-DC64-43EF-9226-B18F571AEEBD}" type="presParOf" srcId="{C56AC0C7-51C3-484D-A295-E95CDE5A92BE}" destId="{70C45B7B-9B40-42C8-BE9A-C0968E584F12}" srcOrd="1" destOrd="0" presId="urn:microsoft.com/office/officeart/2008/layout/VerticalCurvedList"/>
    <dgm:cxn modelId="{1A1E153B-9D4C-4930-8BDB-43E2EDAB8D4A}" type="presParOf" srcId="{C56AC0C7-51C3-484D-A295-E95CDE5A92BE}" destId="{8C4D90F0-8A4B-4040-B4DC-F2BD120B8F72}" srcOrd="2" destOrd="0" presId="urn:microsoft.com/office/officeart/2008/layout/VerticalCurvedList"/>
    <dgm:cxn modelId="{DB50FB36-3D94-4A95-A927-BA887950AA89}" type="presParOf" srcId="{C56AC0C7-51C3-484D-A295-E95CDE5A92BE}" destId="{4DCFADB7-A918-4D58-8412-AD6221C2CE8E}" srcOrd="3" destOrd="0" presId="urn:microsoft.com/office/officeart/2008/layout/VerticalCurvedList"/>
    <dgm:cxn modelId="{7C5DCA35-3064-4830-9C38-0FE7E15736A6}" type="presParOf" srcId="{F806EADB-5109-46BA-BB75-28A66FE2A712}" destId="{CE05B9D6-F559-4087-869F-6A719AE195DC}" srcOrd="1" destOrd="0" presId="urn:microsoft.com/office/officeart/2008/layout/VerticalCurvedList"/>
    <dgm:cxn modelId="{E9C3CE35-2CBE-4B14-8460-87250C96C34C}" type="presParOf" srcId="{F806EADB-5109-46BA-BB75-28A66FE2A712}" destId="{7187BCBF-3F02-4EB6-9103-D54B7B94E9E2}" srcOrd="2" destOrd="0" presId="urn:microsoft.com/office/officeart/2008/layout/VerticalCurvedList"/>
    <dgm:cxn modelId="{55728039-A884-439A-A27A-A2AB65986E45}" type="presParOf" srcId="{7187BCBF-3F02-4EB6-9103-D54B7B94E9E2}" destId="{81682F0E-AF16-4767-87CD-C4989D80E765}" srcOrd="0" destOrd="0" presId="urn:microsoft.com/office/officeart/2008/layout/VerticalCurvedList"/>
    <dgm:cxn modelId="{C4716536-00D1-42B5-A742-1D38AF5136DD}" type="presParOf" srcId="{F806EADB-5109-46BA-BB75-28A66FE2A712}" destId="{762D6F2C-0146-4D0A-8200-D106FB3CB154}" srcOrd="3" destOrd="0" presId="urn:microsoft.com/office/officeart/2008/layout/VerticalCurvedList"/>
    <dgm:cxn modelId="{A4D11061-D338-4DC5-95D0-814FBFB45D7D}" type="presParOf" srcId="{F806EADB-5109-46BA-BB75-28A66FE2A712}" destId="{253CE144-0E54-40C2-8610-F6A5278C857F}" srcOrd="4" destOrd="0" presId="urn:microsoft.com/office/officeart/2008/layout/VerticalCurvedList"/>
    <dgm:cxn modelId="{BC40B6E5-0DDA-4973-B420-18DA6BBD72F6}" type="presParOf" srcId="{253CE144-0E54-40C2-8610-F6A5278C857F}" destId="{88403B66-5781-47ED-A26C-6AC570CDDB3F}" srcOrd="0" destOrd="0" presId="urn:microsoft.com/office/officeart/2008/layout/VerticalCurvedList"/>
    <dgm:cxn modelId="{24D8829B-9607-41E1-B74C-314DEDABD4BB}" type="presParOf" srcId="{F806EADB-5109-46BA-BB75-28A66FE2A712}" destId="{2FA38AD2-FFA0-47CA-BB71-3189F913155F}" srcOrd="5" destOrd="0" presId="urn:microsoft.com/office/officeart/2008/layout/VerticalCurvedList"/>
    <dgm:cxn modelId="{396BA4C1-7339-4CDD-8C39-F54CE828DB76}" type="presParOf" srcId="{F806EADB-5109-46BA-BB75-28A66FE2A712}" destId="{4446F49A-FDD0-4097-B96E-46346FCD7684}" srcOrd="6" destOrd="0" presId="urn:microsoft.com/office/officeart/2008/layout/VerticalCurvedList"/>
    <dgm:cxn modelId="{5BD4A6C9-4E34-41E7-8BB8-F2E964D2F9B5}" type="presParOf" srcId="{4446F49A-FDD0-4097-B96E-46346FCD7684}" destId="{042185B4-0C64-46AD-A4AF-B4FB44A1DDAC}" srcOrd="0" destOrd="0" presId="urn:microsoft.com/office/officeart/2008/layout/VerticalCurvedList"/>
    <dgm:cxn modelId="{DF4EA105-2DBA-43B8-BA6D-2A6636055B41}" type="presParOf" srcId="{F806EADB-5109-46BA-BB75-28A66FE2A712}" destId="{7D25618C-E6C5-425D-B0D5-03DBDA2511A6}" srcOrd="7" destOrd="0" presId="urn:microsoft.com/office/officeart/2008/layout/VerticalCurvedList"/>
    <dgm:cxn modelId="{A60179EE-4C19-44C5-AED5-F3625CA8F8C7}" type="presParOf" srcId="{F806EADB-5109-46BA-BB75-28A66FE2A712}" destId="{9ED55350-17E3-4CF8-84AA-98EC42128723}" srcOrd="8" destOrd="0" presId="urn:microsoft.com/office/officeart/2008/layout/VerticalCurvedList"/>
    <dgm:cxn modelId="{DD02DB51-3128-4685-BF89-7D057AD4DE08}" type="presParOf" srcId="{9ED55350-17E3-4CF8-84AA-98EC42128723}" destId="{6197ACA9-2433-4D55-BBF8-6B14A40A308F}" srcOrd="0" destOrd="0" presId="urn:microsoft.com/office/officeart/2008/layout/VerticalCurvedList"/>
    <dgm:cxn modelId="{3DC7D29A-00B3-4AC8-8206-4601B1885395}" type="presParOf" srcId="{F806EADB-5109-46BA-BB75-28A66FE2A712}" destId="{FE121387-5B1B-48EA-B866-36C4C60D279E}" srcOrd="9" destOrd="0" presId="urn:microsoft.com/office/officeart/2008/layout/VerticalCurvedList"/>
    <dgm:cxn modelId="{B14F1C08-26A3-480A-88C7-C23D34D1CE84}" type="presParOf" srcId="{F806EADB-5109-46BA-BB75-28A66FE2A712}" destId="{2B2964BF-0799-4CA7-BA26-14BA1946E8FB}" srcOrd="10" destOrd="0" presId="urn:microsoft.com/office/officeart/2008/layout/VerticalCurvedList"/>
    <dgm:cxn modelId="{67227853-87E9-413D-93FD-3FF4EB542653}" type="presParOf" srcId="{2B2964BF-0799-4CA7-BA26-14BA1946E8FB}" destId="{0EC7B370-2A72-44D5-8C3F-B62FFB034414}" srcOrd="0" destOrd="0" presId="urn:microsoft.com/office/officeart/2008/layout/VerticalCurvedList"/>
    <dgm:cxn modelId="{4FFFCB5F-1DE5-45DB-8881-4BADE03C144D}" type="presParOf" srcId="{F806EADB-5109-46BA-BB75-28A66FE2A712}" destId="{860FE178-8008-45E8-8F9B-C716E13031C5}" srcOrd="11" destOrd="0" presId="urn:microsoft.com/office/officeart/2008/layout/VerticalCurvedList"/>
    <dgm:cxn modelId="{84CFF9B7-4FA6-4CD5-A473-7EB8FCAE7CD5}" type="presParOf" srcId="{F806EADB-5109-46BA-BB75-28A66FE2A712}" destId="{82709FDC-794B-431B-89E7-FFD521FDE36A}" srcOrd="12" destOrd="0" presId="urn:microsoft.com/office/officeart/2008/layout/VerticalCurvedList"/>
    <dgm:cxn modelId="{3C7F6F2D-8598-41FC-BDE2-E45B2C73DE75}" type="presParOf" srcId="{82709FDC-794B-431B-89E7-FFD521FDE36A}" destId="{5E60E046-5872-4A47-BC3B-469DE17DE774}" srcOrd="0" destOrd="0" presId="urn:microsoft.com/office/officeart/2008/layout/VerticalCurvedList"/>
    <dgm:cxn modelId="{C49BE4C6-8DCE-4C7C-8177-D99C5D1084AB}" type="presParOf" srcId="{F806EADB-5109-46BA-BB75-28A66FE2A712}" destId="{9966BAD9-45E8-40F1-988E-B1602C6594EF}" srcOrd="13" destOrd="0" presId="urn:microsoft.com/office/officeart/2008/layout/VerticalCurvedList"/>
    <dgm:cxn modelId="{B2E68CE6-3261-416D-9F0F-A8A00DD4341D}" type="presParOf" srcId="{F806EADB-5109-46BA-BB75-28A66FE2A712}" destId="{13147982-70BA-44C5-A89F-16710B350711}" srcOrd="14" destOrd="0" presId="urn:microsoft.com/office/officeart/2008/layout/VerticalCurvedList"/>
    <dgm:cxn modelId="{41514D1C-B0E5-4102-A1B6-47990ECCEA93}" type="presParOf" srcId="{13147982-70BA-44C5-A89F-16710B350711}" destId="{8111E7B2-604A-42EF-8D38-B68D28CE9479}"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B9CF29-FA56-4422-BC7C-31F05D105D21}" type="doc">
      <dgm:prSet loTypeId="urn:microsoft.com/office/officeart/2005/8/layout/cycle7" loCatId="cycle" qsTypeId="urn:microsoft.com/office/officeart/2005/8/quickstyle/simple1" qsCatId="simple" csTypeId="urn:microsoft.com/office/officeart/2005/8/colors/accent6_3" csCatId="accent6" phldr="1"/>
      <dgm:spPr/>
      <dgm:t>
        <a:bodyPr/>
        <a:lstStyle/>
        <a:p>
          <a:endParaRPr lang="en-US"/>
        </a:p>
      </dgm:t>
    </dgm:pt>
    <dgm:pt modelId="{3FE9AAB4-D945-416E-978C-C6913CA3E94A}">
      <dgm:prSet phldrT="[Text]" custT="1"/>
      <dgm:spPr>
        <a:solidFill>
          <a:schemeClr val="accent6">
            <a:lumMod val="60000"/>
            <a:lumOff val="40000"/>
          </a:schemeClr>
        </a:solidFill>
        <a:ln w="25400" cap="flat" cmpd="sng" algn="ctr">
          <a:solidFill>
            <a:schemeClr val="accent6">
              <a:lumMod val="75000"/>
            </a:schemeClr>
          </a:solidFill>
          <a:prstDash val="solid"/>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ClrTx/>
            <a:buSzTx/>
            <a:buNone/>
          </a:pPr>
          <a:r>
            <a:rPr lang="en-US" altLang="en-US" sz="1400" kern="1200" dirty="0">
              <a:solidFill>
                <a:schemeClr val="tx1"/>
              </a:solidFill>
              <a:latin typeface="Helvetica"/>
              <a:ea typeface="Helvetica"/>
              <a:cs typeface="Helvetica"/>
            </a:rPr>
            <a:t>Human Resource Command</a:t>
          </a:r>
          <a:endParaRPr lang="en-US" sz="1400" kern="1200" dirty="0">
            <a:solidFill>
              <a:schemeClr val="tx1"/>
            </a:solidFill>
            <a:latin typeface="Helvetica"/>
            <a:ea typeface="Helvetica"/>
            <a:cs typeface="Helvetica"/>
          </a:endParaRPr>
        </a:p>
      </dgm:t>
    </dgm:pt>
    <dgm:pt modelId="{6382F74E-E4F4-4F20-BF26-D7CA6F8B6929}" type="parTrans" cxnId="{A2E591B7-085C-49EA-92AA-C48DC530B081}">
      <dgm:prSet/>
      <dgm:spPr/>
      <dgm:t>
        <a:bodyPr/>
        <a:lstStyle/>
        <a:p>
          <a:endParaRPr lang="en-US" sz="4400"/>
        </a:p>
      </dgm:t>
    </dgm:pt>
    <dgm:pt modelId="{3F571C02-D534-4FAE-96AC-85737C305CD6}" type="sibTrans" cxnId="{A2E591B7-085C-49EA-92AA-C48DC530B081}">
      <dgm:prSet custT="1"/>
      <dgm:spPr>
        <a:solidFill>
          <a:schemeClr val="accent6">
            <a:lumMod val="60000"/>
            <a:lumOff val="40000"/>
          </a:schemeClr>
        </a:solidFill>
        <a:ln>
          <a:solidFill>
            <a:schemeClr val="accent6">
              <a:lumMod val="75000"/>
            </a:schemeClr>
          </a:solidFill>
        </a:ln>
      </dgm:spPr>
      <dgm:t>
        <a:bodyPr/>
        <a:lstStyle/>
        <a:p>
          <a:endParaRPr lang="en-US" sz="1200"/>
        </a:p>
      </dgm:t>
    </dgm:pt>
    <dgm:pt modelId="{09004939-3918-444E-BBC7-D86C9240C51D}">
      <dgm:prSet custT="1"/>
      <dgm:spPr>
        <a:solidFill>
          <a:schemeClr val="accent6">
            <a:lumMod val="60000"/>
            <a:lumOff val="40000"/>
          </a:schemeClr>
        </a:solidFill>
        <a:ln>
          <a:solidFill>
            <a:schemeClr val="accent6">
              <a:lumMod val="75000"/>
            </a:schemeClr>
          </a:solidFill>
        </a:ln>
      </dgm:spPr>
      <dgm:t>
        <a:bodyPr/>
        <a:lstStyle/>
        <a:p>
          <a:r>
            <a:rPr lang="en-US" altLang="en-US" sz="1400" dirty="0">
              <a:solidFill>
                <a:schemeClr val="tx1"/>
              </a:solidFill>
            </a:rPr>
            <a:t>Military Personnel Division</a:t>
          </a:r>
        </a:p>
      </dgm:t>
    </dgm:pt>
    <dgm:pt modelId="{CC86E0C0-33AF-4D4D-A8A2-A5C7B06DDA26}" type="parTrans" cxnId="{447AE647-1567-41C6-9F7F-74C84D48A49F}">
      <dgm:prSet/>
      <dgm:spPr/>
      <dgm:t>
        <a:bodyPr/>
        <a:lstStyle/>
        <a:p>
          <a:endParaRPr lang="en-US" sz="4400"/>
        </a:p>
      </dgm:t>
    </dgm:pt>
    <dgm:pt modelId="{A2CC8FEA-AC37-4B21-8D72-E10D860F0151}" type="sibTrans" cxnId="{447AE647-1567-41C6-9F7F-74C84D48A49F}">
      <dgm:prSet custT="1"/>
      <dgm:spPr>
        <a:solidFill>
          <a:schemeClr val="accent6">
            <a:lumMod val="60000"/>
            <a:lumOff val="40000"/>
          </a:schemeClr>
        </a:solidFill>
        <a:ln>
          <a:solidFill>
            <a:schemeClr val="accent6">
              <a:lumMod val="75000"/>
            </a:schemeClr>
          </a:solidFill>
        </a:ln>
      </dgm:spPr>
      <dgm:t>
        <a:bodyPr/>
        <a:lstStyle/>
        <a:p>
          <a:endParaRPr lang="en-US" sz="1200"/>
        </a:p>
      </dgm:t>
    </dgm:pt>
    <dgm:pt modelId="{AA8BCA43-E48D-4CDC-9DC8-BBA8F1A0CE00}">
      <dgm:prSet custT="1"/>
      <dgm:spPr>
        <a:solidFill>
          <a:schemeClr val="accent6">
            <a:lumMod val="60000"/>
            <a:lumOff val="40000"/>
          </a:schemeClr>
        </a:solidFill>
        <a:ln>
          <a:solidFill>
            <a:schemeClr val="accent6">
              <a:lumMod val="75000"/>
            </a:schemeClr>
          </a:solidFill>
        </a:ln>
      </dgm:spPr>
      <dgm:t>
        <a:bodyPr/>
        <a:lstStyle/>
        <a:p>
          <a:r>
            <a:rPr lang="en-US" altLang="en-US" sz="1400" dirty="0">
              <a:solidFill>
                <a:schemeClr val="tx1"/>
              </a:solidFill>
            </a:rPr>
            <a:t>Family Travel Office</a:t>
          </a:r>
        </a:p>
      </dgm:t>
    </dgm:pt>
    <dgm:pt modelId="{1AA09D2E-8805-48E4-956B-5D5712395565}" type="parTrans" cxnId="{B7894066-31C4-45FC-9241-1A33633654D6}">
      <dgm:prSet/>
      <dgm:spPr/>
      <dgm:t>
        <a:bodyPr/>
        <a:lstStyle/>
        <a:p>
          <a:endParaRPr lang="en-US" sz="4400"/>
        </a:p>
      </dgm:t>
    </dgm:pt>
    <dgm:pt modelId="{9245C578-6558-4286-A015-FB4C21E04D20}" type="sibTrans" cxnId="{B7894066-31C4-45FC-9241-1A33633654D6}">
      <dgm:prSet custT="1"/>
      <dgm:spPr>
        <a:solidFill>
          <a:schemeClr val="accent6">
            <a:lumMod val="60000"/>
            <a:lumOff val="40000"/>
          </a:schemeClr>
        </a:solidFill>
        <a:ln>
          <a:solidFill>
            <a:schemeClr val="accent6">
              <a:lumMod val="75000"/>
            </a:schemeClr>
          </a:solidFill>
        </a:ln>
      </dgm:spPr>
      <dgm:t>
        <a:bodyPr/>
        <a:lstStyle/>
        <a:p>
          <a:endParaRPr lang="en-US" sz="1200"/>
        </a:p>
      </dgm:t>
    </dgm:pt>
    <dgm:pt modelId="{291D0456-CDB0-4AAB-9C04-C25B611D099B}">
      <dgm:prSet custT="1"/>
      <dgm:spPr>
        <a:solidFill>
          <a:schemeClr val="accent6">
            <a:lumMod val="60000"/>
            <a:lumOff val="40000"/>
          </a:schemeClr>
        </a:solidFill>
        <a:ln>
          <a:solidFill>
            <a:schemeClr val="accent6">
              <a:lumMod val="75000"/>
            </a:schemeClr>
          </a:solidFill>
        </a:ln>
      </dgm:spPr>
      <dgm:t>
        <a:bodyPr/>
        <a:lstStyle/>
        <a:p>
          <a:r>
            <a:rPr lang="en-US" altLang="en-US" sz="1400" dirty="0">
              <a:solidFill>
                <a:schemeClr val="tx1"/>
              </a:solidFill>
            </a:rPr>
            <a:t>Local Schools</a:t>
          </a:r>
        </a:p>
      </dgm:t>
    </dgm:pt>
    <dgm:pt modelId="{EC396204-C181-4A9B-A9FB-ED51A0F925EB}" type="parTrans" cxnId="{51B22876-1022-486E-A4AE-D8BC1B7D6D0C}">
      <dgm:prSet/>
      <dgm:spPr/>
      <dgm:t>
        <a:bodyPr/>
        <a:lstStyle/>
        <a:p>
          <a:endParaRPr lang="en-US" sz="4400"/>
        </a:p>
      </dgm:t>
    </dgm:pt>
    <dgm:pt modelId="{3CCCDD40-BBBE-4BD5-9AB6-314DE0BE9B00}" type="sibTrans" cxnId="{51B22876-1022-486E-A4AE-D8BC1B7D6D0C}">
      <dgm:prSet custT="1"/>
      <dgm:spPr>
        <a:solidFill>
          <a:schemeClr val="accent6">
            <a:lumMod val="60000"/>
            <a:lumOff val="40000"/>
          </a:schemeClr>
        </a:solidFill>
        <a:ln>
          <a:solidFill>
            <a:schemeClr val="accent6">
              <a:lumMod val="75000"/>
            </a:schemeClr>
          </a:solidFill>
        </a:ln>
      </dgm:spPr>
      <dgm:t>
        <a:bodyPr/>
        <a:lstStyle/>
        <a:p>
          <a:endParaRPr lang="en-US" sz="1200"/>
        </a:p>
      </dgm:t>
    </dgm:pt>
    <dgm:pt modelId="{00753E29-A31F-46C6-ADA9-A6EA45C872F2}">
      <dgm:prSet custT="1"/>
      <dgm:spPr>
        <a:solidFill>
          <a:schemeClr val="accent6">
            <a:lumMod val="60000"/>
            <a:lumOff val="40000"/>
          </a:schemeClr>
        </a:solidFill>
        <a:ln>
          <a:solidFill>
            <a:schemeClr val="accent6">
              <a:lumMod val="75000"/>
            </a:schemeClr>
          </a:solidFill>
        </a:ln>
      </dgm:spPr>
      <dgm:t>
        <a:bodyPr/>
        <a:lstStyle/>
        <a:p>
          <a:r>
            <a:rPr lang="en-US" altLang="en-US" sz="1400" dirty="0">
              <a:solidFill>
                <a:schemeClr val="tx1"/>
              </a:solidFill>
            </a:rPr>
            <a:t>Medical Treatment Facilities</a:t>
          </a:r>
        </a:p>
      </dgm:t>
    </dgm:pt>
    <dgm:pt modelId="{73C0FDAA-3418-46ED-871F-ADDA8E26345A}" type="parTrans" cxnId="{EE7B70E2-E0BD-4037-96A8-4FA04340EFFE}">
      <dgm:prSet/>
      <dgm:spPr/>
      <dgm:t>
        <a:bodyPr/>
        <a:lstStyle/>
        <a:p>
          <a:endParaRPr lang="en-US" sz="4400"/>
        </a:p>
      </dgm:t>
    </dgm:pt>
    <dgm:pt modelId="{E73CC1BA-AB4F-4A80-95BA-6521E11404F8}" type="sibTrans" cxnId="{EE7B70E2-E0BD-4037-96A8-4FA04340EFFE}">
      <dgm:prSet custT="1"/>
      <dgm:spPr>
        <a:solidFill>
          <a:schemeClr val="accent6">
            <a:lumMod val="60000"/>
            <a:lumOff val="40000"/>
          </a:schemeClr>
        </a:solidFill>
        <a:ln>
          <a:solidFill>
            <a:schemeClr val="accent6">
              <a:lumMod val="75000"/>
            </a:schemeClr>
          </a:solidFill>
        </a:ln>
      </dgm:spPr>
      <dgm:t>
        <a:bodyPr/>
        <a:lstStyle/>
        <a:p>
          <a:endParaRPr lang="en-US" sz="1200"/>
        </a:p>
      </dgm:t>
    </dgm:pt>
    <dgm:pt modelId="{9F61BDD6-92F1-4B7A-B924-49F4DA302C2B}">
      <dgm:prSet custT="1"/>
      <dgm:spPr>
        <a:solidFill>
          <a:schemeClr val="accent6">
            <a:lumMod val="60000"/>
            <a:lumOff val="40000"/>
          </a:schemeClr>
        </a:solidFill>
        <a:ln>
          <a:solidFill>
            <a:schemeClr val="accent6">
              <a:lumMod val="75000"/>
            </a:schemeClr>
          </a:solidFill>
        </a:ln>
      </dgm:spPr>
      <dgm:t>
        <a:bodyPr/>
        <a:lstStyle/>
        <a:p>
          <a:r>
            <a:rPr lang="en-US" altLang="en-US" sz="1400" dirty="0">
              <a:solidFill>
                <a:schemeClr val="tx1"/>
              </a:solidFill>
            </a:rPr>
            <a:t>Installation </a:t>
          </a:r>
        </a:p>
        <a:p>
          <a:r>
            <a:rPr lang="en-US" altLang="en-US" sz="1400" dirty="0">
              <a:solidFill>
                <a:schemeClr val="tx1"/>
              </a:solidFill>
            </a:rPr>
            <a:t>ACS &amp; CYS</a:t>
          </a:r>
        </a:p>
      </dgm:t>
    </dgm:pt>
    <dgm:pt modelId="{81E46E2E-084B-4D5F-B1A3-13299394B1E6}" type="parTrans" cxnId="{5500B99D-20A3-4E09-A284-853CA8CDFF75}">
      <dgm:prSet/>
      <dgm:spPr/>
      <dgm:t>
        <a:bodyPr/>
        <a:lstStyle/>
        <a:p>
          <a:endParaRPr lang="en-US" sz="4400"/>
        </a:p>
      </dgm:t>
    </dgm:pt>
    <dgm:pt modelId="{A44EF98D-85E4-4DB0-8D8D-640BA7606F5B}" type="sibTrans" cxnId="{5500B99D-20A3-4E09-A284-853CA8CDFF75}">
      <dgm:prSet custT="1"/>
      <dgm:spPr>
        <a:solidFill>
          <a:schemeClr val="accent6">
            <a:lumMod val="60000"/>
            <a:lumOff val="40000"/>
          </a:schemeClr>
        </a:solidFill>
        <a:ln>
          <a:solidFill>
            <a:schemeClr val="accent6">
              <a:lumMod val="75000"/>
            </a:schemeClr>
          </a:solidFill>
        </a:ln>
      </dgm:spPr>
      <dgm:t>
        <a:bodyPr/>
        <a:lstStyle/>
        <a:p>
          <a:endParaRPr lang="en-US" sz="1200"/>
        </a:p>
      </dgm:t>
    </dgm:pt>
    <dgm:pt modelId="{913525F1-709D-4C45-9FA8-E02043A9E360}">
      <dgm:prSet custT="1"/>
      <dgm:spPr>
        <a:solidFill>
          <a:schemeClr val="accent6">
            <a:lumMod val="60000"/>
            <a:lumOff val="40000"/>
          </a:schemeClr>
        </a:solidFill>
        <a:ln>
          <a:solidFill>
            <a:schemeClr val="accent6">
              <a:lumMod val="75000"/>
            </a:schemeClr>
          </a:solidFill>
        </a:ln>
      </dgm:spPr>
      <dgm:t>
        <a:bodyPr/>
        <a:lstStyle/>
        <a:p>
          <a:r>
            <a:rPr lang="en-US" altLang="en-US" sz="1400" dirty="0">
              <a:solidFill>
                <a:schemeClr val="tx1"/>
              </a:solidFill>
            </a:rPr>
            <a:t>Installation DPW (housing and facilities)</a:t>
          </a:r>
        </a:p>
      </dgm:t>
    </dgm:pt>
    <dgm:pt modelId="{5DB3B937-19D6-43D1-AF2B-34CF9666B52B}" type="parTrans" cxnId="{28D9FA53-669F-4A12-A7E2-187B5AD9E481}">
      <dgm:prSet/>
      <dgm:spPr/>
      <dgm:t>
        <a:bodyPr/>
        <a:lstStyle/>
        <a:p>
          <a:endParaRPr lang="en-US" sz="4400"/>
        </a:p>
      </dgm:t>
    </dgm:pt>
    <dgm:pt modelId="{5DC7B91D-8588-4EC5-AA81-4F9312C12C46}" type="sibTrans" cxnId="{28D9FA53-669F-4A12-A7E2-187B5AD9E481}">
      <dgm:prSet custT="1"/>
      <dgm:spPr>
        <a:solidFill>
          <a:schemeClr val="accent6">
            <a:lumMod val="60000"/>
            <a:lumOff val="40000"/>
          </a:schemeClr>
        </a:solidFill>
        <a:ln>
          <a:solidFill>
            <a:schemeClr val="accent6">
              <a:lumMod val="75000"/>
            </a:schemeClr>
          </a:solidFill>
        </a:ln>
      </dgm:spPr>
      <dgm:t>
        <a:bodyPr/>
        <a:lstStyle/>
        <a:p>
          <a:endParaRPr lang="en-US" sz="1200"/>
        </a:p>
      </dgm:t>
    </dgm:pt>
    <dgm:pt modelId="{B821548A-D69C-4DE5-8156-2A28CFAEB3E5}">
      <dgm:prSet custT="1"/>
      <dgm:spPr>
        <a:solidFill>
          <a:schemeClr val="accent6">
            <a:lumMod val="60000"/>
            <a:lumOff val="40000"/>
          </a:schemeClr>
        </a:solidFill>
        <a:ln>
          <a:solidFill>
            <a:schemeClr val="accent6">
              <a:lumMod val="75000"/>
            </a:schemeClr>
          </a:solidFill>
        </a:ln>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ClrTx/>
            <a:buSzTx/>
            <a:buNone/>
          </a:pPr>
          <a:r>
            <a:rPr lang="en-US" altLang="en-US" sz="1400" kern="1200" dirty="0">
              <a:solidFill>
                <a:schemeClr val="tx1"/>
              </a:solidFill>
              <a:latin typeface="Helvetica"/>
              <a:ea typeface="Helvetica"/>
              <a:cs typeface="Helvetica"/>
            </a:rPr>
            <a:t>Civilian Personnel</a:t>
          </a:r>
        </a:p>
      </dgm:t>
    </dgm:pt>
    <dgm:pt modelId="{5F2E12AB-7298-45C4-85C3-2F3C0E17496E}" type="parTrans" cxnId="{01E4FA7B-31ED-430D-A607-47420071A1B9}">
      <dgm:prSet/>
      <dgm:spPr/>
      <dgm:t>
        <a:bodyPr/>
        <a:lstStyle/>
        <a:p>
          <a:endParaRPr lang="en-US" sz="4400"/>
        </a:p>
      </dgm:t>
    </dgm:pt>
    <dgm:pt modelId="{C705E090-7DA6-4C0F-887A-204B2671827E}" type="sibTrans" cxnId="{01E4FA7B-31ED-430D-A607-47420071A1B9}">
      <dgm:prSet custT="1"/>
      <dgm:spPr>
        <a:solidFill>
          <a:schemeClr val="accent6">
            <a:lumMod val="60000"/>
            <a:lumOff val="40000"/>
          </a:schemeClr>
        </a:solidFill>
        <a:ln>
          <a:solidFill>
            <a:schemeClr val="accent6">
              <a:lumMod val="75000"/>
            </a:schemeClr>
          </a:solidFill>
        </a:ln>
      </dgm:spPr>
      <dgm:t>
        <a:bodyPr/>
        <a:lstStyle/>
        <a:p>
          <a:endParaRPr lang="en-US" sz="1200"/>
        </a:p>
      </dgm:t>
    </dgm:pt>
    <dgm:pt modelId="{C28BE05E-F772-4280-8F17-D43D5EC094CF}" type="pres">
      <dgm:prSet presAssocID="{9BB9CF29-FA56-4422-BC7C-31F05D105D21}" presName="Name0" presStyleCnt="0">
        <dgm:presLayoutVars>
          <dgm:dir/>
          <dgm:resizeHandles val="exact"/>
        </dgm:presLayoutVars>
      </dgm:prSet>
      <dgm:spPr/>
    </dgm:pt>
    <dgm:pt modelId="{2BBAC7AC-E2AF-4D82-AFB5-BF8D7FFBD2C2}" type="pres">
      <dgm:prSet presAssocID="{3FE9AAB4-D945-416E-978C-C6913CA3E94A}" presName="node" presStyleLbl="node1" presStyleIdx="0" presStyleCnt="8" custScaleX="144557" custScaleY="132728" custRadScaleRad="102902" custRadScaleInc="-8804">
        <dgm:presLayoutVars>
          <dgm:bulletEnabled val="1"/>
        </dgm:presLayoutVars>
      </dgm:prSet>
      <dgm:spPr>
        <a:xfrm>
          <a:off x="3684620" y="-82980"/>
          <a:ext cx="1510437" cy="693419"/>
        </a:xfrm>
        <a:prstGeom prst="roundRect">
          <a:avLst>
            <a:gd name="adj" fmla="val 10000"/>
          </a:avLst>
        </a:prstGeom>
      </dgm:spPr>
    </dgm:pt>
    <dgm:pt modelId="{33CC3ECC-FFA9-4122-848F-5DB9B54298AC}" type="pres">
      <dgm:prSet presAssocID="{3F571C02-D534-4FAE-96AC-85737C305CD6}" presName="sibTrans" presStyleLbl="sibTrans2D1" presStyleIdx="0" presStyleCnt="8" custScaleX="121256" custScaleY="170275" custLinFactX="1770" custLinFactY="-17461" custLinFactNeighborX="100000" custLinFactNeighborY="-100000"/>
      <dgm:spPr/>
    </dgm:pt>
    <dgm:pt modelId="{7EB08A72-BFEF-46A8-91DB-19E7B3076789}" type="pres">
      <dgm:prSet presAssocID="{3F571C02-D534-4FAE-96AC-85737C305CD6}" presName="connectorText" presStyleLbl="sibTrans2D1" presStyleIdx="0" presStyleCnt="8"/>
      <dgm:spPr/>
    </dgm:pt>
    <dgm:pt modelId="{0559AFEA-38FC-4EB2-9257-274FB0DFDA3B}" type="pres">
      <dgm:prSet presAssocID="{09004939-3918-444E-BBC7-D86C9240C51D}" presName="node" presStyleLbl="node1" presStyleIdx="1" presStyleCnt="8" custScaleX="144557" custScaleY="132728" custRadScaleRad="88457" custRadScaleInc="19514">
        <dgm:presLayoutVars>
          <dgm:bulletEnabled val="1"/>
        </dgm:presLayoutVars>
      </dgm:prSet>
      <dgm:spPr/>
    </dgm:pt>
    <dgm:pt modelId="{23964EC0-6B67-4022-B76A-6C4282A8F620}" type="pres">
      <dgm:prSet presAssocID="{A2CC8FEA-AC37-4B21-8D72-E10D860F0151}" presName="sibTrans" presStyleLbl="sibTrans2D1" presStyleIdx="1" presStyleCnt="8" custScaleX="121256" custScaleY="170275"/>
      <dgm:spPr/>
    </dgm:pt>
    <dgm:pt modelId="{9B75C216-0CF0-4B90-A832-1A043B8195FA}" type="pres">
      <dgm:prSet presAssocID="{A2CC8FEA-AC37-4B21-8D72-E10D860F0151}" presName="connectorText" presStyleLbl="sibTrans2D1" presStyleIdx="1" presStyleCnt="8"/>
      <dgm:spPr/>
    </dgm:pt>
    <dgm:pt modelId="{4CB62230-C7BE-44F6-9542-14567AA4271E}" type="pres">
      <dgm:prSet presAssocID="{AA8BCA43-E48D-4CDC-9DC8-BBA8F1A0CE00}" presName="node" presStyleLbl="node1" presStyleIdx="2" presStyleCnt="8" custScaleX="144557" custScaleY="132728" custRadScaleRad="96485" custRadScaleInc="-7499">
        <dgm:presLayoutVars>
          <dgm:bulletEnabled val="1"/>
        </dgm:presLayoutVars>
      </dgm:prSet>
      <dgm:spPr/>
    </dgm:pt>
    <dgm:pt modelId="{8181C3ED-718F-4CB6-8912-2BA4EA756E73}" type="pres">
      <dgm:prSet presAssocID="{9245C578-6558-4286-A015-FB4C21E04D20}" presName="sibTrans" presStyleLbl="sibTrans2D1" presStyleIdx="2" presStyleCnt="8" custScaleX="121256" custScaleY="170275"/>
      <dgm:spPr/>
    </dgm:pt>
    <dgm:pt modelId="{7DCAA1AE-455C-4D56-99D4-110E06E2672A}" type="pres">
      <dgm:prSet presAssocID="{9245C578-6558-4286-A015-FB4C21E04D20}" presName="connectorText" presStyleLbl="sibTrans2D1" presStyleIdx="2" presStyleCnt="8"/>
      <dgm:spPr/>
    </dgm:pt>
    <dgm:pt modelId="{837EEC5F-A32E-4CDB-837A-80C67CD19FC0}" type="pres">
      <dgm:prSet presAssocID="{291D0456-CDB0-4AAB-9C04-C25B611D099B}" presName="node" presStyleLbl="node1" presStyleIdx="3" presStyleCnt="8" custScaleX="144557" custScaleY="132728" custRadScaleRad="86600" custRadScaleInc="-25978">
        <dgm:presLayoutVars>
          <dgm:bulletEnabled val="1"/>
        </dgm:presLayoutVars>
      </dgm:prSet>
      <dgm:spPr/>
    </dgm:pt>
    <dgm:pt modelId="{944735B3-D0A4-476A-B445-61C632E7DFFA}" type="pres">
      <dgm:prSet presAssocID="{3CCCDD40-BBBE-4BD5-9AB6-314DE0BE9B00}" presName="sibTrans" presStyleLbl="sibTrans2D1" presStyleIdx="3" presStyleCnt="8" custScaleX="121256" custScaleY="170275" custLinFactX="1769" custLinFactY="68661" custLinFactNeighborX="100000" custLinFactNeighborY="100000"/>
      <dgm:spPr/>
    </dgm:pt>
    <dgm:pt modelId="{CA983ABE-A6B6-4F66-BF3A-C2603F78FF79}" type="pres">
      <dgm:prSet presAssocID="{3CCCDD40-BBBE-4BD5-9AB6-314DE0BE9B00}" presName="connectorText" presStyleLbl="sibTrans2D1" presStyleIdx="3" presStyleCnt="8"/>
      <dgm:spPr/>
    </dgm:pt>
    <dgm:pt modelId="{44A65759-5AE8-4D73-B4C9-1EE8D805D2DC}" type="pres">
      <dgm:prSet presAssocID="{00753E29-A31F-46C6-ADA9-A6EA45C872F2}" presName="node" presStyleLbl="node1" presStyleIdx="4" presStyleCnt="8" custScaleX="144557" custScaleY="132728" custRadScaleRad="97224" custRadScaleInc="9318">
        <dgm:presLayoutVars>
          <dgm:bulletEnabled val="1"/>
        </dgm:presLayoutVars>
      </dgm:prSet>
      <dgm:spPr/>
    </dgm:pt>
    <dgm:pt modelId="{CCC15416-53E1-40DE-B9B6-B41E8EA138BA}" type="pres">
      <dgm:prSet presAssocID="{E73CC1BA-AB4F-4A80-95BA-6521E11404F8}" presName="sibTrans" presStyleLbl="sibTrans2D1" presStyleIdx="4" presStyleCnt="8" custScaleX="121256" custScaleY="170275" custLinFactY="68656" custLinFactNeighborX="-87221" custLinFactNeighborY="100000"/>
      <dgm:spPr/>
    </dgm:pt>
    <dgm:pt modelId="{4392EB06-9904-4C6F-AC24-63AE6A7C155C}" type="pres">
      <dgm:prSet presAssocID="{E73CC1BA-AB4F-4A80-95BA-6521E11404F8}" presName="connectorText" presStyleLbl="sibTrans2D1" presStyleIdx="4" presStyleCnt="8"/>
      <dgm:spPr/>
    </dgm:pt>
    <dgm:pt modelId="{23336FBE-2708-4195-A428-8D954E2B4813}" type="pres">
      <dgm:prSet presAssocID="{9F61BDD6-92F1-4B7A-B924-49F4DA302C2B}" presName="node" presStyleLbl="node1" presStyleIdx="5" presStyleCnt="8" custScaleX="144557" custScaleY="132728" custRadScaleRad="92227" custRadScaleInc="38385">
        <dgm:presLayoutVars>
          <dgm:bulletEnabled val="1"/>
        </dgm:presLayoutVars>
      </dgm:prSet>
      <dgm:spPr/>
    </dgm:pt>
    <dgm:pt modelId="{6596D0BF-CC47-42E1-AFA8-AFB27EE3A6E6}" type="pres">
      <dgm:prSet presAssocID="{A44EF98D-85E4-4DB0-8D8D-640BA7606F5B}" presName="sibTrans" presStyleLbl="sibTrans2D1" presStyleIdx="5" presStyleCnt="8" custScaleX="121256" custScaleY="170275"/>
      <dgm:spPr/>
    </dgm:pt>
    <dgm:pt modelId="{9EEA07AF-8D02-40F4-96FE-8E513F779E95}" type="pres">
      <dgm:prSet presAssocID="{A44EF98D-85E4-4DB0-8D8D-640BA7606F5B}" presName="connectorText" presStyleLbl="sibTrans2D1" presStyleIdx="5" presStyleCnt="8"/>
      <dgm:spPr/>
    </dgm:pt>
    <dgm:pt modelId="{E542258A-AA21-44B3-A9BE-C504563FAF25}" type="pres">
      <dgm:prSet presAssocID="{913525F1-709D-4C45-9FA8-E02043A9E360}" presName="node" presStyleLbl="node1" presStyleIdx="6" presStyleCnt="8" custScaleX="144557" custScaleY="132728" custRadScaleRad="103596" custRadScaleInc="6984">
        <dgm:presLayoutVars>
          <dgm:bulletEnabled val="1"/>
        </dgm:presLayoutVars>
      </dgm:prSet>
      <dgm:spPr/>
    </dgm:pt>
    <dgm:pt modelId="{703D9E10-9221-4599-A305-281309B83041}" type="pres">
      <dgm:prSet presAssocID="{5DC7B91D-8588-4EC5-AA81-4F9312C12C46}" presName="sibTrans" presStyleLbl="sibTrans2D1" presStyleIdx="6" presStyleCnt="8" custScaleX="121256" custScaleY="170275"/>
      <dgm:spPr/>
    </dgm:pt>
    <dgm:pt modelId="{8E2E7587-2677-4714-83A5-891DD8729284}" type="pres">
      <dgm:prSet presAssocID="{5DC7B91D-8588-4EC5-AA81-4F9312C12C46}" presName="connectorText" presStyleLbl="sibTrans2D1" presStyleIdx="6" presStyleCnt="8"/>
      <dgm:spPr/>
    </dgm:pt>
    <dgm:pt modelId="{02977318-450E-4760-B1EC-F29BA68BA8A0}" type="pres">
      <dgm:prSet presAssocID="{B821548A-D69C-4DE5-8156-2A28CFAEB3E5}" presName="node" presStyleLbl="node1" presStyleIdx="7" presStyleCnt="8" custScaleX="144557" custScaleY="132728" custRadScaleRad="93972" custRadScaleInc="-32068">
        <dgm:presLayoutVars>
          <dgm:bulletEnabled val="1"/>
        </dgm:presLayoutVars>
      </dgm:prSet>
      <dgm:spPr/>
    </dgm:pt>
    <dgm:pt modelId="{DAB7164E-5C29-4FE4-97D5-D3D42CE945FD}" type="pres">
      <dgm:prSet presAssocID="{C705E090-7DA6-4C0F-887A-204B2671827E}" presName="sibTrans" presStyleLbl="sibTrans2D1" presStyleIdx="7" presStyleCnt="8" custScaleX="121256" custScaleY="170275" custLinFactY="-12698" custLinFactNeighborX="-71492" custLinFactNeighborY="-100000"/>
      <dgm:spPr/>
    </dgm:pt>
    <dgm:pt modelId="{AC15B81B-C983-4969-A045-11B580CDE556}" type="pres">
      <dgm:prSet presAssocID="{C705E090-7DA6-4C0F-887A-204B2671827E}" presName="connectorText" presStyleLbl="sibTrans2D1" presStyleIdx="7" presStyleCnt="8"/>
      <dgm:spPr/>
    </dgm:pt>
  </dgm:ptLst>
  <dgm:cxnLst>
    <dgm:cxn modelId="{F5064E01-EE40-4FCF-A0A1-3D7C1A4325B9}" type="presOf" srcId="{9245C578-6558-4286-A015-FB4C21E04D20}" destId="{8181C3ED-718F-4CB6-8912-2BA4EA756E73}" srcOrd="0" destOrd="0" presId="urn:microsoft.com/office/officeart/2005/8/layout/cycle7"/>
    <dgm:cxn modelId="{F0A01F1B-D14C-407F-ADCB-A00FCEC2AFFB}" type="presOf" srcId="{3F571C02-D534-4FAE-96AC-85737C305CD6}" destId="{7EB08A72-BFEF-46A8-91DB-19E7B3076789}" srcOrd="1" destOrd="0" presId="urn:microsoft.com/office/officeart/2005/8/layout/cycle7"/>
    <dgm:cxn modelId="{C6797220-5DE6-4EB4-BE34-38717638A48F}" type="presOf" srcId="{A2CC8FEA-AC37-4B21-8D72-E10D860F0151}" destId="{9B75C216-0CF0-4B90-A832-1A043B8195FA}" srcOrd="1" destOrd="0" presId="urn:microsoft.com/office/officeart/2005/8/layout/cycle7"/>
    <dgm:cxn modelId="{B6A6653D-925C-4D01-B40F-791BFE0926E8}" type="presOf" srcId="{A44EF98D-85E4-4DB0-8D8D-640BA7606F5B}" destId="{6596D0BF-CC47-42E1-AFA8-AFB27EE3A6E6}" srcOrd="0" destOrd="0" presId="urn:microsoft.com/office/officeart/2005/8/layout/cycle7"/>
    <dgm:cxn modelId="{0843F65C-B07F-4DCF-984C-AB13E0337FD1}" type="presOf" srcId="{9BB9CF29-FA56-4422-BC7C-31F05D105D21}" destId="{C28BE05E-F772-4280-8F17-D43D5EC094CF}" srcOrd="0" destOrd="0" presId="urn:microsoft.com/office/officeart/2005/8/layout/cycle7"/>
    <dgm:cxn modelId="{0D99CD5E-315A-4B3A-B0D0-766CFF4F24E1}" type="presOf" srcId="{AA8BCA43-E48D-4CDC-9DC8-BBA8F1A0CE00}" destId="{4CB62230-C7BE-44F6-9542-14567AA4271E}" srcOrd="0" destOrd="0" presId="urn:microsoft.com/office/officeart/2005/8/layout/cycle7"/>
    <dgm:cxn modelId="{7AC34161-9920-4A3F-AE42-90300E46443D}" type="presOf" srcId="{E73CC1BA-AB4F-4A80-95BA-6521E11404F8}" destId="{CCC15416-53E1-40DE-B9B6-B41E8EA138BA}" srcOrd="0" destOrd="0" presId="urn:microsoft.com/office/officeart/2005/8/layout/cycle7"/>
    <dgm:cxn modelId="{92D73266-A518-494B-9417-81C85F59D566}" type="presOf" srcId="{9F61BDD6-92F1-4B7A-B924-49F4DA302C2B}" destId="{23336FBE-2708-4195-A428-8D954E2B4813}" srcOrd="0" destOrd="0" presId="urn:microsoft.com/office/officeart/2005/8/layout/cycle7"/>
    <dgm:cxn modelId="{B7894066-31C4-45FC-9241-1A33633654D6}" srcId="{9BB9CF29-FA56-4422-BC7C-31F05D105D21}" destId="{AA8BCA43-E48D-4CDC-9DC8-BBA8F1A0CE00}" srcOrd="2" destOrd="0" parTransId="{1AA09D2E-8805-48E4-956B-5D5712395565}" sibTransId="{9245C578-6558-4286-A015-FB4C21E04D20}"/>
    <dgm:cxn modelId="{447AE647-1567-41C6-9F7F-74C84D48A49F}" srcId="{9BB9CF29-FA56-4422-BC7C-31F05D105D21}" destId="{09004939-3918-444E-BBC7-D86C9240C51D}" srcOrd="1" destOrd="0" parTransId="{CC86E0C0-33AF-4D4D-A8A2-A5C7B06DDA26}" sibTransId="{A2CC8FEA-AC37-4B21-8D72-E10D860F0151}"/>
    <dgm:cxn modelId="{28D9FA53-669F-4A12-A7E2-187B5AD9E481}" srcId="{9BB9CF29-FA56-4422-BC7C-31F05D105D21}" destId="{913525F1-709D-4C45-9FA8-E02043A9E360}" srcOrd="6" destOrd="0" parTransId="{5DB3B937-19D6-43D1-AF2B-34CF9666B52B}" sibTransId="{5DC7B91D-8588-4EC5-AA81-4F9312C12C46}"/>
    <dgm:cxn modelId="{51B22876-1022-486E-A4AE-D8BC1B7D6D0C}" srcId="{9BB9CF29-FA56-4422-BC7C-31F05D105D21}" destId="{291D0456-CDB0-4AAB-9C04-C25B611D099B}" srcOrd="3" destOrd="0" parTransId="{EC396204-C181-4A9B-A9FB-ED51A0F925EB}" sibTransId="{3CCCDD40-BBBE-4BD5-9AB6-314DE0BE9B00}"/>
    <dgm:cxn modelId="{0303C156-5172-4DC6-84B7-0B97CB172EF4}" type="presOf" srcId="{3F571C02-D534-4FAE-96AC-85737C305CD6}" destId="{33CC3ECC-FFA9-4122-848F-5DB9B54298AC}" srcOrd="0" destOrd="0" presId="urn:microsoft.com/office/officeart/2005/8/layout/cycle7"/>
    <dgm:cxn modelId="{82EBB979-4A8F-4550-9DCD-967B97A3525D}" type="presOf" srcId="{5DC7B91D-8588-4EC5-AA81-4F9312C12C46}" destId="{8E2E7587-2677-4714-83A5-891DD8729284}" srcOrd="1" destOrd="0" presId="urn:microsoft.com/office/officeart/2005/8/layout/cycle7"/>
    <dgm:cxn modelId="{D5600B7B-898C-4B52-B0A8-89815A351745}" type="presOf" srcId="{3CCCDD40-BBBE-4BD5-9AB6-314DE0BE9B00}" destId="{944735B3-D0A4-476A-B445-61C632E7DFFA}" srcOrd="0" destOrd="0" presId="urn:microsoft.com/office/officeart/2005/8/layout/cycle7"/>
    <dgm:cxn modelId="{01E4FA7B-31ED-430D-A607-47420071A1B9}" srcId="{9BB9CF29-FA56-4422-BC7C-31F05D105D21}" destId="{B821548A-D69C-4DE5-8156-2A28CFAEB3E5}" srcOrd="7" destOrd="0" parTransId="{5F2E12AB-7298-45C4-85C3-2F3C0E17496E}" sibTransId="{C705E090-7DA6-4C0F-887A-204B2671827E}"/>
    <dgm:cxn modelId="{F34A8884-EE51-4E54-AB69-BCD1DA5C45C4}" type="presOf" srcId="{3FE9AAB4-D945-416E-978C-C6913CA3E94A}" destId="{2BBAC7AC-E2AF-4D82-AFB5-BF8D7FFBD2C2}" srcOrd="0" destOrd="0" presId="urn:microsoft.com/office/officeart/2005/8/layout/cycle7"/>
    <dgm:cxn modelId="{BBBEC885-2FF4-421A-B022-898993A5F27D}" type="presOf" srcId="{B821548A-D69C-4DE5-8156-2A28CFAEB3E5}" destId="{02977318-450E-4760-B1EC-F29BA68BA8A0}" srcOrd="0" destOrd="0" presId="urn:microsoft.com/office/officeart/2005/8/layout/cycle7"/>
    <dgm:cxn modelId="{7EB10487-912A-4A13-87D4-B08DCF99BE34}" type="presOf" srcId="{C705E090-7DA6-4C0F-887A-204B2671827E}" destId="{AC15B81B-C983-4969-A045-11B580CDE556}" srcOrd="1" destOrd="0" presId="urn:microsoft.com/office/officeart/2005/8/layout/cycle7"/>
    <dgm:cxn modelId="{308C778C-C453-4512-A63E-30B18C2A0C01}" type="presOf" srcId="{913525F1-709D-4C45-9FA8-E02043A9E360}" destId="{E542258A-AA21-44B3-A9BE-C504563FAF25}" srcOrd="0" destOrd="0" presId="urn:microsoft.com/office/officeart/2005/8/layout/cycle7"/>
    <dgm:cxn modelId="{46389692-02E7-4691-B10A-365F401C530B}" type="presOf" srcId="{09004939-3918-444E-BBC7-D86C9240C51D}" destId="{0559AFEA-38FC-4EB2-9257-274FB0DFDA3B}" srcOrd="0" destOrd="0" presId="urn:microsoft.com/office/officeart/2005/8/layout/cycle7"/>
    <dgm:cxn modelId="{510C1B9D-F362-4436-B84D-5BCBFA34C7C4}" type="presOf" srcId="{9245C578-6558-4286-A015-FB4C21E04D20}" destId="{7DCAA1AE-455C-4D56-99D4-110E06E2672A}" srcOrd="1" destOrd="0" presId="urn:microsoft.com/office/officeart/2005/8/layout/cycle7"/>
    <dgm:cxn modelId="{5500B99D-20A3-4E09-A284-853CA8CDFF75}" srcId="{9BB9CF29-FA56-4422-BC7C-31F05D105D21}" destId="{9F61BDD6-92F1-4B7A-B924-49F4DA302C2B}" srcOrd="5" destOrd="0" parTransId="{81E46E2E-084B-4D5F-B1A3-13299394B1E6}" sibTransId="{A44EF98D-85E4-4DB0-8D8D-640BA7606F5B}"/>
    <dgm:cxn modelId="{DF7823A1-8053-4250-B754-9447C87D1E04}" type="presOf" srcId="{291D0456-CDB0-4AAB-9C04-C25B611D099B}" destId="{837EEC5F-A32E-4CDB-837A-80C67CD19FC0}" srcOrd="0" destOrd="0" presId="urn:microsoft.com/office/officeart/2005/8/layout/cycle7"/>
    <dgm:cxn modelId="{7F8058A5-81B1-4E3F-ADE4-BE75C89F2BA5}" type="presOf" srcId="{C705E090-7DA6-4C0F-887A-204B2671827E}" destId="{DAB7164E-5C29-4FE4-97D5-D3D42CE945FD}" srcOrd="0" destOrd="0" presId="urn:microsoft.com/office/officeart/2005/8/layout/cycle7"/>
    <dgm:cxn modelId="{52C91DB2-F3D4-4922-BFF2-BF1059354357}" type="presOf" srcId="{E73CC1BA-AB4F-4A80-95BA-6521E11404F8}" destId="{4392EB06-9904-4C6F-AC24-63AE6A7C155C}" srcOrd="1" destOrd="0" presId="urn:microsoft.com/office/officeart/2005/8/layout/cycle7"/>
    <dgm:cxn modelId="{A2E591B7-085C-49EA-92AA-C48DC530B081}" srcId="{9BB9CF29-FA56-4422-BC7C-31F05D105D21}" destId="{3FE9AAB4-D945-416E-978C-C6913CA3E94A}" srcOrd="0" destOrd="0" parTransId="{6382F74E-E4F4-4F20-BF26-D7CA6F8B6929}" sibTransId="{3F571C02-D534-4FAE-96AC-85737C305CD6}"/>
    <dgm:cxn modelId="{C64E5CC9-36E1-40CB-B7C1-364E5B21B567}" type="presOf" srcId="{5DC7B91D-8588-4EC5-AA81-4F9312C12C46}" destId="{703D9E10-9221-4599-A305-281309B83041}" srcOrd="0" destOrd="0" presId="urn:microsoft.com/office/officeart/2005/8/layout/cycle7"/>
    <dgm:cxn modelId="{B67100D2-EF91-4E8F-8B77-87E66903E4AA}" type="presOf" srcId="{3CCCDD40-BBBE-4BD5-9AB6-314DE0BE9B00}" destId="{CA983ABE-A6B6-4F66-BF3A-C2603F78FF79}" srcOrd="1" destOrd="0" presId="urn:microsoft.com/office/officeart/2005/8/layout/cycle7"/>
    <dgm:cxn modelId="{EE7B70E2-E0BD-4037-96A8-4FA04340EFFE}" srcId="{9BB9CF29-FA56-4422-BC7C-31F05D105D21}" destId="{00753E29-A31F-46C6-ADA9-A6EA45C872F2}" srcOrd="4" destOrd="0" parTransId="{73C0FDAA-3418-46ED-871F-ADDA8E26345A}" sibTransId="{E73CC1BA-AB4F-4A80-95BA-6521E11404F8}"/>
    <dgm:cxn modelId="{B57E58EC-49FD-4881-9A78-2480184056B4}" type="presOf" srcId="{A2CC8FEA-AC37-4B21-8D72-E10D860F0151}" destId="{23964EC0-6B67-4022-B76A-6C4282A8F620}" srcOrd="0" destOrd="0" presId="urn:microsoft.com/office/officeart/2005/8/layout/cycle7"/>
    <dgm:cxn modelId="{7DE5CFF0-1308-4382-8A96-5F51B0748933}" type="presOf" srcId="{A44EF98D-85E4-4DB0-8D8D-640BA7606F5B}" destId="{9EEA07AF-8D02-40F4-96FE-8E513F779E95}" srcOrd="1" destOrd="0" presId="urn:microsoft.com/office/officeart/2005/8/layout/cycle7"/>
    <dgm:cxn modelId="{335A1EFF-D3D7-4C33-843A-00C4B19BB125}" type="presOf" srcId="{00753E29-A31F-46C6-ADA9-A6EA45C872F2}" destId="{44A65759-5AE8-4D73-B4C9-1EE8D805D2DC}" srcOrd="0" destOrd="0" presId="urn:microsoft.com/office/officeart/2005/8/layout/cycle7"/>
    <dgm:cxn modelId="{57F54C98-1F67-41FB-A65F-AD574CD23C0D}" type="presParOf" srcId="{C28BE05E-F772-4280-8F17-D43D5EC094CF}" destId="{2BBAC7AC-E2AF-4D82-AFB5-BF8D7FFBD2C2}" srcOrd="0" destOrd="0" presId="urn:microsoft.com/office/officeart/2005/8/layout/cycle7"/>
    <dgm:cxn modelId="{4BB05200-4BF1-47BE-B5FB-5015CA3D1EAA}" type="presParOf" srcId="{C28BE05E-F772-4280-8F17-D43D5EC094CF}" destId="{33CC3ECC-FFA9-4122-848F-5DB9B54298AC}" srcOrd="1" destOrd="0" presId="urn:microsoft.com/office/officeart/2005/8/layout/cycle7"/>
    <dgm:cxn modelId="{A978693B-D6E0-4889-AD84-F3D181A4A07B}" type="presParOf" srcId="{33CC3ECC-FFA9-4122-848F-5DB9B54298AC}" destId="{7EB08A72-BFEF-46A8-91DB-19E7B3076789}" srcOrd="0" destOrd="0" presId="urn:microsoft.com/office/officeart/2005/8/layout/cycle7"/>
    <dgm:cxn modelId="{F432FCCA-6262-4665-A595-84E3F1E7C61C}" type="presParOf" srcId="{C28BE05E-F772-4280-8F17-D43D5EC094CF}" destId="{0559AFEA-38FC-4EB2-9257-274FB0DFDA3B}" srcOrd="2" destOrd="0" presId="urn:microsoft.com/office/officeart/2005/8/layout/cycle7"/>
    <dgm:cxn modelId="{0BABE294-2EAF-4560-92C9-793F5000178E}" type="presParOf" srcId="{C28BE05E-F772-4280-8F17-D43D5EC094CF}" destId="{23964EC0-6B67-4022-B76A-6C4282A8F620}" srcOrd="3" destOrd="0" presId="urn:microsoft.com/office/officeart/2005/8/layout/cycle7"/>
    <dgm:cxn modelId="{E4ACF294-F95E-4493-9A56-1C7B0DD79410}" type="presParOf" srcId="{23964EC0-6B67-4022-B76A-6C4282A8F620}" destId="{9B75C216-0CF0-4B90-A832-1A043B8195FA}" srcOrd="0" destOrd="0" presId="urn:microsoft.com/office/officeart/2005/8/layout/cycle7"/>
    <dgm:cxn modelId="{63698D51-0B75-4F9E-B2DF-14555D76647B}" type="presParOf" srcId="{C28BE05E-F772-4280-8F17-D43D5EC094CF}" destId="{4CB62230-C7BE-44F6-9542-14567AA4271E}" srcOrd="4" destOrd="0" presId="urn:microsoft.com/office/officeart/2005/8/layout/cycle7"/>
    <dgm:cxn modelId="{D052B7ED-4010-4CD0-A7E6-1A10CAEAA1BA}" type="presParOf" srcId="{C28BE05E-F772-4280-8F17-D43D5EC094CF}" destId="{8181C3ED-718F-4CB6-8912-2BA4EA756E73}" srcOrd="5" destOrd="0" presId="urn:microsoft.com/office/officeart/2005/8/layout/cycle7"/>
    <dgm:cxn modelId="{F6C8BDC0-95E7-4852-9C57-3BD20824FE9E}" type="presParOf" srcId="{8181C3ED-718F-4CB6-8912-2BA4EA756E73}" destId="{7DCAA1AE-455C-4D56-99D4-110E06E2672A}" srcOrd="0" destOrd="0" presId="urn:microsoft.com/office/officeart/2005/8/layout/cycle7"/>
    <dgm:cxn modelId="{1B7A07D0-75E1-4987-A3F5-199B715B346D}" type="presParOf" srcId="{C28BE05E-F772-4280-8F17-D43D5EC094CF}" destId="{837EEC5F-A32E-4CDB-837A-80C67CD19FC0}" srcOrd="6" destOrd="0" presId="urn:microsoft.com/office/officeart/2005/8/layout/cycle7"/>
    <dgm:cxn modelId="{F9F583A4-43B0-4F06-A15E-95647B7F8772}" type="presParOf" srcId="{C28BE05E-F772-4280-8F17-D43D5EC094CF}" destId="{944735B3-D0A4-476A-B445-61C632E7DFFA}" srcOrd="7" destOrd="0" presId="urn:microsoft.com/office/officeart/2005/8/layout/cycle7"/>
    <dgm:cxn modelId="{F5F4A339-CF6E-4BE5-8F07-D987F8EB3008}" type="presParOf" srcId="{944735B3-D0A4-476A-B445-61C632E7DFFA}" destId="{CA983ABE-A6B6-4F66-BF3A-C2603F78FF79}" srcOrd="0" destOrd="0" presId="urn:microsoft.com/office/officeart/2005/8/layout/cycle7"/>
    <dgm:cxn modelId="{A6CC7199-30D1-411B-9E7E-E3E27C20ACD0}" type="presParOf" srcId="{C28BE05E-F772-4280-8F17-D43D5EC094CF}" destId="{44A65759-5AE8-4D73-B4C9-1EE8D805D2DC}" srcOrd="8" destOrd="0" presId="urn:microsoft.com/office/officeart/2005/8/layout/cycle7"/>
    <dgm:cxn modelId="{123E27F4-EE50-489A-B295-82F68D175D1E}" type="presParOf" srcId="{C28BE05E-F772-4280-8F17-D43D5EC094CF}" destId="{CCC15416-53E1-40DE-B9B6-B41E8EA138BA}" srcOrd="9" destOrd="0" presId="urn:microsoft.com/office/officeart/2005/8/layout/cycle7"/>
    <dgm:cxn modelId="{4D21C3A3-717C-44F6-976D-3C200AD29A5F}" type="presParOf" srcId="{CCC15416-53E1-40DE-B9B6-B41E8EA138BA}" destId="{4392EB06-9904-4C6F-AC24-63AE6A7C155C}" srcOrd="0" destOrd="0" presId="urn:microsoft.com/office/officeart/2005/8/layout/cycle7"/>
    <dgm:cxn modelId="{72C51F78-0354-4FDD-AF87-495C0FEC01F9}" type="presParOf" srcId="{C28BE05E-F772-4280-8F17-D43D5EC094CF}" destId="{23336FBE-2708-4195-A428-8D954E2B4813}" srcOrd="10" destOrd="0" presId="urn:microsoft.com/office/officeart/2005/8/layout/cycle7"/>
    <dgm:cxn modelId="{CE00B1F4-31D4-4ED9-ADDA-8067DC401911}" type="presParOf" srcId="{C28BE05E-F772-4280-8F17-D43D5EC094CF}" destId="{6596D0BF-CC47-42E1-AFA8-AFB27EE3A6E6}" srcOrd="11" destOrd="0" presId="urn:microsoft.com/office/officeart/2005/8/layout/cycle7"/>
    <dgm:cxn modelId="{4EA356BC-E817-483C-824C-047B8CA3E175}" type="presParOf" srcId="{6596D0BF-CC47-42E1-AFA8-AFB27EE3A6E6}" destId="{9EEA07AF-8D02-40F4-96FE-8E513F779E95}" srcOrd="0" destOrd="0" presId="urn:microsoft.com/office/officeart/2005/8/layout/cycle7"/>
    <dgm:cxn modelId="{4A142390-463D-4645-9210-70FF0244132E}" type="presParOf" srcId="{C28BE05E-F772-4280-8F17-D43D5EC094CF}" destId="{E542258A-AA21-44B3-A9BE-C504563FAF25}" srcOrd="12" destOrd="0" presId="urn:microsoft.com/office/officeart/2005/8/layout/cycle7"/>
    <dgm:cxn modelId="{48FE2081-C532-46C1-A841-2340958C5056}" type="presParOf" srcId="{C28BE05E-F772-4280-8F17-D43D5EC094CF}" destId="{703D9E10-9221-4599-A305-281309B83041}" srcOrd="13" destOrd="0" presId="urn:microsoft.com/office/officeart/2005/8/layout/cycle7"/>
    <dgm:cxn modelId="{F4822385-81D1-40C8-A734-B998782226FA}" type="presParOf" srcId="{703D9E10-9221-4599-A305-281309B83041}" destId="{8E2E7587-2677-4714-83A5-891DD8729284}" srcOrd="0" destOrd="0" presId="urn:microsoft.com/office/officeart/2005/8/layout/cycle7"/>
    <dgm:cxn modelId="{DCD5B072-99EC-4E15-9C3D-59B34A73A01C}" type="presParOf" srcId="{C28BE05E-F772-4280-8F17-D43D5EC094CF}" destId="{02977318-450E-4760-B1EC-F29BA68BA8A0}" srcOrd="14" destOrd="0" presId="urn:microsoft.com/office/officeart/2005/8/layout/cycle7"/>
    <dgm:cxn modelId="{045B0CEF-A749-4EC3-8824-7B1CCBD46F2B}" type="presParOf" srcId="{C28BE05E-F772-4280-8F17-D43D5EC094CF}" destId="{DAB7164E-5C29-4FE4-97D5-D3D42CE945FD}" srcOrd="15" destOrd="0" presId="urn:microsoft.com/office/officeart/2005/8/layout/cycle7"/>
    <dgm:cxn modelId="{BE3E82BE-6655-49F8-B81C-D8DC15AB3AC3}" type="presParOf" srcId="{DAB7164E-5C29-4FE4-97D5-D3D42CE945FD}" destId="{AC15B81B-C983-4969-A045-11B580CDE55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0A771C-9E46-42BA-A312-DC55D5385363}" type="doc">
      <dgm:prSet loTypeId="urn:microsoft.com/office/officeart/2005/8/layout/vList6" loCatId="process" qsTypeId="urn:microsoft.com/office/officeart/2005/8/quickstyle/simple2" qsCatId="simple" csTypeId="urn:microsoft.com/office/officeart/2005/8/colors/accent2_2" csCatId="accent2" phldr="1"/>
      <dgm:spPr/>
      <dgm:t>
        <a:bodyPr/>
        <a:lstStyle/>
        <a:p>
          <a:endParaRPr lang="en-US"/>
        </a:p>
      </dgm:t>
    </dgm:pt>
    <dgm:pt modelId="{25EEDA7A-29B9-49B0-9E67-366B81CC9759}">
      <dgm:prSet phldrT="[Text]"/>
      <dgm:spPr/>
      <dgm:t>
        <a:bodyPr/>
        <a:lstStyle/>
        <a:p>
          <a:r>
            <a:rPr lang="en-US" dirty="0"/>
            <a:t>Begin Package</a:t>
          </a:r>
        </a:p>
      </dgm:t>
    </dgm:pt>
    <dgm:pt modelId="{6721599C-C327-462C-A084-4EC2FF75E51A}" type="parTrans" cxnId="{DD97CD17-E66A-431D-91BF-5F033DA4B9F8}">
      <dgm:prSet/>
      <dgm:spPr/>
      <dgm:t>
        <a:bodyPr/>
        <a:lstStyle/>
        <a:p>
          <a:endParaRPr lang="en-US"/>
        </a:p>
      </dgm:t>
    </dgm:pt>
    <dgm:pt modelId="{5122DF10-5FA1-472A-AE02-3D951F010004}" type="sibTrans" cxnId="{DD97CD17-E66A-431D-91BF-5F033DA4B9F8}">
      <dgm:prSet/>
      <dgm:spPr/>
      <dgm:t>
        <a:bodyPr/>
        <a:lstStyle/>
        <a:p>
          <a:endParaRPr lang="en-US"/>
        </a:p>
      </dgm:t>
    </dgm:pt>
    <dgm:pt modelId="{B3A3F5A5-5982-4421-8650-61AE97173022}">
      <dgm:prSet phldrT="[Text]"/>
      <dgm:spPr/>
      <dgm:t>
        <a:bodyPr/>
        <a:lstStyle/>
        <a:p>
          <a:r>
            <a:rPr lang="en-US" dirty="0"/>
            <a:t>HIPAA Release</a:t>
          </a:r>
        </a:p>
      </dgm:t>
    </dgm:pt>
    <dgm:pt modelId="{781B429E-8942-4CF4-9CAA-E4283549D3C7}" type="parTrans" cxnId="{28576CBA-F078-4EAA-A818-390BAEF9E9F1}">
      <dgm:prSet/>
      <dgm:spPr/>
      <dgm:t>
        <a:bodyPr/>
        <a:lstStyle/>
        <a:p>
          <a:endParaRPr lang="en-US"/>
        </a:p>
      </dgm:t>
    </dgm:pt>
    <dgm:pt modelId="{46B13193-87FA-4A4B-AB17-FC2C7DD4F436}" type="sibTrans" cxnId="{28576CBA-F078-4EAA-A818-390BAEF9E9F1}">
      <dgm:prSet/>
      <dgm:spPr/>
      <dgm:t>
        <a:bodyPr/>
        <a:lstStyle/>
        <a:p>
          <a:endParaRPr lang="en-US"/>
        </a:p>
      </dgm:t>
    </dgm:pt>
    <dgm:pt modelId="{92409A09-3AA5-4B5A-8B96-214C6C97E63E}">
      <dgm:prSet phldrT="[Text]"/>
      <dgm:spPr/>
      <dgm:t>
        <a:bodyPr/>
        <a:lstStyle/>
        <a:p>
          <a:r>
            <a:rPr lang="en-US" dirty="0"/>
            <a:t>Additional Providers</a:t>
          </a:r>
        </a:p>
      </dgm:t>
    </dgm:pt>
    <dgm:pt modelId="{CE632F8B-3F30-4BE9-ACC0-91448DFD3A1C}" type="parTrans" cxnId="{494496F8-3EAC-43C3-A4AB-D253A6084ACF}">
      <dgm:prSet/>
      <dgm:spPr/>
      <dgm:t>
        <a:bodyPr/>
        <a:lstStyle/>
        <a:p>
          <a:endParaRPr lang="en-US"/>
        </a:p>
      </dgm:t>
    </dgm:pt>
    <dgm:pt modelId="{B8ED30B0-0EBE-466B-91A7-418780B562B5}" type="sibTrans" cxnId="{494496F8-3EAC-43C3-A4AB-D253A6084ACF}">
      <dgm:prSet/>
      <dgm:spPr/>
      <dgm:t>
        <a:bodyPr/>
        <a:lstStyle/>
        <a:p>
          <a:endParaRPr lang="en-US"/>
        </a:p>
      </dgm:t>
    </dgm:pt>
    <dgm:pt modelId="{759DEAF0-0E38-491F-88C9-F2786102AE92}">
      <dgm:prSet phldrT="[Text]"/>
      <dgm:spPr/>
      <dgm:t>
        <a:bodyPr/>
        <a:lstStyle/>
        <a:p>
          <a:r>
            <a:rPr lang="en-US" dirty="0"/>
            <a:t>Upload Documents</a:t>
          </a:r>
        </a:p>
      </dgm:t>
    </dgm:pt>
    <dgm:pt modelId="{A3125F11-6E06-4DD0-ADF4-A999C2AB30C6}" type="parTrans" cxnId="{5DAC4F8D-85C9-4129-905F-AFDA48AFD630}">
      <dgm:prSet/>
      <dgm:spPr/>
      <dgm:t>
        <a:bodyPr/>
        <a:lstStyle/>
        <a:p>
          <a:endParaRPr lang="en-US"/>
        </a:p>
      </dgm:t>
    </dgm:pt>
    <dgm:pt modelId="{02E2526F-C8C5-47E0-959F-D067960B26D8}" type="sibTrans" cxnId="{5DAC4F8D-85C9-4129-905F-AFDA48AFD630}">
      <dgm:prSet/>
      <dgm:spPr/>
      <dgm:t>
        <a:bodyPr/>
        <a:lstStyle/>
        <a:p>
          <a:endParaRPr lang="en-US"/>
        </a:p>
      </dgm:t>
    </dgm:pt>
    <dgm:pt modelId="{1B62DA15-31F8-45A7-99ED-F3B16C637479}">
      <dgm:prSet phldrT="[Text]"/>
      <dgm:spPr/>
      <dgm:t>
        <a:bodyPr/>
        <a:lstStyle/>
        <a:p>
          <a:r>
            <a:rPr lang="en-US" dirty="0"/>
            <a:t>Family Medical Review</a:t>
          </a:r>
        </a:p>
      </dgm:t>
    </dgm:pt>
    <dgm:pt modelId="{27ED5C98-18E1-4E99-AECF-3159C1C8D22F}" type="parTrans" cxnId="{C787D262-30B3-497C-A947-302954ED4FEA}">
      <dgm:prSet/>
      <dgm:spPr/>
      <dgm:t>
        <a:bodyPr/>
        <a:lstStyle/>
        <a:p>
          <a:endParaRPr lang="en-US"/>
        </a:p>
      </dgm:t>
    </dgm:pt>
    <dgm:pt modelId="{EA82DC92-F7D0-46BD-9422-B350E7D066B1}" type="sibTrans" cxnId="{C787D262-30B3-497C-A947-302954ED4FEA}">
      <dgm:prSet/>
      <dgm:spPr/>
      <dgm:t>
        <a:bodyPr/>
        <a:lstStyle/>
        <a:p>
          <a:endParaRPr lang="en-US"/>
        </a:p>
      </dgm:t>
    </dgm:pt>
    <dgm:pt modelId="{833AA042-3233-4967-8EE9-E121B8242817}">
      <dgm:prSet phldrT="[Text]"/>
      <dgm:spPr/>
      <dgm:t>
        <a:bodyPr/>
        <a:lstStyle/>
        <a:p>
          <a:r>
            <a:rPr lang="en-US" dirty="0"/>
            <a:t>MTF CC Review</a:t>
          </a:r>
        </a:p>
      </dgm:t>
    </dgm:pt>
    <dgm:pt modelId="{302486A5-02EF-4827-A00A-9D5F28C0701B}" type="parTrans" cxnId="{B1395E2B-6013-43F4-B128-E6DC673ADEDC}">
      <dgm:prSet/>
      <dgm:spPr/>
      <dgm:t>
        <a:bodyPr/>
        <a:lstStyle/>
        <a:p>
          <a:endParaRPr lang="en-US"/>
        </a:p>
      </dgm:t>
    </dgm:pt>
    <dgm:pt modelId="{86ED36DA-B69D-4071-946E-FF6B32E166F2}" type="sibTrans" cxnId="{B1395E2B-6013-43F4-B128-E6DC673ADEDC}">
      <dgm:prSet/>
      <dgm:spPr/>
      <dgm:t>
        <a:bodyPr/>
        <a:lstStyle/>
        <a:p>
          <a:endParaRPr lang="en-US"/>
        </a:p>
      </dgm:t>
    </dgm:pt>
    <dgm:pt modelId="{6741B22D-7D84-47BE-8488-26D9291AF5EB}">
      <dgm:prSet phldrT="[Text]"/>
      <dgm:spPr/>
      <dgm:t>
        <a:bodyPr/>
        <a:lstStyle/>
        <a:p>
          <a:r>
            <a:rPr lang="en-US" dirty="0"/>
            <a:t>MRC Regional Staff</a:t>
          </a:r>
        </a:p>
      </dgm:t>
    </dgm:pt>
    <dgm:pt modelId="{2C181D27-B7FE-4BBE-8B72-60FB16A83394}" type="parTrans" cxnId="{0578DCEC-68EF-4583-B5CB-4152B8590A39}">
      <dgm:prSet/>
      <dgm:spPr/>
      <dgm:t>
        <a:bodyPr/>
        <a:lstStyle/>
        <a:p>
          <a:endParaRPr lang="en-US"/>
        </a:p>
      </dgm:t>
    </dgm:pt>
    <dgm:pt modelId="{74F0706D-6D95-48BB-9D9E-F189A8EDF28A}" type="sibTrans" cxnId="{0578DCEC-68EF-4583-B5CB-4152B8590A39}">
      <dgm:prSet/>
      <dgm:spPr/>
      <dgm:t>
        <a:bodyPr/>
        <a:lstStyle/>
        <a:p>
          <a:endParaRPr lang="en-US"/>
        </a:p>
      </dgm:t>
    </dgm:pt>
    <dgm:pt modelId="{DA41F7E7-694F-4FEF-BDAD-1C5C4FC9C581}">
      <dgm:prSet phldrT="[Text]"/>
      <dgm:spPr/>
      <dgm:t>
        <a:bodyPr/>
        <a:lstStyle/>
        <a:p>
          <a:r>
            <a:rPr lang="en-US" dirty="0"/>
            <a:t>MRC Regional Provider</a:t>
          </a:r>
        </a:p>
      </dgm:t>
    </dgm:pt>
    <dgm:pt modelId="{7C7DBD22-5522-4D24-BCB6-75039129B853}" type="parTrans" cxnId="{DD9AD736-D7BF-49CA-A4A4-281EF9B3466C}">
      <dgm:prSet/>
      <dgm:spPr/>
      <dgm:t>
        <a:bodyPr/>
        <a:lstStyle/>
        <a:p>
          <a:endParaRPr lang="en-US"/>
        </a:p>
      </dgm:t>
    </dgm:pt>
    <dgm:pt modelId="{E16D4A2F-E30E-4199-AD55-992E53095B78}" type="sibTrans" cxnId="{DD9AD736-D7BF-49CA-A4A4-281EF9B3466C}">
      <dgm:prSet/>
      <dgm:spPr/>
      <dgm:t>
        <a:bodyPr/>
        <a:lstStyle/>
        <a:p>
          <a:endParaRPr lang="en-US"/>
        </a:p>
      </dgm:t>
    </dgm:pt>
    <dgm:pt modelId="{5086AF07-DA34-4D13-9E80-87089E3435C3}">
      <dgm:prSet phldrT="[Text]"/>
      <dgm:spPr/>
      <dgm:t>
        <a:bodyPr/>
        <a:lstStyle/>
        <a:p>
          <a:r>
            <a:rPr lang="en-US" dirty="0"/>
            <a:t>MRC Staff</a:t>
          </a:r>
        </a:p>
      </dgm:t>
    </dgm:pt>
    <dgm:pt modelId="{E4494F6B-D5A7-4673-B105-6BE8CCA929B5}" type="parTrans" cxnId="{DEEF66FA-B84F-492A-B251-391A4E93A834}">
      <dgm:prSet/>
      <dgm:spPr/>
      <dgm:t>
        <a:bodyPr/>
        <a:lstStyle/>
        <a:p>
          <a:endParaRPr lang="en-US"/>
        </a:p>
      </dgm:t>
    </dgm:pt>
    <dgm:pt modelId="{1CC5F627-6938-4FCA-A8DD-7B93F8EFBE82}" type="sibTrans" cxnId="{DEEF66FA-B84F-492A-B251-391A4E93A834}">
      <dgm:prSet/>
      <dgm:spPr/>
      <dgm:t>
        <a:bodyPr/>
        <a:lstStyle/>
        <a:p>
          <a:endParaRPr lang="en-US"/>
        </a:p>
      </dgm:t>
    </dgm:pt>
    <dgm:pt modelId="{FC49B8EC-1735-472D-B79B-DBB58677EFF7}">
      <dgm:prSet/>
      <dgm:spPr/>
      <dgm:t>
        <a:bodyPr/>
        <a:lstStyle/>
        <a:p>
          <a:pPr marL="0" indent="169863">
            <a:buNone/>
          </a:pPr>
          <a:r>
            <a:rPr lang="en-US" dirty="0"/>
            <a:t>SM or MTF CC starts the enrollment/update</a:t>
          </a:r>
        </a:p>
      </dgm:t>
    </dgm:pt>
    <dgm:pt modelId="{3032A4C9-3729-45F8-A976-E7A93752AD95}" type="parTrans" cxnId="{932754F3-97D1-4B1F-BCC1-21F39F1DC191}">
      <dgm:prSet/>
      <dgm:spPr/>
      <dgm:t>
        <a:bodyPr/>
        <a:lstStyle/>
        <a:p>
          <a:endParaRPr lang="en-US"/>
        </a:p>
      </dgm:t>
    </dgm:pt>
    <dgm:pt modelId="{1646FBC3-9849-453B-B897-BC5E7CE661DF}" type="sibTrans" cxnId="{932754F3-97D1-4B1F-BCC1-21F39F1DC191}">
      <dgm:prSet/>
      <dgm:spPr/>
      <dgm:t>
        <a:bodyPr/>
        <a:lstStyle/>
        <a:p>
          <a:endParaRPr lang="en-US"/>
        </a:p>
      </dgm:t>
    </dgm:pt>
    <dgm:pt modelId="{5EB8F442-98E1-4FDF-B8D5-F4974761460D}">
      <dgm:prSet/>
      <dgm:spPr/>
      <dgm:t>
        <a:bodyPr/>
        <a:lstStyle/>
        <a:p>
          <a:pPr marL="0" indent="169863">
            <a:buNone/>
          </a:pPr>
          <a:r>
            <a:rPr lang="en-US" dirty="0"/>
            <a:t>SM signs medical release</a:t>
          </a:r>
        </a:p>
      </dgm:t>
    </dgm:pt>
    <dgm:pt modelId="{52BE2002-ADD1-4E7B-AB11-3992E3A9DFBC}" type="parTrans" cxnId="{5F331596-CABD-4F6E-93D5-14E11337C3E0}">
      <dgm:prSet/>
      <dgm:spPr/>
      <dgm:t>
        <a:bodyPr/>
        <a:lstStyle/>
        <a:p>
          <a:endParaRPr lang="en-US"/>
        </a:p>
      </dgm:t>
    </dgm:pt>
    <dgm:pt modelId="{1A2C921B-972D-4EBB-9D4F-157951AA61D2}" type="sibTrans" cxnId="{5F331596-CABD-4F6E-93D5-14E11337C3E0}">
      <dgm:prSet/>
      <dgm:spPr/>
      <dgm:t>
        <a:bodyPr/>
        <a:lstStyle/>
        <a:p>
          <a:endParaRPr lang="en-US"/>
        </a:p>
      </dgm:t>
    </dgm:pt>
    <dgm:pt modelId="{E5D57654-A7A8-47CD-ACF5-4E70633D9CB0}">
      <dgm:prSet/>
      <dgm:spPr/>
      <dgm:t>
        <a:bodyPr/>
        <a:lstStyle/>
        <a:p>
          <a:pPr marL="0" indent="169863">
            <a:buNone/>
          </a:pPr>
          <a:r>
            <a:rPr lang="en-US" dirty="0"/>
            <a:t>MTF CC adds MTF providers and/or civilian providers</a:t>
          </a:r>
        </a:p>
      </dgm:t>
    </dgm:pt>
    <dgm:pt modelId="{61884612-A9AE-40E2-B553-C0AE23F68054}" type="parTrans" cxnId="{13DE79DB-2781-4E93-B214-E7B27E8C6B8D}">
      <dgm:prSet/>
      <dgm:spPr/>
      <dgm:t>
        <a:bodyPr/>
        <a:lstStyle/>
        <a:p>
          <a:endParaRPr lang="en-US"/>
        </a:p>
      </dgm:t>
    </dgm:pt>
    <dgm:pt modelId="{D7E18590-FD9F-4C7F-84CE-72CA39E2FD82}" type="sibTrans" cxnId="{13DE79DB-2781-4E93-B214-E7B27E8C6B8D}">
      <dgm:prSet/>
      <dgm:spPr/>
      <dgm:t>
        <a:bodyPr/>
        <a:lstStyle/>
        <a:p>
          <a:endParaRPr lang="en-US"/>
        </a:p>
      </dgm:t>
    </dgm:pt>
    <dgm:pt modelId="{59472406-001B-432C-AF04-939A914791B2}">
      <dgm:prSet/>
      <dgm:spPr/>
      <dgm:t>
        <a:bodyPr/>
        <a:lstStyle/>
        <a:p>
          <a:pPr marL="0" indent="169863">
            <a:buNone/>
          </a:pPr>
          <a:r>
            <a:rPr lang="en-US" dirty="0"/>
            <a:t>FM uploads documents from civilian providers</a:t>
          </a:r>
        </a:p>
      </dgm:t>
    </dgm:pt>
    <dgm:pt modelId="{14413E68-65F2-453C-80AB-C2782D5D02FF}" type="parTrans" cxnId="{6FAE9CDC-AD91-4467-8664-7F64EA690ABF}">
      <dgm:prSet/>
      <dgm:spPr/>
      <dgm:t>
        <a:bodyPr/>
        <a:lstStyle/>
        <a:p>
          <a:endParaRPr lang="en-US"/>
        </a:p>
      </dgm:t>
    </dgm:pt>
    <dgm:pt modelId="{0CD2D02F-548E-46B8-82B9-D13829A13CE0}" type="sibTrans" cxnId="{6FAE9CDC-AD91-4467-8664-7F64EA690ABF}">
      <dgm:prSet/>
      <dgm:spPr/>
      <dgm:t>
        <a:bodyPr/>
        <a:lstStyle/>
        <a:p>
          <a:endParaRPr lang="en-US"/>
        </a:p>
      </dgm:t>
    </dgm:pt>
    <dgm:pt modelId="{F33228C9-9232-42DB-A36A-CAAB1D56430F}">
      <dgm:prSet/>
      <dgm:spPr/>
      <dgm:t>
        <a:bodyPr/>
        <a:lstStyle/>
        <a:p>
          <a:pPr marL="0" indent="169863">
            <a:buNone/>
          </a:pPr>
          <a:r>
            <a:rPr lang="en-US" dirty="0"/>
            <a:t>Family reviews information and signs/certifies</a:t>
          </a:r>
        </a:p>
      </dgm:t>
    </dgm:pt>
    <dgm:pt modelId="{C23A8B54-921A-4C32-B82C-0AD0B63FAC66}" type="parTrans" cxnId="{E4E345D9-30C0-411B-A2F8-9D9ED857E0AC}">
      <dgm:prSet/>
      <dgm:spPr/>
      <dgm:t>
        <a:bodyPr/>
        <a:lstStyle/>
        <a:p>
          <a:endParaRPr lang="en-US"/>
        </a:p>
      </dgm:t>
    </dgm:pt>
    <dgm:pt modelId="{EF6B8525-322A-471E-8828-C012A9C354A4}" type="sibTrans" cxnId="{E4E345D9-30C0-411B-A2F8-9D9ED857E0AC}">
      <dgm:prSet/>
      <dgm:spPr/>
      <dgm:t>
        <a:bodyPr/>
        <a:lstStyle/>
        <a:p>
          <a:endParaRPr lang="en-US"/>
        </a:p>
      </dgm:t>
    </dgm:pt>
    <dgm:pt modelId="{4BD1B857-5C08-49AE-A0E2-6C2E86823A1B}">
      <dgm:prSet/>
      <dgm:spPr/>
      <dgm:t>
        <a:bodyPr/>
        <a:lstStyle/>
        <a:p>
          <a:r>
            <a:rPr lang="en-US" dirty="0"/>
            <a:t>Medical Director</a:t>
          </a:r>
        </a:p>
      </dgm:t>
    </dgm:pt>
    <dgm:pt modelId="{53E4D2D6-1089-4B2C-AACF-AD11A2CFA6A7}" type="parTrans" cxnId="{2E0ADB03-CA56-43EC-B25D-3D108AF6B5F8}">
      <dgm:prSet/>
      <dgm:spPr/>
      <dgm:t>
        <a:bodyPr/>
        <a:lstStyle/>
        <a:p>
          <a:endParaRPr lang="en-US"/>
        </a:p>
      </dgm:t>
    </dgm:pt>
    <dgm:pt modelId="{FD861924-5925-411D-B2FD-C1215A07DDE9}" type="sibTrans" cxnId="{2E0ADB03-CA56-43EC-B25D-3D108AF6B5F8}">
      <dgm:prSet/>
      <dgm:spPr/>
      <dgm:t>
        <a:bodyPr/>
        <a:lstStyle/>
        <a:p>
          <a:endParaRPr lang="en-US"/>
        </a:p>
      </dgm:t>
    </dgm:pt>
    <dgm:pt modelId="{E98CC245-59A4-49CA-8169-B63F5577D688}">
      <dgm:prSet/>
      <dgm:spPr/>
      <dgm:t>
        <a:bodyPr/>
        <a:lstStyle/>
        <a:p>
          <a:pPr marL="0" indent="169863">
            <a:buNone/>
          </a:pPr>
          <a:r>
            <a:rPr lang="en-US" dirty="0"/>
            <a:t>Reviews Information</a:t>
          </a:r>
        </a:p>
      </dgm:t>
    </dgm:pt>
    <dgm:pt modelId="{3F1B7079-891F-43B3-8171-BFEE4C494BA2}" type="parTrans" cxnId="{59C91F94-F1D3-4DF4-9745-7C92B318DCAB}">
      <dgm:prSet/>
      <dgm:spPr/>
      <dgm:t>
        <a:bodyPr/>
        <a:lstStyle/>
        <a:p>
          <a:endParaRPr lang="en-US"/>
        </a:p>
      </dgm:t>
    </dgm:pt>
    <dgm:pt modelId="{DD1FFBAD-EDA8-46D6-B7F4-29D77C3DE913}" type="sibTrans" cxnId="{59C91F94-F1D3-4DF4-9745-7C92B318DCAB}">
      <dgm:prSet/>
      <dgm:spPr/>
      <dgm:t>
        <a:bodyPr/>
        <a:lstStyle/>
        <a:p>
          <a:endParaRPr lang="en-US"/>
        </a:p>
      </dgm:t>
    </dgm:pt>
    <dgm:pt modelId="{65A9FABC-49FE-42C6-AF22-45DA1B6B0C84}">
      <dgm:prSet/>
      <dgm:spPr/>
      <dgm:t>
        <a:bodyPr/>
        <a:lstStyle/>
        <a:p>
          <a:r>
            <a:rPr lang="en-US" dirty="0"/>
            <a:t>EFMP Provider</a:t>
          </a:r>
        </a:p>
      </dgm:t>
    </dgm:pt>
    <dgm:pt modelId="{41A2EAEC-2F25-46C6-929A-BF712EC60515}" type="parTrans" cxnId="{CF967D5D-E0C7-4957-9411-E57C6B1E0000}">
      <dgm:prSet/>
      <dgm:spPr/>
      <dgm:t>
        <a:bodyPr/>
        <a:lstStyle/>
        <a:p>
          <a:endParaRPr lang="en-US"/>
        </a:p>
      </dgm:t>
    </dgm:pt>
    <dgm:pt modelId="{2193B2AA-0625-44D0-8031-F679757E7E02}" type="sibTrans" cxnId="{CF967D5D-E0C7-4957-9411-E57C6B1E0000}">
      <dgm:prSet/>
      <dgm:spPr/>
      <dgm:t>
        <a:bodyPr/>
        <a:lstStyle/>
        <a:p>
          <a:endParaRPr lang="en-US"/>
        </a:p>
      </dgm:t>
    </dgm:pt>
    <dgm:pt modelId="{02EB81DD-EA56-4305-A5B0-FB933C841E2D}">
      <dgm:prSet/>
      <dgm:spPr/>
      <dgm:t>
        <a:bodyPr/>
        <a:lstStyle/>
        <a:p>
          <a:pPr marL="0" indent="169863">
            <a:buNone/>
          </a:pPr>
          <a:r>
            <a:rPr lang="en-US" dirty="0"/>
            <a:t>MTF provider fills out forms (if MTF used)</a:t>
          </a:r>
        </a:p>
      </dgm:t>
    </dgm:pt>
    <dgm:pt modelId="{757008E7-2B21-422C-8457-3E440305AF01}" type="parTrans" cxnId="{8AFCAC5E-D7DB-4C6C-9790-1D7473957882}">
      <dgm:prSet/>
      <dgm:spPr/>
      <dgm:t>
        <a:bodyPr/>
        <a:lstStyle/>
        <a:p>
          <a:endParaRPr lang="en-US"/>
        </a:p>
      </dgm:t>
    </dgm:pt>
    <dgm:pt modelId="{85EA4C8C-A959-4A3B-B5B8-CB432720BC1C}" type="sibTrans" cxnId="{8AFCAC5E-D7DB-4C6C-9790-1D7473957882}">
      <dgm:prSet/>
      <dgm:spPr/>
      <dgm:t>
        <a:bodyPr/>
        <a:lstStyle/>
        <a:p>
          <a:endParaRPr lang="en-US"/>
        </a:p>
      </dgm:t>
    </dgm:pt>
    <dgm:pt modelId="{E941636E-7110-48C2-9848-D47A39484A5B}">
      <dgm:prSet phldrT="[Text]"/>
      <dgm:spPr/>
      <dgm:t>
        <a:bodyPr/>
        <a:lstStyle/>
        <a:p>
          <a:pPr marL="0" indent="169863">
            <a:buNone/>
          </a:pPr>
          <a:r>
            <a:rPr lang="en-US" dirty="0"/>
            <a:t>CC reviews and signs</a:t>
          </a:r>
        </a:p>
      </dgm:t>
    </dgm:pt>
    <dgm:pt modelId="{55B9F402-FA20-4041-B7D6-3B6A47B6397E}" type="parTrans" cxnId="{60AA011F-7674-421F-9E2F-D95E129DB850}">
      <dgm:prSet/>
      <dgm:spPr/>
      <dgm:t>
        <a:bodyPr/>
        <a:lstStyle/>
        <a:p>
          <a:endParaRPr lang="en-US"/>
        </a:p>
      </dgm:t>
    </dgm:pt>
    <dgm:pt modelId="{AFFA6BFE-04F3-419E-98F0-BE8E0E2FC43A}" type="sibTrans" cxnId="{60AA011F-7674-421F-9E2F-D95E129DB850}">
      <dgm:prSet/>
      <dgm:spPr/>
      <dgm:t>
        <a:bodyPr/>
        <a:lstStyle/>
        <a:p>
          <a:endParaRPr lang="en-US"/>
        </a:p>
      </dgm:t>
    </dgm:pt>
    <dgm:pt modelId="{B4BBA2D1-6AA3-48F1-93A6-E041A86828A9}">
      <dgm:prSet phldrT="[Text]"/>
      <dgm:spPr/>
      <dgm:t>
        <a:bodyPr/>
        <a:lstStyle/>
        <a:p>
          <a:pPr marL="0" indent="169863">
            <a:buNone/>
          </a:pPr>
          <a:r>
            <a:rPr lang="en-US" dirty="0"/>
            <a:t>Package is reviewed</a:t>
          </a:r>
        </a:p>
      </dgm:t>
    </dgm:pt>
    <dgm:pt modelId="{50ACAAE9-DDE3-43CC-9F54-2954F8446A0B}" type="parTrans" cxnId="{8227927D-8EB8-47BA-944E-46C5E08DB11F}">
      <dgm:prSet/>
      <dgm:spPr/>
      <dgm:t>
        <a:bodyPr/>
        <a:lstStyle/>
        <a:p>
          <a:endParaRPr lang="en-US"/>
        </a:p>
      </dgm:t>
    </dgm:pt>
    <dgm:pt modelId="{5DF42AED-95B0-44DB-874D-3BBA96C4FD92}" type="sibTrans" cxnId="{8227927D-8EB8-47BA-944E-46C5E08DB11F}">
      <dgm:prSet/>
      <dgm:spPr/>
      <dgm:t>
        <a:bodyPr/>
        <a:lstStyle/>
        <a:p>
          <a:endParaRPr lang="en-US"/>
        </a:p>
      </dgm:t>
    </dgm:pt>
    <dgm:pt modelId="{24923A90-1D63-4D7B-A6A2-0D1B509E6698}">
      <dgm:prSet phldrT="[Text]"/>
      <dgm:spPr/>
      <dgm:t>
        <a:bodyPr/>
        <a:lstStyle/>
        <a:p>
          <a:pPr marL="169863" indent="0">
            <a:buNone/>
          </a:pPr>
          <a:r>
            <a:rPr lang="en-US" dirty="0"/>
            <a:t>Provider reviews and determines eligibility for enrollment</a:t>
          </a:r>
        </a:p>
      </dgm:t>
    </dgm:pt>
    <dgm:pt modelId="{CA382454-706F-4334-89AC-F9E98D06AE1D}" type="parTrans" cxnId="{5CA5E053-2FCD-4C47-BCB1-6BBE2A4177C1}">
      <dgm:prSet/>
      <dgm:spPr/>
      <dgm:t>
        <a:bodyPr/>
        <a:lstStyle/>
        <a:p>
          <a:endParaRPr lang="en-US"/>
        </a:p>
      </dgm:t>
    </dgm:pt>
    <dgm:pt modelId="{FF9ED6AE-0517-44CA-BF9F-2D9C7889C658}" type="sibTrans" cxnId="{5CA5E053-2FCD-4C47-BCB1-6BBE2A4177C1}">
      <dgm:prSet/>
      <dgm:spPr/>
      <dgm:t>
        <a:bodyPr/>
        <a:lstStyle/>
        <a:p>
          <a:endParaRPr lang="en-US"/>
        </a:p>
      </dgm:t>
    </dgm:pt>
    <dgm:pt modelId="{FC160884-83C5-4082-B2C0-A37A294AC0F3}">
      <dgm:prSet phldrT="[Text]"/>
      <dgm:spPr/>
      <dgm:t>
        <a:bodyPr/>
        <a:lstStyle/>
        <a:p>
          <a:pPr marL="233363" indent="-63500">
            <a:buNone/>
          </a:pPr>
          <a:r>
            <a:rPr lang="en-US" dirty="0"/>
            <a:t>Validates package as enrolled, updated or disenrolled</a:t>
          </a:r>
        </a:p>
      </dgm:t>
    </dgm:pt>
    <dgm:pt modelId="{076672FB-935D-4A2D-91A5-284296E9AA9A}" type="parTrans" cxnId="{27E90795-C202-4199-8E86-8EF2AE125B1A}">
      <dgm:prSet/>
      <dgm:spPr/>
      <dgm:t>
        <a:bodyPr/>
        <a:lstStyle/>
        <a:p>
          <a:endParaRPr lang="en-US"/>
        </a:p>
      </dgm:t>
    </dgm:pt>
    <dgm:pt modelId="{249E1B99-D3F5-40CF-9FA1-C7C6CE347A0B}" type="sibTrans" cxnId="{27E90795-C202-4199-8E86-8EF2AE125B1A}">
      <dgm:prSet/>
      <dgm:spPr/>
      <dgm:t>
        <a:bodyPr/>
        <a:lstStyle/>
        <a:p>
          <a:endParaRPr lang="en-US"/>
        </a:p>
      </dgm:t>
    </dgm:pt>
    <dgm:pt modelId="{6FD05DE2-768A-4CF5-9EE9-B15814FAA207}" type="pres">
      <dgm:prSet presAssocID="{310A771C-9E46-42BA-A312-DC55D5385363}" presName="Name0" presStyleCnt="0">
        <dgm:presLayoutVars>
          <dgm:dir/>
          <dgm:animLvl val="lvl"/>
          <dgm:resizeHandles/>
        </dgm:presLayoutVars>
      </dgm:prSet>
      <dgm:spPr/>
    </dgm:pt>
    <dgm:pt modelId="{68DB3CED-F4C2-4FA2-A9C8-CA774C303427}" type="pres">
      <dgm:prSet presAssocID="{25EEDA7A-29B9-49B0-9E67-366B81CC9759}" presName="linNode" presStyleCnt="0"/>
      <dgm:spPr/>
    </dgm:pt>
    <dgm:pt modelId="{3EC4E9E8-E1C2-43FD-91B3-E8EC7197F954}" type="pres">
      <dgm:prSet presAssocID="{25EEDA7A-29B9-49B0-9E67-366B81CC9759}" presName="parentShp" presStyleLbl="node1" presStyleIdx="0" presStyleCnt="11">
        <dgm:presLayoutVars>
          <dgm:bulletEnabled val="1"/>
        </dgm:presLayoutVars>
      </dgm:prSet>
      <dgm:spPr/>
    </dgm:pt>
    <dgm:pt modelId="{C88B9760-9912-4229-8EAB-AF49918BFDFB}" type="pres">
      <dgm:prSet presAssocID="{25EEDA7A-29B9-49B0-9E67-366B81CC9759}" presName="childShp" presStyleLbl="bgAccFollowNode1" presStyleIdx="0" presStyleCnt="11">
        <dgm:presLayoutVars>
          <dgm:bulletEnabled val="1"/>
        </dgm:presLayoutVars>
      </dgm:prSet>
      <dgm:spPr/>
    </dgm:pt>
    <dgm:pt modelId="{894DE109-DB26-4A75-8A68-FB0CA742D095}" type="pres">
      <dgm:prSet presAssocID="{5122DF10-5FA1-472A-AE02-3D951F010004}" presName="spacing" presStyleCnt="0"/>
      <dgm:spPr/>
    </dgm:pt>
    <dgm:pt modelId="{8C53F247-3F05-43A6-93E6-EB7CB65A9D4E}" type="pres">
      <dgm:prSet presAssocID="{B3A3F5A5-5982-4421-8650-61AE97173022}" presName="linNode" presStyleCnt="0"/>
      <dgm:spPr/>
    </dgm:pt>
    <dgm:pt modelId="{C62A5474-62FA-451B-A5D9-63C4DB68236A}" type="pres">
      <dgm:prSet presAssocID="{B3A3F5A5-5982-4421-8650-61AE97173022}" presName="parentShp" presStyleLbl="node1" presStyleIdx="1" presStyleCnt="11">
        <dgm:presLayoutVars>
          <dgm:bulletEnabled val="1"/>
        </dgm:presLayoutVars>
      </dgm:prSet>
      <dgm:spPr/>
    </dgm:pt>
    <dgm:pt modelId="{9BD4430B-30E7-4AFE-9EFB-15A61A7867EC}" type="pres">
      <dgm:prSet presAssocID="{B3A3F5A5-5982-4421-8650-61AE97173022}" presName="childShp" presStyleLbl="bgAccFollowNode1" presStyleIdx="1" presStyleCnt="11">
        <dgm:presLayoutVars>
          <dgm:bulletEnabled val="1"/>
        </dgm:presLayoutVars>
      </dgm:prSet>
      <dgm:spPr/>
    </dgm:pt>
    <dgm:pt modelId="{370D4210-5215-40EB-8031-120820A877F5}" type="pres">
      <dgm:prSet presAssocID="{46B13193-87FA-4A4B-AB17-FC2C7DD4F436}" presName="spacing" presStyleCnt="0"/>
      <dgm:spPr/>
    </dgm:pt>
    <dgm:pt modelId="{41625419-2E79-4198-BCC3-DDD9B47A9A93}" type="pres">
      <dgm:prSet presAssocID="{92409A09-3AA5-4B5A-8B96-214C6C97E63E}" presName="linNode" presStyleCnt="0"/>
      <dgm:spPr/>
    </dgm:pt>
    <dgm:pt modelId="{46D73759-7F0E-4C66-91CE-46059069871F}" type="pres">
      <dgm:prSet presAssocID="{92409A09-3AA5-4B5A-8B96-214C6C97E63E}" presName="parentShp" presStyleLbl="node1" presStyleIdx="2" presStyleCnt="11">
        <dgm:presLayoutVars>
          <dgm:bulletEnabled val="1"/>
        </dgm:presLayoutVars>
      </dgm:prSet>
      <dgm:spPr/>
    </dgm:pt>
    <dgm:pt modelId="{BC8ACDA9-D3B5-4560-B684-F4AFA3A366C2}" type="pres">
      <dgm:prSet presAssocID="{92409A09-3AA5-4B5A-8B96-214C6C97E63E}" presName="childShp" presStyleLbl="bgAccFollowNode1" presStyleIdx="2" presStyleCnt="11" custLinFactNeighborX="-442" custLinFactNeighborY="-14681">
        <dgm:presLayoutVars>
          <dgm:bulletEnabled val="1"/>
        </dgm:presLayoutVars>
      </dgm:prSet>
      <dgm:spPr/>
    </dgm:pt>
    <dgm:pt modelId="{AA06CD7A-BF6C-4271-A770-5005F4FFB84B}" type="pres">
      <dgm:prSet presAssocID="{B8ED30B0-0EBE-466B-91A7-418780B562B5}" presName="spacing" presStyleCnt="0"/>
      <dgm:spPr/>
    </dgm:pt>
    <dgm:pt modelId="{A8DAE0FA-28AB-4B11-B93B-1D78FFC2E087}" type="pres">
      <dgm:prSet presAssocID="{759DEAF0-0E38-491F-88C9-F2786102AE92}" presName="linNode" presStyleCnt="0"/>
      <dgm:spPr/>
    </dgm:pt>
    <dgm:pt modelId="{CFAC39A7-CEC3-4DBF-999D-A6132F41E6A8}" type="pres">
      <dgm:prSet presAssocID="{759DEAF0-0E38-491F-88C9-F2786102AE92}" presName="parentShp" presStyleLbl="node1" presStyleIdx="3" presStyleCnt="11">
        <dgm:presLayoutVars>
          <dgm:bulletEnabled val="1"/>
        </dgm:presLayoutVars>
      </dgm:prSet>
      <dgm:spPr/>
    </dgm:pt>
    <dgm:pt modelId="{BA9A3122-0115-4128-A5DB-0C0224BB0313}" type="pres">
      <dgm:prSet presAssocID="{759DEAF0-0E38-491F-88C9-F2786102AE92}" presName="childShp" presStyleLbl="bgAccFollowNode1" presStyleIdx="3" presStyleCnt="11" custLinFactNeighborX="-442" custLinFactNeighborY="-14681">
        <dgm:presLayoutVars>
          <dgm:bulletEnabled val="1"/>
        </dgm:presLayoutVars>
      </dgm:prSet>
      <dgm:spPr/>
    </dgm:pt>
    <dgm:pt modelId="{EA224EB4-D5F6-48EA-BF8D-5A0951791397}" type="pres">
      <dgm:prSet presAssocID="{02E2526F-C8C5-47E0-959F-D067960B26D8}" presName="spacing" presStyleCnt="0"/>
      <dgm:spPr/>
    </dgm:pt>
    <dgm:pt modelId="{A43F6578-CD9E-4128-B87B-71DFE213991E}" type="pres">
      <dgm:prSet presAssocID="{65A9FABC-49FE-42C6-AF22-45DA1B6B0C84}" presName="linNode" presStyleCnt="0"/>
      <dgm:spPr/>
    </dgm:pt>
    <dgm:pt modelId="{29310C7A-6765-4970-9054-56DD9471B247}" type="pres">
      <dgm:prSet presAssocID="{65A9FABC-49FE-42C6-AF22-45DA1B6B0C84}" presName="parentShp" presStyleLbl="node1" presStyleIdx="4" presStyleCnt="11">
        <dgm:presLayoutVars>
          <dgm:bulletEnabled val="1"/>
        </dgm:presLayoutVars>
      </dgm:prSet>
      <dgm:spPr/>
    </dgm:pt>
    <dgm:pt modelId="{216ECD27-73AB-479B-AC23-10338642431B}" type="pres">
      <dgm:prSet presAssocID="{65A9FABC-49FE-42C6-AF22-45DA1B6B0C84}" presName="childShp" presStyleLbl="bgAccFollowNode1" presStyleIdx="4" presStyleCnt="11" custLinFactNeighborX="-442" custLinFactNeighborY="-14681">
        <dgm:presLayoutVars>
          <dgm:bulletEnabled val="1"/>
        </dgm:presLayoutVars>
      </dgm:prSet>
      <dgm:spPr/>
    </dgm:pt>
    <dgm:pt modelId="{6734FD3E-03CF-461B-8047-A95297151B10}" type="pres">
      <dgm:prSet presAssocID="{2193B2AA-0625-44D0-8031-F679757E7E02}" presName="spacing" presStyleCnt="0"/>
      <dgm:spPr/>
    </dgm:pt>
    <dgm:pt modelId="{8EB3C910-5CB3-4281-A2B2-5DAE8444E333}" type="pres">
      <dgm:prSet presAssocID="{4BD1B857-5C08-49AE-A0E2-6C2E86823A1B}" presName="linNode" presStyleCnt="0"/>
      <dgm:spPr/>
    </dgm:pt>
    <dgm:pt modelId="{6877C4A8-B63C-4973-8443-AD8CDB6C609C}" type="pres">
      <dgm:prSet presAssocID="{4BD1B857-5C08-49AE-A0E2-6C2E86823A1B}" presName="parentShp" presStyleLbl="node1" presStyleIdx="5" presStyleCnt="11">
        <dgm:presLayoutVars>
          <dgm:bulletEnabled val="1"/>
        </dgm:presLayoutVars>
      </dgm:prSet>
      <dgm:spPr/>
    </dgm:pt>
    <dgm:pt modelId="{E8A0C831-10BC-40B8-81FB-06D939D5F873}" type="pres">
      <dgm:prSet presAssocID="{4BD1B857-5C08-49AE-A0E2-6C2E86823A1B}" presName="childShp" presStyleLbl="bgAccFollowNode1" presStyleIdx="5" presStyleCnt="11" custLinFactNeighborX="-442" custLinFactNeighborY="-14681">
        <dgm:presLayoutVars>
          <dgm:bulletEnabled val="1"/>
        </dgm:presLayoutVars>
      </dgm:prSet>
      <dgm:spPr/>
    </dgm:pt>
    <dgm:pt modelId="{0FFE019A-C1FC-44FC-9DA0-01C89600329E}" type="pres">
      <dgm:prSet presAssocID="{FD861924-5925-411D-B2FD-C1215A07DDE9}" presName="spacing" presStyleCnt="0"/>
      <dgm:spPr/>
    </dgm:pt>
    <dgm:pt modelId="{AA270E7A-76F5-4439-B065-93BB7ACAAC09}" type="pres">
      <dgm:prSet presAssocID="{1B62DA15-31F8-45A7-99ED-F3B16C637479}" presName="linNode" presStyleCnt="0"/>
      <dgm:spPr/>
    </dgm:pt>
    <dgm:pt modelId="{E9611995-654A-4F43-BC49-0B4374B8E50E}" type="pres">
      <dgm:prSet presAssocID="{1B62DA15-31F8-45A7-99ED-F3B16C637479}" presName="parentShp" presStyleLbl="node1" presStyleIdx="6" presStyleCnt="11">
        <dgm:presLayoutVars>
          <dgm:bulletEnabled val="1"/>
        </dgm:presLayoutVars>
      </dgm:prSet>
      <dgm:spPr/>
    </dgm:pt>
    <dgm:pt modelId="{C65ABD6D-F79B-411D-965A-4168C12A32A1}" type="pres">
      <dgm:prSet presAssocID="{1B62DA15-31F8-45A7-99ED-F3B16C637479}" presName="childShp" presStyleLbl="bgAccFollowNode1" presStyleIdx="6" presStyleCnt="11" custLinFactNeighborX="-442" custLinFactNeighborY="-14681">
        <dgm:presLayoutVars>
          <dgm:bulletEnabled val="1"/>
        </dgm:presLayoutVars>
      </dgm:prSet>
      <dgm:spPr/>
    </dgm:pt>
    <dgm:pt modelId="{E3648085-6DE7-4704-B36E-448144EABDBC}" type="pres">
      <dgm:prSet presAssocID="{EA82DC92-F7D0-46BD-9422-B350E7D066B1}" presName="spacing" presStyleCnt="0"/>
      <dgm:spPr/>
    </dgm:pt>
    <dgm:pt modelId="{B3081D6D-29B1-404B-A942-CDEF1D251C7A}" type="pres">
      <dgm:prSet presAssocID="{833AA042-3233-4967-8EE9-E121B8242817}" presName="linNode" presStyleCnt="0"/>
      <dgm:spPr/>
    </dgm:pt>
    <dgm:pt modelId="{081F304C-AF59-4DDC-8E2B-530247AE8091}" type="pres">
      <dgm:prSet presAssocID="{833AA042-3233-4967-8EE9-E121B8242817}" presName="parentShp" presStyleLbl="node1" presStyleIdx="7" presStyleCnt="11">
        <dgm:presLayoutVars>
          <dgm:bulletEnabled val="1"/>
        </dgm:presLayoutVars>
      </dgm:prSet>
      <dgm:spPr/>
    </dgm:pt>
    <dgm:pt modelId="{9C70C285-3259-43FB-806E-0931DB1B2CE0}" type="pres">
      <dgm:prSet presAssocID="{833AA042-3233-4967-8EE9-E121B8242817}" presName="childShp" presStyleLbl="bgAccFollowNode1" presStyleIdx="7" presStyleCnt="11" custLinFactNeighborX="-442" custLinFactNeighborY="-14681">
        <dgm:presLayoutVars>
          <dgm:bulletEnabled val="1"/>
        </dgm:presLayoutVars>
      </dgm:prSet>
      <dgm:spPr/>
    </dgm:pt>
    <dgm:pt modelId="{DE0DD87F-91B7-4599-BE58-64802E57CC92}" type="pres">
      <dgm:prSet presAssocID="{86ED36DA-B69D-4071-946E-FF6B32E166F2}" presName="spacing" presStyleCnt="0"/>
      <dgm:spPr/>
    </dgm:pt>
    <dgm:pt modelId="{C880024F-7F01-49ED-970E-B29B8EB798C4}" type="pres">
      <dgm:prSet presAssocID="{6741B22D-7D84-47BE-8488-26D9291AF5EB}" presName="linNode" presStyleCnt="0"/>
      <dgm:spPr/>
    </dgm:pt>
    <dgm:pt modelId="{323C21FD-CCD0-4BF7-89CB-0120F0971BD5}" type="pres">
      <dgm:prSet presAssocID="{6741B22D-7D84-47BE-8488-26D9291AF5EB}" presName="parentShp" presStyleLbl="node1" presStyleIdx="8" presStyleCnt="11">
        <dgm:presLayoutVars>
          <dgm:bulletEnabled val="1"/>
        </dgm:presLayoutVars>
      </dgm:prSet>
      <dgm:spPr/>
    </dgm:pt>
    <dgm:pt modelId="{1E0B7BFD-1512-4E23-A2FA-697259DE7498}" type="pres">
      <dgm:prSet presAssocID="{6741B22D-7D84-47BE-8488-26D9291AF5EB}" presName="childShp" presStyleLbl="bgAccFollowNode1" presStyleIdx="8" presStyleCnt="11" custLinFactNeighborX="-442" custLinFactNeighborY="-14681">
        <dgm:presLayoutVars>
          <dgm:bulletEnabled val="1"/>
        </dgm:presLayoutVars>
      </dgm:prSet>
      <dgm:spPr/>
    </dgm:pt>
    <dgm:pt modelId="{BA806D87-0B4E-4A00-9EC6-F4E86A239CB1}" type="pres">
      <dgm:prSet presAssocID="{74F0706D-6D95-48BB-9D9E-F189A8EDF28A}" presName="spacing" presStyleCnt="0"/>
      <dgm:spPr/>
    </dgm:pt>
    <dgm:pt modelId="{5D35D827-4FBE-4C7C-A336-84F95D292B58}" type="pres">
      <dgm:prSet presAssocID="{DA41F7E7-694F-4FEF-BDAD-1C5C4FC9C581}" presName="linNode" presStyleCnt="0"/>
      <dgm:spPr/>
    </dgm:pt>
    <dgm:pt modelId="{214568B4-3A2F-4C6E-A444-ADA11414E2A6}" type="pres">
      <dgm:prSet presAssocID="{DA41F7E7-694F-4FEF-BDAD-1C5C4FC9C581}" presName="parentShp" presStyleLbl="node1" presStyleIdx="9" presStyleCnt="11">
        <dgm:presLayoutVars>
          <dgm:bulletEnabled val="1"/>
        </dgm:presLayoutVars>
      </dgm:prSet>
      <dgm:spPr/>
    </dgm:pt>
    <dgm:pt modelId="{58B6BB6B-04D8-4612-930B-DFEF103FF094}" type="pres">
      <dgm:prSet presAssocID="{DA41F7E7-694F-4FEF-BDAD-1C5C4FC9C581}" presName="childShp" presStyleLbl="bgAccFollowNode1" presStyleIdx="9" presStyleCnt="11" custLinFactNeighborX="-442" custLinFactNeighborY="-14681">
        <dgm:presLayoutVars>
          <dgm:bulletEnabled val="1"/>
        </dgm:presLayoutVars>
      </dgm:prSet>
      <dgm:spPr/>
    </dgm:pt>
    <dgm:pt modelId="{E1C5E131-EC83-478C-A753-A72A7F08D235}" type="pres">
      <dgm:prSet presAssocID="{E16D4A2F-E30E-4199-AD55-992E53095B78}" presName="spacing" presStyleCnt="0"/>
      <dgm:spPr/>
    </dgm:pt>
    <dgm:pt modelId="{4C70F813-4333-4ECE-BE8F-D96F5FCCFCA2}" type="pres">
      <dgm:prSet presAssocID="{5086AF07-DA34-4D13-9E80-87089E3435C3}" presName="linNode" presStyleCnt="0"/>
      <dgm:spPr/>
    </dgm:pt>
    <dgm:pt modelId="{0CAE6338-21CC-40FA-8E38-926BEC618708}" type="pres">
      <dgm:prSet presAssocID="{5086AF07-DA34-4D13-9E80-87089E3435C3}" presName="parentShp" presStyleLbl="node1" presStyleIdx="10" presStyleCnt="11">
        <dgm:presLayoutVars>
          <dgm:bulletEnabled val="1"/>
        </dgm:presLayoutVars>
      </dgm:prSet>
      <dgm:spPr/>
    </dgm:pt>
    <dgm:pt modelId="{98F6D18E-DCEF-4133-ADDB-6807AEF3A9F4}" type="pres">
      <dgm:prSet presAssocID="{5086AF07-DA34-4D13-9E80-87089E3435C3}" presName="childShp" presStyleLbl="bgAccFollowNode1" presStyleIdx="10" presStyleCnt="11">
        <dgm:presLayoutVars>
          <dgm:bulletEnabled val="1"/>
        </dgm:presLayoutVars>
      </dgm:prSet>
      <dgm:spPr/>
    </dgm:pt>
  </dgm:ptLst>
  <dgm:cxnLst>
    <dgm:cxn modelId="{2E0ADB03-CA56-43EC-B25D-3D108AF6B5F8}" srcId="{310A771C-9E46-42BA-A312-DC55D5385363}" destId="{4BD1B857-5C08-49AE-A0E2-6C2E86823A1B}" srcOrd="5" destOrd="0" parTransId="{53E4D2D6-1089-4B2C-AACF-AD11A2CFA6A7}" sibTransId="{FD861924-5925-411D-B2FD-C1215A07DDE9}"/>
    <dgm:cxn modelId="{87A99509-18CF-4EB7-9700-513F3A5F52F6}" type="presOf" srcId="{B3A3F5A5-5982-4421-8650-61AE97173022}" destId="{C62A5474-62FA-451B-A5D9-63C4DB68236A}" srcOrd="0" destOrd="0" presId="urn:microsoft.com/office/officeart/2005/8/layout/vList6"/>
    <dgm:cxn modelId="{AEE31A16-03A0-43AF-B2FB-7F76228D560A}" type="presOf" srcId="{E98CC245-59A4-49CA-8169-B63F5577D688}" destId="{E8A0C831-10BC-40B8-81FB-06D939D5F873}" srcOrd="0" destOrd="0" presId="urn:microsoft.com/office/officeart/2005/8/layout/vList6"/>
    <dgm:cxn modelId="{DD97CD17-E66A-431D-91BF-5F033DA4B9F8}" srcId="{310A771C-9E46-42BA-A312-DC55D5385363}" destId="{25EEDA7A-29B9-49B0-9E67-366B81CC9759}" srcOrd="0" destOrd="0" parTransId="{6721599C-C327-462C-A084-4EC2FF75E51A}" sibTransId="{5122DF10-5FA1-472A-AE02-3D951F010004}"/>
    <dgm:cxn modelId="{F90E6219-056D-4505-BF63-54BEA2516557}" type="presOf" srcId="{59472406-001B-432C-AF04-939A914791B2}" destId="{BA9A3122-0115-4128-A5DB-0C0224BB0313}" srcOrd="0" destOrd="0" presId="urn:microsoft.com/office/officeart/2005/8/layout/vList6"/>
    <dgm:cxn modelId="{60AA011F-7674-421F-9E2F-D95E129DB850}" srcId="{833AA042-3233-4967-8EE9-E121B8242817}" destId="{E941636E-7110-48C2-9848-D47A39484A5B}" srcOrd="0" destOrd="0" parTransId="{55B9F402-FA20-4041-B7D6-3B6A47B6397E}" sibTransId="{AFFA6BFE-04F3-419E-98F0-BE8E0E2FC43A}"/>
    <dgm:cxn modelId="{B1395E2B-6013-43F4-B128-E6DC673ADEDC}" srcId="{310A771C-9E46-42BA-A312-DC55D5385363}" destId="{833AA042-3233-4967-8EE9-E121B8242817}" srcOrd="7" destOrd="0" parTransId="{302486A5-02EF-4827-A00A-9D5F28C0701B}" sibTransId="{86ED36DA-B69D-4071-946E-FF6B32E166F2}"/>
    <dgm:cxn modelId="{0FE7B934-E218-4E6C-AF88-95F7D85587DC}" type="presOf" srcId="{92409A09-3AA5-4B5A-8B96-214C6C97E63E}" destId="{46D73759-7F0E-4C66-91CE-46059069871F}" srcOrd="0" destOrd="0" presId="urn:microsoft.com/office/officeart/2005/8/layout/vList6"/>
    <dgm:cxn modelId="{DD9AD736-D7BF-49CA-A4A4-281EF9B3466C}" srcId="{310A771C-9E46-42BA-A312-DC55D5385363}" destId="{DA41F7E7-694F-4FEF-BDAD-1C5C4FC9C581}" srcOrd="9" destOrd="0" parTransId="{7C7DBD22-5522-4D24-BCB6-75039129B853}" sibTransId="{E16D4A2F-E30E-4199-AD55-992E53095B78}"/>
    <dgm:cxn modelId="{82EC505D-5E32-4FDC-9D41-554B4295E0D8}" type="presOf" srcId="{FC49B8EC-1735-472D-B79B-DBB58677EFF7}" destId="{C88B9760-9912-4229-8EAB-AF49918BFDFB}" srcOrd="0" destOrd="0" presId="urn:microsoft.com/office/officeart/2005/8/layout/vList6"/>
    <dgm:cxn modelId="{CF967D5D-E0C7-4957-9411-E57C6B1E0000}" srcId="{310A771C-9E46-42BA-A312-DC55D5385363}" destId="{65A9FABC-49FE-42C6-AF22-45DA1B6B0C84}" srcOrd="4" destOrd="0" parTransId="{41A2EAEC-2F25-46C6-929A-BF712EC60515}" sibTransId="{2193B2AA-0625-44D0-8031-F679757E7E02}"/>
    <dgm:cxn modelId="{662B7B5E-06DF-460A-96D8-C6FDCAFB2297}" type="presOf" srcId="{310A771C-9E46-42BA-A312-DC55D5385363}" destId="{6FD05DE2-768A-4CF5-9EE9-B15814FAA207}" srcOrd="0" destOrd="0" presId="urn:microsoft.com/office/officeart/2005/8/layout/vList6"/>
    <dgm:cxn modelId="{8AFCAC5E-D7DB-4C6C-9790-1D7473957882}" srcId="{65A9FABC-49FE-42C6-AF22-45DA1B6B0C84}" destId="{02EB81DD-EA56-4305-A5B0-FB933C841E2D}" srcOrd="0" destOrd="0" parTransId="{757008E7-2B21-422C-8457-3E440305AF01}" sibTransId="{85EA4C8C-A959-4A3B-B5B8-CB432720BC1C}"/>
    <dgm:cxn modelId="{9AF4DA60-24DF-4115-AE49-0411EAD3B4C5}" type="presOf" srcId="{5086AF07-DA34-4D13-9E80-87089E3435C3}" destId="{0CAE6338-21CC-40FA-8E38-926BEC618708}" srcOrd="0" destOrd="0" presId="urn:microsoft.com/office/officeart/2005/8/layout/vList6"/>
    <dgm:cxn modelId="{0712C062-8ACC-4025-B4F7-9265CE654F8B}" type="presOf" srcId="{25EEDA7A-29B9-49B0-9E67-366B81CC9759}" destId="{3EC4E9E8-E1C2-43FD-91B3-E8EC7197F954}" srcOrd="0" destOrd="0" presId="urn:microsoft.com/office/officeart/2005/8/layout/vList6"/>
    <dgm:cxn modelId="{C787D262-30B3-497C-A947-302954ED4FEA}" srcId="{310A771C-9E46-42BA-A312-DC55D5385363}" destId="{1B62DA15-31F8-45A7-99ED-F3B16C637479}" srcOrd="6" destOrd="0" parTransId="{27ED5C98-18E1-4E99-AECF-3159C1C8D22F}" sibTransId="{EA82DC92-F7D0-46BD-9422-B350E7D066B1}"/>
    <dgm:cxn modelId="{DAE88366-D5CE-4F37-AE31-FFB2A8980845}" type="presOf" srcId="{65A9FABC-49FE-42C6-AF22-45DA1B6B0C84}" destId="{29310C7A-6765-4970-9054-56DD9471B247}" srcOrd="0" destOrd="0" presId="urn:microsoft.com/office/officeart/2005/8/layout/vList6"/>
    <dgm:cxn modelId="{F557D06E-D01E-46FE-B613-39C446277609}" type="presOf" srcId="{5EB8F442-98E1-4FDF-B8D5-F4974761460D}" destId="{9BD4430B-30E7-4AFE-9EFB-15A61A7867EC}" srcOrd="0" destOrd="0" presId="urn:microsoft.com/office/officeart/2005/8/layout/vList6"/>
    <dgm:cxn modelId="{24AA2571-C0F2-412B-BD10-3D5B3881B007}" type="presOf" srcId="{833AA042-3233-4967-8EE9-E121B8242817}" destId="{081F304C-AF59-4DDC-8E2B-530247AE8091}" srcOrd="0" destOrd="0" presId="urn:microsoft.com/office/officeart/2005/8/layout/vList6"/>
    <dgm:cxn modelId="{5CA5E053-2FCD-4C47-BCB1-6BBE2A4177C1}" srcId="{DA41F7E7-694F-4FEF-BDAD-1C5C4FC9C581}" destId="{24923A90-1D63-4D7B-A6A2-0D1B509E6698}" srcOrd="0" destOrd="0" parTransId="{CA382454-706F-4334-89AC-F9E98D06AE1D}" sibTransId="{FF9ED6AE-0517-44CA-BF9F-2D9C7889C658}"/>
    <dgm:cxn modelId="{84EA675A-7E09-40E0-8E78-80E1CB381825}" type="presOf" srcId="{E941636E-7110-48C2-9848-D47A39484A5B}" destId="{9C70C285-3259-43FB-806E-0931DB1B2CE0}" srcOrd="0" destOrd="0" presId="urn:microsoft.com/office/officeart/2005/8/layout/vList6"/>
    <dgm:cxn modelId="{8227927D-8EB8-47BA-944E-46C5E08DB11F}" srcId="{6741B22D-7D84-47BE-8488-26D9291AF5EB}" destId="{B4BBA2D1-6AA3-48F1-93A6-E041A86828A9}" srcOrd="0" destOrd="0" parTransId="{50ACAAE9-DDE3-43CC-9F54-2954F8446A0B}" sibTransId="{5DF42AED-95B0-44DB-874D-3BBA96C4FD92}"/>
    <dgm:cxn modelId="{C74A567E-5B43-4857-95F5-A84D49C98C70}" type="presOf" srcId="{E5D57654-A7A8-47CD-ACF5-4E70633D9CB0}" destId="{BC8ACDA9-D3B5-4560-B684-F4AFA3A366C2}" srcOrd="0" destOrd="0" presId="urn:microsoft.com/office/officeart/2005/8/layout/vList6"/>
    <dgm:cxn modelId="{F0D21682-E0C6-485A-BD47-AD5B216BD969}" type="presOf" srcId="{24923A90-1D63-4D7B-A6A2-0D1B509E6698}" destId="{58B6BB6B-04D8-4612-930B-DFEF103FF094}" srcOrd="0" destOrd="0" presId="urn:microsoft.com/office/officeart/2005/8/layout/vList6"/>
    <dgm:cxn modelId="{5DAC4F8D-85C9-4129-905F-AFDA48AFD630}" srcId="{310A771C-9E46-42BA-A312-DC55D5385363}" destId="{759DEAF0-0E38-491F-88C9-F2786102AE92}" srcOrd="3" destOrd="0" parTransId="{A3125F11-6E06-4DD0-ADF4-A999C2AB30C6}" sibTransId="{02E2526F-C8C5-47E0-959F-D067960B26D8}"/>
    <dgm:cxn modelId="{59C91F94-F1D3-4DF4-9745-7C92B318DCAB}" srcId="{4BD1B857-5C08-49AE-A0E2-6C2E86823A1B}" destId="{E98CC245-59A4-49CA-8169-B63F5577D688}" srcOrd="0" destOrd="0" parTransId="{3F1B7079-891F-43B3-8171-BFEE4C494BA2}" sibTransId="{DD1FFBAD-EDA8-46D6-B7F4-29D77C3DE913}"/>
    <dgm:cxn modelId="{27E90795-C202-4199-8E86-8EF2AE125B1A}" srcId="{5086AF07-DA34-4D13-9E80-87089E3435C3}" destId="{FC160884-83C5-4082-B2C0-A37A294AC0F3}" srcOrd="0" destOrd="0" parTransId="{076672FB-935D-4A2D-91A5-284296E9AA9A}" sibTransId="{249E1B99-D3F5-40CF-9FA1-C7C6CE347A0B}"/>
    <dgm:cxn modelId="{5F331596-CABD-4F6E-93D5-14E11337C3E0}" srcId="{B3A3F5A5-5982-4421-8650-61AE97173022}" destId="{5EB8F442-98E1-4FDF-B8D5-F4974761460D}" srcOrd="0" destOrd="0" parTransId="{52BE2002-ADD1-4E7B-AB11-3992E3A9DFBC}" sibTransId="{1A2C921B-972D-4EBB-9D4F-157951AA61D2}"/>
    <dgm:cxn modelId="{28535FA1-5E7B-45A6-8FBE-7686883CC5C3}" type="presOf" srcId="{DA41F7E7-694F-4FEF-BDAD-1C5C4FC9C581}" destId="{214568B4-3A2F-4C6E-A444-ADA11414E2A6}" srcOrd="0" destOrd="0" presId="urn:microsoft.com/office/officeart/2005/8/layout/vList6"/>
    <dgm:cxn modelId="{AD2599A6-987A-4424-B401-50D1E206A259}" type="presOf" srcId="{02EB81DD-EA56-4305-A5B0-FB933C841E2D}" destId="{216ECD27-73AB-479B-AC23-10338642431B}" srcOrd="0" destOrd="0" presId="urn:microsoft.com/office/officeart/2005/8/layout/vList6"/>
    <dgm:cxn modelId="{97C4D0A9-DF4E-44C3-AEFA-ACE2BB45C59B}" type="presOf" srcId="{F33228C9-9232-42DB-A36A-CAAB1D56430F}" destId="{C65ABD6D-F79B-411D-965A-4168C12A32A1}" srcOrd="0" destOrd="0" presId="urn:microsoft.com/office/officeart/2005/8/layout/vList6"/>
    <dgm:cxn modelId="{79507DB8-6DCF-4DBF-BF20-4CB334F3EE20}" type="presOf" srcId="{4BD1B857-5C08-49AE-A0E2-6C2E86823A1B}" destId="{6877C4A8-B63C-4973-8443-AD8CDB6C609C}" srcOrd="0" destOrd="0" presId="urn:microsoft.com/office/officeart/2005/8/layout/vList6"/>
    <dgm:cxn modelId="{28576CBA-F078-4EAA-A818-390BAEF9E9F1}" srcId="{310A771C-9E46-42BA-A312-DC55D5385363}" destId="{B3A3F5A5-5982-4421-8650-61AE97173022}" srcOrd="1" destOrd="0" parTransId="{781B429E-8942-4CF4-9CAA-E4283549D3C7}" sibTransId="{46B13193-87FA-4A4B-AB17-FC2C7DD4F436}"/>
    <dgm:cxn modelId="{6E9085CC-D5AD-43AE-A2D8-5BFB5FF61BA2}" type="presOf" srcId="{6741B22D-7D84-47BE-8488-26D9291AF5EB}" destId="{323C21FD-CCD0-4BF7-89CB-0120F0971BD5}" srcOrd="0" destOrd="0" presId="urn:microsoft.com/office/officeart/2005/8/layout/vList6"/>
    <dgm:cxn modelId="{376FABCE-2DD7-4192-8793-49D0B80F5D4A}" type="presOf" srcId="{FC160884-83C5-4082-B2C0-A37A294AC0F3}" destId="{98F6D18E-DCEF-4133-ADDB-6807AEF3A9F4}" srcOrd="0" destOrd="0" presId="urn:microsoft.com/office/officeart/2005/8/layout/vList6"/>
    <dgm:cxn modelId="{417CF2D4-F36A-43F7-B1BD-31F3AC19A87F}" type="presOf" srcId="{B4BBA2D1-6AA3-48F1-93A6-E041A86828A9}" destId="{1E0B7BFD-1512-4E23-A2FA-697259DE7498}" srcOrd="0" destOrd="0" presId="urn:microsoft.com/office/officeart/2005/8/layout/vList6"/>
    <dgm:cxn modelId="{E4E345D9-30C0-411B-A2F8-9D9ED857E0AC}" srcId="{1B62DA15-31F8-45A7-99ED-F3B16C637479}" destId="{F33228C9-9232-42DB-A36A-CAAB1D56430F}" srcOrd="0" destOrd="0" parTransId="{C23A8B54-921A-4C32-B82C-0AD0B63FAC66}" sibTransId="{EF6B8525-322A-471E-8828-C012A9C354A4}"/>
    <dgm:cxn modelId="{13DE79DB-2781-4E93-B214-E7B27E8C6B8D}" srcId="{92409A09-3AA5-4B5A-8B96-214C6C97E63E}" destId="{E5D57654-A7A8-47CD-ACF5-4E70633D9CB0}" srcOrd="0" destOrd="0" parTransId="{61884612-A9AE-40E2-B553-C0AE23F68054}" sibTransId="{D7E18590-FD9F-4C7F-84CE-72CA39E2FD82}"/>
    <dgm:cxn modelId="{6FAE9CDC-AD91-4467-8664-7F64EA690ABF}" srcId="{759DEAF0-0E38-491F-88C9-F2786102AE92}" destId="{59472406-001B-432C-AF04-939A914791B2}" srcOrd="0" destOrd="0" parTransId="{14413E68-65F2-453C-80AB-C2782D5D02FF}" sibTransId="{0CD2D02F-548E-46B8-82B9-D13829A13CE0}"/>
    <dgm:cxn modelId="{274C86E3-9EC6-4A6F-AF9F-4F1EEA592026}" type="presOf" srcId="{1B62DA15-31F8-45A7-99ED-F3B16C637479}" destId="{E9611995-654A-4F43-BC49-0B4374B8E50E}" srcOrd="0" destOrd="0" presId="urn:microsoft.com/office/officeart/2005/8/layout/vList6"/>
    <dgm:cxn modelId="{0578DCEC-68EF-4583-B5CB-4152B8590A39}" srcId="{310A771C-9E46-42BA-A312-DC55D5385363}" destId="{6741B22D-7D84-47BE-8488-26D9291AF5EB}" srcOrd="8" destOrd="0" parTransId="{2C181D27-B7FE-4BBE-8B72-60FB16A83394}" sibTransId="{74F0706D-6D95-48BB-9D9E-F189A8EDF28A}"/>
    <dgm:cxn modelId="{932754F3-97D1-4B1F-BCC1-21F39F1DC191}" srcId="{25EEDA7A-29B9-49B0-9E67-366B81CC9759}" destId="{FC49B8EC-1735-472D-B79B-DBB58677EFF7}" srcOrd="0" destOrd="0" parTransId="{3032A4C9-3729-45F8-A976-E7A93752AD95}" sibTransId="{1646FBC3-9849-453B-B897-BC5E7CE661DF}"/>
    <dgm:cxn modelId="{494496F8-3EAC-43C3-A4AB-D253A6084ACF}" srcId="{310A771C-9E46-42BA-A312-DC55D5385363}" destId="{92409A09-3AA5-4B5A-8B96-214C6C97E63E}" srcOrd="2" destOrd="0" parTransId="{CE632F8B-3F30-4BE9-ACC0-91448DFD3A1C}" sibTransId="{B8ED30B0-0EBE-466B-91A7-418780B562B5}"/>
    <dgm:cxn modelId="{DEEF66FA-B84F-492A-B251-391A4E93A834}" srcId="{310A771C-9E46-42BA-A312-DC55D5385363}" destId="{5086AF07-DA34-4D13-9E80-87089E3435C3}" srcOrd="10" destOrd="0" parTransId="{E4494F6B-D5A7-4673-B105-6BE8CCA929B5}" sibTransId="{1CC5F627-6938-4FCA-A8DD-7B93F8EFBE82}"/>
    <dgm:cxn modelId="{1E7CB9FD-5022-4D70-9D08-EDF85563E5FA}" type="presOf" srcId="{759DEAF0-0E38-491F-88C9-F2786102AE92}" destId="{CFAC39A7-CEC3-4DBF-999D-A6132F41E6A8}" srcOrd="0" destOrd="0" presId="urn:microsoft.com/office/officeart/2005/8/layout/vList6"/>
    <dgm:cxn modelId="{223991AF-08FE-4060-9298-DF5CD2D82E1B}" type="presParOf" srcId="{6FD05DE2-768A-4CF5-9EE9-B15814FAA207}" destId="{68DB3CED-F4C2-4FA2-A9C8-CA774C303427}" srcOrd="0" destOrd="0" presId="urn:microsoft.com/office/officeart/2005/8/layout/vList6"/>
    <dgm:cxn modelId="{9D1DCBF4-2DFB-4875-9CEF-A539271EC75E}" type="presParOf" srcId="{68DB3CED-F4C2-4FA2-A9C8-CA774C303427}" destId="{3EC4E9E8-E1C2-43FD-91B3-E8EC7197F954}" srcOrd="0" destOrd="0" presId="urn:microsoft.com/office/officeart/2005/8/layout/vList6"/>
    <dgm:cxn modelId="{D1EF4586-8841-41EE-97EF-9E2B16E825A9}" type="presParOf" srcId="{68DB3CED-F4C2-4FA2-A9C8-CA774C303427}" destId="{C88B9760-9912-4229-8EAB-AF49918BFDFB}" srcOrd="1" destOrd="0" presId="urn:microsoft.com/office/officeart/2005/8/layout/vList6"/>
    <dgm:cxn modelId="{CF815D1A-DB29-40D9-A14D-CACC1CDA6663}" type="presParOf" srcId="{6FD05DE2-768A-4CF5-9EE9-B15814FAA207}" destId="{894DE109-DB26-4A75-8A68-FB0CA742D095}" srcOrd="1" destOrd="0" presId="urn:microsoft.com/office/officeart/2005/8/layout/vList6"/>
    <dgm:cxn modelId="{C2F0C24B-6EC8-4AA4-8C9E-7578AE5BD43C}" type="presParOf" srcId="{6FD05DE2-768A-4CF5-9EE9-B15814FAA207}" destId="{8C53F247-3F05-43A6-93E6-EB7CB65A9D4E}" srcOrd="2" destOrd="0" presId="urn:microsoft.com/office/officeart/2005/8/layout/vList6"/>
    <dgm:cxn modelId="{C5755652-EDDB-442A-AE0A-035E05FD2A25}" type="presParOf" srcId="{8C53F247-3F05-43A6-93E6-EB7CB65A9D4E}" destId="{C62A5474-62FA-451B-A5D9-63C4DB68236A}" srcOrd="0" destOrd="0" presId="urn:microsoft.com/office/officeart/2005/8/layout/vList6"/>
    <dgm:cxn modelId="{BC33C9C8-387F-4D0D-B9F9-EF2196B4035B}" type="presParOf" srcId="{8C53F247-3F05-43A6-93E6-EB7CB65A9D4E}" destId="{9BD4430B-30E7-4AFE-9EFB-15A61A7867EC}" srcOrd="1" destOrd="0" presId="urn:microsoft.com/office/officeart/2005/8/layout/vList6"/>
    <dgm:cxn modelId="{DAEE0FEE-DBB1-47F7-8466-A1484B5D5A3C}" type="presParOf" srcId="{6FD05DE2-768A-4CF5-9EE9-B15814FAA207}" destId="{370D4210-5215-40EB-8031-120820A877F5}" srcOrd="3" destOrd="0" presId="urn:microsoft.com/office/officeart/2005/8/layout/vList6"/>
    <dgm:cxn modelId="{75CF10EB-CA30-4B43-A1B1-D63DC7F8B042}" type="presParOf" srcId="{6FD05DE2-768A-4CF5-9EE9-B15814FAA207}" destId="{41625419-2E79-4198-BCC3-DDD9B47A9A93}" srcOrd="4" destOrd="0" presId="urn:microsoft.com/office/officeart/2005/8/layout/vList6"/>
    <dgm:cxn modelId="{9E25CF27-DA01-4D6E-9630-E053F37E9B10}" type="presParOf" srcId="{41625419-2E79-4198-BCC3-DDD9B47A9A93}" destId="{46D73759-7F0E-4C66-91CE-46059069871F}" srcOrd="0" destOrd="0" presId="urn:microsoft.com/office/officeart/2005/8/layout/vList6"/>
    <dgm:cxn modelId="{31ECD929-03B9-4FE8-8EE4-C2CA5B1CD75B}" type="presParOf" srcId="{41625419-2E79-4198-BCC3-DDD9B47A9A93}" destId="{BC8ACDA9-D3B5-4560-B684-F4AFA3A366C2}" srcOrd="1" destOrd="0" presId="urn:microsoft.com/office/officeart/2005/8/layout/vList6"/>
    <dgm:cxn modelId="{80B5968D-6FB8-4912-AA13-26CB8C833B70}" type="presParOf" srcId="{6FD05DE2-768A-4CF5-9EE9-B15814FAA207}" destId="{AA06CD7A-BF6C-4271-A770-5005F4FFB84B}" srcOrd="5" destOrd="0" presId="urn:microsoft.com/office/officeart/2005/8/layout/vList6"/>
    <dgm:cxn modelId="{D5481959-7C44-43FA-8EC7-EC8BCDE4FB31}" type="presParOf" srcId="{6FD05DE2-768A-4CF5-9EE9-B15814FAA207}" destId="{A8DAE0FA-28AB-4B11-B93B-1D78FFC2E087}" srcOrd="6" destOrd="0" presId="urn:microsoft.com/office/officeart/2005/8/layout/vList6"/>
    <dgm:cxn modelId="{1648B7F5-3AAA-46B2-AC0F-00F80AA856ED}" type="presParOf" srcId="{A8DAE0FA-28AB-4B11-B93B-1D78FFC2E087}" destId="{CFAC39A7-CEC3-4DBF-999D-A6132F41E6A8}" srcOrd="0" destOrd="0" presId="urn:microsoft.com/office/officeart/2005/8/layout/vList6"/>
    <dgm:cxn modelId="{CBF6E143-1C79-4E73-8A34-FEF718A9DA19}" type="presParOf" srcId="{A8DAE0FA-28AB-4B11-B93B-1D78FFC2E087}" destId="{BA9A3122-0115-4128-A5DB-0C0224BB0313}" srcOrd="1" destOrd="0" presId="urn:microsoft.com/office/officeart/2005/8/layout/vList6"/>
    <dgm:cxn modelId="{90E862FF-8C36-4AF3-A2B9-E6324A3EB1A2}" type="presParOf" srcId="{6FD05DE2-768A-4CF5-9EE9-B15814FAA207}" destId="{EA224EB4-D5F6-48EA-BF8D-5A0951791397}" srcOrd="7" destOrd="0" presId="urn:microsoft.com/office/officeart/2005/8/layout/vList6"/>
    <dgm:cxn modelId="{CBB06FC5-9BBA-42B3-AC6E-CC28CD64C276}" type="presParOf" srcId="{6FD05DE2-768A-4CF5-9EE9-B15814FAA207}" destId="{A43F6578-CD9E-4128-B87B-71DFE213991E}" srcOrd="8" destOrd="0" presId="urn:microsoft.com/office/officeart/2005/8/layout/vList6"/>
    <dgm:cxn modelId="{02052E3C-1199-4D39-AEBF-28E565F32D72}" type="presParOf" srcId="{A43F6578-CD9E-4128-B87B-71DFE213991E}" destId="{29310C7A-6765-4970-9054-56DD9471B247}" srcOrd="0" destOrd="0" presId="urn:microsoft.com/office/officeart/2005/8/layout/vList6"/>
    <dgm:cxn modelId="{C38F4645-92FE-4EEB-875F-BA9E10E97194}" type="presParOf" srcId="{A43F6578-CD9E-4128-B87B-71DFE213991E}" destId="{216ECD27-73AB-479B-AC23-10338642431B}" srcOrd="1" destOrd="0" presId="urn:microsoft.com/office/officeart/2005/8/layout/vList6"/>
    <dgm:cxn modelId="{FC477433-1C8B-4D2F-9267-317A076D0B03}" type="presParOf" srcId="{6FD05DE2-768A-4CF5-9EE9-B15814FAA207}" destId="{6734FD3E-03CF-461B-8047-A95297151B10}" srcOrd="9" destOrd="0" presId="urn:microsoft.com/office/officeart/2005/8/layout/vList6"/>
    <dgm:cxn modelId="{108E4D59-C7A4-4FCE-B35C-9029D8410156}" type="presParOf" srcId="{6FD05DE2-768A-4CF5-9EE9-B15814FAA207}" destId="{8EB3C910-5CB3-4281-A2B2-5DAE8444E333}" srcOrd="10" destOrd="0" presId="urn:microsoft.com/office/officeart/2005/8/layout/vList6"/>
    <dgm:cxn modelId="{8BBB1FA5-BD13-4F8A-9232-FB9A54F8C121}" type="presParOf" srcId="{8EB3C910-5CB3-4281-A2B2-5DAE8444E333}" destId="{6877C4A8-B63C-4973-8443-AD8CDB6C609C}" srcOrd="0" destOrd="0" presId="urn:microsoft.com/office/officeart/2005/8/layout/vList6"/>
    <dgm:cxn modelId="{61608CA3-55EE-426A-83F7-C7664FBDA11C}" type="presParOf" srcId="{8EB3C910-5CB3-4281-A2B2-5DAE8444E333}" destId="{E8A0C831-10BC-40B8-81FB-06D939D5F873}" srcOrd="1" destOrd="0" presId="urn:microsoft.com/office/officeart/2005/8/layout/vList6"/>
    <dgm:cxn modelId="{C9BC20AD-1617-482A-A947-4D6512E5FEBA}" type="presParOf" srcId="{6FD05DE2-768A-4CF5-9EE9-B15814FAA207}" destId="{0FFE019A-C1FC-44FC-9DA0-01C89600329E}" srcOrd="11" destOrd="0" presId="urn:microsoft.com/office/officeart/2005/8/layout/vList6"/>
    <dgm:cxn modelId="{14CF2521-4655-4346-989D-B8A9C9198940}" type="presParOf" srcId="{6FD05DE2-768A-4CF5-9EE9-B15814FAA207}" destId="{AA270E7A-76F5-4439-B065-93BB7ACAAC09}" srcOrd="12" destOrd="0" presId="urn:microsoft.com/office/officeart/2005/8/layout/vList6"/>
    <dgm:cxn modelId="{C268D90B-E144-4F50-9EE8-902ED784079D}" type="presParOf" srcId="{AA270E7A-76F5-4439-B065-93BB7ACAAC09}" destId="{E9611995-654A-4F43-BC49-0B4374B8E50E}" srcOrd="0" destOrd="0" presId="urn:microsoft.com/office/officeart/2005/8/layout/vList6"/>
    <dgm:cxn modelId="{C26CC424-7088-46E9-B02E-865B87A49140}" type="presParOf" srcId="{AA270E7A-76F5-4439-B065-93BB7ACAAC09}" destId="{C65ABD6D-F79B-411D-965A-4168C12A32A1}" srcOrd="1" destOrd="0" presId="urn:microsoft.com/office/officeart/2005/8/layout/vList6"/>
    <dgm:cxn modelId="{8FAC320E-4F13-422D-B724-CCF1E73407E8}" type="presParOf" srcId="{6FD05DE2-768A-4CF5-9EE9-B15814FAA207}" destId="{E3648085-6DE7-4704-B36E-448144EABDBC}" srcOrd="13" destOrd="0" presId="urn:microsoft.com/office/officeart/2005/8/layout/vList6"/>
    <dgm:cxn modelId="{59B2AD11-B06B-4C76-B37F-6F36B994882E}" type="presParOf" srcId="{6FD05DE2-768A-4CF5-9EE9-B15814FAA207}" destId="{B3081D6D-29B1-404B-A942-CDEF1D251C7A}" srcOrd="14" destOrd="0" presId="urn:microsoft.com/office/officeart/2005/8/layout/vList6"/>
    <dgm:cxn modelId="{7B8FFF60-FE21-417B-8EB8-9C61922E9F30}" type="presParOf" srcId="{B3081D6D-29B1-404B-A942-CDEF1D251C7A}" destId="{081F304C-AF59-4DDC-8E2B-530247AE8091}" srcOrd="0" destOrd="0" presId="urn:microsoft.com/office/officeart/2005/8/layout/vList6"/>
    <dgm:cxn modelId="{596A3AF5-28ED-4B9D-BC2F-2EC6DE5AA474}" type="presParOf" srcId="{B3081D6D-29B1-404B-A942-CDEF1D251C7A}" destId="{9C70C285-3259-43FB-806E-0931DB1B2CE0}" srcOrd="1" destOrd="0" presId="urn:microsoft.com/office/officeart/2005/8/layout/vList6"/>
    <dgm:cxn modelId="{45DC12A2-9D34-4EB3-862D-AB918E7DADC2}" type="presParOf" srcId="{6FD05DE2-768A-4CF5-9EE9-B15814FAA207}" destId="{DE0DD87F-91B7-4599-BE58-64802E57CC92}" srcOrd="15" destOrd="0" presId="urn:microsoft.com/office/officeart/2005/8/layout/vList6"/>
    <dgm:cxn modelId="{37DC498D-F502-405B-90B7-AFCB747AD167}" type="presParOf" srcId="{6FD05DE2-768A-4CF5-9EE9-B15814FAA207}" destId="{C880024F-7F01-49ED-970E-B29B8EB798C4}" srcOrd="16" destOrd="0" presId="urn:microsoft.com/office/officeart/2005/8/layout/vList6"/>
    <dgm:cxn modelId="{1165F357-154D-4074-AAC9-944A2331EA76}" type="presParOf" srcId="{C880024F-7F01-49ED-970E-B29B8EB798C4}" destId="{323C21FD-CCD0-4BF7-89CB-0120F0971BD5}" srcOrd="0" destOrd="0" presId="urn:microsoft.com/office/officeart/2005/8/layout/vList6"/>
    <dgm:cxn modelId="{BD944D73-22E5-489B-8DEB-350C106AAC04}" type="presParOf" srcId="{C880024F-7F01-49ED-970E-B29B8EB798C4}" destId="{1E0B7BFD-1512-4E23-A2FA-697259DE7498}" srcOrd="1" destOrd="0" presId="urn:microsoft.com/office/officeart/2005/8/layout/vList6"/>
    <dgm:cxn modelId="{1328DA5F-05E1-44EB-8CD5-62E55B712913}" type="presParOf" srcId="{6FD05DE2-768A-4CF5-9EE9-B15814FAA207}" destId="{BA806D87-0B4E-4A00-9EC6-F4E86A239CB1}" srcOrd="17" destOrd="0" presId="urn:microsoft.com/office/officeart/2005/8/layout/vList6"/>
    <dgm:cxn modelId="{0E283D83-38C5-48B2-887D-BD7248ACF730}" type="presParOf" srcId="{6FD05DE2-768A-4CF5-9EE9-B15814FAA207}" destId="{5D35D827-4FBE-4C7C-A336-84F95D292B58}" srcOrd="18" destOrd="0" presId="urn:microsoft.com/office/officeart/2005/8/layout/vList6"/>
    <dgm:cxn modelId="{B9081EC5-69AB-4BE5-918C-AFD7955D5255}" type="presParOf" srcId="{5D35D827-4FBE-4C7C-A336-84F95D292B58}" destId="{214568B4-3A2F-4C6E-A444-ADA11414E2A6}" srcOrd="0" destOrd="0" presId="urn:microsoft.com/office/officeart/2005/8/layout/vList6"/>
    <dgm:cxn modelId="{2EF79894-5B22-4AE4-BBA4-8A8A41653C2F}" type="presParOf" srcId="{5D35D827-4FBE-4C7C-A336-84F95D292B58}" destId="{58B6BB6B-04D8-4612-930B-DFEF103FF094}" srcOrd="1" destOrd="0" presId="urn:microsoft.com/office/officeart/2005/8/layout/vList6"/>
    <dgm:cxn modelId="{917FB035-D643-4439-BEB6-64FA5F1C0615}" type="presParOf" srcId="{6FD05DE2-768A-4CF5-9EE9-B15814FAA207}" destId="{E1C5E131-EC83-478C-A753-A72A7F08D235}" srcOrd="19" destOrd="0" presId="urn:microsoft.com/office/officeart/2005/8/layout/vList6"/>
    <dgm:cxn modelId="{4AECBDCB-9F68-4B92-BBD1-A1B9618C8983}" type="presParOf" srcId="{6FD05DE2-768A-4CF5-9EE9-B15814FAA207}" destId="{4C70F813-4333-4ECE-BE8F-D96F5FCCFCA2}" srcOrd="20" destOrd="0" presId="urn:microsoft.com/office/officeart/2005/8/layout/vList6"/>
    <dgm:cxn modelId="{CBD2862B-6202-419A-8183-0E03DB4D30EF}" type="presParOf" srcId="{4C70F813-4333-4ECE-BE8F-D96F5FCCFCA2}" destId="{0CAE6338-21CC-40FA-8E38-926BEC618708}" srcOrd="0" destOrd="0" presId="urn:microsoft.com/office/officeart/2005/8/layout/vList6"/>
    <dgm:cxn modelId="{05216C6C-7437-461E-8AB9-D16BA879E67B}" type="presParOf" srcId="{4C70F813-4333-4ECE-BE8F-D96F5FCCFCA2}" destId="{98F6D18E-DCEF-4133-ADDB-6807AEF3A9F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45B7B-9B40-42C8-BE9A-C0968E584F12}">
      <dsp:nvSpPr>
        <dsp:cNvPr id="0" name=""/>
        <dsp:cNvSpPr/>
      </dsp:nvSpPr>
      <dsp:spPr>
        <a:xfrm>
          <a:off x="-5124952" y="-786295"/>
          <a:ext cx="6079119" cy="6112678"/>
        </a:xfrm>
        <a:prstGeom prst="blockArc">
          <a:avLst>
            <a:gd name="adj1" fmla="val 18900000"/>
            <a:gd name="adj2" fmla="val 2700000"/>
            <a:gd name="adj3" fmla="val 35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05B9D6-F559-4087-869F-6A719AE195DC}">
      <dsp:nvSpPr>
        <dsp:cNvPr id="0" name=""/>
        <dsp:cNvSpPr/>
      </dsp:nvSpPr>
      <dsp:spPr>
        <a:xfrm>
          <a:off x="336193" y="153102"/>
          <a:ext cx="6208799" cy="522079"/>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504"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   LOE 1: HOUSING &amp; BARRACKS</a:t>
          </a:r>
        </a:p>
      </dsp:txBody>
      <dsp:txXfrm>
        <a:off x="336193" y="153102"/>
        <a:ext cx="6208799" cy="522079"/>
      </dsp:txXfrm>
    </dsp:sp>
    <dsp:sp modelId="{81682F0E-AF16-4767-87CD-C4989D80E765}">
      <dsp:nvSpPr>
        <dsp:cNvPr id="0" name=""/>
        <dsp:cNvSpPr/>
      </dsp:nvSpPr>
      <dsp:spPr>
        <a:xfrm>
          <a:off x="16585" y="149793"/>
          <a:ext cx="582095" cy="525800"/>
        </a:xfrm>
        <a:prstGeom prst="ellipse">
          <a:avLst/>
        </a:prstGeom>
        <a:blipFill rotWithShape="0">
          <a:blip xmlns:r="http://schemas.openxmlformats.org/officeDocument/2006/relationships" r:embed="rId1" cstate="print">
            <a:duotone>
              <a:srgbClr val="EEECE1">
                <a:hueOff val="0"/>
                <a:satOff val="0"/>
                <a:lumOff val="0"/>
                <a:alphaOff val="0"/>
                <a:shade val="20000"/>
                <a:satMod val="200000"/>
              </a:srgbClr>
              <a:srgbClr val="EEECE1">
                <a:hueOff val="0"/>
                <a:satOff val="0"/>
                <a:lumOff val="0"/>
                <a:alphaOff val="0"/>
                <a:tint val="12000"/>
                <a:satMod val="190000"/>
              </a:srgbClr>
            </a:duotone>
            <a:extLst>
              <a:ext uri="{28A0092B-C50C-407E-A947-70E740481C1C}">
                <a14:useLocalDpi xmlns:a14="http://schemas.microsoft.com/office/drawing/2010/main" val="0"/>
              </a:ext>
            </a:extLst>
          </a:blip>
          <a:srcRect/>
          <a:stretch>
            <a:fillRect t="-43000" b="-43000"/>
          </a:stretch>
        </a:blip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762D6F2C-0146-4D0A-8200-D106FB3CB154}">
      <dsp:nvSpPr>
        <dsp:cNvPr id="0" name=""/>
        <dsp:cNvSpPr/>
      </dsp:nvSpPr>
      <dsp:spPr>
        <a:xfrm>
          <a:off x="681281" y="739989"/>
          <a:ext cx="5835150" cy="583944"/>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504"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  LOE 2: HEALTHCARE</a:t>
          </a:r>
        </a:p>
      </dsp:txBody>
      <dsp:txXfrm>
        <a:off x="681281" y="739989"/>
        <a:ext cx="5835150" cy="583944"/>
      </dsp:txXfrm>
    </dsp:sp>
    <dsp:sp modelId="{88403B66-5781-47ED-A26C-6AC570CDDB3F}">
      <dsp:nvSpPr>
        <dsp:cNvPr id="0" name=""/>
        <dsp:cNvSpPr/>
      </dsp:nvSpPr>
      <dsp:spPr>
        <a:xfrm>
          <a:off x="582780" y="885144"/>
          <a:ext cx="197002" cy="293634"/>
        </a:xfrm>
        <a:prstGeom prst="ellipse">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2FA38AD2-FFA0-47CA-BB71-3189F913155F}">
      <dsp:nvSpPr>
        <dsp:cNvPr id="0" name=""/>
        <dsp:cNvSpPr/>
      </dsp:nvSpPr>
      <dsp:spPr>
        <a:xfrm>
          <a:off x="886039" y="1376007"/>
          <a:ext cx="5630392" cy="549537"/>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504"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 LOE 3: CHILD &amp; YOUTH SERVICES</a:t>
          </a:r>
        </a:p>
      </dsp:txBody>
      <dsp:txXfrm>
        <a:off x="886039" y="1376007"/>
        <a:ext cx="5630392" cy="549537"/>
      </dsp:txXfrm>
    </dsp:sp>
    <dsp:sp modelId="{042185B4-0C64-46AD-A4AF-B4FB44A1DDAC}">
      <dsp:nvSpPr>
        <dsp:cNvPr id="0" name=""/>
        <dsp:cNvSpPr/>
      </dsp:nvSpPr>
      <dsp:spPr>
        <a:xfrm>
          <a:off x="628162" y="1392898"/>
          <a:ext cx="515753" cy="515753"/>
        </a:xfrm>
        <a:prstGeom prst="ellipse">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7D25618C-E6C5-425D-B0D5-03DBDA2511A6}">
      <dsp:nvSpPr>
        <dsp:cNvPr id="0" name=""/>
        <dsp:cNvSpPr/>
      </dsp:nvSpPr>
      <dsp:spPr>
        <a:xfrm>
          <a:off x="977851" y="1993500"/>
          <a:ext cx="5565015" cy="533826"/>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504"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 LOE 4: SPOUSE EMPLOYMENT</a:t>
          </a:r>
        </a:p>
      </dsp:txBody>
      <dsp:txXfrm>
        <a:off x="977851" y="1993500"/>
        <a:ext cx="5565015" cy="533826"/>
      </dsp:txXfrm>
    </dsp:sp>
    <dsp:sp modelId="{6197ACA9-2433-4D55-BBF8-6B14A40A308F}">
      <dsp:nvSpPr>
        <dsp:cNvPr id="0" name=""/>
        <dsp:cNvSpPr/>
      </dsp:nvSpPr>
      <dsp:spPr>
        <a:xfrm>
          <a:off x="693540" y="2012167"/>
          <a:ext cx="515753" cy="515753"/>
        </a:xfrm>
        <a:prstGeom prst="ellipse">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FE121387-5B1B-48EA-B866-36C4C60D279E}">
      <dsp:nvSpPr>
        <dsp:cNvPr id="0" name=""/>
        <dsp:cNvSpPr/>
      </dsp:nvSpPr>
      <dsp:spPr>
        <a:xfrm>
          <a:off x="927592" y="2622310"/>
          <a:ext cx="5630392" cy="590125"/>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504"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LOE 5: PERMANENT CHANGE OF STATION (PCS) MOVES</a:t>
          </a:r>
        </a:p>
      </dsp:txBody>
      <dsp:txXfrm>
        <a:off x="927592" y="2622310"/>
        <a:ext cx="5630392" cy="590125"/>
      </dsp:txXfrm>
    </dsp:sp>
    <dsp:sp modelId="{0EC7B370-2A72-44D5-8C3F-B62FFB034414}">
      <dsp:nvSpPr>
        <dsp:cNvPr id="0" name=""/>
        <dsp:cNvSpPr/>
      </dsp:nvSpPr>
      <dsp:spPr>
        <a:xfrm>
          <a:off x="628162" y="2631435"/>
          <a:ext cx="515753" cy="515753"/>
        </a:xfrm>
        <a:prstGeom prst="ellipse">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860FE178-8008-45E8-8F9B-C716E13031C5}">
      <dsp:nvSpPr>
        <dsp:cNvPr id="0" name=""/>
        <dsp:cNvSpPr/>
      </dsp:nvSpPr>
      <dsp:spPr>
        <a:xfrm>
          <a:off x="602186" y="3300658"/>
          <a:ext cx="5944909" cy="513678"/>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504"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Calibri"/>
            </a:rPr>
            <a:t>  </a:t>
          </a:r>
          <a:r>
            <a:rPr lang="en-US" sz="1800" kern="1200" dirty="0"/>
            <a:t> LOE 6: </a:t>
          </a:r>
          <a:r>
            <a:rPr lang="en-US" sz="1800" kern="1200" dirty="0">
              <a:latin typeface="Calibri"/>
            </a:rPr>
            <a:t>SUPPORT</a:t>
          </a:r>
          <a:r>
            <a:rPr lang="en-US" sz="1800" kern="1200" dirty="0"/>
            <a:t> &amp; RESILIENCE</a:t>
          </a:r>
        </a:p>
      </dsp:txBody>
      <dsp:txXfrm>
        <a:off x="602186" y="3300658"/>
        <a:ext cx="5944909" cy="513678"/>
      </dsp:txXfrm>
    </dsp:sp>
    <dsp:sp modelId="{5E60E046-5872-4A47-BC3B-469DE17DE774}">
      <dsp:nvSpPr>
        <dsp:cNvPr id="0" name=""/>
        <dsp:cNvSpPr/>
      </dsp:nvSpPr>
      <dsp:spPr>
        <a:xfrm>
          <a:off x="423404" y="3250248"/>
          <a:ext cx="515753" cy="515753"/>
        </a:xfrm>
        <a:prstGeom prst="ellipse">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9966BAD9-45E8-40F1-988E-B1602C6594EF}">
      <dsp:nvSpPr>
        <dsp:cNvPr id="0" name=""/>
        <dsp:cNvSpPr/>
      </dsp:nvSpPr>
      <dsp:spPr>
        <a:xfrm>
          <a:off x="356092" y="3891118"/>
          <a:ext cx="6231461" cy="561383"/>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504"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a:rPr>
            <a:t> </a:t>
          </a:r>
          <a:r>
            <a:rPr lang="en-US" sz="1800" kern="1200"/>
            <a:t>LOE 7: </a:t>
          </a:r>
          <a:r>
            <a:rPr lang="en-US" sz="1800" kern="1200">
              <a:latin typeface="Calibri"/>
            </a:rPr>
            <a:t>EXCEPTIONAL FAMILY MEMBER PROGRAM</a:t>
          </a:r>
          <a:endParaRPr lang="en-US" sz="1800" kern="1200"/>
        </a:p>
      </dsp:txBody>
      <dsp:txXfrm>
        <a:off x="356092" y="3891118"/>
        <a:ext cx="6231461" cy="561383"/>
      </dsp:txXfrm>
    </dsp:sp>
    <dsp:sp modelId="{8111E7B2-604A-42EF-8D38-B68D28CE9479}">
      <dsp:nvSpPr>
        <dsp:cNvPr id="0" name=""/>
        <dsp:cNvSpPr/>
      </dsp:nvSpPr>
      <dsp:spPr>
        <a:xfrm>
          <a:off x="49755" y="3869517"/>
          <a:ext cx="515753" cy="515753"/>
        </a:xfrm>
        <a:prstGeom prst="ellipse">
          <a:avLst/>
        </a:prstGeom>
        <a:blipFill rotWithShape="0">
          <a:blip xmlns:r="http://schemas.openxmlformats.org/officeDocument/2006/relationships" r:embed="rId2" cstate="print">
            <a:grayscl/>
            <a:extLst>
              <a:ext uri="{28A0092B-C50C-407E-A947-70E740481C1C}">
                <a14:useLocalDpi xmlns:a14="http://schemas.microsoft.com/office/drawing/2010/main" val="0"/>
              </a:ext>
            </a:extLst>
          </a:blip>
          <a:srcRect/>
          <a:stretch>
            <a:fillRect l="-3000" r="-3000"/>
          </a:stretch>
        </a:blip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AC7AC-E2AF-4D82-AFB5-BF8D7FFBD2C2}">
      <dsp:nvSpPr>
        <dsp:cNvPr id="0" name=""/>
        <dsp:cNvSpPr/>
      </dsp:nvSpPr>
      <dsp:spPr>
        <a:xfrm>
          <a:off x="4204748" y="-95744"/>
          <a:ext cx="1786669" cy="820233"/>
        </a:xfrm>
        <a:prstGeom prst="roundRect">
          <a:avLst>
            <a:gd name="adj" fmla="val 10000"/>
          </a:avLst>
        </a:prstGeom>
        <a:solidFill>
          <a:schemeClr val="accent6">
            <a:lumMod val="60000"/>
            <a:lumOff val="4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None/>
          </a:pPr>
          <a:r>
            <a:rPr lang="en-US" altLang="en-US" sz="1400" kern="1200" dirty="0">
              <a:solidFill>
                <a:schemeClr val="tx1"/>
              </a:solidFill>
              <a:latin typeface="Helvetica"/>
              <a:ea typeface="Helvetica"/>
              <a:cs typeface="Helvetica"/>
            </a:rPr>
            <a:t>Human Resource Command</a:t>
          </a:r>
          <a:endParaRPr lang="en-US" sz="1400" kern="1200" dirty="0">
            <a:solidFill>
              <a:schemeClr val="tx1"/>
            </a:solidFill>
            <a:latin typeface="Helvetica"/>
            <a:ea typeface="Helvetica"/>
            <a:cs typeface="Helvetica"/>
          </a:endParaRPr>
        </a:p>
      </dsp:txBody>
      <dsp:txXfrm>
        <a:off x="4228772" y="-71720"/>
        <a:ext cx="1738621" cy="772185"/>
      </dsp:txXfrm>
    </dsp:sp>
    <dsp:sp modelId="{33CC3ECC-FFA9-4122-848F-5DB9B54298AC}">
      <dsp:nvSpPr>
        <dsp:cNvPr id="0" name=""/>
        <dsp:cNvSpPr/>
      </dsp:nvSpPr>
      <dsp:spPr>
        <a:xfrm rot="1857727">
          <a:off x="6322535" y="469862"/>
          <a:ext cx="692289" cy="368293"/>
        </a:xfrm>
        <a:prstGeom prst="leftRightArrow">
          <a:avLst>
            <a:gd name="adj1" fmla="val 60000"/>
            <a:gd name="adj2" fmla="val 50000"/>
          </a:avLst>
        </a:prstGeom>
        <a:solidFill>
          <a:schemeClr val="accent6">
            <a:lumMod val="60000"/>
            <a:lumOff val="40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433023" y="543521"/>
        <a:ext cx="471313" cy="220975"/>
      </dsp:txXfrm>
    </dsp:sp>
    <dsp:sp modelId="{0559AFEA-38FC-4EB2-9257-274FB0DFDA3B}">
      <dsp:nvSpPr>
        <dsp:cNvPr id="0" name=""/>
        <dsp:cNvSpPr/>
      </dsp:nvSpPr>
      <dsp:spPr>
        <a:xfrm>
          <a:off x="6183866" y="1091649"/>
          <a:ext cx="1786669" cy="820233"/>
        </a:xfrm>
        <a:prstGeom prst="roundRect">
          <a:avLst>
            <a:gd name="adj" fmla="val 10000"/>
          </a:avLst>
        </a:prstGeom>
        <a:solidFill>
          <a:schemeClr val="accent6">
            <a:lumMod val="60000"/>
            <a:lumOff val="4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solidFill>
                <a:schemeClr val="tx1"/>
              </a:solidFill>
            </a:rPr>
            <a:t>Military Personnel Division</a:t>
          </a:r>
        </a:p>
      </dsp:txBody>
      <dsp:txXfrm>
        <a:off x="6207890" y="1115673"/>
        <a:ext cx="1738621" cy="772185"/>
      </dsp:txXfrm>
    </dsp:sp>
    <dsp:sp modelId="{23964EC0-6B67-4022-B76A-6C4282A8F620}">
      <dsp:nvSpPr>
        <dsp:cNvPr id="0" name=""/>
        <dsp:cNvSpPr/>
      </dsp:nvSpPr>
      <dsp:spPr>
        <a:xfrm rot="3710892">
          <a:off x="7140952" y="2083617"/>
          <a:ext cx="692289" cy="368293"/>
        </a:xfrm>
        <a:prstGeom prst="leftRightArrow">
          <a:avLst>
            <a:gd name="adj1" fmla="val 60000"/>
            <a:gd name="adj2" fmla="val 50000"/>
          </a:avLst>
        </a:prstGeom>
        <a:solidFill>
          <a:schemeClr val="accent6">
            <a:lumMod val="60000"/>
            <a:lumOff val="40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251440" y="2157276"/>
        <a:ext cx="471313" cy="220975"/>
      </dsp:txXfrm>
    </dsp:sp>
    <dsp:sp modelId="{4CB62230-C7BE-44F6-9542-14567AA4271E}">
      <dsp:nvSpPr>
        <dsp:cNvPr id="0" name=""/>
        <dsp:cNvSpPr/>
      </dsp:nvSpPr>
      <dsp:spPr>
        <a:xfrm>
          <a:off x="7003657" y="2623646"/>
          <a:ext cx="1786669" cy="820233"/>
        </a:xfrm>
        <a:prstGeom prst="roundRect">
          <a:avLst>
            <a:gd name="adj" fmla="val 10000"/>
          </a:avLst>
        </a:prstGeom>
        <a:solidFill>
          <a:schemeClr val="accent6">
            <a:lumMod val="60000"/>
            <a:lumOff val="4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solidFill>
                <a:schemeClr val="tx1"/>
              </a:solidFill>
            </a:rPr>
            <a:t>Family Travel Office</a:t>
          </a:r>
        </a:p>
      </dsp:txBody>
      <dsp:txXfrm>
        <a:off x="7027681" y="2647670"/>
        <a:ext cx="1738621" cy="772185"/>
      </dsp:txXfrm>
    </dsp:sp>
    <dsp:sp modelId="{8181C3ED-718F-4CB6-8912-2BA4EA756E73}">
      <dsp:nvSpPr>
        <dsp:cNvPr id="0" name=""/>
        <dsp:cNvSpPr/>
      </dsp:nvSpPr>
      <dsp:spPr>
        <a:xfrm rot="7019103">
          <a:off x="7140948" y="3654608"/>
          <a:ext cx="692289" cy="368293"/>
        </a:xfrm>
        <a:prstGeom prst="leftRightArrow">
          <a:avLst>
            <a:gd name="adj1" fmla="val 60000"/>
            <a:gd name="adj2" fmla="val 50000"/>
          </a:avLst>
        </a:prstGeom>
        <a:solidFill>
          <a:schemeClr val="accent6">
            <a:lumMod val="60000"/>
            <a:lumOff val="40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7251436" y="3728267"/>
        <a:ext cx="471313" cy="220975"/>
      </dsp:txXfrm>
    </dsp:sp>
    <dsp:sp modelId="{837EEC5F-A32E-4CDB-837A-80C67CD19FC0}">
      <dsp:nvSpPr>
        <dsp:cNvPr id="0" name=""/>
        <dsp:cNvSpPr/>
      </dsp:nvSpPr>
      <dsp:spPr>
        <a:xfrm>
          <a:off x="6183859" y="4233629"/>
          <a:ext cx="1786669" cy="820233"/>
        </a:xfrm>
        <a:prstGeom prst="roundRect">
          <a:avLst>
            <a:gd name="adj" fmla="val 10000"/>
          </a:avLst>
        </a:prstGeom>
        <a:solidFill>
          <a:schemeClr val="accent6">
            <a:lumMod val="60000"/>
            <a:lumOff val="4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solidFill>
                <a:schemeClr val="tx1"/>
              </a:solidFill>
            </a:rPr>
            <a:t>Local Schools</a:t>
          </a:r>
        </a:p>
      </dsp:txBody>
      <dsp:txXfrm>
        <a:off x="6207883" y="4257653"/>
        <a:ext cx="1738621" cy="772185"/>
      </dsp:txXfrm>
    </dsp:sp>
    <dsp:sp modelId="{944735B3-D0A4-476A-B445-61C632E7DFFA}">
      <dsp:nvSpPr>
        <dsp:cNvPr id="0" name=""/>
        <dsp:cNvSpPr/>
      </dsp:nvSpPr>
      <dsp:spPr>
        <a:xfrm rot="8940318">
          <a:off x="6322527" y="5418861"/>
          <a:ext cx="692289" cy="368293"/>
        </a:xfrm>
        <a:prstGeom prst="leftRightArrow">
          <a:avLst>
            <a:gd name="adj1" fmla="val 60000"/>
            <a:gd name="adj2" fmla="val 50000"/>
          </a:avLst>
        </a:prstGeom>
        <a:solidFill>
          <a:schemeClr val="accent6">
            <a:lumMod val="60000"/>
            <a:lumOff val="40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6433015" y="5492520"/>
        <a:ext cx="471313" cy="220975"/>
      </dsp:txXfrm>
    </dsp:sp>
    <dsp:sp modelId="{44A65759-5AE8-4D73-B4C9-1EE8D805D2DC}">
      <dsp:nvSpPr>
        <dsp:cNvPr id="0" name=""/>
        <dsp:cNvSpPr/>
      </dsp:nvSpPr>
      <dsp:spPr>
        <a:xfrm>
          <a:off x="4204752" y="5422547"/>
          <a:ext cx="1786669" cy="820233"/>
        </a:xfrm>
        <a:prstGeom prst="roundRect">
          <a:avLst>
            <a:gd name="adj" fmla="val 10000"/>
          </a:avLst>
        </a:prstGeom>
        <a:solidFill>
          <a:schemeClr val="accent6">
            <a:lumMod val="60000"/>
            <a:lumOff val="4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solidFill>
                <a:schemeClr val="tx1"/>
              </a:solidFill>
            </a:rPr>
            <a:t>Medical Treatment Facilities</a:t>
          </a:r>
        </a:p>
      </dsp:txBody>
      <dsp:txXfrm>
        <a:off x="4228776" y="5446571"/>
        <a:ext cx="1738621" cy="772185"/>
      </dsp:txXfrm>
    </dsp:sp>
    <dsp:sp modelId="{CCC15416-53E1-40DE-B9B6-B41E8EA138BA}">
      <dsp:nvSpPr>
        <dsp:cNvPr id="0" name=""/>
        <dsp:cNvSpPr/>
      </dsp:nvSpPr>
      <dsp:spPr>
        <a:xfrm rot="12659629">
          <a:off x="3264401" y="5418862"/>
          <a:ext cx="692289" cy="368293"/>
        </a:xfrm>
        <a:prstGeom prst="leftRightArrow">
          <a:avLst>
            <a:gd name="adj1" fmla="val 60000"/>
            <a:gd name="adj2" fmla="val 50000"/>
          </a:avLst>
        </a:prstGeom>
        <a:solidFill>
          <a:schemeClr val="accent6">
            <a:lumMod val="60000"/>
            <a:lumOff val="40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374889" y="5492521"/>
        <a:ext cx="471313" cy="220975"/>
      </dsp:txXfrm>
    </dsp:sp>
    <dsp:sp modelId="{23336FBE-2708-4195-A428-8D954E2B4813}">
      <dsp:nvSpPr>
        <dsp:cNvPr id="0" name=""/>
        <dsp:cNvSpPr/>
      </dsp:nvSpPr>
      <dsp:spPr>
        <a:xfrm>
          <a:off x="2225615" y="4233652"/>
          <a:ext cx="1786669" cy="820233"/>
        </a:xfrm>
        <a:prstGeom prst="roundRect">
          <a:avLst>
            <a:gd name="adj" fmla="val 10000"/>
          </a:avLst>
        </a:prstGeom>
        <a:solidFill>
          <a:schemeClr val="accent6">
            <a:lumMod val="60000"/>
            <a:lumOff val="4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solidFill>
                <a:schemeClr val="tx1"/>
              </a:solidFill>
            </a:rPr>
            <a:t>Installation </a:t>
          </a:r>
        </a:p>
        <a:p>
          <a:pPr marL="0" lvl="0" indent="0" algn="ctr" defTabSz="622300">
            <a:lnSpc>
              <a:spcPct val="90000"/>
            </a:lnSpc>
            <a:spcBef>
              <a:spcPct val="0"/>
            </a:spcBef>
            <a:spcAft>
              <a:spcPct val="35000"/>
            </a:spcAft>
            <a:buNone/>
          </a:pPr>
          <a:r>
            <a:rPr lang="en-US" altLang="en-US" sz="1400" kern="1200" dirty="0">
              <a:solidFill>
                <a:schemeClr val="tx1"/>
              </a:solidFill>
            </a:rPr>
            <a:t>ACS &amp; CYS</a:t>
          </a:r>
        </a:p>
      </dsp:txBody>
      <dsp:txXfrm>
        <a:off x="2249639" y="4257676"/>
        <a:ext cx="1738621" cy="772185"/>
      </dsp:txXfrm>
    </dsp:sp>
    <dsp:sp modelId="{6596D0BF-CC47-42E1-AFA8-AFB27EE3A6E6}">
      <dsp:nvSpPr>
        <dsp:cNvPr id="0" name=""/>
        <dsp:cNvSpPr/>
      </dsp:nvSpPr>
      <dsp:spPr>
        <a:xfrm rot="14580955">
          <a:off x="2362917" y="3654620"/>
          <a:ext cx="692289" cy="368293"/>
        </a:xfrm>
        <a:prstGeom prst="leftRightArrow">
          <a:avLst>
            <a:gd name="adj1" fmla="val 60000"/>
            <a:gd name="adj2" fmla="val 50000"/>
          </a:avLst>
        </a:prstGeom>
        <a:solidFill>
          <a:schemeClr val="accent6">
            <a:lumMod val="60000"/>
            <a:lumOff val="40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473405" y="3728279"/>
        <a:ext cx="471313" cy="220975"/>
      </dsp:txXfrm>
    </dsp:sp>
    <dsp:sp modelId="{E542258A-AA21-44B3-A9BE-C504563FAF25}">
      <dsp:nvSpPr>
        <dsp:cNvPr id="0" name=""/>
        <dsp:cNvSpPr/>
      </dsp:nvSpPr>
      <dsp:spPr>
        <a:xfrm>
          <a:off x="1405840" y="2623647"/>
          <a:ext cx="1786669" cy="820233"/>
        </a:xfrm>
        <a:prstGeom prst="roundRect">
          <a:avLst>
            <a:gd name="adj" fmla="val 10000"/>
          </a:avLst>
        </a:prstGeom>
        <a:solidFill>
          <a:schemeClr val="accent6">
            <a:lumMod val="60000"/>
            <a:lumOff val="4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solidFill>
                <a:schemeClr val="tx1"/>
              </a:solidFill>
            </a:rPr>
            <a:t>Installation DPW (housing and facilities)</a:t>
          </a:r>
        </a:p>
      </dsp:txBody>
      <dsp:txXfrm>
        <a:off x="1429864" y="2647671"/>
        <a:ext cx="1738621" cy="772185"/>
      </dsp:txXfrm>
    </dsp:sp>
    <dsp:sp modelId="{703D9E10-9221-4599-A305-281309B83041}">
      <dsp:nvSpPr>
        <dsp:cNvPr id="0" name=""/>
        <dsp:cNvSpPr/>
      </dsp:nvSpPr>
      <dsp:spPr>
        <a:xfrm rot="17889089">
          <a:off x="2362919" y="2083621"/>
          <a:ext cx="692289" cy="368293"/>
        </a:xfrm>
        <a:prstGeom prst="leftRightArrow">
          <a:avLst>
            <a:gd name="adj1" fmla="val 60000"/>
            <a:gd name="adj2" fmla="val 50000"/>
          </a:avLst>
        </a:prstGeom>
        <a:solidFill>
          <a:schemeClr val="accent6">
            <a:lumMod val="60000"/>
            <a:lumOff val="40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473407" y="2157280"/>
        <a:ext cx="471313" cy="220975"/>
      </dsp:txXfrm>
    </dsp:sp>
    <dsp:sp modelId="{02977318-450E-4760-B1EC-F29BA68BA8A0}">
      <dsp:nvSpPr>
        <dsp:cNvPr id="0" name=""/>
        <dsp:cNvSpPr/>
      </dsp:nvSpPr>
      <dsp:spPr>
        <a:xfrm>
          <a:off x="2225617" y="1091655"/>
          <a:ext cx="1786669" cy="820233"/>
        </a:xfrm>
        <a:prstGeom prst="roundRect">
          <a:avLst>
            <a:gd name="adj" fmla="val 10000"/>
          </a:avLst>
        </a:prstGeom>
        <a:solidFill>
          <a:schemeClr val="accent6">
            <a:lumMod val="60000"/>
            <a:lumOff val="4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None/>
          </a:pPr>
          <a:r>
            <a:rPr lang="en-US" altLang="en-US" sz="1400" kern="1200" dirty="0">
              <a:solidFill>
                <a:schemeClr val="tx1"/>
              </a:solidFill>
              <a:latin typeface="Helvetica"/>
              <a:ea typeface="Helvetica"/>
              <a:cs typeface="Helvetica"/>
            </a:rPr>
            <a:t>Civilian Personnel</a:t>
          </a:r>
        </a:p>
      </dsp:txBody>
      <dsp:txXfrm>
        <a:off x="2249641" y="1115679"/>
        <a:ext cx="1738621" cy="772185"/>
      </dsp:txXfrm>
    </dsp:sp>
    <dsp:sp modelId="{DAB7164E-5C29-4FE4-97D5-D3D42CE945FD}">
      <dsp:nvSpPr>
        <dsp:cNvPr id="0" name=""/>
        <dsp:cNvSpPr/>
      </dsp:nvSpPr>
      <dsp:spPr>
        <a:xfrm rot="19742275">
          <a:off x="3354202" y="480167"/>
          <a:ext cx="692289" cy="368293"/>
        </a:xfrm>
        <a:prstGeom prst="leftRightArrow">
          <a:avLst>
            <a:gd name="adj1" fmla="val 60000"/>
            <a:gd name="adj2" fmla="val 50000"/>
          </a:avLst>
        </a:prstGeom>
        <a:solidFill>
          <a:schemeClr val="accent6">
            <a:lumMod val="60000"/>
            <a:lumOff val="40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464690" y="553826"/>
        <a:ext cx="471313" cy="2209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B9760-9912-4229-8EAB-AF49918BFDFB}">
      <dsp:nvSpPr>
        <dsp:cNvPr id="0" name=""/>
        <dsp:cNvSpPr/>
      </dsp:nvSpPr>
      <dsp:spPr>
        <a:xfrm>
          <a:off x="4738104" y="3162"/>
          <a:ext cx="7107157" cy="539222"/>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0" lvl="1" indent="169863" algn="l" defTabSz="977900">
            <a:lnSpc>
              <a:spcPct val="90000"/>
            </a:lnSpc>
            <a:spcBef>
              <a:spcPct val="0"/>
            </a:spcBef>
            <a:spcAft>
              <a:spcPct val="15000"/>
            </a:spcAft>
            <a:buNone/>
          </a:pPr>
          <a:r>
            <a:rPr lang="en-US" sz="2200" kern="1200" dirty="0"/>
            <a:t>SM or MTF CC starts the enrollment/update</a:t>
          </a:r>
        </a:p>
      </dsp:txBody>
      <dsp:txXfrm>
        <a:off x="4738104" y="70565"/>
        <a:ext cx="6904949" cy="404416"/>
      </dsp:txXfrm>
    </dsp:sp>
    <dsp:sp modelId="{3EC4E9E8-E1C2-43FD-91B3-E8EC7197F954}">
      <dsp:nvSpPr>
        <dsp:cNvPr id="0" name=""/>
        <dsp:cNvSpPr/>
      </dsp:nvSpPr>
      <dsp:spPr>
        <a:xfrm>
          <a:off x="0" y="3162"/>
          <a:ext cx="4738104" cy="53922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Begin Package</a:t>
          </a:r>
        </a:p>
      </dsp:txBody>
      <dsp:txXfrm>
        <a:off x="26323" y="29485"/>
        <a:ext cx="4685458" cy="486576"/>
      </dsp:txXfrm>
    </dsp:sp>
    <dsp:sp modelId="{9BD4430B-30E7-4AFE-9EFB-15A61A7867EC}">
      <dsp:nvSpPr>
        <dsp:cNvPr id="0" name=""/>
        <dsp:cNvSpPr/>
      </dsp:nvSpPr>
      <dsp:spPr>
        <a:xfrm>
          <a:off x="4738104" y="596307"/>
          <a:ext cx="7107157" cy="539222"/>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0" lvl="1" indent="169863" algn="l" defTabSz="977900">
            <a:lnSpc>
              <a:spcPct val="90000"/>
            </a:lnSpc>
            <a:spcBef>
              <a:spcPct val="0"/>
            </a:spcBef>
            <a:spcAft>
              <a:spcPct val="15000"/>
            </a:spcAft>
            <a:buNone/>
          </a:pPr>
          <a:r>
            <a:rPr lang="en-US" sz="2200" kern="1200" dirty="0"/>
            <a:t>SM signs medical release</a:t>
          </a:r>
        </a:p>
      </dsp:txBody>
      <dsp:txXfrm>
        <a:off x="4738104" y="663710"/>
        <a:ext cx="6904949" cy="404416"/>
      </dsp:txXfrm>
    </dsp:sp>
    <dsp:sp modelId="{C62A5474-62FA-451B-A5D9-63C4DB68236A}">
      <dsp:nvSpPr>
        <dsp:cNvPr id="0" name=""/>
        <dsp:cNvSpPr/>
      </dsp:nvSpPr>
      <dsp:spPr>
        <a:xfrm>
          <a:off x="0" y="596307"/>
          <a:ext cx="4738104" cy="53922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HIPAA Release</a:t>
          </a:r>
        </a:p>
      </dsp:txBody>
      <dsp:txXfrm>
        <a:off x="26323" y="622630"/>
        <a:ext cx="4685458" cy="486576"/>
      </dsp:txXfrm>
    </dsp:sp>
    <dsp:sp modelId="{BC8ACDA9-D3B5-4560-B684-F4AFA3A366C2}">
      <dsp:nvSpPr>
        <dsp:cNvPr id="0" name=""/>
        <dsp:cNvSpPr/>
      </dsp:nvSpPr>
      <dsp:spPr>
        <a:xfrm>
          <a:off x="4717162" y="1110289"/>
          <a:ext cx="7107157" cy="539222"/>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0" lvl="1" indent="169863" algn="l" defTabSz="977900">
            <a:lnSpc>
              <a:spcPct val="90000"/>
            </a:lnSpc>
            <a:spcBef>
              <a:spcPct val="0"/>
            </a:spcBef>
            <a:spcAft>
              <a:spcPct val="15000"/>
            </a:spcAft>
            <a:buNone/>
          </a:pPr>
          <a:r>
            <a:rPr lang="en-US" sz="2200" kern="1200" dirty="0"/>
            <a:t>MTF CC adds MTF providers and/or civilian providers</a:t>
          </a:r>
        </a:p>
      </dsp:txBody>
      <dsp:txXfrm>
        <a:off x="4717162" y="1177692"/>
        <a:ext cx="6904949" cy="404416"/>
      </dsp:txXfrm>
    </dsp:sp>
    <dsp:sp modelId="{46D73759-7F0E-4C66-91CE-46059069871F}">
      <dsp:nvSpPr>
        <dsp:cNvPr id="0" name=""/>
        <dsp:cNvSpPr/>
      </dsp:nvSpPr>
      <dsp:spPr>
        <a:xfrm>
          <a:off x="0" y="1189452"/>
          <a:ext cx="4738104" cy="53922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Additional Providers</a:t>
          </a:r>
        </a:p>
      </dsp:txBody>
      <dsp:txXfrm>
        <a:off x="26323" y="1215775"/>
        <a:ext cx="4685458" cy="486576"/>
      </dsp:txXfrm>
    </dsp:sp>
    <dsp:sp modelId="{BA9A3122-0115-4128-A5DB-0C0224BB0313}">
      <dsp:nvSpPr>
        <dsp:cNvPr id="0" name=""/>
        <dsp:cNvSpPr/>
      </dsp:nvSpPr>
      <dsp:spPr>
        <a:xfrm>
          <a:off x="4717162" y="1703434"/>
          <a:ext cx="7107157" cy="539222"/>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0" lvl="1" indent="169863" algn="l" defTabSz="977900">
            <a:lnSpc>
              <a:spcPct val="90000"/>
            </a:lnSpc>
            <a:spcBef>
              <a:spcPct val="0"/>
            </a:spcBef>
            <a:spcAft>
              <a:spcPct val="15000"/>
            </a:spcAft>
            <a:buNone/>
          </a:pPr>
          <a:r>
            <a:rPr lang="en-US" sz="2200" kern="1200" dirty="0"/>
            <a:t>FM uploads documents from civilian providers</a:t>
          </a:r>
        </a:p>
      </dsp:txBody>
      <dsp:txXfrm>
        <a:off x="4717162" y="1770837"/>
        <a:ext cx="6904949" cy="404416"/>
      </dsp:txXfrm>
    </dsp:sp>
    <dsp:sp modelId="{CFAC39A7-CEC3-4DBF-999D-A6132F41E6A8}">
      <dsp:nvSpPr>
        <dsp:cNvPr id="0" name=""/>
        <dsp:cNvSpPr/>
      </dsp:nvSpPr>
      <dsp:spPr>
        <a:xfrm>
          <a:off x="0" y="1782597"/>
          <a:ext cx="4738104" cy="53922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Upload Documents</a:t>
          </a:r>
        </a:p>
      </dsp:txBody>
      <dsp:txXfrm>
        <a:off x="26323" y="1808920"/>
        <a:ext cx="4685458" cy="486576"/>
      </dsp:txXfrm>
    </dsp:sp>
    <dsp:sp modelId="{216ECD27-73AB-479B-AC23-10338642431B}">
      <dsp:nvSpPr>
        <dsp:cNvPr id="0" name=""/>
        <dsp:cNvSpPr/>
      </dsp:nvSpPr>
      <dsp:spPr>
        <a:xfrm>
          <a:off x="4717162" y="2296579"/>
          <a:ext cx="7107157" cy="539222"/>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0" lvl="1" indent="169863" algn="l" defTabSz="977900">
            <a:lnSpc>
              <a:spcPct val="90000"/>
            </a:lnSpc>
            <a:spcBef>
              <a:spcPct val="0"/>
            </a:spcBef>
            <a:spcAft>
              <a:spcPct val="15000"/>
            </a:spcAft>
            <a:buNone/>
          </a:pPr>
          <a:r>
            <a:rPr lang="en-US" sz="2200" kern="1200" dirty="0"/>
            <a:t>MTF provider fills out forms (if MTF used)</a:t>
          </a:r>
        </a:p>
      </dsp:txBody>
      <dsp:txXfrm>
        <a:off x="4717162" y="2363982"/>
        <a:ext cx="6904949" cy="404416"/>
      </dsp:txXfrm>
    </dsp:sp>
    <dsp:sp modelId="{29310C7A-6765-4970-9054-56DD9471B247}">
      <dsp:nvSpPr>
        <dsp:cNvPr id="0" name=""/>
        <dsp:cNvSpPr/>
      </dsp:nvSpPr>
      <dsp:spPr>
        <a:xfrm>
          <a:off x="0" y="2375742"/>
          <a:ext cx="4738104" cy="53922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EFMP Provider</a:t>
          </a:r>
        </a:p>
      </dsp:txBody>
      <dsp:txXfrm>
        <a:off x="26323" y="2402065"/>
        <a:ext cx="4685458" cy="486576"/>
      </dsp:txXfrm>
    </dsp:sp>
    <dsp:sp modelId="{E8A0C831-10BC-40B8-81FB-06D939D5F873}">
      <dsp:nvSpPr>
        <dsp:cNvPr id="0" name=""/>
        <dsp:cNvSpPr/>
      </dsp:nvSpPr>
      <dsp:spPr>
        <a:xfrm>
          <a:off x="4717162" y="2889724"/>
          <a:ext cx="7107157" cy="539222"/>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0" lvl="1" indent="169863" algn="l" defTabSz="977900">
            <a:lnSpc>
              <a:spcPct val="90000"/>
            </a:lnSpc>
            <a:spcBef>
              <a:spcPct val="0"/>
            </a:spcBef>
            <a:spcAft>
              <a:spcPct val="15000"/>
            </a:spcAft>
            <a:buNone/>
          </a:pPr>
          <a:r>
            <a:rPr lang="en-US" sz="2200" kern="1200" dirty="0"/>
            <a:t>Reviews Information</a:t>
          </a:r>
        </a:p>
      </dsp:txBody>
      <dsp:txXfrm>
        <a:off x="4717162" y="2957127"/>
        <a:ext cx="6904949" cy="404416"/>
      </dsp:txXfrm>
    </dsp:sp>
    <dsp:sp modelId="{6877C4A8-B63C-4973-8443-AD8CDB6C609C}">
      <dsp:nvSpPr>
        <dsp:cNvPr id="0" name=""/>
        <dsp:cNvSpPr/>
      </dsp:nvSpPr>
      <dsp:spPr>
        <a:xfrm>
          <a:off x="0" y="2968888"/>
          <a:ext cx="4738104" cy="53922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Medical Director</a:t>
          </a:r>
        </a:p>
      </dsp:txBody>
      <dsp:txXfrm>
        <a:off x="26323" y="2995211"/>
        <a:ext cx="4685458" cy="486576"/>
      </dsp:txXfrm>
    </dsp:sp>
    <dsp:sp modelId="{C65ABD6D-F79B-411D-965A-4168C12A32A1}">
      <dsp:nvSpPr>
        <dsp:cNvPr id="0" name=""/>
        <dsp:cNvSpPr/>
      </dsp:nvSpPr>
      <dsp:spPr>
        <a:xfrm>
          <a:off x="4717162" y="3482869"/>
          <a:ext cx="7107157" cy="539222"/>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0" lvl="1" indent="169863" algn="l" defTabSz="977900">
            <a:lnSpc>
              <a:spcPct val="90000"/>
            </a:lnSpc>
            <a:spcBef>
              <a:spcPct val="0"/>
            </a:spcBef>
            <a:spcAft>
              <a:spcPct val="15000"/>
            </a:spcAft>
            <a:buNone/>
          </a:pPr>
          <a:r>
            <a:rPr lang="en-US" sz="2200" kern="1200" dirty="0"/>
            <a:t>Family reviews information and signs/certifies</a:t>
          </a:r>
        </a:p>
      </dsp:txBody>
      <dsp:txXfrm>
        <a:off x="4717162" y="3550272"/>
        <a:ext cx="6904949" cy="404416"/>
      </dsp:txXfrm>
    </dsp:sp>
    <dsp:sp modelId="{E9611995-654A-4F43-BC49-0B4374B8E50E}">
      <dsp:nvSpPr>
        <dsp:cNvPr id="0" name=""/>
        <dsp:cNvSpPr/>
      </dsp:nvSpPr>
      <dsp:spPr>
        <a:xfrm>
          <a:off x="0" y="3562033"/>
          <a:ext cx="4738104" cy="53922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Family Medical Review</a:t>
          </a:r>
        </a:p>
      </dsp:txBody>
      <dsp:txXfrm>
        <a:off x="26323" y="3588356"/>
        <a:ext cx="4685458" cy="486576"/>
      </dsp:txXfrm>
    </dsp:sp>
    <dsp:sp modelId="{9C70C285-3259-43FB-806E-0931DB1B2CE0}">
      <dsp:nvSpPr>
        <dsp:cNvPr id="0" name=""/>
        <dsp:cNvSpPr/>
      </dsp:nvSpPr>
      <dsp:spPr>
        <a:xfrm>
          <a:off x="4717162" y="4076014"/>
          <a:ext cx="7107157" cy="539222"/>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0" lvl="1" indent="169863" algn="l" defTabSz="977900">
            <a:lnSpc>
              <a:spcPct val="90000"/>
            </a:lnSpc>
            <a:spcBef>
              <a:spcPct val="0"/>
            </a:spcBef>
            <a:spcAft>
              <a:spcPct val="15000"/>
            </a:spcAft>
            <a:buNone/>
          </a:pPr>
          <a:r>
            <a:rPr lang="en-US" sz="2200" kern="1200" dirty="0"/>
            <a:t>CC reviews and signs</a:t>
          </a:r>
        </a:p>
      </dsp:txBody>
      <dsp:txXfrm>
        <a:off x="4717162" y="4143417"/>
        <a:ext cx="6904949" cy="404416"/>
      </dsp:txXfrm>
    </dsp:sp>
    <dsp:sp modelId="{081F304C-AF59-4DDC-8E2B-530247AE8091}">
      <dsp:nvSpPr>
        <dsp:cNvPr id="0" name=""/>
        <dsp:cNvSpPr/>
      </dsp:nvSpPr>
      <dsp:spPr>
        <a:xfrm>
          <a:off x="0" y="4155178"/>
          <a:ext cx="4738104" cy="53922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MTF CC Review</a:t>
          </a:r>
        </a:p>
      </dsp:txBody>
      <dsp:txXfrm>
        <a:off x="26323" y="4181501"/>
        <a:ext cx="4685458" cy="486576"/>
      </dsp:txXfrm>
    </dsp:sp>
    <dsp:sp modelId="{1E0B7BFD-1512-4E23-A2FA-697259DE7498}">
      <dsp:nvSpPr>
        <dsp:cNvPr id="0" name=""/>
        <dsp:cNvSpPr/>
      </dsp:nvSpPr>
      <dsp:spPr>
        <a:xfrm>
          <a:off x="4717162" y="4669160"/>
          <a:ext cx="7107157" cy="539222"/>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0" lvl="1" indent="169863" algn="l" defTabSz="977900">
            <a:lnSpc>
              <a:spcPct val="90000"/>
            </a:lnSpc>
            <a:spcBef>
              <a:spcPct val="0"/>
            </a:spcBef>
            <a:spcAft>
              <a:spcPct val="15000"/>
            </a:spcAft>
            <a:buNone/>
          </a:pPr>
          <a:r>
            <a:rPr lang="en-US" sz="2200" kern="1200" dirty="0"/>
            <a:t>Package is reviewed</a:t>
          </a:r>
        </a:p>
      </dsp:txBody>
      <dsp:txXfrm>
        <a:off x="4717162" y="4736563"/>
        <a:ext cx="6904949" cy="404416"/>
      </dsp:txXfrm>
    </dsp:sp>
    <dsp:sp modelId="{323C21FD-CCD0-4BF7-89CB-0120F0971BD5}">
      <dsp:nvSpPr>
        <dsp:cNvPr id="0" name=""/>
        <dsp:cNvSpPr/>
      </dsp:nvSpPr>
      <dsp:spPr>
        <a:xfrm>
          <a:off x="0" y="4748323"/>
          <a:ext cx="4738104" cy="53922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MRC Regional Staff</a:t>
          </a:r>
        </a:p>
      </dsp:txBody>
      <dsp:txXfrm>
        <a:off x="26323" y="4774646"/>
        <a:ext cx="4685458" cy="486576"/>
      </dsp:txXfrm>
    </dsp:sp>
    <dsp:sp modelId="{58B6BB6B-04D8-4612-930B-DFEF103FF094}">
      <dsp:nvSpPr>
        <dsp:cNvPr id="0" name=""/>
        <dsp:cNvSpPr/>
      </dsp:nvSpPr>
      <dsp:spPr>
        <a:xfrm>
          <a:off x="4717162" y="5262305"/>
          <a:ext cx="7107157" cy="539222"/>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169863" lvl="1" indent="0" algn="l" defTabSz="977900">
            <a:lnSpc>
              <a:spcPct val="90000"/>
            </a:lnSpc>
            <a:spcBef>
              <a:spcPct val="0"/>
            </a:spcBef>
            <a:spcAft>
              <a:spcPct val="15000"/>
            </a:spcAft>
            <a:buNone/>
          </a:pPr>
          <a:r>
            <a:rPr lang="en-US" sz="2200" kern="1200" dirty="0"/>
            <a:t>Provider reviews and determines eligibility for enrollment</a:t>
          </a:r>
        </a:p>
      </dsp:txBody>
      <dsp:txXfrm>
        <a:off x="4717162" y="5329708"/>
        <a:ext cx="6904949" cy="404416"/>
      </dsp:txXfrm>
    </dsp:sp>
    <dsp:sp modelId="{214568B4-3A2F-4C6E-A444-ADA11414E2A6}">
      <dsp:nvSpPr>
        <dsp:cNvPr id="0" name=""/>
        <dsp:cNvSpPr/>
      </dsp:nvSpPr>
      <dsp:spPr>
        <a:xfrm>
          <a:off x="0" y="5341468"/>
          <a:ext cx="4738104" cy="53922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MRC Regional Provider</a:t>
          </a:r>
        </a:p>
      </dsp:txBody>
      <dsp:txXfrm>
        <a:off x="26323" y="5367791"/>
        <a:ext cx="4685458" cy="486576"/>
      </dsp:txXfrm>
    </dsp:sp>
    <dsp:sp modelId="{98F6D18E-DCEF-4133-ADDB-6807AEF3A9F4}">
      <dsp:nvSpPr>
        <dsp:cNvPr id="0" name=""/>
        <dsp:cNvSpPr/>
      </dsp:nvSpPr>
      <dsp:spPr>
        <a:xfrm>
          <a:off x="4738104" y="5934613"/>
          <a:ext cx="7107157" cy="539222"/>
        </a:xfrm>
        <a:prstGeom prst="rightArrow">
          <a:avLst>
            <a:gd name="adj1" fmla="val 75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33363" lvl="1" indent="-63500" algn="l" defTabSz="977900">
            <a:lnSpc>
              <a:spcPct val="90000"/>
            </a:lnSpc>
            <a:spcBef>
              <a:spcPct val="0"/>
            </a:spcBef>
            <a:spcAft>
              <a:spcPct val="15000"/>
            </a:spcAft>
            <a:buNone/>
          </a:pPr>
          <a:r>
            <a:rPr lang="en-US" sz="2200" kern="1200" dirty="0"/>
            <a:t>Validates package as enrolled, updated or disenrolled</a:t>
          </a:r>
        </a:p>
      </dsp:txBody>
      <dsp:txXfrm>
        <a:off x="4738104" y="6002016"/>
        <a:ext cx="6904949" cy="404416"/>
      </dsp:txXfrm>
    </dsp:sp>
    <dsp:sp modelId="{0CAE6338-21CC-40FA-8E38-926BEC618708}">
      <dsp:nvSpPr>
        <dsp:cNvPr id="0" name=""/>
        <dsp:cNvSpPr/>
      </dsp:nvSpPr>
      <dsp:spPr>
        <a:xfrm>
          <a:off x="0" y="5934613"/>
          <a:ext cx="4738104" cy="53922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MRC Staff</a:t>
          </a:r>
        </a:p>
      </dsp:txBody>
      <dsp:txXfrm>
        <a:off x="26323" y="5960936"/>
        <a:ext cx="4685458" cy="48657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3"/>
            <a:ext cx="3013604" cy="462015"/>
          </a:xfrm>
          <a:prstGeom prst="rect">
            <a:avLst/>
          </a:prstGeom>
        </p:spPr>
        <p:txBody>
          <a:bodyPr vert="horz" lIns="91758" tIns="45877" rIns="91758" bIns="45877" rtlCol="0"/>
          <a:lstStyle>
            <a:lvl1pPr algn="l">
              <a:defRPr sz="1200"/>
            </a:lvl1pPr>
          </a:lstStyle>
          <a:p>
            <a:endParaRPr lang="en-US"/>
          </a:p>
        </p:txBody>
      </p:sp>
      <p:sp>
        <p:nvSpPr>
          <p:cNvPr id="3" name="Date Placeholder 2"/>
          <p:cNvSpPr>
            <a:spLocks noGrp="1"/>
          </p:cNvSpPr>
          <p:nvPr>
            <p:ph type="dt" sz="quarter" idx="1"/>
          </p:nvPr>
        </p:nvSpPr>
        <p:spPr>
          <a:xfrm>
            <a:off x="3940042" y="23"/>
            <a:ext cx="3013604" cy="462015"/>
          </a:xfrm>
          <a:prstGeom prst="rect">
            <a:avLst/>
          </a:prstGeom>
        </p:spPr>
        <p:txBody>
          <a:bodyPr vert="horz" lIns="91758" tIns="45877" rIns="91758" bIns="45877" rtlCol="0"/>
          <a:lstStyle>
            <a:lvl1pPr algn="r">
              <a:defRPr sz="1200"/>
            </a:lvl1pPr>
          </a:lstStyle>
          <a:p>
            <a:fld id="{D6683494-654C-40E9-B2C8-B1F0E63F3D11}" type="datetimeFigureOut">
              <a:rPr lang="en-US" smtClean="0"/>
              <a:t>2/14/2024</a:t>
            </a:fld>
            <a:endParaRPr lang="en-US"/>
          </a:p>
        </p:txBody>
      </p:sp>
      <p:sp>
        <p:nvSpPr>
          <p:cNvPr id="4" name="Footer Placeholder 3"/>
          <p:cNvSpPr>
            <a:spLocks noGrp="1"/>
          </p:cNvSpPr>
          <p:nvPr>
            <p:ph type="ftr" sz="quarter" idx="2"/>
          </p:nvPr>
        </p:nvSpPr>
        <p:spPr>
          <a:xfrm>
            <a:off x="0" y="8774065"/>
            <a:ext cx="3013604" cy="462013"/>
          </a:xfrm>
          <a:prstGeom prst="rect">
            <a:avLst/>
          </a:prstGeom>
        </p:spPr>
        <p:txBody>
          <a:bodyPr vert="horz" lIns="91758" tIns="45877" rIns="91758" bIns="45877" rtlCol="0" anchor="b"/>
          <a:lstStyle>
            <a:lvl1pPr algn="l">
              <a:defRPr sz="1200"/>
            </a:lvl1pPr>
          </a:lstStyle>
          <a:p>
            <a:endParaRPr lang="en-US"/>
          </a:p>
        </p:txBody>
      </p:sp>
      <p:sp>
        <p:nvSpPr>
          <p:cNvPr id="5" name="Slide Number Placeholder 4"/>
          <p:cNvSpPr>
            <a:spLocks noGrp="1"/>
          </p:cNvSpPr>
          <p:nvPr>
            <p:ph type="sldNum" sz="quarter" idx="3"/>
          </p:nvPr>
        </p:nvSpPr>
        <p:spPr>
          <a:xfrm>
            <a:off x="3940042" y="8774065"/>
            <a:ext cx="3013604" cy="462013"/>
          </a:xfrm>
          <a:prstGeom prst="rect">
            <a:avLst/>
          </a:prstGeom>
        </p:spPr>
        <p:txBody>
          <a:bodyPr vert="horz" lIns="91758" tIns="45877" rIns="91758" bIns="45877" rtlCol="0" anchor="b"/>
          <a:lstStyle>
            <a:lvl1pPr algn="r">
              <a:defRPr sz="1200"/>
            </a:lvl1pPr>
          </a:lstStyle>
          <a:p>
            <a:fld id="{800D7FE4-19A7-4FD6-8DA1-CB6907AC8A03}" type="slidenum">
              <a:rPr lang="en-US" smtClean="0"/>
              <a:t>‹#›</a:t>
            </a:fld>
            <a:endParaRPr lang="en-US"/>
          </a:p>
        </p:txBody>
      </p:sp>
    </p:spTree>
    <p:extLst>
      <p:ext uri="{BB962C8B-B14F-4D97-AF65-F5344CB8AC3E}">
        <p14:creationId xmlns:p14="http://schemas.microsoft.com/office/powerpoint/2010/main" val="22474336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014203" cy="462182"/>
          </a:xfrm>
          <a:prstGeom prst="rect">
            <a:avLst/>
          </a:prstGeom>
        </p:spPr>
        <p:txBody>
          <a:bodyPr vert="horz" lIns="83287" tIns="41643" rIns="83287" bIns="41643" rtlCol="0"/>
          <a:lstStyle>
            <a:lvl1pPr algn="l">
              <a:defRPr sz="1100"/>
            </a:lvl1pPr>
          </a:lstStyle>
          <a:p>
            <a:endParaRPr lang="en-US"/>
          </a:p>
        </p:txBody>
      </p:sp>
      <p:sp>
        <p:nvSpPr>
          <p:cNvPr id="3" name="Date Placeholder 2"/>
          <p:cNvSpPr>
            <a:spLocks noGrp="1"/>
          </p:cNvSpPr>
          <p:nvPr>
            <p:ph type="dt" idx="1"/>
          </p:nvPr>
        </p:nvSpPr>
        <p:spPr>
          <a:xfrm>
            <a:off x="3939541" y="1"/>
            <a:ext cx="3014203" cy="462182"/>
          </a:xfrm>
          <a:prstGeom prst="rect">
            <a:avLst/>
          </a:prstGeom>
        </p:spPr>
        <p:txBody>
          <a:bodyPr vert="horz" lIns="83287" tIns="41643" rIns="83287" bIns="41643" rtlCol="0"/>
          <a:lstStyle>
            <a:lvl1pPr algn="r">
              <a:defRPr sz="1100"/>
            </a:lvl1pPr>
          </a:lstStyle>
          <a:p>
            <a:fld id="{0EA6D74E-8DE5-44ED-8E39-B1C7041F9B12}" type="datetimeFigureOut">
              <a:rPr lang="en-US" smtClean="0"/>
              <a:t>2/14/2024</a:t>
            </a:fld>
            <a:endParaRPr lang="en-US"/>
          </a:p>
        </p:txBody>
      </p:sp>
      <p:sp>
        <p:nvSpPr>
          <p:cNvPr id="4" name="Slide Image Placeholder 3"/>
          <p:cNvSpPr>
            <a:spLocks noGrp="1" noRot="1" noChangeAspect="1"/>
          </p:cNvSpPr>
          <p:nvPr>
            <p:ph type="sldImg" idx="2"/>
          </p:nvPr>
        </p:nvSpPr>
        <p:spPr>
          <a:xfrm>
            <a:off x="709613" y="1155700"/>
            <a:ext cx="5535612" cy="3113088"/>
          </a:xfrm>
          <a:prstGeom prst="rect">
            <a:avLst/>
          </a:prstGeom>
          <a:noFill/>
          <a:ln w="12700">
            <a:solidFill>
              <a:prstClr val="black"/>
            </a:solidFill>
          </a:ln>
        </p:spPr>
        <p:txBody>
          <a:bodyPr vert="horz" lIns="83287" tIns="41643" rIns="83287" bIns="41643" rtlCol="0" anchor="ctr"/>
          <a:lstStyle/>
          <a:p>
            <a:endParaRPr lang="en-US"/>
          </a:p>
        </p:txBody>
      </p:sp>
      <p:sp>
        <p:nvSpPr>
          <p:cNvPr id="5" name="Notes Placeholder 4"/>
          <p:cNvSpPr>
            <a:spLocks noGrp="1"/>
          </p:cNvSpPr>
          <p:nvPr>
            <p:ph type="body" sz="quarter" idx="3"/>
          </p:nvPr>
        </p:nvSpPr>
        <p:spPr>
          <a:xfrm>
            <a:off x="695923" y="4444490"/>
            <a:ext cx="5562993" cy="3637081"/>
          </a:xfrm>
          <a:prstGeom prst="rect">
            <a:avLst/>
          </a:prstGeom>
        </p:spPr>
        <p:txBody>
          <a:bodyPr vert="horz" lIns="83287" tIns="41643" rIns="83287" bIns="4164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773903"/>
            <a:ext cx="3014203" cy="462181"/>
          </a:xfrm>
          <a:prstGeom prst="rect">
            <a:avLst/>
          </a:prstGeom>
        </p:spPr>
        <p:txBody>
          <a:bodyPr vert="horz" lIns="83287" tIns="41643" rIns="83287" bIns="41643" rtlCol="0" anchor="b"/>
          <a:lstStyle>
            <a:lvl1pPr algn="l">
              <a:defRPr sz="1100"/>
            </a:lvl1pPr>
          </a:lstStyle>
          <a:p>
            <a:endParaRPr lang="en-US"/>
          </a:p>
        </p:txBody>
      </p:sp>
      <p:sp>
        <p:nvSpPr>
          <p:cNvPr id="7" name="Slide Number Placeholder 6"/>
          <p:cNvSpPr>
            <a:spLocks noGrp="1"/>
          </p:cNvSpPr>
          <p:nvPr>
            <p:ph type="sldNum" sz="quarter" idx="5"/>
          </p:nvPr>
        </p:nvSpPr>
        <p:spPr>
          <a:xfrm>
            <a:off x="3939541" y="8773903"/>
            <a:ext cx="3014203" cy="462181"/>
          </a:xfrm>
          <a:prstGeom prst="rect">
            <a:avLst/>
          </a:prstGeom>
        </p:spPr>
        <p:txBody>
          <a:bodyPr vert="horz" lIns="83287" tIns="41643" rIns="83287" bIns="41643" rtlCol="0" anchor="b"/>
          <a:lstStyle>
            <a:lvl1pPr algn="r">
              <a:defRPr sz="1100"/>
            </a:lvl1pPr>
          </a:lstStyle>
          <a:p>
            <a:fld id="{F101C6FC-FE51-4C6A-843C-9E61CD1F13DD}" type="slidenum">
              <a:rPr lang="en-US" smtClean="0"/>
              <a:t>‹#›</a:t>
            </a:fld>
            <a:endParaRPr lang="en-US"/>
          </a:p>
        </p:txBody>
      </p:sp>
    </p:spTree>
    <p:extLst>
      <p:ext uri="{BB962C8B-B14F-4D97-AF65-F5344CB8AC3E}">
        <p14:creationId xmlns:p14="http://schemas.microsoft.com/office/powerpoint/2010/main" val="12986615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1670">
              <a:defRPr/>
            </a:pPr>
            <a:fld id="{96790DA4-CC7B-4099-A9CC-429A520F0496}" type="slidenum">
              <a:rPr lang="en-US">
                <a:solidFill>
                  <a:prstClr val="black"/>
                </a:solidFill>
                <a:latin typeface="Calibri" panose="020F0502020204030204"/>
              </a:rPr>
              <a:pPr defTabSz="921670">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740575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Army</a:t>
            </a:r>
            <a:r>
              <a:rPr lang="en-US" baseline="0" dirty="0"/>
              <a:t> has approximately _46K__ Soldiers enrolled in EFMP, and processes 27K enrollments annually. </a:t>
            </a:r>
          </a:p>
          <a:p>
            <a:pPr marL="285750" indent="-285750">
              <a:buFont typeface="Arial" panose="020B0604020202020204" pitchFamily="34" charset="0"/>
              <a:buChar char="•"/>
            </a:pPr>
            <a:r>
              <a:rPr lang="en-US" sz="1200" dirty="0"/>
              <a:t>Comprehensive, coordinated, multi-agency program providing community support, housing, medical, educational, and personnel services</a:t>
            </a:r>
          </a:p>
          <a:p>
            <a:pPr marL="285750" indent="-285750">
              <a:buFont typeface="Arial" panose="020B0604020202020204" pitchFamily="34" charset="0"/>
              <a:buChar char="•"/>
            </a:pPr>
            <a:r>
              <a:rPr lang="en-US" sz="1200" dirty="0"/>
              <a:t>Approximately 9% of Army Families have members  (IE: spouses, children, or dependent parents) who require special medical or educational services</a:t>
            </a:r>
          </a:p>
          <a:p>
            <a:pPr marL="285750" indent="-285750">
              <a:buFont typeface="Arial" panose="020B0604020202020204" pitchFamily="34" charset="0"/>
              <a:buChar char="•"/>
            </a:pPr>
            <a:r>
              <a:rPr lang="en-US" sz="1200" dirty="0"/>
              <a:t>Non-clinical counseling,</a:t>
            </a:r>
            <a:r>
              <a:rPr lang="en-US" sz="1200" baseline="0" dirty="0"/>
              <a:t> like visiting an MFLC, will not trigger EFMP enrollment.</a:t>
            </a:r>
            <a:endParaRPr lang="en-US" sz="1200" dirty="0"/>
          </a:p>
          <a:p>
            <a:endParaRPr lang="en-US" dirty="0"/>
          </a:p>
        </p:txBody>
      </p:sp>
      <p:sp>
        <p:nvSpPr>
          <p:cNvPr id="4" name="Slide Number Placeholder 3"/>
          <p:cNvSpPr>
            <a:spLocks noGrp="1"/>
          </p:cNvSpPr>
          <p:nvPr>
            <p:ph type="sldNum" sz="quarter" idx="10"/>
          </p:nvPr>
        </p:nvSpPr>
        <p:spPr/>
        <p:txBody>
          <a:bodyPr/>
          <a:lstStyle/>
          <a:p>
            <a:fld id="{F9568706-31A7-4ED7-88E8-1DC01678333E}" type="slidenum">
              <a:rPr lang="en-US" smtClean="0"/>
              <a:t>14</a:t>
            </a:fld>
            <a:endParaRPr lang="en-US" dirty="0"/>
          </a:p>
        </p:txBody>
      </p:sp>
    </p:spTree>
    <p:extLst>
      <p:ext uri="{BB962C8B-B14F-4D97-AF65-F5344CB8AC3E}">
        <p14:creationId xmlns:p14="http://schemas.microsoft.com/office/powerpoint/2010/main" val="3677067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568706-31A7-4ED7-88E8-1DC01678333E}" type="slidenum">
              <a:rPr lang="en-US" smtClean="0"/>
              <a:t>16</a:t>
            </a:fld>
            <a:endParaRPr lang="en-US" dirty="0"/>
          </a:p>
        </p:txBody>
      </p:sp>
    </p:spTree>
    <p:extLst>
      <p:ext uri="{BB962C8B-B14F-4D97-AF65-F5344CB8AC3E}">
        <p14:creationId xmlns:p14="http://schemas.microsoft.com/office/powerpoint/2010/main" val="435788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Army</a:t>
            </a:r>
            <a:r>
              <a:rPr lang="en-US" baseline="0" dirty="0"/>
              <a:t> has approximately _46K__ Soldiers enrolled in EFMP, and processes 27K enrollments annually. </a:t>
            </a:r>
            <a:endParaRPr lang="en-US" dirty="0"/>
          </a:p>
        </p:txBody>
      </p:sp>
      <p:sp>
        <p:nvSpPr>
          <p:cNvPr id="4" name="Slide Number Placeholder 3"/>
          <p:cNvSpPr>
            <a:spLocks noGrp="1"/>
          </p:cNvSpPr>
          <p:nvPr>
            <p:ph type="sldNum" sz="quarter" idx="10"/>
          </p:nvPr>
        </p:nvSpPr>
        <p:spPr/>
        <p:txBody>
          <a:bodyPr/>
          <a:lstStyle/>
          <a:p>
            <a:fld id="{F9568706-31A7-4ED7-88E8-1DC01678333E}" type="slidenum">
              <a:rPr lang="en-US" smtClean="0"/>
              <a:t>21</a:t>
            </a:fld>
            <a:endParaRPr lang="en-US" dirty="0"/>
          </a:p>
        </p:txBody>
      </p:sp>
    </p:spTree>
    <p:extLst>
      <p:ext uri="{BB962C8B-B14F-4D97-AF65-F5344CB8AC3E}">
        <p14:creationId xmlns:p14="http://schemas.microsoft.com/office/powerpoint/2010/main" val="1953397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01C6FC-FE51-4C6A-843C-9E61CD1F13DD}" type="slidenum">
              <a:rPr lang="en-US" smtClean="0"/>
              <a:t>4</a:t>
            </a:fld>
            <a:endParaRPr lang="en-US"/>
          </a:p>
        </p:txBody>
      </p:sp>
    </p:spTree>
    <p:extLst>
      <p:ext uri="{BB962C8B-B14F-4D97-AF65-F5344CB8AC3E}">
        <p14:creationId xmlns:p14="http://schemas.microsoft.com/office/powerpoint/2010/main" val="3924070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01C6FC-FE51-4C6A-843C-9E61CD1F13DD}" type="slidenum">
              <a:rPr lang="en-US" smtClean="0"/>
              <a:t>5</a:t>
            </a:fld>
            <a:endParaRPr lang="en-US"/>
          </a:p>
        </p:txBody>
      </p:sp>
    </p:spTree>
    <p:extLst>
      <p:ext uri="{BB962C8B-B14F-4D97-AF65-F5344CB8AC3E}">
        <p14:creationId xmlns:p14="http://schemas.microsoft.com/office/powerpoint/2010/main" val="1327052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from Beverly:</a:t>
            </a:r>
          </a:p>
          <a:p>
            <a:endParaRPr lang="en-US" dirty="0"/>
          </a:p>
          <a:p>
            <a:r>
              <a:rPr lang="en-US" dirty="0"/>
              <a:t>Everything in secondary and tertiary prevention are post incident. The tertiary prevention is mainly focused on prevention of longer-term consequences and secondary prevention is focused on the short-term consequences. We used a squiggly line in our other pictures to denote that the period time there is quite variable. </a:t>
            </a:r>
          </a:p>
          <a:p>
            <a:endParaRPr lang="en-US" dirty="0"/>
          </a:p>
        </p:txBody>
      </p:sp>
      <p:sp>
        <p:nvSpPr>
          <p:cNvPr id="4" name="Slide Number Placeholder 3"/>
          <p:cNvSpPr>
            <a:spLocks noGrp="1"/>
          </p:cNvSpPr>
          <p:nvPr>
            <p:ph type="sldNum" sz="quarter" idx="5"/>
          </p:nvPr>
        </p:nvSpPr>
        <p:spPr/>
        <p:txBody>
          <a:bodyPr/>
          <a:lstStyle/>
          <a:p>
            <a:fld id="{350FCC03-F712-4F38-A1BE-7DB4448B95CE}" type="slidenum">
              <a:rPr lang="en-US" smtClean="0"/>
              <a:t>7</a:t>
            </a:fld>
            <a:endParaRPr lang="en-US"/>
          </a:p>
        </p:txBody>
      </p:sp>
    </p:spTree>
    <p:extLst>
      <p:ext uri="{BB962C8B-B14F-4D97-AF65-F5344CB8AC3E}">
        <p14:creationId xmlns:p14="http://schemas.microsoft.com/office/powerpoint/2010/main" val="2866556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01C6FC-FE51-4C6A-843C-9E61CD1F13DD}" type="slidenum">
              <a:rPr lang="en-US" smtClean="0"/>
              <a:t>8</a:t>
            </a:fld>
            <a:endParaRPr lang="en-US"/>
          </a:p>
        </p:txBody>
      </p:sp>
    </p:spTree>
    <p:extLst>
      <p:ext uri="{BB962C8B-B14F-4D97-AF65-F5344CB8AC3E}">
        <p14:creationId xmlns:p14="http://schemas.microsoft.com/office/powerpoint/2010/main" val="2237788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DECE16-CCAC-4DC3-8C0D-F5A9786008D9}" type="slidenum">
              <a:rPr lang="en-US" smtClean="0"/>
              <a:pPr/>
              <a:t>9</a:t>
            </a:fld>
            <a:endParaRPr lang="en-US" dirty="0"/>
          </a:p>
        </p:txBody>
      </p:sp>
    </p:spTree>
    <p:extLst>
      <p:ext uri="{BB962C8B-B14F-4D97-AF65-F5344CB8AC3E}">
        <p14:creationId xmlns:p14="http://schemas.microsoft.com/office/powerpoint/2010/main" val="812977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3650" y="869950"/>
            <a:ext cx="4170363" cy="2346325"/>
          </a:xfrm>
        </p:spPr>
      </p:sp>
      <p:sp>
        <p:nvSpPr>
          <p:cNvPr id="3" name="Notes Placeholder 2"/>
          <p:cNvSpPr>
            <a:spLocks noGrp="1"/>
          </p:cNvSpPr>
          <p:nvPr>
            <p:ph type="body" idx="1"/>
          </p:nvPr>
        </p:nvSpPr>
        <p:spPr/>
        <p:txBody>
          <a:bodyPr/>
          <a:lstStyle/>
          <a:p>
            <a:pPr lvl="0"/>
            <a:endParaRPr lang="en-US" sz="1200" b="1" baseline="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45544-D57C-406B-981B-8AFC881496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05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Army</a:t>
            </a:r>
            <a:r>
              <a:rPr lang="en-US" baseline="0" dirty="0"/>
              <a:t> has approximately _46K__ Soldiers enrolled in EFMP, and processes 27K enrollments annually. </a:t>
            </a:r>
          </a:p>
          <a:p>
            <a:pPr marL="285750" indent="-285750">
              <a:buFont typeface="Arial" panose="020B0604020202020204" pitchFamily="34" charset="0"/>
              <a:buChar char="•"/>
            </a:pPr>
            <a:r>
              <a:rPr lang="en-US" sz="1200" dirty="0"/>
              <a:t>Comprehensive, coordinated, multi-agency program providing community support, housing, medical, educational, and personnel services</a:t>
            </a:r>
          </a:p>
          <a:p>
            <a:pPr marL="285750" indent="-285750">
              <a:buFont typeface="Arial" panose="020B0604020202020204" pitchFamily="34" charset="0"/>
              <a:buChar char="•"/>
            </a:pPr>
            <a:r>
              <a:rPr lang="en-US" sz="1200" dirty="0"/>
              <a:t>Approximately 9% of Army Families have members  (IE: spouses, children, or dependent parents) who require special medical or educational services</a:t>
            </a:r>
          </a:p>
          <a:p>
            <a:pPr marL="285750" indent="-285750">
              <a:buFont typeface="Arial" panose="020B0604020202020204" pitchFamily="34" charset="0"/>
              <a:buChar char="•"/>
            </a:pPr>
            <a:r>
              <a:rPr lang="en-US" sz="1200" dirty="0"/>
              <a:t>Non-clinical counseling,</a:t>
            </a:r>
            <a:r>
              <a:rPr lang="en-US" sz="1200" baseline="0" dirty="0"/>
              <a:t> like visiting an MFLC, will not trigger EFMP enrollment.</a:t>
            </a:r>
            <a:endParaRPr lang="en-US" sz="1200" dirty="0"/>
          </a:p>
          <a:p>
            <a:endParaRPr lang="en-US" dirty="0"/>
          </a:p>
        </p:txBody>
      </p:sp>
      <p:sp>
        <p:nvSpPr>
          <p:cNvPr id="4" name="Slide Number Placeholder 3"/>
          <p:cNvSpPr>
            <a:spLocks noGrp="1"/>
          </p:cNvSpPr>
          <p:nvPr>
            <p:ph type="sldNum" sz="quarter" idx="10"/>
          </p:nvPr>
        </p:nvSpPr>
        <p:spPr/>
        <p:txBody>
          <a:bodyPr/>
          <a:lstStyle/>
          <a:p>
            <a:fld id="{F9568706-31A7-4ED7-88E8-1DC01678333E}" type="slidenum">
              <a:rPr lang="en-US" smtClean="0"/>
              <a:t>12</a:t>
            </a:fld>
            <a:endParaRPr lang="en-US" dirty="0"/>
          </a:p>
        </p:txBody>
      </p:sp>
    </p:spTree>
    <p:extLst>
      <p:ext uri="{BB962C8B-B14F-4D97-AF65-F5344CB8AC3E}">
        <p14:creationId xmlns:p14="http://schemas.microsoft.com/office/powerpoint/2010/main" val="3191426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DECE16-CCAC-4DC3-8C0D-F5A9786008D9}" type="slidenum">
              <a:rPr lang="en-US" smtClean="0"/>
              <a:pPr/>
              <a:t>13</a:t>
            </a:fld>
            <a:endParaRPr lang="en-US" dirty="0"/>
          </a:p>
        </p:txBody>
      </p:sp>
    </p:spTree>
    <p:extLst>
      <p:ext uri="{BB962C8B-B14F-4D97-AF65-F5344CB8AC3E}">
        <p14:creationId xmlns:p14="http://schemas.microsoft.com/office/powerpoint/2010/main" val="3723700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Slide Number Placeholder 34">
            <a:extLst>
              <a:ext uri="{FF2B5EF4-FFF2-40B4-BE49-F238E27FC236}">
                <a16:creationId xmlns:a16="http://schemas.microsoft.com/office/drawing/2014/main" id="{72151B93-5603-465F-B0F3-5E2BE4E86CBA}"/>
              </a:ext>
            </a:extLst>
          </p:cNvPr>
          <p:cNvSpPr>
            <a:spLocks noGrp="1"/>
          </p:cNvSpPr>
          <p:nvPr>
            <p:ph type="sldNum" sz="quarter" idx="4"/>
          </p:nvPr>
        </p:nvSpPr>
        <p:spPr>
          <a:xfrm>
            <a:off x="13514410" y="7504326"/>
            <a:ext cx="206787" cy="203133"/>
          </a:xfrm>
          <a:prstGeom prst="rect">
            <a:avLst/>
          </a:prstGeom>
        </p:spPr>
        <p:txBody>
          <a:bodyPr wrap="none" lIns="0" tIns="0" rIns="0" bIns="0">
            <a:spAutoFit/>
          </a:bodyPr>
          <a:lstStyle>
            <a:lvl1pPr algn="r">
              <a:defRPr sz="1320">
                <a:solidFill>
                  <a:schemeClr val="tx1">
                    <a:tint val="75000"/>
                  </a:schemeClr>
                </a:solidFill>
                <a:latin typeface="Arial" charset="0"/>
              </a:defRPr>
            </a:lvl1pPr>
          </a:lstStyle>
          <a:p>
            <a:pPr fontAlgn="base">
              <a:spcBef>
                <a:spcPct val="0"/>
              </a:spcBef>
              <a:spcAft>
                <a:spcPct val="0"/>
              </a:spcAft>
              <a:defRPr/>
            </a:pPr>
            <a:fld id="{28D6967D-3090-4410-9A5E-5CF9E944BAA2}" type="slidenum">
              <a:rPr lang="en-US" smtClean="0">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3783016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Slide Number Placeholder 34">
            <a:extLst>
              <a:ext uri="{FF2B5EF4-FFF2-40B4-BE49-F238E27FC236}">
                <a16:creationId xmlns:a16="http://schemas.microsoft.com/office/drawing/2014/main" id="{72151B93-5603-465F-B0F3-5E2BE4E86CBA}"/>
              </a:ext>
            </a:extLst>
          </p:cNvPr>
          <p:cNvSpPr>
            <a:spLocks noGrp="1"/>
          </p:cNvSpPr>
          <p:nvPr>
            <p:ph type="sldNum" sz="quarter" idx="4"/>
          </p:nvPr>
        </p:nvSpPr>
        <p:spPr>
          <a:xfrm>
            <a:off x="13514410" y="7504326"/>
            <a:ext cx="206787" cy="203133"/>
          </a:xfrm>
          <a:prstGeom prst="rect">
            <a:avLst/>
          </a:prstGeom>
        </p:spPr>
        <p:txBody>
          <a:bodyPr wrap="none" lIns="0" tIns="0" rIns="0" bIns="0">
            <a:spAutoFit/>
          </a:bodyPr>
          <a:lstStyle>
            <a:lvl1pPr algn="r">
              <a:defRPr sz="1320">
                <a:solidFill>
                  <a:schemeClr val="tx1">
                    <a:tint val="75000"/>
                  </a:schemeClr>
                </a:solidFill>
                <a:latin typeface="Arial" charset="0"/>
              </a:defRPr>
            </a:lvl1pPr>
          </a:lstStyle>
          <a:p>
            <a:pPr fontAlgn="base">
              <a:spcBef>
                <a:spcPct val="0"/>
              </a:spcBef>
              <a:spcAft>
                <a:spcPct val="0"/>
              </a:spcAft>
              <a:defRPr/>
            </a:pPr>
            <a:fld id="{28D6967D-3090-4410-9A5E-5CF9E944BAA2}" type="slidenum">
              <a:rPr lang="en-US" smtClean="0">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298462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09962"/>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20579725" y="8504903"/>
            <a:ext cx="154529" cy="130805"/>
          </a:xfrm>
        </p:spPr>
        <p:txBody>
          <a:bodyPr lIns="0" tIns="0" rIns="0" bIns="0"/>
          <a:lstStyle>
            <a:lvl1pPr>
              <a:defRPr sz="850" b="1" i="0">
                <a:solidFill>
                  <a:schemeClr val="tx1"/>
                </a:solidFill>
                <a:latin typeface="Arial"/>
                <a:cs typeface="Arial"/>
              </a:defRPr>
            </a:lvl1pPr>
          </a:lstStyle>
          <a:p>
            <a:pPr marL="21589"/>
            <a:fld id="{81D60167-4931-47E6-BA6A-407CBD079E47}" type="slidenum">
              <a:rPr lang="en-US" spc="-5" smtClean="0">
                <a:solidFill>
                  <a:prstClr val="black"/>
                </a:solidFill>
              </a:rPr>
              <a:pPr marL="21589"/>
              <a:t>‹#›</a:t>
            </a:fld>
            <a:endParaRPr lang="en-US" spc="-5" dirty="0">
              <a:solidFill>
                <a:prstClr val="black"/>
              </a:solidFill>
            </a:endParaRPr>
          </a:p>
        </p:txBody>
      </p:sp>
    </p:spTree>
    <p:extLst>
      <p:ext uri="{BB962C8B-B14F-4D97-AF65-F5344CB8AC3E}">
        <p14:creationId xmlns:p14="http://schemas.microsoft.com/office/powerpoint/2010/main" val="1176071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ntent Slide">
    <p:spTree>
      <p:nvGrpSpPr>
        <p:cNvPr id="1" name=""/>
        <p:cNvGrpSpPr/>
        <p:nvPr/>
      </p:nvGrpSpPr>
      <p:grpSpPr>
        <a:xfrm>
          <a:off x="0" y="0"/>
          <a:ext cx="0" cy="0"/>
          <a:chOff x="0" y="0"/>
          <a:chExt cx="0" cy="0"/>
        </a:xfrm>
      </p:grpSpPr>
      <p:sp>
        <p:nvSpPr>
          <p:cNvPr id="2" name="Title 3"/>
          <p:cNvSpPr txBox="1"/>
          <p:nvPr userDrawn="1"/>
        </p:nvSpPr>
        <p:spPr>
          <a:xfrm>
            <a:off x="7169482" y="159857"/>
            <a:ext cx="6518673" cy="4359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111" tIns="43111" rIns="43111" bIns="43111" anchor="ctr">
            <a:spAutoFit/>
          </a:bodyPr>
          <a:lstStyle>
            <a:lvl1pPr algn="ctr">
              <a:defRPr sz="2000" b="1">
                <a:solidFill>
                  <a:schemeClr val="accent3">
                    <a:lumOff val="44000"/>
                  </a:schemeClr>
                </a:solidFill>
                <a:latin typeface="Arial"/>
                <a:ea typeface="Arial"/>
                <a:cs typeface="Arial"/>
                <a:sym typeface="Arial"/>
              </a:defRPr>
            </a:lvl1pPr>
          </a:lstStyle>
          <a:p>
            <a:endParaRPr sz="2267" dirty="0"/>
          </a:p>
        </p:txBody>
      </p:sp>
    </p:spTree>
    <p:extLst>
      <p:ext uri="{BB962C8B-B14F-4D97-AF65-F5344CB8AC3E}">
        <p14:creationId xmlns:p14="http://schemas.microsoft.com/office/powerpoint/2010/main" val="6816141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93653" y="6464"/>
            <a:ext cx="7023947" cy="694583"/>
          </a:xfrm>
          <a:prstGeom prst="rect">
            <a:avLst/>
          </a:prstGeom>
        </p:spPr>
        <p:txBody>
          <a:bodyPr/>
          <a:lstStyle>
            <a:lvl1pPr>
              <a:defRPr sz="2267" b="1">
                <a:solidFill>
                  <a:schemeClr val="bg1"/>
                </a:solidFill>
                <a:latin typeface=" Arial"/>
              </a:defRPr>
            </a:lvl1pPr>
          </a:lstStyle>
          <a:p>
            <a:r>
              <a:rPr lang="en-US" dirty="0"/>
              <a:t>Click to edit Master title style</a:t>
            </a:r>
          </a:p>
        </p:txBody>
      </p:sp>
    </p:spTree>
    <p:extLst>
      <p:ext uri="{BB962C8B-B14F-4D97-AF65-F5344CB8AC3E}">
        <p14:creationId xmlns:p14="http://schemas.microsoft.com/office/powerpoint/2010/main" val="4123188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93653" y="6464"/>
            <a:ext cx="7023947" cy="694583"/>
          </a:xfrm>
          <a:prstGeom prst="rect">
            <a:avLst/>
          </a:prstGeom>
        </p:spPr>
        <p:txBody>
          <a:bodyPr/>
          <a:lstStyle>
            <a:lvl1pPr>
              <a:defRPr sz="2267" b="1">
                <a:solidFill>
                  <a:schemeClr val="bg1"/>
                </a:solidFill>
                <a:latin typeface=" Arial"/>
              </a:defRPr>
            </a:lvl1pPr>
          </a:lstStyle>
          <a:p>
            <a:r>
              <a:rPr lang="en-US" dirty="0"/>
              <a:t>Click to edit Master title style</a:t>
            </a:r>
          </a:p>
        </p:txBody>
      </p:sp>
    </p:spTree>
    <p:extLst>
      <p:ext uri="{BB962C8B-B14F-4D97-AF65-F5344CB8AC3E}">
        <p14:creationId xmlns:p14="http://schemas.microsoft.com/office/powerpoint/2010/main" val="3762853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93653" y="6464"/>
            <a:ext cx="7023947" cy="694583"/>
          </a:xfrm>
          <a:prstGeom prst="rect">
            <a:avLst/>
          </a:prstGeom>
        </p:spPr>
        <p:txBody>
          <a:bodyPr/>
          <a:lstStyle>
            <a:lvl1pPr>
              <a:defRPr sz="2267" b="1">
                <a:solidFill>
                  <a:schemeClr val="bg1"/>
                </a:solidFill>
                <a:latin typeface=" Arial"/>
              </a:defRPr>
            </a:lvl1pPr>
          </a:lstStyle>
          <a:p>
            <a:r>
              <a:rPr lang="en-US" dirty="0"/>
              <a:t>Click to edit Master title style</a:t>
            </a:r>
          </a:p>
        </p:txBody>
      </p:sp>
    </p:spTree>
    <p:extLst>
      <p:ext uri="{BB962C8B-B14F-4D97-AF65-F5344CB8AC3E}">
        <p14:creationId xmlns:p14="http://schemas.microsoft.com/office/powerpoint/2010/main" val="3450171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93653" y="6464"/>
            <a:ext cx="7023947" cy="694583"/>
          </a:xfrm>
          <a:prstGeom prst="rect">
            <a:avLst/>
          </a:prstGeom>
        </p:spPr>
        <p:txBody>
          <a:bodyPr/>
          <a:lstStyle>
            <a:lvl1pPr>
              <a:defRPr sz="2267" b="1">
                <a:solidFill>
                  <a:schemeClr val="bg1"/>
                </a:solidFill>
                <a:latin typeface=" Arial"/>
              </a:defRPr>
            </a:lvl1pPr>
          </a:lstStyle>
          <a:p>
            <a:r>
              <a:rPr lang="en-US" dirty="0"/>
              <a:t>Click to edit Master title style</a:t>
            </a:r>
          </a:p>
        </p:txBody>
      </p:sp>
    </p:spTree>
    <p:extLst>
      <p:ext uri="{BB962C8B-B14F-4D97-AF65-F5344CB8AC3E}">
        <p14:creationId xmlns:p14="http://schemas.microsoft.com/office/powerpoint/2010/main" val="1620512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93653" y="6464"/>
            <a:ext cx="7023947" cy="694583"/>
          </a:xfrm>
          <a:prstGeom prst="rect">
            <a:avLst/>
          </a:prstGeom>
        </p:spPr>
        <p:txBody>
          <a:bodyPr/>
          <a:lstStyle>
            <a:lvl1pPr>
              <a:defRPr sz="2267" b="1">
                <a:solidFill>
                  <a:schemeClr val="bg1"/>
                </a:solidFill>
                <a:latin typeface=" Arial"/>
              </a:defRPr>
            </a:lvl1pPr>
          </a:lstStyle>
          <a:p>
            <a:r>
              <a:rPr lang="en-US" dirty="0"/>
              <a:t>Click to edit Master title style</a:t>
            </a:r>
          </a:p>
        </p:txBody>
      </p:sp>
    </p:spTree>
    <p:extLst>
      <p:ext uri="{BB962C8B-B14F-4D97-AF65-F5344CB8AC3E}">
        <p14:creationId xmlns:p14="http://schemas.microsoft.com/office/powerpoint/2010/main" val="3572865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93653" y="6464"/>
            <a:ext cx="7023947" cy="694583"/>
          </a:xfrm>
          <a:prstGeom prst="rect">
            <a:avLst/>
          </a:prstGeom>
        </p:spPr>
        <p:txBody>
          <a:bodyPr/>
          <a:lstStyle>
            <a:lvl1pPr>
              <a:defRPr sz="2267" b="1">
                <a:solidFill>
                  <a:schemeClr val="bg1"/>
                </a:solidFill>
                <a:latin typeface=" Arial"/>
              </a:defRPr>
            </a:lvl1pPr>
          </a:lstStyle>
          <a:p>
            <a:r>
              <a:rPr lang="en-US" dirty="0"/>
              <a:t>Click to edit Master title style</a:t>
            </a:r>
          </a:p>
        </p:txBody>
      </p:sp>
    </p:spTree>
    <p:extLst>
      <p:ext uri="{BB962C8B-B14F-4D97-AF65-F5344CB8AC3E}">
        <p14:creationId xmlns:p14="http://schemas.microsoft.com/office/powerpoint/2010/main" val="2018811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133596"/>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93653" y="6464"/>
            <a:ext cx="7023947" cy="694583"/>
          </a:xfrm>
          <a:prstGeom prst="rect">
            <a:avLst/>
          </a:prstGeom>
        </p:spPr>
        <p:txBody>
          <a:bodyPr/>
          <a:lstStyle>
            <a:lvl1pPr>
              <a:defRPr sz="2267" b="1">
                <a:solidFill>
                  <a:schemeClr val="bg1"/>
                </a:solidFill>
                <a:latin typeface=" Arial"/>
              </a:defRPr>
            </a:lvl1pPr>
          </a:lstStyle>
          <a:p>
            <a:r>
              <a:rPr lang="en-US" dirty="0"/>
              <a:t>Click to edit Master title style</a:t>
            </a:r>
          </a:p>
        </p:txBody>
      </p:sp>
    </p:spTree>
    <p:extLst>
      <p:ext uri="{BB962C8B-B14F-4D97-AF65-F5344CB8AC3E}">
        <p14:creationId xmlns:p14="http://schemas.microsoft.com/office/powerpoint/2010/main" val="898189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2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850" b="1" i="1">
                <a:solidFill>
                  <a:schemeClr val="tx1"/>
                </a:solidFill>
                <a:latin typeface="Tahoma"/>
                <a:cs typeface="Tahoma"/>
              </a:defRPr>
            </a:lvl1pPr>
          </a:lstStyle>
          <a:p>
            <a:pPr marL="10795">
              <a:spcBef>
                <a:spcPts val="85"/>
              </a:spcBef>
            </a:pPr>
            <a:r>
              <a:rPr lang="en-US" spc="-51">
                <a:solidFill>
                  <a:prstClr val="black"/>
                </a:solidFill>
              </a:rPr>
              <a:t>Deputy </a:t>
            </a:r>
            <a:r>
              <a:rPr lang="en-US" spc="-46">
                <a:solidFill>
                  <a:prstClr val="black"/>
                </a:solidFill>
              </a:rPr>
              <a:t>Chief </a:t>
            </a:r>
            <a:r>
              <a:rPr lang="en-US" spc="-39">
                <a:solidFill>
                  <a:prstClr val="black"/>
                </a:solidFill>
              </a:rPr>
              <a:t>of</a:t>
            </a:r>
            <a:r>
              <a:rPr lang="en-US" spc="-192">
                <a:solidFill>
                  <a:prstClr val="black"/>
                </a:solidFill>
              </a:rPr>
              <a:t> </a:t>
            </a:r>
            <a:r>
              <a:rPr lang="en-US" spc="-51">
                <a:solidFill>
                  <a:prstClr val="black"/>
                </a:solidFill>
              </a:rPr>
              <a:t>Staff, G-9</a:t>
            </a:r>
            <a:endParaRPr lang="en-US" spc="-51" dirty="0">
              <a:solidFill>
                <a:prstClr val="black"/>
              </a:solidFill>
            </a:endParaRPr>
          </a:p>
        </p:txBody>
      </p:sp>
      <p:sp>
        <p:nvSpPr>
          <p:cNvPr id="5" name="Holder 5"/>
          <p:cNvSpPr>
            <a:spLocks noGrp="1"/>
          </p:cNvSpPr>
          <p:nvPr>
            <p:ph type="dt" sz="half" idx="6"/>
          </p:nvPr>
        </p:nvSpPr>
        <p:spPr/>
        <p:txBody>
          <a:bodyPr lIns="0" tIns="0" rIns="0" bIns="0"/>
          <a:lstStyle>
            <a:lvl1pPr>
              <a:defRPr sz="553" b="0" i="0">
                <a:solidFill>
                  <a:schemeClr val="tx1"/>
                </a:solidFill>
                <a:latin typeface="Arial"/>
                <a:cs typeface="Arial"/>
              </a:defRPr>
            </a:lvl1pPr>
          </a:lstStyle>
          <a:p>
            <a:pPr marL="10795">
              <a:spcBef>
                <a:spcPts val="46"/>
              </a:spcBef>
            </a:pPr>
            <a:r>
              <a:rPr lang="en-US" spc="9">
                <a:solidFill>
                  <a:prstClr val="black"/>
                </a:solidFill>
              </a:rPr>
              <a:t>Ms. Dee</a:t>
            </a:r>
            <a:r>
              <a:rPr lang="en-US" spc="119">
                <a:solidFill>
                  <a:prstClr val="black"/>
                </a:solidFill>
              </a:rPr>
              <a:t> </a:t>
            </a:r>
            <a:r>
              <a:rPr lang="en-US" spc="5">
                <a:solidFill>
                  <a:prstClr val="black"/>
                </a:solidFill>
              </a:rPr>
              <a:t>Geise/DAIN-SFRD/571-256-2680/dolores.a.geise.civ@mail.mil</a:t>
            </a:r>
            <a:endParaRPr lang="en-US" spc="5" dirty="0">
              <a:solidFill>
                <a:prstClr val="black"/>
              </a:solidFill>
            </a:endParaRPr>
          </a:p>
        </p:txBody>
      </p:sp>
      <p:sp>
        <p:nvSpPr>
          <p:cNvPr id="6" name="Holder 6"/>
          <p:cNvSpPr>
            <a:spLocks noGrp="1"/>
          </p:cNvSpPr>
          <p:nvPr>
            <p:ph type="sldNum" sz="quarter" idx="7"/>
          </p:nvPr>
        </p:nvSpPr>
        <p:spPr>
          <a:xfrm>
            <a:off x="20579725" y="8504903"/>
            <a:ext cx="154529" cy="130805"/>
          </a:xfrm>
        </p:spPr>
        <p:txBody>
          <a:bodyPr lIns="0" tIns="0" rIns="0" bIns="0"/>
          <a:lstStyle>
            <a:lvl1pPr>
              <a:defRPr sz="850" b="1" i="0">
                <a:solidFill>
                  <a:schemeClr val="tx1"/>
                </a:solidFill>
                <a:latin typeface="Arial"/>
                <a:cs typeface="Arial"/>
              </a:defRPr>
            </a:lvl1pPr>
          </a:lstStyle>
          <a:p>
            <a:pPr marL="21589"/>
            <a:fld id="{81D60167-4931-47E6-BA6A-407CBD079E47}" type="slidenum">
              <a:rPr lang="en-US" spc="-5" smtClean="0">
                <a:solidFill>
                  <a:prstClr val="black"/>
                </a:solidFill>
              </a:rPr>
              <a:pPr marL="21589"/>
              <a:t>‹#›</a:t>
            </a:fld>
            <a:endParaRPr lang="en-US" spc="-5" dirty="0">
              <a:solidFill>
                <a:prstClr val="black"/>
              </a:solidFill>
            </a:endParaRPr>
          </a:p>
        </p:txBody>
      </p:sp>
    </p:spTree>
    <p:extLst>
      <p:ext uri="{BB962C8B-B14F-4D97-AF65-F5344CB8AC3E}">
        <p14:creationId xmlns:p14="http://schemas.microsoft.com/office/powerpoint/2010/main" val="299297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0BFA89-3E16-33C2-5DED-4346EFFA4784}"/>
              </a:ext>
            </a:extLst>
          </p:cNvPr>
          <p:cNvSpPr>
            <a:spLocks noGrp="1"/>
          </p:cNvSpPr>
          <p:nvPr>
            <p:ph type="sldNum" sz="quarter" idx="10"/>
          </p:nvPr>
        </p:nvSpPr>
        <p:spPr/>
        <p:txBody>
          <a:bodyPr/>
          <a:lstStyle/>
          <a:p>
            <a:pPr fontAlgn="base">
              <a:spcBef>
                <a:spcPct val="0"/>
              </a:spcBef>
              <a:spcAft>
                <a:spcPct val="0"/>
              </a:spcAft>
              <a:defRPr/>
            </a:pPr>
            <a:fld id="{28D6967D-3090-4410-9A5E-5CF9E944BAA2}" type="slidenum">
              <a:rPr lang="en-US" smtClean="0">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3105260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Slide">
    <p:spTree>
      <p:nvGrpSpPr>
        <p:cNvPr id="1" name=""/>
        <p:cNvGrpSpPr/>
        <p:nvPr/>
      </p:nvGrpSpPr>
      <p:grpSpPr>
        <a:xfrm>
          <a:off x="0" y="0"/>
          <a:ext cx="0" cy="0"/>
          <a:chOff x="0" y="0"/>
          <a:chExt cx="0" cy="0"/>
        </a:xfrm>
      </p:grpSpPr>
      <p:sp>
        <p:nvSpPr>
          <p:cNvPr id="2" name="Title 3"/>
          <p:cNvSpPr txBox="1"/>
          <p:nvPr userDrawn="1"/>
        </p:nvSpPr>
        <p:spPr>
          <a:xfrm>
            <a:off x="7169482" y="159857"/>
            <a:ext cx="6518673" cy="4359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111" tIns="43111" rIns="43111" bIns="43111" anchor="ctr">
            <a:spAutoFit/>
          </a:bodyPr>
          <a:lstStyle>
            <a:lvl1pPr algn="ctr">
              <a:defRPr sz="2000" b="1">
                <a:solidFill>
                  <a:schemeClr val="accent3">
                    <a:lumOff val="44000"/>
                  </a:schemeClr>
                </a:solidFill>
                <a:latin typeface="Arial"/>
                <a:ea typeface="Arial"/>
                <a:cs typeface="Arial"/>
                <a:sym typeface="Arial"/>
              </a:defRPr>
            </a:lvl1pPr>
          </a:lstStyle>
          <a:p>
            <a:endParaRPr sz="2267" dirty="0"/>
          </a:p>
        </p:txBody>
      </p:sp>
    </p:spTree>
    <p:extLst>
      <p:ext uri="{BB962C8B-B14F-4D97-AF65-F5344CB8AC3E}">
        <p14:creationId xmlns:p14="http://schemas.microsoft.com/office/powerpoint/2010/main" val="390835482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20579725" y="8504903"/>
            <a:ext cx="154529" cy="130805"/>
          </a:xfrm>
        </p:spPr>
        <p:txBody>
          <a:bodyPr lIns="0" tIns="0" rIns="0" bIns="0"/>
          <a:lstStyle>
            <a:lvl1pPr>
              <a:defRPr sz="850" b="1" i="0">
                <a:solidFill>
                  <a:schemeClr val="tx1"/>
                </a:solidFill>
                <a:latin typeface="Arial"/>
                <a:cs typeface="Arial"/>
              </a:defRPr>
            </a:lvl1pPr>
          </a:lstStyle>
          <a:p>
            <a:pPr marL="21589"/>
            <a:fld id="{81D60167-4931-47E6-BA6A-407CBD079E47}" type="slidenum">
              <a:rPr lang="en-US" spc="-5" smtClean="0">
                <a:solidFill>
                  <a:prstClr val="black"/>
                </a:solidFill>
              </a:rPr>
              <a:pPr marL="21589"/>
              <a:t>‹#›</a:t>
            </a:fld>
            <a:endParaRPr lang="en-US" spc="-5" dirty="0">
              <a:solidFill>
                <a:prstClr val="black"/>
              </a:solidFill>
            </a:endParaRPr>
          </a:p>
        </p:txBody>
      </p:sp>
    </p:spTree>
    <p:extLst>
      <p:ext uri="{BB962C8B-B14F-4D97-AF65-F5344CB8AC3E}">
        <p14:creationId xmlns:p14="http://schemas.microsoft.com/office/powerpoint/2010/main" val="307904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2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850" b="1" i="1">
                <a:solidFill>
                  <a:schemeClr val="tx1"/>
                </a:solidFill>
                <a:latin typeface="Tahoma"/>
                <a:cs typeface="Tahoma"/>
              </a:defRPr>
            </a:lvl1pPr>
          </a:lstStyle>
          <a:p>
            <a:pPr marL="10795">
              <a:spcBef>
                <a:spcPts val="85"/>
              </a:spcBef>
            </a:pPr>
            <a:r>
              <a:rPr lang="en-US" spc="-51">
                <a:solidFill>
                  <a:prstClr val="black"/>
                </a:solidFill>
              </a:rPr>
              <a:t>Deputy </a:t>
            </a:r>
            <a:r>
              <a:rPr lang="en-US" spc="-46">
                <a:solidFill>
                  <a:prstClr val="black"/>
                </a:solidFill>
              </a:rPr>
              <a:t>Chief </a:t>
            </a:r>
            <a:r>
              <a:rPr lang="en-US" spc="-39">
                <a:solidFill>
                  <a:prstClr val="black"/>
                </a:solidFill>
              </a:rPr>
              <a:t>of</a:t>
            </a:r>
            <a:r>
              <a:rPr lang="en-US" spc="-192">
                <a:solidFill>
                  <a:prstClr val="black"/>
                </a:solidFill>
              </a:rPr>
              <a:t> </a:t>
            </a:r>
            <a:r>
              <a:rPr lang="en-US" spc="-51">
                <a:solidFill>
                  <a:prstClr val="black"/>
                </a:solidFill>
              </a:rPr>
              <a:t>Staff, G-9</a:t>
            </a:r>
            <a:endParaRPr lang="en-US" spc="-51" dirty="0">
              <a:solidFill>
                <a:prstClr val="black"/>
              </a:solidFill>
            </a:endParaRPr>
          </a:p>
        </p:txBody>
      </p:sp>
      <p:sp>
        <p:nvSpPr>
          <p:cNvPr id="5" name="Holder 5"/>
          <p:cNvSpPr>
            <a:spLocks noGrp="1"/>
          </p:cNvSpPr>
          <p:nvPr>
            <p:ph type="dt" sz="half" idx="6"/>
          </p:nvPr>
        </p:nvSpPr>
        <p:spPr/>
        <p:txBody>
          <a:bodyPr lIns="0" tIns="0" rIns="0" bIns="0"/>
          <a:lstStyle>
            <a:lvl1pPr>
              <a:defRPr sz="553" b="0" i="0">
                <a:solidFill>
                  <a:schemeClr val="tx1"/>
                </a:solidFill>
                <a:latin typeface="Arial"/>
                <a:cs typeface="Arial"/>
              </a:defRPr>
            </a:lvl1pPr>
          </a:lstStyle>
          <a:p>
            <a:pPr marL="10795">
              <a:spcBef>
                <a:spcPts val="46"/>
              </a:spcBef>
            </a:pPr>
            <a:r>
              <a:rPr lang="en-US" spc="9">
                <a:solidFill>
                  <a:prstClr val="black"/>
                </a:solidFill>
              </a:rPr>
              <a:t>Ms. Dee</a:t>
            </a:r>
            <a:r>
              <a:rPr lang="en-US" spc="119">
                <a:solidFill>
                  <a:prstClr val="black"/>
                </a:solidFill>
              </a:rPr>
              <a:t> </a:t>
            </a:r>
            <a:r>
              <a:rPr lang="en-US" spc="5">
                <a:solidFill>
                  <a:prstClr val="black"/>
                </a:solidFill>
              </a:rPr>
              <a:t>Geise/DAIN-SFRD/571-256-2680/dolores.a.geise.civ@mail.mil</a:t>
            </a:r>
            <a:endParaRPr lang="en-US" spc="5" dirty="0">
              <a:solidFill>
                <a:prstClr val="black"/>
              </a:solidFill>
            </a:endParaRPr>
          </a:p>
        </p:txBody>
      </p:sp>
      <p:sp>
        <p:nvSpPr>
          <p:cNvPr id="6" name="Holder 6"/>
          <p:cNvSpPr>
            <a:spLocks noGrp="1"/>
          </p:cNvSpPr>
          <p:nvPr>
            <p:ph type="sldNum" sz="quarter" idx="7"/>
          </p:nvPr>
        </p:nvSpPr>
        <p:spPr>
          <a:xfrm>
            <a:off x="20579725" y="8504903"/>
            <a:ext cx="154529" cy="130805"/>
          </a:xfrm>
        </p:spPr>
        <p:txBody>
          <a:bodyPr lIns="0" tIns="0" rIns="0" bIns="0"/>
          <a:lstStyle>
            <a:lvl1pPr>
              <a:defRPr sz="850" b="1" i="0">
                <a:solidFill>
                  <a:schemeClr val="tx1"/>
                </a:solidFill>
                <a:latin typeface="Arial"/>
                <a:cs typeface="Arial"/>
              </a:defRPr>
            </a:lvl1pPr>
          </a:lstStyle>
          <a:p>
            <a:pPr marL="21589"/>
            <a:fld id="{81D60167-4931-47E6-BA6A-407CBD079E47}" type="slidenum">
              <a:rPr lang="en-US" spc="-5" smtClean="0">
                <a:solidFill>
                  <a:prstClr val="black"/>
                </a:solidFill>
              </a:rPr>
              <a:pPr marL="21589"/>
              <a:t>‹#›</a:t>
            </a:fld>
            <a:endParaRPr lang="en-US" spc="-5" dirty="0">
              <a:solidFill>
                <a:prstClr val="black"/>
              </a:solidFill>
            </a:endParaRPr>
          </a:p>
        </p:txBody>
      </p:sp>
    </p:spTree>
    <p:extLst>
      <p:ext uri="{BB962C8B-B14F-4D97-AF65-F5344CB8AC3E}">
        <p14:creationId xmlns:p14="http://schemas.microsoft.com/office/powerpoint/2010/main" val="1194835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93653" y="6464"/>
            <a:ext cx="7023947" cy="694583"/>
          </a:xfrm>
          <a:prstGeom prst="rect">
            <a:avLst/>
          </a:prstGeom>
        </p:spPr>
        <p:txBody>
          <a:bodyPr/>
          <a:lstStyle>
            <a:lvl1pPr>
              <a:defRPr sz="2267" b="1">
                <a:solidFill>
                  <a:schemeClr val="bg1"/>
                </a:solidFill>
                <a:latin typeface=" Arial"/>
              </a:defRPr>
            </a:lvl1pPr>
          </a:lstStyle>
          <a:p>
            <a:r>
              <a:rPr lang="en-US" dirty="0"/>
              <a:t>Click to edit Master title style</a:t>
            </a:r>
          </a:p>
        </p:txBody>
      </p:sp>
    </p:spTree>
    <p:extLst>
      <p:ext uri="{BB962C8B-B14F-4D97-AF65-F5344CB8AC3E}">
        <p14:creationId xmlns:p14="http://schemas.microsoft.com/office/powerpoint/2010/main" val="904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Slide Number Placeholder 34">
            <a:extLst>
              <a:ext uri="{FF2B5EF4-FFF2-40B4-BE49-F238E27FC236}">
                <a16:creationId xmlns:a16="http://schemas.microsoft.com/office/drawing/2014/main" id="{72151B93-5603-465F-B0F3-5E2BE4E86CBA}"/>
              </a:ext>
            </a:extLst>
          </p:cNvPr>
          <p:cNvSpPr>
            <a:spLocks noGrp="1"/>
          </p:cNvSpPr>
          <p:nvPr>
            <p:ph type="sldNum" sz="quarter" idx="4"/>
          </p:nvPr>
        </p:nvSpPr>
        <p:spPr>
          <a:xfrm>
            <a:off x="13514410" y="7504326"/>
            <a:ext cx="206787" cy="203133"/>
          </a:xfrm>
          <a:prstGeom prst="rect">
            <a:avLst/>
          </a:prstGeom>
        </p:spPr>
        <p:txBody>
          <a:bodyPr wrap="none" lIns="0" tIns="0" rIns="0" bIns="0">
            <a:spAutoFit/>
          </a:bodyPr>
          <a:lstStyle>
            <a:lvl1pPr algn="r">
              <a:defRPr sz="1320">
                <a:solidFill>
                  <a:schemeClr val="tx1">
                    <a:tint val="75000"/>
                  </a:schemeClr>
                </a:solidFill>
                <a:latin typeface="Arial" charset="0"/>
              </a:defRPr>
            </a:lvl1pPr>
          </a:lstStyle>
          <a:p>
            <a:pPr fontAlgn="base">
              <a:spcBef>
                <a:spcPct val="0"/>
              </a:spcBef>
              <a:spcAft>
                <a:spcPct val="0"/>
              </a:spcAft>
              <a:defRPr/>
            </a:pPr>
            <a:fld id="{28D6967D-3090-4410-9A5E-5CF9E944BAA2}" type="slidenum">
              <a:rPr lang="en-US" smtClean="0">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3803948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49939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2.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F9F238-8AE9-4FA0-95BF-EE8700AED88E}"/>
              </a:ext>
            </a:extLst>
          </p:cNvPr>
          <p:cNvSpPr/>
          <p:nvPr userDrawn="1"/>
        </p:nvSpPr>
        <p:spPr>
          <a:xfrm>
            <a:off x="9727" y="-1"/>
            <a:ext cx="1902059" cy="749475"/>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88585F-72D3-41E5-BC44-842D50495994}"/>
              </a:ext>
            </a:extLst>
          </p:cNvPr>
          <p:cNvSpPr/>
          <p:nvPr userDrawn="1"/>
        </p:nvSpPr>
        <p:spPr>
          <a:xfrm>
            <a:off x="1" y="765476"/>
            <a:ext cx="13817599" cy="149332"/>
          </a:xfrm>
          <a:prstGeom prst="rect">
            <a:avLst/>
          </a:prstGeom>
          <a:solidFill>
            <a:srgbClr val="FCBD30"/>
          </a:solidFill>
          <a:ln w="952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Slide Number Placeholder 34"/>
          <p:cNvSpPr>
            <a:spLocks noGrp="1"/>
          </p:cNvSpPr>
          <p:nvPr>
            <p:ph type="sldNum" sz="quarter" idx="4"/>
          </p:nvPr>
        </p:nvSpPr>
        <p:spPr>
          <a:xfrm>
            <a:off x="13514410" y="7504326"/>
            <a:ext cx="206787" cy="203133"/>
          </a:xfrm>
          <a:prstGeom prst="rect">
            <a:avLst/>
          </a:prstGeom>
        </p:spPr>
        <p:txBody>
          <a:bodyPr wrap="none" lIns="0" tIns="0" rIns="0" bIns="0">
            <a:spAutoFit/>
          </a:bodyPr>
          <a:lstStyle>
            <a:lvl1pPr algn="r">
              <a:defRPr sz="1320">
                <a:solidFill>
                  <a:schemeClr val="tx1">
                    <a:tint val="75000"/>
                  </a:schemeClr>
                </a:solidFill>
                <a:latin typeface="Arial" charset="0"/>
              </a:defRPr>
            </a:lvl1pPr>
          </a:lstStyle>
          <a:p>
            <a:pPr fontAlgn="base">
              <a:spcBef>
                <a:spcPct val="0"/>
              </a:spcBef>
              <a:spcAft>
                <a:spcPct val="0"/>
              </a:spcAft>
              <a:defRPr/>
            </a:pPr>
            <a:fld id="{28D6967D-3090-4410-9A5E-5CF9E944BAA2}" type="slidenum">
              <a:rPr lang="en-US" smtClean="0">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
        <p:nvSpPr>
          <p:cNvPr id="8" name="Text Box 18"/>
          <p:cNvSpPr txBox="1">
            <a:spLocks noChangeArrowheads="1"/>
          </p:cNvSpPr>
          <p:nvPr userDrawn="1"/>
        </p:nvSpPr>
        <p:spPr bwMode="auto">
          <a:xfrm>
            <a:off x="4239491" y="2365"/>
            <a:ext cx="5338619" cy="238767"/>
          </a:xfrm>
          <a:prstGeom prst="rect">
            <a:avLst/>
          </a:prstGeom>
          <a:noFill/>
          <a:ln w="9525">
            <a:noFill/>
            <a:miter lim="800000"/>
            <a:headEnd/>
            <a:tailEnd/>
          </a:ln>
        </p:spPr>
        <p:txBody>
          <a:bodyPr wrap="square" lIns="100570" tIns="50284" rIns="100570" bIns="50284">
            <a:spAutoFit/>
          </a:bodyPr>
          <a:lstStyle/>
          <a:p>
            <a:pPr algn="ctr">
              <a:lnSpc>
                <a:spcPct val="90000"/>
              </a:lnSpc>
              <a:spcBef>
                <a:spcPct val="50000"/>
              </a:spcBef>
              <a:buClr>
                <a:srgbClr val="FFFFFF"/>
              </a:buClr>
              <a:buFont typeface="ZapfDingbats"/>
              <a:buNone/>
              <a:defRPr/>
            </a:pPr>
            <a:r>
              <a:rPr lang="en-US" sz="991" b="1" kern="0">
                <a:solidFill>
                  <a:srgbClr val="006600"/>
                </a:solidFill>
                <a:latin typeface="Arial" pitchFamily="34" charset="0"/>
              </a:rPr>
              <a:t>CUI // PRE-DECISIONAL</a:t>
            </a:r>
          </a:p>
        </p:txBody>
      </p:sp>
      <p:sp>
        <p:nvSpPr>
          <p:cNvPr id="10" name="Text Box 18"/>
          <p:cNvSpPr txBox="1">
            <a:spLocks noChangeArrowheads="1"/>
          </p:cNvSpPr>
          <p:nvPr userDrawn="1"/>
        </p:nvSpPr>
        <p:spPr bwMode="auto">
          <a:xfrm>
            <a:off x="4239491" y="7504328"/>
            <a:ext cx="5338619" cy="238767"/>
          </a:xfrm>
          <a:prstGeom prst="rect">
            <a:avLst/>
          </a:prstGeom>
          <a:noFill/>
          <a:ln w="9525">
            <a:noFill/>
            <a:miter lim="800000"/>
            <a:headEnd/>
            <a:tailEnd/>
          </a:ln>
        </p:spPr>
        <p:txBody>
          <a:bodyPr wrap="square" lIns="100570" tIns="50284" rIns="100570" bIns="50284">
            <a:spAutoFit/>
          </a:bodyPr>
          <a:lstStyle/>
          <a:p>
            <a:pPr algn="ctr">
              <a:lnSpc>
                <a:spcPct val="90000"/>
              </a:lnSpc>
              <a:spcBef>
                <a:spcPct val="50000"/>
              </a:spcBef>
              <a:buClr>
                <a:srgbClr val="FFFFFF"/>
              </a:buClr>
              <a:buFont typeface="ZapfDingbats"/>
              <a:buNone/>
              <a:defRPr/>
            </a:pPr>
            <a:r>
              <a:rPr lang="en-US" sz="991" b="1" kern="0" dirty="0">
                <a:solidFill>
                  <a:srgbClr val="006600"/>
                </a:solidFill>
                <a:latin typeface="Arial" pitchFamily="34" charset="0"/>
              </a:rPr>
              <a:t>(U) UNCLASSIFIED</a:t>
            </a:r>
          </a:p>
        </p:txBody>
      </p:sp>
      <p:pic>
        <p:nvPicPr>
          <p:cNvPr id="11" name="U.S. Army" descr="U.S. Army">
            <a:extLst>
              <a:ext uri="{FF2B5EF4-FFF2-40B4-BE49-F238E27FC236}">
                <a16:creationId xmlns:a16="http://schemas.microsoft.com/office/drawing/2014/main" id="{12285F26-F853-456B-9E44-16DAF5AF8218}"/>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t="21105" b="14846"/>
          <a:stretch/>
        </p:blipFill>
        <p:spPr bwMode="black">
          <a:xfrm>
            <a:off x="48640" y="0"/>
            <a:ext cx="2003894" cy="485886"/>
          </a:xfrm>
          <a:prstGeom prst="rect">
            <a:avLst/>
          </a:prstGeom>
          <a:solidFill>
            <a:schemeClr val="tx1"/>
          </a:solidFill>
        </p:spPr>
      </p:pic>
      <p:sp>
        <p:nvSpPr>
          <p:cNvPr id="2" name="TextBox 1">
            <a:extLst>
              <a:ext uri="{FF2B5EF4-FFF2-40B4-BE49-F238E27FC236}">
                <a16:creationId xmlns:a16="http://schemas.microsoft.com/office/drawing/2014/main" id="{3EF3C679-2D85-4FEF-8B11-4D254C567813}"/>
              </a:ext>
            </a:extLst>
          </p:cNvPr>
          <p:cNvSpPr txBox="1"/>
          <p:nvPr userDrawn="1"/>
        </p:nvSpPr>
        <p:spPr>
          <a:xfrm>
            <a:off x="1902059" y="0"/>
            <a:ext cx="11915542" cy="769441"/>
          </a:xfrm>
          <a:prstGeom prst="rect">
            <a:avLst/>
          </a:prstGeom>
          <a:solidFill>
            <a:srgbClr val="000000"/>
          </a:solidFill>
        </p:spPr>
        <p:txBody>
          <a:bodyPr wrap="square" rtlCol="0">
            <a:spAutoFit/>
          </a:bodyPr>
          <a:lstStyle/>
          <a:p>
            <a:endParaRPr lang="en-US" sz="4400" dirty="0"/>
          </a:p>
        </p:txBody>
      </p:sp>
      <p:sp>
        <p:nvSpPr>
          <p:cNvPr id="9" name="Text Box 18">
            <a:extLst>
              <a:ext uri="{FF2B5EF4-FFF2-40B4-BE49-F238E27FC236}">
                <a16:creationId xmlns:a16="http://schemas.microsoft.com/office/drawing/2014/main" id="{2E5014F8-21B0-4422-8109-9B30A5E61E9E}"/>
              </a:ext>
            </a:extLst>
          </p:cNvPr>
          <p:cNvSpPr txBox="1">
            <a:spLocks noChangeArrowheads="1"/>
          </p:cNvSpPr>
          <p:nvPr userDrawn="1"/>
        </p:nvSpPr>
        <p:spPr bwMode="auto">
          <a:xfrm>
            <a:off x="4054434" y="64436"/>
            <a:ext cx="5338619" cy="238767"/>
          </a:xfrm>
          <a:prstGeom prst="rect">
            <a:avLst/>
          </a:prstGeom>
          <a:noFill/>
          <a:ln w="9525">
            <a:noFill/>
            <a:miter lim="800000"/>
            <a:headEnd/>
            <a:tailEnd/>
          </a:ln>
        </p:spPr>
        <p:txBody>
          <a:bodyPr wrap="square" lIns="100570" tIns="50284" rIns="100570" bIns="50284">
            <a:spAutoFit/>
          </a:bodyPr>
          <a:lstStyle/>
          <a:p>
            <a:pPr algn="ctr">
              <a:lnSpc>
                <a:spcPct val="90000"/>
              </a:lnSpc>
              <a:spcBef>
                <a:spcPct val="50000"/>
              </a:spcBef>
              <a:buClr>
                <a:srgbClr val="FFFFFF"/>
              </a:buClr>
              <a:buFont typeface="ZapfDingbats"/>
              <a:buNone/>
              <a:defRPr/>
            </a:pPr>
            <a:r>
              <a:rPr lang="en-US" sz="991" b="1" kern="0" dirty="0">
                <a:solidFill>
                  <a:srgbClr val="92D050"/>
                </a:solidFill>
                <a:latin typeface="Arial" pitchFamily="34" charset="0"/>
              </a:rPr>
              <a:t>(U) UNCLASSIFIED</a:t>
            </a:r>
          </a:p>
        </p:txBody>
      </p:sp>
      <p:pic>
        <p:nvPicPr>
          <p:cNvPr id="12" name="Picture 11" descr="Logo&#10;&#10;Description automatically generated">
            <a:extLst>
              <a:ext uri="{FF2B5EF4-FFF2-40B4-BE49-F238E27FC236}">
                <a16:creationId xmlns:a16="http://schemas.microsoft.com/office/drawing/2014/main" id="{28C5D9B9-DAE8-44AF-A29D-325DA204ADA8}"/>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48318" y="374864"/>
            <a:ext cx="2058617" cy="418477"/>
          </a:xfrm>
          <a:prstGeom prst="rect">
            <a:avLst/>
          </a:prstGeom>
        </p:spPr>
      </p:pic>
      <p:pic>
        <p:nvPicPr>
          <p:cNvPr id="4" name="Picture 3">
            <a:extLst>
              <a:ext uri="{FF2B5EF4-FFF2-40B4-BE49-F238E27FC236}">
                <a16:creationId xmlns:a16="http://schemas.microsoft.com/office/drawing/2014/main" id="{0AE41C6E-6173-4F36-B9DB-7B360275F164}"/>
              </a:ext>
            </a:extLst>
          </p:cNvPr>
          <p:cNvPicPr>
            <a:picLocks noChangeAspect="1"/>
          </p:cNvPicPr>
          <p:nvPr userDrawn="1"/>
        </p:nvPicPr>
        <p:blipFill>
          <a:blip r:embed="rId11"/>
          <a:stretch>
            <a:fillRect/>
          </a:stretch>
        </p:blipFill>
        <p:spPr>
          <a:xfrm>
            <a:off x="12462941" y="62449"/>
            <a:ext cx="679127" cy="679127"/>
          </a:xfrm>
          <a:prstGeom prst="rect">
            <a:avLst/>
          </a:prstGeom>
        </p:spPr>
      </p:pic>
    </p:spTree>
    <p:extLst>
      <p:ext uri="{BB962C8B-B14F-4D97-AF65-F5344CB8AC3E}">
        <p14:creationId xmlns:p14="http://schemas.microsoft.com/office/powerpoint/2010/main" val="2714962308"/>
      </p:ext>
    </p:extLst>
  </p:cSld>
  <p:clrMap bg1="lt1" tx1="dk1" bg2="lt2" tx2="dk2" accent1="accent1" accent2="accent2" accent3="accent3" accent4="accent4" accent5="accent5" accent6="accent6" hlink="hlink" folHlink="folHlink"/>
  <p:sldLayoutIdLst>
    <p:sldLayoutId id="2147483940" r:id="rId1"/>
    <p:sldLayoutId id="2147483947" r:id="rId2"/>
    <p:sldLayoutId id="2147483949" r:id="rId3"/>
    <p:sldLayoutId id="2147483953" r:id="rId4"/>
    <p:sldLayoutId id="2147483954" r:id="rId5"/>
    <p:sldLayoutId id="2147483955" r:id="rId6"/>
    <p:sldLayoutId id="2147483956" r:id="rId7"/>
  </p:sldLayoutIdLst>
  <p:hf hdr="0" ftr="0" dt="0"/>
  <p:txStyles>
    <p:title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78" algn="ctr" rtl="0" fontAlgn="base">
        <a:spcBef>
          <a:spcPct val="0"/>
        </a:spcBef>
        <a:spcAft>
          <a:spcPct val="0"/>
        </a:spcAft>
        <a:defRPr sz="4840">
          <a:solidFill>
            <a:schemeClr val="tx1"/>
          </a:solidFill>
          <a:latin typeface="Calibri" pitchFamily="34" charset="0"/>
        </a:defRPr>
      </a:lvl6pPr>
      <a:lvl7pPr marL="1005754" algn="ctr" rtl="0" fontAlgn="base">
        <a:spcBef>
          <a:spcPct val="0"/>
        </a:spcBef>
        <a:spcAft>
          <a:spcPct val="0"/>
        </a:spcAft>
        <a:defRPr sz="4840">
          <a:solidFill>
            <a:schemeClr val="tx1"/>
          </a:solidFill>
          <a:latin typeface="Calibri" pitchFamily="34" charset="0"/>
        </a:defRPr>
      </a:lvl7pPr>
      <a:lvl8pPr marL="1508632" algn="ctr" rtl="0" fontAlgn="base">
        <a:spcBef>
          <a:spcPct val="0"/>
        </a:spcBef>
        <a:spcAft>
          <a:spcPct val="0"/>
        </a:spcAft>
        <a:defRPr sz="4840">
          <a:solidFill>
            <a:schemeClr val="tx1"/>
          </a:solidFill>
          <a:latin typeface="Calibri" pitchFamily="34" charset="0"/>
        </a:defRPr>
      </a:lvl8pPr>
      <a:lvl9pPr marL="2011508" algn="ctr" rtl="0" fontAlgn="base">
        <a:spcBef>
          <a:spcPct val="0"/>
        </a:spcBef>
        <a:spcAft>
          <a:spcPct val="0"/>
        </a:spcAft>
        <a:defRPr sz="4840">
          <a:solidFill>
            <a:schemeClr val="tx1"/>
          </a:solidFill>
          <a:latin typeface="Calibri" pitchFamily="34" charset="0"/>
        </a:defRPr>
      </a:lvl9pPr>
    </p:titleStyle>
    <p:bodyStyle>
      <a:lvl1pPr marL="375436" indent="-375436" algn="l" rtl="0" eaLnBrk="0" fontAlgn="base" hangingPunct="0">
        <a:spcBef>
          <a:spcPct val="20000"/>
        </a:spcBef>
        <a:spcAft>
          <a:spcPct val="0"/>
        </a:spcAft>
        <a:buFont typeface="Arial" charset="0"/>
        <a:buChar char="•"/>
        <a:defRPr sz="3520" kern="1200">
          <a:solidFill>
            <a:schemeClr val="tx1"/>
          </a:solidFill>
          <a:latin typeface="+mn-lt"/>
          <a:ea typeface="+mn-ea"/>
          <a:cs typeface="+mn-cs"/>
        </a:defRPr>
      </a:lvl1pPr>
      <a:lvl2pPr marL="815478" indent="-312572" algn="l" rtl="0" eaLnBrk="0" fontAlgn="base" hangingPunct="0">
        <a:spcBef>
          <a:spcPct val="20000"/>
        </a:spcBef>
        <a:spcAft>
          <a:spcPct val="0"/>
        </a:spcAft>
        <a:buFont typeface="Arial" charset="0"/>
        <a:buChar char="–"/>
        <a:defRPr sz="3080" kern="1200">
          <a:solidFill>
            <a:schemeClr val="tx1"/>
          </a:solidFill>
          <a:latin typeface="+mn-lt"/>
          <a:ea typeface="+mn-ea"/>
          <a:cs typeface="+mn-cs"/>
        </a:defRPr>
      </a:lvl2pPr>
      <a:lvl3pPr marL="1255524" indent="-249708" algn="l" rtl="0" eaLnBrk="0" fontAlgn="base" hangingPunct="0">
        <a:spcBef>
          <a:spcPct val="20000"/>
        </a:spcBef>
        <a:spcAft>
          <a:spcPct val="0"/>
        </a:spcAft>
        <a:buFont typeface="Arial" charset="0"/>
        <a:buChar char="•"/>
        <a:defRPr sz="2640" kern="1200">
          <a:solidFill>
            <a:schemeClr val="tx1"/>
          </a:solidFill>
          <a:latin typeface="+mn-lt"/>
          <a:ea typeface="+mn-ea"/>
          <a:cs typeface="+mn-cs"/>
        </a:defRPr>
      </a:lvl3pPr>
      <a:lvl4pPr marL="1758430" indent="-249708"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61337" indent="-249708"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65825" indent="-251439" algn="l" defTabSz="100575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703" indent="-251439" algn="l" defTabSz="100575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580" indent="-251439" algn="l" defTabSz="100575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457" indent="-251439" algn="l" defTabSz="100575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754" rtl="0" eaLnBrk="1" latinLnBrk="0" hangingPunct="1">
        <a:defRPr sz="1980" kern="1200">
          <a:solidFill>
            <a:schemeClr val="tx1"/>
          </a:solidFill>
          <a:latin typeface="+mn-lt"/>
          <a:ea typeface="+mn-ea"/>
          <a:cs typeface="+mn-cs"/>
        </a:defRPr>
      </a:lvl1pPr>
      <a:lvl2pPr marL="502878" algn="l" defTabSz="1005754" rtl="0" eaLnBrk="1" latinLnBrk="0" hangingPunct="1">
        <a:defRPr sz="1980" kern="1200">
          <a:solidFill>
            <a:schemeClr val="tx1"/>
          </a:solidFill>
          <a:latin typeface="+mn-lt"/>
          <a:ea typeface="+mn-ea"/>
          <a:cs typeface="+mn-cs"/>
        </a:defRPr>
      </a:lvl2pPr>
      <a:lvl3pPr marL="1005754" algn="l" defTabSz="1005754" rtl="0" eaLnBrk="1" latinLnBrk="0" hangingPunct="1">
        <a:defRPr sz="1980" kern="1200">
          <a:solidFill>
            <a:schemeClr val="tx1"/>
          </a:solidFill>
          <a:latin typeface="+mn-lt"/>
          <a:ea typeface="+mn-ea"/>
          <a:cs typeface="+mn-cs"/>
        </a:defRPr>
      </a:lvl3pPr>
      <a:lvl4pPr marL="1508632" algn="l" defTabSz="1005754" rtl="0" eaLnBrk="1" latinLnBrk="0" hangingPunct="1">
        <a:defRPr sz="1980" kern="1200">
          <a:solidFill>
            <a:schemeClr val="tx1"/>
          </a:solidFill>
          <a:latin typeface="+mn-lt"/>
          <a:ea typeface="+mn-ea"/>
          <a:cs typeface="+mn-cs"/>
        </a:defRPr>
      </a:lvl4pPr>
      <a:lvl5pPr marL="2011508" algn="l" defTabSz="1005754" rtl="0" eaLnBrk="1" latinLnBrk="0" hangingPunct="1">
        <a:defRPr sz="1980" kern="1200">
          <a:solidFill>
            <a:schemeClr val="tx1"/>
          </a:solidFill>
          <a:latin typeface="+mn-lt"/>
          <a:ea typeface="+mn-ea"/>
          <a:cs typeface="+mn-cs"/>
        </a:defRPr>
      </a:lvl5pPr>
      <a:lvl6pPr marL="2514387" algn="l" defTabSz="1005754" rtl="0" eaLnBrk="1" latinLnBrk="0" hangingPunct="1">
        <a:defRPr sz="1980" kern="1200">
          <a:solidFill>
            <a:schemeClr val="tx1"/>
          </a:solidFill>
          <a:latin typeface="+mn-lt"/>
          <a:ea typeface="+mn-ea"/>
          <a:cs typeface="+mn-cs"/>
        </a:defRPr>
      </a:lvl6pPr>
      <a:lvl7pPr marL="3017265" algn="l" defTabSz="1005754" rtl="0" eaLnBrk="1" latinLnBrk="0" hangingPunct="1">
        <a:defRPr sz="1980" kern="1200">
          <a:solidFill>
            <a:schemeClr val="tx1"/>
          </a:solidFill>
          <a:latin typeface="+mn-lt"/>
          <a:ea typeface="+mn-ea"/>
          <a:cs typeface="+mn-cs"/>
        </a:defRPr>
      </a:lvl7pPr>
      <a:lvl8pPr marL="3520141" algn="l" defTabSz="1005754" rtl="0" eaLnBrk="1" latinLnBrk="0" hangingPunct="1">
        <a:defRPr sz="1980" kern="1200">
          <a:solidFill>
            <a:schemeClr val="tx1"/>
          </a:solidFill>
          <a:latin typeface="+mn-lt"/>
          <a:ea typeface="+mn-ea"/>
          <a:cs typeface="+mn-cs"/>
        </a:defRPr>
      </a:lvl8pPr>
      <a:lvl9pPr marL="4023019" algn="l" defTabSz="1005754"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F9F238-8AE9-4FA0-95BF-EE8700AED88E}"/>
              </a:ext>
            </a:extLst>
          </p:cNvPr>
          <p:cNvSpPr/>
          <p:nvPr userDrawn="1"/>
        </p:nvSpPr>
        <p:spPr>
          <a:xfrm>
            <a:off x="9727" y="-1"/>
            <a:ext cx="1902059" cy="749475"/>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88585F-72D3-41E5-BC44-842D50495994}"/>
              </a:ext>
            </a:extLst>
          </p:cNvPr>
          <p:cNvSpPr/>
          <p:nvPr userDrawn="1"/>
        </p:nvSpPr>
        <p:spPr>
          <a:xfrm>
            <a:off x="1" y="765476"/>
            <a:ext cx="13817599" cy="149332"/>
          </a:xfrm>
          <a:prstGeom prst="rect">
            <a:avLst/>
          </a:prstGeom>
          <a:solidFill>
            <a:srgbClr val="FCBD30"/>
          </a:solidFill>
          <a:ln w="952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Slide Number Placeholder 34"/>
          <p:cNvSpPr>
            <a:spLocks noGrp="1"/>
          </p:cNvSpPr>
          <p:nvPr>
            <p:ph type="sldNum" sz="quarter" idx="4"/>
          </p:nvPr>
        </p:nvSpPr>
        <p:spPr>
          <a:xfrm>
            <a:off x="13514410" y="7504326"/>
            <a:ext cx="206787" cy="203133"/>
          </a:xfrm>
          <a:prstGeom prst="rect">
            <a:avLst/>
          </a:prstGeom>
        </p:spPr>
        <p:txBody>
          <a:bodyPr wrap="none" lIns="0" tIns="0" rIns="0" bIns="0">
            <a:spAutoFit/>
          </a:bodyPr>
          <a:lstStyle>
            <a:lvl1pPr algn="r">
              <a:defRPr sz="1320">
                <a:solidFill>
                  <a:schemeClr val="tx1">
                    <a:tint val="75000"/>
                  </a:schemeClr>
                </a:solidFill>
                <a:latin typeface="Arial" charset="0"/>
              </a:defRPr>
            </a:lvl1pPr>
          </a:lstStyle>
          <a:p>
            <a:pPr fontAlgn="base">
              <a:spcBef>
                <a:spcPct val="0"/>
              </a:spcBef>
              <a:spcAft>
                <a:spcPct val="0"/>
              </a:spcAft>
              <a:defRPr/>
            </a:pPr>
            <a:fld id="{28D6967D-3090-4410-9A5E-5CF9E944BAA2}" type="slidenum">
              <a:rPr lang="en-US" smtClean="0">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
        <p:nvSpPr>
          <p:cNvPr id="8" name="Text Box 18"/>
          <p:cNvSpPr txBox="1">
            <a:spLocks noChangeArrowheads="1"/>
          </p:cNvSpPr>
          <p:nvPr userDrawn="1"/>
        </p:nvSpPr>
        <p:spPr bwMode="auto">
          <a:xfrm>
            <a:off x="4239491" y="2365"/>
            <a:ext cx="5338619" cy="238767"/>
          </a:xfrm>
          <a:prstGeom prst="rect">
            <a:avLst/>
          </a:prstGeom>
          <a:noFill/>
          <a:ln w="9525">
            <a:noFill/>
            <a:miter lim="800000"/>
            <a:headEnd/>
            <a:tailEnd/>
          </a:ln>
        </p:spPr>
        <p:txBody>
          <a:bodyPr wrap="square" lIns="100570" tIns="50284" rIns="100570" bIns="50284">
            <a:spAutoFit/>
          </a:bodyPr>
          <a:lstStyle/>
          <a:p>
            <a:pPr algn="ctr">
              <a:lnSpc>
                <a:spcPct val="90000"/>
              </a:lnSpc>
              <a:spcBef>
                <a:spcPct val="50000"/>
              </a:spcBef>
              <a:buClr>
                <a:srgbClr val="FFFFFF"/>
              </a:buClr>
              <a:buFont typeface="ZapfDingbats"/>
              <a:buNone/>
              <a:defRPr/>
            </a:pPr>
            <a:r>
              <a:rPr lang="en-US" sz="991" b="1" kern="0">
                <a:solidFill>
                  <a:srgbClr val="006600"/>
                </a:solidFill>
                <a:latin typeface="Arial" pitchFamily="34" charset="0"/>
              </a:rPr>
              <a:t>CUI // PRE-DECISIONAL</a:t>
            </a:r>
          </a:p>
        </p:txBody>
      </p:sp>
      <p:sp>
        <p:nvSpPr>
          <p:cNvPr id="10" name="Text Box 18"/>
          <p:cNvSpPr txBox="1">
            <a:spLocks noChangeArrowheads="1"/>
          </p:cNvSpPr>
          <p:nvPr userDrawn="1"/>
        </p:nvSpPr>
        <p:spPr bwMode="auto">
          <a:xfrm>
            <a:off x="4239491" y="7504328"/>
            <a:ext cx="5338619" cy="238767"/>
          </a:xfrm>
          <a:prstGeom prst="rect">
            <a:avLst/>
          </a:prstGeom>
          <a:noFill/>
          <a:ln w="9525">
            <a:noFill/>
            <a:miter lim="800000"/>
            <a:headEnd/>
            <a:tailEnd/>
          </a:ln>
        </p:spPr>
        <p:txBody>
          <a:bodyPr wrap="square" lIns="100570" tIns="50284" rIns="100570" bIns="50284">
            <a:spAutoFit/>
          </a:bodyPr>
          <a:lstStyle/>
          <a:p>
            <a:pPr algn="ctr">
              <a:lnSpc>
                <a:spcPct val="90000"/>
              </a:lnSpc>
              <a:spcBef>
                <a:spcPct val="50000"/>
              </a:spcBef>
              <a:buClr>
                <a:srgbClr val="FFFFFF"/>
              </a:buClr>
              <a:buFont typeface="ZapfDingbats"/>
              <a:buNone/>
              <a:defRPr/>
            </a:pPr>
            <a:r>
              <a:rPr lang="en-US" sz="991" b="1" kern="0" dirty="0">
                <a:solidFill>
                  <a:srgbClr val="006600"/>
                </a:solidFill>
                <a:latin typeface="Arial" pitchFamily="34" charset="0"/>
              </a:rPr>
              <a:t>UNCLASSIFIED</a:t>
            </a:r>
          </a:p>
        </p:txBody>
      </p:sp>
      <p:pic>
        <p:nvPicPr>
          <p:cNvPr id="11" name="U.S. Army" descr="U.S. Army">
            <a:extLst>
              <a:ext uri="{FF2B5EF4-FFF2-40B4-BE49-F238E27FC236}">
                <a16:creationId xmlns:a16="http://schemas.microsoft.com/office/drawing/2014/main" id="{12285F26-F853-456B-9E44-16DAF5AF821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t="21105" b="14846"/>
          <a:stretch/>
        </p:blipFill>
        <p:spPr bwMode="black">
          <a:xfrm>
            <a:off x="48640" y="0"/>
            <a:ext cx="2003894" cy="485886"/>
          </a:xfrm>
          <a:prstGeom prst="rect">
            <a:avLst/>
          </a:prstGeom>
          <a:solidFill>
            <a:schemeClr val="tx1"/>
          </a:solidFill>
        </p:spPr>
      </p:pic>
      <p:sp>
        <p:nvSpPr>
          <p:cNvPr id="2" name="TextBox 1">
            <a:extLst>
              <a:ext uri="{FF2B5EF4-FFF2-40B4-BE49-F238E27FC236}">
                <a16:creationId xmlns:a16="http://schemas.microsoft.com/office/drawing/2014/main" id="{3EF3C679-2D85-4FEF-8B11-4D254C567813}"/>
              </a:ext>
            </a:extLst>
          </p:cNvPr>
          <p:cNvSpPr txBox="1"/>
          <p:nvPr userDrawn="1"/>
        </p:nvSpPr>
        <p:spPr>
          <a:xfrm>
            <a:off x="1902059" y="0"/>
            <a:ext cx="11915542" cy="769441"/>
          </a:xfrm>
          <a:prstGeom prst="rect">
            <a:avLst/>
          </a:prstGeom>
          <a:solidFill>
            <a:srgbClr val="000000"/>
          </a:solidFill>
        </p:spPr>
        <p:txBody>
          <a:bodyPr wrap="square" rtlCol="0">
            <a:spAutoFit/>
          </a:bodyPr>
          <a:lstStyle/>
          <a:p>
            <a:endParaRPr lang="en-US" sz="4400" dirty="0"/>
          </a:p>
        </p:txBody>
      </p:sp>
      <p:sp>
        <p:nvSpPr>
          <p:cNvPr id="9" name="Text Box 18">
            <a:extLst>
              <a:ext uri="{FF2B5EF4-FFF2-40B4-BE49-F238E27FC236}">
                <a16:creationId xmlns:a16="http://schemas.microsoft.com/office/drawing/2014/main" id="{2E5014F8-21B0-4422-8109-9B30A5E61E9E}"/>
              </a:ext>
            </a:extLst>
          </p:cNvPr>
          <p:cNvSpPr txBox="1">
            <a:spLocks noChangeArrowheads="1"/>
          </p:cNvSpPr>
          <p:nvPr userDrawn="1"/>
        </p:nvSpPr>
        <p:spPr bwMode="auto">
          <a:xfrm>
            <a:off x="4054434" y="64436"/>
            <a:ext cx="5338619" cy="238767"/>
          </a:xfrm>
          <a:prstGeom prst="rect">
            <a:avLst/>
          </a:prstGeom>
          <a:noFill/>
          <a:ln w="9525">
            <a:noFill/>
            <a:miter lim="800000"/>
            <a:headEnd/>
            <a:tailEnd/>
          </a:ln>
        </p:spPr>
        <p:txBody>
          <a:bodyPr wrap="square" lIns="100570" tIns="50284" rIns="100570" bIns="50284">
            <a:spAutoFit/>
          </a:bodyPr>
          <a:lstStyle/>
          <a:p>
            <a:pPr algn="ctr">
              <a:lnSpc>
                <a:spcPct val="90000"/>
              </a:lnSpc>
              <a:spcBef>
                <a:spcPct val="50000"/>
              </a:spcBef>
              <a:buClr>
                <a:srgbClr val="FFFFFF"/>
              </a:buClr>
              <a:buFont typeface="ZapfDingbats"/>
              <a:buNone/>
              <a:defRPr/>
            </a:pPr>
            <a:r>
              <a:rPr lang="en-US" sz="991" b="1" kern="0" dirty="0">
                <a:solidFill>
                  <a:srgbClr val="92D050"/>
                </a:solidFill>
                <a:latin typeface="Arial" pitchFamily="34" charset="0"/>
              </a:rPr>
              <a:t>UNCLASSIFIED</a:t>
            </a:r>
          </a:p>
        </p:txBody>
      </p:sp>
      <p:pic>
        <p:nvPicPr>
          <p:cNvPr id="12" name="Picture 11" descr="Logo&#10;&#10;Description automatically generated">
            <a:extLst>
              <a:ext uri="{FF2B5EF4-FFF2-40B4-BE49-F238E27FC236}">
                <a16:creationId xmlns:a16="http://schemas.microsoft.com/office/drawing/2014/main" id="{28C5D9B9-DAE8-44AF-A29D-325DA204ADA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8318" y="374864"/>
            <a:ext cx="2058617" cy="418477"/>
          </a:xfrm>
          <a:prstGeom prst="rect">
            <a:avLst/>
          </a:prstGeom>
        </p:spPr>
      </p:pic>
      <p:pic>
        <p:nvPicPr>
          <p:cNvPr id="4" name="Picture 3">
            <a:extLst>
              <a:ext uri="{FF2B5EF4-FFF2-40B4-BE49-F238E27FC236}">
                <a16:creationId xmlns:a16="http://schemas.microsoft.com/office/drawing/2014/main" id="{0AE41C6E-6173-4F36-B9DB-7B360275F164}"/>
              </a:ext>
            </a:extLst>
          </p:cNvPr>
          <p:cNvPicPr>
            <a:picLocks noChangeAspect="1"/>
          </p:cNvPicPr>
          <p:nvPr userDrawn="1"/>
        </p:nvPicPr>
        <p:blipFill>
          <a:blip r:embed="rId6"/>
          <a:stretch>
            <a:fillRect/>
          </a:stretch>
        </p:blipFill>
        <p:spPr>
          <a:xfrm>
            <a:off x="12462941" y="62449"/>
            <a:ext cx="679127" cy="679127"/>
          </a:xfrm>
          <a:prstGeom prst="rect">
            <a:avLst/>
          </a:prstGeom>
        </p:spPr>
      </p:pic>
    </p:spTree>
    <p:extLst>
      <p:ext uri="{BB962C8B-B14F-4D97-AF65-F5344CB8AC3E}">
        <p14:creationId xmlns:p14="http://schemas.microsoft.com/office/powerpoint/2010/main" val="3419896215"/>
      </p:ext>
    </p:extLst>
  </p:cSld>
  <p:clrMap bg1="lt1" tx1="dk1" bg2="lt2" tx2="dk2" accent1="accent1" accent2="accent2" accent3="accent3" accent4="accent4" accent5="accent5" accent6="accent6" hlink="hlink" folHlink="folHlink"/>
  <p:sldLayoutIdLst>
    <p:sldLayoutId id="2147483951" r:id="rId1"/>
    <p:sldLayoutId id="2147483952" r:id="rId2"/>
  </p:sldLayoutIdLst>
  <p:hf hdr="0" ftr="0" dt="0"/>
  <p:txStyles>
    <p:title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78" algn="ctr" rtl="0" fontAlgn="base">
        <a:spcBef>
          <a:spcPct val="0"/>
        </a:spcBef>
        <a:spcAft>
          <a:spcPct val="0"/>
        </a:spcAft>
        <a:defRPr sz="4840">
          <a:solidFill>
            <a:schemeClr val="tx1"/>
          </a:solidFill>
          <a:latin typeface="Calibri" pitchFamily="34" charset="0"/>
        </a:defRPr>
      </a:lvl6pPr>
      <a:lvl7pPr marL="1005754" algn="ctr" rtl="0" fontAlgn="base">
        <a:spcBef>
          <a:spcPct val="0"/>
        </a:spcBef>
        <a:spcAft>
          <a:spcPct val="0"/>
        </a:spcAft>
        <a:defRPr sz="4840">
          <a:solidFill>
            <a:schemeClr val="tx1"/>
          </a:solidFill>
          <a:latin typeface="Calibri" pitchFamily="34" charset="0"/>
        </a:defRPr>
      </a:lvl7pPr>
      <a:lvl8pPr marL="1508632" algn="ctr" rtl="0" fontAlgn="base">
        <a:spcBef>
          <a:spcPct val="0"/>
        </a:spcBef>
        <a:spcAft>
          <a:spcPct val="0"/>
        </a:spcAft>
        <a:defRPr sz="4840">
          <a:solidFill>
            <a:schemeClr val="tx1"/>
          </a:solidFill>
          <a:latin typeface="Calibri" pitchFamily="34" charset="0"/>
        </a:defRPr>
      </a:lvl8pPr>
      <a:lvl9pPr marL="2011508" algn="ctr" rtl="0" fontAlgn="base">
        <a:spcBef>
          <a:spcPct val="0"/>
        </a:spcBef>
        <a:spcAft>
          <a:spcPct val="0"/>
        </a:spcAft>
        <a:defRPr sz="4840">
          <a:solidFill>
            <a:schemeClr val="tx1"/>
          </a:solidFill>
          <a:latin typeface="Calibri" pitchFamily="34" charset="0"/>
        </a:defRPr>
      </a:lvl9pPr>
    </p:titleStyle>
    <p:bodyStyle>
      <a:lvl1pPr marL="375436" indent="-375436" algn="l" rtl="0" eaLnBrk="0" fontAlgn="base" hangingPunct="0">
        <a:spcBef>
          <a:spcPct val="20000"/>
        </a:spcBef>
        <a:spcAft>
          <a:spcPct val="0"/>
        </a:spcAft>
        <a:buFont typeface="Arial" charset="0"/>
        <a:buChar char="•"/>
        <a:defRPr sz="3520" kern="1200">
          <a:solidFill>
            <a:schemeClr val="tx1"/>
          </a:solidFill>
          <a:latin typeface="+mn-lt"/>
          <a:ea typeface="+mn-ea"/>
          <a:cs typeface="+mn-cs"/>
        </a:defRPr>
      </a:lvl1pPr>
      <a:lvl2pPr marL="815478" indent="-312572" algn="l" rtl="0" eaLnBrk="0" fontAlgn="base" hangingPunct="0">
        <a:spcBef>
          <a:spcPct val="20000"/>
        </a:spcBef>
        <a:spcAft>
          <a:spcPct val="0"/>
        </a:spcAft>
        <a:buFont typeface="Arial" charset="0"/>
        <a:buChar char="–"/>
        <a:defRPr sz="3080" kern="1200">
          <a:solidFill>
            <a:schemeClr val="tx1"/>
          </a:solidFill>
          <a:latin typeface="+mn-lt"/>
          <a:ea typeface="+mn-ea"/>
          <a:cs typeface="+mn-cs"/>
        </a:defRPr>
      </a:lvl2pPr>
      <a:lvl3pPr marL="1255524" indent="-249708" algn="l" rtl="0" eaLnBrk="0" fontAlgn="base" hangingPunct="0">
        <a:spcBef>
          <a:spcPct val="20000"/>
        </a:spcBef>
        <a:spcAft>
          <a:spcPct val="0"/>
        </a:spcAft>
        <a:buFont typeface="Arial" charset="0"/>
        <a:buChar char="•"/>
        <a:defRPr sz="2640" kern="1200">
          <a:solidFill>
            <a:schemeClr val="tx1"/>
          </a:solidFill>
          <a:latin typeface="+mn-lt"/>
          <a:ea typeface="+mn-ea"/>
          <a:cs typeface="+mn-cs"/>
        </a:defRPr>
      </a:lvl3pPr>
      <a:lvl4pPr marL="1758430" indent="-249708"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61337" indent="-249708"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65825" indent="-251439" algn="l" defTabSz="100575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703" indent="-251439" algn="l" defTabSz="100575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580" indent="-251439" algn="l" defTabSz="100575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457" indent="-251439" algn="l" defTabSz="100575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754" rtl="0" eaLnBrk="1" latinLnBrk="0" hangingPunct="1">
        <a:defRPr sz="1980" kern="1200">
          <a:solidFill>
            <a:schemeClr val="tx1"/>
          </a:solidFill>
          <a:latin typeface="+mn-lt"/>
          <a:ea typeface="+mn-ea"/>
          <a:cs typeface="+mn-cs"/>
        </a:defRPr>
      </a:lvl1pPr>
      <a:lvl2pPr marL="502878" algn="l" defTabSz="1005754" rtl="0" eaLnBrk="1" latinLnBrk="0" hangingPunct="1">
        <a:defRPr sz="1980" kern="1200">
          <a:solidFill>
            <a:schemeClr val="tx1"/>
          </a:solidFill>
          <a:latin typeface="+mn-lt"/>
          <a:ea typeface="+mn-ea"/>
          <a:cs typeface="+mn-cs"/>
        </a:defRPr>
      </a:lvl2pPr>
      <a:lvl3pPr marL="1005754" algn="l" defTabSz="1005754" rtl="0" eaLnBrk="1" latinLnBrk="0" hangingPunct="1">
        <a:defRPr sz="1980" kern="1200">
          <a:solidFill>
            <a:schemeClr val="tx1"/>
          </a:solidFill>
          <a:latin typeface="+mn-lt"/>
          <a:ea typeface="+mn-ea"/>
          <a:cs typeface="+mn-cs"/>
        </a:defRPr>
      </a:lvl3pPr>
      <a:lvl4pPr marL="1508632" algn="l" defTabSz="1005754" rtl="0" eaLnBrk="1" latinLnBrk="0" hangingPunct="1">
        <a:defRPr sz="1980" kern="1200">
          <a:solidFill>
            <a:schemeClr val="tx1"/>
          </a:solidFill>
          <a:latin typeface="+mn-lt"/>
          <a:ea typeface="+mn-ea"/>
          <a:cs typeface="+mn-cs"/>
        </a:defRPr>
      </a:lvl4pPr>
      <a:lvl5pPr marL="2011508" algn="l" defTabSz="1005754" rtl="0" eaLnBrk="1" latinLnBrk="0" hangingPunct="1">
        <a:defRPr sz="1980" kern="1200">
          <a:solidFill>
            <a:schemeClr val="tx1"/>
          </a:solidFill>
          <a:latin typeface="+mn-lt"/>
          <a:ea typeface="+mn-ea"/>
          <a:cs typeface="+mn-cs"/>
        </a:defRPr>
      </a:lvl5pPr>
      <a:lvl6pPr marL="2514387" algn="l" defTabSz="1005754" rtl="0" eaLnBrk="1" latinLnBrk="0" hangingPunct="1">
        <a:defRPr sz="1980" kern="1200">
          <a:solidFill>
            <a:schemeClr val="tx1"/>
          </a:solidFill>
          <a:latin typeface="+mn-lt"/>
          <a:ea typeface="+mn-ea"/>
          <a:cs typeface="+mn-cs"/>
        </a:defRPr>
      </a:lvl6pPr>
      <a:lvl7pPr marL="3017265" algn="l" defTabSz="1005754" rtl="0" eaLnBrk="1" latinLnBrk="0" hangingPunct="1">
        <a:defRPr sz="1980" kern="1200">
          <a:solidFill>
            <a:schemeClr val="tx1"/>
          </a:solidFill>
          <a:latin typeface="+mn-lt"/>
          <a:ea typeface="+mn-ea"/>
          <a:cs typeface="+mn-cs"/>
        </a:defRPr>
      </a:lvl7pPr>
      <a:lvl8pPr marL="3520141" algn="l" defTabSz="1005754" rtl="0" eaLnBrk="1" latinLnBrk="0" hangingPunct="1">
        <a:defRPr sz="1980" kern="1200">
          <a:solidFill>
            <a:schemeClr val="tx1"/>
          </a:solidFill>
          <a:latin typeface="+mn-lt"/>
          <a:ea typeface="+mn-ea"/>
          <a:cs typeface="+mn-cs"/>
        </a:defRPr>
      </a:lvl8pPr>
      <a:lvl9pPr marL="4023019" algn="l" defTabSz="1005754" rtl="0" eaLnBrk="1" latinLnBrk="0" hangingPunct="1">
        <a:defRPr sz="19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F9F238-8AE9-4FA0-95BF-EE8700AED88E}"/>
              </a:ext>
            </a:extLst>
          </p:cNvPr>
          <p:cNvSpPr/>
          <p:nvPr userDrawn="1"/>
        </p:nvSpPr>
        <p:spPr>
          <a:xfrm>
            <a:off x="9727" y="-1"/>
            <a:ext cx="1902059" cy="749475"/>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988585F-72D3-41E5-BC44-842D50495994}"/>
              </a:ext>
            </a:extLst>
          </p:cNvPr>
          <p:cNvSpPr/>
          <p:nvPr userDrawn="1"/>
        </p:nvSpPr>
        <p:spPr>
          <a:xfrm>
            <a:off x="1" y="765476"/>
            <a:ext cx="13817599" cy="149332"/>
          </a:xfrm>
          <a:prstGeom prst="rect">
            <a:avLst/>
          </a:prstGeom>
          <a:solidFill>
            <a:srgbClr val="FCBD30"/>
          </a:solidFill>
          <a:ln w="952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8" name="Slide Number Placeholder 34"/>
          <p:cNvSpPr>
            <a:spLocks noGrp="1"/>
          </p:cNvSpPr>
          <p:nvPr>
            <p:ph type="sldNum" sz="quarter" idx="4"/>
          </p:nvPr>
        </p:nvSpPr>
        <p:spPr>
          <a:xfrm>
            <a:off x="13514410" y="7504326"/>
            <a:ext cx="206787" cy="203133"/>
          </a:xfrm>
          <a:prstGeom prst="rect">
            <a:avLst/>
          </a:prstGeom>
        </p:spPr>
        <p:txBody>
          <a:bodyPr wrap="none" lIns="0" tIns="0" rIns="0" bIns="0">
            <a:spAutoFit/>
          </a:bodyPr>
          <a:lstStyle>
            <a:lvl1pPr algn="r">
              <a:defRPr sz="1320">
                <a:solidFill>
                  <a:schemeClr val="tx1">
                    <a:tint val="75000"/>
                  </a:schemeClr>
                </a:solidFill>
                <a:latin typeface="Arial" charset="0"/>
              </a:defRPr>
            </a:lvl1pPr>
          </a:lstStyle>
          <a:p>
            <a:pPr fontAlgn="base">
              <a:spcBef>
                <a:spcPct val="0"/>
              </a:spcBef>
              <a:spcAft>
                <a:spcPct val="0"/>
              </a:spcAft>
              <a:defRPr/>
            </a:pPr>
            <a:fld id="{28D6967D-3090-4410-9A5E-5CF9E944BAA2}" type="slidenum">
              <a:rPr lang="en-US" smtClean="0">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8" name="Text Box 18"/>
          <p:cNvSpPr txBox="1">
            <a:spLocks noChangeArrowheads="1"/>
          </p:cNvSpPr>
          <p:nvPr userDrawn="1"/>
        </p:nvSpPr>
        <p:spPr bwMode="auto">
          <a:xfrm>
            <a:off x="4239491" y="2365"/>
            <a:ext cx="5338619" cy="238767"/>
          </a:xfrm>
          <a:prstGeom prst="rect">
            <a:avLst/>
          </a:prstGeom>
          <a:noFill/>
          <a:ln w="9525">
            <a:noFill/>
            <a:miter lim="800000"/>
            <a:headEnd/>
            <a:tailEnd/>
          </a:ln>
        </p:spPr>
        <p:txBody>
          <a:bodyPr wrap="square" lIns="100570" tIns="50284" rIns="100570" bIns="50284">
            <a:spAutoFit/>
          </a:bodyPr>
          <a:lstStyle/>
          <a:p>
            <a:pPr algn="ctr">
              <a:lnSpc>
                <a:spcPct val="90000"/>
              </a:lnSpc>
              <a:spcBef>
                <a:spcPct val="50000"/>
              </a:spcBef>
              <a:buClr>
                <a:srgbClr val="FFFFFF"/>
              </a:buClr>
              <a:buFont typeface="ZapfDingbats"/>
              <a:buNone/>
              <a:defRPr/>
            </a:pPr>
            <a:r>
              <a:rPr lang="en-US" sz="991" b="1" kern="0" dirty="0">
                <a:solidFill>
                  <a:srgbClr val="006600"/>
                </a:solidFill>
                <a:latin typeface="Arial" pitchFamily="34" charset="0"/>
              </a:rPr>
              <a:t>CUI // PRE-DECISIONAL</a:t>
            </a:r>
          </a:p>
        </p:txBody>
      </p:sp>
      <p:sp>
        <p:nvSpPr>
          <p:cNvPr id="10" name="Text Box 18"/>
          <p:cNvSpPr txBox="1">
            <a:spLocks noChangeArrowheads="1"/>
          </p:cNvSpPr>
          <p:nvPr userDrawn="1"/>
        </p:nvSpPr>
        <p:spPr bwMode="auto">
          <a:xfrm>
            <a:off x="4239491" y="7504328"/>
            <a:ext cx="5338619" cy="238767"/>
          </a:xfrm>
          <a:prstGeom prst="rect">
            <a:avLst/>
          </a:prstGeom>
          <a:noFill/>
          <a:ln w="9525">
            <a:noFill/>
            <a:miter lim="800000"/>
            <a:headEnd/>
            <a:tailEnd/>
          </a:ln>
        </p:spPr>
        <p:txBody>
          <a:bodyPr wrap="square" lIns="100570" tIns="50284" rIns="100570" bIns="50284">
            <a:spAutoFit/>
          </a:bodyPr>
          <a:lstStyle/>
          <a:p>
            <a:pPr algn="ctr">
              <a:lnSpc>
                <a:spcPct val="90000"/>
              </a:lnSpc>
              <a:spcBef>
                <a:spcPct val="50000"/>
              </a:spcBef>
              <a:buClr>
                <a:srgbClr val="FFFFFF"/>
              </a:buClr>
              <a:buFont typeface="ZapfDingbats"/>
              <a:buNone/>
              <a:defRPr/>
            </a:pPr>
            <a:r>
              <a:rPr lang="en-US" sz="991" b="1" kern="0" dirty="0">
                <a:solidFill>
                  <a:srgbClr val="006600"/>
                </a:solidFill>
                <a:latin typeface="Arial" pitchFamily="34" charset="0"/>
              </a:rPr>
              <a:t>CUI // PRE-DECISIONAL</a:t>
            </a:r>
          </a:p>
        </p:txBody>
      </p:sp>
      <p:pic>
        <p:nvPicPr>
          <p:cNvPr id="11" name="U.S. Army" descr="U.S. Army">
            <a:extLst>
              <a:ext uri="{FF2B5EF4-FFF2-40B4-BE49-F238E27FC236}">
                <a16:creationId xmlns:a16="http://schemas.microsoft.com/office/drawing/2014/main" id="{12285F26-F853-456B-9E44-16DAF5AF8218}"/>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t="21105" b="14846"/>
          <a:stretch/>
        </p:blipFill>
        <p:spPr bwMode="black">
          <a:xfrm>
            <a:off x="48640" y="0"/>
            <a:ext cx="2003894" cy="485886"/>
          </a:xfrm>
          <a:prstGeom prst="rect">
            <a:avLst/>
          </a:prstGeom>
          <a:solidFill>
            <a:schemeClr val="tx1"/>
          </a:solidFill>
        </p:spPr>
      </p:pic>
      <p:sp>
        <p:nvSpPr>
          <p:cNvPr id="2" name="TextBox 1">
            <a:extLst>
              <a:ext uri="{FF2B5EF4-FFF2-40B4-BE49-F238E27FC236}">
                <a16:creationId xmlns:a16="http://schemas.microsoft.com/office/drawing/2014/main" id="{3EF3C679-2D85-4FEF-8B11-4D254C567813}"/>
              </a:ext>
            </a:extLst>
          </p:cNvPr>
          <p:cNvSpPr txBox="1"/>
          <p:nvPr userDrawn="1"/>
        </p:nvSpPr>
        <p:spPr>
          <a:xfrm>
            <a:off x="1902059" y="0"/>
            <a:ext cx="11915542" cy="769441"/>
          </a:xfrm>
          <a:prstGeom prst="rect">
            <a:avLst/>
          </a:prstGeom>
          <a:solidFill>
            <a:srgbClr val="000000"/>
          </a:solidFill>
        </p:spPr>
        <p:txBody>
          <a:bodyPr wrap="square" rtlCol="0">
            <a:spAutoFit/>
          </a:bodyPr>
          <a:lstStyle/>
          <a:p>
            <a:endParaRPr lang="en-US" sz="4400" dirty="0"/>
          </a:p>
        </p:txBody>
      </p:sp>
      <p:sp>
        <p:nvSpPr>
          <p:cNvPr id="9" name="Text Box 18">
            <a:extLst>
              <a:ext uri="{FF2B5EF4-FFF2-40B4-BE49-F238E27FC236}">
                <a16:creationId xmlns:a16="http://schemas.microsoft.com/office/drawing/2014/main" id="{2E5014F8-21B0-4422-8109-9B30A5E61E9E}"/>
              </a:ext>
            </a:extLst>
          </p:cNvPr>
          <p:cNvSpPr txBox="1">
            <a:spLocks noChangeArrowheads="1"/>
          </p:cNvSpPr>
          <p:nvPr userDrawn="1"/>
        </p:nvSpPr>
        <p:spPr bwMode="auto">
          <a:xfrm>
            <a:off x="4054434" y="64436"/>
            <a:ext cx="5338619" cy="238767"/>
          </a:xfrm>
          <a:prstGeom prst="rect">
            <a:avLst/>
          </a:prstGeom>
          <a:noFill/>
          <a:ln w="9525">
            <a:noFill/>
            <a:miter lim="800000"/>
            <a:headEnd/>
            <a:tailEnd/>
          </a:ln>
        </p:spPr>
        <p:txBody>
          <a:bodyPr wrap="square" lIns="100570" tIns="50284" rIns="100570" bIns="50284">
            <a:spAutoFit/>
          </a:bodyPr>
          <a:lstStyle/>
          <a:p>
            <a:pPr algn="ctr">
              <a:lnSpc>
                <a:spcPct val="90000"/>
              </a:lnSpc>
              <a:spcBef>
                <a:spcPct val="50000"/>
              </a:spcBef>
              <a:buClr>
                <a:srgbClr val="FFFFFF"/>
              </a:buClr>
              <a:buFont typeface="ZapfDingbats"/>
              <a:buNone/>
              <a:defRPr/>
            </a:pPr>
            <a:r>
              <a:rPr lang="en-US" sz="991" b="1" kern="0" dirty="0">
                <a:solidFill>
                  <a:srgbClr val="92D050"/>
                </a:solidFill>
                <a:latin typeface="Arial" pitchFamily="34" charset="0"/>
              </a:rPr>
              <a:t>CUI // PRE-DECISIONAL</a:t>
            </a:r>
          </a:p>
        </p:txBody>
      </p:sp>
      <p:pic>
        <p:nvPicPr>
          <p:cNvPr id="12" name="Picture 11" descr="Logo&#10;&#10;Description automatically generated">
            <a:extLst>
              <a:ext uri="{FF2B5EF4-FFF2-40B4-BE49-F238E27FC236}">
                <a16:creationId xmlns:a16="http://schemas.microsoft.com/office/drawing/2014/main" id="{28C5D9B9-DAE8-44AF-A29D-325DA204ADA8}"/>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48318" y="374864"/>
            <a:ext cx="2058617" cy="418477"/>
          </a:xfrm>
          <a:prstGeom prst="rect">
            <a:avLst/>
          </a:prstGeom>
        </p:spPr>
      </p:pic>
      <p:pic>
        <p:nvPicPr>
          <p:cNvPr id="4" name="Picture 3">
            <a:extLst>
              <a:ext uri="{FF2B5EF4-FFF2-40B4-BE49-F238E27FC236}">
                <a16:creationId xmlns:a16="http://schemas.microsoft.com/office/drawing/2014/main" id="{0AE41C6E-6173-4F36-B9DB-7B360275F164}"/>
              </a:ext>
            </a:extLst>
          </p:cNvPr>
          <p:cNvPicPr>
            <a:picLocks noChangeAspect="1"/>
          </p:cNvPicPr>
          <p:nvPr userDrawn="1"/>
        </p:nvPicPr>
        <p:blipFill>
          <a:blip r:embed="rId16"/>
          <a:stretch>
            <a:fillRect/>
          </a:stretch>
        </p:blipFill>
        <p:spPr>
          <a:xfrm>
            <a:off x="12462941" y="62449"/>
            <a:ext cx="679127" cy="679127"/>
          </a:xfrm>
          <a:prstGeom prst="rect">
            <a:avLst/>
          </a:prstGeom>
        </p:spPr>
      </p:pic>
      <p:sp>
        <p:nvSpPr>
          <p:cNvPr id="5" name="Title Placeholder 4">
            <a:extLst>
              <a:ext uri="{FF2B5EF4-FFF2-40B4-BE49-F238E27FC236}">
                <a16:creationId xmlns:a16="http://schemas.microsoft.com/office/drawing/2014/main" id="{B7BE4B25-4E56-DE5F-1D07-44E3591E305C}"/>
              </a:ext>
            </a:extLst>
          </p:cNvPr>
          <p:cNvSpPr>
            <a:spLocks noGrp="1"/>
          </p:cNvSpPr>
          <p:nvPr>
            <p:ph type="title"/>
          </p:nvPr>
        </p:nvSpPr>
        <p:spPr>
          <a:xfrm>
            <a:off x="949325" y="414338"/>
            <a:ext cx="11918950" cy="1501775"/>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a:extLst>
              <a:ext uri="{FF2B5EF4-FFF2-40B4-BE49-F238E27FC236}">
                <a16:creationId xmlns:a16="http://schemas.microsoft.com/office/drawing/2014/main" id="{E6903C1D-D1D5-79D4-1032-20E7530500EA}"/>
              </a:ext>
            </a:extLst>
          </p:cNvPr>
          <p:cNvSpPr>
            <a:spLocks noGrp="1"/>
          </p:cNvSpPr>
          <p:nvPr>
            <p:ph type="body" idx="1"/>
          </p:nvPr>
        </p:nvSpPr>
        <p:spPr>
          <a:xfrm>
            <a:off x="949325" y="2068513"/>
            <a:ext cx="11918950" cy="49323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0AE16F-D57B-DBBB-A957-648ADE22CD22}"/>
              </a:ext>
            </a:extLst>
          </p:cNvPr>
          <p:cNvSpPr>
            <a:spLocks noGrp="1"/>
          </p:cNvSpPr>
          <p:nvPr>
            <p:ph type="dt" sz="half" idx="2"/>
          </p:nvPr>
        </p:nvSpPr>
        <p:spPr>
          <a:xfrm>
            <a:off x="949325" y="7204075"/>
            <a:ext cx="3109913" cy="41433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14" name="Footer Placeholder 13">
            <a:extLst>
              <a:ext uri="{FF2B5EF4-FFF2-40B4-BE49-F238E27FC236}">
                <a16:creationId xmlns:a16="http://schemas.microsoft.com/office/drawing/2014/main" id="{77119085-53C6-2E4A-D423-9F56C7FFA883}"/>
              </a:ext>
            </a:extLst>
          </p:cNvPr>
          <p:cNvSpPr>
            <a:spLocks noGrp="1"/>
          </p:cNvSpPr>
          <p:nvPr>
            <p:ph type="ftr" sz="quarter" idx="3"/>
          </p:nvPr>
        </p:nvSpPr>
        <p:spPr>
          <a:xfrm>
            <a:off x="4576763" y="7204075"/>
            <a:ext cx="466407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95276759"/>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hf hdr="0" ftr="0" dt="0"/>
  <p:txStyles>
    <p:titleStyle>
      <a:lvl1pPr algn="ctr" rtl="0" eaLnBrk="0" fontAlgn="base" hangingPunct="0">
        <a:spcBef>
          <a:spcPct val="0"/>
        </a:spcBef>
        <a:spcAft>
          <a:spcPct val="0"/>
        </a:spcAft>
        <a:defRPr sz="4840" kern="1200">
          <a:solidFill>
            <a:schemeClr val="tx1"/>
          </a:solidFill>
          <a:latin typeface="+mj-lt"/>
          <a:ea typeface="+mj-ea"/>
          <a:cs typeface="+mj-cs"/>
        </a:defRPr>
      </a:lvl1pPr>
      <a:lvl2pPr algn="ctr" rtl="0" eaLnBrk="0" fontAlgn="base" hangingPunct="0">
        <a:spcBef>
          <a:spcPct val="0"/>
        </a:spcBef>
        <a:spcAft>
          <a:spcPct val="0"/>
        </a:spcAft>
        <a:defRPr sz="4840">
          <a:solidFill>
            <a:schemeClr val="tx1"/>
          </a:solidFill>
          <a:latin typeface="Calibri" pitchFamily="34" charset="0"/>
        </a:defRPr>
      </a:lvl2pPr>
      <a:lvl3pPr algn="ctr" rtl="0" eaLnBrk="0" fontAlgn="base" hangingPunct="0">
        <a:spcBef>
          <a:spcPct val="0"/>
        </a:spcBef>
        <a:spcAft>
          <a:spcPct val="0"/>
        </a:spcAft>
        <a:defRPr sz="4840">
          <a:solidFill>
            <a:schemeClr val="tx1"/>
          </a:solidFill>
          <a:latin typeface="Calibri" pitchFamily="34" charset="0"/>
        </a:defRPr>
      </a:lvl3pPr>
      <a:lvl4pPr algn="ctr" rtl="0" eaLnBrk="0" fontAlgn="base" hangingPunct="0">
        <a:spcBef>
          <a:spcPct val="0"/>
        </a:spcBef>
        <a:spcAft>
          <a:spcPct val="0"/>
        </a:spcAft>
        <a:defRPr sz="4840">
          <a:solidFill>
            <a:schemeClr val="tx1"/>
          </a:solidFill>
          <a:latin typeface="Calibri" pitchFamily="34" charset="0"/>
        </a:defRPr>
      </a:lvl4pPr>
      <a:lvl5pPr algn="ctr" rtl="0" eaLnBrk="0" fontAlgn="base" hangingPunct="0">
        <a:spcBef>
          <a:spcPct val="0"/>
        </a:spcBef>
        <a:spcAft>
          <a:spcPct val="0"/>
        </a:spcAft>
        <a:defRPr sz="4840">
          <a:solidFill>
            <a:schemeClr val="tx1"/>
          </a:solidFill>
          <a:latin typeface="Calibri" pitchFamily="34" charset="0"/>
        </a:defRPr>
      </a:lvl5pPr>
      <a:lvl6pPr marL="502878" algn="ctr" rtl="0" fontAlgn="base">
        <a:spcBef>
          <a:spcPct val="0"/>
        </a:spcBef>
        <a:spcAft>
          <a:spcPct val="0"/>
        </a:spcAft>
        <a:defRPr sz="4840">
          <a:solidFill>
            <a:schemeClr val="tx1"/>
          </a:solidFill>
          <a:latin typeface="Calibri" pitchFamily="34" charset="0"/>
        </a:defRPr>
      </a:lvl6pPr>
      <a:lvl7pPr marL="1005754" algn="ctr" rtl="0" fontAlgn="base">
        <a:spcBef>
          <a:spcPct val="0"/>
        </a:spcBef>
        <a:spcAft>
          <a:spcPct val="0"/>
        </a:spcAft>
        <a:defRPr sz="4840">
          <a:solidFill>
            <a:schemeClr val="tx1"/>
          </a:solidFill>
          <a:latin typeface="Calibri" pitchFamily="34" charset="0"/>
        </a:defRPr>
      </a:lvl7pPr>
      <a:lvl8pPr marL="1508632" algn="ctr" rtl="0" fontAlgn="base">
        <a:spcBef>
          <a:spcPct val="0"/>
        </a:spcBef>
        <a:spcAft>
          <a:spcPct val="0"/>
        </a:spcAft>
        <a:defRPr sz="4840">
          <a:solidFill>
            <a:schemeClr val="tx1"/>
          </a:solidFill>
          <a:latin typeface="Calibri" pitchFamily="34" charset="0"/>
        </a:defRPr>
      </a:lvl8pPr>
      <a:lvl9pPr marL="2011508" algn="ctr" rtl="0" fontAlgn="base">
        <a:spcBef>
          <a:spcPct val="0"/>
        </a:spcBef>
        <a:spcAft>
          <a:spcPct val="0"/>
        </a:spcAft>
        <a:defRPr sz="4840">
          <a:solidFill>
            <a:schemeClr val="tx1"/>
          </a:solidFill>
          <a:latin typeface="Calibri" pitchFamily="34" charset="0"/>
        </a:defRPr>
      </a:lvl9pPr>
    </p:titleStyle>
    <p:bodyStyle>
      <a:lvl1pPr marL="375436" indent="-375436" algn="l" rtl="0" eaLnBrk="0" fontAlgn="base" hangingPunct="0">
        <a:spcBef>
          <a:spcPct val="20000"/>
        </a:spcBef>
        <a:spcAft>
          <a:spcPct val="0"/>
        </a:spcAft>
        <a:buFont typeface="Arial" charset="0"/>
        <a:buChar char="•"/>
        <a:defRPr sz="3520" kern="1200">
          <a:solidFill>
            <a:schemeClr val="tx1"/>
          </a:solidFill>
          <a:latin typeface="+mn-lt"/>
          <a:ea typeface="+mn-ea"/>
          <a:cs typeface="+mn-cs"/>
        </a:defRPr>
      </a:lvl1pPr>
      <a:lvl2pPr marL="815478" indent="-312572" algn="l" rtl="0" eaLnBrk="0" fontAlgn="base" hangingPunct="0">
        <a:spcBef>
          <a:spcPct val="20000"/>
        </a:spcBef>
        <a:spcAft>
          <a:spcPct val="0"/>
        </a:spcAft>
        <a:buFont typeface="Arial" charset="0"/>
        <a:buChar char="–"/>
        <a:defRPr sz="3080" kern="1200">
          <a:solidFill>
            <a:schemeClr val="tx1"/>
          </a:solidFill>
          <a:latin typeface="+mn-lt"/>
          <a:ea typeface="+mn-ea"/>
          <a:cs typeface="+mn-cs"/>
        </a:defRPr>
      </a:lvl2pPr>
      <a:lvl3pPr marL="1255524" indent="-249708" algn="l" rtl="0" eaLnBrk="0" fontAlgn="base" hangingPunct="0">
        <a:spcBef>
          <a:spcPct val="20000"/>
        </a:spcBef>
        <a:spcAft>
          <a:spcPct val="0"/>
        </a:spcAft>
        <a:buFont typeface="Arial" charset="0"/>
        <a:buChar char="•"/>
        <a:defRPr sz="2640" kern="1200">
          <a:solidFill>
            <a:schemeClr val="tx1"/>
          </a:solidFill>
          <a:latin typeface="+mn-lt"/>
          <a:ea typeface="+mn-ea"/>
          <a:cs typeface="+mn-cs"/>
        </a:defRPr>
      </a:lvl3pPr>
      <a:lvl4pPr marL="1758430" indent="-249708"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61337" indent="-249708"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65825" indent="-251439" algn="l" defTabSz="100575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703" indent="-251439" algn="l" defTabSz="100575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580" indent="-251439" algn="l" defTabSz="100575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457" indent="-251439" algn="l" defTabSz="100575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754" rtl="0" eaLnBrk="1" latinLnBrk="0" hangingPunct="1">
        <a:defRPr sz="1980" kern="1200">
          <a:solidFill>
            <a:schemeClr val="tx1"/>
          </a:solidFill>
          <a:latin typeface="+mn-lt"/>
          <a:ea typeface="+mn-ea"/>
          <a:cs typeface="+mn-cs"/>
        </a:defRPr>
      </a:lvl1pPr>
      <a:lvl2pPr marL="502878" algn="l" defTabSz="1005754" rtl="0" eaLnBrk="1" latinLnBrk="0" hangingPunct="1">
        <a:defRPr sz="1980" kern="1200">
          <a:solidFill>
            <a:schemeClr val="tx1"/>
          </a:solidFill>
          <a:latin typeface="+mn-lt"/>
          <a:ea typeface="+mn-ea"/>
          <a:cs typeface="+mn-cs"/>
        </a:defRPr>
      </a:lvl2pPr>
      <a:lvl3pPr marL="1005754" algn="l" defTabSz="1005754" rtl="0" eaLnBrk="1" latinLnBrk="0" hangingPunct="1">
        <a:defRPr sz="1980" kern="1200">
          <a:solidFill>
            <a:schemeClr val="tx1"/>
          </a:solidFill>
          <a:latin typeface="+mn-lt"/>
          <a:ea typeface="+mn-ea"/>
          <a:cs typeface="+mn-cs"/>
        </a:defRPr>
      </a:lvl3pPr>
      <a:lvl4pPr marL="1508632" algn="l" defTabSz="1005754" rtl="0" eaLnBrk="1" latinLnBrk="0" hangingPunct="1">
        <a:defRPr sz="1980" kern="1200">
          <a:solidFill>
            <a:schemeClr val="tx1"/>
          </a:solidFill>
          <a:latin typeface="+mn-lt"/>
          <a:ea typeface="+mn-ea"/>
          <a:cs typeface="+mn-cs"/>
        </a:defRPr>
      </a:lvl4pPr>
      <a:lvl5pPr marL="2011508" algn="l" defTabSz="1005754" rtl="0" eaLnBrk="1" latinLnBrk="0" hangingPunct="1">
        <a:defRPr sz="1980" kern="1200">
          <a:solidFill>
            <a:schemeClr val="tx1"/>
          </a:solidFill>
          <a:latin typeface="+mn-lt"/>
          <a:ea typeface="+mn-ea"/>
          <a:cs typeface="+mn-cs"/>
        </a:defRPr>
      </a:lvl5pPr>
      <a:lvl6pPr marL="2514387" algn="l" defTabSz="1005754" rtl="0" eaLnBrk="1" latinLnBrk="0" hangingPunct="1">
        <a:defRPr sz="1980" kern="1200">
          <a:solidFill>
            <a:schemeClr val="tx1"/>
          </a:solidFill>
          <a:latin typeface="+mn-lt"/>
          <a:ea typeface="+mn-ea"/>
          <a:cs typeface="+mn-cs"/>
        </a:defRPr>
      </a:lvl6pPr>
      <a:lvl7pPr marL="3017265" algn="l" defTabSz="1005754" rtl="0" eaLnBrk="1" latinLnBrk="0" hangingPunct="1">
        <a:defRPr sz="1980" kern="1200">
          <a:solidFill>
            <a:schemeClr val="tx1"/>
          </a:solidFill>
          <a:latin typeface="+mn-lt"/>
          <a:ea typeface="+mn-ea"/>
          <a:cs typeface="+mn-cs"/>
        </a:defRPr>
      </a:lvl7pPr>
      <a:lvl8pPr marL="3520141" algn="l" defTabSz="1005754" rtl="0" eaLnBrk="1" latinLnBrk="0" hangingPunct="1">
        <a:defRPr sz="1980" kern="1200">
          <a:solidFill>
            <a:schemeClr val="tx1"/>
          </a:solidFill>
          <a:latin typeface="+mn-lt"/>
          <a:ea typeface="+mn-ea"/>
          <a:cs typeface="+mn-cs"/>
        </a:defRPr>
      </a:lvl8pPr>
      <a:lvl9pPr marL="4023019" algn="l" defTabSz="1005754"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8.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4.png"/><Relationship Id="rId5" Type="http://schemas.openxmlformats.org/officeDocument/2006/relationships/diagramQuickStyle" Target="../diagrams/quickStyle1.xml"/><Relationship Id="rId10" Type="http://schemas.openxmlformats.org/officeDocument/2006/relationships/image" Target="../media/image13.jpeg"/><Relationship Id="rId4" Type="http://schemas.openxmlformats.org/officeDocument/2006/relationships/diagramLayout" Target="../diagrams/layout1.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164246-0B0A-5D42-A374-C98DAFB2D211}"/>
              </a:ext>
            </a:extLst>
          </p:cNvPr>
          <p:cNvSpPr/>
          <p:nvPr/>
        </p:nvSpPr>
        <p:spPr>
          <a:xfrm>
            <a:off x="186551" y="1433521"/>
            <a:ext cx="13442819" cy="3447098"/>
          </a:xfrm>
          <a:prstGeom prst="rect">
            <a:avLst/>
          </a:prstGeom>
          <a:noFill/>
        </p:spPr>
        <p:txBody>
          <a:bodyPr wrap="square">
            <a:spAutoFit/>
          </a:bodyPr>
          <a:lstStyle/>
          <a:p>
            <a:pPr algn="r"/>
            <a:r>
              <a:rPr lang="en-US" sz="4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Honoring Our Commitment: Serving Those Who Serve Our Nation</a:t>
            </a:r>
          </a:p>
          <a:p>
            <a:pPr algn="r"/>
            <a:r>
              <a:rPr lang="en-US" sz="4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AMSUS 2024 Annual Meeting</a:t>
            </a:r>
          </a:p>
          <a:p>
            <a:pPr algn="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COL Scott Harrison</a:t>
            </a:r>
          </a:p>
          <a:p>
            <a:pPr algn="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Deputy Chief of Staff, DPRR</a:t>
            </a:r>
          </a:p>
          <a:p>
            <a:pPr algn="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Office of the Deputy Chief of Staff, G-9</a:t>
            </a:r>
          </a:p>
          <a:p>
            <a:pPr algn="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12-15 February 24 </a:t>
            </a:r>
          </a:p>
        </p:txBody>
      </p:sp>
      <p:sp>
        <p:nvSpPr>
          <p:cNvPr id="5" name="Rectangle 4">
            <a:extLst>
              <a:ext uri="{FF2B5EF4-FFF2-40B4-BE49-F238E27FC236}">
                <a16:creationId xmlns:a16="http://schemas.microsoft.com/office/drawing/2014/main" id="{02452E3D-0B07-4222-9E6F-2ECFA8BB4951}"/>
              </a:ext>
            </a:extLst>
          </p:cNvPr>
          <p:cNvSpPr/>
          <p:nvPr/>
        </p:nvSpPr>
        <p:spPr>
          <a:xfrm>
            <a:off x="187390" y="5110266"/>
            <a:ext cx="13442819" cy="1754326"/>
          </a:xfrm>
          <a:prstGeom prst="rect">
            <a:avLst/>
          </a:prstGeom>
          <a:noFill/>
          <a:ln>
            <a:noFill/>
          </a:ln>
        </p:spPr>
        <p:txBody>
          <a:bodyPr wrap="square">
            <a:spAutoFit/>
          </a:bodyPr>
          <a:lstStyle/>
          <a:p>
            <a:pPr algn="ctr"/>
            <a:r>
              <a:rPr lang="en-US" sz="16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G-9 Mission</a:t>
            </a:r>
          </a:p>
          <a:p>
            <a:pPr algn="ctr"/>
            <a:r>
              <a:rPr lang="en-US" sz="1600" b="1" dirty="0">
                <a:effectLst/>
                <a:latin typeface="Arial" panose="020B0604020202020204" pitchFamily="34" charset="0"/>
                <a:ea typeface="Times New Roman" panose="02020603050405020304" pitchFamily="18" charset="0"/>
                <a:cs typeface="Arial" panose="020B0604020202020204" pitchFamily="34" charset="0"/>
              </a:rPr>
              <a:t>The DCS, G-9 leads integration across the Army enterprise to modernize installations, enhance quality of life, and develop and implement policies, plans, and programs that enable the Army to recruit, train, deploy, fight, and win.</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en-US"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16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G-9 Vision</a:t>
            </a:r>
          </a:p>
          <a:p>
            <a:pPr algn="ctr"/>
            <a:r>
              <a:rPr lang="en-US" sz="1600" b="1" dirty="0">
                <a:effectLst/>
                <a:latin typeface="Arial" panose="020B0604020202020204" pitchFamily="34" charset="0"/>
                <a:ea typeface="Times New Roman" panose="02020603050405020304" pitchFamily="18" charset="0"/>
                <a:cs typeface="Arial" panose="020B0604020202020204" pitchFamily="34" charset="0"/>
              </a:rPr>
              <a:t>Dedicated professionals driving excellence across the Army Installations Enterprise to support Soldiers, Families, and Army Civilians wherever they train, work, and live.</a:t>
            </a:r>
            <a:endPar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C2FE6A49-D348-4DD7-9197-A83D028E7B15}"/>
              </a:ext>
            </a:extLst>
          </p:cNvPr>
          <p:cNvSpPr txBox="1">
            <a:spLocks noChangeArrowheads="1"/>
          </p:cNvSpPr>
          <p:nvPr/>
        </p:nvSpPr>
        <p:spPr bwMode="auto">
          <a:xfrm>
            <a:off x="9105090" y="6864592"/>
            <a:ext cx="4444961" cy="700979"/>
          </a:xfrm>
          <a:prstGeom prst="rect">
            <a:avLst/>
          </a:prstGeom>
          <a:solidFill>
            <a:schemeClr val="bg2"/>
          </a:solidFill>
          <a:ln w="9525">
            <a:solidFill>
              <a:srgbClr val="000000"/>
            </a:solid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effectLst/>
                <a:latin typeface="Times New Roman" panose="02020603050405020304" pitchFamily="18" charset="0"/>
                <a:cs typeface="Times New Roman" panose="02020603050405020304" pitchFamily="18" charset="0"/>
              </a:rPr>
              <a:t>Controlled by: </a:t>
            </a:r>
            <a:r>
              <a:rPr lang="en-US" sz="1050" dirty="0">
                <a:effectLst/>
                <a:latin typeface="Times New Roman" panose="02020603050405020304" pitchFamily="18" charset="0"/>
                <a:cs typeface="Times New Roman" panose="02020603050405020304" pitchFamily="18" charset="0"/>
              </a:rPr>
              <a:t>ODCS, G-9 </a:t>
            </a:r>
          </a:p>
          <a:p>
            <a:r>
              <a:rPr lang="en-US" sz="1050" b="1" dirty="0">
                <a:effectLst/>
                <a:latin typeface="Times New Roman" panose="02020603050405020304" pitchFamily="18" charset="0"/>
                <a:cs typeface="Times New Roman" panose="02020603050405020304" pitchFamily="18" charset="0"/>
              </a:rPr>
              <a:t>CUI Category: UNCLASSIFIED</a:t>
            </a:r>
            <a:endParaRPr lang="en-US" sz="1050" dirty="0">
              <a:effectLst/>
              <a:latin typeface="Times New Roman" panose="02020603050405020304" pitchFamily="18" charset="0"/>
              <a:cs typeface="Times New Roman" panose="02020603050405020304" pitchFamily="18" charset="0"/>
            </a:endParaRPr>
          </a:p>
          <a:p>
            <a:r>
              <a:rPr lang="en-US" sz="1050" b="1" dirty="0">
                <a:effectLst/>
                <a:latin typeface="Times New Roman" panose="02020603050405020304" pitchFamily="18" charset="0"/>
                <a:cs typeface="Times New Roman" panose="02020603050405020304" pitchFamily="18" charset="0"/>
              </a:rPr>
              <a:t>Control: </a:t>
            </a:r>
            <a:r>
              <a:rPr lang="en-US" sz="1050" dirty="0">
                <a:effectLst/>
                <a:latin typeface="Times New Roman" panose="02020603050405020304" pitchFamily="18" charset="0"/>
                <a:cs typeface="Times New Roman" panose="02020603050405020304" pitchFamily="18" charset="0"/>
              </a:rPr>
              <a:t>FEDCON ONLY</a:t>
            </a:r>
          </a:p>
          <a:p>
            <a:r>
              <a:rPr lang="en-US" sz="1050" b="1" dirty="0">
                <a:effectLst/>
                <a:latin typeface="Times New Roman" panose="02020603050405020304" pitchFamily="18" charset="0"/>
                <a:cs typeface="Times New Roman" panose="02020603050405020304" pitchFamily="18" charset="0"/>
              </a:rPr>
              <a:t>POC: COL Scott Harrison</a:t>
            </a:r>
            <a:endParaRPr lang="en-US" sz="1050" dirty="0">
              <a:effectLst/>
              <a:latin typeface="Times New Roman" panose="02020603050405020304" pitchFamily="18" charset="0"/>
              <a:cs typeface="Times New Roman" panose="02020603050405020304" pitchFamily="18" charset="0"/>
            </a:endParaRPr>
          </a:p>
          <a:p>
            <a:endParaRPr lang="en-US" sz="105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84298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48124112-F05E-7BC0-22F6-84E9168AA2B1}"/>
              </a:ext>
            </a:extLst>
          </p:cNvPr>
          <p:cNvCxnSpPr>
            <a:cxnSpLocks/>
          </p:cNvCxnSpPr>
          <p:nvPr/>
        </p:nvCxnSpPr>
        <p:spPr>
          <a:xfrm flipH="1">
            <a:off x="3328542" y="4362565"/>
            <a:ext cx="1" cy="61700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604A25D-504E-ACF9-3E89-3B3BEABEBDD3}"/>
              </a:ext>
            </a:extLst>
          </p:cNvPr>
          <p:cNvCxnSpPr>
            <a:cxnSpLocks/>
          </p:cNvCxnSpPr>
          <p:nvPr/>
        </p:nvCxnSpPr>
        <p:spPr>
          <a:xfrm flipH="1">
            <a:off x="6829848" y="4364349"/>
            <a:ext cx="1" cy="61700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Kevin Vereen - Wikipedia">
            <a:extLst>
              <a:ext uri="{FF2B5EF4-FFF2-40B4-BE49-F238E27FC236}">
                <a16:creationId xmlns:a16="http://schemas.microsoft.com/office/drawing/2014/main" id="{297CCE7B-9A3C-3932-D8F1-9E29EF89BB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7662" y="945018"/>
            <a:ext cx="1110344" cy="135091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2692927-42EC-F31A-ECC9-B95956F4DBAD}"/>
              </a:ext>
            </a:extLst>
          </p:cNvPr>
          <p:cNvSpPr txBox="1"/>
          <p:nvPr/>
        </p:nvSpPr>
        <p:spPr>
          <a:xfrm>
            <a:off x="7414626" y="1380519"/>
            <a:ext cx="2614648" cy="580800"/>
          </a:xfrm>
          <a:prstGeom prst="rect">
            <a:avLst/>
          </a:prstGeom>
          <a:noFill/>
        </p:spPr>
        <p:txBody>
          <a:bodyPr wrap="square" rtlCol="0">
            <a:spAutoFit/>
          </a:bodyPr>
          <a:lstStyle/>
          <a:p>
            <a:r>
              <a:rPr lang="en-US" sz="1587" dirty="0">
                <a:latin typeface=" Arial"/>
              </a:rPr>
              <a:t>LTG Kevin Vereen</a:t>
            </a:r>
          </a:p>
          <a:p>
            <a:r>
              <a:rPr lang="en-US" sz="1587" dirty="0">
                <a:solidFill>
                  <a:srgbClr val="000000"/>
                </a:solidFill>
                <a:latin typeface=" Arial"/>
              </a:rPr>
              <a:t>DCofS, G-9, US Army</a:t>
            </a:r>
            <a:endParaRPr lang="en-US" sz="1587" dirty="0">
              <a:latin typeface=" Arial"/>
            </a:endParaRPr>
          </a:p>
        </p:txBody>
      </p:sp>
      <p:sp>
        <p:nvSpPr>
          <p:cNvPr id="10" name="TextBox 9">
            <a:extLst>
              <a:ext uri="{FF2B5EF4-FFF2-40B4-BE49-F238E27FC236}">
                <a16:creationId xmlns:a16="http://schemas.microsoft.com/office/drawing/2014/main" id="{C57C4E95-8ACE-04B4-8577-3DA433FCB1E7}"/>
              </a:ext>
            </a:extLst>
          </p:cNvPr>
          <p:cNvSpPr txBox="1"/>
          <p:nvPr/>
        </p:nvSpPr>
        <p:spPr>
          <a:xfrm>
            <a:off x="7507646" y="2898869"/>
            <a:ext cx="2114105" cy="580800"/>
          </a:xfrm>
          <a:prstGeom prst="rect">
            <a:avLst/>
          </a:prstGeom>
          <a:noFill/>
        </p:spPr>
        <p:txBody>
          <a:bodyPr wrap="none" rtlCol="0">
            <a:spAutoFit/>
          </a:bodyPr>
          <a:lstStyle/>
          <a:p>
            <a:r>
              <a:rPr lang="en-US" sz="1587" dirty="0">
                <a:solidFill>
                  <a:srgbClr val="000000"/>
                </a:solidFill>
                <a:latin typeface="Arial" panose="020B0604020202020204" pitchFamily="34" charset="0"/>
                <a:cs typeface="Arial" panose="020B0604020202020204" pitchFamily="34" charset="0"/>
              </a:rPr>
              <a:t>MG Michael J. Talley </a:t>
            </a:r>
          </a:p>
          <a:p>
            <a:r>
              <a:rPr lang="en-US" sz="1587" dirty="0">
                <a:solidFill>
                  <a:srgbClr val="000000"/>
                </a:solidFill>
                <a:latin typeface="Arial" panose="020B0604020202020204" pitchFamily="34" charset="0"/>
                <a:cs typeface="Arial" panose="020B0604020202020204" pitchFamily="34" charset="0"/>
              </a:rPr>
              <a:t>CofS, MEDCOM</a:t>
            </a:r>
            <a:endParaRPr lang="en-US" sz="1587"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B69DC1E-29FB-29DB-BA0C-A71F6AAC6C4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9382" y="4734620"/>
            <a:ext cx="1110345" cy="1350917"/>
          </a:xfrm>
          <a:prstGeom prst="rect">
            <a:avLst/>
          </a:prstGeom>
          <a:noFill/>
          <a:ln>
            <a:noFill/>
          </a:ln>
        </p:spPr>
      </p:pic>
      <p:sp>
        <p:nvSpPr>
          <p:cNvPr id="12" name="TextBox 11">
            <a:extLst>
              <a:ext uri="{FF2B5EF4-FFF2-40B4-BE49-F238E27FC236}">
                <a16:creationId xmlns:a16="http://schemas.microsoft.com/office/drawing/2014/main" id="{A8D6D489-68D8-8ED8-FCA7-F7B7242609EC}"/>
              </a:ext>
            </a:extLst>
          </p:cNvPr>
          <p:cNvSpPr txBox="1"/>
          <p:nvPr/>
        </p:nvSpPr>
        <p:spPr>
          <a:xfrm>
            <a:off x="5854406" y="6161640"/>
            <a:ext cx="3414722" cy="1034129"/>
          </a:xfrm>
          <a:prstGeom prst="rect">
            <a:avLst/>
          </a:prstGeom>
          <a:noFill/>
        </p:spPr>
        <p:txBody>
          <a:bodyPr wrap="square" rtlCol="0">
            <a:spAutoFit/>
          </a:bodyPr>
          <a:lstStyle/>
          <a:p>
            <a:r>
              <a:rPr lang="en-US" sz="1360" dirty="0">
                <a:latin typeface=" Arial"/>
              </a:rPr>
              <a:t>LTC Vernita M. Corbett</a:t>
            </a:r>
          </a:p>
          <a:p>
            <a:r>
              <a:rPr lang="en-US" sz="1360" dirty="0">
                <a:latin typeface=" Arial"/>
                <a:ea typeface="Calibri" panose="020F0502020204030204" pitchFamily="34" charset="0"/>
              </a:rPr>
              <a:t>Chief Policy, Plans and Programs Branch, Quality of Life Task Force Integrator</a:t>
            </a:r>
          </a:p>
          <a:p>
            <a:endParaRPr lang="en-US" sz="2040" dirty="0"/>
          </a:p>
        </p:txBody>
      </p:sp>
      <p:sp>
        <p:nvSpPr>
          <p:cNvPr id="13" name="TextBox 12">
            <a:extLst>
              <a:ext uri="{FF2B5EF4-FFF2-40B4-BE49-F238E27FC236}">
                <a16:creationId xmlns:a16="http://schemas.microsoft.com/office/drawing/2014/main" id="{07083536-64AE-EE3E-5C5F-212F81D01445}"/>
              </a:ext>
            </a:extLst>
          </p:cNvPr>
          <p:cNvSpPr txBox="1"/>
          <p:nvPr/>
        </p:nvSpPr>
        <p:spPr>
          <a:xfrm>
            <a:off x="2196394" y="6134922"/>
            <a:ext cx="2953512" cy="1243417"/>
          </a:xfrm>
          <a:prstGeom prst="rect">
            <a:avLst/>
          </a:prstGeom>
          <a:noFill/>
        </p:spPr>
        <p:txBody>
          <a:bodyPr wrap="square" rtlCol="0">
            <a:spAutoFit/>
          </a:bodyPr>
          <a:lstStyle/>
          <a:p>
            <a:r>
              <a:rPr lang="en-US" sz="1360" dirty="0">
                <a:latin typeface=" Arial"/>
              </a:rPr>
              <a:t>COL Princess Atunrase</a:t>
            </a:r>
          </a:p>
          <a:p>
            <a:r>
              <a:rPr lang="en-US" sz="1360" dirty="0">
                <a:solidFill>
                  <a:schemeClr val="tx1">
                    <a:lumMod val="95000"/>
                    <a:lumOff val="5000"/>
                  </a:schemeClr>
                </a:solidFill>
                <a:latin typeface=" Arial"/>
                <a:ea typeface="Calibri" panose="020F0502020204030204" pitchFamily="34" charset="0"/>
              </a:rPr>
              <a:t>Chief, Military Human Resources Division HQ MEDCOM,</a:t>
            </a:r>
          </a:p>
          <a:p>
            <a:r>
              <a:rPr lang="en-US" sz="1360" dirty="0">
                <a:latin typeface=" Arial"/>
                <a:ea typeface="Calibri" panose="020F0502020204030204" pitchFamily="34" charset="0"/>
              </a:rPr>
              <a:t>Quality of Life Task Force Integrator</a:t>
            </a:r>
          </a:p>
          <a:p>
            <a:endParaRPr lang="en-US" sz="2040" dirty="0"/>
          </a:p>
        </p:txBody>
      </p:sp>
      <p:sp>
        <p:nvSpPr>
          <p:cNvPr id="14" name="TextBox 13">
            <a:extLst>
              <a:ext uri="{FF2B5EF4-FFF2-40B4-BE49-F238E27FC236}">
                <a16:creationId xmlns:a16="http://schemas.microsoft.com/office/drawing/2014/main" id="{AADF1738-66C9-232C-A937-1DDFFE675166}"/>
              </a:ext>
            </a:extLst>
          </p:cNvPr>
          <p:cNvSpPr txBox="1"/>
          <p:nvPr/>
        </p:nvSpPr>
        <p:spPr>
          <a:xfrm>
            <a:off x="9349262" y="6108669"/>
            <a:ext cx="2953512" cy="1138773"/>
          </a:xfrm>
          <a:prstGeom prst="rect">
            <a:avLst/>
          </a:prstGeom>
          <a:noFill/>
        </p:spPr>
        <p:txBody>
          <a:bodyPr wrap="square" rtlCol="0">
            <a:spAutoFit/>
          </a:bodyPr>
          <a:lstStyle/>
          <a:p>
            <a:r>
              <a:rPr lang="en-US" sz="1360" dirty="0">
                <a:latin typeface=" Arial"/>
              </a:rPr>
              <a:t>Mr. John H. Simms</a:t>
            </a:r>
          </a:p>
          <a:p>
            <a:r>
              <a:rPr lang="en-US" sz="1360" dirty="0">
                <a:latin typeface=" Arial"/>
              </a:rPr>
              <a:t>Program Coordinator</a:t>
            </a:r>
          </a:p>
          <a:p>
            <a:r>
              <a:rPr lang="en-US" sz="1360" dirty="0">
                <a:latin typeface=" Arial"/>
              </a:rPr>
              <a:t>Quality of Life</a:t>
            </a:r>
          </a:p>
          <a:p>
            <a:r>
              <a:rPr lang="en-US" sz="1360" dirty="0">
                <a:latin typeface=" Arial"/>
                <a:ea typeface="Calibri" panose="020F0502020204030204" pitchFamily="34" charset="0"/>
              </a:rPr>
              <a:t>Policy, Plans and Programs </a:t>
            </a:r>
          </a:p>
          <a:p>
            <a:r>
              <a:rPr lang="en-US" sz="1360" dirty="0">
                <a:latin typeface=" Arial"/>
                <a:ea typeface="Calibri" panose="020F0502020204030204" pitchFamily="34" charset="0"/>
              </a:rPr>
              <a:t>Branch </a:t>
            </a:r>
          </a:p>
        </p:txBody>
      </p:sp>
      <p:sp>
        <p:nvSpPr>
          <p:cNvPr id="15" name="TextBox 14">
            <a:extLst>
              <a:ext uri="{FF2B5EF4-FFF2-40B4-BE49-F238E27FC236}">
                <a16:creationId xmlns:a16="http://schemas.microsoft.com/office/drawing/2014/main" id="{2422C405-D3D3-12E2-29DA-4BBC9E31BFCA}"/>
              </a:ext>
            </a:extLst>
          </p:cNvPr>
          <p:cNvSpPr txBox="1"/>
          <p:nvPr/>
        </p:nvSpPr>
        <p:spPr>
          <a:xfrm>
            <a:off x="2598762" y="183856"/>
            <a:ext cx="9817768" cy="584775"/>
          </a:xfrm>
          <a:prstGeom prst="rect">
            <a:avLst/>
          </a:prstGeom>
        </p:spPr>
        <p:txBody>
          <a:bodyPr lIns="91440" tIns="45720" rIns="91440" bIns="45720" anchor="t"/>
          <a:lstStyle>
            <a:defPPr>
              <a:defRPr lang="en-US"/>
            </a:defPPr>
            <a:lvl1pPr algn="r" eaLnBrk="0" fontAlgn="base" hangingPunct="0">
              <a:spcBef>
                <a:spcPct val="0"/>
              </a:spcBef>
              <a:spcAft>
                <a:spcPct val="0"/>
              </a:spcAft>
              <a:defRPr sz="3200" b="1" kern="0">
                <a:solidFill>
                  <a:srgbClr val="FFC000"/>
                </a:solidFill>
                <a:latin typeface=" Arial"/>
                <a:ea typeface="+mj-ea"/>
                <a:cs typeface="Arial" pitchFamily="34" charset="0"/>
              </a:defRPr>
            </a:lvl1pPr>
            <a:lvl2pPr algn="ctr" eaLnBrk="0" fontAlgn="base" hangingPunct="0">
              <a:spcBef>
                <a:spcPct val="0"/>
              </a:spcBef>
              <a:spcAft>
                <a:spcPct val="0"/>
              </a:spcAft>
              <a:defRPr sz="3631">
                <a:solidFill>
                  <a:schemeClr val="tx2"/>
                </a:solidFill>
                <a:latin typeface="Arial" charset="0"/>
                <a:cs typeface="Arial" charset="0"/>
              </a:defRPr>
            </a:lvl2pPr>
            <a:lvl3pPr algn="ctr" eaLnBrk="0" fontAlgn="base" hangingPunct="0">
              <a:spcBef>
                <a:spcPct val="0"/>
              </a:spcBef>
              <a:spcAft>
                <a:spcPct val="0"/>
              </a:spcAft>
              <a:defRPr sz="3631">
                <a:solidFill>
                  <a:schemeClr val="tx2"/>
                </a:solidFill>
                <a:latin typeface="Arial" charset="0"/>
                <a:cs typeface="Arial" charset="0"/>
              </a:defRPr>
            </a:lvl3pPr>
            <a:lvl4pPr algn="ctr" eaLnBrk="0" fontAlgn="base" hangingPunct="0">
              <a:spcBef>
                <a:spcPct val="0"/>
              </a:spcBef>
              <a:spcAft>
                <a:spcPct val="0"/>
              </a:spcAft>
              <a:defRPr sz="3631">
                <a:solidFill>
                  <a:schemeClr val="tx2"/>
                </a:solidFill>
                <a:latin typeface="Arial" charset="0"/>
                <a:cs typeface="Arial" charset="0"/>
              </a:defRPr>
            </a:lvl4pPr>
            <a:lvl5pPr algn="ctr" eaLnBrk="0" fontAlgn="base" hangingPunct="0">
              <a:spcBef>
                <a:spcPct val="0"/>
              </a:spcBef>
              <a:spcAft>
                <a:spcPct val="0"/>
              </a:spcAft>
              <a:defRPr sz="3631">
                <a:solidFill>
                  <a:schemeClr val="tx2"/>
                </a:solidFill>
                <a:latin typeface="Arial" charset="0"/>
                <a:cs typeface="Arial" charset="0"/>
              </a:defRPr>
            </a:lvl5pPr>
            <a:lvl6pPr marL="377187" algn="ctr" fontAlgn="base">
              <a:spcBef>
                <a:spcPct val="0"/>
              </a:spcBef>
              <a:spcAft>
                <a:spcPct val="0"/>
              </a:spcAft>
              <a:defRPr sz="3631">
                <a:solidFill>
                  <a:schemeClr val="tx2"/>
                </a:solidFill>
                <a:latin typeface="Times New Roman" pitchFamily="18" charset="0"/>
              </a:defRPr>
            </a:lvl6pPr>
            <a:lvl7pPr marL="754371" algn="ctr" fontAlgn="base">
              <a:spcBef>
                <a:spcPct val="0"/>
              </a:spcBef>
              <a:spcAft>
                <a:spcPct val="0"/>
              </a:spcAft>
              <a:defRPr sz="3631">
                <a:solidFill>
                  <a:schemeClr val="tx2"/>
                </a:solidFill>
                <a:latin typeface="Times New Roman" pitchFamily="18" charset="0"/>
              </a:defRPr>
            </a:lvl7pPr>
            <a:lvl8pPr marL="1131558" algn="ctr" fontAlgn="base">
              <a:spcBef>
                <a:spcPct val="0"/>
              </a:spcBef>
              <a:spcAft>
                <a:spcPct val="0"/>
              </a:spcAft>
              <a:defRPr sz="3631">
                <a:solidFill>
                  <a:schemeClr val="tx2"/>
                </a:solidFill>
                <a:latin typeface="Times New Roman" pitchFamily="18" charset="0"/>
              </a:defRPr>
            </a:lvl8pPr>
            <a:lvl9pPr marL="1508743" algn="ctr" fontAlgn="base">
              <a:spcBef>
                <a:spcPct val="0"/>
              </a:spcBef>
              <a:spcAft>
                <a:spcPct val="0"/>
              </a:spcAft>
              <a:defRPr sz="3631">
                <a:solidFill>
                  <a:schemeClr val="tx2"/>
                </a:solidFill>
                <a:latin typeface="Times New Roman" pitchFamily="18" charset="0"/>
              </a:defRPr>
            </a:lvl9pPr>
          </a:lstStyle>
          <a:p>
            <a:r>
              <a:rPr lang="en-US" dirty="0"/>
              <a:t>OTSG QOL Healthcare Organization Chart</a:t>
            </a:r>
          </a:p>
        </p:txBody>
      </p:sp>
      <p:cxnSp>
        <p:nvCxnSpPr>
          <p:cNvPr id="17" name="Straight Connector 16">
            <a:extLst>
              <a:ext uri="{FF2B5EF4-FFF2-40B4-BE49-F238E27FC236}">
                <a16:creationId xmlns:a16="http://schemas.microsoft.com/office/drawing/2014/main" id="{2F4285A9-A793-6F1D-0476-BD79C2944280}"/>
              </a:ext>
            </a:extLst>
          </p:cNvPr>
          <p:cNvCxnSpPr>
            <a:cxnSpLocks/>
          </p:cNvCxnSpPr>
          <p:nvPr/>
        </p:nvCxnSpPr>
        <p:spPr>
          <a:xfrm>
            <a:off x="6829847" y="3953317"/>
            <a:ext cx="6161" cy="46476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229E1BF-335D-9817-D453-ED223978E7AD}"/>
              </a:ext>
            </a:extLst>
          </p:cNvPr>
          <p:cNvCxnSpPr>
            <a:cxnSpLocks/>
          </p:cNvCxnSpPr>
          <p:nvPr/>
        </p:nvCxnSpPr>
        <p:spPr>
          <a:xfrm>
            <a:off x="3328542" y="4382855"/>
            <a:ext cx="6942300" cy="176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09DFC08-38B7-58D5-5F81-81FB34764F1A}"/>
              </a:ext>
            </a:extLst>
          </p:cNvPr>
          <p:cNvCxnSpPr>
            <a:cxnSpLocks/>
          </p:cNvCxnSpPr>
          <p:nvPr/>
        </p:nvCxnSpPr>
        <p:spPr>
          <a:xfrm flipH="1">
            <a:off x="10277002" y="4381071"/>
            <a:ext cx="1" cy="61700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a:extLst>
              <a:ext uri="{FF2B5EF4-FFF2-40B4-BE49-F238E27FC236}">
                <a16:creationId xmlns:a16="http://schemas.microsoft.com/office/drawing/2014/main" id="{FA94F4B8-3E13-D158-C2DA-B2F2427F31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0604" y="4734622"/>
            <a:ext cx="1076116" cy="135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a:extLst>
              <a:ext uri="{FF2B5EF4-FFF2-40B4-BE49-F238E27FC236}">
                <a16:creationId xmlns:a16="http://schemas.microsoft.com/office/drawing/2014/main" id="{3EDD6AA8-B920-6401-B537-D1AAA476C19E}"/>
              </a:ext>
            </a:extLst>
          </p:cNvPr>
          <p:cNvCxnSpPr>
            <a:cxnSpLocks/>
            <a:stCxn id="1026" idx="2"/>
          </p:cNvCxnSpPr>
          <p:nvPr/>
        </p:nvCxnSpPr>
        <p:spPr>
          <a:xfrm>
            <a:off x="6792834" y="2295935"/>
            <a:ext cx="0" cy="30646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79ADDF17-3235-D63B-7DFE-D6FF5D4484C5}"/>
              </a:ext>
            </a:extLst>
          </p:cNvPr>
          <p:cNvPicPr>
            <a:picLocks noChangeAspect="1"/>
          </p:cNvPicPr>
          <p:nvPr/>
        </p:nvPicPr>
        <p:blipFill>
          <a:blip r:embed="rId5"/>
          <a:stretch>
            <a:fillRect/>
          </a:stretch>
        </p:blipFill>
        <p:spPr>
          <a:xfrm>
            <a:off x="9715671" y="4734620"/>
            <a:ext cx="1110345" cy="1333303"/>
          </a:xfrm>
          <a:prstGeom prst="rect">
            <a:avLst/>
          </a:prstGeom>
        </p:spPr>
      </p:pic>
      <p:sp>
        <p:nvSpPr>
          <p:cNvPr id="3" name="Slide Number Placeholder 2">
            <a:extLst>
              <a:ext uri="{FF2B5EF4-FFF2-40B4-BE49-F238E27FC236}">
                <a16:creationId xmlns:a16="http://schemas.microsoft.com/office/drawing/2014/main" id="{85A9BC57-427E-6082-FC4F-1AD4DC50A427}"/>
              </a:ext>
            </a:extLst>
          </p:cNvPr>
          <p:cNvSpPr>
            <a:spLocks noGrp="1"/>
          </p:cNvSpPr>
          <p:nvPr>
            <p:ph type="sldNum" sz="quarter" idx="7"/>
          </p:nvPr>
        </p:nvSpPr>
        <p:spPr/>
        <p:txBody>
          <a:bodyPr/>
          <a:lstStyle/>
          <a:p>
            <a:pPr marL="21589"/>
            <a:fld id="{81D60167-4931-47E6-BA6A-407CBD079E47}" type="slidenum">
              <a:rPr lang="en-US" spc="-5" smtClean="0">
                <a:solidFill>
                  <a:prstClr val="black"/>
                </a:solidFill>
              </a:rPr>
              <a:pPr marL="21589"/>
              <a:t>10</a:t>
            </a:fld>
            <a:endParaRPr lang="en-US" spc="-5" dirty="0">
              <a:solidFill>
                <a:prstClr val="black"/>
              </a:solidFill>
            </a:endParaRPr>
          </a:p>
        </p:txBody>
      </p:sp>
      <p:pic>
        <p:nvPicPr>
          <p:cNvPr id="5" name="Picture 4">
            <a:extLst>
              <a:ext uri="{FF2B5EF4-FFF2-40B4-BE49-F238E27FC236}">
                <a16:creationId xmlns:a16="http://schemas.microsoft.com/office/drawing/2014/main" id="{54AD9B99-AD71-AE44-0263-EF144AFFA7EA}"/>
              </a:ext>
            </a:extLst>
          </p:cNvPr>
          <p:cNvPicPr>
            <a:picLocks noChangeAspect="1"/>
          </p:cNvPicPr>
          <p:nvPr/>
        </p:nvPicPr>
        <p:blipFill>
          <a:blip r:embed="rId6"/>
          <a:stretch>
            <a:fillRect/>
          </a:stretch>
        </p:blipFill>
        <p:spPr>
          <a:xfrm>
            <a:off x="6212708" y="2661882"/>
            <a:ext cx="1192696" cy="1328858"/>
          </a:xfrm>
          <a:prstGeom prst="rect">
            <a:avLst/>
          </a:prstGeom>
        </p:spPr>
      </p:pic>
    </p:spTree>
    <p:extLst>
      <p:ext uri="{BB962C8B-B14F-4D97-AF65-F5344CB8AC3E}">
        <p14:creationId xmlns:p14="http://schemas.microsoft.com/office/powerpoint/2010/main" val="1967858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bject 28"/>
          <p:cNvSpPr txBox="1"/>
          <p:nvPr/>
        </p:nvSpPr>
        <p:spPr>
          <a:xfrm>
            <a:off x="3167761" y="7157705"/>
            <a:ext cx="7383780" cy="182037"/>
          </a:xfrm>
          <a:prstGeom prst="rect">
            <a:avLst/>
          </a:prstGeom>
          <a:solidFill>
            <a:srgbClr val="FFC000"/>
          </a:solidFill>
          <a:ln w="25908">
            <a:solidFill>
              <a:srgbClr val="000000"/>
            </a:solidFill>
          </a:ln>
        </p:spPr>
        <p:txBody>
          <a:bodyPr vert="horz" wrap="square" lIns="0" tIns="24828" rIns="0" bIns="0" rtlCol="0">
            <a:spAutoFit/>
          </a:bodyPr>
          <a:lstStyle/>
          <a:p>
            <a:pPr marL="1396832">
              <a:spcBef>
                <a:spcPts val="195"/>
              </a:spcBef>
              <a:defRPr/>
            </a:pPr>
            <a:r>
              <a:rPr sz="1020" b="1" dirty="0">
                <a:solidFill>
                  <a:prstClr val="black"/>
                </a:solidFill>
                <a:latin typeface="Arial"/>
                <a:cs typeface="Arial"/>
              </a:rPr>
              <a:t>LOE 2 </a:t>
            </a:r>
            <a:r>
              <a:rPr sz="1020" b="1" spc="-9" dirty="0">
                <a:solidFill>
                  <a:prstClr val="black"/>
                </a:solidFill>
                <a:latin typeface="Arial"/>
                <a:cs typeface="Arial"/>
              </a:rPr>
              <a:t>GOAL: </a:t>
            </a:r>
            <a:r>
              <a:rPr sz="1020" b="1" dirty="0">
                <a:solidFill>
                  <a:prstClr val="black"/>
                </a:solidFill>
                <a:latin typeface="Arial"/>
                <a:cs typeface="Arial"/>
              </a:rPr>
              <a:t>A more integrated, efficient and </a:t>
            </a:r>
            <a:r>
              <a:rPr sz="1020" b="1" spc="-5" dirty="0">
                <a:solidFill>
                  <a:prstClr val="black"/>
                </a:solidFill>
                <a:latin typeface="Arial"/>
                <a:cs typeface="Arial"/>
              </a:rPr>
              <a:t>effective </a:t>
            </a:r>
            <a:r>
              <a:rPr sz="1020" b="1" dirty="0">
                <a:solidFill>
                  <a:prstClr val="black"/>
                </a:solidFill>
                <a:latin typeface="Arial"/>
                <a:cs typeface="Arial"/>
              </a:rPr>
              <a:t>health care</a:t>
            </a:r>
            <a:r>
              <a:rPr sz="1020" b="1" spc="-60" dirty="0">
                <a:solidFill>
                  <a:prstClr val="black"/>
                </a:solidFill>
                <a:latin typeface="Arial"/>
                <a:cs typeface="Arial"/>
              </a:rPr>
              <a:t> </a:t>
            </a:r>
            <a:r>
              <a:rPr sz="1020" b="1" spc="-5" dirty="0">
                <a:solidFill>
                  <a:prstClr val="black"/>
                </a:solidFill>
                <a:latin typeface="Arial"/>
                <a:cs typeface="Arial"/>
              </a:rPr>
              <a:t>system</a:t>
            </a:r>
            <a:endParaRPr sz="1020" dirty="0">
              <a:solidFill>
                <a:prstClr val="black"/>
              </a:solidFill>
              <a:latin typeface="Arial"/>
              <a:cs typeface="Arial"/>
            </a:endParaRPr>
          </a:p>
        </p:txBody>
      </p:sp>
      <p:graphicFrame>
        <p:nvGraphicFramePr>
          <p:cNvPr id="36" name="Table 35"/>
          <p:cNvGraphicFramePr>
            <a:graphicFrameLocks noGrp="1"/>
          </p:cNvGraphicFramePr>
          <p:nvPr/>
        </p:nvGraphicFramePr>
        <p:xfrm>
          <a:off x="3373004" y="1030744"/>
          <a:ext cx="7071590" cy="2711549"/>
        </p:xfrm>
        <a:graphic>
          <a:graphicData uri="http://schemas.openxmlformats.org/drawingml/2006/table">
            <a:tbl>
              <a:tblPr firstRow="1" bandRow="1">
                <a:tableStyleId>{5940675A-B579-460E-94D1-54222C63F5DA}</a:tableStyleId>
              </a:tblPr>
              <a:tblGrid>
                <a:gridCol w="2796770">
                  <a:extLst>
                    <a:ext uri="{9D8B030D-6E8A-4147-A177-3AD203B41FA5}">
                      <a16:colId xmlns:a16="http://schemas.microsoft.com/office/drawing/2014/main" val="918727646"/>
                    </a:ext>
                  </a:extLst>
                </a:gridCol>
                <a:gridCol w="518160">
                  <a:extLst>
                    <a:ext uri="{9D8B030D-6E8A-4147-A177-3AD203B41FA5}">
                      <a16:colId xmlns:a16="http://schemas.microsoft.com/office/drawing/2014/main" val="145063370"/>
                    </a:ext>
                  </a:extLst>
                </a:gridCol>
                <a:gridCol w="518160">
                  <a:extLst>
                    <a:ext uri="{9D8B030D-6E8A-4147-A177-3AD203B41FA5}">
                      <a16:colId xmlns:a16="http://schemas.microsoft.com/office/drawing/2014/main" val="678832377"/>
                    </a:ext>
                  </a:extLst>
                </a:gridCol>
                <a:gridCol w="582930">
                  <a:extLst>
                    <a:ext uri="{9D8B030D-6E8A-4147-A177-3AD203B41FA5}">
                      <a16:colId xmlns:a16="http://schemas.microsoft.com/office/drawing/2014/main" val="1730570170"/>
                    </a:ext>
                  </a:extLst>
                </a:gridCol>
                <a:gridCol w="971550">
                  <a:extLst>
                    <a:ext uri="{9D8B030D-6E8A-4147-A177-3AD203B41FA5}">
                      <a16:colId xmlns:a16="http://schemas.microsoft.com/office/drawing/2014/main" val="1871503391"/>
                    </a:ext>
                  </a:extLst>
                </a:gridCol>
                <a:gridCol w="1684020">
                  <a:extLst>
                    <a:ext uri="{9D8B030D-6E8A-4147-A177-3AD203B41FA5}">
                      <a16:colId xmlns:a16="http://schemas.microsoft.com/office/drawing/2014/main" val="1715020251"/>
                    </a:ext>
                  </a:extLst>
                </a:gridCol>
              </a:tblGrid>
              <a:tr h="459621">
                <a:tc>
                  <a:txBody>
                    <a:bodyPr/>
                    <a:lstStyle/>
                    <a:p>
                      <a:pPr algn="ctr" fontAlgn="ctr"/>
                      <a:r>
                        <a:rPr lang="en-US" sz="1200" b="1" i="0" u="none" strike="noStrike">
                          <a:solidFill>
                            <a:schemeClr val="tx1"/>
                          </a:solidFill>
                          <a:effectLst/>
                          <a:latin typeface="Arial"/>
                        </a:rPr>
                        <a:t>Objective</a:t>
                      </a:r>
                    </a:p>
                  </a:txBody>
                  <a:tcPr marL="4048" marR="4048" marT="4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200" b="1" i="0" u="none" strike="noStrike">
                          <a:solidFill>
                            <a:schemeClr val="tx1"/>
                          </a:solidFill>
                          <a:effectLst/>
                          <a:latin typeface="Arial"/>
                        </a:rPr>
                        <a:t>Total Tasks</a:t>
                      </a:r>
                    </a:p>
                  </a:txBody>
                  <a:tcPr marL="4048" marR="4048" marT="4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chemeClr val="tx1"/>
                          </a:solidFill>
                          <a:effectLst/>
                          <a:latin typeface="Arial"/>
                        </a:rPr>
                        <a:t>Open</a:t>
                      </a:r>
                    </a:p>
                  </a:txBody>
                  <a:tcPr marL="4048" marR="4048" marT="4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200" b="1" i="0" u="none" strike="noStrike">
                          <a:solidFill>
                            <a:schemeClr val="tx1"/>
                          </a:solidFill>
                          <a:effectLst/>
                          <a:latin typeface="Arial"/>
                        </a:rPr>
                        <a:t>Closed</a:t>
                      </a:r>
                    </a:p>
                  </a:txBody>
                  <a:tcPr marL="4048" marR="4048" marT="4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200" b="1" i="0" u="none" strike="noStrike">
                          <a:solidFill>
                            <a:schemeClr val="tx1"/>
                          </a:solidFill>
                          <a:effectLst/>
                          <a:latin typeface="Arial"/>
                        </a:rPr>
                        <a:t>Unattainable</a:t>
                      </a:r>
                    </a:p>
                  </a:txBody>
                  <a:tcPr marL="4048" marR="4048" marT="4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chemeClr val="tx1"/>
                          </a:solidFill>
                          <a:effectLst/>
                          <a:latin typeface="Arial"/>
                        </a:rPr>
                        <a:t>Current Assessment</a:t>
                      </a:r>
                    </a:p>
                  </a:txBody>
                  <a:tcPr marL="4048" marR="4048" marT="40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590616469"/>
                  </a:ext>
                </a:extLst>
              </a:tr>
              <a:tr h="384032">
                <a:tc>
                  <a:txBody>
                    <a:bodyPr/>
                    <a:lstStyle/>
                    <a:p>
                      <a:pPr marL="55245" indent="0" algn="l" fontAlgn="ctr"/>
                      <a:r>
                        <a:rPr lang="en-US" sz="1200" b="1" i="0" u="none" strike="noStrike">
                          <a:solidFill>
                            <a:srgbClr val="000000"/>
                          </a:solidFill>
                          <a:effectLst/>
                          <a:latin typeface="Arial"/>
                        </a:rPr>
                        <a:t>2.1 Facilitate access to safe, high-quality healthcare </a:t>
                      </a:r>
                      <a:endParaRPr lang="en-US" sz="1200" b="1" i="0" u="none" strike="noStrike">
                        <a:solidFill>
                          <a:srgbClr val="000000"/>
                        </a:solidFill>
                        <a:effectLst/>
                        <a:latin typeface="Arial" panose="020B0604020202020204" pitchFamily="34" charset="0"/>
                      </a:endParaRPr>
                    </a:p>
                  </a:txBody>
                  <a:tcPr marL="4048" marR="4048" marT="4048" marB="0" anchor="ctr">
                    <a:lnT w="12700" cap="flat" cmpd="sng" algn="ctr">
                      <a:solidFill>
                        <a:schemeClr val="tx1"/>
                      </a:solidFill>
                      <a:prstDash val="solid"/>
                      <a:round/>
                      <a:headEnd type="none" w="med" len="med"/>
                      <a:tailEnd type="none" w="med" len="med"/>
                    </a:lnT>
                  </a:tcPr>
                </a:tc>
                <a:tc>
                  <a:txBody>
                    <a:bodyPr/>
                    <a:lstStyle/>
                    <a:p>
                      <a:pPr algn="ctr" fontAlgn="ctr"/>
                      <a:r>
                        <a:rPr lang="en-US" sz="1200" b="1" i="0" u="none" strike="noStrike">
                          <a:solidFill>
                            <a:srgbClr val="000000"/>
                          </a:solidFill>
                          <a:effectLst/>
                          <a:latin typeface="Arial"/>
                        </a:rPr>
                        <a:t>7</a:t>
                      </a:r>
                    </a:p>
                  </a:txBody>
                  <a:tcPr marL="4048" marR="4048" marT="4048" marB="0" anchor="ctr">
                    <a:lnT w="12700" cap="flat" cmpd="sng" algn="ctr">
                      <a:solidFill>
                        <a:schemeClr val="tx1"/>
                      </a:solidFill>
                      <a:prstDash val="solid"/>
                      <a:round/>
                      <a:headEnd type="none" w="med" len="med"/>
                      <a:tailEnd type="none" w="med" len="med"/>
                    </a:lnT>
                  </a:tcPr>
                </a:tc>
                <a:tc>
                  <a:txBody>
                    <a:bodyPr/>
                    <a:lstStyle/>
                    <a:p>
                      <a:pPr algn="ctr" fontAlgn="ctr"/>
                      <a:r>
                        <a:rPr lang="en-US" sz="1200" b="1" i="0" u="none" strike="noStrike" dirty="0">
                          <a:solidFill>
                            <a:srgbClr val="000000"/>
                          </a:solidFill>
                          <a:effectLst/>
                          <a:latin typeface="Arial"/>
                        </a:rPr>
                        <a:t>0</a:t>
                      </a:r>
                    </a:p>
                  </a:txBody>
                  <a:tcPr marL="4048" marR="4048" marT="4048" marB="0" anchor="ctr">
                    <a:lnT w="12700" cap="flat" cmpd="sng" algn="ctr">
                      <a:solidFill>
                        <a:schemeClr val="tx1"/>
                      </a:solidFill>
                      <a:prstDash val="solid"/>
                      <a:round/>
                      <a:headEnd type="none" w="med" len="med"/>
                      <a:tailEnd type="none" w="med" len="med"/>
                    </a:lnT>
                    <a:solidFill>
                      <a:srgbClr val="FFFF00"/>
                    </a:solidFill>
                  </a:tcPr>
                </a:tc>
                <a:tc>
                  <a:txBody>
                    <a:bodyPr/>
                    <a:lstStyle/>
                    <a:p>
                      <a:pPr algn="ctr" fontAlgn="ctr"/>
                      <a:r>
                        <a:rPr lang="en-US" sz="1200" b="1" i="0" u="none" strike="noStrike" dirty="0">
                          <a:solidFill>
                            <a:srgbClr val="000000"/>
                          </a:solidFill>
                          <a:effectLst/>
                          <a:latin typeface="Arial"/>
                        </a:rPr>
                        <a:t>7</a:t>
                      </a:r>
                    </a:p>
                  </a:txBody>
                  <a:tcPr marL="4048" marR="4048" marT="4048" marB="0" anchor="ctr">
                    <a:lnT w="12700" cap="flat" cmpd="sng" algn="ctr">
                      <a:solidFill>
                        <a:schemeClr val="tx1"/>
                      </a:solidFill>
                      <a:prstDash val="solid"/>
                      <a:round/>
                      <a:headEnd type="none" w="med" len="med"/>
                      <a:tailEnd type="none" w="med" len="med"/>
                    </a:lnT>
                    <a:solidFill>
                      <a:srgbClr val="92D050"/>
                    </a:solidFill>
                  </a:tcPr>
                </a:tc>
                <a:tc>
                  <a:txBody>
                    <a:bodyPr/>
                    <a:lstStyle/>
                    <a:p>
                      <a:pPr algn="ctr" fontAlgn="ctr"/>
                      <a:r>
                        <a:rPr lang="en-US" sz="1200" b="1" i="0" u="none" strike="noStrike">
                          <a:solidFill>
                            <a:srgbClr val="000000"/>
                          </a:solidFill>
                          <a:effectLst/>
                          <a:latin typeface="Arial"/>
                        </a:rPr>
                        <a:t>0</a:t>
                      </a:r>
                    </a:p>
                  </a:txBody>
                  <a:tcPr marL="4048" marR="4048" marT="4048" marB="0" anchor="ctr">
                    <a:lnT w="12700" cap="flat" cmpd="sng" algn="ctr">
                      <a:solidFill>
                        <a:schemeClr val="tx1"/>
                      </a:solidFill>
                      <a:prstDash val="solid"/>
                      <a:round/>
                      <a:headEnd type="none" w="med" len="med"/>
                      <a:tailEnd type="none" w="med" len="med"/>
                    </a:lnT>
                  </a:tcPr>
                </a:tc>
                <a:tc>
                  <a:txBody>
                    <a:bodyPr/>
                    <a:lstStyle/>
                    <a:p>
                      <a:pPr algn="ctr" fontAlgn="ctr"/>
                      <a:endParaRPr lang="en-US" sz="1200" b="1" i="0" u="none" strike="noStrike">
                        <a:solidFill>
                          <a:srgbClr val="000000"/>
                        </a:solidFill>
                        <a:effectLst/>
                        <a:latin typeface="Arial" panose="020B0604020202020204" pitchFamily="34" charset="0"/>
                      </a:endParaRPr>
                    </a:p>
                  </a:txBody>
                  <a:tcPr marL="4048" marR="4048" marT="4048"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42849811"/>
                  </a:ext>
                </a:extLst>
              </a:tr>
              <a:tr h="384032">
                <a:tc>
                  <a:txBody>
                    <a:bodyPr/>
                    <a:lstStyle/>
                    <a:p>
                      <a:pPr marL="55245" indent="0" algn="l" fontAlgn="ctr"/>
                      <a:r>
                        <a:rPr lang="en-US" sz="1200" b="1" i="0" u="none" strike="noStrike">
                          <a:solidFill>
                            <a:srgbClr val="000000"/>
                          </a:solidFill>
                          <a:effectLst/>
                          <a:latin typeface="Arial"/>
                          <a:ea typeface="+mn-ea"/>
                          <a:cs typeface="+mn-cs"/>
                        </a:rPr>
                        <a:t>2.2 Promote Soldier/Family Relations</a:t>
                      </a:r>
                    </a:p>
                  </a:txBody>
                  <a:tcPr marL="4048" marR="4048" marT="4048" marB="0" anchor="ctr"/>
                </a:tc>
                <a:tc>
                  <a:txBody>
                    <a:bodyPr/>
                    <a:lstStyle/>
                    <a:p>
                      <a:pPr algn="ctr" fontAlgn="ctr"/>
                      <a:r>
                        <a:rPr lang="en-US" sz="1200" b="1" i="0" u="none" strike="noStrike">
                          <a:solidFill>
                            <a:srgbClr val="000000"/>
                          </a:solidFill>
                          <a:effectLst/>
                          <a:latin typeface="Arial"/>
                        </a:rPr>
                        <a:t>3</a:t>
                      </a:r>
                    </a:p>
                  </a:txBody>
                  <a:tcPr marL="4048" marR="4048" marT="4048" marB="0" anchor="ctr"/>
                </a:tc>
                <a:tc>
                  <a:txBody>
                    <a:bodyPr/>
                    <a:lstStyle/>
                    <a:p>
                      <a:pPr algn="ctr" fontAlgn="ctr"/>
                      <a:r>
                        <a:rPr lang="en-US" sz="1200" b="1" i="0" u="none" strike="noStrike" dirty="0">
                          <a:solidFill>
                            <a:srgbClr val="000000"/>
                          </a:solidFill>
                          <a:effectLst/>
                          <a:latin typeface="Arial"/>
                        </a:rPr>
                        <a:t>0</a:t>
                      </a:r>
                    </a:p>
                  </a:txBody>
                  <a:tcPr marL="4048" marR="4048" marT="4048" marB="0" anchor="ctr">
                    <a:solidFill>
                      <a:srgbClr val="FFFF00"/>
                    </a:solidFill>
                  </a:tcPr>
                </a:tc>
                <a:tc>
                  <a:txBody>
                    <a:bodyPr/>
                    <a:lstStyle/>
                    <a:p>
                      <a:pPr algn="ctr" fontAlgn="ctr"/>
                      <a:r>
                        <a:rPr lang="en-US" sz="1200" b="1" i="0" u="none" strike="noStrike" dirty="0">
                          <a:solidFill>
                            <a:srgbClr val="000000"/>
                          </a:solidFill>
                          <a:effectLst/>
                          <a:latin typeface="Arial"/>
                        </a:rPr>
                        <a:t>3</a:t>
                      </a:r>
                    </a:p>
                  </a:txBody>
                  <a:tcPr marL="4048" marR="4048" marT="4048" marB="0" anchor="ctr">
                    <a:solidFill>
                      <a:srgbClr val="92D050"/>
                    </a:solidFill>
                  </a:tcPr>
                </a:tc>
                <a:tc>
                  <a:txBody>
                    <a:bodyPr/>
                    <a:lstStyle/>
                    <a:p>
                      <a:pPr algn="ctr" fontAlgn="ctr"/>
                      <a:r>
                        <a:rPr lang="en-US" sz="1200" b="1" i="0" u="none" strike="noStrike" dirty="0">
                          <a:solidFill>
                            <a:srgbClr val="000000"/>
                          </a:solidFill>
                          <a:effectLst/>
                          <a:latin typeface="Arial"/>
                        </a:rPr>
                        <a:t>0</a:t>
                      </a:r>
                    </a:p>
                  </a:txBody>
                  <a:tcPr marL="4048" marR="4048" marT="4048" marB="0" anchor="ctr"/>
                </a:tc>
                <a:tc>
                  <a:txBody>
                    <a:bodyPr/>
                    <a:lstStyle/>
                    <a:p>
                      <a:pPr algn="ctr" fontAlgn="ctr"/>
                      <a:endParaRPr lang="en-US" sz="1200" b="1" i="0" u="none" strike="noStrike">
                        <a:solidFill>
                          <a:srgbClr val="000000"/>
                        </a:solidFill>
                        <a:effectLst/>
                        <a:latin typeface="Arial" panose="020B0604020202020204" pitchFamily="34" charset="0"/>
                      </a:endParaRPr>
                    </a:p>
                  </a:txBody>
                  <a:tcPr marL="4048" marR="4048" marT="4048" marB="0" anchor="ctr"/>
                </a:tc>
                <a:extLst>
                  <a:ext uri="{0D108BD9-81ED-4DB2-BD59-A6C34878D82A}">
                    <a16:rowId xmlns:a16="http://schemas.microsoft.com/office/drawing/2014/main" val="419150944"/>
                  </a:ext>
                </a:extLst>
              </a:tr>
              <a:tr h="384032">
                <a:tc>
                  <a:txBody>
                    <a:bodyPr/>
                    <a:lstStyle/>
                    <a:p>
                      <a:pPr marL="55245" indent="0" algn="l" fontAlgn="ctr"/>
                      <a:r>
                        <a:rPr lang="en-US" sz="1200" b="1" i="0" u="none" strike="noStrike">
                          <a:solidFill>
                            <a:srgbClr val="000000"/>
                          </a:solidFill>
                          <a:effectLst/>
                          <a:latin typeface="Arial"/>
                          <a:ea typeface="+mn-ea"/>
                          <a:cs typeface="+mn-cs"/>
                        </a:rPr>
                        <a:t>2.3 Facilitate Behavioral Health System of Care</a:t>
                      </a:r>
                    </a:p>
                  </a:txBody>
                  <a:tcPr marL="4048" marR="4048" marT="4048" marB="0" anchor="ctr"/>
                </a:tc>
                <a:tc>
                  <a:txBody>
                    <a:bodyPr/>
                    <a:lstStyle/>
                    <a:p>
                      <a:pPr algn="ctr" fontAlgn="ctr"/>
                      <a:r>
                        <a:rPr lang="en-US" sz="1200" b="1" i="0" u="none" strike="noStrike" dirty="0">
                          <a:solidFill>
                            <a:srgbClr val="000000"/>
                          </a:solidFill>
                          <a:effectLst/>
                          <a:latin typeface="Arial"/>
                        </a:rPr>
                        <a:t>8</a:t>
                      </a:r>
                    </a:p>
                  </a:txBody>
                  <a:tcPr marL="4048" marR="4048" marT="4048" marB="0" anchor="ctr"/>
                </a:tc>
                <a:tc>
                  <a:txBody>
                    <a:bodyPr/>
                    <a:lstStyle/>
                    <a:p>
                      <a:pPr algn="ctr" fontAlgn="ctr"/>
                      <a:r>
                        <a:rPr lang="en-US" sz="1200" b="1" i="0" u="none" strike="noStrike" dirty="0">
                          <a:solidFill>
                            <a:srgbClr val="000000"/>
                          </a:solidFill>
                          <a:effectLst/>
                          <a:latin typeface="Arial"/>
                        </a:rPr>
                        <a:t>4</a:t>
                      </a:r>
                    </a:p>
                  </a:txBody>
                  <a:tcPr marL="4048" marR="4048" marT="4048" marB="0" anchor="ctr">
                    <a:solidFill>
                      <a:srgbClr val="FFFF00"/>
                    </a:solidFill>
                  </a:tcPr>
                </a:tc>
                <a:tc>
                  <a:txBody>
                    <a:bodyPr/>
                    <a:lstStyle/>
                    <a:p>
                      <a:pPr algn="ctr" fontAlgn="ctr"/>
                      <a:r>
                        <a:rPr lang="en-US" sz="1200" b="1" i="0" u="none" strike="noStrike" dirty="0">
                          <a:solidFill>
                            <a:srgbClr val="000000"/>
                          </a:solidFill>
                          <a:effectLst/>
                          <a:latin typeface="Arial"/>
                        </a:rPr>
                        <a:t>4</a:t>
                      </a:r>
                    </a:p>
                  </a:txBody>
                  <a:tcPr marL="4048" marR="4048" marT="4048" marB="0" anchor="ctr">
                    <a:solidFill>
                      <a:srgbClr val="92D050"/>
                    </a:solidFill>
                  </a:tcPr>
                </a:tc>
                <a:tc>
                  <a:txBody>
                    <a:bodyPr/>
                    <a:lstStyle/>
                    <a:p>
                      <a:pPr algn="ctr" fontAlgn="ctr"/>
                      <a:r>
                        <a:rPr lang="en-US" sz="1200" b="1" i="0" u="none" strike="noStrike">
                          <a:solidFill>
                            <a:srgbClr val="000000"/>
                          </a:solidFill>
                          <a:effectLst/>
                          <a:latin typeface="Arial"/>
                        </a:rPr>
                        <a:t>0</a:t>
                      </a:r>
                    </a:p>
                  </a:txBody>
                  <a:tcPr marL="4048" marR="4048" marT="4048" marB="0" anchor="ctr"/>
                </a:tc>
                <a:tc>
                  <a:txBody>
                    <a:bodyPr/>
                    <a:lstStyle/>
                    <a:p>
                      <a:pPr algn="ctr" fontAlgn="ctr"/>
                      <a:endParaRPr lang="en-US" sz="1200" b="1" i="0" u="none" strike="noStrike">
                        <a:solidFill>
                          <a:srgbClr val="000000"/>
                        </a:solidFill>
                        <a:effectLst/>
                        <a:latin typeface="Arial" panose="020B0604020202020204" pitchFamily="34" charset="0"/>
                      </a:endParaRPr>
                    </a:p>
                  </a:txBody>
                  <a:tcPr marL="4048" marR="4048" marT="4048" marB="0" anchor="ctr"/>
                </a:tc>
                <a:extLst>
                  <a:ext uri="{0D108BD9-81ED-4DB2-BD59-A6C34878D82A}">
                    <a16:rowId xmlns:a16="http://schemas.microsoft.com/office/drawing/2014/main" val="220396264"/>
                  </a:ext>
                </a:extLst>
              </a:tr>
              <a:tr h="384032">
                <a:tc>
                  <a:txBody>
                    <a:bodyPr/>
                    <a:lstStyle/>
                    <a:p>
                      <a:pPr marL="55245" indent="0" algn="l" fontAlgn="ctr"/>
                      <a:r>
                        <a:rPr lang="en-US" sz="1200" b="1" i="0" u="none" strike="noStrike" dirty="0">
                          <a:solidFill>
                            <a:srgbClr val="000000"/>
                          </a:solidFill>
                          <a:effectLst/>
                          <a:latin typeface="Arial"/>
                          <a:ea typeface="+mn-ea"/>
                          <a:cs typeface="+mn-cs"/>
                        </a:rPr>
                        <a:t>2.4 Promote Soldier and Family Readiness </a:t>
                      </a:r>
                      <a:endParaRPr lang="en-US" sz="1200" b="1" i="0" u="none" strike="noStrike" dirty="0">
                        <a:solidFill>
                          <a:srgbClr val="000000"/>
                        </a:solidFill>
                        <a:effectLst/>
                        <a:latin typeface="Arial" panose="020B0604020202020204" pitchFamily="34" charset="0"/>
                        <a:ea typeface="+mn-ea"/>
                        <a:cs typeface="+mn-cs"/>
                      </a:endParaRPr>
                    </a:p>
                  </a:txBody>
                  <a:tcPr marL="4048" marR="4048" marT="4048" marB="0" anchor="ctr"/>
                </a:tc>
                <a:tc>
                  <a:txBody>
                    <a:bodyPr/>
                    <a:lstStyle/>
                    <a:p>
                      <a:pPr algn="ctr" fontAlgn="ctr"/>
                      <a:r>
                        <a:rPr lang="en-US" sz="1200" b="1" i="0" u="none" strike="noStrike" dirty="0">
                          <a:solidFill>
                            <a:schemeClr val="tx1"/>
                          </a:solidFill>
                          <a:effectLst/>
                          <a:latin typeface="Arial"/>
                        </a:rPr>
                        <a:t>3</a:t>
                      </a:r>
                    </a:p>
                  </a:txBody>
                  <a:tcPr marL="4048" marR="4048" marT="4048" marB="0" anchor="ctr"/>
                </a:tc>
                <a:tc>
                  <a:txBody>
                    <a:bodyPr/>
                    <a:lstStyle/>
                    <a:p>
                      <a:pPr algn="ctr" fontAlgn="ctr"/>
                      <a:r>
                        <a:rPr lang="en-US" sz="1200" b="1" i="0" u="none" strike="noStrike" dirty="0">
                          <a:solidFill>
                            <a:schemeClr val="tx1"/>
                          </a:solidFill>
                          <a:effectLst/>
                          <a:latin typeface="Arial"/>
                        </a:rPr>
                        <a:t>1</a:t>
                      </a:r>
                    </a:p>
                  </a:txBody>
                  <a:tcPr marL="4048" marR="4048" marT="4048" marB="0" anchor="ctr">
                    <a:solidFill>
                      <a:srgbClr val="FFFF00"/>
                    </a:solidFill>
                  </a:tcPr>
                </a:tc>
                <a:tc>
                  <a:txBody>
                    <a:bodyPr/>
                    <a:lstStyle/>
                    <a:p>
                      <a:pPr algn="ctr" fontAlgn="ctr"/>
                      <a:r>
                        <a:rPr lang="en-US" sz="1200" b="1" i="0" u="none" strike="noStrike" dirty="0">
                          <a:solidFill>
                            <a:schemeClr val="tx1"/>
                          </a:solidFill>
                          <a:effectLst/>
                          <a:latin typeface="Arial"/>
                        </a:rPr>
                        <a:t>2</a:t>
                      </a:r>
                    </a:p>
                  </a:txBody>
                  <a:tcPr marL="4048" marR="4048" marT="4048" marB="0" anchor="ctr">
                    <a:solidFill>
                      <a:srgbClr val="92D050"/>
                    </a:solidFill>
                  </a:tcPr>
                </a:tc>
                <a:tc>
                  <a:txBody>
                    <a:bodyPr/>
                    <a:lstStyle/>
                    <a:p>
                      <a:pPr algn="ctr" fontAlgn="ctr"/>
                      <a:r>
                        <a:rPr lang="en-US" sz="1200" b="1" i="0" u="none" strike="noStrike" dirty="0">
                          <a:solidFill>
                            <a:srgbClr val="000000"/>
                          </a:solidFill>
                          <a:effectLst/>
                          <a:latin typeface="Arial"/>
                        </a:rPr>
                        <a:t>0</a:t>
                      </a:r>
                    </a:p>
                  </a:txBody>
                  <a:tcPr marL="4048" marR="4048" marT="4048" marB="0" anchor="ctr"/>
                </a:tc>
                <a:tc>
                  <a:txBody>
                    <a:bodyPr/>
                    <a:lstStyle/>
                    <a:p>
                      <a:pPr algn="ctr" fontAlgn="ctr"/>
                      <a:endParaRPr lang="en-US" sz="1200" b="1" i="0" u="none" strike="noStrike">
                        <a:solidFill>
                          <a:srgbClr val="000000"/>
                        </a:solidFill>
                        <a:effectLst/>
                        <a:latin typeface="Arial" panose="020B0604020202020204" pitchFamily="34" charset="0"/>
                      </a:endParaRPr>
                    </a:p>
                  </a:txBody>
                  <a:tcPr marL="4048" marR="4048" marT="4048" marB="0" anchor="ctr"/>
                </a:tc>
                <a:extLst>
                  <a:ext uri="{0D108BD9-81ED-4DB2-BD59-A6C34878D82A}">
                    <a16:rowId xmlns:a16="http://schemas.microsoft.com/office/drawing/2014/main" val="2222841096"/>
                  </a:ext>
                </a:extLst>
              </a:tr>
              <a:tr h="400586">
                <a:tc>
                  <a:txBody>
                    <a:bodyPr/>
                    <a:lstStyle/>
                    <a:p>
                      <a:pPr marL="55245" marR="0" lvl="0" indent="0" algn="l" defTabSz="914400" eaLnBrk="1" fontAlgn="ctr" latinLnBrk="0" hangingPunct="1">
                        <a:lnSpc>
                          <a:spcPct val="100000"/>
                        </a:lnSpc>
                        <a:spcBef>
                          <a:spcPts val="0"/>
                        </a:spcBef>
                        <a:spcAft>
                          <a:spcPts val="0"/>
                        </a:spcAft>
                        <a:buClrTx/>
                        <a:buSzTx/>
                        <a:buFontTx/>
                        <a:buNone/>
                        <a:tabLst/>
                        <a:defRPr/>
                      </a:pPr>
                      <a:r>
                        <a:rPr lang="en-US" sz="1200" b="1" dirty="0">
                          <a:latin typeface="Arial"/>
                          <a:cs typeface="Arial"/>
                        </a:rPr>
                        <a:t>2.5 Proliferate Technology</a:t>
                      </a:r>
                    </a:p>
                  </a:txBody>
                  <a:tcPr marL="4048" marR="4048" marT="4048" marB="0" anchor="ctr"/>
                </a:tc>
                <a:tc>
                  <a:txBody>
                    <a:bodyPr/>
                    <a:lstStyle/>
                    <a:p>
                      <a:pPr algn="ctr" fontAlgn="ctr"/>
                      <a:r>
                        <a:rPr lang="en-US" sz="1200" b="1" i="0" u="none" strike="noStrike">
                          <a:solidFill>
                            <a:srgbClr val="000000"/>
                          </a:solidFill>
                          <a:effectLst/>
                          <a:latin typeface="Arial"/>
                        </a:rPr>
                        <a:t>5</a:t>
                      </a:r>
                    </a:p>
                  </a:txBody>
                  <a:tcPr marL="4048" marR="4048" marT="4048" marB="0" anchor="ctr"/>
                </a:tc>
                <a:tc>
                  <a:txBody>
                    <a:bodyPr/>
                    <a:lstStyle/>
                    <a:p>
                      <a:pPr algn="ctr" fontAlgn="ctr"/>
                      <a:r>
                        <a:rPr lang="en-US" sz="1200" b="1" i="0" u="none" strike="noStrike">
                          <a:solidFill>
                            <a:srgbClr val="000000"/>
                          </a:solidFill>
                          <a:effectLst/>
                          <a:latin typeface="Arial"/>
                        </a:rPr>
                        <a:t>1</a:t>
                      </a:r>
                    </a:p>
                  </a:txBody>
                  <a:tcPr marL="4048" marR="4048" marT="4048" marB="0" anchor="ctr">
                    <a:solidFill>
                      <a:srgbClr val="FFFF00"/>
                    </a:solidFill>
                  </a:tcPr>
                </a:tc>
                <a:tc>
                  <a:txBody>
                    <a:bodyPr/>
                    <a:lstStyle/>
                    <a:p>
                      <a:pPr algn="ctr" fontAlgn="ctr"/>
                      <a:r>
                        <a:rPr lang="en-US" sz="1200" b="1" i="0" u="none" strike="noStrike">
                          <a:solidFill>
                            <a:srgbClr val="000000"/>
                          </a:solidFill>
                          <a:effectLst/>
                          <a:latin typeface="Arial"/>
                        </a:rPr>
                        <a:t>4</a:t>
                      </a:r>
                    </a:p>
                  </a:txBody>
                  <a:tcPr marL="4048" marR="4048" marT="4048" marB="0" anchor="ctr">
                    <a:solidFill>
                      <a:srgbClr val="92D050"/>
                    </a:solidFill>
                  </a:tcPr>
                </a:tc>
                <a:tc>
                  <a:txBody>
                    <a:bodyPr/>
                    <a:lstStyle/>
                    <a:p>
                      <a:pPr algn="ctr" fontAlgn="ctr"/>
                      <a:r>
                        <a:rPr lang="en-US" sz="1200" b="1" i="0" u="none" strike="noStrike">
                          <a:solidFill>
                            <a:srgbClr val="000000"/>
                          </a:solidFill>
                          <a:effectLst/>
                          <a:latin typeface="Arial"/>
                        </a:rPr>
                        <a:t>0</a:t>
                      </a:r>
                    </a:p>
                  </a:txBody>
                  <a:tcPr marL="4048" marR="4048" marT="4048" marB="0" anchor="ctr"/>
                </a:tc>
                <a:tc>
                  <a:txBody>
                    <a:bodyPr/>
                    <a:lstStyle/>
                    <a:p>
                      <a:pPr algn="ctr" fontAlgn="ctr"/>
                      <a:endParaRPr lang="en-US" sz="1200" b="1" i="0" u="none" strike="noStrike">
                        <a:solidFill>
                          <a:srgbClr val="000000"/>
                        </a:solidFill>
                        <a:effectLst/>
                        <a:latin typeface="Arial" panose="020B0604020202020204" pitchFamily="34" charset="0"/>
                      </a:endParaRPr>
                    </a:p>
                  </a:txBody>
                  <a:tcPr marL="4048" marR="4048" marT="4048" marB="0" anchor="ctr"/>
                </a:tc>
                <a:extLst>
                  <a:ext uri="{0D108BD9-81ED-4DB2-BD59-A6C34878D82A}">
                    <a16:rowId xmlns:a16="http://schemas.microsoft.com/office/drawing/2014/main" val="3344049177"/>
                  </a:ext>
                </a:extLst>
              </a:tr>
              <a:tr h="315214">
                <a:tc>
                  <a:txBody>
                    <a:bodyPr/>
                    <a:lstStyle/>
                    <a:p>
                      <a:pPr algn="ctr" fontAlgn="ctr"/>
                      <a:r>
                        <a:rPr lang="en-US" sz="1200" b="1" i="0" u="none" strike="noStrike" dirty="0">
                          <a:solidFill>
                            <a:srgbClr val="000000"/>
                          </a:solidFill>
                          <a:effectLst/>
                          <a:highlight>
                            <a:srgbClr val="FFFF00"/>
                          </a:highlight>
                          <a:latin typeface="Arial"/>
                        </a:rPr>
                        <a:t>TOTAL</a:t>
                      </a:r>
                      <a:r>
                        <a:rPr lang="en-US" sz="1200" b="1" i="1" u="none" strike="noStrike" dirty="0">
                          <a:solidFill>
                            <a:srgbClr val="000000"/>
                          </a:solidFill>
                          <a:effectLst/>
                          <a:highlight>
                            <a:srgbClr val="FFFF00"/>
                          </a:highlight>
                          <a:latin typeface="Arial"/>
                        </a:rPr>
                        <a:t> </a:t>
                      </a:r>
                      <a:r>
                        <a:rPr lang="en-US" sz="1200" b="1" i="1" kern="1200" dirty="0">
                          <a:solidFill>
                            <a:schemeClr val="tx1"/>
                          </a:solidFill>
                          <a:highlight>
                            <a:srgbClr val="FFFF00"/>
                          </a:highlight>
                          <a:latin typeface=" Arial"/>
                          <a:ea typeface="+mn-ea"/>
                          <a:cs typeface="Arial"/>
                        </a:rPr>
                        <a:t>(as of 1 February 2024)</a:t>
                      </a:r>
                      <a:endParaRPr lang="en-US" sz="1000" b="1" i="1" kern="1200" dirty="0">
                        <a:solidFill>
                          <a:schemeClr val="tx1"/>
                        </a:solidFill>
                        <a:highlight>
                          <a:srgbClr val="FFFF00"/>
                        </a:highlight>
                        <a:latin typeface=" Arial"/>
                        <a:ea typeface="+mn-ea"/>
                        <a:cs typeface="Arial"/>
                      </a:endParaRPr>
                    </a:p>
                  </a:txBody>
                  <a:tcPr marL="4048" marR="4048" marT="4048" marB="0" anchor="ctr"/>
                </a:tc>
                <a:tc>
                  <a:txBody>
                    <a:bodyPr/>
                    <a:lstStyle/>
                    <a:p>
                      <a:pPr algn="ctr" fontAlgn="ctr"/>
                      <a:r>
                        <a:rPr lang="en-US" sz="1200" b="1" i="0" u="none" strike="noStrike" dirty="0">
                          <a:solidFill>
                            <a:schemeClr val="tx1"/>
                          </a:solidFill>
                          <a:effectLst/>
                          <a:latin typeface="Arial"/>
                        </a:rPr>
                        <a:t>26</a:t>
                      </a:r>
                    </a:p>
                  </a:txBody>
                  <a:tcPr marL="4048" marR="4048" marT="4048" marB="0" anchor="ctr"/>
                </a:tc>
                <a:tc>
                  <a:txBody>
                    <a:bodyPr/>
                    <a:lstStyle/>
                    <a:p>
                      <a:pPr algn="ctr" fontAlgn="ctr"/>
                      <a:r>
                        <a:rPr lang="en-US" sz="1200" b="1" i="0" u="none" strike="noStrike" dirty="0">
                          <a:solidFill>
                            <a:schemeClr val="tx1"/>
                          </a:solidFill>
                          <a:effectLst/>
                          <a:latin typeface="Arial"/>
                        </a:rPr>
                        <a:t>6</a:t>
                      </a:r>
                    </a:p>
                  </a:txBody>
                  <a:tcPr marL="4048" marR="4048" marT="4048" marB="0" anchor="ctr">
                    <a:solidFill>
                      <a:srgbClr val="FFFF00"/>
                    </a:solidFill>
                  </a:tcPr>
                </a:tc>
                <a:tc>
                  <a:txBody>
                    <a:bodyPr/>
                    <a:lstStyle/>
                    <a:p>
                      <a:pPr algn="ctr" fontAlgn="ctr"/>
                      <a:r>
                        <a:rPr lang="en-US" sz="1200" b="1" i="0" u="none" strike="noStrike" dirty="0">
                          <a:solidFill>
                            <a:schemeClr val="tx1"/>
                          </a:solidFill>
                          <a:effectLst/>
                          <a:latin typeface="Arial"/>
                        </a:rPr>
                        <a:t>20</a:t>
                      </a:r>
                    </a:p>
                  </a:txBody>
                  <a:tcPr marL="4048" marR="4048" marT="4048" marB="0" anchor="ctr">
                    <a:solidFill>
                      <a:srgbClr val="92D050"/>
                    </a:solidFill>
                  </a:tcPr>
                </a:tc>
                <a:tc>
                  <a:txBody>
                    <a:bodyPr/>
                    <a:lstStyle/>
                    <a:p>
                      <a:pPr algn="ctr" fontAlgn="ctr"/>
                      <a:r>
                        <a:rPr lang="en-US" sz="1200" b="1" i="0" u="none" strike="noStrike">
                          <a:solidFill>
                            <a:schemeClr val="tx1"/>
                          </a:solidFill>
                          <a:effectLst/>
                          <a:latin typeface="Arial"/>
                        </a:rPr>
                        <a:t>0</a:t>
                      </a:r>
                    </a:p>
                  </a:txBody>
                  <a:tcPr marL="4048" marR="4048" marT="4048" marB="0" anchor="ctr"/>
                </a:tc>
                <a:tc>
                  <a:txBody>
                    <a:bodyPr/>
                    <a:lstStyle/>
                    <a:p>
                      <a:pPr algn="ctr" fontAlgn="ctr"/>
                      <a:endParaRPr lang="en-US" sz="1200" b="1" i="0" u="none" strike="noStrike" dirty="0">
                        <a:solidFill>
                          <a:schemeClr val="tx1"/>
                        </a:solidFill>
                        <a:effectLst/>
                        <a:latin typeface="Arial" panose="020B0604020202020204" pitchFamily="34" charset="0"/>
                      </a:endParaRPr>
                    </a:p>
                  </a:txBody>
                  <a:tcPr marL="4048" marR="4048" marT="4048" marB="0" anchor="ctr"/>
                </a:tc>
                <a:extLst>
                  <a:ext uri="{0D108BD9-81ED-4DB2-BD59-A6C34878D82A}">
                    <a16:rowId xmlns:a16="http://schemas.microsoft.com/office/drawing/2014/main" val="2662901561"/>
                  </a:ext>
                </a:extLst>
              </a:tr>
            </a:tbl>
          </a:graphicData>
        </a:graphic>
      </p:graphicFrame>
      <p:sp>
        <p:nvSpPr>
          <p:cNvPr id="38" name="Rectangle 37"/>
          <p:cNvSpPr/>
          <p:nvPr/>
        </p:nvSpPr>
        <p:spPr>
          <a:xfrm>
            <a:off x="8776863" y="1759268"/>
            <a:ext cx="1541432" cy="193996"/>
          </a:xfrm>
          <a:prstGeom prst="rect">
            <a:avLst/>
          </a:prstGeom>
          <a:gradFill>
            <a:gsLst>
              <a:gs pos="0">
                <a:srgbClr val="FF0000"/>
              </a:gs>
              <a:gs pos="51000">
                <a:srgbClr val="FFFF00"/>
              </a:gs>
              <a:gs pos="100000">
                <a:srgbClr val="00B050"/>
              </a:gs>
              <a:gs pos="100000">
                <a:schemeClr val="accent1">
                  <a:lumMod val="30000"/>
                  <a:lumOff val="70000"/>
                </a:schemeClr>
              </a:gs>
            </a:gsLst>
            <a:lin ang="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a:solidFill>
                <a:prstClr val="white"/>
              </a:solidFill>
              <a:latin typeface="Calibri"/>
            </a:endParaRPr>
          </a:p>
        </p:txBody>
      </p:sp>
      <p:sp>
        <p:nvSpPr>
          <p:cNvPr id="39" name="Rectangle 38"/>
          <p:cNvSpPr/>
          <p:nvPr/>
        </p:nvSpPr>
        <p:spPr>
          <a:xfrm>
            <a:off x="8787132" y="2435354"/>
            <a:ext cx="1541432" cy="193996"/>
          </a:xfrm>
          <a:prstGeom prst="rect">
            <a:avLst/>
          </a:prstGeom>
          <a:gradFill>
            <a:gsLst>
              <a:gs pos="0">
                <a:srgbClr val="FF0000"/>
              </a:gs>
              <a:gs pos="51000">
                <a:srgbClr val="FFFF00"/>
              </a:gs>
              <a:gs pos="100000">
                <a:srgbClr val="00B050"/>
              </a:gs>
              <a:gs pos="100000">
                <a:schemeClr val="accent1">
                  <a:lumMod val="30000"/>
                  <a:lumOff val="70000"/>
                </a:schemeClr>
              </a:gs>
            </a:gsLst>
            <a:lin ang="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a:solidFill>
                <a:prstClr val="white"/>
              </a:solidFill>
              <a:latin typeface="Calibri"/>
            </a:endParaRPr>
          </a:p>
        </p:txBody>
      </p:sp>
      <p:sp>
        <p:nvSpPr>
          <p:cNvPr id="40" name="Rectangle 39"/>
          <p:cNvSpPr/>
          <p:nvPr/>
        </p:nvSpPr>
        <p:spPr>
          <a:xfrm>
            <a:off x="8776863" y="2088392"/>
            <a:ext cx="1541432" cy="193996"/>
          </a:xfrm>
          <a:prstGeom prst="rect">
            <a:avLst/>
          </a:prstGeom>
          <a:gradFill>
            <a:gsLst>
              <a:gs pos="0">
                <a:srgbClr val="FF0000"/>
              </a:gs>
              <a:gs pos="51000">
                <a:srgbClr val="FFFF00"/>
              </a:gs>
              <a:gs pos="100000">
                <a:srgbClr val="00B050"/>
              </a:gs>
              <a:gs pos="100000">
                <a:schemeClr val="accent1">
                  <a:lumMod val="30000"/>
                  <a:lumOff val="70000"/>
                </a:schemeClr>
              </a:gs>
            </a:gsLst>
            <a:lin ang="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a:solidFill>
                <a:prstClr val="white"/>
              </a:solidFill>
              <a:latin typeface="Calibri"/>
            </a:endParaRPr>
          </a:p>
        </p:txBody>
      </p:sp>
      <p:sp>
        <p:nvSpPr>
          <p:cNvPr id="41" name="Rectangle 40"/>
          <p:cNvSpPr/>
          <p:nvPr/>
        </p:nvSpPr>
        <p:spPr>
          <a:xfrm>
            <a:off x="8776863" y="3132279"/>
            <a:ext cx="1541432" cy="193996"/>
          </a:xfrm>
          <a:prstGeom prst="rect">
            <a:avLst/>
          </a:prstGeom>
          <a:gradFill>
            <a:gsLst>
              <a:gs pos="0">
                <a:srgbClr val="FF0000"/>
              </a:gs>
              <a:gs pos="51000">
                <a:srgbClr val="FFFF00"/>
              </a:gs>
              <a:gs pos="100000">
                <a:srgbClr val="00B050"/>
              </a:gs>
              <a:gs pos="100000">
                <a:schemeClr val="accent1">
                  <a:lumMod val="30000"/>
                  <a:lumOff val="70000"/>
                </a:schemeClr>
              </a:gs>
            </a:gsLst>
            <a:lin ang="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a:solidFill>
                <a:prstClr val="white"/>
              </a:solidFill>
              <a:latin typeface="Calibri"/>
            </a:endParaRPr>
          </a:p>
        </p:txBody>
      </p:sp>
      <p:sp>
        <p:nvSpPr>
          <p:cNvPr id="42" name="Snip Same Side Corner Rectangle 41"/>
          <p:cNvSpPr/>
          <p:nvPr/>
        </p:nvSpPr>
        <p:spPr>
          <a:xfrm rot="10800000">
            <a:off x="10048022" y="1757801"/>
            <a:ext cx="230578" cy="212433"/>
          </a:xfrm>
          <a:prstGeom prst="snip2SameRect">
            <a:avLst>
              <a:gd name="adj1" fmla="val 41414"/>
              <a:gd name="adj2"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sz="1530">
              <a:solidFill>
                <a:prstClr val="white"/>
              </a:solidFill>
              <a:latin typeface="Calibri"/>
            </a:endParaRPr>
          </a:p>
        </p:txBody>
      </p:sp>
      <p:sp>
        <p:nvSpPr>
          <p:cNvPr id="44" name="Snip Same Side Corner Rectangle 43"/>
          <p:cNvSpPr/>
          <p:nvPr/>
        </p:nvSpPr>
        <p:spPr>
          <a:xfrm rot="10800000">
            <a:off x="10077469" y="2084476"/>
            <a:ext cx="230578" cy="212433"/>
          </a:xfrm>
          <a:prstGeom prst="snip2SameRect">
            <a:avLst>
              <a:gd name="adj1" fmla="val 41414"/>
              <a:gd name="adj2"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sz="1530">
              <a:solidFill>
                <a:prstClr val="white"/>
              </a:solidFill>
              <a:latin typeface="Calibri"/>
            </a:endParaRPr>
          </a:p>
        </p:txBody>
      </p:sp>
      <p:sp>
        <p:nvSpPr>
          <p:cNvPr id="45" name="Snip Same Side Corner Rectangle 44"/>
          <p:cNvSpPr/>
          <p:nvPr/>
        </p:nvSpPr>
        <p:spPr>
          <a:xfrm rot="10800000">
            <a:off x="9908856" y="3129366"/>
            <a:ext cx="230578" cy="212433"/>
          </a:xfrm>
          <a:prstGeom prst="snip2SameRect">
            <a:avLst>
              <a:gd name="adj1" fmla="val 41414"/>
              <a:gd name="adj2"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sz="1530">
              <a:solidFill>
                <a:prstClr val="white"/>
              </a:solidFill>
              <a:latin typeface="Calibri"/>
            </a:endParaRPr>
          </a:p>
        </p:txBody>
      </p:sp>
      <p:sp>
        <p:nvSpPr>
          <p:cNvPr id="46" name="Rectangle 45"/>
          <p:cNvSpPr/>
          <p:nvPr/>
        </p:nvSpPr>
        <p:spPr>
          <a:xfrm>
            <a:off x="8776863" y="2808429"/>
            <a:ext cx="1541432" cy="193996"/>
          </a:xfrm>
          <a:prstGeom prst="rect">
            <a:avLst/>
          </a:prstGeom>
          <a:gradFill>
            <a:gsLst>
              <a:gs pos="0">
                <a:srgbClr val="FF0000"/>
              </a:gs>
              <a:gs pos="51000">
                <a:srgbClr val="FFFF00"/>
              </a:gs>
              <a:gs pos="100000">
                <a:srgbClr val="00B050"/>
              </a:gs>
              <a:gs pos="100000">
                <a:schemeClr val="accent1">
                  <a:lumMod val="30000"/>
                  <a:lumOff val="70000"/>
                </a:schemeClr>
              </a:gs>
            </a:gsLst>
            <a:lin ang="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a:solidFill>
                <a:prstClr val="white"/>
              </a:solidFill>
              <a:latin typeface="Calibri"/>
            </a:endParaRPr>
          </a:p>
        </p:txBody>
      </p:sp>
      <p:cxnSp>
        <p:nvCxnSpPr>
          <p:cNvPr id="54" name="Straight Connector 53"/>
          <p:cNvCxnSpPr/>
          <p:nvPr/>
        </p:nvCxnSpPr>
        <p:spPr>
          <a:xfrm>
            <a:off x="6749530" y="4577663"/>
            <a:ext cx="6815" cy="1575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8787132" y="3451174"/>
            <a:ext cx="1541432" cy="193996"/>
          </a:xfrm>
          <a:prstGeom prst="rect">
            <a:avLst/>
          </a:prstGeom>
          <a:gradFill>
            <a:gsLst>
              <a:gs pos="0">
                <a:srgbClr val="FF0000"/>
              </a:gs>
              <a:gs pos="51000">
                <a:srgbClr val="FFFF00"/>
              </a:gs>
              <a:gs pos="100000">
                <a:srgbClr val="00B050"/>
              </a:gs>
              <a:gs pos="100000">
                <a:schemeClr val="accent1">
                  <a:lumMod val="30000"/>
                  <a:lumOff val="70000"/>
                </a:schemeClr>
              </a:gs>
            </a:gsLst>
            <a:lin ang="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a:solidFill>
                <a:prstClr val="white"/>
              </a:solidFill>
              <a:latin typeface="Calibri"/>
            </a:endParaRPr>
          </a:p>
        </p:txBody>
      </p:sp>
      <p:sp>
        <p:nvSpPr>
          <p:cNvPr id="73" name="Snip Same Side Corner Rectangle 72"/>
          <p:cNvSpPr/>
          <p:nvPr/>
        </p:nvSpPr>
        <p:spPr>
          <a:xfrm rot="10800000">
            <a:off x="9716489" y="3451174"/>
            <a:ext cx="230578" cy="212433"/>
          </a:xfrm>
          <a:prstGeom prst="snip2SameRect">
            <a:avLst>
              <a:gd name="adj1" fmla="val 41414"/>
              <a:gd name="adj2"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sz="1530">
              <a:solidFill>
                <a:prstClr val="white"/>
              </a:solidFill>
              <a:latin typeface="Calibri"/>
            </a:endParaRPr>
          </a:p>
        </p:txBody>
      </p:sp>
      <p:sp>
        <p:nvSpPr>
          <p:cNvPr id="74" name="Rectangle 73"/>
          <p:cNvSpPr/>
          <p:nvPr/>
        </p:nvSpPr>
        <p:spPr>
          <a:xfrm>
            <a:off x="2421075" y="4387948"/>
            <a:ext cx="3607969" cy="266676"/>
          </a:xfrm>
          <a:prstGeom prst="rect">
            <a:avLst/>
          </a:prstGeom>
        </p:spPr>
        <p:txBody>
          <a:bodyPr wrap="square">
            <a:spAutoFit/>
          </a:bodyPr>
          <a:lstStyle/>
          <a:p>
            <a:pPr algn="ctr">
              <a:defRPr/>
            </a:pPr>
            <a:r>
              <a:rPr lang="en-US" sz="1133" b="1" u="sng" dirty="0">
                <a:solidFill>
                  <a:prstClr val="black"/>
                </a:solidFill>
                <a:latin typeface="Arial" panose="020B0604020202020204" pitchFamily="34" charset="0"/>
                <a:cs typeface="Arial" panose="020B0604020202020204" pitchFamily="34" charset="0"/>
              </a:rPr>
              <a:t>Winning Matters (Last 90 Days) </a:t>
            </a:r>
          </a:p>
        </p:txBody>
      </p:sp>
      <p:sp>
        <p:nvSpPr>
          <p:cNvPr id="75" name="Rectangle 74"/>
          <p:cNvSpPr/>
          <p:nvPr/>
        </p:nvSpPr>
        <p:spPr>
          <a:xfrm>
            <a:off x="7823829" y="4376390"/>
            <a:ext cx="3481997" cy="266676"/>
          </a:xfrm>
          <a:prstGeom prst="rect">
            <a:avLst/>
          </a:prstGeom>
        </p:spPr>
        <p:txBody>
          <a:bodyPr wrap="square">
            <a:spAutoFit/>
          </a:bodyPr>
          <a:lstStyle/>
          <a:p>
            <a:pPr algn="ctr">
              <a:defRPr/>
            </a:pPr>
            <a:r>
              <a:rPr lang="en-US" sz="1133" b="1" u="sng" dirty="0">
                <a:solidFill>
                  <a:prstClr val="black"/>
                </a:solidFill>
                <a:latin typeface="Arial" panose="020B0604020202020204" pitchFamily="34" charset="0"/>
                <a:cs typeface="Arial" panose="020B0604020202020204" pitchFamily="34" charset="0"/>
              </a:rPr>
              <a:t>Actions (Next 30 Days) </a:t>
            </a:r>
          </a:p>
        </p:txBody>
      </p:sp>
      <p:sp>
        <p:nvSpPr>
          <p:cNvPr id="28" name="TextBox 27"/>
          <p:cNvSpPr txBox="1"/>
          <p:nvPr/>
        </p:nvSpPr>
        <p:spPr>
          <a:xfrm>
            <a:off x="1821024" y="4629547"/>
            <a:ext cx="4958383" cy="924869"/>
          </a:xfrm>
          <a:prstGeom prst="rect">
            <a:avLst/>
          </a:prstGeom>
          <a:noFill/>
        </p:spPr>
        <p:txBody>
          <a:bodyPr wrap="square" lIns="77724" tIns="38862" rIns="77724" bIns="38862" rtlCol="0" anchor="t">
            <a:spAutoFit/>
          </a:bodyPr>
          <a:lstStyle/>
          <a:p>
            <a:pPr marL="188595" indent="-188595">
              <a:buFont typeface="Wingdings" panose="05000000000000000000" pitchFamily="2" charset="2"/>
              <a:buChar char="ü"/>
              <a:defRPr/>
            </a:pPr>
            <a:r>
              <a:rPr lang="en-US" sz="1100" b="0" i="0" u="none" strike="noStrike" dirty="0">
                <a:solidFill>
                  <a:srgbClr val="0000FF"/>
                </a:solidFill>
                <a:effectLst/>
                <a:latin typeface="Arial" panose="020B0604020202020204" pitchFamily="34" charset="0"/>
              </a:rPr>
              <a:t>MHS Genesis is currently 99% deployed across the enterprise; The last wave was Guam on 13 Jan 24</a:t>
            </a:r>
          </a:p>
          <a:p>
            <a:pPr>
              <a:defRPr/>
            </a:pPr>
            <a:endParaRPr lang="en-US" sz="1100" dirty="0">
              <a:solidFill>
                <a:srgbClr val="0000FF"/>
              </a:solidFill>
              <a:latin typeface=" Arial"/>
              <a:ea typeface="+mn-lt"/>
              <a:cs typeface="+mn-lt"/>
            </a:endParaRPr>
          </a:p>
          <a:p>
            <a:pPr marL="188595" indent="-188595">
              <a:buFont typeface="Wingdings" panose="05000000000000000000" pitchFamily="2" charset="2"/>
              <a:buChar char="ü"/>
              <a:defRPr/>
            </a:pPr>
            <a:r>
              <a:rPr lang="en-US" sz="1100" dirty="0">
                <a:solidFill>
                  <a:schemeClr val="tx1">
                    <a:lumMod val="95000"/>
                    <a:lumOff val="5000"/>
                  </a:schemeClr>
                </a:solidFill>
                <a:latin typeface="Arial"/>
                <a:ea typeface="Calibri"/>
                <a:cs typeface="Arial"/>
              </a:rPr>
              <a:t>Resubmit Legislative Proposal for FY26 NDAA Pharmacy Support in all remote MTF locations (2-year process) (Dec 23)</a:t>
            </a:r>
            <a:endParaRPr lang="en-US" sz="1100" dirty="0">
              <a:solidFill>
                <a:schemeClr val="tx1">
                  <a:lumMod val="95000"/>
                  <a:lumOff val="5000"/>
                </a:schemeClr>
              </a:solidFill>
              <a:latin typeface=" Arial"/>
              <a:ea typeface="Calibri"/>
            </a:endParaRPr>
          </a:p>
        </p:txBody>
      </p:sp>
      <p:sp>
        <p:nvSpPr>
          <p:cNvPr id="29" name="TextBox 28"/>
          <p:cNvSpPr txBox="1"/>
          <p:nvPr/>
        </p:nvSpPr>
        <p:spPr>
          <a:xfrm>
            <a:off x="6745827" y="4614432"/>
            <a:ext cx="5383270" cy="417037"/>
          </a:xfrm>
          <a:prstGeom prst="rect">
            <a:avLst/>
          </a:prstGeom>
          <a:noFill/>
        </p:spPr>
        <p:txBody>
          <a:bodyPr wrap="square" lIns="77724" tIns="38862" rIns="77724" bIns="38862" rtlCol="0" anchor="t">
            <a:spAutoFit/>
          </a:bodyPr>
          <a:lstStyle/>
          <a:p>
            <a:pPr marL="113030" indent="-113030">
              <a:buFont typeface="Wingdings" panose="05000000000000000000" pitchFamily="2" charset="2"/>
              <a:buChar char="q"/>
              <a:defRPr/>
            </a:pPr>
            <a:r>
              <a:rPr lang="en-US" sz="1100" b="0" i="0" u="none" strike="noStrike" dirty="0">
                <a:solidFill>
                  <a:srgbClr val="000000"/>
                </a:solidFill>
                <a:effectLst/>
                <a:latin typeface="Arial" panose="020B0604020202020204" pitchFamily="34" charset="0"/>
              </a:rPr>
              <a:t> MHS Genesis is currently 99% deployed across the enterprise; The final wave is a Joint Navy and VA facility in North Chicago that will go live in Mar 24.</a:t>
            </a:r>
            <a:endParaRPr lang="en-US" sz="1133" dirty="0">
              <a:solidFill>
                <a:srgbClr val="0005C0"/>
              </a:solidFill>
              <a:latin typeface="Arial" panose="020B0604020202020204" pitchFamily="34" charset="0"/>
              <a:cs typeface="Arial" panose="020B0604020202020204" pitchFamily="34" charset="0"/>
            </a:endParaRPr>
          </a:p>
        </p:txBody>
      </p:sp>
      <p:sp>
        <p:nvSpPr>
          <p:cNvPr id="27" name="Snip Same Side Corner Rectangle 26"/>
          <p:cNvSpPr/>
          <p:nvPr/>
        </p:nvSpPr>
        <p:spPr>
          <a:xfrm rot="10800000">
            <a:off x="9884965" y="2807445"/>
            <a:ext cx="230578" cy="212433"/>
          </a:xfrm>
          <a:prstGeom prst="snip2SameRect">
            <a:avLst>
              <a:gd name="adj1" fmla="val 41414"/>
              <a:gd name="adj2"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sz="1530">
              <a:solidFill>
                <a:prstClr val="white"/>
              </a:solidFill>
              <a:latin typeface="Calibri"/>
            </a:endParaRPr>
          </a:p>
        </p:txBody>
      </p:sp>
      <p:sp>
        <p:nvSpPr>
          <p:cNvPr id="30" name="Snip Same Side Corner Rectangle 29"/>
          <p:cNvSpPr/>
          <p:nvPr/>
        </p:nvSpPr>
        <p:spPr>
          <a:xfrm rot="10800000">
            <a:off x="9486165" y="2433007"/>
            <a:ext cx="230578" cy="212433"/>
          </a:xfrm>
          <a:prstGeom prst="snip2SameRect">
            <a:avLst>
              <a:gd name="adj1" fmla="val 41414"/>
              <a:gd name="adj2"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sz="1530">
              <a:solidFill>
                <a:prstClr val="white"/>
              </a:solidFill>
              <a:latin typeface="Calibri"/>
            </a:endParaRPr>
          </a:p>
        </p:txBody>
      </p:sp>
      <p:sp>
        <p:nvSpPr>
          <p:cNvPr id="9" name="object 5">
            <a:extLst>
              <a:ext uri="{FF2B5EF4-FFF2-40B4-BE49-F238E27FC236}">
                <a16:creationId xmlns:a16="http://schemas.microsoft.com/office/drawing/2014/main" id="{95B46BE7-3827-35A0-3B2D-D38D88CC21F2}"/>
              </a:ext>
            </a:extLst>
          </p:cNvPr>
          <p:cNvSpPr txBox="1">
            <a:spLocks noGrp="1"/>
          </p:cNvSpPr>
          <p:nvPr>
            <p:ph type="title"/>
          </p:nvPr>
        </p:nvSpPr>
        <p:spPr>
          <a:xfrm>
            <a:off x="6781230" y="302609"/>
            <a:ext cx="6293695" cy="348878"/>
          </a:xfrm>
          <a:prstGeom prst="rect">
            <a:avLst/>
          </a:prstGeom>
        </p:spPr>
        <p:txBody>
          <a:bodyPr vert="horz" wrap="square" lIns="0" tIns="0" rIns="0" bIns="0" numCol="1" rtlCol="0" anchor="ctr" anchorCtr="0" compatLnSpc="1">
            <a:prstTxWarp prst="textNoShape">
              <a:avLst/>
            </a:prstTxWarp>
            <a:spAutoFit/>
          </a:bodyPr>
          <a:lstStyle/>
          <a:p>
            <a:pPr marL="10795"/>
            <a:r>
              <a:rPr lang="en-US" sz="2267" dirty="0">
                <a:solidFill>
                  <a:srgbClr val="FFC000"/>
                </a:solidFill>
              </a:rPr>
              <a:t>LOE 2:  Healthcare Campaign Plan</a:t>
            </a:r>
            <a:endParaRPr sz="3173" dirty="0">
              <a:solidFill>
                <a:srgbClr val="FFC000"/>
              </a:solidFill>
            </a:endParaRPr>
          </a:p>
        </p:txBody>
      </p:sp>
    </p:spTree>
    <p:extLst>
      <p:ext uri="{BB962C8B-B14F-4D97-AF65-F5344CB8AC3E}">
        <p14:creationId xmlns:p14="http://schemas.microsoft.com/office/powerpoint/2010/main" val="635077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95465" y="142876"/>
            <a:ext cx="5280660" cy="694691"/>
          </a:xfrm>
          <a:prstGeom prst="rect">
            <a:avLst/>
          </a:prstGeom>
        </p:spPr>
        <p:txBody>
          <a:bodyPr lIns="91440" tIns="45720" rIns="91440" bIns="45720" anchor="t"/>
          <a:lstStyle>
            <a:defPPr>
              <a:defRPr lang="en-US"/>
            </a:defPPr>
            <a:lvl1pPr algn="r" eaLnBrk="0" fontAlgn="base" hangingPunct="0">
              <a:spcBef>
                <a:spcPct val="0"/>
              </a:spcBef>
              <a:spcAft>
                <a:spcPct val="0"/>
              </a:spcAft>
              <a:defRPr sz="3200" b="1" kern="0">
                <a:solidFill>
                  <a:srgbClr val="FFC000"/>
                </a:solidFill>
                <a:latin typeface=" Arial"/>
                <a:ea typeface="+mj-ea"/>
                <a:cs typeface="Arial" pitchFamily="34" charset="0"/>
              </a:defRPr>
            </a:lvl1pPr>
            <a:lvl2pPr algn="ctr" eaLnBrk="0" fontAlgn="base" hangingPunct="0">
              <a:spcBef>
                <a:spcPct val="0"/>
              </a:spcBef>
              <a:spcAft>
                <a:spcPct val="0"/>
              </a:spcAft>
              <a:defRPr sz="3631">
                <a:solidFill>
                  <a:schemeClr val="tx2"/>
                </a:solidFill>
                <a:latin typeface="Arial" charset="0"/>
                <a:cs typeface="Arial" charset="0"/>
              </a:defRPr>
            </a:lvl2pPr>
            <a:lvl3pPr algn="ctr" eaLnBrk="0" fontAlgn="base" hangingPunct="0">
              <a:spcBef>
                <a:spcPct val="0"/>
              </a:spcBef>
              <a:spcAft>
                <a:spcPct val="0"/>
              </a:spcAft>
              <a:defRPr sz="3631">
                <a:solidFill>
                  <a:schemeClr val="tx2"/>
                </a:solidFill>
                <a:latin typeface="Arial" charset="0"/>
                <a:cs typeface="Arial" charset="0"/>
              </a:defRPr>
            </a:lvl3pPr>
            <a:lvl4pPr algn="ctr" eaLnBrk="0" fontAlgn="base" hangingPunct="0">
              <a:spcBef>
                <a:spcPct val="0"/>
              </a:spcBef>
              <a:spcAft>
                <a:spcPct val="0"/>
              </a:spcAft>
              <a:defRPr sz="3631">
                <a:solidFill>
                  <a:schemeClr val="tx2"/>
                </a:solidFill>
                <a:latin typeface="Arial" charset="0"/>
                <a:cs typeface="Arial" charset="0"/>
              </a:defRPr>
            </a:lvl4pPr>
            <a:lvl5pPr algn="ctr" eaLnBrk="0" fontAlgn="base" hangingPunct="0">
              <a:spcBef>
                <a:spcPct val="0"/>
              </a:spcBef>
              <a:spcAft>
                <a:spcPct val="0"/>
              </a:spcAft>
              <a:defRPr sz="3631">
                <a:solidFill>
                  <a:schemeClr val="tx2"/>
                </a:solidFill>
                <a:latin typeface="Arial" charset="0"/>
                <a:cs typeface="Arial" charset="0"/>
              </a:defRPr>
            </a:lvl5pPr>
            <a:lvl6pPr marL="377187" algn="ctr" fontAlgn="base">
              <a:spcBef>
                <a:spcPct val="0"/>
              </a:spcBef>
              <a:spcAft>
                <a:spcPct val="0"/>
              </a:spcAft>
              <a:defRPr sz="3631">
                <a:solidFill>
                  <a:schemeClr val="tx2"/>
                </a:solidFill>
                <a:latin typeface="Times New Roman" pitchFamily="18" charset="0"/>
              </a:defRPr>
            </a:lvl6pPr>
            <a:lvl7pPr marL="754371" algn="ctr" fontAlgn="base">
              <a:spcBef>
                <a:spcPct val="0"/>
              </a:spcBef>
              <a:spcAft>
                <a:spcPct val="0"/>
              </a:spcAft>
              <a:defRPr sz="3631">
                <a:solidFill>
                  <a:schemeClr val="tx2"/>
                </a:solidFill>
                <a:latin typeface="Times New Roman" pitchFamily="18" charset="0"/>
              </a:defRPr>
            </a:lvl7pPr>
            <a:lvl8pPr marL="1131558" algn="ctr" fontAlgn="base">
              <a:spcBef>
                <a:spcPct val="0"/>
              </a:spcBef>
              <a:spcAft>
                <a:spcPct val="0"/>
              </a:spcAft>
              <a:defRPr sz="3631">
                <a:solidFill>
                  <a:schemeClr val="tx2"/>
                </a:solidFill>
                <a:latin typeface="Times New Roman" pitchFamily="18" charset="0"/>
              </a:defRPr>
            </a:lvl8pPr>
            <a:lvl9pPr marL="1508743" algn="ctr" fontAlgn="base">
              <a:spcBef>
                <a:spcPct val="0"/>
              </a:spcBef>
              <a:spcAft>
                <a:spcPct val="0"/>
              </a:spcAft>
              <a:defRPr sz="3631">
                <a:solidFill>
                  <a:schemeClr val="tx2"/>
                </a:solidFill>
                <a:latin typeface="Times New Roman" pitchFamily="18" charset="0"/>
              </a:defRPr>
            </a:lvl9pPr>
          </a:lstStyle>
          <a:p>
            <a:r>
              <a:rPr lang="en-US" sz="3200" b="1" dirty="0">
                <a:solidFill>
                  <a:srgbClr val="FFC000"/>
                </a:solidFill>
                <a:latin typeface=" Arial"/>
              </a:rPr>
              <a:t>Behavioral Health Roll Up</a:t>
            </a:r>
          </a:p>
          <a:p>
            <a:endParaRPr lang="en-US" altLang="en-US" dirty="0"/>
          </a:p>
        </p:txBody>
      </p:sp>
      <p:sp>
        <p:nvSpPr>
          <p:cNvPr id="3" name="Content Placeholder 4"/>
          <p:cNvSpPr txBox="1">
            <a:spLocks/>
          </p:cNvSpPr>
          <p:nvPr/>
        </p:nvSpPr>
        <p:spPr>
          <a:xfrm>
            <a:off x="972766" y="1050797"/>
            <a:ext cx="11780195" cy="6232208"/>
          </a:xfrm>
          <a:prstGeom prst="rect">
            <a:avLst/>
          </a:prstGeom>
        </p:spPr>
        <p:txBody>
          <a:bodyPr/>
          <a:lstStyle>
            <a:lvl1pPr marL="342887" marR="0" indent="-34288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1pPr>
            <a:lvl2pPr marL="783744" marR="0" indent="-326560"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2pPr>
            <a:lvl3pPr marL="1219158" marR="0" indent="-304790"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3pPr>
            <a:lvl4pPr marL="1737299"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4pPr>
            <a:lvl5pPr marL="2194484"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5pPr>
            <a:lvl6pPr marL="2651668"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6pPr>
            <a:lvl7pPr marL="3108853"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7pPr>
            <a:lvl8pPr marL="3566036"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8pPr>
            <a:lvl9pPr marL="4023221"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9pPr>
          </a:lstStyle>
          <a:p>
            <a:pPr>
              <a:spcBef>
                <a:spcPts val="0"/>
              </a:spcBef>
              <a:buFont typeface="Wingdings" panose="05000000000000000000" pitchFamily="2" charset="2"/>
              <a:buChar char="Ø"/>
            </a:pPr>
            <a:r>
              <a:rPr lang="en-US" sz="2400" dirty="0"/>
              <a:t>OTSG supporting the DHA enterprise wide roll out the Behavioral Health (BH) Targeted Care Initiative: providing the right support or service, at the right time, for the right Soldier</a:t>
            </a:r>
          </a:p>
          <a:p>
            <a:pPr>
              <a:spcBef>
                <a:spcPts val="0"/>
              </a:spcBef>
              <a:buFont typeface="Wingdings" panose="05000000000000000000" pitchFamily="2" charset="2"/>
              <a:buChar char="Ø"/>
            </a:pPr>
            <a:endParaRPr lang="en-US" sz="2400" dirty="0"/>
          </a:p>
          <a:p>
            <a:pPr>
              <a:spcBef>
                <a:spcPts val="0"/>
              </a:spcBef>
              <a:buFont typeface="Wingdings" panose="05000000000000000000" pitchFamily="2" charset="2"/>
              <a:buChar char="Ø"/>
            </a:pPr>
            <a:r>
              <a:rPr lang="en-US" sz="2400" dirty="0"/>
              <a:t>OTSG currently providing bridging support resources to locations with significant shortages/challenges with short term military manning and facilitation of the DHA Brave BH telehealth program utilization</a:t>
            </a:r>
          </a:p>
          <a:p>
            <a:pPr marL="0" indent="0">
              <a:spcBef>
                <a:spcPts val="0"/>
              </a:spcBef>
              <a:buNone/>
            </a:pPr>
            <a:endParaRPr lang="en-US" sz="2400" dirty="0"/>
          </a:p>
          <a:p>
            <a:pPr>
              <a:spcBef>
                <a:spcPts val="0"/>
              </a:spcBef>
              <a:buFont typeface="Wingdings" panose="05000000000000000000" pitchFamily="2" charset="2"/>
              <a:buChar char="Ø"/>
            </a:pPr>
            <a:r>
              <a:rPr lang="en-US" sz="2400" dirty="0"/>
              <a:t>OTSG integrating Suicide Prevention Response Independent Review Committee (SPRIRC</a:t>
            </a:r>
            <a:r>
              <a:rPr lang="en-US" sz="2400"/>
              <a:t>) recommendations </a:t>
            </a:r>
            <a:r>
              <a:rPr lang="en-US" sz="2400" dirty="0"/>
              <a:t>across Amy prevention and health care delivery</a:t>
            </a:r>
          </a:p>
          <a:p>
            <a:pPr marL="0" indent="0">
              <a:spcBef>
                <a:spcPts val="0"/>
              </a:spcBef>
              <a:buNone/>
            </a:pPr>
            <a:endParaRPr lang="en-US" sz="2400" dirty="0"/>
          </a:p>
          <a:p>
            <a:pPr>
              <a:spcBef>
                <a:spcPts val="0"/>
              </a:spcBef>
              <a:buFont typeface="Wingdings" panose="05000000000000000000" pitchFamily="2" charset="2"/>
              <a:buChar char="Ø"/>
            </a:pPr>
            <a:r>
              <a:rPr lang="en-US" sz="2400" dirty="0"/>
              <a:t>OTSG serves as strategic partner with the DHA Brave BH telehealth program to assist in identification and prioritization of needs/requirements at Army installations</a:t>
            </a:r>
          </a:p>
          <a:p>
            <a:pPr marL="0" indent="0">
              <a:spcBef>
                <a:spcPts val="0"/>
              </a:spcBef>
              <a:buNone/>
            </a:pPr>
            <a:endParaRPr lang="en-US" sz="2400" dirty="0"/>
          </a:p>
          <a:p>
            <a:pPr>
              <a:spcBef>
                <a:spcPts val="0"/>
              </a:spcBef>
              <a:buFont typeface="Wingdings" panose="05000000000000000000" pitchFamily="2" charset="2"/>
              <a:buChar char="Ø"/>
            </a:pPr>
            <a:r>
              <a:rPr lang="en-US" sz="2400" dirty="0"/>
              <a:t>OTSG is developing Medical Army Installation Commander’s Dashboard to improve installation level visibility on readiness, trends, and medical resource availability</a:t>
            </a:r>
          </a:p>
          <a:p>
            <a:pPr>
              <a:spcBef>
                <a:spcPts val="0"/>
              </a:spcBef>
              <a:buFont typeface="Wingdings" panose="05000000000000000000" pitchFamily="2" charset="2"/>
              <a:buChar char="Ø"/>
            </a:pPr>
            <a:endParaRPr lang="en-US" sz="2400" dirty="0"/>
          </a:p>
          <a:p>
            <a:pPr>
              <a:spcBef>
                <a:spcPts val="0"/>
              </a:spcBef>
              <a:buFont typeface="Wingdings" panose="05000000000000000000" pitchFamily="2" charset="2"/>
              <a:buChar char="Ø"/>
            </a:pPr>
            <a:endParaRPr lang="en-US" sz="1400" dirty="0"/>
          </a:p>
          <a:p>
            <a:pPr indent="-414516">
              <a:spcBef>
                <a:spcPts val="0"/>
              </a:spcBef>
              <a:buFont typeface="Wingdings" panose="05000000000000000000" pitchFamily="2" charset="2"/>
              <a:buChar char="Ø"/>
            </a:pPr>
            <a:endParaRPr lang="en-US" sz="1400" dirty="0"/>
          </a:p>
          <a:p>
            <a:pPr indent="-414516">
              <a:spcBef>
                <a:spcPts val="0"/>
              </a:spcBef>
              <a:buFont typeface="Wingdings" panose="05000000000000000000" pitchFamily="2" charset="2"/>
              <a:buChar char="Ø"/>
            </a:pPr>
            <a:endParaRPr lang="en-US" sz="1400" dirty="0"/>
          </a:p>
          <a:p>
            <a:pPr>
              <a:spcBef>
                <a:spcPts val="0"/>
              </a:spcBef>
              <a:buFont typeface="Wingdings" panose="05000000000000000000" pitchFamily="2" charset="2"/>
              <a:buChar char="Ø"/>
            </a:pPr>
            <a:endParaRPr lang="en-US" sz="2400" dirty="0"/>
          </a:p>
          <a:p>
            <a:pPr>
              <a:spcBef>
                <a:spcPts val="0"/>
              </a:spcBef>
              <a:buFont typeface="Wingdings" panose="05000000000000000000" pitchFamily="2" charset="2"/>
              <a:buChar char="Ø"/>
            </a:pPr>
            <a:endParaRPr lang="en-US" sz="2400" dirty="0"/>
          </a:p>
          <a:p>
            <a:pPr indent="-414516">
              <a:spcBef>
                <a:spcPts val="0"/>
              </a:spcBef>
              <a:buFont typeface="Wingdings" panose="05000000000000000000" pitchFamily="2" charset="2"/>
              <a:buChar char="Ø"/>
            </a:pPr>
            <a:endParaRPr lang="en-US" sz="2000" dirty="0"/>
          </a:p>
          <a:p>
            <a:pPr indent="-414516">
              <a:spcBef>
                <a:spcPts val="0"/>
              </a:spcBef>
              <a:buFont typeface="Wingdings" panose="05000000000000000000" pitchFamily="2" charset="2"/>
              <a:buChar char="Ø"/>
            </a:pPr>
            <a:endParaRPr lang="en-US" sz="2400" dirty="0"/>
          </a:p>
          <a:p>
            <a:pPr>
              <a:buFont typeface="Wingdings" panose="05000000000000000000" pitchFamily="2" charset="2"/>
              <a:buChar char="Ø"/>
            </a:pPr>
            <a:endParaRPr lang="en-US" sz="2400" dirty="0"/>
          </a:p>
        </p:txBody>
      </p:sp>
      <p:sp>
        <p:nvSpPr>
          <p:cNvPr id="6" name="AutoShape 2" descr="data:image/png;base64,iVBORw0KGgoAAAANSUhEUgAAAUoAAAAyCAYAAAA6L5IdAAAgAElEQVR4Aey9ZZRVR9r+TXQmI888SWYyE5mJhxDHQoQEkuDuEggSCC4NtLt70+7u7u5NC01Dow002ri7O7//uqvPgUMHEiR55v3w7rVq7X3OttpVta9961XtuHmD+ys3udty89p5Lpxq5viefPZs8GNLnT5NpeNpyO5LVdKXlMV0pTK+G/VpPVhTMISNldPZucqag1ujOXmwhssX9sHNa3e79H3W637rr3Mcd3+Wu1fi///3oVrgvseVTr/c65yHqsB/8yQZX/fxXPK89zsWb978/d6He7W79v82TXnzhubZ2vx/fzhyn+2ivbd2fbd20u77P1i3u6+Ha9MgVy+d4Oyx9RzdncuuDYE011uyoXIWq/LHUpUykMLob8kP/4LCqM6URn9ESdQnFEV+SnF0dyqTelGbOZQV+ZNZXb6EzSuc2bs5mpMHKrl0dgc3rl28826/eSPc5Nq16xw7dZ4NOw9SuW4n5et2ULWhhWVN/zelqqmFivU7qVi3k/rNe9h9+CQnzp6n5dBxVjTvoWL9DsrX7/g/q4/2uSs3tKj7Vq3fSdOuQxw7fY7DJ8/S1HKI6g0tlK3VttOuO+pWuX4npWu2q2fZc+Qkl65cbQWAR365BXBucuPGTQ6eOEPD1r2Urduh2qdtf7XWfSdVG3bS1HKQE2fOqbJx92Gqm1pUH8sx2md92HX1xl0s37yblVv3sa7lINv2HePA8TOcu3j5znGr/fWL47f1+c5cuKSuU7d5N2Vrt1PUuJWCVVsoX7sdqf+p8xe5KW15a2kLsDogeusY2dD9X87RXXT36V5be4zsv8nNmze4dOUa+4+eYsf+Y5w8e0EdcO36dTbvPaL6Yu3OAxw/e54bAqA/A7T7uY8WeO9dj6tXr6mxuG3/MXYdPsmZ8xdV/aSO94Vhv9gPvw7evw6U2naTAXvtAudPNnNoewqba42pzx5GcUwXsoPak+b7FklebxHh0gF/m48Jd/6Y7KAOlEa9Q05wB2I8PibY4RNCnT4g3PldYj3eJt33LfLD3qMy6WtWF09m5xoPju8r5/L5A9y8IS+bdvmNGkPTiRcuXaFh8x4c48oYZxfLKJsYxjsl8r1L0u9fXJMY75LIGIc4xtjFMscnk9TqDazZsZ+EijUs8M1kjF0Mo+1ifv+6tHnesY7x6r7jHeJxTq6gvnk31U07cUmqYLJzIiOto1U7TXBNvqNuct5wyyhmLE0lvKiBHQeOazvuzpf1QQer5ipHTp0jddl6ZvukM8ImitEOcYx3TmSCTv3HOiYw2j6O8Y7xOCeVs2bbXlU8UquY7JrEKJtoxjklMMH10fr4B7dkpnmmMscvA/3QfOzjywjKqye7fhON2/az/9hpZHzdCWx3Gb+asShAJGDonVnLDO90JrknM9ElkXEOcUxzTyE4r54te49y9dp1nTa9c/MODL1zl+bX3QBIe+Av7UPdd8f+4ySWriYws4bVW/aqEy9euUZi1ToWh+QRkLec5r1HuH7jF64lff9Li9p/7/MFoPPrN+GbUU1S5Vq2Hzimc7W7tO+DjrVfOf4XgPLOSgt4HdmVz5blJjRk96co/H1SvF8lzu1lgu1fw8PsPVxMP8bZuDM2+p/hZ9uRvOB3qIh+gzS/d/G27ozF4s8xWfg5pgs/ZanF+yR7vkK2/z9I836JdL+3KYn5jDXFE9m93ovTR1Zy/Vrr1+tWizzq10NzodPnLpFdu5Fh5hE8N8iUZ/sb8/wIK54fZfP7l9FyD2ueG2Ku7t3hRzfsEysobNyGRVQxH//oxnMDTXh2oElrXdTxv3O95B6jbXhumEXrfYeaM8IulrS6jSRUrmWMTTSvjrTmf/sa8/xwK/4+xvZ2O8l5Iyz5Wz8j/j3SSgFSTv1mrl3TeTF+ZRDeVSLQAMnlq9eo3djCHM80Xh1rw//2M+TZ4RaqDf+u01/PDbPk2UFmPD/MguE20RQ0NFPU0MxEhzheG23Ds/2MeG64JX8f82ht+Y/RNvxzrC0vf2/Haz840f5HVzrO9eE70zAme6TgkFBGVu1GWg6eQAlYtwfvnZKP5v/rN25QtHorw2yieXOKM13n+/CdYRA99PzpvSQI25gSVm/dz+nzl7h2XadNgSvXrnH+4hWuXLlturpy9Zo69tzFKz+T7a5fv6EkwrMXdKXfVon92o0bCPjJvlaNoLWCZ85fJm/5JqY7JzLGMoKk8jVcvX6DC5euElOymhneGXikL2Pj7kPc0CD2lWvXOXP+EtJ32kU+CLJfwPTy1eucPn+Z85euaHertXxcLly+yrHT5zl04qyqi/YA0bpsowoZaR6OVWQxq7ft1+66fzPHw4xDzTn3AMrbIClS5Lnj69mzMZDVReMoi+lAlt8/iHR8EW/L9nhbfYKHRTfsDLtjY9AdB6MvcDT+jBCnT8gPeYeyyLdI8XkfL+tPMV3UA/2532C0oCeB9p0piXiLgtA3CXN6F2+Ltwixe4ks/39TnfwZm2oWcWRXNlcuHLxTnH8UsNQ07cmzF0muWk+PRQG0676Adp/Po913S2jX2+D3L33kHvq0+1pP3VteduPIIrJWNKMXlMvLo2xo9+X81iL16WP4f1Mnqde3i2nXfT7teujxjXEocVXriShZRR/DYP7cy4B23ebS7tsltOurUydVP33afbVAlVfG22MTV6bU0VtS1QP32e3xd/jkOXyyauk0cyntvl7Y2le99H/eLt9I3RfSruciehoGk1G3UX0MB5uE8xdpx8/m0k6O0a37Q/e3fmsfSj2kyHX6G/Pn4Ra8O8WFoeYR2MeWUb5mB0dPn9d5oXUkH82/V6/dIKV6PV0X+vHKREclFVtEFmEfW4JTbCkZ1RvYvPuIMhNVr99BbdNOtu47yubdhylpaKZuw06Onz7P1evXFThn1WzAJ20ZYbn1LFu3g2NnziMgePzMeZat3UFUfgNJpWto2nlQqdQXr1xl0+7DFK5sJqZkFYGZtaRVrVVS7NmLl9my5ygWEYW8M9GR18faMmdpKqs27+HQ8TOkLNvAkpB8AvPq2XHgmLrezgPHSalYi396NWmV69h58JgCeLmPgGnhqi3El64mILOW2OJVSrOTj4D0+OlzF1nVvIek0tUEZ9eRVrVe1e3cpSts2XeE+V6pfD7Lk0X+2azcsk+nXX9ddb7rx/gBgPMuQHl7kF6/dpGTh2rZWm9GTepX5Aa9QtLSlwlzfgcPyy7YGnbH3ugrXM0+Y6lFF7ysOuFr24lAp07EeHYiI6gT2aGdSQ74lFC37nhY98TF7CsFmqk+71Id+yq5we3xtumGndGXuJh0Idj+bZKXvkhxxDs0Foxk36ZQLpxuuVOVeYAHvKOBNE176twl0mqa6GMc2vrCfadPu8GmPDHU/HcvTw4z5/EhZrTrZ6Tu/cpEJyzjSslftQWj8AJe/8GJdgJKvQ1a6zLM4nev0xPDzJHSbqAJ7QQw+xvR3yqK5JoNxJWvZZBFBP8zxLwVaAaZ8uTwO+v05FBzHhtkQrteS3higAmj7GKVre0OieFB+kznFWjcto9pS1OV1Ko+Zn0NeXKoBU+0aRdV996GtBtgTF+LCHJWbCavfjMjrWP4m9RdAH6gyc/q/jB9/vgQcx4bYspjg01pN0hTpO36GfJEbwP+PMCE1yc4Ms4+jvjyNew/dkZHutOA5S2gvE5azQa+Mgzi4zleGIXmk7ZsPau37mPPoROI9nPs9AWKG5qxCi9gjmcqNjEl2EYXM8stmaDMGnYdOs6OQyeUmj7CPIL3JzrSY643+gHZLNuwk/3Hz1C4cgvzvDIYqB/EMONQHOJKWS821gPHCcxbzvcOcXw5z4cu090YahqqzC1ihy1bvY2JTvH8ZaAJz/Qz4rNZnuqeYgeOrVjLHP9sfHOWs3nPEbbvP4Z/Vi29FgXQcYozg4xC8M2sYc+RU+w5egq/3OWMtY/lqwW+dP3Jg2/0/BTo1WzczcWr1xD7dnTBCqY5xNN3UQAjLSPVs67ecYCm3YcwDMrh20UBGIXk0bj1vypR3gbJa1fOKHthU7UeZbEfker1T4LtXsHJpDPmS77FYsm3OBp1w92sE362nYhw70Ks9xfE+X9LQnB/EkOHkRA6mvjQ0cSFjCImaDSR/mMI9xlBtG9/MkO/oCTqAzL83yHA9kOcTD5T17Rc/DWe5h2Id/0HuUEvUZfRh+1rvDl3csttyfKBJRStsbh1dApQisQx0DySpwaaKmngyRGW/HGUNc/8zuVPo615epQV7Qab0W6gKa9PdcM2sVwZ8M2iinjnRzcFNvJSq7qMtvnd6/TMaGukPDHcgnaDTHhyiBlD7GJIq2sisXIdw21ieG6ktZLGnhxuyZ/G/LxO0nYCUgLyH8zwwDW1in3HTt+GvIcAypPnLhJTtprPFvryuAD4QGPk/tr66vaVAKe051NDzRlkE01eQ7NSv8fZx/O81L2fkQLXu9Vd9zr3sy3P+sdRVqr8YaQVT4+0UgB86wP43WIllT831Jz+xiGEFzaw77huW9x+z65fv05uQzN9zML5z0QHei8JYL5XOhk1G5QKLQ0oZgwBTvPwQr5Y4EOHqS50m+OlgCShbDVb9h4htrRR2ZC7zPSk83R3BVILfDMUUIsUpx+Sx5cL/em1OJDPZ3vxnX6gktRTazYw1z+LrnO9ee9HNz6f683n87zpbxyqgDenfhNzfTJ49Xt7XhhhSR/9QBJKG5Wk55ldx1C7OKzjyyhauYW40kYmOsbzwVRXPp3pQbdZSxllHUVmbRPl67Yz2zeTD35yp8NUZwWWnWcu5dM53nikLlPOuiOnzipp9kenBL6c6827U134YpE/IcWrWL55D5aRhQw2DcM8ovC/rHprhrXYBk/sK6OpchbFUe+S4P4Pguzb42jSHYMFfdGb1QvrJZ8SaP8RkUs/J9avPykRY8hOmEVeugn5mQ5kpTmTmuRIUrwtSfFWJCeYkZpgRGr8YlJi55AcNZXksFEkBvQixrMLQQ4fYGfQFYO532GxuJeSTsMcXiXZ81/K2SOOngunt3Lzpsao/TBgqXm+W0BpFsFTA0QSMFID/Y8jrfjVol4SeVEerrQFyjemumGXUE5h41ZMI4t4e6orT/Q3VqCj6iL3+aV6PWQ97qj/aGv+2AYoh9rFkFrXRELlOoZZR/PcCCslbT45zEIBVds6CcA8LuDfx5BnR1gyxjGOmqZdOgZ+HbXzF0HzNois2r6PBYHZvDjOTpkFHhtqhgBT23vLb5EM2w0w4akhZgyyjroFlGPt4pT9WVRuOUZA9m7n3/pPAeB99O3Iu1xnlDV/GGnNU8MtlVQupoxn+hrS3ySEpKp1HD/bJqIDELth/sot9DUP54XR1nw41UUjidUq84X2SyO2u/TajfQxDlHmhX+NsMIsopDtB08otVwkzU4zlioHUFBuPZk1TeSu2ERW3Ubc05bxtUEQH87yYrJbCkMsovhkliezfTJwSKrgB/cU+ppHMNsvi+CCBhYFZPPpbC8MgnLIb9ispMSBxiF0n++DQ3wZOw+e4PCps+oD/6VhCHoheXhl1DDfJ4MhZuHM8kwjKG85C/wy6aHnh1lEAf45yxEn4FdLgpjikYx/7nL0/LPoNMODed7pNG7dS8vB42Qtb2JRYI6y2b43ayn/meKMaWwpJWu2Yx1VyAjLCAWYjVv/W6r3LZC8yIkDNWyqXkhZ9LukereCpJNpd6wNvsNW/0ucjD4mwKEj8YF9SY6dRUqiNVnp7hQXxFBVWUhtTTlVFXmUFCVRXJRAUVE8ubkh5GZ7UpDjRFGuLVlptsTH2RAXbU5i5E/E+fcgyP49HA06YbLgG8wW9cbJ5HPCHF4hJ+Cf1KX3pGWdLxfP7NaOndb1L750bWwXmjP/m0ApL+rPJMoEceb8fwgoh5oriTJV48y5H6AUoHlKJNKBJkr6+2DmUuSFFY/1reXX+kpHQRW1Pa58DT30A/mDfMx66/PkcHMlXd8CNR3Q/M2AUueaP7uPRopUH5l7AKVW2nx6hIClsbKr/nOkJVPdkqncsPNnDhkJVcus20Qv0zA+1fPDKCxfSWbrdhy4wxkibdiwdR8TnRN4rKcer462IbSggfNXrrGyeY9ycnw6yxO/rDpaDp9E7Iunz19ETBfmUUW8O8OdV6e6MNopgTFOCfQ1i8AovFA5EgUox7slE1LSSMvRU8SWrKLnAl9ljxSnmNgaf3JJYrRFpLL7is1THD72SeV8bRzKwtA8LKJLlEQ7zjaG6KKVKuQtqrjVvj3NIwXz6BK+d01W9/fMrqVpzxFlo+ynH8hcz1Sy6ppIrlyHeWShiggZYhtNp0X+vDHdHeOYEvV+WEUWMvK/C5StX3GR1s6dWK882xL/GO8mIPkOHlZf42jyDe6mnQm260CsZ1cSI38kMcWd5IwAcnJCqSjPorZuJbXL11JXU0ZNZQrLqpNZviqP+sZSKirzKSrKpqIil1UNBTSuyKC8NIKMrFCSUv1IijcjKXQk4a5dcTTsjLleDzwse5Ls8z4loc9REvYsdZkD2LM5jssXdUIDHkSyfFigHGWFDPzHRWoRm5TYo6Ro7VMPsFZ2LTlXnADfLuFf4x0wi261UZoq1fvXJUqR3rTApOxlg8x4bPAjlCFmPCZ2U6U669Our5Gy8yXVbFBeb/EiPz/ylyVKqY9Ie0oF/m6JkipneKapmEPx7Krl1/pKA5Ry/Nb9RzEIzedf42yVJPv4IBP+MNLydwFK1Z6jWiVB1T9iPxanT782pb/YQI2UbfKpYZaqD5SqfhfQ/NNoG55WUrghj323hHemuOCaUqlUzFtOLvFcX71OUtV6vlwSyFeGwQQUNNCwbR9b9h9l24FjHDhxRnmHxYssavAgs3Ce7qXP62PtlP1ObIz1m3bzvU00XWcuxSGhXMV47j58gt2HTlDb1IJldLECypd/cGKscwIG4QVYx5WRUddETPlqpnmnM8opHs+cOhp3HFAhOF/M9WKBTwaV63aQU7sRUYf7Lg4gqrABifs8e/GSkii7G4awMCQPm/hSxtnHMtIqEq/UKhq27MUzvZpvFgcw0ysNy7gyxgjYuiQSWrqagyfPkVvTxDCTUOZ5pRGYU6dC4waYhCoNZqZvBgNtonln5lIMIovIW9mMSUgeA42CMQ7No6G5NUypdWC1EYh+7YP8EPvbqYBNDYBcOr+PvRv9qEv9nFTPF/Cz6YCNwdfYGH6Dt1UXIp3fI8n/K9LiF5CUV0Bc4QYSM9MpyvVlZW0yK1eUU1mZS3FBAIXZzhTn+7KsKoq6ujQqK/MpLKqgonIlGzduY39LAzvWRVFV7EFyRiTx2WUkZ8UpAA5y7oa/zQckeH5ISdSHVMW8QX7gs+QGv0ZD/kSO7Crk5nWd0IL7fXDNcz6wRDnKiqdGWLYa7/sb81hfeZGMWh0y8lI9SOkv5xq0Oka+1uNfo+0wjSwmb+UWbgGlANYA41YV8S6qtxYolRNFpK2+xrTr9whFJB8pAt7ijf9mCb1Nwkhctp74yrUq3OZ+gFKkqVZwMOCp/sZ8tsCPgNz6W0HKvwqWmv4R26Q4OPqZhfOk1KufIU+NsLhlF/yZpPeIqrdSxwUoR1jwhDj1+hvyZD8pRjprI57oZ8TjAp7ShwNNEcec1EXbH7r1ekYjmUoftftOnz8OMlXSYPWGnYgHWLtIfGRq9XplixP79I9LU5Q67JhcgX1iOem1TSrOcnnTbiwjCuk624u3fnCi8yxPBpmEEVHQQO3GXVhEFtJ9gS8DTEOZ452OY1wpAVm1JFWsVXGe/S0ilP17jH2sOja8cIXynNds3KVslF8sDmCIdTSLgnIYYRVJl9meOMaXsWnPEUpXb+V72xjaT7BnqlMCdRt3qaBvm8RyPlsSpFTv8KKVWEUVMcQsTNllZ3mlMcQ8gp6L/HFPriK0aJUCyn7W0Xjn1rPtwAmSy9Yw0CBIAaU4faa6JfHt4kDG2sYqm+oohzje/smdxWEF5K5oxigwh776gegH5ajEDG0b3ncW1P3ixF2Oa6e9mdglD7fksrpoDEWhL5Lg9gIelp+xaE5/jOZ9TpDde6QEf0t6qhWphWUkVp4kofIEyXml5Od4UV3sTnWxGwV5rmRkuZAa70JGgD35niYUhZpTmOFJdnYI+dmx1FeX0bKxhL0bAlhZZkRamiexBU3El+whIS2K+LCxpPp3oCD43xSEvkeKX2dil7YneekLlEa9y7Z6UxX4fuOGNk7rPu1fmod9EKD8wwhLntZIMn8bY8O/xtnxyngHXh5vz0vj7R68fG/HS+NseXGEFS8Os6TTDE9ck6tULJ1JZCFvTXXhiQFGvwiUSnobYcUzI6z4nxGWrTGgI6x4bqSVsiWKPfGBipw30or/HWym4iEltnS0TQzpdRuJq1zLUOuoVhuleJzvYaNUIKHspVaI9KdslaOsVZxd066DrVkU2sF2l4Gom9GxZd9RzKQtJrso59BjA0344+hW54kuGOluP6zqrZwxIyyVtPo/Y22UTeyj2Z50medNp7ledJztScc5XnSa680ns71pP82Vf4y14QnRCvobKS1D69hRa13VfZQVfxAnl4RQ9dLni4V+hBWu5Ojp2+YIsVEWNW5hmFUkr02w5+Of3Pl8oS+d53rxxQJf1Q7pNRsIzKpluiQqWEdhGl6AcVi+Ag09nwxKVm9VXv4FAVl0EbveaBu+nO2pYk8z65pYsWUvzilVfL0oAFHP+ywJwDy8gHXb97NmxwEWheTR/icPXhhrw9s/ONLxJ3dG2UYrCfbMhcs07zuCnl8Gb42z49MZHgTl1LFh1yGWZtcxwDIKi5hSlblV0rhVSYXtJznx2lhbPp7mppIQaja0ULm+hZl+WQx3jCewcKXytqdXrmOcZSQmQTkqocAjbRnj7eP4ZqEffQ2C+ULPj47zvLFPrqRszXbso4oYaxWFTdR/I45SfMk3rnHuZDOb64yVXTLT71+EO7+Hg0lP9Od8g83ijkQt/Zys5AVklRaTVn2MxOorJJQdILFgBem5yeRkeZOTZkRqmiEJ2UtJigwm29CWwrETyZ/xPRn+liRneJOWvpSCnCBqy0JorHKnqsCa1MwQYgubiS0+SEJ2PinJVmTHDaYg7H1i3d/Dw+JLPG26E+nyJlm+L1Cf2Zu9m6K4cuGI9tW7M5j3bi+i/KdZHgQoRWp4YogZ/5zoQE+jYKZ7pquvnX5wLnoB2egF5DxYCcxhYUA2830z1KCyjS6hZNVWajbtwiAsn9cmOfGYSKh3kyjFBDDckieHmPOnEVa8Nc2dAebhTHNP5iePFH50T2aKa9JDlx8c45loF8NUp3h80qup27xHAaXc42/iVf5VoGwFM2WrFEmwjwFfLQ4gsXLtLQ+u6oK79Y9G7RYJK39lMwPMwvmLOIf6GvHEkF93wjwKUD4+2JSnh5rxxo8uSjV1SqnCJ6cOr6xaPDNq8MyswSurjqUZdcrxNtM7nc8X+fPsGBvk3CeVk0miJto4mjSOISWB9tbn7SkuWMSUsOPQ7cwlyZvetPsQ3hnVTHdLZrxkZdnGMNwykgkOcXhlLFOAFVGwAo+kCuJLViEfnhXNu3GOK8U1oUxJeHuOnaJ49Tb0/DLpvTiA8dZReKYuY+Oew5y5eJnV2w8oCXG8dTSjzSNwTShnQ8tB6pv38pNPJm/86Mbrk534ZrEfC3zTiS5Zxe4jJ1V3nbt0mdTKtczxSOEn50TiSxrZfvA4xWu345a2jNSaJg4cO6MCxbNqm5jmmsQAgyBmeaQgQC3v254jp4kobWRpVg3lG3Zy+NQ5Vm3ejW/qMpLLVivpdt3Og4Tm1fOTayLjbWOUhGkYXkBB41Y27zlMdvV6/NKryazewK5DJzRRMGI2/L9QvYHLF49yYFsS9Zn9yfR9gSjXt3Cz6I7F4p44GXUlzPUrUqKmkJHhQnpREenL9pBYcYSovGZC01cRkbGchJwKEjPCiU11JibDh3T/ACqmmrO86wjKvxlNhpkH8ekFJBfnkZYXQ0a6FxkZfqRkpZJQsJKE0l2klzSQVxBNVk4waWlOpEaOIdCpGzZLumFr2AMvq85EOv+HnKB3WFs2i9OHV2ixr3V9txdQ9z/N0fcLlCJttNqsDOkww10ZxZdtaKHl0AnVUVv3HVHBvxIA/CBFJCZJ+ZJzZDBKNoR8oRcF5fLSeIdWtX6AiUb1vv3yiYoogPBYP2P+d7glA8wiCCtYwdrt+1i3Y7/yHDY07+Fhy4pNu5W9q3HLXhXDd+DEWeIq1tDLKIQ/iw2zr5Hy6CpVVVdyars9yprHxG773WL+M8GBJUG5yEtwe2mjAchAl2F/E3YfOYVzUoXKUnmsl766jnwctKqsrhSpu/0wQCkqs4T2iOnkDwON6TrPWwFjy6GTHDtzQQVrHz11TkmA8vvo6QscOnkOyW0Oyl/BEKsonh9joyRLiUO9q0de2kKkzz4GKqNHbG9rWw7oNMVNzl24xK5DJ1m/8yArt+xlxeY9SF+s2rqH7fuPqvhCCQESu63k30uGjqRJSnD35l2HOHTiDJevXeP0hUtsbDlExZrt1G1sUQ6VS5rsGMmSkXjLWsl3X7uDnfuPKdunqN7ije6m589s3wzSqtez80BrTrfkc6t+AQ6fOMv6HQeQsSG2T3G2HT97gZbDx9X9xdYqGYwnzlxg7fb9VK3driTWU+cvqWtIvvi+Y6doOXxCnSf1kQDz3QdPcPDoaS5euqqcV3uPnmLF5t1Ur9/Jqq17la1W8sjPXbzE4RNnENurrC9evnx/wpHu+/8I20r1Pnt8HZtrjSiKeJ9wh5dxMfsUK/2eOBl3I9T1MzJjp5KZ4U54pCM+Aa4EJZQQnb+F0LRVOPhn4RCQT3h2E0nlK4nLjicuwossQ1OW9Z5I7evdKXn3O9LHGpIQVER8+SYiC5cRmphCeEoREdkbiS05QEbVbmpXVLC+IY6amkwyCrKJT3AmzHsY7sxsQAMAACAASURBVGYdMZn/JUYLvsPN7BNiXV5kWdJXHGiOQAg6bqltv9YQmuH5IECpHDa99ZX6FZSznGO6XlzN9X6L1ZZ9x1gYmMu/xtr/IlBqQ3CeH27JJOdElm/a9Vvc/q7XuHDlKvEVa/jGIIhnBPjuEygFgCQoXMDhmYEm9NAPImnZei7rpNrdmQjQ6kyUl02kIslz/osA87eLlXNIAPF3Bcq+BvxhgLFSjWNKG7n5SznLmpaSGNGQ/AYlWT4pQCjxp8MsWj9uuh+OUVZK6hQ769+GWzLeOYHaZt0+k2dvff67doL6gEjq322NqO1xv7Sv7bFtf6/etg+LqBIMQwtUSJVkydyxyNfrN1l+q+toK9PmY/tr7/4j7leZOUdasqnPHkK676v4WL6LxeIe2Op3I9ixI8lhI8nNdiU5PQp7e31mz56EnqkHHlG1hKTWY+MRibF9EH4JNSTWbCO1bDlpARGkT5lNepeexL7yLhFvdSKh3w+kuqUQXbidpakrcQkpJiBlLRH5+0mqOERV4y527WzkxL4qdm6robx2OUnZGcTHLCLc43OsFn3Kwpm9sDH4khDbf1MQ0p7N1Us4fXgVN29qjeO/0niaNn5woDRQ9qqQ3HqOnTqr7anfdN287ygLg3L517j7BMoRVkrFlvCP32u5eFmAcq0Cyj89IFCKFKikyt76vPi9PeaRRUoCuu3x1fbV7RdIGIJcUip5/yd3nhCvc19D5RxqDce5LVnrSpLa7UeTKA15eqAxn873ITh/xR05xr/UthtaDjHNK51nR7dKlfK82vqotSacSBuI/uch5oywiVbB17efWrbuDYJ3v7+cc/sK6hgFaG3+a93RKnm1PV5zYWEFEgat2qZdSn2+I59cN0qhbUUEeH52zbvdX3tim30/q6/sb3OM9lT1f5t9unW7VZffTwVvd+3KSVrW+1ES3YUEt5fxs/5EpSW6m31CtNeXZCYbkpUXTWiEP4sWL2DwsPEMHL2IxXbxBCXV4h9biL1nNE5+yYTkrSazehc58dUkLrDDu8cgDNt/iGmXHoROXkJWSDFR2Ruw8kvHwDYU98hlRBfupbDhMFta9nL+5Baund3I6WObWbdpExklNcQlexIXPAIf2y4KvB2Mu+Nj+Q7JXq9RnzWMg9uSuX71tnH8F2mXNA3/MEDZeZ43ofkClDr3utWR97OhHQi669vnbd6rAcrxvwyUEgYkzoG/j7BSsXmicj/a0mYA6lxMgpxF9RaJ8kGAUgsWImGJE+Op/kYMtYwkd8XmO0FIDfDWGwqRgtCMTXBO5M/iKe5jqALYW+MS7xLcrSu1PaTX+7bqbcjTA0z4dJ4PAbnLOXlOh4xFvZAC6jpF00ZCr2YWXcxrk53b2JV1QF0kyqFmKqrgT4PNGWIZqZw3d0qB9wOUmnGjCxC3AET70dEFL+3xOuBxFyC6cvWqIrAQVV7o7NRy61l1zr0FRm2u+7NravbfqpumsW6t7nZ+2/pr6qG9htz7vu7f5tra836DdbvzJzfSvNyM7MB3CLF9DTezz3A0+hxf244khgwhM9uX+LREXNzs+GmWHv2GzaPnwIWMme6ItWcKEZkNBMWXYuMWilNQBvHF28kr20dyWCkOC2yYMmgMsyfMJtgziZyCzYSm1KJv48kcfQdcw4rIqT3A5j1nOXfuBFzaxY0L27h6fg979+2huKaR+Ix44mMWE+vTHR+rj7DW/xp7w85EurxBWWw3Wta4cOXCnTafO9Q63UbSdNaDAKWyUfY1RAKo7RPKVDK+qF17j55m15GTPy+HT6qAX8m9lRxXISNQ7C53G3w6g+zBgNJIebq/d4xXcW5i4xQ+RFlLjNu9itiLRLWSl0LZn1Tb6AxSbVtp2un8IwKlsvGKY6q3Pu9MdcUqtlRlddx+Z7QvBMr2F5RXT5e53q1hSgOMeWqEOIc0WTJtgFELxtr1I0uUGqCUjJHj53SILHSBSdtemgc4dPIsNgllvP2jaytQ9teGdP0KUK7awnW57q1Fd/vWnzobd+kjbV894FokeiHikA/TnWCtud3PnrcNWN7tfjo1VZvasa4zvm8dcrfzH/a/n11fmJDuo74Pcb92x3bnsKF8Bqk+b+Jq0gEzva+xXtKNQKfupMfOICM3huDoOEwszJk605CRk2wZNM6aviMMGf+THQ6BeQSm1GLvE4+ZUzCekeIV309G3SE8IguZZeiAnrUP4bnrSKlowTUogwXGTiyx9iM0YxVrdpzn9IXrXL96lount3H22Doun9vDiRNHWb5mHSn5+SQke5AUMhhfm08wnNcDowVfEmjXntzQDmyuWci5ExvuFNvv1RCa3noQoFQv4CBTXpnkzHC7OKziyvDJqsMrs1Z5/MTrd2epxiWlSvEU+mTWULxyCwePn7k1TpR6oa2fTkffD1CKV1U8wO36m/C3EdZ8axSCa0qVijHLa9iC0Jtl1W+6e1m+iZTqDWQt36ScPZKC1kq0KlVrM7g0tX1UoGytrxCAGPLMEDOG2kQrsoy72QDrN+1BAtRfFOfId0sUccj9qNy/NVAKE44Q5d65aCQVnf6S/bsOn2BJWD4vT3BojaW9iwNO2kCp3v2N+IvQ14nqvXb7HZe/fOUKx0+dY++RkyqNT/g8t+87phh5Dh0XR4fQomnBVFMX7RiStdqnW8e7b9+4eQMJ9xGyYSGtFiozyQwSx8qpsxc4efY8ImG2Lm3A+dY9dMYKN1UK5pmLF5WTSTKBrl7Thuy1XkWuf+LMeY6ePMuFiyK13qO+D/E8cgeRgkVAEKfb2QuXbkvFUt9fuuYv7Wt77s0btNuzwZOG3DHEub+DnX5HjBd8jaNRFyK8+pGZak5aXgreIdEsMjRj6iwzJs3xZPwML/oMM6LngHmMn+uGRUAebtElmDsFY2zrR0jGSlIbjuKXuZLFjsEYuUURXrSJwNQ69ExcmKPviFtoPmWNBzlw6jpnz17g8MGDbNnUyLZNyzhzYjvnz5+gactmskuXEZ8WSWLEJEJcumK95HNMFnTHzewjEjzfpLFoAicPlHPzuo4RWrcRdLc1Q+B+gVJeQsnIkXCXv4y24eVJzrw/c6mKqes4x5uPZnn+vMz24sPp7rw3wYGe83ywiSxS3kzNrVsHtbZOavC17rkvoJT6SHjQUAv+NNKK/0xx4fPFgQywjGSgVRT9LSPpZxFx19LHPJyeiwMYbBaOXVwpK7fuVVJF693bDqrWf38LoJS8Z2Wr7LWEd39yxyuzhoPH77TzijQcUbSKT+f78bRIoH0NVZvfLZBbC4xt148kUfY1VGmSny/wI7xwpaILu91f99i6eVOF5UhO+5/ExDDAuNVU0FbyFa+3mEvEmTPCknFO8dS2ccCJlzmupBHz8HwW+WWxwCeTWR6pLPBKJ0SYeXYfvpM9S1VJwPB+VPbb9Rcpcuu+Y0TkNeAeX0bNuh1Kwpc86oSKtVSt33Gn2UELGLcvodnSgh1KkxG+UCH+UAQde26H7F26fFXRuUXkr0CKeOR1OSrvvOyDP4/YU4UoWYLRY8rXqFCoO6+pAXWd9+z2fs2Yv/1Hm60734l2W2oXUpkygHCXVlIKq8Wf42nZkbigkWRlLSUlJwtnn3CmzzVk/FRDJs9dypR5gQyd6Mi3g5cwYIwhetZh+MWW4+ATx0JTF2w84whMqccnvhZj5xgM7MLwiCjC3CmEKTOWYOIQrrzca3dcZPXGQ5SWr6GoZBWlJZWsqC3kyP4mLpw/yo5d2yla1kB8RhLxUfOJ9v4aT8vOWOh9qUg5gh3eoiZjMId3JHH9yu3YtDu+JFpQkrVmeRCg1L6QiuhAAqlv8RkKJ+NdSh8j2vVcTLuus/n7ABOmuSRSt0k3P12nA3Q68H6BUuojKq0UYdJRL6F4XX+tSDbJl/N5pr8RI22iFa2bELW2Ljp10mmnRwZKDWjcSmscacVk92RkqgmtPUyIXIWiS0KI/j7aVqndEpsogf7/10ApmUSh+Q1KQhEVVVRTCQhXa9m+0aqyimlj3c4D2CeU8+Gspcr+KCYaGSPa8XJrrcKDTJXN9R9jbJjulcbaHbdNRSJhVazdzvcO8Yotp+PMpXy5wA9hAfp0pifzvTMoXrVVEWQcP3MByVrSBRshxBUAFHuySItShBhX2ldCcsTUInyO8lsId9ftPIR9dDELPVLJr21SfWEYWchk91T8cyRj5phiNZdnVY43NR3ETZVqKfndIjHKPbWLkOyGFtQzyDSMISZhxJY0Kv5L2b//6Gn8M2v5Rs8foX8rWNHMFQ2hs4Cc1E2eR+qvXaQ95Plk7GmfR/ZL/cW5KOdo6fuEVUnCqSRgfqRjPDEVa5TZSUKibls2BIBRIVU/v19rH0tolUR4SLyp9K1kTsnz6+JIu7VFYyiJ7Um4y8e4mHbFybgLAfadSAr/gazcUJKyC7FbGs6E6UsYNn4+46bbMXG2D6Nm+DLqRxfmzLTFw8KbmIAUfIMzMHQOZZ6pByYOETgF5GPiksgCU18WW/jw03xLZunZEZZSy5rtl6hfewB3vxxm6gVi55pGQlIBJQXZ7NyygjMn97J3XwuV9WtIyEojPsaYOP9+itJNwNxi0ef4W79FReK37NsUxNULOrmf97KzaHrjYYBS5XpLyIoAkqQN3qsIbZsQuX45n78PtWC6R4qaS0Y7EB5J9daRVgQoH1fUYq3sR7+aRik0ZZ/P5ek+hgy3jiJ35RbFaN1ar98PKG85TPoY8tQAY8XgLeqtdo4ZyWHOqG1igGk4T0oaZm8DlS56C2h0nvmX/ns4idJKAbIEhD89yIyPZ3thE1fKii17kLlZNu46TJOmyHQNwokoHI2ZyzdhHFmgyHb/LOQXA02UBHzPgHNJSe1twBuTnTEWxp8DR28NB1FN02s3qFzv/0xyYrhtjEpoMAorYElgLp5p1WQv36SC8JOq16tsqcYd+zlz8ZICMpkiQXglZd4ikayEh1PqKNNHLN+0m6y6TRSv3sruw6e4fO06Ow8eJzR3Oc6xJdSu266uO8Ylkd5mETgmVrJs/U627jmsYilFlZUPhZAPb9hxgDXb9nHwxGkdkw1qn3dmDe9PceGfQyyURCzxt7IIiE1wjOfP/YxVHrrQrQlsCUhu3XtMmYqk79e3HFJs7XKOEA1LtpDMjSTPktuwmVXb9tG89ygS85lZt1HN3STxrJcuX1N8m+Nckugw25MZvpnKtCSUbBJBoV1EspWYZXEmSkqoxPTKh0XA9+iZ86xtOajmsMpcvlHxdkpfizp/y0Qkqnddei+Ko7uR5P0hoc4fEez4IdEenUiOnEJadjjJeWUExmRiaufBpJmLGPT9IvqOt6PfNH+mLQok2MKHahdfqgNjSI0twSGwgJ8MvJk23xYja09MbV2Yq2fAxKlzmTjTBluvHKrX7GXX3p3k58Yz6cdFdOyhx8ipgZjYxOHpGURVaTpH9m/g0KFdLF+9nsTMNGJirEkIHk6k68f4Wn+saNgiHF+nLK67mmvn4hkdu8/vAJTal1Qrzd1zLRKEAGovfV4aZ6eorGTA3F50QOkhJUqpi9xfwFtIdMW7/GtF2cm+Xcxfh5oz1jGOgtVbf3OgVPUZZqEkK6mf1FMrFYr6/VhfQ54bY838gKxbTh3J6LCLL1WkEYqwuL+xSvvTtU9Knr2YP+T62utq+0O7flig/OMIS5V59fRQC16e5ERvszDm+mdiHFHAkuA8FmuK8DkuCs5FsnIGW0XxznQ3nlYkKRI/2Rps/sxdMnNUCqPwAvQ2UAHt/jl1iBNIu0gmkjCcf7EkkA4zPVkQmKPMEDJZm5hHVm/fr6jOHJLKmeSRzCT3JJX4UNK4RQV6r9q6TxFhTHJJVAHww+1imeufjUlkEbN8MxloEclYhzjCCmQuo2MqaD00bznWkYWUN24le8VmRVQxxC4Op6Qqxfzjn74M/8xqxUguUlbp6u2KKNg1sYzGrXvuMAMcP3dBMZx3mOTE490X0HdJoJqoT9iLUpatp8N0N/WB/nyBLwWrmhFpb9Oew/hk1DJB5jByTsQ5qRKhTTt17iIrmvdiGVPM904JDLGOYoR9LPMCstUsADO80xlgHsH3TomKWUoSPwQ8pyxN5R/f2/PmNDf6S6aaRwpxZasRdnyRqsUe65m2jB9cktT97OLEKbsXkdCXN+9RTlrJghKOzsmuicSWrWbfUfkgtEqjIlm2q0j4jJLoT8gN6UCabwdSfNqTFtCRlKjJJKaHkpRfTnZxDSlJqdhZmDFizAy+HGbCd1P9MDALp9w1mCP+wewOj6UqKodACf2x9GDmgrksWDAB4yUjWTh7EBMnDGaevi1R6VU0bW5g5/pAcmImsnB2L/oMmcDAcdaMmeLCvIVOpKckcHhfE0ePH2LFuh3EZxUQGe2i+Csz/DqQ6v028Z4dSPF8hbLYz9ja4KQh9tUMv98RKLUv5j3XwssoQNn79wXKe97/HhKYSivsrc9fxU7mnEDRmm06tjgd8NZRqx5U9dYCpZgE/iAea526qFAhRShhyACLcEoatynJQujEfnBJaGVQ72OoTAm6nm4h2RDVXc4X9iDda+puPwxQas+XukqRoPb/GWPD38fZ8s/xdrwwzo5/jG1dt27b8tcRVjwlbE0iJQ4y5SnJfW8LkDrPrUw2vQ14UpjfbWOQfGiZz0a7iEQpDrjvTMN5Z5o7QlNmowExUQMFWCo37GBJaC5fLPbnw5kedJnjiWFIruL7jC9fq0go3pzoQPupLnw0x4sOP3nw7jQ3JfHK9tuTnRWhbrLYITe0YBNTzAT7WEXAm12/mSkyqZlnunJQBmfVMsMlkeHm4UiOefP+ozjElSlm8eluSVRv2KGtulqfPH9JTRfy2RwvnvluMR9NdcU9rVpRyol0/vwYa9r11GOQdSRl67cr1T44v16Fi0kdOwqJsEGwuocwDsWUrqbnkkBen+BAh2lufDjbU9m2353uzqcL/JD1W5OcVbpu9vKNanbNhcG5/HuSE69OcVH75XklnVfIhGWai7D8FfQzDuWDGUtVvr6YNpwTy5WmF1nSyADTMF4aYck/hpoz0Cyc0MIGlSGmnQNIAWVZbCfF0JMf2oF0ASHf9mSFfEJazBRiU8OIyiknu6CayqQ0Um0tMJo8m2ETrJmoF0qwSyxN3uGc9Almv18IK9w8SHYwws91OtaW/VkypxMGM99Hf+aH6M34FFfH6eRnu7O6ypK1RSOoSe5KakBnPGx6ozd/HJN/XIC+iTfFpXWcOSNpZFeo2XCa2Nw1RMQGkBYxktzgt8n0e50k7/ZqUrLyuK4019tz9kSzTge2efHl5dcBgIdRvbUvlbwUIiXds4y2aaVj623AS+PtfzeJ8lZ9lNQmdfrl8vQIyZTR568jf1ugFFuiSGV/GmXFX8bY8D9jbfmzENgqsLwNbCIJisNDPNqdZnvik1mr1Kn0mibFnPO4mCsGtE7VoLJwNLRnremL1vx1jC1/HWvLnxQ5bqvKrG0DWT8KUGqvI9K5ZNgoO7SYKoTMQrdIHaXIf8K2PlTLHnTnR0GuJ2me8syPiYnmO31e/t4By+gSlfqqO1uh2MJkGhCZvuKF0TZ8MNmZ/ksCVU7zwRNnucFN6rfsVlLkd4bBvD/dnRfH2jDMOoqkZRsUYa4w9PRY6MdsrzSltnfX8+OtSU786JmKYVi+msNnoEko5hFFKkNqSUguA01DCc9bgaibP/pk8MPSNEXam7d8o5pC4qv5vmo6iKzlG5nqmsTXC/0wjyhQUwHrvGicOHuR8OJVKs31lXF2SjMY4xDP4tB8RtrH8eIEB54fZcVE92QK12xFwE3MUTKJmswT9K1hCO9NdWOQaThRJY2KvEOkT3mmeb4ZLAzM5rMFPrw92YkZXq08C4qKzTxC5a7LTJALgnP5bHEgC4JysYwpUVO8CB2dQ2wZUYUrWeibycczPBCGpG+NQnljgiOjrKIIK2zAMamCXkbBfDTNTeWXi41VpmqWUDqtjVYBZXl8Z0qiPiIn6D0SPN8nzqM9qf6fkBY3i5iMVPzSagmPzaU4xI/Vvo6UubgRYBVIsE04VY7BNJt7ssPMnSZHR6rsfiTb4SuygroS7fMhToZvYDH3VewWvYWn5fskB3SnLLE3xdGfURTRgbqkDqzJ/oRliZ2I9uiCm9UQQgLsaVhezJEju9lx8AIlayGm+CDRSVGkhg9VszVGu7Yn2OED4t1fQYBya4M9535PoBQWGFFzZZ6WIWZKYhSpUbZ/VkQdE8fJ1wv550grZnimtqGE0gHxR1C9tS+3YjcShqNfKaIeypw2fx1uwVjneAp/I4lS3Xe4Bc+MtFRRAR/N8eGtaW78RZxNGjVcAYfWJNHHQM1eKPPgBOc1YBJRxGtTXBUACdgpzkmNaUFMGM+MtFbTZbw3y5OXp7jw59E26rpyX20byPq3AEqtRCwOsnsV4f8UKfFuJgDdj6eo3OKUkona/jzQVElQEr4lEqLuIvGsYjvrbR7B65Oc6SNkEu4pJJSuZoewl+86qBIdlgTkMMU5iWGWUUpa7GsWTlhJowoPG2IertjFc5dvonzNdma4J/Otnj8RRSsVBZtMyzzSKprZ3hmEFq9iUXAeA81aKdoEKKd4pTPGOZGIkkbFFCSTjPU3CuEH5wQWBWYrVvVJzgnKVnpCM6+39hnEfumfW88wuzi+Ngzmi8WBKnrhw5lL+UzPj55GIXRc4Mt0nwwy6zfhJ3PqGAar+YGG2MYo84AQoAgTfUhBgwq/62MSynz/LPJWbCK/YRNTnBPotThAOYpqNuzEOqKA8TYxLPLPUjR+M/2zGeYQT9n6new6cgqb2FKGW0Xyk1syxsF5amZQ+cAMt49jll8WvQyCmeKShJhBrGJLGG4bzTjHOBLK16oYY3k2pXYrzbT1fW1XndydkuhOpPm9R4TLh4Q6vkvM0o9Jjl1AbE4pXqkbcA9KJ9HPni3pvpwoymBrdAJrXP3YaOrA+ukmrJptSI39fAq8+5AT8CZlsa9RHNmeOI93CbB9l3DnD8gI+pjy2PcojXiNNJ+XSPJ8hfyQN6mO70BNQntKIt4kJ6QjRfHDqS9YyJq6AGoalpO1/DxxpccU/VpyyCBi3DvgZfkxrqadCXN4TaneOxqduXh6q7bvNFkUd3qtHkmi1PJRikotUpEA4b2K7O+1RNll/jnEjOnuyWq+D53K3famPSJQirT1+DCZ6OreL7b2hVdOqB56KsNmlEMs+Y2/jY1SQEMIjWWumvdnLWWcQwKDLSN5ZZKTkrjkgyIAJCAi6r9MQvbsWFu6LPRjlH0c3xmHqt/Srq3HtdpflalgkAn/mujIIMsoRtrF8d5sTyW5tnqYBZxvS3K/BVAK4Laq4WI6uFe5fU9doJZteUYxGyhJUmN+EWKQT+d6qekUJAGh7SLJCGKj7GEUoma+DFYkJweUvU5saOH5K5THeIhpOPN8Mpnnl8UXC/3paxpOSNEqnJIrGWYZgWFwrvJgCyHKIp8MBhuGkFK5jrU7DioWobECSt7p6hwBykEClIUNau6oCR4pCGiFFa1SrD5CyjHVNVFxX4okJqmdVjElysF1Sx3VPIhIve5pNYo1fYJbsvKef7MkiFfG2vCdQSB6wTkMsI5ikmcqKTUb8MtsBUpJU5VwNiERlrmiZF7zolVbsYkvV2NC5guvXL+DynXbFWvREOMwNSPlmm37cYkr5Qe7OOU48s1eznSfTAbZxFK4ehs7D53ALr5MzdUjHwwh+5Uoj/ZT3RhgEYlheCEGIfkE561QHyib+DIGW0cy1TOFglUyL5d20RFoxEa5MmcAhdFfEOn2oXKQ+Fh9QITLByRFzSA+p5Cw/Ba8YpcRHOLLstxAdi9LYmdKME0+LjTaWlC3aAHVhtOo8hxLYXg3CqL/w7KkN6lP+YSqhK4URXakNLYLK7K+oiGjI2XhL5Lu+VdSl/4POf7/pDjsNUoj36Qs6nUqol6jMvpNyiLfIT/qGzKTjUjKryauaBtJaSEkBfUjwvl93M0642TclRC7NyiP/5pd6725fHan9gl/c6CUgS+SztPDLfjjMHOeEZVLpJ8hZj8vQy14UmLqeujxn5FWihPwTjZmnQ54SKAUNVvqpBjXBbBl+lspaupUzbb2P+1apqLtOkupvoMsI8he2cyF3yA8SNngBKgHmtBpnjcmYYVqOgNho5HpW4UQWEBPQETaULYFVJ4db6ecJ0JfJ7yaIn2K11iOExunoi8bZEqX+b6KodskolBxEz4tkvGgVi+zrm3wtwLKW6YVzYRrokL/rOiaXjT7tQCp6iGxoF/r8fh3+nw43Q2b2BKa9xxWNlk1SEVS0SyXL18junQ1Hef70sc8gpK1228dJzZi5/gyPpnmTpfZXkx2TWb60lRF2ttzSRAB+SuwjSulr2EwC31beSmrm1qY7ZZM74V+aqoFAT2nuDKGmQkdXwr++SuY45tJL/1AQnKXqylnhzvE08MoFO+sOuUAkdRMibVtP8GBP/Ux4IsFfkSVrlYhO9p6a9eSpWYdW0Z/yygmLU3FKrZMAXqPBb7M9UpTUpsAZX/raEUEnVK1XtlL35/mRrd5Psz1Tsc9uYLc+k2sazmoaOy6zfdRoF7cuJWiVVuY6hhPn0X+JJavVuxWIlGOsYhggXcGApQ/uKfy3oyl6rkEJAeZRzDIPBzr6CIljc9Ymsrbk5z5Yr4v83wy1Fzpct3G7fuxSyijh0GgcnDKHEO3F533VICyqWIKpfG9CHP5QElpbqadCLL/gNig0SRnxpJauZtwAcuoHAIiQ4mL9iM9xI2cAHuKgsyoCp5FXcgIaiJ6UB71LiXR/6Ey4X0aMrqzOrcnKzO7sTKrG+uK+rIypxel0R3JCW5PbvBbFIa9SXH4axSF/luVktCXKAl5jjy/P5Hu/TwpAV1JjDUhIS2apHhzEvy/JdLlI3ytO+Nl2ZFIp9dZltyXfc2RXL2oQ+P1LTcAvAAAIABJREFUGzpzBByfGmrB8+Pt+Hiet5oESjyLw+xiGWwT/fNiG6O+lKJeTLCPU3FkW/feDgd51PAgrcQjYPM3IQCe5Mjr01x5c5qr4lN8faoLdyuvTnbmpVFWvDPZWXluhRPwthp456DQDpb7ceaIFKhmlOxjoNQpp6QKhO16qkcqL39vr4h3FZ+kSFsaCbDVjGGucqAVPZlWjdbwNyqGpL5G/H2UNROdExUDuASqfzTHk8cGihPFRLGR/x5AqUwZw3/ZlCFgr4pyMrXylSqWKfXRMuCx3gb870BTus3xViApnmstZdmt/tc0skiUMhWESJQyrkrXbOPi5VZnz6Wr10ksX8No62i+1PNH1G35yMkc58Mto4guW41HahWjLSMV+3dp41aEQV3PO53hRiGKu1KmifBIrGCSXZyazCu8ZBUGoXmMsIggpmilCqf5wSOVQdYxSo2VZAC5b1LVOrpOd+evvQ0YZS1EHjsVjZp2bGjXknXmnFzFMNtYZvlnKdBPX7Ze8V0Kb6XwUY5yjGewbazysAuVnG9GDQNNwvhkujvDTMMwC82lqKFZUbD55dTR2zAYPf9M5fgqWbWFOR7JDDcJJalijWLLcowp5keHOMxD8xWAi21SuD7fn+5G5znevDfNnanuyQp8hfItMLuO3gaBdJ21lOHmYej5ZioO2O0HjuObXctA83CmuCWp6ALtc93qJ41/o922BkvqMoeS6PkO3pYfKWo1d9OPCVvah7Q0NzKrZGL0o3hE1mDmFI6JtQcubq5EhNqSl6LHisLvaczrybL49hSHvURR+KuUxnxMTdo3rMzuRX36l9SlfcrK7G+oyxpIYdJosuKnkZU0i/zE8ZTEfkZ5xH8oj3iRssg3KYlqT1HYq+QFvEC2/ytkBH9JSsQokkIHq+lww106E+TQiRDH90nweI3lWaM40pLD9Wu604HeRe1+CGeOgJJSXfsb8/Z0NzUjoKhJ1Rt3q1KxfqeKv2q7lhiwotXbEO7K5j1HOCspcer+ber1oBKlSFtiJx1syl9GWCkpZIZPOo4plbikVuGgmT5AphBoW2wTytXETRIkLWEbQrx6iylGMxhUHXXa6X6AslXNFO7JJXSY4aFUwYr1O9RUqB0lb/u7JSozR467DZStEqRIxHfwOGqAUk1L0dtAsX0L8DZs20tAQb2a90UcLaJ6a9V07TUfRaIUFV6KAnDh+xzcOme3Wsv83bpFzeWtCfDXTFPRKs0vUc8q2sSbk5zUdAaBufUqmP52gLjOB0nzRkrQdHXTLoyjilWfCRuUBHbLImquxHOGF61SgeqDrKIY7RCnbIfSLjK+hCjXOa6MyPwG1m7bz8ZdhwjNXo5DZBFVa7azZfdhMpetY2lSBSH59ZSs3UZE8Uo1VUTF6m3Kfr40qw6bhAryG5oVn6Tcu2rdDgYYBvPWeHuMQ/PZvPd2xo2uGUtslmk1TUpl9sutV3Pl7Dt6ivU7D7BlzxEV9mOfWIFFbKnad+HSVVVHt+QqlSUmjhnDoFwVdH/45FlFGCLTWgTnLWeNMLBv30dAZg0O0UUsW79DZSmllK/BK6VSTYIm756A/w+uicqh1MswBOFAiCxeiVxP4iUFnF2SytV8PgNMQljol0X5mh0qiL9gZTPWsaUsTa9W4Viabrkzg04kyv3NUawp/oEMvzfwteqAncGX2Bt0Jtj5M9ISFpEhHJOlxwiILcfOwQ47q9kE+S8iO3U+dUWjaFrWg7WF71Ie+wrZoR+TFTmI3NhhVKQMoC7tG5YldqMi9mNqkjpTlTqA3HQTUnLSSS2pJ680l7J8G6oyx7AsfQgV2T9RmqNHWepQyqLepjjkn+QHvURW4JukBXxApHtXvGy642nVlTDHt0n3e5PVxdM4fbheh2pNnrENIGl/a1rhfr3eApStfJQGio9SZriTbIP7WSR34Vai1637t6nXQwClOBMkuPzZEVYqb1jmlhG7jOQd7zh4nO0Hjt21yCRUm4VgeP9xxK504fIVTYaFzst7q56tT/igQPnmjy7YJZYjlHGiAopdUebOkfoKkGlBTa01MZECTrf+10ziJp7lJ/sbqblb5OUVUPfKruWNqS7KxPCbA6VG2hWVX9lyZU4jZbLQrnXMGcobbqA8448JCcYgU4Qb9I0fHOk614tR9jFKHS5cuYV9d+T4txmXqu9vIvnXoupKPJ8EiksOvsRWKolGk0stZMYypW1o0UqVqichPWt27Ff92HLwBI1b9ikAOXbqvAK6TS2HaNy8R41VyeGWFEkhd964+xB7j51SbOFCwCuAJmCytuUQK7ftU0S/whkqGTEyr3g/g2A1D09k8SplM7017mWcaOp/+cpVNe4atuxTgeNiVxVvsWTTCOBLDraE/cjzyb1kkQwhoaiLK1uj2JokEF2ku/OXLqOIe5v3qLqKo0iIiptaDrCqeQ8Hjp9S8y9t33dUkQILmfH+46dVCFNR41YV/yiec5liV2IstYtoTuLJTqxYS0BOHWnVG9QHSGI99xw9hdR97c6Dyuygfa6fSZSnDsrUtIvIDngLX8u3sDXojp1hN4LsPyQlYiypBfnEl7QQl5ZCTOAEMgI7syzlG1YX9KU+oyvlMW9REPYGuZFfkpaoT0qaPzlpllSlj6Au9TOq4j6gPPpdahPfoya9D4W5TqSUNhFbfonYoj0kZOWTmuZHeroXSZkJxKcnk5lsQElsV8oiX6Y47AXyAl8h3fcdghy7YWfyLfZGXQl1eIO80A9prjPhjmBzaR3tC992rWm5+wZKCWkRHsberUAZkF3HQd2J7LU98Wvre5oCbtuq7ieFUWxlIuFKeIrQrE12TlQEF7q3l0F61yLNovZpj74LQGrbS3PI/QOlmZKmXpvihGVciRp8YruScBgJi1HhNneb2kJHymy1YWoIJHrr88JYWzVvtRBEyMsjYRySuSIAJhLebylRCliLxPvnUTY8P96ef09y5LUpzrw6yZn//ODEv3WKUKqJV1/mnO46349eRqF875iAYWi+msRLpGl5dt20PNWc2rZtu+YGN262MvlIqJByluiOF02/CXhKap0EUMu1tSmG4p1V52lSDiW9UMKPWq8laYg3lAdXfmv/091uPV67r3U8Cut+SN4KRlpE8pN7svKc3zar/nzcCNhrrylj7PYiY7F1n2gvsq1dpN4iaUtaoqzl/P/X3XWARXWmaze5+9zs3s3eu5sbl5uYTUysUcEaSxTFgiZRE1sSsxsTNbEXlI60oUhHeu9lZpiBoTdFkCYiIKigYolgxYhoNKIUfe/zfTMHBgQDRt2s53nOc2ZO/c9f3vP9//9978tp7XYv4Xoh7XyO8H6cX/R+D9DariT3oPyhvOqeDsrXrs9TnkP7O9LeLWxRHUcGEEXZ2XIH1qcJtnsLzrs+gJ3xNLYuY3x0IJV7Q5p5EIrUSGTFLkBJzJ9RpXgDheIRCHMYDNN1GjDfMRVhYSIk7CtB0v4y5O71QGnqQhyUj0Fe1GDkRr2HQ/JRqMych0O5FkjLLYSPrBamrhnQswiAkcgT5rt9oW8TCj0Lf7jtsURK1BLkxYxAbrgGUvwGI9pVEx7WM2BnNhtOpqMQ4fQ2ciWzUH/cD6331eO8Hy3IjhdWlVK/gVLXEGPJ909RiIs/KnVEhAL/5S2lp5c09dOiJKDsYDjvBSh/OT3CGb2kSa0y9wUoyRpkB/s5+njra3uYhGfiXINSKkBecAyzjQI5dJEmmsh5XD3ipsOSZL9DEbvdEHnEf35sjKl63qy1QxX/0vWfeEJn0D/tmTX9d5/uUgm+dXbnn6jrrZqhpjylKBsiGfnUJoo5Jp3l+bCX5MI2dj9sYnM61t3SPLgrCuGffgjROZU8xpd/7Dxq6q5x2FznuG8f8lkATeFUYateX9TqiHD4WW9JsiG5uBpe8QWQ5x1ly1X5zB7qTI/EHAJYClu1FKvVL7W9qp89nP/oSf3Yo0pvr3nYw/OEMum2HfDwQQsunYxGnkQbErc34Wf7PlwtpsLNXAuBDpMQHboe8qRgpKT5Izd+Kcqkf8Fh8X9B7DoQG77UwLhR/4sZOgtg7iKGNOc8sguLUJ5vjaOZOjikGI18yRAUxI3E4eSJOJU3H6eK1yMvxxN2zq6Yt/CfGDVuLiZOW4gPZy/H2CmLeF2zUR9R4ebIlX+E/Jj3oPAZCk+rybDU14Wt8Sx4Wr4DufdglGetQuOFbDx40AfmILUC6jdQkkW5cQ98k4uezKLsQ9GeJCmIvjKcUyjgUismUiDGly5LtwLu+Ej0Z7/qhv0FykGkjxOchur6a9y9Im2gnYGpIDII0jAnMOvS1VazKF8hR30aVpizExqfi7DRK6GDPIK6nmZhmUo6M11DPG2gVMZ6m2L8Jk84SPNwvK6BwaGuoYllWWloQ1jJxYe6kBSRQtZQG9OGdSkB1Z8eQKW3Mui1IdOt1Bs7NWy1VbgfgZXwm7bCOY/bJ9yXz1e7Bg/x091mjgmnMUaa3FEfCujyHOH+DJZ0j27p6DiuSrPwn5/Zw3uo7+/pXGFfT88T3lnYCucKW76GnqmWp3Ssp3sJ16htWTOn8XI+yrPXICVgCKKc/g5/+/FwtZgMN4tJCN4zG7KYTUhJtMe+lB0oTJiNveHvwUl/IHQmv4Y/v/pnaLwzDcvX2MErVIx9mc6oyvkHjmZMQWnyeBQptFCcOBaHUqagZv8cnC5YgqL01bAyXQpNzdH406saGDjwTbz11jv4y18H4nWNIVj8lSECwiOQnbgZeeKxPNEkMpiObRs+gcXO6fAXDUJ2pBbOVdih+Sfyn6QX5j5K1wqj9qJcwMqzWBVOUVyNT3aF4fcUOUH6zSq3FXUrh7pjQtebpEv9U5+w66167uM2LwpQkv8buXnQQl3EyJxyTNjq1aED9Htyr1KbARfCFXn2nH1QDTBpsyeCM0pZhIruQ2Ov5B70BvE+PkWgpHSwuJgazRrFRAvsNGzYPTKU8bhSFI71BySFxipc29O2H/frXuef4D93ZdvaebJP2YUlgOkFBJ/g/j2C7W/8PgyUzbfrca7SC3niqYhzfx1hTiPhbjUdDqZT4WmtiShvHSRKdyAzJwbpWREI9luPVStG4G2NP+Dll17BH14djPfHamP75oVIDp+D8uRxqEgZgZKk0ShOGoPixNEoShyDspQxqEzTQqF8EtxF07FooQ7GT56P6bM+wRzdRZgyfT6m6nyJ7wwCECqRIyN+I1KCxyPQfgxEhjNhqqcDJ9MxiHV9G4dSFqOxPhkP2tXZqH+hMFV1sD8WJY8JzjfG6PVuTN5ADr00Znbh2k1WziP1vP6uNNBMjf/clRvMp0dMJWTF6AWm4g0e0yO52p5VGJWuM79di5IsyAo1GjFS0qNQutdIV2auIV5aaNYjUNJ+Ggv+708t8I2zlBljaOyIrCOyTE1DnwdQejMfJY0F9m/5dUDS0tIKmj0mIgZixq+9fB3112+BJhs6F3WwpN8qi6w7wKhbit2PqXfpHzmmajtdLK/Opz8WKHt8pnp6f6Fd9paW39B+BsoHbc1oulyEyr1rkOr/d8S4vA0v0UTYm2hjt9EE+NlqIS50OdL2iiHLOQ7ngEQsXfkdRr4/DsOHa+H9MVMxdvxEfL/qA0h8pyBfNhaF8aOQR2OUMk3kyUZjv3QUcsQjkSPWRLZYG9HBa7Db1QXmzhLYeifDwT8DVnvSYe6aCM+QOMjj7JAUvoDp3xxMp8HORAfuFloIcxjEkUSnS63RfKt3T/oev1qqcu8PUJL7yu8+MeOg+yU20RxLSuzmpPfsHJ8PGsvq10rXyA6A3DucJHkcsF926iLPDBqEpPPkAcnRvihASd1UIhmYtt0HvyP+zgXGPBHTYbkLVh3Rq803wsRNHvBOKmIJDSousmhI2veZAuWCX9LMeQYNXegiPniAi9duIu3QCWbOpzFQm9h9cFcUMCkF0aV1uhepA5fwWwWYwt+OrQqo+DkdO7v96O3abqd1+dvfa14MwGSgpHxoaf4Rdcf8UCSfDoWXBvxshsLWSAcWO3TgYqqFSPeJUIg3sTKit6QM+g5pWL3dDRt2OmGzkQs26otg47AL4ih9pEq/Qbp4EdJidJEePQfp0XORFqmLpLCPoQj7BxLEZpAnSxCXVYG43AuQ5zdCXvgzJHk3IU4vhSLeHsnh8xDtPoYnl8x2zIW1oTb8RO8i0edNVGavROOFLDxoUxP66svXR1XgfQVKasw0pkahgn9aYc3hdO+udcWIde4Yvt4dw9a5Ydj3/VzXuWEoM6A4YejXjphjEICA1BJmQTEJz8K73zrhZXKp6WGWuGMy5zc8Rkm0ZOoWJc12kg72Bk8F/meJFVuNFHXzyjJL/HGFiCd36GNE0rSvLbXE9+5yFNec55lIKi6aHSVf1OcFlErNnO7iYs8CKJWVkbq5RdXnsd4zHmM3emD0OjdoEov+hj1YYBwER0ku8yeSlG//l/6CWl+eQPfs59IXS7Yv7fdfeM4A5cAvfbkf4Pb1Spw6aIS94cMRvvt1uJqPh8hwLmwMZsDNfCzCXCZAFv414hICEZlUjKDEGoSm1SMi8yLC088iKv0oJEn7II8KRoKvFRReO5HooweFnyEUPsaIdzODfI8LpBHJkGefRVLpPaRUAEml7VAU30TKgcPIynRFllgXse5D4GgyDoZb58FUj2a6RyLG5Q0UxH2Ii9U+aG2+qlZaffxqqa7oD1ASWFIECPvY0XgmMcdQqCCHCxpyd5J5FOf28Texz8wxwIDp2zHgw2342woRLCL3IqO8FrsisjF0tfMLBZSU5dSFJKfpydt8lH6VugZMzvvHz22YpowmU/5D1wgTN3tx15cE2YTleQMlqTDeeESF8dkBJbm1EJns1J2+0Fhpi7kmQVjjKsNi8zBornXFfMNA+CiKQNFd127dYf/CwqPnUHz0LGrrr7I/bOuDh6hvuInCqnPIP3IatfVkhSqBlSzya013UHHqAvZX1LIsLRESk+/mz833ceuOcuKm7NQFFB/7AYdr6nD20nWesCI/xQOVZ5BTXguiw2u63cwW/v3WVvbBJEduYu/PrzqLyjOXeeKLZCvoPrSevdTYSeX3bw6WrOstVMqHD5pxvT4DZRkrkez3NsIc3oK7xQSIjObB2nAmfEUjofAdhoyYBUhLcUDi/iIoihqQVNqMxMOtkBf9DGnKechCChDvEocEh0gkuMYg3lOOeHc5EuxjkLBbBnlQMaRplyAtvANp4U1IsqshSYqDQroVaeFT2ZHcy3os9DfrYtuGj7DbZBwiHAciJ3oMaktMcfvHCtXMHqW8jyBJXyPV0l+gJLAk15aXPrVQhutRdAavu1T/+7ElsgQajyPH5bkGePtrB9jE7ueAfrOILAxZ/WJZlEKel5++BD3/FLxJcryzd+J3i83ZmqRhDcqHN76wZauT2Kx5+E11IY1TPk+L8nkDZUtrG6T5VUzcq20UwOGf5GoUX3AUy6wjMXGdG5NCpBQdZ0fqXWEZ+FIUiS1ETptZirNXrqP2MrGWH8I/RFH4yioCLpL9zHpOaovXbt5hB+udvkn4wiqCfW8tI7NBgQqnL/0ICvGjkEIikFjrKIF5UBqSC4+h7GQdxNll2OYu41hri7BMZv8msCY/y9icChgHpWGtaxy+cRDDOCidh6Nsovfhe2cpVu8WMxnHcdLJ6RAc60db/Rdajz0N2ymBUq1mttxrwKVT0ShNWQiFjwaC7AbBxWIKnC1nIdxlLFL9BiHFfzAUITTBo4fktGAk5eYjvqAO0rwmiFOuQBp1EnLfQ5D7HIQ8sByysGOQhVRB5ncYMv9SSCOPQZx0CuKsCkjTFEiQWSEp8jMo/EcjxnUw/G1Hw8FsFsx2zodIfzyC7N5ARvC7qD6wDjevHEB7q8ri4J5FP772vwIold1wZVecHZR7ZZfpjXVGuZ9C5ZgbcqEpxy0PWesMGpfKPnIaLzJQklVJERGzDAPwH0Qa8bEJU9TRmOVLukaYqe+PqJyKjpluAWBfdKBsbW2DrPAo05ERuzqJfNVfbUJqcTVHJk1Y54Z1zlKEpJWAwGrUame8/qkFFpoEwzehAMR0Tkw4y60iMfhzWwz9yg7zDQPgLjvAoYJEu0aM35M3eeD9b50w5GsHTNvmzQ7yuVXnEJ9/FIvNQqCxxAKjv3XCt7vFkOUeweGTdYhML8E3tlGYo+eDGdt9sNkrEfsrz7IIGRFejFvnxumZsMEDk7d444Ot3tDe6Qci8R25yhEfGQXBL/kg6n5UY036jQFgT6DY0z4VUHZaW1RB75Oudk0AihTzIPMcxBMoRG+W6K+FBF9N5oL0FQ1HlOsYSPznQhq9EXHxbohLikNcQjriZHshk+RAJimATF6KOEUZ4uIPQio7AGlcFqTSBMTJgiGPE0Eavgpy/2kMvvGeg+FvNwG7zWbD3mQGPCxHI8JBA2nBQ1G571tcr09He2unFkavjty9FcavBEruhqvigoX44P5uieCWWHTIIiXKMYohJ6qsFx0oKetp9togOA1vfb1baVGTZalrBI0vbNnf8sSFhkf8El90oGxvb0fKoRro7grF++vd8LWjBNYR2VjvKsOHW72wzCqCLbPIrMNY5SDG/y0XYeIGDzhJctnCo/HtlURXp++PZZbhIN7IBUaBTJThk1gI2+i9rL65xDIc69zjMd8kGBM2eeCfThLEFx1HUGoJ69m8scwKy0VR8E4sQumJOpZ8IMkI4oIk9c6//8MeU7b7ICCjFNK8SiyzDIPmGmdmV1/jIgOxGWmsEGG2QQCPMxOj0YT1e7DWTd6VZrC3tvkb398JlJxQ1UDtwwdovn0W54/5ojB+PtL8/4Y0/9eQEjAYYS6TYGM0E7aGU9jyC949EhGu4xAfqI2kyKWIj9qIOLE54uJcECf3hVQeAglRpMm9ECdzgExqjPjotVCEf4L4gCk8q+1nMwaRTu8j1n0sAnZPg9OuGXAxG4Uop79hX9i7qMr5Bj/WpXQDyX5YkkIhPAWgJLD8NSuNd7LPIGnIfGKKoWtfdKDsHPwnaQOyKj+2CMNLZFVO3oQ/fmzC0TuxeZUcoqcsIu4q8M8XHShpMoeIGeabh+Kvn4sw+FtHjNuwB5M2eGCeQQDc5fk8uZVQcAwr7WMwaYsXqz+STOuVptuwi8nBlC1e+MZRDCLuLTr+A3Mwam/1xtcOsfhSFMU6Nr6KQhYbI4+CpbZRzDhOeR6QXMwkv5+ZhzG5xYUfb7G+eGLxMWYZWmwdien6AXhrlSO0tnjBNakIEXvLsNImEsstw+ERn4/UkhMwDEhj5UjixaT3cY7LY6ZxEkvLKj+tanm0+ffsfncDyq6WZfNP51BfE4wjmZ8hN+odxHv8Ff4278LRdBKcLabD23Yyc1h6W41CmOMwxLqPQLTHRIR7z0a43yJEBy1DbMgKxAYvQ0zgp5CGzIMibAoSg8cgzmsYQh2HwdF4HCx3TIeL+QyEOk1EtOtwhNgNQrjjm8y8frJgAxovpqOtRS108EkHhlXFRRKZNID+kWmIssHqGjLlVwd9lkCj1cOWxbxI0OsJ198vtWDGHIEAmIge7KW5yKqoZWW/d79xwEskibvAiJ8hCGtx2pZZMrhSvPNfPrPAl3YxyKt6tpE50fsruFv8B3IGn0f5ZI7fq3glKU2UD2QZD9DZgTdX2kIvIJV5/jpbBjUMJVjSxAxFu1hH78XA5SIMGL8eGsutYRKa0QM7jfIaAkqSsyVVQtKxYVLkRaZ4eYk5U60JZUZEGUy+sdCUdc6JNZzIEVbYROGvpFZJMeIkKauWdsrbl4kzkyaXFhhj4iZP+CQXd+3+P2ldEz7OvW1VGUT0a6SyONs0GIPXOGOBZRjW7omHWUgmx1vTxEvDzTtIKqrGCttoJuxNOFjdkb1WUdkY/Z0LiHOR1AwvNf4Eh9gcTN6wh9l5PjEJwgKDAKYoI2VCUjEkv9Zv98gRnXuEgXKRcRCzhZMPJy2Vpy9iu48CiyzC8I27nOnTZhgFYaKeLxwSCngcddXuGGx0kyH1YDX3FPbI87HAMABeCfmsMik5UMmKkkRFmHa4DzItveXTb2T/o0DJFUMoh4e4f/cyrp6V40jO90gPmwCJ+98R7fIWwp2Hwd9eCx7Wk+FiPpXdePZYjoWPaAx8bMbAR6QJfztNZjcnhnNyGg9zeh9xnkMQ7/0eIlxGw8ViMnbpzYTZdm3sNpmEUIchSPLVQGbwIOTLZuHEwV1oupKP9rbOWdB+d7fVM1r1WgSU8sKjLGpEoXUDZu5QMpZTg6f1lzSyf81xur8qAoWeTfHLInEOMspPwSAkFYMIDEgXnIh26Tk08SM8j8CAZs219fCnj02xlHgCK9XUJ+n91N/3SX+r8olCGImNhXwgX6ZZfm09ZT5ROoQ00ZYmpqZtxcBlVszATUw0nYvKglDtIOAjidJZO/3xiq4RW0PygqMd0TB8GqVb5f9H55NAlH5gKv5CkVIztmMAsfuoeCk70kEfFypLXUPMMwtBckk1Ukqq8ZllOF6lNFLa6Rz1tAt5O0uPr9X63g2eiqKuQPmsLCBVftBkjiSvClN2+kHbJIjlHY7VNaCh6WfW46bTaGaahMGIjHamQQAi99NkpjKHAlIPcteYNGIcJLnMjrPaScLjlCZBadjslcDHdwakML2aeUQWA9hqzwSID1TBR1GI+Tt8sXmPnGUg6L5pB2swT98PkzbsYZ0ai6hsZgcfv9UbdrIDrH2+UhSJ1Q6xnK6K0xeZtk1HzwdO4v1MjUaRVSQi94lV+IsKlNSl7ewuUca13mtE4+UCnCx1RHHiImSHDYPcYyDCHN5AkN17LM1gZzQZtkZT4WoxCd7W49nSdNmlJNilGWw384lwt5yIoN1aEHuMQqizJhxMJ/FkjavZUPjbvIm4PW8iN2Ysjub8ExdPBOHOjWNob3uKPm1cvcBuDtQ45xoEYIDOzs5GRAD2rFerY/QnAAAHcUlEQVRq4ETwOkefn01jP0S6kFFWqxy/I6Ak4NbZoUwLNXIhTQSyBFgztuNPH5nw+NWzBMo791sRubccH27zxsuUXgIpUlIUwF5IF1GSTd2CgUsJKBNx+PQlVU7TRuhqddapyrOX2YrUMfDHFu9EnnTouECw4LoBpUFAKl4j2rvp29gCHPCxsRIshTQQWFNZzjPAPNNgFrEia2eJeTheJb9USjudo552IW9nbudriUiWiE+IKqxzEdL/BEM9j/tQqR5AzuQx+49gkp4vEz7vJeLeDuZ55UmkfS7NqcBC02BM1/NFUGapKnfAXe1t3on4YJMnRqxyxPjvXEHCYHo+SSAiX5og+9g8FB9s8YT2Dl9M3OIJYp//3juRZSB8Ewoxb7s31rlI2F+Tsp+0vVfaRTOx7iw9Pyy2CIPmBndobfKEY0IBS99+STPodtGI3VcOYlG3jczGzK1esI/ZB2L0D0gpwUdmwVho+UIDpapSdNYWjvUkOrOGM2KcKNRHUcICZISNhcJ7MCKd3oaX5XtwNRsOL6sRCLIfDj/bkXAz14S7hSY8rcZwVI2ruRa8RSMR7foOW6V+ovcYaON9hmNf1AcoTfsctYftcf1CNlq6+ElSe3sKFVb1Pnea77PspnFAKmbr+2Oanh/POs42C8HzWHVMg6FtEAAdfX+mxSdePuIiDEw/hK/sY6Cz0w/T9f2g0y09OrtCMMMwENp6vlhkGsxay+Te0WV5XOPs6zHVDZtb27ix7fBJgq5BADfSmSZBmL2raz7NMArE1K3ezIRN4lG1l66rJUmt3FTN+9qt28ipPIPgjENIKanhD5fygkfPpTG8uoYbPOmwzDqCrduZRoHQMQvuUlYzjQOhre8PUio0CUlnJuxD1edhHZaFxaYhmLHDF9rGgY+knfJ42g5fzNX3xwY3GZIKj4PGUjsXtTT1Nf/6cp7qASRXS6zmG32SYBKWifLaCyArU325c/c+8ipqmdF7m08ikktqlHRsAIN6WkkN1rnKoLXaGePXOGONo4THDckNjnhIHVW6OqPXOuP1FSIMWe2MdV4KZJefRlpRNYx9E+EiycGpi9f4vkQTRx/I711lWGgcjMW7Qlkv+zuPBMiLjyOj9CTsIrLgGL0X+8qUkrBRJFrmlYCYvWXMpJRaXAPTkHTsCs/sXVyvL/n0Gzmnh6539y9npyVA8Z7tLbdwu/E4rpyW4mSJBUpTv0BO7AykBmtB7j0CcZ7DuGst9RqCKNfhiHAZgSjXEYh2G44ot+EQuw9Dkt97yAgZjvSwSdgvnY+Kvd/hXIUzR9s03zmPB+3qFfUpgSRlODfUh2hta8OV6zdx8NgPSCw4xi4S1B2k8ZvnsRIhB8m0KgqPMyU9OxM33QGNR2WXnWLSVPJz6yktdF18fhVSi4/j8Ik6/HiTyFCpjFTr06hYKkCjqJoL15pQcPQcAwg9t6d8ojTJDlQh/dAJZra+yQ7bPaRHFUfc2t6Gmz83M+kq+eX1zrSu5Na8ffceiIw241AN4g9Ucb51zxsacyam7cSiahysPo8rN27hauMtlNbUgRotucHQOd2vo//y/CquB3lHTuOHy9dBLjvK5RmBpFpdpA9B/bUb2F91hsmOie+UwLOjPKlH19qGiw1NXF/zKs/i3OVG5mCkNJJDOQ0l5VeeRUBSEfwUBewg3ni7mV+BInrID1WSe4R9Hkd/5wrNdW4wDk5j9vGLDTdx8Pg5lJ+qx43bPzORcHv7Ax7rzD58CkEpBxGYWoKY/ZXYV3kGZ682MinuoZrzKDtRh/qGGxxuerKugZ3dT9ZdxY2ffsYPlxvZ2i2uPo+rN9Q8VahuPY06+pzv0Qeg7Mm6BNruN+LnpmO4Xp+FiycjcO6IM04UmaIyZwvKsr5FSdoXKEpchvyEJShIWIKipOU4mPoVyrK+w9E8PdSWWOF8lReunIlD05VC3PvpDB6qE1yoquqzyFSqXFQZm++1gLo1tN6m9e7zW4VnknVLFgQN6hO7NP0ni4aP95CejvTeJZqvFrSRM+8zqTRKkGptbWcJz47n9pBPdOwW77/PrNbtD9ofnyYVEAtFzKDwmB4DgQnnjZAvPaVBdYzYualcKT+5jO+3gEhHOP095CeVufBuFKlCoPSQCVyfV4OmD3crl7tQF5TPFwyWh5weStfd5hY+j0g0OtKoykSifLva+BMuX7/VdbwXAAFfee0lmIVmYuYOP3xuEwX5gSp2RqcxYKpHxHhPeUYResJCZVrf0MTrtZvKMVNihKL6evdeC69kdFB5E9M55d+9lhaQyxOdQyxMtNI5yh7h88pTIe+e3rbvQMkZqG5dCtlJ2za03buCuzcq0Xghkx3Wzx/1wg8V9jhbZo0zZSKcO+KEizW+uHZOiqbLB3C36RTaWzrp2tXvpjSOnmWm9vYeXVLx7/PnmQAlVbJfkU+PTVO3+z723M6G+9wK5JfS8zSPP/LRYDPx0Q9N95fvSEO3vOxynvIYFSPJHRgFZWC+URDMQzM4TLHLqcIfvu/j7imc2M9tR3qfHng9GwOh5/T9P6rx0jQdp9y6AAAAAElFTkSuQmCC"/>
          <p:cNvSpPr>
            <a:spLocks noChangeAspect="1" noChangeArrowheads="1"/>
          </p:cNvSpPr>
          <p:nvPr/>
        </p:nvSpPr>
        <p:spPr bwMode="auto">
          <a:xfrm>
            <a:off x="1903518" y="-163724"/>
            <a:ext cx="345440" cy="345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3632" tIns="51816" rIns="103632" bIns="51816" numCol="1" anchor="t" anchorCtr="0" compatLnSpc="1">
            <a:prstTxWarp prst="textNoShape">
              <a:avLst/>
            </a:prstTxWarp>
          </a:bodyPr>
          <a:lstStyle/>
          <a:p>
            <a:endParaRPr lang="en-US" sz="2040" dirty="0"/>
          </a:p>
        </p:txBody>
      </p:sp>
      <p:sp>
        <p:nvSpPr>
          <p:cNvPr id="7" name="AutoShape 4" descr="data:image/png;base64,iVBORw0KGgoAAAANSUhEUgAAAUoAAAAyCAYAAAA6L5IdAAAgAElEQVR4Aey9ZZRVR9r+TXQmI888SWYyE5mJhxDHQoQEkuDuEggSCC4NtLt70+7u7u5NC01Dow002ri7O7//uqvPgUMHEiR55v3w7rVq7X3OttpVta9961XtuHmD+ys3udty89p5Lpxq5viefPZs8GNLnT5NpeNpyO5LVdKXlMV0pTK+G/VpPVhTMISNldPZucqag1ujOXmwhssX9sHNa3e79H3W637rr3Mcd3+Wu1fi///3oVrgvseVTr/c65yHqsB/8yQZX/fxXPK89zsWb978/d6He7W79v82TXnzhubZ2vx/fzhyn+2ivbd2fbd20u77P1i3u6+Ha9MgVy+d4Oyx9RzdncuuDYE011uyoXIWq/LHUpUykMLob8kP/4LCqM6URn9ESdQnFEV+SnF0dyqTelGbOZQV+ZNZXb6EzSuc2bs5mpMHKrl0dgc3rl28826/eSPc5Nq16xw7dZ4NOw9SuW4n5et2ULWhhWVN/zelqqmFivU7qVi3k/rNe9h9+CQnzp6n5dBxVjTvoWL9DsrX7/g/q4/2uSs3tKj7Vq3fSdOuQxw7fY7DJ8/S1HKI6g0tlK3VttOuO+pWuX4npWu2q2fZc+Qkl65cbQWAR365BXBucuPGTQ6eOEPD1r2Urduh2qdtf7XWfSdVG3bS1HKQE2fOqbJx92Gqm1pUH8sx2md92HX1xl0s37yblVv3sa7lINv2HePA8TOcu3j5znGr/fWL47f1+c5cuKSuU7d5N2Vrt1PUuJWCVVsoX7sdqf+p8xe5KW15a2kLsDogeusY2dD9X87RXXT36V5be4zsv8nNmze4dOUa+4+eYsf+Y5w8e0EdcO36dTbvPaL6Yu3OAxw/e54bAqA/A7T7uY8WeO9dj6tXr6mxuG3/MXYdPsmZ8xdV/aSO94Vhv9gPvw7evw6U2naTAXvtAudPNnNoewqba42pzx5GcUwXsoPak+b7FklebxHh0gF/m48Jd/6Y7KAOlEa9Q05wB2I8PibY4RNCnT4g3PldYj3eJt33LfLD3qMy6WtWF09m5xoPju8r5/L5A9y8IS+bdvmNGkPTiRcuXaFh8x4c48oYZxfLKJsYxjsl8r1L0u9fXJMY75LIGIc4xtjFMscnk9TqDazZsZ+EijUs8M1kjF0Mo+1ifv+6tHnesY7x6r7jHeJxTq6gvnk31U07cUmqYLJzIiOto1U7TXBNvqNuct5wyyhmLE0lvKiBHQeOazvuzpf1QQer5ipHTp0jddl6ZvukM8ImitEOcYx3TmSCTv3HOiYw2j6O8Y7xOCeVs2bbXlU8UquY7JrEKJtoxjklMMH10fr4B7dkpnmmMscvA/3QfOzjywjKqye7fhON2/az/9hpZHzdCWx3Gb+asShAJGDonVnLDO90JrknM9ElkXEOcUxzTyE4r54te49y9dp1nTa9c/MODL1zl+bX3QBIe+Av7UPdd8f+4ySWriYws4bVW/aqEy9euUZi1ToWh+QRkLec5r1HuH7jF64lff9Li9p/7/MFoPPrN+GbUU1S5Vq2Hzimc7W7tO+DjrVfOf4XgPLOSgt4HdmVz5blJjRk96co/H1SvF8lzu1lgu1fw8PsPVxMP8bZuDM2+p/hZ9uRvOB3qIh+gzS/d/G27ozF4s8xWfg5pgs/ZanF+yR7vkK2/z9I836JdL+3KYn5jDXFE9m93ovTR1Zy/Vrr1+tWizzq10NzodPnLpFdu5Fh5hE8N8iUZ/sb8/wIK54fZfP7l9FyD2ueG2Ku7t3hRzfsEysobNyGRVQxH//oxnMDTXh2oElrXdTxv3O95B6jbXhumEXrfYeaM8IulrS6jSRUrmWMTTSvjrTmf/sa8/xwK/4+xvZ2O8l5Iyz5Wz8j/j3SSgFSTv1mrl3TeTF+ZRDeVSLQAMnlq9eo3djCHM80Xh1rw//2M+TZ4RaqDf+u01/PDbPk2UFmPD/MguE20RQ0NFPU0MxEhzheG23Ds/2MeG64JX8f82ht+Y/RNvxzrC0vf2/Haz840f5HVzrO9eE70zAme6TgkFBGVu1GWg6eQAlYtwfvnZKP5v/rN25QtHorw2yieXOKM13n+/CdYRA99PzpvSQI25gSVm/dz+nzl7h2XadNgSvXrnH+4hWuXLlturpy9Zo69tzFKz+T7a5fv6EkwrMXdKXfVon92o0bCPjJvlaNoLWCZ85fJm/5JqY7JzLGMoKk8jVcvX6DC5euElOymhneGXikL2Pj7kPc0CD2lWvXOXP+EtJ32kU+CLJfwPTy1eucPn+Z85euaHertXxcLly+yrHT5zl04qyqi/YA0bpsowoZaR6OVWQxq7ft1+66fzPHw4xDzTn3AMrbIClS5Lnj69mzMZDVReMoi+lAlt8/iHR8EW/L9nhbfYKHRTfsDLtjY9AdB6MvcDT+jBCnT8gPeYeyyLdI8XkfL+tPMV3UA/2532C0oCeB9p0piXiLgtA3CXN6F2+Ltwixe4ks/39TnfwZm2oWcWRXNlcuHLxTnH8UsNQ07cmzF0muWk+PRQG0676Adp/Po913S2jX2+D3L33kHvq0+1pP3VteduPIIrJWNKMXlMvLo2xo9+X81iL16WP4f1Mnqde3i2nXfT7teujxjXEocVXriShZRR/DYP7cy4B23ebS7tsltOurUydVP33afbVAlVfG22MTV6bU0VtS1QP32e3xd/jkOXyyauk0cyntvl7Y2le99H/eLt9I3RfSruciehoGk1G3UX0MB5uE8xdpx8/m0k6O0a37Q/e3fmsfSj2kyHX6G/Pn4Ra8O8WFoeYR2MeWUb5mB0dPn9d5oXUkH82/V6/dIKV6PV0X+vHKREclFVtEFmEfW4JTbCkZ1RvYvPuIMhNVr99BbdNOtu47yubdhylpaKZuw06Onz7P1evXFThn1WzAJ20ZYbn1LFu3g2NnziMgePzMeZat3UFUfgNJpWto2nlQqdQXr1xl0+7DFK5sJqZkFYGZtaRVrVVS7NmLl9my5ygWEYW8M9GR18faMmdpKqs27+HQ8TOkLNvAkpB8AvPq2XHgmLrezgPHSalYi396NWmV69h58JgCeLmPgGnhqi3El64mILOW2OJVSrOTj4D0+OlzF1nVvIek0tUEZ9eRVrVe1e3cpSts2XeE+V6pfD7Lk0X+2azcsk+nXX9ddb7rx/gBgPMuQHl7kF6/dpGTh2rZWm9GTepX5Aa9QtLSlwlzfgcPyy7YGnbH3ugrXM0+Y6lFF7ysOuFr24lAp07EeHYiI6gT2aGdSQ74lFC37nhY98TF7CsFmqk+71Id+yq5we3xtumGndGXuJh0Idj+bZKXvkhxxDs0Foxk36ZQLpxuuVOVeYAHvKOBNE176twl0mqa6GMc2vrCfadPu8GmPDHU/HcvTw4z5/EhZrTrZ6Tu/cpEJyzjSslftQWj8AJe/8GJdgJKvQ1a6zLM4nev0xPDzJHSbqAJ7QQw+xvR3yqK5JoNxJWvZZBFBP8zxLwVaAaZ8uTwO+v05FBzHhtkQrteS3higAmj7GKVre0OieFB+kznFWjcto9pS1OV1Ko+Zn0NeXKoBU+0aRdV996GtBtgTF+LCHJWbCavfjMjrWP4m9RdAH6gyc/q/jB9/vgQcx4bYspjg01pN0hTpO36GfJEbwP+PMCE1yc4Ms4+jvjyNew/dkZHutOA5S2gvE5azQa+Mgzi4zleGIXmk7ZsPau37mPPoROI9nPs9AWKG5qxCi9gjmcqNjEl2EYXM8stmaDMGnYdOs6OQyeUmj7CPIL3JzrSY643+gHZLNuwk/3Hz1C4cgvzvDIYqB/EMONQHOJKWS821gPHCcxbzvcOcXw5z4cu090YahqqzC1ihy1bvY2JTvH8ZaAJz/Qz4rNZnuqeYgeOrVjLHP9sfHOWs3nPEbbvP4Z/Vi29FgXQcYozg4xC8M2sYc+RU+w5egq/3OWMtY/lqwW+dP3Jg2/0/BTo1WzczcWr1xD7dnTBCqY5xNN3UQAjLSPVs67ecYCm3YcwDMrh20UBGIXk0bj1vypR3gbJa1fOKHthU7UeZbEfker1T4LtXsHJpDPmS77FYsm3OBp1w92sE362nYhw70Ks9xfE+X9LQnB/EkOHkRA6mvjQ0cSFjCImaDSR/mMI9xlBtG9/MkO/oCTqAzL83yHA9kOcTD5T17Rc/DWe5h2Id/0HuUEvUZfRh+1rvDl3csttyfKBJRStsbh1dApQisQx0DySpwaaKmngyRGW/HGUNc/8zuVPo615epQV7Qab0W6gKa9PdcM2sVwZ8M2iinjnRzcFNvJSq7qMtvnd6/TMaGukPDHcgnaDTHhyiBlD7GJIq2sisXIdw21ieG6ktZLGnhxuyZ/G/LxO0nYCUgLyH8zwwDW1in3HTt+GvIcAypPnLhJTtprPFvryuAD4QGPk/tr66vaVAKe051NDzRlkE01eQ7NSv8fZx/O81L2fkQLXu9Vd9zr3sy3P+sdRVqr8YaQVT4+0UgB86wP43WIllT831Jz+xiGEFzaw77huW9x+z65fv05uQzN9zML5z0QHei8JYL5XOhk1G5QKLQ0oZgwBTvPwQr5Y4EOHqS50m+OlgCShbDVb9h4htrRR2ZC7zPSk83R3BVILfDMUUIsUpx+Sx5cL/em1OJDPZ3vxnX6gktRTazYw1z+LrnO9ee9HNz6f683n87zpbxyqgDenfhNzfTJ49Xt7XhhhSR/9QBJKG5Wk55ldx1C7OKzjyyhauYW40kYmOsbzwVRXPp3pQbdZSxllHUVmbRPl67Yz2zeTD35yp8NUZwWWnWcu5dM53nikLlPOuiOnzipp9kenBL6c6827U134YpE/IcWrWL55D5aRhQw2DcM8ovC/rHprhrXYBk/sK6OpchbFUe+S4P4Pguzb42jSHYMFfdGb1QvrJZ8SaP8RkUs/J9avPykRY8hOmEVeugn5mQ5kpTmTmuRIUrwtSfFWJCeYkZpgRGr8YlJi55AcNZXksFEkBvQixrMLQQ4fYGfQFYO532GxuJeSTsMcXiXZ81/K2SOOngunt3Lzpsao/TBgqXm+W0BpFsFTA0QSMFID/Y8jrfjVol4SeVEerrQFyjemumGXUE5h41ZMI4t4e6orT/Q3VqCj6iL3+aV6PWQ97qj/aGv+2AYoh9rFkFrXRELlOoZZR/PcCCslbT45zEIBVds6CcA8LuDfx5BnR1gyxjGOmqZdOgZ+HbXzF0HzNois2r6PBYHZvDjOTpkFHhtqhgBT23vLb5EM2w0w4akhZgyyjroFlGPt4pT9WVRuOUZA9m7n3/pPAeB99O3Iu1xnlDV/GGnNU8MtlVQupoxn+hrS3ySEpKp1HD/bJqIDELth/sot9DUP54XR1nw41UUjidUq84X2SyO2u/TajfQxDlHmhX+NsMIsopDtB08otVwkzU4zlioHUFBuPZk1TeSu2ERW3Ubc05bxtUEQH87yYrJbCkMsovhkliezfTJwSKrgB/cU+ppHMNsvi+CCBhYFZPPpbC8MgnLIb9ispMSBxiF0n++DQ3wZOw+e4PCps+oD/6VhCHoheXhl1DDfJ4MhZuHM8kwjKG85C/wy6aHnh1lEAf45yxEn4FdLgpjikYx/7nL0/LPoNMODed7pNG7dS8vB42Qtb2JRYI6y2b43ayn/meKMaWwpJWu2Yx1VyAjLCAWYjVv/W6r3LZC8yIkDNWyqXkhZ9LukereCpJNpd6wNvsNW/0ucjD4mwKEj8YF9SY6dRUqiNVnp7hQXxFBVWUhtTTlVFXmUFCVRXJRAUVE8ubkh5GZ7UpDjRFGuLVlptsTH2RAXbU5i5E/E+fcgyP49HA06YbLgG8wW9cbJ5HPCHF4hJ+Cf1KX3pGWdLxfP7NaOndb1L750bWwXmjP/m0ApL+rPJMoEceb8fwgoh5oriTJV48y5H6AUoHlKJNKBJkr6+2DmUuSFFY/1reXX+kpHQRW1Pa58DT30A/mDfMx66/PkcHMlXd8CNR3Q/M2AUueaP7uPRopUH5l7AKVW2nx6hIClsbKr/nOkJVPdkqncsPNnDhkJVcus20Qv0zA+1fPDKCxfSWbrdhy4wxkibdiwdR8TnRN4rKcer462IbSggfNXrrGyeY9ycnw6yxO/rDpaDp9E7Iunz19ETBfmUUW8O8OdV6e6MNopgTFOCfQ1i8AovFA5EgUox7slE1LSSMvRU8SWrKLnAl9ljxSnmNgaf3JJYrRFpLL7is1THD72SeV8bRzKwtA8LKJLlEQ7zjaG6KKVKuQtqrjVvj3NIwXz6BK+d01W9/fMrqVpzxFlo+ynH8hcz1Sy6ppIrlyHeWShiggZYhtNp0X+vDHdHeOYEvV+WEUWMvK/C5StX3GR1s6dWK882xL/GO8mIPkOHlZf42jyDe6mnQm260CsZ1cSI38kMcWd5IwAcnJCqSjPorZuJbXL11JXU0ZNZQrLqpNZviqP+sZSKirzKSrKpqIil1UNBTSuyKC8NIKMrFCSUv1IijcjKXQk4a5dcTTsjLleDzwse5Ls8z4loc9REvYsdZkD2LM5jssXdUIDHkSyfFigHGWFDPzHRWoRm5TYo6Ro7VMPsFZ2LTlXnADfLuFf4x0wi261UZoq1fvXJUqR3rTApOxlg8x4bPAjlCFmPCZ2U6U669Our5Gy8yXVbFBeb/EiPz/ylyVKqY9Ie0oF/m6JkipneKapmEPx7Krl1/pKA5Ry/Nb9RzEIzedf42yVJPv4IBP+MNLydwFK1Z6jWiVB1T9iPxanT782pb/YQI2UbfKpYZaqD5SqfhfQ/NNoG55WUrghj323hHemuOCaUqlUzFtOLvFcX71OUtV6vlwSyFeGwQQUNNCwbR9b9h9l24FjHDhxRnmHxYssavAgs3Ce7qXP62PtlP1ObIz1m3bzvU00XWcuxSGhXMV47j58gt2HTlDb1IJldLECypd/cGKscwIG4QVYx5WRUddETPlqpnmnM8opHs+cOhp3HFAhOF/M9WKBTwaV63aQU7sRUYf7Lg4gqrABifs8e/GSkii7G4awMCQPm/hSxtnHMtIqEq/UKhq27MUzvZpvFgcw0ysNy7gyxgjYuiQSWrqagyfPkVvTxDCTUOZ5pRGYU6dC4waYhCoNZqZvBgNtonln5lIMIovIW9mMSUgeA42CMQ7No6G5NUypdWC1EYh+7YP8EPvbqYBNDYBcOr+PvRv9qEv9nFTPF/Cz6YCNwdfYGH6Dt1UXIp3fI8n/K9LiF5CUV0Bc4QYSM9MpyvVlZW0yK1eUU1mZS3FBAIXZzhTn+7KsKoq6ujQqK/MpLKqgonIlGzduY39LAzvWRVFV7EFyRiTx2WUkZ8UpAA5y7oa/zQckeH5ISdSHVMW8QX7gs+QGv0ZD/kSO7Crk5nWd0IL7fXDNcz6wRDnKiqdGWLYa7/sb81hfeZGMWh0y8lI9SOkv5xq0Oka+1uNfo+0wjSwmb+UWbgGlANYA41YV8S6qtxYolRNFpK2+xrTr9whFJB8pAt7ijf9mCb1Nwkhctp74yrUq3OZ+gFKkqVZwMOCp/sZ8tsCPgNz6W0HKvwqWmv4R26Q4OPqZhfOk1KufIU+NsLhlF/yZpPeIqrdSxwUoR1jwhDj1+hvyZD8pRjprI57oZ8TjAp7ShwNNEcec1EXbH7r1ekYjmUoftftOnz8OMlXSYPWGnYgHWLtIfGRq9XplixP79I9LU5Q67JhcgX1iOem1TSrOcnnTbiwjCuk624u3fnCi8yxPBpmEEVHQQO3GXVhEFtJ9gS8DTEOZ452OY1wpAVm1JFWsVXGe/S0ilP17jH2sOja8cIXynNds3KVslF8sDmCIdTSLgnIYYRVJl9meOMaXsWnPEUpXb+V72xjaT7BnqlMCdRt3qaBvm8RyPlsSpFTv8KKVWEUVMcQsTNllZ3mlMcQ8gp6L/HFPriK0aJUCyn7W0Xjn1rPtwAmSy9Yw0CBIAaU4faa6JfHt4kDG2sYqm+oohzje/smdxWEF5K5oxigwh776gegH5ajEDG0b3ncW1P3ixF2Oa6e9mdglD7fksrpoDEWhL5Lg9gIelp+xaE5/jOZ9TpDde6QEf0t6qhWphWUkVp4kofIEyXml5Od4UV3sTnWxGwV5rmRkuZAa70JGgD35niYUhZpTmOFJdnYI+dmx1FeX0bKxhL0bAlhZZkRamiexBU3El+whIS2K+LCxpPp3oCD43xSEvkeKX2dil7YneekLlEa9y7Z6UxX4fuOGNk7rPu1fmod9EKD8wwhLntZIMn8bY8O/xtnxyngHXh5vz0vj7R68fG/HS+NseXGEFS8Os6TTDE9ck6tULJ1JZCFvTXXhiQFGvwiUSnobYcUzI6z4nxGWrTGgI6x4bqSVsiWKPfGBipw30or/HWym4iEltnS0TQzpdRuJq1zLUOuoVhuleJzvYaNUIKHspVaI9KdslaOsVZxd066DrVkU2sF2l4Gom9GxZd9RzKQtJrso59BjA0344+hW54kuGOluP6zqrZwxIyyVtPo/Y22UTeyj2Z50medNp7ledJztScc5XnSa680ns71pP82Vf4y14QnRCvobKS1D69hRa13VfZQVfxAnl4RQ9dLni4V+hBWu5Ojp2+YIsVEWNW5hmFUkr02w5+Of3Pl8oS+d53rxxQJf1Q7pNRsIzKpluiQqWEdhGl6AcVi+Ag09nwxKVm9VXv4FAVl0EbveaBu+nO2pYk8z65pYsWUvzilVfL0oAFHP+ywJwDy8gHXb97NmxwEWheTR/icPXhhrw9s/ONLxJ3dG2UYrCfbMhcs07zuCnl8Gb42z49MZHgTl1LFh1yGWZtcxwDIKi5hSlblV0rhVSYXtJznx2lhbPp7mppIQaja0ULm+hZl+WQx3jCewcKXytqdXrmOcZSQmQTkqocAjbRnj7eP4ZqEffQ2C+ULPj47zvLFPrqRszXbso4oYaxWFTdR/I45SfMk3rnHuZDOb64yVXTLT71+EO7+Hg0lP9Od8g83ijkQt/Zys5AVklRaTVn2MxOorJJQdILFgBem5yeRkeZOTZkRqmiEJ2UtJigwm29CWwrETyZ/xPRn+liRneJOWvpSCnCBqy0JorHKnqsCa1MwQYgubiS0+SEJ2PinJVmTHDaYg7H1i3d/Dw+JLPG26E+nyJlm+L1Cf2Zu9m6K4cuGI9tW7M5j3bi+i/KdZHgQoRWp4YogZ/5zoQE+jYKZ7pquvnX5wLnoB2egF5DxYCcxhYUA2830z1KCyjS6hZNVWajbtwiAsn9cmOfGYSKh3kyjFBDDckieHmPOnEVa8Nc2dAebhTHNP5iePFH50T2aKa9JDlx8c45loF8NUp3h80qup27xHAaXc42/iVf5VoGwFM2WrFEmwjwFfLQ4gsXLtLQ+u6oK79Y9G7RYJK39lMwPMwvmLOIf6GvHEkF93wjwKUD4+2JSnh5rxxo8uSjV1SqnCJ6cOr6xaPDNq8MyswSurjqUZdcrxNtM7nc8X+fPsGBvk3CeVk0miJto4mjSOISWB9tbn7SkuWMSUsOPQ7cwlyZvetPsQ3hnVTHdLZrxkZdnGMNwykgkOcXhlLFOAFVGwAo+kCuJLViEfnhXNu3GOK8U1oUxJeHuOnaJ49Tb0/DLpvTiA8dZReKYuY+Oew5y5eJnV2w8oCXG8dTSjzSNwTShnQ8tB6pv38pNPJm/86Mbrk534ZrEfC3zTiS5Zxe4jJ1V3nbt0mdTKtczxSOEn50TiSxrZfvA4xWu345a2jNSaJg4cO6MCxbNqm5jmmsQAgyBmeaQgQC3v254jp4kobWRpVg3lG3Zy+NQ5Vm3ejW/qMpLLVivpdt3Og4Tm1fOTayLjbWOUhGkYXkBB41Y27zlMdvV6/NKryazewK5DJzRRMGI2/L9QvYHLF49yYFsS9Zn9yfR9gSjXt3Cz6I7F4p44GXUlzPUrUqKmkJHhQnpREenL9pBYcYSovGZC01cRkbGchJwKEjPCiU11JibDh3T/ACqmmrO86wjKvxlNhpkH8ekFJBfnkZYXQ0a6FxkZfqRkpZJQsJKE0l2klzSQVxBNVk4waWlOpEaOIdCpGzZLumFr2AMvq85EOv+HnKB3WFs2i9OHV2ixr3V9txdQ9z/N0fcLlCJttNqsDOkww10ZxZdtaKHl0AnVUVv3HVHBvxIA/CBFJCZJ+ZJzZDBKNoR8oRcF5fLSeIdWtX6AiUb1vv3yiYoogPBYP2P+d7glA8wiCCtYwdrt+1i3Y7/yHDY07+Fhy4pNu5W9q3HLXhXDd+DEWeIq1tDLKIQ/iw2zr5Hy6CpVVVdyars9yprHxG773WL+M8GBJUG5yEtwe2mjAchAl2F/E3YfOYVzUoXKUnmsl766jnwctKqsrhSpu/0wQCkqs4T2iOnkDwON6TrPWwFjy6GTHDtzQQVrHz11TkmA8vvo6QscOnkOyW0Oyl/BEKsonh9joyRLiUO9q0de2kKkzz4GKqNHbG9rWw7oNMVNzl24xK5DJ1m/8yArt+xlxeY9SF+s2rqH7fuPqvhCCQESu63k30uGjqRJSnD35l2HOHTiDJevXeP0hUtsbDlExZrt1G1sUQ6VS5rsGMmSkXjLWsl3X7uDnfuPKdunqN7ije6m589s3wzSqtez80BrTrfkc6t+AQ6fOMv6HQeQsSG2T3G2HT97gZbDx9X9xdYqGYwnzlxg7fb9VK3driTWU+cvqWtIvvi+Y6doOXxCnSf1kQDz3QdPcPDoaS5euqqcV3uPnmLF5t1Ur9/Jqq17la1W8sjPXbzE4RNnENurrC9evnx/wpHu+/8I20r1Pnt8HZtrjSiKeJ9wh5dxMfsUK/2eOBl3I9T1MzJjp5KZ4U54pCM+Aa4EJZQQnb+F0LRVOPhn4RCQT3h2E0nlK4nLjicuwossQ1OW9Z5I7evdKXn3O9LHGpIQVER8+SYiC5cRmphCeEoREdkbiS05QEbVbmpXVLC+IY6amkwyCrKJT3AmzHsY7sxsQAMAACAASURBVGYdMZn/JUYLvsPN7BNiXV5kWdJXHGiOQAg6bqltv9YQmuH5IECpHDa99ZX6FZSznGO6XlzN9X6L1ZZ9x1gYmMu/xtr/IlBqQ3CeH27JJOdElm/a9Vvc/q7XuHDlKvEVa/jGIIhnBPjuEygFgCQoXMDhmYEm9NAPImnZei7rpNrdmQjQ6kyUl02kIslz/osA87eLlXNIAPF3Bcq+BvxhgLFSjWNKG7n5SznLmpaSGNGQ/AYlWT4pQCjxp8MsWj9uuh+OUVZK6hQ769+GWzLeOYHaZt0+k2dvff67doL6gEjq322NqO1xv7Sv7bFtf6/etg+LqBIMQwtUSJVkydyxyNfrN1l+q+toK9PmY/tr7/4j7leZOUdasqnPHkK676v4WL6LxeIe2Op3I9ixI8lhI8nNdiU5PQp7e31mz56EnqkHHlG1hKTWY+MRibF9EH4JNSTWbCO1bDlpARGkT5lNepeexL7yLhFvdSKh3w+kuqUQXbidpakrcQkpJiBlLRH5+0mqOERV4y527WzkxL4qdm6robx2OUnZGcTHLCLc43OsFn3Kwpm9sDH4khDbf1MQ0p7N1Us4fXgVN29qjeO/0niaNn5woDRQ9qqQ3HqOnTqr7anfdN287ygLg3L517j7BMoRVkrFlvCP32u5eFmAcq0Cyj89IFCKFKikyt76vPi9PeaRRUoCuu3x1fbV7RdIGIJcUip5/yd3nhCvc19D5RxqDce5LVnrSpLa7UeTKA15eqAxn873ITh/xR05xr/UthtaDjHNK51nR7dKlfK82vqotSacSBuI/uch5oywiVbB17efWrbuDYJ3v7+cc/sK6hgFaG3+a93RKnm1PV5zYWEFEgat2qZdSn2+I59cN0qhbUUEeH52zbvdX3tim30/q6/sb3OM9lT1f5t9unW7VZffTwVvd+3KSVrW+1ES3YUEt5fxs/5EpSW6m31CtNeXZCYbkpUXTWiEP4sWL2DwsPEMHL2IxXbxBCXV4h9biL1nNE5+yYTkrSazehc58dUkLrDDu8cgDNt/iGmXHoROXkJWSDFR2Ruw8kvHwDYU98hlRBfupbDhMFta9nL+5Baund3I6WObWbdpExklNcQlexIXPAIf2y4KvB2Mu+Nj+Q7JXq9RnzWMg9uSuX71tnH8F2mXNA3/MEDZeZ43ofkClDr3utWR97OhHQi669vnbd6rAcrxvwyUEgYkzoG/j7BSsXmicj/a0mYA6lxMgpxF9RaJ8kGAUgsWImGJE+Op/kYMtYwkd8XmO0FIDfDWGwqRgtCMTXBO5M/iKe5jqALYW+MS7xLcrSu1PaTX+7bqbcjTA0z4dJ4PAbnLOXlOh4xFvZAC6jpF00ZCr2YWXcxrk53b2JV1QF0kyqFmKqrgT4PNGWIZqZw3d0qB9wOUmnGjCxC3AET70dEFL+3xOuBxFyC6cvWqIrAQVV7o7NRy61l1zr0FRm2u+7NravbfqpumsW6t7nZ+2/pr6qG9htz7vu7f5tra836DdbvzJzfSvNyM7MB3CLF9DTezz3A0+hxf244khgwhM9uX+LREXNzs+GmWHv2GzaPnwIWMme6ItWcKEZkNBMWXYuMWilNQBvHF28kr20dyWCkOC2yYMmgMsyfMJtgziZyCzYSm1KJv48kcfQdcw4rIqT3A5j1nOXfuBFzaxY0L27h6fg979+2huKaR+Ix44mMWE+vTHR+rj7DW/xp7w85EurxBWWw3Wta4cOXCnTafO9Q63UbSdNaDAKWyUfY1RAKo7RPKVDK+qF17j55m15GTPy+HT6qAX8m9lRxXISNQ7C53G3w6g+zBgNJIebq/d4xXcW5i4xQ+RFlLjNu9itiLRLWSl0LZn1Tb6AxSbVtp2un8IwKlsvGKY6q3Pu9MdcUqtlRlddx+Z7QvBMr2F5RXT5e53q1hSgOMeWqEOIc0WTJtgFELxtr1I0uUGqCUjJHj53SILHSBSdtemgc4dPIsNgllvP2jaytQ9teGdP0KUK7awnW57q1Fd/vWnzobd+kjbV894FokeiHikA/TnWCtud3PnrcNWN7tfjo1VZvasa4zvm8dcrfzH/a/n11fmJDuo74Pcb92x3bnsKF8Bqk+b+Jq0gEzva+xXtKNQKfupMfOICM3huDoOEwszJk605CRk2wZNM6aviMMGf+THQ6BeQSm1GLvE4+ZUzCekeIV309G3SE8IguZZeiAnrUP4bnrSKlowTUogwXGTiyx9iM0YxVrdpzn9IXrXL96lount3H22Doun9vDiRNHWb5mHSn5+SQke5AUMhhfm08wnNcDowVfEmjXntzQDmyuWci5ExvuFNvv1RCa3noQoFQv4CBTXpnkzHC7OKziyvDJqsMrs1Z5/MTrd2epxiWlSvEU+mTWULxyCwePn7k1TpR6oa2fTkffD1CKV1U8wO36m/C3EdZ8axSCa0qVijHLa9iC0Jtl1W+6e1m+iZTqDWQt36ScPZKC1kq0KlVrM7g0tX1UoGytrxCAGPLMEDOG2kQrsoy72QDrN+1BAtRfFOfId0sUccj9qNy/NVAKE44Q5d65aCQVnf6S/bsOn2BJWD4vT3BojaW9iwNO2kCp3v2N+IvQ14nqvXb7HZe/fOUKx0+dY++RkyqNT/g8t+87phh5Dh0XR4fQomnBVFMX7RiStdqnW8e7b9+4eQMJ9xGyYSGtFiozyQwSx8qpsxc4efY8ImG2Lm3A+dY9dMYKN1UK5pmLF5WTSTKBrl7Thuy1XkWuf+LMeY6ePMuFiyK13qO+D/E8cgeRgkVAEKfb2QuXbkvFUt9fuuYv7Wt77s0btNuzwZOG3DHEub+DnX5HjBd8jaNRFyK8+pGZak5aXgreIdEsMjRj6iwzJs3xZPwML/oMM6LngHmMn+uGRUAebtElmDsFY2zrR0jGSlIbjuKXuZLFjsEYuUURXrSJwNQ69ExcmKPviFtoPmWNBzlw6jpnz17g8MGDbNnUyLZNyzhzYjvnz5+gactmskuXEZ8WSWLEJEJcumK95HNMFnTHzewjEjzfpLFoAicPlHPzuo4RWrcRdLc1Q+B+gVJeQsnIkXCXv4y24eVJzrw/c6mKqes4x5uPZnn+vMz24sPp7rw3wYGe83ywiSxS3kzNrVsHtbZOavC17rkvoJT6SHjQUAv+NNKK/0xx4fPFgQywjGSgVRT9LSPpZxFx19LHPJyeiwMYbBaOXVwpK7fuVVJF693bDqrWf38LoJS8Z2Wr7LWEd39yxyuzhoPH77TzijQcUbSKT+f78bRIoH0NVZvfLZBbC4xt148kUfY1VGmSny/wI7xwpaILu91f99i6eVOF5UhO+5/ExDDAuNVU0FbyFa+3mEvEmTPCknFO8dS2ccCJlzmupBHz8HwW+WWxwCeTWR6pLPBKJ0SYeXYfvpM9S1VJwPB+VPbb9Rcpcuu+Y0TkNeAeX0bNuh1Kwpc86oSKtVSt33Gn2UELGLcvodnSgh1KkxG+UCH+UAQde26H7F26fFXRuUXkr0CKeOR1OSrvvOyDP4/YU4UoWYLRY8rXqFCoO6+pAXWd9+z2fs2Yv/1Hm60734l2W2oXUpkygHCXVlIKq8Wf42nZkbigkWRlLSUlJwtnn3CmzzVk/FRDJs9dypR5gQyd6Mi3g5cwYIwhetZh+MWW4+ATx0JTF2w84whMqccnvhZj5xgM7MLwiCjC3CmEKTOWYOIQrrzca3dcZPXGQ5SWr6GoZBWlJZWsqC3kyP4mLpw/yo5d2yla1kB8RhLxUfOJ9v4aT8vOWOh9qUg5gh3eoiZjMId3JHH9yu3YtDu+JFpQkrVmeRCg1L6QiuhAAqlv8RkKJ+NdSh8j2vVcTLuus/n7ABOmuSRSt0k3P12nA3Q68H6BUuojKq0UYdJRL6F4XX+tSDbJl/N5pr8RI22iFa2bELW2Ljp10mmnRwZKDWjcSmscacVk92RkqgmtPUyIXIWiS0KI/j7aVqndEpsogf7/10ApmUSh+Q1KQhEVVVRTCQhXa9m+0aqyimlj3c4D2CeU8+Gspcr+KCYaGSPa8XJrrcKDTJXN9R9jbJjulcbaHbdNRSJhVazdzvcO8Yotp+PMpXy5wA9hAfp0pifzvTMoXrVVEWQcP3MByVrSBRshxBUAFHuySItShBhX2ldCcsTUInyO8lsId9ftPIR9dDELPVLJr21SfWEYWchk91T8cyRj5phiNZdnVY43NR3ETZVqKfndIjHKPbWLkOyGFtQzyDSMISZhxJY0Kv5L2b//6Gn8M2v5Rs8foX8rWNHMFQ2hs4Cc1E2eR+qvXaQ95Plk7GmfR/ZL/cW5KOdo6fuEVUnCqSRgfqRjPDEVa5TZSUKibls2BIBRIVU/v19rH0tolUR4SLyp9K1kTsnz6+JIu7VFYyiJ7Um4y8e4mHbFybgLAfadSAr/gazcUJKyC7FbGs6E6UsYNn4+46bbMXG2D6Nm+DLqRxfmzLTFw8KbmIAUfIMzMHQOZZ6pByYOETgF5GPiksgCU18WW/jw03xLZunZEZZSy5rtl6hfewB3vxxm6gVi55pGQlIBJQXZ7NyygjMn97J3XwuV9WtIyEojPsaYOP9+itJNwNxi0ef4W79FReK37NsUxNULOrmf97KzaHrjYYBS5XpLyIoAkqQN3qsIbZsQuX45n78PtWC6R4qaS0Y7EB5J9daRVgQoH1fUYq3sR7+aRik0ZZ/P5ek+hgy3jiJ35RbFaN1ar98PKG85TPoY8tQAY8XgLeqtdo4ZyWHOqG1igGk4T0oaZm8DlS56C2h0nvmX/ns4idJKAbIEhD89yIyPZ3thE1fKii17kLlZNu46TJOmyHQNwokoHI2ZyzdhHFmgyHb/LOQXA02UBHzPgHNJSe1twBuTnTEWxp8DR28NB1FN02s3qFzv/0xyYrhtjEpoMAorYElgLp5p1WQv36SC8JOq16tsqcYd+zlz8ZICMpkiQXglZd4ikayEh1PqKNNHLN+0m6y6TRSv3sruw6e4fO06Ow8eJzR3Oc6xJdSu266uO8Ylkd5mETgmVrJs/U627jmsYilFlZUPhZAPb9hxgDXb9nHwxGkdkw1qn3dmDe9PceGfQyyURCzxt7IIiE1wjOfP/YxVHrrQrQlsCUhu3XtMmYqk79e3HFJs7XKOEA1LtpDMjSTPktuwmVXb9tG89ygS85lZt1HN3STxrJcuX1N8m+Nckugw25MZvpnKtCSUbBJBoV1EspWYZXEmSkqoxPTKh0XA9+iZ86xtOajmsMpcvlHxdkpfizp/y0Qkqnddei+Ko7uR5P0hoc4fEez4IdEenUiOnEJadjjJeWUExmRiaufBpJmLGPT9IvqOt6PfNH+mLQok2MKHahdfqgNjSI0twSGwgJ8MvJk23xYja09MbV2Yq2fAxKlzmTjTBluvHKrX7GXX3p3k58Yz6cdFdOyhx8ipgZjYxOHpGURVaTpH9m/g0KFdLF+9nsTMNGJirEkIHk6k68f4Wn+saNgiHF+nLK67mmvn4hkdu8/vAJTal1Qrzd1zLRKEAGovfV4aZ6eorGTA3F50QOkhJUqpi9xfwFtIdMW7/GtF2cm+Xcxfh5oz1jGOgtVbf3OgVPUZZqEkK6mf1FMrFYr6/VhfQ54bY838gKxbTh3J6LCLL1WkEYqwuL+xSvvTtU9Knr2YP+T62utq+0O7flig/OMIS5V59fRQC16e5ERvszDm+mdiHFHAkuA8FmuK8DkuCs5FsnIGW0XxznQ3nlYkKRI/2Rps/sxdMnNUCqPwAvQ2UAHt/jl1iBNIu0gmkjCcf7EkkA4zPVkQmKPMEDJZm5hHVm/fr6jOHJLKmeSRzCT3JJX4UNK4RQV6r9q6TxFhTHJJVAHww+1imeufjUlkEbN8MxloEclYhzjCCmQuo2MqaD00bznWkYWUN24le8VmRVQxxC4Op6Qqxfzjn74M/8xqxUguUlbp6u2KKNg1sYzGrXvuMAMcP3dBMZx3mOTE490X0HdJoJqoT9iLUpatp8N0N/WB/nyBLwWrmhFpb9Oew/hk1DJB5jByTsQ5qRKhTTt17iIrmvdiGVPM904JDLGOYoR9LPMCstUsADO80xlgHsH3TomKWUoSPwQ8pyxN5R/f2/PmNDf6S6aaRwpxZasRdnyRqsUe65m2jB9cktT97OLEKbsXkdCXN+9RTlrJghKOzsmuicSWrWbfUfkgtEqjIlm2q0j4jJLoT8gN6UCabwdSfNqTFtCRlKjJJKaHkpRfTnZxDSlJqdhZmDFizAy+HGbCd1P9MDALp9w1mCP+wewOj6UqKodACf2x9GDmgrksWDAB4yUjWTh7EBMnDGaevi1R6VU0bW5g5/pAcmImsnB2L/oMmcDAcdaMmeLCvIVOpKckcHhfE0ePH2LFuh3EZxUQGe2i+Csz/DqQ6v028Z4dSPF8hbLYz9ja4KQh9tUMv98RKLUv5j3XwssoQNn79wXKe97/HhKYSivsrc9fxU7mnEDRmm06tjgd8NZRqx5U9dYCpZgE/iAea526qFAhRShhyACLcEoatynJQujEfnBJaGVQ72OoTAm6nm4h2RDVXc4X9iDda+puPwxQas+XukqRoPb/GWPD38fZ8s/xdrwwzo5/jG1dt27b8tcRVjwlbE0iJQ4y5SnJfW8LkDrPrUw2vQ14UpjfbWOQfGiZz0a7iEQpDrjvTMN5Z5o7QlNmowExUQMFWCo37GBJaC5fLPbnw5kedJnjiWFIruL7jC9fq0go3pzoQPupLnw0x4sOP3nw7jQ3JfHK9tuTnRWhbrLYITe0YBNTzAT7WEXAm12/mSkyqZlnunJQBmfVMsMlkeHm4UiOefP+ozjElSlm8eluSVRv2KGtulqfPH9JTRfy2RwvnvluMR9NdcU9rVpRyol0/vwYa9r11GOQdSRl67cr1T44v16Fi0kdOwqJsEGwuocwDsWUrqbnkkBen+BAh2lufDjbU9m2353uzqcL/JD1W5OcVbpu9vKNanbNhcG5/HuSE69OcVH75XklnVfIhGWai7D8FfQzDuWDGUtVvr6YNpwTy5WmF1nSyADTMF4aYck/hpoz0Cyc0MIGlSGmnQNIAWVZbCfF0JMf2oF0ASHf9mSFfEJazBRiU8OIyiknu6CayqQ0Um0tMJo8m2ETrJmoF0qwSyxN3uGc9Almv18IK9w8SHYwws91OtaW/VkypxMGM99Hf+aH6M34FFfH6eRnu7O6ypK1RSOoSe5KakBnPGx6ozd/HJN/XIC+iTfFpXWcOSNpZFeo2XCa2Nw1RMQGkBYxktzgt8n0e50k7/ZqUrLyuK4019tz9kSzTge2efHl5dcBgIdRvbUvlbwUIiXds4y2aaVj623AS+PtfzeJ8lZ9lNQmdfrl8vQIyZTR568jf1ugFFuiSGV/GmXFX8bY8D9jbfmzENgqsLwNbCIJisNDPNqdZnvik1mr1Kn0mibFnPO4mCsGtE7VoLJwNLRnremL1vx1jC1/HWvLnxQ5bqvKrG0DWT8KUGqvI9K5ZNgoO7SYKoTMQrdIHaXIf8K2PlTLHnTnR0GuJ2me8syPiYnmO31e/t4By+gSlfqqO1uh2MJkGhCZvuKF0TZ8MNmZ/ksCVU7zwRNnucFN6rfsVlLkd4bBvD/dnRfH2jDMOoqkZRsUYa4w9PRY6MdsrzSltnfX8+OtSU786JmKYVi+msNnoEko5hFFKkNqSUguA01DCc9bgaibP/pk8MPSNEXam7d8o5pC4qv5vmo6iKzlG5nqmsTXC/0wjyhQUwHrvGicOHuR8OJVKs31lXF2SjMY4xDP4tB8RtrH8eIEB54fZcVE92QK12xFwE3MUTKJmswT9K1hCO9NdWOQaThRJY2KvEOkT3mmeb4ZLAzM5rMFPrw92YkZXq08C4qKzTxC5a7LTJALgnP5bHEgC4JysYwpUVO8CB2dQ2wZUYUrWeibycczPBCGpG+NQnljgiOjrKIIK2zAMamCXkbBfDTNTeWXi41VpmqWUDqtjVYBZXl8Z0qiPiIn6D0SPN8nzqM9qf6fkBY3i5iMVPzSagmPzaU4xI/Vvo6UubgRYBVIsE04VY7BNJt7ssPMnSZHR6rsfiTb4SuygroS7fMhToZvYDH3VewWvYWn5fskB3SnLLE3xdGfURTRgbqkDqzJ/oRliZ2I9uiCm9UQQgLsaVhezJEju9lx8AIlayGm+CDRSVGkhg9VszVGu7Yn2OED4t1fQYBya4M9535PoBQWGFFzZZ6WIWZKYhSpUbZ/VkQdE8fJ1wv550grZnimtqGE0gHxR1C9tS+3YjcShqNfKaIeypw2fx1uwVjneAp/I4lS3Xe4Bc+MtFRRAR/N8eGtaW78RZxNGjVcAYfWJNHHQM1eKPPgBOc1YBJRxGtTXBUACdgpzkmNaUFMGM+MtFbTZbw3y5OXp7jw59E26rpyX20byPq3AEqtRCwOsnsV4f8UKfFuJgDdj6eo3OKUkona/jzQVElQEr4lEqLuIvGsYjvrbR7B65Oc6SNkEu4pJJSuZoewl+86qBIdlgTkMMU5iWGWUUpa7GsWTlhJowoPG2IertjFc5dvonzNdma4J/Otnj8RRSsVBZtMyzzSKprZ3hmEFq9iUXAeA81aKdoEKKd4pTPGOZGIkkbFFCSTjPU3CuEH5wQWBWYrVvVJzgnKVnpCM6+39hnEfumfW88wuzi+Ngzmi8WBKnrhw5lL+UzPj55GIXRc4Mt0nwwy6zfhJ3PqGAar+YGG2MYo84AQoAgTfUhBgwq/62MSynz/LPJWbCK/YRNTnBPotThAOYpqNuzEOqKA8TYxLPLPUjR+M/2zGeYQT9n6new6cgqb2FKGW0Xyk1syxsF5amZQ+cAMt49jll8WvQyCmeKShJhBrGJLGG4bzTjHOBLK16oYY3k2pXYrzbT1fW1XndydkuhOpPm9R4TLh4Q6vkvM0o9Jjl1AbE4pXqkbcA9KJ9HPni3pvpwoymBrdAJrXP3YaOrA+ukmrJptSI39fAq8+5AT8CZlsa9RHNmeOI93CbB9l3DnD8gI+pjy2PcojXiNNJ+XSPJ8hfyQN6mO70BNQntKIt4kJ6QjRfHDqS9YyJq6AGoalpO1/DxxpccU/VpyyCBi3DvgZfkxrqadCXN4TaneOxqduXh6q7bvNFkUd3qtHkmi1PJRikotUpEA4b2K7O+1RNll/jnEjOnuyWq+D53K3famPSJQirT1+DCZ6OreL7b2hVdOqB56KsNmlEMs+Y2/jY1SQEMIjWWumvdnLWWcQwKDLSN5ZZKTkrjkgyIAJCAi6r9MQvbsWFu6LPRjlH0c3xmHqt/Srq3HtdpflalgkAn/mujIIMsoRtrF8d5sTyW5tnqYBZxvS3K/BVAK4Laq4WI6uFe5fU9doJZteUYxGyhJUmN+EWKQT+d6qekUJAGh7SLJCGKj7GEUoma+DFYkJweUvU5saOH5K5THeIhpOPN8Mpnnl8UXC/3paxpOSNEqnJIrGWYZgWFwrvJgCyHKIp8MBhuGkFK5jrU7DioWobECSt7p6hwBykEClIUNau6oCR4pCGiFFa1SrD5CyjHVNVFxX4okJqmdVjElysF1Sx3VPIhIve5pNYo1fYJbsvKef7MkiFfG2vCdQSB6wTkMsI5ikmcqKTUb8MtsBUpJU5VwNiERlrmiZF7zolVbsYkvV2NC5guvXL+DynXbFWvREOMwNSPlmm37cYkr5Qe7OOU48s1eznSfTAbZxFK4ehs7D53ALr5MzdUjHwwh+5Uoj/ZT3RhgEYlheCEGIfkE561QHyib+DIGW0cy1TOFglUyL5d20RFoxEa5MmcAhdFfEOn2oXKQ+Fh9QITLByRFzSA+p5Cw/Ba8YpcRHOLLstxAdi9LYmdKME0+LjTaWlC3aAHVhtOo8hxLYXg3CqL/w7KkN6lP+YSqhK4URXakNLYLK7K+oiGjI2XhL5Lu+VdSl/4POf7/pDjsNUoj36Qs6nUqol6jMvpNyiLfIT/qGzKTjUjKryauaBtJaSEkBfUjwvl93M0642TclRC7NyiP/5pd6725fHan9gl/c6CUgS+SztPDLfjjMHOeEZVLpJ8hZj8vQy14UmLqeujxn5FWihPwTjZmnQ54SKAUNVvqpBjXBbBl+lspaupUzbb2P+1apqLtOkupvoMsI8he2cyF3yA8SNngBKgHmtBpnjcmYYVqOgNho5HpW4UQWEBPQETaULYFVJ4db6ecJ0JfJ7yaIn2K11iOExunoi8bZEqX+b6KodskolBxEz4tkvGgVi+zrm3wtwLKW6YVzYRrokL/rOiaXjT7tQCp6iGxoF/r8fh3+nw43Q2b2BKa9xxWNlk1SEVS0SyXL18junQ1Hef70sc8gpK1228dJzZi5/gyPpnmTpfZXkx2TWb60lRF2ttzSRAB+SuwjSulr2EwC31beSmrm1qY7ZZM74V+aqoFAT2nuDKGmQkdXwr++SuY45tJL/1AQnKXqylnhzvE08MoFO+sOuUAkdRMibVtP8GBP/Ux4IsFfkSVrlYhO9p6a9eSpWYdW0Z/yygmLU3FKrZMAXqPBb7M9UpTUpsAZX/raEUEnVK1XtlL35/mRrd5Psz1Tsc9uYLc+k2sazmoaOy6zfdRoF7cuJWiVVuY6hhPn0X+JJavVuxWIlGOsYhggXcGApQ/uKfy3oyl6rkEJAeZRzDIPBzr6CIljc9Ymsrbk5z5Yr4v83wy1Fzpct3G7fuxSyijh0GgcnDKHEO3F533VICyqWIKpfG9CHP5QElpbqadCLL/gNig0SRnxpJauZtwAcuoHAIiQ4mL9iM9xI2cAHuKgsyoCp5FXcgIaiJ6UB71LiXR/6Ey4X0aMrqzOrcnKzO7sTKrG+uK+rIypxel0R3JCW5PbvBbFIa9SXH4axSF/luVktCXKAl5jjy/P5Hu/TwpAV1JjDUhIS2apHhzEvy/JdLlI3ytO+Nl2ZFIp9dZltyXfc2RXL2oQ+P1LTcAvAAAIABJREFUGzpzBByfGmrB8+Pt+Hiet5oESjyLw+xiGWwT/fNiG6O+lKJeTLCPU3FkW/feDgd51PAgrcQjYPM3IQCe5Mjr01x5c5qr4lN8faoLdyuvTnbmpVFWvDPZWXluhRPwthp456DQDpb7ceaIFKhmlOxjoNQpp6QKhO16qkcqL39vr4h3FZ+kSFsaCbDVjGGucqAVPZlWjdbwNyqGpL5G/H2UNROdExUDuASqfzTHk8cGihPFRLGR/x5AqUwZw3/ZlCFgr4pyMrXylSqWKfXRMuCx3gb870BTus3xViApnmstZdmt/tc0skiUMhWESJQyrkrXbOPi5VZnz6Wr10ksX8No62i+1PNH1G35yMkc58Mto4guW41HahWjLSMV+3dp41aEQV3PO53hRiGKu1KmifBIrGCSXZyazCu8ZBUGoXmMsIggpmilCqf5wSOVQdYxSo2VZAC5b1LVOrpOd+evvQ0YZS1EHjsVjZp2bGjXknXmnFzFMNtYZvlnKdBPX7Ze8V0Kb6XwUY5yjGewbazysAuVnG9GDQNNwvhkujvDTMMwC82lqKFZUbD55dTR2zAYPf9M5fgqWbWFOR7JDDcJJalijWLLcowp5keHOMxD8xWAi21SuD7fn+5G5znevDfNnanuyQp8hfItMLuO3gaBdJ21lOHmYej5ZioO2O0HjuObXctA83CmuCWp6ALtc93qJ41/o922BkvqMoeS6PkO3pYfKWo1d9OPCVvah7Q0NzKrZGL0o3hE1mDmFI6JtQcubq5EhNqSl6LHisLvaczrybL49hSHvURR+KuUxnxMTdo3rMzuRX36l9SlfcrK7G+oyxpIYdJosuKnkZU0i/zE8ZTEfkZ5xH8oj3iRssg3KYlqT1HYq+QFvEC2/ytkBH9JSsQokkIHq+lww106E+TQiRDH90nweI3lWaM40pLD9Wu604HeRe1+CGeOgJJSXfsb8/Z0NzUjoKhJ1Rt3q1KxfqeKv2q7lhiwotXbEO7K5j1HOCspcer+ber1oBKlSFtiJx1syl9GWCkpZIZPOo4plbikVuGgmT5AphBoW2wTytXETRIkLWEbQrx6iylGMxhUHXXa6X6AslXNFO7JJXSY4aFUwYr1O9RUqB0lb/u7JSozR467DZStEqRIxHfwOGqAUk1L0dtAsX0L8DZs20tAQb2a90UcLaJ6a9V07TUfRaIUFV6KAnDh+xzcOme3Wsv83bpFzeWtCfDXTFPRKs0vUc8q2sSbk5zUdAaBufUqmP52gLjOB0nzRkrQdHXTLoyjilWfCRuUBHbLImquxHOGF61SgeqDrKIY7RCnbIfSLjK+hCjXOa6MyPwG1m7bz8ZdhwjNXo5DZBFVa7azZfdhMpetY2lSBSH59ZSs3UZE8Uo1VUTF6m3Kfr40qw6bhAryG5oVn6Tcu2rdDgYYBvPWeHuMQ/PZvPd2xo2uGUtslmk1TUpl9sutV3Pl7Dt6ivU7D7BlzxEV9mOfWIFFbKnad+HSVVVHt+QqlSUmjhnDoFwVdH/45FlFGCLTWgTnLWeNMLBv30dAZg0O0UUsW79DZSmllK/BK6VSTYIm756A/w+uicqh1MswBOFAiCxeiVxP4iUFnF2SytV8PgNMQljol0X5mh0qiL9gZTPWsaUsTa9W4Viabrkzg04kyv3NUawp/oEMvzfwteqAncGX2Bt0Jtj5M9ISFpEhHJOlxwiILcfOwQ47q9kE+S8iO3U+dUWjaFrWg7WF71Ie+wrZoR+TFTmI3NhhVKQMoC7tG5YldqMi9mNqkjpTlTqA3HQTUnLSSS2pJ680l7J8G6oyx7AsfQgV2T9RmqNHWepQyqLepjjkn+QHvURW4JukBXxApHtXvGy642nVlTDHt0n3e5PVxdM4fbheh2pNnrENIGl/a1rhfr3eApStfJQGio9SZriTbIP7WSR34Vai1637t6nXQwClOBMkuPzZEVYqb1jmlhG7jOQd7zh4nO0Hjt21yCRUm4VgeP9xxK504fIVTYaFzst7q56tT/igQPnmjy7YJZYjlHGiAopdUebOkfoKkGlBTa01MZECTrf+10ziJp7lJ/sbqblb5OUVUPfKruWNqS7KxPCbA6VG2hWVX9lyZU4jZbLQrnXMGcobbqA8448JCcYgU4Qb9I0fHOk614tR9jFKHS5cuYV9d+T4txmXqu9vIvnXoupKPJ8EiksOvsRWKolGk0stZMYypW1o0UqVqichPWt27Ff92HLwBI1b9ikAOXbqvAK6TS2HaNy8R41VyeGWFEkhd964+xB7j51SbOFCwCuAJmCytuUQK7ftU0S/whkqGTEyr3g/g2A1D09k8SplM7017mWcaOp/+cpVNe4atuxTgeNiVxVvsWTTCOBLDraE/cjzyb1kkQwhoaiLK1uj2JokEF2ku/OXLqOIe5v3qLqKo0iIiptaDrCqeQ8Hjp9S8y9t33dUkQILmfH+46dVCFNR41YV/yiec5liV2IstYtoTuLJTqxYS0BOHWnVG9QHSGI99xw9hdR97c6Dyuygfa6fSZSnDsrUtIvIDngLX8u3sDXojp1hN4LsPyQlYiypBfnEl7QQl5ZCTOAEMgI7syzlG1YX9KU+oyvlMW9REPYGuZFfkpaoT0qaPzlpllSlj6Au9TOq4j6gPPpdahPfoya9D4W5TqSUNhFbfonYoj0kZOWTmuZHeroXSZkJxKcnk5lsQElsV8oiX6Y47AXyAl8h3fcdghy7YWfyLfZGXQl1eIO80A9prjPhjmBzaR3tC992rWm5+wZKCWkRHsberUAZkF3HQd2J7LU98Wvre5oCbtuq7ieFUWxlIuFKeIrQrE12TlQEF7q3l0F61yLNovZpj74LQGrbS3PI/QOlmZKmXpvihGVciRp8YruScBgJi1HhNneb2kJHymy1YWoIJHrr88JYWzVvtRBEyMsjYRySuSIAJhLebylRCliLxPvnUTY8P96ef09y5LUpzrw6yZn//ODEv3WKUKqJV1/mnO46349eRqF875iAYWi+msRLpGl5dt20PNWc2rZtu+YGN262MvlIqJByluiOF02/CXhKap0EUMu1tSmG4p1V52lSDiW9UMKPWq8laYg3lAdXfmv/091uPV67r3U8Cut+SN4KRlpE8pN7svKc3zar/nzcCNhrrylj7PYiY7F1n2gvsq1dpN4iaUtaoqzl/P/X3XWARXWmaze5+9zs3s3eu5sbl5uYTUysUcEaSxTFgiZRE1sSsxsTNbEXlI60oUhHeu9lZpiBoTdFkCYiIKigYolgxYhoNKIUfe/zfTMHBgQDRt2s53nOc2ZO/c9f3vP9//9978tp7XYv4Xoh7XyO8H6cX/R+D9DariT3oPyhvOqeDsrXrs9TnkP7O9LeLWxRHUcGEEXZ2XIH1qcJtnsLzrs+gJ3xNLYuY3x0IJV7Q5p5EIrUSGTFLkBJzJ9RpXgDheIRCHMYDNN1GjDfMRVhYSIk7CtB0v4y5O71QGnqQhyUj0Fe1GDkRr2HQ/JRqMych0O5FkjLLYSPrBamrhnQswiAkcgT5rt9oW8TCj0Lf7jtsURK1BLkxYxAbrgGUvwGI9pVEx7WM2BnNhtOpqMQ4fQ2ciWzUH/cD6331eO8Hy3IjhdWlVK/gVLXEGPJ909RiIs/KnVEhAL/5S2lp5c09dOiJKDsYDjvBSh/OT3CGb2kSa0y9wUoyRpkB/s5+njra3uYhGfiXINSKkBecAyzjQI5dJEmmsh5XD3ipsOSZL9DEbvdEHnEf35sjKl63qy1QxX/0vWfeEJn0D/tmTX9d5/uUgm+dXbnn6jrrZqhpjylKBsiGfnUJoo5Jp3l+bCX5MI2dj9sYnM61t3SPLgrCuGffgjROZU8xpd/7Dxq6q5x2FznuG8f8lkATeFUYateX9TqiHD4WW9JsiG5uBpe8QWQ5x1ly1X5zB7qTI/EHAJYClu1FKvVL7W9qp89nP/oSf3Yo0pvr3nYw/OEMum2HfDwQQsunYxGnkQbErc34Wf7PlwtpsLNXAuBDpMQHboe8qRgpKT5Izd+Kcqkf8Fh8X9B7DoQG77UwLhR/4sZOgtg7iKGNOc8sguLUJ5vjaOZOjikGI18yRAUxI3E4eSJOJU3H6eK1yMvxxN2zq6Yt/CfGDVuLiZOW4gPZy/H2CmLeF2zUR9R4ebIlX+E/Jj3oPAZCk+rybDU14Wt8Sx4Wr4DufdglGetQuOFbDx40AfmILUC6jdQkkW5cQ98k4uezKLsQ9GeJCmIvjKcUyjgUismUiDGly5LtwLu+Ej0Z7/qhv0FykGkjxOchur6a9y9Im2gnYGpIDII0jAnMOvS1VazKF8hR30aVpizExqfi7DRK6GDPIK6nmZhmUo6M11DPG2gVMZ6m2L8Jk84SPNwvK6BwaGuoYllWWloQ1jJxYe6kBSRQtZQG9OGdSkB1Z8eQKW3Mui1IdOt1Bs7NWy1VbgfgZXwm7bCOY/bJ9yXz1e7Bg/x091mjgmnMUaa3FEfCujyHOH+DJZ0j27p6DiuSrPwn5/Zw3uo7+/pXGFfT88T3lnYCucKW76GnqmWp3Ssp3sJ16htWTOn8XI+yrPXICVgCKKc/g5/+/FwtZgMN4tJCN4zG7KYTUhJtMe+lB0oTJiNveHvwUl/IHQmv4Y/v/pnaLwzDcvX2MErVIx9mc6oyvkHjmZMQWnyeBQptFCcOBaHUqagZv8cnC5YgqL01bAyXQpNzdH406saGDjwTbz11jv4y18H4nWNIVj8lSECwiOQnbgZeeKxPNEkMpiObRs+gcXO6fAXDUJ2pBbOVdih+Sfyn6QX5j5K1wqj9qJcwMqzWBVOUVyNT3aF4fcUOUH6zSq3FXUrh7pjQtebpEv9U5+w66167uM2LwpQkv8buXnQQl3EyJxyTNjq1aED9Htyr1KbARfCFXn2nH1QDTBpsyeCM0pZhIruQ2Ov5B70BvE+PkWgpHSwuJgazRrFRAvsNGzYPTKU8bhSFI71BySFxipc29O2H/frXuef4D93ZdvaebJP2YUlgOkFBJ/g/j2C7W/8PgyUzbfrca7SC3niqYhzfx1hTiPhbjUdDqZT4WmtiShvHSRKdyAzJwbpWREI9luPVStG4G2NP+Dll17BH14djPfHamP75oVIDp+D8uRxqEgZgZKk0ShOGoPixNEoShyDspQxqEzTQqF8EtxF07FooQ7GT56P6bM+wRzdRZgyfT6m6nyJ7wwCECqRIyN+I1KCxyPQfgxEhjNhqqcDJ9MxiHV9G4dSFqOxPhkP2tXZqH+hMFV1sD8WJY8JzjfG6PVuTN5ADr00Znbh2k1WziP1vP6uNNBMjf/clRvMp0dMJWTF6AWm4g0e0yO52p5VGJWuM79di5IsyAo1GjFS0qNQutdIV2auIV5aaNYjUNJ+Ggv+708t8I2zlBljaOyIrCOyTE1DnwdQejMfJY0F9m/5dUDS0tIKmj0mIgZixq+9fB3112+BJhs6F3WwpN8qi6w7wKhbit2PqXfpHzmmajtdLK/Opz8WKHt8pnp6f6Fd9paW39B+BsoHbc1oulyEyr1rkOr/d8S4vA0v0UTYm2hjt9EE+NlqIS50OdL2iiHLOQ7ngEQsXfkdRr4/DsOHa+H9MVMxdvxEfL/qA0h8pyBfNhaF8aOQR2OUMk3kyUZjv3QUcsQjkSPWRLZYG9HBa7Db1QXmzhLYeifDwT8DVnvSYe6aCM+QOMjj7JAUvoDp3xxMp8HORAfuFloIcxjEkUSnS63RfKt3T/oev1qqcu8PUJL7yu8+MeOg+yU20RxLSuzmpPfsHJ8PGsvq10rXyA6A3DucJHkcsF926iLPDBqEpPPkAcnRvihASd1UIhmYtt0HvyP+zgXGPBHTYbkLVh3Rq803wsRNHvBOKmIJDSousmhI2veZAuWCX9LMeQYNXegiPniAi9duIu3QCWbOpzFQm9h9cFcUMCkF0aV1uhepA5fwWwWYwt+OrQqo+DkdO7v96O3abqd1+dvfa14MwGSgpHxoaf4Rdcf8UCSfDoWXBvxshsLWSAcWO3TgYqqFSPeJUIg3sTKit6QM+g5pWL3dDRt2OmGzkQs26otg47AL4ih9pEq/Qbp4EdJidJEePQfp0XORFqmLpLCPoQj7BxLEZpAnSxCXVYG43AuQ5zdCXvgzJHk3IU4vhSLeHsnh8xDtPoYnl8x2zIW1oTb8RO8i0edNVGavROOFLDxoUxP66svXR1XgfQVKasw0pkahgn9aYc3hdO+udcWIde4Yvt4dw9a5Ydj3/VzXuWEoM6A4YejXjphjEICA1BJmQTEJz8K73zrhZXKp6WGWuGMy5zc8Rkm0ZOoWJc12kg72Bk8F/meJFVuNFHXzyjJL/HGFiCd36GNE0rSvLbXE9+5yFNec55lIKi6aHSVf1OcFlErNnO7iYs8CKJWVkbq5RdXnsd4zHmM3emD0OjdoEov+hj1YYBwER0ku8yeSlG//l/6CWl+eQPfs59IXS7Yv7fdfeM4A5cAvfbkf4Pb1Spw6aIS94cMRvvt1uJqPh8hwLmwMZsDNfCzCXCZAFv414hICEZlUjKDEGoSm1SMi8yLC088iKv0oJEn7II8KRoKvFRReO5HooweFnyEUPsaIdzODfI8LpBHJkGefRVLpPaRUAEml7VAU30TKgcPIynRFllgXse5D4GgyDoZb58FUj2a6RyLG5Q0UxH2Ii9U+aG2+qlZaffxqqa7oD1ASWFIECPvY0XgmMcdQqCCHCxpyd5J5FOf28Texz8wxwIDp2zHgw2342woRLCL3IqO8FrsisjF0tfMLBZSU5dSFJKfpydt8lH6VugZMzvvHz22YpowmU/5D1wgTN3tx15cE2YTleQMlqTDeeESF8dkBJbm1EJns1J2+0Fhpi7kmQVjjKsNi8zBornXFfMNA+CiKQNFd127dYf/CwqPnUHz0LGrrr7I/bOuDh6hvuInCqnPIP3IatfVkhSqBlSzya013UHHqAvZX1LIsLRESk+/mz833ceuOcuKm7NQFFB/7AYdr6nD20nWesCI/xQOVZ5BTXguiw2u63cwW/v3WVvbBJEduYu/PrzqLyjOXeeKLZCvoPrSevdTYSeX3bw6WrOstVMqHD5pxvT4DZRkrkez3NsIc3oK7xQSIjObB2nAmfEUjofAdhoyYBUhLcUDi/iIoihqQVNqMxMOtkBf9DGnKechCChDvEocEh0gkuMYg3lOOeHc5EuxjkLBbBnlQMaRplyAtvANp4U1IsqshSYqDQroVaeFT2ZHcy3os9DfrYtuGj7DbZBwiHAciJ3oMaktMcfvHCtXMHqW8jyBJXyPV0l+gJLAk15aXPrVQhutRdAavu1T/+7ElsgQajyPH5bkGePtrB9jE7ueAfrOILAxZ/WJZlEKel5++BD3/FLxJcryzd+J3i83ZmqRhDcqHN76wZauT2Kx5+E11IY1TPk+L8nkDZUtrG6T5VUzcq20UwOGf5GoUX3AUy6wjMXGdG5NCpBQdZ0fqXWEZ+FIUiS1ETptZirNXrqP2MrGWH8I/RFH4yioCLpL9zHpOaovXbt5hB+udvkn4wiqCfW8tI7NBgQqnL/0ICvGjkEIikFjrKIF5UBqSC4+h7GQdxNll2OYu41hri7BMZv8msCY/y9icChgHpWGtaxy+cRDDOCidh6Nsovfhe2cpVu8WMxnHcdLJ6RAc60db/Rdajz0N2ymBUq1mttxrwKVT0ShNWQiFjwaC7AbBxWIKnC1nIdxlLFL9BiHFfzAUITTBo4fktGAk5eYjvqAO0rwmiFOuQBp1EnLfQ5D7HIQ8sByysGOQhVRB5ncYMv9SSCOPQZx0CuKsCkjTFEiQWSEp8jMo/EcjxnUw/G1Hw8FsFsx2zodIfzyC7N5ARvC7qD6wDjevHEB7q8ri4J5FP772vwIold1wZVecHZR7ZZfpjXVGuZ9C5ZgbcqEpxy0PWesMGpfKPnIaLzJQklVJERGzDAPwH0Qa8bEJU9TRmOVLukaYqe+PqJyKjpluAWBfdKBsbW2DrPAo05ERuzqJfNVfbUJqcTVHJk1Y54Z1zlKEpJWAwGrUame8/qkFFpoEwzehAMR0Tkw4y60iMfhzWwz9yg7zDQPgLjvAoYJEu0aM35M3eeD9b50w5GsHTNvmzQ7yuVXnEJ9/FIvNQqCxxAKjv3XCt7vFkOUeweGTdYhML8E3tlGYo+eDGdt9sNkrEfsrz7IIGRFejFvnxumZsMEDk7d444Ot3tDe6Qci8R25yhEfGQXBL/kg6n5UY036jQFgT6DY0z4VUHZaW1RB75Oudk0AihTzIPMcxBMoRG+W6K+FBF9N5oL0FQ1HlOsYSPznQhq9EXHxbohLikNcQjriZHshk+RAJimATF6KOEUZ4uIPQio7AGlcFqTSBMTJgiGPE0Eavgpy/2kMvvGeg+FvNwG7zWbD3mQGPCxHI8JBA2nBQ1G571tcr09He2unFkavjty9FcavBEruhqvigoX44P5uieCWWHTIIiXKMYohJ6qsFx0oKetp9togOA1vfb1baVGTZalrBI0vbNnf8sSFhkf8El90oGxvb0fKoRro7grF++vd8LWjBNYR2VjvKsOHW72wzCqCLbPIrMNY5SDG/y0XYeIGDzhJctnCo/HtlURXp++PZZbhIN7IBUaBTJThk1gI2+i9rL65xDIc69zjMd8kGBM2eeCfThLEFx1HUGoJ69m8scwKy0VR8E4sQumJOpZ8IMkI4oIk9c6//8MeU7b7ICCjFNK8SiyzDIPmGmdmV1/jIgOxGWmsEGG2QQCPMxOj0YT1e7DWTd6VZrC3tvkb398JlJxQ1UDtwwdovn0W54/5ojB+PtL8/4Y0/9eQEjAYYS6TYGM0E7aGU9jyC949EhGu4xAfqI2kyKWIj9qIOLE54uJcECf3hVQeAglRpMm9ECdzgExqjPjotVCEf4L4gCk8q+1nMwaRTu8j1n0sAnZPg9OuGXAxG4Uop79hX9i7qMr5Bj/WpXQDyX5YkkIhPAWgJLD8NSuNd7LPIGnIfGKKoWtfdKDsHPwnaQOyKj+2CMNLZFVO3oQ/fmzC0TuxeZUcoqcsIu4q8M8XHShpMoeIGeabh+Kvn4sw+FtHjNuwB5M2eGCeQQDc5fk8uZVQcAwr7WMwaYsXqz+STOuVptuwi8nBlC1e+MZRDCLuLTr+A3Mwam/1xtcOsfhSFMU6Nr6KQhYbI4+CpbZRzDhOeR6QXMwkv5+ZhzG5xYUfb7G+eGLxMWYZWmwdien6AXhrlSO0tnjBNakIEXvLsNImEsstw+ERn4/UkhMwDEhj5UjixaT3cY7LY6ZxEkvLKj+tanm0+ffsfncDyq6WZfNP51BfE4wjmZ8hN+odxHv8Ff4278LRdBKcLabD23Yyc1h6W41CmOMwxLqPQLTHRIR7z0a43yJEBy1DbMgKxAYvQ0zgp5CGzIMibAoSg8cgzmsYQh2HwdF4HCx3TIeL+QyEOk1EtOtwhNgNQrjjm8y8frJgAxovpqOtRS108EkHhlXFRRKZNID+kWmIssHqGjLlVwd9lkCj1cOWxbxI0OsJ198vtWDGHIEAmIge7KW5yKqoZWW/d79xwEskibvAiJ8hCGtx2pZZMrhSvPNfPrPAl3YxyKt6tpE50fsruFv8B3IGn0f5ZI7fq3glKU2UD2QZD9DZgTdX2kIvIJV5/jpbBjUMJVjSxAxFu1hH78XA5SIMGL8eGsutYRKa0QM7jfIaAkqSsyVVQtKxYVLkRaZ4eYk5U60JZUZEGUy+sdCUdc6JNZzIEVbYROGvpFZJMeIkKauWdsrbl4kzkyaXFhhj4iZP+CQXd+3+P2ldEz7OvW1VGUT0a6SyONs0GIPXOGOBZRjW7omHWUgmx1vTxEvDzTtIKqrGCttoJuxNOFjdkb1WUdkY/Z0LiHOR1AwvNf4Eh9gcTN6wh9l5PjEJwgKDAKYoI2VCUjEkv9Zv98gRnXuEgXKRcRCzhZMPJy2Vpy9iu48CiyzC8I27nOnTZhgFYaKeLxwSCngcddXuGGx0kyH1YDX3FPbI87HAMABeCfmsMik5UMmKkkRFmHa4DzItveXTb2T/o0DJFUMoh4e4f/cyrp6V40jO90gPmwCJ+98R7fIWwp2Hwd9eCx7Wk+FiPpXdePZYjoWPaAx8bMbAR6QJfztNZjcnhnNyGg9zeh9xnkMQ7/0eIlxGw8ViMnbpzYTZdm3sNpmEUIchSPLVQGbwIOTLZuHEwV1oupKP9rbOWdB+d7fVM1r1WgSU8sKjLGpEoXUDZu5QMpZTg6f1lzSyf81xur8qAoWeTfHLInEOMspPwSAkFYMIDEgXnIh26Tk08SM8j8CAZs219fCnj02xlHgCK9XUJ+n91N/3SX+r8olCGImNhXwgX6ZZfm09ZT5ROoQ00ZYmpqZtxcBlVszATUw0nYvKglDtIOAjidJZO/3xiq4RW0PygqMd0TB8GqVb5f9H55NAlH5gKv5CkVIztmMAsfuoeCk70kEfFypLXUPMMwtBckk1Ukqq8ZllOF6lNFLa6Rz1tAt5O0uPr9X63g2eiqKuQPmsLCBVftBkjiSvClN2+kHbJIjlHY7VNaCh6WfW46bTaGaahMGIjHamQQAi99NkpjKHAlIPcteYNGIcJLnMjrPaScLjlCZBadjslcDHdwakML2aeUQWA9hqzwSID1TBR1GI+Tt8sXmPnGUg6L5pB2swT98PkzbsYZ0ai6hsZgcfv9UbdrIDrH2+UhSJ1Q6xnK6K0xeZtk1HzwdO4v1MjUaRVSQi94lV+IsKlNSl7ewuUca13mtE4+UCnCx1RHHiImSHDYPcYyDCHN5AkN17LM1gZzQZtkZT4WoxCd7W49nSdNmlJNilGWw384lwt5yIoN1aEHuMQqizJhxMJ/FkjavZUPjbvIm4PW8iN2Ysjub8ExdPBOHOjWNob3uKPm1cvcBuDtQ45xoEYIDOzs5GRAD2rFerY/QnAAAHcUlEQVRq4ETwOkefn01jP0S6kFFWqxy/I6Ak4NbZoUwLNXIhTQSyBFgztuNPH5nw+NWzBMo791sRubccH27zxsuUXgIpUlIUwF5IF1GSTd2CgUsJKBNx+PQlVU7TRuhqddapyrOX2YrUMfDHFu9EnnTouECw4LoBpUFAKl4j2rvp29gCHPCxsRIshTQQWFNZzjPAPNNgFrEia2eJeTheJb9USjudo552IW9nbudriUiWiE+IKqxzEdL/BEM9j/tQqR5AzuQx+49gkp4vEz7vJeLeDuZ55UmkfS7NqcBC02BM1/NFUGapKnfAXe1t3on4YJMnRqxyxPjvXEHCYHo+SSAiX5og+9g8FB9s8YT2Dl9M3OIJYp//3juRZSB8Ewoxb7s31rlI2F+Tsp+0vVfaRTOx7iw9Pyy2CIPmBndobfKEY0IBS99+STPodtGI3VcOYlG3jczGzK1esI/ZB2L0D0gpwUdmwVho+UIDpapSdNYWjvUkOrOGM2KcKNRHUcICZISNhcJ7MCKd3oaX5XtwNRsOL6sRCLIfDj/bkXAz14S7hSY8rcZwVI2ruRa8RSMR7foOW6V+ovcYaON9hmNf1AcoTfsctYftcf1CNlq6+ElSe3sKFVb1Pnea77PspnFAKmbr+2Oanh/POs42C8HzWHVMg6FtEAAdfX+mxSdePuIiDEw/hK/sY6Cz0w/T9f2g0y09OrtCMMMwENp6vlhkGsxay+Te0WV5XOPs6zHVDZtb27ix7fBJgq5BADfSmSZBmL2raz7NMArE1K3ezIRN4lG1l66rJUmt3FTN+9qt28ipPIPgjENIKanhD5fygkfPpTG8uoYbPOmwzDqCrduZRoHQMQvuUlYzjQOhre8PUio0CUlnJuxD1edhHZaFxaYhmLHDF9rGgY+knfJ42g5fzNX3xwY3GZIKj4PGUjsXtTT1Nf/6cp7qASRXS6zmG32SYBKWifLaCyArU325c/c+8ipqmdF7m08ikktqlHRsAIN6WkkN1rnKoLXaGePXOGONo4THDckNjnhIHVW6OqPXOuP1FSIMWe2MdV4KZJefRlpRNYx9E+EiycGpi9f4vkQTRx/I711lWGgcjMW7Qlkv+zuPBMiLjyOj9CTsIrLgGL0X+8qUkrBRJFrmlYCYvWXMpJRaXAPTkHTsCs/sXVyvL/n0Gzmnh6539y9npyVA8Z7tLbdwu/E4rpyW4mSJBUpTv0BO7AykBmtB7j0CcZ7DuGst9RqCKNfhiHAZgSjXEYh2G44ot+EQuw9Dkt97yAgZjvSwSdgvnY+Kvd/hXIUzR9s03zmPB+3qFfUpgSRlODfUh2hta8OV6zdx8NgPSCw4xi4S1B2k8ZvnsRIhB8m0KgqPMyU9OxM33QGNR2WXnWLSVPJz6yktdF18fhVSi4/j8Ik6/HiTyFCpjFTr06hYKkCjqJoL15pQcPQcAwg9t6d8ojTJDlQh/dAJZra+yQ7bPaRHFUfc2t6Gmz83M+kq+eX1zrSu5Na8ffceiIw241AN4g9Ucb51zxsacyam7cSiahysPo8rN27hauMtlNbUgRotucHQOd2vo//y/CquB3lHTuOHy9dBLjvK5RmBpFpdpA9B/bUb2F91hsmOie+UwLOjPKlH19qGiw1NXF/zKs/i3OVG5mCkNJJDOQ0l5VeeRUBSEfwUBewg3ni7mV+BInrID1WSe4R9Hkd/5wrNdW4wDk5j9vGLDTdx8Pg5lJ+qx43bPzORcHv7Ax7rzD58CkEpBxGYWoKY/ZXYV3kGZ682MinuoZrzKDtRh/qGGxxuerKugZ3dT9ZdxY2ffsYPlxvZ2i2uPo+rN9Q8VahuPY06+pzv0Qeg7Mm6BNruN+LnpmO4Xp+FiycjcO6IM04UmaIyZwvKsr5FSdoXKEpchvyEJShIWIKipOU4mPoVyrK+w9E8PdSWWOF8lReunIlD05VC3PvpDB6qE1yoquqzyFSqXFQZm++1gLo1tN6m9e7zW4VnknVLFgQN6hO7NP0ni4aP95CejvTeJZqvFrSRM+8zqTRKkGptbWcJz47n9pBPdOwW77/PrNbtD9ofnyYVEAtFzKDwmB4DgQnnjZAvPaVBdYzYualcKT+5jO+3gEhHOP095CeVufBuFKlCoPSQCVyfV4OmD3crl7tQF5TPFwyWh5weStfd5hY+j0g0OtKoykSifLva+BMuX7/VdbwXAAFfee0lmIVmYuYOP3xuEwX5gSp2RqcxYKpHxHhPeUYResJCZVrf0MTrtZvKMVNihKL6evdeC69kdFB5E9M55d+9lhaQyxOdQyxMtNI5yh7h88pTIe+e3rbvQMkZqG5dCtlJ2za03buCuzcq0Xghkx3Wzx/1wg8V9jhbZo0zZSKcO+KEizW+uHZOiqbLB3C36RTaWzrp2tXvpjSOnmWm9vYeXVLx7/PnmQAlVbJfkU+PTVO3+z723M6G+9wK5JfS8zSPP/LRYDPx0Q9N95fvSEO3vOxynvIYFSPJHRgFZWC+URDMQzM4TLHLqcIfvu/j7imc2M9tR3qfHng9GwOh5/T9P6rx0jQdp9y6AAAAAElFTkSuQmCC"/>
          <p:cNvSpPr>
            <a:spLocks noChangeAspect="1" noChangeArrowheads="1"/>
          </p:cNvSpPr>
          <p:nvPr/>
        </p:nvSpPr>
        <p:spPr bwMode="auto">
          <a:xfrm>
            <a:off x="2076238" y="8996"/>
            <a:ext cx="345440" cy="345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3632" tIns="51816" rIns="103632" bIns="51816" numCol="1" anchor="t" anchorCtr="0" compatLnSpc="1">
            <a:prstTxWarp prst="textNoShape">
              <a:avLst/>
            </a:prstTxWarp>
          </a:bodyPr>
          <a:lstStyle/>
          <a:p>
            <a:endParaRPr lang="en-US" sz="2040" dirty="0"/>
          </a:p>
        </p:txBody>
      </p:sp>
      <p:sp>
        <p:nvSpPr>
          <p:cNvPr id="4" name="TextBox 3">
            <a:extLst>
              <a:ext uri="{FF2B5EF4-FFF2-40B4-BE49-F238E27FC236}">
                <a16:creationId xmlns:a16="http://schemas.microsoft.com/office/drawing/2014/main" id="{205D9495-4FDB-EE9A-9904-0569E851BC3B}"/>
              </a:ext>
            </a:extLst>
          </p:cNvPr>
          <p:cNvSpPr txBox="1"/>
          <p:nvPr/>
        </p:nvSpPr>
        <p:spPr>
          <a:xfrm>
            <a:off x="8191" y="7517140"/>
            <a:ext cx="3118161" cy="231923"/>
          </a:xfrm>
          <a:prstGeom prst="rect">
            <a:avLst/>
          </a:prstGeom>
          <a:noFill/>
        </p:spPr>
        <p:txBody>
          <a:bodyPr wrap="none" rtlCol="0">
            <a:spAutoFit/>
          </a:bodyPr>
          <a:lstStyle/>
          <a:p>
            <a:r>
              <a:rPr lang="en-US" sz="907" baseline="0" dirty="0">
                <a:latin typeface=" Arial"/>
                <a:cs typeface="Calibri" panose="020F0502020204030204" pitchFamily="34" charset="0"/>
              </a:rPr>
              <a:t>COL Goke / kevin.a.goke.mil@health.mil /(703) 681-4598</a:t>
            </a:r>
            <a:endParaRPr lang="en-US" sz="907" dirty="0">
              <a:latin typeface=" Arial"/>
              <a:cs typeface="Calibri" panose="020F0502020204030204" pitchFamily="34" charset="0"/>
            </a:endParaRPr>
          </a:p>
        </p:txBody>
      </p:sp>
    </p:spTree>
    <p:extLst>
      <p:ext uri="{BB962C8B-B14F-4D97-AF65-F5344CB8AC3E}">
        <p14:creationId xmlns:p14="http://schemas.microsoft.com/office/powerpoint/2010/main" val="95452180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AM PPT Slide.jpg" descr="AM PPT Slide.jpg"/>
          <p:cNvPicPr>
            <a:picLocks noChangeAspect="1"/>
          </p:cNvPicPr>
          <p:nvPr/>
        </p:nvPicPr>
        <p:blipFill>
          <a:blip r:embed="rId3"/>
          <a:stretch>
            <a:fillRect/>
          </a:stretch>
        </p:blipFill>
        <p:spPr>
          <a:xfrm>
            <a:off x="0" y="932896"/>
            <a:ext cx="13817600" cy="6946667"/>
          </a:xfrm>
          <a:prstGeom prst="rect">
            <a:avLst/>
          </a:prstGeom>
          <a:ln w="12700">
            <a:miter lim="400000"/>
          </a:ln>
        </p:spPr>
      </p:pic>
      <p:sp>
        <p:nvSpPr>
          <p:cNvPr id="111" name="object 20"/>
          <p:cNvSpPr txBox="1"/>
          <p:nvPr/>
        </p:nvSpPr>
        <p:spPr>
          <a:xfrm>
            <a:off x="4933674" y="6751013"/>
            <a:ext cx="3950253" cy="3488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a:defRPr sz="2000" b="1" spc="-4">
                <a:solidFill>
                  <a:schemeClr val="accent3">
                    <a:lumOff val="44000"/>
                  </a:schemeClr>
                </a:solidFill>
                <a:effectLst>
                  <a:outerShdw blurRad="12700" dist="38100" dir="8400000" rotWithShape="0">
                    <a:srgbClr val="000000"/>
                  </a:outerShdw>
                </a:effectLst>
                <a:latin typeface="Arial"/>
                <a:ea typeface="Arial"/>
                <a:cs typeface="Arial"/>
                <a:sym typeface="Arial"/>
              </a:defRPr>
            </a:pPr>
            <a:endParaRPr sz="2267" dirty="0"/>
          </a:p>
        </p:txBody>
      </p:sp>
      <p:sp>
        <p:nvSpPr>
          <p:cNvPr id="112" name="Rectangle 11"/>
          <p:cNvSpPr txBox="1"/>
          <p:nvPr/>
        </p:nvSpPr>
        <p:spPr>
          <a:xfrm>
            <a:off x="2665478" y="3795926"/>
            <a:ext cx="8486644" cy="2462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1815" rIns="51815" anchor="ctr">
            <a:noAutofit/>
          </a:bodyPr>
          <a:lstStyle/>
          <a:p>
            <a:pPr algn="ctr">
              <a:spcBef>
                <a:spcPts val="680"/>
              </a:spcBef>
              <a:spcAft>
                <a:spcPts val="680"/>
              </a:spcAft>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r>
              <a:rPr lang="en-US" sz="3400" dirty="0"/>
              <a:t>Exceptional Family Member Program (EFMP)</a:t>
            </a:r>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endParaRPr lang="en-US" sz="3400" dirty="0"/>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endParaRPr lang="en-US" sz="3400" dirty="0"/>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endParaRPr lang="en-US" sz="3400" dirty="0"/>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endParaRPr lang="en-US" sz="3400" dirty="0"/>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r>
              <a:rPr lang="en-US" sz="3400" dirty="0"/>
              <a:t>AMSUS 2024 Annual Meeting</a:t>
            </a:r>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r>
              <a:rPr lang="en-US" sz="3400" dirty="0"/>
              <a:t>12 - 15 February 2024</a:t>
            </a:r>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endParaRPr lang="en-US" sz="3400" dirty="0"/>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endParaRPr lang="en-US" sz="2267" dirty="0"/>
          </a:p>
          <a:p>
            <a:pPr algn="ctr">
              <a:lnSpc>
                <a:spcPct val="70000"/>
              </a:lnSpc>
              <a:spcBef>
                <a:spcPts val="680"/>
              </a:spcBef>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r>
              <a:rPr lang="en-US" sz="2267" dirty="0"/>
              <a:t>LTC (P) Anne Chiquitucto</a:t>
            </a:r>
          </a:p>
          <a:p>
            <a:pPr algn="ctr">
              <a:lnSpc>
                <a:spcPct val="70000"/>
              </a:lnSpc>
              <a:spcBef>
                <a:spcPts val="680"/>
              </a:spcBef>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r>
              <a:rPr lang="en-US" sz="2267" dirty="0"/>
              <a:t>Chief, EFMP</a:t>
            </a:r>
          </a:p>
          <a:p>
            <a:pPr algn="ctr">
              <a:lnSpc>
                <a:spcPct val="70000"/>
              </a:lnSpc>
              <a:spcBef>
                <a:spcPts val="680"/>
              </a:spcBef>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r>
              <a:rPr lang="en-US" sz="2267" dirty="0"/>
              <a:t>OTSG/MEDCOM</a:t>
            </a:r>
          </a:p>
          <a:p>
            <a:pPr algn="ctr">
              <a:lnSpc>
                <a:spcPct val="70000"/>
              </a:lnSpc>
              <a:spcBef>
                <a:spcPts val="680"/>
              </a:spcBef>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endParaRPr lang="en-US" sz="2267" dirty="0"/>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endParaRPr lang="en-US" sz="2267" dirty="0"/>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endParaRPr sz="2267" dirty="0"/>
          </a:p>
        </p:txBody>
      </p:sp>
    </p:spTree>
    <p:extLst>
      <p:ext uri="{BB962C8B-B14F-4D97-AF65-F5344CB8AC3E}">
        <p14:creationId xmlns:p14="http://schemas.microsoft.com/office/powerpoint/2010/main" val="292838920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09740" y="1"/>
            <a:ext cx="5280660" cy="694691"/>
          </a:xfrm>
          <a:prstGeom prst="rect">
            <a:avLst/>
          </a:prstGeom>
        </p:spPr>
        <p:txBody>
          <a:bodyPr lIns="91440" tIns="45720" rIns="91440" bIns="45720" anchor="t"/>
          <a:lstStyle>
            <a:defPPr>
              <a:defRPr lang="en-US"/>
            </a:defPPr>
            <a:lvl1pPr algn="r" eaLnBrk="0" fontAlgn="base" hangingPunct="0">
              <a:spcBef>
                <a:spcPct val="0"/>
              </a:spcBef>
              <a:spcAft>
                <a:spcPct val="0"/>
              </a:spcAft>
              <a:defRPr sz="3200" b="1" kern="0">
                <a:solidFill>
                  <a:srgbClr val="FFC000"/>
                </a:solidFill>
                <a:latin typeface=" Arial"/>
                <a:ea typeface="+mj-ea"/>
                <a:cs typeface="Arial" pitchFamily="34" charset="0"/>
              </a:defRPr>
            </a:lvl1pPr>
            <a:lvl2pPr algn="ctr" eaLnBrk="0" fontAlgn="base" hangingPunct="0">
              <a:spcBef>
                <a:spcPct val="0"/>
              </a:spcBef>
              <a:spcAft>
                <a:spcPct val="0"/>
              </a:spcAft>
              <a:defRPr sz="3631">
                <a:solidFill>
                  <a:schemeClr val="tx2"/>
                </a:solidFill>
                <a:latin typeface="Arial" charset="0"/>
                <a:cs typeface="Arial" charset="0"/>
              </a:defRPr>
            </a:lvl2pPr>
            <a:lvl3pPr algn="ctr" eaLnBrk="0" fontAlgn="base" hangingPunct="0">
              <a:spcBef>
                <a:spcPct val="0"/>
              </a:spcBef>
              <a:spcAft>
                <a:spcPct val="0"/>
              </a:spcAft>
              <a:defRPr sz="3631">
                <a:solidFill>
                  <a:schemeClr val="tx2"/>
                </a:solidFill>
                <a:latin typeface="Arial" charset="0"/>
                <a:cs typeface="Arial" charset="0"/>
              </a:defRPr>
            </a:lvl3pPr>
            <a:lvl4pPr algn="ctr" eaLnBrk="0" fontAlgn="base" hangingPunct="0">
              <a:spcBef>
                <a:spcPct val="0"/>
              </a:spcBef>
              <a:spcAft>
                <a:spcPct val="0"/>
              </a:spcAft>
              <a:defRPr sz="3631">
                <a:solidFill>
                  <a:schemeClr val="tx2"/>
                </a:solidFill>
                <a:latin typeface="Arial" charset="0"/>
                <a:cs typeface="Arial" charset="0"/>
              </a:defRPr>
            </a:lvl4pPr>
            <a:lvl5pPr algn="ctr" eaLnBrk="0" fontAlgn="base" hangingPunct="0">
              <a:spcBef>
                <a:spcPct val="0"/>
              </a:spcBef>
              <a:spcAft>
                <a:spcPct val="0"/>
              </a:spcAft>
              <a:defRPr sz="3631">
                <a:solidFill>
                  <a:schemeClr val="tx2"/>
                </a:solidFill>
                <a:latin typeface="Arial" charset="0"/>
                <a:cs typeface="Arial" charset="0"/>
              </a:defRPr>
            </a:lvl5pPr>
            <a:lvl6pPr marL="377187" algn="ctr" fontAlgn="base">
              <a:spcBef>
                <a:spcPct val="0"/>
              </a:spcBef>
              <a:spcAft>
                <a:spcPct val="0"/>
              </a:spcAft>
              <a:defRPr sz="3631">
                <a:solidFill>
                  <a:schemeClr val="tx2"/>
                </a:solidFill>
                <a:latin typeface="Times New Roman" pitchFamily="18" charset="0"/>
              </a:defRPr>
            </a:lvl6pPr>
            <a:lvl7pPr marL="754371" algn="ctr" fontAlgn="base">
              <a:spcBef>
                <a:spcPct val="0"/>
              </a:spcBef>
              <a:spcAft>
                <a:spcPct val="0"/>
              </a:spcAft>
              <a:defRPr sz="3631">
                <a:solidFill>
                  <a:schemeClr val="tx2"/>
                </a:solidFill>
                <a:latin typeface="Times New Roman" pitchFamily="18" charset="0"/>
              </a:defRPr>
            </a:lvl7pPr>
            <a:lvl8pPr marL="1131558" algn="ctr" fontAlgn="base">
              <a:spcBef>
                <a:spcPct val="0"/>
              </a:spcBef>
              <a:spcAft>
                <a:spcPct val="0"/>
              </a:spcAft>
              <a:defRPr sz="3631">
                <a:solidFill>
                  <a:schemeClr val="tx2"/>
                </a:solidFill>
                <a:latin typeface="Times New Roman" pitchFamily="18" charset="0"/>
              </a:defRPr>
            </a:lvl8pPr>
            <a:lvl9pPr marL="1508743" algn="ctr" fontAlgn="base">
              <a:spcBef>
                <a:spcPct val="0"/>
              </a:spcBef>
              <a:spcAft>
                <a:spcPct val="0"/>
              </a:spcAft>
              <a:defRPr sz="3631">
                <a:solidFill>
                  <a:schemeClr val="tx2"/>
                </a:solidFill>
                <a:latin typeface="Times New Roman" pitchFamily="18" charset="0"/>
              </a:defRPr>
            </a:lvl9pPr>
          </a:lstStyle>
          <a:p>
            <a:r>
              <a:rPr lang="en-US" altLang="en-US" dirty="0"/>
              <a:t>Background</a:t>
            </a:r>
          </a:p>
        </p:txBody>
      </p:sp>
      <p:sp>
        <p:nvSpPr>
          <p:cNvPr id="3" name="Content Placeholder 4"/>
          <p:cNvSpPr txBox="1">
            <a:spLocks/>
          </p:cNvSpPr>
          <p:nvPr/>
        </p:nvSpPr>
        <p:spPr>
          <a:xfrm>
            <a:off x="972766" y="1050797"/>
            <a:ext cx="11780195" cy="6232208"/>
          </a:xfrm>
          <a:prstGeom prst="rect">
            <a:avLst/>
          </a:prstGeom>
        </p:spPr>
        <p:txBody>
          <a:bodyPr/>
          <a:lstStyle>
            <a:lvl1pPr marL="342887" marR="0" indent="-34288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1pPr>
            <a:lvl2pPr marL="783744" marR="0" indent="-326560"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2pPr>
            <a:lvl3pPr marL="1219158" marR="0" indent="-304790"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3pPr>
            <a:lvl4pPr marL="1737299"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4pPr>
            <a:lvl5pPr marL="2194484"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5pPr>
            <a:lvl6pPr marL="2651668"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6pPr>
            <a:lvl7pPr marL="3108853"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7pPr>
            <a:lvl8pPr marL="3566036"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8pPr>
            <a:lvl9pPr marL="4023221"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9pPr>
          </a:lstStyle>
          <a:p>
            <a:pPr>
              <a:spcBef>
                <a:spcPts val="0"/>
              </a:spcBef>
              <a:buFont typeface="Wingdings" panose="05000000000000000000" pitchFamily="2" charset="2"/>
              <a:buChar char="Ø"/>
            </a:pPr>
            <a:r>
              <a:rPr lang="en-US" sz="2400" dirty="0"/>
              <a:t>Mandatory program that enrolls Family members with potentially life-threatening conditions or chronic conditions (6 months or longer) </a:t>
            </a:r>
          </a:p>
          <a:p>
            <a:pPr>
              <a:spcBef>
                <a:spcPts val="0"/>
              </a:spcBef>
              <a:buFont typeface="Wingdings" panose="05000000000000000000" pitchFamily="2" charset="2"/>
              <a:buChar char="Ø"/>
            </a:pPr>
            <a:endParaRPr lang="en-US" sz="1400" dirty="0"/>
          </a:p>
          <a:p>
            <a:pPr indent="-414516">
              <a:spcBef>
                <a:spcPts val="0"/>
              </a:spcBef>
              <a:buFont typeface="Wingdings" panose="05000000000000000000" pitchFamily="2" charset="2"/>
              <a:buChar char="Ø"/>
            </a:pPr>
            <a:r>
              <a:rPr lang="en-US" sz="2400" dirty="0"/>
              <a:t>~9% of Army Families are enrolled in EFMP</a:t>
            </a:r>
          </a:p>
          <a:p>
            <a:pPr indent="-414516">
              <a:spcBef>
                <a:spcPts val="0"/>
              </a:spcBef>
              <a:buFont typeface="Wingdings" panose="05000000000000000000" pitchFamily="2" charset="2"/>
              <a:buChar char="Ø"/>
            </a:pPr>
            <a:endParaRPr lang="en-US" sz="1400" dirty="0"/>
          </a:p>
          <a:p>
            <a:pPr indent="-414516">
              <a:spcBef>
                <a:spcPts val="0"/>
              </a:spcBef>
              <a:buFont typeface="Wingdings" panose="05000000000000000000" pitchFamily="2" charset="2"/>
              <a:buChar char="Ø"/>
            </a:pPr>
            <a:r>
              <a:rPr lang="en-US" sz="2400" dirty="0"/>
              <a:t>Ensures exceptional Family Members (EFM) only PCS to locations that can provide the required intensity of medical care</a:t>
            </a:r>
          </a:p>
          <a:p>
            <a:pPr indent="-414516">
              <a:spcBef>
                <a:spcPts val="0"/>
              </a:spcBef>
              <a:buFont typeface="Wingdings" panose="05000000000000000000" pitchFamily="2" charset="2"/>
              <a:buChar char="Ø"/>
            </a:pPr>
            <a:endParaRPr lang="en-US" sz="1400" dirty="0"/>
          </a:p>
          <a:p>
            <a:pPr indent="-414516">
              <a:spcBef>
                <a:spcPts val="0"/>
              </a:spcBef>
              <a:buFont typeface="Wingdings" panose="05000000000000000000" pitchFamily="2" charset="2"/>
              <a:buChar char="Ø"/>
            </a:pPr>
            <a:r>
              <a:rPr lang="en-US" sz="2400" dirty="0"/>
              <a:t>Human Resources Command will only offer assignments for Soldiers with EFMs to locations with available medical care</a:t>
            </a:r>
          </a:p>
          <a:p>
            <a:pPr>
              <a:spcBef>
                <a:spcPts val="0"/>
              </a:spcBef>
              <a:buFont typeface="Wingdings" panose="05000000000000000000" pitchFamily="2" charset="2"/>
              <a:buChar char="Ø"/>
            </a:pPr>
            <a:endParaRPr lang="en-US" sz="2400" dirty="0"/>
          </a:p>
          <a:p>
            <a:pPr>
              <a:spcBef>
                <a:spcPts val="0"/>
              </a:spcBef>
              <a:buFont typeface="Wingdings" panose="05000000000000000000" pitchFamily="2" charset="2"/>
              <a:buChar char="Ø"/>
            </a:pPr>
            <a:endParaRPr lang="en-US" sz="2400" dirty="0"/>
          </a:p>
          <a:p>
            <a:pPr indent="-414516">
              <a:spcBef>
                <a:spcPts val="0"/>
              </a:spcBef>
              <a:buFont typeface="Wingdings" panose="05000000000000000000" pitchFamily="2" charset="2"/>
              <a:buChar char="Ø"/>
            </a:pPr>
            <a:endParaRPr lang="en-US" sz="2000" dirty="0"/>
          </a:p>
          <a:p>
            <a:pPr indent="-414516">
              <a:spcBef>
                <a:spcPts val="0"/>
              </a:spcBef>
              <a:buFont typeface="Wingdings" panose="05000000000000000000" pitchFamily="2" charset="2"/>
              <a:buChar char="Ø"/>
            </a:pPr>
            <a:endParaRPr lang="en-US" sz="2400" dirty="0"/>
          </a:p>
          <a:p>
            <a:pPr>
              <a:buFont typeface="Wingdings" panose="05000000000000000000" pitchFamily="2" charset="2"/>
              <a:buChar char="Ø"/>
            </a:pPr>
            <a:endParaRPr lang="en-US" sz="2400" dirty="0"/>
          </a:p>
        </p:txBody>
      </p:sp>
      <p:sp>
        <p:nvSpPr>
          <p:cNvPr id="6" name="AutoShape 2" descr="data:image/png;base64,iVBORw0KGgoAAAANSUhEUgAAAUoAAAAyCAYAAAA6L5IdAAAgAElEQVR4Aey9ZZRVR9r+TXQmI888SWYyE5mJhxDHQoQEkuDuEggSCC4NtLt70+7u7u5NC01Dow002ri7O7//uqvPgUMHEiR55v3w7rVq7X3OttpVta9961XtuHmD+ys3udty89p5Lpxq5viefPZs8GNLnT5NpeNpyO5LVdKXlMV0pTK+G/VpPVhTMISNldPZucqag1ujOXmwhssX9sHNa3e79H3W637rr3Mcd3+Wu1fi///3oVrgvseVTr/c65yHqsB/8yQZX/fxXPK89zsWb978/d6He7W79v82TXnzhubZ2vx/fzhyn+2ivbd2fbd20u77P1i3u6+Ha9MgVy+d4Oyx9RzdncuuDYE011uyoXIWq/LHUpUykMLob8kP/4LCqM6URn9ESdQnFEV+SnF0dyqTelGbOZQV+ZNZXb6EzSuc2bs5mpMHKrl0dgc3rl28826/eSPc5Nq16xw7dZ4NOw9SuW4n5et2ULWhhWVN/zelqqmFivU7qVi3k/rNe9h9+CQnzp6n5dBxVjTvoWL9DsrX7/g/q4/2uSs3tKj7Vq3fSdOuQxw7fY7DJ8/S1HKI6g0tlK3VttOuO+pWuX4npWu2q2fZc+Qkl65cbQWAR365BXBucuPGTQ6eOEPD1r2Urduh2qdtf7XWfSdVG3bS1HKQE2fOqbJx92Gqm1pUH8sx2md92HX1xl0s37yblVv3sa7lINv2HePA8TOcu3j5znGr/fWL47f1+c5cuKSuU7d5N2Vrt1PUuJWCVVsoX7sdqf+p8xe5KW15a2kLsDogeusY2dD9X87RXXT36V5be4zsv8nNmze4dOUa+4+eYsf+Y5w8e0EdcO36dTbvPaL6Yu3OAxw/e54bAqA/A7T7uY8WeO9dj6tXr6mxuG3/MXYdPsmZ8xdV/aSO94Vhv9gPvw7evw6U2naTAXvtAudPNnNoewqba42pzx5GcUwXsoPak+b7FklebxHh0gF/m48Jd/6Y7KAOlEa9Q05wB2I8PibY4RNCnT4g3PldYj3eJt33LfLD3qMy6WtWF09m5xoPju8r5/L5A9y8IS+bdvmNGkPTiRcuXaFh8x4c48oYZxfLKJsYxjsl8r1L0u9fXJMY75LIGIc4xtjFMscnk9TqDazZsZ+EijUs8M1kjF0Mo+1ifv+6tHnesY7x6r7jHeJxTq6gvnk31U07cUmqYLJzIiOto1U7TXBNvqNuct5wyyhmLE0lvKiBHQeOazvuzpf1QQer5ipHTp0jddl6ZvukM8ImitEOcYx3TmSCTv3HOiYw2j6O8Y7xOCeVs2bbXlU8UquY7JrEKJtoxjklMMH10fr4B7dkpnmmMscvA/3QfOzjywjKqye7fhON2/az/9hpZHzdCWx3Gb+asShAJGDonVnLDO90JrknM9ElkXEOcUxzTyE4r54te49y9dp1nTa9c/MODL1zl+bX3QBIe+Av7UPdd8f+4ySWriYws4bVW/aqEy9euUZi1ToWh+QRkLec5r1HuH7jF64lff9Li9p/7/MFoPPrN+GbUU1S5Vq2Hzimc7W7tO+DjrVfOf4XgPLOSgt4HdmVz5blJjRk96co/H1SvF8lzu1lgu1fw8PsPVxMP8bZuDM2+p/hZ9uRvOB3qIh+gzS/d/G27ozF4s8xWfg5pgs/ZanF+yR7vkK2/z9I836JdL+3KYn5jDXFE9m93ovTR1Zy/Vrr1+tWizzq10NzodPnLpFdu5Fh5hE8N8iUZ/sb8/wIK54fZfP7l9FyD2ueG2Ku7t3hRzfsEysobNyGRVQxH//oxnMDTXh2oElrXdTxv3O95B6jbXhumEXrfYeaM8IulrS6jSRUrmWMTTSvjrTmf/sa8/xwK/4+xvZ2O8l5Iyz5Wz8j/j3SSgFSTv1mrl3TeTF+ZRDeVSLQAMnlq9eo3djCHM80Xh1rw//2M+TZ4RaqDf+u01/PDbPk2UFmPD/MguE20RQ0NFPU0MxEhzheG23Ds/2MeG64JX8f82ht+Y/RNvxzrC0vf2/Haz840f5HVzrO9eE70zAme6TgkFBGVu1GWg6eQAlYtwfvnZKP5v/rN25QtHorw2yieXOKM13n+/CdYRA99PzpvSQI25gSVm/dz+nzl7h2XadNgSvXrnH+4hWuXLlturpy9Zo69tzFKz+T7a5fv6EkwrMXdKXfVon92o0bCPjJvlaNoLWCZ85fJm/5JqY7JzLGMoKk8jVcvX6DC5euElOymhneGXikL2Pj7kPc0CD2lWvXOXP+EtJ32kU+CLJfwPTy1eucPn+Z85euaHertXxcLly+yrHT5zl04qyqi/YA0bpsowoZaR6OVWQxq7ft1+66fzPHw4xDzTn3AMrbIClS5Lnj69mzMZDVReMoi+lAlt8/iHR8EW/L9nhbfYKHRTfsDLtjY9AdB6MvcDT+jBCnT8gPeYeyyLdI8XkfL+tPMV3UA/2532C0oCeB9p0piXiLgtA3CXN6F2+Ltwixe4ks/39TnfwZm2oWcWRXNlcuHLxTnH8UsNQ07cmzF0muWk+PRQG0676Adp/Po913S2jX2+D3L33kHvq0+1pP3VteduPIIrJWNKMXlMvLo2xo9+X81iL16WP4f1Mnqde3i2nXfT7teujxjXEocVXriShZRR/DYP7cy4B23ebS7tsltOurUydVP33afbVAlVfG22MTV6bU0VtS1QP32e3xd/jkOXyyauk0cyntvl7Y2le99H/eLt9I3RfSruciehoGk1G3UX0MB5uE8xdpx8/m0k6O0a37Q/e3fmsfSj2kyHX6G/Pn4Ra8O8WFoeYR2MeWUb5mB0dPn9d5oXUkH82/V6/dIKV6PV0X+vHKREclFVtEFmEfW4JTbCkZ1RvYvPuIMhNVr99BbdNOtu47yubdhylpaKZuw06Onz7P1evXFThn1WzAJ20ZYbn1LFu3g2NnziMgePzMeZat3UFUfgNJpWto2nlQqdQXr1xl0+7DFK5sJqZkFYGZtaRVrVVS7NmLl9my5ygWEYW8M9GR18faMmdpKqs27+HQ8TOkLNvAkpB8AvPq2XHgmLrezgPHSalYi396NWmV69h58JgCeLmPgGnhqi3El64mILOW2OJVSrOTj4D0+OlzF1nVvIek0tUEZ9eRVrVe1e3cpSts2XeE+V6pfD7Lk0X+2azcsk+nXX9ddb7rx/gBgPMuQHl7kF6/dpGTh2rZWm9GTepX5Aa9QtLSlwlzfgcPyy7YGnbH3ugrXM0+Y6lFF7ysOuFr24lAp07EeHYiI6gT2aGdSQ74lFC37nhY98TF7CsFmqk+71Id+yq5we3xtumGndGXuJh0Idj+bZKXvkhxxDs0Foxk36ZQLpxuuVOVeYAHvKOBNE176twl0mqa6GMc2vrCfadPu8GmPDHU/HcvTw4z5/EhZrTrZ6Tu/cpEJyzjSslftQWj8AJe/8GJdgJKvQ1a6zLM4nev0xPDzJHSbqAJ7QQw+xvR3yqK5JoNxJWvZZBFBP8zxLwVaAaZ8uTwO+v05FBzHhtkQrteS3higAmj7GKVre0OieFB+kznFWjcto9pS1OV1Ko+Zn0NeXKoBU+0aRdV996GtBtgTF+LCHJWbCavfjMjrWP4m9RdAH6gyc/q/jB9/vgQcx4bYspjg01pN0hTpO36GfJEbwP+PMCE1yc4Ms4+jvjyNew/dkZHutOA5S2gvE5azQa+Mgzi4zleGIXmk7ZsPau37mPPoROI9nPs9AWKG5qxCi9gjmcqNjEl2EYXM8stmaDMGnYdOs6OQyeUmj7CPIL3JzrSY643+gHZLNuwk/3Hz1C4cgvzvDIYqB/EMONQHOJKWS821gPHCcxbzvcOcXw5z4cu090YahqqzC1ihy1bvY2JTvH8ZaAJz/Qz4rNZnuqeYgeOrVjLHP9sfHOWs3nPEbbvP4Z/Vi29FgXQcYozg4xC8M2sYc+RU+w5egq/3OWMtY/lqwW+dP3Jg2/0/BTo1WzczcWr1xD7dnTBCqY5xNN3UQAjLSPVs67ecYCm3YcwDMrh20UBGIXk0bj1vypR3gbJa1fOKHthU7UeZbEfker1T4LtXsHJpDPmS77FYsm3OBp1w92sE362nYhw70Ks9xfE+X9LQnB/EkOHkRA6mvjQ0cSFjCImaDSR/mMI9xlBtG9/MkO/oCTqAzL83yHA9kOcTD5T17Rc/DWe5h2Id/0HuUEvUZfRh+1rvDl3csttyfKBJRStsbh1dApQisQx0DySpwaaKmngyRGW/HGUNc/8zuVPo615epQV7Qab0W6gKa9PdcM2sVwZ8M2iinjnRzcFNvJSq7qMtvnd6/TMaGukPDHcgnaDTHhyiBlD7GJIq2sisXIdw21ieG6ktZLGnhxuyZ/G/LxO0nYCUgLyH8zwwDW1in3HTt+GvIcAypPnLhJTtprPFvryuAD4QGPk/tr66vaVAKe051NDzRlkE01eQ7NSv8fZx/O81L2fkQLXu9Vd9zr3sy3P+sdRVqr8YaQVT4+0UgB86wP43WIllT831Jz+xiGEFzaw77huW9x+z65fv05uQzN9zML5z0QHei8JYL5XOhk1G5QKLQ0oZgwBTvPwQr5Y4EOHqS50m+OlgCShbDVb9h4htrRR2ZC7zPSk83R3BVILfDMUUIsUpx+Sx5cL/em1OJDPZ3vxnX6gktRTazYw1z+LrnO9ee9HNz6f683n87zpbxyqgDenfhNzfTJ49Xt7XhhhSR/9QBJKG5Wk55ldx1C7OKzjyyhauYW40kYmOsbzwVRXPp3pQbdZSxllHUVmbRPl67Yz2zeTD35yp8NUZwWWnWcu5dM53nikLlPOuiOnzipp9kenBL6c6827U134YpE/IcWrWL55D5aRhQw2DcM8ovC/rHprhrXYBk/sK6OpchbFUe+S4P4Pguzb42jSHYMFfdGb1QvrJZ8SaP8RkUs/J9avPykRY8hOmEVeugn5mQ5kpTmTmuRIUrwtSfFWJCeYkZpgRGr8YlJi55AcNZXksFEkBvQixrMLQQ4fYGfQFYO532GxuJeSTsMcXiXZ81/K2SOOngunt3Lzpsao/TBgqXm+W0BpFsFTA0QSMFID/Y8jrfjVol4SeVEerrQFyjemumGXUE5h41ZMI4t4e6orT/Q3VqCj6iL3+aV6PWQ97qj/aGv+2AYoh9rFkFrXRELlOoZZR/PcCCslbT45zEIBVds6CcA8LuDfx5BnR1gyxjGOmqZdOgZ+HbXzF0HzNois2r6PBYHZvDjOTpkFHhtqhgBT23vLb5EM2w0w4akhZgyyjroFlGPt4pT9WVRuOUZA9m7n3/pPAeB99O3Iu1xnlDV/GGnNU8MtlVQupoxn+hrS3ySEpKp1HD/bJqIDELth/sot9DUP54XR1nw41UUjidUq84X2SyO2u/TajfQxDlHmhX+NsMIsopDtB08otVwkzU4zlioHUFBuPZk1TeSu2ERW3Ubc05bxtUEQH87yYrJbCkMsovhkliezfTJwSKrgB/cU+ppHMNsvi+CCBhYFZPPpbC8MgnLIb9ispMSBxiF0n++DQ3wZOw+e4PCps+oD/6VhCHoheXhl1DDfJ4MhZuHM8kwjKG85C/wy6aHnh1lEAf45yxEn4FdLgpjikYx/7nL0/LPoNMODed7pNG7dS8vB42Qtb2JRYI6y2b43ayn/meKMaWwpJWu2Yx1VyAjLCAWYjVv/W6r3LZC8yIkDNWyqXkhZ9LukereCpJNpd6wNvsNW/0ucjD4mwKEj8YF9SY6dRUqiNVnp7hQXxFBVWUhtTTlVFXmUFCVRXJRAUVE8ubkh5GZ7UpDjRFGuLVlptsTH2RAXbU5i5E/E+fcgyP49HA06YbLgG8wW9cbJ5HPCHF4hJ+Cf1KX3pGWdLxfP7NaOndb1L750bWwXmjP/m0ApL+rPJMoEceb8fwgoh5oriTJV48y5H6AUoHlKJNKBJkr6+2DmUuSFFY/1reXX+kpHQRW1Pa58DT30A/mDfMx66/PkcHMlXd8CNR3Q/M2AUueaP7uPRopUH5l7AKVW2nx6hIClsbKr/nOkJVPdkqncsPNnDhkJVcus20Qv0zA+1fPDKCxfSWbrdhy4wxkibdiwdR8TnRN4rKcer462IbSggfNXrrGyeY9ycnw6yxO/rDpaDp9E7Iunz19ETBfmUUW8O8OdV6e6MNopgTFOCfQ1i8AovFA5EgUox7slE1LSSMvRU8SWrKLnAl9ljxSnmNgaf3JJYrRFpLL7is1THD72SeV8bRzKwtA8LKJLlEQ7zjaG6KKVKuQtqrjVvj3NIwXz6BK+d01W9/fMrqVpzxFlo+ynH8hcz1Sy6ppIrlyHeWShiggZYhtNp0X+vDHdHeOYEvV+WEUWMvK/C5StX3GR1s6dWK882xL/GO8mIPkOHlZf42jyDe6mnQm260CsZ1cSI38kMcWd5IwAcnJCqSjPorZuJbXL11JXU0ZNZQrLqpNZviqP+sZSKirzKSrKpqIil1UNBTSuyKC8NIKMrFCSUv1IijcjKXQk4a5dcTTsjLleDzwse5Ls8z4loc9REvYsdZkD2LM5jssXdUIDHkSyfFigHGWFDPzHRWoRm5TYo6Ro7VMPsFZ2LTlXnADfLuFf4x0wi261UZoq1fvXJUqR3rTApOxlg8x4bPAjlCFmPCZ2U6U669Our5Gy8yXVbFBeb/EiPz/ylyVKqY9Ie0oF/m6JkipneKapmEPx7Krl1/pKA5Ry/Nb9RzEIzedf42yVJPv4IBP+MNLydwFK1Z6jWiVB1T9iPxanT782pb/YQI2UbfKpYZaqD5SqfhfQ/NNoG55WUrghj323hHemuOCaUqlUzFtOLvFcX71OUtV6vlwSyFeGwQQUNNCwbR9b9h9l24FjHDhxRnmHxYssavAgs3Ce7qXP62PtlP1ObIz1m3bzvU00XWcuxSGhXMV47j58gt2HTlDb1IJldLECypd/cGKscwIG4QVYx5WRUddETPlqpnmnM8opHs+cOhp3HFAhOF/M9WKBTwaV63aQU7sRUYf7Lg4gqrABifs8e/GSkii7G4awMCQPm/hSxtnHMtIqEq/UKhq27MUzvZpvFgcw0ysNy7gyxgjYuiQSWrqagyfPkVvTxDCTUOZ5pRGYU6dC4waYhCoNZqZvBgNtonln5lIMIovIW9mMSUgeA42CMQ7No6G5NUypdWC1EYh+7YP8EPvbqYBNDYBcOr+PvRv9qEv9nFTPF/Cz6YCNwdfYGH6Dt1UXIp3fI8n/K9LiF5CUV0Bc4QYSM9MpyvVlZW0yK1eUU1mZS3FBAIXZzhTn+7KsKoq6ujQqK/MpLKqgonIlGzduY39LAzvWRVFV7EFyRiTx2WUkZ8UpAA5y7oa/zQckeH5ISdSHVMW8QX7gs+QGv0ZD/kSO7Crk5nWd0IL7fXDNcz6wRDnKiqdGWLYa7/sb81hfeZGMWh0y8lI9SOkv5xq0Oka+1uNfo+0wjSwmb+UWbgGlANYA41YV8S6qtxYolRNFpK2+xrTr9whFJB8pAt7ijf9mCb1Nwkhctp74yrUq3OZ+gFKkqVZwMOCp/sZ8tsCPgNz6W0HKvwqWmv4R26Q4OPqZhfOk1KufIU+NsLhlF/yZpPeIqrdSxwUoR1jwhDj1+hvyZD8pRjprI57oZ8TjAp7ShwNNEcec1EXbH7r1ekYjmUoftftOnz8OMlXSYPWGnYgHWLtIfGRq9XplixP79I9LU5Q67JhcgX1iOem1TSrOcnnTbiwjCuk624u3fnCi8yxPBpmEEVHQQO3GXVhEFtJ9gS8DTEOZ452OY1wpAVm1JFWsVXGe/S0ilP17jH2sOja8cIXynNds3KVslF8sDmCIdTSLgnIYYRVJl9meOMaXsWnPEUpXb+V72xjaT7BnqlMCdRt3qaBvm8RyPlsSpFTv8KKVWEUVMcQsTNllZ3mlMcQ8gp6L/HFPriK0aJUCyn7W0Xjn1rPtwAmSy9Yw0CBIAaU4faa6JfHt4kDG2sYqm+oohzje/smdxWEF5K5oxigwh776gegH5ajEDG0b3ncW1P3ixF2Oa6e9mdglD7fksrpoDEWhL5Lg9gIelp+xaE5/jOZ9TpDde6QEf0t6qhWphWUkVp4kofIEyXml5Od4UV3sTnWxGwV5rmRkuZAa70JGgD35niYUhZpTmOFJdnYI+dmx1FeX0bKxhL0bAlhZZkRamiexBU3El+whIS2K+LCxpPp3oCD43xSEvkeKX2dil7YneekLlEa9y7Z6UxX4fuOGNk7rPu1fmod9EKD8wwhLntZIMn8bY8O/xtnxyngHXh5vz0vj7R68fG/HS+NseXGEFS8Os6TTDE9ck6tULJ1JZCFvTXXhiQFGvwiUSnobYcUzI6z4nxGWrTGgI6x4bqSVsiWKPfGBipw30or/HWym4iEltnS0TQzpdRuJq1zLUOuoVhuleJzvYaNUIKHspVaI9KdslaOsVZxd066DrVkU2sF2l4Gom9GxZd9RzKQtJrso59BjA0344+hW54kuGOluP6zqrZwxIyyVtPo/Y22UTeyj2Z50medNp7ledJztScc5XnSa680ns71pP82Vf4y14QnRCvobKS1D69hRa13VfZQVfxAnl4RQ9dLni4V+hBWu5Ojp2+YIsVEWNW5hmFUkr02w5+Of3Pl8oS+d53rxxQJf1Q7pNRsIzKpluiQqWEdhGl6AcVi+Ag09nwxKVm9VXv4FAVl0EbveaBu+nO2pYk8z65pYsWUvzilVfL0oAFHP+ywJwDy8gHXb97NmxwEWheTR/icPXhhrw9s/ONLxJ3dG2UYrCfbMhcs07zuCnl8Gb42z49MZHgTl1LFh1yGWZtcxwDIKi5hSlblV0rhVSYXtJznx2lhbPp7mppIQaja0ULm+hZl+WQx3jCewcKXytqdXrmOcZSQmQTkqocAjbRnj7eP4ZqEffQ2C+ULPj47zvLFPrqRszXbso4oYaxWFTdR/I45SfMk3rnHuZDOb64yVXTLT71+EO7+Hg0lP9Od8g83ijkQt/Zys5AVklRaTVn2MxOorJJQdILFgBem5yeRkeZOTZkRqmiEJ2UtJigwm29CWwrETyZ/xPRn+liRneJOWvpSCnCBqy0JorHKnqsCa1MwQYgubiS0+SEJ2PinJVmTHDaYg7H1i3d/Dw+JLPG26E+nyJlm+L1Cf2Zu9m6K4cuGI9tW7M5j3bi+i/KdZHgQoRWp4YogZ/5zoQE+jYKZ7pquvnX5wLnoB2egF5DxYCcxhYUA2830z1KCyjS6hZNVWajbtwiAsn9cmOfGYSKh3kyjFBDDckieHmPOnEVa8Nc2dAebhTHNP5iePFH50T2aKa9JDlx8c45loF8NUp3h80qup27xHAaXc42/iVf5VoGwFM2WrFEmwjwFfLQ4gsXLtLQ+u6oK79Y9G7RYJK39lMwPMwvmLOIf6GvHEkF93wjwKUD4+2JSnh5rxxo8uSjV1SqnCJ6cOr6xaPDNq8MyswSurjqUZdcrxNtM7nc8X+fPsGBvk3CeVk0miJto4mjSOISWB9tbn7SkuWMSUsOPQ7cwlyZvetPsQ3hnVTHdLZrxkZdnGMNwykgkOcXhlLFOAFVGwAo+kCuJLViEfnhXNu3GOK8U1oUxJeHuOnaJ49Tb0/DLpvTiA8dZReKYuY+Oew5y5eJnV2w8oCXG8dTSjzSNwTShnQ8tB6pv38pNPJm/86Mbrk534ZrEfC3zTiS5Zxe4jJ1V3nbt0mdTKtczxSOEn50TiSxrZfvA4xWu345a2jNSaJg4cO6MCxbNqm5jmmsQAgyBmeaQgQC3v254jp4kobWRpVg3lG3Zy+NQ5Vm3ejW/qMpLLVivpdt3Og4Tm1fOTayLjbWOUhGkYXkBB41Y27zlMdvV6/NKryazewK5DJzRRMGI2/L9QvYHLF49yYFsS9Zn9yfR9gSjXt3Cz6I7F4p44GXUlzPUrUqKmkJHhQnpREenL9pBYcYSovGZC01cRkbGchJwKEjPCiU11JibDh3T/ACqmmrO86wjKvxlNhpkH8ekFJBfnkZYXQ0a6FxkZfqRkpZJQsJKE0l2klzSQVxBNVk4waWlOpEaOIdCpGzZLumFr2AMvq85EOv+HnKB3WFs2i9OHV2ixr3V9txdQ9z/N0fcLlCJttNqsDOkww10ZxZdtaKHl0AnVUVv3HVHBvxIA/CBFJCZJ+ZJzZDBKNoR8oRcF5fLSeIdWtX6AiUb1vv3yiYoogPBYP2P+d7glA8wiCCtYwdrt+1i3Y7/yHDY07+Fhy4pNu5W9q3HLXhXDd+DEWeIq1tDLKIQ/iw2zr5Hy6CpVVVdyars9yprHxG773WL+M8GBJUG5yEtwe2mjAchAl2F/E3YfOYVzUoXKUnmsl766jnwctKqsrhSpu/0wQCkqs4T2iOnkDwON6TrPWwFjy6GTHDtzQQVrHz11TkmA8vvo6QscOnkOyW0Oyl/BEKsonh9joyRLiUO9q0de2kKkzz4GKqNHbG9rWw7oNMVNzl24xK5DJ1m/8yArt+xlxeY9SF+s2rqH7fuPqvhCCQESu63k30uGjqRJSnD35l2HOHTiDJevXeP0hUtsbDlExZrt1G1sUQ6VS5rsGMmSkXjLWsl3X7uDnfuPKdunqN7ije6m589s3wzSqtez80BrTrfkc6t+AQ6fOMv6HQeQsSG2T3G2HT97gZbDx9X9xdYqGYwnzlxg7fb9VK3driTWU+cvqWtIvvi+Y6doOXxCnSf1kQDz3QdPcPDoaS5euqqcV3uPnmLF5t1Ur9/Jqq17la1W8sjPXbzE4RNnENurrC9evnx/wpHu+/8I20r1Pnt8HZtrjSiKeJ9wh5dxMfsUK/2eOBl3I9T1MzJjp5KZ4U54pCM+Aa4EJZQQnb+F0LRVOPhn4RCQT3h2E0nlK4nLjicuwossQ1OW9Z5I7evdKXn3O9LHGpIQVER8+SYiC5cRmphCeEoREdkbiS05QEbVbmpXVLC+IY6amkwyCrKJT3AmzHsY7sxsQAMAACAASURBVGYdMZn/JUYLvsPN7BNiXV5kWdJXHGiOQAg6bqltv9YQmuH5IECpHDa99ZX6FZSznGO6XlzN9X6L1ZZ9x1gYmMu/xtr/IlBqQ3CeH27JJOdElm/a9Vvc/q7XuHDlKvEVa/jGIIhnBPjuEygFgCQoXMDhmYEm9NAPImnZei7rpNrdmQjQ6kyUl02kIslz/osA87eLlXNIAPF3Bcq+BvxhgLFSjWNKG7n5SznLmpaSGNGQ/AYlWT4pQCjxp8MsWj9uuh+OUVZK6hQ769+GWzLeOYHaZt0+k2dvff67doL6gEjq322NqO1xv7Sv7bFtf6/etg+LqBIMQwtUSJVkydyxyNfrN1l+q+toK9PmY/tr7/4j7leZOUdasqnPHkK676v4WL6LxeIe2Op3I9ixI8lhI8nNdiU5PQp7e31mz56EnqkHHlG1hKTWY+MRibF9EH4JNSTWbCO1bDlpARGkT5lNepeexL7yLhFvdSKh3w+kuqUQXbidpakrcQkpJiBlLRH5+0mqOERV4y527WzkxL4qdm6robx2OUnZGcTHLCLc43OsFn3Kwpm9sDH4khDbf1MQ0p7N1Us4fXgVN29qjeO/0niaNn5woDRQ9qqQ3HqOnTqr7anfdN287ygLg3L517j7BMoRVkrFlvCP32u5eFmAcq0Cyj89IFCKFKikyt76vPi9PeaRRUoCuu3x1fbV7RdIGIJcUip5/yd3nhCvc19D5RxqDce5LVnrSpLa7UeTKA15eqAxn873ITh/xR05xr/UthtaDjHNK51nR7dKlfK82vqotSacSBuI/uch5oywiVbB17efWrbuDYJ3v7+cc/sK6hgFaG3+a93RKnm1PV5zYWEFEgat2qZdSn2+I59cN0qhbUUEeH52zbvdX3tim30/q6/sb3OM9lT1f5t9unW7VZffTwVvd+3KSVrW+1ES3YUEt5fxs/5EpSW6m31CtNeXZCYbkpUXTWiEP4sWL2DwsPEMHL2IxXbxBCXV4h9biL1nNE5+yYTkrSazehc58dUkLrDDu8cgDNt/iGmXHoROXkJWSDFR2Ruw8kvHwDYU98hlRBfupbDhMFta9nL+5Baund3I6WObWbdpExklNcQlexIXPAIf2y4KvB2Mu+Nj+Q7JXq9RnzWMg9uSuX71tnH8F2mXNA3/MEDZeZ43ofkClDr3utWR97OhHQi669vnbd6rAcrxvwyUEgYkzoG/j7BSsXmicj/a0mYA6lxMgpxF9RaJ8kGAUgsWImGJE+Op/kYMtYwkd8XmO0FIDfDWGwqRgtCMTXBO5M/iKe5jqALYW+MS7xLcrSu1PaTX+7bqbcjTA0z4dJ4PAbnLOXlOh4xFvZAC6jpF00ZCr2YWXcxrk53b2JV1QF0kyqFmKqrgT4PNGWIZqZw3d0qB9wOUmnGjCxC3AET70dEFL+3xOuBxFyC6cvWqIrAQVV7o7NRy61l1zr0FRm2u+7NravbfqpumsW6t7nZ+2/pr6qG9htz7vu7f5tra836DdbvzJzfSvNyM7MB3CLF9DTezz3A0+hxf244khgwhM9uX+LREXNzs+GmWHv2GzaPnwIWMme6ItWcKEZkNBMWXYuMWilNQBvHF28kr20dyWCkOC2yYMmgMsyfMJtgziZyCzYSm1KJv48kcfQdcw4rIqT3A5j1nOXfuBFzaxY0L27h6fg979+2huKaR+Ix44mMWE+vTHR+rj7DW/xp7w85EurxBWWw3Wta4cOXCnTafO9Q63UbSdNaDAKWyUfY1RAKo7RPKVDK+qF17j55m15GTPy+HT6qAX8m9lRxXISNQ7C53G3w6g+zBgNJIebq/d4xXcW5i4xQ+RFlLjNu9itiLRLWSl0LZn1Tb6AxSbVtp2un8IwKlsvGKY6q3Pu9MdcUqtlRlddx+Z7QvBMr2F5RXT5e53q1hSgOMeWqEOIc0WTJtgFELxtr1I0uUGqCUjJHj53SILHSBSdtemgc4dPIsNgllvP2jaytQ9teGdP0KUK7awnW57q1Fd/vWnzobd+kjbV894FokeiHikA/TnWCtud3PnrcNWN7tfjo1VZvasa4zvm8dcrfzH/a/n11fmJDuo74Pcb92x3bnsKF8Bqk+b+Jq0gEzva+xXtKNQKfupMfOICM3huDoOEwszJk605CRk2wZNM6aviMMGf+THQ6BeQSm1GLvE4+ZUzCekeIV309G3SE8IguZZeiAnrUP4bnrSKlowTUogwXGTiyx9iM0YxVrdpzn9IXrXL96lount3H22Doun9vDiRNHWb5mHSn5+SQke5AUMhhfm08wnNcDowVfEmjXntzQDmyuWci5ExvuFNvv1RCa3noQoFQv4CBTXpnkzHC7OKziyvDJqsMrs1Z5/MTrd2epxiWlSvEU+mTWULxyCwePn7k1TpR6oa2fTkffD1CKV1U8wO36m/C3EdZ8axSCa0qVijHLa9iC0Jtl1W+6e1m+iZTqDWQt36ScPZKC1kq0KlVrM7g0tX1UoGytrxCAGPLMEDOG2kQrsoy72QDrN+1BAtRfFOfId0sUccj9qNy/NVAKE44Q5d65aCQVnf6S/bsOn2BJWD4vT3BojaW9iwNO2kCp3v2N+IvQ14nqvXb7HZe/fOUKx0+dY++RkyqNT/g8t+87phh5Dh0XR4fQomnBVFMX7RiStdqnW8e7b9+4eQMJ9xGyYSGtFiozyQwSx8qpsxc4efY8ImG2Lm3A+dY9dMYKN1UK5pmLF5WTSTKBrl7Thuy1XkWuf+LMeY6ePMuFiyK13qO+D/E8cgeRgkVAEKfb2QuXbkvFUt9fuuYv7Wt77s0btNuzwZOG3DHEub+DnX5HjBd8jaNRFyK8+pGZak5aXgreIdEsMjRj6iwzJs3xZPwML/oMM6LngHmMn+uGRUAebtElmDsFY2zrR0jGSlIbjuKXuZLFjsEYuUURXrSJwNQ69ExcmKPviFtoPmWNBzlw6jpnz17g8MGDbNnUyLZNyzhzYjvnz5+gactmskuXEZ8WSWLEJEJcumK95HNMFnTHzewjEjzfpLFoAicPlHPzuo4RWrcRdLc1Q+B+gVJeQsnIkXCXv4y24eVJzrw/c6mKqes4x5uPZnn+vMz24sPp7rw3wYGe83ywiSxS3kzNrVsHtbZOavC17rkvoJT6SHjQUAv+NNKK/0xx4fPFgQywjGSgVRT9LSPpZxFx19LHPJyeiwMYbBaOXVwpK7fuVVJF693bDqrWf38LoJS8Z2Wr7LWEd39yxyuzhoPH77TzijQcUbSKT+f78bRIoH0NVZvfLZBbC4xt148kUfY1VGmSny/wI7xwpaILu91f99i6eVOF5UhO+5/ExDDAuNVU0FbyFa+3mEvEmTPCknFO8dS2ccCJlzmupBHz8HwW+WWxwCeTWR6pLPBKJ0SYeXYfvpM9S1VJwPB+VPbb9Rcpcuu+Y0TkNeAeX0bNuh1Kwpc86oSKtVSt33Gn2UELGLcvodnSgh1KkxG+UCH+UAQde26H7F26fFXRuUXkr0CKeOR1OSrvvOyDP4/YU4UoWYLRY8rXqFCoO6+pAXWd9+z2fs2Yv/1Hm60734l2W2oXUpkygHCXVlIKq8Wf42nZkbigkWRlLSUlJwtnn3CmzzVk/FRDJs9dypR5gQyd6Mi3g5cwYIwhetZh+MWW4+ATx0JTF2w84whMqccnvhZj5xgM7MLwiCjC3CmEKTOWYOIQrrzca3dcZPXGQ5SWr6GoZBWlJZWsqC3kyP4mLpw/yo5d2yla1kB8RhLxUfOJ9v4aT8vOWOh9qUg5gh3eoiZjMId3JHH9yu3YtDu+JFpQkrVmeRCg1L6QiuhAAqlv8RkKJ+NdSh8j2vVcTLuus/n7ABOmuSRSt0k3P12nA3Q68H6BUuojKq0UYdJRL6F4XX+tSDbJl/N5pr8RI22iFa2bELW2Ljp10mmnRwZKDWjcSmscacVk92RkqgmtPUyIXIWiS0KI/j7aVqndEpsogf7/10ApmUSh+Q1KQhEVVVRTCQhXa9m+0aqyimlj3c4D2CeU8+Gspcr+KCYaGSPa8XJrrcKDTJXN9R9jbJjulcbaHbdNRSJhVazdzvcO8Yotp+PMpXy5wA9hAfp0pifzvTMoXrVVEWQcP3MByVrSBRshxBUAFHuySItShBhX2ldCcsTUInyO8lsId9ftPIR9dDELPVLJr21SfWEYWchk91T8cyRj5phiNZdnVY43NR3ETZVqKfndIjHKPbWLkOyGFtQzyDSMISZhxJY0Kv5L2b//6Gn8M2v5Rs8foX8rWNHMFQ2hs4Cc1E2eR+qvXaQ95Plk7GmfR/ZL/cW5KOdo6fuEVUnCqSRgfqRjPDEVa5TZSUKibls2BIBRIVU/v19rH0tolUR4SLyp9K1kTsnz6+JIu7VFYyiJ7Um4y8e4mHbFybgLAfadSAr/gazcUJKyC7FbGs6E6UsYNn4+46bbMXG2D6Nm+DLqRxfmzLTFw8KbmIAUfIMzMHQOZZ6pByYOETgF5GPiksgCU18WW/jw03xLZunZEZZSy5rtl6hfewB3vxxm6gVi55pGQlIBJQXZ7NyygjMn97J3XwuV9WtIyEojPsaYOP9+itJNwNxi0ef4W79FReK37NsUxNULOrmf97KzaHrjYYBS5XpLyIoAkqQN3qsIbZsQuX45n78PtWC6R4qaS0Y7EB5J9daRVgQoH1fUYq3sR7+aRik0ZZ/P5ek+hgy3jiJ35RbFaN1ar98PKG85TPoY8tQAY8XgLeqtdo4ZyWHOqG1igGk4T0oaZm8DlS56C2h0nvmX/ns4idJKAbIEhD89yIyPZ3thE1fKii17kLlZNu46TJOmyHQNwokoHI2ZyzdhHFmgyHb/LOQXA02UBHzPgHNJSe1twBuTnTEWxp8DR28NB1FN02s3qFzv/0xyYrhtjEpoMAorYElgLp5p1WQv36SC8JOq16tsqcYd+zlz8ZICMpkiQXglZd4ikayEh1PqKNNHLN+0m6y6TRSv3sruw6e4fO06Ow8eJzR3Oc6xJdSu266uO8Ylkd5mETgmVrJs/U627jmsYilFlZUPhZAPb9hxgDXb9nHwxGkdkw1qn3dmDe9PceGfQyyURCzxt7IIiE1wjOfP/YxVHrrQrQlsCUhu3XtMmYqk79e3HFJs7XKOEA1LtpDMjSTPktuwmVXb9tG89ygS85lZt1HN3STxrJcuX1N8m+Nckugw25MZvpnKtCSUbBJBoV1EspWYZXEmSkqoxPTKh0XA9+iZ86xtOajmsMpcvlHxdkpfizp/y0Qkqnddei+Ko7uR5P0hoc4fEez4IdEenUiOnEJadjjJeWUExmRiaufBpJmLGPT9IvqOt6PfNH+mLQok2MKHahdfqgNjSI0twSGwgJ8MvJk23xYja09MbV2Yq2fAxKlzmTjTBluvHKrX7GXX3p3k58Yz6cdFdOyhx8ipgZjYxOHpGURVaTpH9m/g0KFdLF+9nsTMNGJirEkIHk6k68f4Wn+saNgiHF+nLK67mmvn4hkdu8/vAJTal1Qrzd1zLRKEAGovfV4aZ6eorGTA3F50QOkhJUqpi9xfwFtIdMW7/GtF2cm+Xcxfh5oz1jGOgtVbf3OgVPUZZqEkK6mf1FMrFYr6/VhfQ54bY838gKxbTh3J6LCLL1WkEYqwuL+xSvvTtU9Knr2YP+T62utq+0O7flig/OMIS5V59fRQC16e5ERvszDm+mdiHFHAkuA8FmuK8DkuCs5FsnIGW0XxznQ3nlYkKRI/2Rps/sxdMnNUCqPwAvQ2UAHt/jl1iBNIu0gmkjCcf7EkkA4zPVkQmKPMEDJZm5hHVm/fr6jOHJLKmeSRzCT3JJX4UNK4RQV6r9q6TxFhTHJJVAHww+1imeufjUlkEbN8MxloEclYhzjCCmQuo2MqaD00bznWkYWUN24le8VmRVQxxC4Op6Qqxfzjn74M/8xqxUguUlbp6u2KKNg1sYzGrXvuMAMcP3dBMZx3mOTE490X0HdJoJqoT9iLUpatp8N0N/WB/nyBLwWrmhFpb9Oew/hk1DJB5jByTsQ5qRKhTTt17iIrmvdiGVPM904JDLGOYoR9LPMCstUsADO80xlgHsH3TomKWUoSPwQ8pyxN5R/f2/PmNDf6S6aaRwpxZasRdnyRqsUe65m2jB9cktT97OLEKbsXkdCXN+9RTlrJghKOzsmuicSWrWbfUfkgtEqjIlm2q0j4jJLoT8gN6UCabwdSfNqTFtCRlKjJJKaHkpRfTnZxDSlJqdhZmDFizAy+HGbCd1P9MDALp9w1mCP+wewOj6UqKodACf2x9GDmgrksWDAB4yUjWTh7EBMnDGaevi1R6VU0bW5g5/pAcmImsnB2L/oMmcDAcdaMmeLCvIVOpKckcHhfE0ePH2LFuh3EZxUQGe2i+Csz/DqQ6v028Z4dSPF8hbLYz9ja4KQh9tUMv98RKLUv5j3XwssoQNn79wXKe97/HhKYSivsrc9fxU7mnEDRmm06tjgd8NZRqx5U9dYCpZgE/iAea526qFAhRShhyACLcEoatynJQujEfnBJaGVQ72OoTAm6nm4h2RDVXc4X9iDda+puPwxQas+XukqRoPb/GWPD38fZ8s/xdrwwzo5/jG1dt27b8tcRVjwlbE0iJQ4y5SnJfW8LkDrPrUw2vQ14UpjfbWOQfGiZz0a7iEQpDrjvTMN5Z5o7QlNmowExUQMFWCo37GBJaC5fLPbnw5kedJnjiWFIruL7jC9fq0go3pzoQPupLnw0x4sOP3nw7jQ3JfHK9tuTnRWhbrLYITe0YBNTzAT7WEXAm12/mSkyqZlnunJQBmfVMsMlkeHm4UiOefP+ozjElSlm8eluSVRv2KGtulqfPH9JTRfy2RwvnvluMR9NdcU9rVpRyol0/vwYa9r11GOQdSRl67cr1T44v16Fi0kdOwqJsEGwuocwDsWUrqbnkkBen+BAh2lufDjbU9m2353uzqcL/JD1W5OcVbpu9vKNanbNhcG5/HuSE69OcVH75XklnVfIhGWai7D8FfQzDuWDGUtVvr6YNpwTy5WmF1nSyADTMF4aYck/hpoz0Cyc0MIGlSGmnQNIAWVZbCfF0JMf2oF0ASHf9mSFfEJazBRiU8OIyiknu6CayqQ0Um0tMJo8m2ETrJmoF0qwSyxN3uGc9Almv18IK9w8SHYwws91OtaW/VkypxMGM99Hf+aH6M34FFfH6eRnu7O6ypK1RSOoSe5KakBnPGx6ozd/HJN/XIC+iTfFpXWcOSNpZFeo2XCa2Nw1RMQGkBYxktzgt8n0e50k7/ZqUrLyuK4019tz9kSzTge2efHl5dcBgIdRvbUvlbwUIiXds4y2aaVj623AS+PtfzeJ8lZ9lNQmdfrl8vQIyZTR568jf1ugFFuiSGV/GmXFX8bY8D9jbfmzENgqsLwNbCIJisNDPNqdZnvik1mr1Kn0mibFnPO4mCsGtE7VoLJwNLRnremL1vx1jC1/HWvLnxQ5bqvKrG0DWT8KUGqvI9K5ZNgoO7SYKoTMQrdIHaXIf8K2PlTLHnTnR0GuJ2me8syPiYnmO31e/t4By+gSlfqqO1uh2MJkGhCZvuKF0TZ8MNmZ/ksCVU7zwRNnucFN6rfsVlLkd4bBvD/dnRfH2jDMOoqkZRsUYa4w9PRY6MdsrzSltnfX8+OtSU786JmKYVi+msNnoEko5hFFKkNqSUguA01DCc9bgaibP/pk8MPSNEXam7d8o5pC4qv5vmo6iKzlG5nqmsTXC/0wjyhQUwHrvGicOHuR8OJVKs31lXF2SjMY4xDP4tB8RtrH8eIEB54fZcVE92QK12xFwE3MUTKJmswT9K1hCO9NdWOQaThRJY2KvEOkT3mmeb4ZLAzM5rMFPrw92YkZXq08C4qKzTxC5a7LTJALgnP5bHEgC4JysYwpUVO8CB2dQ2wZUYUrWeibycczPBCGpG+NQnljgiOjrKIIK2zAMamCXkbBfDTNTeWXi41VpmqWUDqtjVYBZXl8Z0qiPiIn6D0SPN8nzqM9qf6fkBY3i5iMVPzSagmPzaU4xI/Vvo6UubgRYBVIsE04VY7BNJt7ssPMnSZHR6rsfiTb4SuygroS7fMhToZvYDH3VewWvYWn5fskB3SnLLE3xdGfURTRgbqkDqzJ/oRliZ2I9uiCm9UQQgLsaVhezJEju9lx8AIlayGm+CDRSVGkhg9VszVGu7Yn2OED4t1fQYBya4M9535PoBQWGFFzZZ6WIWZKYhSpUbZ/VkQdE8fJ1wv550grZnimtqGE0gHxR1C9tS+3YjcShqNfKaIeypw2fx1uwVjneAp/I4lS3Xe4Bc+MtFRRAR/N8eGtaW78RZxNGjVcAYfWJNHHQM1eKPPgBOc1YBJRxGtTXBUACdgpzkmNaUFMGM+MtFbTZbw3y5OXp7jw59E26rpyX20byPq3AEqtRCwOsnsV4f8UKfFuJgDdj6eo3OKUkona/jzQVElQEr4lEqLuIvGsYjvrbR7B65Oc6SNkEu4pJJSuZoewl+86qBIdlgTkMMU5iWGWUUpa7GsWTlhJowoPG2IertjFc5dvonzNdma4J/Otnj8RRSsVBZtMyzzSKprZ3hmEFq9iUXAeA81aKdoEKKd4pTPGOZGIkkbFFCSTjPU3CuEH5wQWBWYrVvVJzgnKVnpCM6+39hnEfumfW88wuzi+Ngzmi8WBKnrhw5lL+UzPj55GIXRc4Mt0nwwy6zfhJ3PqGAar+YGG2MYo84AQoAgTfUhBgwq/62MSynz/LPJWbCK/YRNTnBPotThAOYpqNuzEOqKA8TYxLPLPUjR+M/2zGeYQT9n6new6cgqb2FKGW0Xyk1syxsF5amZQ+cAMt49jll8WvQyCmeKShJhBrGJLGG4bzTjHOBLK16oYY3k2pXYrzbT1fW1XndydkuhOpPm9R4TLh4Q6vkvM0o9Jjl1AbE4pXqkbcA9KJ9HPni3pvpwoymBrdAJrXP3YaOrA+ukmrJptSI39fAq8+5AT8CZlsa9RHNmeOI93CbB9l3DnD8gI+pjy2PcojXiNNJ+XSPJ8hfyQN6mO70BNQntKIt4kJ6QjRfHDqS9YyJq6AGoalpO1/DxxpccU/VpyyCBi3DvgZfkxrqadCXN4TaneOxqduXh6q7bvNFkUd3qtHkmi1PJRikotUpEA4b2K7O+1RNll/jnEjOnuyWq+D53K3famPSJQirT1+DCZ6OreL7b2hVdOqB56KsNmlEMs+Y2/jY1SQEMIjWWumvdnLWWcQwKDLSN5ZZKTkrjkgyIAJCAi6r9MQvbsWFu6LPRjlH0c3xmHqt/Srq3HtdpflalgkAn/mujIIMsoRtrF8d5sTyW5tnqYBZxvS3K/BVAK4Laq4WI6uFe5fU9doJZteUYxGyhJUmN+EWKQT+d6qekUJAGh7SLJCGKj7GEUoma+DFYkJweUvU5saOH5K5THeIhpOPN8Mpnnl8UXC/3paxpOSNEqnJIrGWYZgWFwrvJgCyHKIp8MBhuGkFK5jrU7DioWobECSt7p6hwBykEClIUNau6oCR4pCGiFFa1SrD5CyjHVNVFxX4okJqmdVjElysF1Sx3VPIhIve5pNYo1fYJbsvKef7MkiFfG2vCdQSB6wTkMsI5ikmcqKTUb8MtsBUpJU5VwNiERlrmiZF7zolVbsYkvV2NC5guvXL+DynXbFWvREOMwNSPlmm37cYkr5Qe7OOU48s1eznSfTAbZxFK4ehs7D53ALr5MzdUjHwwh+5Uoj/ZT3RhgEYlheCEGIfkE561QHyib+DIGW0cy1TOFglUyL5d20RFoxEa5MmcAhdFfEOn2oXKQ+Fh9QITLByRFzSA+p5Cw/Ba8YpcRHOLLstxAdi9LYmdKME0+LjTaWlC3aAHVhtOo8hxLYXg3CqL/w7KkN6lP+YSqhK4URXakNLYLK7K+oiGjI2XhL5Lu+VdSl/4POf7/pDjsNUoj36Qs6nUqol6jMvpNyiLfIT/qGzKTjUjKryauaBtJaSEkBfUjwvl93M0642TclRC7NyiP/5pd6725fHan9gl/c6CUgS+SztPDLfjjMHOeEZVLpJ8hZj8vQy14UmLqeujxn5FWihPwTjZmnQ54SKAUNVvqpBjXBbBl+lspaupUzbb2P+1apqLtOkupvoMsI8he2cyF3yA8SNngBKgHmtBpnjcmYYVqOgNho5HpW4UQWEBPQETaULYFVJ4db6ecJ0JfJ7yaIn2K11iOExunoi8bZEqX+b6KodskolBxEz4tkvGgVi+zrm3wtwLKW6YVzYRrokL/rOiaXjT7tQCp6iGxoF/r8fh3+nw43Q2b2BKa9xxWNlk1SEVS0SyXL18junQ1Hef70sc8gpK1228dJzZi5/gyPpnmTpfZXkx2TWb60lRF2ttzSRAB+SuwjSulr2EwC31beSmrm1qY7ZZM74V+aqoFAT2nuDKGmQkdXwr++SuY45tJL/1AQnKXqylnhzvE08MoFO+sOuUAkdRMibVtP8GBP/Ux4IsFfkSVrlYhO9p6a9eSpWYdW0Z/yygmLU3FKrZMAXqPBb7M9UpTUpsAZX/raEUEnVK1XtlL35/mRrd5Psz1Tsc9uYLc+k2sazmoaOy6zfdRoF7cuJWiVVuY6hhPn0X+JJavVuxWIlGOsYhggXcGApQ/uKfy3oyl6rkEJAeZRzDIPBzr6CIljc9Ymsrbk5z5Yr4v83wy1Fzpct3G7fuxSyijh0GgcnDKHEO3F533VICyqWIKpfG9CHP5QElpbqadCLL/gNig0SRnxpJauZtwAcuoHAIiQ4mL9iM9xI2cAHuKgsyoCp5FXcgIaiJ6UB71LiXR/6Ey4X0aMrqzOrcnKzO7sTKrG+uK+rIypxel0R3JCW5PbvBbFIa9SXH4axSF/luVktCXKAl5jjy/P5Hu/TwpAV1JjDUhIS2apHhzEvy/JdLlI3ytO+Nl2ZFIp9dZltyXfc2RXL2oQ+P1LTcAvAAAIABJREFUGzpzBByfGmrB8+Pt+Hiet5oESjyLw+xiGWwT/fNiG6O+lKJeTLCPU3FkW/feDgd51PAgrcQjYPM3IQCe5Mjr01x5c5qr4lN8faoLdyuvTnbmpVFWvDPZWXluhRPwthp456DQDpb7ceaIFKhmlOxjoNQpp6QKhO16qkcqL39vr4h3FZ+kSFsaCbDVjGGucqAVPZlWjdbwNyqGpL5G/H2UNROdExUDuASqfzTHk8cGihPFRLGR/x5AqUwZw3/ZlCFgr4pyMrXylSqWKfXRMuCx3gb870BTus3xViApnmstZdmt/tc0skiUMhWESJQyrkrXbOPi5VZnz6Wr10ksX8No62i+1PNH1G35yMkc58Mto4guW41HahWjLSMV+3dp41aEQV3PO53hRiGKu1KmifBIrGCSXZyazCu8ZBUGoXmMsIggpmilCqf5wSOVQdYxSo2VZAC5b1LVOrpOd+evvQ0YZS1EHjsVjZp2bGjXknXmnFzFMNtYZvlnKdBPX7Ze8V0Kb6XwUY5yjGewbazysAuVnG9GDQNNwvhkujvDTMMwC82lqKFZUbD55dTR2zAYPf9M5fgqWbWFOR7JDDcJJalijWLLcowp5keHOMxD8xWAi21SuD7fn+5G5znevDfNnanuyQp8hfItMLuO3gaBdJ21lOHmYej5ZioO2O0HjuObXctA83CmuCWp6ALtc93qJ41/o922BkvqMoeS6PkO3pYfKWo1d9OPCVvah7Q0NzKrZGL0o3hE1mDmFI6JtQcubq5EhNqSl6LHisLvaczrybL49hSHvURR+KuUxnxMTdo3rMzuRX36l9SlfcrK7G+oyxpIYdJosuKnkZU0i/zE8ZTEfkZ5xH8oj3iRssg3KYlqT1HYq+QFvEC2/ytkBH9JSsQokkIHq+lww106E+TQiRDH90nweI3lWaM40pLD9Wu604HeRe1+CGeOgJJSXfsb8/Z0NzUjoKhJ1Rt3q1KxfqeKv2q7lhiwotXbEO7K5j1HOCspcer+ber1oBKlSFtiJx1syl9GWCkpZIZPOo4plbikVuGgmT5AphBoW2wTytXETRIkLWEbQrx6iylGMxhUHXXa6X6AslXNFO7JJXSY4aFUwYr1O9RUqB0lb/u7JSozR467DZStEqRIxHfwOGqAUk1L0dtAsX0L8DZs20tAQb2a90UcLaJ6a9V07TUfRaIUFV6KAnDh+xzcOme3Wsv83bpFzeWtCfDXTFPRKs0vUc8q2sSbk5zUdAaBufUqmP52gLjOB0nzRkrQdHXTLoyjilWfCRuUBHbLImquxHOGF61SgeqDrKIY7RCnbIfSLjK+hCjXOa6MyPwG1m7bz8ZdhwjNXo5DZBFVa7azZfdhMpetY2lSBSH59ZSs3UZE8Uo1VUTF6m3Kfr40qw6bhAryG5oVn6Tcu2rdDgYYBvPWeHuMQ/PZvPd2xo2uGUtslmk1TUpl9sutV3Pl7Dt6ivU7D7BlzxEV9mOfWIFFbKnad+HSVVVHt+QqlSUmjhnDoFwVdH/45FlFGCLTWgTnLWeNMLBv30dAZg0O0UUsW79DZSmllK/BK6VSTYIm756A/w+uicqh1MswBOFAiCxeiVxP4iUFnF2SytV8PgNMQljol0X5mh0qiL9gZTPWsaUsTa9W4Viabrkzg04kyv3NUawp/oEMvzfwteqAncGX2Bt0Jtj5M9ISFpEhHJOlxwiILcfOwQ47q9kE+S8iO3U+dUWjaFrWg7WF71Ie+wrZoR+TFTmI3NhhVKQMoC7tG5YldqMi9mNqkjpTlTqA3HQTUnLSSS2pJ680l7J8G6oyx7AsfQgV2T9RmqNHWepQyqLepjjkn+QHvURW4JukBXxApHtXvGy642nVlTDHt0n3e5PVxdM4fbheh2pNnrENIGl/a1rhfr3eApStfJQGio9SZriTbIP7WSR34Vai1637t6nXQwClOBMkuPzZEVYqb1jmlhG7jOQd7zh4nO0Hjt21yCRUm4VgeP9xxK504fIVTYaFzst7q56tT/igQPnmjy7YJZYjlHGiAopdUebOkfoKkGlBTa01MZECTrf+10ziJp7lJ/sbqblb5OUVUPfKruWNqS7KxPCbA6VG2hWVX9lyZU4jZbLQrnXMGcobbqA8448JCcYgU4Qb9I0fHOk614tR9jFKHS5cuYV9d+T4txmXqu9vIvnXoupKPJ8EiksOvsRWKolGk0stZMYypW1o0UqVqichPWt27Ff92HLwBI1b9ikAOXbqvAK6TS2HaNy8R41VyeGWFEkhd964+xB7j51SbOFCwCuAJmCytuUQK7ftU0S/whkqGTEyr3g/g2A1D09k8SplM7017mWcaOp/+cpVNe4atuxTgeNiVxVvsWTTCOBLDraE/cjzyb1kkQwhoaiLK1uj2JokEF2ku/OXLqOIe5v3qLqKo0iIiptaDrCqeQ8Hjp9S8y9t33dUkQILmfH+46dVCFNR41YV/yiec5liV2IstYtoTuLJTqxYS0BOHWnVG9QHSGI99xw9hdR97c6Dyuygfa6fSZSnDsrUtIvIDngLX8u3sDXojp1hN4LsPyQlYiypBfnEl7QQl5ZCTOAEMgI7syzlG1YX9KU+oyvlMW9REPYGuZFfkpaoT0qaPzlpllSlj6Au9TOq4j6gPPpdahPfoya9D4W5TqSUNhFbfonYoj0kZOWTmuZHeroXSZkJxKcnk5lsQElsV8oiX6Y47AXyAl8h3fcdghy7YWfyLfZGXQl1eIO80A9prjPhjmBzaR3tC992rWm5+wZKCWkRHsberUAZkF3HQd2J7LU98Wvre5oCbtuq7ieFUWxlIuFKeIrQrE12TlQEF7q3l0F61yLNovZpj74LQGrbS3PI/QOlmZKmXpvihGVciRp8YruScBgJi1HhNneb2kJHymy1YWoIJHrr88JYWzVvtRBEyMsjYRySuSIAJhLebylRCliLxPvnUTY8P96ef09y5LUpzrw6yZn//ODEv3WKUKqJV1/mnO46349eRqF875iAYWi+msRLpGl5dt20PNWc2rZtu+YGN262MvlIqJByluiOF02/CXhKap0EUMu1tSmG4p1V52lSDiW9UMKPWq8laYg3lAdXfmv/091uPV67r3U8Cut+SN4KRlpE8pN7svKc3zar/nzcCNhrrylj7PYiY7F1n2gvsq1dpN4iaUtaoqzl/P/X3XWARXWmaze5+9zs3s3eu5sbl5uYTUysUcEaSxTFgiZRE1sSsxsTNbEXlI60oUhHeu9lZpiBoTdFkCYiIKigYolgxYhoNKIUfe/zfTMHBgQDRt2s53nOc2ZO/c9f3vP9//9978tp7XYv4Xoh7XyO8H6cX/R+D9DariT3oPyhvOqeDsrXrs9TnkP7O9LeLWxRHUcGEEXZ2XIH1qcJtnsLzrs+gJ3xNLYuY3x0IJV7Q5p5EIrUSGTFLkBJzJ9RpXgDheIRCHMYDNN1GjDfMRVhYSIk7CtB0v4y5O71QGnqQhyUj0Fe1GDkRr2HQ/JRqMych0O5FkjLLYSPrBamrhnQswiAkcgT5rt9oW8TCj0Lf7jtsURK1BLkxYxAbrgGUvwGI9pVEx7WM2BnNhtOpqMQ4fQ2ciWzUH/cD6331eO8Hy3IjhdWlVK/gVLXEGPJ909RiIs/KnVEhAL/5S2lp5c09dOiJKDsYDjvBSh/OT3CGb2kSa0y9wUoyRpkB/s5+njra3uYhGfiXINSKkBecAyzjQI5dJEmmsh5XD3ipsOSZL9DEbvdEHnEf35sjKl63qy1QxX/0vWfeEJn0D/tmTX9d5/uUgm+dXbnn6jrrZqhpjylKBsiGfnUJoo5Jp3l+bCX5MI2dj9sYnM61t3SPLgrCuGffgjROZU8xpd/7Dxq6q5x2FznuG8f8lkATeFUYateX9TqiHD4WW9JsiG5uBpe8QWQ5x1ly1X5zB7qTI/EHAJYClu1FKvVL7W9qp89nP/oSf3Yo0pvr3nYw/OEMum2HfDwQQsunYxGnkQbErc34Wf7PlwtpsLNXAuBDpMQHboe8qRgpKT5Izd+Kcqkf8Fh8X9B7DoQG77UwLhR/4sZOgtg7iKGNOc8sguLUJ5vjaOZOjikGI18yRAUxI3E4eSJOJU3H6eK1yMvxxN2zq6Yt/CfGDVuLiZOW4gPZy/H2CmLeF2zUR9R4ebIlX+E/Jj3oPAZCk+rybDU14Wt8Sx4Wr4DufdglGetQuOFbDx40AfmILUC6jdQkkW5cQ98k4uezKLsQ9GeJCmIvjKcUyjgUismUiDGly5LtwLu+Ej0Z7/qhv0FykGkjxOchur6a9y9Im2gnYGpIDII0jAnMOvS1VazKF8hR30aVpizExqfi7DRK6GDPIK6nmZhmUo6M11DPG2gVMZ6m2L8Jk84SPNwvK6BwaGuoYllWWloQ1jJxYe6kBSRQtZQG9OGdSkB1Z8eQKW3Mui1IdOt1Bs7NWy1VbgfgZXwm7bCOY/bJ9yXz1e7Bg/x091mjgmnMUaa3FEfCujyHOH+DJZ0j27p6DiuSrPwn5/Zw3uo7+/pXGFfT88T3lnYCucKW76GnqmWp3Ssp3sJ16htWTOn8XI+yrPXICVgCKKc/g5/+/FwtZgMN4tJCN4zG7KYTUhJtMe+lB0oTJiNveHvwUl/IHQmv4Y/v/pnaLwzDcvX2MErVIx9mc6oyvkHjmZMQWnyeBQptFCcOBaHUqagZv8cnC5YgqL01bAyXQpNzdH406saGDjwTbz11jv4y18H4nWNIVj8lSECwiOQnbgZeeKxPNEkMpiObRs+gcXO6fAXDUJ2pBbOVdih+Sfyn6QX5j5K1wqj9qJcwMqzWBVOUVyNT3aF4fcUOUH6zSq3FXUrh7pjQtebpEv9U5+w66167uM2LwpQkv8buXnQQl3EyJxyTNjq1aED9Htyr1KbARfCFXn2nH1QDTBpsyeCM0pZhIruQ2Ov5B70BvE+PkWgpHSwuJgazRrFRAvsNGzYPTKU8bhSFI71BySFxipc29O2H/frXuef4D93ZdvaebJP2YUlgOkFBJ/g/j2C7W/8PgyUzbfrca7SC3niqYhzfx1hTiPhbjUdDqZT4WmtiShvHSRKdyAzJwbpWREI9luPVStG4G2NP+Dll17BH14djPfHamP75oVIDp+D8uRxqEgZgZKk0ShOGoPixNEoShyDspQxqEzTQqF8EtxF07FooQ7GT56P6bM+wRzdRZgyfT6m6nyJ7wwCECqRIyN+I1KCxyPQfgxEhjNhqqcDJ9MxiHV9G4dSFqOxPhkP2tXZqH+hMFV1sD8WJY8JzjfG6PVuTN5ADr00Znbh2k1WziP1vP6uNNBMjf/clRvMp0dMJWTF6AWm4g0e0yO52p5VGJWuM79di5IsyAo1GjFS0qNQutdIV2auIV5aaNYjUNJ+Ggv+708t8I2zlBljaOyIrCOyTE1DnwdQejMfJY0F9m/5dUDS0tIKmj0mIgZixq+9fB3112+BJhs6F3WwpN8qi6w7wKhbit2PqXfpHzmmajtdLK/Opz8WKHt8pnp6f6Fd9paW39B+BsoHbc1oulyEyr1rkOr/d8S4vA0v0UTYm2hjt9EE+NlqIS50OdL2iiHLOQ7ngEQsXfkdRr4/DsOHa+H9MVMxdvxEfL/qA0h8pyBfNhaF8aOQR2OUMk3kyUZjv3QUcsQjkSPWRLZYG9HBa7Db1QXmzhLYeifDwT8DVnvSYe6aCM+QOMjj7JAUvoDp3xxMp8HORAfuFloIcxjEkUSnS63RfKt3T/oev1qqcu8PUJL7yu8+MeOg+yU20RxLSuzmpPfsHJ8PGsvq10rXyA6A3DucJHkcsF926iLPDBqEpPPkAcnRvihASd1UIhmYtt0HvyP+zgXGPBHTYbkLVh3Rq803wsRNHvBOKmIJDSousmhI2veZAuWCX9LMeQYNXegiPniAi9duIu3QCWbOpzFQm9h9cFcUMCkF0aV1uhepA5fwWwWYwt+OrQqo+DkdO7v96O3abqd1+dvfa14MwGSgpHxoaf4Rdcf8UCSfDoWXBvxshsLWSAcWO3TgYqqFSPeJUIg3sTKit6QM+g5pWL3dDRt2OmGzkQs26otg47AL4ih9pEq/Qbp4EdJidJEePQfp0XORFqmLpLCPoQj7BxLEZpAnSxCXVYG43AuQ5zdCXvgzJHk3IU4vhSLeHsnh8xDtPoYnl8x2zIW1oTb8RO8i0edNVGavROOFLDxoUxP66svXR1XgfQVKasw0pkahgn9aYc3hdO+udcWIde4Yvt4dw9a5Ydj3/VzXuWEoM6A4YejXjphjEICA1BJmQTEJz8K73zrhZXKp6WGWuGMy5zc8Rkm0ZOoWJc12kg72Bk8F/meJFVuNFHXzyjJL/HGFiCd36GNE0rSvLbXE9+5yFNec55lIKi6aHSVf1OcFlErNnO7iYs8CKJWVkbq5RdXnsd4zHmM3emD0OjdoEov+hj1YYBwER0ku8yeSlG//l/6CWl+eQPfs59IXS7Yv7fdfeM4A5cAvfbkf4Pb1Spw6aIS94cMRvvt1uJqPh8hwLmwMZsDNfCzCXCZAFv414hICEZlUjKDEGoSm1SMi8yLC088iKv0oJEn7II8KRoKvFRReO5HooweFnyEUPsaIdzODfI8LpBHJkGefRVLpPaRUAEml7VAU30TKgcPIynRFllgXse5D4GgyDoZb58FUj2a6RyLG5Q0UxH2Ii9U+aG2+qlZaffxqqa7oD1ASWFIECPvY0XgmMcdQqCCHCxpyd5J5FOf28Texz8wxwIDp2zHgw2342woRLCL3IqO8FrsisjF0tfMLBZSU5dSFJKfpydt8lH6VugZMzvvHz22YpowmU/5D1wgTN3tx15cE2YTleQMlqTDeeESF8dkBJbm1EJns1J2+0Fhpi7kmQVjjKsNi8zBornXFfMNA+CiKQNFd127dYf/CwqPnUHz0LGrrr7I/bOuDh6hvuInCqnPIP3IatfVkhSqBlSzya013UHHqAvZX1LIsLRESk+/mz833ceuOcuKm7NQFFB/7AYdr6nD20nWesCI/xQOVZ5BTXguiw2u63cwW/v3WVvbBJEduYu/PrzqLyjOXeeKLZCvoPrSevdTYSeX3bw6WrOstVMqHD5pxvT4DZRkrkez3NsIc3oK7xQSIjObB2nAmfEUjofAdhoyYBUhLcUDi/iIoihqQVNqMxMOtkBf9DGnKechCChDvEocEh0gkuMYg3lOOeHc5EuxjkLBbBnlQMaRplyAtvANp4U1IsqshSYqDQroVaeFT2ZHcy3os9DfrYtuGj7DbZBwiHAciJ3oMaktMcfvHCtXMHqW8jyBJXyPV0l+gJLAk15aXPrVQhutRdAavu1T/+7ElsgQajyPH5bkGePtrB9jE7ueAfrOILAxZ/WJZlEKel5++BD3/FLxJcryzd+J3i83ZmqRhDcqHN76wZauT2Kx5+E11IY1TPk+L8nkDZUtrG6T5VUzcq20UwOGf5GoUX3AUy6wjMXGdG5NCpBQdZ0fqXWEZ+FIUiS1ETptZirNXrqP2MrGWH8I/RFH4yioCLpL9zHpOaovXbt5hB+udvkn4wiqCfW8tI7NBgQqnL/0ICvGjkEIikFjrKIF5UBqSC4+h7GQdxNll2OYu41hri7BMZv8msCY/y9icChgHpWGtaxy+cRDDOCidh6Nsovfhe2cpVu8WMxnHcdLJ6RAc60db/Rdajz0N2ymBUq1mttxrwKVT0ShNWQiFjwaC7AbBxWIKnC1nIdxlLFL9BiHFfzAUITTBo4fktGAk5eYjvqAO0rwmiFOuQBp1EnLfQ5D7HIQ8sByysGOQhVRB5ncYMv9SSCOPQZx0CuKsCkjTFEiQWSEp8jMo/EcjxnUw/G1Hw8FsFsx2zodIfzyC7N5ARvC7qD6wDjevHEB7q8ri4J5FP772vwIold1wZVecHZR7ZZfpjXVGuZ9C5ZgbcqEpxy0PWesMGpfKPnIaLzJQklVJERGzDAPwH0Qa8bEJU9TRmOVLukaYqe+PqJyKjpluAWBfdKBsbW2DrPAo05ERuzqJfNVfbUJqcTVHJk1Y54Z1zlKEpJWAwGrUame8/qkFFpoEwzehAMR0Tkw4y60iMfhzWwz9yg7zDQPgLjvAoYJEu0aM35M3eeD9b50w5GsHTNvmzQ7yuVXnEJ9/FIvNQqCxxAKjv3XCt7vFkOUeweGTdYhML8E3tlGYo+eDGdt9sNkrEfsrz7IIGRFejFvnxumZsMEDk7d444Ot3tDe6Qci8R25yhEfGQXBL/kg6n5UY036jQFgT6DY0z4VUHZaW1RB75Oudk0AihTzIPMcxBMoRG+W6K+FBF9N5oL0FQ1HlOsYSPznQhq9EXHxbohLikNcQjriZHshk+RAJimATF6KOEUZ4uIPQio7AGlcFqTSBMTJgiGPE0Eavgpy/2kMvvGeg+FvNwG7zWbD3mQGPCxHI8JBA2nBQ1G571tcr09He2unFkavjty9FcavBEruhqvigoX44P5uieCWWHTIIiXKMYohJ6qsFx0oKetp9togOA1vfb1baVGTZalrBI0vbNnf8sSFhkf8El90oGxvb0fKoRro7grF++vd8LWjBNYR2VjvKsOHW72wzCqCLbPIrMNY5SDG/y0XYeIGDzhJctnCo/HtlURXp++PZZbhIN7IBUaBTJThk1gI2+i9rL65xDIc69zjMd8kGBM2eeCfThLEFx1HUGoJ69m8scwKy0VR8E4sQumJOpZ8IMkI4oIk9c6//8MeU7b7ICCjFNK8SiyzDIPmGmdmV1/jIgOxGWmsEGG2QQCPMxOj0YT1e7DWTd6VZrC3tvkb398JlJxQ1UDtwwdovn0W54/5ojB+PtL8/4Y0/9eQEjAYYS6TYGM0E7aGU9jyC949EhGu4xAfqI2kyKWIj9qIOLE54uJcECf3hVQeAglRpMm9ECdzgExqjPjotVCEf4L4gCk8q+1nMwaRTu8j1n0sAnZPg9OuGXAxG4Uop79hX9i7qMr5Bj/WpXQDyX5YkkIhPAWgJLD8NSuNd7LPIGnIfGKKoWtfdKDsHPwnaQOyKj+2CMNLZFVO3oQ/fmzC0TuxeZUcoqcsIu4q8M8XHShpMoeIGeabh+Kvn4sw+FtHjNuwB5M2eGCeQQDc5fk8uZVQcAwr7WMwaYsXqz+STOuVptuwi8nBlC1e+MZRDCLuLTr+A3Mwam/1xtcOsfhSFMU6Nr6KQhYbI4+CpbZRzDhOeR6QXMwkv5+ZhzG5xYUfb7G+eGLxMWYZWmwdien6AXhrlSO0tnjBNakIEXvLsNImEsstw+ERn4/UkhMwDEhj5UjixaT3cY7LY6ZxEkvLKj+tanm0+ffsfncDyq6WZfNP51BfE4wjmZ8hN+odxHv8Ff4278LRdBKcLabD23Yyc1h6W41CmOMwxLqPQLTHRIR7z0a43yJEBy1DbMgKxAYvQ0zgp5CGzIMibAoSg8cgzmsYQh2HwdF4HCx3TIeL+QyEOk1EtOtwhNgNQrjjm8y8frJgAxovpqOtRS108EkHhlXFRRKZNID+kWmIssHqGjLlVwd9lkCj1cOWxbxI0OsJ198vtWDGHIEAmIge7KW5yKqoZWW/d79xwEskibvAiJ8hCGtx2pZZMrhSvPNfPrPAl3YxyKt6tpE50fsruFv8B3IGn0f5ZI7fq3glKU2UD2QZD9DZgTdX2kIvIJV5/jpbBjUMJVjSxAxFu1hH78XA5SIMGL8eGsutYRKa0QM7jfIaAkqSsyVVQtKxYVLkRaZ4eYk5U60JZUZEGUy+sdCUdc6JNZzIEVbYROGvpFZJMeIkKauWdsrbl4kzkyaXFhhj4iZP+CQXd+3+P2ldEz7OvW1VGUT0a6SyONs0GIPXOGOBZRjW7omHWUgmx1vTxEvDzTtIKqrGCttoJuxNOFjdkb1WUdkY/Z0LiHOR1AwvNf4Eh9gcTN6wh9l5PjEJwgKDAKYoI2VCUjEkv9Zv98gRnXuEgXKRcRCzhZMPJy2Vpy9iu48CiyzC8I27nOnTZhgFYaKeLxwSCngcddXuGGx0kyH1YDX3FPbI87HAMABeCfmsMik5UMmKkkRFmHa4DzItveXTb2T/o0DJFUMoh4e4f/cyrp6V40jO90gPmwCJ+98R7fIWwp2Hwd9eCx7Wk+FiPpXdePZYjoWPaAx8bMbAR6QJfztNZjcnhnNyGg9zeh9xnkMQ7/0eIlxGw8ViMnbpzYTZdm3sNpmEUIchSPLVQGbwIOTLZuHEwV1oupKP9rbOWdB+d7fVM1r1WgSU8sKjLGpEoXUDZu5QMpZTg6f1lzSyf81xur8qAoWeTfHLInEOMspPwSAkFYMIDEgXnIh26Tk08SM8j8CAZs219fCnj02xlHgCK9XUJ+n91N/3SX+r8olCGImNhXwgX6ZZfm09ZT5ROoQ00ZYmpqZtxcBlVszATUw0nYvKglDtIOAjidJZO/3xiq4RW0PygqMd0TB8GqVb5f9H55NAlH5gKv5CkVIztmMAsfuoeCk70kEfFypLXUPMMwtBckk1Ukqq8ZllOF6lNFLa6Rz1tAt5O0uPr9X63g2eiqKuQPmsLCBVftBkjiSvClN2+kHbJIjlHY7VNaCh6WfW46bTaGaahMGIjHamQQAi99NkpjKHAlIPcteYNGIcJLnMjrPaScLjlCZBadjslcDHdwakML2aeUQWA9hqzwSID1TBR1GI+Tt8sXmPnGUg6L5pB2swT98PkzbsYZ0ai6hsZgcfv9UbdrIDrH2+UhSJ1Q6xnK6K0xeZtk1HzwdO4v1MjUaRVSQi94lV+IsKlNSl7ewuUca13mtE4+UCnCx1RHHiImSHDYPcYyDCHN5AkN17LM1gZzQZtkZT4WoxCd7W49nSdNmlJNilGWw384lwt5yIoN1aEHuMQqizJhxMJ/FkjavZUPjbvIm4PW8iN2Ysjub8ExdPBOHOjWNob3uKPm1cvcBuDtQ45xoEYIDOzs5GRAD2rFerY/QnAAAHcUlEQVRq4ETwOkefn01jP0S6kFFWqxy/I6Ak4NbZoUwLNXIhTQSyBFgztuNPH5nw+NWzBMo791sRubccH27zxsuUXgIpUlIUwF5IF1GSTd2CgUsJKBNx+PQlVU7TRuhqddapyrOX2YrUMfDHFu9EnnTouECw4LoBpUFAKl4j2rvp29gCHPCxsRIshTQQWFNZzjPAPNNgFrEia2eJeTheJb9USjudo552IW9nbudriUiWiE+IKqxzEdL/BEM9j/tQqR5AzuQx+49gkp4vEz7vJeLeDuZ55UmkfS7NqcBC02BM1/NFUGapKnfAXe1t3on4YJMnRqxyxPjvXEHCYHo+SSAiX5og+9g8FB9s8YT2Dl9M3OIJYp//3juRZSB8Ewoxb7s31rlI2F+Tsp+0vVfaRTOx7iw9Pyy2CIPmBndobfKEY0IBS99+STPodtGI3VcOYlG3jczGzK1esI/ZB2L0D0gpwUdmwVho+UIDpapSdNYWjvUkOrOGM2KcKNRHUcICZISNhcJ7MCKd3oaX5XtwNRsOL6sRCLIfDj/bkXAz14S7hSY8rcZwVI2ruRa8RSMR7foOW6V+ovcYaON9hmNf1AcoTfsctYftcf1CNlq6+ElSe3sKFVb1Pnea77PspnFAKmbr+2Oanh/POs42C8HzWHVMg6FtEAAdfX+mxSdePuIiDEw/hK/sY6Cz0w/T9f2g0y09OrtCMMMwENp6vlhkGsxay+Te0WV5XOPs6zHVDZtb27ix7fBJgq5BADfSmSZBmL2raz7NMArE1K3ezIRN4lG1l66rJUmt3FTN+9qt28ipPIPgjENIKanhD5fygkfPpTG8uoYbPOmwzDqCrduZRoHQMQvuUlYzjQOhre8PUio0CUlnJuxD1edhHZaFxaYhmLHDF9rGgY+knfJ42g5fzNX3xwY3GZIKj4PGUjsXtTT1Nf/6cp7qASRXS6zmG32SYBKWifLaCyArU325c/c+8ipqmdF7m08ikktqlHRsAIN6WkkN1rnKoLXaGePXOGONo4THDckNjnhIHVW6OqPXOuP1FSIMWe2MdV4KZJefRlpRNYx9E+EiycGpi9f4vkQTRx/I711lWGgcjMW7Qlkv+zuPBMiLjyOj9CTsIrLgGL0X+8qUkrBRJFrmlYCYvWXMpJRaXAPTkHTsCs/sXVyvL/n0Gzmnh6539y9npyVA8Z7tLbdwu/E4rpyW4mSJBUpTv0BO7AykBmtB7j0CcZ7DuGst9RqCKNfhiHAZgSjXEYh2G44ot+EQuw9Dkt97yAgZjvSwSdgvnY+Kvd/hXIUzR9s03zmPB+3qFfUpgSRlODfUh2hta8OV6zdx8NgPSCw4xi4S1B2k8ZvnsRIhB8m0KgqPMyU9OxM33QGNR2WXnWLSVPJz6yktdF18fhVSi4/j8Ik6/HiTyFCpjFTr06hYKkCjqJoL15pQcPQcAwg9t6d8ojTJDlQh/dAJZra+yQ7bPaRHFUfc2t6Gmz83M+kq+eX1zrSu5Na8ffceiIw241AN4g9Ucb51zxsacyam7cSiahysPo8rN27hauMtlNbUgRotucHQOd2vo//y/CquB3lHTuOHy9dBLjvK5RmBpFpdpA9B/bUb2F91hsmOie+UwLOjPKlH19qGiw1NXF/zKs/i3OVG5mCkNJJDOQ0l5VeeRUBSEfwUBewg3ni7mV+BInrID1WSe4R9Hkd/5wrNdW4wDk5j9vGLDTdx8Pg5lJ+qx43bPzORcHv7Ax7rzD58CkEpBxGYWoKY/ZXYV3kGZ682MinuoZrzKDtRh/qGGxxuerKugZ3dT9ZdxY2ffsYPlxvZ2i2uPo+rN9Q8VahuPY06+pzv0Qeg7Mm6BNruN+LnpmO4Xp+FiycjcO6IM04UmaIyZwvKsr5FSdoXKEpchvyEJShIWIKipOU4mPoVyrK+w9E8PdSWWOF8lReunIlD05VC3PvpDB6qE1yoquqzyFSqXFQZm++1gLo1tN6m9e7zW4VnknVLFgQN6hO7NP0ni4aP95CejvTeJZqvFrSRM+8zqTRKkGptbWcJz47n9pBPdOwW77/PrNbtD9ofnyYVEAtFzKDwmB4DgQnnjZAvPaVBdYzYualcKT+5jO+3gEhHOP095CeVufBuFKlCoPSQCVyfV4OmD3crl7tQF5TPFwyWh5weStfd5hY+j0g0OtKoykSifLva+BMuX7/VdbwXAAFfee0lmIVmYuYOP3xuEwX5gSp2RqcxYKpHxHhPeUYResJCZVrf0MTrtZvKMVNihKL6evdeC69kdFB5E9M55d+9lhaQyxOdQyxMtNI5yh7h88pTIe+e3rbvQMkZqG5dCtlJ2za03buCuzcq0Xghkx3Wzx/1wg8V9jhbZo0zZSKcO+KEizW+uHZOiqbLB3C36RTaWzrp2tXvpjSOnmWm9vYeXVLx7/PnmQAlVbJfkU+PTVO3+z723M6G+9wK5JfS8zSPP/LRYDPx0Q9N95fvSEO3vOxynvIYFSPJHRgFZWC+URDMQzM4TLHLqcIfvu/j7imc2M9tR3qfHng9GwOh5/T9P6rx0jQdp9y6AAAAAElFTkSuQmCC"/>
          <p:cNvSpPr>
            <a:spLocks noChangeAspect="1" noChangeArrowheads="1"/>
          </p:cNvSpPr>
          <p:nvPr/>
        </p:nvSpPr>
        <p:spPr bwMode="auto">
          <a:xfrm>
            <a:off x="1903518" y="-163724"/>
            <a:ext cx="345440" cy="345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3632" tIns="51816" rIns="103632" bIns="51816" numCol="1" anchor="t" anchorCtr="0" compatLnSpc="1">
            <a:prstTxWarp prst="textNoShape">
              <a:avLst/>
            </a:prstTxWarp>
          </a:bodyPr>
          <a:lstStyle/>
          <a:p>
            <a:endParaRPr lang="en-US" sz="2040" dirty="0"/>
          </a:p>
        </p:txBody>
      </p:sp>
      <p:sp>
        <p:nvSpPr>
          <p:cNvPr id="7" name="AutoShape 4" descr="data:image/png;base64,iVBORw0KGgoAAAANSUhEUgAAAUoAAAAyCAYAAAA6L5IdAAAgAElEQVR4Aey9ZZRVR9r+TXQmI888SWYyE5mJhxDHQoQEkuDuEggSCC4NtLt70+7u7u5NC01Dow002ri7O7//uqvPgUMHEiR55v3w7rVq7X3OttpVta9961XtuHmD+ys3udty89p5Lpxq5viefPZs8GNLnT5NpeNpyO5LVdKXlMV0pTK+G/VpPVhTMISNldPZucqag1ujOXmwhssX9sHNa3e79H3W637rr3Mcd3+Wu1fi///3oVrgvseVTr/c65yHqsB/8yQZX/fxXPK89zsWb978/d6He7W79v82TXnzhubZ2vx/fzhyn+2ivbd2fbd20u77P1i3u6+Ha9MgVy+d4Oyx9RzdncuuDYE011uyoXIWq/LHUpUykMLob8kP/4LCqM6URn9ESdQnFEV+SnF0dyqTelGbOZQV+ZNZXb6EzSuc2bs5mpMHKrl0dgc3rl28826/eSPc5Nq16xw7dZ4NOw9SuW4n5et2ULWhhWVN/zelqqmFivU7qVi3k/rNe9h9+CQnzp6n5dBxVjTvoWL9DsrX7/g/q4/2uSs3tKj7Vq3fSdOuQxw7fY7DJ8/S1HKI6g0tlK3VttOuO+pWuX4npWu2q2fZc+Qkl65cbQWAR365BXBucuPGTQ6eOEPD1r2Urduh2qdtf7XWfSdVG3bS1HKQE2fOqbJx92Gqm1pUH8sx2md92HX1xl0s37yblVv3sa7lINv2HePA8TOcu3j5znGr/fWL47f1+c5cuKSuU7d5N2Vrt1PUuJWCVVsoX7sdqf+p8xe5KW15a2kLsDogeusY2dD9X87RXXT36V5be4zsv8nNmze4dOUa+4+eYsf+Y5w8e0EdcO36dTbvPaL6Yu3OAxw/e54bAqA/A7T7uY8WeO9dj6tXr6mxuG3/MXYdPsmZ8xdV/aSO94Vhv9gPvw7evw6U2naTAXvtAudPNnNoewqba42pzx5GcUwXsoPak+b7FklebxHh0gF/m48Jd/6Y7KAOlEa9Q05wB2I8PibY4RNCnT4g3PldYj3eJt33LfLD3qMy6WtWF09m5xoPju8r5/L5A9y8IS+bdvmNGkPTiRcuXaFh8x4c48oYZxfLKJsYxjsl8r1L0u9fXJMY75LIGIc4xtjFMscnk9TqDazZsZ+EijUs8M1kjF0Mo+1ifv+6tHnesY7x6r7jHeJxTq6gvnk31U07cUmqYLJzIiOto1U7TXBNvqNuct5wyyhmLE0lvKiBHQeOazvuzpf1QQer5ipHTp0jddl6ZvukM8ImitEOcYx3TmSCTv3HOiYw2j6O8Y7xOCeVs2bbXlU8UquY7JrEKJtoxjklMMH10fr4B7dkpnmmMscvA/3QfOzjywjKqye7fhON2/az/9hpZHzdCWx3Gb+asShAJGDonVnLDO90JrknM9ElkXEOcUxzTyE4r54te49y9dp1nTa9c/MODL1zl+bX3QBIe+Av7UPdd8f+4ySWriYws4bVW/aqEy9euUZi1ToWh+QRkLec5r1HuH7jF64lff9Li9p/7/MFoPPrN+GbUU1S5Vq2Hzimc7W7tO+DjrVfOf4XgPLOSgt4HdmVz5blJjRk96co/H1SvF8lzu1lgu1fw8PsPVxMP8bZuDM2+p/hZ9uRvOB3qIh+gzS/d/G27ozF4s8xWfg5pgs/ZanF+yR7vkK2/z9I836JdL+3KYn5jDXFE9m93ovTR1Zy/Vrr1+tWizzq10NzodPnLpFdu5Fh5hE8N8iUZ/sb8/wIK54fZfP7l9FyD2ueG2Ku7t3hRzfsEysobNyGRVQxH//oxnMDTXh2oElrXdTxv3O95B6jbXhumEXrfYeaM8IulrS6jSRUrmWMTTSvjrTmf/sa8/xwK/4+xvZ2O8l5Iyz5Wz8j/j3SSgFSTv1mrl3TeTF+ZRDeVSLQAMnlq9eo3djCHM80Xh1rw//2M+TZ4RaqDf+u01/PDbPk2UFmPD/MguE20RQ0NFPU0MxEhzheG23Ds/2MeG64JX8f82ht+Y/RNvxzrC0vf2/Haz840f5HVzrO9eE70zAme6TgkFBGVu1GWg6eQAlYtwfvnZKP5v/rN25QtHorw2yieXOKM13n+/CdYRA99PzpvSQI25gSVm/dz+nzl7h2XadNgSvXrnH+4hWuXLlturpy9Zo69tzFKz+T7a5fv6EkwrMXdKXfVon92o0bCPjJvlaNoLWCZ85fJm/5JqY7JzLGMoKk8jVcvX6DC5euElOymhneGXikL2Pj7kPc0CD2lWvXOXP+EtJ32kU+CLJfwPTy1eucPn+Z85euaHertXxcLly+yrHT5zl04qyqi/YA0bpsowoZaR6OVWQxq7ft1+66fzPHw4xDzTn3AMrbIClS5Lnj69mzMZDVReMoi+lAlt8/iHR8EW/L9nhbfYKHRTfsDLtjY9AdB6MvcDT+jBCnT8gPeYeyyLdI8XkfL+tPMV3UA/2532C0oCeB9p0piXiLgtA3CXN6F2+Ltwixe4ks/39TnfwZm2oWcWRXNlcuHLxTnH8UsNQ07cmzF0muWk+PRQG0676Adp/Po913S2jX2+D3L33kHvq0+1pP3VteduPIIrJWNKMXlMvLo2xo9+X81iL16WP4f1Mnqde3i2nXfT7teujxjXEocVXriShZRR/DYP7cy4B23ebS7tsltOurUydVP33afbVAlVfG22MTV6bU0VtS1QP32e3xd/jkOXyyauk0cyntvl7Y2le99H/eLt9I3RfSruciehoGk1G3UX0MB5uE8xdpx8/m0k6O0a37Q/e3fmsfSj2kyHX6G/Pn4Ra8O8WFoeYR2MeWUb5mB0dPn9d5oXUkH82/V6/dIKV6PV0X+vHKREclFVtEFmEfW4JTbCkZ1RvYvPuIMhNVr99BbdNOtu47yubdhylpaKZuw06Onz7P1evXFThn1WzAJ20ZYbn1LFu3g2NnziMgePzMeZat3UFUfgNJpWto2nlQqdQXr1xl0+7DFK5sJqZkFYGZtaRVrVVS7NmLl9my5ygWEYW8M9GR18faMmdpKqs27+HQ8TOkLNvAkpB8AvPq2XHgmLrezgPHSalYi396NWmV69h58JgCeLmPgGnhqi3El64mILOW2OJVSrOTj4D0+OlzF1nVvIek0tUEZ9eRVrVe1e3cpSts2XeE+V6pfD7Lk0X+2azcsk+nXX9ddb7rx/gBgPMuQHl7kF6/dpGTh2rZWm9GTepX5Aa9QtLSlwlzfgcPyy7YGnbH3ugrXM0+Y6lFF7ysOuFr24lAp07EeHYiI6gT2aGdSQ74lFC37nhY98TF7CsFmqk+71Id+yq5we3xtumGndGXuJh0Idj+bZKXvkhxxDs0Foxk36ZQLpxuuVOVeYAHvKOBNE176twl0mqa6GMc2vrCfadPu8GmPDHU/HcvTw4z5/EhZrTrZ6Tu/cpEJyzjSslftQWj8AJe/8GJdgJKvQ1a6zLM4nev0xPDzJHSbqAJ7QQw+xvR3yqK5JoNxJWvZZBFBP8zxLwVaAaZ8uTwO+v05FBzHhtkQrteS3higAmj7GKVre0OieFB+kznFWjcto9pS1OV1Ko+Zn0NeXKoBU+0aRdV996GtBtgTF+LCHJWbCavfjMjrWP4m9RdAH6gyc/q/jB9/vgQcx4bYspjg01pN0hTpO36GfJEbwP+PMCE1yc4Ms4+jvjyNew/dkZHutOA5S2gvE5azQa+Mgzi4zleGIXmk7ZsPau37mPPoROI9nPs9AWKG5qxCi9gjmcqNjEl2EYXM8stmaDMGnYdOs6OQyeUmj7CPIL3JzrSY643+gHZLNuwk/3Hz1C4cgvzvDIYqB/EMONQHOJKWS821gPHCcxbzvcOcXw5z4cu090YahqqzC1ihy1bvY2JTvH8ZaAJz/Qz4rNZnuqeYgeOrVjLHP9sfHOWs3nPEbbvP4Z/Vi29FgXQcYozg4xC8M2sYc+RU+w5egq/3OWMtY/lqwW+dP3Jg2/0/BTo1WzczcWr1xD7dnTBCqY5xNN3UQAjLSPVs67ecYCm3YcwDMrh20UBGIXk0bj1vypR3gbJa1fOKHthU7UeZbEfker1T4LtXsHJpDPmS77FYsm3OBp1w92sE362nYhw70Ks9xfE+X9LQnB/EkOHkRA6mvjQ0cSFjCImaDSR/mMI9xlBtG9/MkO/oCTqAzL83yHA9kOcTD5T17Rc/DWe5h2Id/0HuUEvUZfRh+1rvDl3csttyfKBJRStsbh1dApQisQx0DySpwaaKmngyRGW/HGUNc/8zuVPo615epQV7Qab0W6gKa9PdcM2sVwZ8M2iinjnRzcFNvJSq7qMtvnd6/TMaGukPDHcgnaDTHhyiBlD7GJIq2sisXIdw21ieG6ktZLGnhxuyZ/G/LxO0nYCUgLyH8zwwDW1in3HTt+GvIcAypPnLhJTtprPFvryuAD4QGPk/tr66vaVAKe051NDzRlkE01eQ7NSv8fZx/O81L2fkQLXu9Vd9zr3sy3P+sdRVqr8YaQVT4+0UgB86wP43WIllT831Jz+xiGEFzaw77huW9x+z65fv05uQzN9zML5z0QHei8JYL5XOhk1G5QKLQ0oZgwBTvPwQr5Y4EOHqS50m+OlgCShbDVb9h4htrRR2ZC7zPSk83R3BVILfDMUUIsUpx+Sx5cL/em1OJDPZ3vxnX6gktRTazYw1z+LrnO9ee9HNz6f683n87zpbxyqgDenfhNzfTJ49Xt7XhhhSR/9QBJKG5Wk55ldx1C7OKzjyyhauYW40kYmOsbzwVRXPp3pQbdZSxllHUVmbRPl67Yz2zeTD35yp8NUZwWWnWcu5dM53nikLlPOuiOnzipp9kenBL6c6827U134YpE/IcWrWL55D5aRhQw2DcM8ovC/rHprhrXYBk/sK6OpchbFUe+S4P4Pguzb42jSHYMFfdGb1QvrJZ8SaP8RkUs/J9avPykRY8hOmEVeugn5mQ5kpTmTmuRIUrwtSfFWJCeYkZpgRGr8YlJi55AcNZXksFEkBvQixrMLQQ4fYGfQFYO532GxuJeSTsMcXiXZ81/K2SOOngunt3Lzpsao/TBgqXm+W0BpFsFTA0QSMFID/Y8jrfjVol4SeVEerrQFyjemumGXUE5h41ZMI4t4e6orT/Q3VqCj6iL3+aV6PWQ97qj/aGv+2AYoh9rFkFrXRELlOoZZR/PcCCslbT45zEIBVds6CcA8LuDfx5BnR1gyxjGOmqZdOgZ+HbXzF0HzNois2r6PBYHZvDjOTpkFHhtqhgBT23vLb5EM2w0w4akhZgyyjroFlGPt4pT9WVRuOUZA9m7n3/pPAeB99O3Iu1xnlDV/GGnNU8MtlVQupoxn+hrS3ySEpKp1HD/bJqIDELth/sot9DUP54XR1nw41UUjidUq84X2SyO2u/TajfQxDlHmhX+NsMIsopDtB08otVwkzU4zlioHUFBuPZk1TeSu2ERW3Ubc05bxtUEQH87yYrJbCkMsovhkliezfTJwSKrgB/cU+ppHMNsvi+CCBhYFZPPpbC8MgnLIb9ispMSBxiF0n++DQ3wZOw+e4PCps+oD/6VhCHoheXhl1DDfJ4MhZuHM8kwjKG85C/wy6aHnh1lEAf45yxEn4FdLgpjikYx/7nL0/LPoNMODed7pNG7dS8vB42Qtb2JRYI6y2b43ayn/meKMaWwpJWu2Yx1VyAjLCAWYjVv/W6r3LZC8yIkDNWyqXkhZ9LukereCpJNpd6wNvsNW/0ucjD4mwKEj8YF9SY6dRUqiNVnp7hQXxFBVWUhtTTlVFXmUFCVRXJRAUVE8ubkh5GZ7UpDjRFGuLVlptsTH2RAXbU5i5E/E+fcgyP49HA06YbLgG8wW9cbJ5HPCHF4hJ+Cf1KX3pGWdLxfP7NaOndb1L750bWwXmjP/m0ApL+rPJMoEceb8fwgoh5oriTJV48y5H6AUoHlKJNKBJkr6+2DmUuSFFY/1reXX+kpHQRW1Pa58DT30A/mDfMx66/PkcHMlXd8CNR3Q/M2AUueaP7uPRopUH5l7AKVW2nx6hIClsbKr/nOkJVPdkqncsPNnDhkJVcus20Qv0zA+1fPDKCxfSWbrdhy4wxkibdiwdR8TnRN4rKcer462IbSggfNXrrGyeY9ycnw6yxO/rDpaDp9E7Iunz19ETBfmUUW8O8OdV6e6MNopgTFOCfQ1i8AovFA5EgUox7slE1LSSMvRU8SWrKLnAl9ljxSnmNgaf3JJYrRFpLL7is1THD72SeV8bRzKwtA8LKJLlEQ7zjaG6KKVKuQtqrjVvj3NIwXz6BK+d01W9/fMrqVpzxFlo+ynH8hcz1Sy6ppIrlyHeWShiggZYhtNp0X+vDHdHeOYEvV+WEUWMvK/C5StX3GR1s6dWK882xL/GO8mIPkOHlZf42jyDe6mnQm260CsZ1cSI38kMcWd5IwAcnJCqSjPorZuJbXL11JXU0ZNZQrLqpNZviqP+sZSKirzKSrKpqIil1UNBTSuyKC8NIKMrFCSUv1IijcjKXQk4a5dcTTsjLleDzwse5Ls8z4loc9REvYsdZkD2LM5jssXdUIDHkSyfFigHGWFDPzHRWoRm5TYo6Ro7VMPsFZ2LTlXnADfLuFf4x0wi261UZoq1fvXJUqR3rTApOxlg8x4bPAjlCFmPCZ2U6U669Our5Gy8yXVbFBeb/EiPz/ylyVKqY9Ie0oF/m6JkipneKapmEPx7Krl1/pKA5Ry/Nb9RzEIzedf42yVJPv4IBP+MNLydwFK1Z6jWiVB1T9iPxanT782pb/YQI2UbfKpYZaqD5SqfhfQ/NNoG55WUrghj323hHemuOCaUqlUzFtOLvFcX71OUtV6vlwSyFeGwQQUNNCwbR9b9h9l24FjHDhxRnmHxYssavAgs3Ce7qXP62PtlP1ObIz1m3bzvU00XWcuxSGhXMV47j58gt2HTlDb1IJldLECypd/cGKscwIG4QVYx5WRUddETPlqpnmnM8opHs+cOhp3HFAhOF/M9WKBTwaV63aQU7sRUYf7Lg4gqrABifs8e/GSkii7G4awMCQPm/hSxtnHMtIqEq/UKhq27MUzvZpvFgcw0ysNy7gyxgjYuiQSWrqagyfPkVvTxDCTUOZ5pRGYU6dC4waYhCoNZqZvBgNtonln5lIMIovIW9mMSUgeA42CMQ7No6G5NUypdWC1EYh+7YP8EPvbqYBNDYBcOr+PvRv9qEv9nFTPF/Cz6YCNwdfYGH6Dt1UXIp3fI8n/K9LiF5CUV0Bc4QYSM9MpyvVlZW0yK1eUU1mZS3FBAIXZzhTn+7KsKoq6ujQqK/MpLKqgonIlGzduY39LAzvWRVFV7EFyRiTx2WUkZ8UpAA5y7oa/zQckeH5ISdSHVMW8QX7gs+QGv0ZD/kSO7Crk5nWd0IL7fXDNcz6wRDnKiqdGWLYa7/sb81hfeZGMWh0y8lI9SOkv5xq0Oka+1uNfo+0wjSwmb+UWbgGlANYA41YV8S6qtxYolRNFpK2+xrTr9whFJB8pAt7ijf9mCb1Nwkhctp74yrUq3OZ+gFKkqVZwMOCp/sZ8tsCPgNz6W0HKvwqWmv4R26Q4OPqZhfOk1KufIU+NsLhlF/yZpPeIqrdSxwUoR1jwhDj1+hvyZD8pRjprI57oZ8TjAp7ShwNNEcec1EXbH7r1ekYjmUoftftOnz8OMlXSYPWGnYgHWLtIfGRq9XplixP79I9LU5Q67JhcgX1iOem1TSrOcnnTbiwjCuk624u3fnCi8yxPBpmEEVHQQO3GXVhEFtJ9gS8DTEOZ452OY1wpAVm1JFWsVXGe/S0ilP17jH2sOja8cIXynNds3KVslF8sDmCIdTSLgnIYYRVJl9meOMaXsWnPEUpXb+V72xjaT7BnqlMCdRt3qaBvm8RyPlsSpFTv8KKVWEUVMcQsTNllZ3mlMcQ8gp6L/HFPriK0aJUCyn7W0Xjn1rPtwAmSy9Yw0CBIAaU4faa6JfHt4kDG2sYqm+oohzje/smdxWEF5K5oxigwh776gegH5ajEDG0b3ncW1P3ixF2Oa6e9mdglD7fksrpoDEWhL5Lg9gIelp+xaE5/jOZ9TpDde6QEf0t6qhWphWUkVp4kofIEyXml5Od4UV3sTnWxGwV5rmRkuZAa70JGgD35niYUhZpTmOFJdnYI+dmx1FeX0bKxhL0bAlhZZkRamiexBU3El+whIS2K+LCxpPp3oCD43xSEvkeKX2dil7YneekLlEa9y7Z6UxX4fuOGNk7rPu1fmod9EKD8wwhLntZIMn8bY8O/xtnxyngHXh5vz0vj7R68fG/HS+NseXGEFS8Os6TTDE9ck6tULJ1JZCFvTXXhiQFGvwiUSnobYcUzI6z4nxGWrTGgI6x4bqSVsiWKPfGBipw30or/HWym4iEltnS0TQzpdRuJq1zLUOuoVhuleJzvYaNUIKHspVaI9KdslaOsVZxd066DrVkU2sF2l4Gom9GxZd9RzKQtJrso59BjA0344+hW54kuGOluP6zqrZwxIyyVtPo/Y22UTeyj2Z50medNp7ledJztScc5XnSa680ns71pP82Vf4y14QnRCvobKS1D69hRa13VfZQVfxAnl4RQ9dLni4V+hBWu5Ojp2+YIsVEWNW5hmFUkr02w5+Of3Pl8oS+d53rxxQJf1Q7pNRsIzKpluiQqWEdhGl6AcVi+Ag09nwxKVm9VXv4FAVl0EbveaBu+nO2pYk8z65pYsWUvzilVfL0oAFHP+ywJwDy8gHXb97NmxwEWheTR/icPXhhrw9s/ONLxJ3dG2UYrCfbMhcs07zuCnl8Gb42z49MZHgTl1LFh1yGWZtcxwDIKi5hSlblV0rhVSYXtJznx2lhbPp7mppIQaja0ULm+hZl+WQx3jCewcKXytqdXrmOcZSQmQTkqocAjbRnj7eP4ZqEffQ2C+ULPj47zvLFPrqRszXbso4oYaxWFTdR/I45SfMk3rnHuZDOb64yVXTLT71+EO7+Hg0lP9Od8g83ijkQt/Zys5AVklRaTVn2MxOorJJQdILFgBem5yeRkeZOTZkRqmiEJ2UtJigwm29CWwrETyZ/xPRn+liRneJOWvpSCnCBqy0JorHKnqsCa1MwQYgubiS0+SEJ2PinJVmTHDaYg7H1i3d/Dw+JLPG26E+nyJlm+L1Cf2Zu9m6K4cuGI9tW7M5j3bi+i/KdZHgQoRWp4YogZ/5zoQE+jYKZ7pquvnX5wLnoB2egF5DxYCcxhYUA2830z1KCyjS6hZNVWajbtwiAsn9cmOfGYSKh3kyjFBDDckieHmPOnEVa8Nc2dAebhTHNP5iePFH50T2aKa9JDlx8c45loF8NUp3h80qup27xHAaXc42/iVf5VoGwFM2WrFEmwjwFfLQ4gsXLtLQ+u6oK79Y9G7RYJK39lMwPMwvmLOIf6GvHEkF93wjwKUD4+2JSnh5rxxo8uSjV1SqnCJ6cOr6xaPDNq8MyswSurjqUZdcrxNtM7nc8X+fPsGBvk3CeVk0miJto4mjSOISWB9tbn7SkuWMSUsOPQ7cwlyZvetPsQ3hnVTHdLZrxkZdnGMNwykgkOcXhlLFOAFVGwAo+kCuJLViEfnhXNu3GOK8U1oUxJeHuOnaJ49Tb0/DLpvTiA8dZReKYuY+Oew5y5eJnV2w8oCXG8dTSjzSNwTShnQ8tB6pv38pNPJm/86Mbrk534ZrEfC3zTiS5Zxe4jJ1V3nbt0mdTKtczxSOEn50TiSxrZfvA4xWu345a2jNSaJg4cO6MCxbNqm5jmmsQAgyBmeaQgQC3v254jp4kobWRpVg3lG3Zy+NQ5Vm3ejW/qMpLLVivpdt3Og4Tm1fOTayLjbWOUhGkYXkBB41Y27zlMdvV6/NKryazewK5DJzRRMGI2/L9QvYHLF49yYFsS9Zn9yfR9gSjXt3Cz6I7F4p44GXUlzPUrUqKmkJHhQnpREenL9pBYcYSovGZC01cRkbGchJwKEjPCiU11JibDh3T/ACqmmrO86wjKvxlNhpkH8ekFJBfnkZYXQ0a6FxkZfqRkpZJQsJKE0l2klzSQVxBNVk4waWlOpEaOIdCpGzZLumFr2AMvq85EOv+HnKB3WFs2i9OHV2ixr3V9txdQ9z/N0fcLlCJttNqsDOkww10ZxZdtaKHl0AnVUVv3HVHBvxIA/CBFJCZJ+ZJzZDBKNoR8oRcF5fLSeIdWtX6AiUb1vv3yiYoogPBYP2P+d7glA8wiCCtYwdrt+1i3Y7/yHDY07+Fhy4pNu5W9q3HLXhXDd+DEWeIq1tDLKIQ/iw2zr5Hy6CpVVVdyars9yprHxG773WL+M8GBJUG5yEtwe2mjAchAl2F/E3YfOYVzUoXKUnmsl766jnwctKqsrhSpu/0wQCkqs4T2iOnkDwON6TrPWwFjy6GTHDtzQQVrHz11TkmA8vvo6QscOnkOyW0Oyl/BEKsonh9joyRLiUO9q0de2kKkzz4GKqNHbG9rWw7oNMVNzl24xK5DJ1m/8yArt+xlxeY9SF+s2rqH7fuPqvhCCQESu63k30uGjqRJSnD35l2HOHTiDJevXeP0hUtsbDlExZrt1G1sUQ6VS5rsGMmSkXjLWsl3X7uDnfuPKdunqN7ije6m589s3wzSqtez80BrTrfkc6t+AQ6fOMv6HQeQsSG2T3G2HT97gZbDx9X9xdYqGYwnzlxg7fb9VK3driTWU+cvqWtIvvi+Y6doOXxCnSf1kQDz3QdPcPDoaS5euqqcV3uPnmLF5t1Ur9/Jqq17la1W8sjPXbzE4RNnENurrC9evnx/wpHu+/8I20r1Pnt8HZtrjSiKeJ9wh5dxMfsUK/2eOBl3I9T1MzJjp5KZ4U54pCM+Aa4EJZQQnb+F0LRVOPhn4RCQT3h2E0nlK4nLjicuwossQ1OW9Z5I7evdKXn3O9LHGpIQVER8+SYiC5cRmphCeEoREdkbiS05QEbVbmpXVLC+IY6amkwyCrKJT3AmzHsY7sxsQAMAACAASURBVGYdMZn/JUYLvsPN7BNiXV5kWdJXHGiOQAg6bqltv9YQmuH5IECpHDa99ZX6FZSznGO6XlzN9X6L1ZZ9x1gYmMu/xtr/IlBqQ3CeH27JJOdElm/a9Vvc/q7XuHDlKvEVa/jGIIhnBPjuEygFgCQoXMDhmYEm9NAPImnZei7rpNrdmQjQ6kyUl02kIslz/osA87eLlXNIAPF3Bcq+BvxhgLFSjWNKG7n5SznLmpaSGNGQ/AYlWT4pQCjxp8MsWj9uuh+OUVZK6hQ769+GWzLeOYHaZt0+k2dvff67doL6gEjq322NqO1xv7Sv7bFtf6/etg+LqBIMQwtUSJVkydyxyNfrN1l+q+toK9PmY/tr7/4j7leZOUdasqnPHkK676v4WL6LxeIe2Op3I9ixI8lhI8nNdiU5PQp7e31mz56EnqkHHlG1hKTWY+MRibF9EH4JNSTWbCO1bDlpARGkT5lNepeexL7yLhFvdSKh3w+kuqUQXbidpakrcQkpJiBlLRH5+0mqOERV4y527WzkxL4qdm6robx2OUnZGcTHLCLc43OsFn3Kwpm9sDH4khDbf1MQ0p7N1Us4fXgVN29qjeO/0niaNn5woDRQ9qqQ3HqOnTqr7anfdN287ygLg3L517j7BMoRVkrFlvCP32u5eFmAcq0Cyj89IFCKFKikyt76vPi9PeaRRUoCuu3x1fbV7RdIGIJcUip5/yd3nhCvc19D5RxqDce5LVnrSpLa7UeTKA15eqAxn873ITh/xR05xr/UthtaDjHNK51nR7dKlfK82vqotSacSBuI/uch5oywiVbB17efWrbuDYJ3v7+cc/sK6hgFaG3+a93RKnm1PV5zYWEFEgat2qZdSn2+I59cN0qhbUUEeH52zbvdX3tim30/q6/sb3OM9lT1f5t9unW7VZffTwVvd+3KSVrW+1ES3YUEt5fxs/5EpSW6m31CtNeXZCYbkpUXTWiEP4sWL2DwsPEMHL2IxXbxBCXV4h9biL1nNE5+yYTkrSazehc58dUkLrDDu8cgDNt/iGmXHoROXkJWSDFR2Ruw8kvHwDYU98hlRBfupbDhMFta9nL+5Baund3I6WObWbdpExklNcQlexIXPAIf2y4KvB2Mu+Nj+Q7JXq9RnzWMg9uSuX71tnH8F2mXNA3/MEDZeZ43ofkClDr3utWR97OhHQi669vnbd6rAcrxvwyUEgYkzoG/j7BSsXmicj/a0mYA6lxMgpxF9RaJ8kGAUgsWImGJE+Op/kYMtYwkd8XmO0FIDfDWGwqRgtCMTXBO5M/iKe5jqALYW+MS7xLcrSu1PaTX+7bqbcjTA0z4dJ4PAbnLOXlOh4xFvZAC6jpF00ZCr2YWXcxrk53b2JV1QF0kyqFmKqrgT4PNGWIZqZw3d0qB9wOUmnGjCxC3AET70dEFL+3xOuBxFyC6cvWqIrAQVV7o7NRy61l1zr0FRm2u+7NravbfqpumsW6t7nZ+2/pr6qG9htz7vu7f5tra836DdbvzJzfSvNyM7MB3CLF9DTezz3A0+hxf244khgwhM9uX+LREXNzs+GmWHv2GzaPnwIWMme6ItWcKEZkNBMWXYuMWilNQBvHF28kr20dyWCkOC2yYMmgMsyfMJtgziZyCzYSm1KJv48kcfQdcw4rIqT3A5j1nOXfuBFzaxY0L27h6fg979+2huKaR+Ix44mMWE+vTHR+rj7DW/xp7w85EurxBWWw3Wta4cOXCnTafO9Q63UbSdNaDAKWyUfY1RAKo7RPKVDK+qF17j55m15GTPy+HT6qAX8m9lRxXISNQ7C53G3w6g+zBgNJIebq/d4xXcW5i4xQ+RFlLjNu9itiLRLWSl0LZn1Tb6AxSbVtp2un8IwKlsvGKY6q3Pu9MdcUqtlRlddx+Z7QvBMr2F5RXT5e53q1hSgOMeWqEOIc0WTJtgFELxtr1I0uUGqCUjJHj53SILHSBSdtemgc4dPIsNgllvP2jaytQ9teGdP0KUK7awnW57q1Fd/vWnzobd+kjbV894FokeiHikA/TnWCtud3PnrcNWN7tfjo1VZvasa4zvm8dcrfzH/a/n11fmJDuo74Pcb92x3bnsKF8Bqk+b+Jq0gEzva+xXtKNQKfupMfOICM3huDoOEwszJk605CRk2wZNM6aviMMGf+THQ6BeQSm1GLvE4+ZUzCekeIV309G3SE8IguZZeiAnrUP4bnrSKlowTUogwXGTiyx9iM0YxVrdpzn9IXrXL96lount3H22Doun9vDiRNHWb5mHSn5+SQke5AUMhhfm08wnNcDowVfEmjXntzQDmyuWci5ExvuFNvv1RCa3noQoFQv4CBTXpnkzHC7OKziyvDJqsMrs1Z5/MTrd2epxiWlSvEU+mTWULxyCwePn7k1TpR6oa2fTkffD1CKV1U8wO36m/C3EdZ8axSCa0qVijHLa9iC0Jtl1W+6e1m+iZTqDWQt36ScPZKC1kq0KlVrM7g0tX1UoGytrxCAGPLMEDOG2kQrsoy72QDrN+1BAtRfFOfId0sUccj9qNy/NVAKE44Q5d65aCQVnf6S/bsOn2BJWD4vT3BojaW9iwNO2kCp3v2N+IvQ14nqvXb7HZe/fOUKx0+dY++RkyqNT/g8t+87phh5Dh0XR4fQomnBVFMX7RiStdqnW8e7b9+4eQMJ9xGyYSGtFiozyQwSx8qpsxc4efY8ImG2Lm3A+dY9dMYKN1UK5pmLF5WTSTKBrl7Thuy1XkWuf+LMeY6ePMuFiyK13qO+D/E8cgeRgkVAEKfb2QuXbkvFUt9fuuYv7Wt77s0btNuzwZOG3DHEub+DnX5HjBd8jaNRFyK8+pGZak5aXgreIdEsMjRj6iwzJs3xZPwML/oMM6LngHmMn+uGRUAebtElmDsFY2zrR0jGSlIbjuKXuZLFjsEYuUURXrSJwNQ69ExcmKPviFtoPmWNBzlw6jpnz17g8MGDbNnUyLZNyzhzYjvnz5+gactmskuXEZ8WSWLEJEJcumK95HNMFnTHzewjEjzfpLFoAicPlHPzuo4RWrcRdLc1Q+B+gVJeQsnIkXCXv4y24eVJzrw/c6mKqes4x5uPZnn+vMz24sPp7rw3wYGe83ywiSxS3kzNrVsHtbZOavC17rkvoJT6SHjQUAv+NNKK/0xx4fPFgQywjGSgVRT9LSPpZxFx19LHPJyeiwMYbBaOXVwpK7fuVVJF693bDqrWf38LoJS8Z2Wr7LWEd39yxyuzhoPH77TzijQcUbSKT+f78bRIoH0NVZvfLZBbC4xt148kUfY1VGmSny/wI7xwpaILu91f99i6eVOF5UhO+5/ExDDAuNVU0FbyFa+3mEvEmTPCknFO8dS2ccCJlzmupBHz8HwW+WWxwCeTWR6pLPBKJ0SYeXYfvpM9S1VJwPB+VPbb9Rcpcuu+Y0TkNeAeX0bNuh1Kwpc86oSKtVSt33Gn2UELGLcvodnSgh1KkxG+UCH+UAQde26H7F26fFXRuUXkr0CKeOR1OSrvvOyDP4/YU4UoWYLRY8rXqFCoO6+pAXWd9+z2fs2Yv/1Hm60734l2W2oXUpkygHCXVlIKq8Wf42nZkbigkWRlLSUlJwtnn3CmzzVk/FRDJs9dypR5gQyd6Mi3g5cwYIwhetZh+MWW4+ATx0JTF2w84whMqccnvhZj5xgM7MLwiCjC3CmEKTOWYOIQrrzca3dcZPXGQ5SWr6GoZBWlJZWsqC3kyP4mLpw/yo5d2yla1kB8RhLxUfOJ9v4aT8vOWOh9qUg5gh3eoiZjMId3JHH9yu3YtDu+JFpQkrVmeRCg1L6QiuhAAqlv8RkKJ+NdSh8j2vVcTLuus/n7ABOmuSRSt0k3P12nA3Q68H6BUuojKq0UYdJRL6F4XX+tSDbJl/N5pr8RI22iFa2bELW2Ljp10mmnRwZKDWjcSmscacVk92RkqgmtPUyIXIWiS0KI/j7aVqndEpsogf7/10ApmUSh+Q1KQhEVVVRTCQhXa9m+0aqyimlj3c4D2CeU8+Gspcr+KCYaGSPa8XJrrcKDTJXN9R9jbJjulcbaHbdNRSJhVazdzvcO8Yotp+PMpXy5wA9hAfp0pifzvTMoXrVVEWQcP3MByVrSBRshxBUAFHuySItShBhX2ldCcsTUInyO8lsId9ftPIR9dDELPVLJr21SfWEYWchk91T8cyRj5phiNZdnVY43NR3ETZVqKfndIjHKPbWLkOyGFtQzyDSMISZhxJY0Kv5L2b//6Gn8M2v5Rs8foX8rWNHMFQ2hs4Cc1E2eR+qvXaQ95Plk7GmfR/ZL/cW5KOdo6fuEVUnCqSRgfqRjPDEVa5TZSUKibls2BIBRIVU/v19rH0tolUR4SLyp9K1kTsnz6+JIu7VFYyiJ7Um4y8e4mHbFybgLAfadSAr/gazcUJKyC7FbGs6E6UsYNn4+46bbMXG2D6Nm+DLqRxfmzLTFw8KbmIAUfIMzMHQOZZ6pByYOETgF5GPiksgCU18WW/jw03xLZunZEZZSy5rtl6hfewB3vxxm6gVi55pGQlIBJQXZ7NyygjMn97J3XwuV9WtIyEojPsaYOP9+itJNwNxi0ef4W79FReK37NsUxNULOrmf97KzaHrjYYBS5XpLyIoAkqQN3qsIbZsQuX45n78PtWC6R4qaS0Y7EB5J9daRVgQoH1fUYq3sR7+aRik0ZZ/P5ek+hgy3jiJ35RbFaN1ar98PKG85TPoY8tQAY8XgLeqtdo4ZyWHOqG1igGk4T0oaZm8DlS56C2h0nvmX/ns4idJKAbIEhD89yIyPZ3thE1fKii17kLlZNu46TJOmyHQNwokoHI2ZyzdhHFmgyHb/LOQXA02UBHzPgHNJSe1twBuTnTEWxp8DR28NB1FN02s3qFzv/0xyYrhtjEpoMAorYElgLp5p1WQv36SC8JOq16tsqcYd+zlz8ZICMpkiQXglZd4ikayEh1PqKNNHLN+0m6y6TRSv3sruw6e4fO06Ow8eJzR3Oc6xJdSu266uO8Ylkd5mETgmVrJs/U627jmsYilFlZUPhZAPb9hxgDXb9nHwxGkdkw1qn3dmDe9PceGfQyyURCzxt7IIiE1wjOfP/YxVHrrQrQlsCUhu3XtMmYqk79e3HFJs7XKOEA1LtpDMjSTPktuwmVXb9tG89ygS85lZt1HN3STxrJcuX1N8m+Nckugw25MZvpnKtCSUbBJBoV1EspWYZXEmSkqoxPTKh0XA9+iZ86xtOajmsMpcvlHxdkpfizp/y0Qkqnddei+Ko7uR5P0hoc4fEez4IdEenUiOnEJadjjJeWUExmRiaufBpJmLGPT9IvqOt6PfNH+mLQok2MKHahdfqgNjSI0twSGwgJ8MvJk23xYja09MbV2Yq2fAxKlzmTjTBluvHKrX7GXX3p3k58Yz6cdFdOyhx8ipgZjYxOHpGURVaTpH9m/g0KFdLF+9nsTMNGJirEkIHk6k68f4Wn+saNgiHF+nLK67mmvn4hkdu8/vAJTal1Qrzd1zLRKEAGovfV4aZ6eorGTA3F50QOkhJUqpi9xfwFtIdMW7/GtF2cm+Xcxfh5oz1jGOgtVbf3OgVPUZZqEkK6mf1FMrFYr6/VhfQ54bY838gKxbTh3J6LCLL1WkEYqwuL+xSvvTtU9Knr2YP+T62utq+0O7flig/OMIS5V59fRQC16e5ERvszDm+mdiHFHAkuA8FmuK8DkuCs5FsnIGW0XxznQ3nlYkKRI/2Rps/sxdMnNUCqPwAvQ2UAHt/jl1iBNIu0gmkjCcf7EkkA4zPVkQmKPMEDJZm5hHVm/fr6jOHJLKmeSRzCT3JJX4UNK4RQV6r9q6TxFhTHJJVAHww+1imeufjUlkEbN8MxloEclYhzjCCmQuo2MqaD00bznWkYWUN24le8VmRVQxxC4Op6Qqxfzjn74M/8xqxUguUlbp6u2KKNg1sYzGrXvuMAMcP3dBMZx3mOTE490X0HdJoJqoT9iLUpatp8N0N/WB/nyBLwWrmhFpb9Oew/hk1DJB5jByTsQ5qRKhTTt17iIrmvdiGVPM904JDLGOYoR9LPMCstUsADO80xlgHsH3TomKWUoSPwQ8pyxN5R/f2/PmNDf6S6aaRwpxZasRdnyRqsUe65m2jB9cktT97OLEKbsXkdCXN+9RTlrJghKOzsmuicSWrWbfUfkgtEqjIlm2q0j4jJLoT8gN6UCabwdSfNqTFtCRlKjJJKaHkpRfTnZxDSlJqdhZmDFizAy+HGbCd1P9MDALp9w1mCP+wewOj6UqKodACf2x9GDmgrksWDAB4yUjWTh7EBMnDGaevi1R6VU0bW5g5/pAcmImsnB2L/oMmcDAcdaMmeLCvIVOpKckcHhfE0ePH2LFuh3EZxUQGe2i+Csz/DqQ6v028Z4dSPF8hbLYz9ja4KQh9tUMv98RKLUv5j3XwssoQNn79wXKe97/HhKYSivsrc9fxU7mnEDRmm06tjgd8NZRqx5U9dYCpZgE/iAea526qFAhRShhyACLcEoatynJQujEfnBJaGVQ72OoTAm6nm4h2RDVXc4X9iDda+puPwxQas+XukqRoPb/GWPD38fZ8s/xdrwwzo5/jG1dt27b8tcRVjwlbE0iJQ4y5SnJfW8LkDrPrUw2vQ14UpjfbWOQfGiZz0a7iEQpDrjvTMN5Z5o7QlNmowExUQMFWCo37GBJaC5fLPbnw5kedJnjiWFIruL7jC9fq0go3pzoQPupLnw0x4sOP3nw7jQ3JfHK9tuTnRWhbrLYITe0YBNTzAT7WEXAm12/mSkyqZlnunJQBmfVMsMlkeHm4UiOefP+ozjElSlm8eluSVRv2KGtulqfPH9JTRfy2RwvnvluMR9NdcU9rVpRyol0/vwYa9r11GOQdSRl67cr1T44v16Fi0kdOwqJsEGwuocwDsWUrqbnkkBen+BAh2lufDjbU9m2353uzqcL/JD1W5OcVbpu9vKNanbNhcG5/HuSE69OcVH75XklnVfIhGWai7D8FfQzDuWDGUtVvr6YNpwTy5WmF1nSyADTMF4aYck/hpoz0Cyc0MIGlSGmnQNIAWVZbCfF0JMf2oF0ASHf9mSFfEJazBRiU8OIyiknu6CayqQ0Um0tMJo8m2ETrJmoF0qwSyxN3uGc9Almv18IK9w8SHYwws91OtaW/VkypxMGM99Hf+aH6M34FFfH6eRnu7O6ypK1RSOoSe5KakBnPGx6ozd/HJN/XIC+iTfFpXWcOSNpZFeo2XCa2Nw1RMQGkBYxktzgt8n0e50k7/ZqUrLyuK4019tz9kSzTge2efHl5dcBgIdRvbUvlbwUIiXds4y2aaVj623AS+PtfzeJ8lZ9lNQmdfrl8vQIyZTR568jf1ugFFuiSGV/GmXFX8bY8D9jbfmzENgqsLwNbCIJisNDPNqdZnvik1mr1Kn0mibFnPO4mCsGtE7VoLJwNLRnremL1vx1jC1/HWvLnxQ5bqvKrG0DWT8KUGqvI9K5ZNgoO7SYKoTMQrdIHaXIf8K2PlTLHnTnR0GuJ2me8syPiYnmO31e/t4By+gSlfqqO1uh2MJkGhCZvuKF0TZ8MNmZ/ksCVU7zwRNnucFN6rfsVlLkd4bBvD/dnRfH2jDMOoqkZRsUYa4w9PRY6MdsrzSltnfX8+OtSU786JmKYVi+msNnoEko5hFFKkNqSUguA01DCc9bgaibP/pk8MPSNEXam7d8o5pC4qv5vmo6iKzlG5nqmsTXC/0wjyhQUwHrvGicOHuR8OJVKs31lXF2SjMY4xDP4tB8RtrH8eIEB54fZcVE92QK12xFwE3MUTKJmswT9K1hCO9NdWOQaThRJY2KvEOkT3mmeb4ZLAzM5rMFPrw92YkZXq08C4qKzTxC5a7LTJALgnP5bHEgC4JysYwpUVO8CB2dQ2wZUYUrWeibycczPBCGpG+NQnljgiOjrKIIK2zAMamCXkbBfDTNTeWXi41VpmqWUDqtjVYBZXl8Z0qiPiIn6D0SPN8nzqM9qf6fkBY3i5iMVPzSagmPzaU4xI/Vvo6UubgRYBVIsE04VY7BNJt7ssPMnSZHR6rsfiTb4SuygroS7fMhToZvYDH3VewWvYWn5fskB3SnLLE3xdGfURTRgbqkDqzJ/oRliZ2I9uiCm9UQQgLsaVhezJEju9lx8AIlayGm+CDRSVGkhg9VszVGu7Yn2OED4t1fQYBya4M9535PoBQWGFFzZZ6WIWZKYhSpUbZ/VkQdE8fJ1wv550grZnimtqGE0gHxR1C9tS+3YjcShqNfKaIeypw2fx1uwVjneAp/I4lS3Xe4Bc+MtFRRAR/N8eGtaW78RZxNGjVcAYfWJNHHQM1eKPPgBOc1YBJRxGtTXBUACdgpzkmNaUFMGM+MtFbTZbw3y5OXp7jw59E26rpyX20byPq3AEqtRCwOsnsV4f8UKfFuJgDdj6eo3OKUkona/jzQVElQEr4lEqLuIvGsYjvrbR7B65Oc6SNkEu4pJJSuZoewl+86qBIdlgTkMMU5iWGWUUpa7GsWTlhJowoPG2IertjFc5dvonzNdma4J/Otnj8RRSsVBZtMyzzSKprZ3hmEFq9iUXAeA81aKdoEKKd4pTPGOZGIkkbFFCSTjPU3CuEH5wQWBWYrVvVJzgnKVnpCM6+39hnEfumfW88wuzi+Ngzmi8WBKnrhw5lL+UzPj55GIXRc4Mt0nwwy6zfhJ3PqGAar+YGG2MYo84AQoAgTfUhBgwq/62MSynz/LPJWbCK/YRNTnBPotThAOYpqNuzEOqKA8TYxLPLPUjR+M/2zGeYQT9n6new6cgqb2FKGW0Xyk1syxsF5amZQ+cAMt49jll8WvQyCmeKShJhBrGJLGG4bzTjHOBLK16oYY3k2pXYrzbT1fW1XndydkuhOpPm9R4TLh4Q6vkvM0o9Jjl1AbE4pXqkbcA9KJ9HPni3pvpwoymBrdAJrXP3YaOrA+ukmrJptSI39fAq8+5AT8CZlsa9RHNmeOI93CbB9l3DnD8gI+pjy2PcojXiNNJ+XSPJ8hfyQN6mO70BNQntKIt4kJ6QjRfHDqS9YyJq6AGoalpO1/DxxpccU/VpyyCBi3DvgZfkxrqadCXN4TaneOxqduXh6q7bvNFkUd3qtHkmi1PJRikotUpEA4b2K7O+1RNll/jnEjOnuyWq+D53K3famPSJQirT1+DCZ6OreL7b2hVdOqB56KsNmlEMs+Y2/jY1SQEMIjWWumvdnLWWcQwKDLSN5ZZKTkrjkgyIAJCAi6r9MQvbsWFu6LPRjlH0c3xmHqt/Srq3HtdpflalgkAn/mujIIMsoRtrF8d5sTyW5tnqYBZxvS3K/BVAK4Laq4WI6uFe5fU9doJZteUYxGyhJUmN+EWKQT+d6qekUJAGh7SLJCGKj7GEUoma+DFYkJweUvU5saOH5K5THeIhpOPN8Mpnnl8UXC/3paxpOSNEqnJIrGWYZgWFwrvJgCyHKIp8MBhuGkFK5jrU7DioWobECSt7p6hwBykEClIUNau6oCR4pCGiFFa1SrD5CyjHVNVFxX4okJqmdVjElysF1Sx3VPIhIve5pNYo1fYJbsvKef7MkiFfG2vCdQSB6wTkMsI5ikmcqKTUb8MtsBUpJU5VwNiERlrmiZF7zolVbsYkvV2NC5guvXL+DynXbFWvREOMwNSPlmm37cYkr5Qe7OOU48s1eznSfTAbZxFK4ehs7D53ALr5MzdUjHwwh+5Uoj/ZT3RhgEYlheCEGIfkE561QHyib+DIGW0cy1TOFglUyL5d20RFoxEa5MmcAhdFfEOn2oXKQ+Fh9QITLByRFzSA+p5Cw/Ba8YpcRHOLLstxAdi9LYmdKME0+LjTaWlC3aAHVhtOo8hxLYXg3CqL/w7KkN6lP+YSqhK4URXakNLYLK7K+oiGjI2XhL5Lu+VdSl/4POf7/pDjsNUoj36Qs6nUqol6jMvpNyiLfIT/qGzKTjUjKryauaBtJaSEkBfUjwvl93M0642TclRC7NyiP/5pd6725fHan9gl/c6CUgS+SztPDLfjjMHOeEZVLpJ8hZj8vQy14UmLqeujxn5FWihPwTjZmnQ54SKAUNVvqpBjXBbBl+lspaupUzbb2P+1apqLtOkupvoMsI8he2cyF3yA8SNngBKgHmtBpnjcmYYVqOgNho5HpW4UQWEBPQETaULYFVJ4db6ecJ0JfJ7yaIn2K11iOExunoi8bZEqX+b6KodskolBxEz4tkvGgVi+zrm3wtwLKW6YVzYRrokL/rOiaXjT7tQCp6iGxoF/r8fh3+nw43Q2b2BKa9xxWNlk1SEVS0SyXL18junQ1Hef70sc8gpK1228dJzZi5/gyPpnmTpfZXkx2TWb60lRF2ttzSRAB+SuwjSulr2EwC31beSmrm1qY7ZZM74V+aqoFAT2nuDKGmQkdXwr++SuY45tJL/1AQnKXqylnhzvE08MoFO+sOuUAkdRMibVtP8GBP/Ux4IsFfkSVrlYhO9p6a9eSpWYdW0Z/yygmLU3FKrZMAXqPBb7M9UpTUpsAZX/raEUEnVK1XtlL35/mRrd5Psz1Tsc9uYLc+k2sazmoaOy6zfdRoF7cuJWiVVuY6hhPn0X+JJavVuxWIlGOsYhggXcGApQ/uKfy3oyl6rkEJAeZRzDIPBzr6CIljc9Ymsrbk5z5Yr4v83wy1Fzpct3G7fuxSyijh0GgcnDKHEO3F533VICyqWIKpfG9CHP5QElpbqadCLL/gNig0SRnxpJauZtwAcuoHAIiQ4mL9iM9xI2cAHuKgsyoCp5FXcgIaiJ6UB71LiXR/6Ey4X0aMrqzOrcnKzO7sTKrG+uK+rIypxel0R3JCW5PbvBbFIa9SXH4axSF/luVktCXKAl5jjy/P5Hu/TwpAV1JjDUhIS2apHhzEvy/JdLlI3ytO+Nl2ZFIp9dZltyXfc2RXL2oQ+P1LTcAvAAAIABJREFUGzpzBByfGmrB8+Pt+Hiet5oESjyLw+xiGWwT/fNiG6O+lKJeTLCPU3FkW/feDgd51PAgrcQjYPM3IQCe5Mjr01x5c5qr4lN8faoLdyuvTnbmpVFWvDPZWXluhRPwthp456DQDpb7ceaIFKhmlOxjoNQpp6QKhO16qkcqL39vr4h3FZ+kSFsaCbDVjGGucqAVPZlWjdbwNyqGpL5G/H2UNROdExUDuASqfzTHk8cGihPFRLGR/x5AqUwZw3/ZlCFgr4pyMrXylSqWKfXRMuCx3gb870BTus3xViApnmstZdmt/tc0skiUMhWESJQyrkrXbOPi5VZnz6Wr10ksX8No62i+1PNH1G35yMkc58Mto4guW41HahWjLSMV+3dp41aEQV3PO53hRiGKu1KmifBIrGCSXZyazCu8ZBUGoXmMsIggpmilCqf5wSOVQdYxSo2VZAC5b1LVOrpOd+evvQ0YZS1EHjsVjZp2bGjXknXmnFzFMNtYZvlnKdBPX7Ze8V0Kb6XwUY5yjGewbazysAuVnG9GDQNNwvhkujvDTMMwC82lqKFZUbD55dTR2zAYPf9M5fgqWbWFOR7JDDcJJalijWLLcowp5keHOMxD8xWAi21SuD7fn+5G5znevDfNnanuyQp8hfItMLuO3gaBdJ21lOHmYej5ZioO2O0HjuObXctA83CmuCWp6ALtc93qJ41/o922BkvqMoeS6PkO3pYfKWo1d9OPCVvah7Q0NzKrZGL0o3hE1mDmFI6JtQcubq5EhNqSl6LHisLvaczrybL49hSHvURR+KuUxnxMTdo3rMzuRX36l9SlfcrK7G+oyxpIYdJosuKnkZU0i/zE8ZTEfkZ5xH8oj3iRssg3KYlqT1HYq+QFvEC2/ytkBH9JSsQokkIHq+lww106E+TQiRDH90nweI3lWaM40pLD9Wu604HeRe1+CGeOgJJSXfsb8/Z0NzUjoKhJ1Rt3q1KxfqeKv2q7lhiwotXbEO7K5j1HOCspcer+ber1oBKlSFtiJx1syl9GWCkpZIZPOo4plbikVuGgmT5AphBoW2wTytXETRIkLWEbQrx6iylGMxhUHXXa6X6AslXNFO7JJXSY4aFUwYr1O9RUqB0lb/u7JSozR467DZStEqRIxHfwOGqAUk1L0dtAsX0L8DZs20tAQb2a90UcLaJ6a9V07TUfRaIUFV6KAnDh+xzcOme3Wsv83bpFzeWtCfDXTFPRKs0vUc8q2sSbk5zUdAaBufUqmP52gLjOB0nzRkrQdHXTLoyjilWfCRuUBHbLImquxHOGF61SgeqDrKIY7RCnbIfSLjK+hCjXOa6MyPwG1m7bz8ZdhwjNXo5DZBFVa7azZfdhMpetY2lSBSH59ZSs3UZE8Uo1VUTF6m3Kfr40qw6bhAryG5oVn6Tcu2rdDgYYBvPWeHuMQ/PZvPd2xo2uGUtslmk1TUpl9sutV3Pl7Dt6ivU7D7BlzxEV9mOfWIFFbKnad+HSVVVHt+QqlSUmjhnDoFwVdH/45FlFGCLTWgTnLWeNMLBv30dAZg0O0UUsW79DZSmllK/BK6VSTYIm756A/w+uicqh1MswBOFAiCxeiVxP4iUFnF2SytV8PgNMQljol0X5mh0qiL9gZTPWsaUsTa9W4Viabrkzg04kyv3NUawp/oEMvzfwteqAncGX2Bt0Jtj5M9ISFpEhHJOlxwiILcfOwQ47q9kE+S8iO3U+dUWjaFrWg7WF71Ie+wrZoR+TFTmI3NhhVKQMoC7tG5YldqMi9mNqkjpTlTqA3HQTUnLSSS2pJ680l7J8G6oyx7AsfQgV2T9RmqNHWepQyqLepjjkn+QHvURW4JukBXxApHtXvGy642nVlTDHt0n3e5PVxdM4fbheh2pNnrENIGl/a1rhfr3eApStfJQGio9SZriTbIP7WSR34Vai1637t6nXQwClOBMkuPzZEVYqb1jmlhG7jOQd7zh4nO0Hjt21yCRUm4VgeP9xxK504fIVTYaFzst7q56tT/igQPnmjy7YJZYjlHGiAopdUebOkfoKkGlBTa01MZECTrf+10ziJp7lJ/sbqblb5OUVUPfKruWNqS7KxPCbA6VG2hWVX9lyZU4jZbLQrnXMGcobbqA8448JCcYgU4Qb9I0fHOk614tR9jFKHS5cuYV9d+T4txmXqu9vIvnXoupKPJ8EiksOvsRWKolGk0stZMYypW1o0UqVqichPWt27Ff92HLwBI1b9ikAOXbqvAK6TS2HaNy8R41VyeGWFEkhd964+xB7j51SbOFCwCuAJmCytuUQK7ftU0S/whkqGTEyr3g/g2A1D09k8SplM7017mWcaOp/+cpVNe4atuxTgeNiVxVvsWTTCOBLDraE/cjzyb1kkQwhoaiLK1uj2JokEF2ku/OXLqOIe5v3qLqKo0iIiptaDrCqeQ8Hjp9S8y9t33dUkQILmfH+46dVCFNR41YV/yiec5liV2IstYtoTuLJTqxYS0BOHWnVG9QHSGI99xw9hdR97c6Dyuygfa6fSZSnDsrUtIvIDngLX8u3sDXojp1hN4LsPyQlYiypBfnEl7QQl5ZCTOAEMgI7syzlG1YX9KU+oyvlMW9REPYGuZFfkpaoT0qaPzlpllSlj6Au9TOq4j6gPPpdahPfoya9D4W5TqSUNhFbfonYoj0kZOWTmuZHeroXSZkJxKcnk5lsQElsV8oiX6Y47AXyAl8h3fcdghy7YWfyLfZGXQl1eIO80A9prjPhjmBzaR3tC992rWm5+wZKCWkRHsberUAZkF3HQd2J7LU98Wvre5oCbtuq7ieFUWxlIuFKeIrQrE12TlQEF7q3l0F61yLNovZpj74LQGrbS3PI/QOlmZKmXpvihGVciRp8YruScBgJi1HhNneb2kJHymy1YWoIJHrr88JYWzVvtRBEyMsjYRySuSIAJhLebylRCliLxPvnUTY8P96ef09y5LUpzrw6yZn//ODEv3WKUKqJV1/mnO46349eRqF875iAYWi+msRLpGl5dt20PNWc2rZtu+YGN262MvlIqJByluiOF02/CXhKap0EUMu1tSmG4p1V52lSDiW9UMKPWq8laYg3lAdXfmv/091uPV67r3U8Cut+SN4KRlpE8pN7svKc3zar/nzcCNhrrylj7PYiY7F1n2gvsq1dpN4iaUtaoqzl/P/X3XWARXWmaze5+9zs3s3eu5sbl5uYTUysUcEaSxTFgiZRE1sSsxsTNbEXlI60oUhHeu9lZpiBoTdFkCYiIKigYolgxYhoNKIUfe/zfTMHBgQDRt2s53nOc2ZO/c9f3vP9//9978tp7XYv4Xoh7XyO8H6cX/R+D9DariT3oPyhvOqeDsrXrs9TnkP7O9LeLWxRHUcGEEXZ2XIH1qcJtnsLzrs+gJ3xNLYuY3x0IJV7Q5p5EIrUSGTFLkBJzJ9RpXgDheIRCHMYDNN1GjDfMRVhYSIk7CtB0v4y5O71QGnqQhyUj0Fe1GDkRr2HQ/JRqMych0O5FkjLLYSPrBamrhnQswiAkcgT5rt9oW8TCj0Lf7jtsURK1BLkxYxAbrgGUvwGI9pVEx7WM2BnNhtOpqMQ4fQ2ciWzUH/cD6331eO8Hy3IjhdWlVK/gVLXEGPJ909RiIs/KnVEhAL/5S2lp5c09dOiJKDsYDjvBSh/OT3CGb2kSa0y9wUoyRpkB/s5+njra3uYhGfiXINSKkBecAyzjQI5dJEmmsh5XD3ipsOSZL9DEbvdEHnEf35sjKl63qy1QxX/0vWfeEJn0D/tmTX9d5/uUgm+dXbnn6jrrZqhpjylKBsiGfnUJoo5Jp3l+bCX5MI2dj9sYnM61t3SPLgrCuGffgjROZU8xpd/7Dxq6q5x2FznuG8f8lkATeFUYateX9TqiHD4WW9JsiG5uBpe8QWQ5x1ly1X5zB7qTI/EHAJYClu1FKvVL7W9qp89nP/oSf3Yo0pvr3nYw/OEMum2HfDwQQsunYxGnkQbErc34Wf7PlwtpsLNXAuBDpMQHboe8qRgpKT5Izd+Kcqkf8Fh8X9B7DoQG77UwLhR/4sZOgtg7iKGNOc8sguLUJ5vjaOZOjikGI18yRAUxI3E4eSJOJU3H6eK1yMvxxN2zq6Yt/CfGDVuLiZOW4gPZy/H2CmLeF2zUR9R4ebIlX+E/Jj3oPAZCk+rybDU14Wt8Sx4Wr4DufdglGetQuOFbDx40AfmILUC6jdQkkW5cQ98k4uezKLsQ9GeJCmIvjKcUyjgUismUiDGly5LtwLu+Ej0Z7/qhv0FykGkjxOchur6a9y9Im2gnYGpIDII0jAnMOvS1VazKF8hR30aVpizExqfi7DRK6GDPIK6nmZhmUo6M11DPG2gVMZ6m2L8Jk84SPNwvK6BwaGuoYllWWloQ1jJxYe6kBSRQtZQG9OGdSkB1Z8eQKW3Mui1IdOt1Bs7NWy1VbgfgZXwm7bCOY/bJ9yXz1e7Bg/x091mjgmnMUaa3FEfCujyHOH+DJZ0j27p6DiuSrPwn5/Zw3uo7+/pXGFfT88T3lnYCucKW76GnqmWp3Ssp3sJ16htWTOn8XI+yrPXICVgCKKc/g5/+/FwtZgMN4tJCN4zG7KYTUhJtMe+lB0oTJiNveHvwUl/IHQmv4Y/v/pnaLwzDcvX2MErVIx9mc6oyvkHjmZMQWnyeBQptFCcOBaHUqagZv8cnC5YgqL01bAyXQpNzdH406saGDjwTbz11jv4y18H4nWNIVj8lSECwiOQnbgZeeKxPNEkMpiObRs+gcXO6fAXDUJ2pBbOVdih+Sfyn6QX5j5K1wqj9qJcwMqzWBVOUVyNT3aF4fcUOUH6zSq3FXUrh7pjQtebpEv9U5+w66167uM2LwpQkv8buXnQQl3EyJxyTNjq1aED9Htyr1KbARfCFXn2nH1QDTBpsyeCM0pZhIruQ2Ov5B70BvE+PkWgpHSwuJgazRrFRAvsNGzYPTKU8bhSFI71BySFxipc29O2H/frXuef4D93ZdvaebJP2YUlgOkFBJ/g/j2C7W/8PgyUzbfrca7SC3niqYhzfx1hTiPhbjUdDqZT4WmtiShvHSRKdyAzJwbpWREI9luPVStG4G2NP+Dll17BH14djPfHamP75oVIDp+D8uRxqEgZgZKk0ShOGoPixNEoShyDspQxqEzTQqF8EtxF07FooQ7GT56P6bM+wRzdRZgyfT6m6nyJ7wwCECqRIyN+I1KCxyPQfgxEhjNhqqcDJ9MxiHV9G4dSFqOxPhkP2tXZqH+hMFV1sD8WJY8JzjfG6PVuTN5ADr00Znbh2k1WziP1vP6uNNBMjf/clRvMp0dMJWTF6AWm4g0e0yO52p5VGJWuM79di5IsyAo1GjFS0qNQutdIV2auIV5aaNYjUNJ+Ggv+708t8I2zlBljaOyIrCOyTE1DnwdQejMfJY0F9m/5dUDS0tIKmj0mIgZixq+9fB3112+BJhs6F3WwpN8qi6w7wKhbit2PqXfpHzmmajtdLK/Opz8WKHt8pnp6f6Fd9paW39B+BsoHbc1oulyEyr1rkOr/d8S4vA0v0UTYm2hjt9EE+NlqIS50OdL2iiHLOQ7ngEQsXfkdRr4/DsOHa+H9MVMxdvxEfL/qA0h8pyBfNhaF8aOQR2OUMk3kyUZjv3QUcsQjkSPWRLZYG9HBa7Db1QXmzhLYeifDwT8DVnvSYe6aCM+QOMjj7JAUvoDp3xxMp8HORAfuFloIcxjEkUSnS63RfKt3T/oev1qqcu8PUJL7yu8+MeOg+yU20RxLSuzmpPfsHJ8PGsvq10rXyA6A3DucJHkcsF926iLPDBqEpPPkAcnRvihASd1UIhmYtt0HvyP+zgXGPBHTYbkLVh3Rq803wsRNHvBOKmIJDSousmhI2veZAuWCX9LMeQYNXegiPniAi9duIu3QCWbOpzFQm9h9cFcUMCkF0aV1uhepA5fwWwWYwt+OrQqo+DkdO7v96O3abqd1+dvfa14MwGSgpHxoaf4Rdcf8UCSfDoWXBvxshsLWSAcWO3TgYqqFSPeJUIg3sTKit6QM+g5pWL3dDRt2OmGzkQs26otg47AL4ih9pEq/Qbp4EdJidJEePQfp0XORFqmLpLCPoQj7BxLEZpAnSxCXVYG43AuQ5zdCXvgzJHk3IU4vhSLeHsnh8xDtPoYnl8x2zIW1oTb8RO8i0edNVGavROOFLDxoUxP66svXR1XgfQVKasw0pkahgn9aYc3hdO+udcWIde4Yvt4dw9a5Ydj3/VzXuWEoM6A4YejXjphjEICA1BJmQTEJz8K73zrhZXKp6WGWuGMy5zc8Rkm0ZOoWJc12kg72Bk8F/meJFVuNFHXzyjJL/HGFiCd36GNE0rSvLbXE9+5yFNec55lIKi6aHSVf1OcFlErNnO7iYs8CKJWVkbq5RdXnsd4zHmM3emD0OjdoEov+hj1YYBwER0ku8yeSlG//l/6CWl+eQPfs59IXS7Yv7fdfeM4A5cAvfbkf4Pb1Spw6aIS94cMRvvt1uJqPh8hwLmwMZsDNfCzCXCZAFv414hICEZlUjKDEGoSm1SMi8yLC088iKv0oJEn7II8KRoKvFRReO5HooweFnyEUPsaIdzODfI8LpBHJkGefRVLpPaRUAEml7VAU30TKgcPIynRFllgXse5D4GgyDoZb58FUj2a6RyLG5Q0UxH2Ii9U+aG2+qlZaffxqqa7oD1ASWFIECPvY0XgmMcdQqCCHCxpyd5J5FOf28Texz8wxwIDp2zHgw2342woRLCL3IqO8FrsisjF0tfMLBZSU5dSFJKfpydt8lH6VugZMzvvHz22YpowmU/5D1wgTN3tx15cE2YTleQMlqTDeeESF8dkBJbm1EJns1J2+0Fhpi7kmQVjjKsNi8zBornXFfMNA+CiKQNFd127dYf/CwqPnUHz0LGrrr7I/bOuDh6hvuInCqnPIP3IatfVkhSqBlSzya013UHHqAvZX1LIsLRESk+/mz833ceuOcuKm7NQFFB/7AYdr6nD20nWesCI/xQOVZ5BTXguiw2u63cwW/v3WVvbBJEduYu/PrzqLyjOXeeKLZCvoPrSevdTYSeX3bw6WrOstVMqHD5pxvT4DZRkrkez3NsIc3oK7xQSIjObB2nAmfEUjofAdhoyYBUhLcUDi/iIoihqQVNqMxMOtkBf9DGnKechCChDvEocEh0gkuMYg3lOOeHc5EuxjkLBbBnlQMaRplyAtvANp4U1IsqshSYqDQroVaeFT2ZHcy3os9DfrYtuGj7DbZBwiHAciJ3oMaktMcfvHCtXMHqW8jyBJXyPV0l+gJLAk15aXPrVQhutRdAavu1T/+7ElsgQajyPH5bkGePtrB9jE7ueAfrOILAxZ/WJZlEKel5++BD3/FLxJcryzd+J3i83ZmqRhDcqHN76wZauT2Kx5+E11IY1TPk+L8nkDZUtrG6T5VUzcq20UwOGf5GoUX3AUy6wjMXGdG5NCpBQdZ0fqXWEZ+FIUiS1ETptZirNXrqP2MrGWH8I/RFH4yioCLpL9zHpOaovXbt5hB+udvkn4wiqCfW8tI7NBgQqnL/0ICvGjkEIikFjrKIF5UBqSC4+h7GQdxNll2OYu41hri7BMZv8msCY/y9icChgHpWGtaxy+cRDDOCidh6Nsovfhe2cpVu8WMxnHcdLJ6RAc60db/Rdajz0N2ymBUq1mttxrwKVT0ShNWQiFjwaC7AbBxWIKnC1nIdxlLFL9BiHFfzAUITTBo4fktGAk5eYjvqAO0rwmiFOuQBp1EnLfQ5D7HIQ8sByysGOQhVRB5ncYMv9SSCOPQZx0CuKsCkjTFEiQWSEp8jMo/EcjxnUw/G1Hw8FsFsx2zodIfzyC7N5ARvC7qD6wDjevHEB7q8ri4J5FP772vwIold1wZVecHZR7ZZfpjXVGuZ9C5ZgbcqEpxy0PWesMGpfKPnIaLzJQklVJERGzDAPwH0Qa8bEJU9TRmOVLukaYqe+PqJyKjpluAWBfdKBsbW2DrPAo05ERuzqJfNVfbUJqcTVHJk1Y54Z1zlKEpJWAwGrUame8/qkFFpoEwzehAMR0Tkw4y60iMfhzWwz9yg7zDQPgLjvAoYJEu0aM35M3eeD9b50w5GsHTNvmzQ7yuVXnEJ9/FIvNQqCxxAKjv3XCt7vFkOUeweGTdYhML8E3tlGYo+eDGdt9sNkrEfsrz7IIGRFejFvnxumZsMEDk7d444Ot3tDe6Qci8R25yhEfGQXBL/kg6n5UY036jQFgT6DY0z4VUHZaW1RB75Oudk0AihTzIPMcxBMoRG+W6K+FBF9N5oL0FQ1HlOsYSPznQhq9EXHxbohLikNcQjriZHshk+RAJimATF6KOEUZ4uIPQio7AGlcFqTSBMTJgiGPE0Eavgpy/2kMvvGeg+FvNwG7zWbD3mQGPCxHI8JBA2nBQ1G571tcr09He2unFkavjty9FcavBEruhqvigoX44P5uieCWWHTIIiXKMYohJ6qsFx0oKetp9togOA1vfb1baVGTZalrBI0vbNnf8sSFhkf8El90oGxvb0fKoRro7grF++vd8LWjBNYR2VjvKsOHW72wzCqCLbPIrMNY5SDG/y0XYeIGDzhJctnCo/HtlURXp++PZZbhIN7IBUaBTJThk1gI2+i9rL65xDIc69zjMd8kGBM2eeCfThLEFx1HUGoJ69m8scwKy0VR8E4sQumJOpZ8IMkI4oIk9c6//8MeU7b7ICCjFNK8SiyzDIPmGmdmV1/jIgOxGWmsEGG2QQCPMxOj0YT1e7DWTd6VZrC3tvkb398JlJxQ1UDtwwdovn0W54/5ojB+PtL8/4Y0/9eQEjAYYS6TYGM0E7aGU9jyC949EhGu4xAfqI2kyKWIj9qIOLE54uJcECf3hVQeAglRpMm9ECdzgExqjPjotVCEf4L4gCk8q+1nMwaRTu8j1n0sAnZPg9OuGXAxG4Uop79hX9i7qMr5Bj/WpXQDyX5YkkIhPAWgJLD8NSuNd7LPIGnIfGKKoWtfdKDsHPwnaQOyKj+2CMNLZFVO3oQ/fmzC0TuxeZUcoqcsIu4q8M8XHShpMoeIGeabh+Kvn4sw+FtHjNuwB5M2eGCeQQDc5fk8uZVQcAwr7WMwaYsXqz+STOuVptuwi8nBlC1e+MZRDCLuLTr+A3Mwam/1xtcOsfhSFMU6Nr6KQhYbI4+CpbZRzDhOeR6QXMwkv5+ZhzG5xYUfb7G+eGLxMWYZWmwdien6AXhrlSO0tnjBNakIEXvLsNImEsstw+ERn4/UkhMwDEhj5UjixaT3cY7LY6ZxEkvLKj+tanm0+ffsfncDyq6WZfNP51BfE4wjmZ8hN+odxHv8Ff4278LRdBKcLabD23Yyc1h6W41CmOMwxLqPQLTHRIR7z0a43yJEBy1DbMgKxAYvQ0zgp5CGzIMibAoSg8cgzmsYQh2HwdF4HCx3TIeL+QyEOk1EtOtwhNgNQrjjm8y8frJgAxovpqOtRS108EkHhlXFRRKZNID+kWmIssHqGjLlVwd9lkCj1cOWxbxI0OsJ198vtWDGHIEAmIge7KW5yKqoZWW/d79xwEskibvAiJ8hCGtx2pZZMrhSvPNfPrPAl3YxyKt6tpE50fsruFv8B3IGn0f5ZI7fq3glKU2UD2QZD9DZgTdX2kIvIJV5/jpbBjUMJVjSxAxFu1hH78XA5SIMGL8eGsutYRKa0QM7jfIaAkqSsyVVQtKxYVLkRaZ4eYk5U60JZUZEGUy+sdCUdc6JNZzIEVbYROGvpFZJMeIkKauWdsrbl4kzkyaXFhhj4iZP+CQXd+3+P2ldEz7OvW1VGUT0a6SyONs0GIPXOGOBZRjW7omHWUgmx1vTxEvDzTtIKqrGCttoJuxNOFjdkb1WUdkY/Z0LiHOR1AwvNf4Eh9gcTN6wh9l5PjEJwgKDAKYoI2VCUjEkv9Zv98gRnXuEgXKRcRCzhZMPJy2Vpy9iu48CiyzC8I27nOnTZhgFYaKeLxwSCngcddXuGGx0kyH1YDX3FPbI87HAMABeCfmsMik5UMmKkkRFmHa4DzItveXTb2T/o0DJFUMoh4e4f/cyrp6V40jO90gPmwCJ+98R7fIWwp2Hwd9eCx7Wk+FiPpXdePZYjoWPaAx8bMbAR6QJfztNZjcnhnNyGg9zeh9xnkMQ7/0eIlxGw8ViMnbpzYTZdm3sNpmEUIchSPLVQGbwIOTLZuHEwV1oupKP9rbOWdB+d7fVM1r1WgSU8sKjLGpEoXUDZu5QMpZTg6f1lzSyf81xur8qAoWeTfHLInEOMspPwSAkFYMIDEgXnIh26Tk08SM8j8CAZs219fCnj02xlHgCK9XUJ+n91N/3SX+r8olCGImNhXwgX6ZZfm09ZT5ROoQ00ZYmpqZtxcBlVszATUw0nYvKglDtIOAjidJZO/3xiq4RW0PygqMd0TB8GqVb5f9H55NAlH5gKv5CkVIztmMAsfuoeCk70kEfFypLXUPMMwtBckk1Ukqq8ZllOF6lNFLa6Rz1tAt5O0uPr9X63g2eiqKuQPmsLCBVftBkjiSvClN2+kHbJIjlHY7VNaCh6WfW46bTaGaahMGIjHamQQAi99NkpjKHAlIPcteYNGIcJLnMjrPaScLjlCZBadjslcDHdwakML2aeUQWA9hqzwSID1TBR1GI+Tt8sXmPnGUg6L5pB2swT98PkzbsYZ0ai6hsZgcfv9UbdrIDrH2+UhSJ1Q6xnK6K0xeZtk1HzwdO4v1MjUaRVSQi94lV+IsKlNSl7ewuUca13mtE4+UCnCx1RHHiImSHDYPcYyDCHN5AkN17LM1gZzQZtkZT4WoxCd7W49nSdNmlJNilGWw384lwt5yIoN1aEHuMQqizJhxMJ/FkjavZUPjbvIm4PW8iN2Ysjub8ExdPBOHOjWNob3uKPm1cvcBuDtQ45xoEYIDOzs5GRAD2rFerY/QnAAAHcUlEQVRq4ETwOkefn01jP0S6kFFWqxy/I6Ak4NbZoUwLNXIhTQSyBFgztuNPH5nw+NWzBMo791sRubccH27zxsuUXgIpUlIUwF5IF1GSTd2CgUsJKBNx+PQlVU7TRuhqddapyrOX2YrUMfDHFu9EnnTouECw4LoBpUFAKl4j2rvp29gCHPCxsRIshTQQWFNZzjPAPNNgFrEia2eJeTheJb9USjudo552IW9nbudriUiWiE+IKqxzEdL/BEM9j/tQqR5AzuQx+49gkp4vEz7vJeLeDuZ55UmkfS7NqcBC02BM1/NFUGapKnfAXe1t3on4YJMnRqxyxPjvXEHCYHo+SSAiX5og+9g8FB9s8YT2Dl9M3OIJYp//3juRZSB8Ewoxb7s31rlI2F+Tsp+0vVfaRTOx7iw9Pyy2CIPmBndobfKEY0IBS99+STPodtGI3VcOYlG3jczGzK1esI/ZB2L0D0gpwUdmwVho+UIDpapSdNYWjvUkOrOGM2KcKNRHUcICZISNhcJ7MCKd3oaX5XtwNRsOL6sRCLIfDj/bkXAz14S7hSY8rcZwVI2ruRa8RSMR7foOW6V+ovcYaON9hmNf1AcoTfsctYftcf1CNlq6+ElSe3sKFVb1Pnea77PspnFAKmbr+2Oanh/POs42C8HzWHVMg6FtEAAdfX+mxSdePuIiDEw/hK/sY6Cz0w/T9f2g0y09OrtCMMMwENp6vlhkGsxay+Te0WV5XOPs6zHVDZtb27ix7fBJgq5BADfSmSZBmL2raz7NMArE1K3ezIRN4lG1l66rJUmt3FTN+9qt28ipPIPgjENIKanhD5fygkfPpTG8uoYbPOmwzDqCrduZRoHQMQvuUlYzjQOhre8PUio0CUlnJuxD1edhHZaFxaYhmLHDF9rGgY+knfJ42g5fzNX3xwY3GZIKj4PGUjsXtTT1Nf/6cp7qASRXS6zmG32SYBKWifLaCyArU325c/c+8ipqmdF7m08ikktqlHRsAIN6WkkN1rnKoLXaGePXOGONo4THDckNjnhIHVW6OqPXOuP1FSIMWe2MdV4KZJefRlpRNYx9E+EiycGpi9f4vkQTRx/I711lWGgcjMW7Qlkv+zuPBMiLjyOj9CTsIrLgGL0X+8qUkrBRJFrmlYCYvWXMpJRaXAPTkHTsCs/sXVyvL/n0Gzmnh6539y9npyVA8Z7tLbdwu/E4rpyW4mSJBUpTv0BO7AykBmtB7j0CcZ7DuGst9RqCKNfhiHAZgSjXEYh2G44ot+EQuw9Dkt97yAgZjvSwSdgvnY+Kvd/hXIUzR9s03zmPB+3qFfUpgSRlODfUh2hta8OV6zdx8NgPSCw4xi4S1B2k8ZvnsRIhB8m0KgqPMyU9OxM33QGNR2WXnWLSVPJz6yktdF18fhVSi4/j8Ik6/HiTyFCpjFTr06hYKkCjqJoL15pQcPQcAwg9t6d8ojTJDlQh/dAJZra+yQ7bPaRHFUfc2t6Gmz83M+kq+eX1zrSu5Na8ffceiIw241AN4g9Ucb51zxsacyam7cSiahysPo8rN27hauMtlNbUgRotucHQOd2vo//y/CquB3lHTuOHy9dBLjvK5RmBpFpdpA9B/bUb2F91hsmOie+UwLOjPKlH19qGiw1NXF/zKs/i3OVG5mCkNJJDOQ0l5VeeRUBSEfwUBewg3ni7mV+BInrID1WSe4R9Hkd/5wrNdW4wDk5j9vGLDTdx8Pg5lJ+qx43bPzORcHv7Ax7rzD58CkEpBxGYWoKY/ZXYV3kGZ682MinuoZrzKDtRh/qGGxxuerKugZ3dT9ZdxY2ffsYPlxvZ2i2uPo+rN9Q8VahuPY06+pzv0Qeg7Mm6BNruN+LnpmO4Xp+FiycjcO6IM04UmaIyZwvKsr5FSdoXKEpchvyEJShIWIKipOU4mPoVyrK+w9E8PdSWWOF8lReunIlD05VC3PvpDB6qE1yoquqzyFSqXFQZm++1gLo1tN6m9e7zW4VnknVLFgQN6hO7NP0ni4aP95CejvTeJZqvFrSRM+8zqTRKkGptbWcJz47n9pBPdOwW77/PrNbtD9ofnyYVEAtFzKDwmB4DgQnnjZAvPaVBdYzYualcKT+5jO+3gEhHOP095CeVufBuFKlCoPSQCVyfV4OmD3crl7tQF5TPFwyWh5weStfd5hY+j0g0OtKoykSifLva+BMuX7/VdbwXAAFfee0lmIVmYuYOP3xuEwX5gSp2RqcxYKpHxHhPeUYResJCZVrf0MTrtZvKMVNihKL6evdeC69kdFB5E9M55d+9lhaQyxOdQyxMtNI5yh7h88pTIe+e3rbvQMkZqG5dCtlJ2za03buCuzcq0Xghkx3Wzx/1wg8V9jhbZo0zZSKcO+KEizW+uHZOiqbLB3C36RTaWzrp2tXvpjSOnmWm9vYeXVLx7/PnmQAlVbJfkU+PTVO3+z723M6G+9wK5JfS8zSPP/LRYDPx0Q9N95fvSEO3vOxynvIYFSPJHRgFZWC+URDMQzM4TLHLqcIfvu/j7imc2M9tR3qfHng9GwOh5/T9P6rx0jQdp9y6AAAAAElFTkSuQmCC"/>
          <p:cNvSpPr>
            <a:spLocks noChangeAspect="1" noChangeArrowheads="1"/>
          </p:cNvSpPr>
          <p:nvPr/>
        </p:nvSpPr>
        <p:spPr bwMode="auto">
          <a:xfrm>
            <a:off x="2076238" y="8996"/>
            <a:ext cx="345440" cy="345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3632" tIns="51816" rIns="103632" bIns="51816" numCol="1" anchor="t" anchorCtr="0" compatLnSpc="1">
            <a:prstTxWarp prst="textNoShape">
              <a:avLst/>
            </a:prstTxWarp>
          </a:bodyPr>
          <a:lstStyle/>
          <a:p>
            <a:endParaRPr lang="en-US" sz="2040" dirty="0"/>
          </a:p>
        </p:txBody>
      </p:sp>
      <p:pic>
        <p:nvPicPr>
          <p:cNvPr id="5" name="Picture 4">
            <a:extLst>
              <a:ext uri="{FF2B5EF4-FFF2-40B4-BE49-F238E27FC236}">
                <a16:creationId xmlns:a16="http://schemas.microsoft.com/office/drawing/2014/main" id="{58D411C1-B4F1-7FF4-1D67-7AFC389598C6}"/>
              </a:ext>
            </a:extLst>
          </p:cNvPr>
          <p:cNvPicPr>
            <a:picLocks noChangeAspect="1"/>
          </p:cNvPicPr>
          <p:nvPr/>
        </p:nvPicPr>
        <p:blipFill>
          <a:blip r:embed="rId3"/>
          <a:stretch>
            <a:fillRect/>
          </a:stretch>
        </p:blipFill>
        <p:spPr>
          <a:xfrm>
            <a:off x="4052570" y="4344067"/>
            <a:ext cx="5514340" cy="2938938"/>
          </a:xfrm>
          <a:prstGeom prst="rect">
            <a:avLst/>
          </a:prstGeom>
        </p:spPr>
      </p:pic>
      <p:sp>
        <p:nvSpPr>
          <p:cNvPr id="4" name="TextBox 3">
            <a:extLst>
              <a:ext uri="{FF2B5EF4-FFF2-40B4-BE49-F238E27FC236}">
                <a16:creationId xmlns:a16="http://schemas.microsoft.com/office/drawing/2014/main" id="{205D9495-4FDB-EE9A-9904-0569E851BC3B}"/>
              </a:ext>
            </a:extLst>
          </p:cNvPr>
          <p:cNvSpPr txBox="1"/>
          <p:nvPr/>
        </p:nvSpPr>
        <p:spPr>
          <a:xfrm>
            <a:off x="8191" y="7517140"/>
            <a:ext cx="3983783" cy="231923"/>
          </a:xfrm>
          <a:prstGeom prst="rect">
            <a:avLst/>
          </a:prstGeom>
          <a:noFill/>
        </p:spPr>
        <p:txBody>
          <a:bodyPr wrap="none" rtlCol="0">
            <a:spAutoFit/>
          </a:bodyPr>
          <a:lstStyle/>
          <a:p>
            <a:r>
              <a:rPr lang="en-US" sz="907" dirty="0">
                <a:latin typeface=" Arial"/>
                <a:cs typeface="Calibri" panose="020F0502020204030204" pitchFamily="34" charset="0"/>
              </a:rPr>
              <a:t>LTC Anne Chiquitucto</a:t>
            </a:r>
            <a:r>
              <a:rPr lang="en-US" sz="907" baseline="0" dirty="0">
                <a:latin typeface=" Arial"/>
                <a:cs typeface="Calibri" panose="020F0502020204030204" pitchFamily="34" charset="0"/>
              </a:rPr>
              <a:t> / anne.c.chiquitucto.mil@health.mil /(703) 681-5853</a:t>
            </a:r>
            <a:endParaRPr lang="en-US" sz="907" dirty="0">
              <a:latin typeface=" Arial"/>
              <a:cs typeface="Calibri" panose="020F0502020204030204" pitchFamily="34" charset="0"/>
            </a:endParaRPr>
          </a:p>
        </p:txBody>
      </p:sp>
    </p:spTree>
    <p:extLst>
      <p:ext uri="{BB962C8B-B14F-4D97-AF65-F5344CB8AC3E}">
        <p14:creationId xmlns:p14="http://schemas.microsoft.com/office/powerpoint/2010/main" val="132950945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E45C-A84C-05FF-9450-52B0DFC43533}"/>
              </a:ext>
            </a:extLst>
          </p:cNvPr>
          <p:cNvSpPr>
            <a:spLocks noGrp="1"/>
          </p:cNvSpPr>
          <p:nvPr>
            <p:ph type="title"/>
          </p:nvPr>
        </p:nvSpPr>
        <p:spPr>
          <a:xfrm>
            <a:off x="6793654" y="6464"/>
            <a:ext cx="5648024" cy="694583"/>
          </a:xfrm>
        </p:spPr>
        <p:txBody>
          <a:bodyPr lIns="91440" tIns="45720" rIns="91440" bIns="45720" anchor="t"/>
          <a:lstStyle/>
          <a:p>
            <a:pPr algn="r"/>
            <a:r>
              <a:rPr lang="en-US" sz="3200" kern="0" dirty="0">
                <a:solidFill>
                  <a:srgbClr val="FFC000"/>
                </a:solidFill>
                <a:cs typeface="Arial" pitchFamily="34" charset="0"/>
              </a:rPr>
              <a:t>EFMP Eligibility</a:t>
            </a:r>
          </a:p>
        </p:txBody>
      </p:sp>
      <p:sp>
        <p:nvSpPr>
          <p:cNvPr id="4" name="TextBox 3">
            <a:extLst>
              <a:ext uri="{FF2B5EF4-FFF2-40B4-BE49-F238E27FC236}">
                <a16:creationId xmlns:a16="http://schemas.microsoft.com/office/drawing/2014/main" id="{5B1112B7-CA58-26A1-3094-DDC08E6367FD}"/>
              </a:ext>
            </a:extLst>
          </p:cNvPr>
          <p:cNvSpPr txBox="1"/>
          <p:nvPr/>
        </p:nvSpPr>
        <p:spPr>
          <a:xfrm>
            <a:off x="972766" y="777241"/>
            <a:ext cx="11887200" cy="5115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endParaRPr lang="en-US" sz="2040" dirty="0">
              <a:solidFill>
                <a:srgbClr val="000000"/>
              </a:solidFill>
              <a:latin typeface=" Arial"/>
            </a:endParaRPr>
          </a:p>
          <a:p>
            <a:r>
              <a:rPr lang="en-US" sz="2040" dirty="0">
                <a:solidFill>
                  <a:srgbClr val="000000"/>
                </a:solidFill>
                <a:latin typeface=" Arial"/>
              </a:rPr>
              <a:t> An exceptional Family member is someone with any physical, emotional, developmental or intellectual disorder that requires special treatment, therapy, education, training or counseling, and meets the eligibility criteria.</a:t>
            </a:r>
          </a:p>
          <a:p>
            <a:endParaRPr lang="en-US" sz="2040" dirty="0">
              <a:solidFill>
                <a:srgbClr val="000000"/>
              </a:solidFill>
              <a:latin typeface=" Arial"/>
            </a:endParaRPr>
          </a:p>
          <a:p>
            <a:pPr marL="535406" lvl="1" indent="-342900">
              <a:buFont typeface="Wingdings" panose="05000000000000000000" pitchFamily="2" charset="2"/>
              <a:buChar char="Ø"/>
            </a:pPr>
            <a:r>
              <a:rPr lang="en-US" sz="2040" dirty="0">
                <a:solidFill>
                  <a:srgbClr val="000000"/>
                </a:solidFill>
                <a:latin typeface=" Arial"/>
              </a:rPr>
              <a:t>Someone that has a potentially life-threatening condition(s) and/or chronic medical/physical condition, a current and/or chronic mental health condition, a diagnosis of asthma or another respiratory-related diagnosis, a diagnosis of attention deficit disorder and/or attention deficit hyperactivity disorder</a:t>
            </a:r>
          </a:p>
          <a:p>
            <a:pPr marL="535406" lvl="1" indent="-342900">
              <a:buFont typeface="Wingdings" panose="05000000000000000000" pitchFamily="2" charset="2"/>
              <a:buChar char="Ø"/>
            </a:pPr>
            <a:endParaRPr lang="en-US" sz="2040" dirty="0">
              <a:solidFill>
                <a:srgbClr val="000000"/>
              </a:solidFill>
              <a:latin typeface=" Arial"/>
            </a:endParaRPr>
          </a:p>
          <a:p>
            <a:pPr marL="535406" lvl="1" indent="-342900">
              <a:buFont typeface="Wingdings" panose="05000000000000000000" pitchFamily="2" charset="2"/>
              <a:buChar char="Ø"/>
            </a:pPr>
            <a:r>
              <a:rPr lang="en-US" sz="2040" dirty="0">
                <a:solidFill>
                  <a:srgbClr val="000000"/>
                </a:solidFill>
                <a:latin typeface=" Arial"/>
              </a:rPr>
              <a:t>A Family member that requires adaptive equipment, assistive </a:t>
            </a:r>
          </a:p>
          <a:p>
            <a:pPr marL="192506" lvl="1"/>
            <a:r>
              <a:rPr lang="en-US" sz="2040" dirty="0">
                <a:solidFill>
                  <a:srgbClr val="000000"/>
                </a:solidFill>
                <a:latin typeface=" Arial"/>
              </a:rPr>
              <a:t>       technology devices, and/or architectural considerations. </a:t>
            </a:r>
          </a:p>
          <a:p>
            <a:pPr marL="535406" lvl="1" indent="-342900">
              <a:buFont typeface="Wingdings" panose="05000000000000000000" pitchFamily="2" charset="2"/>
              <a:buChar char="Ø"/>
            </a:pPr>
            <a:endParaRPr lang="en-US" sz="2040" dirty="0">
              <a:solidFill>
                <a:srgbClr val="000000"/>
              </a:solidFill>
              <a:latin typeface=" Arial"/>
            </a:endParaRPr>
          </a:p>
          <a:p>
            <a:pPr marL="535406" lvl="1" indent="-342900">
              <a:buFont typeface="Wingdings" panose="05000000000000000000" pitchFamily="2" charset="2"/>
              <a:buChar char="Ø"/>
            </a:pPr>
            <a:r>
              <a:rPr lang="en-US" sz="2040" dirty="0">
                <a:solidFill>
                  <a:srgbClr val="000000"/>
                </a:solidFill>
                <a:latin typeface=" Arial"/>
              </a:rPr>
              <a:t>A Family member that requires special education </a:t>
            </a:r>
          </a:p>
          <a:p>
            <a:pPr marL="192506" lvl="1"/>
            <a:r>
              <a:rPr lang="en-US" sz="2040" dirty="0">
                <a:solidFill>
                  <a:srgbClr val="000000"/>
                </a:solidFill>
                <a:latin typeface=" Arial"/>
              </a:rPr>
              <a:t>       and related services. </a:t>
            </a:r>
          </a:p>
          <a:p>
            <a:pPr lvl="1"/>
            <a:endParaRPr lang="en-US" sz="2040" dirty="0">
              <a:solidFill>
                <a:srgbClr val="000000"/>
              </a:solidFill>
              <a:latin typeface=" Arial"/>
            </a:endParaRPr>
          </a:p>
        </p:txBody>
      </p:sp>
      <p:pic>
        <p:nvPicPr>
          <p:cNvPr id="7" name="Picture 6">
            <a:extLst>
              <a:ext uri="{FF2B5EF4-FFF2-40B4-BE49-F238E27FC236}">
                <a16:creationId xmlns:a16="http://schemas.microsoft.com/office/drawing/2014/main" id="{D76A9BD8-40E8-A21E-7DAD-117F1D7144FC}"/>
              </a:ext>
            </a:extLst>
          </p:cNvPr>
          <p:cNvPicPr>
            <a:picLocks noChangeAspect="1"/>
          </p:cNvPicPr>
          <p:nvPr/>
        </p:nvPicPr>
        <p:blipFill>
          <a:blip r:embed="rId2"/>
          <a:stretch>
            <a:fillRect/>
          </a:stretch>
        </p:blipFill>
        <p:spPr>
          <a:xfrm>
            <a:off x="10286991" y="3886200"/>
            <a:ext cx="2658038" cy="3417477"/>
          </a:xfrm>
          <a:prstGeom prst="rect">
            <a:avLst/>
          </a:prstGeom>
        </p:spPr>
      </p:pic>
      <p:sp>
        <p:nvSpPr>
          <p:cNvPr id="8" name="TextBox 7">
            <a:extLst>
              <a:ext uri="{FF2B5EF4-FFF2-40B4-BE49-F238E27FC236}">
                <a16:creationId xmlns:a16="http://schemas.microsoft.com/office/drawing/2014/main" id="{E17D2AE3-A1B6-6A18-6F2A-C54AA974667E}"/>
              </a:ext>
            </a:extLst>
          </p:cNvPr>
          <p:cNvSpPr txBox="1"/>
          <p:nvPr/>
        </p:nvSpPr>
        <p:spPr>
          <a:xfrm>
            <a:off x="2449232" y="6803314"/>
            <a:ext cx="3022600" cy="3836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815" tIns="51815" rIns="51815" bIns="51815" numCol="1" spcCol="38100" rtlCol="0" anchor="t">
            <a:spAutoFit/>
          </a:bodyPr>
          <a:lstStyle/>
          <a:p>
            <a:pPr defTabSz="1036290" hangingPunct="0"/>
            <a:r>
              <a:rPr lang="en-US" sz="1813" dirty="0">
                <a:solidFill>
                  <a:srgbClr val="000000"/>
                </a:solidFill>
                <a:latin typeface="Times New Roman"/>
                <a:ea typeface="Times New Roman"/>
                <a:cs typeface="Times New Roman"/>
                <a:sym typeface="Times New Roman"/>
              </a:rPr>
              <a:t>Source: DoDI: 1315.19</a:t>
            </a:r>
          </a:p>
        </p:txBody>
      </p:sp>
      <p:sp>
        <p:nvSpPr>
          <p:cNvPr id="3" name="TextBox 2">
            <a:extLst>
              <a:ext uri="{FF2B5EF4-FFF2-40B4-BE49-F238E27FC236}">
                <a16:creationId xmlns:a16="http://schemas.microsoft.com/office/drawing/2014/main" id="{6B301CB0-FDE1-8DD4-F202-A60BC31F0F0F}"/>
              </a:ext>
            </a:extLst>
          </p:cNvPr>
          <p:cNvSpPr txBox="1"/>
          <p:nvPr/>
        </p:nvSpPr>
        <p:spPr>
          <a:xfrm>
            <a:off x="8191" y="7517140"/>
            <a:ext cx="3983783" cy="231923"/>
          </a:xfrm>
          <a:prstGeom prst="rect">
            <a:avLst/>
          </a:prstGeom>
          <a:noFill/>
        </p:spPr>
        <p:txBody>
          <a:bodyPr wrap="none" rtlCol="0">
            <a:spAutoFit/>
          </a:bodyPr>
          <a:lstStyle/>
          <a:p>
            <a:r>
              <a:rPr lang="en-US" sz="907" dirty="0">
                <a:latin typeface=" Arial"/>
                <a:cs typeface="Calibri" panose="020F0502020204030204" pitchFamily="34" charset="0"/>
              </a:rPr>
              <a:t>LTC Anne Chiquitucto</a:t>
            </a:r>
            <a:r>
              <a:rPr lang="en-US" sz="907" baseline="0" dirty="0">
                <a:latin typeface=" Arial"/>
                <a:cs typeface="Calibri" panose="020F0502020204030204" pitchFamily="34" charset="0"/>
              </a:rPr>
              <a:t> / anne.c.chiquitucto.mil@health.mil /(703) 681-5853</a:t>
            </a:r>
            <a:endParaRPr lang="en-US" sz="907" dirty="0">
              <a:latin typeface=" Arial"/>
              <a:cs typeface="Calibri" panose="020F0502020204030204" pitchFamily="34" charset="0"/>
            </a:endParaRPr>
          </a:p>
        </p:txBody>
      </p:sp>
    </p:spTree>
    <p:extLst>
      <p:ext uri="{BB962C8B-B14F-4D97-AF65-F5344CB8AC3E}">
        <p14:creationId xmlns:p14="http://schemas.microsoft.com/office/powerpoint/2010/main" val="711885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23546-249F-4BB7-4BD1-624EC5B6EE42}"/>
              </a:ext>
            </a:extLst>
          </p:cNvPr>
          <p:cNvSpPr>
            <a:spLocks noGrp="1"/>
          </p:cNvSpPr>
          <p:nvPr>
            <p:ph type="title"/>
          </p:nvPr>
        </p:nvSpPr>
        <p:spPr>
          <a:xfrm>
            <a:off x="6793654" y="6464"/>
            <a:ext cx="5648024" cy="694583"/>
          </a:xfrm>
        </p:spPr>
        <p:txBody>
          <a:bodyPr lIns="91440" tIns="45720" rIns="91440" bIns="45720" anchor="t"/>
          <a:lstStyle/>
          <a:p>
            <a:pPr algn="r"/>
            <a:r>
              <a:rPr lang="en-US" sz="3200" kern="0" dirty="0">
                <a:solidFill>
                  <a:srgbClr val="FFC000"/>
                </a:solidFill>
                <a:cs typeface="Arial" pitchFamily="34" charset="0"/>
              </a:rPr>
              <a:t>EFMP Acronyms</a:t>
            </a:r>
          </a:p>
        </p:txBody>
      </p:sp>
      <p:sp>
        <p:nvSpPr>
          <p:cNvPr id="38" name="TextBox 37">
            <a:extLst>
              <a:ext uri="{FF2B5EF4-FFF2-40B4-BE49-F238E27FC236}">
                <a16:creationId xmlns:a16="http://schemas.microsoft.com/office/drawing/2014/main" id="{3B52BD95-AAA9-277F-E616-621710D4CF57}"/>
              </a:ext>
            </a:extLst>
          </p:cNvPr>
          <p:cNvSpPr txBox="1"/>
          <p:nvPr/>
        </p:nvSpPr>
        <p:spPr>
          <a:xfrm>
            <a:off x="982494" y="1216238"/>
            <a:ext cx="11906655" cy="5339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numCol="2">
            <a:spAutoFit/>
          </a:bodyPr>
          <a:lstStyle/>
          <a:p>
            <a:pPr>
              <a:spcAft>
                <a:spcPts val="680"/>
              </a:spcAft>
              <a:tabLst>
                <a:tab pos="4204529" algn="l"/>
              </a:tabLst>
            </a:pPr>
            <a:r>
              <a:rPr lang="en-US" sz="2040" b="1" dirty="0">
                <a:solidFill>
                  <a:prstClr val="black"/>
                </a:solidFill>
                <a:latin typeface="Arial" panose="020B0604020202020204" pitchFamily="34" charset="0"/>
                <a:cs typeface="Arial" panose="020B0604020202020204" pitchFamily="34" charset="0"/>
              </a:rPr>
              <a:t>EFMP</a:t>
            </a:r>
            <a:r>
              <a:rPr lang="en-US" sz="2040" dirty="0">
                <a:solidFill>
                  <a:prstClr val="black"/>
                </a:solidFill>
                <a:latin typeface="Arial" panose="020B0604020202020204" pitchFamily="34" charset="0"/>
                <a:cs typeface="Arial" panose="020B0604020202020204" pitchFamily="34" charset="0"/>
              </a:rPr>
              <a:t> –  Exceptional Family Member Program</a:t>
            </a:r>
          </a:p>
          <a:p>
            <a:pPr>
              <a:spcAft>
                <a:spcPts val="680"/>
              </a:spcAft>
            </a:pPr>
            <a:r>
              <a:rPr lang="en-US" sz="2040" b="1" dirty="0">
                <a:solidFill>
                  <a:prstClr val="black"/>
                </a:solidFill>
                <a:latin typeface="Arial" panose="020B0604020202020204" pitchFamily="34" charset="0"/>
                <a:cs typeface="Arial" panose="020B0604020202020204" pitchFamily="34" charset="0"/>
              </a:rPr>
              <a:t>E-EFMP</a:t>
            </a:r>
            <a:r>
              <a:rPr lang="en-US" sz="2040" dirty="0">
                <a:solidFill>
                  <a:prstClr val="black"/>
                </a:solidFill>
                <a:latin typeface="Arial" panose="020B0604020202020204" pitchFamily="34" charset="0"/>
                <a:cs typeface="Arial" panose="020B0604020202020204" pitchFamily="34" charset="0"/>
              </a:rPr>
              <a:t> – Enterprise EFMP (digital platform for packet processing)</a:t>
            </a:r>
          </a:p>
          <a:p>
            <a:r>
              <a:rPr lang="en-US" sz="2040" b="1" dirty="0">
                <a:solidFill>
                  <a:prstClr val="black"/>
                </a:solidFill>
                <a:latin typeface="Arial" panose="020B0604020202020204" pitchFamily="34" charset="0"/>
                <a:cs typeface="Arial" panose="020B0604020202020204" pitchFamily="34" charset="0"/>
              </a:rPr>
              <a:t>OSN</a:t>
            </a:r>
            <a:r>
              <a:rPr lang="en-US" sz="2040" dirty="0">
                <a:solidFill>
                  <a:prstClr val="black"/>
                </a:solidFill>
                <a:latin typeface="Arial" panose="020B0604020202020204" pitchFamily="34" charset="0"/>
                <a:cs typeface="Arial" panose="020B0604020202020204" pitchFamily="34" charset="0"/>
              </a:rPr>
              <a:t> – Office of Special Needs </a:t>
            </a:r>
          </a:p>
          <a:p>
            <a:pPr>
              <a:spcAft>
                <a:spcPts val="680"/>
              </a:spcAft>
            </a:pPr>
            <a:r>
              <a:rPr lang="en-US" sz="2040" dirty="0">
                <a:solidFill>
                  <a:prstClr val="black"/>
                </a:solidFill>
                <a:latin typeface="Arial" panose="020B0604020202020204" pitchFamily="34" charset="0"/>
                <a:cs typeface="Arial" panose="020B0604020202020204" pitchFamily="34" charset="0"/>
              </a:rPr>
              <a:t>(makes DoD EFMP policy)</a:t>
            </a:r>
          </a:p>
          <a:p>
            <a:pPr>
              <a:spcAft>
                <a:spcPts val="680"/>
              </a:spcAft>
            </a:pPr>
            <a:r>
              <a:rPr lang="en-US" sz="2040" b="1" dirty="0">
                <a:solidFill>
                  <a:prstClr val="black"/>
                </a:solidFill>
                <a:latin typeface="Arial" panose="020B0604020202020204" pitchFamily="34" charset="0"/>
                <a:cs typeface="Arial" panose="020B0604020202020204" pitchFamily="34" charset="0"/>
              </a:rPr>
              <a:t>DCS G-9 </a:t>
            </a:r>
            <a:r>
              <a:rPr lang="en-US" sz="2040" dirty="0">
                <a:solidFill>
                  <a:prstClr val="black"/>
                </a:solidFill>
                <a:latin typeface="Arial" panose="020B0604020202020204" pitchFamily="34" charset="0"/>
                <a:cs typeface="Arial" panose="020B0604020202020204" pitchFamily="34" charset="0"/>
              </a:rPr>
              <a:t>– Deputy Chief of Staff (proponent for Army EFMP)</a:t>
            </a:r>
          </a:p>
          <a:p>
            <a:pPr>
              <a:spcAft>
                <a:spcPts val="680"/>
              </a:spcAft>
            </a:pPr>
            <a:r>
              <a:rPr lang="en-US" sz="2040" b="1" dirty="0">
                <a:solidFill>
                  <a:prstClr val="black"/>
                </a:solidFill>
                <a:latin typeface="Arial" panose="020B0604020202020204" pitchFamily="34" charset="0"/>
                <a:cs typeface="Arial" panose="020B0604020202020204" pitchFamily="34" charset="0"/>
              </a:rPr>
              <a:t>MTF CC </a:t>
            </a:r>
            <a:r>
              <a:rPr lang="en-US" sz="2040" dirty="0">
                <a:solidFill>
                  <a:prstClr val="black"/>
                </a:solidFill>
                <a:latin typeface="Arial" panose="020B0604020202020204" pitchFamily="34" charset="0"/>
                <a:cs typeface="Arial" panose="020B0604020202020204" pitchFamily="34" charset="0"/>
              </a:rPr>
              <a:t>– Military Treatment Facility Case Coordinator (administrative coordinator of EFMP packets)</a:t>
            </a:r>
          </a:p>
          <a:p>
            <a:pPr>
              <a:spcAft>
                <a:spcPts val="680"/>
              </a:spcAft>
            </a:pPr>
            <a:r>
              <a:rPr lang="en-US" sz="2040" b="1" dirty="0">
                <a:solidFill>
                  <a:prstClr val="black"/>
                </a:solidFill>
                <a:latin typeface="Arial" panose="020B0604020202020204" pitchFamily="34" charset="0"/>
                <a:cs typeface="Arial" panose="020B0604020202020204" pitchFamily="34" charset="0"/>
              </a:rPr>
              <a:t>SNA</a:t>
            </a:r>
            <a:r>
              <a:rPr lang="en-US" sz="2040" dirty="0">
                <a:solidFill>
                  <a:prstClr val="black"/>
                </a:solidFill>
                <a:latin typeface="Arial" panose="020B0604020202020204" pitchFamily="34" charset="0"/>
                <a:cs typeface="Arial" panose="020B0604020202020204" pitchFamily="34" charset="0"/>
              </a:rPr>
              <a:t> – Special Needs Advisor (determines availability of care)</a:t>
            </a:r>
          </a:p>
          <a:p>
            <a:r>
              <a:rPr lang="en-US" sz="2040" b="1" dirty="0">
                <a:solidFill>
                  <a:prstClr val="black"/>
                </a:solidFill>
                <a:latin typeface="Arial" panose="020B0604020202020204" pitchFamily="34" charset="0"/>
                <a:cs typeface="Arial" panose="020B0604020202020204" pitchFamily="34" charset="0"/>
              </a:rPr>
              <a:t>FMTS</a:t>
            </a:r>
            <a:r>
              <a:rPr lang="en-US" sz="2040" dirty="0">
                <a:solidFill>
                  <a:prstClr val="black"/>
                </a:solidFill>
                <a:latin typeface="Arial" panose="020B0604020202020204" pitchFamily="34" charset="0"/>
                <a:cs typeface="Arial" panose="020B0604020202020204" pitchFamily="34" charset="0"/>
              </a:rPr>
              <a:t> – Family Member Travel </a:t>
            </a:r>
          </a:p>
          <a:p>
            <a:r>
              <a:rPr lang="en-US" sz="2040" dirty="0">
                <a:solidFill>
                  <a:prstClr val="black"/>
                </a:solidFill>
                <a:latin typeface="Arial" panose="020B0604020202020204" pitchFamily="34" charset="0"/>
                <a:cs typeface="Arial" panose="020B0604020202020204" pitchFamily="34" charset="0"/>
              </a:rPr>
              <a:t>Screening </a:t>
            </a:r>
          </a:p>
          <a:p>
            <a:r>
              <a:rPr lang="en-US" sz="2040" dirty="0">
                <a:solidFill>
                  <a:prstClr val="black"/>
                </a:solidFill>
                <a:latin typeface="Arial" panose="020B0604020202020204" pitchFamily="34" charset="0"/>
                <a:cs typeface="Arial" panose="020B0604020202020204" pitchFamily="34" charset="0"/>
              </a:rPr>
              <a:t>(required for overseas PCS)</a:t>
            </a:r>
          </a:p>
          <a:p>
            <a:pPr>
              <a:spcAft>
                <a:spcPts val="680"/>
              </a:spcAft>
            </a:pPr>
            <a:r>
              <a:rPr lang="en-US" sz="2040" b="1" dirty="0">
                <a:solidFill>
                  <a:prstClr val="black"/>
                </a:solidFill>
                <a:latin typeface="Arial" panose="020B0604020202020204" pitchFamily="34" charset="0"/>
                <a:cs typeface="Arial" panose="020B0604020202020204" pitchFamily="34" charset="0"/>
              </a:rPr>
              <a:t>ACD</a:t>
            </a:r>
            <a:r>
              <a:rPr lang="en-US" sz="2040" dirty="0">
                <a:solidFill>
                  <a:prstClr val="black"/>
                </a:solidFill>
                <a:latin typeface="Arial" panose="020B0604020202020204" pitchFamily="34" charset="0"/>
                <a:cs typeface="Arial" panose="020B0604020202020204" pitchFamily="34" charset="0"/>
              </a:rPr>
              <a:t> – Autism Care Demonstration (DHA program of autism applied behavior analysis (ABA) benefits)</a:t>
            </a:r>
          </a:p>
          <a:p>
            <a:pPr>
              <a:spcAft>
                <a:spcPts val="680"/>
              </a:spcAft>
            </a:pPr>
            <a:r>
              <a:rPr lang="en-US" sz="2040" b="1" dirty="0">
                <a:solidFill>
                  <a:prstClr val="black"/>
                </a:solidFill>
                <a:latin typeface="Arial" panose="020B0604020202020204" pitchFamily="34" charset="0"/>
                <a:cs typeface="Arial" panose="020B0604020202020204" pitchFamily="34" charset="0"/>
              </a:rPr>
              <a:t>IEP</a:t>
            </a:r>
            <a:r>
              <a:rPr lang="en-US" sz="2040" dirty="0">
                <a:solidFill>
                  <a:prstClr val="black"/>
                </a:solidFill>
                <a:latin typeface="Arial" panose="020B0604020202020204" pitchFamily="34" charset="0"/>
                <a:cs typeface="Arial" panose="020B0604020202020204" pitchFamily="34" charset="0"/>
              </a:rPr>
              <a:t> – Individualized Education Plan (ages 3 – 21)</a:t>
            </a:r>
          </a:p>
          <a:p>
            <a:pPr>
              <a:spcAft>
                <a:spcPts val="680"/>
              </a:spcAft>
            </a:pPr>
            <a:r>
              <a:rPr lang="en-US" sz="2040" b="1" dirty="0">
                <a:solidFill>
                  <a:prstClr val="black"/>
                </a:solidFill>
                <a:latin typeface="Arial" panose="020B0604020202020204" pitchFamily="34" charset="0"/>
                <a:cs typeface="Arial" panose="020B0604020202020204" pitchFamily="34" charset="0"/>
              </a:rPr>
              <a:t>IFSP</a:t>
            </a:r>
            <a:r>
              <a:rPr lang="en-US" sz="2040" dirty="0">
                <a:solidFill>
                  <a:prstClr val="black"/>
                </a:solidFill>
                <a:latin typeface="Arial" panose="020B0604020202020204" pitchFamily="34" charset="0"/>
                <a:cs typeface="Arial" panose="020B0604020202020204" pitchFamily="34" charset="0"/>
              </a:rPr>
              <a:t> – Individualized Family Service Plan (birth to 3 yrs)</a:t>
            </a:r>
          </a:p>
          <a:p>
            <a:r>
              <a:rPr lang="en-US" sz="2040" b="1" dirty="0">
                <a:solidFill>
                  <a:prstClr val="black"/>
                </a:solidFill>
                <a:latin typeface="Arial" panose="020B0604020202020204" pitchFamily="34" charset="0"/>
                <a:cs typeface="Arial" panose="020B0604020202020204" pitchFamily="34" charset="0"/>
              </a:rPr>
              <a:t>EIS</a:t>
            </a:r>
            <a:r>
              <a:rPr lang="en-US" sz="2040" dirty="0">
                <a:solidFill>
                  <a:prstClr val="black"/>
                </a:solidFill>
                <a:latin typeface="Arial" panose="020B0604020202020204" pitchFamily="34" charset="0"/>
                <a:cs typeface="Arial" panose="020B0604020202020204" pitchFamily="34" charset="0"/>
              </a:rPr>
              <a:t> – Early Intervention Services </a:t>
            </a:r>
          </a:p>
          <a:p>
            <a:pPr>
              <a:spcAft>
                <a:spcPts val="680"/>
              </a:spcAft>
            </a:pPr>
            <a:r>
              <a:rPr lang="en-US" sz="2040" dirty="0">
                <a:solidFill>
                  <a:prstClr val="black"/>
                </a:solidFill>
                <a:latin typeface="Arial" panose="020B0604020202020204" pitchFamily="34" charset="0"/>
                <a:cs typeface="Arial" panose="020B0604020202020204" pitchFamily="34" charset="0"/>
              </a:rPr>
              <a:t>(serves birth to 3 yrs)</a:t>
            </a:r>
          </a:p>
          <a:p>
            <a:pPr>
              <a:spcAft>
                <a:spcPts val="680"/>
              </a:spcAft>
            </a:pPr>
            <a:r>
              <a:rPr lang="en-US" sz="2040" b="1" dirty="0">
                <a:solidFill>
                  <a:prstClr val="black"/>
                </a:solidFill>
                <a:latin typeface="Arial" panose="020B0604020202020204" pitchFamily="34" charset="0"/>
                <a:cs typeface="Arial" panose="020B0604020202020204" pitchFamily="34" charset="0"/>
              </a:rPr>
              <a:t>CYSS</a:t>
            </a:r>
            <a:r>
              <a:rPr lang="en-US" sz="2040" dirty="0">
                <a:solidFill>
                  <a:prstClr val="black"/>
                </a:solidFill>
                <a:latin typeface="Arial" panose="020B0604020202020204" pitchFamily="34" charset="0"/>
                <a:cs typeface="Arial" panose="020B0604020202020204" pitchFamily="34" charset="0"/>
              </a:rPr>
              <a:t> – Child Youth and School Services</a:t>
            </a:r>
          </a:p>
          <a:p>
            <a:pPr>
              <a:spcAft>
                <a:spcPts val="680"/>
              </a:spcAft>
            </a:pPr>
            <a:r>
              <a:rPr lang="en-US" sz="2040" b="1" dirty="0">
                <a:solidFill>
                  <a:prstClr val="black"/>
                </a:solidFill>
                <a:latin typeface="Arial" panose="020B0604020202020204" pitchFamily="34" charset="0"/>
                <a:cs typeface="Arial" panose="020B0604020202020204" pitchFamily="34" charset="0"/>
              </a:rPr>
              <a:t>ACS</a:t>
            </a:r>
            <a:r>
              <a:rPr lang="en-US" sz="2040" dirty="0">
                <a:solidFill>
                  <a:prstClr val="black"/>
                </a:solidFill>
                <a:latin typeface="Arial" panose="020B0604020202020204" pitchFamily="34" charset="0"/>
                <a:cs typeface="Arial" panose="020B0604020202020204" pitchFamily="34" charset="0"/>
              </a:rPr>
              <a:t> – Army Community Service</a:t>
            </a:r>
          </a:p>
          <a:p>
            <a:pPr>
              <a:spcAft>
                <a:spcPts val="680"/>
              </a:spcAft>
            </a:pPr>
            <a:r>
              <a:rPr lang="en-US" sz="2040" b="1" dirty="0">
                <a:solidFill>
                  <a:prstClr val="black"/>
                </a:solidFill>
                <a:latin typeface="Arial" panose="020B0604020202020204" pitchFamily="34" charset="0"/>
                <a:cs typeface="Arial" panose="020B0604020202020204" pitchFamily="34" charset="0"/>
              </a:rPr>
              <a:t>ECHO</a:t>
            </a:r>
            <a:r>
              <a:rPr lang="en-US" sz="2040" dirty="0">
                <a:solidFill>
                  <a:prstClr val="black"/>
                </a:solidFill>
                <a:latin typeface="Arial" panose="020B0604020202020204" pitchFamily="34" charset="0"/>
                <a:cs typeface="Arial" panose="020B0604020202020204" pitchFamily="34" charset="0"/>
              </a:rPr>
              <a:t> – Extended Care Health Option (gap care for severely involved)</a:t>
            </a:r>
          </a:p>
          <a:p>
            <a:pPr>
              <a:spcAft>
                <a:spcPts val="680"/>
              </a:spcAft>
            </a:pPr>
            <a:r>
              <a:rPr lang="en-US" sz="2040" b="1" dirty="0">
                <a:solidFill>
                  <a:prstClr val="black"/>
                </a:solidFill>
                <a:latin typeface="Arial" panose="020B0604020202020204" pitchFamily="34" charset="0"/>
                <a:cs typeface="Arial" panose="020B0604020202020204" pitchFamily="34" charset="0"/>
              </a:rPr>
              <a:t>HRC</a:t>
            </a:r>
            <a:r>
              <a:rPr lang="en-US" sz="2040" dirty="0">
                <a:solidFill>
                  <a:prstClr val="black"/>
                </a:solidFill>
                <a:latin typeface="Arial" panose="020B0604020202020204" pitchFamily="34" charset="0"/>
                <a:cs typeface="Arial" panose="020B0604020202020204" pitchFamily="34" charset="0"/>
              </a:rPr>
              <a:t> – Human Resources Command</a:t>
            </a:r>
          </a:p>
          <a:p>
            <a:r>
              <a:rPr lang="en-US" sz="2040" b="1" dirty="0">
                <a:solidFill>
                  <a:prstClr val="black"/>
                </a:solidFill>
                <a:latin typeface="Arial" panose="020B0604020202020204" pitchFamily="34" charset="0"/>
                <a:cs typeface="Arial" panose="020B0604020202020204" pitchFamily="34" charset="0"/>
              </a:rPr>
              <a:t>IMCOM</a:t>
            </a:r>
            <a:r>
              <a:rPr lang="en-US" sz="2040" dirty="0">
                <a:solidFill>
                  <a:prstClr val="black"/>
                </a:solidFill>
                <a:latin typeface="Arial" panose="020B0604020202020204" pitchFamily="34" charset="0"/>
                <a:cs typeface="Arial" panose="020B0604020202020204" pitchFamily="34" charset="0"/>
              </a:rPr>
              <a:t> – Installation Management Command</a:t>
            </a:r>
          </a:p>
        </p:txBody>
      </p:sp>
      <p:sp>
        <p:nvSpPr>
          <p:cNvPr id="3" name="TextBox 2">
            <a:extLst>
              <a:ext uri="{FF2B5EF4-FFF2-40B4-BE49-F238E27FC236}">
                <a16:creationId xmlns:a16="http://schemas.microsoft.com/office/drawing/2014/main" id="{7B4FB174-717B-D2EF-8DA9-A7317EFF90B6}"/>
              </a:ext>
            </a:extLst>
          </p:cNvPr>
          <p:cNvSpPr txBox="1"/>
          <p:nvPr/>
        </p:nvSpPr>
        <p:spPr>
          <a:xfrm>
            <a:off x="8191" y="7517140"/>
            <a:ext cx="3983783" cy="231923"/>
          </a:xfrm>
          <a:prstGeom prst="rect">
            <a:avLst/>
          </a:prstGeom>
          <a:noFill/>
        </p:spPr>
        <p:txBody>
          <a:bodyPr wrap="none" rtlCol="0">
            <a:spAutoFit/>
          </a:bodyPr>
          <a:lstStyle/>
          <a:p>
            <a:r>
              <a:rPr lang="en-US" sz="907" dirty="0">
                <a:latin typeface=" Arial"/>
                <a:cs typeface="Calibri" panose="020F0502020204030204" pitchFamily="34" charset="0"/>
              </a:rPr>
              <a:t>LTC Anne Chiquitucto</a:t>
            </a:r>
            <a:r>
              <a:rPr lang="en-US" sz="907" baseline="0" dirty="0">
                <a:latin typeface=" Arial"/>
                <a:cs typeface="Calibri" panose="020F0502020204030204" pitchFamily="34" charset="0"/>
              </a:rPr>
              <a:t> / anne.c.chiquitucto.mil@health.mil /(703) 681-5853</a:t>
            </a:r>
            <a:endParaRPr lang="en-US" sz="907" dirty="0">
              <a:latin typeface=" Arial"/>
              <a:cs typeface="Calibri" panose="020F0502020204030204" pitchFamily="34" charset="0"/>
            </a:endParaRPr>
          </a:p>
        </p:txBody>
      </p:sp>
    </p:spTree>
    <p:extLst>
      <p:ext uri="{BB962C8B-B14F-4D97-AF65-F5344CB8AC3E}">
        <p14:creationId xmlns:p14="http://schemas.microsoft.com/office/powerpoint/2010/main" val="736876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5D3C-6CEA-20A2-2565-804A6AF058B5}"/>
              </a:ext>
            </a:extLst>
          </p:cNvPr>
          <p:cNvSpPr>
            <a:spLocks noGrp="1"/>
          </p:cNvSpPr>
          <p:nvPr>
            <p:ph type="title"/>
          </p:nvPr>
        </p:nvSpPr>
        <p:spPr>
          <a:xfrm>
            <a:off x="6793653" y="6464"/>
            <a:ext cx="5618841" cy="694583"/>
          </a:xfrm>
        </p:spPr>
        <p:txBody>
          <a:bodyPr lIns="91440" tIns="45720" rIns="91440" bIns="45720" anchor="t"/>
          <a:lstStyle/>
          <a:p>
            <a:pPr algn="r"/>
            <a:r>
              <a:rPr lang="en-US" sz="3200" kern="0" dirty="0">
                <a:solidFill>
                  <a:srgbClr val="FFC000"/>
                </a:solidFill>
                <a:cs typeface="Arial" pitchFamily="34" charset="0"/>
              </a:rPr>
              <a:t>EFM Support Agencies</a:t>
            </a:r>
          </a:p>
        </p:txBody>
      </p:sp>
      <p:graphicFrame>
        <p:nvGraphicFramePr>
          <p:cNvPr id="4" name="Diagram 3">
            <a:extLst>
              <a:ext uri="{FF2B5EF4-FFF2-40B4-BE49-F238E27FC236}">
                <a16:creationId xmlns:a16="http://schemas.microsoft.com/office/drawing/2014/main" id="{F8857E2D-E662-45CB-74E8-7AD772378472}"/>
              </a:ext>
            </a:extLst>
          </p:cNvPr>
          <p:cNvGraphicFramePr/>
          <p:nvPr/>
        </p:nvGraphicFramePr>
        <p:xfrm>
          <a:off x="1695123" y="1200404"/>
          <a:ext cx="10395278" cy="6226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D77B367F-8AC3-9770-A021-AA72CAE90EC2}"/>
              </a:ext>
            </a:extLst>
          </p:cNvPr>
          <p:cNvPicPr>
            <a:picLocks noChangeAspect="1"/>
          </p:cNvPicPr>
          <p:nvPr/>
        </p:nvPicPr>
        <p:blipFill>
          <a:blip r:embed="rId7"/>
          <a:stretch>
            <a:fillRect/>
          </a:stretch>
        </p:blipFill>
        <p:spPr>
          <a:xfrm>
            <a:off x="5392103" y="3244976"/>
            <a:ext cx="3033395" cy="1878330"/>
          </a:xfrm>
          <a:prstGeom prst="rect">
            <a:avLst/>
          </a:prstGeom>
        </p:spPr>
      </p:pic>
      <p:sp>
        <p:nvSpPr>
          <p:cNvPr id="3" name="TextBox 2">
            <a:extLst>
              <a:ext uri="{FF2B5EF4-FFF2-40B4-BE49-F238E27FC236}">
                <a16:creationId xmlns:a16="http://schemas.microsoft.com/office/drawing/2014/main" id="{C2B303E3-FB7F-A2A3-CFAA-1CAB026342F4}"/>
              </a:ext>
            </a:extLst>
          </p:cNvPr>
          <p:cNvSpPr txBox="1"/>
          <p:nvPr/>
        </p:nvSpPr>
        <p:spPr>
          <a:xfrm>
            <a:off x="8191" y="7517140"/>
            <a:ext cx="3983783" cy="231923"/>
          </a:xfrm>
          <a:prstGeom prst="rect">
            <a:avLst/>
          </a:prstGeom>
          <a:noFill/>
        </p:spPr>
        <p:txBody>
          <a:bodyPr wrap="none" rtlCol="0">
            <a:spAutoFit/>
          </a:bodyPr>
          <a:lstStyle/>
          <a:p>
            <a:r>
              <a:rPr lang="en-US" sz="907" dirty="0">
                <a:latin typeface=" Arial"/>
                <a:cs typeface="Calibri" panose="020F0502020204030204" pitchFamily="34" charset="0"/>
              </a:rPr>
              <a:t>LTC Anne Chiquitucto</a:t>
            </a:r>
            <a:r>
              <a:rPr lang="en-US" sz="907" baseline="0" dirty="0">
                <a:latin typeface=" Arial"/>
                <a:cs typeface="Calibri" panose="020F0502020204030204" pitchFamily="34" charset="0"/>
              </a:rPr>
              <a:t> / anne.c.chiquitucto.mil@health.mil /(703) 681-5853</a:t>
            </a:r>
            <a:endParaRPr lang="en-US" sz="907" dirty="0">
              <a:latin typeface=" Arial"/>
              <a:cs typeface="Calibri" panose="020F0502020204030204" pitchFamily="34" charset="0"/>
            </a:endParaRPr>
          </a:p>
        </p:txBody>
      </p:sp>
    </p:spTree>
    <p:extLst>
      <p:ext uri="{BB962C8B-B14F-4D97-AF65-F5344CB8AC3E}">
        <p14:creationId xmlns:p14="http://schemas.microsoft.com/office/powerpoint/2010/main" val="3177461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6A236-756E-66BA-3717-282DEAA941F5}"/>
              </a:ext>
            </a:extLst>
          </p:cNvPr>
          <p:cNvSpPr>
            <a:spLocks noGrp="1"/>
          </p:cNvSpPr>
          <p:nvPr>
            <p:ph type="title"/>
          </p:nvPr>
        </p:nvSpPr>
        <p:spPr>
          <a:xfrm>
            <a:off x="6793653" y="6464"/>
            <a:ext cx="5609113" cy="694583"/>
          </a:xfrm>
        </p:spPr>
        <p:txBody>
          <a:bodyPr lIns="91440" tIns="45720" rIns="91440" bIns="45720" anchor="t"/>
          <a:lstStyle/>
          <a:p>
            <a:pPr algn="r"/>
            <a:r>
              <a:rPr lang="en-US" sz="3200" kern="0" dirty="0">
                <a:solidFill>
                  <a:srgbClr val="FFC000"/>
                </a:solidFill>
                <a:cs typeface="Arial" pitchFamily="34" charset="0"/>
              </a:rPr>
              <a:t>Enrollment Process</a:t>
            </a:r>
          </a:p>
        </p:txBody>
      </p:sp>
      <p:graphicFrame>
        <p:nvGraphicFramePr>
          <p:cNvPr id="3" name="Diagram 2">
            <a:extLst>
              <a:ext uri="{FF2B5EF4-FFF2-40B4-BE49-F238E27FC236}">
                <a16:creationId xmlns:a16="http://schemas.microsoft.com/office/drawing/2014/main" id="{D54E5CC8-7C5C-1765-4262-3F793384C067}"/>
              </a:ext>
            </a:extLst>
          </p:cNvPr>
          <p:cNvGraphicFramePr/>
          <p:nvPr/>
        </p:nvGraphicFramePr>
        <p:xfrm>
          <a:off x="1004976" y="1026593"/>
          <a:ext cx="11845262" cy="6476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86D6ADF-7B70-154A-A13F-C8FE57ABEF00}"/>
              </a:ext>
            </a:extLst>
          </p:cNvPr>
          <p:cNvSpPr txBox="1"/>
          <p:nvPr/>
        </p:nvSpPr>
        <p:spPr>
          <a:xfrm>
            <a:off x="8191" y="7517140"/>
            <a:ext cx="3983783" cy="231923"/>
          </a:xfrm>
          <a:prstGeom prst="rect">
            <a:avLst/>
          </a:prstGeom>
          <a:noFill/>
        </p:spPr>
        <p:txBody>
          <a:bodyPr wrap="none" rtlCol="0">
            <a:spAutoFit/>
          </a:bodyPr>
          <a:lstStyle/>
          <a:p>
            <a:r>
              <a:rPr lang="en-US" sz="907" dirty="0">
                <a:latin typeface=" Arial"/>
                <a:cs typeface="Calibri" panose="020F0502020204030204" pitchFamily="34" charset="0"/>
              </a:rPr>
              <a:t>LTC Anne Chiquitucto</a:t>
            </a:r>
            <a:r>
              <a:rPr lang="en-US" sz="907" baseline="0" dirty="0">
                <a:latin typeface=" Arial"/>
                <a:cs typeface="Calibri" panose="020F0502020204030204" pitchFamily="34" charset="0"/>
              </a:rPr>
              <a:t> / anne.c.chiquitucto.mil@health.mil /(703) 681-5853</a:t>
            </a:r>
            <a:endParaRPr lang="en-US" sz="907" dirty="0">
              <a:latin typeface=" Arial"/>
              <a:cs typeface="Calibri" panose="020F0502020204030204" pitchFamily="34" charset="0"/>
            </a:endParaRPr>
          </a:p>
        </p:txBody>
      </p:sp>
    </p:spTree>
    <p:extLst>
      <p:ext uri="{BB962C8B-B14F-4D97-AF65-F5344CB8AC3E}">
        <p14:creationId xmlns:p14="http://schemas.microsoft.com/office/powerpoint/2010/main" val="349592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A0EF-5DC5-7DF4-CCFA-E9A8FCEA1A54}"/>
              </a:ext>
            </a:extLst>
          </p:cNvPr>
          <p:cNvSpPr>
            <a:spLocks noGrp="1"/>
          </p:cNvSpPr>
          <p:nvPr>
            <p:ph type="title"/>
          </p:nvPr>
        </p:nvSpPr>
        <p:spPr>
          <a:xfrm>
            <a:off x="6467272" y="-54280"/>
            <a:ext cx="5993860" cy="611280"/>
          </a:xfrm>
        </p:spPr>
        <p:txBody>
          <a:bodyPr lIns="91440" tIns="45720" rIns="91440" bIns="45720" anchor="t">
            <a:normAutofit fontScale="90000"/>
          </a:bodyPr>
          <a:lstStyle/>
          <a:p>
            <a:pPr algn="r"/>
            <a:r>
              <a:rPr lang="en-US" sz="2400" kern="0" dirty="0">
                <a:solidFill>
                  <a:srgbClr val="FFC000"/>
                </a:solidFill>
                <a:cs typeface="Arial" pitchFamily="34" charset="0"/>
              </a:rPr>
              <a:t>Enterprise - Exceptional Family </a:t>
            </a:r>
            <a:br>
              <a:rPr lang="en-US" sz="2400" kern="0" dirty="0">
                <a:solidFill>
                  <a:srgbClr val="FFC000"/>
                </a:solidFill>
                <a:cs typeface="Arial" pitchFamily="34" charset="0"/>
              </a:rPr>
            </a:br>
            <a:r>
              <a:rPr lang="en-US" sz="2400" kern="0" dirty="0">
                <a:solidFill>
                  <a:srgbClr val="FFC000"/>
                </a:solidFill>
                <a:cs typeface="Arial" pitchFamily="34" charset="0"/>
              </a:rPr>
              <a:t>Member Program (E-EFMP)</a:t>
            </a:r>
          </a:p>
        </p:txBody>
      </p:sp>
      <p:sp>
        <p:nvSpPr>
          <p:cNvPr id="4" name="TextBox 3">
            <a:extLst>
              <a:ext uri="{FF2B5EF4-FFF2-40B4-BE49-F238E27FC236}">
                <a16:creationId xmlns:a16="http://schemas.microsoft.com/office/drawing/2014/main" id="{29B92F77-FE62-8A29-A9AE-5636898C4FFF}"/>
              </a:ext>
            </a:extLst>
          </p:cNvPr>
          <p:cNvSpPr txBox="1"/>
          <p:nvPr/>
        </p:nvSpPr>
        <p:spPr>
          <a:xfrm>
            <a:off x="982494" y="1036321"/>
            <a:ext cx="11867744" cy="10341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40" dirty="0">
                <a:solidFill>
                  <a:srgbClr val="000000"/>
                </a:solidFill>
                <a:latin typeface="Arial" panose="020B0604020202020204" pitchFamily="34" charset="0"/>
                <a:cs typeface="Arial" panose="020B0604020202020204" pitchFamily="34" charset="0"/>
              </a:rPr>
              <a:t>Enterprise EFMP (E-EFMP) is more than a system of record for EFMP enrollment and associated requirements. It also connects EFMP families to a network of resources providing valuable information, tools, and community support ensuring families stay well and thrive. </a:t>
            </a:r>
            <a:endParaRPr lang="en-US" sz="204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D681F2D-217F-6B45-9F7E-184526C10AD9}"/>
              </a:ext>
            </a:extLst>
          </p:cNvPr>
          <p:cNvSpPr txBox="1"/>
          <p:nvPr/>
        </p:nvSpPr>
        <p:spPr>
          <a:xfrm>
            <a:off x="4577080" y="7044953"/>
            <a:ext cx="5186535" cy="4062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40" dirty="0">
                <a:solidFill>
                  <a:srgbClr val="000000"/>
                </a:solidFill>
                <a:latin typeface="Arial" panose="020B0604020202020204" pitchFamily="34" charset="0"/>
                <a:cs typeface="Arial" panose="020B0604020202020204" pitchFamily="34" charset="0"/>
              </a:rPr>
              <a:t>Visit </a:t>
            </a:r>
            <a:r>
              <a:rPr lang="en-US" sz="2040" u="sng" dirty="0">
                <a:solidFill>
                  <a:srgbClr val="000000"/>
                </a:solidFill>
                <a:latin typeface="Arial" panose="020B0604020202020204" pitchFamily="34" charset="0"/>
                <a:cs typeface="Arial" panose="020B0604020202020204" pitchFamily="34" charset="0"/>
              </a:rPr>
              <a:t>https://efmp.army.mill </a:t>
            </a:r>
            <a:r>
              <a:rPr lang="en-US" sz="2040" dirty="0">
                <a:solidFill>
                  <a:srgbClr val="000000"/>
                </a:solidFill>
                <a:latin typeface="Arial" panose="020B0604020202020204" pitchFamily="34" charset="0"/>
                <a:cs typeface="Arial" panose="020B0604020202020204" pitchFamily="34" charset="0"/>
              </a:rPr>
              <a:t>to learn more.</a:t>
            </a:r>
            <a:endParaRPr lang="en-US" sz="2040" dirty="0"/>
          </a:p>
        </p:txBody>
      </p:sp>
      <p:pic>
        <p:nvPicPr>
          <p:cNvPr id="7" name="Picture 6">
            <a:extLst>
              <a:ext uri="{FF2B5EF4-FFF2-40B4-BE49-F238E27FC236}">
                <a16:creationId xmlns:a16="http://schemas.microsoft.com/office/drawing/2014/main" id="{BD0AB55B-50B6-1653-2650-49B5E840BA63}"/>
              </a:ext>
            </a:extLst>
          </p:cNvPr>
          <p:cNvPicPr>
            <a:picLocks noChangeAspect="1"/>
          </p:cNvPicPr>
          <p:nvPr/>
        </p:nvPicPr>
        <p:blipFill>
          <a:blip r:embed="rId2"/>
          <a:stretch>
            <a:fillRect/>
          </a:stretch>
        </p:blipFill>
        <p:spPr>
          <a:xfrm>
            <a:off x="1217581" y="2107820"/>
            <a:ext cx="11382438" cy="4769636"/>
          </a:xfrm>
          <a:prstGeom prst="rect">
            <a:avLst/>
          </a:prstGeom>
        </p:spPr>
      </p:pic>
      <p:sp>
        <p:nvSpPr>
          <p:cNvPr id="3" name="TextBox 2">
            <a:extLst>
              <a:ext uri="{FF2B5EF4-FFF2-40B4-BE49-F238E27FC236}">
                <a16:creationId xmlns:a16="http://schemas.microsoft.com/office/drawing/2014/main" id="{D2E4BECE-1911-FAE1-3D38-3B9583B7DD3A}"/>
              </a:ext>
            </a:extLst>
          </p:cNvPr>
          <p:cNvSpPr txBox="1"/>
          <p:nvPr/>
        </p:nvSpPr>
        <p:spPr>
          <a:xfrm>
            <a:off x="8191" y="7517140"/>
            <a:ext cx="3983783" cy="231923"/>
          </a:xfrm>
          <a:prstGeom prst="rect">
            <a:avLst/>
          </a:prstGeom>
          <a:noFill/>
        </p:spPr>
        <p:txBody>
          <a:bodyPr wrap="none" rtlCol="0">
            <a:spAutoFit/>
          </a:bodyPr>
          <a:lstStyle/>
          <a:p>
            <a:r>
              <a:rPr lang="en-US" sz="907" dirty="0">
                <a:latin typeface=" Arial"/>
                <a:cs typeface="Calibri" panose="020F0502020204030204" pitchFamily="34" charset="0"/>
              </a:rPr>
              <a:t>LTC Anne Chiquitucto</a:t>
            </a:r>
            <a:r>
              <a:rPr lang="en-US" sz="907" baseline="0" dirty="0">
                <a:latin typeface=" Arial"/>
                <a:cs typeface="Calibri" panose="020F0502020204030204" pitchFamily="34" charset="0"/>
              </a:rPr>
              <a:t> / anne.c.chiquitucto.mil@health.mil /(703) 681-5853</a:t>
            </a:r>
            <a:endParaRPr lang="en-US" sz="907" dirty="0">
              <a:latin typeface=" Arial"/>
              <a:cs typeface="Calibri" panose="020F0502020204030204" pitchFamily="34" charset="0"/>
            </a:endParaRPr>
          </a:p>
        </p:txBody>
      </p:sp>
    </p:spTree>
    <p:extLst>
      <p:ext uri="{BB962C8B-B14F-4D97-AF65-F5344CB8AC3E}">
        <p14:creationId xmlns:p14="http://schemas.microsoft.com/office/powerpoint/2010/main" val="281039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831FB5-07E9-B747-997E-D9B348F53095}"/>
              </a:ext>
            </a:extLst>
          </p:cNvPr>
          <p:cNvSpPr txBox="1"/>
          <p:nvPr/>
        </p:nvSpPr>
        <p:spPr>
          <a:xfrm>
            <a:off x="1899920" y="701047"/>
            <a:ext cx="10017760" cy="63721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67" b="0" i="0" u="none" strike="noStrike" kern="1200" cap="none" spc="0" normalizeH="0" baseline="0" noProof="0" dirty="0">
              <a:ln>
                <a:noFill/>
              </a:ln>
              <a:solidFill>
                <a:prstClr val="black"/>
              </a:solidFill>
              <a:effectLst/>
              <a:uLnTx/>
              <a:uFillTx/>
              <a:latin typeface=" Arial"/>
              <a:ea typeface="ＭＳ Ｐゴシック"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67" b="0" i="0" u="none" strike="noStrike" kern="1200" cap="none" spc="0" normalizeH="0" baseline="0" noProof="0" dirty="0">
                <a:ln>
                  <a:noFill/>
                </a:ln>
                <a:solidFill>
                  <a:prstClr val="black"/>
                </a:solidFill>
                <a:effectLst/>
                <a:uLnTx/>
                <a:uFillTx/>
                <a:latin typeface=" Arial"/>
                <a:ea typeface="ＭＳ Ｐゴシック" charset="-128"/>
                <a:cs typeface="+mn-cs"/>
              </a:rPr>
              <a:t>COL Harrison, LTC Chiquitucto, LTC Corbett and Mr. John Simms have no relevant financial or non-financial interests to disclose.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67" b="0" i="0" u="none" strike="noStrike" kern="1200" cap="none" spc="0" normalizeH="0" baseline="0" noProof="0" dirty="0">
              <a:ln>
                <a:noFill/>
              </a:ln>
              <a:solidFill>
                <a:prstClr val="black"/>
              </a:solidFill>
              <a:effectLst/>
              <a:uLnTx/>
              <a:uFillTx/>
              <a:latin typeface=" Arial"/>
              <a:ea typeface="ＭＳ Ｐゴシック"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67" b="0" i="0" u="none" strike="noStrike" kern="1200" cap="none" spc="0" normalizeH="0" baseline="0" noProof="0" dirty="0">
                <a:ln>
                  <a:noFill/>
                </a:ln>
                <a:solidFill>
                  <a:prstClr val="black"/>
                </a:solidFill>
                <a:effectLst/>
                <a:uLnTx/>
                <a:uFillTx/>
                <a:latin typeface=" Arial"/>
                <a:ea typeface="ＭＳ Ｐゴシック" charset="-128"/>
                <a:cs typeface="+mn-cs"/>
              </a:rPr>
              <a:t>Disclosure will be made when a product is discussed for an unapproved use.</a:t>
            </a:r>
          </a:p>
          <a:p>
            <a:pPr marL="10795" marR="0" lvl="0" indent="0" algn="l" defTabSz="914400" rtl="0" eaLnBrk="1" fontAlgn="auto" latinLnBrk="0" hangingPunct="1">
              <a:lnSpc>
                <a:spcPct val="100000"/>
              </a:lnSpc>
              <a:spcBef>
                <a:spcPts val="0"/>
              </a:spcBef>
              <a:spcAft>
                <a:spcPts val="0"/>
              </a:spcAft>
              <a:buClrTx/>
              <a:buSzTx/>
              <a:buFontTx/>
              <a:buNone/>
              <a:tabLst/>
              <a:defRPr/>
            </a:pPr>
            <a:endParaRPr kumimoji="0" lang="en-US" sz="2267" b="0" i="0" u="none" strike="noStrike" kern="1200" cap="none" spc="0" normalizeH="0" baseline="0" noProof="0" dirty="0">
              <a:ln>
                <a:noFill/>
              </a:ln>
              <a:solidFill>
                <a:prstClr val="black"/>
              </a:solidFill>
              <a:effectLst/>
              <a:uLnTx/>
              <a:uFillTx/>
              <a:latin typeface=" Arial"/>
              <a:ea typeface="ＭＳ Ｐゴシック" charset="-128"/>
              <a:cs typeface="+mn-cs"/>
            </a:endParaRPr>
          </a:p>
          <a:p>
            <a:pPr marL="10795" marR="0" lvl="0" indent="0" algn="l" defTabSz="914400" rtl="0" eaLnBrk="1" fontAlgn="auto" latinLnBrk="0" hangingPunct="1">
              <a:lnSpc>
                <a:spcPct val="100000"/>
              </a:lnSpc>
              <a:spcBef>
                <a:spcPts val="0"/>
              </a:spcBef>
              <a:spcAft>
                <a:spcPts val="0"/>
              </a:spcAft>
              <a:buClrTx/>
              <a:buSzTx/>
              <a:buFontTx/>
              <a:buNone/>
              <a:tabLst/>
              <a:defRPr/>
            </a:pPr>
            <a:r>
              <a:rPr kumimoji="0" lang="en-US" sz="2267" b="0" i="0" u="none" strike="noStrike" kern="1200" cap="none" spc="0" normalizeH="0" baseline="0" noProof="0" dirty="0">
                <a:ln>
                  <a:noFill/>
                </a:ln>
                <a:solidFill>
                  <a:prstClr val="black"/>
                </a:solidFill>
                <a:effectLst/>
                <a:uLnTx/>
                <a:uFillTx/>
                <a:latin typeface=" Arial"/>
                <a:ea typeface="ＭＳ Ｐゴシック" charset="-128"/>
                <a:cs typeface="+mn-cs"/>
              </a:rPr>
              <a:t>This continuing education activity is managed and accredited by AffinityCE, in collaboration with AMSUS. AffinityCE and AMSUS staff, as well as planners and reviewers, have no relevant financial interests to disclose. AffinityCE adheres to the ACCME’s Standards for Integrity and Independence in Accredited Continuing Education. Any individuals in a position to control the content of a CME activity, including faculty, planners, reviewers, or others, are required to disclose all relevant financial relationships with ineligible entities (commercial interests). All relevant conflicts of interest have been mitigated prior to the commencement of the activity.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67" b="0" i="0" u="none" strike="noStrike" kern="1200" cap="none" spc="0" normalizeH="0" baseline="0" noProof="0" dirty="0">
                <a:ln>
                  <a:noFill/>
                </a:ln>
                <a:solidFill>
                  <a:prstClr val="black"/>
                </a:solidFill>
                <a:effectLst/>
                <a:uLnTx/>
                <a:uFillTx/>
                <a:latin typeface=" Arial"/>
                <a:ea typeface="ＭＳ Ｐゴシック" charset="-128"/>
                <a:cs typeface="+mn-cs"/>
              </a:rPr>
              <a:t> </a:t>
            </a:r>
          </a:p>
          <a:p>
            <a:pPr marL="10795" marR="0" lvl="0" indent="0" algn="l" defTabSz="914400" rtl="0" eaLnBrk="1" fontAlgn="auto" latinLnBrk="0" hangingPunct="1">
              <a:lnSpc>
                <a:spcPct val="100000"/>
              </a:lnSpc>
              <a:spcBef>
                <a:spcPts val="0"/>
              </a:spcBef>
              <a:spcAft>
                <a:spcPts val="0"/>
              </a:spcAft>
              <a:buClrTx/>
              <a:buSzTx/>
              <a:buFontTx/>
              <a:buNone/>
              <a:tabLst/>
              <a:defRPr/>
            </a:pPr>
            <a:r>
              <a:rPr kumimoji="0" lang="en-US" sz="2267" b="0" i="0" u="none" strike="noStrike" kern="1200" cap="none" spc="0" normalizeH="0" baseline="0" noProof="0" dirty="0">
                <a:ln>
                  <a:noFill/>
                </a:ln>
                <a:solidFill>
                  <a:prstClr val="black"/>
                </a:solidFill>
                <a:effectLst/>
                <a:uLnTx/>
                <a:uFillTx/>
                <a:latin typeface=" Arial"/>
                <a:ea typeface="ＭＳ Ｐゴシック" charset="-128"/>
                <a:cs typeface="+mn-cs"/>
              </a:rPr>
              <a:t>Commercial support was not provided for this activity.</a:t>
            </a:r>
            <a:endParaRPr kumimoji="0" lang="en-US" altLang="x-none" sz="2267" b="0" i="0" u="none" strike="noStrike" kern="1200" cap="none" spc="0" normalizeH="0" baseline="0" noProof="0" dirty="0">
              <a:ln>
                <a:noFill/>
              </a:ln>
              <a:solidFill>
                <a:prstClr val="black"/>
              </a:solidFill>
              <a:effectLst/>
              <a:uLnTx/>
              <a:uFillTx/>
              <a:latin typeface=" Arial"/>
              <a:ea typeface="ＭＳ Ｐゴシック" charset="-128"/>
              <a:cs typeface="+mn-cs"/>
            </a:endParaRPr>
          </a:p>
        </p:txBody>
      </p:sp>
      <p:sp>
        <p:nvSpPr>
          <p:cNvPr id="5" name="Title 1">
            <a:extLst>
              <a:ext uri="{FF2B5EF4-FFF2-40B4-BE49-F238E27FC236}">
                <a16:creationId xmlns:a16="http://schemas.microsoft.com/office/drawing/2014/main" id="{FA663ECD-276E-7A5F-46F9-F8630E4774B1}"/>
              </a:ext>
            </a:extLst>
          </p:cNvPr>
          <p:cNvSpPr txBox="1">
            <a:spLocks/>
          </p:cNvSpPr>
          <p:nvPr/>
        </p:nvSpPr>
        <p:spPr>
          <a:xfrm>
            <a:off x="6822440" y="6464"/>
            <a:ext cx="5267960" cy="694583"/>
          </a:xfrm>
          <a:prstGeom prst="rect">
            <a:avLst/>
          </a:prstGeom>
        </p:spPr>
        <p:txBody>
          <a:bodyPr lIns="91440" tIns="45720" rIns="91440" bIns="45720" anchor="t"/>
          <a:lstStyle>
            <a:defPPr>
              <a:defRPr lang="en-US"/>
            </a:defPPr>
            <a:lvl1pPr algn="r" eaLnBrk="0" fontAlgn="base" hangingPunct="0">
              <a:spcBef>
                <a:spcPct val="0"/>
              </a:spcBef>
              <a:spcAft>
                <a:spcPct val="0"/>
              </a:spcAft>
              <a:defRPr sz="3200" b="1" kern="0">
                <a:solidFill>
                  <a:srgbClr val="FFC000"/>
                </a:solidFill>
                <a:latin typeface=" Arial"/>
                <a:ea typeface="+mj-ea"/>
                <a:cs typeface="Arial" pitchFamily="34" charset="0"/>
              </a:defRPr>
            </a:lvl1pPr>
            <a:lvl2pPr algn="ctr" eaLnBrk="0" fontAlgn="base" hangingPunct="0">
              <a:spcBef>
                <a:spcPct val="0"/>
              </a:spcBef>
              <a:spcAft>
                <a:spcPct val="0"/>
              </a:spcAft>
              <a:defRPr sz="3631">
                <a:solidFill>
                  <a:schemeClr val="tx2"/>
                </a:solidFill>
                <a:latin typeface="Arial" charset="0"/>
                <a:cs typeface="Arial" charset="0"/>
              </a:defRPr>
            </a:lvl2pPr>
            <a:lvl3pPr algn="ctr" eaLnBrk="0" fontAlgn="base" hangingPunct="0">
              <a:spcBef>
                <a:spcPct val="0"/>
              </a:spcBef>
              <a:spcAft>
                <a:spcPct val="0"/>
              </a:spcAft>
              <a:defRPr sz="3631">
                <a:solidFill>
                  <a:schemeClr val="tx2"/>
                </a:solidFill>
                <a:latin typeface="Arial" charset="0"/>
                <a:cs typeface="Arial" charset="0"/>
              </a:defRPr>
            </a:lvl3pPr>
            <a:lvl4pPr algn="ctr" eaLnBrk="0" fontAlgn="base" hangingPunct="0">
              <a:spcBef>
                <a:spcPct val="0"/>
              </a:spcBef>
              <a:spcAft>
                <a:spcPct val="0"/>
              </a:spcAft>
              <a:defRPr sz="3631">
                <a:solidFill>
                  <a:schemeClr val="tx2"/>
                </a:solidFill>
                <a:latin typeface="Arial" charset="0"/>
                <a:cs typeface="Arial" charset="0"/>
              </a:defRPr>
            </a:lvl4pPr>
            <a:lvl5pPr algn="ctr" eaLnBrk="0" fontAlgn="base" hangingPunct="0">
              <a:spcBef>
                <a:spcPct val="0"/>
              </a:spcBef>
              <a:spcAft>
                <a:spcPct val="0"/>
              </a:spcAft>
              <a:defRPr sz="3631">
                <a:solidFill>
                  <a:schemeClr val="tx2"/>
                </a:solidFill>
                <a:latin typeface="Arial" charset="0"/>
                <a:cs typeface="Arial" charset="0"/>
              </a:defRPr>
            </a:lvl5pPr>
            <a:lvl6pPr marL="377187" algn="ctr" fontAlgn="base">
              <a:spcBef>
                <a:spcPct val="0"/>
              </a:spcBef>
              <a:spcAft>
                <a:spcPct val="0"/>
              </a:spcAft>
              <a:defRPr sz="3631">
                <a:solidFill>
                  <a:schemeClr val="tx2"/>
                </a:solidFill>
                <a:latin typeface="Times New Roman" pitchFamily="18" charset="0"/>
              </a:defRPr>
            </a:lvl6pPr>
            <a:lvl7pPr marL="754371" algn="ctr" fontAlgn="base">
              <a:spcBef>
                <a:spcPct val="0"/>
              </a:spcBef>
              <a:spcAft>
                <a:spcPct val="0"/>
              </a:spcAft>
              <a:defRPr sz="3631">
                <a:solidFill>
                  <a:schemeClr val="tx2"/>
                </a:solidFill>
                <a:latin typeface="Times New Roman" pitchFamily="18" charset="0"/>
              </a:defRPr>
            </a:lvl7pPr>
            <a:lvl8pPr marL="1131558" algn="ctr" fontAlgn="base">
              <a:spcBef>
                <a:spcPct val="0"/>
              </a:spcBef>
              <a:spcAft>
                <a:spcPct val="0"/>
              </a:spcAft>
              <a:defRPr sz="3631">
                <a:solidFill>
                  <a:schemeClr val="tx2"/>
                </a:solidFill>
                <a:latin typeface="Times New Roman" pitchFamily="18" charset="0"/>
              </a:defRPr>
            </a:lvl8pPr>
            <a:lvl9pPr marL="1508743" algn="ctr" fontAlgn="base">
              <a:spcBef>
                <a:spcPct val="0"/>
              </a:spcBef>
              <a:spcAft>
                <a:spcPct val="0"/>
              </a:spcAft>
              <a:defRPr sz="3631">
                <a:solidFill>
                  <a:schemeClr val="tx2"/>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C000"/>
                </a:solidFill>
                <a:effectLst/>
                <a:uLnTx/>
                <a:uFillTx/>
                <a:latin typeface=" Arial"/>
                <a:ea typeface="+mj-ea"/>
                <a:cs typeface="Arial" pitchFamily="34" charset="0"/>
              </a:rPr>
              <a:t>Disclosure</a:t>
            </a:r>
          </a:p>
        </p:txBody>
      </p:sp>
      <p:sp>
        <p:nvSpPr>
          <p:cNvPr id="12" name="Slide Number Placeholder 11">
            <a:extLst>
              <a:ext uri="{FF2B5EF4-FFF2-40B4-BE49-F238E27FC236}">
                <a16:creationId xmlns:a16="http://schemas.microsoft.com/office/drawing/2014/main" id="{706D8698-2CD7-E550-E702-01004DA1F2D9}"/>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D6967D-3090-4410-9A5E-5CF9E944BAA2}" type="slidenum">
              <a:rPr kumimoji="0" lang="en-US" sz="132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32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976752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E1DE3-86C2-08F3-B36F-94D8DF69D8E5}"/>
              </a:ext>
            </a:extLst>
          </p:cNvPr>
          <p:cNvSpPr>
            <a:spLocks noGrp="1"/>
          </p:cNvSpPr>
          <p:nvPr>
            <p:ph type="title"/>
          </p:nvPr>
        </p:nvSpPr>
        <p:spPr>
          <a:xfrm>
            <a:off x="6793653" y="6464"/>
            <a:ext cx="5774483" cy="694583"/>
          </a:xfrm>
        </p:spPr>
        <p:txBody>
          <a:bodyPr lIns="91440" tIns="45720" rIns="91440" bIns="45720" anchor="t"/>
          <a:lstStyle/>
          <a:p>
            <a:pPr algn="r"/>
            <a:r>
              <a:rPr lang="en-US" sz="3200" kern="0" dirty="0">
                <a:solidFill>
                  <a:srgbClr val="FFC000"/>
                </a:solidFill>
                <a:cs typeface="Arial" pitchFamily="34" charset="0"/>
              </a:rPr>
              <a:t>EFMP Knowledge Center</a:t>
            </a:r>
          </a:p>
        </p:txBody>
      </p:sp>
      <p:pic>
        <p:nvPicPr>
          <p:cNvPr id="6" name="Picture 5">
            <a:extLst>
              <a:ext uri="{FF2B5EF4-FFF2-40B4-BE49-F238E27FC236}">
                <a16:creationId xmlns:a16="http://schemas.microsoft.com/office/drawing/2014/main" id="{4AFD5070-6E84-A7C6-1515-EA400CE4FBA6}"/>
              </a:ext>
            </a:extLst>
          </p:cNvPr>
          <p:cNvPicPr>
            <a:picLocks noChangeAspect="1"/>
          </p:cNvPicPr>
          <p:nvPr/>
        </p:nvPicPr>
        <p:blipFill>
          <a:blip r:embed="rId2"/>
          <a:stretch>
            <a:fillRect/>
          </a:stretch>
        </p:blipFill>
        <p:spPr>
          <a:xfrm>
            <a:off x="963037" y="1109663"/>
            <a:ext cx="11877473" cy="5524601"/>
          </a:xfrm>
          <a:prstGeom prst="rect">
            <a:avLst/>
          </a:prstGeom>
        </p:spPr>
      </p:pic>
      <p:sp>
        <p:nvSpPr>
          <p:cNvPr id="7" name="TextBox 6">
            <a:extLst>
              <a:ext uri="{FF2B5EF4-FFF2-40B4-BE49-F238E27FC236}">
                <a16:creationId xmlns:a16="http://schemas.microsoft.com/office/drawing/2014/main" id="{88312FA2-3D65-35CB-19E3-0A86585BD55B}"/>
              </a:ext>
            </a:extLst>
          </p:cNvPr>
          <p:cNvSpPr txBox="1"/>
          <p:nvPr/>
        </p:nvSpPr>
        <p:spPr>
          <a:xfrm>
            <a:off x="1460095" y="6805893"/>
            <a:ext cx="10897410" cy="4739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815" tIns="51815" rIns="51815" bIns="51815" numCol="1" spcCol="38100" rtlCol="0" anchor="t">
            <a:spAutoFit/>
          </a:bodyPr>
          <a:lstStyle/>
          <a:p>
            <a:pPr algn="ctr" defTabSz="1036290" hangingPunct="0"/>
            <a:r>
              <a:rPr lang="en-US" sz="2400" dirty="0">
                <a:solidFill>
                  <a:srgbClr val="000000"/>
                </a:solidFill>
                <a:latin typeface="Times New Roman"/>
                <a:ea typeface="Times New Roman"/>
                <a:cs typeface="Times New Roman"/>
                <a:sym typeface="Times New Roman"/>
              </a:rPr>
              <a:t>The E-EFMP homepage has multiple “tiles” for user to click to gain further information. </a:t>
            </a:r>
          </a:p>
        </p:txBody>
      </p:sp>
      <p:sp>
        <p:nvSpPr>
          <p:cNvPr id="3" name="TextBox 2">
            <a:extLst>
              <a:ext uri="{FF2B5EF4-FFF2-40B4-BE49-F238E27FC236}">
                <a16:creationId xmlns:a16="http://schemas.microsoft.com/office/drawing/2014/main" id="{66C1EEE8-C752-341D-D336-A338CA9DE199}"/>
              </a:ext>
            </a:extLst>
          </p:cNvPr>
          <p:cNvSpPr txBox="1"/>
          <p:nvPr/>
        </p:nvSpPr>
        <p:spPr>
          <a:xfrm>
            <a:off x="8191" y="7517140"/>
            <a:ext cx="3983783" cy="231923"/>
          </a:xfrm>
          <a:prstGeom prst="rect">
            <a:avLst/>
          </a:prstGeom>
          <a:noFill/>
        </p:spPr>
        <p:txBody>
          <a:bodyPr wrap="none" rtlCol="0">
            <a:spAutoFit/>
          </a:bodyPr>
          <a:lstStyle/>
          <a:p>
            <a:r>
              <a:rPr lang="en-US" sz="907" dirty="0">
                <a:latin typeface=" Arial"/>
                <a:cs typeface="Calibri" panose="020F0502020204030204" pitchFamily="34" charset="0"/>
              </a:rPr>
              <a:t>LTC Anne Chiquitucto</a:t>
            </a:r>
            <a:r>
              <a:rPr lang="en-US" sz="907" baseline="0" dirty="0">
                <a:latin typeface=" Arial"/>
                <a:cs typeface="Calibri" panose="020F0502020204030204" pitchFamily="34" charset="0"/>
              </a:rPr>
              <a:t> / anne.c.chiquitucto.mil@health.mil /(703) 681-5853</a:t>
            </a:r>
            <a:endParaRPr lang="en-US" sz="907" dirty="0">
              <a:latin typeface=" Arial"/>
              <a:cs typeface="Calibri" panose="020F0502020204030204" pitchFamily="34" charset="0"/>
            </a:endParaRPr>
          </a:p>
        </p:txBody>
      </p:sp>
    </p:spTree>
    <p:extLst>
      <p:ext uri="{BB962C8B-B14F-4D97-AF65-F5344CB8AC3E}">
        <p14:creationId xmlns:p14="http://schemas.microsoft.com/office/powerpoint/2010/main" val="229808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030191" y="0"/>
            <a:ext cx="5280660" cy="694691"/>
          </a:xfrm>
          <a:prstGeom prst="rect">
            <a:avLst/>
          </a:prstGeom>
        </p:spPr>
        <p:txBody>
          <a:bodyPr lIns="91440" tIns="45720" rIns="91440" bIns="45720" anchor="t"/>
          <a:lstStyle>
            <a:lvl1pPr algn="r" eaLnBrk="0" fontAlgn="base" hangingPunct="0">
              <a:spcBef>
                <a:spcPct val="0"/>
              </a:spcBef>
              <a:spcAft>
                <a:spcPct val="0"/>
              </a:spcAft>
              <a:defRPr sz="3200" b="1" kern="0">
                <a:solidFill>
                  <a:srgbClr val="FFC000"/>
                </a:solidFill>
                <a:latin typeface=" Arial"/>
                <a:ea typeface="+mj-ea"/>
                <a:cs typeface="Arial" pitchFamily="34" charset="0"/>
              </a:defRPr>
            </a:lvl1pPr>
            <a:lvl2pPr algn="ctr" eaLnBrk="0" fontAlgn="base" hangingPunct="0">
              <a:spcBef>
                <a:spcPct val="0"/>
              </a:spcBef>
              <a:spcAft>
                <a:spcPct val="0"/>
              </a:spcAft>
              <a:defRPr sz="4840">
                <a:latin typeface="Calibri" pitchFamily="34" charset="0"/>
              </a:defRPr>
            </a:lvl2pPr>
            <a:lvl3pPr algn="ctr" eaLnBrk="0" fontAlgn="base" hangingPunct="0">
              <a:spcBef>
                <a:spcPct val="0"/>
              </a:spcBef>
              <a:spcAft>
                <a:spcPct val="0"/>
              </a:spcAft>
              <a:defRPr sz="4840">
                <a:latin typeface="Calibri" pitchFamily="34" charset="0"/>
              </a:defRPr>
            </a:lvl3pPr>
            <a:lvl4pPr algn="ctr" eaLnBrk="0" fontAlgn="base" hangingPunct="0">
              <a:spcBef>
                <a:spcPct val="0"/>
              </a:spcBef>
              <a:spcAft>
                <a:spcPct val="0"/>
              </a:spcAft>
              <a:defRPr sz="4840">
                <a:latin typeface="Calibri" pitchFamily="34" charset="0"/>
              </a:defRPr>
            </a:lvl4pPr>
            <a:lvl5pPr algn="ctr" eaLnBrk="0" fontAlgn="base" hangingPunct="0">
              <a:spcBef>
                <a:spcPct val="0"/>
              </a:spcBef>
              <a:spcAft>
                <a:spcPct val="0"/>
              </a:spcAft>
              <a:defRPr sz="4840">
                <a:latin typeface="Calibri" pitchFamily="34" charset="0"/>
              </a:defRPr>
            </a:lvl5pPr>
            <a:lvl6pPr marL="502878" algn="ctr" fontAlgn="base">
              <a:spcBef>
                <a:spcPct val="0"/>
              </a:spcBef>
              <a:spcAft>
                <a:spcPct val="0"/>
              </a:spcAft>
              <a:defRPr sz="4840">
                <a:latin typeface="Calibri" pitchFamily="34" charset="0"/>
              </a:defRPr>
            </a:lvl6pPr>
            <a:lvl7pPr marL="1005754" algn="ctr" fontAlgn="base">
              <a:spcBef>
                <a:spcPct val="0"/>
              </a:spcBef>
              <a:spcAft>
                <a:spcPct val="0"/>
              </a:spcAft>
              <a:defRPr sz="4840">
                <a:latin typeface="Calibri" pitchFamily="34" charset="0"/>
              </a:defRPr>
            </a:lvl7pPr>
            <a:lvl8pPr marL="1508632" algn="ctr" fontAlgn="base">
              <a:spcBef>
                <a:spcPct val="0"/>
              </a:spcBef>
              <a:spcAft>
                <a:spcPct val="0"/>
              </a:spcAft>
              <a:defRPr sz="4840">
                <a:latin typeface="Calibri" pitchFamily="34" charset="0"/>
              </a:defRPr>
            </a:lvl8pPr>
            <a:lvl9pPr marL="2011508" algn="ctr" fontAlgn="base">
              <a:spcBef>
                <a:spcPct val="0"/>
              </a:spcBef>
              <a:spcAft>
                <a:spcPct val="0"/>
              </a:spcAft>
              <a:defRPr sz="4840">
                <a:latin typeface="Calibri" pitchFamily="34" charset="0"/>
              </a:defRPr>
            </a:lvl9pPr>
          </a:lstStyle>
          <a:p>
            <a:r>
              <a:rPr lang="en-US" altLang="en-US" dirty="0"/>
              <a:t>Minimizing PCS Stress</a:t>
            </a:r>
          </a:p>
        </p:txBody>
      </p:sp>
      <p:sp>
        <p:nvSpPr>
          <p:cNvPr id="3" name="Content Placeholder 4"/>
          <p:cNvSpPr txBox="1">
            <a:spLocks/>
          </p:cNvSpPr>
          <p:nvPr/>
        </p:nvSpPr>
        <p:spPr>
          <a:xfrm>
            <a:off x="2076239" y="1050797"/>
            <a:ext cx="9690063" cy="6232208"/>
          </a:xfrm>
          <a:prstGeom prst="rect">
            <a:avLst/>
          </a:prstGeom>
        </p:spPr>
        <p:txBody>
          <a:bodyPr/>
          <a:lstStyle>
            <a:lvl1pPr marL="342887" marR="0" indent="-34288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1pPr>
            <a:lvl2pPr marL="783744" marR="0" indent="-326560"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2pPr>
            <a:lvl3pPr marL="1219158" marR="0" indent="-304790"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3pPr>
            <a:lvl4pPr marL="1737299"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4pPr>
            <a:lvl5pPr marL="2194484"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5pPr>
            <a:lvl6pPr marL="2651668"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6pPr>
            <a:lvl7pPr marL="3108853"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7pPr>
            <a:lvl8pPr marL="3566036"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8pPr>
            <a:lvl9pPr marL="4023221"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9pPr>
          </a:lstStyle>
          <a:p>
            <a:pPr marL="0" indent="0">
              <a:spcBef>
                <a:spcPts val="0"/>
              </a:spcBef>
              <a:buNone/>
            </a:pPr>
            <a:endParaRPr lang="en-US" sz="2267" dirty="0"/>
          </a:p>
          <a:p>
            <a:pPr indent="-414516">
              <a:spcBef>
                <a:spcPts val="0"/>
              </a:spcBef>
            </a:pPr>
            <a:endParaRPr lang="en-US" sz="1813" dirty="0"/>
          </a:p>
          <a:p>
            <a:pPr indent="-414516">
              <a:spcBef>
                <a:spcPts val="0"/>
              </a:spcBef>
            </a:pPr>
            <a:endParaRPr lang="en-US" sz="2267" dirty="0"/>
          </a:p>
          <a:p>
            <a:endParaRPr lang="en-US" sz="2267" dirty="0"/>
          </a:p>
        </p:txBody>
      </p:sp>
      <p:sp>
        <p:nvSpPr>
          <p:cNvPr id="6" name="AutoShape 2" descr="data:image/png;base64,iVBORw0KGgoAAAANSUhEUgAAAUoAAAAyCAYAAAA6L5IdAAAgAElEQVR4Aey9ZZRVR9r+TXQmI888SWYyE5mJhxDHQoQEkuDuEggSCC4NtLt70+7u7u5NC01Dow002ri7O7//uqvPgUMHEiR55v3w7rVq7X3OttpVta9961XtuHmD+ys3udty89p5Lpxq5viefPZs8GNLnT5NpeNpyO5LVdKXlMV0pTK+G/VpPVhTMISNldPZucqag1ujOXmwhssX9sHNa3e79H3W637rr3Mcd3+Wu1fi///3oVrgvseVTr/c65yHqsB/8yQZX/fxXPK89zsWb978/d6He7W79v82TXnzhubZ2vx/fzhyn+2ivbd2fbd20u77P1i3u6+Ha9MgVy+d4Oyx9RzdncuuDYE011uyoXIWq/LHUpUykMLob8kP/4LCqM6URn9ESdQnFEV+SnF0dyqTelGbOZQV+ZNZXb6EzSuc2bs5mpMHKrl0dgc3rl28826/eSPc5Nq16xw7dZ4NOw9SuW4n5et2ULWhhWVN/zelqqmFivU7qVi3k/rNe9h9+CQnzp6n5dBxVjTvoWL9DsrX7/g/q4/2uSs3tKj7Vq3fSdOuQxw7fY7DJ8/S1HKI6g0tlK3VttOuO+pWuX4npWu2q2fZc+Qkl65cbQWAR365BXBucuPGTQ6eOEPD1r2Urduh2qdtf7XWfSdVG3bS1HKQE2fOqbJx92Gqm1pUH8sx2md92HX1xl0s37yblVv3sa7lINv2HePA8TOcu3j5znGr/fWL47f1+c5cuKSuU7d5N2Vrt1PUuJWCVVsoX7sdqf+p8xe5KW15a2kLsDogeusY2dD9X87RXXT36V5be4zsv8nNmze4dOUa+4+eYsf+Y5w8e0EdcO36dTbvPaL6Yu3OAxw/e54bAqA/A7T7uY8WeO9dj6tXr6mxuG3/MXYdPsmZ8xdV/aSO94Vhv9gPvw7evw6U2naTAXvtAudPNnNoewqba42pzx5GcUwXsoPak+b7FklebxHh0gF/m48Jd/6Y7KAOlEa9Q05wB2I8PibY4RNCnT4g3PldYj3eJt33LfLD3qMy6WtWF09m5xoPju8r5/L5A9y8IS+bdvmNGkPTiRcuXaFh8x4c48oYZxfLKJsYxjsl8r1L0u9fXJMY75LIGIc4xtjFMscnk9TqDazZsZ+EijUs8M1kjF0Mo+1ifv+6tHnesY7x6r7jHeJxTq6gvnk31U07cUmqYLJzIiOto1U7TXBNvqNuct5wyyhmLE0lvKiBHQeOazvuzpf1QQer5ipHTp0jddl6ZvukM8ImitEOcYx3TmSCTv3HOiYw2j6O8Y7xOCeVs2bbXlU8UquY7JrEKJtoxjklMMH10fr4B7dkpnmmMscvA/3QfOzjywjKqye7fhON2/az/9hpZHzdCWx3Gb+asShAJGDonVnLDO90JrknM9ElkXEOcUxzTyE4r54te49y9dp1nTa9c/MODL1zl+bX3QBIe+Av7UPdd8f+4ySWriYws4bVW/aqEy9euUZi1ToWh+QRkLec5r1HuH7jF64lff9Li9p/7/MFoPPrN+GbUU1S5Vq2Hzimc7W7tO+DjrVfOf4XgPLOSgt4HdmVz5blJjRk96co/H1SvF8lzu1lgu1fw8PsPVxMP8bZuDM2+p/hZ9uRvOB3qIh+gzS/d/G27ozF4s8xWfg5pgs/ZanF+yR7vkK2/z9I836JdL+3KYn5jDXFE9m93ovTR1Zy/Vrr1+tWizzq10NzodPnLpFdu5Fh5hE8N8iUZ/sb8/wIK54fZfP7l9FyD2ueG2Ku7t3hRzfsEysobNyGRVQxH//oxnMDTXh2oElrXdTxv3O95B6jbXhumEXrfYeaM8IulrS6jSRUrmWMTTSvjrTmf/sa8/xwK/4+xvZ2O8l5Iyz5Wz8j/j3SSgFSTv1mrl3TeTF+ZRDeVSLQAMnlq9eo3djCHM80Xh1rw//2M+TZ4RaqDf+u01/PDbPk2UFmPD/MguE20RQ0NFPU0MxEhzheG23Ds/2MeG64JX8f82ht+Y/RNvxzrC0vf2/Haz840f5HVzrO9eE70zAme6TgkFBGVu1GWg6eQAlYtwfvnZKP5v/rN25QtHorw2yieXOKM13n+/CdYRA99PzpvSQI25gSVm/dz+nzl7h2XadNgSvXrnH+4hWuXLlturpy9Zo69tzFKz+T7a5fv6EkwrMXdKXfVon92o0bCPjJvlaNoLWCZ85fJm/5JqY7JzLGMoKk8jVcvX6DC5euElOymhneGXikL2Pj7kPc0CD2lWvXOXP+EtJ32kU+CLJfwPTy1eucPn+Z85euaHertXxcLly+yrHT5zl04qyqi/YA0bpsowoZaR6OVWQxq7ft1+66fzPHw4xDzTn3AMrbIClS5Lnj69mzMZDVReMoi+lAlt8/iHR8EW/L9nhbfYKHRTfsDLtjY9AdB6MvcDT+jBCnT8gPeYeyyLdI8XkfL+tPMV3UA/2532C0oCeB9p0piXiLgtA3CXN6F2+Ltwixe4ks/39TnfwZm2oWcWRXNlcuHLxTnH8UsNQ07cmzF0muWk+PRQG0676Adp/Po913S2jX2+D3L33kHvq0+1pP3VteduPIIrJWNKMXlMvLo2xo9+X81iL16WP4f1Mnqde3i2nXfT7teujxjXEocVXriShZRR/DYP7cy4B23ebS7tsltOurUydVP33afbVAlVfG22MTV6bU0VtS1QP32e3xd/jkOXyyauk0cyntvl7Y2le99H/eLt9I3RfSruciehoGk1G3UX0MB5uE8xdpx8/m0k6O0a37Q/e3fmsfSj2kyHX6G/Pn4Ra8O8WFoeYR2MeWUb5mB0dPn9d5oXUkH82/V6/dIKV6PV0X+vHKREclFVtEFmEfW4JTbCkZ1RvYvPuIMhNVr99BbdNOtu47yubdhylpaKZuw06Onz7P1evXFThn1WzAJ20ZYbn1LFu3g2NnziMgePzMeZat3UFUfgNJpWto2nlQqdQXr1xl0+7DFK5sJqZkFYGZtaRVrVVS7NmLl9my5ygWEYW8M9GR18faMmdpKqs27+HQ8TOkLNvAkpB8AvPq2XHgmLrezgPHSalYi396NWmV69h58JgCeLmPgGnhqi3El64mILOW2OJVSrOTj4D0+OlzF1nVvIek0tUEZ9eRVrVe1e3cpSts2XeE+V6pfD7Lk0X+2azcsk+nXX9ddb7rx/gBgPMuQHl7kF6/dpGTh2rZWm9GTepX5Aa9QtLSlwlzfgcPyy7YGnbH3ugrXM0+Y6lFF7ysOuFr24lAp07EeHYiI6gT2aGdSQ74lFC37nhY98TF7CsFmqk+71Id+yq5we3xtumGndGXuJh0Idj+bZKXvkhxxDs0Foxk36ZQLpxuuVOVeYAHvKOBNE176twl0mqa6GMc2vrCfadPu8GmPDHU/HcvTw4z5/EhZrTrZ6Tu/cpEJyzjSslftQWj8AJe/8GJdgJKvQ1a6zLM4nev0xPDzJHSbqAJ7QQw+xvR3yqK5JoNxJWvZZBFBP8zxLwVaAaZ8uTwO+v05FBzHhtkQrteS3higAmj7GKVre0OieFB+kznFWjcto9pS1OV1Ko+Zn0NeXKoBU+0aRdV996GtBtgTF+LCHJWbCavfjMjrWP4m9RdAH6gyc/q/jB9/vgQcx4bYspjg01pN0hTpO36GfJEbwP+PMCE1yc4Ms4+jvjyNew/dkZHutOA5S2gvE5azQa+Mgzi4zleGIXmk7ZsPau37mPPoROI9nPs9AWKG5qxCi9gjmcqNjEl2EYXM8stmaDMGnYdOs6OQyeUmj7CPIL3JzrSY643+gHZLNuwk/3Hz1C4cgvzvDIYqB/EMONQHOJKWS821gPHCcxbzvcOcXw5z4cu090YahqqzC1ihy1bvY2JTvH8ZaAJz/Qz4rNZnuqeYgeOrVjLHP9sfHOWs3nPEbbvP4Z/Vi29FgXQcYozg4xC8M2sYc+RU+w5egq/3OWMtY/lqwW+dP3Jg2/0/BTo1WzczcWr1xD7dnTBCqY5xNN3UQAjLSPVs67ecYCm3YcwDMrh20UBGIXk0bj1vypR3gbJa1fOKHthU7UeZbEfker1T4LtXsHJpDPmS77FYsm3OBp1w92sE362nYhw70Ks9xfE+X9LQnB/EkOHkRA6mvjQ0cSFjCImaDSR/mMI9xlBtG9/MkO/oCTqAzL83yHA9kOcTD5T17Rc/DWe5h2Id/0HuUEvUZfRh+1rvDl3csttyfKBJRStsbh1dApQisQx0DySpwaaKmngyRGW/HGUNc/8zuVPo615epQV7Qab0W6gKa9PdcM2sVwZ8M2iinjnRzcFNvJSq7qMtvnd6/TMaGukPDHcgnaDTHhyiBlD7GJIq2sisXIdw21ieG6ktZLGnhxuyZ/G/LxO0nYCUgLyH8zwwDW1in3HTt+GvIcAypPnLhJTtprPFvryuAD4QGPk/tr66vaVAKe051NDzRlkE01eQ7NSv8fZx/O81L2fkQLXu9Vd9zr3sy3P+sdRVqr8YaQVT4+0UgB86wP43WIllT831Jz+xiGEFzaw77huW9x+z65fv05uQzN9zML5z0QHei8JYL5XOhk1G5QKLQ0oZgwBTvPwQr5Y4EOHqS50m+OlgCShbDVb9h4htrRR2ZC7zPSk83R3BVILfDMUUIsUpx+Sx5cL/em1OJDPZ3vxnX6gktRTazYw1z+LrnO9ee9HNz6f683n87zpbxyqgDenfhNzfTJ49Xt7XhhhSR/9QBJKG5Wk55ldx1C7OKzjyyhauYW40kYmOsbzwVRXPp3pQbdZSxllHUVmbRPl67Yz2zeTD35yp8NUZwWWnWcu5dM53nikLlPOuiOnzipp9kenBL6c6827U134YpE/IcWrWL55D5aRhQw2DcM8ovC/rHprhrXYBk/sK6OpchbFUe+S4P4Pguzb42jSHYMFfdGb1QvrJZ8SaP8RkUs/J9avPykRY8hOmEVeugn5mQ5kpTmTmuRIUrwtSfFWJCeYkZpgRGr8YlJi55AcNZXksFEkBvQixrMLQQ4fYGfQFYO532GxuJeSTsMcXiXZ81/K2SOOngunt3Lzpsao/TBgqXm+W0BpFsFTA0QSMFID/Y8jrfjVol4SeVEerrQFyjemumGXUE5h41ZMI4t4e6orT/Q3VqCj6iL3+aV6PWQ97qj/aGv+2AYoh9rFkFrXRELlOoZZR/PcCCslbT45zEIBVds6CcA8LuDfx5BnR1gyxjGOmqZdOgZ+HbXzF0HzNois2r6PBYHZvDjOTpkFHhtqhgBT23vLb5EM2w0w4akhZgyyjroFlGPt4pT9WVRuOUZA9m7n3/pPAeB99O3Iu1xnlDV/GGnNU8MtlVQupoxn+hrS3ySEpKp1HD/bJqIDELth/sot9DUP54XR1nw41UUjidUq84X2SyO2u/TajfQxDlHmhX+NsMIsopDtB08otVwkzU4zlioHUFBuPZk1TeSu2ERW3Ubc05bxtUEQH87yYrJbCkMsovhkliezfTJwSKrgB/cU+ppHMNsvi+CCBhYFZPPpbC8MgnLIb9ispMSBxiF0n++DQ3wZOw+e4PCps+oD/6VhCHoheXhl1DDfJ4MhZuHM8kwjKG85C/wy6aHnh1lEAf45yxEn4FdLgpjikYx/7nL0/LPoNMODed7pNG7dS8vB42Qtb2JRYI6y2b43ayn/meKMaWwpJWu2Yx1VyAjLCAWYjVv/W6r3LZC8yIkDNWyqXkhZ9LukereCpJNpd6wNvsNW/0ucjD4mwKEj8YF9SY6dRUqiNVnp7hQXxFBVWUhtTTlVFXmUFCVRXJRAUVE8ubkh5GZ7UpDjRFGuLVlptsTH2RAXbU5i5E/E+fcgyP49HA06YbLgG8wW9cbJ5HPCHF4hJ+Cf1KX3pGWdLxfP7NaOndb1L750bWwXmjP/m0ApL+rPJMoEceb8fwgoh5oriTJV48y5H6AUoHlKJNKBJkr6+2DmUuSFFY/1reXX+kpHQRW1Pa58DT30A/mDfMx66/PkcHMlXd8CNR3Q/M2AUueaP7uPRopUH5l7AKVW2nx6hIClsbKr/nOkJVPdkqncsPNnDhkJVcus20Qv0zA+1fPDKCxfSWbrdhy4wxkibdiwdR8TnRN4rKcer462IbSggfNXrrGyeY9ycnw6yxO/rDpaDp9E7Iunz19ETBfmUUW8O8OdV6e6MNopgTFOCfQ1i8AovFA5EgUox7slE1LSSMvRU8SWrKLnAl9ljxSnmNgaf3JJYrRFpLL7is1THD72SeV8bRzKwtA8LKJLlEQ7zjaG6KKVKuQtqrjVvj3NIwXz6BK+d01W9/fMrqVpzxFlo+ynH8hcz1Sy6ppIrlyHeWShiggZYhtNp0X+vDHdHeOYEvV+WEUWMvK/C5StX3GR1s6dWK882xL/GO8mIPkOHlZf42jyDe6mnQm260CsZ1cSI38kMcWd5IwAcnJCqSjPorZuJbXL11JXU0ZNZQrLqpNZviqP+sZSKirzKSrKpqIil1UNBTSuyKC8NIKMrFCSUv1IijcjKXQk4a5dcTTsjLleDzwse5Ls8z4loc9REvYsdZkD2LM5jssXdUIDHkSyfFigHGWFDPzHRWoRm5TYo6Ro7VMPsFZ2LTlXnADfLuFf4x0wi261UZoq1fvXJUqR3rTApOxlg8x4bPAjlCFmPCZ2U6U669Our5Gy8yXVbFBeb/EiPz/ylyVKqY9Ie0oF/m6JkipneKapmEPx7Krl1/pKA5Ry/Nb9RzEIzedf42yVJPv4IBP+MNLydwFK1Z6jWiVB1T9iPxanT782pb/YQI2UbfKpYZaqD5SqfhfQ/NNoG55WUrghj323hHemuOCaUqlUzFtOLvFcX71OUtV6vlwSyFeGwQQUNNCwbR9b9h9l24FjHDhxRnmHxYssavAgs3Ce7qXP62PtlP1ObIz1m3bzvU00XWcuxSGhXMV47j58gt2HTlDb1IJldLECypd/cGKscwIG4QVYx5WRUddETPlqpnmnM8opHs+cOhp3HFAhOF/M9WKBTwaV63aQU7sRUYf7Lg4gqrABifs8e/GSkii7G4awMCQPm/hSxtnHMtIqEq/UKhq27MUzvZpvFgcw0ysNy7gyxgjYuiQSWrqagyfPkVvTxDCTUOZ5pRGYU6dC4waYhCoNZqZvBgNtonln5lIMIovIW9mMSUgeA42CMQ7No6G5NUypdWC1EYh+7YP8EPvbqYBNDYBcOr+PvRv9qEv9nFTPF/Cz6YCNwdfYGH6Dt1UXIp3fI8n/K9LiF5CUV0Bc4QYSM9MpyvVlZW0yK1eUU1mZS3FBAIXZzhTn+7KsKoq6ujQqK/MpLKqgonIlGzduY39LAzvWRVFV7EFyRiTx2WUkZ8UpAA5y7oa/zQckeH5ISdSHVMW8QX7gs+QGv0ZD/kSO7Crk5nWd0IL7fXDNcz6wRDnKiqdGWLYa7/sb81hfeZGMWh0y8lI9SOkv5xq0Oka+1uNfo+0wjSwmb+UWbgGlANYA41YV8S6qtxYolRNFpK2+xrTr9whFJB8pAt7ijf9mCb1Nwkhctp74yrUq3OZ+gFKkqVZwMOCp/sZ8tsCPgNz6W0HKvwqWmv4R26Q4OPqZhfOk1KufIU+NsLhlF/yZpPeIqrdSxwUoR1jwhDj1+hvyZD8pRjprI57oZ8TjAp7ShwNNEcec1EXbH7r1ekYjmUoftftOnz8OMlXSYPWGnYgHWLtIfGRq9XplixP79I9LU5Q67JhcgX1iOem1TSrOcnnTbiwjCuk624u3fnCi8yxPBpmEEVHQQO3GXVhEFtJ9gS8DTEOZ452OY1wpAVm1JFWsVXGe/S0ilP17jH2sOja8cIXynNds3KVslF8sDmCIdTSLgnIYYRVJl9meOMaXsWnPEUpXb+V72xjaT7BnqlMCdRt3qaBvm8RyPlsSpFTv8KKVWEUVMcQsTNllZ3mlMcQ8gp6L/HFPriK0aJUCyn7W0Xjn1rPtwAmSy9Yw0CBIAaU4faa6JfHt4kDG2sYqm+oohzje/smdxWEF5K5oxigwh776gegH5ajEDG0b3ncW1P3ixF2Oa6e9mdglD7fksrpoDEWhL5Lg9gIelp+xaE5/jOZ9TpDde6QEf0t6qhWphWUkVp4kofIEyXml5Od4UV3sTnWxGwV5rmRkuZAa70JGgD35niYUhZpTmOFJdnYI+dmx1FeX0bKxhL0bAlhZZkRamiexBU3El+whIS2K+LCxpPp3oCD43xSEvkeKX2dil7YneekLlEa9y7Z6UxX4fuOGNk7rPu1fmod9EKD8wwhLntZIMn8bY8O/xtnxyngHXh5vz0vj7R68fG/HS+NseXGEFS8Os6TTDE9ck6tULJ1JZCFvTXXhiQFGvwiUSnobYcUzI6z4nxGWrTGgI6x4bqSVsiWKPfGBipw30or/HWym4iEltnS0TQzpdRuJq1zLUOuoVhuleJzvYaNUIKHspVaI9KdslaOsVZxd066DrVkU2sF2l4Gom9GxZd9RzKQtJrso59BjA0344+hW54kuGOluP6zqrZwxIyyVtPo/Y22UTeyj2Z50medNp7ledJztScc5XnSa680ns71pP82Vf4y14QnRCvobKS1D69hRa13VfZQVfxAnl4RQ9dLni4V+hBWu5Ojp2+YIsVEWNW5hmFUkr02w5+Of3Pl8oS+d53rxxQJf1Q7pNRsIzKpluiQqWEdhGl6AcVi+Ag09nwxKVm9VXv4FAVl0EbveaBu+nO2pYk8z65pYsWUvzilVfL0oAFHP+ywJwDy8gHXb97NmxwEWheTR/icPXhhrw9s/ONLxJ3dG2UYrCfbMhcs07zuCnl8Gb42z49MZHgTl1LFh1yGWZtcxwDIKi5hSlblV0rhVSYXtJznx2lhbPp7mppIQaja0ULm+hZl+WQx3jCewcKXytqdXrmOcZSQmQTkqocAjbRnj7eP4ZqEffQ2C+ULPj47zvLFPrqRszXbso4oYaxWFTdR/I45SfMk3rnHuZDOb64yVXTLT71+EO7+Hg0lP9Od8g83ijkQt/Zys5AVklRaTVn2MxOorJJQdILFgBem5yeRkeZOTZkRqmiEJ2UtJigwm29CWwrETyZ/xPRn+liRneJOWvpSCnCBqy0JorHKnqsCa1MwQYgubiS0+SEJ2PinJVmTHDaYg7H1i3d/Dw+JLPG26E+nyJlm+L1Cf2Zu9m6K4cuGI9tW7M5j3bi+i/KdZHgQoRWp4YogZ/5zoQE+jYKZ7pquvnX5wLnoB2egF5DxYCcxhYUA2830z1KCyjS6hZNVWajbtwiAsn9cmOfGYSKh3kyjFBDDckieHmPOnEVa8Nc2dAebhTHNP5iePFH50T2aKa9JDlx8c45loF8NUp3h80qup27xHAaXc42/iVf5VoGwFM2WrFEmwjwFfLQ4gsXLtLQ+u6oK79Y9G7RYJK39lMwPMwvmLOIf6GvHEkF93wjwKUD4+2JSnh5rxxo8uSjV1SqnCJ6cOr6xaPDNq8MyswSurjqUZdcrxNtM7nc8X+fPsGBvk3CeVk0miJto4mjSOISWB9tbn7SkuWMSUsOPQ7cwlyZvetPsQ3hnVTHdLZrxkZdnGMNwykgkOcXhlLFOAFVGwAo+kCuJLViEfnhXNu3GOK8U1oUxJeHuOnaJ49Tb0/DLpvTiA8dZReKYuY+Oew5y5eJnV2w8oCXG8dTSjzSNwTShnQ8tB6pv38pNPJm/86Mbrk534ZrEfC3zTiS5Zxe4jJ1V3nbt0mdTKtczxSOEn50TiSxrZfvA4xWu345a2jNSaJg4cO6MCxbNqm5jmmsQAgyBmeaQgQC3v254jp4kobWRpVg3lG3Zy+NQ5Vm3ejW/qMpLLVivpdt3Og4Tm1fOTayLjbWOUhGkYXkBB41Y27zlMdvV6/NKryazewK5DJzRRMGI2/L9QvYHLF49yYFsS9Zn9yfR9gSjXt3Cz6I7F4p44GXUlzPUrUqKmkJHhQnpREenL9pBYcYSovGZC01cRkbGchJwKEjPCiU11JibDh3T/ACqmmrO86wjKvxlNhpkH8ekFJBfnkZYXQ0a6FxkZfqRkpZJQsJKE0l2klzSQVxBNVk4waWlOpEaOIdCpGzZLumFr2AMvq85EOv+HnKB3WFs2i9OHV2ixr3V9txdQ9z/N0fcLlCJttNqsDOkww10ZxZdtaKHl0AnVUVv3HVHBvxIA/CBFJCZJ+ZJzZDBKNoR8oRcF5fLSeIdWtX6AiUb1vv3yiYoogPBYP2P+d7glA8wiCCtYwdrt+1i3Y7/yHDY07+Fhy4pNu5W9q3HLXhXDd+DEWeIq1tDLKIQ/iw2zr5Hy6CpVVVdyars9yprHxG773WL+M8GBJUG5yEtwe2mjAchAl2F/E3YfOYVzUoXKUnmsl766jnwctKqsrhSpu/0wQCkqs4T2iOnkDwON6TrPWwFjy6GTHDtzQQVrHz11TkmA8vvo6QscOnkOyW0Oyl/BEKsonh9joyRLiUO9q0de2kKkzz4GKqNHbG9rWw7oNMVNzl24xK5DJ1m/8yArt+xlxeY9SF+s2rqH7fuPqvhCCQESu63k30uGjqRJSnD35l2HOHTiDJevXeP0hUtsbDlExZrt1G1sUQ6VS5rsGMmSkXjLWsl3X7uDnfuPKdunqN7ije6m589s3wzSqtez80BrTrfkc6t+AQ6fOMv6HQeQsSG2T3G2HT97gZbDx9X9xdYqGYwnzlxg7fb9VK3driTWU+cvqWtIvvi+Y6doOXxCnSf1kQDz3QdPcPDoaS5euqqcV3uPnmLF5t1Ur9/Jqq17la1W8sjPXbzE4RNnENurrC9evnx/wpHu+/8I20r1Pnt8HZtrjSiKeJ9wh5dxMfsUK/2eOBl3I9T1MzJjp5KZ4U54pCM+Aa4EJZQQnb+F0LRVOPhn4RCQT3h2E0nlK4nLjicuwossQ1OW9Z5I7evdKXn3O9LHGpIQVER8+SYiC5cRmphCeEoREdkbiS05QEbVbmpXVLC+IY6amkwyCrKJT3AmzHsY7sxsQAMAACAASURBVGYdMZn/JUYLvsPN7BNiXV5kWdJXHGiOQAg6bqltv9YQmuH5IECpHDa99ZX6FZSznGO6XlzN9X6L1ZZ9x1gYmMu/xtr/IlBqQ3CeH27JJOdElm/a9Vvc/q7XuHDlKvEVa/jGIIhnBPjuEygFgCQoXMDhmYEm9NAPImnZei7rpNrdmQjQ6kyUl02kIslz/osA87eLlXNIAPF3Bcq+BvxhgLFSjWNKG7n5SznLmpaSGNGQ/AYlWT4pQCjxp8MsWj9uuh+OUVZK6hQ769+GWzLeOYHaZt0+k2dvff67doL6gEjq322NqO1xv7Sv7bFtf6/etg+LqBIMQwtUSJVkydyxyNfrN1l+q+toK9PmY/tr7/4j7leZOUdasqnPHkK676v4WL6LxeIe2Op3I9ixI8lhI8nNdiU5PQp7e31mz56EnqkHHlG1hKTWY+MRibF9EH4JNSTWbCO1bDlpARGkT5lNepeexL7yLhFvdSKh3w+kuqUQXbidpakrcQkpJiBlLRH5+0mqOERV4y527WzkxL4qdm6robx2OUnZGcTHLCLc43OsFn3Kwpm9sDH4khDbf1MQ0p7N1Us4fXgVN29qjeO/0niaNn5woDRQ9qqQ3HqOnTqr7anfdN287ygLg3L517j7BMoRVkrFlvCP32u5eFmAcq0Cyj89IFCKFKikyt76vPi9PeaRRUoCuu3x1fbV7RdIGIJcUip5/yd3nhCvc19D5RxqDce5LVnrSpLa7UeTKA15eqAxn873ITh/xR05xr/UthtaDjHNK51nR7dKlfK82vqotSacSBuI/uch5oywiVbB17efWrbuDYJ3v7+cc/sK6hgFaG3+a93RKnm1PV5zYWEFEgat2qZdSn2+I59cN0qhbUUEeH52zbvdX3tim30/q6/sb3OM9lT1f5t9unW7VZffTwVvd+3KSVrW+1ES3YUEt5fxs/5EpSW6m31CtNeXZCYbkpUXTWiEP4sWL2DwsPEMHL2IxXbxBCXV4h9biL1nNE5+yYTkrSazehc58dUkLrDDu8cgDNt/iGmXHoROXkJWSDFR2Ruw8kvHwDYU98hlRBfupbDhMFta9nL+5Baund3I6WObWbdpExklNcQlexIXPAIf2y4KvB2Mu+Nj+Q7JXq9RnzWMg9uSuX71tnH8F2mXNA3/MEDZeZ43ofkClDr3utWR97OhHQi669vnbd6rAcrxvwyUEgYkzoG/j7BSsXmicj/a0mYA6lxMgpxF9RaJ8kGAUgsWImGJE+Op/kYMtYwkd8XmO0FIDfDWGwqRgtCMTXBO5M/iKe5jqALYW+MS7xLcrSu1PaTX+7bqbcjTA0z4dJ4PAbnLOXlOh4xFvZAC6jpF00ZCr2YWXcxrk53b2JV1QF0kyqFmKqrgT4PNGWIZqZw3d0qB9wOUmnGjCxC3AET70dEFL+3xOuBxFyC6cvWqIrAQVV7o7NRy61l1zr0FRm2u+7NravbfqpumsW6t7nZ+2/pr6qG9htz7vu7f5tra836DdbvzJzfSvNyM7MB3CLF9DTezz3A0+hxf244khgwhM9uX+LREXNzs+GmWHv2GzaPnwIWMme6ItWcKEZkNBMWXYuMWilNQBvHF28kr20dyWCkOC2yYMmgMsyfMJtgziZyCzYSm1KJv48kcfQdcw4rIqT3A5j1nOXfuBFzaxY0L27h6fg979+2huKaR+Ix44mMWE+vTHR+rj7DW/xp7w85EurxBWWw3Wta4cOXCnTafO9Q63UbSdNaDAKWyUfY1RAKo7RPKVDK+qF17j55m15GTPy+HT6qAX8m9lRxXISNQ7C53G3w6g+zBgNJIebq/d4xXcW5i4xQ+RFlLjNu9itiLRLWSl0LZn1Tb6AxSbVtp2un8IwKlsvGKY6q3Pu9MdcUqtlRlddx+Z7QvBMr2F5RXT5e53q1hSgOMeWqEOIc0WTJtgFELxtr1I0uUGqCUjJHj53SILHSBSdtemgc4dPIsNgllvP2jaytQ9teGdP0KUK7awnW57q1Fd/vWnzobd+kjbV894FokeiHikA/TnWCtud3PnrcNWN7tfjo1VZvasa4zvm8dcrfzH/a/n11fmJDuo74Pcb92x3bnsKF8Bqk+b+Jq0gEzva+xXtKNQKfupMfOICM3huDoOEwszJk605CRk2wZNM6aviMMGf+THQ6BeQSm1GLvE4+ZUzCekeIV309G3SE8IguZZeiAnrUP4bnrSKlowTUogwXGTiyx9iM0YxVrdpzn9IXrXL96lount3H22Doun9vDiRNHWb5mHSn5+SQke5AUMhhfm08wnNcDowVfEmjXntzQDmyuWci5ExvuFNvv1RCa3noQoFQv4CBTXpnkzHC7OKziyvDJqsMrs1Z5/MTrd2epxiWlSvEU+mTWULxyCwePn7k1TpR6oa2fTkffD1CKV1U8wO36m/C3EdZ8axSCa0qVijHLa9iC0Jtl1W+6e1m+iZTqDWQt36ScPZKC1kq0KlVrM7g0tX1UoGytrxCAGPLMEDOG2kQrsoy72QDrN+1BAtRfFOfId0sUccj9qNy/NVAKE44Q5d65aCQVnf6S/bsOn2BJWD4vT3BojaW9iwNO2kCp3v2N+IvQ14nqvXb7HZe/fOUKx0+dY++RkyqNT/g8t+87phh5Dh0XR4fQomnBVFMX7RiStdqnW8e7b9+4eQMJ9xGyYSGtFiozyQwSx8qpsxc4efY8ImG2Lm3A+dY9dMYKN1UK5pmLF5WTSTKBrl7Thuy1XkWuf+LMeY6ePMuFiyK13qO+D/E8cgeRgkVAEKfb2QuXbkvFUt9fuuYv7Wt77s0btNuzwZOG3DHEub+DnX5HjBd8jaNRFyK8+pGZak5aXgreIdEsMjRj6iwzJs3xZPwML/oMM6LngHmMn+uGRUAebtElmDsFY2zrR0jGSlIbjuKXuZLFjsEYuUURXrSJwNQ69ExcmKPviFtoPmWNBzlw6jpnz17g8MGDbNnUyLZNyzhzYjvnz5+gactmskuXEZ8WSWLEJEJcumK95HNMFnTHzewjEjzfpLFoAicPlHPzuo4RWrcRdLc1Q+B+gVJeQsnIkXCXv4y24eVJzrw/c6mKqes4x5uPZnn+vMz24sPp7rw3wYGe83ywiSxS3kzNrVsHtbZOavC17rkvoJT6SHjQUAv+NNKK/0xx4fPFgQywjGSgVRT9LSPpZxFx19LHPJyeiwMYbBaOXVwpK7fuVVJF693bDqrWf38LoJS8Z2Wr7LWEd39yxyuzhoPH77TzijQcUbSKT+f78bRIoH0NVZvfLZBbC4xt148kUfY1VGmSny/wI7xwpaILu91f99i6eVOF5UhO+5/ExDDAuNVU0FbyFa+3mEvEmTPCknFO8dS2ccCJlzmupBHz8HwW+WWxwCeTWR6pLPBKJ0SYeXYfvpM9S1VJwPB+VPbb9Rcpcuu+Y0TkNeAeX0bNuh1Kwpc86oSKtVSt33Gn2UELGLcvodnSgh1KkxG+UCH+UAQde26H7F26fFXRuUXkr0CKeOR1OSrvvOyDP4/YU4UoWYLRY8rXqFCoO6+pAXWd9+z2fs2Yv/1Hm60734l2W2oXUpkygHCXVlIKq8Wf42nZkbigkWRlLSUlJwtnn3CmzzVk/FRDJs9dypR5gQyd6Mi3g5cwYIwhetZh+MWW4+ATx0JTF2w84whMqccnvhZj5xgM7MLwiCjC3CmEKTOWYOIQrrzca3dcZPXGQ5SWr6GoZBWlJZWsqC3kyP4mLpw/yo5d2yla1kB8RhLxUfOJ9v4aT8vOWOh9qUg5gh3eoiZjMId3JHH9yu3YtDu+JFpQkrVmeRCg1L6QiuhAAqlv8RkKJ+NdSh8j2vVcTLuus/n7ABOmuSRSt0k3P12nA3Q68H6BUuojKq0UYdJRL6F4XX+tSDbJl/N5pr8RI22iFa2bELW2Ljp10mmnRwZKDWjcSmscacVk92RkqgmtPUyIXIWiS0KI/j7aVqndEpsogf7/10ApmUSh+Q1KQhEVVVRTCQhXa9m+0aqyimlj3c4D2CeU8+Gspcr+KCYaGSPa8XJrrcKDTJXN9R9jbJjulcbaHbdNRSJhVazdzvcO8Yotp+PMpXy5wA9hAfp0pifzvTMoXrVVEWQcP3MByVrSBRshxBUAFHuySItShBhX2ldCcsTUInyO8lsId9ftPIR9dDELPVLJr21SfWEYWchk91T8cyRj5phiNZdnVY43NR3ETZVqKfndIjHKPbWLkOyGFtQzyDSMISZhxJY0Kv5L2b//6Gn8M2v5Rs8foX8rWNHMFQ2hs4Cc1E2eR+qvXaQ95Plk7GmfR/ZL/cW5KOdo6fuEVUnCqSRgfqRjPDEVa5TZSUKibls2BIBRIVU/v19rH0tolUR4SLyp9K1kTsnz6+JIu7VFYyiJ7Um4y8e4mHbFybgLAfadSAr/gazcUJKyC7FbGs6E6UsYNn4+46bbMXG2D6Nm+DLqRxfmzLTFw8KbmIAUfIMzMHQOZZ6pByYOETgF5GPiksgCU18WW/jw03xLZunZEZZSy5rtl6hfewB3vxxm6gVi55pGQlIBJQXZ7NyygjMn97J3XwuV9WtIyEojPsaYOP9+itJNwNxi0ef4W79FReK37NsUxNULOrmf97KzaHrjYYBS5XpLyIoAkqQN3qsIbZsQuX45n78PtWC6R4qaS0Y7EB5J9daRVgQoH1fUYq3sR7+aRik0ZZ/P5ek+hgy3jiJ35RbFaN1ar98PKG85TPoY8tQAY8XgLeqtdo4ZyWHOqG1igGk4T0oaZm8DlS56C2h0nvmX/ns4idJKAbIEhD89yIyPZ3thE1fKii17kLlZNu46TJOmyHQNwokoHI2ZyzdhHFmgyHb/LOQXA02UBHzPgHNJSe1twBuTnTEWxp8DR28NB1FN02s3qFzv/0xyYrhtjEpoMAorYElgLp5p1WQv36SC8JOq16tsqcYd+zlz8ZICMpkiQXglZd4ikayEh1PqKNNHLN+0m6y6TRSv3sruw6e4fO06Ow8eJzR3Oc6xJdSu266uO8Ylkd5mETgmVrJs/U627jmsYilFlZUPhZAPb9hxgDXb9nHwxGkdkw1qn3dmDe9PceGfQyyURCzxt7IIiE1wjOfP/YxVHrrQrQlsCUhu3XtMmYqk79e3HFJs7XKOEA1LtpDMjSTPktuwmVXb9tG89ygS85lZt1HN3STxrJcuX1N8m+Nckugw25MZvpnKtCSUbBJBoV1EspWYZXEmSkqoxPTKh0XA9+iZ86xtOajmsMpcvlHxdkpfizp/y0Qkqnddei+Ko7uR5P0hoc4fEez4IdEenUiOnEJadjjJeWUExmRiaufBpJmLGPT9IvqOt6PfNH+mLQok2MKHahdfqgNjSI0twSGwgJ8MvJk23xYja09MbV2Yq2fAxKlzmTjTBluvHKrX7GXX3p3k58Yz6cdFdOyhx8ipgZjYxOHpGURVaTpH9m/g0KFdLF+9nsTMNGJirEkIHk6k68f4Wn+saNgiHF+nLK67mmvn4hkdu8/vAJTal1Qrzd1zLRKEAGovfV4aZ6eorGTA3F50QOkhJUqpi9xfwFtIdMW7/GtF2cm+Xcxfh5oz1jGOgtVbf3OgVPUZZqEkK6mf1FMrFYr6/VhfQ54bY838gKxbTh3J6LCLL1WkEYqwuL+xSvvTtU9Knr2YP+T62utq+0O7flig/OMIS5V59fRQC16e5ERvszDm+mdiHFHAkuA8FmuK8DkuCs5FsnIGW0XxznQ3nlYkKRI/2Rps/sxdMnNUCqPwAvQ2UAHt/jl1iBNIu0gmkjCcf7EkkA4zPVkQmKPMEDJZm5hHVm/fr6jOHJLKmeSRzCT3JJX4UNK4RQV6r9q6TxFhTHJJVAHww+1imeufjUlkEbN8MxloEclYhzjCCmQuo2MqaD00bznWkYWUN24le8VmRVQxxC4Op6Qqxfzjn74M/8xqxUguUlbp6u2KKNg1sYzGrXvuMAMcP3dBMZx3mOTE490X0HdJoJqoT9iLUpatp8N0N/WB/nyBLwWrmhFpb9Oew/hk1DJB5jByTsQ5qRKhTTt17iIrmvdiGVPM904JDLGOYoR9LPMCstUsADO80xlgHsH3TomKWUoSPwQ8pyxN5R/f2/PmNDf6S6aaRwpxZasRdnyRqsUe65m2jB9cktT97OLEKbsXkdCXN+9RTlrJghKOzsmuicSWrWbfUfkgtEqjIlm2q0j4jJLoT8gN6UCabwdSfNqTFtCRlKjJJKaHkpRfTnZxDSlJqdhZmDFizAy+HGbCd1P9MDALp9w1mCP+wewOj6UqKodACf2x9GDmgrksWDAB4yUjWTh7EBMnDGaevi1R6VU0bW5g5/pAcmImsnB2L/oMmcDAcdaMmeLCvIVOpKckcHhfE0ePH2LFuh3EZxUQGe2i+Csz/DqQ6v028Z4dSPF8hbLYz9ja4KQh9tUMv98RKLUv5j3XwssoQNn79wXKe97/HhKYSivsrc9fxU7mnEDRmm06tjgd8NZRqx5U9dYCpZgE/iAea526qFAhRShhyACLcEoatynJQujEfnBJaGVQ72OoTAm6nm4h2RDVXc4X9iDda+puPwxQas+XukqRoPb/GWPD38fZ8s/xdrwwzo5/jG1dt27b8tcRVjwlbE0iJQ4y5SnJfW8LkDrPrUw2vQ14UpjfbWOQfGiZz0a7iEQpDrjvTMN5Z5o7QlNmowExUQMFWCo37GBJaC5fLPbnw5kedJnjiWFIruL7jC9fq0go3pzoQPupLnw0x4sOP3nw7jQ3JfHK9tuTnRWhbrLYITe0YBNTzAT7WEXAm12/mSkyqZlnunJQBmfVMsMlkeHm4UiOefP+ozjElSlm8eluSVRv2KGtulqfPH9JTRfy2RwvnvluMR9NdcU9rVpRyol0/vwYa9r11GOQdSRl67cr1T44v16Fi0kdOwqJsEGwuocwDsWUrqbnkkBen+BAh2lufDjbU9m2353uzqcL/JD1W5OcVbpu9vKNanbNhcG5/HuSE69OcVH75XklnVfIhGWai7D8FfQzDuWDGUtVvr6YNpwTy5WmF1nSyADTMF4aYck/hpoz0Cyc0MIGlSGmnQNIAWVZbCfF0JMf2oF0ASHf9mSFfEJazBRiU8OIyiknu6CayqQ0Um0tMJo8m2ETrJmoF0qwSyxN3uGc9Almv18IK9w8SHYwws91OtaW/VkypxMGM99Hf+aH6M34FFfH6eRnu7O6ypK1RSOoSe5KakBnPGx6ozd/HJN/XIC+iTfFpXWcOSNpZFeo2XCa2Nw1RMQGkBYxktzgt8n0e50k7/ZqUrLyuK4019tz9kSzTge2efHl5dcBgIdRvbUvlbwUIiXds4y2aaVj623AS+PtfzeJ8lZ9lNQmdfrl8vQIyZTR568jf1ugFFuiSGV/GmXFX8bY8D9jbfmzENgqsLwNbCIJisNDPNqdZnvik1mr1Kn0mibFnPO4mCsGtE7VoLJwNLRnremL1vx1jC1/HWvLnxQ5bqvKrG0DWT8KUGqvI9K5ZNgoO7SYKoTMQrdIHaXIf8K2PlTLHnTnR0GuJ2me8syPiYnmO31e/t4By+gSlfqqO1uh2MJkGhCZvuKF0TZ8MNmZ/ksCVU7zwRNnucFN6rfsVlLkd4bBvD/dnRfH2jDMOoqkZRsUYa4w9PRY6MdsrzSltnfX8+OtSU786JmKYVi+msNnoEko5hFFKkNqSUguA01DCc9bgaibP/pk8MPSNEXam7d8o5pC4qv5vmo6iKzlG5nqmsTXC/0wjyhQUwHrvGicOHuR8OJVKs31lXF2SjMY4xDP4tB8RtrH8eIEB54fZcVE92QK12xFwE3MUTKJmswT9K1hCO9NdWOQaThRJY2KvEOkT3mmeb4ZLAzM5rMFPrw92YkZXq08C4qKzTxC5a7LTJALgnP5bHEgC4JysYwpUVO8CB2dQ2wZUYUrWeibycczPBCGpG+NQnljgiOjrKIIK2zAMamCXkbBfDTNTeWXi41VpmqWUDqtjVYBZXl8Z0qiPiIn6D0SPN8nzqM9qf6fkBY3i5iMVPzSagmPzaU4xI/Vvo6UubgRYBVIsE04VY7BNJt7ssPMnSZHR6rsfiTb4SuygroS7fMhToZvYDH3VewWvYWn5fskB3SnLLE3xdGfURTRgbqkDqzJ/oRliZ2I9uiCm9UQQgLsaVhezJEju9lx8AIlayGm+CDRSVGkhg9VszVGu7Yn2OED4t1fQYBya4M9535PoBQWGFFzZZ6WIWZKYhSpUbZ/VkQdE8fJ1wv550grZnimtqGE0gHxR1C9tS+3YjcShqNfKaIeypw2fx1uwVjneAp/I4lS3Xe4Bc+MtFRRAR/N8eGtaW78RZxNGjVcAYfWJNHHQM1eKPPgBOc1YBJRxGtTXBUACdgpzkmNaUFMGM+MtFbTZbw3y5OXp7jw59E26rpyX20byPq3AEqtRCwOsnsV4f8UKfFuJgDdj6eo3OKUkona/jzQVElQEr4lEqLuIvGsYjvrbR7B65Oc6SNkEu4pJJSuZoewl+86qBIdlgTkMMU5iWGWUUpa7GsWTlhJowoPG2IertjFc5dvonzNdma4J/Otnj8RRSsVBZtMyzzSKprZ3hmEFq9iUXAeA81aKdoEKKd4pTPGOZGIkkbFFCSTjPU3CuEH5wQWBWYrVvVJzgnKVnpCM6+39hnEfumfW88wuzi+Ngzmi8WBKnrhw5lL+UzPj55GIXRc4Mt0nwwy6zfhJ3PqGAar+YGG2MYo84AQoAgTfUhBgwq/62MSynz/LPJWbCK/YRNTnBPotThAOYpqNuzEOqKA8TYxLPLPUjR+M/2zGeYQT9n6new6cgqb2FKGW0Xyk1syxsF5amZQ+cAMt49jll8WvQyCmeKShJhBrGJLGG4bzTjHOBLK16oYY3k2pXYrzbT1fW1XndydkuhOpPm9R4TLh4Q6vkvM0o9Jjl1AbE4pXqkbcA9KJ9HPni3pvpwoymBrdAJrXP3YaOrA+ukmrJptSI39fAq8+5AT8CZlsa9RHNmeOI93CbB9l3DnD8gI+pjy2PcojXiNNJ+XSPJ8hfyQN6mO70BNQntKIt4kJ6QjRfHDqS9YyJq6AGoalpO1/DxxpccU/VpyyCBi3DvgZfkxrqadCXN4TaneOxqduXh6q7bvNFkUd3qtHkmi1PJRikotUpEA4b2K7O+1RNll/jnEjOnuyWq+D53K3famPSJQirT1+DCZ6OreL7b2hVdOqB56KsNmlEMs+Y2/jY1SQEMIjWWumvdnLWWcQwKDLSN5ZZKTkrjkgyIAJCAi6r9MQvbsWFu6LPRjlH0c3xmHqt/Srq3HtdpflalgkAn/mujIIMsoRtrF8d5sTyW5tnqYBZxvS3K/BVAK4Laq4WI6uFe5fU9doJZteUYxGyhJUmN+EWKQT+d6qekUJAGh7SLJCGKj7GEUoma+DFYkJweUvU5saOH5K5THeIhpOPN8Mpnnl8UXC/3paxpOSNEqnJIrGWYZgWFwrvJgCyHKIp8MBhuGkFK5jrU7DioWobECSt7p6hwBykEClIUNau6oCR4pCGiFFa1SrD5CyjHVNVFxX4okJqmdVjElysF1Sx3VPIhIve5pNYo1fYJbsvKef7MkiFfG2vCdQSB6wTkMsI5ikmcqKTUb8MtsBUpJU5VwNiERlrmiZF7zolVbsYkvV2NC5guvXL+DynXbFWvREOMwNSPlmm37cYkr5Qe7OOU48s1eznSfTAbZxFK4ehs7D53ALr5MzdUjHwwh+5Uoj/ZT3RhgEYlheCEGIfkE561QHyib+DIGW0cy1TOFglUyL5d20RFoxEa5MmcAhdFfEOn2oXKQ+Fh9QITLByRFzSA+p5Cw/Ba8YpcRHOLLstxAdi9LYmdKME0+LjTaWlC3aAHVhtOo8hxLYXg3CqL/w7KkN6lP+YSqhK4URXakNLYLK7K+oiGjI2XhL5Lu+VdSl/4POf7/pDjsNUoj36Qs6nUqol6jMvpNyiLfIT/qGzKTjUjKryauaBtJaSEkBfUjwvl93M0642TclRC7NyiP/5pd6725fHan9gl/c6CUgS+SztPDLfjjMHOeEZVLpJ8hZj8vQy14UmLqeujxn5FWihPwTjZmnQ54SKAUNVvqpBjXBbBl+lspaupUzbb2P+1apqLtOkupvoMsI8he2cyF3yA8SNngBKgHmtBpnjcmYYVqOgNho5HpW4UQWEBPQETaULYFVJ4db6ecJ0JfJ7yaIn2K11iOExunoi8bZEqX+b6KodskolBxEz4tkvGgVi+zrm3wtwLKW6YVzYRrokL/rOiaXjT7tQCp6iGxoF/r8fh3+nw43Q2b2BKa9xxWNlk1SEVS0SyXL18junQ1Hef70sc8gpK1228dJzZi5/gyPpnmTpfZXkx2TWb60lRF2ttzSRAB+SuwjSulr2EwC31beSmrm1qY7ZZM74V+aqoFAT2nuDKGmQkdXwr++SuY45tJL/1AQnKXqylnhzvE08MoFO+sOuUAkdRMibVtP8GBP/Ux4IsFfkSVrlYhO9p6a9eSpWYdW0Z/yygmLU3FKrZMAXqPBb7M9UpTUpsAZX/raEUEnVK1XtlL35/mRrd5Psz1Tsc9uYLc+k2sazmoaOy6zfdRoF7cuJWiVVuY6hhPn0X+JJavVuxWIlGOsYhggXcGApQ/uKfy3oyl6rkEJAeZRzDIPBzr6CIljc9Ymsrbk5z5Yr4v83wy1Fzpct3G7fuxSyijh0GgcnDKHEO3F533VICyqWIKpfG9CHP5QElpbqadCLL/gNig0SRnxpJauZtwAcuoHAIiQ4mL9iM9xI2cAHuKgsyoCp5FXcgIaiJ6UB71LiXR/6Ey4X0aMrqzOrcnKzO7sTKrG+uK+rIypxel0R3JCW5PbvBbFIa9SXH4axSF/luVktCXKAl5jjy/P5Hu/TwpAV1JjDUhIS2apHhzEvy/JdLlI3ytO+Nl2ZFIp9dZltyXfc2RXL2oQ+P1LTcAvAAAIABJREFUGzpzBByfGmrB8+Pt+Hiet5oESjyLw+xiGWwT/fNiG6O+lKJeTLCPU3FkW/feDgd51PAgrcQjYPM3IQCe5Mjr01x5c5qr4lN8faoLdyuvTnbmpVFWvDPZWXluhRPwthp456DQDpb7ceaIFKhmlOxjoNQpp6QKhO16qkcqL39vr4h3FZ+kSFsaCbDVjGGucqAVPZlWjdbwNyqGpL5G/H2UNROdExUDuASqfzTHk8cGihPFRLGR/x5AqUwZw3/ZlCFgr4pyMrXylSqWKfXRMuCx3gb870BTus3xViApnmstZdmt/tc0skiUMhWESJQyrkrXbOPi5VZnz6Wr10ksX8No62i+1PNH1G35yMkc58Mto4guW41HahWjLSMV+3dp41aEQV3PO53hRiGKu1KmifBIrGCSXZyazCu8ZBUGoXmMsIggpmilCqf5wSOVQdYxSo2VZAC5b1LVOrpOd+evvQ0YZS1EHjsVjZp2bGjXknXmnFzFMNtYZvlnKdBPX7Ze8V0Kb6XwUY5yjGewbazysAuVnG9GDQNNwvhkujvDTMMwC82lqKFZUbD55dTR2zAYPf9M5fgqWbWFOR7JDDcJJalijWLLcowp5keHOMxD8xWAi21SuD7fn+5G5znevDfNnanuyQp8hfItMLuO3gaBdJ21lOHmYej5ZioO2O0HjuObXctA83CmuCWp6ALtc93qJ41/o922BkvqMoeS6PkO3pYfKWo1d9OPCVvah7Q0NzKrZGL0o3hE1mDmFI6JtQcubq5EhNqSl6LHisLvaczrybL49hSHvURR+KuUxnxMTdo3rMzuRX36l9SlfcrK7G+oyxpIYdJosuKnkZU0i/zE8ZTEfkZ5xH8oj3iRssg3KYlqT1HYq+QFvEC2/ytkBH9JSsQokkIHq+lww106E+TQiRDH90nweI3lWaM40pLD9Wu604HeRe1+CGeOgJJSXfsb8/Z0NzUjoKhJ1Rt3q1KxfqeKv2q7lhiwotXbEO7K5j1HOCspcer+ber1oBKlSFtiJx1syl9GWCkpZIZPOo4plbikVuGgmT5AphBoW2wTytXETRIkLWEbQrx6iylGMxhUHXXa6X6AslXNFO7JJXSY4aFUwYr1O9RUqB0lb/u7JSozR467DZStEqRIxHfwOGqAUk1L0dtAsX0L8DZs20tAQb2a90UcLaJ6a9V07TUfRaIUFV6KAnDh+xzcOme3Wsv83bpFzeWtCfDXTFPRKs0vUc8q2sSbk5zUdAaBufUqmP52gLjOB0nzRkrQdHXTLoyjilWfCRuUBHbLImquxHOGF61SgeqDrKIY7RCnbIfSLjK+hCjXOa6MyPwG1m7bz8ZdhwjNXo5DZBFVa7azZfdhMpetY2lSBSH59ZSs3UZE8Uo1VUTF6m3Kfr40qw6bhAryG5oVn6Tcu2rdDgYYBvPWeHuMQ/PZvPd2xo2uGUtslmk1TUpl9sutV3Pl7Dt6ivU7D7BlzxEV9mOfWIFFbKnad+HSVVVHt+QqlSUmjhnDoFwVdH/45FlFGCLTWgTnLWeNMLBv30dAZg0O0UUsW79DZSmllK/BK6VSTYIm756A/w+uicqh1MswBOFAiCxeiVxP4iUFnF2SytV8PgNMQljol0X5mh0qiL9gZTPWsaUsTa9W4Viabrkzg04kyv3NUawp/oEMvzfwteqAncGX2Bt0Jtj5M9ISFpEhHJOlxwiILcfOwQ47q9kE+S8iO3U+dUWjaFrWg7WF71Ie+wrZoR+TFTmI3NhhVKQMoC7tG5YldqMi9mNqkjpTlTqA3HQTUnLSSS2pJ680l7J8G6oyx7AsfQgV2T9RmqNHWepQyqLepjjkn+QHvURW4JukBXxApHtXvGy642nVlTDHt0n3e5PVxdM4fbheh2pNnrENIGl/a1rhfr3eApStfJQGio9SZriTbIP7WSR34Vai1637t6nXQwClOBMkuPzZEVYqb1jmlhG7jOQd7zh4nO0Hjt21yCRUm4VgeP9xxK504fIVTYaFzst7q56tT/igQPnmjy7YJZYjlHGiAopdUebOkfoKkGlBTa01MZECTrf+10ziJp7lJ/sbqblb5OUVUPfKruWNqS7KxPCbA6VG2hWVX9lyZU4jZbLQrnXMGcobbqA8448JCcYgU4Qb9I0fHOk614tR9jFKHS5cuYV9d+T4txmXqu9vIvnXoupKPJ8EiksOvsRWKolGk0stZMYypW1o0UqVqichPWt27Ff92HLwBI1b9ikAOXbqvAK6TS2HaNy8R41VyeGWFEkhd964+xB7j51SbOFCwCuAJmCytuUQK7ftU0S/whkqGTEyr3g/g2A1D09k8SplM7017mWcaOp/+cpVNe4atuxTgeNiVxVvsWTTCOBLDraE/cjzyb1kkQwhoaiLK1uj2JokEF2ku/OXLqOIe5v3qLqKo0iIiptaDrCqeQ8Hjp9S8y9t33dUkQILmfH+46dVCFNR41YV/yiec5liV2IstYtoTuLJTqxYS0BOHWnVG9QHSGI99xw9hdR97c6Dyuygfa6fSZSnDsrUtIvIDngLX8u3sDXojp1hN4LsPyQlYiypBfnEl7QQl5ZCTOAEMgI7syzlG1YX9KU+oyvlMW9REPYGuZFfkpaoT0qaPzlpllSlj6Au9TOq4j6gPPpdahPfoya9D4W5TqSUNhFbfonYoj0kZOWTmuZHeroXSZkJxKcnk5lsQElsV8oiX6Y47AXyAl8h3fcdghy7YWfyLfZGXQl1eIO80A9prjPhjmBzaR3tC992rWm5+wZKCWkRHsberUAZkF3HQd2J7LU98Wvre5oCbtuq7ieFUWxlIuFKeIrQrE12TlQEF7q3l0F61yLNovZpj74LQGrbS3PI/QOlmZKmXpvihGVciRp8YruScBgJi1HhNneb2kJHymy1YWoIJHrr88JYWzVvtRBEyMsjYRySuSIAJhLebylRCliLxPvnUTY8P96ef09y5LUpzrw6yZn//ODEv3WKUKqJV1/mnO46349eRqF875iAYWi+msRLpGl5dt20PNWc2rZtu+YGN262MvlIqJByluiOF02/CXhKap0EUMu1tSmG4p1V52lSDiW9UMKPWq8laYg3lAdXfmv/091uPV67r3U8Cut+SN4KRlpE8pN7svKc3zar/nzcCNhrrylj7PYiY7F1n2gvsq1dpN4iaUtaoqzl/P/X3XWARXWmaze5+9zs3s3eu5sbl5uYTUysUcEaSxTFgiZRE1sSsxsTNbEXlI60oUhHeu9lZpiBoTdFkCYiIKigYolgxYhoNKIUfe/zfTMHBgQDRt2s53nOc2ZO/c9f3vP9//9978tp7XYv4Xoh7XyO8H6cX/R+D9DariT3oPyhvOqeDsrXrs9TnkP7O9LeLWxRHUcGEEXZ2XIH1qcJtnsLzrs+gJ3xNLYuY3x0IJV7Q5p5EIrUSGTFLkBJzJ9RpXgDheIRCHMYDNN1GjDfMRVhYSIk7CtB0v4y5O71QGnqQhyUj0Fe1GDkRr2HQ/JRqMych0O5FkjLLYSPrBamrhnQswiAkcgT5rt9oW8TCj0Lf7jtsURK1BLkxYxAbrgGUvwGI9pVEx7WM2BnNhtOpqMQ4fQ2ciWzUH/cD6331eO8Hy3IjhdWlVK/gVLXEGPJ909RiIs/KnVEhAL/5S2lp5c09dOiJKDsYDjvBSh/OT3CGb2kSa0y9wUoyRpkB/s5+njra3uYhGfiXINSKkBecAyzjQI5dJEmmsh5XD3ipsOSZL9DEbvdEHnEf35sjKl63qy1QxX/0vWfeEJn0D/tmTX9d5/uUgm+dXbnn6jrrZqhpjylKBsiGfnUJoo5Jp3l+bCX5MI2dj9sYnM61t3SPLgrCuGffgjROZU8xpd/7Dxq6q5x2FznuG8f8lkATeFUYateX9TqiHD4WW9JsiG5uBpe8QWQ5x1ly1X5zB7qTI/EHAJYClu1FKvVL7W9qp89nP/oSf3Yo0pvr3nYw/OEMum2HfDwQQsunYxGnkQbErc34Wf7PlwtpsLNXAuBDpMQHboe8qRgpKT5Izd+Kcqkf8Fh8X9B7DoQG77UwLhR/4sZOgtg7iKGNOc8sguLUJ5vjaOZOjikGI18yRAUxI3E4eSJOJU3H6eK1yMvxxN2zq6Yt/CfGDVuLiZOW4gPZy/H2CmLeF2zUR9R4ebIlX+E/Jj3oPAZCk+rybDU14Wt8Sx4Wr4DufdglGetQuOFbDx40AfmILUC6jdQkkW5cQ98k4uezKLsQ9GeJCmIvjKcUyjgUismUiDGly5LtwLu+Ej0Z7/qhv0FykGkjxOchur6a9y9Im2gnYGpIDII0jAnMOvS1VazKF8hR30aVpizExqfi7DRK6GDPIK6nmZhmUo6M11DPG2gVMZ6m2L8Jk84SPNwvK6BwaGuoYllWWloQ1jJxYe6kBSRQtZQG9OGdSkB1Z8eQKW3Mui1IdOt1Bs7NWy1VbgfgZXwm7bCOY/bJ9yXz1e7Bg/x091mjgmnMUaa3FEfCujyHOH+DJZ0j27p6DiuSrPwn5/Zw3uo7+/pXGFfT88T3lnYCucKW76GnqmWp3Ssp3sJ16htWTOn8XI+yrPXICVgCKKc/g5/+/FwtZgMN4tJCN4zG7KYTUhJtMe+lB0oTJiNveHvwUl/IHQmv4Y/v/pnaLwzDcvX2MErVIx9mc6oyvkHjmZMQWnyeBQptFCcOBaHUqagZv8cnC5YgqL01bAyXQpNzdH406saGDjwTbz11jv4y18H4nWNIVj8lSECwiOQnbgZeeKxPNEkMpiObRs+gcXO6fAXDUJ2pBbOVdih+Sfyn6QX5j5K1wqj9qJcwMqzWBVOUVyNT3aF4fcUOUH6zSq3FXUrh7pjQtebpEv9U5+w66167uM2LwpQkv8buXnQQl3EyJxyTNjq1aED9Htyr1KbARfCFXn2nH1QDTBpsyeCM0pZhIruQ2Ov5B70BvE+PkWgpHSwuJgazRrFRAvsNGzYPTKU8bhSFI71BySFxipc29O2H/frXuef4D93ZdvaebJP2YUlgOkFBJ/g/j2C7W/8PgyUzbfrca7SC3niqYhzfx1hTiPhbjUdDqZT4WmtiShvHSRKdyAzJwbpWREI9luPVStG4G2NP+Dll17BH14djPfHamP75oVIDp+D8uRxqEgZgZKk0ShOGoPixNEoShyDspQxqEzTQqF8EtxF07FooQ7GT56P6bM+wRzdRZgyfT6m6nyJ7wwCECqRIyN+I1KCxyPQfgxEhjNhqqcDJ9MxiHV9G4dSFqOxPhkP2tXZqH+hMFV1sD8WJY8JzjfG6PVuTN5ADr00Znbh2k1WziP1vP6uNNBMjf/clRvMp0dMJWTF6AWm4g0e0yO52p5VGJWuM79di5IsyAo1GjFS0qNQutdIV2auIV5aaNYjUNJ+Ggv+708t8I2zlBljaOyIrCOyTE1DnwdQejMfJY0F9m/5dUDS0tIKmj0mIgZixq+9fB3112+BJhs6F3WwpN8qi6w7wKhbit2PqXfpHzmmajtdLK/Opz8WKHt8pnp6f6Fd9paW39B+BsoHbc1oulyEyr1rkOr/d8S4vA0v0UTYm2hjt9EE+NlqIS50OdL2iiHLOQ7ngEQsXfkdRr4/DsOHa+H9MVMxdvxEfL/qA0h8pyBfNhaF8aOQR2OUMk3kyUZjv3QUcsQjkSPWRLZYG9HBa7Db1QXmzhLYeifDwT8DVnvSYe6aCM+QOMjj7JAUvoDp3xxMp8HORAfuFloIcxjEkUSnS63RfKt3T/oev1qqcu8PUJL7yu8+MeOg+yU20RxLSuzmpPfsHJ8PGsvq10rXyA6A3DucJHkcsF926iLPDBqEpPPkAcnRvihASd1UIhmYtt0HvyP+zgXGPBHTYbkLVh3Rq803wsRNHvBOKmIJDSousmhI2veZAuWCX9LMeQYNXegiPniAi9duIu3QCWbOpzFQm9h9cFcUMCkF0aV1uhepA5fwWwWYwt+OrQqo+DkdO7v96O3abqd1+dvfa14MwGSgpHxoaf4Rdcf8UCSfDoWXBvxshsLWSAcWO3TgYqqFSPeJUIg3sTKit6QM+g5pWL3dDRt2OmGzkQs26otg47AL4ih9pEq/Qbp4EdJidJEePQfp0XORFqmLpLCPoQj7BxLEZpAnSxCXVYG43AuQ5zdCXvgzJHk3IU4vhSLeHsnh8xDtPoYnl8x2zIW1oTb8RO8i0edNVGavROOFLDxoUxP66svXR1XgfQVKasw0pkahgn9aYc3hdO+udcWIde4Yvt4dw9a5Ydj3/VzXuWEoM6A4YejXjphjEICA1BJmQTEJz8K73zrhZXKp6WGWuGMy5zc8Rkm0ZOoWJc12kg72Bk8F/meJFVuNFHXzyjJL/HGFiCd36GNE0rSvLbXE9+5yFNec55lIKi6aHSVf1OcFlErNnO7iYs8CKJWVkbq5RdXnsd4zHmM3emD0OjdoEov+hj1YYBwER0ku8yeSlG//l/6CWl+eQPfs59IXS7Yv7fdfeM4A5cAvfbkf4Pb1Spw6aIS94cMRvvt1uJqPh8hwLmwMZsDNfCzCXCZAFv414hICEZlUjKDEGoSm1SMi8yLC088iKv0oJEn7II8KRoKvFRReO5HooweFnyEUPsaIdzODfI8LpBHJkGefRVLpPaRUAEml7VAU30TKgcPIynRFllgXse5D4GgyDoZb58FUj2a6RyLG5Q0UxH2Ii9U+aG2+qlZaffxqqa7oD1ASWFIECPvY0XgmMcdQqCCHCxpyd5J5FOf28Texz8wxwIDp2zHgw2342woRLCL3IqO8FrsisjF0tfMLBZSU5dSFJKfpydt8lH6VugZMzvvHz22YpowmU/5D1wgTN3tx15cE2YTleQMlqTDeeESF8dkBJbm1EJns1J2+0Fhpi7kmQVjjKsNi8zBornXFfMNA+CiKQNFd127dYf/CwqPnUHz0LGrrr7I/bOuDh6hvuInCqnPIP3IatfVkhSqBlSzya013UHHqAvZX1LIsLRESk+/mz833ceuOcuKm7NQFFB/7AYdr6nD20nWesCI/xQOVZ5BTXguiw2u63cwW/v3WVvbBJEduYu/PrzqLyjOXeeKLZCvoPrSevdTYSeX3bw6WrOstVMqHD5pxvT4DZRkrkez3NsIc3oK7xQSIjObB2nAmfEUjofAdhoyYBUhLcUDi/iIoihqQVNqMxMOtkBf9DGnKechCChDvEocEh0gkuMYg3lOOeHc5EuxjkLBbBnlQMaRplyAtvANp4U1IsqshSYqDQroVaeFT2ZHcy3os9DfrYtuGj7DbZBwiHAciJ3oMaktMcfvHCtXMHqW8jyBJXyPV0l+gJLAk15aXPrVQhutRdAavu1T/+7ElsgQajyPH5bkGePtrB9jE7ueAfrOILAxZ/WJZlEKel5++BD3/FLxJcryzd+J3i83ZmqRhDcqHN76wZauT2Kx5+E11IY1TPk+L8nkDZUtrG6T5VUzcq20UwOGf5GoUX3AUy6wjMXGdG5NCpBQdZ0fqXWEZ+FIUiS1ETptZirNXrqP2MrGWH8I/RFH4yioCLpL9zHpOaovXbt5hB+udvkn4wiqCfW8tI7NBgQqnL/0ICvGjkEIikFjrKIF5UBqSC4+h7GQdxNll2OYu41hri7BMZv8msCY/y9icChgHpWGtaxy+cRDDOCidh6Nsovfhe2cpVu8WMxnHcdLJ6RAc60db/Rdajz0N2ymBUq1mttxrwKVT0ShNWQiFjwaC7AbBxWIKnC1nIdxlLFL9BiHFfzAUITTBo4fktGAk5eYjvqAO0rwmiFOuQBp1EnLfQ5D7HIQ8sByysGOQhVRB5ncYMv9SSCOPQZx0CuKsCkjTFEiQWSEp8jMo/EcjxnUw/G1Hw8FsFsx2zodIfzyC7N5ARvC7qD6wDjevHEB7q8ri4J5FP772vwIold1wZVecHZR7ZZfpjXVGuZ9C5ZgbcqEpxy0PWesMGpfKPnIaLzJQklVJERGzDAPwH0Qa8bEJU9TRmOVLukaYqe+PqJyKjpluAWBfdKBsbW2DrPAo05ERuzqJfNVfbUJqcTVHJk1Y54Z1zlKEpJWAwGrUame8/qkFFpoEwzehAMR0Tkw4y60iMfhzWwz9yg7zDQPgLjvAoYJEu0aM35M3eeD9b50w5GsHTNvmzQ7yuVXnEJ9/FIvNQqCxxAKjv3XCt7vFkOUeweGTdYhML8E3tlGYo+eDGdt9sNkrEfsrz7IIGRFejFvnxumZsMEDk7d444Ot3tDe6Qci8R25yhEfGQXBL/kg6n5UY036jQFgT6DY0z4VUHZaW1RB75Oudk0AihTzIPMcxBMoRG+W6K+FBF9N5oL0FQ1HlOsYSPznQhq9EXHxbohLikNcQjriZHshk+RAJimATF6KOEUZ4uIPQio7AGlcFqTSBMTJgiGPE0Eavgpy/2kMvvGeg+FvNwG7zWbD3mQGPCxHI8JBA2nBQ1G571tcr09He2unFkavjty9FcavBEruhqvigoX44P5uieCWWHTIIiXKMYohJ6qsFx0oKetp9togOA1vfb1baVGTZalrBI0vbNnf8sSFhkf8El90oGxvb0fKoRro7grF++vd8LWjBNYR2VjvKsOHW72wzCqCLbPIrMNY5SDG/y0XYeIGDzhJctnCo/HtlURXp++PZZbhIN7IBUaBTJThk1gI2+i9rL65xDIc69zjMd8kGBM2eeCfThLEFx1HUGoJ69m8scwKy0VR8E4sQumJOpZ8IMkI4oIk9c6//8MeU7b7ICCjFNK8SiyzDIPmGmdmV1/jIgOxGWmsEGG2QQCPMxOj0YT1e7DWTd6VZrC3tvkb398JlJxQ1UDtwwdovn0W54/5ojB+PtL8/4Y0/9eQEjAYYS6TYGM0E7aGU9jyC949EhGu4xAfqI2kyKWIj9qIOLE54uJcECf3hVQeAglRpMm9ECdzgExqjPjotVCEf4L4gCk8q+1nMwaRTu8j1n0sAnZPg9OuGXAxG4Uop79hX9i7qMr5Bj/WpXQDyX5YkkIhPAWgJLD8NSuNd7LPIGnIfGKKoWtfdKDsHPwnaQOyKj+2CMNLZFVO3oQ/fmzC0TuxeZUcoqcsIu4q8M8XHShpMoeIGeabh+Kvn4sw+FtHjNuwB5M2eGCeQQDc5fk8uZVQcAwr7WMwaYsXqz+STOuVptuwi8nBlC1e+MZRDCLuLTr+A3Mwam/1xtcOsfhSFMU6Nr6KQhYbI4+CpbZRzDhOeR6QXMwkv5+ZhzG5xYUfb7G+eGLxMWYZWmwdien6AXhrlSO0tnjBNakIEXvLsNImEsstw+ERn4/UkhMwDEhj5UjixaT3cY7LY6ZxEkvLKj+tanm0+ffsfncDyq6WZfNP51BfE4wjmZ8hN+odxHv8Ff4278LRdBKcLabD23Yyc1h6W41CmOMwxLqPQLTHRIR7z0a43yJEBy1DbMgKxAYvQ0zgp5CGzIMibAoSg8cgzmsYQh2HwdF4HCx3TIeL+QyEOk1EtOtwhNgNQrjjm8y8frJgAxovpqOtRS108EkHhlXFRRKZNID+kWmIssHqGjLlVwd9lkCj1cOWxbxI0OsJ198vtWDGHIEAmIge7KW5yKqoZWW/d79xwEskibvAiJ8hCGtx2pZZMrhSvPNfPrPAl3YxyKt6tpE50fsruFv8B3IGn0f5ZI7fq3glKU2UD2QZD9DZgTdX2kIvIJV5/jpbBjUMJVjSxAxFu1hH78XA5SIMGL8eGsutYRKa0QM7jfIaAkqSsyVVQtKxYVLkRaZ4eYk5U60JZUZEGUy+sdCUdc6JNZzIEVbYROGvpFZJMeIkKauWdsrbl4kzkyaXFhhj4iZP+CQXd+3+P2ldEz7OvW1VGUT0a6SyONs0GIPXOGOBZRjW7omHWUgmx1vTxEvDzTtIKqrGCttoJuxNOFjdkb1WUdkY/Z0LiHOR1AwvNf4Eh9gcTN6wh9l5PjEJwgKDAKYoI2VCUjEkv9Zv98gRnXuEgXKRcRCzhZMPJy2Vpy9iu48CiyzC8I27nOnTZhgFYaKeLxwSCngcddXuGGx0kyH1YDX3FPbI87HAMABeCfmsMik5UMmKkkRFmHa4DzItveXTb2T/o0DJFUMoh4e4f/cyrp6V40jO90gPmwCJ+98R7fIWwp2Hwd9eCx7Wk+FiPpXdePZYjoWPaAx8bMbAR6QJfztNZjcnhnNyGg9zeh9xnkMQ7/0eIlxGw8ViMnbpzYTZdm3sNpmEUIchSPLVQGbwIOTLZuHEwV1oupKP9rbOWdB+d7fVM1r1WgSU8sKjLGpEoXUDZu5QMpZTg6f1lzSyf81xur8qAoWeTfHLInEOMspPwSAkFYMIDEgXnIh26Tk08SM8j8CAZs219fCnj02xlHgCK9XUJ+n91N/3SX+r8olCGImNhXwgX6ZZfm09ZT5ROoQ00ZYmpqZtxcBlVszATUw0nYvKglDtIOAjidJZO/3xiq4RW0PygqMd0TB8GqVb5f9H55NAlH5gKv5CkVIztmMAsfuoeCk70kEfFypLXUPMMwtBckk1Ukqq8ZllOF6lNFLa6Rz1tAt5O0uPr9X63g2eiqKuQPmsLCBVftBkjiSvClN2+kHbJIjlHY7VNaCh6WfW46bTaGaahMGIjHamQQAi99NkpjKHAlIPcteYNGIcJLnMjrPaScLjlCZBadjslcDHdwakML2aeUQWA9hqzwSID1TBR1GI+Tt8sXmPnGUg6L5pB2swT98PkzbsYZ0ai6hsZgcfv9UbdrIDrH2+UhSJ1Q6xnK6K0xeZtk1HzwdO4v1MjUaRVSQi94lV+IsKlNSl7ewuUca13mtE4+UCnCx1RHHiImSHDYPcYyDCHN5AkN17LM1gZzQZtkZT4WoxCd7W49nSdNmlJNilGWw384lwt5yIoN1aEHuMQqizJhxMJ/FkjavZUPjbvIm4PW8iN2Ysjub8ExdPBOHOjWNob3uKPm1cvcBuDtQ45xoEYIDOzs5GRAD2rFerY/QnAAAHcUlEQVRq4ETwOkefn01jP0S6kFFWqxy/I6Ak4NbZoUwLNXIhTQSyBFgztuNPH5nw+NWzBMo791sRubccH27zxsuUXgIpUlIUwF5IF1GSTd2CgUsJKBNx+PQlVU7TRuhqddapyrOX2YrUMfDHFu9EnnTouECw4LoBpUFAKl4j2rvp29gCHPCxsRIshTQQWFNZzjPAPNNgFrEia2eJeTheJb9USjudo552IW9nbudriUiWiE+IKqxzEdL/BEM9j/tQqR5AzuQx+49gkp4vEz7vJeLeDuZ55UmkfS7NqcBC02BM1/NFUGapKnfAXe1t3on4YJMnRqxyxPjvXEHCYHo+SSAiX5og+9g8FB9s8YT2Dl9M3OIJYp//3juRZSB8Ewoxb7s31rlI2F+Tsp+0vVfaRTOx7iw9Pyy2CIPmBndobfKEY0IBS99+STPodtGI3VcOYlG3jczGzK1esI/ZB2L0D0gpwUdmwVho+UIDpapSdNYWjvUkOrOGM2KcKNRHUcICZISNhcJ7MCKd3oaX5XtwNRsOL6sRCLIfDj/bkXAz14S7hSY8rcZwVI2ruRa8RSMR7foOW6V+ovcYaON9hmNf1AcoTfsctYftcf1CNlq6+ElSe3sKFVb1Pnea77PspnFAKmbr+2Oanh/POs42C8HzWHVMg6FtEAAdfX+mxSdePuIiDEw/hK/sY6Cz0w/T9f2g0y09OrtCMMMwENp6vlhkGsxay+Te0WV5XOPs6zHVDZtb27ix7fBJgq5BADfSmSZBmL2raz7NMArE1K3ezIRN4lG1l66rJUmt3FTN+9qt28ipPIPgjENIKanhD5fygkfPpTG8uoYbPOmwzDqCrduZRoHQMQvuUlYzjQOhre8PUio0CUlnJuxD1edhHZaFxaYhmLHDF9rGgY+knfJ42g5fzNX3xwY3GZIKj4PGUjsXtTT1Nf/6cp7qASRXS6zmG32SYBKWifLaCyArU325c/c+8ipqmdF7m08ikktqlHRsAIN6WkkN1rnKoLXaGePXOGONo4THDckNjnhIHVW6OqPXOuP1FSIMWe2MdV4KZJefRlpRNYx9E+EiycGpi9f4vkQTRx/I711lWGgcjMW7Qlkv+zuPBMiLjyOj9CTsIrLgGL0X+8qUkrBRJFrmlYCYvWXMpJRaXAPTkHTsCs/sXVyvL/n0Gzmnh6539y9npyVA8Z7tLbdwu/E4rpyW4mSJBUpTv0BO7AykBmtB7j0CcZ7DuGst9RqCKNfhiHAZgSjXEYh2G44ot+EQuw9Dkt97yAgZjvSwSdgvnY+Kvd/hXIUzR9s03zmPB+3qFfUpgSRlODfUh2hta8OV6zdx8NgPSCw4xi4S1B2k8ZvnsRIhB8m0KgqPMyU9OxM33QGNR2WXnWLSVPJz6yktdF18fhVSi4/j8Ik6/HiTyFCpjFTr06hYKkCjqJoL15pQcPQcAwg9t6d8ojTJDlQh/dAJZra+yQ7bPaRHFUfc2t6Gmz83M+kq+eX1zrSu5Na8ffceiIw241AN4g9Ucb51zxsacyam7cSiahysPo8rN27hauMtlNbUgRotucHQOd2vo//y/CquB3lHTuOHy9dBLjvK5RmBpFpdpA9B/bUb2F91hsmOie+UwLOjPKlH19qGiw1NXF/zKs/i3OVG5mCkNJJDOQ0l5VeeRUBSEfwUBewg3ni7mV+BInrID1WSe4R9Hkd/5wrNdW4wDk5j9vGLDTdx8Pg5lJ+qx43bPzORcHv7Ax7rzD58CkEpBxGYWoKY/ZXYV3kGZ682MinuoZrzKDtRh/qGGxxuerKugZ3dT9ZdxY2ffsYPlxvZ2i2uPo+rN9Q8VahuPY06+pzv0Qeg7Mm6BNruN+LnpmO4Xp+FiycjcO6IM04UmaIyZwvKsr5FSdoXKEpchvyEJShIWIKipOU4mPoVyrK+w9E8PdSWWOF8lReunIlD05VC3PvpDB6qE1yoquqzyFSqXFQZm++1gLo1tN6m9e7zW4VnknVLFgQN6hO7NP0ni4aP95CejvTeJZqvFrSRM+8zqTRKkGptbWcJz47n9pBPdOwW77/PrNbtD9ofnyYVEAtFzKDwmB4DgQnnjZAvPaVBdYzYualcKT+5jO+3gEhHOP095CeVufBuFKlCoPSQCVyfV4OmD3crl7tQF5TPFwyWh5weStfd5hY+j0g0OtKoykSifLva+BMuX7/VdbwXAAFfee0lmIVmYuYOP3xuEwX5gSp2RqcxYKpHxHhPeUYResJCZVrf0MTrtZvKMVNihKL6evdeC69kdFB5E9M55d+9lhaQyxOdQyxMtNI5yh7h88pTIe+e3rbvQMkZqG5dCtlJ2za03buCuzcq0Xghkx3Wzx/1wg8V9jhbZo0zZSKcO+KEizW+uHZOiqbLB3C36RTaWzrp2tXvpjSOnmWm9vYeXVLx7/PnmQAlVbJfkU+PTVO3+z723M6G+9wK5JfS8zSPP/LRYDPx0Q9N95fvSEO3vOxynvIYFSPJHRgFZWC+URDMQzM4TLHLqcIfvu/j7imc2M9tR3qfHng9GwOh5/T9P6rx0jQdp9y6AAAAAElFTkSuQmCC"/>
          <p:cNvSpPr>
            <a:spLocks noChangeAspect="1" noChangeArrowheads="1"/>
          </p:cNvSpPr>
          <p:nvPr/>
        </p:nvSpPr>
        <p:spPr bwMode="auto">
          <a:xfrm>
            <a:off x="1903518" y="-163724"/>
            <a:ext cx="345440" cy="345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3632" tIns="51816" rIns="103632" bIns="51816" numCol="1" anchor="t" anchorCtr="0" compatLnSpc="1">
            <a:prstTxWarp prst="textNoShape">
              <a:avLst/>
            </a:prstTxWarp>
          </a:bodyPr>
          <a:lstStyle/>
          <a:p>
            <a:endParaRPr lang="en-US" sz="2040" dirty="0"/>
          </a:p>
        </p:txBody>
      </p:sp>
      <p:sp>
        <p:nvSpPr>
          <p:cNvPr id="7" name="AutoShape 4" descr="data:image/png;base64,iVBORw0KGgoAAAANSUhEUgAAAUoAAAAyCAYAAAA6L5IdAAAgAElEQVR4Aey9ZZRVR9r+TXQmI888SWYyE5mJhxDHQoQEkuDuEggSCC4NtLt70+7u7u5NC01Dow002ri7O7//uqvPgUMHEiR55v3w7rVq7X3OttpVta9961XtuHmD+ys3udty89p5Lpxq5viefPZs8GNLnT5NpeNpyO5LVdKXlMV0pTK+G/VpPVhTMISNldPZucqag1ujOXmwhssX9sHNa3e79H3W637rr3Mcd3+Wu1fi///3oVrgvseVTr/c65yHqsB/8yQZX/fxXPK89zsWb978/d6He7W79v82TXnzhubZ2vx/fzhyn+2ivbd2fbd20u77P1i3u6+Ha9MgVy+d4Oyx9RzdncuuDYE011uyoXIWq/LHUpUykMLob8kP/4LCqM6URn9ESdQnFEV+SnF0dyqTelGbOZQV+ZNZXb6EzSuc2bs5mpMHKrl0dgc3rl28826/eSPc5Nq16xw7dZ4NOw9SuW4n5et2ULWhhWVN/zelqqmFivU7qVi3k/rNe9h9+CQnzp6n5dBxVjTvoWL9DsrX7/g/q4/2uSs3tKj7Vq3fSdOuQxw7fY7DJ8/S1HKI6g0tlK3VttOuO+pWuX4npWu2q2fZc+Qkl65cbQWAR365BXBucuPGTQ6eOEPD1r2Urduh2qdtf7XWfSdVG3bS1HKQE2fOqbJx92Gqm1pUH8sx2md92HX1xl0s37yblVv3sa7lINv2HePA8TOcu3j5znGr/fWL47f1+c5cuKSuU7d5N2Vrt1PUuJWCVVsoX7sdqf+p8xe5KW15a2kLsDogeusY2dD9X87RXXT36V5be4zsv8nNmze4dOUa+4+eYsf+Y5w8e0EdcO36dTbvPaL6Yu3OAxw/e54bAqA/A7T7uY8WeO9dj6tXr6mxuG3/MXYdPsmZ8xdV/aSO94Vhv9gPvw7evw6U2naTAXvtAudPNnNoewqba42pzx5GcUwXsoPak+b7FklebxHh0gF/m48Jd/6Y7KAOlEa9Q05wB2I8PibY4RNCnT4g3PldYj3eJt33LfLD3qMy6WtWF09m5xoPju8r5/L5A9y8IS+bdvmNGkPTiRcuXaFh8x4c48oYZxfLKJsYxjsl8r1L0u9fXJMY75LIGIc4xtjFMscnk9TqDazZsZ+EijUs8M1kjF0Mo+1ifv+6tHnesY7x6r7jHeJxTq6gvnk31U07cUmqYLJzIiOto1U7TXBNvqNuct5wyyhmLE0lvKiBHQeOazvuzpf1QQer5ipHTp0jddl6ZvukM8ImitEOcYx3TmSCTv3HOiYw2j6O8Y7xOCeVs2bbXlU8UquY7JrEKJtoxjklMMH10fr4B7dkpnmmMscvA/3QfOzjywjKqye7fhON2/az/9hpZHzdCWx3Gb+asShAJGDonVnLDO90JrknM9ElkXEOcUxzTyE4r54te49y9dp1nTa9c/MODL1zl+bX3QBIe+Av7UPdd8f+4ySWriYws4bVW/aqEy9euUZi1ToWh+QRkLec5r1HuH7jF64lff9Li9p/7/MFoPPrN+GbUU1S5Vq2Hzimc7W7tO+DjrVfOf4XgPLOSgt4HdmVz5blJjRk96co/H1SvF8lzu1lgu1fw8PsPVxMP8bZuDM2+p/hZ9uRvOB3qIh+gzS/d/G27ozF4s8xWfg5pgs/ZanF+yR7vkK2/z9I836JdL+3KYn5jDXFE9m93ovTR1Zy/Vrr1+tWizzq10NzodPnLpFdu5Fh5hE8N8iUZ/sb8/wIK54fZfP7l9FyD2ueG2Ku7t3hRzfsEysobNyGRVQxH//oxnMDTXh2oElrXdTxv3O95B6jbXhumEXrfYeaM8IulrS6jSRUrmWMTTSvjrTmf/sa8/xwK/4+xvZ2O8l5Iyz5Wz8j/j3SSgFSTv1mrl3TeTF+ZRDeVSLQAMnlq9eo3djCHM80Xh1rw//2M+TZ4RaqDf+u01/PDbPk2UFmPD/MguE20RQ0NFPU0MxEhzheG23Ds/2MeG64JX8f82ht+Y/RNvxzrC0vf2/Haz840f5HVzrO9eE70zAme6TgkFBGVu1GWg6eQAlYtwfvnZKP5v/rN25QtHorw2yieXOKM13n+/CdYRA99PzpvSQI25gSVm/dz+nzl7h2XadNgSvXrnH+4hWuXLlturpy9Zo69tzFKz+T7a5fv6EkwrMXdKXfVon92o0bCPjJvlaNoLWCZ85fJm/5JqY7JzLGMoKk8jVcvX6DC5euElOymhneGXikL2Pj7kPc0CD2lWvXOXP+EtJ32kU+CLJfwPTy1eucPn+Z85euaHertXxcLly+yrHT5zl04qyqi/YA0bpsowoZaR6OVWQxq7ft1+66fzPHw4xDzTn3AMrbIClS5Lnj69mzMZDVReMoi+lAlt8/iHR8EW/L9nhbfYKHRTfsDLtjY9AdB6MvcDT+jBCnT8gPeYeyyLdI8XkfL+tPMV3UA/2532C0oCeB9p0piXiLgtA3CXN6F2+Ltwixe4ks/39TnfwZm2oWcWRXNlcuHLxTnH8UsNQ07cmzF0muWk+PRQG0676Adp/Po913S2jX2+D3L33kHvq0+1pP3VteduPIIrJWNKMXlMvLo2xo9+X81iL16WP4f1Mnqde3i2nXfT7teujxjXEocVXriShZRR/DYP7cy4B23ebS7tsltOurUydVP33afbVAlVfG22MTV6bU0VtS1QP32e3xd/jkOXyyauk0cyntvl7Y2le99H/eLt9I3RfSruciehoGk1G3UX0MB5uE8xdpx8/m0k6O0a37Q/e3fmsfSj2kyHX6G/Pn4Ra8O8WFoeYR2MeWUb5mB0dPn9d5oXUkH82/V6/dIKV6PV0X+vHKREclFVtEFmEfW4JTbCkZ1RvYvPuIMhNVr99BbdNOtu47yubdhylpaKZuw06Onz7P1evXFThn1WzAJ20ZYbn1LFu3g2NnziMgePzMeZat3UFUfgNJpWto2nlQqdQXr1xl0+7DFK5sJqZkFYGZtaRVrVVS7NmLl9my5ygWEYW8M9GR18faMmdpKqs27+HQ8TOkLNvAkpB8AvPq2XHgmLrezgPHSalYi396NWmV69h58JgCeLmPgGnhqi3El64mILOW2OJVSrOTj4D0+OlzF1nVvIek0tUEZ9eRVrVe1e3cpSts2XeE+V6pfD7Lk0X+2azcsk+nXX9ddb7rx/gBgPMuQHl7kF6/dpGTh2rZWm9GTepX5Aa9QtLSlwlzfgcPyy7YGnbH3ugrXM0+Y6lFF7ysOuFr24lAp07EeHYiI6gT2aGdSQ74lFC37nhY98TF7CsFmqk+71Id+yq5we3xtumGndGXuJh0Idj+bZKXvkhxxDs0Foxk36ZQLpxuuVOVeYAHvKOBNE176twl0mqa6GMc2vrCfadPu8GmPDHU/HcvTw4z5/EhZrTrZ6Tu/cpEJyzjSslftQWj8AJe/8GJdgJKvQ1a6zLM4nev0xPDzJHSbqAJ7QQw+xvR3yqK5JoNxJWvZZBFBP8zxLwVaAaZ8uTwO+v05FBzHhtkQrteS3higAmj7GKVre0OieFB+kznFWjcto9pS1OV1Ko+Zn0NeXKoBU+0aRdV996GtBtgTF+LCHJWbCavfjMjrWP4m9RdAH6gyc/q/jB9/vgQcx4bYspjg01pN0hTpO36GfJEbwP+PMCE1yc4Ms4+jvjyNew/dkZHutOA5S2gvE5azQa+Mgzi4zleGIXmk7ZsPau37mPPoROI9nPs9AWKG5qxCi9gjmcqNjEl2EYXM8stmaDMGnYdOs6OQyeUmj7CPIL3JzrSY643+gHZLNuwk/3Hz1C4cgvzvDIYqB/EMONQHOJKWS821gPHCcxbzvcOcXw5z4cu090YahqqzC1ihy1bvY2JTvH8ZaAJz/Qz4rNZnuqeYgeOrVjLHP9sfHOWs3nPEbbvP4Z/Vi29FgXQcYozg4xC8M2sYc+RU+w5egq/3OWMtY/lqwW+dP3Jg2/0/BTo1WzczcWr1xD7dnTBCqY5xNN3UQAjLSPVs67ecYCm3YcwDMrh20UBGIXk0bj1vypR3gbJa1fOKHthU7UeZbEfker1T4LtXsHJpDPmS77FYsm3OBp1w92sE362nYhw70Ks9xfE+X9LQnB/EkOHkRA6mvjQ0cSFjCImaDSR/mMI9xlBtG9/MkO/oCTqAzL83yHA9kOcTD5T17Rc/DWe5h2Id/0HuUEvUZfRh+1rvDl3csttyfKBJRStsbh1dApQisQx0DySpwaaKmngyRGW/HGUNc/8zuVPo615epQV7Qab0W6gKa9PdcM2sVwZ8M2iinjnRzcFNvJSq7qMtvnd6/TMaGukPDHcgnaDTHhyiBlD7GJIq2sisXIdw21ieG6ktZLGnhxuyZ/G/LxO0nYCUgLyH8zwwDW1in3HTt+GvIcAypPnLhJTtprPFvryuAD4QGPk/tr66vaVAKe051NDzRlkE01eQ7NSv8fZx/O81L2fkQLXu9Vd9zr3sy3P+sdRVqr8YaQVT4+0UgB86wP43WIllT831Jz+xiGEFzaw77huW9x+z65fv05uQzN9zML5z0QHei8JYL5XOhk1G5QKLQ0oZgwBTvPwQr5Y4EOHqS50m+OlgCShbDVb9h4htrRR2ZC7zPSk83R3BVILfDMUUIsUpx+Sx5cL/em1OJDPZ3vxnX6gktRTazYw1z+LrnO9ee9HNz6f683n87zpbxyqgDenfhNzfTJ49Xt7XhhhSR/9QBJKG5Wk55ldx1C7OKzjyyhauYW40kYmOsbzwVRXPp3pQbdZSxllHUVmbRPl67Yz2zeTD35yp8NUZwWWnWcu5dM53nikLlPOuiOnzipp9kenBL6c6827U134YpE/IcWrWL55D5aRhQw2DcM8ovC/rHprhrXYBk/sK6OpchbFUe+S4P4Pguzb42jSHYMFfdGb1QvrJZ8SaP8RkUs/J9avPykRY8hOmEVeugn5mQ5kpTmTmuRIUrwtSfFWJCeYkZpgRGr8YlJi55AcNZXksFEkBvQixrMLQQ4fYGfQFYO532GxuJeSTsMcXiXZ81/K2SOOngunt3Lzpsao/TBgqXm+W0BpFsFTA0QSMFID/Y8jrfjVol4SeVEerrQFyjemumGXUE5h41ZMI4t4e6orT/Q3VqCj6iL3+aV6PWQ97qj/aGv+2AYoh9rFkFrXRELlOoZZR/PcCCslbT45zEIBVds6CcA8LuDfx5BnR1gyxjGOmqZdOgZ+HbXzF0HzNois2r6PBYHZvDjOTpkFHhtqhgBT23vLb5EM2w0w4akhZgyyjroFlGPt4pT9WVRuOUZA9m7n3/pPAeB99O3Iu1xnlDV/GGnNU8MtlVQupoxn+hrS3ySEpKp1HD/bJqIDELth/sot9DUP54XR1nw41UUjidUq84X2SyO2u/TajfQxDlHmhX+NsMIsopDtB08otVwkzU4zlioHUFBuPZk1TeSu2ERW3Ubc05bxtUEQH87yYrJbCkMsovhkliezfTJwSKrgB/cU+ppHMNsvi+CCBhYFZPPpbC8MgnLIb9ispMSBxiF0n++DQ3wZOw+e4PCps+oD/6VhCHoheXhl1DDfJ4MhZuHM8kwjKG85C/wy6aHnh1lEAf45yxEn4FdLgpjikYx/7nL0/LPoNMODed7pNG7dS8vB42Qtb2JRYI6y2b43ayn/meKMaWwpJWu2Yx1VyAjLCAWYjVv/W6r3LZC8yIkDNWyqXkhZ9LukereCpJNpd6wNvsNW/0ucjD4mwKEj8YF9SY6dRUqiNVnp7hQXxFBVWUhtTTlVFXmUFCVRXJRAUVE8ubkh5GZ7UpDjRFGuLVlptsTH2RAXbU5i5E/E+fcgyP49HA06YbLgG8wW9cbJ5HPCHF4hJ+Cf1KX3pGWdLxfP7NaOndb1L750bWwXmjP/m0ApL+rPJMoEceb8fwgoh5oriTJV48y5H6AUoHlKJNKBJkr6+2DmUuSFFY/1reXX+kpHQRW1Pa58DT30A/mDfMx66/PkcHMlXd8CNR3Q/M2AUueaP7uPRopUH5l7AKVW2nx6hIClsbKr/nOkJVPdkqncsPNnDhkJVcus20Qv0zA+1fPDKCxfSWbrdhy4wxkibdiwdR8TnRN4rKcer462IbSggfNXrrGyeY9ycnw6yxO/rDpaDp9E7Iunz19ETBfmUUW8O8OdV6e6MNopgTFOCfQ1i8AovFA5EgUox7slE1LSSMvRU8SWrKLnAl9ljxSnmNgaf3JJYrRFpLL7is1THD72SeV8bRzKwtA8LKJLlEQ7zjaG6KKVKuQtqrjVvj3NIwXz6BK+d01W9/fMrqVpzxFlo+ynH8hcz1Sy6ppIrlyHeWShiggZYhtNp0X+vDHdHeOYEvV+WEUWMvK/C5StX3GR1s6dWK882xL/GO8mIPkOHlZf42jyDe6mnQm260CsZ1cSI38kMcWd5IwAcnJCqSjPorZuJbXL11JXU0ZNZQrLqpNZviqP+sZSKirzKSrKpqIil1UNBTSuyKC8NIKMrFCSUv1IijcjKXQk4a5dcTTsjLleDzwse5Ls8z4loc9REvYsdZkD2LM5jssXdUIDHkSyfFigHGWFDPzHRWoRm5TYo6Ro7VMPsFZ2LTlXnADfLuFf4x0wi261UZoq1fvXJUqR3rTApOxlg8x4bPAjlCFmPCZ2U6U669Our5Gy8yXVbFBeb/EiPz/ylyVKqY9Ie0oF/m6JkipneKapmEPx7Krl1/pKA5Ry/Nb9RzEIzedf42yVJPv4IBP+MNLydwFK1Z6jWiVB1T9iPxanT782pb/YQI2UbfKpYZaqD5SqfhfQ/NNoG55WUrghj323hHemuOCaUqlUzFtOLvFcX71OUtV6vlwSyFeGwQQUNNCwbR9b9h9l24FjHDhxRnmHxYssavAgs3Ce7qXP62PtlP1ObIz1m3bzvU00XWcuxSGhXMV47j58gt2HTlDb1IJldLECypd/cGKscwIG4QVYx5WRUddETPlqpnmnM8opHs+cOhp3HFAhOF/M9WKBTwaV63aQU7sRUYf7Lg4gqrABifs8e/GSkii7G4awMCQPm/hSxtnHMtIqEq/UKhq27MUzvZpvFgcw0ysNy7gyxgjYuiQSWrqagyfPkVvTxDCTUOZ5pRGYU6dC4waYhCoNZqZvBgNtonln5lIMIovIW9mMSUgeA42CMQ7No6G5NUypdWC1EYh+7YP8EPvbqYBNDYBcOr+PvRv9qEv9nFTPF/Cz6YCNwdfYGH6Dt1UXIp3fI8n/K9LiF5CUV0Bc4QYSM9MpyvVlZW0yK1eUU1mZS3FBAIXZzhTn+7KsKoq6ujQqK/MpLKqgonIlGzduY39LAzvWRVFV7EFyRiTx2WUkZ8UpAA5y7oa/zQckeH5ISdSHVMW8QX7gs+QGv0ZD/kSO7Crk5nWd0IL7fXDNcz6wRDnKiqdGWLYa7/sb81hfeZGMWh0y8lI9SOkv5xq0Oka+1uNfo+0wjSwmb+UWbgGlANYA41YV8S6qtxYolRNFpK2+xrTr9whFJB8pAt7ijf9mCb1Nwkhctp74yrUq3OZ+gFKkqVZwMOCp/sZ8tsCPgNz6W0HKvwqWmv4R26Q4OPqZhfOk1KufIU+NsLhlF/yZpPeIqrdSxwUoR1jwhDj1+hvyZD8pRjprI57oZ8TjAp7ShwNNEcec1EXbH7r1ekYjmUoftftOnz8OMlXSYPWGnYgHWLtIfGRq9XplixP79I9LU5Q67JhcgX1iOem1TSrOcnnTbiwjCuk624u3fnCi8yxPBpmEEVHQQO3GXVhEFtJ9gS8DTEOZ452OY1wpAVm1JFWsVXGe/S0ilP17jH2sOja8cIXynNds3KVslF8sDmCIdTSLgnIYYRVJl9meOMaXsWnPEUpXb+V72xjaT7BnqlMCdRt3qaBvm8RyPlsSpFTv8KKVWEUVMcQsTNllZ3mlMcQ8gp6L/HFPriK0aJUCyn7W0Xjn1rPtwAmSy9Yw0CBIAaU4faa6JfHt4kDG2sYqm+oohzje/smdxWEF5K5oxigwh776gegH5ajEDG0b3ncW1P3ixF2Oa6e9mdglD7fksrpoDEWhL5Lg9gIelp+xaE5/jOZ9TpDde6QEf0t6qhWphWUkVp4kofIEyXml5Od4UV3sTnWxGwV5rmRkuZAa70JGgD35niYUhZpTmOFJdnYI+dmx1FeX0bKxhL0bAlhZZkRamiexBU3El+whIS2K+LCxpPp3oCD43xSEvkeKX2dil7YneekLlEa9y7Z6UxX4fuOGNk7rPu1fmod9EKD8wwhLntZIMn8bY8O/xtnxyngHXh5vz0vj7R68fG/HS+NseXGEFS8Os6TTDE9ck6tULJ1JZCFvTXXhiQFGvwiUSnobYcUzI6z4nxGWrTGgI6x4bqSVsiWKPfGBipw30or/HWym4iEltnS0TQzpdRuJq1zLUOuoVhuleJzvYaNUIKHspVaI9KdslaOsVZxd066DrVkU2sF2l4Gom9GxZd9RzKQtJrso59BjA0344+hW54kuGOluP6zqrZwxIyyVtPo/Y22UTeyj2Z50medNp7ledJztScc5XnSa680ns71pP82Vf4y14QnRCvobKS1D69hRa13VfZQVfxAnl4RQ9dLni4V+hBWu5Ojp2+YIsVEWNW5hmFUkr02w5+Of3Pl8oS+d53rxxQJf1Q7pNRsIzKpluiQqWEdhGl6AcVi+Ag09nwxKVm9VXv4FAVl0EbveaBu+nO2pYk8z65pYsWUvzilVfL0oAFHP+ywJwDy8gHXb97NmxwEWheTR/icPXhhrw9s/ONLxJ3dG2UYrCfbMhcs07zuCnl8Gb42z49MZHgTl1LFh1yGWZtcxwDIKi5hSlblV0rhVSYXtJznx2lhbPp7mppIQaja0ULm+hZl+WQx3jCewcKXytqdXrmOcZSQmQTkqocAjbRnj7eP4ZqEffQ2C+ULPj47zvLFPrqRszXbso4oYaxWFTdR/I45SfMk3rnHuZDOb64yVXTLT71+EO7+Hg0lP9Od8g83ijkQt/Zys5AVklRaTVn2MxOorJJQdILFgBem5yeRkeZOTZkRqmiEJ2UtJigwm29CWwrETyZ/xPRn+liRneJOWvpSCnCBqy0JorHKnqsCa1MwQYgubiS0+SEJ2PinJVmTHDaYg7H1i3d/Dw+JLPG26E+nyJlm+L1Cf2Zu9m6K4cuGI9tW7M5j3bi+i/KdZHgQoRWp4YogZ/5zoQE+jYKZ7pquvnX5wLnoB2egF5DxYCcxhYUA2830z1KCyjS6hZNVWajbtwiAsn9cmOfGYSKh3kyjFBDDckieHmPOnEVa8Nc2dAebhTHNP5iePFH50T2aKa9JDlx8c45loF8NUp3h80qup27xHAaXc42/iVf5VoGwFM2WrFEmwjwFfLQ4gsXLtLQ+u6oK79Y9G7RYJK39lMwPMwvmLOIf6GvHEkF93wjwKUD4+2JSnh5rxxo8uSjV1SqnCJ6cOr6xaPDNq8MyswSurjqUZdcrxNtM7nc8X+fPsGBvk3CeVk0miJto4mjSOISWB9tbn7SkuWMSUsOPQ7cwlyZvetPsQ3hnVTHdLZrxkZdnGMNwykgkOcXhlLFOAFVGwAo+kCuJLViEfnhXNu3GOK8U1oUxJeHuOnaJ49Tb0/DLpvTiA8dZReKYuY+Oew5y5eJnV2w8oCXG8dTSjzSNwTShnQ8tB6pv38pNPJm/86Mbrk534ZrEfC3zTiS5Zxe4jJ1V3nbt0mdTKtczxSOEn50TiSxrZfvA4xWu345a2jNSaJg4cO6MCxbNqm5jmmsQAgyBmeaQgQC3v254jp4kobWRpVg3lG3Zy+NQ5Vm3ejW/qMpLLVivpdt3Og4Tm1fOTayLjbWOUhGkYXkBB41Y27zlMdvV6/NKryazewK5DJzRRMGI2/L9QvYHLF49yYFsS9Zn9yfR9gSjXt3Cz6I7F4p44GXUlzPUrUqKmkJHhQnpREenL9pBYcYSovGZC01cRkbGchJwKEjPCiU11JibDh3T/ACqmmrO86wjKvxlNhpkH8ekFJBfnkZYXQ0a6FxkZfqRkpZJQsJKE0l2klzSQVxBNVk4waWlOpEaOIdCpGzZLumFr2AMvq85EOv+HnKB3WFs2i9OHV2ixr3V9txdQ9z/N0fcLlCJttNqsDOkww10ZxZdtaKHl0AnVUVv3HVHBvxIA/CBFJCZJ+ZJzZDBKNoR8oRcF5fLSeIdWtX6AiUb1vv3yiYoogPBYP2P+d7glA8wiCCtYwdrt+1i3Y7/yHDY07+Fhy4pNu5W9q3HLXhXDd+DEWeIq1tDLKIQ/iw2zr5Hy6CpVVVdyars9yprHxG773WL+M8GBJUG5yEtwe2mjAchAl2F/E3YfOYVzUoXKUnmsl766jnwctKqsrhSpu/0wQCkqs4T2iOnkDwON6TrPWwFjy6GTHDtzQQVrHz11TkmA8vvo6QscOnkOyW0Oyl/BEKsonh9joyRLiUO9q0de2kKkzz4GKqNHbG9rWw7oNMVNzl24xK5DJ1m/8yArt+xlxeY9SF+s2rqH7fuPqvhCCQESu63k30uGjqRJSnD35l2HOHTiDJevXeP0hUtsbDlExZrt1G1sUQ6VS5rsGMmSkXjLWsl3X7uDnfuPKdunqN7ije6m589s3wzSqtez80BrTrfkc6t+AQ6fOMv6HQeQsSG2T3G2HT97gZbDx9X9xdYqGYwnzlxg7fb9VK3driTWU+cvqWtIvvi+Y6doOXxCnSf1kQDz3QdPcPDoaS5euqqcV3uPnmLF5t1Ur9/Jqq17la1W8sjPXbzE4RNnENurrC9evnx/wpHu+/8I20r1Pnt8HZtrjSiKeJ9wh5dxMfsUK/2eOBl3I9T1MzJjp5KZ4U54pCM+Aa4EJZQQnb+F0LRVOPhn4RCQT3h2E0nlK4nLjicuwossQ1OW9Z5I7evdKXn3O9LHGpIQVER8+SYiC5cRmphCeEoREdkbiS05QEbVbmpXVLC+IY6amkwyCrKJT3AmzHsY7sxsQAMAACAASURBVGYdMZn/JUYLvsPN7BNiXV5kWdJXHGiOQAg6bqltv9YQmuH5IECpHDa99ZX6FZSznGO6XlzN9X6L1ZZ9x1gYmMu/xtr/IlBqQ3CeH27JJOdElm/a9Vvc/q7XuHDlKvEVa/jGIIhnBPjuEygFgCQoXMDhmYEm9NAPImnZei7rpNrdmQjQ6kyUl02kIslz/osA87eLlXNIAPF3Bcq+BvxhgLFSjWNKG7n5SznLmpaSGNGQ/AYlWT4pQCjxp8MsWj9uuh+OUVZK6hQ769+GWzLeOYHaZt0+k2dvff67doL6gEjq322NqO1xv7Sv7bFtf6/etg+LqBIMQwtUSJVkydyxyNfrN1l+q+toK9PmY/tr7/4j7leZOUdasqnPHkK676v4WL6LxeIe2Op3I9ixI8lhI8nNdiU5PQp7e31mz56EnqkHHlG1hKTWY+MRibF9EH4JNSTWbCO1bDlpARGkT5lNepeexL7yLhFvdSKh3w+kuqUQXbidpakrcQkpJiBlLRH5+0mqOERV4y527WzkxL4qdm6robx2OUnZGcTHLCLc43OsFn3Kwpm9sDH4khDbf1MQ0p7N1Us4fXgVN29qjeO/0niaNn5woDRQ9qqQ3HqOnTqr7anfdN287ygLg3L517j7BMoRVkrFlvCP32u5eFmAcq0Cyj89IFCKFKikyt76vPi9PeaRRUoCuu3x1fbV7RdIGIJcUip5/yd3nhCvc19D5RxqDce5LVnrSpLa7UeTKA15eqAxn873ITh/xR05xr/UthtaDjHNK51nR7dKlfK82vqotSacSBuI/uch5oywiVbB17efWrbuDYJ3v7+cc/sK6hgFaG3+a93RKnm1PV5zYWEFEgat2qZdSn2+I59cN0qhbUUEeH52zbvdX3tim30/q6/sb3OM9lT1f5t9unW7VZffTwVvd+3KSVrW+1ES3YUEt5fxs/5EpSW6m31CtNeXZCYbkpUXTWiEP4sWL2DwsPEMHL2IxXbxBCXV4h9biL1nNE5+yYTkrSazehc58dUkLrDDu8cgDNt/iGmXHoROXkJWSDFR2Ruw8kvHwDYU98hlRBfupbDhMFta9nL+5Baund3I6WObWbdpExklNcQlexIXPAIf2y4KvB2Mu+Nj+Q7JXq9RnzWMg9uSuX71tnH8F2mXNA3/MEDZeZ43ofkClDr3utWR97OhHQi669vnbd6rAcrxvwyUEgYkzoG/j7BSsXmicj/a0mYA6lxMgpxF9RaJ8kGAUgsWImGJE+Op/kYMtYwkd8XmO0FIDfDWGwqRgtCMTXBO5M/iKe5jqALYW+MS7xLcrSu1PaTX+7bqbcjTA0z4dJ4PAbnLOXlOh4xFvZAC6jpF00ZCr2YWXcxrk53b2JV1QF0kyqFmKqrgT4PNGWIZqZw3d0qB9wOUmnGjCxC3AET70dEFL+3xOuBxFyC6cvWqIrAQVV7o7NRy61l1zr0FRm2u+7NravbfqpumsW6t7nZ+2/pr6qG9htz7vu7f5tra836DdbvzJzfSvNyM7MB3CLF9DTezz3A0+hxf244khgwhM9uX+LREXNzs+GmWHv2GzaPnwIWMme6ItWcKEZkNBMWXYuMWilNQBvHF28kr20dyWCkOC2yYMmgMsyfMJtgziZyCzYSm1KJv48kcfQdcw4rIqT3A5j1nOXfuBFzaxY0L27h6fg979+2huKaR+Ix44mMWE+vTHR+rj7DW/xp7w85EurxBWWw3Wta4cOXCnTafO9Q63UbSdNaDAKWyUfY1RAKo7RPKVDK+qF17j55m15GTPy+HT6qAX8m9lRxXISNQ7C53G3w6g+zBgNJIebq/d4xXcW5i4xQ+RFlLjNu9itiLRLWSl0LZn1Tb6AxSbVtp2un8IwKlsvGKY6q3Pu9MdcUqtlRlddx+Z7QvBMr2F5RXT5e53q1hSgOMeWqEOIc0WTJtgFELxtr1I0uUGqCUjJHj53SILHSBSdtemgc4dPIsNgllvP2jaytQ9teGdP0KUK7awnW57q1Fd/vWnzobd+kjbV894FokeiHikA/TnWCtud3PnrcNWN7tfjo1VZvasa4zvm8dcrfzH/a/n11fmJDuo74Pcb92x3bnsKF8Bqk+b+Jq0gEzva+xXtKNQKfupMfOICM3huDoOEwszJk605CRk2wZNM6aviMMGf+THQ6BeQSm1GLvE4+ZUzCekeIV309G3SE8IguZZeiAnrUP4bnrSKlowTUogwXGTiyx9iM0YxVrdpzn9IXrXL96lount3H22Doun9vDiRNHWb5mHSn5+SQke5AUMhhfm08wnNcDowVfEmjXntzQDmyuWci5ExvuFNvv1RCa3noQoFQv4CBTXpnkzHC7OKziyvDJqsMrs1Z5/MTrd2epxiWlSvEU+mTWULxyCwePn7k1TpR6oa2fTkffD1CKV1U8wO36m/C3EdZ8axSCa0qVijHLa9iC0Jtl1W+6e1m+iZTqDWQt36ScPZKC1kq0KlVrM7g0tX1UoGytrxCAGPLMEDOG2kQrsoy72QDrN+1BAtRfFOfId0sUccj9qNy/NVAKE44Q5d65aCQVnf6S/bsOn2BJWD4vT3BojaW9iwNO2kCp3v2N+IvQ14nqvXb7HZe/fOUKx0+dY++RkyqNT/g8t+87phh5Dh0XR4fQomnBVFMX7RiStdqnW8e7b9+4eQMJ9xGyYSGtFiozyQwSx8qpsxc4efY8ImG2Lm3A+dY9dMYKN1UK5pmLF5WTSTKBrl7Thuy1XkWuf+LMeY6ePMuFiyK13qO+D/E8cgeRgkVAEKfb2QuXbkvFUt9fuuYv7Wt77s0btNuzwZOG3DHEub+DnX5HjBd8jaNRFyK8+pGZak5aXgreIdEsMjRj6iwzJs3xZPwML/oMM6LngHmMn+uGRUAebtElmDsFY2zrR0jGSlIbjuKXuZLFjsEYuUURXrSJwNQ69ExcmKPviFtoPmWNBzlw6jpnz17g8MGDbNnUyLZNyzhzYjvnz5+gactmskuXEZ8WSWLEJEJcumK95HNMFnTHzewjEjzfpLFoAicPlHPzuo4RWrcRdLc1Q+B+gVJeQsnIkXCXv4y24eVJzrw/c6mKqes4x5uPZnn+vMz24sPp7rw3wYGe83ywiSxS3kzNrVsHtbZOavC17rkvoJT6SHjQUAv+NNKK/0xx4fPFgQywjGSgVRT9LSPpZxFx19LHPJyeiwMYbBaOXVwpK7fuVVJF693bDqrWf38LoJS8Z2Wr7LWEd39yxyuzhoPH77TzijQcUbSKT+f78bRIoH0NVZvfLZBbC4xt148kUfY1VGmSny/wI7xwpaILu91f99i6eVOF5UhO+5/ExDDAuNVU0FbyFa+3mEvEmTPCknFO8dS2ccCJlzmupBHz8HwW+WWxwCeTWR6pLPBKJ0SYeXYfvpM9S1VJwPB+VPbb9Rcpcuu+Y0TkNeAeX0bNuh1Kwpc86oSKtVSt33Gn2UELGLcvodnSgh1KkxG+UCH+UAQde26H7F26fFXRuUXkr0CKeOR1OSrvvOyDP4/YU4UoWYLRY8rXqFCoO6+pAXWd9+z2fs2Yv/1Hm60734l2W2oXUpkygHCXVlIKq8Wf42nZkbigkWRlLSUlJwtnn3CmzzVk/FRDJs9dypR5gQyd6Mi3g5cwYIwhetZh+MWW4+ATx0JTF2w84whMqccnvhZj5xgM7MLwiCjC3CmEKTOWYOIQrrzca3dcZPXGQ5SWr6GoZBWlJZWsqC3kyP4mLpw/yo5d2yla1kB8RhLxUfOJ9v4aT8vOWOh9qUg5gh3eoiZjMId3JHH9yu3YtDu+JFpQkrVmeRCg1L6QiuhAAqlv8RkKJ+NdSh8j2vVcTLuus/n7ABOmuSRSt0k3P12nA3Q68H6BUuojKq0UYdJRL6F4XX+tSDbJl/N5pr8RI22iFa2bELW2Ljp10mmnRwZKDWjcSmscacVk92RkqgmtPUyIXIWiS0KI/j7aVqndEpsogf7/10ApmUSh+Q1KQhEVVVRTCQhXa9m+0aqyimlj3c4D2CeU8+Gspcr+KCYaGSPa8XJrrcKDTJXN9R9jbJjulcbaHbdNRSJhVazdzvcO8Yotp+PMpXy5wA9hAfp0pifzvTMoXrVVEWQcP3MByVrSBRshxBUAFHuySItShBhX2ldCcsTUInyO8lsId9ftPIR9dDELPVLJr21SfWEYWchk91T8cyRj5phiNZdnVY43NR3ETZVqKfndIjHKPbWLkOyGFtQzyDSMISZhxJY0Kv5L2b//6Gn8M2v5Rs8foX8rWNHMFQ2hs4Cc1E2eR+qvXaQ95Plk7GmfR/ZL/cW5KOdo6fuEVUnCqSRgfqRjPDEVa5TZSUKibls2BIBRIVU/v19rH0tolUR4SLyp9K1kTsnz6+JIu7VFYyiJ7Um4y8e4mHbFybgLAfadSAr/gazcUJKyC7FbGs6E6UsYNn4+46bbMXG2D6Nm+DLqRxfmzLTFw8KbmIAUfIMzMHQOZZ6pByYOETgF5GPiksgCU18WW/jw03xLZunZEZZSy5rtl6hfewB3vxxm6gVi55pGQlIBJQXZ7NyygjMn97J3XwuV9WtIyEojPsaYOP9+itJNwNxi0ef4W79FReK37NsUxNULOrmf97KzaHrjYYBS5XpLyIoAkqQN3qsIbZsQuX45n78PtWC6R4qaS0Y7EB5J9daRVgQoH1fUYq3sR7+aRik0ZZ/P5ek+hgy3jiJ35RbFaN1ar98PKG85TPoY8tQAY8XgLeqtdo4ZyWHOqG1igGk4T0oaZm8DlS56C2h0nvmX/ns4idJKAbIEhD89yIyPZ3thE1fKii17kLlZNu46TJOmyHQNwokoHI2ZyzdhHFmgyHb/LOQXA02UBHzPgHNJSe1twBuTnTEWxp8DR28NB1FN02s3qFzv/0xyYrhtjEpoMAorYElgLp5p1WQv36SC8JOq16tsqcYd+zlz8ZICMpkiQXglZd4ikayEh1PqKNNHLN+0m6y6TRSv3sruw6e4fO06Ow8eJzR3Oc6xJdSu266uO8Ylkd5mETgmVrJs/U627jmsYilFlZUPhZAPb9hxgDXb9nHwxGkdkw1qn3dmDe9PceGfQyyURCzxt7IIiE1wjOfP/YxVHrrQrQlsCUhu3XtMmYqk79e3HFJs7XKOEA1LtpDMjSTPktuwmVXb9tG89ygS85lZt1HN3STxrJcuX1N8m+Nckugw25MZvpnKtCSUbBJBoV1EspWYZXEmSkqoxPTKh0XA9+iZ86xtOajmsMpcvlHxdkpfizp/y0Qkqnddei+Ko7uR5P0hoc4fEez4IdEenUiOnEJadjjJeWUExmRiaufBpJmLGPT9IvqOt6PfNH+mLQok2MKHahdfqgNjSI0twSGwgJ8MvJk23xYja09MbV2Yq2fAxKlzmTjTBluvHKrX7GXX3p3k58Yz6cdFdOyhx8ipgZjYxOHpGURVaTpH9m/g0KFdLF+9nsTMNGJirEkIHk6k68f4Wn+saNgiHF+nLK67mmvn4hkdu8/vAJTal1Qrzd1zLRKEAGovfV4aZ6eorGTA3F50QOkhJUqpi9xfwFtIdMW7/GtF2cm+Xcxfh5oz1jGOgtVbf3OgVPUZZqEkK6mf1FMrFYr6/VhfQ54bY838gKxbTh3J6LCLL1WkEYqwuL+xSvvTtU9Knr2YP+T62utq+0O7flig/OMIS5V59fRQC16e5ERvszDm+mdiHFHAkuA8FmuK8DkuCs5FsnIGW0XxznQ3nlYkKRI/2Rps/sxdMnNUCqPwAvQ2UAHt/jl1iBNIu0gmkjCcf7EkkA4zPVkQmKPMEDJZm5hHVm/fr6jOHJLKmeSRzCT3JJX4UNK4RQV6r9q6TxFhTHJJVAHww+1imeufjUlkEbN8MxloEclYhzjCCmQuo2MqaD00bznWkYWUN24le8VmRVQxxC4Op6Qqxfzjn74M/8xqxUguUlbp6u2KKNg1sYzGrXvuMAMcP3dBMZx3mOTE490X0HdJoJqoT9iLUpatp8N0N/WB/nyBLwWrmhFpb9Oew/hk1DJB5jByTsQ5qRKhTTt17iIrmvdiGVPM904JDLGOYoR9LPMCstUsADO80xlgHsH3TomKWUoSPwQ8pyxN5R/f2/PmNDf6S6aaRwpxZasRdnyRqsUe65m2jB9cktT97OLEKbsXkdCXN+9RTlrJghKOzsmuicSWrWbfUfkgtEqjIlm2q0j4jJLoT8gN6UCabwdSfNqTFtCRlKjJJKaHkpRfTnZxDSlJqdhZmDFizAy+HGbCd1P9MDALp9w1mCP+wewOj6UqKodACf2x9GDmgrksWDAB4yUjWTh7EBMnDGaevi1R6VU0bW5g5/pAcmImsnB2L/oMmcDAcdaMmeLCvIVOpKckcHhfE0ePH2LFuh3EZxUQGe2i+Csz/DqQ6v028Z4dSPF8hbLYz9ja4KQh9tUMv98RKLUv5j3XwssoQNn79wXKe97/HhKYSivsrc9fxU7mnEDRmm06tjgd8NZRqx5U9dYCpZgE/iAea526qFAhRShhyACLcEoatynJQujEfnBJaGVQ72OoTAm6nm4h2RDVXc4X9iDda+puPwxQas+XukqRoPb/GWPD38fZ8s/xdrwwzo5/jG1dt27b8tcRVjwlbE0iJQ4y5SnJfW8LkDrPrUw2vQ14UpjfbWOQfGiZz0a7iEQpDrjvTMN5Z5o7QlNmowExUQMFWCo37GBJaC5fLPbnw5kedJnjiWFIruL7jC9fq0go3pzoQPupLnw0x4sOP3nw7jQ3JfHK9tuTnRWhbrLYITe0YBNTzAT7WEXAm12/mSkyqZlnunJQBmfVMsMlkeHm4UiOefP+ozjElSlm8eluSVRv2KGtulqfPH9JTRfy2RwvnvluMR9NdcU9rVpRyol0/vwYa9r11GOQdSRl67cr1T44v16Fi0kdOwqJsEGwuocwDsWUrqbnkkBen+BAh2lufDjbU9m2353uzqcL/JD1W5OcVbpu9vKNanbNhcG5/HuSE69OcVH75XklnVfIhGWai7D8FfQzDuWDGUtVvr6YNpwTy5WmF1nSyADTMF4aYck/hpoz0Cyc0MIGlSGmnQNIAWVZbCfF0JMf2oF0ASHf9mSFfEJazBRiU8OIyiknu6CayqQ0Um0tMJo8m2ETrJmoF0qwSyxN3uGc9Almv18IK9w8SHYwws91OtaW/VkypxMGM99Hf+aH6M34FFfH6eRnu7O6ypK1RSOoSe5KakBnPGx6ozd/HJN/XIC+iTfFpXWcOSNpZFeo2XCa2Nw1RMQGkBYxktzgt8n0e50k7/ZqUrLyuK4019tz9kSzTge2efHl5dcBgIdRvbUvlbwUIiXds4y2aaVj623AS+PtfzeJ8lZ9lNQmdfrl8vQIyZTR568jf1ugFFuiSGV/GmXFX8bY8D9jbfmzENgqsLwNbCIJisNDPNqdZnvik1mr1Kn0mibFnPO4mCsGtE7VoLJwNLRnremL1vx1jC1/HWvLnxQ5bqvKrG0DWT8KUGqvI9K5ZNgoO7SYKoTMQrdIHaXIf8K2PlTLHnTnR0GuJ2me8syPiYnmO31e/t4By+gSlfqqO1uh2MJkGhCZvuKF0TZ8MNmZ/ksCVU7zwRNnucFN6rfsVlLkd4bBvD/dnRfH2jDMOoqkZRsUYa4w9PRY6MdsrzSltnfX8+OtSU786JmKYVi+msNnoEko5hFFKkNqSUguA01DCc9bgaibP/pk8MPSNEXam7d8o5pC4qv5vmo6iKzlG5nqmsTXC/0wjyhQUwHrvGicOHuR8OJVKs31lXF2SjMY4xDP4tB8RtrH8eIEB54fZcVE92QK12xFwE3MUTKJmswT9K1hCO9NdWOQaThRJY2KvEOkT3mmeb4ZLAzM5rMFPrw92YkZXq08C4qKzTxC5a7LTJALgnP5bHEgC4JysYwpUVO8CB2dQ2wZUYUrWeibycczPBCGpG+NQnljgiOjrKIIK2zAMamCXkbBfDTNTeWXi41VpmqWUDqtjVYBZXl8Z0qiPiIn6D0SPN8nzqM9qf6fkBY3i5iMVPzSagmPzaU4xI/Vvo6UubgRYBVIsE04VY7BNJt7ssPMnSZHR6rsfiTb4SuygroS7fMhToZvYDH3VewWvYWn5fskB3SnLLE3xdGfURTRgbqkDqzJ/oRliZ2I9uiCm9UQQgLsaVhezJEju9lx8AIlayGm+CDRSVGkhg9VszVGu7Yn2OED4t1fQYBya4M9535PoBQWGFFzZZ6WIWZKYhSpUbZ/VkQdE8fJ1wv550grZnimtqGE0gHxR1C9tS+3YjcShqNfKaIeypw2fx1uwVjneAp/I4lS3Xe4Bc+MtFRRAR/N8eGtaW78RZxNGjVcAYfWJNHHQM1eKPPgBOc1YBJRxGtTXBUACdgpzkmNaUFMGM+MtFbTZbw3y5OXp7jw59E26rpyX20byPq3AEqtRCwOsnsV4f8UKfFuJgDdj6eo3OKUkona/jzQVElQEr4lEqLuIvGsYjvrbR7B65Oc6SNkEu4pJJSuZoewl+86qBIdlgTkMMU5iWGWUUpa7GsWTlhJowoPG2IertjFc5dvonzNdma4J/Otnj8RRSsVBZtMyzzSKprZ3hmEFq9iUXAeA81aKdoEKKd4pTPGOZGIkkbFFCSTjPU3CuEH5wQWBWYrVvVJzgnKVnpCM6+39hnEfumfW88wuzi+Ngzmi8WBKnrhw5lL+UzPj55GIXRc4Mt0nwwy6zfhJ3PqGAar+YGG2MYo84AQoAgTfUhBgwq/62MSynz/LPJWbCK/YRNTnBPotThAOYpqNuzEOqKA8TYxLPLPUjR+M/2zGeYQT9n6new6cgqb2FKGW0Xyk1syxsF5amZQ+cAMt49jll8WvQyCmeKShJhBrGJLGG4bzTjHOBLK16oYY3k2pXYrzbT1fW1XndydkuhOpPm9R4TLh4Q6vkvM0o9Jjl1AbE4pXqkbcA9KJ9HPni3pvpwoymBrdAJrXP3YaOrA+ukmrJptSI39fAq8+5AT8CZlsa9RHNmeOI93CbB9l3DnD8gI+pjy2PcojXiNNJ+XSPJ8hfyQN6mO70BNQntKIt4kJ6QjRfHDqS9YyJq6AGoalpO1/DxxpccU/VpyyCBi3DvgZfkxrqadCXN4TaneOxqduXh6q7bvNFkUd3qtHkmi1PJRikotUpEA4b2K7O+1RNll/jnEjOnuyWq+D53K3famPSJQirT1+DCZ6OreL7b2hVdOqB56KsNmlEMs+Y2/jY1SQEMIjWWumvdnLWWcQwKDLSN5ZZKTkrjkgyIAJCAi6r9MQvbsWFu6LPRjlH0c3xmHqt/Srq3HtdpflalgkAn/mujIIMsoRtrF8d5sTyW5tnqYBZxvS3K/BVAK4Laq4WI6uFe5fU9doJZteUYxGyhJUmN+EWKQT+d6qekUJAGh7SLJCGKj7GEUoma+DFYkJweUvU5saOH5K5THeIhpOPN8Mpnnl8UXC/3paxpOSNEqnJIrGWYZgWFwrvJgCyHKIp8MBhuGkFK5jrU7DioWobECSt7p6hwBykEClIUNau6oCR4pCGiFFa1SrD5CyjHVNVFxX4okJqmdVjElysF1Sx3VPIhIve5pNYo1fYJbsvKef7MkiFfG2vCdQSB6wTkMsI5ikmcqKTUb8MtsBUpJU5VwNiERlrmiZF7zolVbsYkvV2NC5guvXL+DynXbFWvREOMwNSPlmm37cYkr5Qe7OOU48s1eznSfTAbZxFK4ehs7D53ALr5MzdUjHwwh+5Uoj/ZT3RhgEYlheCEGIfkE561QHyib+DIGW0cy1TOFglUyL5d20RFoxEa5MmcAhdFfEOn2oXKQ+Fh9QITLByRFzSA+p5Cw/Ba8YpcRHOLLstxAdi9LYmdKME0+LjTaWlC3aAHVhtOo8hxLYXg3CqL/w7KkN6lP+YSqhK4URXakNLYLK7K+oiGjI2XhL5Lu+VdSl/4POf7/pDjsNUoj36Qs6nUqol6jMvpNyiLfIT/qGzKTjUjKryauaBtJaSEkBfUjwvl93M0642TclRC7NyiP/5pd6725fHan9gl/c6CUgS+SztPDLfjjMHOeEZVLpJ8hZj8vQy14UmLqeujxn5FWihPwTjZmnQ54SKAUNVvqpBjXBbBl+lspaupUzbb2P+1apqLtOkupvoMsI8he2cyF3yA8SNngBKgHmtBpnjcmYYVqOgNho5HpW4UQWEBPQETaULYFVJ4db6ecJ0JfJ7yaIn2K11iOExunoi8bZEqX+b6KodskolBxEz4tkvGgVi+zrm3wtwLKW6YVzYRrokL/rOiaXjT7tQCp6iGxoF/r8fh3+nw43Q2b2BKa9xxWNlk1SEVS0SyXL18junQ1Hef70sc8gpK1228dJzZi5/gyPpnmTpfZXkx2TWb60lRF2ttzSRAB+SuwjSulr2EwC31beSmrm1qY7ZZM74V+aqoFAT2nuDKGmQkdXwr++SuY45tJL/1AQnKXqylnhzvE08MoFO+sOuUAkdRMibVtP8GBP/Ux4IsFfkSVrlYhO9p6a9eSpWYdW0Z/yygmLU3FKrZMAXqPBb7M9UpTUpsAZX/raEUEnVK1XtlL35/mRrd5Psz1Tsc9uYLc+k2sazmoaOy6zfdRoF7cuJWiVVuY6hhPn0X+JJavVuxWIlGOsYhggXcGApQ/uKfy3oyl6rkEJAeZRzDIPBzr6CIljc9Ymsrbk5z5Yr4v83wy1Fzpct3G7fuxSyijh0GgcnDKHEO3F533VICyqWIKpfG9CHP5QElpbqadCLL/gNig0SRnxpJauZtwAcuoHAIiQ4mL9iM9xI2cAHuKgsyoCp5FXcgIaiJ6UB71LiXR/6Ey4X0aMrqzOrcnKzO7sTKrG+uK+rIypxel0R3JCW5PbvBbFIa9SXH4axSF/luVktCXKAl5jjy/P5Hu/TwpAV1JjDUhIS2apHhzEvy/JdLlI3ytO+Nl2ZFIp9dZltyXfc2RXL2oQ+P1LTcAvAAAIABJREFUGzpzBByfGmrB8+Pt+Hiet5oESjyLw+xiGWwT/fNiG6O+lKJeTLCPU3FkW/feDgd51PAgrcQjYPM3IQCe5Mjr01x5c5qr4lN8faoLdyuvTnbmpVFWvDPZWXluhRPwthp456DQDpb7ceaIFKhmlOxjoNQpp6QKhO16qkcqL39vr4h3FZ+kSFsaCbDVjGGucqAVPZlWjdbwNyqGpL5G/H2UNROdExUDuASqfzTHk8cGihPFRLGR/x5AqUwZw3/ZlCFgr4pyMrXylSqWKfXRMuCx3gb870BTus3xViApnmstZdmt/tc0skiUMhWESJQyrkrXbOPi5VZnz6Wr10ksX8No62i+1PNH1G35yMkc58Mto4guW41HahWjLSMV+3dp41aEQV3PO53hRiGKu1KmifBIrGCSXZyazCu8ZBUGoXmMsIggpmilCqf5wSOVQdYxSo2VZAC5b1LVOrpOd+evvQ0YZS1EHjsVjZp2bGjXknXmnFzFMNtYZvlnKdBPX7Ze8V0Kb6XwUY5yjGewbazysAuVnG9GDQNNwvhkujvDTMMwC82lqKFZUbD55dTR2zAYPf9M5fgqWbWFOR7JDDcJJalijWLLcowp5keHOMxD8xWAi21SuD7fn+5G5znevDfNnanuyQp8hfItMLuO3gaBdJ21lOHmYej5ZioO2O0HjuObXctA83CmuCWp6ALtc93qJ41/o922BkvqMoeS6PkO3pYfKWo1d9OPCVvah7Q0NzKrZGL0o3hE1mDmFI6JtQcubq5EhNqSl6LHisLvaczrybL49hSHvURR+KuUxnxMTdo3rMzuRX36l9SlfcrK7G+oyxpIYdJosuKnkZU0i/zE8ZTEfkZ5xH8oj3iRssg3KYlqT1HYq+QFvEC2/ytkBH9JSsQokkIHq+lww106E+TQiRDH90nweI3lWaM40pLD9Wu604HeRe1+CGeOgJJSXfsb8/Z0NzUjoKhJ1Rt3q1KxfqeKv2q7lhiwotXbEO7K5j1HOCspcer+ber1oBKlSFtiJx1syl9GWCkpZIZPOo4plbikVuGgmT5AphBoW2wTytXETRIkLWEbQrx6iylGMxhUHXXa6X6AslXNFO7JJXSY4aFUwYr1O9RUqB0lb/u7JSozR467DZStEqRIxHfwOGqAUk1L0dtAsX0L8DZs20tAQb2a90UcLaJ6a9V07TUfRaIUFV6KAnDh+xzcOme3Wsv83bpFzeWtCfDXTFPRKs0vUc8q2sSbk5zUdAaBufUqmP52gLjOB0nzRkrQdHXTLoyjilWfCRuUBHbLImquxHOGF61SgeqDrKIY7RCnbIfSLjK+hCjXOa6MyPwG1m7bz8ZdhwjNXo5DZBFVa7azZfdhMpetY2lSBSH59ZSs3UZE8Uo1VUTF6m3Kfr40qw6bhAryG5oVn6Tcu2rdDgYYBvPWeHuMQ/PZvPd2xo2uGUtslmk1TUpl9sutV3Pl7Dt6ivU7D7BlzxEV9mOfWIFFbKnad+HSVVVHt+QqlSUmjhnDoFwVdH/45FlFGCLTWgTnLWeNMLBv30dAZg0O0UUsW79DZSmllK/BK6VSTYIm756A/w+uicqh1MswBOFAiCxeiVxP4iUFnF2SytV8PgNMQljol0X5mh0qiL9gZTPWsaUsTa9W4Viabrkzg04kyv3NUawp/oEMvzfwteqAncGX2Bt0Jtj5M9ISFpEhHJOlxwiILcfOwQ47q9kE+S8iO3U+dUWjaFrWg7WF71Ie+wrZoR+TFTmI3NhhVKQMoC7tG5YldqMi9mNqkjpTlTqA3HQTUnLSSS2pJ680l7J8G6oyx7AsfQgV2T9RmqNHWepQyqLepjjkn+QHvURW4JukBXxApHtXvGy642nVlTDHt0n3e5PVxdM4fbheh2pNnrENIGl/a1rhfr3eApStfJQGio9SZriTbIP7WSR34Vai1637t6nXQwClOBMkuPzZEVYqb1jmlhG7jOQd7zh4nO0Hjt21yCRUm4VgeP9xxK504fIVTYaFzst7q56tT/igQPnmjy7YJZYjlHGiAopdUebOkfoKkGlBTa01MZECTrf+10ziJp7lJ/sbqblb5OUVUPfKruWNqS7KxPCbA6VG2hWVX9lyZU4jZbLQrnXMGcobbqA8448JCcYgU4Qb9I0fHOk614tR9jFKHS5cuYV9d+T4txmXqu9vIvnXoupKPJ8EiksOvsRWKolGk0stZMYypW1o0UqVqichPWt27Ff92HLwBI1b9ikAOXbqvAK6TS2HaNy8R41VyeGWFEkhd964+xB7j51SbOFCwCuAJmCytuUQK7ftU0S/whkqGTEyr3g/g2A1D09k8SplM7017mWcaOp/+cpVNe4atuxTgeNiVxVvsWTTCOBLDraE/cjzyb1kkQwhoaiLK1uj2JokEF2ku/OXLqOIe5v3qLqKo0iIiptaDrCqeQ8Hjp9S8y9t33dUkQILmfH+46dVCFNR41YV/yiec5liV2IstYtoTuLJTqxYS0BOHWnVG9QHSGI99xw9hdR97c6Dyuygfa6fSZSnDsrUtIvIDngLX8u3sDXojp1hN4LsPyQlYiypBfnEl7QQl5ZCTOAEMgI7syzlG1YX9KU+oyvlMW9REPYGuZFfkpaoT0qaPzlpllSlj6Au9TOq4j6gPPpdahPfoya9D4W5TqSUNhFbfonYoj0kZOWTmuZHeroXSZkJxKcnk5lsQElsV8oiX6Y47AXyAl8h3fcdghy7YWfyLfZGXQl1eIO80A9prjPhjmBzaR3tC992rWm5+wZKCWkRHsberUAZkF3HQd2J7LU98Wvre5oCbtuq7ieFUWxlIuFKeIrQrE12TlQEF7q3l0F61yLNovZpj74LQGrbS3PI/QOlmZKmXpvihGVciRp8YruScBgJi1HhNneb2kJHymy1YWoIJHrr88JYWzVvtRBEyMsjYRySuSIAJhLebylRCliLxPvnUTY8P96ef09y5LUpzrw6yZn//ODEv3WKUKqJV1/mnO46349eRqF875iAYWi+msRLpGl5dt20PNWc2rZtu+YGN262MvlIqJByluiOF02/CXhKap0EUMu1tSmG4p1V52lSDiW9UMKPWq8laYg3lAdXfmv/091uPV67r3U8Cut+SN4KRlpE8pN7svKc3zar/nzcCNhrrylj7PYiY7F1n2gvsq1dpN4iaUtaoqzl/P/X3XWARXWmaze5+9zs3s3eu5sbl5uYTUysUcEaSxTFgiZRE1sSsxsTNbEXlI60oUhHeu9lZpiBoTdFkCYiIKigYolgxYhoNKIUfe/zfTMHBgQDRt2s53nOc2ZO/c9f3vP9//9978tp7XYv4Xoh7XyO8H6cX/R+D9DariT3oPyhvOqeDsrXrs9TnkP7O9LeLWxRHUcGEEXZ2XIH1qcJtnsLzrs+gJ3xNLYuY3x0IJV7Q5p5EIrUSGTFLkBJzJ9RpXgDheIRCHMYDNN1GjDfMRVhYSIk7CtB0v4y5O71QGnqQhyUj0Fe1GDkRr2HQ/JRqMych0O5FkjLLYSPrBamrhnQswiAkcgT5rt9oW8TCj0Lf7jtsURK1BLkxYxAbrgGUvwGI9pVEx7WM2BnNhtOpqMQ4fQ2ciWzUH/cD6331eO8Hy3IjhdWlVK/gVLXEGPJ909RiIs/KnVEhAL/5S2lp5c09dOiJKDsYDjvBSh/OT3CGb2kSa0y9wUoyRpkB/s5+njra3uYhGfiXINSKkBecAyzjQI5dJEmmsh5XD3ipsOSZL9DEbvdEHnEf35sjKl63qy1QxX/0vWfeEJn0D/tmTX9d5/uUgm+dXbnn6jrrZqhpjylKBsiGfnUJoo5Jp3l+bCX5MI2dj9sYnM61t3SPLgrCuGffgjROZU8xpd/7Dxq6q5x2FznuG8f8lkATeFUYateX9TqiHD4WW9JsiG5uBpe8QWQ5x1ly1X5zB7qTI/EHAJYClu1FKvVL7W9qp89nP/oSf3Yo0pvr3nYw/OEMum2HfDwQQsunYxGnkQbErc34Wf7PlwtpsLNXAuBDpMQHboe8qRgpKT5Izd+Kcqkf8Fh8X9B7DoQG77UwLhR/4sZOgtg7iKGNOc8sguLUJ5vjaOZOjikGI18yRAUxI3E4eSJOJU3H6eK1yMvxxN2zq6Yt/CfGDVuLiZOW4gPZy/H2CmLeF2zUR9R4ebIlX+E/Jj3oPAZCk+rybDU14Wt8Sx4Wr4DufdglGetQuOFbDx40AfmILUC6jdQkkW5cQ98k4uezKLsQ9GeJCmIvjKcUyjgUismUiDGly5LtwLu+Ej0Z7/qhv0FykGkjxOchur6a9y9Im2gnYGpIDII0jAnMOvS1VazKF8hR30aVpizExqfi7DRK6GDPIK6nmZhmUo6M11DPG2gVMZ6m2L8Jk84SPNwvK6BwaGuoYllWWloQ1jJxYe6kBSRQtZQG9OGdSkB1Z8eQKW3Mui1IdOt1Bs7NWy1VbgfgZXwm7bCOY/bJ9yXz1e7Bg/x091mjgmnMUaa3FEfCujyHOH+DJZ0j27p6DiuSrPwn5/Zw3uo7+/pXGFfT88T3lnYCucKW76GnqmWp3Ssp3sJ16htWTOn8XI+yrPXICVgCKKc/g5/+/FwtZgMN4tJCN4zG7KYTUhJtMe+lB0oTJiNveHvwUl/IHQmv4Y/v/pnaLwzDcvX2MErVIx9mc6oyvkHjmZMQWnyeBQptFCcOBaHUqagZv8cnC5YgqL01bAyXQpNzdH406saGDjwTbz11jv4y18H4nWNIVj8lSECwiOQnbgZeeKxPNEkMpiObRs+gcXO6fAXDUJ2pBbOVdih+Sfyn6QX5j5K1wqj9qJcwMqzWBVOUVyNT3aF4fcUOUH6zSq3FXUrh7pjQtebpEv9U5+w66167uM2LwpQkv8buXnQQl3EyJxyTNjq1aED9Htyr1KbARfCFXn2nH1QDTBpsyeCM0pZhIruQ2Ov5B70BvE+PkWgpHSwuJgazRrFRAvsNGzYPTKU8bhSFI71BySFxipc29O2H/frXuef4D93ZdvaebJP2YUlgOkFBJ/g/j2C7W/8PgyUzbfrca7SC3niqYhzfx1hTiPhbjUdDqZT4WmtiShvHSRKdyAzJwbpWREI9luPVStG4G2NP+Dll17BH14djPfHamP75oVIDp+D8uRxqEgZgZKk0ShOGoPixNEoShyDspQxqEzTQqF8EtxF07FooQ7GT56P6bM+wRzdRZgyfT6m6nyJ7wwCECqRIyN+I1KCxyPQfgxEhjNhqqcDJ9MxiHV9G4dSFqOxPhkP2tXZqH+hMFV1sD8WJY8JzjfG6PVuTN5ADr00Znbh2k1WziP1vP6uNNBMjf/clRvMp0dMJWTF6AWm4g0e0yO52p5VGJWuM79di5IsyAo1GjFS0qNQutdIV2auIV5aaNYjUNJ+Ggv+708t8I2zlBljaOyIrCOyTE1DnwdQejMfJY0F9m/5dUDS0tIKmj0mIgZixq+9fB3112+BJhs6F3WwpN8qi6w7wKhbit2PqXfpHzmmajtdLK/Opz8WKHt8pnp6f6Fd9paW39B+BsoHbc1oulyEyr1rkOr/d8S4vA0v0UTYm2hjt9EE+NlqIS50OdL2iiHLOQ7ngEQsXfkdRr4/DsOHa+H9MVMxdvxEfL/qA0h8pyBfNhaF8aOQR2OUMk3kyUZjv3QUcsQjkSPWRLZYG9HBa7Db1QXmzhLYeifDwT8DVnvSYe6aCM+QOMjj7JAUvoDp3xxMp8HORAfuFloIcxjEkUSnS63RfKt3T/oev1qqcu8PUJL7yu8+MeOg+yU20RxLSuzmpPfsHJ8PGsvq10rXyA6A3DucJHkcsF926iLPDBqEpPPkAcnRvihASd1UIhmYtt0HvyP+zgXGPBHTYbkLVh3Rq803wsRNHvBOKmIJDSousmhI2veZAuWCX9LMeQYNXegiPniAi9duIu3QCWbOpzFQm9h9cFcUMCkF0aV1uhepA5fwWwWYwt+OrQqo+DkdO7v96O3abqd1+dvfa14MwGSgpHxoaf4Rdcf8UCSfDoWXBvxshsLWSAcWO3TgYqqFSPeJUIg3sTKit6QM+g5pWL3dDRt2OmGzkQs26otg47AL4ih9pEq/Qbp4EdJidJEePQfp0XORFqmLpLCPoQj7BxLEZpAnSxCXVYG43AuQ5zdCXvgzJHk3IU4vhSLeHsnh8xDtPoYnl8x2zIW1oTb8RO8i0edNVGavROOFLDxoUxP66svXR1XgfQVKasw0pkahgn9aYc3hdO+udcWIde4Yvt4dw9a5Ydj3/VzXuWEoM6A4YejXjphjEICA1BJmQTEJz8K73zrhZXKp6WGWuGMy5zc8Rkm0ZOoWJc12kg72Bk8F/meJFVuNFHXzyjJL/HGFiCd36GNE0rSvLbXE9+5yFNec55lIKi6aHSVf1OcFlErNnO7iYs8CKJWVkbq5RdXnsd4zHmM3emD0OjdoEov+hj1YYBwER0ku8yeSlG//l/6CWl+eQPfs59IXS7Yv7fdfeM4A5cAvfbkf4Pb1Spw6aIS94cMRvvt1uJqPh8hwLmwMZsDNfCzCXCZAFv414hICEZlUjKDEGoSm1SMi8yLC088iKv0oJEn7II8KRoKvFRReO5HooweFnyEUPsaIdzODfI8LpBHJkGefRVLpPaRUAEml7VAU30TKgcPIynRFllgXse5D4GgyDoZb58FUj2a6RyLG5Q0UxH2Ii9U+aG2+qlZaffxqqa7oD1ASWFIECPvY0XgmMcdQqCCHCxpyd5J5FOf28Texz8wxwIDp2zHgw2342woRLCL3IqO8FrsisjF0tfMLBZSU5dSFJKfpydt8lH6VugZMzvvHz22YpowmU/5D1wgTN3tx15cE2YTleQMlqTDeeESF8dkBJbm1EJns1J2+0Fhpi7kmQVjjKsNi8zBornXFfMNA+CiKQNFd127dYf/CwqPnUHz0LGrrr7I/bOuDh6hvuInCqnPIP3IatfVkhSqBlSzya013UHHqAvZX1LIsLRESk+/mz833ceuOcuKm7NQFFB/7AYdr6nD20nWesCI/xQOVZ5BTXguiw2u63cwW/v3WVvbBJEduYu/PrzqLyjOXeeKLZCvoPrSevdTYSeX3bw6WrOstVMqHD5pxvT4DZRkrkez3NsIc3oK7xQSIjObB2nAmfEUjofAdhoyYBUhLcUDi/iIoihqQVNqMxMOtkBf9DGnKechCChDvEocEh0gkuMYg3lOOeHc5EuxjkLBbBnlQMaRplyAtvANp4U1IsqshSYqDQroVaeFT2ZHcy3os9DfrYtuGj7DbZBwiHAciJ3oMaktMcfvHCtXMHqW8jyBJXyPV0l+gJLAk15aXPrVQhutRdAavu1T/+7ElsgQajyPH5bkGePtrB9jE7ueAfrOILAxZ/WJZlEKel5++BD3/FLxJcryzd+J3i83ZmqRhDcqHN76wZauT2Kx5+E11IY1TPk+L8nkDZUtrG6T5VUzcq20UwOGf5GoUX3AUy6wjMXGdG5NCpBQdZ0fqXWEZ+FIUiS1ETptZirNXrqP2MrGWH8I/RFH4yioCLpL9zHpOaovXbt5hB+udvkn4wiqCfW8tI7NBgQqnL/0ICvGjkEIikFjrKIF5UBqSC4+h7GQdxNll2OYu41hri7BMZv8msCY/y9icChgHpWGtaxy+cRDDOCidh6Nsovfhe2cpVu8WMxnHcdLJ6RAc60db/Rdajz0N2ymBUq1mttxrwKVT0ShNWQiFjwaC7AbBxWIKnC1nIdxlLFL9BiHFfzAUITTBo4fktGAk5eYjvqAO0rwmiFOuQBp1EnLfQ5D7HIQ8sByysGOQhVRB5ncYMv9SSCOPQZx0CuKsCkjTFEiQWSEp8jMo/EcjxnUw/G1Hw8FsFsx2zodIfzyC7N5ARvC7qD6wDjevHEB7q8ri4J5FP772vwIold1wZVecHZR7ZZfpjXVGuZ9C5ZgbcqEpxy0PWesMGpfKPnIaLzJQklVJERGzDAPwH0Qa8bEJU9TRmOVLukaYqe+PqJyKjpluAWBfdKBsbW2DrPAo05ERuzqJfNVfbUJqcTVHJk1Y54Z1zlKEpJWAwGrUame8/qkFFpoEwzehAMR0Tkw4y60iMfhzWwz9yg7zDQPgLjvAoYJEu0aM35M3eeD9b50w5GsHTNvmzQ7yuVXnEJ9/FIvNQqCxxAKjv3XCt7vFkOUeweGTdYhML8E3tlGYo+eDGdt9sNkrEfsrz7IIGRFejFvnxumZsMEDk7d444Ot3tDe6Qci8R25yhEfGQXBL/kg6n5UY036jQFgT6DY0z4VUHZaW1RB75Oudk0AihTzIPMcxBMoRG+W6K+FBF9N5oL0FQ1HlOsYSPznQhq9EXHxbohLikNcQjriZHshk+RAJimATF6KOEUZ4uIPQio7AGlcFqTSBMTJgiGPE0Eavgpy/2kMvvGeg+FvNwG7zWbD3mQGPCxHI8JBA2nBQ1G571tcr09He2unFkavjty9FcavBEruhqvigoX44P5uieCWWHTIIiXKMYohJ6qsFx0oKetp9togOA1vfb1baVGTZalrBI0vbNnf8sSFhkf8El90oGxvb0fKoRro7grF++vd8LWjBNYR2VjvKsOHW72wzCqCLbPIrMNY5SDG/y0XYeIGDzhJctnCo/HtlURXp++PZZbhIN7IBUaBTJThk1gI2+i9rL65xDIc69zjMd8kGBM2eeCfThLEFx1HUGoJ69m8scwKy0VR8E4sQumJOpZ8IMkI4oIk9c6//8MeU7b7ICCjFNK8SiyzDIPmGmdmV1/jIgOxGWmsEGG2QQCPMxOj0YT1e7DWTd6VZrC3tvkb398JlJxQ1UDtwwdovn0W54/5ojB+PtL8/4Y0/9eQEjAYYS6TYGM0E7aGU9jyC949EhGu4xAfqI2kyKWIj9qIOLE54uJcECf3hVQeAglRpMm9ECdzgExqjPjotVCEf4L4gCk8q+1nMwaRTu8j1n0sAnZPg9OuGXAxG4Uop79hX9i7qMr5Bj/WpXQDyX5YkkIhPAWgJLD8NSuNd7LPIGnIfGKKoWtfdKDsHPwnaQOyKj+2CMNLZFVO3oQ/fmzC0TuxeZUcoqcsIu4q8M8XHShpMoeIGeabh+Kvn4sw+FtHjNuwB5M2eGCeQQDc5fk8uZVQcAwr7WMwaYsXqz+STOuVptuwi8nBlC1e+MZRDCLuLTr+A3Mwam/1xtcOsfhSFMU6Nr6KQhYbI4+CpbZRzDhOeR6QXMwkv5+ZhzG5xYUfb7G+eGLxMWYZWmwdien6AXhrlSO0tnjBNakIEXvLsNImEsstw+ERn4/UkhMwDEhj5UjixaT3cY7LY6ZxEkvLKj+tanm0+ffsfncDyq6WZfNP51BfE4wjmZ8hN+odxHv8Ff4278LRdBKcLabD23Yyc1h6W41CmOMwxLqPQLTHRIR7z0a43yJEBy1DbMgKxAYvQ0zgp5CGzIMibAoSg8cgzmsYQh2HwdF4HCx3TIeL+QyEOk1EtOtwhNgNQrjjm8y8frJgAxovpqOtRS108EkHhlXFRRKZNID+kWmIssHqGjLlVwd9lkCj1cOWxbxI0OsJ198vtWDGHIEAmIge7KW5yKqoZWW/d79xwEskibvAiJ8hCGtx2pZZMrhSvPNfPrPAl3YxyKt6tpE50fsruFv8B3IGn0f5ZI7fq3glKU2UD2QZD9DZgTdX2kIvIJV5/jpbBjUMJVjSxAxFu1hH78XA5SIMGL8eGsutYRKa0QM7jfIaAkqSsyVVQtKxYVLkRaZ4eYk5U60JZUZEGUy+sdCUdc6JNZzIEVbYROGvpFZJMeIkKauWdsrbl4kzkyaXFhhj4iZP+CQXd+3+P2ldEz7OvW1VGUT0a6SyONs0GIPXOGOBZRjW7omHWUgmx1vTxEvDzTtIKqrGCttoJuxNOFjdkb1WUdkY/Z0LiHOR1AwvNf4Eh9gcTN6wh9l5PjEJwgKDAKYoI2VCUjEkv9Zv98gRnXuEgXKRcRCzhZMPJy2Vpy9iu48CiyzC8I27nOnTZhgFYaKeLxwSCngcddXuGGx0kyH1YDX3FPbI87HAMABeCfmsMik5UMmKkkRFmHa4DzItveXTb2T/o0DJFUMoh4e4f/cyrp6V40jO90gPmwCJ+98R7fIWwp2Hwd9eCx7Wk+FiPpXdePZYjoWPaAx8bMbAR6QJfztNZjcnhnNyGg9zeh9xnkMQ7/0eIlxGw8ViMnbpzYTZdm3sNpmEUIchSPLVQGbwIOTLZuHEwV1oupKP9rbOWdB+d7fVM1r1WgSU8sKjLGpEoXUDZu5QMpZTg6f1lzSyf81xur8qAoWeTfHLInEOMspPwSAkFYMIDEgXnIh26Tk08SM8j8CAZs219fCnj02xlHgCK9XUJ+n91N/3SX+r8olCGImNhXwgX6ZZfm09ZT5ROoQ00ZYmpqZtxcBlVszATUw0nYvKglDtIOAjidJZO/3xiq4RW0PygqMd0TB8GqVb5f9H55NAlH5gKv5CkVIztmMAsfuoeCk70kEfFypLXUPMMwtBckk1Ukqq8ZllOF6lNFLa6Rz1tAt5O0uPr9X63g2eiqKuQPmsLCBVftBkjiSvClN2+kHbJIjlHY7VNaCh6WfW46bTaGaahMGIjHamQQAi99NkpjKHAlIPcteYNGIcJLnMjrPaScLjlCZBadjslcDHdwakML2aeUQWA9hqzwSID1TBR1GI+Tt8sXmPnGUg6L5pB2swT98PkzbsYZ0ai6hsZgcfv9UbdrIDrH2+UhSJ1Q6xnK6K0xeZtk1HzwdO4v1MjUaRVSQi94lV+IsKlNSl7ewuUca13mtE4+UCnCx1RHHiImSHDYPcYyDCHN5AkN17LM1gZzQZtkZT4WoxCd7W49nSdNmlJNilGWw384lwt5yIoN1aEHuMQqizJhxMJ/FkjavZUPjbvIm4PW8iN2Ysjub8ExdPBOHOjWNob3uKPm1cvcBuDtQ45xoEYIDOzs5GRAD2rFerY/QnAAAHcUlEQVRq4ETwOkefn01jP0S6kFFWqxy/I6Ak4NbZoUwLNXIhTQSyBFgztuNPH5nw+NWzBMo791sRubccH27zxsuUXgIpUlIUwF5IF1GSTd2CgUsJKBNx+PQlVU7TRuhqddapyrOX2YrUMfDHFu9EnnTouECw4LoBpUFAKl4j2rvp29gCHPCxsRIshTQQWFNZzjPAPNNgFrEia2eJeTheJb9USjudo552IW9nbudriUiWiE+IKqxzEdL/BEM9j/tQqR5AzuQx+49gkp4vEz7vJeLeDuZ55UmkfS7NqcBC02BM1/NFUGapKnfAXe1t3on4YJMnRqxyxPjvXEHCYHo+SSAiX5og+9g8FB9s8YT2Dl9M3OIJYp//3juRZSB8Ewoxb7s31rlI2F+Tsp+0vVfaRTOx7iw9Pyy2CIPmBndobfKEY0IBS99+STPodtGI3VcOYlG3jczGzK1esI/ZB2L0D0gpwUdmwVho+UIDpapSdNYWjvUkOrOGM2KcKNRHUcICZISNhcJ7MCKd3oaX5XtwNRsOL6sRCLIfDj/bkXAz14S7hSY8rcZwVI2ruRa8RSMR7foOW6V+ovcYaON9hmNf1AcoTfsctYftcf1CNlq6+ElSe3sKFVb1Pnea77PspnFAKmbr+2Oanh/POs42C8HzWHVMg6FtEAAdfX+mxSdePuIiDEw/hK/sY6Cz0w/T9f2g0y09OrtCMMMwENp6vlhkGsxay+Te0WV5XOPs6zHVDZtb27ix7fBJgq5BADfSmSZBmL2raz7NMArE1K3ezIRN4lG1l66rJUmt3FTN+9qt28ipPIPgjENIKanhD5fygkfPpTG8uoYbPOmwzDqCrduZRoHQMQvuUlYzjQOhre8PUio0CUlnJuxD1edhHZaFxaYhmLHDF9rGgY+knfJ42g5fzNX3xwY3GZIKj4PGUjsXtTT1Nf/6cp7qASRXS6zmG32SYBKWifLaCyArU325c/c+8ipqmdF7m08ikktqlHRsAIN6WkkN1rnKoLXaGePXOGONo4THDckNjnhIHVW6OqPXOuP1FSIMWe2MdV4KZJefRlpRNYx9E+EiycGpi9f4vkQTRx/I711lWGgcjMW7Qlkv+zuPBMiLjyOj9CTsIrLgGL0X+8qUkrBRJFrmlYCYvWXMpJRaXAPTkHTsCs/sXVyvL/n0Gzmnh6539y9npyVA8Z7tLbdwu/E4rpyW4mSJBUpTv0BO7AykBmtB7j0CcZ7DuGst9RqCKNfhiHAZgSjXEYh2G44ot+EQuw9Dkt97yAgZjvSwSdgvnY+Kvd/hXIUzR9s03zmPB+3qFfUpgSRlODfUh2hta8OV6zdx8NgPSCw4xi4S1B2k8ZvnsRIhB8m0KgqPMyU9OxM33QGNR2WXnWLSVPJz6yktdF18fhVSi4/j8Ik6/HiTyFCpjFTr06hYKkCjqJoL15pQcPQcAwg9t6d8ojTJDlQh/dAJZra+yQ7bPaRHFUfc2t6Gmz83M+kq+eX1zrSu5Na8ffceiIw241AN4g9Ucb51zxsacyam7cSiahysPo8rN27hauMtlNbUgRotucHQOd2vo//y/CquB3lHTuOHy9dBLjvK5RmBpFpdpA9B/bUb2F91hsmOie+UwLOjPKlH19qGiw1NXF/zKs/i3OVG5mCkNJJDOQ0l5VeeRUBSEfwUBewg3ni7mV+BInrID1WSe4R9Hkd/5wrNdW4wDk5j9vGLDTdx8Pg5lJ+qx43bPzORcHv7Ax7rzD58CkEpBxGYWoKY/ZXYV3kGZ682MinuoZrzKDtRh/qGGxxuerKugZ3dT9ZdxY2ffsYPlxvZ2i2uPo+rN9Q8VahuPY06+pzv0Qeg7Mm6BNruN+LnpmO4Xp+FiycjcO6IM04UmaIyZwvKsr5FSdoXKEpchvyEJShIWIKipOU4mPoVyrK+w9E8PdSWWOF8lReunIlD05VC3PvpDB6qE1yoquqzyFSqXFQZm++1gLo1tN6m9e7zW4VnknVLFgQN6hO7NP0ni4aP95CejvTeJZqvFrSRM+8zqTRKkGptbWcJz47n9pBPdOwW77/PrNbtD9ofnyYVEAtFzKDwmB4DgQnnjZAvPaVBdYzYualcKT+5jO+3gEhHOP095CeVufBuFKlCoPSQCVyfV4OmD3crl7tQF5TPFwyWh5weStfd5hY+j0g0OtKoykSifLva+BMuX7/VdbwXAAFfee0lmIVmYuYOP3xuEwX5gSp2RqcxYKpHxHhPeUYResJCZVrf0MTrtZvKMVNihKL6evdeC69kdFB5E9M55d+9lhaQyxOdQyxMtNI5yh7h88pTIe+e3rbvQMkZqG5dCtlJ2za03buCuzcq0Xghkx3Wzx/1wg8V9jhbZo0zZSKcO+KEizW+uHZOiqbLB3C36RTaWzrp2tXvpjSOnmWm9vYeXVLx7/PnmQAlVbJfkU+PTVO3+z723M6G+9wK5JfS8zSPP/LRYDPx0Q9N95fvSEO3vOxynvIYFSPJHRgFZWC+URDMQzM4TLHLqcIfvu/j7imc2M9tR3qfHng9GwOh5/T9P6rx0jQdp9y6AAAAAElFTkSuQmCC"/>
          <p:cNvSpPr>
            <a:spLocks noChangeAspect="1" noChangeArrowheads="1"/>
          </p:cNvSpPr>
          <p:nvPr/>
        </p:nvSpPr>
        <p:spPr bwMode="auto">
          <a:xfrm>
            <a:off x="2076238" y="8996"/>
            <a:ext cx="345440" cy="345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3632" tIns="51816" rIns="103632" bIns="51816" numCol="1" anchor="t" anchorCtr="0" compatLnSpc="1">
            <a:prstTxWarp prst="textNoShape">
              <a:avLst/>
            </a:prstTxWarp>
          </a:bodyPr>
          <a:lstStyle/>
          <a:p>
            <a:endParaRPr lang="en-US" sz="2040" dirty="0"/>
          </a:p>
        </p:txBody>
      </p:sp>
      <p:sp>
        <p:nvSpPr>
          <p:cNvPr id="4" name="Rectangle 3"/>
          <p:cNvSpPr/>
          <p:nvPr/>
        </p:nvSpPr>
        <p:spPr>
          <a:xfrm>
            <a:off x="906541" y="1232700"/>
            <a:ext cx="12004518" cy="5868401"/>
          </a:xfrm>
          <a:prstGeom prst="rect">
            <a:avLst/>
          </a:prstGeom>
        </p:spPr>
        <p:txBody>
          <a:bodyPr wrap="square">
            <a:spAutoFit/>
          </a:bodyPr>
          <a:lstStyle/>
          <a:p>
            <a:pPr marL="388609" indent="-388609">
              <a:buFont typeface="Wingdings" panose="05000000000000000000" pitchFamily="2" charset="2"/>
              <a:buChar char="Ø"/>
            </a:pPr>
            <a:r>
              <a:rPr lang="en-US" sz="2200" dirty="0">
                <a:latin typeface=" Arial"/>
              </a:rPr>
              <a:t>Before considering a PCS or entering a market, determine if you should enroll in the program – Talk to your PCM and/or MTF EFMP office</a:t>
            </a:r>
          </a:p>
          <a:p>
            <a:pPr marL="388609" indent="-388609">
              <a:buFont typeface="Wingdings" panose="05000000000000000000" pitchFamily="2" charset="2"/>
              <a:buChar char="Ø"/>
            </a:pPr>
            <a:endParaRPr lang="en-US" sz="2200" dirty="0">
              <a:latin typeface=" Arial"/>
            </a:endParaRPr>
          </a:p>
          <a:p>
            <a:pPr marL="388609" indent="-388609">
              <a:buFont typeface="Wingdings" panose="05000000000000000000" pitchFamily="2" charset="2"/>
              <a:buChar char="Ø"/>
            </a:pPr>
            <a:r>
              <a:rPr lang="en-US" sz="2200" dirty="0">
                <a:latin typeface=" Arial"/>
              </a:rPr>
              <a:t>Keep EFMP enrollment(s) up to date</a:t>
            </a:r>
          </a:p>
          <a:p>
            <a:pPr marL="342900" indent="-342900">
              <a:buFont typeface="Wingdings" panose="05000000000000000000" pitchFamily="2" charset="2"/>
              <a:buChar char="Ø"/>
            </a:pPr>
            <a:endParaRPr lang="en-US" sz="2200" dirty="0">
              <a:latin typeface=" Arial"/>
            </a:endParaRPr>
          </a:p>
          <a:p>
            <a:pPr marL="388609" indent="-388609">
              <a:buFont typeface="Wingdings" panose="05000000000000000000" pitchFamily="2" charset="2"/>
              <a:buChar char="Ø"/>
            </a:pPr>
            <a:r>
              <a:rPr lang="en-US" sz="2200" dirty="0">
                <a:latin typeface=" Arial"/>
              </a:rPr>
              <a:t>Consider the likelihood of medical care availability when considering assignments in the market. (e.g. Mental health care for family members in Europe and Hawaii is extremely limited.)</a:t>
            </a:r>
          </a:p>
          <a:p>
            <a:pPr marL="388609" indent="-388609">
              <a:buFont typeface="Wingdings" panose="05000000000000000000" pitchFamily="2" charset="2"/>
              <a:buChar char="Ø"/>
            </a:pPr>
            <a:endParaRPr lang="en-US" sz="2200" dirty="0">
              <a:latin typeface=" Arial"/>
            </a:endParaRPr>
          </a:p>
          <a:p>
            <a:pPr marL="388609" indent="-388609">
              <a:buFont typeface="Wingdings" panose="05000000000000000000" pitchFamily="2" charset="2"/>
              <a:buChar char="Ø"/>
            </a:pPr>
            <a:r>
              <a:rPr lang="en-US" sz="2200" dirty="0">
                <a:latin typeface=" Arial"/>
              </a:rPr>
              <a:t>Use Enterprise-EFMP to review historical travel denial rates by installation and medical specialty</a:t>
            </a:r>
          </a:p>
          <a:p>
            <a:pPr marL="388609" indent="-388609">
              <a:buFont typeface="Wingdings" panose="05000000000000000000" pitchFamily="2" charset="2"/>
              <a:buChar char="Ø"/>
            </a:pPr>
            <a:endParaRPr lang="en-US" sz="2200" dirty="0">
              <a:latin typeface=" Arial"/>
            </a:endParaRPr>
          </a:p>
          <a:p>
            <a:pPr marL="388609" indent="-388609">
              <a:buFont typeface="Wingdings" panose="05000000000000000000" pitchFamily="2" charset="2"/>
              <a:buChar char="Ø"/>
            </a:pPr>
            <a:r>
              <a:rPr lang="en-US" sz="2200" dirty="0">
                <a:latin typeface=" Arial"/>
              </a:rPr>
              <a:t>Start Family Member Travel Screening </a:t>
            </a:r>
            <a:r>
              <a:rPr lang="en-US" sz="2200" b="1" i="1" dirty="0">
                <a:latin typeface=" Arial"/>
              </a:rPr>
              <a:t>immediately </a:t>
            </a:r>
            <a:r>
              <a:rPr lang="en-US" sz="2200" dirty="0">
                <a:latin typeface=" Arial"/>
              </a:rPr>
              <a:t>upon </a:t>
            </a:r>
          </a:p>
          <a:p>
            <a:r>
              <a:rPr lang="en-US" sz="2200" dirty="0">
                <a:latin typeface=" Arial"/>
              </a:rPr>
              <a:t>     receipt of overseas assignment notification</a:t>
            </a:r>
          </a:p>
          <a:p>
            <a:pPr marL="388609" indent="-388609">
              <a:buFont typeface="Wingdings" panose="05000000000000000000" pitchFamily="2" charset="2"/>
              <a:buChar char="Ø"/>
            </a:pPr>
            <a:endParaRPr lang="en-US" sz="2200" dirty="0">
              <a:latin typeface=" Arial"/>
            </a:endParaRPr>
          </a:p>
          <a:p>
            <a:pPr marL="388609" indent="-388609">
              <a:buFont typeface="Wingdings" panose="05000000000000000000" pitchFamily="2" charset="2"/>
              <a:buChar char="Ø"/>
            </a:pPr>
            <a:r>
              <a:rPr lang="en-US" sz="2200" dirty="0">
                <a:latin typeface=" Arial"/>
              </a:rPr>
              <a:t>Use Enterprise-EFMP </a:t>
            </a:r>
            <a:r>
              <a:rPr lang="en-US" sz="2267" dirty="0">
                <a:latin typeface=" Arial"/>
              </a:rPr>
              <a:t>to monitor the </a:t>
            </a:r>
          </a:p>
          <a:p>
            <a:r>
              <a:rPr lang="en-US" sz="2267" dirty="0">
                <a:latin typeface=" Arial"/>
              </a:rPr>
              <a:t>     status of your enrollment or screening</a:t>
            </a:r>
          </a:p>
        </p:txBody>
      </p:sp>
      <p:pic>
        <p:nvPicPr>
          <p:cNvPr id="5" name="Picture 4">
            <a:extLst>
              <a:ext uri="{FF2B5EF4-FFF2-40B4-BE49-F238E27FC236}">
                <a16:creationId xmlns:a16="http://schemas.microsoft.com/office/drawing/2014/main" id="{5FE5A5B5-9F7F-00E9-8621-4ED7244B28E9}"/>
              </a:ext>
            </a:extLst>
          </p:cNvPr>
          <p:cNvPicPr>
            <a:picLocks noChangeAspect="1"/>
          </p:cNvPicPr>
          <p:nvPr/>
        </p:nvPicPr>
        <p:blipFill>
          <a:blip r:embed="rId3"/>
          <a:stretch>
            <a:fillRect/>
          </a:stretch>
        </p:blipFill>
        <p:spPr>
          <a:xfrm>
            <a:off x="9114817" y="4644796"/>
            <a:ext cx="3796242" cy="2423134"/>
          </a:xfrm>
          <a:prstGeom prst="rect">
            <a:avLst/>
          </a:prstGeom>
        </p:spPr>
      </p:pic>
      <p:sp>
        <p:nvSpPr>
          <p:cNvPr id="8" name="TextBox 7">
            <a:extLst>
              <a:ext uri="{FF2B5EF4-FFF2-40B4-BE49-F238E27FC236}">
                <a16:creationId xmlns:a16="http://schemas.microsoft.com/office/drawing/2014/main" id="{6BC24E10-B775-B4D5-1819-63845DE01E92}"/>
              </a:ext>
            </a:extLst>
          </p:cNvPr>
          <p:cNvSpPr txBox="1"/>
          <p:nvPr/>
        </p:nvSpPr>
        <p:spPr>
          <a:xfrm>
            <a:off x="8191" y="7517140"/>
            <a:ext cx="3983783" cy="231923"/>
          </a:xfrm>
          <a:prstGeom prst="rect">
            <a:avLst/>
          </a:prstGeom>
          <a:noFill/>
        </p:spPr>
        <p:txBody>
          <a:bodyPr wrap="none" rtlCol="0">
            <a:spAutoFit/>
          </a:bodyPr>
          <a:lstStyle/>
          <a:p>
            <a:r>
              <a:rPr lang="en-US" sz="907" dirty="0">
                <a:latin typeface=" Arial"/>
                <a:cs typeface="Calibri" panose="020F0502020204030204" pitchFamily="34" charset="0"/>
              </a:rPr>
              <a:t>LTC Anne Chiquitucto</a:t>
            </a:r>
            <a:r>
              <a:rPr lang="en-US" sz="907" baseline="0" dirty="0">
                <a:latin typeface=" Arial"/>
                <a:cs typeface="Calibri" panose="020F0502020204030204" pitchFamily="34" charset="0"/>
              </a:rPr>
              <a:t> / anne.c.chiquitucto.mil@health.mil /(703) 681-5853</a:t>
            </a:r>
            <a:endParaRPr lang="en-US" sz="907" dirty="0">
              <a:latin typeface=" Arial"/>
              <a:cs typeface="Calibri" panose="020F0502020204030204" pitchFamily="34" charset="0"/>
            </a:endParaRPr>
          </a:p>
        </p:txBody>
      </p:sp>
    </p:spTree>
    <p:extLst>
      <p:ext uri="{BB962C8B-B14F-4D97-AF65-F5344CB8AC3E}">
        <p14:creationId xmlns:p14="http://schemas.microsoft.com/office/powerpoint/2010/main" val="65464964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C392-DF56-D618-1565-C8B42904FD2C}"/>
              </a:ext>
            </a:extLst>
          </p:cNvPr>
          <p:cNvSpPr>
            <a:spLocks noGrp="1"/>
          </p:cNvSpPr>
          <p:nvPr>
            <p:ph type="title"/>
          </p:nvPr>
        </p:nvSpPr>
        <p:spPr>
          <a:xfrm>
            <a:off x="6673175" y="6464"/>
            <a:ext cx="5778230" cy="694583"/>
          </a:xfrm>
        </p:spPr>
        <p:txBody>
          <a:bodyPr lIns="91440" tIns="45720" rIns="91440" bIns="45720" anchor="t"/>
          <a:lstStyle/>
          <a:p>
            <a:pPr algn="r"/>
            <a:r>
              <a:rPr lang="en-US" sz="2800" kern="0" dirty="0">
                <a:solidFill>
                  <a:srgbClr val="FFC000"/>
                </a:solidFill>
                <a:cs typeface="Arial" pitchFamily="34" charset="0"/>
              </a:rPr>
              <a:t>Continuing Education Credit</a:t>
            </a:r>
          </a:p>
        </p:txBody>
      </p:sp>
      <p:sp>
        <p:nvSpPr>
          <p:cNvPr id="4" name="TextBox 3">
            <a:extLst>
              <a:ext uri="{FF2B5EF4-FFF2-40B4-BE49-F238E27FC236}">
                <a16:creationId xmlns:a16="http://schemas.microsoft.com/office/drawing/2014/main" id="{802A950A-B5D8-E4A5-46CF-8BD590553B47}"/>
              </a:ext>
            </a:extLst>
          </p:cNvPr>
          <p:cNvSpPr txBox="1"/>
          <p:nvPr/>
        </p:nvSpPr>
        <p:spPr>
          <a:xfrm>
            <a:off x="992221" y="2504441"/>
            <a:ext cx="11887200" cy="2150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4533" dirty="0">
                <a:ea typeface="ＭＳ Ｐゴシック" charset="-128"/>
              </a:rPr>
              <a:t>HOW TO CLAIM CE CREDIT</a:t>
            </a:r>
          </a:p>
          <a:p>
            <a:pPr algn="ctr"/>
            <a:endParaRPr lang="en-US" sz="2040" dirty="0">
              <a:ea typeface="ＭＳ Ｐゴシック" charset="-128"/>
            </a:endParaRPr>
          </a:p>
          <a:p>
            <a:pPr algn="ctr"/>
            <a:r>
              <a:rPr lang="en-US" sz="2040" dirty="0">
                <a:ea typeface="ＭＳ Ｐゴシック" charset="-128"/>
              </a:rPr>
              <a:t>If you would like to receive continuing education credit for this activity, please visit:</a:t>
            </a:r>
          </a:p>
          <a:p>
            <a:pPr algn="ctr"/>
            <a:endParaRPr lang="en-US" sz="2040" dirty="0">
              <a:ea typeface="ＭＳ Ｐゴシック" charset="-128"/>
            </a:endParaRPr>
          </a:p>
          <a:p>
            <a:pPr algn="ctr"/>
            <a:r>
              <a:rPr lang="en-US" sz="2720" dirty="0">
                <a:ea typeface="ＭＳ Ｐゴシック" charset="-128"/>
              </a:rPr>
              <a:t>amsus.cds.affinityced.com</a:t>
            </a:r>
          </a:p>
        </p:txBody>
      </p:sp>
    </p:spTree>
    <p:extLst>
      <p:ext uri="{BB962C8B-B14F-4D97-AF65-F5344CB8AC3E}">
        <p14:creationId xmlns:p14="http://schemas.microsoft.com/office/powerpoint/2010/main" val="375429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6D3C4-1819-46EA-9608-1B7F419314CE}"/>
              </a:ext>
            </a:extLst>
          </p:cNvPr>
          <p:cNvSpPr>
            <a:spLocks noGrp="1"/>
          </p:cNvSpPr>
          <p:nvPr>
            <p:ph type="title" idx="4294967295"/>
          </p:nvPr>
        </p:nvSpPr>
        <p:spPr>
          <a:xfrm>
            <a:off x="6822440" y="7197"/>
            <a:ext cx="5267960" cy="694478"/>
          </a:xfrm>
          <a:prstGeom prst="rect">
            <a:avLst/>
          </a:prstGeom>
        </p:spPr>
        <p:txBody>
          <a:bodyPr lIns="91440" tIns="45720" rIns="91440" bIns="45720" anchor="t"/>
          <a:lstStyle/>
          <a:p>
            <a:pPr algn="r"/>
            <a:r>
              <a:rPr lang="en-US" sz="3200" b="1" kern="0" dirty="0">
                <a:solidFill>
                  <a:srgbClr val="FFC000"/>
                </a:solidFill>
                <a:latin typeface=" Arial"/>
                <a:cs typeface="Arial" pitchFamily="34" charset="0"/>
              </a:rPr>
              <a:t>Learning Outcomes</a:t>
            </a:r>
          </a:p>
        </p:txBody>
      </p:sp>
      <p:sp>
        <p:nvSpPr>
          <p:cNvPr id="3" name="Content Placeholder 2">
            <a:extLst>
              <a:ext uri="{FF2B5EF4-FFF2-40B4-BE49-F238E27FC236}">
                <a16:creationId xmlns:a16="http://schemas.microsoft.com/office/drawing/2014/main" id="{169B3FF2-15A6-2AD3-6E37-69A6DA4880C7}"/>
              </a:ext>
            </a:extLst>
          </p:cNvPr>
          <p:cNvSpPr txBox="1">
            <a:spLocks/>
          </p:cNvSpPr>
          <p:nvPr/>
        </p:nvSpPr>
        <p:spPr>
          <a:xfrm>
            <a:off x="1986280" y="1554480"/>
            <a:ext cx="9758680" cy="4318000"/>
          </a:xfrm>
          <a:prstGeom prst="rect">
            <a:avLst/>
          </a:prstGeom>
        </p:spPr>
        <p:txBody>
          <a:bodyPr/>
          <a:lstStyle>
            <a:lvl1pPr marL="342887" marR="0" indent="-34288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1pPr>
            <a:lvl2pPr marL="783744" marR="0" indent="-326560"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2pPr>
            <a:lvl3pPr marL="1219158" marR="0" indent="-304790"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3pPr>
            <a:lvl4pPr marL="1737299"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4pPr>
            <a:lvl5pPr marL="2194484"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5pPr>
            <a:lvl6pPr marL="2651668"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6pPr>
            <a:lvl7pPr marL="3108853"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7pPr>
            <a:lvl8pPr marL="3566036"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8pPr>
            <a:lvl9pPr marL="4023221" marR="0" indent="-365747" algn="l" defTabSz="914377"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9pPr>
          </a:lstStyle>
          <a:p>
            <a:pPr marL="0" marR="0" lvl="0" indent="0" algn="l" defTabSz="914377" rtl="0" eaLnBrk="1" fontAlgn="auto" latinLnBrk="0" hangingPunct="1">
              <a:lnSpc>
                <a:spcPct val="100000"/>
              </a:lnSpc>
              <a:spcBef>
                <a:spcPts val="700"/>
              </a:spcBef>
              <a:spcAft>
                <a:spcPts val="0"/>
              </a:spcAft>
              <a:buClrTx/>
              <a:buSzPct val="100000"/>
              <a:buFontTx/>
              <a:buNone/>
              <a:tabLst/>
              <a:defRPr/>
            </a:pPr>
            <a:r>
              <a:rPr kumimoji="0" lang="en-US" sz="3173" b="0" i="0" u="none" strike="noStrike" kern="0" cap="none" spc="0" normalizeH="0" baseline="0" noProof="0" dirty="0">
                <a:ln>
                  <a:noFill/>
                </a:ln>
                <a:solidFill>
                  <a:prstClr val="black"/>
                </a:solidFill>
                <a:effectLst/>
                <a:uLnTx/>
                <a:uFillTx/>
                <a:latin typeface=" Arial"/>
                <a:ea typeface="ＭＳ Ｐゴシック" charset="-128"/>
                <a:cs typeface="Arial"/>
                <a:sym typeface="Arial"/>
              </a:rPr>
              <a:t>At the conclusion of this activity, participants will be able to:</a:t>
            </a:r>
          </a:p>
          <a:p>
            <a:pPr marL="388609" marR="0" lvl="0" indent="-388609" algn="l" defTabSz="914377" rtl="0" eaLnBrk="1" fontAlgn="auto" latinLnBrk="0" hangingPunct="1">
              <a:lnSpc>
                <a:spcPct val="100000"/>
              </a:lnSpc>
              <a:spcBef>
                <a:spcPts val="700"/>
              </a:spcBef>
              <a:spcAft>
                <a:spcPts val="0"/>
              </a:spcAft>
              <a:buClrTx/>
              <a:buSzPct val="100000"/>
              <a:buFont typeface="+mj-lt"/>
              <a:buAutoNum type="arabicPeriod"/>
              <a:tabLst/>
              <a:defRPr/>
            </a:pPr>
            <a:r>
              <a:rPr kumimoji="0" lang="en-US" sz="2040" b="0" i="0" u="none" strike="noStrike" kern="1200" cap="none" spc="0" normalizeH="0" baseline="0" noProof="0" dirty="0">
                <a:ln>
                  <a:noFill/>
                </a:ln>
                <a:solidFill>
                  <a:srgbClr val="000000"/>
                </a:solidFill>
                <a:effectLst/>
                <a:uLnTx/>
                <a:uFillTx/>
                <a:latin typeface=" Arial"/>
                <a:ea typeface="Calibri" panose="020F0502020204030204" pitchFamily="34" charset="0"/>
                <a:cs typeface="Arial"/>
                <a:sym typeface="Arial"/>
              </a:rPr>
              <a:t>Following this session, the attendee will be able to define the tenets of the Army’s Quality of Life Lines of effort.  </a:t>
            </a:r>
          </a:p>
          <a:p>
            <a:pPr marL="518159" marR="0" lvl="0" indent="-388609" algn="l" defTabSz="914377" rtl="0" eaLnBrk="1" fontAlgn="auto" latinLnBrk="0" hangingPunct="1">
              <a:lnSpc>
                <a:spcPct val="100000"/>
              </a:lnSpc>
              <a:spcBef>
                <a:spcPts val="0"/>
              </a:spcBef>
              <a:spcAft>
                <a:spcPts val="0"/>
              </a:spcAft>
              <a:buClrTx/>
              <a:buSzPct val="100000"/>
              <a:buFont typeface="+mj-lt"/>
              <a:buAutoNum type="arabicPeriod"/>
              <a:tabLst/>
              <a:defRPr/>
            </a:pPr>
            <a:endParaRPr kumimoji="0" lang="en-US" sz="2040" b="0" i="0" u="none" strike="noStrike" kern="1200" cap="none" spc="0" normalizeH="0" baseline="0" noProof="0" dirty="0">
              <a:ln>
                <a:noFill/>
              </a:ln>
              <a:solidFill>
                <a:srgbClr val="000000"/>
              </a:solidFill>
              <a:effectLst/>
              <a:uLnTx/>
              <a:uFillTx/>
              <a:latin typeface=" Arial"/>
              <a:ea typeface="Calibri" panose="020F0502020204030204" pitchFamily="34" charset="0"/>
              <a:cs typeface="Arial"/>
              <a:sym typeface="Arial"/>
            </a:endParaRPr>
          </a:p>
          <a:p>
            <a:pPr marL="388609" marR="0" lvl="0" indent="-388609" algn="l" defTabSz="914377" rtl="0" eaLnBrk="1" fontAlgn="auto" latinLnBrk="0" hangingPunct="1">
              <a:lnSpc>
                <a:spcPct val="100000"/>
              </a:lnSpc>
              <a:spcBef>
                <a:spcPts val="0"/>
              </a:spcBef>
              <a:spcAft>
                <a:spcPts val="0"/>
              </a:spcAft>
              <a:buClrTx/>
              <a:buSzPct val="100000"/>
              <a:buFont typeface="+mj-lt"/>
              <a:buAutoNum type="arabicPeriod"/>
              <a:tabLst/>
              <a:defRPr/>
            </a:pPr>
            <a:r>
              <a:rPr kumimoji="0" lang="en-US" sz="2040" b="0" i="0" u="none" strike="noStrike" kern="1200" cap="none" spc="0" normalizeH="0" baseline="0" noProof="0" dirty="0">
                <a:ln>
                  <a:noFill/>
                </a:ln>
                <a:solidFill>
                  <a:srgbClr val="000000"/>
                </a:solidFill>
                <a:effectLst/>
                <a:uLnTx/>
                <a:uFillTx/>
                <a:latin typeface=" Arial"/>
                <a:ea typeface="Calibri" panose="020F0502020204030204" pitchFamily="34" charset="0"/>
                <a:cs typeface="Arial"/>
                <a:sym typeface="Arial"/>
              </a:rPr>
              <a:t>Following this session, the attendees will describe strategies to </a:t>
            </a:r>
            <a:r>
              <a:rPr kumimoji="0" lang="en-US" sz="2040" b="0" i="0" u="none" strike="noStrike" kern="1200" cap="none" spc="0" normalizeH="0" baseline="0" noProof="0" dirty="0">
                <a:ln>
                  <a:noFill/>
                </a:ln>
                <a:solidFill>
                  <a:srgbClr val="000000"/>
                </a:solidFill>
                <a:effectLst/>
                <a:uLnTx/>
                <a:uFillTx/>
                <a:latin typeface=" Arial"/>
                <a:ea typeface="Times New Roman" panose="02020603050405020304" pitchFamily="18" charset="0"/>
                <a:cs typeface="Arial"/>
                <a:sym typeface="Arial"/>
              </a:rPr>
              <a:t>improve Healthcare awareness through an understanding of programs, services, and resources that improves and sustains healthcare, performance, and readiness </a:t>
            </a:r>
            <a:r>
              <a:rPr kumimoji="0" lang="en-US" sz="2040" b="0" i="0" u="none" strike="noStrike" kern="1200" cap="none" spc="0" normalizeH="0" baseline="0" noProof="0" dirty="0">
                <a:ln>
                  <a:noFill/>
                </a:ln>
                <a:solidFill>
                  <a:srgbClr val="000000"/>
                </a:solidFill>
                <a:effectLst/>
                <a:uLnTx/>
                <a:uFillTx/>
                <a:latin typeface=" Arial"/>
                <a:ea typeface="Calibri" panose="020F0502020204030204" pitchFamily="34" charset="0"/>
                <a:cs typeface="Arial"/>
                <a:sym typeface="Arial"/>
              </a:rPr>
              <a:t>for Soldiers, Army Civilians, and families.  </a:t>
            </a:r>
          </a:p>
          <a:p>
            <a:pPr marL="518159" marR="0" lvl="0" indent="-388609" algn="l" defTabSz="914377" rtl="0" eaLnBrk="1" fontAlgn="auto" latinLnBrk="0" hangingPunct="1">
              <a:lnSpc>
                <a:spcPct val="100000"/>
              </a:lnSpc>
              <a:spcBef>
                <a:spcPts val="0"/>
              </a:spcBef>
              <a:spcAft>
                <a:spcPts val="0"/>
              </a:spcAft>
              <a:buClrTx/>
              <a:buSzPct val="100000"/>
              <a:buFont typeface="+mj-lt"/>
              <a:buAutoNum type="arabicPeriod"/>
              <a:tabLst/>
              <a:defRPr/>
            </a:pPr>
            <a:endParaRPr kumimoji="0" lang="en-US" sz="2040" b="0" i="0" u="none" strike="noStrike" kern="1200" cap="none" spc="0" normalizeH="0" baseline="0" noProof="0" dirty="0">
              <a:ln>
                <a:noFill/>
              </a:ln>
              <a:solidFill>
                <a:srgbClr val="000000"/>
              </a:solidFill>
              <a:effectLst/>
              <a:uLnTx/>
              <a:uFillTx/>
              <a:latin typeface=" Arial"/>
              <a:ea typeface="Calibri" panose="020F0502020204030204" pitchFamily="34" charset="0"/>
              <a:cs typeface="Arial"/>
              <a:sym typeface="Arial"/>
            </a:endParaRPr>
          </a:p>
          <a:p>
            <a:pPr marL="388609" marR="0" lvl="0" indent="-388609" algn="l" defTabSz="914377" rtl="0" eaLnBrk="1" fontAlgn="auto" latinLnBrk="0" hangingPunct="1">
              <a:lnSpc>
                <a:spcPct val="100000"/>
              </a:lnSpc>
              <a:spcBef>
                <a:spcPts val="0"/>
              </a:spcBef>
              <a:spcAft>
                <a:spcPts val="0"/>
              </a:spcAft>
              <a:buClrTx/>
              <a:buSzPct val="100000"/>
              <a:buFont typeface="+mj-lt"/>
              <a:buAutoNum type="arabicPeriod"/>
              <a:tabLst/>
              <a:defRPr/>
            </a:pPr>
            <a:r>
              <a:rPr kumimoji="0" lang="en-US" sz="2040" b="0" i="0" u="none" strike="noStrike" kern="1200" cap="none" spc="0" normalizeH="0" baseline="0" noProof="0" dirty="0">
                <a:ln>
                  <a:noFill/>
                </a:ln>
                <a:solidFill>
                  <a:srgbClr val="000000"/>
                </a:solidFill>
                <a:effectLst/>
                <a:uLnTx/>
                <a:uFillTx/>
                <a:latin typeface=" Arial"/>
                <a:ea typeface="Calibri" panose="020F0502020204030204" pitchFamily="34" charset="0"/>
                <a:cs typeface="Arial"/>
                <a:sym typeface="Arial"/>
              </a:rPr>
              <a:t>Following this session, the attendee will be able to describe the mission and components of the Exceptional Family Member Program and the benefits to enrollment.</a:t>
            </a:r>
          </a:p>
          <a:p>
            <a:pPr marL="0" marR="0" lvl="0" indent="0" algn="l" defTabSz="914377" rtl="0" eaLnBrk="1" fontAlgn="auto" latinLnBrk="0" hangingPunct="1">
              <a:lnSpc>
                <a:spcPct val="100000"/>
              </a:lnSpc>
              <a:spcBef>
                <a:spcPts val="0"/>
              </a:spcBef>
              <a:spcAft>
                <a:spcPts val="0"/>
              </a:spcAft>
              <a:buClrTx/>
              <a:buSzPct val="100000"/>
              <a:buFontTx/>
              <a:buNone/>
              <a:tabLst/>
              <a:defRPr/>
            </a:pPr>
            <a:endParaRPr kumimoji="0" lang="en-US" sz="3627" b="0" i="0" u="none" strike="noStrike" kern="0" cap="none" spc="0" normalizeH="0" baseline="0" noProof="0" dirty="0">
              <a:ln>
                <a:noFill/>
              </a:ln>
              <a:solidFill>
                <a:srgbClr val="000090"/>
              </a:solidFill>
              <a:effectLst/>
              <a:uLnTx/>
              <a:uFillTx/>
              <a:latin typeface=" Arial"/>
              <a:ea typeface="ＭＳ Ｐゴシック" charset="-128"/>
              <a:cs typeface="Arial"/>
              <a:sym typeface="Arial"/>
            </a:endParaRPr>
          </a:p>
          <a:p>
            <a:pPr marL="342887" marR="0" lvl="0" indent="-342887" algn="l" defTabSz="914377" rtl="0" eaLnBrk="1" fontAlgn="auto" latinLnBrk="0" hangingPunct="1">
              <a:lnSpc>
                <a:spcPct val="100000"/>
              </a:lnSpc>
              <a:spcBef>
                <a:spcPts val="700"/>
              </a:spcBef>
              <a:spcAft>
                <a:spcPts val="0"/>
              </a:spcAft>
              <a:buClrTx/>
              <a:buSzPct val="100000"/>
              <a:buFontTx/>
              <a:buChar char="•"/>
              <a:tabLst/>
              <a:defRPr/>
            </a:pPr>
            <a:endParaRPr kumimoji="0" lang="en-US" altLang="x-none" sz="3627" b="0" i="0" u="none" strike="noStrike" kern="0" cap="none" spc="0" normalizeH="0" baseline="0" noProof="0" dirty="0">
              <a:ln>
                <a:noFill/>
              </a:ln>
              <a:solidFill>
                <a:srgbClr val="000090"/>
              </a:solidFill>
              <a:effectLst/>
              <a:uLnTx/>
              <a:uFillTx/>
              <a:latin typeface=" Arial"/>
              <a:ea typeface="ＭＳ Ｐゴシック" charset="-128"/>
              <a:cs typeface="Arial"/>
              <a:sym typeface="Arial"/>
            </a:endParaRPr>
          </a:p>
        </p:txBody>
      </p:sp>
    </p:spTree>
    <p:extLst>
      <p:ext uri="{BB962C8B-B14F-4D97-AF65-F5344CB8AC3E}">
        <p14:creationId xmlns:p14="http://schemas.microsoft.com/office/powerpoint/2010/main" val="272361485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A47B50-EC34-4B1B-8AA5-20F1E0C8DC47}"/>
              </a:ext>
            </a:extLst>
          </p:cNvPr>
          <p:cNvSpPr txBox="1">
            <a:spLocks/>
          </p:cNvSpPr>
          <p:nvPr/>
        </p:nvSpPr>
        <p:spPr>
          <a:xfrm>
            <a:off x="7383018" y="153113"/>
            <a:ext cx="4906538" cy="662471"/>
          </a:xfrm>
        </p:spPr>
        <p:txBody>
          <a:bodyPr lIns="91440" tIns="45720" rIns="91440" bIns="45720" anchor="t"/>
          <a:lstStyle>
            <a:lvl1pPr algn="ctr" rtl="0" eaLnBrk="0" fontAlgn="base" hangingPunct="0">
              <a:spcBef>
                <a:spcPct val="0"/>
              </a:spcBef>
              <a:spcAft>
                <a:spcPct val="0"/>
              </a:spcAft>
              <a:defRPr sz="3631">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631">
                <a:solidFill>
                  <a:schemeClr val="tx2"/>
                </a:solidFill>
                <a:latin typeface="Arial" charset="0"/>
                <a:cs typeface="Arial" charset="0"/>
              </a:defRPr>
            </a:lvl2pPr>
            <a:lvl3pPr algn="ctr" rtl="0" eaLnBrk="0" fontAlgn="base" hangingPunct="0">
              <a:spcBef>
                <a:spcPct val="0"/>
              </a:spcBef>
              <a:spcAft>
                <a:spcPct val="0"/>
              </a:spcAft>
              <a:defRPr sz="3631">
                <a:solidFill>
                  <a:schemeClr val="tx2"/>
                </a:solidFill>
                <a:latin typeface="Arial" charset="0"/>
                <a:cs typeface="Arial" charset="0"/>
              </a:defRPr>
            </a:lvl3pPr>
            <a:lvl4pPr algn="ctr" rtl="0" eaLnBrk="0" fontAlgn="base" hangingPunct="0">
              <a:spcBef>
                <a:spcPct val="0"/>
              </a:spcBef>
              <a:spcAft>
                <a:spcPct val="0"/>
              </a:spcAft>
              <a:defRPr sz="3631">
                <a:solidFill>
                  <a:schemeClr val="tx2"/>
                </a:solidFill>
                <a:latin typeface="Arial" charset="0"/>
                <a:cs typeface="Arial" charset="0"/>
              </a:defRPr>
            </a:lvl4pPr>
            <a:lvl5pPr algn="ctr" rtl="0" eaLnBrk="0" fontAlgn="base" hangingPunct="0">
              <a:spcBef>
                <a:spcPct val="0"/>
              </a:spcBef>
              <a:spcAft>
                <a:spcPct val="0"/>
              </a:spcAft>
              <a:defRPr sz="3631">
                <a:solidFill>
                  <a:schemeClr val="tx2"/>
                </a:solidFill>
                <a:latin typeface="Arial" charset="0"/>
                <a:cs typeface="Arial" charset="0"/>
              </a:defRPr>
            </a:lvl5pPr>
            <a:lvl6pPr marL="377187" algn="ctr" rtl="0" eaLnBrk="1" fontAlgn="base" hangingPunct="1">
              <a:spcBef>
                <a:spcPct val="0"/>
              </a:spcBef>
              <a:spcAft>
                <a:spcPct val="0"/>
              </a:spcAft>
              <a:defRPr sz="3631">
                <a:solidFill>
                  <a:schemeClr val="tx2"/>
                </a:solidFill>
                <a:latin typeface="Times New Roman" pitchFamily="18" charset="0"/>
              </a:defRPr>
            </a:lvl6pPr>
            <a:lvl7pPr marL="754371" algn="ctr" rtl="0" eaLnBrk="1" fontAlgn="base" hangingPunct="1">
              <a:spcBef>
                <a:spcPct val="0"/>
              </a:spcBef>
              <a:spcAft>
                <a:spcPct val="0"/>
              </a:spcAft>
              <a:defRPr sz="3631">
                <a:solidFill>
                  <a:schemeClr val="tx2"/>
                </a:solidFill>
                <a:latin typeface="Times New Roman" pitchFamily="18" charset="0"/>
              </a:defRPr>
            </a:lvl7pPr>
            <a:lvl8pPr marL="1131558" algn="ctr" rtl="0" eaLnBrk="1" fontAlgn="base" hangingPunct="1">
              <a:spcBef>
                <a:spcPct val="0"/>
              </a:spcBef>
              <a:spcAft>
                <a:spcPct val="0"/>
              </a:spcAft>
              <a:defRPr sz="3631">
                <a:solidFill>
                  <a:schemeClr val="tx2"/>
                </a:solidFill>
                <a:latin typeface="Times New Roman" pitchFamily="18" charset="0"/>
              </a:defRPr>
            </a:lvl8pPr>
            <a:lvl9pPr marL="1508743" algn="ctr" rtl="0" eaLnBrk="1" fontAlgn="base" hangingPunct="1">
              <a:spcBef>
                <a:spcPct val="0"/>
              </a:spcBef>
              <a:spcAft>
                <a:spcPct val="0"/>
              </a:spcAft>
              <a:defRPr sz="3631">
                <a:solidFill>
                  <a:schemeClr val="tx2"/>
                </a:solidFill>
                <a:latin typeface="Times New Roman" pitchFamily="18" charset="0"/>
              </a:defRPr>
            </a:lvl9pPr>
          </a:lstStyle>
          <a:p>
            <a:pPr algn="r"/>
            <a:r>
              <a:rPr lang="en-US" sz="3200" b="1" kern="0" dirty="0">
                <a:solidFill>
                  <a:srgbClr val="FFC000"/>
                </a:solidFill>
                <a:latin typeface=" Arial"/>
              </a:rPr>
              <a:t>Background</a:t>
            </a:r>
          </a:p>
        </p:txBody>
      </p:sp>
      <p:sp>
        <p:nvSpPr>
          <p:cNvPr id="4" name="Slide Number Placeholder 34">
            <a:extLst>
              <a:ext uri="{FF2B5EF4-FFF2-40B4-BE49-F238E27FC236}">
                <a16:creationId xmlns:a16="http://schemas.microsoft.com/office/drawing/2014/main" id="{3AA5D664-1694-41AB-BFD7-FC0836739560}"/>
              </a:ext>
            </a:extLst>
          </p:cNvPr>
          <p:cNvSpPr txBox="1">
            <a:spLocks/>
          </p:cNvSpPr>
          <p:nvPr/>
        </p:nvSpPr>
        <p:spPr>
          <a:xfrm>
            <a:off x="13670303" y="7528050"/>
            <a:ext cx="45719" cy="153888"/>
          </a:xfrm>
          <a:prstGeom prst="rect">
            <a:avLst/>
          </a:prstGeom>
        </p:spPr>
        <p:txBody>
          <a:bodyPr wrap="square" lIns="0" tIns="0" rIns="0" bIns="0">
            <a:spAutoFit/>
          </a:bodyPr>
          <a:lstStyle>
            <a:defPPr>
              <a:defRPr lang="en-US"/>
            </a:defPPr>
            <a:lvl1pPr marL="0" algn="r" defTabSz="914400" rtl="0" eaLnBrk="1" latinLnBrk="0" hangingPunct="1">
              <a:defRPr sz="1320" kern="1200">
                <a:solidFill>
                  <a:schemeClr val="tx1">
                    <a:tint val="75000"/>
                  </a:scheme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28D6967D-3090-4410-9A5E-5CF9E944BAA2}" type="slidenum">
              <a:rPr lang="en-US" sz="1000" smtClean="0">
                <a:solidFill>
                  <a:schemeClr val="tx1"/>
                </a:solidFill>
              </a:rPr>
              <a:pPr fontAlgn="base">
                <a:spcBef>
                  <a:spcPct val="0"/>
                </a:spcBef>
                <a:spcAft>
                  <a:spcPct val="0"/>
                </a:spcAft>
                <a:defRPr/>
              </a:pPr>
              <a:t>4</a:t>
            </a:fld>
            <a:endParaRPr lang="en-US" sz="1000" dirty="0">
              <a:solidFill>
                <a:schemeClr val="tx1"/>
              </a:solidFill>
            </a:endParaRPr>
          </a:p>
        </p:txBody>
      </p:sp>
      <p:pic>
        <p:nvPicPr>
          <p:cNvPr id="2" name="Picture 1">
            <a:extLst>
              <a:ext uri="{FF2B5EF4-FFF2-40B4-BE49-F238E27FC236}">
                <a16:creationId xmlns:a16="http://schemas.microsoft.com/office/drawing/2014/main" id="{80F6DB3B-3A08-9F52-68C2-191EAB0214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894499" y="1737646"/>
            <a:ext cx="2580973" cy="2637286"/>
          </a:xfrm>
          <a:prstGeom prst="rect">
            <a:avLst/>
          </a:prstGeom>
        </p:spPr>
      </p:pic>
      <p:sp>
        <p:nvSpPr>
          <p:cNvPr id="7" name="TextBox 6">
            <a:extLst>
              <a:ext uri="{FF2B5EF4-FFF2-40B4-BE49-F238E27FC236}">
                <a16:creationId xmlns:a16="http://schemas.microsoft.com/office/drawing/2014/main" id="{4D2A7409-9A4E-7E3E-FD6E-DF1D607BBF89}"/>
              </a:ext>
            </a:extLst>
          </p:cNvPr>
          <p:cNvSpPr txBox="1"/>
          <p:nvPr/>
        </p:nvSpPr>
        <p:spPr>
          <a:xfrm>
            <a:off x="5972676" y="1020401"/>
            <a:ext cx="3152182" cy="546411"/>
          </a:xfrm>
          <a:prstGeom prst="rect">
            <a:avLst/>
          </a:prstGeom>
          <a:noFill/>
        </p:spPr>
        <p:txBody>
          <a:bodyPr wrap="square" rtlCol="0">
            <a:spAutoFit/>
          </a:bodyPr>
          <a:lstStyle/>
          <a:p>
            <a:pPr algn="ctr" fontAlgn="auto">
              <a:spcBef>
                <a:spcPts val="0"/>
              </a:spcBef>
              <a:spcAft>
                <a:spcPts val="0"/>
              </a:spcAft>
              <a:defRPr/>
            </a:pPr>
            <a:r>
              <a:rPr lang="en-US" sz="2000" dirty="0">
                <a:solidFill>
                  <a:prstClr val="black"/>
                </a:solidFill>
                <a:latin typeface="Arial" panose="020B0604020202020204" pitchFamily="34" charset="0"/>
                <a:cs typeface="Arial" panose="020B0604020202020204" pitchFamily="34" charset="0"/>
              </a:rPr>
              <a:t>Army People Strategy</a:t>
            </a:r>
          </a:p>
        </p:txBody>
      </p:sp>
      <p:sp>
        <p:nvSpPr>
          <p:cNvPr id="8" name="TextBox 7">
            <a:extLst>
              <a:ext uri="{FF2B5EF4-FFF2-40B4-BE49-F238E27FC236}">
                <a16:creationId xmlns:a16="http://schemas.microsoft.com/office/drawing/2014/main" id="{42C980F0-45F3-F126-9AFA-7D730B029015}"/>
              </a:ext>
            </a:extLst>
          </p:cNvPr>
          <p:cNvSpPr txBox="1"/>
          <p:nvPr/>
        </p:nvSpPr>
        <p:spPr>
          <a:xfrm>
            <a:off x="11211764" y="1078824"/>
            <a:ext cx="2080971" cy="966725"/>
          </a:xfrm>
          <a:prstGeom prst="rect">
            <a:avLst/>
          </a:prstGeom>
          <a:noFill/>
        </p:spPr>
        <p:txBody>
          <a:bodyPr wrap="square" rtlCol="0">
            <a:spAutoFit/>
          </a:bodyPr>
          <a:lstStyle/>
          <a:p>
            <a:pPr algn="ctr" fontAlgn="auto">
              <a:spcBef>
                <a:spcPts val="0"/>
              </a:spcBef>
              <a:spcAft>
                <a:spcPts val="0"/>
              </a:spcAft>
              <a:defRPr/>
            </a:pPr>
            <a:r>
              <a:rPr lang="en-US" sz="2000" dirty="0">
                <a:solidFill>
                  <a:prstClr val="black"/>
                </a:solidFill>
                <a:latin typeface="Arial" panose="020B0604020202020204" pitchFamily="34" charset="0"/>
                <a:cs typeface="Arial" panose="020B0604020202020204" pitchFamily="34" charset="0"/>
              </a:rPr>
              <a:t>Quality of Life Task Force</a:t>
            </a:r>
          </a:p>
        </p:txBody>
      </p:sp>
      <p:sp>
        <p:nvSpPr>
          <p:cNvPr id="11" name="Title 1">
            <a:extLst>
              <a:ext uri="{FF2B5EF4-FFF2-40B4-BE49-F238E27FC236}">
                <a16:creationId xmlns:a16="http://schemas.microsoft.com/office/drawing/2014/main" id="{CA5F53E3-936B-8E5B-AE36-1D4793F77D58}"/>
              </a:ext>
            </a:extLst>
          </p:cNvPr>
          <p:cNvSpPr txBox="1">
            <a:spLocks/>
          </p:cNvSpPr>
          <p:nvPr/>
        </p:nvSpPr>
        <p:spPr>
          <a:xfrm>
            <a:off x="198010" y="2557096"/>
            <a:ext cx="1973829" cy="1372624"/>
          </a:xfrm>
          <a:prstGeom prst="rect">
            <a:avLst/>
          </a:prstGeom>
        </p:spPr>
        <p:txBody>
          <a:bodyPr wrap="square" lIns="0" tIns="0" rIns="0" bIns="0">
            <a:noAutofit/>
          </a:bodyPr>
          <a:lstStyle>
            <a:lvl1pPr algn="ctr">
              <a:defRPr sz="2000" b="1" i="0">
                <a:solidFill>
                  <a:schemeClr val="tx1"/>
                </a:solidFill>
                <a:latin typeface="Arial"/>
                <a:ea typeface="+mj-ea"/>
                <a:cs typeface="Arial"/>
              </a:defRPr>
            </a:lvl1pPr>
          </a:lstStyle>
          <a:p>
            <a:pPr fontAlgn="auto">
              <a:spcBef>
                <a:spcPts val="0"/>
              </a:spcBef>
              <a:spcAft>
                <a:spcPts val="0"/>
              </a:spcAft>
              <a:defRPr/>
            </a:pPr>
            <a:r>
              <a:rPr lang="en-US" sz="1200" u="sng" kern="0">
                <a:solidFill>
                  <a:prstClr val="black"/>
                </a:solidFill>
              </a:rPr>
              <a:t>Priorities</a:t>
            </a:r>
          </a:p>
          <a:p>
            <a:pPr marL="227013" indent="-227013" algn="l" fontAlgn="auto">
              <a:spcBef>
                <a:spcPts val="0"/>
              </a:spcBef>
              <a:spcAft>
                <a:spcPts val="0"/>
              </a:spcAft>
              <a:buFont typeface="Wingdings" panose="05000000000000000000" pitchFamily="2" charset="2"/>
              <a:buChar char="Ø"/>
              <a:defRPr/>
            </a:pPr>
            <a:r>
              <a:rPr lang="en-US" sz="1200" b="0" kern="0">
                <a:solidFill>
                  <a:prstClr val="black"/>
                </a:solidFill>
              </a:rPr>
              <a:t>People</a:t>
            </a:r>
          </a:p>
          <a:p>
            <a:pPr marL="227013" indent="-227013" algn="l" fontAlgn="auto">
              <a:spcBef>
                <a:spcPts val="0"/>
              </a:spcBef>
              <a:spcAft>
                <a:spcPts val="0"/>
              </a:spcAft>
              <a:buFont typeface="Wingdings" panose="05000000000000000000" pitchFamily="2" charset="2"/>
              <a:buChar char="Ø"/>
              <a:defRPr/>
            </a:pPr>
            <a:r>
              <a:rPr lang="en-US" sz="1200" b="0" kern="0">
                <a:solidFill>
                  <a:prstClr val="black"/>
                </a:solidFill>
              </a:rPr>
              <a:t>Readiness</a:t>
            </a:r>
          </a:p>
          <a:p>
            <a:pPr marL="227013" indent="-227013" algn="l" fontAlgn="auto">
              <a:spcBef>
                <a:spcPts val="0"/>
              </a:spcBef>
              <a:spcAft>
                <a:spcPts val="0"/>
              </a:spcAft>
              <a:buFont typeface="Wingdings" panose="05000000000000000000" pitchFamily="2" charset="2"/>
              <a:buChar char="Ø"/>
              <a:defRPr/>
            </a:pPr>
            <a:r>
              <a:rPr lang="en-US" sz="1200" b="0" kern="0">
                <a:solidFill>
                  <a:prstClr val="black"/>
                </a:solidFill>
              </a:rPr>
              <a:t>Modernization</a:t>
            </a:r>
          </a:p>
          <a:p>
            <a:pPr marL="227013" indent="-227013" algn="l" fontAlgn="auto">
              <a:spcBef>
                <a:spcPts val="0"/>
              </a:spcBef>
              <a:spcAft>
                <a:spcPts val="0"/>
              </a:spcAft>
              <a:buFont typeface="Wingdings" panose="05000000000000000000" pitchFamily="2" charset="2"/>
              <a:buChar char="Ø"/>
              <a:defRPr/>
            </a:pPr>
            <a:r>
              <a:rPr lang="en-US" sz="1200" b="0" kern="0">
                <a:solidFill>
                  <a:prstClr val="black"/>
                </a:solidFill>
              </a:rPr>
              <a:t>Reform</a:t>
            </a:r>
          </a:p>
        </p:txBody>
      </p:sp>
      <p:pic>
        <p:nvPicPr>
          <p:cNvPr id="12" name="Picture 11">
            <a:extLst>
              <a:ext uri="{FF2B5EF4-FFF2-40B4-BE49-F238E27FC236}">
                <a16:creationId xmlns:a16="http://schemas.microsoft.com/office/drawing/2014/main" id="{E36994A5-0AC8-AC6E-CC16-DDC41DB5B7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5315" y="1136430"/>
            <a:ext cx="1185776" cy="923434"/>
          </a:xfrm>
          <a:prstGeom prst="rect">
            <a:avLst/>
          </a:prstGeom>
          <a:ln>
            <a:solidFill>
              <a:schemeClr val="bg1">
                <a:lumMod val="85000"/>
              </a:schemeClr>
            </a:solidFill>
          </a:ln>
        </p:spPr>
      </p:pic>
      <p:grpSp>
        <p:nvGrpSpPr>
          <p:cNvPr id="21" name="Group 20">
            <a:extLst>
              <a:ext uri="{FF2B5EF4-FFF2-40B4-BE49-F238E27FC236}">
                <a16:creationId xmlns:a16="http://schemas.microsoft.com/office/drawing/2014/main" id="{B4AE5764-886E-21E3-91CF-EB89EA672DB6}"/>
              </a:ext>
            </a:extLst>
          </p:cNvPr>
          <p:cNvGrpSpPr/>
          <p:nvPr/>
        </p:nvGrpSpPr>
        <p:grpSpPr>
          <a:xfrm>
            <a:off x="3955387" y="1291468"/>
            <a:ext cx="7073640" cy="2812963"/>
            <a:chOff x="4676740" y="2007914"/>
            <a:chExt cx="5559422" cy="2683926"/>
          </a:xfrm>
        </p:grpSpPr>
        <p:pic>
          <p:nvPicPr>
            <p:cNvPr id="6" name="Picture 5">
              <a:extLst>
                <a:ext uri="{FF2B5EF4-FFF2-40B4-BE49-F238E27FC236}">
                  <a16:creationId xmlns:a16="http://schemas.microsoft.com/office/drawing/2014/main" id="{A0155F57-D7B3-18D2-3D3C-889F7E6560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27825" y="2007914"/>
              <a:ext cx="2866176" cy="2683926"/>
            </a:xfrm>
            <a:prstGeom prst="rect">
              <a:avLst/>
            </a:prstGeom>
            <a:effectLst>
              <a:outerShdw blurRad="50800" dist="38100" algn="l" rotWithShape="0">
                <a:prstClr val="black">
                  <a:alpha val="40000"/>
                </a:prstClr>
              </a:outerShdw>
            </a:effectLst>
          </p:spPr>
        </p:pic>
        <p:sp>
          <p:nvSpPr>
            <p:cNvPr id="9" name="Right Arrow 10">
              <a:extLst>
                <a:ext uri="{FF2B5EF4-FFF2-40B4-BE49-F238E27FC236}">
                  <a16:creationId xmlns:a16="http://schemas.microsoft.com/office/drawing/2014/main" id="{0A4292B9-0685-1A92-E97E-1A5C73E75D82}"/>
                </a:ext>
              </a:extLst>
            </p:cNvPr>
            <p:cNvSpPr/>
            <p:nvPr/>
          </p:nvSpPr>
          <p:spPr>
            <a:xfrm rot="10800000">
              <a:off x="4819543" y="3499895"/>
              <a:ext cx="1198922" cy="1151294"/>
            </a:xfrm>
            <a:prstGeom prst="right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b="0">
                <a:solidFill>
                  <a:prstClr val="white"/>
                </a:solidFill>
                <a:latin typeface="Calibri"/>
              </a:endParaRPr>
            </a:p>
          </p:txBody>
        </p:sp>
        <p:sp>
          <p:nvSpPr>
            <p:cNvPr id="10" name="Right Arrow 13">
              <a:extLst>
                <a:ext uri="{FF2B5EF4-FFF2-40B4-BE49-F238E27FC236}">
                  <a16:creationId xmlns:a16="http://schemas.microsoft.com/office/drawing/2014/main" id="{45AAFF34-BD2A-8883-7AA5-0F3EF4633E8D}"/>
                </a:ext>
              </a:extLst>
            </p:cNvPr>
            <p:cNvSpPr/>
            <p:nvPr/>
          </p:nvSpPr>
          <p:spPr>
            <a:xfrm>
              <a:off x="4755263" y="2247303"/>
              <a:ext cx="1198204" cy="1151294"/>
            </a:xfrm>
            <a:prstGeom prst="right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b="0">
                <a:solidFill>
                  <a:prstClr val="white"/>
                </a:solidFill>
                <a:latin typeface="Calibri"/>
              </a:endParaRPr>
            </a:p>
          </p:txBody>
        </p:sp>
        <p:sp>
          <p:nvSpPr>
            <p:cNvPr id="13" name="Right Arrow 19">
              <a:extLst>
                <a:ext uri="{FF2B5EF4-FFF2-40B4-BE49-F238E27FC236}">
                  <a16:creationId xmlns:a16="http://schemas.microsoft.com/office/drawing/2014/main" id="{1E1D6EB2-ADE4-5582-DCAF-BD5DBB930DAA}"/>
                </a:ext>
              </a:extLst>
            </p:cNvPr>
            <p:cNvSpPr/>
            <p:nvPr/>
          </p:nvSpPr>
          <p:spPr>
            <a:xfrm rot="10800000">
              <a:off x="9012482" y="3525941"/>
              <a:ext cx="1151862" cy="1151294"/>
            </a:xfrm>
            <a:prstGeom prst="right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b="0">
                <a:solidFill>
                  <a:prstClr val="white"/>
                </a:solidFill>
                <a:latin typeface="Calibri"/>
              </a:endParaRPr>
            </a:p>
          </p:txBody>
        </p:sp>
        <p:sp>
          <p:nvSpPr>
            <p:cNvPr id="14" name="Right Arrow 20">
              <a:extLst>
                <a:ext uri="{FF2B5EF4-FFF2-40B4-BE49-F238E27FC236}">
                  <a16:creationId xmlns:a16="http://schemas.microsoft.com/office/drawing/2014/main" id="{E3A0F4D7-1689-5077-38DC-A868A7C0B6BF}"/>
                </a:ext>
              </a:extLst>
            </p:cNvPr>
            <p:cNvSpPr/>
            <p:nvPr/>
          </p:nvSpPr>
          <p:spPr>
            <a:xfrm>
              <a:off x="9041252" y="2247303"/>
              <a:ext cx="1168286" cy="1095058"/>
            </a:xfrm>
            <a:prstGeom prst="right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b="0">
                <a:solidFill>
                  <a:prstClr val="white"/>
                </a:solidFill>
                <a:latin typeface="Calibri"/>
              </a:endParaRPr>
            </a:p>
          </p:txBody>
        </p:sp>
        <p:sp>
          <p:nvSpPr>
            <p:cNvPr id="15" name="TextBox 14">
              <a:extLst>
                <a:ext uri="{FF2B5EF4-FFF2-40B4-BE49-F238E27FC236}">
                  <a16:creationId xmlns:a16="http://schemas.microsoft.com/office/drawing/2014/main" id="{2F6E7FFE-5F01-7310-07FD-B26C20DCC2EF}"/>
                </a:ext>
              </a:extLst>
            </p:cNvPr>
            <p:cNvSpPr txBox="1"/>
            <p:nvPr/>
          </p:nvSpPr>
          <p:spPr>
            <a:xfrm>
              <a:off x="8994537" y="2575061"/>
              <a:ext cx="1101195" cy="462347"/>
            </a:xfrm>
            <a:prstGeom prst="rect">
              <a:avLst/>
            </a:prstGeom>
            <a:noFill/>
          </p:spPr>
          <p:txBody>
            <a:bodyPr wrap="square" rtlCol="0">
              <a:spAutoFit/>
            </a:bodyPr>
            <a:lstStyle/>
            <a:p>
              <a:pPr algn="ctr" fontAlgn="auto">
                <a:spcBef>
                  <a:spcPts val="0"/>
                </a:spcBef>
                <a:spcAft>
                  <a:spcPts val="0"/>
                </a:spcAft>
                <a:defRPr/>
              </a:pPr>
              <a:r>
                <a:rPr lang="en-US" sz="800">
                  <a:solidFill>
                    <a:prstClr val="black"/>
                  </a:solidFill>
                  <a:latin typeface="Arial" panose="020B0604020202020204" pitchFamily="34" charset="0"/>
                  <a:cs typeface="Arial" panose="020B0604020202020204" pitchFamily="34" charset="0"/>
                </a:rPr>
                <a:t>Drives </a:t>
              </a:r>
            </a:p>
            <a:p>
              <a:pPr algn="ctr" fontAlgn="auto">
                <a:spcBef>
                  <a:spcPts val="0"/>
                </a:spcBef>
                <a:spcAft>
                  <a:spcPts val="0"/>
                </a:spcAft>
                <a:defRPr/>
              </a:pPr>
              <a:r>
                <a:rPr lang="en-US" sz="800">
                  <a:solidFill>
                    <a:prstClr val="black"/>
                  </a:solidFill>
                  <a:latin typeface="Arial" panose="020B0604020202020204" pitchFamily="34" charset="0"/>
                  <a:cs typeface="Arial" panose="020B0604020202020204" pitchFamily="34" charset="0"/>
                </a:rPr>
                <a:t>change</a:t>
              </a:r>
            </a:p>
          </p:txBody>
        </p:sp>
        <p:sp>
          <p:nvSpPr>
            <p:cNvPr id="16" name="TextBox 15">
              <a:extLst>
                <a:ext uri="{FF2B5EF4-FFF2-40B4-BE49-F238E27FC236}">
                  <a16:creationId xmlns:a16="http://schemas.microsoft.com/office/drawing/2014/main" id="{9350B7F9-97D3-0542-23D6-A56B1DDD25D6}"/>
                </a:ext>
              </a:extLst>
            </p:cNvPr>
            <p:cNvSpPr txBox="1"/>
            <p:nvPr/>
          </p:nvSpPr>
          <p:spPr>
            <a:xfrm>
              <a:off x="9124858" y="3980392"/>
              <a:ext cx="1111304" cy="462347"/>
            </a:xfrm>
            <a:prstGeom prst="rect">
              <a:avLst/>
            </a:prstGeom>
            <a:noFill/>
          </p:spPr>
          <p:txBody>
            <a:bodyPr wrap="square" rtlCol="0">
              <a:spAutoFit/>
            </a:bodyPr>
            <a:lstStyle/>
            <a:p>
              <a:pPr fontAlgn="auto">
                <a:spcBef>
                  <a:spcPts val="0"/>
                </a:spcBef>
                <a:spcAft>
                  <a:spcPts val="0"/>
                </a:spcAft>
                <a:defRPr/>
              </a:pPr>
              <a:r>
                <a:rPr lang="en-US" sz="800" dirty="0">
                  <a:solidFill>
                    <a:prstClr val="black"/>
                  </a:solidFill>
                  <a:latin typeface="Arial" panose="020B0604020202020204" pitchFamily="34" charset="0"/>
                  <a:cs typeface="Arial" panose="020B0604020202020204" pitchFamily="34" charset="0"/>
                </a:rPr>
                <a:t>Impacts People Strategy LOEs</a:t>
              </a:r>
            </a:p>
          </p:txBody>
        </p:sp>
        <p:sp>
          <p:nvSpPr>
            <p:cNvPr id="17" name="TextBox 16">
              <a:extLst>
                <a:ext uri="{FF2B5EF4-FFF2-40B4-BE49-F238E27FC236}">
                  <a16:creationId xmlns:a16="http://schemas.microsoft.com/office/drawing/2014/main" id="{30E85B29-FE24-8C9A-E03B-1B8AFD7A90F5}"/>
                </a:ext>
              </a:extLst>
            </p:cNvPr>
            <p:cNvSpPr txBox="1"/>
            <p:nvPr/>
          </p:nvSpPr>
          <p:spPr>
            <a:xfrm>
              <a:off x="4676740" y="2586871"/>
              <a:ext cx="1287052" cy="462347"/>
            </a:xfrm>
            <a:prstGeom prst="rect">
              <a:avLst/>
            </a:prstGeom>
            <a:noFill/>
          </p:spPr>
          <p:txBody>
            <a:bodyPr wrap="square" lIns="91440" tIns="45720" rIns="91440" bIns="45720" rtlCol="0" anchor="t">
              <a:spAutoFit/>
            </a:bodyPr>
            <a:lstStyle/>
            <a:p>
              <a:pPr algn="ctr" fontAlgn="auto">
                <a:spcBef>
                  <a:spcPts val="0"/>
                </a:spcBef>
                <a:spcAft>
                  <a:spcPts val="0"/>
                </a:spcAft>
                <a:defRPr/>
              </a:pPr>
              <a:r>
                <a:rPr lang="en-US" sz="800" dirty="0">
                  <a:latin typeface="Arial"/>
                  <a:cs typeface="Arial"/>
                </a:rPr>
                <a:t>Sets Army Priorities/Objectives</a:t>
              </a:r>
              <a:endParaRPr lang="en-US" sz="800" dirty="0">
                <a:solidFill>
                  <a:prstClr val="black"/>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990D9E6-F65C-ADDB-000E-DEF3733AD73B}"/>
                </a:ext>
              </a:extLst>
            </p:cNvPr>
            <p:cNvSpPr txBox="1"/>
            <p:nvPr/>
          </p:nvSpPr>
          <p:spPr>
            <a:xfrm>
              <a:off x="4923402" y="3844369"/>
              <a:ext cx="1072501" cy="462347"/>
            </a:xfrm>
            <a:prstGeom prst="rect">
              <a:avLst/>
            </a:prstGeom>
            <a:noFill/>
          </p:spPr>
          <p:txBody>
            <a:bodyPr wrap="square" rtlCol="0">
              <a:spAutoFit/>
            </a:bodyPr>
            <a:lstStyle/>
            <a:p>
              <a:pPr algn="ctr" fontAlgn="auto">
                <a:spcBef>
                  <a:spcPts val="0"/>
                </a:spcBef>
                <a:spcAft>
                  <a:spcPts val="0"/>
                </a:spcAft>
                <a:defRPr/>
              </a:pPr>
              <a:r>
                <a:rPr lang="en-US" sz="800" dirty="0">
                  <a:solidFill>
                    <a:prstClr val="black"/>
                  </a:solidFill>
                  <a:latin typeface="Arial" panose="020B0604020202020204" pitchFamily="34" charset="0"/>
                  <a:cs typeface="Arial" panose="020B0604020202020204" pitchFamily="34" charset="0"/>
                </a:rPr>
                <a:t>Enhances Readiness</a:t>
              </a:r>
            </a:p>
          </p:txBody>
        </p:sp>
        <p:sp>
          <p:nvSpPr>
            <p:cNvPr id="19" name="Oval 18">
              <a:extLst>
                <a:ext uri="{FF2B5EF4-FFF2-40B4-BE49-F238E27FC236}">
                  <a16:creationId xmlns:a16="http://schemas.microsoft.com/office/drawing/2014/main" id="{F2FC09F8-5EAC-BCA0-DADE-46B7AFAE2119}"/>
                </a:ext>
              </a:extLst>
            </p:cNvPr>
            <p:cNvSpPr/>
            <p:nvPr/>
          </p:nvSpPr>
          <p:spPr>
            <a:xfrm>
              <a:off x="6117590" y="3658197"/>
              <a:ext cx="936237" cy="33743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b="0">
                <a:solidFill>
                  <a:prstClr val="white"/>
                </a:solidFill>
                <a:latin typeface="Calibri"/>
              </a:endParaRPr>
            </a:p>
          </p:txBody>
        </p:sp>
      </p:grpSp>
      <p:pic>
        <p:nvPicPr>
          <p:cNvPr id="20" name="Picture 19">
            <a:extLst>
              <a:ext uri="{FF2B5EF4-FFF2-40B4-BE49-F238E27FC236}">
                <a16:creationId xmlns:a16="http://schemas.microsoft.com/office/drawing/2014/main" id="{7FD64442-AB6C-085B-E5A2-424B7952E0EB}"/>
              </a:ext>
            </a:extLst>
          </p:cNvPr>
          <p:cNvPicPr>
            <a:picLocks noChangeAspect="1"/>
          </p:cNvPicPr>
          <p:nvPr/>
        </p:nvPicPr>
        <p:blipFill>
          <a:blip r:embed="rId6"/>
          <a:stretch>
            <a:fillRect/>
          </a:stretch>
        </p:blipFill>
        <p:spPr>
          <a:xfrm>
            <a:off x="1123319" y="1131617"/>
            <a:ext cx="1185776" cy="923434"/>
          </a:xfrm>
          <a:prstGeom prst="rect">
            <a:avLst/>
          </a:prstGeom>
          <a:ln>
            <a:solidFill>
              <a:schemeClr val="bg1">
                <a:lumMod val="85000"/>
              </a:schemeClr>
            </a:solidFill>
          </a:ln>
        </p:spPr>
      </p:pic>
      <p:sp>
        <p:nvSpPr>
          <p:cNvPr id="22" name="Title 1">
            <a:extLst>
              <a:ext uri="{FF2B5EF4-FFF2-40B4-BE49-F238E27FC236}">
                <a16:creationId xmlns:a16="http://schemas.microsoft.com/office/drawing/2014/main" id="{66E1644F-AE02-C59F-1272-BA862B2E69B0}"/>
              </a:ext>
            </a:extLst>
          </p:cNvPr>
          <p:cNvSpPr txBox="1">
            <a:spLocks/>
          </p:cNvSpPr>
          <p:nvPr/>
        </p:nvSpPr>
        <p:spPr>
          <a:xfrm>
            <a:off x="1589615" y="2538064"/>
            <a:ext cx="2744124" cy="2198019"/>
          </a:xfrm>
          <a:prstGeom prst="rect">
            <a:avLst/>
          </a:prstGeom>
        </p:spPr>
        <p:txBody>
          <a:bodyPr wrap="square" lIns="0" tIns="0" rIns="0" bIns="0">
            <a:noAutofit/>
          </a:bodyPr>
          <a:lstStyle>
            <a:lvl1pPr algn="ctr">
              <a:defRPr sz="2000" b="1" i="0">
                <a:solidFill>
                  <a:schemeClr val="tx1"/>
                </a:solidFill>
                <a:latin typeface="Arial"/>
                <a:ea typeface="+mj-ea"/>
                <a:cs typeface="Arial"/>
              </a:defRPr>
            </a:lvl1pPr>
          </a:lstStyle>
          <a:p>
            <a:pPr fontAlgn="auto">
              <a:spcBef>
                <a:spcPts val="0"/>
              </a:spcBef>
              <a:spcAft>
                <a:spcPts val="0"/>
              </a:spcAft>
              <a:defRPr/>
            </a:pPr>
            <a:r>
              <a:rPr lang="en-US" sz="1200" u="sng" kern="0" dirty="0">
                <a:solidFill>
                  <a:prstClr val="black"/>
                </a:solidFill>
              </a:rPr>
              <a:t>Objectives</a:t>
            </a:r>
          </a:p>
          <a:p>
            <a:pPr marL="174625" indent="-174625" algn="l" fontAlgn="auto">
              <a:spcBef>
                <a:spcPts val="0"/>
              </a:spcBef>
              <a:spcAft>
                <a:spcPts val="0"/>
              </a:spcAft>
              <a:buFont typeface="+mj-lt"/>
              <a:buAutoNum type="arabicPeriod"/>
              <a:defRPr/>
            </a:pPr>
            <a:r>
              <a:rPr lang="en-US" sz="1200" b="0" kern="0" dirty="0">
                <a:solidFill>
                  <a:prstClr val="black"/>
                </a:solidFill>
              </a:rPr>
              <a:t>Sustainable strategic path amidst uncertainty</a:t>
            </a:r>
          </a:p>
          <a:p>
            <a:pPr marL="174625" indent="-174625" algn="l" fontAlgn="auto">
              <a:spcBef>
                <a:spcPts val="0"/>
              </a:spcBef>
              <a:spcAft>
                <a:spcPts val="0"/>
              </a:spcAft>
              <a:buFont typeface="+mj-lt"/>
              <a:buAutoNum type="arabicPeriod"/>
              <a:defRPr/>
            </a:pPr>
            <a:r>
              <a:rPr lang="en-US" sz="1200" b="0" kern="0" dirty="0">
                <a:solidFill>
                  <a:prstClr val="black"/>
                </a:solidFill>
              </a:rPr>
              <a:t>More data-centric and can conduct operations in contested environments</a:t>
            </a:r>
          </a:p>
          <a:p>
            <a:pPr marL="174625" indent="-174625" algn="l" fontAlgn="auto">
              <a:spcBef>
                <a:spcPts val="0"/>
              </a:spcBef>
              <a:spcAft>
                <a:spcPts val="0"/>
              </a:spcAft>
              <a:buFont typeface="+mj-lt"/>
              <a:buAutoNum type="arabicPeriod"/>
              <a:defRPr/>
            </a:pPr>
            <a:r>
              <a:rPr lang="en-US" sz="1200" b="0" kern="0" dirty="0">
                <a:solidFill>
                  <a:prstClr val="black"/>
                </a:solidFill>
              </a:rPr>
              <a:t>Resilient in the face of climate change</a:t>
            </a:r>
          </a:p>
          <a:p>
            <a:pPr marL="174625" indent="-174625" algn="l" fontAlgn="auto">
              <a:spcBef>
                <a:spcPts val="0"/>
              </a:spcBef>
              <a:spcAft>
                <a:spcPts val="0"/>
              </a:spcAft>
              <a:buFont typeface="+mj-lt"/>
              <a:buAutoNum type="arabicPeriod"/>
              <a:defRPr/>
            </a:pPr>
            <a:r>
              <a:rPr lang="en-US" sz="1200" b="0" kern="0" dirty="0">
                <a:solidFill>
                  <a:prstClr val="black"/>
                </a:solidFill>
              </a:rPr>
              <a:t>Build positive command climates</a:t>
            </a:r>
          </a:p>
          <a:p>
            <a:pPr marL="174625" indent="-174625" algn="l" fontAlgn="auto">
              <a:spcBef>
                <a:spcPts val="0"/>
              </a:spcBef>
              <a:spcAft>
                <a:spcPts val="0"/>
              </a:spcAft>
              <a:buFont typeface="+mj-lt"/>
              <a:buAutoNum type="arabicPeriod"/>
              <a:defRPr/>
            </a:pPr>
            <a:r>
              <a:rPr lang="en-US" sz="1200" b="0" kern="0" dirty="0">
                <a:solidFill>
                  <a:prstClr val="black"/>
                </a:solidFill>
              </a:rPr>
              <a:t>Reduce harmful behaviors</a:t>
            </a:r>
          </a:p>
          <a:p>
            <a:pPr marL="174625" indent="-174625" algn="l" fontAlgn="auto">
              <a:spcBef>
                <a:spcPts val="0"/>
              </a:spcBef>
              <a:spcAft>
                <a:spcPts val="0"/>
              </a:spcAft>
              <a:buFont typeface="+mj-lt"/>
              <a:buAutoNum type="arabicPeriod"/>
              <a:defRPr/>
            </a:pPr>
            <a:r>
              <a:rPr lang="en-US" sz="1200" b="0" kern="0" dirty="0">
                <a:solidFill>
                  <a:prstClr val="black"/>
                </a:solidFill>
              </a:rPr>
              <a:t>Adapt way we recruit and retain talent</a:t>
            </a:r>
          </a:p>
        </p:txBody>
      </p:sp>
      <p:sp>
        <p:nvSpPr>
          <p:cNvPr id="23" name="Rectangle 22">
            <a:extLst>
              <a:ext uri="{FF2B5EF4-FFF2-40B4-BE49-F238E27FC236}">
                <a16:creationId xmlns:a16="http://schemas.microsoft.com/office/drawing/2014/main" id="{85D85E8C-F6CD-E184-E945-66A6600477E0}"/>
              </a:ext>
            </a:extLst>
          </p:cNvPr>
          <p:cNvSpPr/>
          <p:nvPr/>
        </p:nvSpPr>
        <p:spPr>
          <a:xfrm>
            <a:off x="342128" y="5064890"/>
            <a:ext cx="13373894" cy="2067289"/>
          </a:xfrm>
          <a:prstGeom prst="rect">
            <a:avLst/>
          </a:prstGeom>
          <a:noFill/>
          <a:ln>
            <a:solidFill>
              <a:schemeClr val="bg1">
                <a:lumMod val="75000"/>
              </a:schemeClr>
            </a:solidFill>
          </a:ln>
          <a:effectLst>
            <a:glow rad="101600">
              <a:schemeClr val="bg1">
                <a:lumMod val="7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b="0">
              <a:solidFill>
                <a:prstClr val="white"/>
              </a:solidFill>
              <a:latin typeface="Calibri"/>
            </a:endParaRPr>
          </a:p>
        </p:txBody>
      </p:sp>
      <p:sp>
        <p:nvSpPr>
          <p:cNvPr id="25" name="TextBox 24">
            <a:extLst>
              <a:ext uri="{FF2B5EF4-FFF2-40B4-BE49-F238E27FC236}">
                <a16:creationId xmlns:a16="http://schemas.microsoft.com/office/drawing/2014/main" id="{B4117B6E-F0F4-E663-E1E7-EE6613DBBF21}"/>
              </a:ext>
            </a:extLst>
          </p:cNvPr>
          <p:cNvSpPr txBox="1"/>
          <p:nvPr/>
        </p:nvSpPr>
        <p:spPr>
          <a:xfrm>
            <a:off x="342128" y="5225741"/>
            <a:ext cx="13249159" cy="1477328"/>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500" dirty="0">
                <a:latin typeface=" Arial"/>
              </a:rPr>
              <a:t>The SECARMY and CSA directed a Quality of Life (QOL) Task Force (TF) in October 2019, The SECARMY signed the QOL Charter on 18 March 2020. Initial emphasis on housing, healthcare, child are, spouse employment, PCS moves, and support and resilience (Alaska, Ft. Irwin, </a:t>
            </a:r>
            <a:endParaRPr lang="en-US"/>
          </a:p>
          <a:p>
            <a:r>
              <a:rPr lang="en-US" sz="1500" dirty="0">
                <a:latin typeface=" Arial"/>
              </a:rPr>
              <a:t>      Ft. Johnson and Ft. Cavazos)</a:t>
            </a:r>
          </a:p>
          <a:p>
            <a:endParaRPr lang="en-US" sz="1500" dirty="0">
              <a:latin typeface=" Arial"/>
            </a:endParaRPr>
          </a:p>
          <a:p>
            <a:pPr marL="285750" indent="-285750">
              <a:buFont typeface="Arial" panose="020B0604020202020204" pitchFamily="34" charset="0"/>
              <a:buChar char="•"/>
            </a:pPr>
            <a:r>
              <a:rPr lang="en-US" sz="1500" dirty="0">
                <a:latin typeface=" Arial"/>
              </a:rPr>
              <a:t>16 Mar 23 the Secretary of the Army renewed the QOL charter and extended the task force through 2026.  The focus areas will expand to include Exceptional Family Member Program, Financial Readiness, Army Community Service, and Morale, Welfare, and Recreation. </a:t>
            </a:r>
          </a:p>
        </p:txBody>
      </p:sp>
    </p:spTree>
    <p:extLst>
      <p:ext uri="{BB962C8B-B14F-4D97-AF65-F5344CB8AC3E}">
        <p14:creationId xmlns:p14="http://schemas.microsoft.com/office/powerpoint/2010/main" val="97758377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A47B50-EC34-4B1B-8AA5-20F1E0C8DC47}"/>
              </a:ext>
            </a:extLst>
          </p:cNvPr>
          <p:cNvSpPr txBox="1">
            <a:spLocks/>
          </p:cNvSpPr>
          <p:nvPr/>
        </p:nvSpPr>
        <p:spPr>
          <a:xfrm>
            <a:off x="5986914" y="153113"/>
            <a:ext cx="6302642" cy="662471"/>
          </a:xfrm>
        </p:spPr>
        <p:txBody>
          <a:bodyPr lIns="91440" tIns="45720" rIns="91440" bIns="45720" anchor="t"/>
          <a:lstStyle>
            <a:lvl1pPr algn="ctr" rtl="0" eaLnBrk="0" fontAlgn="base" hangingPunct="0">
              <a:spcBef>
                <a:spcPct val="0"/>
              </a:spcBef>
              <a:spcAft>
                <a:spcPct val="0"/>
              </a:spcAft>
              <a:defRPr sz="3631">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631">
                <a:solidFill>
                  <a:schemeClr val="tx2"/>
                </a:solidFill>
                <a:latin typeface="Arial" charset="0"/>
                <a:cs typeface="Arial" charset="0"/>
              </a:defRPr>
            </a:lvl2pPr>
            <a:lvl3pPr algn="ctr" rtl="0" eaLnBrk="0" fontAlgn="base" hangingPunct="0">
              <a:spcBef>
                <a:spcPct val="0"/>
              </a:spcBef>
              <a:spcAft>
                <a:spcPct val="0"/>
              </a:spcAft>
              <a:defRPr sz="3631">
                <a:solidFill>
                  <a:schemeClr val="tx2"/>
                </a:solidFill>
                <a:latin typeface="Arial" charset="0"/>
                <a:cs typeface="Arial" charset="0"/>
              </a:defRPr>
            </a:lvl3pPr>
            <a:lvl4pPr algn="ctr" rtl="0" eaLnBrk="0" fontAlgn="base" hangingPunct="0">
              <a:spcBef>
                <a:spcPct val="0"/>
              </a:spcBef>
              <a:spcAft>
                <a:spcPct val="0"/>
              </a:spcAft>
              <a:defRPr sz="3631">
                <a:solidFill>
                  <a:schemeClr val="tx2"/>
                </a:solidFill>
                <a:latin typeface="Arial" charset="0"/>
                <a:cs typeface="Arial" charset="0"/>
              </a:defRPr>
            </a:lvl4pPr>
            <a:lvl5pPr algn="ctr" rtl="0" eaLnBrk="0" fontAlgn="base" hangingPunct="0">
              <a:spcBef>
                <a:spcPct val="0"/>
              </a:spcBef>
              <a:spcAft>
                <a:spcPct val="0"/>
              </a:spcAft>
              <a:defRPr sz="3631">
                <a:solidFill>
                  <a:schemeClr val="tx2"/>
                </a:solidFill>
                <a:latin typeface="Arial" charset="0"/>
                <a:cs typeface="Arial" charset="0"/>
              </a:defRPr>
            </a:lvl5pPr>
            <a:lvl6pPr marL="377187" algn="ctr" rtl="0" eaLnBrk="1" fontAlgn="base" hangingPunct="1">
              <a:spcBef>
                <a:spcPct val="0"/>
              </a:spcBef>
              <a:spcAft>
                <a:spcPct val="0"/>
              </a:spcAft>
              <a:defRPr sz="3631">
                <a:solidFill>
                  <a:schemeClr val="tx2"/>
                </a:solidFill>
                <a:latin typeface="Times New Roman" pitchFamily="18" charset="0"/>
              </a:defRPr>
            </a:lvl6pPr>
            <a:lvl7pPr marL="754371" algn="ctr" rtl="0" eaLnBrk="1" fontAlgn="base" hangingPunct="1">
              <a:spcBef>
                <a:spcPct val="0"/>
              </a:spcBef>
              <a:spcAft>
                <a:spcPct val="0"/>
              </a:spcAft>
              <a:defRPr sz="3631">
                <a:solidFill>
                  <a:schemeClr val="tx2"/>
                </a:solidFill>
                <a:latin typeface="Times New Roman" pitchFamily="18" charset="0"/>
              </a:defRPr>
            </a:lvl7pPr>
            <a:lvl8pPr marL="1131558" algn="ctr" rtl="0" eaLnBrk="1" fontAlgn="base" hangingPunct="1">
              <a:spcBef>
                <a:spcPct val="0"/>
              </a:spcBef>
              <a:spcAft>
                <a:spcPct val="0"/>
              </a:spcAft>
              <a:defRPr sz="3631">
                <a:solidFill>
                  <a:schemeClr val="tx2"/>
                </a:solidFill>
                <a:latin typeface="Times New Roman" pitchFamily="18" charset="0"/>
              </a:defRPr>
            </a:lvl8pPr>
            <a:lvl9pPr marL="1508743" algn="ctr" rtl="0" eaLnBrk="1" fontAlgn="base" hangingPunct="1">
              <a:spcBef>
                <a:spcPct val="0"/>
              </a:spcBef>
              <a:spcAft>
                <a:spcPct val="0"/>
              </a:spcAft>
              <a:defRPr sz="3631">
                <a:solidFill>
                  <a:schemeClr val="tx2"/>
                </a:solidFill>
                <a:latin typeface="Times New Roman" pitchFamily="18" charset="0"/>
              </a:defRPr>
            </a:lvl9pPr>
          </a:lstStyle>
          <a:p>
            <a:pPr algn="r"/>
            <a:r>
              <a:rPr lang="en-US" sz="3200" b="1" kern="0" dirty="0">
                <a:solidFill>
                  <a:srgbClr val="FFC000"/>
                </a:solidFill>
                <a:latin typeface=" Arial"/>
              </a:rPr>
              <a:t>QOL Task Force Lines of Effort</a:t>
            </a:r>
          </a:p>
        </p:txBody>
      </p:sp>
      <p:sp>
        <p:nvSpPr>
          <p:cNvPr id="4" name="Slide Number Placeholder 34">
            <a:extLst>
              <a:ext uri="{FF2B5EF4-FFF2-40B4-BE49-F238E27FC236}">
                <a16:creationId xmlns:a16="http://schemas.microsoft.com/office/drawing/2014/main" id="{3AA5D664-1694-41AB-BFD7-FC0836739560}"/>
              </a:ext>
            </a:extLst>
          </p:cNvPr>
          <p:cNvSpPr txBox="1">
            <a:spLocks/>
          </p:cNvSpPr>
          <p:nvPr/>
        </p:nvSpPr>
        <p:spPr>
          <a:xfrm>
            <a:off x="13645491" y="7504326"/>
            <a:ext cx="70532" cy="153888"/>
          </a:xfrm>
          <a:prstGeom prst="rect">
            <a:avLst/>
          </a:prstGeom>
        </p:spPr>
        <p:txBody>
          <a:bodyPr wrap="none" lIns="0" tIns="0" rIns="0" bIns="0">
            <a:spAutoFit/>
          </a:bodyPr>
          <a:lstStyle>
            <a:defPPr>
              <a:defRPr lang="en-US"/>
            </a:defPPr>
            <a:lvl1pPr marL="0" algn="r" defTabSz="914400" rtl="0" eaLnBrk="1" latinLnBrk="0" hangingPunct="1">
              <a:defRPr sz="1320" kern="1200">
                <a:solidFill>
                  <a:schemeClr val="tx1">
                    <a:tint val="75000"/>
                  </a:scheme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28D6967D-3090-4410-9A5E-5CF9E944BAA2}" type="slidenum">
              <a:rPr lang="en-US" sz="1000" smtClean="0">
                <a:solidFill>
                  <a:schemeClr val="tx1"/>
                </a:solidFill>
              </a:rPr>
              <a:pPr fontAlgn="base">
                <a:spcBef>
                  <a:spcPct val="0"/>
                </a:spcBef>
                <a:spcAft>
                  <a:spcPct val="0"/>
                </a:spcAft>
                <a:defRPr/>
              </a:pPr>
              <a:t>5</a:t>
            </a:fld>
            <a:endParaRPr lang="en-US" sz="1000" dirty="0">
              <a:solidFill>
                <a:schemeClr val="tx1"/>
              </a:solidFill>
            </a:endParaRPr>
          </a:p>
        </p:txBody>
      </p:sp>
      <p:graphicFrame>
        <p:nvGraphicFramePr>
          <p:cNvPr id="2" name="Content Placeholder 7">
            <a:extLst>
              <a:ext uri="{FF2B5EF4-FFF2-40B4-BE49-F238E27FC236}">
                <a16:creationId xmlns:a16="http://schemas.microsoft.com/office/drawing/2014/main" id="{F940BE15-76E5-6DFD-3D73-25DD3E10089C}"/>
              </a:ext>
            </a:extLst>
          </p:cNvPr>
          <p:cNvGraphicFramePr>
            <a:graphicFrameLocks/>
          </p:cNvGraphicFramePr>
          <p:nvPr>
            <p:extLst>
              <p:ext uri="{D42A27DB-BD31-4B8C-83A1-F6EECF244321}">
                <p14:modId xmlns:p14="http://schemas.microsoft.com/office/powerpoint/2010/main" val="2894982717"/>
              </p:ext>
            </p:extLst>
          </p:nvPr>
        </p:nvGraphicFramePr>
        <p:xfrm>
          <a:off x="131597" y="1000806"/>
          <a:ext cx="6587897" cy="4540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EE2D4A4-4273-40B4-771A-BD3132319AB0}"/>
              </a:ext>
            </a:extLst>
          </p:cNvPr>
          <p:cNvPicPr>
            <a:picLocks noChangeAspect="1"/>
          </p:cNvPicPr>
          <p:nvPr/>
        </p:nvPicPr>
        <p:blipFill>
          <a:blip r:embed="rId8"/>
          <a:stretch>
            <a:fillRect/>
          </a:stretch>
        </p:blipFill>
        <p:spPr>
          <a:xfrm>
            <a:off x="150647" y="5381974"/>
            <a:ext cx="6608637" cy="2103302"/>
          </a:xfrm>
          <a:prstGeom prst="rect">
            <a:avLst/>
          </a:prstGeom>
        </p:spPr>
      </p:pic>
      <p:pic>
        <p:nvPicPr>
          <p:cNvPr id="6" name="Picture 5">
            <a:extLst>
              <a:ext uri="{FF2B5EF4-FFF2-40B4-BE49-F238E27FC236}">
                <a16:creationId xmlns:a16="http://schemas.microsoft.com/office/drawing/2014/main" id="{A2DC2099-22C7-7E63-E51A-662932976142}"/>
              </a:ext>
            </a:extLst>
          </p:cNvPr>
          <p:cNvPicPr>
            <a:picLocks noChangeAspect="1"/>
          </p:cNvPicPr>
          <p:nvPr/>
        </p:nvPicPr>
        <p:blipFill>
          <a:blip r:embed="rId9"/>
          <a:stretch>
            <a:fillRect/>
          </a:stretch>
        </p:blipFill>
        <p:spPr>
          <a:xfrm>
            <a:off x="478790" y="1167269"/>
            <a:ext cx="12969844" cy="5917501"/>
          </a:xfrm>
          <a:prstGeom prst="rect">
            <a:avLst/>
          </a:prstGeom>
        </p:spPr>
      </p:pic>
      <p:sp>
        <p:nvSpPr>
          <p:cNvPr id="7" name="Oval 6" descr="Coin purse full of credit cards">
            <a:extLst>
              <a:ext uri="{FF2B5EF4-FFF2-40B4-BE49-F238E27FC236}">
                <a16:creationId xmlns:a16="http://schemas.microsoft.com/office/drawing/2014/main" id="{69E04CAC-75D2-9FB9-6540-A9BE507DC0F0}"/>
              </a:ext>
            </a:extLst>
          </p:cNvPr>
          <p:cNvSpPr/>
          <p:nvPr/>
        </p:nvSpPr>
        <p:spPr>
          <a:xfrm>
            <a:off x="190499" y="5495725"/>
            <a:ext cx="503603" cy="548235"/>
          </a:xfrm>
          <a:prstGeom prst="ellipse">
            <a:avLst/>
          </a:prstGeom>
          <a:blipFill dpi="0" rotWithShape="0">
            <a:blip r:embed="rId10" cstate="print">
              <a:grayscl/>
              <a:extLst>
                <a:ext uri="{28A0092B-C50C-407E-A947-70E740481C1C}">
                  <a14:useLocalDpi xmlns:a14="http://schemas.microsoft.com/office/drawing/2010/main" val="0"/>
                </a:ext>
              </a:extLst>
            </a:blip>
            <a:srcRect/>
            <a:stretch>
              <a:fillRect/>
            </a:stretch>
          </a:blipFill>
          <a:ln w="38100">
            <a:solidFill>
              <a:srgbClr val="FFC000"/>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rgbClr r="0" g="0" b="0"/>
          </a:lnRef>
          <a:fillRef idx="1">
            <a:scrgbClr r="0" g="0" b="0"/>
          </a:fillRef>
          <a:effectRef idx="2">
            <a:schemeClr val="lt2">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8" name="Picture 7">
            <a:extLst>
              <a:ext uri="{FF2B5EF4-FFF2-40B4-BE49-F238E27FC236}">
                <a16:creationId xmlns:a16="http://schemas.microsoft.com/office/drawing/2014/main" id="{3F7B02C6-A419-1955-4250-8D5F8BC5D52C}"/>
              </a:ext>
            </a:extLst>
          </p:cNvPr>
          <p:cNvPicPr>
            <a:picLocks noChangeAspect="1"/>
          </p:cNvPicPr>
          <p:nvPr/>
        </p:nvPicPr>
        <p:blipFill>
          <a:blip r:embed="rId11"/>
          <a:stretch>
            <a:fillRect/>
          </a:stretch>
        </p:blipFill>
        <p:spPr>
          <a:xfrm>
            <a:off x="146049" y="6063210"/>
            <a:ext cx="646232" cy="670618"/>
          </a:xfrm>
          <a:prstGeom prst="rect">
            <a:avLst/>
          </a:prstGeom>
        </p:spPr>
      </p:pic>
      <p:pic>
        <p:nvPicPr>
          <p:cNvPr id="9" name="Picture 8" descr="Father bonding with disabled daughter">
            <a:extLst>
              <a:ext uri="{FF2B5EF4-FFF2-40B4-BE49-F238E27FC236}">
                <a16:creationId xmlns:a16="http://schemas.microsoft.com/office/drawing/2014/main" id="{DA6A2270-EB13-5732-2A32-910635037320}"/>
              </a:ext>
            </a:extLst>
          </p:cNvPr>
          <p:cNvPicPr>
            <a:picLocks noChangeAspect="1"/>
          </p:cNvPicPr>
          <p:nvPr/>
        </p:nvPicPr>
        <p:blipFill>
          <a:blip r:embed="rId12" cstate="print">
            <a:grayscl/>
            <a:extLst>
              <a:ext uri="{28A0092B-C50C-407E-A947-70E740481C1C}">
                <a14:useLocalDpi xmlns:a14="http://schemas.microsoft.com/office/drawing/2010/main" val="0"/>
              </a:ext>
            </a:extLst>
          </a:blip>
          <a:stretch>
            <a:fillRect/>
          </a:stretch>
        </p:blipFill>
        <p:spPr>
          <a:xfrm>
            <a:off x="124434" y="6694958"/>
            <a:ext cx="507797" cy="489305"/>
          </a:xfrm>
          <a:prstGeom prst="ellipse">
            <a:avLst/>
          </a:prstGeom>
          <a:ln w="38100" cap="flat">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4838919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DE9474-B301-2E75-4A6C-A171F128AA38}"/>
              </a:ext>
            </a:extLst>
          </p:cNvPr>
          <p:cNvSpPr txBox="1">
            <a:spLocks/>
          </p:cNvSpPr>
          <p:nvPr/>
        </p:nvSpPr>
        <p:spPr>
          <a:xfrm>
            <a:off x="2128962" y="156915"/>
            <a:ext cx="10285433" cy="662471"/>
          </a:xfrm>
        </p:spPr>
        <p:txBody>
          <a:bodyPr lIns="91440" tIns="45720" rIns="91440" bIns="45720" anchor="t"/>
          <a:lstStyle>
            <a:lvl1pPr algn="ctr" rtl="0" eaLnBrk="0" fontAlgn="base" hangingPunct="0">
              <a:spcBef>
                <a:spcPct val="0"/>
              </a:spcBef>
              <a:spcAft>
                <a:spcPct val="0"/>
              </a:spcAft>
              <a:defRPr sz="3631">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631">
                <a:solidFill>
                  <a:schemeClr val="tx2"/>
                </a:solidFill>
                <a:latin typeface="Arial" charset="0"/>
                <a:cs typeface="Arial" charset="0"/>
              </a:defRPr>
            </a:lvl2pPr>
            <a:lvl3pPr algn="ctr" rtl="0" eaLnBrk="0" fontAlgn="base" hangingPunct="0">
              <a:spcBef>
                <a:spcPct val="0"/>
              </a:spcBef>
              <a:spcAft>
                <a:spcPct val="0"/>
              </a:spcAft>
              <a:defRPr sz="3631">
                <a:solidFill>
                  <a:schemeClr val="tx2"/>
                </a:solidFill>
                <a:latin typeface="Arial" charset="0"/>
                <a:cs typeface="Arial" charset="0"/>
              </a:defRPr>
            </a:lvl3pPr>
            <a:lvl4pPr algn="ctr" rtl="0" eaLnBrk="0" fontAlgn="base" hangingPunct="0">
              <a:spcBef>
                <a:spcPct val="0"/>
              </a:spcBef>
              <a:spcAft>
                <a:spcPct val="0"/>
              </a:spcAft>
              <a:defRPr sz="3631">
                <a:solidFill>
                  <a:schemeClr val="tx2"/>
                </a:solidFill>
                <a:latin typeface="Arial" charset="0"/>
                <a:cs typeface="Arial" charset="0"/>
              </a:defRPr>
            </a:lvl4pPr>
            <a:lvl5pPr algn="ctr" rtl="0" eaLnBrk="0" fontAlgn="base" hangingPunct="0">
              <a:spcBef>
                <a:spcPct val="0"/>
              </a:spcBef>
              <a:spcAft>
                <a:spcPct val="0"/>
              </a:spcAft>
              <a:defRPr sz="3631">
                <a:solidFill>
                  <a:schemeClr val="tx2"/>
                </a:solidFill>
                <a:latin typeface="Arial" charset="0"/>
                <a:cs typeface="Arial" charset="0"/>
              </a:defRPr>
            </a:lvl5pPr>
            <a:lvl6pPr marL="377187" algn="ctr" rtl="0" eaLnBrk="1" fontAlgn="base" hangingPunct="1">
              <a:spcBef>
                <a:spcPct val="0"/>
              </a:spcBef>
              <a:spcAft>
                <a:spcPct val="0"/>
              </a:spcAft>
              <a:defRPr sz="3631">
                <a:solidFill>
                  <a:schemeClr val="tx2"/>
                </a:solidFill>
                <a:latin typeface="Times New Roman" pitchFamily="18" charset="0"/>
              </a:defRPr>
            </a:lvl6pPr>
            <a:lvl7pPr marL="754371" algn="ctr" rtl="0" eaLnBrk="1" fontAlgn="base" hangingPunct="1">
              <a:spcBef>
                <a:spcPct val="0"/>
              </a:spcBef>
              <a:spcAft>
                <a:spcPct val="0"/>
              </a:spcAft>
              <a:defRPr sz="3631">
                <a:solidFill>
                  <a:schemeClr val="tx2"/>
                </a:solidFill>
                <a:latin typeface="Times New Roman" pitchFamily="18" charset="0"/>
              </a:defRPr>
            </a:lvl7pPr>
            <a:lvl8pPr marL="1131558" algn="ctr" rtl="0" eaLnBrk="1" fontAlgn="base" hangingPunct="1">
              <a:spcBef>
                <a:spcPct val="0"/>
              </a:spcBef>
              <a:spcAft>
                <a:spcPct val="0"/>
              </a:spcAft>
              <a:defRPr sz="3631">
                <a:solidFill>
                  <a:schemeClr val="tx2"/>
                </a:solidFill>
                <a:latin typeface="Times New Roman" pitchFamily="18" charset="0"/>
              </a:defRPr>
            </a:lvl8pPr>
            <a:lvl9pPr marL="1508743" algn="ctr" rtl="0" eaLnBrk="1" fontAlgn="base" hangingPunct="1">
              <a:spcBef>
                <a:spcPct val="0"/>
              </a:spcBef>
              <a:spcAft>
                <a:spcPct val="0"/>
              </a:spcAft>
              <a:defRPr sz="3631">
                <a:solidFill>
                  <a:schemeClr val="tx2"/>
                </a:solidFill>
                <a:latin typeface="Times New Roman" pitchFamily="18" charset="0"/>
              </a:defRPr>
            </a:lvl9pPr>
          </a:lstStyle>
          <a:p>
            <a:pPr algn="r" defTabSz="914422"/>
            <a:r>
              <a:rPr lang="en-US" sz="3200" b="1" kern="0" dirty="0">
                <a:solidFill>
                  <a:srgbClr val="FFC000"/>
                </a:solidFill>
                <a:latin typeface=" Arial"/>
              </a:rPr>
              <a:t>Social Determinants of Health</a:t>
            </a:r>
          </a:p>
        </p:txBody>
      </p:sp>
      <p:pic>
        <p:nvPicPr>
          <p:cNvPr id="16" name="Picture 15">
            <a:extLst>
              <a:ext uri="{FF2B5EF4-FFF2-40B4-BE49-F238E27FC236}">
                <a16:creationId xmlns:a16="http://schemas.microsoft.com/office/drawing/2014/main" id="{EA38CF86-A94F-3163-43B9-31648934CF60}"/>
              </a:ext>
            </a:extLst>
          </p:cNvPr>
          <p:cNvPicPr>
            <a:picLocks noChangeAspect="1"/>
          </p:cNvPicPr>
          <p:nvPr/>
        </p:nvPicPr>
        <p:blipFill>
          <a:blip r:embed="rId2"/>
          <a:stretch>
            <a:fillRect/>
          </a:stretch>
        </p:blipFill>
        <p:spPr>
          <a:xfrm>
            <a:off x="181486" y="1063996"/>
            <a:ext cx="13552094" cy="6436030"/>
          </a:xfrm>
          <a:prstGeom prst="rect">
            <a:avLst/>
          </a:prstGeom>
        </p:spPr>
      </p:pic>
    </p:spTree>
    <p:extLst>
      <p:ext uri="{BB962C8B-B14F-4D97-AF65-F5344CB8AC3E}">
        <p14:creationId xmlns:p14="http://schemas.microsoft.com/office/powerpoint/2010/main" val="149649437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Diagram&#10;&#10;Description automatically generated">
            <a:extLst>
              <a:ext uri="{FF2B5EF4-FFF2-40B4-BE49-F238E27FC236}">
                <a16:creationId xmlns:a16="http://schemas.microsoft.com/office/drawing/2014/main" id="{0E47ED02-F67C-DD75-31B4-5AF76DCA0A74}"/>
              </a:ext>
            </a:extLst>
          </p:cNvPr>
          <p:cNvPicPr>
            <a:picLocks noChangeAspect="1"/>
          </p:cNvPicPr>
          <p:nvPr/>
        </p:nvPicPr>
        <p:blipFill>
          <a:blip r:embed="rId3">
            <a:alphaModFix amt="4000"/>
            <a:extLst>
              <a:ext uri="{28A0092B-C50C-407E-A947-70E740481C1C}">
                <a14:useLocalDpi xmlns:a14="http://schemas.microsoft.com/office/drawing/2010/main" val="0"/>
              </a:ext>
            </a:extLst>
          </a:blip>
          <a:stretch>
            <a:fillRect/>
          </a:stretch>
        </p:blipFill>
        <p:spPr>
          <a:xfrm>
            <a:off x="4466478" y="2056339"/>
            <a:ext cx="5855530" cy="3585855"/>
          </a:xfrm>
          <a:prstGeom prst="rect">
            <a:avLst/>
          </a:prstGeom>
        </p:spPr>
      </p:pic>
      <p:sp>
        <p:nvSpPr>
          <p:cNvPr id="40" name="Rectangle: Rounded Corners 4">
            <a:extLst>
              <a:ext uri="{FF2B5EF4-FFF2-40B4-BE49-F238E27FC236}">
                <a16:creationId xmlns:a16="http://schemas.microsoft.com/office/drawing/2014/main" id="{962346B0-2B8A-70B5-B191-1DC8F4D50F0C}"/>
              </a:ext>
            </a:extLst>
          </p:cNvPr>
          <p:cNvSpPr/>
          <p:nvPr/>
        </p:nvSpPr>
        <p:spPr>
          <a:xfrm>
            <a:off x="7674438" y="1037057"/>
            <a:ext cx="4391599" cy="1962245"/>
          </a:xfrm>
          <a:prstGeom prst="round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i="1" dirty="0">
              <a:solidFill>
                <a:schemeClr val="tx2">
                  <a:lumMod val="50000"/>
                </a:schemeClr>
              </a:solidFill>
              <a:latin typeface=" Arial"/>
            </a:endParaRPr>
          </a:p>
          <a:p>
            <a:pPr algn="ctr"/>
            <a:endParaRPr lang="en-US" sz="2040" dirty="0">
              <a:latin typeface=" Arial"/>
            </a:endParaRPr>
          </a:p>
          <a:p>
            <a:pPr algn="ctr"/>
            <a:endParaRPr lang="en-US" sz="2040" dirty="0">
              <a:latin typeface=" Arial"/>
            </a:endParaRPr>
          </a:p>
          <a:p>
            <a:pPr algn="ctr"/>
            <a:endParaRPr lang="en-US" sz="2040" dirty="0">
              <a:latin typeface=" Arial"/>
            </a:endParaRPr>
          </a:p>
          <a:p>
            <a:pPr algn="ctr"/>
            <a:endParaRPr lang="en-US" sz="2040" dirty="0">
              <a:latin typeface=" Arial"/>
            </a:endParaRPr>
          </a:p>
          <a:p>
            <a:pPr algn="ctr"/>
            <a:endParaRPr lang="en-US" sz="2040" dirty="0">
              <a:latin typeface=" Arial"/>
            </a:endParaRPr>
          </a:p>
          <a:p>
            <a:pPr algn="ctr"/>
            <a:endParaRPr lang="en-US" sz="2040" dirty="0">
              <a:latin typeface=" Arial"/>
            </a:endParaRPr>
          </a:p>
          <a:p>
            <a:pPr algn="ctr"/>
            <a:endParaRPr lang="en-US" sz="2040" dirty="0">
              <a:latin typeface=" Arial"/>
            </a:endParaRPr>
          </a:p>
          <a:p>
            <a:pPr algn="ctr"/>
            <a:endParaRPr lang="en-US" sz="2040" dirty="0">
              <a:latin typeface=" Arial"/>
            </a:endParaRPr>
          </a:p>
          <a:p>
            <a:pPr algn="ctr"/>
            <a:endParaRPr lang="en-US" sz="2040" dirty="0">
              <a:latin typeface=" Arial"/>
            </a:endParaRPr>
          </a:p>
          <a:p>
            <a:pPr algn="ctr"/>
            <a:endParaRPr lang="en-US" sz="2040" dirty="0">
              <a:latin typeface=" Arial"/>
            </a:endParaRPr>
          </a:p>
          <a:p>
            <a:pPr algn="ctr"/>
            <a:endParaRPr lang="en-US" sz="2040" dirty="0">
              <a:latin typeface=" Arial"/>
            </a:endParaRPr>
          </a:p>
          <a:p>
            <a:pPr algn="ctr"/>
            <a:endParaRPr lang="en-US" sz="2040" dirty="0">
              <a:latin typeface=" Arial"/>
            </a:endParaRPr>
          </a:p>
        </p:txBody>
      </p:sp>
      <p:sp>
        <p:nvSpPr>
          <p:cNvPr id="5" name="Rectangle: Rounded Corners 4">
            <a:extLst>
              <a:ext uri="{FF2B5EF4-FFF2-40B4-BE49-F238E27FC236}">
                <a16:creationId xmlns:a16="http://schemas.microsoft.com/office/drawing/2014/main" id="{E72A50C9-0346-CF94-34CF-99A1638324C5}"/>
              </a:ext>
            </a:extLst>
          </p:cNvPr>
          <p:cNvSpPr/>
          <p:nvPr/>
        </p:nvSpPr>
        <p:spPr>
          <a:xfrm>
            <a:off x="3113950" y="1030871"/>
            <a:ext cx="4557063" cy="1962245"/>
          </a:xfrm>
          <a:prstGeom prst="round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i="1" dirty="0">
              <a:solidFill>
                <a:schemeClr val="tx2">
                  <a:lumMod val="50000"/>
                </a:schemeClr>
              </a:solidFill>
              <a:latin typeface=" Arial"/>
            </a:endParaRPr>
          </a:p>
          <a:p>
            <a:pPr algn="ctr"/>
            <a:endParaRPr lang="en-US" sz="2040" dirty="0">
              <a:latin typeface=" Arial"/>
            </a:endParaRPr>
          </a:p>
          <a:p>
            <a:pPr algn="ctr"/>
            <a:endParaRPr lang="en-US" sz="2040" dirty="0">
              <a:latin typeface=" Arial"/>
            </a:endParaRPr>
          </a:p>
          <a:p>
            <a:pPr algn="ctr"/>
            <a:endParaRPr lang="en-US" sz="2040" dirty="0">
              <a:latin typeface=" Arial"/>
            </a:endParaRPr>
          </a:p>
          <a:p>
            <a:pPr algn="ctr"/>
            <a:endParaRPr lang="en-US" sz="2040" dirty="0">
              <a:latin typeface=" Arial"/>
            </a:endParaRPr>
          </a:p>
          <a:p>
            <a:pPr algn="ctr"/>
            <a:endParaRPr lang="en-US" sz="2040" dirty="0">
              <a:latin typeface=" Arial"/>
            </a:endParaRPr>
          </a:p>
          <a:p>
            <a:pPr algn="ctr"/>
            <a:endParaRPr lang="en-US" sz="2040" dirty="0">
              <a:latin typeface=" Arial"/>
            </a:endParaRPr>
          </a:p>
          <a:p>
            <a:pPr algn="ctr"/>
            <a:endParaRPr lang="en-US" sz="2040" dirty="0">
              <a:latin typeface=" Arial"/>
            </a:endParaRPr>
          </a:p>
          <a:p>
            <a:pPr algn="ctr"/>
            <a:endParaRPr lang="en-US" sz="2040" dirty="0">
              <a:latin typeface=" Arial"/>
            </a:endParaRPr>
          </a:p>
          <a:p>
            <a:pPr algn="ctr"/>
            <a:endParaRPr lang="en-US" sz="2040" dirty="0">
              <a:latin typeface=" Arial"/>
            </a:endParaRPr>
          </a:p>
          <a:p>
            <a:pPr algn="ctr"/>
            <a:endParaRPr lang="en-US" sz="2040" dirty="0">
              <a:latin typeface=" Arial"/>
            </a:endParaRPr>
          </a:p>
          <a:p>
            <a:pPr algn="ctr"/>
            <a:endParaRPr lang="en-US" sz="2040" dirty="0">
              <a:latin typeface=" Arial"/>
            </a:endParaRPr>
          </a:p>
          <a:p>
            <a:pPr algn="ctr"/>
            <a:endParaRPr lang="en-US" sz="2040" dirty="0">
              <a:latin typeface=" Arial"/>
            </a:endParaRPr>
          </a:p>
        </p:txBody>
      </p:sp>
      <p:sp>
        <p:nvSpPr>
          <p:cNvPr id="7" name="Rectangle: Rounded Corners 6">
            <a:extLst>
              <a:ext uri="{FF2B5EF4-FFF2-40B4-BE49-F238E27FC236}">
                <a16:creationId xmlns:a16="http://schemas.microsoft.com/office/drawing/2014/main" id="{4784686B-C3AC-FE58-9353-2B1AEF375827}"/>
              </a:ext>
            </a:extLst>
          </p:cNvPr>
          <p:cNvSpPr/>
          <p:nvPr/>
        </p:nvSpPr>
        <p:spPr>
          <a:xfrm>
            <a:off x="3091554" y="1431354"/>
            <a:ext cx="8998340" cy="4121735"/>
          </a:xfrm>
          <a:prstGeom prst="flowChartProcess">
            <a:avLst/>
          </a:prstGeom>
          <a:solidFill>
            <a:schemeClr val="bg1"/>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40" b="1" i="1" dirty="0">
              <a:solidFill>
                <a:schemeClr val="accent6">
                  <a:lumMod val="50000"/>
                </a:schemeClr>
              </a:solidFill>
              <a:latin typeface=" Arial"/>
            </a:endParaRPr>
          </a:p>
          <a:p>
            <a:pPr algn="ctr"/>
            <a:endParaRPr lang="en-US" sz="2040" b="1" i="1" dirty="0">
              <a:solidFill>
                <a:schemeClr val="accent6">
                  <a:lumMod val="50000"/>
                </a:schemeClr>
              </a:solidFill>
              <a:latin typeface=" Arial"/>
            </a:endParaRPr>
          </a:p>
          <a:p>
            <a:pPr algn="ctr"/>
            <a:endParaRPr lang="en-US" sz="2040" b="1" i="1" dirty="0">
              <a:solidFill>
                <a:schemeClr val="accent6">
                  <a:lumMod val="50000"/>
                </a:schemeClr>
              </a:solidFill>
              <a:latin typeface=" Arial"/>
            </a:endParaRPr>
          </a:p>
          <a:p>
            <a:pPr algn="ctr"/>
            <a:endParaRPr lang="en-US" sz="2040" b="1" i="1" dirty="0">
              <a:solidFill>
                <a:schemeClr val="accent6">
                  <a:lumMod val="50000"/>
                </a:schemeClr>
              </a:solidFill>
              <a:latin typeface=" Arial"/>
            </a:endParaRPr>
          </a:p>
          <a:p>
            <a:pPr algn="ctr"/>
            <a:endParaRPr lang="en-US" sz="2040" b="1" i="1" dirty="0">
              <a:solidFill>
                <a:schemeClr val="accent6">
                  <a:lumMod val="50000"/>
                </a:schemeClr>
              </a:solidFill>
              <a:latin typeface=" Arial"/>
            </a:endParaRPr>
          </a:p>
          <a:p>
            <a:pPr algn="ctr"/>
            <a:endParaRPr lang="en-US" sz="2040" b="1" i="1" dirty="0">
              <a:solidFill>
                <a:schemeClr val="accent6">
                  <a:lumMod val="50000"/>
                </a:schemeClr>
              </a:solidFill>
              <a:latin typeface=" Arial"/>
            </a:endParaRPr>
          </a:p>
          <a:p>
            <a:pPr algn="ctr"/>
            <a:endParaRPr lang="en-US" sz="2040" b="1" i="1" dirty="0">
              <a:solidFill>
                <a:schemeClr val="accent6">
                  <a:lumMod val="50000"/>
                </a:schemeClr>
              </a:solidFill>
              <a:latin typeface=" Arial"/>
            </a:endParaRPr>
          </a:p>
          <a:p>
            <a:pPr algn="ctr"/>
            <a:endParaRPr lang="en-US" sz="2040" b="1" i="1" dirty="0">
              <a:solidFill>
                <a:schemeClr val="accent6">
                  <a:lumMod val="50000"/>
                </a:schemeClr>
              </a:solidFill>
              <a:latin typeface=" Arial"/>
            </a:endParaRPr>
          </a:p>
          <a:p>
            <a:pPr algn="ctr"/>
            <a:endParaRPr lang="en-US" sz="2040" b="1" i="1" dirty="0">
              <a:solidFill>
                <a:schemeClr val="accent6">
                  <a:lumMod val="50000"/>
                </a:schemeClr>
              </a:solidFill>
              <a:latin typeface=" Arial"/>
            </a:endParaRPr>
          </a:p>
          <a:p>
            <a:pPr algn="ctr"/>
            <a:endParaRPr lang="en-US" sz="2040" b="1" i="1" dirty="0">
              <a:solidFill>
                <a:schemeClr val="accent6">
                  <a:lumMod val="50000"/>
                </a:schemeClr>
              </a:solidFill>
              <a:latin typeface=" Arial"/>
            </a:endParaRPr>
          </a:p>
        </p:txBody>
      </p:sp>
      <p:cxnSp>
        <p:nvCxnSpPr>
          <p:cNvPr id="9" name="Straight Connector 8">
            <a:extLst>
              <a:ext uri="{FF2B5EF4-FFF2-40B4-BE49-F238E27FC236}">
                <a16:creationId xmlns:a16="http://schemas.microsoft.com/office/drawing/2014/main" id="{CC9DFB74-55BF-D6E1-F392-C6BE8339C978}"/>
              </a:ext>
            </a:extLst>
          </p:cNvPr>
          <p:cNvCxnSpPr>
            <a:cxnSpLocks/>
          </p:cNvCxnSpPr>
          <p:nvPr/>
        </p:nvCxnSpPr>
        <p:spPr>
          <a:xfrm>
            <a:off x="6216761" y="3585410"/>
            <a:ext cx="4989" cy="1767147"/>
          </a:xfrm>
          <a:prstGeom prst="line">
            <a:avLst/>
          </a:prstGeom>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F874336E-FBF4-7B57-0EFD-7AEA15228CCF}"/>
              </a:ext>
            </a:extLst>
          </p:cNvPr>
          <p:cNvSpPr txBox="1"/>
          <p:nvPr/>
        </p:nvSpPr>
        <p:spPr>
          <a:xfrm>
            <a:off x="3939845" y="1490540"/>
            <a:ext cx="1915909" cy="580800"/>
          </a:xfrm>
          <a:prstGeom prst="rect">
            <a:avLst/>
          </a:prstGeom>
          <a:noFill/>
        </p:spPr>
        <p:txBody>
          <a:bodyPr wrap="none" rtlCol="0">
            <a:spAutoFit/>
          </a:bodyPr>
          <a:lstStyle/>
          <a:p>
            <a:pPr algn="ctr"/>
            <a:r>
              <a:rPr lang="en-US" sz="1587" dirty="0">
                <a:solidFill>
                  <a:srgbClr val="00B050"/>
                </a:solidFill>
                <a:latin typeface=" Arial"/>
              </a:rPr>
              <a:t>Primary Prevention</a:t>
            </a:r>
          </a:p>
          <a:p>
            <a:pPr algn="ctr"/>
            <a:r>
              <a:rPr lang="en-US" sz="1587" b="1" u="sng" dirty="0">
                <a:solidFill>
                  <a:srgbClr val="00B050"/>
                </a:solidFill>
                <a:latin typeface=" Arial"/>
              </a:rPr>
              <a:t>BEFORE</a:t>
            </a:r>
          </a:p>
        </p:txBody>
      </p:sp>
      <p:sp>
        <p:nvSpPr>
          <p:cNvPr id="13" name="TextBox 12">
            <a:extLst>
              <a:ext uri="{FF2B5EF4-FFF2-40B4-BE49-F238E27FC236}">
                <a16:creationId xmlns:a16="http://schemas.microsoft.com/office/drawing/2014/main" id="{0B18F7CB-EBCD-1538-5E2B-D61E1D0D36CF}"/>
              </a:ext>
            </a:extLst>
          </p:cNvPr>
          <p:cNvSpPr txBox="1"/>
          <p:nvPr/>
        </p:nvSpPr>
        <p:spPr>
          <a:xfrm>
            <a:off x="6172214" y="1488121"/>
            <a:ext cx="3000235" cy="790088"/>
          </a:xfrm>
          <a:prstGeom prst="rect">
            <a:avLst/>
          </a:prstGeom>
          <a:noFill/>
        </p:spPr>
        <p:txBody>
          <a:bodyPr wrap="square" rtlCol="0">
            <a:spAutoFit/>
          </a:bodyPr>
          <a:lstStyle/>
          <a:p>
            <a:pPr algn="ctr"/>
            <a:r>
              <a:rPr lang="en-US" sz="1587" dirty="0">
                <a:solidFill>
                  <a:srgbClr val="CC9900"/>
                </a:solidFill>
                <a:latin typeface=" Arial"/>
              </a:rPr>
              <a:t>Secondary Prevention</a:t>
            </a:r>
          </a:p>
          <a:p>
            <a:pPr algn="ctr"/>
            <a:r>
              <a:rPr lang="en-US" sz="1587" b="1" u="sng" dirty="0">
                <a:solidFill>
                  <a:srgbClr val="CC9900"/>
                </a:solidFill>
                <a:latin typeface=" Arial"/>
              </a:rPr>
              <a:t>IMMEDIATELY AFTER</a:t>
            </a:r>
          </a:p>
          <a:p>
            <a:pPr algn="ctr"/>
            <a:r>
              <a:rPr lang="en-US" sz="1360" dirty="0">
                <a:solidFill>
                  <a:srgbClr val="CC9900"/>
                </a:solidFill>
                <a:latin typeface=" Arial"/>
              </a:rPr>
              <a:t>(prevent negative outcomes)</a:t>
            </a:r>
          </a:p>
        </p:txBody>
      </p:sp>
      <p:sp>
        <p:nvSpPr>
          <p:cNvPr id="14" name="TextBox 13">
            <a:extLst>
              <a:ext uri="{FF2B5EF4-FFF2-40B4-BE49-F238E27FC236}">
                <a16:creationId xmlns:a16="http://schemas.microsoft.com/office/drawing/2014/main" id="{306DBE79-846A-EBFD-7048-631BB60FAF5D}"/>
              </a:ext>
            </a:extLst>
          </p:cNvPr>
          <p:cNvSpPr txBox="1"/>
          <p:nvPr/>
        </p:nvSpPr>
        <p:spPr>
          <a:xfrm>
            <a:off x="8976560" y="1451811"/>
            <a:ext cx="3285363" cy="580800"/>
          </a:xfrm>
          <a:prstGeom prst="rect">
            <a:avLst/>
          </a:prstGeom>
          <a:noFill/>
        </p:spPr>
        <p:txBody>
          <a:bodyPr wrap="square" rtlCol="0">
            <a:spAutoFit/>
          </a:bodyPr>
          <a:lstStyle/>
          <a:p>
            <a:pPr algn="ctr"/>
            <a:r>
              <a:rPr lang="en-US" sz="1587" dirty="0">
                <a:solidFill>
                  <a:srgbClr val="0070C0"/>
                </a:solidFill>
                <a:latin typeface=" Arial"/>
              </a:rPr>
              <a:t>Tertiary Prevention</a:t>
            </a:r>
          </a:p>
          <a:p>
            <a:pPr algn="ctr"/>
            <a:r>
              <a:rPr lang="en-US" sz="1587" b="1" u="sng" dirty="0">
                <a:solidFill>
                  <a:srgbClr val="0070C0"/>
                </a:solidFill>
                <a:latin typeface=" Arial"/>
              </a:rPr>
              <a:t>LONGER-TERM RESPONSE</a:t>
            </a:r>
            <a:endParaRPr lang="en-US" sz="2040" dirty="0">
              <a:solidFill>
                <a:srgbClr val="0070C0"/>
              </a:solidFill>
              <a:latin typeface=" Arial"/>
            </a:endParaRPr>
          </a:p>
        </p:txBody>
      </p:sp>
      <p:sp>
        <p:nvSpPr>
          <p:cNvPr id="3" name="TextBox 2">
            <a:extLst>
              <a:ext uri="{FF2B5EF4-FFF2-40B4-BE49-F238E27FC236}">
                <a16:creationId xmlns:a16="http://schemas.microsoft.com/office/drawing/2014/main" id="{52B79A90-7880-F694-641B-736AC20476BC}"/>
              </a:ext>
            </a:extLst>
          </p:cNvPr>
          <p:cNvSpPr txBox="1"/>
          <p:nvPr/>
        </p:nvSpPr>
        <p:spPr>
          <a:xfrm>
            <a:off x="4117069" y="1068759"/>
            <a:ext cx="2514283" cy="336567"/>
          </a:xfrm>
          <a:prstGeom prst="rect">
            <a:avLst/>
          </a:prstGeom>
          <a:noFill/>
        </p:spPr>
        <p:txBody>
          <a:bodyPr wrap="square" rtlCol="0">
            <a:spAutoFit/>
          </a:bodyPr>
          <a:lstStyle/>
          <a:p>
            <a:pPr algn="ctr"/>
            <a:r>
              <a:rPr lang="en-US" sz="1587" b="1" dirty="0">
                <a:latin typeface=" Arial"/>
              </a:rPr>
              <a:t>PREVENTION</a:t>
            </a:r>
          </a:p>
        </p:txBody>
      </p:sp>
      <p:sp>
        <p:nvSpPr>
          <p:cNvPr id="8" name="TextBox 7">
            <a:extLst>
              <a:ext uri="{FF2B5EF4-FFF2-40B4-BE49-F238E27FC236}">
                <a16:creationId xmlns:a16="http://schemas.microsoft.com/office/drawing/2014/main" id="{378CE65E-3E6A-0D17-E84D-B6F1E8801F9D}"/>
              </a:ext>
            </a:extLst>
          </p:cNvPr>
          <p:cNvSpPr txBox="1"/>
          <p:nvPr/>
        </p:nvSpPr>
        <p:spPr>
          <a:xfrm>
            <a:off x="7634468" y="1054525"/>
            <a:ext cx="4431569" cy="336567"/>
          </a:xfrm>
          <a:prstGeom prst="rect">
            <a:avLst/>
          </a:prstGeom>
          <a:noFill/>
        </p:spPr>
        <p:txBody>
          <a:bodyPr wrap="square" rtlCol="0">
            <a:spAutoFit/>
          </a:bodyPr>
          <a:lstStyle/>
          <a:p>
            <a:pPr algn="ctr"/>
            <a:r>
              <a:rPr lang="en-US" sz="1587" b="1" dirty="0">
                <a:latin typeface=" Arial"/>
              </a:rPr>
              <a:t>TREATMENT (INTERVENTION/RESPONSE)</a:t>
            </a:r>
          </a:p>
        </p:txBody>
      </p:sp>
      <p:sp>
        <p:nvSpPr>
          <p:cNvPr id="10" name="TextBox 9">
            <a:extLst>
              <a:ext uri="{FF2B5EF4-FFF2-40B4-BE49-F238E27FC236}">
                <a16:creationId xmlns:a16="http://schemas.microsoft.com/office/drawing/2014/main" id="{AD4B1BD5-4B0C-137D-64D3-D66031020362}"/>
              </a:ext>
            </a:extLst>
          </p:cNvPr>
          <p:cNvSpPr txBox="1"/>
          <p:nvPr/>
        </p:nvSpPr>
        <p:spPr>
          <a:xfrm>
            <a:off x="3165382" y="2095396"/>
            <a:ext cx="1529109" cy="3814634"/>
          </a:xfrm>
          <a:prstGeom prst="rect">
            <a:avLst/>
          </a:prstGeom>
          <a:noFill/>
        </p:spPr>
        <p:txBody>
          <a:bodyPr wrap="square" rtlCol="0">
            <a:spAutoFit/>
          </a:bodyPr>
          <a:lstStyle/>
          <a:p>
            <a:pPr algn="ctr">
              <a:spcAft>
                <a:spcPts val="680"/>
              </a:spcAft>
            </a:pPr>
            <a:r>
              <a:rPr lang="en-US" sz="1133" dirty="0">
                <a:solidFill>
                  <a:srgbClr val="00B050"/>
                </a:solidFill>
                <a:latin typeface=" Arial"/>
              </a:rPr>
              <a:t>Spiritual readiness</a:t>
            </a:r>
          </a:p>
          <a:p>
            <a:pPr algn="ctr">
              <a:spcAft>
                <a:spcPts val="680"/>
              </a:spcAft>
            </a:pPr>
            <a:r>
              <a:rPr lang="en-US" sz="1133" dirty="0">
                <a:solidFill>
                  <a:srgbClr val="00B050"/>
                </a:solidFill>
                <a:latin typeface=" Arial"/>
              </a:rPr>
              <a:t>Suicide prevention</a:t>
            </a:r>
          </a:p>
          <a:p>
            <a:pPr algn="ctr">
              <a:spcAft>
                <a:spcPts val="680"/>
              </a:spcAft>
            </a:pPr>
            <a:r>
              <a:rPr lang="en-US" sz="1133" dirty="0">
                <a:solidFill>
                  <a:srgbClr val="00B050"/>
                </a:solidFill>
                <a:latin typeface=" Arial"/>
              </a:rPr>
              <a:t>Financial readiness</a:t>
            </a:r>
          </a:p>
          <a:p>
            <a:pPr algn="ctr">
              <a:spcAft>
                <a:spcPts val="680"/>
              </a:spcAft>
            </a:pPr>
            <a:r>
              <a:rPr lang="en-US" sz="1133" dirty="0">
                <a:solidFill>
                  <a:srgbClr val="00B050"/>
                </a:solidFill>
                <a:latin typeface=" Arial"/>
              </a:rPr>
              <a:t>Quality child care</a:t>
            </a:r>
          </a:p>
          <a:p>
            <a:pPr algn="ctr">
              <a:spcAft>
                <a:spcPts val="680"/>
              </a:spcAft>
            </a:pPr>
            <a:r>
              <a:rPr lang="en-US" sz="1133" dirty="0">
                <a:solidFill>
                  <a:srgbClr val="00B050"/>
                </a:solidFill>
                <a:latin typeface=" Arial"/>
              </a:rPr>
              <a:t>Warrior Adventure Quest</a:t>
            </a:r>
          </a:p>
          <a:p>
            <a:pPr algn="ctr">
              <a:spcAft>
                <a:spcPts val="680"/>
              </a:spcAft>
            </a:pPr>
            <a:r>
              <a:rPr lang="en-US" sz="1133" dirty="0">
                <a:solidFill>
                  <a:srgbClr val="00B050"/>
                </a:solidFill>
                <a:latin typeface=" Arial"/>
              </a:rPr>
              <a:t>Soldier Family Readiness Groups</a:t>
            </a:r>
          </a:p>
          <a:p>
            <a:pPr algn="ctr">
              <a:spcAft>
                <a:spcPts val="680"/>
              </a:spcAft>
            </a:pPr>
            <a:r>
              <a:rPr lang="en-US" sz="1133" dirty="0">
                <a:solidFill>
                  <a:srgbClr val="00B050"/>
                </a:solidFill>
                <a:latin typeface=" Arial"/>
              </a:rPr>
              <a:t>Master Resilience Training</a:t>
            </a:r>
          </a:p>
          <a:p>
            <a:pPr algn="ctr">
              <a:spcAft>
                <a:spcPts val="680"/>
              </a:spcAft>
            </a:pPr>
            <a:r>
              <a:rPr lang="en-US" sz="1133" dirty="0">
                <a:solidFill>
                  <a:srgbClr val="00B050"/>
                </a:solidFill>
                <a:latin typeface=" Arial"/>
              </a:rPr>
              <a:t>Climate/culture activities</a:t>
            </a:r>
          </a:p>
          <a:p>
            <a:pPr algn="ctr">
              <a:spcAft>
                <a:spcPts val="680"/>
              </a:spcAft>
            </a:pPr>
            <a:r>
              <a:rPr lang="en-US" sz="1133" dirty="0">
                <a:solidFill>
                  <a:srgbClr val="00B050"/>
                </a:solidFill>
                <a:latin typeface=" Arial"/>
              </a:rPr>
              <a:t>Law Enforcement</a:t>
            </a:r>
          </a:p>
          <a:p>
            <a:pPr algn="ctr">
              <a:spcAft>
                <a:spcPts val="680"/>
              </a:spcAft>
            </a:pPr>
            <a:endParaRPr lang="en-US" sz="1133" dirty="0">
              <a:solidFill>
                <a:srgbClr val="00B050"/>
              </a:solidFill>
              <a:latin typeface=" Arial"/>
            </a:endParaRPr>
          </a:p>
          <a:p>
            <a:pPr algn="ctr"/>
            <a:endParaRPr lang="en-US" sz="1247" dirty="0">
              <a:solidFill>
                <a:srgbClr val="00B050"/>
              </a:solidFill>
              <a:latin typeface=" Arial"/>
            </a:endParaRPr>
          </a:p>
          <a:p>
            <a:pPr algn="ctr"/>
            <a:endParaRPr lang="en-US" sz="1247" dirty="0">
              <a:solidFill>
                <a:srgbClr val="00B050"/>
              </a:solidFill>
              <a:latin typeface=" Arial"/>
            </a:endParaRPr>
          </a:p>
        </p:txBody>
      </p:sp>
      <p:sp>
        <p:nvSpPr>
          <p:cNvPr id="18" name="TextBox 17">
            <a:extLst>
              <a:ext uri="{FF2B5EF4-FFF2-40B4-BE49-F238E27FC236}">
                <a16:creationId xmlns:a16="http://schemas.microsoft.com/office/drawing/2014/main" id="{BD40E95D-EFB9-B493-7A3C-6F9758A14CA7}"/>
              </a:ext>
            </a:extLst>
          </p:cNvPr>
          <p:cNvSpPr txBox="1"/>
          <p:nvPr/>
        </p:nvSpPr>
        <p:spPr>
          <a:xfrm>
            <a:off x="4690282" y="2068825"/>
            <a:ext cx="1435636" cy="3934347"/>
          </a:xfrm>
          <a:prstGeom prst="rect">
            <a:avLst/>
          </a:prstGeom>
          <a:noFill/>
        </p:spPr>
        <p:txBody>
          <a:bodyPr wrap="square" rtlCol="0">
            <a:spAutoFit/>
          </a:bodyPr>
          <a:lstStyle/>
          <a:p>
            <a:pPr algn="ctr">
              <a:spcAft>
                <a:spcPts val="680"/>
              </a:spcAft>
            </a:pPr>
            <a:r>
              <a:rPr lang="en-US" sz="1133" dirty="0">
                <a:solidFill>
                  <a:srgbClr val="00B050"/>
                </a:solidFill>
                <a:latin typeface=" Arial"/>
              </a:rPr>
              <a:t>Family Advocacy Prevention (e.g., New Parent Support)</a:t>
            </a:r>
          </a:p>
          <a:p>
            <a:pPr algn="ctr">
              <a:spcAft>
                <a:spcPts val="680"/>
              </a:spcAft>
            </a:pPr>
            <a:r>
              <a:rPr lang="en-US" sz="1133" dirty="0">
                <a:solidFill>
                  <a:srgbClr val="00B050"/>
                </a:solidFill>
                <a:latin typeface=" Arial"/>
              </a:rPr>
              <a:t>Strong Bonds</a:t>
            </a:r>
          </a:p>
          <a:p>
            <a:pPr algn="ctr">
              <a:spcAft>
                <a:spcPts val="680"/>
              </a:spcAft>
            </a:pPr>
            <a:r>
              <a:rPr lang="en-US" sz="1133" dirty="0">
                <a:solidFill>
                  <a:srgbClr val="00B050"/>
                </a:solidFill>
                <a:latin typeface=" Arial"/>
              </a:rPr>
              <a:t>Quality Housing</a:t>
            </a:r>
          </a:p>
          <a:p>
            <a:pPr algn="ctr">
              <a:spcAft>
                <a:spcPts val="680"/>
              </a:spcAft>
            </a:pPr>
            <a:r>
              <a:rPr lang="en-US" sz="1133" dirty="0">
                <a:solidFill>
                  <a:srgbClr val="00B050"/>
                </a:solidFill>
                <a:latin typeface=" Arial"/>
              </a:rPr>
              <a:t>SHARP Prevention</a:t>
            </a:r>
          </a:p>
          <a:p>
            <a:pPr algn="ctr">
              <a:spcAft>
                <a:spcPts val="680"/>
              </a:spcAft>
            </a:pPr>
            <a:r>
              <a:rPr lang="en-US" sz="1133" dirty="0">
                <a:solidFill>
                  <a:srgbClr val="00B050"/>
                </a:solidFill>
                <a:latin typeface=" Arial"/>
              </a:rPr>
              <a:t>ASAP Prevention</a:t>
            </a:r>
          </a:p>
          <a:p>
            <a:pPr algn="ctr">
              <a:spcAft>
                <a:spcPts val="680"/>
              </a:spcAft>
            </a:pPr>
            <a:r>
              <a:rPr lang="en-US" sz="1133" dirty="0">
                <a:solidFill>
                  <a:srgbClr val="00B050"/>
                </a:solidFill>
                <a:latin typeface=" Arial"/>
              </a:rPr>
              <a:t>ACS</a:t>
            </a:r>
          </a:p>
          <a:p>
            <a:pPr algn="ctr">
              <a:spcAft>
                <a:spcPts val="680"/>
              </a:spcAft>
            </a:pPr>
            <a:r>
              <a:rPr lang="en-US" sz="1133" dirty="0">
                <a:solidFill>
                  <a:srgbClr val="00B050"/>
                </a:solidFill>
                <a:latin typeface=" Arial"/>
              </a:rPr>
              <a:t>Address social determinants of health</a:t>
            </a:r>
          </a:p>
          <a:p>
            <a:pPr algn="ctr">
              <a:spcAft>
                <a:spcPts val="680"/>
              </a:spcAft>
            </a:pPr>
            <a:r>
              <a:rPr lang="en-US" sz="1133" dirty="0">
                <a:solidFill>
                  <a:srgbClr val="00B050"/>
                </a:solidFill>
                <a:latin typeface=" Arial"/>
              </a:rPr>
              <a:t>Sports</a:t>
            </a:r>
          </a:p>
          <a:p>
            <a:pPr algn="ctr">
              <a:spcAft>
                <a:spcPts val="680"/>
              </a:spcAft>
            </a:pPr>
            <a:endParaRPr lang="en-US" sz="1247" dirty="0">
              <a:solidFill>
                <a:srgbClr val="00B050"/>
              </a:solidFill>
              <a:latin typeface=" Arial"/>
            </a:endParaRPr>
          </a:p>
          <a:p>
            <a:pPr algn="ctr"/>
            <a:endParaRPr lang="en-US" sz="1247" dirty="0">
              <a:solidFill>
                <a:srgbClr val="00B050"/>
              </a:solidFill>
              <a:latin typeface=" Arial"/>
            </a:endParaRPr>
          </a:p>
          <a:p>
            <a:pPr algn="ctr"/>
            <a:endParaRPr lang="en-US" sz="1247" dirty="0">
              <a:solidFill>
                <a:srgbClr val="00B050"/>
              </a:solidFill>
              <a:latin typeface=" Arial"/>
            </a:endParaRPr>
          </a:p>
          <a:p>
            <a:pPr algn="ctr"/>
            <a:endParaRPr lang="en-US" sz="1247" dirty="0">
              <a:solidFill>
                <a:srgbClr val="00B050"/>
              </a:solidFill>
              <a:latin typeface=" Arial"/>
            </a:endParaRPr>
          </a:p>
        </p:txBody>
      </p:sp>
      <p:sp>
        <p:nvSpPr>
          <p:cNvPr id="20" name="TextBox 19">
            <a:extLst>
              <a:ext uri="{FF2B5EF4-FFF2-40B4-BE49-F238E27FC236}">
                <a16:creationId xmlns:a16="http://schemas.microsoft.com/office/drawing/2014/main" id="{2639B342-9545-EA6C-2D38-367885432E4B}"/>
              </a:ext>
            </a:extLst>
          </p:cNvPr>
          <p:cNvSpPr txBox="1"/>
          <p:nvPr/>
        </p:nvSpPr>
        <p:spPr>
          <a:xfrm>
            <a:off x="6296564" y="2289317"/>
            <a:ext cx="1304276" cy="2020490"/>
          </a:xfrm>
          <a:prstGeom prst="rect">
            <a:avLst/>
          </a:prstGeom>
          <a:noFill/>
        </p:spPr>
        <p:txBody>
          <a:bodyPr wrap="square" rtlCol="0">
            <a:spAutoFit/>
          </a:bodyPr>
          <a:lstStyle/>
          <a:p>
            <a:pPr algn="ctr">
              <a:spcAft>
                <a:spcPts val="680"/>
              </a:spcAft>
            </a:pPr>
            <a:r>
              <a:rPr lang="en-US" sz="1133" b="1" dirty="0">
                <a:solidFill>
                  <a:srgbClr val="CC9900"/>
                </a:solidFill>
                <a:latin typeface=" Arial"/>
              </a:rPr>
              <a:t>Postvention (suicide)</a:t>
            </a:r>
          </a:p>
          <a:p>
            <a:pPr algn="ctr">
              <a:spcAft>
                <a:spcPts val="680"/>
              </a:spcAft>
            </a:pPr>
            <a:r>
              <a:rPr lang="en-US" sz="1133" b="1" dirty="0">
                <a:solidFill>
                  <a:srgbClr val="CC9900"/>
                </a:solidFill>
                <a:latin typeface=" Arial"/>
              </a:rPr>
              <a:t>Financial Intervention</a:t>
            </a:r>
          </a:p>
          <a:p>
            <a:pPr algn="ctr">
              <a:spcAft>
                <a:spcPts val="680"/>
              </a:spcAft>
            </a:pPr>
            <a:r>
              <a:rPr lang="en-US" sz="1133" b="1" dirty="0">
                <a:solidFill>
                  <a:srgbClr val="CC9900"/>
                </a:solidFill>
                <a:latin typeface=" Arial"/>
              </a:rPr>
              <a:t>Law Enforcement</a:t>
            </a:r>
          </a:p>
          <a:p>
            <a:pPr algn="ctr">
              <a:spcAft>
                <a:spcPts val="680"/>
              </a:spcAft>
            </a:pPr>
            <a:r>
              <a:rPr lang="en-US" sz="1133" b="1" dirty="0">
                <a:solidFill>
                  <a:srgbClr val="CC9900"/>
                </a:solidFill>
                <a:latin typeface=" Arial"/>
              </a:rPr>
              <a:t>First Responders</a:t>
            </a:r>
          </a:p>
          <a:p>
            <a:pPr algn="ctr">
              <a:spcAft>
                <a:spcPts val="680"/>
              </a:spcAft>
            </a:pPr>
            <a:endParaRPr lang="en-US" sz="1133" b="1" dirty="0">
              <a:solidFill>
                <a:srgbClr val="CC9900"/>
              </a:solidFill>
              <a:latin typeface=" Arial"/>
            </a:endParaRPr>
          </a:p>
        </p:txBody>
      </p:sp>
      <p:sp>
        <p:nvSpPr>
          <p:cNvPr id="25" name="TextBox 24">
            <a:extLst>
              <a:ext uri="{FF2B5EF4-FFF2-40B4-BE49-F238E27FC236}">
                <a16:creationId xmlns:a16="http://schemas.microsoft.com/office/drawing/2014/main" id="{FB3BD297-5D6E-E1BA-813A-9DFD1EF6ABC6}"/>
              </a:ext>
            </a:extLst>
          </p:cNvPr>
          <p:cNvSpPr txBox="1"/>
          <p:nvPr/>
        </p:nvSpPr>
        <p:spPr>
          <a:xfrm>
            <a:off x="7746176" y="2278539"/>
            <a:ext cx="1331596" cy="1233351"/>
          </a:xfrm>
          <a:prstGeom prst="rect">
            <a:avLst/>
          </a:prstGeom>
          <a:noFill/>
        </p:spPr>
        <p:txBody>
          <a:bodyPr wrap="square" rtlCol="0">
            <a:spAutoFit/>
          </a:bodyPr>
          <a:lstStyle/>
          <a:p>
            <a:pPr algn="ctr">
              <a:spcAft>
                <a:spcPts val="680"/>
              </a:spcAft>
            </a:pPr>
            <a:r>
              <a:rPr lang="en-US" sz="1133" b="1" dirty="0">
                <a:solidFill>
                  <a:srgbClr val="CC9900"/>
                </a:solidFill>
                <a:latin typeface=" Arial"/>
              </a:rPr>
              <a:t>SHARP</a:t>
            </a:r>
          </a:p>
          <a:p>
            <a:pPr algn="ctr">
              <a:spcAft>
                <a:spcPts val="680"/>
              </a:spcAft>
            </a:pPr>
            <a:r>
              <a:rPr lang="en-US" sz="1133" b="1" dirty="0">
                <a:solidFill>
                  <a:srgbClr val="CC9900"/>
                </a:solidFill>
                <a:latin typeface=" Arial"/>
              </a:rPr>
              <a:t>ASAP</a:t>
            </a:r>
          </a:p>
          <a:p>
            <a:pPr algn="ctr">
              <a:spcAft>
                <a:spcPts val="680"/>
              </a:spcAft>
            </a:pPr>
            <a:r>
              <a:rPr lang="en-US" sz="1133" b="1" dirty="0">
                <a:solidFill>
                  <a:srgbClr val="CC9900"/>
                </a:solidFill>
                <a:latin typeface=" Arial"/>
              </a:rPr>
              <a:t>SUICIDE</a:t>
            </a:r>
          </a:p>
          <a:p>
            <a:pPr algn="ctr">
              <a:spcAft>
                <a:spcPts val="680"/>
              </a:spcAft>
            </a:pPr>
            <a:r>
              <a:rPr lang="en-US" sz="1133" b="1" dirty="0">
                <a:solidFill>
                  <a:srgbClr val="CC9900"/>
                </a:solidFill>
                <a:latin typeface=" Arial"/>
              </a:rPr>
              <a:t>Family Advocacy</a:t>
            </a:r>
          </a:p>
        </p:txBody>
      </p:sp>
      <p:sp>
        <p:nvSpPr>
          <p:cNvPr id="34" name="TextBox 33">
            <a:extLst>
              <a:ext uri="{FF2B5EF4-FFF2-40B4-BE49-F238E27FC236}">
                <a16:creationId xmlns:a16="http://schemas.microsoft.com/office/drawing/2014/main" id="{E438C1E2-E1A4-D61F-6180-85EEAFD89DEA}"/>
              </a:ext>
            </a:extLst>
          </p:cNvPr>
          <p:cNvSpPr txBox="1"/>
          <p:nvPr/>
        </p:nvSpPr>
        <p:spPr>
          <a:xfrm>
            <a:off x="88933" y="5594328"/>
            <a:ext cx="4934966" cy="1069075"/>
          </a:xfrm>
          <a:prstGeom prst="rect">
            <a:avLst/>
          </a:prstGeom>
          <a:noFill/>
        </p:spPr>
        <p:txBody>
          <a:bodyPr wrap="square" rtlCol="0">
            <a:spAutoFit/>
          </a:bodyPr>
          <a:lstStyle/>
          <a:p>
            <a:pPr algn="ctr"/>
            <a:r>
              <a:rPr lang="en-US" sz="2040" b="1" dirty="0">
                <a:solidFill>
                  <a:srgbClr val="00B050"/>
                </a:solidFill>
                <a:latin typeface=" Arial"/>
              </a:rPr>
              <a:t>Primary  (Upstream) Prevention </a:t>
            </a:r>
          </a:p>
          <a:p>
            <a:pPr algn="ctr"/>
            <a:r>
              <a:rPr lang="en-US" sz="1587" b="1" dirty="0">
                <a:solidFill>
                  <a:srgbClr val="00B050"/>
                </a:solidFill>
                <a:latin typeface=" Arial"/>
              </a:rPr>
              <a:t>Stopping Harmful Behaviors Before They Occur</a:t>
            </a:r>
          </a:p>
          <a:p>
            <a:pPr algn="ctr"/>
            <a:r>
              <a:rPr lang="en-US" sz="1360" b="1" dirty="0">
                <a:solidFill>
                  <a:srgbClr val="00B050"/>
                </a:solidFill>
                <a:latin typeface=" Arial"/>
              </a:rPr>
              <a:t>Strategies that create healthy relationships and environments reduce risks and create buffers</a:t>
            </a:r>
          </a:p>
        </p:txBody>
      </p:sp>
      <p:sp>
        <p:nvSpPr>
          <p:cNvPr id="38" name="Rectangle: Rounded Corners 37">
            <a:extLst>
              <a:ext uri="{FF2B5EF4-FFF2-40B4-BE49-F238E27FC236}">
                <a16:creationId xmlns:a16="http://schemas.microsoft.com/office/drawing/2014/main" id="{39E1766C-90DD-1BE8-2533-C9E22C77EA8A}"/>
              </a:ext>
            </a:extLst>
          </p:cNvPr>
          <p:cNvSpPr/>
          <p:nvPr/>
        </p:nvSpPr>
        <p:spPr>
          <a:xfrm>
            <a:off x="3165903" y="5126740"/>
            <a:ext cx="2980685" cy="364250"/>
          </a:xfrm>
          <a:prstGeom prst="roundRect">
            <a:avLst/>
          </a:prstGeom>
          <a:noFill/>
          <a:ln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47" b="1" dirty="0">
                <a:solidFill>
                  <a:srgbClr val="00B050"/>
                </a:solidFill>
                <a:latin typeface=" Arial"/>
              </a:rPr>
              <a:t>Universal &amp; Targeted Prevention</a:t>
            </a:r>
          </a:p>
        </p:txBody>
      </p:sp>
      <p:sp>
        <p:nvSpPr>
          <p:cNvPr id="42" name="TextBox 41">
            <a:extLst>
              <a:ext uri="{FF2B5EF4-FFF2-40B4-BE49-F238E27FC236}">
                <a16:creationId xmlns:a16="http://schemas.microsoft.com/office/drawing/2014/main" id="{2D026E99-0098-67CD-0928-B653AFD94E11}"/>
              </a:ext>
            </a:extLst>
          </p:cNvPr>
          <p:cNvSpPr txBox="1"/>
          <p:nvPr/>
        </p:nvSpPr>
        <p:spPr>
          <a:xfrm>
            <a:off x="4870433" y="5648786"/>
            <a:ext cx="4802491" cy="1069075"/>
          </a:xfrm>
          <a:prstGeom prst="rect">
            <a:avLst/>
          </a:prstGeom>
          <a:noFill/>
        </p:spPr>
        <p:txBody>
          <a:bodyPr wrap="square" rtlCol="0">
            <a:spAutoFit/>
          </a:bodyPr>
          <a:lstStyle/>
          <a:p>
            <a:pPr algn="ctr"/>
            <a:r>
              <a:rPr lang="en-US" sz="2040" b="1" dirty="0">
                <a:solidFill>
                  <a:srgbClr val="CC9900"/>
                </a:solidFill>
                <a:latin typeface=" Arial"/>
              </a:rPr>
              <a:t>Secondary Prevention</a:t>
            </a:r>
          </a:p>
          <a:p>
            <a:pPr algn="ctr"/>
            <a:r>
              <a:rPr lang="en-US" sz="1587" b="1" dirty="0">
                <a:solidFill>
                  <a:srgbClr val="CC9900"/>
                </a:solidFill>
                <a:latin typeface=" Arial"/>
              </a:rPr>
              <a:t>Immediate Responses to Harmful Behaviors</a:t>
            </a:r>
          </a:p>
          <a:p>
            <a:pPr algn="ctr"/>
            <a:r>
              <a:rPr lang="en-US" sz="1360" dirty="0">
                <a:solidFill>
                  <a:srgbClr val="CC9900"/>
                </a:solidFill>
                <a:latin typeface=" Arial"/>
              </a:rPr>
              <a:t>Services like emergency and medical care address short-term consequences</a:t>
            </a:r>
          </a:p>
        </p:txBody>
      </p:sp>
      <p:sp>
        <p:nvSpPr>
          <p:cNvPr id="43" name="TextBox 42">
            <a:extLst>
              <a:ext uri="{FF2B5EF4-FFF2-40B4-BE49-F238E27FC236}">
                <a16:creationId xmlns:a16="http://schemas.microsoft.com/office/drawing/2014/main" id="{8AF4AD72-5418-AB64-3D9D-79B9577E7C35}"/>
              </a:ext>
            </a:extLst>
          </p:cNvPr>
          <p:cNvSpPr txBox="1"/>
          <p:nvPr/>
        </p:nvSpPr>
        <p:spPr>
          <a:xfrm>
            <a:off x="9500535" y="5533958"/>
            <a:ext cx="4238549" cy="1243417"/>
          </a:xfrm>
          <a:prstGeom prst="rect">
            <a:avLst/>
          </a:prstGeom>
          <a:noFill/>
        </p:spPr>
        <p:txBody>
          <a:bodyPr wrap="square" rtlCol="0">
            <a:spAutoFit/>
          </a:bodyPr>
          <a:lstStyle/>
          <a:p>
            <a:pPr algn="ctr"/>
            <a:r>
              <a:rPr lang="en-US" sz="2040" b="1" dirty="0">
                <a:solidFill>
                  <a:srgbClr val="0070C0"/>
                </a:solidFill>
                <a:latin typeface=" Arial"/>
              </a:rPr>
              <a:t>Tertiary Prevention</a:t>
            </a:r>
          </a:p>
          <a:p>
            <a:pPr algn="ctr"/>
            <a:r>
              <a:rPr lang="en-US" sz="1360" b="1" dirty="0">
                <a:solidFill>
                  <a:srgbClr val="0070C0"/>
                </a:solidFill>
                <a:latin typeface=" Arial"/>
              </a:rPr>
              <a:t>Long-term Responses to Harmful Behaviors</a:t>
            </a:r>
          </a:p>
          <a:p>
            <a:pPr algn="ctr"/>
            <a:r>
              <a:rPr lang="en-US" sz="1360" dirty="0">
                <a:solidFill>
                  <a:srgbClr val="0070C0"/>
                </a:solidFill>
                <a:latin typeface=" Arial"/>
              </a:rPr>
              <a:t>Approaches address trauma or disability resulting from experiences of harmful behaviors; helps survivors recover physically and emotionally</a:t>
            </a:r>
          </a:p>
        </p:txBody>
      </p:sp>
      <p:sp>
        <p:nvSpPr>
          <p:cNvPr id="6" name="Explosion: 14 Points 5">
            <a:extLst>
              <a:ext uri="{FF2B5EF4-FFF2-40B4-BE49-F238E27FC236}">
                <a16:creationId xmlns:a16="http://schemas.microsoft.com/office/drawing/2014/main" id="{1A868F46-72A8-6A64-B434-F6C533C3246C}"/>
              </a:ext>
            </a:extLst>
          </p:cNvPr>
          <p:cNvSpPr/>
          <p:nvPr/>
        </p:nvSpPr>
        <p:spPr>
          <a:xfrm>
            <a:off x="49870" y="904154"/>
            <a:ext cx="3470692" cy="2533377"/>
          </a:xfrm>
          <a:prstGeom prst="irregularSeal2">
            <a:avLst/>
          </a:prstGeom>
          <a:solidFill>
            <a:srgbClr val="FF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60" b="1" dirty="0">
                <a:solidFill>
                  <a:schemeClr val="tx1"/>
                </a:solidFill>
                <a:latin typeface=" Arial"/>
              </a:rPr>
              <a:t>Intervention &amp; response is the current focus, not primary (upstream) prevention</a:t>
            </a:r>
          </a:p>
        </p:txBody>
      </p:sp>
      <p:sp>
        <p:nvSpPr>
          <p:cNvPr id="21" name="Rectangle 20">
            <a:extLst>
              <a:ext uri="{FF2B5EF4-FFF2-40B4-BE49-F238E27FC236}">
                <a16:creationId xmlns:a16="http://schemas.microsoft.com/office/drawing/2014/main" id="{04AF4A44-3BE8-FE85-7157-1817138FC8A8}"/>
              </a:ext>
            </a:extLst>
          </p:cNvPr>
          <p:cNvSpPr/>
          <p:nvPr/>
        </p:nvSpPr>
        <p:spPr>
          <a:xfrm>
            <a:off x="12213229" y="1944058"/>
            <a:ext cx="1417208" cy="3169538"/>
          </a:xfrm>
          <a:prstGeom prst="rect">
            <a:avLst/>
          </a:prstGeom>
          <a:solidFill>
            <a:srgbClr val="00B050">
              <a:alpha val="43000"/>
            </a:srgbClr>
          </a:solidFill>
          <a:ln>
            <a:noFill/>
            <a:prstDash val="lg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latin typeface=" Arial"/>
              </a:rPr>
              <a:t>GOAL: </a:t>
            </a:r>
          </a:p>
          <a:p>
            <a:pPr algn="ctr"/>
            <a:r>
              <a:rPr lang="en-US" sz="1700" dirty="0">
                <a:solidFill>
                  <a:schemeClr val="tx1"/>
                </a:solidFill>
                <a:latin typeface=" Arial"/>
              </a:rPr>
              <a:t>Reduce/ eliminate harmful behaviors</a:t>
            </a:r>
          </a:p>
          <a:p>
            <a:pPr marL="134937" indent="-134937" algn="ctr">
              <a:buFont typeface="Arial" panose="020B0604020202020204" pitchFamily="34" charset="0"/>
              <a:buChar char="•"/>
            </a:pPr>
            <a:r>
              <a:rPr lang="en-US" sz="1360" dirty="0">
                <a:solidFill>
                  <a:schemeClr val="tx1"/>
                </a:solidFill>
                <a:latin typeface=" Arial"/>
              </a:rPr>
              <a:t>Child Abuse</a:t>
            </a:r>
          </a:p>
          <a:p>
            <a:pPr marL="134937" indent="-134937" algn="ctr">
              <a:buFont typeface="Arial" panose="020B0604020202020204" pitchFamily="34" charset="0"/>
              <a:buChar char="•"/>
            </a:pPr>
            <a:r>
              <a:rPr lang="en-US" sz="1360" dirty="0">
                <a:solidFill>
                  <a:schemeClr val="tx1"/>
                </a:solidFill>
                <a:latin typeface=" Arial"/>
              </a:rPr>
              <a:t>Domestic Abuse</a:t>
            </a:r>
          </a:p>
          <a:p>
            <a:pPr marL="134937" indent="-134937" algn="ctr">
              <a:buFont typeface="Arial" panose="020B0604020202020204" pitchFamily="34" charset="0"/>
              <a:buChar char="•"/>
            </a:pPr>
            <a:r>
              <a:rPr lang="en-US" sz="1360" dirty="0">
                <a:solidFill>
                  <a:schemeClr val="tx1"/>
                </a:solidFill>
                <a:latin typeface=" Arial"/>
              </a:rPr>
              <a:t>Harassment</a:t>
            </a:r>
          </a:p>
          <a:p>
            <a:pPr marL="134937" indent="-134937" algn="ctr">
              <a:buFont typeface="Arial" panose="020B0604020202020204" pitchFamily="34" charset="0"/>
              <a:buChar char="•"/>
            </a:pPr>
            <a:r>
              <a:rPr lang="en-US" sz="1360" dirty="0">
                <a:solidFill>
                  <a:schemeClr val="tx1"/>
                </a:solidFill>
                <a:latin typeface=" Arial"/>
              </a:rPr>
              <a:t>Suicide</a:t>
            </a:r>
          </a:p>
          <a:p>
            <a:pPr marL="134937" indent="-134937" algn="ctr">
              <a:buFont typeface="Arial" panose="020B0604020202020204" pitchFamily="34" charset="0"/>
              <a:buChar char="•"/>
            </a:pPr>
            <a:r>
              <a:rPr lang="en-US" sz="1360" dirty="0">
                <a:solidFill>
                  <a:schemeClr val="tx1"/>
                </a:solidFill>
                <a:latin typeface=" Arial"/>
              </a:rPr>
              <a:t>Sexual Assault </a:t>
            </a:r>
          </a:p>
          <a:p>
            <a:pPr marL="134937" indent="-134937" algn="ctr">
              <a:buFont typeface="Arial" panose="020B0604020202020204" pitchFamily="34" charset="0"/>
              <a:buChar char="•"/>
            </a:pPr>
            <a:r>
              <a:rPr lang="en-US" sz="1360" dirty="0">
                <a:solidFill>
                  <a:schemeClr val="tx1"/>
                </a:solidFill>
                <a:latin typeface=" Arial"/>
              </a:rPr>
              <a:t>Retaliation</a:t>
            </a:r>
          </a:p>
        </p:txBody>
      </p:sp>
      <p:cxnSp>
        <p:nvCxnSpPr>
          <p:cNvPr id="2" name="Straight Connector 1">
            <a:extLst>
              <a:ext uri="{FF2B5EF4-FFF2-40B4-BE49-F238E27FC236}">
                <a16:creationId xmlns:a16="http://schemas.microsoft.com/office/drawing/2014/main" id="{4283F318-F228-7B6F-4097-8239A5328933}"/>
              </a:ext>
            </a:extLst>
          </p:cNvPr>
          <p:cNvCxnSpPr>
            <a:cxnSpLocks/>
          </p:cNvCxnSpPr>
          <p:nvPr/>
        </p:nvCxnSpPr>
        <p:spPr>
          <a:xfrm>
            <a:off x="7671013" y="2571505"/>
            <a:ext cx="0" cy="2798064"/>
          </a:xfrm>
          <a:prstGeom prst="line">
            <a:avLst/>
          </a:prstGeom>
          <a:ln w="38100">
            <a:prstDash val="lgDash"/>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08169EB1-78C3-A30D-4779-E88D035367C5}"/>
              </a:ext>
            </a:extLst>
          </p:cNvPr>
          <p:cNvSpPr txBox="1"/>
          <p:nvPr/>
        </p:nvSpPr>
        <p:spPr>
          <a:xfrm>
            <a:off x="10703652" y="2067013"/>
            <a:ext cx="1232614" cy="1706942"/>
          </a:xfrm>
          <a:prstGeom prst="rect">
            <a:avLst/>
          </a:prstGeom>
          <a:noFill/>
        </p:spPr>
        <p:txBody>
          <a:bodyPr wrap="square" rtlCol="0">
            <a:spAutoFit/>
          </a:bodyPr>
          <a:lstStyle/>
          <a:p>
            <a:pPr algn="ctr">
              <a:spcAft>
                <a:spcPts val="680"/>
              </a:spcAft>
            </a:pPr>
            <a:r>
              <a:rPr lang="en-US" sz="1133" b="1" dirty="0">
                <a:solidFill>
                  <a:srgbClr val="0070C0"/>
                </a:solidFill>
                <a:latin typeface=" Arial"/>
              </a:rPr>
              <a:t>SHARP</a:t>
            </a:r>
          </a:p>
          <a:p>
            <a:pPr algn="ctr">
              <a:spcAft>
                <a:spcPts val="680"/>
              </a:spcAft>
            </a:pPr>
            <a:r>
              <a:rPr lang="en-US" sz="1133" b="1" dirty="0">
                <a:solidFill>
                  <a:srgbClr val="0070C0"/>
                </a:solidFill>
                <a:latin typeface=" Arial"/>
              </a:rPr>
              <a:t>ASAP</a:t>
            </a:r>
          </a:p>
          <a:p>
            <a:pPr algn="ctr">
              <a:spcAft>
                <a:spcPts val="680"/>
              </a:spcAft>
            </a:pPr>
            <a:r>
              <a:rPr lang="en-US" sz="1133" b="1" dirty="0">
                <a:solidFill>
                  <a:srgbClr val="0070C0"/>
                </a:solidFill>
                <a:latin typeface=" Arial"/>
              </a:rPr>
              <a:t>Family Advocacy</a:t>
            </a:r>
          </a:p>
          <a:p>
            <a:pPr algn="ctr">
              <a:spcAft>
                <a:spcPts val="680"/>
              </a:spcAft>
            </a:pPr>
            <a:r>
              <a:rPr lang="en-US" sz="1133" b="1" dirty="0">
                <a:solidFill>
                  <a:srgbClr val="0070C0"/>
                </a:solidFill>
                <a:latin typeface=" Arial"/>
              </a:rPr>
              <a:t>Legal</a:t>
            </a:r>
          </a:p>
          <a:p>
            <a:pPr algn="ctr"/>
            <a:endParaRPr lang="en-US" sz="1247" b="1" dirty="0">
              <a:solidFill>
                <a:srgbClr val="A50021"/>
              </a:solidFill>
              <a:latin typeface=" Arial"/>
            </a:endParaRPr>
          </a:p>
          <a:p>
            <a:pPr algn="ctr"/>
            <a:endParaRPr lang="en-US" sz="1247" b="1" dirty="0">
              <a:solidFill>
                <a:srgbClr val="A50021"/>
              </a:solidFill>
              <a:latin typeface=" Arial"/>
            </a:endParaRPr>
          </a:p>
        </p:txBody>
      </p:sp>
      <p:sp>
        <p:nvSpPr>
          <p:cNvPr id="28" name="TextBox 27">
            <a:extLst>
              <a:ext uri="{FF2B5EF4-FFF2-40B4-BE49-F238E27FC236}">
                <a16:creationId xmlns:a16="http://schemas.microsoft.com/office/drawing/2014/main" id="{A347DD79-2E35-046D-EDB2-0BE9A6A33CB3}"/>
              </a:ext>
            </a:extLst>
          </p:cNvPr>
          <p:cNvSpPr txBox="1"/>
          <p:nvPr/>
        </p:nvSpPr>
        <p:spPr>
          <a:xfrm>
            <a:off x="238951" y="6760418"/>
            <a:ext cx="4631483" cy="825034"/>
          </a:xfrm>
          <a:prstGeom prst="rect">
            <a:avLst/>
          </a:prstGeom>
          <a:pattFill prst="pct25">
            <a:fgClr>
              <a:srgbClr val="00B050"/>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587" b="1" dirty="0">
                <a:latin typeface=" Arial"/>
              </a:rPr>
              <a:t>Universal prevention </a:t>
            </a:r>
            <a:r>
              <a:rPr lang="en-US" sz="1587" dirty="0">
                <a:latin typeface=" Arial"/>
              </a:rPr>
              <a:t>– intended for everyone</a:t>
            </a:r>
          </a:p>
          <a:p>
            <a:r>
              <a:rPr lang="en-US" sz="1587" b="1" dirty="0">
                <a:latin typeface=" Arial"/>
              </a:rPr>
              <a:t>Targeted prevention </a:t>
            </a:r>
            <a:r>
              <a:rPr lang="en-US" sz="1587" dirty="0">
                <a:latin typeface=" Arial"/>
              </a:rPr>
              <a:t>– intended for select group because of identified risk</a:t>
            </a:r>
          </a:p>
        </p:txBody>
      </p:sp>
      <p:sp>
        <p:nvSpPr>
          <p:cNvPr id="37" name="Rectangle: Rounded Corners 36">
            <a:extLst>
              <a:ext uri="{FF2B5EF4-FFF2-40B4-BE49-F238E27FC236}">
                <a16:creationId xmlns:a16="http://schemas.microsoft.com/office/drawing/2014/main" id="{22225930-B4D4-1BE9-044F-8BA09DEF1001}"/>
              </a:ext>
            </a:extLst>
          </p:cNvPr>
          <p:cNvSpPr/>
          <p:nvPr/>
        </p:nvSpPr>
        <p:spPr>
          <a:xfrm>
            <a:off x="6290468" y="5129122"/>
            <a:ext cx="5699760" cy="364250"/>
          </a:xfrm>
          <a:prstGeom prst="roundRect">
            <a:avLst/>
          </a:prstGeom>
          <a:solidFill>
            <a:schemeClr val="bg1"/>
          </a:solidFill>
          <a:ln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47" b="1" dirty="0">
                <a:solidFill>
                  <a:srgbClr val="0070C0"/>
                </a:solidFill>
                <a:latin typeface=" Arial"/>
              </a:rPr>
              <a:t>Indicated Prevention</a:t>
            </a:r>
          </a:p>
        </p:txBody>
      </p:sp>
      <p:sp>
        <p:nvSpPr>
          <p:cNvPr id="39" name="TextBox 38">
            <a:extLst>
              <a:ext uri="{FF2B5EF4-FFF2-40B4-BE49-F238E27FC236}">
                <a16:creationId xmlns:a16="http://schemas.microsoft.com/office/drawing/2014/main" id="{2ACB0F25-76F0-D56B-7FB5-4FFDAF529515}"/>
              </a:ext>
            </a:extLst>
          </p:cNvPr>
          <p:cNvSpPr txBox="1"/>
          <p:nvPr/>
        </p:nvSpPr>
        <p:spPr>
          <a:xfrm>
            <a:off x="7819928" y="6957813"/>
            <a:ext cx="5827991" cy="5808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587" b="1" dirty="0">
                <a:latin typeface=" Arial"/>
              </a:rPr>
              <a:t>Indicated prevention </a:t>
            </a:r>
            <a:r>
              <a:rPr lang="en-US" sz="1587" dirty="0">
                <a:latin typeface=" Arial"/>
              </a:rPr>
              <a:t>– intended for those already exposed to harmful behaviors</a:t>
            </a:r>
          </a:p>
        </p:txBody>
      </p:sp>
      <p:sp>
        <p:nvSpPr>
          <p:cNvPr id="44" name="TextBox 43">
            <a:extLst>
              <a:ext uri="{FF2B5EF4-FFF2-40B4-BE49-F238E27FC236}">
                <a16:creationId xmlns:a16="http://schemas.microsoft.com/office/drawing/2014/main" id="{3121DF7A-76BE-1D05-45AF-9280E7FE5FCD}"/>
              </a:ext>
            </a:extLst>
          </p:cNvPr>
          <p:cNvSpPr txBox="1"/>
          <p:nvPr/>
        </p:nvSpPr>
        <p:spPr>
          <a:xfrm>
            <a:off x="9280890" y="2110616"/>
            <a:ext cx="1217482" cy="1617174"/>
          </a:xfrm>
          <a:prstGeom prst="rect">
            <a:avLst/>
          </a:prstGeom>
          <a:noFill/>
        </p:spPr>
        <p:txBody>
          <a:bodyPr wrap="square" rtlCol="0">
            <a:spAutoFit/>
          </a:bodyPr>
          <a:lstStyle/>
          <a:p>
            <a:pPr algn="ctr">
              <a:spcAft>
                <a:spcPts val="680"/>
              </a:spcAft>
            </a:pPr>
            <a:r>
              <a:rPr lang="en-US" sz="1133" b="1" dirty="0">
                <a:solidFill>
                  <a:srgbClr val="0070C0"/>
                </a:solidFill>
                <a:latin typeface=" Arial"/>
              </a:rPr>
              <a:t>Healthcare</a:t>
            </a:r>
          </a:p>
          <a:p>
            <a:pPr algn="ctr">
              <a:spcAft>
                <a:spcPts val="680"/>
              </a:spcAft>
            </a:pPr>
            <a:r>
              <a:rPr lang="en-US" sz="1133" b="1" dirty="0">
                <a:solidFill>
                  <a:srgbClr val="0070C0"/>
                </a:solidFill>
                <a:latin typeface=" Arial"/>
              </a:rPr>
              <a:t>Behavioral Health</a:t>
            </a:r>
          </a:p>
          <a:p>
            <a:pPr algn="ctr">
              <a:spcAft>
                <a:spcPts val="680"/>
              </a:spcAft>
            </a:pPr>
            <a:endParaRPr lang="en-US" sz="1133" b="1" dirty="0">
              <a:solidFill>
                <a:srgbClr val="0070C0"/>
              </a:solidFill>
              <a:latin typeface=" Arial"/>
            </a:endParaRPr>
          </a:p>
          <a:p>
            <a:pPr algn="ctr"/>
            <a:endParaRPr lang="en-US" sz="1133" b="1" dirty="0">
              <a:solidFill>
                <a:srgbClr val="0070C0"/>
              </a:solidFill>
              <a:latin typeface=" Arial"/>
            </a:endParaRPr>
          </a:p>
          <a:p>
            <a:pPr algn="ctr"/>
            <a:endParaRPr lang="en-US" sz="1247" b="1" dirty="0">
              <a:solidFill>
                <a:srgbClr val="0070C0"/>
              </a:solidFill>
              <a:latin typeface=" Arial"/>
            </a:endParaRPr>
          </a:p>
          <a:p>
            <a:pPr algn="ctr"/>
            <a:endParaRPr lang="en-US" sz="1247" b="1" dirty="0">
              <a:solidFill>
                <a:srgbClr val="0070C0"/>
              </a:solidFill>
              <a:latin typeface=" Arial"/>
            </a:endParaRPr>
          </a:p>
        </p:txBody>
      </p:sp>
      <p:sp>
        <p:nvSpPr>
          <p:cNvPr id="45" name="TextBox 44">
            <a:extLst>
              <a:ext uri="{FF2B5EF4-FFF2-40B4-BE49-F238E27FC236}">
                <a16:creationId xmlns:a16="http://schemas.microsoft.com/office/drawing/2014/main" id="{8DE8F50F-3E06-375C-7EE6-9E4D055E1FB0}"/>
              </a:ext>
            </a:extLst>
          </p:cNvPr>
          <p:cNvSpPr txBox="1"/>
          <p:nvPr/>
        </p:nvSpPr>
        <p:spPr>
          <a:xfrm>
            <a:off x="12134756" y="1022567"/>
            <a:ext cx="1652832" cy="789703"/>
          </a:xfrm>
          <a:prstGeom prst="rect">
            <a:avLst/>
          </a:prstGeom>
          <a:noFill/>
        </p:spPr>
        <p:txBody>
          <a:bodyPr wrap="square" rtlCol="0">
            <a:spAutoFit/>
          </a:bodyPr>
          <a:lstStyle/>
          <a:p>
            <a:r>
              <a:rPr lang="en-US" sz="1133" dirty="0">
                <a:latin typeface=" Arial"/>
              </a:rPr>
              <a:t>*limited evaluation of impacts on harmful behaviors across Army programs</a:t>
            </a:r>
          </a:p>
        </p:txBody>
      </p:sp>
      <p:sp>
        <p:nvSpPr>
          <p:cNvPr id="15" name="TextBox 14">
            <a:extLst>
              <a:ext uri="{FF2B5EF4-FFF2-40B4-BE49-F238E27FC236}">
                <a16:creationId xmlns:a16="http://schemas.microsoft.com/office/drawing/2014/main" id="{1E0D6895-A74C-0264-5BAB-C02697759690}"/>
              </a:ext>
            </a:extLst>
          </p:cNvPr>
          <p:cNvSpPr txBox="1"/>
          <p:nvPr/>
        </p:nvSpPr>
        <p:spPr>
          <a:xfrm>
            <a:off x="70840" y="3585411"/>
            <a:ext cx="2951996" cy="1815882"/>
          </a:xfrm>
          <a:prstGeom prst="rect">
            <a:avLst/>
          </a:prstGeom>
          <a:solidFill>
            <a:schemeClr val="tx2">
              <a:lumMod val="20000"/>
              <a:lumOff val="80000"/>
            </a:schemeClr>
          </a:solidFill>
          <a:ln>
            <a:solidFill>
              <a:schemeClr val="tx2"/>
            </a:solidFill>
          </a:ln>
          <a:scene3d>
            <a:camera prst="orthographicFront"/>
            <a:lightRig rig="threePt" dir="t"/>
          </a:scene3d>
          <a:sp3d>
            <a:bevelT w="63500" h="63500" prst="angle"/>
          </a:sp3d>
        </p:spPr>
        <p:txBody>
          <a:bodyPr wrap="square" rtlCol="0">
            <a:spAutoFit/>
          </a:bodyPr>
          <a:lstStyle/>
          <a:p>
            <a:pPr algn="l"/>
            <a:r>
              <a:rPr lang="en-US" sz="1400" b="1" dirty="0">
                <a:solidFill>
                  <a:srgbClr val="0D1941"/>
                </a:solidFill>
                <a:latin typeface=" Arial"/>
              </a:rPr>
              <a:t>Social determinants of health (SDOH</a:t>
            </a:r>
            <a:r>
              <a:rPr lang="en-US" sz="1400" dirty="0">
                <a:solidFill>
                  <a:srgbClr val="0D1941"/>
                </a:solidFill>
                <a:latin typeface=" Arial"/>
              </a:rPr>
              <a:t>) are the conditions in the environments where people are born, live, learn, work, play, worship, and age that affect a wide range of health, functioning, and quality-of-life outcomes and risks.</a:t>
            </a:r>
          </a:p>
          <a:p>
            <a:endParaRPr lang="en-US" sz="1400" dirty="0">
              <a:latin typeface=" Arial"/>
            </a:endParaRPr>
          </a:p>
        </p:txBody>
      </p:sp>
      <p:sp>
        <p:nvSpPr>
          <p:cNvPr id="23" name="TextBox 22">
            <a:extLst>
              <a:ext uri="{FF2B5EF4-FFF2-40B4-BE49-F238E27FC236}">
                <a16:creationId xmlns:a16="http://schemas.microsoft.com/office/drawing/2014/main" id="{9E41A9D2-1C43-D732-8CC9-75D9B972C4D9}"/>
              </a:ext>
            </a:extLst>
          </p:cNvPr>
          <p:cNvSpPr txBox="1"/>
          <p:nvPr/>
        </p:nvSpPr>
        <p:spPr>
          <a:xfrm rot="16200000">
            <a:off x="5422472" y="2635691"/>
            <a:ext cx="1566361" cy="406265"/>
          </a:xfrm>
          <a:prstGeom prst="rect">
            <a:avLst/>
          </a:prstGeom>
          <a:noFill/>
        </p:spPr>
        <p:txBody>
          <a:bodyPr wrap="square" rtlCol="0">
            <a:spAutoFit/>
          </a:bodyPr>
          <a:lstStyle/>
          <a:p>
            <a:r>
              <a:rPr lang="en-US" sz="2040" dirty="0"/>
              <a:t>Incident</a:t>
            </a:r>
          </a:p>
        </p:txBody>
      </p:sp>
      <p:cxnSp>
        <p:nvCxnSpPr>
          <p:cNvPr id="26" name="Straight Connector 25">
            <a:extLst>
              <a:ext uri="{FF2B5EF4-FFF2-40B4-BE49-F238E27FC236}">
                <a16:creationId xmlns:a16="http://schemas.microsoft.com/office/drawing/2014/main" id="{CF9155BA-9887-360D-4728-08873356882B}"/>
              </a:ext>
            </a:extLst>
          </p:cNvPr>
          <p:cNvCxnSpPr>
            <a:cxnSpLocks/>
          </p:cNvCxnSpPr>
          <p:nvPr/>
        </p:nvCxnSpPr>
        <p:spPr>
          <a:xfrm>
            <a:off x="6199651" y="1616935"/>
            <a:ext cx="0" cy="954570"/>
          </a:xfrm>
          <a:prstGeom prst="line">
            <a:avLst/>
          </a:prstGeom>
        </p:spPr>
        <p:style>
          <a:lnRef idx="2">
            <a:schemeClr val="dk1"/>
          </a:lnRef>
          <a:fillRef idx="0">
            <a:schemeClr val="dk1"/>
          </a:fillRef>
          <a:effectRef idx="1">
            <a:schemeClr val="dk1"/>
          </a:effectRef>
          <a:fontRef idx="minor">
            <a:schemeClr val="tx1"/>
          </a:fontRef>
        </p:style>
      </p:cxnSp>
      <p:sp>
        <p:nvSpPr>
          <p:cNvPr id="54" name="Title 1">
            <a:extLst>
              <a:ext uri="{FF2B5EF4-FFF2-40B4-BE49-F238E27FC236}">
                <a16:creationId xmlns:a16="http://schemas.microsoft.com/office/drawing/2014/main" id="{21ECE1BF-2394-E8A0-9CDF-5E36C86F4A44}"/>
              </a:ext>
            </a:extLst>
          </p:cNvPr>
          <p:cNvSpPr txBox="1">
            <a:spLocks/>
          </p:cNvSpPr>
          <p:nvPr/>
        </p:nvSpPr>
        <p:spPr>
          <a:xfrm>
            <a:off x="2161907" y="156916"/>
            <a:ext cx="10285433" cy="662471"/>
          </a:xfrm>
        </p:spPr>
        <p:txBody>
          <a:bodyPr lIns="91440" tIns="45720" rIns="91440" bIns="45720" anchor="t"/>
          <a:lstStyle>
            <a:lvl1pPr algn="ctr" rtl="0" eaLnBrk="0" fontAlgn="base" hangingPunct="0">
              <a:spcBef>
                <a:spcPct val="0"/>
              </a:spcBef>
              <a:spcAft>
                <a:spcPct val="0"/>
              </a:spcAft>
              <a:defRPr sz="3631">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631">
                <a:solidFill>
                  <a:schemeClr val="tx2"/>
                </a:solidFill>
                <a:latin typeface="Arial" charset="0"/>
                <a:cs typeface="Arial" charset="0"/>
              </a:defRPr>
            </a:lvl2pPr>
            <a:lvl3pPr algn="ctr" rtl="0" eaLnBrk="0" fontAlgn="base" hangingPunct="0">
              <a:spcBef>
                <a:spcPct val="0"/>
              </a:spcBef>
              <a:spcAft>
                <a:spcPct val="0"/>
              </a:spcAft>
              <a:defRPr sz="3631">
                <a:solidFill>
                  <a:schemeClr val="tx2"/>
                </a:solidFill>
                <a:latin typeface="Arial" charset="0"/>
                <a:cs typeface="Arial" charset="0"/>
              </a:defRPr>
            </a:lvl3pPr>
            <a:lvl4pPr algn="ctr" rtl="0" eaLnBrk="0" fontAlgn="base" hangingPunct="0">
              <a:spcBef>
                <a:spcPct val="0"/>
              </a:spcBef>
              <a:spcAft>
                <a:spcPct val="0"/>
              </a:spcAft>
              <a:defRPr sz="3631">
                <a:solidFill>
                  <a:schemeClr val="tx2"/>
                </a:solidFill>
                <a:latin typeface="Arial" charset="0"/>
                <a:cs typeface="Arial" charset="0"/>
              </a:defRPr>
            </a:lvl4pPr>
            <a:lvl5pPr algn="ctr" rtl="0" eaLnBrk="0" fontAlgn="base" hangingPunct="0">
              <a:spcBef>
                <a:spcPct val="0"/>
              </a:spcBef>
              <a:spcAft>
                <a:spcPct val="0"/>
              </a:spcAft>
              <a:defRPr sz="3631">
                <a:solidFill>
                  <a:schemeClr val="tx2"/>
                </a:solidFill>
                <a:latin typeface="Arial" charset="0"/>
                <a:cs typeface="Arial" charset="0"/>
              </a:defRPr>
            </a:lvl5pPr>
            <a:lvl6pPr marL="377187" algn="ctr" rtl="0" eaLnBrk="1" fontAlgn="base" hangingPunct="1">
              <a:spcBef>
                <a:spcPct val="0"/>
              </a:spcBef>
              <a:spcAft>
                <a:spcPct val="0"/>
              </a:spcAft>
              <a:defRPr sz="3631">
                <a:solidFill>
                  <a:schemeClr val="tx2"/>
                </a:solidFill>
                <a:latin typeface="Times New Roman" pitchFamily="18" charset="0"/>
              </a:defRPr>
            </a:lvl6pPr>
            <a:lvl7pPr marL="754371" algn="ctr" rtl="0" eaLnBrk="1" fontAlgn="base" hangingPunct="1">
              <a:spcBef>
                <a:spcPct val="0"/>
              </a:spcBef>
              <a:spcAft>
                <a:spcPct val="0"/>
              </a:spcAft>
              <a:defRPr sz="3631">
                <a:solidFill>
                  <a:schemeClr val="tx2"/>
                </a:solidFill>
                <a:latin typeface="Times New Roman" pitchFamily="18" charset="0"/>
              </a:defRPr>
            </a:lvl7pPr>
            <a:lvl8pPr marL="1131558" algn="ctr" rtl="0" eaLnBrk="1" fontAlgn="base" hangingPunct="1">
              <a:spcBef>
                <a:spcPct val="0"/>
              </a:spcBef>
              <a:spcAft>
                <a:spcPct val="0"/>
              </a:spcAft>
              <a:defRPr sz="3631">
                <a:solidFill>
                  <a:schemeClr val="tx2"/>
                </a:solidFill>
                <a:latin typeface="Times New Roman" pitchFamily="18" charset="0"/>
              </a:defRPr>
            </a:lvl8pPr>
            <a:lvl9pPr marL="1508743" algn="ctr" rtl="0" eaLnBrk="1" fontAlgn="base" hangingPunct="1">
              <a:spcBef>
                <a:spcPct val="0"/>
              </a:spcBef>
              <a:spcAft>
                <a:spcPct val="0"/>
              </a:spcAft>
              <a:defRPr sz="3631">
                <a:solidFill>
                  <a:schemeClr val="tx2"/>
                </a:solidFill>
                <a:latin typeface="Times New Roman" pitchFamily="18" charset="0"/>
              </a:defRPr>
            </a:lvl9pPr>
          </a:lstStyle>
          <a:p>
            <a:pPr algn="r" defTabSz="914444"/>
            <a:r>
              <a:rPr lang="en-US" sz="3173" b="1" kern="0" dirty="0">
                <a:solidFill>
                  <a:srgbClr val="FFC000"/>
                </a:solidFill>
                <a:latin typeface=" Arial"/>
              </a:rPr>
              <a:t>Primary, Secondary, &amp; Tertiary Prevention</a:t>
            </a:r>
          </a:p>
        </p:txBody>
      </p:sp>
      <p:pic>
        <p:nvPicPr>
          <p:cNvPr id="22" name="Picture 21">
            <a:extLst>
              <a:ext uri="{FF2B5EF4-FFF2-40B4-BE49-F238E27FC236}">
                <a16:creationId xmlns:a16="http://schemas.microsoft.com/office/drawing/2014/main" id="{2A6E7BBB-D238-6065-8328-0139491CDEDE}"/>
              </a:ext>
            </a:extLst>
          </p:cNvPr>
          <p:cNvPicPr>
            <a:picLocks noChangeAspect="1"/>
          </p:cNvPicPr>
          <p:nvPr/>
        </p:nvPicPr>
        <p:blipFill rotWithShape="1">
          <a:blip r:embed="rId4"/>
          <a:srcRect l="47841" r="28663"/>
          <a:stretch/>
        </p:blipFill>
        <p:spPr>
          <a:xfrm>
            <a:off x="8740212" y="2359305"/>
            <a:ext cx="873595" cy="2974411"/>
          </a:xfrm>
          <a:prstGeom prst="rect">
            <a:avLst/>
          </a:prstGeom>
        </p:spPr>
      </p:pic>
    </p:spTree>
    <p:extLst>
      <p:ext uri="{BB962C8B-B14F-4D97-AF65-F5344CB8AC3E}">
        <p14:creationId xmlns:p14="http://schemas.microsoft.com/office/powerpoint/2010/main" val="395760956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3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710242-93B6-4EC2-9C78-B57DE5A40907}"/>
              </a:ext>
            </a:extLst>
          </p:cNvPr>
          <p:cNvSpPr>
            <a:spLocks noGrp="1"/>
          </p:cNvSpPr>
          <p:nvPr>
            <p:ph type="body" sz="quarter" idx="4294967295"/>
          </p:nvPr>
        </p:nvSpPr>
        <p:spPr>
          <a:xfrm>
            <a:off x="0" y="2518611"/>
            <a:ext cx="13817600" cy="921790"/>
          </a:xfrm>
          <a:prstGeom prst="rect">
            <a:avLst/>
          </a:prstGeom>
        </p:spPr>
        <p:txBody>
          <a:bodyPr lIns="91440" tIns="45720" rIns="91440" bIns="45720" anchor="t"/>
          <a:lstStyle/>
          <a:p>
            <a:pPr marL="0" indent="0" algn="ctr">
              <a:spcAft>
                <a:spcPts val="600"/>
              </a:spcAft>
              <a:buNone/>
            </a:pPr>
            <a:r>
              <a:rPr lang="en-US" sz="4000" b="1" dirty="0">
                <a:latin typeface="Arial"/>
                <a:cs typeface="Arial"/>
              </a:rPr>
              <a:t>Questions?</a:t>
            </a:r>
          </a:p>
        </p:txBody>
      </p:sp>
      <p:sp>
        <p:nvSpPr>
          <p:cNvPr id="4" name="Rectangle 3">
            <a:extLst>
              <a:ext uri="{FF2B5EF4-FFF2-40B4-BE49-F238E27FC236}">
                <a16:creationId xmlns:a16="http://schemas.microsoft.com/office/drawing/2014/main" id="{F8C447E5-49C5-464E-B3C1-C29B54A0A334}"/>
              </a:ext>
            </a:extLst>
          </p:cNvPr>
          <p:cNvSpPr/>
          <p:nvPr/>
        </p:nvSpPr>
        <p:spPr>
          <a:xfrm>
            <a:off x="607552" y="6556920"/>
            <a:ext cx="12602495" cy="524959"/>
          </a:xfrm>
          <a:prstGeom prst="rect">
            <a:avLst/>
          </a:prstGeom>
          <a:solidFill>
            <a:srgbClr val="FCBD30"/>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chemeClr val="tx1"/>
                </a:solidFill>
                <a:latin typeface=" Arial"/>
                <a:cs typeface="Times New Roman" panose="02020603050405020304" pitchFamily="18" charset="0"/>
              </a:rPr>
              <a:t>DCS, G-9</a:t>
            </a:r>
            <a:r>
              <a:rPr lang="en-US" sz="2400" b="1" dirty="0">
                <a:solidFill>
                  <a:schemeClr val="tx1"/>
                </a:solidFill>
                <a:latin typeface=" Arial"/>
                <a:cs typeface="Times New Roman" panose="02020603050405020304" pitchFamily="18" charset="0"/>
              </a:rPr>
              <a:t>: Driving excellence across the Army Installations Enterprise</a:t>
            </a:r>
          </a:p>
        </p:txBody>
      </p:sp>
      <p:sp>
        <p:nvSpPr>
          <p:cNvPr id="6" name="Slide Number Placeholder 34">
            <a:extLst>
              <a:ext uri="{FF2B5EF4-FFF2-40B4-BE49-F238E27FC236}">
                <a16:creationId xmlns:a16="http://schemas.microsoft.com/office/drawing/2014/main" id="{BB1552A3-B27D-4A5A-A0C2-36B9CEB8BB46}"/>
              </a:ext>
            </a:extLst>
          </p:cNvPr>
          <p:cNvSpPr txBox="1">
            <a:spLocks/>
          </p:cNvSpPr>
          <p:nvPr/>
        </p:nvSpPr>
        <p:spPr>
          <a:xfrm>
            <a:off x="13331960" y="7523651"/>
            <a:ext cx="389237" cy="153888"/>
          </a:xfrm>
          <a:prstGeom prst="rect">
            <a:avLst/>
          </a:prstGeom>
        </p:spPr>
        <p:txBody>
          <a:bodyPr wrap="square" lIns="0" tIns="0" rIns="0" bIns="0">
            <a:spAutoFit/>
          </a:bodyPr>
          <a:lstStyle>
            <a:defPPr>
              <a:defRPr lang="en-US"/>
            </a:defPPr>
            <a:lvl1pPr marL="0" algn="r" defTabSz="914400" rtl="0" eaLnBrk="1" latinLnBrk="0" hangingPunct="1">
              <a:defRPr sz="1320" kern="1200">
                <a:solidFill>
                  <a:schemeClr val="tx1">
                    <a:tint val="75000"/>
                  </a:scheme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28D6967D-3090-4410-9A5E-5CF9E944BAA2}" type="slidenum">
              <a:rPr lang="en-US" sz="1000" smtClean="0">
                <a:solidFill>
                  <a:schemeClr val="tx1"/>
                </a:solidFill>
              </a:rPr>
              <a:pPr fontAlgn="base">
                <a:spcBef>
                  <a:spcPct val="0"/>
                </a:spcBef>
                <a:spcAft>
                  <a:spcPct val="0"/>
                </a:spcAft>
                <a:defRPr/>
              </a:pPr>
              <a:t>8</a:t>
            </a:fld>
            <a:endParaRPr lang="en-US" sz="1000" dirty="0">
              <a:solidFill>
                <a:schemeClr val="tx1"/>
              </a:solidFill>
            </a:endParaRPr>
          </a:p>
        </p:txBody>
      </p:sp>
    </p:spTree>
    <p:extLst>
      <p:ext uri="{BB962C8B-B14F-4D97-AF65-F5344CB8AC3E}">
        <p14:creationId xmlns:p14="http://schemas.microsoft.com/office/powerpoint/2010/main" val="9195304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AM PPT Slide.jpg" descr="AM PPT Slide.jpg"/>
          <p:cNvPicPr>
            <a:picLocks noChangeAspect="1"/>
          </p:cNvPicPr>
          <p:nvPr/>
        </p:nvPicPr>
        <p:blipFill>
          <a:blip r:embed="rId3"/>
          <a:stretch>
            <a:fillRect/>
          </a:stretch>
        </p:blipFill>
        <p:spPr>
          <a:xfrm>
            <a:off x="0" y="932896"/>
            <a:ext cx="13817600" cy="6946667"/>
          </a:xfrm>
          <a:prstGeom prst="rect">
            <a:avLst/>
          </a:prstGeom>
          <a:ln w="12700">
            <a:miter lim="400000"/>
          </a:ln>
        </p:spPr>
      </p:pic>
      <p:sp>
        <p:nvSpPr>
          <p:cNvPr id="111" name="object 20"/>
          <p:cNvSpPr txBox="1"/>
          <p:nvPr/>
        </p:nvSpPr>
        <p:spPr>
          <a:xfrm>
            <a:off x="4933674" y="6751013"/>
            <a:ext cx="3950253" cy="3488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a:defRPr sz="2000" b="1" spc="-4">
                <a:solidFill>
                  <a:schemeClr val="accent3">
                    <a:lumOff val="44000"/>
                  </a:schemeClr>
                </a:solidFill>
                <a:effectLst>
                  <a:outerShdw blurRad="12700" dist="38100" dir="8400000" rotWithShape="0">
                    <a:srgbClr val="000000"/>
                  </a:outerShdw>
                </a:effectLst>
                <a:latin typeface="Arial"/>
                <a:ea typeface="Arial"/>
                <a:cs typeface="Arial"/>
                <a:sym typeface="Arial"/>
              </a:defRPr>
            </a:pPr>
            <a:endParaRPr sz="2267" dirty="0"/>
          </a:p>
        </p:txBody>
      </p:sp>
      <p:sp>
        <p:nvSpPr>
          <p:cNvPr id="112" name="Rectangle 11"/>
          <p:cNvSpPr txBox="1"/>
          <p:nvPr/>
        </p:nvSpPr>
        <p:spPr>
          <a:xfrm>
            <a:off x="2417828" y="3508807"/>
            <a:ext cx="8486644" cy="2462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1815" rIns="51815" anchor="ctr">
            <a:noAutofit/>
          </a:bodyPr>
          <a:lstStyle/>
          <a:p>
            <a:pPr algn="ctr">
              <a:spcBef>
                <a:spcPts val="680"/>
              </a:spcBef>
              <a:spcAft>
                <a:spcPts val="680"/>
              </a:spcAft>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r>
              <a:rPr lang="en-US" sz="3400" dirty="0"/>
              <a:t>Quality of Life Integrator </a:t>
            </a:r>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endParaRPr lang="en-US" sz="3400" dirty="0"/>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endParaRPr lang="en-US" sz="3400" dirty="0"/>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endParaRPr lang="en-US" sz="3400" dirty="0"/>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endParaRPr lang="en-US" sz="3400" dirty="0"/>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r>
              <a:rPr lang="en-US" sz="3400" dirty="0"/>
              <a:t>AMSUS 2024 Annual Meeting</a:t>
            </a:r>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r>
              <a:rPr lang="en-US" sz="3400" dirty="0"/>
              <a:t>12 - 15 February 2024</a:t>
            </a:r>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endParaRPr lang="en-US" sz="3400" dirty="0"/>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endParaRPr lang="en-US" sz="2267" dirty="0"/>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endParaRPr lang="en-US" sz="2267" dirty="0"/>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endParaRPr lang="en-US" sz="2267" dirty="0"/>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endParaRPr lang="en-US" sz="2267" dirty="0"/>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endParaRPr lang="en-US" sz="2267" dirty="0"/>
          </a:p>
          <a:p>
            <a:pPr algn="ctr">
              <a:lnSpc>
                <a:spcPct val="70000"/>
              </a:lnSpc>
              <a:spcBef>
                <a:spcPts val="680"/>
              </a:spcBef>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r>
              <a:rPr lang="en-US" sz="2267" dirty="0"/>
              <a:t>LTC Vernita Corbett</a:t>
            </a:r>
          </a:p>
          <a:p>
            <a:pPr algn="ctr">
              <a:lnSpc>
                <a:spcPct val="70000"/>
              </a:lnSpc>
              <a:spcBef>
                <a:spcPts val="680"/>
              </a:spcBef>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r>
              <a:rPr lang="en-US" sz="2267" dirty="0"/>
              <a:t>Chief Policy, Plans and Programs G1</a:t>
            </a:r>
          </a:p>
          <a:p>
            <a:pPr algn="ctr">
              <a:lnSpc>
                <a:spcPct val="70000"/>
              </a:lnSpc>
              <a:spcBef>
                <a:spcPts val="680"/>
              </a:spcBef>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r>
              <a:rPr lang="en-US" sz="2267" dirty="0"/>
              <a:t>Mr. John Simms Sr. </a:t>
            </a:r>
          </a:p>
          <a:p>
            <a:pPr algn="ctr">
              <a:lnSpc>
                <a:spcPct val="70000"/>
              </a:lnSpc>
              <a:spcBef>
                <a:spcPts val="680"/>
              </a:spcBef>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r>
              <a:rPr lang="en-US" sz="2267" dirty="0"/>
              <a:t>QOL Program Coordinator</a:t>
            </a:r>
          </a:p>
          <a:p>
            <a:pPr algn="ctr">
              <a:lnSpc>
                <a:spcPct val="70000"/>
              </a:lnSpc>
              <a:spcBef>
                <a:spcPts val="680"/>
              </a:spcBef>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r>
              <a:rPr lang="en-US" sz="2267" dirty="0"/>
              <a:t>OTSG/MEDCOM</a:t>
            </a:r>
          </a:p>
          <a:p>
            <a:pPr algn="ctr">
              <a:lnSpc>
                <a:spcPct val="70000"/>
              </a:lnSpc>
              <a:spcBef>
                <a:spcPts val="680"/>
              </a:spcBef>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endParaRPr lang="en-US" sz="2267" dirty="0"/>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endParaRPr lang="en-US" sz="2267" dirty="0"/>
          </a:p>
          <a:p>
            <a:pPr algn="ctr">
              <a:lnSpc>
                <a:spcPct val="70000"/>
              </a:lnSpc>
              <a:defRPr sz="3000">
                <a:solidFill>
                  <a:srgbClr val="FCF7F6"/>
                </a:solidFill>
                <a:effectLst>
                  <a:outerShdw blurRad="12700" dist="25400" dir="8400000" rotWithShape="0">
                    <a:srgbClr val="000000">
                      <a:alpha val="80000"/>
                    </a:srgbClr>
                  </a:outerShdw>
                </a:effectLst>
                <a:latin typeface="Arial Black"/>
                <a:ea typeface="Arial Black"/>
                <a:cs typeface="Arial Black"/>
                <a:sym typeface="Arial Black"/>
              </a:defRPr>
            </a:pPr>
            <a:endParaRPr sz="2267" dirty="0"/>
          </a:p>
        </p:txBody>
      </p:sp>
    </p:spTree>
    <p:extLst>
      <p:ext uri="{BB962C8B-B14F-4D97-AF65-F5344CB8AC3E}">
        <p14:creationId xmlns:p14="http://schemas.microsoft.com/office/powerpoint/2010/main" val="2589748731"/>
      </p:ext>
    </p:extLst>
  </p:cSld>
  <p:clrMapOvr>
    <a:masterClrMapping/>
  </p:clrMapOvr>
  <p:transition spd="med"/>
</p:sld>
</file>

<file path=ppt/theme/theme1.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1bcc60b-506b-4ef3-9855-672da6bb1521">
      <UserInfo>
        <DisplayName>LoFranco, Kathryn Claire LTC USARMY HQDA DCS G-1 (USA)</DisplayName>
        <AccountId>21</AccountId>
        <AccountType/>
      </UserInfo>
      <UserInfo>
        <DisplayName>Gore, Yolanda D LTC USARMY HQDA DCS G-1 (USA)</DisplayName>
        <AccountId>14</AccountId>
        <AccountType/>
      </UserInfo>
      <UserInfo>
        <DisplayName>Smith, Catherine E LTC USARMY HQDA DCS G-1 (USA)</DisplayName>
        <AccountId>10</AccountId>
        <AccountType/>
      </UserInfo>
      <UserInfo>
        <DisplayName>Olson, Casey CIV USARMY HQDA DCS G-1 (USA)</DisplayName>
        <AccountId>19</AccountId>
        <AccountType/>
      </UserInfo>
    </SharedWithUsers>
    <TaxCatchAll xmlns="e1bcc60b-506b-4ef3-9855-672da6bb1521" xsi:nil="true"/>
    <lcf76f155ced4ddcb4097134ff3c332f xmlns="b97c1a8e-5110-464a-816e-55fe5fabc99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8D398BABD7B14B8E6CF8EA13DAA0AC" ma:contentTypeVersion="18" ma:contentTypeDescription="Create a new document." ma:contentTypeScope="" ma:versionID="3673f64236be8888e6c375b381601f1d">
  <xsd:schema xmlns:xsd="http://www.w3.org/2001/XMLSchema" xmlns:xs="http://www.w3.org/2001/XMLSchema" xmlns:p="http://schemas.microsoft.com/office/2006/metadata/properties" xmlns:ns2="b97c1a8e-5110-464a-816e-55fe5fabc994" xmlns:ns3="e1bcc60b-506b-4ef3-9855-672da6bb1521" targetNamespace="http://schemas.microsoft.com/office/2006/metadata/properties" ma:root="true" ma:fieldsID="97c65d9f1112f9414d3f934a725e8cd9" ns2:_="" ns3:_="">
    <xsd:import namespace="b97c1a8e-5110-464a-816e-55fe5fabc994"/>
    <xsd:import namespace="e1bcc60b-506b-4ef3-9855-672da6bb15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c1a8e-5110-464a-816e-55fe5fabc9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5c3611-4041-4eb9-8f79-39f8bcbd20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bcc60b-506b-4ef3-9855-672da6bb152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199bf2-fc42-442e-927a-aac1be7ef19d}" ma:internalName="TaxCatchAll" ma:showField="CatchAllData" ma:web="e1bcc60b-506b-4ef3-9855-672da6bb15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417797-6676-4C3D-B3C1-22576C88E24E}">
  <ds:schemaRefs>
    <ds:schemaRef ds:uri="http://purl.org/dc/elements/1.1/"/>
    <ds:schemaRef ds:uri="a9d94040-8191-4aa7-a2c0-af38a40f39f3"/>
    <ds:schemaRef ds:uri="http://www.w3.org/XML/1998/namespace"/>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dcmitype/"/>
    <ds:schemaRef ds:uri="http://schemas.openxmlformats.org/package/2006/metadata/core-properties"/>
    <ds:schemaRef ds:uri="3e3faed1-0b61-475f-9b80-a3ed4bb61851"/>
    <ds:schemaRef ds:uri="e1bcc60b-506b-4ef3-9855-672da6bb1521"/>
    <ds:schemaRef ds:uri="b97c1a8e-5110-464a-816e-55fe5fabc994"/>
  </ds:schemaRefs>
</ds:datastoreItem>
</file>

<file path=customXml/itemProps2.xml><?xml version="1.0" encoding="utf-8"?>
<ds:datastoreItem xmlns:ds="http://schemas.openxmlformats.org/officeDocument/2006/customXml" ds:itemID="{FC63E597-E644-471B-816B-954AE0EACB35}">
  <ds:schemaRefs>
    <ds:schemaRef ds:uri="http://schemas.microsoft.com/sharepoint/v3/contenttype/forms"/>
  </ds:schemaRefs>
</ds:datastoreItem>
</file>

<file path=customXml/itemProps3.xml><?xml version="1.0" encoding="utf-8"?>
<ds:datastoreItem xmlns:ds="http://schemas.openxmlformats.org/officeDocument/2006/customXml" ds:itemID="{729CA088-FD11-4A1C-91C8-9858EEDB7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7c1a8e-5110-464a-816e-55fe5fabc994"/>
    <ds:schemaRef ds:uri="e1bcc60b-506b-4ef3-9855-672da6bb15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
  <TotalTime>1609</TotalTime>
  <Words>2516</Words>
  <Application>Microsoft Office PowerPoint</Application>
  <PresentationFormat>Custom</PresentationFormat>
  <Paragraphs>418</Paragraphs>
  <Slides>22</Slides>
  <Notes>12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ＭＳ Ｐゴシック</vt:lpstr>
      <vt:lpstr> Arial</vt:lpstr>
      <vt:lpstr>Arial</vt:lpstr>
      <vt:lpstr>Calibri</vt:lpstr>
      <vt:lpstr>Helvetica</vt:lpstr>
      <vt:lpstr>Tahoma</vt:lpstr>
      <vt:lpstr>Times New Roman</vt:lpstr>
      <vt:lpstr>Wingdings</vt:lpstr>
      <vt:lpstr>ZapfDingbats</vt:lpstr>
      <vt:lpstr>23_Office Theme</vt:lpstr>
      <vt:lpstr>24_Office Theme</vt:lpstr>
      <vt:lpstr>25_Office Theme</vt:lpstr>
      <vt:lpstr>PowerPoint Presentation</vt:lpstr>
      <vt:lpstr>PowerPoint Presentation</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LOE 2:  Healthcare Campaign Plan</vt:lpstr>
      <vt:lpstr>PowerPoint Presentation</vt:lpstr>
      <vt:lpstr>PowerPoint Presentation</vt:lpstr>
      <vt:lpstr>PowerPoint Presentation</vt:lpstr>
      <vt:lpstr>EFMP Eligibility</vt:lpstr>
      <vt:lpstr>EFMP Acronyms</vt:lpstr>
      <vt:lpstr>EFM Support Agencies</vt:lpstr>
      <vt:lpstr>Enrollment Process</vt:lpstr>
      <vt:lpstr>Enterprise - Exceptional Family  Member Program (E-EFMP)</vt:lpstr>
      <vt:lpstr>EFMP Knowledge Center</vt:lpstr>
      <vt:lpstr>PowerPoint Presentation</vt:lpstr>
      <vt:lpstr>Continuing Education Credit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{0D9B4C41-AE68-E811-814B-005056814A22}</dc:title>
  <dc:subject>TMT Overdue and Due In - ECC:</dc:subject>
  <dc:creator>Smith, Jessica SSG USARMY HQDA DAS (US)</dc:creator>
  <cp:lastModifiedBy>Lori Lawrence</cp:lastModifiedBy>
  <cp:revision>156</cp:revision>
  <cp:lastPrinted>2023-02-27T20:08:53Z</cp:lastPrinted>
  <dcterms:created xsi:type="dcterms:W3CDTF">2018-10-02T09:47:03Z</dcterms:created>
  <dcterms:modified xsi:type="dcterms:W3CDTF">2024-02-14T16:29:39Z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2018-10-02T00:00:00Z</vt:filetime>
  </property>
  <property fmtid="{D5CDD505-2E9C-101B-9397-08002B2CF9AE}" pid="3" name="Creator">
    <vt:lpwstr>Microsoft Reporting Services 12.0.0.0</vt:lpwstr>
  </property>
  <property fmtid="{D5CDD505-2E9C-101B-9397-08002B2CF9AE}" pid="4" name="LastSaved">
    <vt:filetime>2018-10-02T00:00:00Z</vt:filetime>
  </property>
  <property fmtid="{D5CDD505-2E9C-101B-9397-08002B2CF9AE}" pid="5" name="ContentTypeId">
    <vt:lpwstr>0x0101004E8D398BABD7B14B8E6CF8EA13DAA0AC</vt:lpwstr>
  </property>
  <property fmtid="{D5CDD505-2E9C-101B-9397-08002B2CF9AE}" pid="6" name="MediaServiceImageTags">
    <vt:lpwstr/>
  </property>
</Properties>
</file>