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339" r:id="rId5"/>
    <p:sldId id="301" r:id="rId6"/>
    <p:sldId id="308" r:id="rId7"/>
    <p:sldId id="312" r:id="rId8"/>
    <p:sldId id="313" r:id="rId9"/>
    <p:sldId id="314" r:id="rId10"/>
    <p:sldId id="321" r:id="rId11"/>
    <p:sldId id="317" r:id="rId12"/>
    <p:sldId id="319" r:id="rId13"/>
    <p:sldId id="315" r:id="rId14"/>
    <p:sldId id="331" r:id="rId15"/>
    <p:sldId id="334" r:id="rId16"/>
    <p:sldId id="332" r:id="rId17"/>
    <p:sldId id="318" r:id="rId18"/>
    <p:sldId id="335" r:id="rId19"/>
    <p:sldId id="328" r:id="rId20"/>
    <p:sldId id="338" r:id="rId21"/>
    <p:sldId id="336" r:id="rId22"/>
    <p:sldId id="340" r:id="rId23"/>
    <p:sldId id="341" r:id="rId24"/>
    <p:sldId id="311" r:id="rId25"/>
    <p:sldId id="302" r:id="rId26"/>
    <p:sldId id="264"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58916C-E457-F4E9-923B-249308255A67}" name="Ed A" initials="EA" userId="5942af4961db66d0" providerId="Windows Live"/>
  <p188:author id="{2997D09D-57A2-B89A-C6F9-A8D22ACA8F8B}" name="Pinder, Evette D LCDR USPHS DODHRA SAPRO (USA)" initials="PEDLUDS(" userId="Pinder, Evette D LCDR USPHS DODHRA SAPRO (USA)" providerId="None"/>
  <p188:author id="{06B301C5-533A-D831-2283-71D6ED7356E2}" name="Evette" initials="E" userId="Evett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asha Afanaseva" initials="DA" lastIdx="7" clrIdx="6">
    <p:extLst>
      <p:ext uri="{19B8F6BF-5375-455C-9EA6-DF929625EA0E}">
        <p15:presenceInfo xmlns:p15="http://schemas.microsoft.com/office/powerpoint/2012/main" userId="S::DAfanaseva@forsmarshgroup.com::55ca33ab-e73d-419a-bd5c-9f0b97b9bd2d" providerId="AD"/>
      </p:ext>
    </p:extLst>
  </p:cmAuthor>
  <p:cmAuthor id="1" name="Rose Hooks" initials="RH" lastIdx="28" clrIdx="0">
    <p:extLst>
      <p:ext uri="{19B8F6BF-5375-455C-9EA6-DF929625EA0E}">
        <p15:presenceInfo xmlns:p15="http://schemas.microsoft.com/office/powerpoint/2012/main" userId="S::RHooks@forsmarshgroup.com::aa188701-bca4-47e2-a7c9-06806e46b251" providerId="AD"/>
      </p:ext>
    </p:extLst>
  </p:cmAuthor>
  <p:cmAuthor id="8" name="Orsega, Susan (OS/OASH)" initials="OS(" lastIdx="3" clrIdx="7">
    <p:extLst>
      <p:ext uri="{19B8F6BF-5375-455C-9EA6-DF929625EA0E}">
        <p15:presenceInfo xmlns:p15="http://schemas.microsoft.com/office/powerpoint/2012/main" userId="S-1-5-21-1747495209-1248221918-2216747781-214402" providerId="AD"/>
      </p:ext>
    </p:extLst>
  </p:cmAuthor>
  <p:cmAuthor id="2" name="Hillarie Turner" initials="HT" lastIdx="7" clrIdx="1">
    <p:extLst>
      <p:ext uri="{19B8F6BF-5375-455C-9EA6-DF929625EA0E}">
        <p15:presenceInfo xmlns:p15="http://schemas.microsoft.com/office/powerpoint/2012/main" userId="S-1-5-21-3243076003-2867352681-1694583156-1168" providerId="AD"/>
      </p:ext>
    </p:extLst>
  </p:cmAuthor>
  <p:cmAuthor id="9" name="Hammond, Duane R. (CDC/NIOSH/DFSE/EPHB)" initials="H(" lastIdx="2" clrIdx="8">
    <p:extLst>
      <p:ext uri="{19B8F6BF-5375-455C-9EA6-DF929625EA0E}">
        <p15:presenceInfo xmlns:p15="http://schemas.microsoft.com/office/powerpoint/2012/main" userId="S::ahz0@cdc.gov::82dc34bc-c9a1-4647-a12b-a18d3e2cced1" providerId="AD"/>
      </p:ext>
    </p:extLst>
  </p:cmAuthor>
  <p:cmAuthor id="3" name="Channer, Amber (OS/OASH)" initials="CA(" lastIdx="3" clrIdx="2">
    <p:extLst>
      <p:ext uri="{19B8F6BF-5375-455C-9EA6-DF929625EA0E}">
        <p15:presenceInfo xmlns:p15="http://schemas.microsoft.com/office/powerpoint/2012/main" userId="S-1-5-21-1747495209-1248221918-2216747781-170555" providerId="AD"/>
      </p:ext>
    </p:extLst>
  </p:cmAuthor>
  <p:cmAuthor id="10" name="Tiesman, Hope M. (CDC/NIOSH/DSR/AFEB)" initials="T(" lastIdx="4" clrIdx="9">
    <p:extLst>
      <p:ext uri="{19B8F6BF-5375-455C-9EA6-DF929625EA0E}">
        <p15:presenceInfo xmlns:p15="http://schemas.microsoft.com/office/powerpoint/2012/main" userId="S::fto9@cdc.gov::39ed6ee9-a105-4922-bc3a-5adc7b731f24" providerId="AD"/>
      </p:ext>
    </p:extLst>
  </p:cmAuthor>
  <p:cmAuthor id="4" name="Chambers, Zakiya (OS/OASH)" initials="CZ(" lastIdx="4" clrIdx="3">
    <p:extLst>
      <p:ext uri="{19B8F6BF-5375-455C-9EA6-DF929625EA0E}">
        <p15:presenceInfo xmlns:p15="http://schemas.microsoft.com/office/powerpoint/2012/main" userId="S-1-5-21-1747495209-1248221918-2216747781-164441" providerId="AD"/>
      </p:ext>
    </p:extLst>
  </p:cmAuthor>
  <p:cmAuthor id="11" name="Martinez, Marisol (CDC/NIOSH/WTCHP)" initials="MM(" lastIdx="7" clrIdx="10">
    <p:extLst>
      <p:ext uri="{19B8F6BF-5375-455C-9EA6-DF929625EA0E}">
        <p15:presenceInfo xmlns:p15="http://schemas.microsoft.com/office/powerpoint/2012/main" userId="S::nbu1@cdc.gov::863cd660-6b78-4f6f-a960-cd2ef256b841" providerId="AD"/>
      </p:ext>
    </p:extLst>
  </p:cmAuthor>
  <p:cmAuthor id="5" name="Anderson, Whitney (OS/OASH)" initials="AW(" lastIdx="4" clrIdx="4">
    <p:extLst>
      <p:ext uri="{19B8F6BF-5375-455C-9EA6-DF929625EA0E}">
        <p15:presenceInfo xmlns:p15="http://schemas.microsoft.com/office/powerpoint/2012/main" userId="S-1-5-21-1747495209-1248221918-2216747781-227122" providerId="AD"/>
      </p:ext>
    </p:extLst>
  </p:cmAuthor>
  <p:cmAuthor id="6" name="Migliaccio-Grabill, Kate (HHS/OASH)" initials="MK(" lastIdx="2" clrIdx="5">
    <p:extLst>
      <p:ext uri="{19B8F6BF-5375-455C-9EA6-DF929625EA0E}">
        <p15:presenceInfo xmlns:p15="http://schemas.microsoft.com/office/powerpoint/2012/main" userId="S-1-5-21-1747495209-1248221918-2216747781-190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645"/>
    <a:srgbClr val="173443"/>
    <a:srgbClr val="123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162"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BEF8C2-B48B-0F4B-8539-43205B1FCCC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8986AC-67DB-C048-92B0-7D5AEF9FC89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6DCE9F3-03BA-3945-98EA-3A5C696CF1D2}" type="datetimeFigureOut">
              <a:rPr lang="en-US" smtClean="0"/>
              <a:t>2/6/2024</a:t>
            </a:fld>
            <a:endParaRPr lang="en-US"/>
          </a:p>
        </p:txBody>
      </p:sp>
      <p:sp>
        <p:nvSpPr>
          <p:cNvPr id="4" name="Footer Placeholder 3">
            <a:extLst>
              <a:ext uri="{FF2B5EF4-FFF2-40B4-BE49-F238E27FC236}">
                <a16:creationId xmlns:a16="http://schemas.microsoft.com/office/drawing/2014/main" id="{3C2EC8B2-A96C-BB4A-9377-F4214ED16B6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DCF35A-B37E-EE4F-8FAF-A2135B4AB86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A9C1A1-DAAB-7240-BEF9-7D72A1794528}" type="slidenum">
              <a:rPr lang="en-US" smtClean="0"/>
              <a:t>‹#›</a:t>
            </a:fld>
            <a:endParaRPr lang="en-US"/>
          </a:p>
        </p:txBody>
      </p:sp>
    </p:spTree>
    <p:extLst>
      <p:ext uri="{BB962C8B-B14F-4D97-AF65-F5344CB8AC3E}">
        <p14:creationId xmlns:p14="http://schemas.microsoft.com/office/powerpoint/2010/main" val="3425080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66E9AB1D-3143-4159-BCDA-BA06C92809A9}" type="datetimeFigureOut">
              <a:rPr lang="en-US" smtClean="0"/>
              <a:t>2/6/2024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180E00C5-D18A-4FBB-B347-8B41F86CA479}" type="slidenum">
              <a:rPr lang="en-US" smtClean="0"/>
              <a:t>‹#›</a:t>
            </a:fld>
            <a:endParaRPr lang="en-US"/>
          </a:p>
        </p:txBody>
      </p:sp>
    </p:spTree>
    <p:extLst>
      <p:ext uri="{BB962C8B-B14F-4D97-AF65-F5344CB8AC3E}">
        <p14:creationId xmlns:p14="http://schemas.microsoft.com/office/powerpoint/2010/main" val="46494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3</a:t>
            </a:fld>
            <a:endParaRPr lang="en-US"/>
          </a:p>
        </p:txBody>
      </p:sp>
    </p:spTree>
    <p:extLst>
      <p:ext uri="{BB962C8B-B14F-4D97-AF65-F5344CB8AC3E}">
        <p14:creationId xmlns:p14="http://schemas.microsoft.com/office/powerpoint/2010/main" val="137723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12</a:t>
            </a:fld>
            <a:endParaRPr lang="en-US"/>
          </a:p>
        </p:txBody>
      </p:sp>
    </p:spTree>
    <p:extLst>
      <p:ext uri="{BB962C8B-B14F-4D97-AF65-F5344CB8AC3E}">
        <p14:creationId xmlns:p14="http://schemas.microsoft.com/office/powerpoint/2010/main" val="69936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13</a:t>
            </a:fld>
            <a:endParaRPr lang="en-US"/>
          </a:p>
        </p:txBody>
      </p:sp>
    </p:spTree>
    <p:extLst>
      <p:ext uri="{BB962C8B-B14F-4D97-AF65-F5344CB8AC3E}">
        <p14:creationId xmlns:p14="http://schemas.microsoft.com/office/powerpoint/2010/main" val="2755789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14</a:t>
            </a:fld>
            <a:endParaRPr lang="en-US"/>
          </a:p>
        </p:txBody>
      </p:sp>
    </p:spTree>
    <p:extLst>
      <p:ext uri="{BB962C8B-B14F-4D97-AF65-F5344CB8AC3E}">
        <p14:creationId xmlns:p14="http://schemas.microsoft.com/office/powerpoint/2010/main" val="90847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15</a:t>
            </a:fld>
            <a:endParaRPr lang="en-US"/>
          </a:p>
        </p:txBody>
      </p:sp>
    </p:spTree>
    <p:extLst>
      <p:ext uri="{BB962C8B-B14F-4D97-AF65-F5344CB8AC3E}">
        <p14:creationId xmlns:p14="http://schemas.microsoft.com/office/powerpoint/2010/main" val="407368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16</a:t>
            </a:fld>
            <a:endParaRPr lang="en-US"/>
          </a:p>
        </p:txBody>
      </p:sp>
    </p:spTree>
    <p:extLst>
      <p:ext uri="{BB962C8B-B14F-4D97-AF65-F5344CB8AC3E}">
        <p14:creationId xmlns:p14="http://schemas.microsoft.com/office/powerpoint/2010/main" val="958785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17</a:t>
            </a:fld>
            <a:endParaRPr lang="en-US"/>
          </a:p>
        </p:txBody>
      </p:sp>
    </p:spTree>
    <p:extLst>
      <p:ext uri="{BB962C8B-B14F-4D97-AF65-F5344CB8AC3E}">
        <p14:creationId xmlns:p14="http://schemas.microsoft.com/office/powerpoint/2010/main" val="2844231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18</a:t>
            </a:fld>
            <a:endParaRPr lang="en-US"/>
          </a:p>
        </p:txBody>
      </p:sp>
    </p:spTree>
    <p:extLst>
      <p:ext uri="{BB962C8B-B14F-4D97-AF65-F5344CB8AC3E}">
        <p14:creationId xmlns:p14="http://schemas.microsoft.com/office/powerpoint/2010/main" val="681437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19</a:t>
            </a:fld>
            <a:endParaRPr lang="en-US"/>
          </a:p>
        </p:txBody>
      </p:sp>
    </p:spTree>
    <p:extLst>
      <p:ext uri="{BB962C8B-B14F-4D97-AF65-F5344CB8AC3E}">
        <p14:creationId xmlns:p14="http://schemas.microsoft.com/office/powerpoint/2010/main" val="1167495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20</a:t>
            </a:fld>
            <a:endParaRPr lang="en-US"/>
          </a:p>
        </p:txBody>
      </p:sp>
    </p:spTree>
    <p:extLst>
      <p:ext uri="{BB962C8B-B14F-4D97-AF65-F5344CB8AC3E}">
        <p14:creationId xmlns:p14="http://schemas.microsoft.com/office/powerpoint/2010/main" val="1728274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21</a:t>
            </a:fld>
            <a:endParaRPr lang="en-US"/>
          </a:p>
        </p:txBody>
      </p:sp>
    </p:spTree>
    <p:extLst>
      <p:ext uri="{BB962C8B-B14F-4D97-AF65-F5344CB8AC3E}">
        <p14:creationId xmlns:p14="http://schemas.microsoft.com/office/powerpoint/2010/main" val="345713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4</a:t>
            </a:fld>
            <a:endParaRPr lang="en-US"/>
          </a:p>
        </p:txBody>
      </p:sp>
    </p:spTree>
    <p:extLst>
      <p:ext uri="{BB962C8B-B14F-4D97-AF65-F5344CB8AC3E}">
        <p14:creationId xmlns:p14="http://schemas.microsoft.com/office/powerpoint/2010/main" val="405380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5</a:t>
            </a:fld>
            <a:endParaRPr lang="en-US"/>
          </a:p>
        </p:txBody>
      </p:sp>
    </p:spTree>
    <p:extLst>
      <p:ext uri="{BB962C8B-B14F-4D97-AF65-F5344CB8AC3E}">
        <p14:creationId xmlns:p14="http://schemas.microsoft.com/office/powerpoint/2010/main" val="269096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6</a:t>
            </a:fld>
            <a:endParaRPr lang="en-US"/>
          </a:p>
        </p:txBody>
      </p:sp>
    </p:spTree>
    <p:extLst>
      <p:ext uri="{BB962C8B-B14F-4D97-AF65-F5344CB8AC3E}">
        <p14:creationId xmlns:p14="http://schemas.microsoft.com/office/powerpoint/2010/main" val="204750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7</a:t>
            </a:fld>
            <a:endParaRPr lang="en-US"/>
          </a:p>
        </p:txBody>
      </p:sp>
    </p:spTree>
    <p:extLst>
      <p:ext uri="{BB962C8B-B14F-4D97-AF65-F5344CB8AC3E}">
        <p14:creationId xmlns:p14="http://schemas.microsoft.com/office/powerpoint/2010/main" val="226102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8</a:t>
            </a:fld>
            <a:endParaRPr lang="en-US"/>
          </a:p>
        </p:txBody>
      </p:sp>
    </p:spTree>
    <p:extLst>
      <p:ext uri="{BB962C8B-B14F-4D97-AF65-F5344CB8AC3E}">
        <p14:creationId xmlns:p14="http://schemas.microsoft.com/office/powerpoint/2010/main" val="127802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9</a:t>
            </a:fld>
            <a:endParaRPr lang="en-US"/>
          </a:p>
        </p:txBody>
      </p:sp>
    </p:spTree>
    <p:extLst>
      <p:ext uri="{BB962C8B-B14F-4D97-AF65-F5344CB8AC3E}">
        <p14:creationId xmlns:p14="http://schemas.microsoft.com/office/powerpoint/2010/main" val="235037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10</a:t>
            </a:fld>
            <a:endParaRPr lang="en-US"/>
          </a:p>
        </p:txBody>
      </p:sp>
    </p:spTree>
    <p:extLst>
      <p:ext uri="{BB962C8B-B14F-4D97-AF65-F5344CB8AC3E}">
        <p14:creationId xmlns:p14="http://schemas.microsoft.com/office/powerpoint/2010/main" val="127267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11</a:t>
            </a:fld>
            <a:endParaRPr lang="en-US"/>
          </a:p>
        </p:txBody>
      </p:sp>
    </p:spTree>
    <p:extLst>
      <p:ext uri="{BB962C8B-B14F-4D97-AF65-F5344CB8AC3E}">
        <p14:creationId xmlns:p14="http://schemas.microsoft.com/office/powerpoint/2010/main" val="924980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3.png"/><Relationship Id="rId7" Type="http://schemas.openxmlformats.org/officeDocument/2006/relationships/hyperlink" Target="https://twitter.com/usphscc"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hyperlink" Target="https://www.facebook.com/USSurgeonGeneral/" TargetMode="Externa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A3FEB0-09AB-CC43-8BAC-CCAC393C572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49048" t="963" r="35367" b="1033"/>
          <a:stretch/>
        </p:blipFill>
        <p:spPr>
          <a:xfrm>
            <a:off x="8991599" y="-1"/>
            <a:ext cx="3200401" cy="6858000"/>
          </a:xfrm>
          <a:prstGeom prst="rect">
            <a:avLst/>
          </a:prstGeom>
        </p:spPr>
      </p:pic>
      <p:sp>
        <p:nvSpPr>
          <p:cNvPr id="2" name="Title 1"/>
          <p:cNvSpPr>
            <a:spLocks noGrp="1"/>
          </p:cNvSpPr>
          <p:nvPr>
            <p:ph type="ctrTitle" hasCustomPrompt="1"/>
          </p:nvPr>
        </p:nvSpPr>
        <p:spPr>
          <a:xfrm>
            <a:off x="914400" y="571559"/>
            <a:ext cx="7794171" cy="1340212"/>
          </a:xfrm>
        </p:spPr>
        <p:txBody>
          <a:bodyPr anchor="t" anchorCtr="0">
            <a:normAutofit/>
          </a:bodyPr>
          <a:lstStyle>
            <a:lvl1pPr algn="l">
              <a:defRPr sz="3600" b="1">
                <a:solidFill>
                  <a:schemeClr val="bg1"/>
                </a:solidFill>
              </a:defRPr>
            </a:lvl1pPr>
          </a:lstStyle>
          <a:p>
            <a:r>
              <a:rPr lang="en-US"/>
              <a:t>TITLE, ARIAL BOLD, ALL CAPS</a:t>
            </a:r>
            <a:br>
              <a:rPr lang="en-US"/>
            </a:br>
            <a:r>
              <a:rPr lang="en-US"/>
              <a:t>36 </a:t>
            </a:r>
            <a:r>
              <a:rPr lang="en-US" err="1"/>
              <a:t>pt</a:t>
            </a:r>
            <a:endParaRPr lang="en-US"/>
          </a:p>
        </p:txBody>
      </p:sp>
      <p:sp>
        <p:nvSpPr>
          <p:cNvPr id="3" name="Subtitle 2"/>
          <p:cNvSpPr>
            <a:spLocks noGrp="1"/>
          </p:cNvSpPr>
          <p:nvPr>
            <p:ph type="subTitle" idx="1" hasCustomPrompt="1"/>
          </p:nvPr>
        </p:nvSpPr>
        <p:spPr>
          <a:xfrm>
            <a:off x="914400" y="2064820"/>
            <a:ext cx="7794171" cy="914400"/>
          </a:xfrm>
        </p:spPr>
        <p:txBody>
          <a:bodyPr>
            <a:normAutofit/>
          </a:bodyPr>
          <a:lstStyle>
            <a:lvl1pPr marL="0" indent="0" algn="l">
              <a:buNone/>
              <a:defRPr sz="2800"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Arial Body, 28pt</a:t>
            </a:r>
          </a:p>
        </p:txBody>
      </p:sp>
      <p:sp>
        <p:nvSpPr>
          <p:cNvPr id="12" name="Rectangle 11">
            <a:extLst>
              <a:ext uri="{FF2B5EF4-FFF2-40B4-BE49-F238E27FC236}">
                <a16:creationId xmlns:a16="http://schemas.microsoft.com/office/drawing/2014/main" id="{03C9A20E-1506-9F4A-9136-E2DB5120F841}"/>
              </a:ext>
            </a:extLst>
          </p:cNvPr>
          <p:cNvSpPr/>
          <p:nvPr userDrawn="1"/>
        </p:nvSpPr>
        <p:spPr>
          <a:xfrm>
            <a:off x="0" y="6267451"/>
            <a:ext cx="12192000" cy="590550"/>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1ED626AE-ECEC-1C40-AF81-F68595D5E9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4052" y="726729"/>
            <a:ext cx="1860813" cy="1795291"/>
          </a:xfrm>
          <a:prstGeom prst="rect">
            <a:avLst/>
          </a:prstGeom>
        </p:spPr>
      </p:pic>
      <p:sp>
        <p:nvSpPr>
          <p:cNvPr id="5" name="Text Placeholder 4">
            <a:extLst>
              <a:ext uri="{FF2B5EF4-FFF2-40B4-BE49-F238E27FC236}">
                <a16:creationId xmlns:a16="http://schemas.microsoft.com/office/drawing/2014/main" id="{CA9505D0-A6DC-A84B-BBD8-CF7B8C86ED28}"/>
              </a:ext>
            </a:extLst>
          </p:cNvPr>
          <p:cNvSpPr>
            <a:spLocks noGrp="1"/>
          </p:cNvSpPr>
          <p:nvPr>
            <p:ph type="body" sz="quarter" idx="10" hasCustomPrompt="1"/>
          </p:nvPr>
        </p:nvSpPr>
        <p:spPr>
          <a:xfrm>
            <a:off x="323193" y="6368487"/>
            <a:ext cx="3200400" cy="449724"/>
          </a:xfrm>
          <a:ln>
            <a:noFill/>
          </a:ln>
        </p:spPr>
        <p:txBody>
          <a:bodyPr>
            <a:normAutofit/>
          </a:bodyPr>
          <a:lstStyle>
            <a:lvl1pPr marL="0" indent="0">
              <a:buNone/>
              <a:defRPr sz="2000">
                <a:solidFill>
                  <a:schemeClr val="bg1"/>
                </a:solidFill>
              </a:defRPr>
            </a:lvl1pPr>
            <a:lvl2pPr marL="609585" indent="0">
              <a:buNone/>
              <a:defRPr/>
            </a:lvl2pPr>
            <a:lvl3pPr marL="1219170" indent="0">
              <a:buNone/>
              <a:defRPr/>
            </a:lvl3pPr>
            <a:lvl4pPr marL="1828755" indent="0">
              <a:buNone/>
              <a:defRPr/>
            </a:lvl4pPr>
            <a:lvl5pPr marL="2438339" indent="0">
              <a:buNone/>
              <a:defRPr/>
            </a:lvl5pPr>
          </a:lstStyle>
          <a:p>
            <a:pPr lvl="0"/>
            <a:r>
              <a:rPr lang="en-US"/>
              <a:t>Presenter Name, Title</a:t>
            </a:r>
          </a:p>
        </p:txBody>
      </p:sp>
      <p:sp>
        <p:nvSpPr>
          <p:cNvPr id="9" name="Rectangle 8">
            <a:extLst>
              <a:ext uri="{FF2B5EF4-FFF2-40B4-BE49-F238E27FC236}">
                <a16:creationId xmlns:a16="http://schemas.microsoft.com/office/drawing/2014/main" id="{820E09BB-78DA-5741-8D9C-52C42A808F25}"/>
              </a:ext>
            </a:extLst>
          </p:cNvPr>
          <p:cNvSpPr/>
          <p:nvPr userDrawn="1"/>
        </p:nvSpPr>
        <p:spPr>
          <a:xfrm>
            <a:off x="647135" y="726729"/>
            <a:ext cx="62313" cy="1732692"/>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5CFADC-A7B0-4146-A67E-51C61D0DCEA6}"/>
              </a:ext>
            </a:extLst>
          </p:cNvPr>
          <p:cNvSpPr/>
          <p:nvPr userDrawn="1"/>
        </p:nvSpPr>
        <p:spPr>
          <a:xfrm>
            <a:off x="407984" y="726729"/>
            <a:ext cx="62313" cy="1732692"/>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6295800F-821E-6247-83BA-A7A3DCA7EF2B}"/>
              </a:ext>
            </a:extLst>
          </p:cNvPr>
          <p:cNvSpPr>
            <a:spLocks noGrp="1"/>
          </p:cNvSpPr>
          <p:nvPr>
            <p:ph type="pic" sz="quarter" idx="11"/>
          </p:nvPr>
        </p:nvSpPr>
        <p:spPr>
          <a:xfrm>
            <a:off x="0" y="2979737"/>
            <a:ext cx="12192000" cy="3348959"/>
          </a:xfrm>
        </p:spPr>
        <p:txBody>
          <a:bodyPr/>
          <a:lstStyle/>
          <a:p>
            <a:endParaRPr lang="en-US"/>
          </a:p>
        </p:txBody>
      </p:sp>
      <p:sp>
        <p:nvSpPr>
          <p:cNvPr id="14" name="Text Placeholder 4">
            <a:extLst>
              <a:ext uri="{FF2B5EF4-FFF2-40B4-BE49-F238E27FC236}">
                <a16:creationId xmlns:a16="http://schemas.microsoft.com/office/drawing/2014/main" id="{3AA2B0CC-1D78-6643-8ADE-13F5136E625B}"/>
              </a:ext>
            </a:extLst>
          </p:cNvPr>
          <p:cNvSpPr>
            <a:spLocks noGrp="1"/>
          </p:cNvSpPr>
          <p:nvPr>
            <p:ph type="body" sz="quarter" idx="12" hasCustomPrompt="1"/>
          </p:nvPr>
        </p:nvSpPr>
        <p:spPr>
          <a:xfrm>
            <a:off x="8387256" y="6368487"/>
            <a:ext cx="3200400" cy="449724"/>
          </a:xfrm>
          <a:ln>
            <a:noFill/>
          </a:ln>
        </p:spPr>
        <p:txBody>
          <a:bodyPr>
            <a:normAutofit/>
          </a:bodyPr>
          <a:lstStyle>
            <a:lvl1pPr marL="0" indent="0" algn="r">
              <a:buNone/>
              <a:defRPr sz="2000">
                <a:solidFill>
                  <a:schemeClr val="bg1"/>
                </a:solidFill>
              </a:defRPr>
            </a:lvl1pPr>
            <a:lvl2pPr marL="609585" indent="0">
              <a:buNone/>
              <a:defRPr/>
            </a:lvl2pPr>
            <a:lvl3pPr marL="1219170" indent="0">
              <a:buNone/>
              <a:defRPr/>
            </a:lvl3pPr>
            <a:lvl4pPr marL="1828755" indent="0">
              <a:buNone/>
              <a:defRPr/>
            </a:lvl4pPr>
            <a:lvl5pPr marL="2438339" indent="0">
              <a:buNone/>
              <a:defRPr/>
            </a:lvl5pPr>
          </a:lstStyle>
          <a:p>
            <a:pPr lvl="0"/>
            <a:r>
              <a:rPr lang="en-US"/>
              <a:t>Date</a:t>
            </a:r>
          </a:p>
        </p:txBody>
      </p:sp>
    </p:spTree>
    <p:extLst>
      <p:ext uri="{BB962C8B-B14F-4D97-AF65-F5344CB8AC3E}">
        <p14:creationId xmlns:p14="http://schemas.microsoft.com/office/powerpoint/2010/main" val="276783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E065F-9071-E840-93FC-0FFF2AD44CA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215" t="279" r="34047" b="51444"/>
          <a:stretch/>
        </p:blipFill>
        <p:spPr>
          <a:xfrm>
            <a:off x="-5259" y="-71119"/>
            <a:ext cx="12192000" cy="3050858"/>
          </a:xfrm>
          <a:prstGeom prst="rect">
            <a:avLst/>
          </a:prstGeom>
        </p:spPr>
      </p:pic>
      <p:sp>
        <p:nvSpPr>
          <p:cNvPr id="4" name="Rectangle 3">
            <a:extLst>
              <a:ext uri="{FF2B5EF4-FFF2-40B4-BE49-F238E27FC236}">
                <a16:creationId xmlns:a16="http://schemas.microsoft.com/office/drawing/2014/main" id="{31BAE4F3-67AD-5046-BA17-23EF3507710F}"/>
              </a:ext>
            </a:extLst>
          </p:cNvPr>
          <p:cNvSpPr/>
          <p:nvPr userDrawn="1"/>
        </p:nvSpPr>
        <p:spPr>
          <a:xfrm>
            <a:off x="-1" y="1201193"/>
            <a:ext cx="9985249" cy="1470025"/>
          </a:xfrm>
          <a:prstGeom prst="rect">
            <a:avLst/>
          </a:prstGeom>
          <a:solidFill>
            <a:schemeClr val="tx2">
              <a:lumMod val="10000"/>
            </a:schemeClr>
          </a:solidFill>
          <a:ln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DB5D6DC-3286-9547-8661-3FE447A52094}"/>
              </a:ext>
            </a:extLst>
          </p:cNvPr>
          <p:cNvSpPr>
            <a:spLocks noGrp="1"/>
          </p:cNvSpPr>
          <p:nvPr>
            <p:ph type="ctrTitle" hasCustomPrompt="1"/>
          </p:nvPr>
        </p:nvSpPr>
        <p:spPr>
          <a:xfrm>
            <a:off x="914400" y="1201193"/>
            <a:ext cx="7794171" cy="1470025"/>
          </a:xfrm>
        </p:spPr>
        <p:txBody>
          <a:bodyPr>
            <a:normAutofit/>
          </a:bodyPr>
          <a:lstStyle>
            <a:lvl1pPr algn="l">
              <a:defRPr sz="3200" b="1">
                <a:solidFill>
                  <a:schemeClr val="bg1"/>
                </a:solidFill>
              </a:defRPr>
            </a:lvl1pPr>
          </a:lstStyle>
          <a:p>
            <a:r>
              <a:rPr lang="en-US"/>
              <a:t>Section Title, Arial Bold, 32 </a:t>
            </a:r>
            <a:r>
              <a:rPr lang="en-US" err="1"/>
              <a:t>pt</a:t>
            </a:r>
            <a:endParaRPr lang="en-US"/>
          </a:p>
        </p:txBody>
      </p:sp>
      <p:sp>
        <p:nvSpPr>
          <p:cNvPr id="8" name="Rectangle 7">
            <a:extLst>
              <a:ext uri="{FF2B5EF4-FFF2-40B4-BE49-F238E27FC236}">
                <a16:creationId xmlns:a16="http://schemas.microsoft.com/office/drawing/2014/main" id="{592067DB-9389-8148-9AD4-338B1FA93EC2}"/>
              </a:ext>
            </a:extLst>
          </p:cNvPr>
          <p:cNvSpPr/>
          <p:nvPr userDrawn="1"/>
        </p:nvSpPr>
        <p:spPr>
          <a:xfrm>
            <a:off x="664172"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96F6A5-C238-444C-9134-545435D8BE69}"/>
              </a:ext>
            </a:extLst>
          </p:cNvPr>
          <p:cNvSpPr/>
          <p:nvPr userDrawn="1"/>
        </p:nvSpPr>
        <p:spPr>
          <a:xfrm>
            <a:off x="425021"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13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9E7165-FEAA-4443-8CF8-E28F2D999B5D}"/>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49048" t="3916" r="33495" b="-8079"/>
          <a:stretch/>
        </p:blipFill>
        <p:spPr>
          <a:xfrm>
            <a:off x="8818880" y="0"/>
            <a:ext cx="3373120" cy="6857999"/>
          </a:xfrm>
          <a:prstGeom prst="rect">
            <a:avLst/>
          </a:prstGeom>
        </p:spPr>
      </p:pic>
      <p:sp>
        <p:nvSpPr>
          <p:cNvPr id="6" name="Title 1">
            <a:extLst>
              <a:ext uri="{FF2B5EF4-FFF2-40B4-BE49-F238E27FC236}">
                <a16:creationId xmlns:a16="http://schemas.microsoft.com/office/drawing/2014/main" id="{6574E564-D362-C144-80D5-D67E98E10F2A}"/>
              </a:ext>
            </a:extLst>
          </p:cNvPr>
          <p:cNvSpPr>
            <a:spLocks noGrp="1"/>
          </p:cNvSpPr>
          <p:nvPr>
            <p:ph type="ctrTitle" hasCustomPrompt="1"/>
          </p:nvPr>
        </p:nvSpPr>
        <p:spPr>
          <a:xfrm>
            <a:off x="914400" y="1582194"/>
            <a:ext cx="4613275" cy="708520"/>
          </a:xfrm>
        </p:spPr>
        <p:txBody>
          <a:bodyPr anchor="t" anchorCtr="0">
            <a:normAutofit/>
          </a:bodyPr>
          <a:lstStyle>
            <a:lvl1pPr algn="l">
              <a:defRPr sz="3200" b="1">
                <a:solidFill>
                  <a:schemeClr val="bg1"/>
                </a:solidFill>
              </a:defRPr>
            </a:lvl1pPr>
          </a:lstStyle>
          <a:p>
            <a:r>
              <a:rPr lang="en-US"/>
              <a:t>Thank You, 32 </a:t>
            </a:r>
            <a:r>
              <a:rPr lang="en-US" err="1"/>
              <a:t>pt</a:t>
            </a:r>
            <a:endParaRPr lang="en-US"/>
          </a:p>
        </p:txBody>
      </p:sp>
      <p:cxnSp>
        <p:nvCxnSpPr>
          <p:cNvPr id="7" name="Straight Connector 6">
            <a:extLst>
              <a:ext uri="{FF2B5EF4-FFF2-40B4-BE49-F238E27FC236}">
                <a16:creationId xmlns:a16="http://schemas.microsoft.com/office/drawing/2014/main" id="{E3D6C17C-37C8-6949-A675-DD8193329926}"/>
              </a:ext>
            </a:extLst>
          </p:cNvPr>
          <p:cNvCxnSpPr/>
          <p:nvPr userDrawn="1"/>
        </p:nvCxnSpPr>
        <p:spPr>
          <a:xfrm>
            <a:off x="1008529" y="1490133"/>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08C9353-1B12-1D4B-AEAA-C4FE7D2CC431}"/>
              </a:ext>
            </a:extLst>
          </p:cNvPr>
          <p:cNvSpPr>
            <a:spLocks noGrp="1"/>
          </p:cNvSpPr>
          <p:nvPr>
            <p:ph type="body" sz="quarter" idx="10" hasCustomPrompt="1"/>
          </p:nvPr>
        </p:nvSpPr>
        <p:spPr>
          <a:xfrm>
            <a:off x="914400" y="2507561"/>
            <a:ext cx="4613275" cy="1881271"/>
          </a:xfrm>
        </p:spPr>
        <p:txBody>
          <a:bodyPr>
            <a:normAutofit/>
          </a:bodyPr>
          <a:lstStyle>
            <a:lvl1pPr marL="0" indent="0">
              <a:buNone/>
              <a:defRPr sz="2400">
                <a:solidFill>
                  <a:schemeClr val="bg1"/>
                </a:solidFill>
              </a:defRPr>
            </a:lvl1pPr>
          </a:lstStyle>
          <a:p>
            <a:pPr lvl="0"/>
            <a:r>
              <a:rPr lang="en-US"/>
              <a:t>Name</a:t>
            </a:r>
          </a:p>
          <a:p>
            <a:pPr lvl="0"/>
            <a:r>
              <a:rPr lang="en-US"/>
              <a:t>Title</a:t>
            </a:r>
          </a:p>
          <a:p>
            <a:pPr lvl="0"/>
            <a:r>
              <a:rPr lang="en-US"/>
              <a:t>Phone number</a:t>
            </a:r>
          </a:p>
          <a:p>
            <a:pPr lvl="0"/>
            <a:r>
              <a:rPr lang="en-US"/>
              <a:t>Email</a:t>
            </a:r>
          </a:p>
        </p:txBody>
      </p:sp>
      <p:pic>
        <p:nvPicPr>
          <p:cNvPr id="14" name="Graphic 13">
            <a:extLst>
              <a:ext uri="{FF2B5EF4-FFF2-40B4-BE49-F238E27FC236}">
                <a16:creationId xmlns:a16="http://schemas.microsoft.com/office/drawing/2014/main" id="{D6BC4E00-1CAA-6D45-A1AE-5F409A830B5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9381" y="4735517"/>
            <a:ext cx="3233758" cy="708520"/>
          </a:xfrm>
          <a:prstGeom prst="rect">
            <a:avLst/>
          </a:prstGeom>
        </p:spPr>
      </p:pic>
      <p:sp>
        <p:nvSpPr>
          <p:cNvPr id="15" name="Rectangle 14">
            <a:extLst>
              <a:ext uri="{FF2B5EF4-FFF2-40B4-BE49-F238E27FC236}">
                <a16:creationId xmlns:a16="http://schemas.microsoft.com/office/drawing/2014/main" id="{9557C841-2B2B-3946-AECA-0AD3DB9BBC9F}"/>
              </a:ext>
            </a:extLst>
          </p:cNvPr>
          <p:cNvSpPr/>
          <p:nvPr userDrawn="1"/>
        </p:nvSpPr>
        <p:spPr>
          <a:xfrm>
            <a:off x="0" y="6244617"/>
            <a:ext cx="12192000" cy="613383"/>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9E287AA1-09CB-2C48-ADEB-9CAAEF0D7B1A}"/>
              </a:ext>
            </a:extLst>
          </p:cNvPr>
          <p:cNvSpPr>
            <a:spLocks noGrp="1"/>
          </p:cNvSpPr>
          <p:nvPr>
            <p:ph type="body" sz="quarter" idx="11" hasCustomPrompt="1"/>
          </p:nvPr>
        </p:nvSpPr>
        <p:spPr>
          <a:xfrm>
            <a:off x="914400" y="6304548"/>
            <a:ext cx="1842193" cy="506317"/>
          </a:xfrm>
        </p:spPr>
        <p:txBody>
          <a:bodyPr>
            <a:normAutofit/>
          </a:bodyPr>
          <a:lstStyle>
            <a:lvl1pPr marL="0" indent="0">
              <a:buNone/>
              <a:defRPr sz="2400" b="0" i="0">
                <a:solidFill>
                  <a:schemeClr val="bg1"/>
                </a:solidFill>
                <a:latin typeface="Arial" panose="020B0604020202020204" pitchFamily="34" charset="0"/>
                <a:cs typeface="Arial" panose="020B0604020202020204" pitchFamily="34" charset="0"/>
              </a:defRPr>
            </a:lvl1pPr>
          </a:lstStyle>
          <a:p>
            <a:pPr lvl="0"/>
            <a:r>
              <a:rPr lang="en-US" err="1"/>
              <a:t>usphs.gov</a:t>
            </a:r>
            <a:endParaRPr lang="en-US"/>
          </a:p>
        </p:txBody>
      </p:sp>
      <p:pic>
        <p:nvPicPr>
          <p:cNvPr id="12" name="Picture 11">
            <a:hlinkClick r:id="rId5"/>
            <a:extLst>
              <a:ext uri="{FF2B5EF4-FFF2-40B4-BE49-F238E27FC236}">
                <a16:creationId xmlns:a16="http://schemas.microsoft.com/office/drawing/2014/main" id="{9455115D-B7D0-0949-AE1E-9FC77B7A4E0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20612" y="6378435"/>
            <a:ext cx="143650" cy="307463"/>
          </a:xfrm>
          <a:prstGeom prst="rect">
            <a:avLst/>
          </a:prstGeom>
        </p:spPr>
      </p:pic>
      <p:pic>
        <p:nvPicPr>
          <p:cNvPr id="13" name="Picture 12">
            <a:hlinkClick r:id="rId7"/>
            <a:extLst>
              <a:ext uri="{FF2B5EF4-FFF2-40B4-BE49-F238E27FC236}">
                <a16:creationId xmlns:a16="http://schemas.microsoft.com/office/drawing/2014/main" id="{20961C35-B147-F84C-B564-43A3F538E86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963829" y="6425243"/>
            <a:ext cx="302422" cy="245718"/>
          </a:xfrm>
          <a:prstGeom prst="rect">
            <a:avLst/>
          </a:prstGeom>
        </p:spPr>
      </p:pic>
    </p:spTree>
    <p:extLst>
      <p:ext uri="{BB962C8B-B14F-4D97-AF65-F5344CB8AC3E}">
        <p14:creationId xmlns:p14="http://schemas.microsoft.com/office/powerpoint/2010/main" val="187262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EFE2DA-88B0-4584-AB42-8E875EA958A4}"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8961D-26C9-4717-B69C-B946CA4BED2A}" type="slidenum">
              <a:rPr lang="en-US" smtClean="0"/>
              <a:t>‹#›</a:t>
            </a:fld>
            <a:endParaRPr lang="en-US"/>
          </a:p>
        </p:txBody>
      </p:sp>
    </p:spTree>
    <p:extLst>
      <p:ext uri="{BB962C8B-B14F-4D97-AF65-F5344CB8AC3E}">
        <p14:creationId xmlns:p14="http://schemas.microsoft.com/office/powerpoint/2010/main" val="236401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41690"/>
            <a:ext cx="10972800" cy="3752116"/>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cxnSp>
        <p:nvCxnSpPr>
          <p:cNvPr id="15" name="Straight Connector 14">
            <a:extLst>
              <a:ext uri="{FF2B5EF4-FFF2-40B4-BE49-F238E27FC236}">
                <a16:creationId xmlns:a16="http://schemas.microsoft.com/office/drawing/2014/main" id="{28DBD5A7-8F2D-6B4B-8C13-CF5A026A5BDD}"/>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F0151E5E-4296-8D45-A5A3-08F88EF43960}"/>
              </a:ext>
            </a:extLst>
          </p:cNvPr>
          <p:cNvSpPr>
            <a:spLocks noGrp="1"/>
          </p:cNvSpPr>
          <p:nvPr>
            <p:ph type="body" sz="quarter" idx="11" hasCustomPrompt="1"/>
          </p:nvPr>
        </p:nvSpPr>
        <p:spPr>
          <a:xfrm>
            <a:off x="609600" y="1479550"/>
            <a:ext cx="8647113" cy="360363"/>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a:t>Header, Arial Bold, 24 </a:t>
            </a:r>
            <a:r>
              <a:rPr lang="en-US" err="1"/>
              <a:t>pt</a:t>
            </a:r>
            <a:endParaRPr lang="en-US"/>
          </a:p>
        </p:txBody>
      </p:sp>
      <p:sp>
        <p:nvSpPr>
          <p:cNvPr id="12" name="Title 1">
            <a:extLst>
              <a:ext uri="{FF2B5EF4-FFF2-40B4-BE49-F238E27FC236}">
                <a16:creationId xmlns:a16="http://schemas.microsoft.com/office/drawing/2014/main" id="{0424E232-618D-E24A-9139-2F9D7BA8A855}"/>
              </a:ext>
            </a:extLst>
          </p:cNvPr>
          <p:cNvSpPr>
            <a:spLocks noGrp="1"/>
          </p:cNvSpPr>
          <p:nvPr>
            <p:ph type="title" hasCustomPrompt="1"/>
          </p:nvPr>
        </p:nvSpPr>
        <p:spPr>
          <a:xfrm>
            <a:off x="609600" y="484459"/>
            <a:ext cx="10972800" cy="887356"/>
          </a:xfrm>
        </p:spPr>
        <p:txBody>
          <a:bodyPr anchor="t" anchorCtr="0">
            <a:normAutofit/>
          </a:bodyPr>
          <a:lstStyle>
            <a:lvl1pPr>
              <a:defRPr sz="3200" b="1" baseline="0">
                <a:solidFill>
                  <a:schemeClr val="accent1"/>
                </a:solidFill>
              </a:defRPr>
            </a:lvl1pPr>
          </a:lstStyle>
          <a:p>
            <a:r>
              <a:rPr lang="en-US"/>
              <a:t>DIFFERENT TITLE PER SLIDE, ARIAL 32 PT</a:t>
            </a:r>
          </a:p>
        </p:txBody>
      </p:sp>
      <p:sp>
        <p:nvSpPr>
          <p:cNvPr id="18" name="Rectangle 17">
            <a:extLst>
              <a:ext uri="{FF2B5EF4-FFF2-40B4-BE49-F238E27FC236}">
                <a16:creationId xmlns:a16="http://schemas.microsoft.com/office/drawing/2014/main" id="{071DB286-2393-1641-A757-4135C612D3ED}"/>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0DC4B90D-13EB-0547-9DBA-C27FB09AA47E}"/>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25" name="Graphic 24">
            <a:extLst>
              <a:ext uri="{FF2B5EF4-FFF2-40B4-BE49-F238E27FC236}">
                <a16:creationId xmlns:a16="http://schemas.microsoft.com/office/drawing/2014/main" id="{EDEFD197-41A9-4D49-8B1E-F36D7B4735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6" name="Straight Connector 25">
            <a:extLst>
              <a:ext uri="{FF2B5EF4-FFF2-40B4-BE49-F238E27FC236}">
                <a16:creationId xmlns:a16="http://schemas.microsoft.com/office/drawing/2014/main" id="{A8862BE3-D8CE-E045-88D4-613894588C36}"/>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FC93A596-ED5F-EC4F-8C22-4C387485D10A}"/>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Tree>
    <p:extLst>
      <p:ext uri="{BB962C8B-B14F-4D97-AF65-F5344CB8AC3E}">
        <p14:creationId xmlns:p14="http://schemas.microsoft.com/office/powerpoint/2010/main" val="22453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3326D00-486B-F544-A810-6A664A8A10EA}"/>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8">
            <a:extLst>
              <a:ext uri="{FF2B5EF4-FFF2-40B4-BE49-F238E27FC236}">
                <a16:creationId xmlns:a16="http://schemas.microsoft.com/office/drawing/2014/main" id="{924EF95B-E749-F848-97F1-24271ED5B82D}"/>
              </a:ext>
            </a:extLst>
          </p:cNvPr>
          <p:cNvSpPr>
            <a:spLocks noGrp="1"/>
          </p:cNvSpPr>
          <p:nvPr>
            <p:ph type="body" sz="quarter" idx="11" hasCustomPrompt="1"/>
          </p:nvPr>
        </p:nvSpPr>
        <p:spPr>
          <a:xfrm>
            <a:off x="609601" y="1479550"/>
            <a:ext cx="5384800" cy="360363"/>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a:t>Header, Arial Bold, 24 </a:t>
            </a:r>
            <a:r>
              <a:rPr lang="en-US" err="1"/>
              <a:t>pt</a:t>
            </a:r>
            <a:endParaRPr lang="en-US"/>
          </a:p>
        </p:txBody>
      </p:sp>
      <p:sp>
        <p:nvSpPr>
          <p:cNvPr id="7" name="Text Placeholder 8">
            <a:extLst>
              <a:ext uri="{FF2B5EF4-FFF2-40B4-BE49-F238E27FC236}">
                <a16:creationId xmlns:a16="http://schemas.microsoft.com/office/drawing/2014/main" id="{9A6F2590-7AAF-B448-8932-6958800FC7F8}"/>
              </a:ext>
            </a:extLst>
          </p:cNvPr>
          <p:cNvSpPr>
            <a:spLocks noGrp="1"/>
          </p:cNvSpPr>
          <p:nvPr>
            <p:ph type="body" sz="quarter" idx="12" hasCustomPrompt="1"/>
          </p:nvPr>
        </p:nvSpPr>
        <p:spPr>
          <a:xfrm>
            <a:off x="6197601" y="1479550"/>
            <a:ext cx="5384800" cy="360363"/>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a:t>Header, Arial Bold, 24 </a:t>
            </a:r>
            <a:r>
              <a:rPr lang="en-US" err="1"/>
              <a:t>pt</a:t>
            </a:r>
            <a:endParaRPr lang="en-US"/>
          </a:p>
        </p:txBody>
      </p:sp>
      <p:sp>
        <p:nvSpPr>
          <p:cNvPr id="8" name="Content Placeholder 2">
            <a:extLst>
              <a:ext uri="{FF2B5EF4-FFF2-40B4-BE49-F238E27FC236}">
                <a16:creationId xmlns:a16="http://schemas.microsoft.com/office/drawing/2014/main" id="{4728009B-32C3-554E-BBC3-6CE451988224}"/>
              </a:ext>
            </a:extLst>
          </p:cNvPr>
          <p:cNvSpPr>
            <a:spLocks noGrp="1"/>
          </p:cNvSpPr>
          <p:nvPr>
            <p:ph idx="1"/>
          </p:nvPr>
        </p:nvSpPr>
        <p:spPr>
          <a:xfrm>
            <a:off x="609600" y="1941690"/>
            <a:ext cx="5384800" cy="3752116"/>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9" name="Content Placeholder 2">
            <a:extLst>
              <a:ext uri="{FF2B5EF4-FFF2-40B4-BE49-F238E27FC236}">
                <a16:creationId xmlns:a16="http://schemas.microsoft.com/office/drawing/2014/main" id="{8BD0CD79-0A88-6F4A-9DE1-A5B60346B1AC}"/>
              </a:ext>
            </a:extLst>
          </p:cNvPr>
          <p:cNvSpPr>
            <a:spLocks noGrp="1"/>
          </p:cNvSpPr>
          <p:nvPr>
            <p:ph idx="13"/>
          </p:nvPr>
        </p:nvSpPr>
        <p:spPr>
          <a:xfrm>
            <a:off x="6197600" y="1941690"/>
            <a:ext cx="5384800" cy="3752116"/>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19" name="Title 1">
            <a:extLst>
              <a:ext uri="{FF2B5EF4-FFF2-40B4-BE49-F238E27FC236}">
                <a16:creationId xmlns:a16="http://schemas.microsoft.com/office/drawing/2014/main" id="{F4AA8F56-8114-0645-AE64-8E42161E1C8A}"/>
              </a:ext>
            </a:extLst>
          </p:cNvPr>
          <p:cNvSpPr>
            <a:spLocks noGrp="1"/>
          </p:cNvSpPr>
          <p:nvPr>
            <p:ph type="title" hasCustomPrompt="1"/>
          </p:nvPr>
        </p:nvSpPr>
        <p:spPr>
          <a:xfrm>
            <a:off x="609600" y="484458"/>
            <a:ext cx="10972800" cy="887356"/>
          </a:xfrm>
        </p:spPr>
        <p:txBody>
          <a:bodyPr anchor="t" anchorCtr="0">
            <a:normAutofit/>
          </a:bodyPr>
          <a:lstStyle>
            <a:lvl1pPr>
              <a:defRPr sz="3200" b="1" baseline="0">
                <a:solidFill>
                  <a:schemeClr val="accent1"/>
                </a:solidFill>
              </a:defRPr>
            </a:lvl1pPr>
          </a:lstStyle>
          <a:p>
            <a:r>
              <a:rPr lang="en-US"/>
              <a:t>DIFFERENT TITLE PER SLIDE, ARIAL 32 PT</a:t>
            </a:r>
          </a:p>
        </p:txBody>
      </p:sp>
      <p:sp>
        <p:nvSpPr>
          <p:cNvPr id="20" name="Rectangle 19">
            <a:extLst>
              <a:ext uri="{FF2B5EF4-FFF2-40B4-BE49-F238E27FC236}">
                <a16:creationId xmlns:a16="http://schemas.microsoft.com/office/drawing/2014/main" id="{34B8B072-DDDA-F14B-A37B-9E2975BB5F0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CCD2B8BF-30BB-754F-9DA4-B739C4E87EDF}"/>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23" name="Graphic 22">
            <a:extLst>
              <a:ext uri="{FF2B5EF4-FFF2-40B4-BE49-F238E27FC236}">
                <a16:creationId xmlns:a16="http://schemas.microsoft.com/office/drawing/2014/main" id="{3832E2F6-DAE8-3541-8467-7B04338EC68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4" name="Straight Connector 23">
            <a:extLst>
              <a:ext uri="{FF2B5EF4-FFF2-40B4-BE49-F238E27FC236}">
                <a16:creationId xmlns:a16="http://schemas.microsoft.com/office/drawing/2014/main" id="{6F217AE5-A9C8-6D4B-83AE-2A10BF6462AA}"/>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9298D1DB-E7F7-8A4D-AF1D-0ED5E5D17F60}"/>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Tree>
    <p:extLst>
      <p:ext uri="{BB962C8B-B14F-4D97-AF65-F5344CB8AC3E}">
        <p14:creationId xmlns:p14="http://schemas.microsoft.com/office/powerpoint/2010/main" val="190742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CABA801-8FBD-1443-BFFA-88017638CC24}"/>
              </a:ext>
            </a:extLst>
          </p:cNvPr>
          <p:cNvSpPr>
            <a:spLocks noGrp="1"/>
          </p:cNvSpPr>
          <p:nvPr>
            <p:ph type="pic" sz="quarter" idx="11"/>
          </p:nvPr>
        </p:nvSpPr>
        <p:spPr>
          <a:xfrm>
            <a:off x="8343900" y="0"/>
            <a:ext cx="3848100" cy="6112774"/>
          </a:xfrm>
        </p:spPr>
        <p:txBody>
          <a:bodyPr/>
          <a:lstStyle/>
          <a:p>
            <a:endParaRPr lang="en-US"/>
          </a:p>
        </p:txBody>
      </p:sp>
      <p:cxnSp>
        <p:nvCxnSpPr>
          <p:cNvPr id="23" name="Straight Connector 22">
            <a:extLst>
              <a:ext uri="{FF2B5EF4-FFF2-40B4-BE49-F238E27FC236}">
                <a16:creationId xmlns:a16="http://schemas.microsoft.com/office/drawing/2014/main" id="{BDAA0027-432C-6244-840D-4FBFDD96A598}"/>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Text Placeholder 42">
            <a:extLst>
              <a:ext uri="{FF2B5EF4-FFF2-40B4-BE49-F238E27FC236}">
                <a16:creationId xmlns:a16="http://schemas.microsoft.com/office/drawing/2014/main" id="{454EB662-8970-3548-9C1E-15940E99A469}"/>
              </a:ext>
            </a:extLst>
          </p:cNvPr>
          <p:cNvSpPr>
            <a:spLocks noGrp="1"/>
          </p:cNvSpPr>
          <p:nvPr>
            <p:ph type="body" sz="quarter" idx="12"/>
          </p:nvPr>
        </p:nvSpPr>
        <p:spPr>
          <a:xfrm>
            <a:off x="609600" y="1601513"/>
            <a:ext cx="7581900" cy="406400"/>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4" name="Content Placeholder 2">
            <a:extLst>
              <a:ext uri="{FF2B5EF4-FFF2-40B4-BE49-F238E27FC236}">
                <a16:creationId xmlns:a16="http://schemas.microsoft.com/office/drawing/2014/main" id="{9C634B4E-4653-3846-85AD-42C20DC5FB51}"/>
              </a:ext>
            </a:extLst>
          </p:cNvPr>
          <p:cNvSpPr>
            <a:spLocks noGrp="1"/>
          </p:cNvSpPr>
          <p:nvPr>
            <p:ph idx="1"/>
          </p:nvPr>
        </p:nvSpPr>
        <p:spPr>
          <a:xfrm>
            <a:off x="609600" y="2120803"/>
            <a:ext cx="7581900" cy="3880562"/>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15" name="Title 1">
            <a:extLst>
              <a:ext uri="{FF2B5EF4-FFF2-40B4-BE49-F238E27FC236}">
                <a16:creationId xmlns:a16="http://schemas.microsoft.com/office/drawing/2014/main" id="{8577A86C-776B-E547-A6C5-969E9A7865BD}"/>
              </a:ext>
            </a:extLst>
          </p:cNvPr>
          <p:cNvSpPr>
            <a:spLocks noGrp="1"/>
          </p:cNvSpPr>
          <p:nvPr>
            <p:ph type="title" hasCustomPrompt="1"/>
          </p:nvPr>
        </p:nvSpPr>
        <p:spPr>
          <a:xfrm>
            <a:off x="609600" y="484458"/>
            <a:ext cx="7581900" cy="1000424"/>
          </a:xfrm>
        </p:spPr>
        <p:txBody>
          <a:bodyPr anchor="t" anchorCtr="0">
            <a:noAutofit/>
          </a:bodyPr>
          <a:lstStyle>
            <a:lvl1pPr>
              <a:defRPr sz="3200" b="1" baseline="0">
                <a:solidFill>
                  <a:schemeClr val="accent1"/>
                </a:solidFill>
              </a:defRPr>
            </a:lvl1pPr>
          </a:lstStyle>
          <a:p>
            <a:r>
              <a:rPr lang="en-US"/>
              <a:t>DIFFERENT TITLE PER SLIDE, </a:t>
            </a:r>
            <a:br>
              <a:rPr lang="en-US"/>
            </a:br>
            <a:r>
              <a:rPr lang="en-US"/>
              <a:t>ARIAL 32 PT</a:t>
            </a:r>
          </a:p>
        </p:txBody>
      </p:sp>
      <p:sp>
        <p:nvSpPr>
          <p:cNvPr id="30" name="Rectangle 29">
            <a:extLst>
              <a:ext uri="{FF2B5EF4-FFF2-40B4-BE49-F238E27FC236}">
                <a16:creationId xmlns:a16="http://schemas.microsoft.com/office/drawing/2014/main" id="{C2BF3CEB-349B-9B43-B746-9CCF08DD2D7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5">
            <a:extLst>
              <a:ext uri="{FF2B5EF4-FFF2-40B4-BE49-F238E27FC236}">
                <a16:creationId xmlns:a16="http://schemas.microsoft.com/office/drawing/2014/main" id="{7FD54241-466E-224B-B253-D275ACDE7919}"/>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32" name="Graphic 31">
            <a:extLst>
              <a:ext uri="{FF2B5EF4-FFF2-40B4-BE49-F238E27FC236}">
                <a16:creationId xmlns:a16="http://schemas.microsoft.com/office/drawing/2014/main" id="{F07774A4-F463-6143-9CA1-7716CA9F9F4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33" name="Straight Connector 32">
            <a:extLst>
              <a:ext uri="{FF2B5EF4-FFF2-40B4-BE49-F238E27FC236}">
                <a16:creationId xmlns:a16="http://schemas.microsoft.com/office/drawing/2014/main" id="{CC68A604-8BB6-794F-ACB5-D78699FCB3B0}"/>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18B6C446-C05E-D94C-AD80-ADBF74A37C55}"/>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Tree>
    <p:extLst>
      <p:ext uri="{BB962C8B-B14F-4D97-AF65-F5344CB8AC3E}">
        <p14:creationId xmlns:p14="http://schemas.microsoft.com/office/powerpoint/2010/main" val="128084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20DE676-5A7C-8E4A-A4B6-6E698D17865E}"/>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20991" t="279" r="33495" b="1867"/>
          <a:stretch/>
        </p:blipFill>
        <p:spPr>
          <a:xfrm>
            <a:off x="3848099" y="-71120"/>
            <a:ext cx="8440981" cy="6183895"/>
          </a:xfrm>
          <a:prstGeom prst="rect">
            <a:avLst/>
          </a:prstGeom>
        </p:spPr>
      </p:pic>
      <p:sp>
        <p:nvSpPr>
          <p:cNvPr id="4" name="Slide Number Placeholder 5">
            <a:extLst>
              <a:ext uri="{FF2B5EF4-FFF2-40B4-BE49-F238E27FC236}">
                <a16:creationId xmlns:a16="http://schemas.microsoft.com/office/drawing/2014/main" id="{7DBF9CD3-72F1-6D4C-8B35-8755693DCD4D}"/>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5" name="Graphic 4">
            <a:extLst>
              <a:ext uri="{FF2B5EF4-FFF2-40B4-BE49-F238E27FC236}">
                <a16:creationId xmlns:a16="http://schemas.microsoft.com/office/drawing/2014/main" id="{77300BC6-E090-4649-9031-DFDA75FE9E0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600" y="6246069"/>
            <a:ext cx="2260600" cy="495300"/>
          </a:xfrm>
          <a:prstGeom prst="rect">
            <a:avLst/>
          </a:prstGeom>
        </p:spPr>
      </p:pic>
      <p:cxnSp>
        <p:nvCxnSpPr>
          <p:cNvPr id="6" name="Straight Connector 5">
            <a:extLst>
              <a:ext uri="{FF2B5EF4-FFF2-40B4-BE49-F238E27FC236}">
                <a16:creationId xmlns:a16="http://schemas.microsoft.com/office/drawing/2014/main" id="{1FD622D0-F4FC-D14D-8584-5D90889DC8C5}"/>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8E7067B5-143E-374D-81E4-1ECDEA8DA6D5}"/>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
        <p:nvSpPr>
          <p:cNvPr id="8" name="Picture Placeholder 8">
            <a:extLst>
              <a:ext uri="{FF2B5EF4-FFF2-40B4-BE49-F238E27FC236}">
                <a16:creationId xmlns:a16="http://schemas.microsoft.com/office/drawing/2014/main" id="{2CE02DCB-40A2-9245-800B-60AAC4FAFC93}"/>
              </a:ext>
            </a:extLst>
          </p:cNvPr>
          <p:cNvSpPr>
            <a:spLocks noGrp="1"/>
          </p:cNvSpPr>
          <p:nvPr>
            <p:ph type="pic" sz="quarter" idx="11"/>
          </p:nvPr>
        </p:nvSpPr>
        <p:spPr>
          <a:xfrm>
            <a:off x="0" y="0"/>
            <a:ext cx="3848100" cy="6112774"/>
          </a:xfrm>
        </p:spPr>
        <p:txBody>
          <a:bodyPr/>
          <a:lstStyle/>
          <a:p>
            <a:endParaRPr lang="en-US"/>
          </a:p>
        </p:txBody>
      </p:sp>
      <p:cxnSp>
        <p:nvCxnSpPr>
          <p:cNvPr id="9" name="Straight Connector 8">
            <a:extLst>
              <a:ext uri="{FF2B5EF4-FFF2-40B4-BE49-F238E27FC236}">
                <a16:creationId xmlns:a16="http://schemas.microsoft.com/office/drawing/2014/main" id="{D25518BB-58AA-AA44-8F78-6FB6BA906A6B}"/>
              </a:ext>
            </a:extLst>
          </p:cNvPr>
          <p:cNvCxnSpPr/>
          <p:nvPr userDrawn="1"/>
        </p:nvCxnSpPr>
        <p:spPr>
          <a:xfrm>
            <a:off x="4633312"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C542555F-F18A-8242-BBB3-CEF73CDA69FB}"/>
              </a:ext>
            </a:extLst>
          </p:cNvPr>
          <p:cNvSpPr>
            <a:spLocks noGrp="1"/>
          </p:cNvSpPr>
          <p:nvPr>
            <p:ph type="body" sz="quarter" idx="12" hasCustomPrompt="1"/>
          </p:nvPr>
        </p:nvSpPr>
        <p:spPr>
          <a:xfrm>
            <a:off x="4529805" y="1479550"/>
            <a:ext cx="5384800" cy="360363"/>
          </a:xfrm>
        </p:spPr>
        <p:txBody>
          <a:bodyPr>
            <a:noAutofit/>
          </a:bodyPr>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US"/>
              <a:t>Header, Arial Bold, 24 </a:t>
            </a:r>
            <a:r>
              <a:rPr lang="en-US" err="1"/>
              <a:t>pt</a:t>
            </a:r>
            <a:endParaRPr lang="en-US"/>
          </a:p>
        </p:txBody>
      </p:sp>
      <p:sp>
        <p:nvSpPr>
          <p:cNvPr id="11" name="Content Placeholder 2">
            <a:extLst>
              <a:ext uri="{FF2B5EF4-FFF2-40B4-BE49-F238E27FC236}">
                <a16:creationId xmlns:a16="http://schemas.microsoft.com/office/drawing/2014/main" id="{A1FDD6B2-508F-EA4A-87D7-31ADD248E10D}"/>
              </a:ext>
            </a:extLst>
          </p:cNvPr>
          <p:cNvSpPr>
            <a:spLocks noGrp="1"/>
          </p:cNvSpPr>
          <p:nvPr>
            <p:ph idx="1"/>
          </p:nvPr>
        </p:nvSpPr>
        <p:spPr>
          <a:xfrm>
            <a:off x="4529804" y="1941690"/>
            <a:ext cx="5384800" cy="3752116"/>
          </a:xfrm>
        </p:spPr>
        <p:txBody>
          <a:bodyPr/>
          <a:lstStyle>
            <a:lvl1pPr marL="515938" indent="-280988">
              <a:buClr>
                <a:schemeClr val="bg2"/>
              </a:buClr>
              <a:buSzPct val="125000"/>
              <a:buFont typeface="Arial" panose="020B0604020202020204" pitchFamily="34" charset="0"/>
              <a:buChar char="•"/>
              <a:tabLst/>
              <a:defRPr sz="2200">
                <a:solidFill>
                  <a:schemeClr val="bg1"/>
                </a:solidFill>
              </a:defRPr>
            </a:lvl1pPr>
            <a:lvl2pPr marL="976313" indent="-280988">
              <a:buClr>
                <a:schemeClr val="accent1"/>
              </a:buClr>
              <a:buFont typeface="Wingdings" panose="05000000000000000000" pitchFamily="2" charset="2"/>
              <a:buChar char="§"/>
              <a:tabLst/>
              <a:defRPr sz="2000">
                <a:solidFill>
                  <a:schemeClr val="bg1"/>
                </a:solidFill>
              </a:defRPr>
            </a:lvl2pPr>
            <a:lvl3pPr marL="1381125" indent="-234950">
              <a:buClr>
                <a:schemeClr val="accent1"/>
              </a:buClr>
              <a:buFont typeface="Wingdings" pitchFamily="2" charset="2"/>
              <a:buChar char="§"/>
              <a:tabLst/>
              <a:defRPr sz="1800">
                <a:solidFill>
                  <a:schemeClr val="bg1"/>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12" name="Title 1">
            <a:extLst>
              <a:ext uri="{FF2B5EF4-FFF2-40B4-BE49-F238E27FC236}">
                <a16:creationId xmlns:a16="http://schemas.microsoft.com/office/drawing/2014/main" id="{6D0CB6B6-F640-684D-AABC-37F9ECD6E052}"/>
              </a:ext>
            </a:extLst>
          </p:cNvPr>
          <p:cNvSpPr>
            <a:spLocks noGrp="1"/>
          </p:cNvSpPr>
          <p:nvPr>
            <p:ph type="title" hasCustomPrompt="1"/>
          </p:nvPr>
        </p:nvSpPr>
        <p:spPr>
          <a:xfrm>
            <a:off x="4529804" y="484458"/>
            <a:ext cx="6849387" cy="887356"/>
          </a:xfrm>
        </p:spPr>
        <p:txBody>
          <a:bodyPr anchor="t" anchorCtr="0">
            <a:normAutofit/>
          </a:bodyPr>
          <a:lstStyle>
            <a:lvl1pPr>
              <a:defRPr sz="3200" b="1" baseline="0">
                <a:solidFill>
                  <a:schemeClr val="bg1"/>
                </a:solidFill>
              </a:defRPr>
            </a:lvl1pPr>
          </a:lstStyle>
          <a:p>
            <a:r>
              <a:rPr lang="en-US"/>
              <a:t>DIFFERENT TITLE PER SLIDE, ARIAL 32 PT</a:t>
            </a:r>
          </a:p>
        </p:txBody>
      </p:sp>
    </p:spTree>
    <p:extLst>
      <p:ext uri="{BB962C8B-B14F-4D97-AF65-F5344CB8AC3E}">
        <p14:creationId xmlns:p14="http://schemas.microsoft.com/office/powerpoint/2010/main" val="76626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Graphic">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508C5BCF-1094-B94D-A6B4-3BA4D385EDAD}"/>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3">
            <a:extLst>
              <a:ext uri="{FF2B5EF4-FFF2-40B4-BE49-F238E27FC236}">
                <a16:creationId xmlns:a16="http://schemas.microsoft.com/office/drawing/2014/main" id="{340F56E4-F8A1-4D4D-9E61-5CABD197FB01}"/>
              </a:ext>
            </a:extLst>
          </p:cNvPr>
          <p:cNvSpPr>
            <a:spLocks noGrp="1"/>
          </p:cNvSpPr>
          <p:nvPr>
            <p:ph sz="quarter" idx="13"/>
          </p:nvPr>
        </p:nvSpPr>
        <p:spPr>
          <a:xfrm>
            <a:off x="6230938" y="1554378"/>
            <a:ext cx="5238750" cy="4351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848D99A2-1D1C-984A-A263-5F663DD24984}"/>
              </a:ext>
            </a:extLst>
          </p:cNvPr>
          <p:cNvSpPr>
            <a:spLocks noGrp="1"/>
          </p:cNvSpPr>
          <p:nvPr>
            <p:ph type="title" hasCustomPrompt="1"/>
          </p:nvPr>
        </p:nvSpPr>
        <p:spPr>
          <a:xfrm>
            <a:off x="609600" y="484458"/>
            <a:ext cx="10972800" cy="825051"/>
          </a:xfrm>
        </p:spPr>
        <p:txBody>
          <a:bodyPr anchor="t" anchorCtr="0">
            <a:normAutofit/>
          </a:bodyPr>
          <a:lstStyle>
            <a:lvl1pPr>
              <a:defRPr sz="3200" b="1" baseline="0">
                <a:solidFill>
                  <a:schemeClr val="accent1"/>
                </a:solidFill>
              </a:defRPr>
            </a:lvl1pPr>
          </a:lstStyle>
          <a:p>
            <a:r>
              <a:rPr lang="en-US"/>
              <a:t>DIFFERENT TITLE PER SLIDE, ARIAL 32 PT</a:t>
            </a:r>
          </a:p>
        </p:txBody>
      </p:sp>
      <p:sp>
        <p:nvSpPr>
          <p:cNvPr id="31" name="Rectangle 30">
            <a:extLst>
              <a:ext uri="{FF2B5EF4-FFF2-40B4-BE49-F238E27FC236}">
                <a16:creationId xmlns:a16="http://schemas.microsoft.com/office/drawing/2014/main" id="{117DD378-629D-E840-B370-54259EE8210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lide Number Placeholder 5">
            <a:extLst>
              <a:ext uri="{FF2B5EF4-FFF2-40B4-BE49-F238E27FC236}">
                <a16:creationId xmlns:a16="http://schemas.microsoft.com/office/drawing/2014/main" id="{2798D922-0933-1043-98C8-522ED9BC98EE}"/>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33" name="Graphic 32">
            <a:extLst>
              <a:ext uri="{FF2B5EF4-FFF2-40B4-BE49-F238E27FC236}">
                <a16:creationId xmlns:a16="http://schemas.microsoft.com/office/drawing/2014/main" id="{576D76D2-5186-1145-81B6-C978F0FD5B2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34" name="Straight Connector 33">
            <a:extLst>
              <a:ext uri="{FF2B5EF4-FFF2-40B4-BE49-F238E27FC236}">
                <a16:creationId xmlns:a16="http://schemas.microsoft.com/office/drawing/2014/main" id="{AFF4CCCA-CC14-5F4F-85F8-E9E43CBD83C3}"/>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D27E2174-87D8-A34D-A2C1-AD7CA740738F}"/>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
        <p:nvSpPr>
          <p:cNvPr id="36" name="Content Placeholder 23">
            <a:extLst>
              <a:ext uri="{FF2B5EF4-FFF2-40B4-BE49-F238E27FC236}">
                <a16:creationId xmlns:a16="http://schemas.microsoft.com/office/drawing/2014/main" id="{33C51EF8-3A4A-BF43-91AD-F7ED3A3ADF15}"/>
              </a:ext>
            </a:extLst>
          </p:cNvPr>
          <p:cNvSpPr>
            <a:spLocks noGrp="1"/>
          </p:cNvSpPr>
          <p:nvPr>
            <p:ph sz="quarter" idx="14"/>
          </p:nvPr>
        </p:nvSpPr>
        <p:spPr>
          <a:xfrm>
            <a:off x="630238" y="1554378"/>
            <a:ext cx="5238750" cy="4351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10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PPT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66783A4B-93AD-574C-BB9F-CCFFDA76DA3B}"/>
              </a:ext>
            </a:extLst>
          </p:cNvPr>
          <p:cNvSpPr>
            <a:spLocks noGrp="1"/>
          </p:cNvSpPr>
          <p:nvPr>
            <p:ph type="chart" sz="quarter" idx="10"/>
          </p:nvPr>
        </p:nvSpPr>
        <p:spPr>
          <a:xfrm>
            <a:off x="609600" y="1622864"/>
            <a:ext cx="10968038" cy="4283251"/>
          </a:xfrm>
        </p:spPr>
        <p:txBody>
          <a:bodyPr/>
          <a:lstStyle/>
          <a:p>
            <a:endParaRPr lang="en-US"/>
          </a:p>
        </p:txBody>
      </p:sp>
      <p:cxnSp>
        <p:nvCxnSpPr>
          <p:cNvPr id="19" name="Straight Connector 18">
            <a:extLst>
              <a:ext uri="{FF2B5EF4-FFF2-40B4-BE49-F238E27FC236}">
                <a16:creationId xmlns:a16="http://schemas.microsoft.com/office/drawing/2014/main" id="{DD7A90AB-F918-D841-92EA-FF682489E30B}"/>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35FA206-A2EA-8343-A005-2B63047D2274}"/>
              </a:ext>
            </a:extLst>
          </p:cNvPr>
          <p:cNvSpPr>
            <a:spLocks noGrp="1"/>
          </p:cNvSpPr>
          <p:nvPr>
            <p:ph type="title" hasCustomPrompt="1"/>
          </p:nvPr>
        </p:nvSpPr>
        <p:spPr>
          <a:xfrm>
            <a:off x="609600" y="484458"/>
            <a:ext cx="10972800" cy="974991"/>
          </a:xfrm>
        </p:spPr>
        <p:txBody>
          <a:bodyPr anchor="t" anchorCtr="0">
            <a:normAutofit/>
          </a:bodyPr>
          <a:lstStyle>
            <a:lvl1pPr>
              <a:defRPr sz="3200" b="1" baseline="0">
                <a:solidFill>
                  <a:schemeClr val="accent1"/>
                </a:solidFill>
              </a:defRPr>
            </a:lvl1pPr>
          </a:lstStyle>
          <a:p>
            <a:r>
              <a:rPr lang="en-US"/>
              <a:t>DIFFERENT TITLE PER SLIDE, ARIAL 32 PT</a:t>
            </a:r>
          </a:p>
        </p:txBody>
      </p:sp>
      <p:sp>
        <p:nvSpPr>
          <p:cNvPr id="26" name="Rectangle 25">
            <a:extLst>
              <a:ext uri="{FF2B5EF4-FFF2-40B4-BE49-F238E27FC236}">
                <a16:creationId xmlns:a16="http://schemas.microsoft.com/office/drawing/2014/main" id="{F3DDD418-8000-C543-8D48-F8E5450BDDC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FF16A477-2FDE-B844-89E5-53567EFF47B3}"/>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28" name="Graphic 27">
            <a:extLst>
              <a:ext uri="{FF2B5EF4-FFF2-40B4-BE49-F238E27FC236}">
                <a16:creationId xmlns:a16="http://schemas.microsoft.com/office/drawing/2014/main" id="{A2BA51FD-6863-B44B-B3CC-8DE6F23B7E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9" name="Straight Connector 28">
            <a:extLst>
              <a:ext uri="{FF2B5EF4-FFF2-40B4-BE49-F238E27FC236}">
                <a16:creationId xmlns:a16="http://schemas.microsoft.com/office/drawing/2014/main" id="{D3E8422D-7B3C-8247-A6B7-560541E2F024}"/>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ECDE6A3D-E118-2F48-B970-DA33892D5B6F}"/>
              </a:ext>
            </a:extLst>
          </p:cNvPr>
          <p:cNvSpPr>
            <a:spLocks noGrp="1"/>
          </p:cNvSpPr>
          <p:nvPr>
            <p:ph type="body" sz="quarter" idx="11"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Tree>
    <p:extLst>
      <p:ext uri="{BB962C8B-B14F-4D97-AF65-F5344CB8AC3E}">
        <p14:creationId xmlns:p14="http://schemas.microsoft.com/office/powerpoint/2010/main" val="16975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Large Image/Graphic">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705CBE4-EE8C-A74D-87A4-DE173750744F}"/>
              </a:ext>
            </a:extLst>
          </p:cNvPr>
          <p:cNvSpPr>
            <a:spLocks noGrp="1"/>
          </p:cNvSpPr>
          <p:nvPr>
            <p:ph type="pic" sz="quarter" idx="12"/>
          </p:nvPr>
        </p:nvSpPr>
        <p:spPr>
          <a:xfrm>
            <a:off x="609601" y="1667733"/>
            <a:ext cx="10972800" cy="4221718"/>
          </a:xfrm>
        </p:spPr>
        <p:txBody>
          <a:bodyPr/>
          <a:lstStyle/>
          <a:p>
            <a:endParaRPr lang="en-US"/>
          </a:p>
        </p:txBody>
      </p:sp>
      <p:cxnSp>
        <p:nvCxnSpPr>
          <p:cNvPr id="13" name="Straight Connector 12">
            <a:extLst>
              <a:ext uri="{FF2B5EF4-FFF2-40B4-BE49-F238E27FC236}">
                <a16:creationId xmlns:a16="http://schemas.microsoft.com/office/drawing/2014/main" id="{E5D6EDFE-9BCC-7241-BE79-C3C97886BF10}"/>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0B7E887-57A5-1B48-AE15-22374E11DD61}"/>
              </a:ext>
            </a:extLst>
          </p:cNvPr>
          <p:cNvSpPr>
            <a:spLocks noGrp="1"/>
          </p:cNvSpPr>
          <p:nvPr>
            <p:ph type="title" hasCustomPrompt="1"/>
          </p:nvPr>
        </p:nvSpPr>
        <p:spPr>
          <a:xfrm>
            <a:off x="609600" y="484458"/>
            <a:ext cx="10972800" cy="974989"/>
          </a:xfrm>
        </p:spPr>
        <p:txBody>
          <a:bodyPr anchor="t" anchorCtr="0">
            <a:normAutofit/>
          </a:bodyPr>
          <a:lstStyle>
            <a:lvl1pPr>
              <a:defRPr sz="3200" b="1" baseline="0">
                <a:solidFill>
                  <a:schemeClr val="accent1"/>
                </a:solidFill>
              </a:defRPr>
            </a:lvl1pPr>
          </a:lstStyle>
          <a:p>
            <a:r>
              <a:rPr lang="en-US"/>
              <a:t>DIFFERENT TITLE PER SLIDE, ARIAL 32 PT</a:t>
            </a:r>
          </a:p>
        </p:txBody>
      </p:sp>
      <p:sp>
        <p:nvSpPr>
          <p:cNvPr id="26" name="Rectangle 25">
            <a:extLst>
              <a:ext uri="{FF2B5EF4-FFF2-40B4-BE49-F238E27FC236}">
                <a16:creationId xmlns:a16="http://schemas.microsoft.com/office/drawing/2014/main" id="{0A0DF808-4C38-3849-B5B7-4E3001375694}"/>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EEC23946-B628-904A-A109-D9C3DF530852}"/>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28" name="Graphic 27">
            <a:extLst>
              <a:ext uri="{FF2B5EF4-FFF2-40B4-BE49-F238E27FC236}">
                <a16:creationId xmlns:a16="http://schemas.microsoft.com/office/drawing/2014/main" id="{564CD507-EEDB-6948-930D-9B84E47A6F8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9" name="Straight Connector 28">
            <a:extLst>
              <a:ext uri="{FF2B5EF4-FFF2-40B4-BE49-F238E27FC236}">
                <a16:creationId xmlns:a16="http://schemas.microsoft.com/office/drawing/2014/main" id="{99C370B9-4ACE-AE45-89BE-88F87F4C2D25}"/>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3BC5AB0D-1D51-AE43-8724-1EF32D916C1A}"/>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Tree>
    <p:extLst>
      <p:ext uri="{BB962C8B-B14F-4D97-AF65-F5344CB8AC3E}">
        <p14:creationId xmlns:p14="http://schemas.microsoft.com/office/powerpoint/2010/main" val="3776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0A5C9A-4A11-784F-957D-6444814FA726}"/>
              </a:ext>
            </a:extLst>
          </p:cNvPr>
          <p:cNvSpPr/>
          <p:nvPr userDrawn="1"/>
        </p:nvSpPr>
        <p:spPr>
          <a:xfrm>
            <a:off x="7545" y="0"/>
            <a:ext cx="12179195" cy="2980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DCE8E7C-6EA8-5E4A-98DA-197608A078B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215" t="279" r="34047" b="51444"/>
          <a:stretch/>
        </p:blipFill>
        <p:spPr>
          <a:xfrm>
            <a:off x="-5259" y="-71119"/>
            <a:ext cx="12192000" cy="3050858"/>
          </a:xfrm>
          <a:prstGeom prst="rect">
            <a:avLst/>
          </a:prstGeom>
        </p:spPr>
      </p:pic>
      <p:sp>
        <p:nvSpPr>
          <p:cNvPr id="10" name="Rectangle 9">
            <a:extLst>
              <a:ext uri="{FF2B5EF4-FFF2-40B4-BE49-F238E27FC236}">
                <a16:creationId xmlns:a16="http://schemas.microsoft.com/office/drawing/2014/main" id="{C8D70E64-FE79-E246-A2DA-42EE90A704EF}"/>
              </a:ext>
            </a:extLst>
          </p:cNvPr>
          <p:cNvSpPr/>
          <p:nvPr userDrawn="1"/>
        </p:nvSpPr>
        <p:spPr>
          <a:xfrm>
            <a:off x="-1" y="1201193"/>
            <a:ext cx="9985249" cy="1470025"/>
          </a:xfrm>
          <a:prstGeom prst="rect">
            <a:avLst/>
          </a:prstGeom>
          <a:solidFill>
            <a:schemeClr val="tx2">
              <a:lumMod val="10000"/>
            </a:schemeClr>
          </a:solidFill>
          <a:ln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A4C386B-3E03-9A45-8365-ACE91E7D8F0D}"/>
              </a:ext>
            </a:extLst>
          </p:cNvPr>
          <p:cNvSpPr>
            <a:spLocks noGrp="1"/>
          </p:cNvSpPr>
          <p:nvPr>
            <p:ph type="ctrTitle" hasCustomPrompt="1"/>
          </p:nvPr>
        </p:nvSpPr>
        <p:spPr>
          <a:xfrm>
            <a:off x="914400" y="1201193"/>
            <a:ext cx="7794171" cy="1470025"/>
          </a:xfrm>
        </p:spPr>
        <p:txBody>
          <a:bodyPr>
            <a:normAutofit/>
          </a:bodyPr>
          <a:lstStyle>
            <a:lvl1pPr algn="l">
              <a:defRPr sz="3200" b="1">
                <a:solidFill>
                  <a:schemeClr val="bg1"/>
                </a:solidFill>
              </a:defRPr>
            </a:lvl1pPr>
          </a:lstStyle>
          <a:p>
            <a:r>
              <a:rPr lang="en-US"/>
              <a:t>Section Title, Arial Bold, 32 </a:t>
            </a:r>
            <a:r>
              <a:rPr lang="en-US" err="1"/>
              <a:t>pt</a:t>
            </a:r>
            <a:endParaRPr lang="en-US"/>
          </a:p>
        </p:txBody>
      </p:sp>
      <p:sp>
        <p:nvSpPr>
          <p:cNvPr id="17" name="Picture Placeholder 16">
            <a:extLst>
              <a:ext uri="{FF2B5EF4-FFF2-40B4-BE49-F238E27FC236}">
                <a16:creationId xmlns:a16="http://schemas.microsoft.com/office/drawing/2014/main" id="{DAE0E53C-0779-1B43-86E7-21148BDEE6C5}"/>
              </a:ext>
            </a:extLst>
          </p:cNvPr>
          <p:cNvSpPr>
            <a:spLocks noGrp="1"/>
          </p:cNvSpPr>
          <p:nvPr>
            <p:ph type="pic" sz="quarter" idx="10"/>
          </p:nvPr>
        </p:nvSpPr>
        <p:spPr>
          <a:xfrm>
            <a:off x="0" y="2979738"/>
            <a:ext cx="12192000" cy="3878262"/>
          </a:xfrm>
        </p:spPr>
        <p:txBody>
          <a:bodyPr/>
          <a:lstStyle/>
          <a:p>
            <a:endParaRPr lang="en-US"/>
          </a:p>
        </p:txBody>
      </p:sp>
      <p:sp>
        <p:nvSpPr>
          <p:cNvPr id="12" name="Rectangle 11">
            <a:extLst>
              <a:ext uri="{FF2B5EF4-FFF2-40B4-BE49-F238E27FC236}">
                <a16:creationId xmlns:a16="http://schemas.microsoft.com/office/drawing/2014/main" id="{984B987E-0BBF-BA42-A491-9976991B47A3}"/>
              </a:ext>
            </a:extLst>
          </p:cNvPr>
          <p:cNvSpPr/>
          <p:nvPr userDrawn="1"/>
        </p:nvSpPr>
        <p:spPr>
          <a:xfrm>
            <a:off x="664172"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FC7608-7677-3E47-9925-1C93BC6DCED2}"/>
              </a:ext>
            </a:extLst>
          </p:cNvPr>
          <p:cNvSpPr/>
          <p:nvPr userDrawn="1"/>
        </p:nvSpPr>
        <p:spPr>
          <a:xfrm>
            <a:off x="425021"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27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ARIAL 28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60869766"/>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0" r:id="rId3"/>
    <p:sldLayoutId id="2147483673" r:id="rId4"/>
    <p:sldLayoutId id="2147483677" r:id="rId5"/>
    <p:sldLayoutId id="2147483674" r:id="rId6"/>
    <p:sldLayoutId id="2147483675" r:id="rId7"/>
    <p:sldLayoutId id="2147483676" r:id="rId8"/>
    <p:sldLayoutId id="2147483667" r:id="rId9"/>
    <p:sldLayoutId id="2147483678" r:id="rId10"/>
    <p:sldLayoutId id="2147483668" r:id="rId11"/>
    <p:sldLayoutId id="214748368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38B311-8960-944B-862B-45ACF102966D}"/>
              </a:ext>
            </a:extLst>
          </p:cNvPr>
          <p:cNvSpPr>
            <a:spLocks noGrp="1"/>
          </p:cNvSpPr>
          <p:nvPr>
            <p:ph type="ctrTitle"/>
          </p:nvPr>
        </p:nvSpPr>
        <p:spPr>
          <a:xfrm>
            <a:off x="914400" y="328455"/>
            <a:ext cx="8661400" cy="2587592"/>
          </a:xfrm>
        </p:spPr>
        <p:txBody>
          <a:bodyPr anchor="t" anchorCtr="0">
            <a:normAutofit/>
          </a:bodyPr>
          <a:lstStyle/>
          <a:p>
            <a:pPr marL="0" indent="0">
              <a:buNone/>
            </a:pPr>
            <a:r>
              <a:rPr lang="en-US" sz="3000" dirty="0">
                <a:effectLst/>
                <a:ea typeface="Calibri" panose="020F0502020204030204" pitchFamily="34" charset="0"/>
              </a:rPr>
              <a:t>Challenges in Providing Mental Health Care to The U.S. Coast Guard’s Most Vulnerable Patient Population: </a:t>
            </a:r>
            <a:br>
              <a:rPr lang="en-US" sz="3000" dirty="0">
                <a:effectLst/>
                <a:ea typeface="Calibri" panose="020F0502020204030204" pitchFamily="34" charset="0"/>
              </a:rPr>
            </a:br>
            <a:r>
              <a:rPr lang="en-US" sz="3000" dirty="0">
                <a:effectLst/>
                <a:ea typeface="Calibri" panose="020F0502020204030204" pitchFamily="34" charset="0"/>
              </a:rPr>
              <a:t>Protecting the Mental Health of Military Recruits in Basic Training</a:t>
            </a:r>
            <a:endParaRPr lang="en-US" sz="3000" dirty="0"/>
          </a:p>
        </p:txBody>
      </p:sp>
      <p:sp>
        <p:nvSpPr>
          <p:cNvPr id="3" name="Text Placeholder 2">
            <a:extLst>
              <a:ext uri="{FF2B5EF4-FFF2-40B4-BE49-F238E27FC236}">
                <a16:creationId xmlns:a16="http://schemas.microsoft.com/office/drawing/2014/main" id="{1DA117F9-8EA0-9745-B3AA-68C11F60F123}"/>
              </a:ext>
            </a:extLst>
          </p:cNvPr>
          <p:cNvSpPr>
            <a:spLocks noGrp="1"/>
          </p:cNvSpPr>
          <p:nvPr>
            <p:ph type="body" sz="quarter" idx="10"/>
          </p:nvPr>
        </p:nvSpPr>
        <p:spPr>
          <a:xfrm>
            <a:off x="323192" y="6368487"/>
            <a:ext cx="5846496" cy="449724"/>
          </a:xfrm>
        </p:spPr>
        <p:txBody>
          <a:bodyPr>
            <a:normAutofit fontScale="92500"/>
          </a:bodyPr>
          <a:lstStyle/>
          <a:p>
            <a:r>
              <a:rPr lang="en-US" dirty="0">
                <a:effectLst/>
                <a:ea typeface="Calibri" panose="020F0502020204030204" pitchFamily="34" charset="0"/>
              </a:rPr>
              <a:t>LCDR Edward </a:t>
            </a:r>
            <a:r>
              <a:rPr lang="en-US" dirty="0" err="1">
                <a:effectLst/>
                <a:ea typeface="Calibri" panose="020F0502020204030204" pitchFamily="34" charset="0"/>
              </a:rPr>
              <a:t>Amores</a:t>
            </a:r>
            <a:r>
              <a:rPr lang="en-US" dirty="0">
                <a:effectLst/>
                <a:ea typeface="Calibri" panose="020F0502020204030204" pitchFamily="34" charset="0"/>
              </a:rPr>
              <a:t>, MD, MBA, CAQ-SM, FACEP</a:t>
            </a:r>
            <a:endParaRPr lang="en-US" dirty="0"/>
          </a:p>
        </p:txBody>
      </p:sp>
      <p:sp>
        <p:nvSpPr>
          <p:cNvPr id="4" name="Text Placeholder 3">
            <a:extLst>
              <a:ext uri="{FF2B5EF4-FFF2-40B4-BE49-F238E27FC236}">
                <a16:creationId xmlns:a16="http://schemas.microsoft.com/office/drawing/2014/main" id="{D47A86FC-0C06-6746-9EF7-01F04F6842D6}"/>
              </a:ext>
            </a:extLst>
          </p:cNvPr>
          <p:cNvSpPr>
            <a:spLocks noGrp="1"/>
          </p:cNvSpPr>
          <p:nvPr>
            <p:ph type="body" sz="quarter" idx="12"/>
          </p:nvPr>
        </p:nvSpPr>
        <p:spPr/>
        <p:txBody>
          <a:bodyPr/>
          <a:lstStyle/>
          <a:p>
            <a:r>
              <a:rPr lang="en-US" dirty="0"/>
              <a:t>February 2024</a:t>
            </a:r>
          </a:p>
        </p:txBody>
      </p:sp>
      <p:pic>
        <p:nvPicPr>
          <p:cNvPr id="6" name="Picture 5" descr="A picture containing outdoor, several&#10;&#10;Description automatically generated">
            <a:extLst>
              <a:ext uri="{FF2B5EF4-FFF2-40B4-BE49-F238E27FC236}">
                <a16:creationId xmlns:a16="http://schemas.microsoft.com/office/drawing/2014/main" id="{14C5856C-6FD6-628C-CF79-93B0A03CA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6047"/>
            <a:ext cx="12192000" cy="3452440"/>
          </a:xfrm>
          <a:prstGeom prst="rect">
            <a:avLst/>
          </a:prstGeom>
        </p:spPr>
      </p:pic>
    </p:spTree>
    <p:extLst>
      <p:ext uri="{BB962C8B-B14F-4D97-AF65-F5344CB8AC3E}">
        <p14:creationId xmlns:p14="http://schemas.microsoft.com/office/powerpoint/2010/main" val="217856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1235070" cy="4836036"/>
          </a:xfrm>
        </p:spPr>
        <p:txBody>
          <a:bodyPr>
            <a:noAutofit/>
          </a:bodyPr>
          <a:lstStyle/>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Medical Officers often evaluate recruits with physical and psychiatric symptoms</a:t>
            </a:r>
          </a:p>
          <a:p>
            <a:pPr marL="0" indent="0">
              <a:spcBef>
                <a:spcPts val="0"/>
              </a:spcBef>
              <a:buNone/>
            </a:pPr>
            <a:endParaRPr lang="en-US" sz="2400" b="1"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Physical vs somatic symptoms</a:t>
            </a:r>
          </a:p>
          <a:p>
            <a:pPr marL="0" indent="0">
              <a:spcBef>
                <a:spcPts val="0"/>
              </a:spcBef>
              <a:buNone/>
            </a:pPr>
            <a:endParaRPr lang="en-US" sz="24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Psychiatric complaints</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Feeling depressed, vs clinical depression</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Anxiety</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Suicidal ideation</a:t>
            </a:r>
          </a:p>
          <a:p>
            <a:pPr marL="460375" lvl="1" indent="0">
              <a:spcBef>
                <a:spcPts val="0"/>
              </a:spcBef>
              <a:buNone/>
            </a:pPr>
            <a:endParaRPr lang="en-US" sz="24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Secondary gain</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Removal from the training environment</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Duty limitations</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Calling home</a:t>
            </a: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a:xfrm>
            <a:off x="609600" y="471011"/>
            <a:ext cx="10972800" cy="887356"/>
          </a:xfrm>
        </p:spPr>
        <p:txBody>
          <a:bodyPr/>
          <a:lstStyle/>
          <a:p>
            <a:pPr algn="ctr"/>
            <a:r>
              <a:rPr lang="en-US" dirty="0"/>
              <a:t>The Role of Medical Officers in Providing Care</a:t>
            </a: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363301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327837" y="1010982"/>
            <a:ext cx="11536326" cy="5108464"/>
          </a:xfrm>
        </p:spPr>
        <p:txBody>
          <a:bodyPr>
            <a:noAutofit/>
          </a:bodyPr>
          <a:lstStyle/>
          <a:p>
            <a:pPr marL="342900" indent="-342900">
              <a:spcBef>
                <a:spcPts val="0"/>
              </a:spcBef>
            </a:pPr>
            <a:r>
              <a:rPr lang="en-US" sz="2500" dirty="0">
                <a:solidFill>
                  <a:schemeClr val="accent1"/>
                </a:solidFill>
                <a:latin typeface="Arial" panose="020B0604020202020204" pitchFamily="34" charset="0"/>
                <a:cs typeface="Arial" panose="020B0604020202020204" pitchFamily="34" charset="0"/>
              </a:rPr>
              <a:t>Medical Officers must become adept at distinguishing depressive symptoms from clinical depression, </a:t>
            </a:r>
            <a:r>
              <a:rPr lang="en-US" sz="2500" dirty="0">
                <a:latin typeface="Arial" panose="020B0604020202020204" pitchFamily="34" charset="0"/>
                <a:cs typeface="Arial" panose="020B0604020202020204" pitchFamily="34" charset="0"/>
              </a:rPr>
              <a:t>to provide appropriate care for recruits presenting with situational  symptoms that do not meet DSM-V (TR) criteria of depression</a:t>
            </a:r>
          </a:p>
          <a:p>
            <a:pPr marL="342900" indent="-342900">
              <a:spcBef>
                <a:spcPts val="0"/>
              </a:spcBef>
            </a:pPr>
            <a:endParaRPr lang="en-US" sz="2500" dirty="0">
              <a:latin typeface="Arial" panose="020B0604020202020204" pitchFamily="34" charset="0"/>
              <a:cs typeface="Arial" panose="020B0604020202020204" pitchFamily="34" charset="0"/>
            </a:endParaRPr>
          </a:p>
          <a:p>
            <a:pPr marL="342900" indent="-342900">
              <a:spcBef>
                <a:spcPts val="0"/>
              </a:spcBef>
            </a:pPr>
            <a:r>
              <a:rPr lang="en-US" sz="2500" dirty="0">
                <a:solidFill>
                  <a:schemeClr val="accent1"/>
                </a:solidFill>
                <a:latin typeface="Arial" panose="020B0604020202020204" pitchFamily="34" charset="0"/>
                <a:cs typeface="Arial" panose="020B0604020202020204" pitchFamily="34" charset="0"/>
              </a:rPr>
              <a:t>Recognizing the need to talk, recalibrate collaborate with non-clinical resources</a:t>
            </a:r>
          </a:p>
          <a:p>
            <a:pPr marL="803275" lvl="1" indent="-342900">
              <a:spcBef>
                <a:spcPts val="0"/>
              </a:spcBef>
            </a:pPr>
            <a:r>
              <a:rPr lang="en-US" sz="2500" dirty="0">
                <a:solidFill>
                  <a:schemeClr val="accent1"/>
                </a:solidFill>
                <a:latin typeface="Arial" panose="020B0604020202020204" pitchFamily="34" charset="0"/>
                <a:cs typeface="Arial" panose="020B0604020202020204" pitchFamily="34" charset="0"/>
              </a:rPr>
              <a:t>Section Commander</a:t>
            </a:r>
          </a:p>
          <a:p>
            <a:pPr marL="803275" lvl="1" indent="-342900">
              <a:spcBef>
                <a:spcPts val="0"/>
              </a:spcBef>
            </a:pPr>
            <a:r>
              <a:rPr lang="en-US" sz="2500" dirty="0">
                <a:solidFill>
                  <a:schemeClr val="accent1"/>
                </a:solidFill>
                <a:latin typeface="Arial" panose="020B0604020202020204" pitchFamily="34" charset="0"/>
                <a:cs typeface="Arial" panose="020B0604020202020204" pitchFamily="34" charset="0"/>
              </a:rPr>
              <a:t>Chaplain services</a:t>
            </a:r>
          </a:p>
          <a:p>
            <a:pPr marL="803275" lvl="1" indent="-342900">
              <a:spcBef>
                <a:spcPts val="0"/>
              </a:spcBef>
            </a:pPr>
            <a:endParaRPr lang="en-US" sz="25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500" dirty="0">
                <a:solidFill>
                  <a:schemeClr val="accent1"/>
                </a:solidFill>
                <a:latin typeface="Arial" panose="020B0604020202020204" pitchFamily="34" charset="0"/>
                <a:cs typeface="Arial" panose="020B0604020202020204" pitchFamily="34" charset="0"/>
              </a:rPr>
              <a:t>Developing a sense of when evaluation with a Mental Health specialist is appropriate</a:t>
            </a:r>
          </a:p>
          <a:p>
            <a:pPr marL="803275" lvl="1" indent="-342900">
              <a:spcBef>
                <a:spcPts val="0"/>
              </a:spcBef>
            </a:pPr>
            <a:r>
              <a:rPr lang="en-US" sz="2500" dirty="0">
                <a:solidFill>
                  <a:schemeClr val="accent1"/>
                </a:solidFill>
                <a:latin typeface="Arial" panose="020B0604020202020204" pitchFamily="34" charset="0"/>
                <a:cs typeface="Arial" panose="020B0604020202020204" pitchFamily="34" charset="0"/>
              </a:rPr>
              <a:t>Psychologist or Behavioral Health Social Worker</a:t>
            </a:r>
          </a:p>
          <a:p>
            <a:pPr marL="803275" lvl="1" indent="-342900">
              <a:spcBef>
                <a:spcPts val="0"/>
              </a:spcBef>
            </a:pPr>
            <a:r>
              <a:rPr lang="en-US" sz="2500" dirty="0">
                <a:latin typeface="Arial" panose="020B0604020202020204" pitchFamily="34" charset="0"/>
                <a:cs typeface="Arial" panose="020B0604020202020204" pitchFamily="34" charset="0"/>
              </a:rPr>
              <a:t>Possible</a:t>
            </a:r>
            <a:r>
              <a:rPr lang="en-US" sz="2500" dirty="0">
                <a:solidFill>
                  <a:srgbClr val="FF0000"/>
                </a:solidFill>
                <a:latin typeface="Arial" panose="020B0604020202020204" pitchFamily="34" charset="0"/>
                <a:cs typeface="Arial" panose="020B0604020202020204" pitchFamily="34" charset="0"/>
              </a:rPr>
              <a:t> </a:t>
            </a:r>
            <a:r>
              <a:rPr lang="en-US" sz="2500" dirty="0">
                <a:solidFill>
                  <a:schemeClr val="accent1"/>
                </a:solidFill>
                <a:latin typeface="Arial" panose="020B0604020202020204" pitchFamily="34" charset="0"/>
                <a:cs typeface="Arial" panose="020B0604020202020204" pitchFamily="34" charset="0"/>
              </a:rPr>
              <a:t>transfer off base for Psychiatrist evaluation</a:t>
            </a: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a:xfrm>
            <a:off x="609600" y="471011"/>
            <a:ext cx="10972800" cy="539971"/>
          </a:xfrm>
        </p:spPr>
        <p:txBody>
          <a:bodyPr>
            <a:normAutofit fontScale="90000"/>
          </a:bodyPr>
          <a:lstStyle/>
          <a:p>
            <a:pPr algn="ctr"/>
            <a:r>
              <a:rPr lang="en-US" dirty="0"/>
              <a:t>The Role of Medical Officers in Providing Care</a:t>
            </a: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234494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Ensuring patient safety is paramount</a:t>
            </a:r>
          </a:p>
          <a:p>
            <a:pPr marL="0" indent="0">
              <a:spcBef>
                <a:spcPts val="0"/>
              </a:spcBef>
              <a:buNone/>
            </a:pPr>
            <a:endParaRPr lang="en-US" sz="28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Erring on the side of caution</a:t>
            </a:r>
          </a:p>
          <a:p>
            <a:pPr marL="803275" lvl="1" indent="-342900">
              <a:spcBef>
                <a:spcPts val="0"/>
              </a:spcBef>
            </a:pPr>
            <a:r>
              <a:rPr lang="en-US" sz="2600" dirty="0">
                <a:solidFill>
                  <a:schemeClr val="accent1"/>
                </a:solidFill>
                <a:latin typeface="Arial" panose="020B0604020202020204" pitchFamily="34" charset="0"/>
                <a:cs typeface="Arial" panose="020B0604020202020204" pitchFamily="34" charset="0"/>
              </a:rPr>
              <a:t>Always consider the possibility that symptoms that appear situational may be early signs of clinical depression</a:t>
            </a:r>
          </a:p>
          <a:p>
            <a:pPr marL="342900" indent="-342900">
              <a:spcBef>
                <a:spcPts val="0"/>
              </a:spcBef>
            </a:pPr>
            <a:endParaRPr lang="en-US" sz="28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Including the recruit in shared decision-making</a:t>
            </a:r>
          </a:p>
          <a:p>
            <a:pPr marL="342900" indent="-342900">
              <a:spcBef>
                <a:spcPts val="0"/>
              </a:spcBef>
            </a:pPr>
            <a:endParaRPr lang="en-US" sz="28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Individualizing care and management of symptoms</a:t>
            </a:r>
          </a:p>
          <a:p>
            <a:pPr marL="0" indent="0">
              <a:spcBef>
                <a:spcPts val="0"/>
              </a:spcBef>
              <a:buNone/>
            </a:pPr>
            <a:endParaRPr lang="en-US" sz="28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Escalation of care as indicated</a:t>
            </a: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0" indent="0">
              <a:lnSpc>
                <a:spcPct val="120000"/>
              </a:lnSpc>
              <a:buNone/>
            </a:pPr>
            <a:endParaRPr lang="en-US" sz="2400" b="1" dirty="0">
              <a:solidFill>
                <a:schemeClr val="accent1"/>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a:xfrm>
            <a:off x="609600" y="471011"/>
            <a:ext cx="10972800" cy="648965"/>
          </a:xfrm>
        </p:spPr>
        <p:txBody>
          <a:bodyPr/>
          <a:lstStyle/>
          <a:p>
            <a:pPr algn="ctr"/>
            <a:r>
              <a:rPr lang="en-US" dirty="0"/>
              <a:t>The Role of Medical Officers in Providing Care</a:t>
            </a: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374383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342900" indent="-342900">
              <a:spcBef>
                <a:spcPts val="0"/>
              </a:spcBef>
            </a:pPr>
            <a:r>
              <a:rPr lang="en-US" sz="2600" dirty="0">
                <a:solidFill>
                  <a:schemeClr val="accent1"/>
                </a:solidFill>
                <a:latin typeface="Arial" panose="020B0604020202020204" pitchFamily="34" charset="0"/>
                <a:cs typeface="Arial" panose="020B0604020202020204" pitchFamily="34" charset="0"/>
              </a:rPr>
              <a:t>Medical Officers serve as gatekeepers </a:t>
            </a:r>
          </a:p>
          <a:p>
            <a:pPr marL="342900" indent="-342900">
              <a:spcBef>
                <a:spcPts val="0"/>
              </a:spcBef>
            </a:pPr>
            <a:endParaRPr lang="en-US" sz="26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600" dirty="0">
                <a:solidFill>
                  <a:schemeClr val="accent1"/>
                </a:solidFill>
                <a:latin typeface="Arial" panose="020B0604020202020204" pitchFamily="34" charset="0"/>
                <a:cs typeface="Arial" panose="020B0604020202020204" pitchFamily="34" charset="0"/>
              </a:rPr>
              <a:t>Resources are limited</a:t>
            </a:r>
          </a:p>
          <a:p>
            <a:pPr marL="803275" lvl="1" indent="-342900">
              <a:spcBef>
                <a:spcPts val="0"/>
              </a:spcBef>
            </a:pPr>
            <a:r>
              <a:rPr lang="en-US" sz="2600" dirty="0">
                <a:solidFill>
                  <a:schemeClr val="accent1"/>
                </a:solidFill>
                <a:latin typeface="Arial" panose="020B0604020202020204" pitchFamily="34" charset="0"/>
                <a:cs typeface="Arial" panose="020B0604020202020204" pitchFamily="34" charset="0"/>
              </a:rPr>
              <a:t>Limited time during to seek mental health evaluation during recruit training</a:t>
            </a:r>
          </a:p>
          <a:p>
            <a:pPr marL="803275" lvl="1" indent="-342900">
              <a:spcBef>
                <a:spcPts val="0"/>
              </a:spcBef>
            </a:pPr>
            <a:r>
              <a:rPr lang="en-US" sz="2600" dirty="0">
                <a:solidFill>
                  <a:schemeClr val="accent1"/>
                </a:solidFill>
                <a:latin typeface="Arial" panose="020B0604020202020204" pitchFamily="34" charset="0"/>
                <a:cs typeface="Arial" panose="020B0604020202020204" pitchFamily="34" charset="0"/>
              </a:rPr>
              <a:t>Outside resources, such as CG SUPRT, are difficult for recruits to access </a:t>
            </a:r>
          </a:p>
          <a:p>
            <a:pPr marL="342900" indent="-342900">
              <a:spcBef>
                <a:spcPts val="0"/>
              </a:spcBef>
            </a:pPr>
            <a:endParaRPr lang="en-US" sz="26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600" dirty="0">
                <a:solidFill>
                  <a:schemeClr val="accent1"/>
                </a:solidFill>
                <a:latin typeface="Arial" panose="020B0604020202020204" pitchFamily="34" charset="0"/>
                <a:cs typeface="Arial" panose="020B0604020202020204" pitchFamily="34" charset="0"/>
              </a:rPr>
              <a:t>Mental Health Specialists serve as consultants; Medical Officers function as primary caregivers</a:t>
            </a:r>
          </a:p>
          <a:p>
            <a:pPr marL="342900" indent="-342900">
              <a:spcBef>
                <a:spcPts val="0"/>
              </a:spcBef>
            </a:pPr>
            <a:endParaRPr lang="en-US" sz="26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600" dirty="0">
                <a:solidFill>
                  <a:schemeClr val="accent1"/>
                </a:solidFill>
                <a:latin typeface="Arial" panose="020B0604020202020204" pitchFamily="34" charset="0"/>
                <a:cs typeface="Arial" panose="020B0604020202020204" pitchFamily="34" charset="0"/>
              </a:rPr>
              <a:t>Specialist Care must be prioritized based on acuity</a:t>
            </a:r>
          </a:p>
          <a:p>
            <a:pPr marL="0" indent="0">
              <a:lnSpc>
                <a:spcPct val="120000"/>
              </a:lnSpc>
              <a:buNone/>
            </a:pPr>
            <a:endParaRPr lang="en-US" sz="2400" b="1" dirty="0">
              <a:solidFill>
                <a:schemeClr val="accent1"/>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a:xfrm>
            <a:off x="609600" y="471011"/>
            <a:ext cx="10972800" cy="887356"/>
          </a:xfrm>
        </p:spPr>
        <p:txBody>
          <a:bodyPr/>
          <a:lstStyle/>
          <a:p>
            <a:pPr algn="ctr"/>
            <a:r>
              <a:rPr lang="en-US" dirty="0"/>
              <a:t>The Role of Medical Officers in Providing Care</a:t>
            </a: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62944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Determining what the recruit needs in the moment</a:t>
            </a:r>
          </a:p>
          <a:p>
            <a:pPr marL="0" indent="0">
              <a:spcBef>
                <a:spcPts val="0"/>
              </a:spcBef>
              <a:buNone/>
            </a:pPr>
            <a:endParaRPr lang="en-US" sz="28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Spending the time to truly listen</a:t>
            </a:r>
          </a:p>
          <a:p>
            <a:pPr marL="0" indent="0">
              <a:spcBef>
                <a:spcPts val="0"/>
              </a:spcBef>
              <a:buNone/>
            </a:pPr>
            <a:endParaRPr lang="en-US" sz="28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Determining the recruit’s goals and objectives</a:t>
            </a:r>
          </a:p>
          <a:p>
            <a:pPr marL="803275" lvl="1" indent="-342900">
              <a:spcBef>
                <a:spcPts val="0"/>
              </a:spcBef>
            </a:pPr>
            <a:r>
              <a:rPr lang="en-US" sz="2800" dirty="0">
                <a:solidFill>
                  <a:schemeClr val="accent1"/>
                </a:solidFill>
                <a:latin typeface="Arial" panose="020B0604020202020204" pitchFamily="34" charset="0"/>
                <a:cs typeface="Arial" panose="020B0604020202020204" pitchFamily="34" charset="0"/>
              </a:rPr>
              <a:t>Recruits with complaints of feeling depressed often express a desire to discontinue training</a:t>
            </a:r>
          </a:p>
          <a:p>
            <a:pPr marL="803275" lvl="1" indent="-342900">
              <a:spcBef>
                <a:spcPts val="0"/>
              </a:spcBef>
            </a:pPr>
            <a:endParaRPr lang="en-US" sz="28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Spelling out treatment options and alternatives</a:t>
            </a:r>
          </a:p>
          <a:p>
            <a:pPr marL="342900" indent="-342900">
              <a:spcBef>
                <a:spcPts val="0"/>
              </a:spcBef>
            </a:pPr>
            <a:endParaRPr lang="en-US" sz="28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Discussing timelines</a:t>
            </a: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a:xfrm>
            <a:off x="609600" y="471011"/>
            <a:ext cx="10972800" cy="887356"/>
          </a:xfrm>
        </p:spPr>
        <p:txBody>
          <a:bodyPr>
            <a:normAutofit fontScale="90000"/>
          </a:bodyPr>
          <a:lstStyle/>
          <a:p>
            <a:pPr algn="ctr"/>
            <a:r>
              <a:rPr lang="en-US" dirty="0">
                <a:ea typeface="Calibri" panose="020F0502020204030204" pitchFamily="34" charset="0"/>
              </a:rPr>
              <a:t>T</a:t>
            </a:r>
            <a:r>
              <a:rPr lang="en-US" sz="3200" dirty="0">
                <a:effectLst/>
                <a:ea typeface="Calibri" panose="020F0502020204030204" pitchFamily="34" charset="0"/>
              </a:rPr>
              <a:t>echniques and Strategies to Help Recruits Cope with Stress</a:t>
            </a:r>
            <a:endParaRPr lang="en-US" dirty="0"/>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56760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Alternatives to Care</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Limited duty status</a:t>
            </a:r>
          </a:p>
          <a:p>
            <a:pPr marL="342900" indent="-342900">
              <a:spcBef>
                <a:spcPts val="0"/>
              </a:spcBef>
            </a:pPr>
            <a:endParaRPr lang="en-US" sz="2400" dirty="0">
              <a:solidFill>
                <a:schemeClr val="accent1"/>
              </a:solidFill>
              <a:latin typeface="Arial" panose="020B0604020202020204" pitchFamily="34" charset="0"/>
              <a:cs typeface="Arial" panose="020B0604020202020204" pitchFamily="34" charset="0"/>
            </a:endParaRP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Phone calls home</a:t>
            </a:r>
          </a:p>
          <a:p>
            <a:pPr marL="342900" indent="-342900">
              <a:spcBef>
                <a:spcPts val="0"/>
              </a:spcBef>
            </a:pPr>
            <a:endParaRPr lang="en-US" sz="2400" dirty="0">
              <a:solidFill>
                <a:schemeClr val="accent1"/>
              </a:solidFill>
              <a:latin typeface="Arial" panose="020B0604020202020204" pitchFamily="34" charset="0"/>
              <a:cs typeface="Arial" panose="020B0604020202020204" pitchFamily="34" charset="0"/>
            </a:endParaRP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Goal orientation</a:t>
            </a:r>
          </a:p>
          <a:p>
            <a:pPr marL="342900" indent="-342900">
              <a:spcBef>
                <a:spcPts val="0"/>
              </a:spcBef>
            </a:pPr>
            <a:endParaRPr lang="en-US" sz="2400" dirty="0">
              <a:solidFill>
                <a:schemeClr val="accent1"/>
              </a:solidFill>
              <a:latin typeface="Arial" panose="020B0604020202020204" pitchFamily="34" charset="0"/>
              <a:cs typeface="Arial" panose="020B0604020202020204" pitchFamily="34" charset="0"/>
            </a:endParaRP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Partnering with Training Division</a:t>
            </a:r>
          </a:p>
          <a:p>
            <a:pPr marL="342900" indent="-342900">
              <a:spcBef>
                <a:spcPts val="0"/>
              </a:spcBef>
            </a:pPr>
            <a:endParaRPr lang="en-US" sz="2400" dirty="0">
              <a:solidFill>
                <a:schemeClr val="accent1"/>
              </a:solidFill>
              <a:latin typeface="Arial" panose="020B0604020202020204" pitchFamily="34" charset="0"/>
              <a:cs typeface="Arial" panose="020B0604020202020204" pitchFamily="34" charset="0"/>
            </a:endParaRP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Special assignments</a:t>
            </a:r>
          </a:p>
          <a:p>
            <a:pPr marL="342900" indent="-342900">
              <a:spcBef>
                <a:spcPts val="0"/>
              </a:spcBef>
            </a:pPr>
            <a:endParaRPr lang="en-US" sz="24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Caution to avoid abuses of privileges</a:t>
            </a: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a:xfrm>
            <a:off x="609600" y="471011"/>
            <a:ext cx="10972800" cy="887356"/>
          </a:xfrm>
        </p:spPr>
        <p:txBody>
          <a:bodyPr>
            <a:normAutofit fontScale="90000"/>
          </a:bodyPr>
          <a:lstStyle/>
          <a:p>
            <a:pPr algn="ctr"/>
            <a:r>
              <a:rPr lang="en-US" dirty="0">
                <a:ea typeface="Calibri" panose="020F0502020204030204" pitchFamily="34" charset="0"/>
              </a:rPr>
              <a:t>T</a:t>
            </a:r>
            <a:r>
              <a:rPr lang="en-US" sz="3200" dirty="0">
                <a:effectLst/>
                <a:ea typeface="Calibri" panose="020F0502020204030204" pitchFamily="34" charset="0"/>
              </a:rPr>
              <a:t>echniques and Strategies to Help Recruits Cope with Stress</a:t>
            </a:r>
            <a:endParaRPr lang="en-US" dirty="0"/>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343027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506506" y="1652687"/>
            <a:ext cx="11075894" cy="4375973"/>
          </a:xfrm>
        </p:spPr>
        <p:txBody>
          <a:bodyPr>
            <a:noAutofit/>
          </a:bodyPr>
          <a:lstStyle/>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Active-duty service members, including Medical Officers and other Federal Health Agents, are also subject to stress-induced symptomatology</a:t>
            </a:r>
          </a:p>
          <a:p>
            <a:pPr marL="342900" indent="-342900">
              <a:spcBef>
                <a:spcPts val="0"/>
              </a:spcBef>
            </a:pPr>
            <a:endParaRPr lang="en-US" sz="2800" dirty="0">
              <a:solidFill>
                <a:schemeClr val="accent1"/>
              </a:solidFill>
              <a:latin typeface="Arial" panose="020B0604020202020204" pitchFamily="34" charset="0"/>
              <a:cs typeface="Arial" panose="020B0604020202020204" pitchFamily="34" charset="0"/>
            </a:endParaRPr>
          </a:p>
          <a:p>
            <a:pPr marL="803275" lvl="1" indent="-342900">
              <a:spcBef>
                <a:spcPts val="0"/>
              </a:spcBef>
            </a:pPr>
            <a:r>
              <a:rPr lang="en-US" sz="2800" dirty="0">
                <a:solidFill>
                  <a:schemeClr val="accent1"/>
                </a:solidFill>
                <a:latin typeface="Arial" panose="020B0604020202020204" pitchFamily="34" charset="0"/>
                <a:cs typeface="Arial" panose="020B0604020202020204" pitchFamily="34" charset="0"/>
              </a:rPr>
              <a:t>Anxiety</a:t>
            </a:r>
          </a:p>
          <a:p>
            <a:pPr marL="803275" lvl="1" indent="-342900">
              <a:spcBef>
                <a:spcPts val="0"/>
              </a:spcBef>
            </a:pPr>
            <a:r>
              <a:rPr lang="en-US" sz="2800" dirty="0">
                <a:solidFill>
                  <a:schemeClr val="accent1"/>
                </a:solidFill>
                <a:latin typeface="Arial" panose="020B0604020202020204" pitchFamily="34" charset="0"/>
                <a:cs typeface="Arial" panose="020B0604020202020204" pitchFamily="34" charset="0"/>
              </a:rPr>
              <a:t>Insomnia</a:t>
            </a:r>
          </a:p>
          <a:p>
            <a:pPr marL="803275" lvl="1" indent="-342900">
              <a:spcBef>
                <a:spcPts val="0"/>
              </a:spcBef>
            </a:pPr>
            <a:r>
              <a:rPr lang="en-US" sz="2800" dirty="0">
                <a:solidFill>
                  <a:schemeClr val="accent1"/>
                </a:solidFill>
                <a:latin typeface="Arial" panose="020B0604020202020204" pitchFamily="34" charset="0"/>
                <a:cs typeface="Arial" panose="020B0604020202020204" pitchFamily="34" charset="0"/>
              </a:rPr>
              <a:t>Fatigue</a:t>
            </a:r>
          </a:p>
          <a:p>
            <a:pPr marL="803275" lvl="1" indent="-342900">
              <a:spcBef>
                <a:spcPts val="0"/>
              </a:spcBef>
            </a:pPr>
            <a:r>
              <a:rPr lang="en-US" sz="2800" dirty="0">
                <a:solidFill>
                  <a:schemeClr val="accent1"/>
                </a:solidFill>
                <a:latin typeface="Arial" panose="020B0604020202020204" pitchFamily="34" charset="0"/>
                <a:cs typeface="Arial" panose="020B0604020202020204" pitchFamily="34" charset="0"/>
              </a:rPr>
              <a:t>Feeling overwhelmed</a:t>
            </a:r>
          </a:p>
          <a:p>
            <a:pPr marL="803275" lvl="1" indent="-342900">
              <a:spcBef>
                <a:spcPts val="0"/>
              </a:spcBef>
            </a:pPr>
            <a:r>
              <a:rPr lang="en-US" sz="2800" dirty="0">
                <a:solidFill>
                  <a:schemeClr val="accent1"/>
                </a:solidFill>
                <a:latin typeface="Arial" panose="020B0604020202020204" pitchFamily="34" charset="0"/>
                <a:cs typeface="Arial" panose="020B0604020202020204" pitchFamily="34" charset="0"/>
              </a:rPr>
              <a:t>Depressive symptoms </a:t>
            </a:r>
          </a:p>
          <a:p>
            <a:pPr marL="0" indent="0">
              <a:lnSpc>
                <a:spcPct val="120000"/>
              </a:lnSpc>
              <a:buNone/>
            </a:pPr>
            <a:endParaRPr lang="en-US" sz="2400" b="1" dirty="0">
              <a:solidFill>
                <a:schemeClr val="accent1"/>
              </a:solidFill>
              <a:latin typeface="Arial" panose="020B0604020202020204" pitchFamily="34" charset="0"/>
              <a:cs typeface="Arial" panose="020B0604020202020204" pitchFamily="34" charset="0"/>
            </a:endParaRPr>
          </a:p>
          <a:p>
            <a:pPr marL="0" indent="0">
              <a:lnSpc>
                <a:spcPct val="120000"/>
              </a:lnSpc>
              <a:buNone/>
            </a:pPr>
            <a:endParaRPr lang="en-US" sz="2400" b="1" dirty="0">
              <a:solidFill>
                <a:schemeClr val="accent1"/>
              </a:solidFill>
              <a:latin typeface="Arial" panose="020B0604020202020204" pitchFamily="34" charset="0"/>
              <a:cs typeface="Arial" panose="020B0604020202020204" pitchFamily="34" charset="0"/>
            </a:endParaRPr>
          </a:p>
          <a:p>
            <a:pPr marL="0" indent="0">
              <a:lnSpc>
                <a:spcPct val="120000"/>
              </a:lnSpc>
              <a:buNone/>
            </a:pPr>
            <a:endParaRPr lang="en-US" sz="2400" b="1" dirty="0">
              <a:solidFill>
                <a:schemeClr val="accent1"/>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a:xfrm>
            <a:off x="609600" y="484458"/>
            <a:ext cx="10972800" cy="717235"/>
          </a:xfrm>
        </p:spPr>
        <p:txBody>
          <a:bodyPr>
            <a:normAutofit fontScale="90000"/>
          </a:bodyPr>
          <a:lstStyle/>
          <a:p>
            <a:pPr algn="ctr"/>
            <a:r>
              <a:rPr lang="en-US" sz="3200" dirty="0">
                <a:solidFill>
                  <a:schemeClr val="tx1">
                    <a:lumMod val="85000"/>
                    <a:lumOff val="15000"/>
                  </a:schemeClr>
                </a:solidFill>
                <a:effectLst/>
                <a:ea typeface="Calibri" panose="020F0502020204030204" pitchFamily="34" charset="0"/>
              </a:rPr>
              <a:t>Medical Provider Challenges in Delivering Care to Recruits</a:t>
            </a:r>
            <a:br>
              <a:rPr lang="en-US" sz="3200" dirty="0">
                <a:effectLst/>
                <a:ea typeface="Calibri" panose="020F0502020204030204" pitchFamily="34" charset="0"/>
              </a:rPr>
            </a:br>
            <a:endParaRPr lang="en-US" dirty="0"/>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252936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Impact on work output and productivity</a:t>
            </a: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Sick in Quarters (SIQ)</a:t>
            </a: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Duty limitations</a:t>
            </a: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Suboptimal effort</a:t>
            </a: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Dissatisfaction</a:t>
            </a: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Disability</a:t>
            </a: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Self-medication</a:t>
            </a:r>
          </a:p>
          <a:p>
            <a:pPr marL="342900" indent="-342900">
              <a:spcBef>
                <a:spcPts val="0"/>
              </a:spcBef>
            </a:pPr>
            <a:r>
              <a:rPr lang="en-US" sz="2800" dirty="0">
                <a:solidFill>
                  <a:schemeClr val="accent1"/>
                </a:solidFill>
                <a:latin typeface="Arial" panose="020B0604020202020204" pitchFamily="34" charset="0"/>
                <a:cs typeface="Arial" panose="020B0604020202020204" pitchFamily="34" charset="0"/>
              </a:rPr>
              <a:t>Shortened careers</a:t>
            </a:r>
            <a:endParaRPr lang="en-US" sz="2800" b="1" dirty="0">
              <a:solidFill>
                <a:schemeClr val="accent1"/>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p:txBody>
          <a:bodyPr>
            <a:normAutofit/>
          </a:bodyPr>
          <a:lstStyle/>
          <a:p>
            <a:pPr algn="ctr"/>
            <a:r>
              <a:rPr lang="en-US" sz="3600" dirty="0">
                <a:solidFill>
                  <a:schemeClr val="tx1">
                    <a:lumMod val="85000"/>
                    <a:lumOff val="15000"/>
                  </a:schemeClr>
                </a:solidFill>
                <a:effectLst/>
                <a:ea typeface="Calibri" panose="020F0502020204030204" pitchFamily="34" charset="0"/>
              </a:rPr>
              <a:t>Effects of Challenges on Medical Providers</a:t>
            </a:r>
            <a:endParaRPr lang="en-US" dirty="0"/>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199800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391632" y="1283410"/>
            <a:ext cx="11408735" cy="4836036"/>
          </a:xfrm>
        </p:spPr>
        <p:txBody>
          <a:bodyPr>
            <a:noAutofit/>
          </a:bodyPr>
          <a:lstStyle/>
          <a:p>
            <a:pPr marL="0" indent="0">
              <a:spcBef>
                <a:spcPts val="0"/>
              </a:spcBef>
              <a:buNone/>
            </a:pPr>
            <a:r>
              <a:rPr lang="en-US" sz="2800" dirty="0">
                <a:solidFill>
                  <a:schemeClr val="accent1"/>
                </a:solidFill>
                <a:latin typeface="Arial" panose="020B0604020202020204" pitchFamily="34" charset="0"/>
                <a:cs typeface="Arial" panose="020B0604020202020204" pitchFamily="34" charset="0"/>
              </a:rPr>
              <a:t>Lessons learned in recognizing stress-induced symptomatology in recruits allows us to serve as mental health first responders for one another</a:t>
            </a:r>
          </a:p>
          <a:p>
            <a:pPr marL="0" indent="0">
              <a:spcBef>
                <a:spcPts val="0"/>
              </a:spcBef>
              <a:buNone/>
            </a:pPr>
            <a:endParaRPr lang="en-US" sz="2800" dirty="0">
              <a:solidFill>
                <a:schemeClr val="accent1"/>
              </a:solidFill>
              <a:latin typeface="Arial" panose="020B0604020202020204" pitchFamily="34" charset="0"/>
              <a:cs typeface="Arial" panose="020B0604020202020204" pitchFamily="34" charset="0"/>
            </a:endParaRPr>
          </a:p>
          <a:p>
            <a:pPr marL="342900" indent="-342900">
              <a:lnSpc>
                <a:spcPct val="120000"/>
              </a:lnSpc>
            </a:pPr>
            <a:r>
              <a:rPr lang="en-US" sz="2400" dirty="0">
                <a:solidFill>
                  <a:schemeClr val="accent1"/>
                </a:solidFill>
                <a:latin typeface="Arial" panose="020B0604020202020204" pitchFamily="34" charset="0"/>
                <a:cs typeface="Arial" panose="020B0604020202020204" pitchFamily="34" charset="0"/>
              </a:rPr>
              <a:t>Maintaining vigilance for stress-induced symptoms </a:t>
            </a:r>
          </a:p>
          <a:p>
            <a:pPr marL="342900" indent="-342900">
              <a:lnSpc>
                <a:spcPct val="120000"/>
              </a:lnSpc>
            </a:pPr>
            <a:r>
              <a:rPr lang="en-US" sz="2400" dirty="0">
                <a:solidFill>
                  <a:schemeClr val="accent1"/>
                </a:solidFill>
                <a:latin typeface="Arial" panose="020B0604020202020204" pitchFamily="34" charset="0"/>
                <a:cs typeface="Arial" panose="020B0604020202020204" pitchFamily="34" charset="0"/>
              </a:rPr>
              <a:t>Recognizing the need to talk</a:t>
            </a:r>
          </a:p>
          <a:p>
            <a:pPr marL="803275" lvl="1" indent="-342900">
              <a:lnSpc>
                <a:spcPct val="120000"/>
              </a:lnSpc>
            </a:pPr>
            <a:r>
              <a:rPr lang="en-US" sz="2000" dirty="0">
                <a:solidFill>
                  <a:schemeClr val="accent1"/>
                </a:solidFill>
                <a:latin typeface="Arial" panose="020B0604020202020204" pitchFamily="34" charset="0"/>
                <a:cs typeface="Arial" panose="020B0604020202020204" pitchFamily="34" charset="0"/>
              </a:rPr>
              <a:t>Spending the time to truly listen</a:t>
            </a:r>
            <a:endParaRPr lang="en-US" sz="2200" dirty="0">
              <a:solidFill>
                <a:schemeClr val="accent1"/>
              </a:solidFill>
              <a:latin typeface="Arial" panose="020B0604020202020204" pitchFamily="34" charset="0"/>
              <a:cs typeface="Arial" panose="020B0604020202020204" pitchFamily="34" charset="0"/>
            </a:endParaRPr>
          </a:p>
          <a:p>
            <a:pPr marL="342900" indent="-342900">
              <a:lnSpc>
                <a:spcPct val="120000"/>
              </a:lnSpc>
            </a:pPr>
            <a:r>
              <a:rPr lang="en-US" sz="2400" dirty="0">
                <a:solidFill>
                  <a:schemeClr val="accent1"/>
                </a:solidFill>
                <a:latin typeface="Arial" panose="020B0604020202020204" pitchFamily="34" charset="0"/>
                <a:cs typeface="Arial" panose="020B0604020202020204" pitchFamily="34" charset="0"/>
              </a:rPr>
              <a:t>Ensuring safety</a:t>
            </a:r>
          </a:p>
          <a:p>
            <a:pPr marL="342900" indent="-342900">
              <a:lnSpc>
                <a:spcPct val="120000"/>
              </a:lnSpc>
            </a:pPr>
            <a:r>
              <a:rPr lang="en-US" sz="2400" dirty="0">
                <a:solidFill>
                  <a:schemeClr val="accent1"/>
                </a:solidFill>
                <a:latin typeface="Arial" panose="020B0604020202020204" pitchFamily="34" charset="0"/>
                <a:cs typeface="Arial" panose="020B0604020202020204" pitchFamily="34" charset="0"/>
              </a:rPr>
              <a:t>Mental Health advocacy</a:t>
            </a:r>
          </a:p>
          <a:p>
            <a:pPr marL="342900" indent="-342900">
              <a:lnSpc>
                <a:spcPct val="120000"/>
              </a:lnSpc>
            </a:pPr>
            <a:r>
              <a:rPr lang="en-US" sz="2400" dirty="0">
                <a:solidFill>
                  <a:schemeClr val="accent1"/>
                </a:solidFill>
                <a:latin typeface="Arial" panose="020B0604020202020204" pitchFamily="34" charset="0"/>
                <a:cs typeface="Arial" panose="020B0604020202020204" pitchFamily="34" charset="0"/>
              </a:rPr>
              <a:t>Sensing when referral to a Mental Health specialist is appropriate</a:t>
            </a: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a:xfrm>
            <a:off x="609599" y="396054"/>
            <a:ext cx="10972800" cy="964913"/>
          </a:xfrm>
        </p:spPr>
        <p:txBody>
          <a:bodyPr>
            <a:normAutofit/>
          </a:bodyPr>
          <a:lstStyle/>
          <a:p>
            <a:pPr algn="ctr"/>
            <a:r>
              <a:rPr lang="en-US" sz="3200" dirty="0">
                <a:solidFill>
                  <a:schemeClr val="tx1">
                    <a:lumMod val="85000"/>
                    <a:lumOff val="15000"/>
                  </a:schemeClr>
                </a:solidFill>
                <a:effectLst/>
                <a:ea typeface="Calibri" panose="020F0502020204030204" pitchFamily="34" charset="0"/>
              </a:rPr>
              <a:t>Summary of Lessons Learned</a:t>
            </a:r>
            <a:endParaRPr lang="en-US" dirty="0">
              <a:solidFill>
                <a:schemeClr val="tx1">
                  <a:lumMod val="85000"/>
                  <a:lumOff val="15000"/>
                </a:schemeClr>
              </a:solidFill>
            </a:endParaRP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89663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0" indent="0">
              <a:lnSpc>
                <a:spcPct val="120000"/>
              </a:lnSpc>
              <a:buNone/>
            </a:pPr>
            <a:r>
              <a:rPr lang="en-US" sz="1500" b="0" i="0" dirty="0" err="1">
                <a:solidFill>
                  <a:schemeClr val="accent1"/>
                </a:solidFill>
                <a:effectLst/>
              </a:rPr>
              <a:t>Bandoli</a:t>
            </a:r>
            <a:r>
              <a:rPr lang="en-US" sz="1500" b="0" i="0" dirty="0">
                <a:solidFill>
                  <a:schemeClr val="accent1"/>
                </a:solidFill>
                <a:effectLst/>
              </a:rPr>
              <a:t> G , Campbell-Sills L , Kessler RC , et al. : Childhood adversity, adult stress, and the risk of major depression or generalized anxiety disorder in US soldiers: a test of the stress sensitization hypothesis . </a:t>
            </a:r>
            <a:r>
              <a:rPr lang="en-US" sz="1500" b="1" i="0" dirty="0">
                <a:solidFill>
                  <a:schemeClr val="accent1"/>
                </a:solidFill>
                <a:effectLst/>
              </a:rPr>
              <a:t>Psychol Med</a:t>
            </a:r>
            <a:r>
              <a:rPr lang="en-US" sz="1500" b="0" i="0" dirty="0">
                <a:solidFill>
                  <a:schemeClr val="accent1"/>
                </a:solidFill>
                <a:effectLst/>
              </a:rPr>
              <a:t> 2017 ; 47 : 2379 – 2392.</a:t>
            </a:r>
          </a:p>
          <a:p>
            <a:pPr marL="0" indent="0">
              <a:lnSpc>
                <a:spcPct val="120000"/>
              </a:lnSpc>
              <a:buNone/>
            </a:pPr>
            <a:endParaRPr lang="en-US" sz="1500" dirty="0">
              <a:solidFill>
                <a:schemeClr val="accent1"/>
              </a:solidFill>
            </a:endParaRPr>
          </a:p>
          <a:p>
            <a:pPr marL="0" indent="0">
              <a:lnSpc>
                <a:spcPct val="120000"/>
              </a:lnSpc>
              <a:buNone/>
            </a:pPr>
            <a:r>
              <a:rPr lang="en-US" sz="1500" b="0" i="0" dirty="0" err="1">
                <a:solidFill>
                  <a:schemeClr val="accent1"/>
                </a:solidFill>
                <a:effectLst/>
              </a:rPr>
              <a:t>Gadermann</a:t>
            </a:r>
            <a:r>
              <a:rPr lang="en-US" sz="1500" b="0" i="0" dirty="0">
                <a:solidFill>
                  <a:schemeClr val="accent1"/>
                </a:solidFill>
                <a:effectLst/>
              </a:rPr>
              <a:t> AM, Engel CC, </a:t>
            </a:r>
            <a:r>
              <a:rPr lang="en-US" sz="1500" b="0" i="0" dirty="0" err="1">
                <a:solidFill>
                  <a:schemeClr val="accent1"/>
                </a:solidFill>
                <a:effectLst/>
              </a:rPr>
              <a:t>Naifeh</a:t>
            </a:r>
            <a:r>
              <a:rPr lang="en-US" sz="1500" b="0" i="0" dirty="0">
                <a:solidFill>
                  <a:schemeClr val="accent1"/>
                </a:solidFill>
                <a:effectLst/>
              </a:rPr>
              <a:t> JA, Nock MK, Petukhova M, Santiago PN, Wu B, </a:t>
            </a:r>
            <a:r>
              <a:rPr lang="en-US" sz="1500" b="0" i="0" dirty="0" err="1">
                <a:solidFill>
                  <a:schemeClr val="accent1"/>
                </a:solidFill>
                <a:effectLst/>
              </a:rPr>
              <a:t>Zaslavsky</a:t>
            </a:r>
            <a:r>
              <a:rPr lang="en-US" sz="1500" b="0" i="0" dirty="0">
                <a:solidFill>
                  <a:schemeClr val="accent1"/>
                </a:solidFill>
                <a:effectLst/>
              </a:rPr>
              <a:t> AM, Kessler RC. Prevalence of DSM-IV major depression among U.S. military personnel: meta-analysis and simulation. Mil Med. 2012 Aug;177(8 Suppl):47-59.</a:t>
            </a:r>
            <a:endParaRPr lang="en-US" sz="1500" dirty="0">
              <a:solidFill>
                <a:schemeClr val="accent1"/>
              </a:solidFill>
            </a:endParaRPr>
          </a:p>
          <a:p>
            <a:pPr marL="0" indent="0">
              <a:lnSpc>
                <a:spcPct val="120000"/>
              </a:lnSpc>
              <a:buNone/>
            </a:pPr>
            <a:endParaRPr lang="en-US" sz="1500" dirty="0">
              <a:solidFill>
                <a:schemeClr val="accent1"/>
              </a:solidFill>
            </a:endParaRPr>
          </a:p>
          <a:p>
            <a:pPr marL="0" indent="0">
              <a:lnSpc>
                <a:spcPct val="120000"/>
              </a:lnSpc>
              <a:buNone/>
            </a:pPr>
            <a:r>
              <a:rPr lang="en-US" sz="1500" b="0" i="0" dirty="0">
                <a:solidFill>
                  <a:schemeClr val="accent1"/>
                </a:solidFill>
                <a:effectLst/>
              </a:rPr>
              <a:t>Martin PD, Williamson DA, Alfonso AJ, Ryan DH. Psychological adjustment during Army basic training. Mil Med. 2006 Feb;171(2):157-60.</a:t>
            </a:r>
          </a:p>
          <a:p>
            <a:pPr marL="0" indent="0">
              <a:lnSpc>
                <a:spcPct val="120000"/>
              </a:lnSpc>
              <a:buNone/>
            </a:pPr>
            <a:endParaRPr lang="en-US" sz="1500" dirty="0">
              <a:solidFill>
                <a:schemeClr val="accent1"/>
              </a:solidFill>
            </a:endParaRPr>
          </a:p>
          <a:p>
            <a:pPr marL="0" indent="0">
              <a:lnSpc>
                <a:spcPct val="120000"/>
              </a:lnSpc>
              <a:buNone/>
            </a:pPr>
            <a:r>
              <a:rPr lang="en-US" sz="1500" b="0" i="0" dirty="0" err="1">
                <a:solidFill>
                  <a:schemeClr val="accent1"/>
                </a:solidFill>
                <a:effectLst/>
              </a:rPr>
              <a:t>Nakkas</a:t>
            </a:r>
            <a:r>
              <a:rPr lang="en-US" sz="1500" b="0" i="0" dirty="0">
                <a:solidFill>
                  <a:schemeClr val="accent1"/>
                </a:solidFill>
                <a:effectLst/>
              </a:rPr>
              <a:t> C, </a:t>
            </a:r>
            <a:r>
              <a:rPr lang="en-US" sz="1500" b="0" i="0" dirty="0" err="1">
                <a:solidFill>
                  <a:schemeClr val="accent1"/>
                </a:solidFill>
                <a:effectLst/>
              </a:rPr>
              <a:t>Annen</a:t>
            </a:r>
            <a:r>
              <a:rPr lang="en-US" sz="1500" b="0" i="0" dirty="0">
                <a:solidFill>
                  <a:schemeClr val="accent1"/>
                </a:solidFill>
                <a:effectLst/>
              </a:rPr>
              <a:t> H, Brand S. Somatization and Coping in Ethnic Minority Recruits. Mil Med. 2019 Dec 1;184(11-12): e680-e685.</a:t>
            </a:r>
          </a:p>
          <a:p>
            <a:pPr marL="0" indent="0">
              <a:lnSpc>
                <a:spcPct val="120000"/>
              </a:lnSpc>
              <a:buNone/>
            </a:pPr>
            <a:endParaRPr lang="en-US" sz="1500" dirty="0">
              <a:solidFill>
                <a:schemeClr val="accent1"/>
              </a:solidFill>
              <a:cs typeface="Arial" panose="020B0604020202020204" pitchFamily="34" charset="0"/>
            </a:endParaRPr>
          </a:p>
          <a:p>
            <a:pPr marL="0" indent="0">
              <a:lnSpc>
                <a:spcPct val="120000"/>
              </a:lnSpc>
              <a:buNone/>
            </a:pPr>
            <a:r>
              <a:rPr lang="en-US" sz="1500" b="0" i="0" dirty="0">
                <a:solidFill>
                  <a:schemeClr val="accent1"/>
                </a:solidFill>
                <a:effectLst/>
              </a:rPr>
              <a:t>Nock  MK, </a:t>
            </a:r>
            <a:r>
              <a:rPr lang="en-US" sz="1500" b="0" i="0" dirty="0" err="1">
                <a:solidFill>
                  <a:schemeClr val="accent1"/>
                </a:solidFill>
                <a:effectLst/>
              </a:rPr>
              <a:t>Ursano</a:t>
            </a:r>
            <a:r>
              <a:rPr lang="en-US" sz="1500" b="0" i="0" dirty="0">
                <a:solidFill>
                  <a:schemeClr val="accent1"/>
                </a:solidFill>
                <a:effectLst/>
              </a:rPr>
              <a:t>  RJ, </a:t>
            </a:r>
            <a:r>
              <a:rPr lang="en-US" sz="1500" b="0" i="0" dirty="0" err="1">
                <a:solidFill>
                  <a:schemeClr val="accent1"/>
                </a:solidFill>
                <a:effectLst/>
              </a:rPr>
              <a:t>Heeringa</a:t>
            </a:r>
            <a:r>
              <a:rPr lang="en-US" sz="1500" b="0" i="0" dirty="0">
                <a:solidFill>
                  <a:schemeClr val="accent1"/>
                </a:solidFill>
                <a:effectLst/>
              </a:rPr>
              <a:t>  SG,  et al; Army STARRS Collaborators.  Mental disorders, comorbidity, and pre-enlistment suicidal behavior among new soldiers in the US Army: results from the Army Study to Assess Risk and Resilience in Servicemembers (Army STARRS). </a:t>
            </a:r>
            <a:r>
              <a:rPr lang="en-US" sz="1500" b="0" i="1" dirty="0">
                <a:solidFill>
                  <a:schemeClr val="accent1"/>
                </a:solidFill>
                <a:effectLst/>
              </a:rPr>
              <a:t> Suicide Life Threat </a:t>
            </a:r>
            <a:r>
              <a:rPr lang="en-US" sz="1500" b="0" i="1" dirty="0" err="1">
                <a:solidFill>
                  <a:schemeClr val="accent1"/>
                </a:solidFill>
                <a:effectLst/>
              </a:rPr>
              <a:t>Behav</a:t>
            </a:r>
            <a:r>
              <a:rPr lang="en-US" sz="1500" b="0" i="0" dirty="0">
                <a:solidFill>
                  <a:schemeClr val="accent1"/>
                </a:solidFill>
                <a:effectLst/>
              </a:rPr>
              <a:t>. 2015;45(5):588-599. </a:t>
            </a:r>
          </a:p>
          <a:p>
            <a:pPr marL="0" indent="0">
              <a:lnSpc>
                <a:spcPct val="120000"/>
              </a:lnSpc>
              <a:buNone/>
            </a:pPr>
            <a:endParaRPr lang="en-US" sz="1500" b="1" dirty="0">
              <a:solidFill>
                <a:schemeClr val="accent1"/>
              </a:solidFill>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p:txBody>
          <a:bodyPr/>
          <a:lstStyle/>
          <a:p>
            <a:pPr algn="ctr"/>
            <a:r>
              <a:rPr lang="en-US" dirty="0"/>
              <a:t>Sources</a:t>
            </a: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373905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AF5558-9C31-4C3C-83D9-B8CC656BB522}"/>
              </a:ext>
            </a:extLst>
          </p:cNvPr>
          <p:cNvSpPr>
            <a:spLocks noGrp="1"/>
          </p:cNvSpPr>
          <p:nvPr>
            <p:ph type="title"/>
          </p:nvPr>
        </p:nvSpPr>
        <p:spPr/>
        <p:txBody>
          <a:bodyPr/>
          <a:lstStyle/>
          <a:p>
            <a:pPr algn="ctr"/>
            <a:r>
              <a:rPr lang="en-US" dirty="0"/>
              <a:t>Disclosures</a:t>
            </a:r>
          </a:p>
        </p:txBody>
      </p:sp>
      <p:sp>
        <p:nvSpPr>
          <p:cNvPr id="5" name="Content Placeholder 4">
            <a:extLst>
              <a:ext uri="{FF2B5EF4-FFF2-40B4-BE49-F238E27FC236}">
                <a16:creationId xmlns:a16="http://schemas.microsoft.com/office/drawing/2014/main" id="{5CA5E007-D0D0-4DE9-93F5-54B366ADCCEA}"/>
              </a:ext>
            </a:extLst>
          </p:cNvPr>
          <p:cNvSpPr>
            <a:spLocks noGrp="1"/>
          </p:cNvSpPr>
          <p:nvPr>
            <p:ph sz="quarter" idx="14"/>
          </p:nvPr>
        </p:nvSpPr>
        <p:spPr>
          <a:xfrm>
            <a:off x="630238" y="1554378"/>
            <a:ext cx="10972800" cy="4565068"/>
          </a:xfrm>
        </p:spPr>
        <p:txBody>
          <a:bodyPr>
            <a:normAutofit fontScale="92500" lnSpcReduction="10000"/>
          </a:bodyPr>
          <a:lstStyle/>
          <a:p>
            <a:pPr marL="0" indent="0">
              <a:buNone/>
            </a:pPr>
            <a:r>
              <a:rPr lang="en-US" dirty="0"/>
              <a:t>I have no relevant financial or non-financial interests to disclose.</a:t>
            </a:r>
          </a:p>
          <a:p>
            <a:pPr marL="0" indent="0" algn="ctr">
              <a:buNone/>
            </a:pPr>
            <a:endParaRPr lang="en-US" dirty="0"/>
          </a:p>
          <a:p>
            <a:pPr marL="0" indent="0" algn="just" rtl="0">
              <a:buNone/>
            </a:pPr>
            <a:r>
              <a:rPr lang="en-US" sz="2800" i="0" dirty="0">
                <a:effectLst/>
              </a:rPr>
              <a:t>This continuing education activity is managed and accredited by </a:t>
            </a:r>
            <a:r>
              <a:rPr lang="en-US" sz="2800" i="0" dirty="0" err="1">
                <a:effectLst/>
              </a:rPr>
              <a:t>AffinityCE</a:t>
            </a:r>
            <a:r>
              <a:rPr lang="en-US" sz="2800" i="0" dirty="0">
                <a:effectLst/>
              </a:rPr>
              <a:t>, in collaboration with AMSUS. </a:t>
            </a:r>
            <a:r>
              <a:rPr lang="en-US" sz="2800" i="0" dirty="0" err="1">
                <a:effectLst/>
              </a:rPr>
              <a:t>AffinityCE</a:t>
            </a:r>
            <a:r>
              <a:rPr lang="en-US" sz="2800" i="0" dirty="0">
                <a:effectLst/>
              </a:rPr>
              <a:t> and AMSUS staff, as well as planners and reviewers, have no relevant financial interests to disclose. </a:t>
            </a:r>
            <a:r>
              <a:rPr lang="en-US" sz="2800" i="0" dirty="0" err="1">
                <a:effectLst/>
              </a:rPr>
              <a:t>AffinityCE</a:t>
            </a:r>
            <a:r>
              <a:rPr lang="en-US" sz="2800" i="0" dirty="0">
                <a:effectLst/>
              </a:rPr>
              <a:t>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endParaRPr lang="en-US" sz="2800" dirty="0"/>
          </a:p>
        </p:txBody>
      </p:sp>
      <p:sp>
        <p:nvSpPr>
          <p:cNvPr id="6"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382334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0" indent="0">
              <a:lnSpc>
                <a:spcPct val="120000"/>
              </a:lnSpc>
              <a:buNone/>
            </a:pPr>
            <a:r>
              <a:rPr lang="en-US" sz="1500" dirty="0">
                <a:solidFill>
                  <a:schemeClr val="accent1"/>
                </a:solidFill>
                <a:cs typeface="Arial" panose="020B0604020202020204" pitchFamily="34" charset="0"/>
              </a:rPr>
              <a:t>R</a:t>
            </a:r>
            <a:r>
              <a:rPr lang="en-US" sz="1500" b="0" dirty="0">
                <a:solidFill>
                  <a:schemeClr val="accent1"/>
                </a:solidFill>
                <a:effectLst/>
              </a:rPr>
              <a:t>ussell, P. D., Judkins, J. L., Blessing, A., Moore, B., and Morissette, S. B. (2022). Incidences of anxiety disorders among active-duty service members between 1999 and 2018. J. Anxiety </a:t>
            </a:r>
            <a:r>
              <a:rPr lang="en-US" sz="1500" b="0" dirty="0" err="1">
                <a:solidFill>
                  <a:schemeClr val="accent1"/>
                </a:solidFill>
                <a:effectLst/>
              </a:rPr>
              <a:t>Disord</a:t>
            </a:r>
            <a:r>
              <a:rPr lang="en-US" sz="1500" b="0" dirty="0">
                <a:solidFill>
                  <a:schemeClr val="accent1"/>
                </a:solidFill>
                <a:effectLst/>
              </a:rPr>
              <a:t>. 91:102608.</a:t>
            </a:r>
          </a:p>
          <a:p>
            <a:pPr marL="0" indent="0">
              <a:lnSpc>
                <a:spcPct val="120000"/>
              </a:lnSpc>
              <a:buNone/>
            </a:pPr>
            <a:endParaRPr lang="en-US" sz="1500" b="0" dirty="0">
              <a:solidFill>
                <a:schemeClr val="accent1"/>
              </a:solidFill>
              <a:effectLst/>
            </a:endParaRPr>
          </a:p>
          <a:p>
            <a:pPr marL="0" indent="0">
              <a:lnSpc>
                <a:spcPct val="120000"/>
              </a:lnSpc>
              <a:buNone/>
            </a:pPr>
            <a:r>
              <a:rPr lang="en-US" sz="1500" b="0" i="0" dirty="0">
                <a:solidFill>
                  <a:schemeClr val="accent1"/>
                </a:solidFill>
                <a:effectLst/>
              </a:rPr>
              <a:t>Shen YC, Bacolod M, </a:t>
            </a:r>
            <a:r>
              <a:rPr lang="en-US" sz="1500" b="0" i="0" dirty="0" err="1">
                <a:solidFill>
                  <a:schemeClr val="accent1"/>
                </a:solidFill>
                <a:effectLst/>
              </a:rPr>
              <a:t>Heissel</a:t>
            </a:r>
            <a:r>
              <a:rPr lang="en-US" sz="1500" b="0" i="0" dirty="0">
                <a:solidFill>
                  <a:schemeClr val="accent1"/>
                </a:solidFill>
                <a:effectLst/>
              </a:rPr>
              <a:t> JA. Propensity of US Military Personnel to Seek Mental Health Care When Community Psychiatric Capacity Changes. JAMA Health Forum. 2023 Oct 6;4(10):e233330.</a:t>
            </a:r>
          </a:p>
          <a:p>
            <a:pPr marL="0" indent="0">
              <a:lnSpc>
                <a:spcPct val="120000"/>
              </a:lnSpc>
              <a:buNone/>
            </a:pPr>
            <a:endParaRPr lang="en-US" sz="1500" b="0" i="0" dirty="0">
              <a:solidFill>
                <a:schemeClr val="accent1"/>
              </a:solidFill>
              <a:effectLst/>
            </a:endParaRPr>
          </a:p>
          <a:p>
            <a:pPr marL="0" indent="0">
              <a:lnSpc>
                <a:spcPct val="120000"/>
              </a:lnSpc>
              <a:buNone/>
            </a:pPr>
            <a:r>
              <a:rPr lang="en-US" sz="1500" b="0" i="0" dirty="0">
                <a:solidFill>
                  <a:schemeClr val="accent1"/>
                </a:solidFill>
                <a:effectLst/>
              </a:rPr>
              <a:t>Sampson, L.; Gradus, J.L.; Cabral, H.J.; </a:t>
            </a:r>
            <a:r>
              <a:rPr lang="en-US" sz="1500" b="0" i="0" dirty="0" err="1">
                <a:solidFill>
                  <a:schemeClr val="accent1"/>
                </a:solidFill>
                <a:effectLst/>
              </a:rPr>
              <a:t>Rosellini</a:t>
            </a:r>
            <a:r>
              <a:rPr lang="en-US" sz="1500" b="0" i="0" dirty="0">
                <a:solidFill>
                  <a:schemeClr val="accent1"/>
                </a:solidFill>
                <a:effectLst/>
              </a:rPr>
              <a:t>, A.J.; Fink, D.S.; Cohen, G.H.; </a:t>
            </a:r>
            <a:r>
              <a:rPr lang="en-US" sz="1500" b="0" i="0" dirty="0" err="1">
                <a:solidFill>
                  <a:schemeClr val="accent1"/>
                </a:solidFill>
                <a:effectLst/>
              </a:rPr>
              <a:t>Liberzon</a:t>
            </a:r>
            <a:r>
              <a:rPr lang="en-US" sz="1500" b="0" i="0" dirty="0">
                <a:solidFill>
                  <a:schemeClr val="accent1"/>
                </a:solidFill>
                <a:effectLst/>
              </a:rPr>
              <a:t>, I.; Galea, S. Stressful life events and incident depression among U.S. military personnel. </a:t>
            </a:r>
            <a:r>
              <a:rPr lang="en-US" sz="1500" b="0" i="1" dirty="0">
                <a:solidFill>
                  <a:schemeClr val="accent1"/>
                </a:solidFill>
                <a:effectLst/>
              </a:rPr>
              <a:t>Soc. Psychiatry </a:t>
            </a:r>
            <a:r>
              <a:rPr lang="en-US" sz="1500" b="0" i="1" dirty="0" err="1">
                <a:solidFill>
                  <a:schemeClr val="accent1"/>
                </a:solidFill>
                <a:effectLst/>
              </a:rPr>
              <a:t>Psychiatr</a:t>
            </a:r>
            <a:r>
              <a:rPr lang="en-US" sz="1500" b="0" i="1" dirty="0">
                <a:solidFill>
                  <a:schemeClr val="accent1"/>
                </a:solidFill>
                <a:effectLst/>
              </a:rPr>
              <a:t>. Epidemiol.</a:t>
            </a:r>
            <a:r>
              <a:rPr lang="en-US" sz="1500" b="0" i="0" dirty="0">
                <a:solidFill>
                  <a:schemeClr val="accent1"/>
                </a:solidFill>
                <a:effectLst/>
              </a:rPr>
              <a:t> </a:t>
            </a:r>
            <a:r>
              <a:rPr lang="en-US" sz="1500" b="1" i="0" dirty="0">
                <a:solidFill>
                  <a:schemeClr val="accent1"/>
                </a:solidFill>
                <a:effectLst/>
              </a:rPr>
              <a:t>2023</a:t>
            </a:r>
            <a:r>
              <a:rPr lang="en-US" sz="1500" b="0" i="0" dirty="0">
                <a:solidFill>
                  <a:schemeClr val="accent1"/>
                </a:solidFill>
                <a:effectLst/>
              </a:rPr>
              <a:t>, </a:t>
            </a:r>
            <a:r>
              <a:rPr lang="en-US" sz="1500" b="0" i="1" dirty="0">
                <a:solidFill>
                  <a:schemeClr val="accent1"/>
                </a:solidFill>
                <a:effectLst/>
              </a:rPr>
              <a:t>58</a:t>
            </a:r>
            <a:r>
              <a:rPr lang="en-US" sz="1500" b="0" i="0" dirty="0">
                <a:solidFill>
                  <a:schemeClr val="accent1"/>
                </a:solidFill>
                <a:effectLst/>
              </a:rPr>
              <a:t>, 1009–1018.</a:t>
            </a:r>
          </a:p>
          <a:p>
            <a:pPr marL="0" indent="0">
              <a:lnSpc>
                <a:spcPct val="120000"/>
              </a:lnSpc>
              <a:buNone/>
            </a:pPr>
            <a:endParaRPr lang="en-US" sz="1500" dirty="0">
              <a:solidFill>
                <a:schemeClr val="accent1"/>
              </a:solidFill>
              <a:cs typeface="Arial" panose="020B0604020202020204" pitchFamily="34" charset="0"/>
            </a:endParaRPr>
          </a:p>
          <a:p>
            <a:pPr marL="0" indent="0">
              <a:lnSpc>
                <a:spcPct val="120000"/>
              </a:lnSpc>
              <a:buNone/>
            </a:pPr>
            <a:r>
              <a:rPr lang="en-US" sz="1500" b="0" i="0" dirty="0" err="1">
                <a:solidFill>
                  <a:schemeClr val="accent1"/>
                </a:solidFill>
                <a:effectLst/>
              </a:rPr>
              <a:t>Ursano</a:t>
            </a:r>
            <a:r>
              <a:rPr lang="en-US" sz="1500" b="0" i="0" dirty="0">
                <a:solidFill>
                  <a:schemeClr val="accent1"/>
                </a:solidFill>
                <a:effectLst/>
              </a:rPr>
              <a:t> RJ, </a:t>
            </a:r>
            <a:r>
              <a:rPr lang="en-US" sz="1500" b="0" i="0" dirty="0" err="1">
                <a:solidFill>
                  <a:schemeClr val="accent1"/>
                </a:solidFill>
                <a:effectLst/>
              </a:rPr>
              <a:t>Colpe</a:t>
            </a:r>
            <a:r>
              <a:rPr lang="en-US" sz="1500" b="0" i="0" dirty="0">
                <a:solidFill>
                  <a:schemeClr val="accent1"/>
                </a:solidFill>
                <a:effectLst/>
              </a:rPr>
              <a:t> LJ, </a:t>
            </a:r>
            <a:r>
              <a:rPr lang="en-US" sz="1500" b="0" i="0" dirty="0" err="1">
                <a:solidFill>
                  <a:schemeClr val="accent1"/>
                </a:solidFill>
                <a:effectLst/>
              </a:rPr>
              <a:t>Heeringa</a:t>
            </a:r>
            <a:r>
              <a:rPr lang="en-US" sz="1500" b="0" i="0" dirty="0">
                <a:solidFill>
                  <a:schemeClr val="accent1"/>
                </a:solidFill>
                <a:effectLst/>
              </a:rPr>
              <a:t> SG, Kessler RC, </a:t>
            </a:r>
            <a:r>
              <a:rPr lang="en-US" sz="1500" b="0" i="0" dirty="0" err="1">
                <a:solidFill>
                  <a:schemeClr val="accent1"/>
                </a:solidFill>
                <a:effectLst/>
              </a:rPr>
              <a:t>Schoenbaum</a:t>
            </a:r>
            <a:r>
              <a:rPr lang="en-US" sz="1500" b="0" i="0" dirty="0">
                <a:solidFill>
                  <a:schemeClr val="accent1"/>
                </a:solidFill>
                <a:effectLst/>
              </a:rPr>
              <a:t> M, Stein MB; Army STARRS collaborators. The Army study to assess risk and resilience in servicemembers (Army STARRS). Psychiatry. 2014 Summer;77(2):107-19.</a:t>
            </a:r>
          </a:p>
          <a:p>
            <a:pPr marL="0" indent="0">
              <a:lnSpc>
                <a:spcPct val="120000"/>
              </a:lnSpc>
              <a:buNone/>
            </a:pPr>
            <a:endParaRPr lang="en-US" sz="1500" dirty="0">
              <a:solidFill>
                <a:schemeClr val="accent1"/>
              </a:solidFill>
              <a:cs typeface="Arial" panose="020B0604020202020204" pitchFamily="34" charset="0"/>
            </a:endParaRPr>
          </a:p>
          <a:p>
            <a:pPr marL="0" indent="0">
              <a:lnSpc>
                <a:spcPct val="120000"/>
              </a:lnSpc>
              <a:buNone/>
            </a:pPr>
            <a:r>
              <a:rPr lang="en-US" sz="1500" i="0" dirty="0" err="1">
                <a:solidFill>
                  <a:schemeClr val="accent1"/>
                </a:solidFill>
                <a:effectLst/>
              </a:rPr>
              <a:t>Ursano</a:t>
            </a:r>
            <a:r>
              <a:rPr lang="en-US" sz="1500" i="0" dirty="0">
                <a:solidFill>
                  <a:schemeClr val="accent1"/>
                </a:solidFill>
                <a:effectLst/>
              </a:rPr>
              <a:t> RJ , Kessler RC , Stein MB , et al. : Medically documented suicide ideation among US Army soldiers . Suicide Life Threat </a:t>
            </a:r>
            <a:r>
              <a:rPr lang="en-US" sz="1500" i="0" dirty="0" err="1">
                <a:solidFill>
                  <a:schemeClr val="accent1"/>
                </a:solidFill>
                <a:effectLst/>
              </a:rPr>
              <a:t>Behav</a:t>
            </a:r>
            <a:r>
              <a:rPr lang="en-US" sz="1500" i="0" dirty="0">
                <a:solidFill>
                  <a:schemeClr val="accent1"/>
                </a:solidFill>
                <a:effectLst/>
              </a:rPr>
              <a:t> 2017 ; 47 : 612 </a:t>
            </a:r>
            <a:r>
              <a:rPr lang="en-US" sz="1500" i="0">
                <a:solidFill>
                  <a:schemeClr val="accent1"/>
                </a:solidFill>
                <a:effectLst/>
              </a:rPr>
              <a:t>– 628.</a:t>
            </a:r>
            <a:endParaRPr lang="en-US" sz="1500" dirty="0">
              <a:solidFill>
                <a:schemeClr val="accent1"/>
              </a:solidFill>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p:txBody>
          <a:bodyPr/>
          <a:lstStyle/>
          <a:p>
            <a:pPr algn="ctr"/>
            <a:r>
              <a:rPr lang="en-US" dirty="0"/>
              <a:t>Sources</a:t>
            </a: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421142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0" indent="0">
              <a:lnSpc>
                <a:spcPct val="120000"/>
              </a:lnSpc>
              <a:buNone/>
            </a:pPr>
            <a:endParaRPr lang="en-US" sz="1200" b="1" dirty="0">
              <a:solidFill>
                <a:schemeClr val="accent1"/>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p:txBody>
          <a:bodyPr/>
          <a:lstStyle/>
          <a:p>
            <a:pPr algn="ctr"/>
            <a:r>
              <a:rPr lang="en-US" dirty="0"/>
              <a:t>Questions?</a:t>
            </a: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190360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FCF256-F5A5-4B4E-A9F6-61611BB4BA0A}"/>
              </a:ext>
            </a:extLst>
          </p:cNvPr>
          <p:cNvSpPr>
            <a:spLocks noGrp="1"/>
          </p:cNvSpPr>
          <p:nvPr>
            <p:ph idx="1"/>
          </p:nvPr>
        </p:nvSpPr>
        <p:spPr>
          <a:xfrm>
            <a:off x="609600" y="1596325"/>
            <a:ext cx="10972800" cy="4097481"/>
          </a:xfrm>
        </p:spPr>
        <p:txBody>
          <a:bodyPr/>
          <a:lstStyle/>
          <a:p>
            <a:pPr marL="234950" indent="0">
              <a:buNone/>
            </a:pPr>
            <a:endParaRPr lang="en-US" b="0" i="0" dirty="0">
              <a:solidFill>
                <a:srgbClr val="212121"/>
              </a:solidFill>
              <a:effectLst/>
              <a:latin typeface="Roboto" panose="02000000000000000000" pitchFamily="2" charset="0"/>
            </a:endParaRPr>
          </a:p>
        </p:txBody>
      </p:sp>
      <p:sp>
        <p:nvSpPr>
          <p:cNvPr id="6" name="Title 5">
            <a:extLst>
              <a:ext uri="{FF2B5EF4-FFF2-40B4-BE49-F238E27FC236}">
                <a16:creationId xmlns:a16="http://schemas.microsoft.com/office/drawing/2014/main" id="{2A7883EB-A295-46F7-8EC4-2E717BCA520B}"/>
              </a:ext>
            </a:extLst>
          </p:cNvPr>
          <p:cNvSpPr>
            <a:spLocks noGrp="1"/>
          </p:cNvSpPr>
          <p:nvPr>
            <p:ph type="title"/>
          </p:nvPr>
        </p:nvSpPr>
        <p:spPr/>
        <p:txBody>
          <a:bodyPr/>
          <a:lstStyle/>
          <a:p>
            <a:r>
              <a:rPr lang="en-US" dirty="0"/>
              <a:t>CE/CME Credit</a:t>
            </a:r>
          </a:p>
        </p:txBody>
      </p:sp>
      <p:sp>
        <p:nvSpPr>
          <p:cNvPr id="7"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212656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A4F3-91A3-A64B-80E1-90AE3927908F}"/>
              </a:ext>
            </a:extLst>
          </p:cNvPr>
          <p:cNvSpPr>
            <a:spLocks noGrp="1"/>
          </p:cNvSpPr>
          <p:nvPr>
            <p:ph type="ctrTitle"/>
          </p:nvPr>
        </p:nvSpPr>
        <p:spPr/>
        <p:txBody>
          <a:bodyPr/>
          <a:lstStyle/>
          <a:p>
            <a:r>
              <a:rPr lang="en-US"/>
              <a:t>Thank You!</a:t>
            </a:r>
          </a:p>
        </p:txBody>
      </p:sp>
      <p:sp>
        <p:nvSpPr>
          <p:cNvPr id="3" name="Text Placeholder 2">
            <a:extLst>
              <a:ext uri="{FF2B5EF4-FFF2-40B4-BE49-F238E27FC236}">
                <a16:creationId xmlns:a16="http://schemas.microsoft.com/office/drawing/2014/main" id="{2DC2D60D-DC79-6C47-BD6F-1C89619888F5}"/>
              </a:ext>
            </a:extLst>
          </p:cNvPr>
          <p:cNvSpPr>
            <a:spLocks noGrp="1"/>
          </p:cNvSpPr>
          <p:nvPr>
            <p:ph type="body" sz="quarter" idx="10"/>
          </p:nvPr>
        </p:nvSpPr>
        <p:spPr/>
        <p:txBody>
          <a:bodyPr/>
          <a:lstStyle/>
          <a:p>
            <a:endParaRPr lang="en-US" dirty="0"/>
          </a:p>
          <a:p>
            <a:r>
              <a:rPr lang="en-US" dirty="0"/>
              <a:t>LCDR Edward Amores, MD</a:t>
            </a:r>
          </a:p>
          <a:p>
            <a:r>
              <a:rPr lang="en-US" dirty="0"/>
              <a:t>edward.amores@uscg.mil</a:t>
            </a:r>
          </a:p>
        </p:txBody>
      </p:sp>
      <p:sp>
        <p:nvSpPr>
          <p:cNvPr id="4" name="Text Placeholder 3">
            <a:extLst>
              <a:ext uri="{FF2B5EF4-FFF2-40B4-BE49-F238E27FC236}">
                <a16:creationId xmlns:a16="http://schemas.microsoft.com/office/drawing/2014/main" id="{E452336C-0B53-674E-BA77-181D4CBE6D4E}"/>
              </a:ext>
            </a:extLst>
          </p:cNvPr>
          <p:cNvSpPr>
            <a:spLocks noGrp="1"/>
          </p:cNvSpPr>
          <p:nvPr>
            <p:ph type="body" sz="quarter" idx="11"/>
          </p:nvPr>
        </p:nvSpPr>
        <p:spPr/>
        <p:txBody>
          <a:bodyPr/>
          <a:lstStyle/>
          <a:p>
            <a:r>
              <a:rPr lang="en-US" dirty="0"/>
              <a:t>usphs.gov</a:t>
            </a:r>
          </a:p>
        </p:txBody>
      </p:sp>
    </p:spTree>
    <p:extLst>
      <p:ext uri="{BB962C8B-B14F-4D97-AF65-F5344CB8AC3E}">
        <p14:creationId xmlns:p14="http://schemas.microsoft.com/office/powerpoint/2010/main" val="45132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94660" y="1201693"/>
            <a:ext cx="10887740" cy="4836036"/>
          </a:xfrm>
        </p:spPr>
        <p:txBody>
          <a:bodyPr>
            <a:noAutofit/>
          </a:bodyPr>
          <a:lstStyle/>
          <a:p>
            <a:pPr marL="176212" marR="0" indent="0">
              <a:lnSpc>
                <a:spcPct val="105000"/>
              </a:lnSpc>
              <a:spcBef>
                <a:spcPts val="0"/>
              </a:spcBef>
              <a:spcAft>
                <a:spcPts val="800"/>
              </a:spcAft>
              <a:buNone/>
            </a:pPr>
            <a:r>
              <a:rPr lang="en-US" sz="2800" dirty="0">
                <a:effectLst/>
                <a:ea typeface="Calibri" panose="020F0502020204030204" pitchFamily="34" charset="0"/>
              </a:rPr>
              <a:t>Following this presentation, the participant will be able to:</a:t>
            </a:r>
          </a:p>
          <a:p>
            <a:pPr marL="342900" marR="0" lvl="0" indent="-342900">
              <a:lnSpc>
                <a:spcPct val="105000"/>
              </a:lnSpc>
              <a:spcBef>
                <a:spcPts val="0"/>
              </a:spcBef>
              <a:spcAft>
                <a:spcPts val="0"/>
              </a:spcAft>
              <a:buFont typeface="Symbol" panose="05050102010706020507" pitchFamily="18" charset="2"/>
              <a:buChar char=""/>
            </a:pPr>
            <a:r>
              <a:rPr lang="en-US" sz="2800" dirty="0">
                <a:ea typeface="Calibri" panose="020F0502020204030204" pitchFamily="34" charset="0"/>
              </a:rPr>
              <a:t>List </a:t>
            </a:r>
            <a:r>
              <a:rPr lang="en-US" sz="2800" dirty="0">
                <a:effectLst/>
                <a:ea typeface="Calibri" panose="020F0502020204030204" pitchFamily="34" charset="0"/>
              </a:rPr>
              <a:t>the mental health challenges some military recruits experience during accession into military service</a:t>
            </a:r>
          </a:p>
          <a:p>
            <a:pPr marL="342900" indent="-342900">
              <a:lnSpc>
                <a:spcPct val="105000"/>
              </a:lnSpc>
              <a:spcBef>
                <a:spcPts val="0"/>
              </a:spcBef>
              <a:buFont typeface="Symbol" panose="05050102010706020507" pitchFamily="18" charset="2"/>
              <a:buChar char=""/>
            </a:pPr>
            <a:r>
              <a:rPr lang="en-US" sz="2800" dirty="0">
                <a:ea typeface="Calibri" panose="020F0502020204030204" pitchFamily="34" charset="0"/>
              </a:rPr>
              <a:t>Identify three</a:t>
            </a:r>
            <a:r>
              <a:rPr lang="en-US" sz="2800" dirty="0">
                <a:effectLst/>
                <a:ea typeface="Calibri" panose="020F0502020204030204" pitchFamily="34" charset="0"/>
              </a:rPr>
              <a:t> somatic signs and symptoms  of patients under increased stress</a:t>
            </a:r>
          </a:p>
          <a:p>
            <a:pPr marL="342900" marR="0" lvl="0" indent="-342900">
              <a:lnSpc>
                <a:spcPct val="105000"/>
              </a:lnSpc>
              <a:spcBef>
                <a:spcPts val="0"/>
              </a:spcBef>
              <a:spcAft>
                <a:spcPts val="0"/>
              </a:spcAft>
              <a:buFont typeface="Symbol" panose="05050102010706020507" pitchFamily="18" charset="2"/>
              <a:buChar char=""/>
            </a:pPr>
            <a:r>
              <a:rPr lang="en-US" sz="2800" dirty="0">
                <a:effectLst/>
                <a:ea typeface="Calibri" panose="020F0502020204030204" pitchFamily="34" charset="0"/>
              </a:rPr>
              <a:t>Describe</a:t>
            </a:r>
            <a:r>
              <a:rPr lang="en-US" sz="2800" dirty="0">
                <a:solidFill>
                  <a:srgbClr val="FF0000"/>
                </a:solidFill>
                <a:effectLst/>
                <a:ea typeface="Calibri" panose="020F0502020204030204" pitchFamily="34" charset="0"/>
              </a:rPr>
              <a:t> </a:t>
            </a:r>
            <a:r>
              <a:rPr lang="en-US" sz="2800" dirty="0">
                <a:effectLst/>
                <a:ea typeface="Calibri" panose="020F0502020204030204" pitchFamily="34" charset="0"/>
              </a:rPr>
              <a:t>the role of Medical Officers in providing medical and psychological care for our most vulnerable patient population</a:t>
            </a:r>
          </a:p>
          <a:p>
            <a:pPr marL="342900" marR="0" lvl="0" indent="-342900">
              <a:lnSpc>
                <a:spcPct val="105000"/>
              </a:lnSpc>
              <a:spcBef>
                <a:spcPts val="0"/>
              </a:spcBef>
              <a:spcAft>
                <a:spcPts val="0"/>
              </a:spcAft>
              <a:buFont typeface="Symbol" panose="05050102010706020507" pitchFamily="18" charset="2"/>
              <a:buChar char=""/>
            </a:pPr>
            <a:r>
              <a:rPr lang="en-US" sz="2800" dirty="0">
                <a:effectLst/>
                <a:ea typeface="Calibri" panose="020F0502020204030204" pitchFamily="34" charset="0"/>
              </a:rPr>
              <a:t>List three techniques and strategies Medical Officers and Mental Health Specialists can utilize to help recruits cope with the stresses of boot camp training </a:t>
            </a: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p:txBody>
          <a:bodyPr/>
          <a:lstStyle/>
          <a:p>
            <a:pPr algn="ctr"/>
            <a:r>
              <a:rPr lang="en-US" dirty="0"/>
              <a:t>Learning Outcomes</a:t>
            </a: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292324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520461" y="1537506"/>
            <a:ext cx="10972800" cy="4836036"/>
          </a:xfrm>
        </p:spPr>
        <p:txBody>
          <a:bodyPr>
            <a:noAutofit/>
          </a:bodyPr>
          <a:lstStyle/>
          <a:p>
            <a:pPr marL="342900" indent="-342900">
              <a:spcBef>
                <a:spcPts val="0"/>
              </a:spcBef>
            </a:pPr>
            <a:r>
              <a:rPr lang="en-US" sz="2500" dirty="0">
                <a:solidFill>
                  <a:schemeClr val="accent1"/>
                </a:solidFill>
                <a:latin typeface="Arial" panose="020B0604020202020204" pitchFamily="34" charset="0"/>
                <a:cs typeface="Arial" panose="020B0604020202020204" pitchFamily="34" charset="0"/>
              </a:rPr>
              <a:t>To enlist in the Coast Guard, recruits must be between 17- 42 years of age</a:t>
            </a:r>
            <a:r>
              <a:rPr lang="en-US" sz="2500" baseline="30000" dirty="0">
                <a:solidFill>
                  <a:schemeClr val="accent1"/>
                </a:solidFill>
                <a:latin typeface="Arial" panose="020B0604020202020204" pitchFamily="34" charset="0"/>
                <a:cs typeface="Arial" panose="020B0604020202020204" pitchFamily="34" charset="0"/>
              </a:rPr>
              <a:t>1</a:t>
            </a:r>
          </a:p>
          <a:p>
            <a:pPr marL="0" indent="0">
              <a:spcBef>
                <a:spcPts val="0"/>
              </a:spcBef>
              <a:buNone/>
            </a:pPr>
            <a:endParaRPr lang="en-US" sz="25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500" dirty="0">
                <a:solidFill>
                  <a:schemeClr val="accent1"/>
                </a:solidFill>
                <a:latin typeface="Arial" panose="020B0604020202020204" pitchFamily="34" charset="0"/>
                <a:cs typeface="Arial" panose="020B0604020202020204" pitchFamily="34" charset="0"/>
              </a:rPr>
              <a:t>Many recruits have:</a:t>
            </a:r>
          </a:p>
          <a:p>
            <a:pPr marL="631825" lvl="1" indent="-171450">
              <a:spcBef>
                <a:spcPts val="0"/>
              </a:spcBef>
            </a:pPr>
            <a:r>
              <a:rPr lang="en-US" sz="2500" dirty="0">
                <a:solidFill>
                  <a:schemeClr val="accent1"/>
                </a:solidFill>
                <a:latin typeface="Arial" panose="020B0604020202020204" pitchFamily="34" charset="0"/>
                <a:cs typeface="Arial" panose="020B0604020202020204" pitchFamily="34" charset="0"/>
              </a:rPr>
              <a:t> graduated high school less than 1 year prior to  accession</a:t>
            </a:r>
          </a:p>
          <a:p>
            <a:pPr marL="631825" lvl="1" indent="-171450">
              <a:spcBef>
                <a:spcPts val="0"/>
              </a:spcBef>
            </a:pPr>
            <a:r>
              <a:rPr lang="en-US" sz="2500" dirty="0">
                <a:solidFill>
                  <a:schemeClr val="accent1"/>
                </a:solidFill>
                <a:latin typeface="Arial" panose="020B0604020202020204" pitchFamily="34" charset="0"/>
                <a:cs typeface="Arial" panose="020B0604020202020204" pitchFamily="34" charset="0"/>
              </a:rPr>
              <a:t> never previously been away from home and/or family for any extended period of time </a:t>
            </a:r>
          </a:p>
          <a:p>
            <a:pPr marL="631825" lvl="1" indent="-171450">
              <a:spcBef>
                <a:spcPts val="0"/>
              </a:spcBef>
            </a:pPr>
            <a:r>
              <a:rPr lang="en-US" sz="2500" dirty="0">
                <a:solidFill>
                  <a:schemeClr val="accent1"/>
                </a:solidFill>
                <a:latin typeface="Arial" panose="020B0604020202020204" pitchFamily="34" charset="0"/>
                <a:cs typeface="Arial" panose="020B0604020202020204" pitchFamily="34" charset="0"/>
              </a:rPr>
              <a:t> not previously been unable to communicate freely with friends &amp; family</a:t>
            </a:r>
          </a:p>
          <a:p>
            <a:pPr marL="631825" lvl="1" indent="-171450">
              <a:spcBef>
                <a:spcPts val="0"/>
              </a:spcBef>
            </a:pPr>
            <a:r>
              <a:rPr lang="en-US" sz="2500" dirty="0">
                <a:solidFill>
                  <a:schemeClr val="accent1"/>
                </a:solidFill>
                <a:latin typeface="Arial" panose="020B0604020202020204" pitchFamily="34" charset="0"/>
                <a:cs typeface="Arial" panose="020B0604020202020204" pitchFamily="34" charset="0"/>
              </a:rPr>
              <a:t> never previously participated in anything as challenging as Boot Camp Training</a:t>
            </a:r>
          </a:p>
          <a:p>
            <a:pPr marL="460375" lvl="1" indent="0">
              <a:spcBef>
                <a:spcPts val="0"/>
              </a:spcBef>
              <a:buNone/>
            </a:pPr>
            <a:endParaRPr lang="en-US" sz="2400" dirty="0">
              <a:solidFill>
                <a:schemeClr val="accent1"/>
              </a:solidFill>
              <a:latin typeface="Arial" panose="020B0604020202020204" pitchFamily="34" charset="0"/>
              <a:cs typeface="Arial" panose="020B0604020202020204" pitchFamily="34" charset="0"/>
            </a:endParaRPr>
          </a:p>
          <a:p>
            <a:pPr marL="460375" lvl="1" indent="0">
              <a:spcBef>
                <a:spcPts val="0"/>
              </a:spcBef>
              <a:buNone/>
            </a:pPr>
            <a:r>
              <a:rPr lang="en-US" i="1" dirty="0">
                <a:solidFill>
                  <a:schemeClr val="accent1"/>
                </a:solidFill>
                <a:latin typeface="Arial" panose="020B0604020202020204" pitchFamily="34" charset="0"/>
                <a:cs typeface="Arial" panose="020B0604020202020204" pitchFamily="34" charset="0"/>
              </a:rPr>
              <a:t>1. https://www.gocoastguard.com/get-started/eligibility-requirements</a:t>
            </a: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p:txBody>
          <a:bodyPr>
            <a:normAutofit/>
          </a:bodyPr>
          <a:lstStyle/>
          <a:p>
            <a:pPr algn="ctr"/>
            <a:r>
              <a:rPr lang="en-US" dirty="0">
                <a:solidFill>
                  <a:schemeClr val="tx1">
                    <a:lumMod val="85000"/>
                    <a:lumOff val="15000"/>
                  </a:schemeClr>
                </a:solidFill>
              </a:rPr>
              <a:t>Coast Guard’s Enlisted Personnel</a:t>
            </a:r>
            <a:endParaRPr lang="en-US" strike="sngStrike" dirty="0">
              <a:solidFill>
                <a:schemeClr val="tx1">
                  <a:lumMod val="85000"/>
                  <a:lumOff val="15000"/>
                </a:schemeClr>
              </a:solidFill>
            </a:endParaRP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122151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Boot Camp is:</a:t>
            </a:r>
          </a:p>
          <a:p>
            <a:pPr marL="342900" indent="-342900">
              <a:spcBef>
                <a:spcPts val="0"/>
              </a:spcBef>
            </a:pPr>
            <a:endParaRPr lang="en-US" sz="2400" dirty="0">
              <a:solidFill>
                <a:schemeClr val="accent1"/>
              </a:solidFill>
              <a:latin typeface="Arial" panose="020B0604020202020204" pitchFamily="34" charset="0"/>
              <a:cs typeface="Arial" panose="020B0604020202020204" pitchFamily="34" charset="0"/>
            </a:endParaRPr>
          </a:p>
          <a:p>
            <a:pPr marL="631825" lvl="1" indent="-171450">
              <a:spcBef>
                <a:spcPts val="0"/>
              </a:spcBef>
            </a:pPr>
            <a:r>
              <a:rPr lang="en-US" sz="2400" dirty="0">
                <a:solidFill>
                  <a:schemeClr val="accent1"/>
                </a:solidFill>
                <a:latin typeface="Arial" panose="020B0604020202020204" pitchFamily="34" charset="0"/>
                <a:cs typeface="Arial" panose="020B0604020202020204" pitchFamily="34" charset="0"/>
              </a:rPr>
              <a:t>stressful, by design— it is meant to be physically </a:t>
            </a:r>
            <a:r>
              <a:rPr lang="en-US" sz="2400" i="1" dirty="0">
                <a:solidFill>
                  <a:schemeClr val="accent1"/>
                </a:solidFill>
                <a:latin typeface="Arial" panose="020B0604020202020204" pitchFamily="34" charset="0"/>
                <a:cs typeface="Arial" panose="020B0604020202020204" pitchFamily="34" charset="0"/>
              </a:rPr>
              <a:t>and</a:t>
            </a:r>
            <a:r>
              <a:rPr lang="en-US" sz="2400" dirty="0">
                <a:solidFill>
                  <a:schemeClr val="accent1"/>
                </a:solidFill>
                <a:latin typeface="Arial" panose="020B0604020202020204" pitchFamily="34" charset="0"/>
                <a:cs typeface="Arial" panose="020B0604020202020204" pitchFamily="34" charset="0"/>
              </a:rPr>
              <a:t> </a:t>
            </a:r>
            <a:r>
              <a:rPr lang="en-US" sz="2400" i="1" dirty="0">
                <a:solidFill>
                  <a:schemeClr val="accent1"/>
                </a:solidFill>
                <a:latin typeface="Arial" panose="020B0604020202020204" pitchFamily="34" charset="0"/>
                <a:cs typeface="Arial" panose="020B0604020202020204" pitchFamily="34" charset="0"/>
              </a:rPr>
              <a:t>mentally</a:t>
            </a:r>
            <a:r>
              <a:rPr lang="en-US" sz="2400" dirty="0">
                <a:solidFill>
                  <a:schemeClr val="accent1"/>
                </a:solidFill>
                <a:latin typeface="Arial" panose="020B0604020202020204" pitchFamily="34" charset="0"/>
                <a:cs typeface="Arial" panose="020B0604020202020204" pitchFamily="34" charset="0"/>
              </a:rPr>
              <a:t> challenging</a:t>
            </a:r>
          </a:p>
          <a:p>
            <a:pPr marL="460375" lvl="1" indent="0">
              <a:spcBef>
                <a:spcPts val="0"/>
              </a:spcBef>
              <a:buNone/>
            </a:pPr>
            <a:endParaRPr lang="en-US" sz="2400" dirty="0">
              <a:solidFill>
                <a:schemeClr val="accent1"/>
              </a:solidFill>
              <a:latin typeface="Arial" panose="020B0604020202020204" pitchFamily="34" charset="0"/>
              <a:cs typeface="Arial" panose="020B0604020202020204" pitchFamily="34" charset="0"/>
            </a:endParaRPr>
          </a:p>
          <a:p>
            <a:pPr marL="631825" lvl="1" indent="-171450">
              <a:spcBef>
                <a:spcPts val="0"/>
              </a:spcBef>
            </a:pPr>
            <a:r>
              <a:rPr lang="en-US" sz="2400" dirty="0">
                <a:solidFill>
                  <a:schemeClr val="accent1"/>
                </a:solidFill>
                <a:latin typeface="Arial" panose="020B0604020202020204" pitchFamily="34" charset="0"/>
                <a:cs typeface="Arial" panose="020B0604020202020204" pitchFamily="34" charset="0"/>
              </a:rPr>
              <a:t>Boot Camp is less than 8 weeks in duration, unless training is paused</a:t>
            </a:r>
          </a:p>
          <a:p>
            <a:pPr marL="460375" lvl="1" indent="0">
              <a:spcBef>
                <a:spcPts val="0"/>
              </a:spcBef>
              <a:buNone/>
            </a:pPr>
            <a:endParaRPr lang="en-US" sz="2400" dirty="0">
              <a:solidFill>
                <a:schemeClr val="accent1"/>
              </a:solidFill>
              <a:latin typeface="Arial" panose="020B0604020202020204" pitchFamily="34" charset="0"/>
              <a:cs typeface="Arial" panose="020B0604020202020204" pitchFamily="34" charset="0"/>
            </a:endParaRPr>
          </a:p>
          <a:p>
            <a:pPr marL="631825" lvl="1" indent="-171450">
              <a:spcBef>
                <a:spcPts val="0"/>
              </a:spcBef>
            </a:pPr>
            <a:r>
              <a:rPr lang="en-US" sz="2400" dirty="0">
                <a:solidFill>
                  <a:schemeClr val="accent1"/>
                </a:solidFill>
                <a:latin typeface="Arial" panose="020B0604020202020204" pitchFamily="34" charset="0"/>
                <a:cs typeface="Arial" panose="020B0604020202020204" pitchFamily="34" charset="0"/>
              </a:rPr>
              <a:t>Boot Camp is a simulation for training purposes</a:t>
            </a:r>
          </a:p>
          <a:p>
            <a:pPr marL="631825" lvl="1" indent="-171450">
              <a:spcBef>
                <a:spcPts val="0"/>
              </a:spcBef>
            </a:pPr>
            <a:endParaRPr lang="en-US" sz="24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In a 4-year enlistment, 200/208 weeks are active duty; 25x Boot Camp duration</a:t>
            </a:r>
          </a:p>
          <a:p>
            <a:pPr marL="0" indent="0">
              <a:spcBef>
                <a:spcPts val="0"/>
              </a:spcBef>
              <a:buNone/>
            </a:pPr>
            <a:endParaRPr lang="en-US" sz="24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Many recruits lack the perspective that Boot Camp is temporary, and artificial</a:t>
            </a:r>
          </a:p>
          <a:p>
            <a:pPr marL="342900" indent="-342900">
              <a:spcBef>
                <a:spcPts val="0"/>
              </a:spcBef>
            </a:pPr>
            <a:endParaRPr lang="en-US" sz="2400" dirty="0">
              <a:solidFill>
                <a:schemeClr val="accent1"/>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a:xfrm>
            <a:off x="609600" y="471011"/>
            <a:ext cx="10972800" cy="887356"/>
          </a:xfrm>
        </p:spPr>
        <p:txBody>
          <a:bodyPr/>
          <a:lstStyle/>
          <a:p>
            <a:pPr algn="ctr"/>
            <a:r>
              <a:rPr lang="en-US" dirty="0">
                <a:solidFill>
                  <a:schemeClr val="tx1">
                    <a:lumMod val="85000"/>
                    <a:lumOff val="15000"/>
                  </a:schemeClr>
                </a:solidFill>
              </a:rPr>
              <a:t>Boot Camp is a Stressful Environment</a:t>
            </a: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182729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0" indent="0">
              <a:lnSpc>
                <a:spcPct val="120000"/>
              </a:lnSpc>
              <a:buNone/>
            </a:pPr>
            <a:r>
              <a:rPr lang="en-US" sz="2400" dirty="0">
                <a:solidFill>
                  <a:schemeClr val="accent1"/>
                </a:solidFill>
                <a:latin typeface="Arial" panose="020B0604020202020204" pitchFamily="34" charset="0"/>
                <a:cs typeface="Arial" panose="020B0604020202020204" pitchFamily="34" charset="0"/>
              </a:rPr>
              <a:t>That Boot camp is mentally challenging is often underemphasized</a:t>
            </a:r>
          </a:p>
          <a:p>
            <a:pPr marL="0" indent="0">
              <a:lnSpc>
                <a:spcPct val="120000"/>
              </a:lnSpc>
              <a:buNone/>
            </a:pPr>
            <a:endParaRPr lang="en-US" sz="2400" dirty="0">
              <a:solidFill>
                <a:schemeClr val="accent1"/>
              </a:solidFill>
              <a:latin typeface="Arial" panose="020B0604020202020204" pitchFamily="34" charset="0"/>
              <a:cs typeface="Arial" panose="020B0604020202020204" pitchFamily="34" charset="0"/>
            </a:endParaRPr>
          </a:p>
          <a:p>
            <a:pPr marL="171450" indent="-171450">
              <a:lnSpc>
                <a:spcPct val="120000"/>
              </a:lnSpc>
            </a:pPr>
            <a:r>
              <a:rPr lang="en-US" sz="2400" dirty="0">
                <a:solidFill>
                  <a:schemeClr val="accent1"/>
                </a:solidFill>
                <a:latin typeface="Arial" panose="020B0604020202020204" pitchFamily="34" charset="0"/>
                <a:cs typeface="Arial" panose="020B0604020202020204" pitchFamily="34" charset="0"/>
              </a:rPr>
              <a:t>Recruits are constantly challenged throughout Boot Camp Training</a:t>
            </a:r>
          </a:p>
          <a:p>
            <a:pPr marL="171450" indent="-171450">
              <a:lnSpc>
                <a:spcPct val="120000"/>
              </a:lnSpc>
            </a:pPr>
            <a:r>
              <a:rPr lang="en-US" sz="2400" dirty="0">
                <a:solidFill>
                  <a:schemeClr val="accent1"/>
                </a:solidFill>
                <a:latin typeface="Arial" panose="020B0604020202020204" pitchFamily="34" charset="0"/>
                <a:cs typeface="Arial" panose="020B0604020202020204" pitchFamily="34" charset="0"/>
              </a:rPr>
              <a:t>Recruits MUST meet several graduation standards to graduate on time</a:t>
            </a:r>
          </a:p>
          <a:p>
            <a:pPr marL="171450" indent="-171450">
              <a:lnSpc>
                <a:spcPct val="120000"/>
              </a:lnSpc>
            </a:pPr>
            <a:r>
              <a:rPr lang="en-US" sz="2400" dirty="0">
                <a:solidFill>
                  <a:schemeClr val="accent1"/>
                </a:solidFill>
                <a:latin typeface="Arial" panose="020B0604020202020204" pitchFamily="34" charset="0"/>
                <a:cs typeface="Arial" panose="020B0604020202020204" pitchFamily="34" charset="0"/>
              </a:rPr>
              <a:t>Failure to meet graduation standards may lead to reversion and/or </a:t>
            </a:r>
            <a:r>
              <a:rPr lang="en-US" sz="2400" dirty="0" err="1">
                <a:solidFill>
                  <a:schemeClr val="accent1"/>
                </a:solidFill>
                <a:latin typeface="Arial" panose="020B0604020202020204" pitchFamily="34" charset="0"/>
                <a:cs typeface="Arial" panose="020B0604020202020204" pitchFamily="34" charset="0"/>
              </a:rPr>
              <a:t>rephasal</a:t>
            </a:r>
            <a:r>
              <a:rPr lang="en-US" sz="2400" dirty="0">
                <a:solidFill>
                  <a:schemeClr val="accent1"/>
                </a:solidFill>
                <a:latin typeface="Arial" panose="020B0604020202020204" pitchFamily="34" charset="0"/>
                <a:cs typeface="Arial" panose="020B0604020202020204" pitchFamily="34" charset="0"/>
              </a:rPr>
              <a:t>, placing a recruit in the following company</a:t>
            </a:r>
          </a:p>
          <a:p>
            <a:pPr marL="171450" indent="-171450">
              <a:lnSpc>
                <a:spcPct val="120000"/>
              </a:lnSpc>
            </a:pPr>
            <a:r>
              <a:rPr lang="en-US" sz="2400" dirty="0">
                <a:solidFill>
                  <a:schemeClr val="accent1"/>
                </a:solidFill>
                <a:latin typeface="Arial" panose="020B0604020202020204" pitchFamily="34" charset="0"/>
                <a:cs typeface="Arial" panose="020B0604020202020204" pitchFamily="34" charset="0"/>
              </a:rPr>
              <a:t>Many of the standards that must be met are not physical in nature, </a:t>
            </a:r>
            <a:r>
              <a:rPr lang="en-US" sz="2400" dirty="0" err="1">
                <a:solidFill>
                  <a:schemeClr val="accent1"/>
                </a:solidFill>
                <a:latin typeface="Arial" panose="020B0604020202020204" pitchFamily="34" charset="0"/>
                <a:cs typeface="Arial" panose="020B0604020202020204" pitchFamily="34" charset="0"/>
              </a:rPr>
              <a:t>i.e</a:t>
            </a:r>
            <a:r>
              <a:rPr lang="en-US" sz="2400" dirty="0">
                <a:solidFill>
                  <a:schemeClr val="accent1"/>
                </a:solidFill>
                <a:latin typeface="Arial" panose="020B0604020202020204" pitchFamily="34" charset="0"/>
                <a:cs typeface="Arial" panose="020B0604020202020204" pitchFamily="34" charset="0"/>
              </a:rPr>
              <a:t> academics, required knowledge, time objectives</a:t>
            </a:r>
          </a:p>
          <a:p>
            <a:pPr marL="0" indent="0">
              <a:lnSpc>
                <a:spcPct val="120000"/>
              </a:lnSpc>
              <a:buNone/>
            </a:pPr>
            <a:endParaRPr lang="en-US" sz="2400" b="1" dirty="0">
              <a:solidFill>
                <a:schemeClr val="accent1"/>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p:txBody>
          <a:bodyPr/>
          <a:lstStyle/>
          <a:p>
            <a:pPr algn="ctr"/>
            <a:r>
              <a:rPr lang="en-US" dirty="0"/>
              <a:t>Mental Health Challenges During Accession</a:t>
            </a:r>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223630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Recruits often present for clinical evaluation of physical symptoms related to stress</a:t>
            </a:r>
            <a:r>
              <a:rPr lang="en-US" sz="2400" baseline="30000" dirty="0">
                <a:solidFill>
                  <a:schemeClr val="accent1"/>
                </a:solidFill>
                <a:latin typeface="Arial" panose="020B0604020202020204" pitchFamily="34" charset="0"/>
                <a:cs typeface="Arial" panose="020B0604020202020204" pitchFamily="34" charset="0"/>
              </a:rPr>
              <a:t>1</a:t>
            </a:r>
            <a:r>
              <a:rPr lang="en-US" sz="2400" dirty="0">
                <a:solidFill>
                  <a:schemeClr val="accent1"/>
                </a:solidFill>
                <a:latin typeface="Arial" panose="020B0604020202020204" pitchFamily="34" charset="0"/>
                <a:cs typeface="Arial" panose="020B0604020202020204" pitchFamily="34" charset="0"/>
              </a:rPr>
              <a:t>- examples include</a:t>
            </a:r>
          </a:p>
          <a:p>
            <a:pPr marL="0" indent="0">
              <a:spcBef>
                <a:spcPts val="0"/>
              </a:spcBef>
              <a:buNone/>
            </a:pPr>
            <a:endParaRPr lang="en-US" sz="2400" dirty="0">
              <a:solidFill>
                <a:schemeClr val="accent1"/>
              </a:solidFill>
              <a:latin typeface="Arial" panose="020B0604020202020204" pitchFamily="34" charset="0"/>
              <a:cs typeface="Arial" panose="020B0604020202020204" pitchFamily="34" charset="0"/>
            </a:endParaRP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Anxiety</a:t>
            </a:r>
            <a:r>
              <a:rPr lang="en-US" sz="2400" baseline="30000" dirty="0">
                <a:solidFill>
                  <a:schemeClr val="accent1"/>
                </a:solidFill>
                <a:latin typeface="Arial" panose="020B0604020202020204" pitchFamily="34" charset="0"/>
                <a:cs typeface="Arial" panose="020B0604020202020204" pitchFamily="34" charset="0"/>
              </a:rPr>
              <a:t>2</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Insomnia</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Headaches</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Fatigue</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Loss of appetite</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Myalgias </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Pain</a:t>
            </a:r>
          </a:p>
          <a:p>
            <a:pPr marL="460375" lvl="1" indent="0">
              <a:spcBef>
                <a:spcPts val="0"/>
              </a:spcBef>
              <a:buNone/>
            </a:pPr>
            <a:endParaRPr lang="en-US" sz="1600" dirty="0">
              <a:solidFill>
                <a:schemeClr val="accent1"/>
              </a:solidFill>
              <a:latin typeface="Arial" panose="020B0604020202020204" pitchFamily="34" charset="0"/>
              <a:cs typeface="Arial" panose="020B0604020202020204" pitchFamily="34" charset="0"/>
            </a:endParaRPr>
          </a:p>
          <a:p>
            <a:pPr marL="0" indent="0">
              <a:spcBef>
                <a:spcPts val="0"/>
              </a:spcBef>
              <a:buNone/>
            </a:pPr>
            <a:r>
              <a:rPr lang="en-US" sz="1600" b="0" i="0" dirty="0">
                <a:solidFill>
                  <a:schemeClr val="accent1"/>
                </a:solidFill>
                <a:effectLst/>
              </a:rPr>
              <a:t>1. </a:t>
            </a:r>
            <a:r>
              <a:rPr lang="en-US" sz="1600" b="0" i="0" dirty="0" err="1">
                <a:solidFill>
                  <a:schemeClr val="accent1"/>
                </a:solidFill>
                <a:effectLst/>
              </a:rPr>
              <a:t>Nakkas</a:t>
            </a:r>
            <a:r>
              <a:rPr lang="en-US" sz="1600" b="0" i="0" dirty="0">
                <a:solidFill>
                  <a:schemeClr val="accent1"/>
                </a:solidFill>
                <a:effectLst/>
              </a:rPr>
              <a:t> C, </a:t>
            </a:r>
            <a:r>
              <a:rPr lang="en-US" sz="1600" b="0" i="0" dirty="0" err="1">
                <a:solidFill>
                  <a:schemeClr val="accent1"/>
                </a:solidFill>
                <a:effectLst/>
              </a:rPr>
              <a:t>Annen</a:t>
            </a:r>
            <a:r>
              <a:rPr lang="en-US" sz="1600" b="0" i="0" dirty="0">
                <a:solidFill>
                  <a:schemeClr val="accent1"/>
                </a:solidFill>
                <a:effectLst/>
              </a:rPr>
              <a:t> H, Brand S. Somatization and Coping in Ethnic Minority Recruits. Mil Med. 2019 Dec 1;184(11-12).</a:t>
            </a:r>
            <a:endParaRPr lang="en-US" sz="1600" i="1" dirty="0">
              <a:solidFill>
                <a:schemeClr val="accent1"/>
              </a:solidFill>
              <a:latin typeface="Arial" panose="020B0604020202020204" pitchFamily="34" charset="0"/>
              <a:cs typeface="Arial" panose="020B0604020202020204" pitchFamily="34" charset="0"/>
            </a:endParaRPr>
          </a:p>
          <a:p>
            <a:pPr marL="0" indent="0">
              <a:spcBef>
                <a:spcPts val="0"/>
              </a:spcBef>
              <a:buNone/>
            </a:pPr>
            <a:r>
              <a:rPr lang="en-US" sz="1600" i="1" dirty="0">
                <a:solidFill>
                  <a:schemeClr val="accent1"/>
                </a:solidFill>
                <a:latin typeface="Arial" panose="020B0604020202020204" pitchFamily="34" charset="0"/>
                <a:cs typeface="Arial" panose="020B0604020202020204" pitchFamily="34" charset="0"/>
              </a:rPr>
              <a:t>2. </a:t>
            </a:r>
            <a:r>
              <a:rPr lang="en-US" sz="1600" dirty="0">
                <a:solidFill>
                  <a:schemeClr val="accent1"/>
                </a:solidFill>
                <a:cs typeface="Arial" panose="020B0604020202020204" pitchFamily="34" charset="0"/>
              </a:rPr>
              <a:t>R</a:t>
            </a:r>
            <a:r>
              <a:rPr lang="en-US" sz="1600" b="0" dirty="0">
                <a:solidFill>
                  <a:schemeClr val="accent1"/>
                </a:solidFill>
                <a:effectLst/>
              </a:rPr>
              <a:t>ussell, P. D., Judkins, J. L., Blessing, A., Moore, B., and Morissette, S. B. (2022). Incidences of anxiety disorders among active-duty service members between 1999 and 2018. J. Anxiety </a:t>
            </a:r>
            <a:r>
              <a:rPr lang="en-US" sz="1600" b="0" dirty="0" err="1">
                <a:solidFill>
                  <a:schemeClr val="accent1"/>
                </a:solidFill>
                <a:effectLst/>
              </a:rPr>
              <a:t>Disord</a:t>
            </a:r>
            <a:r>
              <a:rPr lang="en-US" sz="1600" b="0" dirty="0">
                <a:solidFill>
                  <a:schemeClr val="accent1"/>
                </a:solidFill>
                <a:effectLst/>
              </a:rPr>
              <a:t>. 91:102608.</a:t>
            </a:r>
            <a:endParaRPr lang="en-US" sz="1600" dirty="0">
              <a:solidFill>
                <a:schemeClr val="accent1"/>
              </a:solidFill>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p:txBody>
          <a:bodyPr>
            <a:normAutofit/>
          </a:bodyPr>
          <a:lstStyle/>
          <a:p>
            <a:pPr algn="ctr"/>
            <a:r>
              <a:rPr lang="en-US" sz="3200" dirty="0">
                <a:effectLst/>
                <a:ea typeface="Calibri" panose="020F0502020204030204" pitchFamily="34" charset="0"/>
              </a:rPr>
              <a:t>Somatic Signs and Symptoms of Increased Stress</a:t>
            </a:r>
            <a:endParaRPr lang="en-US" dirty="0"/>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352045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318977" y="1201693"/>
            <a:ext cx="11716141" cy="4836036"/>
          </a:xfrm>
        </p:spPr>
        <p:txBody>
          <a:bodyPr>
            <a:noAutofit/>
          </a:bodyPr>
          <a:lstStyle/>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The aforementioned signs/ symptoms overlap with depressive symptoms</a:t>
            </a:r>
          </a:p>
          <a:p>
            <a:pPr marL="342900" indent="-342900">
              <a:spcBef>
                <a:spcPts val="0"/>
              </a:spcBef>
            </a:pPr>
            <a:endParaRPr lang="en-US" sz="2400" dirty="0">
              <a:solidFill>
                <a:schemeClr val="accent1"/>
              </a:solidFill>
              <a:latin typeface="Arial" panose="020B0604020202020204" pitchFamily="34" charset="0"/>
              <a:cs typeface="Arial" panose="020B0604020202020204" pitchFamily="34" charset="0"/>
            </a:endParaRP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“SIGECAPS”</a:t>
            </a:r>
          </a:p>
          <a:p>
            <a:pPr marL="1036637" lvl="2" indent="-171450">
              <a:spcBef>
                <a:spcPts val="0"/>
              </a:spcBef>
            </a:pPr>
            <a:r>
              <a:rPr lang="en-US" sz="2400" dirty="0">
                <a:solidFill>
                  <a:schemeClr val="accent1"/>
                </a:solidFill>
                <a:latin typeface="Arial" panose="020B0604020202020204" pitchFamily="34" charset="0"/>
                <a:cs typeface="Arial" panose="020B0604020202020204" pitchFamily="34" charset="0"/>
              </a:rPr>
              <a:t>Sleep Disorder</a:t>
            </a:r>
          </a:p>
          <a:p>
            <a:pPr marL="1036637" lvl="2" indent="-171450">
              <a:spcBef>
                <a:spcPts val="0"/>
              </a:spcBef>
            </a:pPr>
            <a:r>
              <a:rPr lang="en-US" sz="2400" dirty="0">
                <a:solidFill>
                  <a:schemeClr val="accent1"/>
                </a:solidFill>
                <a:latin typeface="Arial" panose="020B0604020202020204" pitchFamily="34" charset="0"/>
                <a:cs typeface="Arial" panose="020B0604020202020204" pitchFamily="34" charset="0"/>
              </a:rPr>
              <a:t>Interest Deficit</a:t>
            </a:r>
          </a:p>
          <a:p>
            <a:pPr marL="1036637" lvl="2" indent="-171450">
              <a:spcBef>
                <a:spcPts val="0"/>
              </a:spcBef>
            </a:pPr>
            <a:r>
              <a:rPr lang="en-US" sz="2400" dirty="0">
                <a:solidFill>
                  <a:schemeClr val="accent1"/>
                </a:solidFill>
                <a:latin typeface="Arial" panose="020B0604020202020204" pitchFamily="34" charset="0"/>
                <a:cs typeface="Arial" panose="020B0604020202020204" pitchFamily="34" charset="0"/>
              </a:rPr>
              <a:t>Guilt</a:t>
            </a:r>
          </a:p>
          <a:p>
            <a:pPr marL="1036637" lvl="2" indent="-171450">
              <a:spcBef>
                <a:spcPts val="0"/>
              </a:spcBef>
            </a:pPr>
            <a:r>
              <a:rPr lang="en-US" sz="2400" dirty="0">
                <a:solidFill>
                  <a:schemeClr val="accent1"/>
                </a:solidFill>
                <a:latin typeface="Arial" panose="020B0604020202020204" pitchFamily="34" charset="0"/>
                <a:cs typeface="Arial" panose="020B0604020202020204" pitchFamily="34" charset="0"/>
              </a:rPr>
              <a:t>Energy Deficit</a:t>
            </a:r>
          </a:p>
          <a:p>
            <a:pPr marL="1036637" lvl="2" indent="-171450">
              <a:spcBef>
                <a:spcPts val="0"/>
              </a:spcBef>
            </a:pPr>
            <a:r>
              <a:rPr lang="en-US" sz="2400" dirty="0">
                <a:solidFill>
                  <a:schemeClr val="accent1"/>
                </a:solidFill>
                <a:latin typeface="Arial" panose="020B0604020202020204" pitchFamily="34" charset="0"/>
                <a:cs typeface="Arial" panose="020B0604020202020204" pitchFamily="34" charset="0"/>
              </a:rPr>
              <a:t>Concentration</a:t>
            </a:r>
          </a:p>
          <a:p>
            <a:pPr marL="1036637" lvl="2" indent="-171450">
              <a:spcBef>
                <a:spcPts val="0"/>
              </a:spcBef>
            </a:pPr>
            <a:r>
              <a:rPr lang="en-US" sz="2400" dirty="0">
                <a:solidFill>
                  <a:schemeClr val="accent1"/>
                </a:solidFill>
                <a:latin typeface="Arial" panose="020B0604020202020204" pitchFamily="34" charset="0"/>
                <a:cs typeface="Arial" panose="020B0604020202020204" pitchFamily="34" charset="0"/>
              </a:rPr>
              <a:t>Appetite</a:t>
            </a:r>
          </a:p>
          <a:p>
            <a:pPr marL="1036637" lvl="2" indent="-171450">
              <a:spcBef>
                <a:spcPts val="0"/>
              </a:spcBef>
            </a:pPr>
            <a:r>
              <a:rPr lang="en-US" sz="2400" dirty="0">
                <a:solidFill>
                  <a:schemeClr val="accent1"/>
                </a:solidFill>
                <a:latin typeface="Arial" panose="020B0604020202020204" pitchFamily="34" charset="0"/>
                <a:cs typeface="Arial" panose="020B0604020202020204" pitchFamily="34" charset="0"/>
              </a:rPr>
              <a:t>Psychomotor Retardation/ Agitation</a:t>
            </a:r>
          </a:p>
          <a:p>
            <a:pPr marL="1036637" lvl="2" indent="-171450">
              <a:spcBef>
                <a:spcPts val="0"/>
              </a:spcBef>
            </a:pPr>
            <a:r>
              <a:rPr lang="en-US" sz="2400" dirty="0">
                <a:solidFill>
                  <a:schemeClr val="accent1"/>
                </a:solidFill>
                <a:latin typeface="Arial" panose="020B0604020202020204" pitchFamily="34" charset="0"/>
                <a:cs typeface="Arial" panose="020B0604020202020204" pitchFamily="34" charset="0"/>
              </a:rPr>
              <a:t>Suicidality</a:t>
            </a:r>
            <a:r>
              <a:rPr lang="en-US" sz="2400" i="1" dirty="0">
                <a:solidFill>
                  <a:schemeClr val="accent1"/>
                </a:solidFill>
                <a:latin typeface="Arial" panose="020B0604020202020204" pitchFamily="34" charset="0"/>
                <a:cs typeface="Arial" panose="020B0604020202020204" pitchFamily="34" charset="0"/>
              </a:rPr>
              <a:t> </a:t>
            </a:r>
          </a:p>
          <a:p>
            <a:pPr marL="1036637" lvl="2" indent="-171450">
              <a:spcBef>
                <a:spcPts val="0"/>
              </a:spcBef>
            </a:pPr>
            <a:endParaRPr lang="en-US" sz="2400" i="1" dirty="0">
              <a:solidFill>
                <a:schemeClr val="accent1"/>
              </a:solidFill>
              <a:latin typeface="Arial" panose="020B0604020202020204" pitchFamily="34" charset="0"/>
              <a:cs typeface="Arial" panose="020B0604020202020204" pitchFamily="34" charset="0"/>
            </a:endParaRPr>
          </a:p>
          <a:p>
            <a:pPr marL="0" indent="0">
              <a:spcBef>
                <a:spcPts val="0"/>
              </a:spcBef>
              <a:buNone/>
            </a:pPr>
            <a:r>
              <a:rPr lang="en-US" sz="1600" b="0" i="0" dirty="0" err="1">
                <a:solidFill>
                  <a:schemeClr val="accent1"/>
                </a:solidFill>
                <a:effectLst/>
              </a:rPr>
              <a:t>Gadermann</a:t>
            </a:r>
            <a:r>
              <a:rPr lang="en-US" sz="1600" b="0" i="0" dirty="0">
                <a:solidFill>
                  <a:schemeClr val="accent1"/>
                </a:solidFill>
                <a:effectLst/>
              </a:rPr>
              <a:t> AM, Engel CC, </a:t>
            </a:r>
            <a:r>
              <a:rPr lang="en-US" sz="1600" b="0" i="0" dirty="0" err="1">
                <a:solidFill>
                  <a:schemeClr val="accent1"/>
                </a:solidFill>
                <a:effectLst/>
              </a:rPr>
              <a:t>Naifeh</a:t>
            </a:r>
            <a:r>
              <a:rPr lang="en-US" sz="1600" b="0" i="0" dirty="0">
                <a:solidFill>
                  <a:schemeClr val="accent1"/>
                </a:solidFill>
                <a:effectLst/>
              </a:rPr>
              <a:t> JA, Nock MK, Petukhova M, Santiago PN, Wu B, </a:t>
            </a:r>
            <a:r>
              <a:rPr lang="en-US" sz="1600" b="0" i="0" dirty="0" err="1">
                <a:solidFill>
                  <a:schemeClr val="accent1"/>
                </a:solidFill>
                <a:effectLst/>
              </a:rPr>
              <a:t>Zaslavsky</a:t>
            </a:r>
            <a:r>
              <a:rPr lang="en-US" sz="1600" b="0" i="0" dirty="0">
                <a:solidFill>
                  <a:schemeClr val="accent1"/>
                </a:solidFill>
                <a:effectLst/>
              </a:rPr>
              <a:t> AM, Kessler RC. Prevalence of DSM-IV major depression among U.S. military personnel: meta-analysis and simulation. Mil Med. 2012 Aug;177(8 Suppl):47-59</a:t>
            </a:r>
            <a:r>
              <a:rPr lang="en-US" sz="1600" b="0" i="0" dirty="0">
                <a:solidFill>
                  <a:srgbClr val="212121"/>
                </a:solidFill>
                <a:effectLst/>
                <a:latin typeface="Roboto" panose="02000000000000000000" pitchFamily="2" charset="0"/>
              </a:rPr>
              <a:t>.</a:t>
            </a:r>
            <a:endParaRPr lang="en-US" sz="1200" b="1" dirty="0">
              <a:solidFill>
                <a:schemeClr val="accent1"/>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p:txBody>
          <a:bodyPr/>
          <a:lstStyle/>
          <a:p>
            <a:pPr algn="ctr"/>
            <a:r>
              <a:rPr lang="en-US" sz="3200" dirty="0">
                <a:effectLst/>
                <a:ea typeface="Calibri" panose="020F0502020204030204" pitchFamily="34" charset="0"/>
              </a:rPr>
              <a:t>Somatic Signs and Symptoms of Increased Stress</a:t>
            </a:r>
            <a:endParaRPr lang="en-US" dirty="0"/>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171032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02DF8-D83A-456E-93E3-67AD52901684}"/>
              </a:ext>
            </a:extLst>
          </p:cNvPr>
          <p:cNvSpPr>
            <a:spLocks noGrp="1"/>
          </p:cNvSpPr>
          <p:nvPr>
            <p:ph idx="1"/>
          </p:nvPr>
        </p:nvSpPr>
        <p:spPr>
          <a:xfrm>
            <a:off x="609600" y="1201693"/>
            <a:ext cx="10972800" cy="4836036"/>
          </a:xfrm>
        </p:spPr>
        <p:txBody>
          <a:bodyPr>
            <a:noAutofit/>
          </a:bodyPr>
          <a:lstStyle/>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Recruits with these symptoms often believe they are depressed</a:t>
            </a:r>
          </a:p>
          <a:p>
            <a:pPr marL="0" indent="0">
              <a:spcBef>
                <a:spcPts val="0"/>
              </a:spcBef>
              <a:buNone/>
            </a:pPr>
            <a:endParaRPr lang="en-US" sz="24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The incidence of clinical depression and suicidality in USCG Boot Camp Training is exceedingly low</a:t>
            </a:r>
          </a:p>
          <a:p>
            <a:pPr marL="0" indent="0">
              <a:spcBef>
                <a:spcPts val="0"/>
              </a:spcBef>
              <a:buNone/>
            </a:pPr>
            <a:endParaRPr lang="en-US" sz="24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Very often, the symptoms are </a:t>
            </a:r>
            <a:r>
              <a:rPr lang="en-US" sz="2400" i="1" dirty="0">
                <a:solidFill>
                  <a:schemeClr val="accent1"/>
                </a:solidFill>
                <a:latin typeface="Arial" panose="020B0604020202020204" pitchFamily="34" charset="0"/>
                <a:cs typeface="Arial" panose="020B0604020202020204" pitchFamily="34" charset="0"/>
              </a:rPr>
              <a:t>situational</a:t>
            </a:r>
          </a:p>
          <a:p>
            <a:pPr marL="803275" lvl="1" indent="-342900">
              <a:spcBef>
                <a:spcPts val="0"/>
              </a:spcBef>
            </a:pPr>
            <a:r>
              <a:rPr lang="en-US" sz="2400" dirty="0">
                <a:solidFill>
                  <a:schemeClr val="accent1"/>
                </a:solidFill>
                <a:latin typeface="Arial" panose="020B0604020202020204" pitchFamily="34" charset="0"/>
                <a:cs typeface="Arial" panose="020B0604020202020204" pitchFamily="34" charset="0"/>
              </a:rPr>
              <a:t>Recruits will often say that they do not feel depressed when on the ward, but would become “depressed” if returned to the training environment</a:t>
            </a:r>
          </a:p>
          <a:p>
            <a:pPr marL="460375" lvl="1" indent="0">
              <a:spcBef>
                <a:spcPts val="0"/>
              </a:spcBef>
              <a:buNone/>
            </a:pPr>
            <a:endParaRPr lang="en-US" sz="2400" dirty="0">
              <a:solidFill>
                <a:schemeClr val="accent1"/>
              </a:solidFill>
              <a:latin typeface="Arial" panose="020B0604020202020204" pitchFamily="34" charset="0"/>
              <a:cs typeface="Arial" panose="020B0604020202020204" pitchFamily="34" charset="0"/>
            </a:endParaRPr>
          </a:p>
          <a:p>
            <a:pPr marL="342900" indent="-342900">
              <a:spcBef>
                <a:spcPts val="0"/>
              </a:spcBef>
            </a:pPr>
            <a:r>
              <a:rPr lang="en-US" sz="2400" dirty="0">
                <a:solidFill>
                  <a:schemeClr val="accent1"/>
                </a:solidFill>
                <a:latin typeface="Arial" panose="020B0604020202020204" pitchFamily="34" charset="0"/>
                <a:cs typeface="Arial" panose="020B0604020202020204" pitchFamily="34" charset="0"/>
              </a:rPr>
              <a:t>Recruits who experience increasing frequency/severity of symptoms often escalate their concerns with requests to separate, or discontinue Boot Camp Training</a:t>
            </a: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i="1" dirty="0">
              <a:solidFill>
                <a:schemeClr val="accent1"/>
              </a:solidFill>
              <a:latin typeface="Arial" panose="020B0604020202020204" pitchFamily="34" charset="0"/>
              <a:cs typeface="Arial" panose="020B0604020202020204" pitchFamily="34" charset="0"/>
            </a:endParaRPr>
          </a:p>
          <a:p>
            <a:pPr marL="342900" indent="-342900">
              <a:lnSpc>
                <a:spcPct val="120000"/>
              </a:lnSpc>
            </a:pPr>
            <a:endParaRPr lang="en-US" sz="2400" b="1" dirty="0">
              <a:solidFill>
                <a:schemeClr val="accent1"/>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1453D3A8-BDBC-465A-992C-A1AAB3EB481C}"/>
              </a:ext>
            </a:extLst>
          </p:cNvPr>
          <p:cNvSpPr>
            <a:spLocks noGrp="1"/>
          </p:cNvSpPr>
          <p:nvPr>
            <p:ph type="title"/>
          </p:nvPr>
        </p:nvSpPr>
        <p:spPr>
          <a:xfrm>
            <a:off x="609600" y="457564"/>
            <a:ext cx="10972800" cy="887356"/>
          </a:xfrm>
        </p:spPr>
        <p:txBody>
          <a:bodyPr/>
          <a:lstStyle/>
          <a:p>
            <a:pPr algn="ctr"/>
            <a:r>
              <a:rPr lang="en-US" sz="3200" dirty="0">
                <a:effectLst/>
                <a:ea typeface="Calibri" panose="020F0502020204030204" pitchFamily="34" charset="0"/>
              </a:rPr>
              <a:t>Somatic Signs and Symptoms of Increased Stress</a:t>
            </a:r>
            <a:endParaRPr lang="en-US" dirty="0"/>
          </a:p>
        </p:txBody>
      </p:sp>
      <p:sp>
        <p:nvSpPr>
          <p:cNvPr id="8" name="Text Placeholder 3">
            <a:extLst>
              <a:ext uri="{FF2B5EF4-FFF2-40B4-BE49-F238E27FC236}">
                <a16:creationId xmlns:a16="http://schemas.microsoft.com/office/drawing/2014/main" id="{725B046A-AFA1-4A24-8E8A-B467EDABBF8E}"/>
              </a:ext>
            </a:extLst>
          </p:cNvPr>
          <p:cNvSpPr>
            <a:spLocks noGrp="1"/>
          </p:cNvSpPr>
          <p:nvPr>
            <p:ph type="body" sz="quarter" idx="10"/>
          </p:nvPr>
        </p:nvSpPr>
        <p:spPr>
          <a:xfrm>
            <a:off x="6185140" y="6119446"/>
            <a:ext cx="5016926" cy="738554"/>
          </a:xfrm>
        </p:spPr>
        <p:txBody>
          <a:bodyPr/>
          <a:lstStyle/>
          <a:p>
            <a:r>
              <a:rPr lang="en-US" dirty="0"/>
              <a:t>Challenges in Providing Mental Health Care</a:t>
            </a:r>
          </a:p>
        </p:txBody>
      </p:sp>
    </p:spTree>
    <p:extLst>
      <p:ext uri="{BB962C8B-B14F-4D97-AF65-F5344CB8AC3E}">
        <p14:creationId xmlns:p14="http://schemas.microsoft.com/office/powerpoint/2010/main" val="319404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ASH Slide Master">
  <a:themeElements>
    <a:clrScheme name="USHPS ">
      <a:dk1>
        <a:srgbClr val="000000"/>
      </a:dk1>
      <a:lt1>
        <a:srgbClr val="FFFFFF"/>
      </a:lt1>
      <a:dk2>
        <a:srgbClr val="BFD4DD"/>
      </a:dk2>
      <a:lt2>
        <a:srgbClr val="F4BA18"/>
      </a:lt2>
      <a:accent1>
        <a:srgbClr val="123342"/>
      </a:accent1>
      <a:accent2>
        <a:srgbClr val="6F8E9C"/>
      </a:accent2>
      <a:accent3>
        <a:srgbClr val="D5C7B7"/>
      </a:accent3>
      <a:accent4>
        <a:srgbClr val="D5212B"/>
      </a:accent4>
      <a:accent5>
        <a:srgbClr val="761312"/>
      </a:accent5>
      <a:accent6>
        <a:srgbClr val="52575F"/>
      </a:accent6>
      <a:hlink>
        <a:srgbClr val="1B3B4D"/>
      </a:hlink>
      <a:folHlink>
        <a:srgbClr val="0F21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63BB87ED693489DF545C68D111AB5" ma:contentTypeVersion="12" ma:contentTypeDescription="Create a new document." ma:contentTypeScope="" ma:versionID="289c88e1e64c4626f8c4ead64f3f8324">
  <xsd:schema xmlns:xsd="http://www.w3.org/2001/XMLSchema" xmlns:xs="http://www.w3.org/2001/XMLSchema" xmlns:p="http://schemas.microsoft.com/office/2006/metadata/properties" xmlns:ns1="http://schemas.microsoft.com/sharepoint/v3" xmlns:ns2="52ff0146-47b4-4d51-8c1c-03266fcd63a2" xmlns:ns3="cd03f174-a395-49eb-8ee9-8d943e22f40d" targetNamespace="http://schemas.microsoft.com/office/2006/metadata/properties" ma:root="true" ma:fieldsID="f8022b78cf24972682fbb26c152a86c6" ns1:_="" ns2:_="" ns3:_="">
    <xsd:import namespace="http://schemas.microsoft.com/sharepoint/v3"/>
    <xsd:import namespace="52ff0146-47b4-4d51-8c1c-03266fcd63a2"/>
    <xsd:import namespace="cd03f174-a395-49eb-8ee9-8d943e22f4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ff0146-47b4-4d51-8c1c-03266fcd63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03f174-a395-49eb-8ee9-8d943e22f4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76A0DD-E822-4040-A569-6EC92A251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ff0146-47b4-4d51-8c1c-03266fcd63a2"/>
    <ds:schemaRef ds:uri="cd03f174-a395-49eb-8ee9-8d943e22f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A383BB-69AB-48E2-8527-0C0CD02DA75B}">
  <ds:schemaRefs>
    <ds:schemaRef ds:uri="http://schemas.microsoft.com/sharepoint/v3/contenttype/forms"/>
  </ds:schemaRefs>
</ds:datastoreItem>
</file>

<file path=customXml/itemProps3.xml><?xml version="1.0" encoding="utf-8"?>
<ds:datastoreItem xmlns:ds="http://schemas.openxmlformats.org/officeDocument/2006/customXml" ds:itemID="{B925F0AC-B884-4CA4-8E00-3F48E82C01F1}">
  <ds:schemaRefs>
    <ds:schemaRef ds:uri="http://schemas.microsoft.com/office/2006/documentManagement/types"/>
    <ds:schemaRef ds:uri="52ff0146-47b4-4d51-8c1c-03266fcd63a2"/>
    <ds:schemaRef ds:uri="http://purl.org/dc/terms/"/>
    <ds:schemaRef ds:uri="http://purl.org/dc/dcmitype/"/>
    <ds:schemaRef ds:uri="cd03f174-a395-49eb-8ee9-8d943e22f40d"/>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1399</TotalTime>
  <Words>1828</Words>
  <Application>Microsoft Office PowerPoint</Application>
  <PresentationFormat>Widescreen</PresentationFormat>
  <Paragraphs>322</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Roboto</vt:lpstr>
      <vt:lpstr>Symbol</vt:lpstr>
      <vt:lpstr>Wingdings</vt:lpstr>
      <vt:lpstr>1_OASH Slide Master</vt:lpstr>
      <vt:lpstr>Challenges in Providing Mental Health Care to The U.S. Coast Guard’s Most Vulnerable Patient Population:  Protecting the Mental Health of Military Recruits in Basic Training</vt:lpstr>
      <vt:lpstr>Disclosures</vt:lpstr>
      <vt:lpstr>Learning Outcomes</vt:lpstr>
      <vt:lpstr>Coast Guard’s Enlisted Personnel</vt:lpstr>
      <vt:lpstr>Boot Camp is a Stressful Environment</vt:lpstr>
      <vt:lpstr>Mental Health Challenges During Accession</vt:lpstr>
      <vt:lpstr>Somatic Signs and Symptoms of Increased Stress</vt:lpstr>
      <vt:lpstr>Somatic Signs and Symptoms of Increased Stress</vt:lpstr>
      <vt:lpstr>Somatic Signs and Symptoms of Increased Stress</vt:lpstr>
      <vt:lpstr>The Role of Medical Officers in Providing Care</vt:lpstr>
      <vt:lpstr>The Role of Medical Officers in Providing Care</vt:lpstr>
      <vt:lpstr>The Role of Medical Officers in Providing Care</vt:lpstr>
      <vt:lpstr>The Role of Medical Officers in Providing Care</vt:lpstr>
      <vt:lpstr>Techniques and Strategies to Help Recruits Cope with Stress</vt:lpstr>
      <vt:lpstr>Techniques and Strategies to Help Recruits Cope with Stress</vt:lpstr>
      <vt:lpstr>Medical Provider Challenges in Delivering Care to Recruits </vt:lpstr>
      <vt:lpstr>Effects of Challenges on Medical Providers</vt:lpstr>
      <vt:lpstr>Summary of Lessons Learned</vt:lpstr>
      <vt:lpstr>Sources</vt:lpstr>
      <vt:lpstr>Sources</vt:lpstr>
      <vt:lpstr>Questions?</vt:lpstr>
      <vt:lpstr>CE/CME Credit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Haigwood, Patricia (OS/ASPR/BARDA) (CTR)</dc:creator>
  <cp:lastModifiedBy>Lori Lawrence</cp:lastModifiedBy>
  <cp:revision>171</cp:revision>
  <cp:lastPrinted>2020-02-10T15:49:23Z</cp:lastPrinted>
  <dcterms:created xsi:type="dcterms:W3CDTF">2019-03-20T17:30:43Z</dcterms:created>
  <dcterms:modified xsi:type="dcterms:W3CDTF">2024-02-06T12:59:39Z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0x010100BB263BB87ED693489DF545C68D111AB5</vt:lpwstr>
  </property>
  <property fmtid="{D5CDD505-2E9C-101B-9397-08002B2CF9AE}" pid="3" name="MSIP_Label_7b94a7b8-f06c-4dfe-bdcc-9b548fd58c31_Enabled">
    <vt:lpwstr>true</vt:lpwstr>
  </property>
  <property fmtid="{D5CDD505-2E9C-101B-9397-08002B2CF9AE}" pid="4" name="MSIP_Label_7b94a7b8-f06c-4dfe-bdcc-9b548fd58c31_SetDate">
    <vt:lpwstr>2020-11-17T02:21:08Z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c341142f-090f-4dd5-90a4-766fb99c1d28</vt:lpwstr>
  </property>
  <property fmtid="{D5CDD505-2E9C-101B-9397-08002B2CF9AE}" pid="9" name="MSIP_Label_7b94a7b8-f06c-4dfe-bdcc-9b548fd58c31_ContentBits">
    <vt:lpwstr>0</vt:lpwstr>
  </property>
</Properties>
</file>