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7"/>
  </p:sldMasterIdLst>
  <p:notesMasterIdLst>
    <p:notesMasterId r:id="rId17"/>
  </p:notesMasterIdLst>
  <p:handoutMasterIdLst>
    <p:handoutMasterId r:id="rId18"/>
  </p:handoutMasterIdLst>
  <p:sldIdLst>
    <p:sldId id="262" r:id="rId8"/>
    <p:sldId id="271" r:id="rId9"/>
    <p:sldId id="293" r:id="rId10"/>
    <p:sldId id="265" r:id="rId11"/>
    <p:sldId id="295" r:id="rId12"/>
    <p:sldId id="296" r:id="rId13"/>
    <p:sldId id="300" r:id="rId14"/>
    <p:sldId id="299" r:id="rId15"/>
    <p:sldId id="294" r:id="rId16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FFFF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081D58"/>
    <a:srgbClr val="00279F"/>
    <a:srgbClr val="FFFFFF"/>
    <a:srgbClr val="FDE3BA"/>
    <a:srgbClr val="316501"/>
    <a:srgbClr val="7FFF00"/>
    <a:srgbClr val="EF91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072" autoAdjust="0"/>
  </p:normalViewPr>
  <p:slideViewPr>
    <p:cSldViewPr>
      <p:cViewPr varScale="1">
        <p:scale>
          <a:sx n="59" d="100"/>
          <a:sy n="59" d="100"/>
        </p:scale>
        <p:origin x="94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8476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18" tIns="0" rIns="19018" bIns="0" numCol="1" anchor="t" anchorCtr="0" compatLnSpc="1">
            <a:prstTxWarp prst="textNoShape">
              <a:avLst/>
            </a:prstTxWarp>
          </a:bodyPr>
          <a:lstStyle>
            <a:lvl1pPr defTabSz="960438">
              <a:defRPr sz="1000" b="0" i="1"/>
            </a:lvl1pPr>
          </a:lstStyle>
          <a:p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-1588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18" tIns="0" rIns="19018" bIns="0" numCol="1" anchor="t" anchorCtr="0" compatLnSpc="1">
            <a:prstTxWarp prst="textNoShape">
              <a:avLst/>
            </a:prstTxWarp>
          </a:bodyPr>
          <a:lstStyle>
            <a:lvl1pPr algn="r" defTabSz="960438">
              <a:defRPr sz="1000" b="0" i="1"/>
            </a:lvl1pPr>
          </a:lstStyle>
          <a:p>
            <a:endParaRPr lang="en-US" alt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88" y="8832850"/>
            <a:ext cx="3038476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18" tIns="0" rIns="19018" bIns="0" numCol="1" anchor="b" anchorCtr="0" compatLnSpc="1">
            <a:prstTxWarp prst="textNoShape">
              <a:avLst/>
            </a:prstTxWarp>
          </a:bodyPr>
          <a:lstStyle>
            <a:lvl1pPr defTabSz="960438">
              <a:defRPr sz="1000" b="0" i="1"/>
            </a:lvl1pPr>
          </a:lstStyle>
          <a:p>
            <a:endParaRPr lang="en-US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18" tIns="0" rIns="19018" bIns="0" numCol="1" anchor="b" anchorCtr="0" compatLnSpc="1">
            <a:prstTxWarp prst="textNoShape">
              <a:avLst/>
            </a:prstTxWarp>
          </a:bodyPr>
          <a:lstStyle>
            <a:lvl1pPr algn="r" defTabSz="960438">
              <a:defRPr sz="1000" b="0" i="1"/>
            </a:lvl1pPr>
          </a:lstStyle>
          <a:p>
            <a:fld id="{CC5C3ACC-2E60-45D8-8046-2464CFDA93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88" y="-1588"/>
            <a:ext cx="3038476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18" tIns="0" rIns="19018" bIns="0" numCol="1" anchor="t" anchorCtr="0" compatLnSpc="1">
            <a:prstTxWarp prst="textNoShape">
              <a:avLst/>
            </a:prstTxWarp>
          </a:bodyPr>
          <a:lstStyle>
            <a:lvl1pPr defTabSz="960438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-1588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18" tIns="0" rIns="19018" bIns="0" numCol="1" anchor="t" anchorCtr="0" compatLnSpc="1">
            <a:prstTxWarp prst="textNoShape">
              <a:avLst/>
            </a:prstTxWarp>
          </a:bodyPr>
          <a:lstStyle>
            <a:lvl1pPr algn="r" defTabSz="960438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88" y="8832850"/>
            <a:ext cx="3038476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18" tIns="0" rIns="19018" bIns="0" numCol="1" anchor="b" anchorCtr="0" compatLnSpc="1">
            <a:prstTxWarp prst="textNoShape">
              <a:avLst/>
            </a:prstTxWarp>
          </a:bodyPr>
          <a:lstStyle>
            <a:lvl1pPr defTabSz="960438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18" tIns="0" rIns="19018" bIns="0" numCol="1" anchor="b" anchorCtr="0" compatLnSpc="1">
            <a:prstTxWarp prst="textNoShape">
              <a:avLst/>
            </a:prstTxWarp>
          </a:bodyPr>
          <a:lstStyle>
            <a:lvl1pPr algn="r" defTabSz="960438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fld id="{F8CE2D49-873C-4977-B8A4-33F88371541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5313"/>
            <a:ext cx="5145087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5581" tIns="41205" rIns="85581" bIns="41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notes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4813" y="695325"/>
            <a:ext cx="6202362" cy="3489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524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12750" algn="l" defTabSz="8524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830263" algn="l" defTabSz="8524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228725" algn="l" defTabSz="8524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657350" algn="l" defTabSz="852488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B689BF-2590-47D6-8A5A-ABE4E375B01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4813" y="695325"/>
            <a:ext cx="6202362" cy="3489325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4CD072-68DB-4391-AE44-175882CEBD1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49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dt" sz="half" idx="2"/>
          </p:nvPr>
        </p:nvSpPr>
        <p:spPr>
          <a:xfrm>
            <a:off x="101600" y="6400800"/>
            <a:ext cx="3962400" cy="4572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fld id="{11218FC7-0F17-4DFB-98BF-FB85901EA6ED}" type="slidenum">
              <a:rPr lang="en-US" altLang="en-US"/>
              <a:pPr/>
              <a:t>‹#›</a:t>
            </a:fld>
            <a:r>
              <a:rPr lang="en-US" altLang="en-US"/>
              <a:t>  </a:t>
            </a:r>
            <a:fld id="{C0247AE3-FAD4-4EB9-AE5D-2B0378B14117}" type="datetime1">
              <a:rPr lang="en-US" altLang="en-US"/>
              <a:pPr/>
              <a:t>2/14/2024</a:t>
            </a:fld>
            <a:r>
              <a:rPr lang="en-US" altLang="en-US"/>
              <a:t> JS SLIDE PRESENTATION.ppt</a:t>
            </a: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10668000" cy="2667000"/>
          </a:xfrm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89804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tIns="45720" bIns="45720" anchor="ctr"/>
          <a:lstStyle>
            <a:lvl1pPr algn="ctr">
              <a:spcBef>
                <a:spcPct val="50000"/>
              </a:spcBef>
              <a:defRPr sz="36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43434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101600" y="746125"/>
            <a:ext cx="11988800" cy="152400"/>
            <a:chOff x="0" y="576"/>
            <a:chExt cx="5282" cy="189"/>
          </a:xfrm>
        </p:grpSpPr>
        <p:grpSp>
          <p:nvGrpSpPr>
            <p:cNvPr id="40968" name="Group 8"/>
            <p:cNvGrpSpPr>
              <a:grpSpLocks/>
            </p:cNvGrpSpPr>
            <p:nvPr/>
          </p:nvGrpSpPr>
          <p:grpSpPr bwMode="auto">
            <a:xfrm>
              <a:off x="5158" y="576"/>
              <a:ext cx="124" cy="189"/>
              <a:chOff x="5158" y="576"/>
              <a:chExt cx="124" cy="189"/>
            </a:xfrm>
          </p:grpSpPr>
          <p:sp>
            <p:nvSpPr>
              <p:cNvPr id="40969" name="Rectangle 9"/>
              <p:cNvSpPr>
                <a:spLocks noChangeArrowheads="1"/>
              </p:cNvSpPr>
              <p:nvPr/>
            </p:nvSpPr>
            <p:spPr bwMode="auto">
              <a:xfrm>
                <a:off x="5252" y="576"/>
                <a:ext cx="30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40970" name="Rectangle 10"/>
              <p:cNvSpPr>
                <a:spLocks noChangeArrowheads="1"/>
              </p:cNvSpPr>
              <p:nvPr/>
            </p:nvSpPr>
            <p:spPr bwMode="auto">
              <a:xfrm>
                <a:off x="5158" y="576"/>
                <a:ext cx="60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40971" name="Group 11"/>
            <p:cNvGrpSpPr>
              <a:grpSpLocks/>
            </p:cNvGrpSpPr>
            <p:nvPr/>
          </p:nvGrpSpPr>
          <p:grpSpPr bwMode="auto">
            <a:xfrm>
              <a:off x="4848" y="576"/>
              <a:ext cx="263" cy="189"/>
              <a:chOff x="4848" y="576"/>
              <a:chExt cx="263" cy="189"/>
            </a:xfrm>
          </p:grpSpPr>
          <p:sp>
            <p:nvSpPr>
              <p:cNvPr id="40972" name="Rectangle 12"/>
              <p:cNvSpPr>
                <a:spLocks noChangeArrowheads="1"/>
              </p:cNvSpPr>
              <p:nvPr/>
            </p:nvSpPr>
            <p:spPr bwMode="auto">
              <a:xfrm>
                <a:off x="5018" y="576"/>
                <a:ext cx="93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40973" name="Rectangle 13"/>
              <p:cNvSpPr>
                <a:spLocks noChangeArrowheads="1"/>
              </p:cNvSpPr>
              <p:nvPr/>
            </p:nvSpPr>
            <p:spPr bwMode="auto">
              <a:xfrm>
                <a:off x="4848" y="576"/>
                <a:ext cx="126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40974" name="Group 14"/>
            <p:cNvGrpSpPr>
              <a:grpSpLocks/>
            </p:cNvGrpSpPr>
            <p:nvPr/>
          </p:nvGrpSpPr>
          <p:grpSpPr bwMode="auto">
            <a:xfrm>
              <a:off x="4418" y="576"/>
              <a:ext cx="386" cy="189"/>
              <a:chOff x="4418" y="576"/>
              <a:chExt cx="386" cy="189"/>
            </a:xfrm>
          </p:grpSpPr>
          <p:sp>
            <p:nvSpPr>
              <p:cNvPr id="40975" name="Rectangle 15"/>
              <p:cNvSpPr>
                <a:spLocks noChangeArrowheads="1"/>
              </p:cNvSpPr>
              <p:nvPr/>
            </p:nvSpPr>
            <p:spPr bwMode="auto">
              <a:xfrm>
                <a:off x="4650" y="576"/>
                <a:ext cx="154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40976" name="Rectangle 16"/>
              <p:cNvSpPr>
                <a:spLocks noChangeArrowheads="1"/>
              </p:cNvSpPr>
              <p:nvPr/>
            </p:nvSpPr>
            <p:spPr bwMode="auto">
              <a:xfrm>
                <a:off x="4418" y="576"/>
                <a:ext cx="189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40977" name="Group 17"/>
            <p:cNvGrpSpPr>
              <a:grpSpLocks/>
            </p:cNvGrpSpPr>
            <p:nvPr/>
          </p:nvGrpSpPr>
          <p:grpSpPr bwMode="auto">
            <a:xfrm>
              <a:off x="3183" y="576"/>
              <a:ext cx="1191" cy="189"/>
              <a:chOff x="3183" y="576"/>
              <a:chExt cx="1191" cy="189"/>
            </a:xfrm>
          </p:grpSpPr>
          <p:sp>
            <p:nvSpPr>
              <p:cNvPr id="40978" name="Rectangle 18"/>
              <p:cNvSpPr>
                <a:spLocks noChangeArrowheads="1"/>
              </p:cNvSpPr>
              <p:nvPr/>
            </p:nvSpPr>
            <p:spPr bwMode="auto">
              <a:xfrm>
                <a:off x="3558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40979" name="Rectangle 19"/>
              <p:cNvSpPr>
                <a:spLocks noChangeArrowheads="1"/>
              </p:cNvSpPr>
              <p:nvPr/>
            </p:nvSpPr>
            <p:spPr bwMode="auto">
              <a:xfrm>
                <a:off x="4156" y="576"/>
                <a:ext cx="218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40980" name="Rectangle 20"/>
              <p:cNvSpPr>
                <a:spLocks noChangeArrowheads="1"/>
              </p:cNvSpPr>
              <p:nvPr/>
            </p:nvSpPr>
            <p:spPr bwMode="auto">
              <a:xfrm>
                <a:off x="3864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40981" name="Rectangle 21"/>
              <p:cNvSpPr>
                <a:spLocks noChangeArrowheads="1"/>
              </p:cNvSpPr>
              <p:nvPr/>
            </p:nvSpPr>
            <p:spPr bwMode="auto">
              <a:xfrm>
                <a:off x="3183" y="576"/>
                <a:ext cx="314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40982" name="Group 22"/>
            <p:cNvGrpSpPr>
              <a:grpSpLocks/>
            </p:cNvGrpSpPr>
            <p:nvPr/>
          </p:nvGrpSpPr>
          <p:grpSpPr bwMode="auto">
            <a:xfrm>
              <a:off x="0" y="576"/>
              <a:ext cx="3143" cy="189"/>
              <a:chOff x="0" y="576"/>
              <a:chExt cx="3143" cy="189"/>
            </a:xfrm>
          </p:grpSpPr>
          <p:sp>
            <p:nvSpPr>
              <p:cNvPr id="40983" name="Rectangle 23"/>
              <p:cNvSpPr>
                <a:spLocks noChangeArrowheads="1"/>
              </p:cNvSpPr>
              <p:nvPr/>
            </p:nvSpPr>
            <p:spPr bwMode="auto">
              <a:xfrm>
                <a:off x="2798" y="576"/>
                <a:ext cx="345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40984" name="Rectangle 24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2756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2" y="185739"/>
            <a:ext cx="993238" cy="1120775"/>
          </a:xfrm>
          <a:prstGeom prst="rect">
            <a:avLst/>
          </a:prstGeom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6E385E79-1559-0EBB-54AF-76228C9E53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19700" y="-11532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89804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dirty="0">
                <a:solidFill>
                  <a:srgbClr val="00B050"/>
                </a:solidFill>
              </a:rPr>
              <a:t>UNCLASSIFIED</a:t>
            </a:r>
            <a:endParaRPr lang="en-US" altLang="en-US" dirty="0">
              <a:solidFill>
                <a:srgbClr val="00B050"/>
              </a:solidFill>
            </a:endParaRPr>
          </a:p>
        </p:txBody>
      </p:sp>
      <p:sp>
        <p:nvSpPr>
          <p:cNvPr id="3" name="Text Box 11">
            <a:extLst>
              <a:ext uri="{FF2B5EF4-FFF2-40B4-BE49-F238E27FC236}">
                <a16:creationId xmlns:a16="http://schemas.microsoft.com/office/drawing/2014/main" id="{1DC8C95C-A397-8FDD-D18B-AAD95255D3C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48300" y="6529387"/>
            <a:ext cx="12954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89804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/>
          <a:lstStyle/>
          <a:p>
            <a:pPr lvl="0" algn="r">
              <a:lnSpc>
                <a:spcPct val="95000"/>
              </a:lnSpc>
            </a:pPr>
            <a:r>
              <a:rPr lang="en-US" altLang="en-US" sz="1200" dirty="0">
                <a:solidFill>
                  <a:srgbClr val="00B050"/>
                </a:solidFill>
              </a:rPr>
              <a:t>UNCLASSIFIED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D8CF9B-F694-455A-9A69-24178503F13D}" type="slidenum">
              <a:rPr lang="en-US" altLang="en-US"/>
              <a:pPr/>
              <a:t>‹#›</a:t>
            </a:fld>
            <a:r>
              <a:rPr lang="en-US" altLang="en-US"/>
              <a:t>  </a:t>
            </a:r>
            <a:fld id="{C6CEA894-EB07-4067-8FA3-FC313ABAD84D}" type="datetime1">
              <a:rPr lang="en-US" altLang="en-US"/>
              <a:pPr/>
              <a:t>2/14/2024</a:t>
            </a:fld>
            <a:r>
              <a:rPr lang="en-US" altLang="en-US" b="1">
                <a:latin typeface="+mn-lt"/>
              </a:rPr>
              <a:t>JS SLIDE PRESENTATION.ppt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A9CB456-A22A-47E2-B952-9152D8ECD5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1283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20200" y="152400"/>
            <a:ext cx="2870200" cy="62055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8407400" cy="62055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2FCB95-0455-459A-AED3-E47E9217AB97}" type="slidenum">
              <a:rPr lang="en-US" altLang="en-US"/>
              <a:pPr/>
              <a:t>‹#›</a:t>
            </a:fld>
            <a:r>
              <a:rPr lang="en-US" altLang="en-US"/>
              <a:t>  </a:t>
            </a:r>
            <a:fld id="{6C7FB432-B9D4-4A24-B497-08BF67198291}" type="datetime1">
              <a:rPr lang="en-US" altLang="en-US"/>
              <a:pPr/>
              <a:t>2/14/2024</a:t>
            </a:fld>
            <a:r>
              <a:rPr lang="en-US" altLang="en-US" b="1">
                <a:latin typeface="+mn-lt"/>
              </a:rPr>
              <a:t>JS SLIDE PRESENTATION.ppt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9C1782-9F9D-49B9-9718-4231824A9D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49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C5B99B-E639-41D2-AC0B-5339B2E68BCA}" type="slidenum">
              <a:rPr lang="en-US" altLang="en-US"/>
              <a:pPr/>
              <a:t>‹#›</a:t>
            </a:fld>
            <a:r>
              <a:rPr lang="en-US" altLang="en-US"/>
              <a:t>  </a:t>
            </a:r>
            <a:fld id="{71C3215A-270B-4CAF-8EC0-CE76DBFE92BB}" type="datetime1">
              <a:rPr lang="en-US" altLang="en-US"/>
              <a:pPr/>
              <a:t>2/14/2024</a:t>
            </a:fld>
            <a:r>
              <a:rPr lang="en-US" altLang="en-US" b="1">
                <a:latin typeface="+mn-lt"/>
              </a:rPr>
              <a:t>JS SLIDE PRESENTATION.ppt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B19CCA-0AA1-4419-8852-C5B3058C10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6435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8FA48-5F22-46E2-B6A0-D2044E03B4CD}" type="slidenum">
              <a:rPr lang="en-US" altLang="en-US"/>
              <a:pPr/>
              <a:t>‹#›</a:t>
            </a:fld>
            <a:r>
              <a:rPr lang="en-US" altLang="en-US"/>
              <a:t>  </a:t>
            </a:r>
            <a:fld id="{01DB4DE2-0B3C-42D2-82B3-171EA29FA0EB}" type="datetime1">
              <a:rPr lang="en-US" altLang="en-US"/>
              <a:pPr/>
              <a:t>2/14/2024</a:t>
            </a:fld>
            <a:r>
              <a:rPr lang="en-US" altLang="en-US" b="1">
                <a:latin typeface="+mn-lt"/>
              </a:rPr>
              <a:t>JS SLIDE PRESENTATION.ppt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234A15-7C70-4163-BAEB-AF80F0393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90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5384800" cy="52149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43000"/>
            <a:ext cx="5384800" cy="52149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4B6E98-7723-44FD-8249-B5819A9945D9}" type="slidenum">
              <a:rPr lang="en-US" altLang="en-US"/>
              <a:pPr/>
              <a:t>‹#›</a:t>
            </a:fld>
            <a:r>
              <a:rPr lang="en-US" altLang="en-US"/>
              <a:t>  </a:t>
            </a:r>
            <a:fld id="{A84A3D3A-BECD-403D-9146-87E45EBB9B88}" type="datetime1">
              <a:rPr lang="en-US" altLang="en-US"/>
              <a:pPr/>
              <a:t>2/14/2024</a:t>
            </a:fld>
            <a:r>
              <a:rPr lang="en-US" altLang="en-US" b="1">
                <a:latin typeface="+mn-lt"/>
              </a:rPr>
              <a:t>JS SLIDE PRESENTATION.ppt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B85AE2-3B0C-45F5-86BA-66E5CA091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21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27E2BE-4DAF-4520-89DE-3F36DC7DFA19}" type="slidenum">
              <a:rPr lang="en-US" altLang="en-US"/>
              <a:pPr/>
              <a:t>‹#›</a:t>
            </a:fld>
            <a:r>
              <a:rPr lang="en-US" altLang="en-US"/>
              <a:t>  </a:t>
            </a:r>
            <a:fld id="{4C534EF5-2B43-4EA1-865B-2D5E31B2B5FA}" type="datetime1">
              <a:rPr lang="en-US" altLang="en-US"/>
              <a:pPr/>
              <a:t>2/14/2024</a:t>
            </a:fld>
            <a:r>
              <a:rPr lang="en-US" altLang="en-US" b="1">
                <a:latin typeface="+mn-lt"/>
              </a:rPr>
              <a:t>JS SLIDE PRESENTATION.ppt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61ED7C-F096-4A83-874A-82834A4ADD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5825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59C4EA-0EE3-48D5-A733-3F2B89D3BD6E}" type="slidenum">
              <a:rPr lang="en-US" altLang="en-US"/>
              <a:pPr/>
              <a:t>‹#›</a:t>
            </a:fld>
            <a:r>
              <a:rPr lang="en-US" altLang="en-US"/>
              <a:t>  </a:t>
            </a:r>
            <a:fld id="{92A1B214-7B2D-498F-B20A-08C9902EC5D9}" type="datetime1">
              <a:rPr lang="en-US" altLang="en-US"/>
              <a:pPr/>
              <a:t>2/14/2024</a:t>
            </a:fld>
            <a:r>
              <a:rPr lang="en-US" altLang="en-US" b="1">
                <a:latin typeface="+mn-lt"/>
              </a:rPr>
              <a:t>JS SLIDE PRESENTATION.ppt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E20648-4C64-42D3-9530-11CB16602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1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0AEBBF-EF1F-46BB-BFCF-B09273F69D61}" type="slidenum">
              <a:rPr lang="en-US" altLang="en-US"/>
              <a:pPr/>
              <a:t>‹#›</a:t>
            </a:fld>
            <a:r>
              <a:rPr lang="en-US" altLang="en-US"/>
              <a:t>  </a:t>
            </a:r>
            <a:fld id="{9EC23BEB-69DA-452B-B90C-BEF3C6B2B54F}" type="datetime1">
              <a:rPr lang="en-US" altLang="en-US"/>
              <a:pPr/>
              <a:t>2/14/2024</a:t>
            </a:fld>
            <a:r>
              <a:rPr lang="en-US" altLang="en-US" b="1">
                <a:latin typeface="+mn-lt"/>
              </a:rPr>
              <a:t>JS SLIDE PRESENTATION.ppt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96A331-E816-45D6-85C0-4073676CBE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622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F5507B-9D14-4B15-90D2-68F48C2130D3}" type="slidenum">
              <a:rPr lang="en-US" altLang="en-US"/>
              <a:pPr/>
              <a:t>‹#›</a:t>
            </a:fld>
            <a:r>
              <a:rPr lang="en-US" altLang="en-US"/>
              <a:t>  </a:t>
            </a:r>
            <a:fld id="{9C023DDA-463C-4FA9-B137-500626AF6D49}" type="datetime1">
              <a:rPr lang="en-US" altLang="en-US"/>
              <a:pPr/>
              <a:t>2/14/2024</a:t>
            </a:fld>
            <a:r>
              <a:rPr lang="en-US" altLang="en-US" b="1">
                <a:latin typeface="+mn-lt"/>
              </a:rPr>
              <a:t>JS SLIDE PRESENTATION.ppt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EEB4D8-4BB5-433C-8431-C48031D47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040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3920F-1ACA-4DE8-B2A3-ED2CB704091F}" type="slidenum">
              <a:rPr lang="en-US" altLang="en-US"/>
              <a:pPr/>
              <a:t>‹#›</a:t>
            </a:fld>
            <a:r>
              <a:rPr lang="en-US" altLang="en-US"/>
              <a:t>  </a:t>
            </a:r>
            <a:fld id="{85D50CE6-FE74-4736-97CF-913CD61DAD80}" type="datetime1">
              <a:rPr lang="en-US" altLang="en-US"/>
              <a:pPr/>
              <a:t>2/14/2024</a:t>
            </a:fld>
            <a:r>
              <a:rPr lang="en-US" altLang="en-US" b="1">
                <a:latin typeface="+mn-lt"/>
              </a:rPr>
              <a:t>JS SLIDE PRESENTATION.ppt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5FFDCA-1AAC-46B2-8BAD-1F7EF194F4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16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629400"/>
            <a:ext cx="4064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6038" rIns="45720" bIns="46038" numCol="1" anchor="b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rgbClr val="B2B2B2"/>
                </a:solidFill>
                <a:latin typeface="Arial Narrow" panose="020B0606020202030204" pitchFamily="34" charset="0"/>
              </a:defRPr>
            </a:lvl1pPr>
          </a:lstStyle>
          <a:p>
            <a:fld id="{1F7F69E4-0612-4188-BAAB-141FB80DD00F}" type="slidenum">
              <a:rPr lang="en-US" altLang="en-US"/>
              <a:pPr/>
              <a:t>‹#›</a:t>
            </a:fld>
            <a:r>
              <a:rPr lang="en-US" altLang="en-US"/>
              <a:t>  </a:t>
            </a:r>
            <a:fld id="{30E7C3AA-C227-4DFC-8EFF-59C01467034B}" type="datetime1">
              <a:rPr lang="en-US" altLang="en-US"/>
              <a:pPr/>
              <a:t>2/14/2024</a:t>
            </a:fld>
            <a:r>
              <a:rPr lang="en-US" altLang="en-US" b="1">
                <a:latin typeface="+mn-lt"/>
              </a:rPr>
              <a:t>JS SLIDE PRESENTATION.ppt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26000" y="64008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</a:defRPr>
            </a:lvl1pPr>
          </a:lstStyle>
          <a:p>
            <a:fld id="{B62F80D8-5545-49E1-95C9-561060BC7CA7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25600" y="152400"/>
            <a:ext cx="104648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20" tIns="46038" rIns="45720" bIns="46038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10972800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89804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49" name="Group 25"/>
          <p:cNvGrpSpPr>
            <a:grpSpLocks/>
          </p:cNvGrpSpPr>
          <p:nvPr/>
        </p:nvGrpSpPr>
        <p:grpSpPr bwMode="auto">
          <a:xfrm>
            <a:off x="101600" y="762000"/>
            <a:ext cx="11988800" cy="152400"/>
            <a:chOff x="0" y="576"/>
            <a:chExt cx="5282" cy="189"/>
          </a:xfrm>
        </p:grpSpPr>
        <p:grpSp>
          <p:nvGrpSpPr>
            <p:cNvPr id="1034" name="Group 10"/>
            <p:cNvGrpSpPr>
              <a:grpSpLocks/>
            </p:cNvGrpSpPr>
            <p:nvPr/>
          </p:nvGrpSpPr>
          <p:grpSpPr bwMode="auto">
            <a:xfrm>
              <a:off x="5158" y="576"/>
              <a:ext cx="124" cy="189"/>
              <a:chOff x="5158" y="576"/>
              <a:chExt cx="124" cy="189"/>
            </a:xfrm>
          </p:grpSpPr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5252" y="576"/>
                <a:ext cx="30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5158" y="576"/>
                <a:ext cx="60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1037" name="Group 13"/>
            <p:cNvGrpSpPr>
              <a:grpSpLocks/>
            </p:cNvGrpSpPr>
            <p:nvPr/>
          </p:nvGrpSpPr>
          <p:grpSpPr bwMode="auto">
            <a:xfrm>
              <a:off x="4848" y="576"/>
              <a:ext cx="263" cy="189"/>
              <a:chOff x="4848" y="576"/>
              <a:chExt cx="263" cy="189"/>
            </a:xfrm>
          </p:grpSpPr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5018" y="576"/>
                <a:ext cx="93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4848" y="576"/>
                <a:ext cx="126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1040" name="Group 16"/>
            <p:cNvGrpSpPr>
              <a:grpSpLocks/>
            </p:cNvGrpSpPr>
            <p:nvPr/>
          </p:nvGrpSpPr>
          <p:grpSpPr bwMode="auto">
            <a:xfrm>
              <a:off x="4418" y="576"/>
              <a:ext cx="386" cy="189"/>
              <a:chOff x="4418" y="576"/>
              <a:chExt cx="386" cy="189"/>
            </a:xfrm>
          </p:grpSpPr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4650" y="576"/>
                <a:ext cx="154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4418" y="576"/>
                <a:ext cx="189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1045" name="Group 21"/>
            <p:cNvGrpSpPr>
              <a:grpSpLocks/>
            </p:cNvGrpSpPr>
            <p:nvPr/>
          </p:nvGrpSpPr>
          <p:grpSpPr bwMode="auto">
            <a:xfrm>
              <a:off x="3183" y="576"/>
              <a:ext cx="1191" cy="189"/>
              <a:chOff x="3183" y="576"/>
              <a:chExt cx="1191" cy="189"/>
            </a:xfrm>
          </p:grpSpPr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3558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4156" y="576"/>
                <a:ext cx="218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3864" y="576"/>
                <a:ext cx="250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3183" y="576"/>
                <a:ext cx="314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grpSp>
          <p:nvGrpSpPr>
            <p:cNvPr id="1048" name="Group 24"/>
            <p:cNvGrpSpPr>
              <a:grpSpLocks/>
            </p:cNvGrpSpPr>
            <p:nvPr/>
          </p:nvGrpSpPr>
          <p:grpSpPr bwMode="auto">
            <a:xfrm>
              <a:off x="0" y="576"/>
              <a:ext cx="3143" cy="189"/>
              <a:chOff x="0" y="576"/>
              <a:chExt cx="3143" cy="189"/>
            </a:xfrm>
          </p:grpSpPr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2798" y="576"/>
                <a:ext cx="345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0" y="576"/>
                <a:ext cx="2756" cy="189"/>
              </a:xfrm>
              <a:prstGeom prst="rect">
                <a:avLst/>
              </a:prstGeom>
              <a:gradFill rotWithShape="0">
                <a:gsLst>
                  <a:gs pos="0">
                    <a:srgbClr val="9234DB">
                      <a:gamma/>
                      <a:shade val="40000"/>
                      <a:invGamma/>
                    </a:srgbClr>
                  </a:gs>
                  <a:gs pos="100000">
                    <a:srgbClr val="9234DB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860CE32-B15F-5B23-6D5A-7AF07C01086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9" y="38850"/>
            <a:ext cx="993238" cy="1120775"/>
          </a:xfrm>
          <a:prstGeom prst="rect">
            <a:avLst/>
          </a:prstGeom>
        </p:spPr>
      </p:pic>
      <p:sp>
        <p:nvSpPr>
          <p:cNvPr id="3" name="Text Box 10">
            <a:extLst>
              <a:ext uri="{FF2B5EF4-FFF2-40B4-BE49-F238E27FC236}">
                <a16:creationId xmlns:a16="http://schemas.microsoft.com/office/drawing/2014/main" id="{0C736197-AD38-0D3A-961E-17E8EF7524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19700" y="-11532"/>
            <a:ext cx="175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89804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200" dirty="0">
                <a:solidFill>
                  <a:srgbClr val="00B050"/>
                </a:solidFill>
              </a:rPr>
              <a:t>UNCLASSIFIED</a:t>
            </a:r>
            <a:endParaRPr lang="en-US" altLang="en-US" dirty="0">
              <a:solidFill>
                <a:srgbClr val="00B050"/>
              </a:solidFill>
            </a:endParaRPr>
          </a:p>
        </p:txBody>
      </p:sp>
      <p:sp>
        <p:nvSpPr>
          <p:cNvPr id="4" name="Text Box 11">
            <a:extLst>
              <a:ext uri="{FF2B5EF4-FFF2-40B4-BE49-F238E27FC236}">
                <a16:creationId xmlns:a16="http://schemas.microsoft.com/office/drawing/2014/main" id="{98DF2615-5CE4-E8DC-C03D-EF40B58DE5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448300" y="6529387"/>
            <a:ext cx="12954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89804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/>
          <a:lstStyle/>
          <a:p>
            <a:pPr lvl="0" algn="r">
              <a:lnSpc>
                <a:spcPct val="95000"/>
              </a:lnSpc>
            </a:pPr>
            <a:r>
              <a:rPr lang="en-US" altLang="en-US" sz="1200" dirty="0">
                <a:solidFill>
                  <a:srgbClr val="00B050"/>
                </a:solidFill>
              </a:rPr>
              <a:t>UNCLASSIFIED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 i="1" kern="1200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Times New Roman" panose="02020603050405020304" pitchFamily="18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Times New Roman" panose="02020603050405020304" pitchFamily="18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Times New Roman" panose="02020603050405020304" pitchFamily="18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Times New Roman" panose="02020603050405020304" pitchFamily="18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Times New Roman" panose="02020603050405020304" pitchFamily="18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Times New Roman" panose="02020603050405020304" pitchFamily="18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Times New Roman" panose="02020603050405020304" pitchFamily="18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0000"/>
          </a:solidFill>
          <a:latin typeface="Times New Roman" panose="02020603050405020304" pitchFamily="18" charset="0"/>
        </a:defRPr>
      </a:lvl9pPr>
    </p:titleStyle>
    <p:bodyStyle>
      <a:lvl1pPr marL="171450" indent="-17145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228600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6925" indent="-168275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135063" indent="-223838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76213" algn="l" rtl="0" eaLnBrk="1" fontAlgn="base" hangingPunct="1">
        <a:lnSpc>
          <a:spcPct val="95000"/>
        </a:lnSpc>
        <a:spcBef>
          <a:spcPct val="35000"/>
        </a:spcBef>
        <a:spcAft>
          <a:spcPct val="0"/>
        </a:spcAft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974266" y="6505575"/>
            <a:ext cx="1428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10501312" y="6450012"/>
            <a:ext cx="12954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89804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b"/>
          <a:lstStyle/>
          <a:p>
            <a:pPr lvl="0" algn="r">
              <a:lnSpc>
                <a:spcPct val="95000"/>
              </a:lnSpc>
            </a:pPr>
            <a:r>
              <a:rPr lang="en-US" altLang="en-US" sz="1200" dirty="0">
                <a:solidFill>
                  <a:srgbClr val="00B050"/>
                </a:solidFill>
              </a:rPr>
              <a:t>UNCLASSIFIED</a:t>
            </a:r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121939" y="990600"/>
            <a:ext cx="5974061" cy="2277956"/>
          </a:xfrm>
        </p:spPr>
        <p:txBody>
          <a:bodyPr/>
          <a:lstStyle/>
          <a:p>
            <a:pPr algn="l"/>
            <a:br>
              <a:rPr lang="en-US" altLang="en-US" sz="3200" dirty="0"/>
            </a:br>
            <a:br>
              <a:rPr lang="en-US" altLang="en-US" sz="3200" dirty="0"/>
            </a:br>
            <a:r>
              <a:rPr lang="en-US" altLang="en-US" sz="3200" dirty="0"/>
              <a:t>Joint Military Medical Estimate: Today’s Risk;</a:t>
            </a:r>
            <a:br>
              <a:rPr lang="en-US" altLang="en-US" sz="3200" dirty="0"/>
            </a:br>
            <a:r>
              <a:rPr lang="en-US" altLang="en-US" sz="3200" dirty="0"/>
              <a:t>Tomorrow’s </a:t>
            </a:r>
            <a:br>
              <a:rPr lang="en-US" altLang="en-US" sz="3200" dirty="0"/>
            </a:br>
            <a:r>
              <a:rPr lang="en-US" altLang="en-US" sz="3200" dirty="0"/>
              <a:t>Challenge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8234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7727053" y="4796597"/>
            <a:ext cx="3962400" cy="1524000"/>
          </a:xfrm>
        </p:spPr>
        <p:txBody>
          <a:bodyPr/>
          <a:lstStyle/>
          <a:p>
            <a:endParaRPr lang="en-US" altLang="en-US" dirty="0"/>
          </a:p>
          <a:p>
            <a:pPr algn="r"/>
            <a:r>
              <a:rPr lang="en-US" altLang="en-US" dirty="0"/>
              <a:t>John R. Andrus, MD, MPH</a:t>
            </a:r>
          </a:p>
          <a:p>
            <a:pPr algn="r"/>
            <a:r>
              <a:rPr lang="en-US" altLang="en-US" dirty="0"/>
              <a:t>Brig Gen, USAF, MC, CFS</a:t>
            </a:r>
          </a:p>
          <a:p>
            <a:pPr algn="r"/>
            <a:r>
              <a:rPr lang="en-US" altLang="en-US" dirty="0"/>
              <a:t>Joint Staff Surgeon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0621E2-19D7-53A8-9EEE-604793216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39" y="4146396"/>
            <a:ext cx="3282695" cy="2184485"/>
          </a:xfrm>
          <a:prstGeom prst="rect">
            <a:avLst/>
          </a:prstGeom>
        </p:spPr>
      </p:pic>
      <p:pic>
        <p:nvPicPr>
          <p:cNvPr id="1026" name="Picture 2" descr="Hospital Ship USNS Comfort Departs Norfolk for Medical Mission &gt; U.S.  Southern Command &gt; News">
            <a:extLst>
              <a:ext uri="{FF2B5EF4-FFF2-40B4-BE49-F238E27FC236}">
                <a16:creationId xmlns:a16="http://schemas.microsoft.com/office/drawing/2014/main" id="{F8F93334-1F72-D6B8-ACB9-67D38C12F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915" y="990600"/>
            <a:ext cx="4428572" cy="227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5E45B9-060D-B94C-B3F3-622C43D442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0380" y="2174712"/>
            <a:ext cx="4428573" cy="317750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6D522-803F-FBF1-CC9B-B734C3907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9A0E7-8341-7552-95CB-56449ABBB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1049000" cy="5214938"/>
          </a:xfrm>
        </p:spPr>
        <p:txBody>
          <a:bodyPr/>
          <a:lstStyle/>
          <a:p>
            <a:r>
              <a:rPr lang="en-US" dirty="0"/>
              <a:t>At the conclusion of this activity, participants will be able to:</a:t>
            </a:r>
          </a:p>
          <a:p>
            <a:pPr lvl="1"/>
            <a:r>
              <a:rPr lang="en-US" dirty="0"/>
              <a:t>Describe the Military Health System risk areas identified in the Joint Medical Estimate</a:t>
            </a:r>
          </a:p>
          <a:p>
            <a:pPr lvl="1"/>
            <a:r>
              <a:rPr lang="en-US" dirty="0"/>
              <a:t>Understand the joint process to elevate medical risk areas</a:t>
            </a:r>
          </a:p>
          <a:p>
            <a:pPr lvl="1"/>
            <a:r>
              <a:rPr lang="en-US" dirty="0"/>
              <a:t>Appreciate the Military Health System from a system perspective</a:t>
            </a:r>
          </a:p>
          <a:p>
            <a:pPr lvl="1"/>
            <a:r>
              <a:rPr lang="en-US" dirty="0"/>
              <a:t>Articulate the unity of effort needed to become better prepared to support warfighting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90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6954-F9E5-22DF-CDF5-9E2B3B50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07B4B-F498-20C6-97CF-976E8892C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Joint Medical Estimate?</a:t>
            </a:r>
          </a:p>
          <a:p>
            <a:pPr marL="285750" lvl="1" indent="0">
              <a:buNone/>
            </a:pPr>
            <a:endParaRPr lang="en-US" dirty="0"/>
          </a:p>
          <a:p>
            <a:r>
              <a:rPr lang="en-US" dirty="0"/>
              <a:t>How does the Joint Medical Estimate influence resourcing?</a:t>
            </a:r>
          </a:p>
          <a:p>
            <a:endParaRPr lang="en-US" dirty="0"/>
          </a:p>
          <a:p>
            <a:r>
              <a:rPr lang="en-US" dirty="0"/>
              <a:t>Which to prioritize: readiness or healthcare delivery?</a:t>
            </a:r>
          </a:p>
          <a:p>
            <a:endParaRPr lang="en-US" dirty="0"/>
          </a:p>
          <a:p>
            <a:r>
              <a:rPr lang="en-US" dirty="0"/>
              <a:t>What should I expect from leaders in the Military Health System?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62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94141-1FAE-45D9-AC28-631524D47F26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14349" name="Rectangle 13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>
                <a:latin typeface="+mn-lt"/>
              </a:rPr>
              <a:t>Joint Strategic Planning System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-382864" y="1200788"/>
            <a:ext cx="6880109" cy="11387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700" b="1" i="0">
                <a:solidFill>
                  <a:srgbClr val="FF0000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742950" lvl="1" indent="-285750" eaLnBrk="1" fontAlgn="auto" hangingPunct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800" kern="0" dirty="0">
                <a:solidFill>
                  <a:sysClr val="windowText" lastClr="000000"/>
                </a:solidFill>
              </a:rPr>
              <a:t>CJCSI 3100.E </a:t>
            </a:r>
            <a:r>
              <a:rPr lang="en-US" sz="1800" i="1" kern="0" dirty="0">
                <a:solidFill>
                  <a:sysClr val="windowText" lastClr="000000"/>
                </a:solidFill>
              </a:rPr>
              <a:t>Joint Strategic Planning System (JSPS)</a:t>
            </a: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1800" kern="0" dirty="0">
              <a:solidFill>
                <a:sysClr val="windowText" lastClr="000000"/>
              </a:solidFill>
            </a:endParaRPr>
          </a:p>
          <a:p>
            <a:pPr lvl="1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endParaRPr lang="en-US" sz="1800" b="0" kern="0" dirty="0">
              <a:solidFill>
                <a:sysClr val="windowText" lastClr="000000"/>
              </a:solidFill>
              <a:latin typeface="Calibri"/>
            </a:endParaRPr>
          </a:p>
        </p:txBody>
      </p:sp>
      <p:grpSp>
        <p:nvGrpSpPr>
          <p:cNvPr id="14410" name="Group 14409">
            <a:extLst>
              <a:ext uri="{FF2B5EF4-FFF2-40B4-BE49-F238E27FC236}">
                <a16:creationId xmlns:a16="http://schemas.microsoft.com/office/drawing/2014/main" id="{110C0F2E-2A5A-D4B1-CB6B-DA910A11695A}"/>
              </a:ext>
            </a:extLst>
          </p:cNvPr>
          <p:cNvGrpSpPr/>
          <p:nvPr/>
        </p:nvGrpSpPr>
        <p:grpSpPr>
          <a:xfrm>
            <a:off x="239515" y="1237901"/>
            <a:ext cx="11712969" cy="4911064"/>
            <a:chOff x="12524" y="2463558"/>
            <a:chExt cx="9118951" cy="343810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CF66404-F8E3-453F-DC4C-3310F4CAD58D}"/>
                </a:ext>
              </a:extLst>
            </p:cNvPr>
            <p:cNvSpPr/>
            <p:nvPr/>
          </p:nvSpPr>
          <p:spPr bwMode="auto">
            <a:xfrm>
              <a:off x="4038600" y="4008677"/>
              <a:ext cx="1066800" cy="435699"/>
            </a:xfrm>
            <a:prstGeom prst="rect">
              <a:avLst/>
            </a:prstGeom>
            <a:solidFill>
              <a:srgbClr val="5397FB"/>
            </a:solidFill>
            <a:ln w="12700" cap="flat" cmpd="sng" algn="ctr">
              <a:solidFill>
                <a:srgbClr val="5397F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dirty="0"/>
                <a:t>JME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5115B6F-9765-CE1D-9926-932DBD569525}"/>
                </a:ext>
              </a:extLst>
            </p:cNvPr>
            <p:cNvSpPr/>
            <p:nvPr/>
          </p:nvSpPr>
          <p:spPr bwMode="auto">
            <a:xfrm>
              <a:off x="7906744" y="3462956"/>
              <a:ext cx="1224731" cy="64770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dirty="0">
                  <a:solidFill>
                    <a:schemeClr val="tx1"/>
                  </a:solidFill>
                </a:rPr>
                <a:t>Congress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tx1"/>
                  </a:solidFill>
                </a:rPr>
                <a:t>Briefings and engagements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9B735DA-1D37-844A-E4A1-049246909857}"/>
                </a:ext>
              </a:extLst>
            </p:cNvPr>
            <p:cNvGrpSpPr/>
            <p:nvPr/>
          </p:nvGrpSpPr>
          <p:grpSpPr>
            <a:xfrm>
              <a:off x="12524" y="3465305"/>
              <a:ext cx="1219200" cy="1063209"/>
              <a:chOff x="324466" y="3280190"/>
              <a:chExt cx="1219200" cy="106320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225BA1C5-23F8-17F8-CC29-BB9147FD2A42}"/>
                  </a:ext>
                </a:extLst>
              </p:cNvPr>
              <p:cNvSpPr/>
              <p:nvPr/>
            </p:nvSpPr>
            <p:spPr bwMode="auto">
              <a:xfrm>
                <a:off x="324466" y="3280190"/>
                <a:ext cx="1219200" cy="106320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9050" cap="flat" cmpd="sng" algn="ctr">
                <a:solidFill>
                  <a:schemeClr val="tx1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400" dirty="0">
                    <a:solidFill>
                      <a:schemeClr val="tx1"/>
                    </a:solidFill>
                  </a:rPr>
                  <a:t>Strategy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18F7B7A-45C6-C48D-A665-76F6BC0BCD36}"/>
                  </a:ext>
                </a:extLst>
              </p:cNvPr>
              <p:cNvSpPr/>
              <p:nvPr/>
            </p:nvSpPr>
            <p:spPr bwMode="auto">
              <a:xfrm>
                <a:off x="438766" y="3657600"/>
                <a:ext cx="990600" cy="601662"/>
              </a:xfrm>
              <a:prstGeom prst="rect">
                <a:avLst/>
              </a:prstGeom>
              <a:solidFill>
                <a:srgbClr val="FFFFFF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200" dirty="0">
                    <a:solidFill>
                      <a:schemeClr val="tx1"/>
                    </a:solidFill>
                  </a:rPr>
                  <a:t>National 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Military </a:t>
                </a:r>
              </a:p>
              <a:p>
                <a:r>
                  <a:rPr lang="en-US" sz="1200" dirty="0">
                    <a:solidFill>
                      <a:schemeClr val="tx1"/>
                    </a:solidFill>
                  </a:rPr>
                  <a:t>Strategy</a:t>
                </a:r>
                <a:endParaRPr lang="en-US" sz="9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0DE9C42-495B-FFBD-AD87-79309B58C643}"/>
                </a:ext>
              </a:extLst>
            </p:cNvPr>
            <p:cNvSpPr/>
            <p:nvPr/>
          </p:nvSpPr>
          <p:spPr bwMode="auto">
            <a:xfrm>
              <a:off x="1313687" y="3731061"/>
              <a:ext cx="944508" cy="601662"/>
            </a:xfrm>
            <a:prstGeom prst="rect">
              <a:avLst/>
            </a:prstGeom>
            <a:solidFill>
              <a:srgbClr val="7030A0"/>
            </a:solidFill>
            <a:ln w="28575" cap="flat" cmpd="sng" algn="ctr">
              <a:solidFill>
                <a:srgbClr val="5397F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Chairman’s Risk Assessment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12EFBAF-12D7-D684-20EF-6F8D712573AA}"/>
                </a:ext>
              </a:extLst>
            </p:cNvPr>
            <p:cNvGrpSpPr/>
            <p:nvPr/>
          </p:nvGrpSpPr>
          <p:grpSpPr>
            <a:xfrm>
              <a:off x="1104830" y="3842715"/>
              <a:ext cx="304801" cy="487741"/>
              <a:chOff x="1904999" y="4246121"/>
              <a:chExt cx="304801" cy="478279"/>
            </a:xfrm>
            <a:solidFill>
              <a:srgbClr val="FFC000"/>
            </a:solidFill>
          </p:grpSpPr>
          <p:sp>
            <p:nvSpPr>
              <p:cNvPr id="7" name="Arrow: Curved Up 6">
                <a:extLst>
                  <a:ext uri="{FF2B5EF4-FFF2-40B4-BE49-F238E27FC236}">
                    <a16:creationId xmlns:a16="http://schemas.microsoft.com/office/drawing/2014/main" id="{7D56E642-C7AB-47B8-239E-5FD50F22E92A}"/>
                  </a:ext>
                </a:extLst>
              </p:cNvPr>
              <p:cNvSpPr/>
              <p:nvPr/>
            </p:nvSpPr>
            <p:spPr bwMode="auto">
              <a:xfrm>
                <a:off x="1905000" y="4495800"/>
                <a:ext cx="304800" cy="228600"/>
              </a:xfrm>
              <a:prstGeom prst="curvedUpArrow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Arrow: Curved Up 10">
                <a:extLst>
                  <a:ext uri="{FF2B5EF4-FFF2-40B4-BE49-F238E27FC236}">
                    <a16:creationId xmlns:a16="http://schemas.microsoft.com/office/drawing/2014/main" id="{13456580-1DCF-260D-0138-C5504E30A7E1}"/>
                  </a:ext>
                </a:extLst>
              </p:cNvPr>
              <p:cNvSpPr/>
              <p:nvPr/>
            </p:nvSpPr>
            <p:spPr bwMode="auto">
              <a:xfrm rot="10800000">
                <a:off x="1904999" y="4246121"/>
                <a:ext cx="304800" cy="228600"/>
              </a:xfrm>
              <a:prstGeom prst="curvedUpArrow">
                <a:avLst/>
              </a:prstGeom>
              <a:grp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4608DE1-5E0D-CA28-56C9-1F9727858511}"/>
                </a:ext>
              </a:extLst>
            </p:cNvPr>
            <p:cNvSpPr/>
            <p:nvPr/>
          </p:nvSpPr>
          <p:spPr bwMode="auto">
            <a:xfrm>
              <a:off x="4828224" y="2463558"/>
              <a:ext cx="944508" cy="643628"/>
            </a:xfrm>
            <a:prstGeom prst="rect">
              <a:avLst/>
            </a:prstGeom>
            <a:solidFill>
              <a:srgbClr val="7030A0"/>
            </a:solidFill>
            <a:ln w="28575" cap="flat" cmpd="sng" algn="ctr">
              <a:solidFill>
                <a:srgbClr val="5397F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Joint Force Readiness Review 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F823082-0A2E-D145-F12D-BBC113F116A0}"/>
                </a:ext>
              </a:extLst>
            </p:cNvPr>
            <p:cNvSpPr/>
            <p:nvPr/>
          </p:nvSpPr>
          <p:spPr bwMode="auto">
            <a:xfrm>
              <a:off x="6063717" y="2586416"/>
              <a:ext cx="944508" cy="397912"/>
            </a:xfrm>
            <a:prstGeom prst="rect">
              <a:avLst/>
            </a:prstGeom>
            <a:solidFill>
              <a:srgbClr val="7030A0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Readiness Assessment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1D1CADC-1B29-338E-205E-55AA4B0BDD79}"/>
                </a:ext>
              </a:extLst>
            </p:cNvPr>
            <p:cNvSpPr/>
            <p:nvPr/>
          </p:nvSpPr>
          <p:spPr bwMode="auto">
            <a:xfrm>
              <a:off x="7199367" y="2509561"/>
              <a:ext cx="944508" cy="545999"/>
            </a:xfrm>
            <a:prstGeom prst="rect">
              <a:avLst/>
            </a:prstGeom>
            <a:solidFill>
              <a:srgbClr val="7030A0"/>
            </a:solidFill>
            <a:ln w="28575" cap="flat" cmpd="sng" algn="ctr">
              <a:solidFill>
                <a:srgbClr val="5397F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Readiness Report to Congress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2ECE57A-F3B9-1628-3D7B-02099220C1E9}"/>
                </a:ext>
              </a:extLst>
            </p:cNvPr>
            <p:cNvSpPr/>
            <p:nvPr/>
          </p:nvSpPr>
          <p:spPr bwMode="auto">
            <a:xfrm>
              <a:off x="5847126" y="4385840"/>
              <a:ext cx="1315674" cy="550715"/>
            </a:xfrm>
            <a:prstGeom prst="rect">
              <a:avLst/>
            </a:prstGeom>
            <a:solidFill>
              <a:srgbClr val="7030A0"/>
            </a:solidFill>
            <a:ln w="28575" cap="flat" cmpd="sng" algn="ctr">
              <a:solidFill>
                <a:srgbClr val="5397F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Chairman’s Program Recommendation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681D382-18A3-E8E2-8B64-60E327260F62}"/>
                </a:ext>
              </a:extLst>
            </p:cNvPr>
            <p:cNvSpPr/>
            <p:nvPr/>
          </p:nvSpPr>
          <p:spPr bwMode="auto">
            <a:xfrm>
              <a:off x="7486038" y="4476068"/>
              <a:ext cx="1315674" cy="370539"/>
            </a:xfrm>
            <a:prstGeom prst="rect">
              <a:avLst/>
            </a:prstGeom>
            <a:solidFill>
              <a:srgbClr val="7030A0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Defense Planning Guidance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A10EFFA-2FD5-E6A7-BEC9-372674356E93}"/>
                </a:ext>
              </a:extLst>
            </p:cNvPr>
            <p:cNvSpPr/>
            <p:nvPr/>
          </p:nvSpPr>
          <p:spPr bwMode="auto">
            <a:xfrm>
              <a:off x="7486038" y="5180375"/>
              <a:ext cx="1315674" cy="721289"/>
            </a:xfrm>
            <a:prstGeom prst="rect">
              <a:avLst/>
            </a:prstGeom>
            <a:solidFill>
              <a:srgbClr val="7030A0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DoD Component and DHP Program Objective Memoranda</a:t>
              </a:r>
            </a:p>
          </p:txBody>
        </p: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F58F125F-EFDB-ABEC-D7D7-D34233162D71}"/>
                </a:ext>
              </a:extLst>
            </p:cNvPr>
            <p:cNvCxnSpPr>
              <a:cxnSpLocks/>
              <a:stCxn id="2" idx="1"/>
              <a:endCxn id="13" idx="2"/>
            </p:cNvCxnSpPr>
            <p:nvPr/>
          </p:nvCxnSpPr>
          <p:spPr bwMode="auto">
            <a:xfrm rot="10800000" flipV="1">
              <a:off x="1785942" y="4226527"/>
              <a:ext cx="2252659" cy="106196"/>
            </a:xfrm>
            <a:prstGeom prst="bentConnector4">
              <a:avLst>
                <a:gd name="adj1" fmla="val 39518"/>
                <a:gd name="adj2" fmla="val 420401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38100" cap="flat" cmpd="sng" algn="ctr">
              <a:solidFill>
                <a:srgbClr val="5397FB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FB5AF9BA-7AED-25CF-8B98-149A559A70A2}"/>
                </a:ext>
              </a:extLst>
            </p:cNvPr>
            <p:cNvCxnSpPr>
              <a:stCxn id="2" idx="0"/>
              <a:endCxn id="16" idx="2"/>
            </p:cNvCxnSpPr>
            <p:nvPr/>
          </p:nvCxnSpPr>
          <p:spPr bwMode="auto">
            <a:xfrm rot="5400000" flipH="1" flipV="1">
              <a:off x="4485494" y="3193693"/>
              <a:ext cx="901491" cy="728478"/>
            </a:xfrm>
            <a:prstGeom prst="bentConnector3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38100" cap="flat" cmpd="sng" algn="ctr">
              <a:solidFill>
                <a:srgbClr val="5397FB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Connector: Elbow 39">
              <a:extLst>
                <a:ext uri="{FF2B5EF4-FFF2-40B4-BE49-F238E27FC236}">
                  <a16:creationId xmlns:a16="http://schemas.microsoft.com/office/drawing/2014/main" id="{74C0A287-44B0-E678-66A5-2528869F1E72}"/>
                </a:ext>
              </a:extLst>
            </p:cNvPr>
            <p:cNvCxnSpPr>
              <a:endCxn id="18" idx="2"/>
            </p:cNvCxnSpPr>
            <p:nvPr/>
          </p:nvCxnSpPr>
          <p:spPr bwMode="auto">
            <a:xfrm flipV="1">
              <a:off x="5119506" y="3055560"/>
              <a:ext cx="2552115" cy="985698"/>
            </a:xfrm>
            <a:prstGeom prst="bentConnector2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38100" cap="flat" cmpd="sng" algn="ctr">
              <a:solidFill>
                <a:srgbClr val="5397FB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Connector: Elbow 58">
              <a:extLst>
                <a:ext uri="{FF2B5EF4-FFF2-40B4-BE49-F238E27FC236}">
                  <a16:creationId xmlns:a16="http://schemas.microsoft.com/office/drawing/2014/main" id="{5947B5BF-174B-A205-730B-1C2F104E811E}"/>
                </a:ext>
              </a:extLst>
            </p:cNvPr>
            <p:cNvCxnSpPr>
              <a:stCxn id="2" idx="3"/>
              <a:endCxn id="23" idx="1"/>
            </p:cNvCxnSpPr>
            <p:nvPr/>
          </p:nvCxnSpPr>
          <p:spPr bwMode="auto">
            <a:xfrm>
              <a:off x="5105400" y="4226527"/>
              <a:ext cx="741726" cy="434671"/>
            </a:xfrm>
            <a:prstGeom prst="bentConnector3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38100" cap="flat" cmpd="sng" algn="ctr">
              <a:solidFill>
                <a:srgbClr val="5397FB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933906D-DC28-8324-194B-5D631A99F6BC}"/>
                </a:ext>
              </a:extLst>
            </p:cNvPr>
            <p:cNvCxnSpPr>
              <a:stCxn id="23" idx="3"/>
              <a:endCxn id="24" idx="1"/>
            </p:cNvCxnSpPr>
            <p:nvPr/>
          </p:nvCxnSpPr>
          <p:spPr bwMode="auto">
            <a:xfrm>
              <a:off x="7162800" y="4661198"/>
              <a:ext cx="323238" cy="140"/>
            </a:xfrm>
            <a:prstGeom prst="straightConnector1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36" name="Straight Arrow Connector 14335">
              <a:extLst>
                <a:ext uri="{FF2B5EF4-FFF2-40B4-BE49-F238E27FC236}">
                  <a16:creationId xmlns:a16="http://schemas.microsoft.com/office/drawing/2014/main" id="{EADDFFFD-A79F-9831-6B79-14203FD4330C}"/>
                </a:ext>
              </a:extLst>
            </p:cNvPr>
            <p:cNvCxnSpPr>
              <a:cxnSpLocks/>
              <a:stCxn id="24" idx="2"/>
              <a:endCxn id="25" idx="0"/>
            </p:cNvCxnSpPr>
            <p:nvPr/>
          </p:nvCxnSpPr>
          <p:spPr bwMode="auto">
            <a:xfrm>
              <a:off x="8143875" y="4846607"/>
              <a:ext cx="0" cy="333768"/>
            </a:xfrm>
            <a:prstGeom prst="straightConnector1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47" name="Connector: Elbow 14346">
              <a:extLst>
                <a:ext uri="{FF2B5EF4-FFF2-40B4-BE49-F238E27FC236}">
                  <a16:creationId xmlns:a16="http://schemas.microsoft.com/office/drawing/2014/main" id="{47FF67FE-B427-4714-F409-F54AADEC901B}"/>
                </a:ext>
              </a:extLst>
            </p:cNvPr>
            <p:cNvCxnSpPr>
              <a:stCxn id="14" idx="1"/>
              <a:endCxn id="13" idx="0"/>
            </p:cNvCxnSpPr>
            <p:nvPr/>
          </p:nvCxnSpPr>
          <p:spPr bwMode="auto">
            <a:xfrm rot="10800000" flipV="1">
              <a:off x="1785942" y="3397607"/>
              <a:ext cx="576259" cy="333453"/>
            </a:xfrm>
            <a:prstGeom prst="bentConnector2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50" name="Connector: Elbow 14349">
              <a:extLst>
                <a:ext uri="{FF2B5EF4-FFF2-40B4-BE49-F238E27FC236}">
                  <a16:creationId xmlns:a16="http://schemas.microsoft.com/office/drawing/2014/main" id="{84AAB508-EE8C-ED15-2B95-E8B5035575F1}"/>
                </a:ext>
              </a:extLst>
            </p:cNvPr>
            <p:cNvCxnSpPr>
              <a:stCxn id="15" idx="1"/>
              <a:endCxn id="14" idx="3"/>
            </p:cNvCxnSpPr>
            <p:nvPr/>
          </p:nvCxnSpPr>
          <p:spPr bwMode="auto">
            <a:xfrm rot="10800000" flipV="1">
              <a:off x="3306709" y="3107186"/>
              <a:ext cx="181827" cy="290422"/>
            </a:xfrm>
            <a:prstGeom prst="bentConnector3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52" name="Connector: Elbow 14351">
              <a:extLst>
                <a:ext uri="{FF2B5EF4-FFF2-40B4-BE49-F238E27FC236}">
                  <a16:creationId xmlns:a16="http://schemas.microsoft.com/office/drawing/2014/main" id="{41438829-F144-0B36-AC42-2E328764EA3C}"/>
                </a:ext>
              </a:extLst>
            </p:cNvPr>
            <p:cNvCxnSpPr>
              <a:stCxn id="15" idx="3"/>
              <a:endCxn id="16" idx="1"/>
            </p:cNvCxnSpPr>
            <p:nvPr/>
          </p:nvCxnSpPr>
          <p:spPr bwMode="auto">
            <a:xfrm flipV="1">
              <a:off x="4433043" y="2785372"/>
              <a:ext cx="395181" cy="321814"/>
            </a:xfrm>
            <a:prstGeom prst="bentConnector3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54" name="Straight Connector 14353">
              <a:extLst>
                <a:ext uri="{FF2B5EF4-FFF2-40B4-BE49-F238E27FC236}">
                  <a16:creationId xmlns:a16="http://schemas.microsoft.com/office/drawing/2014/main" id="{2B394F62-7EFD-2184-FBD3-F029E80A6C65}"/>
                </a:ext>
              </a:extLst>
            </p:cNvPr>
            <p:cNvCxnSpPr>
              <a:stCxn id="16" idx="3"/>
              <a:endCxn id="17" idx="1"/>
            </p:cNvCxnSpPr>
            <p:nvPr/>
          </p:nvCxnSpPr>
          <p:spPr bwMode="auto">
            <a:xfrm>
              <a:off x="5772732" y="2785372"/>
              <a:ext cx="290985" cy="0"/>
            </a:xfrm>
            <a:prstGeom prst="lin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59" name="Straight Arrow Connector 14358">
              <a:extLst>
                <a:ext uri="{FF2B5EF4-FFF2-40B4-BE49-F238E27FC236}">
                  <a16:creationId xmlns:a16="http://schemas.microsoft.com/office/drawing/2014/main" id="{92729E22-CC28-87BD-49A9-D5545BFB8E6A}"/>
                </a:ext>
              </a:extLst>
            </p:cNvPr>
            <p:cNvCxnSpPr>
              <a:stCxn id="17" idx="3"/>
              <a:endCxn id="18" idx="1"/>
            </p:cNvCxnSpPr>
            <p:nvPr/>
          </p:nvCxnSpPr>
          <p:spPr bwMode="auto">
            <a:xfrm flipV="1">
              <a:off x="7008225" y="2782561"/>
              <a:ext cx="191142" cy="2811"/>
            </a:xfrm>
            <a:prstGeom prst="straightConnector1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chemeClr val="tx1"/>
              </a:solidFill>
              <a:prstDash val="sysDot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63" name="Connector: Elbow 14362">
              <a:extLst>
                <a:ext uri="{FF2B5EF4-FFF2-40B4-BE49-F238E27FC236}">
                  <a16:creationId xmlns:a16="http://schemas.microsoft.com/office/drawing/2014/main" id="{AF5281E8-A276-9885-41F6-EA25FDCBA2C2}"/>
                </a:ext>
              </a:extLst>
            </p:cNvPr>
            <p:cNvCxnSpPr>
              <a:stCxn id="18" idx="3"/>
              <a:endCxn id="3" idx="0"/>
            </p:cNvCxnSpPr>
            <p:nvPr/>
          </p:nvCxnSpPr>
          <p:spPr bwMode="auto">
            <a:xfrm>
              <a:off x="8143875" y="2782561"/>
              <a:ext cx="375235" cy="680395"/>
            </a:xfrm>
            <a:prstGeom prst="bentConnector2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65" name="Straight Arrow Connector 14364">
              <a:extLst>
                <a:ext uri="{FF2B5EF4-FFF2-40B4-BE49-F238E27FC236}">
                  <a16:creationId xmlns:a16="http://schemas.microsoft.com/office/drawing/2014/main" id="{95C05687-0EE4-A244-7966-C326BCE9AE69}"/>
                </a:ext>
              </a:extLst>
            </p:cNvPr>
            <p:cNvCxnSpPr>
              <a:stCxn id="22" idx="0"/>
            </p:cNvCxnSpPr>
            <p:nvPr/>
          </p:nvCxnSpPr>
          <p:spPr bwMode="auto">
            <a:xfrm flipH="1" flipV="1">
              <a:off x="4630447" y="4426592"/>
              <a:ext cx="615436" cy="838411"/>
            </a:xfrm>
            <a:prstGeom prst="straightConnector1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75" name="Connector: Elbow 14374">
              <a:extLst>
                <a:ext uri="{FF2B5EF4-FFF2-40B4-BE49-F238E27FC236}">
                  <a16:creationId xmlns:a16="http://schemas.microsoft.com/office/drawing/2014/main" id="{41D4E75C-0EFC-8C8B-DE46-56B547FE02FF}"/>
                </a:ext>
              </a:extLst>
            </p:cNvPr>
            <p:cNvCxnSpPr>
              <a:stCxn id="21" idx="0"/>
              <a:endCxn id="2" idx="2"/>
            </p:cNvCxnSpPr>
            <p:nvPr/>
          </p:nvCxnSpPr>
          <p:spPr bwMode="auto">
            <a:xfrm rot="5400000" flipH="1" flipV="1">
              <a:off x="3953911" y="4646914"/>
              <a:ext cx="820627" cy="415552"/>
            </a:xfrm>
            <a:prstGeom prst="bentConnector3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80" name="Connector: Elbow 14379">
              <a:extLst>
                <a:ext uri="{FF2B5EF4-FFF2-40B4-BE49-F238E27FC236}">
                  <a16:creationId xmlns:a16="http://schemas.microsoft.com/office/drawing/2014/main" id="{03D9BEEC-67B7-3600-2472-343DC853C426}"/>
                </a:ext>
              </a:extLst>
            </p:cNvPr>
            <p:cNvCxnSpPr>
              <a:stCxn id="20" idx="3"/>
            </p:cNvCxnSpPr>
            <p:nvPr/>
          </p:nvCxnSpPr>
          <p:spPr bwMode="auto">
            <a:xfrm flipV="1">
              <a:off x="3175739" y="4369570"/>
              <a:ext cx="859750" cy="858587"/>
            </a:xfrm>
            <a:prstGeom prst="bentConnector3">
              <a:avLst>
                <a:gd name="adj1" fmla="val 50000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96" name="Connector: Elbow 14395">
              <a:extLst>
                <a:ext uri="{FF2B5EF4-FFF2-40B4-BE49-F238E27FC236}">
                  <a16:creationId xmlns:a16="http://schemas.microsoft.com/office/drawing/2014/main" id="{8F011F9C-F8A0-0713-B346-2888D0799B46}"/>
                </a:ext>
              </a:extLst>
            </p:cNvPr>
            <p:cNvCxnSpPr>
              <a:stCxn id="14" idx="2"/>
            </p:cNvCxnSpPr>
            <p:nvPr/>
          </p:nvCxnSpPr>
          <p:spPr bwMode="auto">
            <a:xfrm rot="16200000" flipH="1">
              <a:off x="3235524" y="3297368"/>
              <a:ext cx="398895" cy="1201035"/>
            </a:xfrm>
            <a:prstGeom prst="bentConnector2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98" name="Connector: Elbow 14397">
              <a:extLst>
                <a:ext uri="{FF2B5EF4-FFF2-40B4-BE49-F238E27FC236}">
                  <a16:creationId xmlns:a16="http://schemas.microsoft.com/office/drawing/2014/main" id="{F31AE414-E15E-CD25-0C80-D9C85B4E5A5A}"/>
                </a:ext>
              </a:extLst>
            </p:cNvPr>
            <p:cNvCxnSpPr>
              <a:stCxn id="15" idx="2"/>
            </p:cNvCxnSpPr>
            <p:nvPr/>
          </p:nvCxnSpPr>
          <p:spPr bwMode="auto">
            <a:xfrm rot="16200000" flipH="1">
              <a:off x="3922773" y="3467016"/>
              <a:ext cx="548286" cy="472254"/>
            </a:xfrm>
            <a:prstGeom prst="bentConnector3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28575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00" name="Connector: Elbow 14399">
              <a:extLst>
                <a:ext uri="{FF2B5EF4-FFF2-40B4-BE49-F238E27FC236}">
                  <a16:creationId xmlns:a16="http://schemas.microsoft.com/office/drawing/2014/main" id="{A550839B-BB95-C56B-2B10-042D8AF05F1C}"/>
                </a:ext>
              </a:extLst>
            </p:cNvPr>
            <p:cNvCxnSpPr/>
            <p:nvPr/>
          </p:nvCxnSpPr>
          <p:spPr bwMode="auto">
            <a:xfrm flipV="1">
              <a:off x="5125933" y="3835125"/>
              <a:ext cx="2787238" cy="310527"/>
            </a:xfrm>
            <a:prstGeom prst="bentConnector3">
              <a:avLst>
                <a:gd name="adj1" fmla="val 94137"/>
              </a:avLst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38100" cap="flat" cmpd="sng" algn="ctr">
              <a:solidFill>
                <a:srgbClr val="5397FB"/>
              </a:solidFill>
              <a:prstDash val="sysDot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CED91E5-61FA-FB66-3339-92D2EFDD2F0F}"/>
                </a:ext>
              </a:extLst>
            </p:cNvPr>
            <p:cNvSpPr/>
            <p:nvPr/>
          </p:nvSpPr>
          <p:spPr bwMode="auto">
            <a:xfrm>
              <a:off x="4773629" y="5265003"/>
              <a:ext cx="944508" cy="550715"/>
            </a:xfrm>
            <a:prstGeom prst="rect">
              <a:avLst/>
            </a:prstGeom>
            <a:solidFill>
              <a:srgbClr val="7030A0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Joint Warfighting Concept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A80C7FB-545C-5DA8-8471-44E8EDCF207A}"/>
                </a:ext>
              </a:extLst>
            </p:cNvPr>
            <p:cNvSpPr/>
            <p:nvPr/>
          </p:nvSpPr>
          <p:spPr bwMode="auto">
            <a:xfrm>
              <a:off x="3684194" y="5265003"/>
              <a:ext cx="944508" cy="550715"/>
            </a:xfrm>
            <a:prstGeom prst="rect">
              <a:avLst/>
            </a:prstGeom>
            <a:solidFill>
              <a:srgbClr val="7030A0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Capability Gap Assessment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FCB730E-AA12-80E3-55EC-A611DFBED42E}"/>
                </a:ext>
              </a:extLst>
            </p:cNvPr>
            <p:cNvSpPr/>
            <p:nvPr/>
          </p:nvSpPr>
          <p:spPr bwMode="auto">
            <a:xfrm>
              <a:off x="2231231" y="4817514"/>
              <a:ext cx="944508" cy="821286"/>
            </a:xfrm>
            <a:prstGeom prst="rect">
              <a:avLst/>
            </a:prstGeom>
            <a:solidFill>
              <a:srgbClr val="7030A0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Joint Staff Independent Risk Assessment</a:t>
              </a:r>
            </a:p>
            <a:p>
              <a:r>
                <a:rPr lang="en-US" sz="1000" dirty="0">
                  <a:solidFill>
                    <a:schemeClr val="bg1"/>
                  </a:solidFill>
                </a:rPr>
                <a:t>(JSIRA)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7CBF380-F335-208A-1E9F-EB68D60E775C}"/>
                </a:ext>
              </a:extLst>
            </p:cNvPr>
            <p:cNvSpPr/>
            <p:nvPr/>
          </p:nvSpPr>
          <p:spPr bwMode="auto">
            <a:xfrm>
              <a:off x="2362200" y="3096777"/>
              <a:ext cx="944508" cy="601662"/>
            </a:xfrm>
            <a:prstGeom prst="rect">
              <a:avLst/>
            </a:prstGeom>
            <a:solidFill>
              <a:srgbClr val="7030A0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Annual Joint Assessment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104E30C-7315-E069-E10F-E1C894072239}"/>
                </a:ext>
              </a:extLst>
            </p:cNvPr>
            <p:cNvSpPr/>
            <p:nvPr/>
          </p:nvSpPr>
          <p:spPr bwMode="auto">
            <a:xfrm>
              <a:off x="3488535" y="2785372"/>
              <a:ext cx="944508" cy="643628"/>
            </a:xfrm>
            <a:prstGeom prst="rect">
              <a:avLst/>
            </a:prstGeom>
            <a:solidFill>
              <a:srgbClr val="7030A0"/>
            </a:solidFill>
            <a:ln w="28575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00" dirty="0">
                  <a:solidFill>
                    <a:schemeClr val="bg1"/>
                  </a:solidFill>
                </a:rPr>
                <a:t>CCMD Assessment Review &amp; IPLs</a:t>
              </a:r>
              <a:endParaRPr lang="en-US" sz="5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419" name="Group 14418">
            <a:extLst>
              <a:ext uri="{FF2B5EF4-FFF2-40B4-BE49-F238E27FC236}">
                <a16:creationId xmlns:a16="http://schemas.microsoft.com/office/drawing/2014/main" id="{B3CBB092-CE3C-481D-25B2-F1B65C4E41BA}"/>
              </a:ext>
            </a:extLst>
          </p:cNvPr>
          <p:cNvGrpSpPr/>
          <p:nvPr/>
        </p:nvGrpSpPr>
        <p:grpSpPr>
          <a:xfrm>
            <a:off x="275831" y="4632168"/>
            <a:ext cx="1916293" cy="1631216"/>
            <a:chOff x="0" y="5265003"/>
            <a:chExt cx="1916293" cy="1631216"/>
          </a:xfrm>
        </p:grpSpPr>
        <p:sp>
          <p:nvSpPr>
            <p:cNvPr id="14412" name="TextBox 14411">
              <a:extLst>
                <a:ext uri="{FF2B5EF4-FFF2-40B4-BE49-F238E27FC236}">
                  <a16:creationId xmlns:a16="http://schemas.microsoft.com/office/drawing/2014/main" id="{05FC7166-59D3-B2F7-1B20-C0B3B0E069AC}"/>
                </a:ext>
              </a:extLst>
            </p:cNvPr>
            <p:cNvSpPr txBox="1"/>
            <p:nvPr/>
          </p:nvSpPr>
          <p:spPr>
            <a:xfrm>
              <a:off x="0" y="5265003"/>
              <a:ext cx="1916293" cy="163121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81D5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Legend</a:t>
              </a:r>
            </a:p>
            <a:p>
              <a:pPr algn="r"/>
              <a:r>
                <a:rPr lang="en-US" sz="1400" dirty="0">
                  <a:solidFill>
                    <a:schemeClr val="tx1"/>
                  </a:solidFill>
                </a:rPr>
                <a:t>    </a:t>
              </a:r>
              <a:r>
                <a:rPr lang="en-US" sz="900" dirty="0">
                  <a:solidFill>
                    <a:schemeClr val="tx1"/>
                  </a:solidFill>
                </a:rPr>
                <a:t>Joint Medical Estimate</a:t>
              </a:r>
            </a:p>
            <a:p>
              <a:pPr algn="ctr"/>
              <a:endParaRPr lang="en-US" sz="900" dirty="0">
                <a:solidFill>
                  <a:schemeClr val="tx1"/>
                </a:solidFill>
              </a:endParaRPr>
            </a:p>
            <a:p>
              <a:pPr algn="r"/>
              <a:r>
                <a:rPr lang="en-US" sz="900" dirty="0">
                  <a:solidFill>
                    <a:schemeClr val="tx1"/>
                  </a:solidFill>
                </a:rPr>
                <a:t>JSPS Products</a:t>
              </a:r>
            </a:p>
            <a:p>
              <a:pPr algn="ctr"/>
              <a:endParaRPr lang="en-US" sz="900" dirty="0">
                <a:solidFill>
                  <a:schemeClr val="tx1"/>
                </a:solidFill>
              </a:endParaRPr>
            </a:p>
            <a:p>
              <a:pPr algn="r"/>
              <a:r>
                <a:rPr lang="en-US" sz="900" dirty="0">
                  <a:solidFill>
                    <a:schemeClr val="tx1"/>
                  </a:solidFill>
                </a:rPr>
                <a:t>     JSPS Products with</a:t>
              </a:r>
            </a:p>
            <a:p>
              <a:pPr algn="r"/>
              <a:r>
                <a:rPr lang="en-US" sz="900" dirty="0">
                  <a:solidFill>
                    <a:schemeClr val="tx1"/>
                  </a:solidFill>
                </a:rPr>
                <a:t> JME Inputs</a:t>
              </a:r>
            </a:p>
            <a:p>
              <a:pPr algn="ctr"/>
              <a:endParaRPr lang="en-US" sz="900" dirty="0">
                <a:solidFill>
                  <a:schemeClr val="tx1"/>
                </a:solidFill>
              </a:endParaRPr>
            </a:p>
            <a:p>
              <a:pPr algn="r"/>
              <a:r>
                <a:rPr lang="en-US" sz="900" dirty="0">
                  <a:solidFill>
                    <a:schemeClr val="tx1"/>
                  </a:solidFill>
                </a:rPr>
                <a:t>JME Inputs</a:t>
              </a:r>
            </a:p>
            <a:p>
              <a:pPr algn="r"/>
              <a:r>
                <a:rPr lang="en-US" sz="900" dirty="0">
                  <a:solidFill>
                    <a:schemeClr val="tx1"/>
                  </a:solidFill>
                </a:rPr>
                <a:t>JME Outputs</a:t>
              </a:r>
            </a:p>
          </p:txBody>
        </p:sp>
        <p:sp>
          <p:nvSpPr>
            <p:cNvPr id="14413" name="Rectangle 14412">
              <a:extLst>
                <a:ext uri="{FF2B5EF4-FFF2-40B4-BE49-F238E27FC236}">
                  <a16:creationId xmlns:a16="http://schemas.microsoft.com/office/drawing/2014/main" id="{C42452F9-3E02-DAFF-C9C7-AC01D6EAE51B}"/>
                </a:ext>
              </a:extLst>
            </p:cNvPr>
            <p:cNvSpPr/>
            <p:nvPr/>
          </p:nvSpPr>
          <p:spPr bwMode="auto">
            <a:xfrm>
              <a:off x="74566" y="5602116"/>
              <a:ext cx="460470" cy="112884"/>
            </a:xfrm>
            <a:prstGeom prst="rect">
              <a:avLst/>
            </a:prstGeom>
            <a:solidFill>
              <a:srgbClr val="5397FB"/>
            </a:solidFill>
            <a:ln w="38100" cap="flat" cmpd="sng" algn="ctr">
              <a:solidFill>
                <a:srgbClr val="5397F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4" name="Rectangle 14413">
              <a:extLst>
                <a:ext uri="{FF2B5EF4-FFF2-40B4-BE49-F238E27FC236}">
                  <a16:creationId xmlns:a16="http://schemas.microsoft.com/office/drawing/2014/main" id="{C96A0336-84C3-974A-D585-5181ADA75709}"/>
                </a:ext>
              </a:extLst>
            </p:cNvPr>
            <p:cNvSpPr/>
            <p:nvPr/>
          </p:nvSpPr>
          <p:spPr bwMode="auto">
            <a:xfrm>
              <a:off x="74566" y="5894196"/>
              <a:ext cx="460470" cy="112884"/>
            </a:xfrm>
            <a:prstGeom prst="rect">
              <a:avLst/>
            </a:prstGeom>
            <a:solidFill>
              <a:srgbClr val="7030A0"/>
            </a:solidFill>
            <a:ln w="38100" cap="flat" cmpd="sng" algn="ctr">
              <a:solidFill>
                <a:srgbClr val="7030A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15" name="Rectangle 14414">
              <a:extLst>
                <a:ext uri="{FF2B5EF4-FFF2-40B4-BE49-F238E27FC236}">
                  <a16:creationId xmlns:a16="http://schemas.microsoft.com/office/drawing/2014/main" id="{010B69A8-451E-3D10-6D73-FA366294D702}"/>
                </a:ext>
              </a:extLst>
            </p:cNvPr>
            <p:cNvSpPr/>
            <p:nvPr/>
          </p:nvSpPr>
          <p:spPr bwMode="auto">
            <a:xfrm>
              <a:off x="74566" y="6185191"/>
              <a:ext cx="460470" cy="112884"/>
            </a:xfrm>
            <a:prstGeom prst="rect">
              <a:avLst/>
            </a:prstGeom>
            <a:solidFill>
              <a:srgbClr val="7030A0"/>
            </a:solidFill>
            <a:ln w="38100" cap="flat" cmpd="sng" algn="ctr">
              <a:solidFill>
                <a:srgbClr val="5397FB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14417" name="Straight Arrow Connector 14416">
              <a:extLst>
                <a:ext uri="{FF2B5EF4-FFF2-40B4-BE49-F238E27FC236}">
                  <a16:creationId xmlns:a16="http://schemas.microsoft.com/office/drawing/2014/main" id="{B5712F62-D012-E348-2C32-2526B71ED5F9}"/>
                </a:ext>
              </a:extLst>
            </p:cNvPr>
            <p:cNvCxnSpPr/>
            <p:nvPr/>
          </p:nvCxnSpPr>
          <p:spPr bwMode="auto">
            <a:xfrm>
              <a:off x="173067" y="6629400"/>
              <a:ext cx="263468" cy="0"/>
            </a:xfrm>
            <a:prstGeom prst="straightConnector1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38100" cap="flat" cmpd="sng" algn="ctr">
              <a:solidFill>
                <a:srgbClr val="FFC000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18" name="Straight Arrow Connector 14417">
              <a:extLst>
                <a:ext uri="{FF2B5EF4-FFF2-40B4-BE49-F238E27FC236}">
                  <a16:creationId xmlns:a16="http://schemas.microsoft.com/office/drawing/2014/main" id="{D32CAEA5-A3F9-CD2F-20C6-6B2DA76480BB}"/>
                </a:ext>
              </a:extLst>
            </p:cNvPr>
            <p:cNvCxnSpPr/>
            <p:nvPr/>
          </p:nvCxnSpPr>
          <p:spPr bwMode="auto">
            <a:xfrm>
              <a:off x="173067" y="6781800"/>
              <a:ext cx="263468" cy="0"/>
            </a:xfrm>
            <a:prstGeom prst="straightConnector1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000000">
                    <a:gamma/>
                    <a:shade val="89804"/>
                    <a:invGamma/>
                  </a:srgbClr>
                </a:gs>
              </a:gsLst>
              <a:lin ang="5400000" scaled="1"/>
            </a:gradFill>
            <a:ln w="38100" cap="flat" cmpd="sng" algn="ctr">
              <a:solidFill>
                <a:srgbClr val="5397FB"/>
              </a:solidFill>
              <a:prstDash val="solid"/>
              <a:round/>
              <a:headEnd type="none" w="sm" len="sm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6954-F9E5-22DF-CDF5-9E2B3B50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Medical Estimate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07B4B-F498-20C6-97CF-976E8892C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Signed 21 December 2023</a:t>
            </a:r>
          </a:p>
          <a:p>
            <a:endParaRPr lang="en-US" dirty="0"/>
          </a:p>
          <a:p>
            <a:r>
              <a:rPr lang="en-US" dirty="0"/>
              <a:t>Health Service Capability Area Assessments </a:t>
            </a:r>
          </a:p>
          <a:p>
            <a:pPr lvl="1"/>
            <a:r>
              <a:rPr lang="en-US" dirty="0"/>
              <a:t>Ready Medical Force Generation </a:t>
            </a:r>
          </a:p>
          <a:p>
            <a:pPr lvl="1"/>
            <a:r>
              <a:rPr lang="en-US" dirty="0"/>
              <a:t>Patient Management</a:t>
            </a:r>
          </a:p>
          <a:p>
            <a:pPr lvl="1"/>
            <a:r>
              <a:rPr lang="en-US" dirty="0"/>
              <a:t>Patient Movement</a:t>
            </a:r>
          </a:p>
          <a:p>
            <a:pPr lvl="1"/>
            <a:r>
              <a:rPr lang="en-US" dirty="0"/>
              <a:t>Occupational &amp; Environmental Health</a:t>
            </a:r>
          </a:p>
          <a:p>
            <a:pPr lvl="1"/>
            <a:r>
              <a:rPr lang="en-US" dirty="0"/>
              <a:t>Medical Logistics </a:t>
            </a:r>
          </a:p>
          <a:p>
            <a:pPr lvl="1"/>
            <a:r>
              <a:rPr lang="en-US" dirty="0"/>
              <a:t>Medical Mission Command</a:t>
            </a:r>
          </a:p>
          <a:p>
            <a:pPr lvl="1"/>
            <a:r>
              <a:rPr lang="en-US" dirty="0"/>
              <a:t>Global Health Engagement 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5FCF93-A830-FB20-177C-57C8F30E4861}"/>
              </a:ext>
            </a:extLst>
          </p:cNvPr>
          <p:cNvCxnSpPr/>
          <p:nvPr/>
        </p:nvCxnSpPr>
        <p:spPr bwMode="auto">
          <a:xfrm>
            <a:off x="7927232" y="4953000"/>
            <a:ext cx="2743200" cy="0"/>
          </a:xfrm>
          <a:prstGeom prst="line">
            <a:avLst/>
          </a:prstGeom>
          <a:gradFill rotWithShape="0">
            <a:gsLst>
              <a:gs pos="0">
                <a:srgbClr val="000000"/>
              </a:gs>
              <a:gs pos="100000">
                <a:srgbClr val="000000">
                  <a:gamma/>
                  <a:shade val="89804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452B23F-3A94-2ECE-80A6-7F31AFBD94A1}"/>
              </a:ext>
            </a:extLst>
          </p:cNvPr>
          <p:cNvCxnSpPr/>
          <p:nvPr/>
        </p:nvCxnSpPr>
        <p:spPr bwMode="auto">
          <a:xfrm flipV="1">
            <a:off x="7919934" y="2209800"/>
            <a:ext cx="0" cy="2743200"/>
          </a:xfrm>
          <a:prstGeom prst="line">
            <a:avLst/>
          </a:prstGeom>
          <a:gradFill rotWithShape="0">
            <a:gsLst>
              <a:gs pos="0">
                <a:srgbClr val="000000"/>
              </a:gs>
              <a:gs pos="100000">
                <a:srgbClr val="000000">
                  <a:gamma/>
                  <a:shade val="89804"/>
                  <a:invGamma/>
                </a:srgbClr>
              </a:gs>
            </a:gsLst>
            <a:lin ang="5400000" scaled="1"/>
          </a:gra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4862314-7D23-DE9C-EF1C-67B3B0C76B05}"/>
              </a:ext>
            </a:extLst>
          </p:cNvPr>
          <p:cNvSpPr txBox="1"/>
          <p:nvPr/>
        </p:nvSpPr>
        <p:spPr>
          <a:xfrm rot="16200000">
            <a:off x="7004853" y="3412123"/>
            <a:ext cx="14478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Consequence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1C9B47-CB40-27FD-EEA1-90BB6EC13DB5}"/>
              </a:ext>
            </a:extLst>
          </p:cNvPr>
          <p:cNvSpPr txBox="1"/>
          <p:nvPr/>
        </p:nvSpPr>
        <p:spPr>
          <a:xfrm>
            <a:off x="8721507" y="4993015"/>
            <a:ext cx="1140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solidFill>
                  <a:schemeClr val="tx1"/>
                </a:solidFill>
              </a:rPr>
              <a:t>Probability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3FACA5C-CF2D-4A6E-61CB-871E25D5D992}"/>
              </a:ext>
            </a:extLst>
          </p:cNvPr>
          <p:cNvSpPr/>
          <p:nvPr/>
        </p:nvSpPr>
        <p:spPr bwMode="auto">
          <a:xfrm>
            <a:off x="7927232" y="2209799"/>
            <a:ext cx="2743201" cy="2723193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73000">
                <a:srgbClr val="FF9933"/>
              </a:gs>
              <a:gs pos="30000">
                <a:schemeClr val="accent2">
                  <a:lumMod val="20000"/>
                  <a:lumOff val="80000"/>
                </a:schemeClr>
              </a:gs>
              <a:gs pos="100000">
                <a:srgbClr val="FF0000"/>
              </a:gs>
            </a:gsLst>
            <a:lin ang="189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BBE680-FE5E-8274-3269-3DA3C2BAEC51}"/>
              </a:ext>
            </a:extLst>
          </p:cNvPr>
          <p:cNvSpPr txBox="1"/>
          <p:nvPr/>
        </p:nvSpPr>
        <p:spPr>
          <a:xfrm>
            <a:off x="8149254" y="1769675"/>
            <a:ext cx="22991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chemeClr val="tx1"/>
                </a:solidFill>
              </a:rPr>
              <a:t>Risk Assessment</a:t>
            </a:r>
          </a:p>
        </p:txBody>
      </p:sp>
    </p:spTree>
    <p:extLst>
      <p:ext uri="{BB962C8B-B14F-4D97-AF65-F5344CB8AC3E}">
        <p14:creationId xmlns:p14="http://schemas.microsoft.com/office/powerpoint/2010/main" val="2927954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6954-F9E5-22DF-CDF5-9E2B3B50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Medical Estimate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07B4B-F498-20C6-97CF-976E8892C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Themes</a:t>
            </a:r>
          </a:p>
          <a:p>
            <a:pPr lvl="1"/>
            <a:r>
              <a:rPr lang="en-US" dirty="0"/>
              <a:t>Readiness</a:t>
            </a:r>
          </a:p>
          <a:p>
            <a:pPr lvl="1"/>
            <a:r>
              <a:rPr lang="en-US" dirty="0"/>
              <a:t>MTF Workforce Challenges</a:t>
            </a:r>
          </a:p>
          <a:p>
            <a:pPr lvl="1"/>
            <a:r>
              <a:rPr lang="en-US" dirty="0"/>
              <a:t>Patient Reception in CONUS</a:t>
            </a:r>
          </a:p>
          <a:p>
            <a:pPr lvl="1"/>
            <a:r>
              <a:rPr lang="en-US" dirty="0"/>
              <a:t>Patient Movement</a:t>
            </a:r>
          </a:p>
          <a:p>
            <a:pPr lvl="1"/>
            <a:r>
              <a:rPr lang="en-US" dirty="0"/>
              <a:t>Medical Logistics</a:t>
            </a:r>
          </a:p>
          <a:p>
            <a:pPr lvl="1"/>
            <a:r>
              <a:rPr lang="en-US" dirty="0"/>
              <a:t>Operational Medical Information Technology</a:t>
            </a:r>
          </a:p>
          <a:p>
            <a:pPr lvl="1"/>
            <a:r>
              <a:rPr lang="en-US" dirty="0"/>
              <a:t>Blood Availability</a:t>
            </a:r>
          </a:p>
          <a:p>
            <a:pPr lvl="1"/>
            <a:r>
              <a:rPr lang="en-US" dirty="0"/>
              <a:t>Emerging Biothreats</a:t>
            </a:r>
          </a:p>
          <a:p>
            <a:r>
              <a:rPr lang="en-US" dirty="0"/>
              <a:t>Risk Mitigation Activities</a:t>
            </a:r>
          </a:p>
          <a:p>
            <a:pPr lvl="1"/>
            <a:r>
              <a:rPr lang="en-US" dirty="0"/>
              <a:t>Integrated CONUS Medical Operations Planning</a:t>
            </a:r>
          </a:p>
          <a:p>
            <a:pPr lvl="1"/>
            <a:r>
              <a:rPr lang="en-US" dirty="0"/>
              <a:t>Capability Portfolio Management Reviews (</a:t>
            </a:r>
            <a:r>
              <a:rPr lang="en-US" dirty="0" err="1"/>
              <a:t>MedLog</a:t>
            </a:r>
            <a:r>
              <a:rPr lang="en-US" dirty="0"/>
              <a:t>, Patient Movement)</a:t>
            </a:r>
          </a:p>
          <a:p>
            <a:pPr lvl="1"/>
            <a:r>
              <a:rPr lang="en-US" dirty="0"/>
              <a:t>Scenario Based Analysis – Operational Medicine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ED64C1-ED8E-5B86-A386-42D01AAB08F0}"/>
              </a:ext>
            </a:extLst>
          </p:cNvPr>
          <p:cNvSpPr txBox="1"/>
          <p:nvPr/>
        </p:nvSpPr>
        <p:spPr>
          <a:xfrm>
            <a:off x="7523275" y="1547010"/>
            <a:ext cx="4059125" cy="18819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>
                <a:solidFill>
                  <a:schemeClr val="tx1"/>
                </a:solidFill>
              </a:rPr>
              <a:t>Lifesaving Battlefield Response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Early Intervention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Rapid hemorrhage control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Early blood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214863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4798EC4A-987F-DA66-F8D9-C1720E04F3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72487"/>
            <a:ext cx="10464800" cy="565691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FE21609-FB69-E24B-8005-19F318BD3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Military Health System</a:t>
            </a:r>
          </a:p>
        </p:txBody>
      </p:sp>
    </p:spTree>
    <p:extLst>
      <p:ext uri="{BB962C8B-B14F-4D97-AF65-F5344CB8AC3E}">
        <p14:creationId xmlns:p14="http://schemas.microsoft.com/office/powerpoint/2010/main" val="424901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4C14-DF0A-E18D-4E9A-83999ABD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Matters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CEC97-DA4C-2C9F-0086-EF53C033A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5B99B-E639-41D2-AC0B-5339B2E68BCA}" type="slidenum">
              <a:rPr lang="en-US" altLang="en-US" smtClean="0"/>
              <a:pPr/>
              <a:t>8</a:t>
            </a:fld>
            <a:r>
              <a:rPr lang="en-US" altLang="en-US"/>
              <a:t>  </a:t>
            </a:r>
            <a:fld id="{71C3215A-270B-4CAF-8EC0-CE76DBFE92BB}" type="datetime1">
              <a:rPr lang="en-US" altLang="en-US" smtClean="0"/>
              <a:pPr/>
              <a:t>2/14/2024</a:t>
            </a:fld>
            <a:r>
              <a:rPr lang="en-US" altLang="en-US" b="1">
                <a:latin typeface="+mn-lt"/>
              </a:rPr>
              <a:t>JS SLIDE PRESENTATION.ppt</a:t>
            </a:r>
            <a:endParaRPr lang="en-US" altLang="en-US"/>
          </a:p>
        </p:txBody>
      </p:sp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DA53695B-8866-5868-6694-857627E8AF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55" y="984455"/>
            <a:ext cx="10324690" cy="566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4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D6954-F9E5-22DF-CDF5-9E2B3B506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07B4B-F498-20C6-97CF-976E8892C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better operate together in the system called the Military Health System?</a:t>
            </a:r>
          </a:p>
          <a:p>
            <a:endParaRPr lang="en-US" dirty="0"/>
          </a:p>
          <a:p>
            <a:r>
              <a:rPr lang="en-US" dirty="0"/>
              <a:t>How do we understand risk as we combine skills with Allies and Partners?</a:t>
            </a:r>
          </a:p>
          <a:p>
            <a:endParaRPr lang="en-US" dirty="0"/>
          </a:p>
          <a:p>
            <a:r>
              <a:rPr lang="en-US" dirty="0"/>
              <a:t> Are we capable of and committed to mitigating identified risk?</a:t>
            </a:r>
          </a:p>
          <a:p>
            <a:endParaRPr lang="en-US" dirty="0"/>
          </a:p>
          <a:p>
            <a:r>
              <a:rPr lang="en-US" dirty="0"/>
              <a:t>How well are we creating innovative future concepts as we mitigate risk?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E66919-0755-B574-51DC-6525FA810E46}"/>
              </a:ext>
            </a:extLst>
          </p:cNvPr>
          <p:cNvSpPr txBox="1">
            <a:spLocks/>
          </p:cNvSpPr>
          <p:nvPr/>
        </p:nvSpPr>
        <p:spPr bwMode="auto">
          <a:xfrm>
            <a:off x="1981200" y="6112088"/>
            <a:ext cx="8229600" cy="49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00"/>
                    </a:gs>
                    <a:gs pos="100000">
                      <a:srgbClr val="000000">
                        <a:gamma/>
                        <a:shade val="89804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1450" indent="-17145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228600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6925" indent="-168275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5063" indent="-223838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76213" algn="l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100" dirty="0">
                <a:ea typeface="ＭＳ Ｐゴシック" charset="-128"/>
              </a:rPr>
              <a:t>If you would like to receive continuing education credit for this activity, please visit: amsus.cds.affinityced.com</a:t>
            </a:r>
          </a:p>
          <a:p>
            <a:endParaRPr lang="en-US" altLang="x-none" dirty="0">
              <a:solidFill>
                <a:srgbClr val="000090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03785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114FFB"/>
      </a:accent1>
      <a:accent2>
        <a:srgbClr val="FAFD00"/>
      </a:accent2>
      <a:accent3>
        <a:srgbClr val="FFFFFF"/>
      </a:accent3>
      <a:accent4>
        <a:srgbClr val="000000"/>
      </a:accent4>
      <a:accent5>
        <a:srgbClr val="AAB2FD"/>
      </a:accent5>
      <a:accent6>
        <a:srgbClr val="E3E500"/>
      </a:accent6>
      <a:hlink>
        <a:srgbClr val="FC0128"/>
      </a:hlink>
      <a:folHlink>
        <a:srgbClr val="CECECE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0000"/>
            </a:gs>
            <a:gs pos="100000">
              <a:srgbClr val="000000">
                <a:gamma/>
                <a:shade val="89804"/>
                <a:invGamma/>
              </a:srgbClr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000000"/>
            </a:gs>
            <a:gs pos="100000">
              <a:srgbClr val="000000">
                <a:gamma/>
                <a:shade val="89804"/>
                <a:invGamma/>
              </a:srgbClr>
            </a:gs>
          </a:gsLst>
          <a:lin ang="5400000" scaled="1"/>
        </a:gra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JCS PowerPoint Guidelines" id="{8CFCFC1B-E760-4518-AD84-D9521E51DFCC}" vid="{9A5D2D07-690E-40C4-9968-F004CB65F2F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?mso-contentType ?>
<SharedContentType xmlns="Microsoft.SharePoint.Taxonomy.ContentTypeSync" SourceId="4711917c-17cb-4698-bf50-450d2e4c9a60" ContentTypeId="0x01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01B449B6E9F48B51E44652E326B2C" ma:contentTypeVersion="19" ma:contentTypeDescription="Create a new document." ma:contentTypeScope="" ma:versionID="0f51dd46821f03739b21e3d321e8d2fb">
  <xsd:schema xmlns:xsd="http://www.w3.org/2001/XMLSchema" xmlns:xs="http://www.w3.org/2001/XMLSchema" xmlns:p="http://schemas.microsoft.com/office/2006/metadata/properties" xmlns:ns2="597c67f2-437f-4972-b521-82b671e086f5" targetNamespace="http://schemas.microsoft.com/office/2006/metadata/properties" ma:root="true" ma:fieldsID="618c51f64e6213fac0db79ff75edb302" ns2:_="">
    <xsd:import namespace="597c67f2-437f-4972-b521-82b671e086f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c67f2-437f-4972-b521-82b671e086f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 xmlns="">
    <Name>Document ID Generator</Name>
    <Synchronization>Synchronous</Synchronization>
    <Type>10001</Type>
    <SequenceNumber>1000</SequenceNumber>
    <Assembly>Microsoft.Office.DocumentManagement, Version=16.0.0.0,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10002</Type>
    <SequenceNumber>1001</SequenceNumber>
    <Assembly>Microsoft.Office.DocumentManagement, Version=16.0.0.0,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10004</Type>
    <SequenceNumber>1002</SequenceNumber>
    <Assembly>Microsoft.Office.DocumentManagement, Version=16.0.0.0, Culture=neutral, PublicKeyToken=71e9bce111e9429c</Assembly>
    <Class>Microsoft.Office.DocumentManagement.Internal.DocIdHandler</Class>
    <Data/>
    <Filter/>
  </Receiver>
  <Receiver xmlns="">
    <Name>Document ID Generator</Name>
    <Synchronization>Synchronous</Synchronization>
    <Type>10006</Type>
    <SequenceNumber>1003</SequenceNumber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7c67f2-437f-4972-b521-82b671e086f5">KXH2Q433EQNY-540239128-113</_dlc_DocId>
    <_dlc_DocIdUrl xmlns="597c67f2-437f-4972-b521-82b671e086f5">
      <Url>https://jsportal.sp.pentagon.mil/sites/SJS/_layouts/15/DocIdRedir.aspx?ID=KXH2Q433EQNY-540239128-113</Url>
      <Description>KXH2Q433EQNY-540239128-113</Description>
    </_dlc_DocIdUrl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68DA3626-A0DE-4D9F-8F8B-36BCD9340975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25CF2F44-0BB8-447A-9668-21A9688343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7c67f2-437f-4972-b521-82b671e086f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C19658-F200-4A0E-B32E-361FA9CE5B85}">
  <ds:schemaRefs>
    <ds:schemaRef ds:uri="http://schemas.microsoft.com/sharepoint/events"/>
    <ds:schemaRef ds:uri=""/>
  </ds:schemaRefs>
</ds:datastoreItem>
</file>

<file path=customXml/itemProps4.xml><?xml version="1.0" encoding="utf-8"?>
<ds:datastoreItem xmlns:ds="http://schemas.openxmlformats.org/officeDocument/2006/customXml" ds:itemID="{327814A6-5C28-4F50-B96C-8077550ED9AE}">
  <ds:schemaRefs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purl.org/dc/dcmitype/"/>
    <ds:schemaRef ds:uri="597c67f2-437f-4972-b521-82b671e086f5"/>
  </ds:schemaRefs>
</ds:datastoreItem>
</file>

<file path=customXml/itemProps5.xml><?xml version="1.0" encoding="utf-8"?>
<ds:datastoreItem xmlns:ds="http://schemas.openxmlformats.org/officeDocument/2006/customXml" ds:itemID="{FE67C6A5-B12B-4523-B78F-513DCF31C438}">
  <ds:schemaRefs>
    <ds:schemaRef ds:uri="http://schemas.microsoft.com/sharepoint/v3/contenttype/forms"/>
  </ds:schemaRefs>
</ds:datastoreItem>
</file>

<file path=customXml/itemProps6.xml><?xml version="1.0" encoding="utf-8"?>
<ds:datastoreItem xmlns:ds="http://schemas.openxmlformats.org/officeDocument/2006/customXml" ds:itemID="{8A1F2DD8-45C8-49E8-B372-D7AD43F71245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JCS PowerPoint Guidelines</Template>
  <TotalTime>5505</TotalTime>
  <Pages>2</Pages>
  <Words>418</Words>
  <Application>Microsoft Office PowerPoint</Application>
  <PresentationFormat>Widescreen</PresentationFormat>
  <Paragraphs>100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Arial Narrow</vt:lpstr>
      <vt:lpstr>Calibri</vt:lpstr>
      <vt:lpstr>Times New Roman</vt:lpstr>
      <vt:lpstr>Default Design</vt:lpstr>
      <vt:lpstr>  Joint Military Medical Estimate: Today’s Risk; Tomorrow’s  Challenge </vt:lpstr>
      <vt:lpstr>Desired Learning Outcomes</vt:lpstr>
      <vt:lpstr>Learning Questions</vt:lpstr>
      <vt:lpstr>Joint Strategic Planning System </vt:lpstr>
      <vt:lpstr>Joint Medical Estimate </vt:lpstr>
      <vt:lpstr>Joint Medical Estimate </vt:lpstr>
      <vt:lpstr>The U.S. Military Health System</vt:lpstr>
      <vt:lpstr>Leadership Matters</vt:lpstr>
      <vt:lpstr>Discussion Questions</vt:lpstr>
    </vt:vector>
  </TitlesOfParts>
  <Company>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BRIEF (24 – 36 pt, Times New Roman, Bold)</dc:title>
  <dc:subject/>
  <dc:creator>Smith, Christopher Roger (Chris HR) CIV JS DOM (US)</dc:creator>
  <cp:keywords/>
  <dc:description/>
  <cp:lastModifiedBy>Lori Lawrence</cp:lastModifiedBy>
  <cp:revision>37</cp:revision>
  <cp:lastPrinted>2024-02-14T12:54:54Z</cp:lastPrinted>
  <dcterms:created xsi:type="dcterms:W3CDTF">2021-10-05T18:26:46Z</dcterms:created>
  <dcterms:modified xsi:type="dcterms:W3CDTF">2024-02-14T13:35:37Z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0x010100C9901B449B6E9F48B51E44652E326B2C</vt:lpwstr>
  </property>
  <property fmtid="{D5CDD505-2E9C-101B-9397-08002B2CF9AE}" pid="3" name="_dlc_DocIdItemGuid">
    <vt:lpwstr>c5246e86-6d27-4802-8f90-a9e46a62c85c</vt:lpwstr>
  </property>
</Properties>
</file>