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8" r:id="rId5"/>
    <p:sldMasterId id="2147483676" r:id="rId6"/>
    <p:sldMasterId id="2147483684" r:id="rId7"/>
    <p:sldMasterId id="2147483697" r:id="rId8"/>
    <p:sldMasterId id="2147483714" r:id="rId9"/>
    <p:sldMasterId id="2147483721" r:id="rId10"/>
  </p:sldMasterIdLst>
  <p:notesMasterIdLst>
    <p:notesMasterId r:id="rId78"/>
  </p:notesMasterIdLst>
  <p:handoutMasterIdLst>
    <p:handoutMasterId r:id="rId79"/>
  </p:handoutMasterIdLst>
  <p:sldIdLst>
    <p:sldId id="269" r:id="rId11"/>
    <p:sldId id="270" r:id="rId12"/>
    <p:sldId id="265" r:id="rId13"/>
    <p:sldId id="365" r:id="rId14"/>
    <p:sldId id="273" r:id="rId15"/>
    <p:sldId id="276" r:id="rId16"/>
    <p:sldId id="275" r:id="rId17"/>
    <p:sldId id="367" r:id="rId18"/>
    <p:sldId id="256" r:id="rId19"/>
    <p:sldId id="368" r:id="rId20"/>
    <p:sldId id="282" r:id="rId21"/>
    <p:sldId id="272" r:id="rId22"/>
    <p:sldId id="369" r:id="rId23"/>
    <p:sldId id="370" r:id="rId24"/>
    <p:sldId id="283" r:id="rId25"/>
    <p:sldId id="257" r:id="rId26"/>
    <p:sldId id="264" r:id="rId27"/>
    <p:sldId id="259" r:id="rId28"/>
    <p:sldId id="266" r:id="rId29"/>
    <p:sldId id="4843" r:id="rId30"/>
    <p:sldId id="267" r:id="rId31"/>
    <p:sldId id="4826" r:id="rId32"/>
    <p:sldId id="4844" r:id="rId33"/>
    <p:sldId id="312" r:id="rId34"/>
    <p:sldId id="4845" r:id="rId35"/>
    <p:sldId id="299" r:id="rId36"/>
    <p:sldId id="313" r:id="rId37"/>
    <p:sldId id="298" r:id="rId38"/>
    <p:sldId id="314" r:id="rId39"/>
    <p:sldId id="305" r:id="rId40"/>
    <p:sldId id="322" r:id="rId41"/>
    <p:sldId id="325" r:id="rId42"/>
    <p:sldId id="326" r:id="rId43"/>
    <p:sldId id="280" r:id="rId44"/>
    <p:sldId id="308" r:id="rId45"/>
    <p:sldId id="271" r:id="rId46"/>
    <p:sldId id="4846" r:id="rId47"/>
    <p:sldId id="274" r:id="rId48"/>
    <p:sldId id="4821" r:id="rId49"/>
    <p:sldId id="4822" r:id="rId50"/>
    <p:sldId id="4825" r:id="rId51"/>
    <p:sldId id="4820" r:id="rId52"/>
    <p:sldId id="301" r:id="rId53"/>
    <p:sldId id="4824" r:id="rId54"/>
    <p:sldId id="4827" r:id="rId55"/>
    <p:sldId id="4828" r:id="rId56"/>
    <p:sldId id="4817" r:id="rId57"/>
    <p:sldId id="285" r:id="rId58"/>
    <p:sldId id="288" r:id="rId59"/>
    <p:sldId id="4816" r:id="rId60"/>
    <p:sldId id="328" r:id="rId61"/>
    <p:sldId id="4832" r:id="rId62"/>
    <p:sldId id="4833" r:id="rId63"/>
    <p:sldId id="4834" r:id="rId64"/>
    <p:sldId id="4835" r:id="rId65"/>
    <p:sldId id="4836" r:id="rId66"/>
    <p:sldId id="4837" r:id="rId67"/>
    <p:sldId id="277" r:id="rId68"/>
    <p:sldId id="4838" r:id="rId69"/>
    <p:sldId id="4839" r:id="rId70"/>
    <p:sldId id="4840" r:id="rId71"/>
    <p:sldId id="278" r:id="rId72"/>
    <p:sldId id="284" r:id="rId73"/>
    <p:sldId id="4841" r:id="rId74"/>
    <p:sldId id="4842" r:id="rId75"/>
    <p:sldId id="4847" r:id="rId76"/>
    <p:sldId id="268"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ux Kell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333333"/>
    <a:srgbClr val="2542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2996" autoAdjust="0"/>
  </p:normalViewPr>
  <p:slideViewPr>
    <p:cSldViewPr snapToGrid="0">
      <p:cViewPr varScale="1">
        <p:scale>
          <a:sx n="55" d="100"/>
          <a:sy n="55" d="100"/>
        </p:scale>
        <p:origin x="1940"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431783291239539"/>
          <c:y val="0.26113755243575837"/>
          <c:w val="0.43853414549596398"/>
          <c:h val="0.70614644174462515"/>
        </c:manualLayout>
      </c:layout>
      <c:doughnutChart>
        <c:varyColors val="1"/>
        <c:ser>
          <c:idx val="0"/>
          <c:order val="0"/>
          <c:tx>
            <c:strRef>
              <c:f>Sheet1!$B$1</c:f>
              <c:strCache>
                <c:ptCount val="1"/>
                <c:pt idx="0">
                  <c:v>WOMEN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648-44D5-87A4-59B6E0F176E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C7-44A3-B36A-C71DC07575D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FDC7-44A3-B36A-C71DC07575D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FDC7-44A3-B36A-C71DC07575D5}"/>
              </c:ext>
            </c:extLst>
          </c:dPt>
          <c:dLbls>
            <c:dLbl>
              <c:idx val="0"/>
              <c:delete val="1"/>
              <c:extLst>
                <c:ext xmlns:c15="http://schemas.microsoft.com/office/drawing/2012/chart" uri="{CE6537A1-D6FC-4f65-9D91-7224C49458BB}"/>
                <c:ext xmlns:c16="http://schemas.microsoft.com/office/drawing/2014/chart" uri="{C3380CC4-5D6E-409C-BE32-E72D297353CC}">
                  <c16:uniqueId val="{00000001-E648-44D5-87A4-59B6E0F176E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82.4</c:v>
                </c:pt>
                <c:pt idx="1">
                  <c:v>17.600000000000001</c:v>
                </c:pt>
              </c:numCache>
            </c:numRef>
          </c:val>
          <c:extLst>
            <c:ext xmlns:c16="http://schemas.microsoft.com/office/drawing/2014/chart" uri="{C3380CC4-5D6E-409C-BE32-E72D297353CC}">
              <c16:uniqueId val="{00000000-E648-44D5-87A4-59B6E0F176E6}"/>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2560963970412788"/>
          <c:y val="3.7037037037037038E-3"/>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514495347172514"/>
          <c:y val="0.17657850461000069"/>
          <c:w val="0.534012467191601"/>
          <c:h val="0.48198048320882958"/>
        </c:manualLayout>
      </c:layout>
      <c:doughnutChart>
        <c:varyColors val="1"/>
        <c:ser>
          <c:idx val="0"/>
          <c:order val="0"/>
          <c:tx>
            <c:strRef>
              <c:f>Sheet1!$B$1</c:f>
              <c:strCache>
                <c:ptCount val="1"/>
                <c:pt idx="0">
                  <c:v>MEN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B01-4FF5-B2A8-354049B0617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4BD-4198-8301-59D59184722E}"/>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B01-4FF5-B2A8-354049B06177}"/>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B01-4FF5-B2A8-354049B06177}"/>
              </c:ext>
            </c:extLst>
          </c:dPt>
          <c:dLbls>
            <c:dLbl>
              <c:idx val="1"/>
              <c:delete val="1"/>
              <c:extLst>
                <c:ext xmlns:c15="http://schemas.microsoft.com/office/drawing/2012/chart" uri="{CE6537A1-D6FC-4f65-9D91-7224C49458BB}"/>
                <c:ext xmlns:c16="http://schemas.microsoft.com/office/drawing/2014/chart" uri="{C3380CC4-5D6E-409C-BE32-E72D297353CC}">
                  <c16:uniqueId val="{00000001-C4BD-4198-8301-59D59184722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numCache>
            </c:numRef>
          </c:cat>
          <c:val>
            <c:numRef>
              <c:f>Sheet1!$B$2:$B$5</c:f>
              <c:numCache>
                <c:formatCode>General</c:formatCode>
                <c:ptCount val="4"/>
                <c:pt idx="0">
                  <c:v>3</c:v>
                </c:pt>
                <c:pt idx="1">
                  <c:v>97</c:v>
                </c:pt>
              </c:numCache>
            </c:numRef>
          </c:val>
          <c:extLst>
            <c:ext xmlns:c16="http://schemas.microsoft.com/office/drawing/2014/chart" uri="{C3380CC4-5D6E-409C-BE32-E72D297353CC}">
              <c16:uniqueId val="{00000000-C4BD-4198-8301-59D59184722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07309313608523"/>
          <c:y val="0.25784226568453139"/>
          <c:w val="0.7700986240356319"/>
          <c:h val="0.72065235797138261"/>
        </c:manualLayout>
      </c:layout>
      <c:barChart>
        <c:barDir val="bar"/>
        <c:grouping val="stacked"/>
        <c:varyColors val="0"/>
        <c:ser>
          <c:idx val="0"/>
          <c:order val="0"/>
          <c:tx>
            <c:strRef>
              <c:f>Sheet1!$B$1</c:f>
              <c:strCache>
                <c:ptCount val="1"/>
                <c:pt idx="0">
                  <c:v>Heterosexual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c:v>
                </c:pt>
                <c:pt idx="1">
                  <c:v>Men</c:v>
                </c:pt>
              </c:strCache>
            </c:strRef>
          </c:cat>
          <c:val>
            <c:numRef>
              <c:f>Sheet1!$B$2:$B$3</c:f>
              <c:numCache>
                <c:formatCode>_(* #,##0_);_(* \(#,##0\);_(* "-"??_);_(@_)</c:formatCode>
                <c:ptCount val="2"/>
                <c:pt idx="0">
                  <c:v>7754</c:v>
                </c:pt>
                <c:pt idx="1">
                  <c:v>3917</c:v>
                </c:pt>
              </c:numCache>
            </c:numRef>
          </c:val>
          <c:extLst>
            <c:ext xmlns:c16="http://schemas.microsoft.com/office/drawing/2014/chart" uri="{C3380CC4-5D6E-409C-BE32-E72D297353CC}">
              <c16:uniqueId val="{00000000-0B56-4055-9D21-AEE673A6E7F4}"/>
            </c:ext>
          </c:extLst>
        </c:ser>
        <c:ser>
          <c:idx val="1"/>
          <c:order val="1"/>
          <c:tx>
            <c:strRef>
              <c:f>Sheet1!$C$1</c:f>
              <c:strCache>
                <c:ptCount val="1"/>
                <c:pt idx="0">
                  <c:v>All others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Women</c:v>
                </c:pt>
                <c:pt idx="1">
                  <c:v>Men</c:v>
                </c:pt>
              </c:strCache>
            </c:strRef>
          </c:cat>
          <c:val>
            <c:numRef>
              <c:f>Sheet1!$C$2:$C$3</c:f>
              <c:numCache>
                <c:formatCode>_(* #,##0_);_(* \(#,##0\);_(* "-"??_);_(@_)</c:formatCode>
                <c:ptCount val="2"/>
                <c:pt idx="0">
                  <c:v>5218</c:v>
                </c:pt>
                <c:pt idx="1">
                  <c:v>3629</c:v>
                </c:pt>
              </c:numCache>
            </c:numRef>
          </c:val>
          <c:extLst>
            <c:ext xmlns:c16="http://schemas.microsoft.com/office/drawing/2014/chart" uri="{C3380CC4-5D6E-409C-BE32-E72D297353CC}">
              <c16:uniqueId val="{00000001-0B56-4055-9D21-AEE673A6E7F4}"/>
            </c:ext>
          </c:extLst>
        </c:ser>
        <c:dLbls>
          <c:showLegendKey val="0"/>
          <c:showVal val="0"/>
          <c:showCatName val="0"/>
          <c:showSerName val="0"/>
          <c:showPercent val="0"/>
          <c:showBubbleSize val="0"/>
        </c:dLbls>
        <c:gapWidth val="150"/>
        <c:overlap val="100"/>
        <c:axId val="221607279"/>
        <c:axId val="245638671"/>
      </c:barChart>
      <c:catAx>
        <c:axId val="221607279"/>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5638671"/>
        <c:crosses val="autoZero"/>
        <c:auto val="1"/>
        <c:lblAlgn val="ctr"/>
        <c:lblOffset val="100"/>
        <c:noMultiLvlLbl val="0"/>
      </c:catAx>
      <c:valAx>
        <c:axId val="245638671"/>
        <c:scaling>
          <c:orientation val="minMax"/>
        </c:scaling>
        <c:delete val="1"/>
        <c:axPos val="b"/>
        <c:numFmt formatCode="_(* #,##0_);_(* \(#,##0\);_(* &quot;-&quot;??_);_(@_)" sourceLinked="1"/>
        <c:majorTickMark val="none"/>
        <c:minorTickMark val="none"/>
        <c:tickLblPos val="nextTo"/>
        <c:crossAx val="221607279"/>
        <c:crosses val="autoZero"/>
        <c:crossBetween val="between"/>
      </c:valAx>
      <c:spPr>
        <a:noFill/>
        <a:ln>
          <a:noFill/>
        </a:ln>
        <a:effectLst/>
      </c:spPr>
    </c:plotArea>
    <c:legend>
      <c:legendPos val="t"/>
      <c:layout>
        <c:manualLayout>
          <c:xMode val="edge"/>
          <c:yMode val="edge"/>
          <c:x val="0.13654360421928391"/>
          <c:y val="0.1020663971057672"/>
          <c:w val="0.75620076116968538"/>
          <c:h val="9.24998160795703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8-01T14:13:26.687" idx="1">
    <p:pos x="0" y="-61"/>
    <p:text>clarify funding cycle vs. long term plans</p:text>
  </p:cm>
</p:cmLst>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B916F-0D71-4F9A-9966-96F95D24AAD6}" type="doc">
      <dgm:prSet loTypeId="urn:microsoft.com/office/officeart/2005/8/layout/hList6" loCatId="list" qsTypeId="urn:microsoft.com/office/officeart/2005/8/quickstyle/simple2" qsCatId="simple" csTypeId="urn:microsoft.com/office/officeart/2005/8/colors/accent2_2" csCatId="accent2" phldr="1"/>
      <dgm:spPr/>
      <dgm:t>
        <a:bodyPr/>
        <a:lstStyle/>
        <a:p>
          <a:endParaRPr lang="en-US"/>
        </a:p>
      </dgm:t>
    </dgm:pt>
    <dgm:pt modelId="{1C93B3B6-410B-4140-B1B1-9106DED99CC8}">
      <dgm:prSet phldrT="[Text]" custT="1"/>
      <dgm:spPr>
        <a:solidFill>
          <a:srgbClr val="3E5878"/>
        </a:solidFill>
      </dgm:spPr>
      <dgm:t>
        <a:bodyPr/>
        <a:lstStyle/>
        <a:p>
          <a:r>
            <a:rPr lang="en-US" sz="1100" b="1" dirty="0"/>
            <a:t>OASD/HA</a:t>
          </a:r>
        </a:p>
      </dgm:t>
    </dgm:pt>
    <dgm:pt modelId="{2DBE70C6-F69E-418A-8CB6-EE278A7A5EA6}" type="parTrans" cxnId="{9350BC31-3CF6-4165-B306-7A4DB0AD2F87}">
      <dgm:prSet/>
      <dgm:spPr/>
      <dgm:t>
        <a:bodyPr/>
        <a:lstStyle/>
        <a:p>
          <a:endParaRPr lang="en-US"/>
        </a:p>
      </dgm:t>
    </dgm:pt>
    <dgm:pt modelId="{D7946837-D098-46F6-824C-257E16562C13}" type="sibTrans" cxnId="{9350BC31-3CF6-4165-B306-7A4DB0AD2F87}">
      <dgm:prSet/>
      <dgm:spPr/>
      <dgm:t>
        <a:bodyPr/>
        <a:lstStyle/>
        <a:p>
          <a:endParaRPr lang="en-US"/>
        </a:p>
      </dgm:t>
    </dgm:pt>
    <dgm:pt modelId="{27AD179B-5D5D-4083-B30B-ADAD0A7FE98F}">
      <dgm:prSet phldrT="[Text]" custT="1"/>
      <dgm:spPr>
        <a:solidFill>
          <a:srgbClr val="3E5878"/>
        </a:solidFill>
      </dgm:spPr>
      <dgm:t>
        <a:bodyPr/>
        <a:lstStyle/>
        <a:p>
          <a:r>
            <a:rPr lang="en-US" sz="1100" b="1" dirty="0"/>
            <a:t>DHA</a:t>
          </a:r>
        </a:p>
      </dgm:t>
    </dgm:pt>
    <dgm:pt modelId="{02FFC4D2-073C-43B4-A2DE-591ED920741B}" type="parTrans" cxnId="{FF2E27C7-813D-4D0F-AA98-875794FE98F8}">
      <dgm:prSet/>
      <dgm:spPr/>
      <dgm:t>
        <a:bodyPr/>
        <a:lstStyle/>
        <a:p>
          <a:endParaRPr lang="en-US"/>
        </a:p>
      </dgm:t>
    </dgm:pt>
    <dgm:pt modelId="{BDEFA4F2-5AD5-4122-BF24-A6DB1DC89332}" type="sibTrans" cxnId="{FF2E27C7-813D-4D0F-AA98-875794FE98F8}">
      <dgm:prSet/>
      <dgm:spPr/>
      <dgm:t>
        <a:bodyPr/>
        <a:lstStyle/>
        <a:p>
          <a:endParaRPr lang="en-US"/>
        </a:p>
      </dgm:t>
    </dgm:pt>
    <dgm:pt modelId="{7EF2A3A6-DD00-42BE-BC4B-6D27685B2F41}">
      <dgm:prSet phldrT="[Text]" custT="1"/>
      <dgm:spPr>
        <a:solidFill>
          <a:srgbClr val="3E5878"/>
        </a:solidFill>
      </dgm:spPr>
      <dgm:t>
        <a:bodyPr/>
        <a:lstStyle/>
        <a:p>
          <a:r>
            <a:rPr lang="en-US" sz="900" dirty="0"/>
            <a:t>Coordinate MTF staffing with services to support readiness</a:t>
          </a:r>
        </a:p>
      </dgm:t>
    </dgm:pt>
    <dgm:pt modelId="{AF1ECA25-A066-45AD-AF46-E33E3C98193D}" type="parTrans" cxnId="{CDCF1192-EB25-4A27-99D4-57EF31C8DB4E}">
      <dgm:prSet/>
      <dgm:spPr/>
      <dgm:t>
        <a:bodyPr/>
        <a:lstStyle/>
        <a:p>
          <a:endParaRPr lang="en-US"/>
        </a:p>
      </dgm:t>
    </dgm:pt>
    <dgm:pt modelId="{8CF9B336-995C-435D-B987-9FDE7B134F85}" type="sibTrans" cxnId="{CDCF1192-EB25-4A27-99D4-57EF31C8DB4E}">
      <dgm:prSet/>
      <dgm:spPr/>
      <dgm:t>
        <a:bodyPr/>
        <a:lstStyle/>
        <a:p>
          <a:endParaRPr lang="en-US"/>
        </a:p>
      </dgm:t>
    </dgm:pt>
    <dgm:pt modelId="{CB7E9533-0F7A-4FD4-87C2-594E89B3B2D5}">
      <dgm:prSet phldrT="[Text]" custT="1"/>
      <dgm:spPr>
        <a:solidFill>
          <a:srgbClr val="3E5878"/>
        </a:solidFill>
      </dgm:spPr>
      <dgm:t>
        <a:bodyPr/>
        <a:lstStyle/>
        <a:p>
          <a:r>
            <a:rPr lang="en-US" sz="1050" b="1" dirty="0"/>
            <a:t>Military Departments</a:t>
          </a:r>
        </a:p>
      </dgm:t>
    </dgm:pt>
    <dgm:pt modelId="{33E296AF-CFB7-4F7A-92B9-C4731230BD12}" type="parTrans" cxnId="{4C624F83-26B6-4357-8FAC-37696C9E79AD}">
      <dgm:prSet/>
      <dgm:spPr/>
      <dgm:t>
        <a:bodyPr/>
        <a:lstStyle/>
        <a:p>
          <a:endParaRPr lang="en-US"/>
        </a:p>
      </dgm:t>
    </dgm:pt>
    <dgm:pt modelId="{282BD762-3A0D-4A1D-84F9-A537A2B2EBF9}" type="sibTrans" cxnId="{4C624F83-26B6-4357-8FAC-37696C9E79AD}">
      <dgm:prSet/>
      <dgm:spPr/>
      <dgm:t>
        <a:bodyPr/>
        <a:lstStyle/>
        <a:p>
          <a:endParaRPr lang="en-US"/>
        </a:p>
      </dgm:t>
    </dgm:pt>
    <dgm:pt modelId="{72E53ECC-354B-4132-92B5-C61C306A5AF8}">
      <dgm:prSet phldrT="[Text]" custT="1"/>
      <dgm:spPr>
        <a:solidFill>
          <a:srgbClr val="3E5878"/>
        </a:solidFill>
      </dgm:spPr>
      <dgm:t>
        <a:bodyPr/>
        <a:lstStyle/>
        <a:p>
          <a:r>
            <a:rPr lang="en-US" sz="800" dirty="0"/>
            <a:t>Man-train-equip medical forces</a:t>
          </a:r>
        </a:p>
      </dgm:t>
    </dgm:pt>
    <dgm:pt modelId="{0C5B9B01-F47C-4180-81E3-5199422387F8}" type="parTrans" cxnId="{BE2546DA-B053-4FDB-9403-E8E00D75E954}">
      <dgm:prSet/>
      <dgm:spPr/>
      <dgm:t>
        <a:bodyPr/>
        <a:lstStyle/>
        <a:p>
          <a:endParaRPr lang="en-US"/>
        </a:p>
      </dgm:t>
    </dgm:pt>
    <dgm:pt modelId="{334E2647-4418-46A5-80B4-8A0D4294EDF9}" type="sibTrans" cxnId="{BE2546DA-B053-4FDB-9403-E8E00D75E954}">
      <dgm:prSet/>
      <dgm:spPr/>
      <dgm:t>
        <a:bodyPr/>
        <a:lstStyle/>
        <a:p>
          <a:endParaRPr lang="en-US"/>
        </a:p>
      </dgm:t>
    </dgm:pt>
    <dgm:pt modelId="{DE3D0B78-8DCD-460A-9631-5486DDE807BB}">
      <dgm:prSet phldrT="[Text]" custT="1"/>
      <dgm:spPr>
        <a:solidFill>
          <a:srgbClr val="3E5878"/>
        </a:solidFill>
      </dgm:spPr>
      <dgm:t>
        <a:bodyPr/>
        <a:lstStyle/>
        <a:p>
          <a:r>
            <a:rPr lang="en-US" sz="800" dirty="0"/>
            <a:t>Ensure readiness through MTF staffing and civilian partnerships</a:t>
          </a:r>
        </a:p>
      </dgm:t>
    </dgm:pt>
    <dgm:pt modelId="{6E85C645-A993-4829-A067-BE210FED0C6E}" type="parTrans" cxnId="{0A68D3D3-72F0-44DF-858E-2263B5CB1C76}">
      <dgm:prSet/>
      <dgm:spPr/>
      <dgm:t>
        <a:bodyPr/>
        <a:lstStyle/>
        <a:p>
          <a:endParaRPr lang="en-US"/>
        </a:p>
      </dgm:t>
    </dgm:pt>
    <dgm:pt modelId="{F5908049-30EC-4E43-BD81-081E9A481B73}" type="sibTrans" cxnId="{0A68D3D3-72F0-44DF-858E-2263B5CB1C76}">
      <dgm:prSet/>
      <dgm:spPr/>
      <dgm:t>
        <a:bodyPr/>
        <a:lstStyle/>
        <a:p>
          <a:endParaRPr lang="en-US"/>
        </a:p>
      </dgm:t>
    </dgm:pt>
    <dgm:pt modelId="{EFDD5F61-F711-4608-8E55-0ACA46DBD7CA}">
      <dgm:prSet phldrT="[Text]" custT="1"/>
      <dgm:spPr>
        <a:solidFill>
          <a:srgbClr val="3E5878"/>
        </a:solidFill>
      </dgm:spPr>
      <dgm:t>
        <a:bodyPr/>
        <a:lstStyle/>
        <a:p>
          <a:r>
            <a:rPr lang="en-US" sz="800" dirty="0"/>
            <a:t>Assign medical personnel</a:t>
          </a:r>
        </a:p>
      </dgm:t>
    </dgm:pt>
    <dgm:pt modelId="{E1D79946-1508-4BDD-AB59-C0E996ABC439}" type="parTrans" cxnId="{5ED5D85D-109C-4C1F-A6A6-5200F45C12C5}">
      <dgm:prSet/>
      <dgm:spPr/>
      <dgm:t>
        <a:bodyPr/>
        <a:lstStyle/>
        <a:p>
          <a:endParaRPr lang="en-US"/>
        </a:p>
      </dgm:t>
    </dgm:pt>
    <dgm:pt modelId="{1ED22D40-4A29-4E75-8DFF-E9EA1EB083BF}" type="sibTrans" cxnId="{5ED5D85D-109C-4C1F-A6A6-5200F45C12C5}">
      <dgm:prSet/>
      <dgm:spPr/>
      <dgm:t>
        <a:bodyPr/>
        <a:lstStyle/>
        <a:p>
          <a:endParaRPr lang="en-US"/>
        </a:p>
      </dgm:t>
    </dgm:pt>
    <dgm:pt modelId="{1BA544C7-4EDC-46EB-837A-6534D7CFB9D6}">
      <dgm:prSet phldrT="[Text]" custT="1"/>
      <dgm:spPr>
        <a:solidFill>
          <a:srgbClr val="3E5878"/>
        </a:solidFill>
      </dgm:spPr>
      <dgm:t>
        <a:bodyPr/>
        <a:lstStyle/>
        <a:p>
          <a:r>
            <a:rPr lang="en-US" sz="900" dirty="0"/>
            <a:t>Responsible for the Defense Health Program appropriation and the PPBE process</a:t>
          </a:r>
        </a:p>
      </dgm:t>
    </dgm:pt>
    <dgm:pt modelId="{A78FE5B4-D153-4F59-A9F5-C6F4A3BE4407}" type="parTrans" cxnId="{E30FC676-AFB6-46FB-AE7D-F700D71EFA73}">
      <dgm:prSet/>
      <dgm:spPr/>
      <dgm:t>
        <a:bodyPr/>
        <a:lstStyle/>
        <a:p>
          <a:endParaRPr lang="en-US"/>
        </a:p>
      </dgm:t>
    </dgm:pt>
    <dgm:pt modelId="{D52207AB-E03A-4A74-94C7-D8A0994F1E92}" type="sibTrans" cxnId="{E30FC676-AFB6-46FB-AE7D-F700D71EFA73}">
      <dgm:prSet/>
      <dgm:spPr/>
      <dgm:t>
        <a:bodyPr/>
        <a:lstStyle/>
        <a:p>
          <a:endParaRPr lang="en-US"/>
        </a:p>
      </dgm:t>
    </dgm:pt>
    <dgm:pt modelId="{947E46F0-EE57-4624-A26A-B995C4629667}">
      <dgm:prSet phldrT="[Text]" custT="1"/>
      <dgm:spPr>
        <a:solidFill>
          <a:srgbClr val="3E5878"/>
        </a:solidFill>
      </dgm:spPr>
      <dgm:t>
        <a:bodyPr/>
        <a:lstStyle/>
        <a:p>
          <a:r>
            <a:rPr lang="en-US" sz="900" dirty="0"/>
            <a:t>Establishes and leads MHS governance</a:t>
          </a:r>
        </a:p>
      </dgm:t>
    </dgm:pt>
    <dgm:pt modelId="{AC7CEF91-B8FE-4857-9FFF-9BD5EAB0C8EE}" type="parTrans" cxnId="{C8BE8D77-EA45-400C-A5C6-10A37035D286}">
      <dgm:prSet/>
      <dgm:spPr/>
      <dgm:t>
        <a:bodyPr/>
        <a:lstStyle/>
        <a:p>
          <a:endParaRPr lang="en-US"/>
        </a:p>
      </dgm:t>
    </dgm:pt>
    <dgm:pt modelId="{A3EBEFA7-E7CC-479A-9931-2AEBF656E2DA}" type="sibTrans" cxnId="{C8BE8D77-EA45-400C-A5C6-10A37035D286}">
      <dgm:prSet/>
      <dgm:spPr/>
      <dgm:t>
        <a:bodyPr/>
        <a:lstStyle/>
        <a:p>
          <a:endParaRPr lang="en-US"/>
        </a:p>
      </dgm:t>
    </dgm:pt>
    <dgm:pt modelId="{2D806440-5E32-48CB-840A-17D7954924CC}">
      <dgm:prSet phldrT="[Text]" custT="1"/>
      <dgm:spPr>
        <a:solidFill>
          <a:srgbClr val="3E5878"/>
        </a:solidFill>
      </dgm:spPr>
      <dgm:t>
        <a:bodyPr/>
        <a:lstStyle/>
        <a:p>
          <a:r>
            <a:rPr lang="en-US" sz="1100" b="1" dirty="0"/>
            <a:t>USUHS</a:t>
          </a:r>
        </a:p>
      </dgm:t>
    </dgm:pt>
    <dgm:pt modelId="{10FF0105-91A0-4C65-BE99-86357344EEC4}" type="parTrans" cxnId="{1C271BCF-D1CB-4C79-A614-73A0DD56DBE6}">
      <dgm:prSet/>
      <dgm:spPr/>
      <dgm:t>
        <a:bodyPr/>
        <a:lstStyle/>
        <a:p>
          <a:endParaRPr lang="en-US"/>
        </a:p>
      </dgm:t>
    </dgm:pt>
    <dgm:pt modelId="{F7342768-A0EF-46D0-9700-684B6DC5F4FB}" type="sibTrans" cxnId="{1C271BCF-D1CB-4C79-A614-73A0DD56DBE6}">
      <dgm:prSet/>
      <dgm:spPr/>
      <dgm:t>
        <a:bodyPr/>
        <a:lstStyle/>
        <a:p>
          <a:endParaRPr lang="en-US"/>
        </a:p>
      </dgm:t>
    </dgm:pt>
    <dgm:pt modelId="{FD5A0A80-3BF5-488C-BE64-8ED27C7BB462}">
      <dgm:prSet custT="1"/>
      <dgm:spPr>
        <a:solidFill>
          <a:srgbClr val="3E5878"/>
        </a:solidFill>
      </dgm:spPr>
      <dgm:t>
        <a:bodyPr/>
        <a:lstStyle/>
        <a:p>
          <a:r>
            <a:rPr lang="en-US" sz="900" dirty="0"/>
            <a:t>Ongoing contributions to cutting-edge research and development</a:t>
          </a:r>
        </a:p>
      </dgm:t>
    </dgm:pt>
    <dgm:pt modelId="{ECCA0DA7-E982-4CA9-98D1-15F063A72BA9}" type="parTrans" cxnId="{4B4AD0B6-E881-4B50-BE3E-B5856D396602}">
      <dgm:prSet/>
      <dgm:spPr/>
      <dgm:t>
        <a:bodyPr/>
        <a:lstStyle/>
        <a:p>
          <a:endParaRPr lang="en-US"/>
        </a:p>
      </dgm:t>
    </dgm:pt>
    <dgm:pt modelId="{B77FEDEF-070D-4A38-8FFB-1C894D814BB6}" type="sibTrans" cxnId="{4B4AD0B6-E881-4B50-BE3E-B5856D396602}">
      <dgm:prSet/>
      <dgm:spPr/>
      <dgm:t>
        <a:bodyPr/>
        <a:lstStyle/>
        <a:p>
          <a:endParaRPr lang="en-US"/>
        </a:p>
      </dgm:t>
    </dgm:pt>
    <dgm:pt modelId="{011E3BBF-6777-46AA-A903-430742D13F06}">
      <dgm:prSet custT="1"/>
      <dgm:spPr>
        <a:solidFill>
          <a:srgbClr val="3E5878"/>
        </a:solidFill>
      </dgm:spPr>
      <dgm:t>
        <a:bodyPr/>
        <a:lstStyle/>
        <a:p>
          <a:r>
            <a:rPr lang="en-US" sz="900" dirty="0"/>
            <a:t>Education and training to build and sustain the medical force</a:t>
          </a:r>
        </a:p>
      </dgm:t>
    </dgm:pt>
    <dgm:pt modelId="{6C2048EB-7313-45A7-947C-A873AEDB3334}" type="parTrans" cxnId="{89486374-2C43-40FF-9955-0B8B5C095B03}">
      <dgm:prSet/>
      <dgm:spPr/>
      <dgm:t>
        <a:bodyPr/>
        <a:lstStyle/>
        <a:p>
          <a:endParaRPr lang="en-US"/>
        </a:p>
      </dgm:t>
    </dgm:pt>
    <dgm:pt modelId="{424090D1-19B7-4D4C-BB34-ED2A0B0D3EF9}" type="sibTrans" cxnId="{89486374-2C43-40FF-9955-0B8B5C095B03}">
      <dgm:prSet/>
      <dgm:spPr/>
      <dgm:t>
        <a:bodyPr/>
        <a:lstStyle/>
        <a:p>
          <a:endParaRPr lang="en-US"/>
        </a:p>
      </dgm:t>
    </dgm:pt>
    <dgm:pt modelId="{F572D85B-A928-419A-86D9-603D2467E8FA}">
      <dgm:prSet custT="1"/>
      <dgm:spPr>
        <a:solidFill>
          <a:srgbClr val="3E5878"/>
        </a:solidFill>
      </dgm:spPr>
      <dgm:t>
        <a:bodyPr/>
        <a:lstStyle/>
        <a:p>
          <a:r>
            <a:rPr lang="en-US" sz="900" dirty="0"/>
            <a:t>Support clinical platforms for KSAs</a:t>
          </a:r>
        </a:p>
      </dgm:t>
    </dgm:pt>
    <dgm:pt modelId="{F9A1DE17-7BF0-4904-B1AF-6EF89FAAFCEF}" type="parTrans" cxnId="{6FF7AD19-9442-4912-A874-AD97C118FB49}">
      <dgm:prSet/>
      <dgm:spPr/>
      <dgm:t>
        <a:bodyPr/>
        <a:lstStyle/>
        <a:p>
          <a:endParaRPr lang="en-US"/>
        </a:p>
      </dgm:t>
    </dgm:pt>
    <dgm:pt modelId="{EB5FE10C-4A16-4770-AADE-9DEFECC20550}" type="sibTrans" cxnId="{6FF7AD19-9442-4912-A874-AD97C118FB49}">
      <dgm:prSet/>
      <dgm:spPr/>
      <dgm:t>
        <a:bodyPr/>
        <a:lstStyle/>
        <a:p>
          <a:endParaRPr lang="en-US"/>
        </a:p>
      </dgm:t>
    </dgm:pt>
    <dgm:pt modelId="{A03E3101-0A28-4CEE-85FA-91AF5679249C}">
      <dgm:prSet phldrT="[Text]" custT="1"/>
      <dgm:spPr>
        <a:solidFill>
          <a:srgbClr val="3E5878"/>
        </a:solidFill>
      </dgm:spPr>
      <dgm:t>
        <a:bodyPr/>
        <a:lstStyle/>
        <a:p>
          <a:r>
            <a:rPr lang="en-US" sz="900" dirty="0"/>
            <a:t>Overall DoD/MHS policy and oversight</a:t>
          </a:r>
        </a:p>
      </dgm:t>
    </dgm:pt>
    <dgm:pt modelId="{6BA1F5B6-BD81-44D4-A9B0-9C98F0D6E269}" type="parTrans" cxnId="{4DF4BF11-3D43-480A-BDCE-F036945C9139}">
      <dgm:prSet/>
      <dgm:spPr/>
      <dgm:t>
        <a:bodyPr/>
        <a:lstStyle/>
        <a:p>
          <a:endParaRPr lang="en-US"/>
        </a:p>
      </dgm:t>
    </dgm:pt>
    <dgm:pt modelId="{17613868-9D6A-40BD-9748-D61C26929E8D}" type="sibTrans" cxnId="{4DF4BF11-3D43-480A-BDCE-F036945C9139}">
      <dgm:prSet/>
      <dgm:spPr/>
      <dgm:t>
        <a:bodyPr/>
        <a:lstStyle/>
        <a:p>
          <a:endParaRPr lang="en-US"/>
        </a:p>
      </dgm:t>
    </dgm:pt>
    <dgm:pt modelId="{82EB4590-9741-4127-8D2D-7A85FB961420}">
      <dgm:prSet phldrT="[Text]" custT="1"/>
      <dgm:spPr>
        <a:solidFill>
          <a:srgbClr val="3E5878"/>
        </a:solidFill>
      </dgm:spPr>
      <dgm:t>
        <a:bodyPr/>
        <a:lstStyle/>
        <a:p>
          <a:r>
            <a:rPr lang="en-US" sz="900" dirty="0"/>
            <a:t>Oversees the TRICARE Program</a:t>
          </a:r>
        </a:p>
      </dgm:t>
    </dgm:pt>
    <dgm:pt modelId="{25FCD1DE-80C3-4946-83E6-067F84988BFF}" type="parTrans" cxnId="{995AC678-F2FA-494C-9ADA-5E5372799F42}">
      <dgm:prSet/>
      <dgm:spPr/>
      <dgm:t>
        <a:bodyPr/>
        <a:lstStyle/>
        <a:p>
          <a:endParaRPr lang="en-US"/>
        </a:p>
      </dgm:t>
    </dgm:pt>
    <dgm:pt modelId="{DBB3024E-6F94-4BD9-9EF5-9503801FFA5D}" type="sibTrans" cxnId="{995AC678-F2FA-494C-9ADA-5E5372799F42}">
      <dgm:prSet/>
      <dgm:spPr/>
      <dgm:t>
        <a:bodyPr/>
        <a:lstStyle/>
        <a:p>
          <a:endParaRPr lang="en-US"/>
        </a:p>
      </dgm:t>
    </dgm:pt>
    <dgm:pt modelId="{C9BF5627-7390-4A82-864C-B2B3B3293A72}">
      <dgm:prSet phldrT="[Text]" custT="1"/>
      <dgm:spPr>
        <a:solidFill>
          <a:srgbClr val="3E5878"/>
        </a:solidFill>
      </dgm:spPr>
      <dgm:t>
        <a:bodyPr/>
        <a:lstStyle/>
        <a:p>
          <a:r>
            <a:rPr lang="en-US" sz="900" dirty="0"/>
            <a:t>Administration and Management of the Direct Care System</a:t>
          </a:r>
        </a:p>
      </dgm:t>
    </dgm:pt>
    <dgm:pt modelId="{2F4450BC-112C-41DA-ADD7-CDD68A4EE88C}" type="parTrans" cxnId="{C944E4FA-25C6-4BA9-9291-398CA939B800}">
      <dgm:prSet/>
      <dgm:spPr/>
      <dgm:t>
        <a:bodyPr/>
        <a:lstStyle/>
        <a:p>
          <a:endParaRPr lang="en-US"/>
        </a:p>
      </dgm:t>
    </dgm:pt>
    <dgm:pt modelId="{852B2820-0AAA-49FF-9C2B-F949992EFC81}" type="sibTrans" cxnId="{C944E4FA-25C6-4BA9-9291-398CA939B800}">
      <dgm:prSet/>
      <dgm:spPr/>
      <dgm:t>
        <a:bodyPr/>
        <a:lstStyle/>
        <a:p>
          <a:endParaRPr lang="en-US"/>
        </a:p>
      </dgm:t>
    </dgm:pt>
    <dgm:pt modelId="{95AE66AB-3A7D-4A01-86E6-6B929EE631A4}" type="pres">
      <dgm:prSet presAssocID="{DAFB916F-0D71-4F9A-9966-96F95D24AAD6}" presName="Name0" presStyleCnt="0">
        <dgm:presLayoutVars>
          <dgm:dir/>
          <dgm:resizeHandles val="exact"/>
        </dgm:presLayoutVars>
      </dgm:prSet>
      <dgm:spPr/>
    </dgm:pt>
    <dgm:pt modelId="{A1AC50F6-78FF-4B34-ABD7-5146B81AA361}" type="pres">
      <dgm:prSet presAssocID="{1C93B3B6-410B-4140-B1B1-9106DED99CC8}" presName="node" presStyleLbl="node1" presStyleIdx="0" presStyleCnt="4">
        <dgm:presLayoutVars>
          <dgm:bulletEnabled val="1"/>
        </dgm:presLayoutVars>
      </dgm:prSet>
      <dgm:spPr/>
    </dgm:pt>
    <dgm:pt modelId="{92B34CE7-C242-4EA8-A5BB-37BD0B134832}" type="pres">
      <dgm:prSet presAssocID="{D7946837-D098-46F6-824C-257E16562C13}" presName="sibTrans" presStyleCnt="0"/>
      <dgm:spPr/>
    </dgm:pt>
    <dgm:pt modelId="{416EF80F-5467-4605-BB50-B91B4DFF3A4E}" type="pres">
      <dgm:prSet presAssocID="{27AD179B-5D5D-4083-B30B-ADAD0A7FE98F}" presName="node" presStyleLbl="node1" presStyleIdx="1" presStyleCnt="4">
        <dgm:presLayoutVars>
          <dgm:bulletEnabled val="1"/>
        </dgm:presLayoutVars>
      </dgm:prSet>
      <dgm:spPr/>
    </dgm:pt>
    <dgm:pt modelId="{85B38F5C-CDD9-4F50-BF27-88E78386893E}" type="pres">
      <dgm:prSet presAssocID="{BDEFA4F2-5AD5-4122-BF24-A6DB1DC89332}" presName="sibTrans" presStyleCnt="0"/>
      <dgm:spPr/>
    </dgm:pt>
    <dgm:pt modelId="{A10B47F1-60EC-4597-9A8D-0C07750642F2}" type="pres">
      <dgm:prSet presAssocID="{CB7E9533-0F7A-4FD4-87C2-594E89B3B2D5}" presName="node" presStyleLbl="node1" presStyleIdx="2" presStyleCnt="4" custLinFactNeighborX="3534" custLinFactNeighborY="-344">
        <dgm:presLayoutVars>
          <dgm:bulletEnabled val="1"/>
        </dgm:presLayoutVars>
      </dgm:prSet>
      <dgm:spPr/>
    </dgm:pt>
    <dgm:pt modelId="{8F0BFAF9-BE38-408D-A39E-6FAA0B46C9E2}" type="pres">
      <dgm:prSet presAssocID="{282BD762-3A0D-4A1D-84F9-A537A2B2EBF9}" presName="sibTrans" presStyleCnt="0"/>
      <dgm:spPr/>
    </dgm:pt>
    <dgm:pt modelId="{9E03F282-DA9E-4714-A418-47CDA936B805}" type="pres">
      <dgm:prSet presAssocID="{2D806440-5E32-48CB-840A-17D7954924CC}" presName="node" presStyleLbl="node1" presStyleIdx="3" presStyleCnt="4">
        <dgm:presLayoutVars>
          <dgm:bulletEnabled val="1"/>
        </dgm:presLayoutVars>
      </dgm:prSet>
      <dgm:spPr/>
    </dgm:pt>
  </dgm:ptLst>
  <dgm:cxnLst>
    <dgm:cxn modelId="{17DF1D05-A392-4E44-BEED-F6F40BEFFA0D}" type="presOf" srcId="{7EF2A3A6-DD00-42BE-BC4B-6D27685B2F41}" destId="{416EF80F-5467-4605-BB50-B91B4DFF3A4E}" srcOrd="0" destOrd="2" presId="urn:microsoft.com/office/officeart/2005/8/layout/hList6"/>
    <dgm:cxn modelId="{A0871906-C285-4E04-9A53-3924D5638FFC}" type="presOf" srcId="{C9BF5627-7390-4A82-864C-B2B3B3293A72}" destId="{416EF80F-5467-4605-BB50-B91B4DFF3A4E}" srcOrd="0" destOrd="1" presId="urn:microsoft.com/office/officeart/2005/8/layout/hList6"/>
    <dgm:cxn modelId="{4DF4BF11-3D43-480A-BDCE-F036945C9139}" srcId="{1C93B3B6-410B-4140-B1B1-9106DED99CC8}" destId="{A03E3101-0A28-4CEE-85FA-91AF5679249C}" srcOrd="0" destOrd="0" parTransId="{6BA1F5B6-BD81-44D4-A9B0-9C98F0D6E269}" sibTransId="{17613868-9D6A-40BD-9748-D61C26929E8D}"/>
    <dgm:cxn modelId="{F8CA8D18-C596-46C5-912F-B819B825FE77}" type="presOf" srcId="{947E46F0-EE57-4624-A26A-B995C4629667}" destId="{A1AC50F6-78FF-4B34-ABD7-5146B81AA361}" srcOrd="0" destOrd="2" presId="urn:microsoft.com/office/officeart/2005/8/layout/hList6"/>
    <dgm:cxn modelId="{6FF7AD19-9442-4912-A874-AD97C118FB49}" srcId="{2D806440-5E32-48CB-840A-17D7954924CC}" destId="{F572D85B-A928-419A-86D9-603D2467E8FA}" srcOrd="2" destOrd="0" parTransId="{F9A1DE17-7BF0-4904-B1AF-6EF89FAAFCEF}" sibTransId="{EB5FE10C-4A16-4770-AADE-9DEFECC20550}"/>
    <dgm:cxn modelId="{9350BC31-3CF6-4165-B306-7A4DB0AD2F87}" srcId="{DAFB916F-0D71-4F9A-9966-96F95D24AAD6}" destId="{1C93B3B6-410B-4140-B1B1-9106DED99CC8}" srcOrd="0" destOrd="0" parTransId="{2DBE70C6-F69E-418A-8CB6-EE278A7A5EA6}" sibTransId="{D7946837-D098-46F6-824C-257E16562C13}"/>
    <dgm:cxn modelId="{23A99A5B-1E37-4BA5-86D1-05DA9D1AC75F}" type="presOf" srcId="{DAFB916F-0D71-4F9A-9966-96F95D24AAD6}" destId="{95AE66AB-3A7D-4A01-86E6-6B929EE631A4}" srcOrd="0" destOrd="0" presId="urn:microsoft.com/office/officeart/2005/8/layout/hList6"/>
    <dgm:cxn modelId="{5ED5D85D-109C-4C1F-A6A6-5200F45C12C5}" srcId="{CB7E9533-0F7A-4FD4-87C2-594E89B3B2D5}" destId="{EFDD5F61-F711-4608-8E55-0ACA46DBD7CA}" srcOrd="2" destOrd="0" parTransId="{E1D79946-1508-4BDD-AB59-C0E996ABC439}" sibTransId="{1ED22D40-4A29-4E75-8DFF-E9EA1EB083BF}"/>
    <dgm:cxn modelId="{9B4C9142-A9F5-4343-A2FF-A229F02A3ED8}" type="presOf" srcId="{A03E3101-0A28-4CEE-85FA-91AF5679249C}" destId="{A1AC50F6-78FF-4B34-ABD7-5146B81AA361}" srcOrd="0" destOrd="1" presId="urn:microsoft.com/office/officeart/2005/8/layout/hList6"/>
    <dgm:cxn modelId="{76C30863-8FA5-4893-AA2A-DCEC682DA66A}" type="presOf" srcId="{82EB4590-9741-4127-8D2D-7A85FB961420}" destId="{416EF80F-5467-4605-BB50-B91B4DFF3A4E}" srcOrd="0" destOrd="3" presId="urn:microsoft.com/office/officeart/2005/8/layout/hList6"/>
    <dgm:cxn modelId="{DBC86C45-4EE4-4385-8383-30B727687451}" type="presOf" srcId="{011E3BBF-6777-46AA-A903-430742D13F06}" destId="{9E03F282-DA9E-4714-A418-47CDA936B805}" srcOrd="0" destOrd="2" presId="urn:microsoft.com/office/officeart/2005/8/layout/hList6"/>
    <dgm:cxn modelId="{EB64C86B-9AA3-4CC7-B032-EC3BE246AFB9}" type="presOf" srcId="{EFDD5F61-F711-4608-8E55-0ACA46DBD7CA}" destId="{A10B47F1-60EC-4597-9A8D-0C07750642F2}" srcOrd="0" destOrd="3" presId="urn:microsoft.com/office/officeart/2005/8/layout/hList6"/>
    <dgm:cxn modelId="{6BD7E870-68BA-466A-86A2-6CBDCF8CC6E3}" type="presOf" srcId="{1BA544C7-4EDC-46EB-837A-6534D7CFB9D6}" destId="{A1AC50F6-78FF-4B34-ABD7-5146B81AA361}" srcOrd="0" destOrd="3" presId="urn:microsoft.com/office/officeart/2005/8/layout/hList6"/>
    <dgm:cxn modelId="{38BCC273-EC99-413A-A3D0-FDDDC3B4ABF3}" type="presOf" srcId="{F572D85B-A928-419A-86D9-603D2467E8FA}" destId="{9E03F282-DA9E-4714-A418-47CDA936B805}" srcOrd="0" destOrd="3" presId="urn:microsoft.com/office/officeart/2005/8/layout/hList6"/>
    <dgm:cxn modelId="{89486374-2C43-40FF-9955-0B8B5C095B03}" srcId="{2D806440-5E32-48CB-840A-17D7954924CC}" destId="{011E3BBF-6777-46AA-A903-430742D13F06}" srcOrd="1" destOrd="0" parTransId="{6C2048EB-7313-45A7-947C-A873AEDB3334}" sibTransId="{424090D1-19B7-4D4C-BB34-ED2A0B0D3EF9}"/>
    <dgm:cxn modelId="{E30FC676-AFB6-46FB-AE7D-F700D71EFA73}" srcId="{1C93B3B6-410B-4140-B1B1-9106DED99CC8}" destId="{1BA544C7-4EDC-46EB-837A-6534D7CFB9D6}" srcOrd="2" destOrd="0" parTransId="{A78FE5B4-D153-4F59-A9F5-C6F4A3BE4407}" sibTransId="{D52207AB-E03A-4A74-94C7-D8A0994F1E92}"/>
    <dgm:cxn modelId="{C8BE8D77-EA45-400C-A5C6-10A37035D286}" srcId="{1C93B3B6-410B-4140-B1B1-9106DED99CC8}" destId="{947E46F0-EE57-4624-A26A-B995C4629667}" srcOrd="1" destOrd="0" parTransId="{AC7CEF91-B8FE-4857-9FFF-9BD5EAB0C8EE}" sibTransId="{A3EBEFA7-E7CC-479A-9931-2AEBF656E2DA}"/>
    <dgm:cxn modelId="{995AC678-F2FA-494C-9ADA-5E5372799F42}" srcId="{27AD179B-5D5D-4083-B30B-ADAD0A7FE98F}" destId="{82EB4590-9741-4127-8D2D-7A85FB961420}" srcOrd="2" destOrd="0" parTransId="{25FCD1DE-80C3-4946-83E6-067F84988BFF}" sibTransId="{DBB3024E-6F94-4BD9-9EF5-9503801FFA5D}"/>
    <dgm:cxn modelId="{A0D5FD58-0F1E-4536-ADA2-CCD08EE5D4B0}" type="presOf" srcId="{1C93B3B6-410B-4140-B1B1-9106DED99CC8}" destId="{A1AC50F6-78FF-4B34-ABD7-5146B81AA361}" srcOrd="0" destOrd="0" presId="urn:microsoft.com/office/officeart/2005/8/layout/hList6"/>
    <dgm:cxn modelId="{4C624F83-26B6-4357-8FAC-37696C9E79AD}" srcId="{DAFB916F-0D71-4F9A-9966-96F95D24AAD6}" destId="{CB7E9533-0F7A-4FD4-87C2-594E89B3B2D5}" srcOrd="2" destOrd="0" parTransId="{33E296AF-CFB7-4F7A-92B9-C4731230BD12}" sibTransId="{282BD762-3A0D-4A1D-84F9-A537A2B2EBF9}"/>
    <dgm:cxn modelId="{BADA8384-7936-491D-90E0-4B7476A50856}" type="presOf" srcId="{72E53ECC-354B-4132-92B5-C61C306A5AF8}" destId="{A10B47F1-60EC-4597-9A8D-0C07750642F2}" srcOrd="0" destOrd="1" presId="urn:microsoft.com/office/officeart/2005/8/layout/hList6"/>
    <dgm:cxn modelId="{E8559E85-1EE3-4178-B428-20A9C4FCCDEE}" type="presOf" srcId="{FD5A0A80-3BF5-488C-BE64-8ED27C7BB462}" destId="{9E03F282-DA9E-4714-A418-47CDA936B805}" srcOrd="0" destOrd="1" presId="urn:microsoft.com/office/officeart/2005/8/layout/hList6"/>
    <dgm:cxn modelId="{CDCF1192-EB25-4A27-99D4-57EF31C8DB4E}" srcId="{27AD179B-5D5D-4083-B30B-ADAD0A7FE98F}" destId="{7EF2A3A6-DD00-42BE-BC4B-6D27685B2F41}" srcOrd="1" destOrd="0" parTransId="{AF1ECA25-A066-45AD-AF46-E33E3C98193D}" sibTransId="{8CF9B336-995C-435D-B987-9FDE7B134F85}"/>
    <dgm:cxn modelId="{8615ED96-EC9F-4D92-98BD-146899E6D18E}" type="presOf" srcId="{CB7E9533-0F7A-4FD4-87C2-594E89B3B2D5}" destId="{A10B47F1-60EC-4597-9A8D-0C07750642F2}" srcOrd="0" destOrd="0" presId="urn:microsoft.com/office/officeart/2005/8/layout/hList6"/>
    <dgm:cxn modelId="{491364B0-9ACF-437D-8287-CAF1B6B62291}" type="presOf" srcId="{27AD179B-5D5D-4083-B30B-ADAD0A7FE98F}" destId="{416EF80F-5467-4605-BB50-B91B4DFF3A4E}" srcOrd="0" destOrd="0" presId="urn:microsoft.com/office/officeart/2005/8/layout/hList6"/>
    <dgm:cxn modelId="{B1EE9AB3-E787-4257-AD95-FB7C16EA8C3B}" type="presOf" srcId="{DE3D0B78-8DCD-460A-9631-5486DDE807BB}" destId="{A10B47F1-60EC-4597-9A8D-0C07750642F2}" srcOrd="0" destOrd="2" presId="urn:microsoft.com/office/officeart/2005/8/layout/hList6"/>
    <dgm:cxn modelId="{4B4AD0B6-E881-4B50-BE3E-B5856D396602}" srcId="{2D806440-5E32-48CB-840A-17D7954924CC}" destId="{FD5A0A80-3BF5-488C-BE64-8ED27C7BB462}" srcOrd="0" destOrd="0" parTransId="{ECCA0DA7-E982-4CA9-98D1-15F063A72BA9}" sibTransId="{B77FEDEF-070D-4A38-8FFB-1C894D814BB6}"/>
    <dgm:cxn modelId="{831FEDB8-FFD2-4700-8BF5-8A61E2155FAD}" type="presOf" srcId="{2D806440-5E32-48CB-840A-17D7954924CC}" destId="{9E03F282-DA9E-4714-A418-47CDA936B805}" srcOrd="0" destOrd="0" presId="urn:microsoft.com/office/officeart/2005/8/layout/hList6"/>
    <dgm:cxn modelId="{FF2E27C7-813D-4D0F-AA98-875794FE98F8}" srcId="{DAFB916F-0D71-4F9A-9966-96F95D24AAD6}" destId="{27AD179B-5D5D-4083-B30B-ADAD0A7FE98F}" srcOrd="1" destOrd="0" parTransId="{02FFC4D2-073C-43B4-A2DE-591ED920741B}" sibTransId="{BDEFA4F2-5AD5-4122-BF24-A6DB1DC89332}"/>
    <dgm:cxn modelId="{1C271BCF-D1CB-4C79-A614-73A0DD56DBE6}" srcId="{DAFB916F-0D71-4F9A-9966-96F95D24AAD6}" destId="{2D806440-5E32-48CB-840A-17D7954924CC}" srcOrd="3" destOrd="0" parTransId="{10FF0105-91A0-4C65-BE99-86357344EEC4}" sibTransId="{F7342768-A0EF-46D0-9700-684B6DC5F4FB}"/>
    <dgm:cxn modelId="{0A68D3D3-72F0-44DF-858E-2263B5CB1C76}" srcId="{CB7E9533-0F7A-4FD4-87C2-594E89B3B2D5}" destId="{DE3D0B78-8DCD-460A-9631-5486DDE807BB}" srcOrd="1" destOrd="0" parTransId="{6E85C645-A993-4829-A067-BE210FED0C6E}" sibTransId="{F5908049-30EC-4E43-BD81-081E9A481B73}"/>
    <dgm:cxn modelId="{BE2546DA-B053-4FDB-9403-E8E00D75E954}" srcId="{CB7E9533-0F7A-4FD4-87C2-594E89B3B2D5}" destId="{72E53ECC-354B-4132-92B5-C61C306A5AF8}" srcOrd="0" destOrd="0" parTransId="{0C5B9B01-F47C-4180-81E3-5199422387F8}" sibTransId="{334E2647-4418-46A5-80B4-8A0D4294EDF9}"/>
    <dgm:cxn modelId="{C944E4FA-25C6-4BA9-9291-398CA939B800}" srcId="{27AD179B-5D5D-4083-B30B-ADAD0A7FE98F}" destId="{C9BF5627-7390-4A82-864C-B2B3B3293A72}" srcOrd="0" destOrd="0" parTransId="{2F4450BC-112C-41DA-ADD7-CDD68A4EE88C}" sibTransId="{852B2820-0AAA-49FF-9C2B-F949992EFC81}"/>
    <dgm:cxn modelId="{5C038231-2E7E-45A2-BE35-DD7CBAC7CBCC}" type="presParOf" srcId="{95AE66AB-3A7D-4A01-86E6-6B929EE631A4}" destId="{A1AC50F6-78FF-4B34-ABD7-5146B81AA361}" srcOrd="0" destOrd="0" presId="urn:microsoft.com/office/officeart/2005/8/layout/hList6"/>
    <dgm:cxn modelId="{2B31FF39-B0B3-47F0-8D18-2F5CD1AAE03D}" type="presParOf" srcId="{95AE66AB-3A7D-4A01-86E6-6B929EE631A4}" destId="{92B34CE7-C242-4EA8-A5BB-37BD0B134832}" srcOrd="1" destOrd="0" presId="urn:microsoft.com/office/officeart/2005/8/layout/hList6"/>
    <dgm:cxn modelId="{23D8DFB4-96B1-49AD-B8DA-318002D68C51}" type="presParOf" srcId="{95AE66AB-3A7D-4A01-86E6-6B929EE631A4}" destId="{416EF80F-5467-4605-BB50-B91B4DFF3A4E}" srcOrd="2" destOrd="0" presId="urn:microsoft.com/office/officeart/2005/8/layout/hList6"/>
    <dgm:cxn modelId="{F3F9E92F-ED66-43A0-AB16-AE17C041E068}" type="presParOf" srcId="{95AE66AB-3A7D-4A01-86E6-6B929EE631A4}" destId="{85B38F5C-CDD9-4F50-BF27-88E78386893E}" srcOrd="3" destOrd="0" presId="urn:microsoft.com/office/officeart/2005/8/layout/hList6"/>
    <dgm:cxn modelId="{A4246D86-0780-48DE-A92F-A77998D464A9}" type="presParOf" srcId="{95AE66AB-3A7D-4A01-86E6-6B929EE631A4}" destId="{A10B47F1-60EC-4597-9A8D-0C07750642F2}" srcOrd="4" destOrd="0" presId="urn:microsoft.com/office/officeart/2005/8/layout/hList6"/>
    <dgm:cxn modelId="{2EAA65F8-8C99-4B51-8F16-8DBA57F65506}" type="presParOf" srcId="{95AE66AB-3A7D-4A01-86E6-6B929EE631A4}" destId="{8F0BFAF9-BE38-408D-A39E-6FAA0B46C9E2}" srcOrd="5" destOrd="0" presId="urn:microsoft.com/office/officeart/2005/8/layout/hList6"/>
    <dgm:cxn modelId="{5F58F31C-0089-4FBF-896B-8149BB6790C1}" type="presParOf" srcId="{95AE66AB-3A7D-4A01-86E6-6B929EE631A4}" destId="{9E03F282-DA9E-4714-A418-47CDA936B805}" srcOrd="6" destOrd="0" presId="urn:microsoft.com/office/officeart/2005/8/layout/hList6"/>
  </dgm:cxnLst>
  <dgm:bg/>
  <dgm:whole>
    <a:ln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144B4C-F45A-4085-B5E5-5436F13CB0C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12F3F33-E5E7-4D49-8293-D7633FA524AD}">
      <dgm:prSet/>
      <dgm:spPr/>
      <dgm:t>
        <a:bodyPr/>
        <a:lstStyle/>
        <a:p>
          <a:r>
            <a:rPr lang="en-US"/>
            <a:t>To be held July 29 - August 1 in Washington, DC</a:t>
          </a:r>
        </a:p>
      </dgm:t>
    </dgm:pt>
    <dgm:pt modelId="{A7D849A8-B392-4980-B0D5-05EC4C968866}" type="parTrans" cxnId="{4DED1209-24ED-4382-91C9-321C1F6F9C85}">
      <dgm:prSet/>
      <dgm:spPr/>
      <dgm:t>
        <a:bodyPr/>
        <a:lstStyle/>
        <a:p>
          <a:endParaRPr lang="en-US"/>
        </a:p>
      </dgm:t>
    </dgm:pt>
    <dgm:pt modelId="{BF349ABC-4290-4C69-A547-E8298AAB3587}" type="sibTrans" cxnId="{4DED1209-24ED-4382-91C9-321C1F6F9C85}">
      <dgm:prSet/>
      <dgm:spPr/>
      <dgm:t>
        <a:bodyPr/>
        <a:lstStyle/>
        <a:p>
          <a:endParaRPr lang="en-US"/>
        </a:p>
      </dgm:t>
    </dgm:pt>
    <dgm:pt modelId="{E7AD7F93-E427-4350-9458-61948025E036}">
      <dgm:prSet/>
      <dgm:spPr/>
      <dgm:t>
        <a:bodyPr/>
        <a:lstStyle/>
        <a:p>
          <a:r>
            <a:rPr lang="en-US"/>
            <a:t>2.5 day conference</a:t>
          </a:r>
        </a:p>
      </dgm:t>
    </dgm:pt>
    <dgm:pt modelId="{A4580B40-F2B6-4E3F-97D5-CF14B4F04884}" type="parTrans" cxnId="{1F8D4B26-00E6-4C31-A886-8097C867269F}">
      <dgm:prSet/>
      <dgm:spPr/>
      <dgm:t>
        <a:bodyPr/>
        <a:lstStyle/>
        <a:p>
          <a:endParaRPr lang="en-US"/>
        </a:p>
      </dgm:t>
    </dgm:pt>
    <dgm:pt modelId="{C4F4B2EB-FC97-45A1-9B11-BA9BE7281835}" type="sibTrans" cxnId="{1F8D4B26-00E6-4C31-A886-8097C867269F}">
      <dgm:prSet/>
      <dgm:spPr/>
      <dgm:t>
        <a:bodyPr/>
        <a:lstStyle/>
        <a:p>
          <a:endParaRPr lang="en-US"/>
        </a:p>
      </dgm:t>
    </dgm:pt>
    <dgm:pt modelId="{CDA40E45-6C88-443F-9294-A44A393771F1}">
      <dgm:prSet/>
      <dgm:spPr/>
      <dgm:t>
        <a:bodyPr/>
        <a:lstStyle/>
        <a:p>
          <a:r>
            <a:rPr lang="en-US"/>
            <a:t>Poster session focused on implementation of best practices</a:t>
          </a:r>
        </a:p>
      </dgm:t>
    </dgm:pt>
    <dgm:pt modelId="{6191EF08-A6B4-41F7-AF35-BA3238A82601}" type="parTrans" cxnId="{D08436F6-D78C-4C29-8FC9-B2CA2AE2C9E0}">
      <dgm:prSet/>
      <dgm:spPr/>
      <dgm:t>
        <a:bodyPr/>
        <a:lstStyle/>
        <a:p>
          <a:endParaRPr lang="en-US"/>
        </a:p>
      </dgm:t>
    </dgm:pt>
    <dgm:pt modelId="{CAAE90F7-8DFF-4A0D-B356-D0F2154BD391}" type="sibTrans" cxnId="{D08436F6-D78C-4C29-8FC9-B2CA2AE2C9E0}">
      <dgm:prSet/>
      <dgm:spPr/>
      <dgm:t>
        <a:bodyPr/>
        <a:lstStyle/>
        <a:p>
          <a:endParaRPr lang="en-US"/>
        </a:p>
      </dgm:t>
    </dgm:pt>
    <dgm:pt modelId="{0402DA71-9422-42B2-BC27-490E216BAFBD}">
      <dgm:prSet/>
      <dgm:spPr/>
      <dgm:t>
        <a:bodyPr/>
        <a:lstStyle/>
        <a:p>
          <a:r>
            <a:rPr lang="en-US"/>
            <a:t>DoD has invited 12 SMEs to present breakout and didactic sessions.</a:t>
          </a:r>
        </a:p>
      </dgm:t>
    </dgm:pt>
    <dgm:pt modelId="{5993372D-F782-49D3-B720-30240AC755E9}" type="parTrans" cxnId="{57CC78DD-24BF-4456-B717-EEA859A00610}">
      <dgm:prSet/>
      <dgm:spPr/>
      <dgm:t>
        <a:bodyPr/>
        <a:lstStyle/>
        <a:p>
          <a:endParaRPr lang="en-US"/>
        </a:p>
      </dgm:t>
    </dgm:pt>
    <dgm:pt modelId="{ECB6C5DD-FC58-4109-952B-6CD9B4247A1F}" type="sibTrans" cxnId="{57CC78DD-24BF-4456-B717-EEA859A00610}">
      <dgm:prSet/>
      <dgm:spPr/>
      <dgm:t>
        <a:bodyPr/>
        <a:lstStyle/>
        <a:p>
          <a:endParaRPr lang="en-US"/>
        </a:p>
      </dgm:t>
    </dgm:pt>
    <dgm:pt modelId="{4CD10B1B-D854-4F95-9599-A330101EF79E}">
      <dgm:prSet/>
      <dgm:spPr/>
      <dgm:t>
        <a:bodyPr/>
        <a:lstStyle/>
        <a:p>
          <a:r>
            <a:rPr lang="en-US"/>
            <a:t>200 participant capacity (100 VA and 100 DoD participants)</a:t>
          </a:r>
        </a:p>
      </dgm:t>
    </dgm:pt>
    <dgm:pt modelId="{E4454D08-04CB-4429-A719-E28C28D8695F}" type="parTrans" cxnId="{3B660D4C-9248-4BB4-9722-533E2E5A51A9}">
      <dgm:prSet/>
      <dgm:spPr/>
      <dgm:t>
        <a:bodyPr/>
        <a:lstStyle/>
        <a:p>
          <a:endParaRPr lang="en-US"/>
        </a:p>
      </dgm:t>
    </dgm:pt>
    <dgm:pt modelId="{71AF6213-7BCA-496C-97F7-04E44C65A398}" type="sibTrans" cxnId="{3B660D4C-9248-4BB4-9722-533E2E5A51A9}">
      <dgm:prSet/>
      <dgm:spPr/>
      <dgm:t>
        <a:bodyPr/>
        <a:lstStyle/>
        <a:p>
          <a:endParaRPr lang="en-US"/>
        </a:p>
      </dgm:t>
    </dgm:pt>
    <dgm:pt modelId="{D490EF3D-D08F-4B14-A965-02D3C7198FB7}" type="pres">
      <dgm:prSet presAssocID="{5C144B4C-F45A-4085-B5E5-5436F13CB0CE}" presName="diagram" presStyleCnt="0">
        <dgm:presLayoutVars>
          <dgm:dir/>
          <dgm:resizeHandles val="exact"/>
        </dgm:presLayoutVars>
      </dgm:prSet>
      <dgm:spPr/>
    </dgm:pt>
    <dgm:pt modelId="{EC6E96B3-AF85-424F-B266-6FC47D315DBD}" type="pres">
      <dgm:prSet presAssocID="{012F3F33-E5E7-4D49-8293-D7633FA524AD}" presName="node" presStyleLbl="node1" presStyleIdx="0" presStyleCnt="5">
        <dgm:presLayoutVars>
          <dgm:bulletEnabled val="1"/>
        </dgm:presLayoutVars>
      </dgm:prSet>
      <dgm:spPr/>
    </dgm:pt>
    <dgm:pt modelId="{D8DD183B-2817-49E1-AC93-6251CE7FCDF1}" type="pres">
      <dgm:prSet presAssocID="{BF349ABC-4290-4C69-A547-E8298AAB3587}" presName="sibTrans" presStyleCnt="0"/>
      <dgm:spPr/>
    </dgm:pt>
    <dgm:pt modelId="{E5804BE8-AD90-4027-BB10-04733994C8B0}" type="pres">
      <dgm:prSet presAssocID="{E7AD7F93-E427-4350-9458-61948025E036}" presName="node" presStyleLbl="node1" presStyleIdx="1" presStyleCnt="5">
        <dgm:presLayoutVars>
          <dgm:bulletEnabled val="1"/>
        </dgm:presLayoutVars>
      </dgm:prSet>
      <dgm:spPr/>
    </dgm:pt>
    <dgm:pt modelId="{28F59169-7C16-4D14-9E6E-3D95B3F44E68}" type="pres">
      <dgm:prSet presAssocID="{C4F4B2EB-FC97-45A1-9B11-BA9BE7281835}" presName="sibTrans" presStyleCnt="0"/>
      <dgm:spPr/>
    </dgm:pt>
    <dgm:pt modelId="{703549B9-C040-4E38-B489-FB1B933C07CD}" type="pres">
      <dgm:prSet presAssocID="{CDA40E45-6C88-443F-9294-A44A393771F1}" presName="node" presStyleLbl="node1" presStyleIdx="2" presStyleCnt="5">
        <dgm:presLayoutVars>
          <dgm:bulletEnabled val="1"/>
        </dgm:presLayoutVars>
      </dgm:prSet>
      <dgm:spPr/>
    </dgm:pt>
    <dgm:pt modelId="{4D17D418-6054-4AC6-9F9B-1FFB19989D57}" type="pres">
      <dgm:prSet presAssocID="{CAAE90F7-8DFF-4A0D-B356-D0F2154BD391}" presName="sibTrans" presStyleCnt="0"/>
      <dgm:spPr/>
    </dgm:pt>
    <dgm:pt modelId="{EF0B62F2-046F-4085-BEDA-1B7CD6759B00}" type="pres">
      <dgm:prSet presAssocID="{0402DA71-9422-42B2-BC27-490E216BAFBD}" presName="node" presStyleLbl="node1" presStyleIdx="3" presStyleCnt="5">
        <dgm:presLayoutVars>
          <dgm:bulletEnabled val="1"/>
        </dgm:presLayoutVars>
      </dgm:prSet>
      <dgm:spPr/>
    </dgm:pt>
    <dgm:pt modelId="{4F6C53FA-52A0-4860-A2A5-EA178E384B88}" type="pres">
      <dgm:prSet presAssocID="{ECB6C5DD-FC58-4109-952B-6CD9B4247A1F}" presName="sibTrans" presStyleCnt="0"/>
      <dgm:spPr/>
    </dgm:pt>
    <dgm:pt modelId="{429178F6-D627-456C-BAAC-E9FA4668EC17}" type="pres">
      <dgm:prSet presAssocID="{4CD10B1B-D854-4F95-9599-A330101EF79E}" presName="node" presStyleLbl="node1" presStyleIdx="4" presStyleCnt="5">
        <dgm:presLayoutVars>
          <dgm:bulletEnabled val="1"/>
        </dgm:presLayoutVars>
      </dgm:prSet>
      <dgm:spPr/>
    </dgm:pt>
  </dgm:ptLst>
  <dgm:cxnLst>
    <dgm:cxn modelId="{4DED1209-24ED-4382-91C9-321C1F6F9C85}" srcId="{5C144B4C-F45A-4085-B5E5-5436F13CB0CE}" destId="{012F3F33-E5E7-4D49-8293-D7633FA524AD}" srcOrd="0" destOrd="0" parTransId="{A7D849A8-B392-4980-B0D5-05EC4C968866}" sibTransId="{BF349ABC-4290-4C69-A547-E8298AAB3587}"/>
    <dgm:cxn modelId="{1F8D4B26-00E6-4C31-A886-8097C867269F}" srcId="{5C144B4C-F45A-4085-B5E5-5436F13CB0CE}" destId="{E7AD7F93-E427-4350-9458-61948025E036}" srcOrd="1" destOrd="0" parTransId="{A4580B40-F2B6-4E3F-97D5-CF14B4F04884}" sibTransId="{C4F4B2EB-FC97-45A1-9B11-BA9BE7281835}"/>
    <dgm:cxn modelId="{3B660D4C-9248-4BB4-9722-533E2E5A51A9}" srcId="{5C144B4C-F45A-4085-B5E5-5436F13CB0CE}" destId="{4CD10B1B-D854-4F95-9599-A330101EF79E}" srcOrd="4" destOrd="0" parTransId="{E4454D08-04CB-4429-A719-E28C28D8695F}" sibTransId="{71AF6213-7BCA-496C-97F7-04E44C65A398}"/>
    <dgm:cxn modelId="{B97FCA4F-BA45-4498-B9CC-AD48E5A2490F}" type="presOf" srcId="{5C144B4C-F45A-4085-B5E5-5436F13CB0CE}" destId="{D490EF3D-D08F-4B14-A965-02D3C7198FB7}" srcOrd="0" destOrd="0" presId="urn:microsoft.com/office/officeart/2005/8/layout/default"/>
    <dgm:cxn modelId="{7BEDC383-477E-4B3E-A3CE-14D3732F95B9}" type="presOf" srcId="{CDA40E45-6C88-443F-9294-A44A393771F1}" destId="{703549B9-C040-4E38-B489-FB1B933C07CD}" srcOrd="0" destOrd="0" presId="urn:microsoft.com/office/officeart/2005/8/layout/default"/>
    <dgm:cxn modelId="{E5974886-3A29-45E5-85D4-7186E897B038}" type="presOf" srcId="{0402DA71-9422-42B2-BC27-490E216BAFBD}" destId="{EF0B62F2-046F-4085-BEDA-1B7CD6759B00}" srcOrd="0" destOrd="0" presId="urn:microsoft.com/office/officeart/2005/8/layout/default"/>
    <dgm:cxn modelId="{6F596E8E-46E6-4272-9F05-A3FED1FBC1DB}" type="presOf" srcId="{E7AD7F93-E427-4350-9458-61948025E036}" destId="{E5804BE8-AD90-4027-BB10-04733994C8B0}" srcOrd="0" destOrd="0" presId="urn:microsoft.com/office/officeart/2005/8/layout/default"/>
    <dgm:cxn modelId="{5BB573A0-658B-40E4-8FCC-ACE72F0CD507}" type="presOf" srcId="{4CD10B1B-D854-4F95-9599-A330101EF79E}" destId="{429178F6-D627-456C-BAAC-E9FA4668EC17}" srcOrd="0" destOrd="0" presId="urn:microsoft.com/office/officeart/2005/8/layout/default"/>
    <dgm:cxn modelId="{88F5C5B9-AA17-4666-AE1C-519D2D62E00F}" type="presOf" srcId="{012F3F33-E5E7-4D49-8293-D7633FA524AD}" destId="{EC6E96B3-AF85-424F-B266-6FC47D315DBD}" srcOrd="0" destOrd="0" presId="urn:microsoft.com/office/officeart/2005/8/layout/default"/>
    <dgm:cxn modelId="{57CC78DD-24BF-4456-B717-EEA859A00610}" srcId="{5C144B4C-F45A-4085-B5E5-5436F13CB0CE}" destId="{0402DA71-9422-42B2-BC27-490E216BAFBD}" srcOrd="3" destOrd="0" parTransId="{5993372D-F782-49D3-B720-30240AC755E9}" sibTransId="{ECB6C5DD-FC58-4109-952B-6CD9B4247A1F}"/>
    <dgm:cxn modelId="{D08436F6-D78C-4C29-8FC9-B2CA2AE2C9E0}" srcId="{5C144B4C-F45A-4085-B5E5-5436F13CB0CE}" destId="{CDA40E45-6C88-443F-9294-A44A393771F1}" srcOrd="2" destOrd="0" parTransId="{6191EF08-A6B4-41F7-AF35-BA3238A82601}" sibTransId="{CAAE90F7-8DFF-4A0D-B356-D0F2154BD391}"/>
    <dgm:cxn modelId="{1AECAC54-2DC9-476C-B9E8-3674AF57EC40}" type="presParOf" srcId="{D490EF3D-D08F-4B14-A965-02D3C7198FB7}" destId="{EC6E96B3-AF85-424F-B266-6FC47D315DBD}" srcOrd="0" destOrd="0" presId="urn:microsoft.com/office/officeart/2005/8/layout/default"/>
    <dgm:cxn modelId="{4D220AD9-1432-4589-89F5-8CD41D0987CC}" type="presParOf" srcId="{D490EF3D-D08F-4B14-A965-02D3C7198FB7}" destId="{D8DD183B-2817-49E1-AC93-6251CE7FCDF1}" srcOrd="1" destOrd="0" presId="urn:microsoft.com/office/officeart/2005/8/layout/default"/>
    <dgm:cxn modelId="{FB4D537E-4F04-4D98-94C0-26CCDB34FC61}" type="presParOf" srcId="{D490EF3D-D08F-4B14-A965-02D3C7198FB7}" destId="{E5804BE8-AD90-4027-BB10-04733994C8B0}" srcOrd="2" destOrd="0" presId="urn:microsoft.com/office/officeart/2005/8/layout/default"/>
    <dgm:cxn modelId="{C3F2FEA9-BFB7-4BC0-B578-C163978A8B72}" type="presParOf" srcId="{D490EF3D-D08F-4B14-A965-02D3C7198FB7}" destId="{28F59169-7C16-4D14-9E6E-3D95B3F44E68}" srcOrd="3" destOrd="0" presId="urn:microsoft.com/office/officeart/2005/8/layout/default"/>
    <dgm:cxn modelId="{B351C8BD-6233-4ADB-A007-FE283CFC7900}" type="presParOf" srcId="{D490EF3D-D08F-4B14-A965-02D3C7198FB7}" destId="{703549B9-C040-4E38-B489-FB1B933C07CD}" srcOrd="4" destOrd="0" presId="urn:microsoft.com/office/officeart/2005/8/layout/default"/>
    <dgm:cxn modelId="{59A2CA27-89B0-4A45-AE0D-528C9ED0B3BF}" type="presParOf" srcId="{D490EF3D-D08F-4B14-A965-02D3C7198FB7}" destId="{4D17D418-6054-4AC6-9F9B-1FFB19989D57}" srcOrd="5" destOrd="0" presId="urn:microsoft.com/office/officeart/2005/8/layout/default"/>
    <dgm:cxn modelId="{7954A2B0-BE10-46AE-81CA-B53D4A786C9E}" type="presParOf" srcId="{D490EF3D-D08F-4B14-A965-02D3C7198FB7}" destId="{EF0B62F2-046F-4085-BEDA-1B7CD6759B00}" srcOrd="6" destOrd="0" presId="urn:microsoft.com/office/officeart/2005/8/layout/default"/>
    <dgm:cxn modelId="{C254E3CB-A041-4DF4-A8AD-6D6F0ED5D0F6}" type="presParOf" srcId="{D490EF3D-D08F-4B14-A965-02D3C7198FB7}" destId="{4F6C53FA-52A0-4860-A2A5-EA178E384B88}" srcOrd="7" destOrd="0" presId="urn:microsoft.com/office/officeart/2005/8/layout/default"/>
    <dgm:cxn modelId="{7DD91CDE-948C-426D-80C0-169BAAAA2071}" type="presParOf" srcId="{D490EF3D-D08F-4B14-A965-02D3C7198FB7}" destId="{429178F6-D627-456C-BAAC-E9FA4668EC1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DF4D7-CDDE-4862-AAA8-447B8BD7851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3E5414C-1477-4CC7-910D-6E677613802C}">
      <dgm:prSet/>
      <dgm:spPr/>
      <dgm:t>
        <a:bodyPr/>
        <a:lstStyle/>
        <a:p>
          <a:r>
            <a:rPr lang="en-US"/>
            <a:t>Lifestyle Medicine</a:t>
          </a:r>
        </a:p>
      </dgm:t>
    </dgm:pt>
    <dgm:pt modelId="{44F105BE-F979-4D72-8F17-C358F78B78B6}" type="parTrans" cxnId="{B19A7CE6-C26B-4667-99FC-82E730CB14A8}">
      <dgm:prSet/>
      <dgm:spPr/>
      <dgm:t>
        <a:bodyPr/>
        <a:lstStyle/>
        <a:p>
          <a:endParaRPr lang="en-US"/>
        </a:p>
      </dgm:t>
    </dgm:pt>
    <dgm:pt modelId="{F987917F-52F7-441F-AEAC-C91C598C3FB7}" type="sibTrans" cxnId="{B19A7CE6-C26B-4667-99FC-82E730CB14A8}">
      <dgm:prSet/>
      <dgm:spPr/>
      <dgm:t>
        <a:bodyPr/>
        <a:lstStyle/>
        <a:p>
          <a:endParaRPr lang="en-US"/>
        </a:p>
      </dgm:t>
    </dgm:pt>
    <dgm:pt modelId="{B5C8DDF2-5C05-4957-9675-612EF43A26DE}">
      <dgm:prSet/>
      <dgm:spPr/>
      <dgm:t>
        <a:bodyPr/>
        <a:lstStyle/>
        <a:p>
          <a:r>
            <a:rPr lang="en-US"/>
            <a:t>Intersectionality</a:t>
          </a:r>
        </a:p>
      </dgm:t>
    </dgm:pt>
    <dgm:pt modelId="{5C327799-7CE3-4BD7-99B2-1EC474A47FD2}" type="parTrans" cxnId="{CA5A80DB-9747-480B-9188-5B9D5058F61A}">
      <dgm:prSet/>
      <dgm:spPr/>
      <dgm:t>
        <a:bodyPr/>
        <a:lstStyle/>
        <a:p>
          <a:endParaRPr lang="en-US"/>
        </a:p>
      </dgm:t>
    </dgm:pt>
    <dgm:pt modelId="{C09906E2-CB33-4451-A745-9AB8E3064CCD}" type="sibTrans" cxnId="{CA5A80DB-9747-480B-9188-5B9D5058F61A}">
      <dgm:prSet/>
      <dgm:spPr/>
      <dgm:t>
        <a:bodyPr/>
        <a:lstStyle/>
        <a:p>
          <a:endParaRPr lang="en-US"/>
        </a:p>
      </dgm:t>
    </dgm:pt>
    <dgm:pt modelId="{C325DA36-6A5E-4D00-94E1-9D8953AD7082}">
      <dgm:prSet/>
      <dgm:spPr/>
      <dgm:t>
        <a:bodyPr/>
        <a:lstStyle/>
        <a:p>
          <a:r>
            <a:rPr lang="en-US"/>
            <a:t>Eating Disorders and Disordered Eating Behaviors</a:t>
          </a:r>
        </a:p>
      </dgm:t>
    </dgm:pt>
    <dgm:pt modelId="{6DC95954-6BCB-4D5F-80EC-B8C5BBFB6BA0}" type="parTrans" cxnId="{0E5544B6-F9EA-4837-A171-74A0F9909D9A}">
      <dgm:prSet/>
      <dgm:spPr/>
      <dgm:t>
        <a:bodyPr/>
        <a:lstStyle/>
        <a:p>
          <a:endParaRPr lang="en-US"/>
        </a:p>
      </dgm:t>
    </dgm:pt>
    <dgm:pt modelId="{85ADCC51-7177-4471-B870-27893183600D}" type="sibTrans" cxnId="{0E5544B6-F9EA-4837-A171-74A0F9909D9A}">
      <dgm:prSet/>
      <dgm:spPr/>
      <dgm:t>
        <a:bodyPr/>
        <a:lstStyle/>
        <a:p>
          <a:endParaRPr lang="en-US"/>
        </a:p>
      </dgm:t>
    </dgm:pt>
    <dgm:pt modelId="{0C76E9D7-04BC-4BF5-AE3F-0DD98CE886CC}">
      <dgm:prSet/>
      <dgm:spPr/>
      <dgm:t>
        <a:bodyPr/>
        <a:lstStyle/>
        <a:p>
          <a:r>
            <a:rPr lang="en-US"/>
            <a:t>Gender-Affirming Behavioral Health Care</a:t>
          </a:r>
        </a:p>
      </dgm:t>
    </dgm:pt>
    <dgm:pt modelId="{21B990CE-78AB-4C1B-9260-0C3A089339C2}" type="parTrans" cxnId="{D7FCEB60-E729-40B7-8991-BCD663AA3948}">
      <dgm:prSet/>
      <dgm:spPr/>
      <dgm:t>
        <a:bodyPr/>
        <a:lstStyle/>
        <a:p>
          <a:endParaRPr lang="en-US"/>
        </a:p>
      </dgm:t>
    </dgm:pt>
    <dgm:pt modelId="{4C90A301-45F7-4476-9B79-2EE1E9C553C7}" type="sibTrans" cxnId="{D7FCEB60-E729-40B7-8991-BCD663AA3948}">
      <dgm:prSet/>
      <dgm:spPr/>
      <dgm:t>
        <a:bodyPr/>
        <a:lstStyle/>
        <a:p>
          <a:endParaRPr lang="en-US"/>
        </a:p>
      </dgm:t>
    </dgm:pt>
    <dgm:pt modelId="{2ADE5C3F-EF5D-4330-94AE-0047E8123FBF}">
      <dgm:prSet/>
      <dgm:spPr/>
      <dgm:t>
        <a:bodyPr/>
        <a:lstStyle/>
        <a:p>
          <a:r>
            <a:rPr lang="en-US"/>
            <a:t>Maternal Behavioral Health</a:t>
          </a:r>
        </a:p>
      </dgm:t>
    </dgm:pt>
    <dgm:pt modelId="{1E59178B-1FA7-4E17-9404-E25E12113462}" type="parTrans" cxnId="{D608316F-0273-4669-9728-C5CC42F6D033}">
      <dgm:prSet/>
      <dgm:spPr/>
      <dgm:t>
        <a:bodyPr/>
        <a:lstStyle/>
        <a:p>
          <a:endParaRPr lang="en-US"/>
        </a:p>
      </dgm:t>
    </dgm:pt>
    <dgm:pt modelId="{BA9F76BE-F669-4004-9669-5661C4883DA8}" type="sibTrans" cxnId="{D608316F-0273-4669-9728-C5CC42F6D033}">
      <dgm:prSet/>
      <dgm:spPr/>
      <dgm:t>
        <a:bodyPr/>
        <a:lstStyle/>
        <a:p>
          <a:endParaRPr lang="en-US"/>
        </a:p>
      </dgm:t>
    </dgm:pt>
    <dgm:pt modelId="{A2B7011D-E7F3-485D-968A-853CCD5C7507}">
      <dgm:prSet/>
      <dgm:spPr/>
      <dgm:t>
        <a:bodyPr/>
        <a:lstStyle/>
        <a:p>
          <a:r>
            <a:rPr lang="en-US"/>
            <a:t>Reproductive Health</a:t>
          </a:r>
        </a:p>
      </dgm:t>
    </dgm:pt>
    <dgm:pt modelId="{DB6EBE7F-D3F1-45D7-B194-E42BB7369D58}" type="parTrans" cxnId="{D270F8EA-5320-47DF-88AF-E2EE758B71D3}">
      <dgm:prSet/>
      <dgm:spPr/>
      <dgm:t>
        <a:bodyPr/>
        <a:lstStyle/>
        <a:p>
          <a:endParaRPr lang="en-US"/>
        </a:p>
      </dgm:t>
    </dgm:pt>
    <dgm:pt modelId="{81D61612-030D-4C8F-8C91-9A0BC1DC5B0F}" type="sibTrans" cxnId="{D270F8EA-5320-47DF-88AF-E2EE758B71D3}">
      <dgm:prSet/>
      <dgm:spPr/>
      <dgm:t>
        <a:bodyPr/>
        <a:lstStyle/>
        <a:p>
          <a:endParaRPr lang="en-US"/>
        </a:p>
      </dgm:t>
    </dgm:pt>
    <dgm:pt modelId="{36553468-8446-49FA-8493-45E70F045F1A}">
      <dgm:prSet/>
      <dgm:spPr/>
      <dgm:t>
        <a:bodyPr/>
        <a:lstStyle/>
        <a:p>
          <a:r>
            <a:rPr lang="en-US" dirty="0"/>
            <a:t>Women’s Mental Health Across the Lifespan</a:t>
          </a:r>
        </a:p>
      </dgm:t>
    </dgm:pt>
    <dgm:pt modelId="{1AA3EF85-5790-4C6E-B305-8EB110532CA0}" type="parTrans" cxnId="{34B8D62F-7B64-4EA9-8C46-511AB0FDD583}">
      <dgm:prSet/>
      <dgm:spPr/>
      <dgm:t>
        <a:bodyPr/>
        <a:lstStyle/>
        <a:p>
          <a:endParaRPr lang="en-US"/>
        </a:p>
      </dgm:t>
    </dgm:pt>
    <dgm:pt modelId="{2CD21F30-02F7-40A9-8CB7-645AEA274C5E}" type="sibTrans" cxnId="{34B8D62F-7B64-4EA9-8C46-511AB0FDD583}">
      <dgm:prSet/>
      <dgm:spPr/>
      <dgm:t>
        <a:bodyPr/>
        <a:lstStyle/>
        <a:p>
          <a:endParaRPr lang="en-US"/>
        </a:p>
      </dgm:t>
    </dgm:pt>
    <dgm:pt modelId="{95B066A1-3728-4858-9CB7-D98BE9DEA101}" type="pres">
      <dgm:prSet presAssocID="{265DF4D7-CDDE-4862-AAA8-447B8BD7851A}" presName="diagram" presStyleCnt="0">
        <dgm:presLayoutVars>
          <dgm:dir/>
          <dgm:resizeHandles val="exact"/>
        </dgm:presLayoutVars>
      </dgm:prSet>
      <dgm:spPr/>
    </dgm:pt>
    <dgm:pt modelId="{3993BD0D-3A70-4EEE-8756-606574A85E27}" type="pres">
      <dgm:prSet presAssocID="{53E5414C-1477-4CC7-910D-6E677613802C}" presName="node" presStyleLbl="node1" presStyleIdx="0" presStyleCnt="7">
        <dgm:presLayoutVars>
          <dgm:bulletEnabled val="1"/>
        </dgm:presLayoutVars>
      </dgm:prSet>
      <dgm:spPr/>
    </dgm:pt>
    <dgm:pt modelId="{299C439B-B7B2-413E-AF71-BFC8EE4AA91A}" type="pres">
      <dgm:prSet presAssocID="{F987917F-52F7-441F-AEAC-C91C598C3FB7}" presName="sibTrans" presStyleCnt="0"/>
      <dgm:spPr/>
    </dgm:pt>
    <dgm:pt modelId="{562AD4DC-5EA6-48D5-B0A3-973480EF774C}" type="pres">
      <dgm:prSet presAssocID="{B5C8DDF2-5C05-4957-9675-612EF43A26DE}" presName="node" presStyleLbl="node1" presStyleIdx="1" presStyleCnt="7">
        <dgm:presLayoutVars>
          <dgm:bulletEnabled val="1"/>
        </dgm:presLayoutVars>
      </dgm:prSet>
      <dgm:spPr/>
    </dgm:pt>
    <dgm:pt modelId="{9314F0A6-4D42-442E-8AC6-BA73FD3194CB}" type="pres">
      <dgm:prSet presAssocID="{C09906E2-CB33-4451-A745-9AB8E3064CCD}" presName="sibTrans" presStyleCnt="0"/>
      <dgm:spPr/>
    </dgm:pt>
    <dgm:pt modelId="{3247C890-6FC3-4202-8379-E15E45A2C78E}" type="pres">
      <dgm:prSet presAssocID="{C325DA36-6A5E-4D00-94E1-9D8953AD7082}" presName="node" presStyleLbl="node1" presStyleIdx="2" presStyleCnt="7">
        <dgm:presLayoutVars>
          <dgm:bulletEnabled val="1"/>
        </dgm:presLayoutVars>
      </dgm:prSet>
      <dgm:spPr/>
    </dgm:pt>
    <dgm:pt modelId="{5988E069-F87F-4A57-8DB6-3984172C4DEC}" type="pres">
      <dgm:prSet presAssocID="{85ADCC51-7177-4471-B870-27893183600D}" presName="sibTrans" presStyleCnt="0"/>
      <dgm:spPr/>
    </dgm:pt>
    <dgm:pt modelId="{AFFE04B7-427A-4ABC-8951-9A769F1FDC04}" type="pres">
      <dgm:prSet presAssocID="{0C76E9D7-04BC-4BF5-AE3F-0DD98CE886CC}" presName="node" presStyleLbl="node1" presStyleIdx="3" presStyleCnt="7">
        <dgm:presLayoutVars>
          <dgm:bulletEnabled val="1"/>
        </dgm:presLayoutVars>
      </dgm:prSet>
      <dgm:spPr/>
    </dgm:pt>
    <dgm:pt modelId="{94868D91-C499-4BDA-9357-6F534AFA909F}" type="pres">
      <dgm:prSet presAssocID="{4C90A301-45F7-4476-9B79-2EE1E9C553C7}" presName="sibTrans" presStyleCnt="0"/>
      <dgm:spPr/>
    </dgm:pt>
    <dgm:pt modelId="{AEA84A5C-4F5B-4562-931F-7EB234C72392}" type="pres">
      <dgm:prSet presAssocID="{2ADE5C3F-EF5D-4330-94AE-0047E8123FBF}" presName="node" presStyleLbl="node1" presStyleIdx="4" presStyleCnt="7">
        <dgm:presLayoutVars>
          <dgm:bulletEnabled val="1"/>
        </dgm:presLayoutVars>
      </dgm:prSet>
      <dgm:spPr/>
    </dgm:pt>
    <dgm:pt modelId="{819FC327-ED53-4291-AA82-C29D4DDE9298}" type="pres">
      <dgm:prSet presAssocID="{BA9F76BE-F669-4004-9669-5661C4883DA8}" presName="sibTrans" presStyleCnt="0"/>
      <dgm:spPr/>
    </dgm:pt>
    <dgm:pt modelId="{478665BF-1FEC-42BD-A9C2-01689B6E9342}" type="pres">
      <dgm:prSet presAssocID="{A2B7011D-E7F3-485D-968A-853CCD5C7507}" presName="node" presStyleLbl="node1" presStyleIdx="5" presStyleCnt="7">
        <dgm:presLayoutVars>
          <dgm:bulletEnabled val="1"/>
        </dgm:presLayoutVars>
      </dgm:prSet>
      <dgm:spPr/>
    </dgm:pt>
    <dgm:pt modelId="{F5DD154D-875A-44C7-8815-86D24C5F643E}" type="pres">
      <dgm:prSet presAssocID="{81D61612-030D-4C8F-8C91-9A0BC1DC5B0F}" presName="sibTrans" presStyleCnt="0"/>
      <dgm:spPr/>
    </dgm:pt>
    <dgm:pt modelId="{BD535CF3-963D-42A2-AD95-25FDCABAE58E}" type="pres">
      <dgm:prSet presAssocID="{36553468-8446-49FA-8493-45E70F045F1A}" presName="node" presStyleLbl="node1" presStyleIdx="6" presStyleCnt="7">
        <dgm:presLayoutVars>
          <dgm:bulletEnabled val="1"/>
        </dgm:presLayoutVars>
      </dgm:prSet>
      <dgm:spPr/>
    </dgm:pt>
  </dgm:ptLst>
  <dgm:cxnLst>
    <dgm:cxn modelId="{34B8D62F-7B64-4EA9-8C46-511AB0FDD583}" srcId="{265DF4D7-CDDE-4862-AAA8-447B8BD7851A}" destId="{36553468-8446-49FA-8493-45E70F045F1A}" srcOrd="6" destOrd="0" parTransId="{1AA3EF85-5790-4C6E-B305-8EB110532CA0}" sibTransId="{2CD21F30-02F7-40A9-8CB7-645AEA274C5E}"/>
    <dgm:cxn modelId="{5DA19D37-90BF-4868-BC4C-EF84B2149F53}" type="presOf" srcId="{C325DA36-6A5E-4D00-94E1-9D8953AD7082}" destId="{3247C890-6FC3-4202-8379-E15E45A2C78E}" srcOrd="0" destOrd="0" presId="urn:microsoft.com/office/officeart/2005/8/layout/default"/>
    <dgm:cxn modelId="{09829D39-DA23-44CC-B0ED-1162D8BA39DA}" type="presOf" srcId="{265DF4D7-CDDE-4862-AAA8-447B8BD7851A}" destId="{95B066A1-3728-4858-9CB7-D98BE9DEA101}" srcOrd="0" destOrd="0" presId="urn:microsoft.com/office/officeart/2005/8/layout/default"/>
    <dgm:cxn modelId="{1A81D05B-22C3-41A7-BE77-BDC91BB8BFBA}" type="presOf" srcId="{B5C8DDF2-5C05-4957-9675-612EF43A26DE}" destId="{562AD4DC-5EA6-48D5-B0A3-973480EF774C}" srcOrd="0" destOrd="0" presId="urn:microsoft.com/office/officeart/2005/8/layout/default"/>
    <dgm:cxn modelId="{C147285C-2F7C-414F-A68E-5A2339D37866}" type="presOf" srcId="{A2B7011D-E7F3-485D-968A-853CCD5C7507}" destId="{478665BF-1FEC-42BD-A9C2-01689B6E9342}" srcOrd="0" destOrd="0" presId="urn:microsoft.com/office/officeart/2005/8/layout/default"/>
    <dgm:cxn modelId="{4ECB475E-30A0-4660-9500-A080ABA04FF1}" type="presOf" srcId="{53E5414C-1477-4CC7-910D-6E677613802C}" destId="{3993BD0D-3A70-4EEE-8756-606574A85E27}" srcOrd="0" destOrd="0" presId="urn:microsoft.com/office/officeart/2005/8/layout/default"/>
    <dgm:cxn modelId="{D7FCEB60-E729-40B7-8991-BCD663AA3948}" srcId="{265DF4D7-CDDE-4862-AAA8-447B8BD7851A}" destId="{0C76E9D7-04BC-4BF5-AE3F-0DD98CE886CC}" srcOrd="3" destOrd="0" parTransId="{21B990CE-78AB-4C1B-9260-0C3A089339C2}" sibTransId="{4C90A301-45F7-4476-9B79-2EE1E9C553C7}"/>
    <dgm:cxn modelId="{09302549-0F25-4B2B-98CF-CDCC90B01493}" type="presOf" srcId="{0C76E9D7-04BC-4BF5-AE3F-0DD98CE886CC}" destId="{AFFE04B7-427A-4ABC-8951-9A769F1FDC04}" srcOrd="0" destOrd="0" presId="urn:microsoft.com/office/officeart/2005/8/layout/default"/>
    <dgm:cxn modelId="{D608316F-0273-4669-9728-C5CC42F6D033}" srcId="{265DF4D7-CDDE-4862-AAA8-447B8BD7851A}" destId="{2ADE5C3F-EF5D-4330-94AE-0047E8123FBF}" srcOrd="4" destOrd="0" parTransId="{1E59178B-1FA7-4E17-9404-E25E12113462}" sibTransId="{BA9F76BE-F669-4004-9669-5661C4883DA8}"/>
    <dgm:cxn modelId="{4C410AAE-C1C3-4F56-B799-A5B265CAE52D}" type="presOf" srcId="{2ADE5C3F-EF5D-4330-94AE-0047E8123FBF}" destId="{AEA84A5C-4F5B-4562-931F-7EB234C72392}" srcOrd="0" destOrd="0" presId="urn:microsoft.com/office/officeart/2005/8/layout/default"/>
    <dgm:cxn modelId="{0E5544B6-F9EA-4837-A171-74A0F9909D9A}" srcId="{265DF4D7-CDDE-4862-AAA8-447B8BD7851A}" destId="{C325DA36-6A5E-4D00-94E1-9D8953AD7082}" srcOrd="2" destOrd="0" parTransId="{6DC95954-6BCB-4D5F-80EC-B8C5BBFB6BA0}" sibTransId="{85ADCC51-7177-4471-B870-27893183600D}"/>
    <dgm:cxn modelId="{50DB51CE-32A4-44F8-9E50-77C76BA39001}" type="presOf" srcId="{36553468-8446-49FA-8493-45E70F045F1A}" destId="{BD535CF3-963D-42A2-AD95-25FDCABAE58E}" srcOrd="0" destOrd="0" presId="urn:microsoft.com/office/officeart/2005/8/layout/default"/>
    <dgm:cxn modelId="{CA5A80DB-9747-480B-9188-5B9D5058F61A}" srcId="{265DF4D7-CDDE-4862-AAA8-447B8BD7851A}" destId="{B5C8DDF2-5C05-4957-9675-612EF43A26DE}" srcOrd="1" destOrd="0" parTransId="{5C327799-7CE3-4BD7-99B2-1EC474A47FD2}" sibTransId="{C09906E2-CB33-4451-A745-9AB8E3064CCD}"/>
    <dgm:cxn modelId="{B19A7CE6-C26B-4667-99FC-82E730CB14A8}" srcId="{265DF4D7-CDDE-4862-AAA8-447B8BD7851A}" destId="{53E5414C-1477-4CC7-910D-6E677613802C}" srcOrd="0" destOrd="0" parTransId="{44F105BE-F979-4D72-8F17-C358F78B78B6}" sibTransId="{F987917F-52F7-441F-AEAC-C91C598C3FB7}"/>
    <dgm:cxn modelId="{D270F8EA-5320-47DF-88AF-E2EE758B71D3}" srcId="{265DF4D7-CDDE-4862-AAA8-447B8BD7851A}" destId="{A2B7011D-E7F3-485D-968A-853CCD5C7507}" srcOrd="5" destOrd="0" parTransId="{DB6EBE7F-D3F1-45D7-B194-E42BB7369D58}" sibTransId="{81D61612-030D-4C8F-8C91-9A0BC1DC5B0F}"/>
    <dgm:cxn modelId="{26D7492A-EBA0-44D0-9E57-F19031311203}" type="presParOf" srcId="{95B066A1-3728-4858-9CB7-D98BE9DEA101}" destId="{3993BD0D-3A70-4EEE-8756-606574A85E27}" srcOrd="0" destOrd="0" presId="urn:microsoft.com/office/officeart/2005/8/layout/default"/>
    <dgm:cxn modelId="{BC2DA1B6-9448-4652-B301-8FB80272E719}" type="presParOf" srcId="{95B066A1-3728-4858-9CB7-D98BE9DEA101}" destId="{299C439B-B7B2-413E-AF71-BFC8EE4AA91A}" srcOrd="1" destOrd="0" presId="urn:microsoft.com/office/officeart/2005/8/layout/default"/>
    <dgm:cxn modelId="{99BE658C-CBA1-4C8D-ADF7-8569AE0F82F2}" type="presParOf" srcId="{95B066A1-3728-4858-9CB7-D98BE9DEA101}" destId="{562AD4DC-5EA6-48D5-B0A3-973480EF774C}" srcOrd="2" destOrd="0" presId="urn:microsoft.com/office/officeart/2005/8/layout/default"/>
    <dgm:cxn modelId="{D45C8127-7366-46CF-AF88-81434066CE92}" type="presParOf" srcId="{95B066A1-3728-4858-9CB7-D98BE9DEA101}" destId="{9314F0A6-4D42-442E-8AC6-BA73FD3194CB}" srcOrd="3" destOrd="0" presId="urn:microsoft.com/office/officeart/2005/8/layout/default"/>
    <dgm:cxn modelId="{1BD5B7B7-B1CC-45DA-96CC-9162FCA4894C}" type="presParOf" srcId="{95B066A1-3728-4858-9CB7-D98BE9DEA101}" destId="{3247C890-6FC3-4202-8379-E15E45A2C78E}" srcOrd="4" destOrd="0" presId="urn:microsoft.com/office/officeart/2005/8/layout/default"/>
    <dgm:cxn modelId="{BA400080-4F0F-4B3F-960D-D44518474315}" type="presParOf" srcId="{95B066A1-3728-4858-9CB7-D98BE9DEA101}" destId="{5988E069-F87F-4A57-8DB6-3984172C4DEC}" srcOrd="5" destOrd="0" presId="urn:microsoft.com/office/officeart/2005/8/layout/default"/>
    <dgm:cxn modelId="{56D92166-1182-4D33-A575-AF24915FE4D6}" type="presParOf" srcId="{95B066A1-3728-4858-9CB7-D98BE9DEA101}" destId="{AFFE04B7-427A-4ABC-8951-9A769F1FDC04}" srcOrd="6" destOrd="0" presId="urn:microsoft.com/office/officeart/2005/8/layout/default"/>
    <dgm:cxn modelId="{0D0DF71F-8BCC-4152-92B8-55396258D3E5}" type="presParOf" srcId="{95B066A1-3728-4858-9CB7-D98BE9DEA101}" destId="{94868D91-C499-4BDA-9357-6F534AFA909F}" srcOrd="7" destOrd="0" presId="urn:microsoft.com/office/officeart/2005/8/layout/default"/>
    <dgm:cxn modelId="{29557598-06DC-41E6-975B-832AE06E54EC}" type="presParOf" srcId="{95B066A1-3728-4858-9CB7-D98BE9DEA101}" destId="{AEA84A5C-4F5B-4562-931F-7EB234C72392}" srcOrd="8" destOrd="0" presId="urn:microsoft.com/office/officeart/2005/8/layout/default"/>
    <dgm:cxn modelId="{21FFBFA5-BCF2-423D-BDAC-6E6510BB5A7D}" type="presParOf" srcId="{95B066A1-3728-4858-9CB7-D98BE9DEA101}" destId="{819FC327-ED53-4291-AA82-C29D4DDE9298}" srcOrd="9" destOrd="0" presId="urn:microsoft.com/office/officeart/2005/8/layout/default"/>
    <dgm:cxn modelId="{A8F41F57-251B-45BB-AF73-5D4986C81312}" type="presParOf" srcId="{95B066A1-3728-4858-9CB7-D98BE9DEA101}" destId="{478665BF-1FEC-42BD-A9C2-01689B6E9342}" srcOrd="10" destOrd="0" presId="urn:microsoft.com/office/officeart/2005/8/layout/default"/>
    <dgm:cxn modelId="{34CD6B65-C288-4F7F-A5D3-4625148632A4}" type="presParOf" srcId="{95B066A1-3728-4858-9CB7-D98BE9DEA101}" destId="{F5DD154D-875A-44C7-8815-86D24C5F643E}" srcOrd="11" destOrd="0" presId="urn:microsoft.com/office/officeart/2005/8/layout/default"/>
    <dgm:cxn modelId="{2B4273CB-2231-4D4F-AA66-556014600A33}" type="presParOf" srcId="{95B066A1-3728-4858-9CB7-D98BE9DEA101}" destId="{BD535CF3-963D-42A2-AD95-25FDCABAE58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A3560C-A308-470A-9545-9AE5A454E15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B36867D-267A-4363-9E01-5E00692A2D5E}">
      <dgm:prSet/>
      <dgm:spPr/>
      <dgm:t>
        <a:bodyPr/>
        <a:lstStyle/>
        <a:p>
          <a:r>
            <a:rPr lang="en-US"/>
            <a:t>DoDI 6310.09 “Health Care Management for Patients Associated with Sexual Assault,” May 7, 2019 states that care should be…</a:t>
          </a:r>
        </a:p>
      </dgm:t>
    </dgm:pt>
    <dgm:pt modelId="{BA74A296-5E86-449C-986D-672984D27315}" type="parTrans" cxnId="{22BAC9E3-7C9B-4D02-BF43-C699A0769EED}">
      <dgm:prSet/>
      <dgm:spPr/>
      <dgm:t>
        <a:bodyPr/>
        <a:lstStyle/>
        <a:p>
          <a:endParaRPr lang="en-US"/>
        </a:p>
      </dgm:t>
    </dgm:pt>
    <dgm:pt modelId="{3FAF4012-4663-4505-B724-536967178958}" type="sibTrans" cxnId="{22BAC9E3-7C9B-4D02-BF43-C699A0769EED}">
      <dgm:prSet/>
      <dgm:spPr/>
      <dgm:t>
        <a:bodyPr/>
        <a:lstStyle/>
        <a:p>
          <a:endParaRPr lang="en-US"/>
        </a:p>
      </dgm:t>
    </dgm:pt>
    <dgm:pt modelId="{619D2D97-55B5-4869-B818-23217DDDF13A}">
      <dgm:prSet/>
      <dgm:spPr/>
      <dgm:t>
        <a:bodyPr/>
        <a:lstStyle/>
        <a:p>
          <a:r>
            <a:rPr lang="en-US" b="0" dirty="0"/>
            <a:t>Trauma-informed</a:t>
          </a:r>
        </a:p>
      </dgm:t>
    </dgm:pt>
    <dgm:pt modelId="{F3837F61-BC8C-427B-AE7B-DE114124F3CF}" type="parTrans" cxnId="{922DC9F5-510F-4F33-8453-1C3B0AD9C136}">
      <dgm:prSet/>
      <dgm:spPr/>
      <dgm:t>
        <a:bodyPr/>
        <a:lstStyle/>
        <a:p>
          <a:endParaRPr lang="en-US"/>
        </a:p>
      </dgm:t>
    </dgm:pt>
    <dgm:pt modelId="{62BEF0A4-CF65-4BB7-9DAB-DCDB7B9C3565}" type="sibTrans" cxnId="{922DC9F5-510F-4F33-8453-1C3B0AD9C136}">
      <dgm:prSet/>
      <dgm:spPr/>
      <dgm:t>
        <a:bodyPr/>
        <a:lstStyle/>
        <a:p>
          <a:endParaRPr lang="en-US"/>
        </a:p>
      </dgm:t>
    </dgm:pt>
    <dgm:pt modelId="{2A0D3BB6-A077-4D1A-9570-917119BF0CF5}">
      <dgm:prSet/>
      <dgm:spPr/>
      <dgm:t>
        <a:bodyPr/>
        <a:lstStyle/>
        <a:p>
          <a:r>
            <a:rPr lang="en-US" dirty="0"/>
            <a:t>Gender responsive</a:t>
          </a:r>
        </a:p>
      </dgm:t>
    </dgm:pt>
    <dgm:pt modelId="{92525E59-901A-4642-B021-54B9D8D2AFD4}" type="parTrans" cxnId="{B9B00779-ADF4-48BF-888B-CF6BB633A1EA}">
      <dgm:prSet/>
      <dgm:spPr/>
      <dgm:t>
        <a:bodyPr/>
        <a:lstStyle/>
        <a:p>
          <a:endParaRPr lang="en-US"/>
        </a:p>
      </dgm:t>
    </dgm:pt>
    <dgm:pt modelId="{27C0DD81-D513-4B7B-8102-1DBF7E77E8AB}" type="sibTrans" cxnId="{B9B00779-ADF4-48BF-888B-CF6BB633A1EA}">
      <dgm:prSet/>
      <dgm:spPr/>
      <dgm:t>
        <a:bodyPr/>
        <a:lstStyle/>
        <a:p>
          <a:endParaRPr lang="en-US"/>
        </a:p>
      </dgm:t>
    </dgm:pt>
    <dgm:pt modelId="{D1402E74-46AF-44E9-B857-3020DD4DB33F}">
      <dgm:prSet/>
      <dgm:spPr/>
      <dgm:t>
        <a:bodyPr/>
        <a:lstStyle/>
        <a:p>
          <a:r>
            <a:rPr lang="en-US"/>
            <a:t>DoDI 6400.06 “Domestic Abuse Involving DoD Military and Certain Affiliated Personnel,”</a:t>
          </a:r>
        </a:p>
      </dgm:t>
    </dgm:pt>
    <dgm:pt modelId="{E88192C4-20F9-4857-A7CE-BD847E57D3A4}" type="parTrans" cxnId="{F80D649A-2D5E-49C5-B8DC-D6036304E42C}">
      <dgm:prSet/>
      <dgm:spPr/>
      <dgm:t>
        <a:bodyPr/>
        <a:lstStyle/>
        <a:p>
          <a:endParaRPr lang="en-US"/>
        </a:p>
      </dgm:t>
    </dgm:pt>
    <dgm:pt modelId="{43F4ECE0-CD73-4512-B6BF-D5860276233E}" type="sibTrans" cxnId="{F80D649A-2D5E-49C5-B8DC-D6036304E42C}">
      <dgm:prSet/>
      <dgm:spPr/>
      <dgm:t>
        <a:bodyPr/>
        <a:lstStyle/>
        <a:p>
          <a:endParaRPr lang="en-US"/>
        </a:p>
      </dgm:t>
    </dgm:pt>
    <dgm:pt modelId="{A8312BCC-BABD-419E-9E89-E2B190C358BA}">
      <dgm:prSet/>
      <dgm:spPr/>
      <dgm:t>
        <a:bodyPr/>
        <a:lstStyle/>
        <a:p>
          <a:r>
            <a:rPr lang="en-US" dirty="0"/>
            <a:t>“Provide services that are </a:t>
          </a:r>
          <a:r>
            <a:rPr lang="en-US" b="0" i="1" dirty="0"/>
            <a:t>culturally informed and respectful of gender and sexual orientation</a:t>
          </a:r>
          <a:r>
            <a:rPr lang="en-US" dirty="0"/>
            <a:t>”</a:t>
          </a:r>
        </a:p>
      </dgm:t>
    </dgm:pt>
    <dgm:pt modelId="{58A2C84A-CBE8-485D-B975-3E2611F6BE17}" type="parTrans" cxnId="{43B7DE56-8053-461E-BC70-6E4BCE6E30BF}">
      <dgm:prSet/>
      <dgm:spPr/>
      <dgm:t>
        <a:bodyPr/>
        <a:lstStyle/>
        <a:p>
          <a:endParaRPr lang="en-US"/>
        </a:p>
      </dgm:t>
    </dgm:pt>
    <dgm:pt modelId="{E3CF76AD-0841-4243-ABBD-A64F56079070}" type="sibTrans" cxnId="{43B7DE56-8053-461E-BC70-6E4BCE6E30BF}">
      <dgm:prSet/>
      <dgm:spPr/>
      <dgm:t>
        <a:bodyPr/>
        <a:lstStyle/>
        <a:p>
          <a:endParaRPr lang="en-US"/>
        </a:p>
      </dgm:t>
    </dgm:pt>
    <dgm:pt modelId="{84FBCC95-A2B6-4BBA-9C85-21BA5038F671}">
      <dgm:prSet/>
      <dgm:spPr/>
      <dgm:t>
        <a:bodyPr/>
        <a:lstStyle/>
        <a:p>
          <a:r>
            <a:rPr lang="en-US" dirty="0"/>
            <a:t>DHA-AI 6490.01 “Behavioral Health System of Care”</a:t>
          </a:r>
        </a:p>
      </dgm:t>
    </dgm:pt>
    <dgm:pt modelId="{66250BF3-DE6A-4237-BD30-8980A2F05015}" type="parTrans" cxnId="{0FFFF002-383C-4E91-B8E1-D14451D3B706}">
      <dgm:prSet/>
      <dgm:spPr/>
    </dgm:pt>
    <dgm:pt modelId="{4B94D66C-4CBB-4976-82D4-A499D22E5419}" type="sibTrans" cxnId="{0FFFF002-383C-4E91-B8E1-D14451D3B706}">
      <dgm:prSet/>
      <dgm:spPr/>
    </dgm:pt>
    <dgm:pt modelId="{5AA719E1-97EE-4B3E-B5CA-68E15D593AC8}">
      <dgm:prSet/>
      <dgm:spPr/>
      <dgm:t>
        <a:bodyPr/>
        <a:lstStyle/>
        <a:p>
          <a:r>
            <a:rPr lang="en-US" dirty="0"/>
            <a:t>Inclusive Behavioral Health mission…in support of the BH needs of women, black, indigenous people, people of color, LGBT communities and other underserved populations</a:t>
          </a:r>
        </a:p>
      </dgm:t>
    </dgm:pt>
    <dgm:pt modelId="{D6460EA3-77CB-4EE7-8664-8C67E6F44786}" type="parTrans" cxnId="{E958A30D-DCBA-4A22-ABAC-BE0FFC9FD620}">
      <dgm:prSet/>
      <dgm:spPr/>
    </dgm:pt>
    <dgm:pt modelId="{72E0FC66-844E-4131-B2A4-4B5831276A93}" type="sibTrans" cxnId="{E958A30D-DCBA-4A22-ABAC-BE0FFC9FD620}">
      <dgm:prSet/>
      <dgm:spPr/>
    </dgm:pt>
    <dgm:pt modelId="{4ED337DA-35FF-423A-A7A9-39CC34A5D786}" type="pres">
      <dgm:prSet presAssocID="{62A3560C-A308-470A-9545-9AE5A454E157}" presName="linear" presStyleCnt="0">
        <dgm:presLayoutVars>
          <dgm:animLvl val="lvl"/>
          <dgm:resizeHandles val="exact"/>
        </dgm:presLayoutVars>
      </dgm:prSet>
      <dgm:spPr/>
    </dgm:pt>
    <dgm:pt modelId="{419083FD-1A64-4D00-BE5E-151F9344DDD6}" type="pres">
      <dgm:prSet presAssocID="{7B36867D-267A-4363-9E01-5E00692A2D5E}" presName="parentText" presStyleLbl="node1" presStyleIdx="0" presStyleCnt="3">
        <dgm:presLayoutVars>
          <dgm:chMax val="0"/>
          <dgm:bulletEnabled val="1"/>
        </dgm:presLayoutVars>
      </dgm:prSet>
      <dgm:spPr/>
    </dgm:pt>
    <dgm:pt modelId="{B6B872A3-2EF7-4D59-A911-D2F45448BF03}" type="pres">
      <dgm:prSet presAssocID="{7B36867D-267A-4363-9E01-5E00692A2D5E}" presName="childText" presStyleLbl="revTx" presStyleIdx="0" presStyleCnt="3">
        <dgm:presLayoutVars>
          <dgm:bulletEnabled val="1"/>
        </dgm:presLayoutVars>
      </dgm:prSet>
      <dgm:spPr/>
    </dgm:pt>
    <dgm:pt modelId="{8D42D38A-60BC-4A20-B362-D2FF166626E7}" type="pres">
      <dgm:prSet presAssocID="{D1402E74-46AF-44E9-B857-3020DD4DB33F}" presName="parentText" presStyleLbl="node1" presStyleIdx="1" presStyleCnt="3">
        <dgm:presLayoutVars>
          <dgm:chMax val="0"/>
          <dgm:bulletEnabled val="1"/>
        </dgm:presLayoutVars>
      </dgm:prSet>
      <dgm:spPr/>
    </dgm:pt>
    <dgm:pt modelId="{41BA047B-5A0C-40F0-8F68-04400012272B}" type="pres">
      <dgm:prSet presAssocID="{D1402E74-46AF-44E9-B857-3020DD4DB33F}" presName="childText" presStyleLbl="revTx" presStyleIdx="1" presStyleCnt="3">
        <dgm:presLayoutVars>
          <dgm:bulletEnabled val="1"/>
        </dgm:presLayoutVars>
      </dgm:prSet>
      <dgm:spPr/>
    </dgm:pt>
    <dgm:pt modelId="{94C55C4B-582F-4232-A236-83201638BEF8}" type="pres">
      <dgm:prSet presAssocID="{84FBCC95-A2B6-4BBA-9C85-21BA5038F671}" presName="parentText" presStyleLbl="node1" presStyleIdx="2" presStyleCnt="3">
        <dgm:presLayoutVars>
          <dgm:chMax val="0"/>
          <dgm:bulletEnabled val="1"/>
        </dgm:presLayoutVars>
      </dgm:prSet>
      <dgm:spPr/>
    </dgm:pt>
    <dgm:pt modelId="{FF617536-13CF-45FD-BF79-5408C6F7EE26}" type="pres">
      <dgm:prSet presAssocID="{84FBCC95-A2B6-4BBA-9C85-21BA5038F671}" presName="childText" presStyleLbl="revTx" presStyleIdx="2" presStyleCnt="3">
        <dgm:presLayoutVars>
          <dgm:bulletEnabled val="1"/>
        </dgm:presLayoutVars>
      </dgm:prSet>
      <dgm:spPr/>
    </dgm:pt>
  </dgm:ptLst>
  <dgm:cxnLst>
    <dgm:cxn modelId="{0FFFF002-383C-4E91-B8E1-D14451D3B706}" srcId="{62A3560C-A308-470A-9545-9AE5A454E157}" destId="{84FBCC95-A2B6-4BBA-9C85-21BA5038F671}" srcOrd="2" destOrd="0" parTransId="{66250BF3-DE6A-4237-BD30-8980A2F05015}" sibTransId="{4B94D66C-4CBB-4976-82D4-A499D22E5419}"/>
    <dgm:cxn modelId="{E958A30D-DCBA-4A22-ABAC-BE0FFC9FD620}" srcId="{84FBCC95-A2B6-4BBA-9C85-21BA5038F671}" destId="{5AA719E1-97EE-4B3E-B5CA-68E15D593AC8}" srcOrd="0" destOrd="0" parTransId="{D6460EA3-77CB-4EE7-8664-8C67E6F44786}" sibTransId="{72E0FC66-844E-4131-B2A4-4B5831276A93}"/>
    <dgm:cxn modelId="{A3BC9016-79B4-4B72-A02B-AA5364C6C727}" type="presOf" srcId="{619D2D97-55B5-4869-B818-23217DDDF13A}" destId="{B6B872A3-2EF7-4D59-A911-D2F45448BF03}" srcOrd="0" destOrd="0" presId="urn:microsoft.com/office/officeart/2005/8/layout/vList2"/>
    <dgm:cxn modelId="{21159D30-48F3-407A-A048-02206D281C8F}" type="presOf" srcId="{5AA719E1-97EE-4B3E-B5CA-68E15D593AC8}" destId="{FF617536-13CF-45FD-BF79-5408C6F7EE26}" srcOrd="0" destOrd="0" presId="urn:microsoft.com/office/officeart/2005/8/layout/vList2"/>
    <dgm:cxn modelId="{2EC6CC46-19DE-4B57-B882-9AC33101055B}" type="presOf" srcId="{2A0D3BB6-A077-4D1A-9570-917119BF0CF5}" destId="{B6B872A3-2EF7-4D59-A911-D2F45448BF03}" srcOrd="0" destOrd="1" presId="urn:microsoft.com/office/officeart/2005/8/layout/vList2"/>
    <dgm:cxn modelId="{DAFEED6A-06D0-46BA-8DC9-4F77681CE1AB}" type="presOf" srcId="{A8312BCC-BABD-419E-9E89-E2B190C358BA}" destId="{41BA047B-5A0C-40F0-8F68-04400012272B}" srcOrd="0" destOrd="0" presId="urn:microsoft.com/office/officeart/2005/8/layout/vList2"/>
    <dgm:cxn modelId="{BF127E6D-8534-41C3-AADB-9C365218AF05}" type="presOf" srcId="{D1402E74-46AF-44E9-B857-3020DD4DB33F}" destId="{8D42D38A-60BC-4A20-B362-D2FF166626E7}" srcOrd="0" destOrd="0" presId="urn:microsoft.com/office/officeart/2005/8/layout/vList2"/>
    <dgm:cxn modelId="{EA96834E-BE1A-479E-AE1F-C76A29F815AA}" type="presOf" srcId="{62A3560C-A308-470A-9545-9AE5A454E157}" destId="{4ED337DA-35FF-423A-A7A9-39CC34A5D786}" srcOrd="0" destOrd="0" presId="urn:microsoft.com/office/officeart/2005/8/layout/vList2"/>
    <dgm:cxn modelId="{43B7DE56-8053-461E-BC70-6E4BCE6E30BF}" srcId="{D1402E74-46AF-44E9-B857-3020DD4DB33F}" destId="{A8312BCC-BABD-419E-9E89-E2B190C358BA}" srcOrd="0" destOrd="0" parTransId="{58A2C84A-CBE8-485D-B975-3E2611F6BE17}" sibTransId="{E3CF76AD-0841-4243-ABBD-A64F56079070}"/>
    <dgm:cxn modelId="{B9B00779-ADF4-48BF-888B-CF6BB633A1EA}" srcId="{7B36867D-267A-4363-9E01-5E00692A2D5E}" destId="{2A0D3BB6-A077-4D1A-9570-917119BF0CF5}" srcOrd="1" destOrd="0" parTransId="{92525E59-901A-4642-B021-54B9D8D2AFD4}" sibTransId="{27C0DD81-D513-4B7B-8102-1DBF7E77E8AB}"/>
    <dgm:cxn modelId="{07CB4092-AE77-474F-92C0-E4EDAA0AB19C}" type="presOf" srcId="{84FBCC95-A2B6-4BBA-9C85-21BA5038F671}" destId="{94C55C4B-582F-4232-A236-83201638BEF8}" srcOrd="0" destOrd="0" presId="urn:microsoft.com/office/officeart/2005/8/layout/vList2"/>
    <dgm:cxn modelId="{F80D649A-2D5E-49C5-B8DC-D6036304E42C}" srcId="{62A3560C-A308-470A-9545-9AE5A454E157}" destId="{D1402E74-46AF-44E9-B857-3020DD4DB33F}" srcOrd="1" destOrd="0" parTransId="{E88192C4-20F9-4857-A7CE-BD847E57D3A4}" sibTransId="{43F4ECE0-CD73-4512-B6BF-D5860276233E}"/>
    <dgm:cxn modelId="{22BAC9E3-7C9B-4D02-BF43-C699A0769EED}" srcId="{62A3560C-A308-470A-9545-9AE5A454E157}" destId="{7B36867D-267A-4363-9E01-5E00692A2D5E}" srcOrd="0" destOrd="0" parTransId="{BA74A296-5E86-449C-986D-672984D27315}" sibTransId="{3FAF4012-4663-4505-B724-536967178958}"/>
    <dgm:cxn modelId="{51B4A0F1-46A2-4867-B28A-12E8E4489701}" type="presOf" srcId="{7B36867D-267A-4363-9E01-5E00692A2D5E}" destId="{419083FD-1A64-4D00-BE5E-151F9344DDD6}" srcOrd="0" destOrd="0" presId="urn:microsoft.com/office/officeart/2005/8/layout/vList2"/>
    <dgm:cxn modelId="{922DC9F5-510F-4F33-8453-1C3B0AD9C136}" srcId="{7B36867D-267A-4363-9E01-5E00692A2D5E}" destId="{619D2D97-55B5-4869-B818-23217DDDF13A}" srcOrd="0" destOrd="0" parTransId="{F3837F61-BC8C-427B-AE7B-DE114124F3CF}" sibTransId="{62BEF0A4-CF65-4BB7-9DAB-DCDB7B9C3565}"/>
    <dgm:cxn modelId="{7E845505-4E4E-41E0-A78C-8ABFA010BF01}" type="presParOf" srcId="{4ED337DA-35FF-423A-A7A9-39CC34A5D786}" destId="{419083FD-1A64-4D00-BE5E-151F9344DDD6}" srcOrd="0" destOrd="0" presId="urn:microsoft.com/office/officeart/2005/8/layout/vList2"/>
    <dgm:cxn modelId="{7B1D20F3-8927-4743-B655-89C9F0CFC17B}" type="presParOf" srcId="{4ED337DA-35FF-423A-A7A9-39CC34A5D786}" destId="{B6B872A3-2EF7-4D59-A911-D2F45448BF03}" srcOrd="1" destOrd="0" presId="urn:microsoft.com/office/officeart/2005/8/layout/vList2"/>
    <dgm:cxn modelId="{C60137FD-6EBE-4037-B7C1-909BB0D513B9}" type="presParOf" srcId="{4ED337DA-35FF-423A-A7A9-39CC34A5D786}" destId="{8D42D38A-60BC-4A20-B362-D2FF166626E7}" srcOrd="2" destOrd="0" presId="urn:microsoft.com/office/officeart/2005/8/layout/vList2"/>
    <dgm:cxn modelId="{EC34A6D7-1777-466A-948C-58E2F53256EA}" type="presParOf" srcId="{4ED337DA-35FF-423A-A7A9-39CC34A5D786}" destId="{41BA047B-5A0C-40F0-8F68-04400012272B}" srcOrd="3" destOrd="0" presId="urn:microsoft.com/office/officeart/2005/8/layout/vList2"/>
    <dgm:cxn modelId="{65742C91-70A9-46F6-AAEE-DF8F2B1C8AD4}" type="presParOf" srcId="{4ED337DA-35FF-423A-A7A9-39CC34A5D786}" destId="{94C55C4B-582F-4232-A236-83201638BEF8}" srcOrd="4" destOrd="0" presId="urn:microsoft.com/office/officeart/2005/8/layout/vList2"/>
    <dgm:cxn modelId="{69D4FD23-2768-4ED6-9833-AA404EB64EAE}" type="presParOf" srcId="{4ED337DA-35FF-423A-A7A9-39CC34A5D786}" destId="{FF617536-13CF-45FD-BF79-5408C6F7EE2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5ABD43-3839-4F20-A1BE-7597F4D1633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B33BB6-A054-4A54-BE96-DEC18F7DBF9D}">
      <dgm:prSet/>
      <dgm:spPr/>
      <dgm:t>
        <a:bodyPr/>
        <a:lstStyle/>
        <a:p>
          <a:r>
            <a:rPr lang="en-US" b="1"/>
            <a:t>Established by</a:t>
          </a:r>
          <a:endParaRPr lang="en-US"/>
        </a:p>
      </dgm:t>
    </dgm:pt>
    <dgm:pt modelId="{54A13E46-336E-4825-9E0C-B67E3F7A08BE}" type="parTrans" cxnId="{94AB7C94-7738-4786-967E-155B203528C9}">
      <dgm:prSet/>
      <dgm:spPr/>
      <dgm:t>
        <a:bodyPr/>
        <a:lstStyle/>
        <a:p>
          <a:endParaRPr lang="en-US"/>
        </a:p>
      </dgm:t>
    </dgm:pt>
    <dgm:pt modelId="{CE81E776-221F-4A4B-A933-E5DEEF68DB39}" type="sibTrans" cxnId="{94AB7C94-7738-4786-967E-155B203528C9}">
      <dgm:prSet/>
      <dgm:spPr/>
      <dgm:t>
        <a:bodyPr/>
        <a:lstStyle/>
        <a:p>
          <a:endParaRPr lang="en-US"/>
        </a:p>
      </dgm:t>
    </dgm:pt>
    <dgm:pt modelId="{247134AD-7FD4-4473-B88F-36AF4A03D8C8}">
      <dgm:prSet/>
      <dgm:spPr/>
      <dgm:t>
        <a:bodyPr/>
        <a:lstStyle/>
        <a:p>
          <a:r>
            <a:rPr lang="en-US" b="1" dirty="0"/>
            <a:t>Mission</a:t>
          </a:r>
          <a:endParaRPr lang="en-US" dirty="0"/>
        </a:p>
      </dgm:t>
    </dgm:pt>
    <dgm:pt modelId="{197E3830-3106-4425-A87D-78961946AC0D}" type="parTrans" cxnId="{B4466973-C071-4C81-94AB-7D60881A159F}">
      <dgm:prSet/>
      <dgm:spPr/>
      <dgm:t>
        <a:bodyPr/>
        <a:lstStyle/>
        <a:p>
          <a:endParaRPr lang="en-US"/>
        </a:p>
      </dgm:t>
    </dgm:pt>
    <dgm:pt modelId="{44270922-CC9E-4B86-8604-23F82C06DFD3}" type="sibTrans" cxnId="{B4466973-C071-4C81-94AB-7D60881A159F}">
      <dgm:prSet/>
      <dgm:spPr/>
      <dgm:t>
        <a:bodyPr/>
        <a:lstStyle/>
        <a:p>
          <a:endParaRPr lang="en-US"/>
        </a:p>
      </dgm:t>
    </dgm:pt>
    <dgm:pt modelId="{400AE1EF-94A8-4184-90AB-B9A981998DB2}">
      <dgm:prSet/>
      <dgm:spPr/>
      <dgm:t>
        <a:bodyPr/>
        <a:lstStyle/>
        <a:p>
          <a:r>
            <a:rPr lang="en-US" b="1"/>
            <a:t>Research Scope</a:t>
          </a:r>
          <a:endParaRPr lang="en-US"/>
        </a:p>
      </dgm:t>
    </dgm:pt>
    <dgm:pt modelId="{106ED66C-72BE-4FAB-9188-246804E54036}" type="parTrans" cxnId="{84676252-29AD-4D5C-8AC0-0C1D95D5AA6D}">
      <dgm:prSet/>
      <dgm:spPr/>
      <dgm:t>
        <a:bodyPr/>
        <a:lstStyle/>
        <a:p>
          <a:endParaRPr lang="en-US"/>
        </a:p>
      </dgm:t>
    </dgm:pt>
    <dgm:pt modelId="{C757BDB6-D750-40C0-A62A-1B8120F0B773}" type="sibTrans" cxnId="{84676252-29AD-4D5C-8AC0-0C1D95D5AA6D}">
      <dgm:prSet/>
      <dgm:spPr/>
      <dgm:t>
        <a:bodyPr/>
        <a:lstStyle/>
        <a:p>
          <a:endParaRPr lang="en-US"/>
        </a:p>
      </dgm:t>
    </dgm:pt>
    <dgm:pt modelId="{AF897FAB-A0E5-4ECD-926B-9173FF998ABA}">
      <dgm:prSet/>
      <dgm:spPr/>
      <dgm:t>
        <a:bodyPr/>
        <a:lstStyle/>
        <a:p>
          <a:r>
            <a:rPr lang="en-US" b="1"/>
            <a:t>Funding Mechanism</a:t>
          </a:r>
          <a:endParaRPr lang="en-US"/>
        </a:p>
      </dgm:t>
    </dgm:pt>
    <dgm:pt modelId="{0B7F1FB3-2B86-46DA-A029-B443D74AAE37}" type="parTrans" cxnId="{5ED1E52F-B6A8-43CC-BAE6-7E996727F429}">
      <dgm:prSet/>
      <dgm:spPr/>
      <dgm:t>
        <a:bodyPr/>
        <a:lstStyle/>
        <a:p>
          <a:endParaRPr lang="en-US"/>
        </a:p>
      </dgm:t>
    </dgm:pt>
    <dgm:pt modelId="{FDBFFFF6-B875-40CF-A0DD-95518A94396E}" type="sibTrans" cxnId="{5ED1E52F-B6A8-43CC-BAE6-7E996727F429}">
      <dgm:prSet/>
      <dgm:spPr/>
      <dgm:t>
        <a:bodyPr/>
        <a:lstStyle/>
        <a:p>
          <a:endParaRPr lang="en-US"/>
        </a:p>
      </dgm:t>
    </dgm:pt>
    <dgm:pt modelId="{D068F687-E667-415D-A93D-A1CF57B44D9E}">
      <dgm:prSet/>
      <dgm:spPr/>
      <dgm:t>
        <a:bodyPr/>
        <a:lstStyle/>
        <a:p>
          <a:r>
            <a:rPr lang="en-US" b="1"/>
            <a:t>Proposal Selection</a:t>
          </a:r>
          <a:endParaRPr lang="en-US"/>
        </a:p>
      </dgm:t>
    </dgm:pt>
    <dgm:pt modelId="{FC370019-6147-42F5-A762-36A3453EA290}" type="parTrans" cxnId="{C594D645-81DD-4018-B9A8-CEBF718179F1}">
      <dgm:prSet/>
      <dgm:spPr/>
      <dgm:t>
        <a:bodyPr/>
        <a:lstStyle/>
        <a:p>
          <a:endParaRPr lang="en-US"/>
        </a:p>
      </dgm:t>
    </dgm:pt>
    <dgm:pt modelId="{9B682DFC-394D-4A56-A88F-0A85289144C3}" type="sibTrans" cxnId="{C594D645-81DD-4018-B9A8-CEBF718179F1}">
      <dgm:prSet/>
      <dgm:spPr/>
      <dgm:t>
        <a:bodyPr/>
        <a:lstStyle/>
        <a:p>
          <a:endParaRPr lang="en-US"/>
        </a:p>
      </dgm:t>
    </dgm:pt>
    <dgm:pt modelId="{8684FD5D-150D-48DA-8367-7FC8563A5453}">
      <dgm:prSet/>
      <dgm:spPr/>
      <dgm:t>
        <a:bodyPr/>
        <a:lstStyle/>
        <a:p>
          <a:r>
            <a:rPr lang="en-US" b="1"/>
            <a:t>Research Priorities</a:t>
          </a:r>
          <a:endParaRPr lang="en-US"/>
        </a:p>
      </dgm:t>
    </dgm:pt>
    <dgm:pt modelId="{CAFFAA14-0493-4CF7-93D4-F1152DB704EB}" type="parTrans" cxnId="{C097ABB2-5569-45AE-8665-3F808486B3C8}">
      <dgm:prSet/>
      <dgm:spPr/>
      <dgm:t>
        <a:bodyPr/>
        <a:lstStyle/>
        <a:p>
          <a:endParaRPr lang="en-US"/>
        </a:p>
      </dgm:t>
    </dgm:pt>
    <dgm:pt modelId="{53C178AE-C454-4C1B-A77D-2BC837F3EC93}" type="sibTrans" cxnId="{C097ABB2-5569-45AE-8665-3F808486B3C8}">
      <dgm:prSet/>
      <dgm:spPr/>
      <dgm:t>
        <a:bodyPr/>
        <a:lstStyle/>
        <a:p>
          <a:endParaRPr lang="en-US"/>
        </a:p>
      </dgm:t>
    </dgm:pt>
    <dgm:pt modelId="{BAF36CBC-C4EB-42A7-B7E3-F882FD74B268}">
      <dgm:prSet/>
      <dgm:spPr/>
      <dgm:t>
        <a:bodyPr/>
        <a:lstStyle/>
        <a:p>
          <a:r>
            <a:rPr lang="en-US" b="1"/>
            <a:t>Research Outcomes</a:t>
          </a:r>
          <a:endParaRPr lang="en-US"/>
        </a:p>
      </dgm:t>
    </dgm:pt>
    <dgm:pt modelId="{33F4F6C0-BD0E-4B44-B9F2-C8F827EDAD69}" type="parTrans" cxnId="{3DC644BC-05D0-4D08-A190-0A011ECB6619}">
      <dgm:prSet/>
      <dgm:spPr/>
      <dgm:t>
        <a:bodyPr/>
        <a:lstStyle/>
        <a:p>
          <a:endParaRPr lang="en-US"/>
        </a:p>
      </dgm:t>
    </dgm:pt>
    <dgm:pt modelId="{A20BD4D1-6BB6-41A6-ABCD-4DA32D48A136}" type="sibTrans" cxnId="{3DC644BC-05D0-4D08-A190-0A011ECB6619}">
      <dgm:prSet/>
      <dgm:spPr/>
      <dgm:t>
        <a:bodyPr/>
        <a:lstStyle/>
        <a:p>
          <a:endParaRPr lang="en-US"/>
        </a:p>
      </dgm:t>
    </dgm:pt>
    <dgm:pt modelId="{F8D8BAFE-5B15-4A28-9367-C3CD41644B3B}" type="pres">
      <dgm:prSet presAssocID="{AE5ABD43-3839-4F20-A1BE-7597F4D1633E}" presName="root" presStyleCnt="0">
        <dgm:presLayoutVars>
          <dgm:dir/>
          <dgm:resizeHandles val="exact"/>
        </dgm:presLayoutVars>
      </dgm:prSet>
      <dgm:spPr/>
    </dgm:pt>
    <dgm:pt modelId="{5228E79D-37E2-4575-A5CA-871805634523}" type="pres">
      <dgm:prSet presAssocID="{95B33BB6-A054-4A54-BE96-DEC18F7DBF9D}" presName="compNode" presStyleCnt="0"/>
      <dgm:spPr/>
    </dgm:pt>
    <dgm:pt modelId="{AE22B74E-C88E-45E0-99E7-0430FB17B073}" type="pres">
      <dgm:prSet presAssocID="{95B33BB6-A054-4A54-BE96-DEC18F7DBF9D}" presName="bgRect" presStyleLbl="bgShp" presStyleIdx="0" presStyleCnt="7"/>
      <dgm:spPr/>
    </dgm:pt>
    <dgm:pt modelId="{A7F7B1AA-F0E4-4C7D-BFCF-B47A2D36AE9A}" type="pres">
      <dgm:prSet presAssocID="{95B33BB6-A054-4A54-BE96-DEC18F7DBF9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
        </a:ext>
      </dgm:extLst>
    </dgm:pt>
    <dgm:pt modelId="{569844E2-E161-405F-A847-5D577F71C911}" type="pres">
      <dgm:prSet presAssocID="{95B33BB6-A054-4A54-BE96-DEC18F7DBF9D}" presName="spaceRect" presStyleCnt="0"/>
      <dgm:spPr/>
    </dgm:pt>
    <dgm:pt modelId="{313E3F4A-C7AE-46E3-AFF6-4F843A6A75E5}" type="pres">
      <dgm:prSet presAssocID="{95B33BB6-A054-4A54-BE96-DEC18F7DBF9D}" presName="parTx" presStyleLbl="revTx" presStyleIdx="0" presStyleCnt="7">
        <dgm:presLayoutVars>
          <dgm:chMax val="0"/>
          <dgm:chPref val="0"/>
        </dgm:presLayoutVars>
      </dgm:prSet>
      <dgm:spPr/>
    </dgm:pt>
    <dgm:pt modelId="{A710F101-3B52-49EF-AFB9-0E90BCAB671D}" type="pres">
      <dgm:prSet presAssocID="{CE81E776-221F-4A4B-A933-E5DEEF68DB39}" presName="sibTrans" presStyleCnt="0"/>
      <dgm:spPr/>
    </dgm:pt>
    <dgm:pt modelId="{23ABAB4B-9545-49E2-A41E-3DA0D8EE82E3}" type="pres">
      <dgm:prSet presAssocID="{247134AD-7FD4-4473-B88F-36AF4A03D8C8}" presName="compNode" presStyleCnt="0"/>
      <dgm:spPr/>
    </dgm:pt>
    <dgm:pt modelId="{C2C9087D-274D-47E6-9E29-9554BBAD28DC}" type="pres">
      <dgm:prSet presAssocID="{247134AD-7FD4-4473-B88F-36AF4A03D8C8}" presName="bgRect" presStyleLbl="bgShp" presStyleIdx="1" presStyleCnt="7"/>
      <dgm:spPr/>
    </dgm:pt>
    <dgm:pt modelId="{28EEFFFB-7DB1-400E-95E9-DED6404C693B}" type="pres">
      <dgm:prSet presAssocID="{247134AD-7FD4-4473-B88F-36AF4A03D8C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EAFC3F42-E8A9-4286-8EA4-102B69A77474}" type="pres">
      <dgm:prSet presAssocID="{247134AD-7FD4-4473-B88F-36AF4A03D8C8}" presName="spaceRect" presStyleCnt="0"/>
      <dgm:spPr/>
    </dgm:pt>
    <dgm:pt modelId="{FD8C69A5-FD7B-40DD-A804-F29AD82D7C71}" type="pres">
      <dgm:prSet presAssocID="{247134AD-7FD4-4473-B88F-36AF4A03D8C8}" presName="parTx" presStyleLbl="revTx" presStyleIdx="1" presStyleCnt="7">
        <dgm:presLayoutVars>
          <dgm:chMax val="0"/>
          <dgm:chPref val="0"/>
        </dgm:presLayoutVars>
      </dgm:prSet>
      <dgm:spPr/>
    </dgm:pt>
    <dgm:pt modelId="{8143831C-205A-47A7-BC56-885CF3FD1143}" type="pres">
      <dgm:prSet presAssocID="{44270922-CC9E-4B86-8604-23F82C06DFD3}" presName="sibTrans" presStyleCnt="0"/>
      <dgm:spPr/>
    </dgm:pt>
    <dgm:pt modelId="{D6C1D841-CD85-476F-83D0-66427E745138}" type="pres">
      <dgm:prSet presAssocID="{400AE1EF-94A8-4184-90AB-B9A981998DB2}" presName="compNode" presStyleCnt="0"/>
      <dgm:spPr/>
    </dgm:pt>
    <dgm:pt modelId="{F9D5B63F-548D-400E-ACDC-7B3BA69E31C8}" type="pres">
      <dgm:prSet presAssocID="{400AE1EF-94A8-4184-90AB-B9A981998DB2}" presName="bgRect" presStyleLbl="bgShp" presStyleIdx="2" presStyleCnt="7"/>
      <dgm:spPr/>
    </dgm:pt>
    <dgm:pt modelId="{56C3C1DA-8F3F-4879-9D7E-2174DA9EEA7F}" type="pres">
      <dgm:prSet presAssocID="{400AE1EF-94A8-4184-90AB-B9A981998DB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 Team Project"/>
        </a:ext>
      </dgm:extLst>
    </dgm:pt>
    <dgm:pt modelId="{904004CF-9FFE-481E-826E-0DFBB57E09CA}" type="pres">
      <dgm:prSet presAssocID="{400AE1EF-94A8-4184-90AB-B9A981998DB2}" presName="spaceRect" presStyleCnt="0"/>
      <dgm:spPr/>
    </dgm:pt>
    <dgm:pt modelId="{23353AFE-9488-4575-85D7-389A21A46D79}" type="pres">
      <dgm:prSet presAssocID="{400AE1EF-94A8-4184-90AB-B9A981998DB2}" presName="parTx" presStyleLbl="revTx" presStyleIdx="2" presStyleCnt="7">
        <dgm:presLayoutVars>
          <dgm:chMax val="0"/>
          <dgm:chPref val="0"/>
        </dgm:presLayoutVars>
      </dgm:prSet>
      <dgm:spPr/>
    </dgm:pt>
    <dgm:pt modelId="{A64E7643-BEBC-4E4C-B41B-586841726CDB}" type="pres">
      <dgm:prSet presAssocID="{C757BDB6-D750-40C0-A62A-1B8120F0B773}" presName="sibTrans" presStyleCnt="0"/>
      <dgm:spPr/>
    </dgm:pt>
    <dgm:pt modelId="{D28E79B2-6B1E-436B-804E-73F3C4953DDD}" type="pres">
      <dgm:prSet presAssocID="{AF897FAB-A0E5-4ECD-926B-9173FF998ABA}" presName="compNode" presStyleCnt="0"/>
      <dgm:spPr/>
    </dgm:pt>
    <dgm:pt modelId="{FEAAC7C4-BC09-4E12-BBFF-BE45C13859B4}" type="pres">
      <dgm:prSet presAssocID="{AF897FAB-A0E5-4ECD-926B-9173FF998ABA}" presName="bgRect" presStyleLbl="bgShp" presStyleIdx="3" presStyleCnt="7"/>
      <dgm:spPr/>
    </dgm:pt>
    <dgm:pt modelId="{6484C036-3CCC-45FF-A6CB-4EABDFCA3069}" type="pres">
      <dgm:prSet presAssocID="{AF897FAB-A0E5-4ECD-926B-9173FF998AB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6C788F7E-B3BE-41BB-82CF-285B4BCF7F8E}" type="pres">
      <dgm:prSet presAssocID="{AF897FAB-A0E5-4ECD-926B-9173FF998ABA}" presName="spaceRect" presStyleCnt="0"/>
      <dgm:spPr/>
    </dgm:pt>
    <dgm:pt modelId="{B378345D-8B2D-4092-B437-3266E9C3865C}" type="pres">
      <dgm:prSet presAssocID="{AF897FAB-A0E5-4ECD-926B-9173FF998ABA}" presName="parTx" presStyleLbl="revTx" presStyleIdx="3" presStyleCnt="7">
        <dgm:presLayoutVars>
          <dgm:chMax val="0"/>
          <dgm:chPref val="0"/>
        </dgm:presLayoutVars>
      </dgm:prSet>
      <dgm:spPr/>
    </dgm:pt>
    <dgm:pt modelId="{59E45CB5-3BBC-4872-888F-E0744B43AC38}" type="pres">
      <dgm:prSet presAssocID="{FDBFFFF6-B875-40CF-A0DD-95518A94396E}" presName="sibTrans" presStyleCnt="0"/>
      <dgm:spPr/>
    </dgm:pt>
    <dgm:pt modelId="{2DA913E1-5D0D-4BF6-B262-324E50962D6F}" type="pres">
      <dgm:prSet presAssocID="{D068F687-E667-415D-A93D-A1CF57B44D9E}" presName="compNode" presStyleCnt="0"/>
      <dgm:spPr/>
    </dgm:pt>
    <dgm:pt modelId="{1CF64824-2C19-4F81-B3D8-E9235C11805B}" type="pres">
      <dgm:prSet presAssocID="{D068F687-E667-415D-A93D-A1CF57B44D9E}" presName="bgRect" presStyleLbl="bgShp" presStyleIdx="4" presStyleCnt="7"/>
      <dgm:spPr/>
    </dgm:pt>
    <dgm:pt modelId="{9F36DBAE-8093-43FC-A6BE-82D8340246A3}" type="pres">
      <dgm:prSet presAssocID="{D068F687-E667-415D-A93D-A1CF57B44D9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ducation"/>
        </a:ext>
      </dgm:extLst>
    </dgm:pt>
    <dgm:pt modelId="{75E0F0DC-5418-4554-BC5B-3BE984503B74}" type="pres">
      <dgm:prSet presAssocID="{D068F687-E667-415D-A93D-A1CF57B44D9E}" presName="spaceRect" presStyleCnt="0"/>
      <dgm:spPr/>
    </dgm:pt>
    <dgm:pt modelId="{801F0A03-BCDC-4E88-91A6-B0C6D48F6C2C}" type="pres">
      <dgm:prSet presAssocID="{D068F687-E667-415D-A93D-A1CF57B44D9E}" presName="parTx" presStyleLbl="revTx" presStyleIdx="4" presStyleCnt="7">
        <dgm:presLayoutVars>
          <dgm:chMax val="0"/>
          <dgm:chPref val="0"/>
        </dgm:presLayoutVars>
      </dgm:prSet>
      <dgm:spPr/>
    </dgm:pt>
    <dgm:pt modelId="{FF1D6DA7-CBAB-4AF6-9F75-1FF4824E046C}" type="pres">
      <dgm:prSet presAssocID="{9B682DFC-394D-4A56-A88F-0A85289144C3}" presName="sibTrans" presStyleCnt="0"/>
      <dgm:spPr/>
    </dgm:pt>
    <dgm:pt modelId="{AB3CBB92-AE44-4C6F-8524-63DC73766F1E}" type="pres">
      <dgm:prSet presAssocID="{8684FD5D-150D-48DA-8367-7FC8563A5453}" presName="compNode" presStyleCnt="0"/>
      <dgm:spPr/>
    </dgm:pt>
    <dgm:pt modelId="{803DA5B7-D7DC-447D-9C66-34BA6E3FE20E}" type="pres">
      <dgm:prSet presAssocID="{8684FD5D-150D-48DA-8367-7FC8563A5453}" presName="bgRect" presStyleLbl="bgShp" presStyleIdx="5" presStyleCnt="7"/>
      <dgm:spPr/>
    </dgm:pt>
    <dgm:pt modelId="{E7317C5F-690F-473C-BA7B-DF988233E8B4}" type="pres">
      <dgm:prSet presAssocID="{8684FD5D-150D-48DA-8367-7FC8563A545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story"/>
        </a:ext>
      </dgm:extLst>
    </dgm:pt>
    <dgm:pt modelId="{C3199DC4-B75A-46B0-847C-3F73E17E3E70}" type="pres">
      <dgm:prSet presAssocID="{8684FD5D-150D-48DA-8367-7FC8563A5453}" presName="spaceRect" presStyleCnt="0"/>
      <dgm:spPr/>
    </dgm:pt>
    <dgm:pt modelId="{4655DA48-5A91-4329-AE08-3025500BC77F}" type="pres">
      <dgm:prSet presAssocID="{8684FD5D-150D-48DA-8367-7FC8563A5453}" presName="parTx" presStyleLbl="revTx" presStyleIdx="5" presStyleCnt="7">
        <dgm:presLayoutVars>
          <dgm:chMax val="0"/>
          <dgm:chPref val="0"/>
        </dgm:presLayoutVars>
      </dgm:prSet>
      <dgm:spPr/>
    </dgm:pt>
    <dgm:pt modelId="{5657CD0E-0614-4C1A-A78B-92B1606A85FE}" type="pres">
      <dgm:prSet presAssocID="{53C178AE-C454-4C1B-A77D-2BC837F3EC93}" presName="sibTrans" presStyleCnt="0"/>
      <dgm:spPr/>
    </dgm:pt>
    <dgm:pt modelId="{311A7CED-4260-4BA9-B11A-B5B0F9A4A825}" type="pres">
      <dgm:prSet presAssocID="{BAF36CBC-C4EB-42A7-B7E3-F882FD74B268}" presName="compNode" presStyleCnt="0"/>
      <dgm:spPr/>
    </dgm:pt>
    <dgm:pt modelId="{CE404DF1-0AD3-45F2-9931-E97C26593B0F}" type="pres">
      <dgm:prSet presAssocID="{BAF36CBC-C4EB-42A7-B7E3-F882FD74B268}" presName="bgRect" presStyleLbl="bgShp" presStyleIdx="6" presStyleCnt="7"/>
      <dgm:spPr/>
    </dgm:pt>
    <dgm:pt modelId="{1133E752-8B99-466C-AABF-93B0F8322573}" type="pres">
      <dgm:prSet presAssocID="{BAF36CBC-C4EB-42A7-B7E3-F882FD74B268}"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naire"/>
        </a:ext>
      </dgm:extLst>
    </dgm:pt>
    <dgm:pt modelId="{488A2BF2-53D0-4805-BDC4-122205C8642C}" type="pres">
      <dgm:prSet presAssocID="{BAF36CBC-C4EB-42A7-B7E3-F882FD74B268}" presName="spaceRect" presStyleCnt="0"/>
      <dgm:spPr/>
    </dgm:pt>
    <dgm:pt modelId="{41AD974F-545C-4AF2-ADC8-0E4B27625C0E}" type="pres">
      <dgm:prSet presAssocID="{BAF36CBC-C4EB-42A7-B7E3-F882FD74B268}" presName="parTx" presStyleLbl="revTx" presStyleIdx="6" presStyleCnt="7">
        <dgm:presLayoutVars>
          <dgm:chMax val="0"/>
          <dgm:chPref val="0"/>
        </dgm:presLayoutVars>
      </dgm:prSet>
      <dgm:spPr/>
    </dgm:pt>
  </dgm:ptLst>
  <dgm:cxnLst>
    <dgm:cxn modelId="{A935F104-2324-4889-9A7B-1495D568170B}" type="presOf" srcId="{AE5ABD43-3839-4F20-A1BE-7597F4D1633E}" destId="{F8D8BAFE-5B15-4A28-9367-C3CD41644B3B}" srcOrd="0" destOrd="0" presId="urn:microsoft.com/office/officeart/2018/2/layout/IconVerticalSolidList"/>
    <dgm:cxn modelId="{FC8C581A-B989-4525-B818-934519CE1673}" type="presOf" srcId="{8684FD5D-150D-48DA-8367-7FC8563A5453}" destId="{4655DA48-5A91-4329-AE08-3025500BC77F}" srcOrd="0" destOrd="0" presId="urn:microsoft.com/office/officeart/2018/2/layout/IconVerticalSolidList"/>
    <dgm:cxn modelId="{5ED1E52F-B6A8-43CC-BAE6-7E996727F429}" srcId="{AE5ABD43-3839-4F20-A1BE-7597F4D1633E}" destId="{AF897FAB-A0E5-4ECD-926B-9173FF998ABA}" srcOrd="3" destOrd="0" parTransId="{0B7F1FB3-2B86-46DA-A029-B443D74AAE37}" sibTransId="{FDBFFFF6-B875-40CF-A0DD-95518A94396E}"/>
    <dgm:cxn modelId="{C594D645-81DD-4018-B9A8-CEBF718179F1}" srcId="{AE5ABD43-3839-4F20-A1BE-7597F4D1633E}" destId="{D068F687-E667-415D-A93D-A1CF57B44D9E}" srcOrd="4" destOrd="0" parTransId="{FC370019-6147-42F5-A762-36A3453EA290}" sibTransId="{9B682DFC-394D-4A56-A88F-0A85289144C3}"/>
    <dgm:cxn modelId="{84676252-29AD-4D5C-8AC0-0C1D95D5AA6D}" srcId="{AE5ABD43-3839-4F20-A1BE-7597F4D1633E}" destId="{400AE1EF-94A8-4184-90AB-B9A981998DB2}" srcOrd="2" destOrd="0" parTransId="{106ED66C-72BE-4FAB-9188-246804E54036}" sibTransId="{C757BDB6-D750-40C0-A62A-1B8120F0B773}"/>
    <dgm:cxn modelId="{B4466973-C071-4C81-94AB-7D60881A159F}" srcId="{AE5ABD43-3839-4F20-A1BE-7597F4D1633E}" destId="{247134AD-7FD4-4473-B88F-36AF4A03D8C8}" srcOrd="1" destOrd="0" parTransId="{197E3830-3106-4425-A87D-78961946AC0D}" sibTransId="{44270922-CC9E-4B86-8604-23F82C06DFD3}"/>
    <dgm:cxn modelId="{E6DF4A7E-38BB-4D54-B60E-72C3AF9D2A7C}" type="presOf" srcId="{D068F687-E667-415D-A93D-A1CF57B44D9E}" destId="{801F0A03-BCDC-4E88-91A6-B0C6D48F6C2C}" srcOrd="0" destOrd="0" presId="urn:microsoft.com/office/officeart/2018/2/layout/IconVerticalSolidList"/>
    <dgm:cxn modelId="{0FC9B986-43A6-4494-A631-DDC8755D9C7A}" type="presOf" srcId="{BAF36CBC-C4EB-42A7-B7E3-F882FD74B268}" destId="{41AD974F-545C-4AF2-ADC8-0E4B27625C0E}" srcOrd="0" destOrd="0" presId="urn:microsoft.com/office/officeart/2018/2/layout/IconVerticalSolidList"/>
    <dgm:cxn modelId="{8E06878D-E4B8-414E-BF04-C8F82915CC26}" type="presOf" srcId="{AF897FAB-A0E5-4ECD-926B-9173FF998ABA}" destId="{B378345D-8B2D-4092-B437-3266E9C3865C}" srcOrd="0" destOrd="0" presId="urn:microsoft.com/office/officeart/2018/2/layout/IconVerticalSolidList"/>
    <dgm:cxn modelId="{94AB7C94-7738-4786-967E-155B203528C9}" srcId="{AE5ABD43-3839-4F20-A1BE-7597F4D1633E}" destId="{95B33BB6-A054-4A54-BE96-DEC18F7DBF9D}" srcOrd="0" destOrd="0" parTransId="{54A13E46-336E-4825-9E0C-B67E3F7A08BE}" sibTransId="{CE81E776-221F-4A4B-A933-E5DEEF68DB39}"/>
    <dgm:cxn modelId="{C097ABB2-5569-45AE-8665-3F808486B3C8}" srcId="{AE5ABD43-3839-4F20-A1BE-7597F4D1633E}" destId="{8684FD5D-150D-48DA-8367-7FC8563A5453}" srcOrd="5" destOrd="0" parTransId="{CAFFAA14-0493-4CF7-93D4-F1152DB704EB}" sibTransId="{53C178AE-C454-4C1B-A77D-2BC837F3EC93}"/>
    <dgm:cxn modelId="{3DC644BC-05D0-4D08-A190-0A011ECB6619}" srcId="{AE5ABD43-3839-4F20-A1BE-7597F4D1633E}" destId="{BAF36CBC-C4EB-42A7-B7E3-F882FD74B268}" srcOrd="6" destOrd="0" parTransId="{33F4F6C0-BD0E-4B44-B9F2-C8F827EDAD69}" sibTransId="{A20BD4D1-6BB6-41A6-ABCD-4DA32D48A136}"/>
    <dgm:cxn modelId="{41BFBCCF-F385-483F-B7D5-52EC2E289298}" type="presOf" srcId="{247134AD-7FD4-4473-B88F-36AF4A03D8C8}" destId="{FD8C69A5-FD7B-40DD-A804-F29AD82D7C71}" srcOrd="0" destOrd="0" presId="urn:microsoft.com/office/officeart/2018/2/layout/IconVerticalSolidList"/>
    <dgm:cxn modelId="{318658D9-1F31-4208-B4DA-44FB7CFF6D7A}" type="presOf" srcId="{95B33BB6-A054-4A54-BE96-DEC18F7DBF9D}" destId="{313E3F4A-C7AE-46E3-AFF6-4F843A6A75E5}" srcOrd="0" destOrd="0" presId="urn:microsoft.com/office/officeart/2018/2/layout/IconVerticalSolidList"/>
    <dgm:cxn modelId="{77EE0DE3-D19E-45A4-A022-CD28CF4FED00}" type="presOf" srcId="{400AE1EF-94A8-4184-90AB-B9A981998DB2}" destId="{23353AFE-9488-4575-85D7-389A21A46D79}" srcOrd="0" destOrd="0" presId="urn:microsoft.com/office/officeart/2018/2/layout/IconVerticalSolidList"/>
    <dgm:cxn modelId="{BF26F2EA-F910-4906-88E4-CD76C03E0B2D}" type="presParOf" srcId="{F8D8BAFE-5B15-4A28-9367-C3CD41644B3B}" destId="{5228E79D-37E2-4575-A5CA-871805634523}" srcOrd="0" destOrd="0" presId="urn:microsoft.com/office/officeart/2018/2/layout/IconVerticalSolidList"/>
    <dgm:cxn modelId="{043052E0-1123-4E83-9046-914314E76336}" type="presParOf" srcId="{5228E79D-37E2-4575-A5CA-871805634523}" destId="{AE22B74E-C88E-45E0-99E7-0430FB17B073}" srcOrd="0" destOrd="0" presId="urn:microsoft.com/office/officeart/2018/2/layout/IconVerticalSolidList"/>
    <dgm:cxn modelId="{668DC981-F87A-4BD7-A272-D37CCDF75910}" type="presParOf" srcId="{5228E79D-37E2-4575-A5CA-871805634523}" destId="{A7F7B1AA-F0E4-4C7D-BFCF-B47A2D36AE9A}" srcOrd="1" destOrd="0" presId="urn:microsoft.com/office/officeart/2018/2/layout/IconVerticalSolidList"/>
    <dgm:cxn modelId="{BA003D3C-9495-4E0B-B260-B5846A50F45D}" type="presParOf" srcId="{5228E79D-37E2-4575-A5CA-871805634523}" destId="{569844E2-E161-405F-A847-5D577F71C911}" srcOrd="2" destOrd="0" presId="urn:microsoft.com/office/officeart/2018/2/layout/IconVerticalSolidList"/>
    <dgm:cxn modelId="{815D7FA6-5E82-4065-BEEF-C95C6E8C7329}" type="presParOf" srcId="{5228E79D-37E2-4575-A5CA-871805634523}" destId="{313E3F4A-C7AE-46E3-AFF6-4F843A6A75E5}" srcOrd="3" destOrd="0" presId="urn:microsoft.com/office/officeart/2018/2/layout/IconVerticalSolidList"/>
    <dgm:cxn modelId="{6819D244-B049-4B74-9CB1-FFFE596C3CF6}" type="presParOf" srcId="{F8D8BAFE-5B15-4A28-9367-C3CD41644B3B}" destId="{A710F101-3B52-49EF-AFB9-0E90BCAB671D}" srcOrd="1" destOrd="0" presId="urn:microsoft.com/office/officeart/2018/2/layout/IconVerticalSolidList"/>
    <dgm:cxn modelId="{D2882EE5-FA29-40B6-872D-533F0108E938}" type="presParOf" srcId="{F8D8BAFE-5B15-4A28-9367-C3CD41644B3B}" destId="{23ABAB4B-9545-49E2-A41E-3DA0D8EE82E3}" srcOrd="2" destOrd="0" presId="urn:microsoft.com/office/officeart/2018/2/layout/IconVerticalSolidList"/>
    <dgm:cxn modelId="{E8F3BAE4-EFC2-42A1-8017-F40895231845}" type="presParOf" srcId="{23ABAB4B-9545-49E2-A41E-3DA0D8EE82E3}" destId="{C2C9087D-274D-47E6-9E29-9554BBAD28DC}" srcOrd="0" destOrd="0" presId="urn:microsoft.com/office/officeart/2018/2/layout/IconVerticalSolidList"/>
    <dgm:cxn modelId="{C10CC703-B43C-47D3-8ED5-C456628A5EE6}" type="presParOf" srcId="{23ABAB4B-9545-49E2-A41E-3DA0D8EE82E3}" destId="{28EEFFFB-7DB1-400E-95E9-DED6404C693B}" srcOrd="1" destOrd="0" presId="urn:microsoft.com/office/officeart/2018/2/layout/IconVerticalSolidList"/>
    <dgm:cxn modelId="{04E27CD1-F20C-4B4C-84C7-1678C48E04F3}" type="presParOf" srcId="{23ABAB4B-9545-49E2-A41E-3DA0D8EE82E3}" destId="{EAFC3F42-E8A9-4286-8EA4-102B69A77474}" srcOrd="2" destOrd="0" presId="urn:microsoft.com/office/officeart/2018/2/layout/IconVerticalSolidList"/>
    <dgm:cxn modelId="{3AAF2C7B-19AF-4B55-A04E-305F543A8D2B}" type="presParOf" srcId="{23ABAB4B-9545-49E2-A41E-3DA0D8EE82E3}" destId="{FD8C69A5-FD7B-40DD-A804-F29AD82D7C71}" srcOrd="3" destOrd="0" presId="urn:microsoft.com/office/officeart/2018/2/layout/IconVerticalSolidList"/>
    <dgm:cxn modelId="{6460D786-BD5C-4E2C-A5D2-AC2E6268B8F0}" type="presParOf" srcId="{F8D8BAFE-5B15-4A28-9367-C3CD41644B3B}" destId="{8143831C-205A-47A7-BC56-885CF3FD1143}" srcOrd="3" destOrd="0" presId="urn:microsoft.com/office/officeart/2018/2/layout/IconVerticalSolidList"/>
    <dgm:cxn modelId="{0AE052C3-3317-41AC-90E3-53904F73EA6C}" type="presParOf" srcId="{F8D8BAFE-5B15-4A28-9367-C3CD41644B3B}" destId="{D6C1D841-CD85-476F-83D0-66427E745138}" srcOrd="4" destOrd="0" presId="urn:microsoft.com/office/officeart/2018/2/layout/IconVerticalSolidList"/>
    <dgm:cxn modelId="{F4102C91-EA04-4CD3-B40A-C7846970C419}" type="presParOf" srcId="{D6C1D841-CD85-476F-83D0-66427E745138}" destId="{F9D5B63F-548D-400E-ACDC-7B3BA69E31C8}" srcOrd="0" destOrd="0" presId="urn:microsoft.com/office/officeart/2018/2/layout/IconVerticalSolidList"/>
    <dgm:cxn modelId="{30D51605-0632-4587-B8A8-109A548CDF4F}" type="presParOf" srcId="{D6C1D841-CD85-476F-83D0-66427E745138}" destId="{56C3C1DA-8F3F-4879-9D7E-2174DA9EEA7F}" srcOrd="1" destOrd="0" presId="urn:microsoft.com/office/officeart/2018/2/layout/IconVerticalSolidList"/>
    <dgm:cxn modelId="{D21AAEFA-CAF1-4433-A280-5E1E6126C575}" type="presParOf" srcId="{D6C1D841-CD85-476F-83D0-66427E745138}" destId="{904004CF-9FFE-481E-826E-0DFBB57E09CA}" srcOrd="2" destOrd="0" presId="urn:microsoft.com/office/officeart/2018/2/layout/IconVerticalSolidList"/>
    <dgm:cxn modelId="{3AF9BAA2-2542-47BC-B423-91689BAE3606}" type="presParOf" srcId="{D6C1D841-CD85-476F-83D0-66427E745138}" destId="{23353AFE-9488-4575-85D7-389A21A46D79}" srcOrd="3" destOrd="0" presId="urn:microsoft.com/office/officeart/2018/2/layout/IconVerticalSolidList"/>
    <dgm:cxn modelId="{5A90CE4F-479F-4BA9-B7D6-5ED9E8198FB5}" type="presParOf" srcId="{F8D8BAFE-5B15-4A28-9367-C3CD41644B3B}" destId="{A64E7643-BEBC-4E4C-B41B-586841726CDB}" srcOrd="5" destOrd="0" presId="urn:microsoft.com/office/officeart/2018/2/layout/IconVerticalSolidList"/>
    <dgm:cxn modelId="{7313227A-F819-4AA6-B068-D5CFC4C25962}" type="presParOf" srcId="{F8D8BAFE-5B15-4A28-9367-C3CD41644B3B}" destId="{D28E79B2-6B1E-436B-804E-73F3C4953DDD}" srcOrd="6" destOrd="0" presId="urn:microsoft.com/office/officeart/2018/2/layout/IconVerticalSolidList"/>
    <dgm:cxn modelId="{18DFCECB-1B15-486E-AEAB-A442504F577E}" type="presParOf" srcId="{D28E79B2-6B1E-436B-804E-73F3C4953DDD}" destId="{FEAAC7C4-BC09-4E12-BBFF-BE45C13859B4}" srcOrd="0" destOrd="0" presId="urn:microsoft.com/office/officeart/2018/2/layout/IconVerticalSolidList"/>
    <dgm:cxn modelId="{6835A267-0613-4D44-B620-AC80DE0C5375}" type="presParOf" srcId="{D28E79B2-6B1E-436B-804E-73F3C4953DDD}" destId="{6484C036-3CCC-45FF-A6CB-4EABDFCA3069}" srcOrd="1" destOrd="0" presId="urn:microsoft.com/office/officeart/2018/2/layout/IconVerticalSolidList"/>
    <dgm:cxn modelId="{92470670-17FD-454F-A7DB-221D531BE61F}" type="presParOf" srcId="{D28E79B2-6B1E-436B-804E-73F3C4953DDD}" destId="{6C788F7E-B3BE-41BB-82CF-285B4BCF7F8E}" srcOrd="2" destOrd="0" presId="urn:microsoft.com/office/officeart/2018/2/layout/IconVerticalSolidList"/>
    <dgm:cxn modelId="{B7EB98B9-4884-4634-8A3B-BE546C8125DA}" type="presParOf" srcId="{D28E79B2-6B1E-436B-804E-73F3C4953DDD}" destId="{B378345D-8B2D-4092-B437-3266E9C3865C}" srcOrd="3" destOrd="0" presId="urn:microsoft.com/office/officeart/2018/2/layout/IconVerticalSolidList"/>
    <dgm:cxn modelId="{D3EF1F87-2F01-4E74-B1DE-0430641D464B}" type="presParOf" srcId="{F8D8BAFE-5B15-4A28-9367-C3CD41644B3B}" destId="{59E45CB5-3BBC-4872-888F-E0744B43AC38}" srcOrd="7" destOrd="0" presId="urn:microsoft.com/office/officeart/2018/2/layout/IconVerticalSolidList"/>
    <dgm:cxn modelId="{4896A552-859B-48FD-A0BA-8E89D1F6D2F5}" type="presParOf" srcId="{F8D8BAFE-5B15-4A28-9367-C3CD41644B3B}" destId="{2DA913E1-5D0D-4BF6-B262-324E50962D6F}" srcOrd="8" destOrd="0" presId="urn:microsoft.com/office/officeart/2018/2/layout/IconVerticalSolidList"/>
    <dgm:cxn modelId="{B29FE774-95EE-491C-B534-41510ADFB942}" type="presParOf" srcId="{2DA913E1-5D0D-4BF6-B262-324E50962D6F}" destId="{1CF64824-2C19-4F81-B3D8-E9235C11805B}" srcOrd="0" destOrd="0" presId="urn:microsoft.com/office/officeart/2018/2/layout/IconVerticalSolidList"/>
    <dgm:cxn modelId="{1FC63AE5-C82E-4F12-9D66-95DAA565DA9C}" type="presParOf" srcId="{2DA913E1-5D0D-4BF6-B262-324E50962D6F}" destId="{9F36DBAE-8093-43FC-A6BE-82D8340246A3}" srcOrd="1" destOrd="0" presId="urn:microsoft.com/office/officeart/2018/2/layout/IconVerticalSolidList"/>
    <dgm:cxn modelId="{2132A4AF-4E6C-4F20-B119-FCA218F51E20}" type="presParOf" srcId="{2DA913E1-5D0D-4BF6-B262-324E50962D6F}" destId="{75E0F0DC-5418-4554-BC5B-3BE984503B74}" srcOrd="2" destOrd="0" presId="urn:microsoft.com/office/officeart/2018/2/layout/IconVerticalSolidList"/>
    <dgm:cxn modelId="{C5E9FDE6-1188-4A4C-A764-4FB743CAEBAE}" type="presParOf" srcId="{2DA913E1-5D0D-4BF6-B262-324E50962D6F}" destId="{801F0A03-BCDC-4E88-91A6-B0C6D48F6C2C}" srcOrd="3" destOrd="0" presId="urn:microsoft.com/office/officeart/2018/2/layout/IconVerticalSolidList"/>
    <dgm:cxn modelId="{CBC36692-79C2-4240-90A8-3ADCE509B557}" type="presParOf" srcId="{F8D8BAFE-5B15-4A28-9367-C3CD41644B3B}" destId="{FF1D6DA7-CBAB-4AF6-9F75-1FF4824E046C}" srcOrd="9" destOrd="0" presId="urn:microsoft.com/office/officeart/2018/2/layout/IconVerticalSolidList"/>
    <dgm:cxn modelId="{D6BB23E4-27E7-4823-8B81-2B6A7AB8C603}" type="presParOf" srcId="{F8D8BAFE-5B15-4A28-9367-C3CD41644B3B}" destId="{AB3CBB92-AE44-4C6F-8524-63DC73766F1E}" srcOrd="10" destOrd="0" presId="urn:microsoft.com/office/officeart/2018/2/layout/IconVerticalSolidList"/>
    <dgm:cxn modelId="{67C16F28-A717-43EA-9F9E-5B17B07EF548}" type="presParOf" srcId="{AB3CBB92-AE44-4C6F-8524-63DC73766F1E}" destId="{803DA5B7-D7DC-447D-9C66-34BA6E3FE20E}" srcOrd="0" destOrd="0" presId="urn:microsoft.com/office/officeart/2018/2/layout/IconVerticalSolidList"/>
    <dgm:cxn modelId="{7EBA4E0A-D82D-4ED9-BBB5-E7D6E3FC4235}" type="presParOf" srcId="{AB3CBB92-AE44-4C6F-8524-63DC73766F1E}" destId="{E7317C5F-690F-473C-BA7B-DF988233E8B4}" srcOrd="1" destOrd="0" presId="urn:microsoft.com/office/officeart/2018/2/layout/IconVerticalSolidList"/>
    <dgm:cxn modelId="{0266CD5A-7C7D-4B1F-9A5B-EC3359A4F716}" type="presParOf" srcId="{AB3CBB92-AE44-4C6F-8524-63DC73766F1E}" destId="{C3199DC4-B75A-46B0-847C-3F73E17E3E70}" srcOrd="2" destOrd="0" presId="urn:microsoft.com/office/officeart/2018/2/layout/IconVerticalSolidList"/>
    <dgm:cxn modelId="{7D9D1A31-B19A-4E16-9183-A8BFEE3B32BF}" type="presParOf" srcId="{AB3CBB92-AE44-4C6F-8524-63DC73766F1E}" destId="{4655DA48-5A91-4329-AE08-3025500BC77F}" srcOrd="3" destOrd="0" presId="urn:microsoft.com/office/officeart/2018/2/layout/IconVerticalSolidList"/>
    <dgm:cxn modelId="{8EA56B0E-3589-4952-9951-0B47A364B10B}" type="presParOf" srcId="{F8D8BAFE-5B15-4A28-9367-C3CD41644B3B}" destId="{5657CD0E-0614-4C1A-A78B-92B1606A85FE}" srcOrd="11" destOrd="0" presId="urn:microsoft.com/office/officeart/2018/2/layout/IconVerticalSolidList"/>
    <dgm:cxn modelId="{1D38C655-3FC9-4B7C-A2D1-23F5DCE77A59}" type="presParOf" srcId="{F8D8BAFE-5B15-4A28-9367-C3CD41644B3B}" destId="{311A7CED-4260-4BA9-B11A-B5B0F9A4A825}" srcOrd="12" destOrd="0" presId="urn:microsoft.com/office/officeart/2018/2/layout/IconVerticalSolidList"/>
    <dgm:cxn modelId="{B9316B0B-25D7-4011-B9A3-EF64ECB61D47}" type="presParOf" srcId="{311A7CED-4260-4BA9-B11A-B5B0F9A4A825}" destId="{CE404DF1-0AD3-45F2-9931-E97C26593B0F}" srcOrd="0" destOrd="0" presId="urn:microsoft.com/office/officeart/2018/2/layout/IconVerticalSolidList"/>
    <dgm:cxn modelId="{F35B8507-1D19-4B12-84E5-560DA6FEBA17}" type="presParOf" srcId="{311A7CED-4260-4BA9-B11A-B5B0F9A4A825}" destId="{1133E752-8B99-466C-AABF-93B0F8322573}" srcOrd="1" destOrd="0" presId="urn:microsoft.com/office/officeart/2018/2/layout/IconVerticalSolidList"/>
    <dgm:cxn modelId="{A5F533D2-316F-46E6-975C-9328199C83DA}" type="presParOf" srcId="{311A7CED-4260-4BA9-B11A-B5B0F9A4A825}" destId="{488A2BF2-53D0-4805-BDC4-122205C8642C}" srcOrd="2" destOrd="0" presId="urn:microsoft.com/office/officeart/2018/2/layout/IconVerticalSolidList"/>
    <dgm:cxn modelId="{7F5A9C4D-3B0E-46C8-8557-9508D9B6DC69}" type="presParOf" srcId="{311A7CED-4260-4BA9-B11A-B5B0F9A4A825}" destId="{41AD974F-545C-4AF2-ADC8-0E4B27625C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C50F6-78FF-4B34-ABD7-5146B81AA361}">
      <dsp:nvSpPr>
        <dsp:cNvPr id="0" name=""/>
        <dsp:cNvSpPr/>
      </dsp:nvSpPr>
      <dsp:spPr>
        <a:xfrm rot="16200000">
          <a:off x="-858054" y="859107"/>
          <a:ext cx="2750893" cy="1032678"/>
        </a:xfrm>
        <a:prstGeom prst="flowChartManualOperation">
          <a:avLst/>
        </a:prstGeom>
        <a:solidFill>
          <a:srgbClr val="3E5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488950">
            <a:lnSpc>
              <a:spcPct val="90000"/>
            </a:lnSpc>
            <a:spcBef>
              <a:spcPct val="0"/>
            </a:spcBef>
            <a:spcAft>
              <a:spcPct val="35000"/>
            </a:spcAft>
            <a:buNone/>
          </a:pPr>
          <a:r>
            <a:rPr lang="en-US" sz="1100" b="1" kern="1200" dirty="0"/>
            <a:t>OASD/HA</a:t>
          </a:r>
        </a:p>
        <a:p>
          <a:pPr marL="57150" lvl="1" indent="-57150" algn="l" defTabSz="400050">
            <a:lnSpc>
              <a:spcPct val="90000"/>
            </a:lnSpc>
            <a:spcBef>
              <a:spcPct val="0"/>
            </a:spcBef>
            <a:spcAft>
              <a:spcPct val="15000"/>
            </a:spcAft>
            <a:buChar char="•"/>
          </a:pPr>
          <a:r>
            <a:rPr lang="en-US" sz="900" kern="1200" dirty="0"/>
            <a:t>Overall DoD/MHS policy and oversight</a:t>
          </a:r>
        </a:p>
        <a:p>
          <a:pPr marL="57150" lvl="1" indent="-57150" algn="l" defTabSz="400050">
            <a:lnSpc>
              <a:spcPct val="90000"/>
            </a:lnSpc>
            <a:spcBef>
              <a:spcPct val="0"/>
            </a:spcBef>
            <a:spcAft>
              <a:spcPct val="15000"/>
            </a:spcAft>
            <a:buChar char="•"/>
          </a:pPr>
          <a:r>
            <a:rPr lang="en-US" sz="900" kern="1200" dirty="0"/>
            <a:t>Establishes and leads MHS governance</a:t>
          </a:r>
        </a:p>
        <a:p>
          <a:pPr marL="57150" lvl="1" indent="-57150" algn="l" defTabSz="400050">
            <a:lnSpc>
              <a:spcPct val="90000"/>
            </a:lnSpc>
            <a:spcBef>
              <a:spcPct val="0"/>
            </a:spcBef>
            <a:spcAft>
              <a:spcPct val="15000"/>
            </a:spcAft>
            <a:buChar char="•"/>
          </a:pPr>
          <a:r>
            <a:rPr lang="en-US" sz="900" kern="1200" dirty="0"/>
            <a:t>Responsible for the Defense Health Program appropriation and the PPBE process</a:t>
          </a:r>
        </a:p>
      </dsp:txBody>
      <dsp:txXfrm rot="5400000">
        <a:off x="1053" y="550179"/>
        <a:ext cx="1032678" cy="1650535"/>
      </dsp:txXfrm>
    </dsp:sp>
    <dsp:sp modelId="{416EF80F-5467-4605-BB50-B91B4DFF3A4E}">
      <dsp:nvSpPr>
        <dsp:cNvPr id="0" name=""/>
        <dsp:cNvSpPr/>
      </dsp:nvSpPr>
      <dsp:spPr>
        <a:xfrm rot="16200000">
          <a:off x="252074" y="859107"/>
          <a:ext cx="2750893" cy="1032678"/>
        </a:xfrm>
        <a:prstGeom prst="flowChartManualOperation">
          <a:avLst/>
        </a:prstGeom>
        <a:solidFill>
          <a:srgbClr val="3E5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488950">
            <a:lnSpc>
              <a:spcPct val="90000"/>
            </a:lnSpc>
            <a:spcBef>
              <a:spcPct val="0"/>
            </a:spcBef>
            <a:spcAft>
              <a:spcPct val="35000"/>
            </a:spcAft>
            <a:buNone/>
          </a:pPr>
          <a:r>
            <a:rPr lang="en-US" sz="1100" b="1" kern="1200" dirty="0"/>
            <a:t>DHA</a:t>
          </a:r>
        </a:p>
        <a:p>
          <a:pPr marL="57150" lvl="1" indent="-57150" algn="l" defTabSz="400050">
            <a:lnSpc>
              <a:spcPct val="90000"/>
            </a:lnSpc>
            <a:spcBef>
              <a:spcPct val="0"/>
            </a:spcBef>
            <a:spcAft>
              <a:spcPct val="15000"/>
            </a:spcAft>
            <a:buChar char="•"/>
          </a:pPr>
          <a:r>
            <a:rPr lang="en-US" sz="900" kern="1200" dirty="0"/>
            <a:t>Administration and Management of the Direct Care System</a:t>
          </a:r>
        </a:p>
        <a:p>
          <a:pPr marL="57150" lvl="1" indent="-57150" algn="l" defTabSz="400050">
            <a:lnSpc>
              <a:spcPct val="90000"/>
            </a:lnSpc>
            <a:spcBef>
              <a:spcPct val="0"/>
            </a:spcBef>
            <a:spcAft>
              <a:spcPct val="15000"/>
            </a:spcAft>
            <a:buChar char="•"/>
          </a:pPr>
          <a:r>
            <a:rPr lang="en-US" sz="900" kern="1200" dirty="0"/>
            <a:t>Coordinate MTF staffing with services to support readiness</a:t>
          </a:r>
        </a:p>
        <a:p>
          <a:pPr marL="57150" lvl="1" indent="-57150" algn="l" defTabSz="400050">
            <a:lnSpc>
              <a:spcPct val="90000"/>
            </a:lnSpc>
            <a:spcBef>
              <a:spcPct val="0"/>
            </a:spcBef>
            <a:spcAft>
              <a:spcPct val="15000"/>
            </a:spcAft>
            <a:buChar char="•"/>
          </a:pPr>
          <a:r>
            <a:rPr lang="en-US" sz="900" kern="1200" dirty="0"/>
            <a:t>Oversees the TRICARE Program</a:t>
          </a:r>
        </a:p>
      </dsp:txBody>
      <dsp:txXfrm rot="5400000">
        <a:off x="1111181" y="550179"/>
        <a:ext cx="1032678" cy="1650535"/>
      </dsp:txXfrm>
    </dsp:sp>
    <dsp:sp modelId="{A10B47F1-60EC-4597-9A8D-0C07750642F2}">
      <dsp:nvSpPr>
        <dsp:cNvPr id="0" name=""/>
        <dsp:cNvSpPr/>
      </dsp:nvSpPr>
      <dsp:spPr>
        <a:xfrm rot="16200000">
          <a:off x="1364940" y="859107"/>
          <a:ext cx="2750893" cy="1032678"/>
        </a:xfrm>
        <a:prstGeom prst="flowChartManualOperation">
          <a:avLst/>
        </a:prstGeom>
        <a:solidFill>
          <a:srgbClr val="3E5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0" tIns="0" rIns="66675" bIns="0" numCol="1" spcCol="1270" anchor="t" anchorCtr="0">
          <a:noAutofit/>
        </a:bodyPr>
        <a:lstStyle/>
        <a:p>
          <a:pPr marL="0" lvl="0" indent="0" algn="l" defTabSz="466725">
            <a:lnSpc>
              <a:spcPct val="90000"/>
            </a:lnSpc>
            <a:spcBef>
              <a:spcPct val="0"/>
            </a:spcBef>
            <a:spcAft>
              <a:spcPct val="35000"/>
            </a:spcAft>
            <a:buNone/>
          </a:pPr>
          <a:r>
            <a:rPr lang="en-US" sz="1050" b="1" kern="1200" dirty="0"/>
            <a:t>Military Departments</a:t>
          </a:r>
        </a:p>
        <a:p>
          <a:pPr marL="57150" lvl="1" indent="-57150" algn="l" defTabSz="355600">
            <a:lnSpc>
              <a:spcPct val="90000"/>
            </a:lnSpc>
            <a:spcBef>
              <a:spcPct val="0"/>
            </a:spcBef>
            <a:spcAft>
              <a:spcPct val="15000"/>
            </a:spcAft>
            <a:buChar char="•"/>
          </a:pPr>
          <a:r>
            <a:rPr lang="en-US" sz="800" kern="1200" dirty="0"/>
            <a:t>Man-train-equip medical forces</a:t>
          </a:r>
        </a:p>
        <a:p>
          <a:pPr marL="57150" lvl="1" indent="-57150" algn="l" defTabSz="355600">
            <a:lnSpc>
              <a:spcPct val="90000"/>
            </a:lnSpc>
            <a:spcBef>
              <a:spcPct val="0"/>
            </a:spcBef>
            <a:spcAft>
              <a:spcPct val="15000"/>
            </a:spcAft>
            <a:buChar char="•"/>
          </a:pPr>
          <a:r>
            <a:rPr lang="en-US" sz="800" kern="1200" dirty="0"/>
            <a:t>Ensure readiness through MTF staffing and civilian partnerships</a:t>
          </a:r>
        </a:p>
        <a:p>
          <a:pPr marL="57150" lvl="1" indent="-57150" algn="l" defTabSz="355600">
            <a:lnSpc>
              <a:spcPct val="90000"/>
            </a:lnSpc>
            <a:spcBef>
              <a:spcPct val="0"/>
            </a:spcBef>
            <a:spcAft>
              <a:spcPct val="15000"/>
            </a:spcAft>
            <a:buChar char="•"/>
          </a:pPr>
          <a:r>
            <a:rPr lang="en-US" sz="800" kern="1200" dirty="0"/>
            <a:t>Assign medical personnel</a:t>
          </a:r>
        </a:p>
      </dsp:txBody>
      <dsp:txXfrm rot="5400000">
        <a:off x="2224047" y="550179"/>
        <a:ext cx="1032678" cy="1650535"/>
      </dsp:txXfrm>
    </dsp:sp>
    <dsp:sp modelId="{9E03F282-DA9E-4714-A418-47CDA936B805}">
      <dsp:nvSpPr>
        <dsp:cNvPr id="0" name=""/>
        <dsp:cNvSpPr/>
      </dsp:nvSpPr>
      <dsp:spPr>
        <a:xfrm rot="16200000">
          <a:off x="2472332" y="859107"/>
          <a:ext cx="2750893" cy="1032678"/>
        </a:xfrm>
        <a:prstGeom prst="flowChartManualOperation">
          <a:avLst/>
        </a:prstGeom>
        <a:solidFill>
          <a:srgbClr val="3E587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0" tIns="0" rIns="69850" bIns="0" numCol="1" spcCol="1270" anchor="t" anchorCtr="0">
          <a:noAutofit/>
        </a:bodyPr>
        <a:lstStyle/>
        <a:p>
          <a:pPr marL="0" lvl="0" indent="0" algn="l" defTabSz="488950">
            <a:lnSpc>
              <a:spcPct val="90000"/>
            </a:lnSpc>
            <a:spcBef>
              <a:spcPct val="0"/>
            </a:spcBef>
            <a:spcAft>
              <a:spcPct val="35000"/>
            </a:spcAft>
            <a:buNone/>
          </a:pPr>
          <a:r>
            <a:rPr lang="en-US" sz="1100" b="1" kern="1200" dirty="0"/>
            <a:t>USUHS</a:t>
          </a:r>
        </a:p>
        <a:p>
          <a:pPr marL="57150" lvl="1" indent="-57150" algn="l" defTabSz="400050">
            <a:lnSpc>
              <a:spcPct val="90000"/>
            </a:lnSpc>
            <a:spcBef>
              <a:spcPct val="0"/>
            </a:spcBef>
            <a:spcAft>
              <a:spcPct val="15000"/>
            </a:spcAft>
            <a:buChar char="•"/>
          </a:pPr>
          <a:r>
            <a:rPr lang="en-US" sz="900" kern="1200" dirty="0"/>
            <a:t>Ongoing contributions to cutting-edge research and development</a:t>
          </a:r>
        </a:p>
        <a:p>
          <a:pPr marL="57150" lvl="1" indent="-57150" algn="l" defTabSz="400050">
            <a:lnSpc>
              <a:spcPct val="90000"/>
            </a:lnSpc>
            <a:spcBef>
              <a:spcPct val="0"/>
            </a:spcBef>
            <a:spcAft>
              <a:spcPct val="15000"/>
            </a:spcAft>
            <a:buChar char="•"/>
          </a:pPr>
          <a:r>
            <a:rPr lang="en-US" sz="900" kern="1200" dirty="0"/>
            <a:t>Education and training to build and sustain the medical force</a:t>
          </a:r>
        </a:p>
        <a:p>
          <a:pPr marL="57150" lvl="1" indent="-57150" algn="l" defTabSz="400050">
            <a:lnSpc>
              <a:spcPct val="90000"/>
            </a:lnSpc>
            <a:spcBef>
              <a:spcPct val="0"/>
            </a:spcBef>
            <a:spcAft>
              <a:spcPct val="15000"/>
            </a:spcAft>
            <a:buChar char="•"/>
          </a:pPr>
          <a:r>
            <a:rPr lang="en-US" sz="900" kern="1200" dirty="0"/>
            <a:t>Support clinical platforms for KSAs</a:t>
          </a:r>
        </a:p>
      </dsp:txBody>
      <dsp:txXfrm rot="5400000">
        <a:off x="3331439" y="550179"/>
        <a:ext cx="1032678" cy="1650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E96B3-AF85-424F-B266-6FC47D315DBD}">
      <dsp:nvSpPr>
        <dsp:cNvPr id="0" name=""/>
        <dsp:cNvSpPr/>
      </dsp:nvSpPr>
      <dsp:spPr>
        <a:xfrm>
          <a:off x="215934" y="401"/>
          <a:ext cx="2067285" cy="12403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To be held July 29 - August 1 in Washington, DC</a:t>
          </a:r>
        </a:p>
      </dsp:txBody>
      <dsp:txXfrm>
        <a:off x="215934" y="401"/>
        <a:ext cx="2067285" cy="1240371"/>
      </dsp:txXfrm>
    </dsp:sp>
    <dsp:sp modelId="{E5804BE8-AD90-4027-BB10-04733994C8B0}">
      <dsp:nvSpPr>
        <dsp:cNvPr id="0" name=""/>
        <dsp:cNvSpPr/>
      </dsp:nvSpPr>
      <dsp:spPr>
        <a:xfrm>
          <a:off x="2489948" y="401"/>
          <a:ext cx="2067285" cy="124037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2.5 day conference</a:t>
          </a:r>
        </a:p>
      </dsp:txBody>
      <dsp:txXfrm>
        <a:off x="2489948" y="401"/>
        <a:ext cx="2067285" cy="1240371"/>
      </dsp:txXfrm>
    </dsp:sp>
    <dsp:sp modelId="{703549B9-C040-4E38-B489-FB1B933C07CD}">
      <dsp:nvSpPr>
        <dsp:cNvPr id="0" name=""/>
        <dsp:cNvSpPr/>
      </dsp:nvSpPr>
      <dsp:spPr>
        <a:xfrm>
          <a:off x="215934" y="1447501"/>
          <a:ext cx="2067285" cy="124037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Poster session focused on implementation of best practices</a:t>
          </a:r>
        </a:p>
      </dsp:txBody>
      <dsp:txXfrm>
        <a:off x="215934" y="1447501"/>
        <a:ext cx="2067285" cy="1240371"/>
      </dsp:txXfrm>
    </dsp:sp>
    <dsp:sp modelId="{EF0B62F2-046F-4085-BEDA-1B7CD6759B00}">
      <dsp:nvSpPr>
        <dsp:cNvPr id="0" name=""/>
        <dsp:cNvSpPr/>
      </dsp:nvSpPr>
      <dsp:spPr>
        <a:xfrm>
          <a:off x="2489948" y="1447501"/>
          <a:ext cx="2067285" cy="124037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DoD has invited 12 SMEs to present breakout and didactic sessions.</a:t>
          </a:r>
        </a:p>
      </dsp:txBody>
      <dsp:txXfrm>
        <a:off x="2489948" y="1447501"/>
        <a:ext cx="2067285" cy="1240371"/>
      </dsp:txXfrm>
    </dsp:sp>
    <dsp:sp modelId="{429178F6-D627-456C-BAAC-E9FA4668EC17}">
      <dsp:nvSpPr>
        <dsp:cNvPr id="0" name=""/>
        <dsp:cNvSpPr/>
      </dsp:nvSpPr>
      <dsp:spPr>
        <a:xfrm>
          <a:off x="1352941" y="2894601"/>
          <a:ext cx="2067285" cy="12403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200 participant capacity (100 VA and 100 DoD participants)</a:t>
          </a:r>
        </a:p>
      </dsp:txBody>
      <dsp:txXfrm>
        <a:off x="1352941" y="2894601"/>
        <a:ext cx="2067285" cy="1240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3BD0D-3A70-4EEE-8756-606574A85E27}">
      <dsp:nvSpPr>
        <dsp:cNvPr id="0" name=""/>
        <dsp:cNvSpPr/>
      </dsp:nvSpPr>
      <dsp:spPr>
        <a:xfrm>
          <a:off x="2310" y="289351"/>
          <a:ext cx="1833041" cy="10998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Lifestyle Medicine</a:t>
          </a:r>
        </a:p>
      </dsp:txBody>
      <dsp:txXfrm>
        <a:off x="2310" y="289351"/>
        <a:ext cx="1833041" cy="1099824"/>
      </dsp:txXfrm>
    </dsp:sp>
    <dsp:sp modelId="{562AD4DC-5EA6-48D5-B0A3-973480EF774C}">
      <dsp:nvSpPr>
        <dsp:cNvPr id="0" name=""/>
        <dsp:cNvSpPr/>
      </dsp:nvSpPr>
      <dsp:spPr>
        <a:xfrm>
          <a:off x="2018656" y="289351"/>
          <a:ext cx="1833041" cy="10998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Intersectionality</a:t>
          </a:r>
        </a:p>
      </dsp:txBody>
      <dsp:txXfrm>
        <a:off x="2018656" y="289351"/>
        <a:ext cx="1833041" cy="1099824"/>
      </dsp:txXfrm>
    </dsp:sp>
    <dsp:sp modelId="{3247C890-6FC3-4202-8379-E15E45A2C78E}">
      <dsp:nvSpPr>
        <dsp:cNvPr id="0" name=""/>
        <dsp:cNvSpPr/>
      </dsp:nvSpPr>
      <dsp:spPr>
        <a:xfrm>
          <a:off x="4035002" y="289351"/>
          <a:ext cx="1833041" cy="109982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Eating Disorders and Disordered Eating Behaviors</a:t>
          </a:r>
        </a:p>
      </dsp:txBody>
      <dsp:txXfrm>
        <a:off x="4035002" y="289351"/>
        <a:ext cx="1833041" cy="1099824"/>
      </dsp:txXfrm>
    </dsp:sp>
    <dsp:sp modelId="{AFFE04B7-427A-4ABC-8951-9A769F1FDC04}">
      <dsp:nvSpPr>
        <dsp:cNvPr id="0" name=""/>
        <dsp:cNvSpPr/>
      </dsp:nvSpPr>
      <dsp:spPr>
        <a:xfrm>
          <a:off x="6051347" y="289351"/>
          <a:ext cx="1833041" cy="109982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Gender-Affirming Behavioral Health Care</a:t>
          </a:r>
        </a:p>
      </dsp:txBody>
      <dsp:txXfrm>
        <a:off x="6051347" y="289351"/>
        <a:ext cx="1833041" cy="1099824"/>
      </dsp:txXfrm>
    </dsp:sp>
    <dsp:sp modelId="{AEA84A5C-4F5B-4562-931F-7EB234C72392}">
      <dsp:nvSpPr>
        <dsp:cNvPr id="0" name=""/>
        <dsp:cNvSpPr/>
      </dsp:nvSpPr>
      <dsp:spPr>
        <a:xfrm>
          <a:off x="1010483" y="1572480"/>
          <a:ext cx="1833041" cy="109982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Maternal Behavioral Health</a:t>
          </a:r>
        </a:p>
      </dsp:txBody>
      <dsp:txXfrm>
        <a:off x="1010483" y="1572480"/>
        <a:ext cx="1833041" cy="1099824"/>
      </dsp:txXfrm>
    </dsp:sp>
    <dsp:sp modelId="{478665BF-1FEC-42BD-A9C2-01689B6E9342}">
      <dsp:nvSpPr>
        <dsp:cNvPr id="0" name=""/>
        <dsp:cNvSpPr/>
      </dsp:nvSpPr>
      <dsp:spPr>
        <a:xfrm>
          <a:off x="3026829" y="1572480"/>
          <a:ext cx="1833041" cy="109982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Reproductive Health</a:t>
          </a:r>
        </a:p>
      </dsp:txBody>
      <dsp:txXfrm>
        <a:off x="3026829" y="1572480"/>
        <a:ext cx="1833041" cy="1099824"/>
      </dsp:txXfrm>
    </dsp:sp>
    <dsp:sp modelId="{BD535CF3-963D-42A2-AD95-25FDCABAE58E}">
      <dsp:nvSpPr>
        <dsp:cNvPr id="0" name=""/>
        <dsp:cNvSpPr/>
      </dsp:nvSpPr>
      <dsp:spPr>
        <a:xfrm>
          <a:off x="5043174" y="1572480"/>
          <a:ext cx="1833041" cy="10998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Women’s Mental Health Across the Lifespan</a:t>
          </a:r>
        </a:p>
      </dsp:txBody>
      <dsp:txXfrm>
        <a:off x="5043174" y="1572480"/>
        <a:ext cx="1833041" cy="1099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083FD-1A64-4D00-BE5E-151F9344DDD6}">
      <dsp:nvSpPr>
        <dsp:cNvPr id="0" name=""/>
        <dsp:cNvSpPr/>
      </dsp:nvSpPr>
      <dsp:spPr>
        <a:xfrm>
          <a:off x="0" y="20838"/>
          <a:ext cx="5000125" cy="89505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DoDI 6310.09 “Health Care Management for Patients Associated with Sexual Assault,” May 7, 2019 states that care should be…</a:t>
          </a:r>
        </a:p>
      </dsp:txBody>
      <dsp:txXfrm>
        <a:off x="43693" y="64531"/>
        <a:ext cx="4912739" cy="807664"/>
      </dsp:txXfrm>
    </dsp:sp>
    <dsp:sp modelId="{B6B872A3-2EF7-4D59-A911-D2F45448BF03}">
      <dsp:nvSpPr>
        <dsp:cNvPr id="0" name=""/>
        <dsp:cNvSpPr/>
      </dsp:nvSpPr>
      <dsp:spPr>
        <a:xfrm>
          <a:off x="0" y="915888"/>
          <a:ext cx="5000125" cy="42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b="0" kern="1200" dirty="0"/>
            <a:t>Trauma-informed</a:t>
          </a:r>
        </a:p>
        <a:p>
          <a:pPr marL="114300" lvl="1" indent="-114300" algn="l" defTabSz="577850">
            <a:lnSpc>
              <a:spcPct val="90000"/>
            </a:lnSpc>
            <a:spcBef>
              <a:spcPct val="0"/>
            </a:spcBef>
            <a:spcAft>
              <a:spcPct val="20000"/>
            </a:spcAft>
            <a:buChar char="•"/>
          </a:pPr>
          <a:r>
            <a:rPr lang="en-US" sz="1300" kern="1200" dirty="0"/>
            <a:t>Gender responsive</a:t>
          </a:r>
        </a:p>
      </dsp:txBody>
      <dsp:txXfrm>
        <a:off x="0" y="915888"/>
        <a:ext cx="5000125" cy="422280"/>
      </dsp:txXfrm>
    </dsp:sp>
    <dsp:sp modelId="{8D42D38A-60BC-4A20-B362-D2FF166626E7}">
      <dsp:nvSpPr>
        <dsp:cNvPr id="0" name=""/>
        <dsp:cNvSpPr/>
      </dsp:nvSpPr>
      <dsp:spPr>
        <a:xfrm>
          <a:off x="0" y="1338168"/>
          <a:ext cx="5000125" cy="895050"/>
        </a:xfrm>
        <a:prstGeom prst="roundRect">
          <a:avLst/>
        </a:prstGeom>
        <a:gradFill rotWithShape="0">
          <a:gsLst>
            <a:gs pos="0">
              <a:schemeClr val="accent5">
                <a:hueOff val="5080046"/>
                <a:satOff val="-3991"/>
                <a:lumOff val="5490"/>
                <a:alphaOff val="0"/>
                <a:shade val="51000"/>
                <a:satMod val="130000"/>
              </a:schemeClr>
            </a:gs>
            <a:gs pos="80000">
              <a:schemeClr val="accent5">
                <a:hueOff val="5080046"/>
                <a:satOff val="-3991"/>
                <a:lumOff val="5490"/>
                <a:alphaOff val="0"/>
                <a:shade val="93000"/>
                <a:satMod val="130000"/>
              </a:schemeClr>
            </a:gs>
            <a:gs pos="100000">
              <a:schemeClr val="accent5">
                <a:hueOff val="5080046"/>
                <a:satOff val="-3991"/>
                <a:lumOff val="54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DoDI 6400.06 “Domestic Abuse Involving DoD Military and Certain Affiliated Personnel,”</a:t>
          </a:r>
        </a:p>
      </dsp:txBody>
      <dsp:txXfrm>
        <a:off x="43693" y="1381861"/>
        <a:ext cx="4912739" cy="807664"/>
      </dsp:txXfrm>
    </dsp:sp>
    <dsp:sp modelId="{41BA047B-5A0C-40F0-8F68-04400012272B}">
      <dsp:nvSpPr>
        <dsp:cNvPr id="0" name=""/>
        <dsp:cNvSpPr/>
      </dsp:nvSpPr>
      <dsp:spPr>
        <a:xfrm>
          <a:off x="0" y="2233218"/>
          <a:ext cx="5000125" cy="38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“Provide services that are </a:t>
          </a:r>
          <a:r>
            <a:rPr lang="en-US" sz="1300" b="0" i="1" kern="1200" dirty="0"/>
            <a:t>culturally informed and respectful of gender and sexual orientation</a:t>
          </a:r>
          <a:r>
            <a:rPr lang="en-US" sz="1300" kern="1200" dirty="0"/>
            <a:t>”</a:t>
          </a:r>
        </a:p>
      </dsp:txBody>
      <dsp:txXfrm>
        <a:off x="0" y="2233218"/>
        <a:ext cx="5000125" cy="387090"/>
      </dsp:txXfrm>
    </dsp:sp>
    <dsp:sp modelId="{94C55C4B-582F-4232-A236-83201638BEF8}">
      <dsp:nvSpPr>
        <dsp:cNvPr id="0" name=""/>
        <dsp:cNvSpPr/>
      </dsp:nvSpPr>
      <dsp:spPr>
        <a:xfrm>
          <a:off x="0" y="2620308"/>
          <a:ext cx="5000125" cy="895050"/>
        </a:xfrm>
        <a:prstGeom prst="roundRect">
          <a:avLst/>
        </a:prstGeom>
        <a:gradFill rotWithShape="0">
          <a:gsLst>
            <a:gs pos="0">
              <a:schemeClr val="accent5">
                <a:hueOff val="10160091"/>
                <a:satOff val="-7982"/>
                <a:lumOff val="10981"/>
                <a:alphaOff val="0"/>
                <a:shade val="51000"/>
                <a:satMod val="130000"/>
              </a:schemeClr>
            </a:gs>
            <a:gs pos="80000">
              <a:schemeClr val="accent5">
                <a:hueOff val="10160091"/>
                <a:satOff val="-7982"/>
                <a:lumOff val="10981"/>
                <a:alphaOff val="0"/>
                <a:shade val="93000"/>
                <a:satMod val="130000"/>
              </a:schemeClr>
            </a:gs>
            <a:gs pos="100000">
              <a:schemeClr val="accent5">
                <a:hueOff val="10160091"/>
                <a:satOff val="-7982"/>
                <a:lumOff val="109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DHA-AI 6490.01 “Behavioral Health System of Care”</a:t>
          </a:r>
        </a:p>
      </dsp:txBody>
      <dsp:txXfrm>
        <a:off x="43693" y="2664001"/>
        <a:ext cx="4912739" cy="807664"/>
      </dsp:txXfrm>
    </dsp:sp>
    <dsp:sp modelId="{FF617536-13CF-45FD-BF79-5408C6F7EE26}">
      <dsp:nvSpPr>
        <dsp:cNvPr id="0" name=""/>
        <dsp:cNvSpPr/>
      </dsp:nvSpPr>
      <dsp:spPr>
        <a:xfrm>
          <a:off x="0" y="3515358"/>
          <a:ext cx="5000125"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Inclusive Behavioral Health mission…in support of the BH needs of women, black, indigenous people, people of color, LGBT communities and other underserved populations</a:t>
          </a:r>
        </a:p>
      </dsp:txBody>
      <dsp:txXfrm>
        <a:off x="0" y="3515358"/>
        <a:ext cx="5000125" cy="554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2B74E-C88E-45E0-99E7-0430FB17B073}">
      <dsp:nvSpPr>
        <dsp:cNvPr id="0" name=""/>
        <dsp:cNvSpPr/>
      </dsp:nvSpPr>
      <dsp:spPr>
        <a:xfrm>
          <a:off x="0" y="431"/>
          <a:ext cx="6261859" cy="593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7B1AA-F0E4-4C7D-BFCF-B47A2D36AE9A}">
      <dsp:nvSpPr>
        <dsp:cNvPr id="0" name=""/>
        <dsp:cNvSpPr/>
      </dsp:nvSpPr>
      <dsp:spPr>
        <a:xfrm>
          <a:off x="179621" y="134034"/>
          <a:ext cx="326585" cy="3265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3E3F4A-C7AE-46E3-AFF6-4F843A6A75E5}">
      <dsp:nvSpPr>
        <dsp:cNvPr id="0" name=""/>
        <dsp:cNvSpPr/>
      </dsp:nvSpPr>
      <dsp:spPr>
        <a:xfrm>
          <a:off x="685829" y="431"/>
          <a:ext cx="5576029" cy="59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43" tIns="62843" rIns="62843" bIns="62843" numCol="1" spcCol="1270" anchor="ctr" anchorCtr="0">
          <a:noAutofit/>
        </a:bodyPr>
        <a:lstStyle/>
        <a:p>
          <a:pPr marL="0" lvl="0" indent="0" algn="l" defTabSz="711200">
            <a:lnSpc>
              <a:spcPct val="90000"/>
            </a:lnSpc>
            <a:spcBef>
              <a:spcPct val="0"/>
            </a:spcBef>
            <a:spcAft>
              <a:spcPct val="35000"/>
            </a:spcAft>
            <a:buNone/>
          </a:pPr>
          <a:r>
            <a:rPr lang="en-US" sz="1600" b="1" kern="1200"/>
            <a:t>Established by</a:t>
          </a:r>
          <a:endParaRPr lang="en-US" sz="1600" kern="1200"/>
        </a:p>
      </dsp:txBody>
      <dsp:txXfrm>
        <a:off x="685829" y="431"/>
        <a:ext cx="5576029" cy="593791"/>
      </dsp:txXfrm>
    </dsp:sp>
    <dsp:sp modelId="{C2C9087D-274D-47E6-9E29-9554BBAD28DC}">
      <dsp:nvSpPr>
        <dsp:cNvPr id="0" name=""/>
        <dsp:cNvSpPr/>
      </dsp:nvSpPr>
      <dsp:spPr>
        <a:xfrm>
          <a:off x="0" y="742670"/>
          <a:ext cx="6261859" cy="593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EFFFB-7DB1-400E-95E9-DED6404C693B}">
      <dsp:nvSpPr>
        <dsp:cNvPr id="0" name=""/>
        <dsp:cNvSpPr/>
      </dsp:nvSpPr>
      <dsp:spPr>
        <a:xfrm>
          <a:off x="179621" y="876273"/>
          <a:ext cx="326585" cy="3265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8C69A5-FD7B-40DD-A804-F29AD82D7C71}">
      <dsp:nvSpPr>
        <dsp:cNvPr id="0" name=""/>
        <dsp:cNvSpPr/>
      </dsp:nvSpPr>
      <dsp:spPr>
        <a:xfrm>
          <a:off x="685829" y="742670"/>
          <a:ext cx="5576029" cy="59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43" tIns="62843" rIns="62843" bIns="62843" numCol="1" spcCol="1270" anchor="ctr" anchorCtr="0">
          <a:noAutofit/>
        </a:bodyPr>
        <a:lstStyle/>
        <a:p>
          <a:pPr marL="0" lvl="0" indent="0" algn="l" defTabSz="711200">
            <a:lnSpc>
              <a:spcPct val="90000"/>
            </a:lnSpc>
            <a:spcBef>
              <a:spcPct val="0"/>
            </a:spcBef>
            <a:spcAft>
              <a:spcPct val="35000"/>
            </a:spcAft>
            <a:buNone/>
          </a:pPr>
          <a:r>
            <a:rPr lang="en-US" sz="1600" b="1" kern="1200" dirty="0"/>
            <a:t>Mission</a:t>
          </a:r>
          <a:endParaRPr lang="en-US" sz="1600" kern="1200" dirty="0"/>
        </a:p>
      </dsp:txBody>
      <dsp:txXfrm>
        <a:off x="685829" y="742670"/>
        <a:ext cx="5576029" cy="593791"/>
      </dsp:txXfrm>
    </dsp:sp>
    <dsp:sp modelId="{F9D5B63F-548D-400E-ACDC-7B3BA69E31C8}">
      <dsp:nvSpPr>
        <dsp:cNvPr id="0" name=""/>
        <dsp:cNvSpPr/>
      </dsp:nvSpPr>
      <dsp:spPr>
        <a:xfrm>
          <a:off x="0" y="1484910"/>
          <a:ext cx="6261859" cy="593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3C1DA-8F3F-4879-9D7E-2174DA9EEA7F}">
      <dsp:nvSpPr>
        <dsp:cNvPr id="0" name=""/>
        <dsp:cNvSpPr/>
      </dsp:nvSpPr>
      <dsp:spPr>
        <a:xfrm>
          <a:off x="179621" y="1618513"/>
          <a:ext cx="326585" cy="3265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353AFE-9488-4575-85D7-389A21A46D79}">
      <dsp:nvSpPr>
        <dsp:cNvPr id="0" name=""/>
        <dsp:cNvSpPr/>
      </dsp:nvSpPr>
      <dsp:spPr>
        <a:xfrm>
          <a:off x="685829" y="1484910"/>
          <a:ext cx="5576029" cy="59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43" tIns="62843" rIns="62843" bIns="62843" numCol="1" spcCol="1270" anchor="ctr" anchorCtr="0">
          <a:noAutofit/>
        </a:bodyPr>
        <a:lstStyle/>
        <a:p>
          <a:pPr marL="0" lvl="0" indent="0" algn="l" defTabSz="711200">
            <a:lnSpc>
              <a:spcPct val="90000"/>
            </a:lnSpc>
            <a:spcBef>
              <a:spcPct val="0"/>
            </a:spcBef>
            <a:spcAft>
              <a:spcPct val="35000"/>
            </a:spcAft>
            <a:buNone/>
          </a:pPr>
          <a:r>
            <a:rPr lang="en-US" sz="1600" b="1" kern="1200"/>
            <a:t>Research Scope</a:t>
          </a:r>
          <a:endParaRPr lang="en-US" sz="1600" kern="1200"/>
        </a:p>
      </dsp:txBody>
      <dsp:txXfrm>
        <a:off x="685829" y="1484910"/>
        <a:ext cx="5576029" cy="593791"/>
      </dsp:txXfrm>
    </dsp:sp>
    <dsp:sp modelId="{FEAAC7C4-BC09-4E12-BBFF-BE45C13859B4}">
      <dsp:nvSpPr>
        <dsp:cNvPr id="0" name=""/>
        <dsp:cNvSpPr/>
      </dsp:nvSpPr>
      <dsp:spPr>
        <a:xfrm>
          <a:off x="0" y="2227149"/>
          <a:ext cx="6261859" cy="593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84C036-3CCC-45FF-A6CB-4EABDFCA3069}">
      <dsp:nvSpPr>
        <dsp:cNvPr id="0" name=""/>
        <dsp:cNvSpPr/>
      </dsp:nvSpPr>
      <dsp:spPr>
        <a:xfrm>
          <a:off x="179621" y="2360752"/>
          <a:ext cx="326585" cy="3265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78345D-8B2D-4092-B437-3266E9C3865C}">
      <dsp:nvSpPr>
        <dsp:cNvPr id="0" name=""/>
        <dsp:cNvSpPr/>
      </dsp:nvSpPr>
      <dsp:spPr>
        <a:xfrm>
          <a:off x="685829" y="2227149"/>
          <a:ext cx="5576029" cy="59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43" tIns="62843" rIns="62843" bIns="62843" numCol="1" spcCol="1270" anchor="ctr" anchorCtr="0">
          <a:noAutofit/>
        </a:bodyPr>
        <a:lstStyle/>
        <a:p>
          <a:pPr marL="0" lvl="0" indent="0" algn="l" defTabSz="711200">
            <a:lnSpc>
              <a:spcPct val="90000"/>
            </a:lnSpc>
            <a:spcBef>
              <a:spcPct val="0"/>
            </a:spcBef>
            <a:spcAft>
              <a:spcPct val="35000"/>
            </a:spcAft>
            <a:buNone/>
          </a:pPr>
          <a:r>
            <a:rPr lang="en-US" sz="1600" b="1" kern="1200"/>
            <a:t>Funding Mechanism</a:t>
          </a:r>
          <a:endParaRPr lang="en-US" sz="1600" kern="1200"/>
        </a:p>
      </dsp:txBody>
      <dsp:txXfrm>
        <a:off x="685829" y="2227149"/>
        <a:ext cx="5576029" cy="593791"/>
      </dsp:txXfrm>
    </dsp:sp>
    <dsp:sp modelId="{1CF64824-2C19-4F81-B3D8-E9235C11805B}">
      <dsp:nvSpPr>
        <dsp:cNvPr id="0" name=""/>
        <dsp:cNvSpPr/>
      </dsp:nvSpPr>
      <dsp:spPr>
        <a:xfrm>
          <a:off x="0" y="2969389"/>
          <a:ext cx="6261859" cy="593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36DBAE-8093-43FC-A6BE-82D8340246A3}">
      <dsp:nvSpPr>
        <dsp:cNvPr id="0" name=""/>
        <dsp:cNvSpPr/>
      </dsp:nvSpPr>
      <dsp:spPr>
        <a:xfrm>
          <a:off x="179621" y="3102992"/>
          <a:ext cx="326585" cy="3265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1F0A03-BCDC-4E88-91A6-B0C6D48F6C2C}">
      <dsp:nvSpPr>
        <dsp:cNvPr id="0" name=""/>
        <dsp:cNvSpPr/>
      </dsp:nvSpPr>
      <dsp:spPr>
        <a:xfrm>
          <a:off x="685829" y="2969389"/>
          <a:ext cx="5576029" cy="59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43" tIns="62843" rIns="62843" bIns="62843" numCol="1" spcCol="1270" anchor="ctr" anchorCtr="0">
          <a:noAutofit/>
        </a:bodyPr>
        <a:lstStyle/>
        <a:p>
          <a:pPr marL="0" lvl="0" indent="0" algn="l" defTabSz="711200">
            <a:lnSpc>
              <a:spcPct val="90000"/>
            </a:lnSpc>
            <a:spcBef>
              <a:spcPct val="0"/>
            </a:spcBef>
            <a:spcAft>
              <a:spcPct val="35000"/>
            </a:spcAft>
            <a:buNone/>
          </a:pPr>
          <a:r>
            <a:rPr lang="en-US" sz="1600" b="1" kern="1200"/>
            <a:t>Proposal Selection</a:t>
          </a:r>
          <a:endParaRPr lang="en-US" sz="1600" kern="1200"/>
        </a:p>
      </dsp:txBody>
      <dsp:txXfrm>
        <a:off x="685829" y="2969389"/>
        <a:ext cx="5576029" cy="593791"/>
      </dsp:txXfrm>
    </dsp:sp>
    <dsp:sp modelId="{803DA5B7-D7DC-447D-9C66-34BA6E3FE20E}">
      <dsp:nvSpPr>
        <dsp:cNvPr id="0" name=""/>
        <dsp:cNvSpPr/>
      </dsp:nvSpPr>
      <dsp:spPr>
        <a:xfrm>
          <a:off x="0" y="3711628"/>
          <a:ext cx="6261859" cy="593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17C5F-690F-473C-BA7B-DF988233E8B4}">
      <dsp:nvSpPr>
        <dsp:cNvPr id="0" name=""/>
        <dsp:cNvSpPr/>
      </dsp:nvSpPr>
      <dsp:spPr>
        <a:xfrm>
          <a:off x="179621" y="3845231"/>
          <a:ext cx="326585" cy="32658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55DA48-5A91-4329-AE08-3025500BC77F}">
      <dsp:nvSpPr>
        <dsp:cNvPr id="0" name=""/>
        <dsp:cNvSpPr/>
      </dsp:nvSpPr>
      <dsp:spPr>
        <a:xfrm>
          <a:off x="685829" y="3711628"/>
          <a:ext cx="5576029" cy="59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43" tIns="62843" rIns="62843" bIns="62843" numCol="1" spcCol="1270" anchor="ctr" anchorCtr="0">
          <a:noAutofit/>
        </a:bodyPr>
        <a:lstStyle/>
        <a:p>
          <a:pPr marL="0" lvl="0" indent="0" algn="l" defTabSz="711200">
            <a:lnSpc>
              <a:spcPct val="90000"/>
            </a:lnSpc>
            <a:spcBef>
              <a:spcPct val="0"/>
            </a:spcBef>
            <a:spcAft>
              <a:spcPct val="35000"/>
            </a:spcAft>
            <a:buNone/>
          </a:pPr>
          <a:r>
            <a:rPr lang="en-US" sz="1600" b="1" kern="1200"/>
            <a:t>Research Priorities</a:t>
          </a:r>
          <a:endParaRPr lang="en-US" sz="1600" kern="1200"/>
        </a:p>
      </dsp:txBody>
      <dsp:txXfrm>
        <a:off x="685829" y="3711628"/>
        <a:ext cx="5576029" cy="593791"/>
      </dsp:txXfrm>
    </dsp:sp>
    <dsp:sp modelId="{CE404DF1-0AD3-45F2-9931-E97C26593B0F}">
      <dsp:nvSpPr>
        <dsp:cNvPr id="0" name=""/>
        <dsp:cNvSpPr/>
      </dsp:nvSpPr>
      <dsp:spPr>
        <a:xfrm>
          <a:off x="0" y="4453868"/>
          <a:ext cx="6261859" cy="5937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3E752-8B99-466C-AABF-93B0F8322573}">
      <dsp:nvSpPr>
        <dsp:cNvPr id="0" name=""/>
        <dsp:cNvSpPr/>
      </dsp:nvSpPr>
      <dsp:spPr>
        <a:xfrm>
          <a:off x="179621" y="4587471"/>
          <a:ext cx="326585" cy="32658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AD974F-545C-4AF2-ADC8-0E4B27625C0E}">
      <dsp:nvSpPr>
        <dsp:cNvPr id="0" name=""/>
        <dsp:cNvSpPr/>
      </dsp:nvSpPr>
      <dsp:spPr>
        <a:xfrm>
          <a:off x="685829" y="4453868"/>
          <a:ext cx="5576029" cy="593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843" tIns="62843" rIns="62843" bIns="62843" numCol="1" spcCol="1270" anchor="ctr" anchorCtr="0">
          <a:noAutofit/>
        </a:bodyPr>
        <a:lstStyle/>
        <a:p>
          <a:pPr marL="0" lvl="0" indent="0" algn="l" defTabSz="711200">
            <a:lnSpc>
              <a:spcPct val="90000"/>
            </a:lnSpc>
            <a:spcBef>
              <a:spcPct val="0"/>
            </a:spcBef>
            <a:spcAft>
              <a:spcPct val="35000"/>
            </a:spcAft>
            <a:buNone/>
          </a:pPr>
          <a:r>
            <a:rPr lang="en-US" sz="1600" b="1" kern="1200"/>
            <a:t>Research Outcomes</a:t>
          </a:r>
          <a:endParaRPr lang="en-US" sz="1600" kern="1200"/>
        </a:p>
      </dsp:txBody>
      <dsp:txXfrm>
        <a:off x="685829" y="4453868"/>
        <a:ext cx="5576029" cy="59379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0.24528</cdr:x>
      <cdr:y>0.34884</cdr:y>
    </cdr:from>
    <cdr:to>
      <cdr:x>1</cdr:x>
      <cdr:y>0.53488</cdr:y>
    </cdr:to>
    <cdr:sp macro="" textlink="">
      <cdr:nvSpPr>
        <cdr:cNvPr id="2" name="TextBox 1"/>
        <cdr:cNvSpPr txBox="1"/>
      </cdr:nvSpPr>
      <cdr:spPr>
        <a:xfrm xmlns:a="http://schemas.openxmlformats.org/drawingml/2006/main">
          <a:off x="3505200" y="1143000"/>
          <a:ext cx="3048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51E1B9-7544-48FD-B2FF-898B34510A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BD741B-FFCD-4B18-9574-AB278AD05C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B9E8CF-3320-406F-8F43-99C86E0B76A6}" type="datetimeFigureOut">
              <a:rPr lang="en-US" smtClean="0"/>
              <a:t>12/27/2023</a:t>
            </a:fld>
            <a:endParaRPr lang="en-US"/>
          </a:p>
        </p:txBody>
      </p:sp>
      <p:sp>
        <p:nvSpPr>
          <p:cNvPr id="4" name="Footer Placeholder 3">
            <a:extLst>
              <a:ext uri="{FF2B5EF4-FFF2-40B4-BE49-F238E27FC236}">
                <a16:creationId xmlns:a16="http://schemas.microsoft.com/office/drawing/2014/main" id="{990A5C91-D88C-4C10-942A-79DDE94534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D06D61-30E3-469B-B966-AD060ED7FF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6E48F-84A0-476D-A739-07AEF327ECDA}" type="slidenum">
              <a:rPr lang="en-US" smtClean="0"/>
              <a:t>‹#›</a:t>
            </a:fld>
            <a:endParaRPr lang="en-US"/>
          </a:p>
        </p:txBody>
      </p:sp>
    </p:spTree>
    <p:extLst>
      <p:ext uri="{BB962C8B-B14F-4D97-AF65-F5344CB8AC3E}">
        <p14:creationId xmlns:p14="http://schemas.microsoft.com/office/powerpoint/2010/main" val="374940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E4E19-5E1F-40C8-BA0F-AD1EA8B61942}" type="datetimeFigureOut">
              <a:rPr lang="en-US" smtClean="0"/>
              <a:t>12/27/2023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84333-A481-4CFB-BA47-512BF56C47A2}" type="slidenum">
              <a:rPr lang="en-US" smtClean="0"/>
              <a:t>‹#›</a:t>
            </a:fld>
            <a:endParaRPr lang="en-US"/>
          </a:p>
        </p:txBody>
      </p:sp>
    </p:spTree>
    <p:extLst>
      <p:ext uri="{BB962C8B-B14F-4D97-AF65-F5344CB8AC3E}">
        <p14:creationId xmlns:p14="http://schemas.microsoft.com/office/powerpoint/2010/main" val="242049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84333-A481-4CFB-BA47-512BF56C47A2}" type="slidenum">
              <a:rPr lang="en-US" smtClean="0"/>
              <a:t>1</a:t>
            </a:fld>
            <a:endParaRPr lang="en-US"/>
          </a:p>
        </p:txBody>
      </p:sp>
    </p:spTree>
    <p:extLst>
      <p:ext uri="{BB962C8B-B14F-4D97-AF65-F5344CB8AC3E}">
        <p14:creationId xmlns:p14="http://schemas.microsoft.com/office/powerpoint/2010/main" val="148511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women constitute approximately 16% of the DoD</a:t>
            </a:r>
            <a:r>
              <a:rPr lang="en-US" baseline="0" dirty="0"/>
              <a:t> active component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062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501F6-0704-48DD-B6E8-FFF5B2B4EF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953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from a recent report:</a:t>
            </a:r>
          </a:p>
          <a:p>
            <a:r>
              <a:rPr lang="en-US" dirty="0"/>
              <a:t>Data</a:t>
            </a:r>
            <a:r>
              <a:rPr lang="en-US" baseline="0" dirty="0"/>
              <a:t> collected from 1 JAN 2016-31 December 2020, included all ADSM in Army, Navy, USA, Marine </a:t>
            </a:r>
            <a:r>
              <a:rPr lang="en-US" baseline="0" dirty="0" err="1"/>
              <a:t>corp</a:t>
            </a:r>
            <a:endParaRPr lang="en-US" baseline="0" dirty="0"/>
          </a:p>
          <a:p>
            <a:r>
              <a:rPr lang="en-US" baseline="0" dirty="0"/>
              <a:t>Data collected from Defense Medical Surveillance System (DMSS) for fixed MTFs and civilian (if reimbursed through MHS), also includes those deployed (Theater Medical Data Store)</a:t>
            </a:r>
          </a:p>
          <a:p>
            <a:r>
              <a:rPr lang="en-US" baseline="0" dirty="0"/>
              <a:t>Included diagnoses in 1</a:t>
            </a:r>
            <a:r>
              <a:rPr lang="en-US" baseline="30000" dirty="0"/>
              <a:t>st</a:t>
            </a:r>
            <a:r>
              <a:rPr lang="en-US" baseline="0" dirty="0"/>
              <a:t> or 2</a:t>
            </a:r>
            <a:r>
              <a:rPr lang="en-US" baseline="30000" dirty="0"/>
              <a:t>nd</a:t>
            </a:r>
            <a:r>
              <a:rPr lang="en-US" baseline="0" dirty="0"/>
              <a:t> position</a:t>
            </a:r>
          </a:p>
          <a:p>
            <a:endParaRPr lang="en-US" baseline="0" dirty="0"/>
          </a:p>
          <a:p>
            <a:r>
              <a:rPr lang="en-US" baseline="0" dirty="0"/>
              <a:t>During this period, 456, 293 ADSM were diagnosed with at least 1 mental health disorder, 199, 945 has more than 1 diagnosis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998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women are reporting</a:t>
            </a:r>
            <a:r>
              <a:rPr lang="en-US" baseline="0" dirty="0"/>
              <a:t> significantly more: adjustment D/O, anxiety D/O and depressive D/O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83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DoD Sexual Assault Prevention and Response Office</a:t>
            </a:r>
          </a:p>
          <a:p>
            <a:r>
              <a:rPr lang="en-US" dirty="0"/>
              <a:t>Workplace and Gender Relations Survey</a:t>
            </a:r>
            <a:r>
              <a:rPr lang="en-US" baseline="0" dirty="0"/>
              <a:t> of Active Duty Members, DoD Office of People Analytics. Defense Sexual Assault Incident Data base, </a:t>
            </a:r>
          </a:p>
          <a:p>
            <a:endParaRPr lang="en-US" baseline="0" dirty="0"/>
          </a:p>
          <a:p>
            <a:r>
              <a:rPr lang="en-US" baseline="0" dirty="0"/>
              <a:t>Rates of unwanted sexual contact and sexual harassment are significantly higher for women than for men</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5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2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 would like to draw your attention</a:t>
            </a:r>
            <a:r>
              <a:rPr lang="en-US" sz="1800" baseline="0" dirty="0"/>
              <a:t> to a recent RAND study which found that </a:t>
            </a:r>
            <a:endParaRPr lang="en-US" sz="1800" dirty="0"/>
          </a:p>
          <a:p>
            <a:r>
              <a:rPr lang="en-US" sz="1800" dirty="0"/>
              <a:t>A notable</a:t>
            </a:r>
            <a:r>
              <a:rPr lang="en-US" sz="1800" baseline="0" dirty="0"/>
              <a:t> percentage of SM do not identify a heterosexual</a:t>
            </a:r>
          </a:p>
          <a:p>
            <a:r>
              <a:rPr lang="en-US" sz="1800" baseline="0" dirty="0"/>
              <a:t>Of those sexually assaulted, 43% did not identify a heterosexual</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890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Of those sexually assaulted:</a:t>
            </a:r>
          </a:p>
          <a:p>
            <a:r>
              <a:rPr lang="en-US" sz="1800" dirty="0"/>
              <a:t>Nearly</a:t>
            </a:r>
            <a:r>
              <a:rPr lang="en-US" sz="1800" baseline="0" dirty="0"/>
              <a:t> half of the men did not identify as heterosexual</a:t>
            </a:r>
          </a:p>
          <a:p>
            <a:r>
              <a:rPr lang="en-US" sz="1800" baseline="0" dirty="0"/>
              <a:t>40% of women did not identify as heterosexual</a:t>
            </a:r>
          </a:p>
          <a:p>
            <a:endParaRPr lang="en-US" sz="1800" baseline="0" dirty="0"/>
          </a:p>
          <a:p>
            <a:r>
              <a:rPr lang="en-US" sz="1800" baseline="0" dirty="0"/>
              <a:t>Thus, LGBT are at greater risk for sexual assault in this context</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05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Carey, F.R., </a:t>
            </a:r>
            <a:r>
              <a:rPr lang="en-US" sz="1200" dirty="0" err="1">
                <a:solidFill>
                  <a:schemeClr val="tx1"/>
                </a:solidFill>
                <a:latin typeface="Times New Roman" panose="02020603050405020304" pitchFamily="18" charset="0"/>
                <a:cs typeface="Times New Roman" panose="02020603050405020304" pitchFamily="18" charset="0"/>
              </a:rPr>
              <a:t>LeardMann</a:t>
            </a:r>
            <a:r>
              <a:rPr lang="en-US" sz="1200" dirty="0">
                <a:solidFill>
                  <a:schemeClr val="tx1"/>
                </a:solidFill>
                <a:latin typeface="Times New Roman" panose="02020603050405020304" pitchFamily="18" charset="0"/>
                <a:cs typeface="Times New Roman" panose="02020603050405020304" pitchFamily="18" charset="0"/>
              </a:rPr>
              <a:t>, C.A., </a:t>
            </a:r>
            <a:r>
              <a:rPr lang="en-US" sz="1200" dirty="0" err="1">
                <a:solidFill>
                  <a:schemeClr val="tx1"/>
                </a:solidFill>
                <a:latin typeface="Times New Roman" panose="02020603050405020304" pitchFamily="18" charset="0"/>
                <a:cs typeface="Times New Roman" panose="02020603050405020304" pitchFamily="18" charset="0"/>
              </a:rPr>
              <a:t>Lehavot</a:t>
            </a:r>
            <a:r>
              <a:rPr lang="en-US" sz="1200" dirty="0">
                <a:solidFill>
                  <a:schemeClr val="tx1"/>
                </a:solidFill>
                <a:latin typeface="Times New Roman" panose="02020603050405020304" pitchFamily="18" charset="0"/>
                <a:cs typeface="Times New Roman" panose="02020603050405020304" pitchFamily="18" charset="0"/>
              </a:rPr>
              <a:t>, K., Jacobson, I.G., </a:t>
            </a:r>
            <a:r>
              <a:rPr lang="en-US" sz="1200" dirty="0" err="1">
                <a:solidFill>
                  <a:schemeClr val="tx1"/>
                </a:solidFill>
                <a:latin typeface="Times New Roman" panose="02020603050405020304" pitchFamily="18" charset="0"/>
                <a:cs typeface="Times New Roman" panose="02020603050405020304" pitchFamily="18" charset="0"/>
              </a:rPr>
              <a:t>Kolaja</a:t>
            </a:r>
            <a:r>
              <a:rPr lang="en-US" sz="1200" dirty="0">
                <a:solidFill>
                  <a:schemeClr val="tx1"/>
                </a:solidFill>
                <a:latin typeface="Times New Roman" panose="02020603050405020304" pitchFamily="18" charset="0"/>
                <a:cs typeface="Times New Roman" panose="02020603050405020304" pitchFamily="18" charset="0"/>
              </a:rPr>
              <a:t>, C.A., Stander, V.A., &amp; </a:t>
            </a:r>
            <a:r>
              <a:rPr lang="en-US" sz="1200" dirty="0" err="1">
                <a:solidFill>
                  <a:schemeClr val="tx1"/>
                </a:solidFill>
                <a:latin typeface="Times New Roman" panose="02020603050405020304" pitchFamily="18" charset="0"/>
                <a:cs typeface="Times New Roman" panose="02020603050405020304" pitchFamily="18" charset="0"/>
              </a:rPr>
              <a:t>Rull</a:t>
            </a:r>
            <a:r>
              <a:rPr lang="en-US" sz="1200" dirty="0">
                <a:solidFill>
                  <a:schemeClr val="tx1"/>
                </a:solidFill>
                <a:latin typeface="Times New Roman" panose="02020603050405020304" pitchFamily="18" charset="0"/>
                <a:cs typeface="Times New Roman" panose="02020603050405020304" pitchFamily="18" charset="0"/>
              </a:rPr>
              <a:t>, R.P. (in press).  </a:t>
            </a:r>
            <a:r>
              <a:rPr lang="en-US" sz="1200" i="1" dirty="0">
                <a:solidFill>
                  <a:schemeClr val="tx1"/>
                </a:solidFill>
                <a:latin typeface="Times New Roman" panose="02020603050405020304" pitchFamily="18" charset="0"/>
                <a:cs typeface="Times New Roman" panose="02020603050405020304" pitchFamily="18" charset="0"/>
              </a:rPr>
              <a:t>Health Disparities Among Lesbian, Gay and Bisexual Service Members and Veterans.</a:t>
            </a:r>
            <a:r>
              <a:rPr lang="en-US" sz="1200" dirty="0">
                <a:solidFill>
                  <a:schemeClr val="tx1"/>
                </a:solidFill>
                <a:latin typeface="Times New Roman" panose="02020603050405020304" pitchFamily="18" charset="0"/>
                <a:cs typeface="Times New Roman" panose="02020603050405020304" pitchFamily="18" charset="0"/>
              </a:rPr>
              <a:t> American Journal of Preventative Medicine.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Times New Roman" panose="02020603050405020304" pitchFamily="18" charset="0"/>
                <a:cs typeface="Times New Roman" panose="02020603050405020304" pitchFamily="18" charset="0"/>
              </a:rPr>
              <a:t>It is</a:t>
            </a:r>
            <a:r>
              <a:rPr lang="en-US" sz="1800" baseline="0" dirty="0">
                <a:solidFill>
                  <a:schemeClr val="tx1"/>
                </a:solidFill>
                <a:latin typeface="Times New Roman" panose="02020603050405020304" pitchFamily="18" charset="0"/>
                <a:cs typeface="Times New Roman" panose="02020603050405020304" pitchFamily="18" charset="0"/>
              </a:rPr>
              <a:t> worth noting that the LGBT is at greater risk for multiple behavioral health issues, note that for bisexual men and women the rates of depression alone, PTSD alone and comorbid PTSD/depression are double those of heterosexual males and females</a:t>
            </a:r>
            <a:endParaRPr lang="en-US" sz="1800" dirty="0">
              <a:solidFill>
                <a:schemeClr val="tx1"/>
              </a:solidFill>
              <a:latin typeface="Times New Roman" panose="02020603050405020304" pitchFamily="18" charset="0"/>
              <a:cs typeface="Times New Roman" panose="02020603050405020304" pitchFamily="18" charset="0"/>
            </a:endParaRPr>
          </a:p>
          <a:p>
            <a:endParaRPr lang="en-US" dirty="0"/>
          </a:p>
          <a:p>
            <a:endParaRPr lang="en-US" dirty="0"/>
          </a:p>
          <a:p>
            <a:r>
              <a:rPr lang="en-US" dirty="0"/>
              <a:t>Data from 2014-2016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FCA99-D956-4EE3-8575-5341DC2A69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25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Carey, F.R., </a:t>
            </a:r>
            <a:r>
              <a:rPr lang="en-US" sz="1200" dirty="0" err="1">
                <a:solidFill>
                  <a:schemeClr val="tx1"/>
                </a:solidFill>
                <a:latin typeface="Times New Roman" panose="02020603050405020304" pitchFamily="18" charset="0"/>
                <a:cs typeface="Times New Roman" panose="02020603050405020304" pitchFamily="18" charset="0"/>
              </a:rPr>
              <a:t>LeardMann</a:t>
            </a:r>
            <a:r>
              <a:rPr lang="en-US" sz="1200" dirty="0">
                <a:solidFill>
                  <a:schemeClr val="tx1"/>
                </a:solidFill>
                <a:latin typeface="Times New Roman" panose="02020603050405020304" pitchFamily="18" charset="0"/>
                <a:cs typeface="Times New Roman" panose="02020603050405020304" pitchFamily="18" charset="0"/>
              </a:rPr>
              <a:t>, C.A., </a:t>
            </a:r>
            <a:r>
              <a:rPr lang="en-US" sz="1200" dirty="0" err="1">
                <a:solidFill>
                  <a:schemeClr val="tx1"/>
                </a:solidFill>
                <a:latin typeface="Times New Roman" panose="02020603050405020304" pitchFamily="18" charset="0"/>
                <a:cs typeface="Times New Roman" panose="02020603050405020304" pitchFamily="18" charset="0"/>
              </a:rPr>
              <a:t>Lehavot</a:t>
            </a:r>
            <a:r>
              <a:rPr lang="en-US" sz="1200" dirty="0">
                <a:solidFill>
                  <a:schemeClr val="tx1"/>
                </a:solidFill>
                <a:latin typeface="Times New Roman" panose="02020603050405020304" pitchFamily="18" charset="0"/>
                <a:cs typeface="Times New Roman" panose="02020603050405020304" pitchFamily="18" charset="0"/>
              </a:rPr>
              <a:t>, K., Jacobson, I.G., </a:t>
            </a:r>
            <a:r>
              <a:rPr lang="en-US" sz="1200" dirty="0" err="1">
                <a:solidFill>
                  <a:schemeClr val="tx1"/>
                </a:solidFill>
                <a:latin typeface="Times New Roman" panose="02020603050405020304" pitchFamily="18" charset="0"/>
                <a:cs typeface="Times New Roman" panose="02020603050405020304" pitchFamily="18" charset="0"/>
              </a:rPr>
              <a:t>Kolaja</a:t>
            </a:r>
            <a:r>
              <a:rPr lang="en-US" sz="1200" dirty="0">
                <a:solidFill>
                  <a:schemeClr val="tx1"/>
                </a:solidFill>
                <a:latin typeface="Times New Roman" panose="02020603050405020304" pitchFamily="18" charset="0"/>
                <a:cs typeface="Times New Roman" panose="02020603050405020304" pitchFamily="18" charset="0"/>
              </a:rPr>
              <a:t>, C.A., Stander, V.A., &amp; </a:t>
            </a:r>
            <a:r>
              <a:rPr lang="en-US" sz="1200" dirty="0" err="1">
                <a:solidFill>
                  <a:schemeClr val="tx1"/>
                </a:solidFill>
                <a:latin typeface="Times New Roman" panose="02020603050405020304" pitchFamily="18" charset="0"/>
                <a:cs typeface="Times New Roman" panose="02020603050405020304" pitchFamily="18" charset="0"/>
              </a:rPr>
              <a:t>Rull</a:t>
            </a:r>
            <a:r>
              <a:rPr lang="en-US" sz="1200" dirty="0">
                <a:solidFill>
                  <a:schemeClr val="tx1"/>
                </a:solidFill>
                <a:latin typeface="Times New Roman" panose="02020603050405020304" pitchFamily="18" charset="0"/>
                <a:cs typeface="Times New Roman" panose="02020603050405020304" pitchFamily="18" charset="0"/>
              </a:rPr>
              <a:t>, R.P. (in press).  </a:t>
            </a:r>
            <a:r>
              <a:rPr lang="en-US" sz="1200" i="1" dirty="0">
                <a:solidFill>
                  <a:schemeClr val="tx1"/>
                </a:solidFill>
                <a:latin typeface="Times New Roman" panose="02020603050405020304" pitchFamily="18" charset="0"/>
                <a:cs typeface="Times New Roman" panose="02020603050405020304" pitchFamily="18" charset="0"/>
              </a:rPr>
              <a:t>Health Disparities Among Lesbian, Gay and Bisexual Service Members and Veterans.</a:t>
            </a:r>
            <a:r>
              <a:rPr lang="en-US" sz="1200" dirty="0">
                <a:solidFill>
                  <a:schemeClr val="tx1"/>
                </a:solidFill>
                <a:latin typeface="Times New Roman" panose="02020603050405020304" pitchFamily="18" charset="0"/>
                <a:cs typeface="Times New Roman" panose="02020603050405020304" pitchFamily="18" charset="0"/>
              </a:rPr>
              <a:t> American Journal of Preventative Medicine.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It is</a:t>
            </a:r>
            <a:r>
              <a:rPr lang="en-US" sz="1200" baseline="0" dirty="0">
                <a:solidFill>
                  <a:schemeClr val="tx1"/>
                </a:solidFill>
                <a:latin typeface="Times New Roman" panose="02020603050405020304" pitchFamily="18" charset="0"/>
                <a:cs typeface="Times New Roman" panose="02020603050405020304" pitchFamily="18" charset="0"/>
              </a:rPr>
              <a:t> worth noting that the LGBT is at greater risk for multiple behavioral health issues, note that for bisexual men and women the rates of depression alone, PTSD alone and comorbid PTSD/depression are double those of heterosexual males and females</a:t>
            </a:r>
            <a:endParaRPr lang="en-US" sz="1200" dirty="0">
              <a:solidFill>
                <a:schemeClr val="tx1"/>
              </a:solidFill>
              <a:latin typeface="Times New Roman" panose="02020603050405020304" pitchFamily="18" charset="0"/>
              <a:cs typeface="Times New Roman" panose="02020603050405020304" pitchFamily="18" charset="0"/>
            </a:endParaRPr>
          </a:p>
          <a:p>
            <a:endParaRPr lang="en-US" dirty="0"/>
          </a:p>
          <a:p>
            <a:endParaRPr lang="en-US" dirty="0"/>
          </a:p>
          <a:p>
            <a:r>
              <a:rPr lang="en-US" dirty="0"/>
              <a:t>Data from 2014-2016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FCA99-D956-4EE3-8575-5341DC2A69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48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3482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59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 is working to identify needs and standardize care across the life cycle of Service women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377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501F6-0704-48DD-B6E8-FFF5B2B4EF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316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567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501F6-0704-48DD-B6E8-FFF5B2B4EF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06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501F6-0704-48DD-B6E8-FFF5B2B4EF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985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501F6-0704-48DD-B6E8-FFF5B2B4EF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15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501F6-0704-48DD-B6E8-FFF5B2B4EF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406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835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 resources include behavioral health reports and fact sheets as well as programs, initiatives and 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57BB5-FA23-4C47-8E82-1861AE90AC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37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OASD(HA)</a:t>
            </a:r>
          </a:p>
          <a:p>
            <a:r>
              <a:rPr lang="en-US" dirty="0"/>
              <a:t>Women’s Health portfolio is within the Health Services Policy &amp; Oversight Office. Providers policy and oversight for women’s health care. </a:t>
            </a:r>
          </a:p>
          <a:p>
            <a:endParaRPr lang="en-US" dirty="0"/>
          </a:p>
          <a:p>
            <a:r>
              <a:rPr lang="en-US" dirty="0"/>
              <a:t>Co-chair two key working groups that advance the health care needs of Service women:</a:t>
            </a:r>
          </a:p>
          <a:p>
            <a:r>
              <a:rPr lang="en-US" dirty="0"/>
              <a:t>	</a:t>
            </a:r>
          </a:p>
          <a:p>
            <a:pPr marL="171450" indent="-171450">
              <a:buFont typeface="Arial" panose="020B0604020202020204" pitchFamily="34" charset="0"/>
              <a:buChar char="•"/>
            </a:pPr>
            <a:r>
              <a:rPr lang="en-US" dirty="0"/>
              <a:t>Women in Service Working Group: </a:t>
            </a:r>
          </a:p>
          <a:p>
            <a:pPr marL="628650" lvl="1" indent="-171450">
              <a:buFont typeface="Arial" panose="020B0604020202020204" pitchFamily="34" charset="0"/>
              <a:buChar char="•"/>
            </a:pPr>
            <a:r>
              <a:rPr lang="en-US" dirty="0"/>
              <a:t>Officially established in 2021, under the purview of the DoD Medical and Personnel Executive Steering Committee</a:t>
            </a:r>
          </a:p>
          <a:p>
            <a:pPr marL="628650" lvl="1" indent="-171450">
              <a:buFont typeface="Arial" panose="020B0604020202020204" pitchFamily="34" charset="0"/>
              <a:buChar char="•"/>
            </a:pPr>
            <a:r>
              <a:rPr lang="en-US" dirty="0"/>
              <a:t>Serves as primary advisory group for the MEDPERS and USD(P&amp;R)</a:t>
            </a:r>
          </a:p>
          <a:p>
            <a:pPr marL="628650" lvl="1" indent="-171450">
              <a:buFont typeface="Arial" panose="020B0604020202020204" pitchFamily="34" charset="0"/>
              <a:buChar char="•"/>
            </a:pPr>
            <a:r>
              <a:rPr lang="en-US" dirty="0"/>
              <a:t>Co-chaired with Military Personnel Policy office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Comprised of representatives from both medical and personnel organizations across DoD and the Services </a:t>
            </a:r>
          </a:p>
          <a:p>
            <a:pPr marL="628650" lvl="1" indent="-171450">
              <a:buFont typeface="Arial" panose="020B0604020202020204" pitchFamily="34" charset="0"/>
              <a:buChar char="•"/>
            </a:pPr>
            <a:r>
              <a:rPr lang="en-US" dirty="0"/>
              <a:t>Created to align the medical and personnel communities to develop, discuss, and provide recommendations on issues pertaining to Service women. </a:t>
            </a:r>
          </a:p>
          <a:p>
            <a:pPr marL="171450" lvl="0" indent="-171450">
              <a:buFont typeface="Arial" panose="020B0604020202020204" pitchFamily="34" charset="0"/>
              <a:buChar char="•"/>
            </a:pPr>
            <a:r>
              <a:rPr lang="en-US" dirty="0"/>
              <a:t>VA/DoD Women’s Health Working Group:</a:t>
            </a:r>
          </a:p>
          <a:p>
            <a:pPr marL="628650" lvl="1" indent="-171450">
              <a:buFont typeface="Arial" panose="020B0604020202020204" pitchFamily="34" charset="0"/>
              <a:buChar char="•"/>
            </a:pPr>
            <a:r>
              <a:rPr lang="en-US" dirty="0"/>
              <a:t>Under the purview of the Clinical Care Business Line, Health Executive Committee</a:t>
            </a:r>
          </a:p>
          <a:p>
            <a:pPr marL="628650" lvl="1" indent="-171450">
              <a:buFont typeface="Arial" panose="020B0604020202020204" pitchFamily="34" charset="0"/>
              <a:buChar char="•"/>
            </a:pPr>
            <a:r>
              <a:rPr lang="en-US" dirty="0"/>
              <a:t>Co-chaired with the VA</a:t>
            </a:r>
          </a:p>
          <a:p>
            <a:pPr marL="628650" lvl="1" indent="-171450">
              <a:buFont typeface="Arial" panose="020B0604020202020204" pitchFamily="34" charset="0"/>
              <a:buChar char="•"/>
            </a:pPr>
            <a:r>
              <a:rPr lang="en-US" dirty="0"/>
              <a:t>Advance women’s health across the military lifecycle.</a:t>
            </a:r>
          </a:p>
          <a:p>
            <a:pPr marL="628650" lvl="1" indent="-171450">
              <a:buFont typeface="Arial" panose="020B0604020202020204" pitchFamily="34" charset="0"/>
              <a:buChar char="•"/>
            </a:pPr>
            <a:r>
              <a:rPr lang="en-US" dirty="0"/>
              <a:t>Initiatives include:</a:t>
            </a:r>
          </a:p>
          <a:p>
            <a:pPr marL="1085850" lvl="2" indent="-171450">
              <a:buFont typeface="Arial" panose="020B0604020202020204" pitchFamily="34" charset="0"/>
              <a:buChar char="•"/>
            </a:pPr>
            <a:r>
              <a:rPr lang="en-US" dirty="0"/>
              <a:t>Gender-inclusive mini-residencies, musculoskeletal injuries, mental health</a:t>
            </a:r>
          </a:p>
          <a:p>
            <a:pPr marL="1085850" lvl="2" indent="-171450">
              <a:buFont typeface="Arial" panose="020B0604020202020204" pitchFamily="34" charset="0"/>
              <a:buChar char="•"/>
            </a:pPr>
            <a:r>
              <a:rPr lang="en-US" dirty="0"/>
              <a:t>Creation of the supplemental training for the Transition Assistance Program on women’s health services available at VA.</a:t>
            </a:r>
          </a:p>
          <a:p>
            <a:pPr marL="1085850" lvl="2" indent="-171450">
              <a:buFont typeface="Arial" panose="020B0604020202020204" pitchFamily="34" charset="0"/>
              <a:buChar char="•"/>
            </a:pPr>
            <a:r>
              <a:rPr lang="en-US" dirty="0"/>
              <a:t>Development of enduring training for providers on making referrals for breast cancer genetic testing</a:t>
            </a:r>
          </a:p>
          <a:p>
            <a:pPr marL="628650" lvl="1" indent="-171450">
              <a:buFont typeface="Arial" panose="020B0604020202020204" pitchFamily="34" charset="0"/>
              <a:buChar char="•"/>
            </a:pPr>
            <a:r>
              <a:rPr lang="en-US" dirty="0"/>
              <a:t>Currently working on projects related to MSK and cardiovascular disease</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My colleagues will speak to the specific efforts at both DHA and USU in their presentations. </a:t>
            </a:r>
          </a:p>
        </p:txBody>
      </p:sp>
      <p:sp>
        <p:nvSpPr>
          <p:cNvPr id="4" name="Slide Number Placeholder 3"/>
          <p:cNvSpPr>
            <a:spLocks noGrp="1"/>
          </p:cNvSpPr>
          <p:nvPr>
            <p:ph type="sldNum" sz="quarter" idx="5"/>
          </p:nvPr>
        </p:nvSpPr>
        <p:spPr/>
        <p:txBody>
          <a:bodyPr/>
          <a:lstStyle/>
          <a:p>
            <a:fld id="{90984333-A481-4CFB-BA47-512BF56C47A2}" type="slidenum">
              <a:rPr lang="en-US" smtClean="0"/>
              <a:t>5</a:t>
            </a:fld>
            <a:endParaRPr lang="en-US"/>
          </a:p>
        </p:txBody>
      </p:sp>
    </p:spTree>
    <p:extLst>
      <p:ext uri="{BB962C8B-B14F-4D97-AF65-F5344CB8AC3E}">
        <p14:creationId xmlns:p14="http://schemas.microsoft.com/office/powerpoint/2010/main" val="4012202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A710F4-2922-439B-9800-09E5C9AE9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06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A710F4-2922-439B-9800-09E5C9AE9F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435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29354-F482-46A4-8C25-D80E2CB452D8}" type="slidenum">
              <a:rPr lang="en-US" smtClean="0"/>
              <a:t>53</a:t>
            </a:fld>
            <a:endParaRPr lang="en-US"/>
          </a:p>
        </p:txBody>
      </p:sp>
    </p:spTree>
    <p:extLst>
      <p:ext uri="{BB962C8B-B14F-4D97-AF65-F5344CB8AC3E}">
        <p14:creationId xmlns:p14="http://schemas.microsoft.com/office/powerpoint/2010/main" val="2492283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29354-F482-46A4-8C25-D80E2CB452D8}" type="slidenum">
              <a:rPr lang="en-US" smtClean="0"/>
              <a:t>54</a:t>
            </a:fld>
            <a:endParaRPr lang="en-US"/>
          </a:p>
        </p:txBody>
      </p:sp>
    </p:spTree>
    <p:extLst>
      <p:ext uri="{BB962C8B-B14F-4D97-AF65-F5344CB8AC3E}">
        <p14:creationId xmlns:p14="http://schemas.microsoft.com/office/powerpoint/2010/main" val="4103969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29354-F482-46A4-8C25-D80E2CB452D8}" type="slidenum">
              <a:rPr lang="en-US" smtClean="0"/>
              <a:t>55</a:t>
            </a:fld>
            <a:endParaRPr lang="en-US"/>
          </a:p>
        </p:txBody>
      </p:sp>
    </p:spTree>
    <p:extLst>
      <p:ext uri="{BB962C8B-B14F-4D97-AF65-F5344CB8AC3E}">
        <p14:creationId xmlns:p14="http://schemas.microsoft.com/office/powerpoint/2010/main" val="3941283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Established by</a:t>
            </a:r>
            <a:r>
              <a:rPr lang="en-US" sz="1200" dirty="0"/>
              <a:t>: The Uniformed Services University of the Health Sciences in 2017 as a MWHR Consortium with 4 funded grants. Moved to the GSN in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Mission</a:t>
            </a:r>
            <a:r>
              <a:rPr lang="en-US" sz="1200" dirty="0"/>
              <a:t>: The MWHRP aims to identify priorities and knowledge gaps that facilitate the conduct of research to influence policy and improve healthcare and outcomes for Active-Duty Service Women and Veterans through interdisciplinary and international collaboration.</a:t>
            </a:r>
          </a:p>
          <a:p>
            <a:r>
              <a:rPr lang="en-US" sz="1200" b="1" dirty="0"/>
              <a:t>Research Scope</a:t>
            </a:r>
            <a:r>
              <a:rPr lang="en-US" sz="1200" dirty="0"/>
              <a:t>: The program covers a broad spectrum of research initiatives, including basic, translational, clinical, and population science. The focus is on diseases and disorders of particular relevance to the U.S. military health system and women's health.</a:t>
            </a:r>
          </a:p>
          <a:p>
            <a:r>
              <a:rPr lang="en-US" sz="1200" b="1" dirty="0"/>
              <a:t>Funding Mechanism</a:t>
            </a:r>
            <a:r>
              <a:rPr lang="en-US" sz="1200" dirty="0"/>
              <a:t>: The MWHRP is integrated into the Program Operating Memorandum (POM) cycle for continued funding. The majority of the funding is dedicated to supporting scientific research.</a:t>
            </a:r>
          </a:p>
          <a:p>
            <a:r>
              <a:rPr lang="en-US" sz="1200" b="1" dirty="0"/>
              <a:t>Proposal Selection</a:t>
            </a:r>
            <a:r>
              <a:rPr lang="en-US" sz="1200" dirty="0"/>
              <a:t>: Research proposals are competitively selected via a review process aligned with the National Institutes of Health (NIH) standards.</a:t>
            </a:r>
          </a:p>
          <a:p>
            <a:r>
              <a:rPr lang="en-US" sz="1200" b="1" dirty="0"/>
              <a:t>Research Priorities</a:t>
            </a:r>
            <a:r>
              <a:rPr lang="en-US" sz="1200" dirty="0"/>
              <a:t>: The program identifies research priorities based on requirements and existing research gaps in collaboration with our partners in OASD HA and DHA.</a:t>
            </a:r>
          </a:p>
          <a:p>
            <a:r>
              <a:rPr lang="en-US" sz="1200" b="1" dirty="0"/>
              <a:t>Research Outcomes</a:t>
            </a:r>
            <a:r>
              <a:rPr lang="en-US" sz="1200" dirty="0"/>
              <a:t>: The outcomes of the  interdisciplinary research conducted under the MWHRP are expected to provide high-quality evidence to address the health needs of Active-Duty Service Women throughout their military career and transition to veteran’s care.</a:t>
            </a:r>
          </a:p>
          <a:p>
            <a:endParaRPr lang="en-US" dirty="0"/>
          </a:p>
        </p:txBody>
      </p:sp>
      <p:sp>
        <p:nvSpPr>
          <p:cNvPr id="4" name="Slide Number Placeholder 3"/>
          <p:cNvSpPr>
            <a:spLocks noGrp="1"/>
          </p:cNvSpPr>
          <p:nvPr>
            <p:ph type="sldNum" sz="quarter" idx="5"/>
          </p:nvPr>
        </p:nvSpPr>
        <p:spPr/>
        <p:txBody>
          <a:bodyPr/>
          <a:lstStyle/>
          <a:p>
            <a:fld id="{ED429354-F482-46A4-8C25-D80E2CB452D8}" type="slidenum">
              <a:rPr lang="en-US" smtClean="0"/>
              <a:t>56</a:t>
            </a:fld>
            <a:endParaRPr lang="en-US"/>
          </a:p>
        </p:txBody>
      </p:sp>
    </p:spTree>
    <p:extLst>
      <p:ext uri="{BB962C8B-B14F-4D97-AF65-F5344CB8AC3E}">
        <p14:creationId xmlns:p14="http://schemas.microsoft.com/office/powerpoint/2010/main" val="3605239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574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29354-F482-46A4-8C25-D80E2CB452D8}" type="slidenum">
              <a:rPr lang="en-US" smtClean="0"/>
              <a:t>60</a:t>
            </a:fld>
            <a:endParaRPr lang="en-US"/>
          </a:p>
        </p:txBody>
      </p:sp>
    </p:spTree>
    <p:extLst>
      <p:ext uri="{BB962C8B-B14F-4D97-AF65-F5344CB8AC3E}">
        <p14:creationId xmlns:p14="http://schemas.microsoft.com/office/powerpoint/2010/main" val="884335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1: Understanding Active-Duty Service Women’s (ADSW) Experiences with Musculoskeletal Health</a:t>
            </a:r>
          </a:p>
          <a:p>
            <a:pPr lvl="1"/>
            <a:r>
              <a:rPr lang="en-US" dirty="0"/>
              <a:t>Aim: To gain a comprehensive understanding of ADSW’s experiences with musculoskeletal health during their military careers.</a:t>
            </a:r>
          </a:p>
          <a:p>
            <a:pPr lvl="1"/>
            <a:r>
              <a:rPr lang="en-US" dirty="0"/>
              <a:t>Importance: This objective will contribute valuable insights into how military service impacts women's musculoskeletal health, enabling better prevention strategies and treatments.</a:t>
            </a:r>
          </a:p>
          <a:p>
            <a:r>
              <a:rPr lang="en-US" b="1" dirty="0"/>
              <a:t>Objective 2: Optimizing ADSW’s Cardiovascular Health Across the Lifespan</a:t>
            </a:r>
          </a:p>
          <a:p>
            <a:pPr lvl="1"/>
            <a:r>
              <a:rPr lang="en-US" dirty="0"/>
              <a:t>Aim: To identify barriers to optimizing ADSW’s cardiovascular health across the lifespan.</a:t>
            </a:r>
          </a:p>
          <a:p>
            <a:pPr lvl="1"/>
            <a:r>
              <a:rPr lang="en-US" dirty="0"/>
              <a:t>Importance: Cardiovascular health is vital for maintaining an operationally ready and deployable female force. Identifying these barriers can help design interventions to enhance ADSW's cardiovascular health.</a:t>
            </a:r>
          </a:p>
          <a:p>
            <a:r>
              <a:rPr lang="en-US" b="1" dirty="0"/>
              <a:t>Objective 3: Evaluating the Impact of Walk-in Contraceptive Services at Military Treatment Facilities (MTFs)</a:t>
            </a:r>
          </a:p>
          <a:p>
            <a:pPr lvl="1"/>
            <a:r>
              <a:rPr lang="en-US" dirty="0"/>
              <a:t>Aim: To evaluate the impact of walk-in contraceptive services at MTFs for ADSW.</a:t>
            </a:r>
          </a:p>
          <a:p>
            <a:pPr lvl="1"/>
            <a:r>
              <a:rPr lang="en-US" dirty="0"/>
              <a:t>Importance: Understanding the impact of these services can inform policy and practice, ensuring contraceptive services meet the needs of ADSW, contributing to their overall health and readiness.</a:t>
            </a:r>
          </a:p>
          <a:p>
            <a:endParaRPr lang="en-US" dirty="0"/>
          </a:p>
        </p:txBody>
      </p:sp>
      <p:sp>
        <p:nvSpPr>
          <p:cNvPr id="4" name="Slide Number Placeholder 3"/>
          <p:cNvSpPr>
            <a:spLocks noGrp="1"/>
          </p:cNvSpPr>
          <p:nvPr>
            <p:ph type="sldNum" sz="quarter" idx="5"/>
          </p:nvPr>
        </p:nvSpPr>
        <p:spPr/>
        <p:txBody>
          <a:bodyPr/>
          <a:lstStyle/>
          <a:p>
            <a:fld id="{ED429354-F482-46A4-8C25-D80E2CB452D8}" type="slidenum">
              <a:rPr lang="en-US" smtClean="0"/>
              <a:t>62</a:t>
            </a:fld>
            <a:endParaRPr lang="en-US"/>
          </a:p>
        </p:txBody>
      </p:sp>
    </p:spTree>
    <p:extLst>
      <p:ext uri="{BB962C8B-B14F-4D97-AF65-F5344CB8AC3E}">
        <p14:creationId xmlns:p14="http://schemas.microsoft.com/office/powerpoint/2010/main" val="6016357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Overview of MWHRP’s Benefits and Impacts:</a:t>
            </a:r>
          </a:p>
          <a:p>
            <a:pPr lvl="1"/>
            <a:r>
              <a:rPr lang="en-US" dirty="0"/>
              <a:t>The MWHRP provides a sustainable and effective platform for planning, funding, and executing crucial research focused on military women's health</a:t>
            </a:r>
          </a:p>
          <a:p>
            <a:pPr lvl="1"/>
            <a:r>
              <a:rPr lang="en-US" dirty="0"/>
              <a:t>It addresses unique health needs of ADSW and Veterans, helping to improve accessibility and quality of their healthcare</a:t>
            </a:r>
          </a:p>
          <a:p>
            <a:pPr lvl="1"/>
            <a:r>
              <a:rPr lang="en-US" dirty="0"/>
              <a:t>It influences policy and guides best healthcare practices for ADSW and Veterans, benefiting the wider military health system</a:t>
            </a:r>
          </a:p>
          <a:p>
            <a:r>
              <a:rPr lang="en-US" b="1" dirty="0"/>
              <a:t>Future Perspectives for the Program:</a:t>
            </a:r>
          </a:p>
          <a:p>
            <a:pPr lvl="1"/>
            <a:r>
              <a:rPr lang="en-US" dirty="0"/>
              <a:t>The MWHRP is expected to continue playing a pivotal role in military women's health research</a:t>
            </a:r>
          </a:p>
          <a:p>
            <a:pPr lvl="1"/>
            <a:r>
              <a:rPr lang="en-US" dirty="0"/>
              <a:t>The program will continually identify new research priorities based on the evolving needs of ADSW and Veterans</a:t>
            </a:r>
          </a:p>
          <a:p>
            <a:pPr lvl="1"/>
            <a:r>
              <a:rPr lang="en-US" dirty="0"/>
              <a:t>The outcomes of the ongoing research projects and future projects are expected to further contribute to policy development and improved healthcare for military women</a:t>
            </a:r>
          </a:p>
          <a:p>
            <a:endParaRPr lang="en-US" dirty="0"/>
          </a:p>
        </p:txBody>
      </p:sp>
      <p:sp>
        <p:nvSpPr>
          <p:cNvPr id="4" name="Slide Number Placeholder 3"/>
          <p:cNvSpPr>
            <a:spLocks noGrp="1"/>
          </p:cNvSpPr>
          <p:nvPr>
            <p:ph type="sldNum" sz="quarter" idx="5"/>
          </p:nvPr>
        </p:nvSpPr>
        <p:spPr/>
        <p:txBody>
          <a:bodyPr/>
          <a:lstStyle/>
          <a:p>
            <a:fld id="{ED429354-F482-46A4-8C25-D80E2CB452D8}" type="slidenum">
              <a:rPr lang="en-US" smtClean="0"/>
              <a:t>65</a:t>
            </a:fld>
            <a:endParaRPr lang="en-US"/>
          </a:p>
        </p:txBody>
      </p:sp>
    </p:spTree>
    <p:extLst>
      <p:ext uri="{BB962C8B-B14F-4D97-AF65-F5344CB8AC3E}">
        <p14:creationId xmlns:p14="http://schemas.microsoft.com/office/powerpoint/2010/main" val="84689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Current White House Working Groups:</a:t>
            </a:r>
          </a:p>
          <a:p>
            <a:pPr marL="285750" lvl="0" indent="-285750">
              <a:buFont typeface="Arial" panose="020B0604020202020204" pitchFamily="34" charset="0"/>
              <a:buChar char="•"/>
            </a:pPr>
            <a:r>
              <a:rPr lang="en-US" sz="1400" dirty="0"/>
              <a:t>Maternal Health </a:t>
            </a:r>
          </a:p>
          <a:p>
            <a:pPr marL="285750" lvl="0" indent="-285750">
              <a:buFont typeface="Arial" panose="020B0604020202020204" pitchFamily="34" charset="0"/>
              <a:buChar char="•"/>
            </a:pPr>
            <a:r>
              <a:rPr lang="en-US" sz="1400" dirty="0"/>
              <a:t>Women’s Health Research</a:t>
            </a:r>
          </a:p>
          <a:p>
            <a:pPr marL="285750" lvl="0" indent="-285750">
              <a:buFont typeface="Arial" panose="020B0604020202020204" pitchFamily="34" charset="0"/>
              <a:buChar char="•"/>
            </a:pPr>
            <a:r>
              <a:rPr lang="en-US" sz="1400" dirty="0"/>
              <a:t>Cancer Cabinet</a:t>
            </a:r>
          </a:p>
          <a:p>
            <a:pPr marL="285750" lvl="0" indent="-285750">
              <a:buFont typeface="Arial" panose="020B0604020202020204" pitchFamily="34" charset="0"/>
              <a:buChar char="•"/>
            </a:pPr>
            <a:r>
              <a:rPr lang="en-US" sz="1400" dirty="0"/>
              <a:t>Maternal Mental Health </a:t>
            </a:r>
          </a:p>
          <a:p>
            <a:endParaRPr lang="en-US" dirty="0"/>
          </a:p>
        </p:txBody>
      </p:sp>
      <p:sp>
        <p:nvSpPr>
          <p:cNvPr id="4" name="Slide Number Placeholder 3"/>
          <p:cNvSpPr>
            <a:spLocks noGrp="1"/>
          </p:cNvSpPr>
          <p:nvPr>
            <p:ph type="sldNum" sz="quarter" idx="5"/>
          </p:nvPr>
        </p:nvSpPr>
        <p:spPr/>
        <p:txBody>
          <a:bodyPr/>
          <a:lstStyle/>
          <a:p>
            <a:fld id="{90984333-A481-4CFB-BA47-512BF56C47A2}" type="slidenum">
              <a:rPr lang="en-US" smtClean="0"/>
              <a:t>6</a:t>
            </a:fld>
            <a:endParaRPr lang="en-US"/>
          </a:p>
        </p:txBody>
      </p:sp>
    </p:spTree>
    <p:extLst>
      <p:ext uri="{BB962C8B-B14F-4D97-AF65-F5344CB8AC3E}">
        <p14:creationId xmlns:p14="http://schemas.microsoft.com/office/powerpoint/2010/main" val="695166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Reproductive Health:</a:t>
            </a:r>
          </a:p>
          <a:p>
            <a:r>
              <a:rPr lang="en-US" dirty="0"/>
              <a:t>While reproductive health has been an area of focus for the Department, there has been an increased focus in this area due to the Supreme Court’s </a:t>
            </a:r>
            <a:r>
              <a:rPr lang="en-US" i="1" dirty="0"/>
              <a:t>Dobbs v. Jackson</a:t>
            </a:r>
            <a:r>
              <a:rPr lang="en-US" i="0" dirty="0"/>
              <a:t> decision. Specific examples of areas of focus for reproductive health include:</a:t>
            </a:r>
          </a:p>
          <a:p>
            <a:pPr marL="171450" lvl="0" indent="-171450">
              <a:buFont typeface="Arial" panose="020B0604020202020204" pitchFamily="34" charset="0"/>
              <a:buChar char="•"/>
            </a:pPr>
            <a:r>
              <a:rPr lang="en-US" dirty="0"/>
              <a:t>Assisted Reproductive Technology/fertility</a:t>
            </a:r>
          </a:p>
          <a:p>
            <a:pPr marL="171450" lvl="0" indent="-171450">
              <a:buFont typeface="Arial" panose="020B0604020202020204" pitchFamily="34" charset="0"/>
              <a:buChar char="•"/>
            </a:pPr>
            <a:r>
              <a:rPr lang="en-US" dirty="0"/>
              <a:t>Health Care Provider Survey</a:t>
            </a:r>
          </a:p>
          <a:p>
            <a:pPr marL="171450" lvl="0" indent="-171450">
              <a:buFont typeface="Arial" panose="020B0604020202020204" pitchFamily="34" charset="0"/>
              <a:buChar char="•"/>
            </a:pPr>
            <a:r>
              <a:rPr lang="en-US" dirty="0"/>
              <a:t>Family Planning Focus Groups</a:t>
            </a:r>
          </a:p>
          <a:p>
            <a:pPr marL="171450" lvl="0" indent="-171450">
              <a:buFont typeface="Arial" panose="020B0604020202020204" pitchFamily="34" charset="0"/>
              <a:buChar char="•"/>
            </a:pPr>
            <a:r>
              <a:rPr lang="en-US" dirty="0"/>
              <a:t>Reproductive Health DoD Instruction </a:t>
            </a:r>
          </a:p>
          <a:p>
            <a:pPr marL="171450" lvl="0" indent="-171450">
              <a:buFont typeface="Arial" panose="020B0604020202020204" pitchFamily="34" charset="0"/>
              <a:buChar char="•"/>
            </a:pPr>
            <a:r>
              <a:rPr lang="en-US" dirty="0"/>
              <a:t>Contraceptive care; walk-in contraception clinic</a:t>
            </a:r>
          </a:p>
          <a:p>
            <a:pPr marL="171450" lvl="0" indent="-171450">
              <a:buFont typeface="Arial" panose="020B0604020202020204" pitchFamily="34" charset="0"/>
              <a:buChar char="•"/>
            </a:pPr>
            <a:r>
              <a:rPr lang="en-US" dirty="0"/>
              <a:t>Abortion</a:t>
            </a:r>
          </a:p>
          <a:p>
            <a:pPr marL="171450" lvl="0" indent="-171450">
              <a:buFont typeface="Arial" panose="020B0604020202020204" pitchFamily="34" charset="0"/>
              <a:buChar char="•"/>
            </a:pPr>
            <a:r>
              <a:rPr lang="en-US" dirty="0"/>
              <a:t>Reproductive behavioral health </a:t>
            </a:r>
          </a:p>
          <a:p>
            <a:pPr marL="171450" lvl="0" indent="-171450">
              <a:buFont typeface="Arial" panose="020B0604020202020204" pitchFamily="34" charset="0"/>
              <a:buChar char="•"/>
            </a:pPr>
            <a:r>
              <a:rPr lang="en-US" dirty="0"/>
              <a:t>Menopause/perimenopause</a:t>
            </a:r>
          </a:p>
          <a:p>
            <a:pPr marL="171450" lvl="0" indent="-171450">
              <a:buFont typeface="Arial" panose="020B0604020202020204" pitchFamily="34" charset="0"/>
              <a:buChar char="•"/>
            </a:pPr>
            <a:r>
              <a:rPr lang="en-US" dirty="0"/>
              <a:t>Pelvic floor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u="sng" dirty="0"/>
              <a:t>Maternal Health:</a:t>
            </a:r>
          </a:p>
          <a:p>
            <a:pPr marL="171450" lvl="0" indent="-171450">
              <a:buFont typeface="Arial" panose="020B0604020202020204" pitchFamily="34" charset="0"/>
              <a:buChar char="•"/>
            </a:pPr>
            <a:r>
              <a:rPr lang="en-US" u="none" dirty="0"/>
              <a:t>Ensuring continuity of health care for pregnant Service members leaving military service</a:t>
            </a:r>
          </a:p>
          <a:p>
            <a:pPr marL="171450" lvl="0" indent="-171450">
              <a:buFont typeface="Arial" panose="020B0604020202020204" pitchFamily="34" charset="0"/>
              <a:buChar char="•"/>
            </a:pPr>
            <a:r>
              <a:rPr lang="en-US" u="none" dirty="0"/>
              <a:t>Reduction of maternal mortality and morbidity (PPH bundle)</a:t>
            </a:r>
          </a:p>
          <a:p>
            <a:pPr marL="171450" lvl="0" indent="-171450">
              <a:buFont typeface="Arial" panose="020B0604020202020204" pitchFamily="34" charset="0"/>
              <a:buChar char="•"/>
            </a:pPr>
            <a:r>
              <a:rPr lang="en-US" u="none" dirty="0"/>
              <a:t>Maternal mental health</a:t>
            </a:r>
          </a:p>
          <a:p>
            <a:pPr marL="171450" lvl="0" indent="-171450">
              <a:buFont typeface="Arial" panose="020B0604020202020204" pitchFamily="34" charset="0"/>
              <a:buChar char="•"/>
            </a:pPr>
            <a:r>
              <a:rPr lang="en-US" u="none" dirty="0"/>
              <a:t>Perinatal loss </a:t>
            </a:r>
          </a:p>
          <a:p>
            <a:pPr marL="0" lvl="0" indent="0">
              <a:buFont typeface="Arial" panose="020B0604020202020204" pitchFamily="34" charset="0"/>
              <a:buNone/>
            </a:pPr>
            <a:endParaRPr lang="en-US" u="none" dirty="0"/>
          </a:p>
          <a:p>
            <a:pPr marL="0" lvl="0" indent="0">
              <a:buFont typeface="Arial" panose="020B0604020202020204" pitchFamily="34" charset="0"/>
              <a:buNone/>
            </a:pPr>
            <a:r>
              <a:rPr lang="en-US" u="sng" dirty="0"/>
              <a:t>Mental Health:</a:t>
            </a:r>
          </a:p>
          <a:p>
            <a:pPr marL="171450" lvl="0" indent="-171450">
              <a:buFont typeface="Arial" panose="020B0604020202020204" pitchFamily="34" charset="0"/>
              <a:buChar char="•"/>
            </a:pPr>
            <a:r>
              <a:rPr lang="en-US" u="none" dirty="0"/>
              <a:t>Gender-specific mental health care; annual VA/DoD Women’s Mental Health Mini-residency</a:t>
            </a:r>
          </a:p>
          <a:p>
            <a:pPr marL="171450" lvl="0" indent="-171450">
              <a:buFont typeface="Arial" panose="020B0604020202020204" pitchFamily="34" charset="0"/>
              <a:buChar char="•"/>
            </a:pPr>
            <a:r>
              <a:rPr lang="en-US" u="none" dirty="0"/>
              <a:t>Reproductive behavioral health care/pilot</a:t>
            </a:r>
          </a:p>
          <a:p>
            <a:pPr marL="171450" lvl="0" indent="-171450">
              <a:buFont typeface="Arial" panose="020B0604020202020204" pitchFamily="34" charset="0"/>
              <a:buChar char="•"/>
            </a:pPr>
            <a:r>
              <a:rPr lang="en-US" u="none" dirty="0"/>
              <a:t>Ensuring access to behavioral health for women who experience interpersonal violence</a:t>
            </a:r>
          </a:p>
          <a:p>
            <a:pPr marL="0" lvl="0" indent="0">
              <a:buFont typeface="Arial" panose="020B0604020202020204" pitchFamily="34" charset="0"/>
              <a:buNone/>
            </a:pPr>
            <a:endParaRPr lang="en-US" u="none" dirty="0"/>
          </a:p>
          <a:p>
            <a:pPr marL="0" lvl="0" indent="0">
              <a:buFont typeface="Arial" panose="020B0604020202020204" pitchFamily="34" charset="0"/>
              <a:buNone/>
            </a:pPr>
            <a:r>
              <a:rPr lang="en-US" u="sng" dirty="0"/>
              <a:t>Cardiovascular Health: </a:t>
            </a:r>
          </a:p>
          <a:p>
            <a:pPr marL="0" lvl="0" indent="0">
              <a:buFont typeface="Arial" panose="020B0604020202020204" pitchFamily="34" charset="0"/>
              <a:buNone/>
            </a:pPr>
            <a:r>
              <a:rPr lang="en-US" u="none" dirty="0"/>
              <a:t>Recognizing that some risk factors for cardiovascular disease in women may look different than for men, focusing on gender-specific aspects of cardiovascular health will ensure an increase focus on prevention and intervention. </a:t>
            </a:r>
          </a:p>
          <a:p>
            <a:pPr marL="171450" lvl="0" indent="-171450">
              <a:buFont typeface="Arial" panose="020B0604020202020204" pitchFamily="34" charset="0"/>
              <a:buChar char="•"/>
            </a:pPr>
            <a:r>
              <a:rPr lang="en-US" i="0" u="none" dirty="0"/>
              <a:t>Understanding Service member/Veteran experience accessing care for cardiovascular disease</a:t>
            </a:r>
          </a:p>
          <a:p>
            <a:pPr marL="171450" lvl="0" indent="-171450">
              <a:buFont typeface="Arial" panose="020B0604020202020204" pitchFamily="34" charset="0"/>
              <a:buChar char="•"/>
            </a:pPr>
            <a:r>
              <a:rPr lang="en-US" i="0" u="none" dirty="0"/>
              <a:t>Creation of educational resources</a:t>
            </a:r>
          </a:p>
          <a:p>
            <a:pPr marL="171450" lvl="0" indent="-171450">
              <a:buFont typeface="Arial" panose="020B0604020202020204" pitchFamily="34" charset="0"/>
              <a:buChar char="•"/>
            </a:pPr>
            <a:r>
              <a:rPr lang="en-US" i="0" u="none" dirty="0"/>
              <a:t>Understanding potential disparities in diagnosis/referral</a:t>
            </a:r>
          </a:p>
          <a:p>
            <a:pPr marL="0" lvl="0" indent="0">
              <a:buFont typeface="Arial" panose="020B0604020202020204" pitchFamily="34" charset="0"/>
              <a:buNone/>
            </a:pPr>
            <a:endParaRPr lang="en-US" i="0" u="none" dirty="0"/>
          </a:p>
          <a:p>
            <a:pPr marL="0" lvl="0" indent="0">
              <a:buFont typeface="Arial" panose="020B0604020202020204" pitchFamily="34" charset="0"/>
              <a:buNone/>
            </a:pPr>
            <a:r>
              <a:rPr lang="en-US" i="0" u="sng" dirty="0"/>
              <a:t>MSK:</a:t>
            </a:r>
          </a:p>
          <a:p>
            <a:pPr marL="171450" lvl="0" indent="-171450">
              <a:buFont typeface="Arial" panose="020B0604020202020204" pitchFamily="34" charset="0"/>
              <a:buChar char="•"/>
            </a:pPr>
            <a:r>
              <a:rPr lang="en-US" i="0" u="none" dirty="0"/>
              <a:t>Understanding Service member/Veteran experience with MSK, diagnosis/treatment</a:t>
            </a:r>
          </a:p>
          <a:p>
            <a:pPr marL="171450" lvl="0" indent="-171450">
              <a:buFont typeface="Arial" panose="020B0604020202020204" pitchFamily="34" charset="0"/>
              <a:buChar char="•"/>
            </a:pPr>
            <a:r>
              <a:rPr lang="en-US" i="0" u="none" dirty="0"/>
              <a:t>Gender-specific gear, uniforms</a:t>
            </a:r>
          </a:p>
          <a:p>
            <a:pPr marL="171450" lvl="0" indent="-171450">
              <a:buFont typeface="Arial" panose="020B0604020202020204" pitchFamily="34" charset="0"/>
              <a:buChar char="•"/>
            </a:pPr>
            <a:r>
              <a:rPr lang="en-US" i="0" u="none" dirty="0"/>
              <a:t>Prevention, diagnosis and treatment options for women</a:t>
            </a:r>
          </a:p>
          <a:p>
            <a:pPr marL="0" lvl="0" indent="0">
              <a:buFont typeface="Arial" panose="020B0604020202020204" pitchFamily="34" charset="0"/>
              <a:buNone/>
            </a:pPr>
            <a:endParaRPr lang="en-US" i="0" u="none" dirty="0"/>
          </a:p>
          <a:p>
            <a:pPr marL="0" lvl="0" indent="0">
              <a:buFont typeface="Arial" panose="020B0604020202020204" pitchFamily="34" charset="0"/>
              <a:buNone/>
            </a:pPr>
            <a:r>
              <a:rPr lang="en-US" i="0" u="sng" dirty="0"/>
              <a:t>Interpersonal Violence:</a:t>
            </a:r>
          </a:p>
          <a:p>
            <a:pPr marL="0" lvl="0" indent="0">
              <a:buFont typeface="Arial" panose="020B0604020202020204" pitchFamily="34" charset="0"/>
              <a:buNone/>
            </a:pPr>
            <a:r>
              <a:rPr lang="en-US" i="0" u="none" dirty="0"/>
              <a:t>Want to preface this with noting that interpersonal violence is not just a women’s health issue, but it does impact women and their overall health/well-being. </a:t>
            </a:r>
          </a:p>
          <a:p>
            <a:pPr marL="171450" lvl="0" indent="-171450">
              <a:buFont typeface="Arial" panose="020B0604020202020204" pitchFamily="34" charset="0"/>
              <a:buChar char="•"/>
            </a:pPr>
            <a:r>
              <a:rPr lang="en-US" i="0" u="none" dirty="0"/>
              <a:t>Ensuring health care providers are an active part of the coordinated community response</a:t>
            </a:r>
          </a:p>
          <a:p>
            <a:pPr marL="171450" lvl="0" indent="-171450">
              <a:buFont typeface="Arial" panose="020B0604020202020204" pitchFamily="34" charset="0"/>
              <a:buChar char="•"/>
            </a:pPr>
            <a:r>
              <a:rPr lang="en-US" i="0" u="none" dirty="0"/>
              <a:t>Forensic health care</a:t>
            </a:r>
          </a:p>
          <a:p>
            <a:pPr marL="171450" lvl="0" indent="-171450">
              <a:buFont typeface="Arial" panose="020B0604020202020204" pitchFamily="34" charset="0"/>
              <a:buChar char="•"/>
            </a:pPr>
            <a:r>
              <a:rPr lang="en-US" i="0" u="none" dirty="0"/>
              <a:t>Promoting health care provider education and awareness on trauma-informed care, assessment/response to interpersonal violence</a:t>
            </a:r>
          </a:p>
          <a:p>
            <a:pPr marL="171450" lvl="0" indent="-171450">
              <a:buFont typeface="Arial" panose="020B0604020202020204" pitchFamily="34" charset="0"/>
              <a:buChar char="•"/>
            </a:pPr>
            <a:r>
              <a:rPr lang="en-US" i="0" u="none" dirty="0"/>
              <a:t>Facilitating a warm hand-off to VA for separating Service members </a:t>
            </a:r>
          </a:p>
          <a:p>
            <a:pPr marL="0" lvl="0" indent="0">
              <a:buFont typeface="Arial" panose="020B0604020202020204" pitchFamily="34" charset="0"/>
              <a:buNone/>
            </a:pPr>
            <a:endParaRPr lang="en-US" i="0" u="none" dirty="0"/>
          </a:p>
          <a:p>
            <a:pPr marL="0" lvl="0" indent="0">
              <a:buFont typeface="Arial" panose="020B0604020202020204" pitchFamily="34" charset="0"/>
              <a:buNone/>
            </a:pPr>
            <a:r>
              <a:rPr lang="en-US" i="0" u="sng" dirty="0"/>
              <a:t>Separation Health Assessment:</a:t>
            </a:r>
          </a:p>
          <a:p>
            <a:pPr marL="0" lvl="0" indent="0">
              <a:buFont typeface="Arial" panose="020B0604020202020204" pitchFamily="34" charset="0"/>
              <a:buNone/>
            </a:pPr>
            <a:r>
              <a:rPr lang="en-US" i="0" u="none" dirty="0"/>
              <a:t>The VA/DoD Women’s Health working group developed a women’s health section to the SHA that will allow for gender-specific health assessment questions. </a:t>
            </a:r>
          </a:p>
          <a:p>
            <a:endParaRPr lang="en-US" dirty="0"/>
          </a:p>
        </p:txBody>
      </p:sp>
      <p:sp>
        <p:nvSpPr>
          <p:cNvPr id="4" name="Slide Number Placeholder 3"/>
          <p:cNvSpPr>
            <a:spLocks noGrp="1"/>
          </p:cNvSpPr>
          <p:nvPr>
            <p:ph type="sldNum" sz="quarter" idx="5"/>
          </p:nvPr>
        </p:nvSpPr>
        <p:spPr/>
        <p:txBody>
          <a:bodyPr/>
          <a:lstStyle/>
          <a:p>
            <a:fld id="{90984333-A481-4CFB-BA47-512BF56C47A2}" type="slidenum">
              <a:rPr lang="en-US" smtClean="0"/>
              <a:t>7</a:t>
            </a:fld>
            <a:endParaRPr lang="en-US"/>
          </a:p>
        </p:txBody>
      </p:sp>
    </p:spTree>
    <p:extLst>
      <p:ext uri="{BB962C8B-B14F-4D97-AF65-F5344CB8AC3E}">
        <p14:creationId xmlns:p14="http://schemas.microsoft.com/office/powerpoint/2010/main" val="2324826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new DHA PowerPoint template. Each slide contains helpful information for making the entire presentation user-friendly and accessible to people of all abilities. **Disclaimer** Additional remediation is required after you add content to this template to ensure 508 compliance.</a:t>
            </a:r>
          </a:p>
          <a:p>
            <a:endParaRPr lang="en-US" baseline="0" dirty="0"/>
          </a:p>
          <a:p>
            <a:r>
              <a:rPr lang="en-US" baseline="0" dirty="0"/>
              <a:t>Please note: if your presentation is being presented online, the PowerPoint file must be converted and remediated as a PDF.</a:t>
            </a:r>
          </a:p>
          <a:p>
            <a:endParaRPr lang="en-US" baseline="0" dirty="0"/>
          </a:p>
          <a:p>
            <a:r>
              <a:rPr lang="en-US" baseline="0" dirty="0"/>
              <a:t>A NOTE ABOUT CONTROL MARKINGS: Once you determine if your presentation needs security markings, please delete the irrelevant marking and re-center the box. This marking should be in the top center of each slide. To put it in the same place ever time, simply copy (Ctrl + C) from one slide and paste (Ctrl + V) on the next slide. There is no need to position a cursor to have it paste in the correct location. </a:t>
            </a:r>
            <a:endParaRPr lang="en-US" dirty="0"/>
          </a:p>
        </p:txBody>
      </p:sp>
    </p:spTree>
    <p:extLst>
      <p:ext uri="{BB962C8B-B14F-4D97-AF65-F5344CB8AC3E}">
        <p14:creationId xmlns:p14="http://schemas.microsoft.com/office/powerpoint/2010/main" val="131515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Focus on VA/DoD Womens Mental Health mini-residency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515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57BB5-FA23-4C47-8E82-1861AE90AC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537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Today’s agenda 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057BB5-FA23-4C47-8E82-1861AE90ACB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054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764C03-23AF-4FFC-B536-2BAB121C5272}"/>
              </a:ext>
            </a:extLst>
          </p:cNvPr>
          <p:cNvSpPr/>
          <p:nvPr userDrawn="1"/>
        </p:nvSpPr>
        <p:spPr>
          <a:xfrm>
            <a:off x="0" y="0"/>
            <a:ext cx="9144000" cy="1752600"/>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n-lt"/>
              <a:ea typeface="+mn-ea"/>
              <a:cs typeface="+mn-cs"/>
            </a:endParaRPr>
          </a:p>
        </p:txBody>
      </p:sp>
      <p:pic>
        <p:nvPicPr>
          <p:cNvPr id="7" name="Picture 6" descr="Logo&#10;&#10;Description automatically generated">
            <a:extLst>
              <a:ext uri="{FF2B5EF4-FFF2-40B4-BE49-F238E27FC236}">
                <a16:creationId xmlns:a16="http://schemas.microsoft.com/office/drawing/2014/main" id="{EE88031B-FC87-4C93-AEE8-4880DBFBA0C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4280" y="2311185"/>
            <a:ext cx="3521894" cy="3524501"/>
          </a:xfrm>
          <a:prstGeom prst="rect">
            <a:avLst/>
          </a:prstGeom>
        </p:spPr>
      </p:pic>
      <p:sp>
        <p:nvSpPr>
          <p:cNvPr id="8" name="Title 1">
            <a:extLst>
              <a:ext uri="{FF2B5EF4-FFF2-40B4-BE49-F238E27FC236}">
                <a16:creationId xmlns:a16="http://schemas.microsoft.com/office/drawing/2014/main" id="{3B14BF67-6406-4D37-BBB9-9C6891D3463D}"/>
              </a:ext>
            </a:extLst>
          </p:cNvPr>
          <p:cNvSpPr>
            <a:spLocks noGrp="1"/>
          </p:cNvSpPr>
          <p:nvPr>
            <p:ph type="ctrTitle" hasCustomPrompt="1"/>
          </p:nvPr>
        </p:nvSpPr>
        <p:spPr>
          <a:xfrm>
            <a:off x="234042" y="160018"/>
            <a:ext cx="8675915" cy="1418615"/>
          </a:xfrm>
          <a:prstGeom prst="rect">
            <a:avLst/>
          </a:prstGeom>
        </p:spPr>
        <p:txBody>
          <a:bodyPr anchor="ctr" anchorCtr="0"/>
          <a:lstStyle>
            <a:lvl1pPr algn="ctr">
              <a:defRPr sz="4800">
                <a:solidFill>
                  <a:schemeClr val="bg1"/>
                </a:solidFill>
                <a:latin typeface="+mn-lt"/>
              </a:defRPr>
            </a:lvl1pPr>
          </a:lstStyle>
          <a:p>
            <a:r>
              <a:rPr lang="en-US" dirty="0"/>
              <a:t>Title</a:t>
            </a:r>
          </a:p>
        </p:txBody>
      </p:sp>
      <p:sp>
        <p:nvSpPr>
          <p:cNvPr id="9" name="Subtitle 2">
            <a:extLst>
              <a:ext uri="{FF2B5EF4-FFF2-40B4-BE49-F238E27FC236}">
                <a16:creationId xmlns:a16="http://schemas.microsoft.com/office/drawing/2014/main" id="{93570A6A-EF2E-4C38-9607-6599D8410BA9}"/>
              </a:ext>
            </a:extLst>
          </p:cNvPr>
          <p:cNvSpPr>
            <a:spLocks noGrp="1"/>
          </p:cNvSpPr>
          <p:nvPr>
            <p:ph type="subTitle" idx="1" hasCustomPrompt="1"/>
          </p:nvPr>
        </p:nvSpPr>
        <p:spPr>
          <a:xfrm>
            <a:off x="4244195" y="3398236"/>
            <a:ext cx="4572000" cy="1379994"/>
          </a:xfrm>
          <a:prstGeom prst="rect">
            <a:avLst/>
          </a:prstGeom>
        </p:spPr>
        <p:txBody>
          <a:bodyPr anchor="ctr" anchorCtr="0"/>
          <a:lstStyle>
            <a:lvl1pPr marL="0" indent="0" algn="ctr">
              <a:buNone/>
              <a:defRPr sz="3600">
                <a:solidFill>
                  <a:srgbClr val="333333"/>
                </a:solidFill>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Briefer or Author</a:t>
            </a:r>
          </a:p>
          <a:p>
            <a:r>
              <a:rPr lang="en-US" dirty="0"/>
              <a:t>Job Title</a:t>
            </a:r>
          </a:p>
          <a:p>
            <a:r>
              <a:rPr lang="en-US" dirty="0"/>
              <a:t>Date (Month #, Year)</a:t>
            </a:r>
          </a:p>
        </p:txBody>
      </p:sp>
      <p:sp>
        <p:nvSpPr>
          <p:cNvPr id="12" name="Slide Number Placeholder 5">
            <a:extLst>
              <a:ext uri="{FF2B5EF4-FFF2-40B4-BE49-F238E27FC236}">
                <a16:creationId xmlns:a16="http://schemas.microsoft.com/office/drawing/2014/main" id="{AC172FE0-D382-4677-81D8-293E3333FCFB}"/>
              </a:ext>
            </a:extLst>
          </p:cNvPr>
          <p:cNvSpPr>
            <a:spLocks noGrp="1"/>
          </p:cNvSpPr>
          <p:nvPr>
            <p:ph type="sldNum" sz="quarter" idx="4"/>
          </p:nvPr>
        </p:nvSpPr>
        <p:spPr>
          <a:xfrm>
            <a:off x="7870371" y="6492874"/>
            <a:ext cx="1273629" cy="365125"/>
          </a:xfrm>
          <a:prstGeom prst="rect">
            <a:avLst/>
          </a:prstGeom>
        </p:spPr>
        <p:txBody>
          <a:bodyPr/>
          <a:lstStyle>
            <a:lvl1pPr algn="r">
              <a:defRPr sz="1200">
                <a:latin typeface="+mn-lt"/>
              </a:defRPr>
            </a:lvl1pPr>
          </a:lstStyle>
          <a:p>
            <a:fld id="{013ABC06-DC28-4A3B-9742-53C76D274B4A}" type="slidenum">
              <a:rPr lang="en-US" smtClean="0"/>
              <a:pPr/>
              <a:t>‹#›</a:t>
            </a:fld>
            <a:endParaRPr lang="en-US" dirty="0"/>
          </a:p>
        </p:txBody>
      </p:sp>
      <p:sp>
        <p:nvSpPr>
          <p:cNvPr id="13" name="Footer Placeholder 4">
            <a:extLst>
              <a:ext uri="{FF2B5EF4-FFF2-40B4-BE49-F238E27FC236}">
                <a16:creationId xmlns:a16="http://schemas.microsoft.com/office/drawing/2014/main" id="{7D167522-CEB9-4002-ADBA-19F19A78923E}"/>
              </a:ext>
            </a:extLst>
          </p:cNvPr>
          <p:cNvSpPr txBox="1">
            <a:spLocks/>
          </p:cNvSpPr>
          <p:nvPr userDrawn="1"/>
        </p:nvSpPr>
        <p:spPr>
          <a:xfrm>
            <a:off x="4019549" y="1"/>
            <a:ext cx="1383723" cy="160018"/>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mn-lt"/>
                <a:cs typeface="Arial" panose="020B0604020202020204" pitchFamily="34" charset="0"/>
              </a:rPr>
              <a:t>UNCLASSIFIED</a:t>
            </a:r>
          </a:p>
        </p:txBody>
      </p:sp>
      <p:sp>
        <p:nvSpPr>
          <p:cNvPr id="16" name="Text Placeholder 15">
            <a:extLst>
              <a:ext uri="{FF2B5EF4-FFF2-40B4-BE49-F238E27FC236}">
                <a16:creationId xmlns:a16="http://schemas.microsoft.com/office/drawing/2014/main" id="{EA2EEDFC-C6D3-4D82-BC37-CC1A40498C0A}"/>
              </a:ext>
            </a:extLst>
          </p:cNvPr>
          <p:cNvSpPr>
            <a:spLocks noGrp="1"/>
          </p:cNvSpPr>
          <p:nvPr>
            <p:ph type="body" sz="quarter" idx="10" hasCustomPrompt="1"/>
          </p:nvPr>
        </p:nvSpPr>
        <p:spPr>
          <a:xfrm>
            <a:off x="6047657" y="5305177"/>
            <a:ext cx="3010080" cy="1061019"/>
          </a:xfrm>
          <a:prstGeom prst="rect">
            <a:avLst/>
          </a:prstGeom>
        </p:spPr>
        <p:txBody>
          <a:bodyPr/>
          <a:lstStyle>
            <a:lvl1pPr marL="0" indent="0">
              <a:buNone/>
              <a:defRPr sz="1100">
                <a:latin typeface="+mn-lt"/>
              </a:defRPr>
            </a:lvl1pPr>
            <a:lvl2pPr marL="457200" indent="0">
              <a:buNone/>
              <a:defRPr sz="1050"/>
            </a:lvl2pPr>
            <a:lvl3pPr marL="914400" indent="0">
              <a:buNone/>
              <a:defRPr sz="1000"/>
            </a:lvl3pPr>
            <a:lvl4pPr marL="1371600" indent="0">
              <a:buNone/>
              <a:defRPr sz="900"/>
            </a:lvl4pPr>
            <a:lvl5pPr marL="1828800" indent="0">
              <a:buNone/>
              <a:defRPr sz="900"/>
            </a:lvl5pPr>
          </a:lstStyle>
          <a:p>
            <a:pPr algn="l">
              <a:lnSpc>
                <a:spcPct val="100000"/>
              </a:lnSpc>
              <a:spcBef>
                <a:spcPts val="0"/>
              </a:spcBef>
            </a:pPr>
            <a:r>
              <a:rPr lang="en-US" sz="1100" dirty="0"/>
              <a:t>Controlled by: OUSD(P&amp;R)</a:t>
            </a:r>
          </a:p>
          <a:p>
            <a:pPr algn="l">
              <a:lnSpc>
                <a:spcPct val="100000"/>
              </a:lnSpc>
              <a:spcBef>
                <a:spcPts val="0"/>
              </a:spcBef>
            </a:pPr>
            <a:r>
              <a:rPr lang="en-US" sz="1100" dirty="0"/>
              <a:t>Controlled by: INSERT OFFICE</a:t>
            </a:r>
          </a:p>
          <a:p>
            <a:pPr algn="l">
              <a:lnSpc>
                <a:spcPct val="100000"/>
              </a:lnSpc>
              <a:spcBef>
                <a:spcPts val="0"/>
              </a:spcBef>
            </a:pPr>
            <a:r>
              <a:rPr lang="en-US" sz="1100" dirty="0"/>
              <a:t>CUI Category(</a:t>
            </a:r>
            <a:r>
              <a:rPr lang="en-US" sz="1100" dirty="0" err="1"/>
              <a:t>ies</a:t>
            </a:r>
            <a:r>
              <a:rPr lang="en-US" sz="1100" dirty="0"/>
              <a:t>):PRVCY</a:t>
            </a:r>
          </a:p>
          <a:p>
            <a:pPr algn="l">
              <a:lnSpc>
                <a:spcPct val="100000"/>
              </a:lnSpc>
              <a:spcBef>
                <a:spcPts val="0"/>
              </a:spcBef>
            </a:pPr>
            <a:r>
              <a:rPr lang="en-US" sz="1100" dirty="0"/>
              <a:t>Distribution Statement A</a:t>
            </a:r>
          </a:p>
          <a:p>
            <a:pPr algn="l">
              <a:lnSpc>
                <a:spcPct val="100000"/>
              </a:lnSpc>
              <a:spcBef>
                <a:spcPts val="0"/>
              </a:spcBef>
            </a:pPr>
            <a:r>
              <a:rPr lang="en-US" sz="1100" dirty="0"/>
              <a:t>POC: John Smith, 703-693-1234</a:t>
            </a:r>
            <a:endParaRPr lang="en-US" sz="1800" dirty="0"/>
          </a:p>
        </p:txBody>
      </p:sp>
    </p:spTree>
    <p:extLst>
      <p:ext uri="{BB962C8B-B14F-4D97-AF65-F5344CB8AC3E}">
        <p14:creationId xmlns:p14="http://schemas.microsoft.com/office/powerpoint/2010/main" val="416980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11" name="Content Placeholder 2">
            <a:extLst>
              <a:ext uri="{FF2B5EF4-FFF2-40B4-BE49-F238E27FC236}">
                <a16:creationId xmlns:a16="http://schemas.microsoft.com/office/drawing/2014/main" id="{2144D2F2-3D48-4696-A86C-04722B24F54A}"/>
              </a:ext>
            </a:extLst>
          </p:cNvPr>
          <p:cNvSpPr>
            <a:spLocks noGrp="1"/>
          </p:cNvSpPr>
          <p:nvPr>
            <p:ph sz="half" idx="14" hasCustomPrompt="1"/>
          </p:nvPr>
        </p:nvSpPr>
        <p:spPr>
          <a:xfrm>
            <a:off x="4741653"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174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63132"/>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9963" y="925456"/>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19" name="Content Placeholder 2">
            <a:extLst>
              <a:ext uri="{FF2B5EF4-FFF2-40B4-BE49-F238E27FC236}">
                <a16:creationId xmlns:a16="http://schemas.microsoft.com/office/drawing/2014/main" id="{472EC43D-CF57-4338-993A-4274EEAD270A}"/>
              </a:ext>
            </a:extLst>
          </p:cNvPr>
          <p:cNvSpPr>
            <a:spLocks noGrp="1"/>
          </p:cNvSpPr>
          <p:nvPr>
            <p:ph sz="half" idx="14" hasCustomPrompt="1"/>
          </p:nvPr>
        </p:nvSpPr>
        <p:spPr>
          <a:xfrm>
            <a:off x="4748012" y="928007"/>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0CBDD156-47B6-4D84-BC31-CB5FB0AF772C}"/>
              </a:ext>
            </a:extLst>
          </p:cNvPr>
          <p:cNvSpPr>
            <a:spLocks noGrp="1"/>
          </p:cNvSpPr>
          <p:nvPr>
            <p:ph sz="half" idx="15" hasCustomPrompt="1"/>
          </p:nvPr>
        </p:nvSpPr>
        <p:spPr>
          <a:xfrm>
            <a:off x="230980"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A446C14-1E65-46CF-B4E1-8E6AE4400ED4}"/>
              </a:ext>
            </a:extLst>
          </p:cNvPr>
          <p:cNvSpPr>
            <a:spLocks noGrp="1"/>
          </p:cNvSpPr>
          <p:nvPr>
            <p:ph sz="half" idx="16" hasCustomPrompt="1"/>
          </p:nvPr>
        </p:nvSpPr>
        <p:spPr>
          <a:xfrm>
            <a:off x="4748013"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9D9FAC8-E8E2-43D3-8FCF-F17CE4E20489}"/>
              </a:ext>
            </a:extLst>
          </p:cNvPr>
          <p:cNvCxnSpPr>
            <a:cxnSpLocks/>
          </p:cNvCxnSpPr>
          <p:nvPr userDrawn="1"/>
        </p:nvCxnSpPr>
        <p:spPr>
          <a:xfrm flipH="1" flipV="1">
            <a:off x="4572000" y="924223"/>
            <a:ext cx="5444" cy="553414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7E04-5DB9-4A43-88BE-4F566CCF762C}"/>
              </a:ext>
            </a:extLst>
          </p:cNvPr>
          <p:cNvCxnSpPr>
            <a:cxnSpLocks/>
          </p:cNvCxnSpPr>
          <p:nvPr userDrawn="1"/>
        </p:nvCxnSpPr>
        <p:spPr>
          <a:xfrm>
            <a:off x="228599" y="3693953"/>
            <a:ext cx="868227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836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3" name="Chart Placeholder 2">
            <a:extLst>
              <a:ext uri="{FF2B5EF4-FFF2-40B4-BE49-F238E27FC236}">
                <a16:creationId xmlns:a16="http://schemas.microsoft.com/office/drawing/2014/main" id="{F98AE137-6100-48EE-8247-B0CFFEF8A1C5}"/>
              </a:ext>
            </a:extLst>
          </p:cNvPr>
          <p:cNvSpPr>
            <a:spLocks noGrp="1"/>
          </p:cNvSpPr>
          <p:nvPr>
            <p:ph type="chart" sz="quarter" idx="14"/>
          </p:nvPr>
        </p:nvSpPr>
        <p:spPr>
          <a:xfrm>
            <a:off x="239713" y="1087439"/>
            <a:ext cx="8664575" cy="4728756"/>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9" name="Text Placeholder 5">
            <a:extLst>
              <a:ext uri="{FF2B5EF4-FFF2-40B4-BE49-F238E27FC236}">
                <a16:creationId xmlns:a16="http://schemas.microsoft.com/office/drawing/2014/main" id="{E70E3727-9146-4C4C-8018-F39874897CB9}"/>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149089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4" name="Picture Placeholder 3">
            <a:extLst>
              <a:ext uri="{FF2B5EF4-FFF2-40B4-BE49-F238E27FC236}">
                <a16:creationId xmlns:a16="http://schemas.microsoft.com/office/drawing/2014/main" id="{013F79EB-650E-4046-B743-0CB86EEAA894}"/>
              </a:ext>
            </a:extLst>
          </p:cNvPr>
          <p:cNvSpPr>
            <a:spLocks noGrp="1"/>
          </p:cNvSpPr>
          <p:nvPr>
            <p:ph type="pic" sz="quarter" idx="14"/>
          </p:nvPr>
        </p:nvSpPr>
        <p:spPr>
          <a:xfrm>
            <a:off x="239713" y="1017588"/>
            <a:ext cx="8664575" cy="4813299"/>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Text Placeholder 5">
            <a:extLst>
              <a:ext uri="{FF2B5EF4-FFF2-40B4-BE49-F238E27FC236}">
                <a16:creationId xmlns:a16="http://schemas.microsoft.com/office/drawing/2014/main" id="{7ABCB079-28A8-4ED1-9020-B5A0B279DC8C}"/>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38801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8599" y="3104276"/>
            <a:ext cx="8675914" cy="656842"/>
          </a:xfrm>
          <a:prstGeom prst="rect">
            <a:avLst/>
          </a:prstGeom>
        </p:spPr>
        <p:txBody>
          <a:bodyPr/>
          <a:lstStyle>
            <a:lvl1pPr marL="0" indent="0" algn="ctr">
              <a:buNone/>
              <a:defRPr sz="36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Lato"/>
              </a:defRPr>
            </a:lvl2pPr>
            <a:lvl3pPr>
              <a:defRPr sz="2400">
                <a:solidFill>
                  <a:srgbClr val="333333"/>
                </a:solidFill>
                <a:latin typeface="Lato"/>
              </a:defRPr>
            </a:lvl3pPr>
            <a:lvl4pPr>
              <a:defRPr sz="2000">
                <a:solidFill>
                  <a:srgbClr val="333333"/>
                </a:solidFill>
                <a:latin typeface="Lato"/>
              </a:defRPr>
            </a:lvl4pPr>
            <a:lvl5pPr>
              <a:defRPr sz="2000">
                <a:solidFill>
                  <a:srgbClr val="333333"/>
                </a:solidFill>
                <a:latin typeface="Lato"/>
              </a:defRPr>
            </a:lvl5pPr>
          </a:lstStyle>
          <a:p>
            <a:pPr lvl="0"/>
            <a:r>
              <a:rPr lang="en-US" dirty="0"/>
              <a:t>Section Transition</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1378153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764C03-23AF-4FFC-B536-2BAB121C5272}"/>
              </a:ext>
            </a:extLst>
          </p:cNvPr>
          <p:cNvSpPr/>
          <p:nvPr userDrawn="1"/>
        </p:nvSpPr>
        <p:spPr>
          <a:xfrm>
            <a:off x="0" y="0"/>
            <a:ext cx="9144000" cy="1752600"/>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E88031B-FC87-4C93-AEE8-4880DBFBA0C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4280" y="2311185"/>
            <a:ext cx="3521894" cy="3524501"/>
          </a:xfrm>
          <a:prstGeom prst="rect">
            <a:avLst/>
          </a:prstGeom>
        </p:spPr>
      </p:pic>
      <p:sp>
        <p:nvSpPr>
          <p:cNvPr id="8" name="Title 1">
            <a:extLst>
              <a:ext uri="{FF2B5EF4-FFF2-40B4-BE49-F238E27FC236}">
                <a16:creationId xmlns:a16="http://schemas.microsoft.com/office/drawing/2014/main" id="{3B14BF67-6406-4D37-BBB9-9C6891D3463D}"/>
              </a:ext>
            </a:extLst>
          </p:cNvPr>
          <p:cNvSpPr>
            <a:spLocks noGrp="1"/>
          </p:cNvSpPr>
          <p:nvPr>
            <p:ph type="ctrTitle" hasCustomPrompt="1"/>
          </p:nvPr>
        </p:nvSpPr>
        <p:spPr>
          <a:xfrm>
            <a:off x="234042" y="160018"/>
            <a:ext cx="8675915" cy="1418615"/>
          </a:xfrm>
          <a:prstGeom prst="rect">
            <a:avLst/>
          </a:prstGeom>
        </p:spPr>
        <p:txBody>
          <a:bodyPr anchor="ctr" anchorCtr="0"/>
          <a:lstStyle>
            <a:lvl1pPr algn="ctr">
              <a:defRPr sz="48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9" name="Subtitle 2">
            <a:extLst>
              <a:ext uri="{FF2B5EF4-FFF2-40B4-BE49-F238E27FC236}">
                <a16:creationId xmlns:a16="http://schemas.microsoft.com/office/drawing/2014/main" id="{93570A6A-EF2E-4C38-9607-6599D8410BA9}"/>
              </a:ext>
            </a:extLst>
          </p:cNvPr>
          <p:cNvSpPr>
            <a:spLocks noGrp="1"/>
          </p:cNvSpPr>
          <p:nvPr>
            <p:ph type="subTitle" idx="1" hasCustomPrompt="1"/>
          </p:nvPr>
        </p:nvSpPr>
        <p:spPr>
          <a:xfrm>
            <a:off x="4244195" y="3398236"/>
            <a:ext cx="4572000" cy="1379994"/>
          </a:xfrm>
          <a:prstGeom prst="rect">
            <a:avLst/>
          </a:prstGeom>
        </p:spPr>
        <p:txBody>
          <a:bodyPr anchor="ctr" anchorCtr="0"/>
          <a:lstStyle>
            <a:lvl1pPr marL="0" indent="0" algn="ctr">
              <a:buNone/>
              <a:defRPr sz="3600">
                <a:solidFill>
                  <a:srgbClr val="333333"/>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Briefer or Author</a:t>
            </a:r>
          </a:p>
          <a:p>
            <a:r>
              <a:rPr lang="en-US" dirty="0"/>
              <a:t>Job Title</a:t>
            </a:r>
          </a:p>
          <a:p>
            <a:r>
              <a:rPr lang="en-US" dirty="0"/>
              <a:t>Date (Month #, Year)</a:t>
            </a:r>
          </a:p>
        </p:txBody>
      </p:sp>
      <p:sp>
        <p:nvSpPr>
          <p:cNvPr id="12" name="Slide Number Placeholder 5">
            <a:extLst>
              <a:ext uri="{FF2B5EF4-FFF2-40B4-BE49-F238E27FC236}">
                <a16:creationId xmlns:a16="http://schemas.microsoft.com/office/drawing/2014/main" id="{AC172FE0-D382-4677-81D8-293E3333FCFB}"/>
              </a:ext>
            </a:extLst>
          </p:cNvPr>
          <p:cNvSpPr>
            <a:spLocks noGrp="1"/>
          </p:cNvSpPr>
          <p:nvPr>
            <p:ph type="sldNum" sz="quarter" idx="4"/>
          </p:nvPr>
        </p:nvSpPr>
        <p:spPr>
          <a:xfrm>
            <a:off x="7870371" y="6492874"/>
            <a:ext cx="1273629"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pPr>
              <a:defRPr/>
            </a:pPr>
            <a:fld id="{013ABC06-DC28-4A3B-9742-53C76D274B4A}" type="slidenum">
              <a:rPr lang="en-US" smtClean="0"/>
              <a:pPr>
                <a:defRPr/>
              </a:pPr>
              <a:t>‹#›</a:t>
            </a:fld>
            <a:endParaRPr lang="en-US" dirty="0"/>
          </a:p>
        </p:txBody>
      </p:sp>
      <p:sp>
        <p:nvSpPr>
          <p:cNvPr id="16" name="Text Placeholder 15">
            <a:extLst>
              <a:ext uri="{FF2B5EF4-FFF2-40B4-BE49-F238E27FC236}">
                <a16:creationId xmlns:a16="http://schemas.microsoft.com/office/drawing/2014/main" id="{EA2EEDFC-C6D3-4D82-BC37-CC1A40498C0A}"/>
              </a:ext>
            </a:extLst>
          </p:cNvPr>
          <p:cNvSpPr>
            <a:spLocks noGrp="1"/>
          </p:cNvSpPr>
          <p:nvPr>
            <p:ph type="body" sz="quarter" idx="10" hasCustomPrompt="1"/>
          </p:nvPr>
        </p:nvSpPr>
        <p:spPr>
          <a:xfrm>
            <a:off x="6047657" y="5305177"/>
            <a:ext cx="3010080" cy="1061019"/>
          </a:xfrm>
          <a:prstGeom prst="rect">
            <a:avLst/>
          </a:prstGeom>
        </p:spPr>
        <p:txBody>
          <a:bodyPr/>
          <a:lstStyle>
            <a:lvl1pPr marL="0" indent="0">
              <a:buNone/>
              <a:defRPr sz="1100">
                <a:latin typeface="Arial" panose="020B0604020202020204" pitchFamily="34" charset="0"/>
                <a:cs typeface="Arial" panose="020B0604020202020204" pitchFamily="34" charset="0"/>
              </a:defRPr>
            </a:lvl1pPr>
            <a:lvl2pPr marL="457200" indent="0">
              <a:buNone/>
              <a:defRPr sz="1050"/>
            </a:lvl2pPr>
            <a:lvl3pPr marL="914400" indent="0">
              <a:buNone/>
              <a:defRPr sz="1000"/>
            </a:lvl3pPr>
            <a:lvl4pPr marL="1371600" indent="0">
              <a:buNone/>
              <a:defRPr sz="900"/>
            </a:lvl4pPr>
            <a:lvl5pPr marL="1828800" indent="0">
              <a:buNone/>
              <a:defRPr sz="900"/>
            </a:lvl5pPr>
          </a:lstStyle>
          <a:p>
            <a:pPr algn="l">
              <a:lnSpc>
                <a:spcPct val="100000"/>
              </a:lnSpc>
              <a:spcBef>
                <a:spcPts val="0"/>
              </a:spcBef>
            </a:pPr>
            <a:r>
              <a:rPr lang="en-US" sz="1100" dirty="0"/>
              <a:t>Controlled by: OUSD(P&amp;R)</a:t>
            </a:r>
          </a:p>
          <a:p>
            <a:pPr algn="l">
              <a:lnSpc>
                <a:spcPct val="100000"/>
              </a:lnSpc>
              <a:spcBef>
                <a:spcPts val="0"/>
              </a:spcBef>
            </a:pPr>
            <a:r>
              <a:rPr lang="en-US" sz="1100" dirty="0"/>
              <a:t>Controlled by: INSERT OFFICE</a:t>
            </a:r>
          </a:p>
          <a:p>
            <a:pPr algn="l">
              <a:lnSpc>
                <a:spcPct val="100000"/>
              </a:lnSpc>
              <a:spcBef>
                <a:spcPts val="0"/>
              </a:spcBef>
            </a:pPr>
            <a:r>
              <a:rPr lang="en-US" sz="1100" dirty="0"/>
              <a:t>CUI Category(</a:t>
            </a:r>
            <a:r>
              <a:rPr lang="en-US" sz="1100" dirty="0" err="1"/>
              <a:t>ies</a:t>
            </a:r>
            <a:r>
              <a:rPr lang="en-US" sz="1100" dirty="0"/>
              <a:t>):PRVCY</a:t>
            </a:r>
          </a:p>
          <a:p>
            <a:pPr algn="l">
              <a:lnSpc>
                <a:spcPct val="100000"/>
              </a:lnSpc>
              <a:spcBef>
                <a:spcPts val="0"/>
              </a:spcBef>
            </a:pPr>
            <a:r>
              <a:rPr lang="en-US" sz="1100" dirty="0"/>
              <a:t>Distribution Statement A</a:t>
            </a:r>
          </a:p>
          <a:p>
            <a:pPr algn="l">
              <a:lnSpc>
                <a:spcPct val="100000"/>
              </a:lnSpc>
              <a:spcBef>
                <a:spcPts val="0"/>
              </a:spcBef>
            </a:pPr>
            <a:r>
              <a:rPr lang="en-US" sz="1100" dirty="0"/>
              <a:t>POC: John Smith, 703-693-1234</a:t>
            </a:r>
            <a:endParaRPr lang="en-US" sz="1800" dirty="0"/>
          </a:p>
        </p:txBody>
      </p:sp>
      <p:sp>
        <p:nvSpPr>
          <p:cNvPr id="17" name="Footer Placeholder 4">
            <a:extLst>
              <a:ext uri="{FF2B5EF4-FFF2-40B4-BE49-F238E27FC236}">
                <a16:creationId xmlns:a16="http://schemas.microsoft.com/office/drawing/2014/main" id="{F677298D-85D8-4DA0-9602-19A76A9EA68B}"/>
              </a:ext>
            </a:extLst>
          </p:cNvPr>
          <p:cNvSpPr txBox="1">
            <a:spLocks/>
          </p:cNvSpPr>
          <p:nvPr userDrawn="1"/>
        </p:nvSpPr>
        <p:spPr>
          <a:xfrm>
            <a:off x="2400864" y="0"/>
            <a:ext cx="4521046" cy="160018"/>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3927021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49744"/>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64339"/>
            <a:ext cx="8675914" cy="5384209"/>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9" name="Footer Placeholder 4">
            <a:extLst>
              <a:ext uri="{FF2B5EF4-FFF2-40B4-BE49-F238E27FC236}">
                <a16:creationId xmlns:a16="http://schemas.microsoft.com/office/drawing/2014/main" id="{F41210E8-AF0E-49E5-96ED-8345048AD420}"/>
              </a:ext>
            </a:extLst>
          </p:cNvPr>
          <p:cNvSpPr txBox="1">
            <a:spLocks/>
          </p:cNvSpPr>
          <p:nvPr userDrawn="1"/>
        </p:nvSpPr>
        <p:spPr>
          <a:xfrm>
            <a:off x="2400864" y="0"/>
            <a:ext cx="4530878"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70550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1" name="Content Placeholder 2">
            <a:extLst>
              <a:ext uri="{FF2B5EF4-FFF2-40B4-BE49-F238E27FC236}">
                <a16:creationId xmlns:a16="http://schemas.microsoft.com/office/drawing/2014/main" id="{2144D2F2-3D48-4696-A86C-04722B24F54A}"/>
              </a:ext>
            </a:extLst>
          </p:cNvPr>
          <p:cNvSpPr>
            <a:spLocks noGrp="1"/>
          </p:cNvSpPr>
          <p:nvPr>
            <p:ph sz="half" idx="14" hasCustomPrompt="1"/>
          </p:nvPr>
        </p:nvSpPr>
        <p:spPr>
          <a:xfrm>
            <a:off x="4741653"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4BE12674-411C-4AED-897D-2C6D7BBBB4B7}"/>
              </a:ext>
            </a:extLst>
          </p:cNvPr>
          <p:cNvSpPr txBox="1">
            <a:spLocks/>
          </p:cNvSpPr>
          <p:nvPr userDrawn="1"/>
        </p:nvSpPr>
        <p:spPr>
          <a:xfrm>
            <a:off x="2400864" y="0"/>
            <a:ext cx="4550542"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1851495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63132"/>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9963" y="925456"/>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9" name="Content Placeholder 2">
            <a:extLst>
              <a:ext uri="{FF2B5EF4-FFF2-40B4-BE49-F238E27FC236}">
                <a16:creationId xmlns:a16="http://schemas.microsoft.com/office/drawing/2014/main" id="{472EC43D-CF57-4338-993A-4274EEAD270A}"/>
              </a:ext>
            </a:extLst>
          </p:cNvPr>
          <p:cNvSpPr>
            <a:spLocks noGrp="1"/>
          </p:cNvSpPr>
          <p:nvPr>
            <p:ph sz="half" idx="14" hasCustomPrompt="1"/>
          </p:nvPr>
        </p:nvSpPr>
        <p:spPr>
          <a:xfrm>
            <a:off x="4748012" y="928007"/>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0CBDD156-47B6-4D84-BC31-CB5FB0AF772C}"/>
              </a:ext>
            </a:extLst>
          </p:cNvPr>
          <p:cNvSpPr>
            <a:spLocks noGrp="1"/>
          </p:cNvSpPr>
          <p:nvPr>
            <p:ph sz="half" idx="15" hasCustomPrompt="1"/>
          </p:nvPr>
        </p:nvSpPr>
        <p:spPr>
          <a:xfrm>
            <a:off x="230980"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A446C14-1E65-46CF-B4E1-8E6AE4400ED4}"/>
              </a:ext>
            </a:extLst>
          </p:cNvPr>
          <p:cNvSpPr>
            <a:spLocks noGrp="1"/>
          </p:cNvSpPr>
          <p:nvPr>
            <p:ph sz="half" idx="16" hasCustomPrompt="1"/>
          </p:nvPr>
        </p:nvSpPr>
        <p:spPr>
          <a:xfrm>
            <a:off x="4748013"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9D9FAC8-E8E2-43D3-8FCF-F17CE4E20489}"/>
              </a:ext>
            </a:extLst>
          </p:cNvPr>
          <p:cNvCxnSpPr>
            <a:cxnSpLocks/>
          </p:cNvCxnSpPr>
          <p:nvPr userDrawn="1"/>
        </p:nvCxnSpPr>
        <p:spPr>
          <a:xfrm flipH="1" flipV="1">
            <a:off x="4572000" y="924223"/>
            <a:ext cx="5444" cy="553414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7E04-5DB9-4A43-88BE-4F566CCF762C}"/>
              </a:ext>
            </a:extLst>
          </p:cNvPr>
          <p:cNvCxnSpPr>
            <a:cxnSpLocks/>
          </p:cNvCxnSpPr>
          <p:nvPr userDrawn="1"/>
        </p:nvCxnSpPr>
        <p:spPr>
          <a:xfrm>
            <a:off x="228599" y="3693953"/>
            <a:ext cx="868227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5061D682-6986-40DF-8B8F-1A5D3D633964}"/>
              </a:ext>
            </a:extLst>
          </p:cNvPr>
          <p:cNvSpPr txBox="1">
            <a:spLocks/>
          </p:cNvSpPr>
          <p:nvPr userDrawn="1"/>
        </p:nvSpPr>
        <p:spPr>
          <a:xfrm>
            <a:off x="2400864" y="-29497"/>
            <a:ext cx="4570207" cy="196645"/>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4126240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3" name="Chart Placeholder 2">
            <a:extLst>
              <a:ext uri="{FF2B5EF4-FFF2-40B4-BE49-F238E27FC236}">
                <a16:creationId xmlns:a16="http://schemas.microsoft.com/office/drawing/2014/main" id="{F98AE137-6100-48EE-8247-B0CFFEF8A1C5}"/>
              </a:ext>
            </a:extLst>
          </p:cNvPr>
          <p:cNvSpPr>
            <a:spLocks noGrp="1"/>
          </p:cNvSpPr>
          <p:nvPr>
            <p:ph type="chart" sz="quarter" idx="14"/>
          </p:nvPr>
        </p:nvSpPr>
        <p:spPr>
          <a:xfrm>
            <a:off x="239713" y="1087439"/>
            <a:ext cx="8664575" cy="4728756"/>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
        <p:nvSpPr>
          <p:cNvPr id="19" name="Text Placeholder 5">
            <a:extLst>
              <a:ext uri="{FF2B5EF4-FFF2-40B4-BE49-F238E27FC236}">
                <a16:creationId xmlns:a16="http://schemas.microsoft.com/office/drawing/2014/main" id="{E70E3727-9146-4C4C-8018-F39874897CB9}"/>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
        <p:nvSpPr>
          <p:cNvPr id="20" name="Footer Placeholder 4">
            <a:extLst>
              <a:ext uri="{FF2B5EF4-FFF2-40B4-BE49-F238E27FC236}">
                <a16:creationId xmlns:a16="http://schemas.microsoft.com/office/drawing/2014/main" id="{56AA69A9-B366-4E8F-BBBB-1FFF731A38C9}"/>
              </a:ext>
            </a:extLst>
          </p:cNvPr>
          <p:cNvSpPr txBox="1">
            <a:spLocks/>
          </p:cNvSpPr>
          <p:nvPr userDrawn="1"/>
        </p:nvSpPr>
        <p:spPr>
          <a:xfrm>
            <a:off x="2400864" y="0"/>
            <a:ext cx="4580039"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238760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49744"/>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64339"/>
            <a:ext cx="8675914" cy="5384209"/>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272886"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581775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4" name="Picture Placeholder 3">
            <a:extLst>
              <a:ext uri="{FF2B5EF4-FFF2-40B4-BE49-F238E27FC236}">
                <a16:creationId xmlns:a16="http://schemas.microsoft.com/office/drawing/2014/main" id="{013F79EB-650E-4046-B743-0CB86EEAA894}"/>
              </a:ext>
            </a:extLst>
          </p:cNvPr>
          <p:cNvSpPr>
            <a:spLocks noGrp="1"/>
          </p:cNvSpPr>
          <p:nvPr>
            <p:ph type="pic" sz="quarter" idx="14"/>
          </p:nvPr>
        </p:nvSpPr>
        <p:spPr>
          <a:xfrm>
            <a:off x="239713" y="1017588"/>
            <a:ext cx="8664575" cy="4813299"/>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Text Placeholder 5">
            <a:extLst>
              <a:ext uri="{FF2B5EF4-FFF2-40B4-BE49-F238E27FC236}">
                <a16:creationId xmlns:a16="http://schemas.microsoft.com/office/drawing/2014/main" id="{7ABCB079-28A8-4ED1-9020-B5A0B279DC8C}"/>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
        <p:nvSpPr>
          <p:cNvPr id="19" name="Footer Placeholder 4">
            <a:extLst>
              <a:ext uri="{FF2B5EF4-FFF2-40B4-BE49-F238E27FC236}">
                <a16:creationId xmlns:a16="http://schemas.microsoft.com/office/drawing/2014/main" id="{FD437286-17E7-4DB5-B2B3-FC2DB07EB471}"/>
              </a:ext>
            </a:extLst>
          </p:cNvPr>
          <p:cNvSpPr txBox="1">
            <a:spLocks/>
          </p:cNvSpPr>
          <p:nvPr userDrawn="1"/>
        </p:nvSpPr>
        <p:spPr>
          <a:xfrm>
            <a:off x="2400864" y="0"/>
            <a:ext cx="4648865" cy="127492"/>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2485382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pPr>
              <a:defRPr/>
            </a:pPr>
            <a:fld id="{97B7737E-97AF-4E16-A8AF-4F0F3C9784BD}" type="slidenum">
              <a:rPr lang="en-US" smtClean="0"/>
              <a:pPr>
                <a:defRPr/>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marR="0" lvl="0" indent="-228589" algn="l" defTabSz="914354"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8599" y="3104276"/>
            <a:ext cx="8675914" cy="656842"/>
          </a:xfrm>
          <a:prstGeom prst="rect">
            <a:avLst/>
          </a:prstGeom>
        </p:spPr>
        <p:txBody>
          <a:bodyPr/>
          <a:lstStyle>
            <a:lvl1pPr marL="0" indent="0" algn="ctr">
              <a:buNone/>
              <a:defRPr sz="36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Lato"/>
              </a:defRPr>
            </a:lvl2pPr>
            <a:lvl3pPr>
              <a:defRPr sz="2400">
                <a:solidFill>
                  <a:srgbClr val="333333"/>
                </a:solidFill>
                <a:latin typeface="Lato"/>
              </a:defRPr>
            </a:lvl3pPr>
            <a:lvl4pPr>
              <a:defRPr sz="2000">
                <a:solidFill>
                  <a:srgbClr val="333333"/>
                </a:solidFill>
                <a:latin typeface="Lato"/>
              </a:defRPr>
            </a:lvl4pPr>
            <a:lvl5pPr>
              <a:defRPr sz="2000">
                <a:solidFill>
                  <a:srgbClr val="333333"/>
                </a:solidFill>
                <a:latin typeface="Lato"/>
              </a:defRPr>
            </a:lvl5pPr>
          </a:lstStyle>
          <a:p>
            <a:pPr lvl="0"/>
            <a:r>
              <a:rPr lang="en-US" dirty="0"/>
              <a:t>Section Transition</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9" name="Footer Placeholder 4">
            <a:extLst>
              <a:ext uri="{FF2B5EF4-FFF2-40B4-BE49-F238E27FC236}">
                <a16:creationId xmlns:a16="http://schemas.microsoft.com/office/drawing/2014/main" id="{0808D2C7-5761-41FC-BA98-1AA952326E2B}"/>
              </a:ext>
            </a:extLst>
          </p:cNvPr>
          <p:cNvSpPr txBox="1">
            <a:spLocks/>
          </p:cNvSpPr>
          <p:nvPr userDrawn="1"/>
        </p:nvSpPr>
        <p:spPr>
          <a:xfrm>
            <a:off x="2400864" y="0"/>
            <a:ext cx="4639033"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283279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143000" y="990600"/>
            <a:ext cx="80010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panose="020B0604020202020204" pitchFamily="34" charset="0"/>
              <a:ea typeface="MS PGothic" panose="020B0600070205080204" pitchFamily="34" charset="-128"/>
              <a:cs typeface="Arial"/>
            </a:endParaRPr>
          </a:p>
        </p:txBody>
      </p:sp>
      <p:sp>
        <p:nvSpPr>
          <p:cNvPr id="5" name="Text Box 3"/>
          <p:cNvSpPr txBox="1">
            <a:spLocks noChangeArrowheads="1"/>
          </p:cNvSpPr>
          <p:nvPr/>
        </p:nvSpPr>
        <p:spPr bwMode="auto">
          <a:xfrm>
            <a:off x="7097713" y="6583363"/>
            <a:ext cx="2317750" cy="274637"/>
          </a:xfrm>
          <a:prstGeom prst="rect">
            <a:avLst/>
          </a:prstGeom>
          <a:noFill/>
          <a:ln>
            <a:noFill/>
          </a:ln>
          <a:effec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50000"/>
              </a:spcBef>
              <a:defRPr/>
            </a:pPr>
            <a:r>
              <a:rPr lang="en-US" dirty="0">
                <a:solidFill>
                  <a:srgbClr val="FFFFFF"/>
                </a:solidFill>
                <a:latin typeface="PwC_Logo"/>
                <a:cs typeface="Arial"/>
              </a:rPr>
              <a:t>pwc</a:t>
            </a:r>
          </a:p>
        </p:txBody>
      </p:sp>
      <p:sp>
        <p:nvSpPr>
          <p:cNvPr id="6" name="Rectangle 4"/>
          <p:cNvSpPr>
            <a:spLocks noChangeArrowheads="1"/>
          </p:cNvSpPr>
          <p:nvPr/>
        </p:nvSpPr>
        <p:spPr bwMode="auto">
          <a:xfrm>
            <a:off x="3108325" y="3246438"/>
            <a:ext cx="292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800" b="1" dirty="0">
                <a:solidFill>
                  <a:srgbClr val="FFFFFF"/>
                </a:solidFill>
                <a:latin typeface="Calibri" pitchFamily="34" charset="0"/>
                <a:cs typeface="Arial"/>
              </a:rPr>
              <a:t>			</a:t>
            </a:r>
          </a:p>
        </p:txBody>
      </p:sp>
      <p:sp>
        <p:nvSpPr>
          <p:cNvPr id="7" name="Rectangle 5"/>
          <p:cNvSpPr>
            <a:spLocks noChangeArrowheads="1"/>
          </p:cNvSpPr>
          <p:nvPr/>
        </p:nvSpPr>
        <p:spPr bwMode="auto">
          <a:xfrm>
            <a:off x="0" y="990600"/>
            <a:ext cx="9140825" cy="74613"/>
          </a:xfrm>
          <a:prstGeom prst="rect">
            <a:avLst/>
          </a:prstGeom>
          <a:solidFill>
            <a:srgbClr val="AA9F98"/>
          </a:solidFill>
          <a:ln w="9525">
            <a:solidFill>
              <a:schemeClr val="bg2"/>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lang="en-US" altLang="en-US" sz="1200" dirty="0">
              <a:solidFill>
                <a:srgbClr val="000000"/>
              </a:solidFill>
              <a:latin typeface="Calibri" pitchFamily="34" charset="0"/>
              <a:cs typeface="Arial"/>
            </a:endParaRPr>
          </a:p>
        </p:txBody>
      </p:sp>
      <p:sp>
        <p:nvSpPr>
          <p:cNvPr id="8" name="Rectangle 6"/>
          <p:cNvSpPr>
            <a:spLocks noChangeArrowheads="1"/>
          </p:cNvSpPr>
          <p:nvPr/>
        </p:nvSpPr>
        <p:spPr bwMode="auto">
          <a:xfrm>
            <a:off x="0" y="0"/>
            <a:ext cx="9144000" cy="990600"/>
          </a:xfrm>
          <a:prstGeom prst="rect">
            <a:avLst/>
          </a:prstGeom>
          <a:solidFill>
            <a:srgbClr val="3A4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lang="en-US" altLang="en-US" sz="1200" dirty="0">
              <a:solidFill>
                <a:srgbClr val="000000"/>
              </a:solidFill>
              <a:latin typeface="Calibri" pitchFamily="34" charset="0"/>
              <a:cs typeface="Arial"/>
            </a:endParaRPr>
          </a:p>
        </p:txBody>
      </p:sp>
      <p:sp>
        <p:nvSpPr>
          <p:cNvPr id="9" name="Rectangle 9"/>
          <p:cNvSpPr>
            <a:spLocks noChangeArrowheads="1"/>
          </p:cNvSpPr>
          <p:nvPr/>
        </p:nvSpPr>
        <p:spPr bwMode="auto">
          <a:xfrm>
            <a:off x="0" y="6627813"/>
            <a:ext cx="9144000" cy="261937"/>
          </a:xfrm>
          <a:prstGeom prst="rect">
            <a:avLst/>
          </a:prstGeom>
          <a:solidFill>
            <a:srgbClr val="3A4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lang="en-US" altLang="en-US" sz="1200" dirty="0">
              <a:solidFill>
                <a:srgbClr val="000000"/>
              </a:solidFill>
              <a:latin typeface="Calibri" pitchFamily="34" charset="0"/>
              <a:cs typeface="Arial"/>
            </a:endParaRPr>
          </a:p>
        </p:txBody>
      </p:sp>
      <p:sp>
        <p:nvSpPr>
          <p:cNvPr id="10" name="Rectangle 10"/>
          <p:cNvSpPr>
            <a:spLocks noChangeArrowheads="1"/>
          </p:cNvSpPr>
          <p:nvPr/>
        </p:nvSpPr>
        <p:spPr bwMode="auto">
          <a:xfrm>
            <a:off x="3108325" y="3246438"/>
            <a:ext cx="292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800" b="1" dirty="0">
                <a:solidFill>
                  <a:srgbClr val="FFFFFF"/>
                </a:solidFill>
                <a:latin typeface="Calibri" pitchFamily="34" charset="0"/>
                <a:cs typeface="Arial"/>
              </a:rPr>
              <a:t>			</a:t>
            </a:r>
          </a:p>
        </p:txBody>
      </p:sp>
      <p:sp>
        <p:nvSpPr>
          <p:cNvPr id="11" name="Rectangle 11"/>
          <p:cNvSpPr>
            <a:spLocks noChangeArrowheads="1"/>
          </p:cNvSpPr>
          <p:nvPr/>
        </p:nvSpPr>
        <p:spPr bwMode="auto">
          <a:xfrm>
            <a:off x="0" y="6553200"/>
            <a:ext cx="9140825" cy="74613"/>
          </a:xfrm>
          <a:prstGeom prst="rect">
            <a:avLst/>
          </a:prstGeom>
          <a:solidFill>
            <a:srgbClr val="AA9F98"/>
          </a:solidFill>
          <a:ln w="9525" algn="ctr">
            <a:solidFill>
              <a:schemeClr val="bg2"/>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lang="en-US" altLang="en-US" sz="1200" dirty="0">
              <a:solidFill>
                <a:srgbClr val="000000"/>
              </a:solidFill>
              <a:latin typeface="Calibri" pitchFamily="34" charset="0"/>
              <a:cs typeface="Arial"/>
            </a:endParaRPr>
          </a:p>
        </p:txBody>
      </p:sp>
      <p:grpSp>
        <p:nvGrpSpPr>
          <p:cNvPr id="12" name="Group 13"/>
          <p:cNvGrpSpPr>
            <a:grpSpLocks/>
          </p:cNvGrpSpPr>
          <p:nvPr/>
        </p:nvGrpSpPr>
        <p:grpSpPr bwMode="auto">
          <a:xfrm>
            <a:off x="838200" y="2971800"/>
            <a:ext cx="7620000" cy="1196975"/>
            <a:chOff x="480" y="2640"/>
            <a:chExt cx="4800" cy="754"/>
          </a:xfrm>
        </p:grpSpPr>
        <p:sp>
          <p:nvSpPr>
            <p:cNvPr id="13" name="AutoShape 14"/>
            <p:cNvSpPr>
              <a:spLocks noChangeArrowheads="1"/>
            </p:cNvSpPr>
            <p:nvPr/>
          </p:nvSpPr>
          <p:spPr bwMode="auto">
            <a:xfrm>
              <a:off x="480" y="2976"/>
              <a:ext cx="4800" cy="50"/>
            </a:xfrm>
            <a:prstGeom prst="roundRect">
              <a:avLst>
                <a:gd name="adj" fmla="val 16667"/>
              </a:avLst>
            </a:prstGeom>
            <a:solidFill>
              <a:srgbClr val="FF3300"/>
            </a:solidFill>
            <a:ln w="9525">
              <a:solidFill>
                <a:schemeClr val="tx1"/>
              </a:solidFill>
              <a:round/>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lang="en-US" altLang="en-US" sz="1200" dirty="0">
                <a:solidFill>
                  <a:srgbClr val="000000"/>
                </a:solidFill>
                <a:latin typeface="Calibri" pitchFamily="34" charset="0"/>
                <a:cs typeface="Arial"/>
              </a:endParaRPr>
            </a:p>
          </p:txBody>
        </p:sp>
        <p:pic>
          <p:nvPicPr>
            <p:cNvPr id="14" name="Picture 15" descr="usafseal_color_75.gif (5134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 y="272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usnseal_color_75.gif (532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 y="272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usaseal_color_75.gif (5177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724"/>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descr="USM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 y="2712"/>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d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 y="2640"/>
              <a:ext cx="768"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7" name="Rectangle 7"/>
          <p:cNvSpPr>
            <a:spLocks noGrp="1" noChangeArrowheads="1"/>
          </p:cNvSpPr>
          <p:nvPr>
            <p:ph type="ctrTitle"/>
          </p:nvPr>
        </p:nvSpPr>
        <p:spPr>
          <a:xfrm>
            <a:off x="762000" y="1371600"/>
            <a:ext cx="7772400" cy="1470025"/>
          </a:xfrm>
        </p:spPr>
        <p:txBody>
          <a:bodyPr/>
          <a:lstStyle>
            <a:lvl1pPr algn="ctr">
              <a:defRPr sz="3600">
                <a:solidFill>
                  <a:srgbClr val="3A4972"/>
                </a:solidFill>
              </a:defRPr>
            </a:lvl1pPr>
          </a:lstStyle>
          <a:p>
            <a:pPr lvl="0"/>
            <a:r>
              <a:rPr lang="en-US" noProof="0"/>
              <a:t>Click to edit Master title style</a:t>
            </a:r>
          </a:p>
        </p:txBody>
      </p:sp>
      <p:sp>
        <p:nvSpPr>
          <p:cNvPr id="5128" name="Rectangle 8"/>
          <p:cNvSpPr>
            <a:spLocks noGrp="1" noChangeArrowheads="1"/>
          </p:cNvSpPr>
          <p:nvPr>
            <p:ph type="subTitle" idx="1"/>
          </p:nvPr>
        </p:nvSpPr>
        <p:spPr>
          <a:xfrm>
            <a:off x="1600200" y="4343400"/>
            <a:ext cx="6400800" cy="1752600"/>
          </a:xfrm>
        </p:spPr>
        <p:txBody>
          <a:bodyPr/>
          <a:lstStyle>
            <a:lvl1pPr marL="0" indent="0">
              <a:buFontTx/>
              <a:buNone/>
              <a:defRPr>
                <a:solidFill>
                  <a:srgbClr val="3A4972"/>
                </a:solidFill>
              </a:defRPr>
            </a:lvl1pPr>
          </a:lstStyle>
          <a:p>
            <a:pPr lvl="0"/>
            <a:r>
              <a:rPr lang="en-US" noProof="0"/>
              <a:t>Click to edit Master subtitle style</a:t>
            </a:r>
          </a:p>
        </p:txBody>
      </p:sp>
      <p:sp>
        <p:nvSpPr>
          <p:cNvPr id="19" name="Date Placeholder 2"/>
          <p:cNvSpPr>
            <a:spLocks noGrp="1"/>
          </p:cNvSpPr>
          <p:nvPr>
            <p:ph type="dt" sz="half" idx="10"/>
          </p:nvPr>
        </p:nvSpPr>
        <p:spPr>
          <a:xfrm>
            <a:off x="457200" y="6629400"/>
            <a:ext cx="2133600" cy="228600"/>
          </a:xfrm>
          <a:prstGeom prst="rect">
            <a:avLst/>
          </a:prstGeom>
        </p:spPr>
        <p:txBody>
          <a:bodyPr/>
          <a:lstStyle>
            <a:lvl1pPr fontAlgn="auto">
              <a:spcAft>
                <a:spcPts val="0"/>
              </a:spcAft>
              <a:defRPr/>
            </a:lvl1pPr>
          </a:lstStyle>
          <a:p>
            <a:pPr>
              <a:defRPr/>
            </a:pPr>
            <a:r>
              <a:rPr lang="en-US">
                <a:solidFill>
                  <a:srgbClr val="000000"/>
                </a:solidFill>
                <a:latin typeface="Arial" panose="020B0604020202020204" pitchFamily="34" charset="0"/>
                <a:ea typeface="MS PGothic" panose="020B0600070205080204" pitchFamily="34" charset="-128"/>
                <a:cs typeface="Arial"/>
              </a:rPr>
              <a:t>December 8, 2015</a:t>
            </a:r>
          </a:p>
        </p:txBody>
      </p:sp>
      <p:sp>
        <p:nvSpPr>
          <p:cNvPr id="20" name="Footer Placeholder 21"/>
          <p:cNvSpPr>
            <a:spLocks noGrp="1"/>
          </p:cNvSpPr>
          <p:nvPr>
            <p:ph type="ftr" sz="quarter" idx="11"/>
          </p:nvPr>
        </p:nvSpPr>
        <p:spPr/>
        <p:txBody>
          <a:bodyPr/>
          <a:lstStyle>
            <a:lvl1pPr fontAlgn="auto">
              <a:spcAft>
                <a:spcPts val="0"/>
              </a:spcAft>
              <a:defRPr/>
            </a:lvl1pPr>
          </a:lstStyle>
          <a:p>
            <a:pPr>
              <a:defRPr/>
            </a:pPr>
            <a:r>
              <a:rPr lang="en-US"/>
              <a:t>FOUO, 25 Sep 18</a:t>
            </a:r>
          </a:p>
        </p:txBody>
      </p:sp>
      <p:sp>
        <p:nvSpPr>
          <p:cNvPr id="21" name="Slide Number Placeholder 22"/>
          <p:cNvSpPr>
            <a:spLocks noGrp="1"/>
          </p:cNvSpPr>
          <p:nvPr>
            <p:ph type="sldNum" sz="quarter" idx="12"/>
          </p:nvPr>
        </p:nvSpPr>
        <p:spPr/>
        <p:txBody>
          <a:bodyPr/>
          <a:lstStyle>
            <a:lvl1pPr>
              <a:defRPr/>
            </a:lvl1pPr>
          </a:lstStyle>
          <a:p>
            <a:pPr>
              <a:defRPr/>
            </a:pPr>
            <a:fld id="{A212FC63-B3A1-4698-9C91-6E972A3C6E3E}" type="slidenum">
              <a:rPr lang="en-US" altLang="en-US"/>
              <a:pPr>
                <a:defRPr/>
              </a:pPr>
              <a:t>‹#›</a:t>
            </a:fld>
            <a:endParaRPr lang="en-US" altLang="en-US"/>
          </a:p>
        </p:txBody>
      </p:sp>
    </p:spTree>
    <p:extLst>
      <p:ext uri="{BB962C8B-B14F-4D97-AF65-F5344CB8AC3E}">
        <p14:creationId xmlns:p14="http://schemas.microsoft.com/office/powerpoint/2010/main" val="1195368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1D5D9FD-5F99-410B-B805-E4C734E3E6E5}"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fontAlgn="auto">
              <a:spcBef>
                <a:spcPct val="0"/>
              </a:spcBef>
              <a:spcAft>
                <a:spcPts val="0"/>
              </a:spcAft>
              <a:defRPr sz="1000">
                <a:latin typeface="Arial" pitchFamily="34" charset="0"/>
                <a:ea typeface="MS PGothic" pitchFamily="34" charset="-128"/>
              </a:defRPr>
            </a:lvl1pPr>
          </a:lstStyle>
          <a:p>
            <a:pPr>
              <a:defRPr/>
            </a:pPr>
            <a:r>
              <a:rPr lang="en-US"/>
              <a:t>FOUO, 25 Sep 18</a:t>
            </a:r>
          </a:p>
        </p:txBody>
      </p:sp>
      <p:sp>
        <p:nvSpPr>
          <p:cNvPr id="6" name="Date Placeholder 5"/>
          <p:cNvSpPr>
            <a:spLocks noGrp="1"/>
          </p:cNvSpPr>
          <p:nvPr>
            <p:ph type="dt" sz="half" idx="12"/>
          </p:nvPr>
        </p:nvSpPr>
        <p:spPr>
          <a:xfrm>
            <a:off x="457200" y="6629400"/>
            <a:ext cx="2133600" cy="228600"/>
          </a:xfrm>
          <a:prstGeom prst="rect">
            <a:avLst/>
          </a:prstGeom>
        </p:spPr>
        <p:txBody>
          <a:bodyPr/>
          <a:lstStyle>
            <a:lvl1pPr fontAlgn="auto">
              <a:spcAft>
                <a:spcPts val="0"/>
              </a:spcAft>
              <a:defRPr sz="1000">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421601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38030FF9-9772-4138-B26C-8522CCD32E10}"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fontAlgn="auto">
              <a:spcBef>
                <a:spcPct val="0"/>
              </a:spcBef>
              <a:spcAft>
                <a:spcPts val="0"/>
              </a:spcAft>
              <a:defRPr sz="1000">
                <a:latin typeface="Arial" pitchFamily="34" charset="0"/>
                <a:ea typeface="MS PGothic" pitchFamily="34" charset="-128"/>
              </a:defRPr>
            </a:lvl1pPr>
          </a:lstStyle>
          <a:p>
            <a:pPr>
              <a:defRPr/>
            </a:pPr>
            <a:r>
              <a:rPr lang="en-US"/>
              <a:t>FOUO, 25 Sep 18</a:t>
            </a:r>
          </a:p>
        </p:txBody>
      </p:sp>
      <p:sp>
        <p:nvSpPr>
          <p:cNvPr id="6" name="Date Placeholder 5"/>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1068652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F6DBC9FE-4CF3-47DB-9CE8-BF3521999AFD}" type="slidenum">
              <a:rPr lang="en-US" altLang="en-US"/>
              <a:pPr>
                <a:defRPr/>
              </a:pPr>
              <a:t>‹#›</a:t>
            </a:fld>
            <a:endParaRPr lang="en-US" altLang="en-US"/>
          </a:p>
        </p:txBody>
      </p:sp>
      <p:sp>
        <p:nvSpPr>
          <p:cNvPr id="6" name="Footer Placeholder 5"/>
          <p:cNvSpPr>
            <a:spLocks noGrp="1"/>
          </p:cNvSpPr>
          <p:nvPr>
            <p:ph type="ftr" sz="quarter" idx="11"/>
          </p:nvPr>
        </p:nvSpPr>
        <p:spPr/>
        <p:txBody>
          <a:bodyPr/>
          <a:lstStyle>
            <a:lvl1pPr fontAlgn="auto">
              <a:spcBef>
                <a:spcPct val="0"/>
              </a:spcBef>
              <a:spcAft>
                <a:spcPts val="0"/>
              </a:spcAft>
              <a:defRPr sz="1000">
                <a:latin typeface="Arial" pitchFamily="34" charset="0"/>
                <a:ea typeface="MS PGothic" pitchFamily="34" charset="-128"/>
              </a:defRPr>
            </a:lvl1pPr>
          </a:lstStyle>
          <a:p>
            <a:pPr>
              <a:defRPr/>
            </a:pPr>
            <a:r>
              <a:rPr lang="en-US"/>
              <a:t>FOUO, 25 Sep 18</a:t>
            </a:r>
          </a:p>
        </p:txBody>
      </p:sp>
      <p:sp>
        <p:nvSpPr>
          <p:cNvPr id="7" name="Date Placeholder 6"/>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1661840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17F2D079-9016-448C-8F31-CB1150235CE5}" type="slidenum">
              <a:rPr lang="en-US" altLang="en-US"/>
              <a:pPr>
                <a:defRPr/>
              </a:pPr>
              <a:t>‹#›</a:t>
            </a:fld>
            <a:endParaRPr lang="en-US" altLang="en-US"/>
          </a:p>
        </p:txBody>
      </p:sp>
      <p:sp>
        <p:nvSpPr>
          <p:cNvPr id="8" name="Footer Placeholder 7"/>
          <p:cNvSpPr>
            <a:spLocks noGrp="1"/>
          </p:cNvSpPr>
          <p:nvPr>
            <p:ph type="ftr" sz="quarter" idx="11"/>
          </p:nvPr>
        </p:nvSpPr>
        <p:spPr/>
        <p:txBody>
          <a:bodyPr/>
          <a:lstStyle>
            <a:lvl1pPr fontAlgn="auto">
              <a:spcBef>
                <a:spcPct val="0"/>
              </a:spcBef>
              <a:spcAft>
                <a:spcPts val="0"/>
              </a:spcAft>
              <a:defRPr sz="1000">
                <a:latin typeface="Arial" pitchFamily="34" charset="0"/>
                <a:ea typeface="MS PGothic" pitchFamily="34" charset="-128"/>
              </a:defRPr>
            </a:lvl1pPr>
          </a:lstStyle>
          <a:p>
            <a:pPr>
              <a:defRPr/>
            </a:pPr>
            <a:r>
              <a:rPr lang="en-US"/>
              <a:t>FOUO, 25 Sep 18</a:t>
            </a:r>
          </a:p>
        </p:txBody>
      </p:sp>
      <p:sp>
        <p:nvSpPr>
          <p:cNvPr id="9" name="Date Placeholder 8"/>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113253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C7B591D1-5DD7-417A-B94C-B3EB85E6EE42}" type="slidenum">
              <a:rPr lang="en-US" altLang="en-US"/>
              <a:pPr>
                <a:defRPr/>
              </a:pPr>
              <a:t>‹#›</a:t>
            </a:fld>
            <a:endParaRPr lang="en-US" altLang="en-US"/>
          </a:p>
        </p:txBody>
      </p:sp>
      <p:sp>
        <p:nvSpPr>
          <p:cNvPr id="4" name="Footer Placeholder 3"/>
          <p:cNvSpPr>
            <a:spLocks noGrp="1"/>
          </p:cNvSpPr>
          <p:nvPr>
            <p:ph type="ftr" sz="quarter" idx="11"/>
          </p:nvPr>
        </p:nvSpPr>
        <p:spPr/>
        <p:txBody>
          <a:bodyPr/>
          <a:lstStyle>
            <a:lvl1pPr fontAlgn="auto">
              <a:spcBef>
                <a:spcPct val="0"/>
              </a:spcBef>
              <a:spcAft>
                <a:spcPts val="0"/>
              </a:spcAft>
              <a:defRPr sz="1000">
                <a:latin typeface="Arial" pitchFamily="34" charset="0"/>
                <a:ea typeface="MS PGothic" pitchFamily="34" charset="-128"/>
              </a:defRPr>
            </a:lvl1pPr>
          </a:lstStyle>
          <a:p>
            <a:pPr>
              <a:defRPr/>
            </a:pPr>
            <a:r>
              <a:rPr lang="en-US"/>
              <a:t>FOUO, 25 Sep 18</a:t>
            </a:r>
          </a:p>
        </p:txBody>
      </p:sp>
      <p:sp>
        <p:nvSpPr>
          <p:cNvPr id="5" name="Date Placeholder 4"/>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2002187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C8D9D57-D6C1-4A90-A9CA-C01243834D64}" type="slidenum">
              <a:rPr lang="en-US" altLang="en-US"/>
              <a:pPr>
                <a:defRPr/>
              </a:pPr>
              <a:t>‹#›</a:t>
            </a:fld>
            <a:endParaRPr lang="en-US" altLang="en-US"/>
          </a:p>
        </p:txBody>
      </p:sp>
      <p:sp>
        <p:nvSpPr>
          <p:cNvPr id="3" name="Footer Placeholder 2"/>
          <p:cNvSpPr>
            <a:spLocks noGrp="1"/>
          </p:cNvSpPr>
          <p:nvPr>
            <p:ph type="ftr" sz="quarter" idx="11"/>
          </p:nvPr>
        </p:nvSpPr>
        <p:spPr/>
        <p:txBody>
          <a:bodyPr/>
          <a:lstStyle>
            <a:lvl1pPr fontAlgn="auto">
              <a:spcBef>
                <a:spcPct val="0"/>
              </a:spcBef>
              <a:spcAft>
                <a:spcPts val="0"/>
              </a:spcAft>
              <a:defRPr sz="1800">
                <a:latin typeface="Arial" pitchFamily="34" charset="0"/>
                <a:ea typeface="MS PGothic" pitchFamily="34" charset="-128"/>
              </a:defRPr>
            </a:lvl1pPr>
          </a:lstStyle>
          <a:p>
            <a:pPr>
              <a:defRPr/>
            </a:pPr>
            <a:r>
              <a:rPr lang="en-US"/>
              <a:t>FOUO, 25 Sep 18</a:t>
            </a:r>
          </a:p>
        </p:txBody>
      </p:sp>
      <p:sp>
        <p:nvSpPr>
          <p:cNvPr id="4" name="Date Placeholder 3"/>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4137113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7FACB037-A8A4-444B-AD9E-5E766BCFDCB6}" type="slidenum">
              <a:rPr lang="en-US" altLang="en-US"/>
              <a:pPr>
                <a:defRPr/>
              </a:pPr>
              <a:t>‹#›</a:t>
            </a:fld>
            <a:endParaRPr lang="en-US" altLang="en-US"/>
          </a:p>
        </p:txBody>
      </p:sp>
      <p:sp>
        <p:nvSpPr>
          <p:cNvPr id="6" name="Footer Placeholder 5"/>
          <p:cNvSpPr>
            <a:spLocks noGrp="1"/>
          </p:cNvSpPr>
          <p:nvPr>
            <p:ph type="ftr" sz="quarter" idx="11"/>
          </p:nvPr>
        </p:nvSpPr>
        <p:spPr/>
        <p:txBody>
          <a:bodyPr/>
          <a:lstStyle>
            <a:lvl1pPr fontAlgn="auto">
              <a:spcBef>
                <a:spcPct val="0"/>
              </a:spcBef>
              <a:spcAft>
                <a:spcPts val="0"/>
              </a:spcAft>
              <a:defRPr sz="1800">
                <a:latin typeface="Arial" pitchFamily="34" charset="0"/>
                <a:ea typeface="MS PGothic" pitchFamily="34" charset="-128"/>
              </a:defRPr>
            </a:lvl1pPr>
          </a:lstStyle>
          <a:p>
            <a:pPr>
              <a:defRPr/>
            </a:pPr>
            <a:r>
              <a:rPr lang="en-US"/>
              <a:t>FOUO, 25 Sep 18</a:t>
            </a:r>
          </a:p>
        </p:txBody>
      </p:sp>
      <p:sp>
        <p:nvSpPr>
          <p:cNvPr id="7" name="Date Placeholder 6"/>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38651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254414" cy="211444"/>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11" name="Content Placeholder 2">
            <a:extLst>
              <a:ext uri="{FF2B5EF4-FFF2-40B4-BE49-F238E27FC236}">
                <a16:creationId xmlns:a16="http://schemas.microsoft.com/office/drawing/2014/main" id="{2144D2F2-3D48-4696-A86C-04722B24F54A}"/>
              </a:ext>
            </a:extLst>
          </p:cNvPr>
          <p:cNvSpPr>
            <a:spLocks noGrp="1"/>
          </p:cNvSpPr>
          <p:nvPr>
            <p:ph sz="half" idx="14" hasCustomPrompt="1"/>
          </p:nvPr>
        </p:nvSpPr>
        <p:spPr>
          <a:xfrm>
            <a:off x="4741653" y="925452"/>
            <a:ext cx="4168611" cy="5052160"/>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89119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F2A745EE-0FD7-4D14-BAEC-35D3AA4F05B0}" type="slidenum">
              <a:rPr lang="en-US" altLang="en-US"/>
              <a:pPr>
                <a:defRPr/>
              </a:pPr>
              <a:t>‹#›</a:t>
            </a:fld>
            <a:endParaRPr lang="en-US" altLang="en-US"/>
          </a:p>
        </p:txBody>
      </p:sp>
      <p:sp>
        <p:nvSpPr>
          <p:cNvPr id="6" name="Footer Placeholder 5"/>
          <p:cNvSpPr>
            <a:spLocks noGrp="1"/>
          </p:cNvSpPr>
          <p:nvPr>
            <p:ph type="ftr" sz="quarter" idx="11"/>
          </p:nvPr>
        </p:nvSpPr>
        <p:spPr/>
        <p:txBody>
          <a:bodyPr/>
          <a:lstStyle>
            <a:lvl1pPr fontAlgn="auto">
              <a:spcBef>
                <a:spcPct val="0"/>
              </a:spcBef>
              <a:spcAft>
                <a:spcPts val="0"/>
              </a:spcAft>
              <a:defRPr sz="1800">
                <a:latin typeface="Arial" pitchFamily="34" charset="0"/>
                <a:ea typeface="MS PGothic" pitchFamily="34" charset="-128"/>
              </a:defRPr>
            </a:lvl1pPr>
          </a:lstStyle>
          <a:p>
            <a:pPr>
              <a:defRPr/>
            </a:pPr>
            <a:r>
              <a:rPr lang="en-US"/>
              <a:t>FOUO, 25 Sep 18</a:t>
            </a:r>
          </a:p>
        </p:txBody>
      </p:sp>
      <p:sp>
        <p:nvSpPr>
          <p:cNvPr id="7" name="Date Placeholder 6"/>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362596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838366B-0FAC-4E9E-9AB6-CB4302C45FDB}"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fontAlgn="auto">
              <a:spcBef>
                <a:spcPct val="0"/>
              </a:spcBef>
              <a:spcAft>
                <a:spcPts val="0"/>
              </a:spcAft>
              <a:defRPr sz="1800">
                <a:latin typeface="Arial" pitchFamily="34" charset="0"/>
                <a:ea typeface="MS PGothic" pitchFamily="34" charset="-128"/>
              </a:defRPr>
            </a:lvl1pPr>
          </a:lstStyle>
          <a:p>
            <a:pPr>
              <a:defRPr/>
            </a:pPr>
            <a:r>
              <a:rPr lang="en-US"/>
              <a:t>FOUO, 25 Sep 18</a:t>
            </a:r>
          </a:p>
        </p:txBody>
      </p:sp>
      <p:sp>
        <p:nvSpPr>
          <p:cNvPr id="6" name="Date Placeholder 5"/>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4089993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202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202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6812CE7-8EDD-4F4A-BC5B-1588CF49C3D7}" type="slidenum">
              <a:rPr lang="en-US" altLang="en-US"/>
              <a:pPr>
                <a:defRPr/>
              </a:pPr>
              <a:t>‹#›</a:t>
            </a:fld>
            <a:endParaRPr lang="en-US" altLang="en-US"/>
          </a:p>
        </p:txBody>
      </p:sp>
      <p:sp>
        <p:nvSpPr>
          <p:cNvPr id="5" name="Footer Placeholder 4"/>
          <p:cNvSpPr>
            <a:spLocks noGrp="1"/>
          </p:cNvSpPr>
          <p:nvPr>
            <p:ph type="ftr" sz="quarter" idx="11"/>
          </p:nvPr>
        </p:nvSpPr>
        <p:spPr/>
        <p:txBody>
          <a:bodyPr/>
          <a:lstStyle>
            <a:lvl1pPr fontAlgn="auto">
              <a:spcBef>
                <a:spcPct val="0"/>
              </a:spcBef>
              <a:spcAft>
                <a:spcPts val="0"/>
              </a:spcAft>
              <a:defRPr sz="1800">
                <a:latin typeface="Arial" pitchFamily="34" charset="0"/>
                <a:ea typeface="MS PGothic" pitchFamily="34" charset="-128"/>
              </a:defRPr>
            </a:lvl1pPr>
          </a:lstStyle>
          <a:p>
            <a:pPr>
              <a:defRPr/>
            </a:pPr>
            <a:r>
              <a:rPr lang="en-US"/>
              <a:t>FOUO, 25 Sep 18</a:t>
            </a:r>
          </a:p>
        </p:txBody>
      </p:sp>
      <p:sp>
        <p:nvSpPr>
          <p:cNvPr id="6" name="Date Placeholder 5"/>
          <p:cNvSpPr>
            <a:spLocks noGrp="1"/>
          </p:cNvSpPr>
          <p:nvPr>
            <p:ph type="dt" sz="half" idx="12"/>
          </p:nvPr>
        </p:nvSpPr>
        <p:spPr>
          <a:xfrm>
            <a:off x="457200" y="6629400"/>
            <a:ext cx="2133600" cy="228600"/>
          </a:xfrm>
          <a:prstGeom prst="rect">
            <a:avLst/>
          </a:prstGeom>
        </p:spPr>
        <p:txBody>
          <a:bodyPr/>
          <a:lstStyle>
            <a:lvl1pPr fontAlgn="auto">
              <a:spcAft>
                <a:spcPts val="0"/>
              </a:spcAft>
              <a:defRPr>
                <a:latin typeface="Arial" pitchFamily="34" charset="0"/>
                <a:ea typeface="MS PGothic" pitchFamily="34" charset="-128"/>
              </a:defRPr>
            </a:lvl1pPr>
          </a:lstStyle>
          <a:p>
            <a:pPr>
              <a:defRPr/>
            </a:pPr>
            <a:r>
              <a:rPr lang="en-US">
                <a:solidFill>
                  <a:srgbClr val="000000"/>
                </a:solidFill>
                <a:cs typeface="Arial"/>
              </a:rPr>
              <a:t>December 8, 2015</a:t>
            </a:r>
          </a:p>
        </p:txBody>
      </p:sp>
    </p:spTree>
    <p:extLst>
      <p:ext uri="{BB962C8B-B14F-4D97-AF65-F5344CB8AC3E}">
        <p14:creationId xmlns:p14="http://schemas.microsoft.com/office/powerpoint/2010/main" val="3834503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F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idx="1"/>
          </p:nvPr>
        </p:nvSpPr>
        <p:spPr>
          <a:xfrm>
            <a:off x="662609" y="1578595"/>
            <a:ext cx="7852741" cy="4626943"/>
          </a:xfrm>
          <a:prstGeom prst="rect">
            <a:avLst/>
          </a:prstGeom>
        </p:spPr>
        <p:txBody>
          <a:bodyPr lIns="0" tIns="0" rIns="0" bIns="0" rtlCol="0">
            <a:noAutofit/>
          </a:bodyPr>
          <a:lstStyle>
            <a:lvl3pPr>
              <a:defRPr>
                <a:solidFill>
                  <a:schemeClr val="accent2"/>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p:cNvSpPr>
            <a:spLocks noGrp="1"/>
          </p:cNvSpPr>
          <p:nvPr>
            <p:ph type="sldNum" sz="quarter" idx="10"/>
          </p:nvPr>
        </p:nvSpPr>
        <p:spPr/>
        <p:txBody>
          <a:bodyPr/>
          <a:lstStyle>
            <a:lvl1pPr>
              <a:defRPr sz="750">
                <a:solidFill>
                  <a:prstClr val="black">
                    <a:tint val="75000"/>
                  </a:prstClr>
                </a:solidFill>
              </a:defRPr>
            </a:lvl1pPr>
          </a:lstStyle>
          <a:p>
            <a:pPr>
              <a:defRPr/>
            </a:pPr>
            <a:fld id="{336E8CD9-A97A-49DF-91D7-191403DD2135}" type="slidenum">
              <a:rPr lang="en-US"/>
              <a:pPr>
                <a:defRPr/>
              </a:pPr>
              <a:t>‹#›</a:t>
            </a:fld>
            <a:endParaRPr lang="en-US"/>
          </a:p>
        </p:txBody>
      </p:sp>
      <p:sp>
        <p:nvSpPr>
          <p:cNvPr id="5" name="Footer Placeholder 3"/>
          <p:cNvSpPr>
            <a:spLocks noGrp="1"/>
          </p:cNvSpPr>
          <p:nvPr>
            <p:ph type="ftr" sz="quarter" idx="11"/>
          </p:nvPr>
        </p:nvSpPr>
        <p:spPr/>
        <p:txBody>
          <a:bodyPr/>
          <a:lstStyle>
            <a:lvl1pPr>
              <a:defRPr>
                <a:solidFill>
                  <a:prstClr val="black">
                    <a:tint val="75000"/>
                  </a:prstClr>
                </a:solidFill>
              </a:defRPr>
            </a:lvl1pPr>
          </a:lstStyle>
          <a:p>
            <a:pPr>
              <a:defRPr/>
            </a:pPr>
            <a:r>
              <a:rPr lang="en-US"/>
              <a:t>This document is confidential and intended solely for the client to whom it is addressed.</a:t>
            </a:r>
          </a:p>
        </p:txBody>
      </p:sp>
    </p:spTree>
    <p:extLst>
      <p:ext uri="{BB962C8B-B14F-4D97-AF65-F5344CB8AC3E}">
        <p14:creationId xmlns:p14="http://schemas.microsoft.com/office/powerpoint/2010/main" val="3124272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0099" y="3381376"/>
            <a:ext cx="7543800" cy="1470025"/>
          </a:xfrm>
        </p:spPr>
        <p:txBody>
          <a:bodyPr>
            <a:normAutofit/>
          </a:bodyPr>
          <a:lstStyle>
            <a:lvl1pPr>
              <a:defRPr sz="3200"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1371599" y="4851400"/>
            <a:ext cx="6400800" cy="1219200"/>
          </a:xfrm>
        </p:spPr>
        <p:txBody>
          <a:bodyPr>
            <a:normAutofit/>
          </a:bodyPr>
          <a:lstStyle>
            <a:lvl1pPr marL="0" indent="0" algn="ctr">
              <a:buNone/>
              <a:defRPr sz="2400" b="1" baseline="0">
                <a:solidFill>
                  <a:srgbClr val="454545"/>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9266" y="743949"/>
            <a:ext cx="1845469" cy="2460625"/>
          </a:xfrm>
          <a:prstGeom prst="rect">
            <a:avLst/>
          </a:prstGeom>
        </p:spPr>
      </p:pic>
    </p:spTree>
    <p:extLst>
      <p:ext uri="{BB962C8B-B14F-4D97-AF65-F5344CB8AC3E}">
        <p14:creationId xmlns:p14="http://schemas.microsoft.com/office/powerpoint/2010/main" val="1855442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baseline="0">
                <a:solidFill>
                  <a:srgbClr val="092068"/>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457200" y="1498601"/>
            <a:ext cx="8229600" cy="4368799"/>
          </a:xfrm>
        </p:spPr>
        <p:txBody>
          <a:bodyPr/>
          <a:lstStyle>
            <a:lvl1pPr marL="342900" indent="-342900">
              <a:buClr>
                <a:srgbClr val="582831"/>
              </a:buClr>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50" indent="-285750">
              <a:buClr>
                <a:srgbClr val="092068"/>
              </a:buClr>
              <a:buFont typeface="Wingdings" panose="05000000000000000000" pitchFamily="2" charset="2"/>
              <a:buChar char="§"/>
              <a:defRPr sz="2000">
                <a:solidFill>
                  <a:srgbClr val="454545"/>
                </a:solidFill>
                <a:latin typeface="Franklin Gothic Book" panose="020B0503020102020204" pitchFamily="34" charset="0"/>
              </a:defRPr>
            </a:lvl2pPr>
            <a:lvl3pPr marL="1143000" indent="-228600">
              <a:buClr>
                <a:srgbClr val="6C82A7"/>
              </a:buClr>
              <a:buFont typeface="Wingdings" panose="05000000000000000000" pitchFamily="2" charset="2"/>
              <a:buChar char="ü"/>
              <a:defRPr sz="180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6288366"/>
            <a:ext cx="6779136"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17" name="Group 16"/>
          <p:cNvGrpSpPr/>
          <p:nvPr userDrawn="1"/>
        </p:nvGrpSpPr>
        <p:grpSpPr>
          <a:xfrm>
            <a:off x="457200" y="1193800"/>
            <a:ext cx="82296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AB9BEDD3-8903-B54C-F3D5-F1AE338A1051}"/>
              </a:ext>
            </a:extLst>
          </p:cNvPr>
          <p:cNvSpPr>
            <a:spLocks noGrp="1"/>
          </p:cNvSpPr>
          <p:nvPr>
            <p:ph type="sldNum" sz="quarter" idx="4"/>
          </p:nvPr>
        </p:nvSpPr>
        <p:spPr>
          <a:xfrm>
            <a:off x="6934200" y="17780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655063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b="1">
                <a:solidFill>
                  <a:srgbClr val="051C48"/>
                </a:solidFill>
              </a:defRPr>
            </a:lvl1pPr>
          </a:lstStyle>
          <a:p>
            <a:r>
              <a:rPr lang="en-US" dirty="0"/>
              <a:t>Different title per slide, Franklin Gothic Medium 28pt</a:t>
            </a:r>
          </a:p>
        </p:txBody>
      </p:sp>
      <p:sp>
        <p:nvSpPr>
          <p:cNvPr id="3" name="Content Placeholder 2"/>
          <p:cNvSpPr>
            <a:spLocks noGrp="1"/>
          </p:cNvSpPr>
          <p:nvPr>
            <p:ph sz="half" idx="1"/>
          </p:nvPr>
        </p:nvSpPr>
        <p:spPr>
          <a:xfrm>
            <a:off x="457200" y="1498600"/>
            <a:ext cx="4038600" cy="4368800"/>
          </a:xfrm>
        </p:spPr>
        <p:txBody>
          <a:bodyPr/>
          <a:lstStyle>
            <a:lvl1pPr marL="342900" indent="-342900">
              <a:buClr>
                <a:srgbClr val="582831"/>
              </a:buClr>
              <a:buFont typeface="Arial" panose="020B0604020202020204" pitchFamily="34" charset="0"/>
              <a:buChar char="•"/>
              <a:defRPr sz="2200">
                <a:solidFill>
                  <a:srgbClr val="454545"/>
                </a:solidFill>
              </a:defRPr>
            </a:lvl1pPr>
            <a:lvl2pPr marL="742950" indent="-285750">
              <a:buClr>
                <a:srgbClr val="092068"/>
              </a:buClr>
              <a:buFont typeface="Wingdings" panose="05000000000000000000" pitchFamily="2" charset="2"/>
              <a:buChar char="§"/>
              <a:defRPr sz="2000">
                <a:solidFill>
                  <a:srgbClr val="454545"/>
                </a:solidFill>
              </a:defRPr>
            </a:lvl2pPr>
            <a:lvl3pPr marL="1143000" indent="-228600">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900" indent="-342900" algn="l" defTabSz="914400"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100" indent="-342900" algn="l" defTabSz="914400"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9" name="Group 8">
            <a:extLst>
              <a:ext uri="{FF2B5EF4-FFF2-40B4-BE49-F238E27FC236}">
                <a16:creationId xmlns:a16="http://schemas.microsoft.com/office/drawing/2014/main" id="{384C336D-EBA9-50C7-E897-D392F41EFD44}"/>
              </a:ext>
            </a:extLst>
          </p:cNvPr>
          <p:cNvGrpSpPr/>
          <p:nvPr userDrawn="1"/>
        </p:nvGrpSpPr>
        <p:grpSpPr>
          <a:xfrm>
            <a:off x="457200" y="1193800"/>
            <a:ext cx="8229600" cy="0"/>
            <a:chOff x="457200" y="990600"/>
            <a:chExt cx="8229600" cy="0"/>
          </a:xfrm>
        </p:grpSpPr>
        <p:cxnSp>
          <p:nvCxnSpPr>
            <p:cNvPr id="10" name="Straight Connector 9">
              <a:extLst>
                <a:ext uri="{FF2B5EF4-FFF2-40B4-BE49-F238E27FC236}">
                  <a16:creationId xmlns:a16="http://schemas.microsoft.com/office/drawing/2014/main" id="{DE9CE6FF-DF0A-CEE0-BDE0-85E9336E64B7}"/>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51B197-3011-6887-B892-453275EA855C}"/>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96308-DA40-CA6B-F6F2-39B24DDA44B0}"/>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616D76-979B-236A-893E-52F517D23981}"/>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F36A6E-9282-43E8-1E10-C70BF5D11794}"/>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90408D-0DB0-8CBD-1D05-4E9108AC34C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EF054D-3DC5-455C-1D58-7592446D714F}"/>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C05A261-6E2E-FA53-104C-277D1DEC9657}"/>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32949F-A91A-38DA-C57A-0D9E557E0FAA}"/>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45027EB-CF3A-A284-983F-AFB10C561230}"/>
              </a:ext>
            </a:extLst>
          </p:cNvPr>
          <p:cNvSpPr txBox="1"/>
          <p:nvPr userDrawn="1"/>
        </p:nvSpPr>
        <p:spPr>
          <a:xfrm>
            <a:off x="1182432" y="6288366"/>
            <a:ext cx="6779136"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
        <p:nvSpPr>
          <p:cNvPr id="5" name="Slide Number Placeholder 5">
            <a:extLst>
              <a:ext uri="{FF2B5EF4-FFF2-40B4-BE49-F238E27FC236}">
                <a16:creationId xmlns:a16="http://schemas.microsoft.com/office/drawing/2014/main" id="{1AF2CA99-A7DF-8D51-AB61-FB411238D511}"/>
              </a:ext>
            </a:extLst>
          </p:cNvPr>
          <p:cNvSpPr>
            <a:spLocks noGrp="1"/>
          </p:cNvSpPr>
          <p:nvPr>
            <p:ph type="sldNum" sz="quarter" idx="4"/>
          </p:nvPr>
        </p:nvSpPr>
        <p:spPr>
          <a:xfrm>
            <a:off x="6934200" y="17780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2428466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5" name="Group 4">
            <a:extLst>
              <a:ext uri="{FF2B5EF4-FFF2-40B4-BE49-F238E27FC236}">
                <a16:creationId xmlns:a16="http://schemas.microsoft.com/office/drawing/2014/main" id="{392E368C-8BD9-3948-F45D-B1C1D0483385}"/>
              </a:ext>
            </a:extLst>
          </p:cNvPr>
          <p:cNvGrpSpPr/>
          <p:nvPr userDrawn="1"/>
        </p:nvGrpSpPr>
        <p:grpSpPr>
          <a:xfrm>
            <a:off x="457200" y="1193800"/>
            <a:ext cx="8229600" cy="0"/>
            <a:chOff x="457200" y="990600"/>
            <a:chExt cx="8229600" cy="0"/>
          </a:xfrm>
        </p:grpSpPr>
        <p:cxnSp>
          <p:nvCxnSpPr>
            <p:cNvPr id="6" name="Straight Connector 5">
              <a:extLst>
                <a:ext uri="{FF2B5EF4-FFF2-40B4-BE49-F238E27FC236}">
                  <a16:creationId xmlns:a16="http://schemas.microsoft.com/office/drawing/2014/main" id="{BAFCBDB1-8BB2-6D28-E6A9-4B9672FDDABD}"/>
                </a:ext>
              </a:extLst>
            </p:cNvPr>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9C4928B-B517-CF6A-2422-17F90192DD3B}"/>
                </a:ext>
              </a:extLst>
            </p:cNvPr>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A539B0-DEA3-0B97-25F6-57161B439896}"/>
                </a:ext>
              </a:extLst>
            </p:cNvPr>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42816FD-BAB7-8637-A19E-1D4DA94C335B}"/>
                </a:ext>
              </a:extLst>
            </p:cNvPr>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48E0C-5E90-4E7C-DFEB-A2CC914D3011}"/>
                </a:ext>
              </a:extLst>
            </p:cNvPr>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181B70-BDEE-E605-DB24-6EB7838902D2}"/>
                </a:ext>
              </a:extLst>
            </p:cNvPr>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1F4197C-3D57-B14D-00D8-DFEE5C1BC7A9}"/>
                </a:ext>
              </a:extLst>
            </p:cNvPr>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6AEA9F5-B328-E31B-5BFF-C12388D8F88B}"/>
                </a:ext>
              </a:extLst>
            </p:cNvPr>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E647F0-F308-E92F-BD0F-A4E0581430D0}"/>
                </a:ext>
              </a:extLst>
            </p:cNvPr>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57C8DEF-050F-78B7-8D4A-A6221C776BA0}"/>
              </a:ext>
            </a:extLst>
          </p:cNvPr>
          <p:cNvSpPr txBox="1"/>
          <p:nvPr userDrawn="1"/>
        </p:nvSpPr>
        <p:spPr>
          <a:xfrm>
            <a:off x="1182432" y="6288366"/>
            <a:ext cx="6779136"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5D4743D7-7F66-3B8C-E920-1A68A3F2714D}"/>
              </a:ext>
            </a:extLst>
          </p:cNvPr>
          <p:cNvSpPr>
            <a:spLocks noGrp="1"/>
          </p:cNvSpPr>
          <p:nvPr>
            <p:ph type="sldNum" sz="quarter" idx="4"/>
          </p:nvPr>
        </p:nvSpPr>
        <p:spPr>
          <a:xfrm>
            <a:off x="6934200" y="17780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573244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
        <p:nvSpPr>
          <p:cNvPr id="4" name="TextBox 3">
            <a:extLst>
              <a:ext uri="{FF2B5EF4-FFF2-40B4-BE49-F238E27FC236}">
                <a16:creationId xmlns:a16="http://schemas.microsoft.com/office/drawing/2014/main" id="{DCEDCEF0-165B-CDD8-FA67-5EA34221BC3D}"/>
              </a:ext>
            </a:extLst>
          </p:cNvPr>
          <p:cNvSpPr txBox="1"/>
          <p:nvPr userDrawn="1"/>
        </p:nvSpPr>
        <p:spPr>
          <a:xfrm>
            <a:off x="1182432" y="6288366"/>
            <a:ext cx="6779136" cy="500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Improving Health and Building Readiness. Anytime, Anywhere — Always</a:t>
            </a:r>
          </a:p>
          <a:p>
            <a:pPr algn="ctr"/>
            <a:endParaRPr lang="en-US" sz="1050" i="0" baseline="0" dirty="0">
              <a:solidFill>
                <a:schemeClr val="bg1"/>
              </a:solidFill>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9EC0B675-7634-1FB8-DD8D-B246CC551ECC}"/>
              </a:ext>
            </a:extLst>
          </p:cNvPr>
          <p:cNvSpPr>
            <a:spLocks noGrp="1"/>
          </p:cNvSpPr>
          <p:nvPr>
            <p:ph type="sldNum" sz="quarter" idx="4"/>
          </p:nvPr>
        </p:nvSpPr>
        <p:spPr>
          <a:xfrm>
            <a:off x="6934200" y="17780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422290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7659" y="3956160"/>
            <a:ext cx="1272557" cy="567843"/>
          </a:xfrm>
          <a:prstGeom prst="rect">
            <a:avLst/>
          </a:prstGeom>
        </p:spPr>
      </p:pic>
      <p:sp>
        <p:nvSpPr>
          <p:cNvPr id="2" name="Title 1"/>
          <p:cNvSpPr>
            <a:spLocks noGrp="1"/>
          </p:cNvSpPr>
          <p:nvPr>
            <p:ph type="ctrTitle" hasCustomPrompt="1"/>
          </p:nvPr>
        </p:nvSpPr>
        <p:spPr>
          <a:xfrm>
            <a:off x="1143000" y="1008668"/>
            <a:ext cx="6858001" cy="2020035"/>
          </a:xfrm>
        </p:spPr>
        <p:txBody>
          <a:bodyPr anchor="b"/>
          <a:lstStyle>
            <a:lvl1pPr algn="l">
              <a:defRPr sz="4500">
                <a:solidFill>
                  <a:schemeClr val="tx1"/>
                </a:solidFill>
              </a:defRPr>
            </a:lvl1pPr>
          </a:lstStyle>
          <a:p>
            <a:r>
              <a:rPr lang="en-US" dirty="0"/>
              <a:t>Click to Edit Master Title</a:t>
            </a:r>
          </a:p>
        </p:txBody>
      </p:sp>
      <p:cxnSp>
        <p:nvCxnSpPr>
          <p:cNvPr id="7" name="Straight Connector 6"/>
          <p:cNvCxnSpPr/>
          <p:nvPr/>
        </p:nvCxnSpPr>
        <p:spPr>
          <a:xfrm>
            <a:off x="1142999" y="3030065"/>
            <a:ext cx="1278222" cy="0"/>
          </a:xfrm>
          <a:prstGeom prst="line">
            <a:avLst/>
          </a:prstGeom>
          <a:ln w="19050">
            <a:solidFill>
              <a:srgbClr val="53356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307668"/>
            <a:ext cx="9144000" cy="550333"/>
          </a:xfrm>
          <a:prstGeom prst="rect">
            <a:avLst/>
          </a:prstGeom>
          <a:solidFill>
            <a:srgbClr val="202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10"/>
          <p:cNvSpPr>
            <a:spLocks noGrp="1"/>
          </p:cNvSpPr>
          <p:nvPr>
            <p:ph type="body" sz="quarter" idx="10" hasCustomPrompt="1"/>
          </p:nvPr>
        </p:nvSpPr>
        <p:spPr>
          <a:xfrm>
            <a:off x="1143000" y="3104984"/>
            <a:ext cx="6858000" cy="696913"/>
          </a:xfrm>
        </p:spPr>
        <p:txBody>
          <a:bodyPr>
            <a:normAutofit/>
          </a:bodyPr>
          <a:lstStyle>
            <a:lvl1pPr algn="l">
              <a:defRPr lang="en-US" sz="1200" b="0" dirty="0">
                <a:solidFill>
                  <a:schemeClr val="tx1"/>
                </a:solidFill>
                <a:latin typeface="+mn-lt"/>
              </a:defRPr>
            </a:lvl1pPr>
          </a:lstStyle>
          <a:p>
            <a:pPr algn="l"/>
            <a:r>
              <a:rPr lang="en-US" sz="1350" dirty="0">
                <a:solidFill>
                  <a:schemeClr val="accent3">
                    <a:lumMod val="50000"/>
                  </a:schemeClr>
                </a:solidFill>
                <a:latin typeface="+mj-lt"/>
              </a:rPr>
              <a:t>Click to edit contact information</a:t>
            </a:r>
          </a:p>
        </p:txBody>
      </p:sp>
    </p:spTree>
    <p:extLst>
      <p:ext uri="{BB962C8B-B14F-4D97-AF65-F5344CB8AC3E}">
        <p14:creationId xmlns:p14="http://schemas.microsoft.com/office/powerpoint/2010/main" val="203056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63132"/>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9963" y="925456"/>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254414" cy="12290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19" name="Content Placeholder 2">
            <a:extLst>
              <a:ext uri="{FF2B5EF4-FFF2-40B4-BE49-F238E27FC236}">
                <a16:creationId xmlns:a16="http://schemas.microsoft.com/office/drawing/2014/main" id="{472EC43D-CF57-4338-993A-4274EEAD270A}"/>
              </a:ext>
            </a:extLst>
          </p:cNvPr>
          <p:cNvSpPr>
            <a:spLocks noGrp="1"/>
          </p:cNvSpPr>
          <p:nvPr>
            <p:ph sz="half" idx="14" hasCustomPrompt="1"/>
          </p:nvPr>
        </p:nvSpPr>
        <p:spPr>
          <a:xfrm>
            <a:off x="4748012" y="928007"/>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0CBDD156-47B6-4D84-BC31-CB5FB0AF772C}"/>
              </a:ext>
            </a:extLst>
          </p:cNvPr>
          <p:cNvSpPr>
            <a:spLocks noGrp="1"/>
          </p:cNvSpPr>
          <p:nvPr>
            <p:ph sz="half" idx="15" hasCustomPrompt="1"/>
          </p:nvPr>
        </p:nvSpPr>
        <p:spPr>
          <a:xfrm>
            <a:off x="230980"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A446C14-1E65-46CF-B4E1-8E6AE4400ED4}"/>
              </a:ext>
            </a:extLst>
          </p:cNvPr>
          <p:cNvSpPr>
            <a:spLocks noGrp="1"/>
          </p:cNvSpPr>
          <p:nvPr>
            <p:ph sz="half" idx="16" hasCustomPrompt="1"/>
          </p:nvPr>
        </p:nvSpPr>
        <p:spPr>
          <a:xfrm>
            <a:off x="4748013" y="3778159"/>
            <a:ext cx="4162861" cy="2680389"/>
          </a:xfrm>
          <a:prstGeom prst="rect">
            <a:avLst/>
          </a:prstGeom>
        </p:spPr>
        <p:txBody>
          <a:bodyPr/>
          <a:lstStyle>
            <a:lvl1pPr>
              <a:defRPr sz="2800">
                <a:solidFill>
                  <a:srgbClr val="333333"/>
                </a:solidFill>
                <a:latin typeface="Arial" panose="020B0604020202020204" pitchFamily="34" charset="0"/>
                <a:cs typeface="Arial" panose="020B0604020202020204" pitchFamily="34" charset="0"/>
              </a:defRPr>
            </a:lvl1pPr>
            <a:lvl2pPr>
              <a:defRPr sz="2400">
                <a:solidFill>
                  <a:srgbClr val="333333"/>
                </a:solidFill>
                <a:latin typeface="Arial" panose="020B0604020202020204" pitchFamily="34" charset="0"/>
                <a:cs typeface="Arial" panose="020B0604020202020204" pitchFamily="34" charset="0"/>
              </a:defRPr>
            </a:lvl2pPr>
            <a:lvl3pPr>
              <a:defRPr sz="2000">
                <a:solidFill>
                  <a:srgbClr val="333333"/>
                </a:solidFill>
                <a:latin typeface="Arial" panose="020B0604020202020204" pitchFamily="34" charset="0"/>
                <a:cs typeface="Arial" panose="020B0604020202020204" pitchFamily="34" charset="0"/>
              </a:defRPr>
            </a:lvl3pPr>
            <a:lvl4pPr>
              <a:defRPr sz="1800">
                <a:solidFill>
                  <a:srgbClr val="333333"/>
                </a:solidFill>
                <a:latin typeface="Arial" panose="020B0604020202020204" pitchFamily="34" charset="0"/>
                <a:cs typeface="Arial" panose="020B0604020202020204" pitchFamily="34" charset="0"/>
              </a:defRPr>
            </a:lvl4pPr>
            <a:lvl5pPr>
              <a:defRPr sz="18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9D9FAC8-E8E2-43D3-8FCF-F17CE4E20489}"/>
              </a:ext>
            </a:extLst>
          </p:cNvPr>
          <p:cNvCxnSpPr>
            <a:cxnSpLocks/>
          </p:cNvCxnSpPr>
          <p:nvPr userDrawn="1"/>
        </p:nvCxnSpPr>
        <p:spPr>
          <a:xfrm flipH="1" flipV="1">
            <a:off x="4572000" y="924223"/>
            <a:ext cx="5444" cy="5534147"/>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47E04-5DB9-4A43-88BE-4F566CCF762C}"/>
              </a:ext>
            </a:extLst>
          </p:cNvPr>
          <p:cNvCxnSpPr>
            <a:cxnSpLocks/>
          </p:cNvCxnSpPr>
          <p:nvPr userDrawn="1"/>
        </p:nvCxnSpPr>
        <p:spPr>
          <a:xfrm>
            <a:off x="228599" y="3693953"/>
            <a:ext cx="868227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54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ext Heavy">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591" y="916774"/>
            <a:ext cx="4696394" cy="5048091"/>
          </a:xfrm>
        </p:spPr>
        <p:txBody>
          <a:bodyPr>
            <a:normAutofit/>
          </a:bodyPr>
          <a:lstStyle>
            <a:lvl1pPr marL="216694" indent="-216694">
              <a:lnSpc>
                <a:spcPct val="150000"/>
              </a:lnSpc>
              <a:buFont typeface="Arial" panose="020B0604020202020204" pitchFamily="34" charset="0"/>
              <a:buChar char="•"/>
              <a:defRPr sz="1350">
                <a:solidFill>
                  <a:schemeClr val="tx1"/>
                </a:solidFill>
              </a:defRPr>
            </a:lvl1pPr>
            <a:lvl2pPr marL="517922" indent="-175022">
              <a:buFont typeface="Arial" panose="020B0604020202020204" pitchFamily="34" charset="0"/>
              <a:buChar char="•"/>
              <a:defRPr sz="1350">
                <a:solidFill>
                  <a:schemeClr val="tx1"/>
                </a:solidFill>
              </a:defRPr>
            </a:lvl2pPr>
            <a:lvl3pPr marL="942975" indent="-257175">
              <a:buFont typeface="Arial" panose="020B0604020202020204" pitchFamily="34" charset="0"/>
              <a:buChar char="•"/>
              <a:defRPr sz="1500"/>
            </a:lvl3pPr>
            <a:lvl4pPr marL="1243013" indent="-214313">
              <a:buFont typeface="Arial" panose="020B0604020202020204" pitchFamily="34" charset="0"/>
              <a:buChar char="•"/>
              <a:defRPr sz="1350"/>
            </a:lvl4pPr>
            <a:lvl5pPr marL="1585913" indent="-214313">
              <a:buFont typeface="Arial" panose="020B0604020202020204" pitchFamily="34" charset="0"/>
              <a:buChar cha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sp>
        <p:nvSpPr>
          <p:cNvPr id="2" name="Title 1"/>
          <p:cNvSpPr>
            <a:spLocks noGrp="1"/>
          </p:cNvSpPr>
          <p:nvPr>
            <p:ph type="title" hasCustomPrompt="1"/>
          </p:nvPr>
        </p:nvSpPr>
        <p:spPr>
          <a:xfrm>
            <a:off x="1" y="1959065"/>
            <a:ext cx="3100259" cy="657872"/>
          </a:xfrm>
          <a:solidFill>
            <a:schemeClr val="tx2"/>
          </a:solidFill>
        </p:spPr>
        <p:txBody>
          <a:bodyPr lIns="0" tIns="45720" rIns="320040" bIns="45720" anchor="b">
            <a:spAutoFit/>
          </a:bodyPr>
          <a:lstStyle>
            <a:lvl1pPr algn="r">
              <a:lnSpc>
                <a:spcPct val="100000"/>
              </a:lnSpc>
              <a:defRPr sz="3675" baseline="0">
                <a:solidFill>
                  <a:schemeClr val="bg1"/>
                </a:solidFill>
              </a:defRPr>
            </a:lvl1pPr>
          </a:lstStyle>
          <a:p>
            <a:r>
              <a:rPr lang="en-US" dirty="0"/>
              <a:t>Slide Title</a:t>
            </a:r>
          </a:p>
        </p:txBody>
      </p:sp>
      <p:sp>
        <p:nvSpPr>
          <p:cNvPr id="4" name="Text Placeholder 3"/>
          <p:cNvSpPr>
            <a:spLocks noGrp="1"/>
          </p:cNvSpPr>
          <p:nvPr>
            <p:ph type="body" sz="half" idx="2" hasCustomPrompt="1"/>
          </p:nvPr>
        </p:nvSpPr>
        <p:spPr>
          <a:xfrm>
            <a:off x="837048" y="3424480"/>
            <a:ext cx="2011597" cy="687258"/>
          </a:xfrm>
        </p:spPr>
        <p:txBody>
          <a:bodyPr lIns="0" tIns="0" rIns="0" bIns="0"/>
          <a:lstStyle>
            <a:lvl1pPr marL="0" indent="0" algn="ctr">
              <a:lnSpc>
                <a:spcPct val="100000"/>
              </a:lnSpc>
              <a:buNone/>
              <a:defRPr sz="3675">
                <a:solidFill>
                  <a:schemeClr val="accent2"/>
                </a:solidFill>
                <a:latin typeface="Franklin Gothic Demi" panose="020B07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150,000</a:t>
            </a:r>
          </a:p>
        </p:txBody>
      </p:sp>
      <p:sp>
        <p:nvSpPr>
          <p:cNvPr id="14" name="Text Placeholder 13"/>
          <p:cNvSpPr>
            <a:spLocks noGrp="1"/>
          </p:cNvSpPr>
          <p:nvPr>
            <p:ph type="body" sz="quarter" idx="10" hasCustomPrompt="1"/>
          </p:nvPr>
        </p:nvSpPr>
        <p:spPr>
          <a:xfrm>
            <a:off x="837049" y="4159864"/>
            <a:ext cx="2012156" cy="736600"/>
          </a:xfrm>
        </p:spPr>
        <p:txBody>
          <a:bodyPr lIns="228600" tIns="109728" rIns="228600" anchor="t" anchorCtr="0">
            <a:normAutofit/>
          </a:bodyPr>
          <a:lstStyle>
            <a:lvl1pPr algn="ctr">
              <a:lnSpc>
                <a:spcPct val="100000"/>
              </a:lnSpc>
              <a:defRPr sz="1050" i="1" cap="all" baseline="0">
                <a:solidFill>
                  <a:schemeClr val="tx1"/>
                </a:solidFill>
                <a:latin typeface="Franklin Gothic Book" panose="020B0503020102020204" pitchFamily="34" charset="0"/>
              </a:defRPr>
            </a:lvl1pPr>
          </a:lstStyle>
          <a:p>
            <a:pPr lvl="0"/>
            <a:r>
              <a:rPr lang="en-US" dirty="0"/>
              <a:t>Key Finding can be called out here</a:t>
            </a:r>
          </a:p>
        </p:txBody>
      </p:sp>
      <p:sp>
        <p:nvSpPr>
          <p:cNvPr id="5" name="Slide Number Placeholder 4">
            <a:extLst>
              <a:ext uri="{FF2B5EF4-FFF2-40B4-BE49-F238E27FC236}">
                <a16:creationId xmlns:a16="http://schemas.microsoft.com/office/drawing/2014/main" id="{87D32FE6-882D-4B3F-95DA-A8343D04DBDF}"/>
              </a:ext>
            </a:extLst>
          </p:cNvPr>
          <p:cNvSpPr>
            <a:spLocks noGrp="1"/>
          </p:cNvSpPr>
          <p:nvPr>
            <p:ph type="sldNum" sz="quarter" idx="11"/>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403918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raphic Layout">
    <p:spTree>
      <p:nvGrpSpPr>
        <p:cNvPr id="1" name=""/>
        <p:cNvGrpSpPr/>
        <p:nvPr/>
      </p:nvGrpSpPr>
      <p:grpSpPr>
        <a:xfrm>
          <a:off x="0" y="0"/>
          <a:ext cx="0" cy="0"/>
          <a:chOff x="0" y="0"/>
          <a:chExt cx="0" cy="0"/>
        </a:xfrm>
      </p:grpSpPr>
      <p:sp>
        <p:nvSpPr>
          <p:cNvPr id="4" name="Content Placeholder 8"/>
          <p:cNvSpPr>
            <a:spLocks noGrp="1"/>
          </p:cNvSpPr>
          <p:nvPr>
            <p:ph sz="quarter" idx="44" hasCustomPrompt="1"/>
          </p:nvPr>
        </p:nvSpPr>
        <p:spPr>
          <a:xfrm>
            <a:off x="898879" y="3833311"/>
            <a:ext cx="2214563" cy="1813510"/>
          </a:xfrm>
        </p:spPr>
        <p:txBody>
          <a:bodyPr>
            <a:normAutofit/>
          </a:bodyPr>
          <a:lstStyle>
            <a:lvl2pPr marL="0" algn="ctr">
              <a:defRPr sz="1050" baseline="0">
                <a:solidFill>
                  <a:schemeClr val="bg2">
                    <a:lumMod val="90000"/>
                    <a:lumOff val="10000"/>
                  </a:schemeClr>
                </a:solidFill>
              </a:defRPr>
            </a:lvl2pPr>
          </a:lstStyle>
          <a:p>
            <a:pPr lvl="1"/>
            <a:r>
              <a:rPr lang="en-US" dirty="0"/>
              <a:t>Click to add text/object</a:t>
            </a:r>
          </a:p>
        </p:txBody>
      </p:sp>
      <p:sp>
        <p:nvSpPr>
          <p:cNvPr id="5" name="Title 1"/>
          <p:cNvSpPr>
            <a:spLocks noGrp="1"/>
          </p:cNvSpPr>
          <p:nvPr>
            <p:ph type="title" hasCustomPrompt="1"/>
          </p:nvPr>
        </p:nvSpPr>
        <p:spPr>
          <a:xfrm>
            <a:off x="554831" y="685515"/>
            <a:ext cx="7886700" cy="824965"/>
          </a:xfrm>
        </p:spPr>
        <p:txBody>
          <a:bodyPr bIns="0">
            <a:normAutofit/>
          </a:bodyPr>
          <a:lstStyle>
            <a:lvl1pPr>
              <a:defRPr sz="3675">
                <a:solidFill>
                  <a:srgbClr val="20245E"/>
                </a:solidFill>
              </a:defRPr>
            </a:lvl1pPr>
          </a:lstStyle>
          <a:p>
            <a:r>
              <a:rPr lang="en-US" dirty="0"/>
              <a:t>Click to Edit Title Style</a:t>
            </a:r>
          </a:p>
        </p:txBody>
      </p:sp>
      <p:sp>
        <p:nvSpPr>
          <p:cNvPr id="6" name="Text Placeholder 34"/>
          <p:cNvSpPr>
            <a:spLocks noGrp="1"/>
          </p:cNvSpPr>
          <p:nvPr>
            <p:ph type="body" sz="quarter" idx="38" hasCustomPrompt="1"/>
          </p:nvPr>
        </p:nvSpPr>
        <p:spPr>
          <a:xfrm>
            <a:off x="895350" y="3400927"/>
            <a:ext cx="2221626" cy="432385"/>
          </a:xfrm>
        </p:spPr>
        <p:txBody>
          <a:bodyPr tIns="128016"/>
          <a:lstStyle>
            <a:lvl1pPr algn="ctr">
              <a:lnSpc>
                <a:spcPct val="100000"/>
              </a:lnSpc>
              <a:defRPr sz="1050" i="1" cap="all" spc="75" baseline="0">
                <a:solidFill>
                  <a:schemeClr val="bg2">
                    <a:lumMod val="90000"/>
                    <a:lumOff val="10000"/>
                  </a:schemeClr>
                </a:solidFill>
                <a:latin typeface="Franklin Gothic Book" panose="020B0503020102020204" pitchFamily="34" charset="0"/>
              </a:defRPr>
            </a:lvl1pPr>
            <a:lvl2pPr marL="0" indent="0" algn="ctr">
              <a:spcBef>
                <a:spcPts val="600"/>
              </a:spcBef>
              <a:defRPr sz="1050">
                <a:solidFill>
                  <a:schemeClr val="accent2"/>
                </a:solidFill>
                <a:latin typeface="Calibri Light" panose="020F0302020204030204" pitchFamily="34" charset="0"/>
              </a:defRPr>
            </a:lvl2pPr>
          </a:lstStyle>
          <a:p>
            <a:pPr lvl="0"/>
            <a:r>
              <a:rPr lang="en-US" dirty="0"/>
              <a:t>Section Title</a:t>
            </a:r>
          </a:p>
        </p:txBody>
      </p:sp>
      <p:sp>
        <p:nvSpPr>
          <p:cNvPr id="7" name="Text Placeholder 24"/>
          <p:cNvSpPr>
            <a:spLocks noGrp="1"/>
          </p:cNvSpPr>
          <p:nvPr>
            <p:ph type="body" sz="quarter" idx="11" hasCustomPrompt="1"/>
          </p:nvPr>
        </p:nvSpPr>
        <p:spPr>
          <a:xfrm>
            <a:off x="895350" y="2589259"/>
            <a:ext cx="2222201" cy="780478"/>
          </a:xfrm>
        </p:spPr>
        <p:txBody>
          <a:bodyPr>
            <a:noAutofit/>
          </a:bodyPr>
          <a:lstStyle>
            <a:lvl1pPr algn="ctr">
              <a:lnSpc>
                <a:spcPct val="100000"/>
              </a:lnSpc>
              <a:defRPr sz="3675">
                <a:solidFill>
                  <a:schemeClr val="accent6">
                    <a:lumMod val="75000"/>
                  </a:schemeClr>
                </a:solidFill>
                <a:latin typeface="Franklin Gothic Demi" panose="020B0703020102020204" pitchFamily="34" charset="0"/>
              </a:defRPr>
            </a:lvl1pPr>
          </a:lstStyle>
          <a:p>
            <a:pPr lvl="0"/>
            <a:r>
              <a:rPr lang="en-US" dirty="0"/>
              <a:t>87%</a:t>
            </a:r>
          </a:p>
        </p:txBody>
      </p:sp>
      <p:sp>
        <p:nvSpPr>
          <p:cNvPr id="8" name="Text Placeholder 24"/>
          <p:cNvSpPr>
            <a:spLocks noGrp="1"/>
          </p:cNvSpPr>
          <p:nvPr>
            <p:ph type="body" sz="quarter" idx="12" hasCustomPrompt="1"/>
          </p:nvPr>
        </p:nvSpPr>
        <p:spPr>
          <a:xfrm>
            <a:off x="3481431" y="2589259"/>
            <a:ext cx="2210253" cy="780479"/>
          </a:xfrm>
        </p:spPr>
        <p:txBody>
          <a:bodyPr>
            <a:noAutofit/>
          </a:bodyPr>
          <a:lstStyle>
            <a:lvl1pPr algn="ctr">
              <a:lnSpc>
                <a:spcPct val="100000"/>
              </a:lnSpc>
              <a:defRPr sz="3675">
                <a:solidFill>
                  <a:schemeClr val="accent6">
                    <a:lumMod val="75000"/>
                  </a:schemeClr>
                </a:solidFill>
                <a:latin typeface="Franklin Gothic Demi" panose="020B0703020102020204" pitchFamily="34" charset="0"/>
              </a:defRPr>
            </a:lvl1pPr>
          </a:lstStyle>
          <a:p>
            <a:pPr lvl="0"/>
            <a:r>
              <a:rPr lang="en-US" dirty="0"/>
              <a:t>150,000</a:t>
            </a:r>
          </a:p>
        </p:txBody>
      </p:sp>
      <p:sp>
        <p:nvSpPr>
          <p:cNvPr id="9" name="Text Placeholder 24"/>
          <p:cNvSpPr>
            <a:spLocks noGrp="1"/>
          </p:cNvSpPr>
          <p:nvPr>
            <p:ph type="body" sz="quarter" idx="13" hasCustomPrompt="1"/>
          </p:nvPr>
        </p:nvSpPr>
        <p:spPr>
          <a:xfrm>
            <a:off x="6063782" y="2589259"/>
            <a:ext cx="2215137" cy="780478"/>
          </a:xfrm>
        </p:spPr>
        <p:txBody>
          <a:bodyPr>
            <a:noAutofit/>
          </a:bodyPr>
          <a:lstStyle>
            <a:lvl1pPr algn="ctr">
              <a:lnSpc>
                <a:spcPct val="100000"/>
              </a:lnSpc>
              <a:defRPr sz="3675">
                <a:solidFill>
                  <a:schemeClr val="accent6">
                    <a:lumMod val="75000"/>
                  </a:schemeClr>
                </a:solidFill>
                <a:latin typeface="Franklin Gothic Demi" panose="020B0703020102020204" pitchFamily="34" charset="0"/>
              </a:defRPr>
            </a:lvl1pPr>
          </a:lstStyle>
          <a:p>
            <a:pPr lvl="0"/>
            <a:r>
              <a:rPr lang="en-US" dirty="0"/>
              <a:t>+12</a:t>
            </a:r>
          </a:p>
        </p:txBody>
      </p:sp>
      <p:sp>
        <p:nvSpPr>
          <p:cNvPr id="10" name="Text Placeholder 2"/>
          <p:cNvSpPr>
            <a:spLocks noGrp="1"/>
          </p:cNvSpPr>
          <p:nvPr>
            <p:ph type="body" idx="1"/>
          </p:nvPr>
        </p:nvSpPr>
        <p:spPr>
          <a:xfrm>
            <a:off x="554832" y="1397327"/>
            <a:ext cx="3868340" cy="502147"/>
          </a:xfrm>
        </p:spPr>
        <p:txBody>
          <a:bodyPr anchor="t" anchorCtr="0">
            <a:normAutofit/>
          </a:bodyPr>
          <a:lstStyle>
            <a:lvl1pPr marL="0" indent="0" algn="l">
              <a:buNone/>
              <a:defRPr sz="1050" b="0" i="1" cap="all" baseline="0">
                <a:solidFill>
                  <a:schemeClr val="bg2">
                    <a:lumMod val="90000"/>
                    <a:lumOff val="10000"/>
                  </a:schemeClr>
                </a:solidFill>
                <a:latin typeface="Franklin Gothic Book" panose="020B05030201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ext Placeholder 34"/>
          <p:cNvSpPr>
            <a:spLocks noGrp="1"/>
          </p:cNvSpPr>
          <p:nvPr>
            <p:ph type="body" sz="quarter" idx="40" hasCustomPrompt="1"/>
          </p:nvPr>
        </p:nvSpPr>
        <p:spPr>
          <a:xfrm>
            <a:off x="3484189" y="3400927"/>
            <a:ext cx="2207495" cy="432385"/>
          </a:xfrm>
        </p:spPr>
        <p:txBody>
          <a:bodyPr tIns="128016"/>
          <a:lstStyle>
            <a:lvl1pPr algn="ctr">
              <a:lnSpc>
                <a:spcPct val="100000"/>
              </a:lnSpc>
              <a:defRPr sz="1050" i="1" cap="all" spc="75" baseline="0">
                <a:solidFill>
                  <a:schemeClr val="bg2">
                    <a:lumMod val="90000"/>
                    <a:lumOff val="10000"/>
                  </a:schemeClr>
                </a:solidFill>
                <a:latin typeface="Franklin Gothic Book" panose="020B0503020102020204" pitchFamily="34" charset="0"/>
              </a:defRPr>
            </a:lvl1pPr>
            <a:lvl2pPr marL="0" indent="0" algn="ctr">
              <a:spcBef>
                <a:spcPts val="600"/>
              </a:spcBef>
              <a:defRPr sz="1050">
                <a:solidFill>
                  <a:schemeClr val="accent2"/>
                </a:solidFill>
                <a:latin typeface="Calibri Light" panose="020F0302020204030204" pitchFamily="34" charset="0"/>
              </a:defRPr>
            </a:lvl2pPr>
          </a:lstStyle>
          <a:p>
            <a:pPr lvl="0"/>
            <a:r>
              <a:rPr lang="en-US" dirty="0"/>
              <a:t>Section Title</a:t>
            </a:r>
          </a:p>
        </p:txBody>
      </p:sp>
      <p:sp>
        <p:nvSpPr>
          <p:cNvPr id="13" name="Text Placeholder 34"/>
          <p:cNvSpPr>
            <a:spLocks noGrp="1"/>
          </p:cNvSpPr>
          <p:nvPr>
            <p:ph type="body" sz="quarter" idx="42" hasCustomPrompt="1"/>
          </p:nvPr>
        </p:nvSpPr>
        <p:spPr>
          <a:xfrm>
            <a:off x="6063781" y="3400927"/>
            <a:ext cx="2207495" cy="432385"/>
          </a:xfrm>
        </p:spPr>
        <p:txBody>
          <a:bodyPr tIns="128016"/>
          <a:lstStyle>
            <a:lvl1pPr algn="ctr">
              <a:lnSpc>
                <a:spcPct val="100000"/>
              </a:lnSpc>
              <a:defRPr sz="1050" i="1" cap="all" spc="75" baseline="0">
                <a:solidFill>
                  <a:schemeClr val="bg2">
                    <a:lumMod val="90000"/>
                    <a:lumOff val="10000"/>
                  </a:schemeClr>
                </a:solidFill>
                <a:latin typeface="Franklin Gothic Book" panose="020B0503020102020204" pitchFamily="34" charset="0"/>
              </a:defRPr>
            </a:lvl1pPr>
            <a:lvl2pPr marL="0" indent="0" algn="ctr">
              <a:spcBef>
                <a:spcPts val="600"/>
              </a:spcBef>
              <a:defRPr sz="1050">
                <a:solidFill>
                  <a:schemeClr val="accent2"/>
                </a:solidFill>
                <a:latin typeface="Calibri Light" panose="020F0302020204030204" pitchFamily="34" charset="0"/>
              </a:defRPr>
            </a:lvl2pPr>
          </a:lstStyle>
          <a:p>
            <a:pPr lvl="0"/>
            <a:r>
              <a:rPr lang="en-US" dirty="0"/>
              <a:t>Section Title</a:t>
            </a:r>
          </a:p>
        </p:txBody>
      </p:sp>
      <p:sp>
        <p:nvSpPr>
          <p:cNvPr id="14" name="Content Placeholder 8"/>
          <p:cNvSpPr>
            <a:spLocks noGrp="1"/>
          </p:cNvSpPr>
          <p:nvPr>
            <p:ph sz="quarter" idx="45" hasCustomPrompt="1"/>
          </p:nvPr>
        </p:nvSpPr>
        <p:spPr>
          <a:xfrm>
            <a:off x="3480655" y="3833311"/>
            <a:ext cx="2214563" cy="1813510"/>
          </a:xfrm>
        </p:spPr>
        <p:txBody>
          <a:bodyPr>
            <a:normAutofit/>
          </a:bodyPr>
          <a:lstStyle>
            <a:lvl2pPr marL="0" algn="ctr">
              <a:defRPr sz="1050" baseline="0">
                <a:solidFill>
                  <a:schemeClr val="bg2">
                    <a:lumMod val="90000"/>
                    <a:lumOff val="10000"/>
                  </a:schemeClr>
                </a:solidFill>
              </a:defRPr>
            </a:lvl2pPr>
          </a:lstStyle>
          <a:p>
            <a:pPr lvl="1"/>
            <a:r>
              <a:rPr lang="en-US" dirty="0"/>
              <a:t>Click to add text/object</a:t>
            </a:r>
          </a:p>
        </p:txBody>
      </p:sp>
      <p:sp>
        <p:nvSpPr>
          <p:cNvPr id="15" name="Content Placeholder 8"/>
          <p:cNvSpPr>
            <a:spLocks noGrp="1"/>
          </p:cNvSpPr>
          <p:nvPr>
            <p:ph sz="quarter" idx="46" hasCustomPrompt="1"/>
          </p:nvPr>
        </p:nvSpPr>
        <p:spPr>
          <a:xfrm>
            <a:off x="6060247" y="3833311"/>
            <a:ext cx="2214563" cy="1813510"/>
          </a:xfrm>
        </p:spPr>
        <p:txBody>
          <a:bodyPr>
            <a:normAutofit/>
          </a:bodyPr>
          <a:lstStyle>
            <a:lvl2pPr marL="0" algn="ctr">
              <a:defRPr sz="1050" baseline="0">
                <a:solidFill>
                  <a:schemeClr val="bg2">
                    <a:lumMod val="90000"/>
                    <a:lumOff val="10000"/>
                  </a:schemeClr>
                </a:solidFill>
              </a:defRPr>
            </a:lvl2pPr>
          </a:lstStyle>
          <a:p>
            <a:pPr lvl="1"/>
            <a:r>
              <a:rPr lang="en-US" dirty="0"/>
              <a:t>Click to add text/object</a:t>
            </a:r>
          </a:p>
        </p:txBody>
      </p:sp>
      <p:sp>
        <p:nvSpPr>
          <p:cNvPr id="2" name="Slide Number Placeholder 1">
            <a:extLst>
              <a:ext uri="{FF2B5EF4-FFF2-40B4-BE49-F238E27FC236}">
                <a16:creationId xmlns:a16="http://schemas.microsoft.com/office/drawing/2014/main" id="{25015ECD-BD04-430D-B3EF-872F46955BF0}"/>
              </a:ext>
            </a:extLst>
          </p:cNvPr>
          <p:cNvSpPr>
            <a:spLocks noGrp="1"/>
          </p:cNvSpPr>
          <p:nvPr>
            <p:ph type="sldNum" sz="quarter" idx="47"/>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214520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Text Heavy Alt">
  <p:cSld name="2_Text Heavy Al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082493" y="160173"/>
            <a:ext cx="6858001" cy="917125"/>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rgbClr val="20245E"/>
              </a:buClr>
              <a:buSzPts val="4900"/>
              <a:buFont typeface="Franklin Gothic"/>
              <a:buNone/>
              <a:defRPr sz="2756">
                <a:solidFill>
                  <a:srgbClr val="2024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82488" y="2599356"/>
            <a:ext cx="6858002" cy="3365519"/>
          </a:xfrm>
          <a:prstGeom prst="rect">
            <a:avLst/>
          </a:prstGeom>
          <a:noFill/>
          <a:ln>
            <a:noFill/>
          </a:ln>
        </p:spPr>
        <p:txBody>
          <a:bodyPr spcFirstLastPara="1" wrap="square" lIns="91425" tIns="45700" rIns="91425" bIns="45700" anchor="t" anchorCtr="0">
            <a:normAutofit/>
          </a:bodyPr>
          <a:lstStyle>
            <a:lvl1pPr marL="257175" lvl="0" indent="-192881" algn="l">
              <a:lnSpc>
                <a:spcPct val="150000"/>
              </a:lnSpc>
              <a:spcBef>
                <a:spcPts val="563"/>
              </a:spcBef>
              <a:spcAft>
                <a:spcPts val="0"/>
              </a:spcAft>
              <a:buClr>
                <a:schemeClr val="dk1"/>
              </a:buClr>
              <a:buSzPts val="1800"/>
              <a:buFont typeface="Arial"/>
              <a:buChar char="•"/>
              <a:defRPr sz="1013">
                <a:solidFill>
                  <a:schemeClr val="dk1"/>
                </a:solidFill>
              </a:defRPr>
            </a:lvl1pPr>
            <a:lvl2pPr marL="514350" lvl="1" indent="-192881" algn="l">
              <a:lnSpc>
                <a:spcPct val="150000"/>
              </a:lnSpc>
              <a:spcBef>
                <a:spcPts val="281"/>
              </a:spcBef>
              <a:spcAft>
                <a:spcPts val="0"/>
              </a:spcAft>
              <a:buClr>
                <a:schemeClr val="dk1"/>
              </a:buClr>
              <a:buSzPts val="1800"/>
              <a:buFont typeface="Arial"/>
              <a:buChar char="•"/>
              <a:defRPr sz="1013">
                <a:solidFill>
                  <a:schemeClr val="dk1"/>
                </a:solidFill>
              </a:defRPr>
            </a:lvl2pPr>
            <a:lvl3pPr marL="771525" lvl="2" indent="-200025" algn="l">
              <a:lnSpc>
                <a:spcPct val="150000"/>
              </a:lnSpc>
              <a:spcBef>
                <a:spcPts val="281"/>
              </a:spcBef>
              <a:spcAft>
                <a:spcPts val="0"/>
              </a:spcAft>
              <a:buClr>
                <a:schemeClr val="dk1"/>
              </a:buClr>
              <a:buSzPts val="2000"/>
              <a:buFont typeface="Arial"/>
              <a:buChar char="•"/>
              <a:defRPr sz="1125"/>
            </a:lvl3pPr>
            <a:lvl4pPr marL="1028700" lvl="3" indent="-192881" algn="l">
              <a:lnSpc>
                <a:spcPct val="150000"/>
              </a:lnSpc>
              <a:spcBef>
                <a:spcPts val="281"/>
              </a:spcBef>
              <a:spcAft>
                <a:spcPts val="0"/>
              </a:spcAft>
              <a:buClr>
                <a:schemeClr val="dk1"/>
              </a:buClr>
              <a:buSzPts val="1800"/>
              <a:buFont typeface="Arial"/>
              <a:buChar char="•"/>
              <a:defRPr sz="1013"/>
            </a:lvl4pPr>
            <a:lvl5pPr marL="1285875" lvl="4" indent="-192881" algn="l">
              <a:lnSpc>
                <a:spcPct val="150000"/>
              </a:lnSpc>
              <a:spcBef>
                <a:spcPts val="281"/>
              </a:spcBef>
              <a:spcAft>
                <a:spcPts val="0"/>
              </a:spcAft>
              <a:buClr>
                <a:schemeClr val="dk1"/>
              </a:buClr>
              <a:buSzPts val="1800"/>
              <a:buFont typeface="Arial"/>
              <a:buChar char="•"/>
              <a:defRPr sz="1013"/>
            </a:lvl5pPr>
            <a:lvl6pPr marL="1543050" lvl="5" indent="-200025" algn="l">
              <a:lnSpc>
                <a:spcPct val="90000"/>
              </a:lnSpc>
              <a:spcBef>
                <a:spcPts val="281"/>
              </a:spcBef>
              <a:spcAft>
                <a:spcPts val="0"/>
              </a:spcAft>
              <a:buClr>
                <a:schemeClr val="dk1"/>
              </a:buClr>
              <a:buSzPts val="2000"/>
              <a:buChar char="•"/>
              <a:defRPr sz="1125"/>
            </a:lvl6pPr>
            <a:lvl7pPr marL="1800225" lvl="6" indent="-200025" algn="l">
              <a:lnSpc>
                <a:spcPct val="90000"/>
              </a:lnSpc>
              <a:spcBef>
                <a:spcPts val="281"/>
              </a:spcBef>
              <a:spcAft>
                <a:spcPts val="0"/>
              </a:spcAft>
              <a:buClr>
                <a:schemeClr val="dk1"/>
              </a:buClr>
              <a:buSzPts val="2000"/>
              <a:buChar char="•"/>
              <a:defRPr sz="1125"/>
            </a:lvl7pPr>
            <a:lvl8pPr marL="2057400" lvl="7" indent="-200025" algn="l">
              <a:lnSpc>
                <a:spcPct val="90000"/>
              </a:lnSpc>
              <a:spcBef>
                <a:spcPts val="281"/>
              </a:spcBef>
              <a:spcAft>
                <a:spcPts val="0"/>
              </a:spcAft>
              <a:buClr>
                <a:schemeClr val="dk1"/>
              </a:buClr>
              <a:buSzPts val="2000"/>
              <a:buChar char="•"/>
              <a:defRPr sz="1125"/>
            </a:lvl8pPr>
            <a:lvl9pPr marL="2314575" lvl="8" indent="-200025" algn="l">
              <a:lnSpc>
                <a:spcPct val="90000"/>
              </a:lnSpc>
              <a:spcBef>
                <a:spcPts val="281"/>
              </a:spcBef>
              <a:spcAft>
                <a:spcPts val="0"/>
              </a:spcAft>
              <a:buClr>
                <a:schemeClr val="dk1"/>
              </a:buClr>
              <a:buSzPts val="2000"/>
              <a:buChar char="•"/>
              <a:defRPr sz="1125"/>
            </a:lvl9pPr>
          </a:lstStyle>
          <a:p>
            <a:endParaRPr/>
          </a:p>
        </p:txBody>
      </p:sp>
      <p:sp>
        <p:nvSpPr>
          <p:cNvPr id="29" name="Google Shape;29;p4"/>
          <p:cNvSpPr txBox="1">
            <a:spLocks noGrp="1"/>
          </p:cNvSpPr>
          <p:nvPr>
            <p:ph type="body" idx="2"/>
          </p:nvPr>
        </p:nvSpPr>
        <p:spPr>
          <a:xfrm>
            <a:off x="1082489" y="1827526"/>
            <a:ext cx="6858000" cy="696913"/>
          </a:xfrm>
          <a:prstGeom prst="rect">
            <a:avLst/>
          </a:prstGeom>
          <a:noFill/>
          <a:ln>
            <a:noFill/>
          </a:ln>
        </p:spPr>
        <p:txBody>
          <a:bodyPr spcFirstLastPara="1" wrap="square" lIns="91425" tIns="45700" rIns="91425" bIns="45700" anchor="t" anchorCtr="0">
            <a:normAutofit/>
          </a:bodyPr>
          <a:lstStyle>
            <a:lvl1pPr marL="257175" lvl="0" indent="-128588" algn="l">
              <a:lnSpc>
                <a:spcPct val="150000"/>
              </a:lnSpc>
              <a:spcBef>
                <a:spcPts val="563"/>
              </a:spcBef>
              <a:spcAft>
                <a:spcPts val="0"/>
              </a:spcAft>
              <a:buClr>
                <a:schemeClr val="dk1"/>
              </a:buClr>
              <a:buSzPts val="1800"/>
              <a:buNone/>
              <a:defRPr sz="1013" b="0">
                <a:solidFill>
                  <a:schemeClr val="dk1"/>
                </a:solidFill>
              </a:defRPr>
            </a:lvl1pPr>
            <a:lvl2pPr marL="514350" lvl="1" indent="-128588" algn="l">
              <a:lnSpc>
                <a:spcPct val="150000"/>
              </a:lnSpc>
              <a:spcBef>
                <a:spcPts val="281"/>
              </a:spcBef>
              <a:spcAft>
                <a:spcPts val="0"/>
              </a:spcAft>
              <a:buClr>
                <a:schemeClr val="dk1"/>
              </a:buClr>
              <a:buSzPts val="1800"/>
              <a:buNone/>
              <a:defRPr/>
            </a:lvl2pPr>
            <a:lvl3pPr marL="771525" lvl="2" indent="-128588" algn="l">
              <a:lnSpc>
                <a:spcPct val="150000"/>
              </a:lnSpc>
              <a:spcBef>
                <a:spcPts val="281"/>
              </a:spcBef>
              <a:spcAft>
                <a:spcPts val="0"/>
              </a:spcAft>
              <a:buClr>
                <a:schemeClr val="dk1"/>
              </a:buClr>
              <a:buSzPts val="1800"/>
              <a:buNone/>
              <a:defRPr/>
            </a:lvl3pPr>
            <a:lvl4pPr marL="1028700" lvl="3" indent="-128588" algn="l">
              <a:lnSpc>
                <a:spcPct val="150000"/>
              </a:lnSpc>
              <a:spcBef>
                <a:spcPts val="281"/>
              </a:spcBef>
              <a:spcAft>
                <a:spcPts val="0"/>
              </a:spcAft>
              <a:buClr>
                <a:schemeClr val="dk1"/>
              </a:buClr>
              <a:buSzPts val="1800"/>
              <a:buNone/>
              <a:defRPr/>
            </a:lvl4pPr>
            <a:lvl5pPr marL="1285875" lvl="4" indent="-128588" algn="l">
              <a:lnSpc>
                <a:spcPct val="150000"/>
              </a:lnSpc>
              <a:spcBef>
                <a:spcPts val="281"/>
              </a:spcBef>
              <a:spcAft>
                <a:spcPts val="0"/>
              </a:spcAft>
              <a:buClr>
                <a:schemeClr val="dk1"/>
              </a:buClr>
              <a:buSzPts val="1800"/>
              <a:buNone/>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4335951" y="6488621"/>
            <a:ext cx="47210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0984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Heavy Alt">
  <p:cSld name="Text Heavy Al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082493" y="160173"/>
            <a:ext cx="6858001" cy="917125"/>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rgbClr val="20245E"/>
              </a:buClr>
              <a:buSzPts val="4900"/>
              <a:buFont typeface="Franklin Gothic"/>
              <a:buNone/>
              <a:defRPr sz="2756">
                <a:solidFill>
                  <a:srgbClr val="20245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1082488" y="2599356"/>
            <a:ext cx="6858002" cy="3365519"/>
          </a:xfrm>
          <a:prstGeom prst="rect">
            <a:avLst/>
          </a:prstGeom>
          <a:noFill/>
          <a:ln>
            <a:noFill/>
          </a:ln>
        </p:spPr>
        <p:txBody>
          <a:bodyPr spcFirstLastPara="1" wrap="square" lIns="91425" tIns="45700" rIns="91425" bIns="45700" anchor="t" anchorCtr="0">
            <a:normAutofit/>
          </a:bodyPr>
          <a:lstStyle>
            <a:lvl1pPr marL="257175" lvl="0" indent="-192881" algn="l">
              <a:lnSpc>
                <a:spcPct val="150000"/>
              </a:lnSpc>
              <a:spcBef>
                <a:spcPts val="563"/>
              </a:spcBef>
              <a:spcAft>
                <a:spcPts val="0"/>
              </a:spcAft>
              <a:buClr>
                <a:schemeClr val="dk1"/>
              </a:buClr>
              <a:buSzPts val="1800"/>
              <a:buFont typeface="Arial"/>
              <a:buChar char="•"/>
              <a:defRPr sz="1013">
                <a:solidFill>
                  <a:schemeClr val="dk1"/>
                </a:solidFill>
              </a:defRPr>
            </a:lvl1pPr>
            <a:lvl2pPr marL="514350" lvl="1" indent="-192881" algn="l">
              <a:lnSpc>
                <a:spcPct val="150000"/>
              </a:lnSpc>
              <a:spcBef>
                <a:spcPts val="281"/>
              </a:spcBef>
              <a:spcAft>
                <a:spcPts val="0"/>
              </a:spcAft>
              <a:buClr>
                <a:schemeClr val="dk1"/>
              </a:buClr>
              <a:buSzPts val="1800"/>
              <a:buFont typeface="Arial"/>
              <a:buChar char="•"/>
              <a:defRPr sz="1013">
                <a:solidFill>
                  <a:schemeClr val="dk1"/>
                </a:solidFill>
              </a:defRPr>
            </a:lvl2pPr>
            <a:lvl3pPr marL="771525" lvl="2" indent="-200025" algn="l">
              <a:lnSpc>
                <a:spcPct val="150000"/>
              </a:lnSpc>
              <a:spcBef>
                <a:spcPts val="281"/>
              </a:spcBef>
              <a:spcAft>
                <a:spcPts val="0"/>
              </a:spcAft>
              <a:buClr>
                <a:schemeClr val="dk1"/>
              </a:buClr>
              <a:buSzPts val="2000"/>
              <a:buFont typeface="Arial"/>
              <a:buChar char="•"/>
              <a:defRPr sz="1125"/>
            </a:lvl3pPr>
            <a:lvl4pPr marL="1028700" lvl="3" indent="-192881" algn="l">
              <a:lnSpc>
                <a:spcPct val="150000"/>
              </a:lnSpc>
              <a:spcBef>
                <a:spcPts val="281"/>
              </a:spcBef>
              <a:spcAft>
                <a:spcPts val="0"/>
              </a:spcAft>
              <a:buClr>
                <a:schemeClr val="dk1"/>
              </a:buClr>
              <a:buSzPts val="1800"/>
              <a:buFont typeface="Arial"/>
              <a:buChar char="•"/>
              <a:defRPr sz="1013"/>
            </a:lvl4pPr>
            <a:lvl5pPr marL="1285875" lvl="4" indent="-192881" algn="l">
              <a:lnSpc>
                <a:spcPct val="150000"/>
              </a:lnSpc>
              <a:spcBef>
                <a:spcPts val="281"/>
              </a:spcBef>
              <a:spcAft>
                <a:spcPts val="0"/>
              </a:spcAft>
              <a:buClr>
                <a:schemeClr val="dk1"/>
              </a:buClr>
              <a:buSzPts val="1800"/>
              <a:buFont typeface="Arial"/>
              <a:buChar char="•"/>
              <a:defRPr sz="1013"/>
            </a:lvl5pPr>
            <a:lvl6pPr marL="1543050" lvl="5" indent="-200025" algn="l">
              <a:lnSpc>
                <a:spcPct val="90000"/>
              </a:lnSpc>
              <a:spcBef>
                <a:spcPts val="281"/>
              </a:spcBef>
              <a:spcAft>
                <a:spcPts val="0"/>
              </a:spcAft>
              <a:buClr>
                <a:schemeClr val="dk1"/>
              </a:buClr>
              <a:buSzPts val="2000"/>
              <a:buChar char="•"/>
              <a:defRPr sz="1125"/>
            </a:lvl6pPr>
            <a:lvl7pPr marL="1800225" lvl="6" indent="-200025" algn="l">
              <a:lnSpc>
                <a:spcPct val="90000"/>
              </a:lnSpc>
              <a:spcBef>
                <a:spcPts val="281"/>
              </a:spcBef>
              <a:spcAft>
                <a:spcPts val="0"/>
              </a:spcAft>
              <a:buClr>
                <a:schemeClr val="dk1"/>
              </a:buClr>
              <a:buSzPts val="2000"/>
              <a:buChar char="•"/>
              <a:defRPr sz="1125"/>
            </a:lvl7pPr>
            <a:lvl8pPr marL="2057400" lvl="7" indent="-200025" algn="l">
              <a:lnSpc>
                <a:spcPct val="90000"/>
              </a:lnSpc>
              <a:spcBef>
                <a:spcPts val="281"/>
              </a:spcBef>
              <a:spcAft>
                <a:spcPts val="0"/>
              </a:spcAft>
              <a:buClr>
                <a:schemeClr val="dk1"/>
              </a:buClr>
              <a:buSzPts val="2000"/>
              <a:buChar char="•"/>
              <a:defRPr sz="1125"/>
            </a:lvl8pPr>
            <a:lvl9pPr marL="2314575" lvl="8" indent="-200025" algn="l">
              <a:lnSpc>
                <a:spcPct val="90000"/>
              </a:lnSpc>
              <a:spcBef>
                <a:spcPts val="281"/>
              </a:spcBef>
              <a:spcAft>
                <a:spcPts val="0"/>
              </a:spcAft>
              <a:buClr>
                <a:schemeClr val="dk1"/>
              </a:buClr>
              <a:buSzPts val="2000"/>
              <a:buChar char="•"/>
              <a:defRPr sz="1125"/>
            </a:lvl9pPr>
          </a:lstStyle>
          <a:p>
            <a:endParaRPr/>
          </a:p>
        </p:txBody>
      </p:sp>
      <p:sp>
        <p:nvSpPr>
          <p:cNvPr id="22" name="Google Shape;22;p3"/>
          <p:cNvSpPr txBox="1">
            <a:spLocks noGrp="1"/>
          </p:cNvSpPr>
          <p:nvPr>
            <p:ph type="body" idx="2"/>
          </p:nvPr>
        </p:nvSpPr>
        <p:spPr>
          <a:xfrm>
            <a:off x="1082489" y="1827526"/>
            <a:ext cx="6858000" cy="696913"/>
          </a:xfrm>
          <a:prstGeom prst="rect">
            <a:avLst/>
          </a:prstGeom>
          <a:noFill/>
          <a:ln>
            <a:noFill/>
          </a:ln>
        </p:spPr>
        <p:txBody>
          <a:bodyPr spcFirstLastPara="1" wrap="square" lIns="91425" tIns="45700" rIns="91425" bIns="45700" anchor="t" anchorCtr="0">
            <a:normAutofit/>
          </a:bodyPr>
          <a:lstStyle>
            <a:lvl1pPr marL="257175" lvl="0" indent="-128588" algn="l">
              <a:lnSpc>
                <a:spcPct val="150000"/>
              </a:lnSpc>
              <a:spcBef>
                <a:spcPts val="563"/>
              </a:spcBef>
              <a:spcAft>
                <a:spcPts val="0"/>
              </a:spcAft>
              <a:buClr>
                <a:schemeClr val="dk1"/>
              </a:buClr>
              <a:buSzPts val="1800"/>
              <a:buNone/>
              <a:defRPr sz="1013" b="0">
                <a:solidFill>
                  <a:schemeClr val="dk1"/>
                </a:solidFill>
              </a:defRPr>
            </a:lvl1pPr>
            <a:lvl2pPr marL="514350" lvl="1" indent="-128588" algn="l">
              <a:lnSpc>
                <a:spcPct val="150000"/>
              </a:lnSpc>
              <a:spcBef>
                <a:spcPts val="281"/>
              </a:spcBef>
              <a:spcAft>
                <a:spcPts val="0"/>
              </a:spcAft>
              <a:buClr>
                <a:schemeClr val="dk1"/>
              </a:buClr>
              <a:buSzPts val="1800"/>
              <a:buNone/>
              <a:defRPr/>
            </a:lvl2pPr>
            <a:lvl3pPr marL="771525" lvl="2" indent="-128588" algn="l">
              <a:lnSpc>
                <a:spcPct val="150000"/>
              </a:lnSpc>
              <a:spcBef>
                <a:spcPts val="281"/>
              </a:spcBef>
              <a:spcAft>
                <a:spcPts val="0"/>
              </a:spcAft>
              <a:buClr>
                <a:schemeClr val="dk1"/>
              </a:buClr>
              <a:buSzPts val="1800"/>
              <a:buNone/>
              <a:defRPr/>
            </a:lvl3pPr>
            <a:lvl4pPr marL="1028700" lvl="3" indent="-128588" algn="l">
              <a:lnSpc>
                <a:spcPct val="150000"/>
              </a:lnSpc>
              <a:spcBef>
                <a:spcPts val="281"/>
              </a:spcBef>
              <a:spcAft>
                <a:spcPts val="0"/>
              </a:spcAft>
              <a:buClr>
                <a:schemeClr val="dk1"/>
              </a:buClr>
              <a:buSzPts val="1800"/>
              <a:buNone/>
              <a:defRPr/>
            </a:lvl4pPr>
            <a:lvl5pPr marL="1285875" lvl="4" indent="-128588" algn="l">
              <a:lnSpc>
                <a:spcPct val="150000"/>
              </a:lnSpc>
              <a:spcBef>
                <a:spcPts val="281"/>
              </a:spcBef>
              <a:spcAft>
                <a:spcPts val="0"/>
              </a:spcAft>
              <a:buClr>
                <a:schemeClr val="dk1"/>
              </a:buClr>
              <a:buSzPts val="1800"/>
              <a:buNone/>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
        <p:nvSpPr>
          <p:cNvPr id="23" name="Google Shape;23;p3"/>
          <p:cNvSpPr txBox="1">
            <a:spLocks noGrp="1"/>
          </p:cNvSpPr>
          <p:nvPr>
            <p:ph type="sldNum" idx="12"/>
          </p:nvPr>
        </p:nvSpPr>
        <p:spPr>
          <a:xfrm>
            <a:off x="4335951" y="6488621"/>
            <a:ext cx="472109"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
        <p:nvSpPr>
          <p:cNvPr id="24" name="Google Shape;24;p3"/>
          <p:cNvSpPr txBox="1">
            <a:spLocks noGrp="1"/>
          </p:cNvSpPr>
          <p:nvPr>
            <p:ph type="body" idx="3"/>
          </p:nvPr>
        </p:nvSpPr>
        <p:spPr>
          <a:xfrm>
            <a:off x="1797844" y="1255713"/>
            <a:ext cx="685800" cy="914400"/>
          </a:xfrm>
          <a:prstGeom prst="rect">
            <a:avLst/>
          </a:prstGeom>
          <a:noFill/>
          <a:ln>
            <a:noFill/>
          </a:ln>
        </p:spPr>
        <p:txBody>
          <a:bodyPr spcFirstLastPara="1" wrap="square" lIns="91425" tIns="45700" rIns="91425" bIns="45700" anchor="t" anchorCtr="0">
            <a:normAutofit/>
          </a:bodyPr>
          <a:lstStyle>
            <a:lvl1pPr marL="257175" lvl="0" indent="-128588" algn="l">
              <a:lnSpc>
                <a:spcPct val="150000"/>
              </a:lnSpc>
              <a:spcBef>
                <a:spcPts val="563"/>
              </a:spcBef>
              <a:spcAft>
                <a:spcPts val="0"/>
              </a:spcAft>
              <a:buClr>
                <a:schemeClr val="dk1"/>
              </a:buClr>
              <a:buSzPts val="1800"/>
              <a:buNone/>
              <a:defRPr/>
            </a:lvl1pPr>
            <a:lvl2pPr marL="514350" lvl="1" indent="-128588" algn="l">
              <a:lnSpc>
                <a:spcPct val="150000"/>
              </a:lnSpc>
              <a:spcBef>
                <a:spcPts val="281"/>
              </a:spcBef>
              <a:spcAft>
                <a:spcPts val="0"/>
              </a:spcAft>
              <a:buClr>
                <a:schemeClr val="dk1"/>
              </a:buClr>
              <a:buSzPts val="1800"/>
              <a:buNone/>
              <a:defRPr/>
            </a:lvl2pPr>
            <a:lvl3pPr marL="771525" lvl="2" indent="-128588" algn="l">
              <a:lnSpc>
                <a:spcPct val="150000"/>
              </a:lnSpc>
              <a:spcBef>
                <a:spcPts val="281"/>
              </a:spcBef>
              <a:spcAft>
                <a:spcPts val="0"/>
              </a:spcAft>
              <a:buClr>
                <a:schemeClr val="dk1"/>
              </a:buClr>
              <a:buSzPts val="1800"/>
              <a:buNone/>
              <a:defRPr/>
            </a:lvl3pPr>
            <a:lvl4pPr marL="1028700" lvl="3" indent="-128588" algn="l">
              <a:lnSpc>
                <a:spcPct val="150000"/>
              </a:lnSpc>
              <a:spcBef>
                <a:spcPts val="281"/>
              </a:spcBef>
              <a:spcAft>
                <a:spcPts val="0"/>
              </a:spcAft>
              <a:buClr>
                <a:schemeClr val="dk1"/>
              </a:buClr>
              <a:buSzPts val="1800"/>
              <a:buNone/>
              <a:defRPr/>
            </a:lvl4pPr>
            <a:lvl5pPr marL="1285875" lvl="4" indent="-128588" algn="l">
              <a:lnSpc>
                <a:spcPct val="150000"/>
              </a:lnSpc>
              <a:spcBef>
                <a:spcPts val="281"/>
              </a:spcBef>
              <a:spcAft>
                <a:spcPts val="0"/>
              </a:spcAft>
              <a:buClr>
                <a:schemeClr val="dk1"/>
              </a:buClr>
              <a:buSzPts val="1800"/>
              <a:buNone/>
              <a:defRPr/>
            </a:lvl5pPr>
            <a:lvl6pPr marL="1543050" lvl="5" indent="-192881" algn="l">
              <a:lnSpc>
                <a:spcPct val="90000"/>
              </a:lnSpc>
              <a:spcBef>
                <a:spcPts val="281"/>
              </a:spcBef>
              <a:spcAft>
                <a:spcPts val="0"/>
              </a:spcAft>
              <a:buClr>
                <a:schemeClr val="dk1"/>
              </a:buClr>
              <a:buSzPts val="1800"/>
              <a:buChar char="•"/>
              <a:defRPr/>
            </a:lvl6pPr>
            <a:lvl7pPr marL="1800225" lvl="6" indent="-192881" algn="l">
              <a:lnSpc>
                <a:spcPct val="90000"/>
              </a:lnSpc>
              <a:spcBef>
                <a:spcPts val="281"/>
              </a:spcBef>
              <a:spcAft>
                <a:spcPts val="0"/>
              </a:spcAft>
              <a:buClr>
                <a:schemeClr val="dk1"/>
              </a:buClr>
              <a:buSzPts val="1800"/>
              <a:buChar char="•"/>
              <a:defRPr/>
            </a:lvl7pPr>
            <a:lvl8pPr marL="2057400" lvl="7" indent="-192881" algn="l">
              <a:lnSpc>
                <a:spcPct val="90000"/>
              </a:lnSpc>
              <a:spcBef>
                <a:spcPts val="281"/>
              </a:spcBef>
              <a:spcAft>
                <a:spcPts val="0"/>
              </a:spcAft>
              <a:buClr>
                <a:schemeClr val="dk1"/>
              </a:buClr>
              <a:buSzPts val="1800"/>
              <a:buChar char="•"/>
              <a:defRPr/>
            </a:lvl8pPr>
            <a:lvl9pPr marL="2314575" lvl="8" indent="-192881"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09476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Heavy Al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82488" y="797332"/>
            <a:ext cx="6858001" cy="917125"/>
          </a:xfrm>
        </p:spPr>
        <p:txBody>
          <a:bodyPr bIns="0">
            <a:normAutofit/>
          </a:bodyPr>
          <a:lstStyle>
            <a:lvl1pPr>
              <a:defRPr sz="3675">
                <a:solidFill>
                  <a:srgbClr val="20245E"/>
                </a:solidFill>
              </a:defRPr>
            </a:lvl1pPr>
          </a:lstStyle>
          <a:p>
            <a:r>
              <a:rPr lang="en-US" dirty="0"/>
              <a:t>Alt Text Heavy Slide</a:t>
            </a:r>
          </a:p>
        </p:txBody>
      </p:sp>
      <p:sp>
        <p:nvSpPr>
          <p:cNvPr id="3" name="Content Placeholder 2"/>
          <p:cNvSpPr>
            <a:spLocks noGrp="1"/>
          </p:cNvSpPr>
          <p:nvPr>
            <p:ph idx="1"/>
          </p:nvPr>
        </p:nvSpPr>
        <p:spPr>
          <a:xfrm>
            <a:off x="1082488" y="2599346"/>
            <a:ext cx="6858002" cy="3365519"/>
          </a:xfrm>
        </p:spPr>
        <p:txBody>
          <a:bodyPr>
            <a:normAutofit/>
          </a:bodyPr>
          <a:lstStyle>
            <a:lvl1pPr marL="216694" indent="-216694">
              <a:lnSpc>
                <a:spcPct val="150000"/>
              </a:lnSpc>
              <a:buFont typeface="Arial" panose="020B0604020202020204" pitchFamily="34" charset="0"/>
              <a:buChar char="•"/>
              <a:defRPr sz="1350">
                <a:solidFill>
                  <a:schemeClr val="tx1"/>
                </a:solidFill>
              </a:defRPr>
            </a:lvl1pPr>
            <a:lvl2pPr marL="517922" indent="-175022">
              <a:buFont typeface="Arial" panose="020B0604020202020204" pitchFamily="34" charset="0"/>
              <a:buChar char="•"/>
              <a:defRPr sz="1350">
                <a:solidFill>
                  <a:schemeClr val="tx1"/>
                </a:solidFill>
              </a:defRPr>
            </a:lvl2pPr>
            <a:lvl3pPr marL="942975" indent="-257175">
              <a:buFont typeface="Arial" panose="020B0604020202020204" pitchFamily="34" charset="0"/>
              <a:buChar char="•"/>
              <a:defRPr sz="1500"/>
            </a:lvl3pPr>
            <a:lvl4pPr marL="1243013" indent="-214313">
              <a:buFont typeface="Arial" panose="020B0604020202020204" pitchFamily="34" charset="0"/>
              <a:buChar char="•"/>
              <a:defRPr sz="1350"/>
            </a:lvl4pPr>
            <a:lvl5pPr marL="1585913" indent="-214313">
              <a:buFont typeface="Arial" panose="020B0604020202020204" pitchFamily="34" charset="0"/>
              <a:buChar cha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cxnSp>
        <p:nvCxnSpPr>
          <p:cNvPr id="7" name="Straight Connector 6"/>
          <p:cNvCxnSpPr/>
          <p:nvPr userDrawn="1"/>
        </p:nvCxnSpPr>
        <p:spPr>
          <a:xfrm>
            <a:off x="1177148" y="1752597"/>
            <a:ext cx="1183562" cy="0"/>
          </a:xfrm>
          <a:prstGeom prst="line">
            <a:avLst/>
          </a:prstGeom>
          <a:ln w="19050">
            <a:solidFill>
              <a:srgbClr val="533560"/>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1" hasCustomPrompt="1"/>
          </p:nvPr>
        </p:nvSpPr>
        <p:spPr>
          <a:xfrm>
            <a:off x="1082489" y="1827516"/>
            <a:ext cx="6858000" cy="696913"/>
          </a:xfrm>
        </p:spPr>
        <p:txBody>
          <a:bodyPr>
            <a:normAutofit/>
          </a:bodyPr>
          <a:lstStyle>
            <a:lvl1pPr algn="l">
              <a:defRPr lang="en-US" sz="1350" b="0" baseline="0" dirty="0">
                <a:solidFill>
                  <a:schemeClr val="tx1"/>
                </a:solidFill>
              </a:defRPr>
            </a:lvl1pPr>
          </a:lstStyle>
          <a:p>
            <a:pPr lvl="0"/>
            <a:r>
              <a:rPr lang="en-US" dirty="0"/>
              <a:t>SUB/EXPANDED TITLE HERE</a:t>
            </a:r>
          </a:p>
        </p:txBody>
      </p:sp>
      <p:sp>
        <p:nvSpPr>
          <p:cNvPr id="2" name="Slide Number Placeholder 1">
            <a:extLst>
              <a:ext uri="{FF2B5EF4-FFF2-40B4-BE49-F238E27FC236}">
                <a16:creationId xmlns:a16="http://schemas.microsoft.com/office/drawing/2014/main" id="{76530468-B1EC-48D0-952E-AFCA4A0D93EF}"/>
              </a:ext>
            </a:extLst>
          </p:cNvPr>
          <p:cNvSpPr>
            <a:spLocks noGrp="1"/>
          </p:cNvSpPr>
          <p:nvPr>
            <p:ph type="sldNum" sz="quarter" idx="12"/>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40714519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Alt Graphic Layout">
    <p:spTree>
      <p:nvGrpSpPr>
        <p:cNvPr id="1" name=""/>
        <p:cNvGrpSpPr/>
        <p:nvPr/>
      </p:nvGrpSpPr>
      <p:grpSpPr>
        <a:xfrm>
          <a:off x="0" y="0"/>
          <a:ext cx="0" cy="0"/>
          <a:chOff x="0" y="0"/>
          <a:chExt cx="0" cy="0"/>
        </a:xfrm>
      </p:grpSpPr>
      <p:sp>
        <p:nvSpPr>
          <p:cNvPr id="10" name="Content Placeholder 3"/>
          <p:cNvSpPr>
            <a:spLocks noGrp="1"/>
          </p:cNvSpPr>
          <p:nvPr>
            <p:ph sz="quarter" idx="45"/>
          </p:nvPr>
        </p:nvSpPr>
        <p:spPr>
          <a:xfrm>
            <a:off x="0" y="0"/>
            <a:ext cx="9144000" cy="3048000"/>
          </a:xfrm>
        </p:spPr>
        <p:txBody>
          <a:bodyPr/>
          <a:lstStyle/>
          <a:p>
            <a:pPr lvl="0"/>
            <a:r>
              <a:rPr lang="en-US"/>
              <a:t>Click to edit Master text styles</a:t>
            </a:r>
          </a:p>
        </p:txBody>
      </p:sp>
      <p:sp>
        <p:nvSpPr>
          <p:cNvPr id="11" name="Text Placeholder 34"/>
          <p:cNvSpPr>
            <a:spLocks noGrp="1"/>
          </p:cNvSpPr>
          <p:nvPr>
            <p:ph type="body" sz="quarter" idx="33" hasCustomPrompt="1"/>
          </p:nvPr>
        </p:nvSpPr>
        <p:spPr>
          <a:xfrm>
            <a:off x="634122" y="4418403"/>
            <a:ext cx="2151460" cy="307962"/>
          </a:xfrm>
        </p:spPr>
        <p:txBody>
          <a:bodyPr tIns="0" anchor="ctr" anchorCtr="0"/>
          <a:lstStyle>
            <a:lvl1pPr algn="ctr">
              <a:defRPr sz="1050" i="1" cap="all" spc="75" baseline="0">
                <a:solidFill>
                  <a:schemeClr val="bg2">
                    <a:lumMod val="90000"/>
                    <a:lumOff val="10000"/>
                  </a:schemeClr>
                </a:solidFill>
                <a:latin typeface="Franklin Gothic Book" panose="020B0503020102020204" pitchFamily="34" charset="0"/>
              </a:defRPr>
            </a:lvl1pPr>
            <a:lvl2pPr marL="0" indent="0" algn="ctr">
              <a:spcBef>
                <a:spcPts val="600"/>
              </a:spcBef>
              <a:defRPr sz="1050">
                <a:solidFill>
                  <a:schemeClr val="accent2"/>
                </a:solidFill>
                <a:latin typeface="Calibri Light" panose="020F0302020204030204" pitchFamily="34" charset="0"/>
              </a:defRPr>
            </a:lvl2pPr>
          </a:lstStyle>
          <a:p>
            <a:pPr lvl="0"/>
            <a:r>
              <a:rPr lang="en-US" dirty="0"/>
              <a:t>Section Title</a:t>
            </a:r>
          </a:p>
        </p:txBody>
      </p:sp>
      <p:sp>
        <p:nvSpPr>
          <p:cNvPr id="12" name="Text Placeholder 47"/>
          <p:cNvSpPr>
            <a:spLocks noGrp="1"/>
          </p:cNvSpPr>
          <p:nvPr>
            <p:ph type="body" sz="quarter" idx="34"/>
          </p:nvPr>
        </p:nvSpPr>
        <p:spPr>
          <a:xfrm>
            <a:off x="630492" y="4755329"/>
            <a:ext cx="2158721" cy="1092200"/>
          </a:xfrm>
        </p:spPr>
        <p:txBody>
          <a:bodyPr tIns="0">
            <a:normAutofit/>
          </a:bodyPr>
          <a:lstStyle>
            <a:lvl2pPr marL="0" indent="0" algn="ctr">
              <a:lnSpc>
                <a:spcPct val="150000"/>
              </a:lnSpc>
              <a:defRPr sz="1050">
                <a:solidFill>
                  <a:schemeClr val="bg2">
                    <a:lumMod val="90000"/>
                    <a:lumOff val="10000"/>
                  </a:schemeClr>
                </a:solidFill>
                <a:latin typeface="Calibri Light" panose="020F0302020204030204" pitchFamily="34" charset="0"/>
              </a:defRPr>
            </a:lvl2pPr>
          </a:lstStyle>
          <a:p>
            <a:pPr lvl="1"/>
            <a:endParaRPr lang="en-US" dirty="0"/>
          </a:p>
        </p:txBody>
      </p:sp>
      <p:sp>
        <p:nvSpPr>
          <p:cNvPr id="13" name="Picture Placeholder 8"/>
          <p:cNvSpPr>
            <a:spLocks noGrp="1"/>
          </p:cNvSpPr>
          <p:nvPr>
            <p:ph type="pic" sz="quarter" idx="25"/>
          </p:nvPr>
        </p:nvSpPr>
        <p:spPr>
          <a:xfrm>
            <a:off x="3492640" y="3556114"/>
            <a:ext cx="2155091" cy="691116"/>
          </a:xfrm>
        </p:spPr>
        <p:txBody>
          <a:bodyPr/>
          <a:lstStyle>
            <a:lvl1pPr>
              <a:defRPr>
                <a:solidFill>
                  <a:schemeClr val="bg2">
                    <a:lumMod val="90000"/>
                    <a:lumOff val="10000"/>
                  </a:schemeClr>
                </a:solidFill>
              </a:defRPr>
            </a:lvl1pPr>
          </a:lstStyle>
          <a:p>
            <a:r>
              <a:rPr lang="en-US"/>
              <a:t>Click icon to add picture</a:t>
            </a:r>
            <a:endParaRPr lang="en-US" dirty="0"/>
          </a:p>
        </p:txBody>
      </p:sp>
      <p:sp>
        <p:nvSpPr>
          <p:cNvPr id="14" name="Picture Placeholder 8"/>
          <p:cNvSpPr>
            <a:spLocks noGrp="1"/>
          </p:cNvSpPr>
          <p:nvPr>
            <p:ph type="pic" sz="quarter" idx="26"/>
          </p:nvPr>
        </p:nvSpPr>
        <p:spPr>
          <a:xfrm>
            <a:off x="630492" y="3556114"/>
            <a:ext cx="2155090" cy="691116"/>
          </a:xfrm>
        </p:spPr>
        <p:txBody>
          <a:bodyPr/>
          <a:lstStyle>
            <a:lvl1pPr>
              <a:defRPr>
                <a:solidFill>
                  <a:schemeClr val="bg2">
                    <a:lumMod val="90000"/>
                    <a:lumOff val="10000"/>
                  </a:schemeClr>
                </a:solidFill>
              </a:defRPr>
            </a:lvl1pPr>
          </a:lstStyle>
          <a:p>
            <a:r>
              <a:rPr lang="en-US"/>
              <a:t>Click icon to add picture</a:t>
            </a:r>
            <a:endParaRPr lang="en-US" dirty="0"/>
          </a:p>
        </p:txBody>
      </p:sp>
      <p:sp>
        <p:nvSpPr>
          <p:cNvPr id="15" name="Picture Placeholder 8"/>
          <p:cNvSpPr>
            <a:spLocks noGrp="1"/>
          </p:cNvSpPr>
          <p:nvPr>
            <p:ph type="pic" sz="quarter" idx="27"/>
          </p:nvPr>
        </p:nvSpPr>
        <p:spPr>
          <a:xfrm>
            <a:off x="6334356" y="3586147"/>
            <a:ext cx="2155091" cy="691116"/>
          </a:xfrm>
        </p:spPr>
        <p:txBody>
          <a:bodyPr/>
          <a:lstStyle>
            <a:lvl1pPr>
              <a:defRPr>
                <a:solidFill>
                  <a:schemeClr val="bg2">
                    <a:lumMod val="90000"/>
                    <a:lumOff val="10000"/>
                  </a:schemeClr>
                </a:solidFill>
              </a:defRPr>
            </a:lvl1pPr>
          </a:lstStyle>
          <a:p>
            <a:r>
              <a:rPr lang="en-US"/>
              <a:t>Click icon to add picture</a:t>
            </a:r>
            <a:endParaRPr lang="en-US" dirty="0"/>
          </a:p>
        </p:txBody>
      </p:sp>
      <p:sp>
        <p:nvSpPr>
          <p:cNvPr id="16" name="Text Placeholder 34"/>
          <p:cNvSpPr>
            <a:spLocks noGrp="1"/>
          </p:cNvSpPr>
          <p:nvPr>
            <p:ph type="body" sz="quarter" idx="41" hasCustomPrompt="1"/>
          </p:nvPr>
        </p:nvSpPr>
        <p:spPr>
          <a:xfrm>
            <a:off x="3496271" y="4418403"/>
            <a:ext cx="2151460" cy="307962"/>
          </a:xfrm>
        </p:spPr>
        <p:txBody>
          <a:bodyPr tIns="0" anchor="ctr" anchorCtr="0"/>
          <a:lstStyle>
            <a:lvl1pPr algn="ctr">
              <a:defRPr sz="1050" i="1" cap="all" spc="75" baseline="0">
                <a:solidFill>
                  <a:schemeClr val="bg2">
                    <a:lumMod val="90000"/>
                    <a:lumOff val="10000"/>
                  </a:schemeClr>
                </a:solidFill>
                <a:latin typeface="Franklin Gothic Book" panose="020B0503020102020204" pitchFamily="34" charset="0"/>
              </a:defRPr>
            </a:lvl1pPr>
            <a:lvl2pPr marL="0" indent="0" algn="ctr">
              <a:spcBef>
                <a:spcPts val="600"/>
              </a:spcBef>
              <a:defRPr sz="1050">
                <a:solidFill>
                  <a:schemeClr val="accent2"/>
                </a:solidFill>
                <a:latin typeface="Calibri Light" panose="020F0302020204030204" pitchFamily="34" charset="0"/>
              </a:defRPr>
            </a:lvl2pPr>
          </a:lstStyle>
          <a:p>
            <a:pPr lvl="0"/>
            <a:r>
              <a:rPr lang="en-US" dirty="0"/>
              <a:t>Section Title</a:t>
            </a:r>
          </a:p>
        </p:txBody>
      </p:sp>
      <p:sp>
        <p:nvSpPr>
          <p:cNvPr id="17" name="Text Placeholder 47"/>
          <p:cNvSpPr>
            <a:spLocks noGrp="1"/>
          </p:cNvSpPr>
          <p:nvPr>
            <p:ph type="body" sz="quarter" idx="42"/>
          </p:nvPr>
        </p:nvSpPr>
        <p:spPr>
          <a:xfrm>
            <a:off x="3492640" y="4755329"/>
            <a:ext cx="2158721" cy="1092200"/>
          </a:xfrm>
        </p:spPr>
        <p:txBody>
          <a:bodyPr tIns="0">
            <a:normAutofit/>
          </a:bodyPr>
          <a:lstStyle>
            <a:lvl2pPr marL="0" indent="0" algn="ctr">
              <a:lnSpc>
                <a:spcPct val="150000"/>
              </a:lnSpc>
              <a:defRPr sz="1050">
                <a:solidFill>
                  <a:schemeClr val="bg2">
                    <a:lumMod val="90000"/>
                    <a:lumOff val="10000"/>
                  </a:schemeClr>
                </a:solidFill>
                <a:latin typeface="Calibri Light" panose="020F0302020204030204" pitchFamily="34" charset="0"/>
              </a:defRPr>
            </a:lvl2pPr>
          </a:lstStyle>
          <a:p>
            <a:pPr lvl="1"/>
            <a:endParaRPr lang="en-US" dirty="0"/>
          </a:p>
        </p:txBody>
      </p:sp>
      <p:sp>
        <p:nvSpPr>
          <p:cNvPr id="18" name="Text Placeholder 34"/>
          <p:cNvSpPr>
            <a:spLocks noGrp="1"/>
          </p:cNvSpPr>
          <p:nvPr>
            <p:ph type="body" sz="quarter" idx="43" hasCustomPrompt="1"/>
          </p:nvPr>
        </p:nvSpPr>
        <p:spPr>
          <a:xfrm>
            <a:off x="6334357" y="4418403"/>
            <a:ext cx="2155090" cy="307962"/>
          </a:xfrm>
        </p:spPr>
        <p:txBody>
          <a:bodyPr tIns="0" anchor="ctr" anchorCtr="0"/>
          <a:lstStyle>
            <a:lvl1pPr algn="ctr">
              <a:defRPr sz="1050" i="1" cap="all" spc="75" baseline="0">
                <a:solidFill>
                  <a:schemeClr val="bg2">
                    <a:lumMod val="90000"/>
                    <a:lumOff val="10000"/>
                  </a:schemeClr>
                </a:solidFill>
                <a:latin typeface="Franklin Gothic Book" panose="020B0503020102020204" pitchFamily="34" charset="0"/>
              </a:defRPr>
            </a:lvl1pPr>
            <a:lvl2pPr marL="0" indent="0" algn="ctr">
              <a:spcBef>
                <a:spcPts val="600"/>
              </a:spcBef>
              <a:defRPr sz="1050">
                <a:solidFill>
                  <a:schemeClr val="accent2"/>
                </a:solidFill>
                <a:latin typeface="Calibri Light" panose="020F0302020204030204" pitchFamily="34" charset="0"/>
              </a:defRPr>
            </a:lvl2pPr>
          </a:lstStyle>
          <a:p>
            <a:pPr lvl="0"/>
            <a:r>
              <a:rPr lang="en-US" dirty="0"/>
              <a:t>Section Title</a:t>
            </a:r>
          </a:p>
        </p:txBody>
      </p:sp>
      <p:sp>
        <p:nvSpPr>
          <p:cNvPr id="19" name="Text Placeholder 47"/>
          <p:cNvSpPr>
            <a:spLocks noGrp="1"/>
          </p:cNvSpPr>
          <p:nvPr>
            <p:ph type="body" sz="quarter" idx="44"/>
          </p:nvPr>
        </p:nvSpPr>
        <p:spPr>
          <a:xfrm>
            <a:off x="6334357" y="4755329"/>
            <a:ext cx="2158721" cy="1092200"/>
          </a:xfrm>
        </p:spPr>
        <p:txBody>
          <a:bodyPr tIns="0">
            <a:normAutofit/>
          </a:bodyPr>
          <a:lstStyle>
            <a:lvl2pPr marL="0" indent="0" algn="ctr">
              <a:lnSpc>
                <a:spcPct val="150000"/>
              </a:lnSpc>
              <a:defRPr sz="1050">
                <a:solidFill>
                  <a:schemeClr val="bg2">
                    <a:lumMod val="90000"/>
                    <a:lumOff val="10000"/>
                  </a:schemeClr>
                </a:solidFill>
                <a:latin typeface="Calibri Light" panose="020F0302020204030204" pitchFamily="34" charset="0"/>
              </a:defRPr>
            </a:lvl2pPr>
          </a:lstStyle>
          <a:p>
            <a:pPr lvl="1"/>
            <a:endParaRPr lang="en-US" dirty="0"/>
          </a:p>
        </p:txBody>
      </p:sp>
      <p:sp>
        <p:nvSpPr>
          <p:cNvPr id="2" name="Slide Number Placeholder 1">
            <a:extLst>
              <a:ext uri="{FF2B5EF4-FFF2-40B4-BE49-F238E27FC236}">
                <a16:creationId xmlns:a16="http://schemas.microsoft.com/office/drawing/2014/main" id="{1981F30D-A76B-4E3F-B974-E21F92F16027}"/>
              </a:ext>
            </a:extLst>
          </p:cNvPr>
          <p:cNvSpPr>
            <a:spLocks noGrp="1"/>
          </p:cNvSpPr>
          <p:nvPr>
            <p:ph type="sldNum" sz="quarter" idx="46"/>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1250585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ext Heavy Al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82488" y="797332"/>
            <a:ext cx="6858001" cy="917125"/>
          </a:xfrm>
        </p:spPr>
        <p:txBody>
          <a:bodyPr bIns="0">
            <a:normAutofit/>
          </a:bodyPr>
          <a:lstStyle>
            <a:lvl1pPr>
              <a:defRPr sz="3675">
                <a:solidFill>
                  <a:srgbClr val="20245E"/>
                </a:solidFill>
              </a:defRPr>
            </a:lvl1pPr>
          </a:lstStyle>
          <a:p>
            <a:r>
              <a:rPr lang="en-US" dirty="0"/>
              <a:t>Alt Text Heavy Slide</a:t>
            </a:r>
          </a:p>
        </p:txBody>
      </p:sp>
      <p:sp>
        <p:nvSpPr>
          <p:cNvPr id="3" name="Content Placeholder 2"/>
          <p:cNvSpPr>
            <a:spLocks noGrp="1"/>
          </p:cNvSpPr>
          <p:nvPr>
            <p:ph idx="1"/>
          </p:nvPr>
        </p:nvSpPr>
        <p:spPr>
          <a:xfrm>
            <a:off x="1082488" y="2599346"/>
            <a:ext cx="6858002" cy="3365519"/>
          </a:xfrm>
        </p:spPr>
        <p:txBody>
          <a:bodyPr>
            <a:normAutofit/>
          </a:bodyPr>
          <a:lstStyle>
            <a:lvl1pPr marL="216694" indent="-216694">
              <a:lnSpc>
                <a:spcPct val="150000"/>
              </a:lnSpc>
              <a:buFont typeface="Arial" panose="020B0604020202020204" pitchFamily="34" charset="0"/>
              <a:buChar char="•"/>
              <a:defRPr sz="1350">
                <a:solidFill>
                  <a:schemeClr val="tx1"/>
                </a:solidFill>
              </a:defRPr>
            </a:lvl1pPr>
            <a:lvl2pPr marL="517922" indent="-175022">
              <a:buFont typeface="Arial" panose="020B0604020202020204" pitchFamily="34" charset="0"/>
              <a:buChar char="•"/>
              <a:defRPr sz="1350">
                <a:solidFill>
                  <a:schemeClr val="tx1"/>
                </a:solidFill>
              </a:defRPr>
            </a:lvl2pPr>
            <a:lvl3pPr marL="942975" indent="-257175">
              <a:buFont typeface="Arial" panose="020B0604020202020204" pitchFamily="34" charset="0"/>
              <a:buChar char="•"/>
              <a:defRPr sz="1500"/>
            </a:lvl3pPr>
            <a:lvl4pPr marL="1243013" indent="-214313">
              <a:buFont typeface="Arial" panose="020B0604020202020204" pitchFamily="34" charset="0"/>
              <a:buChar char="•"/>
              <a:defRPr sz="1350"/>
            </a:lvl4pPr>
            <a:lvl5pPr marL="1585913" indent="-214313">
              <a:buFont typeface="Arial" panose="020B0604020202020204" pitchFamily="34" charset="0"/>
              <a:buChar cha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cxnSp>
        <p:nvCxnSpPr>
          <p:cNvPr id="7" name="Straight Connector 6"/>
          <p:cNvCxnSpPr/>
          <p:nvPr userDrawn="1"/>
        </p:nvCxnSpPr>
        <p:spPr>
          <a:xfrm>
            <a:off x="1177148" y="1752597"/>
            <a:ext cx="1183562" cy="0"/>
          </a:xfrm>
          <a:prstGeom prst="line">
            <a:avLst/>
          </a:prstGeom>
          <a:ln w="19050">
            <a:solidFill>
              <a:srgbClr val="533560"/>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1" hasCustomPrompt="1"/>
          </p:nvPr>
        </p:nvSpPr>
        <p:spPr>
          <a:xfrm>
            <a:off x="1082489" y="1827516"/>
            <a:ext cx="6858000" cy="696913"/>
          </a:xfrm>
        </p:spPr>
        <p:txBody>
          <a:bodyPr>
            <a:normAutofit/>
          </a:bodyPr>
          <a:lstStyle>
            <a:lvl1pPr algn="l">
              <a:defRPr lang="en-US" sz="1350" b="0" baseline="0" dirty="0">
                <a:solidFill>
                  <a:schemeClr val="tx1"/>
                </a:solidFill>
              </a:defRPr>
            </a:lvl1pPr>
          </a:lstStyle>
          <a:p>
            <a:pPr lvl="0"/>
            <a:r>
              <a:rPr lang="en-US" dirty="0"/>
              <a:t>SUB/EXPANDED TITLE HERE</a:t>
            </a:r>
          </a:p>
        </p:txBody>
      </p:sp>
      <p:sp>
        <p:nvSpPr>
          <p:cNvPr id="2" name="Slide Number Placeholder 1">
            <a:extLst>
              <a:ext uri="{FF2B5EF4-FFF2-40B4-BE49-F238E27FC236}">
                <a16:creationId xmlns:a16="http://schemas.microsoft.com/office/drawing/2014/main" id="{76530468-B1EC-48D0-952E-AFCA4A0D93EF}"/>
              </a:ext>
            </a:extLst>
          </p:cNvPr>
          <p:cNvSpPr>
            <a:spLocks noGrp="1"/>
          </p:cNvSpPr>
          <p:nvPr>
            <p:ph type="sldNum" sz="quarter" idx="12"/>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77010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ext Heavy Al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82488" y="797332"/>
            <a:ext cx="6858001" cy="917125"/>
          </a:xfrm>
        </p:spPr>
        <p:txBody>
          <a:bodyPr bIns="0">
            <a:normAutofit/>
          </a:bodyPr>
          <a:lstStyle>
            <a:lvl1pPr>
              <a:defRPr sz="3675">
                <a:solidFill>
                  <a:srgbClr val="20245E"/>
                </a:solidFill>
              </a:defRPr>
            </a:lvl1pPr>
          </a:lstStyle>
          <a:p>
            <a:r>
              <a:rPr lang="en-US" dirty="0"/>
              <a:t>Alt Text Heavy Slide</a:t>
            </a:r>
          </a:p>
        </p:txBody>
      </p:sp>
      <p:sp>
        <p:nvSpPr>
          <p:cNvPr id="3" name="Content Placeholder 2"/>
          <p:cNvSpPr>
            <a:spLocks noGrp="1"/>
          </p:cNvSpPr>
          <p:nvPr>
            <p:ph idx="1"/>
          </p:nvPr>
        </p:nvSpPr>
        <p:spPr>
          <a:xfrm>
            <a:off x="1082488" y="2599346"/>
            <a:ext cx="6858002" cy="3365519"/>
          </a:xfrm>
        </p:spPr>
        <p:txBody>
          <a:bodyPr>
            <a:normAutofit/>
          </a:bodyPr>
          <a:lstStyle>
            <a:lvl1pPr marL="216694" indent="-216694">
              <a:lnSpc>
                <a:spcPct val="150000"/>
              </a:lnSpc>
              <a:buFont typeface="Arial" panose="020B0604020202020204" pitchFamily="34" charset="0"/>
              <a:buChar char="•"/>
              <a:defRPr sz="1350">
                <a:solidFill>
                  <a:schemeClr val="tx1"/>
                </a:solidFill>
              </a:defRPr>
            </a:lvl1pPr>
            <a:lvl2pPr marL="517922" indent="-175022">
              <a:buFont typeface="Arial" panose="020B0604020202020204" pitchFamily="34" charset="0"/>
              <a:buChar char="•"/>
              <a:defRPr sz="1350">
                <a:solidFill>
                  <a:schemeClr val="tx1"/>
                </a:solidFill>
              </a:defRPr>
            </a:lvl2pPr>
            <a:lvl3pPr marL="942975" indent="-257175">
              <a:buFont typeface="Arial" panose="020B0604020202020204" pitchFamily="34" charset="0"/>
              <a:buChar char="•"/>
              <a:defRPr sz="1500"/>
            </a:lvl3pPr>
            <a:lvl4pPr marL="1243013" indent="-214313">
              <a:buFont typeface="Arial" panose="020B0604020202020204" pitchFamily="34" charset="0"/>
              <a:buChar char="•"/>
              <a:defRPr sz="1350"/>
            </a:lvl4pPr>
            <a:lvl5pPr marL="1585913" indent="-214313">
              <a:buFont typeface="Arial" panose="020B0604020202020204" pitchFamily="34" charset="0"/>
              <a:buChar cha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cxnSp>
        <p:nvCxnSpPr>
          <p:cNvPr id="7" name="Straight Connector 6"/>
          <p:cNvCxnSpPr/>
          <p:nvPr userDrawn="1"/>
        </p:nvCxnSpPr>
        <p:spPr>
          <a:xfrm>
            <a:off x="1177148" y="1752597"/>
            <a:ext cx="1183562" cy="0"/>
          </a:xfrm>
          <a:prstGeom prst="line">
            <a:avLst/>
          </a:prstGeom>
          <a:ln w="19050">
            <a:solidFill>
              <a:srgbClr val="533560"/>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1" hasCustomPrompt="1"/>
          </p:nvPr>
        </p:nvSpPr>
        <p:spPr>
          <a:xfrm>
            <a:off x="1082489" y="1827516"/>
            <a:ext cx="6858000" cy="696913"/>
          </a:xfrm>
        </p:spPr>
        <p:txBody>
          <a:bodyPr>
            <a:normAutofit/>
          </a:bodyPr>
          <a:lstStyle>
            <a:lvl1pPr algn="l">
              <a:defRPr lang="en-US" sz="1350" b="0" baseline="0" dirty="0">
                <a:solidFill>
                  <a:schemeClr val="tx1"/>
                </a:solidFill>
              </a:defRPr>
            </a:lvl1pPr>
          </a:lstStyle>
          <a:p>
            <a:pPr lvl="0"/>
            <a:r>
              <a:rPr lang="en-US" dirty="0"/>
              <a:t>SUB/EXPANDED TITLE HERE</a:t>
            </a:r>
          </a:p>
        </p:txBody>
      </p:sp>
      <p:sp>
        <p:nvSpPr>
          <p:cNvPr id="2" name="Slide Number Placeholder 1">
            <a:extLst>
              <a:ext uri="{FF2B5EF4-FFF2-40B4-BE49-F238E27FC236}">
                <a16:creationId xmlns:a16="http://schemas.microsoft.com/office/drawing/2014/main" id="{76530468-B1EC-48D0-952E-AFCA4A0D93EF}"/>
              </a:ext>
            </a:extLst>
          </p:cNvPr>
          <p:cNvSpPr>
            <a:spLocks noGrp="1"/>
          </p:cNvSpPr>
          <p:nvPr>
            <p:ph type="sldNum" sz="quarter" idx="12"/>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790634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Text Heavy Al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82488" y="797332"/>
            <a:ext cx="6858001" cy="917125"/>
          </a:xfrm>
        </p:spPr>
        <p:txBody>
          <a:bodyPr bIns="0">
            <a:normAutofit/>
          </a:bodyPr>
          <a:lstStyle>
            <a:lvl1pPr>
              <a:defRPr sz="3675">
                <a:solidFill>
                  <a:srgbClr val="20245E"/>
                </a:solidFill>
              </a:defRPr>
            </a:lvl1pPr>
          </a:lstStyle>
          <a:p>
            <a:r>
              <a:rPr lang="en-US" dirty="0"/>
              <a:t>Alt Text Heavy Slide</a:t>
            </a:r>
          </a:p>
        </p:txBody>
      </p:sp>
      <p:sp>
        <p:nvSpPr>
          <p:cNvPr id="3" name="Content Placeholder 2"/>
          <p:cNvSpPr>
            <a:spLocks noGrp="1"/>
          </p:cNvSpPr>
          <p:nvPr>
            <p:ph idx="1"/>
          </p:nvPr>
        </p:nvSpPr>
        <p:spPr>
          <a:xfrm>
            <a:off x="1082488" y="2599346"/>
            <a:ext cx="6858002" cy="3365519"/>
          </a:xfrm>
        </p:spPr>
        <p:txBody>
          <a:bodyPr>
            <a:normAutofit/>
          </a:bodyPr>
          <a:lstStyle>
            <a:lvl1pPr marL="216694" indent="-216694">
              <a:lnSpc>
                <a:spcPct val="150000"/>
              </a:lnSpc>
              <a:buFont typeface="Arial" panose="020B0604020202020204" pitchFamily="34" charset="0"/>
              <a:buChar char="•"/>
              <a:defRPr sz="1350">
                <a:solidFill>
                  <a:schemeClr val="tx1"/>
                </a:solidFill>
              </a:defRPr>
            </a:lvl1pPr>
            <a:lvl2pPr marL="517922" indent="-175022">
              <a:buFont typeface="Arial" panose="020B0604020202020204" pitchFamily="34" charset="0"/>
              <a:buChar char="•"/>
              <a:defRPr sz="1350">
                <a:solidFill>
                  <a:schemeClr val="tx1"/>
                </a:solidFill>
              </a:defRPr>
            </a:lvl2pPr>
            <a:lvl3pPr marL="942975" indent="-257175">
              <a:buFont typeface="Arial" panose="020B0604020202020204" pitchFamily="34" charset="0"/>
              <a:buChar char="•"/>
              <a:defRPr sz="1500"/>
            </a:lvl3pPr>
            <a:lvl4pPr marL="1243013" indent="-214313">
              <a:buFont typeface="Arial" panose="020B0604020202020204" pitchFamily="34" charset="0"/>
              <a:buChar char="•"/>
              <a:defRPr sz="1350"/>
            </a:lvl4pPr>
            <a:lvl5pPr marL="1585913" indent="-214313">
              <a:buFont typeface="Arial" panose="020B0604020202020204" pitchFamily="34" charset="0"/>
              <a:buChar cha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cxnSp>
        <p:nvCxnSpPr>
          <p:cNvPr id="7" name="Straight Connector 6"/>
          <p:cNvCxnSpPr/>
          <p:nvPr userDrawn="1"/>
        </p:nvCxnSpPr>
        <p:spPr>
          <a:xfrm>
            <a:off x="1177148" y="1752597"/>
            <a:ext cx="1183562" cy="0"/>
          </a:xfrm>
          <a:prstGeom prst="line">
            <a:avLst/>
          </a:prstGeom>
          <a:ln w="19050">
            <a:solidFill>
              <a:srgbClr val="533560"/>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1" hasCustomPrompt="1"/>
          </p:nvPr>
        </p:nvSpPr>
        <p:spPr>
          <a:xfrm>
            <a:off x="1082489" y="1827516"/>
            <a:ext cx="6858000" cy="696913"/>
          </a:xfrm>
        </p:spPr>
        <p:txBody>
          <a:bodyPr>
            <a:normAutofit/>
          </a:bodyPr>
          <a:lstStyle>
            <a:lvl1pPr algn="l">
              <a:defRPr lang="en-US" sz="1350" b="0" baseline="0" dirty="0">
                <a:solidFill>
                  <a:schemeClr val="tx1"/>
                </a:solidFill>
              </a:defRPr>
            </a:lvl1pPr>
          </a:lstStyle>
          <a:p>
            <a:pPr lvl="0"/>
            <a:r>
              <a:rPr lang="en-US" dirty="0"/>
              <a:t>SUB/EXPANDED TITLE HERE</a:t>
            </a:r>
          </a:p>
        </p:txBody>
      </p:sp>
      <p:sp>
        <p:nvSpPr>
          <p:cNvPr id="2" name="Slide Number Placeholder 1">
            <a:extLst>
              <a:ext uri="{FF2B5EF4-FFF2-40B4-BE49-F238E27FC236}">
                <a16:creationId xmlns:a16="http://schemas.microsoft.com/office/drawing/2014/main" id="{76530468-B1EC-48D0-952E-AFCA4A0D93EF}"/>
              </a:ext>
            </a:extLst>
          </p:cNvPr>
          <p:cNvSpPr>
            <a:spLocks noGrp="1"/>
          </p:cNvSpPr>
          <p:nvPr>
            <p:ph type="sldNum" sz="quarter" idx="12"/>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1301832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Text Heavy Al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82488" y="797332"/>
            <a:ext cx="6858001" cy="917125"/>
          </a:xfrm>
        </p:spPr>
        <p:txBody>
          <a:bodyPr bIns="0">
            <a:normAutofit/>
          </a:bodyPr>
          <a:lstStyle>
            <a:lvl1pPr>
              <a:defRPr sz="3675">
                <a:solidFill>
                  <a:srgbClr val="20245E"/>
                </a:solidFill>
              </a:defRPr>
            </a:lvl1pPr>
          </a:lstStyle>
          <a:p>
            <a:r>
              <a:rPr lang="en-US" dirty="0"/>
              <a:t>Alt Text Heavy Slide</a:t>
            </a:r>
          </a:p>
        </p:txBody>
      </p:sp>
      <p:sp>
        <p:nvSpPr>
          <p:cNvPr id="3" name="Content Placeholder 2"/>
          <p:cNvSpPr>
            <a:spLocks noGrp="1"/>
          </p:cNvSpPr>
          <p:nvPr>
            <p:ph idx="1"/>
          </p:nvPr>
        </p:nvSpPr>
        <p:spPr>
          <a:xfrm>
            <a:off x="1082488" y="2599346"/>
            <a:ext cx="6858002" cy="3365519"/>
          </a:xfrm>
        </p:spPr>
        <p:txBody>
          <a:bodyPr>
            <a:normAutofit/>
          </a:bodyPr>
          <a:lstStyle>
            <a:lvl1pPr marL="216694" indent="-216694">
              <a:lnSpc>
                <a:spcPct val="150000"/>
              </a:lnSpc>
              <a:buFont typeface="Arial" panose="020B0604020202020204" pitchFamily="34" charset="0"/>
              <a:buChar char="•"/>
              <a:defRPr sz="1350">
                <a:solidFill>
                  <a:schemeClr val="tx1"/>
                </a:solidFill>
              </a:defRPr>
            </a:lvl1pPr>
            <a:lvl2pPr marL="517922" indent="-175022">
              <a:buFont typeface="Arial" panose="020B0604020202020204" pitchFamily="34" charset="0"/>
              <a:buChar char="•"/>
              <a:defRPr sz="1350">
                <a:solidFill>
                  <a:schemeClr val="tx1"/>
                </a:solidFill>
              </a:defRPr>
            </a:lvl2pPr>
            <a:lvl3pPr marL="942975" indent="-257175">
              <a:buFont typeface="Arial" panose="020B0604020202020204" pitchFamily="34" charset="0"/>
              <a:buChar char="•"/>
              <a:defRPr sz="1500"/>
            </a:lvl3pPr>
            <a:lvl4pPr marL="1243013" indent="-214313">
              <a:buFont typeface="Arial" panose="020B0604020202020204" pitchFamily="34" charset="0"/>
              <a:buChar char="•"/>
              <a:defRPr sz="1350"/>
            </a:lvl4pPr>
            <a:lvl5pPr marL="1585913" indent="-214313">
              <a:buFont typeface="Arial" panose="020B0604020202020204" pitchFamily="34" charset="0"/>
              <a:buChar char="•"/>
              <a:defRPr sz="13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p:txBody>
      </p:sp>
      <p:cxnSp>
        <p:nvCxnSpPr>
          <p:cNvPr id="7" name="Straight Connector 6"/>
          <p:cNvCxnSpPr/>
          <p:nvPr userDrawn="1"/>
        </p:nvCxnSpPr>
        <p:spPr>
          <a:xfrm>
            <a:off x="1177148" y="1752597"/>
            <a:ext cx="1183562" cy="0"/>
          </a:xfrm>
          <a:prstGeom prst="line">
            <a:avLst/>
          </a:prstGeom>
          <a:ln w="19050">
            <a:solidFill>
              <a:srgbClr val="533560"/>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1" hasCustomPrompt="1"/>
          </p:nvPr>
        </p:nvSpPr>
        <p:spPr>
          <a:xfrm>
            <a:off x="1082489" y="1827516"/>
            <a:ext cx="6858000" cy="696913"/>
          </a:xfrm>
        </p:spPr>
        <p:txBody>
          <a:bodyPr>
            <a:normAutofit/>
          </a:bodyPr>
          <a:lstStyle>
            <a:lvl1pPr algn="l">
              <a:defRPr lang="en-US" sz="1350" b="0" baseline="0" dirty="0">
                <a:solidFill>
                  <a:schemeClr val="tx1"/>
                </a:solidFill>
              </a:defRPr>
            </a:lvl1pPr>
          </a:lstStyle>
          <a:p>
            <a:pPr lvl="0"/>
            <a:r>
              <a:rPr lang="en-US" dirty="0"/>
              <a:t>SUB/EXPANDED TITLE HERE</a:t>
            </a:r>
          </a:p>
        </p:txBody>
      </p:sp>
      <p:sp>
        <p:nvSpPr>
          <p:cNvPr id="2" name="Slide Number Placeholder 1">
            <a:extLst>
              <a:ext uri="{FF2B5EF4-FFF2-40B4-BE49-F238E27FC236}">
                <a16:creationId xmlns:a16="http://schemas.microsoft.com/office/drawing/2014/main" id="{76530468-B1EC-48D0-952E-AFCA4A0D93EF}"/>
              </a:ext>
            </a:extLst>
          </p:cNvPr>
          <p:cNvSpPr>
            <a:spLocks noGrp="1"/>
          </p:cNvSpPr>
          <p:nvPr>
            <p:ph type="sldNum" sz="quarter" idx="12"/>
          </p:nvPr>
        </p:nvSpPr>
        <p:spPr/>
        <p:txBody>
          <a:bodyPr/>
          <a:lstStyle/>
          <a:p>
            <a:fld id="{3AE95578-53E6-4B9F-B106-62E1C730BF25}" type="slidenum">
              <a:rPr lang="en-US" smtClean="0"/>
              <a:pPr/>
              <a:t>‹#›</a:t>
            </a:fld>
            <a:endParaRPr lang="en-US"/>
          </a:p>
        </p:txBody>
      </p:sp>
    </p:spTree>
    <p:extLst>
      <p:ext uri="{BB962C8B-B14F-4D97-AF65-F5344CB8AC3E}">
        <p14:creationId xmlns:p14="http://schemas.microsoft.com/office/powerpoint/2010/main" val="381456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49" y="0"/>
            <a:ext cx="1226705"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3" name="Chart Placeholder 2">
            <a:extLst>
              <a:ext uri="{FF2B5EF4-FFF2-40B4-BE49-F238E27FC236}">
                <a16:creationId xmlns:a16="http://schemas.microsoft.com/office/drawing/2014/main" id="{F98AE137-6100-48EE-8247-B0CFFEF8A1C5}"/>
              </a:ext>
            </a:extLst>
          </p:cNvPr>
          <p:cNvSpPr>
            <a:spLocks noGrp="1"/>
          </p:cNvSpPr>
          <p:nvPr>
            <p:ph type="chart" sz="quarter" idx="14"/>
          </p:nvPr>
        </p:nvSpPr>
        <p:spPr>
          <a:xfrm>
            <a:off x="239713" y="1087439"/>
            <a:ext cx="8664575" cy="4728756"/>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icon to add chart</a:t>
            </a:r>
          </a:p>
        </p:txBody>
      </p:sp>
      <p:sp>
        <p:nvSpPr>
          <p:cNvPr id="19" name="Text Placeholder 5">
            <a:extLst>
              <a:ext uri="{FF2B5EF4-FFF2-40B4-BE49-F238E27FC236}">
                <a16:creationId xmlns:a16="http://schemas.microsoft.com/office/drawing/2014/main" id="{E70E3727-9146-4C4C-8018-F39874897CB9}"/>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310260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0099" y="3381377"/>
            <a:ext cx="7543800" cy="1470025"/>
          </a:xfrm>
        </p:spPr>
        <p:txBody>
          <a:bodyPr>
            <a:normAutofit/>
          </a:bodyPr>
          <a:lstStyle>
            <a:lvl1pPr>
              <a:defRPr sz="3200"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1371599" y="4851400"/>
            <a:ext cx="6400800" cy="1219200"/>
          </a:xfrm>
        </p:spPr>
        <p:txBody>
          <a:bodyPr>
            <a:normAutofit/>
          </a:bodyPr>
          <a:lstStyle>
            <a:lvl1pPr marL="0" indent="0" algn="ctr">
              <a:buNone/>
              <a:defRPr sz="2400" b="1" baseline="0">
                <a:solidFill>
                  <a:srgbClr val="454545"/>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9266" y="433918"/>
            <a:ext cx="1845469" cy="2460625"/>
          </a:xfrm>
          <a:prstGeom prst="rect">
            <a:avLst/>
          </a:prstGeom>
        </p:spPr>
      </p:pic>
    </p:spTree>
    <p:extLst>
      <p:ext uri="{BB962C8B-B14F-4D97-AF65-F5344CB8AC3E}">
        <p14:creationId xmlns:p14="http://schemas.microsoft.com/office/powerpoint/2010/main" val="305909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092068"/>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Clr>
                <a:srgbClr val="582831"/>
              </a:buClr>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31" indent="-285743">
              <a:buClr>
                <a:srgbClr val="092068"/>
              </a:buClr>
              <a:buFont typeface="Wingdings" panose="05000000000000000000" pitchFamily="2" charset="2"/>
              <a:buChar char="§"/>
              <a:defRPr sz="2000">
                <a:solidFill>
                  <a:srgbClr val="454545"/>
                </a:solidFill>
                <a:latin typeface="Franklin Gothic Book" panose="020B0503020102020204" pitchFamily="34" charset="0"/>
              </a:defRPr>
            </a:lvl2pPr>
            <a:lvl3pPr marL="1142972" indent="-228594">
              <a:buClr>
                <a:srgbClr val="6C82A7"/>
              </a:buClr>
              <a:buFont typeface="Wingdings" panose="05000000000000000000" pitchFamily="2" charset="2"/>
              <a:buChar char="ü"/>
              <a:defRPr sz="180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17" name="Group 16"/>
          <p:cNvGrpSpPr/>
          <p:nvPr userDrawn="1"/>
        </p:nvGrpSpPr>
        <p:grpSpPr>
          <a:xfrm>
            <a:off x="457200" y="1320800"/>
            <a:ext cx="82296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739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sp>
        <p:nvSpPr>
          <p:cNvPr id="3" name="Content Placeholder 2"/>
          <p:cNvSpPr>
            <a:spLocks noGrp="1"/>
          </p:cNvSpPr>
          <p:nvPr>
            <p:ph sz="half" idx="1"/>
          </p:nvPr>
        </p:nvSpPr>
        <p:spPr>
          <a:xfrm>
            <a:off x="457200" y="1498600"/>
            <a:ext cx="4038600" cy="4368800"/>
          </a:xfrm>
        </p:spPr>
        <p:txBody>
          <a:bodyPr/>
          <a:lstStyle>
            <a:lvl1pPr marL="342892" indent="-342892">
              <a:buClr>
                <a:srgbClr val="582831"/>
              </a:buClr>
              <a:buFont typeface="Arial" panose="020B0604020202020204" pitchFamily="34" charset="0"/>
              <a:buChar char="•"/>
              <a:defRPr sz="2200">
                <a:solidFill>
                  <a:srgbClr val="454545"/>
                </a:solidFill>
              </a:defRPr>
            </a:lvl1pPr>
            <a:lvl2pPr marL="742931" indent="-285743">
              <a:buClr>
                <a:srgbClr val="092068"/>
              </a:buClr>
              <a:buFont typeface="Wingdings" panose="05000000000000000000" pitchFamily="2" charset="2"/>
              <a:buChar char="§"/>
              <a:defRPr sz="2000">
                <a:solidFill>
                  <a:srgbClr val="454545"/>
                </a:solidFill>
              </a:defRPr>
            </a:lvl2pPr>
            <a:lvl3pPr marL="1142972" indent="-228594">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080" indent="-342892" algn="l" defTabSz="914378"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25" name="Group 24"/>
          <p:cNvGrpSpPr/>
          <p:nvPr userDrawn="1"/>
        </p:nvGrpSpPr>
        <p:grpSpPr>
          <a:xfrm>
            <a:off x="457200" y="1320800"/>
            <a:ext cx="8229600" cy="0"/>
            <a:chOff x="457200" y="990600"/>
            <a:chExt cx="8229600" cy="0"/>
          </a:xfrm>
        </p:grpSpPr>
        <p:cxnSp>
          <p:nvCxnSpPr>
            <p:cNvPr id="26" name="Straight Connector 25"/>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94347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sp>
        <p:nvSpPr>
          <p:cNvPr id="9" name="TextBox 8"/>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23" name="Group 22"/>
          <p:cNvGrpSpPr/>
          <p:nvPr userDrawn="1"/>
        </p:nvGrpSpPr>
        <p:grpSpPr>
          <a:xfrm>
            <a:off x="457200" y="1320800"/>
            <a:ext cx="8229600" cy="0"/>
            <a:chOff x="457200" y="990600"/>
            <a:chExt cx="8229600" cy="0"/>
          </a:xfrm>
        </p:grpSpPr>
        <p:cxnSp>
          <p:nvCxnSpPr>
            <p:cNvPr id="24" name="Straight Connector 23"/>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8191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TextBox 7"/>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Tree>
    <p:extLst>
      <p:ext uri="{BB962C8B-B14F-4D97-AF65-F5344CB8AC3E}">
        <p14:creationId xmlns:p14="http://schemas.microsoft.com/office/powerpoint/2010/main" val="185993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4"/>
            <a:ext cx="4040188" cy="639763"/>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535114"/>
            <a:ext cx="4041775" cy="639763"/>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endParaRPr lang="en-US" dirty="0">
              <a:solidFill>
                <a:prstClr val="black"/>
              </a:solidFill>
            </a:endParaRPr>
          </a:p>
        </p:txBody>
      </p:sp>
      <p:sp>
        <p:nvSpPr>
          <p:cNvPr id="9" name="Slide Number Placeholder 5"/>
          <p:cNvSpPr>
            <a:spLocks noGrp="1"/>
          </p:cNvSpPr>
          <p:nvPr>
            <p:ph type="sldNum" sz="quarter" idx="12"/>
          </p:nvPr>
        </p:nvSpPr>
        <p:spPr/>
        <p:txBody>
          <a:bodyPr/>
          <a:lstStyle>
            <a:lvl1pPr>
              <a:defRPr/>
            </a:lvl1pPr>
          </a:lstStyle>
          <a:p>
            <a:fld id="{B263A81A-881C-4E24-83E5-F09FE99356E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1075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0099" y="3381377"/>
            <a:ext cx="7543800" cy="1470025"/>
          </a:xfrm>
        </p:spPr>
        <p:txBody>
          <a:bodyPr>
            <a:normAutofit/>
          </a:bodyPr>
          <a:lstStyle>
            <a:lvl1pPr>
              <a:defRPr sz="3200" b="1" baseline="0">
                <a:solidFill>
                  <a:srgbClr val="092068"/>
                </a:solidFill>
                <a:latin typeface="Franklin Gothic Medium" panose="020B0603020102020204" pitchFamily="34" charset="0"/>
              </a:defRPr>
            </a:lvl1pPr>
          </a:lstStyle>
          <a:p>
            <a:r>
              <a:rPr lang="en-US" dirty="0"/>
              <a:t>Title, Franklin Gothic Medium, 32pt</a:t>
            </a:r>
          </a:p>
        </p:txBody>
      </p:sp>
      <p:sp>
        <p:nvSpPr>
          <p:cNvPr id="3" name="Subtitle 2"/>
          <p:cNvSpPr>
            <a:spLocks noGrp="1"/>
          </p:cNvSpPr>
          <p:nvPr>
            <p:ph type="subTitle" idx="1" hasCustomPrompt="1"/>
          </p:nvPr>
        </p:nvSpPr>
        <p:spPr>
          <a:xfrm>
            <a:off x="1371599" y="4851400"/>
            <a:ext cx="6400800" cy="1219200"/>
          </a:xfrm>
        </p:spPr>
        <p:txBody>
          <a:bodyPr>
            <a:normAutofit/>
          </a:bodyPr>
          <a:lstStyle>
            <a:lvl1pPr marL="0" indent="0" algn="ctr">
              <a:buNone/>
              <a:defRPr sz="2400" b="1" baseline="0">
                <a:solidFill>
                  <a:srgbClr val="454545"/>
                </a:solidFill>
                <a:latin typeface="Franklin Gothic Book" panose="020B05030201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9266" y="433918"/>
            <a:ext cx="1845469" cy="2460625"/>
          </a:xfrm>
          <a:prstGeom prst="rect">
            <a:avLst/>
          </a:prstGeom>
        </p:spPr>
      </p:pic>
    </p:spTree>
    <p:extLst>
      <p:ext uri="{BB962C8B-B14F-4D97-AF65-F5344CB8AC3E}">
        <p14:creationId xmlns:p14="http://schemas.microsoft.com/office/powerpoint/2010/main" val="2492052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baseline="0">
                <a:solidFill>
                  <a:srgbClr val="092068"/>
                </a:solidFill>
              </a:defRPr>
            </a:lvl1pPr>
          </a:lstStyle>
          <a:p>
            <a:r>
              <a:rPr lang="en-US" dirty="0"/>
              <a:t>Different title per slide, Franklin Gothic Medium 28pt</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Clr>
                <a:srgbClr val="582831"/>
              </a:buClr>
              <a:buSzPct val="125000"/>
              <a:buFont typeface="Arial" panose="020B0604020202020204" pitchFamily="34" charset="0"/>
              <a:buChar char="•"/>
              <a:defRPr sz="2200">
                <a:solidFill>
                  <a:srgbClr val="454545"/>
                </a:solidFill>
                <a:latin typeface="Franklin Gothic Book" panose="020B0503020102020204" pitchFamily="34" charset="0"/>
              </a:defRPr>
            </a:lvl1pPr>
            <a:lvl2pPr marL="742931" indent="-285743">
              <a:buClr>
                <a:srgbClr val="092068"/>
              </a:buClr>
              <a:buFont typeface="Wingdings" panose="05000000000000000000" pitchFamily="2" charset="2"/>
              <a:buChar char="§"/>
              <a:defRPr sz="2000">
                <a:solidFill>
                  <a:srgbClr val="454545"/>
                </a:solidFill>
                <a:latin typeface="Franklin Gothic Book" panose="020B0503020102020204" pitchFamily="34" charset="0"/>
              </a:defRPr>
            </a:lvl2pPr>
            <a:lvl3pPr marL="1142972" indent="-228594">
              <a:buClr>
                <a:srgbClr val="6C82A7"/>
              </a:buClr>
              <a:buFont typeface="Wingdings" panose="05000000000000000000" pitchFamily="2" charset="2"/>
              <a:buChar char="ü"/>
              <a:defRPr sz="1800">
                <a:solidFill>
                  <a:srgbClr val="454545"/>
                </a:solidFill>
                <a:latin typeface="Franklin Gothic Book" panose="020B0503020102020204" pitchFamily="34" charset="0"/>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4" name="TextBox 3"/>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17" name="Group 16"/>
          <p:cNvGrpSpPr/>
          <p:nvPr userDrawn="1"/>
        </p:nvGrpSpPr>
        <p:grpSpPr>
          <a:xfrm>
            <a:off x="457200" y="1320800"/>
            <a:ext cx="8229600" cy="0"/>
            <a:chOff x="457200" y="990600"/>
            <a:chExt cx="8229600" cy="0"/>
          </a:xfrm>
        </p:grpSpPr>
        <p:cxnSp>
          <p:nvCxnSpPr>
            <p:cNvPr id="18" name="Straight Connector 17"/>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677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sp>
        <p:nvSpPr>
          <p:cNvPr id="3" name="Content Placeholder 2"/>
          <p:cNvSpPr>
            <a:spLocks noGrp="1"/>
          </p:cNvSpPr>
          <p:nvPr>
            <p:ph sz="half" idx="1"/>
          </p:nvPr>
        </p:nvSpPr>
        <p:spPr>
          <a:xfrm>
            <a:off x="457200" y="1498600"/>
            <a:ext cx="4038600" cy="4368800"/>
          </a:xfrm>
        </p:spPr>
        <p:txBody>
          <a:bodyPr/>
          <a:lstStyle>
            <a:lvl1pPr marL="342892" indent="-342892">
              <a:buClr>
                <a:srgbClr val="582831"/>
              </a:buClr>
              <a:buFont typeface="Arial" panose="020B0604020202020204" pitchFamily="34" charset="0"/>
              <a:buChar char="•"/>
              <a:defRPr sz="2200">
                <a:solidFill>
                  <a:srgbClr val="454545"/>
                </a:solidFill>
              </a:defRPr>
            </a:lvl1pPr>
            <a:lvl2pPr marL="742931" indent="-285743">
              <a:buClr>
                <a:srgbClr val="092068"/>
              </a:buClr>
              <a:buFont typeface="Wingdings" panose="05000000000000000000" pitchFamily="2" charset="2"/>
              <a:buChar char="§"/>
              <a:defRPr sz="2000">
                <a:solidFill>
                  <a:srgbClr val="454545"/>
                </a:solidFill>
              </a:defRPr>
            </a:lvl2pPr>
            <a:lvl3pPr marL="1142972" indent="-228594">
              <a:buFont typeface="Wingdings" panose="05000000000000000000" pitchFamily="2" charset="2"/>
              <a:buChar char="ü"/>
              <a:defRPr sz="1800">
                <a:solidFill>
                  <a:srgbClr val="454545"/>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Clr>
                <a:srgbClr val="582831"/>
              </a:buClr>
              <a:buFont typeface="Arial" panose="020B0604020202020204" pitchFamily="34" charset="0"/>
              <a:buChar char="•"/>
              <a:defRPr lang="en-US" sz="2200" kern="1200" dirty="0" smtClean="0">
                <a:solidFill>
                  <a:srgbClr val="454545"/>
                </a:solidFill>
                <a:latin typeface="+mn-lt"/>
                <a:ea typeface="+mn-ea"/>
                <a:cs typeface="+mn-cs"/>
              </a:defRPr>
            </a:lvl1pPr>
            <a:lvl2pPr marL="800080" indent="-342892" algn="l" defTabSz="914378" rtl="0" eaLnBrk="1" latinLnBrk="0" hangingPunct="1">
              <a:spcBef>
                <a:spcPct val="20000"/>
              </a:spcBef>
              <a:buClr>
                <a:srgbClr val="092068"/>
              </a:buClr>
              <a:buFont typeface="Wingdings" panose="05000000000000000000" pitchFamily="2" charset="2"/>
              <a:buChar char="§"/>
              <a:defRPr lang="en-US" sz="2000" kern="1200" dirty="0" smtClean="0">
                <a:solidFill>
                  <a:srgbClr val="454545"/>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800" kern="1200" dirty="0" smtClean="0">
                <a:solidFill>
                  <a:srgbClr val="454545"/>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25" name="Group 24"/>
          <p:cNvGrpSpPr/>
          <p:nvPr userDrawn="1"/>
        </p:nvGrpSpPr>
        <p:grpSpPr>
          <a:xfrm>
            <a:off x="457200" y="1320800"/>
            <a:ext cx="8229600" cy="0"/>
            <a:chOff x="457200" y="990600"/>
            <a:chExt cx="8229600" cy="0"/>
          </a:xfrm>
        </p:grpSpPr>
        <p:cxnSp>
          <p:nvCxnSpPr>
            <p:cNvPr id="26" name="Straight Connector 25"/>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9635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051C48"/>
                </a:solidFill>
              </a:defRPr>
            </a:lvl1pPr>
          </a:lstStyle>
          <a:p>
            <a:r>
              <a:rPr lang="en-US" dirty="0"/>
              <a:t>Different title per slide, Franklin Gothic Medium 28pt</a:t>
            </a:r>
          </a:p>
        </p:txBody>
      </p:sp>
      <p:sp>
        <p:nvSpPr>
          <p:cNvPr id="9" name="TextBox 8"/>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grpSp>
        <p:nvGrpSpPr>
          <p:cNvPr id="23" name="Group 22"/>
          <p:cNvGrpSpPr/>
          <p:nvPr userDrawn="1"/>
        </p:nvGrpSpPr>
        <p:grpSpPr>
          <a:xfrm>
            <a:off x="457200" y="1320800"/>
            <a:ext cx="8229600" cy="0"/>
            <a:chOff x="457200" y="990600"/>
            <a:chExt cx="8229600" cy="0"/>
          </a:xfrm>
        </p:grpSpPr>
        <p:cxnSp>
          <p:nvCxnSpPr>
            <p:cNvPr id="24" name="Straight Connector 23"/>
            <p:cNvCxnSpPr/>
            <p:nvPr userDrawn="1"/>
          </p:nvCxnSpPr>
          <p:spPr>
            <a:xfrm>
              <a:off x="4572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3716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2860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2004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1148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50292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943600" y="990600"/>
              <a:ext cx="914400" cy="0"/>
            </a:xfrm>
            <a:prstGeom prst="line">
              <a:avLst/>
            </a:prstGeom>
            <a:ln w="50800">
              <a:solidFill>
                <a:srgbClr val="09206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6858000" y="990600"/>
              <a:ext cx="914400" cy="0"/>
            </a:xfrm>
            <a:prstGeom prst="line">
              <a:avLst/>
            </a:prstGeom>
            <a:ln w="5080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7772400" y="990600"/>
              <a:ext cx="914400" cy="0"/>
            </a:xfrm>
            <a:prstGeom prst="line">
              <a:avLst/>
            </a:prstGeom>
            <a:ln w="50800">
              <a:solidFill>
                <a:srgbClr val="58283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268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49" y="0"/>
            <a:ext cx="1235941"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
        <p:nvSpPr>
          <p:cNvPr id="4" name="Picture Placeholder 3">
            <a:extLst>
              <a:ext uri="{FF2B5EF4-FFF2-40B4-BE49-F238E27FC236}">
                <a16:creationId xmlns:a16="http://schemas.microsoft.com/office/drawing/2014/main" id="{013F79EB-650E-4046-B743-0CB86EEAA894}"/>
              </a:ext>
            </a:extLst>
          </p:cNvPr>
          <p:cNvSpPr>
            <a:spLocks noGrp="1"/>
          </p:cNvSpPr>
          <p:nvPr>
            <p:ph type="pic" sz="quarter" idx="14"/>
          </p:nvPr>
        </p:nvSpPr>
        <p:spPr>
          <a:xfrm>
            <a:off x="239713" y="1017588"/>
            <a:ext cx="8664575" cy="4813299"/>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7ABCB079-28A8-4ED1-9020-B5A0B279DC8C}"/>
              </a:ext>
            </a:extLst>
          </p:cNvPr>
          <p:cNvSpPr>
            <a:spLocks noGrp="1"/>
          </p:cNvSpPr>
          <p:nvPr>
            <p:ph type="body" sz="quarter" idx="15" hasCustomPrompt="1"/>
          </p:nvPr>
        </p:nvSpPr>
        <p:spPr>
          <a:xfrm>
            <a:off x="239713" y="5830888"/>
            <a:ext cx="8664575" cy="444500"/>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pPr lvl="0"/>
            <a:r>
              <a:rPr lang="en-US" dirty="0"/>
              <a:t>Caption</a:t>
            </a:r>
          </a:p>
        </p:txBody>
      </p:sp>
    </p:spTree>
    <p:extLst>
      <p:ext uri="{BB962C8B-B14F-4D97-AF65-F5344CB8AC3E}">
        <p14:creationId xmlns:p14="http://schemas.microsoft.com/office/powerpoint/2010/main" val="33317087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TextBox 7"/>
          <p:cNvSpPr txBox="1"/>
          <p:nvPr userDrawn="1"/>
        </p:nvSpPr>
        <p:spPr>
          <a:xfrm>
            <a:off x="1182432" y="6260503"/>
            <a:ext cx="6779136" cy="52322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600" b="0" i="1" u="none" strike="noStrike" kern="1200" baseline="0" dirty="0">
                <a:solidFill>
                  <a:schemeClr val="bg1"/>
                </a:solidFill>
                <a:latin typeface="Garamond" panose="02020404030301010803" pitchFamily="18" charset="0"/>
                <a:ea typeface="+mn-ea"/>
                <a:cs typeface="+mn-cs"/>
              </a:rPr>
              <a:t>Medically Ready Force… Ready Medical Force</a:t>
            </a:r>
          </a:p>
          <a:p>
            <a:pPr algn="ctr"/>
            <a:endParaRPr lang="en-US" sz="1200" baseline="0" dirty="0">
              <a:solidFill>
                <a:schemeClr val="bg1"/>
              </a:solidFill>
              <a:latin typeface="Garamond" panose="02020404030301010803" pitchFamily="18"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298" y="6126164"/>
            <a:ext cx="555804" cy="7410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58200" y="6191900"/>
            <a:ext cx="457200" cy="609600"/>
          </a:xfrm>
          <a:prstGeom prst="rect">
            <a:avLst/>
          </a:prstGeom>
        </p:spPr>
      </p:pic>
    </p:spTree>
    <p:extLst>
      <p:ext uri="{BB962C8B-B14F-4D97-AF65-F5344CB8AC3E}">
        <p14:creationId xmlns:p14="http://schemas.microsoft.com/office/powerpoint/2010/main" val="27453920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JEC Content MAIN!!!!!!">
    <p:spTree>
      <p:nvGrpSpPr>
        <p:cNvPr id="1" name=""/>
        <p:cNvGrpSpPr/>
        <p:nvPr/>
      </p:nvGrpSpPr>
      <p:grpSpPr>
        <a:xfrm>
          <a:off x="0" y="0"/>
          <a:ext cx="0" cy="0"/>
          <a:chOff x="0" y="0"/>
          <a:chExt cx="0" cy="0"/>
        </a:xfrm>
      </p:grpSpPr>
      <p:sp>
        <p:nvSpPr>
          <p:cNvPr id="2" name="Title 1"/>
          <p:cNvSpPr>
            <a:spLocks noGrp="1"/>
          </p:cNvSpPr>
          <p:nvPr>
            <p:ph type="title"/>
          </p:nvPr>
        </p:nvSpPr>
        <p:spPr>
          <a:xfrm>
            <a:off x="905256" y="-2219"/>
            <a:ext cx="7322598" cy="916619"/>
          </a:xfrm>
        </p:spPr>
        <p:txBody>
          <a:bodyPr/>
          <a:lstStyle/>
          <a:p>
            <a:r>
              <a:rPr lang="en-US" dirty="0"/>
              <a:t>Click to edit Master title style</a:t>
            </a:r>
          </a:p>
        </p:txBody>
      </p:sp>
      <p:sp>
        <p:nvSpPr>
          <p:cNvPr id="7" name="Text Placeholder 6"/>
          <p:cNvSpPr>
            <a:spLocks noGrp="1"/>
          </p:cNvSpPr>
          <p:nvPr>
            <p:ph type="body" sz="quarter" idx="12"/>
          </p:nvPr>
        </p:nvSpPr>
        <p:spPr>
          <a:xfrm>
            <a:off x="152400" y="999744"/>
            <a:ext cx="8839200" cy="5629656"/>
          </a:xfrm>
          <a:prstGeom prst="rect">
            <a:avLst/>
          </a:prstGeom>
        </p:spPr>
        <p:txBody>
          <a:bodyPr/>
          <a:lstStyle>
            <a:lvl1pPr marL="171446" marR="0" indent="-171446" algn="l" defTabSz="685783" rtl="0" eaLnBrk="1" fontAlgn="auto" latinLnBrk="0" hangingPunct="1">
              <a:lnSpc>
                <a:spcPct val="100000"/>
              </a:lnSpc>
              <a:spcBef>
                <a:spcPts val="0"/>
              </a:spcBef>
              <a:spcAft>
                <a:spcPts val="0"/>
              </a:spcAft>
              <a:buClrTx/>
              <a:buSzPct val="115000"/>
              <a:buFont typeface="Arial" panose="020B0604020202020204" pitchFamily="34" charset="0"/>
              <a:buChar char="•"/>
              <a:tabLst/>
              <a:defRPr sz="1650" u="none">
                <a:latin typeface="Arial" panose="020B0604020202020204" pitchFamily="34" charset="0"/>
                <a:cs typeface="Arial" panose="020B0604020202020204" pitchFamily="34" charset="0"/>
              </a:defRPr>
            </a:lvl1pPr>
            <a:lvl2pPr marL="342892" marR="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sz="1500">
                <a:latin typeface="Arial" panose="020B0604020202020204" pitchFamily="34" charset="0"/>
                <a:cs typeface="Arial" panose="020B0604020202020204" pitchFamily="34" charset="0"/>
              </a:defRPr>
            </a:lvl2pPr>
            <a:lvl3pPr marL="514337" marR="0" indent="-171446" algn="l" defTabSz="685783" rtl="0" eaLnBrk="1" fontAlgn="auto" latinLnBrk="0" hangingPunct="1">
              <a:lnSpc>
                <a:spcPct val="100000"/>
              </a:lnSpc>
              <a:spcBef>
                <a:spcPts val="0"/>
              </a:spcBef>
              <a:spcAft>
                <a:spcPts val="0"/>
              </a:spcAft>
              <a:buClrTx/>
              <a:buSzTx/>
              <a:buFont typeface="Wingdings" panose="05000000000000000000" pitchFamily="2" charset="2"/>
              <a:buChar char="§"/>
              <a:tabLst/>
              <a:defRPr sz="1350">
                <a:latin typeface="Arial" panose="020B0604020202020204" pitchFamily="34" charset="0"/>
                <a:cs typeface="Arial" panose="020B0604020202020204" pitchFamily="34" charset="0"/>
              </a:defRPr>
            </a:lvl3pPr>
            <a:lvl4pPr marL="685783" marR="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sz="1200">
                <a:latin typeface="Arial" panose="020B0604020202020204" pitchFamily="34" charset="0"/>
                <a:cs typeface="Arial" panose="020B0604020202020204" pitchFamily="34" charset="0"/>
              </a:defRPr>
            </a:lvl4pPr>
            <a:lvl5pPr marL="857228" marR="0" indent="-171446" algn="l" defTabSz="685783" rtl="0" eaLnBrk="1" fontAlgn="auto" latinLnBrk="0" hangingPunct="1">
              <a:lnSpc>
                <a:spcPct val="100000"/>
              </a:lnSpc>
              <a:spcBef>
                <a:spcPts val="0"/>
              </a:spcBef>
              <a:spcAft>
                <a:spcPts val="0"/>
              </a:spcAft>
              <a:buClrTx/>
              <a:buSzPct val="60000"/>
              <a:buFont typeface="Wingdings" panose="05000000000000000000" pitchFamily="2" charset="2"/>
              <a:buChar char="Ø"/>
              <a:tabLst/>
              <a:defRPr sz="1200">
                <a:latin typeface="Arial" panose="020B0604020202020204" pitchFamily="34" charset="0"/>
                <a:cs typeface="Arial" panose="020B0604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Date Placeholder 2">
            <a:extLst>
              <a:ext uri="{FF2B5EF4-FFF2-40B4-BE49-F238E27FC236}">
                <a16:creationId xmlns:a16="http://schemas.microsoft.com/office/drawing/2014/main" id="{39995F32-1CA2-4AF4-BBB9-A7D88B26530B}"/>
              </a:ext>
            </a:extLst>
          </p:cNvPr>
          <p:cNvSpPr>
            <a:spLocks noGrp="1"/>
          </p:cNvSpPr>
          <p:nvPr>
            <p:ph type="dt" sz="half" idx="13"/>
          </p:nvPr>
        </p:nvSpPr>
        <p:spPr>
          <a:xfrm>
            <a:off x="-1135063" y="5029201"/>
            <a:ext cx="1066800" cy="365125"/>
          </a:xfrm>
          <a:prstGeom prst="rect">
            <a:avLst/>
          </a:prstGeom>
        </p:spPr>
        <p:txBody>
          <a:bodyPr/>
          <a:lstStyle/>
          <a:p>
            <a:pPr>
              <a:defRPr/>
            </a:pPr>
            <a:endParaRPr lang="en-US" dirty="0"/>
          </a:p>
        </p:txBody>
      </p:sp>
      <p:sp>
        <p:nvSpPr>
          <p:cNvPr id="4" name="Footer Placeholder 3">
            <a:extLst>
              <a:ext uri="{FF2B5EF4-FFF2-40B4-BE49-F238E27FC236}">
                <a16:creationId xmlns:a16="http://schemas.microsoft.com/office/drawing/2014/main" id="{5A20F39D-A50E-4369-A8D0-F33D84969D22}"/>
              </a:ext>
            </a:extLst>
          </p:cNvPr>
          <p:cNvSpPr>
            <a:spLocks noGrp="1"/>
          </p:cNvSpPr>
          <p:nvPr>
            <p:ph type="ftr" sz="quarter" idx="14"/>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25E8B37B-8D90-44ED-93D4-D62FB12EAE5F}"/>
              </a:ext>
            </a:extLst>
          </p:cNvPr>
          <p:cNvSpPr>
            <a:spLocks noGrp="1"/>
          </p:cNvSpPr>
          <p:nvPr>
            <p:ph type="sldNum" sz="quarter" idx="15"/>
          </p:nvPr>
        </p:nvSpPr>
        <p:spPr/>
        <p:txBody>
          <a:bodyPr/>
          <a:lstStyle/>
          <a:p>
            <a:pPr>
              <a:defRPr/>
            </a:pPr>
            <a:endParaRPr lang="en-US" dirty="0"/>
          </a:p>
        </p:txBody>
      </p:sp>
      <p:sp>
        <p:nvSpPr>
          <p:cNvPr id="8" name="TextBox 5">
            <a:extLst>
              <a:ext uri="{FF2B5EF4-FFF2-40B4-BE49-F238E27FC236}">
                <a16:creationId xmlns:a16="http://schemas.microsoft.com/office/drawing/2014/main" id="{1B5AACBE-8427-458F-80A4-9E518DC91A04}"/>
              </a:ext>
            </a:extLst>
          </p:cNvPr>
          <p:cNvSpPr txBox="1"/>
          <p:nvPr userDrawn="1"/>
        </p:nvSpPr>
        <p:spPr>
          <a:xfrm>
            <a:off x="400050" y="6411956"/>
            <a:ext cx="1181100" cy="213585"/>
          </a:xfrm>
          <a:prstGeom prst="rect">
            <a:avLst/>
          </a:prstGeom>
          <a:solidFill>
            <a:srgbClr val="00B050"/>
          </a:solidFill>
        </p:spPr>
        <p:txBody>
          <a:bodyPr wrap="squar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788" dirty="0">
                <a:latin typeface="Arial" charset="0"/>
                <a:cs typeface="+mn-cs"/>
              </a:rPr>
              <a:t>UNCLASSIFIED</a:t>
            </a:r>
          </a:p>
        </p:txBody>
      </p:sp>
    </p:spTree>
    <p:extLst>
      <p:ext uri="{BB962C8B-B14F-4D97-AF65-F5344CB8AC3E}">
        <p14:creationId xmlns:p14="http://schemas.microsoft.com/office/powerpoint/2010/main" val="387526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Transi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58370"/>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28599" y="3104276"/>
            <a:ext cx="8675914" cy="656842"/>
          </a:xfrm>
          <a:prstGeom prst="rect">
            <a:avLst/>
          </a:prstGeom>
        </p:spPr>
        <p:txBody>
          <a:bodyPr/>
          <a:lstStyle>
            <a:lvl1pPr marL="0" indent="0" algn="ctr">
              <a:buNone/>
              <a:defRPr sz="36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Lato"/>
              </a:defRPr>
            </a:lvl2pPr>
            <a:lvl3pPr>
              <a:defRPr sz="2400">
                <a:solidFill>
                  <a:srgbClr val="333333"/>
                </a:solidFill>
                <a:latin typeface="Lato"/>
              </a:defRPr>
            </a:lvl3pPr>
            <a:lvl4pPr>
              <a:defRPr sz="2000">
                <a:solidFill>
                  <a:srgbClr val="333333"/>
                </a:solidFill>
                <a:latin typeface="Lato"/>
              </a:defRPr>
            </a:lvl4pPr>
            <a:lvl5pPr>
              <a:defRPr sz="2000">
                <a:solidFill>
                  <a:srgbClr val="333333"/>
                </a:solidFill>
                <a:latin typeface="Lato"/>
              </a:defRPr>
            </a:lvl5pPr>
          </a:lstStyle>
          <a:p>
            <a:pPr lvl="0"/>
            <a:r>
              <a:rPr lang="en-US" dirty="0"/>
              <a:t>Section Transition</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49" y="0"/>
            <a:ext cx="1226705" cy="12749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304144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764C03-23AF-4FFC-B536-2BAB121C5272}"/>
              </a:ext>
            </a:extLst>
          </p:cNvPr>
          <p:cNvSpPr/>
          <p:nvPr userDrawn="1"/>
        </p:nvSpPr>
        <p:spPr>
          <a:xfrm>
            <a:off x="0" y="0"/>
            <a:ext cx="9144000" cy="1752600"/>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E88031B-FC87-4C93-AEE8-4880DBFBA0C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84280" y="2311185"/>
            <a:ext cx="3521894" cy="3524501"/>
          </a:xfrm>
          <a:prstGeom prst="rect">
            <a:avLst/>
          </a:prstGeom>
        </p:spPr>
      </p:pic>
      <p:sp>
        <p:nvSpPr>
          <p:cNvPr id="8" name="Title 1">
            <a:extLst>
              <a:ext uri="{FF2B5EF4-FFF2-40B4-BE49-F238E27FC236}">
                <a16:creationId xmlns:a16="http://schemas.microsoft.com/office/drawing/2014/main" id="{3B14BF67-6406-4D37-BBB9-9C6891D3463D}"/>
              </a:ext>
            </a:extLst>
          </p:cNvPr>
          <p:cNvSpPr>
            <a:spLocks noGrp="1"/>
          </p:cNvSpPr>
          <p:nvPr>
            <p:ph type="ctrTitle" hasCustomPrompt="1"/>
          </p:nvPr>
        </p:nvSpPr>
        <p:spPr>
          <a:xfrm>
            <a:off x="234042" y="160018"/>
            <a:ext cx="8675915" cy="1418615"/>
          </a:xfrm>
          <a:prstGeom prst="rect">
            <a:avLst/>
          </a:prstGeom>
        </p:spPr>
        <p:txBody>
          <a:bodyPr anchor="ctr" anchorCtr="0"/>
          <a:lstStyle>
            <a:lvl1pPr algn="ctr">
              <a:defRPr sz="48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9" name="Subtitle 2">
            <a:extLst>
              <a:ext uri="{FF2B5EF4-FFF2-40B4-BE49-F238E27FC236}">
                <a16:creationId xmlns:a16="http://schemas.microsoft.com/office/drawing/2014/main" id="{93570A6A-EF2E-4C38-9607-6599D8410BA9}"/>
              </a:ext>
            </a:extLst>
          </p:cNvPr>
          <p:cNvSpPr>
            <a:spLocks noGrp="1"/>
          </p:cNvSpPr>
          <p:nvPr>
            <p:ph type="subTitle" idx="1" hasCustomPrompt="1"/>
          </p:nvPr>
        </p:nvSpPr>
        <p:spPr>
          <a:xfrm>
            <a:off x="4244195" y="3398236"/>
            <a:ext cx="4572000" cy="1379994"/>
          </a:xfrm>
          <a:prstGeom prst="rect">
            <a:avLst/>
          </a:prstGeom>
        </p:spPr>
        <p:txBody>
          <a:bodyPr anchor="ctr" anchorCtr="0"/>
          <a:lstStyle>
            <a:lvl1pPr marL="0" indent="0" algn="ctr">
              <a:buNone/>
              <a:defRPr sz="3600">
                <a:solidFill>
                  <a:srgbClr val="333333"/>
                </a:solidFill>
                <a:latin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Briefer or Author</a:t>
            </a:r>
          </a:p>
          <a:p>
            <a:r>
              <a:rPr lang="en-US" dirty="0"/>
              <a:t>Job Title</a:t>
            </a:r>
          </a:p>
          <a:p>
            <a:r>
              <a:rPr lang="en-US" dirty="0"/>
              <a:t>Date (Month #, Year)</a:t>
            </a:r>
          </a:p>
        </p:txBody>
      </p:sp>
      <p:sp>
        <p:nvSpPr>
          <p:cNvPr id="12" name="Slide Number Placeholder 5">
            <a:extLst>
              <a:ext uri="{FF2B5EF4-FFF2-40B4-BE49-F238E27FC236}">
                <a16:creationId xmlns:a16="http://schemas.microsoft.com/office/drawing/2014/main" id="{AC172FE0-D382-4677-81D8-293E3333FCFB}"/>
              </a:ext>
            </a:extLst>
          </p:cNvPr>
          <p:cNvSpPr>
            <a:spLocks noGrp="1"/>
          </p:cNvSpPr>
          <p:nvPr>
            <p:ph type="sldNum" sz="quarter" idx="4"/>
          </p:nvPr>
        </p:nvSpPr>
        <p:spPr>
          <a:xfrm>
            <a:off x="7870371" y="6492874"/>
            <a:ext cx="1273629"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013ABC06-DC28-4A3B-9742-53C76D274B4A}" type="slidenum">
              <a:rPr lang="en-US" smtClean="0"/>
              <a:pPr/>
              <a:t>‹#›</a:t>
            </a:fld>
            <a:endParaRPr lang="en-US" dirty="0"/>
          </a:p>
        </p:txBody>
      </p:sp>
      <p:sp>
        <p:nvSpPr>
          <p:cNvPr id="16" name="Text Placeholder 15">
            <a:extLst>
              <a:ext uri="{FF2B5EF4-FFF2-40B4-BE49-F238E27FC236}">
                <a16:creationId xmlns:a16="http://schemas.microsoft.com/office/drawing/2014/main" id="{EA2EEDFC-C6D3-4D82-BC37-CC1A40498C0A}"/>
              </a:ext>
            </a:extLst>
          </p:cNvPr>
          <p:cNvSpPr>
            <a:spLocks noGrp="1"/>
          </p:cNvSpPr>
          <p:nvPr>
            <p:ph type="body" sz="quarter" idx="10" hasCustomPrompt="1"/>
          </p:nvPr>
        </p:nvSpPr>
        <p:spPr>
          <a:xfrm>
            <a:off x="6047657" y="5305177"/>
            <a:ext cx="3010080" cy="1061019"/>
          </a:xfrm>
          <a:prstGeom prst="rect">
            <a:avLst/>
          </a:prstGeom>
        </p:spPr>
        <p:txBody>
          <a:bodyPr/>
          <a:lstStyle>
            <a:lvl1pPr marL="0" indent="0">
              <a:buNone/>
              <a:defRPr sz="1100">
                <a:latin typeface="Arial" panose="020B0604020202020204" pitchFamily="34" charset="0"/>
                <a:cs typeface="Arial" panose="020B0604020202020204" pitchFamily="34" charset="0"/>
              </a:defRPr>
            </a:lvl1pPr>
            <a:lvl2pPr marL="457200" indent="0">
              <a:buNone/>
              <a:defRPr sz="1050"/>
            </a:lvl2pPr>
            <a:lvl3pPr marL="914400" indent="0">
              <a:buNone/>
              <a:defRPr sz="1000"/>
            </a:lvl3pPr>
            <a:lvl4pPr marL="1371600" indent="0">
              <a:buNone/>
              <a:defRPr sz="900"/>
            </a:lvl4pPr>
            <a:lvl5pPr marL="1828800" indent="0">
              <a:buNone/>
              <a:defRPr sz="900"/>
            </a:lvl5pPr>
          </a:lstStyle>
          <a:p>
            <a:pPr algn="l">
              <a:lnSpc>
                <a:spcPct val="100000"/>
              </a:lnSpc>
              <a:spcBef>
                <a:spcPts val="0"/>
              </a:spcBef>
            </a:pPr>
            <a:r>
              <a:rPr lang="en-US" sz="1100" dirty="0"/>
              <a:t>Controlled by: OUSD(P&amp;R)</a:t>
            </a:r>
          </a:p>
          <a:p>
            <a:pPr algn="l">
              <a:lnSpc>
                <a:spcPct val="100000"/>
              </a:lnSpc>
              <a:spcBef>
                <a:spcPts val="0"/>
              </a:spcBef>
            </a:pPr>
            <a:r>
              <a:rPr lang="en-US" sz="1100" dirty="0"/>
              <a:t>Controlled by: INSERT OFFICE</a:t>
            </a:r>
          </a:p>
          <a:p>
            <a:pPr algn="l">
              <a:lnSpc>
                <a:spcPct val="100000"/>
              </a:lnSpc>
              <a:spcBef>
                <a:spcPts val="0"/>
              </a:spcBef>
            </a:pPr>
            <a:r>
              <a:rPr lang="en-US" sz="1100" dirty="0"/>
              <a:t>CUI Category(</a:t>
            </a:r>
            <a:r>
              <a:rPr lang="en-US" sz="1100" dirty="0" err="1"/>
              <a:t>ies</a:t>
            </a:r>
            <a:r>
              <a:rPr lang="en-US" sz="1100" dirty="0"/>
              <a:t>):PRVCY</a:t>
            </a:r>
          </a:p>
          <a:p>
            <a:pPr algn="l">
              <a:lnSpc>
                <a:spcPct val="100000"/>
              </a:lnSpc>
              <a:spcBef>
                <a:spcPts val="0"/>
              </a:spcBef>
            </a:pPr>
            <a:r>
              <a:rPr lang="en-US" sz="1100" dirty="0"/>
              <a:t>Distribution Statement A</a:t>
            </a:r>
          </a:p>
          <a:p>
            <a:pPr algn="l">
              <a:lnSpc>
                <a:spcPct val="100000"/>
              </a:lnSpc>
              <a:spcBef>
                <a:spcPts val="0"/>
              </a:spcBef>
            </a:pPr>
            <a:r>
              <a:rPr lang="en-US" sz="1100" dirty="0"/>
              <a:t>POC: John Smith, 703-693-1234</a:t>
            </a:r>
            <a:endParaRPr lang="en-US" sz="1800" dirty="0"/>
          </a:p>
        </p:txBody>
      </p:sp>
      <p:sp>
        <p:nvSpPr>
          <p:cNvPr id="14" name="Footer Placeholder 4">
            <a:extLst>
              <a:ext uri="{FF2B5EF4-FFF2-40B4-BE49-F238E27FC236}">
                <a16:creationId xmlns:a16="http://schemas.microsoft.com/office/drawing/2014/main" id="{CDC50B39-1560-4DCE-96C1-47B56A4F04B3}"/>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166161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4B87FD-9558-4793-9ACF-6E4251DCA98D}"/>
              </a:ext>
            </a:extLst>
          </p:cNvPr>
          <p:cNvSpPr/>
          <p:nvPr userDrawn="1"/>
        </p:nvSpPr>
        <p:spPr>
          <a:xfrm>
            <a:off x="0" y="1"/>
            <a:ext cx="9144000" cy="820012"/>
          </a:xfrm>
          <a:prstGeom prst="rect">
            <a:avLst/>
          </a:prstGeom>
          <a:solidFill>
            <a:srgbClr val="25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A2FD6892-2268-418A-8CBF-C9C7F958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402463" y="76437"/>
            <a:ext cx="666021" cy="666513"/>
          </a:xfrm>
          <a:prstGeom prst="rect">
            <a:avLst/>
          </a:prstGeom>
        </p:spPr>
      </p:pic>
      <p:sp>
        <p:nvSpPr>
          <p:cNvPr id="13" name="Slide Number Placeholder 5">
            <a:extLst>
              <a:ext uri="{FF2B5EF4-FFF2-40B4-BE49-F238E27FC236}">
                <a16:creationId xmlns:a16="http://schemas.microsoft.com/office/drawing/2014/main" id="{B66ADE65-0A85-4FB0-A4FD-6B62FEE861DC}"/>
              </a:ext>
            </a:extLst>
          </p:cNvPr>
          <p:cNvSpPr>
            <a:spLocks noGrp="1"/>
          </p:cNvSpPr>
          <p:nvPr>
            <p:ph type="sldNum" sz="quarter" idx="4"/>
          </p:nvPr>
        </p:nvSpPr>
        <p:spPr>
          <a:xfrm>
            <a:off x="7870371" y="6449744"/>
            <a:ext cx="1273629" cy="365125"/>
          </a:xfrm>
          <a:prstGeom prst="rect">
            <a:avLst/>
          </a:prstGeom>
        </p:spPr>
        <p:txBody>
          <a:bodyPr/>
          <a:lstStyle>
            <a:lvl1pPr algn="r">
              <a:defRPr sz="1200">
                <a:solidFill>
                  <a:srgbClr val="717171"/>
                </a:solidFill>
                <a:latin typeface="Arial" panose="020B0604020202020204" pitchFamily="34" charset="0"/>
                <a:cs typeface="Arial" panose="020B0604020202020204" pitchFamily="34" charset="0"/>
              </a:defRPr>
            </a:lvl1pPr>
          </a:lstStyle>
          <a:p>
            <a:fld id="{97B7737E-97AF-4E16-A8AF-4F0F3C9784BD}" type="slidenum">
              <a:rPr lang="en-US" smtClean="0"/>
              <a:pPr/>
              <a:t>‹#›</a:t>
            </a:fld>
            <a:endParaRPr lang="en-US" dirty="0"/>
          </a:p>
        </p:txBody>
      </p:sp>
      <p:sp>
        <p:nvSpPr>
          <p:cNvPr id="14" name="Content Placeholder 2">
            <a:extLst>
              <a:ext uri="{FF2B5EF4-FFF2-40B4-BE49-F238E27FC236}">
                <a16:creationId xmlns:a16="http://schemas.microsoft.com/office/drawing/2014/main" id="{427A0A8E-5951-4BD2-A754-FCFCBD691895}"/>
              </a:ext>
            </a:extLst>
          </p:cNvPr>
          <p:cNvSpPr txBox="1">
            <a:spLocks/>
          </p:cNvSpPr>
          <p:nvPr userDrawn="1"/>
        </p:nvSpPr>
        <p:spPr>
          <a:xfrm>
            <a:off x="239487" y="1619793"/>
            <a:ext cx="8675914" cy="4728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a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89" indent="-228589" defTabSz="914354">
              <a:defRPr/>
            </a:pPr>
            <a:endParaRPr lang="en-US" dirty="0">
              <a:solidFill>
                <a:srgbClr val="333333"/>
              </a:solidFill>
              <a:latin typeface="Arial" panose="020B0604020202020204" pitchFamily="34" charset="0"/>
              <a:cs typeface="Arial" panose="020B0604020202020204" pitchFamily="34" charset="0"/>
            </a:endParaRPr>
          </a:p>
        </p:txBody>
      </p:sp>
      <p:sp>
        <p:nvSpPr>
          <p:cNvPr id="15" name="Content Placeholder 2">
            <a:extLst>
              <a:ext uri="{FF2B5EF4-FFF2-40B4-BE49-F238E27FC236}">
                <a16:creationId xmlns:a16="http://schemas.microsoft.com/office/drawing/2014/main" id="{E71EEF64-E70E-40B3-AE18-9544DA376CC6}"/>
              </a:ext>
            </a:extLst>
          </p:cNvPr>
          <p:cNvSpPr>
            <a:spLocks noGrp="1"/>
          </p:cNvSpPr>
          <p:nvPr>
            <p:ph sz="half" idx="1" hasCustomPrompt="1"/>
          </p:nvPr>
        </p:nvSpPr>
        <p:spPr>
          <a:xfrm>
            <a:off x="239487" y="964339"/>
            <a:ext cx="8675914" cy="5384209"/>
          </a:xfrm>
          <a:prstGeom prst="rect">
            <a:avLst/>
          </a:prstGeom>
        </p:spPr>
        <p:txBody>
          <a:bodyPr/>
          <a:lstStyle>
            <a:lvl1pPr>
              <a:defRPr sz="3200">
                <a:solidFill>
                  <a:srgbClr val="333333"/>
                </a:solidFill>
                <a:latin typeface="Arial" panose="020B0604020202020204" pitchFamily="34" charset="0"/>
                <a:cs typeface="Arial" panose="020B0604020202020204" pitchFamily="34" charset="0"/>
              </a:defRPr>
            </a:lvl1pPr>
            <a:lvl2pPr>
              <a:defRPr sz="2800">
                <a:solidFill>
                  <a:srgbClr val="333333"/>
                </a:solidFill>
                <a:latin typeface="Arial" panose="020B0604020202020204" pitchFamily="34" charset="0"/>
                <a:cs typeface="Arial" panose="020B0604020202020204" pitchFamily="34" charset="0"/>
              </a:defRPr>
            </a:lvl2pPr>
            <a:lvl3pPr>
              <a:defRPr sz="2400">
                <a:solidFill>
                  <a:srgbClr val="333333"/>
                </a:solidFill>
                <a:latin typeface="Arial" panose="020B0604020202020204" pitchFamily="34" charset="0"/>
                <a:cs typeface="Arial" panose="020B0604020202020204" pitchFamily="34" charset="0"/>
              </a:defRPr>
            </a:lvl3pPr>
            <a:lvl4pPr>
              <a:defRPr sz="2000">
                <a:solidFill>
                  <a:srgbClr val="333333"/>
                </a:solidFill>
                <a:latin typeface="Arial" panose="020B0604020202020204" pitchFamily="34" charset="0"/>
                <a:cs typeface="Arial" panose="020B0604020202020204" pitchFamily="34" charset="0"/>
              </a:defRPr>
            </a:lvl4pPr>
            <a:lvl5pPr>
              <a:defRPr sz="2000">
                <a:solidFill>
                  <a:srgbClr val="333333"/>
                </a:solidFill>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8">
            <a:extLst>
              <a:ext uri="{FF2B5EF4-FFF2-40B4-BE49-F238E27FC236}">
                <a16:creationId xmlns:a16="http://schemas.microsoft.com/office/drawing/2014/main" id="{534F1512-26F3-4CF3-AE38-5B7B75B1E6AD}"/>
              </a:ext>
            </a:extLst>
          </p:cNvPr>
          <p:cNvSpPr>
            <a:spLocks noGrp="1"/>
          </p:cNvSpPr>
          <p:nvPr>
            <p:ph type="body" sz="quarter" idx="12"/>
          </p:nvPr>
        </p:nvSpPr>
        <p:spPr>
          <a:xfrm>
            <a:off x="239259" y="127493"/>
            <a:ext cx="7631112" cy="598942"/>
          </a:xfrm>
          <a:prstGeom prst="rect">
            <a:avLst/>
          </a:prstGeom>
        </p:spPr>
        <p:txBody>
          <a:bodyPr/>
          <a:lstStyle>
            <a:lvl1pPr marL="0" indent="0">
              <a:buNone/>
              <a:defRPr sz="360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7" name="Text Placeholder 8">
            <a:extLst>
              <a:ext uri="{FF2B5EF4-FFF2-40B4-BE49-F238E27FC236}">
                <a16:creationId xmlns:a16="http://schemas.microsoft.com/office/drawing/2014/main" id="{EE596AB6-B06B-44D9-86B3-4A582347EC67}"/>
              </a:ext>
            </a:extLst>
          </p:cNvPr>
          <p:cNvSpPr>
            <a:spLocks noGrp="1"/>
          </p:cNvSpPr>
          <p:nvPr>
            <p:ph type="body" sz="quarter" idx="13"/>
          </p:nvPr>
        </p:nvSpPr>
        <p:spPr>
          <a:xfrm>
            <a:off x="282617" y="582380"/>
            <a:ext cx="7587754" cy="325842"/>
          </a:xfrm>
          <a:prstGeom prst="rect">
            <a:avLst/>
          </a:prstGeom>
        </p:spPr>
        <p:txBody>
          <a:bodyPr/>
          <a:lstStyle>
            <a:lvl1pPr marL="0" indent="0">
              <a:buNone/>
              <a:defRPr sz="1400" i="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Click to edit Master text styles</a:t>
            </a:r>
          </a:p>
        </p:txBody>
      </p:sp>
      <p:sp>
        <p:nvSpPr>
          <p:cNvPr id="18" name="Footer Placeholder 4">
            <a:extLst>
              <a:ext uri="{FF2B5EF4-FFF2-40B4-BE49-F238E27FC236}">
                <a16:creationId xmlns:a16="http://schemas.microsoft.com/office/drawing/2014/main" id="{46A7C5CD-BEE3-4B11-85A6-5C76428F705E}"/>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191240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5.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7C2567A-E1DB-4B3E-B7A2-A978196BD847}"/>
              </a:ext>
            </a:extLst>
          </p:cNvPr>
          <p:cNvSpPr>
            <a:spLocks noGrp="1"/>
          </p:cNvSpPr>
          <p:nvPr>
            <p:ph type="sldNum" sz="quarter" idx="4"/>
          </p:nvPr>
        </p:nvSpPr>
        <p:spPr>
          <a:xfrm>
            <a:off x="7870371" y="6415240"/>
            <a:ext cx="1273629" cy="365125"/>
          </a:xfrm>
          <a:prstGeom prst="rect">
            <a:avLst/>
          </a:prstGeom>
        </p:spPr>
        <p:txBody>
          <a:bodyPr/>
          <a:lstStyle>
            <a:lvl1pPr algn="r">
              <a:defRPr sz="1200">
                <a:solidFill>
                  <a:srgbClr val="717171"/>
                </a:solidFill>
                <a:latin typeface="Lato"/>
              </a:defRPr>
            </a:lvl1pPr>
          </a:lstStyle>
          <a:p>
            <a:fld id="{013ABC06-DC28-4A3B-9742-53C76D274B4A}" type="slidenum">
              <a:rPr lang="en-US" smtClean="0"/>
              <a:pPr/>
              <a:t>‹#›</a:t>
            </a:fld>
            <a:endParaRPr lang="en-US" dirty="0"/>
          </a:p>
        </p:txBody>
      </p:sp>
      <p:sp>
        <p:nvSpPr>
          <p:cNvPr id="15" name="Footer Placeholder 4">
            <a:extLst>
              <a:ext uri="{FF2B5EF4-FFF2-40B4-BE49-F238E27FC236}">
                <a16:creationId xmlns:a16="http://schemas.microsoft.com/office/drawing/2014/main" id="{32E97376-D6D6-4F3D-B6E9-607BDE581374}"/>
              </a:ext>
            </a:extLst>
          </p:cNvPr>
          <p:cNvSpPr txBox="1">
            <a:spLocks/>
          </p:cNvSpPr>
          <p:nvPr userDrawn="1"/>
        </p:nvSpPr>
        <p:spPr>
          <a:xfrm>
            <a:off x="4019550" y="34505"/>
            <a:ext cx="1226704" cy="157018"/>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00B050"/>
                </a:solidFill>
                <a:latin typeface="Arial" panose="020B0604020202020204" pitchFamily="34" charset="0"/>
                <a:cs typeface="Arial" panose="020B0604020202020204" pitchFamily="34" charset="0"/>
              </a:rPr>
              <a:t>UNCLASSIFIED</a:t>
            </a:r>
          </a:p>
        </p:txBody>
      </p:sp>
      <p:sp>
        <p:nvSpPr>
          <p:cNvPr id="2" name="Content Placeholder 2">
            <a:extLst>
              <a:ext uri="{FF2B5EF4-FFF2-40B4-BE49-F238E27FC236}">
                <a16:creationId xmlns:a16="http://schemas.microsoft.com/office/drawing/2014/main" id="{0DE2C732-BF10-A571-CFA5-90D84DA0559F}"/>
              </a:ext>
            </a:extLst>
          </p:cNvPr>
          <p:cNvSpPr txBox="1">
            <a:spLocks/>
          </p:cNvSpPr>
          <p:nvPr userDrawn="1"/>
        </p:nvSpPr>
        <p:spPr>
          <a:xfrm>
            <a:off x="2112444" y="6458369"/>
            <a:ext cx="5486401" cy="36512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4" name="TextBox 3">
            <a:extLst>
              <a:ext uri="{FF2B5EF4-FFF2-40B4-BE49-F238E27FC236}">
                <a16:creationId xmlns:a16="http://schemas.microsoft.com/office/drawing/2014/main" id="{51FEA4F7-07B3-467F-18C4-411A790DED9D}"/>
              </a:ext>
            </a:extLst>
          </p:cNvPr>
          <p:cNvSpPr txBox="1"/>
          <p:nvPr userDrawn="1"/>
        </p:nvSpPr>
        <p:spPr>
          <a:xfrm>
            <a:off x="3672135" y="6623680"/>
            <a:ext cx="1921534" cy="246221"/>
          </a:xfrm>
          <a:prstGeom prst="rect">
            <a:avLst/>
          </a:prstGeom>
          <a:noFill/>
        </p:spPr>
        <p:txBody>
          <a:bodyPr wrap="square">
            <a:spAutoFit/>
          </a:bodyPr>
          <a:lstStyle/>
          <a:p>
            <a:pPr algn="ctr"/>
            <a:r>
              <a:rPr lang="en-US" sz="1000" dirty="0">
                <a:solidFill>
                  <a:srgbClr val="00B050"/>
                </a:solidFill>
                <a:latin typeface="Arial" panose="020B0604020202020204" pitchFamily="34" charset="0"/>
                <a:cs typeface="Arial" panose="020B0604020202020204" pitchFamily="34" charset="0"/>
              </a:rPr>
              <a:t>UNCLASSIFIED</a:t>
            </a:r>
          </a:p>
        </p:txBody>
      </p:sp>
    </p:spTree>
    <p:extLst>
      <p:ext uri="{BB962C8B-B14F-4D97-AF65-F5344CB8AC3E}">
        <p14:creationId xmlns:p14="http://schemas.microsoft.com/office/powerpoint/2010/main" val="318442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5" r:id="rId5"/>
    <p:sldLayoutId id="2147483666" r:id="rId6"/>
    <p:sldLayoutId id="2147483664"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7C2567A-E1DB-4B3E-B7A2-A978196BD847}"/>
              </a:ext>
            </a:extLst>
          </p:cNvPr>
          <p:cNvSpPr>
            <a:spLocks noGrp="1"/>
          </p:cNvSpPr>
          <p:nvPr>
            <p:ph type="sldNum" sz="quarter" idx="4"/>
          </p:nvPr>
        </p:nvSpPr>
        <p:spPr>
          <a:xfrm>
            <a:off x="7870371" y="6415240"/>
            <a:ext cx="1273629" cy="365125"/>
          </a:xfrm>
          <a:prstGeom prst="rect">
            <a:avLst/>
          </a:prstGeom>
        </p:spPr>
        <p:txBody>
          <a:bodyPr/>
          <a:lstStyle>
            <a:lvl1pPr algn="r">
              <a:defRPr sz="1200">
                <a:solidFill>
                  <a:srgbClr val="717171"/>
                </a:solidFill>
                <a:latin typeface="Lato"/>
              </a:defRPr>
            </a:lvl1pPr>
          </a:lstStyle>
          <a:p>
            <a:fld id="{013ABC06-DC28-4A3B-9742-53C76D274B4A}" type="slidenum">
              <a:rPr lang="en-US" smtClean="0"/>
              <a:pPr/>
              <a:t>‹#›</a:t>
            </a:fld>
            <a:endParaRPr lang="en-US" dirty="0"/>
          </a:p>
        </p:txBody>
      </p:sp>
      <p:sp>
        <p:nvSpPr>
          <p:cNvPr id="15" name="Footer Placeholder 4">
            <a:extLst>
              <a:ext uri="{FF2B5EF4-FFF2-40B4-BE49-F238E27FC236}">
                <a16:creationId xmlns:a16="http://schemas.microsoft.com/office/drawing/2014/main" id="{32E97376-D6D6-4F3D-B6E9-607BDE581374}"/>
              </a:ext>
            </a:extLst>
          </p:cNvPr>
          <p:cNvSpPr txBox="1">
            <a:spLocks/>
          </p:cNvSpPr>
          <p:nvPr userDrawn="1"/>
        </p:nvSpPr>
        <p:spPr>
          <a:xfrm>
            <a:off x="4019550" y="0"/>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
        <p:nvSpPr>
          <p:cNvPr id="16" name="Content Placeholder 2">
            <a:extLst>
              <a:ext uri="{FF2B5EF4-FFF2-40B4-BE49-F238E27FC236}">
                <a16:creationId xmlns:a16="http://schemas.microsoft.com/office/drawing/2014/main" id="{AA218034-559D-487E-A984-99C54121992B}"/>
              </a:ext>
            </a:extLst>
          </p:cNvPr>
          <p:cNvSpPr txBox="1">
            <a:spLocks/>
          </p:cNvSpPr>
          <p:nvPr userDrawn="1"/>
        </p:nvSpPr>
        <p:spPr>
          <a:xfrm>
            <a:off x="1839685" y="6458370"/>
            <a:ext cx="5486401" cy="36512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rgbClr val="254267"/>
                </a:solidFill>
                <a:latin typeface="Arial" panose="020B0604020202020204" pitchFamily="34" charset="0"/>
                <a:cs typeface="Arial" panose="020B0604020202020204" pitchFamily="34" charset="0"/>
              </a:rPr>
              <a:t>Excellence  |  People-Centric  |  Integrity  |  Collaboration  |  Respect</a:t>
            </a:r>
          </a:p>
        </p:txBody>
      </p:sp>
      <p:sp>
        <p:nvSpPr>
          <p:cNvPr id="7" name="Footer Placeholder 4">
            <a:extLst>
              <a:ext uri="{FF2B5EF4-FFF2-40B4-BE49-F238E27FC236}">
                <a16:creationId xmlns:a16="http://schemas.microsoft.com/office/drawing/2014/main" id="{29CB233F-BFDA-4C27-A935-B60497901A1D}"/>
              </a:ext>
            </a:extLst>
          </p:cNvPr>
          <p:cNvSpPr txBox="1">
            <a:spLocks/>
          </p:cNvSpPr>
          <p:nvPr userDrawn="1"/>
        </p:nvSpPr>
        <p:spPr>
          <a:xfrm>
            <a:off x="4019550" y="6663477"/>
            <a:ext cx="1104900" cy="160019"/>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B050"/>
                </a:solidFill>
                <a:latin typeface="Arial" panose="020B0604020202020204" pitchFamily="34" charset="0"/>
                <a:cs typeface="Arial" panose="020B0604020202020204" pitchFamily="34" charset="0"/>
              </a:rPr>
              <a:t>CUI</a:t>
            </a:r>
          </a:p>
        </p:txBody>
      </p:sp>
    </p:spTree>
    <p:extLst>
      <p:ext uri="{BB962C8B-B14F-4D97-AF65-F5344CB8AC3E}">
        <p14:creationId xmlns:p14="http://schemas.microsoft.com/office/powerpoint/2010/main" val="17262517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E7C2567A-E1DB-4B3E-B7A2-A978196BD847}"/>
              </a:ext>
            </a:extLst>
          </p:cNvPr>
          <p:cNvSpPr>
            <a:spLocks noGrp="1"/>
          </p:cNvSpPr>
          <p:nvPr>
            <p:ph type="sldNum" sz="quarter" idx="4"/>
          </p:nvPr>
        </p:nvSpPr>
        <p:spPr>
          <a:xfrm>
            <a:off x="7870371" y="6415240"/>
            <a:ext cx="1273629" cy="365125"/>
          </a:xfrm>
          <a:prstGeom prst="rect">
            <a:avLst/>
          </a:prstGeom>
        </p:spPr>
        <p:txBody>
          <a:bodyPr/>
          <a:lstStyle>
            <a:lvl1pPr algn="r">
              <a:defRPr sz="1200">
                <a:solidFill>
                  <a:srgbClr val="717171"/>
                </a:solidFill>
                <a:latin typeface="Lato"/>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13ABC06-DC28-4A3B-9742-53C76D274B4A}" type="slidenum">
              <a:rPr kumimoji="0" lang="en-US" sz="1200" b="0" i="0" u="none" strike="noStrike" kern="1200" cap="none" spc="0" normalizeH="0" baseline="0" noProof="0" smtClean="0">
                <a:ln>
                  <a:noFill/>
                </a:ln>
                <a:solidFill>
                  <a:srgbClr val="717171"/>
                </a:solidFill>
                <a:effectLst/>
                <a:uLnTx/>
                <a:uFillTx/>
                <a:latin typeface="Lato"/>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17171"/>
              </a:solidFill>
              <a:effectLst/>
              <a:uLnTx/>
              <a:uFillTx/>
              <a:latin typeface="Lato"/>
              <a:ea typeface="+mn-ea"/>
              <a:cs typeface="+mn-cs"/>
            </a:endParaRPr>
          </a:p>
        </p:txBody>
      </p:sp>
      <p:sp>
        <p:nvSpPr>
          <p:cNvPr id="15" name="Footer Placeholder 4">
            <a:extLst>
              <a:ext uri="{FF2B5EF4-FFF2-40B4-BE49-F238E27FC236}">
                <a16:creationId xmlns:a16="http://schemas.microsoft.com/office/drawing/2014/main" id="{32E97376-D6D6-4F3D-B6E9-607BDE581374}"/>
              </a:ext>
            </a:extLst>
          </p:cNvPr>
          <p:cNvSpPr txBox="1">
            <a:spLocks/>
          </p:cNvSpPr>
          <p:nvPr userDrawn="1"/>
        </p:nvSpPr>
        <p:spPr>
          <a:xfrm>
            <a:off x="2400864" y="19664"/>
            <a:ext cx="4609536" cy="137653"/>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
        <p:nvSpPr>
          <p:cNvPr id="16" name="Content Placeholder 2">
            <a:extLst>
              <a:ext uri="{FF2B5EF4-FFF2-40B4-BE49-F238E27FC236}">
                <a16:creationId xmlns:a16="http://schemas.microsoft.com/office/drawing/2014/main" id="{AA218034-559D-487E-A984-99C54121992B}"/>
              </a:ext>
            </a:extLst>
          </p:cNvPr>
          <p:cNvSpPr txBox="1">
            <a:spLocks/>
          </p:cNvSpPr>
          <p:nvPr userDrawn="1"/>
        </p:nvSpPr>
        <p:spPr>
          <a:xfrm>
            <a:off x="1839685" y="6449744"/>
            <a:ext cx="5486401" cy="36512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3200" kern="1200" spc="-30">
                <a:solidFill>
                  <a:schemeClr val="tx1"/>
                </a:solidFill>
                <a:latin typeface="Lato"/>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800" kern="1200" spc="-30">
                <a:solidFill>
                  <a:schemeClr val="tx1"/>
                </a:solidFill>
                <a:latin typeface="Lato"/>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400" kern="1200" spc="-30">
                <a:solidFill>
                  <a:schemeClr val="tx1"/>
                </a:solidFill>
                <a:latin typeface="Lato"/>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2000" kern="1200" spc="-30">
                <a:solidFill>
                  <a:schemeClr val="tx1"/>
                </a:solidFill>
                <a:latin typeface="Lato"/>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EBEBEB"/>
              </a:buClr>
              <a:buSzPct val="75000"/>
              <a:buFont typeface="Arial" panose="020B0604020202020204" pitchFamily="34" charset="0"/>
              <a:buNone/>
              <a:tabLst/>
              <a:defRPr/>
            </a:pPr>
            <a:r>
              <a:rPr kumimoji="0" lang="en-US" sz="1200" b="0" i="0" u="none" strike="noStrike" kern="1200" cap="none" spc="-30" normalizeH="0" baseline="0" noProof="0" dirty="0">
                <a:ln>
                  <a:noFill/>
                </a:ln>
                <a:solidFill>
                  <a:srgbClr val="254267"/>
                </a:solidFill>
                <a:effectLst/>
                <a:uLnTx/>
                <a:uFillTx/>
                <a:latin typeface="Arial" panose="020B0604020202020204" pitchFamily="34" charset="0"/>
                <a:cs typeface="Arial" panose="020B0604020202020204" pitchFamily="34" charset="0"/>
              </a:rPr>
              <a:t>Excellence  |  People-Centric  |  Integrity  |  Collaboration  |  Respect</a:t>
            </a:r>
          </a:p>
        </p:txBody>
      </p:sp>
      <p:sp>
        <p:nvSpPr>
          <p:cNvPr id="9" name="Footer Placeholder 4">
            <a:extLst>
              <a:ext uri="{FF2B5EF4-FFF2-40B4-BE49-F238E27FC236}">
                <a16:creationId xmlns:a16="http://schemas.microsoft.com/office/drawing/2014/main" id="{4CF7369B-2631-4B4C-9B33-1909B744B5C5}"/>
              </a:ext>
            </a:extLst>
          </p:cNvPr>
          <p:cNvSpPr txBox="1">
            <a:spLocks/>
          </p:cNvSpPr>
          <p:nvPr userDrawn="1"/>
        </p:nvSpPr>
        <p:spPr>
          <a:xfrm>
            <a:off x="2411749" y="6694098"/>
            <a:ext cx="4598651" cy="86267"/>
          </a:xfrm>
          <a:prstGeom prst="rect">
            <a:avLst/>
          </a:prstGeom>
        </p:spPr>
        <p:txBody>
          <a:bodyPr vert="horz" lIns="91440" tIns="45720" rIns="91440" bIns="45720" rtlCol="0" anchor="ctr"/>
          <a:lstStyle>
            <a:defPPr>
              <a:defRPr lang="en-US"/>
            </a:defPPr>
            <a:lvl1pPr marL="0" algn="ctr" defTabSz="914400" rtl="0" eaLnBrk="1" latinLnBrk="0" hangingPunct="1">
              <a:defRPr sz="1200" b="0" kern="1200">
                <a:solidFill>
                  <a:schemeClr val="tx1">
                    <a:tint val="75000"/>
                  </a:schemeClr>
                </a:solidFill>
                <a:latin typeface="Calisto MT" panose="02040603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CUI // DRAFT DELIBERATIVE // PRE-DECISIONAL // FOIA EXEMPT</a:t>
            </a:r>
          </a:p>
        </p:txBody>
      </p:sp>
    </p:spTree>
    <p:extLst>
      <p:ext uri="{BB962C8B-B14F-4D97-AF65-F5344CB8AC3E}">
        <p14:creationId xmlns:p14="http://schemas.microsoft.com/office/powerpoint/2010/main" val="2937808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2"/>
          <p:cNvSpPr>
            <a:spLocks noChangeShapeType="1"/>
          </p:cNvSpPr>
          <p:nvPr/>
        </p:nvSpPr>
        <p:spPr bwMode="auto">
          <a:xfrm>
            <a:off x="1143000" y="990600"/>
            <a:ext cx="8001000"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panose="020B0604020202020204" pitchFamily="34" charset="0"/>
              <a:ea typeface="MS PGothic" panose="020B0600070205080204" pitchFamily="34" charset="-128"/>
              <a:cs typeface="Arial"/>
            </a:endParaRPr>
          </a:p>
        </p:txBody>
      </p:sp>
      <p:sp>
        <p:nvSpPr>
          <p:cNvPr id="2051" name="Text Box 3"/>
          <p:cNvSpPr txBox="1">
            <a:spLocks noChangeArrowheads="1"/>
          </p:cNvSpPr>
          <p:nvPr/>
        </p:nvSpPr>
        <p:spPr bwMode="auto">
          <a:xfrm>
            <a:off x="7097713" y="6583363"/>
            <a:ext cx="2317750" cy="274637"/>
          </a:xfrm>
          <a:prstGeom prst="rect">
            <a:avLst/>
          </a:prstGeom>
          <a:noFill/>
          <a:ln>
            <a:noFill/>
          </a:ln>
          <a:effectLst/>
        </p:spPr>
        <p:txBody>
          <a:bodyPr lIns="0" tIns="0" rIns="0" bIns="0">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a:spcBef>
                <a:spcPct val="50000"/>
              </a:spcBef>
              <a:defRPr/>
            </a:pPr>
            <a:r>
              <a:rPr lang="en-US" dirty="0">
                <a:solidFill>
                  <a:srgbClr val="FFFFFF"/>
                </a:solidFill>
                <a:latin typeface="PwC_Logo"/>
                <a:cs typeface="Arial"/>
              </a:rPr>
              <a:t>pwc</a:t>
            </a:r>
          </a:p>
        </p:txBody>
      </p:sp>
      <p:sp>
        <p:nvSpPr>
          <p:cNvPr id="2052" name="Rectangle 4"/>
          <p:cNvSpPr>
            <a:spLocks noChangeArrowheads="1"/>
          </p:cNvSpPr>
          <p:nvPr/>
        </p:nvSpPr>
        <p:spPr bwMode="auto">
          <a:xfrm>
            <a:off x="3108325" y="3246438"/>
            <a:ext cx="292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800" b="1" dirty="0">
                <a:solidFill>
                  <a:srgbClr val="FFFFFF"/>
                </a:solidFill>
                <a:latin typeface="Calibri" pitchFamily="34" charset="0"/>
                <a:cs typeface="Arial"/>
              </a:rPr>
              <a:t>			</a:t>
            </a:r>
          </a:p>
        </p:txBody>
      </p:sp>
      <p:sp>
        <p:nvSpPr>
          <p:cNvPr id="2053" name="Rectangle 5"/>
          <p:cNvSpPr>
            <a:spLocks noChangeArrowheads="1"/>
          </p:cNvSpPr>
          <p:nvPr/>
        </p:nvSpPr>
        <p:spPr bwMode="auto">
          <a:xfrm>
            <a:off x="0" y="990600"/>
            <a:ext cx="9140825" cy="74613"/>
          </a:xfrm>
          <a:prstGeom prst="rect">
            <a:avLst/>
          </a:prstGeom>
          <a:solidFill>
            <a:srgbClr val="AA9F98"/>
          </a:solidFill>
          <a:ln w="9525" algn="ctr">
            <a:solidFill>
              <a:schemeClr val="bg2"/>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lang="en-US" altLang="en-US" sz="1200" dirty="0">
              <a:solidFill>
                <a:srgbClr val="000000"/>
              </a:solidFill>
              <a:latin typeface="Calibri" pitchFamily="34" charset="0"/>
              <a:cs typeface="Arial"/>
            </a:endParaRPr>
          </a:p>
        </p:txBody>
      </p:sp>
      <p:sp>
        <p:nvSpPr>
          <p:cNvPr id="2054" name="Rectangle 6"/>
          <p:cNvSpPr>
            <a:spLocks noChangeArrowheads="1"/>
          </p:cNvSpPr>
          <p:nvPr/>
        </p:nvSpPr>
        <p:spPr bwMode="auto">
          <a:xfrm>
            <a:off x="1143000" y="0"/>
            <a:ext cx="8001000" cy="990600"/>
          </a:xfrm>
          <a:prstGeom prst="rect">
            <a:avLst/>
          </a:prstGeom>
          <a:solidFill>
            <a:srgbClr val="3A4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lang="en-US" altLang="en-US" sz="1200" dirty="0">
              <a:solidFill>
                <a:srgbClr val="000000"/>
              </a:solidFill>
              <a:latin typeface="Calibri" pitchFamily="34" charset="0"/>
              <a:cs typeface="Arial"/>
            </a:endParaRPr>
          </a:p>
        </p:txBody>
      </p:sp>
      <p:sp>
        <p:nvSpPr>
          <p:cNvPr id="3079" name="Rectangle 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6" name="Rectangle 8"/>
          <p:cNvSpPr>
            <a:spLocks noChangeArrowheads="1"/>
          </p:cNvSpPr>
          <p:nvPr userDrawn="1"/>
        </p:nvSpPr>
        <p:spPr bwMode="auto">
          <a:xfrm>
            <a:off x="0" y="6627813"/>
            <a:ext cx="9144000" cy="261937"/>
          </a:xfrm>
          <a:prstGeom prst="rect">
            <a:avLst/>
          </a:prstGeom>
          <a:solidFill>
            <a:srgbClr val="3A49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endParaRPr lang="en-US" altLang="en-US" sz="1200" b="1" dirty="0">
              <a:solidFill>
                <a:srgbClr val="FFFFFF"/>
              </a:solidFill>
              <a:latin typeface="Calibri" pitchFamily="34" charset="0"/>
              <a:cs typeface="Arial"/>
            </a:endParaRPr>
          </a:p>
        </p:txBody>
      </p:sp>
      <p:sp>
        <p:nvSpPr>
          <p:cNvPr id="2057" name="Rectangle 9"/>
          <p:cNvSpPr>
            <a:spLocks noChangeArrowheads="1"/>
          </p:cNvSpPr>
          <p:nvPr/>
        </p:nvSpPr>
        <p:spPr bwMode="auto">
          <a:xfrm>
            <a:off x="3108325" y="3246438"/>
            <a:ext cx="292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1800" b="1" dirty="0">
                <a:solidFill>
                  <a:srgbClr val="FFFFFF"/>
                </a:solidFill>
                <a:latin typeface="Calibri" pitchFamily="34" charset="0"/>
                <a:cs typeface="Arial"/>
              </a:rPr>
              <a:t>			</a:t>
            </a:r>
          </a:p>
        </p:txBody>
      </p:sp>
      <p:sp>
        <p:nvSpPr>
          <p:cNvPr id="2058" name="Rectangle 10"/>
          <p:cNvSpPr>
            <a:spLocks noChangeArrowheads="1"/>
          </p:cNvSpPr>
          <p:nvPr/>
        </p:nvSpPr>
        <p:spPr bwMode="auto">
          <a:xfrm>
            <a:off x="0" y="6553200"/>
            <a:ext cx="9140825" cy="74613"/>
          </a:xfrm>
          <a:prstGeom prst="rect">
            <a:avLst/>
          </a:prstGeom>
          <a:solidFill>
            <a:srgbClr val="AA9F98"/>
          </a:solidFill>
          <a:ln w="9525" algn="ctr">
            <a:solidFill>
              <a:schemeClr val="bg2"/>
            </a:solidFill>
            <a:miter lim="800000"/>
            <a:headEnd/>
            <a:tailEnd/>
          </a:ln>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endParaRPr lang="en-US" altLang="en-US" sz="1200" dirty="0">
              <a:solidFill>
                <a:srgbClr val="000000"/>
              </a:solidFill>
              <a:latin typeface="Calibri" pitchFamily="34" charset="0"/>
              <a:cs typeface="Arial"/>
            </a:endParaRPr>
          </a:p>
        </p:txBody>
      </p:sp>
      <p:pic>
        <p:nvPicPr>
          <p:cNvPr id="3083"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538" y="47625"/>
            <a:ext cx="909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Rectangle 12"/>
          <p:cNvSpPr>
            <a:spLocks noGrp="1" noChangeArrowheads="1"/>
          </p:cNvSpPr>
          <p:nvPr>
            <p:ph type="title"/>
          </p:nvPr>
        </p:nvSpPr>
        <p:spPr bwMode="auto">
          <a:xfrm>
            <a:off x="1219200" y="-762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9" name="Rectangle 13"/>
          <p:cNvSpPr>
            <a:spLocks noGrp="1" noChangeArrowheads="1"/>
          </p:cNvSpPr>
          <p:nvPr>
            <p:ph type="sldNum" sz="quarter" idx="4"/>
          </p:nvPr>
        </p:nvSpPr>
        <p:spPr bwMode="auto">
          <a:xfrm>
            <a:off x="6553200" y="6610350"/>
            <a:ext cx="2133600" cy="2476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latin typeface="Arial" panose="020B0604020202020204" pitchFamily="34" charset="0"/>
                <a:ea typeface="ＭＳ Ｐゴシック" panose="020B0600070205080204" pitchFamily="34" charset="-128"/>
              </a:defRPr>
            </a:lvl1pPr>
          </a:lstStyle>
          <a:p>
            <a:pPr>
              <a:defRPr/>
            </a:pPr>
            <a:fld id="{D2FD8DDA-D76A-4020-BB7A-8294F4F00872}" type="slidenum">
              <a:rPr lang="en-US" altLang="en-US">
                <a:cs typeface="Arial"/>
              </a:rPr>
              <a:pPr>
                <a:defRPr/>
              </a:pPr>
              <a:t>‹#›</a:t>
            </a:fld>
            <a:endParaRPr lang="en-US" altLang="en-US">
              <a:cs typeface="Arial"/>
            </a:endParaRPr>
          </a:p>
        </p:txBody>
      </p:sp>
      <p:sp>
        <p:nvSpPr>
          <p:cNvPr id="16" name="Rectangle 14"/>
          <p:cNvSpPr>
            <a:spLocks noGrp="1" noChangeArrowheads="1"/>
          </p:cNvSpPr>
          <p:nvPr>
            <p:ph type="ftr" sz="quarter" idx="3"/>
          </p:nvPr>
        </p:nvSpPr>
        <p:spPr bwMode="auto">
          <a:xfrm>
            <a:off x="3124200" y="6626225"/>
            <a:ext cx="2895600" cy="2317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000">
                <a:solidFill>
                  <a:srgbClr val="FFFFFF"/>
                </a:solidFill>
                <a:latin typeface="Arial" charset="0"/>
                <a:ea typeface="+mn-ea"/>
                <a:cs typeface="Arial" charset="0"/>
              </a:defRPr>
            </a:lvl1pPr>
          </a:lstStyle>
          <a:p>
            <a:pPr>
              <a:defRPr/>
            </a:pPr>
            <a:r>
              <a:rPr lang="en-US"/>
              <a:t>FOUO, 13 December 2019</a:t>
            </a:r>
          </a:p>
        </p:txBody>
      </p:sp>
    </p:spTree>
    <p:extLst>
      <p:ext uri="{BB962C8B-B14F-4D97-AF65-F5344CB8AC3E}">
        <p14:creationId xmlns:p14="http://schemas.microsoft.com/office/powerpoint/2010/main" val="2372021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rtl="0" eaLnBrk="0" fontAlgn="base" hangingPunct="0">
        <a:spcBef>
          <a:spcPct val="0"/>
        </a:spcBef>
        <a:spcAft>
          <a:spcPct val="0"/>
        </a:spcAft>
        <a:defRPr sz="3200">
          <a:solidFill>
            <a:schemeClr val="bg1"/>
          </a:solidFill>
          <a:latin typeface="+mj-lt"/>
          <a:ea typeface="Arial" charset="0"/>
          <a:cs typeface="+mj-cs"/>
        </a:defRPr>
      </a:lvl1pPr>
      <a:lvl2pPr algn="l" rtl="0" eaLnBrk="0" fontAlgn="base" hangingPunct="0">
        <a:spcBef>
          <a:spcPct val="0"/>
        </a:spcBef>
        <a:spcAft>
          <a:spcPct val="0"/>
        </a:spcAft>
        <a:defRPr sz="3200">
          <a:solidFill>
            <a:schemeClr val="bg1"/>
          </a:solidFill>
          <a:latin typeface="Arial" charset="0"/>
          <a:ea typeface="Arial" charset="0"/>
          <a:cs typeface="Arial" charset="0"/>
        </a:defRPr>
      </a:lvl2pPr>
      <a:lvl3pPr algn="l" rtl="0" eaLnBrk="0" fontAlgn="base" hangingPunct="0">
        <a:spcBef>
          <a:spcPct val="0"/>
        </a:spcBef>
        <a:spcAft>
          <a:spcPct val="0"/>
        </a:spcAft>
        <a:defRPr sz="3200">
          <a:solidFill>
            <a:schemeClr val="bg1"/>
          </a:solidFill>
          <a:latin typeface="Arial" charset="0"/>
          <a:ea typeface="Arial" charset="0"/>
          <a:cs typeface="Arial" charset="0"/>
        </a:defRPr>
      </a:lvl3pPr>
      <a:lvl4pPr algn="l" rtl="0" eaLnBrk="0" fontAlgn="base" hangingPunct="0">
        <a:spcBef>
          <a:spcPct val="0"/>
        </a:spcBef>
        <a:spcAft>
          <a:spcPct val="0"/>
        </a:spcAft>
        <a:defRPr sz="3200">
          <a:solidFill>
            <a:schemeClr val="bg1"/>
          </a:solidFill>
          <a:latin typeface="Arial" charset="0"/>
          <a:ea typeface="Arial" charset="0"/>
          <a:cs typeface="Arial" charset="0"/>
        </a:defRPr>
      </a:lvl4pPr>
      <a:lvl5pPr algn="l" rtl="0" eaLnBrk="0" fontAlgn="base" hangingPunct="0">
        <a:spcBef>
          <a:spcPct val="0"/>
        </a:spcBef>
        <a:spcAft>
          <a:spcPct val="0"/>
        </a:spcAft>
        <a:defRPr sz="3200">
          <a:solidFill>
            <a:schemeClr val="bg1"/>
          </a:solidFill>
          <a:latin typeface="Arial" charset="0"/>
          <a:ea typeface="Arial" charset="0"/>
          <a:cs typeface="Arial" charset="0"/>
        </a:defRPr>
      </a:lvl5pPr>
      <a:lvl6pPr marL="457200" algn="l" rtl="0" eaLnBrk="1" fontAlgn="base" hangingPunct="1">
        <a:spcBef>
          <a:spcPct val="0"/>
        </a:spcBef>
        <a:spcAft>
          <a:spcPct val="0"/>
        </a:spcAft>
        <a:defRPr sz="3200">
          <a:solidFill>
            <a:schemeClr val="bg1"/>
          </a:solidFill>
          <a:latin typeface="Arial" charset="0"/>
          <a:cs typeface="Arial" charset="0"/>
        </a:defRPr>
      </a:lvl6pPr>
      <a:lvl7pPr marL="914400" algn="l" rtl="0" eaLnBrk="1" fontAlgn="base" hangingPunct="1">
        <a:spcBef>
          <a:spcPct val="0"/>
        </a:spcBef>
        <a:spcAft>
          <a:spcPct val="0"/>
        </a:spcAft>
        <a:defRPr sz="3200">
          <a:solidFill>
            <a:schemeClr val="bg1"/>
          </a:solidFill>
          <a:latin typeface="Arial" charset="0"/>
          <a:cs typeface="Arial" charset="0"/>
        </a:defRPr>
      </a:lvl7pPr>
      <a:lvl8pPr marL="1371600" algn="l" rtl="0" eaLnBrk="1" fontAlgn="base" hangingPunct="1">
        <a:spcBef>
          <a:spcPct val="0"/>
        </a:spcBef>
        <a:spcAft>
          <a:spcPct val="0"/>
        </a:spcAft>
        <a:defRPr sz="3200">
          <a:solidFill>
            <a:schemeClr val="bg1"/>
          </a:solidFill>
          <a:latin typeface="Arial" charset="0"/>
          <a:cs typeface="Arial" charset="0"/>
        </a:defRPr>
      </a:lvl8pPr>
      <a:lvl9pPr marL="1828800" algn="l" rtl="0" eaLnBrk="1" fontAlgn="base" hangingPunct="1">
        <a:spcBef>
          <a:spcPct val="0"/>
        </a:spcBef>
        <a:spcAft>
          <a:spcPct val="0"/>
        </a:spcAft>
        <a:defRPr sz="32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16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9144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5">
            <a:extLst>
              <a:ext uri="{FF2B5EF4-FFF2-40B4-BE49-F238E27FC236}">
                <a16:creationId xmlns:a16="http://schemas.microsoft.com/office/drawing/2014/main" id="{421811A2-995A-F314-7F2D-D1F96F51A658}"/>
              </a:ext>
            </a:extLst>
          </p:cNvPr>
          <p:cNvSpPr>
            <a:spLocks noGrp="1"/>
          </p:cNvSpPr>
          <p:nvPr>
            <p:ph type="sldNum" sz="quarter" idx="4"/>
          </p:nvPr>
        </p:nvSpPr>
        <p:spPr>
          <a:xfrm>
            <a:off x="6934200" y="17780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8EC6C1D-B94A-4A9A-BD8D-A546578E37EF}" type="slidenum">
              <a:rPr lang="en-US" smtClean="0"/>
              <a:t>‹#›</a:t>
            </a:fld>
            <a:endParaRPr lang="en-US"/>
          </a:p>
        </p:txBody>
      </p:sp>
    </p:spTree>
    <p:extLst>
      <p:ext uri="{BB962C8B-B14F-4D97-AF65-F5344CB8AC3E}">
        <p14:creationId xmlns:p14="http://schemas.microsoft.com/office/powerpoint/2010/main" val="14979226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ftr="0" dt="0"/>
  <p:txStyles>
    <p:titleStyle>
      <a:lvl1pPr algn="ctr" defTabSz="914400" rtl="0" eaLnBrk="1" latinLnBrk="0" hangingPunct="1">
        <a:spcBef>
          <a:spcPct val="0"/>
        </a:spcBef>
        <a:buNone/>
        <a:defRPr sz="2800" b="1" kern="1200" baseline="0">
          <a:solidFill>
            <a:srgbClr val="283446"/>
          </a:solidFill>
          <a:latin typeface="+mj-lt"/>
          <a:ea typeface="+mj-ea"/>
          <a:cs typeface="+mj-cs"/>
        </a:defRPr>
      </a:lvl1pPr>
    </p:titleStyle>
    <p:bodyStyle>
      <a:lvl1pPr marL="342900" indent="-342900" algn="l" defTabSz="914400"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9144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326866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hf hdr="0" ftr="0" dt="0"/>
  <p:txStyles>
    <p:titleStyle>
      <a:lvl1pPr algn="ctr" defTabSz="914378" rtl="0" eaLnBrk="1" latinLnBrk="0" hangingPunct="1">
        <a:spcBef>
          <a:spcPct val="0"/>
        </a:spcBef>
        <a:buNone/>
        <a:defRPr sz="2800" b="1" kern="1200" baseline="0">
          <a:solidFill>
            <a:srgbClr val="283446"/>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Franklin Gothic Medium 28pt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Rectangle 3">
            <a:extLst>
              <a:ext uri="{FF2B5EF4-FFF2-40B4-BE49-F238E27FC236}">
                <a16:creationId xmlns:a16="http://schemas.microsoft.com/office/drawing/2014/main" id="{86C191B9-38D4-4329-8F07-1183FAC2EBFC}"/>
              </a:ext>
            </a:extLst>
          </p:cNvPr>
          <p:cNvSpPr/>
          <p:nvPr userDrawn="1"/>
        </p:nvSpPr>
        <p:spPr>
          <a:xfrm>
            <a:off x="0" y="6126164"/>
            <a:ext cx="9144000" cy="741072"/>
          </a:xfrm>
          <a:prstGeom prst="rect">
            <a:avLst/>
          </a:prstGeom>
          <a:solidFill>
            <a:srgbClr val="58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0" y="1"/>
            <a:ext cx="418704" cy="369332"/>
          </a:xfrm>
          <a:prstGeom prst="rect">
            <a:avLst/>
          </a:prstGeom>
        </p:spPr>
        <p:txBody>
          <a:bodyPr wrap="none">
            <a:spAutoFit/>
          </a:bodyPr>
          <a:lstStyle/>
          <a:p>
            <a:fld id="{DBB4C5DA-D74F-4407-BBF0-E64B06C07DD4}" type="slidenum">
              <a:rPr lang="en-US" sz="1800" smtClean="0"/>
              <a:pPr/>
              <a:t>‹#›</a:t>
            </a:fld>
            <a:endParaRPr lang="en-US" sz="1800" dirty="0"/>
          </a:p>
        </p:txBody>
      </p:sp>
    </p:spTree>
    <p:extLst>
      <p:ext uri="{BB962C8B-B14F-4D97-AF65-F5344CB8AC3E}">
        <p14:creationId xmlns:p14="http://schemas.microsoft.com/office/powerpoint/2010/main" val="396806849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hf sldNum="0" hdr="0" ftr="0" dt="0"/>
  <p:txStyles>
    <p:titleStyle>
      <a:lvl1pPr algn="ctr" defTabSz="914378" rtl="0" eaLnBrk="1" latinLnBrk="0" hangingPunct="1">
        <a:spcBef>
          <a:spcPct val="0"/>
        </a:spcBef>
        <a:buNone/>
        <a:defRPr sz="2800" b="1" kern="1200" baseline="0">
          <a:solidFill>
            <a:srgbClr val="283446"/>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454545"/>
          </a:solidFill>
          <a:latin typeface="Franklin Gothic Book" panose="020B0503020102020204" pitchFamily="34" charset="0"/>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454545"/>
          </a:solidFill>
          <a:latin typeface="Franklin Gothic Book" panose="020B0503020102020204" pitchFamily="34" charset="0"/>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454545"/>
          </a:solidFill>
          <a:latin typeface="Franklin Gothic Book" panose="020B0503020102020204" pitchFamily="34" charset="0"/>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quality.va.gov/guidelines/WH/up/VA-DoD-CPG-Pregnancy-Full-CPG_508.pdf" TargetMode="External"/><Relationship Id="rId2" Type="http://schemas.openxmlformats.org/officeDocument/2006/relationships/hyperlink" Target="https://www.defense.gov/News/Releases/Release/Article/3246268/department-of-defense-releases-annual-demographics-report-upward-trend-in-numbe/#:~:text=In%202021%2C%20women%20made%20up,of%20the%20Guard%20and%20reserve." TargetMode="External"/><Relationship Id="rId1" Type="http://schemas.openxmlformats.org/officeDocument/2006/relationships/slideLayout" Target="../slideLayouts/slideLayout35.xml"/><Relationship Id="rId5" Type="http://schemas.openxmlformats.org/officeDocument/2006/relationships/hyperlink" Target="mailto:theresa.a.hart2.civ@health.mil" TargetMode="External"/><Relationship Id="rId4" Type="http://schemas.openxmlformats.org/officeDocument/2006/relationships/hyperlink" Target="mailto:kathleen.m.pombier.mil@health.mi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hyperlink" Target="https://health.mil/Reference-Center/DHA-Publications/2023/11/16/DHA-AI-6025-" TargetMode="Externa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hyperlink" Target="https://health.mil/Reference-Center/DHA-Publications/2023/05/17/DHA-AI-6025-20" TargetMode="Externa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hyperlink" Target="https://health.mil/Reference-Center/DHA-Publications/2021/01/22/DHA-PI-6025-35" TargetMode="Externa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hyperlink" Target="https://www.healthquality.va.gov/guidelines/WH/up/VA-DoD-CPG-Pregnancy-Full-CPG_508.pdf"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5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5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5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apa.org/about/policy/race-and-ethnicity-in-psychology.pdf" TargetMode="External"/><Relationship Id="rId2" Type="http://schemas.openxmlformats.org/officeDocument/2006/relationships/notesSlide" Target="../notesSlides/notesSlide28.xml"/><Relationship Id="rId1" Type="http://schemas.openxmlformats.org/officeDocument/2006/relationships/slideLayout" Target="../slideLayouts/slideLayout51.xml"/><Relationship Id="rId6" Type="http://schemas.openxmlformats.org/officeDocument/2006/relationships/hyperlink" Target="https://samhsa.gov/sites/default/files/sma14-4884.pdf" TargetMode="External"/><Relationship Id="rId5" Type="http://schemas.openxmlformats.org/officeDocument/2006/relationships/hyperlink" Target="https://www.sapr.mil/reports" TargetMode="External"/><Relationship Id="rId4" Type="http://schemas.openxmlformats.org/officeDocument/2006/relationships/hyperlink" Target="https://dacowits.defense.gov/Portals/48/Documents/Reports/2020/Annual%20Report/DACOWITS%202020%20Annual%20Report%20WEB.pdf?ver=SC_TG6frXqkyw5p7poVWIw=="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samhsa.gov/behavioral-health-equity/aanhpi" TargetMode="External"/><Relationship Id="rId3" Type="http://schemas.openxmlformats.org/officeDocument/2006/relationships/hyperlink" Target="https://store.samhsa.gov/product/TIP-59-Improving-Cultural-Competence/SMA15-4849" TargetMode="External"/><Relationship Id="rId7" Type="http://schemas.openxmlformats.org/officeDocument/2006/relationships/hyperlink" Target="https://www.samhsa.gov/behavioral-health-equity/hispanic-latino" TargetMode="External"/><Relationship Id="rId2" Type="http://schemas.openxmlformats.org/officeDocument/2006/relationships/notesSlide" Target="../notesSlides/notesSlide29.xml"/><Relationship Id="rId1" Type="http://schemas.openxmlformats.org/officeDocument/2006/relationships/slideLayout" Target="../slideLayouts/slideLayout51.xml"/><Relationship Id="rId6" Type="http://schemas.openxmlformats.org/officeDocument/2006/relationships/hyperlink" Target="https://www.samhsa.gov/behavioral-health-equity/black-african-american" TargetMode="External"/><Relationship Id="rId5" Type="http://schemas.openxmlformats.org/officeDocument/2006/relationships/hyperlink" Target="https://www.samhsa.gov/behavioral-health-equity/lgbt/curricula" TargetMode="External"/><Relationship Id="rId10" Type="http://schemas.openxmlformats.org/officeDocument/2006/relationships/hyperlink" Target="https://store.samhsa.gov/product/American-Indian-and-Alaska-Native-Culture-Card/sma08-4354" TargetMode="External"/><Relationship Id="rId4" Type="http://schemas.openxmlformats.org/officeDocument/2006/relationships/hyperlink" Target="https://thinkculturalhealth.hhs.gov/education/behavioral-health" TargetMode="External"/><Relationship Id="rId9" Type="http://schemas.openxmlformats.org/officeDocument/2006/relationships/hyperlink" Target="https://www.samhsa.gov/behavioral-health-equity/lgb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jointcommission.org/our-priorities/health-care-equity/accreditation-standards-and-resource-center/" TargetMode="External"/><Relationship Id="rId2" Type="http://schemas.openxmlformats.org/officeDocument/2006/relationships/notesSlide" Target="../notesSlides/notesSlide30.xml"/><Relationship Id="rId1" Type="http://schemas.openxmlformats.org/officeDocument/2006/relationships/slideLayout" Target="../slideLayouts/slideLayout52.xml"/><Relationship Id="rId6" Type="http://schemas.openxmlformats.org/officeDocument/2006/relationships/hyperlink" Target="https://info.health.mil/hco/clinicsup/quality/SitePages/CQMHome.aspx" TargetMode="External"/><Relationship Id="rId5" Type="http://schemas.openxmlformats.org/officeDocument/2006/relationships/hyperlink" Target="https://info.health.mil/sites/hro/CMT/BH/Inclusive/Pages/Home.aspx" TargetMode="External"/><Relationship Id="rId4" Type="http://schemas.openxmlformats.org/officeDocument/2006/relationships/hyperlink" Target="https://health.mil/News/In-the-Spotlight/Ensuring-Access-to-Reproductive-Health-Care"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hyperlink" Target="https://www.militaryonesource.mil/data-research-and-statistics/military-community-demographics/2022-demographics-profile/" TargetMode="External"/><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A365-F7F2-41CA-BC3A-96D767E3FADF}"/>
              </a:ext>
            </a:extLst>
          </p:cNvPr>
          <p:cNvSpPr>
            <a:spLocks noGrp="1"/>
          </p:cNvSpPr>
          <p:nvPr>
            <p:ph type="ctrTitle"/>
          </p:nvPr>
        </p:nvSpPr>
        <p:spPr>
          <a:xfrm>
            <a:off x="174221" y="151472"/>
            <a:ext cx="8675915" cy="1418615"/>
          </a:xfrm>
        </p:spPr>
        <p:txBody>
          <a:bodyPr/>
          <a:lstStyle/>
          <a:p>
            <a:r>
              <a:rPr lang="en-US" sz="3200" dirty="0">
                <a:latin typeface="Arial" panose="020B0604020202020204" pitchFamily="34" charset="0"/>
                <a:cs typeface="Arial" panose="020B0604020202020204" pitchFamily="34" charset="0"/>
              </a:rPr>
              <a:t>Gender-Inclusive Health Care: Meeting the Needs of Female Service Members</a:t>
            </a:r>
          </a:p>
        </p:txBody>
      </p:sp>
      <p:sp>
        <p:nvSpPr>
          <p:cNvPr id="3" name="Subtitle 2">
            <a:extLst>
              <a:ext uri="{FF2B5EF4-FFF2-40B4-BE49-F238E27FC236}">
                <a16:creationId xmlns:a16="http://schemas.microsoft.com/office/drawing/2014/main" id="{E17268FC-3071-47E8-87B9-2FF4D5D02744}"/>
              </a:ext>
            </a:extLst>
          </p:cNvPr>
          <p:cNvSpPr>
            <a:spLocks noGrp="1"/>
          </p:cNvSpPr>
          <p:nvPr>
            <p:ph type="subTitle" idx="1"/>
          </p:nvPr>
        </p:nvSpPr>
        <p:spPr>
          <a:xfrm>
            <a:off x="3914454" y="3429000"/>
            <a:ext cx="5229546" cy="1379994"/>
          </a:xfrm>
        </p:spPr>
        <p:txBody>
          <a:bodyPr/>
          <a:lstStyle/>
          <a:p>
            <a:r>
              <a:rPr lang="en-US" sz="3000" b="1" dirty="0">
                <a:latin typeface="Arial" panose="020B0604020202020204" pitchFamily="34" charset="0"/>
                <a:cs typeface="Arial" panose="020B0604020202020204" pitchFamily="34" charset="0"/>
              </a:rPr>
              <a:t>Kimberly Lahm, LMFT</a:t>
            </a:r>
          </a:p>
          <a:p>
            <a:r>
              <a:rPr lang="en-US" sz="2600" dirty="0">
                <a:latin typeface="Arial" panose="020B0604020202020204" pitchFamily="34" charset="0"/>
                <a:cs typeface="Arial" panose="020B0604020202020204" pitchFamily="34" charset="0"/>
              </a:rPr>
              <a:t>Director, Patient Advocacy &amp; Experience, Women’s, Child &amp; Family Health Policy</a:t>
            </a:r>
          </a:p>
          <a:p>
            <a:r>
              <a:rPr lang="en-US" sz="2600" dirty="0">
                <a:latin typeface="Arial" panose="020B0604020202020204" pitchFamily="34" charset="0"/>
                <a:cs typeface="Arial" panose="020B0604020202020204" pitchFamily="34" charset="0"/>
              </a:rPr>
              <a:t>February 13, 2024</a:t>
            </a:r>
          </a:p>
        </p:txBody>
      </p:sp>
    </p:spTree>
    <p:extLst>
      <p:ext uri="{BB962C8B-B14F-4D97-AF65-F5344CB8AC3E}">
        <p14:creationId xmlns:p14="http://schemas.microsoft.com/office/powerpoint/2010/main" val="51503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7C3B-3289-A165-5248-1F90246AD76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A06FCB00-DFB6-CAAF-2ADD-75498E296437}"/>
              </a:ext>
            </a:extLst>
          </p:cNvPr>
          <p:cNvSpPr>
            <a:spLocks noGrp="1"/>
          </p:cNvSpPr>
          <p:nvPr>
            <p:ph idx="1"/>
          </p:nvPr>
        </p:nvSpPr>
        <p:spPr/>
        <p:txBody>
          <a:bodyPr>
            <a:normAutofit/>
          </a:bodyPr>
          <a:lstStyle/>
          <a:p>
            <a:r>
              <a:rPr lang="en-US" sz="2000" dirty="0"/>
              <a:t>While the overall size of the military has remained steady, the percentage of women serving continues to grow.</a:t>
            </a:r>
          </a:p>
          <a:p>
            <a:pPr lvl="1"/>
            <a:r>
              <a:rPr lang="en-US" dirty="0"/>
              <a:t>From 2017 to 2021, the percentages of women in the active-duty and reserve populations has risen 1.1 percent and 1.8 percent, respectively.</a:t>
            </a:r>
          </a:p>
          <a:p>
            <a:pPr lvl="1"/>
            <a:r>
              <a:rPr lang="en-US" dirty="0"/>
              <a:t>In 2021, women made up 17.3 percent of the active-duty force and 21.4 percent of the National Guard and reserves –  reflecting over 400,000 women contributing to the strength and resiliency of our armed forces. </a:t>
            </a:r>
          </a:p>
          <a:p>
            <a:pPr lvl="1"/>
            <a:endParaRPr lang="en-US" dirty="0"/>
          </a:p>
          <a:p>
            <a:endParaRPr lang="en-US" sz="2000" dirty="0"/>
          </a:p>
        </p:txBody>
      </p:sp>
    </p:spTree>
    <p:extLst>
      <p:ext uri="{BB962C8B-B14F-4D97-AF65-F5344CB8AC3E}">
        <p14:creationId xmlns:p14="http://schemas.microsoft.com/office/powerpoint/2010/main" val="196703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BD09-5095-4626-41C1-FB3D785D88F1}"/>
              </a:ext>
            </a:extLst>
          </p:cNvPr>
          <p:cNvSpPr>
            <a:spLocks noGrp="1"/>
          </p:cNvSpPr>
          <p:nvPr>
            <p:ph type="title"/>
          </p:nvPr>
        </p:nvSpPr>
        <p:spPr/>
        <p:txBody>
          <a:bodyPr/>
          <a:lstStyle/>
          <a:p>
            <a:r>
              <a:rPr lang="en-US" dirty="0"/>
              <a:t>Access and Delivery of Quality Health Care</a:t>
            </a:r>
          </a:p>
        </p:txBody>
      </p:sp>
      <p:sp>
        <p:nvSpPr>
          <p:cNvPr id="3" name="Content Placeholder 2">
            <a:extLst>
              <a:ext uri="{FF2B5EF4-FFF2-40B4-BE49-F238E27FC236}">
                <a16:creationId xmlns:a16="http://schemas.microsoft.com/office/drawing/2014/main" id="{485D481F-70A1-EC4B-E6BA-C72AD15C9A66}"/>
              </a:ext>
            </a:extLst>
          </p:cNvPr>
          <p:cNvSpPr>
            <a:spLocks noGrp="1"/>
          </p:cNvSpPr>
          <p:nvPr>
            <p:ph idx="1"/>
          </p:nvPr>
        </p:nvSpPr>
        <p:spPr/>
        <p:txBody>
          <a:bodyPr>
            <a:noAutofit/>
          </a:bodyPr>
          <a:lstStyle/>
          <a:p>
            <a:r>
              <a:rPr lang="en-US" sz="2000" dirty="0"/>
              <a:t>Understanding the influence of gender on healthcare needs and experiences allows for patient centered care and correction of inequities.</a:t>
            </a:r>
          </a:p>
          <a:p>
            <a:r>
              <a:rPr lang="en-US" sz="2000" dirty="0"/>
              <a:t>The Defense Health Agency (DHA) Women’s Health Clinical Management Team seeks to identify gaps in women’s health care and future state. </a:t>
            </a:r>
          </a:p>
          <a:p>
            <a:r>
              <a:rPr lang="en-US" sz="2000" dirty="0"/>
              <a:t>Once identified, standard processes, guidelines, and outcome measurements are implemented to improve health and readiness. </a:t>
            </a:r>
          </a:p>
          <a:p>
            <a:r>
              <a:rPr lang="en-US" sz="2000" dirty="0"/>
              <a:t>Focus is on reduction of non-beneficial clinical variation and fragmentation of care. </a:t>
            </a:r>
          </a:p>
          <a:p>
            <a:pPr lvl="1"/>
            <a:endParaRPr lang="en-US" dirty="0"/>
          </a:p>
          <a:p>
            <a:endParaRPr lang="en-US" sz="2000" dirty="0"/>
          </a:p>
        </p:txBody>
      </p:sp>
    </p:spTree>
    <p:extLst>
      <p:ext uri="{BB962C8B-B14F-4D97-AF65-F5344CB8AC3E}">
        <p14:creationId xmlns:p14="http://schemas.microsoft.com/office/powerpoint/2010/main" val="213039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7714-5503-A3A6-3B29-4B316B2F60FB}"/>
              </a:ext>
            </a:extLst>
          </p:cNvPr>
          <p:cNvSpPr>
            <a:spLocks noGrp="1"/>
          </p:cNvSpPr>
          <p:nvPr>
            <p:ph type="title"/>
          </p:nvPr>
        </p:nvSpPr>
        <p:spPr/>
        <p:txBody>
          <a:bodyPr/>
          <a:lstStyle/>
          <a:p>
            <a:r>
              <a:rPr lang="en-US" dirty="0"/>
              <a:t>Women’s Health Initiatives</a:t>
            </a:r>
          </a:p>
        </p:txBody>
      </p:sp>
      <p:sp>
        <p:nvSpPr>
          <p:cNvPr id="3" name="Content Placeholder 2">
            <a:extLst>
              <a:ext uri="{FF2B5EF4-FFF2-40B4-BE49-F238E27FC236}">
                <a16:creationId xmlns:a16="http://schemas.microsoft.com/office/drawing/2014/main" id="{AB9741EC-5EC9-2026-92AF-2D731A54CBCB}"/>
              </a:ext>
            </a:extLst>
          </p:cNvPr>
          <p:cNvSpPr>
            <a:spLocks noGrp="1"/>
          </p:cNvSpPr>
          <p:nvPr>
            <p:ph idx="1"/>
          </p:nvPr>
        </p:nvSpPr>
        <p:spPr/>
        <p:txBody>
          <a:bodyPr>
            <a:normAutofit/>
          </a:bodyPr>
          <a:lstStyle/>
          <a:p>
            <a:r>
              <a:rPr lang="en-US" dirty="0"/>
              <a:t>Evolving data to identify and improve disparities in women’s health: </a:t>
            </a:r>
            <a:r>
              <a:rPr lang="en-US" i="1" dirty="0"/>
              <a:t> </a:t>
            </a:r>
            <a:r>
              <a:rPr lang="en-US" dirty="0"/>
              <a:t>race and ethnicity; social determinants of health; unique bio-female requirements (hygiene, neuromusculoskeletal, mental health, etc.). </a:t>
            </a:r>
          </a:p>
          <a:p>
            <a:r>
              <a:rPr lang="en-US" dirty="0"/>
              <a:t>Collaboration with other Federal agencies:</a:t>
            </a:r>
          </a:p>
          <a:p>
            <a:pPr lvl="1"/>
            <a:r>
              <a:rPr lang="en-US" dirty="0"/>
              <a:t>VA/DoD Clinical Practice Guideline (CPG) for the Management of Pregnancy; </a:t>
            </a:r>
          </a:p>
          <a:p>
            <a:pPr lvl="1"/>
            <a:r>
              <a:rPr lang="en-US" dirty="0"/>
              <a:t>Contributions to White House Blueprint for Maternal Health; and</a:t>
            </a:r>
          </a:p>
          <a:p>
            <a:pPr lvl="1"/>
            <a:r>
              <a:rPr lang="en-US" dirty="0"/>
              <a:t>Collaboration with White House Women’s Research. </a:t>
            </a:r>
          </a:p>
          <a:p>
            <a:r>
              <a:rPr lang="en-US" dirty="0"/>
              <a:t>Access to travel and authorized leave for uncovered reproductive health for active-duty members and dependents. </a:t>
            </a:r>
          </a:p>
        </p:txBody>
      </p:sp>
    </p:spTree>
    <p:extLst>
      <p:ext uri="{BB962C8B-B14F-4D97-AF65-F5344CB8AC3E}">
        <p14:creationId xmlns:p14="http://schemas.microsoft.com/office/powerpoint/2010/main" val="205391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874C-51A0-846D-1017-DBDB40310A09}"/>
              </a:ext>
            </a:extLst>
          </p:cNvPr>
          <p:cNvSpPr>
            <a:spLocks noGrp="1"/>
          </p:cNvSpPr>
          <p:nvPr>
            <p:ph type="title"/>
          </p:nvPr>
        </p:nvSpPr>
        <p:spPr/>
        <p:txBody>
          <a:bodyPr/>
          <a:lstStyle/>
          <a:p>
            <a:r>
              <a:rPr lang="en-US" dirty="0"/>
              <a:t>Evolving Challenges</a:t>
            </a:r>
          </a:p>
        </p:txBody>
      </p:sp>
      <p:sp>
        <p:nvSpPr>
          <p:cNvPr id="3" name="Content Placeholder 2">
            <a:extLst>
              <a:ext uri="{FF2B5EF4-FFF2-40B4-BE49-F238E27FC236}">
                <a16:creationId xmlns:a16="http://schemas.microsoft.com/office/drawing/2014/main" id="{6C32A017-A589-0337-073F-EB1C4744CA1E}"/>
              </a:ext>
            </a:extLst>
          </p:cNvPr>
          <p:cNvSpPr>
            <a:spLocks noGrp="1"/>
          </p:cNvSpPr>
          <p:nvPr>
            <p:ph idx="1"/>
          </p:nvPr>
        </p:nvSpPr>
        <p:spPr/>
        <p:txBody>
          <a:bodyPr>
            <a:normAutofit/>
          </a:bodyPr>
          <a:lstStyle/>
          <a:p>
            <a:r>
              <a:rPr lang="en-US" sz="2000" dirty="0"/>
              <a:t>Retrospective review of the Coronavirus 2019 pandemic;</a:t>
            </a:r>
          </a:p>
          <a:p>
            <a:r>
              <a:rPr lang="en-US" sz="2000" dirty="0"/>
              <a:t>Respiratory Syncytial Virus (RSV): monoclonal antibodies for infants and vaccination for pregnant persons;</a:t>
            </a:r>
          </a:p>
          <a:p>
            <a:r>
              <a:rPr lang="en-US" sz="2000" dirty="0"/>
              <a:t>Adaptation to equipment and treatments to address female anatomy: </a:t>
            </a:r>
            <a:r>
              <a:rPr lang="en-US" sz="2000" i="1" dirty="0"/>
              <a:t>e.g., </a:t>
            </a:r>
            <a:r>
              <a:rPr lang="en-US" sz="2000" dirty="0"/>
              <a:t>neuromusculoskeletal injuries, menstrual/menopause management, pelvic physical therapy;</a:t>
            </a:r>
          </a:p>
          <a:p>
            <a:r>
              <a:rPr lang="en-US" sz="2000" dirty="0"/>
              <a:t>Transgender Centers of Excellence.</a:t>
            </a:r>
          </a:p>
          <a:p>
            <a:endParaRPr lang="en-US" sz="2000" dirty="0"/>
          </a:p>
          <a:p>
            <a:endParaRPr lang="en-US" sz="2000" dirty="0"/>
          </a:p>
        </p:txBody>
      </p:sp>
    </p:spTree>
    <p:extLst>
      <p:ext uri="{BB962C8B-B14F-4D97-AF65-F5344CB8AC3E}">
        <p14:creationId xmlns:p14="http://schemas.microsoft.com/office/powerpoint/2010/main" val="364376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BD8B-8E31-67FA-49F4-C023BD44F645}"/>
              </a:ext>
            </a:extLst>
          </p:cNvPr>
          <p:cNvSpPr>
            <a:spLocks noGrp="1"/>
          </p:cNvSpPr>
          <p:nvPr>
            <p:ph type="title"/>
          </p:nvPr>
        </p:nvSpPr>
        <p:spPr/>
        <p:txBody>
          <a:bodyPr/>
          <a:lstStyle/>
          <a:p>
            <a:r>
              <a:rPr lang="en-US" dirty="0"/>
              <a:t>References/Points of Contact </a:t>
            </a:r>
          </a:p>
        </p:txBody>
      </p:sp>
      <p:sp>
        <p:nvSpPr>
          <p:cNvPr id="3" name="Content Placeholder 2">
            <a:extLst>
              <a:ext uri="{FF2B5EF4-FFF2-40B4-BE49-F238E27FC236}">
                <a16:creationId xmlns:a16="http://schemas.microsoft.com/office/drawing/2014/main" id="{3373D9DF-722C-913D-C177-024B3691039B}"/>
              </a:ext>
            </a:extLst>
          </p:cNvPr>
          <p:cNvSpPr>
            <a:spLocks noGrp="1"/>
          </p:cNvSpPr>
          <p:nvPr>
            <p:ph idx="1"/>
          </p:nvPr>
        </p:nvSpPr>
        <p:spPr/>
        <p:txBody>
          <a:bodyPr>
            <a:normAutofit/>
          </a:bodyPr>
          <a:lstStyle/>
          <a:p>
            <a:r>
              <a:rPr lang="en-US" sz="2000" dirty="0">
                <a:hlinkClick r:id="rId2"/>
              </a:rPr>
              <a:t>Department of Defense Releases Annual Demographics Report</a:t>
            </a:r>
            <a:endParaRPr lang="en-US" sz="2000" dirty="0"/>
          </a:p>
          <a:p>
            <a:r>
              <a:rPr lang="en-US" sz="2000" dirty="0">
                <a:hlinkClick r:id="rId3"/>
              </a:rPr>
              <a:t>VA/DoD CPG Management of Pregnancy</a:t>
            </a:r>
            <a:endParaRPr lang="en-US" sz="2000" dirty="0"/>
          </a:p>
          <a:p>
            <a:endParaRPr lang="en-US" sz="2000" dirty="0"/>
          </a:p>
          <a:p>
            <a:r>
              <a:rPr lang="en-US" sz="2000" dirty="0"/>
              <a:t>Points of Contact: </a:t>
            </a:r>
          </a:p>
          <a:p>
            <a:pPr lvl="1"/>
            <a:r>
              <a:rPr lang="en-US" dirty="0"/>
              <a:t>Maj Kathleen Pombier, Chief, DHA Women’s Health Clinical Management Team: </a:t>
            </a:r>
            <a:r>
              <a:rPr lang="en-US" dirty="0">
                <a:hlinkClick r:id="rId4"/>
              </a:rPr>
              <a:t>kathleen.m.pombier.mil@health.mil</a:t>
            </a:r>
            <a:endParaRPr lang="en-US" dirty="0"/>
          </a:p>
          <a:p>
            <a:pPr lvl="1"/>
            <a:r>
              <a:rPr lang="en-US" dirty="0"/>
              <a:t>Ms. Theresa Hart, Program Manager, DHA Women and Infant Clinical Community: </a:t>
            </a:r>
            <a:r>
              <a:rPr lang="en-US" dirty="0">
                <a:hlinkClick r:id="rId5"/>
              </a:rPr>
              <a:t>theresa.a.hart2.civ@health.mil</a:t>
            </a:r>
            <a:endParaRPr lang="en-US" dirty="0"/>
          </a:p>
          <a:p>
            <a:endParaRPr lang="en-US" sz="2000" dirty="0"/>
          </a:p>
          <a:p>
            <a:endParaRPr lang="en-US" sz="2000" dirty="0"/>
          </a:p>
        </p:txBody>
      </p:sp>
    </p:spTree>
    <p:extLst>
      <p:ext uri="{BB962C8B-B14F-4D97-AF65-F5344CB8AC3E}">
        <p14:creationId xmlns:p14="http://schemas.microsoft.com/office/powerpoint/2010/main" val="390366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62CB-3E6F-AFA7-90A7-E3D0E6FDFCE1}"/>
              </a:ext>
            </a:extLst>
          </p:cNvPr>
          <p:cNvSpPr>
            <a:spLocks noGrp="1"/>
          </p:cNvSpPr>
          <p:nvPr>
            <p:ph type="ctrTitle"/>
          </p:nvPr>
        </p:nvSpPr>
        <p:spPr/>
        <p:txBody>
          <a:bodyPr/>
          <a:lstStyle/>
          <a:p>
            <a:r>
              <a:rPr lang="en-US" dirty="0"/>
              <a:t>Examples/Backup</a:t>
            </a:r>
          </a:p>
        </p:txBody>
      </p:sp>
    </p:spTree>
    <p:extLst>
      <p:ext uri="{BB962C8B-B14F-4D97-AF65-F5344CB8AC3E}">
        <p14:creationId xmlns:p14="http://schemas.microsoft.com/office/powerpoint/2010/main" val="286088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EB4C-393F-42F9-737A-0183589F823D}"/>
              </a:ext>
            </a:extLst>
          </p:cNvPr>
          <p:cNvSpPr>
            <a:spLocks noGrp="1"/>
          </p:cNvSpPr>
          <p:nvPr>
            <p:ph type="title"/>
          </p:nvPr>
        </p:nvSpPr>
        <p:spPr/>
        <p:txBody>
          <a:bodyPr/>
          <a:lstStyle/>
          <a:p>
            <a:r>
              <a:rPr lang="en-US" dirty="0"/>
              <a:t>Walk-In Contraception Services</a:t>
            </a:r>
          </a:p>
        </p:txBody>
      </p:sp>
      <p:sp>
        <p:nvSpPr>
          <p:cNvPr id="3" name="Content Placeholder 2">
            <a:extLst>
              <a:ext uri="{FF2B5EF4-FFF2-40B4-BE49-F238E27FC236}">
                <a16:creationId xmlns:a16="http://schemas.microsoft.com/office/drawing/2014/main" id="{FB7BF14E-09B4-11B7-E07A-86EE92512169}"/>
              </a:ext>
            </a:extLst>
          </p:cNvPr>
          <p:cNvSpPr>
            <a:spLocks noGrp="1"/>
          </p:cNvSpPr>
          <p:nvPr>
            <p:ph idx="1"/>
          </p:nvPr>
        </p:nvSpPr>
        <p:spPr/>
        <p:txBody>
          <a:bodyPr>
            <a:normAutofit/>
          </a:bodyPr>
          <a:lstStyle/>
          <a:p>
            <a:r>
              <a:rPr lang="en-US" sz="2000" dirty="0"/>
              <a:t>Standardization of walk-in contraception services (WiCS) supports the overall well-being of the force and optimizes warrior readiness throughout the reproductive years through individualized management of menstrual and reproductive health. </a:t>
            </a:r>
          </a:p>
          <a:p>
            <a:r>
              <a:rPr lang="en-US" sz="2000" dirty="0"/>
              <a:t>Full scope care includes short-acting reversible contraception, long-acting reversible contraception, counseling on all methods to include abstinence, fertility awareness, and/or surgical sterilization.</a:t>
            </a:r>
          </a:p>
          <a:p>
            <a:r>
              <a:rPr lang="en-US" sz="2000" dirty="0"/>
              <a:t>WiCS provides a setting to discuss menstrual regulation, medical symptom management (menstrual or menopause) and counseling to support family building as desired.</a:t>
            </a:r>
          </a:p>
          <a:p>
            <a:endParaRPr lang="en-US" sz="2000" dirty="0"/>
          </a:p>
        </p:txBody>
      </p:sp>
      <p:sp>
        <p:nvSpPr>
          <p:cNvPr id="7" name="TextBox 6">
            <a:extLst>
              <a:ext uri="{FF2B5EF4-FFF2-40B4-BE49-F238E27FC236}">
                <a16:creationId xmlns:a16="http://schemas.microsoft.com/office/drawing/2014/main" id="{17CAE21E-E6FE-7733-1FB8-080A51C63B0B}"/>
              </a:ext>
            </a:extLst>
          </p:cNvPr>
          <p:cNvSpPr txBox="1"/>
          <p:nvPr/>
        </p:nvSpPr>
        <p:spPr>
          <a:xfrm>
            <a:off x="5715000" y="5083373"/>
            <a:ext cx="3276600" cy="307777"/>
          </a:xfrm>
          <a:prstGeom prst="rect">
            <a:avLst/>
          </a:prstGeom>
          <a:noFill/>
        </p:spPr>
        <p:txBody>
          <a:bodyPr wrap="square">
            <a:spAutoFit/>
          </a:bodyPr>
          <a:lstStyle/>
          <a:p>
            <a:pPr defTabSz="914400"/>
            <a:r>
              <a:rPr lang="en-US" sz="1400" dirty="0">
                <a:solidFill>
                  <a:srgbClr val="283446"/>
                </a:solidFill>
                <a:latin typeface="Franklin Gothic Book" panose="020B0503020102020204"/>
                <a:hlinkClick r:id="rId2"/>
              </a:rPr>
              <a:t>DHA-Administrative Instruction 6025.09</a:t>
            </a:r>
            <a:endParaRPr lang="en-US" sz="1400" dirty="0">
              <a:solidFill>
                <a:srgbClr val="283446"/>
              </a:solidFill>
              <a:latin typeface="Franklin Gothic Book" panose="020B0503020102020204"/>
            </a:endParaRPr>
          </a:p>
        </p:txBody>
      </p:sp>
    </p:spTree>
    <p:extLst>
      <p:ext uri="{BB962C8B-B14F-4D97-AF65-F5344CB8AC3E}">
        <p14:creationId xmlns:p14="http://schemas.microsoft.com/office/powerpoint/2010/main" val="235109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F3495-809C-BAFE-C2DD-4991464A7124}"/>
              </a:ext>
            </a:extLst>
          </p:cNvPr>
          <p:cNvSpPr>
            <a:spLocks noGrp="1"/>
          </p:cNvSpPr>
          <p:nvPr>
            <p:ph type="title"/>
          </p:nvPr>
        </p:nvSpPr>
        <p:spPr/>
        <p:txBody>
          <a:bodyPr/>
          <a:lstStyle/>
          <a:p>
            <a:r>
              <a:rPr lang="en-US" dirty="0"/>
              <a:t>Code Purple </a:t>
            </a:r>
          </a:p>
        </p:txBody>
      </p:sp>
      <p:sp>
        <p:nvSpPr>
          <p:cNvPr id="3" name="Content Placeholder 2">
            <a:extLst>
              <a:ext uri="{FF2B5EF4-FFF2-40B4-BE49-F238E27FC236}">
                <a16:creationId xmlns:a16="http://schemas.microsoft.com/office/drawing/2014/main" id="{4137025B-BEFD-A230-BC27-AE085EF92750}"/>
              </a:ext>
            </a:extLst>
          </p:cNvPr>
          <p:cNvSpPr>
            <a:spLocks noGrp="1"/>
          </p:cNvSpPr>
          <p:nvPr>
            <p:ph idx="1"/>
          </p:nvPr>
        </p:nvSpPr>
        <p:spPr/>
        <p:txBody>
          <a:bodyPr>
            <a:normAutofit/>
          </a:bodyPr>
          <a:lstStyle/>
          <a:p>
            <a:r>
              <a:rPr lang="en-US" sz="2000" dirty="0"/>
              <a:t>Standardization of an response to obstetric/maternal and neonatal emergencies.</a:t>
            </a:r>
          </a:p>
          <a:p>
            <a:r>
              <a:rPr lang="en-US" sz="2000" dirty="0"/>
              <a:t>Coordinates unique skill set needed to respond to obstetric/ maternal and neonatal emergencies, including, but not limited to:</a:t>
            </a:r>
          </a:p>
          <a:p>
            <a:pPr lvl="1"/>
            <a:r>
              <a:rPr lang="en-US" dirty="0"/>
              <a:t>Maternal: hemorrhage, eclampsia, emergency Cesarean delivery; </a:t>
            </a:r>
          </a:p>
          <a:p>
            <a:pPr lvl="1"/>
            <a:r>
              <a:rPr lang="en-US" dirty="0"/>
              <a:t>Infant: resuscitation, deterioration </a:t>
            </a:r>
          </a:p>
        </p:txBody>
      </p:sp>
      <p:sp>
        <p:nvSpPr>
          <p:cNvPr id="7" name="TextBox 6">
            <a:extLst>
              <a:ext uri="{FF2B5EF4-FFF2-40B4-BE49-F238E27FC236}">
                <a16:creationId xmlns:a16="http://schemas.microsoft.com/office/drawing/2014/main" id="{2399467E-3358-80E5-A476-3CC06BEF1CA4}"/>
              </a:ext>
            </a:extLst>
          </p:cNvPr>
          <p:cNvSpPr txBox="1"/>
          <p:nvPr/>
        </p:nvSpPr>
        <p:spPr>
          <a:xfrm>
            <a:off x="5791200" y="5083373"/>
            <a:ext cx="3276600" cy="307777"/>
          </a:xfrm>
          <a:prstGeom prst="rect">
            <a:avLst/>
          </a:prstGeom>
          <a:noFill/>
        </p:spPr>
        <p:txBody>
          <a:bodyPr wrap="square">
            <a:spAutoFit/>
          </a:bodyPr>
          <a:lstStyle/>
          <a:p>
            <a:pPr defTabSz="914400"/>
            <a:r>
              <a:rPr lang="en-US" sz="1400" dirty="0">
                <a:solidFill>
                  <a:srgbClr val="283446"/>
                </a:solidFill>
                <a:latin typeface="Franklin Gothic Book" panose="020B0503020102020204"/>
              </a:rPr>
              <a:t> </a:t>
            </a:r>
            <a:r>
              <a:rPr lang="en-US" sz="1400" dirty="0">
                <a:solidFill>
                  <a:srgbClr val="283446"/>
                </a:solidFill>
                <a:latin typeface="Franklin Gothic Book" panose="020B0503020102020204"/>
                <a:hlinkClick r:id="rId2"/>
              </a:rPr>
              <a:t>DHA-Administrative Instruction 6025.20</a:t>
            </a:r>
            <a:r>
              <a:rPr lang="en-US" sz="1400" dirty="0">
                <a:solidFill>
                  <a:srgbClr val="283446"/>
                </a:solidFill>
                <a:latin typeface="Franklin Gothic Book" panose="020B0503020102020204"/>
              </a:rPr>
              <a:t> </a:t>
            </a:r>
          </a:p>
        </p:txBody>
      </p:sp>
    </p:spTree>
    <p:extLst>
      <p:ext uri="{BB962C8B-B14F-4D97-AF65-F5344CB8AC3E}">
        <p14:creationId xmlns:p14="http://schemas.microsoft.com/office/powerpoint/2010/main" val="1612120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A628-BFFE-E4AB-9D9D-8E978540B659}"/>
              </a:ext>
            </a:extLst>
          </p:cNvPr>
          <p:cNvSpPr>
            <a:spLocks noGrp="1"/>
          </p:cNvSpPr>
          <p:nvPr>
            <p:ph type="title"/>
          </p:nvPr>
        </p:nvSpPr>
        <p:spPr/>
        <p:txBody>
          <a:bodyPr/>
          <a:lstStyle/>
          <a:p>
            <a:r>
              <a:rPr lang="en-US" dirty="0"/>
              <a:t>Postpartum Hemorrhage Bundle </a:t>
            </a:r>
          </a:p>
        </p:txBody>
      </p:sp>
      <p:sp>
        <p:nvSpPr>
          <p:cNvPr id="3" name="Content Placeholder 2">
            <a:extLst>
              <a:ext uri="{FF2B5EF4-FFF2-40B4-BE49-F238E27FC236}">
                <a16:creationId xmlns:a16="http://schemas.microsoft.com/office/drawing/2014/main" id="{96AA36E1-8AB7-FE50-79DB-F918BE553EE0}"/>
              </a:ext>
            </a:extLst>
          </p:cNvPr>
          <p:cNvSpPr>
            <a:spLocks noGrp="1"/>
          </p:cNvSpPr>
          <p:nvPr>
            <p:ph idx="1"/>
          </p:nvPr>
        </p:nvSpPr>
        <p:spPr/>
        <p:txBody>
          <a:bodyPr>
            <a:normAutofit/>
          </a:bodyPr>
          <a:lstStyle/>
          <a:p>
            <a:r>
              <a:rPr lang="en-US" sz="2000" dirty="0"/>
              <a:t>Bundle for postpartum hemorrhage, based on framework from the Alliance for Innovation on Maternal Health. </a:t>
            </a:r>
          </a:p>
          <a:p>
            <a:pPr lvl="1"/>
            <a:r>
              <a:rPr lang="en-US" dirty="0"/>
              <a:t>Creation of standardize processes and procedures to optimize delivery of obstetric care. </a:t>
            </a:r>
          </a:p>
          <a:p>
            <a:pPr lvl="1"/>
            <a:r>
              <a:rPr lang="en-US" dirty="0"/>
              <a:t>Focus on four “R’s”: readiness, recognition, response, and reporting with standardized supplies and equipment. </a:t>
            </a:r>
          </a:p>
        </p:txBody>
      </p:sp>
      <p:sp>
        <p:nvSpPr>
          <p:cNvPr id="7" name="TextBox 6">
            <a:extLst>
              <a:ext uri="{FF2B5EF4-FFF2-40B4-BE49-F238E27FC236}">
                <a16:creationId xmlns:a16="http://schemas.microsoft.com/office/drawing/2014/main" id="{3935BC74-774D-19C7-B981-3AF0AEA7338D}"/>
              </a:ext>
            </a:extLst>
          </p:cNvPr>
          <p:cNvSpPr txBox="1"/>
          <p:nvPr/>
        </p:nvSpPr>
        <p:spPr>
          <a:xfrm>
            <a:off x="6096000" y="5083373"/>
            <a:ext cx="3048000" cy="307777"/>
          </a:xfrm>
          <a:prstGeom prst="rect">
            <a:avLst/>
          </a:prstGeom>
          <a:noFill/>
        </p:spPr>
        <p:txBody>
          <a:bodyPr wrap="square">
            <a:spAutoFit/>
          </a:bodyPr>
          <a:lstStyle/>
          <a:p>
            <a:pPr defTabSz="914400"/>
            <a:r>
              <a:rPr lang="en-US" sz="1400" dirty="0">
                <a:solidFill>
                  <a:srgbClr val="283446"/>
                </a:solidFill>
                <a:latin typeface="Franklin Gothic Book" panose="020B0503020102020204"/>
                <a:hlinkClick r:id="rId2"/>
              </a:rPr>
              <a:t>DHA-Procedural Instruction 6025.35</a:t>
            </a:r>
            <a:r>
              <a:rPr lang="en-US" sz="1400" dirty="0">
                <a:solidFill>
                  <a:srgbClr val="283446"/>
                </a:solidFill>
                <a:latin typeface="Franklin Gothic Book" panose="020B0503020102020204"/>
              </a:rPr>
              <a:t> </a:t>
            </a:r>
          </a:p>
        </p:txBody>
      </p:sp>
    </p:spTree>
    <p:extLst>
      <p:ext uri="{BB962C8B-B14F-4D97-AF65-F5344CB8AC3E}">
        <p14:creationId xmlns:p14="http://schemas.microsoft.com/office/powerpoint/2010/main" val="164348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FC9B-72D1-4E38-18F7-33C03596E504}"/>
              </a:ext>
            </a:extLst>
          </p:cNvPr>
          <p:cNvSpPr>
            <a:spLocks noGrp="1"/>
          </p:cNvSpPr>
          <p:nvPr>
            <p:ph type="title"/>
          </p:nvPr>
        </p:nvSpPr>
        <p:spPr/>
        <p:txBody>
          <a:bodyPr/>
          <a:lstStyle/>
          <a:p>
            <a:r>
              <a:rPr lang="en-US" dirty="0"/>
              <a:t>VA/DoD CPG for Management of Pregnancy</a:t>
            </a:r>
          </a:p>
        </p:txBody>
      </p:sp>
      <p:sp>
        <p:nvSpPr>
          <p:cNvPr id="3" name="Content Placeholder 2">
            <a:extLst>
              <a:ext uri="{FF2B5EF4-FFF2-40B4-BE49-F238E27FC236}">
                <a16:creationId xmlns:a16="http://schemas.microsoft.com/office/drawing/2014/main" id="{FAD7C6C9-0123-E374-E898-18C2898D4CF6}"/>
              </a:ext>
            </a:extLst>
          </p:cNvPr>
          <p:cNvSpPr>
            <a:spLocks noGrp="1"/>
          </p:cNvSpPr>
          <p:nvPr>
            <p:ph idx="1"/>
          </p:nvPr>
        </p:nvSpPr>
        <p:spPr/>
        <p:txBody>
          <a:bodyPr>
            <a:normAutofit fontScale="92500" lnSpcReduction="10000"/>
          </a:bodyPr>
          <a:lstStyle/>
          <a:p>
            <a:r>
              <a:rPr lang="en-US" dirty="0"/>
              <a:t>VA and DoD Evidence-Based Practice Work Group collaboration to provide an evidence-based framework for evaluating and managing care for pregnant patients focused on improving clinical outcomes.</a:t>
            </a:r>
          </a:p>
          <a:p>
            <a:r>
              <a:rPr lang="en-US" dirty="0"/>
              <a:t> Aim is to: </a:t>
            </a:r>
          </a:p>
          <a:p>
            <a:pPr lvl="1"/>
            <a:r>
              <a:rPr lang="en-US" dirty="0"/>
              <a:t>Assess the patient’s condition and collaborate with the patient, family, and caregivers to determine optimal management of patient care;</a:t>
            </a:r>
          </a:p>
          <a:p>
            <a:pPr lvl="1"/>
            <a:r>
              <a:rPr lang="en-US" dirty="0"/>
              <a:t>Emphasize the use of patient-centered care and shared decision making;</a:t>
            </a:r>
          </a:p>
          <a:p>
            <a:pPr lvl="1"/>
            <a:r>
              <a:rPr lang="en-US" dirty="0"/>
              <a:t>Minimize preventable complications and morbidity;</a:t>
            </a:r>
          </a:p>
          <a:p>
            <a:pPr lvl="1"/>
            <a:r>
              <a:rPr lang="en-US" dirty="0"/>
              <a:t>Optimize individual health outcomes and quality of life (QoL). </a:t>
            </a:r>
          </a:p>
          <a:p>
            <a:r>
              <a:rPr lang="en-US" dirty="0"/>
              <a:t>Acknowledges national epidemiologic trends in rates of reproduction as well as maternal morbidity/mortality, but also recognizes that patients receiving care from the VA/DoD have unique characteristics that distinguish them from civilian counterparts. </a:t>
            </a:r>
          </a:p>
        </p:txBody>
      </p:sp>
      <p:sp>
        <p:nvSpPr>
          <p:cNvPr id="7" name="TextBox 6">
            <a:extLst>
              <a:ext uri="{FF2B5EF4-FFF2-40B4-BE49-F238E27FC236}">
                <a16:creationId xmlns:a16="http://schemas.microsoft.com/office/drawing/2014/main" id="{F857F7D0-5EAB-1C64-9F7F-598930FBA781}"/>
              </a:ext>
            </a:extLst>
          </p:cNvPr>
          <p:cNvSpPr txBox="1"/>
          <p:nvPr/>
        </p:nvSpPr>
        <p:spPr>
          <a:xfrm>
            <a:off x="5181600" y="5083373"/>
            <a:ext cx="3733800" cy="307777"/>
          </a:xfrm>
          <a:prstGeom prst="rect">
            <a:avLst/>
          </a:prstGeom>
          <a:noFill/>
        </p:spPr>
        <p:txBody>
          <a:bodyPr wrap="square">
            <a:spAutoFit/>
          </a:bodyPr>
          <a:lstStyle/>
          <a:p>
            <a:pPr algn="r" defTabSz="914400"/>
            <a:r>
              <a:rPr lang="en-US" sz="1400" dirty="0">
                <a:solidFill>
                  <a:srgbClr val="283446"/>
                </a:solidFill>
                <a:latin typeface="Franklin Gothic Book" panose="020B0503020102020204"/>
                <a:hlinkClick r:id="rId2"/>
              </a:rPr>
              <a:t>VA/DoD CPG Management of Pregnancy</a:t>
            </a:r>
            <a:endParaRPr lang="en-US" sz="1400" dirty="0">
              <a:solidFill>
                <a:srgbClr val="283446"/>
              </a:solidFill>
              <a:latin typeface="Franklin Gothic Book" panose="020B0503020102020204"/>
            </a:endParaRPr>
          </a:p>
        </p:txBody>
      </p:sp>
    </p:spTree>
    <p:extLst>
      <p:ext uri="{BB962C8B-B14F-4D97-AF65-F5344CB8AC3E}">
        <p14:creationId xmlns:p14="http://schemas.microsoft.com/office/powerpoint/2010/main" val="163176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A7376-1C1C-4BF0-A123-10137DB08127}"/>
              </a:ext>
            </a:extLst>
          </p:cNvPr>
          <p:cNvSpPr>
            <a:spLocks noGrp="1"/>
          </p:cNvSpPr>
          <p:nvPr>
            <p:ph sz="half" idx="1"/>
          </p:nvPr>
        </p:nvSpPr>
        <p:spPr/>
        <p:txBody>
          <a:bodyPr/>
          <a:lstStyle/>
          <a:p>
            <a:pPr marL="0" indent="0">
              <a:buNone/>
            </a:pPr>
            <a:r>
              <a:rPr lang="en-US" sz="2200" dirty="0"/>
              <a:t>Ms. Lahm has no relevant financial or non-financial interests to disclose.</a:t>
            </a:r>
          </a:p>
          <a:p>
            <a:pPr marL="0" indent="0">
              <a:buNone/>
            </a:pPr>
            <a:r>
              <a:rPr lang="en-US" sz="2200" dirty="0">
                <a:latin typeface="Arial" panose="020B0604020202020204" pitchFamily="34" charset="0"/>
                <a:cs typeface="Arial" panose="020B0604020202020204" pitchFamily="34" charset="0"/>
              </a:rPr>
              <a:t>Disclosures will be made when a product is disc</a:t>
            </a:r>
            <a:r>
              <a:rPr lang="en-US" sz="2200" dirty="0"/>
              <a:t>ussed for an unapproved use. </a:t>
            </a:r>
          </a:p>
          <a:p>
            <a:pPr marL="0" indent="0">
              <a:buNone/>
            </a:pPr>
            <a:r>
              <a:rPr lang="en-US" sz="2200" dirty="0">
                <a:latin typeface="Arial" panose="020B0604020202020204" pitchFamily="34" charset="0"/>
                <a:cs typeface="Arial" panose="020B0604020202020204" pitchFamily="34" charset="0"/>
              </a:rPr>
              <a:t>This continuing education activity is managed and accredited by AffinityCE, in collaboration with AMSUS. AffinityCE and AMSUS staff, as well as planners and reviewers, have no relevant financial interests to disclose. AffinityCE adheres to the ACCME’s Standards for Integrity and Independent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 </a:t>
            </a:r>
          </a:p>
          <a:p>
            <a:pPr marL="0" indent="0">
              <a:buNone/>
            </a:pPr>
            <a:r>
              <a:rPr lang="en-US" sz="2200" dirty="0">
                <a:latin typeface="Arial" panose="020B0604020202020204" pitchFamily="34" charset="0"/>
                <a:cs typeface="Arial" panose="020B0604020202020204" pitchFamily="34" charset="0"/>
              </a:rPr>
              <a:t>Commercial support was not provided for this activity. </a:t>
            </a:r>
          </a:p>
        </p:txBody>
      </p:sp>
      <p:sp>
        <p:nvSpPr>
          <p:cNvPr id="3" name="Text Placeholder 2">
            <a:extLst>
              <a:ext uri="{FF2B5EF4-FFF2-40B4-BE49-F238E27FC236}">
                <a16:creationId xmlns:a16="http://schemas.microsoft.com/office/drawing/2014/main" id="{D6777533-E4B1-4877-9C17-EF96DA7245BF}"/>
              </a:ext>
            </a:extLst>
          </p:cNvPr>
          <p:cNvSpPr>
            <a:spLocks noGrp="1"/>
          </p:cNvSpPr>
          <p:nvPr>
            <p:ph type="body" sz="quarter" idx="12"/>
          </p:nvPr>
        </p:nvSpPr>
        <p:spPr/>
        <p:txBody>
          <a:bodyPr/>
          <a:lstStyle/>
          <a:p>
            <a:r>
              <a:rPr lang="en-US" dirty="0"/>
              <a:t>Disclosures</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B10F5E3-E92D-4C39-AF41-F3C78A58FE83}"/>
              </a:ext>
            </a:extLst>
          </p:cNvPr>
          <p:cNvSpPr>
            <a:spLocks noGrp="1"/>
          </p:cNvSpPr>
          <p:nvPr>
            <p:ph type="sldNum" sz="quarter" idx="4"/>
          </p:nvPr>
        </p:nvSpPr>
        <p:spPr/>
        <p:txBody>
          <a:bodyPr/>
          <a:lstStyle/>
          <a:p>
            <a:fld id="{97B7737E-97AF-4E16-A8AF-4F0F3C9784BD}" type="slidenum">
              <a:rPr lang="en-US" smtClean="0">
                <a:solidFill>
                  <a:srgbClr val="717171"/>
                </a:solidFill>
                <a:latin typeface="Arial" panose="020B0604020202020204" pitchFamily="34" charset="0"/>
                <a:cs typeface="Arial" panose="020B0604020202020204" pitchFamily="34" charset="0"/>
              </a:rPr>
              <a:pPr/>
              <a:t>2</a:t>
            </a:fld>
            <a:endParaRPr lang="en-US" dirty="0">
              <a:solidFill>
                <a:srgbClr val="71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2420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Gender - Sensitive Care</a:t>
            </a:r>
            <a:br>
              <a:rPr lang="en-US" b="0" i="1" dirty="0"/>
            </a:br>
            <a:endParaRPr lang="en-US" b="0" dirty="0"/>
          </a:p>
        </p:txBody>
      </p:sp>
      <p:sp>
        <p:nvSpPr>
          <p:cNvPr id="4" name="Subtitle 3"/>
          <p:cNvSpPr>
            <a:spLocks noGrp="1"/>
          </p:cNvSpPr>
          <p:nvPr>
            <p:ph type="subTitle" idx="1"/>
          </p:nvPr>
        </p:nvSpPr>
        <p:spPr/>
        <p:txBody>
          <a:bodyPr/>
          <a:lstStyle/>
          <a:p>
            <a:r>
              <a:rPr lang="en-US" dirty="0"/>
              <a:t>Holly N. Hoffmeyer, Ph.D.</a:t>
            </a:r>
          </a:p>
          <a:p>
            <a:r>
              <a:rPr lang="en-US" dirty="0"/>
              <a:t>February 15, 2024</a:t>
            </a:r>
          </a:p>
          <a:p>
            <a:endParaRPr lang="en-US" dirty="0"/>
          </a:p>
        </p:txBody>
      </p:sp>
    </p:spTree>
    <p:extLst>
      <p:ext uri="{BB962C8B-B14F-4D97-AF65-F5344CB8AC3E}">
        <p14:creationId xmlns:p14="http://schemas.microsoft.com/office/powerpoint/2010/main" val="1632299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285875" y="2228851"/>
            <a:ext cx="6572250" cy="2931915"/>
          </a:xfrm>
          <a:prstGeom prst="rect">
            <a:avLst/>
          </a:prstGeom>
        </p:spPr>
        <p:txBody>
          <a:bodyPr/>
          <a:lstStyle>
            <a:lvl1pPr marL="342900" indent="-342900" algn="l" rtl="0" eaLnBrk="0" fontAlgn="base" hangingPunct="0">
              <a:spcBef>
                <a:spcPct val="20000"/>
              </a:spcBef>
              <a:spcAft>
                <a:spcPct val="0"/>
              </a:spcAft>
              <a:buFont typeface="Lucida Sans Unicode"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Lucida Sans Unicode"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92876" lvl="1" indent="-192876" defTabSz="914378" eaLnBrk="1" hangingPunct="1">
              <a:buFont typeface="Lucida Sans Unicode" pitchFamily="34" charset="0"/>
              <a:buChar char="∎"/>
            </a:pPr>
            <a:r>
              <a:rPr lang="en-US" sz="1575" dirty="0">
                <a:solidFill>
                  <a:srgbClr val="283446"/>
                </a:solidFill>
                <a:latin typeface="Franklin Gothic Book" panose="020B0503020102020204"/>
              </a:rPr>
              <a:t>The views expressed in this presentation are those of the author and do not necessarily reflect the official policy or position of the Department of Defense, nor the U.S. Government.</a:t>
            </a:r>
          </a:p>
          <a:p>
            <a:pPr marL="192876" lvl="1" indent="-192876" defTabSz="914378" eaLnBrk="1" hangingPunct="1">
              <a:buFont typeface="Lucida Sans Unicode" pitchFamily="34" charset="0"/>
              <a:buChar char="∎"/>
            </a:pPr>
            <a:r>
              <a:rPr lang="en-US" sz="1575" dirty="0">
                <a:solidFill>
                  <a:srgbClr val="283446"/>
                </a:solidFill>
                <a:latin typeface="Franklin Gothic Book" panose="020B0503020102020204"/>
              </a:rPr>
              <a:t>Dr. Holly N. Hoffmeyer has no financial interests to disclose. Commercial support was not received for this activity.</a:t>
            </a:r>
          </a:p>
          <a:p>
            <a:pPr marL="192876" lvl="1" indent="-192876" defTabSz="914378" eaLnBrk="1" hangingPunct="1">
              <a:buFont typeface="Lucida Sans Unicode" pitchFamily="34" charset="0"/>
              <a:buChar char="∎"/>
            </a:pPr>
            <a:r>
              <a:rPr lang="en-US" sz="1575" dirty="0">
                <a:solidFill>
                  <a:srgbClr val="283446"/>
                </a:solidFill>
                <a:latin typeface="Franklin Gothic Book" panose="020B0503020102020204"/>
              </a:rPr>
              <a:t>No conflict of interest.</a:t>
            </a:r>
          </a:p>
          <a:p>
            <a:pPr marL="192876" lvl="1" indent="-192876" defTabSz="914378" eaLnBrk="1" hangingPunct="1">
              <a:buFont typeface="Lucida Sans Unicode" pitchFamily="34" charset="0"/>
              <a:buChar char="∎"/>
            </a:pPr>
            <a:r>
              <a:rPr lang="en-US" sz="1575" dirty="0">
                <a:solidFill>
                  <a:srgbClr val="283446"/>
                </a:solidFill>
                <a:latin typeface="Franklin Gothic Book" panose="020B0503020102020204"/>
              </a:rPr>
              <a:t>No discussion of non-FDA-approved medications or devices.</a:t>
            </a:r>
          </a:p>
          <a:p>
            <a:pPr marL="192876" lvl="1" indent="-192876" defTabSz="914378" eaLnBrk="1" hangingPunct="1">
              <a:buFont typeface="Lucida Sans Unicode" pitchFamily="34" charset="0"/>
              <a:buChar char="∎"/>
            </a:pPr>
            <a:r>
              <a:rPr lang="en-US" sz="1575" dirty="0">
                <a:solidFill>
                  <a:srgbClr val="283446"/>
                </a:solidFill>
                <a:latin typeface="Franklin Gothic Book" panose="020B0503020102020204"/>
              </a:rPr>
              <a:t>There are no case presentations as part of this presentation.</a:t>
            </a:r>
            <a:endParaRPr lang="en-US" altLang="en-US" sz="1575" dirty="0">
              <a:solidFill>
                <a:srgbClr val="283446"/>
              </a:solidFill>
              <a:latin typeface="Franklin Gothic Book" panose="020B0503020102020204"/>
            </a:endParaRPr>
          </a:p>
        </p:txBody>
      </p:sp>
      <p:sp>
        <p:nvSpPr>
          <p:cNvPr id="9" name="Title 1" descr="The title of this slide is DHA Vision" title="Slide Title"/>
          <p:cNvSpPr txBox="1">
            <a:spLocks/>
          </p:cNvSpPr>
          <p:nvPr/>
        </p:nvSpPr>
        <p:spPr>
          <a:xfrm>
            <a:off x="1169126" y="1200151"/>
            <a:ext cx="5086350" cy="536972"/>
          </a:xfrm>
          <a:prstGeom prst="rect">
            <a:avLst/>
          </a:prstGeom>
        </p:spPr>
        <p:txBody>
          <a:bodyPr/>
          <a:lst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Calibri" pitchFamily="34" charset="0"/>
              </a:defRPr>
            </a:lvl2pPr>
            <a:lvl3pPr algn="l" rtl="0" eaLnBrk="0" fontAlgn="base" hangingPunct="0">
              <a:spcBef>
                <a:spcPct val="0"/>
              </a:spcBef>
              <a:spcAft>
                <a:spcPct val="0"/>
              </a:spcAft>
              <a:defRPr sz="3200" b="1">
                <a:solidFill>
                  <a:schemeClr val="tx1"/>
                </a:solidFill>
                <a:latin typeface="Calibri" pitchFamily="34" charset="0"/>
              </a:defRPr>
            </a:lvl3pPr>
            <a:lvl4pPr algn="l" rtl="0" eaLnBrk="0" fontAlgn="base" hangingPunct="0">
              <a:spcBef>
                <a:spcPct val="0"/>
              </a:spcBef>
              <a:spcAft>
                <a:spcPct val="0"/>
              </a:spcAft>
              <a:defRPr sz="3200" b="1">
                <a:solidFill>
                  <a:schemeClr val="tx1"/>
                </a:solidFill>
                <a:latin typeface="Calibri" pitchFamily="34" charset="0"/>
              </a:defRPr>
            </a:lvl4pPr>
            <a:lvl5pPr algn="l" rtl="0" eaLnBrk="0" fontAlgn="base" hangingPunct="0">
              <a:spcBef>
                <a:spcPct val="0"/>
              </a:spcBef>
              <a:spcAft>
                <a:spcPct val="0"/>
              </a:spcAft>
              <a:defRPr sz="3200" b="1">
                <a:solidFill>
                  <a:schemeClr val="tx1"/>
                </a:solidFill>
                <a:latin typeface="Calibri" pitchFamily="34"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a:lstStyle>
          <a:p>
            <a:pPr defTabSz="914378" eaLnBrk="1" hangingPunct="1"/>
            <a:r>
              <a:rPr lang="en-US" altLang="en-US" sz="2400" dirty="0">
                <a:solidFill>
                  <a:srgbClr val="283446"/>
                </a:solidFill>
                <a:latin typeface="Franklin Gothic Medium" panose="020B0603020102020204"/>
              </a:rPr>
              <a:t>Disclosures</a:t>
            </a:r>
          </a:p>
        </p:txBody>
      </p:sp>
      <p:sp>
        <p:nvSpPr>
          <p:cNvPr id="3" name="Slide Number Placeholder 2"/>
          <p:cNvSpPr>
            <a:spLocks noGrp="1"/>
          </p:cNvSpPr>
          <p:nvPr>
            <p:ph type="sldNum" sz="quarter" idx="4294967295"/>
          </p:nvPr>
        </p:nvSpPr>
        <p:spPr/>
        <p:txBody>
          <a:bodyPr/>
          <a:lstStyle/>
          <a:p>
            <a:pPr defTabSz="914378"/>
            <a:fld id="{B263A81A-881C-4E24-83E5-F09FE99356E4}" type="slidenum">
              <a:rPr lang="en-US">
                <a:solidFill>
                  <a:prstClr val="black">
                    <a:tint val="75000"/>
                  </a:prstClr>
                </a:solidFill>
                <a:latin typeface="Franklin Gothic Book" panose="020B0503020102020204"/>
              </a:rPr>
              <a:pPr defTabSz="914378"/>
              <a:t>21</a:t>
            </a:fld>
            <a:endParaRPr lang="en-US" dirty="0">
              <a:solidFill>
                <a:prstClr val="black">
                  <a:tint val="75000"/>
                </a:prstClr>
              </a:solidFill>
              <a:latin typeface="Franklin Gothic Book" panose="020B0503020102020204"/>
            </a:endParaRPr>
          </a:p>
        </p:txBody>
      </p:sp>
    </p:spTree>
    <p:extLst>
      <p:ext uri="{BB962C8B-B14F-4D97-AF65-F5344CB8AC3E}">
        <p14:creationId xmlns:p14="http://schemas.microsoft.com/office/powerpoint/2010/main" val="59985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0BD4-D0F7-C73A-CEF5-BA6B6CE19A25}"/>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3B21C3BE-2B37-79DE-3051-CB47F6D077A5}"/>
              </a:ext>
            </a:extLst>
          </p:cNvPr>
          <p:cNvSpPr>
            <a:spLocks noGrp="1"/>
          </p:cNvSpPr>
          <p:nvPr>
            <p:ph idx="1"/>
          </p:nvPr>
        </p:nvSpPr>
        <p:spPr/>
        <p:txBody>
          <a:bodyPr/>
          <a:lstStyle/>
          <a:p>
            <a:pPr marL="0" indent="0">
              <a:buNone/>
            </a:pPr>
            <a:r>
              <a:rPr lang="en-US" dirty="0"/>
              <a:t>At the end of this presentation, the participant will be able to</a:t>
            </a:r>
          </a:p>
          <a:p>
            <a:r>
              <a:rPr lang="en-US" dirty="0"/>
              <a:t>List three health disparities related to Behavioral Health</a:t>
            </a:r>
          </a:p>
          <a:p>
            <a:r>
              <a:rPr lang="en-US" dirty="0"/>
              <a:t>Explain key aspects of Gender-Sensitive Care</a:t>
            </a:r>
          </a:p>
          <a:p>
            <a:endParaRPr lang="en-US" dirty="0"/>
          </a:p>
          <a:p>
            <a:endParaRPr lang="en-US" dirty="0"/>
          </a:p>
        </p:txBody>
      </p:sp>
    </p:spTree>
    <p:extLst>
      <p:ext uri="{BB962C8B-B14F-4D97-AF65-F5344CB8AC3E}">
        <p14:creationId xmlns:p14="http://schemas.microsoft.com/office/powerpoint/2010/main" val="416792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575" y="932259"/>
            <a:ext cx="5086350" cy="857250"/>
          </a:xfrm>
        </p:spPr>
        <p:txBody>
          <a:bodyPr/>
          <a:lstStyle/>
          <a:p>
            <a:r>
              <a:rPr lang="en-US" sz="2400" dirty="0"/>
              <a:t>Agenda</a:t>
            </a:r>
          </a:p>
        </p:txBody>
      </p:sp>
      <p:sp>
        <p:nvSpPr>
          <p:cNvPr id="3" name="Content Placeholder 2"/>
          <p:cNvSpPr>
            <a:spLocks noGrp="1"/>
          </p:cNvSpPr>
          <p:nvPr>
            <p:ph idx="1"/>
          </p:nvPr>
        </p:nvSpPr>
        <p:spPr>
          <a:xfrm>
            <a:off x="1485900" y="2228851"/>
            <a:ext cx="6172200" cy="2291953"/>
          </a:xfrm>
        </p:spPr>
        <p:txBody>
          <a:bodyPr>
            <a:normAutofit fontScale="92500" lnSpcReduction="10000"/>
          </a:bodyPr>
          <a:lstStyle/>
          <a:p>
            <a:r>
              <a:rPr lang="en-US" sz="2100" dirty="0"/>
              <a:t>Gender Sensitive Care </a:t>
            </a:r>
          </a:p>
          <a:p>
            <a:endParaRPr lang="en-US" sz="2100" dirty="0"/>
          </a:p>
          <a:p>
            <a:endParaRPr lang="en-US" sz="2100" dirty="0"/>
          </a:p>
          <a:p>
            <a:r>
              <a:rPr lang="en-US" sz="2100" dirty="0"/>
              <a:t>Gender Disparities related to Behavioral Health</a:t>
            </a:r>
          </a:p>
          <a:p>
            <a:endParaRPr lang="en-US" sz="2100" dirty="0"/>
          </a:p>
          <a:p>
            <a:endParaRPr lang="en-US" sz="2100" dirty="0"/>
          </a:p>
          <a:p>
            <a:r>
              <a:rPr lang="en-US" sz="2100" dirty="0"/>
              <a:t>Relevant Efforts and Policy</a:t>
            </a:r>
          </a:p>
          <a:p>
            <a:pPr marL="0" indent="0">
              <a:buNone/>
            </a:pPr>
            <a:endParaRPr lang="en-US" sz="2100" dirty="0"/>
          </a:p>
          <a:p>
            <a:endParaRPr lang="en-US" sz="2100" dirty="0"/>
          </a:p>
        </p:txBody>
      </p:sp>
      <p:sp>
        <p:nvSpPr>
          <p:cNvPr id="6" name="Slide Number Placeholder 5"/>
          <p:cNvSpPr>
            <a:spLocks noGrp="1"/>
          </p:cNvSpPr>
          <p:nvPr>
            <p:ph type="sldNum" sz="quarter" idx="4294967295"/>
          </p:nvPr>
        </p:nvSpPr>
        <p:spPr/>
        <p:txBody>
          <a:bodyPr/>
          <a:lstStyle/>
          <a:p>
            <a:pPr defTabSz="914378"/>
            <a:fld id="{B263A81A-881C-4E24-83E5-F09FE99356E4}" type="slidenum">
              <a:rPr lang="en-US">
                <a:solidFill>
                  <a:prstClr val="black">
                    <a:tint val="75000"/>
                  </a:prstClr>
                </a:solidFill>
                <a:latin typeface="Franklin Gothic Book" panose="020B0503020102020204"/>
              </a:rPr>
              <a:pPr defTabSz="914378"/>
              <a:t>23</a:t>
            </a:fld>
            <a:endParaRPr lang="en-US" dirty="0">
              <a:solidFill>
                <a:prstClr val="black">
                  <a:tint val="75000"/>
                </a:prstClr>
              </a:solidFill>
              <a:latin typeface="Franklin Gothic Book" panose="020B0503020102020204"/>
            </a:endParaRPr>
          </a:p>
        </p:txBody>
      </p:sp>
    </p:spTree>
    <p:extLst>
      <p:ext uri="{BB962C8B-B14F-4D97-AF65-F5344CB8AC3E}">
        <p14:creationId xmlns:p14="http://schemas.microsoft.com/office/powerpoint/2010/main" val="3756996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Women in the United States Military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2835" y="1905001"/>
            <a:ext cx="4562766" cy="3506647"/>
          </a:xfrm>
        </p:spPr>
      </p:pic>
      <p:sp>
        <p:nvSpPr>
          <p:cNvPr id="3" name="Rectangle 2"/>
          <p:cNvSpPr/>
          <p:nvPr/>
        </p:nvSpPr>
        <p:spPr>
          <a:xfrm>
            <a:off x="0" y="838201"/>
            <a:ext cx="319318"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4</a:t>
            </a:r>
          </a:p>
        </p:txBody>
      </p:sp>
    </p:spTree>
    <p:extLst>
      <p:ext uri="{BB962C8B-B14F-4D97-AF65-F5344CB8AC3E}">
        <p14:creationId xmlns:p14="http://schemas.microsoft.com/office/powerpoint/2010/main" val="2694570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setăText 17"/>
          <p:cNvSpPr txBox="1"/>
          <p:nvPr/>
        </p:nvSpPr>
        <p:spPr>
          <a:xfrm>
            <a:off x="490144" y="969774"/>
            <a:ext cx="8216534" cy="523220"/>
          </a:xfrm>
          <a:prstGeom prst="rect">
            <a:avLst/>
          </a:prstGeom>
          <a:noFill/>
        </p:spPr>
        <p:txBody>
          <a:bodyPr wrap="square" rtlCol="0">
            <a:spAutoFit/>
          </a:bodyPr>
          <a:lstStyle/>
          <a:p>
            <a:pPr defTabSz="685800"/>
            <a:r>
              <a:rPr lang="en-US" sz="2800" b="1" dirty="0">
                <a:solidFill>
                  <a:srgbClr val="283446">
                    <a:lumMod val="75000"/>
                    <a:lumOff val="25000"/>
                  </a:srgbClr>
                </a:solidFill>
                <a:latin typeface="Franklin Gothic Medium" panose="020B0603020102020204"/>
                <a:cs typeface="Arial" panose="020B0604020202020204" pitchFamily="34" charset="0"/>
              </a:rPr>
              <a:t>Working Model of Gender Sensitive Care in the MHS</a:t>
            </a:r>
          </a:p>
        </p:txBody>
      </p:sp>
      <p:sp>
        <p:nvSpPr>
          <p:cNvPr id="7" name="Freeform 7"/>
          <p:cNvSpPr>
            <a:spLocks/>
          </p:cNvSpPr>
          <p:nvPr/>
        </p:nvSpPr>
        <p:spPr bwMode="auto">
          <a:xfrm>
            <a:off x="3787774" y="3564749"/>
            <a:ext cx="90488" cy="114300"/>
          </a:xfrm>
          <a:custGeom>
            <a:avLst/>
            <a:gdLst>
              <a:gd name="T0" fmla="*/ 55 w 67"/>
              <a:gd name="T1" fmla="*/ 66 h 84"/>
              <a:gd name="T2" fmla="*/ 67 w 67"/>
              <a:gd name="T3" fmla="*/ 84 h 84"/>
              <a:gd name="T4" fmla="*/ 45 w 67"/>
              <a:gd name="T5" fmla="*/ 53 h 84"/>
              <a:gd name="T6" fmla="*/ 45 w 67"/>
              <a:gd name="T7" fmla="*/ 52 h 84"/>
              <a:gd name="T8" fmla="*/ 45 w 67"/>
              <a:gd name="T9" fmla="*/ 52 h 84"/>
              <a:gd name="T10" fmla="*/ 29 w 67"/>
              <a:gd name="T11" fmla="*/ 32 h 84"/>
              <a:gd name="T12" fmla="*/ 9 w 67"/>
              <a:gd name="T13" fmla="*/ 10 h 84"/>
              <a:gd name="T14" fmla="*/ 0 w 67"/>
              <a:gd name="T15" fmla="*/ 0 h 84"/>
              <a:gd name="T16" fmla="*/ 0 w 67"/>
              <a:gd name="T17" fmla="*/ 0 h 84"/>
              <a:gd name="T18" fmla="*/ 45 w 67"/>
              <a:gd name="T19" fmla="*/ 52 h 84"/>
              <a:gd name="T20" fmla="*/ 45 w 67"/>
              <a:gd name="T21" fmla="*/ 53 h 84"/>
              <a:gd name="T22" fmla="*/ 50 w 67"/>
              <a:gd name="T23" fmla="*/ 59 h 84"/>
              <a:gd name="T24" fmla="*/ 55 w 67"/>
              <a:gd name="T25"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84">
                <a:moveTo>
                  <a:pt x="55" y="66"/>
                </a:moveTo>
                <a:cubicBezTo>
                  <a:pt x="59" y="72"/>
                  <a:pt x="63" y="78"/>
                  <a:pt x="67" y="84"/>
                </a:cubicBezTo>
                <a:cubicBezTo>
                  <a:pt x="60" y="73"/>
                  <a:pt x="53" y="63"/>
                  <a:pt x="45" y="53"/>
                </a:cubicBezTo>
                <a:cubicBezTo>
                  <a:pt x="45" y="53"/>
                  <a:pt x="45" y="53"/>
                  <a:pt x="45" y="52"/>
                </a:cubicBezTo>
                <a:cubicBezTo>
                  <a:pt x="45" y="52"/>
                  <a:pt x="45" y="52"/>
                  <a:pt x="45" y="52"/>
                </a:cubicBezTo>
                <a:cubicBezTo>
                  <a:pt x="39" y="46"/>
                  <a:pt x="34" y="39"/>
                  <a:pt x="29" y="32"/>
                </a:cubicBezTo>
                <a:cubicBezTo>
                  <a:pt x="22" y="25"/>
                  <a:pt x="16" y="17"/>
                  <a:pt x="9" y="10"/>
                </a:cubicBezTo>
                <a:cubicBezTo>
                  <a:pt x="6" y="7"/>
                  <a:pt x="3" y="3"/>
                  <a:pt x="0" y="0"/>
                </a:cubicBezTo>
                <a:cubicBezTo>
                  <a:pt x="0" y="0"/>
                  <a:pt x="0" y="0"/>
                  <a:pt x="0" y="0"/>
                </a:cubicBezTo>
                <a:cubicBezTo>
                  <a:pt x="16" y="16"/>
                  <a:pt x="31" y="34"/>
                  <a:pt x="45" y="52"/>
                </a:cubicBezTo>
                <a:cubicBezTo>
                  <a:pt x="45" y="52"/>
                  <a:pt x="45" y="52"/>
                  <a:pt x="45" y="53"/>
                </a:cubicBezTo>
                <a:cubicBezTo>
                  <a:pt x="47" y="55"/>
                  <a:pt x="48" y="57"/>
                  <a:pt x="50" y="59"/>
                </a:cubicBezTo>
                <a:cubicBezTo>
                  <a:pt x="52" y="62"/>
                  <a:pt x="53" y="64"/>
                  <a:pt x="55" y="66"/>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9" name="Freeform 9"/>
          <p:cNvSpPr>
            <a:spLocks/>
          </p:cNvSpPr>
          <p:nvPr/>
        </p:nvSpPr>
        <p:spPr bwMode="auto">
          <a:xfrm>
            <a:off x="2536825" y="4642662"/>
            <a:ext cx="196850" cy="107950"/>
          </a:xfrm>
          <a:custGeom>
            <a:avLst/>
            <a:gdLst>
              <a:gd name="T0" fmla="*/ 0 w 146"/>
              <a:gd name="T1" fmla="*/ 81 h 81"/>
              <a:gd name="T2" fmla="*/ 146 w 146"/>
              <a:gd name="T3" fmla="*/ 0 h 81"/>
              <a:gd name="T4" fmla="*/ 60 w 146"/>
              <a:gd name="T5" fmla="*/ 53 h 81"/>
              <a:gd name="T6" fmla="*/ 53 w 146"/>
              <a:gd name="T7" fmla="*/ 56 h 81"/>
              <a:gd name="T8" fmla="*/ 0 w 146"/>
              <a:gd name="T9" fmla="*/ 81 h 81"/>
            </a:gdLst>
            <a:ahLst/>
            <a:cxnLst>
              <a:cxn ang="0">
                <a:pos x="T0" y="T1"/>
              </a:cxn>
              <a:cxn ang="0">
                <a:pos x="T2" y="T3"/>
              </a:cxn>
              <a:cxn ang="0">
                <a:pos x="T4" y="T5"/>
              </a:cxn>
              <a:cxn ang="0">
                <a:pos x="T6" y="T7"/>
              </a:cxn>
              <a:cxn ang="0">
                <a:pos x="T8" y="T9"/>
              </a:cxn>
            </a:cxnLst>
            <a:rect l="0" t="0" r="r" b="b"/>
            <a:pathLst>
              <a:path w="146" h="81">
                <a:moveTo>
                  <a:pt x="0" y="81"/>
                </a:moveTo>
                <a:cubicBezTo>
                  <a:pt x="51" y="59"/>
                  <a:pt x="100" y="32"/>
                  <a:pt x="146" y="0"/>
                </a:cubicBezTo>
                <a:cubicBezTo>
                  <a:pt x="118" y="19"/>
                  <a:pt x="90" y="37"/>
                  <a:pt x="60" y="53"/>
                </a:cubicBezTo>
                <a:cubicBezTo>
                  <a:pt x="58" y="54"/>
                  <a:pt x="55" y="55"/>
                  <a:pt x="53" y="56"/>
                </a:cubicBezTo>
                <a:cubicBezTo>
                  <a:pt x="36" y="65"/>
                  <a:pt x="18" y="73"/>
                  <a:pt x="0" y="81"/>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1" name="Freeform 11"/>
          <p:cNvSpPr>
            <a:spLocks/>
          </p:cNvSpPr>
          <p:nvPr/>
        </p:nvSpPr>
        <p:spPr bwMode="auto">
          <a:xfrm>
            <a:off x="2770188" y="2618600"/>
            <a:ext cx="11113" cy="11113"/>
          </a:xfrm>
          <a:custGeom>
            <a:avLst/>
            <a:gdLst>
              <a:gd name="T0" fmla="*/ 8 w 8"/>
              <a:gd name="T1" fmla="*/ 0 h 8"/>
              <a:gd name="T2" fmla="*/ 0 w 8"/>
              <a:gd name="T3" fmla="*/ 8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5" y="3"/>
                  <a:pt x="2" y="5"/>
                  <a:pt x="0" y="8"/>
                </a:cubicBezTo>
                <a:cubicBezTo>
                  <a:pt x="0" y="8"/>
                  <a:pt x="0" y="8"/>
                  <a:pt x="0" y="8"/>
                </a:cubicBezTo>
                <a:cubicBezTo>
                  <a:pt x="2" y="5"/>
                  <a:pt x="5" y="3"/>
                  <a:pt x="8" y="0"/>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2" name="Freeform 12"/>
          <p:cNvSpPr>
            <a:spLocks/>
          </p:cNvSpPr>
          <p:nvPr/>
        </p:nvSpPr>
        <p:spPr bwMode="auto">
          <a:xfrm>
            <a:off x="3013074" y="2367775"/>
            <a:ext cx="230188" cy="85725"/>
          </a:xfrm>
          <a:custGeom>
            <a:avLst/>
            <a:gdLst>
              <a:gd name="T0" fmla="*/ 170 w 170"/>
              <a:gd name="T1" fmla="*/ 0 h 64"/>
              <a:gd name="T2" fmla="*/ 161 w 170"/>
              <a:gd name="T3" fmla="*/ 3 h 64"/>
              <a:gd name="T4" fmla="*/ 0 w 170"/>
              <a:gd name="T5" fmla="*/ 64 h 64"/>
              <a:gd name="T6" fmla="*/ 102 w 170"/>
              <a:gd name="T7" fmla="*/ 20 h 64"/>
              <a:gd name="T8" fmla="*/ 161 w 170"/>
              <a:gd name="T9" fmla="*/ 2 h 64"/>
              <a:gd name="T10" fmla="*/ 161 w 170"/>
              <a:gd name="T11" fmla="*/ 2 h 64"/>
              <a:gd name="T12" fmla="*/ 162 w 170"/>
              <a:gd name="T13" fmla="*/ 2 h 64"/>
              <a:gd name="T14" fmla="*/ 167 w 170"/>
              <a:gd name="T15" fmla="*/ 1 h 64"/>
              <a:gd name="T16" fmla="*/ 170 w 17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64">
                <a:moveTo>
                  <a:pt x="170" y="0"/>
                </a:moveTo>
                <a:cubicBezTo>
                  <a:pt x="167" y="1"/>
                  <a:pt x="164" y="2"/>
                  <a:pt x="161" y="3"/>
                </a:cubicBezTo>
                <a:cubicBezTo>
                  <a:pt x="106" y="17"/>
                  <a:pt x="51" y="37"/>
                  <a:pt x="0" y="64"/>
                </a:cubicBezTo>
                <a:cubicBezTo>
                  <a:pt x="33" y="46"/>
                  <a:pt x="67" y="31"/>
                  <a:pt x="102" y="20"/>
                </a:cubicBezTo>
                <a:cubicBezTo>
                  <a:pt x="122" y="13"/>
                  <a:pt x="141" y="6"/>
                  <a:pt x="161" y="2"/>
                </a:cubicBezTo>
                <a:cubicBezTo>
                  <a:pt x="161" y="2"/>
                  <a:pt x="161" y="2"/>
                  <a:pt x="161" y="2"/>
                </a:cubicBezTo>
                <a:cubicBezTo>
                  <a:pt x="161" y="2"/>
                  <a:pt x="162" y="2"/>
                  <a:pt x="162" y="2"/>
                </a:cubicBezTo>
                <a:cubicBezTo>
                  <a:pt x="167" y="1"/>
                  <a:pt x="167" y="1"/>
                  <a:pt x="167" y="1"/>
                </a:cubicBezTo>
                <a:lnTo>
                  <a:pt x="170" y="0"/>
                </a:ln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3" name="Freeform 13"/>
          <p:cNvSpPr>
            <a:spLocks/>
          </p:cNvSpPr>
          <p:nvPr/>
        </p:nvSpPr>
        <p:spPr bwMode="auto">
          <a:xfrm>
            <a:off x="3659188" y="2196325"/>
            <a:ext cx="3175" cy="476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4" name="Freeform 14"/>
          <p:cNvSpPr>
            <a:spLocks/>
          </p:cNvSpPr>
          <p:nvPr/>
        </p:nvSpPr>
        <p:spPr bwMode="auto">
          <a:xfrm>
            <a:off x="3654424" y="21883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5" name="Freeform 15"/>
          <p:cNvSpPr>
            <a:spLocks/>
          </p:cNvSpPr>
          <p:nvPr/>
        </p:nvSpPr>
        <p:spPr bwMode="auto">
          <a:xfrm>
            <a:off x="3663950" y="2204263"/>
            <a:ext cx="1588" cy="317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2"/>
                  <a:pt x="0" y="1"/>
                  <a:pt x="0" y="0"/>
                </a:cubicBezTo>
                <a:cubicBezTo>
                  <a:pt x="0" y="1"/>
                  <a:pt x="0" y="2"/>
                  <a:pt x="1" y="2"/>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6" name="Freeform 16"/>
          <p:cNvSpPr>
            <a:spLocks/>
          </p:cNvSpPr>
          <p:nvPr/>
        </p:nvSpPr>
        <p:spPr bwMode="auto">
          <a:xfrm>
            <a:off x="3379788" y="2326499"/>
            <a:ext cx="4763" cy="9525"/>
          </a:xfrm>
          <a:custGeom>
            <a:avLst/>
            <a:gdLst>
              <a:gd name="T0" fmla="*/ 2 w 4"/>
              <a:gd name="T1" fmla="*/ 3 h 7"/>
              <a:gd name="T2" fmla="*/ 4 w 4"/>
              <a:gd name="T3" fmla="*/ 7 h 7"/>
              <a:gd name="T4" fmla="*/ 2 w 4"/>
              <a:gd name="T5" fmla="*/ 5 h 7"/>
              <a:gd name="T6" fmla="*/ 2 w 4"/>
              <a:gd name="T7" fmla="*/ 4 h 7"/>
              <a:gd name="T8" fmla="*/ 0 w 4"/>
              <a:gd name="T9" fmla="*/ 0 h 7"/>
              <a:gd name="T10" fmla="*/ 2 w 4"/>
              <a:gd name="T11" fmla="*/ 3 h 7"/>
            </a:gdLst>
            <a:ahLst/>
            <a:cxnLst>
              <a:cxn ang="0">
                <a:pos x="T0" y="T1"/>
              </a:cxn>
              <a:cxn ang="0">
                <a:pos x="T2" y="T3"/>
              </a:cxn>
              <a:cxn ang="0">
                <a:pos x="T4" y="T5"/>
              </a:cxn>
              <a:cxn ang="0">
                <a:pos x="T6" y="T7"/>
              </a:cxn>
              <a:cxn ang="0">
                <a:pos x="T8" y="T9"/>
              </a:cxn>
              <a:cxn ang="0">
                <a:pos x="T10" y="T11"/>
              </a:cxn>
            </a:cxnLst>
            <a:rect l="0" t="0" r="r" b="b"/>
            <a:pathLst>
              <a:path w="4" h="7">
                <a:moveTo>
                  <a:pt x="2" y="3"/>
                </a:moveTo>
                <a:cubicBezTo>
                  <a:pt x="2" y="5"/>
                  <a:pt x="3" y="6"/>
                  <a:pt x="4" y="7"/>
                </a:cubicBezTo>
                <a:cubicBezTo>
                  <a:pt x="3" y="6"/>
                  <a:pt x="3" y="6"/>
                  <a:pt x="2" y="5"/>
                </a:cubicBezTo>
                <a:cubicBezTo>
                  <a:pt x="2" y="5"/>
                  <a:pt x="2" y="4"/>
                  <a:pt x="2" y="4"/>
                </a:cubicBezTo>
                <a:cubicBezTo>
                  <a:pt x="2" y="3"/>
                  <a:pt x="1" y="1"/>
                  <a:pt x="0" y="0"/>
                </a:cubicBezTo>
                <a:cubicBezTo>
                  <a:pt x="1" y="1"/>
                  <a:pt x="1" y="2"/>
                  <a:pt x="2" y="3"/>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7" name="Freeform 17"/>
          <p:cNvSpPr>
            <a:spLocks/>
          </p:cNvSpPr>
          <p:nvPr/>
        </p:nvSpPr>
        <p:spPr bwMode="auto">
          <a:xfrm>
            <a:off x="3384549" y="2336025"/>
            <a:ext cx="1588" cy="1588"/>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1" y="2"/>
                </a:cubicBezTo>
                <a:cubicBezTo>
                  <a:pt x="0" y="2"/>
                  <a:pt x="0" y="2"/>
                  <a:pt x="0" y="2"/>
                </a:cubicBezTo>
                <a:cubicBezTo>
                  <a:pt x="0" y="1"/>
                  <a:pt x="0" y="1"/>
                  <a:pt x="0" y="0"/>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8" name="Freeform 18"/>
          <p:cNvSpPr>
            <a:spLocks/>
          </p:cNvSpPr>
          <p:nvPr/>
        </p:nvSpPr>
        <p:spPr bwMode="auto">
          <a:xfrm>
            <a:off x="3371850" y="2121712"/>
            <a:ext cx="211138" cy="198438"/>
          </a:xfrm>
          <a:custGeom>
            <a:avLst/>
            <a:gdLst>
              <a:gd name="T0" fmla="*/ 115 w 157"/>
              <a:gd name="T1" fmla="*/ 0 h 148"/>
              <a:gd name="T2" fmla="*/ 157 w 157"/>
              <a:gd name="T3" fmla="*/ 8 h 148"/>
              <a:gd name="T4" fmla="*/ 150 w 157"/>
              <a:gd name="T5" fmla="*/ 5 h 148"/>
              <a:gd name="T6" fmla="*/ 149 w 157"/>
              <a:gd name="T7" fmla="*/ 5 h 148"/>
              <a:gd name="T8" fmla="*/ 138 w 157"/>
              <a:gd name="T9" fmla="*/ 3 h 148"/>
              <a:gd name="T10" fmla="*/ 132 w 157"/>
              <a:gd name="T11" fmla="*/ 1 h 148"/>
              <a:gd name="T12" fmla="*/ 115 w 157"/>
              <a:gd name="T13" fmla="*/ 0 h 148"/>
              <a:gd name="T14" fmla="*/ 92 w 157"/>
              <a:gd name="T15" fmla="*/ 2 h 148"/>
              <a:gd name="T16" fmla="*/ 88 w 157"/>
              <a:gd name="T17" fmla="*/ 3 h 148"/>
              <a:gd name="T18" fmla="*/ 87 w 157"/>
              <a:gd name="T19" fmla="*/ 3 h 148"/>
              <a:gd name="T20" fmla="*/ 83 w 157"/>
              <a:gd name="T21" fmla="*/ 4 h 148"/>
              <a:gd name="T22" fmla="*/ 82 w 157"/>
              <a:gd name="T23" fmla="*/ 5 h 148"/>
              <a:gd name="T24" fmla="*/ 82 w 157"/>
              <a:gd name="T25" fmla="*/ 5 h 148"/>
              <a:gd name="T26" fmla="*/ 79 w 157"/>
              <a:gd name="T27" fmla="*/ 6 h 148"/>
              <a:gd name="T28" fmla="*/ 75 w 157"/>
              <a:gd name="T29" fmla="*/ 7 h 148"/>
              <a:gd name="T30" fmla="*/ 71 w 157"/>
              <a:gd name="T31" fmla="*/ 9 h 148"/>
              <a:gd name="T32" fmla="*/ 67 w 157"/>
              <a:gd name="T33" fmla="*/ 10 h 148"/>
              <a:gd name="T34" fmla="*/ 67 w 157"/>
              <a:gd name="T35" fmla="*/ 10 h 148"/>
              <a:gd name="T36" fmla="*/ 64 w 157"/>
              <a:gd name="T37" fmla="*/ 12 h 148"/>
              <a:gd name="T38" fmla="*/ 64 w 157"/>
              <a:gd name="T39" fmla="*/ 12 h 148"/>
              <a:gd name="T40" fmla="*/ 60 w 157"/>
              <a:gd name="T41" fmla="*/ 14 h 148"/>
              <a:gd name="T42" fmla="*/ 47 w 157"/>
              <a:gd name="T43" fmla="*/ 22 h 148"/>
              <a:gd name="T44" fmla="*/ 47 w 157"/>
              <a:gd name="T45" fmla="*/ 22 h 148"/>
              <a:gd name="T46" fmla="*/ 44 w 157"/>
              <a:gd name="T47" fmla="*/ 25 h 148"/>
              <a:gd name="T48" fmla="*/ 24 w 157"/>
              <a:gd name="T49" fmla="*/ 45 h 148"/>
              <a:gd name="T50" fmla="*/ 23 w 157"/>
              <a:gd name="T51" fmla="*/ 46 h 148"/>
              <a:gd name="T52" fmla="*/ 1 w 157"/>
              <a:gd name="T53" fmla="*/ 104 h 148"/>
              <a:gd name="T54" fmla="*/ 1 w 157"/>
              <a:gd name="T55" fmla="*/ 110 h 148"/>
              <a:gd name="T56" fmla="*/ 1 w 157"/>
              <a:gd name="T57" fmla="*/ 114 h 148"/>
              <a:gd name="T58" fmla="*/ 1 w 157"/>
              <a:gd name="T59" fmla="*/ 115 h 148"/>
              <a:gd name="T60" fmla="*/ 2 w 157"/>
              <a:gd name="T61" fmla="*/ 130 h 148"/>
              <a:gd name="T62" fmla="*/ 6 w 157"/>
              <a:gd name="T63" fmla="*/ 148 h 148"/>
              <a:gd name="T64" fmla="*/ 0 w 157"/>
              <a:gd name="T65" fmla="*/ 120 h 148"/>
              <a:gd name="T66" fmla="*/ 0 w 157"/>
              <a:gd name="T67" fmla="*/ 114 h 148"/>
              <a:gd name="T68" fmla="*/ 0 w 157"/>
              <a:gd name="T69" fmla="*/ 109 h 148"/>
              <a:gd name="T70" fmla="*/ 115 w 157"/>
              <a:gd name="T7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48">
                <a:moveTo>
                  <a:pt x="115" y="0"/>
                </a:moveTo>
                <a:cubicBezTo>
                  <a:pt x="130" y="0"/>
                  <a:pt x="144" y="3"/>
                  <a:pt x="157" y="8"/>
                </a:cubicBezTo>
                <a:cubicBezTo>
                  <a:pt x="155" y="7"/>
                  <a:pt x="152" y="6"/>
                  <a:pt x="150" y="5"/>
                </a:cubicBezTo>
                <a:cubicBezTo>
                  <a:pt x="150" y="5"/>
                  <a:pt x="149" y="5"/>
                  <a:pt x="149" y="5"/>
                </a:cubicBezTo>
                <a:cubicBezTo>
                  <a:pt x="145" y="4"/>
                  <a:pt x="142" y="3"/>
                  <a:pt x="138" y="3"/>
                </a:cubicBezTo>
                <a:cubicBezTo>
                  <a:pt x="136" y="2"/>
                  <a:pt x="134" y="2"/>
                  <a:pt x="132" y="1"/>
                </a:cubicBezTo>
                <a:cubicBezTo>
                  <a:pt x="127" y="1"/>
                  <a:pt x="121" y="0"/>
                  <a:pt x="115" y="0"/>
                </a:cubicBezTo>
                <a:cubicBezTo>
                  <a:pt x="107" y="0"/>
                  <a:pt x="99" y="1"/>
                  <a:pt x="92" y="2"/>
                </a:cubicBezTo>
                <a:cubicBezTo>
                  <a:pt x="90" y="3"/>
                  <a:pt x="89" y="3"/>
                  <a:pt x="88" y="3"/>
                </a:cubicBezTo>
                <a:cubicBezTo>
                  <a:pt x="88" y="3"/>
                  <a:pt x="87" y="3"/>
                  <a:pt x="87" y="3"/>
                </a:cubicBezTo>
                <a:cubicBezTo>
                  <a:pt x="86" y="4"/>
                  <a:pt x="85" y="4"/>
                  <a:pt x="83" y="4"/>
                </a:cubicBezTo>
                <a:cubicBezTo>
                  <a:pt x="83" y="5"/>
                  <a:pt x="83" y="5"/>
                  <a:pt x="82" y="5"/>
                </a:cubicBezTo>
                <a:cubicBezTo>
                  <a:pt x="82" y="5"/>
                  <a:pt x="82" y="5"/>
                  <a:pt x="82" y="5"/>
                </a:cubicBezTo>
                <a:cubicBezTo>
                  <a:pt x="81" y="5"/>
                  <a:pt x="80" y="5"/>
                  <a:pt x="79" y="6"/>
                </a:cubicBezTo>
                <a:cubicBezTo>
                  <a:pt x="78" y="6"/>
                  <a:pt x="76" y="7"/>
                  <a:pt x="75" y="7"/>
                </a:cubicBezTo>
                <a:cubicBezTo>
                  <a:pt x="74" y="8"/>
                  <a:pt x="72" y="8"/>
                  <a:pt x="71" y="9"/>
                </a:cubicBezTo>
                <a:cubicBezTo>
                  <a:pt x="70" y="9"/>
                  <a:pt x="69" y="10"/>
                  <a:pt x="67" y="10"/>
                </a:cubicBezTo>
                <a:cubicBezTo>
                  <a:pt x="67" y="10"/>
                  <a:pt x="67" y="10"/>
                  <a:pt x="67" y="10"/>
                </a:cubicBezTo>
                <a:cubicBezTo>
                  <a:pt x="66" y="11"/>
                  <a:pt x="65" y="11"/>
                  <a:pt x="64" y="12"/>
                </a:cubicBezTo>
                <a:cubicBezTo>
                  <a:pt x="64" y="12"/>
                  <a:pt x="64" y="12"/>
                  <a:pt x="64" y="12"/>
                </a:cubicBezTo>
                <a:cubicBezTo>
                  <a:pt x="62" y="13"/>
                  <a:pt x="61" y="13"/>
                  <a:pt x="60" y="14"/>
                </a:cubicBezTo>
                <a:cubicBezTo>
                  <a:pt x="55" y="17"/>
                  <a:pt x="51" y="19"/>
                  <a:pt x="47" y="22"/>
                </a:cubicBezTo>
                <a:cubicBezTo>
                  <a:pt x="47" y="22"/>
                  <a:pt x="47" y="22"/>
                  <a:pt x="47" y="22"/>
                </a:cubicBezTo>
                <a:cubicBezTo>
                  <a:pt x="46" y="23"/>
                  <a:pt x="45" y="24"/>
                  <a:pt x="44" y="25"/>
                </a:cubicBezTo>
                <a:cubicBezTo>
                  <a:pt x="36" y="31"/>
                  <a:pt x="29" y="38"/>
                  <a:pt x="24" y="45"/>
                </a:cubicBezTo>
                <a:cubicBezTo>
                  <a:pt x="23" y="45"/>
                  <a:pt x="23" y="46"/>
                  <a:pt x="23" y="46"/>
                </a:cubicBezTo>
                <a:cubicBezTo>
                  <a:pt x="11" y="62"/>
                  <a:pt x="3" y="82"/>
                  <a:pt x="1" y="104"/>
                </a:cubicBezTo>
                <a:cubicBezTo>
                  <a:pt x="1" y="106"/>
                  <a:pt x="1" y="108"/>
                  <a:pt x="1" y="110"/>
                </a:cubicBezTo>
                <a:cubicBezTo>
                  <a:pt x="1" y="111"/>
                  <a:pt x="1" y="113"/>
                  <a:pt x="1" y="114"/>
                </a:cubicBezTo>
                <a:cubicBezTo>
                  <a:pt x="1" y="115"/>
                  <a:pt x="1" y="115"/>
                  <a:pt x="1" y="115"/>
                </a:cubicBezTo>
                <a:cubicBezTo>
                  <a:pt x="1" y="120"/>
                  <a:pt x="1" y="125"/>
                  <a:pt x="2" y="130"/>
                </a:cubicBezTo>
                <a:cubicBezTo>
                  <a:pt x="3" y="136"/>
                  <a:pt x="4" y="143"/>
                  <a:pt x="6" y="148"/>
                </a:cubicBezTo>
                <a:cubicBezTo>
                  <a:pt x="3" y="139"/>
                  <a:pt x="1" y="130"/>
                  <a:pt x="0" y="120"/>
                </a:cubicBezTo>
                <a:cubicBezTo>
                  <a:pt x="0" y="118"/>
                  <a:pt x="0" y="116"/>
                  <a:pt x="0" y="114"/>
                </a:cubicBezTo>
                <a:cubicBezTo>
                  <a:pt x="0" y="112"/>
                  <a:pt x="0" y="111"/>
                  <a:pt x="0" y="109"/>
                </a:cubicBezTo>
                <a:cubicBezTo>
                  <a:pt x="3" y="48"/>
                  <a:pt x="53" y="0"/>
                  <a:pt x="115" y="0"/>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19" name="Freeform 19"/>
          <p:cNvSpPr>
            <a:spLocks/>
          </p:cNvSpPr>
          <p:nvPr/>
        </p:nvSpPr>
        <p:spPr bwMode="auto">
          <a:xfrm>
            <a:off x="3595688" y="2137588"/>
            <a:ext cx="12700" cy="6350"/>
          </a:xfrm>
          <a:custGeom>
            <a:avLst/>
            <a:gdLst>
              <a:gd name="T0" fmla="*/ 0 w 9"/>
              <a:gd name="T1" fmla="*/ 0 h 5"/>
              <a:gd name="T2" fmla="*/ 9 w 9"/>
              <a:gd name="T3" fmla="*/ 5 h 5"/>
              <a:gd name="T4" fmla="*/ 9 w 9"/>
              <a:gd name="T5" fmla="*/ 5 h 5"/>
              <a:gd name="T6" fmla="*/ 8 w 9"/>
              <a:gd name="T7" fmla="*/ 5 h 5"/>
              <a:gd name="T8" fmla="*/ 8 w 9"/>
              <a:gd name="T9" fmla="*/ 5 h 5"/>
              <a:gd name="T10" fmla="*/ 4 w 9"/>
              <a:gd name="T11" fmla="*/ 2 h 5"/>
              <a:gd name="T12" fmla="*/ 0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0" y="0"/>
                </a:moveTo>
                <a:cubicBezTo>
                  <a:pt x="3" y="2"/>
                  <a:pt x="6" y="3"/>
                  <a:pt x="9" y="5"/>
                </a:cubicBezTo>
                <a:cubicBezTo>
                  <a:pt x="9" y="5"/>
                  <a:pt x="9" y="5"/>
                  <a:pt x="9" y="5"/>
                </a:cubicBezTo>
                <a:cubicBezTo>
                  <a:pt x="9" y="5"/>
                  <a:pt x="9" y="5"/>
                  <a:pt x="8" y="5"/>
                </a:cubicBezTo>
                <a:cubicBezTo>
                  <a:pt x="8" y="5"/>
                  <a:pt x="8" y="5"/>
                  <a:pt x="8" y="5"/>
                </a:cubicBezTo>
                <a:cubicBezTo>
                  <a:pt x="7" y="4"/>
                  <a:pt x="5" y="3"/>
                  <a:pt x="4" y="2"/>
                </a:cubicBezTo>
                <a:cubicBezTo>
                  <a:pt x="2" y="1"/>
                  <a:pt x="1" y="1"/>
                  <a:pt x="0" y="0"/>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0" name="Freeform 20"/>
          <p:cNvSpPr>
            <a:spLocks/>
          </p:cNvSpPr>
          <p:nvPr/>
        </p:nvSpPr>
        <p:spPr bwMode="auto">
          <a:xfrm>
            <a:off x="3608387" y="2143938"/>
            <a:ext cx="7938" cy="4763"/>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2"/>
                  <a:pt x="6" y="4"/>
                </a:cubicBezTo>
                <a:cubicBezTo>
                  <a:pt x="4" y="3"/>
                  <a:pt x="2" y="1"/>
                  <a:pt x="0" y="0"/>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1" name="Freeform 21"/>
          <p:cNvSpPr>
            <a:spLocks/>
          </p:cNvSpPr>
          <p:nvPr/>
        </p:nvSpPr>
        <p:spPr bwMode="auto">
          <a:xfrm>
            <a:off x="3616324" y="2148700"/>
            <a:ext cx="19050" cy="17463"/>
          </a:xfrm>
          <a:custGeom>
            <a:avLst/>
            <a:gdLst>
              <a:gd name="T0" fmla="*/ 0 w 15"/>
              <a:gd name="T1" fmla="*/ 0 h 13"/>
              <a:gd name="T2" fmla="*/ 15 w 15"/>
              <a:gd name="T3" fmla="*/ 13 h 13"/>
              <a:gd name="T4" fmla="*/ 2 w 15"/>
              <a:gd name="T5" fmla="*/ 2 h 13"/>
              <a:gd name="T6" fmla="*/ 1 w 15"/>
              <a:gd name="T7" fmla="*/ 1 h 13"/>
              <a:gd name="T8" fmla="*/ 1 w 15"/>
              <a:gd name="T9" fmla="*/ 0 h 13"/>
              <a:gd name="T10" fmla="*/ 0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0" y="0"/>
                </a:moveTo>
                <a:cubicBezTo>
                  <a:pt x="5" y="4"/>
                  <a:pt x="10" y="8"/>
                  <a:pt x="15" y="13"/>
                </a:cubicBezTo>
                <a:cubicBezTo>
                  <a:pt x="11" y="9"/>
                  <a:pt x="7" y="5"/>
                  <a:pt x="2" y="2"/>
                </a:cubicBezTo>
                <a:cubicBezTo>
                  <a:pt x="2" y="2"/>
                  <a:pt x="1" y="1"/>
                  <a:pt x="1" y="1"/>
                </a:cubicBezTo>
                <a:cubicBezTo>
                  <a:pt x="1" y="0"/>
                  <a:pt x="1" y="0"/>
                  <a:pt x="1" y="0"/>
                </a:cubicBezTo>
                <a:cubicBezTo>
                  <a:pt x="0" y="0"/>
                  <a:pt x="0" y="0"/>
                  <a:pt x="0" y="0"/>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2" name="Freeform 22"/>
          <p:cNvSpPr>
            <a:spLocks/>
          </p:cNvSpPr>
          <p:nvPr/>
        </p:nvSpPr>
        <p:spPr bwMode="auto">
          <a:xfrm>
            <a:off x="3638550" y="2169337"/>
            <a:ext cx="6350" cy="6350"/>
          </a:xfrm>
          <a:custGeom>
            <a:avLst/>
            <a:gdLst>
              <a:gd name="T0" fmla="*/ 4 w 5"/>
              <a:gd name="T1" fmla="*/ 4 h 5"/>
              <a:gd name="T2" fmla="*/ 5 w 5"/>
              <a:gd name="T3" fmla="*/ 5 h 5"/>
              <a:gd name="T4" fmla="*/ 2 w 5"/>
              <a:gd name="T5" fmla="*/ 3 h 5"/>
              <a:gd name="T6" fmla="*/ 0 w 5"/>
              <a:gd name="T7" fmla="*/ 0 h 5"/>
              <a:gd name="T8" fmla="*/ 3 w 5"/>
              <a:gd name="T9" fmla="*/ 3 h 5"/>
              <a:gd name="T10" fmla="*/ 4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4" y="4"/>
                </a:moveTo>
                <a:cubicBezTo>
                  <a:pt x="4" y="4"/>
                  <a:pt x="4" y="5"/>
                  <a:pt x="5" y="5"/>
                </a:cubicBezTo>
                <a:cubicBezTo>
                  <a:pt x="4" y="4"/>
                  <a:pt x="3" y="3"/>
                  <a:pt x="2" y="3"/>
                </a:cubicBezTo>
                <a:cubicBezTo>
                  <a:pt x="2" y="2"/>
                  <a:pt x="1" y="1"/>
                  <a:pt x="0" y="0"/>
                </a:cubicBezTo>
                <a:cubicBezTo>
                  <a:pt x="1" y="1"/>
                  <a:pt x="2" y="2"/>
                  <a:pt x="3" y="3"/>
                </a:cubicBezTo>
                <a:cubicBezTo>
                  <a:pt x="3" y="4"/>
                  <a:pt x="3" y="4"/>
                  <a:pt x="4" y="4"/>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3" name="Freeform 23"/>
          <p:cNvSpPr>
            <a:spLocks/>
          </p:cNvSpPr>
          <p:nvPr/>
        </p:nvSpPr>
        <p:spPr bwMode="auto">
          <a:xfrm>
            <a:off x="3644899" y="2175687"/>
            <a:ext cx="6350" cy="7938"/>
          </a:xfrm>
          <a:custGeom>
            <a:avLst/>
            <a:gdLst>
              <a:gd name="T0" fmla="*/ 4 w 4"/>
              <a:gd name="T1" fmla="*/ 5 h 6"/>
              <a:gd name="T2" fmla="*/ 4 w 4"/>
              <a:gd name="T3" fmla="*/ 6 h 6"/>
              <a:gd name="T4" fmla="*/ 3 w 4"/>
              <a:gd name="T5" fmla="*/ 4 h 6"/>
              <a:gd name="T6" fmla="*/ 2 w 4"/>
              <a:gd name="T7" fmla="*/ 3 h 6"/>
              <a:gd name="T8" fmla="*/ 0 w 4"/>
              <a:gd name="T9" fmla="*/ 1 h 6"/>
              <a:gd name="T10" fmla="*/ 0 w 4"/>
              <a:gd name="T11" fmla="*/ 0 h 6"/>
              <a:gd name="T12" fmla="*/ 4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5"/>
                </a:moveTo>
                <a:cubicBezTo>
                  <a:pt x="4" y="5"/>
                  <a:pt x="4" y="6"/>
                  <a:pt x="4" y="6"/>
                </a:cubicBezTo>
                <a:cubicBezTo>
                  <a:pt x="4" y="5"/>
                  <a:pt x="3" y="5"/>
                  <a:pt x="3" y="4"/>
                </a:cubicBezTo>
                <a:cubicBezTo>
                  <a:pt x="2" y="3"/>
                  <a:pt x="2" y="3"/>
                  <a:pt x="2" y="3"/>
                </a:cubicBezTo>
                <a:cubicBezTo>
                  <a:pt x="1" y="2"/>
                  <a:pt x="1" y="1"/>
                  <a:pt x="0" y="1"/>
                </a:cubicBezTo>
                <a:cubicBezTo>
                  <a:pt x="0" y="1"/>
                  <a:pt x="0" y="0"/>
                  <a:pt x="0" y="0"/>
                </a:cubicBezTo>
                <a:cubicBezTo>
                  <a:pt x="1" y="2"/>
                  <a:pt x="2" y="3"/>
                  <a:pt x="4" y="5"/>
                </a:cubicBezTo>
                <a:close/>
              </a:path>
            </a:pathLst>
          </a:custGeom>
          <a:solidFill>
            <a:srgbClr val="00EF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5" name="Freeform 25"/>
          <p:cNvSpPr>
            <a:spLocks/>
          </p:cNvSpPr>
          <p:nvPr/>
        </p:nvSpPr>
        <p:spPr bwMode="auto">
          <a:xfrm>
            <a:off x="3382963" y="2329674"/>
            <a:ext cx="4763" cy="12700"/>
          </a:xfrm>
          <a:custGeom>
            <a:avLst/>
            <a:gdLst>
              <a:gd name="T0" fmla="*/ 3 w 4"/>
              <a:gd name="T1" fmla="*/ 7 h 9"/>
              <a:gd name="T2" fmla="*/ 4 w 4"/>
              <a:gd name="T3" fmla="*/ 9 h 9"/>
              <a:gd name="T4" fmla="*/ 3 w 4"/>
              <a:gd name="T5" fmla="*/ 8 h 9"/>
              <a:gd name="T6" fmla="*/ 3 w 4"/>
              <a:gd name="T7" fmla="*/ 7 h 9"/>
              <a:gd name="T8" fmla="*/ 2 w 4"/>
              <a:gd name="T9" fmla="*/ 6 h 9"/>
              <a:gd name="T10" fmla="*/ 0 w 4"/>
              <a:gd name="T11" fmla="*/ 2 h 9"/>
              <a:gd name="T12" fmla="*/ 0 w 4"/>
              <a:gd name="T13" fmla="*/ 1 h 9"/>
              <a:gd name="T14" fmla="*/ 0 w 4"/>
              <a:gd name="T15" fmla="*/ 0 h 9"/>
              <a:gd name="T16" fmla="*/ 2 w 4"/>
              <a:gd name="T17" fmla="*/ 4 h 9"/>
              <a:gd name="T18" fmla="*/ 3 w 4"/>
              <a:gd name="T19" fmla="*/ 6 h 9"/>
              <a:gd name="T20" fmla="*/ 3 w 4"/>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3" y="7"/>
                </a:moveTo>
                <a:cubicBezTo>
                  <a:pt x="3" y="8"/>
                  <a:pt x="4" y="8"/>
                  <a:pt x="4" y="9"/>
                </a:cubicBezTo>
                <a:cubicBezTo>
                  <a:pt x="4" y="9"/>
                  <a:pt x="3" y="8"/>
                  <a:pt x="3" y="8"/>
                </a:cubicBezTo>
                <a:cubicBezTo>
                  <a:pt x="3" y="7"/>
                  <a:pt x="3" y="7"/>
                  <a:pt x="3" y="7"/>
                </a:cubicBezTo>
                <a:cubicBezTo>
                  <a:pt x="2" y="6"/>
                  <a:pt x="2" y="6"/>
                  <a:pt x="2" y="6"/>
                </a:cubicBezTo>
                <a:cubicBezTo>
                  <a:pt x="2" y="5"/>
                  <a:pt x="1" y="3"/>
                  <a:pt x="0" y="2"/>
                </a:cubicBezTo>
                <a:cubicBezTo>
                  <a:pt x="0" y="2"/>
                  <a:pt x="0" y="1"/>
                  <a:pt x="0" y="1"/>
                </a:cubicBezTo>
                <a:cubicBezTo>
                  <a:pt x="0" y="1"/>
                  <a:pt x="0" y="0"/>
                  <a:pt x="0" y="0"/>
                </a:cubicBezTo>
                <a:cubicBezTo>
                  <a:pt x="0" y="2"/>
                  <a:pt x="1" y="3"/>
                  <a:pt x="2" y="4"/>
                </a:cubicBezTo>
                <a:cubicBezTo>
                  <a:pt x="2" y="5"/>
                  <a:pt x="2" y="5"/>
                  <a:pt x="3" y="6"/>
                </a:cubicBezTo>
                <a:cubicBezTo>
                  <a:pt x="3" y="6"/>
                  <a:pt x="3" y="7"/>
                  <a:pt x="3" y="7"/>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6" name="Freeform 26"/>
          <p:cNvSpPr>
            <a:spLocks/>
          </p:cNvSpPr>
          <p:nvPr/>
        </p:nvSpPr>
        <p:spPr bwMode="auto">
          <a:xfrm>
            <a:off x="3462338" y="2132825"/>
            <a:ext cx="4763" cy="1588"/>
          </a:xfrm>
          <a:custGeom>
            <a:avLst/>
            <a:gdLst>
              <a:gd name="T0" fmla="*/ 1 w 4"/>
              <a:gd name="T1" fmla="*/ 1 h 1"/>
              <a:gd name="T2" fmla="*/ 4 w 4"/>
              <a:gd name="T3" fmla="*/ 0 h 1"/>
              <a:gd name="T4" fmla="*/ 0 w 4"/>
              <a:gd name="T5" fmla="*/ 1 h 1"/>
              <a:gd name="T6" fmla="*/ 1 w 4"/>
              <a:gd name="T7" fmla="*/ 1 h 1"/>
            </a:gdLst>
            <a:ahLst/>
            <a:cxnLst>
              <a:cxn ang="0">
                <a:pos x="T0" y="T1"/>
              </a:cxn>
              <a:cxn ang="0">
                <a:pos x="T2" y="T3"/>
              </a:cxn>
              <a:cxn ang="0">
                <a:pos x="T4" y="T5"/>
              </a:cxn>
              <a:cxn ang="0">
                <a:pos x="T6" y="T7"/>
              </a:cxn>
            </a:cxnLst>
            <a:rect l="0" t="0" r="r" b="b"/>
            <a:pathLst>
              <a:path w="4" h="1">
                <a:moveTo>
                  <a:pt x="1" y="1"/>
                </a:moveTo>
                <a:cubicBezTo>
                  <a:pt x="2" y="0"/>
                  <a:pt x="3" y="0"/>
                  <a:pt x="4" y="0"/>
                </a:cubicBezTo>
                <a:cubicBezTo>
                  <a:pt x="3" y="0"/>
                  <a:pt x="2" y="1"/>
                  <a:pt x="0" y="1"/>
                </a:cubicBezTo>
                <a:cubicBezTo>
                  <a:pt x="1" y="1"/>
                  <a:pt x="1" y="1"/>
                  <a:pt x="1" y="1"/>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7" name="Freeform 27"/>
          <p:cNvSpPr>
            <a:spLocks/>
          </p:cNvSpPr>
          <p:nvPr/>
        </p:nvSpPr>
        <p:spPr bwMode="auto">
          <a:xfrm>
            <a:off x="3467100" y="2131238"/>
            <a:ext cx="6350" cy="1588"/>
          </a:xfrm>
          <a:custGeom>
            <a:avLst/>
            <a:gdLst>
              <a:gd name="T0" fmla="*/ 2 w 4"/>
              <a:gd name="T1" fmla="*/ 1 h 2"/>
              <a:gd name="T2" fmla="*/ 4 w 4"/>
              <a:gd name="T3" fmla="*/ 0 h 2"/>
              <a:gd name="T4" fmla="*/ 0 w 4"/>
              <a:gd name="T5" fmla="*/ 2 h 2"/>
              <a:gd name="T6" fmla="*/ 2 w 4"/>
              <a:gd name="T7" fmla="*/ 1 h 2"/>
            </a:gdLst>
            <a:ahLst/>
            <a:cxnLst>
              <a:cxn ang="0">
                <a:pos x="T0" y="T1"/>
              </a:cxn>
              <a:cxn ang="0">
                <a:pos x="T2" y="T3"/>
              </a:cxn>
              <a:cxn ang="0">
                <a:pos x="T4" y="T5"/>
              </a:cxn>
              <a:cxn ang="0">
                <a:pos x="T6" y="T7"/>
              </a:cxn>
            </a:cxnLst>
            <a:rect l="0" t="0" r="r" b="b"/>
            <a:pathLst>
              <a:path w="4" h="2">
                <a:moveTo>
                  <a:pt x="2" y="1"/>
                </a:moveTo>
                <a:cubicBezTo>
                  <a:pt x="2" y="1"/>
                  <a:pt x="3" y="0"/>
                  <a:pt x="4" y="0"/>
                </a:cubicBezTo>
                <a:cubicBezTo>
                  <a:pt x="3" y="1"/>
                  <a:pt x="1" y="1"/>
                  <a:pt x="0" y="2"/>
                </a:cubicBezTo>
                <a:cubicBezTo>
                  <a:pt x="1" y="1"/>
                  <a:pt x="1" y="1"/>
                  <a:pt x="2" y="1"/>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8" name="Freeform 28"/>
          <p:cNvSpPr>
            <a:spLocks/>
          </p:cNvSpPr>
          <p:nvPr/>
        </p:nvSpPr>
        <p:spPr bwMode="auto">
          <a:xfrm>
            <a:off x="3482974" y="2124888"/>
            <a:ext cx="6350" cy="3175"/>
          </a:xfrm>
          <a:custGeom>
            <a:avLst/>
            <a:gdLst>
              <a:gd name="T0" fmla="*/ 5 w 5"/>
              <a:gd name="T1" fmla="*/ 0 h 2"/>
              <a:gd name="T2" fmla="*/ 5 w 5"/>
              <a:gd name="T3" fmla="*/ 0 h 2"/>
              <a:gd name="T4" fmla="*/ 1 w 5"/>
              <a:gd name="T5" fmla="*/ 1 h 2"/>
              <a:gd name="T6" fmla="*/ 0 w 5"/>
              <a:gd name="T7" fmla="*/ 2 h 2"/>
              <a:gd name="T8" fmla="*/ 5 w 5"/>
              <a:gd name="T9" fmla="*/ 0 h 2"/>
            </a:gdLst>
            <a:ahLst/>
            <a:cxnLst>
              <a:cxn ang="0">
                <a:pos x="T0" y="T1"/>
              </a:cxn>
              <a:cxn ang="0">
                <a:pos x="T2" y="T3"/>
              </a:cxn>
              <a:cxn ang="0">
                <a:pos x="T4" y="T5"/>
              </a:cxn>
              <a:cxn ang="0">
                <a:pos x="T6" y="T7"/>
              </a:cxn>
              <a:cxn ang="0">
                <a:pos x="T8" y="T9"/>
              </a:cxn>
            </a:cxnLst>
            <a:rect l="0" t="0" r="r" b="b"/>
            <a:pathLst>
              <a:path w="5" h="2">
                <a:moveTo>
                  <a:pt x="5" y="0"/>
                </a:moveTo>
                <a:cubicBezTo>
                  <a:pt x="5" y="0"/>
                  <a:pt x="5" y="0"/>
                  <a:pt x="5" y="0"/>
                </a:cubicBezTo>
                <a:cubicBezTo>
                  <a:pt x="4" y="1"/>
                  <a:pt x="3" y="1"/>
                  <a:pt x="1" y="1"/>
                </a:cubicBezTo>
                <a:cubicBezTo>
                  <a:pt x="1" y="2"/>
                  <a:pt x="1" y="2"/>
                  <a:pt x="0" y="2"/>
                </a:cubicBezTo>
                <a:cubicBezTo>
                  <a:pt x="2" y="1"/>
                  <a:pt x="3" y="1"/>
                  <a:pt x="5" y="0"/>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29" name="Freeform 29"/>
          <p:cNvSpPr>
            <a:spLocks/>
          </p:cNvSpPr>
          <p:nvPr/>
        </p:nvSpPr>
        <p:spPr bwMode="auto">
          <a:xfrm>
            <a:off x="3478213" y="2128062"/>
            <a:ext cx="4763" cy="1588"/>
          </a:xfrm>
          <a:custGeom>
            <a:avLst/>
            <a:gdLst>
              <a:gd name="T0" fmla="*/ 3 w 3"/>
              <a:gd name="T1" fmla="*/ 0 h 1"/>
              <a:gd name="T2" fmla="*/ 3 w 3"/>
              <a:gd name="T3" fmla="*/ 0 h 1"/>
              <a:gd name="T4" fmla="*/ 3 w 3"/>
              <a:gd name="T5" fmla="*/ 0 h 1"/>
              <a:gd name="T6" fmla="*/ 0 w 3"/>
              <a:gd name="T7" fmla="*/ 1 h 1"/>
              <a:gd name="T8" fmla="*/ 3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cubicBezTo>
                  <a:pt x="3" y="0"/>
                  <a:pt x="3" y="0"/>
                  <a:pt x="3" y="0"/>
                </a:cubicBezTo>
                <a:cubicBezTo>
                  <a:pt x="3" y="0"/>
                  <a:pt x="3" y="0"/>
                  <a:pt x="3" y="0"/>
                </a:cubicBezTo>
                <a:cubicBezTo>
                  <a:pt x="2" y="0"/>
                  <a:pt x="1" y="0"/>
                  <a:pt x="0" y="1"/>
                </a:cubicBezTo>
                <a:cubicBezTo>
                  <a:pt x="1" y="0"/>
                  <a:pt x="2" y="0"/>
                  <a:pt x="3" y="0"/>
                </a:cubicBezTo>
                <a:cubicBezTo>
                  <a:pt x="3" y="0"/>
                  <a:pt x="3" y="0"/>
                  <a:pt x="3" y="0"/>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0" name="Freeform 30"/>
          <p:cNvSpPr>
            <a:spLocks/>
          </p:cNvSpPr>
          <p:nvPr/>
        </p:nvSpPr>
        <p:spPr bwMode="auto">
          <a:xfrm>
            <a:off x="3490913" y="2121713"/>
            <a:ext cx="58738" cy="3175"/>
          </a:xfrm>
          <a:custGeom>
            <a:avLst/>
            <a:gdLst>
              <a:gd name="T0" fmla="*/ 27 w 44"/>
              <a:gd name="T1" fmla="*/ 0 h 3"/>
              <a:gd name="T2" fmla="*/ 44 w 44"/>
              <a:gd name="T3" fmla="*/ 1 h 3"/>
              <a:gd name="T4" fmla="*/ 27 w 44"/>
              <a:gd name="T5" fmla="*/ 0 h 3"/>
              <a:gd name="T6" fmla="*/ 4 w 44"/>
              <a:gd name="T7" fmla="*/ 2 h 3"/>
              <a:gd name="T8" fmla="*/ 0 w 44"/>
              <a:gd name="T9" fmla="*/ 3 h 3"/>
              <a:gd name="T10" fmla="*/ 4 w 44"/>
              <a:gd name="T11" fmla="*/ 2 h 3"/>
              <a:gd name="T12" fmla="*/ 27 w 4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4" h="3">
                <a:moveTo>
                  <a:pt x="27" y="0"/>
                </a:moveTo>
                <a:cubicBezTo>
                  <a:pt x="33" y="0"/>
                  <a:pt x="39" y="1"/>
                  <a:pt x="44" y="1"/>
                </a:cubicBezTo>
                <a:cubicBezTo>
                  <a:pt x="39" y="1"/>
                  <a:pt x="33" y="0"/>
                  <a:pt x="27" y="0"/>
                </a:cubicBezTo>
                <a:cubicBezTo>
                  <a:pt x="19" y="0"/>
                  <a:pt x="11" y="1"/>
                  <a:pt x="4" y="2"/>
                </a:cubicBezTo>
                <a:cubicBezTo>
                  <a:pt x="2" y="3"/>
                  <a:pt x="1" y="3"/>
                  <a:pt x="0" y="3"/>
                </a:cubicBezTo>
                <a:cubicBezTo>
                  <a:pt x="1" y="3"/>
                  <a:pt x="2" y="3"/>
                  <a:pt x="4" y="2"/>
                </a:cubicBezTo>
                <a:cubicBezTo>
                  <a:pt x="11" y="1"/>
                  <a:pt x="19" y="0"/>
                  <a:pt x="27" y="0"/>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1" name="Freeform 31"/>
          <p:cNvSpPr>
            <a:spLocks/>
          </p:cNvSpPr>
          <p:nvPr/>
        </p:nvSpPr>
        <p:spPr bwMode="auto">
          <a:xfrm>
            <a:off x="3573462" y="2128063"/>
            <a:ext cx="26988" cy="11113"/>
          </a:xfrm>
          <a:custGeom>
            <a:avLst/>
            <a:gdLst>
              <a:gd name="T0" fmla="*/ 16 w 20"/>
              <a:gd name="T1" fmla="*/ 7 h 9"/>
              <a:gd name="T2" fmla="*/ 20 w 20"/>
              <a:gd name="T3" fmla="*/ 9 h 9"/>
              <a:gd name="T4" fmla="*/ 11 w 20"/>
              <a:gd name="T5" fmla="*/ 5 h 9"/>
              <a:gd name="T6" fmla="*/ 2 w 20"/>
              <a:gd name="T7" fmla="*/ 1 h 9"/>
              <a:gd name="T8" fmla="*/ 0 w 20"/>
              <a:gd name="T9" fmla="*/ 0 h 9"/>
              <a:gd name="T10" fmla="*/ 2 w 20"/>
              <a:gd name="T11" fmla="*/ 1 h 9"/>
              <a:gd name="T12" fmla="*/ 3 w 20"/>
              <a:gd name="T13" fmla="*/ 1 h 9"/>
              <a:gd name="T14" fmla="*/ 7 w 20"/>
              <a:gd name="T15" fmla="*/ 3 h 9"/>
              <a:gd name="T16" fmla="*/ 14 w 20"/>
              <a:gd name="T17" fmla="*/ 6 h 9"/>
              <a:gd name="T18" fmla="*/ 16 w 20"/>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9">
                <a:moveTo>
                  <a:pt x="16" y="7"/>
                </a:moveTo>
                <a:cubicBezTo>
                  <a:pt x="17" y="8"/>
                  <a:pt x="18" y="8"/>
                  <a:pt x="20" y="9"/>
                </a:cubicBezTo>
                <a:cubicBezTo>
                  <a:pt x="17" y="7"/>
                  <a:pt x="14" y="6"/>
                  <a:pt x="11" y="5"/>
                </a:cubicBezTo>
                <a:cubicBezTo>
                  <a:pt x="8" y="4"/>
                  <a:pt x="5" y="2"/>
                  <a:pt x="2" y="1"/>
                </a:cubicBezTo>
                <a:cubicBezTo>
                  <a:pt x="2" y="1"/>
                  <a:pt x="1" y="1"/>
                  <a:pt x="0" y="0"/>
                </a:cubicBezTo>
                <a:cubicBezTo>
                  <a:pt x="1" y="1"/>
                  <a:pt x="1" y="1"/>
                  <a:pt x="2" y="1"/>
                </a:cubicBezTo>
                <a:cubicBezTo>
                  <a:pt x="2" y="1"/>
                  <a:pt x="2" y="1"/>
                  <a:pt x="3" y="1"/>
                </a:cubicBezTo>
                <a:cubicBezTo>
                  <a:pt x="4" y="2"/>
                  <a:pt x="5" y="2"/>
                  <a:pt x="7" y="3"/>
                </a:cubicBezTo>
                <a:cubicBezTo>
                  <a:pt x="9" y="4"/>
                  <a:pt x="11" y="5"/>
                  <a:pt x="14" y="6"/>
                </a:cubicBezTo>
                <a:cubicBezTo>
                  <a:pt x="15" y="6"/>
                  <a:pt x="15" y="7"/>
                  <a:pt x="16" y="7"/>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2" name="Freeform 32"/>
          <p:cNvSpPr>
            <a:spLocks/>
          </p:cNvSpPr>
          <p:nvPr/>
        </p:nvSpPr>
        <p:spPr bwMode="auto">
          <a:xfrm>
            <a:off x="3608387" y="2143938"/>
            <a:ext cx="9525" cy="4763"/>
          </a:xfrm>
          <a:custGeom>
            <a:avLst/>
            <a:gdLst>
              <a:gd name="T0" fmla="*/ 7 w 7"/>
              <a:gd name="T1" fmla="*/ 4 h 4"/>
              <a:gd name="T2" fmla="*/ 0 w 7"/>
              <a:gd name="T3" fmla="*/ 0 h 4"/>
              <a:gd name="T4" fmla="*/ 0 w 7"/>
              <a:gd name="T5" fmla="*/ 0 h 4"/>
              <a:gd name="T6" fmla="*/ 6 w 7"/>
              <a:gd name="T7" fmla="*/ 4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cubicBezTo>
                  <a:pt x="4" y="3"/>
                  <a:pt x="2" y="1"/>
                  <a:pt x="0" y="0"/>
                </a:cubicBezTo>
                <a:cubicBezTo>
                  <a:pt x="0" y="0"/>
                  <a:pt x="0" y="0"/>
                  <a:pt x="0" y="0"/>
                </a:cubicBezTo>
                <a:cubicBezTo>
                  <a:pt x="2" y="1"/>
                  <a:pt x="4" y="2"/>
                  <a:pt x="6" y="4"/>
                </a:cubicBezTo>
                <a:cubicBezTo>
                  <a:pt x="6" y="4"/>
                  <a:pt x="6" y="4"/>
                  <a:pt x="7" y="4"/>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3" name="Freeform 33"/>
          <p:cNvSpPr>
            <a:spLocks/>
          </p:cNvSpPr>
          <p:nvPr/>
        </p:nvSpPr>
        <p:spPr bwMode="auto">
          <a:xfrm>
            <a:off x="2770188" y="2618600"/>
            <a:ext cx="11113" cy="11113"/>
          </a:xfrm>
          <a:custGeom>
            <a:avLst/>
            <a:gdLst>
              <a:gd name="T0" fmla="*/ 8 w 8"/>
              <a:gd name="T1" fmla="*/ 0 h 8"/>
              <a:gd name="T2" fmla="*/ 0 w 8"/>
              <a:gd name="T3" fmla="*/ 8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cubicBezTo>
                  <a:pt x="5" y="3"/>
                  <a:pt x="2" y="5"/>
                  <a:pt x="0" y="8"/>
                </a:cubicBezTo>
                <a:cubicBezTo>
                  <a:pt x="0" y="8"/>
                  <a:pt x="0" y="8"/>
                  <a:pt x="0" y="8"/>
                </a:cubicBezTo>
                <a:cubicBezTo>
                  <a:pt x="2" y="5"/>
                  <a:pt x="5" y="3"/>
                  <a:pt x="8" y="0"/>
                </a:cubicBezTo>
                <a:close/>
              </a:path>
            </a:pathLst>
          </a:custGeom>
          <a:solidFill>
            <a:srgbClr val="FF50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4" name="Freeform 34"/>
          <p:cNvSpPr>
            <a:spLocks/>
          </p:cNvSpPr>
          <p:nvPr/>
        </p:nvSpPr>
        <p:spPr bwMode="auto">
          <a:xfrm>
            <a:off x="3013074" y="2367775"/>
            <a:ext cx="230188" cy="85725"/>
          </a:xfrm>
          <a:custGeom>
            <a:avLst/>
            <a:gdLst>
              <a:gd name="T0" fmla="*/ 170 w 170"/>
              <a:gd name="T1" fmla="*/ 0 h 64"/>
              <a:gd name="T2" fmla="*/ 161 w 170"/>
              <a:gd name="T3" fmla="*/ 3 h 64"/>
              <a:gd name="T4" fmla="*/ 0 w 170"/>
              <a:gd name="T5" fmla="*/ 64 h 64"/>
              <a:gd name="T6" fmla="*/ 102 w 170"/>
              <a:gd name="T7" fmla="*/ 20 h 64"/>
              <a:gd name="T8" fmla="*/ 161 w 170"/>
              <a:gd name="T9" fmla="*/ 2 h 64"/>
              <a:gd name="T10" fmla="*/ 161 w 170"/>
              <a:gd name="T11" fmla="*/ 2 h 64"/>
              <a:gd name="T12" fmla="*/ 162 w 170"/>
              <a:gd name="T13" fmla="*/ 2 h 64"/>
              <a:gd name="T14" fmla="*/ 167 w 170"/>
              <a:gd name="T15" fmla="*/ 1 h 64"/>
              <a:gd name="T16" fmla="*/ 170 w 17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64">
                <a:moveTo>
                  <a:pt x="170" y="0"/>
                </a:moveTo>
                <a:cubicBezTo>
                  <a:pt x="167" y="1"/>
                  <a:pt x="164" y="2"/>
                  <a:pt x="161" y="3"/>
                </a:cubicBezTo>
                <a:cubicBezTo>
                  <a:pt x="106" y="17"/>
                  <a:pt x="51" y="37"/>
                  <a:pt x="0" y="64"/>
                </a:cubicBezTo>
                <a:cubicBezTo>
                  <a:pt x="33" y="46"/>
                  <a:pt x="67" y="31"/>
                  <a:pt x="102" y="20"/>
                </a:cubicBezTo>
                <a:cubicBezTo>
                  <a:pt x="122" y="13"/>
                  <a:pt x="141" y="6"/>
                  <a:pt x="161" y="2"/>
                </a:cubicBezTo>
                <a:cubicBezTo>
                  <a:pt x="161" y="2"/>
                  <a:pt x="161" y="2"/>
                  <a:pt x="161" y="2"/>
                </a:cubicBezTo>
                <a:cubicBezTo>
                  <a:pt x="161" y="2"/>
                  <a:pt x="162" y="2"/>
                  <a:pt x="162" y="2"/>
                </a:cubicBezTo>
                <a:cubicBezTo>
                  <a:pt x="167" y="1"/>
                  <a:pt x="167" y="1"/>
                  <a:pt x="167" y="1"/>
                </a:cubicBezTo>
                <a:lnTo>
                  <a:pt x="170" y="0"/>
                </a:lnTo>
                <a:close/>
              </a:path>
            </a:pathLst>
          </a:custGeom>
          <a:solidFill>
            <a:srgbClr val="FF50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5" name="Freeform 35"/>
          <p:cNvSpPr>
            <a:spLocks/>
          </p:cNvSpPr>
          <p:nvPr/>
        </p:nvSpPr>
        <p:spPr bwMode="auto">
          <a:xfrm>
            <a:off x="3787775" y="3564750"/>
            <a:ext cx="61913" cy="71438"/>
          </a:xfrm>
          <a:custGeom>
            <a:avLst/>
            <a:gdLst>
              <a:gd name="T0" fmla="*/ 45 w 45"/>
              <a:gd name="T1" fmla="*/ 52 h 52"/>
              <a:gd name="T2" fmla="*/ 0 w 45"/>
              <a:gd name="T3" fmla="*/ 0 h 52"/>
              <a:gd name="T4" fmla="*/ 0 w 45"/>
              <a:gd name="T5" fmla="*/ 0 h 52"/>
              <a:gd name="T6" fmla="*/ 0 w 45"/>
              <a:gd name="T7" fmla="*/ 0 h 52"/>
              <a:gd name="T8" fmla="*/ 45 w 45"/>
              <a:gd name="T9" fmla="*/ 52 h 52"/>
            </a:gdLst>
            <a:ahLst/>
            <a:cxnLst>
              <a:cxn ang="0">
                <a:pos x="T0" y="T1"/>
              </a:cxn>
              <a:cxn ang="0">
                <a:pos x="T2" y="T3"/>
              </a:cxn>
              <a:cxn ang="0">
                <a:pos x="T4" y="T5"/>
              </a:cxn>
              <a:cxn ang="0">
                <a:pos x="T6" y="T7"/>
              </a:cxn>
              <a:cxn ang="0">
                <a:pos x="T8" y="T9"/>
              </a:cxn>
            </a:cxnLst>
            <a:rect l="0" t="0" r="r" b="b"/>
            <a:pathLst>
              <a:path w="45" h="52">
                <a:moveTo>
                  <a:pt x="45" y="52"/>
                </a:moveTo>
                <a:cubicBezTo>
                  <a:pt x="31" y="34"/>
                  <a:pt x="16" y="17"/>
                  <a:pt x="0" y="0"/>
                </a:cubicBezTo>
                <a:cubicBezTo>
                  <a:pt x="0" y="0"/>
                  <a:pt x="0" y="0"/>
                  <a:pt x="0" y="0"/>
                </a:cubicBezTo>
                <a:cubicBezTo>
                  <a:pt x="0" y="0"/>
                  <a:pt x="0" y="0"/>
                  <a:pt x="0" y="0"/>
                </a:cubicBezTo>
                <a:cubicBezTo>
                  <a:pt x="16" y="16"/>
                  <a:pt x="31" y="34"/>
                  <a:pt x="45" y="52"/>
                </a:cubicBezTo>
                <a:close/>
              </a:path>
            </a:pathLst>
          </a:custGeom>
          <a:solidFill>
            <a:srgbClr val="FF50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6" name="Freeform 36"/>
          <p:cNvSpPr>
            <a:spLocks/>
          </p:cNvSpPr>
          <p:nvPr/>
        </p:nvSpPr>
        <p:spPr bwMode="auto">
          <a:xfrm>
            <a:off x="3557587" y="2123300"/>
            <a:ext cx="14288" cy="4763"/>
          </a:xfrm>
          <a:custGeom>
            <a:avLst/>
            <a:gdLst>
              <a:gd name="T0" fmla="*/ 0 w 11"/>
              <a:gd name="T1" fmla="*/ 0 h 3"/>
              <a:gd name="T2" fmla="*/ 11 w 11"/>
              <a:gd name="T3" fmla="*/ 3 h 3"/>
              <a:gd name="T4" fmla="*/ 0 w 11"/>
              <a:gd name="T5" fmla="*/ 0 h 3"/>
            </a:gdLst>
            <a:ahLst/>
            <a:cxnLst>
              <a:cxn ang="0">
                <a:pos x="T0" y="T1"/>
              </a:cxn>
              <a:cxn ang="0">
                <a:pos x="T2" y="T3"/>
              </a:cxn>
              <a:cxn ang="0">
                <a:pos x="T4" y="T5"/>
              </a:cxn>
            </a:cxnLst>
            <a:rect l="0" t="0" r="r" b="b"/>
            <a:pathLst>
              <a:path w="11" h="3">
                <a:moveTo>
                  <a:pt x="0" y="0"/>
                </a:moveTo>
                <a:cubicBezTo>
                  <a:pt x="4" y="1"/>
                  <a:pt x="7" y="2"/>
                  <a:pt x="11" y="3"/>
                </a:cubicBezTo>
                <a:cubicBezTo>
                  <a:pt x="7" y="2"/>
                  <a:pt x="4" y="1"/>
                  <a:pt x="0" y="0"/>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7" name="Freeform 37"/>
          <p:cNvSpPr>
            <a:spLocks/>
          </p:cNvSpPr>
          <p:nvPr/>
        </p:nvSpPr>
        <p:spPr bwMode="auto">
          <a:xfrm>
            <a:off x="3576638" y="2129650"/>
            <a:ext cx="12700" cy="4763"/>
          </a:xfrm>
          <a:custGeom>
            <a:avLst/>
            <a:gdLst>
              <a:gd name="T0" fmla="*/ 9 w 9"/>
              <a:gd name="T1" fmla="*/ 4 h 4"/>
              <a:gd name="T2" fmla="*/ 0 w 9"/>
              <a:gd name="T3" fmla="*/ 0 h 4"/>
              <a:gd name="T4" fmla="*/ 9 w 9"/>
              <a:gd name="T5" fmla="*/ 4 h 4"/>
            </a:gdLst>
            <a:ahLst/>
            <a:cxnLst>
              <a:cxn ang="0">
                <a:pos x="T0" y="T1"/>
              </a:cxn>
              <a:cxn ang="0">
                <a:pos x="T2" y="T3"/>
              </a:cxn>
              <a:cxn ang="0">
                <a:pos x="T4" y="T5"/>
              </a:cxn>
            </a:cxnLst>
            <a:rect l="0" t="0" r="r" b="b"/>
            <a:pathLst>
              <a:path w="9" h="4">
                <a:moveTo>
                  <a:pt x="9" y="4"/>
                </a:moveTo>
                <a:cubicBezTo>
                  <a:pt x="6" y="3"/>
                  <a:pt x="3" y="1"/>
                  <a:pt x="0" y="0"/>
                </a:cubicBezTo>
                <a:cubicBezTo>
                  <a:pt x="3" y="1"/>
                  <a:pt x="6" y="2"/>
                  <a:pt x="9" y="4"/>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8" name="Freeform 38"/>
          <p:cNvSpPr>
            <a:spLocks/>
          </p:cNvSpPr>
          <p:nvPr/>
        </p:nvSpPr>
        <p:spPr bwMode="auto">
          <a:xfrm>
            <a:off x="3654424" y="2188388"/>
            <a:ext cx="0" cy="158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39" name="Freeform 39"/>
          <p:cNvSpPr>
            <a:spLocks/>
          </p:cNvSpPr>
          <p:nvPr/>
        </p:nvSpPr>
        <p:spPr bwMode="auto">
          <a:xfrm>
            <a:off x="3648075" y="2180449"/>
            <a:ext cx="6350" cy="7938"/>
          </a:xfrm>
          <a:custGeom>
            <a:avLst/>
            <a:gdLst>
              <a:gd name="T0" fmla="*/ 5 w 5"/>
              <a:gd name="T1" fmla="*/ 6 h 6"/>
              <a:gd name="T2" fmla="*/ 0 w 5"/>
              <a:gd name="T3" fmla="*/ 0 h 6"/>
              <a:gd name="T4" fmla="*/ 2 w 5"/>
              <a:gd name="T5" fmla="*/ 2 h 6"/>
              <a:gd name="T6" fmla="*/ 5 w 5"/>
              <a:gd name="T7" fmla="*/ 6 h 6"/>
            </a:gdLst>
            <a:ahLst/>
            <a:cxnLst>
              <a:cxn ang="0">
                <a:pos x="T0" y="T1"/>
              </a:cxn>
              <a:cxn ang="0">
                <a:pos x="T2" y="T3"/>
              </a:cxn>
              <a:cxn ang="0">
                <a:pos x="T4" y="T5"/>
              </a:cxn>
              <a:cxn ang="0">
                <a:pos x="T6" y="T7"/>
              </a:cxn>
            </a:cxnLst>
            <a:rect l="0" t="0" r="r" b="b"/>
            <a:pathLst>
              <a:path w="5" h="6">
                <a:moveTo>
                  <a:pt x="5" y="6"/>
                </a:moveTo>
                <a:cubicBezTo>
                  <a:pt x="3" y="4"/>
                  <a:pt x="1" y="2"/>
                  <a:pt x="0" y="0"/>
                </a:cubicBezTo>
                <a:cubicBezTo>
                  <a:pt x="0" y="0"/>
                  <a:pt x="1" y="1"/>
                  <a:pt x="2" y="2"/>
                </a:cubicBezTo>
                <a:cubicBezTo>
                  <a:pt x="3" y="3"/>
                  <a:pt x="4" y="5"/>
                  <a:pt x="5" y="6"/>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40" name="Freeform 40"/>
          <p:cNvSpPr>
            <a:spLocks/>
          </p:cNvSpPr>
          <p:nvPr/>
        </p:nvSpPr>
        <p:spPr bwMode="auto">
          <a:xfrm>
            <a:off x="3641725" y="2174100"/>
            <a:ext cx="3175" cy="1588"/>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1" y="0"/>
                  <a:pt x="2" y="1"/>
                  <a:pt x="3" y="2"/>
                </a:cubicBezTo>
                <a:cubicBezTo>
                  <a:pt x="2" y="1"/>
                  <a:pt x="1" y="0"/>
                  <a:pt x="0" y="0"/>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41" name="Freeform 41"/>
          <p:cNvSpPr>
            <a:spLocks/>
          </p:cNvSpPr>
          <p:nvPr/>
        </p:nvSpPr>
        <p:spPr bwMode="auto">
          <a:xfrm>
            <a:off x="3659188" y="2196325"/>
            <a:ext cx="3175" cy="476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1" y="2"/>
                  <a:pt x="2" y="3"/>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42" name="Freeform 42"/>
          <p:cNvSpPr>
            <a:spLocks/>
          </p:cNvSpPr>
          <p:nvPr/>
        </p:nvSpPr>
        <p:spPr bwMode="auto">
          <a:xfrm>
            <a:off x="3635374" y="2166162"/>
            <a:ext cx="6350" cy="7938"/>
          </a:xfrm>
          <a:custGeom>
            <a:avLst/>
            <a:gdLst>
              <a:gd name="T0" fmla="*/ 0 w 4"/>
              <a:gd name="T1" fmla="*/ 0 h 5"/>
              <a:gd name="T2" fmla="*/ 4 w 4"/>
              <a:gd name="T3" fmla="*/ 5 h 5"/>
              <a:gd name="T4" fmla="*/ 0 w 4"/>
              <a:gd name="T5" fmla="*/ 0 h 5"/>
            </a:gdLst>
            <a:ahLst/>
            <a:cxnLst>
              <a:cxn ang="0">
                <a:pos x="T0" y="T1"/>
              </a:cxn>
              <a:cxn ang="0">
                <a:pos x="T2" y="T3"/>
              </a:cxn>
              <a:cxn ang="0">
                <a:pos x="T4" y="T5"/>
              </a:cxn>
            </a:cxnLst>
            <a:rect l="0" t="0" r="r" b="b"/>
            <a:pathLst>
              <a:path w="4" h="5">
                <a:moveTo>
                  <a:pt x="0" y="0"/>
                </a:moveTo>
                <a:cubicBezTo>
                  <a:pt x="1" y="1"/>
                  <a:pt x="3" y="3"/>
                  <a:pt x="4" y="5"/>
                </a:cubicBezTo>
                <a:cubicBezTo>
                  <a:pt x="3" y="3"/>
                  <a:pt x="1" y="1"/>
                  <a:pt x="0" y="0"/>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43" name="Freeform 43"/>
          <p:cNvSpPr>
            <a:spLocks/>
          </p:cNvSpPr>
          <p:nvPr/>
        </p:nvSpPr>
        <p:spPr bwMode="auto">
          <a:xfrm>
            <a:off x="3644900" y="2175688"/>
            <a:ext cx="3175" cy="4763"/>
          </a:xfrm>
          <a:custGeom>
            <a:avLst/>
            <a:gdLst>
              <a:gd name="T0" fmla="*/ 0 w 2"/>
              <a:gd name="T1" fmla="*/ 0 h 3"/>
              <a:gd name="T2" fmla="*/ 2 w 2"/>
              <a:gd name="T3" fmla="*/ 3 h 3"/>
              <a:gd name="T4" fmla="*/ 0 w 2"/>
              <a:gd name="T5" fmla="*/ 0 h 3"/>
            </a:gdLst>
            <a:ahLst/>
            <a:cxnLst>
              <a:cxn ang="0">
                <a:pos x="T0" y="T1"/>
              </a:cxn>
              <a:cxn ang="0">
                <a:pos x="T2" y="T3"/>
              </a:cxn>
              <a:cxn ang="0">
                <a:pos x="T4" y="T5"/>
              </a:cxn>
            </a:cxnLst>
            <a:rect l="0" t="0" r="r" b="b"/>
            <a:pathLst>
              <a:path w="2" h="3">
                <a:moveTo>
                  <a:pt x="0" y="0"/>
                </a:moveTo>
                <a:cubicBezTo>
                  <a:pt x="0" y="1"/>
                  <a:pt x="1" y="2"/>
                  <a:pt x="2" y="3"/>
                </a:cubicBezTo>
                <a:cubicBezTo>
                  <a:pt x="1" y="2"/>
                  <a:pt x="0" y="1"/>
                  <a:pt x="0" y="0"/>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44" name="Freeform 44"/>
          <p:cNvSpPr>
            <a:spLocks/>
          </p:cNvSpPr>
          <p:nvPr/>
        </p:nvSpPr>
        <p:spPr bwMode="auto">
          <a:xfrm>
            <a:off x="3663950" y="2204263"/>
            <a:ext cx="1588" cy="317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2"/>
                  <a:pt x="0" y="1"/>
                  <a:pt x="0" y="0"/>
                </a:cubicBezTo>
                <a:cubicBezTo>
                  <a:pt x="0" y="1"/>
                  <a:pt x="0" y="2"/>
                  <a:pt x="1" y="2"/>
                </a:cubicBezTo>
                <a:close/>
              </a:path>
            </a:pathLst>
          </a:custGeom>
          <a:solidFill>
            <a:srgbClr val="EB0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grpSp>
        <p:nvGrpSpPr>
          <p:cNvPr id="46" name="Grupare 45"/>
          <p:cNvGrpSpPr/>
          <p:nvPr/>
        </p:nvGrpSpPr>
        <p:grpSpPr>
          <a:xfrm>
            <a:off x="1990564" y="3089566"/>
            <a:ext cx="1542104" cy="1380357"/>
            <a:chOff x="710453" y="1032066"/>
            <a:chExt cx="1600200" cy="2494789"/>
          </a:xfrm>
        </p:grpSpPr>
        <p:sp>
          <p:nvSpPr>
            <p:cNvPr id="47" name="CasetăText 46"/>
            <p:cNvSpPr txBox="1"/>
            <p:nvPr/>
          </p:nvSpPr>
          <p:spPr>
            <a:xfrm>
              <a:off x="710453" y="1032066"/>
              <a:ext cx="1600200" cy="500634"/>
            </a:xfrm>
            <a:prstGeom prst="rect">
              <a:avLst/>
            </a:prstGeom>
            <a:noFill/>
            <a:ln>
              <a:noFill/>
            </a:ln>
          </p:spPr>
          <p:txBody>
            <a:bodyPr wrap="square" rtlCol="0">
              <a:spAutoFit/>
            </a:bodyPr>
            <a:lstStyle/>
            <a:p>
              <a:pPr algn="ctr" defTabSz="685800"/>
              <a:r>
                <a:rPr lang="en-US" sz="1200" b="1" dirty="0">
                  <a:solidFill>
                    <a:srgbClr val="283446">
                      <a:lumMod val="75000"/>
                      <a:lumOff val="25000"/>
                    </a:srgbClr>
                  </a:solidFill>
                  <a:latin typeface="Franklin Gothic Book" panose="020B0503020102020204"/>
                  <a:cs typeface="Arial" panose="020B0604020202020204" pitchFamily="34" charset="0"/>
                </a:rPr>
                <a:t>INTERSECTIONALITY</a:t>
              </a:r>
            </a:p>
          </p:txBody>
        </p:sp>
        <p:sp>
          <p:nvSpPr>
            <p:cNvPr id="48" name="CasetăText 47"/>
            <p:cNvSpPr txBox="1"/>
            <p:nvPr/>
          </p:nvSpPr>
          <p:spPr>
            <a:xfrm>
              <a:off x="710453" y="1413066"/>
              <a:ext cx="1600200" cy="2113789"/>
            </a:xfrm>
            <a:prstGeom prst="rect">
              <a:avLst/>
            </a:prstGeom>
            <a:noFill/>
            <a:ln>
              <a:noFill/>
            </a:ln>
          </p:spPr>
          <p:txBody>
            <a:bodyPr wrap="square" rtlCol="0">
              <a:spAutoFit/>
            </a:bodyPr>
            <a:lstStyle/>
            <a:p>
              <a:pPr algn="ctr" defTabSz="685800"/>
              <a:r>
                <a:rPr lang="en-US" sz="1000" dirty="0">
                  <a:solidFill>
                    <a:srgbClr val="283446">
                      <a:lumMod val="75000"/>
                      <a:lumOff val="25000"/>
                    </a:srgbClr>
                  </a:solidFill>
                  <a:latin typeface="Franklin Gothic Book" panose="020B0503020102020204"/>
                  <a:cs typeface="Arial" panose="020B0604020202020204" pitchFamily="34" charset="0"/>
                </a:rPr>
                <a:t>The ways in which multiple socially constructed categories  contribute to the individual’s unique  experience. </a:t>
              </a:r>
            </a:p>
            <a:p>
              <a:pPr algn="ctr" defTabSz="685800"/>
              <a:endParaRPr lang="en-US" sz="1000" dirty="0">
                <a:solidFill>
                  <a:srgbClr val="BFC6D4">
                    <a:lumMod val="50000"/>
                  </a:srgbClr>
                </a:solidFill>
                <a:latin typeface="Arial" panose="020B0604020202020204" pitchFamily="34" charset="0"/>
                <a:cs typeface="Arial" panose="020B0604020202020204" pitchFamily="34" charset="0"/>
              </a:endParaRPr>
            </a:p>
          </p:txBody>
        </p:sp>
      </p:grpSp>
      <p:grpSp>
        <p:nvGrpSpPr>
          <p:cNvPr id="4" name="Group 3"/>
          <p:cNvGrpSpPr/>
          <p:nvPr/>
        </p:nvGrpSpPr>
        <p:grpSpPr>
          <a:xfrm>
            <a:off x="2770188" y="2121713"/>
            <a:ext cx="2335213" cy="3154363"/>
            <a:chOff x="2770187" y="1264462"/>
            <a:chExt cx="2335213" cy="3154363"/>
          </a:xfrm>
        </p:grpSpPr>
        <p:sp>
          <p:nvSpPr>
            <p:cNvPr id="24" name="Freeform 24"/>
            <p:cNvSpPr>
              <a:spLocks/>
            </p:cNvSpPr>
            <p:nvPr/>
          </p:nvSpPr>
          <p:spPr bwMode="auto">
            <a:xfrm>
              <a:off x="2770187" y="1264462"/>
              <a:ext cx="2335213" cy="3154363"/>
            </a:xfrm>
            <a:custGeom>
              <a:avLst/>
              <a:gdLst>
                <a:gd name="T0" fmla="*/ 957 w 1730"/>
                <a:gd name="T1" fmla="*/ 1759 h 2341"/>
                <a:gd name="T2" fmla="*/ 1118 w 1730"/>
                <a:gd name="T3" fmla="*/ 1655 h 2341"/>
                <a:gd name="T4" fmla="*/ 961 w 1730"/>
                <a:gd name="T5" fmla="*/ 1548 h 2341"/>
                <a:gd name="T6" fmla="*/ 900 w 1730"/>
                <a:gd name="T7" fmla="*/ 1301 h 2341"/>
                <a:gd name="T8" fmla="*/ 889 w 1730"/>
                <a:gd name="T9" fmla="*/ 1276 h 2341"/>
                <a:gd name="T10" fmla="*/ 883 w 1730"/>
                <a:gd name="T11" fmla="*/ 1262 h 2341"/>
                <a:gd name="T12" fmla="*/ 875 w 1730"/>
                <a:gd name="T13" fmla="*/ 1245 h 2341"/>
                <a:gd name="T14" fmla="*/ 868 w 1730"/>
                <a:gd name="T15" fmla="*/ 1233 h 2341"/>
                <a:gd name="T16" fmla="*/ 863 w 1730"/>
                <a:gd name="T17" fmla="*/ 1224 h 2341"/>
                <a:gd name="T18" fmla="*/ 857 w 1730"/>
                <a:gd name="T19" fmla="*/ 1213 h 2341"/>
                <a:gd name="T20" fmla="*/ 851 w 1730"/>
                <a:gd name="T21" fmla="*/ 1202 h 2341"/>
                <a:gd name="T22" fmla="*/ 846 w 1730"/>
                <a:gd name="T23" fmla="*/ 1193 h 2341"/>
                <a:gd name="T24" fmla="*/ 840 w 1730"/>
                <a:gd name="T25" fmla="*/ 1184 h 2341"/>
                <a:gd name="T26" fmla="*/ 838 w 1730"/>
                <a:gd name="T27" fmla="*/ 1181 h 2341"/>
                <a:gd name="T28" fmla="*/ 799 w 1730"/>
                <a:gd name="T29" fmla="*/ 1124 h 2341"/>
                <a:gd name="T30" fmla="*/ 754 w 1730"/>
                <a:gd name="T31" fmla="*/ 1072 h 2341"/>
                <a:gd name="T32" fmla="*/ 722 w 1730"/>
                <a:gd name="T33" fmla="*/ 881 h 2341"/>
                <a:gd name="T34" fmla="*/ 509 w 1730"/>
                <a:gd name="T35" fmla="*/ 823 h 2341"/>
                <a:gd name="T36" fmla="*/ 644 w 1730"/>
                <a:gd name="T37" fmla="*/ 710 h 2341"/>
                <a:gd name="T38" fmla="*/ 0 w 1730"/>
                <a:gd name="T39" fmla="*/ 377 h 2341"/>
                <a:gd name="T40" fmla="*/ 8 w 1730"/>
                <a:gd name="T41" fmla="*/ 369 h 2341"/>
                <a:gd name="T42" fmla="*/ 175 w 1730"/>
                <a:gd name="T43" fmla="*/ 249 h 2341"/>
                <a:gd name="T44" fmla="*/ 341 w 1730"/>
                <a:gd name="T45" fmla="*/ 186 h 2341"/>
                <a:gd name="T46" fmla="*/ 351 w 1730"/>
                <a:gd name="T47" fmla="*/ 183 h 2341"/>
                <a:gd name="T48" fmla="*/ 351 w 1730"/>
                <a:gd name="T49" fmla="*/ 183 h 2341"/>
                <a:gd name="T50" fmla="*/ 382 w 1730"/>
                <a:gd name="T51" fmla="*/ 177 h 2341"/>
                <a:gd name="T52" fmla="*/ 458 w 1730"/>
                <a:gd name="T53" fmla="*/ 166 h 2341"/>
                <a:gd name="T54" fmla="*/ 457 w 1730"/>
                <a:gd name="T55" fmla="*/ 164 h 2341"/>
                <a:gd name="T56" fmla="*/ 456 w 1730"/>
                <a:gd name="T57" fmla="*/ 161 h 2341"/>
                <a:gd name="T58" fmla="*/ 453 w 1730"/>
                <a:gd name="T59" fmla="*/ 155 h 2341"/>
                <a:gd name="T60" fmla="*/ 446 w 1730"/>
                <a:gd name="T61" fmla="*/ 115 h 2341"/>
                <a:gd name="T62" fmla="*/ 446 w 1730"/>
                <a:gd name="T63" fmla="*/ 110 h 2341"/>
                <a:gd name="T64" fmla="*/ 468 w 1730"/>
                <a:gd name="T65" fmla="*/ 46 h 2341"/>
                <a:gd name="T66" fmla="*/ 489 w 1730"/>
                <a:gd name="T67" fmla="*/ 25 h 2341"/>
                <a:gd name="T68" fmla="*/ 492 w 1730"/>
                <a:gd name="T69" fmla="*/ 22 h 2341"/>
                <a:gd name="T70" fmla="*/ 509 w 1730"/>
                <a:gd name="T71" fmla="*/ 12 h 2341"/>
                <a:gd name="T72" fmla="*/ 512 w 1730"/>
                <a:gd name="T73" fmla="*/ 10 h 2341"/>
                <a:gd name="T74" fmla="*/ 516 w 1730"/>
                <a:gd name="T75" fmla="*/ 9 h 2341"/>
                <a:gd name="T76" fmla="*/ 524 w 1730"/>
                <a:gd name="T77" fmla="*/ 6 h 2341"/>
                <a:gd name="T78" fmla="*/ 528 w 1730"/>
                <a:gd name="T79" fmla="*/ 4 h 2341"/>
                <a:gd name="T80" fmla="*/ 533 w 1730"/>
                <a:gd name="T81" fmla="*/ 3 h 2341"/>
                <a:gd name="T82" fmla="*/ 560 w 1730"/>
                <a:gd name="T83" fmla="*/ 0 h 2341"/>
                <a:gd name="T84" fmla="*/ 583 w 1730"/>
                <a:gd name="T85" fmla="*/ 3 h 2341"/>
                <a:gd name="T86" fmla="*/ 595 w 1730"/>
                <a:gd name="T87" fmla="*/ 5 h 2341"/>
                <a:gd name="T88" fmla="*/ 606 w 1730"/>
                <a:gd name="T89" fmla="*/ 10 h 2341"/>
                <a:gd name="T90" fmla="*/ 619 w 1730"/>
                <a:gd name="T91" fmla="*/ 17 h 2341"/>
                <a:gd name="T92" fmla="*/ 620 w 1730"/>
                <a:gd name="T93" fmla="*/ 17 h 2341"/>
                <a:gd name="T94" fmla="*/ 627 w 1730"/>
                <a:gd name="T95" fmla="*/ 22 h 2341"/>
                <a:gd name="T96" fmla="*/ 641 w 1730"/>
                <a:gd name="T97" fmla="*/ 34 h 2341"/>
                <a:gd name="T98" fmla="*/ 652 w 1730"/>
                <a:gd name="T99" fmla="*/ 46 h 2341"/>
                <a:gd name="T100" fmla="*/ 657 w 1730"/>
                <a:gd name="T101" fmla="*/ 54 h 2341"/>
                <a:gd name="T102" fmla="*/ 658 w 1730"/>
                <a:gd name="T103" fmla="*/ 55 h 2341"/>
                <a:gd name="T104" fmla="*/ 660 w 1730"/>
                <a:gd name="T105" fmla="*/ 59 h 2341"/>
                <a:gd name="T106" fmla="*/ 663 w 1730"/>
                <a:gd name="T107" fmla="*/ 64 h 2341"/>
                <a:gd name="T108" fmla="*/ 666 w 1730"/>
                <a:gd name="T109" fmla="*/ 70 h 2341"/>
                <a:gd name="T110" fmla="*/ 675 w 1730"/>
                <a:gd name="T111" fmla="*/ 115 h 2341"/>
                <a:gd name="T112" fmla="*/ 667 w 1730"/>
                <a:gd name="T113" fmla="*/ 155 h 2341"/>
                <a:gd name="T114" fmla="*/ 1242 w 1730"/>
                <a:gd name="T115" fmla="*/ 401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0" h="2341">
                  <a:moveTo>
                    <a:pt x="726" y="2341"/>
                  </a:moveTo>
                  <a:cubicBezTo>
                    <a:pt x="843" y="2170"/>
                    <a:pt x="931" y="1967"/>
                    <a:pt x="957" y="1759"/>
                  </a:cubicBezTo>
                  <a:cubicBezTo>
                    <a:pt x="971" y="1766"/>
                    <a:pt x="987" y="1769"/>
                    <a:pt x="1004" y="1769"/>
                  </a:cubicBezTo>
                  <a:cubicBezTo>
                    <a:pt x="1067" y="1769"/>
                    <a:pt x="1118" y="1718"/>
                    <a:pt x="1118" y="1655"/>
                  </a:cubicBezTo>
                  <a:cubicBezTo>
                    <a:pt x="1118" y="1591"/>
                    <a:pt x="1067" y="1540"/>
                    <a:pt x="1004" y="1540"/>
                  </a:cubicBezTo>
                  <a:cubicBezTo>
                    <a:pt x="989" y="1540"/>
                    <a:pt x="974" y="1543"/>
                    <a:pt x="961" y="1548"/>
                  </a:cubicBezTo>
                  <a:cubicBezTo>
                    <a:pt x="954" y="1470"/>
                    <a:pt x="936" y="1393"/>
                    <a:pt x="907" y="1318"/>
                  </a:cubicBezTo>
                  <a:cubicBezTo>
                    <a:pt x="905" y="1312"/>
                    <a:pt x="902" y="1306"/>
                    <a:pt x="900" y="1301"/>
                  </a:cubicBezTo>
                  <a:cubicBezTo>
                    <a:pt x="898" y="1295"/>
                    <a:pt x="895" y="1290"/>
                    <a:pt x="893" y="1284"/>
                  </a:cubicBezTo>
                  <a:cubicBezTo>
                    <a:pt x="892" y="1281"/>
                    <a:pt x="890" y="1279"/>
                    <a:pt x="889" y="1276"/>
                  </a:cubicBezTo>
                  <a:cubicBezTo>
                    <a:pt x="888" y="1274"/>
                    <a:pt x="887" y="1271"/>
                    <a:pt x="886" y="1269"/>
                  </a:cubicBezTo>
                  <a:cubicBezTo>
                    <a:pt x="885" y="1267"/>
                    <a:pt x="884" y="1264"/>
                    <a:pt x="883" y="1262"/>
                  </a:cubicBezTo>
                  <a:cubicBezTo>
                    <a:pt x="881" y="1258"/>
                    <a:pt x="879" y="1254"/>
                    <a:pt x="877" y="1250"/>
                  </a:cubicBezTo>
                  <a:cubicBezTo>
                    <a:pt x="876" y="1248"/>
                    <a:pt x="875" y="1247"/>
                    <a:pt x="875" y="1245"/>
                  </a:cubicBezTo>
                  <a:cubicBezTo>
                    <a:pt x="873" y="1242"/>
                    <a:pt x="871" y="1239"/>
                    <a:pt x="870" y="1236"/>
                  </a:cubicBezTo>
                  <a:cubicBezTo>
                    <a:pt x="869" y="1235"/>
                    <a:pt x="869" y="1234"/>
                    <a:pt x="868" y="1233"/>
                  </a:cubicBezTo>
                  <a:cubicBezTo>
                    <a:pt x="867" y="1230"/>
                    <a:pt x="865" y="1227"/>
                    <a:pt x="864" y="1225"/>
                  </a:cubicBezTo>
                  <a:cubicBezTo>
                    <a:pt x="864" y="1224"/>
                    <a:pt x="863" y="1224"/>
                    <a:pt x="863" y="1224"/>
                  </a:cubicBezTo>
                  <a:cubicBezTo>
                    <a:pt x="862" y="1222"/>
                    <a:pt x="861" y="1220"/>
                    <a:pt x="860" y="1218"/>
                  </a:cubicBezTo>
                  <a:cubicBezTo>
                    <a:pt x="859" y="1216"/>
                    <a:pt x="858" y="1214"/>
                    <a:pt x="857" y="1213"/>
                  </a:cubicBezTo>
                  <a:cubicBezTo>
                    <a:pt x="856" y="1211"/>
                    <a:pt x="855" y="1209"/>
                    <a:pt x="854" y="1207"/>
                  </a:cubicBezTo>
                  <a:cubicBezTo>
                    <a:pt x="853" y="1205"/>
                    <a:pt x="852" y="1204"/>
                    <a:pt x="851" y="1202"/>
                  </a:cubicBezTo>
                  <a:cubicBezTo>
                    <a:pt x="850" y="1200"/>
                    <a:pt x="848" y="1198"/>
                    <a:pt x="847" y="1195"/>
                  </a:cubicBezTo>
                  <a:cubicBezTo>
                    <a:pt x="847" y="1195"/>
                    <a:pt x="846" y="1194"/>
                    <a:pt x="846" y="1193"/>
                  </a:cubicBezTo>
                  <a:cubicBezTo>
                    <a:pt x="844" y="1191"/>
                    <a:pt x="843" y="1189"/>
                    <a:pt x="842" y="1187"/>
                  </a:cubicBezTo>
                  <a:cubicBezTo>
                    <a:pt x="841" y="1186"/>
                    <a:pt x="841" y="1185"/>
                    <a:pt x="840" y="1184"/>
                  </a:cubicBezTo>
                  <a:cubicBezTo>
                    <a:pt x="839" y="1183"/>
                    <a:pt x="839" y="1183"/>
                    <a:pt x="839" y="1183"/>
                  </a:cubicBezTo>
                  <a:cubicBezTo>
                    <a:pt x="839" y="1182"/>
                    <a:pt x="839" y="1182"/>
                    <a:pt x="838" y="1181"/>
                  </a:cubicBezTo>
                  <a:cubicBezTo>
                    <a:pt x="826" y="1162"/>
                    <a:pt x="813" y="1143"/>
                    <a:pt x="799" y="1125"/>
                  </a:cubicBezTo>
                  <a:cubicBezTo>
                    <a:pt x="799" y="1124"/>
                    <a:pt x="799" y="1124"/>
                    <a:pt x="799" y="1124"/>
                  </a:cubicBezTo>
                  <a:cubicBezTo>
                    <a:pt x="785" y="1106"/>
                    <a:pt x="770" y="1088"/>
                    <a:pt x="754" y="1072"/>
                  </a:cubicBezTo>
                  <a:cubicBezTo>
                    <a:pt x="754" y="1072"/>
                    <a:pt x="754" y="1072"/>
                    <a:pt x="754" y="1072"/>
                  </a:cubicBezTo>
                  <a:cubicBezTo>
                    <a:pt x="754" y="1072"/>
                    <a:pt x="754" y="1072"/>
                    <a:pt x="754" y="1072"/>
                  </a:cubicBezTo>
                  <a:cubicBezTo>
                    <a:pt x="752" y="1006"/>
                    <a:pt x="742" y="942"/>
                    <a:pt x="722" y="881"/>
                  </a:cubicBezTo>
                  <a:cubicBezTo>
                    <a:pt x="702" y="915"/>
                    <a:pt x="666" y="937"/>
                    <a:pt x="624" y="937"/>
                  </a:cubicBezTo>
                  <a:cubicBezTo>
                    <a:pt x="560" y="937"/>
                    <a:pt x="509" y="886"/>
                    <a:pt x="509" y="823"/>
                  </a:cubicBezTo>
                  <a:cubicBezTo>
                    <a:pt x="509" y="759"/>
                    <a:pt x="560" y="708"/>
                    <a:pt x="624" y="708"/>
                  </a:cubicBezTo>
                  <a:cubicBezTo>
                    <a:pt x="631" y="708"/>
                    <a:pt x="638" y="709"/>
                    <a:pt x="644" y="710"/>
                  </a:cubicBezTo>
                  <a:cubicBezTo>
                    <a:pt x="518" y="509"/>
                    <a:pt x="294" y="376"/>
                    <a:pt x="39" y="376"/>
                  </a:cubicBezTo>
                  <a:cubicBezTo>
                    <a:pt x="26" y="376"/>
                    <a:pt x="13" y="377"/>
                    <a:pt x="0" y="377"/>
                  </a:cubicBezTo>
                  <a:cubicBezTo>
                    <a:pt x="2" y="374"/>
                    <a:pt x="5" y="372"/>
                    <a:pt x="8" y="369"/>
                  </a:cubicBezTo>
                  <a:cubicBezTo>
                    <a:pt x="8" y="369"/>
                    <a:pt x="8" y="369"/>
                    <a:pt x="8" y="369"/>
                  </a:cubicBezTo>
                  <a:cubicBezTo>
                    <a:pt x="55" y="324"/>
                    <a:pt x="109" y="285"/>
                    <a:pt x="167" y="253"/>
                  </a:cubicBezTo>
                  <a:cubicBezTo>
                    <a:pt x="170" y="252"/>
                    <a:pt x="172" y="251"/>
                    <a:pt x="175" y="249"/>
                  </a:cubicBezTo>
                  <a:cubicBezTo>
                    <a:pt x="176" y="249"/>
                    <a:pt x="178" y="248"/>
                    <a:pt x="180" y="247"/>
                  </a:cubicBezTo>
                  <a:cubicBezTo>
                    <a:pt x="231" y="220"/>
                    <a:pt x="286" y="200"/>
                    <a:pt x="341" y="186"/>
                  </a:cubicBezTo>
                  <a:cubicBezTo>
                    <a:pt x="344" y="185"/>
                    <a:pt x="347" y="184"/>
                    <a:pt x="350" y="183"/>
                  </a:cubicBezTo>
                  <a:cubicBezTo>
                    <a:pt x="351" y="183"/>
                    <a:pt x="351" y="183"/>
                    <a:pt x="351" y="183"/>
                  </a:cubicBezTo>
                  <a:cubicBezTo>
                    <a:pt x="351" y="183"/>
                    <a:pt x="351" y="183"/>
                    <a:pt x="351" y="183"/>
                  </a:cubicBezTo>
                  <a:cubicBezTo>
                    <a:pt x="351" y="183"/>
                    <a:pt x="351" y="183"/>
                    <a:pt x="351" y="183"/>
                  </a:cubicBezTo>
                  <a:cubicBezTo>
                    <a:pt x="352" y="183"/>
                    <a:pt x="352" y="183"/>
                    <a:pt x="352" y="183"/>
                  </a:cubicBezTo>
                  <a:cubicBezTo>
                    <a:pt x="362" y="181"/>
                    <a:pt x="372" y="179"/>
                    <a:pt x="382" y="177"/>
                  </a:cubicBezTo>
                  <a:cubicBezTo>
                    <a:pt x="407" y="172"/>
                    <a:pt x="432" y="169"/>
                    <a:pt x="457" y="166"/>
                  </a:cubicBezTo>
                  <a:cubicBezTo>
                    <a:pt x="457" y="166"/>
                    <a:pt x="458" y="166"/>
                    <a:pt x="458" y="166"/>
                  </a:cubicBezTo>
                  <a:cubicBezTo>
                    <a:pt x="458" y="165"/>
                    <a:pt x="458" y="165"/>
                    <a:pt x="458" y="165"/>
                  </a:cubicBezTo>
                  <a:cubicBezTo>
                    <a:pt x="457" y="164"/>
                    <a:pt x="457" y="164"/>
                    <a:pt x="457" y="164"/>
                  </a:cubicBezTo>
                  <a:cubicBezTo>
                    <a:pt x="457" y="163"/>
                    <a:pt x="456" y="163"/>
                    <a:pt x="456" y="162"/>
                  </a:cubicBezTo>
                  <a:cubicBezTo>
                    <a:pt x="456" y="162"/>
                    <a:pt x="456" y="161"/>
                    <a:pt x="456" y="161"/>
                  </a:cubicBezTo>
                  <a:cubicBezTo>
                    <a:pt x="455" y="160"/>
                    <a:pt x="455" y="160"/>
                    <a:pt x="455" y="159"/>
                  </a:cubicBezTo>
                  <a:cubicBezTo>
                    <a:pt x="454" y="158"/>
                    <a:pt x="453" y="157"/>
                    <a:pt x="453" y="155"/>
                  </a:cubicBezTo>
                  <a:cubicBezTo>
                    <a:pt x="450" y="147"/>
                    <a:pt x="448" y="139"/>
                    <a:pt x="447" y="130"/>
                  </a:cubicBezTo>
                  <a:cubicBezTo>
                    <a:pt x="446" y="125"/>
                    <a:pt x="446" y="120"/>
                    <a:pt x="446" y="115"/>
                  </a:cubicBezTo>
                  <a:cubicBezTo>
                    <a:pt x="446" y="114"/>
                    <a:pt x="446" y="114"/>
                    <a:pt x="446" y="114"/>
                  </a:cubicBezTo>
                  <a:cubicBezTo>
                    <a:pt x="446" y="113"/>
                    <a:pt x="446" y="111"/>
                    <a:pt x="446" y="110"/>
                  </a:cubicBezTo>
                  <a:cubicBezTo>
                    <a:pt x="446" y="108"/>
                    <a:pt x="446" y="106"/>
                    <a:pt x="446" y="104"/>
                  </a:cubicBezTo>
                  <a:cubicBezTo>
                    <a:pt x="448" y="82"/>
                    <a:pt x="456" y="62"/>
                    <a:pt x="468" y="46"/>
                  </a:cubicBezTo>
                  <a:cubicBezTo>
                    <a:pt x="468" y="46"/>
                    <a:pt x="469" y="45"/>
                    <a:pt x="469" y="45"/>
                  </a:cubicBezTo>
                  <a:cubicBezTo>
                    <a:pt x="474" y="38"/>
                    <a:pt x="481" y="31"/>
                    <a:pt x="489" y="25"/>
                  </a:cubicBezTo>
                  <a:cubicBezTo>
                    <a:pt x="490" y="24"/>
                    <a:pt x="491" y="23"/>
                    <a:pt x="492" y="22"/>
                  </a:cubicBezTo>
                  <a:cubicBezTo>
                    <a:pt x="492" y="22"/>
                    <a:pt x="492" y="22"/>
                    <a:pt x="492" y="22"/>
                  </a:cubicBezTo>
                  <a:cubicBezTo>
                    <a:pt x="496" y="19"/>
                    <a:pt x="500" y="17"/>
                    <a:pt x="505" y="14"/>
                  </a:cubicBezTo>
                  <a:cubicBezTo>
                    <a:pt x="506" y="13"/>
                    <a:pt x="507" y="13"/>
                    <a:pt x="509" y="12"/>
                  </a:cubicBezTo>
                  <a:cubicBezTo>
                    <a:pt x="509" y="12"/>
                    <a:pt x="509" y="12"/>
                    <a:pt x="509" y="12"/>
                  </a:cubicBezTo>
                  <a:cubicBezTo>
                    <a:pt x="510" y="11"/>
                    <a:pt x="511" y="11"/>
                    <a:pt x="512" y="10"/>
                  </a:cubicBezTo>
                  <a:cubicBezTo>
                    <a:pt x="512" y="10"/>
                    <a:pt x="512" y="10"/>
                    <a:pt x="512" y="10"/>
                  </a:cubicBezTo>
                  <a:cubicBezTo>
                    <a:pt x="514" y="10"/>
                    <a:pt x="515" y="9"/>
                    <a:pt x="516" y="9"/>
                  </a:cubicBezTo>
                  <a:cubicBezTo>
                    <a:pt x="517" y="8"/>
                    <a:pt x="519" y="8"/>
                    <a:pt x="520" y="7"/>
                  </a:cubicBezTo>
                  <a:cubicBezTo>
                    <a:pt x="521" y="7"/>
                    <a:pt x="523" y="6"/>
                    <a:pt x="524" y="6"/>
                  </a:cubicBezTo>
                  <a:cubicBezTo>
                    <a:pt x="525" y="5"/>
                    <a:pt x="526" y="5"/>
                    <a:pt x="527" y="5"/>
                  </a:cubicBezTo>
                  <a:cubicBezTo>
                    <a:pt x="528" y="5"/>
                    <a:pt x="528" y="5"/>
                    <a:pt x="528" y="4"/>
                  </a:cubicBezTo>
                  <a:cubicBezTo>
                    <a:pt x="530" y="4"/>
                    <a:pt x="531" y="4"/>
                    <a:pt x="532" y="3"/>
                  </a:cubicBezTo>
                  <a:cubicBezTo>
                    <a:pt x="532" y="3"/>
                    <a:pt x="533" y="3"/>
                    <a:pt x="533" y="3"/>
                  </a:cubicBezTo>
                  <a:cubicBezTo>
                    <a:pt x="534" y="3"/>
                    <a:pt x="535" y="3"/>
                    <a:pt x="537" y="2"/>
                  </a:cubicBezTo>
                  <a:cubicBezTo>
                    <a:pt x="544" y="1"/>
                    <a:pt x="552" y="0"/>
                    <a:pt x="560" y="0"/>
                  </a:cubicBezTo>
                  <a:cubicBezTo>
                    <a:pt x="566" y="0"/>
                    <a:pt x="572" y="1"/>
                    <a:pt x="577" y="1"/>
                  </a:cubicBezTo>
                  <a:cubicBezTo>
                    <a:pt x="579" y="2"/>
                    <a:pt x="581" y="2"/>
                    <a:pt x="583" y="3"/>
                  </a:cubicBezTo>
                  <a:cubicBezTo>
                    <a:pt x="587" y="3"/>
                    <a:pt x="590" y="4"/>
                    <a:pt x="594" y="5"/>
                  </a:cubicBezTo>
                  <a:cubicBezTo>
                    <a:pt x="594" y="5"/>
                    <a:pt x="595" y="5"/>
                    <a:pt x="595" y="5"/>
                  </a:cubicBezTo>
                  <a:cubicBezTo>
                    <a:pt x="596" y="6"/>
                    <a:pt x="596" y="6"/>
                    <a:pt x="597" y="6"/>
                  </a:cubicBezTo>
                  <a:cubicBezTo>
                    <a:pt x="600" y="7"/>
                    <a:pt x="603" y="9"/>
                    <a:pt x="606" y="10"/>
                  </a:cubicBezTo>
                  <a:cubicBezTo>
                    <a:pt x="609" y="11"/>
                    <a:pt x="612" y="12"/>
                    <a:pt x="615" y="14"/>
                  </a:cubicBezTo>
                  <a:cubicBezTo>
                    <a:pt x="616" y="15"/>
                    <a:pt x="618" y="16"/>
                    <a:pt x="619" y="17"/>
                  </a:cubicBezTo>
                  <a:cubicBezTo>
                    <a:pt x="619" y="17"/>
                    <a:pt x="619" y="17"/>
                    <a:pt x="619" y="17"/>
                  </a:cubicBezTo>
                  <a:cubicBezTo>
                    <a:pt x="620" y="17"/>
                    <a:pt x="620" y="17"/>
                    <a:pt x="620" y="17"/>
                  </a:cubicBezTo>
                  <a:cubicBezTo>
                    <a:pt x="622" y="18"/>
                    <a:pt x="624" y="20"/>
                    <a:pt x="627" y="21"/>
                  </a:cubicBezTo>
                  <a:cubicBezTo>
                    <a:pt x="627" y="21"/>
                    <a:pt x="627" y="21"/>
                    <a:pt x="627" y="22"/>
                  </a:cubicBezTo>
                  <a:cubicBezTo>
                    <a:pt x="627" y="22"/>
                    <a:pt x="628" y="23"/>
                    <a:pt x="628" y="23"/>
                  </a:cubicBezTo>
                  <a:cubicBezTo>
                    <a:pt x="633" y="26"/>
                    <a:pt x="637" y="30"/>
                    <a:pt x="641" y="34"/>
                  </a:cubicBezTo>
                  <a:cubicBezTo>
                    <a:pt x="643" y="36"/>
                    <a:pt x="646" y="39"/>
                    <a:pt x="648" y="42"/>
                  </a:cubicBezTo>
                  <a:cubicBezTo>
                    <a:pt x="649" y="43"/>
                    <a:pt x="651" y="45"/>
                    <a:pt x="652" y="46"/>
                  </a:cubicBezTo>
                  <a:cubicBezTo>
                    <a:pt x="653" y="48"/>
                    <a:pt x="654" y="49"/>
                    <a:pt x="655" y="51"/>
                  </a:cubicBezTo>
                  <a:cubicBezTo>
                    <a:pt x="656" y="52"/>
                    <a:pt x="656" y="53"/>
                    <a:pt x="657" y="54"/>
                  </a:cubicBezTo>
                  <a:cubicBezTo>
                    <a:pt x="657" y="54"/>
                    <a:pt x="658" y="55"/>
                    <a:pt x="658" y="55"/>
                  </a:cubicBezTo>
                  <a:cubicBezTo>
                    <a:pt x="658" y="55"/>
                    <a:pt x="658" y="55"/>
                    <a:pt x="658" y="55"/>
                  </a:cubicBezTo>
                  <a:cubicBezTo>
                    <a:pt x="658" y="55"/>
                    <a:pt x="658" y="55"/>
                    <a:pt x="658" y="55"/>
                  </a:cubicBezTo>
                  <a:cubicBezTo>
                    <a:pt x="659" y="57"/>
                    <a:pt x="659" y="58"/>
                    <a:pt x="660" y="59"/>
                  </a:cubicBezTo>
                  <a:cubicBezTo>
                    <a:pt x="660" y="60"/>
                    <a:pt x="661" y="60"/>
                    <a:pt x="661" y="61"/>
                  </a:cubicBezTo>
                  <a:cubicBezTo>
                    <a:pt x="662" y="62"/>
                    <a:pt x="662" y="63"/>
                    <a:pt x="663" y="64"/>
                  </a:cubicBezTo>
                  <a:cubicBezTo>
                    <a:pt x="663" y="65"/>
                    <a:pt x="663" y="65"/>
                    <a:pt x="664" y="65"/>
                  </a:cubicBezTo>
                  <a:cubicBezTo>
                    <a:pt x="664" y="67"/>
                    <a:pt x="666" y="68"/>
                    <a:pt x="666" y="70"/>
                  </a:cubicBezTo>
                  <a:cubicBezTo>
                    <a:pt x="666" y="70"/>
                    <a:pt x="666" y="70"/>
                    <a:pt x="666" y="70"/>
                  </a:cubicBezTo>
                  <a:cubicBezTo>
                    <a:pt x="670" y="84"/>
                    <a:pt x="675" y="99"/>
                    <a:pt x="675" y="115"/>
                  </a:cubicBezTo>
                  <a:cubicBezTo>
                    <a:pt x="675" y="118"/>
                    <a:pt x="674" y="122"/>
                    <a:pt x="674" y="125"/>
                  </a:cubicBezTo>
                  <a:cubicBezTo>
                    <a:pt x="673" y="136"/>
                    <a:pt x="671" y="146"/>
                    <a:pt x="667" y="155"/>
                  </a:cubicBezTo>
                  <a:cubicBezTo>
                    <a:pt x="847" y="161"/>
                    <a:pt x="1020" y="206"/>
                    <a:pt x="1151" y="310"/>
                  </a:cubicBezTo>
                  <a:cubicBezTo>
                    <a:pt x="1184" y="337"/>
                    <a:pt x="1215" y="367"/>
                    <a:pt x="1242" y="401"/>
                  </a:cubicBezTo>
                  <a:cubicBezTo>
                    <a:pt x="1730" y="1021"/>
                    <a:pt x="1414" y="1989"/>
                    <a:pt x="726" y="2341"/>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t="100000" r="100000"/>
              </a:path>
              <a:tileRect l="-100000" b="-100000"/>
            </a:gradFill>
            <a:ln w="12700">
              <a:solidFill>
                <a:schemeClr val="accent6">
                  <a:lumMod val="20000"/>
                  <a:lumOff val="80000"/>
                </a:schemeClr>
              </a:solidFill>
            </a:ln>
            <a:effectLst>
              <a:outerShdw blurRad="101600" dist="635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53" name="CasetăText 52"/>
            <p:cNvSpPr txBox="1"/>
            <p:nvPr/>
          </p:nvSpPr>
          <p:spPr>
            <a:xfrm rot="3574867">
              <a:off x="3090113" y="2158833"/>
              <a:ext cx="1259505" cy="576583"/>
            </a:xfrm>
            <a:prstGeom prst="rect">
              <a:avLst/>
            </a:prstGeom>
            <a:noFill/>
            <a:ln>
              <a:noFill/>
            </a:ln>
          </p:spPr>
          <p:txBody>
            <a:bodyPr wrap="square" rtlCol="0">
              <a:prstTxWarp prst="textArchUp">
                <a:avLst/>
              </a:prstTxWarp>
              <a:spAutoFit/>
            </a:bodyPr>
            <a:lstStyle/>
            <a:p>
              <a:pPr algn="ctr" defTabSz="685800"/>
              <a:r>
                <a:rPr lang="en-US" sz="1200" dirty="0">
                  <a:solidFill>
                    <a:prstClr val="white"/>
                  </a:solidFill>
                  <a:latin typeface="Arial" panose="020B0604020202020204" pitchFamily="34" charset="0"/>
                  <a:cs typeface="Arial" panose="020B0604020202020204" pitchFamily="34" charset="0"/>
                </a:rPr>
                <a:t>Gender impact</a:t>
              </a:r>
            </a:p>
            <a:p>
              <a:pPr algn="ctr" defTabSz="685800"/>
              <a:r>
                <a:rPr lang="en-US" sz="1200" dirty="0">
                  <a:solidFill>
                    <a:prstClr val="white"/>
                  </a:solidFill>
                  <a:latin typeface="Arial" panose="020B0604020202020204" pitchFamily="34" charset="0"/>
                  <a:cs typeface="Arial" panose="020B0604020202020204" pitchFamily="34" charset="0"/>
                </a:rPr>
                <a:t>Etiology &amp;</a:t>
              </a:r>
            </a:p>
            <a:p>
              <a:pPr algn="ctr" defTabSz="685800"/>
              <a:r>
                <a:rPr lang="en-US" sz="1200" dirty="0">
                  <a:solidFill>
                    <a:prstClr val="white"/>
                  </a:solidFill>
                  <a:latin typeface="Arial" panose="020B0604020202020204" pitchFamily="34" charset="0"/>
                  <a:cs typeface="Arial" panose="020B0604020202020204" pitchFamily="34" charset="0"/>
                </a:rPr>
                <a:t>Presentation</a:t>
              </a:r>
            </a:p>
          </p:txBody>
        </p:sp>
      </p:grpSp>
      <p:grpSp>
        <p:nvGrpSpPr>
          <p:cNvPr id="3" name="Group 2"/>
          <p:cNvGrpSpPr/>
          <p:nvPr/>
        </p:nvGrpSpPr>
        <p:grpSpPr>
          <a:xfrm>
            <a:off x="1357313" y="1676401"/>
            <a:ext cx="3093514" cy="1967726"/>
            <a:chOff x="1357312" y="819150"/>
            <a:chExt cx="3093514" cy="1967726"/>
          </a:xfrm>
        </p:grpSpPr>
        <p:sp>
          <p:nvSpPr>
            <p:cNvPr id="10" name="Freeform 10"/>
            <p:cNvSpPr>
              <a:spLocks/>
            </p:cNvSpPr>
            <p:nvPr/>
          </p:nvSpPr>
          <p:spPr bwMode="auto">
            <a:xfrm>
              <a:off x="1357312" y="819150"/>
              <a:ext cx="3093514" cy="1967726"/>
            </a:xfrm>
            <a:custGeom>
              <a:avLst/>
              <a:gdLst>
                <a:gd name="T0" fmla="*/ 2198 w 2309"/>
                <a:gd name="T1" fmla="*/ 785 h 1605"/>
                <a:gd name="T2" fmla="*/ 1721 w 2309"/>
                <a:gd name="T3" fmla="*/ 600 h 1605"/>
                <a:gd name="T4" fmla="*/ 1713 w 2309"/>
                <a:gd name="T5" fmla="*/ 545 h 1605"/>
                <a:gd name="T6" fmla="*/ 1711 w 2309"/>
                <a:gd name="T7" fmla="*/ 540 h 1605"/>
                <a:gd name="T8" fmla="*/ 1709 w 2309"/>
                <a:gd name="T9" fmla="*/ 537 h 1605"/>
                <a:gd name="T10" fmla="*/ 1707 w 2309"/>
                <a:gd name="T11" fmla="*/ 534 h 1605"/>
                <a:gd name="T12" fmla="*/ 1705 w 2309"/>
                <a:gd name="T13" fmla="*/ 530 h 1605"/>
                <a:gd name="T14" fmla="*/ 1705 w 2309"/>
                <a:gd name="T15" fmla="*/ 530 h 1605"/>
                <a:gd name="T16" fmla="*/ 1702 w 2309"/>
                <a:gd name="T17" fmla="*/ 526 h 1605"/>
                <a:gd name="T18" fmla="*/ 1700 w 2309"/>
                <a:gd name="T19" fmla="*/ 523 h 1605"/>
                <a:gd name="T20" fmla="*/ 1699 w 2309"/>
                <a:gd name="T21" fmla="*/ 521 h 1605"/>
                <a:gd name="T22" fmla="*/ 1697 w 2309"/>
                <a:gd name="T23" fmla="*/ 519 h 1605"/>
                <a:gd name="T24" fmla="*/ 1695 w 2309"/>
                <a:gd name="T25" fmla="*/ 516 h 1605"/>
                <a:gd name="T26" fmla="*/ 1690 w 2309"/>
                <a:gd name="T27" fmla="*/ 511 h 1605"/>
                <a:gd name="T28" fmla="*/ 1688 w 2309"/>
                <a:gd name="T29" fmla="*/ 509 h 1605"/>
                <a:gd name="T30" fmla="*/ 1674 w 2309"/>
                <a:gd name="T31" fmla="*/ 497 h 1605"/>
                <a:gd name="T32" fmla="*/ 1673 w 2309"/>
                <a:gd name="T33" fmla="*/ 496 h 1605"/>
                <a:gd name="T34" fmla="*/ 1667 w 2309"/>
                <a:gd name="T35" fmla="*/ 492 h 1605"/>
                <a:gd name="T36" fmla="*/ 1666 w 2309"/>
                <a:gd name="T37" fmla="*/ 492 h 1605"/>
                <a:gd name="T38" fmla="*/ 1658 w 2309"/>
                <a:gd name="T39" fmla="*/ 487 h 1605"/>
                <a:gd name="T40" fmla="*/ 1649 w 2309"/>
                <a:gd name="T41" fmla="*/ 483 h 1605"/>
                <a:gd name="T42" fmla="*/ 1641 w 2309"/>
                <a:gd name="T43" fmla="*/ 480 h 1605"/>
                <a:gd name="T44" fmla="*/ 1624 w 2309"/>
                <a:gd name="T45" fmla="*/ 476 h 1605"/>
                <a:gd name="T46" fmla="*/ 1584 w 2309"/>
                <a:gd name="T47" fmla="*/ 477 h 1605"/>
                <a:gd name="T48" fmla="*/ 1579 w 2309"/>
                <a:gd name="T49" fmla="*/ 478 h 1605"/>
                <a:gd name="T50" fmla="*/ 1575 w 2309"/>
                <a:gd name="T51" fmla="*/ 479 h 1605"/>
                <a:gd name="T52" fmla="*/ 1574 w 2309"/>
                <a:gd name="T53" fmla="*/ 480 h 1605"/>
                <a:gd name="T54" fmla="*/ 1567 w 2309"/>
                <a:gd name="T55" fmla="*/ 482 h 1605"/>
                <a:gd name="T56" fmla="*/ 1560 w 2309"/>
                <a:gd name="T57" fmla="*/ 485 h 1605"/>
                <a:gd name="T58" fmla="*/ 1556 w 2309"/>
                <a:gd name="T59" fmla="*/ 487 h 1605"/>
                <a:gd name="T60" fmla="*/ 1552 w 2309"/>
                <a:gd name="T61" fmla="*/ 489 h 1605"/>
                <a:gd name="T62" fmla="*/ 1539 w 2309"/>
                <a:gd name="T63" fmla="*/ 497 h 1605"/>
                <a:gd name="T64" fmla="*/ 1492 w 2309"/>
                <a:gd name="T65" fmla="*/ 589 h 1605"/>
                <a:gd name="T66" fmla="*/ 1493 w 2309"/>
                <a:gd name="T67" fmla="*/ 596 h 1605"/>
                <a:gd name="T68" fmla="*/ 1502 w 2309"/>
                <a:gd name="T69" fmla="*/ 637 h 1605"/>
                <a:gd name="T70" fmla="*/ 1486 w 2309"/>
                <a:gd name="T71" fmla="*/ 640 h 1605"/>
                <a:gd name="T72" fmla="*/ 1470 w 2309"/>
                <a:gd name="T73" fmla="*/ 643 h 1605"/>
                <a:gd name="T74" fmla="*/ 1458 w 2309"/>
                <a:gd name="T75" fmla="*/ 645 h 1605"/>
                <a:gd name="T76" fmla="*/ 1442 w 2309"/>
                <a:gd name="T77" fmla="*/ 648 h 1605"/>
                <a:gd name="T78" fmla="*/ 1428 w 2309"/>
                <a:gd name="T79" fmla="*/ 651 h 1605"/>
                <a:gd name="T80" fmla="*/ 1413 w 2309"/>
                <a:gd name="T81" fmla="*/ 654 h 1605"/>
                <a:gd name="T82" fmla="*/ 1409 w 2309"/>
                <a:gd name="T83" fmla="*/ 655 h 1605"/>
                <a:gd name="T84" fmla="*/ 1398 w 2309"/>
                <a:gd name="T85" fmla="*/ 658 h 1605"/>
                <a:gd name="T86" fmla="*/ 1398 w 2309"/>
                <a:gd name="T87" fmla="*/ 658 h 1605"/>
                <a:gd name="T88" fmla="*/ 1394 w 2309"/>
                <a:gd name="T89" fmla="*/ 659 h 1605"/>
                <a:gd name="T90" fmla="*/ 1388 w 2309"/>
                <a:gd name="T91" fmla="*/ 660 h 1605"/>
                <a:gd name="T92" fmla="*/ 1329 w 2309"/>
                <a:gd name="T93" fmla="*/ 678 h 1605"/>
                <a:gd name="T94" fmla="*/ 1222 w 2309"/>
                <a:gd name="T95" fmla="*/ 724 h 1605"/>
                <a:gd name="T96" fmla="*/ 1055 w 2309"/>
                <a:gd name="T97" fmla="*/ 844 h 1605"/>
                <a:gd name="T98" fmla="*/ 1047 w 2309"/>
                <a:gd name="T99" fmla="*/ 852 h 1605"/>
                <a:gd name="T100" fmla="*/ 1047 w 2309"/>
                <a:gd name="T101" fmla="*/ 852 h 1605"/>
                <a:gd name="T102" fmla="*/ 793 w 2309"/>
                <a:gd name="T103" fmla="*/ 1074 h 1605"/>
                <a:gd name="T104" fmla="*/ 564 w 2309"/>
                <a:gd name="T105" fmla="*/ 1078 h 1605"/>
                <a:gd name="T106" fmla="*/ 373 w 2309"/>
                <a:gd name="T107" fmla="*/ 1605 h 1605"/>
                <a:gd name="T108" fmla="*/ 168 w 2309"/>
                <a:gd name="T109" fmla="*/ 1227 h 1605"/>
                <a:gd name="T110" fmla="*/ 0 w 2309"/>
                <a:gd name="T111" fmla="*/ 1126 h 1605"/>
                <a:gd name="T112" fmla="*/ 146 w 2309"/>
                <a:gd name="T113" fmla="*/ 1015 h 1605"/>
                <a:gd name="T114" fmla="*/ 636 w 2309"/>
                <a:gd name="T115" fmla="*/ 212 h 1605"/>
                <a:gd name="connsiteX0" fmla="*/ 9927 w 9927"/>
                <a:gd name="connsiteY0" fmla="*/ 4613 h 9094"/>
                <a:gd name="connsiteX1" fmla="*/ 9519 w 9927"/>
                <a:gd name="connsiteY1" fmla="*/ 3985 h 9094"/>
                <a:gd name="connsiteX2" fmla="*/ 7423 w 9927"/>
                <a:gd name="connsiteY2" fmla="*/ 3019 h 9094"/>
                <a:gd name="connsiteX3" fmla="*/ 7453 w 9927"/>
                <a:gd name="connsiteY3" fmla="*/ 2832 h 9094"/>
                <a:gd name="connsiteX4" fmla="*/ 7458 w 9927"/>
                <a:gd name="connsiteY4" fmla="*/ 2770 h 9094"/>
                <a:gd name="connsiteX5" fmla="*/ 7419 w 9927"/>
                <a:gd name="connsiteY5" fmla="*/ 2490 h 9094"/>
                <a:gd name="connsiteX6" fmla="*/ 7419 w 9927"/>
                <a:gd name="connsiteY6" fmla="*/ 2490 h 9094"/>
                <a:gd name="connsiteX7" fmla="*/ 7410 w 9927"/>
                <a:gd name="connsiteY7" fmla="*/ 2458 h 9094"/>
                <a:gd name="connsiteX8" fmla="*/ 7406 w 9927"/>
                <a:gd name="connsiteY8" fmla="*/ 2452 h 9094"/>
                <a:gd name="connsiteX9" fmla="*/ 7401 w 9927"/>
                <a:gd name="connsiteY9" fmla="*/ 2440 h 9094"/>
                <a:gd name="connsiteX10" fmla="*/ 7397 w 9927"/>
                <a:gd name="connsiteY10" fmla="*/ 2434 h 9094"/>
                <a:gd name="connsiteX11" fmla="*/ 7393 w 9927"/>
                <a:gd name="connsiteY11" fmla="*/ 2421 h 9094"/>
                <a:gd name="connsiteX12" fmla="*/ 7384 w 9927"/>
                <a:gd name="connsiteY12" fmla="*/ 2402 h 9094"/>
                <a:gd name="connsiteX13" fmla="*/ 7384 w 9927"/>
                <a:gd name="connsiteY13" fmla="*/ 2396 h 9094"/>
                <a:gd name="connsiteX14" fmla="*/ 7384 w 9927"/>
                <a:gd name="connsiteY14" fmla="*/ 2396 h 9094"/>
                <a:gd name="connsiteX15" fmla="*/ 7384 w 9927"/>
                <a:gd name="connsiteY15" fmla="*/ 2396 h 9094"/>
                <a:gd name="connsiteX16" fmla="*/ 7380 w 9927"/>
                <a:gd name="connsiteY16" fmla="*/ 2390 h 9094"/>
                <a:gd name="connsiteX17" fmla="*/ 7371 w 9927"/>
                <a:gd name="connsiteY17" fmla="*/ 2371 h 9094"/>
                <a:gd name="connsiteX18" fmla="*/ 7371 w 9927"/>
                <a:gd name="connsiteY18" fmla="*/ 2365 h 9094"/>
                <a:gd name="connsiteX19" fmla="*/ 7362 w 9927"/>
                <a:gd name="connsiteY19" fmla="*/ 2353 h 9094"/>
                <a:gd name="connsiteX20" fmla="*/ 7358 w 9927"/>
                <a:gd name="connsiteY20" fmla="*/ 2346 h 9094"/>
                <a:gd name="connsiteX21" fmla="*/ 7358 w 9927"/>
                <a:gd name="connsiteY21" fmla="*/ 2340 h 9094"/>
                <a:gd name="connsiteX22" fmla="*/ 7354 w 9927"/>
                <a:gd name="connsiteY22" fmla="*/ 2334 h 9094"/>
                <a:gd name="connsiteX23" fmla="*/ 7350 w 9927"/>
                <a:gd name="connsiteY23" fmla="*/ 2328 h 9094"/>
                <a:gd name="connsiteX24" fmla="*/ 7341 w 9927"/>
                <a:gd name="connsiteY24" fmla="*/ 2315 h 9094"/>
                <a:gd name="connsiteX25" fmla="*/ 7341 w 9927"/>
                <a:gd name="connsiteY25" fmla="*/ 2309 h 9094"/>
                <a:gd name="connsiteX26" fmla="*/ 7328 w 9927"/>
                <a:gd name="connsiteY26" fmla="*/ 2296 h 9094"/>
                <a:gd name="connsiteX27" fmla="*/ 7319 w 9927"/>
                <a:gd name="connsiteY27" fmla="*/ 2278 h 9094"/>
                <a:gd name="connsiteX28" fmla="*/ 7319 w 9927"/>
                <a:gd name="connsiteY28" fmla="*/ 2278 h 9094"/>
                <a:gd name="connsiteX29" fmla="*/ 7311 w 9927"/>
                <a:gd name="connsiteY29" fmla="*/ 2265 h 9094"/>
                <a:gd name="connsiteX30" fmla="*/ 7254 w 9927"/>
                <a:gd name="connsiteY30" fmla="*/ 2197 h 9094"/>
                <a:gd name="connsiteX31" fmla="*/ 7250 w 9927"/>
                <a:gd name="connsiteY31" fmla="*/ 2191 h 9094"/>
                <a:gd name="connsiteX32" fmla="*/ 7250 w 9927"/>
                <a:gd name="connsiteY32" fmla="*/ 2184 h 9094"/>
                <a:gd name="connsiteX33" fmla="*/ 7246 w 9927"/>
                <a:gd name="connsiteY33" fmla="*/ 2184 h 9094"/>
                <a:gd name="connsiteX34" fmla="*/ 7220 w 9927"/>
                <a:gd name="connsiteY34" fmla="*/ 2159 h 9094"/>
                <a:gd name="connsiteX35" fmla="*/ 7220 w 9927"/>
                <a:gd name="connsiteY35" fmla="*/ 2159 h 9094"/>
                <a:gd name="connsiteX36" fmla="*/ 7215 w 9927"/>
                <a:gd name="connsiteY36" fmla="*/ 2159 h 9094"/>
                <a:gd name="connsiteX37" fmla="*/ 7215 w 9927"/>
                <a:gd name="connsiteY37" fmla="*/ 2159 h 9094"/>
                <a:gd name="connsiteX38" fmla="*/ 7198 w 9927"/>
                <a:gd name="connsiteY38" fmla="*/ 2141 h 9094"/>
                <a:gd name="connsiteX39" fmla="*/ 7181 w 9927"/>
                <a:gd name="connsiteY39" fmla="*/ 2128 h 9094"/>
                <a:gd name="connsiteX40" fmla="*/ 7172 w 9927"/>
                <a:gd name="connsiteY40" fmla="*/ 2122 h 9094"/>
                <a:gd name="connsiteX41" fmla="*/ 7142 w 9927"/>
                <a:gd name="connsiteY41" fmla="*/ 2103 h 9094"/>
                <a:gd name="connsiteX42" fmla="*/ 7111 w 9927"/>
                <a:gd name="connsiteY42" fmla="*/ 2085 h 9094"/>
                <a:gd name="connsiteX43" fmla="*/ 7107 w 9927"/>
                <a:gd name="connsiteY43" fmla="*/ 2085 h 9094"/>
                <a:gd name="connsiteX44" fmla="*/ 7059 w 9927"/>
                <a:gd name="connsiteY44" fmla="*/ 2072 h 9094"/>
                <a:gd name="connsiteX45" fmla="*/ 7033 w 9927"/>
                <a:gd name="connsiteY45" fmla="*/ 2060 h 9094"/>
                <a:gd name="connsiteX46" fmla="*/ 6960 w 9927"/>
                <a:gd name="connsiteY46" fmla="*/ 2054 h 9094"/>
                <a:gd name="connsiteX47" fmla="*/ 6860 w 9927"/>
                <a:gd name="connsiteY47" fmla="*/ 2066 h 9094"/>
                <a:gd name="connsiteX48" fmla="*/ 6843 w 9927"/>
                <a:gd name="connsiteY48" fmla="*/ 2072 h 9094"/>
                <a:gd name="connsiteX49" fmla="*/ 6838 w 9927"/>
                <a:gd name="connsiteY49" fmla="*/ 2072 h 9094"/>
                <a:gd name="connsiteX50" fmla="*/ 6838 w 9927"/>
                <a:gd name="connsiteY50" fmla="*/ 2072 h 9094"/>
                <a:gd name="connsiteX51" fmla="*/ 6821 w 9927"/>
                <a:gd name="connsiteY51" fmla="*/ 2078 h 9094"/>
                <a:gd name="connsiteX52" fmla="*/ 6817 w 9927"/>
                <a:gd name="connsiteY52" fmla="*/ 2085 h 9094"/>
                <a:gd name="connsiteX53" fmla="*/ 6817 w 9927"/>
                <a:gd name="connsiteY53" fmla="*/ 2085 h 9094"/>
                <a:gd name="connsiteX54" fmla="*/ 6804 w 9927"/>
                <a:gd name="connsiteY54" fmla="*/ 2091 h 9094"/>
                <a:gd name="connsiteX55" fmla="*/ 6786 w 9927"/>
                <a:gd name="connsiteY55" fmla="*/ 2097 h 9094"/>
                <a:gd name="connsiteX56" fmla="*/ 6778 w 9927"/>
                <a:gd name="connsiteY56" fmla="*/ 2103 h 9094"/>
                <a:gd name="connsiteX57" fmla="*/ 6756 w 9927"/>
                <a:gd name="connsiteY57" fmla="*/ 2116 h 9094"/>
                <a:gd name="connsiteX58" fmla="*/ 6752 w 9927"/>
                <a:gd name="connsiteY58" fmla="*/ 2116 h 9094"/>
                <a:gd name="connsiteX59" fmla="*/ 6739 w 9927"/>
                <a:gd name="connsiteY59" fmla="*/ 2128 h 9094"/>
                <a:gd name="connsiteX60" fmla="*/ 6739 w 9927"/>
                <a:gd name="connsiteY60" fmla="*/ 2128 h 9094"/>
                <a:gd name="connsiteX61" fmla="*/ 6722 w 9927"/>
                <a:gd name="connsiteY61" fmla="*/ 2141 h 9094"/>
                <a:gd name="connsiteX62" fmla="*/ 6665 w 9927"/>
                <a:gd name="connsiteY62" fmla="*/ 2191 h 9094"/>
                <a:gd name="connsiteX63" fmla="*/ 6665 w 9927"/>
                <a:gd name="connsiteY63" fmla="*/ 2191 h 9094"/>
                <a:gd name="connsiteX64" fmla="*/ 6462 w 9927"/>
                <a:gd name="connsiteY64" fmla="*/ 2733 h 9094"/>
                <a:gd name="connsiteX65" fmla="*/ 6462 w 9927"/>
                <a:gd name="connsiteY65" fmla="*/ 2764 h 9094"/>
                <a:gd name="connsiteX66" fmla="*/ 6466 w 9927"/>
                <a:gd name="connsiteY66" fmla="*/ 2801 h 9094"/>
                <a:gd name="connsiteX67" fmla="*/ 6466 w 9927"/>
                <a:gd name="connsiteY67" fmla="*/ 2807 h 9094"/>
                <a:gd name="connsiteX68" fmla="*/ 6505 w 9927"/>
                <a:gd name="connsiteY68" fmla="*/ 3057 h 9094"/>
                <a:gd name="connsiteX69" fmla="*/ 6505 w 9927"/>
                <a:gd name="connsiteY69" fmla="*/ 3063 h 9094"/>
                <a:gd name="connsiteX70" fmla="*/ 6509 w 9927"/>
                <a:gd name="connsiteY70" fmla="*/ 3069 h 9094"/>
                <a:gd name="connsiteX71" fmla="*/ 6436 w 9927"/>
                <a:gd name="connsiteY71" fmla="*/ 3082 h 9094"/>
                <a:gd name="connsiteX72" fmla="*/ 6388 w 9927"/>
                <a:gd name="connsiteY72" fmla="*/ 3094 h 9094"/>
                <a:gd name="connsiteX73" fmla="*/ 6366 w 9927"/>
                <a:gd name="connsiteY73" fmla="*/ 3100 h 9094"/>
                <a:gd name="connsiteX74" fmla="*/ 6323 w 9927"/>
                <a:gd name="connsiteY74" fmla="*/ 3106 h 9094"/>
                <a:gd name="connsiteX75" fmla="*/ 6314 w 9927"/>
                <a:gd name="connsiteY75" fmla="*/ 3113 h 9094"/>
                <a:gd name="connsiteX76" fmla="*/ 6267 w 9927"/>
                <a:gd name="connsiteY76" fmla="*/ 3125 h 9094"/>
                <a:gd name="connsiteX77" fmla="*/ 6245 w 9927"/>
                <a:gd name="connsiteY77" fmla="*/ 3131 h 9094"/>
                <a:gd name="connsiteX78" fmla="*/ 6206 w 9927"/>
                <a:gd name="connsiteY78" fmla="*/ 3144 h 9094"/>
                <a:gd name="connsiteX79" fmla="*/ 6184 w 9927"/>
                <a:gd name="connsiteY79" fmla="*/ 3150 h 9094"/>
                <a:gd name="connsiteX80" fmla="*/ 6150 w 9927"/>
                <a:gd name="connsiteY80" fmla="*/ 3163 h 9094"/>
                <a:gd name="connsiteX81" fmla="*/ 6120 w 9927"/>
                <a:gd name="connsiteY81" fmla="*/ 3169 h 9094"/>
                <a:gd name="connsiteX82" fmla="*/ 6111 w 9927"/>
                <a:gd name="connsiteY82" fmla="*/ 3175 h 9094"/>
                <a:gd name="connsiteX83" fmla="*/ 6102 w 9927"/>
                <a:gd name="connsiteY83" fmla="*/ 3175 h 9094"/>
                <a:gd name="connsiteX84" fmla="*/ 6059 w 9927"/>
                <a:gd name="connsiteY84" fmla="*/ 3194 h 9094"/>
                <a:gd name="connsiteX85" fmla="*/ 6055 w 9927"/>
                <a:gd name="connsiteY85" fmla="*/ 3194 h 9094"/>
                <a:gd name="connsiteX86" fmla="*/ 6055 w 9927"/>
                <a:gd name="connsiteY86" fmla="*/ 3194 h 9094"/>
                <a:gd name="connsiteX87" fmla="*/ 6055 w 9927"/>
                <a:gd name="connsiteY87" fmla="*/ 3194 h 9094"/>
                <a:gd name="connsiteX88" fmla="*/ 6050 w 9927"/>
                <a:gd name="connsiteY88" fmla="*/ 3194 h 9094"/>
                <a:gd name="connsiteX89" fmla="*/ 6037 w 9927"/>
                <a:gd name="connsiteY89" fmla="*/ 3200 h 9094"/>
                <a:gd name="connsiteX90" fmla="*/ 6016 w 9927"/>
                <a:gd name="connsiteY90" fmla="*/ 3206 h 9094"/>
                <a:gd name="connsiteX91" fmla="*/ 6011 w 9927"/>
                <a:gd name="connsiteY91" fmla="*/ 3206 h 9094"/>
                <a:gd name="connsiteX92" fmla="*/ 6011 w 9927"/>
                <a:gd name="connsiteY92" fmla="*/ 3206 h 9094"/>
                <a:gd name="connsiteX93" fmla="*/ 5756 w 9927"/>
                <a:gd name="connsiteY93" fmla="*/ 3318 h 9094"/>
                <a:gd name="connsiteX94" fmla="*/ 5314 w 9927"/>
                <a:gd name="connsiteY94" fmla="*/ 3592 h 9094"/>
                <a:gd name="connsiteX95" fmla="*/ 5292 w 9927"/>
                <a:gd name="connsiteY95" fmla="*/ 3605 h 9094"/>
                <a:gd name="connsiteX96" fmla="*/ 5258 w 9927"/>
                <a:gd name="connsiteY96" fmla="*/ 3630 h 9094"/>
                <a:gd name="connsiteX97" fmla="*/ 4569 w 9927"/>
                <a:gd name="connsiteY97" fmla="*/ 4353 h 9094"/>
                <a:gd name="connsiteX98" fmla="*/ 4569 w 9927"/>
                <a:gd name="connsiteY98" fmla="*/ 4353 h 9094"/>
                <a:gd name="connsiteX99" fmla="*/ 4534 w 9927"/>
                <a:gd name="connsiteY99" fmla="*/ 4402 h 9094"/>
                <a:gd name="connsiteX100" fmla="*/ 4534 w 9927"/>
                <a:gd name="connsiteY100" fmla="*/ 4402 h 9094"/>
                <a:gd name="connsiteX101" fmla="*/ 4534 w 9927"/>
                <a:gd name="connsiteY101" fmla="*/ 4402 h 9094"/>
                <a:gd name="connsiteX102" fmla="*/ 3049 w 9927"/>
                <a:gd name="connsiteY102" fmla="*/ 5088 h 9094"/>
                <a:gd name="connsiteX103" fmla="*/ 3434 w 9927"/>
                <a:gd name="connsiteY103" fmla="*/ 5786 h 9094"/>
                <a:gd name="connsiteX104" fmla="*/ 2941 w 9927"/>
                <a:gd name="connsiteY104" fmla="*/ 6496 h 9094"/>
                <a:gd name="connsiteX105" fmla="*/ 2443 w 9927"/>
                <a:gd name="connsiteY105" fmla="*/ 5811 h 9094"/>
                <a:gd name="connsiteX106" fmla="*/ 1611 w 9927"/>
                <a:gd name="connsiteY106" fmla="*/ 8851 h 9094"/>
                <a:gd name="connsiteX107" fmla="*/ 1615 w 9927"/>
                <a:gd name="connsiteY107" fmla="*/ 9094 h 9094"/>
                <a:gd name="connsiteX108" fmla="*/ 801 w 9927"/>
                <a:gd name="connsiteY108" fmla="*/ 7169 h 9094"/>
                <a:gd name="connsiteX109" fmla="*/ 728 w 9927"/>
                <a:gd name="connsiteY109" fmla="*/ 6739 h 9094"/>
                <a:gd name="connsiteX110" fmla="*/ 498 w 9927"/>
                <a:gd name="connsiteY110" fmla="*/ 6820 h 9094"/>
                <a:gd name="connsiteX111" fmla="*/ 0 w 9927"/>
                <a:gd name="connsiteY111" fmla="*/ 6110 h 9094"/>
                <a:gd name="connsiteX112" fmla="*/ 498 w 9927"/>
                <a:gd name="connsiteY112" fmla="*/ 5393 h 9094"/>
                <a:gd name="connsiteX113" fmla="*/ 632 w 9927"/>
                <a:gd name="connsiteY113" fmla="*/ 5418 h 9094"/>
                <a:gd name="connsiteX114" fmla="*/ 1576 w 9927"/>
                <a:gd name="connsiteY114" fmla="*/ 1163 h 9094"/>
                <a:gd name="connsiteX115" fmla="*/ 2754 w 9927"/>
                <a:gd name="connsiteY115" fmla="*/ 415 h 9094"/>
                <a:gd name="connsiteX116" fmla="*/ 9927 w 9927"/>
                <a:gd name="connsiteY116" fmla="*/ 4613 h 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9927" h="9094">
                  <a:moveTo>
                    <a:pt x="9927" y="4613"/>
                  </a:moveTo>
                  <a:cubicBezTo>
                    <a:pt x="9775" y="4464"/>
                    <a:pt x="9684" y="4116"/>
                    <a:pt x="9519" y="3985"/>
                  </a:cubicBezTo>
                  <a:cubicBezTo>
                    <a:pt x="8952" y="3337"/>
                    <a:pt x="8203" y="3057"/>
                    <a:pt x="7423" y="3019"/>
                  </a:cubicBezTo>
                  <a:cubicBezTo>
                    <a:pt x="7440" y="2963"/>
                    <a:pt x="7449" y="2901"/>
                    <a:pt x="7453" y="2832"/>
                  </a:cubicBezTo>
                  <a:cubicBezTo>
                    <a:pt x="7453" y="2814"/>
                    <a:pt x="7458" y="2789"/>
                    <a:pt x="7458" y="2770"/>
                  </a:cubicBezTo>
                  <a:cubicBezTo>
                    <a:pt x="7458" y="2670"/>
                    <a:pt x="7436" y="2577"/>
                    <a:pt x="7419" y="2490"/>
                  </a:cubicBezTo>
                  <a:lnTo>
                    <a:pt x="7419" y="2490"/>
                  </a:lnTo>
                  <a:cubicBezTo>
                    <a:pt x="7419" y="2477"/>
                    <a:pt x="7410" y="2471"/>
                    <a:pt x="7410" y="2458"/>
                  </a:cubicBezTo>
                  <a:cubicBezTo>
                    <a:pt x="7406" y="2458"/>
                    <a:pt x="7406" y="2458"/>
                    <a:pt x="7406" y="2452"/>
                  </a:cubicBezTo>
                  <a:cubicBezTo>
                    <a:pt x="7406" y="2452"/>
                    <a:pt x="7401" y="2446"/>
                    <a:pt x="7401" y="2440"/>
                  </a:cubicBezTo>
                  <a:lnTo>
                    <a:pt x="7397" y="2434"/>
                  </a:lnTo>
                  <a:cubicBezTo>
                    <a:pt x="7397" y="2427"/>
                    <a:pt x="7393" y="2427"/>
                    <a:pt x="7393" y="2421"/>
                  </a:cubicBezTo>
                  <a:cubicBezTo>
                    <a:pt x="7388" y="2415"/>
                    <a:pt x="7388" y="2409"/>
                    <a:pt x="7384" y="2402"/>
                  </a:cubicBezTo>
                  <a:lnTo>
                    <a:pt x="7384" y="2396"/>
                  </a:lnTo>
                  <a:lnTo>
                    <a:pt x="7384" y="2396"/>
                  </a:lnTo>
                  <a:lnTo>
                    <a:pt x="7384" y="2396"/>
                  </a:lnTo>
                  <a:lnTo>
                    <a:pt x="7380" y="2390"/>
                  </a:lnTo>
                  <a:cubicBezTo>
                    <a:pt x="7375" y="2384"/>
                    <a:pt x="7375" y="2377"/>
                    <a:pt x="7371" y="2371"/>
                  </a:cubicBezTo>
                  <a:lnTo>
                    <a:pt x="7371" y="2365"/>
                  </a:lnTo>
                  <a:cubicBezTo>
                    <a:pt x="7367" y="2365"/>
                    <a:pt x="7367" y="2359"/>
                    <a:pt x="7362" y="2353"/>
                  </a:cubicBezTo>
                  <a:cubicBezTo>
                    <a:pt x="7362" y="2353"/>
                    <a:pt x="7362" y="2346"/>
                    <a:pt x="7358" y="2346"/>
                  </a:cubicBezTo>
                  <a:lnTo>
                    <a:pt x="7358" y="2340"/>
                  </a:lnTo>
                  <a:cubicBezTo>
                    <a:pt x="7354" y="2340"/>
                    <a:pt x="7354" y="2334"/>
                    <a:pt x="7354" y="2334"/>
                  </a:cubicBezTo>
                  <a:lnTo>
                    <a:pt x="7350" y="2328"/>
                  </a:lnTo>
                  <a:cubicBezTo>
                    <a:pt x="7345" y="2321"/>
                    <a:pt x="7345" y="2315"/>
                    <a:pt x="7341" y="2315"/>
                  </a:cubicBezTo>
                  <a:lnTo>
                    <a:pt x="7341" y="2309"/>
                  </a:lnTo>
                  <a:cubicBezTo>
                    <a:pt x="7337" y="2303"/>
                    <a:pt x="7332" y="2296"/>
                    <a:pt x="7328" y="2296"/>
                  </a:cubicBezTo>
                  <a:cubicBezTo>
                    <a:pt x="7328" y="2290"/>
                    <a:pt x="7324" y="2284"/>
                    <a:pt x="7319" y="2278"/>
                  </a:cubicBezTo>
                  <a:lnTo>
                    <a:pt x="7319" y="2278"/>
                  </a:lnTo>
                  <a:cubicBezTo>
                    <a:pt x="7315" y="2272"/>
                    <a:pt x="7315" y="2265"/>
                    <a:pt x="7311" y="2265"/>
                  </a:cubicBezTo>
                  <a:cubicBezTo>
                    <a:pt x="7293" y="2240"/>
                    <a:pt x="7276" y="2215"/>
                    <a:pt x="7254" y="2197"/>
                  </a:cubicBezTo>
                  <a:lnTo>
                    <a:pt x="7250" y="2191"/>
                  </a:lnTo>
                  <a:lnTo>
                    <a:pt x="7250" y="2184"/>
                  </a:lnTo>
                  <a:lnTo>
                    <a:pt x="7246" y="2184"/>
                  </a:lnTo>
                  <a:cubicBezTo>
                    <a:pt x="7237" y="2172"/>
                    <a:pt x="7228" y="2166"/>
                    <a:pt x="7220" y="2159"/>
                  </a:cubicBezTo>
                  <a:lnTo>
                    <a:pt x="7220" y="2159"/>
                  </a:lnTo>
                  <a:lnTo>
                    <a:pt x="7215" y="2159"/>
                  </a:lnTo>
                  <a:lnTo>
                    <a:pt x="7215" y="2159"/>
                  </a:lnTo>
                  <a:cubicBezTo>
                    <a:pt x="7211" y="2153"/>
                    <a:pt x="7202" y="2147"/>
                    <a:pt x="7198" y="2141"/>
                  </a:cubicBezTo>
                  <a:cubicBezTo>
                    <a:pt x="7189" y="2134"/>
                    <a:pt x="7185" y="2134"/>
                    <a:pt x="7181" y="2128"/>
                  </a:cubicBezTo>
                  <a:cubicBezTo>
                    <a:pt x="7176" y="2128"/>
                    <a:pt x="7176" y="2122"/>
                    <a:pt x="7172" y="2122"/>
                  </a:cubicBezTo>
                  <a:cubicBezTo>
                    <a:pt x="7159" y="2116"/>
                    <a:pt x="7150" y="2110"/>
                    <a:pt x="7142" y="2103"/>
                  </a:cubicBezTo>
                  <a:cubicBezTo>
                    <a:pt x="7133" y="2097"/>
                    <a:pt x="7120" y="2091"/>
                    <a:pt x="7111" y="2085"/>
                  </a:cubicBezTo>
                  <a:lnTo>
                    <a:pt x="7107" y="2085"/>
                  </a:lnTo>
                  <a:cubicBezTo>
                    <a:pt x="7090" y="2078"/>
                    <a:pt x="7077" y="2072"/>
                    <a:pt x="7059" y="2072"/>
                  </a:cubicBezTo>
                  <a:cubicBezTo>
                    <a:pt x="7051" y="2066"/>
                    <a:pt x="7042" y="2066"/>
                    <a:pt x="7033" y="2060"/>
                  </a:cubicBezTo>
                  <a:cubicBezTo>
                    <a:pt x="7012" y="2060"/>
                    <a:pt x="6986" y="2054"/>
                    <a:pt x="6960" y="2054"/>
                  </a:cubicBezTo>
                  <a:cubicBezTo>
                    <a:pt x="6925" y="2054"/>
                    <a:pt x="6890" y="2060"/>
                    <a:pt x="6860" y="2066"/>
                  </a:cubicBezTo>
                  <a:cubicBezTo>
                    <a:pt x="6851" y="2072"/>
                    <a:pt x="6847" y="2072"/>
                    <a:pt x="6843" y="2072"/>
                  </a:cubicBezTo>
                  <a:lnTo>
                    <a:pt x="6838" y="2072"/>
                  </a:lnTo>
                  <a:lnTo>
                    <a:pt x="6838" y="2072"/>
                  </a:lnTo>
                  <a:cubicBezTo>
                    <a:pt x="6834" y="2078"/>
                    <a:pt x="6830" y="2078"/>
                    <a:pt x="6821" y="2078"/>
                  </a:cubicBezTo>
                  <a:cubicBezTo>
                    <a:pt x="6821" y="2085"/>
                    <a:pt x="6821" y="2085"/>
                    <a:pt x="6817" y="2085"/>
                  </a:cubicBezTo>
                  <a:lnTo>
                    <a:pt x="6817" y="2085"/>
                  </a:lnTo>
                  <a:cubicBezTo>
                    <a:pt x="6812" y="2085"/>
                    <a:pt x="6808" y="2085"/>
                    <a:pt x="6804" y="2091"/>
                  </a:cubicBezTo>
                  <a:cubicBezTo>
                    <a:pt x="6799" y="2091"/>
                    <a:pt x="6791" y="2097"/>
                    <a:pt x="6786" y="2097"/>
                  </a:cubicBezTo>
                  <a:cubicBezTo>
                    <a:pt x="6782" y="2097"/>
                    <a:pt x="6778" y="2103"/>
                    <a:pt x="6778" y="2103"/>
                  </a:cubicBezTo>
                  <a:cubicBezTo>
                    <a:pt x="6769" y="2110"/>
                    <a:pt x="6765" y="2110"/>
                    <a:pt x="6756" y="2116"/>
                  </a:cubicBezTo>
                  <a:lnTo>
                    <a:pt x="6752" y="2116"/>
                  </a:lnTo>
                  <a:cubicBezTo>
                    <a:pt x="6748" y="2122"/>
                    <a:pt x="6743" y="2122"/>
                    <a:pt x="6739" y="2128"/>
                  </a:cubicBezTo>
                  <a:lnTo>
                    <a:pt x="6739" y="2128"/>
                  </a:lnTo>
                  <a:cubicBezTo>
                    <a:pt x="6730" y="2134"/>
                    <a:pt x="6726" y="2134"/>
                    <a:pt x="6722" y="2141"/>
                  </a:cubicBezTo>
                  <a:cubicBezTo>
                    <a:pt x="6700" y="2153"/>
                    <a:pt x="6683" y="2172"/>
                    <a:pt x="6665" y="2191"/>
                  </a:cubicBezTo>
                  <a:lnTo>
                    <a:pt x="6665" y="2191"/>
                  </a:lnTo>
                  <a:cubicBezTo>
                    <a:pt x="6548" y="2315"/>
                    <a:pt x="6470" y="2508"/>
                    <a:pt x="6462" y="2733"/>
                  </a:cubicBezTo>
                  <a:lnTo>
                    <a:pt x="6462" y="2764"/>
                  </a:lnTo>
                  <a:cubicBezTo>
                    <a:pt x="6462" y="2776"/>
                    <a:pt x="6466" y="2789"/>
                    <a:pt x="6466" y="2801"/>
                  </a:cubicBezTo>
                  <a:lnTo>
                    <a:pt x="6466" y="2807"/>
                  </a:lnTo>
                  <a:cubicBezTo>
                    <a:pt x="6466" y="2895"/>
                    <a:pt x="6483" y="2982"/>
                    <a:pt x="6505" y="3057"/>
                  </a:cubicBezTo>
                  <a:lnTo>
                    <a:pt x="6505" y="3063"/>
                  </a:lnTo>
                  <a:lnTo>
                    <a:pt x="6509" y="3069"/>
                  </a:lnTo>
                  <a:cubicBezTo>
                    <a:pt x="6483" y="3069"/>
                    <a:pt x="6462" y="3075"/>
                    <a:pt x="6436" y="3082"/>
                  </a:cubicBezTo>
                  <a:cubicBezTo>
                    <a:pt x="6418" y="3088"/>
                    <a:pt x="6401" y="3088"/>
                    <a:pt x="6388" y="3094"/>
                  </a:cubicBezTo>
                  <a:cubicBezTo>
                    <a:pt x="6379" y="3094"/>
                    <a:pt x="6371" y="3094"/>
                    <a:pt x="6366" y="3100"/>
                  </a:cubicBezTo>
                  <a:cubicBezTo>
                    <a:pt x="6353" y="3100"/>
                    <a:pt x="6336" y="3106"/>
                    <a:pt x="6323" y="3106"/>
                  </a:cubicBezTo>
                  <a:cubicBezTo>
                    <a:pt x="6319" y="3106"/>
                    <a:pt x="6319" y="3113"/>
                    <a:pt x="6314" y="3113"/>
                  </a:cubicBezTo>
                  <a:cubicBezTo>
                    <a:pt x="6297" y="3113"/>
                    <a:pt x="6280" y="3119"/>
                    <a:pt x="6267" y="3125"/>
                  </a:cubicBezTo>
                  <a:cubicBezTo>
                    <a:pt x="6258" y="3125"/>
                    <a:pt x="6254" y="3131"/>
                    <a:pt x="6245" y="3131"/>
                  </a:cubicBezTo>
                  <a:cubicBezTo>
                    <a:pt x="6232" y="3131"/>
                    <a:pt x="6219" y="3138"/>
                    <a:pt x="6206" y="3144"/>
                  </a:cubicBezTo>
                  <a:cubicBezTo>
                    <a:pt x="6197" y="3144"/>
                    <a:pt x="6193" y="3150"/>
                    <a:pt x="6184" y="3150"/>
                  </a:cubicBezTo>
                  <a:cubicBezTo>
                    <a:pt x="6172" y="3150"/>
                    <a:pt x="6163" y="3156"/>
                    <a:pt x="6150" y="3163"/>
                  </a:cubicBezTo>
                  <a:cubicBezTo>
                    <a:pt x="6141" y="3163"/>
                    <a:pt x="6133" y="3169"/>
                    <a:pt x="6120" y="3169"/>
                  </a:cubicBezTo>
                  <a:cubicBezTo>
                    <a:pt x="6120" y="3175"/>
                    <a:pt x="6115" y="3175"/>
                    <a:pt x="6111" y="3175"/>
                  </a:cubicBezTo>
                  <a:lnTo>
                    <a:pt x="6102" y="3175"/>
                  </a:lnTo>
                  <a:cubicBezTo>
                    <a:pt x="6089" y="3181"/>
                    <a:pt x="6072" y="3187"/>
                    <a:pt x="6059" y="3194"/>
                  </a:cubicBezTo>
                  <a:lnTo>
                    <a:pt x="6055" y="3194"/>
                  </a:lnTo>
                  <a:lnTo>
                    <a:pt x="6055" y="3194"/>
                  </a:lnTo>
                  <a:lnTo>
                    <a:pt x="6055" y="3194"/>
                  </a:lnTo>
                  <a:lnTo>
                    <a:pt x="6050" y="3194"/>
                  </a:lnTo>
                  <a:lnTo>
                    <a:pt x="6037" y="3200"/>
                  </a:lnTo>
                  <a:lnTo>
                    <a:pt x="6016" y="3206"/>
                  </a:lnTo>
                  <a:lnTo>
                    <a:pt x="6011" y="3206"/>
                  </a:lnTo>
                  <a:lnTo>
                    <a:pt x="6011" y="3206"/>
                  </a:lnTo>
                  <a:cubicBezTo>
                    <a:pt x="5925" y="3231"/>
                    <a:pt x="5842" y="3275"/>
                    <a:pt x="5756" y="3318"/>
                  </a:cubicBezTo>
                  <a:cubicBezTo>
                    <a:pt x="5604" y="3387"/>
                    <a:pt x="5457" y="3480"/>
                    <a:pt x="5314" y="3592"/>
                  </a:cubicBezTo>
                  <a:cubicBezTo>
                    <a:pt x="5305" y="3599"/>
                    <a:pt x="5297" y="3605"/>
                    <a:pt x="5292" y="3605"/>
                  </a:cubicBezTo>
                  <a:cubicBezTo>
                    <a:pt x="5279" y="3617"/>
                    <a:pt x="5271" y="3624"/>
                    <a:pt x="5258" y="3630"/>
                  </a:cubicBezTo>
                  <a:cubicBezTo>
                    <a:pt x="5006" y="3829"/>
                    <a:pt x="4773" y="4066"/>
                    <a:pt x="4569" y="4353"/>
                  </a:cubicBezTo>
                  <a:lnTo>
                    <a:pt x="4569" y="4353"/>
                  </a:lnTo>
                  <a:cubicBezTo>
                    <a:pt x="4556" y="4371"/>
                    <a:pt x="4543" y="4384"/>
                    <a:pt x="4534" y="4402"/>
                  </a:cubicBezTo>
                  <a:lnTo>
                    <a:pt x="4534" y="4402"/>
                  </a:lnTo>
                  <a:lnTo>
                    <a:pt x="4534" y="4402"/>
                  </a:lnTo>
                  <a:cubicBezTo>
                    <a:pt x="3989" y="4446"/>
                    <a:pt x="3482" y="4689"/>
                    <a:pt x="3049" y="5088"/>
                  </a:cubicBezTo>
                  <a:cubicBezTo>
                    <a:pt x="3270" y="5156"/>
                    <a:pt x="3434" y="5443"/>
                    <a:pt x="3434" y="5786"/>
                  </a:cubicBezTo>
                  <a:cubicBezTo>
                    <a:pt x="3434" y="6178"/>
                    <a:pt x="3214" y="6496"/>
                    <a:pt x="2941" y="6496"/>
                  </a:cubicBezTo>
                  <a:cubicBezTo>
                    <a:pt x="2672" y="6496"/>
                    <a:pt x="2451" y="6191"/>
                    <a:pt x="2443" y="5811"/>
                  </a:cubicBezTo>
                  <a:cubicBezTo>
                    <a:pt x="1927" y="6608"/>
                    <a:pt x="1611" y="7673"/>
                    <a:pt x="1611" y="8851"/>
                  </a:cubicBezTo>
                  <a:cubicBezTo>
                    <a:pt x="1611" y="8932"/>
                    <a:pt x="1611" y="9013"/>
                    <a:pt x="1615" y="9094"/>
                  </a:cubicBezTo>
                  <a:cubicBezTo>
                    <a:pt x="1234" y="8577"/>
                    <a:pt x="953" y="7885"/>
                    <a:pt x="801" y="7169"/>
                  </a:cubicBezTo>
                  <a:cubicBezTo>
                    <a:pt x="775" y="7025"/>
                    <a:pt x="749" y="6882"/>
                    <a:pt x="728" y="6739"/>
                  </a:cubicBezTo>
                  <a:cubicBezTo>
                    <a:pt x="658" y="6795"/>
                    <a:pt x="580" y="6820"/>
                    <a:pt x="498" y="6820"/>
                  </a:cubicBezTo>
                  <a:cubicBezTo>
                    <a:pt x="221" y="6820"/>
                    <a:pt x="0" y="6502"/>
                    <a:pt x="0" y="6110"/>
                  </a:cubicBezTo>
                  <a:cubicBezTo>
                    <a:pt x="0" y="5711"/>
                    <a:pt x="221" y="5393"/>
                    <a:pt x="498" y="5393"/>
                  </a:cubicBezTo>
                  <a:cubicBezTo>
                    <a:pt x="546" y="5393"/>
                    <a:pt x="589" y="5406"/>
                    <a:pt x="632" y="5418"/>
                  </a:cubicBezTo>
                  <a:cubicBezTo>
                    <a:pt x="632" y="3910"/>
                    <a:pt x="992" y="2421"/>
                    <a:pt x="1576" y="1163"/>
                  </a:cubicBezTo>
                  <a:cubicBezTo>
                    <a:pt x="1979" y="839"/>
                    <a:pt x="2365" y="596"/>
                    <a:pt x="2754" y="415"/>
                  </a:cubicBezTo>
                  <a:cubicBezTo>
                    <a:pt x="5427" y="-906"/>
                    <a:pt x="8558" y="1050"/>
                    <a:pt x="9927" y="4613"/>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12700">
              <a:solidFill>
                <a:schemeClr val="accent6">
                  <a:lumMod val="20000"/>
                  <a:lumOff val="80000"/>
                </a:schemeClr>
              </a:solidFill>
            </a:ln>
            <a:effectLst>
              <a:outerShdw blurRad="101600" dist="635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55" name="CasetăText 54"/>
            <p:cNvSpPr txBox="1"/>
            <p:nvPr/>
          </p:nvSpPr>
          <p:spPr>
            <a:xfrm rot="19371060">
              <a:off x="1692411" y="1529849"/>
              <a:ext cx="1259505" cy="576583"/>
            </a:xfrm>
            <a:prstGeom prst="rect">
              <a:avLst/>
            </a:prstGeom>
            <a:noFill/>
            <a:ln>
              <a:noFill/>
            </a:ln>
          </p:spPr>
          <p:txBody>
            <a:bodyPr wrap="square" rtlCol="0">
              <a:prstTxWarp prst="textArchUp">
                <a:avLst/>
              </a:prstTxWarp>
              <a:spAutoFit/>
            </a:bodyPr>
            <a:lstStyle/>
            <a:p>
              <a:pPr algn="ctr" defTabSz="685800"/>
              <a:r>
                <a:rPr lang="en-US" sz="1200" dirty="0">
                  <a:solidFill>
                    <a:prstClr val="white"/>
                  </a:solidFill>
                  <a:latin typeface="Arial" panose="020B0604020202020204" pitchFamily="34" charset="0"/>
                  <a:cs typeface="Arial" panose="020B0604020202020204" pitchFamily="34" charset="0"/>
                </a:rPr>
                <a:t>Awareness of</a:t>
              </a:r>
            </a:p>
            <a:p>
              <a:pPr algn="ctr" defTabSz="685800"/>
              <a:r>
                <a:rPr lang="en-US" sz="1200" dirty="0">
                  <a:solidFill>
                    <a:prstClr val="white"/>
                  </a:solidFill>
                  <a:latin typeface="Arial" panose="020B0604020202020204" pitchFamily="34" charset="0"/>
                  <a:cs typeface="Arial" panose="020B0604020202020204" pitchFamily="34" charset="0"/>
                </a:rPr>
                <a:t>Gender Disparities</a:t>
              </a:r>
            </a:p>
          </p:txBody>
        </p:sp>
      </p:grpSp>
      <p:grpSp>
        <p:nvGrpSpPr>
          <p:cNvPr id="2" name="Group 1"/>
          <p:cNvGrpSpPr/>
          <p:nvPr/>
        </p:nvGrpSpPr>
        <p:grpSpPr>
          <a:xfrm>
            <a:off x="603250" y="1928037"/>
            <a:ext cx="2239963" cy="3132138"/>
            <a:chOff x="603249" y="1070787"/>
            <a:chExt cx="2239963" cy="3132138"/>
          </a:xfrm>
        </p:grpSpPr>
        <p:sp>
          <p:nvSpPr>
            <p:cNvPr id="8" name="Freeform 8"/>
            <p:cNvSpPr>
              <a:spLocks/>
            </p:cNvSpPr>
            <p:nvPr/>
          </p:nvSpPr>
          <p:spPr bwMode="auto">
            <a:xfrm>
              <a:off x="603249" y="1070787"/>
              <a:ext cx="2239963" cy="3132138"/>
            </a:xfrm>
            <a:custGeom>
              <a:avLst/>
              <a:gdLst>
                <a:gd name="T0" fmla="*/ 1649 w 1659"/>
                <a:gd name="T1" fmla="*/ 1957 h 2324"/>
                <a:gd name="T2" fmla="*/ 1632 w 1659"/>
                <a:gd name="T3" fmla="*/ 1972 h 2324"/>
                <a:gd name="T4" fmla="*/ 1617 w 1659"/>
                <a:gd name="T5" fmla="*/ 1984 h 2324"/>
                <a:gd name="T6" fmla="*/ 1597 w 1659"/>
                <a:gd name="T7" fmla="*/ 2000 h 2324"/>
                <a:gd name="T8" fmla="*/ 1578 w 1659"/>
                <a:gd name="T9" fmla="*/ 2014 h 2324"/>
                <a:gd name="T10" fmla="*/ 1485 w 1659"/>
                <a:gd name="T11" fmla="*/ 2070 h 2324"/>
                <a:gd name="T12" fmla="*/ 1412 w 1659"/>
                <a:gd name="T13" fmla="*/ 2103 h 2324"/>
                <a:gd name="T14" fmla="*/ 1392 w 1659"/>
                <a:gd name="T15" fmla="*/ 2111 h 2324"/>
                <a:gd name="T16" fmla="*/ 1373 w 1659"/>
                <a:gd name="T17" fmla="*/ 2117 h 2324"/>
                <a:gd name="T18" fmla="*/ 1359 w 1659"/>
                <a:gd name="T19" fmla="*/ 2122 h 2324"/>
                <a:gd name="T20" fmla="*/ 1331 w 1659"/>
                <a:gd name="T21" fmla="*/ 2130 h 2324"/>
                <a:gd name="T22" fmla="*/ 1316 w 1659"/>
                <a:gd name="T23" fmla="*/ 2134 h 2324"/>
                <a:gd name="T24" fmla="*/ 1298 w 1659"/>
                <a:gd name="T25" fmla="*/ 2138 h 2324"/>
                <a:gd name="T26" fmla="*/ 1271 w 1659"/>
                <a:gd name="T27" fmla="*/ 2144 h 2324"/>
                <a:gd name="T28" fmla="*/ 1261 w 1659"/>
                <a:gd name="T29" fmla="*/ 2146 h 2324"/>
                <a:gd name="T30" fmla="*/ 1166 w 1659"/>
                <a:gd name="T31" fmla="*/ 2324 h 2324"/>
                <a:gd name="T32" fmla="*/ 1062 w 1659"/>
                <a:gd name="T33" fmla="*/ 2160 h 2324"/>
                <a:gd name="T34" fmla="*/ 1051 w 1659"/>
                <a:gd name="T35" fmla="*/ 2160 h 2324"/>
                <a:gd name="T36" fmla="*/ 1035 w 1659"/>
                <a:gd name="T37" fmla="*/ 2159 h 2324"/>
                <a:gd name="T38" fmla="*/ 1013 w 1659"/>
                <a:gd name="T39" fmla="*/ 2157 h 2324"/>
                <a:gd name="T40" fmla="*/ 997 w 1659"/>
                <a:gd name="T41" fmla="*/ 2156 h 2324"/>
                <a:gd name="T42" fmla="*/ 978 w 1659"/>
                <a:gd name="T43" fmla="*/ 2154 h 2324"/>
                <a:gd name="T44" fmla="*/ 955 w 1659"/>
                <a:gd name="T45" fmla="*/ 2152 h 2324"/>
                <a:gd name="T46" fmla="*/ 884 w 1659"/>
                <a:gd name="T47" fmla="*/ 2140 h 2324"/>
                <a:gd name="T48" fmla="*/ 778 w 1659"/>
                <a:gd name="T49" fmla="*/ 2115 h 2324"/>
                <a:gd name="T50" fmla="*/ 755 w 1659"/>
                <a:gd name="T51" fmla="*/ 2108 h 2324"/>
                <a:gd name="T52" fmla="*/ 736 w 1659"/>
                <a:gd name="T53" fmla="*/ 2102 h 2324"/>
                <a:gd name="T54" fmla="*/ 704 w 1659"/>
                <a:gd name="T55" fmla="*/ 2092 h 2324"/>
                <a:gd name="T56" fmla="*/ 582 w 1659"/>
                <a:gd name="T57" fmla="*/ 2043 h 2324"/>
                <a:gd name="T58" fmla="*/ 561 w 1659"/>
                <a:gd name="T59" fmla="*/ 2033 h 2324"/>
                <a:gd name="T60" fmla="*/ 531 w 1659"/>
                <a:gd name="T61" fmla="*/ 2018 h 2324"/>
                <a:gd name="T62" fmla="*/ 429 w 1659"/>
                <a:gd name="T63" fmla="*/ 1960 h 2324"/>
                <a:gd name="T64" fmla="*/ 419 w 1659"/>
                <a:gd name="T65" fmla="*/ 1953 h 2324"/>
                <a:gd name="T66" fmla="*/ 392 w 1659"/>
                <a:gd name="T67" fmla="*/ 1936 h 2324"/>
                <a:gd name="T68" fmla="*/ 705 w 1659"/>
                <a:gd name="T69" fmla="*/ 683 h 2324"/>
                <a:gd name="T70" fmla="*/ 559 w 1659"/>
                <a:gd name="T71" fmla="*/ 794 h 2324"/>
                <a:gd name="T72" fmla="*/ 727 w 1659"/>
                <a:gd name="T73" fmla="*/ 895 h 2324"/>
                <a:gd name="T74" fmla="*/ 932 w 1659"/>
                <a:gd name="T75" fmla="*/ 1273 h 2324"/>
                <a:gd name="T76" fmla="*/ 1122 w 1659"/>
                <a:gd name="T77" fmla="*/ 1503 h 2324"/>
                <a:gd name="T78" fmla="*/ 1133 w 1659"/>
                <a:gd name="T79" fmla="*/ 1732 h 2324"/>
                <a:gd name="T80" fmla="*/ 1658 w 1659"/>
                <a:gd name="T81" fmla="*/ 1948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9" h="2324">
                  <a:moveTo>
                    <a:pt x="1659" y="1948"/>
                  </a:moveTo>
                  <a:cubicBezTo>
                    <a:pt x="1655" y="1951"/>
                    <a:pt x="1652" y="1954"/>
                    <a:pt x="1649" y="1957"/>
                  </a:cubicBezTo>
                  <a:cubicBezTo>
                    <a:pt x="1646" y="1960"/>
                    <a:pt x="1642" y="1963"/>
                    <a:pt x="1639" y="1966"/>
                  </a:cubicBezTo>
                  <a:cubicBezTo>
                    <a:pt x="1637" y="1968"/>
                    <a:pt x="1634" y="1970"/>
                    <a:pt x="1632" y="1972"/>
                  </a:cubicBezTo>
                  <a:cubicBezTo>
                    <a:pt x="1630" y="1974"/>
                    <a:pt x="1627" y="1976"/>
                    <a:pt x="1625" y="1978"/>
                  </a:cubicBezTo>
                  <a:cubicBezTo>
                    <a:pt x="1622" y="1980"/>
                    <a:pt x="1620" y="1982"/>
                    <a:pt x="1617" y="1984"/>
                  </a:cubicBezTo>
                  <a:cubicBezTo>
                    <a:pt x="1615" y="1985"/>
                    <a:pt x="1613" y="1987"/>
                    <a:pt x="1611" y="1989"/>
                  </a:cubicBezTo>
                  <a:cubicBezTo>
                    <a:pt x="1606" y="1992"/>
                    <a:pt x="1602" y="1996"/>
                    <a:pt x="1597" y="2000"/>
                  </a:cubicBezTo>
                  <a:cubicBezTo>
                    <a:pt x="1593" y="2003"/>
                    <a:pt x="1589" y="2006"/>
                    <a:pt x="1585" y="2009"/>
                  </a:cubicBezTo>
                  <a:cubicBezTo>
                    <a:pt x="1582" y="2011"/>
                    <a:pt x="1580" y="2012"/>
                    <a:pt x="1578" y="2014"/>
                  </a:cubicBezTo>
                  <a:cubicBezTo>
                    <a:pt x="1535" y="2044"/>
                    <a:pt x="1489" y="2070"/>
                    <a:pt x="1442" y="2091"/>
                  </a:cubicBezTo>
                  <a:cubicBezTo>
                    <a:pt x="1456" y="2084"/>
                    <a:pt x="1471" y="2078"/>
                    <a:pt x="1485" y="2070"/>
                  </a:cubicBezTo>
                  <a:cubicBezTo>
                    <a:pt x="1468" y="2079"/>
                    <a:pt x="1450" y="2088"/>
                    <a:pt x="1432" y="2095"/>
                  </a:cubicBezTo>
                  <a:cubicBezTo>
                    <a:pt x="1425" y="2098"/>
                    <a:pt x="1419" y="2101"/>
                    <a:pt x="1412" y="2103"/>
                  </a:cubicBezTo>
                  <a:cubicBezTo>
                    <a:pt x="1409" y="2105"/>
                    <a:pt x="1405" y="2106"/>
                    <a:pt x="1402" y="2107"/>
                  </a:cubicBezTo>
                  <a:cubicBezTo>
                    <a:pt x="1398" y="2109"/>
                    <a:pt x="1395" y="2110"/>
                    <a:pt x="1392" y="2111"/>
                  </a:cubicBezTo>
                  <a:cubicBezTo>
                    <a:pt x="1387" y="2113"/>
                    <a:pt x="1382" y="2115"/>
                    <a:pt x="1377" y="2116"/>
                  </a:cubicBezTo>
                  <a:cubicBezTo>
                    <a:pt x="1376" y="2117"/>
                    <a:pt x="1375" y="2117"/>
                    <a:pt x="1373" y="2117"/>
                  </a:cubicBezTo>
                  <a:cubicBezTo>
                    <a:pt x="1372" y="2118"/>
                    <a:pt x="1371" y="2118"/>
                    <a:pt x="1369" y="2119"/>
                  </a:cubicBezTo>
                  <a:cubicBezTo>
                    <a:pt x="1366" y="2120"/>
                    <a:pt x="1362" y="2121"/>
                    <a:pt x="1359" y="2122"/>
                  </a:cubicBezTo>
                  <a:cubicBezTo>
                    <a:pt x="1352" y="2124"/>
                    <a:pt x="1346" y="2126"/>
                    <a:pt x="1340" y="2128"/>
                  </a:cubicBezTo>
                  <a:cubicBezTo>
                    <a:pt x="1337" y="2128"/>
                    <a:pt x="1334" y="2129"/>
                    <a:pt x="1331" y="2130"/>
                  </a:cubicBezTo>
                  <a:cubicBezTo>
                    <a:pt x="1329" y="2131"/>
                    <a:pt x="1326" y="2131"/>
                    <a:pt x="1324" y="2132"/>
                  </a:cubicBezTo>
                  <a:cubicBezTo>
                    <a:pt x="1321" y="2133"/>
                    <a:pt x="1318" y="2133"/>
                    <a:pt x="1316" y="2134"/>
                  </a:cubicBezTo>
                  <a:cubicBezTo>
                    <a:pt x="1313" y="2135"/>
                    <a:pt x="1309" y="2136"/>
                    <a:pt x="1306" y="2136"/>
                  </a:cubicBezTo>
                  <a:cubicBezTo>
                    <a:pt x="1304" y="2137"/>
                    <a:pt x="1301" y="2138"/>
                    <a:pt x="1298" y="2138"/>
                  </a:cubicBezTo>
                  <a:cubicBezTo>
                    <a:pt x="1295" y="2139"/>
                    <a:pt x="1292" y="2140"/>
                    <a:pt x="1289" y="2140"/>
                  </a:cubicBezTo>
                  <a:cubicBezTo>
                    <a:pt x="1283" y="2142"/>
                    <a:pt x="1277" y="2143"/>
                    <a:pt x="1271" y="2144"/>
                  </a:cubicBezTo>
                  <a:cubicBezTo>
                    <a:pt x="1268" y="2144"/>
                    <a:pt x="1266" y="2145"/>
                    <a:pt x="1263" y="2145"/>
                  </a:cubicBezTo>
                  <a:cubicBezTo>
                    <a:pt x="1262" y="2146"/>
                    <a:pt x="1262" y="2146"/>
                    <a:pt x="1261" y="2146"/>
                  </a:cubicBezTo>
                  <a:cubicBezTo>
                    <a:pt x="1273" y="2164"/>
                    <a:pt x="1280" y="2186"/>
                    <a:pt x="1280" y="2210"/>
                  </a:cubicBezTo>
                  <a:cubicBezTo>
                    <a:pt x="1280" y="2273"/>
                    <a:pt x="1229" y="2324"/>
                    <a:pt x="1166" y="2324"/>
                  </a:cubicBezTo>
                  <a:cubicBezTo>
                    <a:pt x="1102" y="2324"/>
                    <a:pt x="1051" y="2273"/>
                    <a:pt x="1051" y="2210"/>
                  </a:cubicBezTo>
                  <a:cubicBezTo>
                    <a:pt x="1051" y="2192"/>
                    <a:pt x="1055" y="2175"/>
                    <a:pt x="1062" y="2160"/>
                  </a:cubicBezTo>
                  <a:cubicBezTo>
                    <a:pt x="1062" y="2160"/>
                    <a:pt x="1061" y="2160"/>
                    <a:pt x="1061" y="2160"/>
                  </a:cubicBezTo>
                  <a:cubicBezTo>
                    <a:pt x="1058" y="2160"/>
                    <a:pt x="1054" y="2160"/>
                    <a:pt x="1051" y="2160"/>
                  </a:cubicBezTo>
                  <a:cubicBezTo>
                    <a:pt x="1049" y="2160"/>
                    <a:pt x="1046" y="2159"/>
                    <a:pt x="1044" y="2159"/>
                  </a:cubicBezTo>
                  <a:cubicBezTo>
                    <a:pt x="1041" y="2159"/>
                    <a:pt x="1038" y="2159"/>
                    <a:pt x="1035" y="2159"/>
                  </a:cubicBezTo>
                  <a:cubicBezTo>
                    <a:pt x="1032" y="2159"/>
                    <a:pt x="1028" y="2158"/>
                    <a:pt x="1024" y="2158"/>
                  </a:cubicBezTo>
                  <a:cubicBezTo>
                    <a:pt x="1020" y="2158"/>
                    <a:pt x="1017" y="2158"/>
                    <a:pt x="1013" y="2157"/>
                  </a:cubicBezTo>
                  <a:cubicBezTo>
                    <a:pt x="1010" y="2157"/>
                    <a:pt x="1007" y="2157"/>
                    <a:pt x="1005" y="2157"/>
                  </a:cubicBezTo>
                  <a:cubicBezTo>
                    <a:pt x="1002" y="2157"/>
                    <a:pt x="1000" y="2156"/>
                    <a:pt x="997" y="2156"/>
                  </a:cubicBezTo>
                  <a:cubicBezTo>
                    <a:pt x="995" y="2156"/>
                    <a:pt x="992" y="2156"/>
                    <a:pt x="990" y="2155"/>
                  </a:cubicBezTo>
                  <a:cubicBezTo>
                    <a:pt x="986" y="2155"/>
                    <a:pt x="982" y="2155"/>
                    <a:pt x="978" y="2154"/>
                  </a:cubicBezTo>
                  <a:cubicBezTo>
                    <a:pt x="975" y="2154"/>
                    <a:pt x="972" y="2154"/>
                    <a:pt x="969" y="2153"/>
                  </a:cubicBezTo>
                  <a:cubicBezTo>
                    <a:pt x="964" y="2153"/>
                    <a:pt x="959" y="2152"/>
                    <a:pt x="955" y="2152"/>
                  </a:cubicBezTo>
                  <a:cubicBezTo>
                    <a:pt x="944" y="2150"/>
                    <a:pt x="934" y="2149"/>
                    <a:pt x="924" y="2147"/>
                  </a:cubicBezTo>
                  <a:cubicBezTo>
                    <a:pt x="911" y="2145"/>
                    <a:pt x="897" y="2143"/>
                    <a:pt x="884" y="2140"/>
                  </a:cubicBezTo>
                  <a:cubicBezTo>
                    <a:pt x="881" y="2140"/>
                    <a:pt x="878" y="2139"/>
                    <a:pt x="875" y="2139"/>
                  </a:cubicBezTo>
                  <a:cubicBezTo>
                    <a:pt x="843" y="2132"/>
                    <a:pt x="810" y="2124"/>
                    <a:pt x="778" y="2115"/>
                  </a:cubicBezTo>
                  <a:cubicBezTo>
                    <a:pt x="775" y="2114"/>
                    <a:pt x="772" y="2114"/>
                    <a:pt x="769" y="2113"/>
                  </a:cubicBezTo>
                  <a:cubicBezTo>
                    <a:pt x="764" y="2111"/>
                    <a:pt x="760" y="2110"/>
                    <a:pt x="755" y="2108"/>
                  </a:cubicBezTo>
                  <a:cubicBezTo>
                    <a:pt x="752" y="2108"/>
                    <a:pt x="749" y="2107"/>
                    <a:pt x="746" y="2106"/>
                  </a:cubicBezTo>
                  <a:cubicBezTo>
                    <a:pt x="743" y="2105"/>
                    <a:pt x="739" y="2104"/>
                    <a:pt x="736" y="2102"/>
                  </a:cubicBezTo>
                  <a:cubicBezTo>
                    <a:pt x="729" y="2100"/>
                    <a:pt x="722" y="2098"/>
                    <a:pt x="715" y="2095"/>
                  </a:cubicBezTo>
                  <a:cubicBezTo>
                    <a:pt x="711" y="2094"/>
                    <a:pt x="708" y="2093"/>
                    <a:pt x="704" y="2092"/>
                  </a:cubicBezTo>
                  <a:cubicBezTo>
                    <a:pt x="666" y="2079"/>
                    <a:pt x="628" y="2063"/>
                    <a:pt x="591" y="2047"/>
                  </a:cubicBezTo>
                  <a:cubicBezTo>
                    <a:pt x="588" y="2045"/>
                    <a:pt x="585" y="2044"/>
                    <a:pt x="582" y="2043"/>
                  </a:cubicBezTo>
                  <a:cubicBezTo>
                    <a:pt x="578" y="2041"/>
                    <a:pt x="575" y="2039"/>
                    <a:pt x="571" y="2037"/>
                  </a:cubicBezTo>
                  <a:cubicBezTo>
                    <a:pt x="567" y="2036"/>
                    <a:pt x="564" y="2034"/>
                    <a:pt x="561" y="2033"/>
                  </a:cubicBezTo>
                  <a:cubicBezTo>
                    <a:pt x="554" y="2030"/>
                    <a:pt x="548" y="2026"/>
                    <a:pt x="541" y="2023"/>
                  </a:cubicBezTo>
                  <a:cubicBezTo>
                    <a:pt x="538" y="2021"/>
                    <a:pt x="535" y="2020"/>
                    <a:pt x="531" y="2018"/>
                  </a:cubicBezTo>
                  <a:cubicBezTo>
                    <a:pt x="499" y="2002"/>
                    <a:pt x="468" y="1984"/>
                    <a:pt x="438" y="1966"/>
                  </a:cubicBezTo>
                  <a:cubicBezTo>
                    <a:pt x="435" y="1964"/>
                    <a:pt x="432" y="1962"/>
                    <a:pt x="429" y="1960"/>
                  </a:cubicBezTo>
                  <a:cubicBezTo>
                    <a:pt x="428" y="1959"/>
                    <a:pt x="427" y="1959"/>
                    <a:pt x="426" y="1958"/>
                  </a:cubicBezTo>
                  <a:cubicBezTo>
                    <a:pt x="423" y="1956"/>
                    <a:pt x="421" y="1955"/>
                    <a:pt x="419" y="1953"/>
                  </a:cubicBezTo>
                  <a:cubicBezTo>
                    <a:pt x="413" y="1950"/>
                    <a:pt x="407" y="1946"/>
                    <a:pt x="401" y="1942"/>
                  </a:cubicBezTo>
                  <a:cubicBezTo>
                    <a:pt x="398" y="1940"/>
                    <a:pt x="395" y="1938"/>
                    <a:pt x="392" y="1936"/>
                  </a:cubicBezTo>
                  <a:cubicBezTo>
                    <a:pt x="0" y="1284"/>
                    <a:pt x="256" y="360"/>
                    <a:pt x="923" y="0"/>
                  </a:cubicBezTo>
                  <a:cubicBezTo>
                    <a:pt x="788" y="202"/>
                    <a:pt x="705" y="441"/>
                    <a:pt x="705" y="683"/>
                  </a:cubicBezTo>
                  <a:cubicBezTo>
                    <a:pt x="695" y="681"/>
                    <a:pt x="685" y="679"/>
                    <a:pt x="674" y="679"/>
                  </a:cubicBezTo>
                  <a:cubicBezTo>
                    <a:pt x="610" y="679"/>
                    <a:pt x="559" y="730"/>
                    <a:pt x="559" y="794"/>
                  </a:cubicBezTo>
                  <a:cubicBezTo>
                    <a:pt x="559" y="857"/>
                    <a:pt x="610" y="908"/>
                    <a:pt x="674" y="908"/>
                  </a:cubicBezTo>
                  <a:cubicBezTo>
                    <a:pt x="693" y="908"/>
                    <a:pt x="711" y="904"/>
                    <a:pt x="727" y="895"/>
                  </a:cubicBezTo>
                  <a:cubicBezTo>
                    <a:pt x="732" y="918"/>
                    <a:pt x="738" y="941"/>
                    <a:pt x="744" y="964"/>
                  </a:cubicBezTo>
                  <a:cubicBezTo>
                    <a:pt x="779" y="1079"/>
                    <a:pt x="844" y="1190"/>
                    <a:pt x="932" y="1273"/>
                  </a:cubicBezTo>
                  <a:cubicBezTo>
                    <a:pt x="938" y="1381"/>
                    <a:pt x="968" y="1483"/>
                    <a:pt x="1016" y="1573"/>
                  </a:cubicBezTo>
                  <a:cubicBezTo>
                    <a:pt x="1034" y="1532"/>
                    <a:pt x="1074" y="1503"/>
                    <a:pt x="1122" y="1503"/>
                  </a:cubicBezTo>
                  <a:cubicBezTo>
                    <a:pt x="1185" y="1503"/>
                    <a:pt x="1236" y="1554"/>
                    <a:pt x="1236" y="1618"/>
                  </a:cubicBezTo>
                  <a:cubicBezTo>
                    <a:pt x="1236" y="1677"/>
                    <a:pt x="1191" y="1726"/>
                    <a:pt x="1133" y="1732"/>
                  </a:cubicBezTo>
                  <a:cubicBezTo>
                    <a:pt x="1263" y="1866"/>
                    <a:pt x="1444" y="1949"/>
                    <a:pt x="1646" y="1949"/>
                  </a:cubicBezTo>
                  <a:cubicBezTo>
                    <a:pt x="1650" y="1949"/>
                    <a:pt x="1654" y="1948"/>
                    <a:pt x="1658" y="1948"/>
                  </a:cubicBezTo>
                  <a:lnTo>
                    <a:pt x="1659" y="1948"/>
                  </a:lnTo>
                  <a:close/>
                </a:path>
              </a:pathLst>
            </a:custGeom>
            <a:gradFill flip="none" rotWithShape="1">
              <a:gsLst>
                <a:gs pos="0">
                  <a:schemeClr val="accent6">
                    <a:lumMod val="75000"/>
                  </a:schemeClr>
                </a:gs>
                <a:gs pos="50000">
                  <a:schemeClr val="accent6"/>
                </a:gs>
                <a:gs pos="100000">
                  <a:schemeClr val="accent6">
                    <a:lumMod val="60000"/>
                    <a:lumOff val="40000"/>
                  </a:schemeClr>
                </a:gs>
              </a:gsLst>
              <a:lin ang="10800000" scaled="1"/>
              <a:tileRect/>
            </a:gradFill>
            <a:ln w="12700">
              <a:solidFill>
                <a:schemeClr val="accent6">
                  <a:lumMod val="20000"/>
                  <a:lumOff val="80000"/>
                </a:schemeClr>
              </a:solidFill>
            </a:ln>
            <a:effectLst>
              <a:outerShdw blurRad="101600" dist="635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56" name="CasetăText 55"/>
            <p:cNvSpPr txBox="1"/>
            <p:nvPr/>
          </p:nvSpPr>
          <p:spPr>
            <a:xfrm rot="14212708">
              <a:off x="1375290" y="2786328"/>
              <a:ext cx="1259505" cy="576583"/>
            </a:xfrm>
            <a:prstGeom prst="rect">
              <a:avLst/>
            </a:prstGeom>
            <a:noFill/>
            <a:ln>
              <a:noFill/>
            </a:ln>
          </p:spPr>
          <p:txBody>
            <a:bodyPr wrap="square" rtlCol="0">
              <a:prstTxWarp prst="textArchUp">
                <a:avLst/>
              </a:prstTxWarp>
              <a:spAutoFit/>
            </a:bodyPr>
            <a:lstStyle/>
            <a:p>
              <a:pPr algn="ctr" defTabSz="685800"/>
              <a:r>
                <a:rPr lang="en-US" sz="1200" dirty="0">
                  <a:solidFill>
                    <a:prstClr val="white"/>
                  </a:solidFill>
                  <a:latin typeface="Arial" panose="020B0604020202020204" pitchFamily="34" charset="0"/>
                  <a:cs typeface="Arial" panose="020B0604020202020204" pitchFamily="34" charset="0"/>
                </a:rPr>
                <a:t>Trauma </a:t>
              </a:r>
            </a:p>
            <a:p>
              <a:pPr algn="ctr" defTabSz="685800"/>
              <a:r>
                <a:rPr lang="en-US" sz="1200" dirty="0">
                  <a:solidFill>
                    <a:prstClr val="white"/>
                  </a:solidFill>
                  <a:latin typeface="Arial" panose="020B0604020202020204" pitchFamily="34" charset="0"/>
                  <a:cs typeface="Arial" panose="020B0604020202020204" pitchFamily="34" charset="0"/>
                </a:rPr>
                <a:t>Informed</a:t>
              </a:r>
            </a:p>
            <a:p>
              <a:pPr algn="ctr" defTabSz="685800"/>
              <a:r>
                <a:rPr lang="en-US" sz="1200" dirty="0">
                  <a:solidFill>
                    <a:prstClr val="white"/>
                  </a:solidFill>
                  <a:latin typeface="Arial" panose="020B0604020202020204" pitchFamily="34" charset="0"/>
                  <a:cs typeface="Arial" panose="020B0604020202020204" pitchFamily="34" charset="0"/>
                </a:rPr>
                <a:t>Care</a:t>
              </a:r>
            </a:p>
          </p:txBody>
        </p:sp>
      </p:grpSp>
      <p:grpSp>
        <p:nvGrpSpPr>
          <p:cNvPr id="5" name="Group 4"/>
          <p:cNvGrpSpPr/>
          <p:nvPr/>
        </p:nvGrpSpPr>
        <p:grpSpPr>
          <a:xfrm>
            <a:off x="1131888" y="3564750"/>
            <a:ext cx="3148013" cy="2233613"/>
            <a:chOff x="1131887" y="2707499"/>
            <a:chExt cx="3148013" cy="2233613"/>
          </a:xfrm>
        </p:grpSpPr>
        <p:sp>
          <p:nvSpPr>
            <p:cNvPr id="6" name="Freeform 6"/>
            <p:cNvSpPr>
              <a:spLocks/>
            </p:cNvSpPr>
            <p:nvPr/>
          </p:nvSpPr>
          <p:spPr bwMode="auto">
            <a:xfrm>
              <a:off x="1131887" y="2707499"/>
              <a:ext cx="3148013" cy="2233613"/>
            </a:xfrm>
            <a:custGeom>
              <a:avLst/>
              <a:gdLst>
                <a:gd name="T0" fmla="*/ 2218 w 2332"/>
                <a:gd name="T1" fmla="*/ 697 h 1657"/>
                <a:gd name="T2" fmla="*/ 2171 w 2332"/>
                <a:gd name="T3" fmla="*/ 687 h 1657"/>
                <a:gd name="T4" fmla="*/ 0 w 2332"/>
                <a:gd name="T5" fmla="*/ 721 h 1657"/>
                <a:gd name="T6" fmla="*/ 27 w 2332"/>
                <a:gd name="T7" fmla="*/ 738 h 1657"/>
                <a:gd name="T8" fmla="*/ 37 w 2332"/>
                <a:gd name="T9" fmla="*/ 745 h 1657"/>
                <a:gd name="T10" fmla="*/ 139 w 2332"/>
                <a:gd name="T11" fmla="*/ 803 h 1657"/>
                <a:gd name="T12" fmla="*/ 169 w 2332"/>
                <a:gd name="T13" fmla="*/ 818 h 1657"/>
                <a:gd name="T14" fmla="*/ 190 w 2332"/>
                <a:gd name="T15" fmla="*/ 828 h 1657"/>
                <a:gd name="T16" fmla="*/ 312 w 2332"/>
                <a:gd name="T17" fmla="*/ 877 h 1657"/>
                <a:gd name="T18" fmla="*/ 344 w 2332"/>
                <a:gd name="T19" fmla="*/ 887 h 1657"/>
                <a:gd name="T20" fmla="*/ 363 w 2332"/>
                <a:gd name="T21" fmla="*/ 893 h 1657"/>
                <a:gd name="T22" fmla="*/ 386 w 2332"/>
                <a:gd name="T23" fmla="*/ 900 h 1657"/>
                <a:gd name="T24" fmla="*/ 492 w 2332"/>
                <a:gd name="T25" fmla="*/ 925 h 1657"/>
                <a:gd name="T26" fmla="*/ 563 w 2332"/>
                <a:gd name="T27" fmla="*/ 937 h 1657"/>
                <a:gd name="T28" fmla="*/ 586 w 2332"/>
                <a:gd name="T29" fmla="*/ 939 h 1657"/>
                <a:gd name="T30" fmla="*/ 605 w 2332"/>
                <a:gd name="T31" fmla="*/ 941 h 1657"/>
                <a:gd name="T32" fmla="*/ 621 w 2332"/>
                <a:gd name="T33" fmla="*/ 942 h 1657"/>
                <a:gd name="T34" fmla="*/ 643 w 2332"/>
                <a:gd name="T35" fmla="*/ 944 h 1657"/>
                <a:gd name="T36" fmla="*/ 659 w 2332"/>
                <a:gd name="T37" fmla="*/ 945 h 1657"/>
                <a:gd name="T38" fmla="*/ 670 w 2332"/>
                <a:gd name="T39" fmla="*/ 945 h 1657"/>
                <a:gd name="T40" fmla="*/ 774 w 2332"/>
                <a:gd name="T41" fmla="*/ 1109 h 1657"/>
                <a:gd name="T42" fmla="*/ 869 w 2332"/>
                <a:gd name="T43" fmla="*/ 931 h 1657"/>
                <a:gd name="T44" fmla="*/ 879 w 2332"/>
                <a:gd name="T45" fmla="*/ 929 h 1657"/>
                <a:gd name="T46" fmla="*/ 906 w 2332"/>
                <a:gd name="T47" fmla="*/ 923 h 1657"/>
                <a:gd name="T48" fmla="*/ 924 w 2332"/>
                <a:gd name="T49" fmla="*/ 919 h 1657"/>
                <a:gd name="T50" fmla="*/ 939 w 2332"/>
                <a:gd name="T51" fmla="*/ 915 h 1657"/>
                <a:gd name="T52" fmla="*/ 967 w 2332"/>
                <a:gd name="T53" fmla="*/ 907 h 1657"/>
                <a:gd name="T54" fmla="*/ 981 w 2332"/>
                <a:gd name="T55" fmla="*/ 902 h 1657"/>
                <a:gd name="T56" fmla="*/ 1000 w 2332"/>
                <a:gd name="T57" fmla="*/ 896 h 1657"/>
                <a:gd name="T58" fmla="*/ 1020 w 2332"/>
                <a:gd name="T59" fmla="*/ 889 h 1657"/>
                <a:gd name="T60" fmla="*/ 1267 w 2332"/>
                <a:gd name="T61" fmla="*/ 734 h 1657"/>
                <a:gd name="T62" fmla="*/ 1495 w 2332"/>
                <a:gd name="T63" fmla="*/ 583 h 1657"/>
                <a:gd name="T64" fmla="*/ 1722 w 2332"/>
                <a:gd name="T65" fmla="*/ 559 h 1657"/>
                <a:gd name="T66" fmla="*/ 1968 w 2332"/>
                <a:gd name="T67" fmla="*/ 1 h 1657"/>
                <a:gd name="T68" fmla="*/ 1977 w 2332"/>
                <a:gd name="T69" fmla="*/ 10 h 1657"/>
                <a:gd name="T70" fmla="*/ 2013 w 2332"/>
                <a:gd name="T71" fmla="*/ 52 h 1657"/>
                <a:gd name="T72" fmla="*/ 2013 w 2332"/>
                <a:gd name="T73" fmla="*/ 53 h 1657"/>
                <a:gd name="T74" fmla="*/ 2013 w 2332"/>
                <a:gd name="T75" fmla="*/ 53 h 1657"/>
                <a:gd name="T76" fmla="*/ 2023 w 2332"/>
                <a:gd name="T77" fmla="*/ 66 h 1657"/>
                <a:gd name="T78" fmla="*/ 2053 w 2332"/>
                <a:gd name="T79" fmla="*/ 111 h 1657"/>
                <a:gd name="T80" fmla="*/ 2056 w 2332"/>
                <a:gd name="T81" fmla="*/ 115 h 1657"/>
                <a:gd name="T82" fmla="*/ 2061 w 2332"/>
                <a:gd name="T83" fmla="*/ 123 h 1657"/>
                <a:gd name="T84" fmla="*/ 2068 w 2332"/>
                <a:gd name="T85" fmla="*/ 135 h 1657"/>
                <a:gd name="T86" fmla="*/ 2074 w 2332"/>
                <a:gd name="T87" fmla="*/ 146 h 1657"/>
                <a:gd name="T88" fmla="*/ 2078 w 2332"/>
                <a:gd name="T89" fmla="*/ 153 h 1657"/>
                <a:gd name="T90" fmla="*/ 2084 w 2332"/>
                <a:gd name="T91" fmla="*/ 164 h 1657"/>
                <a:gd name="T92" fmla="*/ 2091 w 2332"/>
                <a:gd name="T93" fmla="*/ 178 h 1657"/>
                <a:gd name="T94" fmla="*/ 2100 w 2332"/>
                <a:gd name="T95" fmla="*/ 197 h 1657"/>
                <a:gd name="T96" fmla="*/ 2107 w 2332"/>
                <a:gd name="T97" fmla="*/ 212 h 1657"/>
                <a:gd name="T98" fmla="*/ 2121 w 2332"/>
                <a:gd name="T99" fmla="*/ 246 h 1657"/>
                <a:gd name="T100" fmla="*/ 2175 w 2332"/>
                <a:gd name="T101" fmla="*/ 476 h 1657"/>
                <a:gd name="T102" fmla="*/ 2332 w 2332"/>
                <a:gd name="T103" fmla="*/ 58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32" h="1657">
                  <a:moveTo>
                    <a:pt x="2332" y="583"/>
                  </a:moveTo>
                  <a:cubicBezTo>
                    <a:pt x="2332" y="646"/>
                    <a:pt x="2281" y="697"/>
                    <a:pt x="2218" y="697"/>
                  </a:cubicBezTo>
                  <a:cubicBezTo>
                    <a:pt x="2201" y="697"/>
                    <a:pt x="2185" y="694"/>
                    <a:pt x="2171" y="687"/>
                  </a:cubicBezTo>
                  <a:cubicBezTo>
                    <a:pt x="2171" y="688"/>
                    <a:pt x="2171" y="687"/>
                    <a:pt x="2171" y="687"/>
                  </a:cubicBezTo>
                  <a:cubicBezTo>
                    <a:pt x="2145" y="897"/>
                    <a:pt x="2056" y="1102"/>
                    <a:pt x="1936" y="1273"/>
                  </a:cubicBezTo>
                  <a:cubicBezTo>
                    <a:pt x="1280" y="1657"/>
                    <a:pt x="352" y="1393"/>
                    <a:pt x="0" y="721"/>
                  </a:cubicBezTo>
                  <a:cubicBezTo>
                    <a:pt x="0" y="721"/>
                    <a:pt x="3" y="723"/>
                    <a:pt x="9" y="727"/>
                  </a:cubicBezTo>
                  <a:cubicBezTo>
                    <a:pt x="15" y="731"/>
                    <a:pt x="21" y="735"/>
                    <a:pt x="27" y="738"/>
                  </a:cubicBezTo>
                  <a:cubicBezTo>
                    <a:pt x="29" y="740"/>
                    <a:pt x="31" y="741"/>
                    <a:pt x="34" y="743"/>
                  </a:cubicBezTo>
                  <a:cubicBezTo>
                    <a:pt x="35" y="744"/>
                    <a:pt x="36" y="744"/>
                    <a:pt x="37" y="745"/>
                  </a:cubicBezTo>
                  <a:cubicBezTo>
                    <a:pt x="40" y="747"/>
                    <a:pt x="43" y="749"/>
                    <a:pt x="46" y="751"/>
                  </a:cubicBezTo>
                  <a:cubicBezTo>
                    <a:pt x="76" y="769"/>
                    <a:pt x="107" y="787"/>
                    <a:pt x="139" y="803"/>
                  </a:cubicBezTo>
                  <a:cubicBezTo>
                    <a:pt x="143" y="805"/>
                    <a:pt x="146" y="806"/>
                    <a:pt x="149" y="808"/>
                  </a:cubicBezTo>
                  <a:cubicBezTo>
                    <a:pt x="156" y="811"/>
                    <a:pt x="162" y="815"/>
                    <a:pt x="169" y="818"/>
                  </a:cubicBezTo>
                  <a:cubicBezTo>
                    <a:pt x="172" y="819"/>
                    <a:pt x="175" y="821"/>
                    <a:pt x="179" y="822"/>
                  </a:cubicBezTo>
                  <a:cubicBezTo>
                    <a:pt x="183" y="824"/>
                    <a:pt x="186" y="826"/>
                    <a:pt x="190" y="828"/>
                  </a:cubicBezTo>
                  <a:cubicBezTo>
                    <a:pt x="193" y="829"/>
                    <a:pt x="196" y="830"/>
                    <a:pt x="199" y="832"/>
                  </a:cubicBezTo>
                  <a:cubicBezTo>
                    <a:pt x="236" y="848"/>
                    <a:pt x="274" y="864"/>
                    <a:pt x="312" y="877"/>
                  </a:cubicBezTo>
                  <a:cubicBezTo>
                    <a:pt x="316" y="878"/>
                    <a:pt x="319" y="879"/>
                    <a:pt x="323" y="880"/>
                  </a:cubicBezTo>
                  <a:cubicBezTo>
                    <a:pt x="330" y="883"/>
                    <a:pt x="337" y="885"/>
                    <a:pt x="344" y="887"/>
                  </a:cubicBezTo>
                  <a:cubicBezTo>
                    <a:pt x="347" y="889"/>
                    <a:pt x="351" y="890"/>
                    <a:pt x="354" y="891"/>
                  </a:cubicBezTo>
                  <a:cubicBezTo>
                    <a:pt x="357" y="892"/>
                    <a:pt x="360" y="893"/>
                    <a:pt x="363" y="893"/>
                  </a:cubicBezTo>
                  <a:cubicBezTo>
                    <a:pt x="368" y="895"/>
                    <a:pt x="372" y="896"/>
                    <a:pt x="377" y="898"/>
                  </a:cubicBezTo>
                  <a:cubicBezTo>
                    <a:pt x="380" y="899"/>
                    <a:pt x="383" y="899"/>
                    <a:pt x="386" y="900"/>
                  </a:cubicBezTo>
                  <a:cubicBezTo>
                    <a:pt x="418" y="909"/>
                    <a:pt x="451" y="917"/>
                    <a:pt x="483" y="924"/>
                  </a:cubicBezTo>
                  <a:cubicBezTo>
                    <a:pt x="486" y="924"/>
                    <a:pt x="489" y="925"/>
                    <a:pt x="492" y="925"/>
                  </a:cubicBezTo>
                  <a:cubicBezTo>
                    <a:pt x="505" y="928"/>
                    <a:pt x="519" y="930"/>
                    <a:pt x="532" y="932"/>
                  </a:cubicBezTo>
                  <a:cubicBezTo>
                    <a:pt x="542" y="934"/>
                    <a:pt x="552" y="935"/>
                    <a:pt x="563" y="937"/>
                  </a:cubicBezTo>
                  <a:cubicBezTo>
                    <a:pt x="567" y="937"/>
                    <a:pt x="572" y="938"/>
                    <a:pt x="577" y="938"/>
                  </a:cubicBezTo>
                  <a:cubicBezTo>
                    <a:pt x="580" y="939"/>
                    <a:pt x="583" y="939"/>
                    <a:pt x="586" y="939"/>
                  </a:cubicBezTo>
                  <a:cubicBezTo>
                    <a:pt x="590" y="940"/>
                    <a:pt x="594" y="940"/>
                    <a:pt x="598" y="940"/>
                  </a:cubicBezTo>
                  <a:cubicBezTo>
                    <a:pt x="600" y="941"/>
                    <a:pt x="603" y="941"/>
                    <a:pt x="605" y="941"/>
                  </a:cubicBezTo>
                  <a:cubicBezTo>
                    <a:pt x="608" y="941"/>
                    <a:pt x="610" y="942"/>
                    <a:pt x="613" y="942"/>
                  </a:cubicBezTo>
                  <a:cubicBezTo>
                    <a:pt x="615" y="942"/>
                    <a:pt x="618" y="942"/>
                    <a:pt x="621" y="942"/>
                  </a:cubicBezTo>
                  <a:cubicBezTo>
                    <a:pt x="625" y="943"/>
                    <a:pt x="628" y="943"/>
                    <a:pt x="632" y="943"/>
                  </a:cubicBezTo>
                  <a:cubicBezTo>
                    <a:pt x="636" y="943"/>
                    <a:pt x="640" y="944"/>
                    <a:pt x="643" y="944"/>
                  </a:cubicBezTo>
                  <a:cubicBezTo>
                    <a:pt x="646" y="944"/>
                    <a:pt x="649" y="944"/>
                    <a:pt x="652" y="944"/>
                  </a:cubicBezTo>
                  <a:cubicBezTo>
                    <a:pt x="654" y="944"/>
                    <a:pt x="657" y="945"/>
                    <a:pt x="659" y="945"/>
                  </a:cubicBezTo>
                  <a:cubicBezTo>
                    <a:pt x="662" y="945"/>
                    <a:pt x="666" y="945"/>
                    <a:pt x="669" y="945"/>
                  </a:cubicBezTo>
                  <a:cubicBezTo>
                    <a:pt x="669" y="945"/>
                    <a:pt x="670" y="945"/>
                    <a:pt x="670" y="945"/>
                  </a:cubicBezTo>
                  <a:cubicBezTo>
                    <a:pt x="663" y="960"/>
                    <a:pt x="659" y="977"/>
                    <a:pt x="659" y="995"/>
                  </a:cubicBezTo>
                  <a:cubicBezTo>
                    <a:pt x="659" y="1058"/>
                    <a:pt x="710" y="1109"/>
                    <a:pt x="774" y="1109"/>
                  </a:cubicBezTo>
                  <a:cubicBezTo>
                    <a:pt x="837" y="1109"/>
                    <a:pt x="888" y="1058"/>
                    <a:pt x="888" y="995"/>
                  </a:cubicBezTo>
                  <a:cubicBezTo>
                    <a:pt x="888" y="971"/>
                    <a:pt x="881" y="949"/>
                    <a:pt x="869" y="931"/>
                  </a:cubicBezTo>
                  <a:cubicBezTo>
                    <a:pt x="870" y="931"/>
                    <a:pt x="870" y="931"/>
                    <a:pt x="871" y="930"/>
                  </a:cubicBezTo>
                  <a:cubicBezTo>
                    <a:pt x="874" y="930"/>
                    <a:pt x="876" y="929"/>
                    <a:pt x="879" y="929"/>
                  </a:cubicBezTo>
                  <a:cubicBezTo>
                    <a:pt x="885" y="928"/>
                    <a:pt x="891" y="927"/>
                    <a:pt x="897" y="925"/>
                  </a:cubicBezTo>
                  <a:cubicBezTo>
                    <a:pt x="900" y="925"/>
                    <a:pt x="903" y="924"/>
                    <a:pt x="906" y="923"/>
                  </a:cubicBezTo>
                  <a:cubicBezTo>
                    <a:pt x="909" y="923"/>
                    <a:pt x="912" y="922"/>
                    <a:pt x="914" y="921"/>
                  </a:cubicBezTo>
                  <a:cubicBezTo>
                    <a:pt x="917" y="921"/>
                    <a:pt x="921" y="920"/>
                    <a:pt x="924" y="919"/>
                  </a:cubicBezTo>
                  <a:cubicBezTo>
                    <a:pt x="926" y="918"/>
                    <a:pt x="929" y="918"/>
                    <a:pt x="932" y="917"/>
                  </a:cubicBezTo>
                  <a:cubicBezTo>
                    <a:pt x="934" y="916"/>
                    <a:pt x="937" y="916"/>
                    <a:pt x="939" y="915"/>
                  </a:cubicBezTo>
                  <a:cubicBezTo>
                    <a:pt x="942" y="914"/>
                    <a:pt x="945" y="913"/>
                    <a:pt x="948" y="913"/>
                  </a:cubicBezTo>
                  <a:cubicBezTo>
                    <a:pt x="954" y="911"/>
                    <a:pt x="960" y="909"/>
                    <a:pt x="967" y="907"/>
                  </a:cubicBezTo>
                  <a:cubicBezTo>
                    <a:pt x="970" y="906"/>
                    <a:pt x="974" y="905"/>
                    <a:pt x="977" y="904"/>
                  </a:cubicBezTo>
                  <a:cubicBezTo>
                    <a:pt x="979" y="903"/>
                    <a:pt x="980" y="903"/>
                    <a:pt x="981" y="902"/>
                  </a:cubicBezTo>
                  <a:cubicBezTo>
                    <a:pt x="983" y="902"/>
                    <a:pt x="984" y="902"/>
                    <a:pt x="985" y="901"/>
                  </a:cubicBezTo>
                  <a:cubicBezTo>
                    <a:pt x="990" y="900"/>
                    <a:pt x="995" y="898"/>
                    <a:pt x="1000" y="896"/>
                  </a:cubicBezTo>
                  <a:cubicBezTo>
                    <a:pt x="1003" y="895"/>
                    <a:pt x="1006" y="894"/>
                    <a:pt x="1010" y="893"/>
                  </a:cubicBezTo>
                  <a:cubicBezTo>
                    <a:pt x="1013" y="891"/>
                    <a:pt x="1017" y="890"/>
                    <a:pt x="1020" y="889"/>
                  </a:cubicBezTo>
                  <a:cubicBezTo>
                    <a:pt x="1027" y="886"/>
                    <a:pt x="1033" y="883"/>
                    <a:pt x="1040" y="881"/>
                  </a:cubicBezTo>
                  <a:cubicBezTo>
                    <a:pt x="1122" y="847"/>
                    <a:pt x="1199" y="799"/>
                    <a:pt x="1267" y="734"/>
                  </a:cubicBezTo>
                  <a:cubicBezTo>
                    <a:pt x="1364" y="732"/>
                    <a:pt x="1457" y="711"/>
                    <a:pt x="1540" y="674"/>
                  </a:cubicBezTo>
                  <a:cubicBezTo>
                    <a:pt x="1513" y="653"/>
                    <a:pt x="1495" y="620"/>
                    <a:pt x="1495" y="583"/>
                  </a:cubicBezTo>
                  <a:cubicBezTo>
                    <a:pt x="1495" y="519"/>
                    <a:pt x="1546" y="468"/>
                    <a:pt x="1610" y="468"/>
                  </a:cubicBezTo>
                  <a:cubicBezTo>
                    <a:pt x="1665" y="468"/>
                    <a:pt x="1711" y="507"/>
                    <a:pt x="1722" y="559"/>
                  </a:cubicBezTo>
                  <a:cubicBezTo>
                    <a:pt x="1873" y="428"/>
                    <a:pt x="1969" y="235"/>
                    <a:pt x="1969" y="19"/>
                  </a:cubicBezTo>
                  <a:cubicBezTo>
                    <a:pt x="1969" y="13"/>
                    <a:pt x="1968" y="7"/>
                    <a:pt x="1968" y="1"/>
                  </a:cubicBezTo>
                  <a:cubicBezTo>
                    <a:pt x="1968" y="0"/>
                    <a:pt x="1968" y="0"/>
                    <a:pt x="1968" y="0"/>
                  </a:cubicBezTo>
                  <a:cubicBezTo>
                    <a:pt x="1971" y="3"/>
                    <a:pt x="1974" y="7"/>
                    <a:pt x="1977" y="10"/>
                  </a:cubicBezTo>
                  <a:cubicBezTo>
                    <a:pt x="1984" y="17"/>
                    <a:pt x="1990" y="25"/>
                    <a:pt x="1997" y="32"/>
                  </a:cubicBezTo>
                  <a:cubicBezTo>
                    <a:pt x="2002" y="39"/>
                    <a:pt x="2007" y="45"/>
                    <a:pt x="2013" y="52"/>
                  </a:cubicBezTo>
                  <a:cubicBezTo>
                    <a:pt x="2013" y="52"/>
                    <a:pt x="2013" y="52"/>
                    <a:pt x="2013" y="52"/>
                  </a:cubicBezTo>
                  <a:cubicBezTo>
                    <a:pt x="2013" y="52"/>
                    <a:pt x="2013" y="53"/>
                    <a:pt x="2013" y="53"/>
                  </a:cubicBezTo>
                  <a:cubicBezTo>
                    <a:pt x="2013" y="53"/>
                    <a:pt x="2013" y="53"/>
                    <a:pt x="2013" y="53"/>
                  </a:cubicBezTo>
                  <a:cubicBezTo>
                    <a:pt x="2013" y="53"/>
                    <a:pt x="2013" y="53"/>
                    <a:pt x="2013" y="53"/>
                  </a:cubicBezTo>
                  <a:cubicBezTo>
                    <a:pt x="2015" y="53"/>
                    <a:pt x="2016" y="57"/>
                    <a:pt x="2018" y="59"/>
                  </a:cubicBezTo>
                  <a:cubicBezTo>
                    <a:pt x="2020" y="62"/>
                    <a:pt x="2021" y="64"/>
                    <a:pt x="2023" y="66"/>
                  </a:cubicBezTo>
                  <a:cubicBezTo>
                    <a:pt x="2033" y="80"/>
                    <a:pt x="2043" y="95"/>
                    <a:pt x="2052" y="109"/>
                  </a:cubicBezTo>
                  <a:cubicBezTo>
                    <a:pt x="2053" y="110"/>
                    <a:pt x="2053" y="110"/>
                    <a:pt x="2053" y="111"/>
                  </a:cubicBezTo>
                  <a:cubicBezTo>
                    <a:pt x="2054" y="112"/>
                    <a:pt x="2054" y="112"/>
                    <a:pt x="2054" y="112"/>
                  </a:cubicBezTo>
                  <a:cubicBezTo>
                    <a:pt x="2055" y="113"/>
                    <a:pt x="2055" y="114"/>
                    <a:pt x="2056" y="115"/>
                  </a:cubicBezTo>
                  <a:cubicBezTo>
                    <a:pt x="2057" y="117"/>
                    <a:pt x="2058" y="119"/>
                    <a:pt x="2060" y="121"/>
                  </a:cubicBezTo>
                  <a:cubicBezTo>
                    <a:pt x="2060" y="122"/>
                    <a:pt x="2061" y="123"/>
                    <a:pt x="2061" y="123"/>
                  </a:cubicBezTo>
                  <a:cubicBezTo>
                    <a:pt x="2062" y="126"/>
                    <a:pt x="2064" y="128"/>
                    <a:pt x="2065" y="130"/>
                  </a:cubicBezTo>
                  <a:cubicBezTo>
                    <a:pt x="2066" y="132"/>
                    <a:pt x="2067" y="133"/>
                    <a:pt x="2068" y="135"/>
                  </a:cubicBezTo>
                  <a:cubicBezTo>
                    <a:pt x="2069" y="137"/>
                    <a:pt x="2070" y="139"/>
                    <a:pt x="2071" y="141"/>
                  </a:cubicBezTo>
                  <a:cubicBezTo>
                    <a:pt x="2072" y="142"/>
                    <a:pt x="2073" y="144"/>
                    <a:pt x="2074" y="146"/>
                  </a:cubicBezTo>
                  <a:cubicBezTo>
                    <a:pt x="2075" y="148"/>
                    <a:pt x="2076" y="150"/>
                    <a:pt x="2077" y="152"/>
                  </a:cubicBezTo>
                  <a:cubicBezTo>
                    <a:pt x="2077" y="152"/>
                    <a:pt x="2078" y="152"/>
                    <a:pt x="2078" y="153"/>
                  </a:cubicBezTo>
                  <a:cubicBezTo>
                    <a:pt x="2079" y="155"/>
                    <a:pt x="2081" y="158"/>
                    <a:pt x="2082" y="161"/>
                  </a:cubicBezTo>
                  <a:cubicBezTo>
                    <a:pt x="2083" y="162"/>
                    <a:pt x="2083" y="163"/>
                    <a:pt x="2084" y="164"/>
                  </a:cubicBezTo>
                  <a:cubicBezTo>
                    <a:pt x="2085" y="167"/>
                    <a:pt x="2087" y="170"/>
                    <a:pt x="2089" y="173"/>
                  </a:cubicBezTo>
                  <a:cubicBezTo>
                    <a:pt x="2089" y="175"/>
                    <a:pt x="2090" y="176"/>
                    <a:pt x="2091" y="178"/>
                  </a:cubicBezTo>
                  <a:cubicBezTo>
                    <a:pt x="2093" y="182"/>
                    <a:pt x="2095" y="186"/>
                    <a:pt x="2097" y="190"/>
                  </a:cubicBezTo>
                  <a:cubicBezTo>
                    <a:pt x="2098" y="192"/>
                    <a:pt x="2099" y="195"/>
                    <a:pt x="2100" y="197"/>
                  </a:cubicBezTo>
                  <a:cubicBezTo>
                    <a:pt x="2101" y="199"/>
                    <a:pt x="2102" y="202"/>
                    <a:pt x="2103" y="204"/>
                  </a:cubicBezTo>
                  <a:cubicBezTo>
                    <a:pt x="2104" y="207"/>
                    <a:pt x="2106" y="209"/>
                    <a:pt x="2107" y="212"/>
                  </a:cubicBezTo>
                  <a:cubicBezTo>
                    <a:pt x="2109" y="218"/>
                    <a:pt x="2112" y="223"/>
                    <a:pt x="2114" y="229"/>
                  </a:cubicBezTo>
                  <a:cubicBezTo>
                    <a:pt x="2116" y="234"/>
                    <a:pt x="2119" y="240"/>
                    <a:pt x="2121" y="246"/>
                  </a:cubicBezTo>
                  <a:cubicBezTo>
                    <a:pt x="2150" y="321"/>
                    <a:pt x="2168" y="398"/>
                    <a:pt x="2175" y="476"/>
                  </a:cubicBezTo>
                  <a:cubicBezTo>
                    <a:pt x="2175" y="476"/>
                    <a:pt x="2175" y="476"/>
                    <a:pt x="2175" y="476"/>
                  </a:cubicBezTo>
                  <a:cubicBezTo>
                    <a:pt x="2188" y="471"/>
                    <a:pt x="2203" y="468"/>
                    <a:pt x="2218" y="468"/>
                  </a:cubicBezTo>
                  <a:cubicBezTo>
                    <a:pt x="2281" y="468"/>
                    <a:pt x="2332" y="519"/>
                    <a:pt x="2332" y="583"/>
                  </a:cubicBezTo>
                  <a:close/>
                </a:path>
              </a:pathLst>
            </a:custGeom>
            <a:gradFill flip="none" rotWithShape="1">
              <a:gsLst>
                <a:gs pos="0">
                  <a:schemeClr val="accent4">
                    <a:lumMod val="50000"/>
                  </a:schemeClr>
                </a:gs>
                <a:gs pos="50000">
                  <a:schemeClr val="accent4">
                    <a:lumMod val="75000"/>
                  </a:schemeClr>
                </a:gs>
                <a:gs pos="100000">
                  <a:schemeClr val="accent4"/>
                </a:gs>
              </a:gsLst>
              <a:lin ang="0" scaled="1"/>
              <a:tileRect/>
            </a:gradFill>
            <a:ln w="12700">
              <a:solidFill>
                <a:schemeClr val="accent6">
                  <a:lumMod val="20000"/>
                  <a:lumOff val="80000"/>
                </a:schemeClr>
              </a:solidFill>
            </a:ln>
            <a:effectLst>
              <a:outerShdw blurRad="101600" dist="635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sp>
          <p:nvSpPr>
            <p:cNvPr id="57" name="CasetăText 56"/>
            <p:cNvSpPr txBox="1"/>
            <p:nvPr/>
          </p:nvSpPr>
          <p:spPr>
            <a:xfrm rot="20403368">
              <a:off x="2617720" y="3497121"/>
              <a:ext cx="1259505" cy="576583"/>
            </a:xfrm>
            <a:prstGeom prst="rect">
              <a:avLst/>
            </a:prstGeom>
            <a:noFill/>
            <a:ln>
              <a:noFill/>
            </a:ln>
          </p:spPr>
          <p:txBody>
            <a:bodyPr wrap="square" rtlCol="0">
              <a:prstTxWarp prst="textArchDown">
                <a:avLst/>
              </a:prstTxWarp>
              <a:spAutoFit/>
            </a:bodyPr>
            <a:lstStyle/>
            <a:p>
              <a:pPr algn="ctr" defTabSz="685800"/>
              <a:r>
                <a:rPr lang="en-US" sz="1200" dirty="0">
                  <a:solidFill>
                    <a:prstClr val="white"/>
                  </a:solidFill>
                  <a:latin typeface="Arial" panose="020B0604020202020204" pitchFamily="34" charset="0"/>
                  <a:cs typeface="Arial" panose="020B0604020202020204" pitchFamily="34" charset="0"/>
                </a:rPr>
                <a:t>Reproductive</a:t>
              </a:r>
            </a:p>
            <a:p>
              <a:pPr algn="ctr" defTabSz="685800"/>
              <a:r>
                <a:rPr lang="en-US" sz="1200" dirty="0">
                  <a:solidFill>
                    <a:prstClr val="white"/>
                  </a:solidFill>
                  <a:latin typeface="Arial" panose="020B0604020202020204" pitchFamily="34" charset="0"/>
                  <a:cs typeface="Arial" panose="020B0604020202020204" pitchFamily="34" charset="0"/>
                </a:rPr>
                <a:t>Behavioral</a:t>
              </a:r>
            </a:p>
            <a:p>
              <a:pPr algn="ctr" defTabSz="685800"/>
              <a:r>
                <a:rPr lang="en-US" sz="1200" dirty="0">
                  <a:solidFill>
                    <a:prstClr val="white"/>
                  </a:solidFill>
                  <a:latin typeface="Arial" panose="020B0604020202020204" pitchFamily="34" charset="0"/>
                  <a:cs typeface="Arial" panose="020B0604020202020204" pitchFamily="34" charset="0"/>
                </a:rPr>
                <a:t>Health</a:t>
              </a:r>
            </a:p>
          </p:txBody>
        </p:sp>
      </p:grpSp>
      <p:grpSp>
        <p:nvGrpSpPr>
          <p:cNvPr id="45" name="Group 44"/>
          <p:cNvGrpSpPr/>
          <p:nvPr/>
        </p:nvGrpSpPr>
        <p:grpSpPr>
          <a:xfrm>
            <a:off x="5715001" y="2305302"/>
            <a:ext cx="1341861" cy="1383719"/>
            <a:chOff x="5715000" y="1448052"/>
            <a:chExt cx="1341861" cy="1383719"/>
          </a:xfrm>
        </p:grpSpPr>
        <p:grpSp>
          <p:nvGrpSpPr>
            <p:cNvPr id="58" name="Grupare 57"/>
            <p:cNvGrpSpPr/>
            <p:nvPr/>
          </p:nvGrpSpPr>
          <p:grpSpPr>
            <a:xfrm>
              <a:off x="5786114" y="1448052"/>
              <a:ext cx="1270747" cy="1383719"/>
              <a:chOff x="710453" y="949589"/>
              <a:chExt cx="1600200" cy="1742459"/>
            </a:xfrm>
          </p:grpSpPr>
          <p:sp>
            <p:nvSpPr>
              <p:cNvPr id="59" name="CasetăText 58"/>
              <p:cNvSpPr txBox="1"/>
              <p:nvPr/>
            </p:nvSpPr>
            <p:spPr>
              <a:xfrm>
                <a:off x="720156" y="949589"/>
                <a:ext cx="1253826" cy="581355"/>
              </a:xfrm>
              <a:prstGeom prst="rect">
                <a:avLst/>
              </a:prstGeom>
              <a:noFill/>
              <a:ln>
                <a:noFill/>
              </a:ln>
            </p:spPr>
            <p:txBody>
              <a:bodyPr wrap="square" rtlCol="0">
                <a:spAutoFit/>
              </a:bodyPr>
              <a:lstStyle/>
              <a:p>
                <a:pPr defTabSz="685800"/>
                <a:r>
                  <a:rPr lang="en-US" sz="1200" b="1" dirty="0">
                    <a:solidFill>
                      <a:srgbClr val="283446">
                        <a:lumMod val="75000"/>
                        <a:lumOff val="25000"/>
                      </a:srgbClr>
                    </a:solidFill>
                    <a:latin typeface="Franklin Gothic Medium" panose="020B0603020102020204"/>
                    <a:cs typeface="Arial" panose="020B0604020202020204" pitchFamily="34" charset="0"/>
                  </a:rPr>
                  <a:t>Gender Disparities</a:t>
                </a:r>
              </a:p>
            </p:txBody>
          </p:sp>
          <p:sp>
            <p:nvSpPr>
              <p:cNvPr id="60" name="CasetăText 59"/>
              <p:cNvSpPr txBox="1"/>
              <p:nvPr/>
            </p:nvSpPr>
            <p:spPr>
              <a:xfrm>
                <a:off x="710453" y="1413066"/>
                <a:ext cx="1600200" cy="1278982"/>
              </a:xfrm>
              <a:prstGeom prst="rect">
                <a:avLst/>
              </a:prstGeom>
              <a:noFill/>
              <a:ln>
                <a:noFill/>
              </a:ln>
            </p:spPr>
            <p:txBody>
              <a:bodyPr wrap="square" rtlCol="0">
                <a:spAutoFit/>
              </a:bodyPr>
              <a:lstStyle/>
              <a:p>
                <a:pPr defTabSz="685800"/>
                <a:r>
                  <a:rPr lang="en-US" sz="1000" dirty="0">
                    <a:solidFill>
                      <a:srgbClr val="283446">
                        <a:lumMod val="75000"/>
                        <a:lumOff val="25000"/>
                      </a:srgbClr>
                    </a:solidFill>
                    <a:latin typeface="Franklin Gothic Book" panose="020B0503020102020204"/>
                    <a:cs typeface="Arial" panose="020B0604020202020204" pitchFamily="34" charset="0"/>
                  </a:rPr>
                  <a:t>Awareness of gender disparities in health &amp; behavioral health disorders for women</a:t>
                </a:r>
              </a:p>
              <a:p>
                <a:pPr defTabSz="685800"/>
                <a:endParaRPr lang="en-US" sz="1000" dirty="0">
                  <a:solidFill>
                    <a:srgbClr val="283446">
                      <a:lumMod val="50000"/>
                      <a:lumOff val="50000"/>
                    </a:srgbClr>
                  </a:solidFill>
                  <a:latin typeface="Arial" panose="020B0604020202020204" pitchFamily="34" charset="0"/>
                  <a:cs typeface="Arial" panose="020B0604020202020204" pitchFamily="34" charset="0"/>
                </a:endParaRPr>
              </a:p>
            </p:txBody>
          </p:sp>
        </p:grpSp>
        <p:sp>
          <p:nvSpPr>
            <p:cNvPr id="61" name="Dreptunghi 60"/>
            <p:cNvSpPr/>
            <p:nvPr/>
          </p:nvSpPr>
          <p:spPr>
            <a:xfrm>
              <a:off x="5715000" y="1610498"/>
              <a:ext cx="35548" cy="1124325"/>
            </a:xfrm>
            <a:prstGeom prst="rect">
              <a:avLst/>
            </a:prstGeom>
            <a:solidFill>
              <a:schemeClr val="accent1"/>
            </a:solidFill>
            <a:ln w="12700">
              <a:noFill/>
            </a:ln>
            <a:effectLst>
              <a:outerShdw blurRad="711200" dist="342900" dir="3900000" sx="107000" sy="107000" algn="ctr" rotWithShape="0">
                <a:srgbClr val="000000">
                  <a:alpha val="59000"/>
                </a:srgbClr>
              </a:outerShdw>
            </a:effec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grpSp>
      <p:grpSp>
        <p:nvGrpSpPr>
          <p:cNvPr id="54" name="Group 53"/>
          <p:cNvGrpSpPr/>
          <p:nvPr/>
        </p:nvGrpSpPr>
        <p:grpSpPr>
          <a:xfrm>
            <a:off x="7276199" y="2305302"/>
            <a:ext cx="1341861" cy="1697170"/>
            <a:chOff x="7046707" y="1442376"/>
            <a:chExt cx="1341861" cy="1697170"/>
          </a:xfrm>
        </p:grpSpPr>
        <p:grpSp>
          <p:nvGrpSpPr>
            <p:cNvPr id="62" name="Grupare 61"/>
            <p:cNvGrpSpPr/>
            <p:nvPr/>
          </p:nvGrpSpPr>
          <p:grpSpPr>
            <a:xfrm>
              <a:off x="7117821" y="1442376"/>
              <a:ext cx="1270747" cy="1697170"/>
              <a:chOff x="710453" y="942441"/>
              <a:chExt cx="1600200" cy="2137181"/>
            </a:xfrm>
          </p:grpSpPr>
          <p:sp>
            <p:nvSpPr>
              <p:cNvPr id="63" name="CasetăText 62"/>
              <p:cNvSpPr txBox="1"/>
              <p:nvPr/>
            </p:nvSpPr>
            <p:spPr>
              <a:xfrm>
                <a:off x="710453" y="942441"/>
                <a:ext cx="1373122" cy="581357"/>
              </a:xfrm>
              <a:prstGeom prst="rect">
                <a:avLst/>
              </a:prstGeom>
              <a:noFill/>
              <a:ln>
                <a:noFill/>
              </a:ln>
            </p:spPr>
            <p:txBody>
              <a:bodyPr wrap="square" rtlCol="0">
                <a:spAutoFit/>
              </a:bodyPr>
              <a:lstStyle/>
              <a:p>
                <a:pPr defTabSz="685800"/>
                <a:r>
                  <a:rPr lang="en-US" sz="1200" b="1" dirty="0">
                    <a:solidFill>
                      <a:srgbClr val="283446">
                        <a:lumMod val="75000"/>
                        <a:lumOff val="25000"/>
                      </a:srgbClr>
                    </a:solidFill>
                    <a:latin typeface="Franklin Gothic Medium" panose="020B0603020102020204"/>
                    <a:cs typeface="Arial" panose="020B0604020202020204" pitchFamily="34" charset="0"/>
                  </a:rPr>
                  <a:t>Etiology &amp; Presentation</a:t>
                </a:r>
              </a:p>
            </p:txBody>
          </p:sp>
          <p:sp>
            <p:nvSpPr>
              <p:cNvPr id="64" name="CasetăText 63"/>
              <p:cNvSpPr txBox="1"/>
              <p:nvPr/>
            </p:nvSpPr>
            <p:spPr>
              <a:xfrm>
                <a:off x="710453" y="1413066"/>
                <a:ext cx="1600200" cy="1666556"/>
              </a:xfrm>
              <a:prstGeom prst="rect">
                <a:avLst/>
              </a:prstGeom>
              <a:noFill/>
              <a:ln>
                <a:noFill/>
              </a:ln>
            </p:spPr>
            <p:txBody>
              <a:bodyPr wrap="square" rtlCol="0">
                <a:spAutoFit/>
              </a:bodyPr>
              <a:lstStyle/>
              <a:p>
                <a:pPr defTabSz="685800"/>
                <a:r>
                  <a:rPr lang="en-US" sz="1000" dirty="0">
                    <a:solidFill>
                      <a:srgbClr val="283446">
                        <a:lumMod val="75000"/>
                        <a:lumOff val="25000"/>
                      </a:srgbClr>
                    </a:solidFill>
                    <a:latin typeface="Franklin Gothic Book" panose="020B0503020102020204"/>
                    <a:cs typeface="Arial" panose="020B0604020202020204" pitchFamily="34" charset="0"/>
                  </a:rPr>
                  <a:t>Gender may impact the presentation of psychological disorders, the etiology or the provider’s perception</a:t>
                </a:r>
              </a:p>
              <a:p>
                <a:pPr defTabSz="685800"/>
                <a:endParaRPr lang="en-US" sz="1000" dirty="0">
                  <a:solidFill>
                    <a:srgbClr val="283446">
                      <a:lumMod val="50000"/>
                      <a:lumOff val="50000"/>
                    </a:srgbClr>
                  </a:solidFill>
                  <a:latin typeface="Arial" panose="020B0604020202020204" pitchFamily="34" charset="0"/>
                  <a:cs typeface="Arial" panose="020B0604020202020204" pitchFamily="34" charset="0"/>
                </a:endParaRPr>
              </a:p>
            </p:txBody>
          </p:sp>
        </p:grpSp>
        <p:sp>
          <p:nvSpPr>
            <p:cNvPr id="65" name="Dreptunghi 64"/>
            <p:cNvSpPr/>
            <p:nvPr/>
          </p:nvSpPr>
          <p:spPr>
            <a:xfrm>
              <a:off x="7046707" y="1610498"/>
              <a:ext cx="35548" cy="1124325"/>
            </a:xfrm>
            <a:prstGeom prst="rect">
              <a:avLst/>
            </a:prstGeom>
            <a:solidFill>
              <a:schemeClr val="accent1">
                <a:lumMod val="75000"/>
              </a:schemeClr>
            </a:solidFill>
            <a:ln w="12700">
              <a:noFill/>
            </a:ln>
            <a:effectLst>
              <a:outerShdw blurRad="711200" dist="342900" dir="3900000" sx="107000" sy="107000" algn="ctr" rotWithShape="0">
                <a:srgbClr val="000000">
                  <a:alpha val="59000"/>
                </a:srgbClr>
              </a:outerShdw>
            </a:effec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grpSp>
      <p:grpSp>
        <p:nvGrpSpPr>
          <p:cNvPr id="74" name="Group 73"/>
          <p:cNvGrpSpPr/>
          <p:nvPr/>
        </p:nvGrpSpPr>
        <p:grpSpPr>
          <a:xfrm>
            <a:off x="5745397" y="3748847"/>
            <a:ext cx="1528853" cy="1928353"/>
            <a:chOff x="5730240" y="2966006"/>
            <a:chExt cx="1528852" cy="1928354"/>
          </a:xfrm>
        </p:grpSpPr>
        <p:grpSp>
          <p:nvGrpSpPr>
            <p:cNvPr id="66" name="Grupare 65"/>
            <p:cNvGrpSpPr/>
            <p:nvPr/>
          </p:nvGrpSpPr>
          <p:grpSpPr>
            <a:xfrm>
              <a:off x="5793819" y="2966006"/>
              <a:ext cx="1465273" cy="1928354"/>
              <a:chOff x="700964" y="885586"/>
              <a:chExt cx="1845159" cy="2428294"/>
            </a:xfrm>
          </p:grpSpPr>
          <p:sp>
            <p:nvSpPr>
              <p:cNvPr id="67" name="CasetăText 66"/>
              <p:cNvSpPr txBox="1"/>
              <p:nvPr/>
            </p:nvSpPr>
            <p:spPr>
              <a:xfrm>
                <a:off x="718223" y="885586"/>
                <a:ext cx="1768301" cy="581355"/>
              </a:xfrm>
              <a:prstGeom prst="rect">
                <a:avLst/>
              </a:prstGeom>
              <a:noFill/>
              <a:ln>
                <a:noFill/>
              </a:ln>
            </p:spPr>
            <p:txBody>
              <a:bodyPr wrap="square" rtlCol="0">
                <a:spAutoFit/>
              </a:bodyPr>
              <a:lstStyle/>
              <a:p>
                <a:pPr defTabSz="685800"/>
                <a:r>
                  <a:rPr lang="en-US" sz="1200" b="1" dirty="0">
                    <a:solidFill>
                      <a:srgbClr val="283446">
                        <a:lumMod val="75000"/>
                        <a:lumOff val="25000"/>
                      </a:srgbClr>
                    </a:solidFill>
                    <a:latin typeface="Franklin Gothic Medium" panose="020B0603020102020204"/>
                    <a:cs typeface="Arial" panose="020B0604020202020204" pitchFamily="34" charset="0"/>
                  </a:rPr>
                  <a:t>Reproductive Behavioral Health</a:t>
                </a:r>
              </a:p>
            </p:txBody>
          </p:sp>
          <p:sp>
            <p:nvSpPr>
              <p:cNvPr id="68" name="CasetăText 67"/>
              <p:cNvSpPr txBox="1"/>
              <p:nvPr/>
            </p:nvSpPr>
            <p:spPr>
              <a:xfrm>
                <a:off x="700964" y="1453543"/>
                <a:ext cx="1845159" cy="1860337"/>
              </a:xfrm>
              <a:prstGeom prst="rect">
                <a:avLst/>
              </a:prstGeom>
              <a:noFill/>
              <a:ln>
                <a:noFill/>
              </a:ln>
            </p:spPr>
            <p:txBody>
              <a:bodyPr wrap="square" rtlCol="0">
                <a:spAutoFit/>
              </a:bodyPr>
              <a:lstStyle/>
              <a:p>
                <a:pPr defTabSz="685800"/>
                <a:r>
                  <a:rPr lang="en-US" sz="1000" dirty="0">
                    <a:solidFill>
                      <a:srgbClr val="283446">
                        <a:lumMod val="75000"/>
                        <a:lumOff val="25000"/>
                      </a:srgbClr>
                    </a:solidFill>
                    <a:latin typeface="Franklin Gothic Book" panose="020B0503020102020204"/>
                    <a:cs typeface="Arial" panose="020B0604020202020204" pitchFamily="34" charset="0"/>
                  </a:rPr>
                  <a:t>Reproductive factors may play a role as women experience anxiety/depression post partum or psychological distress in response to physical changes  </a:t>
                </a:r>
              </a:p>
              <a:p>
                <a:pPr defTabSz="685800"/>
                <a:endParaRPr lang="en-US" sz="1000" dirty="0">
                  <a:solidFill>
                    <a:srgbClr val="283446">
                      <a:lumMod val="50000"/>
                      <a:lumOff val="50000"/>
                    </a:srgbClr>
                  </a:solidFill>
                  <a:latin typeface="Arial" panose="020B0604020202020204" pitchFamily="34" charset="0"/>
                  <a:cs typeface="Arial" panose="020B0604020202020204" pitchFamily="34" charset="0"/>
                </a:endParaRPr>
              </a:p>
            </p:txBody>
          </p:sp>
        </p:grpSp>
        <p:sp>
          <p:nvSpPr>
            <p:cNvPr id="69" name="Dreptunghi 68"/>
            <p:cNvSpPr/>
            <p:nvPr/>
          </p:nvSpPr>
          <p:spPr>
            <a:xfrm>
              <a:off x="5730240" y="3179277"/>
              <a:ext cx="35548" cy="1124325"/>
            </a:xfrm>
            <a:prstGeom prst="rect">
              <a:avLst/>
            </a:prstGeom>
            <a:solidFill>
              <a:schemeClr val="accent4"/>
            </a:solidFill>
            <a:ln w="12700">
              <a:noFill/>
            </a:ln>
            <a:effectLst>
              <a:outerShdw blurRad="711200" dist="342900" dir="3900000" sx="107000" sy="107000" algn="ctr" rotWithShape="0">
                <a:srgbClr val="000000">
                  <a:alpha val="59000"/>
                </a:srgbClr>
              </a:outerShdw>
            </a:effectLst>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grpSp>
      <p:grpSp>
        <p:nvGrpSpPr>
          <p:cNvPr id="79" name="Group 78"/>
          <p:cNvGrpSpPr/>
          <p:nvPr/>
        </p:nvGrpSpPr>
        <p:grpSpPr>
          <a:xfrm>
            <a:off x="7274249" y="3807768"/>
            <a:ext cx="1341861" cy="1646397"/>
            <a:chOff x="7061947" y="2966933"/>
            <a:chExt cx="1341861" cy="1646397"/>
          </a:xfrm>
        </p:grpSpPr>
        <p:grpSp>
          <p:nvGrpSpPr>
            <p:cNvPr id="70" name="Grupare 69"/>
            <p:cNvGrpSpPr/>
            <p:nvPr/>
          </p:nvGrpSpPr>
          <p:grpSpPr>
            <a:xfrm>
              <a:off x="7133061" y="2966933"/>
              <a:ext cx="1270747" cy="1646397"/>
              <a:chOff x="710453" y="886754"/>
              <a:chExt cx="1600200" cy="2073242"/>
            </a:xfrm>
          </p:grpSpPr>
          <p:sp>
            <p:nvSpPr>
              <p:cNvPr id="71" name="CasetăText 70"/>
              <p:cNvSpPr txBox="1"/>
              <p:nvPr/>
            </p:nvSpPr>
            <p:spPr>
              <a:xfrm>
                <a:off x="732992" y="886754"/>
                <a:ext cx="1406510" cy="813899"/>
              </a:xfrm>
              <a:prstGeom prst="rect">
                <a:avLst/>
              </a:prstGeom>
              <a:noFill/>
              <a:ln>
                <a:noFill/>
              </a:ln>
            </p:spPr>
            <p:txBody>
              <a:bodyPr wrap="square" rtlCol="0">
                <a:spAutoFit/>
              </a:bodyPr>
              <a:lstStyle/>
              <a:p>
                <a:pPr defTabSz="685800"/>
                <a:r>
                  <a:rPr lang="en-US" sz="1200" b="1" dirty="0">
                    <a:solidFill>
                      <a:srgbClr val="283446">
                        <a:lumMod val="75000"/>
                        <a:lumOff val="25000"/>
                      </a:srgbClr>
                    </a:solidFill>
                    <a:latin typeface="Franklin Gothic Medium" panose="020B0603020102020204"/>
                    <a:cs typeface="Arial" panose="020B0604020202020204" pitchFamily="34" charset="0"/>
                  </a:rPr>
                  <a:t>Trauma-Informed Care</a:t>
                </a:r>
              </a:p>
            </p:txBody>
          </p:sp>
          <p:sp>
            <p:nvSpPr>
              <p:cNvPr id="72" name="CasetăText 71"/>
              <p:cNvSpPr txBox="1"/>
              <p:nvPr/>
            </p:nvSpPr>
            <p:spPr>
              <a:xfrm>
                <a:off x="710453" y="1487227"/>
                <a:ext cx="1600200" cy="1472769"/>
              </a:xfrm>
              <a:prstGeom prst="rect">
                <a:avLst/>
              </a:prstGeom>
              <a:noFill/>
              <a:ln>
                <a:noFill/>
              </a:ln>
            </p:spPr>
            <p:txBody>
              <a:bodyPr wrap="square" rtlCol="0">
                <a:spAutoFit/>
              </a:bodyPr>
              <a:lstStyle/>
              <a:p>
                <a:pPr defTabSz="685800"/>
                <a:r>
                  <a:rPr lang="en-US" sz="1000" dirty="0">
                    <a:solidFill>
                      <a:srgbClr val="283446">
                        <a:lumMod val="75000"/>
                        <a:lumOff val="25000"/>
                      </a:srgbClr>
                    </a:solidFill>
                    <a:latin typeface="Franklin Gothic Book" panose="020B0503020102020204"/>
                    <a:cs typeface="Arial" panose="020B0604020202020204" pitchFamily="34" charset="0"/>
                  </a:rPr>
                  <a:t>Given the high rates of trauma among military populations such as combat and interpersonal violence</a:t>
                </a:r>
              </a:p>
              <a:p>
                <a:pPr defTabSz="685800"/>
                <a:endParaRPr lang="en-US" sz="1000" dirty="0">
                  <a:solidFill>
                    <a:srgbClr val="283446">
                      <a:lumMod val="50000"/>
                      <a:lumOff val="50000"/>
                    </a:srgbClr>
                  </a:solidFill>
                  <a:latin typeface="Arial" panose="020B0604020202020204" pitchFamily="34" charset="0"/>
                  <a:cs typeface="Arial" panose="020B0604020202020204" pitchFamily="34" charset="0"/>
                </a:endParaRPr>
              </a:p>
            </p:txBody>
          </p:sp>
        </p:grpSp>
        <p:sp>
          <p:nvSpPr>
            <p:cNvPr id="73" name="Dreptunghi 72"/>
            <p:cNvSpPr/>
            <p:nvPr/>
          </p:nvSpPr>
          <p:spPr>
            <a:xfrm>
              <a:off x="7061947" y="3179277"/>
              <a:ext cx="35548" cy="1124325"/>
            </a:xfrm>
            <a:prstGeom prst="rect">
              <a:avLst/>
            </a:prstGeom>
            <a:solidFill>
              <a:schemeClr val="accent6">
                <a:lumMod val="50000"/>
              </a:schemeClr>
            </a:solidFill>
            <a:ln w="12700">
              <a:noFill/>
            </a:ln>
          </p:spPr>
          <p:txBody>
            <a:bodyPr vert="horz" wrap="square" lIns="91440" tIns="45720" rIns="91440" bIns="45720" numCol="1" anchor="t" anchorCtr="0" compatLnSpc="1">
              <a:prstTxWarp prst="textNoShape">
                <a:avLst/>
              </a:prstTxWarp>
            </a:bodyPr>
            <a:lstStyle/>
            <a:p>
              <a:pPr defTabSz="685800"/>
              <a:endParaRPr lang="en-US">
                <a:solidFill>
                  <a:srgbClr val="283446"/>
                </a:solidFill>
                <a:latin typeface="Franklin Gothic Book" panose="020B0503020102020204"/>
              </a:endParaRPr>
            </a:p>
          </p:txBody>
        </p:sp>
      </p:grpSp>
      <p:sp>
        <p:nvSpPr>
          <p:cNvPr id="80" name="TextBox 79">
            <a:extLst>
              <a:ext uri="{FF2B5EF4-FFF2-40B4-BE49-F238E27FC236}">
                <a16:creationId xmlns:a16="http://schemas.microsoft.com/office/drawing/2014/main" id="{3D353A69-2A6B-EFC4-0944-BE4FB7973369}"/>
              </a:ext>
            </a:extLst>
          </p:cNvPr>
          <p:cNvSpPr txBox="1"/>
          <p:nvPr/>
        </p:nvSpPr>
        <p:spPr>
          <a:xfrm>
            <a:off x="4185914" y="5227366"/>
            <a:ext cx="1981200" cy="276999"/>
          </a:xfrm>
          <a:prstGeom prst="rect">
            <a:avLst/>
          </a:prstGeom>
          <a:noFill/>
        </p:spPr>
        <p:txBody>
          <a:bodyPr wrap="square" rtlCol="0">
            <a:spAutoFit/>
          </a:bodyPr>
          <a:lstStyle/>
          <a:p>
            <a:pPr defTabSz="914378"/>
            <a:r>
              <a:rPr lang="en-US" sz="1200" dirty="0">
                <a:solidFill>
                  <a:srgbClr val="283446"/>
                </a:solidFill>
                <a:latin typeface="Franklin Gothic Book" panose="020B0503020102020204"/>
              </a:rPr>
              <a:t>(Hoffmeyer, 2023)</a:t>
            </a:r>
          </a:p>
        </p:txBody>
      </p:sp>
      <p:sp>
        <p:nvSpPr>
          <p:cNvPr id="50" name="TextBox 49">
            <a:extLst>
              <a:ext uri="{FF2B5EF4-FFF2-40B4-BE49-F238E27FC236}">
                <a16:creationId xmlns:a16="http://schemas.microsoft.com/office/drawing/2014/main" id="{D8FBD423-06B5-47AF-F0B5-30FFF924F73B}"/>
              </a:ext>
            </a:extLst>
          </p:cNvPr>
          <p:cNvSpPr txBox="1"/>
          <p:nvPr/>
        </p:nvSpPr>
        <p:spPr>
          <a:xfrm>
            <a:off x="28156" y="925707"/>
            <a:ext cx="4570743" cy="300082"/>
          </a:xfrm>
          <a:prstGeom prst="rect">
            <a:avLst/>
          </a:prstGeom>
          <a:noFill/>
        </p:spPr>
        <p:txBody>
          <a:bodyPr wrap="square">
            <a:spAutoFit/>
          </a:bodyPr>
          <a:lstStyle/>
          <a:p>
            <a:pPr defTabSz="914378"/>
            <a:fld id="{B263A81A-881C-4E24-83E5-F09FE99356E4}" type="slidenum">
              <a:rPr lang="en-US" sz="1350">
                <a:solidFill>
                  <a:prstClr val="black">
                    <a:tint val="75000"/>
                  </a:prstClr>
                </a:solidFill>
                <a:latin typeface="Franklin Gothic Book" panose="020B0503020102020204"/>
              </a:rPr>
              <a:pPr defTabSz="914378"/>
              <a:t>25</a:t>
            </a:fld>
            <a:endParaRPr lang="en-US" sz="1350" dirty="0">
              <a:solidFill>
                <a:prstClr val="black">
                  <a:tint val="75000"/>
                </a:prstClr>
              </a:solidFill>
              <a:latin typeface="Franklin Gothic Book" panose="020B0503020102020204"/>
            </a:endParaRPr>
          </a:p>
        </p:txBody>
      </p:sp>
    </p:spTree>
    <p:extLst>
      <p:ext uri="{BB962C8B-B14F-4D97-AF65-F5344CB8AC3E}">
        <p14:creationId xmlns:p14="http://schemas.microsoft.com/office/powerpoint/2010/main" val="158412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Disparities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905000"/>
            <a:ext cx="5615960" cy="3505200"/>
          </a:xfrm>
        </p:spPr>
      </p:pic>
      <p:sp>
        <p:nvSpPr>
          <p:cNvPr id="5" name="TextBox 4"/>
          <p:cNvSpPr txBox="1"/>
          <p:nvPr/>
        </p:nvSpPr>
        <p:spPr>
          <a:xfrm>
            <a:off x="4953001" y="5199162"/>
            <a:ext cx="4029615" cy="307777"/>
          </a:xfrm>
          <a:prstGeom prst="rect">
            <a:avLst/>
          </a:prstGeom>
          <a:noFill/>
        </p:spPr>
        <p:txBody>
          <a:bodyPr wrap="square" rtlCol="0">
            <a:spAutoFit/>
          </a:bodyPr>
          <a:lstStyle/>
          <a:p>
            <a:pPr defTabSz="914378"/>
            <a:r>
              <a:rPr lang="en-US" sz="1400" dirty="0">
                <a:solidFill>
                  <a:srgbClr val="283446"/>
                </a:solidFill>
                <a:latin typeface="Franklin Gothic Book" panose="020B0503020102020204"/>
              </a:rPr>
              <a:t>(Armed Forces Health Surveillance Center, 2021)</a:t>
            </a:r>
          </a:p>
        </p:txBody>
      </p:sp>
      <p:sp>
        <p:nvSpPr>
          <p:cNvPr id="3" name="Rectangle 2"/>
          <p:cNvSpPr/>
          <p:nvPr/>
        </p:nvSpPr>
        <p:spPr>
          <a:xfrm>
            <a:off x="6927" y="869374"/>
            <a:ext cx="319318"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6</a:t>
            </a:r>
          </a:p>
        </p:txBody>
      </p:sp>
    </p:spTree>
    <p:extLst>
      <p:ext uri="{BB962C8B-B14F-4D97-AF65-F5344CB8AC3E}">
        <p14:creationId xmlns:p14="http://schemas.microsoft.com/office/powerpoint/2010/main" val="3663201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Disparities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856508"/>
            <a:ext cx="5615960" cy="3505200"/>
          </a:xfrm>
        </p:spPr>
      </p:pic>
      <p:sp>
        <p:nvSpPr>
          <p:cNvPr id="5" name="TextBox 4"/>
          <p:cNvSpPr txBox="1"/>
          <p:nvPr/>
        </p:nvSpPr>
        <p:spPr>
          <a:xfrm>
            <a:off x="6477000" y="2133600"/>
            <a:ext cx="2209800" cy="1631216"/>
          </a:xfrm>
          <a:prstGeom prst="rect">
            <a:avLst/>
          </a:prstGeom>
          <a:noFill/>
        </p:spPr>
        <p:txBody>
          <a:bodyPr wrap="square" rtlCol="0">
            <a:spAutoFit/>
          </a:bodyPr>
          <a:lstStyle/>
          <a:p>
            <a:pPr defTabSz="914378"/>
            <a:r>
              <a:rPr lang="en-US" sz="2000" b="1" dirty="0">
                <a:solidFill>
                  <a:srgbClr val="0070C0"/>
                </a:solidFill>
                <a:latin typeface="Franklin Gothic Book" panose="020B0503020102020204"/>
              </a:rPr>
              <a:t>Women have nearly double:</a:t>
            </a:r>
          </a:p>
          <a:p>
            <a:pPr marL="285743" indent="-285743" defTabSz="914378">
              <a:buFont typeface="Wingdings" panose="05000000000000000000" pitchFamily="2" charset="2"/>
              <a:buChar char="ü"/>
            </a:pPr>
            <a:r>
              <a:rPr lang="en-US" sz="2000" b="1" dirty="0">
                <a:solidFill>
                  <a:srgbClr val="0070C0"/>
                </a:solidFill>
                <a:latin typeface="Franklin Gothic Book" panose="020B0503020102020204"/>
              </a:rPr>
              <a:t>Adjustment D/O</a:t>
            </a:r>
          </a:p>
          <a:p>
            <a:pPr marL="285743" indent="-285743" defTabSz="914378">
              <a:buFont typeface="Wingdings" panose="05000000000000000000" pitchFamily="2" charset="2"/>
              <a:buChar char="ü"/>
            </a:pPr>
            <a:r>
              <a:rPr lang="en-US" sz="2000" b="1" dirty="0">
                <a:solidFill>
                  <a:srgbClr val="0070C0"/>
                </a:solidFill>
                <a:latin typeface="Franklin Gothic Book" panose="020B0503020102020204"/>
              </a:rPr>
              <a:t>Anxiety D/O</a:t>
            </a:r>
          </a:p>
          <a:p>
            <a:pPr marL="285743" indent="-285743" defTabSz="914378">
              <a:buFont typeface="Wingdings" panose="05000000000000000000" pitchFamily="2" charset="2"/>
              <a:buChar char="ü"/>
            </a:pPr>
            <a:r>
              <a:rPr lang="en-US" sz="2000" b="1" dirty="0">
                <a:solidFill>
                  <a:srgbClr val="0070C0"/>
                </a:solidFill>
                <a:latin typeface="Franklin Gothic Book" panose="020B0503020102020204"/>
              </a:rPr>
              <a:t>Depressive D/O</a:t>
            </a:r>
          </a:p>
        </p:txBody>
      </p:sp>
      <p:sp>
        <p:nvSpPr>
          <p:cNvPr id="6" name="TextBox 5"/>
          <p:cNvSpPr txBox="1"/>
          <p:nvPr/>
        </p:nvSpPr>
        <p:spPr>
          <a:xfrm>
            <a:off x="5257800" y="5207821"/>
            <a:ext cx="3886200" cy="307777"/>
          </a:xfrm>
          <a:prstGeom prst="rect">
            <a:avLst/>
          </a:prstGeom>
          <a:noFill/>
        </p:spPr>
        <p:txBody>
          <a:bodyPr wrap="square" rtlCol="0">
            <a:spAutoFit/>
          </a:bodyPr>
          <a:lstStyle/>
          <a:p>
            <a:pPr defTabSz="914378"/>
            <a:r>
              <a:rPr lang="en-US" sz="1400" dirty="0">
                <a:solidFill>
                  <a:srgbClr val="283446"/>
                </a:solidFill>
                <a:latin typeface="Franklin Gothic Book" panose="020B0503020102020204"/>
              </a:rPr>
              <a:t>(Armed Forces Health Surveillance Center, 2021)</a:t>
            </a:r>
          </a:p>
        </p:txBody>
      </p:sp>
      <p:sp>
        <p:nvSpPr>
          <p:cNvPr id="3" name="Rectangle 2"/>
          <p:cNvSpPr/>
          <p:nvPr/>
        </p:nvSpPr>
        <p:spPr>
          <a:xfrm>
            <a:off x="0" y="857251"/>
            <a:ext cx="319318"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6</a:t>
            </a:r>
          </a:p>
        </p:txBody>
      </p:sp>
    </p:spTree>
    <p:extLst>
      <p:ext uri="{BB962C8B-B14F-4D97-AF65-F5344CB8AC3E}">
        <p14:creationId xmlns:p14="http://schemas.microsoft.com/office/powerpoint/2010/main" val="1187171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Disparities</a:t>
            </a:r>
          </a:p>
        </p:txBody>
      </p:sp>
      <p:sp>
        <p:nvSpPr>
          <p:cNvPr id="4" name="Content Placeholder 3"/>
          <p:cNvSpPr>
            <a:spLocks noGrp="1"/>
          </p:cNvSpPr>
          <p:nvPr>
            <p:ph sz="half" idx="1"/>
          </p:nvPr>
        </p:nvSpPr>
        <p:spPr/>
        <p:txBody>
          <a:bodyPr/>
          <a:lstStyle/>
          <a:p>
            <a:pPr marL="0" indent="0" algn="ctr">
              <a:buNone/>
            </a:pPr>
            <a:r>
              <a:rPr lang="en-US" b="1" dirty="0"/>
              <a:t>Unwanted Sexual Contact	</a:t>
            </a:r>
            <a:r>
              <a:rPr lang="en-US" dirty="0"/>
              <a:t>	</a:t>
            </a:r>
          </a:p>
        </p:txBody>
      </p:sp>
      <p:sp>
        <p:nvSpPr>
          <p:cNvPr id="5" name="Content Placeholder 4"/>
          <p:cNvSpPr>
            <a:spLocks noGrp="1"/>
          </p:cNvSpPr>
          <p:nvPr>
            <p:ph sz="half" idx="2"/>
          </p:nvPr>
        </p:nvSpPr>
        <p:spPr/>
        <p:txBody>
          <a:bodyPr/>
          <a:lstStyle/>
          <a:p>
            <a:pPr marL="0" indent="0" algn="ctr">
              <a:buNone/>
            </a:pPr>
            <a:r>
              <a:rPr lang="en-US" b="1" dirty="0"/>
              <a:t>                Sexual Harassment</a:t>
            </a:r>
          </a:p>
          <a:p>
            <a:pPr marL="0" indent="0" algn="ctr">
              <a:buNone/>
            </a:pP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92" y="2971800"/>
            <a:ext cx="4331751" cy="1905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831" y="2902624"/>
            <a:ext cx="4038599" cy="1974176"/>
          </a:xfrm>
          <a:prstGeom prst="rect">
            <a:avLst/>
          </a:prstGeom>
        </p:spPr>
      </p:pic>
      <p:sp>
        <p:nvSpPr>
          <p:cNvPr id="8" name="Rectangle 7"/>
          <p:cNvSpPr/>
          <p:nvPr/>
        </p:nvSpPr>
        <p:spPr>
          <a:xfrm>
            <a:off x="4679373" y="4825120"/>
            <a:ext cx="422288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9" name="TextBox 8"/>
          <p:cNvSpPr txBox="1"/>
          <p:nvPr/>
        </p:nvSpPr>
        <p:spPr>
          <a:xfrm>
            <a:off x="4038600" y="5105401"/>
            <a:ext cx="5105400" cy="307777"/>
          </a:xfrm>
          <a:prstGeom prst="rect">
            <a:avLst/>
          </a:prstGeom>
          <a:noFill/>
        </p:spPr>
        <p:txBody>
          <a:bodyPr wrap="square" rtlCol="0">
            <a:spAutoFit/>
          </a:bodyPr>
          <a:lstStyle/>
          <a:p>
            <a:pPr defTabSz="914378"/>
            <a:r>
              <a:rPr lang="en-US" sz="1400" dirty="0">
                <a:solidFill>
                  <a:srgbClr val="283446"/>
                </a:solidFill>
                <a:latin typeface="Franklin Gothic Book" panose="020B0503020102020204"/>
              </a:rPr>
              <a:t>(DoD Sexual Assault Prevention and Response Office, 2021)</a:t>
            </a:r>
          </a:p>
        </p:txBody>
      </p:sp>
      <p:sp>
        <p:nvSpPr>
          <p:cNvPr id="10" name="Rectangle 9"/>
          <p:cNvSpPr/>
          <p:nvPr/>
        </p:nvSpPr>
        <p:spPr>
          <a:xfrm>
            <a:off x="42120" y="875208"/>
            <a:ext cx="319318"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7</a:t>
            </a:r>
          </a:p>
        </p:txBody>
      </p:sp>
    </p:spTree>
    <p:extLst>
      <p:ext uri="{BB962C8B-B14F-4D97-AF65-F5344CB8AC3E}">
        <p14:creationId xmlns:p14="http://schemas.microsoft.com/office/powerpoint/2010/main" val="3531464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Comparable Civilian Data</a:t>
            </a:r>
          </a:p>
        </p:txBody>
      </p:sp>
      <p:sp>
        <p:nvSpPr>
          <p:cNvPr id="3" name="Content Placeholder 2"/>
          <p:cNvSpPr>
            <a:spLocks noGrp="1"/>
          </p:cNvSpPr>
          <p:nvPr>
            <p:ph sz="half" idx="1"/>
          </p:nvPr>
        </p:nvSpPr>
        <p:spPr>
          <a:xfrm>
            <a:off x="609600" y="1981200"/>
            <a:ext cx="3886200" cy="3276600"/>
          </a:xfrm>
        </p:spPr>
        <p:txBody>
          <a:bodyPr>
            <a:normAutofit fontScale="92500"/>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17.6% of American civilian women have been sexually assaulted</a:t>
            </a:r>
          </a:p>
        </p:txBody>
      </p:sp>
      <p:sp>
        <p:nvSpPr>
          <p:cNvPr id="4" name="Content Placeholder 3"/>
          <p:cNvSpPr>
            <a:spLocks noGrp="1"/>
          </p:cNvSpPr>
          <p:nvPr>
            <p:ph sz="half" idx="2"/>
          </p:nvPr>
        </p:nvSpPr>
        <p:spPr/>
        <p:txBody>
          <a:bodyPr>
            <a:normAutofit fontScale="92500"/>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dirty="0"/>
              <a:t>3% of American civilian men have been sexually assaulted</a:t>
            </a:r>
          </a:p>
        </p:txBody>
      </p:sp>
      <p:sp>
        <p:nvSpPr>
          <p:cNvPr id="5" name="Rectangle 4"/>
          <p:cNvSpPr/>
          <p:nvPr/>
        </p:nvSpPr>
        <p:spPr>
          <a:xfrm>
            <a:off x="0" y="886692"/>
            <a:ext cx="319318"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8</a:t>
            </a:r>
          </a:p>
        </p:txBody>
      </p:sp>
      <p:graphicFrame>
        <p:nvGraphicFramePr>
          <p:cNvPr id="15" name="Chart 14"/>
          <p:cNvGraphicFramePr/>
          <p:nvPr/>
        </p:nvGraphicFramePr>
        <p:xfrm>
          <a:off x="457200" y="1835332"/>
          <a:ext cx="4038600" cy="25080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nvGraphicFramePr>
        <p:xfrm>
          <a:off x="4914900" y="1847850"/>
          <a:ext cx="3352800" cy="3714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616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A7376-1C1C-4BF0-A123-10137DB08127}"/>
              </a:ext>
            </a:extLst>
          </p:cNvPr>
          <p:cNvSpPr>
            <a:spLocks noGrp="1"/>
          </p:cNvSpPr>
          <p:nvPr>
            <p:ph sz="half" idx="1"/>
          </p:nvPr>
        </p:nvSpPr>
        <p:spPr/>
        <p:txBody>
          <a:bodyPr/>
          <a:lstStyle/>
          <a:p>
            <a:pPr marL="0" marR="0" indent="0">
              <a:lnSpc>
                <a:spcPct val="107000"/>
              </a:lnSpc>
              <a:spcBef>
                <a:spcPts val="0"/>
              </a:spcBef>
              <a:spcAft>
                <a:spcPts val="0"/>
              </a:spcAft>
              <a:buNone/>
            </a:pPr>
            <a:r>
              <a:rPr lang="en-US" sz="2300" dirty="0">
                <a:effectLst/>
                <a:latin typeface="+mn-lt"/>
                <a:ea typeface="Calibri" panose="020F0502020204030204" pitchFamily="34" charset="0"/>
                <a:cs typeface="Times New Roman" panose="02020603050405020304" pitchFamily="18" charset="0"/>
              </a:rPr>
              <a:t>Following this session, the participants will be able to:</a:t>
            </a:r>
          </a:p>
          <a:p>
            <a:pPr marL="0" marR="0" indent="0">
              <a:lnSpc>
                <a:spcPct val="107000"/>
              </a:lnSpc>
              <a:spcBef>
                <a:spcPts val="0"/>
              </a:spcBef>
              <a:spcAft>
                <a:spcPts val="0"/>
              </a:spcAft>
              <a:buNone/>
            </a:pPr>
            <a:endParaRPr lang="en-US" sz="2300" dirty="0">
              <a:latin typeface="+mn-lt"/>
              <a:ea typeface="Calibri" panose="020F0502020204030204" pitchFamily="34" charset="0"/>
              <a:cs typeface="Times New Roman" panose="02020603050405020304" pitchFamily="18" charset="0"/>
            </a:endParaRPr>
          </a:p>
          <a:p>
            <a:pPr>
              <a:lnSpc>
                <a:spcPct val="107000"/>
              </a:lnSpc>
              <a:spcBef>
                <a:spcPts val="0"/>
              </a:spcBef>
            </a:pPr>
            <a:r>
              <a:rPr lang="en-US" sz="2300" dirty="0">
                <a:effectLst/>
                <a:latin typeface="+mn-lt"/>
                <a:ea typeface="Calibri" panose="020F0502020204030204" pitchFamily="34" charset="0"/>
                <a:cs typeface="Times New Roman" panose="02020603050405020304" pitchFamily="18" charset="0"/>
              </a:rPr>
              <a:t>Identify key offices and structures within the Department that support women’s health policy, create clinical guidelines and facilitate clinical implementation of gender-sensitive care. </a:t>
            </a:r>
          </a:p>
          <a:p>
            <a:pPr marL="0" marR="0" indent="0">
              <a:lnSpc>
                <a:spcPct val="107000"/>
              </a:lnSpc>
              <a:spcBef>
                <a:spcPts val="0"/>
              </a:spcBef>
              <a:spcAft>
                <a:spcPts val="0"/>
              </a:spcAft>
              <a:buNone/>
            </a:pPr>
            <a:endParaRPr lang="en-US" sz="2300" dirty="0">
              <a:latin typeface="+mn-lt"/>
              <a:ea typeface="Calibri" panose="020F0502020204030204" pitchFamily="34" charset="0"/>
              <a:cs typeface="Times New Roman" panose="02020603050405020304" pitchFamily="18" charset="0"/>
            </a:endParaRPr>
          </a:p>
          <a:p>
            <a:pPr>
              <a:lnSpc>
                <a:spcPct val="107000"/>
              </a:lnSpc>
              <a:spcBef>
                <a:spcPts val="0"/>
              </a:spcBef>
            </a:pPr>
            <a:r>
              <a:rPr lang="en-US" sz="2300" dirty="0">
                <a:effectLst/>
                <a:latin typeface="+mn-lt"/>
                <a:ea typeface="Calibri" panose="020F0502020204030204" pitchFamily="34" charset="0"/>
                <a:cs typeface="Times New Roman" panose="02020603050405020304" pitchFamily="18" charset="0"/>
              </a:rPr>
              <a:t>Summarize Military Health System efforts to support gender-inclusive behavioral health. </a:t>
            </a:r>
          </a:p>
          <a:p>
            <a:pPr marL="0" marR="0" lvl="0" indent="0">
              <a:lnSpc>
                <a:spcPct val="107000"/>
              </a:lnSpc>
              <a:spcBef>
                <a:spcPts val="0"/>
              </a:spcBef>
              <a:spcAft>
                <a:spcPts val="0"/>
              </a:spcAft>
              <a:buNone/>
            </a:pPr>
            <a:endParaRPr lang="en-US" sz="2300" dirty="0">
              <a:latin typeface="+mn-lt"/>
              <a:ea typeface="Calibri" panose="020F0502020204030204" pitchFamily="34" charset="0"/>
              <a:cs typeface="Times New Roman" panose="02020603050405020304" pitchFamily="18" charset="0"/>
            </a:endParaRPr>
          </a:p>
          <a:p>
            <a:pPr>
              <a:lnSpc>
                <a:spcPct val="107000"/>
              </a:lnSpc>
              <a:spcBef>
                <a:spcPts val="0"/>
              </a:spcBef>
            </a:pPr>
            <a:r>
              <a:rPr lang="en-US" sz="2300" dirty="0">
                <a:effectLst/>
                <a:latin typeface="+mn-lt"/>
                <a:ea typeface="Calibri" panose="020F0502020204030204" pitchFamily="34" charset="0"/>
                <a:cs typeface="Times New Roman" panose="02020603050405020304" pitchFamily="18" charset="0"/>
              </a:rPr>
              <a:t>Discuss depth and breadth of military women’s health research at Uniformed Services University of Health Sciences.</a:t>
            </a:r>
          </a:p>
          <a:p>
            <a:pPr marL="0" marR="0" lvl="0" indent="0">
              <a:lnSpc>
                <a:spcPct val="107000"/>
              </a:lnSpc>
              <a:spcBef>
                <a:spcPts val="0"/>
              </a:spcBef>
              <a:spcAft>
                <a:spcPts val="0"/>
              </a:spcAft>
              <a:buNone/>
            </a:pPr>
            <a:endParaRPr lang="en-US" sz="2300" dirty="0">
              <a:latin typeface="+mn-lt"/>
              <a:ea typeface="Calibri" panose="020F0502020204030204" pitchFamily="34" charset="0"/>
              <a:cs typeface="Times New Roman" panose="02020603050405020304" pitchFamily="18" charset="0"/>
            </a:endParaRPr>
          </a:p>
          <a:p>
            <a:pPr>
              <a:lnSpc>
                <a:spcPct val="107000"/>
              </a:lnSpc>
              <a:spcBef>
                <a:spcPts val="0"/>
              </a:spcBef>
            </a:pPr>
            <a:r>
              <a:rPr lang="en-US" sz="2300" dirty="0">
                <a:effectLst/>
                <a:latin typeface="+mn-lt"/>
                <a:ea typeface="Calibri" panose="020F0502020204030204" pitchFamily="34" charset="0"/>
                <a:cs typeface="Times New Roman" panose="02020603050405020304" pitchFamily="18" charset="0"/>
              </a:rPr>
              <a:t>Describe initiatives and clinical updates to improve access and delivery of quality health care to female Service members and beneficiaries</a:t>
            </a:r>
            <a:r>
              <a:rPr lang="en-US" sz="2400" dirty="0">
                <a:effectLst/>
                <a:latin typeface="+mj-lt"/>
                <a:ea typeface="Calibri" panose="020F0502020204030204" pitchFamily="34" charset="0"/>
                <a:cs typeface="Times New Roman" panose="02020603050405020304" pitchFamily="18" charset="0"/>
              </a:rPr>
              <a:t>.</a:t>
            </a:r>
          </a:p>
          <a:p>
            <a:pPr marL="0" indent="0">
              <a:buNone/>
            </a:pP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6777533-E4B1-4877-9C17-EF96DA7245BF}"/>
              </a:ext>
            </a:extLst>
          </p:cNvPr>
          <p:cNvSpPr>
            <a:spLocks noGrp="1"/>
          </p:cNvSpPr>
          <p:nvPr>
            <p:ph type="body" sz="quarter" idx="12"/>
          </p:nvPr>
        </p:nvSpPr>
        <p:spPr/>
        <p:txBody>
          <a:bodyPr/>
          <a:lstStyle/>
          <a:p>
            <a:r>
              <a:rPr lang="en-US" dirty="0">
                <a:latin typeface="Arial" panose="020B0604020202020204" pitchFamily="34" charset="0"/>
                <a:cs typeface="Arial" panose="020B0604020202020204" pitchFamily="34" charset="0"/>
              </a:rPr>
              <a:t>Learning Objectives</a:t>
            </a:r>
          </a:p>
        </p:txBody>
      </p:sp>
      <p:sp>
        <p:nvSpPr>
          <p:cNvPr id="6" name="Slide Number Placeholder 5">
            <a:extLst>
              <a:ext uri="{FF2B5EF4-FFF2-40B4-BE49-F238E27FC236}">
                <a16:creationId xmlns:a16="http://schemas.microsoft.com/office/drawing/2014/main" id="{EB10F5E3-E92D-4C39-AF41-F3C78A58FE83}"/>
              </a:ext>
            </a:extLst>
          </p:cNvPr>
          <p:cNvSpPr>
            <a:spLocks noGrp="1"/>
          </p:cNvSpPr>
          <p:nvPr>
            <p:ph type="sldNum" sz="quarter" idx="4"/>
          </p:nvPr>
        </p:nvSpPr>
        <p:spPr/>
        <p:txBody>
          <a:bodyPr/>
          <a:lstStyle/>
          <a:p>
            <a:fld id="{97B7737E-97AF-4E16-A8AF-4F0F3C9784BD}" type="slidenum">
              <a:rPr lang="en-US" smtClean="0">
                <a:solidFill>
                  <a:srgbClr val="717171"/>
                </a:solidFill>
                <a:latin typeface="Arial" panose="020B0604020202020204" pitchFamily="34" charset="0"/>
                <a:cs typeface="Arial" panose="020B0604020202020204" pitchFamily="34" charset="0"/>
              </a:rPr>
              <a:pPr/>
              <a:t>3</a:t>
            </a:fld>
            <a:endParaRPr lang="en-US" dirty="0">
              <a:solidFill>
                <a:srgbClr val="71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472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Proportion of Service members disclosing sexual assault who are sexual minorities</a:t>
            </a:r>
          </a:p>
        </p:txBody>
      </p:sp>
      <p:sp>
        <p:nvSpPr>
          <p:cNvPr id="3" name="Content Placeholder 2"/>
          <p:cNvSpPr>
            <a:spLocks noGrp="1"/>
          </p:cNvSpPr>
          <p:nvPr>
            <p:ph idx="1"/>
          </p:nvPr>
        </p:nvSpPr>
        <p:spPr/>
        <p:txBody>
          <a:bodyPr/>
          <a:lstStyle/>
          <a:p>
            <a:pPr marL="0" indent="0">
              <a:buNone/>
            </a:pPr>
            <a:r>
              <a:rPr lang="en-US" dirty="0"/>
              <a:t>12% of the active-duty population did not endorse heterosexual identification</a:t>
            </a:r>
          </a:p>
          <a:p>
            <a:pPr marL="0" indent="0">
              <a:buNone/>
            </a:pPr>
            <a:endParaRPr lang="en-US" dirty="0"/>
          </a:p>
          <a:p>
            <a:pPr marL="0" indent="0">
              <a:buNone/>
            </a:pPr>
            <a:endParaRPr lang="en-US" dirty="0"/>
          </a:p>
          <a:p>
            <a:pPr marL="0" indent="0">
              <a:buNone/>
            </a:pPr>
            <a:r>
              <a:rPr lang="en-US" dirty="0"/>
              <a:t>43% of service members who were sexually assaulted identified as other than heterosexual</a:t>
            </a:r>
          </a:p>
        </p:txBody>
      </p:sp>
      <p:grpSp>
        <p:nvGrpSpPr>
          <p:cNvPr id="4" name="Group 3">
            <a:extLst>
              <a:ext uri="{FF2B5EF4-FFF2-40B4-BE49-F238E27FC236}">
                <a16:creationId xmlns:a16="http://schemas.microsoft.com/office/drawing/2014/main" id="{6FB1CEF3-82A5-3948-BD67-43234C485848}"/>
              </a:ext>
            </a:extLst>
          </p:cNvPr>
          <p:cNvGrpSpPr/>
          <p:nvPr/>
        </p:nvGrpSpPr>
        <p:grpSpPr>
          <a:xfrm>
            <a:off x="3015158" y="2554324"/>
            <a:ext cx="3347875" cy="623336"/>
            <a:chOff x="7351269" y="2408370"/>
            <a:chExt cx="3347875" cy="623336"/>
          </a:xfrm>
        </p:grpSpPr>
        <p:sp>
          <p:nvSpPr>
            <p:cNvPr id="5" name="Trapezoid 4">
              <a:extLst>
                <a:ext uri="{FF2B5EF4-FFF2-40B4-BE49-F238E27FC236}">
                  <a16:creationId xmlns:a16="http://schemas.microsoft.com/office/drawing/2014/main" id="{8BF78CC2-E5B7-3845-ACDF-491B51A5C868}"/>
                </a:ext>
              </a:extLst>
            </p:cNvPr>
            <p:cNvSpPr/>
            <p:nvPr/>
          </p:nvSpPr>
          <p:spPr>
            <a:xfrm flipV="1">
              <a:off x="7699008" y="2647436"/>
              <a:ext cx="243033" cy="384270"/>
            </a:xfrm>
            <a:prstGeom prst="trapezoid">
              <a:avLst/>
            </a:prstGeom>
            <a:solidFill>
              <a:srgbClr val="7030A0"/>
            </a:solid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nvGrpSpPr>
            <p:cNvPr id="6" name="Group 5">
              <a:extLst>
                <a:ext uri="{FF2B5EF4-FFF2-40B4-BE49-F238E27FC236}">
                  <a16:creationId xmlns:a16="http://schemas.microsoft.com/office/drawing/2014/main" id="{18869AC7-06C5-D641-ACBC-452D4EA71C8D}"/>
                </a:ext>
              </a:extLst>
            </p:cNvPr>
            <p:cNvGrpSpPr>
              <a:grpSpLocks noChangeAspect="1"/>
            </p:cNvGrpSpPr>
            <p:nvPr/>
          </p:nvGrpSpPr>
          <p:grpSpPr>
            <a:xfrm>
              <a:off x="7351269" y="2408370"/>
              <a:ext cx="3347875" cy="623336"/>
              <a:chOff x="5120876" y="2955459"/>
              <a:chExt cx="5169557" cy="962512"/>
            </a:xfrm>
            <a:solidFill>
              <a:schemeClr val="bg1">
                <a:lumMod val="85000"/>
              </a:schemeClr>
            </a:solidFill>
          </p:grpSpPr>
          <p:grpSp>
            <p:nvGrpSpPr>
              <p:cNvPr id="7" name="Group 6">
                <a:extLst>
                  <a:ext uri="{FF2B5EF4-FFF2-40B4-BE49-F238E27FC236}">
                    <a16:creationId xmlns:a16="http://schemas.microsoft.com/office/drawing/2014/main" id="{4346DBE9-5CA6-9645-865B-5FF4CF795BF3}"/>
                  </a:ext>
                </a:extLst>
              </p:cNvPr>
              <p:cNvGrpSpPr>
                <a:grpSpLocks noChangeAspect="1"/>
              </p:cNvGrpSpPr>
              <p:nvPr/>
            </p:nvGrpSpPr>
            <p:grpSpPr>
              <a:xfrm>
                <a:off x="8304293" y="2955459"/>
                <a:ext cx="1986140" cy="962512"/>
                <a:chOff x="8111197" y="2432832"/>
                <a:chExt cx="2566114" cy="1243576"/>
              </a:xfrm>
              <a:grpFill/>
            </p:grpSpPr>
            <p:grpSp>
              <p:nvGrpSpPr>
                <p:cNvPr id="28" name="Group 27">
                  <a:extLst>
                    <a:ext uri="{FF2B5EF4-FFF2-40B4-BE49-F238E27FC236}">
                      <a16:creationId xmlns:a16="http://schemas.microsoft.com/office/drawing/2014/main" id="{63C61450-3EC6-7146-ACC6-3AA9B6E5E018}"/>
                    </a:ext>
                  </a:extLst>
                </p:cNvPr>
                <p:cNvGrpSpPr>
                  <a:grpSpLocks noChangeAspect="1"/>
                </p:cNvGrpSpPr>
                <p:nvPr/>
              </p:nvGrpSpPr>
              <p:grpSpPr>
                <a:xfrm>
                  <a:off x="8804949" y="2432832"/>
                  <a:ext cx="484859" cy="1243576"/>
                  <a:chOff x="7076567" y="-538168"/>
                  <a:chExt cx="206828" cy="530477"/>
                </a:xfrm>
                <a:grpFill/>
              </p:grpSpPr>
              <p:sp>
                <p:nvSpPr>
                  <p:cNvPr id="38" name="Oval 37">
                    <a:extLst>
                      <a:ext uri="{FF2B5EF4-FFF2-40B4-BE49-F238E27FC236}">
                        <a16:creationId xmlns:a16="http://schemas.microsoft.com/office/drawing/2014/main" id="{BA29E75F-EC97-9A4D-98B9-581954A434EF}"/>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39" name="Trapezoid 38">
                    <a:extLst>
                      <a:ext uri="{FF2B5EF4-FFF2-40B4-BE49-F238E27FC236}">
                        <a16:creationId xmlns:a16="http://schemas.microsoft.com/office/drawing/2014/main" id="{5C25B3D9-729B-9E44-83E8-179AE9CB0E8E}"/>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29" name="Group 28">
                  <a:extLst>
                    <a:ext uri="{FF2B5EF4-FFF2-40B4-BE49-F238E27FC236}">
                      <a16:creationId xmlns:a16="http://schemas.microsoft.com/office/drawing/2014/main" id="{FDEBF72C-26B0-C44B-9E16-0BCD1398CA6A}"/>
                    </a:ext>
                  </a:extLst>
                </p:cNvPr>
                <p:cNvGrpSpPr>
                  <a:grpSpLocks noChangeAspect="1"/>
                </p:cNvGrpSpPr>
                <p:nvPr/>
              </p:nvGrpSpPr>
              <p:grpSpPr>
                <a:xfrm>
                  <a:off x="8111197" y="2432832"/>
                  <a:ext cx="484859" cy="1243576"/>
                  <a:chOff x="7076567" y="-538168"/>
                  <a:chExt cx="206828" cy="530477"/>
                </a:xfrm>
                <a:grpFill/>
              </p:grpSpPr>
              <p:sp>
                <p:nvSpPr>
                  <p:cNvPr id="36" name="Oval 35">
                    <a:extLst>
                      <a:ext uri="{FF2B5EF4-FFF2-40B4-BE49-F238E27FC236}">
                        <a16:creationId xmlns:a16="http://schemas.microsoft.com/office/drawing/2014/main" id="{0E519C03-676F-D046-83E8-793117C70D4A}"/>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37" name="Trapezoid 36">
                    <a:extLst>
                      <a:ext uri="{FF2B5EF4-FFF2-40B4-BE49-F238E27FC236}">
                        <a16:creationId xmlns:a16="http://schemas.microsoft.com/office/drawing/2014/main" id="{91F69C82-DD56-7D4F-A7B3-FF4F8E24DF09}"/>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grpSp>
            <p:grpSp>
              <p:nvGrpSpPr>
                <p:cNvPr id="30" name="Group 29">
                  <a:extLst>
                    <a:ext uri="{FF2B5EF4-FFF2-40B4-BE49-F238E27FC236}">
                      <a16:creationId xmlns:a16="http://schemas.microsoft.com/office/drawing/2014/main" id="{CB953DDB-99D1-1647-8626-79AD193BD882}"/>
                    </a:ext>
                  </a:extLst>
                </p:cNvPr>
                <p:cNvGrpSpPr>
                  <a:grpSpLocks noChangeAspect="1"/>
                </p:cNvGrpSpPr>
                <p:nvPr/>
              </p:nvGrpSpPr>
              <p:grpSpPr>
                <a:xfrm>
                  <a:off x="9498701" y="2432832"/>
                  <a:ext cx="484859" cy="1243576"/>
                  <a:chOff x="7076567" y="-538168"/>
                  <a:chExt cx="206828" cy="530477"/>
                </a:xfrm>
                <a:grpFill/>
              </p:grpSpPr>
              <p:sp>
                <p:nvSpPr>
                  <p:cNvPr id="34" name="Oval 33">
                    <a:extLst>
                      <a:ext uri="{FF2B5EF4-FFF2-40B4-BE49-F238E27FC236}">
                        <a16:creationId xmlns:a16="http://schemas.microsoft.com/office/drawing/2014/main" id="{085BF2B0-75F3-834F-9A4A-C9D521123F2D}"/>
                      </a:ext>
                    </a:extLst>
                  </p:cNvPr>
                  <p:cNvSpPr/>
                  <p:nvPr/>
                </p:nvSpPr>
                <p:spPr>
                  <a:xfrm>
                    <a:off x="7097685" y="-538168"/>
                    <a:ext cx="164592" cy="167208"/>
                  </a:xfrm>
                  <a:prstGeom prst="ellipse">
                    <a:avLst/>
                  </a:prstGeom>
                  <a:grp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sp>
                <p:nvSpPr>
                  <p:cNvPr id="35" name="Trapezoid 34">
                    <a:extLst>
                      <a:ext uri="{FF2B5EF4-FFF2-40B4-BE49-F238E27FC236}">
                        <a16:creationId xmlns:a16="http://schemas.microsoft.com/office/drawing/2014/main" id="{6867EB6F-DC1F-3F44-A6FD-6A79C19FCC7B}"/>
                      </a:ext>
                    </a:extLst>
                  </p:cNvPr>
                  <p:cNvSpPr/>
                  <p:nvPr/>
                </p:nvSpPr>
                <p:spPr>
                  <a:xfrm flipV="1">
                    <a:off x="7076567" y="-334716"/>
                    <a:ext cx="206828" cy="327025"/>
                  </a:xfrm>
                  <a:prstGeom prst="trapezoid">
                    <a:avLst/>
                  </a:prstGeom>
                  <a:grp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31" name="Group 30">
                  <a:extLst>
                    <a:ext uri="{FF2B5EF4-FFF2-40B4-BE49-F238E27FC236}">
                      <a16:creationId xmlns:a16="http://schemas.microsoft.com/office/drawing/2014/main" id="{F46D271F-F777-2C4C-BDAA-CC84FE69D5B4}"/>
                    </a:ext>
                  </a:extLst>
                </p:cNvPr>
                <p:cNvGrpSpPr>
                  <a:grpSpLocks noChangeAspect="1"/>
                </p:cNvGrpSpPr>
                <p:nvPr/>
              </p:nvGrpSpPr>
              <p:grpSpPr>
                <a:xfrm>
                  <a:off x="10192452" y="2432832"/>
                  <a:ext cx="484859" cy="1243576"/>
                  <a:chOff x="7076567" y="-538168"/>
                  <a:chExt cx="206828" cy="530477"/>
                </a:xfrm>
                <a:grpFill/>
              </p:grpSpPr>
              <p:sp>
                <p:nvSpPr>
                  <p:cNvPr id="32" name="Oval 31">
                    <a:extLst>
                      <a:ext uri="{FF2B5EF4-FFF2-40B4-BE49-F238E27FC236}">
                        <a16:creationId xmlns:a16="http://schemas.microsoft.com/office/drawing/2014/main" id="{2AD5180C-2A6E-BC4C-9061-BBEF14D4DBCA}"/>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33" name="Trapezoid 32">
                    <a:extLst>
                      <a:ext uri="{FF2B5EF4-FFF2-40B4-BE49-F238E27FC236}">
                        <a16:creationId xmlns:a16="http://schemas.microsoft.com/office/drawing/2014/main" id="{7A45E65C-6E45-634B-BB66-56D97B044E19}"/>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grpSp>
            <p:nvGrpSpPr>
              <p:cNvPr id="8" name="Group 7">
                <a:extLst>
                  <a:ext uri="{FF2B5EF4-FFF2-40B4-BE49-F238E27FC236}">
                    <a16:creationId xmlns:a16="http://schemas.microsoft.com/office/drawing/2014/main" id="{C8E9C81F-0785-C54D-A5A6-CDCF1DBEFB2B}"/>
                  </a:ext>
                </a:extLst>
              </p:cNvPr>
              <p:cNvGrpSpPr>
                <a:grpSpLocks noChangeAspect="1"/>
              </p:cNvGrpSpPr>
              <p:nvPr/>
            </p:nvGrpSpPr>
            <p:grpSpPr>
              <a:xfrm>
                <a:off x="6194789" y="2955459"/>
                <a:ext cx="1986140" cy="962512"/>
                <a:chOff x="8111197" y="2432832"/>
                <a:chExt cx="2566114" cy="1243576"/>
              </a:xfrm>
              <a:grpFill/>
            </p:grpSpPr>
            <p:grpSp>
              <p:nvGrpSpPr>
                <p:cNvPr id="16" name="Group 15">
                  <a:extLst>
                    <a:ext uri="{FF2B5EF4-FFF2-40B4-BE49-F238E27FC236}">
                      <a16:creationId xmlns:a16="http://schemas.microsoft.com/office/drawing/2014/main" id="{F2DE9E90-AC68-E34C-9766-F18718D94CB8}"/>
                    </a:ext>
                  </a:extLst>
                </p:cNvPr>
                <p:cNvGrpSpPr>
                  <a:grpSpLocks noChangeAspect="1"/>
                </p:cNvGrpSpPr>
                <p:nvPr/>
              </p:nvGrpSpPr>
              <p:grpSpPr>
                <a:xfrm>
                  <a:off x="8804949" y="2432832"/>
                  <a:ext cx="484859" cy="1243576"/>
                  <a:chOff x="7076567" y="-538168"/>
                  <a:chExt cx="206828" cy="530477"/>
                </a:xfrm>
                <a:grpFill/>
              </p:grpSpPr>
              <p:sp>
                <p:nvSpPr>
                  <p:cNvPr id="26" name="Oval 25">
                    <a:extLst>
                      <a:ext uri="{FF2B5EF4-FFF2-40B4-BE49-F238E27FC236}">
                        <a16:creationId xmlns:a16="http://schemas.microsoft.com/office/drawing/2014/main" id="{177FA24B-C589-5743-A0BE-5FD053530B62}"/>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27" name="Trapezoid 26">
                    <a:extLst>
                      <a:ext uri="{FF2B5EF4-FFF2-40B4-BE49-F238E27FC236}">
                        <a16:creationId xmlns:a16="http://schemas.microsoft.com/office/drawing/2014/main" id="{136C6CB4-8F3E-4146-ACDA-72E2061CBB93}"/>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17" name="Group 16">
                  <a:extLst>
                    <a:ext uri="{FF2B5EF4-FFF2-40B4-BE49-F238E27FC236}">
                      <a16:creationId xmlns:a16="http://schemas.microsoft.com/office/drawing/2014/main" id="{99554766-26A0-854A-89E7-8BEDEDBA6F91}"/>
                    </a:ext>
                  </a:extLst>
                </p:cNvPr>
                <p:cNvGrpSpPr>
                  <a:grpSpLocks noChangeAspect="1"/>
                </p:cNvGrpSpPr>
                <p:nvPr/>
              </p:nvGrpSpPr>
              <p:grpSpPr>
                <a:xfrm>
                  <a:off x="8111197" y="2432832"/>
                  <a:ext cx="484859" cy="1243576"/>
                  <a:chOff x="7076567" y="-538168"/>
                  <a:chExt cx="206828" cy="530477"/>
                </a:xfrm>
                <a:grpFill/>
              </p:grpSpPr>
              <p:sp>
                <p:nvSpPr>
                  <p:cNvPr id="24" name="Oval 23">
                    <a:extLst>
                      <a:ext uri="{FF2B5EF4-FFF2-40B4-BE49-F238E27FC236}">
                        <a16:creationId xmlns:a16="http://schemas.microsoft.com/office/drawing/2014/main" id="{B2EB89BC-23AD-B94A-B280-0D7CAF0E50FD}"/>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25" name="Trapezoid 24">
                    <a:extLst>
                      <a:ext uri="{FF2B5EF4-FFF2-40B4-BE49-F238E27FC236}">
                        <a16:creationId xmlns:a16="http://schemas.microsoft.com/office/drawing/2014/main" id="{D910AC7A-CCF0-C442-B7E2-D741142A19B8}"/>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grpSp>
            <p:grpSp>
              <p:nvGrpSpPr>
                <p:cNvPr id="18" name="Group 17">
                  <a:extLst>
                    <a:ext uri="{FF2B5EF4-FFF2-40B4-BE49-F238E27FC236}">
                      <a16:creationId xmlns:a16="http://schemas.microsoft.com/office/drawing/2014/main" id="{CB868F44-C85D-CF44-AA15-E230B36A68A8}"/>
                    </a:ext>
                  </a:extLst>
                </p:cNvPr>
                <p:cNvGrpSpPr>
                  <a:grpSpLocks noChangeAspect="1"/>
                </p:cNvGrpSpPr>
                <p:nvPr/>
              </p:nvGrpSpPr>
              <p:grpSpPr>
                <a:xfrm>
                  <a:off x="9498701" y="2432832"/>
                  <a:ext cx="484859" cy="1243576"/>
                  <a:chOff x="7076567" y="-538168"/>
                  <a:chExt cx="206828" cy="530477"/>
                </a:xfrm>
                <a:grpFill/>
              </p:grpSpPr>
              <p:sp>
                <p:nvSpPr>
                  <p:cNvPr id="22" name="Oval 21">
                    <a:extLst>
                      <a:ext uri="{FF2B5EF4-FFF2-40B4-BE49-F238E27FC236}">
                        <a16:creationId xmlns:a16="http://schemas.microsoft.com/office/drawing/2014/main" id="{EDBE697E-C2E9-A34A-9EEA-D7498081BDB3}"/>
                      </a:ext>
                    </a:extLst>
                  </p:cNvPr>
                  <p:cNvSpPr/>
                  <p:nvPr/>
                </p:nvSpPr>
                <p:spPr>
                  <a:xfrm>
                    <a:off x="7097685" y="-538168"/>
                    <a:ext cx="164592" cy="167208"/>
                  </a:xfrm>
                  <a:prstGeom prst="ellipse">
                    <a:avLst/>
                  </a:prstGeom>
                  <a:grp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sp>
                <p:nvSpPr>
                  <p:cNvPr id="23" name="Trapezoid 22">
                    <a:extLst>
                      <a:ext uri="{FF2B5EF4-FFF2-40B4-BE49-F238E27FC236}">
                        <a16:creationId xmlns:a16="http://schemas.microsoft.com/office/drawing/2014/main" id="{4E013043-7340-954F-9E95-33377138E6EF}"/>
                      </a:ext>
                    </a:extLst>
                  </p:cNvPr>
                  <p:cNvSpPr/>
                  <p:nvPr/>
                </p:nvSpPr>
                <p:spPr>
                  <a:xfrm flipV="1">
                    <a:off x="7076567" y="-334716"/>
                    <a:ext cx="206828" cy="327025"/>
                  </a:xfrm>
                  <a:prstGeom prst="trapezoid">
                    <a:avLst/>
                  </a:prstGeom>
                  <a:grp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19" name="Group 18">
                  <a:extLst>
                    <a:ext uri="{FF2B5EF4-FFF2-40B4-BE49-F238E27FC236}">
                      <a16:creationId xmlns:a16="http://schemas.microsoft.com/office/drawing/2014/main" id="{4267FB42-8AA7-0F4F-A1EE-D6EF74D69109}"/>
                    </a:ext>
                  </a:extLst>
                </p:cNvPr>
                <p:cNvGrpSpPr>
                  <a:grpSpLocks noChangeAspect="1"/>
                </p:cNvGrpSpPr>
                <p:nvPr/>
              </p:nvGrpSpPr>
              <p:grpSpPr>
                <a:xfrm>
                  <a:off x="10192452" y="2432832"/>
                  <a:ext cx="484859" cy="1243576"/>
                  <a:chOff x="7076567" y="-538168"/>
                  <a:chExt cx="206828" cy="530477"/>
                </a:xfrm>
                <a:grpFill/>
              </p:grpSpPr>
              <p:sp>
                <p:nvSpPr>
                  <p:cNvPr id="20" name="Oval 19">
                    <a:extLst>
                      <a:ext uri="{FF2B5EF4-FFF2-40B4-BE49-F238E27FC236}">
                        <a16:creationId xmlns:a16="http://schemas.microsoft.com/office/drawing/2014/main" id="{4AB3E471-5E26-9248-8721-140A2B826ACF}"/>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21" name="Trapezoid 20">
                    <a:extLst>
                      <a:ext uri="{FF2B5EF4-FFF2-40B4-BE49-F238E27FC236}">
                        <a16:creationId xmlns:a16="http://schemas.microsoft.com/office/drawing/2014/main" id="{4A1F736E-CC49-D34C-8DA4-4E6749B23325}"/>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grpSp>
            <p:nvGrpSpPr>
              <p:cNvPr id="9" name="Group 8">
                <a:extLst>
                  <a:ext uri="{FF2B5EF4-FFF2-40B4-BE49-F238E27FC236}">
                    <a16:creationId xmlns:a16="http://schemas.microsoft.com/office/drawing/2014/main" id="{98E5EE2D-D5E9-254D-8CE8-570340426D57}"/>
                  </a:ext>
                </a:extLst>
              </p:cNvPr>
              <p:cNvGrpSpPr>
                <a:grpSpLocks noChangeAspect="1"/>
              </p:cNvGrpSpPr>
              <p:nvPr/>
            </p:nvGrpSpPr>
            <p:grpSpPr>
              <a:xfrm>
                <a:off x="5120876" y="2955459"/>
                <a:ext cx="912229" cy="962512"/>
                <a:chOff x="9498701" y="2432832"/>
                <a:chExt cx="1178610" cy="1243576"/>
              </a:xfrm>
              <a:grpFill/>
            </p:grpSpPr>
            <p:grpSp>
              <p:nvGrpSpPr>
                <p:cNvPr id="10" name="Group 9">
                  <a:extLst>
                    <a:ext uri="{FF2B5EF4-FFF2-40B4-BE49-F238E27FC236}">
                      <a16:creationId xmlns:a16="http://schemas.microsoft.com/office/drawing/2014/main" id="{89DC107F-A71B-9D4E-A8E8-7D1C9D567767}"/>
                    </a:ext>
                  </a:extLst>
                </p:cNvPr>
                <p:cNvGrpSpPr>
                  <a:grpSpLocks noChangeAspect="1"/>
                </p:cNvGrpSpPr>
                <p:nvPr/>
              </p:nvGrpSpPr>
              <p:grpSpPr>
                <a:xfrm>
                  <a:off x="9498701" y="2432832"/>
                  <a:ext cx="484859" cy="1243576"/>
                  <a:chOff x="7076567" y="-538168"/>
                  <a:chExt cx="206828" cy="530477"/>
                </a:xfrm>
                <a:grpFill/>
              </p:grpSpPr>
              <p:sp>
                <p:nvSpPr>
                  <p:cNvPr id="14" name="Oval 13">
                    <a:extLst>
                      <a:ext uri="{FF2B5EF4-FFF2-40B4-BE49-F238E27FC236}">
                        <a16:creationId xmlns:a16="http://schemas.microsoft.com/office/drawing/2014/main" id="{FDB3C1BC-2B33-4747-98BD-F9D633D46E5E}"/>
                      </a:ext>
                    </a:extLst>
                  </p:cNvPr>
                  <p:cNvSpPr/>
                  <p:nvPr/>
                </p:nvSpPr>
                <p:spPr>
                  <a:xfrm>
                    <a:off x="7097685" y="-538168"/>
                    <a:ext cx="164592" cy="167208"/>
                  </a:xfrm>
                  <a:prstGeom prst="ellipse">
                    <a:avLst/>
                  </a:prstGeom>
                  <a:solidFill>
                    <a:srgbClr val="7030A0"/>
                  </a:solid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sp>
                <p:nvSpPr>
                  <p:cNvPr id="15" name="Trapezoid 14">
                    <a:extLst>
                      <a:ext uri="{FF2B5EF4-FFF2-40B4-BE49-F238E27FC236}">
                        <a16:creationId xmlns:a16="http://schemas.microsoft.com/office/drawing/2014/main" id="{79F065B8-6D36-EB48-B36D-61BE0513A958}"/>
                      </a:ext>
                    </a:extLst>
                  </p:cNvPr>
                  <p:cNvSpPr/>
                  <p:nvPr/>
                </p:nvSpPr>
                <p:spPr>
                  <a:xfrm flipV="1">
                    <a:off x="7076567" y="-334716"/>
                    <a:ext cx="206828" cy="327025"/>
                  </a:xfrm>
                  <a:prstGeom prst="trapezoid">
                    <a:avLst/>
                  </a:prstGeom>
                  <a:solidFill>
                    <a:srgbClr val="7030A0"/>
                  </a:solid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11" name="Group 10">
                  <a:extLst>
                    <a:ext uri="{FF2B5EF4-FFF2-40B4-BE49-F238E27FC236}">
                      <a16:creationId xmlns:a16="http://schemas.microsoft.com/office/drawing/2014/main" id="{676E5EEF-C987-F84D-BA24-0855D7C74AB3}"/>
                    </a:ext>
                  </a:extLst>
                </p:cNvPr>
                <p:cNvGrpSpPr>
                  <a:grpSpLocks noChangeAspect="1"/>
                </p:cNvGrpSpPr>
                <p:nvPr/>
              </p:nvGrpSpPr>
              <p:grpSpPr>
                <a:xfrm>
                  <a:off x="10192452" y="2432832"/>
                  <a:ext cx="484859" cy="1130395"/>
                  <a:chOff x="7076567" y="-538168"/>
                  <a:chExt cx="206828" cy="482197"/>
                </a:xfrm>
                <a:grpFill/>
              </p:grpSpPr>
              <p:sp>
                <p:nvSpPr>
                  <p:cNvPr id="12" name="Oval 11">
                    <a:extLst>
                      <a:ext uri="{FF2B5EF4-FFF2-40B4-BE49-F238E27FC236}">
                        <a16:creationId xmlns:a16="http://schemas.microsoft.com/office/drawing/2014/main" id="{073B1DA1-6120-BD4E-AB3F-C309D643F2E2}"/>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sp>
                <p:nvSpPr>
                  <p:cNvPr id="13" name="Trapezoid 12">
                    <a:extLst>
                      <a:ext uri="{FF2B5EF4-FFF2-40B4-BE49-F238E27FC236}">
                        <a16:creationId xmlns:a16="http://schemas.microsoft.com/office/drawing/2014/main" id="{B7FEA36D-B8D5-A543-8DC1-CA180E46E748}"/>
                      </a:ext>
                    </a:extLst>
                  </p:cNvPr>
                  <p:cNvSpPr/>
                  <p:nvPr/>
                </p:nvSpPr>
                <p:spPr>
                  <a:xfrm flipV="1">
                    <a:off x="7076567" y="-334716"/>
                    <a:ext cx="206828" cy="278745"/>
                  </a:xfrm>
                  <a:prstGeom prst="trapezoid">
                    <a:avLst>
                      <a:gd name="adj" fmla="val 210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grpSp>
      </p:grpSp>
      <p:grpSp>
        <p:nvGrpSpPr>
          <p:cNvPr id="40" name="Group 39">
            <a:extLst>
              <a:ext uri="{FF2B5EF4-FFF2-40B4-BE49-F238E27FC236}">
                <a16:creationId xmlns:a16="http://schemas.microsoft.com/office/drawing/2014/main" id="{F3E523D1-7C3A-5A4D-AE34-AD1F3BE7AC34}"/>
              </a:ext>
            </a:extLst>
          </p:cNvPr>
          <p:cNvGrpSpPr/>
          <p:nvPr/>
        </p:nvGrpSpPr>
        <p:grpSpPr>
          <a:xfrm>
            <a:off x="3301416" y="4572001"/>
            <a:ext cx="3347875" cy="623336"/>
            <a:chOff x="7354550" y="4011167"/>
            <a:chExt cx="3347875" cy="623336"/>
          </a:xfrm>
        </p:grpSpPr>
        <p:grpSp>
          <p:nvGrpSpPr>
            <p:cNvPr id="41" name="Group 40">
              <a:extLst>
                <a:ext uri="{FF2B5EF4-FFF2-40B4-BE49-F238E27FC236}">
                  <a16:creationId xmlns:a16="http://schemas.microsoft.com/office/drawing/2014/main" id="{5F2DF4ED-4DA3-0647-9229-7E61FD036846}"/>
                </a:ext>
              </a:extLst>
            </p:cNvPr>
            <p:cNvGrpSpPr>
              <a:grpSpLocks noChangeAspect="1"/>
            </p:cNvGrpSpPr>
            <p:nvPr/>
          </p:nvGrpSpPr>
          <p:grpSpPr>
            <a:xfrm>
              <a:off x="7354550" y="4011167"/>
              <a:ext cx="3347875" cy="623336"/>
              <a:chOff x="5120876" y="2955459"/>
              <a:chExt cx="5169557" cy="962512"/>
            </a:xfrm>
            <a:solidFill>
              <a:schemeClr val="bg1">
                <a:lumMod val="85000"/>
              </a:schemeClr>
            </a:solidFill>
          </p:grpSpPr>
          <p:grpSp>
            <p:nvGrpSpPr>
              <p:cNvPr id="43" name="Group 42">
                <a:extLst>
                  <a:ext uri="{FF2B5EF4-FFF2-40B4-BE49-F238E27FC236}">
                    <a16:creationId xmlns:a16="http://schemas.microsoft.com/office/drawing/2014/main" id="{2084B1D8-93FA-A545-B956-2398C1266D4A}"/>
                  </a:ext>
                </a:extLst>
              </p:cNvPr>
              <p:cNvGrpSpPr>
                <a:grpSpLocks noChangeAspect="1"/>
              </p:cNvGrpSpPr>
              <p:nvPr/>
            </p:nvGrpSpPr>
            <p:grpSpPr>
              <a:xfrm>
                <a:off x="8304293" y="2955459"/>
                <a:ext cx="1986140" cy="962512"/>
                <a:chOff x="8111197" y="2432832"/>
                <a:chExt cx="2566114" cy="1243576"/>
              </a:xfrm>
              <a:grpFill/>
            </p:grpSpPr>
            <p:grpSp>
              <p:nvGrpSpPr>
                <p:cNvPr id="64" name="Group 63">
                  <a:extLst>
                    <a:ext uri="{FF2B5EF4-FFF2-40B4-BE49-F238E27FC236}">
                      <a16:creationId xmlns:a16="http://schemas.microsoft.com/office/drawing/2014/main" id="{6975751F-D98A-E84F-BF4E-5620C919ABFE}"/>
                    </a:ext>
                  </a:extLst>
                </p:cNvPr>
                <p:cNvGrpSpPr>
                  <a:grpSpLocks noChangeAspect="1"/>
                </p:cNvGrpSpPr>
                <p:nvPr/>
              </p:nvGrpSpPr>
              <p:grpSpPr>
                <a:xfrm>
                  <a:off x="8804949" y="2432832"/>
                  <a:ext cx="484859" cy="1243576"/>
                  <a:chOff x="7076567" y="-538168"/>
                  <a:chExt cx="206828" cy="530477"/>
                </a:xfrm>
                <a:grpFill/>
              </p:grpSpPr>
              <p:sp>
                <p:nvSpPr>
                  <p:cNvPr id="74" name="Oval 73">
                    <a:extLst>
                      <a:ext uri="{FF2B5EF4-FFF2-40B4-BE49-F238E27FC236}">
                        <a16:creationId xmlns:a16="http://schemas.microsoft.com/office/drawing/2014/main" id="{A7FCF6B1-1D3C-414D-85B0-188A8A7D6E91}"/>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75" name="Trapezoid 74">
                    <a:extLst>
                      <a:ext uri="{FF2B5EF4-FFF2-40B4-BE49-F238E27FC236}">
                        <a16:creationId xmlns:a16="http://schemas.microsoft.com/office/drawing/2014/main" id="{3FC59246-8529-8647-A938-90D844622BB5}"/>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65" name="Group 64">
                  <a:extLst>
                    <a:ext uri="{FF2B5EF4-FFF2-40B4-BE49-F238E27FC236}">
                      <a16:creationId xmlns:a16="http://schemas.microsoft.com/office/drawing/2014/main" id="{060AE683-3B74-A149-B5C6-4370845900DF}"/>
                    </a:ext>
                  </a:extLst>
                </p:cNvPr>
                <p:cNvGrpSpPr>
                  <a:grpSpLocks noChangeAspect="1"/>
                </p:cNvGrpSpPr>
                <p:nvPr/>
              </p:nvGrpSpPr>
              <p:grpSpPr>
                <a:xfrm>
                  <a:off x="8111197" y="2432832"/>
                  <a:ext cx="484859" cy="1243576"/>
                  <a:chOff x="7076567" y="-538168"/>
                  <a:chExt cx="206828" cy="530477"/>
                </a:xfrm>
                <a:grpFill/>
              </p:grpSpPr>
              <p:sp>
                <p:nvSpPr>
                  <p:cNvPr id="72" name="Oval 71">
                    <a:extLst>
                      <a:ext uri="{FF2B5EF4-FFF2-40B4-BE49-F238E27FC236}">
                        <a16:creationId xmlns:a16="http://schemas.microsoft.com/office/drawing/2014/main" id="{B4CA1A56-6A77-C546-BF9B-8AEC9489B328}"/>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73" name="Trapezoid 72">
                    <a:extLst>
                      <a:ext uri="{FF2B5EF4-FFF2-40B4-BE49-F238E27FC236}">
                        <a16:creationId xmlns:a16="http://schemas.microsoft.com/office/drawing/2014/main" id="{3B8A6FB8-5A40-8F41-9DB5-0DC95BDCA7B3}"/>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grpSp>
            <p:grpSp>
              <p:nvGrpSpPr>
                <p:cNvPr id="66" name="Group 65">
                  <a:extLst>
                    <a:ext uri="{FF2B5EF4-FFF2-40B4-BE49-F238E27FC236}">
                      <a16:creationId xmlns:a16="http://schemas.microsoft.com/office/drawing/2014/main" id="{5242B184-0E37-3649-95BC-D50AEC1A5FE6}"/>
                    </a:ext>
                  </a:extLst>
                </p:cNvPr>
                <p:cNvGrpSpPr>
                  <a:grpSpLocks noChangeAspect="1"/>
                </p:cNvGrpSpPr>
                <p:nvPr/>
              </p:nvGrpSpPr>
              <p:grpSpPr>
                <a:xfrm>
                  <a:off x="9498701" y="2432832"/>
                  <a:ext cx="484859" cy="1243576"/>
                  <a:chOff x="7076567" y="-538168"/>
                  <a:chExt cx="206828" cy="530477"/>
                </a:xfrm>
                <a:grpFill/>
              </p:grpSpPr>
              <p:sp>
                <p:nvSpPr>
                  <p:cNvPr id="70" name="Oval 69">
                    <a:extLst>
                      <a:ext uri="{FF2B5EF4-FFF2-40B4-BE49-F238E27FC236}">
                        <a16:creationId xmlns:a16="http://schemas.microsoft.com/office/drawing/2014/main" id="{C9A1BEE8-023F-064D-A759-4974ECCBEA8F}"/>
                      </a:ext>
                    </a:extLst>
                  </p:cNvPr>
                  <p:cNvSpPr/>
                  <p:nvPr/>
                </p:nvSpPr>
                <p:spPr>
                  <a:xfrm>
                    <a:off x="7097685" y="-538168"/>
                    <a:ext cx="164592" cy="167208"/>
                  </a:xfrm>
                  <a:prstGeom prst="ellipse">
                    <a:avLst/>
                  </a:prstGeom>
                  <a:grp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sp>
                <p:nvSpPr>
                  <p:cNvPr id="71" name="Trapezoid 70">
                    <a:extLst>
                      <a:ext uri="{FF2B5EF4-FFF2-40B4-BE49-F238E27FC236}">
                        <a16:creationId xmlns:a16="http://schemas.microsoft.com/office/drawing/2014/main" id="{28BCBFDD-4D29-E841-B5D2-3EEF0EEAC4E3}"/>
                      </a:ext>
                    </a:extLst>
                  </p:cNvPr>
                  <p:cNvSpPr/>
                  <p:nvPr/>
                </p:nvSpPr>
                <p:spPr>
                  <a:xfrm flipV="1">
                    <a:off x="7076567" y="-334716"/>
                    <a:ext cx="206828" cy="327025"/>
                  </a:xfrm>
                  <a:prstGeom prst="trapezoid">
                    <a:avLst/>
                  </a:prstGeom>
                  <a:grp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67" name="Group 66">
                  <a:extLst>
                    <a:ext uri="{FF2B5EF4-FFF2-40B4-BE49-F238E27FC236}">
                      <a16:creationId xmlns:a16="http://schemas.microsoft.com/office/drawing/2014/main" id="{D1F78B1C-18AB-D74F-BB4A-861542B06129}"/>
                    </a:ext>
                  </a:extLst>
                </p:cNvPr>
                <p:cNvGrpSpPr>
                  <a:grpSpLocks noChangeAspect="1"/>
                </p:cNvGrpSpPr>
                <p:nvPr/>
              </p:nvGrpSpPr>
              <p:grpSpPr>
                <a:xfrm>
                  <a:off x="10192452" y="2432832"/>
                  <a:ext cx="484859" cy="1243576"/>
                  <a:chOff x="7076567" y="-538168"/>
                  <a:chExt cx="206828" cy="530477"/>
                </a:xfrm>
                <a:grpFill/>
              </p:grpSpPr>
              <p:sp>
                <p:nvSpPr>
                  <p:cNvPr id="68" name="Oval 67">
                    <a:extLst>
                      <a:ext uri="{FF2B5EF4-FFF2-40B4-BE49-F238E27FC236}">
                        <a16:creationId xmlns:a16="http://schemas.microsoft.com/office/drawing/2014/main" id="{06D79A10-AD8E-CA46-AC05-68B3C183479D}"/>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69" name="Trapezoid 68">
                    <a:extLst>
                      <a:ext uri="{FF2B5EF4-FFF2-40B4-BE49-F238E27FC236}">
                        <a16:creationId xmlns:a16="http://schemas.microsoft.com/office/drawing/2014/main" id="{9E5D1CF9-B133-0845-B09F-3277B185F6E9}"/>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grpSp>
            <p:nvGrpSpPr>
              <p:cNvPr id="44" name="Group 43">
                <a:extLst>
                  <a:ext uri="{FF2B5EF4-FFF2-40B4-BE49-F238E27FC236}">
                    <a16:creationId xmlns:a16="http://schemas.microsoft.com/office/drawing/2014/main" id="{CF6FED5B-9201-0F42-AF9F-DAF3BB8D0796}"/>
                  </a:ext>
                </a:extLst>
              </p:cNvPr>
              <p:cNvGrpSpPr>
                <a:grpSpLocks noChangeAspect="1"/>
              </p:cNvGrpSpPr>
              <p:nvPr/>
            </p:nvGrpSpPr>
            <p:grpSpPr>
              <a:xfrm>
                <a:off x="6194789" y="2955459"/>
                <a:ext cx="1986140" cy="962512"/>
                <a:chOff x="8111197" y="2432832"/>
                <a:chExt cx="2566114" cy="1243576"/>
              </a:xfrm>
              <a:grpFill/>
            </p:grpSpPr>
            <p:grpSp>
              <p:nvGrpSpPr>
                <p:cNvPr id="52" name="Group 51">
                  <a:extLst>
                    <a:ext uri="{FF2B5EF4-FFF2-40B4-BE49-F238E27FC236}">
                      <a16:creationId xmlns:a16="http://schemas.microsoft.com/office/drawing/2014/main" id="{E2D3463A-4FF9-C64D-B9AA-95DC0292056A}"/>
                    </a:ext>
                  </a:extLst>
                </p:cNvPr>
                <p:cNvGrpSpPr>
                  <a:grpSpLocks noChangeAspect="1"/>
                </p:cNvGrpSpPr>
                <p:nvPr/>
              </p:nvGrpSpPr>
              <p:grpSpPr>
                <a:xfrm>
                  <a:off x="8804949" y="2432832"/>
                  <a:ext cx="484859" cy="1243576"/>
                  <a:chOff x="7076567" y="-538168"/>
                  <a:chExt cx="206828" cy="530477"/>
                </a:xfrm>
                <a:grpFill/>
              </p:grpSpPr>
              <p:sp>
                <p:nvSpPr>
                  <p:cNvPr id="62" name="Oval 61">
                    <a:extLst>
                      <a:ext uri="{FF2B5EF4-FFF2-40B4-BE49-F238E27FC236}">
                        <a16:creationId xmlns:a16="http://schemas.microsoft.com/office/drawing/2014/main" id="{FBB6304E-CFFB-FA45-AB2F-25A32EA67544}"/>
                      </a:ext>
                    </a:extLst>
                  </p:cNvPr>
                  <p:cNvSpPr/>
                  <p:nvPr/>
                </p:nvSpPr>
                <p:spPr>
                  <a:xfrm>
                    <a:off x="7097685" y="-538168"/>
                    <a:ext cx="164592" cy="1672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63" name="Trapezoid 62">
                    <a:extLst>
                      <a:ext uri="{FF2B5EF4-FFF2-40B4-BE49-F238E27FC236}">
                        <a16:creationId xmlns:a16="http://schemas.microsoft.com/office/drawing/2014/main" id="{006364E4-2B6B-874A-96AE-4BA7E82C7CCB}"/>
                      </a:ext>
                    </a:extLst>
                  </p:cNvPr>
                  <p:cNvSpPr/>
                  <p:nvPr/>
                </p:nvSpPr>
                <p:spPr>
                  <a:xfrm flipV="1">
                    <a:off x="7076567" y="-334716"/>
                    <a:ext cx="206828" cy="327025"/>
                  </a:xfrm>
                  <a:prstGeom prst="trapezoi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53" name="Group 52">
                  <a:extLst>
                    <a:ext uri="{FF2B5EF4-FFF2-40B4-BE49-F238E27FC236}">
                      <a16:creationId xmlns:a16="http://schemas.microsoft.com/office/drawing/2014/main" id="{28895B15-7F09-1344-9D7B-86A423583697}"/>
                    </a:ext>
                  </a:extLst>
                </p:cNvPr>
                <p:cNvGrpSpPr>
                  <a:grpSpLocks noChangeAspect="1"/>
                </p:cNvGrpSpPr>
                <p:nvPr/>
              </p:nvGrpSpPr>
              <p:grpSpPr>
                <a:xfrm>
                  <a:off x="8111197" y="2432832"/>
                  <a:ext cx="484859" cy="1243576"/>
                  <a:chOff x="7076567" y="-538168"/>
                  <a:chExt cx="206828" cy="530477"/>
                </a:xfrm>
                <a:grpFill/>
              </p:grpSpPr>
              <p:sp>
                <p:nvSpPr>
                  <p:cNvPr id="60" name="Oval 59">
                    <a:extLst>
                      <a:ext uri="{FF2B5EF4-FFF2-40B4-BE49-F238E27FC236}">
                        <a16:creationId xmlns:a16="http://schemas.microsoft.com/office/drawing/2014/main" id="{9FCBC497-CD0C-294A-838B-3CAE050D4C17}"/>
                      </a:ext>
                    </a:extLst>
                  </p:cNvPr>
                  <p:cNvSpPr/>
                  <p:nvPr/>
                </p:nvSpPr>
                <p:spPr>
                  <a:xfrm>
                    <a:off x="7097685" y="-538168"/>
                    <a:ext cx="164592" cy="1672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61" name="Trapezoid 60">
                    <a:extLst>
                      <a:ext uri="{FF2B5EF4-FFF2-40B4-BE49-F238E27FC236}">
                        <a16:creationId xmlns:a16="http://schemas.microsoft.com/office/drawing/2014/main" id="{898DD32B-AA2E-E348-BE2C-1C4972AEC0D3}"/>
                      </a:ext>
                    </a:extLst>
                  </p:cNvPr>
                  <p:cNvSpPr/>
                  <p:nvPr/>
                </p:nvSpPr>
                <p:spPr>
                  <a:xfrm flipV="1">
                    <a:off x="7076567" y="-334716"/>
                    <a:ext cx="206828" cy="327025"/>
                  </a:xfrm>
                  <a:prstGeom prst="trapezoi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grpSp>
            <p:grpSp>
              <p:nvGrpSpPr>
                <p:cNvPr id="54" name="Group 53">
                  <a:extLst>
                    <a:ext uri="{FF2B5EF4-FFF2-40B4-BE49-F238E27FC236}">
                      <a16:creationId xmlns:a16="http://schemas.microsoft.com/office/drawing/2014/main" id="{655992A0-A3E8-FA41-8996-26EEFB93419B}"/>
                    </a:ext>
                  </a:extLst>
                </p:cNvPr>
                <p:cNvGrpSpPr>
                  <a:grpSpLocks noChangeAspect="1"/>
                </p:cNvGrpSpPr>
                <p:nvPr/>
              </p:nvGrpSpPr>
              <p:grpSpPr>
                <a:xfrm>
                  <a:off x="9498701" y="2432832"/>
                  <a:ext cx="484859" cy="1243576"/>
                  <a:chOff x="7076567" y="-538168"/>
                  <a:chExt cx="206828" cy="530477"/>
                </a:xfrm>
                <a:grpFill/>
              </p:grpSpPr>
              <p:sp>
                <p:nvSpPr>
                  <p:cNvPr id="58" name="Oval 57">
                    <a:extLst>
                      <a:ext uri="{FF2B5EF4-FFF2-40B4-BE49-F238E27FC236}">
                        <a16:creationId xmlns:a16="http://schemas.microsoft.com/office/drawing/2014/main" id="{1B43F06D-7D42-984C-B591-9F282B0232FC}"/>
                      </a:ext>
                    </a:extLst>
                  </p:cNvPr>
                  <p:cNvSpPr/>
                  <p:nvPr/>
                </p:nvSpPr>
                <p:spPr>
                  <a:xfrm>
                    <a:off x="7097685" y="-538168"/>
                    <a:ext cx="164592" cy="167208"/>
                  </a:xfrm>
                  <a:prstGeom prst="ellipse">
                    <a:avLst/>
                  </a:prstGeom>
                  <a:grp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sp>
                <p:nvSpPr>
                  <p:cNvPr id="59" name="Trapezoid 58">
                    <a:extLst>
                      <a:ext uri="{FF2B5EF4-FFF2-40B4-BE49-F238E27FC236}">
                        <a16:creationId xmlns:a16="http://schemas.microsoft.com/office/drawing/2014/main" id="{44AF0E2F-DB95-2042-B5DD-08E183F1FF65}"/>
                      </a:ext>
                    </a:extLst>
                  </p:cNvPr>
                  <p:cNvSpPr/>
                  <p:nvPr/>
                </p:nvSpPr>
                <p:spPr>
                  <a:xfrm flipV="1">
                    <a:off x="7076567" y="-334716"/>
                    <a:ext cx="206828" cy="327025"/>
                  </a:xfrm>
                  <a:prstGeom prst="trapezoid">
                    <a:avLst/>
                  </a:prstGeom>
                  <a:solidFill>
                    <a:srgbClr val="7030A0"/>
                  </a:solid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grpSp>
            <p:grpSp>
              <p:nvGrpSpPr>
                <p:cNvPr id="55" name="Group 54">
                  <a:extLst>
                    <a:ext uri="{FF2B5EF4-FFF2-40B4-BE49-F238E27FC236}">
                      <a16:creationId xmlns:a16="http://schemas.microsoft.com/office/drawing/2014/main" id="{67A9D5DA-0CED-744C-879A-8B485736C098}"/>
                    </a:ext>
                  </a:extLst>
                </p:cNvPr>
                <p:cNvGrpSpPr>
                  <a:grpSpLocks noChangeAspect="1"/>
                </p:cNvGrpSpPr>
                <p:nvPr/>
              </p:nvGrpSpPr>
              <p:grpSpPr>
                <a:xfrm>
                  <a:off x="10192452" y="2432832"/>
                  <a:ext cx="484859" cy="1243576"/>
                  <a:chOff x="7076567" y="-538168"/>
                  <a:chExt cx="206828" cy="530477"/>
                </a:xfrm>
                <a:grpFill/>
              </p:grpSpPr>
              <p:sp>
                <p:nvSpPr>
                  <p:cNvPr id="56" name="Oval 55">
                    <a:extLst>
                      <a:ext uri="{FF2B5EF4-FFF2-40B4-BE49-F238E27FC236}">
                        <a16:creationId xmlns:a16="http://schemas.microsoft.com/office/drawing/2014/main" id="{4267D040-C90D-A046-8D03-CEB169F44895}"/>
                      </a:ext>
                    </a:extLst>
                  </p:cNvPr>
                  <p:cNvSpPr/>
                  <p:nvPr/>
                </p:nvSpPr>
                <p:spPr>
                  <a:xfrm>
                    <a:off x="7097685" y="-538168"/>
                    <a:ext cx="164592" cy="1672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sp>
                <p:nvSpPr>
                  <p:cNvPr id="57" name="Trapezoid 56">
                    <a:extLst>
                      <a:ext uri="{FF2B5EF4-FFF2-40B4-BE49-F238E27FC236}">
                        <a16:creationId xmlns:a16="http://schemas.microsoft.com/office/drawing/2014/main" id="{E1B49D9F-A58A-B145-AD31-4EF8EF189B14}"/>
                      </a:ext>
                    </a:extLst>
                  </p:cNvPr>
                  <p:cNvSpPr/>
                  <p:nvPr/>
                </p:nvSpPr>
                <p:spPr>
                  <a:xfrm flipV="1">
                    <a:off x="7076567" y="-334716"/>
                    <a:ext cx="206828" cy="327025"/>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grpSp>
            <p:nvGrpSpPr>
              <p:cNvPr id="45" name="Group 44">
                <a:extLst>
                  <a:ext uri="{FF2B5EF4-FFF2-40B4-BE49-F238E27FC236}">
                    <a16:creationId xmlns:a16="http://schemas.microsoft.com/office/drawing/2014/main" id="{985FB268-3018-5A48-AEF6-23D51D8964F7}"/>
                  </a:ext>
                </a:extLst>
              </p:cNvPr>
              <p:cNvGrpSpPr>
                <a:grpSpLocks noChangeAspect="1"/>
              </p:cNvGrpSpPr>
              <p:nvPr/>
            </p:nvGrpSpPr>
            <p:grpSpPr>
              <a:xfrm>
                <a:off x="5120876" y="2955459"/>
                <a:ext cx="912229" cy="962512"/>
                <a:chOff x="9498701" y="2432832"/>
                <a:chExt cx="1178610" cy="1243576"/>
              </a:xfrm>
              <a:grpFill/>
            </p:grpSpPr>
            <p:grpSp>
              <p:nvGrpSpPr>
                <p:cNvPr id="46" name="Group 45">
                  <a:extLst>
                    <a:ext uri="{FF2B5EF4-FFF2-40B4-BE49-F238E27FC236}">
                      <a16:creationId xmlns:a16="http://schemas.microsoft.com/office/drawing/2014/main" id="{964454F3-49A7-F74A-A3C1-1BB7E8DB80F7}"/>
                    </a:ext>
                  </a:extLst>
                </p:cNvPr>
                <p:cNvGrpSpPr>
                  <a:grpSpLocks noChangeAspect="1"/>
                </p:cNvGrpSpPr>
                <p:nvPr/>
              </p:nvGrpSpPr>
              <p:grpSpPr>
                <a:xfrm>
                  <a:off x="9498701" y="2432832"/>
                  <a:ext cx="484859" cy="1243576"/>
                  <a:chOff x="7076567" y="-538168"/>
                  <a:chExt cx="206828" cy="530477"/>
                </a:xfrm>
                <a:grpFill/>
              </p:grpSpPr>
              <p:sp>
                <p:nvSpPr>
                  <p:cNvPr id="50" name="Oval 49">
                    <a:extLst>
                      <a:ext uri="{FF2B5EF4-FFF2-40B4-BE49-F238E27FC236}">
                        <a16:creationId xmlns:a16="http://schemas.microsoft.com/office/drawing/2014/main" id="{BC3C4D28-503C-E748-82E3-FF0D50D6132F}"/>
                      </a:ext>
                    </a:extLst>
                  </p:cNvPr>
                  <p:cNvSpPr/>
                  <p:nvPr/>
                </p:nvSpPr>
                <p:spPr>
                  <a:xfrm>
                    <a:off x="7097685" y="-538168"/>
                    <a:ext cx="164592" cy="167208"/>
                  </a:xfrm>
                  <a:prstGeom prst="ellipse">
                    <a:avLst/>
                  </a:prstGeom>
                  <a:solidFill>
                    <a:srgbClr val="7030A0"/>
                  </a:solid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sp>
                <p:nvSpPr>
                  <p:cNvPr id="51" name="Trapezoid 50">
                    <a:extLst>
                      <a:ext uri="{FF2B5EF4-FFF2-40B4-BE49-F238E27FC236}">
                        <a16:creationId xmlns:a16="http://schemas.microsoft.com/office/drawing/2014/main" id="{AA34DD35-07E4-0A45-A7C9-1B63BC885356}"/>
                      </a:ext>
                    </a:extLst>
                  </p:cNvPr>
                  <p:cNvSpPr/>
                  <p:nvPr/>
                </p:nvSpPr>
                <p:spPr>
                  <a:xfrm flipV="1">
                    <a:off x="7076567" y="-334716"/>
                    <a:ext cx="206828" cy="327025"/>
                  </a:xfrm>
                  <a:prstGeom prst="trapezoid">
                    <a:avLst/>
                  </a:prstGeom>
                  <a:solidFill>
                    <a:srgbClr val="7030A0"/>
                  </a:solid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nvGrpSpPr>
                <p:cNvPr id="47" name="Group 46">
                  <a:extLst>
                    <a:ext uri="{FF2B5EF4-FFF2-40B4-BE49-F238E27FC236}">
                      <a16:creationId xmlns:a16="http://schemas.microsoft.com/office/drawing/2014/main" id="{363AAB75-6DA5-2C47-BCB2-8BE1A663FC3B}"/>
                    </a:ext>
                  </a:extLst>
                </p:cNvPr>
                <p:cNvGrpSpPr>
                  <a:grpSpLocks noChangeAspect="1"/>
                </p:cNvGrpSpPr>
                <p:nvPr/>
              </p:nvGrpSpPr>
              <p:grpSpPr>
                <a:xfrm>
                  <a:off x="10192452" y="2432832"/>
                  <a:ext cx="484859" cy="1243576"/>
                  <a:chOff x="7076567" y="-538168"/>
                  <a:chExt cx="206828" cy="530477"/>
                </a:xfrm>
                <a:grpFill/>
              </p:grpSpPr>
              <p:sp>
                <p:nvSpPr>
                  <p:cNvPr id="48" name="Oval 47">
                    <a:extLst>
                      <a:ext uri="{FF2B5EF4-FFF2-40B4-BE49-F238E27FC236}">
                        <a16:creationId xmlns:a16="http://schemas.microsoft.com/office/drawing/2014/main" id="{43FF4EDB-8FC2-9E46-B75F-F23307E5C70F}"/>
                      </a:ext>
                    </a:extLst>
                  </p:cNvPr>
                  <p:cNvSpPr/>
                  <p:nvPr/>
                </p:nvSpPr>
                <p:spPr>
                  <a:xfrm>
                    <a:off x="7097685" y="-538168"/>
                    <a:ext cx="164592" cy="16720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Franklin Gothic Book" panose="020B0503020102020204"/>
                    </a:endParaRPr>
                  </a:p>
                </p:txBody>
              </p:sp>
              <p:sp>
                <p:nvSpPr>
                  <p:cNvPr id="49" name="Trapezoid 48">
                    <a:extLst>
                      <a:ext uri="{FF2B5EF4-FFF2-40B4-BE49-F238E27FC236}">
                        <a16:creationId xmlns:a16="http://schemas.microsoft.com/office/drawing/2014/main" id="{A8EE12AD-A34F-2A46-939A-39418EA2D04F}"/>
                      </a:ext>
                    </a:extLst>
                  </p:cNvPr>
                  <p:cNvSpPr/>
                  <p:nvPr/>
                </p:nvSpPr>
                <p:spPr>
                  <a:xfrm flipV="1">
                    <a:off x="7076567" y="-334716"/>
                    <a:ext cx="206828" cy="327025"/>
                  </a:xfrm>
                  <a:prstGeom prst="trapezoid">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grpSp>
        </p:grpSp>
        <p:sp>
          <p:nvSpPr>
            <p:cNvPr id="42" name="Trapezoid 41">
              <a:extLst>
                <a:ext uri="{FF2B5EF4-FFF2-40B4-BE49-F238E27FC236}">
                  <a16:creationId xmlns:a16="http://schemas.microsoft.com/office/drawing/2014/main" id="{345CB6DD-6B83-C44B-B837-BD2938B68479}"/>
                </a:ext>
              </a:extLst>
            </p:cNvPr>
            <p:cNvSpPr/>
            <p:nvPr/>
          </p:nvSpPr>
          <p:spPr>
            <a:xfrm flipV="1">
              <a:off x="8742230" y="4247654"/>
              <a:ext cx="247188" cy="251319"/>
            </a:xfrm>
            <a:prstGeom prst="trapezoid">
              <a:avLst>
                <a:gd name="adj" fmla="val 16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prstClr val="white"/>
                </a:solidFill>
                <a:latin typeface="Franklin Gothic Book" panose="020B0503020102020204"/>
              </a:endParaRPr>
            </a:p>
          </p:txBody>
        </p:sp>
      </p:grpSp>
      <p:sp>
        <p:nvSpPr>
          <p:cNvPr id="76" name="Rectangle 75"/>
          <p:cNvSpPr/>
          <p:nvPr/>
        </p:nvSpPr>
        <p:spPr>
          <a:xfrm>
            <a:off x="22540" y="989181"/>
            <a:ext cx="319318"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9</a:t>
            </a:r>
          </a:p>
        </p:txBody>
      </p:sp>
    </p:spTree>
    <p:extLst>
      <p:ext uri="{BB962C8B-B14F-4D97-AF65-F5344CB8AC3E}">
        <p14:creationId xmlns:p14="http://schemas.microsoft.com/office/powerpoint/2010/main" val="57268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Proportion of Service members disclosing sexual assault who are sexual minorities</a:t>
            </a:r>
          </a:p>
        </p:txBody>
      </p:sp>
      <p:graphicFrame>
        <p:nvGraphicFramePr>
          <p:cNvPr id="4" name="Content Placeholder 3">
            <a:extLst>
              <a:ext uri="{FF2B5EF4-FFF2-40B4-BE49-F238E27FC236}">
                <a16:creationId xmlns:a16="http://schemas.microsoft.com/office/drawing/2014/main" id="{090C428E-F31A-C64D-BDFD-4DD7552EC339}"/>
              </a:ext>
            </a:extLst>
          </p:cNvPr>
          <p:cNvGraphicFramePr>
            <a:graphicFrameLocks noGrp="1"/>
          </p:cNvGraphicFramePr>
          <p:nvPr>
            <p:ph sz="half" idx="1"/>
          </p:nvPr>
        </p:nvGraphicFramePr>
        <p:xfrm>
          <a:off x="54428" y="1964015"/>
          <a:ext cx="49530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8"/>
          <p:cNvSpPr>
            <a:spLocks noGrp="1"/>
          </p:cNvSpPr>
          <p:nvPr>
            <p:ph sz="half" idx="2"/>
          </p:nvPr>
        </p:nvSpPr>
        <p:spPr>
          <a:xfrm>
            <a:off x="4617216" y="3027219"/>
            <a:ext cx="4343400" cy="2057400"/>
          </a:xfrm>
        </p:spPr>
        <p:txBody>
          <a:bodyPr>
            <a:normAutofit/>
          </a:bodyPr>
          <a:lstStyle/>
          <a:p>
            <a:pPr marL="0" indent="0">
              <a:buNone/>
            </a:pPr>
            <a:r>
              <a:rPr lang="en-US" sz="1800" b="1" dirty="0">
                <a:solidFill>
                  <a:srgbClr val="1F676B"/>
                </a:solidFill>
              </a:rPr>
              <a:t>48%</a:t>
            </a:r>
            <a:r>
              <a:rPr lang="en-US" sz="1800" b="1" dirty="0"/>
              <a:t> of men sexually assaulted in 2018</a:t>
            </a:r>
          </a:p>
          <a:p>
            <a:endParaRPr lang="en-US" sz="1050" b="1" dirty="0"/>
          </a:p>
          <a:p>
            <a:endParaRPr lang="en-US" sz="1050" b="1" dirty="0"/>
          </a:p>
          <a:p>
            <a:pPr marL="0" indent="0">
              <a:buNone/>
            </a:pPr>
            <a:endParaRPr lang="en-US" sz="1800" b="1" dirty="0">
              <a:solidFill>
                <a:srgbClr val="1F676B"/>
              </a:solidFill>
            </a:endParaRPr>
          </a:p>
          <a:p>
            <a:pPr marL="0" indent="0">
              <a:buNone/>
            </a:pPr>
            <a:r>
              <a:rPr lang="en-US" sz="1800" b="1" dirty="0">
                <a:solidFill>
                  <a:srgbClr val="1F676B"/>
                </a:solidFill>
              </a:rPr>
              <a:t>40%</a:t>
            </a:r>
            <a:r>
              <a:rPr lang="en-US" sz="1800" b="1" dirty="0"/>
              <a:t> of women sexually assaulted in 2018</a:t>
            </a:r>
          </a:p>
        </p:txBody>
      </p:sp>
      <p:sp>
        <p:nvSpPr>
          <p:cNvPr id="2" name="Rectangle 1"/>
          <p:cNvSpPr/>
          <p:nvPr/>
        </p:nvSpPr>
        <p:spPr>
          <a:xfrm>
            <a:off x="0" y="882806"/>
            <a:ext cx="446532"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10</a:t>
            </a:r>
          </a:p>
        </p:txBody>
      </p:sp>
    </p:spTree>
    <p:extLst>
      <p:ext uri="{BB962C8B-B14F-4D97-AF65-F5344CB8AC3E}">
        <p14:creationId xmlns:p14="http://schemas.microsoft.com/office/powerpoint/2010/main" val="1058726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Behavioral Health Disparities per Millennium Cohort study:</a:t>
            </a:r>
            <a:br>
              <a:rPr lang="en-US" sz="2400" dirty="0"/>
            </a:br>
            <a:r>
              <a:rPr lang="en-US" sz="2400" dirty="0"/>
              <a:t>PTSD and Depression</a:t>
            </a:r>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4" name="Table 3"/>
          <p:cNvGraphicFramePr>
            <a:graphicFrameLocks noGrp="1"/>
          </p:cNvGraphicFramePr>
          <p:nvPr/>
        </p:nvGraphicFramePr>
        <p:xfrm>
          <a:off x="380999" y="1867299"/>
          <a:ext cx="8466575" cy="3504402"/>
        </p:xfrm>
        <a:graphic>
          <a:graphicData uri="http://schemas.openxmlformats.org/drawingml/2006/table">
            <a:tbl>
              <a:tblPr firstRow="1" bandRow="1">
                <a:tableStyleId>{7DF18680-E054-41AD-8BC1-D1AEF772440D}</a:tableStyleId>
              </a:tblPr>
              <a:tblGrid>
                <a:gridCol w="1197429">
                  <a:extLst>
                    <a:ext uri="{9D8B030D-6E8A-4147-A177-3AD203B41FA5}">
                      <a16:colId xmlns:a16="http://schemas.microsoft.com/office/drawing/2014/main" val="1143648663"/>
                    </a:ext>
                  </a:extLst>
                </a:gridCol>
                <a:gridCol w="1197429">
                  <a:extLst>
                    <a:ext uri="{9D8B030D-6E8A-4147-A177-3AD203B41FA5}">
                      <a16:colId xmlns:a16="http://schemas.microsoft.com/office/drawing/2014/main" val="3550442251"/>
                    </a:ext>
                  </a:extLst>
                </a:gridCol>
                <a:gridCol w="1197429">
                  <a:extLst>
                    <a:ext uri="{9D8B030D-6E8A-4147-A177-3AD203B41FA5}">
                      <a16:colId xmlns:a16="http://schemas.microsoft.com/office/drawing/2014/main" val="411857421"/>
                    </a:ext>
                  </a:extLst>
                </a:gridCol>
                <a:gridCol w="1279490">
                  <a:extLst>
                    <a:ext uri="{9D8B030D-6E8A-4147-A177-3AD203B41FA5}">
                      <a16:colId xmlns:a16="http://schemas.microsoft.com/office/drawing/2014/main" val="704009269"/>
                    </a:ext>
                  </a:extLst>
                </a:gridCol>
                <a:gridCol w="1115368">
                  <a:extLst>
                    <a:ext uri="{9D8B030D-6E8A-4147-A177-3AD203B41FA5}">
                      <a16:colId xmlns:a16="http://schemas.microsoft.com/office/drawing/2014/main" val="636297995"/>
                    </a:ext>
                  </a:extLst>
                </a:gridCol>
                <a:gridCol w="1197429">
                  <a:extLst>
                    <a:ext uri="{9D8B030D-6E8A-4147-A177-3AD203B41FA5}">
                      <a16:colId xmlns:a16="http://schemas.microsoft.com/office/drawing/2014/main" val="876603559"/>
                    </a:ext>
                  </a:extLst>
                </a:gridCol>
                <a:gridCol w="1282001">
                  <a:extLst>
                    <a:ext uri="{9D8B030D-6E8A-4147-A177-3AD203B41FA5}">
                      <a16:colId xmlns:a16="http://schemas.microsoft.com/office/drawing/2014/main" val="2738076752"/>
                    </a:ext>
                  </a:extLst>
                </a:gridCol>
              </a:tblGrid>
              <a:tr h="457200">
                <a:tc>
                  <a:txBody>
                    <a:bodyPr/>
                    <a:lstStyle/>
                    <a:p>
                      <a:endParaRPr lang="en-US" sz="2400" dirty="0"/>
                    </a:p>
                  </a:txBody>
                  <a:tcPr/>
                </a:tc>
                <a:tc gridSpan="3">
                  <a:txBody>
                    <a:bodyPr/>
                    <a:lstStyle/>
                    <a:p>
                      <a:pPr algn="ctr"/>
                      <a:r>
                        <a:rPr lang="en-US" sz="2400" dirty="0"/>
                        <a:t>FEMALE</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sz="2400" dirty="0"/>
                        <a:t>MALE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73295641"/>
                  </a:ext>
                </a:extLst>
              </a:tr>
              <a:tr h="822960">
                <a:tc>
                  <a:txBody>
                    <a:bodyPr/>
                    <a:lstStyle/>
                    <a:p>
                      <a:endParaRPr lang="en-US" sz="2400" dirty="0"/>
                    </a:p>
                  </a:txBody>
                  <a:tcPr/>
                </a:tc>
                <a:tc>
                  <a:txBody>
                    <a:bodyPr/>
                    <a:lstStyle/>
                    <a:p>
                      <a:r>
                        <a:rPr lang="en-US" sz="2400" dirty="0"/>
                        <a:t>Hetero Female</a:t>
                      </a:r>
                    </a:p>
                  </a:txBody>
                  <a:tcPr/>
                </a:tc>
                <a:tc>
                  <a:txBody>
                    <a:bodyPr/>
                    <a:lstStyle/>
                    <a:p>
                      <a:r>
                        <a:rPr lang="en-US" sz="2400" dirty="0"/>
                        <a:t>Gay/</a:t>
                      </a:r>
                    </a:p>
                    <a:p>
                      <a:r>
                        <a:rPr lang="en-US" sz="2400" dirty="0"/>
                        <a:t>Lesbian</a:t>
                      </a:r>
                    </a:p>
                  </a:txBody>
                  <a:tcPr/>
                </a:tc>
                <a:tc>
                  <a:txBody>
                    <a:bodyPr/>
                    <a:lstStyle/>
                    <a:p>
                      <a:r>
                        <a:rPr lang="en-US" sz="2400" dirty="0"/>
                        <a:t>Bisexual</a:t>
                      </a:r>
                    </a:p>
                  </a:txBody>
                  <a:tcPr/>
                </a:tc>
                <a:tc>
                  <a:txBody>
                    <a:bodyPr/>
                    <a:lstStyle/>
                    <a:p>
                      <a:r>
                        <a:rPr lang="en-US" sz="2400" dirty="0"/>
                        <a:t>Hetero</a:t>
                      </a:r>
                    </a:p>
                    <a:p>
                      <a:r>
                        <a:rPr lang="en-US" sz="2400" dirty="0"/>
                        <a:t>Male</a:t>
                      </a:r>
                    </a:p>
                  </a:txBody>
                  <a:tcPr/>
                </a:tc>
                <a:tc>
                  <a:txBody>
                    <a:bodyPr/>
                    <a:lstStyle/>
                    <a:p>
                      <a:r>
                        <a:rPr lang="en-US" sz="2400" dirty="0"/>
                        <a:t>Gay</a:t>
                      </a:r>
                    </a:p>
                  </a:txBody>
                  <a:tcPr/>
                </a:tc>
                <a:tc>
                  <a:txBody>
                    <a:bodyPr/>
                    <a:lstStyle/>
                    <a:p>
                      <a:r>
                        <a:rPr lang="en-US" sz="2400" dirty="0"/>
                        <a:t>Bisexual</a:t>
                      </a:r>
                    </a:p>
                  </a:txBody>
                  <a:tcPr/>
                </a:tc>
                <a:extLst>
                  <a:ext uri="{0D108BD9-81ED-4DB2-BD59-A6C34878D82A}">
                    <a16:rowId xmlns:a16="http://schemas.microsoft.com/office/drawing/2014/main" val="1614464336"/>
                  </a:ext>
                </a:extLst>
              </a:tr>
              <a:tr h="654921">
                <a:tc>
                  <a:txBody>
                    <a:bodyPr/>
                    <a:lstStyle/>
                    <a:p>
                      <a:r>
                        <a:rPr lang="en-US" sz="1600" dirty="0"/>
                        <a:t>No</a:t>
                      </a:r>
                      <a:r>
                        <a:rPr lang="en-US" sz="1600" baseline="0" dirty="0"/>
                        <a:t> PTSD/MDD</a:t>
                      </a:r>
                      <a:endParaRPr lang="en-US" sz="1600" dirty="0"/>
                    </a:p>
                  </a:txBody>
                  <a:tcPr/>
                </a:tc>
                <a:tc>
                  <a:txBody>
                    <a:bodyPr/>
                    <a:lstStyle/>
                    <a:p>
                      <a:r>
                        <a:rPr lang="en-US" sz="2400" dirty="0"/>
                        <a:t>84.5%</a:t>
                      </a:r>
                    </a:p>
                  </a:txBody>
                  <a:tcPr/>
                </a:tc>
                <a:tc>
                  <a:txBody>
                    <a:bodyPr/>
                    <a:lstStyle/>
                    <a:p>
                      <a:r>
                        <a:rPr lang="en-US" sz="2400" dirty="0"/>
                        <a:t>79.4%</a:t>
                      </a:r>
                    </a:p>
                  </a:txBody>
                  <a:tcPr/>
                </a:tc>
                <a:tc>
                  <a:txBody>
                    <a:bodyPr/>
                    <a:lstStyle/>
                    <a:p>
                      <a:r>
                        <a:rPr lang="en-US" sz="2400" dirty="0"/>
                        <a:t>66.8%</a:t>
                      </a:r>
                    </a:p>
                  </a:txBody>
                  <a:tcPr/>
                </a:tc>
                <a:tc>
                  <a:txBody>
                    <a:bodyPr/>
                    <a:lstStyle/>
                    <a:p>
                      <a:r>
                        <a:rPr lang="en-US" sz="2400" dirty="0"/>
                        <a:t>86.2%</a:t>
                      </a:r>
                    </a:p>
                  </a:txBody>
                  <a:tcPr/>
                </a:tc>
                <a:tc>
                  <a:txBody>
                    <a:bodyPr/>
                    <a:lstStyle/>
                    <a:p>
                      <a:r>
                        <a:rPr lang="en-US" sz="2400" dirty="0"/>
                        <a:t>79.1%</a:t>
                      </a:r>
                    </a:p>
                  </a:txBody>
                  <a:tcPr/>
                </a:tc>
                <a:tc>
                  <a:txBody>
                    <a:bodyPr/>
                    <a:lstStyle/>
                    <a:p>
                      <a:r>
                        <a:rPr lang="en-US" sz="2400" dirty="0"/>
                        <a:t>68.4%</a:t>
                      </a:r>
                    </a:p>
                  </a:txBody>
                  <a:tcPr/>
                </a:tc>
                <a:extLst>
                  <a:ext uri="{0D108BD9-81ED-4DB2-BD59-A6C34878D82A}">
                    <a16:rowId xmlns:a16="http://schemas.microsoft.com/office/drawing/2014/main" val="2899996603"/>
                  </a:ext>
                </a:extLst>
              </a:tr>
              <a:tr h="457200">
                <a:tc>
                  <a:txBody>
                    <a:bodyPr/>
                    <a:lstStyle/>
                    <a:p>
                      <a:r>
                        <a:rPr lang="en-US" sz="1600" dirty="0"/>
                        <a:t>Depression</a:t>
                      </a:r>
                    </a:p>
                  </a:txBody>
                  <a:tcPr/>
                </a:tc>
                <a:tc>
                  <a:txBody>
                    <a:bodyPr/>
                    <a:lstStyle/>
                    <a:p>
                      <a:r>
                        <a:rPr lang="en-US" sz="2400" dirty="0"/>
                        <a:t>2.8%</a:t>
                      </a:r>
                    </a:p>
                  </a:txBody>
                  <a:tcPr/>
                </a:tc>
                <a:tc>
                  <a:txBody>
                    <a:bodyPr/>
                    <a:lstStyle/>
                    <a:p>
                      <a:r>
                        <a:rPr lang="en-US" sz="2400" dirty="0"/>
                        <a:t>3.7%</a:t>
                      </a:r>
                    </a:p>
                  </a:txBody>
                  <a:tcPr/>
                </a:tc>
                <a:tc>
                  <a:txBody>
                    <a:bodyPr/>
                    <a:lstStyle/>
                    <a:p>
                      <a:r>
                        <a:rPr lang="en-US" sz="2400" dirty="0"/>
                        <a:t>5.7%</a:t>
                      </a:r>
                    </a:p>
                  </a:txBody>
                  <a:tcPr/>
                </a:tc>
                <a:tc>
                  <a:txBody>
                    <a:bodyPr/>
                    <a:lstStyle/>
                    <a:p>
                      <a:r>
                        <a:rPr lang="en-US" sz="2400" dirty="0"/>
                        <a:t>2.0%</a:t>
                      </a:r>
                    </a:p>
                  </a:txBody>
                  <a:tcPr/>
                </a:tc>
                <a:tc>
                  <a:txBody>
                    <a:bodyPr/>
                    <a:lstStyle/>
                    <a:p>
                      <a:r>
                        <a:rPr lang="en-US" sz="2400" dirty="0"/>
                        <a:t>4.0%</a:t>
                      </a:r>
                    </a:p>
                  </a:txBody>
                  <a:tcPr/>
                </a:tc>
                <a:tc>
                  <a:txBody>
                    <a:bodyPr/>
                    <a:lstStyle/>
                    <a:p>
                      <a:r>
                        <a:rPr lang="en-US" sz="2400" dirty="0"/>
                        <a:t>5.1%</a:t>
                      </a:r>
                    </a:p>
                  </a:txBody>
                  <a:tcPr/>
                </a:tc>
                <a:extLst>
                  <a:ext uri="{0D108BD9-81ED-4DB2-BD59-A6C34878D82A}">
                    <a16:rowId xmlns:a16="http://schemas.microsoft.com/office/drawing/2014/main" val="2966522962"/>
                  </a:ext>
                </a:extLst>
              </a:tr>
              <a:tr h="457200">
                <a:tc>
                  <a:txBody>
                    <a:bodyPr/>
                    <a:lstStyle/>
                    <a:p>
                      <a:r>
                        <a:rPr lang="en-US" sz="1600" dirty="0"/>
                        <a:t>PTSD</a:t>
                      </a:r>
                    </a:p>
                  </a:txBody>
                  <a:tcPr/>
                </a:tc>
                <a:tc>
                  <a:txBody>
                    <a:bodyPr/>
                    <a:lstStyle/>
                    <a:p>
                      <a:r>
                        <a:rPr lang="en-US" sz="2400" dirty="0"/>
                        <a:t>5.9%</a:t>
                      </a:r>
                    </a:p>
                  </a:txBody>
                  <a:tcPr/>
                </a:tc>
                <a:tc>
                  <a:txBody>
                    <a:bodyPr/>
                    <a:lstStyle/>
                    <a:p>
                      <a:r>
                        <a:rPr lang="en-US" sz="2400" dirty="0"/>
                        <a:t>7.9%</a:t>
                      </a:r>
                    </a:p>
                  </a:txBody>
                  <a:tcPr/>
                </a:tc>
                <a:tc>
                  <a:txBody>
                    <a:bodyPr/>
                    <a:lstStyle/>
                    <a:p>
                      <a:r>
                        <a:rPr lang="en-US" sz="2400" dirty="0"/>
                        <a:t>12.1%</a:t>
                      </a:r>
                    </a:p>
                  </a:txBody>
                  <a:tcPr/>
                </a:tc>
                <a:tc>
                  <a:txBody>
                    <a:bodyPr/>
                    <a:lstStyle/>
                    <a:p>
                      <a:r>
                        <a:rPr lang="en-US" sz="2400" dirty="0"/>
                        <a:t>5.7%</a:t>
                      </a:r>
                    </a:p>
                  </a:txBody>
                  <a:tcPr/>
                </a:tc>
                <a:tc>
                  <a:txBody>
                    <a:bodyPr/>
                    <a:lstStyle/>
                    <a:p>
                      <a:r>
                        <a:rPr lang="en-US" sz="2400" dirty="0"/>
                        <a:t>7.0%</a:t>
                      </a:r>
                    </a:p>
                  </a:txBody>
                  <a:tcPr/>
                </a:tc>
                <a:tc>
                  <a:txBody>
                    <a:bodyPr/>
                    <a:lstStyle/>
                    <a:p>
                      <a:r>
                        <a:rPr lang="en-US" sz="2400" dirty="0"/>
                        <a:t>12.6%</a:t>
                      </a:r>
                    </a:p>
                  </a:txBody>
                  <a:tcPr/>
                </a:tc>
                <a:extLst>
                  <a:ext uri="{0D108BD9-81ED-4DB2-BD59-A6C34878D82A}">
                    <a16:rowId xmlns:a16="http://schemas.microsoft.com/office/drawing/2014/main" val="3964299407"/>
                  </a:ext>
                </a:extLst>
              </a:tr>
              <a:tr h="654921">
                <a:tc>
                  <a:txBody>
                    <a:bodyPr/>
                    <a:lstStyle/>
                    <a:p>
                      <a:r>
                        <a:rPr lang="en-US" sz="1600" dirty="0"/>
                        <a:t>Both PTSD/MDD</a:t>
                      </a:r>
                    </a:p>
                  </a:txBody>
                  <a:tcPr/>
                </a:tc>
                <a:tc>
                  <a:txBody>
                    <a:bodyPr/>
                    <a:lstStyle/>
                    <a:p>
                      <a:r>
                        <a:rPr lang="en-US" sz="2400" dirty="0"/>
                        <a:t>6.8%</a:t>
                      </a:r>
                    </a:p>
                  </a:txBody>
                  <a:tcPr/>
                </a:tc>
                <a:tc>
                  <a:txBody>
                    <a:bodyPr/>
                    <a:lstStyle/>
                    <a:p>
                      <a:r>
                        <a:rPr lang="en-US" sz="2400" dirty="0"/>
                        <a:t>9.0%</a:t>
                      </a:r>
                    </a:p>
                  </a:txBody>
                  <a:tcPr/>
                </a:tc>
                <a:tc>
                  <a:txBody>
                    <a:bodyPr/>
                    <a:lstStyle/>
                    <a:p>
                      <a:r>
                        <a:rPr lang="en-US" sz="2400" dirty="0"/>
                        <a:t>15.4%</a:t>
                      </a:r>
                    </a:p>
                  </a:txBody>
                  <a:tcPr/>
                </a:tc>
                <a:tc>
                  <a:txBody>
                    <a:bodyPr/>
                    <a:lstStyle/>
                    <a:p>
                      <a:r>
                        <a:rPr lang="en-US" sz="2400" dirty="0"/>
                        <a:t>6.1%</a:t>
                      </a:r>
                    </a:p>
                  </a:txBody>
                  <a:tcPr/>
                </a:tc>
                <a:tc>
                  <a:txBody>
                    <a:bodyPr/>
                    <a:lstStyle/>
                    <a:p>
                      <a:r>
                        <a:rPr lang="en-US" sz="2400" dirty="0"/>
                        <a:t>9.9%</a:t>
                      </a:r>
                    </a:p>
                  </a:txBody>
                  <a:tcPr/>
                </a:tc>
                <a:tc>
                  <a:txBody>
                    <a:bodyPr/>
                    <a:lstStyle/>
                    <a:p>
                      <a:r>
                        <a:rPr lang="en-US" sz="2400" dirty="0"/>
                        <a:t>13.9%</a:t>
                      </a:r>
                    </a:p>
                  </a:txBody>
                  <a:tcPr/>
                </a:tc>
                <a:extLst>
                  <a:ext uri="{0D108BD9-81ED-4DB2-BD59-A6C34878D82A}">
                    <a16:rowId xmlns:a16="http://schemas.microsoft.com/office/drawing/2014/main" val="1423744638"/>
                  </a:ext>
                </a:extLst>
              </a:tr>
            </a:tbl>
          </a:graphicData>
        </a:graphic>
      </p:graphicFrame>
      <p:sp>
        <p:nvSpPr>
          <p:cNvPr id="7" name="TextBox 6">
            <a:extLst>
              <a:ext uri="{FF2B5EF4-FFF2-40B4-BE49-F238E27FC236}">
                <a16:creationId xmlns:a16="http://schemas.microsoft.com/office/drawing/2014/main" id="{926A635F-D21A-8D90-1699-792C7ED73148}"/>
              </a:ext>
            </a:extLst>
          </p:cNvPr>
          <p:cNvSpPr txBox="1"/>
          <p:nvPr/>
        </p:nvSpPr>
        <p:spPr>
          <a:xfrm>
            <a:off x="0" y="876699"/>
            <a:ext cx="4570743" cy="300082"/>
          </a:xfrm>
          <a:prstGeom prst="rect">
            <a:avLst/>
          </a:prstGeom>
          <a:noFill/>
        </p:spPr>
        <p:txBody>
          <a:bodyPr wrap="square">
            <a:spAutoFit/>
          </a:bodyPr>
          <a:lstStyle/>
          <a:p>
            <a:pPr defTabSz="914378"/>
            <a:fld id="{B263A81A-881C-4E24-83E5-F09FE99356E4}" type="slidenum">
              <a:rPr lang="en-US" sz="1350">
                <a:solidFill>
                  <a:prstClr val="black">
                    <a:tint val="75000"/>
                  </a:prstClr>
                </a:solidFill>
                <a:latin typeface="Franklin Gothic Book" panose="020B0503020102020204"/>
              </a:rPr>
              <a:pPr defTabSz="914378"/>
              <a:t>32</a:t>
            </a:fld>
            <a:endParaRPr lang="en-US" sz="1350" dirty="0">
              <a:solidFill>
                <a:prstClr val="black">
                  <a:tint val="75000"/>
                </a:prstClr>
              </a:solidFill>
              <a:latin typeface="Franklin Gothic Book" panose="020B0503020102020204"/>
            </a:endParaRPr>
          </a:p>
        </p:txBody>
      </p:sp>
    </p:spTree>
    <p:extLst>
      <p:ext uri="{BB962C8B-B14F-4D97-AF65-F5344CB8AC3E}">
        <p14:creationId xmlns:p14="http://schemas.microsoft.com/office/powerpoint/2010/main" val="699707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Behavioral Health Disparities per Millennium Cohort study:</a:t>
            </a:r>
            <a:br>
              <a:rPr lang="en-US" sz="2400" dirty="0"/>
            </a:br>
            <a:r>
              <a:rPr lang="en-US" sz="2400" dirty="0"/>
              <a:t>PTSD and Depression</a:t>
            </a:r>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4" name="Table 3"/>
          <p:cNvGraphicFramePr>
            <a:graphicFrameLocks noGrp="1"/>
          </p:cNvGraphicFramePr>
          <p:nvPr/>
        </p:nvGraphicFramePr>
        <p:xfrm>
          <a:off x="316523" y="1867299"/>
          <a:ext cx="8510954" cy="3504402"/>
        </p:xfrm>
        <a:graphic>
          <a:graphicData uri="http://schemas.openxmlformats.org/drawingml/2006/table">
            <a:tbl>
              <a:tblPr firstRow="1" bandRow="1">
                <a:tableStyleId>{7DF18680-E054-41AD-8BC1-D1AEF772440D}</a:tableStyleId>
              </a:tblPr>
              <a:tblGrid>
                <a:gridCol w="1215851">
                  <a:extLst>
                    <a:ext uri="{9D8B030D-6E8A-4147-A177-3AD203B41FA5}">
                      <a16:colId xmlns:a16="http://schemas.microsoft.com/office/drawing/2014/main" val="1143648663"/>
                    </a:ext>
                  </a:extLst>
                </a:gridCol>
                <a:gridCol w="1215851">
                  <a:extLst>
                    <a:ext uri="{9D8B030D-6E8A-4147-A177-3AD203B41FA5}">
                      <a16:colId xmlns:a16="http://schemas.microsoft.com/office/drawing/2014/main" val="3550442251"/>
                    </a:ext>
                  </a:extLst>
                </a:gridCol>
                <a:gridCol w="1215851">
                  <a:extLst>
                    <a:ext uri="{9D8B030D-6E8A-4147-A177-3AD203B41FA5}">
                      <a16:colId xmlns:a16="http://schemas.microsoft.com/office/drawing/2014/main" val="411857421"/>
                    </a:ext>
                  </a:extLst>
                </a:gridCol>
                <a:gridCol w="1299174">
                  <a:extLst>
                    <a:ext uri="{9D8B030D-6E8A-4147-A177-3AD203B41FA5}">
                      <a16:colId xmlns:a16="http://schemas.microsoft.com/office/drawing/2014/main" val="704009269"/>
                    </a:ext>
                  </a:extLst>
                </a:gridCol>
                <a:gridCol w="1132527">
                  <a:extLst>
                    <a:ext uri="{9D8B030D-6E8A-4147-A177-3AD203B41FA5}">
                      <a16:colId xmlns:a16="http://schemas.microsoft.com/office/drawing/2014/main" val="636297995"/>
                    </a:ext>
                  </a:extLst>
                </a:gridCol>
                <a:gridCol w="1067638">
                  <a:extLst>
                    <a:ext uri="{9D8B030D-6E8A-4147-A177-3AD203B41FA5}">
                      <a16:colId xmlns:a16="http://schemas.microsoft.com/office/drawing/2014/main" val="876603559"/>
                    </a:ext>
                  </a:extLst>
                </a:gridCol>
                <a:gridCol w="1364063">
                  <a:extLst>
                    <a:ext uri="{9D8B030D-6E8A-4147-A177-3AD203B41FA5}">
                      <a16:colId xmlns:a16="http://schemas.microsoft.com/office/drawing/2014/main" val="2738076752"/>
                    </a:ext>
                  </a:extLst>
                </a:gridCol>
              </a:tblGrid>
              <a:tr h="457200">
                <a:tc>
                  <a:txBody>
                    <a:bodyPr/>
                    <a:lstStyle/>
                    <a:p>
                      <a:endParaRPr lang="en-US" sz="2400" dirty="0"/>
                    </a:p>
                  </a:txBody>
                  <a:tcPr/>
                </a:tc>
                <a:tc gridSpan="3">
                  <a:txBody>
                    <a:bodyPr/>
                    <a:lstStyle/>
                    <a:p>
                      <a:pPr algn="ctr"/>
                      <a:r>
                        <a:rPr lang="en-US" sz="2400" dirty="0"/>
                        <a:t>FEMALE</a:t>
                      </a:r>
                    </a:p>
                  </a:txBody>
                  <a:tcPr/>
                </a:tc>
                <a:tc hMerge="1">
                  <a:txBody>
                    <a:bodyPr/>
                    <a:lstStyle/>
                    <a:p>
                      <a:endParaRPr lang="en-US" dirty="0"/>
                    </a:p>
                  </a:txBody>
                  <a:tcPr/>
                </a:tc>
                <a:tc hMerge="1">
                  <a:txBody>
                    <a:bodyPr/>
                    <a:lstStyle/>
                    <a:p>
                      <a:endParaRPr lang="en-US" dirty="0"/>
                    </a:p>
                  </a:txBody>
                  <a:tcPr/>
                </a:tc>
                <a:tc gridSpan="3">
                  <a:txBody>
                    <a:bodyPr/>
                    <a:lstStyle/>
                    <a:p>
                      <a:pPr algn="ctr"/>
                      <a:r>
                        <a:rPr lang="en-US" sz="2400" dirty="0"/>
                        <a:t>MALE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73295641"/>
                  </a:ext>
                </a:extLst>
              </a:tr>
              <a:tr h="822960">
                <a:tc>
                  <a:txBody>
                    <a:bodyPr/>
                    <a:lstStyle/>
                    <a:p>
                      <a:endParaRPr lang="en-US" sz="2400" dirty="0"/>
                    </a:p>
                  </a:txBody>
                  <a:tcPr/>
                </a:tc>
                <a:tc>
                  <a:txBody>
                    <a:bodyPr/>
                    <a:lstStyle/>
                    <a:p>
                      <a:r>
                        <a:rPr lang="en-US" sz="2400" dirty="0"/>
                        <a:t>Hetero Female</a:t>
                      </a:r>
                    </a:p>
                  </a:txBody>
                  <a:tcPr/>
                </a:tc>
                <a:tc>
                  <a:txBody>
                    <a:bodyPr/>
                    <a:lstStyle/>
                    <a:p>
                      <a:r>
                        <a:rPr lang="en-US" sz="2400" dirty="0"/>
                        <a:t>Gay/</a:t>
                      </a:r>
                    </a:p>
                    <a:p>
                      <a:r>
                        <a:rPr lang="en-US" sz="2400" dirty="0"/>
                        <a:t>Lesbian</a:t>
                      </a:r>
                    </a:p>
                  </a:txBody>
                  <a:tcPr/>
                </a:tc>
                <a:tc>
                  <a:txBody>
                    <a:bodyPr/>
                    <a:lstStyle/>
                    <a:p>
                      <a:r>
                        <a:rPr lang="en-US" sz="2400" dirty="0"/>
                        <a:t>Bisexual</a:t>
                      </a:r>
                    </a:p>
                  </a:txBody>
                  <a:tcPr/>
                </a:tc>
                <a:tc>
                  <a:txBody>
                    <a:bodyPr/>
                    <a:lstStyle/>
                    <a:p>
                      <a:r>
                        <a:rPr lang="en-US" sz="2400" dirty="0"/>
                        <a:t>Hetero</a:t>
                      </a:r>
                    </a:p>
                    <a:p>
                      <a:r>
                        <a:rPr lang="en-US" sz="2400" dirty="0"/>
                        <a:t>Male</a:t>
                      </a:r>
                    </a:p>
                  </a:txBody>
                  <a:tcPr/>
                </a:tc>
                <a:tc>
                  <a:txBody>
                    <a:bodyPr/>
                    <a:lstStyle/>
                    <a:p>
                      <a:r>
                        <a:rPr lang="en-US" sz="2400" dirty="0"/>
                        <a:t>Gay</a:t>
                      </a:r>
                    </a:p>
                  </a:txBody>
                  <a:tcPr/>
                </a:tc>
                <a:tc>
                  <a:txBody>
                    <a:bodyPr/>
                    <a:lstStyle/>
                    <a:p>
                      <a:r>
                        <a:rPr lang="en-US" sz="2400" dirty="0"/>
                        <a:t>Bisexual</a:t>
                      </a:r>
                    </a:p>
                  </a:txBody>
                  <a:tcPr/>
                </a:tc>
                <a:extLst>
                  <a:ext uri="{0D108BD9-81ED-4DB2-BD59-A6C34878D82A}">
                    <a16:rowId xmlns:a16="http://schemas.microsoft.com/office/drawing/2014/main" val="1614464336"/>
                  </a:ext>
                </a:extLst>
              </a:tr>
              <a:tr h="654921">
                <a:tc>
                  <a:txBody>
                    <a:bodyPr/>
                    <a:lstStyle/>
                    <a:p>
                      <a:r>
                        <a:rPr lang="en-US" sz="1600" dirty="0"/>
                        <a:t>No</a:t>
                      </a:r>
                      <a:r>
                        <a:rPr lang="en-US" sz="1600" baseline="0" dirty="0"/>
                        <a:t> PTSD/MDD</a:t>
                      </a:r>
                      <a:endParaRPr lang="en-US" sz="1600" dirty="0"/>
                    </a:p>
                  </a:txBody>
                  <a:tcPr/>
                </a:tc>
                <a:tc>
                  <a:txBody>
                    <a:bodyPr/>
                    <a:lstStyle/>
                    <a:p>
                      <a:r>
                        <a:rPr lang="en-US" sz="2400" dirty="0"/>
                        <a:t>84.5%</a:t>
                      </a:r>
                    </a:p>
                  </a:txBody>
                  <a:tcPr/>
                </a:tc>
                <a:tc>
                  <a:txBody>
                    <a:bodyPr/>
                    <a:lstStyle/>
                    <a:p>
                      <a:r>
                        <a:rPr lang="en-US" sz="2400" dirty="0"/>
                        <a:t>79.4%</a:t>
                      </a:r>
                    </a:p>
                  </a:txBody>
                  <a:tcPr/>
                </a:tc>
                <a:tc>
                  <a:txBody>
                    <a:bodyPr/>
                    <a:lstStyle/>
                    <a:p>
                      <a:r>
                        <a:rPr lang="en-US" sz="2400" dirty="0"/>
                        <a:t>66.8%</a:t>
                      </a:r>
                    </a:p>
                  </a:txBody>
                  <a:tcPr/>
                </a:tc>
                <a:tc>
                  <a:txBody>
                    <a:bodyPr/>
                    <a:lstStyle/>
                    <a:p>
                      <a:r>
                        <a:rPr lang="en-US" sz="2400" dirty="0"/>
                        <a:t>86.2%</a:t>
                      </a:r>
                    </a:p>
                  </a:txBody>
                  <a:tcPr/>
                </a:tc>
                <a:tc>
                  <a:txBody>
                    <a:bodyPr/>
                    <a:lstStyle/>
                    <a:p>
                      <a:r>
                        <a:rPr lang="en-US" sz="2400" dirty="0"/>
                        <a:t>79.1%</a:t>
                      </a:r>
                    </a:p>
                  </a:txBody>
                  <a:tcPr/>
                </a:tc>
                <a:tc>
                  <a:txBody>
                    <a:bodyPr/>
                    <a:lstStyle/>
                    <a:p>
                      <a:r>
                        <a:rPr lang="en-US" sz="2400" dirty="0"/>
                        <a:t>68.4%</a:t>
                      </a:r>
                    </a:p>
                  </a:txBody>
                  <a:tcPr/>
                </a:tc>
                <a:extLst>
                  <a:ext uri="{0D108BD9-81ED-4DB2-BD59-A6C34878D82A}">
                    <a16:rowId xmlns:a16="http://schemas.microsoft.com/office/drawing/2014/main" val="2899996603"/>
                  </a:ext>
                </a:extLst>
              </a:tr>
              <a:tr h="457200">
                <a:tc>
                  <a:txBody>
                    <a:bodyPr/>
                    <a:lstStyle/>
                    <a:p>
                      <a:r>
                        <a:rPr lang="en-US" sz="1600" dirty="0"/>
                        <a:t>Depression</a:t>
                      </a:r>
                    </a:p>
                  </a:txBody>
                  <a:tcPr/>
                </a:tc>
                <a:tc>
                  <a:txBody>
                    <a:bodyPr/>
                    <a:lstStyle/>
                    <a:p>
                      <a:r>
                        <a:rPr lang="en-US" sz="2400" dirty="0"/>
                        <a:t>2.8%</a:t>
                      </a:r>
                    </a:p>
                  </a:txBody>
                  <a:tcPr/>
                </a:tc>
                <a:tc>
                  <a:txBody>
                    <a:bodyPr/>
                    <a:lstStyle/>
                    <a:p>
                      <a:r>
                        <a:rPr lang="en-US" sz="2400" dirty="0"/>
                        <a:t>3.7%</a:t>
                      </a:r>
                    </a:p>
                  </a:txBody>
                  <a:tcPr/>
                </a:tc>
                <a:tc>
                  <a:txBody>
                    <a:bodyPr/>
                    <a:lstStyle/>
                    <a:p>
                      <a:r>
                        <a:rPr lang="en-US" sz="2400" dirty="0"/>
                        <a:t>5.7%</a:t>
                      </a:r>
                    </a:p>
                  </a:txBody>
                  <a:tcPr>
                    <a:solidFill>
                      <a:srgbClr val="FFFF00"/>
                    </a:solidFill>
                  </a:tcPr>
                </a:tc>
                <a:tc>
                  <a:txBody>
                    <a:bodyPr/>
                    <a:lstStyle/>
                    <a:p>
                      <a:r>
                        <a:rPr lang="en-US" sz="2400" dirty="0"/>
                        <a:t>2.0%</a:t>
                      </a:r>
                    </a:p>
                  </a:txBody>
                  <a:tcPr/>
                </a:tc>
                <a:tc>
                  <a:txBody>
                    <a:bodyPr/>
                    <a:lstStyle/>
                    <a:p>
                      <a:r>
                        <a:rPr lang="en-US" sz="2400" dirty="0"/>
                        <a:t>4.0%</a:t>
                      </a:r>
                    </a:p>
                  </a:txBody>
                  <a:tcPr>
                    <a:solidFill>
                      <a:srgbClr val="FFC000"/>
                    </a:solidFill>
                  </a:tcPr>
                </a:tc>
                <a:tc>
                  <a:txBody>
                    <a:bodyPr/>
                    <a:lstStyle/>
                    <a:p>
                      <a:r>
                        <a:rPr lang="en-US" sz="2400" dirty="0"/>
                        <a:t>5.1%</a:t>
                      </a:r>
                    </a:p>
                  </a:txBody>
                  <a:tcPr>
                    <a:solidFill>
                      <a:srgbClr val="FFFF00"/>
                    </a:solidFill>
                  </a:tcPr>
                </a:tc>
                <a:extLst>
                  <a:ext uri="{0D108BD9-81ED-4DB2-BD59-A6C34878D82A}">
                    <a16:rowId xmlns:a16="http://schemas.microsoft.com/office/drawing/2014/main" val="2966522962"/>
                  </a:ext>
                </a:extLst>
              </a:tr>
              <a:tr h="457200">
                <a:tc>
                  <a:txBody>
                    <a:bodyPr/>
                    <a:lstStyle/>
                    <a:p>
                      <a:r>
                        <a:rPr lang="en-US" sz="1600" dirty="0"/>
                        <a:t>PTSD</a:t>
                      </a:r>
                    </a:p>
                  </a:txBody>
                  <a:tcPr/>
                </a:tc>
                <a:tc>
                  <a:txBody>
                    <a:bodyPr/>
                    <a:lstStyle/>
                    <a:p>
                      <a:r>
                        <a:rPr lang="en-US" sz="2400" dirty="0"/>
                        <a:t>5.9%</a:t>
                      </a:r>
                    </a:p>
                  </a:txBody>
                  <a:tcPr/>
                </a:tc>
                <a:tc>
                  <a:txBody>
                    <a:bodyPr/>
                    <a:lstStyle/>
                    <a:p>
                      <a:r>
                        <a:rPr lang="en-US" sz="2400" dirty="0"/>
                        <a:t>7.9%</a:t>
                      </a:r>
                    </a:p>
                  </a:txBody>
                  <a:tcPr/>
                </a:tc>
                <a:tc>
                  <a:txBody>
                    <a:bodyPr/>
                    <a:lstStyle/>
                    <a:p>
                      <a:r>
                        <a:rPr lang="en-US" sz="2400" dirty="0"/>
                        <a:t>12.1%</a:t>
                      </a:r>
                    </a:p>
                  </a:txBody>
                  <a:tcPr>
                    <a:solidFill>
                      <a:srgbClr val="FFFF00"/>
                    </a:solidFill>
                  </a:tcPr>
                </a:tc>
                <a:tc>
                  <a:txBody>
                    <a:bodyPr/>
                    <a:lstStyle/>
                    <a:p>
                      <a:r>
                        <a:rPr lang="en-US" sz="2400" dirty="0"/>
                        <a:t>5.7%</a:t>
                      </a:r>
                    </a:p>
                  </a:txBody>
                  <a:tcPr/>
                </a:tc>
                <a:tc>
                  <a:txBody>
                    <a:bodyPr/>
                    <a:lstStyle/>
                    <a:p>
                      <a:r>
                        <a:rPr lang="en-US" sz="2400" dirty="0"/>
                        <a:t>7.0%</a:t>
                      </a:r>
                    </a:p>
                  </a:txBody>
                  <a:tcPr/>
                </a:tc>
                <a:tc>
                  <a:txBody>
                    <a:bodyPr/>
                    <a:lstStyle/>
                    <a:p>
                      <a:r>
                        <a:rPr lang="en-US" sz="2400" dirty="0"/>
                        <a:t>12.6%</a:t>
                      </a:r>
                    </a:p>
                  </a:txBody>
                  <a:tcPr>
                    <a:solidFill>
                      <a:srgbClr val="FFFF00"/>
                    </a:solidFill>
                  </a:tcPr>
                </a:tc>
                <a:extLst>
                  <a:ext uri="{0D108BD9-81ED-4DB2-BD59-A6C34878D82A}">
                    <a16:rowId xmlns:a16="http://schemas.microsoft.com/office/drawing/2014/main" val="3964299407"/>
                  </a:ext>
                </a:extLst>
              </a:tr>
              <a:tr h="654921">
                <a:tc>
                  <a:txBody>
                    <a:bodyPr/>
                    <a:lstStyle/>
                    <a:p>
                      <a:r>
                        <a:rPr lang="en-US" sz="1600" dirty="0"/>
                        <a:t>Both PTSD/MDD</a:t>
                      </a:r>
                    </a:p>
                  </a:txBody>
                  <a:tcPr/>
                </a:tc>
                <a:tc>
                  <a:txBody>
                    <a:bodyPr/>
                    <a:lstStyle/>
                    <a:p>
                      <a:r>
                        <a:rPr lang="en-US" sz="2400" dirty="0"/>
                        <a:t>6.8%</a:t>
                      </a:r>
                    </a:p>
                  </a:txBody>
                  <a:tcPr/>
                </a:tc>
                <a:tc>
                  <a:txBody>
                    <a:bodyPr/>
                    <a:lstStyle/>
                    <a:p>
                      <a:r>
                        <a:rPr lang="en-US" sz="2400" dirty="0"/>
                        <a:t>9.0%</a:t>
                      </a:r>
                    </a:p>
                  </a:txBody>
                  <a:tcPr/>
                </a:tc>
                <a:tc>
                  <a:txBody>
                    <a:bodyPr/>
                    <a:lstStyle/>
                    <a:p>
                      <a:r>
                        <a:rPr lang="en-US" sz="2400" dirty="0"/>
                        <a:t>15.4%</a:t>
                      </a:r>
                    </a:p>
                  </a:txBody>
                  <a:tcPr>
                    <a:solidFill>
                      <a:srgbClr val="FFFF00"/>
                    </a:solidFill>
                  </a:tcPr>
                </a:tc>
                <a:tc>
                  <a:txBody>
                    <a:bodyPr/>
                    <a:lstStyle/>
                    <a:p>
                      <a:r>
                        <a:rPr lang="en-US" sz="2400" dirty="0"/>
                        <a:t>6.1%</a:t>
                      </a:r>
                    </a:p>
                  </a:txBody>
                  <a:tcPr/>
                </a:tc>
                <a:tc>
                  <a:txBody>
                    <a:bodyPr/>
                    <a:lstStyle/>
                    <a:p>
                      <a:r>
                        <a:rPr lang="en-US" sz="2400" dirty="0"/>
                        <a:t>9.9%</a:t>
                      </a:r>
                    </a:p>
                  </a:txBody>
                  <a:tcPr/>
                </a:tc>
                <a:tc>
                  <a:txBody>
                    <a:bodyPr/>
                    <a:lstStyle/>
                    <a:p>
                      <a:r>
                        <a:rPr lang="en-US" sz="2400" dirty="0"/>
                        <a:t>13.9%</a:t>
                      </a:r>
                    </a:p>
                  </a:txBody>
                  <a:tcPr>
                    <a:solidFill>
                      <a:srgbClr val="FFFF00"/>
                    </a:solidFill>
                  </a:tcPr>
                </a:tc>
                <a:extLst>
                  <a:ext uri="{0D108BD9-81ED-4DB2-BD59-A6C34878D82A}">
                    <a16:rowId xmlns:a16="http://schemas.microsoft.com/office/drawing/2014/main" val="1423744638"/>
                  </a:ext>
                </a:extLst>
              </a:tr>
            </a:tbl>
          </a:graphicData>
        </a:graphic>
      </p:graphicFrame>
      <p:sp>
        <p:nvSpPr>
          <p:cNvPr id="5" name="Rectangle 4"/>
          <p:cNvSpPr/>
          <p:nvPr/>
        </p:nvSpPr>
        <p:spPr>
          <a:xfrm>
            <a:off x="61681" y="875372"/>
            <a:ext cx="449803"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11</a:t>
            </a:r>
          </a:p>
        </p:txBody>
      </p:sp>
    </p:spTree>
    <p:extLst>
      <p:ext uri="{BB962C8B-B14F-4D97-AF65-F5344CB8AC3E}">
        <p14:creationId xmlns:p14="http://schemas.microsoft.com/office/powerpoint/2010/main" val="422178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Maternal Depression in the DoD</a:t>
            </a:r>
            <a:endParaRPr lang="en-US" dirty="0"/>
          </a:p>
        </p:txBody>
      </p:sp>
      <p:pic>
        <p:nvPicPr>
          <p:cNvPr id="4" name="Content Placeholder 3"/>
          <p:cNvPicPr>
            <a:picLocks noGrp="1" noChangeAspect="1"/>
          </p:cNvPicPr>
          <p:nvPr>
            <p:ph idx="1"/>
          </p:nvPr>
        </p:nvPicPr>
        <p:blipFill>
          <a:blip r:embed="rId3"/>
          <a:stretch>
            <a:fillRect/>
          </a:stretch>
        </p:blipFill>
        <p:spPr>
          <a:xfrm>
            <a:off x="1295400" y="1905001"/>
            <a:ext cx="6477000" cy="3539756"/>
          </a:xfrm>
          <a:prstGeom prst="rect">
            <a:avLst/>
          </a:prstGeom>
        </p:spPr>
      </p:pic>
    </p:spTree>
    <p:extLst>
      <p:ext uri="{BB962C8B-B14F-4D97-AF65-F5344CB8AC3E}">
        <p14:creationId xmlns:p14="http://schemas.microsoft.com/office/powerpoint/2010/main" val="38173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DoD Efforts to Implement Gender Sensitive Care </a:t>
            </a:r>
          </a:p>
        </p:txBody>
      </p:sp>
      <p:sp>
        <p:nvSpPr>
          <p:cNvPr id="3" name="Content Placeholder 2"/>
          <p:cNvSpPr>
            <a:spLocks noGrp="1"/>
          </p:cNvSpPr>
          <p:nvPr>
            <p:ph idx="1"/>
          </p:nvPr>
        </p:nvSpPr>
        <p:spPr/>
        <p:txBody>
          <a:bodyPr/>
          <a:lstStyle/>
          <a:p>
            <a:r>
              <a:rPr lang="en-US" dirty="0"/>
              <a:t>Reproductive Health DODI (multi-disciplinary effort in progress)</a:t>
            </a:r>
          </a:p>
          <a:p>
            <a:r>
              <a:rPr lang="en-US" dirty="0"/>
              <a:t>Behavioral Health Screening and Referral in Pregnancy and Postpartum (Practice Recommendation) July 2022</a:t>
            </a:r>
          </a:p>
          <a:p>
            <a:r>
              <a:rPr lang="en-US" dirty="0"/>
              <a:t>Reproductive Behavioral Health consultation pilot (2024)</a:t>
            </a:r>
          </a:p>
          <a:p>
            <a:r>
              <a:rPr lang="en-US" dirty="0"/>
              <a:t>VA/DoD Women’s Mental Health Mini-Residency (WMHMR) </a:t>
            </a:r>
          </a:p>
          <a:p>
            <a:pPr lvl="1"/>
            <a:r>
              <a:rPr lang="en-US" dirty="0"/>
              <a:t>July 29 – August 1, 2024</a:t>
            </a:r>
          </a:p>
        </p:txBody>
      </p:sp>
      <p:sp>
        <p:nvSpPr>
          <p:cNvPr id="4" name="Rectangle 3"/>
          <p:cNvSpPr/>
          <p:nvPr/>
        </p:nvSpPr>
        <p:spPr>
          <a:xfrm>
            <a:off x="0" y="838201"/>
            <a:ext cx="446532" cy="369332"/>
          </a:xfrm>
          <a:prstGeom prst="rect">
            <a:avLst/>
          </a:prstGeom>
        </p:spPr>
        <p:txBody>
          <a:bodyPr wrap="none">
            <a:spAutoFit/>
          </a:bodyPr>
          <a:lstStyle/>
          <a:p>
            <a:pPr defTabSz="914378"/>
            <a:r>
              <a:rPr lang="en-US" dirty="0">
                <a:solidFill>
                  <a:prstClr val="black">
                    <a:tint val="75000"/>
                  </a:prstClr>
                </a:solidFill>
                <a:latin typeface="Franklin Gothic Book" panose="020B0503020102020204"/>
              </a:rPr>
              <a:t>10</a:t>
            </a:r>
          </a:p>
        </p:txBody>
      </p:sp>
    </p:spTree>
    <p:extLst>
      <p:ext uri="{BB962C8B-B14F-4D97-AF65-F5344CB8AC3E}">
        <p14:creationId xmlns:p14="http://schemas.microsoft.com/office/powerpoint/2010/main" val="3587676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Reproductive Behavioral Health (RBH)</a:t>
            </a:r>
          </a:p>
        </p:txBody>
      </p:sp>
      <p:sp>
        <p:nvSpPr>
          <p:cNvPr id="3" name="Content Placeholder 2"/>
          <p:cNvSpPr>
            <a:spLocks noGrp="1"/>
          </p:cNvSpPr>
          <p:nvPr>
            <p:ph idx="1"/>
          </p:nvPr>
        </p:nvSpPr>
        <p:spPr/>
        <p:txBody>
          <a:bodyPr>
            <a:normAutofit/>
          </a:bodyPr>
          <a:lstStyle/>
          <a:p>
            <a:pPr marL="0" indent="0">
              <a:buNone/>
            </a:pPr>
            <a:r>
              <a:rPr lang="en-US" dirty="0"/>
              <a:t>Women have unique influences on their behavioral health and its treatment</a:t>
            </a:r>
          </a:p>
          <a:p>
            <a:pPr marL="0" indent="0">
              <a:buNone/>
            </a:pPr>
            <a:endParaRPr lang="en-US" sz="2100" dirty="0"/>
          </a:p>
          <a:p>
            <a:pPr lvl="1"/>
            <a:r>
              <a:rPr lang="en-US" dirty="0"/>
              <a:t>Menstrual cycle phases</a:t>
            </a:r>
          </a:p>
          <a:p>
            <a:pPr lvl="1"/>
            <a:r>
              <a:rPr lang="en-US" dirty="0"/>
              <a:t>Pregnancy and the postpartum period</a:t>
            </a:r>
          </a:p>
          <a:p>
            <a:pPr lvl="1"/>
            <a:r>
              <a:rPr lang="en-US" dirty="0"/>
              <a:t>Pregnancy loss (miscarriage, stillbirth)</a:t>
            </a:r>
          </a:p>
          <a:p>
            <a:pPr lvl="1"/>
            <a:r>
              <a:rPr lang="en-US" dirty="0"/>
              <a:t>The transition to menopause (perimenopause)</a:t>
            </a:r>
          </a:p>
          <a:p>
            <a:pPr lvl="1"/>
            <a:r>
              <a:rPr lang="en-US" dirty="0"/>
              <a:t>Breast and gynecologic cancers</a:t>
            </a:r>
          </a:p>
          <a:p>
            <a:pPr lvl="1"/>
            <a:r>
              <a:rPr lang="en-US" dirty="0"/>
              <a:t>Hormonal contraceptives</a:t>
            </a:r>
          </a:p>
          <a:p>
            <a:pPr lvl="1"/>
            <a:r>
              <a:rPr lang="en-US" dirty="0"/>
              <a:t>Gynecologic conditions – e.g.</a:t>
            </a:r>
          </a:p>
          <a:p>
            <a:pPr lvl="2"/>
            <a:r>
              <a:rPr lang="en-US" dirty="0"/>
              <a:t>Chronic genital and/or pelvic pain</a:t>
            </a:r>
          </a:p>
          <a:p>
            <a:pPr lvl="2"/>
            <a:r>
              <a:rPr lang="en-US" dirty="0"/>
              <a:t>Polycystic ovary syndrome</a:t>
            </a:r>
          </a:p>
          <a:p>
            <a:endParaRPr lang="en-US" dirty="0"/>
          </a:p>
        </p:txBody>
      </p:sp>
    </p:spTree>
    <p:extLst>
      <p:ext uri="{BB962C8B-B14F-4D97-AF65-F5344CB8AC3E}">
        <p14:creationId xmlns:p14="http://schemas.microsoft.com/office/powerpoint/2010/main" val="2514198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4">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Franklin Gothic Book" panose="020B0503020102020204"/>
            </a:endParaRPr>
          </a:p>
        </p:txBody>
      </p:sp>
      <p:pic>
        <p:nvPicPr>
          <p:cNvPr id="2050" name="Picture 2" descr="Empowering motherhood via CRDAMC’s Centering Pregnancy"/>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18441"/>
          <a:stretch/>
        </p:blipFill>
        <p:spPr bwMode="auto">
          <a:xfrm>
            <a:off x="2432022" y="857257"/>
            <a:ext cx="6711980" cy="5143493"/>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extLst>
            <a:ext uri="{909E8E84-426E-40DD-AFC4-6F175D3DCCD1}">
              <a14:hiddenFill xmlns:a14="http://schemas.microsoft.com/office/drawing/2010/main">
                <a:solidFill>
                  <a:srgbClr val="FFFFFF"/>
                </a:solidFill>
              </a14:hiddenFill>
            </a:ext>
          </a:extLst>
        </p:spPr>
      </p:pic>
      <p:sp useBgFill="1">
        <p:nvSpPr>
          <p:cNvPr id="2062" name="Freeform: Shape 2056">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341755" cy="51435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useBgFill="1">
        <p:nvSpPr>
          <p:cNvPr id="2059" name="Freeform: Shape 2058">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334897" cy="51435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278321" y="1728216"/>
            <a:ext cx="2578608" cy="844296"/>
          </a:xfrm>
        </p:spPr>
        <p:txBody>
          <a:bodyPr vert="horz" lIns="68580" tIns="34290" rIns="68580" bIns="34290" rtlCol="0" anchor="b">
            <a:normAutofit/>
          </a:bodyPr>
          <a:lstStyle/>
          <a:p>
            <a:pPr algn="l" defTabSz="685800">
              <a:lnSpc>
                <a:spcPct val="90000"/>
              </a:lnSpc>
            </a:pPr>
            <a:r>
              <a:rPr lang="en-US" sz="2100" dirty="0">
                <a:solidFill>
                  <a:schemeClr val="tx1"/>
                </a:solidFill>
              </a:rPr>
              <a:t>RBH Consultation</a:t>
            </a:r>
          </a:p>
        </p:txBody>
      </p:sp>
      <p:sp>
        <p:nvSpPr>
          <p:cNvPr id="2061" name="Rectangle 206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131159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63" name="Rectangle 20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689860"/>
            <a:ext cx="250317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p:cNvSpPr>
            <a:spLocks noGrp="1"/>
          </p:cNvSpPr>
          <p:nvPr>
            <p:ph sz="half" idx="1"/>
          </p:nvPr>
        </p:nvSpPr>
        <p:spPr>
          <a:xfrm>
            <a:off x="278320" y="2895790"/>
            <a:ext cx="2579180" cy="2405444"/>
          </a:xfrm>
        </p:spPr>
        <p:txBody>
          <a:bodyPr vert="horz" lIns="68580" tIns="34290" rIns="68580" bIns="34290" rtlCol="0" anchor="t">
            <a:normAutofit/>
          </a:bodyPr>
          <a:lstStyle/>
          <a:p>
            <a:pPr indent="-171450" defTabSz="685800">
              <a:lnSpc>
                <a:spcPct val="90000"/>
              </a:lnSpc>
            </a:pPr>
            <a:r>
              <a:rPr lang="en-US" sz="1500" dirty="0">
                <a:solidFill>
                  <a:schemeClr val="tx1"/>
                </a:solidFill>
                <a:latin typeface="+mn-lt"/>
              </a:rPr>
              <a:t>Screening and treatment of reproductive mental/behavioral health (RBH) concerns differs in some ways from routine behavioral health care</a:t>
            </a:r>
          </a:p>
          <a:p>
            <a:pPr indent="-171450" defTabSz="685800">
              <a:lnSpc>
                <a:spcPct val="90000"/>
              </a:lnSpc>
            </a:pPr>
            <a:r>
              <a:rPr lang="en-US" sz="1500" dirty="0">
                <a:solidFill>
                  <a:schemeClr val="tx1"/>
                </a:solidFill>
                <a:latin typeface="+mn-lt"/>
              </a:rPr>
              <a:t>Effective screening, diagnosis and treatment of RBH issues can reduce health care disparities</a:t>
            </a:r>
          </a:p>
          <a:p>
            <a:pPr indent="-171450" defTabSz="685800">
              <a:lnSpc>
                <a:spcPct val="90000"/>
              </a:lnSpc>
            </a:pPr>
            <a:endParaRPr lang="en-US" sz="1275" dirty="0">
              <a:solidFill>
                <a:schemeClr val="tx1"/>
              </a:solidFill>
              <a:latin typeface="+mn-lt"/>
            </a:endParaRPr>
          </a:p>
        </p:txBody>
      </p:sp>
      <p:sp>
        <p:nvSpPr>
          <p:cNvPr id="4" name="TextBox 3">
            <a:extLst>
              <a:ext uri="{FF2B5EF4-FFF2-40B4-BE49-F238E27FC236}">
                <a16:creationId xmlns:a16="http://schemas.microsoft.com/office/drawing/2014/main" id="{242EF742-D9A1-15DA-335B-1F6765F94FA9}"/>
              </a:ext>
            </a:extLst>
          </p:cNvPr>
          <p:cNvSpPr txBox="1"/>
          <p:nvPr/>
        </p:nvSpPr>
        <p:spPr>
          <a:xfrm>
            <a:off x="127591" y="5378745"/>
            <a:ext cx="2065374" cy="577081"/>
          </a:xfrm>
          <a:prstGeom prst="rect">
            <a:avLst/>
          </a:prstGeom>
          <a:noFill/>
        </p:spPr>
        <p:txBody>
          <a:bodyPr wrap="square" rtlCol="0">
            <a:spAutoFit/>
          </a:bodyPr>
          <a:lstStyle/>
          <a:p>
            <a:pPr defTabSz="685800"/>
            <a:r>
              <a:rPr lang="en-US" sz="1050" dirty="0">
                <a:solidFill>
                  <a:srgbClr val="283446"/>
                </a:solidFill>
                <a:latin typeface="Franklin Gothic Book" panose="020B0503020102020204"/>
              </a:rPr>
              <a:t>DoD Image: Photo by G. Montgomery, Carl R. </a:t>
            </a:r>
            <a:r>
              <a:rPr lang="en-US" sz="1050" dirty="0" err="1">
                <a:solidFill>
                  <a:srgbClr val="283446"/>
                </a:solidFill>
                <a:latin typeface="Franklin Gothic Book" panose="020B0503020102020204"/>
              </a:rPr>
              <a:t>Darnall</a:t>
            </a:r>
            <a:r>
              <a:rPr lang="en-US" sz="1050" dirty="0">
                <a:solidFill>
                  <a:srgbClr val="283446"/>
                </a:solidFill>
                <a:latin typeface="Franklin Gothic Book" panose="020B0503020102020204"/>
              </a:rPr>
              <a:t> Army Medical Center</a:t>
            </a:r>
          </a:p>
        </p:txBody>
      </p:sp>
    </p:spTree>
    <p:extLst>
      <p:ext uri="{BB962C8B-B14F-4D97-AF65-F5344CB8AC3E}">
        <p14:creationId xmlns:p14="http://schemas.microsoft.com/office/powerpoint/2010/main" val="160927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RBH Consultation Pilot Limitations</a:t>
            </a:r>
          </a:p>
        </p:txBody>
      </p:sp>
      <p:sp>
        <p:nvSpPr>
          <p:cNvPr id="3" name="Content Placeholder 2"/>
          <p:cNvSpPr>
            <a:spLocks noGrp="1"/>
          </p:cNvSpPr>
          <p:nvPr>
            <p:ph idx="1"/>
          </p:nvPr>
        </p:nvSpPr>
        <p:spPr/>
        <p:txBody>
          <a:bodyPr/>
          <a:lstStyle/>
          <a:p>
            <a:r>
              <a:rPr lang="en-US" dirty="0"/>
              <a:t>Consultants do not meet patients or review patients’ charts, therefore can’t provide direct recommendations</a:t>
            </a:r>
          </a:p>
          <a:p>
            <a:pPr marL="0" indent="0">
              <a:buNone/>
            </a:pPr>
            <a:endParaRPr lang="en-US" dirty="0"/>
          </a:p>
          <a:p>
            <a:r>
              <a:rPr lang="en-US" dirty="0"/>
              <a:t>Consultations are not designed for urgent situations</a:t>
            </a:r>
          </a:p>
          <a:p>
            <a:pPr lvl="1"/>
            <a:r>
              <a:rPr lang="en-US" dirty="0"/>
              <a:t>Average time from request to reply is about 3 business days to allow thorough review and team consensus on replies</a:t>
            </a:r>
          </a:p>
          <a:p>
            <a:pPr marL="0" indent="0">
              <a:buNone/>
            </a:pPr>
            <a:endParaRPr lang="en-US" dirty="0"/>
          </a:p>
          <a:p>
            <a:endParaRPr lang="en-US" dirty="0"/>
          </a:p>
        </p:txBody>
      </p:sp>
    </p:spTree>
    <p:extLst>
      <p:ext uri="{BB962C8B-B14F-4D97-AF65-F5344CB8AC3E}">
        <p14:creationId xmlns:p14="http://schemas.microsoft.com/office/powerpoint/2010/main" val="2176902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Franklin Gothic Book" panose="020B0503020102020204"/>
            </a:endParaRPr>
          </a:p>
        </p:txBody>
      </p:sp>
      <p:sp>
        <p:nvSpPr>
          <p:cNvPr id="2" name="Title 1"/>
          <p:cNvSpPr>
            <a:spLocks noGrp="1"/>
          </p:cNvSpPr>
          <p:nvPr>
            <p:ph type="title"/>
          </p:nvPr>
        </p:nvSpPr>
        <p:spPr>
          <a:xfrm>
            <a:off x="308610" y="1597914"/>
            <a:ext cx="3364396" cy="816102"/>
          </a:xfrm>
        </p:spPr>
        <p:txBody>
          <a:bodyPr vert="horz" lIns="68580" tIns="34290" rIns="68580" bIns="34290" rtlCol="0" anchor="b">
            <a:normAutofit/>
          </a:bodyPr>
          <a:lstStyle/>
          <a:p>
            <a:pPr algn="l" defTabSz="685800">
              <a:lnSpc>
                <a:spcPct val="90000"/>
              </a:lnSpc>
            </a:pPr>
            <a:r>
              <a:rPr lang="en-US" sz="2550" dirty="0">
                <a:solidFill>
                  <a:schemeClr val="tx1"/>
                </a:solidFill>
              </a:rPr>
              <a:t>RBH Consultation Pilot in DoD</a:t>
            </a:r>
          </a:p>
        </p:txBody>
      </p:sp>
      <p:sp>
        <p:nvSpPr>
          <p:cNvPr id="3081" name="Rectangle 308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6917" y="114820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083" name="Rectangle 308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2571750"/>
            <a:ext cx="32918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p:cNvSpPr>
            <a:spLocks noGrp="1"/>
          </p:cNvSpPr>
          <p:nvPr>
            <p:ph sz="half" idx="1"/>
          </p:nvPr>
        </p:nvSpPr>
        <p:spPr>
          <a:xfrm>
            <a:off x="193813" y="2873502"/>
            <a:ext cx="3600450" cy="2688336"/>
          </a:xfrm>
        </p:spPr>
        <p:txBody>
          <a:bodyPr vert="horz" lIns="68580" tIns="34290" rIns="68580" bIns="34290" rtlCol="0" anchor="t">
            <a:normAutofit/>
          </a:bodyPr>
          <a:lstStyle/>
          <a:p>
            <a:pPr indent="-171450" defTabSz="685800">
              <a:lnSpc>
                <a:spcPct val="90000"/>
              </a:lnSpc>
            </a:pPr>
            <a:r>
              <a:rPr lang="en-US" sz="1500" dirty="0">
                <a:solidFill>
                  <a:schemeClr val="tx1"/>
                </a:solidFill>
                <a:latin typeface="+mn-lt"/>
              </a:rPr>
              <a:t>Consultation pilot will connect providers to </a:t>
            </a:r>
          </a:p>
          <a:p>
            <a:pPr lvl="1" indent="-171450" defTabSz="685800">
              <a:lnSpc>
                <a:spcPct val="90000"/>
              </a:lnSpc>
              <a:buFont typeface="Arial" panose="020B0604020202020204" pitchFamily="34" charset="0"/>
              <a:buChar char="•"/>
            </a:pPr>
            <a:r>
              <a:rPr lang="en-US" sz="1500" dirty="0">
                <a:solidFill>
                  <a:schemeClr val="tx1"/>
                </a:solidFill>
                <a:latin typeface="+mn-lt"/>
              </a:rPr>
              <a:t>Behavioral health information</a:t>
            </a:r>
          </a:p>
          <a:p>
            <a:pPr lvl="1" indent="-171450" defTabSz="685800">
              <a:lnSpc>
                <a:spcPct val="90000"/>
              </a:lnSpc>
              <a:buFont typeface="Arial" panose="020B0604020202020204" pitchFamily="34" charset="0"/>
              <a:buChar char="•"/>
            </a:pPr>
            <a:r>
              <a:rPr lang="en-US" sz="1500" dirty="0">
                <a:solidFill>
                  <a:schemeClr val="tx1"/>
                </a:solidFill>
                <a:latin typeface="+mn-lt"/>
              </a:rPr>
              <a:t>Relevant literature regarding evidence-based treatment</a:t>
            </a:r>
          </a:p>
          <a:p>
            <a:pPr lvl="1" indent="-171450" defTabSz="685800">
              <a:lnSpc>
                <a:spcPct val="90000"/>
              </a:lnSpc>
              <a:buFont typeface="Arial" panose="020B0604020202020204" pitchFamily="34" charset="0"/>
              <a:buChar char="•"/>
            </a:pPr>
            <a:r>
              <a:rPr lang="en-US" sz="1500" dirty="0">
                <a:solidFill>
                  <a:schemeClr val="tx1"/>
                </a:solidFill>
                <a:latin typeface="+mn-lt"/>
              </a:rPr>
              <a:t>Specific case guidance from VA RMH subject matter experts</a:t>
            </a:r>
          </a:p>
          <a:p>
            <a:pPr lvl="1" indent="-171450" defTabSz="685800">
              <a:lnSpc>
                <a:spcPct val="90000"/>
              </a:lnSpc>
              <a:buFont typeface="Arial" panose="020B0604020202020204" pitchFamily="34" charset="0"/>
              <a:buChar char="•"/>
            </a:pPr>
            <a:endParaRPr lang="en-US" sz="1350" dirty="0">
              <a:solidFill>
                <a:schemeClr val="tx1"/>
              </a:solidFill>
              <a:latin typeface="+mn-lt"/>
            </a:endParaRPr>
          </a:p>
        </p:txBody>
      </p:sp>
      <p:pic>
        <p:nvPicPr>
          <p:cNvPr id="3074" name="Picture 2" descr="Infant and Pregnancy Loss Remembrance"/>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9806" r="7458"/>
          <a:stretch/>
        </p:blipFill>
        <p:spPr bwMode="auto">
          <a:xfrm>
            <a:off x="3981039" y="857257"/>
            <a:ext cx="5162961" cy="5143493"/>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729F771-F64C-7C18-F75F-8C99B94FA453}"/>
              </a:ext>
            </a:extLst>
          </p:cNvPr>
          <p:cNvSpPr txBox="1"/>
          <p:nvPr/>
        </p:nvSpPr>
        <p:spPr>
          <a:xfrm>
            <a:off x="234981" y="5677419"/>
            <a:ext cx="3746059" cy="230832"/>
          </a:xfrm>
          <a:prstGeom prst="rect">
            <a:avLst/>
          </a:prstGeom>
          <a:noFill/>
        </p:spPr>
        <p:txBody>
          <a:bodyPr wrap="square" rtlCol="0">
            <a:spAutoFit/>
          </a:bodyPr>
          <a:lstStyle/>
          <a:p>
            <a:pPr defTabSz="685800"/>
            <a:r>
              <a:rPr lang="en-US" sz="900" dirty="0">
                <a:solidFill>
                  <a:srgbClr val="283446"/>
                </a:solidFill>
                <a:latin typeface="Franklin Gothic Book" panose="020B0503020102020204"/>
              </a:rPr>
              <a:t>DoD Photo: </a:t>
            </a:r>
            <a:r>
              <a:rPr lang="en-US" sz="900" dirty="0" err="1">
                <a:solidFill>
                  <a:srgbClr val="283446"/>
                </a:solidFill>
                <a:latin typeface="Franklin Gothic Book" panose="020B0503020102020204"/>
              </a:rPr>
              <a:t>Blanchfield</a:t>
            </a:r>
            <a:r>
              <a:rPr lang="en-US" sz="900" dirty="0">
                <a:solidFill>
                  <a:srgbClr val="283446"/>
                </a:solidFill>
                <a:latin typeface="Franklin Gothic Book" panose="020B0503020102020204"/>
              </a:rPr>
              <a:t> Army Community Hospital </a:t>
            </a:r>
          </a:p>
        </p:txBody>
      </p:sp>
    </p:spTree>
    <p:extLst>
      <p:ext uri="{BB962C8B-B14F-4D97-AF65-F5344CB8AC3E}">
        <p14:creationId xmlns:p14="http://schemas.microsoft.com/office/powerpoint/2010/main" val="313566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idx="4294967295"/>
          </p:nvPr>
        </p:nvSpPr>
        <p:spPr>
          <a:xfrm>
            <a:off x="0" y="0"/>
            <a:ext cx="9144000" cy="716564"/>
          </a:xfrm>
          <a:prstGeom prst="rect">
            <a:avLst/>
          </a:prstGeom>
        </p:spPr>
        <p:txBody>
          <a:bodyPr>
            <a:normAutofit/>
          </a:bodyPr>
          <a:lstStyle/>
          <a:p>
            <a:r>
              <a:rPr lang="en-US" altLang="en-US" sz="3600" dirty="0">
                <a:solidFill>
                  <a:schemeClr val="bg1">
                    <a:lumMod val="95000"/>
                  </a:schemeClr>
                </a:solidFill>
              </a:rPr>
              <a:t>Military Health System</a:t>
            </a:r>
            <a:endParaRPr lang="en-US" altLang="en-US" sz="3600" i="1" dirty="0">
              <a:solidFill>
                <a:schemeClr val="bg1">
                  <a:lumMod val="95000"/>
                </a:schemeClr>
              </a:solidFill>
            </a:endParaRPr>
          </a:p>
        </p:txBody>
      </p:sp>
      <p:sp>
        <p:nvSpPr>
          <p:cNvPr id="177156" name="Content Placeholder 2"/>
          <p:cNvSpPr txBox="1">
            <a:spLocks/>
          </p:cNvSpPr>
          <p:nvPr/>
        </p:nvSpPr>
        <p:spPr bwMode="auto">
          <a:xfrm>
            <a:off x="4893729" y="1736954"/>
            <a:ext cx="4038600" cy="2827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marL="257175" indent="-257175" defTabSz="685800">
              <a:spcBef>
                <a:spcPct val="20000"/>
              </a:spcBef>
              <a:buChar char="•"/>
              <a:defRPr>
                <a:solidFill>
                  <a:schemeClr val="tx1"/>
                </a:solidFill>
                <a:latin typeface="Arial" panose="020B0604020202020204" pitchFamily="34" charset="0"/>
                <a:cs typeface="Arial" panose="020B0604020202020204" pitchFamily="34" charset="0"/>
              </a:defRPr>
            </a:lvl1pPr>
            <a:lvl2pPr marL="557213" indent="-214313" defTabSz="685800">
              <a:spcBef>
                <a:spcPct val="20000"/>
              </a:spcBef>
              <a:buChar char="–"/>
              <a:defRPr sz="1600">
                <a:solidFill>
                  <a:schemeClr val="tx1"/>
                </a:solidFill>
                <a:latin typeface="Arial" panose="020B0604020202020204" pitchFamily="34" charset="0"/>
                <a:cs typeface="Arial" panose="020B0604020202020204" pitchFamily="34" charset="0"/>
              </a:defRPr>
            </a:lvl2pPr>
            <a:lvl3pPr marL="857250" indent="-171450" defTabSz="685800">
              <a:spcBef>
                <a:spcPct val="20000"/>
              </a:spcBef>
              <a:buChar char="•"/>
              <a:defRPr sz="1600">
                <a:solidFill>
                  <a:schemeClr val="tx1"/>
                </a:solidFill>
                <a:latin typeface="Arial" panose="020B0604020202020204" pitchFamily="34" charset="0"/>
                <a:cs typeface="Arial" panose="020B0604020202020204" pitchFamily="34" charset="0"/>
              </a:defRPr>
            </a:lvl3pPr>
            <a:lvl4pPr marL="1200150" indent="-171450" defTabSz="685800">
              <a:spcBef>
                <a:spcPct val="20000"/>
              </a:spcBef>
              <a:buChar char="–"/>
              <a:defRPr sz="1600">
                <a:solidFill>
                  <a:schemeClr val="tx1"/>
                </a:solidFill>
                <a:latin typeface="Arial" panose="020B0604020202020204" pitchFamily="34" charset="0"/>
                <a:cs typeface="Arial" panose="020B0604020202020204" pitchFamily="34" charset="0"/>
              </a:defRPr>
            </a:lvl4pPr>
            <a:lvl5pPr marL="1543050" indent="-171450" defTabSz="685800">
              <a:spcBef>
                <a:spcPct val="20000"/>
              </a:spcBef>
              <a:buChar char="»"/>
              <a:defRPr sz="1600">
                <a:solidFill>
                  <a:schemeClr val="tx1"/>
                </a:solidFill>
                <a:latin typeface="Arial" panose="020B0604020202020204" pitchFamily="34" charset="0"/>
                <a:cs typeface="Arial" panose="020B0604020202020204" pitchFamily="34" charset="0"/>
              </a:defRPr>
            </a:lvl5pPr>
            <a:lvl6pPr marL="2000250" indent="-171450" defTabSz="6858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457450" indent="-171450" defTabSz="6858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2914650" indent="-171450" defTabSz="6858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371850" indent="-171450" defTabSz="6858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r>
              <a:rPr kumimoji="0" lang="en-US" altLang="en-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Military Health System is the most unique medical enterprise in the world and it plays a critical role in the National Defense Strategy</a:t>
            </a: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endParaRPr kumimoji="0" lang="en-US" altLang="en-US" sz="3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r>
              <a:rPr kumimoji="0" lang="en-US" altLang="en-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hospital system</a:t>
            </a:r>
            <a:r>
              <a:rPr kumimoji="0" lang="en-US" alt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hospitals world-wide</a:t>
            </a: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endParaRPr kumimoji="0" lang="en-US"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r>
              <a:rPr kumimoji="0" lang="en-US" altLang="en-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integrated outpatient care system</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425</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medical clinics,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246</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dental clinics</a:t>
            </a: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endParaRPr kumimoji="0" lang="en-US"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r>
              <a:rPr kumimoji="0" lang="en-US" altLang="en-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health benefits program</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9.6 million </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covered lives, almost 600,000 network providers…over 60% of our care is purchased from civilian sources</a:t>
            </a: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endParaRPr kumimoji="0" lang="en-US"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r>
              <a:rPr kumimoji="0" lang="en-US" altLang="en-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global public health system</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providing community health, global health, and environmental surveillance</a:t>
            </a: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endParaRPr kumimoji="0" lang="en-US"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r>
              <a:rPr kumimoji="0" lang="en-US" altLang="en-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education and training system</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a University with an accredited medical school and Graduate Medical Education programs that train and prepare the military medical force </a:t>
            </a: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endParaRPr kumimoji="0" lang="en-US"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7175" marR="0" lvl="0" indent="-257175" algn="l" defTabSz="685800" rtl="0" eaLnBrk="1" fontAlgn="auto" latinLnBrk="0" hangingPunct="1">
              <a:lnSpc>
                <a:spcPct val="100000"/>
              </a:lnSpc>
              <a:spcBef>
                <a:spcPct val="0"/>
              </a:spcBef>
              <a:spcAft>
                <a:spcPts val="175"/>
              </a:spcAft>
              <a:buClrTx/>
              <a:buSzTx/>
              <a:buFont typeface="Wingdings" panose="05000000000000000000" pitchFamily="2" charset="2"/>
              <a:buChar char="Ø"/>
              <a:tabLst/>
              <a:defRPr/>
            </a:pPr>
            <a:r>
              <a:rPr kumimoji="0" lang="en-US" altLang="en-US" sz="9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research and development (R&amp;D) system</a:t>
            </a: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billion annual program</a:t>
            </a:r>
          </a:p>
        </p:txBody>
      </p:sp>
      <p:graphicFrame>
        <p:nvGraphicFramePr>
          <p:cNvPr id="7" name="Diagram 6"/>
          <p:cNvGraphicFramePr/>
          <p:nvPr>
            <p:extLst>
              <p:ext uri="{D42A27DB-BD31-4B8C-83A1-F6EECF244321}">
                <p14:modId xmlns:p14="http://schemas.microsoft.com/office/powerpoint/2010/main" val="1487331279"/>
              </p:ext>
            </p:extLst>
          </p:nvPr>
        </p:nvGraphicFramePr>
        <p:xfrm>
          <a:off x="211671" y="1665091"/>
          <a:ext cx="4365171" cy="2750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7159" name="Group 8"/>
          <p:cNvGrpSpPr>
            <a:grpSpLocks/>
          </p:cNvGrpSpPr>
          <p:nvPr/>
        </p:nvGrpSpPr>
        <p:grpSpPr bwMode="auto">
          <a:xfrm>
            <a:off x="684744" y="5048710"/>
            <a:ext cx="7588250" cy="1150938"/>
            <a:chOff x="399586" y="3747209"/>
            <a:chExt cx="8109881" cy="1572036"/>
          </a:xfrm>
        </p:grpSpPr>
        <p:grpSp>
          <p:nvGrpSpPr>
            <p:cNvPr id="177164" name="Group 9"/>
            <p:cNvGrpSpPr>
              <a:grpSpLocks/>
            </p:cNvGrpSpPr>
            <p:nvPr/>
          </p:nvGrpSpPr>
          <p:grpSpPr bwMode="auto">
            <a:xfrm>
              <a:off x="399586" y="3747209"/>
              <a:ext cx="8109881" cy="899855"/>
              <a:chOff x="399586" y="3747209"/>
              <a:chExt cx="8109881" cy="899855"/>
            </a:xfrm>
          </p:grpSpPr>
          <p:sp>
            <p:nvSpPr>
              <p:cNvPr id="12" name="TextBox 11"/>
              <p:cNvSpPr txBox="1"/>
              <p:nvPr/>
            </p:nvSpPr>
            <p:spPr>
              <a:xfrm>
                <a:off x="399586" y="3747209"/>
                <a:ext cx="2504223" cy="891182"/>
              </a:xfrm>
              <a:prstGeom prst="rect">
                <a:avLst/>
              </a:prstGeom>
              <a:solidFill>
                <a:schemeClr val="accent3">
                  <a:lumMod val="95000"/>
                </a:schemeClr>
              </a:solidFill>
              <a:ln>
                <a:solidFill>
                  <a:srgbClr val="23406A"/>
                </a:solidFill>
              </a:ln>
            </p:spPr>
            <p:txBody>
              <a:bodyPr lIns="68580" tIns="34290" rIns="68580" bIns="34290" anchor="ctr"/>
              <a:lstStyle>
                <a:defPPr>
                  <a:defRPr lang="en-US"/>
                </a:defPPr>
                <a:lvl1pPr marL="0" indent="0" algn="ctr" eaLnBrk="0" hangingPunct="0">
                  <a:buFontTx/>
                  <a:buNone/>
                  <a:defRPr sz="2200" b="1" kern="0">
                    <a:latin typeface="+mn-lt"/>
                    <a:ea typeface="MS PGothic" pitchFamily="34" charset="-128"/>
                    <a:cs typeface="ＭＳ Ｐゴシック" pitchFamily="-112" charset="-128"/>
                  </a:defRPr>
                </a:lvl1pPr>
                <a:lvl2pPr marL="742950" indent="-285750" eaLnBrk="0" hangingPunct="0">
                  <a:spcBef>
                    <a:spcPct val="20000"/>
                  </a:spcBef>
                  <a:buChar char="–"/>
                  <a:defRPr sz="2800" b="1">
                    <a:latin typeface="+mn-lt"/>
                    <a:ea typeface="MS PGothic" pitchFamily="34" charset="-128"/>
                  </a:defRPr>
                </a:lvl2pPr>
                <a:lvl3pPr marL="1143000" indent="-228600" eaLnBrk="0" hangingPunct="0">
                  <a:spcBef>
                    <a:spcPct val="20000"/>
                  </a:spcBef>
                  <a:buChar char="•"/>
                  <a:defRPr sz="2400" b="1">
                    <a:latin typeface="+mn-lt"/>
                    <a:ea typeface="MS PGothic" pitchFamily="34" charset="-128"/>
                  </a:defRPr>
                </a:lvl3pPr>
                <a:lvl4pPr marL="1600200" indent="-228600" eaLnBrk="0" hangingPunct="0">
                  <a:spcBef>
                    <a:spcPct val="20000"/>
                  </a:spcBef>
                  <a:buChar char="–"/>
                  <a:defRPr sz="2000" b="1">
                    <a:latin typeface="+mn-lt"/>
                    <a:ea typeface="MS PGothic" pitchFamily="34" charset="-128"/>
                  </a:defRPr>
                </a:lvl4pPr>
                <a:lvl5pPr marL="2057400" indent="-228600" eaLnBrk="0" hangingPunct="0">
                  <a:spcBef>
                    <a:spcPct val="20000"/>
                  </a:spcBef>
                  <a:buChar char="»"/>
                  <a:defRPr sz="2000" b="1">
                    <a:latin typeface="+mn-lt"/>
                    <a:ea typeface="MS PGothic" pitchFamily="34" charset="-128"/>
                  </a:defRPr>
                </a:lvl5pPr>
                <a:lvl6pPr marL="2514600" indent="-228600" fontAlgn="base">
                  <a:spcBef>
                    <a:spcPct val="20000"/>
                  </a:spcBef>
                  <a:spcAft>
                    <a:spcPct val="0"/>
                  </a:spcAft>
                  <a:buChar char="»"/>
                  <a:defRPr sz="2000" b="1">
                    <a:latin typeface="+mn-lt"/>
                    <a:ea typeface="ＭＳ Ｐゴシック" pitchFamily="-112" charset="-128"/>
                  </a:defRPr>
                </a:lvl6pPr>
                <a:lvl7pPr marL="2971800" indent="-228600" fontAlgn="base">
                  <a:spcBef>
                    <a:spcPct val="20000"/>
                  </a:spcBef>
                  <a:spcAft>
                    <a:spcPct val="0"/>
                  </a:spcAft>
                  <a:buChar char="»"/>
                  <a:defRPr sz="2000" b="1">
                    <a:latin typeface="+mn-lt"/>
                    <a:ea typeface="ＭＳ Ｐゴシック" pitchFamily="-112" charset="-128"/>
                  </a:defRPr>
                </a:lvl7pPr>
                <a:lvl8pPr marL="3429000" indent="-228600" fontAlgn="base">
                  <a:spcBef>
                    <a:spcPct val="20000"/>
                  </a:spcBef>
                  <a:spcAft>
                    <a:spcPct val="0"/>
                  </a:spcAft>
                  <a:buChar char="»"/>
                  <a:defRPr sz="2000" b="1">
                    <a:latin typeface="+mn-lt"/>
                    <a:ea typeface="ＭＳ Ｐゴシック" pitchFamily="-112" charset="-128"/>
                  </a:defRPr>
                </a:lvl8pPr>
                <a:lvl9pPr marL="3886200" indent="-228600" fontAlgn="base">
                  <a:spcBef>
                    <a:spcPct val="20000"/>
                  </a:spcBef>
                  <a:spcAft>
                    <a:spcPct val="0"/>
                  </a:spcAft>
                  <a:buChar char="»"/>
                  <a:defRPr sz="2000" b="1">
                    <a:latin typeface="+mn-lt"/>
                    <a:ea typeface="ＭＳ Ｐゴシック" pitchFamily="-112"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500" b="1" i="0" u="none" strike="noStrike" kern="0" cap="none" spc="0" normalizeH="0" baseline="0" noProof="0" dirty="0">
                    <a:ln>
                      <a:noFill/>
                    </a:ln>
                    <a:solidFill>
                      <a:schemeClr val="bg1">
                        <a:lumMod val="95000"/>
                      </a:schemeClr>
                    </a:solidFill>
                    <a:effectLst/>
                    <a:uLnTx/>
                    <a:uFillTx/>
                    <a:latin typeface="Calibri"/>
                    <a:ea typeface="MS PGothic" pitchFamily="34" charset="-128"/>
                  </a:rPr>
                  <a:t>Restore military readiness as we build a more lethal force</a:t>
                </a:r>
                <a:endParaRPr kumimoji="0" lang="en-US" sz="1500" b="1" i="0" u="none" strike="noStrike" kern="0" cap="none" spc="0" normalizeH="0" baseline="0" noProof="0" dirty="0">
                  <a:ln>
                    <a:noFill/>
                  </a:ln>
                  <a:solidFill>
                    <a:schemeClr val="bg1">
                      <a:lumMod val="95000"/>
                    </a:schemeClr>
                  </a:solidFill>
                  <a:effectLst/>
                  <a:uLnTx/>
                  <a:uFillTx/>
                  <a:latin typeface="Calibri"/>
                  <a:ea typeface="MS PGothic" pitchFamily="34" charset="-128"/>
                </a:endParaRPr>
              </a:p>
            </p:txBody>
          </p:sp>
          <p:sp>
            <p:nvSpPr>
              <p:cNvPr id="13" name="TextBox 12"/>
              <p:cNvSpPr txBox="1"/>
              <p:nvPr/>
            </p:nvSpPr>
            <p:spPr>
              <a:xfrm>
                <a:off x="3210899" y="3755882"/>
                <a:ext cx="2504223" cy="891182"/>
              </a:xfrm>
              <a:prstGeom prst="rect">
                <a:avLst/>
              </a:prstGeom>
              <a:solidFill>
                <a:schemeClr val="accent3">
                  <a:lumMod val="95000"/>
                </a:schemeClr>
              </a:solidFill>
              <a:ln>
                <a:solidFill>
                  <a:srgbClr val="23406A"/>
                </a:solidFill>
              </a:ln>
            </p:spPr>
            <p:txBody>
              <a:bodyPr lIns="68580" tIns="34290" rIns="68580" bIns="34290" anchor="ctr"/>
              <a:lstStyle>
                <a:defPPr>
                  <a:defRPr lang="en-US"/>
                </a:defPPr>
                <a:lvl1pPr marL="0" indent="0" algn="ctr" eaLnBrk="0" hangingPunct="0">
                  <a:buFontTx/>
                  <a:buNone/>
                  <a:defRPr sz="2200" b="1" kern="0">
                    <a:latin typeface="+mn-lt"/>
                    <a:ea typeface="MS PGothic" pitchFamily="34" charset="-128"/>
                    <a:cs typeface="ＭＳ Ｐゴシック" pitchFamily="-112" charset="-128"/>
                  </a:defRPr>
                </a:lvl1pPr>
                <a:lvl2pPr marL="742950" indent="-285750" eaLnBrk="0" hangingPunct="0">
                  <a:spcBef>
                    <a:spcPct val="20000"/>
                  </a:spcBef>
                  <a:buChar char="–"/>
                  <a:defRPr sz="2800" b="1">
                    <a:latin typeface="+mn-lt"/>
                    <a:ea typeface="MS PGothic" pitchFamily="34" charset="-128"/>
                  </a:defRPr>
                </a:lvl2pPr>
                <a:lvl3pPr marL="1143000" indent="-228600" eaLnBrk="0" hangingPunct="0">
                  <a:spcBef>
                    <a:spcPct val="20000"/>
                  </a:spcBef>
                  <a:buChar char="•"/>
                  <a:defRPr sz="2400" b="1">
                    <a:latin typeface="+mn-lt"/>
                    <a:ea typeface="MS PGothic" pitchFamily="34" charset="-128"/>
                  </a:defRPr>
                </a:lvl3pPr>
                <a:lvl4pPr marL="1600200" indent="-228600" eaLnBrk="0" hangingPunct="0">
                  <a:spcBef>
                    <a:spcPct val="20000"/>
                  </a:spcBef>
                  <a:buChar char="–"/>
                  <a:defRPr sz="2000" b="1">
                    <a:latin typeface="+mn-lt"/>
                    <a:ea typeface="MS PGothic" pitchFamily="34" charset="-128"/>
                  </a:defRPr>
                </a:lvl4pPr>
                <a:lvl5pPr marL="2057400" indent="-228600" eaLnBrk="0" hangingPunct="0">
                  <a:spcBef>
                    <a:spcPct val="20000"/>
                  </a:spcBef>
                  <a:buChar char="»"/>
                  <a:defRPr sz="2000" b="1">
                    <a:latin typeface="+mn-lt"/>
                    <a:ea typeface="MS PGothic" pitchFamily="34" charset="-128"/>
                  </a:defRPr>
                </a:lvl5pPr>
                <a:lvl6pPr marL="2514600" indent="-228600" fontAlgn="base">
                  <a:spcBef>
                    <a:spcPct val="20000"/>
                  </a:spcBef>
                  <a:spcAft>
                    <a:spcPct val="0"/>
                  </a:spcAft>
                  <a:buChar char="»"/>
                  <a:defRPr sz="2000" b="1">
                    <a:latin typeface="+mn-lt"/>
                    <a:ea typeface="ＭＳ Ｐゴシック" pitchFamily="-112" charset="-128"/>
                  </a:defRPr>
                </a:lvl6pPr>
                <a:lvl7pPr marL="2971800" indent="-228600" fontAlgn="base">
                  <a:spcBef>
                    <a:spcPct val="20000"/>
                  </a:spcBef>
                  <a:spcAft>
                    <a:spcPct val="0"/>
                  </a:spcAft>
                  <a:buChar char="»"/>
                  <a:defRPr sz="2000" b="1">
                    <a:latin typeface="+mn-lt"/>
                    <a:ea typeface="ＭＳ Ｐゴシック" pitchFamily="-112" charset="-128"/>
                  </a:defRPr>
                </a:lvl7pPr>
                <a:lvl8pPr marL="3429000" indent="-228600" fontAlgn="base">
                  <a:spcBef>
                    <a:spcPct val="20000"/>
                  </a:spcBef>
                  <a:spcAft>
                    <a:spcPct val="0"/>
                  </a:spcAft>
                  <a:buChar char="»"/>
                  <a:defRPr sz="2000" b="1">
                    <a:latin typeface="+mn-lt"/>
                    <a:ea typeface="ＭＳ Ｐゴシック" pitchFamily="-112" charset="-128"/>
                  </a:defRPr>
                </a:lvl8pPr>
                <a:lvl9pPr marL="3886200" indent="-228600" fontAlgn="base">
                  <a:spcBef>
                    <a:spcPct val="20000"/>
                  </a:spcBef>
                  <a:spcAft>
                    <a:spcPct val="0"/>
                  </a:spcAft>
                  <a:buChar char="»"/>
                  <a:defRPr sz="2000" b="1">
                    <a:latin typeface="+mn-lt"/>
                    <a:ea typeface="ＭＳ Ｐゴシック" pitchFamily="-112"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500" b="1" i="0" u="none" strike="noStrike" kern="0" cap="none" spc="0" normalizeH="0" baseline="0" noProof="0" dirty="0">
                    <a:ln>
                      <a:noFill/>
                    </a:ln>
                    <a:solidFill>
                      <a:schemeClr val="bg1">
                        <a:lumMod val="95000"/>
                      </a:schemeClr>
                    </a:solidFill>
                    <a:effectLst/>
                    <a:uLnTx/>
                    <a:uFillTx/>
                    <a:latin typeface="Calibri"/>
                    <a:ea typeface="MS PGothic" pitchFamily="34" charset="-128"/>
                  </a:rPr>
                  <a:t>Strengthen alliances and attract new partners</a:t>
                </a:r>
                <a:endParaRPr kumimoji="0" lang="en-US" sz="1500" b="1" i="0" u="none" strike="noStrike" kern="0" cap="none" spc="0" normalizeH="0" baseline="0" noProof="0" dirty="0">
                  <a:ln>
                    <a:noFill/>
                  </a:ln>
                  <a:solidFill>
                    <a:schemeClr val="bg1">
                      <a:lumMod val="95000"/>
                    </a:schemeClr>
                  </a:solidFill>
                  <a:effectLst/>
                  <a:uLnTx/>
                  <a:uFillTx/>
                  <a:latin typeface="Calibri"/>
                  <a:ea typeface="MS PGothic" pitchFamily="34" charset="-128"/>
                </a:endParaRPr>
              </a:p>
            </p:txBody>
          </p:sp>
          <p:sp>
            <p:nvSpPr>
              <p:cNvPr id="14" name="TextBox 13"/>
              <p:cNvSpPr txBox="1"/>
              <p:nvPr/>
            </p:nvSpPr>
            <p:spPr>
              <a:xfrm>
                <a:off x="6005244" y="3755882"/>
                <a:ext cx="2504223" cy="891182"/>
              </a:xfrm>
              <a:prstGeom prst="rect">
                <a:avLst/>
              </a:prstGeom>
              <a:solidFill>
                <a:schemeClr val="accent3">
                  <a:lumMod val="95000"/>
                </a:schemeClr>
              </a:solidFill>
              <a:ln>
                <a:solidFill>
                  <a:srgbClr val="23406A"/>
                </a:solidFill>
              </a:ln>
            </p:spPr>
            <p:txBody>
              <a:bodyPr lIns="68580" tIns="34290" rIns="68580" bIns="34290" anchor="ctr"/>
              <a:lstStyle>
                <a:defPPr>
                  <a:defRPr lang="en-US"/>
                </a:defPPr>
                <a:lvl1pPr marL="0" indent="0" algn="ctr" eaLnBrk="0" hangingPunct="0">
                  <a:buFontTx/>
                  <a:buNone/>
                  <a:defRPr sz="2200" b="1" kern="0">
                    <a:latin typeface="+mn-lt"/>
                    <a:ea typeface="MS PGothic" pitchFamily="34" charset="-128"/>
                    <a:cs typeface="ＭＳ Ｐゴシック" pitchFamily="-112" charset="-128"/>
                  </a:defRPr>
                </a:lvl1pPr>
                <a:lvl2pPr marL="742950" indent="-285750" eaLnBrk="0" hangingPunct="0">
                  <a:spcBef>
                    <a:spcPct val="20000"/>
                  </a:spcBef>
                  <a:buChar char="–"/>
                  <a:defRPr sz="2800" b="1">
                    <a:latin typeface="+mn-lt"/>
                    <a:ea typeface="MS PGothic" pitchFamily="34" charset="-128"/>
                  </a:defRPr>
                </a:lvl2pPr>
                <a:lvl3pPr marL="1143000" indent="-228600" eaLnBrk="0" hangingPunct="0">
                  <a:spcBef>
                    <a:spcPct val="20000"/>
                  </a:spcBef>
                  <a:buChar char="•"/>
                  <a:defRPr sz="2400" b="1">
                    <a:latin typeface="+mn-lt"/>
                    <a:ea typeface="MS PGothic" pitchFamily="34" charset="-128"/>
                  </a:defRPr>
                </a:lvl3pPr>
                <a:lvl4pPr marL="1600200" indent="-228600" eaLnBrk="0" hangingPunct="0">
                  <a:spcBef>
                    <a:spcPct val="20000"/>
                  </a:spcBef>
                  <a:buChar char="–"/>
                  <a:defRPr sz="2000" b="1">
                    <a:latin typeface="+mn-lt"/>
                    <a:ea typeface="MS PGothic" pitchFamily="34" charset="-128"/>
                  </a:defRPr>
                </a:lvl4pPr>
                <a:lvl5pPr marL="2057400" indent="-228600" eaLnBrk="0" hangingPunct="0">
                  <a:spcBef>
                    <a:spcPct val="20000"/>
                  </a:spcBef>
                  <a:buChar char="»"/>
                  <a:defRPr sz="2000" b="1">
                    <a:latin typeface="+mn-lt"/>
                    <a:ea typeface="MS PGothic" pitchFamily="34" charset="-128"/>
                  </a:defRPr>
                </a:lvl5pPr>
                <a:lvl6pPr marL="2514600" indent="-228600" fontAlgn="base">
                  <a:spcBef>
                    <a:spcPct val="20000"/>
                  </a:spcBef>
                  <a:spcAft>
                    <a:spcPct val="0"/>
                  </a:spcAft>
                  <a:buChar char="»"/>
                  <a:defRPr sz="2000" b="1">
                    <a:latin typeface="+mn-lt"/>
                    <a:ea typeface="ＭＳ Ｐゴシック" pitchFamily="-112" charset="-128"/>
                  </a:defRPr>
                </a:lvl6pPr>
                <a:lvl7pPr marL="2971800" indent="-228600" fontAlgn="base">
                  <a:spcBef>
                    <a:spcPct val="20000"/>
                  </a:spcBef>
                  <a:spcAft>
                    <a:spcPct val="0"/>
                  </a:spcAft>
                  <a:buChar char="»"/>
                  <a:defRPr sz="2000" b="1">
                    <a:latin typeface="+mn-lt"/>
                    <a:ea typeface="ＭＳ Ｐゴシック" pitchFamily="-112" charset="-128"/>
                  </a:defRPr>
                </a:lvl7pPr>
                <a:lvl8pPr marL="3429000" indent="-228600" fontAlgn="base">
                  <a:spcBef>
                    <a:spcPct val="20000"/>
                  </a:spcBef>
                  <a:spcAft>
                    <a:spcPct val="0"/>
                  </a:spcAft>
                  <a:buChar char="»"/>
                  <a:defRPr sz="2000" b="1">
                    <a:latin typeface="+mn-lt"/>
                    <a:ea typeface="ＭＳ Ｐゴシック" pitchFamily="-112" charset="-128"/>
                  </a:defRPr>
                </a:lvl8pPr>
                <a:lvl9pPr marL="3886200" indent="-228600" fontAlgn="base">
                  <a:spcBef>
                    <a:spcPct val="20000"/>
                  </a:spcBef>
                  <a:spcAft>
                    <a:spcPct val="0"/>
                  </a:spcAft>
                  <a:buChar char="»"/>
                  <a:defRPr sz="2000" b="1">
                    <a:latin typeface="+mn-lt"/>
                    <a:ea typeface="ＭＳ Ｐゴシック" pitchFamily="-112"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en-US" sz="1500" b="1" i="0" u="none" strike="noStrike" kern="0" cap="none" spc="0" normalizeH="0" baseline="0" noProof="0" dirty="0">
                    <a:ln>
                      <a:noFill/>
                    </a:ln>
                    <a:solidFill>
                      <a:schemeClr val="bg1">
                        <a:lumMod val="95000"/>
                      </a:schemeClr>
                    </a:solidFill>
                    <a:effectLst/>
                    <a:uLnTx/>
                    <a:uFillTx/>
                    <a:latin typeface="Calibri"/>
                    <a:ea typeface="MS PGothic" pitchFamily="34" charset="-128"/>
                  </a:rPr>
                  <a:t>Bring business reforms to the Dept. of Defense</a:t>
                </a:r>
                <a:endParaRPr kumimoji="0" lang="en-US" sz="1500" b="1" i="0" u="none" strike="noStrike" kern="0" cap="none" spc="0" normalizeH="0" baseline="0" noProof="0" dirty="0">
                  <a:ln>
                    <a:noFill/>
                  </a:ln>
                  <a:solidFill>
                    <a:schemeClr val="bg1">
                      <a:lumMod val="95000"/>
                    </a:schemeClr>
                  </a:solidFill>
                  <a:effectLst/>
                  <a:uLnTx/>
                  <a:uFillTx/>
                  <a:latin typeface="Calibri"/>
                  <a:ea typeface="MS PGothic" pitchFamily="34" charset="-128"/>
                </a:endParaRPr>
              </a:p>
            </p:txBody>
          </p:sp>
        </p:grpSp>
        <p:sp>
          <p:nvSpPr>
            <p:cNvPr id="11" name="Triangle 19"/>
            <p:cNvSpPr/>
            <p:nvPr/>
          </p:nvSpPr>
          <p:spPr>
            <a:xfrm rot="10800000">
              <a:off x="1475248" y="4712114"/>
              <a:ext cx="5868636" cy="607131"/>
            </a:xfrm>
            <a:prstGeom prst="triangle">
              <a:avLst/>
            </a:prstGeom>
            <a:solidFill>
              <a:srgbClr val="5E6F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Arial"/>
              </a:endParaRPr>
            </a:p>
          </p:txBody>
        </p:sp>
      </p:grpSp>
      <p:sp>
        <p:nvSpPr>
          <p:cNvPr id="177160" name="TextBox 14"/>
          <p:cNvSpPr txBox="1">
            <a:spLocks noChangeArrowheads="1"/>
          </p:cNvSpPr>
          <p:nvPr/>
        </p:nvSpPr>
        <p:spPr bwMode="auto">
          <a:xfrm>
            <a:off x="4794782" y="1295409"/>
            <a:ext cx="4038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Overview</a:t>
            </a:r>
          </a:p>
        </p:txBody>
      </p:sp>
      <p:sp>
        <p:nvSpPr>
          <p:cNvPr id="177161" name="TextBox 15"/>
          <p:cNvSpPr txBox="1">
            <a:spLocks noChangeArrowheads="1"/>
          </p:cNvSpPr>
          <p:nvPr/>
        </p:nvSpPr>
        <p:spPr bwMode="auto">
          <a:xfrm>
            <a:off x="211669" y="1306522"/>
            <a:ext cx="43656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Roles</a:t>
            </a:r>
          </a:p>
        </p:txBody>
      </p:sp>
      <p:sp>
        <p:nvSpPr>
          <p:cNvPr id="177162" name="TextBox 16"/>
          <p:cNvSpPr txBox="1">
            <a:spLocks noChangeArrowheads="1"/>
          </p:cNvSpPr>
          <p:nvPr/>
        </p:nvSpPr>
        <p:spPr bwMode="auto">
          <a:xfrm>
            <a:off x="684744" y="4548197"/>
            <a:ext cx="7588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Health Affairs support to the National Defense Strategy</a:t>
            </a:r>
          </a:p>
        </p:txBody>
      </p:sp>
      <p:sp>
        <p:nvSpPr>
          <p:cNvPr id="5" name="TextBox 4">
            <a:extLst>
              <a:ext uri="{FF2B5EF4-FFF2-40B4-BE49-F238E27FC236}">
                <a16:creationId xmlns:a16="http://schemas.microsoft.com/office/drawing/2014/main" id="{A1D91B36-1355-B6F8-E95C-0BCF54AC061B}"/>
              </a:ext>
            </a:extLst>
          </p:cNvPr>
          <p:cNvSpPr txBox="1"/>
          <p:nvPr/>
        </p:nvSpPr>
        <p:spPr>
          <a:xfrm>
            <a:off x="684744" y="5748729"/>
            <a:ext cx="7949369" cy="646331"/>
          </a:xfrm>
          <a:prstGeom prst="rect">
            <a:avLst/>
          </a:prstGeom>
          <a:solidFill>
            <a:schemeClr val="bg1">
              <a:lumMod val="95000"/>
            </a:schemeClr>
          </a:solid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800" b="1" dirty="0"/>
              <a:t>Achieve a more integrated, effective, Military Health System to </a:t>
            </a:r>
            <a:r>
              <a:rPr lang="en-US" sz="1800" b="1" dirty="0">
                <a:solidFill>
                  <a:srgbClr val="FF0000"/>
                </a:solidFill>
              </a:rPr>
              <a:t>support readiness and healthcare </a:t>
            </a:r>
            <a:endParaRPr lang="en-US" dirty="0"/>
          </a:p>
        </p:txBody>
      </p:sp>
    </p:spTree>
    <p:extLst>
      <p:ext uri="{BB962C8B-B14F-4D97-AF65-F5344CB8AC3E}">
        <p14:creationId xmlns:p14="http://schemas.microsoft.com/office/powerpoint/2010/main" val="479406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RBH DoD Pilot</a:t>
            </a:r>
          </a:p>
        </p:txBody>
      </p:sp>
      <p:sp>
        <p:nvSpPr>
          <p:cNvPr id="3" name="Content Placeholder 2"/>
          <p:cNvSpPr>
            <a:spLocks noGrp="1"/>
          </p:cNvSpPr>
          <p:nvPr>
            <p:ph idx="1"/>
          </p:nvPr>
        </p:nvSpPr>
        <p:spPr/>
        <p:txBody>
          <a:bodyPr/>
          <a:lstStyle/>
          <a:p>
            <a:r>
              <a:rPr lang="en-US" dirty="0"/>
              <a:t>Expansion of the VA Reproductive Mental Health Consultation  program to DoD health providers at pilot military medical treatment facilities</a:t>
            </a:r>
          </a:p>
          <a:p>
            <a:r>
              <a:rPr lang="en-US" dirty="0"/>
              <a:t>Pilot sites have been selected, allowing their health providers to receive consultation services</a:t>
            </a:r>
          </a:p>
          <a:p>
            <a:r>
              <a:rPr lang="en-US" dirty="0"/>
              <a:t>Launch  2024</a:t>
            </a:r>
          </a:p>
          <a:p>
            <a:r>
              <a:rPr lang="en-US" dirty="0"/>
              <a:t>Status: Memorandum of Agreement is in coordination</a:t>
            </a:r>
          </a:p>
          <a:p>
            <a:r>
              <a:rPr lang="en-US" dirty="0"/>
              <a:t>Costs – no additional costs to DHA</a:t>
            </a:r>
          </a:p>
        </p:txBody>
      </p:sp>
    </p:spTree>
    <p:extLst>
      <p:ext uri="{BB962C8B-B14F-4D97-AF65-F5344CB8AC3E}">
        <p14:creationId xmlns:p14="http://schemas.microsoft.com/office/powerpoint/2010/main" val="1051528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FY 2023 VA/DOD Women’s Mental Health Mini-Residency</a:t>
            </a:r>
          </a:p>
        </p:txBody>
      </p:sp>
      <p:sp>
        <p:nvSpPr>
          <p:cNvPr id="3" name="Content Placeholder 2"/>
          <p:cNvSpPr>
            <a:spLocks noGrp="1"/>
          </p:cNvSpPr>
          <p:nvPr>
            <p:ph idx="1"/>
          </p:nvPr>
        </p:nvSpPr>
        <p:spPr>
          <a:xfrm>
            <a:off x="457200" y="1981200"/>
            <a:ext cx="8229600" cy="3505200"/>
          </a:xfrm>
        </p:spPr>
        <p:txBody>
          <a:bodyPr>
            <a:normAutofit fontScale="92500" lnSpcReduction="20000"/>
          </a:bodyPr>
          <a:lstStyle/>
          <a:p>
            <a:r>
              <a:rPr lang="en-US" sz="2100" dirty="0"/>
              <a:t>Outcome Survey results showed:</a:t>
            </a:r>
          </a:p>
          <a:p>
            <a:pPr lvl="1"/>
            <a:r>
              <a:rPr lang="en-US" sz="1900" dirty="0"/>
              <a:t>At least 96% of DoD participants in all sessions endorsed “agree” or “strongly agree” to: </a:t>
            </a:r>
            <a:r>
              <a:rPr lang="en-US" sz="1900" i="1" dirty="0">
                <a:solidFill>
                  <a:srgbClr val="0070C0"/>
                </a:solidFill>
              </a:rPr>
              <a:t>I will be able to apply the knowledge and skills learned to improve my job performance </a:t>
            </a:r>
          </a:p>
          <a:p>
            <a:r>
              <a:rPr lang="en-US" sz="2050" dirty="0"/>
              <a:t>Feedback was overwhelmingly positive from the workshops. </a:t>
            </a:r>
          </a:p>
          <a:p>
            <a:pPr lvl="1">
              <a:buFont typeface="Arial" panose="020B0604020202020204" pitchFamily="34" charset="0"/>
              <a:buChar char="•"/>
            </a:pPr>
            <a:r>
              <a:rPr lang="en-US" sz="1800" dirty="0">
                <a:latin typeface="+mn-lt"/>
              </a:rPr>
              <a:t>“</a:t>
            </a:r>
            <a:r>
              <a:rPr lang="en-US" sz="1800" i="1" dirty="0">
                <a:latin typeface="+mn-lt"/>
              </a:rPr>
              <a:t>As someone who views myself as a subject matter expert in women’s mental health, I was blown away by the program. I learned so many new things.”</a:t>
            </a:r>
          </a:p>
          <a:p>
            <a:pPr lvl="1">
              <a:buFont typeface="Arial" panose="020B0604020202020204" pitchFamily="34" charset="0"/>
              <a:buChar char="•"/>
            </a:pPr>
            <a:r>
              <a:rPr lang="en-US" sz="1800" i="1" dirty="0">
                <a:latin typeface="+mn-lt"/>
              </a:rPr>
              <a:t>“This is the best training I have attended in my career thus far. The quality of the presenters and presentations and the rich conversations during all sessions are unmatched.”</a:t>
            </a:r>
          </a:p>
          <a:p>
            <a:pPr lvl="1">
              <a:buFont typeface="Arial" panose="020B0604020202020204" pitchFamily="34" charset="0"/>
              <a:buChar char="•"/>
            </a:pPr>
            <a:r>
              <a:rPr lang="en-US" sz="1800" i="1" dirty="0">
                <a:latin typeface="+mn-lt"/>
              </a:rPr>
              <a:t>“This was by far one of the best VA trainings I have been to! The information was relevant and timely”</a:t>
            </a:r>
          </a:p>
          <a:p>
            <a:pPr lvl="1">
              <a:buFont typeface="Arial" panose="020B0604020202020204" pitchFamily="34" charset="0"/>
              <a:buChar char="•"/>
            </a:pPr>
            <a:r>
              <a:rPr lang="en-US" sz="1800" i="1" dirty="0">
                <a:latin typeface="+mn-lt"/>
              </a:rPr>
              <a:t>“The energy from the in-person format was phenomenal.”</a:t>
            </a:r>
          </a:p>
          <a:p>
            <a:pPr marL="0" indent="0">
              <a:buNone/>
            </a:pPr>
            <a:endParaRPr lang="en-US" sz="1800" dirty="0"/>
          </a:p>
        </p:txBody>
      </p:sp>
    </p:spTree>
    <p:extLst>
      <p:ext uri="{BB962C8B-B14F-4D97-AF65-F5344CB8AC3E}">
        <p14:creationId xmlns:p14="http://schemas.microsoft.com/office/powerpoint/2010/main" val="2911370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Franklin Gothic Book" panose="020B0503020102020204"/>
            </a:endParaRPr>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614167" cy="51435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608608" cy="51435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466344" y="1728216"/>
            <a:ext cx="2702052" cy="3394710"/>
          </a:xfrm>
        </p:spPr>
        <p:txBody>
          <a:bodyPr>
            <a:normAutofit/>
          </a:bodyPr>
          <a:lstStyle/>
          <a:p>
            <a:r>
              <a:rPr lang="en-US" sz="3000"/>
              <a:t>2024 DoD/VA Women’s Mental Health Mini-Residency (WMHMR)</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68396"/>
            <a:ext cx="96012"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24178AA-9C9F-DD33-E5FF-1BC26BAD489B}"/>
              </a:ext>
            </a:extLst>
          </p:cNvPr>
          <p:cNvGraphicFramePr>
            <a:graphicFrameLocks noGrp="1"/>
          </p:cNvGraphicFramePr>
          <p:nvPr>
            <p:ph idx="1"/>
          </p:nvPr>
        </p:nvGraphicFramePr>
        <p:xfrm>
          <a:off x="3977640" y="1364742"/>
          <a:ext cx="4773168" cy="4135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973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Franklin Gothic Book" panose="020B0503020102020204"/>
            </a:endParaRPr>
          </a:p>
        </p:txBody>
      </p:sp>
      <p:sp>
        <p:nvSpPr>
          <p:cNvPr id="2" name="Title 1"/>
          <p:cNvSpPr>
            <a:spLocks noGrp="1"/>
          </p:cNvSpPr>
          <p:nvPr>
            <p:ph type="title"/>
          </p:nvPr>
        </p:nvSpPr>
        <p:spPr>
          <a:xfrm>
            <a:off x="628650" y="1131094"/>
            <a:ext cx="7886700" cy="994172"/>
          </a:xfrm>
        </p:spPr>
        <p:txBody>
          <a:bodyPr>
            <a:normAutofit/>
          </a:bodyPr>
          <a:lstStyle/>
          <a:p>
            <a:r>
              <a:rPr lang="en-US" sz="4050"/>
              <a:t>WMHMR Gender-Specific Content</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256235"/>
            <a:ext cx="7818120" cy="13716"/>
          </a:xfrm>
          <a:custGeom>
            <a:avLst/>
            <a:gdLst>
              <a:gd name="connsiteX0" fmla="*/ 0 w 7818120"/>
              <a:gd name="connsiteY0" fmla="*/ 0 h 13716"/>
              <a:gd name="connsiteX1" fmla="*/ 416966 w 7818120"/>
              <a:gd name="connsiteY1" fmla="*/ 0 h 13716"/>
              <a:gd name="connsiteX2" fmla="*/ 1146658 w 7818120"/>
              <a:gd name="connsiteY2" fmla="*/ 0 h 13716"/>
              <a:gd name="connsiteX3" fmla="*/ 1563624 w 7818120"/>
              <a:gd name="connsiteY3" fmla="*/ 0 h 13716"/>
              <a:gd name="connsiteX4" fmla="*/ 2136953 w 7818120"/>
              <a:gd name="connsiteY4" fmla="*/ 0 h 13716"/>
              <a:gd name="connsiteX5" fmla="*/ 2944825 w 7818120"/>
              <a:gd name="connsiteY5" fmla="*/ 0 h 13716"/>
              <a:gd name="connsiteX6" fmla="*/ 3596335 w 7818120"/>
              <a:gd name="connsiteY6" fmla="*/ 0 h 13716"/>
              <a:gd name="connsiteX7" fmla="*/ 4326026 w 7818120"/>
              <a:gd name="connsiteY7" fmla="*/ 0 h 13716"/>
              <a:gd name="connsiteX8" fmla="*/ 4899355 w 7818120"/>
              <a:gd name="connsiteY8" fmla="*/ 0 h 13716"/>
              <a:gd name="connsiteX9" fmla="*/ 5550865 w 7818120"/>
              <a:gd name="connsiteY9" fmla="*/ 0 h 13716"/>
              <a:gd name="connsiteX10" fmla="*/ 6358738 w 7818120"/>
              <a:gd name="connsiteY10" fmla="*/ 0 h 13716"/>
              <a:gd name="connsiteX11" fmla="*/ 6853885 w 7818120"/>
              <a:gd name="connsiteY11" fmla="*/ 0 h 13716"/>
              <a:gd name="connsiteX12" fmla="*/ 7818120 w 7818120"/>
              <a:gd name="connsiteY12" fmla="*/ 0 h 13716"/>
              <a:gd name="connsiteX13" fmla="*/ 7818120 w 7818120"/>
              <a:gd name="connsiteY13" fmla="*/ 13716 h 13716"/>
              <a:gd name="connsiteX14" fmla="*/ 7244791 w 7818120"/>
              <a:gd name="connsiteY14" fmla="*/ 13716 h 13716"/>
              <a:gd name="connsiteX15" fmla="*/ 6827825 w 7818120"/>
              <a:gd name="connsiteY15" fmla="*/ 13716 h 13716"/>
              <a:gd name="connsiteX16" fmla="*/ 6176315 w 7818120"/>
              <a:gd name="connsiteY16" fmla="*/ 13716 h 13716"/>
              <a:gd name="connsiteX17" fmla="*/ 5681167 w 7818120"/>
              <a:gd name="connsiteY17" fmla="*/ 13716 h 13716"/>
              <a:gd name="connsiteX18" fmla="*/ 5029657 w 7818120"/>
              <a:gd name="connsiteY18" fmla="*/ 13716 h 13716"/>
              <a:gd name="connsiteX19" fmla="*/ 4378147 w 7818120"/>
              <a:gd name="connsiteY19" fmla="*/ 13716 h 13716"/>
              <a:gd name="connsiteX20" fmla="*/ 3726637 w 7818120"/>
              <a:gd name="connsiteY20" fmla="*/ 13716 h 13716"/>
              <a:gd name="connsiteX21" fmla="*/ 3075127 w 7818120"/>
              <a:gd name="connsiteY21" fmla="*/ 13716 h 13716"/>
              <a:gd name="connsiteX22" fmla="*/ 2501798 w 7818120"/>
              <a:gd name="connsiteY22" fmla="*/ 13716 h 13716"/>
              <a:gd name="connsiteX23" fmla="*/ 1772107 w 7818120"/>
              <a:gd name="connsiteY23" fmla="*/ 13716 h 13716"/>
              <a:gd name="connsiteX24" fmla="*/ 1120597 w 7818120"/>
              <a:gd name="connsiteY24" fmla="*/ 13716 h 13716"/>
              <a:gd name="connsiteX25" fmla="*/ 0 w 7818120"/>
              <a:gd name="connsiteY25" fmla="*/ 13716 h 13716"/>
              <a:gd name="connsiteX26" fmla="*/ 0 w 781812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3716"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8217" y="2784"/>
                  <a:pt x="7818136" y="9558"/>
                  <a:pt x="7818120" y="13716"/>
                </a:cubicBezTo>
                <a:cubicBezTo>
                  <a:pt x="7698847" y="-7839"/>
                  <a:pt x="7390924" y="18407"/>
                  <a:pt x="7244791" y="13716"/>
                </a:cubicBezTo>
                <a:cubicBezTo>
                  <a:pt x="7098658" y="9025"/>
                  <a:pt x="6952735" y="24785"/>
                  <a:pt x="6827825" y="13716"/>
                </a:cubicBezTo>
                <a:cubicBezTo>
                  <a:pt x="6702915" y="2647"/>
                  <a:pt x="6338661" y="29958"/>
                  <a:pt x="6176315" y="13716"/>
                </a:cubicBezTo>
                <a:cubicBezTo>
                  <a:pt x="6013969" y="-2526"/>
                  <a:pt x="5850602" y="1790"/>
                  <a:pt x="5681167" y="13716"/>
                </a:cubicBezTo>
                <a:cubicBezTo>
                  <a:pt x="5511732" y="25642"/>
                  <a:pt x="5312143" y="-4154"/>
                  <a:pt x="5029657" y="13716"/>
                </a:cubicBezTo>
                <a:cubicBezTo>
                  <a:pt x="4747171" y="31586"/>
                  <a:pt x="4655062" y="26168"/>
                  <a:pt x="4378147" y="13716"/>
                </a:cubicBezTo>
                <a:cubicBezTo>
                  <a:pt x="4101232" y="1265"/>
                  <a:pt x="4037646" y="40134"/>
                  <a:pt x="3726637" y="13716"/>
                </a:cubicBezTo>
                <a:cubicBezTo>
                  <a:pt x="3415628" y="-12702"/>
                  <a:pt x="3321756" y="40935"/>
                  <a:pt x="3075127" y="13716"/>
                </a:cubicBezTo>
                <a:cubicBezTo>
                  <a:pt x="2828498" y="-13503"/>
                  <a:pt x="2684733" y="10281"/>
                  <a:pt x="2501798" y="13716"/>
                </a:cubicBezTo>
                <a:cubicBezTo>
                  <a:pt x="2318863" y="17151"/>
                  <a:pt x="2121844" y="-17585"/>
                  <a:pt x="1772107" y="13716"/>
                </a:cubicBezTo>
                <a:cubicBezTo>
                  <a:pt x="1422370" y="45017"/>
                  <a:pt x="1431548" y="27094"/>
                  <a:pt x="1120597" y="13716"/>
                </a:cubicBezTo>
                <a:cubicBezTo>
                  <a:pt x="809646" y="339"/>
                  <a:pt x="246393" y="51668"/>
                  <a:pt x="0" y="13716"/>
                </a:cubicBezTo>
                <a:cubicBezTo>
                  <a:pt x="-100" y="9589"/>
                  <a:pt x="468" y="2983"/>
                  <a:pt x="0" y="0"/>
                </a:cubicBezTo>
                <a:close/>
              </a:path>
              <a:path w="7818120" h="13716"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7446" y="5682"/>
                  <a:pt x="7817517" y="9439"/>
                  <a:pt x="7818120" y="13716"/>
                </a:cubicBezTo>
                <a:cubicBezTo>
                  <a:pt x="7610240" y="34"/>
                  <a:pt x="7521789" y="3149"/>
                  <a:pt x="7401154" y="13716"/>
                </a:cubicBezTo>
                <a:cubicBezTo>
                  <a:pt x="7280519" y="24283"/>
                  <a:pt x="6930719" y="-347"/>
                  <a:pt x="6593281" y="13716"/>
                </a:cubicBezTo>
                <a:cubicBezTo>
                  <a:pt x="6255843" y="27779"/>
                  <a:pt x="6286682" y="-3410"/>
                  <a:pt x="6098134" y="13716"/>
                </a:cubicBezTo>
                <a:cubicBezTo>
                  <a:pt x="5909586" y="30842"/>
                  <a:pt x="5602789" y="44024"/>
                  <a:pt x="5446624" y="13716"/>
                </a:cubicBezTo>
                <a:cubicBezTo>
                  <a:pt x="5290459" y="-16592"/>
                  <a:pt x="4917039" y="17388"/>
                  <a:pt x="4638751" y="13716"/>
                </a:cubicBezTo>
                <a:cubicBezTo>
                  <a:pt x="4360463" y="10044"/>
                  <a:pt x="4304690" y="878"/>
                  <a:pt x="3987241" y="13716"/>
                </a:cubicBezTo>
                <a:cubicBezTo>
                  <a:pt x="3669792" y="26555"/>
                  <a:pt x="3758742" y="27979"/>
                  <a:pt x="3570275" y="13716"/>
                </a:cubicBezTo>
                <a:cubicBezTo>
                  <a:pt x="3381808" y="-547"/>
                  <a:pt x="3267153" y="31628"/>
                  <a:pt x="3075127" y="13716"/>
                </a:cubicBezTo>
                <a:cubicBezTo>
                  <a:pt x="2883101" y="-4196"/>
                  <a:pt x="2665825" y="6401"/>
                  <a:pt x="2267255" y="13716"/>
                </a:cubicBezTo>
                <a:cubicBezTo>
                  <a:pt x="1868685" y="21031"/>
                  <a:pt x="1884698" y="23838"/>
                  <a:pt x="1615745" y="13716"/>
                </a:cubicBezTo>
                <a:cubicBezTo>
                  <a:pt x="1346792" y="3595"/>
                  <a:pt x="1320952" y="5858"/>
                  <a:pt x="1120597" y="13716"/>
                </a:cubicBezTo>
                <a:cubicBezTo>
                  <a:pt x="920242" y="21574"/>
                  <a:pt x="556507" y="46218"/>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Franklin Gothic Book" panose="020B0503020102020204"/>
            </a:endParaRPr>
          </a:p>
        </p:txBody>
      </p:sp>
      <p:graphicFrame>
        <p:nvGraphicFramePr>
          <p:cNvPr id="12" name="Content Placeholder 2">
            <a:extLst>
              <a:ext uri="{FF2B5EF4-FFF2-40B4-BE49-F238E27FC236}">
                <a16:creationId xmlns:a16="http://schemas.microsoft.com/office/drawing/2014/main" id="{16AB3209-8482-13EE-EFE2-B5EEB8216494}"/>
              </a:ext>
            </a:extLst>
          </p:cNvPr>
          <p:cNvGraphicFramePr>
            <a:graphicFrameLocks noGrp="1"/>
          </p:cNvGraphicFramePr>
          <p:nvPr>
            <p:ph idx="1"/>
          </p:nvPr>
        </p:nvGraphicFramePr>
        <p:xfrm>
          <a:off x="628650" y="2528315"/>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461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94E8-02CD-703C-5081-1AB0DC14C7BC}"/>
              </a:ext>
            </a:extLst>
          </p:cNvPr>
          <p:cNvSpPr>
            <a:spLocks noGrp="1"/>
          </p:cNvSpPr>
          <p:nvPr>
            <p:ph type="title"/>
          </p:nvPr>
        </p:nvSpPr>
        <p:spPr/>
        <p:txBody>
          <a:bodyPr/>
          <a:lstStyle/>
          <a:p>
            <a:r>
              <a:rPr lang="en-US" dirty="0"/>
              <a:t>WMHMR Implementation</a:t>
            </a:r>
          </a:p>
        </p:txBody>
      </p:sp>
      <p:sp>
        <p:nvSpPr>
          <p:cNvPr id="3" name="Content Placeholder 2">
            <a:extLst>
              <a:ext uri="{FF2B5EF4-FFF2-40B4-BE49-F238E27FC236}">
                <a16:creationId xmlns:a16="http://schemas.microsoft.com/office/drawing/2014/main" id="{760AC561-CF13-4C20-0B93-A1E75B6F2E1E}"/>
              </a:ext>
            </a:extLst>
          </p:cNvPr>
          <p:cNvSpPr>
            <a:spLocks noGrp="1"/>
          </p:cNvSpPr>
          <p:nvPr>
            <p:ph idx="1"/>
          </p:nvPr>
        </p:nvSpPr>
        <p:spPr/>
        <p:txBody>
          <a:bodyPr/>
          <a:lstStyle/>
          <a:p>
            <a:r>
              <a:rPr lang="en-US" dirty="0"/>
              <a:t>Session allowing team members to provide feedback to leadership regarding Women’s Behavioral Health</a:t>
            </a:r>
          </a:p>
          <a:p>
            <a:r>
              <a:rPr lang="en-US" dirty="0"/>
              <a:t>Action planning session </a:t>
            </a:r>
          </a:p>
          <a:p>
            <a:pPr lvl="1"/>
            <a:r>
              <a:rPr lang="en-US" dirty="0"/>
              <a:t>Focused on bringing best practices/resources to home MTF</a:t>
            </a:r>
          </a:p>
          <a:p>
            <a:pPr lvl="1"/>
            <a:r>
              <a:rPr lang="en-US" dirty="0"/>
              <a:t>Small group discussion with input from clinic leaders</a:t>
            </a:r>
          </a:p>
          <a:p>
            <a:r>
              <a:rPr lang="en-US" dirty="0"/>
              <a:t>Opportunities to network with others in Women’s Behavioral Health across the continuum of Care </a:t>
            </a:r>
            <a:r>
              <a:rPr lang="en-US"/>
              <a:t>(DoD &amp; VA)</a:t>
            </a:r>
            <a:endParaRPr lang="en-US" dirty="0"/>
          </a:p>
        </p:txBody>
      </p:sp>
    </p:spTree>
    <p:extLst>
      <p:ext uri="{BB962C8B-B14F-4D97-AF65-F5344CB8AC3E}">
        <p14:creationId xmlns:p14="http://schemas.microsoft.com/office/powerpoint/2010/main" val="637506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5114-B048-AFAC-CB9F-D7810BC5D3BF}"/>
              </a:ext>
            </a:extLst>
          </p:cNvPr>
          <p:cNvSpPr>
            <a:spLocks noGrp="1"/>
          </p:cNvSpPr>
          <p:nvPr>
            <p:ph type="title"/>
          </p:nvPr>
        </p:nvSpPr>
        <p:spPr/>
        <p:txBody>
          <a:bodyPr>
            <a:normAutofit/>
          </a:bodyPr>
          <a:lstStyle/>
          <a:p>
            <a:r>
              <a:rPr lang="en-US" dirty="0"/>
              <a:t>Trauma-Informed Care:</a:t>
            </a:r>
            <a:br>
              <a:rPr lang="en-US" dirty="0"/>
            </a:br>
            <a:r>
              <a:rPr lang="en-US" dirty="0"/>
              <a:t>What is Trauma?</a:t>
            </a:r>
          </a:p>
        </p:txBody>
      </p:sp>
      <p:sp>
        <p:nvSpPr>
          <p:cNvPr id="3" name="Content Placeholder 2">
            <a:extLst>
              <a:ext uri="{FF2B5EF4-FFF2-40B4-BE49-F238E27FC236}">
                <a16:creationId xmlns:a16="http://schemas.microsoft.com/office/drawing/2014/main" id="{98827DC9-96A8-4159-E274-38E17D2428B0}"/>
              </a:ext>
            </a:extLst>
          </p:cNvPr>
          <p:cNvSpPr>
            <a:spLocks noGrp="1"/>
          </p:cNvSpPr>
          <p:nvPr>
            <p:ph idx="1"/>
          </p:nvPr>
        </p:nvSpPr>
        <p:spPr/>
        <p:txBody>
          <a:bodyPr/>
          <a:lstStyle/>
          <a:p>
            <a:r>
              <a:rPr lang="en-US" dirty="0"/>
              <a:t>Individual trauma results from an </a:t>
            </a:r>
            <a:r>
              <a:rPr lang="en-US" b="1" i="1" dirty="0"/>
              <a:t>event</a:t>
            </a:r>
            <a:r>
              <a:rPr lang="en-US" dirty="0"/>
              <a:t>, series of events, or set of circumstances that is </a:t>
            </a:r>
            <a:r>
              <a:rPr lang="en-US" b="1" i="1" dirty="0"/>
              <a:t>experienced</a:t>
            </a:r>
            <a:r>
              <a:rPr lang="en-US" dirty="0"/>
              <a:t> by an individual as physically or emotionally harmful or life threatening and has lasting adverse </a:t>
            </a:r>
            <a:r>
              <a:rPr lang="en-US" b="1" dirty="0"/>
              <a:t>effects</a:t>
            </a:r>
            <a:r>
              <a:rPr lang="en-US" dirty="0"/>
              <a:t> on the individual’s functioning and mental, physical, social, emotional, spiritual well-being. </a:t>
            </a:r>
          </a:p>
        </p:txBody>
      </p:sp>
      <p:sp>
        <p:nvSpPr>
          <p:cNvPr id="4" name="TextBox 3">
            <a:extLst>
              <a:ext uri="{FF2B5EF4-FFF2-40B4-BE49-F238E27FC236}">
                <a16:creationId xmlns:a16="http://schemas.microsoft.com/office/drawing/2014/main" id="{15F41375-36CB-B265-1FD0-D04A2DF71389}"/>
              </a:ext>
            </a:extLst>
          </p:cNvPr>
          <p:cNvSpPr txBox="1"/>
          <p:nvPr/>
        </p:nvSpPr>
        <p:spPr>
          <a:xfrm>
            <a:off x="7543800" y="5257800"/>
            <a:ext cx="1878496" cy="253916"/>
          </a:xfrm>
          <a:prstGeom prst="rect">
            <a:avLst/>
          </a:prstGeom>
          <a:noFill/>
        </p:spPr>
        <p:txBody>
          <a:bodyPr wrap="square" rtlCol="0">
            <a:spAutoFit/>
          </a:bodyPr>
          <a:lstStyle/>
          <a:p>
            <a:pPr defTabSz="685800"/>
            <a:r>
              <a:rPr lang="en-US" sz="1050" dirty="0">
                <a:solidFill>
                  <a:srgbClr val="283446"/>
                </a:solidFill>
                <a:latin typeface="Franklin Gothic Book" panose="020B0503020102020204"/>
              </a:rPr>
              <a:t>SAMSHA, 2014</a:t>
            </a:r>
          </a:p>
        </p:txBody>
      </p:sp>
    </p:spTree>
    <p:extLst>
      <p:ext uri="{BB962C8B-B14F-4D97-AF65-F5344CB8AC3E}">
        <p14:creationId xmlns:p14="http://schemas.microsoft.com/office/powerpoint/2010/main" val="2243429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5114-B048-AFAC-CB9F-D7810BC5D3BF}"/>
              </a:ext>
            </a:extLst>
          </p:cNvPr>
          <p:cNvSpPr>
            <a:spLocks noGrp="1"/>
          </p:cNvSpPr>
          <p:nvPr>
            <p:ph type="title"/>
          </p:nvPr>
        </p:nvSpPr>
        <p:spPr/>
        <p:txBody>
          <a:bodyPr>
            <a:normAutofit/>
          </a:bodyPr>
          <a:lstStyle/>
          <a:p>
            <a:r>
              <a:rPr lang="en-US" dirty="0"/>
              <a:t>Trauma-Informed Care:</a:t>
            </a:r>
            <a:br>
              <a:rPr lang="en-US" dirty="0"/>
            </a:br>
            <a:endParaRPr lang="en-US" dirty="0"/>
          </a:p>
        </p:txBody>
      </p:sp>
      <p:sp>
        <p:nvSpPr>
          <p:cNvPr id="3" name="Content Placeholder 2">
            <a:extLst>
              <a:ext uri="{FF2B5EF4-FFF2-40B4-BE49-F238E27FC236}">
                <a16:creationId xmlns:a16="http://schemas.microsoft.com/office/drawing/2014/main" id="{98827DC9-96A8-4159-E274-38E17D2428B0}"/>
              </a:ext>
            </a:extLst>
          </p:cNvPr>
          <p:cNvSpPr>
            <a:spLocks noGrp="1"/>
          </p:cNvSpPr>
          <p:nvPr>
            <p:ph idx="1"/>
          </p:nvPr>
        </p:nvSpPr>
        <p:spPr/>
        <p:txBody>
          <a:bodyPr/>
          <a:lstStyle/>
          <a:p>
            <a:pPr marL="0" indent="0">
              <a:buNone/>
            </a:pPr>
            <a:r>
              <a:rPr lang="en-US" dirty="0"/>
              <a:t>A program, organization or system that is trauma-informed </a:t>
            </a:r>
          </a:p>
          <a:p>
            <a:pPr>
              <a:buFont typeface="Wingdings" panose="05000000000000000000" pitchFamily="2" charset="2"/>
              <a:buChar char="ü"/>
            </a:pPr>
            <a:r>
              <a:rPr lang="en-US" b="1" i="1" dirty="0"/>
              <a:t>realizes</a:t>
            </a:r>
            <a:r>
              <a:rPr lang="en-US" dirty="0"/>
              <a:t> </a:t>
            </a:r>
            <a:r>
              <a:rPr lang="en-US" i="1" dirty="0"/>
              <a:t>the widespread impact of trauma</a:t>
            </a:r>
            <a:r>
              <a:rPr lang="en-US" dirty="0"/>
              <a:t>;…</a:t>
            </a:r>
          </a:p>
          <a:p>
            <a:pPr>
              <a:buFont typeface="Wingdings" panose="05000000000000000000" pitchFamily="2" charset="2"/>
              <a:buChar char="ü"/>
            </a:pPr>
            <a:r>
              <a:rPr lang="en-US" b="1" i="1" dirty="0"/>
              <a:t>recognizes </a:t>
            </a:r>
            <a:r>
              <a:rPr lang="en-US" i="1" dirty="0"/>
              <a:t>the signs and symptoms of trauma in clients and others</a:t>
            </a:r>
            <a:endParaRPr lang="en-US" dirty="0"/>
          </a:p>
          <a:p>
            <a:pPr>
              <a:buFont typeface="Wingdings" panose="05000000000000000000" pitchFamily="2" charset="2"/>
              <a:buChar char="ü"/>
            </a:pPr>
            <a:r>
              <a:rPr lang="en-US" b="1" i="1" dirty="0"/>
              <a:t>responds</a:t>
            </a:r>
            <a:r>
              <a:rPr lang="en-US" dirty="0"/>
              <a:t> </a:t>
            </a:r>
            <a:r>
              <a:rPr lang="en-US" i="1" dirty="0"/>
              <a:t>by fully integrating knowledge about trauma into policies, procedures and practices</a:t>
            </a:r>
          </a:p>
          <a:p>
            <a:pPr>
              <a:buFont typeface="Wingdings" panose="05000000000000000000" pitchFamily="2" charset="2"/>
              <a:buChar char="ü"/>
            </a:pPr>
            <a:r>
              <a:rPr lang="en-US" b="1" i="1" dirty="0"/>
              <a:t>seeks to actively resist re-traumatization</a:t>
            </a:r>
            <a:r>
              <a:rPr lang="en-US" dirty="0"/>
              <a:t>.</a:t>
            </a:r>
          </a:p>
        </p:txBody>
      </p:sp>
      <p:sp>
        <p:nvSpPr>
          <p:cNvPr id="4" name="TextBox 3">
            <a:extLst>
              <a:ext uri="{FF2B5EF4-FFF2-40B4-BE49-F238E27FC236}">
                <a16:creationId xmlns:a16="http://schemas.microsoft.com/office/drawing/2014/main" id="{15F41375-36CB-B265-1FD0-D04A2DF71389}"/>
              </a:ext>
            </a:extLst>
          </p:cNvPr>
          <p:cNvSpPr txBox="1"/>
          <p:nvPr/>
        </p:nvSpPr>
        <p:spPr>
          <a:xfrm>
            <a:off x="7543800" y="5257800"/>
            <a:ext cx="1878496" cy="253916"/>
          </a:xfrm>
          <a:prstGeom prst="rect">
            <a:avLst/>
          </a:prstGeom>
          <a:noFill/>
        </p:spPr>
        <p:txBody>
          <a:bodyPr wrap="square" rtlCol="0">
            <a:spAutoFit/>
          </a:bodyPr>
          <a:lstStyle/>
          <a:p>
            <a:pPr defTabSz="685800">
              <a:defRPr/>
            </a:pPr>
            <a:r>
              <a:rPr lang="en-US" sz="1050" dirty="0">
                <a:solidFill>
                  <a:srgbClr val="283446"/>
                </a:solidFill>
                <a:latin typeface="Franklin Gothic Book" panose="020B0503020102020204"/>
              </a:rPr>
              <a:t>SAMSHA, 2014</a:t>
            </a:r>
          </a:p>
        </p:txBody>
      </p:sp>
    </p:spTree>
    <p:extLst>
      <p:ext uri="{BB962C8B-B14F-4D97-AF65-F5344CB8AC3E}">
        <p14:creationId xmlns:p14="http://schemas.microsoft.com/office/powerpoint/2010/main" val="67215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975758"/>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Franklin Gothic Book" panose="020B0503020102020204"/>
            </a:endParaRPr>
          </a:p>
        </p:txBody>
      </p:sp>
      <p:sp>
        <p:nvSpPr>
          <p:cNvPr id="2" name="Title 1">
            <a:extLst>
              <a:ext uri="{FF2B5EF4-FFF2-40B4-BE49-F238E27FC236}">
                <a16:creationId xmlns:a16="http://schemas.microsoft.com/office/drawing/2014/main" id="{DAB2A6F0-8E28-0601-AEAB-B5C26A1A3475}"/>
              </a:ext>
            </a:extLst>
          </p:cNvPr>
          <p:cNvSpPr>
            <a:spLocks noGrp="1"/>
          </p:cNvSpPr>
          <p:nvPr>
            <p:ph type="title"/>
          </p:nvPr>
        </p:nvSpPr>
        <p:spPr>
          <a:xfrm>
            <a:off x="771525" y="2332700"/>
            <a:ext cx="1971675" cy="1910443"/>
          </a:xfrm>
          <a:noFill/>
        </p:spPr>
        <p:txBody>
          <a:bodyPr vert="horz" lIns="68580" tIns="34290" rIns="68580" bIns="34290" rtlCol="0" anchor="ctr">
            <a:normAutofit/>
          </a:bodyPr>
          <a:lstStyle/>
          <a:p>
            <a:pPr defTabSz="685800">
              <a:lnSpc>
                <a:spcPct val="90000"/>
              </a:lnSpc>
            </a:pPr>
            <a:r>
              <a:rPr lang="en-US" sz="2700">
                <a:solidFill>
                  <a:srgbClr val="FFFFFF"/>
                </a:solidFill>
              </a:rPr>
              <a:t>Relevant Policy and Guidance</a:t>
            </a:r>
          </a:p>
        </p:txBody>
      </p:sp>
      <p:graphicFrame>
        <p:nvGraphicFramePr>
          <p:cNvPr id="29" name="Content Placeholder 2">
            <a:extLst>
              <a:ext uri="{FF2B5EF4-FFF2-40B4-BE49-F238E27FC236}">
                <a16:creationId xmlns:a16="http://schemas.microsoft.com/office/drawing/2014/main" id="{96979789-B692-7C5A-68D1-9ABAEE9C3198}"/>
              </a:ext>
            </a:extLst>
          </p:cNvPr>
          <p:cNvGraphicFramePr>
            <a:graphicFrameLocks noGrp="1"/>
          </p:cNvGraphicFramePr>
          <p:nvPr>
            <p:ph idx="1"/>
          </p:nvPr>
        </p:nvGraphicFramePr>
        <p:xfrm>
          <a:off x="3678789" y="1420080"/>
          <a:ext cx="5000125" cy="409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1361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367" y="1147970"/>
            <a:ext cx="7474226" cy="857250"/>
          </a:xfrm>
        </p:spPr>
        <p:txBody>
          <a:bodyPr>
            <a:normAutofit/>
          </a:bodyPr>
          <a:lstStyle/>
          <a:p>
            <a:r>
              <a:rPr lang="en-US" sz="2100" dirty="0"/>
              <a:t>References</a:t>
            </a:r>
            <a:br>
              <a:rPr lang="en-US" dirty="0"/>
            </a:br>
            <a:endParaRPr lang="en-US" dirty="0"/>
          </a:p>
        </p:txBody>
      </p:sp>
      <p:sp>
        <p:nvSpPr>
          <p:cNvPr id="3" name="Content Placeholder 2"/>
          <p:cNvSpPr>
            <a:spLocks noGrp="1"/>
          </p:cNvSpPr>
          <p:nvPr>
            <p:ph idx="1"/>
          </p:nvPr>
        </p:nvSpPr>
        <p:spPr>
          <a:xfrm>
            <a:off x="304800" y="1885950"/>
            <a:ext cx="8686800" cy="3448050"/>
          </a:xfrm>
        </p:spPr>
        <p:txBody>
          <a:bodyPr>
            <a:noAutofit/>
          </a:bodyPr>
          <a:lstStyle/>
          <a:p>
            <a:pPr marL="260741" indent="-260741" eaLnBrk="0" hangingPunct="0">
              <a:lnSpc>
                <a:spcPct val="150000"/>
              </a:lnSpc>
              <a:buNone/>
            </a:pPr>
            <a:r>
              <a:rPr lang="en-US" sz="1050" dirty="0"/>
              <a:t>American Psychological Association, APA Task Force on Race and Ethnicity Guidelines in Psychology. (2019). Race and Ethnicity Guidelines in Psychology: Promoting Responsiveness and Equity. Retrieved from </a:t>
            </a:r>
            <a:r>
              <a:rPr lang="en-US" sz="1050" dirty="0">
                <a:hlinkClick r:id="rId3"/>
              </a:rPr>
              <a:t>http://www.apa.org/about/policy/race-and-ethnicity-in-psychology.pdf</a:t>
            </a:r>
            <a:endParaRPr lang="en-US" sz="1050" dirty="0"/>
          </a:p>
          <a:p>
            <a:pPr marL="260741" indent="-260741" eaLnBrk="0" hangingPunct="0">
              <a:lnSpc>
                <a:spcPct val="150000"/>
              </a:lnSpc>
              <a:buNone/>
            </a:pPr>
            <a:endParaRPr lang="en-US" sz="525" dirty="0"/>
          </a:p>
          <a:p>
            <a:pPr marL="260741" indent="-260741" eaLnBrk="0" hangingPunct="0">
              <a:lnSpc>
                <a:spcPct val="150000"/>
              </a:lnSpc>
              <a:buNone/>
            </a:pPr>
            <a:r>
              <a:rPr lang="en-US" sz="1100" dirty="0"/>
              <a:t>Armed Forces Health Surveillance Center (AFHSC. (2021). Update: Mental Health Disorders and Mental Health Problems, Active Component, US Armed Forces, 2016-2020. </a:t>
            </a:r>
            <a:r>
              <a:rPr lang="en-US" sz="1100" i="1" dirty="0"/>
              <a:t>MSMR</a:t>
            </a:r>
            <a:r>
              <a:rPr lang="en-US" sz="1100" dirty="0"/>
              <a:t>, </a:t>
            </a:r>
            <a:r>
              <a:rPr lang="en-US" sz="1100" i="1" dirty="0"/>
              <a:t>28</a:t>
            </a:r>
            <a:r>
              <a:rPr lang="en-US" sz="1100" dirty="0"/>
              <a:t>(8), 2-9.</a:t>
            </a:r>
          </a:p>
          <a:p>
            <a:pPr marL="260741" indent="-260741" eaLnBrk="0" hangingPunct="0">
              <a:lnSpc>
                <a:spcPct val="150000"/>
              </a:lnSpc>
              <a:buNone/>
            </a:pPr>
            <a:endParaRPr lang="en-US" sz="525" dirty="0"/>
          </a:p>
          <a:p>
            <a:pPr marL="260741" indent="-260741" eaLnBrk="0" hangingPunct="0">
              <a:lnSpc>
                <a:spcPct val="150000"/>
              </a:lnSpc>
              <a:buNone/>
            </a:pPr>
            <a:r>
              <a:rPr lang="en-US" sz="1050" dirty="0"/>
              <a:t>Defense Advisory Committee on Women in the Services (2020). 2020 Annual Report. Retrieved from </a:t>
            </a:r>
            <a:r>
              <a:rPr lang="en-US" sz="1050" dirty="0">
                <a:hlinkClick r:id="rId4"/>
              </a:rPr>
              <a:t>DACOWITS 2020 Annual Report WEB.pdf (defense.gov)</a:t>
            </a:r>
            <a:r>
              <a:rPr lang="en-US" sz="1050" dirty="0"/>
              <a:t> </a:t>
            </a:r>
          </a:p>
          <a:p>
            <a:pPr marL="260741" indent="-260741" eaLnBrk="0" hangingPunct="0">
              <a:lnSpc>
                <a:spcPct val="150000"/>
              </a:lnSpc>
              <a:buNone/>
            </a:pPr>
            <a:endParaRPr lang="en-US" sz="525" dirty="0"/>
          </a:p>
          <a:p>
            <a:pPr marL="260741" indent="-260741" eaLnBrk="0" hangingPunct="0">
              <a:lnSpc>
                <a:spcPct val="150000"/>
              </a:lnSpc>
              <a:buNone/>
            </a:pPr>
            <a:r>
              <a:rPr lang="en-US" sz="1050" dirty="0"/>
              <a:t>Sexual Assault Prevention and Response Office. (2021). Department of Defense Annual Report on Sexual Assault in the Military Fiscal Year 2021.  Retrieved from </a:t>
            </a:r>
            <a:r>
              <a:rPr lang="en-US" sz="1050" dirty="0">
                <a:hlinkClick r:id="rId5"/>
              </a:rPr>
              <a:t>Reports | SAPR</a:t>
            </a:r>
            <a:endParaRPr lang="en-US" sz="1050" dirty="0"/>
          </a:p>
          <a:p>
            <a:pPr marL="260741" indent="-260741" eaLnBrk="0" hangingPunct="0">
              <a:lnSpc>
                <a:spcPct val="150000"/>
              </a:lnSpc>
              <a:buNone/>
            </a:pPr>
            <a:endParaRPr lang="en-US" sz="525" dirty="0"/>
          </a:p>
          <a:p>
            <a:pPr marL="260741" indent="-260741" eaLnBrk="0" hangingPunct="0">
              <a:lnSpc>
                <a:spcPct val="150000"/>
              </a:lnSpc>
              <a:buNone/>
            </a:pPr>
            <a:r>
              <a:rPr lang="en-US" sz="1050" dirty="0"/>
              <a:t>Substance Abuse and Mental Health Services Administration. SAMHSA’S Concept of Trauma and Guidance for a Trauma-Informed Approach. HHS Publication No. (SMA) 14-4884. available at </a:t>
            </a:r>
            <a:r>
              <a:rPr lang="en-US" sz="1050" dirty="0">
                <a:hlinkClick r:id="rId6"/>
              </a:rPr>
              <a:t>https://samhsa.gov/sites/default/files/sma14-4884.pdf</a:t>
            </a:r>
            <a:endParaRPr lang="en-US" sz="1050" dirty="0"/>
          </a:p>
          <a:p>
            <a:pPr marL="260741" indent="-260741" eaLnBrk="0" hangingPunct="0">
              <a:lnSpc>
                <a:spcPct val="150000"/>
              </a:lnSpc>
              <a:buNone/>
            </a:pPr>
            <a:endParaRPr lang="en-US" sz="1050" dirty="0"/>
          </a:p>
        </p:txBody>
      </p:sp>
      <p:sp>
        <p:nvSpPr>
          <p:cNvPr id="5" name="Slide Number Placeholder 4"/>
          <p:cNvSpPr>
            <a:spLocks noGrp="1"/>
          </p:cNvSpPr>
          <p:nvPr>
            <p:ph type="sldNum" sz="quarter" idx="4294967295"/>
          </p:nvPr>
        </p:nvSpPr>
        <p:spPr/>
        <p:txBody>
          <a:bodyPr/>
          <a:lstStyle/>
          <a:p>
            <a:pPr defTabSz="914378">
              <a:defRPr/>
            </a:pPr>
            <a:fld id="{B03FC4F1-CD7C-433C-AEF9-04121A050B4B}" type="slidenum">
              <a:rPr lang="en-US">
                <a:solidFill>
                  <a:prstClr val="black">
                    <a:tint val="75000"/>
                  </a:prstClr>
                </a:solidFill>
                <a:latin typeface="Franklin Gothic Book" panose="020B0503020102020204"/>
              </a:rPr>
              <a:pPr defTabSz="914378">
                <a:defRPr/>
              </a:pPr>
              <a:t>48</a:t>
            </a:fld>
            <a:endParaRPr lang="en-US" dirty="0">
              <a:solidFill>
                <a:prstClr val="black">
                  <a:tint val="75000"/>
                </a:prstClr>
              </a:solidFill>
              <a:latin typeface="Franklin Gothic Book" panose="020B0503020102020204"/>
            </a:endParaRPr>
          </a:p>
        </p:txBody>
      </p:sp>
    </p:spTree>
    <p:extLst>
      <p:ext uri="{BB962C8B-B14F-4D97-AF65-F5344CB8AC3E}">
        <p14:creationId xmlns:p14="http://schemas.microsoft.com/office/powerpoint/2010/main" val="3814233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14550"/>
            <a:ext cx="8458200" cy="3295650"/>
          </a:xfrm>
        </p:spPr>
        <p:txBody>
          <a:bodyPr>
            <a:normAutofit fontScale="70000" lnSpcReduction="20000"/>
          </a:bodyPr>
          <a:lstStyle/>
          <a:p>
            <a:r>
              <a:rPr lang="en-US" dirty="0"/>
              <a:t>Improving cultural competence </a:t>
            </a:r>
            <a:r>
              <a:rPr lang="en-US" dirty="0">
                <a:hlinkClick r:id="rId3"/>
              </a:rPr>
              <a:t>https://store.samhsa.gov/product/TIP-59-Improving-Cultural-Competence/SMA15-4849</a:t>
            </a:r>
            <a:endParaRPr lang="en-US" dirty="0"/>
          </a:p>
          <a:p>
            <a:r>
              <a:rPr lang="en-US" dirty="0"/>
              <a:t>Improving Cultural Competency for Behavioral Health Professionals </a:t>
            </a:r>
            <a:r>
              <a:rPr lang="en-US" dirty="0">
                <a:hlinkClick r:id="rId4"/>
              </a:rPr>
              <a:t>https://thinkculturalhealth.hhs.gov/education/behavioral-health</a:t>
            </a:r>
            <a:endParaRPr lang="en-US" dirty="0"/>
          </a:p>
          <a:p>
            <a:r>
              <a:rPr lang="en-US" dirty="0"/>
              <a:t>Training resources for work with LGBT community </a:t>
            </a:r>
            <a:r>
              <a:rPr lang="en-US" dirty="0">
                <a:hlinkClick r:id="rId5"/>
              </a:rPr>
              <a:t>https://www.samhsa.gov/behavioral-health-equity/lgbt/curricula</a:t>
            </a:r>
            <a:endParaRPr lang="en-US" dirty="0"/>
          </a:p>
          <a:p>
            <a:r>
              <a:rPr lang="en-US" dirty="0"/>
              <a:t>Behavioral Health Equity for Black and African-Americans  </a:t>
            </a:r>
            <a:r>
              <a:rPr lang="en-US" dirty="0">
                <a:hlinkClick r:id="rId6"/>
              </a:rPr>
              <a:t>https://www.samhsa.gov/behavioral-health-equity/black-african-american</a:t>
            </a:r>
            <a:endParaRPr lang="en-US" dirty="0"/>
          </a:p>
          <a:p>
            <a:r>
              <a:rPr lang="en-US" dirty="0"/>
              <a:t>Behavioral Health Equity for Latinas </a:t>
            </a:r>
            <a:r>
              <a:rPr lang="en-US" dirty="0">
                <a:hlinkClick r:id="rId7"/>
              </a:rPr>
              <a:t>https://www.samhsa.gov/behavioral-health-equity/hispanic-latino</a:t>
            </a:r>
            <a:endParaRPr lang="en-US" dirty="0"/>
          </a:p>
          <a:p>
            <a:r>
              <a:rPr lang="en-US" dirty="0"/>
              <a:t>Behavioral Health Equity Asian American, Native Hawaiian, and Pacific Islander (AANHPI) </a:t>
            </a:r>
            <a:r>
              <a:rPr lang="en-US" dirty="0">
                <a:hlinkClick r:id="rId8"/>
              </a:rPr>
              <a:t>https://www.samhsa.gov/behavioral-health-equity/aanhpi</a:t>
            </a:r>
            <a:endParaRPr lang="en-US" dirty="0"/>
          </a:p>
          <a:p>
            <a:r>
              <a:rPr lang="en-US" dirty="0"/>
              <a:t>Behavioral Health Equity for LGBT </a:t>
            </a:r>
            <a:r>
              <a:rPr lang="en-US" dirty="0">
                <a:hlinkClick r:id="rId9"/>
              </a:rPr>
              <a:t>https://www.samhsa.gov/behavioral-health-equity/lgbt</a:t>
            </a:r>
            <a:endParaRPr lang="en-US" dirty="0"/>
          </a:p>
          <a:p>
            <a:r>
              <a:rPr lang="en-US" dirty="0"/>
              <a:t>Work with American Indians and Native Alaskans </a:t>
            </a:r>
            <a:r>
              <a:rPr lang="en-US" dirty="0">
                <a:hlinkClick r:id="rId10"/>
              </a:rPr>
              <a:t>https://store.samhsa.gov/product/American-Indian-and-Alaska-Native-Culture-Card/sma08-4354</a:t>
            </a:r>
            <a:endParaRPr lang="en-US" dirty="0"/>
          </a:p>
          <a:p>
            <a:endParaRPr lang="en-US" dirty="0"/>
          </a:p>
          <a:p>
            <a:endParaRPr lang="en-US" dirty="0"/>
          </a:p>
          <a:p>
            <a:pPr marL="0" indent="0">
              <a:buNone/>
            </a:pPr>
            <a:endParaRPr lang="en-US" dirty="0"/>
          </a:p>
        </p:txBody>
      </p:sp>
      <p:sp>
        <p:nvSpPr>
          <p:cNvPr id="6" name="Title 1"/>
          <p:cNvSpPr>
            <a:spLocks noGrp="1"/>
          </p:cNvSpPr>
          <p:nvPr>
            <p:ph type="title"/>
          </p:nvPr>
        </p:nvSpPr>
        <p:spPr>
          <a:xfrm>
            <a:off x="1143000" y="1028700"/>
            <a:ext cx="6706428" cy="857250"/>
          </a:xfrm>
        </p:spPr>
        <p:txBody>
          <a:bodyPr>
            <a:normAutofit/>
          </a:bodyPr>
          <a:lstStyle/>
          <a:p>
            <a:r>
              <a:rPr lang="en-US" sz="2100" dirty="0"/>
              <a:t>Resources</a:t>
            </a:r>
            <a:br>
              <a:rPr lang="en-US" sz="2400" dirty="0"/>
            </a:br>
            <a:endParaRPr lang="en-US" sz="2400" dirty="0"/>
          </a:p>
        </p:txBody>
      </p:sp>
      <p:sp>
        <p:nvSpPr>
          <p:cNvPr id="5" name="Slide Number Placeholder 4"/>
          <p:cNvSpPr>
            <a:spLocks noGrp="1"/>
          </p:cNvSpPr>
          <p:nvPr>
            <p:ph type="sldNum" sz="quarter" idx="4294967295"/>
          </p:nvPr>
        </p:nvSpPr>
        <p:spPr/>
        <p:txBody>
          <a:bodyPr/>
          <a:lstStyle/>
          <a:p>
            <a:pPr defTabSz="914378"/>
            <a:fld id="{B263A81A-881C-4E24-83E5-F09FE99356E4}" type="slidenum">
              <a:rPr lang="en-US">
                <a:solidFill>
                  <a:prstClr val="black">
                    <a:tint val="75000"/>
                  </a:prstClr>
                </a:solidFill>
                <a:latin typeface="Franklin Gothic Book" panose="020B0503020102020204"/>
              </a:rPr>
              <a:pPr defTabSz="914378"/>
              <a:t>49</a:t>
            </a:fld>
            <a:endParaRPr lang="en-US" dirty="0">
              <a:solidFill>
                <a:prstClr val="black">
                  <a:tint val="75000"/>
                </a:prstClr>
              </a:solidFill>
              <a:latin typeface="Franklin Gothic Book" panose="020B0503020102020204"/>
            </a:endParaRPr>
          </a:p>
        </p:txBody>
      </p:sp>
    </p:spTree>
    <p:extLst>
      <p:ext uri="{BB962C8B-B14F-4D97-AF65-F5344CB8AC3E}">
        <p14:creationId xmlns:p14="http://schemas.microsoft.com/office/powerpoint/2010/main" val="25459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4DA5F2-26BE-A2B1-2FC9-105BC74D1A5F}"/>
              </a:ext>
            </a:extLst>
          </p:cNvPr>
          <p:cNvSpPr>
            <a:spLocks noGrp="1"/>
          </p:cNvSpPr>
          <p:nvPr>
            <p:ph type="sldNum" sz="quarter" idx="4"/>
          </p:nvPr>
        </p:nvSpPr>
        <p:spPr/>
        <p:txBody>
          <a:bodyPr/>
          <a:lstStyle/>
          <a:p>
            <a:fld id="{97B7737E-97AF-4E16-A8AF-4F0F3C9784BD}" type="slidenum">
              <a:rPr lang="en-US" smtClean="0"/>
              <a:pPr/>
              <a:t>5</a:t>
            </a:fld>
            <a:endParaRPr lang="en-US" dirty="0"/>
          </a:p>
        </p:txBody>
      </p:sp>
      <p:sp>
        <p:nvSpPr>
          <p:cNvPr id="3" name="Content Placeholder 2">
            <a:extLst>
              <a:ext uri="{FF2B5EF4-FFF2-40B4-BE49-F238E27FC236}">
                <a16:creationId xmlns:a16="http://schemas.microsoft.com/office/drawing/2014/main" id="{A7ADC831-D090-26EE-728B-0DB66EEEC54A}"/>
              </a:ext>
            </a:extLst>
          </p:cNvPr>
          <p:cNvSpPr>
            <a:spLocks noGrp="1"/>
          </p:cNvSpPr>
          <p:nvPr>
            <p:ph sz="half" idx="1"/>
          </p:nvPr>
        </p:nvSpPr>
        <p:spPr/>
        <p:txBody>
          <a:bodyPr/>
          <a:lstStyle/>
          <a:p>
            <a:r>
              <a:rPr lang="en-US" dirty="0"/>
              <a:t>Office of the Assistant Secretary of Defense for Health Affairs</a:t>
            </a:r>
          </a:p>
          <a:p>
            <a:pPr lvl="1"/>
            <a:r>
              <a:rPr lang="en-US" sz="3200" dirty="0"/>
              <a:t>Women in Service Working Group</a:t>
            </a:r>
          </a:p>
          <a:p>
            <a:pPr lvl="1"/>
            <a:r>
              <a:rPr lang="en-US" sz="3200" dirty="0"/>
              <a:t>Veterans Affairs/Department of Defense Women’s Health Working Group</a:t>
            </a:r>
          </a:p>
          <a:p>
            <a:r>
              <a:rPr lang="en-US" dirty="0"/>
              <a:t>Defense Health Agency</a:t>
            </a:r>
          </a:p>
          <a:p>
            <a:r>
              <a:rPr lang="en-US" dirty="0"/>
              <a:t>Uniformed Services University of the Health Sciences</a:t>
            </a:r>
          </a:p>
          <a:p>
            <a:r>
              <a:rPr lang="en-US" dirty="0"/>
              <a:t>Military Service-specific efforts </a:t>
            </a:r>
          </a:p>
        </p:txBody>
      </p:sp>
      <p:sp>
        <p:nvSpPr>
          <p:cNvPr id="4" name="Text Placeholder 3">
            <a:extLst>
              <a:ext uri="{FF2B5EF4-FFF2-40B4-BE49-F238E27FC236}">
                <a16:creationId xmlns:a16="http://schemas.microsoft.com/office/drawing/2014/main" id="{585C17B1-F0C2-F422-FE94-3B111B922C23}"/>
              </a:ext>
            </a:extLst>
          </p:cNvPr>
          <p:cNvSpPr>
            <a:spLocks noGrp="1"/>
          </p:cNvSpPr>
          <p:nvPr>
            <p:ph type="body" sz="quarter" idx="12"/>
          </p:nvPr>
        </p:nvSpPr>
        <p:spPr/>
        <p:txBody>
          <a:bodyPr/>
          <a:lstStyle/>
          <a:p>
            <a:r>
              <a:rPr lang="en-US" dirty="0"/>
              <a:t>Women’s Health Structure	</a:t>
            </a:r>
          </a:p>
        </p:txBody>
      </p:sp>
    </p:spTree>
    <p:extLst>
      <p:ext uri="{BB962C8B-B14F-4D97-AF65-F5344CB8AC3E}">
        <p14:creationId xmlns:p14="http://schemas.microsoft.com/office/powerpoint/2010/main" val="6736922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5B6F2-E1A0-4612-A9CD-C6D33FC39362}"/>
              </a:ext>
            </a:extLst>
          </p:cNvPr>
          <p:cNvSpPr>
            <a:spLocks noGrp="1"/>
          </p:cNvSpPr>
          <p:nvPr>
            <p:ph type="title"/>
          </p:nvPr>
        </p:nvSpPr>
        <p:spPr/>
        <p:txBody>
          <a:bodyPr>
            <a:normAutofit/>
          </a:bodyPr>
          <a:lstStyle/>
          <a:p>
            <a:pPr algn="ctr"/>
            <a:r>
              <a:rPr lang="en-US" altLang="en-US" sz="2100" dirty="0"/>
              <a:t>Resources 2</a:t>
            </a:r>
            <a:endParaRPr lang="en-US" sz="2100" dirty="0"/>
          </a:p>
        </p:txBody>
      </p:sp>
      <p:sp>
        <p:nvSpPr>
          <p:cNvPr id="3" name="Content Placeholder 2">
            <a:extLst>
              <a:ext uri="{FF2B5EF4-FFF2-40B4-BE49-F238E27FC236}">
                <a16:creationId xmlns:a16="http://schemas.microsoft.com/office/drawing/2014/main" id="{53135701-96BB-4694-B6F9-D2C65899ACE9}"/>
              </a:ext>
            </a:extLst>
          </p:cNvPr>
          <p:cNvSpPr>
            <a:spLocks noGrp="1"/>
          </p:cNvSpPr>
          <p:nvPr>
            <p:ph sz="half" idx="1"/>
          </p:nvPr>
        </p:nvSpPr>
        <p:spPr/>
        <p:txBody>
          <a:bodyPr>
            <a:normAutofit fontScale="55000" lnSpcReduction="20000"/>
          </a:bodyPr>
          <a:lstStyle/>
          <a:p>
            <a:r>
              <a:rPr lang="en-US" sz="2900" dirty="0">
                <a:hlinkClick r:id="rId3"/>
              </a:rPr>
              <a:t>Reproductive Health </a:t>
            </a:r>
            <a:r>
              <a:rPr lang="en-US" sz="1800" dirty="0"/>
              <a:t> - </a:t>
            </a:r>
            <a:r>
              <a:rPr lang="en-US" sz="3000" dirty="0">
                <a:hlinkClick r:id="rId4"/>
              </a:rPr>
              <a:t>https://health.mil/News/In-the-Spotlight/Ensuring-Access-to-Reproductive-Health-Care</a:t>
            </a:r>
            <a:endParaRPr lang="en-US" sz="3000" dirty="0"/>
          </a:p>
          <a:p>
            <a:r>
              <a:rPr lang="en-US" sz="3000" dirty="0"/>
              <a:t>Maternal Mental Health Hotline 24/7</a:t>
            </a:r>
          </a:p>
          <a:p>
            <a:pPr marL="0" indent="0">
              <a:buNone/>
            </a:pPr>
            <a:r>
              <a:rPr lang="en-US" sz="3000" dirty="0"/>
              <a:t> 1-833-9-HELP4MOMS (English &amp; Spanish)</a:t>
            </a:r>
          </a:p>
          <a:p>
            <a:r>
              <a:rPr lang="en-US" sz="3000" dirty="0"/>
              <a:t>Inclusive Behavioral Health </a:t>
            </a:r>
            <a:r>
              <a:rPr lang="en-US" sz="3000" dirty="0" err="1"/>
              <a:t>Sharepoint</a:t>
            </a:r>
            <a:r>
              <a:rPr lang="en-US" sz="3000" dirty="0"/>
              <a:t> </a:t>
            </a:r>
            <a:r>
              <a:rPr lang="en-US" sz="3000" dirty="0">
                <a:hlinkClick r:id="rId5"/>
              </a:rPr>
              <a:t>https://info.health.mil/sites/hro/CMT/BH/Inclusive/Pages/Home.aspx</a:t>
            </a:r>
            <a:endParaRPr lang="en-US" sz="3000" dirty="0"/>
          </a:p>
          <a:p>
            <a:pPr lvl="1"/>
            <a:r>
              <a:rPr lang="en-US" sz="2801" dirty="0"/>
              <a:t>Includes current information on VA/DoD Women’s Mental Health Mini-Residency</a:t>
            </a:r>
          </a:p>
          <a:p>
            <a:pPr lvl="1"/>
            <a:r>
              <a:rPr lang="en-US" sz="2801" dirty="0"/>
              <a:t>Gender-affirming care resources</a:t>
            </a:r>
          </a:p>
          <a:p>
            <a:pPr lvl="1"/>
            <a:r>
              <a:rPr lang="en-US" sz="2801" dirty="0"/>
              <a:t>PTSD and racial disparities</a:t>
            </a:r>
          </a:p>
          <a:p>
            <a:endParaRPr lang="en-US" sz="1800" dirty="0"/>
          </a:p>
          <a:p>
            <a:endParaRPr lang="en-US" sz="1800" dirty="0"/>
          </a:p>
          <a:p>
            <a:endParaRPr lang="en-US" dirty="0"/>
          </a:p>
        </p:txBody>
      </p:sp>
      <p:sp>
        <p:nvSpPr>
          <p:cNvPr id="4" name="Content Placeholder 3">
            <a:extLst>
              <a:ext uri="{FF2B5EF4-FFF2-40B4-BE49-F238E27FC236}">
                <a16:creationId xmlns:a16="http://schemas.microsoft.com/office/drawing/2014/main" id="{B7219220-B291-3C2C-0625-D20485013677}"/>
              </a:ext>
            </a:extLst>
          </p:cNvPr>
          <p:cNvSpPr>
            <a:spLocks noGrp="1"/>
          </p:cNvSpPr>
          <p:nvPr>
            <p:ph sz="half" idx="2"/>
          </p:nvPr>
        </p:nvSpPr>
        <p:spPr/>
        <p:txBody>
          <a:bodyPr>
            <a:normAutofit fontScale="55000" lnSpcReduction="20000"/>
          </a:bodyPr>
          <a:lstStyle/>
          <a:p>
            <a:r>
              <a:rPr lang="en-US" sz="2900" dirty="0">
                <a:hlinkClick r:id="rId3"/>
              </a:rPr>
              <a:t>TJC Health Care Equity – Accreditation and Standards Resource Site</a:t>
            </a:r>
            <a:endParaRPr lang="en-US" sz="2900" dirty="0"/>
          </a:p>
          <a:p>
            <a:r>
              <a:rPr lang="en-US" sz="2900" dirty="0"/>
              <a:t>Accreditation and Compliance Program E-mail</a:t>
            </a:r>
          </a:p>
          <a:p>
            <a:pPr lvl="1"/>
            <a:r>
              <a:rPr lang="en-US" sz="2600" dirty="0"/>
              <a:t>dha.ncr.clinic-support.list.accred-comply-program-owners@health.mil</a:t>
            </a:r>
            <a:endParaRPr lang="en-US" sz="2701" dirty="0"/>
          </a:p>
          <a:p>
            <a:r>
              <a:rPr lang="en-US" sz="2900" dirty="0"/>
              <a:t>DHA CQM Home Page</a:t>
            </a:r>
          </a:p>
          <a:p>
            <a:pPr lvl="1"/>
            <a:r>
              <a:rPr lang="en-US" sz="2600" dirty="0">
                <a:hlinkClick r:id="rId6"/>
              </a:rPr>
              <a:t>https://info.health.mil/hco/clinicsup/quality/SitePages/CQMHome.aspx</a:t>
            </a:r>
            <a:r>
              <a:rPr lang="en-US" sz="2600" dirty="0"/>
              <a:t> </a:t>
            </a:r>
          </a:p>
          <a:p>
            <a:pPr lvl="2"/>
            <a:r>
              <a:rPr lang="en-US" sz="2300" dirty="0"/>
              <a:t>Patient Safety / Infection Prevention and Control</a:t>
            </a:r>
          </a:p>
          <a:p>
            <a:pPr lvl="2"/>
            <a:r>
              <a:rPr lang="en-US" sz="2300" dirty="0"/>
              <a:t>Healthcare Risk Management</a:t>
            </a:r>
          </a:p>
          <a:p>
            <a:pPr lvl="2"/>
            <a:r>
              <a:rPr lang="en-US" sz="2300" dirty="0"/>
              <a:t>Credentialing and Privileging</a:t>
            </a:r>
          </a:p>
          <a:p>
            <a:pPr lvl="2"/>
            <a:r>
              <a:rPr lang="en-US" sz="2300" b="1" dirty="0"/>
              <a:t>Accreditation and Compliance</a:t>
            </a:r>
          </a:p>
          <a:p>
            <a:pPr lvl="2"/>
            <a:r>
              <a:rPr lang="en-US" sz="2300" b="1" dirty="0"/>
              <a:t>Clinical Measurement Program</a:t>
            </a:r>
          </a:p>
          <a:p>
            <a:pPr lvl="2"/>
            <a:r>
              <a:rPr lang="en-US" sz="2300" dirty="0"/>
              <a:t>Clinical Quality Improvement Program</a:t>
            </a:r>
          </a:p>
          <a:p>
            <a:endParaRPr lang="en-US" dirty="0"/>
          </a:p>
        </p:txBody>
      </p:sp>
    </p:spTree>
    <p:extLst>
      <p:ext uri="{BB962C8B-B14F-4D97-AF65-F5344CB8AC3E}">
        <p14:creationId xmlns:p14="http://schemas.microsoft.com/office/powerpoint/2010/main" val="3248861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C253A-0CFB-5B07-D378-7DFF1745B00C}"/>
              </a:ext>
            </a:extLst>
          </p:cNvPr>
          <p:cNvSpPr>
            <a:spLocks noGrp="1"/>
          </p:cNvSpPr>
          <p:nvPr>
            <p:ph idx="1"/>
          </p:nvPr>
        </p:nvSpPr>
        <p:spPr>
          <a:xfrm>
            <a:off x="628650" y="2223880"/>
            <a:ext cx="7886700" cy="2803922"/>
          </a:xfrm>
        </p:spPr>
        <p:txBody>
          <a:bodyPr>
            <a:normAutofit/>
          </a:bodyPr>
          <a:lstStyle/>
          <a:p>
            <a:pPr>
              <a:lnSpc>
                <a:spcPct val="90000"/>
              </a:lnSpc>
            </a:pPr>
            <a:r>
              <a:rPr lang="en-US" sz="1200" b="1"/>
              <a:t>Effective 1 Jan 2023, </a:t>
            </a:r>
            <a:r>
              <a:rPr lang="en-US" sz="1200"/>
              <a:t>new and revised requirements to reduce health care disparities now applies to all MTFs accredited by The Joint Commission (TJC) under the Hospital, Ambulatory and Behavioral Health Programs</a:t>
            </a:r>
          </a:p>
          <a:p>
            <a:pPr marL="0" indent="0">
              <a:lnSpc>
                <a:spcPct val="90000"/>
              </a:lnSpc>
              <a:buNone/>
            </a:pPr>
            <a:endParaRPr lang="en-US" sz="1200"/>
          </a:p>
          <a:p>
            <a:pPr lvl="1">
              <a:lnSpc>
                <a:spcPct val="90000"/>
              </a:lnSpc>
            </a:pPr>
            <a:r>
              <a:rPr lang="en-US" sz="1200"/>
              <a:t>A new standard in the </a:t>
            </a:r>
            <a:r>
              <a:rPr lang="en-US" sz="1200" u="sng"/>
              <a:t>Leadership Chapter </a:t>
            </a:r>
            <a:r>
              <a:rPr lang="en-US" sz="1200"/>
              <a:t>with </a:t>
            </a:r>
            <a:r>
              <a:rPr lang="en-US" sz="1200" u="sng"/>
              <a:t>6 Elements of Performance (EP) </a:t>
            </a:r>
            <a:r>
              <a:rPr lang="en-US" sz="1200"/>
              <a:t>was added</a:t>
            </a:r>
          </a:p>
          <a:p>
            <a:pPr lvl="1">
              <a:lnSpc>
                <a:spcPct val="90000"/>
              </a:lnSpc>
            </a:pPr>
            <a:r>
              <a:rPr lang="en-US" sz="1200"/>
              <a:t>Record of Care standard to collect patient </a:t>
            </a:r>
            <a:r>
              <a:rPr lang="en-US" sz="1200" u="sng"/>
              <a:t>race and ethnicity </a:t>
            </a:r>
            <a:r>
              <a:rPr lang="en-US" sz="1200"/>
              <a:t>was revised and applies to all Programs </a:t>
            </a:r>
          </a:p>
          <a:p>
            <a:pPr lvl="1">
              <a:lnSpc>
                <a:spcPct val="90000"/>
              </a:lnSpc>
            </a:pPr>
            <a:r>
              <a:rPr lang="en-US" sz="1200"/>
              <a:t>The Rights and Responsibilities requirement prohibiting discrimination will apply to all Programs</a:t>
            </a:r>
          </a:p>
          <a:p>
            <a:pPr marL="457178" lvl="1" indent="0">
              <a:lnSpc>
                <a:spcPct val="90000"/>
              </a:lnSpc>
              <a:buNone/>
            </a:pPr>
            <a:endParaRPr lang="en-US" sz="1200"/>
          </a:p>
          <a:p>
            <a:pPr>
              <a:lnSpc>
                <a:spcPct val="90000"/>
              </a:lnSpc>
            </a:pPr>
            <a:r>
              <a:rPr lang="en-US" sz="1200" b="1"/>
              <a:t>To meet the new requirements, </a:t>
            </a:r>
            <a:r>
              <a:rPr lang="en-US" sz="1200"/>
              <a:t>MTFs</a:t>
            </a:r>
            <a:r>
              <a:rPr lang="en-US" sz="1200" b="1"/>
              <a:t> </a:t>
            </a:r>
            <a:r>
              <a:rPr lang="en-US" sz="1200"/>
              <a:t>are required to appoint a Health Care Equity Lead or team to oversee the implementation of TJC Standards applicable to Health Care Equity, assess MTF readiness, and guide ongoing sustainment activities that reduce health care disparities for MTF beneficiaries</a:t>
            </a:r>
          </a:p>
          <a:p>
            <a:pPr marL="0" indent="0">
              <a:lnSpc>
                <a:spcPct val="90000"/>
              </a:lnSpc>
              <a:buNone/>
            </a:pPr>
            <a:endParaRPr lang="en-US" sz="1200"/>
          </a:p>
          <a:p>
            <a:pPr>
              <a:lnSpc>
                <a:spcPct val="90000"/>
              </a:lnSpc>
            </a:pPr>
            <a:r>
              <a:rPr lang="en-US" sz="1200">
                <a:latin typeface="Segoe UI" panose="020B0502040204020203" pitchFamily="34" charset="0"/>
              </a:rPr>
              <a:t>Failure to comply, will lead to Requirements for Improvement (aka findings), requiring corrective actions and potential loss of MTF accreditation. </a:t>
            </a:r>
            <a:endParaRPr lang="en-US" sz="1200"/>
          </a:p>
        </p:txBody>
      </p:sp>
      <p:sp>
        <p:nvSpPr>
          <p:cNvPr id="5" name="Title 4">
            <a:extLst>
              <a:ext uri="{FF2B5EF4-FFF2-40B4-BE49-F238E27FC236}">
                <a16:creationId xmlns:a16="http://schemas.microsoft.com/office/drawing/2014/main" id="{545AB699-65CE-8166-6A16-308E10A06D85}"/>
              </a:ext>
            </a:extLst>
          </p:cNvPr>
          <p:cNvSpPr>
            <a:spLocks noGrp="1"/>
          </p:cNvSpPr>
          <p:nvPr>
            <p:ph type="title"/>
          </p:nvPr>
        </p:nvSpPr>
        <p:spPr/>
        <p:txBody>
          <a:bodyPr>
            <a:normAutofit/>
          </a:bodyPr>
          <a:lstStyle/>
          <a:p>
            <a:r>
              <a:rPr lang="en-US" sz="2100" dirty="0"/>
              <a:t>Joint Commission Efforts to </a:t>
            </a:r>
            <a:br>
              <a:rPr lang="en-US" sz="2100" dirty="0"/>
            </a:br>
            <a:r>
              <a:rPr lang="en-US" sz="2100" dirty="0"/>
              <a:t>Reduce Health Care Disparities</a:t>
            </a:r>
          </a:p>
        </p:txBody>
      </p:sp>
    </p:spTree>
    <p:extLst>
      <p:ext uri="{BB962C8B-B14F-4D97-AF65-F5344CB8AC3E}">
        <p14:creationId xmlns:p14="http://schemas.microsoft.com/office/powerpoint/2010/main" val="2689984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7B94-4B33-AC4F-88E4-005F7F3AFCEE}"/>
              </a:ext>
            </a:extLst>
          </p:cNvPr>
          <p:cNvSpPr>
            <a:spLocks noGrp="1"/>
          </p:cNvSpPr>
          <p:nvPr>
            <p:ph type="ctrTitle"/>
          </p:nvPr>
        </p:nvSpPr>
        <p:spPr/>
        <p:txBody>
          <a:bodyPr/>
          <a:lstStyle/>
          <a:p>
            <a:r>
              <a:rPr lang="en-US" dirty="0"/>
              <a:t>The Military Women’s Health Research Program</a:t>
            </a:r>
          </a:p>
        </p:txBody>
      </p:sp>
      <p:sp>
        <p:nvSpPr>
          <p:cNvPr id="3" name="Text Placeholder 2">
            <a:extLst>
              <a:ext uri="{FF2B5EF4-FFF2-40B4-BE49-F238E27FC236}">
                <a16:creationId xmlns:a16="http://schemas.microsoft.com/office/drawing/2014/main" id="{2BAFEEA2-08B9-0D43-BFBD-93FFE14A4444}"/>
              </a:ext>
            </a:extLst>
          </p:cNvPr>
          <p:cNvSpPr>
            <a:spLocks noGrp="1"/>
          </p:cNvSpPr>
          <p:nvPr>
            <p:ph type="body" sz="quarter" idx="10"/>
          </p:nvPr>
        </p:nvSpPr>
        <p:spPr/>
        <p:txBody>
          <a:bodyPr>
            <a:normAutofit/>
          </a:bodyPr>
          <a:lstStyle/>
          <a:p>
            <a:pPr>
              <a:spcBef>
                <a:spcPts val="0"/>
              </a:spcBef>
            </a:pPr>
            <a:r>
              <a:rPr lang="en-US" dirty="0"/>
              <a:t>Lynette Hamlin, PhD, RN, CNM, FACNM, FAAN</a:t>
            </a:r>
          </a:p>
          <a:p>
            <a:pPr>
              <a:spcBef>
                <a:spcPts val="0"/>
              </a:spcBef>
            </a:pPr>
            <a:r>
              <a:rPr lang="en-US" dirty="0"/>
              <a:t>Professor and Associate Dean, Graduate School of Nursing</a:t>
            </a:r>
          </a:p>
          <a:p>
            <a:endParaRPr lang="en-US" dirty="0"/>
          </a:p>
        </p:txBody>
      </p:sp>
    </p:spTree>
    <p:extLst>
      <p:ext uri="{BB962C8B-B14F-4D97-AF65-F5344CB8AC3E}">
        <p14:creationId xmlns:p14="http://schemas.microsoft.com/office/powerpoint/2010/main" val="1097762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63EA3-77C7-A740-9049-EF723BB5699B}"/>
              </a:ext>
            </a:extLst>
          </p:cNvPr>
          <p:cNvSpPr>
            <a:spLocks noGrp="1"/>
          </p:cNvSpPr>
          <p:nvPr>
            <p:ph idx="1"/>
          </p:nvPr>
        </p:nvSpPr>
        <p:spPr/>
        <p:txBody>
          <a:bodyPr numCol="1">
            <a:normAutofit/>
          </a:bodyPr>
          <a:lstStyle/>
          <a:p>
            <a:r>
              <a:rPr lang="en-US" dirty="0"/>
              <a:t>“The opinions and assertions expressed herein are those of the author and do not reflect the official policy or position of the Uniformed Services University of the Health Sciences or the Department of Defense.”</a:t>
            </a:r>
          </a:p>
          <a:p>
            <a:r>
              <a:rPr lang="en-US" dirty="0"/>
              <a:t>“This work was prepared by military employees of the US Government as part of the individual’s official duties and therefore is in the public domain and does not possess copyright protection (public domain information may be freely distributed and copied; however, as a courtesy it is requested that the Uniformed Services University and the author be given an appropriate acknowledgement).</a:t>
            </a:r>
          </a:p>
          <a:p>
            <a:endParaRPr lang="en-US" dirty="0"/>
          </a:p>
        </p:txBody>
      </p:sp>
      <p:sp>
        <p:nvSpPr>
          <p:cNvPr id="3" name="Title 2">
            <a:extLst>
              <a:ext uri="{FF2B5EF4-FFF2-40B4-BE49-F238E27FC236}">
                <a16:creationId xmlns:a16="http://schemas.microsoft.com/office/drawing/2014/main" id="{BF01904C-105F-3C46-97B6-292430CFF2D3}"/>
              </a:ext>
            </a:extLst>
          </p:cNvPr>
          <p:cNvSpPr>
            <a:spLocks noGrp="1"/>
          </p:cNvSpPr>
          <p:nvPr>
            <p:ph type="title"/>
          </p:nvPr>
        </p:nvSpPr>
        <p:spPr/>
        <p:txBody>
          <a:bodyPr/>
          <a:lstStyle/>
          <a:p>
            <a:r>
              <a:rPr lang="en-US" dirty="0"/>
              <a:t>Disclaimer</a:t>
            </a:r>
          </a:p>
        </p:txBody>
      </p:sp>
      <p:sp>
        <p:nvSpPr>
          <p:cNvPr id="6" name="Slide Number Placeholder 5">
            <a:extLst>
              <a:ext uri="{FF2B5EF4-FFF2-40B4-BE49-F238E27FC236}">
                <a16:creationId xmlns:a16="http://schemas.microsoft.com/office/drawing/2014/main" id="{FCBE63DC-5A1F-684C-AD99-C9B01DBE2C49}"/>
              </a:ext>
            </a:extLst>
          </p:cNvPr>
          <p:cNvSpPr>
            <a:spLocks noGrp="1"/>
          </p:cNvSpPr>
          <p:nvPr>
            <p:ph type="sldNum" sz="quarter" idx="11"/>
          </p:nvPr>
        </p:nvSpPr>
        <p:spPr/>
        <p:txBody>
          <a:bodyPr/>
          <a:lstStyle/>
          <a:p>
            <a:fld id="{3AE95578-53E6-4B9F-B106-62E1C730BF25}" type="slidenum">
              <a:rPr lang="en-US" smtClean="0"/>
              <a:pPr/>
              <a:t>53</a:t>
            </a:fld>
            <a:endParaRPr lang="en-US"/>
          </a:p>
        </p:txBody>
      </p:sp>
    </p:spTree>
    <p:extLst>
      <p:ext uri="{BB962C8B-B14F-4D97-AF65-F5344CB8AC3E}">
        <p14:creationId xmlns:p14="http://schemas.microsoft.com/office/powerpoint/2010/main" val="4285123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63EA3-77C7-A740-9049-EF723BB5699B}"/>
              </a:ext>
            </a:extLst>
          </p:cNvPr>
          <p:cNvSpPr>
            <a:spLocks noGrp="1"/>
          </p:cNvSpPr>
          <p:nvPr>
            <p:ph idx="1"/>
          </p:nvPr>
        </p:nvSpPr>
        <p:spPr/>
        <p:txBody>
          <a:bodyPr numCol="1">
            <a:normAutofit/>
          </a:bodyPr>
          <a:lstStyle/>
          <a:p>
            <a:r>
              <a:rPr lang="en-US" b="1" dirty="0"/>
              <a:t>As of 2022, women comprise </a:t>
            </a:r>
          </a:p>
          <a:p>
            <a:pPr lvl="1"/>
            <a:r>
              <a:rPr lang="en-US" dirty="0"/>
              <a:t>17.5% of the U.S. active-duty military force (n=228,966)</a:t>
            </a:r>
          </a:p>
          <a:p>
            <a:pPr lvl="1"/>
            <a:r>
              <a:rPr lang="en-US" dirty="0"/>
              <a:t>21.6% of the reserved and guard (n=166,957)</a:t>
            </a:r>
          </a:p>
          <a:p>
            <a:r>
              <a:rPr lang="en-US" b="1" dirty="0"/>
              <a:t>Historically,</a:t>
            </a:r>
          </a:p>
          <a:p>
            <a:pPr lvl="1"/>
            <a:r>
              <a:rPr lang="en-US" dirty="0"/>
              <a:t>Women have been involved in the U.S. military since the American Revolution</a:t>
            </a:r>
          </a:p>
          <a:p>
            <a:pPr lvl="1"/>
            <a:r>
              <a:rPr lang="en-US" dirty="0"/>
              <a:t>30,000 women served in WWI</a:t>
            </a:r>
          </a:p>
          <a:p>
            <a:pPr lvl="1"/>
            <a:r>
              <a:rPr lang="en-US" dirty="0"/>
              <a:t>400,000 women served in WWII</a:t>
            </a:r>
          </a:p>
          <a:p>
            <a:pPr lvl="1"/>
            <a:r>
              <a:rPr lang="en-US" dirty="0"/>
              <a:t>Women's Armed Services Integration Act in 1948 marked a significant milestone as it allowed women to serve as permanent, regular members of the armed forces</a:t>
            </a:r>
          </a:p>
          <a:p>
            <a:pPr marL="342900" lvl="1" indent="0">
              <a:buNone/>
            </a:pPr>
            <a:r>
              <a:rPr lang="en-US" dirty="0">
                <a:hlinkClick r:id="rId3"/>
              </a:rPr>
              <a:t>https://www.militaryonesource.mil/data-research-and-statistics/military-community-demographics/2022-demographics-profile/</a:t>
            </a:r>
            <a:r>
              <a:rPr lang="en-US" dirty="0"/>
              <a:t> </a:t>
            </a:r>
          </a:p>
        </p:txBody>
      </p:sp>
      <p:sp>
        <p:nvSpPr>
          <p:cNvPr id="3" name="Title 2">
            <a:extLst>
              <a:ext uri="{FF2B5EF4-FFF2-40B4-BE49-F238E27FC236}">
                <a16:creationId xmlns:a16="http://schemas.microsoft.com/office/drawing/2014/main" id="{BF01904C-105F-3C46-97B6-292430CFF2D3}"/>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09939A03-BF99-3445-A8AC-AD07D175009E}"/>
              </a:ext>
            </a:extLst>
          </p:cNvPr>
          <p:cNvSpPr>
            <a:spLocks noGrp="1"/>
          </p:cNvSpPr>
          <p:nvPr>
            <p:ph type="body" sz="quarter" idx="10"/>
          </p:nvPr>
        </p:nvSpPr>
        <p:spPr>
          <a:xfrm>
            <a:off x="837049" y="3591769"/>
            <a:ext cx="2012156" cy="937829"/>
          </a:xfrm>
        </p:spPr>
        <p:txBody>
          <a:bodyPr>
            <a:normAutofit lnSpcReduction="10000"/>
          </a:bodyPr>
          <a:lstStyle/>
          <a:p>
            <a:r>
              <a:rPr lang="en-US" dirty="0"/>
              <a:t>women represent a force 1.3x the size of the U.S. Marine Corps (174,577)</a:t>
            </a:r>
          </a:p>
        </p:txBody>
      </p:sp>
      <p:sp>
        <p:nvSpPr>
          <p:cNvPr id="6" name="Slide Number Placeholder 5">
            <a:extLst>
              <a:ext uri="{FF2B5EF4-FFF2-40B4-BE49-F238E27FC236}">
                <a16:creationId xmlns:a16="http://schemas.microsoft.com/office/drawing/2014/main" id="{FCBE63DC-5A1F-684C-AD99-C9B01DBE2C49}"/>
              </a:ext>
            </a:extLst>
          </p:cNvPr>
          <p:cNvSpPr>
            <a:spLocks noGrp="1"/>
          </p:cNvSpPr>
          <p:nvPr>
            <p:ph type="sldNum" sz="quarter" idx="11"/>
          </p:nvPr>
        </p:nvSpPr>
        <p:spPr/>
        <p:txBody>
          <a:bodyPr/>
          <a:lstStyle/>
          <a:p>
            <a:fld id="{3AE95578-53E6-4B9F-B106-62E1C730BF25}" type="slidenum">
              <a:rPr lang="en-US" smtClean="0"/>
              <a:pPr/>
              <a:t>54</a:t>
            </a:fld>
            <a:endParaRPr lang="en-US"/>
          </a:p>
        </p:txBody>
      </p:sp>
    </p:spTree>
    <p:extLst>
      <p:ext uri="{BB962C8B-B14F-4D97-AF65-F5344CB8AC3E}">
        <p14:creationId xmlns:p14="http://schemas.microsoft.com/office/powerpoint/2010/main" val="3913743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B9FE05-D6F2-8441-878C-85B8BF8E26E3}"/>
              </a:ext>
            </a:extLst>
          </p:cNvPr>
          <p:cNvSpPr>
            <a:spLocks noGrp="1"/>
          </p:cNvSpPr>
          <p:nvPr>
            <p:ph sz="quarter" idx="44"/>
          </p:nvPr>
        </p:nvSpPr>
        <p:spPr>
          <a:xfrm>
            <a:off x="694481" y="2372540"/>
            <a:ext cx="2994950" cy="2719826"/>
          </a:xfrm>
        </p:spPr>
        <p:txBody>
          <a:bodyPr>
            <a:normAutofit fontScale="92500" lnSpcReduction="20000"/>
          </a:bodyPr>
          <a:lstStyle/>
          <a:p>
            <a:r>
              <a:rPr lang="en-US" dirty="0"/>
              <a:t>Musculoskeletal Injuries</a:t>
            </a:r>
          </a:p>
          <a:p>
            <a:r>
              <a:rPr lang="en-US" dirty="0"/>
              <a:t>Mental Health</a:t>
            </a:r>
          </a:p>
          <a:p>
            <a:r>
              <a:rPr lang="en-US" dirty="0"/>
              <a:t>Sexual Harassment and Assault</a:t>
            </a:r>
          </a:p>
          <a:p>
            <a:r>
              <a:rPr lang="en-US" dirty="0"/>
              <a:t>Reproductive and Gynecological Health</a:t>
            </a:r>
          </a:p>
          <a:p>
            <a:r>
              <a:rPr lang="en-US" dirty="0"/>
              <a:t>Transition to Civilian Live</a:t>
            </a:r>
          </a:p>
        </p:txBody>
      </p:sp>
      <p:sp>
        <p:nvSpPr>
          <p:cNvPr id="2" name="Title 1">
            <a:extLst>
              <a:ext uri="{FF2B5EF4-FFF2-40B4-BE49-F238E27FC236}">
                <a16:creationId xmlns:a16="http://schemas.microsoft.com/office/drawing/2014/main" id="{EEC98ACD-C9F6-A14D-94EA-CCAF157FF79D}"/>
              </a:ext>
            </a:extLst>
          </p:cNvPr>
          <p:cNvSpPr>
            <a:spLocks noGrp="1"/>
          </p:cNvSpPr>
          <p:nvPr>
            <p:ph type="title"/>
          </p:nvPr>
        </p:nvSpPr>
        <p:spPr/>
        <p:txBody>
          <a:bodyPr>
            <a:normAutofit fontScale="90000"/>
          </a:bodyPr>
          <a:lstStyle/>
          <a:p>
            <a:r>
              <a:rPr lang="en-US" dirty="0"/>
              <a:t>Military Women’s Unique Health Issues</a:t>
            </a:r>
          </a:p>
        </p:txBody>
      </p:sp>
      <p:sp>
        <p:nvSpPr>
          <p:cNvPr id="4" name="Text Placeholder 3">
            <a:extLst>
              <a:ext uri="{FF2B5EF4-FFF2-40B4-BE49-F238E27FC236}">
                <a16:creationId xmlns:a16="http://schemas.microsoft.com/office/drawing/2014/main" id="{1E105D72-72B6-9448-82E6-280BD7864FFC}"/>
              </a:ext>
            </a:extLst>
          </p:cNvPr>
          <p:cNvSpPr>
            <a:spLocks noGrp="1"/>
          </p:cNvSpPr>
          <p:nvPr>
            <p:ph type="body" idx="1"/>
          </p:nvPr>
        </p:nvSpPr>
        <p:spPr/>
        <p:txBody>
          <a:bodyPr>
            <a:normAutofit fontScale="92500" lnSpcReduction="20000"/>
          </a:bodyPr>
          <a:lstStyle/>
          <a:p>
            <a:r>
              <a:rPr lang="en-US" i="1" dirty="0"/>
              <a:t>Military Women’s Health: A Scoping Review and Gap Analysis, 2000 – 2015 (</a:t>
            </a:r>
            <a:r>
              <a:rPr lang="en-US" i="1" dirty="0" err="1"/>
              <a:t>Yoblanski</a:t>
            </a:r>
            <a:r>
              <a:rPr lang="en-US" i="1" dirty="0"/>
              <a:t> et al, 2017) </a:t>
            </a:r>
            <a:br>
              <a:rPr lang="en-US" i="1" dirty="0"/>
            </a:br>
            <a:r>
              <a:rPr lang="en-US" i="1" dirty="0"/>
              <a:t>identified 26 research gaps, many of which persist today</a:t>
            </a:r>
          </a:p>
          <a:p>
            <a:endParaRPr lang="en-US" dirty="0"/>
          </a:p>
        </p:txBody>
      </p:sp>
      <p:sp>
        <p:nvSpPr>
          <p:cNvPr id="10" name="Text Placeholder 9">
            <a:extLst>
              <a:ext uri="{FF2B5EF4-FFF2-40B4-BE49-F238E27FC236}">
                <a16:creationId xmlns:a16="http://schemas.microsoft.com/office/drawing/2014/main" id="{30A27A2F-2E6A-485C-8715-EAB1622B8DBA}"/>
              </a:ext>
            </a:extLst>
          </p:cNvPr>
          <p:cNvSpPr>
            <a:spLocks noGrp="1"/>
          </p:cNvSpPr>
          <p:nvPr>
            <p:ph type="body" sz="quarter" idx="40"/>
          </p:nvPr>
        </p:nvSpPr>
        <p:spPr>
          <a:xfrm>
            <a:off x="4673488" y="4763706"/>
            <a:ext cx="2913717" cy="538223"/>
          </a:xfrm>
        </p:spPr>
        <p:txBody>
          <a:bodyPr>
            <a:normAutofit fontScale="70000" lnSpcReduction="20000"/>
          </a:bodyPr>
          <a:lstStyle/>
          <a:p>
            <a:r>
              <a:rPr lang="en-US" dirty="0"/>
              <a:t>https://www.huffpost.com/entry/33-powerful-photos-of-military-women-serving-their-country_n_56423767e4b0b24aee4c01f7</a:t>
            </a:r>
          </a:p>
        </p:txBody>
      </p:sp>
      <p:sp>
        <p:nvSpPr>
          <p:cNvPr id="5" name="Slide Number Placeholder 4">
            <a:extLst>
              <a:ext uri="{FF2B5EF4-FFF2-40B4-BE49-F238E27FC236}">
                <a16:creationId xmlns:a16="http://schemas.microsoft.com/office/drawing/2014/main" id="{E4320162-8E06-0547-B3EB-5CFD5D1DD228}"/>
              </a:ext>
            </a:extLst>
          </p:cNvPr>
          <p:cNvSpPr>
            <a:spLocks noGrp="1"/>
          </p:cNvSpPr>
          <p:nvPr>
            <p:ph type="sldNum" sz="quarter" idx="47"/>
          </p:nvPr>
        </p:nvSpPr>
        <p:spPr/>
        <p:txBody>
          <a:bodyPr/>
          <a:lstStyle/>
          <a:p>
            <a:fld id="{3AE95578-53E6-4B9F-B106-62E1C730BF25}" type="slidenum">
              <a:rPr lang="en-US" smtClean="0"/>
              <a:pPr/>
              <a:t>55</a:t>
            </a:fld>
            <a:endParaRPr lang="en-US"/>
          </a:p>
        </p:txBody>
      </p:sp>
      <p:pic>
        <p:nvPicPr>
          <p:cNvPr id="1026" name="Picture 2" descr="https://img.huffingtonpost.com/asset/5640dc98180000a7003042b5.jpeg?ops=scalefit_960_noupscale">
            <a:extLst>
              <a:ext uri="{FF2B5EF4-FFF2-40B4-BE49-F238E27FC236}">
                <a16:creationId xmlns:a16="http://schemas.microsoft.com/office/drawing/2014/main" id="{2D31DB85-42D8-4048-BC6D-7684D3803233}"/>
              </a:ext>
            </a:extLst>
          </p:cNvPr>
          <p:cNvPicPr>
            <a:picLocks noGrp="1" noChangeAspect="1" noChangeArrowheads="1"/>
          </p:cNvPicPr>
          <p:nvPr>
            <p:ph sz="quarter" idx="45"/>
          </p:nvPr>
        </p:nvPicPr>
        <p:blipFill>
          <a:blip r:embed="rId3">
            <a:extLst>
              <a:ext uri="{28A0092B-C50C-407E-A947-70E740481C1C}">
                <a14:useLocalDpi xmlns:a14="http://schemas.microsoft.com/office/drawing/2010/main" val="0"/>
              </a:ext>
            </a:extLst>
          </a:blip>
          <a:srcRect/>
          <a:stretch>
            <a:fillRect/>
          </a:stretch>
        </p:blipFill>
        <p:spPr bwMode="auto">
          <a:xfrm>
            <a:off x="4877503" y="2697061"/>
            <a:ext cx="2214884" cy="171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27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8ACD-C9F6-A14D-94EA-CCAF157FF79D}"/>
              </a:ext>
            </a:extLst>
          </p:cNvPr>
          <p:cNvSpPr>
            <a:spLocks noGrp="1"/>
          </p:cNvSpPr>
          <p:nvPr>
            <p:ph type="title"/>
          </p:nvPr>
        </p:nvSpPr>
        <p:spPr>
          <a:xfrm>
            <a:off x="1" y="2185163"/>
            <a:ext cx="3100259" cy="634790"/>
          </a:xfrm>
        </p:spPr>
        <p:txBody>
          <a:bodyPr anchor="b">
            <a:normAutofit fontScale="90000"/>
          </a:bodyPr>
          <a:lstStyle/>
          <a:p>
            <a:pPr>
              <a:lnSpc>
                <a:spcPct val="90000"/>
              </a:lnSpc>
            </a:pPr>
            <a:r>
              <a:rPr lang="en-US" sz="2025"/>
              <a:t>Military Women’s Research Program</a:t>
            </a:r>
          </a:p>
        </p:txBody>
      </p:sp>
      <p:sp>
        <p:nvSpPr>
          <p:cNvPr id="4" name="Text Placeholder 3">
            <a:extLst>
              <a:ext uri="{FF2B5EF4-FFF2-40B4-BE49-F238E27FC236}">
                <a16:creationId xmlns:a16="http://schemas.microsoft.com/office/drawing/2014/main" id="{1E105D72-72B6-9448-82E6-280BD7864FFC}"/>
              </a:ext>
            </a:extLst>
          </p:cNvPr>
          <p:cNvSpPr>
            <a:spLocks noGrp="1"/>
          </p:cNvSpPr>
          <p:nvPr>
            <p:ph type="body" sz="half" idx="2"/>
          </p:nvPr>
        </p:nvSpPr>
        <p:spPr>
          <a:xfrm>
            <a:off x="837048" y="3425610"/>
            <a:ext cx="2011597" cy="515444"/>
          </a:xfrm>
        </p:spPr>
        <p:txBody>
          <a:bodyPr>
            <a:normAutofit/>
          </a:bodyPr>
          <a:lstStyle/>
          <a:p>
            <a:pPr>
              <a:lnSpc>
                <a:spcPct val="90000"/>
              </a:lnSpc>
            </a:pPr>
            <a:r>
              <a:rPr lang="en-US" dirty="0"/>
              <a:t>Overview</a:t>
            </a:r>
            <a:endParaRPr lang="en-US"/>
          </a:p>
        </p:txBody>
      </p:sp>
      <p:sp>
        <p:nvSpPr>
          <p:cNvPr id="11" name="Text Placeholder 4">
            <a:extLst>
              <a:ext uri="{FF2B5EF4-FFF2-40B4-BE49-F238E27FC236}">
                <a16:creationId xmlns:a16="http://schemas.microsoft.com/office/drawing/2014/main" id="{2CEAAE3D-7609-0868-377B-D0AAA7CC3B07}"/>
              </a:ext>
            </a:extLst>
          </p:cNvPr>
          <p:cNvSpPr>
            <a:spLocks noGrp="1"/>
          </p:cNvSpPr>
          <p:nvPr>
            <p:ph type="body" sz="quarter" idx="10"/>
          </p:nvPr>
        </p:nvSpPr>
        <p:spPr>
          <a:xfrm>
            <a:off x="837049" y="3977148"/>
            <a:ext cx="2012156" cy="995363"/>
          </a:xfrm>
        </p:spPr>
        <p:txBody>
          <a:bodyPr/>
          <a:lstStyle/>
          <a:p>
            <a:endParaRPr lang="en-US"/>
          </a:p>
        </p:txBody>
      </p:sp>
      <p:sp>
        <p:nvSpPr>
          <p:cNvPr id="5" name="Slide Number Placeholder 4">
            <a:extLst>
              <a:ext uri="{FF2B5EF4-FFF2-40B4-BE49-F238E27FC236}">
                <a16:creationId xmlns:a16="http://schemas.microsoft.com/office/drawing/2014/main" id="{E4320162-8E06-0547-B3EB-5CFD5D1DD228}"/>
              </a:ext>
            </a:extLst>
          </p:cNvPr>
          <p:cNvSpPr>
            <a:spLocks noGrp="1"/>
          </p:cNvSpPr>
          <p:nvPr>
            <p:ph type="sldNum" sz="quarter" idx="11"/>
          </p:nvPr>
        </p:nvSpPr>
        <p:spPr>
          <a:xfrm>
            <a:off x="4335946" y="5723708"/>
            <a:ext cx="472109" cy="273844"/>
          </a:xfrm>
        </p:spPr>
        <p:txBody>
          <a:bodyPr anchor="ctr">
            <a:normAutofit lnSpcReduction="10000"/>
          </a:bodyPr>
          <a:lstStyle/>
          <a:p>
            <a:pPr>
              <a:spcAft>
                <a:spcPts val="450"/>
              </a:spcAft>
            </a:pPr>
            <a:fld id="{3AE95578-53E6-4B9F-B106-62E1C730BF25}" type="slidenum">
              <a:rPr lang="en-US" smtClean="0"/>
              <a:pPr>
                <a:spcAft>
                  <a:spcPts val="450"/>
                </a:spcAft>
              </a:pPr>
              <a:t>56</a:t>
            </a:fld>
            <a:endParaRPr lang="en-US"/>
          </a:p>
        </p:txBody>
      </p:sp>
      <p:graphicFrame>
        <p:nvGraphicFramePr>
          <p:cNvPr id="7" name="Content Placeholder 2">
            <a:extLst>
              <a:ext uri="{FF2B5EF4-FFF2-40B4-BE49-F238E27FC236}">
                <a16:creationId xmlns:a16="http://schemas.microsoft.com/office/drawing/2014/main" id="{9267BE51-D16D-B3D1-6C5C-93F1FE4AC2AD}"/>
              </a:ext>
            </a:extLst>
          </p:cNvPr>
          <p:cNvGraphicFramePr>
            <a:graphicFrameLocks noGrp="1"/>
          </p:cNvGraphicFramePr>
          <p:nvPr>
            <p:ph idx="1"/>
          </p:nvPr>
        </p:nvGraphicFramePr>
        <p:xfrm>
          <a:off x="3413591" y="1544830"/>
          <a:ext cx="4696394" cy="3786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934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7151-8077-6983-F7F0-C33E1D30F1C3}"/>
              </a:ext>
            </a:extLst>
          </p:cNvPr>
          <p:cNvSpPr>
            <a:spLocks noGrp="1"/>
          </p:cNvSpPr>
          <p:nvPr>
            <p:ph type="title"/>
          </p:nvPr>
        </p:nvSpPr>
        <p:spPr>
          <a:xfrm>
            <a:off x="1954869" y="1167569"/>
            <a:ext cx="5143501" cy="570215"/>
          </a:xfrm>
        </p:spPr>
        <p:txBody>
          <a:bodyPr>
            <a:normAutofit/>
          </a:bodyPr>
          <a:lstStyle/>
          <a:p>
            <a:r>
              <a:rPr lang="en-US" dirty="0"/>
              <a:t>Current Status</a:t>
            </a:r>
          </a:p>
        </p:txBody>
      </p:sp>
      <p:sp>
        <p:nvSpPr>
          <p:cNvPr id="3" name="Text Placeholder 2">
            <a:extLst>
              <a:ext uri="{FF2B5EF4-FFF2-40B4-BE49-F238E27FC236}">
                <a16:creationId xmlns:a16="http://schemas.microsoft.com/office/drawing/2014/main" id="{F8A85A04-AC9A-3700-FC8A-DBE8E1C5CDC6}"/>
              </a:ext>
            </a:extLst>
          </p:cNvPr>
          <p:cNvSpPr>
            <a:spLocks noGrp="1"/>
          </p:cNvSpPr>
          <p:nvPr>
            <p:ph type="body" idx="1"/>
          </p:nvPr>
        </p:nvSpPr>
        <p:spPr>
          <a:xfrm>
            <a:off x="1954867" y="1820455"/>
            <a:ext cx="5143502" cy="2891366"/>
          </a:xfrm>
        </p:spPr>
        <p:txBody>
          <a:bodyPr>
            <a:noAutofit/>
          </a:bodyPr>
          <a:lstStyle/>
          <a:p>
            <a:r>
              <a:rPr lang="en-US" sz="1500" dirty="0"/>
              <a:t>Database of military women’s health research established</a:t>
            </a:r>
          </a:p>
          <a:p>
            <a:r>
              <a:rPr lang="en-US" sz="1500" dirty="0"/>
              <a:t>Lynette Hamlin is Sr PI &amp; COL Angela Simmons is Co-I</a:t>
            </a:r>
          </a:p>
          <a:p>
            <a:r>
              <a:rPr lang="en-US" sz="1500" dirty="0"/>
              <a:t>Intramural funding of the military women’s health research program:</a:t>
            </a:r>
          </a:p>
          <a:p>
            <a:pPr lvl="1">
              <a:buFont typeface="Arial" panose="020B0604020202020204" pitchFamily="34" charset="0"/>
              <a:buChar char="•"/>
            </a:pPr>
            <a:r>
              <a:rPr lang="en-US" sz="1500" dirty="0"/>
              <a:t>(~ $1.6 million funding/year)</a:t>
            </a:r>
          </a:p>
          <a:p>
            <a:pPr lvl="1">
              <a:buFont typeface="Arial" panose="020B0604020202020204" pitchFamily="34" charset="0"/>
              <a:buChar char="•"/>
            </a:pPr>
            <a:r>
              <a:rPr lang="en-US" sz="1500" dirty="0"/>
              <a:t>Staffed by HJF contracted biostatistician &amp; program manager</a:t>
            </a:r>
          </a:p>
        </p:txBody>
      </p:sp>
      <p:sp>
        <p:nvSpPr>
          <p:cNvPr id="5" name="Slide Number Placeholder 4">
            <a:extLst>
              <a:ext uri="{FF2B5EF4-FFF2-40B4-BE49-F238E27FC236}">
                <a16:creationId xmlns:a16="http://schemas.microsoft.com/office/drawing/2014/main" id="{1E7C79A8-5A43-33E2-7A06-041205BD9CB3}"/>
              </a:ext>
            </a:extLst>
          </p:cNvPr>
          <p:cNvSpPr>
            <a:spLocks noGrp="1"/>
          </p:cNvSpPr>
          <p:nvPr>
            <p:ph type="sldNum" idx="12"/>
          </p:nvPr>
        </p:nvSpPr>
        <p:spPr/>
        <p:txBody>
          <a:bodyPr/>
          <a:lstStyle/>
          <a:p>
            <a:fld id="{00000000-1234-1234-1234-123412341234}" type="slidenum">
              <a:rPr lang="en-US" smtClean="0"/>
              <a:pPr/>
              <a:t>57</a:t>
            </a:fld>
            <a:endParaRPr lang="en-US"/>
          </a:p>
        </p:txBody>
      </p:sp>
    </p:spTree>
    <p:extLst>
      <p:ext uri="{BB962C8B-B14F-4D97-AF65-F5344CB8AC3E}">
        <p14:creationId xmlns:p14="http://schemas.microsoft.com/office/powerpoint/2010/main" val="4274672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1690099" y="1445713"/>
            <a:ext cx="4596402" cy="515883"/>
          </a:xfrm>
          <a:prstGeom prst="rect">
            <a:avLst/>
          </a:prstGeom>
          <a:noFill/>
          <a:ln>
            <a:noFill/>
          </a:ln>
        </p:spPr>
        <p:txBody>
          <a:bodyPr spcFirstLastPara="1" vert="horz" wrap="square" lIns="51427" tIns="25706" rIns="51427" bIns="0" rtlCol="0" anchor="b" anchorCtr="0">
            <a:normAutofit/>
          </a:bodyPr>
          <a:lstStyle/>
          <a:p>
            <a:r>
              <a:rPr lang="en-US" dirty="0"/>
              <a:t>Functions to Achieve Mission</a:t>
            </a:r>
            <a:endParaRPr dirty="0"/>
          </a:p>
        </p:txBody>
      </p:sp>
      <p:sp>
        <p:nvSpPr>
          <p:cNvPr id="300" name="Google Shape;300;p34"/>
          <p:cNvSpPr txBox="1">
            <a:spLocks noGrp="1"/>
          </p:cNvSpPr>
          <p:nvPr>
            <p:ph type="sldNum" idx="12"/>
          </p:nvPr>
        </p:nvSpPr>
        <p:spPr>
          <a:prstGeom prst="rect">
            <a:avLst/>
          </a:prstGeom>
          <a:noFill/>
          <a:ln>
            <a:noFill/>
          </a:ln>
        </p:spPr>
        <p:txBody>
          <a:bodyPr spcFirstLastPara="1" vert="horz" wrap="square" lIns="51427" tIns="25706" rIns="51427" bIns="25706" rtlCol="0" anchor="ctr" anchorCtr="0">
            <a:noAutofit/>
          </a:bodyPr>
          <a:lstStyle/>
          <a:p>
            <a:fld id="{00000000-1234-1234-1234-123412341234}" type="slidenum">
              <a:rPr lang="en-US">
                <a:solidFill>
                  <a:schemeClr val="lt2"/>
                </a:solidFill>
              </a:rPr>
              <a:pPr/>
              <a:t>58</a:t>
            </a:fld>
            <a:endParaRPr>
              <a:solidFill>
                <a:schemeClr val="lt2"/>
              </a:solidFill>
            </a:endParaRPr>
          </a:p>
        </p:txBody>
      </p:sp>
      <p:sp>
        <p:nvSpPr>
          <p:cNvPr id="301" name="Google Shape;301;p34"/>
          <p:cNvSpPr txBox="1"/>
          <p:nvPr/>
        </p:nvSpPr>
        <p:spPr>
          <a:xfrm>
            <a:off x="1615987" y="2112575"/>
            <a:ext cx="5444929" cy="2971944"/>
          </a:xfrm>
          <a:prstGeom prst="rect">
            <a:avLst/>
          </a:prstGeom>
          <a:noFill/>
          <a:ln>
            <a:noFill/>
          </a:ln>
        </p:spPr>
        <p:txBody>
          <a:bodyPr spcFirstLastPara="1" wrap="square" lIns="51427" tIns="25706" rIns="51427" bIns="25706" anchor="t" anchorCtr="0">
            <a:spAutoFit/>
          </a:bodyPr>
          <a:lstStyle/>
          <a:p>
            <a:r>
              <a:rPr lang="en-US" sz="1575" dirty="0">
                <a:latin typeface="Franklin Gothic"/>
                <a:ea typeface="Franklin Gothic"/>
                <a:cs typeface="Franklin Gothic"/>
                <a:sym typeface="Franklin Gothic"/>
              </a:rPr>
              <a:t>The Military Women’s Health Research Program provides the following services:</a:t>
            </a:r>
          </a:p>
          <a:p>
            <a:pPr marL="257175" indent="-257175">
              <a:spcBef>
                <a:spcPts val="563"/>
              </a:spcBef>
              <a:buFont typeface="Arial" panose="020B0604020202020204" pitchFamily="34" charset="0"/>
              <a:buChar char="•"/>
            </a:pPr>
            <a:r>
              <a:rPr lang="en-US" sz="1575" dirty="0">
                <a:latin typeface="Franklin Gothic"/>
                <a:ea typeface="Franklin Gothic"/>
                <a:cs typeface="Franklin Gothic"/>
                <a:sym typeface="Franklin Gothic"/>
              </a:rPr>
              <a:t>Intramural Funding</a:t>
            </a:r>
          </a:p>
          <a:p>
            <a:pPr marL="257175" indent="-257175">
              <a:spcBef>
                <a:spcPts val="563"/>
              </a:spcBef>
              <a:buFont typeface="Arial" panose="020B0604020202020204" pitchFamily="34" charset="0"/>
              <a:buChar char="•"/>
            </a:pPr>
            <a:r>
              <a:rPr lang="en-US" sz="1575" dirty="0">
                <a:latin typeface="Franklin Gothic"/>
                <a:ea typeface="Franklin Gothic"/>
                <a:cs typeface="Franklin Gothic"/>
                <a:sym typeface="Franklin Gothic"/>
              </a:rPr>
              <a:t>Women’s Health Content Expertise</a:t>
            </a:r>
          </a:p>
          <a:p>
            <a:pPr marL="257175" indent="-257175">
              <a:spcBef>
                <a:spcPts val="563"/>
              </a:spcBef>
              <a:buFont typeface="Arial" panose="020B0604020202020204" pitchFamily="34" charset="0"/>
              <a:buChar char="•"/>
            </a:pPr>
            <a:r>
              <a:rPr lang="en-US" sz="1575" dirty="0">
                <a:latin typeface="Franklin Gothic"/>
                <a:ea typeface="Franklin Gothic"/>
                <a:cs typeface="Franklin Gothic"/>
                <a:sym typeface="Franklin Gothic"/>
              </a:rPr>
              <a:t>Coordination of Requests for Resources/Information</a:t>
            </a:r>
          </a:p>
          <a:p>
            <a:pPr marL="257175" indent="-257175">
              <a:spcBef>
                <a:spcPts val="563"/>
              </a:spcBef>
              <a:buFont typeface="Arial" panose="020B0604020202020204" pitchFamily="34" charset="0"/>
              <a:buChar char="•"/>
            </a:pPr>
            <a:r>
              <a:rPr lang="en-US" sz="1575" dirty="0">
                <a:latin typeface="Franklin Gothic"/>
                <a:ea typeface="Franklin Gothic"/>
                <a:cs typeface="Franklin Gothic"/>
                <a:sym typeface="Franklin Gothic"/>
              </a:rPr>
              <a:t>Collaborative Partnerships</a:t>
            </a:r>
          </a:p>
          <a:p>
            <a:pPr marL="257175" indent="-257175">
              <a:spcBef>
                <a:spcPts val="563"/>
              </a:spcBef>
              <a:buFont typeface="Arial" panose="020B0604020202020204" pitchFamily="34" charset="0"/>
              <a:buChar char="•"/>
            </a:pPr>
            <a:r>
              <a:rPr lang="en-US" sz="1575" dirty="0">
                <a:latin typeface="Franklin Gothic"/>
                <a:ea typeface="Franklin Gothic"/>
                <a:cs typeface="Franklin Gothic"/>
                <a:sym typeface="Franklin Gothic"/>
              </a:rPr>
              <a:t>Maintenance of a USU Database of MWHR</a:t>
            </a:r>
          </a:p>
          <a:p>
            <a:pPr marL="257175" indent="-257175">
              <a:spcBef>
                <a:spcPts val="563"/>
              </a:spcBef>
              <a:buFont typeface="Arial" panose="020B0604020202020204" pitchFamily="34" charset="0"/>
              <a:buChar char="•"/>
            </a:pPr>
            <a:r>
              <a:rPr lang="en-US" sz="1575" dirty="0">
                <a:latin typeface="Franklin Gothic"/>
                <a:ea typeface="Franklin Gothic"/>
                <a:cs typeface="Franklin Gothic"/>
                <a:sym typeface="Franklin Gothic"/>
              </a:rPr>
              <a:t>Statistical Analysis Research Support</a:t>
            </a:r>
          </a:p>
          <a:p>
            <a:pPr marL="57150">
              <a:buClr>
                <a:schemeClr val="dk1"/>
              </a:buClr>
              <a:buSzPts val="2000"/>
            </a:pPr>
            <a:endParaRPr sz="1125" dirty="0">
              <a:solidFill>
                <a:schemeClr val="dk1"/>
              </a:solidFill>
              <a:latin typeface="Franklin Gothic"/>
              <a:ea typeface="Franklin Gothic"/>
              <a:cs typeface="Franklin Gothic"/>
              <a:sym typeface="Franklin Gothic"/>
            </a:endParaRPr>
          </a:p>
          <a:p>
            <a:pPr marL="257175" indent="-200025">
              <a:buClr>
                <a:schemeClr val="dk1"/>
              </a:buClr>
              <a:buSzPts val="2000"/>
              <a:buFont typeface="Franklin Gothic"/>
              <a:buChar char="●"/>
            </a:pPr>
            <a:endParaRPr sz="1125" b="1" dirty="0">
              <a:solidFill>
                <a:schemeClr val="dk1"/>
              </a:solidFill>
              <a:latin typeface="Franklin Gothic"/>
              <a:ea typeface="Franklin Gothic"/>
              <a:cs typeface="Franklin Gothic"/>
              <a:sym typeface="Franklin Gothic"/>
            </a:endParaRPr>
          </a:p>
          <a:p>
            <a:pPr marL="257175" indent="-200025">
              <a:buClr>
                <a:schemeClr val="lt2"/>
              </a:buClr>
              <a:buSzPts val="2000"/>
              <a:buFont typeface="Calibri"/>
              <a:buChar char="●"/>
            </a:pPr>
            <a:endParaRPr sz="1125" dirty="0">
              <a:solidFill>
                <a:schemeClr val="lt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4866" y="2387112"/>
            <a:ext cx="5143502" cy="2943789"/>
          </a:xfrm>
        </p:spPr>
        <p:txBody>
          <a:bodyPr/>
          <a:lstStyle/>
          <a:p>
            <a:r>
              <a:rPr lang="en-US" sz="1500" i="1" dirty="0"/>
              <a:t>The objective of this funding cycle was to establish research collaboration with Veteran’s Health Administration (VA) researchers to explore specific issues that impact women from military service into their transition to veteran status, which will benefit the public by leading towards improved educational material for training future clinicians.</a:t>
            </a:r>
          </a:p>
          <a:p>
            <a:endParaRPr lang="en-US" dirty="0"/>
          </a:p>
        </p:txBody>
      </p:sp>
      <p:sp>
        <p:nvSpPr>
          <p:cNvPr id="4" name="Title 3"/>
          <p:cNvSpPr>
            <a:spLocks noGrp="1"/>
          </p:cNvSpPr>
          <p:nvPr>
            <p:ph type="title"/>
          </p:nvPr>
        </p:nvSpPr>
        <p:spPr/>
        <p:txBody>
          <a:bodyPr/>
          <a:lstStyle/>
          <a:p>
            <a:r>
              <a:rPr lang="en-US" dirty="0"/>
              <a:t>FY 21 – FY 24</a:t>
            </a:r>
          </a:p>
        </p:txBody>
      </p:sp>
      <p:sp>
        <p:nvSpPr>
          <p:cNvPr id="5" name="Slide Number Placeholder 4">
            <a:extLst>
              <a:ext uri="{FF2B5EF4-FFF2-40B4-BE49-F238E27FC236}">
                <a16:creationId xmlns:a16="http://schemas.microsoft.com/office/drawing/2014/main" id="{9DF1BED7-8ADD-44A2-8873-4DD382E1A067}"/>
              </a:ext>
            </a:extLst>
          </p:cNvPr>
          <p:cNvSpPr>
            <a:spLocks noGrp="1"/>
          </p:cNvSpPr>
          <p:nvPr>
            <p:ph type="sldNum" sz="quarter" idx="12"/>
          </p:nvPr>
        </p:nvSpPr>
        <p:spPr/>
        <p:txBody>
          <a:bodyPr/>
          <a:lstStyle/>
          <a:p>
            <a:fld id="{FD8A293A-D1CD-4E04-B39F-B558EDD4ED7F}" type="slidenum">
              <a:rPr lang="en-US" smtClean="0"/>
              <a:pPr/>
              <a:t>59</a:t>
            </a:fld>
            <a:endParaRPr lang="en-US"/>
          </a:p>
        </p:txBody>
      </p:sp>
    </p:spTree>
    <p:extLst>
      <p:ext uri="{BB962C8B-B14F-4D97-AF65-F5344CB8AC3E}">
        <p14:creationId xmlns:p14="http://schemas.microsoft.com/office/powerpoint/2010/main" val="355801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39C8C-9CFA-FA23-D143-31CD677A9900}"/>
              </a:ext>
            </a:extLst>
          </p:cNvPr>
          <p:cNvSpPr>
            <a:spLocks noGrp="1"/>
          </p:cNvSpPr>
          <p:nvPr>
            <p:ph type="sldNum" sz="quarter" idx="4"/>
          </p:nvPr>
        </p:nvSpPr>
        <p:spPr/>
        <p:txBody>
          <a:bodyPr/>
          <a:lstStyle/>
          <a:p>
            <a:fld id="{97B7737E-97AF-4E16-A8AF-4F0F3C9784BD}" type="slidenum">
              <a:rPr lang="en-US" smtClean="0"/>
              <a:pPr/>
              <a:t>6</a:t>
            </a:fld>
            <a:endParaRPr lang="en-US" dirty="0"/>
          </a:p>
        </p:txBody>
      </p:sp>
      <p:sp>
        <p:nvSpPr>
          <p:cNvPr id="3" name="Content Placeholder 2">
            <a:extLst>
              <a:ext uri="{FF2B5EF4-FFF2-40B4-BE49-F238E27FC236}">
                <a16:creationId xmlns:a16="http://schemas.microsoft.com/office/drawing/2014/main" id="{C60D2567-F57A-23D4-D09A-0D41DA753206}"/>
              </a:ext>
            </a:extLst>
          </p:cNvPr>
          <p:cNvSpPr>
            <a:spLocks noGrp="1"/>
          </p:cNvSpPr>
          <p:nvPr>
            <p:ph sz="half" idx="1"/>
          </p:nvPr>
        </p:nvSpPr>
        <p:spPr/>
        <p:txBody>
          <a:bodyPr/>
          <a:lstStyle/>
          <a:p>
            <a:r>
              <a:rPr lang="en-US" sz="2800" dirty="0"/>
              <a:t>White House Working Groups</a:t>
            </a:r>
          </a:p>
          <a:p>
            <a:r>
              <a:rPr lang="en-US" sz="2800" dirty="0"/>
              <a:t>Congressional Requirements </a:t>
            </a:r>
          </a:p>
          <a:p>
            <a:r>
              <a:rPr lang="en-US" sz="2800" dirty="0"/>
              <a:t>Defense Advisory Board Recommendations:</a:t>
            </a:r>
          </a:p>
          <a:p>
            <a:pPr lvl="1"/>
            <a:r>
              <a:rPr lang="en-US" dirty="0"/>
              <a:t>Defense Health Board</a:t>
            </a:r>
          </a:p>
          <a:p>
            <a:pPr lvl="1"/>
            <a:r>
              <a:rPr lang="en-US" dirty="0"/>
              <a:t>Defense Advisory Committee on Women in the Services </a:t>
            </a:r>
          </a:p>
          <a:p>
            <a:r>
              <a:rPr lang="en-US" sz="2800" dirty="0"/>
              <a:t>Internally:</a:t>
            </a:r>
          </a:p>
          <a:p>
            <a:pPr lvl="1"/>
            <a:r>
              <a:rPr lang="en-US" dirty="0"/>
              <a:t>Sponsored surveys or studies</a:t>
            </a:r>
          </a:p>
          <a:p>
            <a:pPr lvl="1"/>
            <a:r>
              <a:rPr lang="en-US" dirty="0"/>
              <a:t>Trend analysis</a:t>
            </a:r>
          </a:p>
          <a:p>
            <a:pPr lvl="1"/>
            <a:r>
              <a:rPr lang="en-US" dirty="0"/>
              <a:t>Working group goals/objectives</a:t>
            </a:r>
          </a:p>
          <a:p>
            <a:pPr lvl="1"/>
            <a:r>
              <a:rPr lang="en-US" dirty="0"/>
              <a:t>Service-level feedback</a:t>
            </a:r>
          </a:p>
          <a:p>
            <a:pPr lvl="1"/>
            <a:r>
              <a:rPr lang="en-US" dirty="0"/>
              <a:t>Health care provider feedback</a:t>
            </a:r>
          </a:p>
          <a:p>
            <a:pPr lvl="1"/>
            <a:endParaRPr lang="en-US" dirty="0"/>
          </a:p>
          <a:p>
            <a:endParaRPr lang="en-US" dirty="0"/>
          </a:p>
        </p:txBody>
      </p:sp>
      <p:sp>
        <p:nvSpPr>
          <p:cNvPr id="4" name="Text Placeholder 3">
            <a:extLst>
              <a:ext uri="{FF2B5EF4-FFF2-40B4-BE49-F238E27FC236}">
                <a16:creationId xmlns:a16="http://schemas.microsoft.com/office/drawing/2014/main" id="{3324B576-DCDF-66E3-1B9F-BACF105CA4D9}"/>
              </a:ext>
            </a:extLst>
          </p:cNvPr>
          <p:cNvSpPr>
            <a:spLocks noGrp="1"/>
          </p:cNvSpPr>
          <p:nvPr>
            <p:ph type="body" sz="quarter" idx="12"/>
          </p:nvPr>
        </p:nvSpPr>
        <p:spPr/>
        <p:txBody>
          <a:bodyPr/>
          <a:lstStyle/>
          <a:p>
            <a:r>
              <a:rPr lang="en-US" dirty="0"/>
              <a:t>How Areas of Focus Are Identified</a:t>
            </a:r>
          </a:p>
        </p:txBody>
      </p:sp>
    </p:spTree>
    <p:extLst>
      <p:ext uri="{BB962C8B-B14F-4D97-AF65-F5344CB8AC3E}">
        <p14:creationId xmlns:p14="http://schemas.microsoft.com/office/powerpoint/2010/main" val="2004860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group of women in military uniforms&#10;&#10;Description automatically generated">
            <a:extLst>
              <a:ext uri="{FF2B5EF4-FFF2-40B4-BE49-F238E27FC236}">
                <a16:creationId xmlns:a16="http://schemas.microsoft.com/office/drawing/2014/main" id="{C8EBA73E-E5A2-0487-3532-DF1A96B3D5FF}"/>
              </a:ext>
            </a:extLst>
          </p:cNvPr>
          <p:cNvPicPr>
            <a:picLocks noGrp="1" noChangeAspect="1"/>
          </p:cNvPicPr>
          <p:nvPr>
            <p:ph sz="quarter" idx="45"/>
          </p:nvPr>
        </p:nvPicPr>
        <p:blipFill rotWithShape="1">
          <a:blip r:embed="rId3"/>
          <a:srcRect l="1178" t="7911" r="900" b="50632"/>
          <a:stretch/>
        </p:blipFill>
        <p:spPr>
          <a:xfrm>
            <a:off x="0" y="857250"/>
            <a:ext cx="9144000" cy="2589437"/>
          </a:xfrm>
        </p:spPr>
      </p:pic>
      <p:sp>
        <p:nvSpPr>
          <p:cNvPr id="3" name="Text Placeholder 2">
            <a:extLst>
              <a:ext uri="{FF2B5EF4-FFF2-40B4-BE49-F238E27FC236}">
                <a16:creationId xmlns:a16="http://schemas.microsoft.com/office/drawing/2014/main" id="{C53B3C84-2F47-694F-AC33-AAD89585AD34}"/>
              </a:ext>
            </a:extLst>
          </p:cNvPr>
          <p:cNvSpPr>
            <a:spLocks noGrp="1"/>
          </p:cNvSpPr>
          <p:nvPr>
            <p:ph type="body" sz="quarter" idx="33"/>
          </p:nvPr>
        </p:nvSpPr>
        <p:spPr/>
        <p:txBody>
          <a:bodyPr>
            <a:normAutofit/>
          </a:bodyPr>
          <a:lstStyle/>
          <a:p>
            <a:r>
              <a:rPr lang="en-US" sz="750" i="0" dirty="0">
                <a:solidFill>
                  <a:srgbClr val="374151"/>
                </a:solidFill>
                <a:latin typeface="Söhne"/>
              </a:rPr>
              <a:t>PI Monica Lutgendorf MD</a:t>
            </a:r>
            <a:endParaRPr lang="en-US" sz="750" dirty="0"/>
          </a:p>
        </p:txBody>
      </p:sp>
      <p:sp>
        <p:nvSpPr>
          <p:cNvPr id="4" name="Text Placeholder 3">
            <a:extLst>
              <a:ext uri="{FF2B5EF4-FFF2-40B4-BE49-F238E27FC236}">
                <a16:creationId xmlns:a16="http://schemas.microsoft.com/office/drawing/2014/main" id="{FEE153F8-B6EE-3644-A8F1-91AC9D858B12}"/>
              </a:ext>
            </a:extLst>
          </p:cNvPr>
          <p:cNvSpPr>
            <a:spLocks noGrp="1"/>
          </p:cNvSpPr>
          <p:nvPr>
            <p:ph type="body" sz="quarter" idx="34"/>
          </p:nvPr>
        </p:nvSpPr>
        <p:spPr/>
        <p:txBody>
          <a:bodyPr>
            <a:normAutofit/>
          </a:bodyPr>
          <a:lstStyle/>
          <a:p>
            <a:r>
              <a:rPr lang="en-US" sz="825" dirty="0"/>
              <a:t>Effects of a Prenatal Mental Health Support Intervention on Maternal and Fetal Physiologic Response</a:t>
            </a:r>
          </a:p>
        </p:txBody>
      </p:sp>
      <p:sp>
        <p:nvSpPr>
          <p:cNvPr id="5" name="Picture Placeholder 4">
            <a:extLst>
              <a:ext uri="{FF2B5EF4-FFF2-40B4-BE49-F238E27FC236}">
                <a16:creationId xmlns:a16="http://schemas.microsoft.com/office/drawing/2014/main" id="{43522517-BFA6-A34A-8ECA-01AE65F53C94}"/>
              </a:ext>
            </a:extLst>
          </p:cNvPr>
          <p:cNvSpPr>
            <a:spLocks noGrp="1"/>
          </p:cNvSpPr>
          <p:nvPr>
            <p:ph type="pic" sz="quarter" idx="25"/>
          </p:nvPr>
        </p:nvSpPr>
        <p:spPr/>
        <p:txBody>
          <a:bodyPr/>
          <a:lstStyle/>
          <a:p>
            <a:endParaRPr lang="en-US"/>
          </a:p>
        </p:txBody>
      </p:sp>
      <p:sp>
        <p:nvSpPr>
          <p:cNvPr id="6" name="Picture Placeholder 5">
            <a:extLst>
              <a:ext uri="{FF2B5EF4-FFF2-40B4-BE49-F238E27FC236}">
                <a16:creationId xmlns:a16="http://schemas.microsoft.com/office/drawing/2014/main" id="{7A1A23DD-39CC-EC4C-A41E-75FFAF091DCC}"/>
              </a:ext>
            </a:extLst>
          </p:cNvPr>
          <p:cNvSpPr>
            <a:spLocks noGrp="1"/>
          </p:cNvSpPr>
          <p:nvPr>
            <p:ph type="pic" sz="quarter" idx="26"/>
          </p:nvPr>
        </p:nvSpPr>
        <p:spPr/>
        <p:txBody>
          <a:bodyPr/>
          <a:lstStyle/>
          <a:p>
            <a:endParaRPr lang="en-US"/>
          </a:p>
        </p:txBody>
      </p:sp>
      <p:sp>
        <p:nvSpPr>
          <p:cNvPr id="7" name="Picture Placeholder 6">
            <a:extLst>
              <a:ext uri="{FF2B5EF4-FFF2-40B4-BE49-F238E27FC236}">
                <a16:creationId xmlns:a16="http://schemas.microsoft.com/office/drawing/2014/main" id="{23F54FB3-91AD-D445-A16E-50CDAA47F041}"/>
              </a:ext>
            </a:extLst>
          </p:cNvPr>
          <p:cNvSpPr>
            <a:spLocks noGrp="1"/>
          </p:cNvSpPr>
          <p:nvPr>
            <p:ph type="pic" sz="quarter" idx="27"/>
          </p:nvPr>
        </p:nvSpPr>
        <p:spPr/>
        <p:txBody>
          <a:bodyPr/>
          <a:lstStyle/>
          <a:p>
            <a:endParaRPr lang="en-US"/>
          </a:p>
        </p:txBody>
      </p:sp>
      <p:sp>
        <p:nvSpPr>
          <p:cNvPr id="8" name="Text Placeholder 7">
            <a:extLst>
              <a:ext uri="{FF2B5EF4-FFF2-40B4-BE49-F238E27FC236}">
                <a16:creationId xmlns:a16="http://schemas.microsoft.com/office/drawing/2014/main" id="{B91B264A-E3C6-FF4E-9925-C2E1FD6D1F21}"/>
              </a:ext>
            </a:extLst>
          </p:cNvPr>
          <p:cNvSpPr>
            <a:spLocks noGrp="1"/>
          </p:cNvSpPr>
          <p:nvPr>
            <p:ph type="body" sz="quarter" idx="41"/>
          </p:nvPr>
        </p:nvSpPr>
        <p:spPr/>
        <p:txBody>
          <a:bodyPr>
            <a:normAutofit/>
          </a:bodyPr>
          <a:lstStyle/>
          <a:p>
            <a:r>
              <a:rPr lang="en-US" sz="750" i="0" dirty="0">
                <a:solidFill>
                  <a:srgbClr val="374151"/>
                </a:solidFill>
                <a:latin typeface="Söhne"/>
              </a:rPr>
              <a:t>PI Krista Highland MD</a:t>
            </a:r>
            <a:endParaRPr lang="en-US" sz="750" dirty="0"/>
          </a:p>
        </p:txBody>
      </p:sp>
      <p:sp>
        <p:nvSpPr>
          <p:cNvPr id="9" name="Text Placeholder 8">
            <a:extLst>
              <a:ext uri="{FF2B5EF4-FFF2-40B4-BE49-F238E27FC236}">
                <a16:creationId xmlns:a16="http://schemas.microsoft.com/office/drawing/2014/main" id="{EF672882-98A4-5B42-801D-763FD9AD1228}"/>
              </a:ext>
            </a:extLst>
          </p:cNvPr>
          <p:cNvSpPr>
            <a:spLocks noGrp="1"/>
          </p:cNvSpPr>
          <p:nvPr>
            <p:ph type="body" sz="quarter" idx="42"/>
          </p:nvPr>
        </p:nvSpPr>
        <p:spPr/>
        <p:txBody>
          <a:bodyPr>
            <a:normAutofit/>
          </a:bodyPr>
          <a:lstStyle/>
          <a:p>
            <a:r>
              <a:rPr lang="en-US" sz="825" dirty="0"/>
              <a:t>Evaluation of Multifaceted and Multi-Systems Equity and Disparities in Low Back Pain Treatment and Outcomes in Women Veterans</a:t>
            </a:r>
          </a:p>
        </p:txBody>
      </p:sp>
      <p:sp>
        <p:nvSpPr>
          <p:cNvPr id="10" name="Text Placeholder 9">
            <a:extLst>
              <a:ext uri="{FF2B5EF4-FFF2-40B4-BE49-F238E27FC236}">
                <a16:creationId xmlns:a16="http://schemas.microsoft.com/office/drawing/2014/main" id="{A8192647-8E9D-C14C-AF82-1A7DB0BC6CE6}"/>
              </a:ext>
            </a:extLst>
          </p:cNvPr>
          <p:cNvSpPr>
            <a:spLocks noGrp="1"/>
          </p:cNvSpPr>
          <p:nvPr>
            <p:ph type="body" sz="quarter" idx="43"/>
          </p:nvPr>
        </p:nvSpPr>
        <p:spPr/>
        <p:txBody>
          <a:bodyPr>
            <a:normAutofit/>
          </a:bodyPr>
          <a:lstStyle/>
          <a:p>
            <a:r>
              <a:rPr lang="en-US" sz="750" i="0" dirty="0">
                <a:solidFill>
                  <a:srgbClr val="374151"/>
                </a:solidFill>
                <a:latin typeface="Söhne"/>
              </a:rPr>
              <a:t>PI William </a:t>
            </a:r>
            <a:r>
              <a:rPr lang="en-US" sz="750" i="0" dirty="0" err="1">
                <a:solidFill>
                  <a:srgbClr val="374151"/>
                </a:solidFill>
                <a:latin typeface="Söhne"/>
              </a:rPr>
              <a:t>Catherino</a:t>
            </a:r>
            <a:r>
              <a:rPr lang="en-US" sz="750" i="0" dirty="0">
                <a:solidFill>
                  <a:srgbClr val="374151"/>
                </a:solidFill>
                <a:latin typeface="Söhne"/>
              </a:rPr>
              <a:t> MD</a:t>
            </a:r>
            <a:endParaRPr lang="en-US" sz="750" dirty="0"/>
          </a:p>
        </p:txBody>
      </p:sp>
      <p:sp>
        <p:nvSpPr>
          <p:cNvPr id="11" name="Text Placeholder 10">
            <a:extLst>
              <a:ext uri="{FF2B5EF4-FFF2-40B4-BE49-F238E27FC236}">
                <a16:creationId xmlns:a16="http://schemas.microsoft.com/office/drawing/2014/main" id="{38281533-71C6-B147-BE96-DED965477733}"/>
              </a:ext>
            </a:extLst>
          </p:cNvPr>
          <p:cNvSpPr>
            <a:spLocks noGrp="1"/>
          </p:cNvSpPr>
          <p:nvPr>
            <p:ph type="body" sz="quarter" idx="44"/>
          </p:nvPr>
        </p:nvSpPr>
        <p:spPr/>
        <p:txBody>
          <a:bodyPr>
            <a:normAutofit/>
          </a:bodyPr>
          <a:lstStyle/>
          <a:p>
            <a:r>
              <a:rPr lang="en-US" sz="825" dirty="0"/>
              <a:t>Overcoming Racial Health Disparities with Interventions for Physical and Emotional Pain in the DoD and VA Due to Uterine Fibroids</a:t>
            </a:r>
          </a:p>
        </p:txBody>
      </p:sp>
      <p:sp>
        <p:nvSpPr>
          <p:cNvPr id="12" name="Slide Number Placeholder 11">
            <a:extLst>
              <a:ext uri="{FF2B5EF4-FFF2-40B4-BE49-F238E27FC236}">
                <a16:creationId xmlns:a16="http://schemas.microsoft.com/office/drawing/2014/main" id="{C0958D2D-6698-D740-8ED8-D4EFFE353E06}"/>
              </a:ext>
            </a:extLst>
          </p:cNvPr>
          <p:cNvSpPr>
            <a:spLocks noGrp="1"/>
          </p:cNvSpPr>
          <p:nvPr>
            <p:ph type="sldNum" sz="quarter" idx="46"/>
          </p:nvPr>
        </p:nvSpPr>
        <p:spPr/>
        <p:txBody>
          <a:bodyPr/>
          <a:lstStyle/>
          <a:p>
            <a:fld id="{3AE95578-53E6-4B9F-B106-62E1C730BF25}" type="slidenum">
              <a:rPr lang="en-US" smtClean="0"/>
              <a:pPr/>
              <a:t>60</a:t>
            </a:fld>
            <a:endParaRPr lang="en-US"/>
          </a:p>
        </p:txBody>
      </p:sp>
      <p:sp>
        <p:nvSpPr>
          <p:cNvPr id="2" name="TextBox 1">
            <a:extLst>
              <a:ext uri="{FF2B5EF4-FFF2-40B4-BE49-F238E27FC236}">
                <a16:creationId xmlns:a16="http://schemas.microsoft.com/office/drawing/2014/main" id="{14759193-BBEE-6D9E-2B81-BF47B6EF0C41}"/>
              </a:ext>
            </a:extLst>
          </p:cNvPr>
          <p:cNvSpPr txBox="1"/>
          <p:nvPr/>
        </p:nvSpPr>
        <p:spPr>
          <a:xfrm>
            <a:off x="1" y="3459781"/>
            <a:ext cx="4335945" cy="369332"/>
          </a:xfrm>
          <a:prstGeom prst="rect">
            <a:avLst/>
          </a:prstGeom>
          <a:noFill/>
        </p:spPr>
        <p:txBody>
          <a:bodyPr wrap="square" rtlCol="0">
            <a:spAutoFit/>
          </a:bodyPr>
          <a:lstStyle/>
          <a:p>
            <a:r>
              <a:rPr lang="en-US" sz="600" i="1" dirty="0"/>
              <a:t>Image</a:t>
            </a:r>
            <a:r>
              <a:rPr lang="en-US" sz="600" dirty="0"/>
              <a:t>: Collins, E. (n.d.). </a:t>
            </a:r>
            <a:r>
              <a:rPr lang="en-US" sz="600" i="1" dirty="0"/>
              <a:t>Sorting the mail, blazing a trail: African-American women in World War II</a:t>
            </a:r>
            <a:r>
              <a:rPr lang="en-US" sz="600" dirty="0"/>
              <a:t>. U.S. Department of Defense. https://www.defense.gov/News/News-Stories/Article/Article/1081817/sorting-the-mail-blazing-a-trail-african-american-women-in-world-war-ii/ </a:t>
            </a:r>
          </a:p>
        </p:txBody>
      </p:sp>
    </p:spTree>
    <p:extLst>
      <p:ext uri="{BB962C8B-B14F-4D97-AF65-F5344CB8AC3E}">
        <p14:creationId xmlns:p14="http://schemas.microsoft.com/office/powerpoint/2010/main" val="2247895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1756DF-FCB8-C3F0-F8D0-823133AFABC1}"/>
              </a:ext>
            </a:extLst>
          </p:cNvPr>
          <p:cNvSpPr>
            <a:spLocks noGrp="1"/>
          </p:cNvSpPr>
          <p:nvPr>
            <p:ph idx="1"/>
          </p:nvPr>
        </p:nvSpPr>
        <p:spPr>
          <a:xfrm>
            <a:off x="1954866" y="2324343"/>
            <a:ext cx="5143502" cy="3006559"/>
          </a:xfrm>
        </p:spPr>
        <p:txBody>
          <a:bodyPr>
            <a:normAutofit fontScale="85000" lnSpcReduction="10000"/>
          </a:bodyPr>
          <a:lstStyle/>
          <a:p>
            <a:pPr marL="0" marR="144780" indent="0">
              <a:spcBef>
                <a:spcPts val="0"/>
              </a:spcBef>
              <a:buNone/>
            </a:pPr>
            <a:r>
              <a:rPr lang="en-US" sz="1800" i="1" dirty="0">
                <a:solidFill>
                  <a:srgbClr val="000000"/>
                </a:solidFill>
              </a:rPr>
              <a:t> </a:t>
            </a:r>
            <a:r>
              <a:rPr lang="en-US" sz="1800" i="1" dirty="0"/>
              <a:t>The objectives of this funding cycle are </a:t>
            </a:r>
            <a:r>
              <a:rPr lang="en-US" sz="1800" i="1" dirty="0">
                <a:solidFill>
                  <a:srgbClr val="000000"/>
                </a:solidFill>
              </a:rPr>
              <a:t>:  </a:t>
            </a:r>
            <a:endParaRPr lang="en-US" sz="1800" i="1" dirty="0"/>
          </a:p>
          <a:p>
            <a:pPr marR="144780" fontAlgn="base">
              <a:spcBef>
                <a:spcPts val="0"/>
              </a:spcBef>
            </a:pPr>
            <a:r>
              <a:rPr lang="en-US" sz="1800" i="1" dirty="0">
                <a:solidFill>
                  <a:srgbClr val="000000"/>
                </a:solidFill>
              </a:rPr>
              <a:t>To obtain a comprehensive understanding of active duty service women’s (ADSW) experiences with musculoskeletal (MSK) health during their military careers.</a:t>
            </a:r>
          </a:p>
          <a:p>
            <a:pPr marR="144780" fontAlgn="base">
              <a:spcBef>
                <a:spcPts val="0"/>
              </a:spcBef>
            </a:pPr>
            <a:r>
              <a:rPr lang="en-US" sz="1800" i="1" dirty="0">
                <a:solidFill>
                  <a:srgbClr val="000000"/>
                </a:solidFill>
              </a:rPr>
              <a:t>To identify barriers to optimizing ADSW’s cardiovascular health across the lifespan.</a:t>
            </a:r>
          </a:p>
          <a:p>
            <a:pPr marR="144780" fontAlgn="base">
              <a:spcBef>
                <a:spcPts val="0"/>
              </a:spcBef>
            </a:pPr>
            <a:r>
              <a:rPr lang="en-US" sz="1800" i="1" dirty="0">
                <a:solidFill>
                  <a:srgbClr val="000000"/>
                </a:solidFill>
              </a:rPr>
              <a:t>To evaluate the impact of walk-in contraceptive services at Military Treatment Facilities (MTFs) for ADSW.</a:t>
            </a:r>
          </a:p>
          <a:p>
            <a:endParaRPr lang="en-US" dirty="0"/>
          </a:p>
        </p:txBody>
      </p:sp>
      <p:sp>
        <p:nvSpPr>
          <p:cNvPr id="4" name="Title 3">
            <a:extLst>
              <a:ext uri="{FF2B5EF4-FFF2-40B4-BE49-F238E27FC236}">
                <a16:creationId xmlns:a16="http://schemas.microsoft.com/office/drawing/2014/main" id="{A970E769-B800-4718-C707-31C5F4342946}"/>
              </a:ext>
            </a:extLst>
          </p:cNvPr>
          <p:cNvSpPr>
            <a:spLocks noGrp="1"/>
          </p:cNvSpPr>
          <p:nvPr>
            <p:ph type="title"/>
          </p:nvPr>
        </p:nvSpPr>
        <p:spPr/>
        <p:txBody>
          <a:bodyPr/>
          <a:lstStyle/>
          <a:p>
            <a:r>
              <a:rPr lang="en-US" dirty="0"/>
              <a:t>FY 24 - 27</a:t>
            </a:r>
          </a:p>
        </p:txBody>
      </p:sp>
      <p:sp>
        <p:nvSpPr>
          <p:cNvPr id="5" name="Slide Number Placeholder 4">
            <a:extLst>
              <a:ext uri="{FF2B5EF4-FFF2-40B4-BE49-F238E27FC236}">
                <a16:creationId xmlns:a16="http://schemas.microsoft.com/office/drawing/2014/main" id="{516E15B4-92A2-A85E-7EDE-A77A5FA437EA}"/>
              </a:ext>
            </a:extLst>
          </p:cNvPr>
          <p:cNvSpPr>
            <a:spLocks noGrp="1"/>
          </p:cNvSpPr>
          <p:nvPr>
            <p:ph type="sldNum" sz="quarter" idx="12"/>
          </p:nvPr>
        </p:nvSpPr>
        <p:spPr/>
        <p:txBody>
          <a:bodyPr/>
          <a:lstStyle/>
          <a:p>
            <a:fld id="{FD8A293A-D1CD-4E04-B39F-B558EDD4ED7F}" type="slidenum">
              <a:rPr lang="en-US" smtClean="0"/>
              <a:pPr/>
              <a:t>61</a:t>
            </a:fld>
            <a:endParaRPr lang="en-US"/>
          </a:p>
        </p:txBody>
      </p:sp>
    </p:spTree>
    <p:extLst>
      <p:ext uri="{BB962C8B-B14F-4D97-AF65-F5344CB8AC3E}">
        <p14:creationId xmlns:p14="http://schemas.microsoft.com/office/powerpoint/2010/main" val="980064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C8EBA73E-E5A2-0487-3532-DF1A96B3D5FF}"/>
              </a:ext>
            </a:extLst>
          </p:cNvPr>
          <p:cNvPicPr>
            <a:picLocks noGrp="1" noChangeAspect="1"/>
          </p:cNvPicPr>
          <p:nvPr>
            <p:ph sz="quarter" idx="45"/>
          </p:nvPr>
        </p:nvPicPr>
        <p:blipFill rotWithShape="1">
          <a:blip r:embed="rId3"/>
          <a:srcRect l="20" t="9810" r="-20" b="47548"/>
          <a:stretch/>
        </p:blipFill>
        <p:spPr>
          <a:xfrm>
            <a:off x="0" y="857250"/>
            <a:ext cx="9144000" cy="2589437"/>
          </a:xfrm>
        </p:spPr>
      </p:pic>
      <p:sp>
        <p:nvSpPr>
          <p:cNvPr id="3" name="Text Placeholder 2">
            <a:extLst>
              <a:ext uri="{FF2B5EF4-FFF2-40B4-BE49-F238E27FC236}">
                <a16:creationId xmlns:a16="http://schemas.microsoft.com/office/drawing/2014/main" id="{C53B3C84-2F47-694F-AC33-AAD89585AD34}"/>
              </a:ext>
            </a:extLst>
          </p:cNvPr>
          <p:cNvSpPr>
            <a:spLocks noGrp="1"/>
          </p:cNvSpPr>
          <p:nvPr>
            <p:ph type="body" sz="quarter" idx="33"/>
          </p:nvPr>
        </p:nvSpPr>
        <p:spPr/>
        <p:txBody>
          <a:bodyPr>
            <a:normAutofit/>
          </a:bodyPr>
          <a:lstStyle/>
          <a:p>
            <a:r>
              <a:rPr lang="en-US" sz="750" i="0" dirty="0">
                <a:solidFill>
                  <a:srgbClr val="374151"/>
                </a:solidFill>
                <a:latin typeface="Söhne"/>
              </a:rPr>
              <a:t>PI Jill Brown, MD, MPH MHS</a:t>
            </a:r>
            <a:endParaRPr lang="en-US" sz="750" dirty="0"/>
          </a:p>
        </p:txBody>
      </p:sp>
      <p:sp>
        <p:nvSpPr>
          <p:cNvPr id="4" name="Text Placeholder 3">
            <a:extLst>
              <a:ext uri="{FF2B5EF4-FFF2-40B4-BE49-F238E27FC236}">
                <a16:creationId xmlns:a16="http://schemas.microsoft.com/office/drawing/2014/main" id="{FEE153F8-B6EE-3644-A8F1-91AC9D858B12}"/>
              </a:ext>
            </a:extLst>
          </p:cNvPr>
          <p:cNvSpPr>
            <a:spLocks noGrp="1"/>
          </p:cNvSpPr>
          <p:nvPr>
            <p:ph type="body" sz="quarter" idx="34"/>
          </p:nvPr>
        </p:nvSpPr>
        <p:spPr/>
        <p:txBody>
          <a:bodyPr>
            <a:normAutofit fontScale="47500" lnSpcReduction="20000"/>
          </a:bodyPr>
          <a:lstStyle/>
          <a:p>
            <a:r>
              <a:rPr lang="en-US" dirty="0"/>
              <a:t>Contraceptive Use Patterns Amongst Active-Duty Service Women Pre- and Post- Implementation of Walk-In Contraceptive Services at Military Treatment Facilities</a:t>
            </a:r>
          </a:p>
        </p:txBody>
      </p:sp>
      <p:sp>
        <p:nvSpPr>
          <p:cNvPr id="5" name="Picture Placeholder 4">
            <a:extLst>
              <a:ext uri="{FF2B5EF4-FFF2-40B4-BE49-F238E27FC236}">
                <a16:creationId xmlns:a16="http://schemas.microsoft.com/office/drawing/2014/main" id="{43522517-BFA6-A34A-8ECA-01AE65F53C94}"/>
              </a:ext>
            </a:extLst>
          </p:cNvPr>
          <p:cNvSpPr>
            <a:spLocks noGrp="1"/>
          </p:cNvSpPr>
          <p:nvPr>
            <p:ph type="pic" sz="quarter" idx="25"/>
          </p:nvPr>
        </p:nvSpPr>
        <p:spPr/>
        <p:txBody>
          <a:bodyPr/>
          <a:lstStyle/>
          <a:p>
            <a:endParaRPr lang="en-US"/>
          </a:p>
        </p:txBody>
      </p:sp>
      <p:sp>
        <p:nvSpPr>
          <p:cNvPr id="6" name="Picture Placeholder 5">
            <a:extLst>
              <a:ext uri="{FF2B5EF4-FFF2-40B4-BE49-F238E27FC236}">
                <a16:creationId xmlns:a16="http://schemas.microsoft.com/office/drawing/2014/main" id="{7A1A23DD-39CC-EC4C-A41E-75FFAF091DCC}"/>
              </a:ext>
            </a:extLst>
          </p:cNvPr>
          <p:cNvSpPr>
            <a:spLocks noGrp="1"/>
          </p:cNvSpPr>
          <p:nvPr>
            <p:ph type="pic" sz="quarter" idx="26"/>
          </p:nvPr>
        </p:nvSpPr>
        <p:spPr/>
        <p:txBody>
          <a:bodyPr/>
          <a:lstStyle/>
          <a:p>
            <a:endParaRPr lang="en-US"/>
          </a:p>
        </p:txBody>
      </p:sp>
      <p:sp>
        <p:nvSpPr>
          <p:cNvPr id="7" name="Picture Placeholder 6">
            <a:extLst>
              <a:ext uri="{FF2B5EF4-FFF2-40B4-BE49-F238E27FC236}">
                <a16:creationId xmlns:a16="http://schemas.microsoft.com/office/drawing/2014/main" id="{23F54FB3-91AD-D445-A16E-50CDAA47F041}"/>
              </a:ext>
            </a:extLst>
          </p:cNvPr>
          <p:cNvSpPr>
            <a:spLocks noGrp="1"/>
          </p:cNvSpPr>
          <p:nvPr>
            <p:ph type="pic" sz="quarter" idx="27"/>
          </p:nvPr>
        </p:nvSpPr>
        <p:spPr/>
        <p:txBody>
          <a:bodyPr/>
          <a:lstStyle/>
          <a:p>
            <a:endParaRPr lang="en-US"/>
          </a:p>
        </p:txBody>
      </p:sp>
      <p:sp>
        <p:nvSpPr>
          <p:cNvPr id="8" name="Text Placeholder 7">
            <a:extLst>
              <a:ext uri="{FF2B5EF4-FFF2-40B4-BE49-F238E27FC236}">
                <a16:creationId xmlns:a16="http://schemas.microsoft.com/office/drawing/2014/main" id="{B91B264A-E3C6-FF4E-9925-C2E1FD6D1F21}"/>
              </a:ext>
            </a:extLst>
          </p:cNvPr>
          <p:cNvSpPr>
            <a:spLocks noGrp="1"/>
          </p:cNvSpPr>
          <p:nvPr>
            <p:ph type="body" sz="quarter" idx="41"/>
          </p:nvPr>
        </p:nvSpPr>
        <p:spPr/>
        <p:txBody>
          <a:bodyPr>
            <a:normAutofit/>
          </a:bodyPr>
          <a:lstStyle/>
          <a:p>
            <a:r>
              <a:rPr lang="en-US" sz="750" i="0" dirty="0">
                <a:solidFill>
                  <a:srgbClr val="374151"/>
                </a:solidFill>
                <a:latin typeface="Söhne"/>
              </a:rPr>
              <a:t>PI Kalyn C. </a:t>
            </a:r>
            <a:r>
              <a:rPr lang="en-US" sz="750" i="0" dirty="0" err="1">
                <a:solidFill>
                  <a:srgbClr val="374151"/>
                </a:solidFill>
                <a:latin typeface="Söhne"/>
              </a:rPr>
              <a:t>Jannace</a:t>
            </a:r>
            <a:r>
              <a:rPr lang="en-US" sz="750" i="0" dirty="0">
                <a:solidFill>
                  <a:srgbClr val="374151"/>
                </a:solidFill>
                <a:latin typeface="Söhne"/>
              </a:rPr>
              <a:t>, PhD, MPH</a:t>
            </a:r>
            <a:endParaRPr lang="en-US" sz="750" dirty="0"/>
          </a:p>
        </p:txBody>
      </p:sp>
      <p:sp>
        <p:nvSpPr>
          <p:cNvPr id="9" name="Text Placeholder 8">
            <a:extLst>
              <a:ext uri="{FF2B5EF4-FFF2-40B4-BE49-F238E27FC236}">
                <a16:creationId xmlns:a16="http://schemas.microsoft.com/office/drawing/2014/main" id="{EF672882-98A4-5B42-801D-763FD9AD1228}"/>
              </a:ext>
            </a:extLst>
          </p:cNvPr>
          <p:cNvSpPr>
            <a:spLocks noGrp="1"/>
          </p:cNvSpPr>
          <p:nvPr>
            <p:ph type="body" sz="quarter" idx="42"/>
          </p:nvPr>
        </p:nvSpPr>
        <p:spPr/>
        <p:txBody>
          <a:bodyPr>
            <a:normAutofit fontScale="47500" lnSpcReduction="20000"/>
          </a:bodyPr>
          <a:lstStyle/>
          <a:p>
            <a:r>
              <a:rPr lang="en-US" dirty="0"/>
              <a:t>An Examination of Musculoskeletal Injuries, Injury Rehabilitation, and Return-to-Duty Times Among Female Active-Duty Service Members Treated in the Military Health System</a:t>
            </a:r>
          </a:p>
        </p:txBody>
      </p:sp>
      <p:sp>
        <p:nvSpPr>
          <p:cNvPr id="10" name="Text Placeholder 9">
            <a:extLst>
              <a:ext uri="{FF2B5EF4-FFF2-40B4-BE49-F238E27FC236}">
                <a16:creationId xmlns:a16="http://schemas.microsoft.com/office/drawing/2014/main" id="{A8192647-8E9D-C14C-AF82-1A7DB0BC6CE6}"/>
              </a:ext>
            </a:extLst>
          </p:cNvPr>
          <p:cNvSpPr>
            <a:spLocks noGrp="1"/>
          </p:cNvSpPr>
          <p:nvPr>
            <p:ph type="body" sz="quarter" idx="43"/>
          </p:nvPr>
        </p:nvSpPr>
        <p:spPr/>
        <p:txBody>
          <a:bodyPr>
            <a:normAutofit fontScale="92500" lnSpcReduction="20000"/>
          </a:bodyPr>
          <a:lstStyle/>
          <a:p>
            <a:r>
              <a:rPr lang="en-US" b="0" i="0" dirty="0">
                <a:solidFill>
                  <a:srgbClr val="374151"/>
                </a:solidFill>
                <a:effectLst/>
                <a:latin typeface="Söhne"/>
              </a:rPr>
              <a:t>PI Elizabeth Hisle-Gorman, MSW, PHD</a:t>
            </a:r>
            <a:endParaRPr lang="en-US" dirty="0"/>
          </a:p>
        </p:txBody>
      </p:sp>
      <p:sp>
        <p:nvSpPr>
          <p:cNvPr id="11" name="Text Placeholder 10">
            <a:extLst>
              <a:ext uri="{FF2B5EF4-FFF2-40B4-BE49-F238E27FC236}">
                <a16:creationId xmlns:a16="http://schemas.microsoft.com/office/drawing/2014/main" id="{38281533-71C6-B147-BE96-DED965477733}"/>
              </a:ext>
            </a:extLst>
          </p:cNvPr>
          <p:cNvSpPr>
            <a:spLocks noGrp="1"/>
          </p:cNvSpPr>
          <p:nvPr>
            <p:ph type="body" sz="quarter" idx="44"/>
          </p:nvPr>
        </p:nvSpPr>
        <p:spPr/>
        <p:txBody>
          <a:bodyPr>
            <a:normAutofit fontScale="47500" lnSpcReduction="20000"/>
          </a:bodyPr>
          <a:lstStyle/>
          <a:p>
            <a:r>
              <a:rPr lang="en-US" dirty="0"/>
              <a:t>Effect of pregnancy, childbirth and early motherhood experiences on active-duty servicewomen's musculoskeletal injury and retention in the United States Military</a:t>
            </a:r>
          </a:p>
        </p:txBody>
      </p:sp>
      <p:sp>
        <p:nvSpPr>
          <p:cNvPr id="12" name="Slide Number Placeholder 11">
            <a:extLst>
              <a:ext uri="{FF2B5EF4-FFF2-40B4-BE49-F238E27FC236}">
                <a16:creationId xmlns:a16="http://schemas.microsoft.com/office/drawing/2014/main" id="{C0958D2D-6698-D740-8ED8-D4EFFE353E06}"/>
              </a:ext>
            </a:extLst>
          </p:cNvPr>
          <p:cNvSpPr>
            <a:spLocks noGrp="1"/>
          </p:cNvSpPr>
          <p:nvPr>
            <p:ph type="sldNum" sz="quarter" idx="46"/>
          </p:nvPr>
        </p:nvSpPr>
        <p:spPr/>
        <p:txBody>
          <a:bodyPr/>
          <a:lstStyle/>
          <a:p>
            <a:fld id="{3AE95578-53E6-4B9F-B106-62E1C730BF25}" type="slidenum">
              <a:rPr lang="en-US" smtClean="0"/>
              <a:pPr/>
              <a:t>62</a:t>
            </a:fld>
            <a:endParaRPr lang="en-US"/>
          </a:p>
        </p:txBody>
      </p:sp>
      <p:sp>
        <p:nvSpPr>
          <p:cNvPr id="2" name="TextBox 1">
            <a:extLst>
              <a:ext uri="{FF2B5EF4-FFF2-40B4-BE49-F238E27FC236}">
                <a16:creationId xmlns:a16="http://schemas.microsoft.com/office/drawing/2014/main" id="{14759193-BBEE-6D9E-2B81-BF47B6EF0C41}"/>
              </a:ext>
            </a:extLst>
          </p:cNvPr>
          <p:cNvSpPr txBox="1"/>
          <p:nvPr/>
        </p:nvSpPr>
        <p:spPr>
          <a:xfrm>
            <a:off x="1" y="3459781"/>
            <a:ext cx="4335945" cy="276999"/>
          </a:xfrm>
          <a:prstGeom prst="rect">
            <a:avLst/>
          </a:prstGeom>
          <a:noFill/>
        </p:spPr>
        <p:txBody>
          <a:bodyPr wrap="square" rtlCol="0">
            <a:spAutoFit/>
          </a:bodyPr>
          <a:lstStyle/>
          <a:p>
            <a:r>
              <a:rPr lang="en-US" sz="600" i="1" dirty="0"/>
              <a:t>Image</a:t>
            </a:r>
            <a:r>
              <a:rPr lang="en-US" sz="600" dirty="0"/>
              <a:t>: </a:t>
            </a:r>
            <a:r>
              <a:rPr lang="en-US" sz="600" dirty="0" err="1"/>
              <a:t>Myre</a:t>
            </a:r>
            <a:r>
              <a:rPr lang="en-US" sz="600" dirty="0"/>
              <a:t>, G. (2013, January 25). </a:t>
            </a:r>
            <a:r>
              <a:rPr lang="en-US" sz="600" i="1" dirty="0"/>
              <a:t>A brief history of women in combat</a:t>
            </a:r>
            <a:r>
              <a:rPr lang="en-US" sz="600" dirty="0"/>
              <a:t>. NPR. https://www.npr.org/sections/pictureshow/2013/01/25/170177873/a-brief-history-of-women-in-combat </a:t>
            </a:r>
          </a:p>
        </p:txBody>
      </p:sp>
    </p:spTree>
    <p:extLst>
      <p:ext uri="{BB962C8B-B14F-4D97-AF65-F5344CB8AC3E}">
        <p14:creationId xmlns:p14="http://schemas.microsoft.com/office/powerpoint/2010/main" val="2758200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9CE368-B9BC-E750-B61E-31F73D462459}"/>
              </a:ext>
            </a:extLst>
          </p:cNvPr>
          <p:cNvSpPr>
            <a:spLocks noGrp="1"/>
          </p:cNvSpPr>
          <p:nvPr>
            <p:ph idx="1"/>
          </p:nvPr>
        </p:nvSpPr>
        <p:spPr>
          <a:xfrm>
            <a:off x="1954866" y="2315661"/>
            <a:ext cx="5143502" cy="3015240"/>
          </a:xfrm>
        </p:spPr>
        <p:txBody>
          <a:bodyPr>
            <a:normAutofit fontScale="85000" lnSpcReduction="20000"/>
          </a:bodyPr>
          <a:lstStyle/>
          <a:p>
            <a:pPr marL="0" indent="0">
              <a:spcBef>
                <a:spcPts val="0"/>
              </a:spcBef>
              <a:buNone/>
            </a:pPr>
            <a:r>
              <a:rPr lang="en-US" sz="1800" i="1" dirty="0"/>
              <a:t>The objective of this funding </a:t>
            </a:r>
            <a:r>
              <a:rPr lang="en-US" sz="1800" i="1"/>
              <a:t>cycle are</a:t>
            </a:r>
            <a:r>
              <a:rPr lang="en-US" sz="1800" i="1">
                <a:solidFill>
                  <a:srgbClr val="000000"/>
                </a:solidFill>
              </a:rPr>
              <a:t>:  </a:t>
            </a:r>
            <a:endParaRPr lang="en-US" sz="1800" i="1" dirty="0"/>
          </a:p>
          <a:p>
            <a:pPr fontAlgn="base">
              <a:spcBef>
                <a:spcPts val="0"/>
              </a:spcBef>
            </a:pPr>
            <a:r>
              <a:rPr lang="en-US" sz="1800" i="1" dirty="0">
                <a:solidFill>
                  <a:srgbClr val="000000"/>
                </a:solidFill>
              </a:rPr>
              <a:t>To understand active duty service women’s (ADSW) experiences with mental health during their military careers.</a:t>
            </a:r>
          </a:p>
          <a:p>
            <a:pPr fontAlgn="base">
              <a:spcBef>
                <a:spcPts val="0"/>
              </a:spcBef>
            </a:pPr>
            <a:r>
              <a:rPr lang="en-US" sz="1800" i="1" dirty="0">
                <a:solidFill>
                  <a:srgbClr val="000000"/>
                </a:solidFill>
              </a:rPr>
              <a:t>To evaluate ADSW healthcare needs in deployed settings.</a:t>
            </a:r>
          </a:p>
          <a:p>
            <a:pPr marL="0" indent="0">
              <a:spcBef>
                <a:spcPts val="0"/>
              </a:spcBef>
              <a:buNone/>
            </a:pPr>
            <a:br>
              <a:rPr lang="en-US" sz="1800" i="1" dirty="0"/>
            </a:br>
            <a:r>
              <a:rPr lang="en-US" sz="1800" i="1" dirty="0">
                <a:solidFill>
                  <a:srgbClr val="000000"/>
                </a:solidFill>
              </a:rPr>
              <a:t>17 LOIs were received and 8 were invited to submit a full proposal</a:t>
            </a:r>
            <a:endParaRPr lang="en-US" sz="1800" i="1" dirty="0"/>
          </a:p>
          <a:p>
            <a:pPr marL="0" indent="0">
              <a:buNone/>
            </a:pPr>
            <a:br>
              <a:rPr lang="en-US" dirty="0"/>
            </a:br>
            <a:endParaRPr lang="en-US" dirty="0"/>
          </a:p>
        </p:txBody>
      </p:sp>
      <p:sp>
        <p:nvSpPr>
          <p:cNvPr id="4" name="Title 3">
            <a:extLst>
              <a:ext uri="{FF2B5EF4-FFF2-40B4-BE49-F238E27FC236}">
                <a16:creationId xmlns:a16="http://schemas.microsoft.com/office/drawing/2014/main" id="{E8BA3663-BA1D-357C-F2B4-CB1697D95B6B}"/>
              </a:ext>
            </a:extLst>
          </p:cNvPr>
          <p:cNvSpPr>
            <a:spLocks noGrp="1"/>
          </p:cNvSpPr>
          <p:nvPr>
            <p:ph type="title"/>
          </p:nvPr>
        </p:nvSpPr>
        <p:spPr/>
        <p:txBody>
          <a:bodyPr/>
          <a:lstStyle/>
          <a:p>
            <a:r>
              <a:rPr lang="en-US" dirty="0"/>
              <a:t>FY 25 - 28</a:t>
            </a:r>
          </a:p>
        </p:txBody>
      </p:sp>
      <p:sp>
        <p:nvSpPr>
          <p:cNvPr id="5" name="Slide Number Placeholder 4">
            <a:extLst>
              <a:ext uri="{FF2B5EF4-FFF2-40B4-BE49-F238E27FC236}">
                <a16:creationId xmlns:a16="http://schemas.microsoft.com/office/drawing/2014/main" id="{531280EA-989C-ADC7-3FB4-698293F05CDB}"/>
              </a:ext>
            </a:extLst>
          </p:cNvPr>
          <p:cNvSpPr>
            <a:spLocks noGrp="1"/>
          </p:cNvSpPr>
          <p:nvPr>
            <p:ph type="sldNum" sz="quarter" idx="12"/>
          </p:nvPr>
        </p:nvSpPr>
        <p:spPr/>
        <p:txBody>
          <a:bodyPr/>
          <a:lstStyle/>
          <a:p>
            <a:fld id="{FD8A293A-D1CD-4E04-B39F-B558EDD4ED7F}" type="slidenum">
              <a:rPr lang="en-US" smtClean="0"/>
              <a:pPr/>
              <a:t>63</a:t>
            </a:fld>
            <a:endParaRPr lang="en-US"/>
          </a:p>
        </p:txBody>
      </p:sp>
    </p:spTree>
    <p:extLst>
      <p:ext uri="{BB962C8B-B14F-4D97-AF65-F5344CB8AC3E}">
        <p14:creationId xmlns:p14="http://schemas.microsoft.com/office/powerpoint/2010/main" val="4261882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703072-C92E-6F58-256C-1E6C4A3662C3}"/>
              </a:ext>
            </a:extLst>
          </p:cNvPr>
          <p:cNvSpPr>
            <a:spLocks noGrp="1"/>
          </p:cNvSpPr>
          <p:nvPr>
            <p:ph idx="1"/>
          </p:nvPr>
        </p:nvSpPr>
        <p:spPr>
          <a:xfrm>
            <a:off x="1954866" y="2419833"/>
            <a:ext cx="5143502" cy="2911068"/>
          </a:xfrm>
        </p:spPr>
        <p:txBody>
          <a:bodyPr>
            <a:normAutofit/>
          </a:bodyPr>
          <a:lstStyle/>
          <a:p>
            <a:pPr marL="0" indent="0">
              <a:spcBef>
                <a:spcPts val="0"/>
              </a:spcBef>
              <a:buNone/>
            </a:pPr>
            <a:r>
              <a:rPr lang="en-US" sz="1500" dirty="0">
                <a:solidFill>
                  <a:srgbClr val="333333"/>
                </a:solidFill>
                <a:latin typeface="Times New Roman" panose="02020603050405020304" pitchFamily="18" charset="0"/>
                <a:cs typeface="Times New Roman" panose="02020603050405020304" pitchFamily="18" charset="0"/>
              </a:rPr>
              <a:t>Section 740</a:t>
            </a:r>
            <a:endParaRPr lang="en-US" sz="1500" dirty="0">
              <a:latin typeface="Times New Roman" panose="02020603050405020304" pitchFamily="18" charset="0"/>
              <a:cs typeface="Times New Roman" panose="02020603050405020304" pitchFamily="18" charset="0"/>
            </a:endParaRPr>
          </a:p>
          <a:p>
            <a:pPr marL="0" indent="0">
              <a:spcBef>
                <a:spcPts val="0"/>
              </a:spcBef>
              <a:buNone/>
            </a:pPr>
            <a:endParaRPr lang="en-US" sz="1500" dirty="0">
              <a:latin typeface="Times New Roman" panose="02020603050405020304" pitchFamily="18" charset="0"/>
              <a:cs typeface="Times New Roman" panose="02020603050405020304" pitchFamily="18" charset="0"/>
            </a:endParaRPr>
          </a:p>
          <a:p>
            <a:pPr marL="0" indent="0">
              <a:spcBef>
                <a:spcPts val="0"/>
              </a:spcBef>
              <a:buNone/>
            </a:pPr>
            <a:r>
              <a:rPr lang="en-US" sz="1500" cap="small" dirty="0">
                <a:solidFill>
                  <a:srgbClr val="333333"/>
                </a:solidFill>
                <a:latin typeface="Times New Roman" panose="02020603050405020304" pitchFamily="18" charset="0"/>
                <a:cs typeface="Times New Roman" panose="02020603050405020304" pitchFamily="18" charset="0"/>
              </a:rPr>
              <a:t>STUDY ON INCIDENCE OF BREAST CANCER AMONG MEMBERS OF THE ARMED FORCES SERVING ON ACTIVE DUTY</a:t>
            </a:r>
            <a:r>
              <a:rPr lang="en-US" sz="1500" dirty="0">
                <a:solidFill>
                  <a:srgbClr val="333333"/>
                </a:solidFill>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a:p>
            <a:pPr marL="0" indent="0">
              <a:buNone/>
            </a:pPr>
            <a:br>
              <a:rPr lang="en-US" dirty="0"/>
            </a:br>
            <a:endParaRPr lang="en-US" dirty="0"/>
          </a:p>
        </p:txBody>
      </p:sp>
      <p:sp>
        <p:nvSpPr>
          <p:cNvPr id="4" name="Title 3">
            <a:extLst>
              <a:ext uri="{FF2B5EF4-FFF2-40B4-BE49-F238E27FC236}">
                <a16:creationId xmlns:a16="http://schemas.microsoft.com/office/drawing/2014/main" id="{6F36B6F0-4D59-066C-1072-91AA5A4E3475}"/>
              </a:ext>
            </a:extLst>
          </p:cNvPr>
          <p:cNvSpPr>
            <a:spLocks noGrp="1"/>
          </p:cNvSpPr>
          <p:nvPr>
            <p:ph type="title"/>
          </p:nvPr>
        </p:nvSpPr>
        <p:spPr/>
        <p:txBody>
          <a:bodyPr>
            <a:normAutofit fontScale="90000"/>
          </a:bodyPr>
          <a:lstStyle/>
          <a:p>
            <a:r>
              <a:rPr lang="en-US" sz="3000" dirty="0">
                <a:solidFill>
                  <a:srgbClr val="333333"/>
                </a:solidFill>
                <a:latin typeface="Arial" panose="020B0604020202020204" pitchFamily="34" charset="0"/>
              </a:rPr>
              <a:t>National Defense Authorization Act for Fiscal Year 2022</a:t>
            </a:r>
            <a:endParaRPr lang="en-US" dirty="0"/>
          </a:p>
        </p:txBody>
      </p:sp>
      <p:sp>
        <p:nvSpPr>
          <p:cNvPr id="5" name="Slide Number Placeholder 4">
            <a:extLst>
              <a:ext uri="{FF2B5EF4-FFF2-40B4-BE49-F238E27FC236}">
                <a16:creationId xmlns:a16="http://schemas.microsoft.com/office/drawing/2014/main" id="{77E298EC-07ED-ED80-B024-67D0F6FFA2B0}"/>
              </a:ext>
            </a:extLst>
          </p:cNvPr>
          <p:cNvSpPr>
            <a:spLocks noGrp="1"/>
          </p:cNvSpPr>
          <p:nvPr>
            <p:ph type="sldNum" sz="quarter" idx="12"/>
          </p:nvPr>
        </p:nvSpPr>
        <p:spPr/>
        <p:txBody>
          <a:bodyPr/>
          <a:lstStyle/>
          <a:p>
            <a:fld id="{FD8A293A-D1CD-4E04-B39F-B558EDD4ED7F}" type="slidenum">
              <a:rPr lang="en-US" smtClean="0"/>
              <a:pPr/>
              <a:t>64</a:t>
            </a:fld>
            <a:endParaRPr lang="en-US"/>
          </a:p>
        </p:txBody>
      </p:sp>
    </p:spTree>
    <p:extLst>
      <p:ext uri="{BB962C8B-B14F-4D97-AF65-F5344CB8AC3E}">
        <p14:creationId xmlns:p14="http://schemas.microsoft.com/office/powerpoint/2010/main" val="2856331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8ACD-C9F6-A14D-94EA-CCAF157FF79D}"/>
              </a:ext>
            </a:extLst>
          </p:cNvPr>
          <p:cNvSpPr>
            <a:spLocks noGrp="1"/>
          </p:cNvSpPr>
          <p:nvPr>
            <p:ph type="title"/>
          </p:nvPr>
        </p:nvSpPr>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17B9FE05-D6F2-8441-878C-85B8BF8E26E3}"/>
              </a:ext>
            </a:extLst>
          </p:cNvPr>
          <p:cNvSpPr>
            <a:spLocks noGrp="1"/>
          </p:cNvSpPr>
          <p:nvPr>
            <p:ph idx="1"/>
          </p:nvPr>
        </p:nvSpPr>
        <p:spPr/>
        <p:txBody>
          <a:bodyPr>
            <a:normAutofit/>
          </a:bodyPr>
          <a:lstStyle/>
          <a:p>
            <a:r>
              <a:rPr lang="en-US" b="1" dirty="0"/>
              <a:t>Overview of MWHRP’s Benefits and Impacts</a:t>
            </a:r>
          </a:p>
          <a:p>
            <a:r>
              <a:rPr lang="en-US" b="1" dirty="0"/>
              <a:t>Future Directions for the Program</a:t>
            </a:r>
          </a:p>
        </p:txBody>
      </p:sp>
      <p:sp>
        <p:nvSpPr>
          <p:cNvPr id="4" name="Text Placeholder 3">
            <a:extLst>
              <a:ext uri="{FF2B5EF4-FFF2-40B4-BE49-F238E27FC236}">
                <a16:creationId xmlns:a16="http://schemas.microsoft.com/office/drawing/2014/main" id="{1E105D72-72B6-9448-82E6-280BD7864FFC}"/>
              </a:ext>
            </a:extLst>
          </p:cNvPr>
          <p:cNvSpPr>
            <a:spLocks noGrp="1"/>
          </p:cNvSpPr>
          <p:nvPr>
            <p:ph type="body" sz="quarter" idx="11"/>
          </p:nvPr>
        </p:nvSpPr>
        <p:spPr/>
        <p:txBody>
          <a:bodyPr>
            <a:normAutofit/>
          </a:bodyPr>
          <a:lstStyle/>
          <a:p>
            <a:r>
              <a:rPr lang="en-US" i="1" dirty="0"/>
              <a:t>The MWQHRP is a sustainable mechanism for planning, programming, budgeting, and executing essential research focusing on military women's health. </a:t>
            </a:r>
          </a:p>
        </p:txBody>
      </p:sp>
      <p:sp>
        <p:nvSpPr>
          <p:cNvPr id="5" name="Slide Number Placeholder 4">
            <a:extLst>
              <a:ext uri="{FF2B5EF4-FFF2-40B4-BE49-F238E27FC236}">
                <a16:creationId xmlns:a16="http://schemas.microsoft.com/office/drawing/2014/main" id="{E4320162-8E06-0547-B3EB-5CFD5D1DD228}"/>
              </a:ext>
            </a:extLst>
          </p:cNvPr>
          <p:cNvSpPr>
            <a:spLocks noGrp="1"/>
          </p:cNvSpPr>
          <p:nvPr>
            <p:ph type="sldNum" sz="quarter" idx="12"/>
          </p:nvPr>
        </p:nvSpPr>
        <p:spPr/>
        <p:txBody>
          <a:bodyPr/>
          <a:lstStyle/>
          <a:p>
            <a:fld id="{3AE95578-53E6-4B9F-B106-62E1C730BF25}" type="slidenum">
              <a:rPr lang="en-US" smtClean="0"/>
              <a:pPr/>
              <a:t>65</a:t>
            </a:fld>
            <a:endParaRPr lang="en-US"/>
          </a:p>
        </p:txBody>
      </p:sp>
    </p:spTree>
    <p:extLst>
      <p:ext uri="{BB962C8B-B14F-4D97-AF65-F5344CB8AC3E}">
        <p14:creationId xmlns:p14="http://schemas.microsoft.com/office/powerpoint/2010/main" val="878352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B35B7D-F6A3-5AE9-D829-5B1BDE521E22}"/>
              </a:ext>
            </a:extLst>
          </p:cNvPr>
          <p:cNvSpPr>
            <a:spLocks noGrp="1"/>
          </p:cNvSpPr>
          <p:nvPr>
            <p:ph type="sldNum" sz="quarter" idx="4"/>
          </p:nvPr>
        </p:nvSpPr>
        <p:spPr/>
        <p:txBody>
          <a:bodyPr/>
          <a:lstStyle/>
          <a:p>
            <a:fld id="{97B7737E-97AF-4E16-A8AF-4F0F3C9784BD}" type="slidenum">
              <a:rPr lang="en-US" smtClean="0"/>
              <a:pPr/>
              <a:t>66</a:t>
            </a:fld>
            <a:endParaRPr lang="en-US" dirty="0"/>
          </a:p>
        </p:txBody>
      </p:sp>
      <p:sp>
        <p:nvSpPr>
          <p:cNvPr id="3" name="Content Placeholder 2">
            <a:extLst>
              <a:ext uri="{FF2B5EF4-FFF2-40B4-BE49-F238E27FC236}">
                <a16:creationId xmlns:a16="http://schemas.microsoft.com/office/drawing/2014/main" id="{6B8287B9-C78D-6200-43F5-C06AE2EC9232}"/>
              </a:ext>
            </a:extLst>
          </p:cNvPr>
          <p:cNvSpPr>
            <a:spLocks noGrp="1"/>
          </p:cNvSpPr>
          <p:nvPr>
            <p:ph sz="half" idx="1"/>
          </p:nvPr>
        </p:nvSpPr>
        <p:spPr/>
        <p:txBody>
          <a:bodyPr/>
          <a:lstStyle/>
          <a:p>
            <a:r>
              <a:rPr lang="en-US" dirty="0"/>
              <a:t>Questions</a:t>
            </a:r>
          </a:p>
        </p:txBody>
      </p:sp>
    </p:spTree>
    <p:extLst>
      <p:ext uri="{BB962C8B-B14F-4D97-AF65-F5344CB8AC3E}">
        <p14:creationId xmlns:p14="http://schemas.microsoft.com/office/powerpoint/2010/main" val="3062303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94DDB1-6333-42BA-A5E7-10C00722E717}"/>
              </a:ext>
            </a:extLst>
          </p:cNvPr>
          <p:cNvSpPr>
            <a:spLocks noGrp="1"/>
          </p:cNvSpPr>
          <p:nvPr>
            <p:ph type="sldNum" sz="quarter" idx="4"/>
          </p:nvPr>
        </p:nvSpPr>
        <p:spPr/>
        <p:txBody>
          <a:bodyPr/>
          <a:lstStyle/>
          <a:p>
            <a:fld id="{97B7737E-97AF-4E16-A8AF-4F0F3C9784BD}" type="slidenum">
              <a:rPr lang="en-US" smtClean="0">
                <a:latin typeface="Arial" panose="020B0604020202020204" pitchFamily="34" charset="0"/>
                <a:cs typeface="Arial" panose="020B0604020202020204" pitchFamily="34" charset="0"/>
              </a:rPr>
              <a:pPr/>
              <a:t>67</a:t>
            </a:fld>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DE0791AB-E7E1-4C7D-AB84-BA7CA2177243}"/>
              </a:ext>
            </a:extLst>
          </p:cNvPr>
          <p:cNvSpPr>
            <a:spLocks noGrp="1"/>
          </p:cNvSpPr>
          <p:nvPr>
            <p:ph sz="half" idx="1"/>
          </p:nvPr>
        </p:nvSpPr>
        <p:spPr>
          <a:xfrm>
            <a:off x="239259" y="2236058"/>
            <a:ext cx="8675914" cy="656842"/>
          </a:xfrm>
        </p:spPr>
        <p:txBody>
          <a:bodyPr/>
          <a:lstStyle/>
          <a:p>
            <a:r>
              <a:rPr lang="en-US" dirty="0">
                <a:latin typeface="Arial" panose="020B0604020202020204" pitchFamily="34" charset="0"/>
                <a:cs typeface="Arial" panose="020B0604020202020204" pitchFamily="34" charset="0"/>
              </a:rPr>
              <a:t>If you would like to receive continuing education credit for this activity, please visit:</a:t>
            </a:r>
          </a:p>
          <a:p>
            <a:r>
              <a:rPr lang="en-US" dirty="0"/>
              <a:t>amsus.cds.affinityced.com</a:t>
            </a: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B587AD2-9842-457F-85E1-220913EC5F8C}"/>
              </a:ext>
            </a:extLst>
          </p:cNvPr>
          <p:cNvSpPr>
            <a:spLocks noGrp="1"/>
          </p:cNvSpPr>
          <p:nvPr>
            <p:ph type="body" sz="quarter" idx="12"/>
          </p:nvPr>
        </p:nvSpPr>
        <p:spPr/>
        <p:txBody>
          <a:bodyPr/>
          <a:lstStyle/>
          <a:p>
            <a:r>
              <a:rPr lang="en-US" dirty="0"/>
              <a:t>How To Claim CE Credit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06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33244-DD48-E96B-9180-8DC711288164}"/>
              </a:ext>
            </a:extLst>
          </p:cNvPr>
          <p:cNvSpPr>
            <a:spLocks noGrp="1"/>
          </p:cNvSpPr>
          <p:nvPr>
            <p:ph type="sldNum" sz="quarter" idx="4"/>
          </p:nvPr>
        </p:nvSpPr>
        <p:spPr/>
        <p:txBody>
          <a:bodyPr/>
          <a:lstStyle/>
          <a:p>
            <a:fld id="{97B7737E-97AF-4E16-A8AF-4F0F3C9784BD}" type="slidenum">
              <a:rPr lang="en-US" smtClean="0"/>
              <a:pPr/>
              <a:t>7</a:t>
            </a:fld>
            <a:endParaRPr lang="en-US" dirty="0"/>
          </a:p>
        </p:txBody>
      </p:sp>
      <p:sp>
        <p:nvSpPr>
          <p:cNvPr id="3" name="Content Placeholder 2">
            <a:extLst>
              <a:ext uri="{FF2B5EF4-FFF2-40B4-BE49-F238E27FC236}">
                <a16:creationId xmlns:a16="http://schemas.microsoft.com/office/drawing/2014/main" id="{69E0181C-AEFF-A79F-45C9-EDF6B2347F64}"/>
              </a:ext>
            </a:extLst>
          </p:cNvPr>
          <p:cNvSpPr>
            <a:spLocks noGrp="1"/>
          </p:cNvSpPr>
          <p:nvPr>
            <p:ph sz="half" idx="1"/>
          </p:nvPr>
        </p:nvSpPr>
        <p:spPr>
          <a:xfrm>
            <a:off x="234043" y="1346298"/>
            <a:ext cx="8675914" cy="5384209"/>
          </a:xfrm>
        </p:spPr>
        <p:txBody>
          <a:bodyPr/>
          <a:lstStyle/>
          <a:p>
            <a:pPr marL="0" indent="0" algn="ctr">
              <a:buNone/>
            </a:pPr>
            <a:r>
              <a:rPr lang="en-US" sz="3200" dirty="0"/>
              <a:t>Reproductive Health</a:t>
            </a:r>
          </a:p>
          <a:p>
            <a:pPr marL="0" indent="0" algn="ctr">
              <a:buNone/>
            </a:pPr>
            <a:r>
              <a:rPr lang="en-US" sz="3200" dirty="0"/>
              <a:t>Maternal Health</a:t>
            </a:r>
          </a:p>
          <a:p>
            <a:pPr marL="0" indent="0" algn="ctr">
              <a:buNone/>
            </a:pPr>
            <a:r>
              <a:rPr lang="en-US" sz="3200" dirty="0"/>
              <a:t>Mental Health</a:t>
            </a:r>
          </a:p>
          <a:p>
            <a:pPr marL="0" indent="0" algn="ctr">
              <a:buNone/>
            </a:pPr>
            <a:r>
              <a:rPr lang="en-US" sz="3200" dirty="0"/>
              <a:t>Cardiovascular Health</a:t>
            </a:r>
          </a:p>
          <a:p>
            <a:pPr marL="0" indent="0" algn="ctr">
              <a:buNone/>
            </a:pPr>
            <a:r>
              <a:rPr lang="en-US" sz="3200" dirty="0"/>
              <a:t>Musculoskeletal Injuries</a:t>
            </a:r>
          </a:p>
          <a:p>
            <a:pPr marL="0" indent="0" algn="ctr">
              <a:buNone/>
            </a:pPr>
            <a:r>
              <a:rPr lang="en-US" sz="3200" dirty="0"/>
              <a:t>Interpersonal violence </a:t>
            </a:r>
          </a:p>
          <a:p>
            <a:pPr marL="0" indent="0" algn="ctr">
              <a:buNone/>
            </a:pPr>
            <a:r>
              <a:rPr lang="en-US" sz="3200" dirty="0"/>
              <a:t>Separation Health Assessment</a:t>
            </a:r>
            <a:endParaRPr lang="en-US" dirty="0"/>
          </a:p>
        </p:txBody>
      </p:sp>
      <p:sp>
        <p:nvSpPr>
          <p:cNvPr id="4" name="Text Placeholder 3">
            <a:extLst>
              <a:ext uri="{FF2B5EF4-FFF2-40B4-BE49-F238E27FC236}">
                <a16:creationId xmlns:a16="http://schemas.microsoft.com/office/drawing/2014/main" id="{58DC6F05-457F-CB60-8DEF-3F0B79EC2828}"/>
              </a:ext>
            </a:extLst>
          </p:cNvPr>
          <p:cNvSpPr>
            <a:spLocks noGrp="1"/>
          </p:cNvSpPr>
          <p:nvPr>
            <p:ph type="body" sz="quarter" idx="12"/>
          </p:nvPr>
        </p:nvSpPr>
        <p:spPr/>
        <p:txBody>
          <a:bodyPr/>
          <a:lstStyle/>
          <a:p>
            <a:r>
              <a:rPr lang="en-US" dirty="0"/>
              <a:t>Current Areas of Focus</a:t>
            </a:r>
          </a:p>
        </p:txBody>
      </p:sp>
    </p:spTree>
    <p:extLst>
      <p:ext uri="{BB962C8B-B14F-4D97-AF65-F5344CB8AC3E}">
        <p14:creationId xmlns:p14="http://schemas.microsoft.com/office/powerpoint/2010/main" val="193345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AC470A-C256-D324-0409-C95BFD87CB6F}"/>
              </a:ext>
            </a:extLst>
          </p:cNvPr>
          <p:cNvSpPr>
            <a:spLocks noGrp="1"/>
          </p:cNvSpPr>
          <p:nvPr>
            <p:ph type="sldNum" sz="quarter" idx="4"/>
          </p:nvPr>
        </p:nvSpPr>
        <p:spPr/>
        <p:txBody>
          <a:bodyPr/>
          <a:lstStyle/>
          <a:p>
            <a:fld id="{97B7737E-97AF-4E16-A8AF-4F0F3C9784BD}" type="slidenum">
              <a:rPr lang="en-US" smtClean="0"/>
              <a:pPr/>
              <a:t>8</a:t>
            </a:fld>
            <a:endParaRPr lang="en-US" dirty="0"/>
          </a:p>
        </p:txBody>
      </p:sp>
      <p:sp>
        <p:nvSpPr>
          <p:cNvPr id="3" name="Content Placeholder 2">
            <a:extLst>
              <a:ext uri="{FF2B5EF4-FFF2-40B4-BE49-F238E27FC236}">
                <a16:creationId xmlns:a16="http://schemas.microsoft.com/office/drawing/2014/main" id="{86B46C17-3A95-8F62-ED69-405FB679252A}"/>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Kimberly Lahm, LMFT</a:t>
            </a:r>
          </a:p>
          <a:p>
            <a:pPr marL="0" indent="0" algn="ctr">
              <a:buNone/>
            </a:pPr>
            <a:r>
              <a:rPr lang="en-US" dirty="0"/>
              <a:t>kimberly.r.lahm.civ@health.mil</a:t>
            </a:r>
          </a:p>
        </p:txBody>
      </p:sp>
      <p:sp>
        <p:nvSpPr>
          <p:cNvPr id="4" name="Text Placeholder 3">
            <a:extLst>
              <a:ext uri="{FF2B5EF4-FFF2-40B4-BE49-F238E27FC236}">
                <a16:creationId xmlns:a16="http://schemas.microsoft.com/office/drawing/2014/main" id="{7AEC780F-3278-8D27-7B60-8ECA07E475B3}"/>
              </a:ext>
            </a:extLst>
          </p:cNvPr>
          <p:cNvSpPr>
            <a:spLocks noGrp="1"/>
          </p:cNvSpPr>
          <p:nvPr>
            <p:ph type="body" sz="quarter" idx="12"/>
          </p:nvPr>
        </p:nvSpPr>
        <p:spPr/>
        <p:txBody>
          <a:bodyPr/>
          <a:lstStyle/>
          <a:p>
            <a:r>
              <a:rPr lang="en-US" dirty="0"/>
              <a:t>Contact Information</a:t>
            </a:r>
          </a:p>
        </p:txBody>
      </p:sp>
    </p:spTree>
    <p:extLst>
      <p:ext uri="{BB962C8B-B14F-4D97-AF65-F5344CB8AC3E}">
        <p14:creationId xmlns:p14="http://schemas.microsoft.com/office/powerpoint/2010/main" val="334364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Women's Health Panel: Improving Access and Delivery of Quality Health Care</a:t>
            </a:r>
          </a:p>
        </p:txBody>
      </p:sp>
      <p:sp>
        <p:nvSpPr>
          <p:cNvPr id="3" name="Subtitle 2"/>
          <p:cNvSpPr>
            <a:spLocks noGrp="1"/>
          </p:cNvSpPr>
          <p:nvPr>
            <p:ph type="subTitle" idx="1"/>
          </p:nvPr>
        </p:nvSpPr>
        <p:spPr/>
        <p:txBody>
          <a:bodyPr>
            <a:normAutofit fontScale="92500" lnSpcReduction="10000"/>
          </a:bodyPr>
          <a:lstStyle/>
          <a:p>
            <a:r>
              <a:rPr lang="en-US" dirty="0"/>
              <a:t>Ms. Theresa Hart, Program Manager</a:t>
            </a:r>
          </a:p>
          <a:p>
            <a:r>
              <a:rPr lang="en-US" dirty="0"/>
              <a:t>DHA Woman and Infant Clinical Community</a:t>
            </a:r>
          </a:p>
          <a:p>
            <a:r>
              <a:rPr lang="en-US" dirty="0"/>
              <a:t>February 2024</a:t>
            </a:r>
          </a:p>
          <a:p>
            <a:endParaRPr lang="en-US" dirty="0"/>
          </a:p>
        </p:txBody>
      </p:sp>
      <p:sp>
        <p:nvSpPr>
          <p:cNvPr id="4" name="TextBox 3">
            <a:extLst>
              <a:ext uri="{FF2B5EF4-FFF2-40B4-BE49-F238E27FC236}">
                <a16:creationId xmlns:a16="http://schemas.microsoft.com/office/drawing/2014/main" id="{A57AB8DD-7C99-144A-285D-9C749248C144}"/>
              </a:ext>
            </a:extLst>
          </p:cNvPr>
          <p:cNvSpPr txBox="1"/>
          <p:nvPr/>
        </p:nvSpPr>
        <p:spPr>
          <a:xfrm>
            <a:off x="3855297" y="990601"/>
            <a:ext cx="1141659" cy="276999"/>
          </a:xfrm>
          <a:prstGeom prst="rect">
            <a:avLst/>
          </a:prstGeom>
          <a:noFill/>
        </p:spPr>
        <p:txBody>
          <a:bodyPr wrap="none" rtlCol="0">
            <a:spAutoFit/>
          </a:bodyPr>
          <a:lstStyle/>
          <a:p>
            <a:pPr defTabSz="914400"/>
            <a:r>
              <a:rPr lang="en-US" sz="1200" b="1" dirty="0">
                <a:solidFill>
                  <a:srgbClr val="00B050"/>
                </a:solidFill>
                <a:latin typeface="Franklin Gothic Book" panose="020B0503020102020204"/>
              </a:rPr>
              <a:t>UNCLASSIFIED</a:t>
            </a:r>
            <a:endParaRPr lang="en-US" sz="1200" b="1" dirty="0">
              <a:solidFill>
                <a:srgbClr val="7030A0"/>
              </a:solidFill>
              <a:latin typeface="Franklin Gothic Book" panose="020B0503020102020204"/>
            </a:endParaRPr>
          </a:p>
        </p:txBody>
      </p:sp>
      <p:sp>
        <p:nvSpPr>
          <p:cNvPr id="9" name="Rectangle 8">
            <a:extLst>
              <a:ext uri="{FF2B5EF4-FFF2-40B4-BE49-F238E27FC236}">
                <a16:creationId xmlns:a16="http://schemas.microsoft.com/office/drawing/2014/main" id="{2B3869C1-CDFE-7C5C-4F27-E4E34B6E461C}"/>
              </a:ext>
            </a:extLst>
          </p:cNvPr>
          <p:cNvSpPr/>
          <p:nvPr/>
        </p:nvSpPr>
        <p:spPr>
          <a:xfrm>
            <a:off x="7010400" y="4495802"/>
            <a:ext cx="1905000" cy="91439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panose="020B0503020102020204"/>
            </a:endParaRPr>
          </a:p>
        </p:txBody>
      </p:sp>
      <p:sp>
        <p:nvSpPr>
          <p:cNvPr id="10" name="TextBox 4">
            <a:extLst>
              <a:ext uri="{FF2B5EF4-FFF2-40B4-BE49-F238E27FC236}">
                <a16:creationId xmlns:a16="http://schemas.microsoft.com/office/drawing/2014/main" id="{85AF8827-52D5-DBCF-F944-A0DF26297F21}"/>
              </a:ext>
            </a:extLst>
          </p:cNvPr>
          <p:cNvSpPr txBox="1"/>
          <p:nvPr/>
        </p:nvSpPr>
        <p:spPr>
          <a:xfrm>
            <a:off x="6986955" y="4488510"/>
            <a:ext cx="1189749"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283446"/>
                </a:solidFill>
                <a:latin typeface="Franklin Gothic Book" panose="020B0503020102020204"/>
              </a:rPr>
              <a:t>Controlled by: DHA</a:t>
            </a:r>
          </a:p>
        </p:txBody>
      </p:sp>
      <p:sp>
        <p:nvSpPr>
          <p:cNvPr id="11" name="TextBox 5">
            <a:extLst>
              <a:ext uri="{FF2B5EF4-FFF2-40B4-BE49-F238E27FC236}">
                <a16:creationId xmlns:a16="http://schemas.microsoft.com/office/drawing/2014/main" id="{C016796C-2A22-95B9-C561-1D39DE859361}"/>
              </a:ext>
            </a:extLst>
          </p:cNvPr>
          <p:cNvSpPr txBox="1"/>
          <p:nvPr/>
        </p:nvSpPr>
        <p:spPr>
          <a:xfrm>
            <a:off x="6986955" y="4717110"/>
            <a:ext cx="1620957"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283446"/>
                </a:solidFill>
                <a:latin typeface="Franklin Gothic Book" panose="020B0503020102020204"/>
              </a:rPr>
              <a:t>CUI Category: Unclassified</a:t>
            </a:r>
          </a:p>
        </p:txBody>
      </p:sp>
      <p:sp>
        <p:nvSpPr>
          <p:cNvPr id="12" name="TextBox 6">
            <a:extLst>
              <a:ext uri="{FF2B5EF4-FFF2-40B4-BE49-F238E27FC236}">
                <a16:creationId xmlns:a16="http://schemas.microsoft.com/office/drawing/2014/main" id="{9151F3B9-1E28-E20A-D18F-CF348D9C57EE}"/>
              </a:ext>
            </a:extLst>
          </p:cNvPr>
          <p:cNvSpPr txBox="1"/>
          <p:nvPr/>
        </p:nvSpPr>
        <p:spPr>
          <a:xfrm>
            <a:off x="6986955" y="4928089"/>
            <a:ext cx="1005403"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283446"/>
                </a:solidFill>
                <a:latin typeface="Franklin Gothic Book" panose="020B0503020102020204"/>
              </a:rPr>
              <a:t>LDC/DISTRO: A</a:t>
            </a:r>
          </a:p>
        </p:txBody>
      </p:sp>
      <p:sp>
        <p:nvSpPr>
          <p:cNvPr id="13" name="TextBox 7">
            <a:extLst>
              <a:ext uri="{FF2B5EF4-FFF2-40B4-BE49-F238E27FC236}">
                <a16:creationId xmlns:a16="http://schemas.microsoft.com/office/drawing/2014/main" id="{B75AFF5E-B687-B0C6-B13E-0D45FB1EAD0F}"/>
              </a:ext>
            </a:extLst>
          </p:cNvPr>
          <p:cNvSpPr txBox="1"/>
          <p:nvPr/>
        </p:nvSpPr>
        <p:spPr>
          <a:xfrm>
            <a:off x="6986954" y="5139068"/>
            <a:ext cx="1814920"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283446"/>
                </a:solidFill>
                <a:latin typeface="Franklin Gothic Book" panose="020B0503020102020204"/>
              </a:rPr>
              <a:t>POC: Ms. Hart, 571-216-7618</a:t>
            </a:r>
          </a:p>
        </p:txBody>
      </p:sp>
    </p:spTree>
    <p:extLst>
      <p:ext uri="{BB962C8B-B14F-4D97-AF65-F5344CB8AC3E}">
        <p14:creationId xmlns:p14="http://schemas.microsoft.com/office/powerpoint/2010/main" val="1314410729"/>
      </p:ext>
    </p:extLst>
  </p:cSld>
  <p:clrMapOvr>
    <a:masterClrMapping/>
  </p:clrMapOvr>
</p:sld>
</file>

<file path=ppt/theme/theme1.xml><?xml version="1.0" encoding="utf-8"?>
<a:theme xmlns:a="http://schemas.openxmlformats.org/drawingml/2006/main" name="Unclassified">
  <a:themeElements>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 Slide Template  -  Read-Only" id="{AE8C77FA-DE70-47E4-A6C6-9E39EA9C7819}" vid="{611AD3F1-74D6-455D-89A1-721C87805849}"/>
    </a:ext>
  </a:extLst>
</a:theme>
</file>

<file path=ppt/theme/theme2.xml><?xml version="1.0" encoding="utf-8"?>
<a:theme xmlns:a="http://schemas.openxmlformats.org/drawingml/2006/main" name="CUI">
  <a:themeElements>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 Slide Template  -  Read-Only" id="{AE8C77FA-DE70-47E4-A6C6-9E39EA9C7819}" vid="{F7426D11-6F88-4BE2-9CA5-C97ADC0913E3}"/>
    </a:ext>
  </a:extLst>
</a:theme>
</file>

<file path=ppt/theme/theme3.xml><?xml version="1.0" encoding="utf-8"?>
<a:theme xmlns:a="http://schemas.openxmlformats.org/drawingml/2006/main" name="CUI // DRAFT DELIBERATIVE // PRE-DECISIONAL // FOIA EXEMPT">
  <a:themeElements>
    <a:clrScheme name="Custom 1">
      <a:dk1>
        <a:srgbClr val="333333"/>
      </a:dk1>
      <a:lt1>
        <a:srgbClr val="FFFFFF"/>
      </a:lt1>
      <a:dk2>
        <a:srgbClr val="355E93"/>
      </a:dk2>
      <a:lt2>
        <a:srgbClr val="EBEFF5"/>
      </a:lt2>
      <a:accent1>
        <a:srgbClr val="AEBFD4"/>
      </a:accent1>
      <a:accent2>
        <a:srgbClr val="728FB4"/>
      </a:accent2>
      <a:accent3>
        <a:srgbClr val="254267"/>
      </a:accent3>
      <a:accent4>
        <a:srgbClr val="15263B"/>
      </a:accent4>
      <a:accent5>
        <a:srgbClr val="EBEBEB"/>
      </a:accent5>
      <a:accent6>
        <a:srgbClr val="ADADAD"/>
      </a:accent6>
      <a:hlink>
        <a:srgbClr val="0070C0"/>
      </a:hlink>
      <a:folHlink>
        <a:srgbClr val="355E93"/>
      </a:folHlink>
    </a:clrScheme>
    <a:fontScheme name="Lato">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 Slide Template  -  Read-Only" id="{AE8C77FA-DE70-47E4-A6C6-9E39EA9C7819}" vid="{AEE98FB9-BE52-4721-BB61-58A0C3A04BEA}"/>
    </a:ext>
  </a:extLst>
</a:theme>
</file>

<file path=ppt/theme/theme4.xml><?xml version="1.0" encoding="utf-8"?>
<a:theme xmlns:a="http://schemas.openxmlformats.org/drawingml/2006/main" name="11_STD KMC Template">
  <a:themeElements>
    <a:clrScheme name="BRAC_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AC_Presentation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RAC_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AC_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AC_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AC_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AC_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AC_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AC_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AC_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AC_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AC_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AC_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AC_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MSUS_Women's Health Panel_20231206 v1" id="{7588016B-528F-4F81-9AEE-B63993F08C66}" vid="{B042B898-1425-44F5-9706-CD95DD715820}"/>
    </a:ext>
  </a:extLst>
</a:theme>
</file>

<file path=ppt/theme/theme6.xml><?xml version="1.0" encoding="utf-8"?>
<a:theme xmlns:a="http://schemas.openxmlformats.org/drawingml/2006/main" name="1_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ustom 2">
      <a:dk1>
        <a:srgbClr val="283446"/>
      </a:dk1>
      <a:lt1>
        <a:sysClr val="window" lastClr="FFFFFF"/>
      </a:lt1>
      <a:dk2>
        <a:srgbClr val="3D4D69"/>
      </a:dk2>
      <a:lt2>
        <a:srgbClr val="BFC6D4"/>
      </a:lt2>
      <a:accent1>
        <a:srgbClr val="582831"/>
      </a:accent1>
      <a:accent2>
        <a:srgbClr val="6C82A7"/>
      </a:accent2>
      <a:accent3>
        <a:srgbClr val="283446"/>
      </a:accent3>
      <a:accent4>
        <a:srgbClr val="3D4D69"/>
      </a:accent4>
      <a:accent5>
        <a:srgbClr val="C4BD97"/>
      </a:accent5>
      <a:accent6>
        <a:srgbClr val="BFC6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bcc60b-506b-4ef3-9855-672da6bb1521" xsi:nil="true"/>
    <lcf76f155ced4ddcb4097134ff3c332f xmlns="b97c1a8e-5110-464a-816e-55fe5fabc99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7" ma:contentTypeDescription="Create a new document." ma:contentTypeScope="" ma:versionID="1f6186d6f72eb2e96b27b88ddbb9241c">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b025eb7bb66d08367cd7755f4ecf3ab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6E405-A46E-4AFC-BAC3-E499B863FA25}">
  <ds:schemaRefs>
    <ds:schemaRef ds:uri="http://schemas.openxmlformats.org/package/2006/metadata/core-properties"/>
    <ds:schemaRef ds:uri="http://purl.org/dc/terms/"/>
    <ds:schemaRef ds:uri="http://purl.org/dc/elements/1.1/"/>
    <ds:schemaRef ds:uri="http://www.w3.org/XML/1998/namespace"/>
    <ds:schemaRef ds:uri="96fe0889-b9fc-4ff8-89b7-5eb8121976e8"/>
    <ds:schemaRef ds:uri="http://schemas.microsoft.com/office/2006/documentManagement/types"/>
    <ds:schemaRef ds:uri="http://purl.org/dc/dcmityp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3545F5C-5CC4-45AD-BC23-67DE4E513FA8}">
  <ds:schemaRefs>
    <ds:schemaRef ds:uri="http://schemas.microsoft.com/sharepoint/v3/contenttype/forms"/>
  </ds:schemaRefs>
</ds:datastoreItem>
</file>

<file path=customXml/itemProps3.xml><?xml version="1.0" encoding="utf-8"?>
<ds:datastoreItem xmlns:ds="http://schemas.openxmlformats.org/officeDocument/2006/customXml" ds:itemID="{C52B5522-957A-4247-996B-158E8442D79F}"/>
</file>

<file path=docProps/app.xml><?xml version="1.0" encoding="utf-8"?>
<Properties xmlns="http://schemas.openxmlformats.org/officeDocument/2006/extended-properties" xmlns:vt="http://schemas.openxmlformats.org/officeDocument/2006/docPropsVTypes">
  <Template>PR Slide Template_Arial Font</Template>
  <TotalTime>101</TotalTime>
  <Words>6271</Words>
  <Application>Microsoft Office PowerPoint</Application>
  <PresentationFormat>On-screen Show (4:3)</PresentationFormat>
  <Paragraphs>752</Paragraphs>
  <Slides>67</Slides>
  <Notes>39</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67</vt:i4>
      </vt:variant>
    </vt:vector>
  </HeadingPairs>
  <TitlesOfParts>
    <vt:vector size="89" baseType="lpstr">
      <vt:lpstr>Arial</vt:lpstr>
      <vt:lpstr>Calibri</vt:lpstr>
      <vt:lpstr>Calibri Light</vt:lpstr>
      <vt:lpstr>Franklin Gothic</vt:lpstr>
      <vt:lpstr>Franklin Gothic Book</vt:lpstr>
      <vt:lpstr>Franklin Gothic Demi</vt:lpstr>
      <vt:lpstr>Franklin Gothic Medium</vt:lpstr>
      <vt:lpstr>Garamond</vt:lpstr>
      <vt:lpstr>Lato</vt:lpstr>
      <vt:lpstr>Lucida Sans Unicode</vt:lpstr>
      <vt:lpstr>PwC_Logo</vt:lpstr>
      <vt:lpstr>Segoe UI</vt:lpstr>
      <vt:lpstr>Söhne</vt:lpstr>
      <vt:lpstr>Times New Roman</vt:lpstr>
      <vt:lpstr>Wingdings</vt:lpstr>
      <vt:lpstr>Unclassified</vt:lpstr>
      <vt:lpstr>CUI</vt:lpstr>
      <vt:lpstr>CUI // DRAFT DELIBERATIVE // PRE-DECISIONAL // FOIA EXEMPT</vt:lpstr>
      <vt:lpstr>11_STD KMC Template</vt:lpstr>
      <vt:lpstr>Office Theme</vt:lpstr>
      <vt:lpstr>1_Office Theme</vt:lpstr>
      <vt:lpstr>2_Office Theme</vt:lpstr>
      <vt:lpstr>Gender-Inclusive Health Care: Meeting the Needs of Female Service Members</vt:lpstr>
      <vt:lpstr>PowerPoint Presentation</vt:lpstr>
      <vt:lpstr>PowerPoint Presentation</vt:lpstr>
      <vt:lpstr>Military Health System</vt:lpstr>
      <vt:lpstr>PowerPoint Presentation</vt:lpstr>
      <vt:lpstr>PowerPoint Presentation</vt:lpstr>
      <vt:lpstr>PowerPoint Presentation</vt:lpstr>
      <vt:lpstr>PowerPoint Presentation</vt:lpstr>
      <vt:lpstr>Women's Health Panel: Improving Access and Delivery of Quality Health Care</vt:lpstr>
      <vt:lpstr>Background</vt:lpstr>
      <vt:lpstr>Access and Delivery of Quality Health Care</vt:lpstr>
      <vt:lpstr>Women’s Health Initiatives</vt:lpstr>
      <vt:lpstr>Evolving Challenges</vt:lpstr>
      <vt:lpstr>References/Points of Contact </vt:lpstr>
      <vt:lpstr>Examples/Backup</vt:lpstr>
      <vt:lpstr>Walk-In Contraception Services</vt:lpstr>
      <vt:lpstr>Code Purple </vt:lpstr>
      <vt:lpstr>Postpartum Hemorrhage Bundle </vt:lpstr>
      <vt:lpstr>VA/DoD CPG for Management of Pregnancy</vt:lpstr>
      <vt:lpstr> Gender - Sensitive Care </vt:lpstr>
      <vt:lpstr>PowerPoint Presentation</vt:lpstr>
      <vt:lpstr>Learning Outcomes</vt:lpstr>
      <vt:lpstr>Agenda</vt:lpstr>
      <vt:lpstr>Women in the United States Military</vt:lpstr>
      <vt:lpstr>PowerPoint Presentation</vt:lpstr>
      <vt:lpstr>Gender Disparities</vt:lpstr>
      <vt:lpstr>Gender Disparities</vt:lpstr>
      <vt:lpstr>Gender Disparities</vt:lpstr>
      <vt:lpstr>Comparable Civilian Data</vt:lpstr>
      <vt:lpstr>Proportion of Service members disclosing sexual assault who are sexual minorities</vt:lpstr>
      <vt:lpstr>Proportion of Service members disclosing sexual assault who are sexual minorities</vt:lpstr>
      <vt:lpstr>Behavioral Health Disparities per Millennium Cohort study: PTSD and Depression</vt:lpstr>
      <vt:lpstr>Behavioral Health Disparities per Millennium Cohort study: PTSD and Depression</vt:lpstr>
      <vt:lpstr>Maternal Depression in the DoD</vt:lpstr>
      <vt:lpstr>DoD Efforts to Implement Gender Sensitive Care </vt:lpstr>
      <vt:lpstr>Reproductive Behavioral Health (RBH)</vt:lpstr>
      <vt:lpstr>RBH Consultation</vt:lpstr>
      <vt:lpstr>RBH Consultation Pilot Limitations</vt:lpstr>
      <vt:lpstr>RBH Consultation Pilot in DoD</vt:lpstr>
      <vt:lpstr>RBH DoD Pilot</vt:lpstr>
      <vt:lpstr>FY 2023 VA/DOD Women’s Mental Health Mini-Residency</vt:lpstr>
      <vt:lpstr>2024 DoD/VA Women’s Mental Health Mini-Residency (WMHMR)</vt:lpstr>
      <vt:lpstr>WMHMR Gender-Specific Content</vt:lpstr>
      <vt:lpstr>WMHMR Implementation</vt:lpstr>
      <vt:lpstr>Trauma-Informed Care: What is Trauma?</vt:lpstr>
      <vt:lpstr>Trauma-Informed Care: </vt:lpstr>
      <vt:lpstr>Relevant Policy and Guidance</vt:lpstr>
      <vt:lpstr>References </vt:lpstr>
      <vt:lpstr>Resources </vt:lpstr>
      <vt:lpstr>Resources 2</vt:lpstr>
      <vt:lpstr>Joint Commission Efforts to  Reduce Health Care Disparities</vt:lpstr>
      <vt:lpstr>The Military Women’s Health Research Program</vt:lpstr>
      <vt:lpstr>Disclaimer</vt:lpstr>
      <vt:lpstr>Background</vt:lpstr>
      <vt:lpstr>Military Women’s Unique Health Issues</vt:lpstr>
      <vt:lpstr>Military Women’s Research Program</vt:lpstr>
      <vt:lpstr>Current Status</vt:lpstr>
      <vt:lpstr>Functions to Achieve Mission</vt:lpstr>
      <vt:lpstr>FY 21 – FY 24</vt:lpstr>
      <vt:lpstr>PowerPoint Presentation</vt:lpstr>
      <vt:lpstr>FY 24 - 27</vt:lpstr>
      <vt:lpstr>PowerPoint Presentation</vt:lpstr>
      <vt:lpstr>FY 25 - 28</vt:lpstr>
      <vt:lpstr>National Defense Authorization Act for Fiscal Year 2022</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P&amp;R Slide Template</dc:title>
  <dc:creator>Hirata, Rosemarie M CIV OSD OUSD P-R (USA)</dc:creator>
  <cp:lastModifiedBy>Lori Lawrence</cp:lastModifiedBy>
  <cp:revision>8</cp:revision>
  <dcterms:created xsi:type="dcterms:W3CDTF">2023-09-25T16:08:01Z</dcterms:created>
  <dcterms:modified xsi:type="dcterms:W3CDTF">2023-12-27T14:50:51Z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0x0101004E8D398BABD7B14B8E6CF8EA13DAA0AC</vt:lpwstr>
  </property>
  <property fmtid="{D5CDD505-2E9C-101B-9397-08002B2CF9AE}" pid="3" name="MediaServiceImageTags">
    <vt:lpwstr/>
  </property>
</Properties>
</file>