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6"/>
  </p:notesMasterIdLst>
  <p:sldIdLst>
    <p:sldId id="270" r:id="rId5"/>
    <p:sldId id="258" r:id="rId6"/>
    <p:sldId id="259" r:id="rId7"/>
    <p:sldId id="261" r:id="rId8"/>
    <p:sldId id="316" r:id="rId9"/>
    <p:sldId id="317" r:id="rId10"/>
    <p:sldId id="290" r:id="rId11"/>
    <p:sldId id="318" r:id="rId12"/>
    <p:sldId id="271" r:id="rId13"/>
    <p:sldId id="273" r:id="rId14"/>
    <p:sldId id="296" r:id="rId15"/>
    <p:sldId id="298" r:id="rId16"/>
    <p:sldId id="297" r:id="rId17"/>
    <p:sldId id="319" r:id="rId18"/>
    <p:sldId id="320" r:id="rId19"/>
    <p:sldId id="321" r:id="rId20"/>
    <p:sldId id="322" r:id="rId21"/>
    <p:sldId id="323" r:id="rId22"/>
    <p:sldId id="324" r:id="rId23"/>
    <p:sldId id="326" r:id="rId24"/>
    <p:sldId id="327" r:id="rId25"/>
    <p:sldId id="328" r:id="rId26"/>
    <p:sldId id="329" r:id="rId27"/>
    <p:sldId id="330" r:id="rId28"/>
    <p:sldId id="331" r:id="rId29"/>
    <p:sldId id="332" r:id="rId30"/>
    <p:sldId id="333" r:id="rId31"/>
    <p:sldId id="334" r:id="rId32"/>
    <p:sldId id="335" r:id="rId33"/>
    <p:sldId id="266" r:id="rId34"/>
    <p:sldId id="26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29D283-A890-99C9-55F0-AD7FF84A3C92}" name="McKenna Fury" initials="MF" userId="S::mckenna.fury@dlhcorp.com::2bd3f050-6b42-4cc6-9956-58e2d016a13d" providerId="AD"/>
  <p188:author id="{4C2BE9FF-A200-6BF5-798E-8B148736E5B0}" name="Noah Wasserman" initials="NW" userId="S::noah.wasserman@dlhcorp.com::63f81d52-e528-4a63-b19b-1609e27f3c9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1837"/>
    <a:srgbClr val="031E2F"/>
    <a:srgbClr val="1F35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0FF03E-FC97-420D-AF4D-60EFFEB8F633}" v="3" dt="2024-02-02T22:14:41.8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5714" autoAdjust="0"/>
  </p:normalViewPr>
  <p:slideViewPr>
    <p:cSldViewPr snapToGrid="0">
      <p:cViewPr varScale="1">
        <p:scale>
          <a:sx n="56" d="100"/>
          <a:sy n="56" d="100"/>
        </p:scale>
        <p:origin x="1038"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C70E6-E142-1E42-9529-F6109FA3DA48}" type="datetimeFigureOut">
              <a:rPr lang="en-US" smtClean="0"/>
              <a:t>2/3/2024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DE4727-0745-A742-B78D-4CA4886C3958}" type="slidenum">
              <a:rPr lang="en-US" smtClean="0"/>
              <a:t>‹#›</a:t>
            </a:fld>
            <a:endParaRPr lang="en-US" dirty="0"/>
          </a:p>
        </p:txBody>
      </p:sp>
    </p:spTree>
    <p:extLst>
      <p:ext uri="{BB962C8B-B14F-4D97-AF65-F5344CB8AC3E}">
        <p14:creationId xmlns:p14="http://schemas.microsoft.com/office/powerpoint/2010/main" val="3859250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ncbi.nlm.nih.gov/pmc/articles/PMC8988272/#r12"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www.ncbi.nlm.nih.gov/pmc/articles/PMC8988272/#r14" TargetMode="External"/><Relationship Id="rId5" Type="http://schemas.openxmlformats.org/officeDocument/2006/relationships/hyperlink" Target="https://www.ncbi.nlm.nih.gov/pmc/articles/PMC8988272/#r9" TargetMode="External"/><Relationship Id="rId4" Type="http://schemas.openxmlformats.org/officeDocument/2006/relationships/hyperlink" Target="https://www.ncbi.nlm.nih.gov/pmc/articles/PMC8988272/#r13"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ncbi.nlm.nih.gov/pmc/articles/PMC8988272/#r44"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ncbi.nlm.nih.gov/pmc/articles/PMC8988272/#r45"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1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93DE4727-0745-A742-B78D-4CA4886C3958}" type="slidenum">
              <a:rPr lang="en-US" smtClean="0"/>
              <a:t>4</a:t>
            </a:fld>
            <a:endParaRPr lang="en-US" dirty="0"/>
          </a:p>
        </p:txBody>
      </p:sp>
    </p:spTree>
    <p:extLst>
      <p:ext uri="{BB962C8B-B14F-4D97-AF65-F5344CB8AC3E}">
        <p14:creationId xmlns:p14="http://schemas.microsoft.com/office/powerpoint/2010/main" val="153774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these data points trying to assess</a:t>
            </a:r>
          </a:p>
          <a:p>
            <a:r>
              <a:rPr lang="en-US" dirty="0"/>
              <a:t> The personal and family history, particularly of suicide attempts, plays a major role in assessing suicide risk. Personal history of suicide attempt is the most significant factor in the risk of death by suicide [2]. Patients with severe mental illness, in particular mood disorder, borderline personality disorder, and anorexia nervosa, are more likely to attempt suicide [3,4]. They are at higher risk of recurrence in the years following the first attempt [5]. Among patients who survived a suicide attempt, a study found that certain subgroups (alcohol consumption, personality disorder, and young age) were also more likely to attempt suicide again, and others were more likely to die by suicide after a first attempt (elderly patients) [6]. In clinical practice, particular attention must also be given to the period of discharge from the care services. The risk appears to be increased within the 2 weeks following discharge from the hospital [2].</a:t>
            </a:r>
          </a:p>
          <a:p>
            <a:endParaRPr lang="en-US" dirty="0"/>
          </a:p>
        </p:txBody>
      </p:sp>
      <p:sp>
        <p:nvSpPr>
          <p:cNvPr id="4" name="Slide Number Placeholder 3"/>
          <p:cNvSpPr>
            <a:spLocks noGrp="1"/>
          </p:cNvSpPr>
          <p:nvPr>
            <p:ph type="sldNum" sz="quarter" idx="5"/>
          </p:nvPr>
        </p:nvSpPr>
        <p:spPr/>
        <p:txBody>
          <a:bodyPr/>
          <a:lstStyle/>
          <a:p>
            <a:fld id="{93DE4727-0745-A742-B78D-4CA4886C3958}" type="slidenum">
              <a:rPr lang="en-US" smtClean="0"/>
              <a:t>20</a:t>
            </a:fld>
            <a:endParaRPr lang="en-US" dirty="0"/>
          </a:p>
        </p:txBody>
      </p:sp>
    </p:spTree>
    <p:extLst>
      <p:ext uri="{BB962C8B-B14F-4D97-AF65-F5344CB8AC3E}">
        <p14:creationId xmlns:p14="http://schemas.microsoft.com/office/powerpoint/2010/main" val="1289588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illustrative of the different cultural impact; data is different for different groups, cultures etc.</a:t>
            </a:r>
          </a:p>
        </p:txBody>
      </p:sp>
      <p:sp>
        <p:nvSpPr>
          <p:cNvPr id="4" name="Slide Number Placeholder 3"/>
          <p:cNvSpPr>
            <a:spLocks noGrp="1"/>
          </p:cNvSpPr>
          <p:nvPr>
            <p:ph type="sldNum" sz="quarter" idx="5"/>
          </p:nvPr>
        </p:nvSpPr>
        <p:spPr/>
        <p:txBody>
          <a:bodyPr/>
          <a:lstStyle/>
          <a:p>
            <a:fld id="{93DE4727-0745-A742-B78D-4CA4886C3958}" type="slidenum">
              <a:rPr lang="en-US" smtClean="0"/>
              <a:t>21</a:t>
            </a:fld>
            <a:endParaRPr lang="en-US" dirty="0"/>
          </a:p>
        </p:txBody>
      </p:sp>
    </p:spTree>
    <p:extLst>
      <p:ext uri="{BB962C8B-B14F-4D97-AF65-F5344CB8AC3E}">
        <p14:creationId xmlns:p14="http://schemas.microsoft.com/office/powerpoint/2010/main" val="917910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121"/>
                </a:solidFill>
                <a:effectLst/>
                <a:latin typeface="Cambria" panose="02040503050406030204" pitchFamily="18" charset="0"/>
              </a:rPr>
              <a:t>Artificial intelligence (AI) and machine learning (ML) have emerged as ways to improve risk detection [</a:t>
            </a:r>
            <a:r>
              <a:rPr lang="en-US" b="0" i="0" u="sng" dirty="0">
                <a:solidFill>
                  <a:srgbClr val="376FAA"/>
                </a:solidFill>
                <a:effectLst/>
                <a:latin typeface="Cambria" panose="02040503050406030204" pitchFamily="18" charset="0"/>
                <a:hlinkClick r:id="rId3"/>
              </a:rPr>
              <a:t>12</a:t>
            </a:r>
            <a:r>
              <a:rPr lang="en-US" b="0" i="0" dirty="0">
                <a:solidFill>
                  <a:srgbClr val="212121"/>
                </a:solidFill>
                <a:effectLst/>
                <a:latin typeface="Cambria" panose="02040503050406030204" pitchFamily="18" charset="0"/>
              </a:rPr>
              <a:t>]. These techniques require a large database (</a:t>
            </a:r>
            <a:r>
              <a:rPr lang="en-US" b="0" i="1" dirty="0">
                <a:solidFill>
                  <a:srgbClr val="212121"/>
                </a:solidFill>
                <a:effectLst/>
                <a:latin typeface="Cambria" panose="02040503050406030204" pitchFamily="18" charset="0"/>
              </a:rPr>
              <a:t>big data</a:t>
            </a:r>
            <a:r>
              <a:rPr lang="en-US" b="0" i="0" dirty="0">
                <a:solidFill>
                  <a:srgbClr val="212121"/>
                </a:solidFill>
                <a:effectLst/>
                <a:latin typeface="Cambria" panose="02040503050406030204" pitchFamily="18" charset="0"/>
              </a:rPr>
              <a:t>) to extract a patient’s profile or significant risk factors [</a:t>
            </a:r>
            <a:r>
              <a:rPr lang="en-US" b="0" i="0" u="sng" dirty="0">
                <a:solidFill>
                  <a:srgbClr val="376FAA"/>
                </a:solidFill>
                <a:effectLst/>
                <a:latin typeface="Cambria" panose="02040503050406030204" pitchFamily="18" charset="0"/>
                <a:hlinkClick r:id="rId4"/>
              </a:rPr>
              <a:t>13</a:t>
            </a:r>
            <a:r>
              <a:rPr lang="en-US" b="0" i="0" dirty="0">
                <a:solidFill>
                  <a:srgbClr val="212121"/>
                </a:solidFill>
                <a:effectLst/>
                <a:latin typeface="Cambria" panose="02040503050406030204" pitchFamily="18" charset="0"/>
              </a:rPr>
              <a:t>]. AI platforms can identify patterns in the dataset to generate risk algorithms and determine the effect of risk and protective factors on suicide [</a:t>
            </a:r>
            <a:r>
              <a:rPr lang="en-US" b="0" i="0" u="sng" dirty="0">
                <a:solidFill>
                  <a:srgbClr val="376FAA"/>
                </a:solidFill>
                <a:effectLst/>
                <a:latin typeface="Cambria" panose="02040503050406030204" pitchFamily="18" charset="0"/>
                <a:hlinkClick r:id="rId5"/>
              </a:rPr>
              <a:t>9</a:t>
            </a:r>
            <a:r>
              <a:rPr lang="en-US" b="0" i="0" dirty="0">
                <a:solidFill>
                  <a:srgbClr val="212121"/>
                </a:solidFill>
                <a:effectLst/>
                <a:latin typeface="Cambria" panose="02040503050406030204" pitchFamily="18" charset="0"/>
              </a:rPr>
              <a:t>]. AI has already been successfully applied to other medical disciplines (imagery, pathology, dermatology, etc.). In these disciplines, it is already faster than medical experts, with equivalent accuracy, for the diagnosis of certain pathologies. Although the diagnostic accuracy never reaches 100%, this technology combined with the skills of the clinician could greatly improve overall performance [</a:t>
            </a:r>
            <a:r>
              <a:rPr lang="en-US" b="0" i="0" u="sng" dirty="0">
                <a:solidFill>
                  <a:srgbClr val="376FAA"/>
                </a:solidFill>
                <a:effectLst/>
                <a:latin typeface="Cambria" panose="02040503050406030204" pitchFamily="18" charset="0"/>
                <a:hlinkClick r:id="rId6"/>
              </a:rPr>
              <a:t>14</a:t>
            </a:r>
            <a:r>
              <a:rPr lang="en-US" b="0" i="0" dirty="0">
                <a:solidFill>
                  <a:srgbClr val="212121"/>
                </a:solidFill>
                <a:effectLst/>
                <a:latin typeface="Cambria" panose="02040503050406030204" pitchFamily="18" charset="0"/>
              </a:rPr>
              <a:t>]. In psychiatry, AI could be used for diagnostic purposes, to support daily patient assessment or drug prescription. Beyond its medical value, AI could show a clear economical benefit [</a:t>
            </a:r>
            <a:r>
              <a:rPr lang="en-US" b="0" i="0" u="sng" dirty="0">
                <a:solidFill>
                  <a:srgbClr val="376FAA"/>
                </a:solidFill>
                <a:effectLst/>
                <a:latin typeface="Cambria" panose="02040503050406030204" pitchFamily="18" charset="0"/>
                <a:hlinkClick r:id="rId3"/>
              </a:rPr>
              <a:t>12</a:t>
            </a:r>
            <a:r>
              <a:rPr lang="en-US" b="0" i="0" dirty="0">
                <a:solidFill>
                  <a:srgbClr val="212121"/>
                </a:solidFill>
                <a:effectLst/>
                <a:latin typeface="Cambria" panose="02040503050406030204" pitchFamily="18" charset="0"/>
              </a:rPr>
              <a:t>]. It can improve outcomes. It can satisfy risk</a:t>
            </a:r>
          </a:p>
          <a:p>
            <a:endParaRPr lang="en-US" b="0" i="0" dirty="0">
              <a:solidFill>
                <a:srgbClr val="212121"/>
              </a:solidFill>
              <a:effectLst/>
              <a:latin typeface="Cambria" panose="02040503050406030204" pitchFamily="18" charset="0"/>
            </a:endParaRPr>
          </a:p>
          <a:p>
            <a:r>
              <a:rPr lang="en-US" b="0" i="0" dirty="0">
                <a:solidFill>
                  <a:srgbClr val="212121"/>
                </a:solidFill>
                <a:effectLst/>
                <a:latin typeface="Cambria" panose="02040503050406030204" pitchFamily="18" charset="0"/>
              </a:rPr>
              <a:t>AI Based Suicide Prediction or informing: Infer</a:t>
            </a:r>
          </a:p>
          <a:p>
            <a:r>
              <a:rPr lang="en-US" b="0" i="0" dirty="0">
                <a:solidFill>
                  <a:srgbClr val="212121"/>
                </a:solidFill>
                <a:effectLst/>
                <a:latin typeface="Cambria" panose="02040503050406030204" pitchFamily="18" charset="0"/>
              </a:rPr>
              <a:t>Facebook, (analyzes social media content such as words like “Goodbye”   Main text classifier  “Where are you??” Comment classifier then takes into account time of day, day of week, post type- scores that are ‘high enough’ the case will escalate to Facebook community operations which may result in calling police for a health and welfare. These symptoms are unscientific, no oversite, no standards, (these could be making things worse).</a:t>
            </a:r>
          </a:p>
          <a:p>
            <a:r>
              <a:rPr lang="en-US" b="0" i="0" dirty="0">
                <a:solidFill>
                  <a:srgbClr val="212121"/>
                </a:solidFill>
                <a:effectLst/>
                <a:latin typeface="Cambria" panose="02040503050406030204" pitchFamily="18" charset="0"/>
              </a:rPr>
              <a:t>Crisis text line, objective zero, Gaggle (marketed to school districts monitor millions of students; monitor text messages, emails and social activity for signs of harmful interactions and content; total surveylance0, GoGuardian  Bark (offers for free)--- all of these are making inferences </a:t>
            </a:r>
          </a:p>
          <a:p>
            <a:r>
              <a:rPr lang="en-US" b="0" i="0" dirty="0">
                <a:solidFill>
                  <a:srgbClr val="212121"/>
                </a:solidFill>
                <a:effectLst/>
                <a:latin typeface="Cambria" panose="02040503050406030204" pitchFamily="18" charset="0"/>
              </a:rPr>
              <a:t>If the product is free then you are the product</a:t>
            </a:r>
            <a:endParaRPr lang="en-US" dirty="0"/>
          </a:p>
        </p:txBody>
      </p:sp>
      <p:sp>
        <p:nvSpPr>
          <p:cNvPr id="4" name="Slide Number Placeholder 3"/>
          <p:cNvSpPr>
            <a:spLocks noGrp="1"/>
          </p:cNvSpPr>
          <p:nvPr>
            <p:ph type="sldNum" sz="quarter" idx="5"/>
          </p:nvPr>
        </p:nvSpPr>
        <p:spPr/>
        <p:txBody>
          <a:bodyPr/>
          <a:lstStyle/>
          <a:p>
            <a:fld id="{F0FD7480-3EAB-49BB-84AD-541CA66BEBA6}" type="slidenum">
              <a:rPr lang="en-US" smtClean="0"/>
              <a:t>22</a:t>
            </a:fld>
            <a:endParaRPr lang="en-US" dirty="0"/>
          </a:p>
        </p:txBody>
      </p:sp>
    </p:spTree>
    <p:extLst>
      <p:ext uri="{BB962C8B-B14F-4D97-AF65-F5344CB8AC3E}">
        <p14:creationId xmlns:p14="http://schemas.microsoft.com/office/powerpoint/2010/main" val="4250234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not predicting but informing or inferring</a:t>
            </a:r>
          </a:p>
          <a:p>
            <a:r>
              <a:rPr lang="en-US" dirty="0"/>
              <a:t>Important that this is the case (predicting useful in helping the clinician) Very valuable given to the provider</a:t>
            </a:r>
          </a:p>
          <a:p>
            <a:r>
              <a:rPr lang="en-US" dirty="0"/>
              <a:t>Use as a tool going to get back a list of factors that are associated with this person</a:t>
            </a:r>
          </a:p>
          <a:p>
            <a:r>
              <a:rPr lang="en-US" dirty="0"/>
              <a:t>ATLAS is an informative tool   It is used with a clinical input    it is not a predictive, plausible inference.</a:t>
            </a:r>
          </a:p>
          <a:p>
            <a:endParaRPr lang="en-US" dirty="0"/>
          </a:p>
          <a:p>
            <a:r>
              <a:rPr lang="en-US" dirty="0"/>
              <a:t>It is informing   TOOL Helping   Cutting edge that is informative and helpful.</a:t>
            </a:r>
          </a:p>
          <a:p>
            <a:r>
              <a:rPr lang="en-US" dirty="0"/>
              <a:t>Needs to be backed by resources and clinical guidelines </a:t>
            </a:r>
          </a:p>
          <a:p>
            <a:r>
              <a:rPr lang="en-US" dirty="0"/>
              <a:t>Build protocols to address the Atlas generating a high informative inference of suicidal behavior with interventions that make a difference.</a:t>
            </a:r>
          </a:p>
        </p:txBody>
      </p:sp>
      <p:sp>
        <p:nvSpPr>
          <p:cNvPr id="4" name="Slide Number Placeholder 3"/>
          <p:cNvSpPr>
            <a:spLocks noGrp="1"/>
          </p:cNvSpPr>
          <p:nvPr>
            <p:ph type="sldNum" sz="quarter" idx="5"/>
          </p:nvPr>
        </p:nvSpPr>
        <p:spPr/>
        <p:txBody>
          <a:bodyPr/>
          <a:lstStyle/>
          <a:p>
            <a:fld id="{93DE4727-0745-A742-B78D-4CA4886C3958}" type="slidenum">
              <a:rPr lang="en-US" smtClean="0"/>
              <a:t>23</a:t>
            </a:fld>
            <a:endParaRPr lang="en-US" dirty="0"/>
          </a:p>
        </p:txBody>
      </p:sp>
    </p:spTree>
    <p:extLst>
      <p:ext uri="{BB962C8B-B14F-4D97-AF65-F5344CB8AC3E}">
        <p14:creationId xmlns:p14="http://schemas.microsoft.com/office/powerpoint/2010/main" val="1519799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ts val="2000"/>
              </a:spcBef>
              <a:spcAft>
                <a:spcPts val="2000"/>
              </a:spcAft>
            </a:pPr>
            <a:r>
              <a:rPr lang="en-US" b="0" i="0" dirty="0">
                <a:solidFill>
                  <a:srgbClr val="212121"/>
                </a:solidFill>
                <a:effectLst/>
                <a:latin typeface="Cambria" panose="02040503050406030204" pitchFamily="18" charset="0"/>
              </a:rPr>
              <a:t>AI raises ethical concerns within the medical community [</a:t>
            </a:r>
            <a:r>
              <a:rPr lang="en-US" b="0" i="0" u="sng" dirty="0">
                <a:solidFill>
                  <a:srgbClr val="376FAA"/>
                </a:solidFill>
                <a:effectLst/>
                <a:latin typeface="Cambria" panose="02040503050406030204" pitchFamily="18" charset="0"/>
                <a:hlinkClick r:id="rId3"/>
              </a:rPr>
              <a:t>44</a:t>
            </a:r>
            <a:r>
              <a:rPr lang="en-US" b="0" i="0" dirty="0">
                <a:solidFill>
                  <a:srgbClr val="212121"/>
                </a:solidFill>
                <a:effectLst/>
                <a:latin typeface="Cambria" panose="02040503050406030204" pitchFamily="18" charset="0"/>
              </a:rPr>
              <a:t>,</a:t>
            </a:r>
            <a:r>
              <a:rPr lang="en-US" b="0" i="0" u="sng" dirty="0">
                <a:solidFill>
                  <a:srgbClr val="376FAA"/>
                </a:solidFill>
                <a:effectLst/>
                <a:latin typeface="Cambria" panose="02040503050406030204" pitchFamily="18" charset="0"/>
                <a:hlinkClick r:id="rId4"/>
              </a:rPr>
              <a:t>45</a:t>
            </a:r>
            <a:r>
              <a:rPr lang="en-US" b="0" i="0" dirty="0">
                <a:solidFill>
                  <a:srgbClr val="212121"/>
                </a:solidFill>
                <a:effectLst/>
                <a:latin typeface="Cambria" panose="02040503050406030204" pitchFamily="18" charset="0"/>
              </a:rPr>
              <a:t>], especially regarding the use of data, the place of the practitioner in care, and ethical and medico-legal responsibility.</a:t>
            </a:r>
          </a:p>
          <a:p>
            <a:pPr algn="l">
              <a:spcBef>
                <a:spcPts val="2000"/>
              </a:spcBef>
              <a:spcAft>
                <a:spcPts val="2000"/>
              </a:spcAft>
            </a:pPr>
            <a:r>
              <a:rPr lang="en-US" b="0" i="0" dirty="0">
                <a:solidFill>
                  <a:srgbClr val="212121"/>
                </a:solidFill>
                <a:effectLst/>
                <a:latin typeface="Cambria" panose="02040503050406030204" pitchFamily="18" charset="0"/>
              </a:rPr>
              <a:t>Patients’ data already have an important place in the assessment and management of suicidal behavior. Practitioners use patients’ data, such as their personal and familial history, their care history, their socio-demographic, and ethnical characteristics, to evaluate the risk of suicide attempt. AI can optimize the analysis of these data and thus yields a better efficiency. The application of AI to health data will require robust cyber security, as well as a clear legal framework.</a:t>
            </a:r>
          </a:p>
          <a:p>
            <a:pPr algn="l">
              <a:spcBef>
                <a:spcPts val="2000"/>
              </a:spcBef>
              <a:spcAft>
                <a:spcPts val="2000"/>
              </a:spcAft>
            </a:pPr>
            <a:r>
              <a:rPr lang="en-US" b="0" i="0" dirty="0">
                <a:solidFill>
                  <a:srgbClr val="212121"/>
                </a:solidFill>
                <a:effectLst/>
                <a:latin typeface="Cambria" panose="02040503050406030204" pitchFamily="18" charset="0"/>
              </a:rPr>
              <a:t>AI is complementary to the medical assessment and does not replace it. Optimal performance will probably be reached through the proper use of AI by the physician, with holistic patient care. The doctor–patient relationship will remain essential in patient care. AI could raise a responsibility problem. This question remains unresolved. AI could allow an information gain. The clinicians will have more elements to assess a situation and lead his management. It seems to us that the responsibility will always go to the clinician, once he is informed of the performance and limitations of this technology in precise clinical situations. The physician will then be able to organize personalized care. The medical profession is already proceeding in this way for other technologies used in medicine. Current data suggest an interesting performance of AI in suicide prevention and justify a more precise exploration of this tool.</a:t>
            </a:r>
          </a:p>
          <a:p>
            <a:endParaRPr lang="en-US" dirty="0"/>
          </a:p>
        </p:txBody>
      </p:sp>
      <p:sp>
        <p:nvSpPr>
          <p:cNvPr id="4" name="Slide Number Placeholder 3"/>
          <p:cNvSpPr>
            <a:spLocks noGrp="1"/>
          </p:cNvSpPr>
          <p:nvPr>
            <p:ph type="sldNum" sz="quarter" idx="5"/>
          </p:nvPr>
        </p:nvSpPr>
        <p:spPr/>
        <p:txBody>
          <a:bodyPr/>
          <a:lstStyle/>
          <a:p>
            <a:fld id="{F0FD7480-3EAB-49BB-84AD-541CA66BEBA6}" type="slidenum">
              <a:rPr lang="en-US" smtClean="0"/>
              <a:t>24</a:t>
            </a:fld>
            <a:endParaRPr lang="en-US" dirty="0"/>
          </a:p>
        </p:txBody>
      </p:sp>
    </p:spTree>
    <p:extLst>
      <p:ext uri="{BB962C8B-B14F-4D97-AF65-F5344CB8AC3E}">
        <p14:creationId xmlns:p14="http://schemas.microsoft.com/office/powerpoint/2010/main" val="1867475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 Based Suicide Prediction or informing: Infer</a:t>
            </a:r>
          </a:p>
          <a:p>
            <a:r>
              <a:rPr lang="en-US" dirty="0"/>
              <a:t>Facebook, (analyzes social media content such as words like “Goodbye”   Main text classifier  “Where are you??” Comment classifier then takes into account time of day, day of week, post type- scores that are ‘high enough’ the case will escalate to Facebook community operations which may result in calling police for a health and welfare. These symptoms are unscientific, no oversite, no standards, (these could be making things worse).</a:t>
            </a:r>
          </a:p>
          <a:p>
            <a:r>
              <a:rPr lang="en-US" dirty="0"/>
              <a:t>Crisis text line, objective zero, Gaggle (marketed to school districts monitor millions of students; monitor text messages, emails and social activity for signs of harmful interactions and content; total surveylance0, GoGuardian  Bark (offers for free)--- all of these are making inferences </a:t>
            </a:r>
          </a:p>
          <a:p>
            <a:r>
              <a:rPr lang="en-US" dirty="0"/>
              <a:t>If the product is free then you are the product</a:t>
            </a:r>
          </a:p>
          <a:p>
            <a:endParaRPr lang="en-US" dirty="0"/>
          </a:p>
        </p:txBody>
      </p:sp>
      <p:sp>
        <p:nvSpPr>
          <p:cNvPr id="4" name="Slide Number Placeholder 3"/>
          <p:cNvSpPr>
            <a:spLocks noGrp="1"/>
          </p:cNvSpPr>
          <p:nvPr>
            <p:ph type="sldNum" sz="quarter" idx="5"/>
          </p:nvPr>
        </p:nvSpPr>
        <p:spPr/>
        <p:txBody>
          <a:bodyPr/>
          <a:lstStyle/>
          <a:p>
            <a:fld id="{93DE4727-0745-A742-B78D-4CA4886C3958}" type="slidenum">
              <a:rPr lang="en-US" smtClean="0"/>
              <a:t>26</a:t>
            </a:fld>
            <a:endParaRPr lang="en-US" dirty="0"/>
          </a:p>
        </p:txBody>
      </p:sp>
    </p:spTree>
    <p:extLst>
      <p:ext uri="{BB962C8B-B14F-4D97-AF65-F5344CB8AC3E}">
        <p14:creationId xmlns:p14="http://schemas.microsoft.com/office/powerpoint/2010/main" val="390518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 raises ethical concerns within the medical community [44,45], especially regarding the use of data, the place of the practitioner in care, and ethical and medico-legal responsibility.</a:t>
            </a:r>
          </a:p>
          <a:p>
            <a:r>
              <a:rPr lang="en-US" dirty="0"/>
              <a:t>Patients’ data already have an important place in the assessment and management of suicidal behavior. Practitioners use patients’ data, such as their personal and familial history, their care history, their socio-demographic, and ethnical characteristics, to evaluate the risk of suicide attempt. AI can optimize the analysis of these data and thus yields a better efficiency. The application of AI to health data will require robust cyber security, as well as a clear legal framework.</a:t>
            </a:r>
          </a:p>
          <a:p>
            <a:r>
              <a:rPr lang="en-US" dirty="0"/>
              <a:t>AI is complementary to the medical assessment and does not replace it. Optimal performance will probably be reached through the proper use of AI by the physician, with holistic patient care. The doctor–patient relationship will remain essential in patient care. AI could raise a responsibility problem. This question remains unresolved. AI could allow an information gain. </a:t>
            </a:r>
          </a:p>
        </p:txBody>
      </p:sp>
      <p:sp>
        <p:nvSpPr>
          <p:cNvPr id="4" name="Slide Number Placeholder 3"/>
          <p:cNvSpPr>
            <a:spLocks noGrp="1"/>
          </p:cNvSpPr>
          <p:nvPr>
            <p:ph type="sldNum" sz="quarter" idx="5"/>
          </p:nvPr>
        </p:nvSpPr>
        <p:spPr/>
        <p:txBody>
          <a:bodyPr/>
          <a:lstStyle/>
          <a:p>
            <a:fld id="{F0FD7480-3EAB-49BB-84AD-541CA66BEBA6}" type="slidenum">
              <a:rPr lang="en-US" smtClean="0"/>
              <a:t>27</a:t>
            </a:fld>
            <a:endParaRPr lang="en-US" dirty="0"/>
          </a:p>
        </p:txBody>
      </p:sp>
    </p:spTree>
    <p:extLst>
      <p:ext uri="{BB962C8B-B14F-4D97-AF65-F5344CB8AC3E}">
        <p14:creationId xmlns:p14="http://schemas.microsoft.com/office/powerpoint/2010/main" val="4247035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Mason Marks Copyright 2020 Institute for technology in Psychiatry McLean Hospital</a:t>
            </a:r>
          </a:p>
        </p:txBody>
      </p:sp>
      <p:sp>
        <p:nvSpPr>
          <p:cNvPr id="4" name="Slide Number Placeholder 3"/>
          <p:cNvSpPr>
            <a:spLocks noGrp="1"/>
          </p:cNvSpPr>
          <p:nvPr>
            <p:ph type="sldNum" sz="quarter" idx="5"/>
          </p:nvPr>
        </p:nvSpPr>
        <p:spPr/>
        <p:txBody>
          <a:bodyPr/>
          <a:lstStyle/>
          <a:p>
            <a:fld id="{93DE4727-0745-A742-B78D-4CA4886C3958}" type="slidenum">
              <a:rPr lang="en-US" smtClean="0"/>
              <a:t>28</a:t>
            </a:fld>
            <a:endParaRPr lang="en-US" dirty="0"/>
          </a:p>
        </p:txBody>
      </p:sp>
    </p:spTree>
    <p:extLst>
      <p:ext uri="{BB962C8B-B14F-4D97-AF65-F5344CB8AC3E}">
        <p14:creationId xmlns:p14="http://schemas.microsoft.com/office/powerpoint/2010/main" val="3791901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clinicians will have more elements to assess a situation and lead his management. It seems to us that the responsibility will always go to the clinician, once he is informed of the performance and limitations of this technology in precise clinical situations. The physician will then be able to organize personalized care. The medical profession is already proceeding in this way for other technologies used in medicine. Current data suggest an interesting performance of AI in suicide prevention and justify a more precise exploration of this tool.</a:t>
            </a:r>
          </a:p>
          <a:p>
            <a:endParaRPr lang="en-US" dirty="0"/>
          </a:p>
          <a:p>
            <a:r>
              <a:rPr lang="en-US" dirty="0"/>
              <a:t>Inferring</a:t>
            </a:r>
          </a:p>
        </p:txBody>
      </p:sp>
      <p:sp>
        <p:nvSpPr>
          <p:cNvPr id="4" name="Slide Number Placeholder 3"/>
          <p:cNvSpPr>
            <a:spLocks noGrp="1"/>
          </p:cNvSpPr>
          <p:nvPr>
            <p:ph type="sldNum" sz="quarter" idx="5"/>
          </p:nvPr>
        </p:nvSpPr>
        <p:spPr/>
        <p:txBody>
          <a:bodyPr/>
          <a:lstStyle/>
          <a:p>
            <a:fld id="{F0FD7480-3EAB-49BB-84AD-541CA66BEBA6}" type="slidenum">
              <a:rPr lang="en-US" smtClean="0"/>
              <a:t>29</a:t>
            </a:fld>
            <a:endParaRPr lang="en-US" dirty="0"/>
          </a:p>
        </p:txBody>
      </p:sp>
    </p:spTree>
    <p:extLst>
      <p:ext uri="{BB962C8B-B14F-4D97-AF65-F5344CB8AC3E}">
        <p14:creationId xmlns:p14="http://schemas.microsoft.com/office/powerpoint/2010/main" val="2957901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DE4727-0745-A742-B78D-4CA4886C3958}" type="slidenum">
              <a:rPr lang="en-US" smtClean="0"/>
              <a:t>5</a:t>
            </a:fld>
            <a:endParaRPr lang="en-US" dirty="0"/>
          </a:p>
        </p:txBody>
      </p:sp>
    </p:spTree>
    <p:extLst>
      <p:ext uri="{BB962C8B-B14F-4D97-AF65-F5344CB8AC3E}">
        <p14:creationId xmlns:p14="http://schemas.microsoft.com/office/powerpoint/2010/main" val="722206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DE4727-0745-A742-B78D-4CA4886C3958}" type="slidenum">
              <a:rPr lang="en-US" smtClean="0"/>
              <a:t>6</a:t>
            </a:fld>
            <a:endParaRPr lang="en-US" dirty="0"/>
          </a:p>
        </p:txBody>
      </p:sp>
    </p:spTree>
    <p:extLst>
      <p:ext uri="{BB962C8B-B14F-4D97-AF65-F5344CB8AC3E}">
        <p14:creationId xmlns:p14="http://schemas.microsoft.com/office/powerpoint/2010/main" val="306044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DE4727-0745-A742-B78D-4CA4886C3958}" type="slidenum">
              <a:rPr lang="en-US" smtClean="0"/>
              <a:t>7</a:t>
            </a:fld>
            <a:endParaRPr lang="en-US" dirty="0"/>
          </a:p>
        </p:txBody>
      </p:sp>
    </p:spTree>
    <p:extLst>
      <p:ext uri="{BB962C8B-B14F-4D97-AF65-F5344CB8AC3E}">
        <p14:creationId xmlns:p14="http://schemas.microsoft.com/office/powerpoint/2010/main" val="2744000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DE4727-0745-A742-B78D-4CA4886C3958}" type="slidenum">
              <a:rPr lang="en-US" smtClean="0"/>
              <a:t>8</a:t>
            </a:fld>
            <a:endParaRPr lang="en-US" dirty="0"/>
          </a:p>
        </p:txBody>
      </p:sp>
    </p:spTree>
    <p:extLst>
      <p:ext uri="{BB962C8B-B14F-4D97-AF65-F5344CB8AC3E}">
        <p14:creationId xmlns:p14="http://schemas.microsoft.com/office/powerpoint/2010/main" val="1057150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 Health Concern of significant Magnitude Over one in every 100 deaths 1.3% is the result of suicide.</a:t>
            </a:r>
          </a:p>
          <a:p>
            <a:r>
              <a:rPr lang="en-US" dirty="0"/>
              <a:t>          Mortality from Suicide: 700,000 deaths per year    worldwide</a:t>
            </a:r>
          </a:p>
          <a:p>
            <a:r>
              <a:rPr lang="en-US" dirty="0"/>
              <a:t>The suicide rate is more than twice as high for men than women, and more than half of all suicide deaths occur before the age of 50.</a:t>
            </a:r>
          </a:p>
          <a:p>
            <a:r>
              <a:rPr lang="en-US" dirty="0"/>
              <a:t>          Those surviving a suicide attempt 33% come to Emergency Department</a:t>
            </a:r>
          </a:p>
          <a:p>
            <a:r>
              <a:rPr lang="en-US" dirty="0"/>
              <a:t>Suicide and suicidal behavior are a public health concern. Among people surviving a suicide attempt, about one-third come to the emergency department for help [2]. </a:t>
            </a:r>
          </a:p>
          <a:p>
            <a:endParaRPr lang="en-US" dirty="0"/>
          </a:p>
        </p:txBody>
      </p:sp>
      <p:sp>
        <p:nvSpPr>
          <p:cNvPr id="4" name="Slide Number Placeholder 3"/>
          <p:cNvSpPr>
            <a:spLocks noGrp="1"/>
          </p:cNvSpPr>
          <p:nvPr>
            <p:ph type="sldNum" sz="quarter" idx="5"/>
          </p:nvPr>
        </p:nvSpPr>
        <p:spPr/>
        <p:txBody>
          <a:bodyPr/>
          <a:lstStyle/>
          <a:p>
            <a:fld id="{93DE4727-0745-A742-B78D-4CA4886C3958}" type="slidenum">
              <a:rPr lang="en-US" smtClean="0"/>
              <a:t>15</a:t>
            </a:fld>
            <a:endParaRPr lang="en-US" dirty="0"/>
          </a:p>
        </p:txBody>
      </p:sp>
    </p:spTree>
    <p:extLst>
      <p:ext uri="{BB962C8B-B14F-4D97-AF65-F5344CB8AC3E}">
        <p14:creationId xmlns:p14="http://schemas.microsoft.com/office/powerpoint/2010/main" val="3918472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1999 US suicide rates increased about 35% until 2018</a:t>
            </a:r>
          </a:p>
          <a:p>
            <a:r>
              <a:rPr lang="en-US" dirty="0"/>
              <a:t>Since 1999 US drug overdose death rates increased 350% resulting in 70,000 deaths in 2019</a:t>
            </a:r>
            <a:br>
              <a:rPr lang="en-US" dirty="0"/>
            </a:br>
            <a:endParaRPr lang="en-US" dirty="0"/>
          </a:p>
          <a:p>
            <a:r>
              <a:rPr lang="en-US" dirty="0"/>
              <a:t>Military suicides up as much as 20% in COVID era 2020</a:t>
            </a:r>
          </a:p>
          <a:p>
            <a:endParaRPr lang="en-US" dirty="0"/>
          </a:p>
        </p:txBody>
      </p:sp>
      <p:sp>
        <p:nvSpPr>
          <p:cNvPr id="4" name="Slide Number Placeholder 3"/>
          <p:cNvSpPr>
            <a:spLocks noGrp="1"/>
          </p:cNvSpPr>
          <p:nvPr>
            <p:ph type="sldNum" sz="quarter" idx="5"/>
          </p:nvPr>
        </p:nvSpPr>
        <p:spPr/>
        <p:txBody>
          <a:bodyPr/>
          <a:lstStyle/>
          <a:p>
            <a:fld id="{93DE4727-0745-A742-B78D-4CA4886C3958}" type="slidenum">
              <a:rPr lang="en-US" smtClean="0"/>
              <a:t>16</a:t>
            </a:fld>
            <a:endParaRPr lang="en-US" dirty="0"/>
          </a:p>
        </p:txBody>
      </p:sp>
    </p:spTree>
    <p:extLst>
      <p:ext uri="{BB962C8B-B14F-4D97-AF65-F5344CB8AC3E}">
        <p14:creationId xmlns:p14="http://schemas.microsoft.com/office/powerpoint/2010/main" val="3101957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Among people surviving a suicide attempt, about one-third come to the emergency department for help [2]. </a:t>
            </a:r>
          </a:p>
        </p:txBody>
      </p:sp>
      <p:sp>
        <p:nvSpPr>
          <p:cNvPr id="4" name="Slide Number Placeholder 3"/>
          <p:cNvSpPr>
            <a:spLocks noGrp="1"/>
          </p:cNvSpPr>
          <p:nvPr>
            <p:ph type="sldNum" sz="quarter" idx="5"/>
          </p:nvPr>
        </p:nvSpPr>
        <p:spPr/>
        <p:txBody>
          <a:bodyPr/>
          <a:lstStyle/>
          <a:p>
            <a:fld id="{93DE4727-0745-A742-B78D-4CA4886C3958}" type="slidenum">
              <a:rPr lang="en-US" smtClean="0"/>
              <a:t>17</a:t>
            </a:fld>
            <a:endParaRPr lang="en-US" dirty="0"/>
          </a:p>
        </p:txBody>
      </p:sp>
    </p:spTree>
    <p:extLst>
      <p:ext uri="{BB962C8B-B14F-4D97-AF65-F5344CB8AC3E}">
        <p14:creationId xmlns:p14="http://schemas.microsoft.com/office/powerpoint/2010/main" val="3659019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Suicide risk assessment of these patients is a daily challenge in psychiatric practice. The personal and family history, particularly of suicide attempts, plays a major role in assessing suicide risk. Personal history of suicide attempt is the most significant factor in the risk of death by suicide [2]. Patients with severe mental illness, in particular mood disorder, borderline personality disorder, and anorexia nervosa, are more likely to attempt suicide [3,4]. They are at higher risk of recurrence in the years following the first attempt [5]. Among patients who survived a suicide attempt, a study found that certain subgroups (alcohol consumption, personality disorder, and young age) were also more likely to attempt suicide again, and others were more likely to die by suicide after a first attempt (elderly patients) [6]. In clinical practice, particular attention must also be given to the period of discharge from the care services. The risk appears to be increased within the 2 weeks following discharge from the hospital [2].</a:t>
            </a:r>
          </a:p>
          <a:p>
            <a:endParaRPr lang="en-US" dirty="0"/>
          </a:p>
        </p:txBody>
      </p:sp>
      <p:sp>
        <p:nvSpPr>
          <p:cNvPr id="4" name="Slide Number Placeholder 3"/>
          <p:cNvSpPr>
            <a:spLocks noGrp="1"/>
          </p:cNvSpPr>
          <p:nvPr>
            <p:ph type="sldNum" sz="quarter" idx="5"/>
          </p:nvPr>
        </p:nvSpPr>
        <p:spPr/>
        <p:txBody>
          <a:bodyPr/>
          <a:lstStyle/>
          <a:p>
            <a:fld id="{93DE4727-0745-A742-B78D-4CA4886C3958}" type="slidenum">
              <a:rPr lang="en-US" smtClean="0"/>
              <a:t>19</a:t>
            </a:fld>
            <a:endParaRPr lang="en-US" dirty="0"/>
          </a:p>
        </p:txBody>
      </p:sp>
    </p:spTree>
    <p:extLst>
      <p:ext uri="{BB962C8B-B14F-4D97-AF65-F5344CB8AC3E}">
        <p14:creationId xmlns:p14="http://schemas.microsoft.com/office/powerpoint/2010/main" val="3006074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7A68188A-A0D0-BB7F-6695-9158ACE8BBD3}"/>
              </a:ext>
            </a:extLst>
          </p:cNvPr>
          <p:cNvSpPr>
            <a:spLocks noGrp="1"/>
          </p:cNvSpPr>
          <p:nvPr>
            <p:ph type="body" sz="quarter" idx="10" hasCustomPrompt="1"/>
          </p:nvPr>
        </p:nvSpPr>
        <p:spPr>
          <a:xfrm>
            <a:off x="872358" y="4228263"/>
            <a:ext cx="1433524" cy="358237"/>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dirty="0"/>
              <a:t>MM.DD.24</a:t>
            </a:r>
          </a:p>
        </p:txBody>
      </p:sp>
      <p:sp>
        <p:nvSpPr>
          <p:cNvPr id="3" name="Subtitle 2">
            <a:extLst>
              <a:ext uri="{FF2B5EF4-FFF2-40B4-BE49-F238E27FC236}">
                <a16:creationId xmlns:a16="http://schemas.microsoft.com/office/drawing/2014/main" id="{907C8CC7-4327-27EF-4BF4-D3B634D024E0}"/>
              </a:ext>
            </a:extLst>
          </p:cNvPr>
          <p:cNvSpPr>
            <a:spLocks noGrp="1"/>
          </p:cNvSpPr>
          <p:nvPr>
            <p:ph type="subTitle" idx="1"/>
          </p:nvPr>
        </p:nvSpPr>
        <p:spPr>
          <a:xfrm>
            <a:off x="872358" y="5383090"/>
            <a:ext cx="3680592" cy="358236"/>
          </a:xfrm>
        </p:spPr>
        <p:txBody>
          <a:bodyPr>
            <a:normAutofit/>
          </a:bodyPr>
          <a:lstStyle>
            <a:lvl1pPr marL="0" indent="0" algn="l">
              <a:buNone/>
              <a:defRPr sz="25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a:extLst>
              <a:ext uri="{FF2B5EF4-FFF2-40B4-BE49-F238E27FC236}">
                <a16:creationId xmlns:a16="http://schemas.microsoft.com/office/drawing/2014/main" id="{8C22FD60-21E7-1103-3AFC-F772C1D3DE44}"/>
              </a:ext>
            </a:extLst>
          </p:cNvPr>
          <p:cNvSpPr>
            <a:spLocks noGrp="1"/>
          </p:cNvSpPr>
          <p:nvPr>
            <p:ph type="ctrTitle" hasCustomPrompt="1"/>
          </p:nvPr>
        </p:nvSpPr>
        <p:spPr>
          <a:xfrm>
            <a:off x="872358" y="3036944"/>
            <a:ext cx="5614117" cy="923330"/>
          </a:xfrm>
        </p:spPr>
        <p:txBody>
          <a:bodyPr anchor="b">
            <a:normAutofit/>
          </a:bodyPr>
          <a:lstStyle>
            <a:lvl1pPr algn="l">
              <a:defRPr sz="5400" b="1">
                <a:latin typeface="Arial" panose="020B0604020202020204" pitchFamily="34" charset="0"/>
                <a:cs typeface="Arial" panose="020B0604020202020204" pitchFamily="34" charset="0"/>
              </a:defRPr>
            </a:lvl1pPr>
          </a:lstStyle>
          <a:p>
            <a:r>
              <a:rPr lang="en-US" dirty="0"/>
              <a:t>Main Headline</a:t>
            </a:r>
          </a:p>
        </p:txBody>
      </p:sp>
    </p:spTree>
    <p:extLst>
      <p:ext uri="{BB962C8B-B14F-4D97-AF65-F5344CB8AC3E}">
        <p14:creationId xmlns:p14="http://schemas.microsoft.com/office/powerpoint/2010/main" val="608766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go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957E2D0-F318-9AB8-789A-9B7464581F72}"/>
              </a:ext>
            </a:extLst>
          </p:cNvPr>
          <p:cNvSpPr txBox="1"/>
          <p:nvPr userDrawn="1"/>
        </p:nvSpPr>
        <p:spPr>
          <a:xfrm>
            <a:off x="8635943" y="6565423"/>
            <a:ext cx="3504301" cy="200055"/>
          </a:xfrm>
          <a:prstGeom prst="rect">
            <a:avLst/>
          </a:prstGeom>
          <a:noFill/>
        </p:spPr>
        <p:txBody>
          <a:bodyPr wrap="square" rtlCol="0">
            <a:spAutoFit/>
          </a:bodyPr>
          <a:lstStyle/>
          <a:p>
            <a:pPr algn="r"/>
            <a:r>
              <a:rPr lang="en-US" sz="700" dirty="0">
                <a:solidFill>
                  <a:schemeClr val="tx1"/>
                </a:solidFill>
              </a:rPr>
              <a:t>© Copyright 2024 DLH Holdings Corp. All Rights Reserved. </a:t>
            </a:r>
            <a:r>
              <a:rPr lang="en-US" sz="700" dirty="0">
                <a:solidFill>
                  <a:schemeClr val="accent3"/>
                </a:solidFill>
              </a:rPr>
              <a:t>◀</a:t>
            </a:r>
            <a:r>
              <a:rPr lang="en-US" sz="700" dirty="0">
                <a:solidFill>
                  <a:schemeClr val="tx1"/>
                </a:solidFill>
              </a:rPr>
              <a:t> </a:t>
            </a:r>
            <a:fld id="{3C970E1A-FE8E-4524-B5A9-50085C617063}" type="slidenum">
              <a:rPr lang="en-US" sz="700" smtClean="0">
                <a:solidFill>
                  <a:schemeClr val="tx1"/>
                </a:solidFill>
              </a:rPr>
              <a:pPr algn="r"/>
              <a:t>‹#›</a:t>
            </a:fld>
            <a:endParaRPr lang="en-US" sz="700" dirty="0">
              <a:solidFill>
                <a:schemeClr val="tx1"/>
              </a:solidFill>
            </a:endParaRPr>
          </a:p>
        </p:txBody>
      </p:sp>
    </p:spTree>
    <p:extLst>
      <p:ext uri="{BB962C8B-B14F-4D97-AF65-F5344CB8AC3E}">
        <p14:creationId xmlns:p14="http://schemas.microsoft.com/office/powerpoint/2010/main" val="2912281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ntent Box with Large Blue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FC1EC102-3784-D080-BEEA-205C978400AA}"/>
              </a:ext>
            </a:extLst>
          </p:cNvPr>
          <p:cNvSpPr>
            <a:spLocks noGrp="1"/>
          </p:cNvSpPr>
          <p:nvPr>
            <p:ph type="body" sz="quarter" idx="12" hasCustomPrompt="1"/>
          </p:nvPr>
        </p:nvSpPr>
        <p:spPr>
          <a:xfrm>
            <a:off x="4089400" y="4991457"/>
            <a:ext cx="7729538" cy="1575582"/>
          </a:xfrm>
        </p:spPr>
        <p:txBody>
          <a:bodyPr/>
          <a:lstStyle>
            <a:lvl1pPr marL="0" indent="0">
              <a:buNone/>
              <a:defRPr>
                <a:solidFill>
                  <a:schemeClr val="bg1"/>
                </a:solidFill>
              </a:defRPr>
            </a:lvl1pPr>
          </a:lstStyle>
          <a:p>
            <a:pPr lvl="0"/>
            <a:r>
              <a:rPr lang="en-US" dirty="0"/>
              <a:t>Text box 2</a:t>
            </a:r>
          </a:p>
        </p:txBody>
      </p:sp>
      <p:sp>
        <p:nvSpPr>
          <p:cNvPr id="17" name="Text Placeholder 16">
            <a:extLst>
              <a:ext uri="{FF2B5EF4-FFF2-40B4-BE49-F238E27FC236}">
                <a16:creationId xmlns:a16="http://schemas.microsoft.com/office/drawing/2014/main" id="{97FB4691-CB80-40B8-2F1D-06C358BEE07D}"/>
              </a:ext>
            </a:extLst>
          </p:cNvPr>
          <p:cNvSpPr>
            <a:spLocks noGrp="1"/>
          </p:cNvSpPr>
          <p:nvPr>
            <p:ph type="body" sz="quarter" idx="11" hasCustomPrompt="1"/>
          </p:nvPr>
        </p:nvSpPr>
        <p:spPr>
          <a:xfrm>
            <a:off x="847603" y="4991456"/>
            <a:ext cx="2654722" cy="1235075"/>
          </a:xfrm>
        </p:spPr>
        <p:txBody>
          <a:bodyPr>
            <a:noAutofit/>
          </a:bodyPr>
          <a:lstStyle>
            <a:lvl1pPr marL="0" indent="0">
              <a:buNone/>
              <a:defRPr sz="4000" b="1">
                <a:solidFill>
                  <a:schemeClr val="bg1"/>
                </a:solidFill>
              </a:defRPr>
            </a:lvl1pPr>
          </a:lstStyle>
          <a:p>
            <a:pPr lvl="0"/>
            <a:r>
              <a:rPr lang="en-US" dirty="0"/>
              <a:t>Headline</a:t>
            </a:r>
          </a:p>
          <a:p>
            <a:pPr lvl="0"/>
            <a:r>
              <a:rPr lang="en-US" dirty="0"/>
              <a:t>Headline</a:t>
            </a:r>
          </a:p>
        </p:txBody>
      </p:sp>
      <p:sp>
        <p:nvSpPr>
          <p:cNvPr id="14" name="Content Placeholder 14">
            <a:extLst>
              <a:ext uri="{FF2B5EF4-FFF2-40B4-BE49-F238E27FC236}">
                <a16:creationId xmlns:a16="http://schemas.microsoft.com/office/drawing/2014/main" id="{2F231B85-4AF5-D174-B502-5A221D2E4F3A}"/>
              </a:ext>
            </a:extLst>
          </p:cNvPr>
          <p:cNvSpPr>
            <a:spLocks noGrp="1"/>
          </p:cNvSpPr>
          <p:nvPr>
            <p:ph sz="quarter" idx="10" hasCustomPrompt="1"/>
          </p:nvPr>
        </p:nvSpPr>
        <p:spPr>
          <a:xfrm>
            <a:off x="387350" y="1431926"/>
            <a:ext cx="11431588" cy="2735068"/>
          </a:xfrm>
        </p:spPr>
        <p:txBody>
          <a:bodyPr/>
          <a:lstStyle>
            <a:lvl1pPr marL="0" indent="0">
              <a:buNone/>
              <a:defRPr/>
            </a:lvl1pPr>
          </a:lstStyle>
          <a:p>
            <a:pPr lvl="0"/>
            <a:r>
              <a:rPr lang="en-US" dirty="0"/>
              <a:t>Text box 1</a:t>
            </a:r>
          </a:p>
        </p:txBody>
      </p:sp>
      <p:cxnSp>
        <p:nvCxnSpPr>
          <p:cNvPr id="8" name="Straight Connector 7">
            <a:extLst>
              <a:ext uri="{FF2B5EF4-FFF2-40B4-BE49-F238E27FC236}">
                <a16:creationId xmlns:a16="http://schemas.microsoft.com/office/drawing/2014/main" id="{DEB5EE20-BA6C-8EB5-129F-1CF9F9094156}"/>
              </a:ext>
            </a:extLst>
          </p:cNvPr>
          <p:cNvCxnSpPr/>
          <p:nvPr userDrawn="1"/>
        </p:nvCxnSpPr>
        <p:spPr>
          <a:xfrm>
            <a:off x="3713871" y="4890825"/>
            <a:ext cx="0" cy="157558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EF736F77-A1E0-6360-BE16-0133298DB828}"/>
              </a:ext>
            </a:extLst>
          </p:cNvPr>
          <p:cNvSpPr>
            <a:spLocks noGrp="1"/>
          </p:cNvSpPr>
          <p:nvPr>
            <p:ph type="title" hasCustomPrompt="1"/>
          </p:nvPr>
        </p:nvSpPr>
        <p:spPr>
          <a:xfrm>
            <a:off x="387289" y="386557"/>
            <a:ext cx="9594911" cy="523220"/>
          </a:xfrm>
        </p:spPr>
        <p:txBody>
          <a:bodyPr>
            <a:normAutofit/>
          </a:bodyPr>
          <a:lstStyle>
            <a:lvl1pPr>
              <a:defRPr sz="2800" b="1"/>
            </a:lvl1pPr>
          </a:lstStyle>
          <a:p>
            <a:r>
              <a:rPr lang="en-US" dirty="0"/>
              <a:t>Headline</a:t>
            </a:r>
          </a:p>
        </p:txBody>
      </p:sp>
      <p:sp>
        <p:nvSpPr>
          <p:cNvPr id="21" name="TextBox 20">
            <a:extLst>
              <a:ext uri="{FF2B5EF4-FFF2-40B4-BE49-F238E27FC236}">
                <a16:creationId xmlns:a16="http://schemas.microsoft.com/office/drawing/2014/main" id="{2F27E712-AEBF-EB5D-4744-C832975E5A88}"/>
              </a:ext>
            </a:extLst>
          </p:cNvPr>
          <p:cNvSpPr txBox="1"/>
          <p:nvPr userDrawn="1"/>
        </p:nvSpPr>
        <p:spPr>
          <a:xfrm>
            <a:off x="8635943" y="6565423"/>
            <a:ext cx="3504301" cy="200055"/>
          </a:xfrm>
          <a:prstGeom prst="rect">
            <a:avLst/>
          </a:prstGeom>
          <a:noFill/>
        </p:spPr>
        <p:txBody>
          <a:bodyPr wrap="square" rtlCol="0">
            <a:spAutoFit/>
          </a:bodyPr>
          <a:lstStyle/>
          <a:p>
            <a:pPr algn="r"/>
            <a:r>
              <a:rPr lang="en-US" sz="700" dirty="0">
                <a:solidFill>
                  <a:schemeClr val="bg1"/>
                </a:solidFill>
              </a:rPr>
              <a:t>© Copyright 2024 DLH Holdings Corp. All Rights Reserved. </a:t>
            </a:r>
            <a:r>
              <a:rPr lang="en-US" sz="700" dirty="0">
                <a:solidFill>
                  <a:schemeClr val="accent3"/>
                </a:solidFill>
              </a:rPr>
              <a:t>◀</a:t>
            </a:r>
            <a:r>
              <a:rPr lang="en-US" sz="700" dirty="0">
                <a:solidFill>
                  <a:schemeClr val="bg1"/>
                </a:solidFill>
              </a:rPr>
              <a:t> </a:t>
            </a:r>
            <a:fld id="{3C970E1A-FE8E-4524-B5A9-50085C617063}" type="slidenum">
              <a:rPr lang="en-US" sz="700" smtClean="0">
                <a:solidFill>
                  <a:schemeClr val="bg1"/>
                </a:solidFill>
              </a:rPr>
              <a:pPr algn="r"/>
              <a:t>‹#›</a:t>
            </a:fld>
            <a:endParaRPr lang="en-US" sz="700" dirty="0">
              <a:solidFill>
                <a:schemeClr val="bg1"/>
              </a:solidFill>
            </a:endParaRPr>
          </a:p>
        </p:txBody>
      </p:sp>
    </p:spTree>
    <p:extLst>
      <p:ext uri="{BB962C8B-B14F-4D97-AF65-F5344CB8AC3E}">
        <p14:creationId xmlns:p14="http://schemas.microsoft.com/office/powerpoint/2010/main" val="3054722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ntent Boxes with Large Blue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FC1EC102-3784-D080-BEEA-205C978400AA}"/>
              </a:ext>
            </a:extLst>
          </p:cNvPr>
          <p:cNvSpPr>
            <a:spLocks noGrp="1"/>
          </p:cNvSpPr>
          <p:nvPr>
            <p:ph type="body" sz="quarter" idx="12" hasCustomPrompt="1"/>
          </p:nvPr>
        </p:nvSpPr>
        <p:spPr>
          <a:xfrm>
            <a:off x="4089400" y="4991457"/>
            <a:ext cx="7729538" cy="1575582"/>
          </a:xfrm>
        </p:spPr>
        <p:txBody>
          <a:bodyPr/>
          <a:lstStyle>
            <a:lvl1pPr marL="0" indent="0">
              <a:buNone/>
              <a:defRPr>
                <a:solidFill>
                  <a:schemeClr val="bg1"/>
                </a:solidFill>
              </a:defRPr>
            </a:lvl1pPr>
          </a:lstStyle>
          <a:p>
            <a:pPr lvl="0"/>
            <a:r>
              <a:rPr lang="en-US" dirty="0"/>
              <a:t>Text box 3</a:t>
            </a:r>
          </a:p>
        </p:txBody>
      </p:sp>
      <p:sp>
        <p:nvSpPr>
          <p:cNvPr id="17" name="Text Placeholder 16">
            <a:extLst>
              <a:ext uri="{FF2B5EF4-FFF2-40B4-BE49-F238E27FC236}">
                <a16:creationId xmlns:a16="http://schemas.microsoft.com/office/drawing/2014/main" id="{97FB4691-CB80-40B8-2F1D-06C358BEE07D}"/>
              </a:ext>
            </a:extLst>
          </p:cNvPr>
          <p:cNvSpPr>
            <a:spLocks noGrp="1"/>
          </p:cNvSpPr>
          <p:nvPr>
            <p:ph type="body" sz="quarter" idx="11" hasCustomPrompt="1"/>
          </p:nvPr>
        </p:nvSpPr>
        <p:spPr>
          <a:xfrm>
            <a:off x="847603" y="4991456"/>
            <a:ext cx="2654722" cy="1235075"/>
          </a:xfrm>
        </p:spPr>
        <p:txBody>
          <a:bodyPr>
            <a:noAutofit/>
          </a:bodyPr>
          <a:lstStyle>
            <a:lvl1pPr marL="0" indent="0">
              <a:buNone/>
              <a:defRPr sz="4000" b="1">
                <a:solidFill>
                  <a:schemeClr val="bg1"/>
                </a:solidFill>
              </a:defRPr>
            </a:lvl1pPr>
          </a:lstStyle>
          <a:p>
            <a:pPr lvl="0"/>
            <a:r>
              <a:rPr lang="en-US" dirty="0"/>
              <a:t>Headline</a:t>
            </a:r>
          </a:p>
          <a:p>
            <a:pPr lvl="0"/>
            <a:r>
              <a:rPr lang="en-US" dirty="0"/>
              <a:t>Headline</a:t>
            </a:r>
          </a:p>
        </p:txBody>
      </p:sp>
      <p:cxnSp>
        <p:nvCxnSpPr>
          <p:cNvPr id="8" name="Straight Connector 7">
            <a:extLst>
              <a:ext uri="{FF2B5EF4-FFF2-40B4-BE49-F238E27FC236}">
                <a16:creationId xmlns:a16="http://schemas.microsoft.com/office/drawing/2014/main" id="{DEB5EE20-BA6C-8EB5-129F-1CF9F9094156}"/>
              </a:ext>
            </a:extLst>
          </p:cNvPr>
          <p:cNvCxnSpPr/>
          <p:nvPr userDrawn="1"/>
        </p:nvCxnSpPr>
        <p:spPr>
          <a:xfrm>
            <a:off x="3713871" y="4890825"/>
            <a:ext cx="0" cy="157558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EF736F77-A1E0-6360-BE16-0133298DB828}"/>
              </a:ext>
            </a:extLst>
          </p:cNvPr>
          <p:cNvSpPr>
            <a:spLocks noGrp="1"/>
          </p:cNvSpPr>
          <p:nvPr>
            <p:ph type="title" hasCustomPrompt="1"/>
          </p:nvPr>
        </p:nvSpPr>
        <p:spPr>
          <a:xfrm>
            <a:off x="387289" y="386557"/>
            <a:ext cx="9594911" cy="523220"/>
          </a:xfrm>
        </p:spPr>
        <p:txBody>
          <a:bodyPr>
            <a:normAutofit/>
          </a:bodyPr>
          <a:lstStyle>
            <a:lvl1pPr>
              <a:defRPr sz="2800" b="1"/>
            </a:lvl1pPr>
          </a:lstStyle>
          <a:p>
            <a:r>
              <a:rPr lang="en-US" dirty="0"/>
              <a:t>Headline</a:t>
            </a:r>
          </a:p>
        </p:txBody>
      </p:sp>
      <p:sp>
        <p:nvSpPr>
          <p:cNvPr id="2" name="Content Placeholder 14">
            <a:extLst>
              <a:ext uri="{FF2B5EF4-FFF2-40B4-BE49-F238E27FC236}">
                <a16:creationId xmlns:a16="http://schemas.microsoft.com/office/drawing/2014/main" id="{6CB7958A-0069-01F1-F2DD-86E6D8564930}"/>
              </a:ext>
            </a:extLst>
          </p:cNvPr>
          <p:cNvSpPr>
            <a:spLocks noGrp="1"/>
          </p:cNvSpPr>
          <p:nvPr>
            <p:ph sz="quarter" idx="13" hasCustomPrompt="1"/>
          </p:nvPr>
        </p:nvSpPr>
        <p:spPr>
          <a:xfrm>
            <a:off x="6360546" y="1412233"/>
            <a:ext cx="5458391" cy="2735068"/>
          </a:xfrm>
        </p:spPr>
        <p:txBody>
          <a:bodyPr/>
          <a:lstStyle>
            <a:lvl1pPr marL="0" indent="0">
              <a:buNone/>
              <a:defRPr/>
            </a:lvl1pPr>
          </a:lstStyle>
          <a:p>
            <a:pPr lvl="0"/>
            <a:r>
              <a:rPr lang="en-US" dirty="0"/>
              <a:t>Text box 2</a:t>
            </a:r>
          </a:p>
        </p:txBody>
      </p:sp>
      <p:sp>
        <p:nvSpPr>
          <p:cNvPr id="4" name="Content Placeholder 3">
            <a:extLst>
              <a:ext uri="{FF2B5EF4-FFF2-40B4-BE49-F238E27FC236}">
                <a16:creationId xmlns:a16="http://schemas.microsoft.com/office/drawing/2014/main" id="{BB93B3FE-0BEC-681C-79F2-60FC389705A1}"/>
              </a:ext>
            </a:extLst>
          </p:cNvPr>
          <p:cNvSpPr>
            <a:spLocks noGrp="1"/>
          </p:cNvSpPr>
          <p:nvPr>
            <p:ph sz="quarter" idx="14" hasCustomPrompt="1"/>
          </p:nvPr>
        </p:nvSpPr>
        <p:spPr>
          <a:xfrm>
            <a:off x="387350" y="1411482"/>
            <a:ext cx="5708650" cy="2735068"/>
          </a:xfrm>
        </p:spPr>
        <p:txBody>
          <a:bodyPr/>
          <a:lstStyle>
            <a:lvl1pPr marL="0" indent="0">
              <a:buNone/>
              <a:defRPr/>
            </a:lvl1pPr>
          </a:lstStyle>
          <a:p>
            <a:pPr lvl="0"/>
            <a:r>
              <a:rPr lang="en-US" dirty="0"/>
              <a:t>Text box 1</a:t>
            </a:r>
          </a:p>
        </p:txBody>
      </p:sp>
      <p:sp>
        <p:nvSpPr>
          <p:cNvPr id="6" name="TextBox 5">
            <a:extLst>
              <a:ext uri="{FF2B5EF4-FFF2-40B4-BE49-F238E27FC236}">
                <a16:creationId xmlns:a16="http://schemas.microsoft.com/office/drawing/2014/main" id="{F47A6B49-06C5-8F4F-97BE-94691F58373B}"/>
              </a:ext>
            </a:extLst>
          </p:cNvPr>
          <p:cNvSpPr txBox="1"/>
          <p:nvPr userDrawn="1"/>
        </p:nvSpPr>
        <p:spPr>
          <a:xfrm>
            <a:off x="8635943" y="6565423"/>
            <a:ext cx="3504301" cy="200055"/>
          </a:xfrm>
          <a:prstGeom prst="rect">
            <a:avLst/>
          </a:prstGeom>
          <a:noFill/>
        </p:spPr>
        <p:txBody>
          <a:bodyPr wrap="square" rtlCol="0">
            <a:spAutoFit/>
          </a:bodyPr>
          <a:lstStyle/>
          <a:p>
            <a:pPr algn="r"/>
            <a:r>
              <a:rPr lang="en-US" sz="700" dirty="0">
                <a:solidFill>
                  <a:schemeClr val="bg1"/>
                </a:solidFill>
              </a:rPr>
              <a:t>© Copyright 2024 DLH Holdings Corp. All Rights Reserved. </a:t>
            </a:r>
            <a:r>
              <a:rPr lang="en-US" sz="700" dirty="0">
                <a:solidFill>
                  <a:schemeClr val="accent3"/>
                </a:solidFill>
              </a:rPr>
              <a:t>◀</a:t>
            </a:r>
            <a:r>
              <a:rPr lang="en-US" sz="700" dirty="0">
                <a:solidFill>
                  <a:schemeClr val="bg1"/>
                </a:solidFill>
              </a:rPr>
              <a:t> </a:t>
            </a:r>
            <a:fld id="{3C970E1A-FE8E-4524-B5A9-50085C617063}" type="slidenum">
              <a:rPr lang="en-US" sz="700" smtClean="0">
                <a:solidFill>
                  <a:schemeClr val="bg1"/>
                </a:solidFill>
              </a:rPr>
              <a:pPr algn="r"/>
              <a:t>‹#›</a:t>
            </a:fld>
            <a:endParaRPr lang="en-US" sz="700" dirty="0">
              <a:solidFill>
                <a:schemeClr val="bg1"/>
              </a:solidFill>
            </a:endParaRPr>
          </a:p>
        </p:txBody>
      </p:sp>
    </p:spTree>
    <p:extLst>
      <p:ext uri="{BB962C8B-B14F-4D97-AF65-F5344CB8AC3E}">
        <p14:creationId xmlns:p14="http://schemas.microsoft.com/office/powerpoint/2010/main" val="2731094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Headlin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Text Placeholder 19">
            <a:extLst>
              <a:ext uri="{FF2B5EF4-FFF2-40B4-BE49-F238E27FC236}">
                <a16:creationId xmlns:a16="http://schemas.microsoft.com/office/drawing/2014/main" id="{F3414F13-7AB2-0833-B90A-BE49BCBCE929}"/>
              </a:ext>
            </a:extLst>
          </p:cNvPr>
          <p:cNvSpPr>
            <a:spLocks noGrp="1"/>
          </p:cNvSpPr>
          <p:nvPr>
            <p:ph type="body" sz="quarter" idx="12" hasCustomPrompt="1"/>
          </p:nvPr>
        </p:nvSpPr>
        <p:spPr>
          <a:xfrm>
            <a:off x="6696319" y="1714500"/>
            <a:ext cx="4949825" cy="4772025"/>
          </a:xfrm>
        </p:spPr>
        <p:txBody>
          <a:bodyPr/>
          <a:lstStyle>
            <a:lvl1pPr marL="0" indent="0">
              <a:buNone/>
              <a:defRPr>
                <a:solidFill>
                  <a:schemeClr val="tx1"/>
                </a:solidFill>
              </a:defRPr>
            </a:lvl1pPr>
          </a:lstStyle>
          <a:p>
            <a:pPr lvl="0"/>
            <a:r>
              <a:rPr lang="en-US" dirty="0"/>
              <a:t>Text box 1</a:t>
            </a:r>
          </a:p>
        </p:txBody>
      </p:sp>
      <p:sp>
        <p:nvSpPr>
          <p:cNvPr id="22" name="Text Placeholder 17">
            <a:extLst>
              <a:ext uri="{FF2B5EF4-FFF2-40B4-BE49-F238E27FC236}">
                <a16:creationId xmlns:a16="http://schemas.microsoft.com/office/drawing/2014/main" id="{1262520D-8EB5-8713-FA32-290B3BCFA6F8}"/>
              </a:ext>
            </a:extLst>
          </p:cNvPr>
          <p:cNvSpPr>
            <a:spLocks noGrp="1"/>
          </p:cNvSpPr>
          <p:nvPr>
            <p:ph type="body" sz="quarter" idx="13" hasCustomPrompt="1"/>
          </p:nvPr>
        </p:nvSpPr>
        <p:spPr>
          <a:xfrm>
            <a:off x="6696829" y="875826"/>
            <a:ext cx="4949825" cy="628650"/>
          </a:xfrm>
        </p:spPr>
        <p:txBody>
          <a:bodyPr>
            <a:noAutofit/>
          </a:bodyPr>
          <a:lstStyle>
            <a:lvl1pPr marL="0" indent="0">
              <a:buNone/>
              <a:defRPr sz="4000" b="1">
                <a:solidFill>
                  <a:schemeClr val="tx1"/>
                </a:solidFill>
              </a:defRPr>
            </a:lvl1pPr>
          </a:lstStyle>
          <a:p>
            <a:pPr lvl="0"/>
            <a:r>
              <a:rPr lang="en-US" dirty="0"/>
              <a:t>Headline</a:t>
            </a:r>
          </a:p>
        </p:txBody>
      </p:sp>
      <p:sp>
        <p:nvSpPr>
          <p:cNvPr id="20" name="Text Placeholder 19">
            <a:extLst>
              <a:ext uri="{FF2B5EF4-FFF2-40B4-BE49-F238E27FC236}">
                <a16:creationId xmlns:a16="http://schemas.microsoft.com/office/drawing/2014/main" id="{19516152-F12D-FA1C-6438-DC630BB5C7F0}"/>
              </a:ext>
            </a:extLst>
          </p:cNvPr>
          <p:cNvSpPr>
            <a:spLocks noGrp="1"/>
          </p:cNvSpPr>
          <p:nvPr>
            <p:ph type="body" sz="quarter" idx="11" hasCustomPrompt="1"/>
          </p:nvPr>
        </p:nvSpPr>
        <p:spPr>
          <a:xfrm>
            <a:off x="717550" y="1714500"/>
            <a:ext cx="4949825" cy="4772025"/>
          </a:xfrm>
        </p:spPr>
        <p:txBody>
          <a:bodyPr/>
          <a:lstStyle>
            <a:lvl1pPr marL="0" indent="0">
              <a:buNone/>
              <a:defRPr>
                <a:solidFill>
                  <a:schemeClr val="bg1"/>
                </a:solidFill>
              </a:defRPr>
            </a:lvl1pPr>
          </a:lstStyle>
          <a:p>
            <a:pPr lvl="0"/>
            <a:r>
              <a:rPr lang="en-US" dirty="0"/>
              <a:t>Text box 1</a:t>
            </a:r>
          </a:p>
        </p:txBody>
      </p:sp>
      <p:cxnSp>
        <p:nvCxnSpPr>
          <p:cNvPr id="8" name="Straight Connector 7">
            <a:extLst>
              <a:ext uri="{FF2B5EF4-FFF2-40B4-BE49-F238E27FC236}">
                <a16:creationId xmlns:a16="http://schemas.microsoft.com/office/drawing/2014/main" id="{9B1462F2-F182-94F5-B01C-B30896E3EAAB}"/>
              </a:ext>
            </a:extLst>
          </p:cNvPr>
          <p:cNvCxnSpPr>
            <a:cxnSpLocks/>
          </p:cNvCxnSpPr>
          <p:nvPr userDrawn="1"/>
        </p:nvCxnSpPr>
        <p:spPr>
          <a:xfrm>
            <a:off x="6817794" y="1552538"/>
            <a:ext cx="29592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5C5F8E1-5540-3681-4F4B-4115D3B4A953}"/>
              </a:ext>
            </a:extLst>
          </p:cNvPr>
          <p:cNvCxnSpPr>
            <a:cxnSpLocks/>
          </p:cNvCxnSpPr>
          <p:nvPr userDrawn="1"/>
        </p:nvCxnSpPr>
        <p:spPr>
          <a:xfrm>
            <a:off x="839025" y="1552538"/>
            <a:ext cx="2959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 Placeholder 17">
            <a:extLst>
              <a:ext uri="{FF2B5EF4-FFF2-40B4-BE49-F238E27FC236}">
                <a16:creationId xmlns:a16="http://schemas.microsoft.com/office/drawing/2014/main" id="{793D6DBA-9552-3816-24D4-C87F1D3CA583}"/>
              </a:ext>
            </a:extLst>
          </p:cNvPr>
          <p:cNvSpPr>
            <a:spLocks noGrp="1"/>
          </p:cNvSpPr>
          <p:nvPr>
            <p:ph type="body" sz="quarter" idx="10" hasCustomPrompt="1"/>
          </p:nvPr>
        </p:nvSpPr>
        <p:spPr>
          <a:xfrm>
            <a:off x="718060" y="875826"/>
            <a:ext cx="4949825" cy="628650"/>
          </a:xfrm>
        </p:spPr>
        <p:txBody>
          <a:bodyPr>
            <a:noAutofit/>
          </a:bodyPr>
          <a:lstStyle>
            <a:lvl1pPr marL="0" indent="0">
              <a:buNone/>
              <a:defRPr sz="4000" b="1">
                <a:solidFill>
                  <a:schemeClr val="bg1"/>
                </a:solidFill>
              </a:defRPr>
            </a:lvl1pPr>
          </a:lstStyle>
          <a:p>
            <a:pPr lvl="0"/>
            <a:r>
              <a:rPr lang="en-US" dirty="0"/>
              <a:t>Headline</a:t>
            </a:r>
          </a:p>
        </p:txBody>
      </p:sp>
      <p:sp>
        <p:nvSpPr>
          <p:cNvPr id="24" name="TextBox 23">
            <a:extLst>
              <a:ext uri="{FF2B5EF4-FFF2-40B4-BE49-F238E27FC236}">
                <a16:creationId xmlns:a16="http://schemas.microsoft.com/office/drawing/2014/main" id="{F72B176A-58B4-6857-C0EB-CF0BBBE12642}"/>
              </a:ext>
            </a:extLst>
          </p:cNvPr>
          <p:cNvSpPr txBox="1"/>
          <p:nvPr userDrawn="1"/>
        </p:nvSpPr>
        <p:spPr>
          <a:xfrm>
            <a:off x="8635943" y="6565423"/>
            <a:ext cx="3504301" cy="200055"/>
          </a:xfrm>
          <a:prstGeom prst="rect">
            <a:avLst/>
          </a:prstGeom>
          <a:noFill/>
        </p:spPr>
        <p:txBody>
          <a:bodyPr wrap="square" rtlCol="0">
            <a:spAutoFit/>
          </a:bodyPr>
          <a:lstStyle/>
          <a:p>
            <a:pPr algn="r"/>
            <a:r>
              <a:rPr lang="en-US" sz="700" dirty="0">
                <a:solidFill>
                  <a:schemeClr val="tx1"/>
                </a:solidFill>
              </a:rPr>
              <a:t>© Copyright 2024 DLH Holdings Corp. All Rights Reserved. </a:t>
            </a:r>
            <a:r>
              <a:rPr lang="en-US" sz="700" dirty="0">
                <a:solidFill>
                  <a:schemeClr val="accent3"/>
                </a:solidFill>
              </a:rPr>
              <a:t>◀</a:t>
            </a:r>
            <a:r>
              <a:rPr lang="en-US" sz="700" dirty="0">
                <a:solidFill>
                  <a:schemeClr val="tx1"/>
                </a:solidFill>
              </a:rPr>
              <a:t> </a:t>
            </a:r>
            <a:fld id="{3C970E1A-FE8E-4524-B5A9-50085C617063}" type="slidenum">
              <a:rPr lang="en-US" sz="700" smtClean="0">
                <a:solidFill>
                  <a:schemeClr val="tx1"/>
                </a:solidFill>
              </a:rPr>
              <a:pPr algn="r"/>
              <a:t>‹#›</a:t>
            </a:fld>
            <a:endParaRPr lang="en-US" sz="700" dirty="0">
              <a:solidFill>
                <a:schemeClr val="tx1"/>
              </a:solidFill>
            </a:endParaRPr>
          </a:p>
        </p:txBody>
      </p:sp>
    </p:spTree>
    <p:extLst>
      <p:ext uri="{BB962C8B-B14F-4D97-AF65-F5344CB8AC3E}">
        <p14:creationId xmlns:p14="http://schemas.microsoft.com/office/powerpoint/2010/main" val="2122163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03C9734-9B50-8FC1-78B0-5CF2F304D601}"/>
              </a:ext>
            </a:extLst>
          </p:cNvPr>
          <p:cNvSpPr txBox="1">
            <a:spLocks/>
          </p:cNvSpPr>
          <p:nvPr userDrawn="1"/>
        </p:nvSpPr>
        <p:spPr>
          <a:xfrm>
            <a:off x="916556" y="3113144"/>
            <a:ext cx="5614117" cy="923330"/>
          </a:xfrm>
          <a:prstGeom prst="rect">
            <a:avLst/>
          </a:prstGeom>
        </p:spPr>
        <p:txBody>
          <a:bodyPr vert="horz" lIns="91440" tIns="45720" rIns="91440" bIns="45720" rtlCol="0" anchor="b">
            <a:normAutofit/>
          </a:bodyPr>
          <a:lstStyle>
            <a:lvl1pPr algn="r" defTabSz="914400" rtl="0" eaLnBrk="1" latinLnBrk="0" hangingPunct="1">
              <a:lnSpc>
                <a:spcPct val="90000"/>
              </a:lnSpc>
              <a:spcBef>
                <a:spcPct val="0"/>
              </a:spcBef>
              <a:buNone/>
              <a:defRPr sz="5400" b="1" kern="1200">
                <a:solidFill>
                  <a:schemeClr val="tx1"/>
                </a:solidFill>
                <a:latin typeface="Arial" panose="020B0604020202020204" pitchFamily="34" charset="0"/>
                <a:ea typeface="+mj-ea"/>
                <a:cs typeface="Arial" panose="020B0604020202020204" pitchFamily="34" charset="0"/>
              </a:defRPr>
            </a:lvl1pPr>
          </a:lstStyle>
          <a:p>
            <a:r>
              <a:rPr lang="en-US" dirty="0"/>
              <a:t>Questions?</a:t>
            </a:r>
          </a:p>
        </p:txBody>
      </p:sp>
      <p:sp>
        <p:nvSpPr>
          <p:cNvPr id="9" name="TextBox 8">
            <a:extLst>
              <a:ext uri="{FF2B5EF4-FFF2-40B4-BE49-F238E27FC236}">
                <a16:creationId xmlns:a16="http://schemas.microsoft.com/office/drawing/2014/main" id="{E2AF3CCA-07FD-BB00-064D-FBA1DAF5070E}"/>
              </a:ext>
            </a:extLst>
          </p:cNvPr>
          <p:cNvSpPr txBox="1"/>
          <p:nvPr userDrawn="1"/>
        </p:nvSpPr>
        <p:spPr>
          <a:xfrm>
            <a:off x="628650" y="4219575"/>
            <a:ext cx="1571625" cy="369332"/>
          </a:xfrm>
          <a:prstGeom prst="rect">
            <a:avLst/>
          </a:prstGeom>
          <a:noFill/>
        </p:spPr>
        <p:txBody>
          <a:bodyPr wrap="square" rtlCol="0">
            <a:spAutoFit/>
          </a:bodyPr>
          <a:lstStyle/>
          <a:p>
            <a:pPr algn="r"/>
            <a:r>
              <a:rPr lang="en-US" dirty="0"/>
              <a:t>Thank you!</a:t>
            </a:r>
          </a:p>
        </p:txBody>
      </p:sp>
    </p:spTree>
    <p:extLst>
      <p:ext uri="{BB962C8B-B14F-4D97-AF65-F5344CB8AC3E}">
        <p14:creationId xmlns:p14="http://schemas.microsoft.com/office/powerpoint/2010/main" val="2719673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091837"/>
        </a:solidFill>
        <a:effectLst/>
      </p:bgPr>
    </p:bg>
    <p:spTree>
      <p:nvGrpSpPr>
        <p:cNvPr id="1" name=""/>
        <p:cNvGrpSpPr/>
        <p:nvPr/>
      </p:nvGrpSpPr>
      <p:grpSpPr>
        <a:xfrm>
          <a:off x="0" y="0"/>
          <a:ext cx="0" cy="0"/>
          <a:chOff x="0" y="0"/>
          <a:chExt cx="0" cy="0"/>
        </a:xfrm>
      </p:grpSpPr>
      <p:pic>
        <p:nvPicPr>
          <p:cNvPr id="6" name="Picture 5" descr="A black and white logo&#10;&#10;Description automatically generated">
            <a:extLst>
              <a:ext uri="{FF2B5EF4-FFF2-40B4-BE49-F238E27FC236}">
                <a16:creationId xmlns:a16="http://schemas.microsoft.com/office/drawing/2014/main" id="{7B891035-0BE0-9962-1AFA-AE1AD5B76347}"/>
              </a:ext>
            </a:extLst>
          </p:cNvPr>
          <p:cNvPicPr>
            <a:picLocks noChangeAspect="1"/>
          </p:cNvPicPr>
          <p:nvPr userDrawn="1"/>
        </p:nvPicPr>
        <p:blipFill>
          <a:blip r:embed="rId2"/>
          <a:stretch>
            <a:fillRect/>
          </a:stretch>
        </p:blipFill>
        <p:spPr>
          <a:xfrm>
            <a:off x="3876292" y="2926461"/>
            <a:ext cx="3471030" cy="1005079"/>
          </a:xfrm>
          <a:prstGeom prst="rect">
            <a:avLst/>
          </a:prstGeom>
        </p:spPr>
      </p:pic>
    </p:spTree>
    <p:extLst>
      <p:ext uri="{BB962C8B-B14F-4D97-AF65-F5344CB8AC3E}">
        <p14:creationId xmlns:p14="http://schemas.microsoft.com/office/powerpoint/2010/main" val="3803354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D1D75-8EED-37A0-2D86-1623EE0E0E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D373DF-7CC0-C3D9-90E2-78707724C9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2A0165-2ABB-A1AD-4263-A84E0C3222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CA7689-B20B-26CF-D602-42AF1FA9BD5E}"/>
              </a:ext>
            </a:extLst>
          </p:cNvPr>
          <p:cNvSpPr>
            <a:spLocks noGrp="1"/>
          </p:cNvSpPr>
          <p:nvPr>
            <p:ph type="dt" sz="half" idx="10"/>
          </p:nvPr>
        </p:nvSpPr>
        <p:spPr/>
        <p:txBody>
          <a:bodyPr/>
          <a:lstStyle/>
          <a:p>
            <a:fld id="{1A22DBD9-2425-40C5-9EAF-3A2B25B9A2AC}" type="datetimeFigureOut">
              <a:rPr lang="en-US" smtClean="0"/>
              <a:t>2/3/2024</a:t>
            </a:fld>
            <a:endParaRPr lang="en-US" dirty="0"/>
          </a:p>
        </p:txBody>
      </p:sp>
      <p:sp>
        <p:nvSpPr>
          <p:cNvPr id="6" name="Footer Placeholder 5">
            <a:extLst>
              <a:ext uri="{FF2B5EF4-FFF2-40B4-BE49-F238E27FC236}">
                <a16:creationId xmlns:a16="http://schemas.microsoft.com/office/drawing/2014/main" id="{35E2A954-0D8E-88D7-269B-CEEC07CD4E7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59512D7-B149-5EBA-4E35-9D703EC3CA82}"/>
              </a:ext>
            </a:extLst>
          </p:cNvPr>
          <p:cNvSpPr>
            <a:spLocks noGrp="1"/>
          </p:cNvSpPr>
          <p:nvPr>
            <p:ph type="sldNum" sz="quarter" idx="12"/>
          </p:nvPr>
        </p:nvSpPr>
        <p:spPr/>
        <p:txBody>
          <a:bodyPr/>
          <a:lstStyle/>
          <a:p>
            <a:fld id="{7CF68D21-C8E5-4C39-A81F-E2BF8E395284}" type="slidenum">
              <a:rPr lang="en-US" smtClean="0"/>
              <a:t>‹#›</a:t>
            </a:fld>
            <a:endParaRPr lang="en-US" dirty="0"/>
          </a:p>
        </p:txBody>
      </p:sp>
    </p:spTree>
    <p:extLst>
      <p:ext uri="{BB962C8B-B14F-4D97-AF65-F5344CB8AC3E}">
        <p14:creationId xmlns:p14="http://schemas.microsoft.com/office/powerpoint/2010/main" val="4226407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C4904-97F8-17D5-E671-CEFA096BC5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3119A1-B96C-1084-C33A-9EAE0C8E37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E09698-CB15-D740-CAC0-87227164D5D5}"/>
              </a:ext>
            </a:extLst>
          </p:cNvPr>
          <p:cNvSpPr>
            <a:spLocks noGrp="1"/>
          </p:cNvSpPr>
          <p:nvPr>
            <p:ph type="dt" sz="half" idx="10"/>
          </p:nvPr>
        </p:nvSpPr>
        <p:spPr/>
        <p:txBody>
          <a:bodyPr/>
          <a:lstStyle/>
          <a:p>
            <a:fld id="{1A22DBD9-2425-40C5-9EAF-3A2B25B9A2AC}" type="datetimeFigureOut">
              <a:rPr lang="en-US" smtClean="0"/>
              <a:t>2/3/2024</a:t>
            </a:fld>
            <a:endParaRPr lang="en-US" dirty="0"/>
          </a:p>
        </p:txBody>
      </p:sp>
      <p:sp>
        <p:nvSpPr>
          <p:cNvPr id="5" name="Footer Placeholder 4">
            <a:extLst>
              <a:ext uri="{FF2B5EF4-FFF2-40B4-BE49-F238E27FC236}">
                <a16:creationId xmlns:a16="http://schemas.microsoft.com/office/drawing/2014/main" id="{BE0CCA03-0505-FB91-FC86-D1931C80AA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1C62DE6-0A5F-FCAA-6D12-91409CEB0658}"/>
              </a:ext>
            </a:extLst>
          </p:cNvPr>
          <p:cNvSpPr>
            <a:spLocks noGrp="1"/>
          </p:cNvSpPr>
          <p:nvPr>
            <p:ph type="sldNum" sz="quarter" idx="12"/>
          </p:nvPr>
        </p:nvSpPr>
        <p:spPr/>
        <p:txBody>
          <a:bodyPr/>
          <a:lstStyle/>
          <a:p>
            <a:fld id="{7CF68D21-C8E5-4C39-A81F-E2BF8E395284}" type="slidenum">
              <a:rPr lang="en-US" smtClean="0"/>
              <a:t>‹#›</a:t>
            </a:fld>
            <a:endParaRPr lang="en-US" dirty="0"/>
          </a:p>
        </p:txBody>
      </p:sp>
    </p:spTree>
    <p:extLst>
      <p:ext uri="{BB962C8B-B14F-4D97-AF65-F5344CB8AC3E}">
        <p14:creationId xmlns:p14="http://schemas.microsoft.com/office/powerpoint/2010/main" val="382109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7A68188A-A0D0-BB7F-6695-9158ACE8BBD3}"/>
              </a:ext>
            </a:extLst>
          </p:cNvPr>
          <p:cNvSpPr>
            <a:spLocks noGrp="1"/>
          </p:cNvSpPr>
          <p:nvPr>
            <p:ph type="body" sz="quarter" idx="10" hasCustomPrompt="1"/>
          </p:nvPr>
        </p:nvSpPr>
        <p:spPr>
          <a:xfrm>
            <a:off x="872358" y="4228263"/>
            <a:ext cx="1433524" cy="358237"/>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dirty="0"/>
              <a:t>MM.DD.24</a:t>
            </a:r>
          </a:p>
        </p:txBody>
      </p:sp>
      <p:sp>
        <p:nvSpPr>
          <p:cNvPr id="3" name="Subtitle 2">
            <a:extLst>
              <a:ext uri="{FF2B5EF4-FFF2-40B4-BE49-F238E27FC236}">
                <a16:creationId xmlns:a16="http://schemas.microsoft.com/office/drawing/2014/main" id="{907C8CC7-4327-27EF-4BF4-D3B634D024E0}"/>
              </a:ext>
            </a:extLst>
          </p:cNvPr>
          <p:cNvSpPr>
            <a:spLocks noGrp="1"/>
          </p:cNvSpPr>
          <p:nvPr>
            <p:ph type="subTitle" idx="1"/>
          </p:nvPr>
        </p:nvSpPr>
        <p:spPr>
          <a:xfrm>
            <a:off x="872358" y="5383090"/>
            <a:ext cx="3680592" cy="358236"/>
          </a:xfrm>
        </p:spPr>
        <p:txBody>
          <a:bodyPr>
            <a:normAutofit/>
          </a:bodyPr>
          <a:lstStyle>
            <a:lvl1pPr marL="0" indent="0" algn="l">
              <a:buNone/>
              <a:defRPr sz="25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a:extLst>
              <a:ext uri="{FF2B5EF4-FFF2-40B4-BE49-F238E27FC236}">
                <a16:creationId xmlns:a16="http://schemas.microsoft.com/office/drawing/2014/main" id="{8C22FD60-21E7-1103-3AFC-F772C1D3DE44}"/>
              </a:ext>
            </a:extLst>
          </p:cNvPr>
          <p:cNvSpPr>
            <a:spLocks noGrp="1"/>
          </p:cNvSpPr>
          <p:nvPr>
            <p:ph type="ctrTitle" hasCustomPrompt="1"/>
          </p:nvPr>
        </p:nvSpPr>
        <p:spPr>
          <a:xfrm>
            <a:off x="872358" y="3036944"/>
            <a:ext cx="5614117" cy="923330"/>
          </a:xfrm>
        </p:spPr>
        <p:txBody>
          <a:bodyPr anchor="b">
            <a:normAutofit/>
          </a:bodyPr>
          <a:lstStyle>
            <a:lvl1pPr algn="l">
              <a:defRPr sz="5400" b="1">
                <a:latin typeface="Arial" panose="020B0604020202020204" pitchFamily="34" charset="0"/>
                <a:cs typeface="Arial" panose="020B0604020202020204" pitchFamily="34" charset="0"/>
              </a:defRPr>
            </a:lvl1pPr>
          </a:lstStyle>
          <a:p>
            <a:r>
              <a:rPr lang="en-US" dirty="0"/>
              <a:t>Main Headline</a:t>
            </a:r>
          </a:p>
        </p:txBody>
      </p:sp>
    </p:spTree>
    <p:extLst>
      <p:ext uri="{BB962C8B-B14F-4D97-AF65-F5344CB8AC3E}">
        <p14:creationId xmlns:p14="http://schemas.microsoft.com/office/powerpoint/2010/main" val="2293645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7A68188A-A0D0-BB7F-6695-9158ACE8BBD3}"/>
              </a:ext>
            </a:extLst>
          </p:cNvPr>
          <p:cNvSpPr>
            <a:spLocks noGrp="1"/>
          </p:cNvSpPr>
          <p:nvPr>
            <p:ph type="body" sz="quarter" idx="10" hasCustomPrompt="1"/>
          </p:nvPr>
        </p:nvSpPr>
        <p:spPr>
          <a:xfrm>
            <a:off x="872358" y="4228263"/>
            <a:ext cx="1433524" cy="358237"/>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dirty="0"/>
              <a:t>MM.DD.24</a:t>
            </a:r>
          </a:p>
        </p:txBody>
      </p:sp>
      <p:sp>
        <p:nvSpPr>
          <p:cNvPr id="3" name="Subtitle 2">
            <a:extLst>
              <a:ext uri="{FF2B5EF4-FFF2-40B4-BE49-F238E27FC236}">
                <a16:creationId xmlns:a16="http://schemas.microsoft.com/office/drawing/2014/main" id="{907C8CC7-4327-27EF-4BF4-D3B634D024E0}"/>
              </a:ext>
            </a:extLst>
          </p:cNvPr>
          <p:cNvSpPr>
            <a:spLocks noGrp="1"/>
          </p:cNvSpPr>
          <p:nvPr>
            <p:ph type="subTitle" idx="1"/>
          </p:nvPr>
        </p:nvSpPr>
        <p:spPr>
          <a:xfrm>
            <a:off x="872358" y="5383090"/>
            <a:ext cx="3680592" cy="358236"/>
          </a:xfrm>
        </p:spPr>
        <p:txBody>
          <a:bodyPr>
            <a:normAutofit/>
          </a:bodyPr>
          <a:lstStyle>
            <a:lvl1pPr marL="0" indent="0" algn="l">
              <a:buNone/>
              <a:defRPr sz="25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a:extLst>
              <a:ext uri="{FF2B5EF4-FFF2-40B4-BE49-F238E27FC236}">
                <a16:creationId xmlns:a16="http://schemas.microsoft.com/office/drawing/2014/main" id="{8C22FD60-21E7-1103-3AFC-F772C1D3DE44}"/>
              </a:ext>
            </a:extLst>
          </p:cNvPr>
          <p:cNvSpPr>
            <a:spLocks noGrp="1"/>
          </p:cNvSpPr>
          <p:nvPr>
            <p:ph type="ctrTitle" hasCustomPrompt="1"/>
          </p:nvPr>
        </p:nvSpPr>
        <p:spPr>
          <a:xfrm>
            <a:off x="872358" y="3036944"/>
            <a:ext cx="5614117" cy="923330"/>
          </a:xfrm>
        </p:spPr>
        <p:txBody>
          <a:bodyPr anchor="b">
            <a:normAutofit/>
          </a:bodyPr>
          <a:lstStyle>
            <a:lvl1pPr algn="l">
              <a:defRPr sz="5400" b="1">
                <a:latin typeface="Arial" panose="020B0604020202020204" pitchFamily="34" charset="0"/>
                <a:cs typeface="Arial" panose="020B0604020202020204" pitchFamily="34" charset="0"/>
              </a:defRPr>
            </a:lvl1pPr>
          </a:lstStyle>
          <a:p>
            <a:r>
              <a:rPr lang="en-US" dirty="0"/>
              <a:t>Main Headline</a:t>
            </a:r>
          </a:p>
        </p:txBody>
      </p:sp>
    </p:spTree>
    <p:extLst>
      <p:ext uri="{BB962C8B-B14F-4D97-AF65-F5344CB8AC3E}">
        <p14:creationId xmlns:p14="http://schemas.microsoft.com/office/powerpoint/2010/main" val="1613533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7A68188A-A0D0-BB7F-6695-9158ACE8BBD3}"/>
              </a:ext>
            </a:extLst>
          </p:cNvPr>
          <p:cNvSpPr>
            <a:spLocks noGrp="1"/>
          </p:cNvSpPr>
          <p:nvPr>
            <p:ph type="body" sz="quarter" idx="10" hasCustomPrompt="1"/>
          </p:nvPr>
        </p:nvSpPr>
        <p:spPr>
          <a:xfrm>
            <a:off x="872358" y="4228263"/>
            <a:ext cx="1433524" cy="358237"/>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dirty="0"/>
              <a:t>MM.DD.24</a:t>
            </a:r>
          </a:p>
        </p:txBody>
      </p:sp>
      <p:sp>
        <p:nvSpPr>
          <p:cNvPr id="3" name="Subtitle 2">
            <a:extLst>
              <a:ext uri="{FF2B5EF4-FFF2-40B4-BE49-F238E27FC236}">
                <a16:creationId xmlns:a16="http://schemas.microsoft.com/office/drawing/2014/main" id="{907C8CC7-4327-27EF-4BF4-D3B634D024E0}"/>
              </a:ext>
            </a:extLst>
          </p:cNvPr>
          <p:cNvSpPr>
            <a:spLocks noGrp="1"/>
          </p:cNvSpPr>
          <p:nvPr>
            <p:ph type="subTitle" idx="1"/>
          </p:nvPr>
        </p:nvSpPr>
        <p:spPr>
          <a:xfrm>
            <a:off x="872358" y="5383090"/>
            <a:ext cx="3680592" cy="358236"/>
          </a:xfrm>
        </p:spPr>
        <p:txBody>
          <a:bodyPr>
            <a:normAutofit/>
          </a:bodyPr>
          <a:lstStyle>
            <a:lvl1pPr marL="0" indent="0" algn="l">
              <a:buNone/>
              <a:defRPr sz="25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a:extLst>
              <a:ext uri="{FF2B5EF4-FFF2-40B4-BE49-F238E27FC236}">
                <a16:creationId xmlns:a16="http://schemas.microsoft.com/office/drawing/2014/main" id="{8C22FD60-21E7-1103-3AFC-F772C1D3DE44}"/>
              </a:ext>
            </a:extLst>
          </p:cNvPr>
          <p:cNvSpPr>
            <a:spLocks noGrp="1"/>
          </p:cNvSpPr>
          <p:nvPr>
            <p:ph type="ctrTitle" hasCustomPrompt="1"/>
          </p:nvPr>
        </p:nvSpPr>
        <p:spPr>
          <a:xfrm>
            <a:off x="872358" y="3036944"/>
            <a:ext cx="5614117" cy="923330"/>
          </a:xfrm>
        </p:spPr>
        <p:txBody>
          <a:bodyPr anchor="b">
            <a:normAutofit/>
          </a:bodyPr>
          <a:lstStyle>
            <a:lvl1pPr algn="l">
              <a:defRPr sz="5400" b="1">
                <a:latin typeface="Arial" panose="020B0604020202020204" pitchFamily="34" charset="0"/>
                <a:cs typeface="Arial" panose="020B0604020202020204" pitchFamily="34" charset="0"/>
              </a:defRPr>
            </a:lvl1pPr>
          </a:lstStyle>
          <a:p>
            <a:r>
              <a:rPr lang="en-US" dirty="0"/>
              <a:t>Main Headline</a:t>
            </a:r>
          </a:p>
        </p:txBody>
      </p:sp>
    </p:spTree>
    <p:extLst>
      <p:ext uri="{BB962C8B-B14F-4D97-AF65-F5344CB8AC3E}">
        <p14:creationId xmlns:p14="http://schemas.microsoft.com/office/powerpoint/2010/main" val="3799863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with Blue Content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3AD6B7BB-A7D6-DBFD-F8DA-E5FA82AB9F05}"/>
              </a:ext>
            </a:extLst>
          </p:cNvPr>
          <p:cNvSpPr>
            <a:spLocks noGrp="1"/>
          </p:cNvSpPr>
          <p:nvPr>
            <p:ph sz="quarter" idx="12" hasCustomPrompt="1"/>
          </p:nvPr>
        </p:nvSpPr>
        <p:spPr>
          <a:xfrm>
            <a:off x="5162550" y="266700"/>
            <a:ext cx="6715125" cy="6189663"/>
          </a:xfrm>
        </p:spPr>
        <p:txBody>
          <a:bodyPr/>
          <a:lstStyle>
            <a:lvl1pPr marL="0" indent="0">
              <a:buNone/>
              <a:defRPr b="1">
                <a:solidFill>
                  <a:schemeClr val="bg1"/>
                </a:solidFill>
              </a:defRPr>
            </a:lvl1pPr>
          </a:lstStyle>
          <a:p>
            <a:pPr lvl="0"/>
            <a:r>
              <a:rPr lang="en-US" dirty="0"/>
              <a:t>Content box 1</a:t>
            </a:r>
          </a:p>
        </p:txBody>
      </p:sp>
      <p:sp>
        <p:nvSpPr>
          <p:cNvPr id="19" name="Text Placeholder 18">
            <a:extLst>
              <a:ext uri="{FF2B5EF4-FFF2-40B4-BE49-F238E27FC236}">
                <a16:creationId xmlns:a16="http://schemas.microsoft.com/office/drawing/2014/main" id="{D0D917AA-6116-6813-BC4A-851B12F1CABF}"/>
              </a:ext>
            </a:extLst>
          </p:cNvPr>
          <p:cNvSpPr>
            <a:spLocks noGrp="1"/>
          </p:cNvSpPr>
          <p:nvPr>
            <p:ph type="body" sz="quarter" idx="11" hasCustomPrompt="1"/>
          </p:nvPr>
        </p:nvSpPr>
        <p:spPr>
          <a:xfrm>
            <a:off x="985346" y="2427703"/>
            <a:ext cx="3376612" cy="3992147"/>
          </a:xfrm>
        </p:spPr>
        <p:txBody>
          <a:bodyPr/>
          <a:lstStyle>
            <a:lvl1pPr marL="0" indent="0">
              <a:buNone/>
              <a:defRPr/>
            </a:lvl1pPr>
          </a:lstStyle>
          <a:p>
            <a:pPr lvl="0"/>
            <a:r>
              <a:rPr lang="en-US" dirty="0"/>
              <a:t>Text box 1</a:t>
            </a:r>
          </a:p>
        </p:txBody>
      </p:sp>
      <p:sp>
        <p:nvSpPr>
          <p:cNvPr id="13" name="Text Placeholder 12">
            <a:extLst>
              <a:ext uri="{FF2B5EF4-FFF2-40B4-BE49-F238E27FC236}">
                <a16:creationId xmlns:a16="http://schemas.microsoft.com/office/drawing/2014/main" id="{274F9716-4D31-7135-9C61-B836FACA5F56}"/>
              </a:ext>
            </a:extLst>
          </p:cNvPr>
          <p:cNvSpPr>
            <a:spLocks noGrp="1"/>
          </p:cNvSpPr>
          <p:nvPr>
            <p:ph type="body" sz="quarter" idx="10" hasCustomPrompt="1"/>
          </p:nvPr>
        </p:nvSpPr>
        <p:spPr>
          <a:xfrm>
            <a:off x="985346" y="1610944"/>
            <a:ext cx="3376612" cy="598488"/>
          </a:xfrm>
        </p:spPr>
        <p:txBody>
          <a:bodyPr/>
          <a:lstStyle>
            <a:lvl1pPr marL="0" indent="0">
              <a:buNone/>
              <a:defRPr sz="4000" b="1"/>
            </a:lvl1pPr>
          </a:lstStyle>
          <a:p>
            <a:pPr lvl="0"/>
            <a:r>
              <a:rPr lang="en-US" b="1" dirty="0"/>
              <a:t>Headline</a:t>
            </a:r>
            <a:endParaRPr lang="en-US" dirty="0"/>
          </a:p>
        </p:txBody>
      </p:sp>
      <p:cxnSp>
        <p:nvCxnSpPr>
          <p:cNvPr id="9" name="Straight Connector 8">
            <a:extLst>
              <a:ext uri="{FF2B5EF4-FFF2-40B4-BE49-F238E27FC236}">
                <a16:creationId xmlns:a16="http://schemas.microsoft.com/office/drawing/2014/main" id="{7C80F332-007C-4D5F-A20F-98A71D32F3B9}"/>
              </a:ext>
            </a:extLst>
          </p:cNvPr>
          <p:cNvCxnSpPr>
            <a:cxnSpLocks/>
          </p:cNvCxnSpPr>
          <p:nvPr userDrawn="1"/>
        </p:nvCxnSpPr>
        <p:spPr>
          <a:xfrm>
            <a:off x="1106311" y="2312193"/>
            <a:ext cx="29592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8E8DDC2-4F14-D66A-4E5A-449A0983A5F5}"/>
              </a:ext>
            </a:extLst>
          </p:cNvPr>
          <p:cNvSpPr txBox="1"/>
          <p:nvPr userDrawn="1"/>
        </p:nvSpPr>
        <p:spPr>
          <a:xfrm>
            <a:off x="8635943" y="6565423"/>
            <a:ext cx="3504301" cy="200055"/>
          </a:xfrm>
          <a:prstGeom prst="rect">
            <a:avLst/>
          </a:prstGeom>
          <a:noFill/>
        </p:spPr>
        <p:txBody>
          <a:bodyPr wrap="square" rtlCol="0">
            <a:spAutoFit/>
          </a:bodyPr>
          <a:lstStyle/>
          <a:p>
            <a:pPr algn="r"/>
            <a:r>
              <a:rPr lang="en-US" sz="700" dirty="0">
                <a:solidFill>
                  <a:schemeClr val="bg1"/>
                </a:solidFill>
              </a:rPr>
              <a:t>© Copyright 2024 DLH Holdings Corp. All Rights Reserved. </a:t>
            </a:r>
            <a:r>
              <a:rPr lang="en-US" sz="700" dirty="0">
                <a:solidFill>
                  <a:schemeClr val="accent3"/>
                </a:solidFill>
              </a:rPr>
              <a:t>◀</a:t>
            </a:r>
            <a:r>
              <a:rPr lang="en-US" sz="700" dirty="0">
                <a:solidFill>
                  <a:schemeClr val="bg1"/>
                </a:solidFill>
              </a:rPr>
              <a:t> </a:t>
            </a:r>
            <a:fld id="{3C970E1A-FE8E-4524-B5A9-50085C617063}" type="slidenum">
              <a:rPr lang="en-US" sz="700" smtClean="0">
                <a:solidFill>
                  <a:schemeClr val="bg1"/>
                </a:solidFill>
              </a:rPr>
              <a:pPr algn="r"/>
              <a:t>‹#›</a:t>
            </a:fld>
            <a:endParaRPr lang="en-US" sz="700" dirty="0">
              <a:solidFill>
                <a:schemeClr val="bg1"/>
              </a:solidFill>
            </a:endParaRPr>
          </a:p>
        </p:txBody>
      </p:sp>
    </p:spTree>
    <p:extLst>
      <p:ext uri="{BB962C8B-B14F-4D97-AF65-F5344CB8AC3E}">
        <p14:creationId xmlns:p14="http://schemas.microsoft.com/office/powerpoint/2010/main" val="1749521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ntent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CA81A-455D-E6A5-A9E3-208AA6B47B78}"/>
              </a:ext>
            </a:extLst>
          </p:cNvPr>
          <p:cNvSpPr>
            <a:spLocks noGrp="1"/>
          </p:cNvSpPr>
          <p:nvPr>
            <p:ph type="title" hasCustomPrompt="1"/>
          </p:nvPr>
        </p:nvSpPr>
        <p:spPr>
          <a:xfrm>
            <a:off x="387289" y="386557"/>
            <a:ext cx="9594911" cy="523220"/>
          </a:xfrm>
        </p:spPr>
        <p:txBody>
          <a:bodyPr>
            <a:normAutofit/>
          </a:bodyPr>
          <a:lstStyle>
            <a:lvl1pPr>
              <a:defRPr sz="2800" b="1"/>
            </a:lvl1pPr>
          </a:lstStyle>
          <a:p>
            <a:r>
              <a:rPr lang="en-US" dirty="0"/>
              <a:t>Headline</a:t>
            </a:r>
          </a:p>
        </p:txBody>
      </p:sp>
      <p:sp>
        <p:nvSpPr>
          <p:cNvPr id="15" name="Content Placeholder 14">
            <a:extLst>
              <a:ext uri="{FF2B5EF4-FFF2-40B4-BE49-F238E27FC236}">
                <a16:creationId xmlns:a16="http://schemas.microsoft.com/office/drawing/2014/main" id="{A492AF12-A334-ED46-1742-202509F23BF2}"/>
              </a:ext>
            </a:extLst>
          </p:cNvPr>
          <p:cNvSpPr>
            <a:spLocks noGrp="1"/>
          </p:cNvSpPr>
          <p:nvPr>
            <p:ph sz="quarter" idx="10" hasCustomPrompt="1"/>
          </p:nvPr>
        </p:nvSpPr>
        <p:spPr>
          <a:xfrm>
            <a:off x="387350" y="1431925"/>
            <a:ext cx="11431588" cy="5038725"/>
          </a:xfrm>
        </p:spPr>
        <p:txBody>
          <a:bodyPr/>
          <a:lstStyle>
            <a:lvl1pPr marL="0" indent="0">
              <a:buNone/>
              <a:defRPr/>
            </a:lvl1pPr>
          </a:lstStyle>
          <a:p>
            <a:pPr lvl="0"/>
            <a:r>
              <a:rPr lang="en-US" dirty="0"/>
              <a:t>Text box 1</a:t>
            </a:r>
          </a:p>
        </p:txBody>
      </p:sp>
      <p:sp>
        <p:nvSpPr>
          <p:cNvPr id="17" name="TextBox 16">
            <a:extLst>
              <a:ext uri="{FF2B5EF4-FFF2-40B4-BE49-F238E27FC236}">
                <a16:creationId xmlns:a16="http://schemas.microsoft.com/office/drawing/2014/main" id="{6957E2D0-F318-9AB8-789A-9B7464581F72}"/>
              </a:ext>
            </a:extLst>
          </p:cNvPr>
          <p:cNvSpPr txBox="1"/>
          <p:nvPr userDrawn="1"/>
        </p:nvSpPr>
        <p:spPr>
          <a:xfrm>
            <a:off x="8635943" y="6565423"/>
            <a:ext cx="3504301" cy="200055"/>
          </a:xfrm>
          <a:prstGeom prst="rect">
            <a:avLst/>
          </a:prstGeom>
          <a:noFill/>
        </p:spPr>
        <p:txBody>
          <a:bodyPr wrap="square" rtlCol="0">
            <a:spAutoFit/>
          </a:bodyPr>
          <a:lstStyle/>
          <a:p>
            <a:pPr algn="r"/>
            <a:r>
              <a:rPr lang="en-US" sz="700" dirty="0">
                <a:solidFill>
                  <a:schemeClr val="tx1"/>
                </a:solidFill>
              </a:rPr>
              <a:t>© Copyright 2024 DLH Holdings Corp. All Rights Reserved. </a:t>
            </a:r>
            <a:r>
              <a:rPr lang="en-US" sz="700" dirty="0">
                <a:solidFill>
                  <a:schemeClr val="accent3"/>
                </a:solidFill>
              </a:rPr>
              <a:t>◀</a:t>
            </a:r>
            <a:r>
              <a:rPr lang="en-US" sz="700" dirty="0">
                <a:solidFill>
                  <a:schemeClr val="tx1"/>
                </a:solidFill>
              </a:rPr>
              <a:t> </a:t>
            </a:r>
            <a:fld id="{3C970E1A-FE8E-4524-B5A9-50085C617063}" type="slidenum">
              <a:rPr lang="en-US" sz="700" smtClean="0">
                <a:solidFill>
                  <a:schemeClr val="tx1"/>
                </a:solidFill>
              </a:rPr>
              <a:pPr algn="r"/>
              <a:t>‹#›</a:t>
            </a:fld>
            <a:endParaRPr lang="en-US" sz="700" dirty="0">
              <a:solidFill>
                <a:schemeClr val="tx1"/>
              </a:solidFill>
            </a:endParaRPr>
          </a:p>
        </p:txBody>
      </p:sp>
    </p:spTree>
    <p:extLst>
      <p:ext uri="{BB962C8B-B14F-4D97-AF65-F5344CB8AC3E}">
        <p14:creationId xmlns:p14="http://schemas.microsoft.com/office/powerpoint/2010/main" val="3591810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ntent Box with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CA81A-455D-E6A5-A9E3-208AA6B47B78}"/>
              </a:ext>
            </a:extLst>
          </p:cNvPr>
          <p:cNvSpPr>
            <a:spLocks noGrp="1"/>
          </p:cNvSpPr>
          <p:nvPr>
            <p:ph type="title" hasCustomPrompt="1"/>
          </p:nvPr>
        </p:nvSpPr>
        <p:spPr>
          <a:xfrm>
            <a:off x="387289" y="386557"/>
            <a:ext cx="9594911" cy="523220"/>
          </a:xfrm>
        </p:spPr>
        <p:txBody>
          <a:bodyPr>
            <a:normAutofit/>
          </a:bodyPr>
          <a:lstStyle>
            <a:lvl1pPr>
              <a:defRPr sz="2800" b="1"/>
            </a:lvl1pPr>
          </a:lstStyle>
          <a:p>
            <a:r>
              <a:rPr lang="en-US" dirty="0"/>
              <a:t>Headline</a:t>
            </a:r>
          </a:p>
        </p:txBody>
      </p:sp>
      <p:sp>
        <p:nvSpPr>
          <p:cNvPr id="15" name="Content Placeholder 14">
            <a:extLst>
              <a:ext uri="{FF2B5EF4-FFF2-40B4-BE49-F238E27FC236}">
                <a16:creationId xmlns:a16="http://schemas.microsoft.com/office/drawing/2014/main" id="{A492AF12-A334-ED46-1742-202509F23BF2}"/>
              </a:ext>
            </a:extLst>
          </p:cNvPr>
          <p:cNvSpPr>
            <a:spLocks noGrp="1"/>
          </p:cNvSpPr>
          <p:nvPr>
            <p:ph sz="quarter" idx="10" hasCustomPrompt="1"/>
          </p:nvPr>
        </p:nvSpPr>
        <p:spPr>
          <a:xfrm>
            <a:off x="387350" y="1431925"/>
            <a:ext cx="11431588" cy="5038725"/>
          </a:xfrm>
        </p:spPr>
        <p:txBody>
          <a:bodyPr/>
          <a:lstStyle>
            <a:lvl1pPr marL="0" indent="0">
              <a:buNone/>
              <a:defRPr/>
            </a:lvl1pPr>
          </a:lstStyle>
          <a:p>
            <a:pPr lvl="0"/>
            <a:r>
              <a:rPr lang="en-US" dirty="0"/>
              <a:t>Text box 1</a:t>
            </a:r>
          </a:p>
        </p:txBody>
      </p:sp>
      <p:sp>
        <p:nvSpPr>
          <p:cNvPr id="17" name="TextBox 16">
            <a:extLst>
              <a:ext uri="{FF2B5EF4-FFF2-40B4-BE49-F238E27FC236}">
                <a16:creationId xmlns:a16="http://schemas.microsoft.com/office/drawing/2014/main" id="{6957E2D0-F318-9AB8-789A-9B7464581F72}"/>
              </a:ext>
            </a:extLst>
          </p:cNvPr>
          <p:cNvSpPr txBox="1"/>
          <p:nvPr userDrawn="1"/>
        </p:nvSpPr>
        <p:spPr>
          <a:xfrm>
            <a:off x="8635943" y="6565423"/>
            <a:ext cx="3504301" cy="200055"/>
          </a:xfrm>
          <a:prstGeom prst="rect">
            <a:avLst/>
          </a:prstGeom>
          <a:noFill/>
        </p:spPr>
        <p:txBody>
          <a:bodyPr wrap="square" rtlCol="0">
            <a:spAutoFit/>
          </a:bodyPr>
          <a:lstStyle/>
          <a:p>
            <a:pPr algn="r"/>
            <a:r>
              <a:rPr lang="en-US" sz="700" dirty="0">
                <a:solidFill>
                  <a:schemeClr val="tx1"/>
                </a:solidFill>
              </a:rPr>
              <a:t>© Copyright 2024 DLH Holdings Corp. All Rights Reserved. </a:t>
            </a:r>
            <a:r>
              <a:rPr lang="en-US" sz="700" dirty="0">
                <a:solidFill>
                  <a:schemeClr val="accent3"/>
                </a:solidFill>
              </a:rPr>
              <a:t>◀</a:t>
            </a:r>
            <a:r>
              <a:rPr lang="en-US" sz="700" dirty="0">
                <a:solidFill>
                  <a:schemeClr val="tx1"/>
                </a:solidFill>
              </a:rPr>
              <a:t> </a:t>
            </a:r>
            <a:fld id="{3C970E1A-FE8E-4524-B5A9-50085C617063}" type="slidenum">
              <a:rPr lang="en-US" sz="700" smtClean="0">
                <a:solidFill>
                  <a:schemeClr val="tx1"/>
                </a:solidFill>
              </a:rPr>
              <a:pPr algn="r"/>
              <a:t>‹#›</a:t>
            </a:fld>
            <a:endParaRPr lang="en-US" sz="700" dirty="0">
              <a:solidFill>
                <a:schemeClr val="tx1"/>
              </a:solidFill>
            </a:endParaRPr>
          </a:p>
        </p:txBody>
      </p:sp>
      <p:sp>
        <p:nvSpPr>
          <p:cNvPr id="6" name="Text Placeholder 5">
            <a:extLst>
              <a:ext uri="{FF2B5EF4-FFF2-40B4-BE49-F238E27FC236}">
                <a16:creationId xmlns:a16="http://schemas.microsoft.com/office/drawing/2014/main" id="{DE9179E7-96FF-F6C3-7B54-A6F61D4E7CE1}"/>
              </a:ext>
            </a:extLst>
          </p:cNvPr>
          <p:cNvSpPr>
            <a:spLocks noGrp="1"/>
          </p:cNvSpPr>
          <p:nvPr>
            <p:ph type="body" sz="quarter" idx="11" hasCustomPrompt="1"/>
          </p:nvPr>
        </p:nvSpPr>
        <p:spPr>
          <a:xfrm>
            <a:off x="413227" y="909064"/>
            <a:ext cx="9594911" cy="522288"/>
          </a:xfrm>
        </p:spPr>
        <p:txBody>
          <a:bodyPr>
            <a:normAutofit/>
          </a:bodyPr>
          <a:lstStyle>
            <a:lvl1pPr marL="0" indent="0">
              <a:buNone/>
              <a:defRPr sz="1600" b="1">
                <a:solidFill>
                  <a:schemeClr val="tx2"/>
                </a:solidFill>
              </a:defRPr>
            </a:lvl1pPr>
          </a:lstStyle>
          <a:p>
            <a:pPr lvl="0"/>
            <a:r>
              <a:rPr lang="en-US" dirty="0"/>
              <a:t>Subtitle</a:t>
            </a:r>
          </a:p>
        </p:txBody>
      </p:sp>
    </p:spTree>
    <p:extLst>
      <p:ext uri="{BB962C8B-B14F-4D97-AF65-F5344CB8AC3E}">
        <p14:creationId xmlns:p14="http://schemas.microsoft.com/office/powerpoint/2010/main" val="3543937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ntent Box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CA81A-455D-E6A5-A9E3-208AA6B47B78}"/>
              </a:ext>
            </a:extLst>
          </p:cNvPr>
          <p:cNvSpPr>
            <a:spLocks noGrp="1"/>
          </p:cNvSpPr>
          <p:nvPr>
            <p:ph type="title" hasCustomPrompt="1"/>
          </p:nvPr>
        </p:nvSpPr>
        <p:spPr>
          <a:xfrm>
            <a:off x="387289" y="386557"/>
            <a:ext cx="9594911" cy="523220"/>
          </a:xfrm>
        </p:spPr>
        <p:txBody>
          <a:bodyPr>
            <a:normAutofit/>
          </a:bodyPr>
          <a:lstStyle>
            <a:lvl1pPr>
              <a:defRPr sz="2800" b="1"/>
            </a:lvl1pPr>
          </a:lstStyle>
          <a:p>
            <a:r>
              <a:rPr lang="en-US" dirty="0"/>
              <a:t>Headline</a:t>
            </a:r>
          </a:p>
        </p:txBody>
      </p:sp>
      <p:sp>
        <p:nvSpPr>
          <p:cNvPr id="15" name="Content Placeholder 14">
            <a:extLst>
              <a:ext uri="{FF2B5EF4-FFF2-40B4-BE49-F238E27FC236}">
                <a16:creationId xmlns:a16="http://schemas.microsoft.com/office/drawing/2014/main" id="{A492AF12-A334-ED46-1742-202509F23BF2}"/>
              </a:ext>
            </a:extLst>
          </p:cNvPr>
          <p:cNvSpPr>
            <a:spLocks noGrp="1"/>
          </p:cNvSpPr>
          <p:nvPr>
            <p:ph sz="quarter" idx="10" hasCustomPrompt="1"/>
          </p:nvPr>
        </p:nvSpPr>
        <p:spPr>
          <a:xfrm>
            <a:off x="387350" y="1953859"/>
            <a:ext cx="5478612" cy="4516791"/>
          </a:xfrm>
        </p:spPr>
        <p:txBody>
          <a:bodyPr>
            <a:normAutofit/>
          </a:bodyPr>
          <a:lstStyle>
            <a:lvl1pPr marL="0" indent="0">
              <a:buNone/>
              <a:defRPr sz="1600"/>
            </a:lvl1pPr>
          </a:lstStyle>
          <a:p>
            <a:pPr lvl="0"/>
            <a:r>
              <a:rPr lang="en-US" dirty="0"/>
              <a:t>Text box 1</a:t>
            </a:r>
          </a:p>
        </p:txBody>
      </p:sp>
      <p:sp>
        <p:nvSpPr>
          <p:cNvPr id="17" name="TextBox 16">
            <a:extLst>
              <a:ext uri="{FF2B5EF4-FFF2-40B4-BE49-F238E27FC236}">
                <a16:creationId xmlns:a16="http://schemas.microsoft.com/office/drawing/2014/main" id="{6957E2D0-F318-9AB8-789A-9B7464581F72}"/>
              </a:ext>
            </a:extLst>
          </p:cNvPr>
          <p:cNvSpPr txBox="1"/>
          <p:nvPr userDrawn="1"/>
        </p:nvSpPr>
        <p:spPr>
          <a:xfrm>
            <a:off x="8635943" y="6565423"/>
            <a:ext cx="3504301" cy="200055"/>
          </a:xfrm>
          <a:prstGeom prst="rect">
            <a:avLst/>
          </a:prstGeom>
          <a:noFill/>
        </p:spPr>
        <p:txBody>
          <a:bodyPr wrap="square" rtlCol="0">
            <a:spAutoFit/>
          </a:bodyPr>
          <a:lstStyle/>
          <a:p>
            <a:pPr algn="r"/>
            <a:r>
              <a:rPr lang="en-US" sz="700" dirty="0">
                <a:solidFill>
                  <a:schemeClr val="tx1"/>
                </a:solidFill>
              </a:rPr>
              <a:t>© Copyright 2024 DLH Holdings Corp. All Rights Reserved. </a:t>
            </a:r>
            <a:r>
              <a:rPr lang="en-US" sz="700" dirty="0">
                <a:solidFill>
                  <a:schemeClr val="accent3"/>
                </a:solidFill>
              </a:rPr>
              <a:t>◀</a:t>
            </a:r>
            <a:r>
              <a:rPr lang="en-US" sz="700" dirty="0">
                <a:solidFill>
                  <a:schemeClr val="tx1"/>
                </a:solidFill>
              </a:rPr>
              <a:t> </a:t>
            </a:r>
            <a:fld id="{3C970E1A-FE8E-4524-B5A9-50085C617063}" type="slidenum">
              <a:rPr lang="en-US" sz="700" smtClean="0">
                <a:solidFill>
                  <a:schemeClr val="tx1"/>
                </a:solidFill>
              </a:rPr>
              <a:pPr algn="r"/>
              <a:t>‹#›</a:t>
            </a:fld>
            <a:endParaRPr lang="en-US" sz="700" dirty="0">
              <a:solidFill>
                <a:schemeClr val="tx1"/>
              </a:solidFill>
            </a:endParaRPr>
          </a:p>
        </p:txBody>
      </p:sp>
      <p:sp>
        <p:nvSpPr>
          <p:cNvPr id="6" name="Text Placeholder 5">
            <a:extLst>
              <a:ext uri="{FF2B5EF4-FFF2-40B4-BE49-F238E27FC236}">
                <a16:creationId xmlns:a16="http://schemas.microsoft.com/office/drawing/2014/main" id="{DE9179E7-96FF-F6C3-7B54-A6F61D4E7CE1}"/>
              </a:ext>
            </a:extLst>
          </p:cNvPr>
          <p:cNvSpPr>
            <a:spLocks noGrp="1"/>
          </p:cNvSpPr>
          <p:nvPr>
            <p:ph type="body" sz="quarter" idx="11" hasCustomPrompt="1"/>
          </p:nvPr>
        </p:nvSpPr>
        <p:spPr>
          <a:xfrm>
            <a:off x="387350" y="1431571"/>
            <a:ext cx="5478612" cy="522288"/>
          </a:xfrm>
        </p:spPr>
        <p:txBody>
          <a:bodyPr>
            <a:normAutofit/>
          </a:bodyPr>
          <a:lstStyle>
            <a:lvl1pPr marL="0" indent="0">
              <a:buNone/>
              <a:defRPr sz="2000" b="1">
                <a:solidFill>
                  <a:schemeClr val="tx2"/>
                </a:solidFill>
              </a:defRPr>
            </a:lvl1pPr>
          </a:lstStyle>
          <a:p>
            <a:pPr lvl="0"/>
            <a:r>
              <a:rPr lang="en-US" dirty="0"/>
              <a:t>Subtitle</a:t>
            </a:r>
          </a:p>
        </p:txBody>
      </p:sp>
      <p:sp>
        <p:nvSpPr>
          <p:cNvPr id="3" name="Content Placeholder 14">
            <a:extLst>
              <a:ext uri="{FF2B5EF4-FFF2-40B4-BE49-F238E27FC236}">
                <a16:creationId xmlns:a16="http://schemas.microsoft.com/office/drawing/2014/main" id="{981E00BE-57DC-EB88-9641-DC3019CDB126}"/>
              </a:ext>
            </a:extLst>
          </p:cNvPr>
          <p:cNvSpPr>
            <a:spLocks noGrp="1"/>
          </p:cNvSpPr>
          <p:nvPr>
            <p:ph sz="quarter" idx="12" hasCustomPrompt="1"/>
          </p:nvPr>
        </p:nvSpPr>
        <p:spPr>
          <a:xfrm>
            <a:off x="6259063" y="1953859"/>
            <a:ext cx="5478612" cy="4516791"/>
          </a:xfrm>
        </p:spPr>
        <p:txBody>
          <a:bodyPr>
            <a:normAutofit/>
          </a:bodyPr>
          <a:lstStyle>
            <a:lvl1pPr marL="0" indent="0">
              <a:buNone/>
              <a:defRPr sz="1600"/>
            </a:lvl1pPr>
          </a:lstStyle>
          <a:p>
            <a:pPr lvl="0"/>
            <a:r>
              <a:rPr lang="en-US" dirty="0"/>
              <a:t>Text box 2</a:t>
            </a:r>
          </a:p>
        </p:txBody>
      </p:sp>
      <p:sp>
        <p:nvSpPr>
          <p:cNvPr id="4" name="Text Placeholder 5">
            <a:extLst>
              <a:ext uri="{FF2B5EF4-FFF2-40B4-BE49-F238E27FC236}">
                <a16:creationId xmlns:a16="http://schemas.microsoft.com/office/drawing/2014/main" id="{7D59B7CD-9DE4-6AC0-4D37-B3A62CA0BCFD}"/>
              </a:ext>
            </a:extLst>
          </p:cNvPr>
          <p:cNvSpPr>
            <a:spLocks noGrp="1"/>
          </p:cNvSpPr>
          <p:nvPr>
            <p:ph type="body" sz="quarter" idx="13" hasCustomPrompt="1"/>
          </p:nvPr>
        </p:nvSpPr>
        <p:spPr>
          <a:xfrm>
            <a:off x="6259063" y="1431571"/>
            <a:ext cx="5478612" cy="522288"/>
          </a:xfrm>
        </p:spPr>
        <p:txBody>
          <a:bodyPr>
            <a:normAutofit/>
          </a:bodyPr>
          <a:lstStyle>
            <a:lvl1pPr marL="0" indent="0">
              <a:buNone/>
              <a:defRPr sz="2000" b="1">
                <a:solidFill>
                  <a:schemeClr val="tx2"/>
                </a:solidFill>
              </a:defRPr>
            </a:lvl1pPr>
          </a:lstStyle>
          <a:p>
            <a:pPr lvl="0"/>
            <a:r>
              <a:rPr lang="en-US" dirty="0"/>
              <a:t>Subtitle</a:t>
            </a:r>
          </a:p>
        </p:txBody>
      </p:sp>
    </p:spTree>
    <p:extLst>
      <p:ext uri="{BB962C8B-B14F-4D97-AF65-F5344CB8AC3E}">
        <p14:creationId xmlns:p14="http://schemas.microsoft.com/office/powerpoint/2010/main" val="1253800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lin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CA81A-455D-E6A5-A9E3-208AA6B47B78}"/>
              </a:ext>
            </a:extLst>
          </p:cNvPr>
          <p:cNvSpPr>
            <a:spLocks noGrp="1"/>
          </p:cNvSpPr>
          <p:nvPr>
            <p:ph type="title" hasCustomPrompt="1"/>
          </p:nvPr>
        </p:nvSpPr>
        <p:spPr>
          <a:xfrm>
            <a:off x="387289" y="386557"/>
            <a:ext cx="9594911" cy="523220"/>
          </a:xfrm>
        </p:spPr>
        <p:txBody>
          <a:bodyPr>
            <a:normAutofit/>
          </a:bodyPr>
          <a:lstStyle>
            <a:lvl1pPr>
              <a:defRPr sz="2800" b="1"/>
            </a:lvl1pPr>
          </a:lstStyle>
          <a:p>
            <a:r>
              <a:rPr lang="en-US" dirty="0"/>
              <a:t>Headline</a:t>
            </a:r>
          </a:p>
        </p:txBody>
      </p:sp>
      <p:sp>
        <p:nvSpPr>
          <p:cNvPr id="17" name="TextBox 16">
            <a:extLst>
              <a:ext uri="{FF2B5EF4-FFF2-40B4-BE49-F238E27FC236}">
                <a16:creationId xmlns:a16="http://schemas.microsoft.com/office/drawing/2014/main" id="{6957E2D0-F318-9AB8-789A-9B7464581F72}"/>
              </a:ext>
            </a:extLst>
          </p:cNvPr>
          <p:cNvSpPr txBox="1"/>
          <p:nvPr userDrawn="1"/>
        </p:nvSpPr>
        <p:spPr>
          <a:xfrm>
            <a:off x="8635943" y="6565423"/>
            <a:ext cx="3504301" cy="200055"/>
          </a:xfrm>
          <a:prstGeom prst="rect">
            <a:avLst/>
          </a:prstGeom>
          <a:noFill/>
        </p:spPr>
        <p:txBody>
          <a:bodyPr wrap="square" rtlCol="0">
            <a:spAutoFit/>
          </a:bodyPr>
          <a:lstStyle/>
          <a:p>
            <a:pPr algn="r"/>
            <a:r>
              <a:rPr lang="en-US" sz="700" dirty="0">
                <a:solidFill>
                  <a:schemeClr val="tx1"/>
                </a:solidFill>
              </a:rPr>
              <a:t>© Copyright 2024 DLH Holdings Corp. All Rights Reserved. </a:t>
            </a:r>
            <a:r>
              <a:rPr lang="en-US" sz="700" dirty="0">
                <a:solidFill>
                  <a:schemeClr val="accent3"/>
                </a:solidFill>
              </a:rPr>
              <a:t>◀</a:t>
            </a:r>
            <a:r>
              <a:rPr lang="en-US" sz="700" dirty="0">
                <a:solidFill>
                  <a:schemeClr val="tx1"/>
                </a:solidFill>
              </a:rPr>
              <a:t> </a:t>
            </a:r>
            <a:fld id="{3C970E1A-FE8E-4524-B5A9-50085C617063}" type="slidenum">
              <a:rPr lang="en-US" sz="700" smtClean="0">
                <a:solidFill>
                  <a:schemeClr val="tx1"/>
                </a:solidFill>
              </a:rPr>
              <a:pPr algn="r"/>
              <a:t>‹#›</a:t>
            </a:fld>
            <a:endParaRPr lang="en-US" sz="700" dirty="0">
              <a:solidFill>
                <a:schemeClr val="tx1"/>
              </a:solidFill>
            </a:endParaRPr>
          </a:p>
        </p:txBody>
      </p:sp>
    </p:spTree>
    <p:extLst>
      <p:ext uri="{BB962C8B-B14F-4D97-AF65-F5344CB8AC3E}">
        <p14:creationId xmlns:p14="http://schemas.microsoft.com/office/powerpoint/2010/main" val="1268523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6C729E-316E-2E3B-2A7B-B072B2718A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FEF582-0B7B-612C-2A67-03828FE91D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EC31FAA-B0B1-C7F0-5886-16BC1F3834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FAB31B-60A3-44F8-83B4-8BEFC264674E}" type="datetimeFigureOut">
              <a:rPr lang="en-US" smtClean="0"/>
              <a:t>2/3/2024</a:t>
            </a:fld>
            <a:endParaRPr lang="en-US" dirty="0"/>
          </a:p>
        </p:txBody>
      </p:sp>
      <p:sp>
        <p:nvSpPr>
          <p:cNvPr id="5" name="Footer Placeholder 4">
            <a:extLst>
              <a:ext uri="{FF2B5EF4-FFF2-40B4-BE49-F238E27FC236}">
                <a16:creationId xmlns:a16="http://schemas.microsoft.com/office/drawing/2014/main" id="{6C2978B2-E57E-9DFB-95CD-CD4049A576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r>
              <a:rPr lang="en-US" dirty="0"/>
              <a:t>Copyright 2024 DLH Holdings Corp.</a:t>
            </a:r>
          </a:p>
        </p:txBody>
      </p:sp>
    </p:spTree>
    <p:extLst>
      <p:ext uri="{BB962C8B-B14F-4D97-AF65-F5344CB8AC3E}">
        <p14:creationId xmlns:p14="http://schemas.microsoft.com/office/powerpoint/2010/main" val="1646637523"/>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75" r:id="rId3"/>
    <p:sldLayoutId id="2147483676" r:id="rId4"/>
    <p:sldLayoutId id="2147483662" r:id="rId5"/>
    <p:sldLayoutId id="2147483663" r:id="rId6"/>
    <p:sldLayoutId id="2147483669" r:id="rId7"/>
    <p:sldLayoutId id="2147483670" r:id="rId8"/>
    <p:sldLayoutId id="2147483667" r:id="rId9"/>
    <p:sldLayoutId id="2147483668" r:id="rId10"/>
    <p:sldLayoutId id="2147483664" r:id="rId11"/>
    <p:sldLayoutId id="2147483665" r:id="rId12"/>
    <p:sldLayoutId id="2147483666" r:id="rId13"/>
    <p:sldLayoutId id="2147483672" r:id="rId14"/>
    <p:sldLayoutId id="2147483673" r:id="rId15"/>
    <p:sldLayoutId id="2147483677" r:id="rId16"/>
    <p:sldLayoutId id="214748367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569913"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3336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1711F7-E074-F3DF-A5BA-9AF6B4930064}"/>
              </a:ext>
            </a:extLst>
          </p:cNvPr>
          <p:cNvSpPr>
            <a:spLocks noGrp="1"/>
          </p:cNvSpPr>
          <p:nvPr>
            <p:ph type="body" sz="quarter" idx="10"/>
          </p:nvPr>
        </p:nvSpPr>
        <p:spPr>
          <a:xfrm>
            <a:off x="872358" y="4391082"/>
            <a:ext cx="2077877" cy="358237"/>
          </a:xfrm>
        </p:spPr>
        <p:txBody>
          <a:bodyPr>
            <a:normAutofit fontScale="85000" lnSpcReduction="10000"/>
          </a:bodyPr>
          <a:lstStyle/>
          <a:p>
            <a:r>
              <a:rPr lang="en-US" dirty="0"/>
              <a:t>13 February 2024</a:t>
            </a:r>
          </a:p>
        </p:txBody>
      </p:sp>
      <p:sp>
        <p:nvSpPr>
          <p:cNvPr id="3" name="Subtitle 2">
            <a:extLst>
              <a:ext uri="{FF2B5EF4-FFF2-40B4-BE49-F238E27FC236}">
                <a16:creationId xmlns:a16="http://schemas.microsoft.com/office/drawing/2014/main" id="{868B8BD5-4EE3-38ED-0CDF-4BF6D051549B}"/>
              </a:ext>
            </a:extLst>
          </p:cNvPr>
          <p:cNvSpPr>
            <a:spLocks noGrp="1"/>
          </p:cNvSpPr>
          <p:nvPr>
            <p:ph type="subTitle" idx="1"/>
          </p:nvPr>
        </p:nvSpPr>
        <p:spPr/>
        <p:txBody>
          <a:bodyPr>
            <a:normAutofit fontScale="77500" lnSpcReduction="20000"/>
          </a:bodyPr>
          <a:lstStyle/>
          <a:p>
            <a:r>
              <a:rPr lang="en-US" b="1" dirty="0">
                <a:solidFill>
                  <a:schemeClr val="accent2"/>
                </a:solidFill>
              </a:rPr>
              <a:t>2024 AMSUS Annual Meeting </a:t>
            </a:r>
          </a:p>
          <a:p>
            <a:endParaRPr lang="en-US" dirty="0"/>
          </a:p>
        </p:txBody>
      </p:sp>
      <p:sp>
        <p:nvSpPr>
          <p:cNvPr id="4" name="Title 3">
            <a:extLst>
              <a:ext uri="{FF2B5EF4-FFF2-40B4-BE49-F238E27FC236}">
                <a16:creationId xmlns:a16="http://schemas.microsoft.com/office/drawing/2014/main" id="{F392DE4C-1C66-02EF-0FCB-79A085C661DA}"/>
              </a:ext>
            </a:extLst>
          </p:cNvPr>
          <p:cNvSpPr>
            <a:spLocks noGrp="1"/>
          </p:cNvSpPr>
          <p:nvPr>
            <p:ph type="ctrTitle"/>
          </p:nvPr>
        </p:nvSpPr>
        <p:spPr>
          <a:xfrm>
            <a:off x="872358" y="3192220"/>
            <a:ext cx="5614117" cy="923330"/>
          </a:xfrm>
        </p:spPr>
        <p:txBody>
          <a:bodyPr>
            <a:noAutofit/>
          </a:bodyPr>
          <a:lstStyle/>
          <a:p>
            <a:r>
              <a:rPr lang="en-US" sz="2800" dirty="0"/>
              <a:t>Data Modeling to Support Suicide Prevention: The Atlas Project</a:t>
            </a:r>
          </a:p>
        </p:txBody>
      </p:sp>
    </p:spTree>
    <p:extLst>
      <p:ext uri="{BB962C8B-B14F-4D97-AF65-F5344CB8AC3E}">
        <p14:creationId xmlns:p14="http://schemas.microsoft.com/office/powerpoint/2010/main" val="2347933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C6B96-F0C2-549A-6D8D-FF00D2E6939F}"/>
              </a:ext>
            </a:extLst>
          </p:cNvPr>
          <p:cNvSpPr>
            <a:spLocks noGrp="1"/>
          </p:cNvSpPr>
          <p:nvPr>
            <p:ph type="title"/>
          </p:nvPr>
        </p:nvSpPr>
        <p:spPr>
          <a:xfrm>
            <a:off x="387289" y="386556"/>
            <a:ext cx="9594911" cy="864273"/>
          </a:xfrm>
        </p:spPr>
        <p:txBody>
          <a:bodyPr>
            <a:noAutofit/>
          </a:bodyPr>
          <a:lstStyle/>
          <a:p>
            <a:r>
              <a:rPr lang="en-US" dirty="0">
                <a:effectLst/>
                <a:latin typeface="+mn-lt"/>
                <a:ea typeface="Calibri" panose="020F0502020204030204" pitchFamily="34" charset="0"/>
              </a:rPr>
              <a:t>Data Science Management / Synthetic Data Generation</a:t>
            </a:r>
            <a:br>
              <a:rPr lang="en-US" dirty="0">
                <a:effectLst/>
                <a:latin typeface="+mn-lt"/>
                <a:ea typeface="Calibri" panose="020F0502020204030204" pitchFamily="34" charset="0"/>
              </a:rPr>
            </a:br>
            <a:r>
              <a:rPr lang="en-US" dirty="0">
                <a:effectLst/>
                <a:latin typeface="+mn-lt"/>
                <a:ea typeface="Calibri" panose="020F0502020204030204" pitchFamily="34" charset="0"/>
              </a:rPr>
              <a:t>   </a:t>
            </a:r>
            <a:endParaRPr lang="en-US" dirty="0">
              <a:latin typeface="+mn-lt"/>
            </a:endParaRPr>
          </a:p>
        </p:txBody>
      </p:sp>
      <p:sp>
        <p:nvSpPr>
          <p:cNvPr id="4" name="Content Placeholder 3">
            <a:extLst>
              <a:ext uri="{FF2B5EF4-FFF2-40B4-BE49-F238E27FC236}">
                <a16:creationId xmlns:a16="http://schemas.microsoft.com/office/drawing/2014/main" id="{4013CA29-EEA9-6B0B-32C9-AEA6DFCF6EBC}"/>
              </a:ext>
            </a:extLst>
          </p:cNvPr>
          <p:cNvSpPr txBox="1">
            <a:spLocks/>
          </p:cNvSpPr>
          <p:nvPr/>
        </p:nvSpPr>
        <p:spPr>
          <a:xfrm>
            <a:off x="634745" y="1105615"/>
            <a:ext cx="6004249"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569913"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3336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i="1" dirty="0">
                <a:effectLst/>
                <a:ea typeface="Calibri" panose="020F0502020204030204" pitchFamily="34" charset="0"/>
              </a:rPr>
              <a:t>Our Approach Combines</a:t>
            </a:r>
          </a:p>
          <a:p>
            <a:pPr marL="0" indent="0">
              <a:buNone/>
            </a:pPr>
            <a:r>
              <a:rPr lang="en-US" sz="2600" b="1" dirty="0">
                <a:effectLst/>
                <a:ea typeface="Calibri" panose="020F0502020204030204" pitchFamily="34" charset="0"/>
              </a:rPr>
              <a:t>Data Engineering &amp; Management</a:t>
            </a:r>
          </a:p>
          <a:p>
            <a:pPr marL="0" indent="0">
              <a:spcAft>
                <a:spcPts val="400"/>
              </a:spcAft>
              <a:buNone/>
            </a:pPr>
            <a:r>
              <a:rPr lang="en-US" sz="2200" i="1" dirty="0">
                <a:effectLst/>
                <a:ea typeface="Calibri" panose="020F0502020204030204" pitchFamily="34" charset="0"/>
              </a:rPr>
              <a:t>Provides:</a:t>
            </a:r>
          </a:p>
          <a:p>
            <a:r>
              <a:rPr lang="en-US" dirty="0">
                <a:effectLst/>
                <a:ea typeface="Calibri" panose="020F0502020204030204" pitchFamily="34" charset="0"/>
              </a:rPr>
              <a:t>Data Collection</a:t>
            </a:r>
          </a:p>
          <a:p>
            <a:r>
              <a:rPr lang="en-US" dirty="0">
                <a:effectLst/>
                <a:ea typeface="Calibri" panose="020F0502020204030204" pitchFamily="34" charset="0"/>
              </a:rPr>
              <a:t>Extraction, Transformation</a:t>
            </a:r>
          </a:p>
          <a:p>
            <a:r>
              <a:rPr lang="en-US" dirty="0">
                <a:effectLst/>
                <a:ea typeface="Calibri" panose="020F0502020204030204" pitchFamily="34" charset="0"/>
              </a:rPr>
              <a:t>Load into Repository</a:t>
            </a:r>
          </a:p>
          <a:p>
            <a:r>
              <a:rPr lang="en-US" dirty="0">
                <a:effectLst/>
                <a:ea typeface="Calibri" panose="020F0502020204030204" pitchFamily="34" charset="0"/>
              </a:rPr>
              <a:t>Data </a:t>
            </a:r>
            <a:r>
              <a:rPr lang="en-US" dirty="0">
                <a:ea typeface="Calibri" panose="020F0502020204030204" pitchFamily="34" charset="0"/>
              </a:rPr>
              <a:t>Structures supporting Analytics</a:t>
            </a:r>
            <a:endParaRPr lang="en-US" dirty="0">
              <a:effectLst/>
              <a:ea typeface="Calibri" panose="020F0502020204030204" pitchFamily="34" charset="0"/>
            </a:endParaRPr>
          </a:p>
          <a:p>
            <a:pPr lvl="2"/>
            <a:endParaRPr lang="en-US" dirty="0"/>
          </a:p>
        </p:txBody>
      </p:sp>
      <p:sp>
        <p:nvSpPr>
          <p:cNvPr id="5" name="Content Placeholder 3">
            <a:extLst>
              <a:ext uri="{FF2B5EF4-FFF2-40B4-BE49-F238E27FC236}">
                <a16:creationId xmlns:a16="http://schemas.microsoft.com/office/drawing/2014/main" id="{219DAA3D-5031-6F29-8A0E-D8415C648D73}"/>
              </a:ext>
            </a:extLst>
          </p:cNvPr>
          <p:cNvSpPr txBox="1">
            <a:spLocks/>
          </p:cNvSpPr>
          <p:nvPr/>
        </p:nvSpPr>
        <p:spPr>
          <a:xfrm>
            <a:off x="6195176" y="1105615"/>
            <a:ext cx="6004249"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569913"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3336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800" i="1" dirty="0">
              <a:effectLst/>
              <a:ea typeface="Calibri" panose="020F0502020204030204" pitchFamily="34" charset="0"/>
            </a:endParaRPr>
          </a:p>
          <a:p>
            <a:pPr marL="0" indent="0">
              <a:buNone/>
            </a:pPr>
            <a:r>
              <a:rPr lang="en-US" sz="2600" i="1" dirty="0">
                <a:effectLst/>
                <a:ea typeface="Calibri" panose="020F0502020204030204" pitchFamily="34" charset="0"/>
              </a:rPr>
              <a:t>with</a:t>
            </a:r>
            <a:r>
              <a:rPr lang="en-US" sz="2600" dirty="0">
                <a:effectLst/>
                <a:ea typeface="Calibri" panose="020F0502020204030204" pitchFamily="34" charset="0"/>
              </a:rPr>
              <a:t> </a:t>
            </a:r>
            <a:r>
              <a:rPr lang="en-US" sz="2600" b="1" dirty="0">
                <a:effectLst/>
                <a:ea typeface="Calibri" panose="020F0502020204030204" pitchFamily="34" charset="0"/>
              </a:rPr>
              <a:t>Data Science &amp; Analytics</a:t>
            </a:r>
          </a:p>
          <a:p>
            <a:pPr marL="0" indent="0">
              <a:buNone/>
            </a:pPr>
            <a:r>
              <a:rPr lang="en-US" sz="2000" i="1" dirty="0">
                <a:effectLst/>
                <a:ea typeface="Calibri" panose="020F0502020204030204" pitchFamily="34" charset="0"/>
              </a:rPr>
              <a:t>Provides:</a:t>
            </a:r>
          </a:p>
          <a:p>
            <a:pPr>
              <a:lnSpc>
                <a:spcPct val="50000"/>
              </a:lnSpc>
            </a:pPr>
            <a:r>
              <a:rPr lang="en-US" dirty="0"/>
              <a:t>Machine Learning / AI</a:t>
            </a:r>
          </a:p>
          <a:p>
            <a:r>
              <a:rPr lang="en-US" dirty="0"/>
              <a:t>Data Mining</a:t>
            </a:r>
          </a:p>
          <a:p>
            <a:pPr lvl="1"/>
            <a:r>
              <a:rPr lang="en-US" dirty="0"/>
              <a:t>NLP for Text-based sources</a:t>
            </a:r>
          </a:p>
          <a:p>
            <a:pPr lvl="1"/>
            <a:r>
              <a:rPr lang="en-US" dirty="0"/>
              <a:t>Unstructured to Structured Data</a:t>
            </a:r>
          </a:p>
          <a:p>
            <a:r>
              <a:rPr lang="en-US" dirty="0"/>
              <a:t>Exploratory Data Analytics</a:t>
            </a:r>
          </a:p>
          <a:p>
            <a:pPr lvl="2"/>
            <a:endParaRPr lang="en-US" dirty="0"/>
          </a:p>
        </p:txBody>
      </p:sp>
      <p:sp>
        <p:nvSpPr>
          <p:cNvPr id="6" name="Rectangle 5">
            <a:extLst>
              <a:ext uri="{FF2B5EF4-FFF2-40B4-BE49-F238E27FC236}">
                <a16:creationId xmlns:a16="http://schemas.microsoft.com/office/drawing/2014/main" id="{320DB5C5-8DCE-9535-06B8-0168BAB98759}"/>
              </a:ext>
            </a:extLst>
          </p:cNvPr>
          <p:cNvSpPr/>
          <p:nvPr/>
        </p:nvSpPr>
        <p:spPr>
          <a:xfrm>
            <a:off x="1539952" y="4734146"/>
            <a:ext cx="3075591" cy="522513"/>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Manages Data </a:t>
            </a:r>
          </a:p>
        </p:txBody>
      </p:sp>
      <p:sp>
        <p:nvSpPr>
          <p:cNvPr id="7" name="Rectangle 6">
            <a:extLst>
              <a:ext uri="{FF2B5EF4-FFF2-40B4-BE49-F238E27FC236}">
                <a16:creationId xmlns:a16="http://schemas.microsoft.com/office/drawing/2014/main" id="{E6B52837-D75C-7E88-E9DD-A0485E64E716}"/>
              </a:ext>
            </a:extLst>
          </p:cNvPr>
          <p:cNvSpPr/>
          <p:nvPr/>
        </p:nvSpPr>
        <p:spPr>
          <a:xfrm>
            <a:off x="6926210" y="4734146"/>
            <a:ext cx="3541005" cy="522513"/>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Manages Analytics</a:t>
            </a:r>
          </a:p>
        </p:txBody>
      </p:sp>
    </p:spTree>
    <p:extLst>
      <p:ext uri="{BB962C8B-B14F-4D97-AF65-F5344CB8AC3E}">
        <p14:creationId xmlns:p14="http://schemas.microsoft.com/office/powerpoint/2010/main" val="3270009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C6B96-F0C2-549A-6D8D-FF00D2E6939F}"/>
              </a:ext>
            </a:extLst>
          </p:cNvPr>
          <p:cNvSpPr>
            <a:spLocks noGrp="1"/>
          </p:cNvSpPr>
          <p:nvPr>
            <p:ph type="title"/>
          </p:nvPr>
        </p:nvSpPr>
        <p:spPr>
          <a:xfrm>
            <a:off x="387289" y="386556"/>
            <a:ext cx="9594911" cy="864273"/>
          </a:xfrm>
        </p:spPr>
        <p:txBody>
          <a:bodyPr>
            <a:noAutofit/>
          </a:bodyPr>
          <a:lstStyle/>
          <a:p>
            <a:r>
              <a:rPr lang="en-US" dirty="0">
                <a:effectLst/>
                <a:latin typeface="+mn-lt"/>
                <a:ea typeface="Calibri" panose="020F0502020204030204" pitchFamily="34" charset="0"/>
              </a:rPr>
              <a:t>   </a:t>
            </a:r>
            <a:r>
              <a:rPr lang="en-US" b="1" dirty="0"/>
              <a:t>Data Science Management Platform</a:t>
            </a:r>
            <a:endParaRPr lang="en-US" dirty="0">
              <a:latin typeface="+mn-lt"/>
            </a:endParaRPr>
          </a:p>
        </p:txBody>
      </p:sp>
      <p:sp>
        <p:nvSpPr>
          <p:cNvPr id="25" name="Rectangle 24">
            <a:extLst>
              <a:ext uri="{FF2B5EF4-FFF2-40B4-BE49-F238E27FC236}">
                <a16:creationId xmlns:a16="http://schemas.microsoft.com/office/drawing/2014/main" id="{EDBF15BC-6504-B1F9-B1D7-B02086ED188A}"/>
              </a:ext>
            </a:extLst>
          </p:cNvPr>
          <p:cNvSpPr/>
          <p:nvPr/>
        </p:nvSpPr>
        <p:spPr>
          <a:xfrm>
            <a:off x="838200" y="1208596"/>
            <a:ext cx="10406974" cy="5000618"/>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9348504C-7EA9-29DF-7AC3-CC23A6160390}"/>
              </a:ext>
            </a:extLst>
          </p:cNvPr>
          <p:cNvSpPr/>
          <p:nvPr/>
        </p:nvSpPr>
        <p:spPr>
          <a:xfrm>
            <a:off x="972765" y="1301321"/>
            <a:ext cx="3268309" cy="4037038"/>
          </a:xfrm>
          <a:prstGeom prst="rect">
            <a:avLst/>
          </a:prstGeom>
          <a:solidFill>
            <a:srgbClr val="FFFFCC"/>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endParaRPr>
          </a:p>
          <a:p>
            <a:pPr algn="ctr"/>
            <a:r>
              <a:rPr lang="en-US" sz="2400" b="1" dirty="0">
                <a:solidFill>
                  <a:schemeClr val="tx1"/>
                </a:solidFill>
              </a:rPr>
              <a:t>1.</a:t>
            </a:r>
          </a:p>
          <a:p>
            <a:pPr algn="ctr"/>
            <a:r>
              <a:rPr lang="en-US" sz="2400" b="1" u="sng" dirty="0">
                <a:solidFill>
                  <a:schemeClr val="tx1"/>
                </a:solidFill>
              </a:rPr>
              <a:t>DATA ENGINEERING</a:t>
            </a:r>
          </a:p>
          <a:p>
            <a:pPr algn="ctr"/>
            <a:r>
              <a:rPr lang="en-US" sz="2000" b="1" dirty="0">
                <a:solidFill>
                  <a:schemeClr val="tx1"/>
                </a:solidFill>
              </a:rPr>
              <a:t>Data Collection, ETL, Dynamic Ingestion, </a:t>
            </a:r>
          </a:p>
          <a:p>
            <a:pPr algn="ctr"/>
            <a:r>
              <a:rPr lang="en-US" sz="2000" b="1" dirty="0">
                <a:solidFill>
                  <a:schemeClr val="tx1"/>
                </a:solidFill>
              </a:rPr>
              <a:t>(</a:t>
            </a:r>
            <a:r>
              <a:rPr lang="en-US" sz="2000" b="1" i="1" dirty="0">
                <a:solidFill>
                  <a:schemeClr val="tx1"/>
                </a:solidFill>
              </a:rPr>
              <a:t>via Semantic Ontology</a:t>
            </a:r>
            <a:r>
              <a:rPr lang="en-US" sz="2000" b="1" dirty="0">
                <a:solidFill>
                  <a:schemeClr val="tx1"/>
                </a:solidFill>
              </a:rPr>
              <a:t>),</a:t>
            </a:r>
          </a:p>
          <a:p>
            <a:pPr algn="ctr"/>
            <a:r>
              <a:rPr lang="en-US" sz="2000" b="1" dirty="0">
                <a:solidFill>
                  <a:schemeClr val="tx1"/>
                </a:solidFill>
              </a:rPr>
              <a:t>Curation, </a:t>
            </a:r>
          </a:p>
          <a:p>
            <a:pPr algn="ctr"/>
            <a:r>
              <a:rPr lang="en-US" sz="2000" b="1" dirty="0">
                <a:solidFill>
                  <a:schemeClr val="tx1"/>
                </a:solidFill>
              </a:rPr>
              <a:t>Provenance,</a:t>
            </a:r>
          </a:p>
          <a:p>
            <a:pPr algn="ctr"/>
            <a:r>
              <a:rPr lang="en-US" sz="2000" b="1" dirty="0">
                <a:solidFill>
                  <a:schemeClr val="tx1"/>
                </a:solidFill>
              </a:rPr>
              <a:t>Catalogs, </a:t>
            </a:r>
          </a:p>
          <a:p>
            <a:pPr algn="ctr"/>
            <a:r>
              <a:rPr lang="en-US" sz="2000" b="1" dirty="0">
                <a:solidFill>
                  <a:schemeClr val="tx1"/>
                </a:solidFill>
              </a:rPr>
              <a:t>Data Storage </a:t>
            </a:r>
          </a:p>
          <a:p>
            <a:pPr algn="ctr"/>
            <a:r>
              <a:rPr lang="en-US" sz="2000" b="1" dirty="0">
                <a:solidFill>
                  <a:schemeClr val="tx1"/>
                </a:solidFill>
              </a:rPr>
              <a:t>Repository / Warehouse</a:t>
            </a:r>
            <a:endParaRPr lang="en-US" b="1" dirty="0">
              <a:solidFill>
                <a:schemeClr val="tx1"/>
              </a:solidFill>
            </a:endParaRPr>
          </a:p>
          <a:p>
            <a:pPr algn="ctr"/>
            <a:endParaRPr lang="en-US" b="1" dirty="0">
              <a:solidFill>
                <a:schemeClr val="tx1"/>
              </a:solidFill>
            </a:endParaRPr>
          </a:p>
        </p:txBody>
      </p:sp>
      <p:sp>
        <p:nvSpPr>
          <p:cNvPr id="28" name="Rectangle 27">
            <a:extLst>
              <a:ext uri="{FF2B5EF4-FFF2-40B4-BE49-F238E27FC236}">
                <a16:creationId xmlns:a16="http://schemas.microsoft.com/office/drawing/2014/main" id="{3D7F3C74-D7A9-3E0B-764E-692266B19C55}"/>
              </a:ext>
            </a:extLst>
          </p:cNvPr>
          <p:cNvSpPr/>
          <p:nvPr/>
        </p:nvSpPr>
        <p:spPr>
          <a:xfrm>
            <a:off x="4342986" y="1292584"/>
            <a:ext cx="3142261" cy="4055923"/>
          </a:xfrm>
          <a:prstGeom prst="rect">
            <a:avLst/>
          </a:prstGeom>
          <a:solidFill>
            <a:srgbClr val="FFFFCC"/>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2400" b="1" dirty="0">
                <a:solidFill>
                  <a:schemeClr val="tx1"/>
                </a:solidFill>
              </a:rPr>
              <a:t>2.</a:t>
            </a:r>
          </a:p>
          <a:p>
            <a:pPr algn="ctr"/>
            <a:r>
              <a:rPr lang="en-US" sz="2400" b="1" u="sng" dirty="0">
                <a:solidFill>
                  <a:schemeClr val="tx1"/>
                </a:solidFill>
              </a:rPr>
              <a:t>DATA ANALYTICS</a:t>
            </a:r>
            <a:endParaRPr lang="en-US" sz="1600" b="1" dirty="0">
              <a:solidFill>
                <a:schemeClr val="tx1"/>
              </a:solidFill>
            </a:endParaRPr>
          </a:p>
          <a:p>
            <a:pPr algn="ctr"/>
            <a:r>
              <a:rPr lang="en-US" sz="2000" b="1" dirty="0">
                <a:solidFill>
                  <a:schemeClr val="tx1"/>
                </a:solidFill>
              </a:rPr>
              <a:t>Feature Extraction,</a:t>
            </a:r>
          </a:p>
          <a:p>
            <a:pPr algn="ctr"/>
            <a:r>
              <a:rPr lang="en-US" sz="2000" b="1" dirty="0">
                <a:solidFill>
                  <a:schemeClr val="tx1"/>
                </a:solidFill>
              </a:rPr>
              <a:t>Data Behavior, </a:t>
            </a:r>
          </a:p>
          <a:p>
            <a:pPr algn="ctr"/>
            <a:r>
              <a:rPr lang="en-US" sz="2000" b="1" dirty="0">
                <a:solidFill>
                  <a:schemeClr val="tx1"/>
                </a:solidFill>
              </a:rPr>
              <a:t>NLP / AI, </a:t>
            </a:r>
          </a:p>
          <a:p>
            <a:pPr algn="ctr"/>
            <a:r>
              <a:rPr lang="en-US" sz="2000" b="1" dirty="0">
                <a:solidFill>
                  <a:schemeClr val="tx1"/>
                </a:solidFill>
              </a:rPr>
              <a:t>Analysis Tool Suite,</a:t>
            </a:r>
          </a:p>
          <a:p>
            <a:pPr algn="ctr"/>
            <a:r>
              <a:rPr lang="en-US" sz="2000" b="1" dirty="0">
                <a:solidFill>
                  <a:schemeClr val="tx1"/>
                </a:solidFill>
              </a:rPr>
              <a:t>Machine Learning</a:t>
            </a:r>
          </a:p>
          <a:p>
            <a:pPr algn="ctr"/>
            <a:r>
              <a:rPr lang="en-US" sz="2000" b="1" dirty="0">
                <a:solidFill>
                  <a:schemeClr val="tx1"/>
                </a:solidFill>
              </a:rPr>
              <a:t>Algorithm Suite,</a:t>
            </a:r>
          </a:p>
          <a:p>
            <a:pPr algn="ctr"/>
            <a:r>
              <a:rPr lang="en-US" sz="2000" b="1" dirty="0">
                <a:solidFill>
                  <a:schemeClr val="tx1"/>
                </a:solidFill>
              </a:rPr>
              <a:t>Process Management </a:t>
            </a:r>
          </a:p>
          <a:p>
            <a:pPr algn="ctr"/>
            <a:r>
              <a:rPr lang="en-US" sz="2000" b="1" dirty="0">
                <a:solidFill>
                  <a:schemeClr val="tx1"/>
                </a:solidFill>
              </a:rPr>
              <a:t>Tools</a:t>
            </a:r>
          </a:p>
        </p:txBody>
      </p:sp>
      <p:sp>
        <p:nvSpPr>
          <p:cNvPr id="29" name="Rectangle: Rounded Corners 28">
            <a:extLst>
              <a:ext uri="{FF2B5EF4-FFF2-40B4-BE49-F238E27FC236}">
                <a16:creationId xmlns:a16="http://schemas.microsoft.com/office/drawing/2014/main" id="{EC84AEE6-FFE6-6E4F-405C-0177DDB13589}"/>
              </a:ext>
            </a:extLst>
          </p:cNvPr>
          <p:cNvSpPr/>
          <p:nvPr/>
        </p:nvSpPr>
        <p:spPr>
          <a:xfrm>
            <a:off x="4954857" y="5373287"/>
            <a:ext cx="1761416" cy="738963"/>
          </a:xfrm>
          <a:prstGeom prst="round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Clinician</a:t>
            </a:r>
          </a:p>
          <a:p>
            <a:pPr algn="ctr"/>
            <a:r>
              <a:rPr lang="en-US" sz="1600" b="1" dirty="0">
                <a:solidFill>
                  <a:schemeClr val="tx1"/>
                </a:solidFill>
              </a:rPr>
              <a:t>User Interface</a:t>
            </a:r>
          </a:p>
        </p:txBody>
      </p:sp>
      <p:sp>
        <p:nvSpPr>
          <p:cNvPr id="30" name="Rectangle 29">
            <a:extLst>
              <a:ext uri="{FF2B5EF4-FFF2-40B4-BE49-F238E27FC236}">
                <a16:creationId xmlns:a16="http://schemas.microsoft.com/office/drawing/2014/main" id="{C023D35D-BB2A-C930-EA27-25BA530170B9}"/>
              </a:ext>
            </a:extLst>
          </p:cNvPr>
          <p:cNvSpPr/>
          <p:nvPr/>
        </p:nvSpPr>
        <p:spPr>
          <a:xfrm>
            <a:off x="7593873" y="1291053"/>
            <a:ext cx="3553103" cy="4055923"/>
          </a:xfrm>
          <a:prstGeom prst="rect">
            <a:avLst/>
          </a:prstGeom>
          <a:solidFill>
            <a:srgbClr val="FFFFCC"/>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2400" b="1" dirty="0">
                <a:solidFill>
                  <a:schemeClr val="tx1"/>
                </a:solidFill>
              </a:rPr>
              <a:t>3.</a:t>
            </a:r>
          </a:p>
          <a:p>
            <a:pPr algn="ctr"/>
            <a:r>
              <a:rPr lang="en-US" sz="2400" b="1" u="sng" dirty="0">
                <a:solidFill>
                  <a:schemeClr val="tx1"/>
                </a:solidFill>
              </a:rPr>
              <a:t>SUPPORTING</a:t>
            </a:r>
          </a:p>
          <a:p>
            <a:pPr algn="ctr"/>
            <a:r>
              <a:rPr lang="en-US" sz="2400" b="1" u="sng" dirty="0">
                <a:solidFill>
                  <a:schemeClr val="tx1"/>
                </a:solidFill>
              </a:rPr>
              <a:t>INFRASTRUCTURE</a:t>
            </a:r>
            <a:endParaRPr lang="en-US" sz="1600" b="1" dirty="0">
              <a:solidFill>
                <a:schemeClr val="tx1"/>
              </a:solidFill>
            </a:endParaRPr>
          </a:p>
          <a:p>
            <a:pPr algn="ctr"/>
            <a:r>
              <a:rPr lang="en-US" sz="2000" b="1" dirty="0">
                <a:solidFill>
                  <a:schemeClr val="tx1"/>
                </a:solidFill>
              </a:rPr>
              <a:t>Resource Management,</a:t>
            </a:r>
          </a:p>
          <a:p>
            <a:pPr algn="ctr"/>
            <a:r>
              <a:rPr lang="en-US" sz="2000" b="1" dirty="0">
                <a:solidFill>
                  <a:schemeClr val="tx1"/>
                </a:solidFill>
              </a:rPr>
              <a:t>Services, </a:t>
            </a:r>
          </a:p>
          <a:p>
            <a:pPr algn="ctr"/>
            <a:r>
              <a:rPr lang="en-US" sz="2000" b="1" dirty="0">
                <a:solidFill>
                  <a:schemeClr val="tx1"/>
                </a:solidFill>
              </a:rPr>
              <a:t>Identity, Credential</a:t>
            </a:r>
          </a:p>
          <a:p>
            <a:pPr algn="ctr"/>
            <a:r>
              <a:rPr lang="en-US" sz="2000" b="1" dirty="0">
                <a:solidFill>
                  <a:schemeClr val="tx1"/>
                </a:solidFill>
              </a:rPr>
              <a:t> &amp;</a:t>
            </a:r>
          </a:p>
          <a:p>
            <a:pPr algn="ctr"/>
            <a:r>
              <a:rPr lang="en-US" sz="2000" b="1" dirty="0">
                <a:solidFill>
                  <a:schemeClr val="tx1"/>
                </a:solidFill>
              </a:rPr>
              <a:t>Access </a:t>
            </a:r>
          </a:p>
          <a:p>
            <a:pPr algn="ctr"/>
            <a:r>
              <a:rPr lang="en-US" sz="2000" b="1" dirty="0">
                <a:solidFill>
                  <a:schemeClr val="tx1"/>
                </a:solidFill>
              </a:rPr>
              <a:t>Management</a:t>
            </a:r>
          </a:p>
          <a:p>
            <a:pPr algn="ctr"/>
            <a:r>
              <a:rPr lang="en-US" sz="2000" b="1" dirty="0">
                <a:solidFill>
                  <a:schemeClr val="tx1"/>
                </a:solidFill>
              </a:rPr>
              <a:t>-ICAM-</a:t>
            </a:r>
          </a:p>
        </p:txBody>
      </p:sp>
      <p:sp>
        <p:nvSpPr>
          <p:cNvPr id="31" name="Rectangle: Rounded Corners 30">
            <a:extLst>
              <a:ext uri="{FF2B5EF4-FFF2-40B4-BE49-F238E27FC236}">
                <a16:creationId xmlns:a16="http://schemas.microsoft.com/office/drawing/2014/main" id="{95DEAF00-79D1-3E36-FF86-584B6DAE4F7F}"/>
              </a:ext>
            </a:extLst>
          </p:cNvPr>
          <p:cNvSpPr/>
          <p:nvPr/>
        </p:nvSpPr>
        <p:spPr>
          <a:xfrm>
            <a:off x="8372966" y="5376285"/>
            <a:ext cx="2086025" cy="738963"/>
          </a:xfrm>
          <a:prstGeom prst="round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Privileged Access</a:t>
            </a:r>
          </a:p>
          <a:p>
            <a:pPr algn="ctr"/>
            <a:r>
              <a:rPr lang="en-US" sz="1600" b="1" dirty="0">
                <a:solidFill>
                  <a:schemeClr val="tx1"/>
                </a:solidFill>
              </a:rPr>
              <a:t>User Interface</a:t>
            </a:r>
          </a:p>
        </p:txBody>
      </p:sp>
      <p:sp>
        <p:nvSpPr>
          <p:cNvPr id="32" name="Rectangle: Rounded Corners 31">
            <a:extLst>
              <a:ext uri="{FF2B5EF4-FFF2-40B4-BE49-F238E27FC236}">
                <a16:creationId xmlns:a16="http://schemas.microsoft.com/office/drawing/2014/main" id="{7B57D709-25D6-67D2-A99F-7F25273D8491}"/>
              </a:ext>
            </a:extLst>
          </p:cNvPr>
          <p:cNvSpPr/>
          <p:nvPr/>
        </p:nvSpPr>
        <p:spPr>
          <a:xfrm>
            <a:off x="1733009" y="5358867"/>
            <a:ext cx="1761416" cy="738963"/>
          </a:xfrm>
          <a:prstGeom prst="round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Configuration</a:t>
            </a:r>
          </a:p>
          <a:p>
            <a:pPr algn="ctr"/>
            <a:r>
              <a:rPr lang="en-US" sz="1600" b="1" dirty="0">
                <a:solidFill>
                  <a:schemeClr val="tx1"/>
                </a:solidFill>
              </a:rPr>
              <a:t>User Interface</a:t>
            </a:r>
          </a:p>
        </p:txBody>
      </p:sp>
    </p:spTree>
    <p:extLst>
      <p:ext uri="{BB962C8B-B14F-4D97-AF65-F5344CB8AC3E}">
        <p14:creationId xmlns:p14="http://schemas.microsoft.com/office/powerpoint/2010/main" val="839062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C6B96-F0C2-549A-6D8D-FF00D2E6939F}"/>
              </a:ext>
            </a:extLst>
          </p:cNvPr>
          <p:cNvSpPr>
            <a:spLocks noGrp="1"/>
          </p:cNvSpPr>
          <p:nvPr>
            <p:ph type="title"/>
          </p:nvPr>
        </p:nvSpPr>
        <p:spPr>
          <a:xfrm>
            <a:off x="387289" y="386556"/>
            <a:ext cx="9594911" cy="864273"/>
          </a:xfrm>
        </p:spPr>
        <p:txBody>
          <a:bodyPr>
            <a:noAutofit/>
          </a:bodyPr>
          <a:lstStyle/>
          <a:p>
            <a:r>
              <a:rPr lang="en-US" dirty="0">
                <a:effectLst/>
                <a:latin typeface="+mn-lt"/>
                <a:ea typeface="Calibri" panose="020F0502020204030204" pitchFamily="34" charset="0"/>
              </a:rPr>
              <a:t>Data Science </a:t>
            </a:r>
            <a:r>
              <a:rPr lang="en-US" b="1" dirty="0"/>
              <a:t>Algorithm </a:t>
            </a:r>
            <a:r>
              <a:rPr lang="en-US" dirty="0"/>
              <a:t>&amp; Model Examples</a:t>
            </a:r>
            <a:br>
              <a:rPr lang="en-US" dirty="0">
                <a:effectLst/>
                <a:latin typeface="+mn-lt"/>
                <a:ea typeface="Calibri" panose="020F0502020204030204" pitchFamily="34" charset="0"/>
              </a:rPr>
            </a:br>
            <a:r>
              <a:rPr lang="en-US" dirty="0">
                <a:effectLst/>
                <a:latin typeface="+mn-lt"/>
                <a:ea typeface="Calibri" panose="020F0502020204030204" pitchFamily="34" charset="0"/>
              </a:rPr>
              <a:t>   </a:t>
            </a:r>
            <a:endParaRPr lang="en-US" dirty="0">
              <a:latin typeface="+mn-lt"/>
            </a:endParaRPr>
          </a:p>
        </p:txBody>
      </p:sp>
      <p:sp>
        <p:nvSpPr>
          <p:cNvPr id="3" name="Content Placeholder 2">
            <a:extLst>
              <a:ext uri="{FF2B5EF4-FFF2-40B4-BE49-F238E27FC236}">
                <a16:creationId xmlns:a16="http://schemas.microsoft.com/office/drawing/2014/main" id="{5006FDC5-44E0-2B56-BCFD-D9070134A7F9}"/>
              </a:ext>
            </a:extLst>
          </p:cNvPr>
          <p:cNvSpPr txBox="1">
            <a:spLocks/>
          </p:cNvSpPr>
          <p:nvPr/>
        </p:nvSpPr>
        <p:spPr>
          <a:xfrm>
            <a:off x="1692523" y="1436544"/>
            <a:ext cx="5181600" cy="4351338"/>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569913"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3336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Regression methods</a:t>
            </a:r>
          </a:p>
          <a:p>
            <a:r>
              <a:rPr lang="en-US" dirty="0"/>
              <a:t>Instance-based Learning models</a:t>
            </a:r>
          </a:p>
          <a:p>
            <a:r>
              <a:rPr lang="en-US" dirty="0"/>
              <a:t>Regularization</a:t>
            </a:r>
          </a:p>
          <a:p>
            <a:r>
              <a:rPr lang="en-US" dirty="0"/>
              <a:t>Decision Trees</a:t>
            </a:r>
          </a:p>
          <a:p>
            <a:r>
              <a:rPr lang="en-US" dirty="0"/>
              <a:t>Bayesian modeling</a:t>
            </a:r>
          </a:p>
          <a:p>
            <a:r>
              <a:rPr lang="en-US" dirty="0"/>
              <a:t>Cluster Analysis</a:t>
            </a:r>
          </a:p>
          <a:p>
            <a:r>
              <a:rPr lang="en-US" dirty="0"/>
              <a:t>Association Rule learning</a:t>
            </a:r>
          </a:p>
          <a:p>
            <a:r>
              <a:rPr lang="en-US" dirty="0"/>
              <a:t>Neural Networks</a:t>
            </a:r>
          </a:p>
          <a:p>
            <a:r>
              <a:rPr lang="en-US" dirty="0"/>
              <a:t>Dimensionality reduction</a:t>
            </a:r>
          </a:p>
          <a:p>
            <a:r>
              <a:rPr lang="en-US" dirty="0"/>
              <a:t>Ensemble methods</a:t>
            </a:r>
          </a:p>
          <a:p>
            <a:r>
              <a:rPr lang="en-US" dirty="0"/>
              <a:t>Numerous others</a:t>
            </a:r>
          </a:p>
        </p:txBody>
      </p:sp>
    </p:spTree>
    <p:extLst>
      <p:ext uri="{BB962C8B-B14F-4D97-AF65-F5344CB8AC3E}">
        <p14:creationId xmlns:p14="http://schemas.microsoft.com/office/powerpoint/2010/main" val="2898516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C6B96-F0C2-549A-6D8D-FF00D2E6939F}"/>
              </a:ext>
            </a:extLst>
          </p:cNvPr>
          <p:cNvSpPr>
            <a:spLocks noGrp="1"/>
          </p:cNvSpPr>
          <p:nvPr>
            <p:ph type="title"/>
          </p:nvPr>
        </p:nvSpPr>
        <p:spPr>
          <a:xfrm>
            <a:off x="387289" y="386556"/>
            <a:ext cx="9594911" cy="864273"/>
          </a:xfrm>
        </p:spPr>
        <p:txBody>
          <a:bodyPr>
            <a:noAutofit/>
          </a:bodyPr>
          <a:lstStyle/>
          <a:p>
            <a:r>
              <a:rPr lang="en-US" dirty="0">
                <a:effectLst/>
                <a:latin typeface="+mn-lt"/>
                <a:ea typeface="Calibri" panose="020F0502020204030204" pitchFamily="34" charset="0"/>
              </a:rPr>
              <a:t>Synthetic Data Generation enables Analytics Progress</a:t>
            </a:r>
            <a:br>
              <a:rPr lang="en-US" dirty="0">
                <a:effectLst/>
                <a:latin typeface="+mn-lt"/>
                <a:ea typeface="Calibri" panose="020F0502020204030204" pitchFamily="34" charset="0"/>
              </a:rPr>
            </a:br>
            <a:r>
              <a:rPr lang="en-US" dirty="0">
                <a:effectLst/>
                <a:latin typeface="+mn-lt"/>
                <a:ea typeface="Calibri" panose="020F0502020204030204" pitchFamily="34" charset="0"/>
              </a:rPr>
              <a:t>   </a:t>
            </a:r>
            <a:endParaRPr lang="en-US" dirty="0">
              <a:latin typeface="+mn-lt"/>
            </a:endParaRPr>
          </a:p>
        </p:txBody>
      </p:sp>
      <p:sp>
        <p:nvSpPr>
          <p:cNvPr id="3" name="Content Placeholder 2">
            <a:extLst>
              <a:ext uri="{FF2B5EF4-FFF2-40B4-BE49-F238E27FC236}">
                <a16:creationId xmlns:a16="http://schemas.microsoft.com/office/drawing/2014/main" id="{5006FDC5-44E0-2B56-BCFD-D9070134A7F9}"/>
              </a:ext>
            </a:extLst>
          </p:cNvPr>
          <p:cNvSpPr txBox="1">
            <a:spLocks/>
          </p:cNvSpPr>
          <p:nvPr/>
        </p:nvSpPr>
        <p:spPr>
          <a:xfrm>
            <a:off x="627021" y="1065805"/>
            <a:ext cx="4920335"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569913"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3336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Generate Synthetic Data</a:t>
            </a:r>
          </a:p>
          <a:p>
            <a:r>
              <a:rPr lang="en-US" sz="2000" dirty="0"/>
              <a:t>Support Exploratory Data Analytics</a:t>
            </a:r>
          </a:p>
          <a:p>
            <a:pPr lvl="1"/>
            <a:r>
              <a:rPr lang="en-US" sz="1800" dirty="0"/>
              <a:t>100+ Identified Risk Factors </a:t>
            </a:r>
          </a:p>
          <a:p>
            <a:pPr lvl="1"/>
            <a:r>
              <a:rPr lang="en-US" sz="1800" dirty="0"/>
              <a:t>40+ Mitigating Factors</a:t>
            </a:r>
          </a:p>
          <a:p>
            <a:r>
              <a:rPr lang="en-US" sz="2000" dirty="0"/>
              <a:t>Wide Variety of Distributions &amp; Correlations between above</a:t>
            </a:r>
          </a:p>
          <a:p>
            <a:r>
              <a:rPr lang="en-US" sz="2000" dirty="0"/>
              <a:t>Simulate Multiple Data Sources </a:t>
            </a:r>
          </a:p>
          <a:p>
            <a:pPr lvl="1"/>
            <a:r>
              <a:rPr lang="en-US" sz="1800" dirty="0"/>
              <a:t>Disparate Data Elements</a:t>
            </a:r>
          </a:p>
          <a:p>
            <a:pPr lvl="1"/>
            <a:r>
              <a:rPr lang="en-US" sz="1800" dirty="0"/>
              <a:t>Varying Formats</a:t>
            </a:r>
          </a:p>
          <a:p>
            <a:r>
              <a:rPr lang="en-US" sz="2000" dirty="0"/>
              <a:t>Employ Monte Carlo Methods </a:t>
            </a:r>
          </a:p>
          <a:p>
            <a:r>
              <a:rPr lang="en-US" sz="2000" dirty="0"/>
              <a:t>Explore Synthesizing non-Suicide Population</a:t>
            </a:r>
          </a:p>
          <a:p>
            <a:pPr lvl="1"/>
            <a:endParaRPr lang="en-US" sz="1800" dirty="0"/>
          </a:p>
          <a:p>
            <a:pPr lvl="1"/>
            <a:endParaRPr lang="en-US" dirty="0"/>
          </a:p>
        </p:txBody>
      </p:sp>
      <p:sp>
        <p:nvSpPr>
          <p:cNvPr id="4" name="Content Placeholder 3">
            <a:extLst>
              <a:ext uri="{FF2B5EF4-FFF2-40B4-BE49-F238E27FC236}">
                <a16:creationId xmlns:a16="http://schemas.microsoft.com/office/drawing/2014/main" id="{4013CA29-EEA9-6B0B-32C9-AEA6DFCF6EBC}"/>
              </a:ext>
            </a:extLst>
          </p:cNvPr>
          <p:cNvSpPr txBox="1">
            <a:spLocks/>
          </p:cNvSpPr>
          <p:nvPr/>
        </p:nvSpPr>
        <p:spPr>
          <a:xfrm>
            <a:off x="5434143" y="1466401"/>
            <a:ext cx="6348548"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569913"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3336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Simulate wide variety of factor combinations for Analytics</a:t>
            </a:r>
          </a:p>
          <a:p>
            <a:pPr lvl="1"/>
            <a:r>
              <a:rPr lang="en-US" sz="1800" dirty="0"/>
              <a:t>Permits exploration of possibilities</a:t>
            </a:r>
          </a:p>
          <a:p>
            <a:r>
              <a:rPr lang="en-US" sz="2000" dirty="0"/>
              <a:t>Upon Receipt of Actual Data </a:t>
            </a:r>
          </a:p>
          <a:p>
            <a:pPr lvl="1"/>
            <a:r>
              <a:rPr lang="en-US" sz="1800" dirty="0"/>
              <a:t>Update synthetic data generators to match actual data </a:t>
            </a:r>
          </a:p>
          <a:p>
            <a:pPr lvl="2"/>
            <a:r>
              <a:rPr lang="en-US" sz="1600" dirty="0"/>
              <a:t>Use Generative Adversarial Networks (GANs)</a:t>
            </a:r>
          </a:p>
          <a:p>
            <a:pPr lvl="1"/>
            <a:r>
              <a:rPr lang="en-US" sz="1800" dirty="0"/>
              <a:t>Supplements Amount of Actual Data </a:t>
            </a:r>
          </a:p>
          <a:p>
            <a:r>
              <a:rPr lang="en-US" sz="2000" dirty="0"/>
              <a:t>Exploratory Data Analytics</a:t>
            </a:r>
          </a:p>
          <a:p>
            <a:pPr lvl="1"/>
            <a:r>
              <a:rPr lang="en-US" sz="1800" dirty="0"/>
              <a:t>Test Ability to Properly Identify Correlations</a:t>
            </a:r>
          </a:p>
          <a:p>
            <a:pPr lvl="1"/>
            <a:r>
              <a:rPr lang="en-US" sz="1800" dirty="0"/>
              <a:t>Apply Analytics on Synthetic &amp; Actual Data </a:t>
            </a:r>
          </a:p>
        </p:txBody>
      </p:sp>
      <p:sp>
        <p:nvSpPr>
          <p:cNvPr id="6" name="Rectangle 5">
            <a:extLst>
              <a:ext uri="{FF2B5EF4-FFF2-40B4-BE49-F238E27FC236}">
                <a16:creationId xmlns:a16="http://schemas.microsoft.com/office/drawing/2014/main" id="{EB9585EE-EFCF-5E7A-71BB-965C48824202}"/>
              </a:ext>
            </a:extLst>
          </p:cNvPr>
          <p:cNvSpPr/>
          <p:nvPr/>
        </p:nvSpPr>
        <p:spPr>
          <a:xfrm>
            <a:off x="714111" y="5503818"/>
            <a:ext cx="10753484" cy="522513"/>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These Activities Help Explore Applicable Analytics in Preparation of Actual Data Receipt </a:t>
            </a:r>
          </a:p>
        </p:txBody>
      </p:sp>
    </p:spTree>
    <p:extLst>
      <p:ext uri="{BB962C8B-B14F-4D97-AF65-F5344CB8AC3E}">
        <p14:creationId xmlns:p14="http://schemas.microsoft.com/office/powerpoint/2010/main" val="2379615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C5BA4-520E-73C2-51E2-EAEE3C6EEE7B}"/>
              </a:ext>
            </a:extLst>
          </p:cNvPr>
          <p:cNvSpPr>
            <a:spLocks noGrp="1"/>
          </p:cNvSpPr>
          <p:nvPr>
            <p:ph type="title"/>
          </p:nvPr>
        </p:nvSpPr>
        <p:spPr>
          <a:xfrm>
            <a:off x="240643" y="386557"/>
            <a:ext cx="10180069" cy="523220"/>
          </a:xfrm>
        </p:spPr>
        <p:txBody>
          <a:bodyPr>
            <a:noAutofit/>
          </a:bodyPr>
          <a:lstStyle/>
          <a:p>
            <a:r>
              <a:rPr lang="en-US" b="1" dirty="0"/>
              <a:t>Dr. Kris Peterson, </a:t>
            </a:r>
            <a:r>
              <a:rPr lang="en-US" dirty="0"/>
              <a:t>MD, Colonel, USA (Ret), Clinical Advisor</a:t>
            </a:r>
          </a:p>
        </p:txBody>
      </p:sp>
      <p:sp>
        <p:nvSpPr>
          <p:cNvPr id="6" name="TextBox 5">
            <a:extLst>
              <a:ext uri="{FF2B5EF4-FFF2-40B4-BE49-F238E27FC236}">
                <a16:creationId xmlns:a16="http://schemas.microsoft.com/office/drawing/2014/main" id="{17AC3267-0398-612F-5392-322241C89231}"/>
              </a:ext>
            </a:extLst>
          </p:cNvPr>
          <p:cNvSpPr txBox="1"/>
          <p:nvPr/>
        </p:nvSpPr>
        <p:spPr>
          <a:xfrm>
            <a:off x="5857337" y="1414052"/>
            <a:ext cx="5160896" cy="4881144"/>
          </a:xfrm>
          <a:prstGeom prst="rect">
            <a:avLst/>
          </a:prstGeom>
          <a:noFill/>
        </p:spPr>
        <p:txBody>
          <a:bodyPr wrap="square" rtlCol="0">
            <a:spAutoFit/>
          </a:bodyPr>
          <a:lstStyle/>
          <a:p>
            <a:pPr>
              <a:spcBef>
                <a:spcPts val="600"/>
              </a:spcBef>
              <a:spcAft>
                <a:spcPts val="600"/>
              </a:spcAft>
            </a:pPr>
            <a:r>
              <a:rPr lang="en-US" b="1" i="0" u="sng" dirty="0">
                <a:solidFill>
                  <a:srgbClr val="242424"/>
                </a:solidFill>
                <a:effectLst/>
                <a:latin typeface="+mj-lt"/>
              </a:rPr>
              <a:t>Career Highlights</a:t>
            </a:r>
          </a:p>
          <a:p>
            <a:pPr marL="342900" marR="0" lvl="0" indent="-342900">
              <a:lnSpc>
                <a:spcPct val="115000"/>
              </a:lnSpc>
              <a:spcBef>
                <a:spcPts val="600"/>
              </a:spcBef>
              <a:spcAft>
                <a:spcPts val="600"/>
              </a:spcAft>
              <a:buFont typeface="Symbol" panose="05050102010706020507" pitchFamily="18" charset="2"/>
              <a:buChar char=""/>
            </a:pPr>
            <a:r>
              <a:rPr lang="en-US" sz="1700" dirty="0">
                <a:effectLst/>
                <a:latin typeface="+mj-lt"/>
                <a:ea typeface="Times New Roman" panose="02020603050405020304" pitchFamily="18" charset="0"/>
                <a:cs typeface="Times New Roman" panose="02020603050405020304" pitchFamily="18" charset="0"/>
              </a:rPr>
              <a:t>Highly distinguished and proven physician, practitioner, military leader, author, and clinical leader for over 30 years.</a:t>
            </a:r>
          </a:p>
          <a:p>
            <a:pPr marL="342900" marR="0" lvl="0" indent="-342900">
              <a:lnSpc>
                <a:spcPct val="115000"/>
              </a:lnSpc>
              <a:spcBef>
                <a:spcPts val="600"/>
              </a:spcBef>
              <a:spcAft>
                <a:spcPts val="600"/>
              </a:spcAft>
              <a:buFont typeface="Symbol" panose="05050102010706020507" pitchFamily="18" charset="2"/>
              <a:buChar char=""/>
            </a:pPr>
            <a:r>
              <a:rPr lang="en-US" sz="1700" dirty="0">
                <a:latin typeface="+mj-lt"/>
                <a:ea typeface="Times New Roman" panose="02020603050405020304" pitchFamily="18" charset="0"/>
                <a:cs typeface="Times New Roman" panose="02020603050405020304" pitchFamily="18" charset="0"/>
              </a:rPr>
              <a:t>Colonel, Medical Corps, USA (Ret) Multiple Combat Deployments.</a:t>
            </a:r>
          </a:p>
          <a:p>
            <a:pPr marL="342900" marR="0" lvl="0" indent="-342900">
              <a:lnSpc>
                <a:spcPct val="115000"/>
              </a:lnSpc>
              <a:spcBef>
                <a:spcPts val="600"/>
              </a:spcBef>
              <a:spcAft>
                <a:spcPts val="600"/>
              </a:spcAft>
              <a:buFont typeface="Symbol" panose="05050102010706020507" pitchFamily="18" charset="2"/>
              <a:buChar char=""/>
            </a:pPr>
            <a:r>
              <a:rPr lang="en-US" sz="1700" dirty="0">
                <a:effectLst/>
                <a:latin typeface="+mj-lt"/>
                <a:ea typeface="Times New Roman" panose="02020603050405020304" pitchFamily="18" charset="0"/>
                <a:cs typeface="Times New Roman" panose="02020603050405020304" pitchFamily="18" charset="0"/>
              </a:rPr>
              <a:t>Established centers for treatment of PTSD, Depression and anxiety through novel interventions, Transcranial Magnetic Stimulation (TMS) with Touchstone TMS in Lakewood WA. </a:t>
            </a:r>
          </a:p>
          <a:p>
            <a:pPr marL="342900" marR="0" lvl="0" indent="-342900">
              <a:lnSpc>
                <a:spcPct val="115000"/>
              </a:lnSpc>
              <a:spcBef>
                <a:spcPts val="600"/>
              </a:spcBef>
              <a:spcAft>
                <a:spcPts val="600"/>
              </a:spcAft>
              <a:buFont typeface="Symbol" panose="05050102010706020507" pitchFamily="18" charset="2"/>
              <a:buChar char=""/>
            </a:pPr>
            <a:r>
              <a:rPr lang="en-US" sz="1700" dirty="0">
                <a:effectLst/>
                <a:latin typeface="+mj-lt"/>
                <a:ea typeface="Times New Roman" panose="02020603050405020304" pitchFamily="18" charset="0"/>
                <a:cs typeface="Times New Roman" panose="02020603050405020304" pitchFamily="18" charset="0"/>
              </a:rPr>
              <a:t>AREAS of expertise: TMS treatment, PTSD, Military Families, Novel Mental Health Treatments for PTSD, Depression, and Anxiety disorders, Systems of Mental Health Care.</a:t>
            </a:r>
          </a:p>
        </p:txBody>
      </p:sp>
      <p:pic>
        <p:nvPicPr>
          <p:cNvPr id="4" name="Picture 3" descr="A person smiling at the camera&#10;&#10;Description automatically generated">
            <a:extLst>
              <a:ext uri="{FF2B5EF4-FFF2-40B4-BE49-F238E27FC236}">
                <a16:creationId xmlns:a16="http://schemas.microsoft.com/office/drawing/2014/main" id="{D245E539-80D8-F10B-BBA0-4C36B9EC9F1D}"/>
              </a:ext>
            </a:extLst>
          </p:cNvPr>
          <p:cNvPicPr>
            <a:picLocks noChangeAspect="1"/>
          </p:cNvPicPr>
          <p:nvPr/>
        </p:nvPicPr>
        <p:blipFill>
          <a:blip r:embed="rId2"/>
          <a:stretch>
            <a:fillRect/>
          </a:stretch>
        </p:blipFill>
        <p:spPr>
          <a:xfrm rot="16200000">
            <a:off x="611041" y="2036253"/>
            <a:ext cx="4882550" cy="3625971"/>
          </a:xfrm>
          <a:prstGeom prst="rect">
            <a:avLst/>
          </a:prstGeom>
        </p:spPr>
      </p:pic>
    </p:spTree>
    <p:extLst>
      <p:ext uri="{BB962C8B-B14F-4D97-AF65-F5344CB8AC3E}">
        <p14:creationId xmlns:p14="http://schemas.microsoft.com/office/powerpoint/2010/main" val="1646836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5CA52-7D50-9E17-E232-200C4E02AF2B}"/>
              </a:ext>
            </a:extLst>
          </p:cNvPr>
          <p:cNvSpPr>
            <a:spLocks noGrp="1"/>
          </p:cNvSpPr>
          <p:nvPr>
            <p:ph type="title"/>
          </p:nvPr>
        </p:nvSpPr>
        <p:spPr/>
        <p:txBody>
          <a:bodyPr/>
          <a:lstStyle/>
          <a:p>
            <a:r>
              <a:rPr lang="en-US" dirty="0"/>
              <a:t>SCOPE of this problem</a:t>
            </a:r>
          </a:p>
        </p:txBody>
      </p:sp>
      <p:pic>
        <p:nvPicPr>
          <p:cNvPr id="3" name="Picture 2">
            <a:extLst>
              <a:ext uri="{FF2B5EF4-FFF2-40B4-BE49-F238E27FC236}">
                <a16:creationId xmlns:a16="http://schemas.microsoft.com/office/drawing/2014/main" id="{E0F859B6-8178-B3BE-6DDC-CDAD371CB0BB}"/>
              </a:ext>
            </a:extLst>
          </p:cNvPr>
          <p:cNvPicPr>
            <a:picLocks noChangeAspect="1"/>
          </p:cNvPicPr>
          <p:nvPr/>
        </p:nvPicPr>
        <p:blipFill>
          <a:blip r:embed="rId3"/>
          <a:stretch>
            <a:fillRect/>
          </a:stretch>
        </p:blipFill>
        <p:spPr>
          <a:xfrm>
            <a:off x="452437" y="1452562"/>
            <a:ext cx="11287125" cy="3952875"/>
          </a:xfrm>
          <a:prstGeom prst="rect">
            <a:avLst/>
          </a:prstGeom>
        </p:spPr>
      </p:pic>
    </p:spTree>
    <p:extLst>
      <p:ext uri="{BB962C8B-B14F-4D97-AF65-F5344CB8AC3E}">
        <p14:creationId xmlns:p14="http://schemas.microsoft.com/office/powerpoint/2010/main" val="1536657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580EC-BD0F-FC9D-A719-ED495D21C5C6}"/>
              </a:ext>
            </a:extLst>
          </p:cNvPr>
          <p:cNvSpPr>
            <a:spLocks noGrp="1"/>
          </p:cNvSpPr>
          <p:nvPr>
            <p:ph type="title"/>
          </p:nvPr>
        </p:nvSpPr>
        <p:spPr>
          <a:xfrm>
            <a:off x="838200" y="365126"/>
            <a:ext cx="10515600" cy="730430"/>
          </a:xfrm>
        </p:spPr>
        <p:txBody>
          <a:bodyPr>
            <a:normAutofit/>
          </a:bodyPr>
          <a:lstStyle/>
          <a:p>
            <a:r>
              <a:rPr lang="en-US" sz="2800" b="1" dirty="0"/>
              <a:t>SCOPE: Suicide Clinical Dive</a:t>
            </a:r>
          </a:p>
        </p:txBody>
      </p:sp>
      <p:sp>
        <p:nvSpPr>
          <p:cNvPr id="3" name="Content Placeholder 2">
            <a:extLst>
              <a:ext uri="{FF2B5EF4-FFF2-40B4-BE49-F238E27FC236}">
                <a16:creationId xmlns:a16="http://schemas.microsoft.com/office/drawing/2014/main" id="{DCA3AABD-2067-ECAF-864A-98DF0776244B}"/>
              </a:ext>
            </a:extLst>
          </p:cNvPr>
          <p:cNvSpPr txBox="1">
            <a:spLocks/>
          </p:cNvSpPr>
          <p:nvPr/>
        </p:nvSpPr>
        <p:spPr>
          <a:xfrm>
            <a:off x="838201" y="1485922"/>
            <a:ext cx="5181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569913"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3336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Suicide rates increased approximately 36% between 2000–2021.</a:t>
            </a:r>
          </a:p>
          <a:p>
            <a:r>
              <a:rPr lang="en-US" sz="2200" dirty="0"/>
              <a:t>In 2021, suicide was among the top 9 leading causes of death for people ages 10-64</a:t>
            </a:r>
          </a:p>
          <a:p>
            <a:r>
              <a:rPr lang="en-US" sz="2200" dirty="0"/>
              <a:t>Suicide was the second leading cause of death for people ages 10-14 and 20-34.</a:t>
            </a:r>
          </a:p>
          <a:p>
            <a:endParaRPr lang="en-US" sz="2200" dirty="0"/>
          </a:p>
        </p:txBody>
      </p:sp>
      <p:sp>
        <p:nvSpPr>
          <p:cNvPr id="4" name="Content Placeholder 3">
            <a:extLst>
              <a:ext uri="{FF2B5EF4-FFF2-40B4-BE49-F238E27FC236}">
                <a16:creationId xmlns:a16="http://schemas.microsoft.com/office/drawing/2014/main" id="{22FC0A0C-3937-CABA-4582-AC8BB84DFB1F}"/>
              </a:ext>
            </a:extLst>
          </p:cNvPr>
          <p:cNvSpPr txBox="1">
            <a:spLocks/>
          </p:cNvSpPr>
          <p:nvPr/>
        </p:nvSpPr>
        <p:spPr>
          <a:xfrm>
            <a:off x="6172200" y="1359798"/>
            <a:ext cx="5181600"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569913"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3336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Suicide rates vary by race/ethnicity, age, and other factors, such as where someone lives</a:t>
            </a:r>
          </a:p>
          <a:p>
            <a:r>
              <a:rPr lang="en-US" sz="2200" dirty="0"/>
              <a:t>Groups with the highest rates are non-Hispanic American Indian/Alaska Native people followed by non-Hispanic White people.</a:t>
            </a:r>
          </a:p>
          <a:p>
            <a:r>
              <a:rPr lang="en-US" sz="2200" dirty="0"/>
              <a:t>Higher-than-average rates of suicide are veterans, people who live in rural areas</a:t>
            </a:r>
          </a:p>
        </p:txBody>
      </p:sp>
    </p:spTree>
    <p:extLst>
      <p:ext uri="{BB962C8B-B14F-4D97-AF65-F5344CB8AC3E}">
        <p14:creationId xmlns:p14="http://schemas.microsoft.com/office/powerpoint/2010/main" val="2786038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1DBA6-130D-30E0-2555-BDB92F142C8A}"/>
              </a:ext>
            </a:extLst>
          </p:cNvPr>
          <p:cNvSpPr>
            <a:spLocks noGrp="1"/>
          </p:cNvSpPr>
          <p:nvPr>
            <p:ph type="title"/>
          </p:nvPr>
        </p:nvSpPr>
        <p:spPr>
          <a:xfrm>
            <a:off x="838200" y="365125"/>
            <a:ext cx="10515600" cy="790815"/>
          </a:xfrm>
        </p:spPr>
        <p:txBody>
          <a:bodyPr>
            <a:normAutofit/>
          </a:bodyPr>
          <a:lstStyle/>
          <a:p>
            <a:r>
              <a:rPr lang="en-US" sz="2800" b="1" dirty="0"/>
              <a:t>SCOPE: Impact beyond </a:t>
            </a:r>
          </a:p>
        </p:txBody>
      </p:sp>
      <p:sp>
        <p:nvSpPr>
          <p:cNvPr id="3" name="Content Placeholder 2">
            <a:extLst>
              <a:ext uri="{FF2B5EF4-FFF2-40B4-BE49-F238E27FC236}">
                <a16:creationId xmlns:a16="http://schemas.microsoft.com/office/drawing/2014/main" id="{5B465FF1-6653-E518-98B7-E22409461C70}"/>
              </a:ext>
            </a:extLst>
          </p:cNvPr>
          <p:cNvSpPr>
            <a:spLocks noGrp="1"/>
          </p:cNvSpPr>
          <p:nvPr>
            <p:ph idx="1"/>
          </p:nvPr>
        </p:nvSpPr>
        <p:spPr/>
        <p:txBody>
          <a:bodyPr>
            <a:normAutofit/>
          </a:bodyPr>
          <a:lstStyle/>
          <a:p>
            <a:r>
              <a:rPr lang="en-US" sz="2200" dirty="0"/>
              <a:t>For Every Suicide Death there are about: </a:t>
            </a:r>
          </a:p>
          <a:p>
            <a:pPr lvl="1"/>
            <a:r>
              <a:rPr lang="en-US" sz="2200" dirty="0"/>
              <a:t>3 hospitalizations for self harm</a:t>
            </a:r>
          </a:p>
          <a:p>
            <a:pPr lvl="1"/>
            <a:r>
              <a:rPr lang="en-US" sz="2200" dirty="0"/>
              <a:t>8 emergency department visits related to suicide</a:t>
            </a:r>
          </a:p>
          <a:p>
            <a:pPr lvl="1"/>
            <a:r>
              <a:rPr lang="en-US" sz="2200" dirty="0"/>
              <a:t>38 self reported suicide attempts in the past year</a:t>
            </a:r>
          </a:p>
          <a:p>
            <a:pPr lvl="1"/>
            <a:r>
              <a:rPr lang="en-US" sz="2200" dirty="0"/>
              <a:t>265 people who seriously considered suicide in the past year</a:t>
            </a:r>
          </a:p>
          <a:p>
            <a:pPr lvl="1"/>
            <a:endParaRPr lang="en-US" sz="1300" dirty="0"/>
          </a:p>
          <a:p>
            <a:pPr lvl="1"/>
            <a:endParaRPr lang="en-US" sz="1300" dirty="0"/>
          </a:p>
          <a:p>
            <a:pPr lvl="1"/>
            <a:r>
              <a:rPr lang="en-US" dirty="0"/>
              <a:t>***Source: HCUP National Inpatient Sample (2020)</a:t>
            </a:r>
          </a:p>
          <a:p>
            <a:pPr lvl="1"/>
            <a:endParaRPr lang="en-US" dirty="0"/>
          </a:p>
          <a:p>
            <a:pPr lvl="1"/>
            <a:r>
              <a:rPr lang="en-US" dirty="0"/>
              <a:t>***Source: CDC WISQARS (2020)</a:t>
            </a:r>
          </a:p>
          <a:p>
            <a:pPr lvl="1"/>
            <a:endParaRPr lang="en-US" dirty="0"/>
          </a:p>
          <a:p>
            <a:pPr lvl="1"/>
            <a:r>
              <a:rPr lang="en-US" dirty="0"/>
              <a:t>****Source: SAMHSA National Survey on Drug Use and Health (2021)</a:t>
            </a:r>
          </a:p>
          <a:p>
            <a:endParaRPr lang="en-US" dirty="0"/>
          </a:p>
        </p:txBody>
      </p:sp>
    </p:spTree>
    <p:extLst>
      <p:ext uri="{BB962C8B-B14F-4D97-AF65-F5344CB8AC3E}">
        <p14:creationId xmlns:p14="http://schemas.microsoft.com/office/powerpoint/2010/main" val="2236382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26725-F059-5CA9-2357-F28D51494377}"/>
              </a:ext>
            </a:extLst>
          </p:cNvPr>
          <p:cNvSpPr>
            <a:spLocks noGrp="1"/>
          </p:cNvSpPr>
          <p:nvPr>
            <p:ph type="title"/>
          </p:nvPr>
        </p:nvSpPr>
        <p:spPr>
          <a:xfrm>
            <a:off x="838200" y="365125"/>
            <a:ext cx="10515600" cy="928837"/>
          </a:xfrm>
        </p:spPr>
        <p:txBody>
          <a:bodyPr>
            <a:normAutofit/>
          </a:bodyPr>
          <a:lstStyle/>
          <a:p>
            <a:r>
              <a:rPr lang="en-US" sz="2800" b="1" dirty="0"/>
              <a:t>Clinical View- Assessing for Suicidal Behavior</a:t>
            </a:r>
          </a:p>
        </p:txBody>
      </p:sp>
      <p:sp>
        <p:nvSpPr>
          <p:cNvPr id="3" name="Content Placeholder 2">
            <a:extLst>
              <a:ext uri="{FF2B5EF4-FFF2-40B4-BE49-F238E27FC236}">
                <a16:creationId xmlns:a16="http://schemas.microsoft.com/office/drawing/2014/main" id="{4CB597EF-8240-9DF4-6C6E-F904C1A70084}"/>
              </a:ext>
            </a:extLst>
          </p:cNvPr>
          <p:cNvSpPr>
            <a:spLocks noGrp="1"/>
          </p:cNvSpPr>
          <p:nvPr>
            <p:ph idx="1"/>
          </p:nvPr>
        </p:nvSpPr>
        <p:spPr/>
        <p:txBody>
          <a:bodyPr>
            <a:normAutofit/>
          </a:bodyPr>
          <a:lstStyle/>
          <a:p>
            <a:r>
              <a:rPr lang="en-US" dirty="0"/>
              <a:t>--Challenge for mental health practice is assessing risk for suicide and providers alone are not much better than chance (why?)</a:t>
            </a:r>
          </a:p>
          <a:p>
            <a:r>
              <a:rPr lang="en-US" dirty="0"/>
              <a:t>--Data usually taken from self report questionnaire, original history and follow up at appointments. (Accurate? Thorough? Truthful?)</a:t>
            </a:r>
          </a:p>
          <a:p>
            <a:pPr lvl="1"/>
            <a:r>
              <a:rPr lang="en-US" dirty="0"/>
              <a:t>Personal history of suicide attempt is the most significant factor</a:t>
            </a:r>
          </a:p>
          <a:p>
            <a:pPr lvl="1"/>
            <a:r>
              <a:rPr lang="en-US" dirty="0"/>
              <a:t> Severe mental illness </a:t>
            </a:r>
          </a:p>
          <a:p>
            <a:pPr lvl="1"/>
            <a:r>
              <a:rPr lang="en-US" dirty="0"/>
              <a:t>Higher risk or recurrence in years following the first attempt</a:t>
            </a:r>
          </a:p>
          <a:p>
            <a:pPr lvl="1"/>
            <a:r>
              <a:rPr lang="en-US" dirty="0"/>
              <a:t>Out of Survivors subgroups more likely to attempt again-Substance users, Personality disorder and young</a:t>
            </a:r>
          </a:p>
          <a:p>
            <a:r>
              <a:rPr lang="en-US" dirty="0"/>
              <a:t>--Inpatient helps short term but after discharge from MH services higher risk within 2 weeks</a:t>
            </a:r>
          </a:p>
          <a:p>
            <a:endParaRPr lang="en-US" dirty="0"/>
          </a:p>
        </p:txBody>
      </p:sp>
    </p:spTree>
    <p:extLst>
      <p:ext uri="{BB962C8B-B14F-4D97-AF65-F5344CB8AC3E}">
        <p14:creationId xmlns:p14="http://schemas.microsoft.com/office/powerpoint/2010/main" val="2457132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666CC-DD84-1B52-96ED-C1D5ADFCCEB4}"/>
              </a:ext>
            </a:extLst>
          </p:cNvPr>
          <p:cNvSpPr>
            <a:spLocks noGrp="1"/>
          </p:cNvSpPr>
          <p:nvPr>
            <p:ph type="title"/>
          </p:nvPr>
        </p:nvSpPr>
        <p:spPr>
          <a:xfrm>
            <a:off x="838200" y="365125"/>
            <a:ext cx="10515600" cy="756309"/>
          </a:xfrm>
        </p:spPr>
        <p:txBody>
          <a:bodyPr>
            <a:normAutofit/>
          </a:bodyPr>
          <a:lstStyle/>
          <a:p>
            <a:r>
              <a:rPr lang="en-US" sz="2800" b="1" dirty="0"/>
              <a:t>Clinical View- Assessing for Suicidal Behavior</a:t>
            </a:r>
          </a:p>
        </p:txBody>
      </p:sp>
      <p:sp>
        <p:nvSpPr>
          <p:cNvPr id="3" name="Content Placeholder 2">
            <a:extLst>
              <a:ext uri="{FF2B5EF4-FFF2-40B4-BE49-F238E27FC236}">
                <a16:creationId xmlns:a16="http://schemas.microsoft.com/office/drawing/2014/main" id="{3A884426-ABA3-FAB9-9146-F3676236FF8D}"/>
              </a:ext>
            </a:extLst>
          </p:cNvPr>
          <p:cNvSpPr>
            <a:spLocks noGrp="1"/>
          </p:cNvSpPr>
          <p:nvPr>
            <p:ph idx="1"/>
          </p:nvPr>
        </p:nvSpPr>
        <p:spPr>
          <a:xfrm>
            <a:off x="838200" y="1584960"/>
            <a:ext cx="10515600" cy="4907915"/>
          </a:xfrm>
        </p:spPr>
        <p:txBody>
          <a:bodyPr>
            <a:normAutofit fontScale="92500" lnSpcReduction="10000"/>
          </a:bodyPr>
          <a:lstStyle/>
          <a:p>
            <a:r>
              <a:rPr lang="en-US" dirty="0"/>
              <a:t>Providers are looking at data/predictor signals looking to form a therapeutic course of action.</a:t>
            </a:r>
          </a:p>
          <a:p>
            <a:pPr lvl="1"/>
            <a:r>
              <a:rPr lang="en-US" dirty="0"/>
              <a:t>Increase monitoring or frequency of visits</a:t>
            </a:r>
          </a:p>
          <a:p>
            <a:pPr lvl="1"/>
            <a:r>
              <a:rPr lang="en-US" dirty="0"/>
              <a:t>Higher level of care/ Inpatient/ Intensive Outpatient</a:t>
            </a:r>
          </a:p>
          <a:p>
            <a:pPr lvl="1"/>
            <a:r>
              <a:rPr lang="en-US" dirty="0"/>
              <a:t>Medication augmentation or change/ rTMS/ Esketamine/Ketamine</a:t>
            </a:r>
          </a:p>
          <a:p>
            <a:r>
              <a:rPr lang="en-US" dirty="0"/>
              <a:t>Demographics- provider translates internally are they at higher risk? (elderly, male higher likely to complete, female, younger more likely to attempt)</a:t>
            </a:r>
          </a:p>
          <a:p>
            <a:r>
              <a:rPr lang="en-US" dirty="0"/>
              <a:t>Internalizing Symptoms- what is the personality/ valance of the patient (depressed, perfectionistic, pessimistic how are they presenting)</a:t>
            </a:r>
          </a:p>
          <a:p>
            <a:r>
              <a:rPr lang="en-US" dirty="0"/>
              <a:t>Externalizing Symptoms (anger, outbursts, impulsive) provider interprets</a:t>
            </a:r>
          </a:p>
          <a:p>
            <a:r>
              <a:rPr lang="en-US" dirty="0"/>
              <a:t>Prior Self Injurious thought and behavior (what’s the history, do I have collateral data? Are they admitting to this, did they recently purchase a handgun?)</a:t>
            </a:r>
          </a:p>
          <a:p>
            <a:r>
              <a:rPr lang="en-US" dirty="0"/>
              <a:t>Life Events- how much information did I get in the short time I had (did they share what is really going on?)</a:t>
            </a:r>
          </a:p>
          <a:p>
            <a:endParaRPr lang="en-US" dirty="0"/>
          </a:p>
        </p:txBody>
      </p:sp>
    </p:spTree>
    <p:extLst>
      <p:ext uri="{BB962C8B-B14F-4D97-AF65-F5344CB8AC3E}">
        <p14:creationId xmlns:p14="http://schemas.microsoft.com/office/powerpoint/2010/main" val="1979114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A44EC-9AA1-DB2C-DBD0-1D865F626F51}"/>
              </a:ext>
            </a:extLst>
          </p:cNvPr>
          <p:cNvSpPr>
            <a:spLocks noGrp="1"/>
          </p:cNvSpPr>
          <p:nvPr>
            <p:ph type="title"/>
          </p:nvPr>
        </p:nvSpPr>
        <p:spPr/>
        <p:txBody>
          <a:bodyPr/>
          <a:lstStyle/>
          <a:p>
            <a:r>
              <a:rPr lang="en-US" dirty="0"/>
              <a:t>Key Takeaways</a:t>
            </a:r>
          </a:p>
        </p:txBody>
      </p:sp>
      <p:sp>
        <p:nvSpPr>
          <p:cNvPr id="4" name="Content Placeholder 3">
            <a:extLst>
              <a:ext uri="{FF2B5EF4-FFF2-40B4-BE49-F238E27FC236}">
                <a16:creationId xmlns:a16="http://schemas.microsoft.com/office/drawing/2014/main" id="{7CA00E51-9B90-ACAF-43BB-54ED4D5619B6}"/>
              </a:ext>
            </a:extLst>
          </p:cNvPr>
          <p:cNvSpPr txBox="1">
            <a:spLocks noGrp="1"/>
          </p:cNvSpPr>
          <p:nvPr>
            <p:ph sz="quarter" idx="10"/>
          </p:nvPr>
        </p:nvSpPr>
        <p:spPr>
          <a:xfrm>
            <a:off x="387350" y="1431925"/>
            <a:ext cx="11431588" cy="2369880"/>
          </a:xfrm>
          <a:prstGeom prst="rect">
            <a:avLst/>
          </a:prstGeom>
          <a:noFill/>
        </p:spPr>
        <p:txBody>
          <a:bodyPr wrap="square" rtlCol="0">
            <a:spAutoFit/>
          </a:bodyPr>
          <a:lstStyle/>
          <a:p>
            <a:pPr marL="461963" marR="0" indent="-457200">
              <a:spcBef>
                <a:spcPts val="600"/>
              </a:spcBef>
              <a:spcAft>
                <a:spcPts val="600"/>
              </a:spcAft>
              <a:buFont typeface="+mj-lt"/>
              <a:buAutoNum type="arabicPeriod"/>
            </a:pPr>
            <a:r>
              <a:rPr lang="en-US" sz="2400" b="0" i="0" dirty="0">
                <a:solidFill>
                  <a:srgbClr val="212121"/>
                </a:solidFill>
                <a:effectLst/>
                <a:latin typeface="+mj-lt"/>
              </a:rPr>
              <a:t>Suicide Prevention begins with Research</a:t>
            </a:r>
          </a:p>
          <a:p>
            <a:pPr marL="461963" marR="0" indent="-457200">
              <a:spcBef>
                <a:spcPts val="600"/>
              </a:spcBef>
              <a:spcAft>
                <a:spcPts val="600"/>
              </a:spcAft>
              <a:buFont typeface="+mj-lt"/>
              <a:buAutoNum type="arabicPeriod"/>
            </a:pPr>
            <a:r>
              <a:rPr lang="en-US" dirty="0">
                <a:solidFill>
                  <a:srgbClr val="212121"/>
                </a:solidFill>
                <a:latin typeface="+mj-lt"/>
              </a:rPr>
              <a:t>Bridging synthetic data to real-world data – game changer in suicide prevention</a:t>
            </a:r>
          </a:p>
          <a:p>
            <a:pPr marL="461963" marR="0" indent="-457200">
              <a:spcBef>
                <a:spcPts val="600"/>
              </a:spcBef>
              <a:spcAft>
                <a:spcPts val="600"/>
              </a:spcAft>
              <a:buFont typeface="+mj-lt"/>
              <a:buAutoNum type="arabicPeriod"/>
            </a:pPr>
            <a:r>
              <a:rPr lang="en-US" dirty="0">
                <a:solidFill>
                  <a:srgbClr val="212121"/>
                </a:solidFill>
                <a:latin typeface="+mj-lt"/>
              </a:rPr>
              <a:t>Practitioner-led screening algorithms enhance clinical practice guidelines</a:t>
            </a:r>
          </a:p>
          <a:p>
            <a:pPr marL="461963" marR="0" indent="-457200">
              <a:spcBef>
                <a:spcPts val="600"/>
              </a:spcBef>
              <a:spcAft>
                <a:spcPts val="600"/>
              </a:spcAft>
              <a:buFont typeface="+mj-lt"/>
              <a:buAutoNum type="arabicPeriod"/>
            </a:pPr>
            <a:endParaRPr lang="en-US" sz="2400" b="1" dirty="0">
              <a:solidFill>
                <a:schemeClr val="tx2"/>
              </a:solidFill>
              <a:latin typeface="+mj-lt"/>
            </a:endParaRPr>
          </a:p>
          <a:p>
            <a:pPr marL="285750" indent="-285750">
              <a:spcBef>
                <a:spcPts val="600"/>
              </a:spcBef>
              <a:spcAft>
                <a:spcPts val="600"/>
              </a:spcAft>
              <a:buFont typeface="Arial" panose="020B0604020202020204" pitchFamily="34" charset="0"/>
              <a:buChar char="•"/>
            </a:pPr>
            <a:endParaRPr lang="en-US" sz="2400" dirty="0">
              <a:latin typeface="+mj-lt"/>
            </a:endParaRPr>
          </a:p>
        </p:txBody>
      </p:sp>
    </p:spTree>
    <p:extLst>
      <p:ext uri="{BB962C8B-B14F-4D97-AF65-F5344CB8AC3E}">
        <p14:creationId xmlns:p14="http://schemas.microsoft.com/office/powerpoint/2010/main" val="2991787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ED7A6-2E15-33CB-429A-177FE005ADAB}"/>
              </a:ext>
            </a:extLst>
          </p:cNvPr>
          <p:cNvSpPr>
            <a:spLocks noGrp="1"/>
          </p:cNvSpPr>
          <p:nvPr>
            <p:ph type="title"/>
          </p:nvPr>
        </p:nvSpPr>
        <p:spPr>
          <a:xfrm>
            <a:off x="838200" y="18255"/>
            <a:ext cx="10515600" cy="896145"/>
          </a:xfrm>
        </p:spPr>
        <p:txBody>
          <a:bodyPr>
            <a:normAutofit/>
          </a:bodyPr>
          <a:lstStyle/>
          <a:p>
            <a:r>
              <a:rPr lang="en-US" sz="2800" b="1" dirty="0"/>
              <a:t>Mind of the Clinician</a:t>
            </a:r>
          </a:p>
        </p:txBody>
      </p:sp>
      <p:sp>
        <p:nvSpPr>
          <p:cNvPr id="3" name="Content Placeholder 2">
            <a:extLst>
              <a:ext uri="{FF2B5EF4-FFF2-40B4-BE49-F238E27FC236}">
                <a16:creationId xmlns:a16="http://schemas.microsoft.com/office/drawing/2014/main" id="{2C32AC55-1938-3D79-F9F7-0E1F15ED7DC1}"/>
              </a:ext>
            </a:extLst>
          </p:cNvPr>
          <p:cNvSpPr>
            <a:spLocks noGrp="1"/>
          </p:cNvSpPr>
          <p:nvPr>
            <p:ph sz="half" idx="1"/>
          </p:nvPr>
        </p:nvSpPr>
        <p:spPr>
          <a:xfrm>
            <a:off x="838200" y="1243584"/>
            <a:ext cx="5181600" cy="4933379"/>
          </a:xfrm>
        </p:spPr>
        <p:txBody>
          <a:bodyPr>
            <a:normAutofit fontScale="92500" lnSpcReduction="20000"/>
          </a:bodyPr>
          <a:lstStyle/>
          <a:p>
            <a:pPr marL="0" indent="0">
              <a:buNone/>
            </a:pPr>
            <a:r>
              <a:rPr lang="en-US" sz="3000" dirty="0"/>
              <a:t>Causal Factor</a:t>
            </a:r>
          </a:p>
          <a:p>
            <a:pPr marL="0" indent="0">
              <a:buNone/>
            </a:pPr>
            <a:r>
              <a:rPr lang="en-US" dirty="0"/>
              <a:t>* Entrapment- how do you measure</a:t>
            </a:r>
          </a:p>
          <a:p>
            <a:r>
              <a:rPr lang="en-US" dirty="0"/>
              <a:t>Hopelessness- ask the patient, the degree the intensity?</a:t>
            </a:r>
          </a:p>
          <a:p>
            <a:r>
              <a:rPr lang="en-US" dirty="0"/>
              <a:t>Defeat- How can you assess this? </a:t>
            </a:r>
          </a:p>
          <a:p>
            <a:r>
              <a:rPr lang="en-US" dirty="0"/>
              <a:t>Depression- Questionnaires can help, self report, chronicity, degree</a:t>
            </a:r>
          </a:p>
          <a:p>
            <a:r>
              <a:rPr lang="en-US" dirty="0"/>
              <a:t>Previous ideation- Current ideation- Current Plan</a:t>
            </a:r>
          </a:p>
          <a:p>
            <a:r>
              <a:rPr lang="en-US" dirty="0"/>
              <a:t>Acute Stress- assessing takes time: ED, medication management appointment- how deep can you go to assess</a:t>
            </a:r>
          </a:p>
          <a:p>
            <a:r>
              <a:rPr lang="en-US" dirty="0"/>
              <a:t>Intoxication-Substance use history how often do we miss </a:t>
            </a:r>
          </a:p>
          <a:p>
            <a:endParaRPr lang="en-US" dirty="0"/>
          </a:p>
        </p:txBody>
      </p:sp>
      <p:sp>
        <p:nvSpPr>
          <p:cNvPr id="4" name="Content Placeholder 3">
            <a:extLst>
              <a:ext uri="{FF2B5EF4-FFF2-40B4-BE49-F238E27FC236}">
                <a16:creationId xmlns:a16="http://schemas.microsoft.com/office/drawing/2014/main" id="{C8CC8D31-6A6C-E4E7-E8F8-F0198480DCFA}"/>
              </a:ext>
            </a:extLst>
          </p:cNvPr>
          <p:cNvSpPr>
            <a:spLocks noGrp="1"/>
          </p:cNvSpPr>
          <p:nvPr>
            <p:ph sz="half" idx="2"/>
          </p:nvPr>
        </p:nvSpPr>
        <p:spPr>
          <a:xfrm>
            <a:off x="6248400" y="1243584"/>
            <a:ext cx="5181600" cy="4451572"/>
          </a:xfrm>
        </p:spPr>
        <p:txBody>
          <a:bodyPr>
            <a:normAutofit fontScale="92500" lnSpcReduction="20000"/>
          </a:bodyPr>
          <a:lstStyle/>
          <a:p>
            <a:pPr marL="0" indent="0">
              <a:buNone/>
            </a:pPr>
            <a:r>
              <a:rPr lang="en-US" sz="3000" dirty="0"/>
              <a:t>Mitigators</a:t>
            </a:r>
          </a:p>
          <a:p>
            <a:r>
              <a:rPr lang="en-US" dirty="0"/>
              <a:t>Individualized Safety Planning</a:t>
            </a:r>
          </a:p>
          <a:p>
            <a:r>
              <a:rPr lang="en-US" dirty="0"/>
              <a:t>Compassionate Care from Providers</a:t>
            </a:r>
          </a:p>
          <a:p>
            <a:r>
              <a:rPr lang="en-US" dirty="0"/>
              <a:t>Religious affiliation </a:t>
            </a:r>
          </a:p>
          <a:p>
            <a:r>
              <a:rPr lang="en-US" dirty="0"/>
              <a:t>Mission or purpose</a:t>
            </a:r>
          </a:p>
          <a:p>
            <a:r>
              <a:rPr lang="en-US" dirty="0"/>
              <a:t>Pregnancy/ Children at home/family</a:t>
            </a:r>
          </a:p>
          <a:p>
            <a:r>
              <a:rPr lang="en-US" dirty="0"/>
              <a:t> Access to mental health care</a:t>
            </a:r>
          </a:p>
          <a:p>
            <a:r>
              <a:rPr lang="en-US" dirty="0"/>
              <a:t>Sense of connectedness</a:t>
            </a:r>
          </a:p>
          <a:p>
            <a:r>
              <a:rPr lang="en-US" dirty="0"/>
              <a:t>Problem-solving skills</a:t>
            </a:r>
          </a:p>
          <a:p>
            <a:r>
              <a:rPr lang="en-US" dirty="0"/>
              <a:t>Physical health</a:t>
            </a:r>
          </a:p>
          <a:p>
            <a:r>
              <a:rPr lang="en-US" dirty="0"/>
              <a:t>Employment</a:t>
            </a:r>
          </a:p>
          <a:p>
            <a:r>
              <a:rPr lang="en-US" dirty="0"/>
              <a:t>Social and emotional well-being</a:t>
            </a:r>
          </a:p>
          <a:p>
            <a:endParaRPr lang="en-US" dirty="0"/>
          </a:p>
        </p:txBody>
      </p:sp>
    </p:spTree>
    <p:extLst>
      <p:ext uri="{BB962C8B-B14F-4D97-AF65-F5344CB8AC3E}">
        <p14:creationId xmlns:p14="http://schemas.microsoft.com/office/powerpoint/2010/main" val="4288361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308A1-A4A5-53EC-2986-BDC7A6DFFDDA}"/>
              </a:ext>
            </a:extLst>
          </p:cNvPr>
          <p:cNvSpPr>
            <a:spLocks noGrp="1"/>
          </p:cNvSpPr>
          <p:nvPr>
            <p:ph type="title"/>
          </p:nvPr>
        </p:nvSpPr>
        <p:spPr>
          <a:xfrm>
            <a:off x="838200" y="365125"/>
            <a:ext cx="10515600" cy="721803"/>
          </a:xfrm>
        </p:spPr>
        <p:txBody>
          <a:bodyPr>
            <a:normAutofit fontScale="90000"/>
          </a:bodyPr>
          <a:lstStyle/>
          <a:p>
            <a:r>
              <a:rPr lang="en-US" sz="2800" b="1" dirty="0"/>
              <a:t>Culture and Differences in the meaning of data</a:t>
            </a:r>
            <a:br>
              <a:rPr lang="en-US" sz="2800" b="1" dirty="0"/>
            </a:br>
            <a:r>
              <a:rPr lang="en-US" sz="2800" b="1" dirty="0"/>
              <a:t> Military Vs Non/ </a:t>
            </a:r>
            <a:r>
              <a:rPr lang="en-US" dirty="0"/>
              <a:t>Methods Involved 2019 </a:t>
            </a:r>
            <a:endParaRPr lang="en-US" sz="2800" b="1" dirty="0"/>
          </a:p>
        </p:txBody>
      </p:sp>
      <p:sp>
        <p:nvSpPr>
          <p:cNvPr id="3" name="Content Placeholder 2">
            <a:extLst>
              <a:ext uri="{FF2B5EF4-FFF2-40B4-BE49-F238E27FC236}">
                <a16:creationId xmlns:a16="http://schemas.microsoft.com/office/drawing/2014/main" id="{B5222F8D-8F85-8E20-3D3D-40840C8E7C59}"/>
              </a:ext>
            </a:extLst>
          </p:cNvPr>
          <p:cNvSpPr txBox="1">
            <a:spLocks/>
          </p:cNvSpPr>
          <p:nvPr/>
        </p:nvSpPr>
        <p:spPr>
          <a:xfrm>
            <a:off x="838200" y="1316667"/>
            <a:ext cx="10515600" cy="4351338"/>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569913"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3336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Suicide rates vary by race/ethnicity, age, and other factors, such as where someone lives</a:t>
            </a:r>
          </a:p>
          <a:p>
            <a:r>
              <a:rPr lang="en-US" sz="2000" dirty="0"/>
              <a:t>Groups with the highest rates are non-Hispanic American Indian/Alaska Native people followed by non-Hispanic White people.</a:t>
            </a:r>
          </a:p>
          <a:p>
            <a:r>
              <a:rPr lang="en-US" sz="2000" dirty="0"/>
              <a:t>Higher-than-average rates of suicide are veterans, people who live in rural areas, occupational differences</a:t>
            </a:r>
          </a:p>
          <a:p>
            <a:pPr marL="0" indent="0">
              <a:buNone/>
            </a:pPr>
            <a:r>
              <a:rPr lang="en-US" sz="2000" b="1" dirty="0"/>
              <a:t>Illustrative is firearm use in military to complete suicide</a:t>
            </a:r>
          </a:p>
          <a:p>
            <a:pPr marL="0" indent="0">
              <a:buNone/>
            </a:pPr>
            <a:r>
              <a:rPr lang="en-US" sz="2000" dirty="0"/>
              <a:t>Firearms accounted for 70.2% of male veteran suicides in 2019 (up from 69.6% in 2018) and 49.8% of female suicides up from 41.1% in 2018.</a:t>
            </a:r>
          </a:p>
          <a:p>
            <a:r>
              <a:rPr lang="en-US" sz="2000" dirty="0"/>
              <a:t>Firearm: non-veteran population 47.9%- male53% female 31.3%</a:t>
            </a:r>
          </a:p>
          <a:p>
            <a:r>
              <a:rPr lang="en-US" sz="2000" dirty="0"/>
              <a:t>Poisoning: Veteran 8.4%  Male7.5% Female26.3% (non-veteran 13.9%, male8.5% female 31%)</a:t>
            </a:r>
          </a:p>
          <a:p>
            <a:r>
              <a:rPr lang="en-US" sz="2000" dirty="0"/>
              <a:t>Suffocation: Veterans 16.9%, male 16.8%, female 20.5% (non-veteran population 29.6%, male-30.2%, female 27.7%)</a:t>
            </a:r>
          </a:p>
          <a:p>
            <a:r>
              <a:rPr lang="en-US" sz="2000" dirty="0"/>
              <a:t>Other: Veterans 5.4%  Non-veterans: 8.7% </a:t>
            </a:r>
          </a:p>
          <a:p>
            <a:r>
              <a:rPr lang="en-US" sz="1100" dirty="0"/>
              <a:t>2019 data VA</a:t>
            </a:r>
          </a:p>
        </p:txBody>
      </p:sp>
    </p:spTree>
    <p:extLst>
      <p:ext uri="{BB962C8B-B14F-4D97-AF65-F5344CB8AC3E}">
        <p14:creationId xmlns:p14="http://schemas.microsoft.com/office/powerpoint/2010/main" val="2787812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DF90DB28-65CC-AB29-1646-FD8B5FDEFB44}"/>
              </a:ext>
            </a:extLst>
          </p:cNvPr>
          <p:cNvSpPr>
            <a:spLocks noGrp="1"/>
          </p:cNvSpPr>
          <p:nvPr>
            <p:ph sz="quarter" idx="10"/>
          </p:nvPr>
        </p:nvSpPr>
        <p:spPr>
          <a:xfrm>
            <a:off x="387350" y="1953859"/>
            <a:ext cx="4400960" cy="4516791"/>
          </a:xfrm>
        </p:spPr>
        <p:txBody>
          <a:bodyPr>
            <a:normAutofit/>
          </a:bodyPr>
          <a:lstStyle/>
          <a:p>
            <a:pPr marL="285750" indent="-285750">
              <a:buFont typeface="Arial" panose="020B0604020202020204" pitchFamily="34" charset="0"/>
              <a:buChar char="•"/>
            </a:pPr>
            <a:r>
              <a:rPr lang="en-US" sz="2000" dirty="0"/>
              <a:t>Complex combinations and interactions of risk and mitigating factors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Large datasets required to “train” and validate models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Multiple diverse data sources</a:t>
            </a:r>
          </a:p>
          <a:p>
            <a:pPr marL="285750" indent="-285750">
              <a:buFont typeface="Arial" panose="020B0604020202020204" pitchFamily="34" charset="0"/>
              <a:buChar char="•"/>
            </a:pPr>
            <a:endParaRPr lang="en-US" sz="2000" dirty="0"/>
          </a:p>
          <a:p>
            <a:endParaRPr lang="en-US" sz="2000" dirty="0"/>
          </a:p>
        </p:txBody>
      </p:sp>
      <p:sp>
        <p:nvSpPr>
          <p:cNvPr id="14" name="Text Placeholder 13">
            <a:extLst>
              <a:ext uri="{FF2B5EF4-FFF2-40B4-BE49-F238E27FC236}">
                <a16:creationId xmlns:a16="http://schemas.microsoft.com/office/drawing/2014/main" id="{2F7A9191-6101-B1C8-EEC0-34B13A1E0F5E}"/>
              </a:ext>
            </a:extLst>
          </p:cNvPr>
          <p:cNvSpPr>
            <a:spLocks noGrp="1"/>
          </p:cNvSpPr>
          <p:nvPr>
            <p:ph type="body" sz="quarter" idx="11"/>
          </p:nvPr>
        </p:nvSpPr>
        <p:spPr/>
        <p:txBody>
          <a:bodyPr/>
          <a:lstStyle/>
          <a:p>
            <a:r>
              <a:rPr lang="en-US" dirty="0"/>
              <a:t>Machine Learning Methods</a:t>
            </a:r>
          </a:p>
        </p:txBody>
      </p:sp>
      <p:pic>
        <p:nvPicPr>
          <p:cNvPr id="11" name="Picture 10">
            <a:extLst>
              <a:ext uri="{FF2B5EF4-FFF2-40B4-BE49-F238E27FC236}">
                <a16:creationId xmlns:a16="http://schemas.microsoft.com/office/drawing/2014/main" id="{CDF91F1B-7FEB-E238-4749-C7F9601297F8}"/>
              </a:ext>
            </a:extLst>
          </p:cNvPr>
          <p:cNvPicPr>
            <a:picLocks noChangeAspect="1"/>
          </p:cNvPicPr>
          <p:nvPr/>
        </p:nvPicPr>
        <p:blipFill>
          <a:blip r:embed="rId3"/>
          <a:stretch>
            <a:fillRect/>
          </a:stretch>
        </p:blipFill>
        <p:spPr>
          <a:xfrm>
            <a:off x="4984954" y="1480835"/>
            <a:ext cx="6704315" cy="4649577"/>
          </a:xfrm>
          <a:prstGeom prst="rect">
            <a:avLst/>
          </a:prstGeom>
        </p:spPr>
      </p:pic>
      <p:sp>
        <p:nvSpPr>
          <p:cNvPr id="3" name="Title 1">
            <a:extLst>
              <a:ext uri="{FF2B5EF4-FFF2-40B4-BE49-F238E27FC236}">
                <a16:creationId xmlns:a16="http://schemas.microsoft.com/office/drawing/2014/main" id="{2DD7E4F7-42FF-C414-7B42-9FB0E2E36160}"/>
              </a:ext>
            </a:extLst>
          </p:cNvPr>
          <p:cNvSpPr txBox="1">
            <a:spLocks/>
          </p:cNvSpPr>
          <p:nvPr/>
        </p:nvSpPr>
        <p:spPr>
          <a:xfrm>
            <a:off x="275149" y="360677"/>
            <a:ext cx="9800504" cy="8729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US" dirty="0"/>
              <a:t>Research methods ….</a:t>
            </a:r>
            <a:br>
              <a:rPr lang="en-US" dirty="0"/>
            </a:br>
            <a:r>
              <a:rPr lang="en-US" dirty="0"/>
              <a:t>	 can adapt to build on new knowledge</a:t>
            </a:r>
          </a:p>
        </p:txBody>
      </p:sp>
    </p:spTree>
    <p:extLst>
      <p:ext uri="{BB962C8B-B14F-4D97-AF65-F5344CB8AC3E}">
        <p14:creationId xmlns:p14="http://schemas.microsoft.com/office/powerpoint/2010/main" val="3764493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FC0A8-4F1B-26F5-2E5B-8E375FD77C1F}"/>
              </a:ext>
            </a:extLst>
          </p:cNvPr>
          <p:cNvSpPr>
            <a:spLocks noGrp="1"/>
          </p:cNvSpPr>
          <p:nvPr>
            <p:ph type="title"/>
          </p:nvPr>
        </p:nvSpPr>
        <p:spPr>
          <a:xfrm>
            <a:off x="838200" y="365125"/>
            <a:ext cx="10515600" cy="635539"/>
          </a:xfrm>
        </p:spPr>
        <p:txBody>
          <a:bodyPr>
            <a:normAutofit/>
          </a:bodyPr>
          <a:lstStyle/>
          <a:p>
            <a:r>
              <a:rPr lang="en-US" sz="2800" b="1" dirty="0"/>
              <a:t>What Next? Significant Question is if identified then?</a:t>
            </a:r>
          </a:p>
        </p:txBody>
      </p:sp>
      <p:sp>
        <p:nvSpPr>
          <p:cNvPr id="3" name="Content Placeholder 2">
            <a:extLst>
              <a:ext uri="{FF2B5EF4-FFF2-40B4-BE49-F238E27FC236}">
                <a16:creationId xmlns:a16="http://schemas.microsoft.com/office/drawing/2014/main" id="{0DE1B7F8-7734-6F08-627E-F7CB704385FF}"/>
              </a:ext>
            </a:extLst>
          </p:cNvPr>
          <p:cNvSpPr txBox="1">
            <a:spLocks/>
          </p:cNvSpPr>
          <p:nvPr/>
        </p:nvSpPr>
        <p:spPr>
          <a:xfrm>
            <a:off x="838200" y="1253331"/>
            <a:ext cx="5181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569913"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3336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Institutional</a:t>
            </a:r>
          </a:p>
          <a:p>
            <a:pPr lvl="1"/>
            <a:r>
              <a:rPr lang="en-US" dirty="0"/>
              <a:t>Increase allocation of resources that address depression, addiction</a:t>
            </a:r>
          </a:p>
          <a:p>
            <a:pPr lvl="1"/>
            <a:r>
              <a:rPr lang="en-US" dirty="0"/>
              <a:t>Increase applications of technology that will extend providers or work proactively</a:t>
            </a:r>
          </a:p>
          <a:p>
            <a:pPr lvl="1"/>
            <a:r>
              <a:rPr lang="en-US" dirty="0"/>
              <a:t>Programs that address prevention</a:t>
            </a:r>
          </a:p>
          <a:p>
            <a:pPr lvl="1"/>
            <a:r>
              <a:rPr lang="en-US" dirty="0"/>
              <a:t>Programs that reduce substance use</a:t>
            </a:r>
          </a:p>
          <a:p>
            <a:pPr lvl="1"/>
            <a:r>
              <a:rPr lang="en-US" dirty="0"/>
              <a:t>Programs that support Servicemembers and Families</a:t>
            </a:r>
          </a:p>
          <a:p>
            <a:pPr lvl="1"/>
            <a:r>
              <a:rPr lang="en-US" dirty="0"/>
              <a:t>Regulation of Firearms</a:t>
            </a:r>
          </a:p>
          <a:p>
            <a:pPr lvl="1"/>
            <a:r>
              <a:rPr lang="en-US" dirty="0"/>
              <a:t>Development of AI related support/outreach</a:t>
            </a:r>
          </a:p>
        </p:txBody>
      </p:sp>
      <p:sp>
        <p:nvSpPr>
          <p:cNvPr id="4" name="Content Placeholder 3">
            <a:extLst>
              <a:ext uri="{FF2B5EF4-FFF2-40B4-BE49-F238E27FC236}">
                <a16:creationId xmlns:a16="http://schemas.microsoft.com/office/drawing/2014/main" id="{1DCE3CC2-D6BC-2580-918D-23D1F64F13E3}"/>
              </a:ext>
            </a:extLst>
          </p:cNvPr>
          <p:cNvSpPr txBox="1">
            <a:spLocks/>
          </p:cNvSpPr>
          <p:nvPr/>
        </p:nvSpPr>
        <p:spPr>
          <a:xfrm>
            <a:off x="6172200" y="1253331"/>
            <a:ext cx="5181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569913"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3336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Provider</a:t>
            </a:r>
          </a:p>
          <a:p>
            <a:pPr lvl="1"/>
            <a:r>
              <a:rPr lang="en-US" dirty="0"/>
              <a:t>Refer to crisis services</a:t>
            </a:r>
          </a:p>
          <a:p>
            <a:pPr lvl="1"/>
            <a:r>
              <a:rPr lang="en-US" dirty="0"/>
              <a:t>Reduce barriers to treatment or care</a:t>
            </a:r>
          </a:p>
          <a:p>
            <a:pPr lvl="1"/>
            <a:r>
              <a:rPr lang="en-US" dirty="0"/>
              <a:t>Proactive reaching out</a:t>
            </a:r>
          </a:p>
          <a:p>
            <a:pPr lvl="1"/>
            <a:r>
              <a:rPr lang="en-US" dirty="0"/>
              <a:t>Increasing appointment frequency</a:t>
            </a:r>
          </a:p>
          <a:p>
            <a:pPr lvl="1"/>
            <a:r>
              <a:rPr lang="en-US" dirty="0"/>
              <a:t>Amplify resources that extend providers and are effective in treatment of depression</a:t>
            </a:r>
          </a:p>
          <a:p>
            <a:pPr lvl="1"/>
            <a:r>
              <a:rPr lang="en-US" dirty="0"/>
              <a:t>Identify best treatment protocols to reduce suicidal behavior</a:t>
            </a:r>
          </a:p>
          <a:p>
            <a:pPr lvl="1"/>
            <a:r>
              <a:rPr lang="en-US" dirty="0"/>
              <a:t>Easier access to inpatient care and follow up post inpatient/ additional support</a:t>
            </a:r>
          </a:p>
          <a:p>
            <a:pPr lvl="1"/>
            <a:endParaRPr lang="en-US" dirty="0"/>
          </a:p>
        </p:txBody>
      </p:sp>
    </p:spTree>
    <p:extLst>
      <p:ext uri="{BB962C8B-B14F-4D97-AF65-F5344CB8AC3E}">
        <p14:creationId xmlns:p14="http://schemas.microsoft.com/office/powerpoint/2010/main" val="2429234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F9D42-0824-A02B-2B6E-26526639B1B2}"/>
              </a:ext>
            </a:extLst>
          </p:cNvPr>
          <p:cNvSpPr>
            <a:spLocks noGrp="1"/>
          </p:cNvSpPr>
          <p:nvPr>
            <p:ph type="title"/>
          </p:nvPr>
        </p:nvSpPr>
        <p:spPr>
          <a:xfrm>
            <a:off x="838200" y="442763"/>
            <a:ext cx="10515600" cy="808067"/>
          </a:xfrm>
        </p:spPr>
        <p:txBody>
          <a:bodyPr>
            <a:normAutofit/>
          </a:bodyPr>
          <a:lstStyle/>
          <a:p>
            <a:r>
              <a:rPr lang="en-US" sz="2800" b="1" dirty="0"/>
              <a:t>FEARS: Unintended Consequences/Ramifications</a:t>
            </a:r>
          </a:p>
        </p:txBody>
      </p:sp>
      <p:sp>
        <p:nvSpPr>
          <p:cNvPr id="3" name="Content Placeholder 2">
            <a:extLst>
              <a:ext uri="{FF2B5EF4-FFF2-40B4-BE49-F238E27FC236}">
                <a16:creationId xmlns:a16="http://schemas.microsoft.com/office/drawing/2014/main" id="{626492B7-018E-1DE4-D2B2-671F15D57C69}"/>
              </a:ext>
            </a:extLst>
          </p:cNvPr>
          <p:cNvSpPr txBox="1">
            <a:spLocks/>
          </p:cNvSpPr>
          <p:nvPr/>
        </p:nvSpPr>
        <p:spPr>
          <a:xfrm>
            <a:off x="914400" y="1497821"/>
            <a:ext cx="5181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569913"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3336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Report says high risk what do you do with limited resources?</a:t>
            </a:r>
          </a:p>
          <a:p>
            <a:r>
              <a:rPr lang="en-US" sz="2000" dirty="0"/>
              <a:t>You make your best call on the data and bad outcome- medical legal consequences</a:t>
            </a:r>
          </a:p>
          <a:p>
            <a:r>
              <a:rPr lang="en-US" sz="2000" dirty="0"/>
              <a:t>Patient is stigmatized as a high risk still a high percent will not harm self.</a:t>
            </a:r>
          </a:p>
          <a:p>
            <a:r>
              <a:rPr lang="en-US" sz="2000" dirty="0"/>
              <a:t>False Positive ‘oops sorry’</a:t>
            </a:r>
          </a:p>
          <a:p>
            <a:r>
              <a:rPr lang="en-US" sz="2000" dirty="0"/>
              <a:t>Potential for Involuntary commitment going up- does not necessarily prevent and high risk when discharged</a:t>
            </a:r>
          </a:p>
          <a:p>
            <a:endParaRPr lang="en-US" sz="2000" dirty="0"/>
          </a:p>
          <a:p>
            <a:endParaRPr lang="en-US" sz="2000" dirty="0"/>
          </a:p>
        </p:txBody>
      </p:sp>
      <p:sp>
        <p:nvSpPr>
          <p:cNvPr id="4" name="Content Placeholder 3">
            <a:extLst>
              <a:ext uri="{FF2B5EF4-FFF2-40B4-BE49-F238E27FC236}">
                <a16:creationId xmlns:a16="http://schemas.microsoft.com/office/drawing/2014/main" id="{AAAE9694-FE1F-3387-9DB1-DC5AFD5B11DF}"/>
              </a:ext>
            </a:extLst>
          </p:cNvPr>
          <p:cNvSpPr txBox="1">
            <a:spLocks/>
          </p:cNvSpPr>
          <p:nvPr/>
        </p:nvSpPr>
        <p:spPr>
          <a:xfrm>
            <a:off x="6248400" y="1420183"/>
            <a:ext cx="5181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569913"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3336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Who is right? AI or clinician? The algorithm or the provider? </a:t>
            </a:r>
          </a:p>
          <a:p>
            <a:r>
              <a:rPr lang="en-US" sz="2000" dirty="0"/>
              <a:t>Clinician patient relationship may suffer.</a:t>
            </a:r>
          </a:p>
          <a:p>
            <a:r>
              <a:rPr lang="en-US" sz="2000" dirty="0"/>
              <a:t>Patient feels can no longer trust their provider.</a:t>
            </a:r>
          </a:p>
          <a:p>
            <a:r>
              <a:rPr lang="en-US" sz="2000" dirty="0"/>
              <a:t>Escalation of patient self injurious behaviors</a:t>
            </a:r>
          </a:p>
          <a:p>
            <a:r>
              <a:rPr lang="en-US" sz="2000" dirty="0"/>
              <a:t>False reassurance of safety if AI says ok (false negatives)</a:t>
            </a:r>
          </a:p>
          <a:p>
            <a:r>
              <a:rPr lang="en-US" sz="2000" dirty="0"/>
              <a:t>It is not a prediction it is providing useful data, inferring, categorizing as higher at risk but will others (family, legal) see it that way.</a:t>
            </a:r>
          </a:p>
          <a:p>
            <a:endParaRPr lang="en-US" sz="2000" dirty="0"/>
          </a:p>
          <a:p>
            <a:endParaRPr lang="en-US" sz="2000" dirty="0"/>
          </a:p>
        </p:txBody>
      </p:sp>
    </p:spTree>
    <p:extLst>
      <p:ext uri="{BB962C8B-B14F-4D97-AF65-F5344CB8AC3E}">
        <p14:creationId xmlns:p14="http://schemas.microsoft.com/office/powerpoint/2010/main" val="800402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7C787-BADC-C645-9F7A-3B6E40E4FC70}"/>
              </a:ext>
            </a:extLst>
          </p:cNvPr>
          <p:cNvSpPr>
            <a:spLocks noGrp="1"/>
          </p:cNvSpPr>
          <p:nvPr>
            <p:ph type="title"/>
          </p:nvPr>
        </p:nvSpPr>
        <p:spPr>
          <a:xfrm>
            <a:off x="838200" y="365126"/>
            <a:ext cx="10515600" cy="911584"/>
          </a:xfrm>
        </p:spPr>
        <p:txBody>
          <a:bodyPr>
            <a:normAutofit/>
          </a:bodyPr>
          <a:lstStyle/>
          <a:p>
            <a:r>
              <a:rPr lang="en-US" sz="2800" b="1" dirty="0"/>
              <a:t>What is out there now; data mining</a:t>
            </a:r>
          </a:p>
        </p:txBody>
      </p:sp>
      <p:sp>
        <p:nvSpPr>
          <p:cNvPr id="3" name="Content Placeholder 2">
            <a:extLst>
              <a:ext uri="{FF2B5EF4-FFF2-40B4-BE49-F238E27FC236}">
                <a16:creationId xmlns:a16="http://schemas.microsoft.com/office/drawing/2014/main" id="{D0DCBBAA-E392-207B-F695-E5F039E61DED}"/>
              </a:ext>
            </a:extLst>
          </p:cNvPr>
          <p:cNvSpPr>
            <a:spLocks noGrp="1"/>
          </p:cNvSpPr>
          <p:nvPr>
            <p:ph idx="1"/>
          </p:nvPr>
        </p:nvSpPr>
        <p:spPr/>
        <p:txBody>
          <a:bodyPr/>
          <a:lstStyle/>
          <a:p>
            <a:r>
              <a:rPr lang="en-US" dirty="0"/>
              <a:t>Facebook, (analyzes social media content such as words like “Goodbye”   Main text classifier  “Where are you??” Comment classifier then takes into account time of day, day of week, post type- scores that are ‘high enough’ the case will escalate to Facebook community operations which may result in calling police for a health and welfare. These symptoms are unscientific, no oversite, no standards, (these could be making things worse).</a:t>
            </a:r>
          </a:p>
          <a:p>
            <a:r>
              <a:rPr lang="en-US" dirty="0"/>
              <a:t>Gaggle (K-12 Online Safety Management software) -marketed to school districts monitor millions of students; text messages, emails and social activity for signs of harmful interactions and content; total surveillance </a:t>
            </a:r>
          </a:p>
          <a:p>
            <a:r>
              <a:rPr lang="en-US" dirty="0"/>
              <a:t>GoGuardian and Bark (offers for free)--- all of these are making inferences (If the product is free then you are the product)</a:t>
            </a:r>
          </a:p>
          <a:p>
            <a:endParaRPr lang="en-US" dirty="0"/>
          </a:p>
          <a:p>
            <a:endParaRPr lang="en-US" dirty="0"/>
          </a:p>
        </p:txBody>
      </p:sp>
    </p:spTree>
    <p:extLst>
      <p:ext uri="{BB962C8B-B14F-4D97-AF65-F5344CB8AC3E}">
        <p14:creationId xmlns:p14="http://schemas.microsoft.com/office/powerpoint/2010/main" val="11169265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A599C-336A-2B23-F25E-D2CA63EED712}"/>
              </a:ext>
            </a:extLst>
          </p:cNvPr>
          <p:cNvSpPr>
            <a:spLocks noGrp="1"/>
          </p:cNvSpPr>
          <p:nvPr>
            <p:ph type="title"/>
          </p:nvPr>
        </p:nvSpPr>
        <p:spPr>
          <a:xfrm>
            <a:off x="838200" y="365125"/>
            <a:ext cx="10515600" cy="764935"/>
          </a:xfrm>
        </p:spPr>
        <p:txBody>
          <a:bodyPr>
            <a:normAutofit/>
          </a:bodyPr>
          <a:lstStyle/>
          <a:p>
            <a:r>
              <a:rPr lang="en-US" sz="2800" b="1" dirty="0"/>
              <a:t>Wellness checks/ out there now</a:t>
            </a:r>
          </a:p>
        </p:txBody>
      </p:sp>
      <p:sp>
        <p:nvSpPr>
          <p:cNvPr id="3" name="Content Placeholder 2">
            <a:extLst>
              <a:ext uri="{FF2B5EF4-FFF2-40B4-BE49-F238E27FC236}">
                <a16:creationId xmlns:a16="http://schemas.microsoft.com/office/drawing/2014/main" id="{41618B9E-D39D-BAAA-8A2B-52AF59D1926C}"/>
              </a:ext>
            </a:extLst>
          </p:cNvPr>
          <p:cNvSpPr>
            <a:spLocks noGrp="1"/>
          </p:cNvSpPr>
          <p:nvPr>
            <p:ph idx="1"/>
          </p:nvPr>
        </p:nvSpPr>
        <p:spPr>
          <a:xfrm>
            <a:off x="838200" y="1130060"/>
            <a:ext cx="10515600" cy="4351338"/>
          </a:xfrm>
        </p:spPr>
        <p:txBody>
          <a:bodyPr>
            <a:noAutofit/>
          </a:bodyPr>
          <a:lstStyle/>
          <a:p>
            <a:r>
              <a:rPr lang="en-US" sz="2200" dirty="0"/>
              <a:t>Initiated by calls from internet platforms</a:t>
            </a:r>
          </a:p>
          <a:p>
            <a:r>
              <a:rPr lang="en-US" sz="2200" dirty="0"/>
              <a:t>Police can enter homes without a warrant</a:t>
            </a:r>
          </a:p>
          <a:p>
            <a:r>
              <a:rPr lang="en-US" sz="2200" dirty="0"/>
              <a:t>Detention, involuntary hospitalization potential for restraints and forced medications</a:t>
            </a:r>
          </a:p>
          <a:p>
            <a:r>
              <a:rPr lang="en-US" sz="2200" dirty="0"/>
              <a:t>Can paradoxically increase suicide risk (two weeks after highest)</a:t>
            </a:r>
          </a:p>
          <a:p>
            <a:r>
              <a:rPr lang="en-US" sz="2200" dirty="0"/>
              <a:t>Trauma and Stigmatization</a:t>
            </a:r>
          </a:p>
          <a:p>
            <a:endParaRPr lang="en-US" sz="2200" dirty="0"/>
          </a:p>
          <a:p>
            <a:r>
              <a:rPr lang="en-US" sz="2200" dirty="0"/>
              <a:t>Sources of Bias: suicide prediction algorithms</a:t>
            </a:r>
          </a:p>
          <a:p>
            <a:r>
              <a:rPr lang="en-US" sz="2200" dirty="0"/>
              <a:t>Internet platform employees</a:t>
            </a:r>
          </a:p>
          <a:p>
            <a:r>
              <a:rPr lang="en-US" sz="2200" dirty="0"/>
              <a:t>First responders</a:t>
            </a:r>
          </a:p>
          <a:p>
            <a:r>
              <a:rPr lang="en-US" sz="2200" dirty="0"/>
              <a:t>School officials</a:t>
            </a:r>
          </a:p>
          <a:p>
            <a:r>
              <a:rPr lang="en-US" sz="2200" dirty="0"/>
              <a:t>Health care providers</a:t>
            </a:r>
          </a:p>
          <a:p>
            <a:r>
              <a:rPr lang="en-US" sz="2200" dirty="0"/>
              <a:t>Algorithmic decision Makers</a:t>
            </a:r>
          </a:p>
        </p:txBody>
      </p:sp>
    </p:spTree>
    <p:extLst>
      <p:ext uri="{BB962C8B-B14F-4D97-AF65-F5344CB8AC3E}">
        <p14:creationId xmlns:p14="http://schemas.microsoft.com/office/powerpoint/2010/main" val="5580603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C67ED-7356-0453-AB84-57EA5A366CA5}"/>
              </a:ext>
            </a:extLst>
          </p:cNvPr>
          <p:cNvSpPr>
            <a:spLocks noGrp="1"/>
          </p:cNvSpPr>
          <p:nvPr>
            <p:ph type="title"/>
          </p:nvPr>
        </p:nvSpPr>
        <p:spPr>
          <a:xfrm>
            <a:off x="838200" y="365126"/>
            <a:ext cx="10515600" cy="825320"/>
          </a:xfrm>
        </p:spPr>
        <p:txBody>
          <a:bodyPr>
            <a:normAutofit/>
          </a:bodyPr>
          <a:lstStyle/>
          <a:p>
            <a:r>
              <a:rPr lang="en-US" sz="2800" b="1" dirty="0"/>
              <a:t>Conclusions</a:t>
            </a:r>
          </a:p>
        </p:txBody>
      </p:sp>
      <p:sp>
        <p:nvSpPr>
          <p:cNvPr id="3" name="Content Placeholder 2">
            <a:extLst>
              <a:ext uri="{FF2B5EF4-FFF2-40B4-BE49-F238E27FC236}">
                <a16:creationId xmlns:a16="http://schemas.microsoft.com/office/drawing/2014/main" id="{61F7C0CA-BE84-5384-5666-9D927CF0209D}"/>
              </a:ext>
            </a:extLst>
          </p:cNvPr>
          <p:cNvSpPr>
            <a:spLocks noGrp="1"/>
          </p:cNvSpPr>
          <p:nvPr>
            <p:ph sz="half" idx="1"/>
          </p:nvPr>
        </p:nvSpPr>
        <p:spPr/>
        <p:txBody>
          <a:bodyPr>
            <a:normAutofit/>
          </a:bodyPr>
          <a:lstStyle/>
          <a:p>
            <a:r>
              <a:rPr lang="en-US" sz="2100" dirty="0"/>
              <a:t>AI raises ethical concerns within the medical community </a:t>
            </a:r>
          </a:p>
          <a:p>
            <a:r>
              <a:rPr lang="en-US" sz="2100" dirty="0"/>
              <a:t>The place of the practitioner in care, and ethical and medico-legal responsibility has to be addressed and supported.</a:t>
            </a:r>
          </a:p>
          <a:p>
            <a:r>
              <a:rPr lang="en-US" sz="2100" dirty="0"/>
              <a:t>Patients/peoples data is used to evaluate the risk of suicide attempt. AI can optimize the analysis of these data and be helpful</a:t>
            </a:r>
          </a:p>
          <a:p>
            <a:r>
              <a:rPr lang="en-US" sz="2100" dirty="0"/>
              <a:t>AI yields a better efficiency. The application of AI to health data will require robust cyber security, as well as a clear legal framework.</a:t>
            </a:r>
          </a:p>
          <a:p>
            <a:endParaRPr lang="en-US" sz="2100" dirty="0"/>
          </a:p>
          <a:p>
            <a:endParaRPr lang="en-US" sz="2100" dirty="0"/>
          </a:p>
        </p:txBody>
      </p:sp>
      <p:sp>
        <p:nvSpPr>
          <p:cNvPr id="4" name="Content Placeholder 3">
            <a:extLst>
              <a:ext uri="{FF2B5EF4-FFF2-40B4-BE49-F238E27FC236}">
                <a16:creationId xmlns:a16="http://schemas.microsoft.com/office/drawing/2014/main" id="{0A1276CD-1539-6BF5-A098-BA216413497F}"/>
              </a:ext>
            </a:extLst>
          </p:cNvPr>
          <p:cNvSpPr>
            <a:spLocks noGrp="1"/>
          </p:cNvSpPr>
          <p:nvPr>
            <p:ph sz="half" idx="2"/>
          </p:nvPr>
        </p:nvSpPr>
        <p:spPr/>
        <p:txBody>
          <a:bodyPr>
            <a:normAutofit/>
          </a:bodyPr>
          <a:lstStyle/>
          <a:p>
            <a:r>
              <a:rPr lang="en-US" sz="2100" dirty="0"/>
              <a:t>AI is complementary to the medical assessment and does not replace it. </a:t>
            </a:r>
          </a:p>
          <a:p>
            <a:r>
              <a:rPr lang="en-US" sz="2100" dirty="0"/>
              <a:t>Optimal performance will probably be reached through the proper use of AI by the physician, with holistic patient care. </a:t>
            </a:r>
          </a:p>
          <a:p>
            <a:r>
              <a:rPr lang="en-US" sz="2100" dirty="0"/>
              <a:t>The doctor–patient relationship will remain essential in patient care. </a:t>
            </a:r>
          </a:p>
          <a:p>
            <a:r>
              <a:rPr lang="en-US" sz="2100" dirty="0"/>
              <a:t>AI is a tool that will help identify who is at higher risk and a clinician who is enabled with interventions and courses of action that are evidence informed will result in reduction in completed suicide. </a:t>
            </a:r>
          </a:p>
        </p:txBody>
      </p:sp>
    </p:spTree>
    <p:extLst>
      <p:ext uri="{BB962C8B-B14F-4D97-AF65-F5344CB8AC3E}">
        <p14:creationId xmlns:p14="http://schemas.microsoft.com/office/powerpoint/2010/main" val="35323393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3CA32-6642-47E5-052E-7D1B2CD66597}"/>
              </a:ext>
            </a:extLst>
          </p:cNvPr>
          <p:cNvSpPr>
            <a:spLocks noGrp="1"/>
          </p:cNvSpPr>
          <p:nvPr>
            <p:ph type="title"/>
          </p:nvPr>
        </p:nvSpPr>
        <p:spPr>
          <a:xfrm>
            <a:off x="838200" y="365125"/>
            <a:ext cx="10515600" cy="928837"/>
          </a:xfrm>
        </p:spPr>
        <p:txBody>
          <a:bodyPr>
            <a:normAutofit/>
          </a:bodyPr>
          <a:lstStyle/>
          <a:p>
            <a:r>
              <a:rPr lang="en-US" sz="2800" b="1" dirty="0"/>
              <a:t>Recommendations: current issues</a:t>
            </a:r>
          </a:p>
        </p:txBody>
      </p:sp>
      <p:sp>
        <p:nvSpPr>
          <p:cNvPr id="3" name="Content Placeholder 2">
            <a:extLst>
              <a:ext uri="{FF2B5EF4-FFF2-40B4-BE49-F238E27FC236}">
                <a16:creationId xmlns:a16="http://schemas.microsoft.com/office/drawing/2014/main" id="{0958F623-7E86-0FDF-EB64-97E0804541A5}"/>
              </a:ext>
            </a:extLst>
          </p:cNvPr>
          <p:cNvSpPr>
            <a:spLocks noGrp="1"/>
          </p:cNvSpPr>
          <p:nvPr>
            <p:ph idx="1"/>
          </p:nvPr>
        </p:nvSpPr>
        <p:spPr>
          <a:xfrm>
            <a:off x="838200" y="1523701"/>
            <a:ext cx="10515600" cy="4351338"/>
          </a:xfrm>
        </p:spPr>
        <p:txBody>
          <a:bodyPr>
            <a:normAutofit lnSpcReduction="10000"/>
          </a:bodyPr>
          <a:lstStyle/>
          <a:p>
            <a:r>
              <a:rPr lang="en-US" dirty="0"/>
              <a:t>Transparency- most systems are now ‘black box’ and algorithms not known</a:t>
            </a:r>
          </a:p>
          <a:p>
            <a:r>
              <a:rPr lang="en-US" dirty="0"/>
              <a:t>Accountability (when handed off this ends)</a:t>
            </a:r>
          </a:p>
          <a:p>
            <a:pPr lvl="1"/>
            <a:r>
              <a:rPr lang="en-US" dirty="0"/>
              <a:t>No accountability for later stages of process</a:t>
            </a:r>
          </a:p>
          <a:p>
            <a:pPr lvl="1"/>
            <a:r>
              <a:rPr lang="en-US" dirty="0"/>
              <a:t>Causing Harm</a:t>
            </a:r>
          </a:p>
          <a:p>
            <a:r>
              <a:rPr lang="en-US" dirty="0"/>
              <a:t>Testing for safety and efficacy</a:t>
            </a:r>
          </a:p>
          <a:p>
            <a:r>
              <a:rPr lang="en-US" dirty="0"/>
              <a:t>Respect for autonomy </a:t>
            </a:r>
          </a:p>
          <a:p>
            <a:pPr lvl="1"/>
            <a:r>
              <a:rPr lang="en-US" dirty="0"/>
              <a:t>Opt in or opt out for suicide or behavioral health monitoring</a:t>
            </a:r>
          </a:p>
          <a:p>
            <a:pPr lvl="1"/>
            <a:r>
              <a:rPr lang="en-US" dirty="0"/>
              <a:t>Response options  (call family? Call first responders?)</a:t>
            </a:r>
          </a:p>
          <a:p>
            <a:r>
              <a:rPr lang="en-US" dirty="0"/>
              <a:t>Specialized training for providers using this as well as first responders</a:t>
            </a:r>
          </a:p>
          <a:p>
            <a:r>
              <a:rPr lang="en-US" dirty="0"/>
              <a:t>FDA regulation- does regulate software as a medical device should also be involved with suicide inference/prediction</a:t>
            </a:r>
          </a:p>
        </p:txBody>
      </p:sp>
    </p:spTree>
    <p:extLst>
      <p:ext uri="{BB962C8B-B14F-4D97-AF65-F5344CB8AC3E}">
        <p14:creationId xmlns:p14="http://schemas.microsoft.com/office/powerpoint/2010/main" val="37148686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21A56-112E-1744-144E-508E1D09861B}"/>
              </a:ext>
            </a:extLst>
          </p:cNvPr>
          <p:cNvSpPr>
            <a:spLocks noGrp="1"/>
          </p:cNvSpPr>
          <p:nvPr>
            <p:ph type="title"/>
          </p:nvPr>
        </p:nvSpPr>
        <p:spPr/>
        <p:txBody>
          <a:bodyPr>
            <a:normAutofit/>
          </a:bodyPr>
          <a:lstStyle/>
          <a:p>
            <a:r>
              <a:rPr lang="en-US" sz="2800" b="1" dirty="0"/>
              <a:t>Benefit of AI and Prediction</a:t>
            </a:r>
          </a:p>
        </p:txBody>
      </p:sp>
      <p:sp>
        <p:nvSpPr>
          <p:cNvPr id="3" name="Content Placeholder 2">
            <a:extLst>
              <a:ext uri="{FF2B5EF4-FFF2-40B4-BE49-F238E27FC236}">
                <a16:creationId xmlns:a16="http://schemas.microsoft.com/office/drawing/2014/main" id="{B72408B1-BCD4-04D6-9A57-C626A891199B}"/>
              </a:ext>
            </a:extLst>
          </p:cNvPr>
          <p:cNvSpPr>
            <a:spLocks noGrp="1"/>
          </p:cNvSpPr>
          <p:nvPr>
            <p:ph idx="1"/>
          </p:nvPr>
        </p:nvSpPr>
        <p:spPr/>
        <p:txBody>
          <a:bodyPr>
            <a:normAutofit/>
          </a:bodyPr>
          <a:lstStyle/>
          <a:p>
            <a:r>
              <a:rPr lang="en-US" dirty="0"/>
              <a:t>The clinicians will have more elements to assess a situation and lead their management. The responsibility should go to the clinician, once they are informed of the performance and limitations of this technology in precise clinical situations they will be able to utilize it to benefit patient care. </a:t>
            </a:r>
          </a:p>
          <a:p>
            <a:r>
              <a:rPr lang="en-US" dirty="0"/>
              <a:t>The physician will have better information and then be able to organize personalized care. The medical profession is already proceeding in this way for other technologies used in medicine. Current data suggest an interesting performance of AI in suicide prevention and justify a more precise exploration of this tool.</a:t>
            </a:r>
          </a:p>
          <a:p>
            <a:r>
              <a:rPr lang="en-US" dirty="0"/>
              <a:t>Better outcomes can be expected with physician input and care delivered in mental health but safeguards and standards need to be in place.</a:t>
            </a:r>
          </a:p>
          <a:p>
            <a:endParaRPr lang="en-US" sz="2000" dirty="0"/>
          </a:p>
        </p:txBody>
      </p:sp>
    </p:spTree>
    <p:extLst>
      <p:ext uri="{BB962C8B-B14F-4D97-AF65-F5344CB8AC3E}">
        <p14:creationId xmlns:p14="http://schemas.microsoft.com/office/powerpoint/2010/main" val="2168271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C5BA4-520E-73C2-51E2-EAEE3C6EEE7B}"/>
              </a:ext>
            </a:extLst>
          </p:cNvPr>
          <p:cNvSpPr>
            <a:spLocks noGrp="1"/>
          </p:cNvSpPr>
          <p:nvPr>
            <p:ph type="title"/>
          </p:nvPr>
        </p:nvSpPr>
        <p:spPr>
          <a:xfrm>
            <a:off x="395678" y="436891"/>
            <a:ext cx="9800507" cy="523220"/>
          </a:xfrm>
        </p:spPr>
        <p:txBody>
          <a:bodyPr>
            <a:noAutofit/>
          </a:bodyPr>
          <a:lstStyle/>
          <a:p>
            <a:r>
              <a:rPr lang="en-US" b="1" dirty="0"/>
              <a:t>Dr. Vicki Hart, Director of Epidemiology &amp; Biostatistics</a:t>
            </a:r>
            <a:endParaRPr lang="en-US" dirty="0"/>
          </a:p>
        </p:txBody>
      </p:sp>
      <p:sp>
        <p:nvSpPr>
          <p:cNvPr id="6" name="TextBox 5">
            <a:extLst>
              <a:ext uri="{FF2B5EF4-FFF2-40B4-BE49-F238E27FC236}">
                <a16:creationId xmlns:a16="http://schemas.microsoft.com/office/drawing/2014/main" id="{17AC3267-0398-612F-5392-322241C89231}"/>
              </a:ext>
            </a:extLst>
          </p:cNvPr>
          <p:cNvSpPr txBox="1"/>
          <p:nvPr/>
        </p:nvSpPr>
        <p:spPr>
          <a:xfrm>
            <a:off x="6096000" y="1660807"/>
            <a:ext cx="5273292" cy="4462760"/>
          </a:xfrm>
          <a:prstGeom prst="rect">
            <a:avLst/>
          </a:prstGeom>
          <a:noFill/>
        </p:spPr>
        <p:txBody>
          <a:bodyPr wrap="square" rtlCol="0">
            <a:spAutoFit/>
          </a:bodyPr>
          <a:lstStyle/>
          <a:p>
            <a:r>
              <a:rPr lang="en-US" sz="2400" b="1" i="0" u="sng" dirty="0">
                <a:solidFill>
                  <a:srgbClr val="242424"/>
                </a:solidFill>
                <a:effectLst/>
                <a:latin typeface="+mj-lt"/>
              </a:rPr>
              <a:t>Career Highlights</a:t>
            </a:r>
          </a:p>
          <a:p>
            <a:pPr marL="285750" indent="-285750">
              <a:buFont typeface="Arial" panose="020B0604020202020204" pitchFamily="34" charset="0"/>
              <a:buChar char="•"/>
            </a:pPr>
            <a:r>
              <a:rPr lang="en-US" sz="2000" b="0" i="0" dirty="0">
                <a:solidFill>
                  <a:srgbClr val="242424"/>
                </a:solidFill>
                <a:effectLst/>
                <a:latin typeface="+mj-lt"/>
              </a:rPr>
              <a:t>Award-winning </a:t>
            </a:r>
            <a:r>
              <a:rPr lang="en-US" sz="2000" dirty="0">
                <a:solidFill>
                  <a:srgbClr val="242424"/>
                </a:solidFill>
                <a:latin typeface="+mj-lt"/>
              </a:rPr>
              <a:t>R</a:t>
            </a:r>
            <a:r>
              <a:rPr lang="en-US" sz="2000" b="0" i="0" dirty="0">
                <a:solidFill>
                  <a:srgbClr val="242424"/>
                </a:solidFill>
                <a:effectLst/>
                <a:latin typeface="+mj-lt"/>
              </a:rPr>
              <a:t>esearcher and Professor</a:t>
            </a:r>
          </a:p>
          <a:p>
            <a:pPr marL="285750" indent="-285750">
              <a:buFont typeface="Arial" panose="020B0604020202020204" pitchFamily="34" charset="0"/>
              <a:buChar char="•"/>
            </a:pPr>
            <a:r>
              <a:rPr lang="en-US" sz="2000" b="0" i="0" dirty="0">
                <a:solidFill>
                  <a:srgbClr val="242424"/>
                </a:solidFill>
                <a:effectLst/>
                <a:latin typeface="+mj-lt"/>
              </a:rPr>
              <a:t>15 years of experience in evidence-based health research and education</a:t>
            </a:r>
          </a:p>
          <a:p>
            <a:pPr marL="285750" indent="-285750">
              <a:buFont typeface="Arial" panose="020B0604020202020204" pitchFamily="34" charset="0"/>
              <a:buChar char="•"/>
            </a:pPr>
            <a:r>
              <a:rPr lang="en-US" sz="2000" b="0" i="0" dirty="0">
                <a:solidFill>
                  <a:srgbClr val="242424"/>
                </a:solidFill>
                <a:effectLst/>
                <a:latin typeface="+mj-lt"/>
              </a:rPr>
              <a:t>Leader in public health, study design, protocol development, and analysis</a:t>
            </a:r>
          </a:p>
          <a:p>
            <a:pPr marL="285750" indent="-285750">
              <a:buFont typeface="Arial" panose="020B0604020202020204" pitchFamily="34" charset="0"/>
              <a:buChar char="•"/>
            </a:pPr>
            <a:r>
              <a:rPr lang="en-US" sz="2000" b="0" i="0" dirty="0">
                <a:solidFill>
                  <a:srgbClr val="242424"/>
                </a:solidFill>
                <a:effectLst/>
                <a:latin typeface="+mj-lt"/>
              </a:rPr>
              <a:t>Expertise in analysis of complex</a:t>
            </a:r>
            <a:r>
              <a:rPr lang="en-US" sz="2000" dirty="0">
                <a:solidFill>
                  <a:srgbClr val="242424"/>
                </a:solidFill>
                <a:latin typeface="+mj-lt"/>
              </a:rPr>
              <a:t> data, including</a:t>
            </a:r>
            <a:r>
              <a:rPr lang="en-US" sz="2000" b="0" i="0" dirty="0">
                <a:solidFill>
                  <a:srgbClr val="242424"/>
                </a:solidFill>
                <a:effectLst/>
                <a:latin typeface="+mj-lt"/>
              </a:rPr>
              <a:t> electronic health records</a:t>
            </a:r>
          </a:p>
          <a:p>
            <a:pPr marL="285750" indent="-285750">
              <a:buFont typeface="Arial" panose="020B0604020202020204" pitchFamily="34" charset="0"/>
              <a:buChar char="•"/>
            </a:pPr>
            <a:r>
              <a:rPr lang="en-US" sz="2000" b="0" i="0" dirty="0">
                <a:solidFill>
                  <a:srgbClr val="242424"/>
                </a:solidFill>
                <a:effectLst/>
                <a:latin typeface="+mj-lt"/>
              </a:rPr>
              <a:t>Research content areas include substance abuse, cancer, reproductive health, and health behaviors</a:t>
            </a:r>
          </a:p>
          <a:p>
            <a:pPr marL="285750" indent="-285750">
              <a:buFont typeface="Arial" panose="020B0604020202020204" pitchFamily="34" charset="0"/>
              <a:buChar char="•"/>
            </a:pPr>
            <a:r>
              <a:rPr lang="en-US" sz="2000" dirty="0">
                <a:solidFill>
                  <a:srgbClr val="242424"/>
                </a:solidFill>
                <a:latin typeface="+mj-lt"/>
              </a:rPr>
              <a:t>Adjunct faculty at the University of Vermont Larner College of Medicine </a:t>
            </a:r>
          </a:p>
          <a:p>
            <a:pPr marL="285750" indent="-285750">
              <a:buFont typeface="Arial" panose="020B0604020202020204" pitchFamily="34" charset="0"/>
              <a:buChar char="•"/>
            </a:pPr>
            <a:endParaRPr lang="en-US" sz="2000" dirty="0">
              <a:latin typeface="+mj-lt"/>
            </a:endParaRPr>
          </a:p>
        </p:txBody>
      </p:sp>
      <p:pic>
        <p:nvPicPr>
          <p:cNvPr id="8" name="Picture 7">
            <a:extLst>
              <a:ext uri="{FF2B5EF4-FFF2-40B4-BE49-F238E27FC236}">
                <a16:creationId xmlns:a16="http://schemas.microsoft.com/office/drawing/2014/main" id="{06F9486B-B564-521D-5506-E1345436BE6D}"/>
              </a:ext>
            </a:extLst>
          </p:cNvPr>
          <p:cNvPicPr>
            <a:picLocks noChangeAspect="1"/>
          </p:cNvPicPr>
          <p:nvPr/>
        </p:nvPicPr>
        <p:blipFill>
          <a:blip r:embed="rId2"/>
          <a:stretch>
            <a:fillRect/>
          </a:stretch>
        </p:blipFill>
        <p:spPr>
          <a:xfrm>
            <a:off x="903890" y="1747135"/>
            <a:ext cx="4471313" cy="3982328"/>
          </a:xfrm>
          <a:prstGeom prst="rect">
            <a:avLst/>
          </a:prstGeom>
        </p:spPr>
      </p:pic>
    </p:spTree>
    <p:extLst>
      <p:ext uri="{BB962C8B-B14F-4D97-AF65-F5344CB8AC3E}">
        <p14:creationId xmlns:p14="http://schemas.microsoft.com/office/powerpoint/2010/main" val="30749382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4916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3900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8D9C7C9-096D-E40D-DD81-833F4D48AE4B}"/>
              </a:ext>
            </a:extLst>
          </p:cNvPr>
          <p:cNvSpPr>
            <a:spLocks noGrp="1"/>
          </p:cNvSpPr>
          <p:nvPr>
            <p:ph sz="quarter" idx="10"/>
          </p:nvPr>
        </p:nvSpPr>
        <p:spPr>
          <a:xfrm>
            <a:off x="387350" y="1734207"/>
            <a:ext cx="11431588" cy="4736443"/>
          </a:xfrm>
        </p:spPr>
        <p:txBody>
          <a:bodyPr/>
          <a:lstStyle/>
          <a:p>
            <a:pPr marL="342900" indent="-342900">
              <a:buFont typeface="Arial" panose="020B0604020202020204" pitchFamily="34" charset="0"/>
              <a:buChar char="•"/>
            </a:pPr>
            <a:r>
              <a:rPr lang="en-US" dirty="0"/>
              <a:t>Five broad risk factor categories in suicidal thoughts and behavior (STB) research</a:t>
            </a:r>
          </a:p>
          <a:p>
            <a:pPr marL="912813" lvl="1" indent="-342900"/>
            <a:r>
              <a:rPr lang="en-US" dirty="0"/>
              <a:t>Demographics</a:t>
            </a:r>
          </a:p>
          <a:p>
            <a:pPr marL="912813" lvl="1" indent="-342900"/>
            <a:r>
              <a:rPr lang="en-US" dirty="0"/>
              <a:t>Internalizing Symptoms</a:t>
            </a:r>
          </a:p>
          <a:p>
            <a:pPr marL="912813" lvl="1" indent="-342900"/>
            <a:r>
              <a:rPr lang="en-US" dirty="0"/>
              <a:t>Externalizing Symptoms</a:t>
            </a:r>
          </a:p>
          <a:p>
            <a:pPr marL="912813" lvl="1" indent="-342900"/>
            <a:r>
              <a:rPr lang="en-US" dirty="0"/>
              <a:t>Social Factors</a:t>
            </a:r>
          </a:p>
          <a:p>
            <a:pPr marL="912813" lvl="1" indent="-342900"/>
            <a:r>
              <a:rPr lang="en-US" dirty="0"/>
              <a:t>Prior STBs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Increasingly homogenous</a:t>
            </a:r>
          </a:p>
          <a:p>
            <a:pPr marL="342900" indent="-342900">
              <a:buFont typeface="Arial" panose="020B0604020202020204" pitchFamily="34" charset="0"/>
              <a:buChar char="•"/>
            </a:pPr>
            <a:r>
              <a:rPr lang="en-US" dirty="0"/>
              <a:t>Limited predictive ability</a:t>
            </a:r>
          </a:p>
        </p:txBody>
      </p:sp>
      <p:sp>
        <p:nvSpPr>
          <p:cNvPr id="4" name="TextBox 3">
            <a:extLst>
              <a:ext uri="{FF2B5EF4-FFF2-40B4-BE49-F238E27FC236}">
                <a16:creationId xmlns:a16="http://schemas.microsoft.com/office/drawing/2014/main" id="{E4EF2322-2F76-7529-5886-7D7C754A245A}"/>
              </a:ext>
            </a:extLst>
          </p:cNvPr>
          <p:cNvSpPr txBox="1"/>
          <p:nvPr/>
        </p:nvSpPr>
        <p:spPr>
          <a:xfrm>
            <a:off x="387289" y="6140512"/>
            <a:ext cx="11445876" cy="441468"/>
          </a:xfrm>
          <a:prstGeom prst="rect">
            <a:avLst/>
          </a:prstGeom>
          <a:noFill/>
        </p:spPr>
        <p:txBody>
          <a:bodyPr wrap="square">
            <a:spAutoFit/>
          </a:bodyPr>
          <a:lstStyle/>
          <a:p>
            <a:pPr>
              <a:lnSpc>
                <a:spcPct val="107000"/>
              </a:lnSpc>
              <a:spcAft>
                <a:spcPts val="800"/>
              </a:spcAft>
            </a:pPr>
            <a:r>
              <a:rPr lang="en-US" sz="1100" dirty="0"/>
              <a:t>Franklin JC, Ribeiro JD, Fox KR, Bentley KH, Kleiman EM, Huang X, et al. Risk factors for suicidal thoughts and behaviors: A meta-analysis of 50 years of research. Psychol Bull. 2017. Feb;143(2):187–232. doi: 10.1037/bul0000084</a:t>
            </a:r>
            <a:endParaRPr lang="en-US" sz="2000" i="1" kern="100" dirty="0">
              <a:latin typeface="+mj-lt"/>
              <a:ea typeface="Aptos" panose="020B0004020202020204" pitchFamily="34" charset="0"/>
              <a:cs typeface="Times New Roman" panose="02020603050405020304" pitchFamily="18" charset="0"/>
            </a:endParaRPr>
          </a:p>
        </p:txBody>
      </p:sp>
      <p:sp>
        <p:nvSpPr>
          <p:cNvPr id="3" name="Title 1">
            <a:extLst>
              <a:ext uri="{FF2B5EF4-FFF2-40B4-BE49-F238E27FC236}">
                <a16:creationId xmlns:a16="http://schemas.microsoft.com/office/drawing/2014/main" id="{F015D7E6-8EC3-ED47-EF81-0357134E2B19}"/>
              </a:ext>
            </a:extLst>
          </p:cNvPr>
          <p:cNvSpPr txBox="1">
            <a:spLocks/>
          </p:cNvSpPr>
          <p:nvPr/>
        </p:nvSpPr>
        <p:spPr>
          <a:xfrm>
            <a:off x="275149" y="360677"/>
            <a:ext cx="9800504" cy="8729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US" dirty="0"/>
              <a:t>Research methods ….</a:t>
            </a:r>
            <a:br>
              <a:rPr lang="en-US" dirty="0"/>
            </a:br>
            <a:r>
              <a:rPr lang="en-US" dirty="0"/>
              <a:t>	help and hinder our understanding of suicide risk</a:t>
            </a:r>
          </a:p>
        </p:txBody>
      </p:sp>
    </p:spTree>
    <p:extLst>
      <p:ext uri="{BB962C8B-B14F-4D97-AF65-F5344CB8AC3E}">
        <p14:creationId xmlns:p14="http://schemas.microsoft.com/office/powerpoint/2010/main" val="736608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9B91B5-8EC3-92E2-A980-CB8C0E4D5A2E}"/>
              </a:ext>
            </a:extLst>
          </p:cNvPr>
          <p:cNvSpPr>
            <a:spLocks noGrp="1"/>
          </p:cNvSpPr>
          <p:nvPr>
            <p:ph sz="quarter" idx="10"/>
          </p:nvPr>
        </p:nvSpPr>
        <p:spPr>
          <a:xfrm>
            <a:off x="387350" y="1677798"/>
            <a:ext cx="11431588" cy="4792852"/>
          </a:xfrm>
        </p:spPr>
        <p:txBody>
          <a:bodyPr>
            <a:normAutofit/>
          </a:bodyPr>
          <a:lstStyle/>
          <a:p>
            <a:pPr marL="342900" indent="-342900">
              <a:buFont typeface="Arial" panose="020B0604020202020204" pitchFamily="34" charset="0"/>
              <a:buChar char="•"/>
            </a:pPr>
            <a:r>
              <a:rPr lang="en-US" dirty="0"/>
              <a:t>STB risk is dynamic</a:t>
            </a:r>
          </a:p>
          <a:p>
            <a:pPr marL="912813" lvl="1" indent="-342900"/>
            <a:r>
              <a:rPr lang="en-US" dirty="0"/>
              <a:t>Risk factors and vulnerability may change over time</a:t>
            </a:r>
          </a:p>
          <a:p>
            <a:pPr marL="912813" lvl="1" indent="-342900"/>
            <a:r>
              <a:rPr lang="en-US" dirty="0"/>
              <a:t>Risk and mitigating factors may combine and interact </a:t>
            </a:r>
          </a:p>
          <a:p>
            <a:pPr marL="912813" lvl="1" indent="-342900"/>
            <a:endParaRPr lang="en-US" dirty="0"/>
          </a:p>
          <a:p>
            <a:pPr marL="342900" indent="-342900">
              <a:buFont typeface="Arial" panose="020B0604020202020204" pitchFamily="34" charset="0"/>
              <a:buChar char="•"/>
            </a:pPr>
            <a:r>
              <a:rPr lang="en-US" dirty="0"/>
              <a:t>Risk factors at baseline may not predict STB outcomes at later time periods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Long-term outcomes do not capture periods of acute risk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Hypothesis-driven research may be limiting advancement</a:t>
            </a:r>
          </a:p>
          <a:p>
            <a:pPr marL="912813" lvl="1" indent="-342900"/>
            <a:r>
              <a:rPr lang="en-US" dirty="0"/>
              <a:t>Exploratory methods are needed</a:t>
            </a:r>
          </a:p>
        </p:txBody>
      </p:sp>
      <p:sp>
        <p:nvSpPr>
          <p:cNvPr id="6" name="Title 1">
            <a:extLst>
              <a:ext uri="{FF2B5EF4-FFF2-40B4-BE49-F238E27FC236}">
                <a16:creationId xmlns:a16="http://schemas.microsoft.com/office/drawing/2014/main" id="{01AA24C8-2ED4-DF2D-38BC-6C895930389A}"/>
              </a:ext>
            </a:extLst>
          </p:cNvPr>
          <p:cNvSpPr>
            <a:spLocks noGrp="1"/>
          </p:cNvSpPr>
          <p:nvPr>
            <p:ph type="title"/>
          </p:nvPr>
        </p:nvSpPr>
        <p:spPr>
          <a:xfrm>
            <a:off x="275149" y="360677"/>
            <a:ext cx="9800504" cy="872900"/>
          </a:xfrm>
        </p:spPr>
        <p:txBody>
          <a:bodyPr>
            <a:normAutofit/>
          </a:bodyPr>
          <a:lstStyle/>
          <a:p>
            <a:r>
              <a:rPr lang="en-US" dirty="0"/>
              <a:t>Research methods ….</a:t>
            </a:r>
            <a:br>
              <a:rPr lang="en-US" dirty="0"/>
            </a:br>
            <a:r>
              <a:rPr lang="en-US" dirty="0"/>
              <a:t>	help and hinder our understanding of suicide risk</a:t>
            </a:r>
          </a:p>
        </p:txBody>
      </p:sp>
    </p:spTree>
    <p:extLst>
      <p:ext uri="{BB962C8B-B14F-4D97-AF65-F5344CB8AC3E}">
        <p14:creationId xmlns:p14="http://schemas.microsoft.com/office/powerpoint/2010/main" val="1255366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1AA24C8-2ED4-DF2D-38BC-6C895930389A}"/>
              </a:ext>
            </a:extLst>
          </p:cNvPr>
          <p:cNvSpPr>
            <a:spLocks noGrp="1"/>
          </p:cNvSpPr>
          <p:nvPr>
            <p:ph type="title"/>
          </p:nvPr>
        </p:nvSpPr>
        <p:spPr>
          <a:xfrm>
            <a:off x="275149" y="282103"/>
            <a:ext cx="9800504" cy="872900"/>
          </a:xfrm>
        </p:spPr>
        <p:txBody>
          <a:bodyPr>
            <a:normAutofit/>
          </a:bodyPr>
          <a:lstStyle/>
          <a:p>
            <a:r>
              <a:rPr lang="en-US" dirty="0"/>
              <a:t>Research methods …. adapt to advance understanding</a:t>
            </a:r>
          </a:p>
        </p:txBody>
      </p:sp>
      <p:pic>
        <p:nvPicPr>
          <p:cNvPr id="7" name="Picture 6">
            <a:extLst>
              <a:ext uri="{FF2B5EF4-FFF2-40B4-BE49-F238E27FC236}">
                <a16:creationId xmlns:a16="http://schemas.microsoft.com/office/drawing/2014/main" id="{E568F713-F806-7166-4EFC-EB47F131317A}"/>
              </a:ext>
            </a:extLst>
          </p:cNvPr>
          <p:cNvPicPr>
            <a:picLocks noChangeAspect="1"/>
          </p:cNvPicPr>
          <p:nvPr/>
        </p:nvPicPr>
        <p:blipFill>
          <a:blip r:embed="rId3"/>
          <a:stretch>
            <a:fillRect/>
          </a:stretch>
        </p:blipFill>
        <p:spPr>
          <a:xfrm>
            <a:off x="2817991" y="1368751"/>
            <a:ext cx="6556017" cy="5333606"/>
          </a:xfrm>
          <a:prstGeom prst="rect">
            <a:avLst/>
          </a:prstGeom>
        </p:spPr>
      </p:pic>
      <p:sp>
        <p:nvSpPr>
          <p:cNvPr id="8" name="Rectangle 7">
            <a:extLst>
              <a:ext uri="{FF2B5EF4-FFF2-40B4-BE49-F238E27FC236}">
                <a16:creationId xmlns:a16="http://schemas.microsoft.com/office/drawing/2014/main" id="{EEB70950-FFA0-DFAD-11ED-CE642D886446}"/>
              </a:ext>
            </a:extLst>
          </p:cNvPr>
          <p:cNvSpPr/>
          <p:nvPr/>
        </p:nvSpPr>
        <p:spPr>
          <a:xfrm>
            <a:off x="5184843" y="1507787"/>
            <a:ext cx="1070042" cy="4961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ADC475A-1B48-EB73-F606-135E8BF8E3C0}"/>
              </a:ext>
            </a:extLst>
          </p:cNvPr>
          <p:cNvSpPr/>
          <p:nvPr/>
        </p:nvSpPr>
        <p:spPr>
          <a:xfrm>
            <a:off x="5087566" y="1244723"/>
            <a:ext cx="2276271" cy="2480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87954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E57C59FA-CBD1-4DCB-9242-9909A70E03A7}"/>
              </a:ext>
            </a:extLst>
          </p:cNvPr>
          <p:cNvSpPr txBox="1">
            <a:spLocks/>
          </p:cNvSpPr>
          <p:nvPr/>
        </p:nvSpPr>
        <p:spPr>
          <a:xfrm>
            <a:off x="387350" y="1520143"/>
            <a:ext cx="11431588" cy="479285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569913"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3336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Machine learning to create suicide risk scores </a:t>
            </a:r>
            <a:r>
              <a:rPr lang="en-US" sz="1600" dirty="0"/>
              <a:t>(Kessler, JAMA 2015)</a:t>
            </a:r>
          </a:p>
          <a:p>
            <a:pPr lvl="1"/>
            <a:r>
              <a:rPr lang="en-US" dirty="0"/>
              <a:t>Data abstracted from multiple systems (sociodemographic, US Army career, criminal justice, and medical or pharmacy)</a:t>
            </a:r>
          </a:p>
          <a:p>
            <a:pPr lvl="1"/>
            <a:r>
              <a:rPr lang="en-US" dirty="0"/>
              <a:t>Evaluated cross-validated linear, nonlinear, and interactive predictive associations</a:t>
            </a:r>
          </a:p>
          <a:p>
            <a:pPr lvl="1"/>
            <a:r>
              <a:rPr lang="en-US" dirty="0"/>
              <a:t>52.9% of suicides occurred in top 5% of risk score</a:t>
            </a:r>
          </a:p>
          <a:p>
            <a:pPr lvl="1"/>
            <a:r>
              <a:rPr lang="en-US" b="1" dirty="0"/>
              <a:t>Data lying dormant </a:t>
            </a:r>
            <a:r>
              <a:rPr lang="en-US" dirty="0"/>
              <a:t>in medical and administrative records</a:t>
            </a:r>
          </a:p>
          <a:p>
            <a:pPr lvl="1"/>
            <a:endParaRPr lang="en-US" dirty="0"/>
          </a:p>
          <a:p>
            <a:r>
              <a:rPr lang="en-US" dirty="0"/>
              <a:t>Predictive ability of machine learning </a:t>
            </a:r>
            <a:r>
              <a:rPr lang="en-US" sz="1600" dirty="0"/>
              <a:t>(Nock, JAMA 2022)</a:t>
            </a:r>
          </a:p>
          <a:p>
            <a:pPr lvl="1"/>
            <a:r>
              <a:rPr lang="en-US" dirty="0"/>
              <a:t>Clinician prediction + EHR data + Patient self report</a:t>
            </a:r>
          </a:p>
          <a:p>
            <a:pPr lvl="2"/>
            <a:r>
              <a:rPr lang="en-US" dirty="0"/>
              <a:t>Clinician prediction: 		AUC = 0.67</a:t>
            </a:r>
          </a:p>
          <a:p>
            <a:pPr lvl="2"/>
            <a:r>
              <a:rPr lang="en-US" dirty="0"/>
              <a:t>EHR data: 			AUC = 0.71</a:t>
            </a:r>
          </a:p>
          <a:p>
            <a:pPr lvl="2"/>
            <a:r>
              <a:rPr lang="en-US" dirty="0"/>
              <a:t>Self report + EHR + Clinician: 	</a:t>
            </a:r>
            <a:r>
              <a:rPr lang="en-US" b="1" dirty="0"/>
              <a:t>AUC = 0.77</a:t>
            </a:r>
          </a:p>
          <a:p>
            <a:endParaRPr lang="en-US" sz="2000" dirty="0"/>
          </a:p>
          <a:p>
            <a:endParaRPr lang="en-US" sz="2000" dirty="0"/>
          </a:p>
          <a:p>
            <a:endParaRPr lang="en-US" dirty="0"/>
          </a:p>
        </p:txBody>
      </p:sp>
      <p:sp>
        <p:nvSpPr>
          <p:cNvPr id="6" name="TextBox 5">
            <a:extLst>
              <a:ext uri="{FF2B5EF4-FFF2-40B4-BE49-F238E27FC236}">
                <a16:creationId xmlns:a16="http://schemas.microsoft.com/office/drawing/2014/main" id="{FFE3B2D4-C95F-735D-E9B0-694964F2A686}"/>
              </a:ext>
            </a:extLst>
          </p:cNvPr>
          <p:cNvSpPr txBox="1"/>
          <p:nvPr/>
        </p:nvSpPr>
        <p:spPr>
          <a:xfrm>
            <a:off x="387350" y="6011998"/>
            <a:ext cx="11431588" cy="769441"/>
          </a:xfrm>
          <a:prstGeom prst="rect">
            <a:avLst/>
          </a:prstGeom>
          <a:noFill/>
        </p:spPr>
        <p:txBody>
          <a:bodyPr wrap="square" rtlCol="0">
            <a:spAutoFit/>
          </a:bodyPr>
          <a:lstStyle/>
          <a:p>
            <a:r>
              <a:rPr lang="en-US" sz="1100" b="0" i="0" dirty="0">
                <a:solidFill>
                  <a:srgbClr val="333333"/>
                </a:solidFill>
                <a:effectLst/>
                <a:latin typeface="Guardian TextSans Web"/>
              </a:rPr>
              <a:t>Kessler RC, Warner CH, Ivany C, et al. Predicting Suicides After Psychiatric Hospitalization in US Army Soldiers: The Army Study to Assess Risk and Resilience in Servicemembers (Army STARRS). </a:t>
            </a:r>
            <a:r>
              <a:rPr lang="en-US" sz="1100" b="0" i="1" dirty="0">
                <a:solidFill>
                  <a:srgbClr val="333333"/>
                </a:solidFill>
                <a:effectLst/>
                <a:latin typeface="Guardian TextSans Web"/>
              </a:rPr>
              <a:t>JAMA Psychiatry.</a:t>
            </a:r>
            <a:r>
              <a:rPr lang="en-US" sz="1100" b="0" i="0" dirty="0">
                <a:solidFill>
                  <a:srgbClr val="333333"/>
                </a:solidFill>
                <a:effectLst/>
                <a:latin typeface="Guardian TextSans Web"/>
              </a:rPr>
              <a:t> 2015;72(1):49–57. doi:10.1001/jamapsychiatry.2014.1754</a:t>
            </a:r>
          </a:p>
          <a:p>
            <a:r>
              <a:rPr lang="en-US" sz="1100" dirty="0">
                <a:solidFill>
                  <a:srgbClr val="333333"/>
                </a:solidFill>
                <a:latin typeface="Guardian TextSans Web"/>
              </a:rPr>
              <a:t>Nock MK, Millner AJ, Ross EL, et al. Prediction of Suicide Attempts Using Clinician Assessment, Patient Self-report, and Electronic Health Records. JAMA Netw Open. 2022;5(1):e2144373. doi:10.1001/jamanetworkopen.2021.44373</a:t>
            </a:r>
          </a:p>
        </p:txBody>
      </p:sp>
      <p:sp>
        <p:nvSpPr>
          <p:cNvPr id="2" name="Title 1">
            <a:extLst>
              <a:ext uri="{FF2B5EF4-FFF2-40B4-BE49-F238E27FC236}">
                <a16:creationId xmlns:a16="http://schemas.microsoft.com/office/drawing/2014/main" id="{0061BDF7-1D81-B591-11F0-21905E907B48}"/>
              </a:ext>
            </a:extLst>
          </p:cNvPr>
          <p:cNvSpPr>
            <a:spLocks noGrp="1"/>
          </p:cNvSpPr>
          <p:nvPr>
            <p:ph type="title"/>
          </p:nvPr>
        </p:nvSpPr>
        <p:spPr>
          <a:xfrm>
            <a:off x="275149" y="282103"/>
            <a:ext cx="9800504" cy="872900"/>
          </a:xfrm>
        </p:spPr>
        <p:txBody>
          <a:bodyPr>
            <a:normAutofit/>
          </a:bodyPr>
          <a:lstStyle/>
          <a:p>
            <a:r>
              <a:rPr lang="en-US" dirty="0"/>
              <a:t>Research methods …. adapt to advance understanding</a:t>
            </a:r>
          </a:p>
        </p:txBody>
      </p:sp>
    </p:spTree>
    <p:extLst>
      <p:ext uri="{BB962C8B-B14F-4D97-AF65-F5344CB8AC3E}">
        <p14:creationId xmlns:p14="http://schemas.microsoft.com/office/powerpoint/2010/main" val="2337255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DD7E4F7-42FF-C414-7B42-9FB0E2E36160}"/>
              </a:ext>
            </a:extLst>
          </p:cNvPr>
          <p:cNvSpPr txBox="1">
            <a:spLocks/>
          </p:cNvSpPr>
          <p:nvPr/>
        </p:nvSpPr>
        <p:spPr>
          <a:xfrm>
            <a:off x="275149" y="360677"/>
            <a:ext cx="9800504" cy="8729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US" dirty="0"/>
              <a:t>The Atlas Project</a:t>
            </a:r>
          </a:p>
        </p:txBody>
      </p:sp>
      <p:sp>
        <p:nvSpPr>
          <p:cNvPr id="4" name="Content Placeholder 2">
            <a:extLst>
              <a:ext uri="{FF2B5EF4-FFF2-40B4-BE49-F238E27FC236}">
                <a16:creationId xmlns:a16="http://schemas.microsoft.com/office/drawing/2014/main" id="{03B9FD26-6032-472D-29F5-CF39DAC6C4CF}"/>
              </a:ext>
            </a:extLst>
          </p:cNvPr>
          <p:cNvSpPr txBox="1">
            <a:spLocks/>
          </p:cNvSpPr>
          <p:nvPr/>
        </p:nvSpPr>
        <p:spPr>
          <a:xfrm>
            <a:off x="387350" y="1677798"/>
            <a:ext cx="11431588" cy="479285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569913"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3336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2400" dirty="0"/>
              <a:t>Synthesize complex combinations and interactions of risk and mitigating factors </a:t>
            </a:r>
          </a:p>
          <a:p>
            <a:pPr marL="855663" lvl="1" indent="-285750"/>
            <a:r>
              <a:rPr lang="en-US" dirty="0"/>
              <a:t>Multiple diverse data sources</a:t>
            </a:r>
          </a:p>
          <a:p>
            <a:pPr marL="855663" lvl="1" indent="-285750"/>
            <a:r>
              <a:rPr lang="en-US" dirty="0"/>
              <a:t>Updated dynamically as new data are available</a:t>
            </a:r>
          </a:p>
          <a:p>
            <a:pPr marL="855663" lvl="1" indent="-285750"/>
            <a:r>
              <a:rPr lang="en-US" dirty="0"/>
              <a:t>Data-driven outputs</a:t>
            </a:r>
          </a:p>
          <a:p>
            <a:pPr marL="855663" lvl="1" indent="-285750"/>
            <a:r>
              <a:rPr lang="en-US" dirty="0"/>
              <a:t>Large datasets required to “train” and validate models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Provide clinicians with dynamically informed data on risk</a:t>
            </a:r>
          </a:p>
          <a:p>
            <a:pPr marL="855663" lvl="1" indent="-285750"/>
            <a:r>
              <a:rPr lang="en-US" kern="100" dirty="0">
                <a:ea typeface="Aptos" panose="020B0004020202020204" pitchFamily="34" charset="0"/>
                <a:cs typeface="Times New Roman" panose="02020603050405020304" pitchFamily="18" charset="0"/>
              </a:rPr>
              <a:t>An informative tool designed to be used with clinical input</a:t>
            </a:r>
          </a:p>
          <a:p>
            <a:pPr marL="855663" lvl="1" indent="-285750"/>
            <a:r>
              <a:rPr lang="en-US" kern="100" dirty="0">
                <a:ea typeface="Aptos" panose="020B0004020202020204" pitchFamily="34" charset="0"/>
                <a:cs typeface="Times New Roman" panose="02020603050405020304" pitchFamily="18" charset="0"/>
              </a:rPr>
              <a:t>Bridge the knowledge-practice gap</a:t>
            </a:r>
          </a:p>
          <a:p>
            <a:pPr marL="855663" lvl="1" indent="-285750"/>
            <a:r>
              <a:rPr lang="en-US" kern="100" dirty="0">
                <a:ea typeface="Aptos" panose="020B0004020202020204" pitchFamily="34" charset="0"/>
                <a:cs typeface="Times New Roman" panose="02020603050405020304" pitchFamily="18" charset="0"/>
              </a:rPr>
              <a:t>Tie prediction to prevention</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3408202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C5BA4-520E-73C2-51E2-EAEE3C6EEE7B}"/>
              </a:ext>
            </a:extLst>
          </p:cNvPr>
          <p:cNvSpPr>
            <a:spLocks noGrp="1"/>
          </p:cNvSpPr>
          <p:nvPr>
            <p:ph type="title"/>
          </p:nvPr>
        </p:nvSpPr>
        <p:spPr>
          <a:xfrm>
            <a:off x="387289" y="386557"/>
            <a:ext cx="9860892" cy="523220"/>
          </a:xfrm>
        </p:spPr>
        <p:txBody>
          <a:bodyPr>
            <a:noAutofit/>
          </a:bodyPr>
          <a:lstStyle/>
          <a:p>
            <a:r>
              <a:rPr lang="en-US" b="1" dirty="0"/>
              <a:t>Mr. Juan Odenwood, Computer Scientist and Researcher</a:t>
            </a:r>
            <a:endParaRPr lang="en-US" dirty="0"/>
          </a:p>
        </p:txBody>
      </p:sp>
      <p:sp>
        <p:nvSpPr>
          <p:cNvPr id="6" name="TextBox 5">
            <a:extLst>
              <a:ext uri="{FF2B5EF4-FFF2-40B4-BE49-F238E27FC236}">
                <a16:creationId xmlns:a16="http://schemas.microsoft.com/office/drawing/2014/main" id="{17AC3267-0398-612F-5392-322241C89231}"/>
              </a:ext>
            </a:extLst>
          </p:cNvPr>
          <p:cNvSpPr txBox="1"/>
          <p:nvPr/>
        </p:nvSpPr>
        <p:spPr>
          <a:xfrm>
            <a:off x="4691927" y="1772471"/>
            <a:ext cx="6331587" cy="3847207"/>
          </a:xfrm>
          <a:prstGeom prst="rect">
            <a:avLst/>
          </a:prstGeom>
          <a:noFill/>
        </p:spPr>
        <p:txBody>
          <a:bodyPr wrap="square" rtlCol="0">
            <a:spAutoFit/>
          </a:bodyPr>
          <a:lstStyle/>
          <a:p>
            <a:r>
              <a:rPr lang="en-US" sz="2400" b="1" i="0" u="sng" dirty="0">
                <a:solidFill>
                  <a:srgbClr val="242424"/>
                </a:solidFill>
                <a:effectLst/>
                <a:latin typeface="+mj-lt"/>
              </a:rPr>
              <a:t>Career Highlights</a:t>
            </a:r>
          </a:p>
          <a:p>
            <a:pPr marL="285750" indent="-285750">
              <a:buFont typeface="Arial" panose="020B0604020202020204" pitchFamily="34" charset="0"/>
              <a:buChar char="•"/>
            </a:pPr>
            <a:r>
              <a:rPr lang="en-US" sz="2000" b="0" i="0" dirty="0">
                <a:solidFill>
                  <a:srgbClr val="242424"/>
                </a:solidFill>
                <a:effectLst/>
                <a:latin typeface="+mj-lt"/>
              </a:rPr>
              <a:t>Developed Worldwide Military Command and Control System (WWMCCS) Data Models and Analytics</a:t>
            </a:r>
          </a:p>
          <a:p>
            <a:pPr marL="285750" indent="-285750">
              <a:buFont typeface="Arial" panose="020B0604020202020204" pitchFamily="34" charset="0"/>
              <a:buChar char="•"/>
            </a:pPr>
            <a:r>
              <a:rPr lang="en-US" sz="2000" b="0" i="0" dirty="0">
                <a:solidFill>
                  <a:srgbClr val="242424"/>
                </a:solidFill>
                <a:effectLst/>
                <a:latin typeface="+mj-lt"/>
              </a:rPr>
              <a:t>11+ years Computational Physics and Data Analytics, Los Alamos National Lab</a:t>
            </a:r>
          </a:p>
          <a:p>
            <a:pPr marL="285750" indent="-285750">
              <a:buFont typeface="Arial" panose="020B0604020202020204" pitchFamily="34" charset="0"/>
              <a:buChar char="•"/>
            </a:pPr>
            <a:r>
              <a:rPr lang="en-US" sz="2000" dirty="0">
                <a:solidFill>
                  <a:srgbClr val="242424"/>
                </a:solidFill>
                <a:latin typeface="+mj-lt"/>
              </a:rPr>
              <a:t>3+ decades active experience in AI, ML &amp; Data Analytics</a:t>
            </a:r>
          </a:p>
          <a:p>
            <a:pPr marL="285750" indent="-285750">
              <a:buFont typeface="Arial" panose="020B0604020202020204" pitchFamily="34" charset="0"/>
              <a:buChar char="•"/>
            </a:pPr>
            <a:r>
              <a:rPr lang="en-US" sz="2000" b="0" i="0" dirty="0">
                <a:solidFill>
                  <a:srgbClr val="242424"/>
                </a:solidFill>
                <a:effectLst/>
                <a:latin typeface="+mj-lt"/>
              </a:rPr>
              <a:t>Areas of Expertise: ontologies, AI / ML, advanced mathematical analytics, command &amp; control, adaptive planning</a:t>
            </a:r>
          </a:p>
          <a:p>
            <a:pPr marL="285750" indent="-285750">
              <a:buFont typeface="Arial" panose="020B0604020202020204" pitchFamily="34" charset="0"/>
              <a:buChar char="•"/>
            </a:pPr>
            <a:endParaRPr lang="en-US" sz="2000" b="1" i="0" u="sng" dirty="0">
              <a:solidFill>
                <a:srgbClr val="242424"/>
              </a:solidFill>
              <a:effectLst/>
              <a:latin typeface="+mj-lt"/>
            </a:endParaRPr>
          </a:p>
        </p:txBody>
      </p:sp>
      <p:pic>
        <p:nvPicPr>
          <p:cNvPr id="3" name="Picture 2" descr="A person smiling for the camera&#10;&#10;Description automatically generated">
            <a:extLst>
              <a:ext uri="{FF2B5EF4-FFF2-40B4-BE49-F238E27FC236}">
                <a16:creationId xmlns:a16="http://schemas.microsoft.com/office/drawing/2014/main" id="{AF7AC37B-B712-50E5-0A35-C8054673A6AC}"/>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Lst>
          </a:blip>
          <a:srcRect t="2705" b="1777"/>
          <a:stretch/>
        </p:blipFill>
        <p:spPr>
          <a:xfrm>
            <a:off x="1043794" y="1562577"/>
            <a:ext cx="2898478" cy="4266996"/>
          </a:xfrm>
          <a:prstGeom prst="rect">
            <a:avLst/>
          </a:prstGeom>
        </p:spPr>
      </p:pic>
    </p:spTree>
    <p:extLst>
      <p:ext uri="{BB962C8B-B14F-4D97-AF65-F5344CB8AC3E}">
        <p14:creationId xmlns:p14="http://schemas.microsoft.com/office/powerpoint/2010/main" val="2656267332"/>
      </p:ext>
    </p:extLst>
  </p:cSld>
  <p:clrMapOvr>
    <a:masterClrMapping/>
  </p:clrMapOvr>
</p:sld>
</file>

<file path=ppt/theme/theme1.xml><?xml version="1.0" encoding="utf-8"?>
<a:theme xmlns:a="http://schemas.openxmlformats.org/drawingml/2006/main" name="Custom Design">
  <a:themeElements>
    <a:clrScheme name="DLH">
      <a:dk1>
        <a:sysClr val="windowText" lastClr="000000"/>
      </a:dk1>
      <a:lt1>
        <a:sysClr val="window" lastClr="FFFFFF"/>
      </a:lt1>
      <a:dk2>
        <a:srgbClr val="1F355E"/>
      </a:dk2>
      <a:lt2>
        <a:srgbClr val="E7E6E6"/>
      </a:lt2>
      <a:accent1>
        <a:srgbClr val="031E2F"/>
      </a:accent1>
      <a:accent2>
        <a:srgbClr val="C60C30"/>
      </a:accent2>
      <a:accent3>
        <a:srgbClr val="652D86"/>
      </a:accent3>
      <a:accent4>
        <a:srgbClr val="00ADD0"/>
      </a:accent4>
      <a:accent5>
        <a:srgbClr val="C50084"/>
      </a:accent5>
      <a:accent6>
        <a:srgbClr val="F0AB00"/>
      </a:accent6>
      <a:hlink>
        <a:srgbClr val="652D86"/>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MSUS_DLH_Atlas_012324_VCH.potx" id="{FABA76D2-1635-49C7-B394-19149AED114A}" vid="{CCC6431D-0F16-4EA3-BEAC-1107D571BA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1bcc60b-506b-4ef3-9855-672da6bb1521" xsi:nil="true"/>
    <lcf76f155ced4ddcb4097134ff3c332f xmlns="b97c1a8e-5110-464a-816e-55fe5fabc99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E8D398BABD7B14B8E6CF8EA13DAA0AC" ma:contentTypeVersion="18" ma:contentTypeDescription="Create a new document." ma:contentTypeScope="" ma:versionID="3673f64236be8888e6c375b381601f1d">
  <xsd:schema xmlns:xsd="http://www.w3.org/2001/XMLSchema" xmlns:xs="http://www.w3.org/2001/XMLSchema" xmlns:p="http://schemas.microsoft.com/office/2006/metadata/properties" xmlns:ns2="b97c1a8e-5110-464a-816e-55fe5fabc994" xmlns:ns3="e1bcc60b-506b-4ef3-9855-672da6bb1521" targetNamespace="http://schemas.microsoft.com/office/2006/metadata/properties" ma:root="true" ma:fieldsID="97c65d9f1112f9414d3f934a725e8cd9" ns2:_="" ns3:_="">
    <xsd:import namespace="b97c1a8e-5110-464a-816e-55fe5fabc994"/>
    <xsd:import namespace="e1bcc60b-506b-4ef3-9855-672da6bb152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7c1a8e-5110-464a-816e-55fe5fabc9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65c3611-4041-4eb9-8f79-39f8bcbd20a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1bcc60b-506b-4ef3-9855-672da6bb152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5199bf2-fc42-442e-927a-aac1be7ef19d}" ma:internalName="TaxCatchAll" ma:showField="CatchAllData" ma:web="e1bcc60b-506b-4ef3-9855-672da6bb15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710E0F-EB69-46A8-97BF-4DCA2884197B}">
  <ds:schemaRefs>
    <ds:schemaRef ds:uri="http://schemas.microsoft.com/sharepoint/v3/contenttype/forms"/>
  </ds:schemaRefs>
</ds:datastoreItem>
</file>

<file path=customXml/itemProps2.xml><?xml version="1.0" encoding="utf-8"?>
<ds:datastoreItem xmlns:ds="http://schemas.openxmlformats.org/officeDocument/2006/customXml" ds:itemID="{A1FE10EE-E649-4C76-AE1B-93871FBE2D27}">
  <ds:schemaRefs>
    <ds:schemaRef ds:uri="http://www.w3.org/XML/1998/namespace"/>
    <ds:schemaRef ds:uri="4fbf2bbf-e5b5-4cfe-89e0-a4f25327ead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de93df0e-7c15-4866-8775-d1ee68bbf855"/>
    <ds:schemaRef ds:uri="http://purl.org/dc/dcmitype/"/>
  </ds:schemaRefs>
</ds:datastoreItem>
</file>

<file path=customXml/itemProps3.xml><?xml version="1.0" encoding="utf-8"?>
<ds:datastoreItem xmlns:ds="http://schemas.openxmlformats.org/officeDocument/2006/customXml" ds:itemID="{5348C47C-8DA1-4AD0-AACB-45404C0FB67C}"/>
</file>

<file path=docProps/app.xml><?xml version="1.0" encoding="utf-8"?>
<Properties xmlns="http://schemas.openxmlformats.org/officeDocument/2006/extended-properties" xmlns:vt="http://schemas.openxmlformats.org/officeDocument/2006/docPropsVTypes">
  <Template>AMSUS_DLH_Atlas_012324_VCH</Template>
  <TotalTime>256</TotalTime>
  <Words>4387</Words>
  <Application>Microsoft Office PowerPoint</Application>
  <PresentationFormat>Widescreen</PresentationFormat>
  <Paragraphs>371</Paragraphs>
  <Slides>31</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Aptos</vt:lpstr>
      <vt:lpstr>Arial</vt:lpstr>
      <vt:lpstr>Calibri</vt:lpstr>
      <vt:lpstr>Cambria</vt:lpstr>
      <vt:lpstr>Guardian TextSans Web</vt:lpstr>
      <vt:lpstr>Symbol</vt:lpstr>
      <vt:lpstr>Custom Design</vt:lpstr>
      <vt:lpstr>Data Modeling to Support Suicide Prevention: The Atlas Project</vt:lpstr>
      <vt:lpstr>Key Takeaways</vt:lpstr>
      <vt:lpstr>Dr. Vicki Hart, Director of Epidemiology &amp; Biostatistics</vt:lpstr>
      <vt:lpstr>PowerPoint Presentation</vt:lpstr>
      <vt:lpstr>Research methods ….  help and hinder our understanding of suicide risk</vt:lpstr>
      <vt:lpstr>Research methods …. adapt to advance understanding</vt:lpstr>
      <vt:lpstr>Research methods …. adapt to advance understanding</vt:lpstr>
      <vt:lpstr>PowerPoint Presentation</vt:lpstr>
      <vt:lpstr>Mr. Juan Odenwood, Computer Scientist and Researcher</vt:lpstr>
      <vt:lpstr>Data Science Management / Synthetic Data Generation    </vt:lpstr>
      <vt:lpstr>   Data Science Management Platform</vt:lpstr>
      <vt:lpstr>Data Science Algorithm &amp; Model Examples    </vt:lpstr>
      <vt:lpstr>Synthetic Data Generation enables Analytics Progress    </vt:lpstr>
      <vt:lpstr>Dr. Kris Peterson, MD, Colonel, USA (Ret), Clinical Advisor</vt:lpstr>
      <vt:lpstr>SCOPE of this problem</vt:lpstr>
      <vt:lpstr>SCOPE: Suicide Clinical Dive</vt:lpstr>
      <vt:lpstr>SCOPE: Impact beyond </vt:lpstr>
      <vt:lpstr>Clinical View- Assessing for Suicidal Behavior</vt:lpstr>
      <vt:lpstr>Clinical View- Assessing for Suicidal Behavior</vt:lpstr>
      <vt:lpstr>Mind of the Clinician</vt:lpstr>
      <vt:lpstr>Culture and Differences in the meaning of data  Military Vs Non/ Methods Involved 2019 </vt:lpstr>
      <vt:lpstr>PowerPoint Presentation</vt:lpstr>
      <vt:lpstr>What Next? Significant Question is if identified then?</vt:lpstr>
      <vt:lpstr>FEARS: Unintended Consequences/Ramifications</vt:lpstr>
      <vt:lpstr>What is out there now; data mining</vt:lpstr>
      <vt:lpstr>Wellness checks/ out there now</vt:lpstr>
      <vt:lpstr>Conclusions</vt:lpstr>
      <vt:lpstr>Recommendations: current issues</vt:lpstr>
      <vt:lpstr>Benefit of AI and Prediction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Modeling to Support Suicide Prevention: The Atlas Project</dc:title>
  <dc:creator>Vicki Hart</dc:creator>
  <cp:lastModifiedBy>Lori Lawrence</cp:lastModifiedBy>
  <cp:revision>7</cp:revision>
  <dcterms:created xsi:type="dcterms:W3CDTF">2024-01-23T22:44:34Z</dcterms:created>
  <dcterms:modified xsi:type="dcterms:W3CDTF">2024-02-03T13:40:19Z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0x0101004E8D398BABD7B14B8E6CF8EA13DAA0AC</vt:lpwstr>
  </property>
</Properties>
</file>