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  <p:sldMasterId id="2147483717" r:id="rId2"/>
    <p:sldMasterId id="2147483724" r:id="rId3"/>
  </p:sldMasterIdLst>
  <p:notesMasterIdLst>
    <p:notesMasterId r:id="rId9"/>
  </p:notesMasterIdLst>
  <p:sldIdLst>
    <p:sldId id="257" r:id="rId4"/>
    <p:sldId id="2147479253" r:id="rId5"/>
    <p:sldId id="2147480723" r:id="rId6"/>
    <p:sldId id="266" r:id="rId7"/>
    <p:sldId id="214748072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B2E"/>
    <a:srgbClr val="4F81BD"/>
    <a:srgbClr val="00132C"/>
    <a:srgbClr val="011631"/>
    <a:srgbClr val="333399"/>
    <a:srgbClr val="37A6D0"/>
    <a:srgbClr val="3DBEE6"/>
    <a:srgbClr val="0432FF"/>
    <a:srgbClr val="0B8DF2"/>
    <a:srgbClr val="02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2"/>
    <p:restoredTop sz="83099" autoAdjust="0"/>
  </p:normalViewPr>
  <p:slideViewPr>
    <p:cSldViewPr snapToGrid="0">
      <p:cViewPr varScale="1">
        <p:scale>
          <a:sx n="101" d="100"/>
          <a:sy n="101" d="100"/>
        </p:scale>
        <p:origin x="7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arles, Stencil D LT USN NAVMEDLANT PORS VA (USA)" userId="720cbd32-d57d-4d7a-8b1d-e04263fd871b" providerId="ADAL" clId="{F13B362C-6AEC-4B65-9630-42A18ABA6F26}"/>
    <pc:docChg chg="delSld delMainMaster">
      <pc:chgData name="Quarles, Stencil D LT USN NAVMEDLANT PORS VA (USA)" userId="720cbd32-d57d-4d7a-8b1d-e04263fd871b" providerId="ADAL" clId="{F13B362C-6AEC-4B65-9630-42A18ABA6F26}" dt="2024-02-08T16:46:25.289" v="0" actId="47"/>
      <pc:docMkLst>
        <pc:docMk/>
      </pc:docMkLst>
      <pc:sldChg chg="del">
        <pc:chgData name="Quarles, Stencil D LT USN NAVMEDLANT PORS VA (USA)" userId="720cbd32-d57d-4d7a-8b1d-e04263fd871b" providerId="ADAL" clId="{F13B362C-6AEC-4B65-9630-42A18ABA6F26}" dt="2024-02-08T16:46:25.289" v="0" actId="47"/>
        <pc:sldMkLst>
          <pc:docMk/>
          <pc:sldMk cId="0" sldId="283"/>
        </pc:sldMkLst>
      </pc:sldChg>
      <pc:sldChg chg="del">
        <pc:chgData name="Quarles, Stencil D LT USN NAVMEDLANT PORS VA (USA)" userId="720cbd32-d57d-4d7a-8b1d-e04263fd871b" providerId="ADAL" clId="{F13B362C-6AEC-4B65-9630-42A18ABA6F26}" dt="2024-02-08T16:46:25.289" v="0" actId="47"/>
        <pc:sldMkLst>
          <pc:docMk/>
          <pc:sldMk cId="3551377895" sldId="1168"/>
        </pc:sldMkLst>
      </pc:sldChg>
      <pc:sldChg chg="del">
        <pc:chgData name="Quarles, Stencil D LT USN NAVMEDLANT PORS VA (USA)" userId="720cbd32-d57d-4d7a-8b1d-e04263fd871b" providerId="ADAL" clId="{F13B362C-6AEC-4B65-9630-42A18ABA6F26}" dt="2024-02-08T16:46:25.289" v="0" actId="47"/>
        <pc:sldMkLst>
          <pc:docMk/>
          <pc:sldMk cId="4089155493" sldId="2147478280"/>
        </pc:sldMkLst>
      </pc:sldChg>
      <pc:sldChg chg="del">
        <pc:chgData name="Quarles, Stencil D LT USN NAVMEDLANT PORS VA (USA)" userId="720cbd32-d57d-4d7a-8b1d-e04263fd871b" providerId="ADAL" clId="{F13B362C-6AEC-4B65-9630-42A18ABA6F26}" dt="2024-02-08T16:46:25.289" v="0" actId="47"/>
        <pc:sldMkLst>
          <pc:docMk/>
          <pc:sldMk cId="1611730672" sldId="2147478369"/>
        </pc:sldMkLst>
      </pc:sldChg>
      <pc:sldChg chg="del">
        <pc:chgData name="Quarles, Stencil D LT USN NAVMEDLANT PORS VA (USA)" userId="720cbd32-d57d-4d7a-8b1d-e04263fd871b" providerId="ADAL" clId="{F13B362C-6AEC-4B65-9630-42A18ABA6F26}" dt="2024-02-08T16:46:25.289" v="0" actId="47"/>
        <pc:sldMkLst>
          <pc:docMk/>
          <pc:sldMk cId="3942240384" sldId="2147478405"/>
        </pc:sldMkLst>
      </pc:sldChg>
      <pc:sldChg chg="del">
        <pc:chgData name="Quarles, Stencil D LT USN NAVMEDLANT PORS VA (USA)" userId="720cbd32-d57d-4d7a-8b1d-e04263fd871b" providerId="ADAL" clId="{F13B362C-6AEC-4B65-9630-42A18ABA6F26}" dt="2024-02-08T16:46:25.289" v="0" actId="47"/>
        <pc:sldMkLst>
          <pc:docMk/>
          <pc:sldMk cId="3936586761" sldId="2147478409"/>
        </pc:sldMkLst>
      </pc:sldChg>
      <pc:sldChg chg="del">
        <pc:chgData name="Quarles, Stencil D LT USN NAVMEDLANT PORS VA (USA)" userId="720cbd32-d57d-4d7a-8b1d-e04263fd871b" providerId="ADAL" clId="{F13B362C-6AEC-4B65-9630-42A18ABA6F26}" dt="2024-02-08T16:46:25.289" v="0" actId="47"/>
        <pc:sldMkLst>
          <pc:docMk/>
          <pc:sldMk cId="529555736" sldId="2147479252"/>
        </pc:sldMkLst>
      </pc:sldChg>
      <pc:sldMasterChg chg="del delSldLayout">
        <pc:chgData name="Quarles, Stencil D LT USN NAVMEDLANT PORS VA (USA)" userId="720cbd32-d57d-4d7a-8b1d-e04263fd871b" providerId="ADAL" clId="{F13B362C-6AEC-4B65-9630-42A18ABA6F26}" dt="2024-02-08T16:46:25.289" v="0" actId="47"/>
        <pc:sldMasterMkLst>
          <pc:docMk/>
          <pc:sldMasterMk cId="1165071455" sldId="2147483676"/>
        </pc:sldMasterMkLst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3509581174" sldId="2147483677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2911921044" sldId="2147483678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4182816334" sldId="2147483679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3807732424" sldId="2147483680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2778278770" sldId="2147483681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2764174369" sldId="2147483682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2302109476" sldId="2147483683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1184486849" sldId="2147483684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3917504627" sldId="2147483685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504101587" sldId="2147483686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2456695906" sldId="2147483687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165071455" sldId="2147483676"/>
            <pc:sldLayoutMk cId="3139152562" sldId="2147483689"/>
          </pc:sldLayoutMkLst>
        </pc:sldLayoutChg>
      </pc:sldMasterChg>
      <pc:sldMasterChg chg="del delSldLayout">
        <pc:chgData name="Quarles, Stencil D LT USN NAVMEDLANT PORS VA (USA)" userId="720cbd32-d57d-4d7a-8b1d-e04263fd871b" providerId="ADAL" clId="{F13B362C-6AEC-4B65-9630-42A18ABA6F26}" dt="2024-02-08T16:46:25.289" v="0" actId="47"/>
        <pc:sldMasterMkLst>
          <pc:docMk/>
          <pc:sldMasterMk cId="195487877" sldId="2147483690"/>
        </pc:sldMasterMkLst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2163893774" sldId="2147483691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833577825" sldId="2147483692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3251872193" sldId="2147483693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1281958220" sldId="2147483694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3527875556" sldId="2147483695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755517779" sldId="2147483696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3042072475" sldId="2147483697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2889682409" sldId="2147483698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1155147682" sldId="2147483699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2912709806" sldId="2147483700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2305235491" sldId="2147483701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1184038044" sldId="2147483702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3760605833" sldId="2147483703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1251566345" sldId="2147483704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140270085" sldId="2147483705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2084196087" sldId="2147483706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2462184797" sldId="2147483707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2734271203" sldId="2147483708"/>
          </pc:sldLayoutMkLst>
        </pc:sldLayoutChg>
        <pc:sldLayoutChg chg="del">
          <pc:chgData name="Quarles, Stencil D LT USN NAVMEDLANT PORS VA (USA)" userId="720cbd32-d57d-4d7a-8b1d-e04263fd871b" providerId="ADAL" clId="{F13B362C-6AEC-4B65-9630-42A18ABA6F26}" dt="2024-02-08T16:46:25.289" v="0" actId="47"/>
          <pc:sldLayoutMkLst>
            <pc:docMk/>
            <pc:sldMasterMk cId="195487877" sldId="2147483690"/>
            <pc:sldLayoutMk cId="2790620660" sldId="214748370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7016E-93AA-9348-AC82-7C7E0A43E136}" type="datetimeFigureOut">
              <a:rPr lang="en-US" smtClean="0"/>
              <a:t>2/14/24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54C06-E4A9-6843-8BCB-2E43D6AB8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46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</a:t>
            </a:r>
            <a:r>
              <a:rPr lang="en-US" baseline="0" dirty="0"/>
              <a:t> to the new DHA PowerPoint template. Each slide contains helpful information for making the entire presentation user-friendly and accessible to people of all abilities. **Disclaimer** Additional remediation is required after you add content to this template to ensure 508 compliance.</a:t>
            </a:r>
          </a:p>
          <a:p>
            <a:endParaRPr lang="en-US" baseline="0" dirty="0"/>
          </a:p>
          <a:p>
            <a:r>
              <a:rPr lang="en-US" baseline="0" dirty="0"/>
              <a:t>Please note: if your presentation is being presented online, the PowerPoint file must be converted and remediated as a PDF.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87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this slide comes up my line would be “Dreams are nice, but this slide is how we make it a reality”. </a:t>
            </a:r>
          </a:p>
        </p:txBody>
      </p:sp>
    </p:spTree>
    <p:extLst>
      <p:ext uri="{BB962C8B-B14F-4D97-AF65-F5344CB8AC3E}">
        <p14:creationId xmlns:p14="http://schemas.microsoft.com/office/powerpoint/2010/main" val="2773965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6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799" y="3381376"/>
            <a:ext cx="10058400" cy="1470025"/>
          </a:xfrm>
        </p:spPr>
        <p:txBody>
          <a:bodyPr>
            <a:normAutofit/>
          </a:bodyPr>
          <a:lstStyle>
            <a:lvl1pPr>
              <a:defRPr sz="4267" b="1" baseline="0">
                <a:solidFill>
                  <a:srgbClr val="092068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Title, Franklin Gothic Medium, 32pt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799" y="48514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3200" b="1" baseline="0">
                <a:solidFill>
                  <a:srgbClr val="454545"/>
                </a:solidFill>
                <a:latin typeface="Franklin Gothic Book" panose="020B05030201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  <a:br>
              <a:rPr lang="en-US"/>
            </a:br>
            <a:r>
              <a:rPr lang="en-US"/>
              <a:t>Month DD, YYYY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86" y="603250"/>
            <a:ext cx="2460625" cy="2460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E0B9C0-D110-2B90-B42D-4930929A6315}"/>
              </a:ext>
            </a:extLst>
          </p:cNvPr>
          <p:cNvSpPr txBox="1"/>
          <p:nvPr userDrawn="1"/>
        </p:nvSpPr>
        <p:spPr>
          <a:xfrm>
            <a:off x="5130798" y="232372"/>
            <a:ext cx="193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</a:rPr>
              <a:t>UNCLASSIFIED</a:t>
            </a:r>
            <a:r>
              <a:rPr lang="en-US" sz="1600" b="1"/>
              <a:t>/</a:t>
            </a:r>
            <a:r>
              <a:rPr lang="en-US" sz="1600" b="1">
                <a:solidFill>
                  <a:srgbClr val="7030A0"/>
                </a:solidFill>
              </a:rPr>
              <a:t>CUI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674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733" b="1">
                <a:solidFill>
                  <a:srgbClr val="051C48"/>
                </a:solidFill>
              </a:defRPr>
            </a:lvl1pPr>
          </a:lstStyle>
          <a:p>
            <a:r>
              <a:rPr lang="en-US" dirty="0"/>
              <a:t>Different title per slide, Franklin Gothic Medium 28pt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4" y="6126164"/>
            <a:ext cx="741072" cy="7410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91900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2E368C-8BD9-3948-F45D-B1C1D0483385}"/>
              </a:ext>
            </a:extLst>
          </p:cNvPr>
          <p:cNvGrpSpPr/>
          <p:nvPr userDrawn="1"/>
        </p:nvGrpSpPr>
        <p:grpSpPr>
          <a:xfrm>
            <a:off x="609600" y="1193800"/>
            <a:ext cx="10972800" cy="0"/>
            <a:chOff x="457200" y="990600"/>
            <a:chExt cx="8229600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AFCBDB1-8BB2-6D28-E6A9-4B9672FDDABD}"/>
                </a:ext>
              </a:extLst>
            </p:cNvPr>
            <p:cNvCxnSpPr/>
            <p:nvPr userDrawn="1"/>
          </p:nvCxnSpPr>
          <p:spPr>
            <a:xfrm>
              <a:off x="4572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9C4928B-B517-CF6A-2422-17F90192DD3B}"/>
                </a:ext>
              </a:extLst>
            </p:cNvPr>
            <p:cNvCxnSpPr/>
            <p:nvPr userDrawn="1"/>
          </p:nvCxnSpPr>
          <p:spPr>
            <a:xfrm>
              <a:off x="13716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A539B0-DEA3-0B97-25F6-57161B439896}"/>
                </a:ext>
              </a:extLst>
            </p:cNvPr>
            <p:cNvCxnSpPr/>
            <p:nvPr userDrawn="1"/>
          </p:nvCxnSpPr>
          <p:spPr>
            <a:xfrm>
              <a:off x="22860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42816FD-BAB7-8637-A19E-1D4DA94C335B}"/>
                </a:ext>
              </a:extLst>
            </p:cNvPr>
            <p:cNvCxnSpPr/>
            <p:nvPr userDrawn="1"/>
          </p:nvCxnSpPr>
          <p:spPr>
            <a:xfrm>
              <a:off x="32004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4B48E0C-5E90-4E7C-DFEB-A2CC914D3011}"/>
                </a:ext>
              </a:extLst>
            </p:cNvPr>
            <p:cNvCxnSpPr/>
            <p:nvPr userDrawn="1"/>
          </p:nvCxnSpPr>
          <p:spPr>
            <a:xfrm>
              <a:off x="41148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D181B70-BDEE-E605-DB24-6EB7838902D2}"/>
                </a:ext>
              </a:extLst>
            </p:cNvPr>
            <p:cNvCxnSpPr/>
            <p:nvPr userDrawn="1"/>
          </p:nvCxnSpPr>
          <p:spPr>
            <a:xfrm>
              <a:off x="50292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F4197C-3D57-B14D-00D8-DFEE5C1BC7A9}"/>
                </a:ext>
              </a:extLst>
            </p:cNvPr>
            <p:cNvCxnSpPr/>
            <p:nvPr userDrawn="1"/>
          </p:nvCxnSpPr>
          <p:spPr>
            <a:xfrm>
              <a:off x="59436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AEA9F5-B328-E31B-5BFF-C12388D8F88B}"/>
                </a:ext>
              </a:extLst>
            </p:cNvPr>
            <p:cNvCxnSpPr/>
            <p:nvPr userDrawn="1"/>
          </p:nvCxnSpPr>
          <p:spPr>
            <a:xfrm>
              <a:off x="68580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3E647F0-F308-E92F-BD0F-A4E0581430D0}"/>
                </a:ext>
              </a:extLst>
            </p:cNvPr>
            <p:cNvCxnSpPr/>
            <p:nvPr userDrawn="1"/>
          </p:nvCxnSpPr>
          <p:spPr>
            <a:xfrm>
              <a:off x="77724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57C8DEF-050F-78B7-8D4A-A6221C776BA0}"/>
              </a:ext>
            </a:extLst>
          </p:cNvPr>
          <p:cNvSpPr txBox="1"/>
          <p:nvPr userDrawn="1"/>
        </p:nvSpPr>
        <p:spPr>
          <a:xfrm>
            <a:off x="1576576" y="6288365"/>
            <a:ext cx="9038848" cy="63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b="0" i="1" u="none" strike="noStrike" kern="1200" baseline="0" dirty="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rPr>
              <a:t>Improving Health and Building Readiness. Anytime, Anywhere — Always</a:t>
            </a:r>
          </a:p>
          <a:p>
            <a:pPr algn="ctr"/>
            <a:endParaRPr lang="en-US" sz="1400" i="0" baseline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F3292-B0CE-4B9A-2DE1-28F15B54A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314018"/>
            <a:ext cx="2743200" cy="366183"/>
          </a:xfrm>
        </p:spPr>
        <p:txBody>
          <a:bodyPr/>
          <a:lstStyle/>
          <a:p>
            <a:fld id="{B8EC6C1D-B94A-4A9A-BD8D-A546578E37EF}" type="slidenum">
              <a:rPr lang="en-US" sz="1467" smtClean="0">
                <a:solidFill>
                  <a:schemeClr val="bg1"/>
                </a:solidFill>
              </a:rPr>
              <a:t>‹#›</a:t>
            </a:fld>
            <a:endParaRPr lang="en-US" sz="14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1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4" y="6126164"/>
            <a:ext cx="741072" cy="741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919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DCEF0-165B-CDD8-FA67-5EA34221BC3D}"/>
              </a:ext>
            </a:extLst>
          </p:cNvPr>
          <p:cNvSpPr txBox="1"/>
          <p:nvPr userDrawn="1"/>
        </p:nvSpPr>
        <p:spPr>
          <a:xfrm>
            <a:off x="1576576" y="6288365"/>
            <a:ext cx="9038848" cy="63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b="0" i="1" u="none" strike="noStrike" kern="1200" baseline="0" dirty="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rPr>
              <a:t>Improving Health and Building Readiness. Anytime, Anywhere — Always</a:t>
            </a:r>
          </a:p>
          <a:p>
            <a:pPr algn="ctr"/>
            <a:endParaRPr lang="en-US" sz="1400" i="0" baseline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448BB62-E590-5954-84AA-5AC489212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314018"/>
            <a:ext cx="2743200" cy="366183"/>
          </a:xfrm>
        </p:spPr>
        <p:txBody>
          <a:bodyPr/>
          <a:lstStyle/>
          <a:p>
            <a:fld id="{B8EC6C1D-B94A-4A9A-BD8D-A546578E37EF}" type="slidenum">
              <a:rPr lang="en-US" sz="1467" smtClean="0">
                <a:solidFill>
                  <a:schemeClr val="bg1"/>
                </a:solidFill>
              </a:rPr>
              <a:t>‹#›</a:t>
            </a:fld>
            <a:endParaRPr lang="en-US" sz="14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12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1254130"/>
            <a:ext cx="10961688" cy="4678363"/>
          </a:xfrm>
          <a:prstGeom prst="rect">
            <a:avLst/>
          </a:prstGeom>
        </p:spPr>
        <p:txBody>
          <a:bodyPr/>
          <a:lstStyle>
            <a:lvl1pPr marL="325961" indent="-325961">
              <a:buSzPct val="75000"/>
              <a:buFont typeface="Arial Narrow" panose="020B0506020202030204" pitchFamily="34" charset="0"/>
              <a:buChar char="►"/>
              <a:defRPr/>
            </a:lvl1pPr>
            <a:lvl2pPr marL="706250" indent="-271635">
              <a:buFont typeface="Arial" panose="020B0604020202020204" pitchFamily="34" charset="0"/>
              <a:buChar char="–"/>
              <a:defRPr/>
            </a:lvl2pPr>
            <a:lvl3pPr marL="1086537" indent="-217307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2" y="-1820"/>
            <a:ext cx="8683256" cy="948118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3" y="6475424"/>
            <a:ext cx="258445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41">
                <a:solidFill>
                  <a:srgbClr val="898989"/>
                </a:solidFill>
              </a:defRPr>
            </a:lvl1pPr>
          </a:lstStyle>
          <a:p>
            <a:fld id="{51E37C1F-F17E-4226-B860-AEC5B5E7C4D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6228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081F68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54545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0" i="1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pPr marL="12700">
              <a:lnSpc>
                <a:spcPts val="2360"/>
              </a:lnSpc>
            </a:pPr>
            <a:r>
              <a:rPr dirty="0"/>
              <a:t>Improving</a:t>
            </a:r>
            <a:r>
              <a:rPr spc="60" dirty="0"/>
              <a:t> </a:t>
            </a:r>
            <a:r>
              <a:rPr dirty="0"/>
              <a:t>Health</a:t>
            </a:r>
            <a:r>
              <a:rPr spc="35" dirty="0"/>
              <a:t> </a:t>
            </a:r>
            <a:r>
              <a:rPr dirty="0"/>
              <a:t>and</a:t>
            </a:r>
            <a:r>
              <a:rPr spc="50" dirty="0"/>
              <a:t> </a:t>
            </a:r>
            <a:r>
              <a:rPr dirty="0"/>
              <a:t>Building</a:t>
            </a:r>
            <a:r>
              <a:rPr spc="35" dirty="0"/>
              <a:t> </a:t>
            </a:r>
            <a:r>
              <a:rPr dirty="0"/>
              <a:t>Readiness.</a:t>
            </a:r>
            <a:r>
              <a:rPr spc="35" dirty="0"/>
              <a:t> </a:t>
            </a:r>
            <a:r>
              <a:rPr dirty="0"/>
              <a:t>Anytime,</a:t>
            </a:r>
            <a:r>
              <a:rPr spc="55" dirty="0"/>
              <a:t> </a:t>
            </a:r>
            <a:r>
              <a:rPr dirty="0"/>
              <a:t>Anywhere</a:t>
            </a:r>
            <a:r>
              <a:rPr spc="80" dirty="0"/>
              <a:t> </a:t>
            </a:r>
            <a:r>
              <a:rPr dirty="0"/>
              <a:t>—</a:t>
            </a:r>
            <a:r>
              <a:rPr spc="55" dirty="0"/>
              <a:t> </a:t>
            </a:r>
            <a:r>
              <a:rPr spc="-10" dirty="0"/>
              <a:t>Always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867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081F68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454545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0" i="1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pPr marL="12700">
              <a:lnSpc>
                <a:spcPts val="2360"/>
              </a:lnSpc>
            </a:pPr>
            <a:r>
              <a:rPr dirty="0"/>
              <a:t>Improving</a:t>
            </a:r>
            <a:r>
              <a:rPr spc="60" dirty="0"/>
              <a:t> </a:t>
            </a:r>
            <a:r>
              <a:rPr dirty="0"/>
              <a:t>Health</a:t>
            </a:r>
            <a:r>
              <a:rPr spc="35" dirty="0"/>
              <a:t> </a:t>
            </a:r>
            <a:r>
              <a:rPr dirty="0"/>
              <a:t>and</a:t>
            </a:r>
            <a:r>
              <a:rPr spc="50" dirty="0"/>
              <a:t> </a:t>
            </a:r>
            <a:r>
              <a:rPr dirty="0"/>
              <a:t>Building</a:t>
            </a:r>
            <a:r>
              <a:rPr spc="35" dirty="0"/>
              <a:t> </a:t>
            </a:r>
            <a:r>
              <a:rPr dirty="0"/>
              <a:t>Readiness.</a:t>
            </a:r>
            <a:r>
              <a:rPr spc="35" dirty="0"/>
              <a:t> </a:t>
            </a:r>
            <a:r>
              <a:rPr dirty="0"/>
              <a:t>Anytime,</a:t>
            </a:r>
            <a:r>
              <a:rPr spc="55" dirty="0"/>
              <a:t> </a:t>
            </a:r>
            <a:r>
              <a:rPr dirty="0"/>
              <a:t>Anywhere</a:t>
            </a:r>
            <a:r>
              <a:rPr spc="80" dirty="0"/>
              <a:t> </a:t>
            </a:r>
            <a:r>
              <a:rPr dirty="0"/>
              <a:t>—</a:t>
            </a:r>
            <a:r>
              <a:rPr spc="55" dirty="0"/>
              <a:t> </a:t>
            </a:r>
            <a:r>
              <a:rPr spc="-10" dirty="0"/>
              <a:t>Always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06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081F68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0" i="1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pPr marL="12700">
              <a:lnSpc>
                <a:spcPts val="2360"/>
              </a:lnSpc>
            </a:pPr>
            <a:r>
              <a:rPr dirty="0"/>
              <a:t>Improving</a:t>
            </a:r>
            <a:r>
              <a:rPr spc="60" dirty="0"/>
              <a:t> </a:t>
            </a:r>
            <a:r>
              <a:rPr dirty="0"/>
              <a:t>Health</a:t>
            </a:r>
            <a:r>
              <a:rPr spc="35" dirty="0"/>
              <a:t> </a:t>
            </a:r>
            <a:r>
              <a:rPr dirty="0"/>
              <a:t>and</a:t>
            </a:r>
            <a:r>
              <a:rPr spc="50" dirty="0"/>
              <a:t> </a:t>
            </a:r>
            <a:r>
              <a:rPr dirty="0"/>
              <a:t>Building</a:t>
            </a:r>
            <a:r>
              <a:rPr spc="35" dirty="0"/>
              <a:t> </a:t>
            </a:r>
            <a:r>
              <a:rPr dirty="0"/>
              <a:t>Readiness.</a:t>
            </a:r>
            <a:r>
              <a:rPr spc="35" dirty="0"/>
              <a:t> </a:t>
            </a:r>
            <a:r>
              <a:rPr dirty="0"/>
              <a:t>Anytime,</a:t>
            </a:r>
            <a:r>
              <a:rPr spc="55" dirty="0"/>
              <a:t> </a:t>
            </a:r>
            <a:r>
              <a:rPr dirty="0"/>
              <a:t>Anywhere</a:t>
            </a:r>
            <a:r>
              <a:rPr spc="80" dirty="0"/>
              <a:t> </a:t>
            </a:r>
            <a:r>
              <a:rPr dirty="0"/>
              <a:t>—</a:t>
            </a:r>
            <a:r>
              <a:rPr spc="55" dirty="0"/>
              <a:t> </a:t>
            </a:r>
            <a:r>
              <a:rPr spc="-10" dirty="0"/>
              <a:t>Always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382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081F68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0" i="1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pPr marL="12700">
              <a:lnSpc>
                <a:spcPts val="2360"/>
              </a:lnSpc>
            </a:pPr>
            <a:r>
              <a:rPr dirty="0"/>
              <a:t>Improving</a:t>
            </a:r>
            <a:r>
              <a:rPr spc="60" dirty="0"/>
              <a:t> </a:t>
            </a:r>
            <a:r>
              <a:rPr dirty="0"/>
              <a:t>Health</a:t>
            </a:r>
            <a:r>
              <a:rPr spc="35" dirty="0"/>
              <a:t> </a:t>
            </a:r>
            <a:r>
              <a:rPr dirty="0"/>
              <a:t>and</a:t>
            </a:r>
            <a:r>
              <a:rPr spc="50" dirty="0"/>
              <a:t> </a:t>
            </a:r>
            <a:r>
              <a:rPr dirty="0"/>
              <a:t>Building</a:t>
            </a:r>
            <a:r>
              <a:rPr spc="35" dirty="0"/>
              <a:t> </a:t>
            </a:r>
            <a:r>
              <a:rPr dirty="0"/>
              <a:t>Readiness.</a:t>
            </a:r>
            <a:r>
              <a:rPr spc="35" dirty="0"/>
              <a:t> </a:t>
            </a:r>
            <a:r>
              <a:rPr dirty="0"/>
              <a:t>Anytime,</a:t>
            </a:r>
            <a:r>
              <a:rPr spc="55" dirty="0"/>
              <a:t> </a:t>
            </a:r>
            <a:r>
              <a:rPr dirty="0"/>
              <a:t>Anywhere</a:t>
            </a:r>
            <a:r>
              <a:rPr spc="80" dirty="0"/>
              <a:t> </a:t>
            </a:r>
            <a:r>
              <a:rPr dirty="0"/>
              <a:t>—</a:t>
            </a:r>
            <a:r>
              <a:rPr spc="55" dirty="0"/>
              <a:t> </a:t>
            </a:r>
            <a:r>
              <a:rPr spc="-10" dirty="0"/>
              <a:t>Always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703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126479"/>
            <a:ext cx="12192000" cy="731520"/>
          </a:xfrm>
          <a:custGeom>
            <a:avLst/>
            <a:gdLst/>
            <a:ahLst/>
            <a:cxnLst/>
            <a:rect l="l" t="t" r="r" b="b"/>
            <a:pathLst>
              <a:path w="12192000" h="731520">
                <a:moveTo>
                  <a:pt x="12192000" y="0"/>
                </a:moveTo>
                <a:lnTo>
                  <a:pt x="0" y="0"/>
                </a:lnTo>
                <a:lnTo>
                  <a:pt x="0" y="731520"/>
                </a:lnTo>
                <a:lnTo>
                  <a:pt x="12192000" y="731520"/>
                </a:lnTo>
                <a:lnTo>
                  <a:pt x="12192000" y="0"/>
                </a:lnTo>
                <a:close/>
              </a:path>
            </a:pathLst>
          </a:custGeom>
          <a:solidFill>
            <a:srgbClr val="5728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0" i="1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pPr marL="12700">
              <a:lnSpc>
                <a:spcPts val="2360"/>
              </a:lnSpc>
            </a:pPr>
            <a:r>
              <a:rPr dirty="0"/>
              <a:t>Improving</a:t>
            </a:r>
            <a:r>
              <a:rPr spc="60" dirty="0"/>
              <a:t> </a:t>
            </a:r>
            <a:r>
              <a:rPr dirty="0"/>
              <a:t>Health</a:t>
            </a:r>
            <a:r>
              <a:rPr spc="35" dirty="0"/>
              <a:t> </a:t>
            </a:r>
            <a:r>
              <a:rPr dirty="0"/>
              <a:t>and</a:t>
            </a:r>
            <a:r>
              <a:rPr spc="50" dirty="0"/>
              <a:t> </a:t>
            </a:r>
            <a:r>
              <a:rPr dirty="0"/>
              <a:t>Building</a:t>
            </a:r>
            <a:r>
              <a:rPr spc="35" dirty="0"/>
              <a:t> </a:t>
            </a:r>
            <a:r>
              <a:rPr dirty="0"/>
              <a:t>Readiness.</a:t>
            </a:r>
            <a:r>
              <a:rPr spc="35" dirty="0"/>
              <a:t> </a:t>
            </a:r>
            <a:r>
              <a:rPr dirty="0"/>
              <a:t>Anytime,</a:t>
            </a:r>
            <a:r>
              <a:rPr spc="55" dirty="0"/>
              <a:t> </a:t>
            </a:r>
            <a:r>
              <a:rPr dirty="0"/>
              <a:t>Anywhere</a:t>
            </a:r>
            <a:r>
              <a:rPr spc="80" dirty="0"/>
              <a:t> </a:t>
            </a:r>
            <a:r>
              <a:rPr dirty="0"/>
              <a:t>—</a:t>
            </a:r>
            <a:r>
              <a:rPr spc="55" dirty="0"/>
              <a:t> </a:t>
            </a:r>
            <a:r>
              <a:rPr spc="-10" dirty="0"/>
              <a:t>Always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7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733" b="1" baseline="0">
                <a:solidFill>
                  <a:srgbClr val="092068"/>
                </a:solidFill>
              </a:defRPr>
            </a:lvl1pPr>
          </a:lstStyle>
          <a:p>
            <a:r>
              <a:rPr lang="en-US"/>
              <a:t>Different title per slide, Franklin Gothic Medium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98601"/>
            <a:ext cx="10972800" cy="4368799"/>
          </a:xfrm>
        </p:spPr>
        <p:txBody>
          <a:bodyPr/>
          <a:lstStyle>
            <a:lvl1pPr marL="457189" indent="-457189">
              <a:buClr>
                <a:srgbClr val="582831"/>
              </a:buClr>
              <a:buSzPct val="125000"/>
              <a:buFont typeface="Arial" panose="020B0604020202020204" pitchFamily="34" charset="0"/>
              <a:buChar char="•"/>
              <a:defRPr sz="2933">
                <a:solidFill>
                  <a:srgbClr val="454545"/>
                </a:solidFill>
                <a:latin typeface="Franklin Gothic Book" panose="020B0503020102020204" pitchFamily="34" charset="0"/>
              </a:defRPr>
            </a:lvl1pPr>
            <a:lvl2pPr marL="990575" indent="-380990">
              <a:buClr>
                <a:srgbClr val="092068"/>
              </a:buClr>
              <a:buFont typeface="Wingdings" panose="05000000000000000000" pitchFamily="2" charset="2"/>
              <a:buChar char="§"/>
              <a:defRPr sz="2667">
                <a:solidFill>
                  <a:srgbClr val="454545"/>
                </a:solidFill>
                <a:latin typeface="Franklin Gothic Book" panose="020B0503020102020204" pitchFamily="34" charset="0"/>
              </a:defRPr>
            </a:lvl2pPr>
            <a:lvl3pPr marL="1523962" indent="-304792">
              <a:buClr>
                <a:srgbClr val="6C82A7"/>
              </a:buClr>
              <a:buFont typeface="Wingdings" panose="05000000000000000000" pitchFamily="2" charset="2"/>
              <a:buChar char="ü"/>
              <a:defRPr sz="2400">
                <a:solidFill>
                  <a:srgbClr val="454545"/>
                </a:solidFill>
                <a:latin typeface="Franklin Gothic Book" panose="020B05030201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endParaRPr lang="en-US"/>
          </a:p>
          <a:p>
            <a:pPr lvl="2"/>
            <a:endParaRPr lang="en-US"/>
          </a:p>
          <a:p>
            <a:pPr lvl="2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4" y="6126164"/>
            <a:ext cx="741072" cy="741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91900"/>
            <a:ext cx="609600" cy="60960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609600" y="1320800"/>
            <a:ext cx="10972800" cy="0"/>
            <a:chOff x="457200" y="990600"/>
            <a:chExt cx="8229600" cy="0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4572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3716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2860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32004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41148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0292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59436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68580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77724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F37CAA-4D69-D109-269D-21E288422D2C}"/>
              </a:ext>
            </a:extLst>
          </p:cNvPr>
          <p:cNvSpPr txBox="1"/>
          <p:nvPr userDrawn="1"/>
        </p:nvSpPr>
        <p:spPr>
          <a:xfrm>
            <a:off x="1576576" y="6289336"/>
            <a:ext cx="9038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1" u="none" strike="noStrike" kern="1200" baseline="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rPr>
              <a:t>Improving Health and Building Readiness. Anytime, Anywhere — Always</a:t>
            </a:r>
          </a:p>
          <a:p>
            <a:pPr algn="ctr"/>
            <a:endParaRPr lang="en-US" sz="1600" baseline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A23C2A-6302-4DFD-70E3-A031278C58D6}"/>
              </a:ext>
            </a:extLst>
          </p:cNvPr>
          <p:cNvSpPr txBox="1"/>
          <p:nvPr userDrawn="1"/>
        </p:nvSpPr>
        <p:spPr>
          <a:xfrm>
            <a:off x="4876800" y="174978"/>
            <a:ext cx="193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</a:rPr>
              <a:t>UNCLASSIFIED</a:t>
            </a:r>
            <a:r>
              <a:rPr lang="en-US" sz="1600" b="1"/>
              <a:t>/</a:t>
            </a:r>
            <a:r>
              <a:rPr lang="en-US" sz="1600" b="1">
                <a:solidFill>
                  <a:srgbClr val="7030A0"/>
                </a:solidFill>
              </a:rPr>
              <a:t>CUI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8237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733" b="1">
                <a:solidFill>
                  <a:srgbClr val="051C48"/>
                </a:solidFill>
              </a:defRPr>
            </a:lvl1pPr>
          </a:lstStyle>
          <a:p>
            <a:r>
              <a:rPr lang="en-US"/>
              <a:t>Different title per slide, Franklin Gothic Medium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8600"/>
            <a:ext cx="5384800" cy="4368800"/>
          </a:xfrm>
        </p:spPr>
        <p:txBody>
          <a:bodyPr/>
          <a:lstStyle>
            <a:lvl1pPr marL="457189" indent="-457189">
              <a:buClr>
                <a:srgbClr val="582831"/>
              </a:buClr>
              <a:buFont typeface="Arial" panose="020B0604020202020204" pitchFamily="34" charset="0"/>
              <a:buChar char="•"/>
              <a:defRPr sz="2933">
                <a:solidFill>
                  <a:srgbClr val="454545"/>
                </a:solidFill>
              </a:defRPr>
            </a:lvl1pPr>
            <a:lvl2pPr marL="990575" indent="-380990">
              <a:buClr>
                <a:srgbClr val="092068"/>
              </a:buClr>
              <a:buFont typeface="Wingdings" panose="05000000000000000000" pitchFamily="2" charset="2"/>
              <a:buChar char="§"/>
              <a:defRPr sz="2667">
                <a:solidFill>
                  <a:srgbClr val="454545"/>
                </a:solidFill>
              </a:defRPr>
            </a:lvl2pPr>
            <a:lvl3pPr marL="1523962" indent="-304792">
              <a:buFont typeface="Wingdings" panose="05000000000000000000" pitchFamily="2" charset="2"/>
              <a:buChar char="ü"/>
              <a:defRPr sz="2400">
                <a:solidFill>
                  <a:srgbClr val="454545"/>
                </a:solidFill>
              </a:defRPr>
            </a:lvl3pPr>
            <a:lvl4pPr>
              <a:defRPr sz="2400">
                <a:solidFill>
                  <a:srgbClr val="002060"/>
                </a:solidFill>
              </a:defRPr>
            </a:lvl4pPr>
            <a:lvl5pPr>
              <a:defRPr sz="2400">
                <a:solidFill>
                  <a:srgbClr val="00206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98600"/>
            <a:ext cx="5384800" cy="4368800"/>
          </a:xfr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Clr>
                <a:srgbClr val="582831"/>
              </a:buClr>
              <a:buFont typeface="Arial" panose="020B0604020202020204" pitchFamily="34" charset="0"/>
              <a:buChar char="•"/>
              <a:defRPr lang="en-US" sz="2933" kern="1200" dirty="0" smtClean="0">
                <a:solidFill>
                  <a:srgbClr val="454545"/>
                </a:solidFill>
                <a:latin typeface="+mn-lt"/>
                <a:ea typeface="+mn-ea"/>
                <a:cs typeface="+mn-cs"/>
              </a:defRPr>
            </a:lvl1pPr>
            <a:lvl2pPr marL="1066773" indent="-457189" algn="l" defTabSz="1219170" rtl="0" eaLnBrk="1" latinLnBrk="0" hangingPunct="1">
              <a:spcBef>
                <a:spcPct val="20000"/>
              </a:spcBef>
              <a:buClr>
                <a:srgbClr val="092068"/>
              </a:buClr>
              <a:buFont typeface="Wingdings" panose="05000000000000000000" pitchFamily="2" charset="2"/>
              <a:buChar char="§"/>
              <a:defRPr lang="en-US" sz="2667" kern="1200" dirty="0" smtClean="0">
                <a:solidFill>
                  <a:srgbClr val="454545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lang="en-US" sz="2400" kern="1200" dirty="0" smtClean="0">
                <a:solidFill>
                  <a:srgbClr val="454545"/>
                </a:solidFill>
                <a:latin typeface="+mn-lt"/>
                <a:ea typeface="+mn-ea"/>
                <a:cs typeface="+mn-cs"/>
              </a:defRPr>
            </a:lvl3pPr>
            <a:lvl4pPr>
              <a:defRPr sz="2400">
                <a:solidFill>
                  <a:srgbClr val="002060"/>
                </a:solidFill>
              </a:defRPr>
            </a:lvl4pPr>
            <a:lvl5pPr>
              <a:defRPr sz="2400">
                <a:solidFill>
                  <a:srgbClr val="00206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4" y="6126164"/>
            <a:ext cx="741072" cy="741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91900"/>
            <a:ext cx="609600" cy="609600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609600" y="1320800"/>
            <a:ext cx="10972800" cy="0"/>
            <a:chOff x="457200" y="990600"/>
            <a:chExt cx="8229600" cy="0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4572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3716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22860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32004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41148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0292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59436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68580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77724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23BEE0E-C384-E5FD-1F0D-306B1D2BD824}"/>
              </a:ext>
            </a:extLst>
          </p:cNvPr>
          <p:cNvSpPr txBox="1"/>
          <p:nvPr userDrawn="1"/>
        </p:nvSpPr>
        <p:spPr>
          <a:xfrm>
            <a:off x="1576576" y="6289336"/>
            <a:ext cx="9038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rPr>
              <a:t>Improving Health and Building Readiness. Anytime, Anywhere — Always</a:t>
            </a:r>
          </a:p>
          <a:p>
            <a:pPr algn="ctr"/>
            <a:endParaRPr lang="en-US" sz="1600" baseline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A86965-3A75-CB2C-F956-06B2DD3AFB05}"/>
              </a:ext>
            </a:extLst>
          </p:cNvPr>
          <p:cNvSpPr txBox="1"/>
          <p:nvPr userDrawn="1"/>
        </p:nvSpPr>
        <p:spPr>
          <a:xfrm>
            <a:off x="4876800" y="174978"/>
            <a:ext cx="193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</a:rPr>
              <a:t>UNCLASSIFIED</a:t>
            </a:r>
            <a:r>
              <a:rPr lang="en-US" sz="1600" b="1"/>
              <a:t>/</a:t>
            </a:r>
            <a:r>
              <a:rPr lang="en-US" sz="1600" b="1">
                <a:solidFill>
                  <a:srgbClr val="7030A0"/>
                </a:solidFill>
              </a:rPr>
              <a:t>CUI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867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733" b="1">
                <a:solidFill>
                  <a:srgbClr val="051C48"/>
                </a:solidFill>
              </a:defRPr>
            </a:lvl1pPr>
          </a:lstStyle>
          <a:p>
            <a:r>
              <a:rPr lang="en-US"/>
              <a:t>Different title per slide, Franklin Gothic Medium 28pt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4" y="6126164"/>
            <a:ext cx="741072" cy="7410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919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609600" y="1320800"/>
            <a:ext cx="10972800" cy="0"/>
            <a:chOff x="457200" y="990600"/>
            <a:chExt cx="8229600" cy="0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4572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3716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22860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32004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41148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50292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59436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68580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7724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CBF177-586F-1E4F-B1BD-830FBB1E13D8}"/>
              </a:ext>
            </a:extLst>
          </p:cNvPr>
          <p:cNvSpPr txBox="1"/>
          <p:nvPr userDrawn="1"/>
        </p:nvSpPr>
        <p:spPr>
          <a:xfrm>
            <a:off x="1576576" y="6289336"/>
            <a:ext cx="9038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rPr>
              <a:t>Improving Health and Building Readiness. Anytime, Anywhere — Always</a:t>
            </a:r>
          </a:p>
          <a:p>
            <a:pPr algn="ctr"/>
            <a:endParaRPr lang="en-US" sz="1600" baseline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0B174-604F-92CA-F6E2-619DC1B4047D}"/>
              </a:ext>
            </a:extLst>
          </p:cNvPr>
          <p:cNvSpPr txBox="1"/>
          <p:nvPr userDrawn="1"/>
        </p:nvSpPr>
        <p:spPr>
          <a:xfrm>
            <a:off x="4876800" y="174978"/>
            <a:ext cx="193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</a:rPr>
              <a:t>UNCLASSIFIED</a:t>
            </a:r>
            <a:r>
              <a:rPr lang="en-US" sz="1600" b="1"/>
              <a:t>/</a:t>
            </a:r>
            <a:r>
              <a:rPr lang="en-US" sz="1600" b="1">
                <a:solidFill>
                  <a:srgbClr val="7030A0"/>
                </a:solidFill>
              </a:rPr>
              <a:t>CUI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7946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4" y="6126164"/>
            <a:ext cx="741072" cy="741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919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E717F-FFB4-268D-70A0-C74534F5D6B8}"/>
              </a:ext>
            </a:extLst>
          </p:cNvPr>
          <p:cNvSpPr txBox="1"/>
          <p:nvPr userDrawn="1"/>
        </p:nvSpPr>
        <p:spPr>
          <a:xfrm>
            <a:off x="1576576" y="6289336"/>
            <a:ext cx="9038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rPr>
              <a:t>Improving Health and Building Readiness. Anytime, Anywhere — Always</a:t>
            </a:r>
          </a:p>
          <a:p>
            <a:pPr algn="ctr"/>
            <a:endParaRPr lang="en-US" sz="1600" baseline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971AE-8F79-76E8-2634-AB5DF00BD640}"/>
              </a:ext>
            </a:extLst>
          </p:cNvPr>
          <p:cNvSpPr txBox="1"/>
          <p:nvPr userDrawn="1"/>
        </p:nvSpPr>
        <p:spPr>
          <a:xfrm>
            <a:off x="4876800" y="174978"/>
            <a:ext cx="193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</a:rPr>
              <a:t>UNCLASSIFIED</a:t>
            </a:r>
            <a:r>
              <a:rPr lang="en-US" sz="1600" b="1"/>
              <a:t>/</a:t>
            </a:r>
            <a:r>
              <a:rPr lang="en-US" sz="1600" b="1">
                <a:solidFill>
                  <a:srgbClr val="7030A0"/>
                </a:solidFill>
              </a:rPr>
              <a:t>CUI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1267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7992"/>
            <a:ext cx="11116733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54113"/>
            <a:ext cx="11116733" cy="5135563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table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7643" y="-179"/>
            <a:ext cx="780772" cy="7807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448800" y="5759982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31509-EBEE-4E38-BC2E-79E44D02F53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68845-C49C-372B-09F8-56122CDF1E32}"/>
              </a:ext>
            </a:extLst>
          </p:cNvPr>
          <p:cNvSpPr txBox="1"/>
          <p:nvPr userDrawn="1"/>
        </p:nvSpPr>
        <p:spPr>
          <a:xfrm>
            <a:off x="4876800" y="174978"/>
            <a:ext cx="193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</a:rPr>
              <a:t>UNCLASSIFIED</a:t>
            </a:r>
            <a:r>
              <a:rPr lang="en-US" sz="1600" b="1"/>
              <a:t>/</a:t>
            </a:r>
            <a:r>
              <a:rPr lang="en-US" sz="1600" b="1">
                <a:solidFill>
                  <a:srgbClr val="7030A0"/>
                </a:solidFill>
              </a:rPr>
              <a:t>CUI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4048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799" y="3381376"/>
            <a:ext cx="10058400" cy="1470025"/>
          </a:xfrm>
        </p:spPr>
        <p:txBody>
          <a:bodyPr>
            <a:normAutofit/>
          </a:bodyPr>
          <a:lstStyle>
            <a:lvl1pPr>
              <a:defRPr sz="4267" b="1" baseline="0">
                <a:solidFill>
                  <a:srgbClr val="092068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Title, Franklin Gothic Medium, 32pt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799" y="48514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3200" b="1" baseline="0">
                <a:solidFill>
                  <a:srgbClr val="454545"/>
                </a:solidFill>
                <a:latin typeface="Franklin Gothic Book" panose="020B05030201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Month DD, YYYY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88" y="743949"/>
            <a:ext cx="2460625" cy="24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9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733" b="1" baseline="0">
                <a:solidFill>
                  <a:srgbClr val="092068"/>
                </a:solidFill>
              </a:defRPr>
            </a:lvl1pPr>
          </a:lstStyle>
          <a:p>
            <a:r>
              <a:rPr lang="en-US" dirty="0"/>
              <a:t>Different title per slide, Franklin Gothic Medium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98601"/>
            <a:ext cx="10972800" cy="4368799"/>
          </a:xfrm>
        </p:spPr>
        <p:txBody>
          <a:bodyPr/>
          <a:lstStyle>
            <a:lvl1pPr marL="457189" indent="-457189">
              <a:buClr>
                <a:srgbClr val="582831"/>
              </a:buClr>
              <a:buSzPct val="125000"/>
              <a:buFont typeface="Arial" panose="020B0604020202020204" pitchFamily="34" charset="0"/>
              <a:buChar char="•"/>
              <a:defRPr sz="2933">
                <a:solidFill>
                  <a:srgbClr val="454545"/>
                </a:solidFill>
                <a:latin typeface="Franklin Gothic Book" panose="020B0503020102020204" pitchFamily="34" charset="0"/>
              </a:defRPr>
            </a:lvl1pPr>
            <a:lvl2pPr marL="990575" indent="-380990">
              <a:buClr>
                <a:srgbClr val="092068"/>
              </a:buClr>
              <a:buFont typeface="Wingdings" panose="05000000000000000000" pitchFamily="2" charset="2"/>
              <a:buChar char="§"/>
              <a:defRPr sz="2667">
                <a:solidFill>
                  <a:srgbClr val="454545"/>
                </a:solidFill>
                <a:latin typeface="Franklin Gothic Book" panose="020B0503020102020204" pitchFamily="34" charset="0"/>
              </a:defRPr>
            </a:lvl2pPr>
            <a:lvl3pPr marL="1523962" indent="-304792">
              <a:buClr>
                <a:srgbClr val="6C82A7"/>
              </a:buClr>
              <a:buFont typeface="Wingdings" panose="05000000000000000000" pitchFamily="2" charset="2"/>
              <a:buChar char="ü"/>
              <a:defRPr sz="2400">
                <a:solidFill>
                  <a:srgbClr val="454545"/>
                </a:solidFill>
                <a:latin typeface="Franklin Gothic Book" panose="020B05030201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576576" y="6288365"/>
            <a:ext cx="9038848" cy="63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b="0" i="1" u="none" strike="noStrike" kern="1200" baseline="0" dirty="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rPr>
              <a:t>Improving Health and Building Readiness. Anytime, Anywhere — Always</a:t>
            </a:r>
          </a:p>
          <a:p>
            <a:pPr algn="ctr"/>
            <a:endParaRPr lang="en-US" sz="1400" i="0" baseline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4" y="6126164"/>
            <a:ext cx="741072" cy="741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91900"/>
            <a:ext cx="609600" cy="60960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609600" y="1193800"/>
            <a:ext cx="10972800" cy="0"/>
            <a:chOff x="457200" y="990600"/>
            <a:chExt cx="8229600" cy="0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4572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3716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2860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32004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41148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0292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59436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68580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77724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3172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733" b="1">
                <a:solidFill>
                  <a:srgbClr val="051C48"/>
                </a:solidFill>
              </a:defRPr>
            </a:lvl1pPr>
          </a:lstStyle>
          <a:p>
            <a:r>
              <a:rPr lang="en-US" dirty="0"/>
              <a:t>Different title per slide, Franklin Gothic Medium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8600"/>
            <a:ext cx="5384800" cy="4368800"/>
          </a:xfrm>
        </p:spPr>
        <p:txBody>
          <a:bodyPr/>
          <a:lstStyle>
            <a:lvl1pPr marL="457189" indent="-457189">
              <a:buClr>
                <a:srgbClr val="582831"/>
              </a:buClr>
              <a:buFont typeface="Arial" panose="020B0604020202020204" pitchFamily="34" charset="0"/>
              <a:buChar char="•"/>
              <a:defRPr sz="2933">
                <a:solidFill>
                  <a:srgbClr val="454545"/>
                </a:solidFill>
              </a:defRPr>
            </a:lvl1pPr>
            <a:lvl2pPr marL="990575" indent="-380990">
              <a:buClr>
                <a:srgbClr val="092068"/>
              </a:buClr>
              <a:buFont typeface="Wingdings" panose="05000000000000000000" pitchFamily="2" charset="2"/>
              <a:buChar char="§"/>
              <a:defRPr sz="2667">
                <a:solidFill>
                  <a:srgbClr val="454545"/>
                </a:solidFill>
              </a:defRPr>
            </a:lvl2pPr>
            <a:lvl3pPr marL="1523962" indent="-304792">
              <a:buFont typeface="Wingdings" panose="05000000000000000000" pitchFamily="2" charset="2"/>
              <a:buChar char="ü"/>
              <a:defRPr sz="2400">
                <a:solidFill>
                  <a:srgbClr val="454545"/>
                </a:solidFill>
              </a:defRPr>
            </a:lvl3pPr>
            <a:lvl4pPr>
              <a:defRPr sz="2400">
                <a:solidFill>
                  <a:srgbClr val="002060"/>
                </a:solidFill>
              </a:defRPr>
            </a:lvl4pPr>
            <a:lvl5pPr>
              <a:defRPr sz="2400">
                <a:solidFill>
                  <a:srgbClr val="00206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98600"/>
            <a:ext cx="5384800" cy="4368800"/>
          </a:xfr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Clr>
                <a:srgbClr val="582831"/>
              </a:buClr>
              <a:buFont typeface="Arial" panose="020B0604020202020204" pitchFamily="34" charset="0"/>
              <a:buChar char="•"/>
              <a:defRPr lang="en-US" sz="2933" kern="1200" dirty="0" smtClean="0">
                <a:solidFill>
                  <a:srgbClr val="454545"/>
                </a:solidFill>
                <a:latin typeface="+mn-lt"/>
                <a:ea typeface="+mn-ea"/>
                <a:cs typeface="+mn-cs"/>
              </a:defRPr>
            </a:lvl1pPr>
            <a:lvl2pPr marL="1066773" indent="-457189" algn="l" defTabSz="1219170" rtl="0" eaLnBrk="1" latinLnBrk="0" hangingPunct="1">
              <a:spcBef>
                <a:spcPct val="20000"/>
              </a:spcBef>
              <a:buClr>
                <a:srgbClr val="092068"/>
              </a:buClr>
              <a:buFont typeface="Wingdings" panose="05000000000000000000" pitchFamily="2" charset="2"/>
              <a:buChar char="§"/>
              <a:defRPr lang="en-US" sz="2667" kern="1200" dirty="0" smtClean="0">
                <a:solidFill>
                  <a:srgbClr val="454545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lang="en-US" sz="2400" kern="1200" dirty="0" smtClean="0">
                <a:solidFill>
                  <a:srgbClr val="454545"/>
                </a:solidFill>
                <a:latin typeface="+mn-lt"/>
                <a:ea typeface="+mn-ea"/>
                <a:cs typeface="+mn-cs"/>
              </a:defRPr>
            </a:lvl3pPr>
            <a:lvl4pPr>
              <a:defRPr sz="2400">
                <a:solidFill>
                  <a:srgbClr val="002060"/>
                </a:solidFill>
              </a:defRPr>
            </a:lvl4pPr>
            <a:lvl5pPr>
              <a:defRPr sz="2400">
                <a:solidFill>
                  <a:srgbClr val="00206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4" y="6126164"/>
            <a:ext cx="741072" cy="741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91900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4C336D-EBA9-50C7-E897-D392F41EFD44}"/>
              </a:ext>
            </a:extLst>
          </p:cNvPr>
          <p:cNvGrpSpPr/>
          <p:nvPr userDrawn="1"/>
        </p:nvGrpSpPr>
        <p:grpSpPr>
          <a:xfrm>
            <a:off x="609600" y="1193800"/>
            <a:ext cx="10972800" cy="0"/>
            <a:chOff x="457200" y="990600"/>
            <a:chExt cx="8229600" cy="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E9CE6FF-DF0A-CEE0-BDE0-85E9336E64B7}"/>
                </a:ext>
              </a:extLst>
            </p:cNvPr>
            <p:cNvCxnSpPr/>
            <p:nvPr userDrawn="1"/>
          </p:nvCxnSpPr>
          <p:spPr>
            <a:xfrm>
              <a:off x="4572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951B197-3011-6887-B892-453275EA855C}"/>
                </a:ext>
              </a:extLst>
            </p:cNvPr>
            <p:cNvCxnSpPr/>
            <p:nvPr userDrawn="1"/>
          </p:nvCxnSpPr>
          <p:spPr>
            <a:xfrm>
              <a:off x="13716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B96308-DA40-CA6B-F6F2-39B24DDA44B0}"/>
                </a:ext>
              </a:extLst>
            </p:cNvPr>
            <p:cNvCxnSpPr/>
            <p:nvPr userDrawn="1"/>
          </p:nvCxnSpPr>
          <p:spPr>
            <a:xfrm>
              <a:off x="22860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0616D76-979B-236A-893E-52F517D23981}"/>
                </a:ext>
              </a:extLst>
            </p:cNvPr>
            <p:cNvCxnSpPr/>
            <p:nvPr userDrawn="1"/>
          </p:nvCxnSpPr>
          <p:spPr>
            <a:xfrm>
              <a:off x="32004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F36A6E-9282-43E8-1E10-C70BF5D11794}"/>
                </a:ext>
              </a:extLst>
            </p:cNvPr>
            <p:cNvCxnSpPr/>
            <p:nvPr userDrawn="1"/>
          </p:nvCxnSpPr>
          <p:spPr>
            <a:xfrm>
              <a:off x="41148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290408D-0DB0-8CBD-1D05-4E9108AC34C2}"/>
                </a:ext>
              </a:extLst>
            </p:cNvPr>
            <p:cNvCxnSpPr/>
            <p:nvPr userDrawn="1"/>
          </p:nvCxnSpPr>
          <p:spPr>
            <a:xfrm>
              <a:off x="50292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FEF054D-3DC5-455C-1D58-7592446D714F}"/>
                </a:ext>
              </a:extLst>
            </p:cNvPr>
            <p:cNvCxnSpPr/>
            <p:nvPr userDrawn="1"/>
          </p:nvCxnSpPr>
          <p:spPr>
            <a:xfrm>
              <a:off x="5943600" y="990600"/>
              <a:ext cx="914400" cy="0"/>
            </a:xfrm>
            <a:prstGeom prst="line">
              <a:avLst/>
            </a:prstGeom>
            <a:ln w="50800">
              <a:solidFill>
                <a:srgbClr val="092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05A261-6E2E-FA53-104C-277D1DEC9657}"/>
                </a:ext>
              </a:extLst>
            </p:cNvPr>
            <p:cNvCxnSpPr/>
            <p:nvPr userDrawn="1"/>
          </p:nvCxnSpPr>
          <p:spPr>
            <a:xfrm>
              <a:off x="6858000" y="990600"/>
              <a:ext cx="914400" cy="0"/>
            </a:xfrm>
            <a:prstGeom prst="line">
              <a:avLst/>
            </a:prstGeom>
            <a:ln w="5080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2949F-A91A-38DA-C57A-0D9E557E0FAA}"/>
                </a:ext>
              </a:extLst>
            </p:cNvPr>
            <p:cNvCxnSpPr/>
            <p:nvPr userDrawn="1"/>
          </p:nvCxnSpPr>
          <p:spPr>
            <a:xfrm>
              <a:off x="7772400" y="990600"/>
              <a:ext cx="914400" cy="0"/>
            </a:xfrm>
            <a:prstGeom prst="line">
              <a:avLst/>
            </a:prstGeom>
            <a:ln w="50800">
              <a:solidFill>
                <a:srgbClr val="5828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45027EB-CF3A-A284-983F-AFB10C561230}"/>
              </a:ext>
            </a:extLst>
          </p:cNvPr>
          <p:cNvSpPr txBox="1"/>
          <p:nvPr userDrawn="1"/>
        </p:nvSpPr>
        <p:spPr>
          <a:xfrm>
            <a:off x="1576576" y="6288365"/>
            <a:ext cx="9038848" cy="63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b="0" i="1" u="none" strike="noStrike" kern="1200" baseline="0" dirty="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rPr>
              <a:t>Improving Health and Building Readiness. Anytime, Anywhere — Always</a:t>
            </a:r>
          </a:p>
          <a:p>
            <a:pPr algn="ctr"/>
            <a:endParaRPr lang="en-US" sz="1400" i="0" baseline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A3A551A-B0DD-5E5D-C96A-0B998C388797}"/>
              </a:ext>
            </a:extLst>
          </p:cNvPr>
          <p:cNvSpPr txBox="1">
            <a:spLocks/>
          </p:cNvSpPr>
          <p:nvPr userDrawn="1"/>
        </p:nvSpPr>
        <p:spPr>
          <a:xfrm>
            <a:off x="8534400" y="6314018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EC6C1D-B94A-4A9A-BD8D-A546578E37EF}" type="slidenum">
              <a:rPr lang="en-US" sz="1467" smtClean="0">
                <a:solidFill>
                  <a:schemeClr val="bg1"/>
                </a:solidFill>
              </a:rPr>
              <a:pPr/>
              <a:t>‹#›</a:t>
            </a:fld>
            <a:endParaRPr lang="en-US" sz="14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Different title per slide, Franklin Gothic Medium 28pt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C191B9-38D4-4329-8F07-1183FAC2EBFC}"/>
              </a:ext>
            </a:extLst>
          </p:cNvPr>
          <p:cNvSpPr/>
          <p:nvPr userDrawn="1"/>
        </p:nvSpPr>
        <p:spPr>
          <a:xfrm>
            <a:off x="0" y="6126164"/>
            <a:ext cx="12192000" cy="741072"/>
          </a:xfrm>
          <a:prstGeom prst="rect">
            <a:avLst/>
          </a:prstGeom>
          <a:solidFill>
            <a:srgbClr val="582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8117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3733" b="1" kern="1200" baseline="0">
          <a:solidFill>
            <a:srgbClr val="283446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SzPct val="125000"/>
        <a:buFont typeface="Arial" panose="020B0604020202020204" pitchFamily="34" charset="0"/>
        <a:buChar char="•"/>
        <a:defRPr sz="2933" kern="1200">
          <a:solidFill>
            <a:srgbClr val="454545"/>
          </a:solidFill>
          <a:latin typeface="Franklin Gothic Book" panose="020B05030201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667" kern="1200">
          <a:solidFill>
            <a:srgbClr val="454545"/>
          </a:solidFill>
          <a:latin typeface="Franklin Gothic Book" panose="020B05030201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400" kern="1200">
          <a:solidFill>
            <a:srgbClr val="454545"/>
          </a:solidFill>
          <a:latin typeface="Franklin Gothic Book" panose="020B05030201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Different title per slide, Franklin Gothic Medium 28pt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C191B9-38D4-4329-8F07-1183FAC2EBFC}"/>
              </a:ext>
            </a:extLst>
          </p:cNvPr>
          <p:cNvSpPr/>
          <p:nvPr userDrawn="1"/>
        </p:nvSpPr>
        <p:spPr>
          <a:xfrm>
            <a:off x="0" y="6126164"/>
            <a:ext cx="12192000" cy="741072"/>
          </a:xfrm>
          <a:prstGeom prst="rect">
            <a:avLst/>
          </a:prstGeom>
          <a:solidFill>
            <a:srgbClr val="582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1811A2-995A-F314-7F2D-D1F96F51A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600" y="17780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C6C1D-B94A-4A9A-BD8D-A546578E37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9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3733" b="1" kern="1200" baseline="0">
          <a:solidFill>
            <a:srgbClr val="283446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SzPct val="125000"/>
        <a:buFont typeface="Arial" panose="020B0604020202020204" pitchFamily="34" charset="0"/>
        <a:buChar char="•"/>
        <a:defRPr sz="2933" kern="1200">
          <a:solidFill>
            <a:srgbClr val="454545"/>
          </a:solidFill>
          <a:latin typeface="Franklin Gothic Book" panose="020B05030201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667" kern="1200">
          <a:solidFill>
            <a:srgbClr val="454545"/>
          </a:solidFill>
          <a:latin typeface="Franklin Gothic Book" panose="020B05030201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400" kern="1200">
          <a:solidFill>
            <a:srgbClr val="454545"/>
          </a:solidFill>
          <a:latin typeface="Franklin Gothic Book" panose="020B05030201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126479"/>
            <a:ext cx="12192000" cy="731520"/>
          </a:xfrm>
          <a:custGeom>
            <a:avLst/>
            <a:gdLst/>
            <a:ahLst/>
            <a:cxnLst/>
            <a:rect l="l" t="t" r="r" b="b"/>
            <a:pathLst>
              <a:path w="12192000" h="731520">
                <a:moveTo>
                  <a:pt x="12192000" y="0"/>
                </a:moveTo>
                <a:lnTo>
                  <a:pt x="0" y="0"/>
                </a:lnTo>
                <a:lnTo>
                  <a:pt x="0" y="731520"/>
                </a:lnTo>
                <a:lnTo>
                  <a:pt x="12192000" y="731520"/>
                </a:lnTo>
                <a:lnTo>
                  <a:pt x="12192000" y="0"/>
                </a:lnTo>
                <a:close/>
              </a:path>
            </a:pathLst>
          </a:custGeom>
          <a:solidFill>
            <a:srgbClr val="5728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9268" y="6126479"/>
            <a:ext cx="740663" cy="73152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77600" y="6192011"/>
            <a:ext cx="609599" cy="609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340" y="438435"/>
            <a:ext cx="4247515" cy="594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081F68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9152" y="2237232"/>
            <a:ext cx="6165215" cy="3657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54545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58554" y="6336009"/>
            <a:ext cx="6874509" cy="3308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1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pPr marL="12700">
              <a:lnSpc>
                <a:spcPts val="2360"/>
              </a:lnSpc>
            </a:pPr>
            <a:r>
              <a:rPr dirty="0"/>
              <a:t>Improving</a:t>
            </a:r>
            <a:r>
              <a:rPr spc="60" dirty="0"/>
              <a:t> </a:t>
            </a:r>
            <a:r>
              <a:rPr dirty="0"/>
              <a:t>Health</a:t>
            </a:r>
            <a:r>
              <a:rPr spc="35" dirty="0"/>
              <a:t> </a:t>
            </a:r>
            <a:r>
              <a:rPr dirty="0"/>
              <a:t>and</a:t>
            </a:r>
            <a:r>
              <a:rPr spc="50" dirty="0"/>
              <a:t> </a:t>
            </a:r>
            <a:r>
              <a:rPr dirty="0"/>
              <a:t>Building</a:t>
            </a:r>
            <a:r>
              <a:rPr spc="35" dirty="0"/>
              <a:t> </a:t>
            </a:r>
            <a:r>
              <a:rPr dirty="0"/>
              <a:t>Readiness.</a:t>
            </a:r>
            <a:r>
              <a:rPr spc="35" dirty="0"/>
              <a:t> </a:t>
            </a:r>
            <a:r>
              <a:rPr dirty="0"/>
              <a:t>Anytime,</a:t>
            </a:r>
            <a:r>
              <a:rPr spc="55" dirty="0"/>
              <a:t> </a:t>
            </a:r>
            <a:r>
              <a:rPr dirty="0"/>
              <a:t>Anywhere</a:t>
            </a:r>
            <a:r>
              <a:rPr spc="80" dirty="0"/>
              <a:t> </a:t>
            </a:r>
            <a:r>
              <a:rPr dirty="0"/>
              <a:t>—</a:t>
            </a:r>
            <a:r>
              <a:rPr spc="55" dirty="0"/>
              <a:t> </a:t>
            </a:r>
            <a:r>
              <a:rPr spc="-10" dirty="0"/>
              <a:t>Always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0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6.png"/><Relationship Id="rId7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Model of Care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ranklin Gothic Book"/>
              </a:rPr>
              <a:t>RDML </a:t>
            </a:r>
            <a:r>
              <a:rPr lang="en-US" dirty="0">
                <a:latin typeface="Franklin Gothic Book"/>
              </a:rPr>
              <a:t>Matt Case</a:t>
            </a:r>
          </a:p>
          <a:p>
            <a:r>
              <a:rPr lang="en-US" dirty="0">
                <a:latin typeface="Franklin Gothic Book"/>
              </a:rPr>
              <a:t>February 14, 2024</a:t>
            </a:r>
          </a:p>
        </p:txBody>
      </p:sp>
    </p:spTree>
    <p:extLst>
      <p:ext uri="{BB962C8B-B14F-4D97-AF65-F5344CB8AC3E}">
        <p14:creationId xmlns:p14="http://schemas.microsoft.com/office/powerpoint/2010/main" val="196795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C783-F210-6053-E3EC-7C40567C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EC70CF0B-3DEB-4AB5-679C-16EF29D086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564"/>
            <a:ext cx="12353659" cy="6949564"/>
          </a:xfrm>
        </p:spPr>
      </p:pic>
    </p:spTree>
    <p:extLst>
      <p:ext uri="{BB962C8B-B14F-4D97-AF65-F5344CB8AC3E}">
        <p14:creationId xmlns:p14="http://schemas.microsoft.com/office/powerpoint/2010/main" val="40991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lowchart: Off-page Connector 142">
            <a:extLst>
              <a:ext uri="{FF2B5EF4-FFF2-40B4-BE49-F238E27FC236}">
                <a16:creationId xmlns:a16="http://schemas.microsoft.com/office/drawing/2014/main" id="{6FAC8AD9-3362-192C-534D-4ECA40ACC7A5}"/>
              </a:ext>
            </a:extLst>
          </p:cNvPr>
          <p:cNvSpPr/>
          <p:nvPr/>
        </p:nvSpPr>
        <p:spPr>
          <a:xfrm>
            <a:off x="2758742" y="2284096"/>
            <a:ext cx="1261984" cy="874413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Easily accessible integrated Care</a:t>
            </a:r>
          </a:p>
        </p:txBody>
      </p:sp>
      <p:sp>
        <p:nvSpPr>
          <p:cNvPr id="317" name="Flowchart: Display 316">
            <a:extLst>
              <a:ext uri="{FF2B5EF4-FFF2-40B4-BE49-F238E27FC236}">
                <a16:creationId xmlns:a16="http://schemas.microsoft.com/office/drawing/2014/main" id="{930C669D-1429-5E97-4259-126733169B1C}"/>
              </a:ext>
            </a:extLst>
          </p:cNvPr>
          <p:cNvSpPr/>
          <p:nvPr/>
        </p:nvSpPr>
        <p:spPr>
          <a:xfrm>
            <a:off x="9144001" y="2110459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Machine Learning</a:t>
            </a:r>
          </a:p>
        </p:txBody>
      </p:sp>
      <p:sp>
        <p:nvSpPr>
          <p:cNvPr id="316" name="Flowchart: Display 315">
            <a:extLst>
              <a:ext uri="{FF2B5EF4-FFF2-40B4-BE49-F238E27FC236}">
                <a16:creationId xmlns:a16="http://schemas.microsoft.com/office/drawing/2014/main" id="{12240469-FF8D-75EB-4701-354AE5873E74}"/>
              </a:ext>
            </a:extLst>
          </p:cNvPr>
          <p:cNvSpPr/>
          <p:nvPr/>
        </p:nvSpPr>
        <p:spPr>
          <a:xfrm>
            <a:off x="8737601" y="1550530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Artificial Intelligence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F7669-DC7C-CE2D-0C2C-F8C636BB2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399" r="11885"/>
          <a:stretch/>
        </p:blipFill>
        <p:spPr>
          <a:xfrm>
            <a:off x="1999039" y="368207"/>
            <a:ext cx="1131835" cy="1136677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AFDEC75-B8F7-3A38-F802-6DCF27E9E45C}"/>
              </a:ext>
            </a:extLst>
          </p:cNvPr>
          <p:cNvCxnSpPr>
            <a:cxnSpLocks/>
            <a:stCxn id="58" idx="2"/>
            <a:endCxn id="107" idx="0"/>
          </p:cNvCxnSpPr>
          <p:nvPr/>
        </p:nvCxnSpPr>
        <p:spPr>
          <a:xfrm rot="5400000">
            <a:off x="4355508" y="800979"/>
            <a:ext cx="372969" cy="8319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BEB5B73-6F1F-2D2E-EF16-5955F307AC8D}"/>
              </a:ext>
            </a:extLst>
          </p:cNvPr>
          <p:cNvSpPr txBox="1"/>
          <p:nvPr/>
        </p:nvSpPr>
        <p:spPr>
          <a:xfrm>
            <a:off x="3815728" y="896469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Wellness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324D7-5771-D2BD-82F2-423E8B6EF7F0}"/>
              </a:ext>
            </a:extLst>
          </p:cNvPr>
          <p:cNvSpPr txBox="1"/>
          <p:nvPr/>
        </p:nvSpPr>
        <p:spPr>
          <a:xfrm>
            <a:off x="5046701" y="888876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Access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F3286EDB-B405-BD80-6556-F7A468AB8BBE}"/>
              </a:ext>
            </a:extLst>
          </p:cNvPr>
          <p:cNvCxnSpPr>
            <a:cxnSpLocks/>
            <a:stCxn id="58" idx="2"/>
            <a:endCxn id="74" idx="0"/>
          </p:cNvCxnSpPr>
          <p:nvPr/>
        </p:nvCxnSpPr>
        <p:spPr>
          <a:xfrm rot="16200000" flipH="1">
            <a:off x="5225959" y="762467"/>
            <a:ext cx="322343" cy="858336"/>
          </a:xfrm>
          <a:prstGeom prst="bentConnector3">
            <a:avLst>
              <a:gd name="adj1" fmla="val 5411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23B40C-3DFB-5D5A-4E86-FA15ED92BE07}"/>
              </a:ext>
            </a:extLst>
          </p:cNvPr>
          <p:cNvSpPr txBox="1"/>
          <p:nvPr/>
        </p:nvSpPr>
        <p:spPr>
          <a:xfrm>
            <a:off x="1772491" y="1421348"/>
            <a:ext cx="1754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9.5M Beneficiaries</a:t>
            </a:r>
          </a:p>
        </p:txBody>
      </p:sp>
      <p:sp>
        <p:nvSpPr>
          <p:cNvPr id="58" name="Flowchart: Decision 57">
            <a:extLst>
              <a:ext uri="{FF2B5EF4-FFF2-40B4-BE49-F238E27FC236}">
                <a16:creationId xmlns:a16="http://schemas.microsoft.com/office/drawing/2014/main" id="{ADAEF879-4282-B803-39D4-3F46BB841525}"/>
              </a:ext>
            </a:extLst>
          </p:cNvPr>
          <p:cNvSpPr/>
          <p:nvPr/>
        </p:nvSpPr>
        <p:spPr>
          <a:xfrm>
            <a:off x="4043561" y="542784"/>
            <a:ext cx="1828800" cy="48768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How can I help you?</a:t>
            </a:r>
          </a:p>
        </p:txBody>
      </p:sp>
      <p:sp>
        <p:nvSpPr>
          <p:cNvPr id="74" name="Flowchart: Decision 73">
            <a:extLst>
              <a:ext uri="{FF2B5EF4-FFF2-40B4-BE49-F238E27FC236}">
                <a16:creationId xmlns:a16="http://schemas.microsoft.com/office/drawing/2014/main" id="{6133F6FC-3476-5637-301D-6BCB4C365006}"/>
              </a:ext>
            </a:extLst>
          </p:cNvPr>
          <p:cNvSpPr/>
          <p:nvPr/>
        </p:nvSpPr>
        <p:spPr>
          <a:xfrm>
            <a:off x="4901897" y="1352807"/>
            <a:ext cx="1828800" cy="48768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Where do you get care?</a:t>
            </a:r>
          </a:p>
        </p:txBody>
      </p: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A6D19FD6-CC73-0ADA-54A8-A46E18E7EA11}"/>
              </a:ext>
            </a:extLst>
          </p:cNvPr>
          <p:cNvCxnSpPr>
            <a:cxnSpLocks/>
            <a:stCxn id="76" idx="1"/>
            <a:endCxn id="143" idx="0"/>
          </p:cNvCxnSpPr>
          <p:nvPr/>
        </p:nvCxnSpPr>
        <p:spPr>
          <a:xfrm rot="10800000" flipV="1">
            <a:off x="3389735" y="1947264"/>
            <a:ext cx="2417821" cy="33683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927F1D98-A475-6592-CB17-86B4F23749A2}"/>
              </a:ext>
            </a:extLst>
          </p:cNvPr>
          <p:cNvCxnSpPr>
            <a:cxnSpLocks/>
            <a:endCxn id="89" idx="0"/>
          </p:cNvCxnSpPr>
          <p:nvPr/>
        </p:nvCxnSpPr>
        <p:spPr>
          <a:xfrm rot="16200000" flipH="1">
            <a:off x="6335908" y="1247430"/>
            <a:ext cx="629920" cy="16691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lowchart: Decision 88">
            <a:extLst>
              <a:ext uri="{FF2B5EF4-FFF2-40B4-BE49-F238E27FC236}">
                <a16:creationId xmlns:a16="http://schemas.microsoft.com/office/drawing/2014/main" id="{9D6A468A-14AA-FC21-4B9B-8D0FA51081C5}"/>
              </a:ext>
            </a:extLst>
          </p:cNvPr>
          <p:cNvSpPr/>
          <p:nvPr/>
        </p:nvSpPr>
        <p:spPr>
          <a:xfrm>
            <a:off x="6571039" y="2396960"/>
            <a:ext cx="1828800" cy="48768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What do you need?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20104B5-3AC5-0806-6224-13110CC83C48}"/>
              </a:ext>
            </a:extLst>
          </p:cNvPr>
          <p:cNvSpPr txBox="1"/>
          <p:nvPr/>
        </p:nvSpPr>
        <p:spPr>
          <a:xfrm>
            <a:off x="7401709" y="2811115"/>
            <a:ext cx="1343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To Be Seen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142CB89-D8C4-AA09-918E-B8539E6A0883}"/>
              </a:ext>
            </a:extLst>
          </p:cNvPr>
          <p:cNvSpPr txBox="1"/>
          <p:nvPr/>
        </p:nvSpPr>
        <p:spPr>
          <a:xfrm>
            <a:off x="6339587" y="2806368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Information</a:t>
            </a:r>
          </a:p>
        </p:txBody>
      </p: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48BBE9BB-9A58-F9B1-0FC9-59E63F242958}"/>
              </a:ext>
            </a:extLst>
          </p:cNvPr>
          <p:cNvCxnSpPr>
            <a:cxnSpLocks/>
            <a:stCxn id="89" idx="2"/>
            <a:endCxn id="154" idx="0"/>
          </p:cNvCxnSpPr>
          <p:nvPr/>
        </p:nvCxnSpPr>
        <p:spPr>
          <a:xfrm rot="5400000">
            <a:off x="6669123" y="2491916"/>
            <a:ext cx="423592" cy="120904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CA2970F8-7AB0-7D83-BA2F-190E2DFC974A}"/>
              </a:ext>
            </a:extLst>
          </p:cNvPr>
          <p:cNvCxnSpPr>
            <a:cxnSpLocks/>
            <a:stCxn id="89" idx="2"/>
            <a:endCxn id="150" idx="0"/>
          </p:cNvCxnSpPr>
          <p:nvPr/>
        </p:nvCxnSpPr>
        <p:spPr>
          <a:xfrm rot="16200000" flipH="1">
            <a:off x="7778386" y="2591693"/>
            <a:ext cx="430108" cy="10160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lowchart: Off-page Connector 106">
            <a:extLst>
              <a:ext uri="{FF2B5EF4-FFF2-40B4-BE49-F238E27FC236}">
                <a16:creationId xmlns:a16="http://schemas.microsoft.com/office/drawing/2014/main" id="{EE0CC620-4EA0-B76A-DD96-5F95E558A014}"/>
              </a:ext>
            </a:extLst>
          </p:cNvPr>
          <p:cNvSpPr/>
          <p:nvPr/>
        </p:nvSpPr>
        <p:spPr>
          <a:xfrm>
            <a:off x="3531875" y="1403433"/>
            <a:ext cx="1188294" cy="47776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Automated Resources</a:t>
            </a:r>
          </a:p>
        </p:txBody>
      </p:sp>
      <p:sp>
        <p:nvSpPr>
          <p:cNvPr id="150" name="Flowchart: Decision 149">
            <a:extLst>
              <a:ext uri="{FF2B5EF4-FFF2-40B4-BE49-F238E27FC236}">
                <a16:creationId xmlns:a16="http://schemas.microsoft.com/office/drawing/2014/main" id="{8E9E5462-EC4B-DD9A-CD0E-C2BB49D3A28E}"/>
              </a:ext>
            </a:extLst>
          </p:cNvPr>
          <p:cNvSpPr/>
          <p:nvPr/>
        </p:nvSpPr>
        <p:spPr>
          <a:xfrm>
            <a:off x="7587039" y="3314748"/>
            <a:ext cx="1828800" cy="48768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When do you want it?</a:t>
            </a:r>
          </a:p>
        </p:txBody>
      </p:sp>
      <p:sp>
        <p:nvSpPr>
          <p:cNvPr id="152" name="Flowchart: Terminator 151">
            <a:extLst>
              <a:ext uri="{FF2B5EF4-FFF2-40B4-BE49-F238E27FC236}">
                <a16:creationId xmlns:a16="http://schemas.microsoft.com/office/drawing/2014/main" id="{E62F8D59-C4D6-C32D-C594-28B59F07FE2B}"/>
              </a:ext>
            </a:extLst>
          </p:cNvPr>
          <p:cNvSpPr/>
          <p:nvPr/>
        </p:nvSpPr>
        <p:spPr>
          <a:xfrm>
            <a:off x="5097839" y="3514559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Self Care</a:t>
            </a: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0BDC2898-42E9-0993-2BFB-82D176DAD6B3}"/>
              </a:ext>
            </a:extLst>
          </p:cNvPr>
          <p:cNvSpPr/>
          <p:nvPr/>
        </p:nvSpPr>
        <p:spPr>
          <a:xfrm>
            <a:off x="6215439" y="3308232"/>
            <a:ext cx="121920" cy="121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87540E8A-46EE-CF90-8E0C-BF777904D91E}"/>
              </a:ext>
            </a:extLst>
          </p:cNvPr>
          <p:cNvCxnSpPr>
            <a:cxnSpLocks/>
            <a:stCxn id="154" idx="4"/>
            <a:endCxn id="152" idx="3"/>
          </p:cNvCxnSpPr>
          <p:nvPr/>
        </p:nvCxnSpPr>
        <p:spPr>
          <a:xfrm rot="5400000">
            <a:off x="6068955" y="3429033"/>
            <a:ext cx="206327" cy="20856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Flowchart: Terminator 164">
            <a:extLst>
              <a:ext uri="{FF2B5EF4-FFF2-40B4-BE49-F238E27FC236}">
                <a16:creationId xmlns:a16="http://schemas.microsoft.com/office/drawing/2014/main" id="{61E1DA27-850E-68D2-47D4-0DAE997C986F}"/>
              </a:ext>
            </a:extLst>
          </p:cNvPr>
          <p:cNvSpPr/>
          <p:nvPr/>
        </p:nvSpPr>
        <p:spPr>
          <a:xfrm>
            <a:off x="5097502" y="3814404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Reminders</a:t>
            </a:r>
          </a:p>
        </p:txBody>
      </p:sp>
      <p:sp>
        <p:nvSpPr>
          <p:cNvPr id="166" name="Flowchart: Terminator 165">
            <a:extLst>
              <a:ext uri="{FF2B5EF4-FFF2-40B4-BE49-F238E27FC236}">
                <a16:creationId xmlns:a16="http://schemas.microsoft.com/office/drawing/2014/main" id="{D86A859E-6A6E-A4DC-A386-2968F80FE8FD}"/>
              </a:ext>
            </a:extLst>
          </p:cNvPr>
          <p:cNvSpPr/>
          <p:nvPr/>
        </p:nvSpPr>
        <p:spPr>
          <a:xfrm>
            <a:off x="5097502" y="4114249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Navigation</a:t>
            </a:r>
          </a:p>
        </p:txBody>
      </p:sp>
      <p:sp>
        <p:nvSpPr>
          <p:cNvPr id="167" name="Flowchart: Terminator 166">
            <a:extLst>
              <a:ext uri="{FF2B5EF4-FFF2-40B4-BE49-F238E27FC236}">
                <a16:creationId xmlns:a16="http://schemas.microsoft.com/office/drawing/2014/main" id="{F67CB128-0615-917E-C5D5-75E9AEEE8160}"/>
              </a:ext>
            </a:extLst>
          </p:cNvPr>
          <p:cNvSpPr/>
          <p:nvPr/>
        </p:nvSpPr>
        <p:spPr>
          <a:xfrm>
            <a:off x="5097502" y="4421816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Med Record</a:t>
            </a:r>
          </a:p>
        </p:txBody>
      </p:sp>
      <p:sp>
        <p:nvSpPr>
          <p:cNvPr id="168" name="Flowchart: Terminator 167">
            <a:extLst>
              <a:ext uri="{FF2B5EF4-FFF2-40B4-BE49-F238E27FC236}">
                <a16:creationId xmlns:a16="http://schemas.microsoft.com/office/drawing/2014/main" id="{D565371F-F2B6-B598-BE65-6C709D9A2FC5}"/>
              </a:ext>
            </a:extLst>
          </p:cNvPr>
          <p:cNvSpPr/>
          <p:nvPr/>
        </p:nvSpPr>
        <p:spPr>
          <a:xfrm>
            <a:off x="4043562" y="4253979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Test Results</a:t>
            </a:r>
          </a:p>
        </p:txBody>
      </p:sp>
      <p:sp>
        <p:nvSpPr>
          <p:cNvPr id="169" name="Flowchart: Terminator 168">
            <a:extLst>
              <a:ext uri="{FF2B5EF4-FFF2-40B4-BE49-F238E27FC236}">
                <a16:creationId xmlns:a16="http://schemas.microsoft.com/office/drawing/2014/main" id="{F59CF795-6E71-CC9F-7AF6-EAE54659C351}"/>
              </a:ext>
            </a:extLst>
          </p:cNvPr>
          <p:cNvSpPr/>
          <p:nvPr/>
        </p:nvSpPr>
        <p:spPr>
          <a:xfrm>
            <a:off x="4043562" y="4595211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Medications</a:t>
            </a:r>
          </a:p>
        </p:txBody>
      </p:sp>
      <p:cxnSp>
        <p:nvCxnSpPr>
          <p:cNvPr id="171" name="Connector: Elbow 170">
            <a:extLst>
              <a:ext uri="{FF2B5EF4-FFF2-40B4-BE49-F238E27FC236}">
                <a16:creationId xmlns:a16="http://schemas.microsoft.com/office/drawing/2014/main" id="{2C67AC58-0FCA-3A65-6AB3-F46EE063D1F4}"/>
              </a:ext>
            </a:extLst>
          </p:cNvPr>
          <p:cNvCxnSpPr>
            <a:stCxn id="167" idx="1"/>
            <a:endCxn id="168" idx="3"/>
          </p:cNvCxnSpPr>
          <p:nvPr/>
        </p:nvCxnSpPr>
        <p:spPr>
          <a:xfrm rot="10800000">
            <a:off x="5013561" y="4375899"/>
            <a:ext cx="83943" cy="16783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or: Elbow 171">
            <a:extLst>
              <a:ext uri="{FF2B5EF4-FFF2-40B4-BE49-F238E27FC236}">
                <a16:creationId xmlns:a16="http://schemas.microsoft.com/office/drawing/2014/main" id="{7DFEDC6C-F028-CC0F-E0C2-47579976E910}"/>
              </a:ext>
            </a:extLst>
          </p:cNvPr>
          <p:cNvCxnSpPr>
            <a:cxnSpLocks/>
            <a:stCxn id="169" idx="3"/>
            <a:endCxn id="167" idx="1"/>
          </p:cNvCxnSpPr>
          <p:nvPr/>
        </p:nvCxnSpPr>
        <p:spPr>
          <a:xfrm flipV="1">
            <a:off x="5013559" y="4543736"/>
            <a:ext cx="83943" cy="17339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or: Elbow 174">
            <a:extLst>
              <a:ext uri="{FF2B5EF4-FFF2-40B4-BE49-F238E27FC236}">
                <a16:creationId xmlns:a16="http://schemas.microsoft.com/office/drawing/2014/main" id="{51776880-02C3-BA5A-E516-F6DEA50A0175}"/>
              </a:ext>
            </a:extLst>
          </p:cNvPr>
          <p:cNvCxnSpPr>
            <a:cxnSpLocks/>
            <a:stCxn id="154" idx="4"/>
            <a:endCxn id="165" idx="3"/>
          </p:cNvCxnSpPr>
          <p:nvPr/>
        </p:nvCxnSpPr>
        <p:spPr>
          <a:xfrm rot="5400000">
            <a:off x="5918865" y="3578789"/>
            <a:ext cx="506172" cy="2089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or: Elbow 177">
            <a:extLst>
              <a:ext uri="{FF2B5EF4-FFF2-40B4-BE49-F238E27FC236}">
                <a16:creationId xmlns:a16="http://schemas.microsoft.com/office/drawing/2014/main" id="{5312E54D-63F5-E00B-3C25-9DF70AEEEFEB}"/>
              </a:ext>
            </a:extLst>
          </p:cNvPr>
          <p:cNvCxnSpPr>
            <a:cxnSpLocks/>
            <a:stCxn id="154" idx="4"/>
            <a:endCxn id="166" idx="3"/>
          </p:cNvCxnSpPr>
          <p:nvPr/>
        </p:nvCxnSpPr>
        <p:spPr>
          <a:xfrm rot="5400000">
            <a:off x="5768942" y="3728711"/>
            <a:ext cx="806017" cy="2089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or: Elbow 180">
            <a:extLst>
              <a:ext uri="{FF2B5EF4-FFF2-40B4-BE49-F238E27FC236}">
                <a16:creationId xmlns:a16="http://schemas.microsoft.com/office/drawing/2014/main" id="{3CD95240-D6F5-A345-8E42-8BBF5F56AB68}"/>
              </a:ext>
            </a:extLst>
          </p:cNvPr>
          <p:cNvCxnSpPr>
            <a:cxnSpLocks/>
            <a:stCxn id="154" idx="4"/>
            <a:endCxn id="167" idx="3"/>
          </p:cNvCxnSpPr>
          <p:nvPr/>
        </p:nvCxnSpPr>
        <p:spPr>
          <a:xfrm rot="5400000">
            <a:off x="5615157" y="3882495"/>
            <a:ext cx="1113584" cy="2089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979A62F6-21D3-3EC0-7B71-1064C8CB3FF0}"/>
              </a:ext>
            </a:extLst>
          </p:cNvPr>
          <p:cNvSpPr txBox="1"/>
          <p:nvPr/>
        </p:nvSpPr>
        <p:spPr>
          <a:xfrm>
            <a:off x="7485439" y="4090405"/>
            <a:ext cx="9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4-24 hrs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9C54CB0-4DE3-6245-A4CC-3F026325A59B}"/>
              </a:ext>
            </a:extLst>
          </p:cNvPr>
          <p:cNvSpPr txBox="1"/>
          <p:nvPr/>
        </p:nvSpPr>
        <p:spPr>
          <a:xfrm>
            <a:off x="6571039" y="4090406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&lt;4 hrs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8D01634-5CFC-7FFB-5706-D38AF43AEE0D}"/>
              </a:ext>
            </a:extLst>
          </p:cNvPr>
          <p:cNvSpPr txBox="1"/>
          <p:nvPr/>
        </p:nvSpPr>
        <p:spPr>
          <a:xfrm>
            <a:off x="8501439" y="4090405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24-48 hrs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938DCFBE-8DE0-A6BB-63FE-587ABD70FFFE}"/>
              </a:ext>
            </a:extLst>
          </p:cNvPr>
          <p:cNvSpPr txBox="1"/>
          <p:nvPr/>
        </p:nvSpPr>
        <p:spPr>
          <a:xfrm>
            <a:off x="9415839" y="4090405"/>
            <a:ext cx="92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&gt;48 hrs</a:t>
            </a:r>
          </a:p>
        </p:txBody>
      </p:sp>
      <p:sp>
        <p:nvSpPr>
          <p:cNvPr id="195" name="Flowchart: Terminator 194">
            <a:extLst>
              <a:ext uri="{FF2B5EF4-FFF2-40B4-BE49-F238E27FC236}">
                <a16:creationId xmlns:a16="http://schemas.microsoft.com/office/drawing/2014/main" id="{15AAFD8E-C07A-FC32-EAC1-86A60B43EF90}"/>
              </a:ext>
            </a:extLst>
          </p:cNvPr>
          <p:cNvSpPr/>
          <p:nvPr/>
        </p:nvSpPr>
        <p:spPr>
          <a:xfrm>
            <a:off x="6672639" y="4630935"/>
            <a:ext cx="1219200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Virtual</a:t>
            </a:r>
          </a:p>
        </p:txBody>
      </p:sp>
      <p:sp>
        <p:nvSpPr>
          <p:cNvPr id="196" name="Flowchart: Terminator 195">
            <a:extLst>
              <a:ext uri="{FF2B5EF4-FFF2-40B4-BE49-F238E27FC236}">
                <a16:creationId xmlns:a16="http://schemas.microsoft.com/office/drawing/2014/main" id="{5CA623FB-8449-4FB0-E72E-2BABFFCFE14B}"/>
              </a:ext>
            </a:extLst>
          </p:cNvPr>
          <p:cNvSpPr/>
          <p:nvPr/>
        </p:nvSpPr>
        <p:spPr>
          <a:xfrm>
            <a:off x="7948988" y="4630935"/>
            <a:ext cx="1219200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In-Person</a:t>
            </a:r>
          </a:p>
        </p:txBody>
      </p:sp>
      <p:sp>
        <p:nvSpPr>
          <p:cNvPr id="197" name="Flowchart: Terminator 196">
            <a:extLst>
              <a:ext uri="{FF2B5EF4-FFF2-40B4-BE49-F238E27FC236}">
                <a16:creationId xmlns:a16="http://schemas.microsoft.com/office/drawing/2014/main" id="{D1DF9F8F-060F-76FF-69D6-A02196417E62}"/>
              </a:ext>
            </a:extLst>
          </p:cNvPr>
          <p:cNvSpPr/>
          <p:nvPr/>
        </p:nvSpPr>
        <p:spPr>
          <a:xfrm>
            <a:off x="9225339" y="4630935"/>
            <a:ext cx="1219200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Asynchronous</a:t>
            </a:r>
          </a:p>
        </p:txBody>
      </p:sp>
      <p:cxnSp>
        <p:nvCxnSpPr>
          <p:cNvPr id="221" name="Connector: Elbow 220">
            <a:extLst>
              <a:ext uri="{FF2B5EF4-FFF2-40B4-BE49-F238E27FC236}">
                <a16:creationId xmlns:a16="http://schemas.microsoft.com/office/drawing/2014/main" id="{564C3ADB-766E-6D33-E6E5-C203740A62C3}"/>
              </a:ext>
            </a:extLst>
          </p:cNvPr>
          <p:cNvCxnSpPr>
            <a:cxnSpLocks/>
            <a:stCxn id="192" idx="0"/>
            <a:endCxn id="150" idx="2"/>
          </p:cNvCxnSpPr>
          <p:nvPr/>
        </p:nvCxnSpPr>
        <p:spPr>
          <a:xfrm rot="5400000" flipH="1" flipV="1">
            <a:off x="7671650" y="3260617"/>
            <a:ext cx="287978" cy="13716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nector: Elbow 223">
            <a:extLst>
              <a:ext uri="{FF2B5EF4-FFF2-40B4-BE49-F238E27FC236}">
                <a16:creationId xmlns:a16="http://schemas.microsoft.com/office/drawing/2014/main" id="{DE90208F-F12E-C2AE-6BE6-5EC3DF2D25AA}"/>
              </a:ext>
            </a:extLst>
          </p:cNvPr>
          <p:cNvCxnSpPr>
            <a:cxnSpLocks/>
            <a:stCxn id="191" idx="0"/>
            <a:endCxn id="150" idx="2"/>
          </p:cNvCxnSpPr>
          <p:nvPr/>
        </p:nvCxnSpPr>
        <p:spPr>
          <a:xfrm rot="5400000" flipH="1" flipV="1">
            <a:off x="8091950" y="3680917"/>
            <a:ext cx="287977" cy="53100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nector: Elbow 228">
            <a:extLst>
              <a:ext uri="{FF2B5EF4-FFF2-40B4-BE49-F238E27FC236}">
                <a16:creationId xmlns:a16="http://schemas.microsoft.com/office/drawing/2014/main" id="{BB876BCC-3DDD-2BF4-9576-E89576802DFD}"/>
              </a:ext>
            </a:extLst>
          </p:cNvPr>
          <p:cNvCxnSpPr>
            <a:cxnSpLocks/>
            <a:stCxn id="193" idx="0"/>
            <a:endCxn id="150" idx="2"/>
          </p:cNvCxnSpPr>
          <p:nvPr/>
        </p:nvCxnSpPr>
        <p:spPr>
          <a:xfrm rot="16200000" flipV="1">
            <a:off x="8636851" y="3667017"/>
            <a:ext cx="287977" cy="5588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or: Elbow 231">
            <a:extLst>
              <a:ext uri="{FF2B5EF4-FFF2-40B4-BE49-F238E27FC236}">
                <a16:creationId xmlns:a16="http://schemas.microsoft.com/office/drawing/2014/main" id="{06FFB829-261A-8E97-BA76-1729063E8A8D}"/>
              </a:ext>
            </a:extLst>
          </p:cNvPr>
          <p:cNvCxnSpPr>
            <a:cxnSpLocks/>
            <a:stCxn id="194" idx="0"/>
            <a:endCxn id="150" idx="2"/>
          </p:cNvCxnSpPr>
          <p:nvPr/>
        </p:nvCxnSpPr>
        <p:spPr>
          <a:xfrm rot="16200000" flipV="1">
            <a:off x="9045791" y="3258077"/>
            <a:ext cx="287977" cy="13766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8E77B8DD-12DF-068F-41E4-5366D6A1EFEF}"/>
              </a:ext>
            </a:extLst>
          </p:cNvPr>
          <p:cNvCxnSpPr>
            <a:stCxn id="192" idx="2"/>
            <a:endCxn id="195" idx="0"/>
          </p:cNvCxnSpPr>
          <p:nvPr/>
        </p:nvCxnSpPr>
        <p:spPr>
          <a:xfrm>
            <a:off x="7129839" y="4398183"/>
            <a:ext cx="152400" cy="232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6DF48A9C-3427-424B-8A7E-57F128C85857}"/>
              </a:ext>
            </a:extLst>
          </p:cNvPr>
          <p:cNvCxnSpPr>
            <a:cxnSpLocks/>
            <a:stCxn id="192" idx="2"/>
            <a:endCxn id="196" idx="0"/>
          </p:cNvCxnSpPr>
          <p:nvPr/>
        </p:nvCxnSpPr>
        <p:spPr>
          <a:xfrm>
            <a:off x="7129839" y="4398183"/>
            <a:ext cx="1428749" cy="232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69233E9-B615-E67D-F793-264C62D7F74A}"/>
              </a:ext>
            </a:extLst>
          </p:cNvPr>
          <p:cNvCxnSpPr>
            <a:cxnSpLocks/>
            <a:stCxn id="191" idx="2"/>
            <a:endCxn id="195" idx="0"/>
          </p:cNvCxnSpPr>
          <p:nvPr/>
        </p:nvCxnSpPr>
        <p:spPr>
          <a:xfrm flipH="1">
            <a:off x="7282239" y="4398182"/>
            <a:ext cx="688199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7375135D-C593-C617-5C86-125E308CEB90}"/>
              </a:ext>
            </a:extLst>
          </p:cNvPr>
          <p:cNvCxnSpPr>
            <a:cxnSpLocks/>
            <a:stCxn id="191" idx="2"/>
            <a:endCxn id="196" idx="0"/>
          </p:cNvCxnSpPr>
          <p:nvPr/>
        </p:nvCxnSpPr>
        <p:spPr>
          <a:xfrm>
            <a:off x="7970438" y="4398182"/>
            <a:ext cx="588150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BE391CCA-759F-6AF3-59CD-92455F35DBA6}"/>
              </a:ext>
            </a:extLst>
          </p:cNvPr>
          <p:cNvCxnSpPr>
            <a:cxnSpLocks/>
            <a:stCxn id="193" idx="2"/>
            <a:endCxn id="197" idx="0"/>
          </p:cNvCxnSpPr>
          <p:nvPr/>
        </p:nvCxnSpPr>
        <p:spPr>
          <a:xfrm>
            <a:off x="9060239" y="4398182"/>
            <a:ext cx="774700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5BF7D6E2-445E-7AF7-5F86-7075ABCE46E9}"/>
              </a:ext>
            </a:extLst>
          </p:cNvPr>
          <p:cNvCxnSpPr>
            <a:cxnSpLocks/>
            <a:stCxn id="193" idx="2"/>
            <a:endCxn id="196" idx="0"/>
          </p:cNvCxnSpPr>
          <p:nvPr/>
        </p:nvCxnSpPr>
        <p:spPr>
          <a:xfrm flipH="1">
            <a:off x="8558588" y="4398182"/>
            <a:ext cx="501651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AEF81F37-1A13-CF66-1CDF-A5304B312F02}"/>
              </a:ext>
            </a:extLst>
          </p:cNvPr>
          <p:cNvCxnSpPr>
            <a:cxnSpLocks/>
            <a:stCxn id="194" idx="2"/>
            <a:endCxn id="197" idx="0"/>
          </p:cNvCxnSpPr>
          <p:nvPr/>
        </p:nvCxnSpPr>
        <p:spPr>
          <a:xfrm flipH="1">
            <a:off x="9834939" y="4398182"/>
            <a:ext cx="43180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CC945001-61D3-EB94-F281-6B448DA0A9A5}"/>
              </a:ext>
            </a:extLst>
          </p:cNvPr>
          <p:cNvCxnSpPr>
            <a:cxnSpLocks/>
            <a:stCxn id="194" idx="2"/>
            <a:endCxn id="196" idx="0"/>
          </p:cNvCxnSpPr>
          <p:nvPr/>
        </p:nvCxnSpPr>
        <p:spPr>
          <a:xfrm flipH="1">
            <a:off x="8558588" y="4398182"/>
            <a:ext cx="1319531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102CD5A2-1E24-FF30-F195-6F8F25571D30}"/>
              </a:ext>
            </a:extLst>
          </p:cNvPr>
          <p:cNvGrpSpPr/>
          <p:nvPr/>
        </p:nvGrpSpPr>
        <p:grpSpPr>
          <a:xfrm>
            <a:off x="7326052" y="5056300"/>
            <a:ext cx="2462757" cy="670560"/>
            <a:chOff x="-149672" y="1240344"/>
            <a:chExt cx="1847068" cy="502920"/>
          </a:xfrm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1189179-DB4A-196F-B2C3-672D9C891E79}"/>
                </a:ext>
              </a:extLst>
            </p:cNvPr>
            <p:cNvSpPr/>
            <p:nvPr/>
          </p:nvSpPr>
          <p:spPr>
            <a:xfrm>
              <a:off x="-149672" y="1240344"/>
              <a:ext cx="1847068" cy="5029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70FBF94E-4F37-3D4C-405D-BAF60DDCF28E}"/>
                </a:ext>
              </a:extLst>
            </p:cNvPr>
            <p:cNvGrpSpPr/>
            <p:nvPr/>
          </p:nvGrpSpPr>
          <p:grpSpPr>
            <a:xfrm>
              <a:off x="470612" y="1429171"/>
              <a:ext cx="947056" cy="289056"/>
              <a:chOff x="485882" y="1744740"/>
              <a:chExt cx="947056" cy="289056"/>
            </a:xfrm>
          </p:grpSpPr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6988EBA9-3C95-C7AB-EE14-1879CD10AE42}"/>
                  </a:ext>
                </a:extLst>
              </p:cNvPr>
              <p:cNvSpPr/>
              <p:nvPr/>
            </p:nvSpPr>
            <p:spPr>
              <a:xfrm>
                <a:off x="485882" y="1744740"/>
                <a:ext cx="185056" cy="1837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83446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4AF19156-A6CE-B9B2-F7D0-97CF3EC0374F}"/>
                  </a:ext>
                </a:extLst>
              </p:cNvPr>
              <p:cNvSpPr/>
              <p:nvPr/>
            </p:nvSpPr>
            <p:spPr>
              <a:xfrm>
                <a:off x="866882" y="1744740"/>
                <a:ext cx="185056" cy="1837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83446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6C41FDB8-7079-75B2-1CF7-BB5D10F0C1B7}"/>
                  </a:ext>
                </a:extLst>
              </p:cNvPr>
              <p:cNvSpPr/>
              <p:nvPr/>
            </p:nvSpPr>
            <p:spPr>
              <a:xfrm>
                <a:off x="1247882" y="1744740"/>
                <a:ext cx="185056" cy="1837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83446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51B34B81-74B4-EC46-F8A5-1DAB6FB9EB77}"/>
                  </a:ext>
                </a:extLst>
              </p:cNvPr>
              <p:cNvSpPr/>
              <p:nvPr/>
            </p:nvSpPr>
            <p:spPr>
              <a:xfrm>
                <a:off x="670938" y="1850092"/>
                <a:ext cx="185056" cy="1837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83446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D32EB49E-D2CB-1DF9-9775-42AD90276556}"/>
                  </a:ext>
                </a:extLst>
              </p:cNvPr>
              <p:cNvSpPr/>
              <p:nvPr/>
            </p:nvSpPr>
            <p:spPr>
              <a:xfrm>
                <a:off x="1051938" y="1850092"/>
                <a:ext cx="185056" cy="1837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83446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4</a:t>
                </a:r>
              </a:p>
            </p:txBody>
          </p:sp>
        </p:grp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BE2ECB0A-1782-A666-8AC2-8BFF2DFC6178}"/>
                </a:ext>
              </a:extLst>
            </p:cNvPr>
            <p:cNvSpPr txBox="1"/>
            <p:nvPr/>
          </p:nvSpPr>
          <p:spPr>
            <a:xfrm>
              <a:off x="46068" y="1248864"/>
              <a:ext cx="1542268" cy="191245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>
                  <a:gd name="adj" fmla="val 50000"/>
                </a:avLst>
              </a:prstTxWarp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Patient Journey &amp; Clinical Workflows</a:t>
              </a:r>
            </a:p>
          </p:txBody>
        </p:sp>
      </p:grp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759C7E06-0457-6F14-704A-F1CC5DC07C61}"/>
              </a:ext>
            </a:extLst>
          </p:cNvPr>
          <p:cNvCxnSpPr>
            <a:cxnSpLocks/>
            <a:stCxn id="195" idx="2"/>
            <a:endCxn id="273" idx="1"/>
          </p:cNvCxnSpPr>
          <p:nvPr/>
        </p:nvCxnSpPr>
        <p:spPr>
          <a:xfrm>
            <a:off x="7282239" y="4874775"/>
            <a:ext cx="404476" cy="279727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03477CA7-8DF9-6BEE-2825-5A400A3F25D8}"/>
              </a:ext>
            </a:extLst>
          </p:cNvPr>
          <p:cNvCxnSpPr>
            <a:cxnSpLocks/>
            <a:stCxn id="196" idx="2"/>
            <a:endCxn id="273" idx="0"/>
          </p:cNvCxnSpPr>
          <p:nvPr/>
        </p:nvCxnSpPr>
        <p:spPr>
          <a:xfrm flipH="1">
            <a:off x="8557431" y="4874775"/>
            <a:ext cx="1157" cy="181525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27AF3CB2-BFD0-09FA-122A-11B14DF271FF}"/>
              </a:ext>
            </a:extLst>
          </p:cNvPr>
          <p:cNvCxnSpPr>
            <a:cxnSpLocks/>
            <a:stCxn id="197" idx="2"/>
            <a:endCxn id="273" idx="7"/>
          </p:cNvCxnSpPr>
          <p:nvPr/>
        </p:nvCxnSpPr>
        <p:spPr>
          <a:xfrm flipH="1">
            <a:off x="9428147" y="4874775"/>
            <a:ext cx="406792" cy="279727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5" name="TextBox 294">
            <a:extLst>
              <a:ext uri="{FF2B5EF4-FFF2-40B4-BE49-F238E27FC236}">
                <a16:creationId xmlns:a16="http://schemas.microsoft.com/office/drawing/2014/main" id="{C3B34003-2E8F-348A-D142-2E108079744F}"/>
              </a:ext>
            </a:extLst>
          </p:cNvPr>
          <p:cNvSpPr txBox="1"/>
          <p:nvPr/>
        </p:nvSpPr>
        <p:spPr>
          <a:xfrm>
            <a:off x="7401709" y="5263848"/>
            <a:ext cx="80813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BFC6D4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Venture Sites</a:t>
            </a:r>
          </a:p>
        </p:txBody>
      </p:sp>
      <p:sp>
        <p:nvSpPr>
          <p:cNvPr id="296" name="Flowchart: Terminator 295">
            <a:extLst>
              <a:ext uri="{FF2B5EF4-FFF2-40B4-BE49-F238E27FC236}">
                <a16:creationId xmlns:a16="http://schemas.microsoft.com/office/drawing/2014/main" id="{EAED57B7-84E1-858B-CC24-5BE6DD2ACFBF}"/>
              </a:ext>
            </a:extLst>
          </p:cNvPr>
          <p:cNvSpPr/>
          <p:nvPr/>
        </p:nvSpPr>
        <p:spPr>
          <a:xfrm>
            <a:off x="5464735" y="5208953"/>
            <a:ext cx="1463040" cy="365760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24x7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Primary Care</a:t>
            </a:r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F6673E8B-1D57-A711-77C2-CA42FA74EEE6}"/>
              </a:ext>
            </a:extLst>
          </p:cNvPr>
          <p:cNvCxnSpPr>
            <a:cxnSpLocks/>
            <a:stCxn id="273" idx="2"/>
            <a:endCxn id="296" idx="3"/>
          </p:cNvCxnSpPr>
          <p:nvPr/>
        </p:nvCxnSpPr>
        <p:spPr>
          <a:xfrm flipH="1">
            <a:off x="6927775" y="5391580"/>
            <a:ext cx="398277" cy="2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4" name="TextBox 313">
            <a:extLst>
              <a:ext uri="{FF2B5EF4-FFF2-40B4-BE49-F238E27FC236}">
                <a16:creationId xmlns:a16="http://schemas.microsoft.com/office/drawing/2014/main" id="{7CBB9F89-6B0A-A699-5509-2F2A51255344}"/>
              </a:ext>
            </a:extLst>
          </p:cNvPr>
          <p:cNvSpPr txBox="1"/>
          <p:nvPr/>
        </p:nvSpPr>
        <p:spPr>
          <a:xfrm>
            <a:off x="7687330" y="499349"/>
            <a:ext cx="2268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Enabling Technologies</a:t>
            </a:r>
          </a:p>
        </p:txBody>
      </p:sp>
      <p:sp>
        <p:nvSpPr>
          <p:cNvPr id="318" name="Right Triangle 317">
            <a:extLst>
              <a:ext uri="{FF2B5EF4-FFF2-40B4-BE49-F238E27FC236}">
                <a16:creationId xmlns:a16="http://schemas.microsoft.com/office/drawing/2014/main" id="{C179F553-82BE-BB62-7DF2-A1385DFADD43}"/>
              </a:ext>
            </a:extLst>
          </p:cNvPr>
          <p:cNvSpPr/>
          <p:nvPr/>
        </p:nvSpPr>
        <p:spPr>
          <a:xfrm>
            <a:off x="546298" y="469337"/>
            <a:ext cx="4205764" cy="5642651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33B2CDE4-A976-E1EA-B2A0-B890F9C58AB8}"/>
              </a:ext>
            </a:extLst>
          </p:cNvPr>
          <p:cNvSpPr txBox="1"/>
          <p:nvPr/>
        </p:nvSpPr>
        <p:spPr>
          <a:xfrm>
            <a:off x="595008" y="2108201"/>
            <a:ext cx="1328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Imperatives</a:t>
            </a:r>
          </a:p>
        </p:txBody>
      </p:sp>
      <p:cxnSp>
        <p:nvCxnSpPr>
          <p:cNvPr id="331" name="Straight Arrow Connector 330">
            <a:extLst>
              <a:ext uri="{FF2B5EF4-FFF2-40B4-BE49-F238E27FC236}">
                <a16:creationId xmlns:a16="http://schemas.microsoft.com/office/drawing/2014/main" id="{E32B6EFF-2BC1-25F1-DA7E-282ECB05D48F}"/>
              </a:ext>
            </a:extLst>
          </p:cNvPr>
          <p:cNvCxnSpPr>
            <a:cxnSpLocks/>
          </p:cNvCxnSpPr>
          <p:nvPr/>
        </p:nvCxnSpPr>
        <p:spPr>
          <a:xfrm flipV="1">
            <a:off x="3197919" y="792529"/>
            <a:ext cx="73152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Right Triangle 332">
            <a:extLst>
              <a:ext uri="{FF2B5EF4-FFF2-40B4-BE49-F238E27FC236}">
                <a16:creationId xmlns:a16="http://schemas.microsoft.com/office/drawing/2014/main" id="{08B33BBB-B8E3-D5BA-E717-FA64F11D9BAC}"/>
              </a:ext>
            </a:extLst>
          </p:cNvPr>
          <p:cNvSpPr/>
          <p:nvPr/>
        </p:nvSpPr>
        <p:spPr>
          <a:xfrm rot="10800000">
            <a:off x="7518401" y="448800"/>
            <a:ext cx="4308284" cy="5642651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34" name="Parallelogram 333">
            <a:extLst>
              <a:ext uri="{FF2B5EF4-FFF2-40B4-BE49-F238E27FC236}">
                <a16:creationId xmlns:a16="http://schemas.microsoft.com/office/drawing/2014/main" id="{B4DBEF99-D6EA-B43D-2C6A-D20D5F16F909}"/>
              </a:ext>
            </a:extLst>
          </p:cNvPr>
          <p:cNvSpPr/>
          <p:nvPr/>
        </p:nvSpPr>
        <p:spPr>
          <a:xfrm rot="10800000" flipH="1">
            <a:off x="609601" y="448797"/>
            <a:ext cx="11096524" cy="5642649"/>
          </a:xfrm>
          <a:prstGeom prst="parallelogram">
            <a:avLst>
              <a:gd name="adj" fmla="val 7576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07" name="Flowchart: Magnetic Disk 306">
            <a:extLst>
              <a:ext uri="{FF2B5EF4-FFF2-40B4-BE49-F238E27FC236}">
                <a16:creationId xmlns:a16="http://schemas.microsoft.com/office/drawing/2014/main" id="{5BAD5184-55A8-3616-B638-5873E183A870}"/>
              </a:ext>
            </a:extLst>
          </p:cNvPr>
          <p:cNvSpPr/>
          <p:nvPr/>
        </p:nvSpPr>
        <p:spPr>
          <a:xfrm>
            <a:off x="4839373" y="5751983"/>
            <a:ext cx="6753432" cy="405528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MHS Information Portal (MIP)</a:t>
            </a:r>
          </a:p>
        </p:txBody>
      </p:sp>
      <p:sp>
        <p:nvSpPr>
          <p:cNvPr id="376" name="Flowchart: Display 375">
            <a:extLst>
              <a:ext uri="{FF2B5EF4-FFF2-40B4-BE49-F238E27FC236}">
                <a16:creationId xmlns:a16="http://schemas.microsoft.com/office/drawing/2014/main" id="{B2A395DD-F139-09E6-42D6-753364D2CF49}"/>
              </a:ext>
            </a:extLst>
          </p:cNvPr>
          <p:cNvSpPr/>
          <p:nvPr/>
        </p:nvSpPr>
        <p:spPr>
          <a:xfrm flipH="1">
            <a:off x="601057" y="2616201"/>
            <a:ext cx="1754443" cy="787772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Frictionless for Beneficiaries (e.g., SSO)</a:t>
            </a:r>
          </a:p>
        </p:txBody>
      </p:sp>
      <p:sp>
        <p:nvSpPr>
          <p:cNvPr id="377" name="Flowchart: Display 376">
            <a:extLst>
              <a:ext uri="{FF2B5EF4-FFF2-40B4-BE49-F238E27FC236}">
                <a16:creationId xmlns:a16="http://schemas.microsoft.com/office/drawing/2014/main" id="{7D4C4A29-C2E6-0376-95AD-7E875ADBDEF4}"/>
              </a:ext>
            </a:extLst>
          </p:cNvPr>
          <p:cNvSpPr/>
          <p:nvPr/>
        </p:nvSpPr>
        <p:spPr>
          <a:xfrm flipH="1">
            <a:off x="1191957" y="3513225"/>
            <a:ext cx="1754443" cy="787772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Seamless Integration into the EHR</a:t>
            </a:r>
          </a:p>
        </p:txBody>
      </p:sp>
      <p:sp>
        <p:nvSpPr>
          <p:cNvPr id="378" name="Flowchart: Display 377">
            <a:extLst>
              <a:ext uri="{FF2B5EF4-FFF2-40B4-BE49-F238E27FC236}">
                <a16:creationId xmlns:a16="http://schemas.microsoft.com/office/drawing/2014/main" id="{D1FCCE4A-8E16-EE36-F43B-7D0F87B80F47}"/>
              </a:ext>
            </a:extLst>
          </p:cNvPr>
          <p:cNvSpPr/>
          <p:nvPr/>
        </p:nvSpPr>
        <p:spPr>
          <a:xfrm flipH="1">
            <a:off x="2411157" y="5261703"/>
            <a:ext cx="1754443" cy="787772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Foundation to Grow Future Initiatives</a:t>
            </a:r>
          </a:p>
        </p:txBody>
      </p:sp>
      <p:sp>
        <p:nvSpPr>
          <p:cNvPr id="394" name="Flowchart: Display 393">
            <a:extLst>
              <a:ext uri="{FF2B5EF4-FFF2-40B4-BE49-F238E27FC236}">
                <a16:creationId xmlns:a16="http://schemas.microsoft.com/office/drawing/2014/main" id="{45135751-72F2-9052-BD47-4845F01A67CD}"/>
              </a:ext>
            </a:extLst>
          </p:cNvPr>
          <p:cNvSpPr/>
          <p:nvPr/>
        </p:nvSpPr>
        <p:spPr>
          <a:xfrm flipH="1">
            <a:off x="1828800" y="4410248"/>
            <a:ext cx="1754443" cy="742203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Complete Interoperability (e.g peripherals)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956C7BC8-AE5C-F11B-338A-04071F044994}"/>
              </a:ext>
            </a:extLst>
          </p:cNvPr>
          <p:cNvSpPr txBox="1"/>
          <p:nvPr/>
        </p:nvSpPr>
        <p:spPr>
          <a:xfrm>
            <a:off x="119344" y="-52672"/>
            <a:ext cx="6781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92068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Digital Front Door: Enabling the End State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86CDAE4-78C4-43C3-A28F-040A1C2EED42}"/>
              </a:ext>
            </a:extLst>
          </p:cNvPr>
          <p:cNvSpPr txBox="1">
            <a:spLocks/>
          </p:cNvSpPr>
          <p:nvPr/>
        </p:nvSpPr>
        <p:spPr>
          <a:xfrm>
            <a:off x="9245600" y="14693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8EC6C1D-B94A-4A9A-BD8D-A546578E37E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3446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83446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2CEBB2-08AA-3E29-AE8E-2F582FAB4089}"/>
              </a:ext>
            </a:extLst>
          </p:cNvPr>
          <p:cNvSpPr txBox="1"/>
          <p:nvPr/>
        </p:nvSpPr>
        <p:spPr>
          <a:xfrm>
            <a:off x="2107776" y="1776745"/>
            <a:ext cx="1261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Private Sector Network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3DDCBC-D278-8F1A-CA29-470263BC991A}"/>
              </a:ext>
            </a:extLst>
          </p:cNvPr>
          <p:cNvSpPr txBox="1"/>
          <p:nvPr/>
        </p:nvSpPr>
        <p:spPr>
          <a:xfrm>
            <a:off x="5807555" y="1793376"/>
            <a:ext cx="1754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Direct Care System</a:t>
            </a:r>
          </a:p>
        </p:txBody>
      </p:sp>
      <p:sp>
        <p:nvSpPr>
          <p:cNvPr id="315" name="Flowchart: Display 314">
            <a:extLst>
              <a:ext uri="{FF2B5EF4-FFF2-40B4-BE49-F238E27FC236}">
                <a16:creationId xmlns:a16="http://schemas.microsoft.com/office/drawing/2014/main" id="{0C972B23-A457-0C8A-54EA-6B00715A642D}"/>
              </a:ext>
            </a:extLst>
          </p:cNvPr>
          <p:cNvSpPr/>
          <p:nvPr/>
        </p:nvSpPr>
        <p:spPr>
          <a:xfrm>
            <a:off x="8331201" y="990601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Chatbots</a:t>
            </a:r>
          </a:p>
        </p:txBody>
      </p:sp>
      <p:sp>
        <p:nvSpPr>
          <p:cNvPr id="309" name="Flowchart: Display 308">
            <a:extLst>
              <a:ext uri="{FF2B5EF4-FFF2-40B4-BE49-F238E27FC236}">
                <a16:creationId xmlns:a16="http://schemas.microsoft.com/office/drawing/2014/main" id="{2F392B82-1FBF-36CA-215C-C76293A278B5}"/>
              </a:ext>
            </a:extLst>
          </p:cNvPr>
          <p:cNvSpPr/>
          <p:nvPr/>
        </p:nvSpPr>
        <p:spPr>
          <a:xfrm>
            <a:off x="10034747" y="3230318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Amwell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/ Converge</a:t>
            </a:r>
          </a:p>
        </p:txBody>
      </p:sp>
      <p:sp>
        <p:nvSpPr>
          <p:cNvPr id="357" name="Flowchart: Display 356">
            <a:extLst>
              <a:ext uri="{FF2B5EF4-FFF2-40B4-BE49-F238E27FC236}">
                <a16:creationId xmlns:a16="http://schemas.microsoft.com/office/drawing/2014/main" id="{319AB182-6F24-FB1E-74B3-CBDACD293918}"/>
              </a:ext>
            </a:extLst>
          </p:cNvPr>
          <p:cNvSpPr/>
          <p:nvPr/>
        </p:nvSpPr>
        <p:spPr>
          <a:xfrm>
            <a:off x="10409121" y="3790247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API/FHIR</a:t>
            </a:r>
          </a:p>
        </p:txBody>
      </p:sp>
      <p:sp>
        <p:nvSpPr>
          <p:cNvPr id="380" name="Flowchart: Display 379">
            <a:extLst>
              <a:ext uri="{FF2B5EF4-FFF2-40B4-BE49-F238E27FC236}">
                <a16:creationId xmlns:a16="http://schemas.microsoft.com/office/drawing/2014/main" id="{46360187-E15B-962D-6AAB-64DC3DB2EC0B}"/>
              </a:ext>
            </a:extLst>
          </p:cNvPr>
          <p:cNvSpPr/>
          <p:nvPr/>
        </p:nvSpPr>
        <p:spPr>
          <a:xfrm>
            <a:off x="9652001" y="2670389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Third-party Apps</a:t>
            </a:r>
          </a:p>
        </p:txBody>
      </p:sp>
    </p:spTree>
    <p:extLst>
      <p:ext uri="{BB962C8B-B14F-4D97-AF65-F5344CB8AC3E}">
        <p14:creationId xmlns:p14="http://schemas.microsoft.com/office/powerpoint/2010/main" val="2706873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26479"/>
            <a:ext cx="4014470" cy="731520"/>
            <a:chOff x="0" y="6126479"/>
            <a:chExt cx="4014470" cy="731520"/>
          </a:xfrm>
        </p:grpSpPr>
        <p:sp>
          <p:nvSpPr>
            <p:cNvPr id="3" name="object 3"/>
            <p:cNvSpPr/>
            <p:nvPr/>
          </p:nvSpPr>
          <p:spPr>
            <a:xfrm>
              <a:off x="0" y="6126479"/>
              <a:ext cx="4014470" cy="731520"/>
            </a:xfrm>
            <a:custGeom>
              <a:avLst/>
              <a:gdLst/>
              <a:ahLst/>
              <a:cxnLst/>
              <a:rect l="l" t="t" r="r" b="b"/>
              <a:pathLst>
                <a:path w="4014470" h="731520">
                  <a:moveTo>
                    <a:pt x="0" y="731520"/>
                  </a:moveTo>
                  <a:lnTo>
                    <a:pt x="4014470" y="731520"/>
                  </a:lnTo>
                  <a:lnTo>
                    <a:pt x="4014470" y="0"/>
                  </a:lnTo>
                  <a:lnTo>
                    <a:pt x="0" y="0"/>
                  </a:lnTo>
                  <a:lnTo>
                    <a:pt x="0" y="731520"/>
                  </a:lnTo>
                  <a:close/>
                </a:path>
              </a:pathLst>
            </a:custGeom>
            <a:solidFill>
              <a:srgbClr val="57283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268" y="6126479"/>
              <a:ext cx="740663" cy="73152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77600" y="6192011"/>
            <a:ext cx="609599" cy="60959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671254" y="6348709"/>
            <a:ext cx="1376045" cy="30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Improving</a:t>
            </a:r>
            <a:r>
              <a:rPr kumimoji="0" sz="2100" b="0" i="1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 </a:t>
            </a:r>
            <a:r>
              <a:rPr kumimoji="0" sz="2100" b="0" i="1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Hea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aramond"/>
              <a:cs typeface="Garamon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47282" y="6348709"/>
            <a:ext cx="5473065" cy="30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lth</a:t>
            </a:r>
            <a:r>
              <a:rPr kumimoji="0" sz="2100" b="0" i="1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 </a:t>
            </a:r>
            <a:r>
              <a:rPr kumimoji="0" sz="2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and</a:t>
            </a:r>
            <a:r>
              <a:rPr kumimoji="0" sz="2100" b="0" i="1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 </a:t>
            </a:r>
            <a:r>
              <a:rPr kumimoji="0" sz="2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Building</a:t>
            </a:r>
            <a:r>
              <a:rPr kumimoji="0" sz="2100" b="0" i="1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 </a:t>
            </a:r>
            <a:r>
              <a:rPr kumimoji="0" sz="2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Readiness.</a:t>
            </a:r>
            <a:r>
              <a:rPr kumimoji="0" sz="2100" b="0" i="1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 </a:t>
            </a:r>
            <a:r>
              <a:rPr kumimoji="0" sz="2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Anytime,</a:t>
            </a:r>
            <a:r>
              <a:rPr kumimoji="0" sz="2100" b="0" i="1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 </a:t>
            </a:r>
            <a:r>
              <a:rPr kumimoji="0" sz="2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Anywhere</a:t>
            </a:r>
            <a:r>
              <a:rPr kumimoji="0" sz="2100" b="0" i="1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 </a:t>
            </a:r>
            <a:r>
              <a:rPr kumimoji="0" sz="21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—</a:t>
            </a:r>
            <a:r>
              <a:rPr kumimoji="0" sz="2100" b="0" i="1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 </a:t>
            </a:r>
            <a:r>
              <a:rPr kumimoji="0" sz="2100" b="0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Garamond"/>
              </a:rPr>
              <a:t>Always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aramond"/>
              <a:cs typeface="Garamond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-2793" y="6068821"/>
            <a:ext cx="4170679" cy="787400"/>
            <a:chOff x="-2793" y="6068821"/>
            <a:chExt cx="4170679" cy="787400"/>
          </a:xfrm>
        </p:grpSpPr>
        <p:sp>
          <p:nvSpPr>
            <p:cNvPr id="23" name="object 23"/>
            <p:cNvSpPr/>
            <p:nvPr/>
          </p:nvSpPr>
          <p:spPr>
            <a:xfrm>
              <a:off x="9906" y="6081534"/>
              <a:ext cx="4004945" cy="762000"/>
            </a:xfrm>
            <a:custGeom>
              <a:avLst/>
              <a:gdLst/>
              <a:ahLst/>
              <a:cxnLst/>
              <a:rect l="l" t="t" r="r" b="b"/>
              <a:pathLst>
                <a:path w="4004945" h="762000">
                  <a:moveTo>
                    <a:pt x="0" y="761987"/>
                  </a:moveTo>
                  <a:lnTo>
                    <a:pt x="4004564" y="761987"/>
                  </a:lnTo>
                  <a:lnTo>
                    <a:pt x="4004564" y="0"/>
                  </a:lnTo>
                  <a:lnTo>
                    <a:pt x="0" y="0"/>
                  </a:lnTo>
                  <a:lnTo>
                    <a:pt x="0" y="7619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9906" y="6081521"/>
              <a:ext cx="4145279" cy="762000"/>
            </a:xfrm>
            <a:custGeom>
              <a:avLst/>
              <a:gdLst/>
              <a:ahLst/>
              <a:cxnLst/>
              <a:rect l="l" t="t" r="r" b="b"/>
              <a:pathLst>
                <a:path w="4145279" h="762000">
                  <a:moveTo>
                    <a:pt x="0" y="0"/>
                  </a:moveTo>
                  <a:lnTo>
                    <a:pt x="4145279" y="0"/>
                  </a:lnTo>
                  <a:lnTo>
                    <a:pt x="4145279" y="761999"/>
                  </a:lnTo>
                  <a:lnTo>
                    <a:pt x="0" y="76199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7488" y="345960"/>
            <a:ext cx="1589519" cy="158951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25796" y="345947"/>
            <a:ext cx="1568195" cy="154838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15628" y="345960"/>
            <a:ext cx="1769363" cy="154837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37488" y="2639567"/>
            <a:ext cx="1589531" cy="158800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39011" y="4930139"/>
            <a:ext cx="1583435" cy="1583435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4067555" y="2301239"/>
            <a:ext cx="8124825" cy="4556760"/>
          </a:xfrm>
          <a:custGeom>
            <a:avLst/>
            <a:gdLst/>
            <a:ahLst/>
            <a:cxnLst/>
            <a:rect l="l" t="t" r="r" b="b"/>
            <a:pathLst>
              <a:path w="8124825" h="4556759">
                <a:moveTo>
                  <a:pt x="8124444" y="0"/>
                </a:moveTo>
                <a:lnTo>
                  <a:pt x="0" y="0"/>
                </a:lnTo>
                <a:lnTo>
                  <a:pt x="0" y="4556760"/>
                </a:lnTo>
                <a:lnTo>
                  <a:pt x="8124444" y="4556760"/>
                </a:lnTo>
                <a:lnTo>
                  <a:pt x="8124444" y="0"/>
                </a:lnTo>
                <a:close/>
              </a:path>
            </a:pathLst>
          </a:custGeom>
          <a:solidFill>
            <a:srgbClr val="000B2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20308" y="4338581"/>
            <a:ext cx="46767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cs typeface="Franklin Gothic Medium"/>
              </a:rPr>
              <a:t>Five</a:t>
            </a:r>
            <a:r>
              <a:rPr kumimoji="0" sz="4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cs typeface="Franklin Gothic Medium"/>
              </a:rPr>
              <a:t> </a:t>
            </a: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cs typeface="Franklin Gothic Medium"/>
              </a:rPr>
              <a:t>Venture</a:t>
            </a:r>
            <a:r>
              <a:rPr kumimoji="0" sz="4800" b="0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cs typeface="Franklin Gothic Medium"/>
              </a:rPr>
              <a:t> </a:t>
            </a:r>
            <a:r>
              <a:rPr kumimoji="0" sz="4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cs typeface="Franklin Gothic Medium"/>
              </a:rPr>
              <a:t>Sites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  <a:cs typeface="Franklin Gothic Medium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61" y="761"/>
            <a:ext cx="12189460" cy="6858000"/>
            <a:chOff x="761" y="761"/>
            <a:chExt cx="12189460" cy="6858000"/>
          </a:xfrm>
        </p:grpSpPr>
        <p:sp>
          <p:nvSpPr>
            <p:cNvPr id="33" name="object 33"/>
            <p:cNvSpPr/>
            <p:nvPr/>
          </p:nvSpPr>
          <p:spPr>
            <a:xfrm>
              <a:off x="761" y="2286761"/>
              <a:ext cx="12189460" cy="0"/>
            </a:xfrm>
            <a:custGeom>
              <a:avLst/>
              <a:gdLst/>
              <a:ahLst/>
              <a:cxnLst/>
              <a:rect l="l" t="t" r="r" b="b"/>
              <a:pathLst>
                <a:path w="12189460">
                  <a:moveTo>
                    <a:pt x="12188952" y="0"/>
                  </a:moveTo>
                  <a:lnTo>
                    <a:pt x="0" y="0"/>
                  </a:lnTo>
                </a:path>
              </a:pathLst>
            </a:custGeom>
            <a:ln w="101600">
              <a:solidFill>
                <a:srgbClr val="000B2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764" y="4572761"/>
              <a:ext cx="4064635" cy="0"/>
            </a:xfrm>
            <a:custGeom>
              <a:avLst/>
              <a:gdLst/>
              <a:ahLst/>
              <a:cxnLst/>
              <a:rect l="l" t="t" r="r" b="b"/>
              <a:pathLst>
                <a:path w="4064635">
                  <a:moveTo>
                    <a:pt x="4064317" y="0"/>
                  </a:moveTo>
                  <a:lnTo>
                    <a:pt x="0" y="0"/>
                  </a:lnTo>
                </a:path>
              </a:pathLst>
            </a:custGeom>
            <a:ln w="101600">
              <a:solidFill>
                <a:srgbClr val="000B2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065270" y="761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01600">
              <a:solidFill>
                <a:srgbClr val="000B2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021573" y="761"/>
              <a:ext cx="0" cy="2240280"/>
            </a:xfrm>
            <a:custGeom>
              <a:avLst/>
              <a:gdLst/>
              <a:ahLst/>
              <a:cxnLst/>
              <a:rect l="l" t="t" r="r" b="b"/>
              <a:pathLst>
                <a:path h="2240280">
                  <a:moveTo>
                    <a:pt x="0" y="0"/>
                  </a:moveTo>
                  <a:lnTo>
                    <a:pt x="0" y="2240280"/>
                  </a:lnTo>
                </a:path>
              </a:pathLst>
            </a:custGeom>
            <a:ln w="101600">
              <a:solidFill>
                <a:srgbClr val="000B2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4747259" y="5335523"/>
              <a:ext cx="5486400" cy="0"/>
            </a:xfrm>
            <a:custGeom>
              <a:avLst/>
              <a:gdLst/>
              <a:ahLst/>
              <a:cxnLst/>
              <a:rect l="l" t="t" r="r" b="b"/>
              <a:pathLst>
                <a:path w="5486400">
                  <a:moveTo>
                    <a:pt x="0" y="0"/>
                  </a:moveTo>
                  <a:lnTo>
                    <a:pt x="548640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8337498" y="1903864"/>
            <a:ext cx="3519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83446"/>
                </a:solidFill>
                <a:latin typeface="Calibri"/>
                <a:cs typeface="Calibri"/>
              </a:rPr>
              <a:t>Naval</a:t>
            </a:r>
            <a:r>
              <a:rPr sz="1800" spc="-65" dirty="0">
                <a:solidFill>
                  <a:srgbClr val="2834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83446"/>
                </a:solidFill>
                <a:latin typeface="Calibri"/>
                <a:cs typeface="Calibri"/>
              </a:rPr>
              <a:t>Medical</a:t>
            </a:r>
            <a:r>
              <a:rPr sz="1800" spc="-30" dirty="0">
                <a:solidFill>
                  <a:srgbClr val="2834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83446"/>
                </a:solidFill>
                <a:latin typeface="Calibri"/>
                <a:cs typeface="Calibri"/>
              </a:rPr>
              <a:t>Center</a:t>
            </a:r>
            <a:r>
              <a:rPr sz="1800" spc="-45" dirty="0">
                <a:solidFill>
                  <a:srgbClr val="2834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83446"/>
                </a:solidFill>
                <a:latin typeface="Calibri"/>
                <a:cs typeface="Calibri"/>
              </a:rPr>
              <a:t>Portsmouth,</a:t>
            </a:r>
            <a:r>
              <a:rPr sz="1800" spc="-40" dirty="0">
                <a:solidFill>
                  <a:srgbClr val="283446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283446"/>
                </a:solidFill>
                <a:latin typeface="Calibri"/>
                <a:cs typeface="Calibri"/>
              </a:rPr>
              <a:t>VA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3" y="4188721"/>
            <a:ext cx="4013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Naval</a:t>
            </a:r>
            <a:r>
              <a:rPr kumimoji="0" sz="1800" b="0" i="0" u="none" strike="noStrike" kern="0" cap="none" spc="-8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Hospital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Jacksonville,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FL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73686" y="6519715"/>
            <a:ext cx="351345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Martin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Army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Community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Hospital,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Ft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Moore,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GA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507795" y="1911891"/>
            <a:ext cx="3139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96</a:t>
            </a:r>
            <a:r>
              <a:rPr kumimoji="0" sz="1800" b="0" i="0" u="none" strike="noStrike" kern="0" cap="none" spc="0" normalizeH="0" baseline="25462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th</a:t>
            </a:r>
            <a:r>
              <a:rPr kumimoji="0" sz="1800" b="0" i="0" u="none" strike="noStrike" kern="0" cap="none" spc="157" normalizeH="0" baseline="25462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Medical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Group,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Eglin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AFB,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FL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879" y="1923826"/>
            <a:ext cx="38957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88</a:t>
            </a:r>
            <a:r>
              <a:rPr kumimoji="0" sz="1575" b="0" i="0" u="none" strike="noStrike" kern="0" cap="none" spc="0" normalizeH="0" baseline="26455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th</a:t>
            </a:r>
            <a:r>
              <a:rPr kumimoji="0" sz="1575" b="0" i="0" u="none" strike="noStrike" kern="0" cap="none" spc="157" normalizeH="0" baseline="26455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Medical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Group,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Wright-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Patterson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AFB,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Calibri"/>
                <a:cs typeface="Calibri"/>
              </a:rPr>
              <a:t>OH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lowchart: Off-page Connector 142">
            <a:extLst>
              <a:ext uri="{FF2B5EF4-FFF2-40B4-BE49-F238E27FC236}">
                <a16:creationId xmlns:a16="http://schemas.microsoft.com/office/drawing/2014/main" id="{6FAC8AD9-3362-192C-534D-4ECA40ACC7A5}"/>
              </a:ext>
            </a:extLst>
          </p:cNvPr>
          <p:cNvSpPr/>
          <p:nvPr/>
        </p:nvSpPr>
        <p:spPr>
          <a:xfrm>
            <a:off x="2758742" y="2284096"/>
            <a:ext cx="1261984" cy="874413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Easily accessible integrated Care</a:t>
            </a: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1068BE40-CDC4-F896-247D-15D5906E717F}"/>
              </a:ext>
            </a:extLst>
          </p:cNvPr>
          <p:cNvSpPr/>
          <p:nvPr/>
        </p:nvSpPr>
        <p:spPr>
          <a:xfrm rot="16200000">
            <a:off x="3633446" y="2576456"/>
            <a:ext cx="1778403" cy="42240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10FBF08D-3C71-0E6A-6BC2-E581C0F2356D}"/>
              </a:ext>
            </a:extLst>
          </p:cNvPr>
          <p:cNvSpPr/>
          <p:nvPr/>
        </p:nvSpPr>
        <p:spPr>
          <a:xfrm rot="12804260">
            <a:off x="3564508" y="3273725"/>
            <a:ext cx="1105429" cy="4120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0E8C2135-48C5-2BCF-A250-59649DC3D8FB}"/>
              </a:ext>
            </a:extLst>
          </p:cNvPr>
          <p:cNvSpPr/>
          <p:nvPr/>
        </p:nvSpPr>
        <p:spPr>
          <a:xfrm rot="12332089">
            <a:off x="5893047" y="853636"/>
            <a:ext cx="1500440" cy="4120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17" name="Flowchart: Display 316">
            <a:extLst>
              <a:ext uri="{FF2B5EF4-FFF2-40B4-BE49-F238E27FC236}">
                <a16:creationId xmlns:a16="http://schemas.microsoft.com/office/drawing/2014/main" id="{930C669D-1429-5E97-4259-126733169B1C}"/>
              </a:ext>
            </a:extLst>
          </p:cNvPr>
          <p:cNvSpPr/>
          <p:nvPr/>
        </p:nvSpPr>
        <p:spPr>
          <a:xfrm>
            <a:off x="9144001" y="2110459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Machine Learning</a:t>
            </a: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94D0EDD2-C4CF-307E-92AA-EABDDA75E344}"/>
              </a:ext>
            </a:extLst>
          </p:cNvPr>
          <p:cNvSpPr/>
          <p:nvPr/>
        </p:nvSpPr>
        <p:spPr>
          <a:xfrm rot="1781594">
            <a:off x="6874843" y="1617985"/>
            <a:ext cx="2500592" cy="4120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16" name="Flowchart: Display 315">
            <a:extLst>
              <a:ext uri="{FF2B5EF4-FFF2-40B4-BE49-F238E27FC236}">
                <a16:creationId xmlns:a16="http://schemas.microsoft.com/office/drawing/2014/main" id="{12240469-FF8D-75EB-4701-354AE5873E74}"/>
              </a:ext>
            </a:extLst>
          </p:cNvPr>
          <p:cNvSpPr/>
          <p:nvPr/>
        </p:nvSpPr>
        <p:spPr>
          <a:xfrm>
            <a:off x="8737601" y="1550530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Artificial Intelligence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881426D2-3DA5-4426-79A1-00742802C115}"/>
              </a:ext>
            </a:extLst>
          </p:cNvPr>
          <p:cNvSpPr/>
          <p:nvPr/>
        </p:nvSpPr>
        <p:spPr>
          <a:xfrm rot="1551914">
            <a:off x="6716181" y="1170621"/>
            <a:ext cx="2237994" cy="4120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8721D8-B6D2-4B88-7839-2190B1C9C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31509-EBEE-4E38-BC2E-79E44D02F53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3446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83446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F7669-DC7C-CE2D-0C2C-F8C636BB2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399" r="11885"/>
          <a:stretch/>
        </p:blipFill>
        <p:spPr>
          <a:xfrm>
            <a:off x="1999039" y="368207"/>
            <a:ext cx="1131835" cy="1136677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AFDEC75-B8F7-3A38-F802-6DCF27E9E45C}"/>
              </a:ext>
            </a:extLst>
          </p:cNvPr>
          <p:cNvCxnSpPr>
            <a:cxnSpLocks/>
            <a:stCxn id="58" idx="2"/>
            <a:endCxn id="107" idx="0"/>
          </p:cNvCxnSpPr>
          <p:nvPr/>
        </p:nvCxnSpPr>
        <p:spPr>
          <a:xfrm rot="5400000">
            <a:off x="4355508" y="800979"/>
            <a:ext cx="372969" cy="8319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BEB5B73-6F1F-2D2E-EF16-5955F307AC8D}"/>
              </a:ext>
            </a:extLst>
          </p:cNvPr>
          <p:cNvSpPr txBox="1"/>
          <p:nvPr/>
        </p:nvSpPr>
        <p:spPr>
          <a:xfrm>
            <a:off x="3815728" y="896469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Wellness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324D7-5771-D2BD-82F2-423E8B6EF7F0}"/>
              </a:ext>
            </a:extLst>
          </p:cNvPr>
          <p:cNvSpPr txBox="1"/>
          <p:nvPr/>
        </p:nvSpPr>
        <p:spPr>
          <a:xfrm>
            <a:off x="5046701" y="888876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Access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F3286EDB-B405-BD80-6556-F7A468AB8BBE}"/>
              </a:ext>
            </a:extLst>
          </p:cNvPr>
          <p:cNvCxnSpPr>
            <a:cxnSpLocks/>
            <a:stCxn id="58" idx="2"/>
            <a:endCxn id="74" idx="0"/>
          </p:cNvCxnSpPr>
          <p:nvPr/>
        </p:nvCxnSpPr>
        <p:spPr>
          <a:xfrm rot="16200000" flipH="1">
            <a:off x="5225959" y="762467"/>
            <a:ext cx="322343" cy="858336"/>
          </a:xfrm>
          <a:prstGeom prst="bentConnector3">
            <a:avLst>
              <a:gd name="adj1" fmla="val 5411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23B40C-3DFB-5D5A-4E86-FA15ED92BE07}"/>
              </a:ext>
            </a:extLst>
          </p:cNvPr>
          <p:cNvSpPr txBox="1"/>
          <p:nvPr/>
        </p:nvSpPr>
        <p:spPr>
          <a:xfrm>
            <a:off x="1772491" y="1421348"/>
            <a:ext cx="1754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9.5M Beneficiaries</a:t>
            </a:r>
          </a:p>
        </p:txBody>
      </p:sp>
      <p:sp>
        <p:nvSpPr>
          <p:cNvPr id="58" name="Flowchart: Decision 57">
            <a:extLst>
              <a:ext uri="{FF2B5EF4-FFF2-40B4-BE49-F238E27FC236}">
                <a16:creationId xmlns:a16="http://schemas.microsoft.com/office/drawing/2014/main" id="{ADAEF879-4282-B803-39D4-3F46BB841525}"/>
              </a:ext>
            </a:extLst>
          </p:cNvPr>
          <p:cNvSpPr/>
          <p:nvPr/>
        </p:nvSpPr>
        <p:spPr>
          <a:xfrm>
            <a:off x="4043561" y="542784"/>
            <a:ext cx="1828800" cy="48768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How can I help you?</a:t>
            </a:r>
          </a:p>
        </p:txBody>
      </p:sp>
      <p:sp>
        <p:nvSpPr>
          <p:cNvPr id="74" name="Flowchart: Decision 73">
            <a:extLst>
              <a:ext uri="{FF2B5EF4-FFF2-40B4-BE49-F238E27FC236}">
                <a16:creationId xmlns:a16="http://schemas.microsoft.com/office/drawing/2014/main" id="{6133F6FC-3476-5637-301D-6BCB4C365006}"/>
              </a:ext>
            </a:extLst>
          </p:cNvPr>
          <p:cNvSpPr/>
          <p:nvPr/>
        </p:nvSpPr>
        <p:spPr>
          <a:xfrm>
            <a:off x="4901897" y="1352807"/>
            <a:ext cx="1828800" cy="48768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Where do you get care?</a:t>
            </a:r>
          </a:p>
        </p:txBody>
      </p: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A6D19FD6-CC73-0ADA-54A8-A46E18E7EA11}"/>
              </a:ext>
            </a:extLst>
          </p:cNvPr>
          <p:cNvCxnSpPr>
            <a:cxnSpLocks/>
            <a:stCxn id="76" idx="1"/>
            <a:endCxn id="143" idx="0"/>
          </p:cNvCxnSpPr>
          <p:nvPr/>
        </p:nvCxnSpPr>
        <p:spPr>
          <a:xfrm rot="10800000" flipV="1">
            <a:off x="3389735" y="1947264"/>
            <a:ext cx="2417821" cy="33683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927F1D98-A475-6592-CB17-86B4F23749A2}"/>
              </a:ext>
            </a:extLst>
          </p:cNvPr>
          <p:cNvCxnSpPr>
            <a:cxnSpLocks/>
            <a:endCxn id="89" idx="0"/>
          </p:cNvCxnSpPr>
          <p:nvPr/>
        </p:nvCxnSpPr>
        <p:spPr>
          <a:xfrm rot="16200000" flipH="1">
            <a:off x="6335908" y="1247430"/>
            <a:ext cx="629920" cy="16691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lowchart: Decision 88">
            <a:extLst>
              <a:ext uri="{FF2B5EF4-FFF2-40B4-BE49-F238E27FC236}">
                <a16:creationId xmlns:a16="http://schemas.microsoft.com/office/drawing/2014/main" id="{9D6A468A-14AA-FC21-4B9B-8D0FA51081C5}"/>
              </a:ext>
            </a:extLst>
          </p:cNvPr>
          <p:cNvSpPr/>
          <p:nvPr/>
        </p:nvSpPr>
        <p:spPr>
          <a:xfrm>
            <a:off x="6571039" y="2396960"/>
            <a:ext cx="1828800" cy="48768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What do you need?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20104B5-3AC5-0806-6224-13110CC83C48}"/>
              </a:ext>
            </a:extLst>
          </p:cNvPr>
          <p:cNvSpPr txBox="1"/>
          <p:nvPr/>
        </p:nvSpPr>
        <p:spPr>
          <a:xfrm>
            <a:off x="7401709" y="2811115"/>
            <a:ext cx="1343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To Be Seen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142CB89-D8C4-AA09-918E-B8539E6A0883}"/>
              </a:ext>
            </a:extLst>
          </p:cNvPr>
          <p:cNvSpPr txBox="1"/>
          <p:nvPr/>
        </p:nvSpPr>
        <p:spPr>
          <a:xfrm>
            <a:off x="6339587" y="2806368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Information</a:t>
            </a:r>
          </a:p>
        </p:txBody>
      </p: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48BBE9BB-9A58-F9B1-0FC9-59E63F242958}"/>
              </a:ext>
            </a:extLst>
          </p:cNvPr>
          <p:cNvCxnSpPr>
            <a:cxnSpLocks/>
            <a:stCxn id="89" idx="2"/>
            <a:endCxn id="154" idx="0"/>
          </p:cNvCxnSpPr>
          <p:nvPr/>
        </p:nvCxnSpPr>
        <p:spPr>
          <a:xfrm rot="5400000">
            <a:off x="6669123" y="2491916"/>
            <a:ext cx="423592" cy="120904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CA2970F8-7AB0-7D83-BA2F-190E2DFC974A}"/>
              </a:ext>
            </a:extLst>
          </p:cNvPr>
          <p:cNvCxnSpPr>
            <a:cxnSpLocks/>
            <a:stCxn id="89" idx="2"/>
            <a:endCxn id="150" idx="0"/>
          </p:cNvCxnSpPr>
          <p:nvPr/>
        </p:nvCxnSpPr>
        <p:spPr>
          <a:xfrm rot="16200000" flipH="1">
            <a:off x="7778386" y="2591693"/>
            <a:ext cx="430108" cy="10160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lowchart: Off-page Connector 106">
            <a:extLst>
              <a:ext uri="{FF2B5EF4-FFF2-40B4-BE49-F238E27FC236}">
                <a16:creationId xmlns:a16="http://schemas.microsoft.com/office/drawing/2014/main" id="{EE0CC620-4EA0-B76A-DD96-5F95E558A014}"/>
              </a:ext>
            </a:extLst>
          </p:cNvPr>
          <p:cNvSpPr/>
          <p:nvPr/>
        </p:nvSpPr>
        <p:spPr>
          <a:xfrm>
            <a:off x="3531875" y="1403433"/>
            <a:ext cx="1188294" cy="47776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Automated Resources</a:t>
            </a:r>
          </a:p>
        </p:txBody>
      </p:sp>
      <p:sp>
        <p:nvSpPr>
          <p:cNvPr id="150" name="Flowchart: Decision 149">
            <a:extLst>
              <a:ext uri="{FF2B5EF4-FFF2-40B4-BE49-F238E27FC236}">
                <a16:creationId xmlns:a16="http://schemas.microsoft.com/office/drawing/2014/main" id="{8E9E5462-EC4B-DD9A-CD0E-C2BB49D3A28E}"/>
              </a:ext>
            </a:extLst>
          </p:cNvPr>
          <p:cNvSpPr/>
          <p:nvPr/>
        </p:nvSpPr>
        <p:spPr>
          <a:xfrm>
            <a:off x="7587039" y="3314748"/>
            <a:ext cx="1828800" cy="48768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When do you want it?</a:t>
            </a:r>
          </a:p>
        </p:txBody>
      </p:sp>
      <p:sp>
        <p:nvSpPr>
          <p:cNvPr id="152" name="Flowchart: Terminator 151">
            <a:extLst>
              <a:ext uri="{FF2B5EF4-FFF2-40B4-BE49-F238E27FC236}">
                <a16:creationId xmlns:a16="http://schemas.microsoft.com/office/drawing/2014/main" id="{E62F8D59-C4D6-C32D-C594-28B59F07FE2B}"/>
              </a:ext>
            </a:extLst>
          </p:cNvPr>
          <p:cNvSpPr/>
          <p:nvPr/>
        </p:nvSpPr>
        <p:spPr>
          <a:xfrm>
            <a:off x="5097839" y="3514559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Self Care</a:t>
            </a: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0BDC2898-42E9-0993-2BFB-82D176DAD6B3}"/>
              </a:ext>
            </a:extLst>
          </p:cNvPr>
          <p:cNvSpPr/>
          <p:nvPr/>
        </p:nvSpPr>
        <p:spPr>
          <a:xfrm>
            <a:off x="6215439" y="3308232"/>
            <a:ext cx="121920" cy="121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87540E8A-46EE-CF90-8E0C-BF777904D91E}"/>
              </a:ext>
            </a:extLst>
          </p:cNvPr>
          <p:cNvCxnSpPr>
            <a:cxnSpLocks/>
            <a:stCxn id="154" idx="4"/>
            <a:endCxn id="152" idx="3"/>
          </p:cNvCxnSpPr>
          <p:nvPr/>
        </p:nvCxnSpPr>
        <p:spPr>
          <a:xfrm rot="5400000">
            <a:off x="6068955" y="3429033"/>
            <a:ext cx="206327" cy="20856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Flowchart: Terminator 164">
            <a:extLst>
              <a:ext uri="{FF2B5EF4-FFF2-40B4-BE49-F238E27FC236}">
                <a16:creationId xmlns:a16="http://schemas.microsoft.com/office/drawing/2014/main" id="{61E1DA27-850E-68D2-47D4-0DAE997C986F}"/>
              </a:ext>
            </a:extLst>
          </p:cNvPr>
          <p:cNvSpPr/>
          <p:nvPr/>
        </p:nvSpPr>
        <p:spPr>
          <a:xfrm>
            <a:off x="5097502" y="3814404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Reminders</a:t>
            </a:r>
          </a:p>
        </p:txBody>
      </p:sp>
      <p:sp>
        <p:nvSpPr>
          <p:cNvPr id="166" name="Flowchart: Terminator 165">
            <a:extLst>
              <a:ext uri="{FF2B5EF4-FFF2-40B4-BE49-F238E27FC236}">
                <a16:creationId xmlns:a16="http://schemas.microsoft.com/office/drawing/2014/main" id="{D86A859E-6A6E-A4DC-A386-2968F80FE8FD}"/>
              </a:ext>
            </a:extLst>
          </p:cNvPr>
          <p:cNvSpPr/>
          <p:nvPr/>
        </p:nvSpPr>
        <p:spPr>
          <a:xfrm>
            <a:off x="5097502" y="4114249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Navigation</a:t>
            </a:r>
          </a:p>
        </p:txBody>
      </p:sp>
      <p:sp>
        <p:nvSpPr>
          <p:cNvPr id="167" name="Flowchart: Terminator 166">
            <a:extLst>
              <a:ext uri="{FF2B5EF4-FFF2-40B4-BE49-F238E27FC236}">
                <a16:creationId xmlns:a16="http://schemas.microsoft.com/office/drawing/2014/main" id="{F67CB128-0615-917E-C5D5-75E9AEEE8160}"/>
              </a:ext>
            </a:extLst>
          </p:cNvPr>
          <p:cNvSpPr/>
          <p:nvPr/>
        </p:nvSpPr>
        <p:spPr>
          <a:xfrm>
            <a:off x="5097502" y="4421816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Med Record</a:t>
            </a:r>
          </a:p>
        </p:txBody>
      </p:sp>
      <p:sp>
        <p:nvSpPr>
          <p:cNvPr id="168" name="Flowchart: Terminator 167">
            <a:extLst>
              <a:ext uri="{FF2B5EF4-FFF2-40B4-BE49-F238E27FC236}">
                <a16:creationId xmlns:a16="http://schemas.microsoft.com/office/drawing/2014/main" id="{D565371F-F2B6-B598-BE65-6C709D9A2FC5}"/>
              </a:ext>
            </a:extLst>
          </p:cNvPr>
          <p:cNvSpPr/>
          <p:nvPr/>
        </p:nvSpPr>
        <p:spPr>
          <a:xfrm>
            <a:off x="4043562" y="4253979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Test Results</a:t>
            </a:r>
          </a:p>
        </p:txBody>
      </p:sp>
      <p:sp>
        <p:nvSpPr>
          <p:cNvPr id="169" name="Flowchart: Terminator 168">
            <a:extLst>
              <a:ext uri="{FF2B5EF4-FFF2-40B4-BE49-F238E27FC236}">
                <a16:creationId xmlns:a16="http://schemas.microsoft.com/office/drawing/2014/main" id="{F59CF795-6E71-CC9F-7AF6-EAE54659C351}"/>
              </a:ext>
            </a:extLst>
          </p:cNvPr>
          <p:cNvSpPr/>
          <p:nvPr/>
        </p:nvSpPr>
        <p:spPr>
          <a:xfrm>
            <a:off x="4043562" y="4595211"/>
            <a:ext cx="969997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Medications</a:t>
            </a:r>
          </a:p>
        </p:txBody>
      </p:sp>
      <p:cxnSp>
        <p:nvCxnSpPr>
          <p:cNvPr id="171" name="Connector: Elbow 170">
            <a:extLst>
              <a:ext uri="{FF2B5EF4-FFF2-40B4-BE49-F238E27FC236}">
                <a16:creationId xmlns:a16="http://schemas.microsoft.com/office/drawing/2014/main" id="{2C67AC58-0FCA-3A65-6AB3-F46EE063D1F4}"/>
              </a:ext>
            </a:extLst>
          </p:cNvPr>
          <p:cNvCxnSpPr>
            <a:stCxn id="167" idx="1"/>
            <a:endCxn id="168" idx="3"/>
          </p:cNvCxnSpPr>
          <p:nvPr/>
        </p:nvCxnSpPr>
        <p:spPr>
          <a:xfrm rot="10800000">
            <a:off x="5013561" y="4375899"/>
            <a:ext cx="83943" cy="16783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or: Elbow 171">
            <a:extLst>
              <a:ext uri="{FF2B5EF4-FFF2-40B4-BE49-F238E27FC236}">
                <a16:creationId xmlns:a16="http://schemas.microsoft.com/office/drawing/2014/main" id="{7DFEDC6C-F028-CC0F-E0C2-47579976E910}"/>
              </a:ext>
            </a:extLst>
          </p:cNvPr>
          <p:cNvCxnSpPr>
            <a:cxnSpLocks/>
            <a:stCxn id="169" idx="3"/>
            <a:endCxn id="167" idx="1"/>
          </p:cNvCxnSpPr>
          <p:nvPr/>
        </p:nvCxnSpPr>
        <p:spPr>
          <a:xfrm flipV="1">
            <a:off x="5013559" y="4543736"/>
            <a:ext cx="83943" cy="17339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or: Elbow 174">
            <a:extLst>
              <a:ext uri="{FF2B5EF4-FFF2-40B4-BE49-F238E27FC236}">
                <a16:creationId xmlns:a16="http://schemas.microsoft.com/office/drawing/2014/main" id="{51776880-02C3-BA5A-E516-F6DEA50A0175}"/>
              </a:ext>
            </a:extLst>
          </p:cNvPr>
          <p:cNvCxnSpPr>
            <a:cxnSpLocks/>
            <a:stCxn id="154" idx="4"/>
            <a:endCxn id="165" idx="3"/>
          </p:cNvCxnSpPr>
          <p:nvPr/>
        </p:nvCxnSpPr>
        <p:spPr>
          <a:xfrm rot="5400000">
            <a:off x="5918865" y="3578789"/>
            <a:ext cx="506172" cy="2089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or: Elbow 177">
            <a:extLst>
              <a:ext uri="{FF2B5EF4-FFF2-40B4-BE49-F238E27FC236}">
                <a16:creationId xmlns:a16="http://schemas.microsoft.com/office/drawing/2014/main" id="{5312E54D-63F5-E00B-3C25-9DF70AEEEFEB}"/>
              </a:ext>
            </a:extLst>
          </p:cNvPr>
          <p:cNvCxnSpPr>
            <a:cxnSpLocks/>
            <a:stCxn id="154" idx="4"/>
            <a:endCxn id="166" idx="3"/>
          </p:cNvCxnSpPr>
          <p:nvPr/>
        </p:nvCxnSpPr>
        <p:spPr>
          <a:xfrm rot="5400000">
            <a:off x="5768942" y="3728711"/>
            <a:ext cx="806017" cy="2089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or: Elbow 180">
            <a:extLst>
              <a:ext uri="{FF2B5EF4-FFF2-40B4-BE49-F238E27FC236}">
                <a16:creationId xmlns:a16="http://schemas.microsoft.com/office/drawing/2014/main" id="{3CD95240-D6F5-A345-8E42-8BBF5F56AB68}"/>
              </a:ext>
            </a:extLst>
          </p:cNvPr>
          <p:cNvCxnSpPr>
            <a:cxnSpLocks/>
            <a:stCxn id="154" idx="4"/>
            <a:endCxn id="167" idx="3"/>
          </p:cNvCxnSpPr>
          <p:nvPr/>
        </p:nvCxnSpPr>
        <p:spPr>
          <a:xfrm rot="5400000">
            <a:off x="5615157" y="3882495"/>
            <a:ext cx="1113584" cy="2089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979A62F6-21D3-3EC0-7B71-1064C8CB3FF0}"/>
              </a:ext>
            </a:extLst>
          </p:cNvPr>
          <p:cNvSpPr txBox="1"/>
          <p:nvPr/>
        </p:nvSpPr>
        <p:spPr>
          <a:xfrm>
            <a:off x="7485439" y="4090405"/>
            <a:ext cx="96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4-24 hrs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9C54CB0-4DE3-6245-A4CC-3F026325A59B}"/>
              </a:ext>
            </a:extLst>
          </p:cNvPr>
          <p:cNvSpPr txBox="1"/>
          <p:nvPr/>
        </p:nvSpPr>
        <p:spPr>
          <a:xfrm>
            <a:off x="6571039" y="4090406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&lt;4 hrs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8D01634-5CFC-7FFB-5706-D38AF43AEE0D}"/>
              </a:ext>
            </a:extLst>
          </p:cNvPr>
          <p:cNvSpPr txBox="1"/>
          <p:nvPr/>
        </p:nvSpPr>
        <p:spPr>
          <a:xfrm>
            <a:off x="8501439" y="4090405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24-48 hrs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938DCFBE-8DE0-A6BB-63FE-587ABD70FFFE}"/>
              </a:ext>
            </a:extLst>
          </p:cNvPr>
          <p:cNvSpPr txBox="1"/>
          <p:nvPr/>
        </p:nvSpPr>
        <p:spPr>
          <a:xfrm>
            <a:off x="9415839" y="4090405"/>
            <a:ext cx="92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&gt;48 hrs</a:t>
            </a:r>
          </a:p>
        </p:txBody>
      </p:sp>
      <p:sp>
        <p:nvSpPr>
          <p:cNvPr id="195" name="Flowchart: Terminator 194">
            <a:extLst>
              <a:ext uri="{FF2B5EF4-FFF2-40B4-BE49-F238E27FC236}">
                <a16:creationId xmlns:a16="http://schemas.microsoft.com/office/drawing/2014/main" id="{15AAFD8E-C07A-FC32-EAC1-86A60B43EF90}"/>
              </a:ext>
            </a:extLst>
          </p:cNvPr>
          <p:cNvSpPr/>
          <p:nvPr/>
        </p:nvSpPr>
        <p:spPr>
          <a:xfrm>
            <a:off x="6672639" y="4630935"/>
            <a:ext cx="1219200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Virtual</a:t>
            </a:r>
          </a:p>
        </p:txBody>
      </p:sp>
      <p:sp>
        <p:nvSpPr>
          <p:cNvPr id="196" name="Flowchart: Terminator 195">
            <a:extLst>
              <a:ext uri="{FF2B5EF4-FFF2-40B4-BE49-F238E27FC236}">
                <a16:creationId xmlns:a16="http://schemas.microsoft.com/office/drawing/2014/main" id="{5CA623FB-8449-4FB0-E72E-2BABFFCFE14B}"/>
              </a:ext>
            </a:extLst>
          </p:cNvPr>
          <p:cNvSpPr/>
          <p:nvPr/>
        </p:nvSpPr>
        <p:spPr>
          <a:xfrm>
            <a:off x="7948988" y="4630935"/>
            <a:ext cx="1219200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In-Person</a:t>
            </a:r>
          </a:p>
        </p:txBody>
      </p:sp>
      <p:sp>
        <p:nvSpPr>
          <p:cNvPr id="197" name="Flowchart: Terminator 196">
            <a:extLst>
              <a:ext uri="{FF2B5EF4-FFF2-40B4-BE49-F238E27FC236}">
                <a16:creationId xmlns:a16="http://schemas.microsoft.com/office/drawing/2014/main" id="{D1DF9F8F-060F-76FF-69D6-A02196417E62}"/>
              </a:ext>
            </a:extLst>
          </p:cNvPr>
          <p:cNvSpPr/>
          <p:nvPr/>
        </p:nvSpPr>
        <p:spPr>
          <a:xfrm>
            <a:off x="9225339" y="4630935"/>
            <a:ext cx="1219200" cy="2438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Asynchronous</a:t>
            </a:r>
          </a:p>
        </p:txBody>
      </p:sp>
      <p:cxnSp>
        <p:nvCxnSpPr>
          <p:cNvPr id="221" name="Connector: Elbow 220">
            <a:extLst>
              <a:ext uri="{FF2B5EF4-FFF2-40B4-BE49-F238E27FC236}">
                <a16:creationId xmlns:a16="http://schemas.microsoft.com/office/drawing/2014/main" id="{564C3ADB-766E-6D33-E6E5-C203740A62C3}"/>
              </a:ext>
            </a:extLst>
          </p:cNvPr>
          <p:cNvCxnSpPr>
            <a:cxnSpLocks/>
            <a:stCxn id="192" idx="0"/>
            <a:endCxn id="150" idx="2"/>
          </p:cNvCxnSpPr>
          <p:nvPr/>
        </p:nvCxnSpPr>
        <p:spPr>
          <a:xfrm rot="5400000" flipH="1" flipV="1">
            <a:off x="7671650" y="3260617"/>
            <a:ext cx="287978" cy="13716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nector: Elbow 223">
            <a:extLst>
              <a:ext uri="{FF2B5EF4-FFF2-40B4-BE49-F238E27FC236}">
                <a16:creationId xmlns:a16="http://schemas.microsoft.com/office/drawing/2014/main" id="{DE90208F-F12E-C2AE-6BE6-5EC3DF2D25AA}"/>
              </a:ext>
            </a:extLst>
          </p:cNvPr>
          <p:cNvCxnSpPr>
            <a:cxnSpLocks/>
            <a:stCxn id="191" idx="0"/>
            <a:endCxn id="150" idx="2"/>
          </p:cNvCxnSpPr>
          <p:nvPr/>
        </p:nvCxnSpPr>
        <p:spPr>
          <a:xfrm rot="5400000" flipH="1" flipV="1">
            <a:off x="8091950" y="3680917"/>
            <a:ext cx="287977" cy="53100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nector: Elbow 228">
            <a:extLst>
              <a:ext uri="{FF2B5EF4-FFF2-40B4-BE49-F238E27FC236}">
                <a16:creationId xmlns:a16="http://schemas.microsoft.com/office/drawing/2014/main" id="{BB876BCC-3DDD-2BF4-9576-E89576802DFD}"/>
              </a:ext>
            </a:extLst>
          </p:cNvPr>
          <p:cNvCxnSpPr>
            <a:cxnSpLocks/>
            <a:stCxn id="193" idx="0"/>
            <a:endCxn id="150" idx="2"/>
          </p:cNvCxnSpPr>
          <p:nvPr/>
        </p:nvCxnSpPr>
        <p:spPr>
          <a:xfrm rot="16200000" flipV="1">
            <a:off x="8636851" y="3667017"/>
            <a:ext cx="287977" cy="5588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or: Elbow 231">
            <a:extLst>
              <a:ext uri="{FF2B5EF4-FFF2-40B4-BE49-F238E27FC236}">
                <a16:creationId xmlns:a16="http://schemas.microsoft.com/office/drawing/2014/main" id="{06FFB829-261A-8E97-BA76-1729063E8A8D}"/>
              </a:ext>
            </a:extLst>
          </p:cNvPr>
          <p:cNvCxnSpPr>
            <a:cxnSpLocks/>
            <a:stCxn id="194" idx="0"/>
            <a:endCxn id="150" idx="2"/>
          </p:cNvCxnSpPr>
          <p:nvPr/>
        </p:nvCxnSpPr>
        <p:spPr>
          <a:xfrm rot="16200000" flipV="1">
            <a:off x="9045791" y="3258077"/>
            <a:ext cx="287977" cy="13766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8E77B8DD-12DF-068F-41E4-5366D6A1EFEF}"/>
              </a:ext>
            </a:extLst>
          </p:cNvPr>
          <p:cNvCxnSpPr>
            <a:stCxn id="192" idx="2"/>
            <a:endCxn id="195" idx="0"/>
          </p:cNvCxnSpPr>
          <p:nvPr/>
        </p:nvCxnSpPr>
        <p:spPr>
          <a:xfrm>
            <a:off x="7129839" y="4398183"/>
            <a:ext cx="152400" cy="232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6DF48A9C-3427-424B-8A7E-57F128C85857}"/>
              </a:ext>
            </a:extLst>
          </p:cNvPr>
          <p:cNvCxnSpPr>
            <a:cxnSpLocks/>
            <a:stCxn id="192" idx="2"/>
            <a:endCxn id="196" idx="0"/>
          </p:cNvCxnSpPr>
          <p:nvPr/>
        </p:nvCxnSpPr>
        <p:spPr>
          <a:xfrm>
            <a:off x="7129839" y="4398183"/>
            <a:ext cx="1428749" cy="232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69233E9-B615-E67D-F793-264C62D7F74A}"/>
              </a:ext>
            </a:extLst>
          </p:cNvPr>
          <p:cNvCxnSpPr>
            <a:cxnSpLocks/>
            <a:stCxn id="191" idx="2"/>
            <a:endCxn id="195" idx="0"/>
          </p:cNvCxnSpPr>
          <p:nvPr/>
        </p:nvCxnSpPr>
        <p:spPr>
          <a:xfrm flipH="1">
            <a:off x="7282239" y="4398182"/>
            <a:ext cx="688199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7375135D-C593-C617-5C86-125E308CEB90}"/>
              </a:ext>
            </a:extLst>
          </p:cNvPr>
          <p:cNvCxnSpPr>
            <a:cxnSpLocks/>
            <a:stCxn id="191" idx="2"/>
            <a:endCxn id="196" idx="0"/>
          </p:cNvCxnSpPr>
          <p:nvPr/>
        </p:nvCxnSpPr>
        <p:spPr>
          <a:xfrm>
            <a:off x="7970438" y="4398182"/>
            <a:ext cx="588150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BE391CCA-759F-6AF3-59CD-92455F35DBA6}"/>
              </a:ext>
            </a:extLst>
          </p:cNvPr>
          <p:cNvCxnSpPr>
            <a:cxnSpLocks/>
            <a:stCxn id="193" idx="2"/>
            <a:endCxn id="197" idx="0"/>
          </p:cNvCxnSpPr>
          <p:nvPr/>
        </p:nvCxnSpPr>
        <p:spPr>
          <a:xfrm>
            <a:off x="9060239" y="4398182"/>
            <a:ext cx="774700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5BF7D6E2-445E-7AF7-5F86-7075ABCE46E9}"/>
              </a:ext>
            </a:extLst>
          </p:cNvPr>
          <p:cNvCxnSpPr>
            <a:cxnSpLocks/>
            <a:stCxn id="193" idx="2"/>
            <a:endCxn id="196" idx="0"/>
          </p:cNvCxnSpPr>
          <p:nvPr/>
        </p:nvCxnSpPr>
        <p:spPr>
          <a:xfrm flipH="1">
            <a:off x="8558588" y="4398182"/>
            <a:ext cx="501651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AEF81F37-1A13-CF66-1CDF-A5304B312F02}"/>
              </a:ext>
            </a:extLst>
          </p:cNvPr>
          <p:cNvCxnSpPr>
            <a:cxnSpLocks/>
            <a:stCxn id="194" idx="2"/>
            <a:endCxn id="197" idx="0"/>
          </p:cNvCxnSpPr>
          <p:nvPr/>
        </p:nvCxnSpPr>
        <p:spPr>
          <a:xfrm flipH="1">
            <a:off x="9834939" y="4398182"/>
            <a:ext cx="43180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CC945001-61D3-EB94-F281-6B448DA0A9A5}"/>
              </a:ext>
            </a:extLst>
          </p:cNvPr>
          <p:cNvCxnSpPr>
            <a:cxnSpLocks/>
            <a:stCxn id="194" idx="2"/>
            <a:endCxn id="196" idx="0"/>
          </p:cNvCxnSpPr>
          <p:nvPr/>
        </p:nvCxnSpPr>
        <p:spPr>
          <a:xfrm flipH="1">
            <a:off x="8558588" y="4398182"/>
            <a:ext cx="1319531" cy="2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102CD5A2-1E24-FF30-F195-6F8F25571D30}"/>
              </a:ext>
            </a:extLst>
          </p:cNvPr>
          <p:cNvGrpSpPr/>
          <p:nvPr/>
        </p:nvGrpSpPr>
        <p:grpSpPr>
          <a:xfrm>
            <a:off x="7326052" y="5056300"/>
            <a:ext cx="2462757" cy="670560"/>
            <a:chOff x="-149672" y="1240344"/>
            <a:chExt cx="1847068" cy="502920"/>
          </a:xfrm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1189179-DB4A-196F-B2C3-672D9C891E79}"/>
                </a:ext>
              </a:extLst>
            </p:cNvPr>
            <p:cNvSpPr/>
            <p:nvPr/>
          </p:nvSpPr>
          <p:spPr>
            <a:xfrm>
              <a:off x="-149672" y="1240344"/>
              <a:ext cx="1847068" cy="5029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70FBF94E-4F37-3D4C-405D-BAF60DDCF28E}"/>
                </a:ext>
              </a:extLst>
            </p:cNvPr>
            <p:cNvGrpSpPr/>
            <p:nvPr/>
          </p:nvGrpSpPr>
          <p:grpSpPr>
            <a:xfrm>
              <a:off x="470612" y="1429171"/>
              <a:ext cx="947056" cy="289056"/>
              <a:chOff x="485882" y="1744740"/>
              <a:chExt cx="947056" cy="289056"/>
            </a:xfrm>
          </p:grpSpPr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6988EBA9-3C95-C7AB-EE14-1879CD10AE42}"/>
                  </a:ext>
                </a:extLst>
              </p:cNvPr>
              <p:cNvSpPr/>
              <p:nvPr/>
            </p:nvSpPr>
            <p:spPr>
              <a:xfrm>
                <a:off x="485882" y="1744740"/>
                <a:ext cx="185056" cy="1837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83446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4AF19156-A6CE-B9B2-F7D0-97CF3EC0374F}"/>
                  </a:ext>
                </a:extLst>
              </p:cNvPr>
              <p:cNvSpPr/>
              <p:nvPr/>
            </p:nvSpPr>
            <p:spPr>
              <a:xfrm>
                <a:off x="866882" y="1744740"/>
                <a:ext cx="185056" cy="1837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83446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6C41FDB8-7079-75B2-1CF7-BB5D10F0C1B7}"/>
                  </a:ext>
                </a:extLst>
              </p:cNvPr>
              <p:cNvSpPr/>
              <p:nvPr/>
            </p:nvSpPr>
            <p:spPr>
              <a:xfrm>
                <a:off x="1247882" y="1744740"/>
                <a:ext cx="185056" cy="1837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83446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51B34B81-74B4-EC46-F8A5-1DAB6FB9EB77}"/>
                  </a:ext>
                </a:extLst>
              </p:cNvPr>
              <p:cNvSpPr/>
              <p:nvPr/>
            </p:nvSpPr>
            <p:spPr>
              <a:xfrm>
                <a:off x="670938" y="1850092"/>
                <a:ext cx="185056" cy="1837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83446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D32EB49E-D2CB-1DF9-9775-42AD90276556}"/>
                  </a:ext>
                </a:extLst>
              </p:cNvPr>
              <p:cNvSpPr/>
              <p:nvPr/>
            </p:nvSpPr>
            <p:spPr>
              <a:xfrm>
                <a:off x="1051938" y="1850092"/>
                <a:ext cx="185056" cy="1837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83446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4</a:t>
                </a:r>
              </a:p>
            </p:txBody>
          </p:sp>
        </p:grp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BE2ECB0A-1782-A666-8AC2-8BFF2DFC6178}"/>
                </a:ext>
              </a:extLst>
            </p:cNvPr>
            <p:cNvSpPr txBox="1"/>
            <p:nvPr/>
          </p:nvSpPr>
          <p:spPr>
            <a:xfrm>
              <a:off x="46068" y="1248864"/>
              <a:ext cx="1542268" cy="191245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>
                  <a:gd name="adj" fmla="val 50000"/>
                </a:avLst>
              </a:prstTxWarp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Patient Journey &amp; Clinical Workflows</a:t>
              </a:r>
            </a:p>
          </p:txBody>
        </p:sp>
      </p:grp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759C7E06-0457-6F14-704A-F1CC5DC07C61}"/>
              </a:ext>
            </a:extLst>
          </p:cNvPr>
          <p:cNvCxnSpPr>
            <a:cxnSpLocks/>
            <a:stCxn id="195" idx="2"/>
            <a:endCxn id="273" idx="1"/>
          </p:cNvCxnSpPr>
          <p:nvPr/>
        </p:nvCxnSpPr>
        <p:spPr>
          <a:xfrm>
            <a:off x="7282239" y="4874775"/>
            <a:ext cx="404476" cy="279727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03477CA7-8DF9-6BEE-2825-5A400A3F25D8}"/>
              </a:ext>
            </a:extLst>
          </p:cNvPr>
          <p:cNvCxnSpPr>
            <a:cxnSpLocks/>
            <a:stCxn id="196" idx="2"/>
            <a:endCxn id="273" idx="0"/>
          </p:cNvCxnSpPr>
          <p:nvPr/>
        </p:nvCxnSpPr>
        <p:spPr>
          <a:xfrm flipH="1">
            <a:off x="8557431" y="4874775"/>
            <a:ext cx="1157" cy="181525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27AF3CB2-BFD0-09FA-122A-11B14DF271FF}"/>
              </a:ext>
            </a:extLst>
          </p:cNvPr>
          <p:cNvCxnSpPr>
            <a:cxnSpLocks/>
            <a:stCxn id="197" idx="2"/>
            <a:endCxn id="273" idx="7"/>
          </p:cNvCxnSpPr>
          <p:nvPr/>
        </p:nvCxnSpPr>
        <p:spPr>
          <a:xfrm flipH="1">
            <a:off x="9428147" y="4874775"/>
            <a:ext cx="406792" cy="279727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5" name="TextBox 294">
            <a:extLst>
              <a:ext uri="{FF2B5EF4-FFF2-40B4-BE49-F238E27FC236}">
                <a16:creationId xmlns:a16="http://schemas.microsoft.com/office/drawing/2014/main" id="{C3B34003-2E8F-348A-D142-2E108079744F}"/>
              </a:ext>
            </a:extLst>
          </p:cNvPr>
          <p:cNvSpPr txBox="1"/>
          <p:nvPr/>
        </p:nvSpPr>
        <p:spPr>
          <a:xfrm>
            <a:off x="7401709" y="5263848"/>
            <a:ext cx="80813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BFC6D4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Venture Sites</a:t>
            </a:r>
          </a:p>
        </p:txBody>
      </p:sp>
      <p:sp>
        <p:nvSpPr>
          <p:cNvPr id="296" name="Flowchart: Terminator 295">
            <a:extLst>
              <a:ext uri="{FF2B5EF4-FFF2-40B4-BE49-F238E27FC236}">
                <a16:creationId xmlns:a16="http://schemas.microsoft.com/office/drawing/2014/main" id="{EAED57B7-84E1-858B-CC24-5BE6DD2ACFBF}"/>
              </a:ext>
            </a:extLst>
          </p:cNvPr>
          <p:cNvSpPr/>
          <p:nvPr/>
        </p:nvSpPr>
        <p:spPr>
          <a:xfrm>
            <a:off x="5464735" y="5208953"/>
            <a:ext cx="1463040" cy="365760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24x7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Primary Care</a:t>
            </a:r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F6673E8B-1D57-A711-77C2-CA42FA74EEE6}"/>
              </a:ext>
            </a:extLst>
          </p:cNvPr>
          <p:cNvCxnSpPr>
            <a:cxnSpLocks/>
            <a:stCxn id="273" idx="2"/>
            <a:endCxn id="296" idx="3"/>
          </p:cNvCxnSpPr>
          <p:nvPr/>
        </p:nvCxnSpPr>
        <p:spPr>
          <a:xfrm flipH="1">
            <a:off x="6927775" y="5391580"/>
            <a:ext cx="398277" cy="2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4" name="TextBox 313">
            <a:extLst>
              <a:ext uri="{FF2B5EF4-FFF2-40B4-BE49-F238E27FC236}">
                <a16:creationId xmlns:a16="http://schemas.microsoft.com/office/drawing/2014/main" id="{7CBB9F89-6B0A-A699-5509-2F2A51255344}"/>
              </a:ext>
            </a:extLst>
          </p:cNvPr>
          <p:cNvSpPr txBox="1"/>
          <p:nvPr/>
        </p:nvSpPr>
        <p:spPr>
          <a:xfrm>
            <a:off x="7687330" y="499349"/>
            <a:ext cx="2268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Enabling Technologies</a:t>
            </a:r>
          </a:p>
        </p:txBody>
      </p:sp>
      <p:sp>
        <p:nvSpPr>
          <p:cNvPr id="318" name="Right Triangle 317">
            <a:extLst>
              <a:ext uri="{FF2B5EF4-FFF2-40B4-BE49-F238E27FC236}">
                <a16:creationId xmlns:a16="http://schemas.microsoft.com/office/drawing/2014/main" id="{C179F553-82BE-BB62-7DF2-A1385DFADD43}"/>
              </a:ext>
            </a:extLst>
          </p:cNvPr>
          <p:cNvSpPr/>
          <p:nvPr/>
        </p:nvSpPr>
        <p:spPr>
          <a:xfrm>
            <a:off x="546298" y="469337"/>
            <a:ext cx="4205764" cy="5642651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33B2CDE4-A976-E1EA-B2A0-B890F9C58AB8}"/>
              </a:ext>
            </a:extLst>
          </p:cNvPr>
          <p:cNvSpPr txBox="1"/>
          <p:nvPr/>
        </p:nvSpPr>
        <p:spPr>
          <a:xfrm>
            <a:off x="595008" y="2108201"/>
            <a:ext cx="1328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Imperatives</a:t>
            </a:r>
          </a:p>
        </p:txBody>
      </p:sp>
      <p:cxnSp>
        <p:nvCxnSpPr>
          <p:cNvPr id="331" name="Straight Arrow Connector 330">
            <a:extLst>
              <a:ext uri="{FF2B5EF4-FFF2-40B4-BE49-F238E27FC236}">
                <a16:creationId xmlns:a16="http://schemas.microsoft.com/office/drawing/2014/main" id="{E32B6EFF-2BC1-25F1-DA7E-282ECB05D48F}"/>
              </a:ext>
            </a:extLst>
          </p:cNvPr>
          <p:cNvCxnSpPr>
            <a:cxnSpLocks/>
          </p:cNvCxnSpPr>
          <p:nvPr/>
        </p:nvCxnSpPr>
        <p:spPr>
          <a:xfrm flipV="1">
            <a:off x="3197919" y="792529"/>
            <a:ext cx="73152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Right Triangle 332">
            <a:extLst>
              <a:ext uri="{FF2B5EF4-FFF2-40B4-BE49-F238E27FC236}">
                <a16:creationId xmlns:a16="http://schemas.microsoft.com/office/drawing/2014/main" id="{08B33BBB-B8E3-D5BA-E717-FA64F11D9BAC}"/>
              </a:ext>
            </a:extLst>
          </p:cNvPr>
          <p:cNvSpPr/>
          <p:nvPr/>
        </p:nvSpPr>
        <p:spPr>
          <a:xfrm rot="10800000">
            <a:off x="7518401" y="448800"/>
            <a:ext cx="4308284" cy="5642651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34" name="Parallelogram 333">
            <a:extLst>
              <a:ext uri="{FF2B5EF4-FFF2-40B4-BE49-F238E27FC236}">
                <a16:creationId xmlns:a16="http://schemas.microsoft.com/office/drawing/2014/main" id="{B4DBEF99-D6EA-B43D-2C6A-D20D5F16F909}"/>
              </a:ext>
            </a:extLst>
          </p:cNvPr>
          <p:cNvSpPr/>
          <p:nvPr/>
        </p:nvSpPr>
        <p:spPr>
          <a:xfrm rot="10800000" flipH="1">
            <a:off x="609601" y="448797"/>
            <a:ext cx="11096524" cy="5642649"/>
          </a:xfrm>
          <a:prstGeom prst="parallelogram">
            <a:avLst>
              <a:gd name="adj" fmla="val 7576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07" name="Flowchart: Magnetic Disk 306">
            <a:extLst>
              <a:ext uri="{FF2B5EF4-FFF2-40B4-BE49-F238E27FC236}">
                <a16:creationId xmlns:a16="http://schemas.microsoft.com/office/drawing/2014/main" id="{5BAD5184-55A8-3616-B638-5873E183A870}"/>
              </a:ext>
            </a:extLst>
          </p:cNvPr>
          <p:cNvSpPr/>
          <p:nvPr/>
        </p:nvSpPr>
        <p:spPr>
          <a:xfrm>
            <a:off x="4839373" y="5751983"/>
            <a:ext cx="6753432" cy="405528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MHS Information Portal (MIP)</a:t>
            </a:r>
          </a:p>
        </p:txBody>
      </p:sp>
      <p:sp>
        <p:nvSpPr>
          <p:cNvPr id="376" name="Flowchart: Display 375">
            <a:extLst>
              <a:ext uri="{FF2B5EF4-FFF2-40B4-BE49-F238E27FC236}">
                <a16:creationId xmlns:a16="http://schemas.microsoft.com/office/drawing/2014/main" id="{B2A395DD-F139-09E6-42D6-753364D2CF49}"/>
              </a:ext>
            </a:extLst>
          </p:cNvPr>
          <p:cNvSpPr/>
          <p:nvPr/>
        </p:nvSpPr>
        <p:spPr>
          <a:xfrm flipH="1">
            <a:off x="601057" y="2616201"/>
            <a:ext cx="1754443" cy="787772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Frictionless for Beneficiaries (e.g., SSO)</a:t>
            </a:r>
          </a:p>
        </p:txBody>
      </p:sp>
      <p:sp>
        <p:nvSpPr>
          <p:cNvPr id="377" name="Flowchart: Display 376">
            <a:extLst>
              <a:ext uri="{FF2B5EF4-FFF2-40B4-BE49-F238E27FC236}">
                <a16:creationId xmlns:a16="http://schemas.microsoft.com/office/drawing/2014/main" id="{7D4C4A29-C2E6-0376-95AD-7E875ADBDEF4}"/>
              </a:ext>
            </a:extLst>
          </p:cNvPr>
          <p:cNvSpPr/>
          <p:nvPr/>
        </p:nvSpPr>
        <p:spPr>
          <a:xfrm flipH="1">
            <a:off x="1191957" y="3513225"/>
            <a:ext cx="1754443" cy="787772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Seamless Integration into the EHR</a:t>
            </a:r>
          </a:p>
        </p:txBody>
      </p:sp>
      <p:sp>
        <p:nvSpPr>
          <p:cNvPr id="378" name="Flowchart: Display 377">
            <a:extLst>
              <a:ext uri="{FF2B5EF4-FFF2-40B4-BE49-F238E27FC236}">
                <a16:creationId xmlns:a16="http://schemas.microsoft.com/office/drawing/2014/main" id="{D1FCCE4A-8E16-EE36-F43B-7D0F87B80F47}"/>
              </a:ext>
            </a:extLst>
          </p:cNvPr>
          <p:cNvSpPr/>
          <p:nvPr/>
        </p:nvSpPr>
        <p:spPr>
          <a:xfrm flipH="1">
            <a:off x="2411157" y="5261703"/>
            <a:ext cx="1754443" cy="787772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Foundation to Grow Future Initiatives</a:t>
            </a:r>
          </a:p>
        </p:txBody>
      </p:sp>
      <p:sp>
        <p:nvSpPr>
          <p:cNvPr id="394" name="Flowchart: Display 393">
            <a:extLst>
              <a:ext uri="{FF2B5EF4-FFF2-40B4-BE49-F238E27FC236}">
                <a16:creationId xmlns:a16="http://schemas.microsoft.com/office/drawing/2014/main" id="{45135751-72F2-9052-BD47-4845F01A67CD}"/>
              </a:ext>
            </a:extLst>
          </p:cNvPr>
          <p:cNvSpPr/>
          <p:nvPr/>
        </p:nvSpPr>
        <p:spPr>
          <a:xfrm flipH="1">
            <a:off x="1828800" y="4410248"/>
            <a:ext cx="1754443" cy="742203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Complete Interoperability (e.g peripherals)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956C7BC8-AE5C-F11B-338A-04071F044994}"/>
              </a:ext>
            </a:extLst>
          </p:cNvPr>
          <p:cNvSpPr txBox="1"/>
          <p:nvPr/>
        </p:nvSpPr>
        <p:spPr>
          <a:xfrm>
            <a:off x="119344" y="-52672"/>
            <a:ext cx="6781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92068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Digital Front Door: Enabling the End State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86CDAE4-78C4-43C3-A28F-040A1C2EED42}"/>
              </a:ext>
            </a:extLst>
          </p:cNvPr>
          <p:cNvSpPr txBox="1">
            <a:spLocks/>
          </p:cNvSpPr>
          <p:nvPr/>
        </p:nvSpPr>
        <p:spPr>
          <a:xfrm>
            <a:off x="9245600" y="14693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8EC6C1D-B94A-4A9A-BD8D-A546578E37E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3446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83446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A27CF9A4-5BF1-8833-FD7B-4447D930587C}"/>
              </a:ext>
            </a:extLst>
          </p:cNvPr>
          <p:cNvSpPr/>
          <p:nvPr/>
        </p:nvSpPr>
        <p:spPr>
          <a:xfrm>
            <a:off x="4564994" y="2642085"/>
            <a:ext cx="6378971" cy="3694492"/>
          </a:xfrm>
          <a:prstGeom prst="donut">
            <a:avLst>
              <a:gd name="adj" fmla="val 2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71F65736-07DE-65A3-8F4A-EF1EDAA39935}"/>
              </a:ext>
            </a:extLst>
          </p:cNvPr>
          <p:cNvSpPr/>
          <p:nvPr/>
        </p:nvSpPr>
        <p:spPr>
          <a:xfrm>
            <a:off x="6434121" y="531991"/>
            <a:ext cx="1262119" cy="1044151"/>
          </a:xfrm>
          <a:prstGeom prst="star7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Gaps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2CEBB2-08AA-3E29-AE8E-2F582FAB4089}"/>
              </a:ext>
            </a:extLst>
          </p:cNvPr>
          <p:cNvSpPr txBox="1"/>
          <p:nvPr/>
        </p:nvSpPr>
        <p:spPr>
          <a:xfrm>
            <a:off x="2107776" y="1776745"/>
            <a:ext cx="1261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Private Sector Network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3DDCBC-D278-8F1A-CA29-470263BC991A}"/>
              </a:ext>
            </a:extLst>
          </p:cNvPr>
          <p:cNvSpPr txBox="1"/>
          <p:nvPr/>
        </p:nvSpPr>
        <p:spPr>
          <a:xfrm>
            <a:off x="5807555" y="1793376"/>
            <a:ext cx="1754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Direct Care System</a:t>
            </a:r>
          </a:p>
        </p:txBody>
      </p:sp>
      <p:sp>
        <p:nvSpPr>
          <p:cNvPr id="315" name="Flowchart: Display 314">
            <a:extLst>
              <a:ext uri="{FF2B5EF4-FFF2-40B4-BE49-F238E27FC236}">
                <a16:creationId xmlns:a16="http://schemas.microsoft.com/office/drawing/2014/main" id="{0C972B23-A457-0C8A-54EA-6B00715A642D}"/>
              </a:ext>
            </a:extLst>
          </p:cNvPr>
          <p:cNvSpPr/>
          <p:nvPr/>
        </p:nvSpPr>
        <p:spPr>
          <a:xfrm>
            <a:off x="8331201" y="990601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Chatbots</a:t>
            </a:r>
          </a:p>
        </p:txBody>
      </p:sp>
      <p:sp>
        <p:nvSpPr>
          <p:cNvPr id="309" name="Flowchart: Display 308">
            <a:extLst>
              <a:ext uri="{FF2B5EF4-FFF2-40B4-BE49-F238E27FC236}">
                <a16:creationId xmlns:a16="http://schemas.microsoft.com/office/drawing/2014/main" id="{2F392B82-1FBF-36CA-215C-C76293A278B5}"/>
              </a:ext>
            </a:extLst>
          </p:cNvPr>
          <p:cNvSpPr/>
          <p:nvPr/>
        </p:nvSpPr>
        <p:spPr>
          <a:xfrm>
            <a:off x="10034747" y="3230318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Amwell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/ Converge</a:t>
            </a:r>
          </a:p>
        </p:txBody>
      </p:sp>
      <p:sp>
        <p:nvSpPr>
          <p:cNvPr id="357" name="Flowchart: Display 356">
            <a:extLst>
              <a:ext uri="{FF2B5EF4-FFF2-40B4-BE49-F238E27FC236}">
                <a16:creationId xmlns:a16="http://schemas.microsoft.com/office/drawing/2014/main" id="{319AB182-6F24-FB1E-74B3-CBDACD293918}"/>
              </a:ext>
            </a:extLst>
          </p:cNvPr>
          <p:cNvSpPr/>
          <p:nvPr/>
        </p:nvSpPr>
        <p:spPr>
          <a:xfrm>
            <a:off x="10409121" y="3790247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API/FHIR</a:t>
            </a:r>
          </a:p>
        </p:txBody>
      </p:sp>
      <p:sp>
        <p:nvSpPr>
          <p:cNvPr id="380" name="Flowchart: Display 379">
            <a:extLst>
              <a:ext uri="{FF2B5EF4-FFF2-40B4-BE49-F238E27FC236}">
                <a16:creationId xmlns:a16="http://schemas.microsoft.com/office/drawing/2014/main" id="{46360187-E15B-962D-6AAB-64DC3DB2EC0B}"/>
              </a:ext>
            </a:extLst>
          </p:cNvPr>
          <p:cNvSpPr/>
          <p:nvPr/>
        </p:nvSpPr>
        <p:spPr>
          <a:xfrm>
            <a:off x="9652001" y="2670389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8344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Third-party Apps</a:t>
            </a:r>
          </a:p>
        </p:txBody>
      </p:sp>
      <p:sp>
        <p:nvSpPr>
          <p:cNvPr id="23" name="Flowchart: Display 22">
            <a:extLst>
              <a:ext uri="{FF2B5EF4-FFF2-40B4-BE49-F238E27FC236}">
                <a16:creationId xmlns:a16="http://schemas.microsoft.com/office/drawing/2014/main" id="{4E13550E-6E34-1807-D89D-E2FBFA155EB6}"/>
              </a:ext>
            </a:extLst>
          </p:cNvPr>
          <p:cNvSpPr/>
          <p:nvPr/>
        </p:nvSpPr>
        <p:spPr>
          <a:xfrm>
            <a:off x="8332020" y="998239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Chatbots</a:t>
            </a:r>
          </a:p>
        </p:txBody>
      </p:sp>
      <p:sp>
        <p:nvSpPr>
          <p:cNvPr id="24" name="Flowchart: Display 23">
            <a:extLst>
              <a:ext uri="{FF2B5EF4-FFF2-40B4-BE49-F238E27FC236}">
                <a16:creationId xmlns:a16="http://schemas.microsoft.com/office/drawing/2014/main" id="{802DD300-BC86-98A7-22AA-97EB27F783D6}"/>
              </a:ext>
            </a:extLst>
          </p:cNvPr>
          <p:cNvSpPr/>
          <p:nvPr/>
        </p:nvSpPr>
        <p:spPr>
          <a:xfrm>
            <a:off x="10035566" y="3237956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Amwell / Converge</a:t>
            </a:r>
          </a:p>
        </p:txBody>
      </p:sp>
      <p:sp>
        <p:nvSpPr>
          <p:cNvPr id="25" name="Flowchart: Display 24">
            <a:extLst>
              <a:ext uri="{FF2B5EF4-FFF2-40B4-BE49-F238E27FC236}">
                <a16:creationId xmlns:a16="http://schemas.microsoft.com/office/drawing/2014/main" id="{A9FD2113-D0D2-1452-745C-0A640BC337FB}"/>
              </a:ext>
            </a:extLst>
          </p:cNvPr>
          <p:cNvSpPr/>
          <p:nvPr/>
        </p:nvSpPr>
        <p:spPr>
          <a:xfrm>
            <a:off x="10409940" y="3797885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API/FHIR</a:t>
            </a:r>
          </a:p>
        </p:txBody>
      </p:sp>
      <p:sp>
        <p:nvSpPr>
          <p:cNvPr id="26" name="Flowchart: Display 25">
            <a:extLst>
              <a:ext uri="{FF2B5EF4-FFF2-40B4-BE49-F238E27FC236}">
                <a16:creationId xmlns:a16="http://schemas.microsoft.com/office/drawing/2014/main" id="{7BE7BC53-B1E7-4D43-1076-39C5C7551BBD}"/>
              </a:ext>
            </a:extLst>
          </p:cNvPr>
          <p:cNvSpPr/>
          <p:nvPr/>
        </p:nvSpPr>
        <p:spPr>
          <a:xfrm>
            <a:off x="9652820" y="2678027"/>
            <a:ext cx="1291964" cy="451551"/>
          </a:xfrm>
          <a:prstGeom prst="flowChartDisp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Third-party Apps</a:t>
            </a:r>
          </a:p>
        </p:txBody>
      </p:sp>
      <p:sp>
        <p:nvSpPr>
          <p:cNvPr id="27" name="Flowchart: Off-page Connector 26">
            <a:extLst>
              <a:ext uri="{FF2B5EF4-FFF2-40B4-BE49-F238E27FC236}">
                <a16:creationId xmlns:a16="http://schemas.microsoft.com/office/drawing/2014/main" id="{04013E37-57AB-611E-1659-FDAE83A65E22}"/>
              </a:ext>
            </a:extLst>
          </p:cNvPr>
          <p:cNvSpPr/>
          <p:nvPr/>
        </p:nvSpPr>
        <p:spPr>
          <a:xfrm>
            <a:off x="2762830" y="2284096"/>
            <a:ext cx="1261984" cy="874413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FEB 2024 Round Table Discussion</a:t>
            </a:r>
          </a:p>
        </p:txBody>
      </p:sp>
      <p:sp>
        <p:nvSpPr>
          <p:cNvPr id="28" name="Flowchart: Off-page Connector 27">
            <a:extLst>
              <a:ext uri="{FF2B5EF4-FFF2-40B4-BE49-F238E27FC236}">
                <a16:creationId xmlns:a16="http://schemas.microsoft.com/office/drawing/2014/main" id="{5CE2B454-764B-497C-4F62-F4E7280D3E20}"/>
              </a:ext>
            </a:extLst>
          </p:cNvPr>
          <p:cNvSpPr/>
          <p:nvPr/>
        </p:nvSpPr>
        <p:spPr>
          <a:xfrm>
            <a:off x="3534341" y="1420739"/>
            <a:ext cx="1188294" cy="47776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SilverCloud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4124C5E1-5E14-FA4B-1218-FB62479A3F59}"/>
              </a:ext>
            </a:extLst>
          </p:cNvPr>
          <p:cNvSpPr/>
          <p:nvPr/>
        </p:nvSpPr>
        <p:spPr>
          <a:xfrm rot="1643360">
            <a:off x="4461887" y="3082314"/>
            <a:ext cx="1105429" cy="4120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44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AB74CB-8E43-8B00-A554-F248482BE5E6}"/>
              </a:ext>
            </a:extLst>
          </p:cNvPr>
          <p:cNvSpPr/>
          <p:nvPr/>
        </p:nvSpPr>
        <p:spPr>
          <a:xfrm>
            <a:off x="3951095" y="2810364"/>
            <a:ext cx="1149909" cy="985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Current Efforts</a:t>
            </a:r>
          </a:p>
        </p:txBody>
      </p:sp>
    </p:spTree>
    <p:extLst>
      <p:ext uri="{BB962C8B-B14F-4D97-AF65-F5344CB8AC3E}">
        <p14:creationId xmlns:p14="http://schemas.microsoft.com/office/powerpoint/2010/main" val="374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9" grpId="0" animBg="1"/>
      <p:bldP spid="18" grpId="0" animBg="1"/>
      <p:bldP spid="13" grpId="0" animBg="1"/>
      <p:bldP spid="4" grpId="0" animBg="1"/>
      <p:bldP spid="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0" grpId="0" animBg="1"/>
      <p:bldP spid="6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Custom 2">
      <a:dk1>
        <a:srgbClr val="283446"/>
      </a:dk1>
      <a:lt1>
        <a:sysClr val="window" lastClr="FFFFFF"/>
      </a:lt1>
      <a:dk2>
        <a:srgbClr val="3D4D69"/>
      </a:dk2>
      <a:lt2>
        <a:srgbClr val="BFC6D4"/>
      </a:lt2>
      <a:accent1>
        <a:srgbClr val="582831"/>
      </a:accent1>
      <a:accent2>
        <a:srgbClr val="6C82A7"/>
      </a:accent2>
      <a:accent3>
        <a:srgbClr val="283446"/>
      </a:accent3>
      <a:accent4>
        <a:srgbClr val="3D4D69"/>
      </a:accent4>
      <a:accent5>
        <a:srgbClr val="C4BD97"/>
      </a:accent5>
      <a:accent6>
        <a:srgbClr val="BFC6D4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283446"/>
      </a:dk1>
      <a:lt1>
        <a:sysClr val="window" lastClr="FFFFFF"/>
      </a:lt1>
      <a:dk2>
        <a:srgbClr val="3D4D69"/>
      </a:dk2>
      <a:lt2>
        <a:srgbClr val="BFC6D4"/>
      </a:lt2>
      <a:accent1>
        <a:srgbClr val="582831"/>
      </a:accent1>
      <a:accent2>
        <a:srgbClr val="6C82A7"/>
      </a:accent2>
      <a:accent3>
        <a:srgbClr val="283446"/>
      </a:accent3>
      <a:accent4>
        <a:srgbClr val="3D4D69"/>
      </a:accent4>
      <a:accent5>
        <a:srgbClr val="C4BD97"/>
      </a:accent5>
      <a:accent6>
        <a:srgbClr val="BFC6D4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A PPT Template - 230413" id="{F575545D-8B70-439B-AAF5-811B29D437CE}" vid="{F633FD30-3608-4117-BEFA-E21D631B8AC2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454</Words>
  <Application>Microsoft Macintosh PowerPoint</Application>
  <PresentationFormat>Widescreen</PresentationFormat>
  <Paragraphs>124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Arial Narrow</vt:lpstr>
      <vt:lpstr>Calibri</vt:lpstr>
      <vt:lpstr>Franklin Gothic Book</vt:lpstr>
      <vt:lpstr>Franklin Gothic Medium</vt:lpstr>
      <vt:lpstr>Garamond</vt:lpstr>
      <vt:lpstr>Open Sans</vt:lpstr>
      <vt:lpstr>Wingdings</vt:lpstr>
      <vt:lpstr>4_Office Theme</vt:lpstr>
      <vt:lpstr>1_Office Theme</vt:lpstr>
      <vt:lpstr>2_Office Theme</vt:lpstr>
      <vt:lpstr>A New Model of Care</vt:lpstr>
      <vt:lpstr>PowerPoint Presentation</vt:lpstr>
      <vt:lpstr>PowerPoint Presentation</vt:lpstr>
      <vt:lpstr>Naval Medical Center Portsmouth, VA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walker</dc:creator>
  <cp:lastModifiedBy>Aaron Fenner</cp:lastModifiedBy>
  <cp:revision>19</cp:revision>
  <dcterms:created xsi:type="dcterms:W3CDTF">2024-01-31T23:02:44Z</dcterms:created>
  <dcterms:modified xsi:type="dcterms:W3CDTF">2024-02-14T14:43:09Z</dcterms:modified>
</cp:coreProperties>
</file>