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37"/>
  </p:notesMasterIdLst>
  <p:sldIdLst>
    <p:sldId id="2147378307" r:id="rId3"/>
    <p:sldId id="2147378318" r:id="rId4"/>
    <p:sldId id="2147378319" r:id="rId5"/>
    <p:sldId id="2147378320" r:id="rId6"/>
    <p:sldId id="2147378321" r:id="rId7"/>
    <p:sldId id="2147378322" r:id="rId8"/>
    <p:sldId id="2147378323" r:id="rId9"/>
    <p:sldId id="2147378324" r:id="rId10"/>
    <p:sldId id="2147378325" r:id="rId11"/>
    <p:sldId id="2147378326" r:id="rId12"/>
    <p:sldId id="1060" r:id="rId13"/>
    <p:sldId id="258" r:id="rId14"/>
    <p:sldId id="264" r:id="rId15"/>
    <p:sldId id="257" r:id="rId16"/>
    <p:sldId id="267" r:id="rId17"/>
    <p:sldId id="266" r:id="rId18"/>
    <p:sldId id="270" r:id="rId19"/>
    <p:sldId id="273" r:id="rId20"/>
    <p:sldId id="274" r:id="rId21"/>
    <p:sldId id="275" r:id="rId22"/>
    <p:sldId id="2147378305" r:id="rId23"/>
    <p:sldId id="3711" r:id="rId24"/>
    <p:sldId id="3712" r:id="rId25"/>
    <p:sldId id="2147378310" r:id="rId26"/>
    <p:sldId id="3714" r:id="rId27"/>
    <p:sldId id="442" r:id="rId28"/>
    <p:sldId id="443" r:id="rId29"/>
    <p:sldId id="2147378313" r:id="rId30"/>
    <p:sldId id="2147378314" r:id="rId31"/>
    <p:sldId id="2147378315" r:id="rId32"/>
    <p:sldId id="2147378309" r:id="rId33"/>
    <p:sldId id="2147378316" r:id="rId34"/>
    <p:sldId id="2147378304" r:id="rId35"/>
    <p:sldId id="2147378302" r:id="rId3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4" autoAdjust="0"/>
    <p:restoredTop sz="91655" autoAdjust="0"/>
  </p:normalViewPr>
  <p:slideViewPr>
    <p:cSldViewPr snapToGrid="0">
      <p:cViewPr varScale="1">
        <p:scale>
          <a:sx n="61" d="100"/>
          <a:sy n="61" d="100"/>
        </p:scale>
        <p:origin x="155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D68B2A4-78A2-4D91-BC51-04D335B7800B}" type="datetimeFigureOut">
              <a:rPr lang="en-US" smtClean="0"/>
              <a:t>2/8/2024</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4B8EC980-DA85-44C4-AFF2-9B5063713CF4}" type="slidenum">
              <a:rPr lang="en-US" smtClean="0"/>
              <a:t>‹#›</a:t>
            </a:fld>
            <a:endParaRPr lang="en-US"/>
          </a:p>
        </p:txBody>
      </p:sp>
    </p:spTree>
    <p:extLst>
      <p:ext uri="{BB962C8B-B14F-4D97-AF65-F5344CB8AC3E}">
        <p14:creationId xmlns:p14="http://schemas.microsoft.com/office/powerpoint/2010/main" val="499114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24055" indent="-277529">
              <a:defRPr sz="1400">
                <a:solidFill>
                  <a:schemeClr val="tx1"/>
                </a:solidFill>
                <a:latin typeface="Arial" panose="020B0604020202020204" pitchFamily="34" charset="0"/>
              </a:defRPr>
            </a:lvl2pPr>
            <a:lvl3pPr marL="1113215" indent="-221713">
              <a:defRPr sz="1400">
                <a:solidFill>
                  <a:schemeClr val="tx1"/>
                </a:solidFill>
                <a:latin typeface="Arial" panose="020B0604020202020204" pitchFamily="34" charset="0"/>
              </a:defRPr>
            </a:lvl3pPr>
            <a:lvl4pPr marL="1559741" indent="-221713">
              <a:defRPr sz="1400">
                <a:solidFill>
                  <a:schemeClr val="tx1"/>
                </a:solidFill>
                <a:latin typeface="Arial" panose="020B0604020202020204" pitchFamily="34" charset="0"/>
              </a:defRPr>
            </a:lvl4pPr>
            <a:lvl5pPr marL="2004717" indent="-221713">
              <a:defRPr sz="1400">
                <a:solidFill>
                  <a:schemeClr val="tx1"/>
                </a:solidFill>
                <a:latin typeface="Arial" panose="020B0604020202020204" pitchFamily="34" charset="0"/>
              </a:defRPr>
            </a:lvl5pPr>
            <a:lvl6pPr marL="2451242" indent="-221713" eaLnBrk="0" fontAlgn="base" hangingPunct="0">
              <a:spcBef>
                <a:spcPct val="0"/>
              </a:spcBef>
              <a:spcAft>
                <a:spcPct val="0"/>
              </a:spcAft>
              <a:defRPr sz="1400">
                <a:solidFill>
                  <a:schemeClr val="tx1"/>
                </a:solidFill>
                <a:latin typeface="Arial" panose="020B0604020202020204" pitchFamily="34" charset="0"/>
              </a:defRPr>
            </a:lvl6pPr>
            <a:lvl7pPr marL="2897768" indent="-221713" eaLnBrk="0" fontAlgn="base" hangingPunct="0">
              <a:spcBef>
                <a:spcPct val="0"/>
              </a:spcBef>
              <a:spcAft>
                <a:spcPct val="0"/>
              </a:spcAft>
              <a:defRPr sz="1400">
                <a:solidFill>
                  <a:schemeClr val="tx1"/>
                </a:solidFill>
                <a:latin typeface="Arial" panose="020B0604020202020204" pitchFamily="34" charset="0"/>
              </a:defRPr>
            </a:lvl7pPr>
            <a:lvl8pPr marL="3344296" indent="-221713" eaLnBrk="0" fontAlgn="base" hangingPunct="0">
              <a:spcBef>
                <a:spcPct val="0"/>
              </a:spcBef>
              <a:spcAft>
                <a:spcPct val="0"/>
              </a:spcAft>
              <a:defRPr sz="1400">
                <a:solidFill>
                  <a:schemeClr val="tx1"/>
                </a:solidFill>
                <a:latin typeface="Arial" panose="020B0604020202020204" pitchFamily="34" charset="0"/>
              </a:defRPr>
            </a:lvl8pPr>
            <a:lvl9pPr marL="3790822" indent="-221713" eaLnBrk="0" fontAlgn="base" hangingPunct="0">
              <a:spcBef>
                <a:spcPct val="0"/>
              </a:spcBef>
              <a:spcAft>
                <a:spcPct val="0"/>
              </a:spcAft>
              <a:defRPr sz="1400">
                <a:solidFill>
                  <a:schemeClr val="tx1"/>
                </a:solidFill>
                <a:latin typeface="Arial" panose="020B0604020202020204" pitchFamily="34" charset="0"/>
              </a:defRPr>
            </a:lvl9pPr>
          </a:lstStyle>
          <a:p>
            <a:pPr defTabSz="933237" eaLnBrk="0" fontAlgn="base" hangingPunct="0">
              <a:spcBef>
                <a:spcPct val="0"/>
              </a:spcBef>
              <a:spcAft>
                <a:spcPct val="0"/>
              </a:spcAft>
              <a:defRPr/>
            </a:pPr>
            <a:fld id="{F09983B1-0420-463B-BC3E-65FF23C386CC}" type="slidenum">
              <a:rPr lang="en-US" altLang="en-US" sz="1200">
                <a:solidFill>
                  <a:srgbClr val="000000"/>
                </a:solidFill>
              </a:rPr>
              <a:pPr defTabSz="933237" eaLnBrk="0" fontAlgn="base" hangingPunct="0">
                <a:spcBef>
                  <a:spcPct val="0"/>
                </a:spcBef>
                <a:spcAft>
                  <a:spcPct val="0"/>
                </a:spcAft>
                <a:defRPr/>
              </a:pPr>
              <a:t>1</a:t>
            </a:fld>
            <a:endParaRPr lang="en-US" altLang="en-US" sz="1200" dirty="0">
              <a:solidFill>
                <a:srgbClr val="000000"/>
              </a:solidFill>
            </a:endParaRPr>
          </a:p>
        </p:txBody>
      </p:sp>
      <p:sp>
        <p:nvSpPr>
          <p:cNvPr id="31747" name="Rectangle 2"/>
          <p:cNvSpPr>
            <a:spLocks noGrp="1" noRot="1" noChangeAspect="1" noChangeArrowheads="1" noTextEdit="1"/>
          </p:cNvSpPr>
          <p:nvPr>
            <p:ph type="sldImg"/>
          </p:nvPr>
        </p:nvSpPr>
        <p:spPr>
          <a:xfrm>
            <a:off x="1417638" y="1163638"/>
            <a:ext cx="4187825" cy="3141662"/>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168633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24055" indent="-277529">
              <a:defRPr sz="1400">
                <a:solidFill>
                  <a:schemeClr val="tx1"/>
                </a:solidFill>
                <a:latin typeface="Arial" panose="020B0604020202020204" pitchFamily="34" charset="0"/>
              </a:defRPr>
            </a:lvl2pPr>
            <a:lvl3pPr marL="1113215" indent="-221713">
              <a:defRPr sz="1400">
                <a:solidFill>
                  <a:schemeClr val="tx1"/>
                </a:solidFill>
                <a:latin typeface="Arial" panose="020B0604020202020204" pitchFamily="34" charset="0"/>
              </a:defRPr>
            </a:lvl3pPr>
            <a:lvl4pPr marL="1559741" indent="-221713">
              <a:defRPr sz="1400">
                <a:solidFill>
                  <a:schemeClr val="tx1"/>
                </a:solidFill>
                <a:latin typeface="Arial" panose="020B0604020202020204" pitchFamily="34" charset="0"/>
              </a:defRPr>
            </a:lvl4pPr>
            <a:lvl5pPr marL="2004717" indent="-221713">
              <a:defRPr sz="1400">
                <a:solidFill>
                  <a:schemeClr val="tx1"/>
                </a:solidFill>
                <a:latin typeface="Arial" panose="020B0604020202020204" pitchFamily="34" charset="0"/>
              </a:defRPr>
            </a:lvl5pPr>
            <a:lvl6pPr marL="2451242" indent="-221713" eaLnBrk="0" fontAlgn="base" hangingPunct="0">
              <a:spcBef>
                <a:spcPct val="0"/>
              </a:spcBef>
              <a:spcAft>
                <a:spcPct val="0"/>
              </a:spcAft>
              <a:defRPr sz="1400">
                <a:solidFill>
                  <a:schemeClr val="tx1"/>
                </a:solidFill>
                <a:latin typeface="Arial" panose="020B0604020202020204" pitchFamily="34" charset="0"/>
              </a:defRPr>
            </a:lvl6pPr>
            <a:lvl7pPr marL="2897768" indent="-221713" eaLnBrk="0" fontAlgn="base" hangingPunct="0">
              <a:spcBef>
                <a:spcPct val="0"/>
              </a:spcBef>
              <a:spcAft>
                <a:spcPct val="0"/>
              </a:spcAft>
              <a:defRPr sz="1400">
                <a:solidFill>
                  <a:schemeClr val="tx1"/>
                </a:solidFill>
                <a:latin typeface="Arial" panose="020B0604020202020204" pitchFamily="34" charset="0"/>
              </a:defRPr>
            </a:lvl7pPr>
            <a:lvl8pPr marL="3344296" indent="-221713" eaLnBrk="0" fontAlgn="base" hangingPunct="0">
              <a:spcBef>
                <a:spcPct val="0"/>
              </a:spcBef>
              <a:spcAft>
                <a:spcPct val="0"/>
              </a:spcAft>
              <a:defRPr sz="1400">
                <a:solidFill>
                  <a:schemeClr val="tx1"/>
                </a:solidFill>
                <a:latin typeface="Arial" panose="020B0604020202020204" pitchFamily="34" charset="0"/>
              </a:defRPr>
            </a:lvl8pPr>
            <a:lvl9pPr marL="3790822" indent="-221713" eaLnBrk="0" fontAlgn="base" hangingPunct="0">
              <a:spcBef>
                <a:spcPct val="0"/>
              </a:spcBef>
              <a:spcAft>
                <a:spcPct val="0"/>
              </a:spcAft>
              <a:defRPr sz="1400">
                <a:solidFill>
                  <a:schemeClr val="tx1"/>
                </a:solidFill>
                <a:latin typeface="Arial" panose="020B0604020202020204" pitchFamily="34" charset="0"/>
              </a:defRPr>
            </a:lvl9pPr>
          </a:lstStyle>
          <a:p>
            <a:pPr defTabSz="933237" eaLnBrk="0" fontAlgn="base" hangingPunct="0">
              <a:spcBef>
                <a:spcPct val="0"/>
              </a:spcBef>
              <a:spcAft>
                <a:spcPct val="0"/>
              </a:spcAft>
              <a:defRPr/>
            </a:pPr>
            <a:fld id="{F09983B1-0420-463B-BC3E-65FF23C386CC}" type="slidenum">
              <a:rPr lang="en-US" altLang="en-US" sz="1200">
                <a:solidFill>
                  <a:srgbClr val="000000"/>
                </a:solidFill>
              </a:rPr>
              <a:pPr defTabSz="933237" eaLnBrk="0" fontAlgn="base" hangingPunct="0">
                <a:spcBef>
                  <a:spcPct val="0"/>
                </a:spcBef>
                <a:spcAft>
                  <a:spcPct val="0"/>
                </a:spcAft>
                <a:defRPr/>
              </a:pPr>
              <a:t>12</a:t>
            </a:fld>
            <a:endParaRPr lang="en-US" altLang="en-US" sz="1200" dirty="0">
              <a:solidFill>
                <a:srgbClr val="000000"/>
              </a:solidFill>
            </a:endParaRPr>
          </a:p>
        </p:txBody>
      </p:sp>
      <p:sp>
        <p:nvSpPr>
          <p:cNvPr id="31747" name="Rectangle 2"/>
          <p:cNvSpPr>
            <a:spLocks noGrp="1" noRot="1" noChangeAspect="1" noChangeArrowheads="1" noTextEdit="1"/>
          </p:cNvSpPr>
          <p:nvPr>
            <p:ph type="sldImg"/>
          </p:nvPr>
        </p:nvSpPr>
        <p:spPr>
          <a:xfrm>
            <a:off x="1417638" y="1163638"/>
            <a:ext cx="4187825" cy="3141662"/>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99054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174982" indent="-174982">
              <a:buFontTx/>
              <a:buChar char="-"/>
            </a:pPr>
            <a:endParaRPr lang="en-US" dirty="0"/>
          </a:p>
        </p:txBody>
      </p:sp>
      <p:sp>
        <p:nvSpPr>
          <p:cNvPr id="4" name="Slide Number Placeholder 3"/>
          <p:cNvSpPr>
            <a:spLocks noGrp="1"/>
          </p:cNvSpPr>
          <p:nvPr>
            <p:ph type="sldNum" sz="quarter" idx="10"/>
          </p:nvPr>
        </p:nvSpPr>
        <p:spPr/>
        <p:txBody>
          <a:bodyPr/>
          <a:lstStyle/>
          <a:p>
            <a:pPr defTabSz="933237" eaLnBrk="0" fontAlgn="base" hangingPunct="0">
              <a:spcBef>
                <a:spcPct val="0"/>
              </a:spcBef>
              <a:spcAft>
                <a:spcPct val="0"/>
              </a:spcAft>
              <a:defRPr/>
            </a:pPr>
            <a:fld id="{AE1F8AE6-BD1C-415B-97DD-E51500471820}" type="slidenum">
              <a:rPr lang="en-US" altLang="en-US">
                <a:solidFill>
                  <a:srgbClr val="000000"/>
                </a:solidFill>
                <a:latin typeface="Arial" panose="020B0604020202020204" pitchFamily="34" charset="0"/>
              </a:rPr>
              <a:pPr defTabSz="933237" eaLnBrk="0" fontAlgn="base" hangingPunct="0">
                <a:spcBef>
                  <a:spcPct val="0"/>
                </a:spcBef>
                <a:spcAft>
                  <a:spcPct val="0"/>
                </a:spcAft>
                <a:defRPr/>
              </a:pPr>
              <a:t>13</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073961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174982" indent="-174982">
              <a:buFontTx/>
              <a:buChar char="-"/>
            </a:pPr>
            <a:endParaRPr lang="en-US" dirty="0"/>
          </a:p>
        </p:txBody>
      </p:sp>
      <p:sp>
        <p:nvSpPr>
          <p:cNvPr id="4" name="Slide Number Placeholder 3"/>
          <p:cNvSpPr>
            <a:spLocks noGrp="1"/>
          </p:cNvSpPr>
          <p:nvPr>
            <p:ph type="sldNum" sz="quarter" idx="10"/>
          </p:nvPr>
        </p:nvSpPr>
        <p:spPr/>
        <p:txBody>
          <a:bodyPr/>
          <a:lstStyle/>
          <a:p>
            <a:pPr defTabSz="933237" eaLnBrk="0" fontAlgn="base" hangingPunct="0">
              <a:spcBef>
                <a:spcPct val="0"/>
              </a:spcBef>
              <a:spcAft>
                <a:spcPct val="0"/>
              </a:spcAft>
              <a:defRPr/>
            </a:pPr>
            <a:fld id="{AE1F8AE6-BD1C-415B-97DD-E51500471820}" type="slidenum">
              <a:rPr lang="en-US" altLang="en-US">
                <a:solidFill>
                  <a:srgbClr val="000000"/>
                </a:solidFill>
                <a:latin typeface="Arial" panose="020B0604020202020204" pitchFamily="34" charset="0"/>
              </a:rPr>
              <a:pPr defTabSz="933237" eaLnBrk="0" fontAlgn="base" hangingPunct="0">
                <a:spcBef>
                  <a:spcPct val="0"/>
                </a:spcBef>
                <a:spcAft>
                  <a:spcPct val="0"/>
                </a:spcAft>
                <a:defRPr/>
              </a:pPr>
              <a:t>14</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823322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174982" indent="-174982">
              <a:buFontTx/>
              <a:buChar char="-"/>
            </a:pPr>
            <a:endParaRPr lang="en-US" dirty="0"/>
          </a:p>
        </p:txBody>
      </p:sp>
      <p:sp>
        <p:nvSpPr>
          <p:cNvPr id="4" name="Slide Number Placeholder 3"/>
          <p:cNvSpPr>
            <a:spLocks noGrp="1"/>
          </p:cNvSpPr>
          <p:nvPr>
            <p:ph type="sldNum" sz="quarter" idx="10"/>
          </p:nvPr>
        </p:nvSpPr>
        <p:spPr/>
        <p:txBody>
          <a:bodyPr/>
          <a:lstStyle/>
          <a:p>
            <a:pPr defTabSz="933237" eaLnBrk="0" fontAlgn="base" hangingPunct="0">
              <a:spcBef>
                <a:spcPct val="0"/>
              </a:spcBef>
              <a:spcAft>
                <a:spcPct val="0"/>
              </a:spcAft>
              <a:defRPr/>
            </a:pPr>
            <a:fld id="{AE1F8AE6-BD1C-415B-97DD-E51500471820}" type="slidenum">
              <a:rPr lang="en-US" altLang="en-US">
                <a:solidFill>
                  <a:srgbClr val="000000"/>
                </a:solidFill>
                <a:latin typeface="Arial" panose="020B0604020202020204" pitchFamily="34" charset="0"/>
              </a:rPr>
              <a:pPr defTabSz="933237" eaLnBrk="0" fontAlgn="base" hangingPunct="0">
                <a:spcBef>
                  <a:spcPct val="0"/>
                </a:spcBef>
                <a:spcAft>
                  <a:spcPct val="0"/>
                </a:spcAft>
                <a:defRPr/>
              </a:pPr>
              <a:t>15</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21419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174982" indent="-174982">
              <a:buFontTx/>
              <a:buChar char="-"/>
            </a:pPr>
            <a:endParaRPr lang="en-US" dirty="0"/>
          </a:p>
        </p:txBody>
      </p:sp>
      <p:sp>
        <p:nvSpPr>
          <p:cNvPr id="4" name="Slide Number Placeholder 3"/>
          <p:cNvSpPr>
            <a:spLocks noGrp="1"/>
          </p:cNvSpPr>
          <p:nvPr>
            <p:ph type="sldNum" sz="quarter" idx="10"/>
          </p:nvPr>
        </p:nvSpPr>
        <p:spPr/>
        <p:txBody>
          <a:bodyPr/>
          <a:lstStyle/>
          <a:p>
            <a:pPr defTabSz="933237" eaLnBrk="0" fontAlgn="base" hangingPunct="0">
              <a:spcBef>
                <a:spcPct val="0"/>
              </a:spcBef>
              <a:spcAft>
                <a:spcPct val="0"/>
              </a:spcAft>
              <a:defRPr/>
            </a:pPr>
            <a:fld id="{AE1F8AE6-BD1C-415B-97DD-E51500471820}" type="slidenum">
              <a:rPr lang="en-US" altLang="en-US">
                <a:solidFill>
                  <a:srgbClr val="000000"/>
                </a:solidFill>
                <a:latin typeface="Arial" panose="020B0604020202020204" pitchFamily="34" charset="0"/>
              </a:rPr>
              <a:pPr defTabSz="933237" eaLnBrk="0" fontAlgn="base" hangingPunct="0">
                <a:spcBef>
                  <a:spcPct val="0"/>
                </a:spcBef>
                <a:spcAft>
                  <a:spcPct val="0"/>
                </a:spcAft>
                <a:defRPr/>
              </a:pPr>
              <a:t>16</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159082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174982" indent="-174982">
              <a:buFontTx/>
              <a:buChar char="-"/>
            </a:pPr>
            <a:endParaRPr lang="en-US" dirty="0"/>
          </a:p>
        </p:txBody>
      </p:sp>
      <p:sp>
        <p:nvSpPr>
          <p:cNvPr id="4" name="Slide Number Placeholder 3"/>
          <p:cNvSpPr>
            <a:spLocks noGrp="1"/>
          </p:cNvSpPr>
          <p:nvPr>
            <p:ph type="sldNum" sz="quarter" idx="10"/>
          </p:nvPr>
        </p:nvSpPr>
        <p:spPr/>
        <p:txBody>
          <a:bodyPr/>
          <a:lstStyle/>
          <a:p>
            <a:pPr defTabSz="933237" eaLnBrk="0" fontAlgn="base" hangingPunct="0">
              <a:spcBef>
                <a:spcPct val="0"/>
              </a:spcBef>
              <a:spcAft>
                <a:spcPct val="0"/>
              </a:spcAft>
              <a:defRPr/>
            </a:pPr>
            <a:fld id="{AE1F8AE6-BD1C-415B-97DD-E51500471820}" type="slidenum">
              <a:rPr lang="en-US" altLang="en-US">
                <a:solidFill>
                  <a:srgbClr val="000000"/>
                </a:solidFill>
                <a:latin typeface="Arial" panose="020B0604020202020204" pitchFamily="34" charset="0"/>
              </a:rPr>
              <a:pPr defTabSz="933237" eaLnBrk="0" fontAlgn="base" hangingPunct="0">
                <a:spcBef>
                  <a:spcPct val="0"/>
                </a:spcBef>
                <a:spcAft>
                  <a:spcPct val="0"/>
                </a:spcAft>
                <a:defRPr/>
              </a:pPr>
              <a:t>17</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563076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33110">
              <a:defRPr/>
            </a:pPr>
            <a:fld id="{E3FB7272-D954-4397-B612-A34B18275158}" type="slidenum">
              <a:rPr lang="en-US">
                <a:solidFill>
                  <a:srgbClr val="000000"/>
                </a:solidFill>
              </a:rPr>
              <a:pPr defTabSz="933110">
                <a:defRPr/>
              </a:pPr>
              <a:t>21</a:t>
            </a:fld>
            <a:endParaRPr lang="en-US">
              <a:solidFill>
                <a:srgbClr val="000000"/>
              </a:solidFill>
            </a:endParaRPr>
          </a:p>
        </p:txBody>
      </p:sp>
      <p:sp>
        <p:nvSpPr>
          <p:cNvPr id="40963" name="Rectangle 2"/>
          <p:cNvSpPr>
            <a:spLocks noGrp="1" noRot="1" noChangeAspect="1" noChangeArrowheads="1" noTextEdit="1"/>
          </p:cNvSpPr>
          <p:nvPr>
            <p:ph type="sldImg"/>
          </p:nvPr>
        </p:nvSpPr>
        <p:spPr>
          <a:xfrm>
            <a:off x="1227138" y="711200"/>
            <a:ext cx="4740275" cy="3554413"/>
          </a:xfrm>
          <a:ln/>
        </p:spPr>
      </p:sp>
      <p:sp>
        <p:nvSpPr>
          <p:cNvPr id="40964" name="Rectangle 3"/>
          <p:cNvSpPr>
            <a:spLocks noGrp="1" noChangeArrowheads="1"/>
          </p:cNvSpPr>
          <p:nvPr>
            <p:ph type="body" idx="1"/>
          </p:nvPr>
        </p:nvSpPr>
        <p:spPr>
          <a:noFill/>
          <a:ln/>
        </p:spPr>
        <p:txBody>
          <a:bodyPr/>
          <a:lstStyle/>
          <a:p>
            <a:endParaRPr lang="ru-RU"/>
          </a:p>
        </p:txBody>
      </p:sp>
    </p:spTree>
    <p:extLst>
      <p:ext uri="{BB962C8B-B14F-4D97-AF65-F5344CB8AC3E}">
        <p14:creationId xmlns:p14="http://schemas.microsoft.com/office/powerpoint/2010/main" val="3449505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gap does IOS fill? </a:t>
            </a:r>
          </a:p>
        </p:txBody>
      </p:sp>
      <p:sp>
        <p:nvSpPr>
          <p:cNvPr id="4" name="Slide Number Placeholder 3"/>
          <p:cNvSpPr>
            <a:spLocks noGrp="1"/>
          </p:cNvSpPr>
          <p:nvPr>
            <p:ph type="sldNum" sz="quarter" idx="5"/>
          </p:nvPr>
        </p:nvSpPr>
        <p:spPr/>
        <p:txBody>
          <a:bodyPr/>
          <a:lstStyle/>
          <a:p>
            <a:pPr>
              <a:defRPr/>
            </a:pPr>
            <a:fld id="{D03A7E34-3662-4CEA-9417-503A77ABA331}" type="slidenum">
              <a:rPr lang="en-US" altLang="en-US" smtClean="0"/>
              <a:pPr>
                <a:defRPr/>
              </a:pPr>
              <a:t>22</a:t>
            </a:fld>
            <a:endParaRPr lang="en-US" altLang="en-US" dirty="0"/>
          </a:p>
        </p:txBody>
      </p:sp>
    </p:spTree>
    <p:extLst>
      <p:ext uri="{BB962C8B-B14F-4D97-AF65-F5344CB8AC3E}">
        <p14:creationId xmlns:p14="http://schemas.microsoft.com/office/powerpoint/2010/main" val="828429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03A7E34-3662-4CEA-9417-503A77ABA331}" type="slidenum">
              <a:rPr lang="en-US" altLang="en-US" smtClean="0"/>
              <a:pPr>
                <a:defRPr/>
              </a:pPr>
              <a:t>23</a:t>
            </a:fld>
            <a:endParaRPr lang="en-US" altLang="en-US" dirty="0"/>
          </a:p>
        </p:txBody>
      </p:sp>
    </p:spTree>
    <p:extLst>
      <p:ext uri="{BB962C8B-B14F-4D97-AF65-F5344CB8AC3E}">
        <p14:creationId xmlns:p14="http://schemas.microsoft.com/office/powerpoint/2010/main" val="643374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E7378D-97B4-0F3A-AD5B-C6AC671663E3}"/>
              </a:ext>
            </a:extLst>
          </p:cNvPr>
          <p:cNvSpPr>
            <a:spLocks noGrp="1" noRot="1" noChangeAspect="1"/>
          </p:cNvSpPr>
          <p:nvPr>
            <p:ph type="sldImg"/>
          </p:nvPr>
        </p:nvSpPr>
        <p:spPr>
          <a:xfrm>
            <a:off x="1225550" y="711200"/>
            <a:ext cx="4740275" cy="3554413"/>
          </a:xfrm>
        </p:spPr>
      </p:sp>
      <p:sp>
        <p:nvSpPr>
          <p:cNvPr id="3" name="Notes Placeholder 2">
            <a:extLst>
              <a:ext uri="{FF2B5EF4-FFF2-40B4-BE49-F238E27FC236}">
                <a16:creationId xmlns:a16="http://schemas.microsoft.com/office/drawing/2014/main" id="{9FBE3455-7E12-4563-4798-5B562B2F511B}"/>
              </a:ext>
            </a:extLst>
          </p:cNvPr>
          <p:cNvSpPr txBox="1">
            <a:spLocks noGrp="1"/>
          </p:cNvSpPr>
          <p:nvPr>
            <p:ph type="body" sz="quarter" idx="1"/>
          </p:nvPr>
        </p:nvSpPr>
        <p:spPr/>
        <p:txBody>
          <a:bodyPr/>
          <a:lstStyle/>
          <a:p>
            <a:pPr lvl="0"/>
            <a:r>
              <a:rPr lang="en-US" sz="1000" dirty="0"/>
              <a:t>There are over 27 known programs that fall into what is currently referred to as Integrated Operational Support, with over 1,800 personnel in these programs, divided between AD, Civ, and CTR personnel. 97% of these personnel are non-MC type positions.</a:t>
            </a:r>
          </a:p>
          <a:p>
            <a:pPr lvl="0"/>
            <a:endParaRPr lang="en-US" sz="1000" dirty="0"/>
          </a:p>
          <a:p>
            <a:pPr marL="291636" indent="-291636">
              <a:spcBef>
                <a:spcPts val="612"/>
              </a:spcBef>
              <a:buFont typeface="Wingdings" panose="05000000000000000000" pitchFamily="2" charset="2"/>
              <a:buChar char="§"/>
            </a:pPr>
            <a:r>
              <a:rPr lang="en-US" sz="1000" dirty="0"/>
              <a:t>Officer</a:t>
            </a:r>
          </a:p>
          <a:p>
            <a:pPr marL="758255" lvl="1" indent="-291636">
              <a:spcBef>
                <a:spcPts val="612"/>
              </a:spcBef>
              <a:buFont typeface="Wingdings" panose="05000000000000000000" pitchFamily="2" charset="2"/>
              <a:buChar char="§"/>
            </a:pPr>
            <a:r>
              <a:rPr lang="en-US" sz="1000" dirty="0"/>
              <a:t>42B Physical Therapist</a:t>
            </a:r>
          </a:p>
          <a:p>
            <a:pPr marL="758255" lvl="1" indent="-291636">
              <a:spcBef>
                <a:spcPts val="612"/>
              </a:spcBef>
              <a:buFont typeface="Wingdings" panose="05000000000000000000" pitchFamily="2" charset="2"/>
              <a:buChar char="§"/>
            </a:pPr>
            <a:r>
              <a:rPr lang="en-US" sz="1000" dirty="0"/>
              <a:t>42G Physician Assistant</a:t>
            </a:r>
          </a:p>
          <a:p>
            <a:pPr marL="758255" lvl="1" indent="-291636">
              <a:spcBef>
                <a:spcPts val="612"/>
              </a:spcBef>
              <a:buFont typeface="Wingdings" panose="05000000000000000000" pitchFamily="2" charset="2"/>
              <a:buChar char="§"/>
            </a:pPr>
            <a:r>
              <a:rPr lang="en-US" sz="1000" dirty="0"/>
              <a:t>42P Psychologist</a:t>
            </a:r>
          </a:p>
          <a:p>
            <a:pPr marL="758255" lvl="1" indent="-291636">
              <a:spcBef>
                <a:spcPts val="612"/>
              </a:spcBef>
              <a:buFont typeface="Wingdings" panose="05000000000000000000" pitchFamily="2" charset="2"/>
              <a:buChar char="§"/>
            </a:pPr>
            <a:r>
              <a:rPr lang="en-US" sz="1000" dirty="0"/>
              <a:t>42S Social Worker</a:t>
            </a:r>
          </a:p>
          <a:p>
            <a:pPr marL="758255" lvl="1" indent="-291636">
              <a:spcBef>
                <a:spcPts val="612"/>
              </a:spcBef>
              <a:buFont typeface="Wingdings" panose="05000000000000000000" pitchFamily="2" charset="2"/>
              <a:buChar char="§"/>
            </a:pPr>
            <a:r>
              <a:rPr lang="en-US" sz="1000" dirty="0"/>
              <a:t>43D Registered Dietitian</a:t>
            </a:r>
          </a:p>
          <a:p>
            <a:pPr marL="758255" lvl="1" indent="-291636">
              <a:spcBef>
                <a:spcPts val="612"/>
              </a:spcBef>
              <a:buFont typeface="Wingdings" panose="05000000000000000000" pitchFamily="2" charset="2"/>
              <a:buChar char="§"/>
            </a:pPr>
            <a:r>
              <a:rPr lang="en-US" sz="1000" dirty="0"/>
              <a:t>44F Family Practice &amp; Sports Med</a:t>
            </a:r>
          </a:p>
          <a:p>
            <a:pPr marL="758255" lvl="1" indent="-291636">
              <a:spcBef>
                <a:spcPts val="612"/>
              </a:spcBef>
              <a:buFont typeface="Wingdings" panose="05000000000000000000" pitchFamily="2" charset="2"/>
              <a:buChar char="§"/>
            </a:pPr>
            <a:r>
              <a:rPr lang="en-US" sz="1000" dirty="0"/>
              <a:t>48R Flight Medicine</a:t>
            </a:r>
          </a:p>
          <a:p>
            <a:pPr marL="758255" lvl="1" indent="-291636">
              <a:spcBef>
                <a:spcPts val="612"/>
              </a:spcBef>
              <a:buFont typeface="Wingdings" panose="05000000000000000000" pitchFamily="2" charset="2"/>
              <a:buChar char="§"/>
            </a:pPr>
            <a:r>
              <a:rPr lang="en-US" sz="1000" dirty="0"/>
              <a:t>44E3A Emergency Medicine Physician</a:t>
            </a:r>
          </a:p>
          <a:p>
            <a:pPr marL="758255" lvl="1" indent="-291636">
              <a:spcBef>
                <a:spcPts val="612"/>
              </a:spcBef>
              <a:buFont typeface="Wingdings" panose="05000000000000000000" pitchFamily="2" charset="2"/>
              <a:buChar char="§"/>
            </a:pPr>
            <a:r>
              <a:rPr lang="en-US" sz="1000" dirty="0"/>
              <a:t>46N Registered Nurse (including ER/CC)</a:t>
            </a:r>
          </a:p>
          <a:p>
            <a:pPr marL="758255" lvl="1" indent="-291636">
              <a:spcBef>
                <a:spcPts val="612"/>
              </a:spcBef>
              <a:buFont typeface="Wingdings" panose="05000000000000000000" pitchFamily="2" charset="2"/>
              <a:buChar char="§"/>
            </a:pPr>
            <a:r>
              <a:rPr lang="en-US" sz="1000" dirty="0"/>
              <a:t>46F Flight Nurses</a:t>
            </a:r>
          </a:p>
          <a:p>
            <a:pPr marL="758255" lvl="1" indent="-291636">
              <a:spcBef>
                <a:spcPts val="612"/>
              </a:spcBef>
              <a:buFont typeface="Wingdings" panose="05000000000000000000" pitchFamily="2" charset="2"/>
              <a:buChar char="§"/>
            </a:pPr>
            <a:r>
              <a:rPr lang="en-US" sz="1000" dirty="0"/>
              <a:t>46Y Nurse Practitioners &amp; CRNA</a:t>
            </a:r>
          </a:p>
          <a:p>
            <a:pPr lvl="0"/>
            <a:endParaRPr lang="en-US" sz="1000" dirty="0"/>
          </a:p>
          <a:p>
            <a:pPr marL="291616" indent="-291636" eaLnBrk="0" fontAlgn="base" hangingPunct="0">
              <a:spcBef>
                <a:spcPts val="612"/>
              </a:spcBef>
              <a:spcAft>
                <a:spcPct val="0"/>
              </a:spcAft>
              <a:buClr>
                <a:srgbClr val="151C77"/>
              </a:buClr>
              <a:buSzPct val="80000"/>
              <a:buFont typeface="Wingdings" panose="05000000000000000000" pitchFamily="2" charset="2"/>
              <a:buChar char="§"/>
            </a:pPr>
            <a:r>
              <a:rPr lang="en-US" sz="1000" dirty="0">
                <a:latin typeface="Times New Roman" pitchFamily="18" charset="0"/>
              </a:rPr>
              <a:t>Enlisted</a:t>
            </a:r>
          </a:p>
          <a:p>
            <a:pPr marL="758234" lvl="1" indent="-291636" eaLnBrk="0" fontAlgn="base" hangingPunct="0">
              <a:spcBef>
                <a:spcPts val="612"/>
              </a:spcBef>
              <a:spcAft>
                <a:spcPct val="0"/>
              </a:spcAft>
              <a:buClr>
                <a:srgbClr val="151C77"/>
              </a:buClr>
              <a:buSzPct val="80000"/>
              <a:buFont typeface="Wingdings" panose="05000000000000000000" pitchFamily="2" charset="2"/>
              <a:buChar char="§"/>
            </a:pPr>
            <a:r>
              <a:rPr lang="en-US" sz="1000" dirty="0">
                <a:latin typeface="Times New Roman" pitchFamily="18" charset="0"/>
              </a:rPr>
              <a:t>4A (1) Medical Admin (Logistics)</a:t>
            </a:r>
          </a:p>
          <a:p>
            <a:pPr marL="758234" lvl="1" indent="-291636" eaLnBrk="0" fontAlgn="base" hangingPunct="0">
              <a:spcBef>
                <a:spcPts val="612"/>
              </a:spcBef>
              <a:spcAft>
                <a:spcPct val="0"/>
              </a:spcAft>
              <a:buClr>
                <a:srgbClr val="151C77"/>
              </a:buClr>
              <a:buSzPct val="80000"/>
              <a:buFont typeface="Wingdings" panose="05000000000000000000" pitchFamily="2" charset="2"/>
              <a:buChar char="§"/>
            </a:pPr>
            <a:r>
              <a:rPr lang="en-US" sz="1000" dirty="0">
                <a:latin typeface="Times New Roman" pitchFamily="18" charset="0"/>
              </a:rPr>
              <a:t>4C Mental Health Technician</a:t>
            </a:r>
          </a:p>
          <a:p>
            <a:pPr marL="758234" lvl="1" indent="-291636" eaLnBrk="0" fontAlgn="base" hangingPunct="0">
              <a:spcBef>
                <a:spcPts val="612"/>
              </a:spcBef>
              <a:spcAft>
                <a:spcPct val="0"/>
              </a:spcAft>
              <a:buClr>
                <a:srgbClr val="151C77"/>
              </a:buClr>
              <a:buSzPct val="80000"/>
              <a:buFont typeface="Wingdings" panose="05000000000000000000" pitchFamily="2" charset="2"/>
              <a:buChar char="§"/>
            </a:pPr>
            <a:r>
              <a:rPr lang="en-US" sz="1000" dirty="0">
                <a:latin typeface="Times New Roman" pitchFamily="18" charset="0"/>
              </a:rPr>
              <a:t>4D Diet Therapy Technician</a:t>
            </a:r>
          </a:p>
          <a:p>
            <a:pPr marL="758234" lvl="1" indent="-291636" eaLnBrk="0" fontAlgn="base" hangingPunct="0">
              <a:spcBef>
                <a:spcPts val="612"/>
              </a:spcBef>
              <a:spcAft>
                <a:spcPct val="0"/>
              </a:spcAft>
              <a:buClr>
                <a:srgbClr val="151C77"/>
              </a:buClr>
              <a:buSzPct val="80000"/>
              <a:buFont typeface="Wingdings" panose="05000000000000000000" pitchFamily="2" charset="2"/>
              <a:buChar char="§"/>
            </a:pPr>
            <a:r>
              <a:rPr lang="en-US" sz="1000" dirty="0">
                <a:latin typeface="Times New Roman" pitchFamily="18" charset="0"/>
              </a:rPr>
              <a:t>4N Medical Technician (includes IDMT &amp; AE)</a:t>
            </a:r>
          </a:p>
          <a:p>
            <a:pPr marL="758234" lvl="1" indent="-291636" eaLnBrk="0" fontAlgn="base" hangingPunct="0">
              <a:spcBef>
                <a:spcPts val="612"/>
              </a:spcBef>
              <a:spcAft>
                <a:spcPct val="0"/>
              </a:spcAft>
              <a:buClr>
                <a:srgbClr val="151C77"/>
              </a:buClr>
              <a:buSzPct val="80000"/>
              <a:buFont typeface="Wingdings" panose="05000000000000000000" pitchFamily="2" charset="2"/>
              <a:buChar char="§"/>
            </a:pPr>
            <a:r>
              <a:rPr lang="en-US" sz="1000" dirty="0">
                <a:latin typeface="Times New Roman" pitchFamily="18" charset="0"/>
              </a:rPr>
              <a:t>4J Physical Medicine Technician</a:t>
            </a:r>
          </a:p>
          <a:p>
            <a:pPr marL="758234" lvl="1" indent="-291636" eaLnBrk="0" fontAlgn="base" hangingPunct="0">
              <a:spcBef>
                <a:spcPts val="612"/>
              </a:spcBef>
              <a:spcAft>
                <a:spcPct val="0"/>
              </a:spcAft>
              <a:buClr>
                <a:srgbClr val="151C77"/>
              </a:buClr>
              <a:buSzPct val="80000"/>
              <a:buFont typeface="Wingdings" panose="05000000000000000000" pitchFamily="2" charset="2"/>
              <a:buChar char="§"/>
            </a:pPr>
            <a:endParaRPr lang="en-US" sz="1000" dirty="0">
              <a:latin typeface="Times New Roman" pitchFamily="18" charset="0"/>
            </a:endParaRPr>
          </a:p>
          <a:p>
            <a:pPr marL="291616" indent="-291636" eaLnBrk="0" fontAlgn="base" hangingPunct="0">
              <a:spcBef>
                <a:spcPts val="612"/>
              </a:spcBef>
              <a:spcAft>
                <a:spcPct val="0"/>
              </a:spcAft>
              <a:buClr>
                <a:srgbClr val="151C77"/>
              </a:buClr>
              <a:buSzPct val="80000"/>
              <a:buFont typeface="Wingdings" panose="05000000000000000000" pitchFamily="2" charset="2"/>
              <a:buChar char="§"/>
            </a:pPr>
            <a:r>
              <a:rPr lang="en-US" sz="1000" dirty="0">
                <a:latin typeface="Times New Roman" pitchFamily="18" charset="0"/>
              </a:rPr>
              <a:t>Civilian / Contractor </a:t>
            </a:r>
          </a:p>
          <a:p>
            <a:pPr marL="703115" lvl="1" indent="-291636" eaLnBrk="0" fontAlgn="base" hangingPunct="0">
              <a:spcBef>
                <a:spcPts val="612"/>
              </a:spcBef>
              <a:spcAft>
                <a:spcPct val="0"/>
              </a:spcAft>
              <a:buClr>
                <a:srgbClr val="151C77"/>
              </a:buClr>
              <a:buSzPct val="80000"/>
              <a:buFont typeface="Wingdings" panose="05000000000000000000" pitchFamily="2" charset="2"/>
              <a:buChar char="§"/>
            </a:pPr>
            <a:r>
              <a:rPr lang="en-US" sz="1000" dirty="0">
                <a:latin typeface="Times New Roman" pitchFamily="18" charset="0"/>
              </a:rPr>
              <a:t>Athletic Trainer</a:t>
            </a:r>
          </a:p>
          <a:p>
            <a:pPr marL="703115" lvl="1" indent="-291636" eaLnBrk="0" fontAlgn="base" hangingPunct="0">
              <a:spcBef>
                <a:spcPts val="612"/>
              </a:spcBef>
              <a:spcAft>
                <a:spcPct val="0"/>
              </a:spcAft>
              <a:buClr>
                <a:srgbClr val="151C77"/>
              </a:buClr>
              <a:buSzPct val="80000"/>
              <a:buFont typeface="Wingdings" panose="05000000000000000000" pitchFamily="2" charset="2"/>
              <a:buChar char="§"/>
            </a:pPr>
            <a:r>
              <a:rPr lang="en-US" sz="1000" dirty="0">
                <a:latin typeface="Times New Roman" pitchFamily="18" charset="0"/>
              </a:rPr>
              <a:t>Strength &amp; Conditioning Specialist</a:t>
            </a:r>
          </a:p>
          <a:p>
            <a:pPr marL="703115" lvl="1" indent="-291636" eaLnBrk="0" fontAlgn="base" hangingPunct="0">
              <a:spcBef>
                <a:spcPts val="612"/>
              </a:spcBef>
              <a:spcAft>
                <a:spcPct val="0"/>
              </a:spcAft>
              <a:buClr>
                <a:srgbClr val="151C77"/>
              </a:buClr>
              <a:buSzPct val="80000"/>
              <a:buFont typeface="Wingdings" panose="05000000000000000000" pitchFamily="2" charset="2"/>
              <a:buChar char="§"/>
            </a:pPr>
            <a:r>
              <a:rPr lang="en-US" sz="1000" dirty="0">
                <a:latin typeface="Times New Roman" pitchFamily="18" charset="0"/>
              </a:rPr>
              <a:t>Massage Therapist</a:t>
            </a:r>
          </a:p>
          <a:p>
            <a:pPr marL="703115" lvl="1" indent="-291636" eaLnBrk="0" fontAlgn="base" hangingPunct="0">
              <a:spcBef>
                <a:spcPts val="612"/>
              </a:spcBef>
              <a:spcAft>
                <a:spcPct val="0"/>
              </a:spcAft>
              <a:buClr>
                <a:srgbClr val="151C77"/>
              </a:buClr>
              <a:buSzPct val="80000"/>
              <a:buFont typeface="Wingdings" panose="05000000000000000000" pitchFamily="2" charset="2"/>
              <a:buChar char="§"/>
            </a:pPr>
            <a:r>
              <a:rPr lang="en-US" sz="1000" dirty="0">
                <a:latin typeface="Times New Roman" pitchFamily="18" charset="0"/>
              </a:rPr>
              <a:t>Cognitive Performance Specialist </a:t>
            </a:r>
          </a:p>
          <a:p>
            <a:pPr lvl="0"/>
            <a:endParaRPr lang="en-US" i="0" dirty="0"/>
          </a:p>
        </p:txBody>
      </p:sp>
      <p:sp>
        <p:nvSpPr>
          <p:cNvPr id="4" name="Slide Number Placeholder 3">
            <a:extLst>
              <a:ext uri="{FF2B5EF4-FFF2-40B4-BE49-F238E27FC236}">
                <a16:creationId xmlns:a16="http://schemas.microsoft.com/office/drawing/2014/main" id="{A4066EB6-525A-958D-F2B0-5F5A716F81AF}"/>
              </a:ext>
            </a:extLst>
          </p:cNvPr>
          <p:cNvSpPr txBox="1"/>
          <p:nvPr/>
        </p:nvSpPr>
        <p:spPr>
          <a:xfrm>
            <a:off x="4075672" y="9003650"/>
            <a:ext cx="3116495" cy="473534"/>
          </a:xfrm>
          <a:prstGeom prst="rect">
            <a:avLst/>
          </a:prstGeom>
          <a:noFill/>
          <a:ln cap="flat">
            <a:noFill/>
          </a:ln>
        </p:spPr>
        <p:txBody>
          <a:bodyPr vert="horz" wrap="square" lIns="94695" tIns="47343" rIns="94695" bIns="47343" anchor="b" anchorCtr="0" compatLnSpc="1">
            <a:noAutofit/>
          </a:bodyPr>
          <a:lstStyle/>
          <a:p>
            <a:pPr algn="r" defTabSz="933237" hangingPunct="0">
              <a:defRPr sz="1800" b="0" i="0" u="none" strike="noStrike" kern="0" cap="none" spc="0" baseline="0">
                <a:solidFill>
                  <a:srgbClr val="000000"/>
                </a:solidFill>
                <a:uFillTx/>
              </a:defRPr>
            </a:pPr>
            <a:fld id="{BB3EBFD7-FF29-4C6E-9E0D-64010FCD602B}" type="slidenum">
              <a:pPr algn="r" defTabSz="933237" hangingPunct="0">
                <a:defRPr sz="1800" b="0" i="0" u="none" strike="noStrike" kern="0" cap="none" spc="0" baseline="0">
                  <a:solidFill>
                    <a:srgbClr val="000000"/>
                  </a:solidFill>
                  <a:uFillTx/>
                </a:defRPr>
              </a:pPr>
              <a:t>24</a:t>
            </a:fld>
            <a:endParaRPr lang="en-US" sz="1200">
              <a:solidFill>
                <a:srgbClr val="000000"/>
              </a:solidFill>
              <a:latin typeface="Arial" pitchFamily="3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24055" indent="-277529">
              <a:defRPr sz="1400">
                <a:solidFill>
                  <a:schemeClr val="tx1"/>
                </a:solidFill>
                <a:latin typeface="Arial" panose="020B0604020202020204" pitchFamily="34" charset="0"/>
              </a:defRPr>
            </a:lvl2pPr>
            <a:lvl3pPr marL="1113215" indent="-221713">
              <a:defRPr sz="1400">
                <a:solidFill>
                  <a:schemeClr val="tx1"/>
                </a:solidFill>
                <a:latin typeface="Arial" panose="020B0604020202020204" pitchFamily="34" charset="0"/>
              </a:defRPr>
            </a:lvl3pPr>
            <a:lvl4pPr marL="1559741" indent="-221713">
              <a:defRPr sz="1400">
                <a:solidFill>
                  <a:schemeClr val="tx1"/>
                </a:solidFill>
                <a:latin typeface="Arial" panose="020B0604020202020204" pitchFamily="34" charset="0"/>
              </a:defRPr>
            </a:lvl4pPr>
            <a:lvl5pPr marL="2004717" indent="-221713">
              <a:defRPr sz="1400">
                <a:solidFill>
                  <a:schemeClr val="tx1"/>
                </a:solidFill>
                <a:latin typeface="Arial" panose="020B0604020202020204" pitchFamily="34" charset="0"/>
              </a:defRPr>
            </a:lvl5pPr>
            <a:lvl6pPr marL="2451242" indent="-221713" eaLnBrk="0" fontAlgn="base" hangingPunct="0">
              <a:spcBef>
                <a:spcPct val="0"/>
              </a:spcBef>
              <a:spcAft>
                <a:spcPct val="0"/>
              </a:spcAft>
              <a:defRPr sz="1400">
                <a:solidFill>
                  <a:schemeClr val="tx1"/>
                </a:solidFill>
                <a:latin typeface="Arial" panose="020B0604020202020204" pitchFamily="34" charset="0"/>
              </a:defRPr>
            </a:lvl6pPr>
            <a:lvl7pPr marL="2897768" indent="-221713" eaLnBrk="0" fontAlgn="base" hangingPunct="0">
              <a:spcBef>
                <a:spcPct val="0"/>
              </a:spcBef>
              <a:spcAft>
                <a:spcPct val="0"/>
              </a:spcAft>
              <a:defRPr sz="1400">
                <a:solidFill>
                  <a:schemeClr val="tx1"/>
                </a:solidFill>
                <a:latin typeface="Arial" panose="020B0604020202020204" pitchFamily="34" charset="0"/>
              </a:defRPr>
            </a:lvl7pPr>
            <a:lvl8pPr marL="3344296" indent="-221713" eaLnBrk="0" fontAlgn="base" hangingPunct="0">
              <a:spcBef>
                <a:spcPct val="0"/>
              </a:spcBef>
              <a:spcAft>
                <a:spcPct val="0"/>
              </a:spcAft>
              <a:defRPr sz="1400">
                <a:solidFill>
                  <a:schemeClr val="tx1"/>
                </a:solidFill>
                <a:latin typeface="Arial" panose="020B0604020202020204" pitchFamily="34" charset="0"/>
              </a:defRPr>
            </a:lvl8pPr>
            <a:lvl9pPr marL="3790822" indent="-221713" eaLnBrk="0" fontAlgn="base" hangingPunct="0">
              <a:spcBef>
                <a:spcPct val="0"/>
              </a:spcBef>
              <a:spcAft>
                <a:spcPct val="0"/>
              </a:spcAft>
              <a:defRPr sz="1400">
                <a:solidFill>
                  <a:schemeClr val="tx1"/>
                </a:solidFill>
                <a:latin typeface="Arial" panose="020B0604020202020204" pitchFamily="34" charset="0"/>
              </a:defRPr>
            </a:lvl9pPr>
          </a:lstStyle>
          <a:p>
            <a:pPr defTabSz="933237" eaLnBrk="0" fontAlgn="base" hangingPunct="0">
              <a:spcBef>
                <a:spcPct val="0"/>
              </a:spcBef>
              <a:spcAft>
                <a:spcPct val="0"/>
              </a:spcAft>
              <a:defRPr/>
            </a:pPr>
            <a:fld id="{F09983B1-0420-463B-BC3E-65FF23C386CC}" type="slidenum">
              <a:rPr lang="en-US" altLang="en-US" sz="1200">
                <a:solidFill>
                  <a:srgbClr val="000000"/>
                </a:solidFill>
              </a:rPr>
              <a:pPr defTabSz="933237" eaLnBrk="0" fontAlgn="base" hangingPunct="0">
                <a:spcBef>
                  <a:spcPct val="0"/>
                </a:spcBef>
                <a:spcAft>
                  <a:spcPct val="0"/>
                </a:spcAft>
                <a:defRPr/>
              </a:pPr>
              <a:t>2</a:t>
            </a:fld>
            <a:endParaRPr lang="en-US" altLang="en-US" sz="1200" dirty="0">
              <a:solidFill>
                <a:srgbClr val="000000"/>
              </a:solidFill>
            </a:endParaRPr>
          </a:p>
        </p:txBody>
      </p:sp>
      <p:sp>
        <p:nvSpPr>
          <p:cNvPr id="31747" name="Rectangle 2"/>
          <p:cNvSpPr>
            <a:spLocks noGrp="1" noRot="1" noChangeAspect="1" noChangeArrowheads="1" noTextEdit="1"/>
          </p:cNvSpPr>
          <p:nvPr>
            <p:ph type="sldImg"/>
          </p:nvPr>
        </p:nvSpPr>
        <p:spPr>
          <a:xfrm>
            <a:off x="1417638" y="1163638"/>
            <a:ext cx="4187825" cy="3141662"/>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127653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9125" y="893763"/>
            <a:ext cx="3216275" cy="2413000"/>
          </a:xfrm>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n-US" sz="1200" dirty="0"/>
              <a:t>AFMS integrated concept to support the “everyday” Airmen</a:t>
            </a:r>
          </a:p>
          <a:p>
            <a:pPr defTabSz="933237">
              <a:defRPr/>
            </a:pPr>
            <a:endParaRPr lang="en-US" dirty="0"/>
          </a:p>
        </p:txBody>
      </p:sp>
      <p:sp>
        <p:nvSpPr>
          <p:cNvPr id="4" name="Slide Number Placeholder 3"/>
          <p:cNvSpPr>
            <a:spLocks noGrp="1"/>
          </p:cNvSpPr>
          <p:nvPr>
            <p:ph type="sldNum" sz="quarter" idx="10"/>
          </p:nvPr>
        </p:nvSpPr>
        <p:spPr/>
        <p:txBody>
          <a:bodyPr/>
          <a:lstStyle/>
          <a:p>
            <a:pPr>
              <a:defRPr/>
            </a:pPr>
            <a:fld id="{AE1F8AE6-BD1C-415B-97DD-E51500471820}" type="slidenum">
              <a:rPr lang="en-US" altLang="en-US" smtClean="0"/>
              <a:pPr>
                <a:defRPr/>
              </a:pPr>
              <a:t>25</a:t>
            </a:fld>
            <a:endParaRPr lang="en-US" altLang="en-US" dirty="0"/>
          </a:p>
        </p:txBody>
      </p:sp>
    </p:spTree>
    <p:extLst>
      <p:ext uri="{BB962C8B-B14F-4D97-AF65-F5344CB8AC3E}">
        <p14:creationId xmlns:p14="http://schemas.microsoft.com/office/powerpoint/2010/main" val="3884632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Thru realignment, TN is now operational at 70 installations; realignment did bring some structure changes to TN, but mostly affecting embedded behavioral health providers.</a:t>
            </a:r>
          </a:p>
          <a:p>
            <a:pPr defTabSz="933237">
              <a:defRPr/>
            </a:pPr>
            <a:endParaRPr lang="en-US" dirty="0"/>
          </a:p>
          <a:p>
            <a:pPr defTabSz="933237">
              <a:defRPr/>
            </a:pPr>
            <a:r>
              <a:rPr lang="en-US" dirty="0"/>
              <a:t>Program frozen at 58 RSTs, mostly aligned at the original 16 locations, ASOS &amp; Rescue</a:t>
            </a:r>
          </a:p>
          <a:p>
            <a:pPr marL="174982" indent="-174982" defTabSz="933237">
              <a:buFont typeface="Arial" panose="020B0604020202020204" pitchFamily="34" charset="0"/>
              <a:buChar char="•"/>
              <a:defRPr/>
            </a:pPr>
            <a:r>
              <a:rPr lang="en-US" dirty="0"/>
              <a:t>Enabled MAJCOMs to move RSTs based on need and data</a:t>
            </a:r>
          </a:p>
          <a:p>
            <a:pPr marL="641600" lvl="1" indent="-174982" defTabSz="933237">
              <a:buFont typeface="Arial" panose="020B0604020202020204" pitchFamily="34" charset="0"/>
              <a:buChar char="•"/>
              <a:defRPr/>
            </a:pPr>
            <a:r>
              <a:rPr lang="en-US" dirty="0"/>
              <a:t>561 NOS at Peterson did not get an embedded provider – ACC requested and was approved to move an RST from JBSA to that unit due to their need for embedded care</a:t>
            </a:r>
          </a:p>
          <a:p>
            <a:pPr marL="174982" indent="-174982" defTabSz="933237">
              <a:buFont typeface="Arial" panose="020B0604020202020204" pitchFamily="34" charset="0"/>
              <a:buChar char="•"/>
              <a:defRPr/>
            </a:pPr>
            <a:r>
              <a:rPr lang="en-US" dirty="0"/>
              <a:t>Some MAJCOMs have funded their own RSTs and aligning them with TN</a:t>
            </a:r>
          </a:p>
          <a:p>
            <a:pPr marL="174982" indent="-174982" defTabSz="933237">
              <a:buFont typeface="Arial" panose="020B0604020202020204" pitchFamily="34" charset="0"/>
              <a:buChar char="•"/>
              <a:defRPr/>
            </a:pPr>
            <a:endParaRPr lang="en-US" dirty="0"/>
          </a:p>
          <a:p>
            <a:pPr marL="174982" indent="-174982" defTabSz="933237">
              <a:buFont typeface="Arial" panose="020B0604020202020204" pitchFamily="34" charset="0"/>
              <a:buChar char="•"/>
              <a:defRPr/>
            </a:pPr>
            <a:r>
              <a:rPr lang="en-US" dirty="0"/>
              <a:t>TN RST Functions</a:t>
            </a:r>
          </a:p>
          <a:p>
            <a:pPr marL="641600" lvl="1" indent="-174982" defTabSz="933237">
              <a:buFont typeface="Arial" panose="020B0604020202020204" pitchFamily="34" charset="0"/>
              <a:buChar char="•"/>
              <a:defRPr/>
            </a:pPr>
            <a:r>
              <a:rPr lang="en-US" dirty="0"/>
              <a:t>Confidential Spiritual counseling – being able to include qualified dependents &amp; DoD Civilians is a big win since EMH cannot medically treat dependents / civilians</a:t>
            </a:r>
          </a:p>
          <a:p>
            <a:pPr marL="641600" lvl="1" indent="-174982" defTabSz="933237">
              <a:buFont typeface="Arial" panose="020B0604020202020204" pitchFamily="34" charset="0"/>
              <a:buChar char="•"/>
              <a:defRPr/>
            </a:pPr>
            <a:r>
              <a:rPr lang="en-US" dirty="0"/>
              <a:t>Cooperative programs &amp; activities – encourage TN RSTs to work with the EMH providers at their installations on opportunities to collaborate on training/education/team building activities</a:t>
            </a:r>
          </a:p>
          <a:p>
            <a:pPr marL="1108219" lvl="2" indent="-174982" defTabSz="933237">
              <a:buFont typeface="Arial" panose="020B0604020202020204" pitchFamily="34" charset="0"/>
              <a:buChar char="•"/>
              <a:defRPr/>
            </a:pPr>
            <a:r>
              <a:rPr lang="en-US" dirty="0"/>
              <a:t>RSTs funded with $~90K – was given to RSTs for their ability to spend / EMH only funded at $2K/year</a:t>
            </a:r>
          </a:p>
          <a:p>
            <a:pPr marL="641600" lvl="1" indent="-174982" defTabSz="933237">
              <a:buFont typeface="Arial" panose="020B0604020202020204" pitchFamily="34" charset="0"/>
              <a:buChar char="•"/>
              <a:defRPr/>
            </a:pPr>
            <a:r>
              <a:rPr lang="en-US" dirty="0"/>
              <a:t>Unit assessment / command consultation – received great feedback on RSTs from Commanders &amp; Airmen at site visits</a:t>
            </a:r>
          </a:p>
          <a:p>
            <a:endParaRPr lang="en-US" dirty="0"/>
          </a:p>
        </p:txBody>
      </p:sp>
      <p:sp>
        <p:nvSpPr>
          <p:cNvPr id="4" name="Slide Number Placeholder 3"/>
          <p:cNvSpPr>
            <a:spLocks noGrp="1"/>
          </p:cNvSpPr>
          <p:nvPr>
            <p:ph type="sldNum" sz="quarter" idx="5"/>
          </p:nvPr>
        </p:nvSpPr>
        <p:spPr/>
        <p:txBody>
          <a:bodyPr/>
          <a:lstStyle/>
          <a:p>
            <a:fld id="{B101001B-82EE-4400-9E07-958577B64CB9}" type="slidenum">
              <a:rPr lang="en-US" altLang="en-US" smtClean="0"/>
              <a:pPr/>
              <a:t>28</a:t>
            </a:fld>
            <a:endParaRPr lang="en-US" altLang="en-US"/>
          </a:p>
        </p:txBody>
      </p:sp>
    </p:spTree>
    <p:extLst>
      <p:ext uri="{BB962C8B-B14F-4D97-AF65-F5344CB8AC3E}">
        <p14:creationId xmlns:p14="http://schemas.microsoft.com/office/powerpoint/2010/main" val="4117885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5500" dirty="0"/>
              <a:t>Operational Support Teams and True North are programs executed DAF-wide and are not targeted to a specific AFSC. Combined, these 2 programs alone account for approximately 48% of the personnel assigned to IOS programming. These large, DAF-wide programs make an obvious opportunity to pursue optimization. </a:t>
            </a:r>
          </a:p>
          <a:p>
            <a:pPr lvl="0"/>
            <a:endParaRPr lang="en-US" sz="5500" dirty="0"/>
          </a:p>
          <a:p>
            <a:pPr lvl="0"/>
            <a:r>
              <a:rPr lang="en-US" sz="5500" dirty="0"/>
              <a:t>Unifying the TN and OST had been discussed in the past, but really had not made significant progress until this year. In 2021, discussions between the OST and TN program offices on how to collaborate more never took off. A year later, a joint CPI by SG3/4 and A1Z made initial progress but became OBE. These efforts had been reinvigorated earlier this year between SG3/4 and A1Z and then rapidly evolved when General </a:t>
            </a:r>
            <a:r>
              <a:rPr lang="en-US" sz="5500" dirty="0" err="1"/>
              <a:t>Allvin</a:t>
            </a:r>
            <a:r>
              <a:rPr lang="en-US" sz="5500" dirty="0"/>
              <a:t> also took interest in unifying these two programs through the Barriers to Mental Health, Resilience, and Wellness Cross Functional Team (CFT) Sprint.</a:t>
            </a:r>
          </a:p>
          <a:p>
            <a:pPr lvl="0"/>
            <a:endParaRPr lang="en-US" sz="5500" dirty="0"/>
          </a:p>
          <a:p>
            <a:pPr lvl="0"/>
            <a:r>
              <a:rPr lang="en-US" sz="5500" dirty="0"/>
              <a:t>Two decisions were made coming out of CORONA Fall ‘23 – 1. The SG will be the OPR of the unified program, and 2. The installation commander will use data provided by the unified program office and their knowledge of the mission/needs of their units to determine how to vector their assets. </a:t>
            </a:r>
          </a:p>
          <a:p>
            <a:pPr lvl="0"/>
            <a:endParaRPr lang="en-US" sz="5500" dirty="0"/>
          </a:p>
          <a:p>
            <a:pPr lvl="0"/>
            <a:r>
              <a:rPr lang="en-US" sz="7300" dirty="0">
                <a:latin typeface="Calibri" panose="020F0502020204030204" pitchFamily="34" charset="0"/>
                <a:ea typeface="Calibri" panose="020F0502020204030204" pitchFamily="34" charset="0"/>
                <a:cs typeface="Times New Roman" panose="02020603050405020304" pitchFamily="18" charset="0"/>
              </a:rPr>
              <a:t>The intent of this integration is to give Wing Commanders flexibility to make data driven decisions on how to best deploy support to our Airmen to optimize their warfighting status. Both programs have similar missions and efficiencies can be gained in combined program office functions to standardize support across the DAF. </a:t>
            </a:r>
            <a:endParaRPr lang="en-US" sz="5500" dirty="0"/>
          </a:p>
          <a:p>
            <a:pPr>
              <a:lnSpc>
                <a:spcPct val="90000"/>
              </a:lnSpc>
            </a:pPr>
            <a:endParaRPr lang="en-US" sz="5500" dirty="0">
              <a:latin typeface="TT Norms"/>
            </a:endParaRPr>
          </a:p>
          <a:p>
            <a:pPr>
              <a:lnSpc>
                <a:spcPct val="90000"/>
              </a:lnSpc>
            </a:pPr>
            <a:endParaRPr lang="en-US" sz="5500" dirty="0">
              <a:latin typeface="TT Norms"/>
            </a:endParaRPr>
          </a:p>
          <a:p>
            <a:pPr>
              <a:lnSpc>
                <a:spcPct val="90000"/>
              </a:lnSpc>
            </a:pPr>
            <a:r>
              <a:rPr lang="en-US" sz="5500" dirty="0">
                <a:latin typeface="TT Norms"/>
              </a:rPr>
              <a:t>A </a:t>
            </a:r>
            <a:r>
              <a:rPr lang="en-US" sz="5500" u="sng" dirty="0">
                <a:latin typeface="TT Norms"/>
              </a:rPr>
              <a:t>program management office </a:t>
            </a:r>
            <a:r>
              <a:rPr lang="en-US" sz="5500" dirty="0">
                <a:latin typeface="TT Norms"/>
              </a:rPr>
              <a:t>oversees </a:t>
            </a:r>
            <a:r>
              <a:rPr lang="en-US" sz="5500" dirty="0"/>
              <a:t>the process of planning, preparing, organizing, and integrating the combined efforts of </a:t>
            </a:r>
            <a:r>
              <a:rPr lang="en-US" sz="5500" dirty="0">
                <a:latin typeface="TT Norms"/>
              </a:rPr>
              <a:t>the programs of an organization </a:t>
            </a:r>
            <a:r>
              <a:rPr lang="en-US" sz="5500" dirty="0"/>
              <a:t>to meet operational and mission requirements. </a:t>
            </a:r>
            <a:r>
              <a:rPr lang="en-US" sz="5500" dirty="0">
                <a:latin typeface="TT Norms"/>
              </a:rPr>
              <a:t> A program management office focuses on the success of broad organizational programs and the overall business strategy.</a:t>
            </a:r>
          </a:p>
          <a:p>
            <a:pPr>
              <a:lnSpc>
                <a:spcPct val="90000"/>
              </a:lnSpc>
            </a:pPr>
            <a:r>
              <a:rPr lang="en-US" sz="5500" u="sng" dirty="0">
                <a:latin typeface="TT Norms"/>
              </a:rPr>
              <a:t>Purpose: </a:t>
            </a:r>
            <a:r>
              <a:rPr lang="en-US" sz="5500" dirty="0">
                <a:latin typeface="TT Norms"/>
              </a:rPr>
              <a:t>Link to Organizational Goals, Win Support for Important Initiatives, Standardized Methodologies, Leveraging Tools, Support, and Mentoring</a:t>
            </a:r>
            <a:endParaRPr lang="en-US" sz="4100" dirty="0"/>
          </a:p>
          <a:p>
            <a:pPr marL="466618">
              <a:lnSpc>
                <a:spcPct val="90000"/>
              </a:lnSpc>
            </a:pPr>
            <a:endParaRPr lang="en-U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90000"/>
              </a:lnSpc>
            </a:pPr>
            <a:r>
              <a:rPr lang="en-U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Outcomes: </a:t>
            </a:r>
            <a:endParaRPr lang="en-US" sz="1800" dirty="0">
              <a:latin typeface="Times New Roman" panose="02020603050405020304" pitchFamily="18" charset="0"/>
              <a:ea typeface="Times New Roman" panose="02020603050405020304" pitchFamily="18" charset="0"/>
            </a:endParaRPr>
          </a:p>
          <a:p>
            <a:pPr marL="349964" indent="-349964">
              <a:lnSpc>
                <a:spcPct val="90000"/>
              </a:lnSpc>
              <a:buFont typeface="Calibri" panose="020F0502020204030204" pitchFamily="34" charset="0"/>
              <a:buChar char="-"/>
            </a:pPr>
            <a:r>
              <a:rPr lang="en-U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continually assess &amp; adjust to their environment</a:t>
            </a:r>
            <a:endParaRPr lang="en-US" sz="1800" dirty="0">
              <a:latin typeface="Times New Roman" panose="02020603050405020304" pitchFamily="18" charset="0"/>
              <a:ea typeface="Times New Roman" panose="02020603050405020304" pitchFamily="18" charset="0"/>
            </a:endParaRPr>
          </a:p>
          <a:p>
            <a:pPr marL="349964" indent="-349964">
              <a:lnSpc>
                <a:spcPct val="90000"/>
              </a:lnSpc>
              <a:buFont typeface="Calibri" panose="020F0502020204030204" pitchFamily="34" charset="0"/>
              <a:buChar char="-"/>
            </a:pPr>
            <a:r>
              <a:rPr lang="en-U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maintain balance with physical endurance, emotional stamina, and spiritual well-being to thrive &amp; carry out the mission.</a:t>
            </a:r>
            <a:endParaRPr lang="en-US" sz="1800" dirty="0">
              <a:latin typeface="Times New Roman" panose="02020603050405020304" pitchFamily="18" charset="0"/>
              <a:ea typeface="Times New Roman" panose="02020603050405020304" pitchFamily="18" charset="0"/>
            </a:endParaRPr>
          </a:p>
          <a:p>
            <a:pPr marL="349964" indent="-349964">
              <a:lnSpc>
                <a:spcPct val="90000"/>
              </a:lnSpc>
              <a:buFont typeface="Calibri" panose="020F0502020204030204" pitchFamily="34" charset="0"/>
              <a:buChar char="-"/>
            </a:pPr>
            <a:r>
              <a:rPr lang="en-U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Self-mitigate operational stressors</a:t>
            </a:r>
            <a:endParaRPr lang="en-US" sz="1800" dirty="0">
              <a:latin typeface="Times New Roman" panose="02020603050405020304" pitchFamily="18" charset="0"/>
              <a:ea typeface="Times New Roman" panose="02020603050405020304" pitchFamily="18" charset="0"/>
            </a:endParaRPr>
          </a:p>
          <a:p>
            <a:pPr marL="349964" indent="-349964">
              <a:lnSpc>
                <a:spcPct val="90000"/>
              </a:lnSpc>
              <a:buFont typeface="Calibri" panose="020F0502020204030204" pitchFamily="34" charset="0"/>
              <a:buChar char="-"/>
            </a:pPr>
            <a:r>
              <a:rPr lang="en-U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Behavior that shows emphasis on injury prevention</a:t>
            </a:r>
            <a:endParaRPr lang="en-US" sz="1800" dirty="0">
              <a:latin typeface="Times New Roman" panose="02020603050405020304" pitchFamily="18" charset="0"/>
              <a:ea typeface="Times New Roman" panose="02020603050405020304" pitchFamily="18" charset="0"/>
            </a:endParaRPr>
          </a:p>
          <a:p>
            <a:pPr marL="349964" indent="-349964">
              <a:lnSpc>
                <a:spcPct val="90000"/>
              </a:lnSpc>
              <a:buFont typeface="Calibri" panose="020F0502020204030204" pitchFamily="34" charset="0"/>
              <a:buChar char="-"/>
            </a:pPr>
            <a:r>
              <a:rPr lang="en-U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Optimized operational work processes</a:t>
            </a:r>
            <a:endParaRPr lang="en-US" sz="1800" dirty="0">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101001B-82EE-4400-9E07-958577B64CB9}" type="slidenum">
              <a:rPr lang="en-US" altLang="en-US" smtClean="0"/>
              <a:pPr/>
              <a:t>29</a:t>
            </a:fld>
            <a:endParaRPr lang="en-US" altLang="en-US"/>
          </a:p>
        </p:txBody>
      </p:sp>
    </p:spTree>
    <p:extLst>
      <p:ext uri="{BB962C8B-B14F-4D97-AF65-F5344CB8AC3E}">
        <p14:creationId xmlns:p14="http://schemas.microsoft.com/office/powerpoint/2010/main" val="3249639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01001B-82EE-4400-9E07-958577B64CB9}" type="slidenum">
              <a:rPr lang="en-US" altLang="en-US" smtClean="0"/>
              <a:pPr/>
              <a:t>30</a:t>
            </a:fld>
            <a:endParaRPr lang="en-US" altLang="en-US"/>
          </a:p>
        </p:txBody>
      </p:sp>
    </p:spTree>
    <p:extLst>
      <p:ext uri="{BB962C8B-B14F-4D97-AF65-F5344CB8AC3E}">
        <p14:creationId xmlns:p14="http://schemas.microsoft.com/office/powerpoint/2010/main" val="3335682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01001B-82EE-4400-9E07-958577B64CB9}" type="slidenum">
              <a:rPr lang="en-US" altLang="en-US" smtClean="0"/>
              <a:pPr/>
              <a:t>31</a:t>
            </a:fld>
            <a:endParaRPr lang="en-US" altLang="en-US"/>
          </a:p>
        </p:txBody>
      </p:sp>
    </p:spTree>
    <p:extLst>
      <p:ext uri="{BB962C8B-B14F-4D97-AF65-F5344CB8AC3E}">
        <p14:creationId xmlns:p14="http://schemas.microsoft.com/office/powerpoint/2010/main" val="3112431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01001B-82EE-4400-9E07-958577B64CB9}" type="slidenum">
              <a:rPr lang="en-US" altLang="en-US" smtClean="0"/>
              <a:pPr/>
              <a:t>32</a:t>
            </a:fld>
            <a:endParaRPr lang="en-US" altLang="en-US"/>
          </a:p>
        </p:txBody>
      </p:sp>
    </p:spTree>
    <p:extLst>
      <p:ext uri="{BB962C8B-B14F-4D97-AF65-F5344CB8AC3E}">
        <p14:creationId xmlns:p14="http://schemas.microsoft.com/office/powerpoint/2010/main" val="3112431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a critical stakeholder – your support is needed for the success of this large, SG led program</a:t>
            </a:r>
          </a:p>
          <a:p>
            <a:pPr marL="174982" indent="-174982">
              <a:buFontTx/>
              <a:buChar char="-"/>
            </a:pPr>
            <a:r>
              <a:rPr lang="en-US" dirty="0"/>
              <a:t>Liaison w/ MAJCOM and other line leaders</a:t>
            </a:r>
          </a:p>
          <a:p>
            <a:pPr marL="174982" indent="-174982">
              <a:buFontTx/>
              <a:buChar char="-"/>
            </a:pPr>
            <a:r>
              <a:rPr lang="en-US" dirty="0"/>
              <a:t>As with all medical care – whether within the walls of the MTF or outside – it is our responsibility to ensure the provision of Trusted Quality Care</a:t>
            </a:r>
          </a:p>
        </p:txBody>
      </p:sp>
      <p:sp>
        <p:nvSpPr>
          <p:cNvPr id="4" name="Slide Number Placeholder 3"/>
          <p:cNvSpPr>
            <a:spLocks noGrp="1"/>
          </p:cNvSpPr>
          <p:nvPr>
            <p:ph type="sldNum" sz="quarter" idx="5"/>
          </p:nvPr>
        </p:nvSpPr>
        <p:spPr/>
        <p:txBody>
          <a:bodyPr/>
          <a:lstStyle/>
          <a:p>
            <a:fld id="{B101001B-82EE-4400-9E07-958577B64CB9}" type="slidenum">
              <a:rPr lang="en-US" altLang="en-US" smtClean="0"/>
              <a:pPr/>
              <a:t>34</a:t>
            </a:fld>
            <a:endParaRPr lang="en-US" altLang="en-US"/>
          </a:p>
        </p:txBody>
      </p:sp>
    </p:spTree>
    <p:extLst>
      <p:ext uri="{BB962C8B-B14F-4D97-AF65-F5344CB8AC3E}">
        <p14:creationId xmlns:p14="http://schemas.microsoft.com/office/powerpoint/2010/main" val="3335682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800" b="0" dirty="0">
                <a:latin typeface="Calibri" panose="020F0502020204030204" pitchFamily="34" charset="0"/>
                <a:cs typeface="Calibri" panose="020F0502020204030204" pitchFamily="34" charset="0"/>
              </a:rPr>
              <a:t>The military operates in remote or resource constrained locations for a variety of strategic reasons (air space, stealth, proximity to the mission, </a:t>
            </a:r>
            <a:r>
              <a:rPr lang="en-US" sz="1800" b="0" dirty="0" err="1">
                <a:latin typeface="Calibri" panose="020F0502020204030204" pitchFamily="34" charset="0"/>
                <a:cs typeface="Calibri" panose="020F0502020204030204" pitchFamily="34" charset="0"/>
              </a:rPr>
              <a:t>etc</a:t>
            </a:r>
            <a:r>
              <a:rPr lang="en-US" sz="1800" b="0" dirty="0">
                <a:latin typeface="Calibri" panose="020F0502020204030204" pitchFamily="34" charset="0"/>
                <a:cs typeface="Calibri" panose="020F0502020204030204" pitchFamily="34" charset="0"/>
              </a:rPr>
              <a:t>)</a:t>
            </a:r>
          </a:p>
          <a:p>
            <a:pPr marL="0" indent="0" algn="l">
              <a:buNone/>
            </a:pPr>
            <a:endParaRPr lang="en-US" sz="1800" b="0" dirty="0">
              <a:latin typeface="Calibri" panose="020F0502020204030204" pitchFamily="34" charset="0"/>
              <a:cs typeface="Calibri" panose="020F0502020204030204" pitchFamily="34" charset="0"/>
            </a:endParaRPr>
          </a:p>
          <a:p>
            <a:pPr marL="0" indent="0" algn="l">
              <a:buNone/>
            </a:pPr>
            <a:r>
              <a:rPr lang="en-US" sz="1800" b="0" dirty="0">
                <a:latin typeface="Calibri" panose="020F0502020204030204" pitchFamily="34" charset="0"/>
                <a:cs typeface="Calibri" panose="020F0502020204030204" pitchFamily="34" charset="0"/>
              </a:rPr>
              <a:t>Operating out of remote locations creates medical difficulties for the military and its families</a:t>
            </a:r>
          </a:p>
          <a:p>
            <a:pPr marL="406400" lvl="1" indent="0" algn="l">
              <a:buNone/>
            </a:pPr>
            <a:r>
              <a:rPr lang="en-US" sz="1800" b="0" dirty="0">
                <a:latin typeface="Calibri" panose="020F0502020204030204" pitchFamily="34" charset="0"/>
                <a:cs typeface="Calibri" panose="020F0502020204030204" pitchFamily="34" charset="0"/>
              </a:rPr>
              <a:t>Not enough network medical resources to care for even mild to moderate conditions</a:t>
            </a:r>
          </a:p>
          <a:p>
            <a:pPr marL="406400" lvl="1" indent="0" algn="l">
              <a:buNone/>
            </a:pPr>
            <a:r>
              <a:rPr lang="en-US" sz="1800" b="0" dirty="0">
                <a:latin typeface="Calibri" panose="020F0502020204030204" pitchFamily="34" charset="0"/>
                <a:cs typeface="Calibri" panose="020F0502020204030204" pitchFamily="34" charset="0"/>
              </a:rPr>
              <a:t>Network medical resources do not stay due to lack of adequate patient volume</a:t>
            </a:r>
          </a:p>
          <a:p>
            <a:endParaRPr lang="en-US" dirty="0"/>
          </a:p>
          <a:p>
            <a:pPr marL="0" indent="0">
              <a:lnSpc>
                <a:spcPct val="150000"/>
              </a:lnSpc>
              <a:spcBef>
                <a:spcPts val="0"/>
              </a:spcBef>
              <a:spcAft>
                <a:spcPts val="0"/>
              </a:spcAft>
              <a:buNone/>
            </a:pPr>
            <a:r>
              <a:rPr lang="en-US" sz="1800" u="sng" kern="1200" dirty="0">
                <a:solidFill>
                  <a:srgbClr val="000000"/>
                </a:solidFill>
                <a:latin typeface="Calibri" panose="020F0502020204030204" pitchFamily="34" charset="0"/>
              </a:rPr>
              <a:t>IMPACT ON MILITARY OPERATIONS</a:t>
            </a:r>
          </a:p>
          <a:p>
            <a:pPr marL="0" lvl="1" indent="0">
              <a:lnSpc>
                <a:spcPct val="150000"/>
              </a:lnSpc>
              <a:spcBef>
                <a:spcPts val="0"/>
              </a:spcBef>
              <a:spcAft>
                <a:spcPts val="600"/>
              </a:spcAft>
              <a:buNone/>
            </a:pPr>
            <a:r>
              <a:rPr lang="en-US" sz="1800" b="0" kern="1200" dirty="0">
                <a:solidFill>
                  <a:srgbClr val="000000"/>
                </a:solidFill>
                <a:latin typeface="Calibri" panose="020F0502020204030204" pitchFamily="34" charset="0"/>
                <a:cs typeface="+mn-cs"/>
              </a:rPr>
              <a:t>High Exceptional Family Member Program (EFMP) travel denial rate</a:t>
            </a:r>
          </a:p>
          <a:p>
            <a:pPr marL="0" lvl="1" indent="0">
              <a:spcBef>
                <a:spcPts val="0"/>
              </a:spcBef>
              <a:spcAft>
                <a:spcPts val="600"/>
              </a:spcAft>
              <a:buNone/>
            </a:pPr>
            <a:r>
              <a:rPr lang="en-US" sz="1800" b="0" kern="1200" dirty="0">
                <a:solidFill>
                  <a:srgbClr val="000000"/>
                </a:solidFill>
                <a:latin typeface="Calibri" panose="020F0502020204030204" pitchFamily="34" charset="0"/>
                <a:cs typeface="+mn-cs"/>
              </a:rPr>
              <a:t>High EFMP Reassignment rates</a:t>
            </a:r>
          </a:p>
          <a:p>
            <a:pPr marL="0" lvl="1" indent="0">
              <a:lnSpc>
                <a:spcPct val="150000"/>
              </a:lnSpc>
              <a:spcBef>
                <a:spcPts val="0"/>
              </a:spcBef>
              <a:spcAft>
                <a:spcPts val="600"/>
              </a:spcAft>
              <a:buNone/>
            </a:pPr>
            <a:r>
              <a:rPr lang="en-US" sz="1800" b="0" kern="1200" dirty="0">
                <a:solidFill>
                  <a:srgbClr val="000000"/>
                </a:solidFill>
                <a:latin typeface="Calibri" panose="020F0502020204030204" pitchFamily="34" charset="0"/>
                <a:cs typeface="+mn-cs"/>
              </a:rPr>
              <a:t>Increased medical TDYs</a:t>
            </a:r>
          </a:p>
          <a:p>
            <a:pPr marL="0" lvl="1" indent="0">
              <a:spcBef>
                <a:spcPts val="0"/>
              </a:spcBef>
              <a:spcAft>
                <a:spcPts val="0"/>
              </a:spcAft>
              <a:buNone/>
            </a:pPr>
            <a:r>
              <a:rPr lang="en-US" sz="1800" b="0" kern="1200" dirty="0">
                <a:solidFill>
                  <a:srgbClr val="000000"/>
                </a:solidFill>
                <a:latin typeface="Calibri" panose="020F0502020204030204" pitchFamily="34" charset="0"/>
                <a:cs typeface="+mn-cs"/>
              </a:rPr>
              <a:t>Greatest impact on senior</a:t>
            </a:r>
          </a:p>
          <a:p>
            <a:pPr marL="0" lvl="1" indent="0">
              <a:spcBef>
                <a:spcPts val="0"/>
              </a:spcBef>
              <a:spcAft>
                <a:spcPts val="0"/>
              </a:spcAft>
              <a:buNone/>
            </a:pPr>
            <a:r>
              <a:rPr lang="en-US" sz="1800" b="0" kern="1200" dirty="0">
                <a:solidFill>
                  <a:srgbClr val="000000"/>
                </a:solidFill>
                <a:latin typeface="Calibri" panose="020F0502020204030204" pitchFamily="34" charset="0"/>
                <a:cs typeface="+mn-cs"/>
              </a:rPr>
              <a:t>Personnel</a:t>
            </a:r>
          </a:p>
          <a:p>
            <a:pPr marL="0" lvl="1" indent="0">
              <a:spcBef>
                <a:spcPts val="0"/>
              </a:spcBef>
              <a:spcAft>
                <a:spcPts val="0"/>
              </a:spcAft>
              <a:buNone/>
            </a:pPr>
            <a:r>
              <a:rPr lang="en-US" sz="1800" b="0" kern="1200" dirty="0">
                <a:solidFill>
                  <a:srgbClr val="000000"/>
                </a:solidFill>
                <a:latin typeface="Calibri" panose="020F0502020204030204" pitchFamily="34" charset="0"/>
                <a:cs typeface="+mn-cs"/>
              </a:rPr>
              <a:t>High impact on </a:t>
            </a:r>
          </a:p>
          <a:p>
            <a:pPr marL="0" lvl="1" indent="0">
              <a:spcBef>
                <a:spcPts val="0"/>
              </a:spcBef>
              <a:spcAft>
                <a:spcPts val="0"/>
              </a:spcAft>
              <a:buNone/>
            </a:pPr>
            <a:r>
              <a:rPr lang="en-US" sz="1800" b="0" kern="1200" dirty="0">
                <a:solidFill>
                  <a:srgbClr val="000000"/>
                </a:solidFill>
                <a:latin typeface="Calibri" panose="020F0502020204030204" pitchFamily="34" charset="0"/>
                <a:cs typeface="+mn-cs"/>
              </a:rPr>
              <a:t>readiness</a:t>
            </a:r>
          </a:p>
          <a:p>
            <a:endParaRPr lang="en-US" dirty="0"/>
          </a:p>
          <a:p>
            <a:pPr marL="61912" indent="0">
              <a:buNone/>
            </a:pPr>
            <a:r>
              <a:rPr lang="en-US" sz="1200" u="sng" dirty="0">
                <a:latin typeface="Calibri" panose="020F0502020204030204" pitchFamily="34" charset="0"/>
                <a:cs typeface="Calibri" panose="020F0502020204030204" pitchFamily="34" charset="0"/>
              </a:rPr>
              <a:t>IMPACT ON THE HEALTH OF MILITARY FAMILIES</a:t>
            </a:r>
          </a:p>
          <a:p>
            <a:pPr marL="61912" indent="0">
              <a:buNone/>
            </a:pPr>
            <a:r>
              <a:rPr lang="en-US" sz="1200" b="0" dirty="0">
                <a:latin typeface="Calibri" panose="020F0502020204030204" pitchFamily="34" charset="0"/>
                <a:cs typeface="Calibri" panose="020F0502020204030204" pitchFamily="34" charset="0"/>
              </a:rPr>
              <a:t>Delayed diagnoses and care</a:t>
            </a:r>
          </a:p>
          <a:p>
            <a:pPr marL="61912" indent="0">
              <a:buNone/>
            </a:pPr>
            <a:r>
              <a:rPr lang="en-US" sz="1200" b="0" dirty="0">
                <a:latin typeface="Calibri" panose="020F0502020204030204" pitchFamily="34" charset="0"/>
                <a:cs typeface="Calibri" panose="020F0502020204030204" pitchFamily="34" charset="0"/>
              </a:rPr>
              <a:t>Insufficient care</a:t>
            </a:r>
          </a:p>
          <a:p>
            <a:pPr marL="61912" indent="0">
              <a:buNone/>
            </a:pPr>
            <a:r>
              <a:rPr lang="en-US" sz="1200" b="0" dirty="0">
                <a:latin typeface="Calibri" panose="020F0502020204030204" pitchFamily="34" charset="0"/>
                <a:cs typeface="Calibri" panose="020F0502020204030204" pitchFamily="34" charset="0"/>
              </a:rPr>
              <a:t>Decreased military family resiliency</a:t>
            </a:r>
          </a:p>
          <a:p>
            <a:endParaRPr lang="en-US" dirty="0"/>
          </a:p>
        </p:txBody>
      </p:sp>
      <p:sp>
        <p:nvSpPr>
          <p:cNvPr id="4" name="Slide Number Placeholder 3"/>
          <p:cNvSpPr>
            <a:spLocks noGrp="1"/>
          </p:cNvSpPr>
          <p:nvPr>
            <p:ph type="sldNum" sz="quarter" idx="5"/>
          </p:nvPr>
        </p:nvSpPr>
        <p:spPr/>
        <p:txBody>
          <a:bodyPr/>
          <a:lstStyle/>
          <a:p>
            <a:fld id="{B101001B-82EE-4400-9E07-958577B64CB9}" type="slidenum">
              <a:rPr lang="en-US" altLang="en-US" smtClean="0"/>
              <a:pPr/>
              <a:t>3</a:t>
            </a:fld>
            <a:endParaRPr lang="en-US" altLang="en-US"/>
          </a:p>
        </p:txBody>
      </p:sp>
    </p:spTree>
    <p:extLst>
      <p:ext uri="{BB962C8B-B14F-4D97-AF65-F5344CB8AC3E}">
        <p14:creationId xmlns:p14="http://schemas.microsoft.com/office/powerpoint/2010/main" val="1079867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dirty="0"/>
              <a:t>MH Clinics increased from 16K-28K annual appointments and 5.5K-15.5K annual Tricare referrals from 2013-2022</a:t>
            </a:r>
            <a:endParaRPr lang="en-US" sz="1200" b="0" baseline="30000" dirty="0"/>
          </a:p>
          <a:p>
            <a:pPr marL="0" indent="0">
              <a:buNone/>
            </a:pPr>
            <a:r>
              <a:rPr lang="en-US" sz="1200" b="0" dirty="0"/>
              <a:t>The percentage of girls seriously considering suicide increased by 11% from 2011 to 2021</a:t>
            </a:r>
          </a:p>
          <a:p>
            <a:pPr marL="0" indent="0">
              <a:buNone/>
            </a:pPr>
            <a:r>
              <a:rPr lang="en-US" sz="1200" b="0" dirty="0"/>
              <a:t>The prevalence of autism increased from 1:150 in 2007 to 1 in 36 in 2023</a:t>
            </a:r>
          </a:p>
        </p:txBody>
      </p:sp>
      <p:sp>
        <p:nvSpPr>
          <p:cNvPr id="4" name="Slide Number Placeholder 3"/>
          <p:cNvSpPr>
            <a:spLocks noGrp="1"/>
          </p:cNvSpPr>
          <p:nvPr>
            <p:ph type="sldNum" sz="quarter" idx="5"/>
          </p:nvPr>
        </p:nvSpPr>
        <p:spPr/>
        <p:txBody>
          <a:bodyPr/>
          <a:lstStyle/>
          <a:p>
            <a:fld id="{B101001B-82EE-4400-9E07-958577B64CB9}" type="slidenum">
              <a:rPr lang="en-US" altLang="en-US" smtClean="0"/>
              <a:pPr/>
              <a:t>4</a:t>
            </a:fld>
            <a:endParaRPr lang="en-US" altLang="en-US"/>
          </a:p>
        </p:txBody>
      </p:sp>
    </p:spTree>
    <p:extLst>
      <p:ext uri="{BB962C8B-B14F-4D97-AF65-F5344CB8AC3E}">
        <p14:creationId xmlns:p14="http://schemas.microsoft.com/office/powerpoint/2010/main" val="3019502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b="0" dirty="0"/>
              <a:t>Child and adolescents make up 53% of AF EFMP enrollment</a:t>
            </a:r>
          </a:p>
          <a:p>
            <a:pPr lvl="2"/>
            <a:r>
              <a:rPr lang="en-US" b="0" dirty="0"/>
              <a:t>54% of child and adolescent EFMP enrollment is due to developmental and behavioral conditions</a:t>
            </a:r>
          </a:p>
          <a:p>
            <a:endParaRPr lang="en-US" dirty="0"/>
          </a:p>
        </p:txBody>
      </p:sp>
      <p:sp>
        <p:nvSpPr>
          <p:cNvPr id="4" name="Slide Number Placeholder 3"/>
          <p:cNvSpPr>
            <a:spLocks noGrp="1"/>
          </p:cNvSpPr>
          <p:nvPr>
            <p:ph type="sldNum" sz="quarter" idx="5"/>
          </p:nvPr>
        </p:nvSpPr>
        <p:spPr/>
        <p:txBody>
          <a:bodyPr/>
          <a:lstStyle/>
          <a:p>
            <a:fld id="{B101001B-82EE-4400-9E07-958577B64CB9}" type="slidenum">
              <a:rPr lang="en-US" altLang="en-US" smtClean="0"/>
              <a:pPr/>
              <a:t>6</a:t>
            </a:fld>
            <a:endParaRPr lang="en-US" altLang="en-US"/>
          </a:p>
        </p:txBody>
      </p:sp>
    </p:spTree>
    <p:extLst>
      <p:ext uri="{BB962C8B-B14F-4D97-AF65-F5344CB8AC3E}">
        <p14:creationId xmlns:p14="http://schemas.microsoft.com/office/powerpoint/2010/main" val="3532327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b="0" dirty="0"/>
              <a:t>Child and adolescents make up 53% of AF EFMP enrollment</a:t>
            </a:r>
          </a:p>
          <a:p>
            <a:pPr lvl="2"/>
            <a:r>
              <a:rPr lang="en-US" b="0" dirty="0"/>
              <a:t>54% of child and adolescent EFMP enrollment is due to developmental and behavioral conditions</a:t>
            </a:r>
          </a:p>
          <a:p>
            <a:endParaRPr lang="en-US" dirty="0"/>
          </a:p>
        </p:txBody>
      </p:sp>
      <p:sp>
        <p:nvSpPr>
          <p:cNvPr id="4" name="Slide Number Placeholder 3"/>
          <p:cNvSpPr>
            <a:spLocks noGrp="1"/>
          </p:cNvSpPr>
          <p:nvPr>
            <p:ph type="sldNum" sz="quarter" idx="5"/>
          </p:nvPr>
        </p:nvSpPr>
        <p:spPr/>
        <p:txBody>
          <a:bodyPr/>
          <a:lstStyle/>
          <a:p>
            <a:fld id="{B101001B-82EE-4400-9E07-958577B64CB9}" type="slidenum">
              <a:rPr lang="en-US" altLang="en-US" smtClean="0"/>
              <a:pPr/>
              <a:t>7</a:t>
            </a:fld>
            <a:endParaRPr lang="en-US" altLang="en-US"/>
          </a:p>
        </p:txBody>
      </p:sp>
    </p:spTree>
    <p:extLst>
      <p:ext uri="{BB962C8B-B14F-4D97-AF65-F5344CB8AC3E}">
        <p14:creationId xmlns:p14="http://schemas.microsoft.com/office/powerpoint/2010/main" val="1118134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b="0" dirty="0"/>
              <a:t>Child and adolescents make up 53% of AF EFMP enrollment</a:t>
            </a:r>
          </a:p>
          <a:p>
            <a:pPr lvl="2"/>
            <a:r>
              <a:rPr lang="en-US" b="0" dirty="0"/>
              <a:t>54% of child and adolescent EFMP enrollment is due to developmental and behavioral conditions</a:t>
            </a:r>
          </a:p>
          <a:p>
            <a:endParaRPr lang="en-US" dirty="0"/>
          </a:p>
        </p:txBody>
      </p:sp>
      <p:sp>
        <p:nvSpPr>
          <p:cNvPr id="4" name="Slide Number Placeholder 3"/>
          <p:cNvSpPr>
            <a:spLocks noGrp="1"/>
          </p:cNvSpPr>
          <p:nvPr>
            <p:ph type="sldNum" sz="quarter" idx="5"/>
          </p:nvPr>
        </p:nvSpPr>
        <p:spPr/>
        <p:txBody>
          <a:bodyPr/>
          <a:lstStyle/>
          <a:p>
            <a:fld id="{B101001B-82EE-4400-9E07-958577B64CB9}" type="slidenum">
              <a:rPr lang="en-US" altLang="en-US" smtClean="0"/>
              <a:pPr/>
              <a:t>8</a:t>
            </a:fld>
            <a:endParaRPr lang="en-US" altLang="en-US"/>
          </a:p>
        </p:txBody>
      </p:sp>
    </p:spTree>
    <p:extLst>
      <p:ext uri="{BB962C8B-B14F-4D97-AF65-F5344CB8AC3E}">
        <p14:creationId xmlns:p14="http://schemas.microsoft.com/office/powerpoint/2010/main" val="3634028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defTabSz="914400">
              <a:lnSpc>
                <a:spcPct val="90000"/>
              </a:lnSpc>
              <a:spcBef>
                <a:spcPts val="1000"/>
              </a:spcBef>
              <a:buClrTx/>
              <a:buSzPct val="100000"/>
              <a:buFont typeface="+mj-lt"/>
              <a:buAutoNum type="arabicPeriod"/>
              <a:defRPr/>
            </a:pPr>
            <a:r>
              <a:rPr kumimoji="0" lang="en-US" sz="1200" b="0" i="0" u="none" strike="noStrike" kern="1200" cap="none" spc="0" normalizeH="0" baseline="0" noProof="0" dirty="0">
                <a:ln>
                  <a:noFill/>
                </a:ln>
                <a:solidFill>
                  <a:prstClr val="black"/>
                </a:solidFill>
                <a:effectLst/>
                <a:uLnTx/>
                <a:uFillTx/>
              </a:rPr>
              <a:t>DBFRC providers will not duplicate services that already exist</a:t>
            </a:r>
          </a:p>
          <a:p>
            <a:pPr marL="457200" indent="-457200" defTabSz="914400">
              <a:lnSpc>
                <a:spcPct val="90000"/>
              </a:lnSpc>
              <a:spcBef>
                <a:spcPts val="1000"/>
              </a:spcBef>
              <a:buClrTx/>
              <a:buSzPct val="100000"/>
              <a:buFont typeface="+mj-lt"/>
              <a:buAutoNum type="arabicPeriod"/>
              <a:defRPr/>
            </a:pPr>
            <a:r>
              <a:rPr lang="en-US" sz="1200" b="0" dirty="0">
                <a:solidFill>
                  <a:prstClr val="black"/>
                </a:solidFill>
              </a:rPr>
              <a:t>The DBFRC</a:t>
            </a:r>
            <a:r>
              <a:rPr kumimoji="0" lang="en-US" sz="1200" b="0" i="0" u="none" strike="noStrike" kern="1200" cap="none" spc="0" normalizeH="0" baseline="0" noProof="0" dirty="0">
                <a:ln>
                  <a:noFill/>
                </a:ln>
                <a:solidFill>
                  <a:prstClr val="black"/>
                </a:solidFill>
                <a:effectLst/>
                <a:uLnTx/>
                <a:uFillTx/>
              </a:rPr>
              <a:t> makes it possible for the families of patients with </a:t>
            </a:r>
          </a:p>
          <a:p>
            <a:pPr marL="0" indent="0" defTabSz="914400">
              <a:lnSpc>
                <a:spcPct val="90000"/>
              </a:lnSpc>
              <a:spcBef>
                <a:spcPts val="1000"/>
              </a:spcBef>
              <a:buClr>
                <a:schemeClr val="accent1"/>
              </a:buClr>
              <a:buSzPct val="100000"/>
              <a:buNone/>
              <a:defRPr/>
            </a:pPr>
            <a:r>
              <a:rPr lang="en-US" sz="1200" b="0" kern="1200" dirty="0">
                <a:solidFill>
                  <a:prstClr val="black"/>
                </a:solidFill>
              </a:rPr>
              <a:t>	</a:t>
            </a:r>
            <a:r>
              <a:rPr kumimoji="0" lang="en-US" sz="1200" i="0" u="none" strike="noStrike" kern="1200" cap="none" spc="0" normalizeH="0" baseline="0" noProof="0" dirty="0">
                <a:ln>
                  <a:noFill/>
                </a:ln>
                <a:solidFill>
                  <a:prstClr val="black"/>
                </a:solidFill>
                <a:effectLst/>
                <a:uLnTx/>
                <a:uFillTx/>
              </a:rPr>
              <a:t>mild to moderate symptoms </a:t>
            </a:r>
            <a:r>
              <a:rPr kumimoji="0" lang="en-US" sz="1200" b="0" i="0" u="none" strike="noStrike" kern="1200" cap="none" spc="0" normalizeH="0" baseline="0" noProof="0" dirty="0">
                <a:ln>
                  <a:noFill/>
                </a:ln>
                <a:solidFill>
                  <a:prstClr val="black"/>
                </a:solidFill>
                <a:effectLst/>
                <a:uLnTx/>
                <a:uFillTx/>
              </a:rPr>
              <a:t>to </a:t>
            </a:r>
            <a:r>
              <a:rPr lang="en-US" sz="1200" b="0" dirty="0">
                <a:solidFill>
                  <a:prstClr val="black"/>
                </a:solidFill>
              </a:rPr>
              <a:t>be located at more remote locations</a:t>
            </a:r>
            <a:endParaRPr lang="en-US" sz="1200" b="0" kern="1200" dirty="0">
              <a:solidFill>
                <a:prstClr val="black"/>
              </a:solidFill>
            </a:endParaRPr>
          </a:p>
          <a:p>
            <a:pPr marL="0" indent="0" defTabSz="914400">
              <a:lnSpc>
                <a:spcPct val="90000"/>
              </a:lnSpc>
              <a:spcBef>
                <a:spcPts val="1000"/>
              </a:spcBef>
              <a:buClr>
                <a:schemeClr val="accent1"/>
              </a:buClr>
              <a:buSzPct val="100000"/>
              <a:buNone/>
              <a:defRPr/>
            </a:pPr>
            <a:r>
              <a:rPr kumimoji="0" lang="en-US" sz="1200" b="0" i="0" u="none" strike="noStrike" kern="1200" cap="none" spc="0" normalizeH="0" baseline="0" noProof="0" dirty="0">
                <a:ln>
                  <a:noFill/>
                </a:ln>
                <a:solidFill>
                  <a:prstClr val="black"/>
                </a:solidFill>
                <a:effectLst/>
                <a:uLnTx/>
                <a:uFillTx/>
              </a:rPr>
              <a:t>	</a:t>
            </a:r>
            <a:r>
              <a:rPr kumimoji="0" lang="en-US" sz="1200" i="0" u="none" strike="noStrike" kern="1200" cap="none" spc="0" normalizeH="0" baseline="0" noProof="0" dirty="0">
                <a:ln>
                  <a:noFill/>
                </a:ln>
                <a:solidFill>
                  <a:prstClr val="black"/>
                </a:solidFill>
                <a:effectLst/>
                <a:uLnTx/>
                <a:uFillTx/>
              </a:rPr>
              <a:t>not patients with severe symptoms</a:t>
            </a:r>
            <a:r>
              <a:rPr kumimoji="0" lang="en-US" sz="1200" b="0" i="0" u="none" strike="noStrike" kern="1200" cap="none" spc="0" normalizeH="0" baseline="0" noProof="0" dirty="0">
                <a:ln>
                  <a:noFill/>
                </a:ln>
                <a:solidFill>
                  <a:prstClr val="black"/>
                </a:solidFill>
                <a:effectLst/>
                <a:uLnTx/>
                <a:uFillTx/>
              </a:rPr>
              <a:t>; increasing readiness while minimizing risk</a:t>
            </a:r>
          </a:p>
          <a:p>
            <a:pPr marL="457200" indent="-457200" defTabSz="914400">
              <a:lnSpc>
                <a:spcPct val="90000"/>
              </a:lnSpc>
              <a:spcBef>
                <a:spcPts val="1000"/>
              </a:spcBef>
              <a:buClrTx/>
              <a:buSzPct val="100000"/>
              <a:buFont typeface="+mj-lt"/>
              <a:buAutoNum type="arabicPeriod" startAt="3"/>
              <a:defRPr/>
            </a:pPr>
            <a:r>
              <a:rPr lang="en-US" sz="1200" b="0" dirty="0">
                <a:solidFill>
                  <a:prstClr val="black"/>
                </a:solidFill>
              </a:rPr>
              <a:t>The DBFRC makes it possible for more patients who develop new-onset symptoms to receive care at their current duty assignment instead of requiring an EFMP reassignment</a:t>
            </a:r>
          </a:p>
          <a:p>
            <a:pPr marL="0" indent="0" defTabSz="914400">
              <a:lnSpc>
                <a:spcPct val="90000"/>
              </a:lnSpc>
              <a:spcBef>
                <a:spcPts val="1000"/>
              </a:spcBef>
              <a:buClr>
                <a:schemeClr val="accent1"/>
              </a:buClr>
              <a:buSzPct val="100000"/>
              <a:buNone/>
              <a:defRPr/>
            </a:pPr>
            <a:r>
              <a:rPr lang="en-US" sz="1200" b="0" dirty="0">
                <a:solidFill>
                  <a:prstClr val="black"/>
                </a:solidFill>
              </a:rPr>
              <a:t>	decreasing wait time, improving medical care, and improving readiness</a:t>
            </a:r>
          </a:p>
          <a:p>
            <a:pPr marL="457200" indent="-457200" defTabSz="914400">
              <a:lnSpc>
                <a:spcPct val="90000"/>
              </a:lnSpc>
              <a:spcBef>
                <a:spcPts val="1000"/>
              </a:spcBef>
              <a:buClrTx/>
              <a:buSzPct val="100000"/>
              <a:buFont typeface="+mj-lt"/>
              <a:buAutoNum type="arabicPeriod" startAt="4"/>
              <a:defRPr/>
            </a:pPr>
            <a:r>
              <a:rPr kumimoji="0" lang="en-US" sz="1200" b="0" i="0" u="none" strike="noStrike" kern="1200" cap="none" spc="0" normalizeH="0" baseline="0" noProof="0" dirty="0">
                <a:ln>
                  <a:noFill/>
                </a:ln>
                <a:solidFill>
                  <a:prstClr val="black"/>
                </a:solidFill>
                <a:effectLst/>
                <a:uLnTx/>
                <a:uFillTx/>
              </a:rPr>
              <a:t>The DBFRC decreases wait times for high-demand specialists</a:t>
            </a:r>
            <a:endParaRPr lang="en-US" sz="1200" b="0" kern="1200" dirty="0">
              <a:solidFill>
                <a:prstClr val="black"/>
              </a:solidFill>
            </a:endParaRPr>
          </a:p>
          <a:p>
            <a:pPr marL="0" indent="0" defTabSz="914400">
              <a:lnSpc>
                <a:spcPct val="90000"/>
              </a:lnSpc>
              <a:spcBef>
                <a:spcPts val="1000"/>
              </a:spcBef>
              <a:buClrTx/>
              <a:buSzPct val="100000"/>
              <a:buNone/>
              <a:defRPr/>
            </a:pPr>
            <a:r>
              <a:rPr kumimoji="0" lang="en-US" sz="1200" b="0" i="0" u="none" strike="noStrike" kern="1200" cap="none" spc="0" normalizeH="0" baseline="0" noProof="0" dirty="0">
                <a:ln>
                  <a:noFill/>
                </a:ln>
                <a:solidFill>
                  <a:prstClr val="black"/>
                </a:solidFill>
                <a:effectLst/>
                <a:uLnTx/>
                <a:uFillTx/>
              </a:rPr>
              <a:t>	improving health care benefit delivery</a:t>
            </a:r>
          </a:p>
          <a:p>
            <a:pPr marL="457200" indent="-457200" defTabSz="914400">
              <a:lnSpc>
                <a:spcPct val="90000"/>
              </a:lnSpc>
              <a:spcBef>
                <a:spcPts val="1000"/>
              </a:spcBef>
              <a:buClrTx/>
              <a:buSzPct val="100000"/>
              <a:buFont typeface="+mj-lt"/>
              <a:buAutoNum type="arabicPeriod" startAt="5"/>
              <a:defRPr/>
            </a:pPr>
            <a:r>
              <a:rPr kumimoji="0" lang="en-US" sz="1200" b="0" i="0" u="none" strike="noStrike" kern="1200" cap="none" spc="0" normalizeH="0" baseline="0" noProof="0" dirty="0">
                <a:ln>
                  <a:noFill/>
                </a:ln>
                <a:solidFill>
                  <a:prstClr val="black"/>
                </a:solidFill>
                <a:effectLst/>
                <a:uLnTx/>
                <a:uFillTx/>
              </a:rPr>
              <a:t>The DBFRC Maintains in-person component to maintain standard of care for services that can only be delivered in-person</a:t>
            </a:r>
          </a:p>
          <a:p>
            <a:pPr marL="0" indent="0" defTabSz="914400">
              <a:lnSpc>
                <a:spcPct val="90000"/>
              </a:lnSpc>
              <a:spcBef>
                <a:spcPts val="1000"/>
              </a:spcBef>
              <a:buClrTx/>
              <a:buSzPct val="100000"/>
              <a:buNone/>
              <a:defRPr/>
            </a:pPr>
            <a:r>
              <a:rPr lang="en-US" sz="1200" b="0" kern="1200" dirty="0">
                <a:solidFill>
                  <a:prstClr val="black"/>
                </a:solidFill>
              </a:rPr>
              <a:t>	</a:t>
            </a:r>
            <a:r>
              <a:rPr kumimoji="0" lang="en-US" sz="1200" b="0" i="0" u="none" strike="noStrike" kern="1200" cap="none" spc="0" normalizeH="0" baseline="0" noProof="0" dirty="0" err="1">
                <a:ln>
                  <a:noFill/>
                </a:ln>
                <a:solidFill>
                  <a:prstClr val="black"/>
                </a:solidFill>
                <a:effectLst/>
                <a:uLnTx/>
                <a:uFillTx/>
              </a:rPr>
              <a:t>ie</a:t>
            </a:r>
            <a:r>
              <a:rPr kumimoji="0" lang="en-US" sz="1200" b="0" i="0" u="none" strike="noStrike" kern="1200" cap="none" spc="0" normalizeH="0" baseline="0" noProof="0" dirty="0">
                <a:ln>
                  <a:noFill/>
                </a:ln>
                <a:solidFill>
                  <a:prstClr val="black"/>
                </a:solidFill>
                <a:effectLst/>
                <a:uLnTx/>
                <a:uFillTx/>
              </a:rPr>
              <a:t>, specialized psychiatric physical examinations for drug side effects</a:t>
            </a:r>
            <a:endParaRPr lang="en-US" sz="1200" b="0" kern="1200" dirty="0">
              <a:solidFill>
                <a:prstClr val="black"/>
              </a:solidFill>
            </a:endParaRPr>
          </a:p>
          <a:p>
            <a:pPr marL="0" indent="0" defTabSz="914400">
              <a:lnSpc>
                <a:spcPct val="90000"/>
              </a:lnSpc>
              <a:spcBef>
                <a:spcPts val="1000"/>
              </a:spcBef>
              <a:buClrTx/>
              <a:buSzPct val="100000"/>
              <a:buNone/>
              <a:defRPr/>
            </a:pPr>
            <a:r>
              <a:rPr kumimoji="0" lang="en-US" sz="1200" b="0" i="0" u="none" strike="noStrike" kern="1200" cap="none" spc="0" normalizeH="0" baseline="0" noProof="0" dirty="0">
                <a:ln>
                  <a:noFill/>
                </a:ln>
                <a:solidFill>
                  <a:prstClr val="black"/>
                </a:solidFill>
                <a:effectLst/>
                <a:uLnTx/>
                <a:uFillTx/>
              </a:rPr>
              <a:t>	direct autism testing, </a:t>
            </a:r>
            <a:r>
              <a:rPr kumimoji="0" lang="en-US" sz="1200" b="0" i="0" u="none" strike="noStrike" kern="1200" cap="none" spc="0" normalizeH="0" baseline="0" noProof="0" dirty="0" err="1">
                <a:ln>
                  <a:noFill/>
                </a:ln>
                <a:solidFill>
                  <a:prstClr val="black"/>
                </a:solidFill>
                <a:effectLst/>
                <a:uLnTx/>
                <a:uFillTx/>
              </a:rPr>
              <a:t>etc</a:t>
            </a:r>
            <a:endParaRPr kumimoji="0" lang="en-US" sz="1200" b="0" i="0" u="none" strike="noStrike" kern="1200" cap="none" spc="0" normalizeH="0" baseline="0" noProof="0" dirty="0">
              <a:ln>
                <a:noFill/>
              </a:ln>
              <a:solidFill>
                <a:prstClr val="black"/>
              </a:solidFill>
              <a:effectLst/>
              <a:uLnTx/>
              <a:uFillTx/>
            </a:endParaRPr>
          </a:p>
          <a:p>
            <a:pPr marL="457200" indent="-457200" defTabSz="914400">
              <a:lnSpc>
                <a:spcPct val="90000"/>
              </a:lnSpc>
              <a:spcBef>
                <a:spcPts val="1000"/>
              </a:spcBef>
              <a:buClrTx/>
              <a:buSzPct val="100000"/>
              <a:buFont typeface="+mj-lt"/>
              <a:buAutoNum type="arabicPeriod" startAt="6"/>
              <a:defRPr/>
            </a:pPr>
            <a:r>
              <a:rPr lang="en-US" sz="1200" kern="1200" dirty="0">
                <a:solidFill>
                  <a:prstClr val="black"/>
                </a:solidFill>
              </a:rPr>
              <a:t>DBFRC services are dependent on specialist staffing</a:t>
            </a:r>
            <a:endParaRPr kumimoji="0" lang="en-US" sz="1200" i="0" u="none" strike="noStrike" kern="1200" cap="none" spc="0" normalizeH="0" baseline="0" noProof="0" dirty="0">
              <a:ln>
                <a:noFill/>
              </a:ln>
              <a:solidFill>
                <a:prstClr val="black"/>
              </a:solidFill>
              <a:effectLst/>
              <a:uLnTx/>
              <a:uFillTx/>
            </a:endParaRPr>
          </a:p>
          <a:p>
            <a:endParaRPr lang="en-US" dirty="0"/>
          </a:p>
        </p:txBody>
      </p:sp>
      <p:sp>
        <p:nvSpPr>
          <p:cNvPr id="4" name="Slide Number Placeholder 3"/>
          <p:cNvSpPr>
            <a:spLocks noGrp="1"/>
          </p:cNvSpPr>
          <p:nvPr>
            <p:ph type="sldNum" sz="quarter" idx="5"/>
          </p:nvPr>
        </p:nvSpPr>
        <p:spPr/>
        <p:txBody>
          <a:bodyPr/>
          <a:lstStyle/>
          <a:p>
            <a:fld id="{B101001B-82EE-4400-9E07-958577B64CB9}" type="slidenum">
              <a:rPr lang="en-US" altLang="en-US" smtClean="0"/>
              <a:pPr/>
              <a:t>10</a:t>
            </a:fld>
            <a:endParaRPr lang="en-US" altLang="en-US"/>
          </a:p>
        </p:txBody>
      </p:sp>
    </p:spTree>
    <p:extLst>
      <p:ext uri="{BB962C8B-B14F-4D97-AF65-F5344CB8AC3E}">
        <p14:creationId xmlns:p14="http://schemas.microsoft.com/office/powerpoint/2010/main" val="2477550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defTabSz="914400">
              <a:lnSpc>
                <a:spcPct val="90000"/>
              </a:lnSpc>
              <a:spcBef>
                <a:spcPts val="1000"/>
              </a:spcBef>
              <a:buClrTx/>
              <a:buSzPct val="100000"/>
              <a:buFont typeface="+mj-lt"/>
              <a:buAutoNum type="arabicPeriod"/>
              <a:defRPr/>
            </a:pPr>
            <a:r>
              <a:rPr kumimoji="0" lang="en-US" sz="1200" b="0" i="0" u="none" strike="noStrike" kern="1200" cap="none" spc="0" normalizeH="0" baseline="0" noProof="0" dirty="0">
                <a:ln>
                  <a:noFill/>
                </a:ln>
                <a:solidFill>
                  <a:prstClr val="black"/>
                </a:solidFill>
                <a:effectLst/>
                <a:uLnTx/>
                <a:uFillTx/>
              </a:rPr>
              <a:t>DBFRC providers will not duplicate services that already exist</a:t>
            </a:r>
          </a:p>
          <a:p>
            <a:pPr marL="457200" indent="-457200" defTabSz="914400">
              <a:lnSpc>
                <a:spcPct val="90000"/>
              </a:lnSpc>
              <a:spcBef>
                <a:spcPts val="1000"/>
              </a:spcBef>
              <a:buClrTx/>
              <a:buSzPct val="100000"/>
              <a:buFont typeface="+mj-lt"/>
              <a:buAutoNum type="arabicPeriod"/>
              <a:defRPr/>
            </a:pPr>
            <a:r>
              <a:rPr lang="en-US" sz="1200" b="0" dirty="0">
                <a:solidFill>
                  <a:prstClr val="black"/>
                </a:solidFill>
              </a:rPr>
              <a:t>The DBFRC</a:t>
            </a:r>
            <a:r>
              <a:rPr kumimoji="0" lang="en-US" sz="1200" b="0" i="0" u="none" strike="noStrike" kern="1200" cap="none" spc="0" normalizeH="0" baseline="0" noProof="0" dirty="0">
                <a:ln>
                  <a:noFill/>
                </a:ln>
                <a:solidFill>
                  <a:prstClr val="black"/>
                </a:solidFill>
                <a:effectLst/>
                <a:uLnTx/>
                <a:uFillTx/>
              </a:rPr>
              <a:t> makes it possible for the families of patients with </a:t>
            </a:r>
          </a:p>
          <a:p>
            <a:pPr marL="0" indent="0" defTabSz="914400">
              <a:lnSpc>
                <a:spcPct val="90000"/>
              </a:lnSpc>
              <a:spcBef>
                <a:spcPts val="1000"/>
              </a:spcBef>
              <a:buClr>
                <a:schemeClr val="accent1"/>
              </a:buClr>
              <a:buSzPct val="100000"/>
              <a:buNone/>
              <a:defRPr/>
            </a:pPr>
            <a:r>
              <a:rPr lang="en-US" sz="1200" b="0" kern="1200" dirty="0">
                <a:solidFill>
                  <a:prstClr val="black"/>
                </a:solidFill>
              </a:rPr>
              <a:t>	</a:t>
            </a:r>
            <a:r>
              <a:rPr kumimoji="0" lang="en-US" sz="1200" i="0" u="none" strike="noStrike" kern="1200" cap="none" spc="0" normalizeH="0" baseline="0" noProof="0" dirty="0">
                <a:ln>
                  <a:noFill/>
                </a:ln>
                <a:solidFill>
                  <a:prstClr val="black"/>
                </a:solidFill>
                <a:effectLst/>
                <a:uLnTx/>
                <a:uFillTx/>
              </a:rPr>
              <a:t>mild to moderate symptoms </a:t>
            </a:r>
            <a:r>
              <a:rPr kumimoji="0" lang="en-US" sz="1200" b="0" i="0" u="none" strike="noStrike" kern="1200" cap="none" spc="0" normalizeH="0" baseline="0" noProof="0" dirty="0">
                <a:ln>
                  <a:noFill/>
                </a:ln>
                <a:solidFill>
                  <a:prstClr val="black"/>
                </a:solidFill>
                <a:effectLst/>
                <a:uLnTx/>
                <a:uFillTx/>
              </a:rPr>
              <a:t>to </a:t>
            </a:r>
            <a:r>
              <a:rPr lang="en-US" sz="1200" b="0" dirty="0">
                <a:solidFill>
                  <a:prstClr val="black"/>
                </a:solidFill>
              </a:rPr>
              <a:t>be located at more remote locations</a:t>
            </a:r>
            <a:endParaRPr lang="en-US" sz="1200" b="0" kern="1200" dirty="0">
              <a:solidFill>
                <a:prstClr val="black"/>
              </a:solidFill>
            </a:endParaRPr>
          </a:p>
          <a:p>
            <a:pPr marL="0" indent="0" defTabSz="914400">
              <a:lnSpc>
                <a:spcPct val="90000"/>
              </a:lnSpc>
              <a:spcBef>
                <a:spcPts val="1000"/>
              </a:spcBef>
              <a:buClr>
                <a:schemeClr val="accent1"/>
              </a:buClr>
              <a:buSzPct val="100000"/>
              <a:buNone/>
              <a:defRPr/>
            </a:pPr>
            <a:r>
              <a:rPr kumimoji="0" lang="en-US" sz="1200" b="0" i="0" u="none" strike="noStrike" kern="1200" cap="none" spc="0" normalizeH="0" baseline="0" noProof="0" dirty="0">
                <a:ln>
                  <a:noFill/>
                </a:ln>
                <a:solidFill>
                  <a:prstClr val="black"/>
                </a:solidFill>
                <a:effectLst/>
                <a:uLnTx/>
                <a:uFillTx/>
              </a:rPr>
              <a:t>	</a:t>
            </a:r>
            <a:r>
              <a:rPr kumimoji="0" lang="en-US" sz="1200" i="0" u="none" strike="noStrike" kern="1200" cap="none" spc="0" normalizeH="0" baseline="0" noProof="0" dirty="0">
                <a:ln>
                  <a:noFill/>
                </a:ln>
                <a:solidFill>
                  <a:prstClr val="black"/>
                </a:solidFill>
                <a:effectLst/>
                <a:uLnTx/>
                <a:uFillTx/>
              </a:rPr>
              <a:t>not patients with severe symptoms</a:t>
            </a:r>
            <a:r>
              <a:rPr kumimoji="0" lang="en-US" sz="1200" b="0" i="0" u="none" strike="noStrike" kern="1200" cap="none" spc="0" normalizeH="0" baseline="0" noProof="0" dirty="0">
                <a:ln>
                  <a:noFill/>
                </a:ln>
                <a:solidFill>
                  <a:prstClr val="black"/>
                </a:solidFill>
                <a:effectLst/>
                <a:uLnTx/>
                <a:uFillTx/>
              </a:rPr>
              <a:t>; increasing readiness while minimizing risk</a:t>
            </a:r>
          </a:p>
          <a:p>
            <a:pPr marL="457200" indent="-457200" defTabSz="914400">
              <a:lnSpc>
                <a:spcPct val="90000"/>
              </a:lnSpc>
              <a:spcBef>
                <a:spcPts val="1000"/>
              </a:spcBef>
              <a:buClrTx/>
              <a:buSzPct val="100000"/>
              <a:buFont typeface="+mj-lt"/>
              <a:buAutoNum type="arabicPeriod" startAt="3"/>
              <a:defRPr/>
            </a:pPr>
            <a:r>
              <a:rPr lang="en-US" sz="1200" b="0" dirty="0">
                <a:solidFill>
                  <a:prstClr val="black"/>
                </a:solidFill>
              </a:rPr>
              <a:t>The DBFRC makes it possible for more patients who develop new-onset symptoms to receive care at their current duty assignment instead of requiring an EFMP reassignment</a:t>
            </a:r>
          </a:p>
          <a:p>
            <a:pPr marL="0" indent="0" defTabSz="914400">
              <a:lnSpc>
                <a:spcPct val="90000"/>
              </a:lnSpc>
              <a:spcBef>
                <a:spcPts val="1000"/>
              </a:spcBef>
              <a:buClr>
                <a:schemeClr val="accent1"/>
              </a:buClr>
              <a:buSzPct val="100000"/>
              <a:buNone/>
              <a:defRPr/>
            </a:pPr>
            <a:r>
              <a:rPr lang="en-US" sz="1200" b="0" dirty="0">
                <a:solidFill>
                  <a:prstClr val="black"/>
                </a:solidFill>
              </a:rPr>
              <a:t>	decreasing wait time, improving medical care, and improving readiness</a:t>
            </a:r>
          </a:p>
          <a:p>
            <a:pPr marL="457200" indent="-457200" defTabSz="914400">
              <a:lnSpc>
                <a:spcPct val="90000"/>
              </a:lnSpc>
              <a:spcBef>
                <a:spcPts val="1000"/>
              </a:spcBef>
              <a:buClrTx/>
              <a:buSzPct val="100000"/>
              <a:buFont typeface="+mj-lt"/>
              <a:buAutoNum type="arabicPeriod" startAt="4"/>
              <a:defRPr/>
            </a:pPr>
            <a:r>
              <a:rPr kumimoji="0" lang="en-US" sz="1200" b="0" i="0" u="none" strike="noStrike" kern="1200" cap="none" spc="0" normalizeH="0" baseline="0" noProof="0" dirty="0">
                <a:ln>
                  <a:noFill/>
                </a:ln>
                <a:solidFill>
                  <a:prstClr val="black"/>
                </a:solidFill>
                <a:effectLst/>
                <a:uLnTx/>
                <a:uFillTx/>
              </a:rPr>
              <a:t>The DBFRC decreases wait times for high-demand specialists</a:t>
            </a:r>
            <a:endParaRPr lang="en-US" sz="1200" b="0" kern="1200" dirty="0">
              <a:solidFill>
                <a:prstClr val="black"/>
              </a:solidFill>
            </a:endParaRPr>
          </a:p>
          <a:p>
            <a:pPr marL="0" indent="0" defTabSz="914400">
              <a:lnSpc>
                <a:spcPct val="90000"/>
              </a:lnSpc>
              <a:spcBef>
                <a:spcPts val="1000"/>
              </a:spcBef>
              <a:buClrTx/>
              <a:buSzPct val="100000"/>
              <a:buNone/>
              <a:defRPr/>
            </a:pPr>
            <a:r>
              <a:rPr kumimoji="0" lang="en-US" sz="1200" b="0" i="0" u="none" strike="noStrike" kern="1200" cap="none" spc="0" normalizeH="0" baseline="0" noProof="0" dirty="0">
                <a:ln>
                  <a:noFill/>
                </a:ln>
                <a:solidFill>
                  <a:prstClr val="black"/>
                </a:solidFill>
                <a:effectLst/>
                <a:uLnTx/>
                <a:uFillTx/>
              </a:rPr>
              <a:t>	improving health care benefit delivery</a:t>
            </a:r>
          </a:p>
          <a:p>
            <a:pPr marL="457200" indent="-457200" defTabSz="914400">
              <a:lnSpc>
                <a:spcPct val="90000"/>
              </a:lnSpc>
              <a:spcBef>
                <a:spcPts val="1000"/>
              </a:spcBef>
              <a:buClrTx/>
              <a:buSzPct val="100000"/>
              <a:buFont typeface="+mj-lt"/>
              <a:buAutoNum type="arabicPeriod" startAt="5"/>
              <a:defRPr/>
            </a:pPr>
            <a:r>
              <a:rPr kumimoji="0" lang="en-US" sz="1200" b="0" i="0" u="none" strike="noStrike" kern="1200" cap="none" spc="0" normalizeH="0" baseline="0" noProof="0" dirty="0">
                <a:ln>
                  <a:noFill/>
                </a:ln>
                <a:solidFill>
                  <a:prstClr val="black"/>
                </a:solidFill>
                <a:effectLst/>
                <a:uLnTx/>
                <a:uFillTx/>
              </a:rPr>
              <a:t>The DBFRC Maintains in-person component to maintain standard of care for services that can only be delivered in-person</a:t>
            </a:r>
          </a:p>
          <a:p>
            <a:pPr marL="0" indent="0" defTabSz="914400">
              <a:lnSpc>
                <a:spcPct val="90000"/>
              </a:lnSpc>
              <a:spcBef>
                <a:spcPts val="1000"/>
              </a:spcBef>
              <a:buClrTx/>
              <a:buSzPct val="100000"/>
              <a:buNone/>
              <a:defRPr/>
            </a:pPr>
            <a:r>
              <a:rPr lang="en-US" sz="1200" b="0" kern="1200" dirty="0">
                <a:solidFill>
                  <a:prstClr val="black"/>
                </a:solidFill>
              </a:rPr>
              <a:t>	</a:t>
            </a:r>
            <a:r>
              <a:rPr kumimoji="0" lang="en-US" sz="1200" b="0" i="0" u="none" strike="noStrike" kern="1200" cap="none" spc="0" normalizeH="0" baseline="0" noProof="0" dirty="0" err="1">
                <a:ln>
                  <a:noFill/>
                </a:ln>
                <a:solidFill>
                  <a:prstClr val="black"/>
                </a:solidFill>
                <a:effectLst/>
                <a:uLnTx/>
                <a:uFillTx/>
              </a:rPr>
              <a:t>ie</a:t>
            </a:r>
            <a:r>
              <a:rPr kumimoji="0" lang="en-US" sz="1200" b="0" i="0" u="none" strike="noStrike" kern="1200" cap="none" spc="0" normalizeH="0" baseline="0" noProof="0" dirty="0">
                <a:ln>
                  <a:noFill/>
                </a:ln>
                <a:solidFill>
                  <a:prstClr val="black"/>
                </a:solidFill>
                <a:effectLst/>
                <a:uLnTx/>
                <a:uFillTx/>
              </a:rPr>
              <a:t>, specialized psychiatric physical examinations for drug side effects</a:t>
            </a:r>
            <a:endParaRPr lang="en-US" sz="1200" b="0" kern="1200" dirty="0">
              <a:solidFill>
                <a:prstClr val="black"/>
              </a:solidFill>
            </a:endParaRPr>
          </a:p>
          <a:p>
            <a:pPr marL="0" indent="0" defTabSz="914400">
              <a:lnSpc>
                <a:spcPct val="90000"/>
              </a:lnSpc>
              <a:spcBef>
                <a:spcPts val="1000"/>
              </a:spcBef>
              <a:buClrTx/>
              <a:buSzPct val="100000"/>
              <a:buNone/>
              <a:defRPr/>
            </a:pPr>
            <a:r>
              <a:rPr kumimoji="0" lang="en-US" sz="1200" b="0" i="0" u="none" strike="noStrike" kern="1200" cap="none" spc="0" normalizeH="0" baseline="0" noProof="0" dirty="0">
                <a:ln>
                  <a:noFill/>
                </a:ln>
                <a:solidFill>
                  <a:prstClr val="black"/>
                </a:solidFill>
                <a:effectLst/>
                <a:uLnTx/>
                <a:uFillTx/>
              </a:rPr>
              <a:t>	direct autism testing, </a:t>
            </a:r>
            <a:r>
              <a:rPr kumimoji="0" lang="en-US" sz="1200" b="0" i="0" u="none" strike="noStrike" kern="1200" cap="none" spc="0" normalizeH="0" baseline="0" noProof="0" dirty="0" err="1">
                <a:ln>
                  <a:noFill/>
                </a:ln>
                <a:solidFill>
                  <a:prstClr val="black"/>
                </a:solidFill>
                <a:effectLst/>
                <a:uLnTx/>
                <a:uFillTx/>
              </a:rPr>
              <a:t>etc</a:t>
            </a:r>
            <a:endParaRPr kumimoji="0" lang="en-US" sz="1200" b="0" i="0" u="none" strike="noStrike" kern="1200" cap="none" spc="0" normalizeH="0" baseline="0" noProof="0" dirty="0">
              <a:ln>
                <a:noFill/>
              </a:ln>
              <a:solidFill>
                <a:prstClr val="black"/>
              </a:solidFill>
              <a:effectLst/>
              <a:uLnTx/>
              <a:uFillTx/>
            </a:endParaRPr>
          </a:p>
          <a:p>
            <a:pPr marL="457200" indent="-457200" defTabSz="914400">
              <a:lnSpc>
                <a:spcPct val="90000"/>
              </a:lnSpc>
              <a:spcBef>
                <a:spcPts val="1000"/>
              </a:spcBef>
              <a:buClrTx/>
              <a:buSzPct val="100000"/>
              <a:buFont typeface="+mj-lt"/>
              <a:buAutoNum type="arabicPeriod" startAt="6"/>
              <a:defRPr/>
            </a:pPr>
            <a:r>
              <a:rPr lang="en-US" sz="1200" kern="1200" dirty="0">
                <a:solidFill>
                  <a:prstClr val="black"/>
                </a:solidFill>
              </a:rPr>
              <a:t>DBFRC services are dependent on specialist staffing</a:t>
            </a:r>
            <a:endParaRPr kumimoji="0" lang="en-US" sz="1200" i="0" u="none" strike="noStrike" kern="1200" cap="none" spc="0" normalizeH="0" baseline="0" noProof="0" dirty="0">
              <a:ln>
                <a:noFill/>
              </a:ln>
              <a:solidFill>
                <a:prstClr val="black"/>
              </a:solidFill>
              <a:effectLst/>
              <a:uLnTx/>
              <a:uFillTx/>
            </a:endParaRPr>
          </a:p>
          <a:p>
            <a:endParaRPr lang="en-US" dirty="0"/>
          </a:p>
        </p:txBody>
      </p:sp>
      <p:sp>
        <p:nvSpPr>
          <p:cNvPr id="4" name="Slide Number Placeholder 3"/>
          <p:cNvSpPr>
            <a:spLocks noGrp="1"/>
          </p:cNvSpPr>
          <p:nvPr>
            <p:ph type="sldNum" sz="quarter" idx="5"/>
          </p:nvPr>
        </p:nvSpPr>
        <p:spPr/>
        <p:txBody>
          <a:bodyPr/>
          <a:lstStyle/>
          <a:p>
            <a:fld id="{B101001B-82EE-4400-9E07-958577B64CB9}" type="slidenum">
              <a:rPr lang="en-US" altLang="en-US" smtClean="0"/>
              <a:pPr/>
              <a:t>11</a:t>
            </a:fld>
            <a:endParaRPr lang="en-US" altLang="en-US"/>
          </a:p>
        </p:txBody>
      </p:sp>
    </p:spTree>
    <p:extLst>
      <p:ext uri="{BB962C8B-B14F-4D97-AF65-F5344CB8AC3E}">
        <p14:creationId xmlns:p14="http://schemas.microsoft.com/office/powerpoint/2010/main" val="2477550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sz="1350" dirty="0"/>
          </a:p>
        </p:txBody>
      </p:sp>
      <p:sp>
        <p:nvSpPr>
          <p:cNvPr id="4" name="Line 5"/>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sz="1350" dirty="0"/>
          </a:p>
        </p:txBody>
      </p:sp>
      <p:pic>
        <p:nvPicPr>
          <p:cNvPr id="5" name="Picture 1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64107" y="3602037"/>
            <a:ext cx="2479350"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p:cNvSpPr txBox="1">
            <a:spLocks noChangeArrowheads="1"/>
          </p:cNvSpPr>
          <p:nvPr/>
        </p:nvSpPr>
        <p:spPr bwMode="auto">
          <a:xfrm>
            <a:off x="381000" y="500064"/>
            <a:ext cx="83820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2700" b="1" i="1" dirty="0"/>
              <a:t>Department of the Air Force</a:t>
            </a:r>
          </a:p>
        </p:txBody>
      </p:sp>
      <p:sp>
        <p:nvSpPr>
          <p:cNvPr id="7" name="Text Box 1029"/>
          <p:cNvSpPr txBox="1">
            <a:spLocks noChangeArrowheads="1"/>
          </p:cNvSpPr>
          <p:nvPr userDrawn="1"/>
        </p:nvSpPr>
        <p:spPr bwMode="auto">
          <a:xfrm>
            <a:off x="381002" y="1271589"/>
            <a:ext cx="83819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defRPr/>
            </a:pPr>
            <a:r>
              <a:rPr lang="en-US" altLang="en-US" sz="1200" b="1" i="1" dirty="0">
                <a:latin typeface="Century Schoolbook" panose="02040604050505020304" pitchFamily="18" charset="0"/>
              </a:rPr>
              <a:t>I n t e g r i t y  -  S e r v i c e  -  E x c e l l e n c e</a:t>
            </a:r>
          </a:p>
        </p:txBody>
      </p:sp>
      <p:sp>
        <p:nvSpPr>
          <p:cNvPr id="50191" name="Rectangle 15"/>
          <p:cNvSpPr>
            <a:spLocks noGrp="1" noChangeArrowheads="1"/>
          </p:cNvSpPr>
          <p:nvPr>
            <p:ph type="ctrTitle"/>
          </p:nvPr>
        </p:nvSpPr>
        <p:spPr>
          <a:xfrm>
            <a:off x="276227" y="1962150"/>
            <a:ext cx="8486775" cy="1600200"/>
          </a:xfrm>
        </p:spPr>
        <p:txBody>
          <a:bodyPr/>
          <a:lstStyle>
            <a:lvl1pPr>
              <a:defRPr sz="3300" i="0"/>
            </a:lvl1pPr>
          </a:lstStyle>
          <a:p>
            <a:r>
              <a:rPr lang="en-US"/>
              <a:t>Click to edit Master title style</a:t>
            </a:r>
          </a:p>
        </p:txBody>
      </p:sp>
      <p:sp>
        <p:nvSpPr>
          <p:cNvPr id="8" name="Date Placeholder 6"/>
          <p:cNvSpPr>
            <a:spLocks noGrp="1" noChangeArrowheads="1"/>
          </p:cNvSpPr>
          <p:nvPr>
            <p:ph type="dt" sz="half" idx="10"/>
          </p:nvPr>
        </p:nvSpPr>
        <p:spPr/>
        <p:txBody>
          <a:bodyPr/>
          <a:lstStyle>
            <a:lvl1pPr>
              <a:defRPr/>
            </a:lvl1pPr>
          </a:lstStyle>
          <a:p>
            <a:pPr>
              <a:defRPr/>
            </a:pPr>
            <a:r>
              <a:rPr lang="en-US"/>
              <a:t>As of: </a:t>
            </a:r>
            <a:endParaRPr lang="en-US" dirty="0"/>
          </a:p>
        </p:txBody>
      </p:sp>
      <p:sp>
        <p:nvSpPr>
          <p:cNvPr id="9" name="Slide Number Placeholder 7"/>
          <p:cNvSpPr>
            <a:spLocks noGrp="1" noChangeArrowheads="1"/>
          </p:cNvSpPr>
          <p:nvPr>
            <p:ph type="sldNum" sz="quarter" idx="11"/>
          </p:nvPr>
        </p:nvSpPr>
        <p:spPr/>
        <p:txBody>
          <a:bodyPr/>
          <a:lstStyle>
            <a:lvl1pPr>
              <a:defRPr/>
            </a:lvl1pPr>
          </a:lstStyle>
          <a:p>
            <a:pPr>
              <a:defRPr/>
            </a:pPr>
            <a:fld id="{BFC03CE4-37F0-4065-8B91-37122744BD37}" type="slidenum">
              <a:rPr lang="en-US" altLang="en-US"/>
              <a:pPr>
                <a:defRPr/>
              </a:pPr>
              <a:t>‹#›</a:t>
            </a:fld>
            <a:endParaRPr lang="en-US" altLang="en-US" dirty="0">
              <a:solidFill>
                <a:schemeClr val="bg2"/>
              </a:solidFill>
            </a:endParaRPr>
          </a:p>
        </p:txBody>
      </p:sp>
    </p:spTree>
    <p:extLst>
      <p:ext uri="{BB962C8B-B14F-4D97-AF65-F5344CB8AC3E}">
        <p14:creationId xmlns:p14="http://schemas.microsoft.com/office/powerpoint/2010/main" val="4034682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6130770" y="3909350"/>
            <a:ext cx="2632230" cy="2456747"/>
          </a:xfrm>
          <a:prstGeom prst="rect">
            <a:avLst/>
          </a:prstGeom>
        </p:spPr>
      </p:pic>
      <p:sp>
        <p:nvSpPr>
          <p:cNvPr id="3" name="Line 2"/>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sz="1350">
              <a:solidFill>
                <a:srgbClr val="000000"/>
              </a:solidFill>
            </a:endParaRPr>
          </a:p>
        </p:txBody>
      </p:sp>
      <p:sp>
        <p:nvSpPr>
          <p:cNvPr id="4" name="Text Box 3"/>
          <p:cNvSpPr txBox="1">
            <a:spLocks noChangeArrowheads="1"/>
          </p:cNvSpPr>
          <p:nvPr/>
        </p:nvSpPr>
        <p:spPr bwMode="auto">
          <a:xfrm>
            <a:off x="1270000" y="1233489"/>
            <a:ext cx="6553200" cy="323165"/>
          </a:xfrm>
          <a:prstGeom prst="rect">
            <a:avLst/>
          </a:prstGeom>
          <a:noFill/>
          <a:ln w="9525">
            <a:noFill/>
            <a:miter lim="800000"/>
            <a:headEnd/>
            <a:tailEnd/>
          </a:ln>
          <a:effectLst/>
        </p:spPr>
        <p:txBody>
          <a:bodyPr>
            <a:spAutoFit/>
          </a:bodyPr>
          <a:lstStyle/>
          <a:p>
            <a:pPr algn="ctr" eaLnBrk="0" hangingPunct="0">
              <a:spcBef>
                <a:spcPct val="50000"/>
              </a:spcBef>
              <a:defRPr/>
            </a:pPr>
            <a:r>
              <a:rPr lang="en-US" sz="1500" b="1" i="1" dirty="0">
                <a:solidFill>
                  <a:srgbClr val="000000"/>
                </a:solidFill>
                <a:latin typeface="Century Schoolbook" pitchFamily="18" charset="0"/>
              </a:rPr>
              <a:t>Strength Through Vigilance</a:t>
            </a:r>
          </a:p>
        </p:txBody>
      </p:sp>
      <p:sp>
        <p:nvSpPr>
          <p:cNvPr id="5" name="Line 5"/>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sz="1350">
              <a:solidFill>
                <a:srgbClr val="000000"/>
              </a:solidFill>
            </a:endParaRPr>
          </a:p>
        </p:txBody>
      </p:sp>
      <p:sp>
        <p:nvSpPr>
          <p:cNvPr id="7" name="Text Box 14"/>
          <p:cNvSpPr txBox="1">
            <a:spLocks noChangeArrowheads="1"/>
          </p:cNvSpPr>
          <p:nvPr/>
        </p:nvSpPr>
        <p:spPr bwMode="auto">
          <a:xfrm>
            <a:off x="2113892" y="6763"/>
            <a:ext cx="4865434" cy="923330"/>
          </a:xfrm>
          <a:prstGeom prst="rect">
            <a:avLst/>
          </a:prstGeom>
          <a:noFill/>
          <a:ln w="9525">
            <a:noFill/>
            <a:miter lim="800000"/>
            <a:headEnd/>
            <a:tailEnd/>
          </a:ln>
          <a:effectLst/>
        </p:spPr>
        <p:txBody>
          <a:bodyPr wrap="none">
            <a:spAutoFit/>
          </a:bodyPr>
          <a:lstStyle/>
          <a:p>
            <a:pPr algn="ctr" eaLnBrk="0" hangingPunct="0">
              <a:defRPr/>
            </a:pPr>
            <a:r>
              <a:rPr lang="en-US" sz="2700" b="1" i="1" dirty="0">
                <a:solidFill>
                  <a:srgbClr val="000000"/>
                </a:solidFill>
              </a:rPr>
              <a:t>Department</a:t>
            </a:r>
            <a:r>
              <a:rPr lang="en-US" sz="2700" b="1" i="1" baseline="0" dirty="0">
                <a:solidFill>
                  <a:srgbClr val="000000"/>
                </a:solidFill>
              </a:rPr>
              <a:t> of the </a:t>
            </a:r>
          </a:p>
          <a:p>
            <a:pPr algn="ctr" eaLnBrk="0" hangingPunct="0">
              <a:defRPr/>
            </a:pPr>
            <a:r>
              <a:rPr lang="en-US" sz="2700" b="1" i="1" dirty="0">
                <a:solidFill>
                  <a:srgbClr val="000000"/>
                </a:solidFill>
              </a:rPr>
              <a:t>Air Force Inspection Agency</a:t>
            </a:r>
          </a:p>
        </p:txBody>
      </p:sp>
      <p:sp>
        <p:nvSpPr>
          <p:cNvPr id="8" name="Rectangle 6"/>
          <p:cNvSpPr>
            <a:spLocks noGrp="1" noChangeArrowheads="1"/>
          </p:cNvSpPr>
          <p:nvPr>
            <p:ph type="dt" sz="half" idx="10"/>
          </p:nvPr>
        </p:nvSpPr>
        <p:spPr/>
        <p:txBody>
          <a:bodyPr/>
          <a:lstStyle>
            <a:lvl1pPr>
              <a:defRPr/>
            </a:lvl1pPr>
          </a:lstStyle>
          <a:p>
            <a:pPr>
              <a:defRPr/>
            </a:pPr>
            <a:r>
              <a:rPr lang="en-US"/>
              <a:t>As of: </a:t>
            </a:r>
          </a:p>
        </p:txBody>
      </p:sp>
      <p:sp>
        <p:nvSpPr>
          <p:cNvPr id="9" name="Rectangle 7"/>
          <p:cNvSpPr>
            <a:spLocks noGrp="1" noChangeArrowheads="1"/>
          </p:cNvSpPr>
          <p:nvPr>
            <p:ph type="sldNum" sz="quarter" idx="11"/>
          </p:nvPr>
        </p:nvSpPr>
        <p:spPr/>
        <p:txBody>
          <a:bodyPr/>
          <a:lstStyle>
            <a:lvl1pPr>
              <a:defRPr/>
            </a:lvl1pPr>
          </a:lstStyle>
          <a:p>
            <a:pPr>
              <a:defRPr/>
            </a:pPr>
            <a:fld id="{0C8B3FFA-99AC-4324-BD10-92BBEB903BFC}" type="slidenum">
              <a:rPr lang="en-US" smtClean="0">
                <a:solidFill>
                  <a:srgbClr val="FFFFFF">
                    <a:lumMod val="50000"/>
                  </a:srgbClr>
                </a:solidFill>
              </a:rPr>
              <a:pPr>
                <a:defRPr/>
              </a:pPr>
              <a:t>‹#›</a:t>
            </a:fld>
            <a:endParaRPr lang="en-US">
              <a:solidFill>
                <a:srgbClr val="808080"/>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3984" y="4186989"/>
            <a:ext cx="1862914" cy="1862914"/>
          </a:xfrm>
          <a:prstGeom prst="rect">
            <a:avLst/>
          </a:prstGeom>
        </p:spPr>
      </p:pic>
    </p:spTree>
    <p:extLst>
      <p:ext uri="{BB962C8B-B14F-4D97-AF65-F5344CB8AC3E}">
        <p14:creationId xmlns:p14="http://schemas.microsoft.com/office/powerpoint/2010/main" val="1560735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4" name="Line 5"/>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pic>
        <p:nvPicPr>
          <p:cNvPr id="5" name="Picture 1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36571" y="3018727"/>
            <a:ext cx="232864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p:cNvSpPr txBox="1">
            <a:spLocks noChangeArrowheads="1"/>
          </p:cNvSpPr>
          <p:nvPr/>
        </p:nvSpPr>
        <p:spPr bwMode="auto">
          <a:xfrm>
            <a:off x="381000" y="500064"/>
            <a:ext cx="83820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2700" b="1" i="1"/>
              <a:t>Department of the Air Force</a:t>
            </a:r>
          </a:p>
        </p:txBody>
      </p:sp>
      <p:sp>
        <p:nvSpPr>
          <p:cNvPr id="7" name="Text Box 1029"/>
          <p:cNvSpPr txBox="1">
            <a:spLocks noChangeArrowheads="1"/>
          </p:cNvSpPr>
          <p:nvPr userDrawn="1"/>
        </p:nvSpPr>
        <p:spPr bwMode="auto">
          <a:xfrm>
            <a:off x="381000" y="1280444"/>
            <a:ext cx="838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defRPr/>
            </a:pPr>
            <a:r>
              <a:rPr lang="en-US" altLang="en-US" sz="1200" b="1" i="1">
                <a:latin typeface="Century Schoolbook" panose="02040604050505020304" pitchFamily="18" charset="0"/>
              </a:rPr>
              <a:t>I n t e g r i t y  -  S e r v i c e  -  E x c e l </a:t>
            </a:r>
            <a:r>
              <a:rPr lang="en-US" altLang="en-US" sz="1200" b="1" i="1" err="1">
                <a:latin typeface="Century Schoolbook" panose="02040604050505020304" pitchFamily="18" charset="0"/>
              </a:rPr>
              <a:t>l</a:t>
            </a:r>
            <a:r>
              <a:rPr lang="en-US" altLang="en-US" sz="1200" b="1" i="1">
                <a:latin typeface="Century Schoolbook" panose="02040604050505020304" pitchFamily="18" charset="0"/>
              </a:rPr>
              <a:t> e n c e</a:t>
            </a:r>
          </a:p>
        </p:txBody>
      </p:sp>
      <p:sp>
        <p:nvSpPr>
          <p:cNvPr id="50191" name="Rectangle 15"/>
          <p:cNvSpPr>
            <a:spLocks noGrp="1" noChangeArrowheads="1"/>
          </p:cNvSpPr>
          <p:nvPr>
            <p:ph type="ctrTitle"/>
          </p:nvPr>
        </p:nvSpPr>
        <p:spPr>
          <a:xfrm>
            <a:off x="276225" y="2054429"/>
            <a:ext cx="8486775" cy="1600200"/>
          </a:xfrm>
        </p:spPr>
        <p:txBody>
          <a:bodyPr/>
          <a:lstStyle>
            <a:lvl1pPr>
              <a:defRPr sz="3300" i="0"/>
            </a:lvl1pPr>
          </a:lstStyle>
          <a:p>
            <a:r>
              <a:rPr lang="en-US"/>
              <a:t>Click to edit Master title style</a:t>
            </a:r>
          </a:p>
        </p:txBody>
      </p:sp>
      <p:sp>
        <p:nvSpPr>
          <p:cNvPr id="8" name="Date Placeholder 6"/>
          <p:cNvSpPr>
            <a:spLocks noGrp="1" noChangeArrowheads="1"/>
          </p:cNvSpPr>
          <p:nvPr>
            <p:ph type="dt" sz="half" idx="10"/>
          </p:nvPr>
        </p:nvSpPr>
        <p:spPr/>
        <p:txBody>
          <a:bodyPr/>
          <a:lstStyle>
            <a:lvl1pPr>
              <a:defRPr/>
            </a:lvl1pPr>
          </a:lstStyle>
          <a:p>
            <a:pPr>
              <a:defRPr/>
            </a:pPr>
            <a:r>
              <a:rPr lang="en-US"/>
              <a:t>As of: </a:t>
            </a:r>
          </a:p>
        </p:txBody>
      </p:sp>
      <p:sp>
        <p:nvSpPr>
          <p:cNvPr id="9" name="Slide Number Placeholder 7"/>
          <p:cNvSpPr>
            <a:spLocks noGrp="1" noChangeArrowheads="1"/>
          </p:cNvSpPr>
          <p:nvPr>
            <p:ph type="sldNum" sz="quarter" idx="11"/>
          </p:nvPr>
        </p:nvSpPr>
        <p:spPr/>
        <p:txBody>
          <a:bodyPr/>
          <a:lstStyle>
            <a:lvl1pPr>
              <a:defRPr/>
            </a:lvl1pPr>
          </a:lstStyle>
          <a:p>
            <a:pPr>
              <a:defRPr/>
            </a:pPr>
            <a:fld id="{4005F756-8005-40BC-BDB4-25D0D689C1DD}"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849729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47256DB1-98A0-4C5B-B461-C003FBFE3B06}"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4022111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1AA3360C-AE3B-4A8A-9E7D-39D4F0D2B7E6}"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716235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6225" y="1504950"/>
            <a:ext cx="4122738" cy="47434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1364" y="1504950"/>
            <a:ext cx="4122737" cy="47434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r>
              <a:rPr lang="en-US"/>
              <a:t>As of: </a:t>
            </a:r>
          </a:p>
        </p:txBody>
      </p:sp>
      <p:sp>
        <p:nvSpPr>
          <p:cNvPr id="6" name="Slide Number Placeholder 5"/>
          <p:cNvSpPr>
            <a:spLocks noGrp="1"/>
          </p:cNvSpPr>
          <p:nvPr>
            <p:ph type="sldNum" sz="quarter" idx="11"/>
          </p:nvPr>
        </p:nvSpPr>
        <p:spPr/>
        <p:txBody>
          <a:bodyPr/>
          <a:lstStyle>
            <a:lvl1pPr>
              <a:defRPr/>
            </a:lvl1pPr>
          </a:lstStyle>
          <a:p>
            <a:pPr>
              <a:defRPr/>
            </a:pPr>
            <a:fld id="{241983CB-FF2E-4ABB-9D4A-533B2E07245C}"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2292447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r>
              <a:rPr lang="en-US"/>
              <a:t>As of: </a:t>
            </a:r>
          </a:p>
        </p:txBody>
      </p:sp>
      <p:sp>
        <p:nvSpPr>
          <p:cNvPr id="8" name="Slide Number Placeholder 7"/>
          <p:cNvSpPr>
            <a:spLocks noGrp="1"/>
          </p:cNvSpPr>
          <p:nvPr>
            <p:ph type="sldNum" sz="quarter" idx="11"/>
          </p:nvPr>
        </p:nvSpPr>
        <p:spPr/>
        <p:txBody>
          <a:bodyPr/>
          <a:lstStyle>
            <a:lvl1pPr>
              <a:defRPr/>
            </a:lvl1pPr>
          </a:lstStyle>
          <a:p>
            <a:pPr>
              <a:defRPr/>
            </a:pPr>
            <a:fld id="{508CC8AD-DEDE-45A8-AB78-F8B699CF4FFF}"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649212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en-US"/>
              <a:t>As of: </a:t>
            </a:r>
          </a:p>
        </p:txBody>
      </p:sp>
      <p:sp>
        <p:nvSpPr>
          <p:cNvPr id="4" name="Slide Number Placeholder 3"/>
          <p:cNvSpPr>
            <a:spLocks noGrp="1"/>
          </p:cNvSpPr>
          <p:nvPr>
            <p:ph type="sldNum" sz="quarter" idx="11"/>
          </p:nvPr>
        </p:nvSpPr>
        <p:spPr/>
        <p:txBody>
          <a:bodyPr/>
          <a:lstStyle>
            <a:lvl1pPr>
              <a:defRPr/>
            </a:lvl1pPr>
          </a:lstStyle>
          <a:p>
            <a:pPr>
              <a:defRPr/>
            </a:pPr>
            <a:fld id="{F4520405-4A19-4BC4-9193-41F6583A41F2}"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1238304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As of: </a:t>
            </a:r>
          </a:p>
        </p:txBody>
      </p:sp>
      <p:sp>
        <p:nvSpPr>
          <p:cNvPr id="3" name="Slide Number Placeholder 2"/>
          <p:cNvSpPr>
            <a:spLocks noGrp="1"/>
          </p:cNvSpPr>
          <p:nvPr>
            <p:ph type="sldNum" sz="quarter" idx="11"/>
          </p:nvPr>
        </p:nvSpPr>
        <p:spPr/>
        <p:txBody>
          <a:bodyPr/>
          <a:lstStyle>
            <a:lvl1pPr>
              <a:defRPr/>
            </a:lvl1pPr>
          </a:lstStyle>
          <a:p>
            <a:pPr>
              <a:defRPr/>
            </a:pPr>
            <a:fld id="{85E9C438-D4A3-4372-96AC-CB86D778BA59}"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651542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6C62C073-046A-4B57-9E0E-48AE818F95F7}"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4139579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9" y="76200"/>
            <a:ext cx="2132012"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6226" y="76200"/>
            <a:ext cx="6246813"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06266AB3-AFB6-47EB-BDC7-CB5A8F58DCC1}"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1899770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endParaRPr lang="en-US" dirty="0"/>
          </a:p>
        </p:txBody>
      </p:sp>
      <p:sp>
        <p:nvSpPr>
          <p:cNvPr id="5" name="Slide Number Placeholder 4"/>
          <p:cNvSpPr>
            <a:spLocks noGrp="1"/>
          </p:cNvSpPr>
          <p:nvPr>
            <p:ph type="sldNum" sz="quarter" idx="11"/>
          </p:nvPr>
        </p:nvSpPr>
        <p:spPr/>
        <p:txBody>
          <a:bodyPr/>
          <a:lstStyle>
            <a:lvl1pPr>
              <a:defRPr/>
            </a:lvl1pPr>
          </a:lstStyle>
          <a:p>
            <a:pPr>
              <a:defRPr/>
            </a:pPr>
            <a:fld id="{0CBDF859-B77C-4932-B7B0-12C49A93E314}" type="slidenum">
              <a:rPr lang="en-US" altLang="en-US"/>
              <a:pPr>
                <a:defRPr/>
              </a:pPr>
              <a:t>‹#›</a:t>
            </a:fld>
            <a:endParaRPr lang="en-US" altLang="en-US" dirty="0">
              <a:solidFill>
                <a:schemeClr val="bg2"/>
              </a:solidFill>
            </a:endParaRPr>
          </a:p>
        </p:txBody>
      </p:sp>
    </p:spTree>
    <p:extLst>
      <p:ext uri="{BB962C8B-B14F-4D97-AF65-F5344CB8AC3E}">
        <p14:creationId xmlns:p14="http://schemas.microsoft.com/office/powerpoint/2010/main" val="632773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ide Content">
    <p:spTree>
      <p:nvGrpSpPr>
        <p:cNvPr id="1" name=""/>
        <p:cNvGrpSpPr/>
        <p:nvPr/>
      </p:nvGrpSpPr>
      <p:grpSpPr>
        <a:xfrm>
          <a:off x="0" y="0"/>
          <a:ext cx="0" cy="0"/>
          <a:chOff x="0" y="0"/>
          <a:chExt cx="0" cy="0"/>
        </a:xfrm>
      </p:grpSpPr>
      <p:sp>
        <p:nvSpPr>
          <p:cNvPr id="2" name="Title 1"/>
          <p:cNvSpPr>
            <a:spLocks noGrp="1"/>
          </p:cNvSpPr>
          <p:nvPr>
            <p:ph type="title"/>
          </p:nvPr>
        </p:nvSpPr>
        <p:spPr>
          <a:xfrm>
            <a:off x="1663700" y="76200"/>
            <a:ext cx="7143750" cy="1143000"/>
          </a:xfrm>
          <a:prstGeom prst="rect">
            <a:avLst/>
          </a:prstGeom>
        </p:spPr>
        <p:txBody>
          <a:bodyPr anchor="b"/>
          <a:lstStyle/>
          <a:p>
            <a:r>
              <a:rPr lang="en-US"/>
              <a:t>Click to edit Master title style</a:t>
            </a:r>
          </a:p>
        </p:txBody>
      </p:sp>
      <p:sp>
        <p:nvSpPr>
          <p:cNvPr id="7" name="Content Placeholder 2"/>
          <p:cNvSpPr>
            <a:spLocks noGrp="1"/>
          </p:cNvSpPr>
          <p:nvPr>
            <p:ph sz="half" idx="1"/>
          </p:nvPr>
        </p:nvSpPr>
        <p:spPr>
          <a:xfrm>
            <a:off x="3962401" y="1366837"/>
            <a:ext cx="4845050" cy="4876800"/>
          </a:xfrm>
        </p:spPr>
        <p:txBody>
          <a:bodyPr/>
          <a:lstStyle>
            <a:lvl1pPr marL="0" indent="0">
              <a:buNone/>
              <a:defRPr sz="1350"/>
            </a:lvl1pPr>
            <a:lvl2pPr marL="212598">
              <a:spcBef>
                <a:spcPts val="0"/>
              </a:spcBef>
              <a:spcAft>
                <a:spcPts val="450"/>
              </a:spcAft>
              <a:defRPr sz="1050" b="0"/>
            </a:lvl2pPr>
            <a:lvl3pPr marL="555498">
              <a:spcBef>
                <a:spcPts val="0"/>
              </a:spcBef>
              <a:spcAft>
                <a:spcPts val="450"/>
              </a:spcAft>
              <a:defRPr sz="1050" b="0"/>
            </a:lvl3pPr>
            <a:lvl4pPr marL="768096">
              <a:spcBef>
                <a:spcPts val="0"/>
              </a:spcBef>
              <a:spcAft>
                <a:spcPts val="450"/>
              </a:spcAft>
              <a:defRPr sz="1050" b="0"/>
            </a:lvl4pPr>
            <a:lvl5pPr marL="1200150" indent="-212598">
              <a:spcBef>
                <a:spcPts val="0"/>
              </a:spcBef>
              <a:spcAft>
                <a:spcPts val="450"/>
              </a:spcAft>
              <a:defRPr sz="1050" b="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7"/>
          <p:cNvSpPr>
            <a:spLocks noGrp="1" noChangeArrowheads="1"/>
          </p:cNvSpPr>
          <p:nvPr>
            <p:ph type="sldNum" sz="quarter" idx="4"/>
          </p:nvPr>
        </p:nvSpPr>
        <p:spPr>
          <a:xfrm>
            <a:off x="7988300" y="6524625"/>
            <a:ext cx="1143000" cy="304800"/>
          </a:xfrm>
          <a:prstGeom prst="rect">
            <a:avLst/>
          </a:prstGeom>
        </p:spPr>
        <p:txBody>
          <a:bodyPr anchor="ctr"/>
          <a:lstStyle>
            <a:lvl1pPr algn="r">
              <a:defRPr sz="750"/>
            </a:lvl1pPr>
          </a:lstStyle>
          <a:p>
            <a:pPr>
              <a:defRPr/>
            </a:pPr>
            <a:fld id="{BFC03CE4-37F0-4065-8B91-37122744BD37}" type="slidenum">
              <a:rPr lang="en-US" altLang="en-US" smtClean="0"/>
              <a:pPr>
                <a:defRPr/>
              </a:pPr>
              <a:t>‹#›</a:t>
            </a:fld>
            <a:endParaRPr lang="en-US" altLang="en-US">
              <a:solidFill>
                <a:schemeClr val="bg2"/>
              </a:solidFill>
            </a:endParaRPr>
          </a:p>
        </p:txBody>
      </p:sp>
    </p:spTree>
    <p:extLst>
      <p:ext uri="{BB962C8B-B14F-4D97-AF65-F5344CB8AC3E}">
        <p14:creationId xmlns:p14="http://schemas.microsoft.com/office/powerpoint/2010/main" val="1989278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Jan 2021">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11FEEB7-1D1F-E743-ADD5-7BC8D2479EB6}"/>
              </a:ext>
            </a:extLst>
          </p:cNvPr>
          <p:cNvGraphicFramePr>
            <a:graphicFrameLocks noGrp="1"/>
          </p:cNvGraphicFramePr>
          <p:nvPr userDrawn="1"/>
        </p:nvGraphicFramePr>
        <p:xfrm>
          <a:off x="137160" y="536855"/>
          <a:ext cx="8867692" cy="5780770"/>
        </p:xfrm>
        <a:graphic>
          <a:graphicData uri="http://schemas.openxmlformats.org/drawingml/2006/table">
            <a:tbl>
              <a:tblPr firstRow="1" bandRow="1">
                <a:tableStyleId>{912C8C85-51F0-491E-9774-3900AFEF0FD7}</a:tableStyleId>
              </a:tblPr>
              <a:tblGrid>
                <a:gridCol w="640080">
                  <a:extLst>
                    <a:ext uri="{9D8B030D-6E8A-4147-A177-3AD203B41FA5}">
                      <a16:colId xmlns:a16="http://schemas.microsoft.com/office/drawing/2014/main" val="2514396004"/>
                    </a:ext>
                  </a:extLst>
                </a:gridCol>
                <a:gridCol w="1516578">
                  <a:extLst>
                    <a:ext uri="{9D8B030D-6E8A-4147-A177-3AD203B41FA5}">
                      <a16:colId xmlns:a16="http://schemas.microsoft.com/office/drawing/2014/main" val="3612471351"/>
                    </a:ext>
                  </a:extLst>
                </a:gridCol>
                <a:gridCol w="1516578">
                  <a:extLst>
                    <a:ext uri="{9D8B030D-6E8A-4147-A177-3AD203B41FA5}">
                      <a16:colId xmlns:a16="http://schemas.microsoft.com/office/drawing/2014/main" val="814609286"/>
                    </a:ext>
                  </a:extLst>
                </a:gridCol>
                <a:gridCol w="1516578">
                  <a:extLst>
                    <a:ext uri="{9D8B030D-6E8A-4147-A177-3AD203B41FA5}">
                      <a16:colId xmlns:a16="http://schemas.microsoft.com/office/drawing/2014/main" val="2591016558"/>
                    </a:ext>
                  </a:extLst>
                </a:gridCol>
                <a:gridCol w="1516578">
                  <a:extLst>
                    <a:ext uri="{9D8B030D-6E8A-4147-A177-3AD203B41FA5}">
                      <a16:colId xmlns:a16="http://schemas.microsoft.com/office/drawing/2014/main" val="1518846597"/>
                    </a:ext>
                  </a:extLst>
                </a:gridCol>
                <a:gridCol w="1517904">
                  <a:extLst>
                    <a:ext uri="{9D8B030D-6E8A-4147-A177-3AD203B41FA5}">
                      <a16:colId xmlns:a16="http://schemas.microsoft.com/office/drawing/2014/main" val="4034384707"/>
                    </a:ext>
                  </a:extLst>
                </a:gridCol>
                <a:gridCol w="643396">
                  <a:extLst>
                    <a:ext uri="{9D8B030D-6E8A-4147-A177-3AD203B41FA5}">
                      <a16:colId xmlns:a16="http://schemas.microsoft.com/office/drawing/2014/main" val="1555109565"/>
                    </a:ext>
                  </a:extLst>
                </a:gridCol>
              </a:tblGrid>
              <a:tr h="192024">
                <a:tc>
                  <a:txBody>
                    <a:bodyPr/>
                    <a:lstStyle/>
                    <a:p>
                      <a:pPr algn="ctr"/>
                      <a:r>
                        <a:rPr lang="en-US" sz="1000"/>
                        <a:t>SUN.</a:t>
                      </a:r>
                    </a:p>
                  </a:txBody>
                  <a:tcPr marL="45720" marR="45720" marT="18288" marB="18288">
                    <a:lnL w="6350" cap="flat" cmpd="sng" algn="ctr">
                      <a:noFill/>
                      <a:prstDash val="solid"/>
                      <a:miter lim="800000"/>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MONDAY</a:t>
                      </a:r>
                    </a:p>
                  </a:txBody>
                  <a:tcPr marL="45720" marR="4572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TUESDAY</a:t>
                      </a:r>
                    </a:p>
                  </a:txBody>
                  <a:tcPr marL="45720" marR="4572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WEDNESDAY</a:t>
                      </a:r>
                    </a:p>
                  </a:txBody>
                  <a:tcPr marL="45720" marR="4572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THURSDAY</a:t>
                      </a:r>
                    </a:p>
                  </a:txBody>
                  <a:tcPr marL="45720" marR="4572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FRIDAY</a:t>
                      </a:r>
                    </a:p>
                  </a:txBody>
                  <a:tcPr marL="45720" marR="4572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SAT.</a:t>
                      </a:r>
                    </a:p>
                  </a:txBody>
                  <a:tcPr marL="45720" marR="45720" marT="18288" marB="18288">
                    <a:lnL w="28575" cap="flat" cmpd="sng" algn="ctr">
                      <a:solidFill>
                        <a:schemeClr val="bg1"/>
                      </a:solidFill>
                      <a:prstDash val="solid"/>
                      <a:round/>
                      <a:headEnd type="none" w="med" len="med"/>
                      <a:tailEnd type="none" w="med" len="med"/>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1038475529"/>
                  </a:ext>
                </a:extLst>
              </a:tr>
              <a:tr h="1117749">
                <a:tc>
                  <a:txBody>
                    <a:bodyPr/>
                    <a:lstStyle/>
                    <a:p>
                      <a:pPr marL="0" indent="0" algn="r">
                        <a:buClr>
                          <a:srgbClr val="A20000"/>
                        </a:buClr>
                        <a:buSzPct val="150000"/>
                        <a:buFontTx/>
                        <a:buNone/>
                      </a:pPr>
                      <a:endParaRPr lang="en-US" sz="1100" b="0" i="0">
                        <a:solidFill>
                          <a:schemeClr val="bg2">
                            <a:lumMod val="60000"/>
                            <a:lumOff val="40000"/>
                          </a:schemeClr>
                        </a:solidFill>
                        <a:latin typeface="+mj-lt"/>
                        <a:cs typeface="Arial Narrow" panose="020B0604020202020204" pitchFamily="34" charset="0"/>
                      </a:endParaRPr>
                    </a:p>
                  </a:txBody>
                  <a:tcPr marL="45720" marR="4572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endParaRPr lang="en-US" sz="1100">
                        <a:solidFill>
                          <a:schemeClr val="bg2">
                            <a:lumMod val="60000"/>
                            <a:lumOff val="40000"/>
                          </a:schemeClr>
                        </a:solidFill>
                        <a:latin typeface="+mj-lt"/>
                      </a:endParaRP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endParaRPr lang="en-US" sz="1100">
                        <a:solidFill>
                          <a:schemeClr val="bg2">
                            <a:lumMod val="60000"/>
                            <a:lumOff val="40000"/>
                          </a:schemeClr>
                        </a:solidFill>
                        <a:latin typeface="+mj-lt"/>
                      </a:endParaRP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endParaRPr lang="en-US" sz="1100">
                        <a:solidFill>
                          <a:schemeClr val="bg2">
                            <a:lumMod val="60000"/>
                            <a:lumOff val="40000"/>
                          </a:schemeClr>
                        </a:solidFill>
                        <a:latin typeface="+mj-lt"/>
                      </a:endParaRP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endParaRPr lang="en-US" sz="1100">
                        <a:solidFill>
                          <a:schemeClr val="bg2">
                            <a:lumMod val="60000"/>
                            <a:lumOff val="40000"/>
                          </a:schemeClr>
                        </a:solidFill>
                        <a:latin typeface="+mj-lt"/>
                      </a:endParaRP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latin typeface="+mj-lt"/>
                        </a:rPr>
                        <a:t>1</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rPr>
                        <a:t>2</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219537845"/>
                  </a:ext>
                </a:extLst>
              </a:tr>
              <a:tr h="1117749">
                <a:tc>
                  <a:txBody>
                    <a:bodyPr/>
                    <a:lstStyle/>
                    <a:p>
                      <a:pPr algn="r"/>
                      <a:r>
                        <a:rPr lang="en-US" sz="1100" b="1">
                          <a:solidFill>
                            <a:schemeClr val="bg2">
                              <a:lumMod val="60000"/>
                              <a:lumOff val="40000"/>
                            </a:schemeClr>
                          </a:solidFill>
                          <a:latin typeface="+mn-lt"/>
                        </a:rPr>
                        <a:t>3</a:t>
                      </a:r>
                    </a:p>
                  </a:txBody>
                  <a:tcPr marL="45720" marR="4572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4</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5</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6</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7</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latin typeface="+mj-lt"/>
                        </a:rPr>
                        <a:t>8</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rPr>
                        <a:t>9</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3676214225"/>
                  </a:ext>
                </a:extLst>
              </a:tr>
              <a:tr h="1117749">
                <a:tc>
                  <a:txBody>
                    <a:bodyPr/>
                    <a:lstStyle/>
                    <a:p>
                      <a:pPr algn="r"/>
                      <a:r>
                        <a:rPr lang="en-US" sz="1100" b="1">
                          <a:solidFill>
                            <a:schemeClr val="bg2">
                              <a:lumMod val="60000"/>
                              <a:lumOff val="40000"/>
                            </a:schemeClr>
                          </a:solidFill>
                          <a:latin typeface="+mn-lt"/>
                        </a:rPr>
                        <a:t>10</a:t>
                      </a:r>
                    </a:p>
                  </a:txBody>
                  <a:tcPr marL="45720" marR="4572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11</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12</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13</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14</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latin typeface="+mj-lt"/>
                        </a:rPr>
                        <a:t>15</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rPr>
                        <a:t>16</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602772971"/>
                  </a:ext>
                </a:extLst>
              </a:tr>
              <a:tr h="1117749">
                <a:tc>
                  <a:txBody>
                    <a:bodyPr/>
                    <a:lstStyle/>
                    <a:p>
                      <a:pPr algn="r"/>
                      <a:r>
                        <a:rPr lang="en-US" sz="1100" b="1">
                          <a:solidFill>
                            <a:schemeClr val="bg2">
                              <a:lumMod val="60000"/>
                              <a:lumOff val="40000"/>
                            </a:schemeClr>
                          </a:solidFill>
                          <a:latin typeface="+mn-lt"/>
                        </a:rPr>
                        <a:t>17</a:t>
                      </a:r>
                    </a:p>
                  </a:txBody>
                  <a:tcPr marL="45720" marR="4572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18</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19</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20</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21</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latin typeface="+mj-lt"/>
                        </a:rPr>
                        <a:t>22</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rPr>
                        <a:t>23</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2922612062"/>
                  </a:ext>
                </a:extLst>
              </a:tr>
              <a:tr h="558875">
                <a:tc>
                  <a:txBody>
                    <a:bodyPr/>
                    <a:lstStyle/>
                    <a:p>
                      <a:pPr algn="r"/>
                      <a:r>
                        <a:rPr lang="en-US" sz="1100" b="1">
                          <a:solidFill>
                            <a:schemeClr val="bg2">
                              <a:lumMod val="60000"/>
                              <a:lumOff val="40000"/>
                            </a:schemeClr>
                          </a:solidFill>
                          <a:latin typeface="+mn-lt"/>
                        </a:rPr>
                        <a:t>24</a:t>
                      </a:r>
                    </a:p>
                  </a:txBody>
                  <a:tcPr marL="45720" marR="4572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rowSpan="2">
                  <a:txBody>
                    <a:bodyPr/>
                    <a:lstStyle/>
                    <a:p>
                      <a:pPr algn="r"/>
                      <a:r>
                        <a:rPr lang="en-US" sz="1100">
                          <a:solidFill>
                            <a:schemeClr val="bg2">
                              <a:lumMod val="60000"/>
                              <a:lumOff val="40000"/>
                            </a:schemeClr>
                          </a:solidFill>
                          <a:latin typeface="+mj-lt"/>
                        </a:rPr>
                        <a:t>25</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rowSpan="2">
                  <a:txBody>
                    <a:bodyPr/>
                    <a:lstStyle/>
                    <a:p>
                      <a:pPr algn="r"/>
                      <a:r>
                        <a:rPr lang="en-US" sz="1100">
                          <a:solidFill>
                            <a:schemeClr val="bg2">
                              <a:lumMod val="60000"/>
                              <a:lumOff val="40000"/>
                            </a:schemeClr>
                          </a:solidFill>
                          <a:latin typeface="+mj-lt"/>
                        </a:rPr>
                        <a:t>26</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rowSpan="2">
                  <a:txBody>
                    <a:bodyPr/>
                    <a:lstStyle/>
                    <a:p>
                      <a:pPr algn="r"/>
                      <a:r>
                        <a:rPr lang="en-US" sz="1100">
                          <a:solidFill>
                            <a:schemeClr val="bg2">
                              <a:lumMod val="60000"/>
                              <a:lumOff val="40000"/>
                            </a:schemeClr>
                          </a:solidFill>
                          <a:latin typeface="+mj-lt"/>
                        </a:rPr>
                        <a:t>27</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rowSpan="2">
                  <a:txBody>
                    <a:bodyPr/>
                    <a:lstStyle/>
                    <a:p>
                      <a:pPr algn="r"/>
                      <a:r>
                        <a:rPr lang="en-US" sz="1100">
                          <a:solidFill>
                            <a:schemeClr val="bg2">
                              <a:lumMod val="60000"/>
                              <a:lumOff val="40000"/>
                            </a:schemeClr>
                          </a:solidFill>
                          <a:latin typeface="+mj-lt"/>
                        </a:rPr>
                        <a:t>28</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rowSpan="2">
                  <a:txBody>
                    <a:bodyPr/>
                    <a:lstStyle/>
                    <a:p>
                      <a:pPr algn="r"/>
                      <a:r>
                        <a:rPr lang="en-US" sz="1100" b="1">
                          <a:solidFill>
                            <a:schemeClr val="bg2">
                              <a:lumMod val="60000"/>
                              <a:lumOff val="40000"/>
                            </a:schemeClr>
                          </a:solidFill>
                          <a:latin typeface="+mj-lt"/>
                        </a:rPr>
                        <a:t>29</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rowSpan="2">
                  <a:txBody>
                    <a:bodyPr/>
                    <a:lstStyle/>
                    <a:p>
                      <a:pPr algn="r"/>
                      <a:r>
                        <a:rPr lang="en-US" sz="1100" b="1">
                          <a:solidFill>
                            <a:schemeClr val="bg2">
                              <a:lumMod val="60000"/>
                              <a:lumOff val="40000"/>
                            </a:schemeClr>
                          </a:solidFill>
                        </a:rPr>
                        <a:t>30</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extLst>
                  <a:ext uri="{0D108BD9-81ED-4DB2-BD59-A6C34878D82A}">
                    <a16:rowId xmlns:a16="http://schemas.microsoft.com/office/drawing/2014/main" val="2655316846"/>
                  </a:ext>
                </a:extLst>
              </a:tr>
              <a:tr h="558875">
                <a:tc>
                  <a:txBody>
                    <a:bodyPr/>
                    <a:lstStyle/>
                    <a:p>
                      <a:pPr algn="r"/>
                      <a:r>
                        <a:rPr lang="en-US" sz="1100" b="1">
                          <a:solidFill>
                            <a:schemeClr val="bg2">
                              <a:lumMod val="60000"/>
                              <a:lumOff val="40000"/>
                            </a:schemeClr>
                          </a:solidFill>
                          <a:latin typeface="+mn-lt"/>
                        </a:rPr>
                        <a:t>31</a:t>
                      </a:r>
                    </a:p>
                  </a:txBody>
                  <a:tcPr marL="45720" marR="4572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28797760"/>
                  </a:ext>
                </a:extLst>
              </a:tr>
            </a:tbl>
          </a:graphicData>
        </a:graphic>
      </p:graphicFrame>
      <p:sp>
        <p:nvSpPr>
          <p:cNvPr id="10" name="TextBox 9">
            <a:extLst>
              <a:ext uri="{FF2B5EF4-FFF2-40B4-BE49-F238E27FC236}">
                <a16:creationId xmlns:a16="http://schemas.microsoft.com/office/drawing/2014/main" id="{14213203-37DA-4947-B46E-6F7996B9513F}"/>
              </a:ext>
            </a:extLst>
          </p:cNvPr>
          <p:cNvSpPr txBox="1"/>
          <p:nvPr userDrawn="1"/>
        </p:nvSpPr>
        <p:spPr>
          <a:xfrm>
            <a:off x="3736377" y="142376"/>
            <a:ext cx="1671246" cy="253916"/>
          </a:xfrm>
          <a:prstGeom prst="rect">
            <a:avLst/>
          </a:prstGeom>
          <a:solidFill>
            <a:schemeClr val="bg1"/>
          </a:solidFill>
        </p:spPr>
        <p:txBody>
          <a:bodyPr wrap="square" rtlCol="0">
            <a:spAutoFit/>
          </a:bodyPr>
          <a:lstStyle/>
          <a:p>
            <a:pPr algn="ctr"/>
            <a:r>
              <a:rPr lang="en-US" sz="1050" b="1">
                <a:solidFill>
                  <a:srgbClr val="28456E"/>
                </a:solidFill>
                <a:latin typeface="+mj-lt"/>
                <a:cs typeface="Arial" panose="020B0604020202020204" pitchFamily="34" charset="0"/>
              </a:rPr>
              <a:t>JULY</a:t>
            </a:r>
          </a:p>
        </p:txBody>
      </p:sp>
      <p:sp>
        <p:nvSpPr>
          <p:cNvPr id="11" name="TextBox 10">
            <a:extLst>
              <a:ext uri="{FF2B5EF4-FFF2-40B4-BE49-F238E27FC236}">
                <a16:creationId xmlns:a16="http://schemas.microsoft.com/office/drawing/2014/main" id="{712CE04F-8481-D04D-BAAB-611F49E2906D}"/>
              </a:ext>
            </a:extLst>
          </p:cNvPr>
          <p:cNvSpPr txBox="1"/>
          <p:nvPr userDrawn="1"/>
        </p:nvSpPr>
        <p:spPr>
          <a:xfrm>
            <a:off x="3735826" y="354151"/>
            <a:ext cx="1650213" cy="196208"/>
          </a:xfrm>
          <a:prstGeom prst="rect">
            <a:avLst/>
          </a:prstGeom>
          <a:noFill/>
        </p:spPr>
        <p:txBody>
          <a:bodyPr wrap="square" rtlCol="0">
            <a:spAutoFit/>
          </a:bodyPr>
          <a:lstStyle/>
          <a:p>
            <a:pPr algn="ctr"/>
            <a:r>
              <a:rPr lang="en-US" sz="675">
                <a:solidFill>
                  <a:schemeClr val="accent1"/>
                </a:solidFill>
                <a:latin typeface="Arial Narrow" panose="020B0604020202020204" pitchFamily="34" charset="0"/>
                <a:cs typeface="Arial Narrow" panose="020B0604020202020204" pitchFamily="34" charset="0"/>
              </a:rPr>
              <a:t>2022</a:t>
            </a:r>
            <a:endParaRPr lang="en-US" sz="600">
              <a:solidFill>
                <a:schemeClr val="accent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107078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ar 2021">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8CF5693-FDFA-6F40-A477-3C1AE224119F}"/>
              </a:ext>
            </a:extLst>
          </p:cNvPr>
          <p:cNvGraphicFramePr>
            <a:graphicFrameLocks noGrp="1"/>
          </p:cNvGraphicFramePr>
          <p:nvPr userDrawn="1"/>
        </p:nvGraphicFramePr>
        <p:xfrm>
          <a:off x="137160" y="536855"/>
          <a:ext cx="8867692" cy="5780770"/>
        </p:xfrm>
        <a:graphic>
          <a:graphicData uri="http://schemas.openxmlformats.org/drawingml/2006/table">
            <a:tbl>
              <a:tblPr firstRow="1" bandRow="1">
                <a:tableStyleId>{912C8C85-51F0-491E-9774-3900AFEF0FD7}</a:tableStyleId>
              </a:tblPr>
              <a:tblGrid>
                <a:gridCol w="640080">
                  <a:extLst>
                    <a:ext uri="{9D8B030D-6E8A-4147-A177-3AD203B41FA5}">
                      <a16:colId xmlns:a16="http://schemas.microsoft.com/office/drawing/2014/main" val="2514396004"/>
                    </a:ext>
                  </a:extLst>
                </a:gridCol>
                <a:gridCol w="1516578">
                  <a:extLst>
                    <a:ext uri="{9D8B030D-6E8A-4147-A177-3AD203B41FA5}">
                      <a16:colId xmlns:a16="http://schemas.microsoft.com/office/drawing/2014/main" val="3612471351"/>
                    </a:ext>
                  </a:extLst>
                </a:gridCol>
                <a:gridCol w="1516578">
                  <a:extLst>
                    <a:ext uri="{9D8B030D-6E8A-4147-A177-3AD203B41FA5}">
                      <a16:colId xmlns:a16="http://schemas.microsoft.com/office/drawing/2014/main" val="814609286"/>
                    </a:ext>
                  </a:extLst>
                </a:gridCol>
                <a:gridCol w="1516578">
                  <a:extLst>
                    <a:ext uri="{9D8B030D-6E8A-4147-A177-3AD203B41FA5}">
                      <a16:colId xmlns:a16="http://schemas.microsoft.com/office/drawing/2014/main" val="2591016558"/>
                    </a:ext>
                  </a:extLst>
                </a:gridCol>
                <a:gridCol w="1516578">
                  <a:extLst>
                    <a:ext uri="{9D8B030D-6E8A-4147-A177-3AD203B41FA5}">
                      <a16:colId xmlns:a16="http://schemas.microsoft.com/office/drawing/2014/main" val="1518846597"/>
                    </a:ext>
                  </a:extLst>
                </a:gridCol>
                <a:gridCol w="1517904">
                  <a:extLst>
                    <a:ext uri="{9D8B030D-6E8A-4147-A177-3AD203B41FA5}">
                      <a16:colId xmlns:a16="http://schemas.microsoft.com/office/drawing/2014/main" val="4034384707"/>
                    </a:ext>
                  </a:extLst>
                </a:gridCol>
                <a:gridCol w="643396">
                  <a:extLst>
                    <a:ext uri="{9D8B030D-6E8A-4147-A177-3AD203B41FA5}">
                      <a16:colId xmlns:a16="http://schemas.microsoft.com/office/drawing/2014/main" val="1555109565"/>
                    </a:ext>
                  </a:extLst>
                </a:gridCol>
              </a:tblGrid>
              <a:tr h="192024">
                <a:tc>
                  <a:txBody>
                    <a:bodyPr/>
                    <a:lstStyle/>
                    <a:p>
                      <a:pPr algn="ctr"/>
                      <a:r>
                        <a:rPr lang="en-US" sz="1000"/>
                        <a:t>SUN.</a:t>
                      </a:r>
                    </a:p>
                  </a:txBody>
                  <a:tcPr marL="45720" marR="45720" marT="18288" marB="18288">
                    <a:lnL w="6350" cap="flat" cmpd="sng" algn="ctr">
                      <a:noFill/>
                      <a:prstDash val="solid"/>
                      <a:miter lim="800000"/>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MONDAY</a:t>
                      </a:r>
                    </a:p>
                  </a:txBody>
                  <a:tcPr marL="45720" marR="4572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TUESDAY</a:t>
                      </a:r>
                    </a:p>
                  </a:txBody>
                  <a:tcPr marL="45720" marR="4572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WEDNESDAY</a:t>
                      </a:r>
                    </a:p>
                  </a:txBody>
                  <a:tcPr marL="45720" marR="4572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THURSDAY</a:t>
                      </a:r>
                    </a:p>
                  </a:txBody>
                  <a:tcPr marL="45720" marR="4572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FRIDAY</a:t>
                      </a:r>
                    </a:p>
                  </a:txBody>
                  <a:tcPr marL="45720" marR="4572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SAT.</a:t>
                      </a:r>
                    </a:p>
                  </a:txBody>
                  <a:tcPr marL="45720" marR="45720" marT="18288" marB="18288">
                    <a:lnL w="28575" cap="flat" cmpd="sng" algn="ctr">
                      <a:solidFill>
                        <a:schemeClr val="bg1"/>
                      </a:solidFill>
                      <a:prstDash val="solid"/>
                      <a:round/>
                      <a:headEnd type="none" w="med" len="med"/>
                      <a:tailEnd type="none" w="med" len="med"/>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1038475529"/>
                  </a:ext>
                </a:extLst>
              </a:tr>
              <a:tr h="1117749">
                <a:tc>
                  <a:txBody>
                    <a:bodyPr/>
                    <a:lstStyle/>
                    <a:p>
                      <a:pPr marL="0" indent="0" algn="r">
                        <a:buClr>
                          <a:srgbClr val="A20000"/>
                        </a:buClr>
                        <a:buSzPct val="150000"/>
                        <a:buFontTx/>
                        <a:buNone/>
                      </a:pPr>
                      <a:endParaRPr lang="en-US" sz="1100" b="1" i="0">
                        <a:solidFill>
                          <a:schemeClr val="bg2">
                            <a:lumMod val="60000"/>
                            <a:lumOff val="40000"/>
                          </a:schemeClr>
                        </a:solidFill>
                        <a:latin typeface="+mn-lt"/>
                        <a:cs typeface="Arial Narrow" panose="020B0604020202020204" pitchFamily="34" charset="0"/>
                      </a:endParaRPr>
                    </a:p>
                  </a:txBody>
                  <a:tcPr marL="45720" marR="4572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2</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3</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4</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latin typeface="+mj-lt"/>
                        </a:rPr>
                        <a:t>5</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rPr>
                        <a:t>6</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219537845"/>
                  </a:ext>
                </a:extLst>
              </a:tr>
              <a:tr h="1117749">
                <a:tc>
                  <a:txBody>
                    <a:bodyPr/>
                    <a:lstStyle/>
                    <a:p>
                      <a:pPr algn="r"/>
                      <a:r>
                        <a:rPr lang="en-US" sz="1100" b="1">
                          <a:solidFill>
                            <a:schemeClr val="bg2">
                              <a:lumMod val="60000"/>
                              <a:lumOff val="40000"/>
                            </a:schemeClr>
                          </a:solidFill>
                          <a:latin typeface="+mn-lt"/>
                        </a:rPr>
                        <a:t>7</a:t>
                      </a:r>
                    </a:p>
                  </a:txBody>
                  <a:tcPr marL="45720" marR="4572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8</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9</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10</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11</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latin typeface="+mj-lt"/>
                        </a:rPr>
                        <a:t>12</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rPr>
                        <a:t>13</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3676214225"/>
                  </a:ext>
                </a:extLst>
              </a:tr>
              <a:tr h="1117749">
                <a:tc>
                  <a:txBody>
                    <a:bodyPr/>
                    <a:lstStyle/>
                    <a:p>
                      <a:pPr algn="r"/>
                      <a:r>
                        <a:rPr lang="en-US" sz="1100" b="1">
                          <a:solidFill>
                            <a:schemeClr val="bg2">
                              <a:lumMod val="60000"/>
                              <a:lumOff val="40000"/>
                            </a:schemeClr>
                          </a:solidFill>
                          <a:latin typeface="+mn-lt"/>
                        </a:rPr>
                        <a:t>14</a:t>
                      </a:r>
                    </a:p>
                  </a:txBody>
                  <a:tcPr marL="45720" marR="4572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15</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16</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17</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18</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latin typeface="+mj-lt"/>
                        </a:rPr>
                        <a:t>19</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rPr>
                        <a:t>20</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602772971"/>
                  </a:ext>
                </a:extLst>
              </a:tr>
              <a:tr h="1117749">
                <a:tc>
                  <a:txBody>
                    <a:bodyPr/>
                    <a:lstStyle/>
                    <a:p>
                      <a:pPr algn="r"/>
                      <a:r>
                        <a:rPr lang="en-US" sz="1100" b="1">
                          <a:solidFill>
                            <a:schemeClr val="bg2">
                              <a:lumMod val="60000"/>
                              <a:lumOff val="40000"/>
                            </a:schemeClr>
                          </a:solidFill>
                          <a:latin typeface="+mn-lt"/>
                        </a:rPr>
                        <a:t>21</a:t>
                      </a:r>
                    </a:p>
                  </a:txBody>
                  <a:tcPr marL="45720" marR="4572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22</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23</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24</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25</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latin typeface="+mj-lt"/>
                        </a:rPr>
                        <a:t>26</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rPr>
                        <a:t>27</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2922612062"/>
                  </a:ext>
                </a:extLst>
              </a:tr>
              <a:tr h="1117750">
                <a:tc>
                  <a:txBody>
                    <a:bodyPr/>
                    <a:lstStyle/>
                    <a:p>
                      <a:pPr algn="r"/>
                      <a:r>
                        <a:rPr lang="en-US" sz="1100" b="1">
                          <a:solidFill>
                            <a:schemeClr val="bg2">
                              <a:lumMod val="60000"/>
                              <a:lumOff val="40000"/>
                            </a:schemeClr>
                          </a:solidFill>
                          <a:latin typeface="+mn-lt"/>
                        </a:rPr>
                        <a:t>28</a:t>
                      </a:r>
                    </a:p>
                    <a:p>
                      <a:pPr algn="r"/>
                      <a:endParaRPr lang="en-US" sz="1100" b="1">
                        <a:solidFill>
                          <a:schemeClr val="bg2">
                            <a:lumMod val="60000"/>
                            <a:lumOff val="40000"/>
                          </a:schemeClr>
                        </a:solidFill>
                        <a:latin typeface="+mn-lt"/>
                      </a:endParaRPr>
                    </a:p>
                  </a:txBody>
                  <a:tcPr marL="45720" marR="4572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a:txBody>
                    <a:bodyPr/>
                    <a:lstStyle/>
                    <a:p>
                      <a:pPr algn="r"/>
                      <a:r>
                        <a:rPr lang="en-US" sz="1100">
                          <a:solidFill>
                            <a:schemeClr val="bg2">
                              <a:lumMod val="60000"/>
                              <a:lumOff val="40000"/>
                            </a:schemeClr>
                          </a:solidFill>
                          <a:latin typeface="+mj-lt"/>
                        </a:rPr>
                        <a:t>29</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a:txBody>
                    <a:bodyPr/>
                    <a:lstStyle/>
                    <a:p>
                      <a:pPr algn="r"/>
                      <a:r>
                        <a:rPr lang="en-US" sz="1100">
                          <a:solidFill>
                            <a:schemeClr val="bg2">
                              <a:lumMod val="60000"/>
                              <a:lumOff val="40000"/>
                            </a:schemeClr>
                          </a:solidFill>
                          <a:latin typeface="+mj-lt"/>
                        </a:rPr>
                        <a:t>30</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a:txBody>
                    <a:bodyPr/>
                    <a:lstStyle/>
                    <a:p>
                      <a:pPr algn="r"/>
                      <a:r>
                        <a:rPr lang="en-US" sz="1100">
                          <a:solidFill>
                            <a:schemeClr val="bg2">
                              <a:lumMod val="60000"/>
                              <a:lumOff val="40000"/>
                            </a:schemeClr>
                          </a:solidFill>
                          <a:latin typeface="+mj-lt"/>
                        </a:rPr>
                        <a:t>31</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a:txBody>
                    <a:bodyPr/>
                    <a:lstStyle/>
                    <a:p>
                      <a:pPr algn="r"/>
                      <a:endParaRPr lang="en-US" sz="1100">
                        <a:solidFill>
                          <a:schemeClr val="bg2">
                            <a:lumMod val="60000"/>
                            <a:lumOff val="40000"/>
                          </a:schemeClr>
                        </a:solidFill>
                        <a:latin typeface="+mj-lt"/>
                      </a:endParaRP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a:txBody>
                    <a:bodyPr/>
                    <a:lstStyle/>
                    <a:p>
                      <a:pPr algn="r"/>
                      <a:endParaRPr lang="en-US" sz="1100" b="1">
                        <a:solidFill>
                          <a:schemeClr val="bg2">
                            <a:lumMod val="60000"/>
                            <a:lumOff val="40000"/>
                          </a:schemeClr>
                        </a:solidFill>
                        <a:latin typeface="+mj-lt"/>
                      </a:endParaRP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a:txBody>
                    <a:bodyPr/>
                    <a:lstStyle/>
                    <a:p>
                      <a:pPr algn="r"/>
                      <a:endParaRPr lang="en-US" sz="1100" b="1">
                        <a:solidFill>
                          <a:schemeClr val="bg2">
                            <a:lumMod val="60000"/>
                            <a:lumOff val="40000"/>
                          </a:schemeClr>
                        </a:solidFill>
                      </a:endParaRPr>
                    </a:p>
                  </a:txBody>
                  <a:tcPr marL="45720" marR="4572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extLst>
                  <a:ext uri="{0D108BD9-81ED-4DB2-BD59-A6C34878D82A}">
                    <a16:rowId xmlns:a16="http://schemas.microsoft.com/office/drawing/2014/main" val="2655316846"/>
                  </a:ext>
                </a:extLst>
              </a:tr>
            </a:tbl>
          </a:graphicData>
        </a:graphic>
      </p:graphicFrame>
      <p:sp>
        <p:nvSpPr>
          <p:cNvPr id="4" name="TextBox 3">
            <a:extLst>
              <a:ext uri="{FF2B5EF4-FFF2-40B4-BE49-F238E27FC236}">
                <a16:creationId xmlns:a16="http://schemas.microsoft.com/office/drawing/2014/main" id="{F2546D80-80F2-FD4A-8F5B-EE11C3541650}"/>
              </a:ext>
            </a:extLst>
          </p:cNvPr>
          <p:cNvSpPr txBox="1"/>
          <p:nvPr userDrawn="1"/>
        </p:nvSpPr>
        <p:spPr>
          <a:xfrm>
            <a:off x="3736377" y="142376"/>
            <a:ext cx="1671246" cy="253916"/>
          </a:xfrm>
          <a:prstGeom prst="rect">
            <a:avLst/>
          </a:prstGeom>
          <a:solidFill>
            <a:schemeClr val="bg1"/>
          </a:solidFill>
        </p:spPr>
        <p:txBody>
          <a:bodyPr wrap="square" rtlCol="0">
            <a:spAutoFit/>
          </a:bodyPr>
          <a:lstStyle/>
          <a:p>
            <a:pPr algn="ctr"/>
            <a:r>
              <a:rPr lang="en-US" sz="1050" b="1">
                <a:solidFill>
                  <a:srgbClr val="28456E"/>
                </a:solidFill>
                <a:latin typeface="+mj-lt"/>
                <a:cs typeface="Arial" panose="020B0604020202020204" pitchFamily="34" charset="0"/>
              </a:rPr>
              <a:t>AUGUST</a:t>
            </a:r>
          </a:p>
        </p:txBody>
      </p:sp>
      <p:sp>
        <p:nvSpPr>
          <p:cNvPr id="5" name="TextBox 4">
            <a:extLst>
              <a:ext uri="{FF2B5EF4-FFF2-40B4-BE49-F238E27FC236}">
                <a16:creationId xmlns:a16="http://schemas.microsoft.com/office/drawing/2014/main" id="{4FE12DFC-7F33-454C-B514-08BF51052242}"/>
              </a:ext>
            </a:extLst>
          </p:cNvPr>
          <p:cNvSpPr txBox="1"/>
          <p:nvPr userDrawn="1"/>
        </p:nvSpPr>
        <p:spPr>
          <a:xfrm>
            <a:off x="3735826" y="354151"/>
            <a:ext cx="1650213" cy="196208"/>
          </a:xfrm>
          <a:prstGeom prst="rect">
            <a:avLst/>
          </a:prstGeom>
          <a:noFill/>
        </p:spPr>
        <p:txBody>
          <a:bodyPr wrap="square" rtlCol="0">
            <a:spAutoFit/>
          </a:bodyPr>
          <a:lstStyle/>
          <a:p>
            <a:pPr algn="ctr"/>
            <a:r>
              <a:rPr lang="en-US" sz="675">
                <a:solidFill>
                  <a:schemeClr val="accent1"/>
                </a:solidFill>
                <a:latin typeface="Arial Narrow" panose="020B0604020202020204" pitchFamily="34" charset="0"/>
                <a:cs typeface="Arial Narrow" panose="020B0604020202020204" pitchFamily="34" charset="0"/>
              </a:rPr>
              <a:t>2022</a:t>
            </a:r>
            <a:endParaRPr lang="en-US" sz="600">
              <a:solidFill>
                <a:schemeClr val="accent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4287333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April 2021">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CB70C12-F1F8-0B48-BFF2-32AD85E583FE}"/>
              </a:ext>
            </a:extLst>
          </p:cNvPr>
          <p:cNvGraphicFramePr>
            <a:graphicFrameLocks noGrp="1"/>
          </p:cNvGraphicFramePr>
          <p:nvPr userDrawn="1"/>
        </p:nvGraphicFramePr>
        <p:xfrm>
          <a:off x="137160" y="536855"/>
          <a:ext cx="8867692" cy="5780770"/>
        </p:xfrm>
        <a:graphic>
          <a:graphicData uri="http://schemas.openxmlformats.org/drawingml/2006/table">
            <a:tbl>
              <a:tblPr firstRow="1" bandRow="1">
                <a:tableStyleId>{912C8C85-51F0-491E-9774-3900AFEF0FD7}</a:tableStyleId>
              </a:tblPr>
              <a:tblGrid>
                <a:gridCol w="640080">
                  <a:extLst>
                    <a:ext uri="{9D8B030D-6E8A-4147-A177-3AD203B41FA5}">
                      <a16:colId xmlns:a16="http://schemas.microsoft.com/office/drawing/2014/main" val="2514396004"/>
                    </a:ext>
                  </a:extLst>
                </a:gridCol>
                <a:gridCol w="1516578">
                  <a:extLst>
                    <a:ext uri="{9D8B030D-6E8A-4147-A177-3AD203B41FA5}">
                      <a16:colId xmlns:a16="http://schemas.microsoft.com/office/drawing/2014/main" val="3612471351"/>
                    </a:ext>
                  </a:extLst>
                </a:gridCol>
                <a:gridCol w="1516578">
                  <a:extLst>
                    <a:ext uri="{9D8B030D-6E8A-4147-A177-3AD203B41FA5}">
                      <a16:colId xmlns:a16="http://schemas.microsoft.com/office/drawing/2014/main" val="814609286"/>
                    </a:ext>
                  </a:extLst>
                </a:gridCol>
                <a:gridCol w="1516578">
                  <a:extLst>
                    <a:ext uri="{9D8B030D-6E8A-4147-A177-3AD203B41FA5}">
                      <a16:colId xmlns:a16="http://schemas.microsoft.com/office/drawing/2014/main" val="2591016558"/>
                    </a:ext>
                  </a:extLst>
                </a:gridCol>
                <a:gridCol w="1516578">
                  <a:extLst>
                    <a:ext uri="{9D8B030D-6E8A-4147-A177-3AD203B41FA5}">
                      <a16:colId xmlns:a16="http://schemas.microsoft.com/office/drawing/2014/main" val="1518846597"/>
                    </a:ext>
                  </a:extLst>
                </a:gridCol>
                <a:gridCol w="1517904">
                  <a:extLst>
                    <a:ext uri="{9D8B030D-6E8A-4147-A177-3AD203B41FA5}">
                      <a16:colId xmlns:a16="http://schemas.microsoft.com/office/drawing/2014/main" val="4034384707"/>
                    </a:ext>
                  </a:extLst>
                </a:gridCol>
                <a:gridCol w="643396">
                  <a:extLst>
                    <a:ext uri="{9D8B030D-6E8A-4147-A177-3AD203B41FA5}">
                      <a16:colId xmlns:a16="http://schemas.microsoft.com/office/drawing/2014/main" val="1555109565"/>
                    </a:ext>
                  </a:extLst>
                </a:gridCol>
              </a:tblGrid>
              <a:tr h="192024">
                <a:tc>
                  <a:txBody>
                    <a:bodyPr/>
                    <a:lstStyle/>
                    <a:p>
                      <a:pPr algn="ctr"/>
                      <a:r>
                        <a:rPr lang="en-US" sz="1000"/>
                        <a:t>SUN.</a:t>
                      </a:r>
                    </a:p>
                  </a:txBody>
                  <a:tcPr marL="45720" marR="45720" marT="18288" marB="18288">
                    <a:lnL w="6350" cap="flat" cmpd="sng" algn="ctr">
                      <a:noFill/>
                      <a:prstDash val="solid"/>
                      <a:miter lim="800000"/>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MONDAY</a:t>
                      </a:r>
                    </a:p>
                  </a:txBody>
                  <a:tcPr marL="45720" marR="4572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TUESDAY</a:t>
                      </a:r>
                    </a:p>
                  </a:txBody>
                  <a:tcPr marL="45720" marR="4572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WEDNESDAY</a:t>
                      </a:r>
                    </a:p>
                  </a:txBody>
                  <a:tcPr marL="45720" marR="4572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THURSDAY</a:t>
                      </a:r>
                    </a:p>
                  </a:txBody>
                  <a:tcPr marL="45720" marR="4572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FRIDAY</a:t>
                      </a:r>
                    </a:p>
                  </a:txBody>
                  <a:tcPr marL="45720" marR="4572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SAT.</a:t>
                      </a:r>
                    </a:p>
                  </a:txBody>
                  <a:tcPr marL="45720" marR="45720" marT="18288" marB="18288">
                    <a:lnL w="28575" cap="flat" cmpd="sng" algn="ctr">
                      <a:solidFill>
                        <a:schemeClr val="bg1"/>
                      </a:solidFill>
                      <a:prstDash val="solid"/>
                      <a:round/>
                      <a:headEnd type="none" w="med" len="med"/>
                      <a:tailEnd type="none" w="med" len="med"/>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1038475529"/>
                  </a:ext>
                </a:extLst>
              </a:tr>
              <a:tr h="1117749">
                <a:tc>
                  <a:txBody>
                    <a:bodyPr/>
                    <a:lstStyle/>
                    <a:p>
                      <a:pPr marL="0" indent="0" algn="r">
                        <a:buClr>
                          <a:srgbClr val="A20000"/>
                        </a:buClr>
                        <a:buSzPct val="150000"/>
                        <a:buFontTx/>
                        <a:buNone/>
                      </a:pPr>
                      <a:endParaRPr lang="en-US" sz="1100" b="1" i="0">
                        <a:solidFill>
                          <a:schemeClr val="bg2">
                            <a:lumMod val="60000"/>
                            <a:lumOff val="40000"/>
                          </a:schemeClr>
                        </a:solidFill>
                        <a:latin typeface="+mn-lt"/>
                        <a:cs typeface="Arial Narrow" panose="020B0604020202020204" pitchFamily="34" charset="0"/>
                      </a:endParaRPr>
                    </a:p>
                  </a:txBody>
                  <a:tcPr marL="45720" marR="4572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endParaRPr lang="en-US" sz="1100">
                        <a:solidFill>
                          <a:schemeClr val="bg2">
                            <a:lumMod val="60000"/>
                            <a:lumOff val="40000"/>
                          </a:schemeClr>
                        </a:solidFill>
                        <a:latin typeface="+mj-lt"/>
                      </a:endParaRP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endParaRPr lang="en-US" sz="1100">
                        <a:solidFill>
                          <a:schemeClr val="bg2">
                            <a:lumMod val="60000"/>
                            <a:lumOff val="40000"/>
                          </a:schemeClr>
                        </a:solidFill>
                        <a:latin typeface="+mj-lt"/>
                      </a:endParaRP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endParaRPr lang="en-US" sz="1100">
                        <a:solidFill>
                          <a:schemeClr val="bg2">
                            <a:lumMod val="60000"/>
                            <a:lumOff val="40000"/>
                          </a:schemeClr>
                        </a:solidFill>
                        <a:latin typeface="+mj-lt"/>
                      </a:endParaRP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latin typeface="+mj-lt"/>
                        </a:rPr>
                        <a:t>2</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rPr>
                        <a:t>3</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219537845"/>
                  </a:ext>
                </a:extLst>
              </a:tr>
              <a:tr h="1117749">
                <a:tc>
                  <a:txBody>
                    <a:bodyPr/>
                    <a:lstStyle/>
                    <a:p>
                      <a:pPr algn="r"/>
                      <a:r>
                        <a:rPr lang="en-US" sz="1100" b="1">
                          <a:solidFill>
                            <a:schemeClr val="bg2">
                              <a:lumMod val="60000"/>
                              <a:lumOff val="40000"/>
                            </a:schemeClr>
                          </a:solidFill>
                          <a:latin typeface="+mn-lt"/>
                        </a:rPr>
                        <a:t>4</a:t>
                      </a:r>
                    </a:p>
                  </a:txBody>
                  <a:tcPr marL="45720" marR="4572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5</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6</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7</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8</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latin typeface="+mj-lt"/>
                        </a:rPr>
                        <a:t>9</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rPr>
                        <a:t>10</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3676214225"/>
                  </a:ext>
                </a:extLst>
              </a:tr>
              <a:tr h="1117749">
                <a:tc>
                  <a:txBody>
                    <a:bodyPr/>
                    <a:lstStyle/>
                    <a:p>
                      <a:pPr algn="r"/>
                      <a:r>
                        <a:rPr lang="en-US" sz="1100" b="1">
                          <a:solidFill>
                            <a:schemeClr val="bg2">
                              <a:lumMod val="60000"/>
                              <a:lumOff val="40000"/>
                            </a:schemeClr>
                          </a:solidFill>
                          <a:latin typeface="+mn-lt"/>
                        </a:rPr>
                        <a:t>11</a:t>
                      </a:r>
                    </a:p>
                  </a:txBody>
                  <a:tcPr marL="45720" marR="4572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12</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13</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14</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15</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latin typeface="+mj-lt"/>
                        </a:rPr>
                        <a:t>16</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rPr>
                        <a:t>17</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602772971"/>
                  </a:ext>
                </a:extLst>
              </a:tr>
              <a:tr h="1117749">
                <a:tc>
                  <a:txBody>
                    <a:bodyPr/>
                    <a:lstStyle/>
                    <a:p>
                      <a:pPr algn="r"/>
                      <a:r>
                        <a:rPr lang="en-US" sz="1100" b="1">
                          <a:solidFill>
                            <a:schemeClr val="bg2">
                              <a:lumMod val="60000"/>
                              <a:lumOff val="40000"/>
                            </a:schemeClr>
                          </a:solidFill>
                          <a:latin typeface="+mn-lt"/>
                        </a:rPr>
                        <a:t>18</a:t>
                      </a:r>
                    </a:p>
                  </a:txBody>
                  <a:tcPr marL="45720" marR="4572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19</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20</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21</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22</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latin typeface="+mj-lt"/>
                        </a:rPr>
                        <a:t>23</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rPr>
                        <a:t>24</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2922612062"/>
                  </a:ext>
                </a:extLst>
              </a:tr>
              <a:tr h="1117750">
                <a:tc>
                  <a:txBody>
                    <a:bodyPr/>
                    <a:lstStyle/>
                    <a:p>
                      <a:pPr algn="r"/>
                      <a:r>
                        <a:rPr lang="en-US" sz="1100" b="1">
                          <a:solidFill>
                            <a:schemeClr val="bg2">
                              <a:lumMod val="60000"/>
                              <a:lumOff val="40000"/>
                            </a:schemeClr>
                          </a:solidFill>
                          <a:latin typeface="+mn-lt"/>
                        </a:rPr>
                        <a:t>25</a:t>
                      </a:r>
                    </a:p>
                    <a:p>
                      <a:pPr algn="r"/>
                      <a:endParaRPr lang="en-US" sz="1100" b="1">
                        <a:solidFill>
                          <a:schemeClr val="bg2">
                            <a:lumMod val="60000"/>
                            <a:lumOff val="40000"/>
                          </a:schemeClr>
                        </a:solidFill>
                        <a:latin typeface="+mn-lt"/>
                      </a:endParaRPr>
                    </a:p>
                  </a:txBody>
                  <a:tcPr marL="45720" marR="4572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a:txBody>
                    <a:bodyPr/>
                    <a:lstStyle/>
                    <a:p>
                      <a:pPr algn="r"/>
                      <a:r>
                        <a:rPr lang="en-US" sz="1100">
                          <a:solidFill>
                            <a:schemeClr val="bg2">
                              <a:lumMod val="60000"/>
                              <a:lumOff val="40000"/>
                            </a:schemeClr>
                          </a:solidFill>
                          <a:latin typeface="+mj-lt"/>
                        </a:rPr>
                        <a:t>26</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a:txBody>
                    <a:bodyPr/>
                    <a:lstStyle/>
                    <a:p>
                      <a:pPr algn="r"/>
                      <a:r>
                        <a:rPr lang="en-US" sz="1100">
                          <a:solidFill>
                            <a:schemeClr val="bg2">
                              <a:lumMod val="60000"/>
                              <a:lumOff val="40000"/>
                            </a:schemeClr>
                          </a:solidFill>
                          <a:latin typeface="+mj-lt"/>
                        </a:rPr>
                        <a:t>27</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a:txBody>
                    <a:bodyPr/>
                    <a:lstStyle/>
                    <a:p>
                      <a:pPr algn="r"/>
                      <a:r>
                        <a:rPr lang="en-US" sz="1100">
                          <a:solidFill>
                            <a:schemeClr val="bg2">
                              <a:lumMod val="60000"/>
                              <a:lumOff val="40000"/>
                            </a:schemeClr>
                          </a:solidFill>
                          <a:latin typeface="+mj-lt"/>
                        </a:rPr>
                        <a:t>28</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a:txBody>
                    <a:bodyPr/>
                    <a:lstStyle/>
                    <a:p>
                      <a:pPr algn="r"/>
                      <a:r>
                        <a:rPr lang="en-US" sz="1100">
                          <a:solidFill>
                            <a:schemeClr val="bg2">
                              <a:lumMod val="60000"/>
                              <a:lumOff val="40000"/>
                            </a:schemeClr>
                          </a:solidFill>
                          <a:latin typeface="+mj-lt"/>
                        </a:rPr>
                        <a:t>29</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a:txBody>
                    <a:bodyPr/>
                    <a:lstStyle/>
                    <a:p>
                      <a:pPr algn="r"/>
                      <a:r>
                        <a:rPr lang="en-US" sz="1100" b="1">
                          <a:solidFill>
                            <a:schemeClr val="bg2">
                              <a:lumMod val="60000"/>
                              <a:lumOff val="40000"/>
                            </a:schemeClr>
                          </a:solidFill>
                          <a:latin typeface="+mj-lt"/>
                        </a:rPr>
                        <a:t>30</a:t>
                      </a:r>
                    </a:p>
                  </a:txBody>
                  <a:tcPr marL="45720" marR="4572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a:txBody>
                    <a:bodyPr/>
                    <a:lstStyle/>
                    <a:p>
                      <a:pPr algn="r"/>
                      <a:endParaRPr lang="en-US" sz="1100" b="1">
                        <a:solidFill>
                          <a:schemeClr val="bg2">
                            <a:lumMod val="60000"/>
                            <a:lumOff val="40000"/>
                          </a:schemeClr>
                        </a:solidFill>
                      </a:endParaRPr>
                    </a:p>
                  </a:txBody>
                  <a:tcPr marL="45720" marR="4572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extLst>
                  <a:ext uri="{0D108BD9-81ED-4DB2-BD59-A6C34878D82A}">
                    <a16:rowId xmlns:a16="http://schemas.microsoft.com/office/drawing/2014/main" val="2655316846"/>
                  </a:ext>
                </a:extLst>
              </a:tr>
            </a:tbl>
          </a:graphicData>
        </a:graphic>
      </p:graphicFrame>
      <p:sp>
        <p:nvSpPr>
          <p:cNvPr id="4" name="TextBox 3">
            <a:extLst>
              <a:ext uri="{FF2B5EF4-FFF2-40B4-BE49-F238E27FC236}">
                <a16:creationId xmlns:a16="http://schemas.microsoft.com/office/drawing/2014/main" id="{F4C460DC-47BD-0047-A839-F6FDF0F85337}"/>
              </a:ext>
            </a:extLst>
          </p:cNvPr>
          <p:cNvSpPr txBox="1"/>
          <p:nvPr userDrawn="1"/>
        </p:nvSpPr>
        <p:spPr>
          <a:xfrm>
            <a:off x="3736377" y="142376"/>
            <a:ext cx="1671246" cy="253916"/>
          </a:xfrm>
          <a:prstGeom prst="rect">
            <a:avLst/>
          </a:prstGeom>
          <a:solidFill>
            <a:schemeClr val="bg1"/>
          </a:solidFill>
        </p:spPr>
        <p:txBody>
          <a:bodyPr wrap="square" rtlCol="0">
            <a:spAutoFit/>
          </a:bodyPr>
          <a:lstStyle/>
          <a:p>
            <a:pPr algn="ctr"/>
            <a:r>
              <a:rPr lang="en-US" sz="1050" b="1">
                <a:solidFill>
                  <a:srgbClr val="28456E"/>
                </a:solidFill>
                <a:latin typeface="+mj-lt"/>
                <a:cs typeface="Arial" panose="020B0604020202020204" pitchFamily="34" charset="0"/>
              </a:rPr>
              <a:t>SEPTEMBER</a:t>
            </a:r>
          </a:p>
        </p:txBody>
      </p:sp>
      <p:sp>
        <p:nvSpPr>
          <p:cNvPr id="5" name="TextBox 4">
            <a:extLst>
              <a:ext uri="{FF2B5EF4-FFF2-40B4-BE49-F238E27FC236}">
                <a16:creationId xmlns:a16="http://schemas.microsoft.com/office/drawing/2014/main" id="{50B625D2-631E-DA4B-8AF5-DD520A075B53}"/>
              </a:ext>
            </a:extLst>
          </p:cNvPr>
          <p:cNvSpPr txBox="1"/>
          <p:nvPr userDrawn="1"/>
        </p:nvSpPr>
        <p:spPr>
          <a:xfrm>
            <a:off x="3735826" y="354151"/>
            <a:ext cx="1650213" cy="196208"/>
          </a:xfrm>
          <a:prstGeom prst="rect">
            <a:avLst/>
          </a:prstGeom>
          <a:noFill/>
        </p:spPr>
        <p:txBody>
          <a:bodyPr wrap="square" rtlCol="0">
            <a:spAutoFit/>
          </a:bodyPr>
          <a:lstStyle/>
          <a:p>
            <a:pPr algn="ctr"/>
            <a:r>
              <a:rPr lang="en-US" sz="675">
                <a:solidFill>
                  <a:schemeClr val="accent1"/>
                </a:solidFill>
                <a:latin typeface="Arial Narrow" panose="020B0604020202020204" pitchFamily="34" charset="0"/>
                <a:cs typeface="Arial Narrow" panose="020B0604020202020204" pitchFamily="34" charset="0"/>
              </a:rPr>
              <a:t>2022</a:t>
            </a:r>
            <a:endParaRPr lang="en-US" sz="600">
              <a:solidFill>
                <a:schemeClr val="accent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330954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As of: </a:t>
            </a:r>
            <a:endParaRPr lang="en-US" dirty="0"/>
          </a:p>
        </p:txBody>
      </p:sp>
      <p:sp>
        <p:nvSpPr>
          <p:cNvPr id="5" name="Slide Number Placeholder 4"/>
          <p:cNvSpPr>
            <a:spLocks noGrp="1"/>
          </p:cNvSpPr>
          <p:nvPr>
            <p:ph type="sldNum" sz="quarter" idx="11"/>
          </p:nvPr>
        </p:nvSpPr>
        <p:spPr/>
        <p:txBody>
          <a:bodyPr/>
          <a:lstStyle>
            <a:lvl1pPr>
              <a:defRPr/>
            </a:lvl1pPr>
          </a:lstStyle>
          <a:p>
            <a:pPr>
              <a:defRPr/>
            </a:pPr>
            <a:fld id="{6214614F-2FCB-48B4-A899-0A8F737AAE37}" type="slidenum">
              <a:rPr lang="en-US" altLang="en-US"/>
              <a:pPr>
                <a:defRPr/>
              </a:pPr>
              <a:t>‹#›</a:t>
            </a:fld>
            <a:endParaRPr lang="en-US" altLang="en-US" dirty="0">
              <a:solidFill>
                <a:schemeClr val="bg2"/>
              </a:solidFill>
            </a:endParaRPr>
          </a:p>
        </p:txBody>
      </p:sp>
    </p:spTree>
    <p:extLst>
      <p:ext uri="{BB962C8B-B14F-4D97-AF65-F5344CB8AC3E}">
        <p14:creationId xmlns:p14="http://schemas.microsoft.com/office/powerpoint/2010/main" val="2772065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6225" y="1504950"/>
            <a:ext cx="4122738" cy="47434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1365" y="1504950"/>
            <a:ext cx="4122737" cy="47434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r>
              <a:rPr lang="en-US"/>
              <a:t>As of: </a:t>
            </a: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F0DC89D1-1446-43A7-BCF8-D75B768C2A3E}" type="slidenum">
              <a:rPr lang="en-US" altLang="en-US"/>
              <a:pPr>
                <a:defRPr/>
              </a:pPr>
              <a:t>‹#›</a:t>
            </a:fld>
            <a:endParaRPr lang="en-US" altLang="en-US" dirty="0">
              <a:solidFill>
                <a:schemeClr val="bg2"/>
              </a:solidFill>
            </a:endParaRPr>
          </a:p>
        </p:txBody>
      </p:sp>
    </p:spTree>
    <p:extLst>
      <p:ext uri="{BB962C8B-B14F-4D97-AF65-F5344CB8AC3E}">
        <p14:creationId xmlns:p14="http://schemas.microsoft.com/office/powerpoint/2010/main" val="3274924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r>
              <a:rPr lang="en-US"/>
              <a:t>As of: </a:t>
            </a:r>
            <a:endParaRPr lang="en-US" dirty="0"/>
          </a:p>
        </p:txBody>
      </p:sp>
      <p:sp>
        <p:nvSpPr>
          <p:cNvPr id="8" name="Slide Number Placeholder 7"/>
          <p:cNvSpPr>
            <a:spLocks noGrp="1"/>
          </p:cNvSpPr>
          <p:nvPr>
            <p:ph type="sldNum" sz="quarter" idx="11"/>
          </p:nvPr>
        </p:nvSpPr>
        <p:spPr/>
        <p:txBody>
          <a:bodyPr/>
          <a:lstStyle>
            <a:lvl1pPr>
              <a:defRPr/>
            </a:lvl1pPr>
          </a:lstStyle>
          <a:p>
            <a:pPr>
              <a:defRPr/>
            </a:pPr>
            <a:fld id="{812045D1-F7E2-4784-B96A-3083355E63F6}" type="slidenum">
              <a:rPr lang="en-US" altLang="en-US"/>
              <a:pPr>
                <a:defRPr/>
              </a:pPr>
              <a:t>‹#›</a:t>
            </a:fld>
            <a:endParaRPr lang="en-US" altLang="en-US" dirty="0">
              <a:solidFill>
                <a:schemeClr val="bg2"/>
              </a:solidFill>
            </a:endParaRPr>
          </a:p>
        </p:txBody>
      </p:sp>
    </p:spTree>
    <p:extLst>
      <p:ext uri="{BB962C8B-B14F-4D97-AF65-F5344CB8AC3E}">
        <p14:creationId xmlns:p14="http://schemas.microsoft.com/office/powerpoint/2010/main" val="3937384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en-US"/>
              <a:t>As of: </a:t>
            </a:r>
            <a:endParaRPr lang="en-US" dirty="0"/>
          </a:p>
        </p:txBody>
      </p:sp>
      <p:sp>
        <p:nvSpPr>
          <p:cNvPr id="4" name="Slide Number Placeholder 3"/>
          <p:cNvSpPr>
            <a:spLocks noGrp="1"/>
          </p:cNvSpPr>
          <p:nvPr>
            <p:ph type="sldNum" sz="quarter" idx="11"/>
          </p:nvPr>
        </p:nvSpPr>
        <p:spPr/>
        <p:txBody>
          <a:bodyPr/>
          <a:lstStyle>
            <a:lvl1pPr>
              <a:defRPr/>
            </a:lvl1pPr>
          </a:lstStyle>
          <a:p>
            <a:pPr>
              <a:defRPr/>
            </a:pPr>
            <a:fld id="{29D94A65-A6BF-4DB1-9332-206B8E06E0A7}" type="slidenum">
              <a:rPr lang="en-US" altLang="en-US"/>
              <a:pPr>
                <a:defRPr/>
              </a:pPr>
              <a:t>‹#›</a:t>
            </a:fld>
            <a:endParaRPr lang="en-US" altLang="en-US" dirty="0">
              <a:solidFill>
                <a:schemeClr val="bg2"/>
              </a:solidFill>
            </a:endParaRPr>
          </a:p>
        </p:txBody>
      </p:sp>
    </p:spTree>
    <p:extLst>
      <p:ext uri="{BB962C8B-B14F-4D97-AF65-F5344CB8AC3E}">
        <p14:creationId xmlns:p14="http://schemas.microsoft.com/office/powerpoint/2010/main" val="2203232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As of: </a:t>
            </a:r>
            <a:endParaRPr lang="en-US" dirty="0"/>
          </a:p>
        </p:txBody>
      </p:sp>
      <p:sp>
        <p:nvSpPr>
          <p:cNvPr id="3" name="Slide Number Placeholder 2"/>
          <p:cNvSpPr>
            <a:spLocks noGrp="1"/>
          </p:cNvSpPr>
          <p:nvPr>
            <p:ph type="sldNum" sz="quarter" idx="11"/>
          </p:nvPr>
        </p:nvSpPr>
        <p:spPr/>
        <p:txBody>
          <a:bodyPr/>
          <a:lstStyle>
            <a:lvl1pPr>
              <a:defRPr/>
            </a:lvl1pPr>
          </a:lstStyle>
          <a:p>
            <a:pPr>
              <a:defRPr/>
            </a:pPr>
            <a:fld id="{F32FE5BA-3D1F-4E41-B33A-6823FE30DE87}" type="slidenum">
              <a:rPr lang="en-US" altLang="en-US"/>
              <a:pPr>
                <a:defRPr/>
              </a:pPr>
              <a:t>‹#›</a:t>
            </a:fld>
            <a:endParaRPr lang="en-US" altLang="en-US" dirty="0">
              <a:solidFill>
                <a:schemeClr val="bg2"/>
              </a:solidFill>
            </a:endParaRPr>
          </a:p>
        </p:txBody>
      </p:sp>
    </p:spTree>
    <p:extLst>
      <p:ext uri="{BB962C8B-B14F-4D97-AF65-F5344CB8AC3E}">
        <p14:creationId xmlns:p14="http://schemas.microsoft.com/office/powerpoint/2010/main" val="1344590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endParaRPr lang="en-US" dirty="0"/>
          </a:p>
        </p:txBody>
      </p:sp>
      <p:sp>
        <p:nvSpPr>
          <p:cNvPr id="5" name="Slide Number Placeholder 4"/>
          <p:cNvSpPr>
            <a:spLocks noGrp="1"/>
          </p:cNvSpPr>
          <p:nvPr>
            <p:ph type="sldNum" sz="quarter" idx="11"/>
          </p:nvPr>
        </p:nvSpPr>
        <p:spPr/>
        <p:txBody>
          <a:bodyPr/>
          <a:lstStyle>
            <a:lvl1pPr>
              <a:defRPr/>
            </a:lvl1pPr>
          </a:lstStyle>
          <a:p>
            <a:pPr>
              <a:defRPr/>
            </a:pPr>
            <a:fld id="{9E577705-F1D6-448C-8D9C-74FCF151C57C}" type="slidenum">
              <a:rPr lang="en-US" altLang="en-US"/>
              <a:pPr>
                <a:defRPr/>
              </a:pPr>
              <a:t>‹#›</a:t>
            </a:fld>
            <a:endParaRPr lang="en-US" altLang="en-US" dirty="0">
              <a:solidFill>
                <a:schemeClr val="bg2"/>
              </a:solidFill>
            </a:endParaRPr>
          </a:p>
        </p:txBody>
      </p:sp>
    </p:spTree>
    <p:extLst>
      <p:ext uri="{BB962C8B-B14F-4D97-AF65-F5344CB8AC3E}">
        <p14:creationId xmlns:p14="http://schemas.microsoft.com/office/powerpoint/2010/main" val="180364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9" y="76200"/>
            <a:ext cx="2132012"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6227" y="76200"/>
            <a:ext cx="6246813"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endParaRPr lang="en-US" dirty="0"/>
          </a:p>
        </p:txBody>
      </p:sp>
      <p:sp>
        <p:nvSpPr>
          <p:cNvPr id="5" name="Slide Number Placeholder 4"/>
          <p:cNvSpPr>
            <a:spLocks noGrp="1"/>
          </p:cNvSpPr>
          <p:nvPr>
            <p:ph type="sldNum" sz="quarter" idx="11"/>
          </p:nvPr>
        </p:nvSpPr>
        <p:spPr/>
        <p:txBody>
          <a:bodyPr/>
          <a:lstStyle>
            <a:lvl1pPr>
              <a:defRPr/>
            </a:lvl1pPr>
          </a:lstStyle>
          <a:p>
            <a:pPr>
              <a:defRPr/>
            </a:pPr>
            <a:fld id="{4A10A9CA-2EB0-4F34-A8FB-1542A3BF9965}" type="slidenum">
              <a:rPr lang="en-US" altLang="en-US"/>
              <a:pPr>
                <a:defRPr/>
              </a:pPr>
              <a:t>‹#›</a:t>
            </a:fld>
            <a:endParaRPr lang="en-US" altLang="en-US" dirty="0">
              <a:solidFill>
                <a:schemeClr val="bg2"/>
              </a:solidFill>
            </a:endParaRPr>
          </a:p>
        </p:txBody>
      </p:sp>
    </p:spTree>
    <p:extLst>
      <p:ext uri="{BB962C8B-B14F-4D97-AF65-F5344CB8AC3E}">
        <p14:creationId xmlns:p14="http://schemas.microsoft.com/office/powerpoint/2010/main" val="1749318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5.jpe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750">
                <a:solidFill>
                  <a:srgbClr val="969696"/>
                </a:solidFill>
                <a:latin typeface="Arial" charset="0"/>
              </a:defRPr>
            </a:lvl1pPr>
          </a:lstStyle>
          <a:p>
            <a:pPr>
              <a:defRPr/>
            </a:pPr>
            <a:r>
              <a:rPr lang="en-US"/>
              <a:t>As of: </a:t>
            </a:r>
            <a:endParaRPr lang="en-US" dirty="0"/>
          </a:p>
        </p:txBody>
      </p:sp>
      <p:sp>
        <p:nvSpPr>
          <p:cNvPr id="49156" name="Rectangle 1028"/>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750">
                <a:solidFill>
                  <a:srgbClr val="7F7F7F"/>
                </a:solidFill>
              </a:defRPr>
            </a:lvl1pPr>
          </a:lstStyle>
          <a:p>
            <a:pPr>
              <a:defRPr/>
            </a:pPr>
            <a:fld id="{CC7A9835-7AA7-4292-8277-77514909CEE7}" type="slidenum">
              <a:rPr lang="en-US" altLang="en-US"/>
              <a:pPr>
                <a:defRPr/>
              </a:pPr>
              <a:t>‹#›</a:t>
            </a:fld>
            <a:endParaRPr lang="en-US" altLang="en-US" dirty="0"/>
          </a:p>
        </p:txBody>
      </p:sp>
      <p:sp>
        <p:nvSpPr>
          <p:cNvPr id="1028" name="Rectangle 1030"/>
          <p:cNvSpPr>
            <a:spLocks noGrp="1" noChangeArrowheads="1"/>
          </p:cNvSpPr>
          <p:nvPr>
            <p:ph type="title"/>
          </p:nvPr>
        </p:nvSpPr>
        <p:spPr bwMode="auto">
          <a:xfrm>
            <a:off x="1663700" y="76200"/>
            <a:ext cx="7143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Line 1035"/>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sz="1350" dirty="0"/>
          </a:p>
        </p:txBody>
      </p:sp>
      <p:sp>
        <p:nvSpPr>
          <p:cNvPr id="1030" name="Line 1036"/>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sz="1350" dirty="0"/>
          </a:p>
        </p:txBody>
      </p:sp>
      <p:pic>
        <p:nvPicPr>
          <p:cNvPr id="1031" name="Picture 1037"/>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560580" y="90488"/>
            <a:ext cx="1009266"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040"/>
          <p:cNvSpPr>
            <a:spLocks noGrp="1" noChangeArrowheads="1"/>
          </p:cNvSpPr>
          <p:nvPr>
            <p:ph type="body" idx="1"/>
          </p:nvPr>
        </p:nvSpPr>
        <p:spPr bwMode="auto">
          <a:xfrm>
            <a:off x="276227" y="1504950"/>
            <a:ext cx="839787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0"/>
            <a:r>
              <a:rPr lang="en-US" altLang="en-US"/>
              <a:t>2nd Bullet</a:t>
            </a:r>
          </a:p>
        </p:txBody>
      </p:sp>
      <p:sp>
        <p:nvSpPr>
          <p:cNvPr id="9" name="Text Box 1029"/>
          <p:cNvSpPr txBox="1">
            <a:spLocks noChangeArrowheads="1"/>
          </p:cNvSpPr>
          <p:nvPr userDrawn="1"/>
        </p:nvSpPr>
        <p:spPr bwMode="auto">
          <a:xfrm>
            <a:off x="381000" y="6491289"/>
            <a:ext cx="838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defRPr/>
            </a:pPr>
            <a:r>
              <a:rPr lang="en-US" altLang="en-US" sz="1200" b="1" i="1" dirty="0">
                <a:latin typeface="Century Schoolbook" panose="02040604050505020304" pitchFamily="18" charset="0"/>
              </a:rPr>
              <a:t>I n t e g r i t y  -  S e r v i c e  -  E x c e l l e n c e</a:t>
            </a:r>
          </a:p>
        </p:txBody>
      </p:sp>
    </p:spTree>
    <p:extLst>
      <p:ext uri="{BB962C8B-B14F-4D97-AF65-F5344CB8AC3E}">
        <p14:creationId xmlns:p14="http://schemas.microsoft.com/office/powerpoint/2010/main" val="139341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r" rtl="0" eaLnBrk="0" fontAlgn="base" hangingPunct="0">
        <a:spcBef>
          <a:spcPct val="0"/>
        </a:spcBef>
        <a:spcAft>
          <a:spcPct val="0"/>
        </a:spcAft>
        <a:defRPr sz="2700" b="1" i="1">
          <a:solidFill>
            <a:srgbClr val="151C77"/>
          </a:solidFill>
          <a:latin typeface="+mj-lt"/>
          <a:ea typeface="+mj-ea"/>
          <a:cs typeface="+mj-cs"/>
        </a:defRPr>
      </a:lvl1pPr>
      <a:lvl2pPr algn="r" rtl="0" eaLnBrk="0" fontAlgn="base" hangingPunct="0">
        <a:spcBef>
          <a:spcPct val="0"/>
        </a:spcBef>
        <a:spcAft>
          <a:spcPct val="0"/>
        </a:spcAft>
        <a:defRPr sz="2700" b="1" i="1">
          <a:solidFill>
            <a:srgbClr val="151C77"/>
          </a:solidFill>
          <a:latin typeface="Arial" charset="0"/>
        </a:defRPr>
      </a:lvl2pPr>
      <a:lvl3pPr algn="r" rtl="0" eaLnBrk="0" fontAlgn="base" hangingPunct="0">
        <a:spcBef>
          <a:spcPct val="0"/>
        </a:spcBef>
        <a:spcAft>
          <a:spcPct val="0"/>
        </a:spcAft>
        <a:defRPr sz="2700" b="1" i="1">
          <a:solidFill>
            <a:srgbClr val="151C77"/>
          </a:solidFill>
          <a:latin typeface="Arial" charset="0"/>
        </a:defRPr>
      </a:lvl3pPr>
      <a:lvl4pPr algn="r" rtl="0" eaLnBrk="0" fontAlgn="base" hangingPunct="0">
        <a:spcBef>
          <a:spcPct val="0"/>
        </a:spcBef>
        <a:spcAft>
          <a:spcPct val="0"/>
        </a:spcAft>
        <a:defRPr sz="2700" b="1" i="1">
          <a:solidFill>
            <a:srgbClr val="151C77"/>
          </a:solidFill>
          <a:latin typeface="Arial" charset="0"/>
        </a:defRPr>
      </a:lvl4pPr>
      <a:lvl5pPr algn="r" rtl="0" eaLnBrk="0" fontAlgn="base" hangingPunct="0">
        <a:spcBef>
          <a:spcPct val="0"/>
        </a:spcBef>
        <a:spcAft>
          <a:spcPct val="0"/>
        </a:spcAft>
        <a:defRPr sz="2700" b="1" i="1">
          <a:solidFill>
            <a:srgbClr val="151C77"/>
          </a:solidFill>
          <a:latin typeface="Arial" charset="0"/>
        </a:defRPr>
      </a:lvl5pPr>
      <a:lvl6pPr marL="342900" algn="r" rtl="0" eaLnBrk="0" fontAlgn="base" hangingPunct="0">
        <a:spcBef>
          <a:spcPct val="0"/>
        </a:spcBef>
        <a:spcAft>
          <a:spcPct val="0"/>
        </a:spcAft>
        <a:defRPr sz="2700" b="1" i="1">
          <a:solidFill>
            <a:srgbClr val="151C77"/>
          </a:solidFill>
          <a:latin typeface="Arial" charset="0"/>
        </a:defRPr>
      </a:lvl6pPr>
      <a:lvl7pPr marL="685800" algn="r" rtl="0" eaLnBrk="0" fontAlgn="base" hangingPunct="0">
        <a:spcBef>
          <a:spcPct val="0"/>
        </a:spcBef>
        <a:spcAft>
          <a:spcPct val="0"/>
        </a:spcAft>
        <a:defRPr sz="2700" b="1" i="1">
          <a:solidFill>
            <a:srgbClr val="151C77"/>
          </a:solidFill>
          <a:latin typeface="Arial" charset="0"/>
        </a:defRPr>
      </a:lvl7pPr>
      <a:lvl8pPr marL="1028700" algn="r" rtl="0" eaLnBrk="0" fontAlgn="base" hangingPunct="0">
        <a:spcBef>
          <a:spcPct val="0"/>
        </a:spcBef>
        <a:spcAft>
          <a:spcPct val="0"/>
        </a:spcAft>
        <a:defRPr sz="2700" b="1" i="1">
          <a:solidFill>
            <a:srgbClr val="151C77"/>
          </a:solidFill>
          <a:latin typeface="Arial" charset="0"/>
        </a:defRPr>
      </a:lvl8pPr>
      <a:lvl9pPr marL="1371600" algn="r" rtl="0" eaLnBrk="0" fontAlgn="base" hangingPunct="0">
        <a:spcBef>
          <a:spcPct val="0"/>
        </a:spcBef>
        <a:spcAft>
          <a:spcPct val="0"/>
        </a:spcAft>
        <a:defRPr sz="2700" b="1" i="1">
          <a:solidFill>
            <a:srgbClr val="151C77"/>
          </a:solidFill>
          <a:latin typeface="Arial" charset="0"/>
        </a:defRPr>
      </a:lvl9pPr>
    </p:titleStyle>
    <p:bodyStyle>
      <a:lvl1pPr marL="214313" indent="-214313" algn="l" rtl="0" eaLnBrk="0" fontAlgn="base" hangingPunct="0">
        <a:spcBef>
          <a:spcPct val="50000"/>
        </a:spcBef>
        <a:spcAft>
          <a:spcPct val="0"/>
        </a:spcAft>
        <a:buClr>
          <a:srgbClr val="151C77"/>
        </a:buClr>
        <a:buSzPct val="80000"/>
        <a:buFont typeface="Wingdings" panose="05000000000000000000" pitchFamily="2" charset="2"/>
        <a:buChar char="n"/>
        <a:defRPr sz="1500" b="1">
          <a:solidFill>
            <a:schemeClr val="tx1"/>
          </a:solidFill>
          <a:latin typeface="+mn-lt"/>
          <a:ea typeface="+mn-ea"/>
          <a:cs typeface="+mn-cs"/>
        </a:defRPr>
      </a:lvl1pPr>
      <a:lvl2pPr marL="516731" indent="-211931" algn="l" rtl="0" eaLnBrk="0" fontAlgn="base" hangingPunct="0">
        <a:spcBef>
          <a:spcPct val="25000"/>
        </a:spcBef>
        <a:spcAft>
          <a:spcPct val="0"/>
        </a:spcAft>
        <a:buClr>
          <a:srgbClr val="151C77"/>
        </a:buClr>
        <a:buSzPct val="80000"/>
        <a:buFont typeface="Wingdings" panose="05000000000000000000" pitchFamily="2" charset="2"/>
        <a:buChar char="n"/>
        <a:defRPr sz="1500" b="1">
          <a:solidFill>
            <a:schemeClr val="tx1"/>
          </a:solidFill>
          <a:latin typeface="+mn-lt"/>
        </a:defRPr>
      </a:lvl2pPr>
      <a:lvl3pPr marL="770335" indent="-167879" algn="l" rtl="0" eaLnBrk="0" fontAlgn="base" hangingPunct="0">
        <a:spcBef>
          <a:spcPct val="25000"/>
        </a:spcBef>
        <a:spcAft>
          <a:spcPct val="0"/>
        </a:spcAft>
        <a:buClr>
          <a:srgbClr val="151C77"/>
        </a:buClr>
        <a:buSzPct val="80000"/>
        <a:buFont typeface="Wingdings" panose="05000000000000000000" pitchFamily="2" charset="2"/>
        <a:buChar char="n"/>
        <a:defRPr sz="1500" b="1">
          <a:solidFill>
            <a:schemeClr val="tx1"/>
          </a:solidFill>
          <a:latin typeface="+mn-lt"/>
        </a:defRPr>
      </a:lvl3pPr>
      <a:lvl4pPr marL="1200150" indent="-171450" algn="l" rtl="0" eaLnBrk="0" fontAlgn="base" hangingPunct="0">
        <a:spcBef>
          <a:spcPct val="25000"/>
        </a:spcBef>
        <a:spcAft>
          <a:spcPct val="0"/>
        </a:spcAft>
        <a:buClr>
          <a:srgbClr val="151C77"/>
        </a:buClr>
        <a:buSzPct val="80000"/>
        <a:buFont typeface="Wingdings" panose="05000000000000000000" pitchFamily="2" charset="2"/>
        <a:buChar char="n"/>
        <a:defRPr sz="1500" b="1">
          <a:solidFill>
            <a:schemeClr val="tx1"/>
          </a:solidFill>
          <a:latin typeface="+mn-lt"/>
        </a:defRPr>
      </a:lvl4pPr>
      <a:lvl5pPr marL="1543050" indent="-171450" algn="l" rtl="0" eaLnBrk="0" fontAlgn="base" hangingPunct="0">
        <a:spcBef>
          <a:spcPct val="20000"/>
        </a:spcBef>
        <a:spcAft>
          <a:spcPct val="0"/>
        </a:spcAft>
        <a:buClr>
          <a:srgbClr val="003399"/>
        </a:buClr>
        <a:buSzPct val="80000"/>
        <a:buFont typeface="Wingdings" panose="05000000000000000000" pitchFamily="2" charset="2"/>
        <a:buChar char="n"/>
        <a:defRPr sz="1500">
          <a:solidFill>
            <a:schemeClr val="tx1"/>
          </a:solidFill>
          <a:latin typeface="+mn-lt"/>
        </a:defRPr>
      </a:lvl5pPr>
      <a:lvl6pPr marL="1885950" indent="-1714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228850" indent="-1714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571750" indent="-1714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2914650" indent="-1714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750">
                <a:solidFill>
                  <a:srgbClr val="969696"/>
                </a:solidFill>
                <a:latin typeface="Arial" charset="0"/>
              </a:defRPr>
            </a:lvl1pPr>
          </a:lstStyle>
          <a:p>
            <a:pPr>
              <a:defRPr/>
            </a:pPr>
            <a:r>
              <a:rPr lang="en-US"/>
              <a:t>As of: </a:t>
            </a:r>
          </a:p>
        </p:txBody>
      </p:sp>
      <p:sp>
        <p:nvSpPr>
          <p:cNvPr id="49156" name="Rectangle 1028"/>
          <p:cNvSpPr>
            <a:spLocks noGrp="1" noChangeArrowheads="1"/>
          </p:cNvSpPr>
          <p:nvPr>
            <p:ph type="sldNum" sz="quarter" idx="4"/>
          </p:nvPr>
        </p:nvSpPr>
        <p:spPr bwMode="auto">
          <a:xfrm>
            <a:off x="7987904"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750">
                <a:solidFill>
                  <a:srgbClr val="7F7F7F"/>
                </a:solidFill>
              </a:defRPr>
            </a:lvl1pPr>
          </a:lstStyle>
          <a:p>
            <a:pPr>
              <a:defRPr/>
            </a:pPr>
            <a:fld id="{2F0766A9-09BE-4FD5-8E67-84EF6C310E62}" type="slidenum">
              <a:rPr lang="en-US" altLang="en-US"/>
              <a:pPr>
                <a:defRPr/>
              </a:pPr>
              <a:t>‹#›</a:t>
            </a:fld>
            <a:endParaRPr lang="en-US" altLang="en-US"/>
          </a:p>
        </p:txBody>
      </p:sp>
      <p:sp>
        <p:nvSpPr>
          <p:cNvPr id="1028" name="Rectangle 1030"/>
          <p:cNvSpPr>
            <a:spLocks noGrp="1" noChangeArrowheads="1"/>
          </p:cNvSpPr>
          <p:nvPr>
            <p:ph type="title"/>
          </p:nvPr>
        </p:nvSpPr>
        <p:spPr bwMode="auto">
          <a:xfrm>
            <a:off x="1663304" y="76200"/>
            <a:ext cx="7143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Line 1035"/>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030" name="Line 1036"/>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pic>
        <p:nvPicPr>
          <p:cNvPr id="1031" name="Picture 1037"/>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553843" y="90489"/>
            <a:ext cx="759215"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040"/>
          <p:cNvSpPr>
            <a:spLocks noGrp="1" noChangeArrowheads="1"/>
          </p:cNvSpPr>
          <p:nvPr>
            <p:ph type="body" idx="1"/>
          </p:nvPr>
        </p:nvSpPr>
        <p:spPr bwMode="auto">
          <a:xfrm>
            <a:off x="276225" y="1504950"/>
            <a:ext cx="8397479"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0"/>
            <a:r>
              <a:rPr lang="en-US" altLang="en-US"/>
              <a:t>2nd Bullet</a:t>
            </a:r>
          </a:p>
        </p:txBody>
      </p:sp>
      <p:sp>
        <p:nvSpPr>
          <p:cNvPr id="9" name="Text Box 1029"/>
          <p:cNvSpPr txBox="1">
            <a:spLocks noChangeArrowheads="1"/>
          </p:cNvSpPr>
          <p:nvPr userDrawn="1"/>
        </p:nvSpPr>
        <p:spPr bwMode="auto">
          <a:xfrm>
            <a:off x="381000" y="6491289"/>
            <a:ext cx="838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defRPr/>
            </a:pPr>
            <a:r>
              <a:rPr lang="en-US" altLang="en-US" sz="1200" b="1" i="1">
                <a:latin typeface="Century Schoolbook" panose="02040604050505020304" pitchFamily="18" charset="0"/>
              </a:rPr>
              <a:t>I n t e g r i t y  -  S e r v i c e  -  E x c e l </a:t>
            </a:r>
            <a:r>
              <a:rPr lang="en-US" altLang="en-US" sz="1200" b="1" i="1" err="1">
                <a:latin typeface="Century Schoolbook" panose="02040604050505020304" pitchFamily="18" charset="0"/>
              </a:rPr>
              <a:t>l</a:t>
            </a:r>
            <a:r>
              <a:rPr lang="en-US" altLang="en-US" sz="1200" b="1" i="1">
                <a:latin typeface="Century Schoolbook" panose="02040604050505020304" pitchFamily="18" charset="0"/>
              </a:rPr>
              <a:t> e n c e</a:t>
            </a:r>
          </a:p>
        </p:txBody>
      </p:sp>
    </p:spTree>
    <p:extLst>
      <p:ext uri="{BB962C8B-B14F-4D97-AF65-F5344CB8AC3E}">
        <p14:creationId xmlns:p14="http://schemas.microsoft.com/office/powerpoint/2010/main" val="220994798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hdr="0" ftr="0" dt="0"/>
  <p:txStyles>
    <p:titleStyle>
      <a:lvl1pPr algn="r" rtl="0" eaLnBrk="0" fontAlgn="base" hangingPunct="0">
        <a:spcBef>
          <a:spcPct val="0"/>
        </a:spcBef>
        <a:spcAft>
          <a:spcPct val="0"/>
        </a:spcAft>
        <a:defRPr sz="2700" b="1" i="1">
          <a:solidFill>
            <a:srgbClr val="151C77"/>
          </a:solidFill>
          <a:latin typeface="+mj-lt"/>
          <a:ea typeface="+mj-ea"/>
          <a:cs typeface="+mj-cs"/>
        </a:defRPr>
      </a:lvl1pPr>
      <a:lvl2pPr algn="r" rtl="0" eaLnBrk="0" fontAlgn="base" hangingPunct="0">
        <a:spcBef>
          <a:spcPct val="0"/>
        </a:spcBef>
        <a:spcAft>
          <a:spcPct val="0"/>
        </a:spcAft>
        <a:defRPr sz="2700" b="1" i="1">
          <a:solidFill>
            <a:srgbClr val="151C77"/>
          </a:solidFill>
          <a:latin typeface="Arial" charset="0"/>
        </a:defRPr>
      </a:lvl2pPr>
      <a:lvl3pPr algn="r" rtl="0" eaLnBrk="0" fontAlgn="base" hangingPunct="0">
        <a:spcBef>
          <a:spcPct val="0"/>
        </a:spcBef>
        <a:spcAft>
          <a:spcPct val="0"/>
        </a:spcAft>
        <a:defRPr sz="2700" b="1" i="1">
          <a:solidFill>
            <a:srgbClr val="151C77"/>
          </a:solidFill>
          <a:latin typeface="Arial" charset="0"/>
        </a:defRPr>
      </a:lvl3pPr>
      <a:lvl4pPr algn="r" rtl="0" eaLnBrk="0" fontAlgn="base" hangingPunct="0">
        <a:spcBef>
          <a:spcPct val="0"/>
        </a:spcBef>
        <a:spcAft>
          <a:spcPct val="0"/>
        </a:spcAft>
        <a:defRPr sz="2700" b="1" i="1">
          <a:solidFill>
            <a:srgbClr val="151C77"/>
          </a:solidFill>
          <a:latin typeface="Arial" charset="0"/>
        </a:defRPr>
      </a:lvl4pPr>
      <a:lvl5pPr algn="r" rtl="0" eaLnBrk="0" fontAlgn="base" hangingPunct="0">
        <a:spcBef>
          <a:spcPct val="0"/>
        </a:spcBef>
        <a:spcAft>
          <a:spcPct val="0"/>
        </a:spcAft>
        <a:defRPr sz="2700" b="1" i="1">
          <a:solidFill>
            <a:srgbClr val="151C77"/>
          </a:solidFill>
          <a:latin typeface="Arial" charset="0"/>
        </a:defRPr>
      </a:lvl5pPr>
      <a:lvl6pPr marL="342900" algn="r" rtl="0" eaLnBrk="0" fontAlgn="base" hangingPunct="0">
        <a:spcBef>
          <a:spcPct val="0"/>
        </a:spcBef>
        <a:spcAft>
          <a:spcPct val="0"/>
        </a:spcAft>
        <a:defRPr sz="2700" b="1" i="1">
          <a:solidFill>
            <a:srgbClr val="151C77"/>
          </a:solidFill>
          <a:latin typeface="Arial" charset="0"/>
        </a:defRPr>
      </a:lvl6pPr>
      <a:lvl7pPr marL="685800" algn="r" rtl="0" eaLnBrk="0" fontAlgn="base" hangingPunct="0">
        <a:spcBef>
          <a:spcPct val="0"/>
        </a:spcBef>
        <a:spcAft>
          <a:spcPct val="0"/>
        </a:spcAft>
        <a:defRPr sz="2700" b="1" i="1">
          <a:solidFill>
            <a:srgbClr val="151C77"/>
          </a:solidFill>
          <a:latin typeface="Arial" charset="0"/>
        </a:defRPr>
      </a:lvl7pPr>
      <a:lvl8pPr marL="1028700" algn="r" rtl="0" eaLnBrk="0" fontAlgn="base" hangingPunct="0">
        <a:spcBef>
          <a:spcPct val="0"/>
        </a:spcBef>
        <a:spcAft>
          <a:spcPct val="0"/>
        </a:spcAft>
        <a:defRPr sz="2700" b="1" i="1">
          <a:solidFill>
            <a:srgbClr val="151C77"/>
          </a:solidFill>
          <a:latin typeface="Arial" charset="0"/>
        </a:defRPr>
      </a:lvl8pPr>
      <a:lvl9pPr marL="1371600" algn="r" rtl="0" eaLnBrk="0" fontAlgn="base" hangingPunct="0">
        <a:spcBef>
          <a:spcPct val="0"/>
        </a:spcBef>
        <a:spcAft>
          <a:spcPct val="0"/>
        </a:spcAft>
        <a:defRPr sz="2700" b="1" i="1">
          <a:solidFill>
            <a:srgbClr val="151C77"/>
          </a:solidFill>
          <a:latin typeface="Arial" charset="0"/>
        </a:defRPr>
      </a:lvl9pPr>
    </p:titleStyle>
    <p:bodyStyle>
      <a:lvl1pPr marL="214313" indent="-214313" algn="l" rtl="0" eaLnBrk="0" fontAlgn="base" hangingPunct="0">
        <a:spcBef>
          <a:spcPct val="50000"/>
        </a:spcBef>
        <a:spcAft>
          <a:spcPct val="0"/>
        </a:spcAft>
        <a:buClr>
          <a:srgbClr val="151C77"/>
        </a:buClr>
        <a:buSzPct val="80000"/>
        <a:buFont typeface="Wingdings" panose="05000000000000000000" pitchFamily="2" charset="2"/>
        <a:buChar char="n"/>
        <a:defRPr sz="1500" b="1">
          <a:solidFill>
            <a:schemeClr val="tx1"/>
          </a:solidFill>
          <a:latin typeface="+mn-lt"/>
          <a:ea typeface="+mn-ea"/>
          <a:cs typeface="+mn-cs"/>
        </a:defRPr>
      </a:lvl1pPr>
      <a:lvl2pPr marL="516731" indent="-211931" algn="l" rtl="0" eaLnBrk="0" fontAlgn="base" hangingPunct="0">
        <a:spcBef>
          <a:spcPct val="25000"/>
        </a:spcBef>
        <a:spcAft>
          <a:spcPct val="0"/>
        </a:spcAft>
        <a:buClr>
          <a:srgbClr val="151C77"/>
        </a:buClr>
        <a:buSzPct val="80000"/>
        <a:buFont typeface="Wingdings" panose="05000000000000000000" pitchFamily="2" charset="2"/>
        <a:buChar char="n"/>
        <a:defRPr sz="1500" b="1">
          <a:solidFill>
            <a:schemeClr val="tx1"/>
          </a:solidFill>
          <a:latin typeface="+mn-lt"/>
        </a:defRPr>
      </a:lvl2pPr>
      <a:lvl3pPr marL="770335" indent="-167879" algn="l" rtl="0" eaLnBrk="0" fontAlgn="base" hangingPunct="0">
        <a:spcBef>
          <a:spcPct val="25000"/>
        </a:spcBef>
        <a:spcAft>
          <a:spcPct val="0"/>
        </a:spcAft>
        <a:buClr>
          <a:srgbClr val="151C77"/>
        </a:buClr>
        <a:buSzPct val="80000"/>
        <a:buFont typeface="Wingdings" panose="05000000000000000000" pitchFamily="2" charset="2"/>
        <a:buChar char="n"/>
        <a:defRPr sz="1500" b="1">
          <a:solidFill>
            <a:schemeClr val="tx1"/>
          </a:solidFill>
          <a:latin typeface="+mn-lt"/>
        </a:defRPr>
      </a:lvl3pPr>
      <a:lvl4pPr marL="1200150" indent="-171450" algn="l" rtl="0" eaLnBrk="0" fontAlgn="base" hangingPunct="0">
        <a:spcBef>
          <a:spcPct val="25000"/>
        </a:spcBef>
        <a:spcAft>
          <a:spcPct val="0"/>
        </a:spcAft>
        <a:buClr>
          <a:srgbClr val="151C77"/>
        </a:buClr>
        <a:buSzPct val="80000"/>
        <a:buFont typeface="Wingdings" panose="05000000000000000000" pitchFamily="2" charset="2"/>
        <a:buChar char="n"/>
        <a:defRPr sz="1500" b="1">
          <a:solidFill>
            <a:schemeClr val="tx1"/>
          </a:solidFill>
          <a:latin typeface="+mn-lt"/>
        </a:defRPr>
      </a:lvl4pPr>
      <a:lvl5pPr marL="1543050" indent="-171450" algn="l" rtl="0" eaLnBrk="0" fontAlgn="base" hangingPunct="0">
        <a:spcBef>
          <a:spcPct val="20000"/>
        </a:spcBef>
        <a:spcAft>
          <a:spcPct val="0"/>
        </a:spcAft>
        <a:buClr>
          <a:srgbClr val="003399"/>
        </a:buClr>
        <a:buSzPct val="80000"/>
        <a:buFont typeface="Wingdings" panose="05000000000000000000" pitchFamily="2" charset="2"/>
        <a:buChar char="n"/>
        <a:defRPr sz="1500">
          <a:solidFill>
            <a:schemeClr val="tx1"/>
          </a:solidFill>
          <a:latin typeface="+mn-lt"/>
        </a:defRPr>
      </a:lvl5pPr>
      <a:lvl6pPr marL="1885950" indent="-1714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228850" indent="-1714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571750" indent="-1714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2914650" indent="-1714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5"/>
          <p:cNvSpPr>
            <a:spLocks noChangeArrowheads="1"/>
          </p:cNvSpPr>
          <p:nvPr/>
        </p:nvSpPr>
        <p:spPr bwMode="auto">
          <a:xfrm>
            <a:off x="3973115" y="4583648"/>
            <a:ext cx="3734991" cy="1029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r" fontAlgn="base">
              <a:spcBef>
                <a:spcPct val="0"/>
              </a:spcBef>
              <a:spcAft>
                <a:spcPct val="0"/>
              </a:spcAft>
              <a:buClrTx/>
              <a:buSzTx/>
              <a:buNone/>
            </a:pPr>
            <a:endParaRPr lang="en-US" altLang="en-US" sz="1500" dirty="0">
              <a:solidFill>
                <a:srgbClr val="000000"/>
              </a:solidFill>
            </a:endParaRPr>
          </a:p>
          <a:p>
            <a:pPr algn="r" fontAlgn="base">
              <a:spcBef>
                <a:spcPct val="0"/>
              </a:spcBef>
              <a:spcAft>
                <a:spcPct val="0"/>
              </a:spcAft>
              <a:buClrTx/>
              <a:buSzTx/>
              <a:buNone/>
            </a:pPr>
            <a:endParaRPr lang="en-US" altLang="en-US" sz="1500" dirty="0">
              <a:solidFill>
                <a:srgbClr val="000000"/>
              </a:solidFill>
            </a:endParaRPr>
          </a:p>
          <a:p>
            <a:pPr algn="r" fontAlgn="base">
              <a:spcBef>
                <a:spcPct val="0"/>
              </a:spcBef>
              <a:spcAft>
                <a:spcPct val="0"/>
              </a:spcAft>
              <a:buClrTx/>
              <a:buSzTx/>
              <a:buNone/>
            </a:pPr>
            <a:endParaRPr lang="en-US" altLang="en-US" sz="1500" dirty="0">
              <a:solidFill>
                <a:srgbClr val="000000"/>
              </a:solidFill>
            </a:endParaRPr>
          </a:p>
        </p:txBody>
      </p:sp>
      <p:sp>
        <p:nvSpPr>
          <p:cNvPr id="7" name="Rectangle 3"/>
          <p:cNvSpPr>
            <a:spLocks noChangeArrowheads="1"/>
          </p:cNvSpPr>
          <p:nvPr/>
        </p:nvSpPr>
        <p:spPr bwMode="auto">
          <a:xfrm>
            <a:off x="587829" y="2046186"/>
            <a:ext cx="7663202" cy="1000125"/>
          </a:xfrm>
          <a:prstGeom prst="rect">
            <a:avLst/>
          </a:prstGeom>
          <a:noFill/>
          <a:ln w="9525">
            <a:noFill/>
            <a:miter lim="800000"/>
            <a:headEnd/>
            <a:tailEnd/>
          </a:ln>
        </p:spPr>
        <p:txBody>
          <a:bodyPr/>
          <a:lstStyle/>
          <a:p>
            <a:pPr algn="ctr" fontAlgn="base">
              <a:spcBef>
                <a:spcPct val="0"/>
              </a:spcBef>
              <a:spcAft>
                <a:spcPct val="0"/>
              </a:spcAft>
              <a:defRPr/>
            </a:pPr>
            <a:r>
              <a:rPr lang="en-US" sz="3300" b="1" dirty="0">
                <a:solidFill>
                  <a:srgbClr val="002060"/>
                </a:solidFill>
                <a:latin typeface="Calibri" panose="020F0502020204030204" pitchFamily="34" charset="0"/>
                <a:cs typeface="Calibri" panose="020F0502020204030204" pitchFamily="34" charset="0"/>
              </a:rPr>
              <a:t>AFMS Support to Optimize Airmen &amp; Guardian Performance – Bridging the Gaps</a:t>
            </a:r>
          </a:p>
        </p:txBody>
      </p:sp>
      <p:sp>
        <p:nvSpPr>
          <p:cNvPr id="4" name="TextBox 3">
            <a:extLst>
              <a:ext uri="{FF2B5EF4-FFF2-40B4-BE49-F238E27FC236}">
                <a16:creationId xmlns:a16="http://schemas.microsoft.com/office/drawing/2014/main" id="{6984975E-30E0-DBAA-EA40-BB1421A66A65}"/>
              </a:ext>
            </a:extLst>
          </p:cNvPr>
          <p:cNvSpPr txBox="1"/>
          <p:nvPr/>
        </p:nvSpPr>
        <p:spPr>
          <a:xfrm>
            <a:off x="7347036" y="6492884"/>
            <a:ext cx="1517306" cy="307777"/>
          </a:xfrm>
          <a:prstGeom prst="rect">
            <a:avLst/>
          </a:prstGeom>
          <a:noFill/>
        </p:spPr>
        <p:txBody>
          <a:bodyPr wrap="square" rtlCol="0">
            <a:spAutoFit/>
          </a:bodyPr>
          <a:lstStyle/>
          <a:p>
            <a:pPr algn="r"/>
            <a:r>
              <a:rPr lang="en-US" sz="1400" b="1" dirty="0">
                <a:solidFill>
                  <a:srgbClr val="00B050"/>
                </a:solidFill>
                <a:latin typeface="Calibri" panose="020F0502020204030204" pitchFamily="34" charset="0"/>
                <a:cs typeface="Calibri" panose="020F0502020204030204" pitchFamily="34" charset="0"/>
              </a:rPr>
              <a:t>Unclassified</a:t>
            </a:r>
          </a:p>
        </p:txBody>
      </p:sp>
      <p:sp>
        <p:nvSpPr>
          <p:cNvPr id="9" name="Rectangle 8">
            <a:extLst>
              <a:ext uri="{FF2B5EF4-FFF2-40B4-BE49-F238E27FC236}">
                <a16:creationId xmlns:a16="http://schemas.microsoft.com/office/drawing/2014/main" id="{697FAFAF-7207-BBAA-6B8E-42A265368182}"/>
              </a:ext>
            </a:extLst>
          </p:cNvPr>
          <p:cNvSpPr>
            <a:spLocks noChangeArrowheads="1"/>
          </p:cNvSpPr>
          <p:nvPr/>
        </p:nvSpPr>
        <p:spPr bwMode="auto">
          <a:xfrm>
            <a:off x="5138594" y="5618686"/>
            <a:ext cx="3734991" cy="78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r">
              <a:spcBef>
                <a:spcPct val="0"/>
              </a:spcBef>
              <a:buClrTx/>
              <a:buSzTx/>
              <a:buNone/>
            </a:pPr>
            <a:r>
              <a:rPr lang="en-US" sz="1500" dirty="0"/>
              <a:t>Brig Gen James Parry</a:t>
            </a:r>
          </a:p>
          <a:p>
            <a:pPr algn="r">
              <a:spcBef>
                <a:spcPct val="0"/>
              </a:spcBef>
              <a:buClrTx/>
              <a:buSzTx/>
              <a:buNone/>
            </a:pPr>
            <a:r>
              <a:rPr lang="en-US" sz="1500" dirty="0"/>
              <a:t>Acting Director, Medical Operations</a:t>
            </a:r>
          </a:p>
          <a:p>
            <a:pPr algn="r">
              <a:spcBef>
                <a:spcPct val="0"/>
              </a:spcBef>
              <a:buClrTx/>
              <a:buSzTx/>
              <a:buNone/>
            </a:pPr>
            <a:r>
              <a:rPr lang="en-US" sz="1500" dirty="0"/>
              <a:t>14 February 2024</a:t>
            </a:r>
          </a:p>
          <a:p>
            <a:pPr algn="r">
              <a:spcBef>
                <a:spcPct val="0"/>
              </a:spcBef>
              <a:buClrTx/>
              <a:buSzTx/>
              <a:buNone/>
            </a:pPr>
            <a:endParaRPr lang="en-US" altLang="en-US" sz="1500" b="0" dirty="0"/>
          </a:p>
        </p:txBody>
      </p:sp>
      <p:sp>
        <p:nvSpPr>
          <p:cNvPr id="10" name="Slide Number Placeholder 9">
            <a:extLst>
              <a:ext uri="{FF2B5EF4-FFF2-40B4-BE49-F238E27FC236}">
                <a16:creationId xmlns:a16="http://schemas.microsoft.com/office/drawing/2014/main" id="{E2A6D7B8-BC56-7877-5789-C9AB88085947}"/>
              </a:ext>
            </a:extLst>
          </p:cNvPr>
          <p:cNvSpPr>
            <a:spLocks noGrp="1"/>
          </p:cNvSpPr>
          <p:nvPr>
            <p:ph type="sldNum" sz="quarter" idx="11"/>
          </p:nvPr>
        </p:nvSpPr>
        <p:spPr/>
        <p:txBody>
          <a:bodyPr/>
          <a:lstStyle/>
          <a:p>
            <a:pPr>
              <a:defRPr/>
            </a:pPr>
            <a:fld id="{BFC03CE4-37F0-4065-8B91-37122744BD37}" type="slidenum">
              <a:rPr lang="en-US" altLang="en-US" smtClean="0"/>
              <a:pPr>
                <a:defRPr/>
              </a:pPr>
              <a:t>1</a:t>
            </a:fld>
            <a:endParaRPr lang="en-US" altLang="en-US" dirty="0">
              <a:solidFill>
                <a:schemeClr val="bg2"/>
              </a:solidFill>
            </a:endParaRPr>
          </a:p>
        </p:txBody>
      </p:sp>
    </p:spTree>
    <p:extLst>
      <p:ext uri="{BB962C8B-B14F-4D97-AF65-F5344CB8AC3E}">
        <p14:creationId xmlns:p14="http://schemas.microsoft.com/office/powerpoint/2010/main" val="131555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D43-F3E8-7521-BEDF-BA7AE127F85A}"/>
              </a:ext>
            </a:extLst>
          </p:cNvPr>
          <p:cNvSpPr>
            <a:spLocks noGrp="1"/>
          </p:cNvSpPr>
          <p:nvPr>
            <p:ph type="title"/>
          </p:nvPr>
        </p:nvSpPr>
        <p:spPr/>
        <p:txBody>
          <a:bodyPr/>
          <a:lstStyle/>
          <a:p>
            <a:r>
              <a:rPr lang="en-US" dirty="0"/>
              <a:t>DBFRC Scope and Limitations</a:t>
            </a:r>
          </a:p>
        </p:txBody>
      </p:sp>
      <p:sp>
        <p:nvSpPr>
          <p:cNvPr id="3" name="Content Placeholder 2">
            <a:extLst>
              <a:ext uri="{FF2B5EF4-FFF2-40B4-BE49-F238E27FC236}">
                <a16:creationId xmlns:a16="http://schemas.microsoft.com/office/drawing/2014/main" id="{A23E299C-11D3-216E-D853-435481941ED1}"/>
              </a:ext>
            </a:extLst>
          </p:cNvPr>
          <p:cNvSpPr>
            <a:spLocks noGrp="1"/>
          </p:cNvSpPr>
          <p:nvPr>
            <p:ph idx="1"/>
          </p:nvPr>
        </p:nvSpPr>
        <p:spPr/>
        <p:txBody>
          <a:bodyPr>
            <a:normAutofit/>
          </a:bodyPr>
          <a:lstStyle/>
          <a:p>
            <a:pPr marL="0" indent="0" defTabSz="685800">
              <a:lnSpc>
                <a:spcPct val="90000"/>
              </a:lnSpc>
              <a:spcBef>
                <a:spcPts val="750"/>
              </a:spcBef>
              <a:buClrTx/>
              <a:buSzPct val="100000"/>
              <a:buNone/>
              <a:defRPr/>
            </a:pPr>
            <a:r>
              <a:rPr lang="en-US" sz="1600" kern="1200" dirty="0">
                <a:solidFill>
                  <a:prstClr val="black"/>
                </a:solidFill>
              </a:rPr>
              <a:t>The DBFRC</a:t>
            </a:r>
          </a:p>
          <a:p>
            <a:pPr marL="342900" indent="-342900" defTabSz="685800">
              <a:lnSpc>
                <a:spcPct val="90000"/>
              </a:lnSpc>
              <a:spcBef>
                <a:spcPts val="750"/>
              </a:spcBef>
              <a:buClrTx/>
              <a:buSzPct val="100000"/>
              <a:buFont typeface="+mj-lt"/>
              <a:buAutoNum type="arabicPeriod"/>
              <a:defRPr/>
            </a:pPr>
            <a:r>
              <a:rPr lang="en-US" sz="1600" b="0" kern="1200" dirty="0">
                <a:solidFill>
                  <a:prstClr val="black"/>
                </a:solidFill>
              </a:rPr>
              <a:t>Does not duplicate services</a:t>
            </a:r>
          </a:p>
          <a:p>
            <a:pPr marL="342900" indent="-342900" defTabSz="685800">
              <a:lnSpc>
                <a:spcPct val="90000"/>
              </a:lnSpc>
              <a:spcBef>
                <a:spcPts val="750"/>
              </a:spcBef>
              <a:buClrTx/>
              <a:buSzPct val="100000"/>
              <a:buFont typeface="+mj-lt"/>
              <a:buAutoNum type="arabicPeriod"/>
              <a:defRPr/>
            </a:pPr>
            <a:r>
              <a:rPr lang="en-US" sz="1600" b="0" kern="1200" dirty="0">
                <a:solidFill>
                  <a:prstClr val="black"/>
                </a:solidFill>
              </a:rPr>
              <a:t>Makes it possible for the families of patients with </a:t>
            </a:r>
          </a:p>
          <a:p>
            <a:pPr marL="0" indent="0" defTabSz="685800">
              <a:lnSpc>
                <a:spcPct val="90000"/>
              </a:lnSpc>
              <a:spcBef>
                <a:spcPts val="0"/>
              </a:spcBef>
              <a:buClr>
                <a:schemeClr val="accent1"/>
              </a:buClr>
              <a:buSzPct val="100000"/>
              <a:buNone/>
              <a:defRPr/>
            </a:pPr>
            <a:r>
              <a:rPr lang="en-US" sz="1600" b="0" kern="1200" dirty="0">
                <a:solidFill>
                  <a:prstClr val="black"/>
                </a:solidFill>
              </a:rPr>
              <a:t>	</a:t>
            </a:r>
            <a:r>
              <a:rPr lang="en-US" sz="1600" kern="1200" dirty="0">
                <a:solidFill>
                  <a:prstClr val="black"/>
                </a:solidFill>
              </a:rPr>
              <a:t>mild to moderate symptoms </a:t>
            </a:r>
            <a:r>
              <a:rPr lang="en-US" sz="1600" b="0" kern="1200" dirty="0">
                <a:solidFill>
                  <a:prstClr val="black"/>
                </a:solidFill>
              </a:rPr>
              <a:t>to </a:t>
            </a:r>
            <a:r>
              <a:rPr lang="en-US" sz="1600" b="0" dirty="0">
                <a:solidFill>
                  <a:prstClr val="black"/>
                </a:solidFill>
              </a:rPr>
              <a:t>be located at more remote locations</a:t>
            </a:r>
            <a:endParaRPr lang="en-US" sz="1600" b="0" kern="1200" dirty="0">
              <a:solidFill>
                <a:prstClr val="black"/>
              </a:solidFill>
            </a:endParaRPr>
          </a:p>
          <a:p>
            <a:pPr marL="0" indent="0" defTabSz="685800">
              <a:lnSpc>
                <a:spcPct val="90000"/>
              </a:lnSpc>
              <a:spcBef>
                <a:spcPts val="0"/>
              </a:spcBef>
              <a:buClr>
                <a:schemeClr val="accent1"/>
              </a:buClr>
              <a:buSzPct val="100000"/>
              <a:buNone/>
              <a:defRPr/>
            </a:pPr>
            <a:r>
              <a:rPr lang="en-US" sz="1600" b="0" kern="1200" dirty="0">
                <a:solidFill>
                  <a:prstClr val="black"/>
                </a:solidFill>
              </a:rPr>
              <a:t>	</a:t>
            </a:r>
            <a:r>
              <a:rPr lang="en-US" sz="1600" kern="1200" dirty="0">
                <a:solidFill>
                  <a:prstClr val="black"/>
                </a:solidFill>
              </a:rPr>
              <a:t>not patients with severe symptoms</a:t>
            </a:r>
            <a:r>
              <a:rPr lang="en-US" sz="1600" b="0" kern="1200" dirty="0">
                <a:solidFill>
                  <a:prstClr val="black"/>
                </a:solidFill>
              </a:rPr>
              <a:t>; increasing readiness while minimizing risk</a:t>
            </a:r>
          </a:p>
          <a:p>
            <a:pPr marL="342900" indent="-342900" defTabSz="685800">
              <a:lnSpc>
                <a:spcPct val="90000"/>
              </a:lnSpc>
              <a:spcBef>
                <a:spcPts val="750"/>
              </a:spcBef>
              <a:buClrTx/>
              <a:buSzPct val="100000"/>
              <a:buFont typeface="+mj-lt"/>
              <a:buAutoNum type="arabicPeriod" startAt="3"/>
              <a:defRPr/>
            </a:pPr>
            <a:r>
              <a:rPr lang="en-US" sz="1600" b="0" dirty="0">
                <a:solidFill>
                  <a:prstClr val="black"/>
                </a:solidFill>
              </a:rPr>
              <a:t>Provides care for patients with new-onset symptoms, reducing EFMP reassignments</a:t>
            </a:r>
          </a:p>
          <a:p>
            <a:pPr marL="342900" indent="-342900" defTabSz="685800">
              <a:lnSpc>
                <a:spcPct val="90000"/>
              </a:lnSpc>
              <a:spcBef>
                <a:spcPts val="750"/>
              </a:spcBef>
              <a:buClrTx/>
              <a:buSzPct val="100000"/>
              <a:buFont typeface="+mj-lt"/>
              <a:buAutoNum type="arabicPeriod" startAt="4"/>
              <a:defRPr/>
            </a:pPr>
            <a:r>
              <a:rPr lang="en-US" sz="1600" b="0" kern="1200" dirty="0">
                <a:solidFill>
                  <a:prstClr val="black"/>
                </a:solidFill>
              </a:rPr>
              <a:t>D</a:t>
            </a:r>
            <a:r>
              <a:rPr lang="en-US" sz="1600" b="0" kern="1200" dirty="0" err="1">
                <a:solidFill>
                  <a:prstClr val="black"/>
                </a:solidFill>
              </a:rPr>
              <a:t>ecreases</a:t>
            </a:r>
            <a:r>
              <a:rPr lang="en-US" sz="1600" b="0" kern="1200" dirty="0">
                <a:solidFill>
                  <a:prstClr val="black"/>
                </a:solidFill>
              </a:rPr>
              <a:t> wait times for high-demand specialists</a:t>
            </a:r>
          </a:p>
          <a:p>
            <a:pPr marL="342900" indent="-342900" defTabSz="685800">
              <a:lnSpc>
                <a:spcPct val="90000"/>
              </a:lnSpc>
              <a:spcBef>
                <a:spcPts val="750"/>
              </a:spcBef>
              <a:buClrTx/>
              <a:buSzPct val="100000"/>
              <a:buFont typeface="+mj-lt"/>
              <a:buAutoNum type="arabicPeriod" startAt="5"/>
              <a:defRPr/>
            </a:pPr>
            <a:r>
              <a:rPr lang="en-US" sz="1600" b="0" kern="1200" dirty="0">
                <a:solidFill>
                  <a:prstClr val="black"/>
                </a:solidFill>
              </a:rPr>
              <a:t>M</a:t>
            </a:r>
            <a:r>
              <a:rPr lang="en-US" sz="1600" b="0" kern="1200" dirty="0" err="1">
                <a:solidFill>
                  <a:prstClr val="black"/>
                </a:solidFill>
              </a:rPr>
              <a:t>aintains</a:t>
            </a:r>
            <a:r>
              <a:rPr lang="en-US" sz="1600" b="0" kern="1200" dirty="0">
                <a:solidFill>
                  <a:prstClr val="black"/>
                </a:solidFill>
              </a:rPr>
              <a:t> in-person component to maintain standard of care for services that can only be delivered in-person</a:t>
            </a:r>
          </a:p>
          <a:p>
            <a:pPr marL="342900" indent="-342900" defTabSz="685800">
              <a:lnSpc>
                <a:spcPct val="90000"/>
              </a:lnSpc>
              <a:spcBef>
                <a:spcPts val="750"/>
              </a:spcBef>
              <a:buClrTx/>
              <a:buSzPct val="100000"/>
              <a:buFont typeface="+mj-lt"/>
              <a:buAutoNum type="arabicPeriod" startAt="6"/>
              <a:defRPr/>
            </a:pPr>
            <a:r>
              <a:rPr lang="en-US" sz="1600" b="0" kern="1200" dirty="0">
                <a:solidFill>
                  <a:prstClr val="black"/>
                </a:solidFill>
              </a:rPr>
              <a:t>Services are dependent on specialist staffing</a:t>
            </a:r>
          </a:p>
          <a:p>
            <a:pPr marL="342900" indent="-342900" defTabSz="685800">
              <a:lnSpc>
                <a:spcPct val="90000"/>
              </a:lnSpc>
              <a:spcBef>
                <a:spcPts val="750"/>
              </a:spcBef>
              <a:buClrTx/>
              <a:buSzPct val="100000"/>
              <a:buFont typeface="+mj-lt"/>
              <a:buAutoNum type="arabicPeriod" startAt="6"/>
              <a:defRPr/>
            </a:pPr>
            <a:r>
              <a:rPr lang="en-US" sz="1600" kern="1200" dirty="0">
                <a:solidFill>
                  <a:prstClr val="black"/>
                </a:solidFill>
              </a:rPr>
              <a:t>The addition of 1 provider improves care and readiness at multiple bases</a:t>
            </a:r>
          </a:p>
          <a:p>
            <a:pPr marL="0" indent="0" defTabSz="685800">
              <a:lnSpc>
                <a:spcPct val="90000"/>
              </a:lnSpc>
              <a:spcBef>
                <a:spcPts val="750"/>
              </a:spcBef>
              <a:buClr>
                <a:schemeClr val="accent1"/>
              </a:buClr>
              <a:buSzPct val="100000"/>
              <a:buNone/>
              <a:defRPr/>
            </a:pPr>
            <a:endParaRPr lang="en-US" b="0" dirty="0">
              <a:solidFill>
                <a:prstClr val="black"/>
              </a:solidFill>
            </a:endParaRPr>
          </a:p>
        </p:txBody>
      </p:sp>
      <p:pic>
        <p:nvPicPr>
          <p:cNvPr id="4" name="Picture 3">
            <a:extLst>
              <a:ext uri="{FF2B5EF4-FFF2-40B4-BE49-F238E27FC236}">
                <a16:creationId xmlns:a16="http://schemas.microsoft.com/office/drawing/2014/main" id="{BF045049-9928-0619-CFF0-0062FC226920}"/>
              </a:ext>
            </a:extLst>
          </p:cNvPr>
          <p:cNvPicPr>
            <a:picLocks noChangeAspect="1"/>
          </p:cNvPicPr>
          <p:nvPr/>
        </p:nvPicPr>
        <p:blipFill>
          <a:blip r:embed="rId3"/>
          <a:stretch>
            <a:fillRect/>
          </a:stretch>
        </p:blipFill>
        <p:spPr>
          <a:xfrm>
            <a:off x="7518790" y="5196740"/>
            <a:ext cx="1575190" cy="1143000"/>
          </a:xfrm>
          <a:prstGeom prst="rect">
            <a:avLst/>
          </a:prstGeom>
        </p:spPr>
      </p:pic>
    </p:spTree>
    <p:extLst>
      <p:ext uri="{BB962C8B-B14F-4D97-AF65-F5344CB8AC3E}">
        <p14:creationId xmlns:p14="http://schemas.microsoft.com/office/powerpoint/2010/main" val="3101217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D43-F3E8-7521-BEDF-BA7AE127F85A}"/>
              </a:ext>
            </a:extLst>
          </p:cNvPr>
          <p:cNvSpPr>
            <a:spLocks noGrp="1"/>
          </p:cNvSpPr>
          <p:nvPr>
            <p:ph type="title"/>
          </p:nvPr>
        </p:nvSpPr>
        <p:spPr/>
        <p:txBody>
          <a:bodyPr/>
          <a:lstStyle/>
          <a:p>
            <a:r>
              <a:rPr lang="en-US" dirty="0"/>
              <a:t>DBFRC Scope and Limitations</a:t>
            </a:r>
          </a:p>
        </p:txBody>
      </p:sp>
      <p:sp>
        <p:nvSpPr>
          <p:cNvPr id="3" name="Content Placeholder 2">
            <a:extLst>
              <a:ext uri="{FF2B5EF4-FFF2-40B4-BE49-F238E27FC236}">
                <a16:creationId xmlns:a16="http://schemas.microsoft.com/office/drawing/2014/main" id="{A23E299C-11D3-216E-D853-435481941ED1}"/>
              </a:ext>
            </a:extLst>
          </p:cNvPr>
          <p:cNvSpPr>
            <a:spLocks noGrp="1"/>
          </p:cNvSpPr>
          <p:nvPr>
            <p:ph idx="1"/>
          </p:nvPr>
        </p:nvSpPr>
        <p:spPr/>
        <p:txBody>
          <a:bodyPr>
            <a:normAutofit/>
          </a:bodyPr>
          <a:lstStyle/>
          <a:p>
            <a:pPr marL="0" indent="0" defTabSz="685800">
              <a:lnSpc>
                <a:spcPct val="90000"/>
              </a:lnSpc>
              <a:spcBef>
                <a:spcPts val="750"/>
              </a:spcBef>
              <a:buClrTx/>
              <a:buSzPct val="100000"/>
              <a:buNone/>
              <a:defRPr/>
            </a:pPr>
            <a:r>
              <a:rPr lang="en-US" sz="1600" kern="1200" dirty="0">
                <a:solidFill>
                  <a:prstClr val="black"/>
                </a:solidFill>
              </a:rPr>
              <a:t>The DBFRC</a:t>
            </a:r>
          </a:p>
          <a:p>
            <a:pPr marL="342900" indent="-342900" defTabSz="685800">
              <a:lnSpc>
                <a:spcPct val="90000"/>
              </a:lnSpc>
              <a:spcBef>
                <a:spcPts val="750"/>
              </a:spcBef>
              <a:buClrTx/>
              <a:buSzPct val="100000"/>
              <a:buFont typeface="+mj-lt"/>
              <a:buAutoNum type="arabicPeriod"/>
              <a:defRPr/>
            </a:pPr>
            <a:r>
              <a:rPr lang="en-US" sz="1600" b="0" kern="1200" dirty="0">
                <a:solidFill>
                  <a:prstClr val="black"/>
                </a:solidFill>
              </a:rPr>
              <a:t>Does not duplicate services</a:t>
            </a:r>
          </a:p>
          <a:p>
            <a:pPr marL="342900" indent="-342900" defTabSz="685800">
              <a:lnSpc>
                <a:spcPct val="90000"/>
              </a:lnSpc>
              <a:spcBef>
                <a:spcPts val="750"/>
              </a:spcBef>
              <a:buClrTx/>
              <a:buSzPct val="100000"/>
              <a:buFont typeface="+mj-lt"/>
              <a:buAutoNum type="arabicPeriod"/>
              <a:defRPr/>
            </a:pPr>
            <a:r>
              <a:rPr lang="en-US" sz="1600" b="0" kern="1200" dirty="0">
                <a:solidFill>
                  <a:prstClr val="black"/>
                </a:solidFill>
              </a:rPr>
              <a:t>Makes it possible for the families of patients with </a:t>
            </a:r>
          </a:p>
          <a:p>
            <a:pPr marL="0" indent="0" defTabSz="685800">
              <a:lnSpc>
                <a:spcPct val="90000"/>
              </a:lnSpc>
              <a:spcBef>
                <a:spcPts val="0"/>
              </a:spcBef>
              <a:buClr>
                <a:schemeClr val="accent1"/>
              </a:buClr>
              <a:buSzPct val="100000"/>
              <a:buNone/>
              <a:defRPr/>
            </a:pPr>
            <a:r>
              <a:rPr lang="en-US" sz="1600" b="0" kern="1200" dirty="0">
                <a:solidFill>
                  <a:prstClr val="black"/>
                </a:solidFill>
              </a:rPr>
              <a:t>	</a:t>
            </a:r>
            <a:r>
              <a:rPr lang="en-US" sz="1600" kern="1200" dirty="0">
                <a:solidFill>
                  <a:prstClr val="black"/>
                </a:solidFill>
              </a:rPr>
              <a:t>mild to moderate symptoms </a:t>
            </a:r>
            <a:r>
              <a:rPr lang="en-US" sz="1600" b="0" kern="1200" dirty="0">
                <a:solidFill>
                  <a:prstClr val="black"/>
                </a:solidFill>
              </a:rPr>
              <a:t>to </a:t>
            </a:r>
            <a:r>
              <a:rPr lang="en-US" sz="1600" b="0" dirty="0">
                <a:solidFill>
                  <a:prstClr val="black"/>
                </a:solidFill>
              </a:rPr>
              <a:t>be located at more remote locations</a:t>
            </a:r>
            <a:endParaRPr lang="en-US" sz="1600" b="0" kern="1200" dirty="0">
              <a:solidFill>
                <a:prstClr val="black"/>
              </a:solidFill>
            </a:endParaRPr>
          </a:p>
          <a:p>
            <a:pPr marL="0" indent="0" defTabSz="685800">
              <a:lnSpc>
                <a:spcPct val="90000"/>
              </a:lnSpc>
              <a:spcBef>
                <a:spcPts val="0"/>
              </a:spcBef>
              <a:buClr>
                <a:schemeClr val="accent1"/>
              </a:buClr>
              <a:buSzPct val="100000"/>
              <a:buNone/>
              <a:defRPr/>
            </a:pPr>
            <a:r>
              <a:rPr lang="en-US" sz="1600" b="0" kern="1200" dirty="0">
                <a:solidFill>
                  <a:prstClr val="black"/>
                </a:solidFill>
              </a:rPr>
              <a:t>	</a:t>
            </a:r>
            <a:r>
              <a:rPr lang="en-US" sz="1600" kern="1200" dirty="0">
                <a:solidFill>
                  <a:prstClr val="black"/>
                </a:solidFill>
              </a:rPr>
              <a:t>not patients with severe symptoms</a:t>
            </a:r>
            <a:r>
              <a:rPr lang="en-US" sz="1600" b="0" kern="1200" dirty="0">
                <a:solidFill>
                  <a:prstClr val="black"/>
                </a:solidFill>
              </a:rPr>
              <a:t>; increasing readiness while minimizing risk</a:t>
            </a:r>
          </a:p>
          <a:p>
            <a:pPr marL="342900" indent="-342900" defTabSz="685800">
              <a:lnSpc>
                <a:spcPct val="90000"/>
              </a:lnSpc>
              <a:spcBef>
                <a:spcPts val="750"/>
              </a:spcBef>
              <a:buClrTx/>
              <a:buSzPct val="100000"/>
              <a:buFont typeface="+mj-lt"/>
              <a:buAutoNum type="arabicPeriod" startAt="3"/>
              <a:defRPr/>
            </a:pPr>
            <a:r>
              <a:rPr lang="en-US" sz="1600" b="0" dirty="0">
                <a:solidFill>
                  <a:prstClr val="black"/>
                </a:solidFill>
              </a:rPr>
              <a:t>Provides care for patients with new-onset symptoms, reducing EFMP reassignments</a:t>
            </a:r>
          </a:p>
          <a:p>
            <a:pPr marL="342900" indent="-342900" defTabSz="685800">
              <a:lnSpc>
                <a:spcPct val="90000"/>
              </a:lnSpc>
              <a:spcBef>
                <a:spcPts val="750"/>
              </a:spcBef>
              <a:buClrTx/>
              <a:buSzPct val="100000"/>
              <a:buFont typeface="+mj-lt"/>
              <a:buAutoNum type="arabicPeriod" startAt="4"/>
              <a:defRPr/>
            </a:pPr>
            <a:r>
              <a:rPr lang="en-US" sz="1600" b="0" kern="1200" dirty="0">
                <a:solidFill>
                  <a:prstClr val="black"/>
                </a:solidFill>
              </a:rPr>
              <a:t>D</a:t>
            </a:r>
            <a:r>
              <a:rPr lang="en-US" sz="1600" b="0" kern="1200" dirty="0" err="1">
                <a:solidFill>
                  <a:prstClr val="black"/>
                </a:solidFill>
              </a:rPr>
              <a:t>ecreases</a:t>
            </a:r>
            <a:r>
              <a:rPr lang="en-US" sz="1600" b="0" kern="1200" dirty="0">
                <a:solidFill>
                  <a:prstClr val="black"/>
                </a:solidFill>
              </a:rPr>
              <a:t> wait times for high-demand specialists</a:t>
            </a:r>
          </a:p>
          <a:p>
            <a:pPr marL="342900" indent="-342900" defTabSz="685800">
              <a:lnSpc>
                <a:spcPct val="90000"/>
              </a:lnSpc>
              <a:spcBef>
                <a:spcPts val="750"/>
              </a:spcBef>
              <a:buClrTx/>
              <a:buSzPct val="100000"/>
              <a:buFont typeface="+mj-lt"/>
              <a:buAutoNum type="arabicPeriod" startAt="5"/>
              <a:defRPr/>
            </a:pPr>
            <a:r>
              <a:rPr lang="en-US" sz="1600" b="0" kern="1200" dirty="0">
                <a:solidFill>
                  <a:prstClr val="black"/>
                </a:solidFill>
              </a:rPr>
              <a:t>M</a:t>
            </a:r>
            <a:r>
              <a:rPr lang="en-US" sz="1600" b="0" kern="1200" dirty="0" err="1">
                <a:solidFill>
                  <a:prstClr val="black"/>
                </a:solidFill>
              </a:rPr>
              <a:t>aintains</a:t>
            </a:r>
            <a:r>
              <a:rPr lang="en-US" sz="1600" b="0" kern="1200" dirty="0">
                <a:solidFill>
                  <a:prstClr val="black"/>
                </a:solidFill>
              </a:rPr>
              <a:t> in-person component to maintain standard of care for services that can only be delivered in-person</a:t>
            </a:r>
          </a:p>
          <a:p>
            <a:pPr marL="342900" indent="-342900" defTabSz="685800">
              <a:lnSpc>
                <a:spcPct val="90000"/>
              </a:lnSpc>
              <a:spcBef>
                <a:spcPts val="750"/>
              </a:spcBef>
              <a:buClrTx/>
              <a:buSzPct val="100000"/>
              <a:buFont typeface="+mj-lt"/>
              <a:buAutoNum type="arabicPeriod" startAt="6"/>
              <a:defRPr/>
            </a:pPr>
            <a:r>
              <a:rPr lang="en-US" sz="1600" b="0" kern="1200" dirty="0">
                <a:solidFill>
                  <a:prstClr val="black"/>
                </a:solidFill>
              </a:rPr>
              <a:t>Services are dependent on specialist staffing</a:t>
            </a:r>
          </a:p>
          <a:p>
            <a:pPr marL="342900" indent="-342900" defTabSz="685800">
              <a:lnSpc>
                <a:spcPct val="90000"/>
              </a:lnSpc>
              <a:spcBef>
                <a:spcPts val="750"/>
              </a:spcBef>
              <a:buClrTx/>
              <a:buSzPct val="100000"/>
              <a:buFont typeface="+mj-lt"/>
              <a:buAutoNum type="arabicPeriod" startAt="6"/>
              <a:defRPr/>
            </a:pPr>
            <a:r>
              <a:rPr lang="en-US" sz="1600" kern="1200" dirty="0">
                <a:solidFill>
                  <a:prstClr val="black"/>
                </a:solidFill>
              </a:rPr>
              <a:t>The addition of 1 provider improves care and readiness at multiple bases</a:t>
            </a:r>
          </a:p>
          <a:p>
            <a:pPr marL="0" indent="0" defTabSz="685800">
              <a:lnSpc>
                <a:spcPct val="90000"/>
              </a:lnSpc>
              <a:spcBef>
                <a:spcPts val="750"/>
              </a:spcBef>
              <a:buClr>
                <a:schemeClr val="accent1"/>
              </a:buClr>
              <a:buSzPct val="100000"/>
              <a:buNone/>
              <a:defRPr/>
            </a:pPr>
            <a:endParaRPr lang="en-US" b="0" dirty="0">
              <a:solidFill>
                <a:prstClr val="black"/>
              </a:solidFill>
            </a:endParaRPr>
          </a:p>
        </p:txBody>
      </p:sp>
      <p:pic>
        <p:nvPicPr>
          <p:cNvPr id="4" name="Picture 3">
            <a:extLst>
              <a:ext uri="{FF2B5EF4-FFF2-40B4-BE49-F238E27FC236}">
                <a16:creationId xmlns:a16="http://schemas.microsoft.com/office/drawing/2014/main" id="{BF045049-9928-0619-CFF0-0062FC226920}"/>
              </a:ext>
            </a:extLst>
          </p:cNvPr>
          <p:cNvPicPr>
            <a:picLocks noChangeAspect="1"/>
          </p:cNvPicPr>
          <p:nvPr/>
        </p:nvPicPr>
        <p:blipFill>
          <a:blip r:embed="rId3"/>
          <a:stretch>
            <a:fillRect/>
          </a:stretch>
        </p:blipFill>
        <p:spPr>
          <a:xfrm>
            <a:off x="7518790" y="5196740"/>
            <a:ext cx="1575190" cy="1143000"/>
          </a:xfrm>
          <a:prstGeom prst="rect">
            <a:avLst/>
          </a:prstGeom>
        </p:spPr>
      </p:pic>
    </p:spTree>
    <p:extLst>
      <p:ext uri="{BB962C8B-B14F-4D97-AF65-F5344CB8AC3E}">
        <p14:creationId xmlns:p14="http://schemas.microsoft.com/office/powerpoint/2010/main" val="2413386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5"/>
          <p:cNvSpPr>
            <a:spLocks noChangeArrowheads="1"/>
          </p:cNvSpPr>
          <p:nvPr/>
        </p:nvSpPr>
        <p:spPr bwMode="auto">
          <a:xfrm>
            <a:off x="3973115" y="4583648"/>
            <a:ext cx="3734991" cy="1029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r" fontAlgn="base">
              <a:spcBef>
                <a:spcPct val="0"/>
              </a:spcBef>
              <a:spcAft>
                <a:spcPct val="0"/>
              </a:spcAft>
              <a:buClrTx/>
              <a:buSzTx/>
              <a:buNone/>
            </a:pPr>
            <a:endParaRPr lang="en-US" altLang="en-US" sz="1500" dirty="0">
              <a:solidFill>
                <a:srgbClr val="000000"/>
              </a:solidFill>
            </a:endParaRPr>
          </a:p>
          <a:p>
            <a:pPr algn="r" fontAlgn="base">
              <a:spcBef>
                <a:spcPct val="0"/>
              </a:spcBef>
              <a:spcAft>
                <a:spcPct val="0"/>
              </a:spcAft>
              <a:buClrTx/>
              <a:buSzTx/>
              <a:buNone/>
            </a:pPr>
            <a:endParaRPr lang="en-US" altLang="en-US" sz="1500" dirty="0">
              <a:solidFill>
                <a:srgbClr val="000000"/>
              </a:solidFill>
            </a:endParaRPr>
          </a:p>
          <a:p>
            <a:pPr algn="r" fontAlgn="base">
              <a:spcBef>
                <a:spcPct val="0"/>
              </a:spcBef>
              <a:spcAft>
                <a:spcPct val="0"/>
              </a:spcAft>
              <a:buClrTx/>
              <a:buSzTx/>
              <a:buNone/>
            </a:pPr>
            <a:endParaRPr lang="en-US" altLang="en-US" sz="1500" dirty="0">
              <a:solidFill>
                <a:srgbClr val="000000"/>
              </a:solidFill>
            </a:endParaRPr>
          </a:p>
        </p:txBody>
      </p:sp>
      <p:sp>
        <p:nvSpPr>
          <p:cNvPr id="7" name="Rectangle 3"/>
          <p:cNvSpPr>
            <a:spLocks noChangeArrowheads="1"/>
          </p:cNvSpPr>
          <p:nvPr/>
        </p:nvSpPr>
        <p:spPr bwMode="auto">
          <a:xfrm>
            <a:off x="740399" y="2428875"/>
            <a:ext cx="7663202" cy="1000125"/>
          </a:xfrm>
          <a:prstGeom prst="rect">
            <a:avLst/>
          </a:prstGeom>
          <a:noFill/>
          <a:ln w="9525">
            <a:noFill/>
            <a:miter lim="800000"/>
            <a:headEnd/>
            <a:tailEnd/>
          </a:ln>
        </p:spPr>
        <p:txBody>
          <a:bodyPr/>
          <a:lstStyle/>
          <a:p>
            <a:pPr algn="r" fontAlgn="base">
              <a:spcBef>
                <a:spcPct val="0"/>
              </a:spcBef>
              <a:spcAft>
                <a:spcPct val="0"/>
              </a:spcAft>
              <a:defRPr/>
            </a:pPr>
            <a:r>
              <a:rPr lang="en-US" sz="3300" b="1" dirty="0">
                <a:solidFill>
                  <a:srgbClr val="002060"/>
                </a:solidFill>
                <a:latin typeface="Calibri" panose="020F0502020204030204" pitchFamily="34" charset="0"/>
                <a:cs typeface="Calibri" panose="020F0502020204030204" pitchFamily="34" charset="0"/>
              </a:rPr>
              <a:t>Mental Health: Targeted Care</a:t>
            </a:r>
          </a:p>
          <a:p>
            <a:pPr algn="r" fontAlgn="base">
              <a:spcBef>
                <a:spcPct val="0"/>
              </a:spcBef>
              <a:spcAft>
                <a:spcPct val="0"/>
              </a:spcAft>
              <a:defRPr/>
            </a:pPr>
            <a:endParaRPr lang="en-US" sz="3300" b="1" dirty="0">
              <a:solidFill>
                <a:srgbClr val="002060"/>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10B8E8B-2FB7-B271-7FF7-668576508A77}"/>
              </a:ext>
            </a:extLst>
          </p:cNvPr>
          <p:cNvSpPr txBox="1"/>
          <p:nvPr/>
        </p:nvSpPr>
        <p:spPr>
          <a:xfrm>
            <a:off x="279658" y="6492883"/>
            <a:ext cx="1517306" cy="307777"/>
          </a:xfrm>
          <a:prstGeom prst="rect">
            <a:avLst/>
          </a:prstGeom>
          <a:noFill/>
        </p:spPr>
        <p:txBody>
          <a:bodyPr wrap="square" rtlCol="0">
            <a:spAutoFit/>
          </a:bodyPr>
          <a:lstStyle/>
          <a:p>
            <a:r>
              <a:rPr lang="en-US" sz="1400" b="1" dirty="0">
                <a:solidFill>
                  <a:schemeClr val="accent6">
                    <a:lumMod val="50000"/>
                  </a:schemeClr>
                </a:solidFill>
                <a:latin typeface="Calibri" panose="020F0502020204030204" pitchFamily="34" charset="0"/>
                <a:cs typeface="Calibri" panose="020F0502020204030204" pitchFamily="34" charset="0"/>
              </a:rPr>
              <a:t>As of: 23 Jan 24</a:t>
            </a:r>
          </a:p>
        </p:txBody>
      </p:sp>
      <p:sp>
        <p:nvSpPr>
          <p:cNvPr id="4" name="TextBox 3">
            <a:extLst>
              <a:ext uri="{FF2B5EF4-FFF2-40B4-BE49-F238E27FC236}">
                <a16:creationId xmlns:a16="http://schemas.microsoft.com/office/drawing/2014/main" id="{6984975E-30E0-DBAA-EA40-BB1421A66A65}"/>
              </a:ext>
            </a:extLst>
          </p:cNvPr>
          <p:cNvSpPr txBox="1"/>
          <p:nvPr/>
        </p:nvSpPr>
        <p:spPr>
          <a:xfrm>
            <a:off x="7347036" y="6492884"/>
            <a:ext cx="1517306" cy="307777"/>
          </a:xfrm>
          <a:prstGeom prst="rect">
            <a:avLst/>
          </a:prstGeom>
          <a:noFill/>
        </p:spPr>
        <p:txBody>
          <a:bodyPr wrap="square" rtlCol="0">
            <a:spAutoFit/>
          </a:bodyPr>
          <a:lstStyle/>
          <a:p>
            <a:pPr algn="r"/>
            <a:r>
              <a:rPr lang="en-US" sz="1400" b="1" dirty="0">
                <a:solidFill>
                  <a:srgbClr val="00B050"/>
                </a:solidFill>
                <a:latin typeface="Calibri" panose="020F0502020204030204" pitchFamily="34" charset="0"/>
                <a:cs typeface="Calibri" panose="020F0502020204030204" pitchFamily="34" charset="0"/>
              </a:rPr>
              <a:t>Unclassified</a:t>
            </a:r>
          </a:p>
        </p:txBody>
      </p:sp>
      <p:sp>
        <p:nvSpPr>
          <p:cNvPr id="5" name="Slide Number Placeholder 4">
            <a:extLst>
              <a:ext uri="{FF2B5EF4-FFF2-40B4-BE49-F238E27FC236}">
                <a16:creationId xmlns:a16="http://schemas.microsoft.com/office/drawing/2014/main" id="{323F7867-DA5B-AF77-6260-A57D0B696EA6}"/>
              </a:ext>
            </a:extLst>
          </p:cNvPr>
          <p:cNvSpPr>
            <a:spLocks noGrp="1"/>
          </p:cNvSpPr>
          <p:nvPr>
            <p:ph type="sldNum" sz="quarter" idx="11"/>
          </p:nvPr>
        </p:nvSpPr>
        <p:spPr/>
        <p:txBody>
          <a:bodyPr/>
          <a:lstStyle/>
          <a:p>
            <a:pPr>
              <a:defRPr/>
            </a:pPr>
            <a:fld id="{BFC03CE4-37F0-4065-8B91-37122744BD37}" type="slidenum">
              <a:rPr lang="en-US" altLang="en-US" smtClean="0"/>
              <a:pPr>
                <a:defRPr/>
              </a:pPr>
              <a:t>12</a:t>
            </a:fld>
            <a:endParaRPr lang="en-US" altLang="en-US" dirty="0">
              <a:solidFill>
                <a:schemeClr val="bg2"/>
              </a:solidFill>
            </a:endParaRPr>
          </a:p>
        </p:txBody>
      </p:sp>
    </p:spTree>
    <p:extLst>
      <p:ext uri="{BB962C8B-B14F-4D97-AF65-F5344CB8AC3E}">
        <p14:creationId xmlns:p14="http://schemas.microsoft.com/office/powerpoint/2010/main" val="1485184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AF Mental Health: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Current State</a:t>
            </a:r>
          </a:p>
        </p:txBody>
      </p:sp>
      <p:pic>
        <p:nvPicPr>
          <p:cNvPr id="9" name="Picture 8">
            <a:extLst>
              <a:ext uri="{FF2B5EF4-FFF2-40B4-BE49-F238E27FC236}">
                <a16:creationId xmlns:a16="http://schemas.microsoft.com/office/drawing/2014/main" id="{ED712A1E-F7DA-2BFF-D220-7261562CD6B0}"/>
              </a:ext>
            </a:extLst>
          </p:cNvPr>
          <p:cNvPicPr>
            <a:picLocks noChangeAspect="1"/>
          </p:cNvPicPr>
          <p:nvPr/>
        </p:nvPicPr>
        <p:blipFill>
          <a:blip r:embed="rId3"/>
          <a:stretch>
            <a:fillRect/>
          </a:stretch>
        </p:blipFill>
        <p:spPr>
          <a:xfrm>
            <a:off x="2225341" y="1502878"/>
            <a:ext cx="6536844" cy="2743200"/>
          </a:xfrm>
          <a:prstGeom prst="rect">
            <a:avLst/>
          </a:prstGeom>
        </p:spPr>
      </p:pic>
      <p:sp>
        <p:nvSpPr>
          <p:cNvPr id="15" name="Rectangle 14">
            <a:extLst>
              <a:ext uri="{FF2B5EF4-FFF2-40B4-BE49-F238E27FC236}">
                <a16:creationId xmlns:a16="http://schemas.microsoft.com/office/drawing/2014/main" id="{21CAED99-5C48-FC44-935C-16AE55CC4FC7}"/>
              </a:ext>
            </a:extLst>
          </p:cNvPr>
          <p:cNvSpPr/>
          <p:nvPr/>
        </p:nvSpPr>
        <p:spPr bwMode="auto">
          <a:xfrm>
            <a:off x="5142368" y="4046899"/>
            <a:ext cx="751438" cy="199179"/>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D51A2645-74CF-5BF2-9D61-B7FC5223E5D0}"/>
              </a:ext>
            </a:extLst>
          </p:cNvPr>
          <p:cNvSpPr txBox="1"/>
          <p:nvPr/>
        </p:nvSpPr>
        <p:spPr>
          <a:xfrm>
            <a:off x="300826" y="1704927"/>
            <a:ext cx="1438407" cy="1661993"/>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Problems</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 MH Utilization</a:t>
            </a:r>
          </a:p>
          <a:p>
            <a:endParaRPr lang="en-US" sz="14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3F1A916E-2BAB-0215-D9D9-D2774CD9FBF6}"/>
              </a:ext>
            </a:extLst>
          </p:cNvPr>
          <p:cNvSpPr txBox="1"/>
          <p:nvPr/>
        </p:nvSpPr>
        <p:spPr>
          <a:xfrm>
            <a:off x="7347036" y="6492884"/>
            <a:ext cx="1517306" cy="307777"/>
          </a:xfrm>
          <a:prstGeom prst="rect">
            <a:avLst/>
          </a:prstGeom>
          <a:noFill/>
        </p:spPr>
        <p:txBody>
          <a:bodyPr wrap="square" rtlCol="0">
            <a:spAutoFit/>
          </a:bodyPr>
          <a:lstStyle/>
          <a:p>
            <a:pPr algn="r"/>
            <a:r>
              <a:rPr lang="en-US" sz="1400" b="1" dirty="0">
                <a:solidFill>
                  <a:srgbClr val="00B050"/>
                </a:solidFill>
                <a:latin typeface="Calibri" panose="020F0502020204030204" pitchFamily="34" charset="0"/>
                <a:cs typeface="Calibri" panose="020F0502020204030204" pitchFamily="34" charset="0"/>
              </a:rPr>
              <a:t>Unclassified</a:t>
            </a:r>
          </a:p>
        </p:txBody>
      </p:sp>
      <p:sp>
        <p:nvSpPr>
          <p:cNvPr id="3" name="Slide Number Placeholder 2">
            <a:extLst>
              <a:ext uri="{FF2B5EF4-FFF2-40B4-BE49-F238E27FC236}">
                <a16:creationId xmlns:a16="http://schemas.microsoft.com/office/drawing/2014/main" id="{C4B14B78-2053-DA88-DDA6-C4F051C8FDA1}"/>
              </a:ext>
            </a:extLst>
          </p:cNvPr>
          <p:cNvSpPr>
            <a:spLocks noGrp="1"/>
          </p:cNvSpPr>
          <p:nvPr>
            <p:ph type="sldNum" sz="quarter" idx="11"/>
          </p:nvPr>
        </p:nvSpPr>
        <p:spPr/>
        <p:txBody>
          <a:bodyPr/>
          <a:lstStyle/>
          <a:p>
            <a:pPr>
              <a:defRPr/>
            </a:pPr>
            <a:fld id="{0CBDF859-B77C-4932-B7B0-12C49A93E314}" type="slidenum">
              <a:rPr lang="en-US" altLang="en-US" smtClean="0"/>
              <a:pPr>
                <a:defRPr/>
              </a:pPr>
              <a:t>13</a:t>
            </a:fld>
            <a:endParaRPr lang="en-US" altLang="en-US" dirty="0">
              <a:solidFill>
                <a:schemeClr val="bg2"/>
              </a:solidFill>
            </a:endParaRPr>
          </a:p>
        </p:txBody>
      </p:sp>
    </p:spTree>
    <p:extLst>
      <p:ext uri="{BB962C8B-B14F-4D97-AF65-F5344CB8AC3E}">
        <p14:creationId xmlns:p14="http://schemas.microsoft.com/office/powerpoint/2010/main" val="1770748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AF Mental Health: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Current State</a:t>
            </a:r>
          </a:p>
        </p:txBody>
      </p:sp>
      <p:pic>
        <p:nvPicPr>
          <p:cNvPr id="7" name="Picture 6">
            <a:extLst>
              <a:ext uri="{FF2B5EF4-FFF2-40B4-BE49-F238E27FC236}">
                <a16:creationId xmlns:a16="http://schemas.microsoft.com/office/drawing/2014/main" id="{D9315B84-6F35-A50A-1E59-10474A9D9604}"/>
              </a:ext>
            </a:extLst>
          </p:cNvPr>
          <p:cNvPicPr>
            <a:picLocks noChangeAspect="1"/>
          </p:cNvPicPr>
          <p:nvPr/>
        </p:nvPicPr>
        <p:blipFill>
          <a:blip r:embed="rId3"/>
          <a:stretch>
            <a:fillRect/>
          </a:stretch>
        </p:blipFill>
        <p:spPr>
          <a:xfrm>
            <a:off x="2225340" y="1501292"/>
            <a:ext cx="6536845" cy="2743200"/>
          </a:xfrm>
          <a:prstGeom prst="rect">
            <a:avLst/>
          </a:prstGeom>
        </p:spPr>
      </p:pic>
      <p:sp>
        <p:nvSpPr>
          <p:cNvPr id="10" name="TextBox 9">
            <a:extLst>
              <a:ext uri="{FF2B5EF4-FFF2-40B4-BE49-F238E27FC236}">
                <a16:creationId xmlns:a16="http://schemas.microsoft.com/office/drawing/2014/main" id="{55E48F22-D10D-5F1C-5EBE-F7752D3DC6E0}"/>
              </a:ext>
            </a:extLst>
          </p:cNvPr>
          <p:cNvSpPr txBox="1"/>
          <p:nvPr/>
        </p:nvSpPr>
        <p:spPr>
          <a:xfrm>
            <a:off x="300826" y="1704927"/>
            <a:ext cx="1839927" cy="2092881"/>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Problems</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 MH Utilization</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Static AD MH Manning</a:t>
            </a:r>
          </a:p>
          <a:p>
            <a:endParaRPr lang="en-US" sz="14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612EAAB5-AFC2-88D7-3205-1EC5FB5BFD6D}"/>
              </a:ext>
            </a:extLst>
          </p:cNvPr>
          <p:cNvSpPr txBox="1"/>
          <p:nvPr/>
        </p:nvSpPr>
        <p:spPr>
          <a:xfrm>
            <a:off x="7347036" y="6492884"/>
            <a:ext cx="1517306" cy="307777"/>
          </a:xfrm>
          <a:prstGeom prst="rect">
            <a:avLst/>
          </a:prstGeom>
          <a:noFill/>
        </p:spPr>
        <p:txBody>
          <a:bodyPr wrap="square" rtlCol="0">
            <a:spAutoFit/>
          </a:bodyPr>
          <a:lstStyle/>
          <a:p>
            <a:pPr algn="r"/>
            <a:r>
              <a:rPr lang="en-US" sz="1400" b="1" dirty="0">
                <a:solidFill>
                  <a:srgbClr val="00B050"/>
                </a:solidFill>
                <a:latin typeface="Calibri" panose="020F0502020204030204" pitchFamily="34" charset="0"/>
                <a:cs typeface="Calibri" panose="020F0502020204030204" pitchFamily="34" charset="0"/>
              </a:rPr>
              <a:t>Unclassified</a:t>
            </a:r>
          </a:p>
        </p:txBody>
      </p:sp>
      <p:sp>
        <p:nvSpPr>
          <p:cNvPr id="3" name="Slide Number Placeholder 2">
            <a:extLst>
              <a:ext uri="{FF2B5EF4-FFF2-40B4-BE49-F238E27FC236}">
                <a16:creationId xmlns:a16="http://schemas.microsoft.com/office/drawing/2014/main" id="{6983100F-1483-9AF4-4B2B-48CE0EF62EE6}"/>
              </a:ext>
            </a:extLst>
          </p:cNvPr>
          <p:cNvSpPr>
            <a:spLocks noGrp="1"/>
          </p:cNvSpPr>
          <p:nvPr>
            <p:ph type="sldNum" sz="quarter" idx="11"/>
          </p:nvPr>
        </p:nvSpPr>
        <p:spPr/>
        <p:txBody>
          <a:bodyPr/>
          <a:lstStyle/>
          <a:p>
            <a:pPr>
              <a:defRPr/>
            </a:pPr>
            <a:fld id="{0CBDF859-B77C-4932-B7B0-12C49A93E314}" type="slidenum">
              <a:rPr lang="en-US" altLang="en-US" smtClean="0"/>
              <a:pPr>
                <a:defRPr/>
              </a:pPr>
              <a:t>14</a:t>
            </a:fld>
            <a:endParaRPr lang="en-US" altLang="en-US" dirty="0">
              <a:solidFill>
                <a:schemeClr val="bg2"/>
              </a:solidFill>
            </a:endParaRPr>
          </a:p>
        </p:txBody>
      </p:sp>
    </p:spTree>
    <p:extLst>
      <p:ext uri="{BB962C8B-B14F-4D97-AF65-F5344CB8AC3E}">
        <p14:creationId xmlns:p14="http://schemas.microsoft.com/office/powerpoint/2010/main" val="1136888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AF Mental Health: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Current State</a:t>
            </a:r>
          </a:p>
        </p:txBody>
      </p:sp>
      <p:pic>
        <p:nvPicPr>
          <p:cNvPr id="6" name="Picture 5">
            <a:extLst>
              <a:ext uri="{FF2B5EF4-FFF2-40B4-BE49-F238E27FC236}">
                <a16:creationId xmlns:a16="http://schemas.microsoft.com/office/drawing/2014/main" id="{21A776BB-A199-45A9-941B-A600BF969027}"/>
              </a:ext>
            </a:extLst>
          </p:cNvPr>
          <p:cNvPicPr>
            <a:picLocks noChangeAspect="1"/>
          </p:cNvPicPr>
          <p:nvPr/>
        </p:nvPicPr>
        <p:blipFill>
          <a:blip r:embed="rId3"/>
          <a:stretch>
            <a:fillRect/>
          </a:stretch>
        </p:blipFill>
        <p:spPr>
          <a:xfrm>
            <a:off x="2225340" y="1502878"/>
            <a:ext cx="6536845" cy="2743200"/>
          </a:xfrm>
          <a:prstGeom prst="rect">
            <a:avLst/>
          </a:prstGeom>
        </p:spPr>
      </p:pic>
      <p:sp>
        <p:nvSpPr>
          <p:cNvPr id="9" name="TextBox 8">
            <a:extLst>
              <a:ext uri="{FF2B5EF4-FFF2-40B4-BE49-F238E27FC236}">
                <a16:creationId xmlns:a16="http://schemas.microsoft.com/office/drawing/2014/main" id="{7C47D239-EEF1-EAB1-8A71-8494F20F6EB0}"/>
              </a:ext>
            </a:extLst>
          </p:cNvPr>
          <p:cNvSpPr txBox="1"/>
          <p:nvPr/>
        </p:nvSpPr>
        <p:spPr>
          <a:xfrm>
            <a:off x="300826" y="1704927"/>
            <a:ext cx="1839927" cy="2523768"/>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Problems</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 MH Utilization</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Static AD MH Manning</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 Network Spillage</a:t>
            </a:r>
          </a:p>
          <a:p>
            <a:endParaRPr lang="en-US" sz="14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0CE5F5B6-6060-0DED-74D9-07D1B8EFBE4F}"/>
              </a:ext>
            </a:extLst>
          </p:cNvPr>
          <p:cNvSpPr txBox="1"/>
          <p:nvPr/>
        </p:nvSpPr>
        <p:spPr>
          <a:xfrm>
            <a:off x="7347036" y="6492884"/>
            <a:ext cx="1517306" cy="307777"/>
          </a:xfrm>
          <a:prstGeom prst="rect">
            <a:avLst/>
          </a:prstGeom>
          <a:noFill/>
        </p:spPr>
        <p:txBody>
          <a:bodyPr wrap="square" rtlCol="0">
            <a:spAutoFit/>
          </a:bodyPr>
          <a:lstStyle/>
          <a:p>
            <a:pPr algn="r"/>
            <a:r>
              <a:rPr lang="en-US" sz="1400" b="1" dirty="0">
                <a:solidFill>
                  <a:srgbClr val="00B050"/>
                </a:solidFill>
                <a:latin typeface="Calibri" panose="020F0502020204030204" pitchFamily="34" charset="0"/>
                <a:cs typeface="Calibri" panose="020F0502020204030204" pitchFamily="34" charset="0"/>
              </a:rPr>
              <a:t>Unclassified</a:t>
            </a:r>
          </a:p>
        </p:txBody>
      </p:sp>
      <p:sp>
        <p:nvSpPr>
          <p:cNvPr id="3" name="Slide Number Placeholder 2">
            <a:extLst>
              <a:ext uri="{FF2B5EF4-FFF2-40B4-BE49-F238E27FC236}">
                <a16:creationId xmlns:a16="http://schemas.microsoft.com/office/drawing/2014/main" id="{F1150DAE-D0D1-3B9A-B9C3-0BD018520D26}"/>
              </a:ext>
            </a:extLst>
          </p:cNvPr>
          <p:cNvSpPr>
            <a:spLocks noGrp="1"/>
          </p:cNvSpPr>
          <p:nvPr>
            <p:ph type="sldNum" sz="quarter" idx="11"/>
          </p:nvPr>
        </p:nvSpPr>
        <p:spPr/>
        <p:txBody>
          <a:bodyPr/>
          <a:lstStyle/>
          <a:p>
            <a:pPr>
              <a:defRPr/>
            </a:pPr>
            <a:fld id="{0CBDF859-B77C-4932-B7B0-12C49A93E314}" type="slidenum">
              <a:rPr lang="en-US" altLang="en-US" smtClean="0"/>
              <a:pPr>
                <a:defRPr/>
              </a:pPr>
              <a:t>15</a:t>
            </a:fld>
            <a:endParaRPr lang="en-US" altLang="en-US" dirty="0">
              <a:solidFill>
                <a:schemeClr val="bg2"/>
              </a:solidFill>
            </a:endParaRPr>
          </a:p>
        </p:txBody>
      </p:sp>
    </p:spTree>
    <p:extLst>
      <p:ext uri="{BB962C8B-B14F-4D97-AF65-F5344CB8AC3E}">
        <p14:creationId xmlns:p14="http://schemas.microsoft.com/office/powerpoint/2010/main" val="3258669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AF Mental Health: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Current State</a:t>
            </a:r>
          </a:p>
        </p:txBody>
      </p:sp>
      <p:pic>
        <p:nvPicPr>
          <p:cNvPr id="5" name="Picture 4">
            <a:extLst>
              <a:ext uri="{FF2B5EF4-FFF2-40B4-BE49-F238E27FC236}">
                <a16:creationId xmlns:a16="http://schemas.microsoft.com/office/drawing/2014/main" id="{13CD9FD6-CCCB-666E-FDC7-FBAA433C9387}"/>
              </a:ext>
            </a:extLst>
          </p:cNvPr>
          <p:cNvPicPr>
            <a:picLocks noChangeAspect="1"/>
          </p:cNvPicPr>
          <p:nvPr/>
        </p:nvPicPr>
        <p:blipFill>
          <a:blip r:embed="rId3"/>
          <a:stretch>
            <a:fillRect/>
          </a:stretch>
        </p:blipFill>
        <p:spPr>
          <a:xfrm>
            <a:off x="2225340" y="1502878"/>
            <a:ext cx="6536845" cy="2743200"/>
          </a:xfrm>
          <a:prstGeom prst="rect">
            <a:avLst/>
          </a:prstGeom>
        </p:spPr>
      </p:pic>
      <p:sp>
        <p:nvSpPr>
          <p:cNvPr id="8" name="TextBox 7">
            <a:extLst>
              <a:ext uri="{FF2B5EF4-FFF2-40B4-BE49-F238E27FC236}">
                <a16:creationId xmlns:a16="http://schemas.microsoft.com/office/drawing/2014/main" id="{5A9640FF-CE56-E183-00C5-5D1363B5862F}"/>
              </a:ext>
            </a:extLst>
          </p:cNvPr>
          <p:cNvSpPr txBox="1"/>
          <p:nvPr/>
        </p:nvSpPr>
        <p:spPr>
          <a:xfrm>
            <a:off x="300826" y="1704927"/>
            <a:ext cx="1839927" cy="3600986"/>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Problems</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 MH Utilization</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Static AD MH Manning</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 Network Spillage</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 AD MH Outreach</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  AD MH Readiness</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 Commander Trust</a:t>
            </a:r>
          </a:p>
          <a:p>
            <a:endParaRPr lang="en-US" sz="14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47C821DD-4778-4C7A-AF31-1BAAE9F631DE}"/>
              </a:ext>
            </a:extLst>
          </p:cNvPr>
          <p:cNvSpPr txBox="1"/>
          <p:nvPr/>
        </p:nvSpPr>
        <p:spPr>
          <a:xfrm>
            <a:off x="7347036" y="6492884"/>
            <a:ext cx="1517306" cy="307777"/>
          </a:xfrm>
          <a:prstGeom prst="rect">
            <a:avLst/>
          </a:prstGeom>
          <a:noFill/>
        </p:spPr>
        <p:txBody>
          <a:bodyPr wrap="square" rtlCol="0">
            <a:spAutoFit/>
          </a:bodyPr>
          <a:lstStyle/>
          <a:p>
            <a:pPr algn="r"/>
            <a:r>
              <a:rPr lang="en-US" sz="1400" b="1" dirty="0">
                <a:solidFill>
                  <a:srgbClr val="00B050"/>
                </a:solidFill>
                <a:latin typeface="Calibri" panose="020F0502020204030204" pitchFamily="34" charset="0"/>
                <a:cs typeface="Calibri" panose="020F0502020204030204" pitchFamily="34" charset="0"/>
              </a:rPr>
              <a:t>Unclassified</a:t>
            </a:r>
          </a:p>
        </p:txBody>
      </p:sp>
      <p:sp>
        <p:nvSpPr>
          <p:cNvPr id="3" name="Slide Number Placeholder 2">
            <a:extLst>
              <a:ext uri="{FF2B5EF4-FFF2-40B4-BE49-F238E27FC236}">
                <a16:creationId xmlns:a16="http://schemas.microsoft.com/office/drawing/2014/main" id="{1AA110B7-DFE0-EB49-36D3-172F02195D6F}"/>
              </a:ext>
            </a:extLst>
          </p:cNvPr>
          <p:cNvSpPr>
            <a:spLocks noGrp="1"/>
          </p:cNvSpPr>
          <p:nvPr>
            <p:ph type="sldNum" sz="quarter" idx="11"/>
          </p:nvPr>
        </p:nvSpPr>
        <p:spPr/>
        <p:txBody>
          <a:bodyPr/>
          <a:lstStyle/>
          <a:p>
            <a:pPr>
              <a:defRPr/>
            </a:pPr>
            <a:fld id="{0CBDF859-B77C-4932-B7B0-12C49A93E314}" type="slidenum">
              <a:rPr lang="en-US" altLang="en-US" smtClean="0"/>
              <a:pPr>
                <a:defRPr/>
              </a:pPr>
              <a:t>16</a:t>
            </a:fld>
            <a:endParaRPr lang="en-US" altLang="en-US" dirty="0">
              <a:solidFill>
                <a:schemeClr val="bg2"/>
              </a:solidFill>
            </a:endParaRPr>
          </a:p>
        </p:txBody>
      </p:sp>
    </p:spTree>
    <p:extLst>
      <p:ext uri="{BB962C8B-B14F-4D97-AF65-F5344CB8AC3E}">
        <p14:creationId xmlns:p14="http://schemas.microsoft.com/office/powerpoint/2010/main" val="3427191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AF Mental Health: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Current State</a:t>
            </a:r>
          </a:p>
        </p:txBody>
      </p:sp>
      <p:pic>
        <p:nvPicPr>
          <p:cNvPr id="5" name="Picture 4">
            <a:extLst>
              <a:ext uri="{FF2B5EF4-FFF2-40B4-BE49-F238E27FC236}">
                <a16:creationId xmlns:a16="http://schemas.microsoft.com/office/drawing/2014/main" id="{6B12D04F-8644-0DF2-45BB-88C6CAD5B18B}"/>
              </a:ext>
            </a:extLst>
          </p:cNvPr>
          <p:cNvPicPr>
            <a:picLocks noChangeAspect="1"/>
          </p:cNvPicPr>
          <p:nvPr/>
        </p:nvPicPr>
        <p:blipFill>
          <a:blip r:embed="rId3"/>
          <a:stretch>
            <a:fillRect/>
          </a:stretch>
        </p:blipFill>
        <p:spPr>
          <a:xfrm>
            <a:off x="2250620" y="1502878"/>
            <a:ext cx="6511565" cy="2773506"/>
          </a:xfrm>
          <a:prstGeom prst="rect">
            <a:avLst/>
          </a:prstGeom>
        </p:spPr>
      </p:pic>
      <p:sp>
        <p:nvSpPr>
          <p:cNvPr id="8" name="TextBox 7">
            <a:extLst>
              <a:ext uri="{FF2B5EF4-FFF2-40B4-BE49-F238E27FC236}">
                <a16:creationId xmlns:a16="http://schemas.microsoft.com/office/drawing/2014/main" id="{0AA3E328-C9DE-B04E-9E00-0058E5406794}"/>
              </a:ext>
            </a:extLst>
          </p:cNvPr>
          <p:cNvSpPr txBox="1"/>
          <p:nvPr/>
        </p:nvSpPr>
        <p:spPr>
          <a:xfrm>
            <a:off x="300826" y="1704927"/>
            <a:ext cx="1883529" cy="4462760"/>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Problems</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 MH Utilization</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Static AD MH Manning</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 Network Spillage</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 AD MH Outreach</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  AD MH Readiness</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 Commander Trust</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  Civ MH Manning</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Misutilization of MH</a:t>
            </a:r>
          </a:p>
          <a:p>
            <a:endParaRPr lang="en-US" sz="14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09FEDD8B-B30A-91EF-54BD-9E57ED102E40}"/>
              </a:ext>
            </a:extLst>
          </p:cNvPr>
          <p:cNvSpPr txBox="1"/>
          <p:nvPr/>
        </p:nvSpPr>
        <p:spPr>
          <a:xfrm>
            <a:off x="7347036" y="6492884"/>
            <a:ext cx="1517306" cy="307777"/>
          </a:xfrm>
          <a:prstGeom prst="rect">
            <a:avLst/>
          </a:prstGeom>
          <a:noFill/>
        </p:spPr>
        <p:txBody>
          <a:bodyPr wrap="square" rtlCol="0">
            <a:spAutoFit/>
          </a:bodyPr>
          <a:lstStyle/>
          <a:p>
            <a:pPr algn="r"/>
            <a:r>
              <a:rPr lang="en-US" sz="1400" b="1" dirty="0">
                <a:solidFill>
                  <a:srgbClr val="00B050"/>
                </a:solidFill>
                <a:latin typeface="Calibri" panose="020F0502020204030204" pitchFamily="34" charset="0"/>
                <a:cs typeface="Calibri" panose="020F0502020204030204" pitchFamily="34" charset="0"/>
              </a:rPr>
              <a:t>Unclassified</a:t>
            </a:r>
          </a:p>
        </p:txBody>
      </p:sp>
      <p:sp>
        <p:nvSpPr>
          <p:cNvPr id="3" name="Slide Number Placeholder 2">
            <a:extLst>
              <a:ext uri="{FF2B5EF4-FFF2-40B4-BE49-F238E27FC236}">
                <a16:creationId xmlns:a16="http://schemas.microsoft.com/office/drawing/2014/main" id="{AE552DEF-2C84-FC93-FB73-614A1A4CEBD1}"/>
              </a:ext>
            </a:extLst>
          </p:cNvPr>
          <p:cNvSpPr>
            <a:spLocks noGrp="1"/>
          </p:cNvSpPr>
          <p:nvPr>
            <p:ph type="sldNum" sz="quarter" idx="11"/>
          </p:nvPr>
        </p:nvSpPr>
        <p:spPr/>
        <p:txBody>
          <a:bodyPr/>
          <a:lstStyle/>
          <a:p>
            <a:pPr>
              <a:defRPr/>
            </a:pPr>
            <a:fld id="{0CBDF859-B77C-4932-B7B0-12C49A93E314}" type="slidenum">
              <a:rPr lang="en-US" altLang="en-US" smtClean="0"/>
              <a:pPr>
                <a:defRPr/>
              </a:pPr>
              <a:t>17</a:t>
            </a:fld>
            <a:endParaRPr lang="en-US" altLang="en-US" dirty="0">
              <a:solidFill>
                <a:schemeClr val="bg2"/>
              </a:solidFill>
            </a:endParaRPr>
          </a:p>
        </p:txBody>
      </p:sp>
    </p:spTree>
    <p:extLst>
      <p:ext uri="{BB962C8B-B14F-4D97-AF65-F5344CB8AC3E}">
        <p14:creationId xmlns:p14="http://schemas.microsoft.com/office/powerpoint/2010/main" val="3801541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221A1-DC4D-0B2B-330F-5BBC7B075221}"/>
              </a:ext>
            </a:extLst>
          </p:cNvPr>
          <p:cNvSpPr>
            <a:spLocks noGrp="1"/>
          </p:cNvSpPr>
          <p:nvPr>
            <p:ph type="title"/>
          </p:nvPr>
        </p:nvSpPr>
        <p:spPr/>
        <p:txBody>
          <a:bodyPr/>
          <a:lstStyle/>
          <a:p>
            <a:r>
              <a:rPr lang="en-US" dirty="0"/>
              <a:t>Targeted Care</a:t>
            </a:r>
          </a:p>
        </p:txBody>
      </p:sp>
      <p:sp>
        <p:nvSpPr>
          <p:cNvPr id="3" name="Content Placeholder 2">
            <a:extLst>
              <a:ext uri="{FF2B5EF4-FFF2-40B4-BE49-F238E27FC236}">
                <a16:creationId xmlns:a16="http://schemas.microsoft.com/office/drawing/2014/main" id="{21BFB0EA-9E90-5CBE-D462-42944338D6B6}"/>
              </a:ext>
            </a:extLst>
          </p:cNvPr>
          <p:cNvSpPr>
            <a:spLocks noGrp="1"/>
          </p:cNvSpPr>
          <p:nvPr>
            <p:ph idx="1"/>
          </p:nvPr>
        </p:nvSpPr>
        <p:spPr/>
        <p:txBody>
          <a:bodyPr/>
          <a:lstStyle/>
          <a:p>
            <a:r>
              <a:rPr lang="en-US" sz="2000" dirty="0"/>
              <a:t>Traditional AF Mental Health (MH) Model</a:t>
            </a:r>
          </a:p>
          <a:p>
            <a:pPr lvl="1"/>
            <a:r>
              <a:rPr lang="en-US" sz="2000" dirty="0"/>
              <a:t>Treat nearly everyone in the specialty MH care setting no matter what</a:t>
            </a:r>
          </a:p>
          <a:p>
            <a:pPr lvl="1"/>
            <a:r>
              <a:rPr lang="en-US" sz="2000" dirty="0"/>
              <a:t>One-on-One, weekly 50-minute appointments</a:t>
            </a:r>
          </a:p>
          <a:p>
            <a:pPr lvl="1"/>
            <a:r>
              <a:rPr lang="en-US" sz="2000" dirty="0"/>
              <a:t>No coordination with other base counseling resources</a:t>
            </a:r>
          </a:p>
          <a:p>
            <a:r>
              <a:rPr lang="en-US" sz="2000" dirty="0"/>
              <a:t>Targeted Care</a:t>
            </a:r>
          </a:p>
          <a:p>
            <a:pPr lvl="1"/>
            <a:r>
              <a:rPr lang="en-US" sz="2000" dirty="0"/>
              <a:t>Each person walking-in or calling MH is assessed quickly to determine their optimal available counseling resource</a:t>
            </a:r>
          </a:p>
          <a:p>
            <a:pPr lvl="1"/>
            <a:r>
              <a:rPr lang="en-US" sz="2000" dirty="0"/>
              <a:t>Members Connected to all installation helping resources (e.g., PCBH, MFLC, Chaplain, OneSource, Embedded care, etc.)</a:t>
            </a:r>
          </a:p>
          <a:p>
            <a:pPr lvl="1"/>
            <a:r>
              <a:rPr lang="en-US" sz="2000" dirty="0"/>
              <a:t>Use of group therapy for most members seeking services</a:t>
            </a:r>
          </a:p>
          <a:p>
            <a:pPr lvl="1"/>
            <a:r>
              <a:rPr lang="en-US" sz="2000" dirty="0"/>
              <a:t>Reserves One-on-One care for those assessed as most in need </a:t>
            </a:r>
          </a:p>
        </p:txBody>
      </p:sp>
      <p:pic>
        <p:nvPicPr>
          <p:cNvPr id="5" name="Picture 4">
            <a:extLst>
              <a:ext uri="{FF2B5EF4-FFF2-40B4-BE49-F238E27FC236}">
                <a16:creationId xmlns:a16="http://schemas.microsoft.com/office/drawing/2014/main" id="{370386EE-2F7B-AF1B-55E5-C6D3A3D579B4}"/>
              </a:ext>
            </a:extLst>
          </p:cNvPr>
          <p:cNvPicPr>
            <a:picLocks noChangeAspect="1"/>
          </p:cNvPicPr>
          <p:nvPr/>
        </p:nvPicPr>
        <p:blipFill>
          <a:blip r:embed="rId2"/>
          <a:stretch>
            <a:fillRect/>
          </a:stretch>
        </p:blipFill>
        <p:spPr>
          <a:xfrm>
            <a:off x="7345824" y="6473919"/>
            <a:ext cx="1536325" cy="384081"/>
          </a:xfrm>
          <a:prstGeom prst="rect">
            <a:avLst/>
          </a:prstGeom>
        </p:spPr>
      </p:pic>
      <p:sp>
        <p:nvSpPr>
          <p:cNvPr id="6" name="Slide Number Placeholder 5">
            <a:extLst>
              <a:ext uri="{FF2B5EF4-FFF2-40B4-BE49-F238E27FC236}">
                <a16:creationId xmlns:a16="http://schemas.microsoft.com/office/drawing/2014/main" id="{ABD7AEFC-F6A3-D0F2-4328-BCA8527D17CD}"/>
              </a:ext>
            </a:extLst>
          </p:cNvPr>
          <p:cNvSpPr>
            <a:spLocks noGrp="1"/>
          </p:cNvSpPr>
          <p:nvPr>
            <p:ph type="sldNum" sz="quarter" idx="11"/>
          </p:nvPr>
        </p:nvSpPr>
        <p:spPr/>
        <p:txBody>
          <a:bodyPr/>
          <a:lstStyle/>
          <a:p>
            <a:pPr>
              <a:defRPr/>
            </a:pPr>
            <a:fld id="{0CBDF859-B77C-4932-B7B0-12C49A93E314}" type="slidenum">
              <a:rPr lang="en-US" altLang="en-US" smtClean="0"/>
              <a:pPr>
                <a:defRPr/>
              </a:pPr>
              <a:t>18</a:t>
            </a:fld>
            <a:endParaRPr lang="en-US" altLang="en-US" dirty="0">
              <a:solidFill>
                <a:schemeClr val="bg2"/>
              </a:solidFill>
            </a:endParaRPr>
          </a:p>
        </p:txBody>
      </p:sp>
    </p:spTree>
    <p:extLst>
      <p:ext uri="{BB962C8B-B14F-4D97-AF65-F5344CB8AC3E}">
        <p14:creationId xmlns:p14="http://schemas.microsoft.com/office/powerpoint/2010/main" val="3438082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221A1-DC4D-0B2B-330F-5BBC7B075221}"/>
              </a:ext>
            </a:extLst>
          </p:cNvPr>
          <p:cNvSpPr>
            <a:spLocks noGrp="1"/>
          </p:cNvSpPr>
          <p:nvPr>
            <p:ph type="title"/>
          </p:nvPr>
        </p:nvSpPr>
        <p:spPr/>
        <p:txBody>
          <a:bodyPr/>
          <a:lstStyle/>
          <a:p>
            <a:r>
              <a:rPr lang="en-US" dirty="0"/>
              <a:t>Targeted Care</a:t>
            </a:r>
          </a:p>
        </p:txBody>
      </p:sp>
      <p:sp>
        <p:nvSpPr>
          <p:cNvPr id="3" name="Content Placeholder 2">
            <a:extLst>
              <a:ext uri="{FF2B5EF4-FFF2-40B4-BE49-F238E27FC236}">
                <a16:creationId xmlns:a16="http://schemas.microsoft.com/office/drawing/2014/main" id="{21BFB0EA-9E90-5CBE-D462-42944338D6B6}"/>
              </a:ext>
            </a:extLst>
          </p:cNvPr>
          <p:cNvSpPr>
            <a:spLocks noGrp="1"/>
          </p:cNvSpPr>
          <p:nvPr>
            <p:ph idx="1"/>
          </p:nvPr>
        </p:nvSpPr>
        <p:spPr/>
        <p:txBody>
          <a:bodyPr/>
          <a:lstStyle/>
          <a:p>
            <a:r>
              <a:rPr lang="en-US" sz="2000" dirty="0"/>
              <a:t>Workflow components</a:t>
            </a:r>
          </a:p>
          <a:p>
            <a:pPr lvl="1"/>
            <a:r>
              <a:rPr lang="en-US" sz="2000" dirty="0"/>
              <a:t>Vectoring-Triage process that connects Active Duty Service Members (ADSM) to appropriate resource</a:t>
            </a:r>
          </a:p>
          <a:p>
            <a:pPr lvl="1"/>
            <a:r>
              <a:rPr lang="en-US" sz="2000" dirty="0"/>
              <a:t>Evidence-based group therapy as a primary intervention</a:t>
            </a:r>
          </a:p>
          <a:p>
            <a:pPr lvl="1"/>
            <a:r>
              <a:rPr lang="en-US" sz="2000" dirty="0"/>
              <a:t>Operational Medicine focus</a:t>
            </a:r>
          </a:p>
          <a:p>
            <a:pPr lvl="1"/>
            <a:r>
              <a:rPr lang="en-US" sz="2000" dirty="0"/>
              <a:t>Leveraging MH Technician/paraprofessional skillset</a:t>
            </a:r>
          </a:p>
          <a:p>
            <a:r>
              <a:rPr lang="en-US" sz="2000" dirty="0"/>
              <a:t>Anchored by warm hand-off approach</a:t>
            </a:r>
          </a:p>
          <a:p>
            <a:endParaRPr lang="en-US" dirty="0"/>
          </a:p>
        </p:txBody>
      </p:sp>
      <p:pic>
        <p:nvPicPr>
          <p:cNvPr id="5" name="Picture 4">
            <a:extLst>
              <a:ext uri="{FF2B5EF4-FFF2-40B4-BE49-F238E27FC236}">
                <a16:creationId xmlns:a16="http://schemas.microsoft.com/office/drawing/2014/main" id="{CB9D0207-1454-33F1-79F9-02B81911DA6A}"/>
              </a:ext>
            </a:extLst>
          </p:cNvPr>
          <p:cNvPicPr>
            <a:picLocks noChangeAspect="1"/>
          </p:cNvPicPr>
          <p:nvPr/>
        </p:nvPicPr>
        <p:blipFill>
          <a:blip r:embed="rId2"/>
          <a:stretch>
            <a:fillRect/>
          </a:stretch>
        </p:blipFill>
        <p:spPr>
          <a:xfrm>
            <a:off x="7345823" y="6473919"/>
            <a:ext cx="1536325" cy="384081"/>
          </a:xfrm>
          <a:prstGeom prst="rect">
            <a:avLst/>
          </a:prstGeom>
        </p:spPr>
      </p:pic>
      <p:sp>
        <p:nvSpPr>
          <p:cNvPr id="6" name="Slide Number Placeholder 5">
            <a:extLst>
              <a:ext uri="{FF2B5EF4-FFF2-40B4-BE49-F238E27FC236}">
                <a16:creationId xmlns:a16="http://schemas.microsoft.com/office/drawing/2014/main" id="{FB81D070-4B49-073F-2D1A-A25FEEFD46DC}"/>
              </a:ext>
            </a:extLst>
          </p:cNvPr>
          <p:cNvSpPr>
            <a:spLocks noGrp="1"/>
          </p:cNvSpPr>
          <p:nvPr>
            <p:ph type="sldNum" sz="quarter" idx="11"/>
          </p:nvPr>
        </p:nvSpPr>
        <p:spPr/>
        <p:txBody>
          <a:bodyPr/>
          <a:lstStyle/>
          <a:p>
            <a:pPr>
              <a:defRPr/>
            </a:pPr>
            <a:fld id="{0CBDF859-B77C-4932-B7B0-12C49A93E314}" type="slidenum">
              <a:rPr lang="en-US" altLang="en-US" smtClean="0"/>
              <a:pPr>
                <a:defRPr/>
              </a:pPr>
              <a:t>19</a:t>
            </a:fld>
            <a:endParaRPr lang="en-US" altLang="en-US" dirty="0">
              <a:solidFill>
                <a:schemeClr val="bg2"/>
              </a:solidFill>
            </a:endParaRPr>
          </a:p>
        </p:txBody>
      </p:sp>
    </p:spTree>
    <p:extLst>
      <p:ext uri="{BB962C8B-B14F-4D97-AF65-F5344CB8AC3E}">
        <p14:creationId xmlns:p14="http://schemas.microsoft.com/office/powerpoint/2010/main" val="643622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A1E7A23C-219E-3B01-0983-E4C12871FC09}"/>
              </a:ext>
            </a:extLst>
          </p:cNvPr>
          <p:cNvSpPr>
            <a:spLocks noChangeArrowheads="1"/>
          </p:cNvSpPr>
          <p:nvPr/>
        </p:nvSpPr>
        <p:spPr bwMode="auto">
          <a:xfrm>
            <a:off x="740399" y="2428875"/>
            <a:ext cx="7663202" cy="1000125"/>
          </a:xfrm>
          <a:prstGeom prst="rect">
            <a:avLst/>
          </a:prstGeom>
          <a:noFill/>
          <a:ln w="9525">
            <a:noFill/>
            <a:miter lim="800000"/>
            <a:headEnd/>
            <a:tailEnd/>
          </a:ln>
        </p:spPr>
        <p:txBody>
          <a:bodyPr/>
          <a:lstStyle/>
          <a:p>
            <a:pPr algn="r" fontAlgn="base">
              <a:spcBef>
                <a:spcPct val="0"/>
              </a:spcBef>
              <a:spcAft>
                <a:spcPct val="0"/>
              </a:spcAft>
              <a:defRPr/>
            </a:pPr>
            <a:r>
              <a:rPr lang="en-US" sz="3300" b="1" dirty="0">
                <a:solidFill>
                  <a:srgbClr val="002060"/>
                </a:solidFill>
                <a:latin typeface="Calibri" panose="020F0502020204030204" pitchFamily="34" charset="0"/>
                <a:cs typeface="Calibri" panose="020F0502020204030204" pitchFamily="34" charset="0"/>
              </a:rPr>
              <a:t>Developmental-Behavioral Family Readiness Center (DBFRC) Model </a:t>
            </a:r>
          </a:p>
          <a:p>
            <a:pPr algn="r" fontAlgn="base">
              <a:spcBef>
                <a:spcPct val="0"/>
              </a:spcBef>
              <a:spcAft>
                <a:spcPct val="0"/>
              </a:spcAft>
              <a:defRPr/>
            </a:pPr>
            <a:endParaRPr lang="en-US" sz="3300" b="1" dirty="0">
              <a:solidFill>
                <a:srgbClr val="002060"/>
              </a:solidFill>
              <a:latin typeface="Calibri" panose="020F0502020204030204" pitchFamily="34" charset="0"/>
              <a:cs typeface="Calibri" panose="020F0502020204030204" pitchFamily="34" charset="0"/>
            </a:endParaRPr>
          </a:p>
        </p:txBody>
      </p:sp>
      <p:sp>
        <p:nvSpPr>
          <p:cNvPr id="30723" name="Rectangle 5"/>
          <p:cNvSpPr>
            <a:spLocks noChangeArrowheads="1"/>
          </p:cNvSpPr>
          <p:nvPr/>
        </p:nvSpPr>
        <p:spPr bwMode="auto">
          <a:xfrm>
            <a:off x="3973115" y="4583648"/>
            <a:ext cx="3734991" cy="1029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r" fontAlgn="base">
              <a:spcBef>
                <a:spcPct val="0"/>
              </a:spcBef>
              <a:spcAft>
                <a:spcPct val="0"/>
              </a:spcAft>
              <a:buClrTx/>
              <a:buSzTx/>
              <a:buNone/>
            </a:pPr>
            <a:endParaRPr lang="en-US" altLang="en-US" sz="1500" dirty="0">
              <a:solidFill>
                <a:srgbClr val="000000"/>
              </a:solidFill>
            </a:endParaRPr>
          </a:p>
          <a:p>
            <a:pPr algn="r" fontAlgn="base">
              <a:spcBef>
                <a:spcPct val="0"/>
              </a:spcBef>
              <a:spcAft>
                <a:spcPct val="0"/>
              </a:spcAft>
              <a:buClrTx/>
              <a:buSzTx/>
              <a:buNone/>
            </a:pPr>
            <a:endParaRPr lang="en-US" altLang="en-US" sz="1500" dirty="0">
              <a:solidFill>
                <a:srgbClr val="000000"/>
              </a:solidFill>
            </a:endParaRPr>
          </a:p>
          <a:p>
            <a:pPr algn="r" fontAlgn="base">
              <a:spcBef>
                <a:spcPct val="0"/>
              </a:spcBef>
              <a:spcAft>
                <a:spcPct val="0"/>
              </a:spcAft>
              <a:buClrTx/>
              <a:buSzTx/>
              <a:buNone/>
            </a:pPr>
            <a:endParaRPr lang="en-US" altLang="en-US" sz="1500" dirty="0">
              <a:solidFill>
                <a:srgbClr val="000000"/>
              </a:solidFill>
            </a:endParaRPr>
          </a:p>
        </p:txBody>
      </p:sp>
      <p:sp>
        <p:nvSpPr>
          <p:cNvPr id="2" name="TextBox 1">
            <a:extLst>
              <a:ext uri="{FF2B5EF4-FFF2-40B4-BE49-F238E27FC236}">
                <a16:creationId xmlns:a16="http://schemas.microsoft.com/office/drawing/2014/main" id="{710B8E8B-2FB7-B271-7FF7-668576508A77}"/>
              </a:ext>
            </a:extLst>
          </p:cNvPr>
          <p:cNvSpPr txBox="1"/>
          <p:nvPr/>
        </p:nvSpPr>
        <p:spPr>
          <a:xfrm>
            <a:off x="279658" y="6492884"/>
            <a:ext cx="1517306" cy="307777"/>
          </a:xfrm>
          <a:prstGeom prst="rect">
            <a:avLst/>
          </a:prstGeom>
          <a:noFill/>
        </p:spPr>
        <p:txBody>
          <a:bodyPr wrap="square" rtlCol="0">
            <a:spAutoFit/>
          </a:bodyPr>
          <a:lstStyle/>
          <a:p>
            <a:r>
              <a:rPr lang="en-US" sz="1400" b="1" dirty="0">
                <a:solidFill>
                  <a:schemeClr val="accent6">
                    <a:lumMod val="50000"/>
                  </a:schemeClr>
                </a:solidFill>
                <a:latin typeface="Calibri" panose="020F0502020204030204" pitchFamily="34" charset="0"/>
                <a:cs typeface="Calibri" panose="020F0502020204030204" pitchFamily="34" charset="0"/>
              </a:rPr>
              <a:t>As of: 23 Jan 24</a:t>
            </a:r>
          </a:p>
        </p:txBody>
      </p:sp>
      <p:sp>
        <p:nvSpPr>
          <p:cNvPr id="4" name="TextBox 3">
            <a:extLst>
              <a:ext uri="{FF2B5EF4-FFF2-40B4-BE49-F238E27FC236}">
                <a16:creationId xmlns:a16="http://schemas.microsoft.com/office/drawing/2014/main" id="{6984975E-30E0-DBAA-EA40-BB1421A66A65}"/>
              </a:ext>
            </a:extLst>
          </p:cNvPr>
          <p:cNvSpPr txBox="1"/>
          <p:nvPr/>
        </p:nvSpPr>
        <p:spPr>
          <a:xfrm>
            <a:off x="7347036" y="6492884"/>
            <a:ext cx="1517306" cy="307777"/>
          </a:xfrm>
          <a:prstGeom prst="rect">
            <a:avLst/>
          </a:prstGeom>
          <a:noFill/>
        </p:spPr>
        <p:txBody>
          <a:bodyPr wrap="square" rtlCol="0">
            <a:spAutoFit/>
          </a:bodyPr>
          <a:lstStyle/>
          <a:p>
            <a:pPr algn="r"/>
            <a:r>
              <a:rPr lang="en-US" sz="1400" b="1" dirty="0">
                <a:solidFill>
                  <a:srgbClr val="00B050"/>
                </a:solidFill>
                <a:latin typeface="Calibri" panose="020F0502020204030204" pitchFamily="34" charset="0"/>
                <a:cs typeface="Calibri" panose="020F0502020204030204" pitchFamily="34" charset="0"/>
              </a:rPr>
              <a:t>Unclassified</a:t>
            </a:r>
          </a:p>
        </p:txBody>
      </p:sp>
      <p:sp>
        <p:nvSpPr>
          <p:cNvPr id="5" name="Slide Number Placeholder 4">
            <a:extLst>
              <a:ext uri="{FF2B5EF4-FFF2-40B4-BE49-F238E27FC236}">
                <a16:creationId xmlns:a16="http://schemas.microsoft.com/office/drawing/2014/main" id="{2AA7B20F-793D-7637-69FC-F2412AA08D1A}"/>
              </a:ext>
            </a:extLst>
          </p:cNvPr>
          <p:cNvSpPr>
            <a:spLocks noGrp="1"/>
          </p:cNvSpPr>
          <p:nvPr>
            <p:ph type="sldNum" sz="quarter" idx="11"/>
          </p:nvPr>
        </p:nvSpPr>
        <p:spPr/>
        <p:txBody>
          <a:bodyPr/>
          <a:lstStyle/>
          <a:p>
            <a:pPr>
              <a:defRPr/>
            </a:pPr>
            <a:fld id="{BFC03CE4-37F0-4065-8B91-37122744BD37}" type="slidenum">
              <a:rPr lang="en-US" altLang="en-US" smtClean="0"/>
              <a:pPr>
                <a:defRPr/>
              </a:pPr>
              <a:t>2</a:t>
            </a:fld>
            <a:endParaRPr lang="en-US" altLang="en-US" dirty="0">
              <a:solidFill>
                <a:schemeClr val="bg2"/>
              </a:solidFill>
            </a:endParaRPr>
          </a:p>
        </p:txBody>
      </p:sp>
    </p:spTree>
    <p:extLst>
      <p:ext uri="{BB962C8B-B14F-4D97-AF65-F5344CB8AC3E}">
        <p14:creationId xmlns:p14="http://schemas.microsoft.com/office/powerpoint/2010/main" val="2937738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221A1-DC4D-0B2B-330F-5BBC7B075221}"/>
              </a:ext>
            </a:extLst>
          </p:cNvPr>
          <p:cNvSpPr>
            <a:spLocks noGrp="1"/>
          </p:cNvSpPr>
          <p:nvPr>
            <p:ph type="title"/>
          </p:nvPr>
        </p:nvSpPr>
        <p:spPr/>
        <p:txBody>
          <a:bodyPr/>
          <a:lstStyle/>
          <a:p>
            <a:r>
              <a:rPr lang="en-US" dirty="0"/>
              <a:t>Targeted Care</a:t>
            </a:r>
          </a:p>
        </p:txBody>
      </p:sp>
      <p:pic>
        <p:nvPicPr>
          <p:cNvPr id="5" name="Content Placeholder 4">
            <a:extLst>
              <a:ext uri="{FF2B5EF4-FFF2-40B4-BE49-F238E27FC236}">
                <a16:creationId xmlns:a16="http://schemas.microsoft.com/office/drawing/2014/main" id="{19FC5343-408D-7967-AFE7-92B1EED1EC63}"/>
              </a:ext>
            </a:extLst>
          </p:cNvPr>
          <p:cNvPicPr>
            <a:picLocks noGrp="1" noChangeAspect="1"/>
          </p:cNvPicPr>
          <p:nvPr>
            <p:ph idx="1"/>
          </p:nvPr>
        </p:nvPicPr>
        <p:blipFill>
          <a:blip r:embed="rId2"/>
          <a:stretch>
            <a:fillRect/>
          </a:stretch>
        </p:blipFill>
        <p:spPr>
          <a:xfrm>
            <a:off x="1142299" y="1405362"/>
            <a:ext cx="6665726" cy="4743450"/>
          </a:xfrm>
          <a:prstGeom prst="rect">
            <a:avLst/>
          </a:prstGeom>
        </p:spPr>
      </p:pic>
      <p:pic>
        <p:nvPicPr>
          <p:cNvPr id="3" name="Picture 2">
            <a:extLst>
              <a:ext uri="{FF2B5EF4-FFF2-40B4-BE49-F238E27FC236}">
                <a16:creationId xmlns:a16="http://schemas.microsoft.com/office/drawing/2014/main" id="{48F3D4C6-7F75-5C9B-9279-0F4391E44FF3}"/>
              </a:ext>
            </a:extLst>
          </p:cNvPr>
          <p:cNvPicPr>
            <a:picLocks noChangeAspect="1"/>
          </p:cNvPicPr>
          <p:nvPr/>
        </p:nvPicPr>
        <p:blipFill>
          <a:blip r:embed="rId3"/>
          <a:stretch>
            <a:fillRect/>
          </a:stretch>
        </p:blipFill>
        <p:spPr>
          <a:xfrm>
            <a:off x="7366843" y="6484984"/>
            <a:ext cx="1536325" cy="384081"/>
          </a:xfrm>
          <a:prstGeom prst="rect">
            <a:avLst/>
          </a:prstGeom>
        </p:spPr>
      </p:pic>
      <p:sp>
        <p:nvSpPr>
          <p:cNvPr id="6" name="Slide Number Placeholder 5">
            <a:extLst>
              <a:ext uri="{FF2B5EF4-FFF2-40B4-BE49-F238E27FC236}">
                <a16:creationId xmlns:a16="http://schemas.microsoft.com/office/drawing/2014/main" id="{5B44A1D8-DDE0-81AF-BE8C-1F73CEA0C8FF}"/>
              </a:ext>
            </a:extLst>
          </p:cNvPr>
          <p:cNvSpPr>
            <a:spLocks noGrp="1"/>
          </p:cNvSpPr>
          <p:nvPr>
            <p:ph type="sldNum" sz="quarter" idx="11"/>
          </p:nvPr>
        </p:nvSpPr>
        <p:spPr/>
        <p:txBody>
          <a:bodyPr/>
          <a:lstStyle/>
          <a:p>
            <a:pPr>
              <a:defRPr/>
            </a:pPr>
            <a:fld id="{0CBDF859-B77C-4932-B7B0-12C49A93E314}" type="slidenum">
              <a:rPr lang="en-US" altLang="en-US" smtClean="0"/>
              <a:pPr>
                <a:defRPr/>
              </a:pPr>
              <a:t>20</a:t>
            </a:fld>
            <a:endParaRPr lang="en-US" altLang="en-US" dirty="0">
              <a:solidFill>
                <a:schemeClr val="bg2"/>
              </a:solidFill>
            </a:endParaRPr>
          </a:p>
        </p:txBody>
      </p:sp>
    </p:spTree>
    <p:extLst>
      <p:ext uri="{BB962C8B-B14F-4D97-AF65-F5344CB8AC3E}">
        <p14:creationId xmlns:p14="http://schemas.microsoft.com/office/powerpoint/2010/main" val="3984972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08C4F89C-66E6-E298-CCB1-A7E2680562CC}"/>
              </a:ext>
            </a:extLst>
          </p:cNvPr>
          <p:cNvSpPr>
            <a:spLocks noChangeArrowheads="1"/>
          </p:cNvSpPr>
          <p:nvPr/>
        </p:nvSpPr>
        <p:spPr bwMode="auto">
          <a:xfrm>
            <a:off x="1038311" y="2326134"/>
            <a:ext cx="7663202" cy="1000125"/>
          </a:xfrm>
          <a:prstGeom prst="rect">
            <a:avLst/>
          </a:prstGeom>
          <a:noFill/>
          <a:ln w="9525">
            <a:noFill/>
            <a:miter lim="800000"/>
            <a:headEnd/>
            <a:tailEnd/>
          </a:ln>
        </p:spPr>
        <p:txBody>
          <a:bodyPr/>
          <a:lstStyle/>
          <a:p>
            <a:pPr algn="r" fontAlgn="base">
              <a:spcBef>
                <a:spcPct val="0"/>
              </a:spcBef>
              <a:spcAft>
                <a:spcPct val="0"/>
              </a:spcAft>
              <a:defRPr/>
            </a:pPr>
            <a:r>
              <a:rPr lang="en-US" sz="3300" b="1" dirty="0">
                <a:solidFill>
                  <a:srgbClr val="002060"/>
                </a:solidFill>
                <a:latin typeface="Calibri" panose="020F0502020204030204" pitchFamily="34" charset="0"/>
                <a:cs typeface="Calibri" panose="020F0502020204030204" pitchFamily="34" charset="0"/>
              </a:rPr>
              <a:t>Integrated Operational Support</a:t>
            </a:r>
          </a:p>
          <a:p>
            <a:pPr algn="r" fontAlgn="base">
              <a:spcBef>
                <a:spcPct val="0"/>
              </a:spcBef>
              <a:spcAft>
                <a:spcPct val="0"/>
              </a:spcAft>
              <a:defRPr/>
            </a:pPr>
            <a:endParaRPr lang="en-US" sz="3300" b="1" dirty="0">
              <a:solidFill>
                <a:srgbClr val="002060"/>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450DC72-3472-9AE0-186F-774EB5DA1619}"/>
              </a:ext>
            </a:extLst>
          </p:cNvPr>
          <p:cNvPicPr>
            <a:picLocks noChangeAspect="1"/>
          </p:cNvPicPr>
          <p:nvPr/>
        </p:nvPicPr>
        <p:blipFill>
          <a:blip r:embed="rId3"/>
          <a:stretch>
            <a:fillRect/>
          </a:stretch>
        </p:blipFill>
        <p:spPr>
          <a:xfrm>
            <a:off x="7356335" y="6473919"/>
            <a:ext cx="1536325" cy="384081"/>
          </a:xfrm>
          <a:prstGeom prst="rect">
            <a:avLst/>
          </a:prstGeom>
        </p:spPr>
      </p:pic>
      <p:sp>
        <p:nvSpPr>
          <p:cNvPr id="7" name="Slide Number Placeholder 6">
            <a:extLst>
              <a:ext uri="{FF2B5EF4-FFF2-40B4-BE49-F238E27FC236}">
                <a16:creationId xmlns:a16="http://schemas.microsoft.com/office/drawing/2014/main" id="{84A23C70-5A65-BED4-DD22-4090B98BAE9A}"/>
              </a:ext>
            </a:extLst>
          </p:cNvPr>
          <p:cNvSpPr>
            <a:spLocks noGrp="1"/>
          </p:cNvSpPr>
          <p:nvPr>
            <p:ph type="sldNum" sz="quarter" idx="11"/>
          </p:nvPr>
        </p:nvSpPr>
        <p:spPr/>
        <p:txBody>
          <a:bodyPr/>
          <a:lstStyle/>
          <a:p>
            <a:pPr>
              <a:defRPr/>
            </a:pPr>
            <a:fld id="{BFC03CE4-37F0-4065-8B91-37122744BD37}" type="slidenum">
              <a:rPr lang="en-US" altLang="en-US" smtClean="0"/>
              <a:pPr>
                <a:defRPr/>
              </a:pPr>
              <a:t>21</a:t>
            </a:fld>
            <a:endParaRPr lang="en-US" altLang="en-US" dirty="0">
              <a:solidFill>
                <a:schemeClr val="bg2"/>
              </a:solidFill>
            </a:endParaRPr>
          </a:p>
        </p:txBody>
      </p:sp>
      <p:sp>
        <p:nvSpPr>
          <p:cNvPr id="5" name="TextBox 4">
            <a:extLst>
              <a:ext uri="{FF2B5EF4-FFF2-40B4-BE49-F238E27FC236}">
                <a16:creationId xmlns:a16="http://schemas.microsoft.com/office/drawing/2014/main" id="{47846FE1-58B9-1124-B2B4-E70F59330893}"/>
              </a:ext>
            </a:extLst>
          </p:cNvPr>
          <p:cNvSpPr txBox="1"/>
          <p:nvPr/>
        </p:nvSpPr>
        <p:spPr>
          <a:xfrm>
            <a:off x="279658" y="6492883"/>
            <a:ext cx="1517306" cy="307777"/>
          </a:xfrm>
          <a:prstGeom prst="rect">
            <a:avLst/>
          </a:prstGeom>
          <a:noFill/>
        </p:spPr>
        <p:txBody>
          <a:bodyPr wrap="square" rtlCol="0">
            <a:spAutoFit/>
          </a:bodyPr>
          <a:lstStyle/>
          <a:p>
            <a:r>
              <a:rPr lang="en-US" sz="1400" b="1" dirty="0">
                <a:solidFill>
                  <a:schemeClr val="accent6">
                    <a:lumMod val="50000"/>
                  </a:schemeClr>
                </a:solidFill>
                <a:latin typeface="Calibri" panose="020F0502020204030204" pitchFamily="34" charset="0"/>
                <a:cs typeface="Calibri" panose="020F0502020204030204" pitchFamily="34" charset="0"/>
              </a:rPr>
              <a:t>As of: 23 Jan 24</a:t>
            </a:r>
          </a:p>
        </p:txBody>
      </p:sp>
    </p:spTree>
    <p:extLst>
      <p:ext uri="{BB962C8B-B14F-4D97-AF65-F5344CB8AC3E}">
        <p14:creationId xmlns:p14="http://schemas.microsoft.com/office/powerpoint/2010/main" val="1730345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CEAA505-D29B-7E2E-F11D-2814E947B0E8}"/>
              </a:ext>
            </a:extLst>
          </p:cNvPr>
          <p:cNvPicPr>
            <a:picLocks noChangeAspect="1"/>
          </p:cNvPicPr>
          <p:nvPr/>
        </p:nvPicPr>
        <p:blipFill>
          <a:blip r:embed="rId3"/>
          <a:stretch>
            <a:fillRect/>
          </a:stretch>
        </p:blipFill>
        <p:spPr>
          <a:xfrm>
            <a:off x="5522119" y="2011307"/>
            <a:ext cx="3621881" cy="3186113"/>
          </a:xfrm>
          <a:prstGeom prst="rect">
            <a:avLst/>
          </a:prstGeom>
        </p:spPr>
      </p:pic>
      <p:sp>
        <p:nvSpPr>
          <p:cNvPr id="2" name="Title 1">
            <a:extLst>
              <a:ext uri="{FF2B5EF4-FFF2-40B4-BE49-F238E27FC236}">
                <a16:creationId xmlns:a16="http://schemas.microsoft.com/office/drawing/2014/main" id="{3D5789C3-A983-CAA3-EC9E-96CA78F88468}"/>
              </a:ext>
            </a:extLst>
          </p:cNvPr>
          <p:cNvSpPr>
            <a:spLocks noGrp="1"/>
          </p:cNvSpPr>
          <p:nvPr>
            <p:ph type="title"/>
          </p:nvPr>
        </p:nvSpPr>
        <p:spPr/>
        <p:txBody>
          <a:bodyPr/>
          <a:lstStyle/>
          <a:p>
            <a:r>
              <a:rPr lang="en-US" dirty="0"/>
              <a:t>Integrated Operational Support</a:t>
            </a:r>
          </a:p>
        </p:txBody>
      </p:sp>
      <p:sp>
        <p:nvSpPr>
          <p:cNvPr id="3" name="Content Placeholder 2">
            <a:extLst>
              <a:ext uri="{FF2B5EF4-FFF2-40B4-BE49-F238E27FC236}">
                <a16:creationId xmlns:a16="http://schemas.microsoft.com/office/drawing/2014/main" id="{C77D0AF6-A29B-E2DD-0D54-BC7AC723791B}"/>
              </a:ext>
            </a:extLst>
          </p:cNvPr>
          <p:cNvSpPr>
            <a:spLocks noGrp="1"/>
          </p:cNvSpPr>
          <p:nvPr>
            <p:ph idx="1"/>
          </p:nvPr>
        </p:nvSpPr>
        <p:spPr>
          <a:xfrm>
            <a:off x="162321" y="1499621"/>
            <a:ext cx="8397479" cy="3557588"/>
          </a:xfrm>
        </p:spPr>
        <p:txBody>
          <a:bodyPr/>
          <a:lstStyle/>
          <a:p>
            <a:pPr>
              <a:spcBef>
                <a:spcPts val="0"/>
              </a:spcBef>
            </a:pPr>
            <a:r>
              <a:rPr lang="en-US" u="sng" kern="1200" dirty="0">
                <a:solidFill>
                  <a:srgbClr val="000000"/>
                </a:solidFill>
              </a:rPr>
              <a:t>Integrated Operational Support </a:t>
            </a:r>
            <a:r>
              <a:rPr lang="en-US" kern="1200" dirty="0">
                <a:solidFill>
                  <a:srgbClr val="000000"/>
                </a:solidFill>
              </a:rPr>
              <a:t>(IOS) </a:t>
            </a:r>
            <a:r>
              <a:rPr lang="en-US" b="0" kern="1200" dirty="0">
                <a:solidFill>
                  <a:srgbClr val="000000"/>
                </a:solidFill>
              </a:rPr>
              <a:t>is a DAF strategy that incorporates the tenets of Total Force Fitness (TFF) to strengthen resilience &amp; optimize human performance in service members</a:t>
            </a:r>
          </a:p>
          <a:p>
            <a:pPr marL="0">
              <a:spcBef>
                <a:spcPts val="0"/>
              </a:spcBef>
            </a:pPr>
            <a:endParaRPr lang="en-US" b="0" dirty="0"/>
          </a:p>
          <a:p>
            <a:pPr marL="0">
              <a:spcBef>
                <a:spcPts val="0"/>
              </a:spcBef>
            </a:pPr>
            <a:r>
              <a:rPr lang="en-US" b="0" dirty="0"/>
              <a:t>DAF funded vs Defense Health Program funded</a:t>
            </a:r>
          </a:p>
          <a:p>
            <a:pPr marL="0" indent="0">
              <a:spcBef>
                <a:spcPts val="0"/>
              </a:spcBef>
              <a:buNone/>
            </a:pPr>
            <a:endParaRPr lang="en-US" b="0" kern="1200" dirty="0">
              <a:solidFill>
                <a:srgbClr val="000000"/>
              </a:solidFill>
            </a:endParaRPr>
          </a:p>
          <a:p>
            <a:pPr marL="0">
              <a:spcBef>
                <a:spcPts val="0"/>
              </a:spcBef>
            </a:pPr>
            <a:r>
              <a:rPr lang="en-US" b="0" dirty="0"/>
              <a:t>Execute preventive &amp; performance services to </a:t>
            </a:r>
          </a:p>
          <a:p>
            <a:pPr marL="0" indent="0">
              <a:spcBef>
                <a:spcPts val="0"/>
              </a:spcBef>
              <a:buNone/>
            </a:pPr>
            <a:r>
              <a:rPr lang="en-US" b="0" dirty="0"/>
              <a:t>    limited clinical care directly in operational units</a:t>
            </a:r>
          </a:p>
          <a:p>
            <a:pPr marL="0">
              <a:spcBef>
                <a:spcPts val="900"/>
              </a:spcBef>
            </a:pPr>
            <a:r>
              <a:rPr lang="en-US" b="0" dirty="0"/>
              <a:t>Services target the physical, psychological, nutritional, social, </a:t>
            </a:r>
          </a:p>
          <a:p>
            <a:pPr marL="0" indent="0">
              <a:spcBef>
                <a:spcPts val="0"/>
              </a:spcBef>
              <a:buNone/>
            </a:pPr>
            <a:r>
              <a:rPr lang="en-US" b="0" dirty="0"/>
              <a:t>    environmental, spiritual &amp; medical preventive care domains</a:t>
            </a:r>
          </a:p>
          <a:p>
            <a:pPr marL="0" indent="0">
              <a:spcBef>
                <a:spcPts val="0"/>
              </a:spcBef>
              <a:buNone/>
            </a:pPr>
            <a:r>
              <a:rPr lang="en-US" b="0" dirty="0"/>
              <a:t>    to sustain, enhance, and/or optimize specific performance </a:t>
            </a:r>
          </a:p>
          <a:p>
            <a:pPr marL="0" indent="0">
              <a:spcBef>
                <a:spcPts val="0"/>
              </a:spcBef>
              <a:buNone/>
            </a:pPr>
            <a:endParaRPr lang="en-US" b="0" dirty="0"/>
          </a:p>
          <a:p>
            <a:pPr marL="0">
              <a:spcBef>
                <a:spcPts val="0"/>
              </a:spcBef>
            </a:pPr>
            <a:r>
              <a:rPr lang="en-US" b="0" dirty="0"/>
              <a:t>Program composition is dependent on mission needs &amp; </a:t>
            </a:r>
          </a:p>
          <a:p>
            <a:pPr marL="0" indent="0">
              <a:spcBef>
                <a:spcPts val="0"/>
              </a:spcBef>
              <a:buNone/>
            </a:pPr>
            <a:r>
              <a:rPr lang="en-US" b="0" dirty="0"/>
              <a:t>    composes of multi-disciplinary teams</a:t>
            </a:r>
          </a:p>
          <a:p>
            <a:pPr lvl="1"/>
            <a:endParaRPr lang="en-US" b="0" kern="1200" dirty="0">
              <a:solidFill>
                <a:srgbClr val="000000"/>
              </a:solidFill>
              <a:latin typeface="Calibri Light"/>
            </a:endParaRPr>
          </a:p>
          <a:p>
            <a:endParaRPr lang="en-US" dirty="0"/>
          </a:p>
        </p:txBody>
      </p:sp>
      <p:sp>
        <p:nvSpPr>
          <p:cNvPr id="4" name="Slide Number Placeholder 3">
            <a:extLst>
              <a:ext uri="{FF2B5EF4-FFF2-40B4-BE49-F238E27FC236}">
                <a16:creationId xmlns:a16="http://schemas.microsoft.com/office/drawing/2014/main" id="{65F03BBC-EDA0-E642-F054-EDE30EC47859}"/>
              </a:ext>
            </a:extLst>
          </p:cNvPr>
          <p:cNvSpPr>
            <a:spLocks noGrp="1"/>
          </p:cNvSpPr>
          <p:nvPr>
            <p:ph type="sldNum" sz="quarter" idx="11"/>
          </p:nvPr>
        </p:nvSpPr>
        <p:spPr/>
        <p:txBody>
          <a:bodyPr/>
          <a:lstStyle/>
          <a:p>
            <a:pPr>
              <a:defRPr/>
            </a:pPr>
            <a:fld id="{47256DB1-98A0-4C5B-B461-C003FBFE3B06}" type="slidenum">
              <a:rPr lang="en-US" altLang="en-US" smtClean="0"/>
              <a:pPr>
                <a:defRPr/>
              </a:pPr>
              <a:t>22</a:t>
            </a:fld>
            <a:endParaRPr lang="en-US" altLang="en-US" dirty="0">
              <a:solidFill>
                <a:schemeClr val="bg2"/>
              </a:solidFill>
            </a:endParaRPr>
          </a:p>
        </p:txBody>
      </p:sp>
      <p:sp>
        <p:nvSpPr>
          <p:cNvPr id="5" name="TextBox 4">
            <a:extLst>
              <a:ext uri="{FF2B5EF4-FFF2-40B4-BE49-F238E27FC236}">
                <a16:creationId xmlns:a16="http://schemas.microsoft.com/office/drawing/2014/main" id="{8BF63F0B-A382-7061-DD81-CFF3F6CAD570}"/>
              </a:ext>
            </a:extLst>
          </p:cNvPr>
          <p:cNvSpPr txBox="1"/>
          <p:nvPr/>
        </p:nvSpPr>
        <p:spPr>
          <a:xfrm>
            <a:off x="-12700" y="5568895"/>
            <a:ext cx="9144000" cy="338554"/>
          </a:xfrm>
          <a:prstGeom prst="rect">
            <a:avLst/>
          </a:prstGeom>
          <a:solidFill>
            <a:srgbClr val="002060"/>
          </a:solidFill>
        </p:spPr>
        <p:txBody>
          <a:bodyPr wrap="square" rtlCol="0">
            <a:spAutoFit/>
          </a:bodyPr>
          <a:lstStyle/>
          <a:p>
            <a:pPr algn="ctr"/>
            <a:r>
              <a:rPr lang="en-US" sz="1600" b="1" i="1" dirty="0">
                <a:solidFill>
                  <a:schemeClr val="bg1"/>
                </a:solidFill>
              </a:rPr>
              <a:t>IOS is the conceptual umbrella term used to describe integrated medical assets across DAF</a:t>
            </a:r>
          </a:p>
        </p:txBody>
      </p:sp>
    </p:spTree>
    <p:extLst>
      <p:ext uri="{BB962C8B-B14F-4D97-AF65-F5344CB8AC3E}">
        <p14:creationId xmlns:p14="http://schemas.microsoft.com/office/powerpoint/2010/main" val="3704828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F401C-BD70-EA7D-81A5-3BE893D337BA}"/>
              </a:ext>
            </a:extLst>
          </p:cNvPr>
          <p:cNvSpPr>
            <a:spLocks noGrp="1"/>
          </p:cNvSpPr>
          <p:nvPr>
            <p:ph type="title"/>
          </p:nvPr>
        </p:nvSpPr>
        <p:spPr/>
        <p:txBody>
          <a:bodyPr/>
          <a:lstStyle/>
          <a:p>
            <a:r>
              <a:rPr lang="en-US" dirty="0"/>
              <a:t>Human Performance Optimization (HPO)</a:t>
            </a:r>
          </a:p>
        </p:txBody>
      </p:sp>
      <p:sp>
        <p:nvSpPr>
          <p:cNvPr id="3" name="Slide Number Placeholder 2">
            <a:extLst>
              <a:ext uri="{FF2B5EF4-FFF2-40B4-BE49-F238E27FC236}">
                <a16:creationId xmlns:a16="http://schemas.microsoft.com/office/drawing/2014/main" id="{620AE1AF-7721-DCCA-AC05-B083DE063DA7}"/>
              </a:ext>
            </a:extLst>
          </p:cNvPr>
          <p:cNvSpPr>
            <a:spLocks noGrp="1"/>
          </p:cNvSpPr>
          <p:nvPr>
            <p:ph type="sldNum" sz="quarter" idx="11"/>
          </p:nvPr>
        </p:nvSpPr>
        <p:spPr/>
        <p:txBody>
          <a:bodyPr/>
          <a:lstStyle/>
          <a:p>
            <a:pPr>
              <a:defRPr/>
            </a:pPr>
            <a:fld id="{F4520405-4A19-4BC4-9193-41F6583A41F2}" type="slidenum">
              <a:rPr lang="en-US" altLang="en-US" smtClean="0"/>
              <a:pPr>
                <a:defRPr/>
              </a:pPr>
              <a:t>23</a:t>
            </a:fld>
            <a:endParaRPr lang="en-US" altLang="en-US" dirty="0">
              <a:solidFill>
                <a:schemeClr val="bg2"/>
              </a:solidFill>
            </a:endParaRPr>
          </a:p>
        </p:txBody>
      </p:sp>
      <p:pic>
        <p:nvPicPr>
          <p:cNvPr id="4" name="Picture 3">
            <a:extLst>
              <a:ext uri="{FF2B5EF4-FFF2-40B4-BE49-F238E27FC236}">
                <a16:creationId xmlns:a16="http://schemas.microsoft.com/office/drawing/2014/main" id="{ABEEBCE3-E2D8-365F-9D91-36C7AD9B7696}"/>
              </a:ext>
            </a:extLst>
          </p:cNvPr>
          <p:cNvPicPr>
            <a:picLocks noChangeAspect="1"/>
          </p:cNvPicPr>
          <p:nvPr/>
        </p:nvPicPr>
        <p:blipFill>
          <a:blip r:embed="rId3"/>
          <a:stretch>
            <a:fillRect/>
          </a:stretch>
        </p:blipFill>
        <p:spPr>
          <a:xfrm>
            <a:off x="4029551" y="1637768"/>
            <a:ext cx="5065158" cy="3882625"/>
          </a:xfrm>
          <a:prstGeom prst="rect">
            <a:avLst/>
          </a:prstGeom>
        </p:spPr>
      </p:pic>
      <p:sp>
        <p:nvSpPr>
          <p:cNvPr id="6" name="TextBox 5">
            <a:extLst>
              <a:ext uri="{FF2B5EF4-FFF2-40B4-BE49-F238E27FC236}">
                <a16:creationId xmlns:a16="http://schemas.microsoft.com/office/drawing/2014/main" id="{8FD50B83-3806-2F95-FD14-19DD99F88BD4}"/>
              </a:ext>
            </a:extLst>
          </p:cNvPr>
          <p:cNvSpPr txBox="1"/>
          <p:nvPr/>
        </p:nvSpPr>
        <p:spPr>
          <a:xfrm>
            <a:off x="0" y="5782892"/>
            <a:ext cx="9130904" cy="323165"/>
          </a:xfrm>
          <a:prstGeom prst="rect">
            <a:avLst/>
          </a:prstGeom>
          <a:solidFill>
            <a:srgbClr val="002060"/>
          </a:solidFill>
        </p:spPr>
        <p:txBody>
          <a:bodyPr wrap="square" rtlCol="0">
            <a:spAutoFit/>
          </a:bodyPr>
          <a:lstStyle/>
          <a:p>
            <a:pPr algn="ctr"/>
            <a:r>
              <a:rPr lang="en-US" sz="1500" b="1" i="1" dirty="0">
                <a:solidFill>
                  <a:schemeClr val="bg1"/>
                </a:solidFill>
              </a:rPr>
              <a:t>IOS Programs extend beyond the delivery of health to delivering human performance outcomes</a:t>
            </a:r>
          </a:p>
        </p:txBody>
      </p:sp>
      <p:pic>
        <p:nvPicPr>
          <p:cNvPr id="7" name="Picture 6">
            <a:extLst>
              <a:ext uri="{FF2B5EF4-FFF2-40B4-BE49-F238E27FC236}">
                <a16:creationId xmlns:a16="http://schemas.microsoft.com/office/drawing/2014/main" id="{CBC7B4E8-35BE-0B2C-6789-027CEFCAD299}"/>
              </a:ext>
            </a:extLst>
          </p:cNvPr>
          <p:cNvPicPr>
            <a:picLocks noChangeAspect="1"/>
          </p:cNvPicPr>
          <p:nvPr/>
        </p:nvPicPr>
        <p:blipFill>
          <a:blip r:embed="rId4"/>
          <a:stretch>
            <a:fillRect/>
          </a:stretch>
        </p:blipFill>
        <p:spPr>
          <a:xfrm>
            <a:off x="-92468" y="1138116"/>
            <a:ext cx="4122019" cy="4581768"/>
          </a:xfrm>
          <a:prstGeom prst="rect">
            <a:avLst/>
          </a:prstGeom>
        </p:spPr>
      </p:pic>
    </p:spTree>
    <p:extLst>
      <p:ext uri="{BB962C8B-B14F-4D97-AF65-F5344CB8AC3E}">
        <p14:creationId xmlns:p14="http://schemas.microsoft.com/office/powerpoint/2010/main" val="684659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2237E-0629-6A5A-9D1E-E595318AD6B7}"/>
              </a:ext>
            </a:extLst>
          </p:cNvPr>
          <p:cNvSpPr txBox="1">
            <a:spLocks noGrp="1"/>
          </p:cNvSpPr>
          <p:nvPr>
            <p:ph type="title"/>
          </p:nvPr>
        </p:nvSpPr>
        <p:spPr/>
        <p:txBody>
          <a:bodyPr/>
          <a:lstStyle/>
          <a:p>
            <a:pPr lvl="0"/>
            <a:r>
              <a:rPr lang="en-US" dirty="0"/>
              <a:t>Integrated Operational Support</a:t>
            </a:r>
          </a:p>
        </p:txBody>
      </p:sp>
      <p:sp>
        <p:nvSpPr>
          <p:cNvPr id="6" name="Shape 9">
            <a:extLst>
              <a:ext uri="{FF2B5EF4-FFF2-40B4-BE49-F238E27FC236}">
                <a16:creationId xmlns:a16="http://schemas.microsoft.com/office/drawing/2014/main" id="{F09801B9-34B1-D754-4A65-4DFF56E50FEB}"/>
              </a:ext>
            </a:extLst>
          </p:cNvPr>
          <p:cNvSpPr/>
          <p:nvPr/>
        </p:nvSpPr>
        <p:spPr>
          <a:xfrm flipV="1">
            <a:off x="198971" y="1742254"/>
            <a:ext cx="2433561" cy="2348117"/>
          </a:xfrm>
          <a:custGeom>
            <a:avLst/>
            <a:gdLst>
              <a:gd name="f0" fmla="val 10800000"/>
              <a:gd name="f1" fmla="val 5400000"/>
              <a:gd name="f2" fmla="val 180"/>
              <a:gd name="f3" fmla="val w"/>
              <a:gd name="f4" fmla="val h"/>
              <a:gd name="f5" fmla="val 0"/>
              <a:gd name="f6" fmla="val 3244748"/>
              <a:gd name="f7" fmla="val 3130827"/>
              <a:gd name="f8" fmla="+- 0 0 8755873"/>
              <a:gd name="f9" fmla="val 130140"/>
              <a:gd name="f10" fmla="val 1550056"/>
              <a:gd name="f11" fmla="val 1492319"/>
              <a:gd name="f12" fmla="val 1435359"/>
              <a:gd name="f13" fmla="val 10835378"/>
              <a:gd name="f14" fmla="val 2727157"/>
              <a:gd name="f15" fmla="val 2329216"/>
              <a:gd name="f16" fmla="val 2834134"/>
              <a:gd name="f17" fmla="val 2403176"/>
              <a:gd name="f18" fmla="val 2941112"/>
              <a:gd name="f19" fmla="val 2477135"/>
              <a:gd name="f20" fmla="val 2079505"/>
              <a:gd name="f21" fmla="val 8755873"/>
              <a:gd name="f22" fmla="+- 0 0 -360"/>
              <a:gd name="f23" fmla="+- 0 0 -124"/>
              <a:gd name="f24" fmla="+- 0 0 -34"/>
              <a:gd name="f25" fmla="+- 0 0 -304"/>
              <a:gd name="f26" fmla="*/ f3 1 3244748"/>
              <a:gd name="f27" fmla="*/ f4 1 3130827"/>
              <a:gd name="f28" fmla="+- f7 0 f5"/>
              <a:gd name="f29" fmla="+- f6 0 f5"/>
              <a:gd name="f30" fmla="*/ f22 f0 1"/>
              <a:gd name="f31" fmla="*/ f23 f0 1"/>
              <a:gd name="f32" fmla="*/ f24 f0 1"/>
              <a:gd name="f33" fmla="*/ f25 f0 1"/>
              <a:gd name="f34" fmla="*/ f29 1 3244748"/>
              <a:gd name="f35" fmla="*/ f28 1 3130827"/>
              <a:gd name="f36" fmla="*/ f30 1 f2"/>
              <a:gd name="f37" fmla="*/ f31 1 f2"/>
              <a:gd name="f38" fmla="*/ f32 1 f2"/>
              <a:gd name="f39" fmla="*/ f33 1 f2"/>
              <a:gd name="f40" fmla="*/ 130140 1 f34"/>
              <a:gd name="f41" fmla="*/ 1550056 1 f35"/>
              <a:gd name="f42" fmla="*/ 2941112 1 f34"/>
              <a:gd name="f43" fmla="*/ 2477135 1 f35"/>
              <a:gd name="f44" fmla="*/ 2834134 1 f34"/>
              <a:gd name="f45" fmla="*/ 2403176 1 f35"/>
              <a:gd name="f46" fmla="*/ 2727157 1 f34"/>
              <a:gd name="f47" fmla="*/ 2329216 1 f35"/>
              <a:gd name="f48" fmla="*/ 567145 1 f34"/>
              <a:gd name="f49" fmla="*/ 2677603 1 f34"/>
              <a:gd name="f50" fmla="*/ 550461 1 f35"/>
              <a:gd name="f51" fmla="*/ 2580366 1 f35"/>
              <a:gd name="f52" fmla="+- f36 0 f1"/>
              <a:gd name="f53" fmla="+- f37 0 f1"/>
              <a:gd name="f54" fmla="+- f38 0 f1"/>
              <a:gd name="f55" fmla="+- f39 0 f1"/>
              <a:gd name="f56" fmla="*/ f48 f26 1"/>
              <a:gd name="f57" fmla="*/ f49 f26 1"/>
              <a:gd name="f58" fmla="*/ f51 f27 1"/>
              <a:gd name="f59" fmla="*/ f50 f27 1"/>
              <a:gd name="f60" fmla="*/ f40 f26 1"/>
              <a:gd name="f61" fmla="*/ f41 f27 1"/>
              <a:gd name="f62" fmla="*/ f42 f26 1"/>
              <a:gd name="f63" fmla="*/ f43 f27 1"/>
              <a:gd name="f64" fmla="*/ f44 f26 1"/>
              <a:gd name="f65" fmla="*/ f45 f27 1"/>
              <a:gd name="f66" fmla="*/ f46 f26 1"/>
              <a:gd name="f67" fmla="*/ f47 f27 1"/>
            </a:gdLst>
            <a:ahLst/>
            <a:cxnLst>
              <a:cxn ang="3cd4">
                <a:pos x="hc" y="t"/>
              </a:cxn>
              <a:cxn ang="0">
                <a:pos x="r" y="vc"/>
              </a:cxn>
              <a:cxn ang="cd4">
                <a:pos x="hc" y="b"/>
              </a:cxn>
              <a:cxn ang="cd2">
                <a:pos x="l" y="vc"/>
              </a:cxn>
              <a:cxn ang="f52">
                <a:pos x="f60" y="f61"/>
              </a:cxn>
              <a:cxn ang="f53">
                <a:pos x="f62" y="f63"/>
              </a:cxn>
              <a:cxn ang="f54">
                <a:pos x="f64" y="f65"/>
              </a:cxn>
              <a:cxn ang="f55">
                <a:pos x="f66" y="f67"/>
              </a:cxn>
            </a:cxnLst>
            <a:rect l="f56" t="f59" r="f57" b="f58"/>
            <a:pathLst>
              <a:path w="3244748" h="3130827">
                <a:moveTo>
                  <a:pt x="f9" y="f10"/>
                </a:moveTo>
                <a:lnTo>
                  <a:pt x="f9" y="f10"/>
                </a:lnTo>
                <a:arcTo wR="f11" hR="f12" stAng="f13" swAng="f8"/>
                <a:lnTo>
                  <a:pt x="f14" y="f15"/>
                </a:lnTo>
                <a:lnTo>
                  <a:pt x="f16" y="f17"/>
                </a:lnTo>
                <a:lnTo>
                  <a:pt x="f18" y="f19"/>
                </a:lnTo>
                <a:lnTo>
                  <a:pt x="f16" y="f17"/>
                </a:lnTo>
                <a:arcTo wR="f11" hR="f12" stAng="f20" swAng="f21"/>
                <a:close/>
              </a:path>
            </a:pathLst>
          </a:custGeom>
          <a:solidFill>
            <a:srgbClr val="BBD3B1"/>
          </a:solidFill>
          <a:ln cap="flat">
            <a:noFill/>
            <a:prstDash val="solid"/>
          </a:ln>
        </p:spPr>
        <p:txBody>
          <a:bodyPr vert="horz" wrap="square" lIns="0" tIns="0" rIns="0" bIns="0" anchor="t" anchorCtr="0" compatLnSpc="1">
            <a:noAutofit/>
          </a:bodyPr>
          <a:lstStyle/>
          <a:p>
            <a:pPr defTabSz="685800">
              <a:defRPr sz="1800" b="0" i="0" u="none" strike="noStrike" kern="0" cap="none" spc="0" baseline="0">
                <a:solidFill>
                  <a:srgbClr val="000000"/>
                </a:solidFill>
                <a:uFillTx/>
              </a:defRPr>
            </a:pPr>
            <a:endParaRPr lang="en-US" sz="1350">
              <a:solidFill>
                <a:srgbClr val="000000"/>
              </a:solidFill>
              <a:latin typeface="Calibri"/>
            </a:endParaRPr>
          </a:p>
        </p:txBody>
      </p:sp>
      <p:pic>
        <p:nvPicPr>
          <p:cNvPr id="10" name="Content Placeholder 30">
            <a:extLst>
              <a:ext uri="{FF2B5EF4-FFF2-40B4-BE49-F238E27FC236}">
                <a16:creationId xmlns:a16="http://schemas.microsoft.com/office/drawing/2014/main" id="{DE7F3511-F2E0-3327-DCBC-308C797C2176}"/>
              </a:ext>
            </a:extLst>
          </p:cNvPr>
          <p:cNvPicPr>
            <a:picLocks noGrp="1" noChangeAspect="1"/>
          </p:cNvPicPr>
          <p:nvPr>
            <p:ph idx="1"/>
          </p:nvPr>
        </p:nvPicPr>
        <p:blipFill>
          <a:blip r:embed="rId3"/>
          <a:stretch>
            <a:fillRect/>
          </a:stretch>
        </p:blipFill>
        <p:spPr>
          <a:xfrm>
            <a:off x="-550814" y="1085088"/>
            <a:ext cx="8317118" cy="5568794"/>
          </a:xfrm>
        </p:spPr>
      </p:pic>
      <p:grpSp>
        <p:nvGrpSpPr>
          <p:cNvPr id="22" name="Group 21">
            <a:extLst>
              <a:ext uri="{FF2B5EF4-FFF2-40B4-BE49-F238E27FC236}">
                <a16:creationId xmlns:a16="http://schemas.microsoft.com/office/drawing/2014/main" id="{976F336D-7F18-4C7B-1940-BA7730B9AF4D}"/>
              </a:ext>
            </a:extLst>
          </p:cNvPr>
          <p:cNvGrpSpPr/>
          <p:nvPr/>
        </p:nvGrpSpPr>
        <p:grpSpPr>
          <a:xfrm>
            <a:off x="198971" y="1483906"/>
            <a:ext cx="6462142" cy="4532782"/>
            <a:chOff x="3465655" y="2294341"/>
            <a:chExt cx="5143612" cy="3949888"/>
          </a:xfrm>
        </p:grpSpPr>
        <p:pic>
          <p:nvPicPr>
            <p:cNvPr id="11" name="Picture 31">
              <a:extLst>
                <a:ext uri="{FF2B5EF4-FFF2-40B4-BE49-F238E27FC236}">
                  <a16:creationId xmlns:a16="http://schemas.microsoft.com/office/drawing/2014/main" id="{5A5C0E51-2C6E-CCBD-F521-A62BB61CEE7D}"/>
                </a:ext>
              </a:extLst>
            </p:cNvPr>
            <p:cNvPicPr>
              <a:picLocks noChangeAspect="1"/>
            </p:cNvPicPr>
            <p:nvPr/>
          </p:nvPicPr>
          <p:blipFill>
            <a:blip r:embed="rId4"/>
            <a:stretch>
              <a:fillRect/>
            </a:stretch>
          </p:blipFill>
          <p:spPr>
            <a:xfrm>
              <a:off x="6719532" y="5341945"/>
              <a:ext cx="1055080" cy="902284"/>
            </a:xfrm>
            <a:prstGeom prst="rect">
              <a:avLst/>
            </a:prstGeom>
            <a:noFill/>
            <a:ln cap="flat">
              <a:noFill/>
            </a:ln>
          </p:spPr>
        </p:pic>
        <p:pic>
          <p:nvPicPr>
            <p:cNvPr id="12" name="Picture 32">
              <a:extLst>
                <a:ext uri="{FF2B5EF4-FFF2-40B4-BE49-F238E27FC236}">
                  <a16:creationId xmlns:a16="http://schemas.microsoft.com/office/drawing/2014/main" id="{505483B2-FDA4-0E8E-415B-A13089BB9B87}"/>
                </a:ext>
              </a:extLst>
            </p:cNvPr>
            <p:cNvPicPr>
              <a:picLocks noChangeAspect="1"/>
            </p:cNvPicPr>
            <p:nvPr/>
          </p:nvPicPr>
          <p:blipFill>
            <a:blip r:embed="rId5"/>
            <a:stretch>
              <a:fillRect/>
            </a:stretch>
          </p:blipFill>
          <p:spPr>
            <a:xfrm>
              <a:off x="4374417" y="5321185"/>
              <a:ext cx="894310" cy="716313"/>
            </a:xfrm>
            <a:prstGeom prst="rect">
              <a:avLst/>
            </a:prstGeom>
            <a:noFill/>
            <a:ln cap="flat">
              <a:noFill/>
            </a:ln>
          </p:spPr>
        </p:pic>
        <p:sp>
          <p:nvSpPr>
            <p:cNvPr id="13" name="TextBox 33">
              <a:extLst>
                <a:ext uri="{FF2B5EF4-FFF2-40B4-BE49-F238E27FC236}">
                  <a16:creationId xmlns:a16="http://schemas.microsoft.com/office/drawing/2014/main" id="{3A8E775A-BC3B-BE62-ECD2-C3DB51958C6A}"/>
                </a:ext>
              </a:extLst>
            </p:cNvPr>
            <p:cNvSpPr txBox="1"/>
            <p:nvPr/>
          </p:nvSpPr>
          <p:spPr>
            <a:xfrm>
              <a:off x="4366745" y="5854033"/>
              <a:ext cx="901982" cy="161916"/>
            </a:xfrm>
            <a:prstGeom prst="rect">
              <a:avLst/>
            </a:prstGeom>
            <a:solidFill>
              <a:srgbClr val="1F4E79"/>
            </a:solidFill>
            <a:ln cap="flat">
              <a:noFill/>
            </a:ln>
          </p:spPr>
          <p:txBody>
            <a:bodyPr vert="horz" wrap="square" lIns="68580" tIns="34290" rIns="68580" bIns="34290" anchor="t" anchorCtr="1" compatLnSpc="1">
              <a:spAutoFit/>
            </a:bodyPr>
            <a:lstStyle/>
            <a:p>
              <a:pPr algn="ctr" defTabSz="685800">
                <a:defRPr sz="1800" b="0" i="0" u="none" strike="noStrike" kern="0" cap="none" spc="0" baseline="0">
                  <a:solidFill>
                    <a:srgbClr val="000000"/>
                  </a:solidFill>
                  <a:uFillTx/>
                </a:defRPr>
              </a:pPr>
              <a:r>
                <a:rPr lang="en-US" sz="525" dirty="0">
                  <a:solidFill>
                    <a:srgbClr val="FFFFFF"/>
                  </a:solidFill>
                  <a:latin typeface="Calibri"/>
                </a:rPr>
                <a:t>Operational Support Team</a:t>
              </a:r>
            </a:p>
          </p:txBody>
        </p:sp>
        <p:pic>
          <p:nvPicPr>
            <p:cNvPr id="14" name="Picture 34">
              <a:extLst>
                <a:ext uri="{FF2B5EF4-FFF2-40B4-BE49-F238E27FC236}">
                  <a16:creationId xmlns:a16="http://schemas.microsoft.com/office/drawing/2014/main" id="{5BD3F792-15EC-DD71-FE0C-7BD4BFCDD227}"/>
                </a:ext>
              </a:extLst>
            </p:cNvPr>
            <p:cNvPicPr>
              <a:picLocks noChangeAspect="1"/>
            </p:cNvPicPr>
            <p:nvPr/>
          </p:nvPicPr>
          <p:blipFill>
            <a:blip r:embed="rId6"/>
            <a:stretch>
              <a:fillRect/>
            </a:stretch>
          </p:blipFill>
          <p:spPr>
            <a:xfrm>
              <a:off x="3465655" y="3051649"/>
              <a:ext cx="1328824" cy="651379"/>
            </a:xfrm>
            <a:prstGeom prst="rect">
              <a:avLst/>
            </a:prstGeom>
            <a:noFill/>
            <a:ln cap="flat">
              <a:noFill/>
            </a:ln>
          </p:spPr>
        </p:pic>
        <p:pic>
          <p:nvPicPr>
            <p:cNvPr id="15" name="Picture 35">
              <a:extLst>
                <a:ext uri="{FF2B5EF4-FFF2-40B4-BE49-F238E27FC236}">
                  <a16:creationId xmlns:a16="http://schemas.microsoft.com/office/drawing/2014/main" id="{1E3DA03B-26FC-DEEC-B106-4501B7C9732A}"/>
                </a:ext>
              </a:extLst>
            </p:cNvPr>
            <p:cNvPicPr>
              <a:picLocks noChangeAspect="1"/>
            </p:cNvPicPr>
            <p:nvPr/>
          </p:nvPicPr>
          <p:blipFill>
            <a:blip r:embed="rId7"/>
            <a:stretch>
              <a:fillRect/>
            </a:stretch>
          </p:blipFill>
          <p:spPr>
            <a:xfrm>
              <a:off x="3609245" y="3929241"/>
              <a:ext cx="931271" cy="931271"/>
            </a:xfrm>
            <a:prstGeom prst="rect">
              <a:avLst/>
            </a:prstGeom>
            <a:noFill/>
            <a:ln cap="flat">
              <a:noFill/>
            </a:ln>
          </p:spPr>
        </p:pic>
        <p:pic>
          <p:nvPicPr>
            <p:cNvPr id="18" name="Picture 38">
              <a:extLst>
                <a:ext uri="{FF2B5EF4-FFF2-40B4-BE49-F238E27FC236}">
                  <a16:creationId xmlns:a16="http://schemas.microsoft.com/office/drawing/2014/main" id="{15D007EA-2750-143C-55AD-AE5567F871FC}"/>
                </a:ext>
              </a:extLst>
            </p:cNvPr>
            <p:cNvPicPr>
              <a:picLocks noChangeAspect="1"/>
            </p:cNvPicPr>
            <p:nvPr/>
          </p:nvPicPr>
          <p:blipFill>
            <a:blip r:embed="rId8"/>
            <a:stretch>
              <a:fillRect/>
            </a:stretch>
          </p:blipFill>
          <p:spPr>
            <a:xfrm>
              <a:off x="6694560" y="2806941"/>
              <a:ext cx="961391" cy="686706"/>
            </a:xfrm>
            <a:prstGeom prst="rect">
              <a:avLst/>
            </a:prstGeom>
            <a:noFill/>
            <a:ln cap="flat">
              <a:noFill/>
            </a:ln>
          </p:spPr>
        </p:pic>
        <p:pic>
          <p:nvPicPr>
            <p:cNvPr id="19" name="Picture 39">
              <a:extLst>
                <a:ext uri="{FF2B5EF4-FFF2-40B4-BE49-F238E27FC236}">
                  <a16:creationId xmlns:a16="http://schemas.microsoft.com/office/drawing/2014/main" id="{0DFA096C-EDFE-81E7-91B2-ABB9384B2AE8}"/>
                </a:ext>
              </a:extLst>
            </p:cNvPr>
            <p:cNvPicPr>
              <a:picLocks noChangeAspect="1"/>
            </p:cNvPicPr>
            <p:nvPr/>
          </p:nvPicPr>
          <p:blipFill>
            <a:blip r:embed="rId9"/>
            <a:stretch>
              <a:fillRect/>
            </a:stretch>
          </p:blipFill>
          <p:spPr>
            <a:xfrm>
              <a:off x="7059070" y="4111080"/>
              <a:ext cx="1193763" cy="667107"/>
            </a:xfrm>
            <a:prstGeom prst="rect">
              <a:avLst/>
            </a:prstGeom>
            <a:noFill/>
            <a:ln cap="flat">
              <a:noFill/>
            </a:ln>
          </p:spPr>
        </p:pic>
        <p:pic>
          <p:nvPicPr>
            <p:cNvPr id="20" name="Picture 40">
              <a:extLst>
                <a:ext uri="{FF2B5EF4-FFF2-40B4-BE49-F238E27FC236}">
                  <a16:creationId xmlns:a16="http://schemas.microsoft.com/office/drawing/2014/main" id="{582A67B8-FF7C-22ED-B6C2-954699CA31A6}"/>
                </a:ext>
              </a:extLst>
            </p:cNvPr>
            <p:cNvPicPr>
              <a:picLocks noChangeAspect="1"/>
            </p:cNvPicPr>
            <p:nvPr/>
          </p:nvPicPr>
          <p:blipFill>
            <a:blip r:embed="rId10"/>
            <a:stretch>
              <a:fillRect/>
            </a:stretch>
          </p:blipFill>
          <p:spPr>
            <a:xfrm>
              <a:off x="6328798" y="2294341"/>
              <a:ext cx="712971" cy="681976"/>
            </a:xfrm>
            <a:prstGeom prst="rect">
              <a:avLst/>
            </a:prstGeom>
            <a:noFill/>
            <a:ln cap="flat">
              <a:noFill/>
            </a:ln>
          </p:spPr>
        </p:pic>
        <p:pic>
          <p:nvPicPr>
            <p:cNvPr id="21" name="Picture 41">
              <a:extLst>
                <a:ext uri="{FF2B5EF4-FFF2-40B4-BE49-F238E27FC236}">
                  <a16:creationId xmlns:a16="http://schemas.microsoft.com/office/drawing/2014/main" id="{A7D72CC8-D87C-BF12-E086-9239B90A06BB}"/>
                </a:ext>
              </a:extLst>
            </p:cNvPr>
            <p:cNvPicPr>
              <a:picLocks noChangeAspect="1"/>
            </p:cNvPicPr>
            <p:nvPr/>
          </p:nvPicPr>
          <p:blipFill>
            <a:blip r:embed="rId11"/>
            <a:stretch>
              <a:fillRect/>
            </a:stretch>
          </p:blipFill>
          <p:spPr>
            <a:xfrm>
              <a:off x="7584430" y="3217089"/>
              <a:ext cx="1024837" cy="667108"/>
            </a:xfrm>
            <a:prstGeom prst="rect">
              <a:avLst/>
            </a:prstGeom>
            <a:noFill/>
            <a:ln cap="flat">
              <a:noFill/>
            </a:ln>
          </p:spPr>
        </p:pic>
        <p:pic>
          <p:nvPicPr>
            <p:cNvPr id="9" name="Picture 8">
              <a:extLst>
                <a:ext uri="{FF2B5EF4-FFF2-40B4-BE49-F238E27FC236}">
                  <a16:creationId xmlns:a16="http://schemas.microsoft.com/office/drawing/2014/main" id="{CBAFEFEC-2369-FE41-80D5-2D8CDFCCC568}"/>
                </a:ext>
              </a:extLst>
            </p:cNvPr>
            <p:cNvPicPr>
              <a:picLocks noChangeAspect="1"/>
            </p:cNvPicPr>
            <p:nvPr/>
          </p:nvPicPr>
          <p:blipFill>
            <a:blip r:embed="rId12"/>
            <a:stretch>
              <a:fillRect/>
            </a:stretch>
          </p:blipFill>
          <p:spPr>
            <a:xfrm>
              <a:off x="4448059" y="2313145"/>
              <a:ext cx="1364449" cy="907979"/>
            </a:xfrm>
            <a:prstGeom prst="rect">
              <a:avLst/>
            </a:prstGeom>
          </p:spPr>
        </p:pic>
      </p:grpSp>
      <p:sp>
        <p:nvSpPr>
          <p:cNvPr id="3" name="TextBox 2">
            <a:extLst>
              <a:ext uri="{FF2B5EF4-FFF2-40B4-BE49-F238E27FC236}">
                <a16:creationId xmlns:a16="http://schemas.microsoft.com/office/drawing/2014/main" id="{0F7B3212-A195-B8A8-0A18-C9BCB725D52D}"/>
              </a:ext>
            </a:extLst>
          </p:cNvPr>
          <p:cNvSpPr txBox="1"/>
          <p:nvPr/>
        </p:nvSpPr>
        <p:spPr>
          <a:xfrm>
            <a:off x="5864380" y="4429170"/>
            <a:ext cx="3125950" cy="1754326"/>
          </a:xfrm>
          <a:prstGeom prst="rect">
            <a:avLst/>
          </a:prstGeom>
          <a:solidFill>
            <a:schemeClr val="accent3">
              <a:lumMod val="85000"/>
            </a:schemeClr>
          </a:solidFill>
          <a:ln>
            <a:solidFill>
              <a:schemeClr val="tx2"/>
            </a:solidFill>
          </a:ln>
        </p:spPr>
        <p:txBody>
          <a:bodyPr wrap="square" rtlCol="0">
            <a:spAutoFit/>
          </a:bodyPr>
          <a:lstStyle/>
          <a:p>
            <a:pPr marL="214313" indent="-214313">
              <a:buFont typeface="Arial" panose="020B0604020202020204" pitchFamily="34" charset="0"/>
              <a:buChar char="•"/>
            </a:pPr>
            <a:r>
              <a:rPr lang="en-US" dirty="0"/>
              <a:t>27 known programs</a:t>
            </a:r>
          </a:p>
          <a:p>
            <a:pPr marL="214313" indent="-214313">
              <a:buFont typeface="Arial" panose="020B0604020202020204" pitchFamily="34" charset="0"/>
              <a:buChar char="•"/>
            </a:pPr>
            <a:endParaRPr lang="en-US" dirty="0"/>
          </a:p>
          <a:p>
            <a:pPr marL="214313" indent="-214313">
              <a:buFont typeface="Arial" panose="020B0604020202020204" pitchFamily="34" charset="0"/>
              <a:buChar char="•"/>
            </a:pPr>
            <a:r>
              <a:rPr lang="en-US" dirty="0"/>
              <a:t>1800 medical personnel (AD, Civ, Ctr)</a:t>
            </a:r>
          </a:p>
          <a:p>
            <a:pPr marL="214313" indent="-214313">
              <a:buFont typeface="Arial" panose="020B0604020202020204" pitchFamily="34" charset="0"/>
              <a:buChar char="•"/>
            </a:pPr>
            <a:endParaRPr lang="en-US" dirty="0"/>
          </a:p>
          <a:p>
            <a:pPr marL="214313" indent="-214313">
              <a:buFont typeface="Arial" panose="020B0604020202020204" pitchFamily="34" charset="0"/>
              <a:buChar char="•"/>
            </a:pPr>
            <a:r>
              <a:rPr lang="en-US" dirty="0"/>
              <a:t>11 different medical assets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Operational Support Team (OST)</a:t>
            </a:r>
          </a:p>
        </p:txBody>
      </p:sp>
      <p:sp>
        <p:nvSpPr>
          <p:cNvPr id="3" name="Content Placeholder 2"/>
          <p:cNvSpPr>
            <a:spLocks noGrp="1"/>
          </p:cNvSpPr>
          <p:nvPr>
            <p:ph idx="1"/>
          </p:nvPr>
        </p:nvSpPr>
        <p:spPr>
          <a:xfrm>
            <a:off x="333065" y="1508760"/>
            <a:ext cx="8477870" cy="3675888"/>
          </a:xfrm>
        </p:spPr>
        <p:txBody>
          <a:bodyPr>
            <a:normAutofit fontScale="25000" lnSpcReduction="20000"/>
          </a:bodyPr>
          <a:lstStyle/>
          <a:p>
            <a:pPr>
              <a:lnSpc>
                <a:spcPct val="120000"/>
              </a:lnSpc>
            </a:pPr>
            <a:r>
              <a:rPr lang="en-US" sz="6400" dirty="0"/>
              <a:t>SG sponsored OST’s were designed to be a standardized, data-driven solution serving every unit on 73 DAF </a:t>
            </a:r>
            <a:r>
              <a:rPr lang="en-US" sz="6400" u="sng" dirty="0"/>
              <a:t>installations</a:t>
            </a:r>
            <a:endParaRPr lang="en-US" sz="6400" dirty="0"/>
          </a:p>
          <a:p>
            <a:pPr>
              <a:lnSpc>
                <a:spcPct val="120000"/>
              </a:lnSpc>
            </a:pPr>
            <a:r>
              <a:rPr lang="en-US" sz="6400" dirty="0"/>
              <a:t>Standard team composition: </a:t>
            </a:r>
          </a:p>
          <a:p>
            <a:pPr lvl="1">
              <a:lnSpc>
                <a:spcPct val="120000"/>
              </a:lnSpc>
            </a:pPr>
            <a:r>
              <a:rPr lang="en-US" sz="6400" dirty="0"/>
              <a:t>Driven by MTF visits (&gt;50% attributed to musculoskeletal &amp;/or mental health diagnoses)</a:t>
            </a:r>
          </a:p>
          <a:p>
            <a:pPr lvl="1">
              <a:lnSpc>
                <a:spcPct val="120000"/>
              </a:lnSpc>
            </a:pPr>
            <a:r>
              <a:rPr lang="en-US" sz="6400" dirty="0"/>
              <a:t>Psychologist, Licensed Clinical Social Worker, Physical Therapist, Team Specialist, Strength &amp; Conditioning Specialist</a:t>
            </a:r>
          </a:p>
          <a:p>
            <a:pPr>
              <a:lnSpc>
                <a:spcPct val="120000"/>
              </a:lnSpc>
            </a:pPr>
            <a:r>
              <a:rPr lang="en-US" sz="6400" dirty="0"/>
              <a:t>Conduct time-limited (3-8 month) integration into highest-risk units across the installation</a:t>
            </a:r>
          </a:p>
          <a:p>
            <a:pPr>
              <a:lnSpc>
                <a:spcPct val="120000"/>
              </a:lnSpc>
            </a:pPr>
            <a:r>
              <a:rPr lang="en-US" sz="6400" dirty="0"/>
              <a:t>Provide short-term musculoskeletal (MSK) care and low-acuity mental health (MH) care to unit members</a:t>
            </a:r>
          </a:p>
          <a:p>
            <a:pPr>
              <a:lnSpc>
                <a:spcPct val="120000"/>
              </a:lnSpc>
            </a:pPr>
            <a:r>
              <a:rPr lang="en-US" sz="6400" dirty="0"/>
              <a:t>With unit leadership, builds an evidence-based Unit Action Plan (UAP) to target identified trends/stressors, implements UAP, collects outcome data, and provides regular updates/out brief to command </a:t>
            </a:r>
          </a:p>
          <a:p>
            <a:endParaRPr lang="en-US" dirty="0"/>
          </a:p>
        </p:txBody>
      </p:sp>
    </p:spTree>
    <p:extLst>
      <p:ext uri="{BB962C8B-B14F-4D97-AF65-F5344CB8AC3E}">
        <p14:creationId xmlns:p14="http://schemas.microsoft.com/office/powerpoint/2010/main" val="2476231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98130-7665-38C8-5F41-7DD62292209E}"/>
              </a:ext>
            </a:extLst>
          </p:cNvPr>
          <p:cNvSpPr>
            <a:spLocks noGrp="1"/>
          </p:cNvSpPr>
          <p:nvPr>
            <p:ph type="title"/>
          </p:nvPr>
        </p:nvSpPr>
        <p:spPr/>
        <p:txBody>
          <a:bodyPr/>
          <a:lstStyle/>
          <a:p>
            <a:r>
              <a:rPr lang="en-US" dirty="0"/>
              <a:t>OST Impact</a:t>
            </a:r>
            <a:br>
              <a:rPr lang="en-US" dirty="0"/>
            </a:br>
            <a:r>
              <a:rPr lang="en-US" dirty="0">
                <a:latin typeface="Arial" panose="020B0604020202020204" pitchFamily="34" charset="0"/>
                <a:cs typeface="Arial" panose="020B0604020202020204" pitchFamily="34" charset="0"/>
              </a:rPr>
              <a:t>(63 Units, 16,084 Personnel)</a:t>
            </a:r>
            <a:endParaRPr lang="en-US" dirty="0"/>
          </a:p>
        </p:txBody>
      </p:sp>
      <p:pic>
        <p:nvPicPr>
          <p:cNvPr id="6" name="Picture 5">
            <a:extLst>
              <a:ext uri="{FF2B5EF4-FFF2-40B4-BE49-F238E27FC236}">
                <a16:creationId xmlns:a16="http://schemas.microsoft.com/office/drawing/2014/main" id="{5077FE7C-1C85-48EE-88C6-5BD630C6567B}"/>
              </a:ext>
            </a:extLst>
          </p:cNvPr>
          <p:cNvPicPr>
            <a:picLocks noChangeAspect="1"/>
          </p:cNvPicPr>
          <p:nvPr/>
        </p:nvPicPr>
        <p:blipFill>
          <a:blip r:embed="rId2"/>
          <a:stretch>
            <a:fillRect/>
          </a:stretch>
        </p:blipFill>
        <p:spPr>
          <a:xfrm>
            <a:off x="153265" y="1363594"/>
            <a:ext cx="4242224" cy="2534544"/>
          </a:xfrm>
          <a:prstGeom prst="rect">
            <a:avLst/>
          </a:prstGeom>
          <a:ln>
            <a:solidFill>
              <a:schemeClr val="tx1"/>
            </a:solidFill>
          </a:ln>
        </p:spPr>
      </p:pic>
      <p:sp>
        <p:nvSpPr>
          <p:cNvPr id="7" name="TextBox 6">
            <a:extLst>
              <a:ext uri="{FF2B5EF4-FFF2-40B4-BE49-F238E27FC236}">
                <a16:creationId xmlns:a16="http://schemas.microsoft.com/office/drawing/2014/main" id="{87813DE4-32A4-EE2C-DDE6-09EFF925D6A0}"/>
              </a:ext>
            </a:extLst>
          </p:cNvPr>
          <p:cNvSpPr txBox="1"/>
          <p:nvPr/>
        </p:nvSpPr>
        <p:spPr>
          <a:xfrm>
            <a:off x="993237" y="2862395"/>
            <a:ext cx="2780735" cy="784830"/>
          </a:xfrm>
          <a:prstGeom prst="rect">
            <a:avLst/>
          </a:prstGeom>
          <a:solidFill>
            <a:srgbClr val="0D4D8C"/>
          </a:solidFill>
        </p:spPr>
        <p:txBody>
          <a:bodyPr wrap="square" rtlCol="0">
            <a:spAutoFit/>
          </a:bodyPr>
          <a:lstStyle/>
          <a:p>
            <a:r>
              <a:rPr lang="en-US" sz="1500" b="1" dirty="0">
                <a:solidFill>
                  <a:schemeClr val="bg1"/>
                </a:solidFill>
              </a:rPr>
              <a:t>20% decrease MSK profiles</a:t>
            </a:r>
          </a:p>
          <a:p>
            <a:r>
              <a:rPr lang="en-US" sz="1500" b="1" dirty="0">
                <a:solidFill>
                  <a:schemeClr val="bg1"/>
                </a:solidFill>
              </a:rPr>
              <a:t>11% increase MH profiles</a:t>
            </a:r>
          </a:p>
          <a:p>
            <a:pPr algn="ctr"/>
            <a:r>
              <a:rPr lang="en-US" sz="1500" b="1" dirty="0">
                <a:solidFill>
                  <a:schemeClr val="bg1"/>
                </a:solidFill>
              </a:rPr>
              <a:t>ROI: $14.4M saved</a:t>
            </a:r>
          </a:p>
        </p:txBody>
      </p:sp>
      <p:pic>
        <p:nvPicPr>
          <p:cNvPr id="5" name="Picture 4">
            <a:extLst>
              <a:ext uri="{FF2B5EF4-FFF2-40B4-BE49-F238E27FC236}">
                <a16:creationId xmlns:a16="http://schemas.microsoft.com/office/drawing/2014/main" id="{977A4C54-6EF0-EF0C-6E82-C7E0EAB01B0A}"/>
              </a:ext>
            </a:extLst>
          </p:cNvPr>
          <p:cNvPicPr>
            <a:picLocks noChangeAspect="1"/>
          </p:cNvPicPr>
          <p:nvPr/>
        </p:nvPicPr>
        <p:blipFill>
          <a:blip r:embed="rId3"/>
          <a:stretch>
            <a:fillRect/>
          </a:stretch>
        </p:blipFill>
        <p:spPr>
          <a:xfrm>
            <a:off x="163435" y="3898138"/>
            <a:ext cx="4232053" cy="2553673"/>
          </a:xfrm>
          <a:prstGeom prst="rect">
            <a:avLst/>
          </a:prstGeom>
          <a:ln>
            <a:solidFill>
              <a:schemeClr val="tx1"/>
            </a:solidFill>
          </a:ln>
        </p:spPr>
      </p:pic>
      <p:sp>
        <p:nvSpPr>
          <p:cNvPr id="8" name="TextBox 7">
            <a:extLst>
              <a:ext uri="{FF2B5EF4-FFF2-40B4-BE49-F238E27FC236}">
                <a16:creationId xmlns:a16="http://schemas.microsoft.com/office/drawing/2014/main" id="{6DF0108A-AB07-3F46-90F2-8CABD7728921}"/>
              </a:ext>
            </a:extLst>
          </p:cNvPr>
          <p:cNvSpPr txBox="1"/>
          <p:nvPr/>
        </p:nvSpPr>
        <p:spPr>
          <a:xfrm>
            <a:off x="1170179" y="5494406"/>
            <a:ext cx="2294554" cy="553998"/>
          </a:xfrm>
          <a:prstGeom prst="rect">
            <a:avLst/>
          </a:prstGeom>
          <a:solidFill>
            <a:srgbClr val="0D4D8C"/>
          </a:solidFill>
        </p:spPr>
        <p:txBody>
          <a:bodyPr wrap="square" rtlCol="0">
            <a:spAutoFit/>
          </a:bodyPr>
          <a:lstStyle/>
          <a:p>
            <a:r>
              <a:rPr lang="en-US" sz="1500" b="1" dirty="0">
                <a:solidFill>
                  <a:schemeClr val="bg1"/>
                </a:solidFill>
              </a:rPr>
              <a:t>5% decrease MSK visit </a:t>
            </a:r>
          </a:p>
          <a:p>
            <a:r>
              <a:rPr lang="en-US" sz="1500" b="1" dirty="0">
                <a:solidFill>
                  <a:schemeClr val="bg1"/>
                </a:solidFill>
              </a:rPr>
              <a:t>4% decrease MH visit </a:t>
            </a:r>
          </a:p>
        </p:txBody>
      </p:sp>
      <p:pic>
        <p:nvPicPr>
          <p:cNvPr id="19" name="Picture 18">
            <a:extLst>
              <a:ext uri="{FF2B5EF4-FFF2-40B4-BE49-F238E27FC236}">
                <a16:creationId xmlns:a16="http://schemas.microsoft.com/office/drawing/2014/main" id="{F5E26A71-ECD6-B283-A1E1-6273AB973F0D}"/>
              </a:ext>
            </a:extLst>
          </p:cNvPr>
          <p:cNvPicPr>
            <a:picLocks noChangeAspect="1"/>
          </p:cNvPicPr>
          <p:nvPr/>
        </p:nvPicPr>
        <p:blipFill>
          <a:blip r:embed="rId4"/>
          <a:stretch>
            <a:fillRect/>
          </a:stretch>
        </p:blipFill>
        <p:spPr>
          <a:xfrm>
            <a:off x="4508482" y="2053663"/>
            <a:ext cx="4298968" cy="2961888"/>
          </a:xfrm>
          <a:prstGeom prst="rect">
            <a:avLst/>
          </a:prstGeom>
        </p:spPr>
      </p:pic>
      <p:pic>
        <p:nvPicPr>
          <p:cNvPr id="21" name="Picture 20">
            <a:extLst>
              <a:ext uri="{FF2B5EF4-FFF2-40B4-BE49-F238E27FC236}">
                <a16:creationId xmlns:a16="http://schemas.microsoft.com/office/drawing/2014/main" id="{4121C9C2-D70C-2D49-0B5B-655199F6858A}"/>
              </a:ext>
            </a:extLst>
          </p:cNvPr>
          <p:cNvPicPr>
            <a:picLocks noChangeAspect="1"/>
          </p:cNvPicPr>
          <p:nvPr/>
        </p:nvPicPr>
        <p:blipFill>
          <a:blip r:embed="rId5"/>
          <a:stretch>
            <a:fillRect/>
          </a:stretch>
        </p:blipFill>
        <p:spPr>
          <a:xfrm>
            <a:off x="4572000" y="5015551"/>
            <a:ext cx="1615386" cy="888403"/>
          </a:xfrm>
          <a:prstGeom prst="rect">
            <a:avLst/>
          </a:prstGeom>
          <a:solidFill>
            <a:schemeClr val="accent1"/>
          </a:solidFill>
          <a:ln w="31750">
            <a:solidFill>
              <a:srgbClr val="FF0000"/>
            </a:solidFill>
          </a:ln>
        </p:spPr>
      </p:pic>
      <p:pic>
        <p:nvPicPr>
          <p:cNvPr id="23" name="Picture 22">
            <a:extLst>
              <a:ext uri="{FF2B5EF4-FFF2-40B4-BE49-F238E27FC236}">
                <a16:creationId xmlns:a16="http://schemas.microsoft.com/office/drawing/2014/main" id="{9303A135-D2C2-6802-55DF-AC7CC09C8EED}"/>
              </a:ext>
            </a:extLst>
          </p:cNvPr>
          <p:cNvPicPr>
            <a:picLocks noChangeAspect="1"/>
          </p:cNvPicPr>
          <p:nvPr/>
        </p:nvPicPr>
        <p:blipFill>
          <a:blip r:embed="rId6"/>
          <a:stretch>
            <a:fillRect/>
          </a:stretch>
        </p:blipFill>
        <p:spPr>
          <a:xfrm>
            <a:off x="7202393" y="5015550"/>
            <a:ext cx="1542855" cy="888403"/>
          </a:xfrm>
          <a:prstGeom prst="rect">
            <a:avLst/>
          </a:prstGeom>
          <a:ln w="31750">
            <a:solidFill>
              <a:srgbClr val="FF0000"/>
            </a:solidFill>
          </a:ln>
        </p:spPr>
      </p:pic>
    </p:spTree>
    <p:extLst>
      <p:ext uri="{BB962C8B-B14F-4D97-AF65-F5344CB8AC3E}">
        <p14:creationId xmlns:p14="http://schemas.microsoft.com/office/powerpoint/2010/main" val="3942041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6031A-4A3B-463B-F8CB-A938CC7DFA4A}"/>
              </a:ext>
            </a:extLst>
          </p:cNvPr>
          <p:cNvSpPr>
            <a:spLocks noGrp="1"/>
          </p:cNvSpPr>
          <p:nvPr>
            <p:ph type="title"/>
          </p:nvPr>
        </p:nvSpPr>
        <p:spPr/>
        <p:txBody>
          <a:bodyPr/>
          <a:lstStyle/>
          <a:p>
            <a:r>
              <a:rPr lang="en-US" dirty="0"/>
              <a:t>OST Operational Effectiveness</a:t>
            </a:r>
          </a:p>
        </p:txBody>
      </p:sp>
      <p:sp>
        <p:nvSpPr>
          <p:cNvPr id="3" name="Content Placeholder 2">
            <a:extLst>
              <a:ext uri="{FF2B5EF4-FFF2-40B4-BE49-F238E27FC236}">
                <a16:creationId xmlns:a16="http://schemas.microsoft.com/office/drawing/2014/main" id="{1027CF85-C17A-51E9-5358-9237FF9BACA4}"/>
              </a:ext>
            </a:extLst>
          </p:cNvPr>
          <p:cNvSpPr>
            <a:spLocks noGrp="1"/>
          </p:cNvSpPr>
          <p:nvPr>
            <p:ph idx="1"/>
          </p:nvPr>
        </p:nvSpPr>
        <p:spPr/>
        <p:txBody>
          <a:bodyPr>
            <a:normAutofit/>
          </a:bodyPr>
          <a:lstStyle/>
          <a:p>
            <a:r>
              <a:rPr lang="en-US" u="sng" dirty="0"/>
              <a:t>Security Forces Squadron Arming Use of Force Status (Whiteman AFB)</a:t>
            </a:r>
          </a:p>
          <a:p>
            <a:pPr lvl="1"/>
            <a:r>
              <a:rPr lang="en-US" dirty="0"/>
              <a:t>Identified by Squadron Commander as key performance metric</a:t>
            </a:r>
          </a:p>
          <a:p>
            <a:pPr lvl="1"/>
            <a:r>
              <a:rPr lang="en-US" dirty="0"/>
              <a:t>41% (41/100) decrease in personnel on “Do Not Arm” status </a:t>
            </a:r>
          </a:p>
          <a:p>
            <a:pPr lvl="2"/>
            <a:r>
              <a:rPr lang="en-US" dirty="0"/>
              <a:t>41 FTEs Returned To Duty ($9.1M cost savings)</a:t>
            </a:r>
          </a:p>
          <a:p>
            <a:pPr marL="0" indent="0">
              <a:buNone/>
            </a:pPr>
            <a:endParaRPr lang="en-US" u="sng" dirty="0"/>
          </a:p>
          <a:p>
            <a:pPr marL="0" indent="0">
              <a:buNone/>
            </a:pPr>
            <a:endParaRPr lang="en-US" u="sng" dirty="0"/>
          </a:p>
          <a:p>
            <a:r>
              <a:rPr lang="en-US" u="sng" dirty="0"/>
              <a:t>Improved Maintenance Squadron Quality Assurance Inspection Outcomes</a:t>
            </a:r>
            <a:endParaRPr lang="en-US" dirty="0"/>
          </a:p>
          <a:p>
            <a:pPr lvl="1"/>
            <a:r>
              <a:rPr lang="en-US" dirty="0"/>
              <a:t>In pilot study, preliminary results indicated improved pass rates in QA inspections </a:t>
            </a:r>
          </a:p>
          <a:p>
            <a:pPr lvl="1"/>
            <a:r>
              <a:rPr lang="en-US" dirty="0"/>
              <a:t>Expanded study currently on-going</a:t>
            </a:r>
          </a:p>
          <a:p>
            <a:endParaRPr lang="en-US" dirty="0"/>
          </a:p>
          <a:p>
            <a:endParaRPr lang="en-US" u="sng" dirty="0"/>
          </a:p>
          <a:p>
            <a:r>
              <a:rPr lang="en-US" u="sng" dirty="0"/>
              <a:t>Highly Effective on Unit Readiness (Sheppard AFB</a:t>
            </a:r>
            <a:r>
              <a:rPr lang="en-US" dirty="0"/>
              <a:t>)</a:t>
            </a:r>
          </a:p>
          <a:p>
            <a:pPr lvl="1"/>
            <a:r>
              <a:rPr lang="en-US" dirty="0"/>
              <a:t>On a recent Vertical Inspection, the IG noted several Mental Health initiatives bolstered mental health and resilience, </a:t>
            </a:r>
          </a:p>
          <a:p>
            <a:endParaRPr lang="en-US" dirty="0"/>
          </a:p>
        </p:txBody>
      </p:sp>
      <p:sp>
        <p:nvSpPr>
          <p:cNvPr id="4" name="Slide Number Placeholder 3">
            <a:extLst>
              <a:ext uri="{FF2B5EF4-FFF2-40B4-BE49-F238E27FC236}">
                <a16:creationId xmlns:a16="http://schemas.microsoft.com/office/drawing/2014/main" id="{BEA96F3D-AFA0-9B83-4418-BEC7BAB75882}"/>
              </a:ext>
            </a:extLst>
          </p:cNvPr>
          <p:cNvSpPr>
            <a:spLocks noGrp="1"/>
          </p:cNvSpPr>
          <p:nvPr>
            <p:ph type="sldNum" sz="quarter" idx="11"/>
          </p:nvPr>
        </p:nvSpPr>
        <p:spPr/>
        <p:txBody>
          <a:bodyPr/>
          <a:lstStyle/>
          <a:p>
            <a:pPr>
              <a:defRPr/>
            </a:pPr>
            <a:fld id="{47256DB1-98A0-4C5B-B461-C003FBFE3B06}" type="slidenum">
              <a:rPr lang="en-US" altLang="en-US" smtClean="0"/>
              <a:pPr>
                <a:defRPr/>
              </a:pPr>
              <a:t>27</a:t>
            </a:fld>
            <a:endParaRPr lang="en-US" altLang="en-US" dirty="0">
              <a:solidFill>
                <a:schemeClr val="bg2"/>
              </a:solidFill>
            </a:endParaRPr>
          </a:p>
        </p:txBody>
      </p:sp>
      <p:sp>
        <p:nvSpPr>
          <p:cNvPr id="5" name="Rectangle 4">
            <a:extLst>
              <a:ext uri="{FF2B5EF4-FFF2-40B4-BE49-F238E27FC236}">
                <a16:creationId xmlns:a16="http://schemas.microsoft.com/office/drawing/2014/main" id="{26A8E19C-59B1-3796-5E32-39D05AA1F350}"/>
              </a:ext>
            </a:extLst>
          </p:cNvPr>
          <p:cNvSpPr/>
          <p:nvPr/>
        </p:nvSpPr>
        <p:spPr bwMode="auto">
          <a:xfrm>
            <a:off x="350874" y="2711303"/>
            <a:ext cx="8006316" cy="361507"/>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500" b="1" dirty="0"/>
              <a:t>      Enabled SFS/CC to transition from 12 to 8-hour shifts for 500+ member squadron</a:t>
            </a:r>
          </a:p>
        </p:txBody>
      </p:sp>
      <p:sp>
        <p:nvSpPr>
          <p:cNvPr id="6" name="Rectangle 5">
            <a:extLst>
              <a:ext uri="{FF2B5EF4-FFF2-40B4-BE49-F238E27FC236}">
                <a16:creationId xmlns:a16="http://schemas.microsoft.com/office/drawing/2014/main" id="{0B571980-B872-4BDB-D2C2-11B080B93CB2}"/>
              </a:ext>
            </a:extLst>
          </p:cNvPr>
          <p:cNvSpPr/>
          <p:nvPr/>
        </p:nvSpPr>
        <p:spPr bwMode="auto">
          <a:xfrm>
            <a:off x="350874" y="4279163"/>
            <a:ext cx="8006316" cy="361507"/>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1"/>
            <a:r>
              <a:rPr lang="en-US" sz="1500" b="1" dirty="0"/>
              <a:t>22% decrease in inspection failures</a:t>
            </a:r>
          </a:p>
        </p:txBody>
      </p:sp>
      <p:sp>
        <p:nvSpPr>
          <p:cNvPr id="7" name="Rectangle 6">
            <a:extLst>
              <a:ext uri="{FF2B5EF4-FFF2-40B4-BE49-F238E27FC236}">
                <a16:creationId xmlns:a16="http://schemas.microsoft.com/office/drawing/2014/main" id="{01F83AD3-E5F4-80F2-2B5A-9931E0148225}"/>
              </a:ext>
            </a:extLst>
          </p:cNvPr>
          <p:cNvSpPr/>
          <p:nvPr/>
        </p:nvSpPr>
        <p:spPr bwMode="auto">
          <a:xfrm>
            <a:off x="350874" y="5847023"/>
            <a:ext cx="8006316" cy="361507"/>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1"/>
            <a:r>
              <a:rPr lang="en-US" sz="1500" b="1" dirty="0"/>
              <a:t>Resulting in a Highly Effective unit rating</a:t>
            </a:r>
          </a:p>
        </p:txBody>
      </p:sp>
    </p:spTree>
    <p:extLst>
      <p:ext uri="{BB962C8B-B14F-4D97-AF65-F5344CB8AC3E}">
        <p14:creationId xmlns:p14="http://schemas.microsoft.com/office/powerpoint/2010/main" val="3950895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6031A-4A3B-463B-F8CB-A938CC7DFA4A}"/>
              </a:ext>
            </a:extLst>
          </p:cNvPr>
          <p:cNvSpPr>
            <a:spLocks noGrp="1"/>
          </p:cNvSpPr>
          <p:nvPr>
            <p:ph type="title"/>
          </p:nvPr>
        </p:nvSpPr>
        <p:spPr/>
        <p:txBody>
          <a:bodyPr/>
          <a:lstStyle/>
          <a:p>
            <a:r>
              <a:rPr lang="en-US" dirty="0"/>
              <a:t>True North Current State</a:t>
            </a:r>
          </a:p>
        </p:txBody>
      </p:sp>
      <p:sp>
        <p:nvSpPr>
          <p:cNvPr id="3" name="Content Placeholder 2">
            <a:extLst>
              <a:ext uri="{FF2B5EF4-FFF2-40B4-BE49-F238E27FC236}">
                <a16:creationId xmlns:a16="http://schemas.microsoft.com/office/drawing/2014/main" id="{1027CF85-C17A-51E9-5358-9237FF9BACA4}"/>
              </a:ext>
            </a:extLst>
          </p:cNvPr>
          <p:cNvSpPr>
            <a:spLocks noGrp="1"/>
          </p:cNvSpPr>
          <p:nvPr>
            <p:ph idx="1"/>
          </p:nvPr>
        </p:nvSpPr>
        <p:spPr>
          <a:xfrm>
            <a:off x="276227" y="1219200"/>
            <a:ext cx="8397875" cy="5149702"/>
          </a:xfrm>
        </p:spPr>
        <p:txBody>
          <a:bodyPr>
            <a:normAutofit/>
          </a:bodyPr>
          <a:lstStyle/>
          <a:p>
            <a:pPr marL="213836" indent="-213836" defTabSz="685800">
              <a:defRPr/>
            </a:pPr>
            <a:endParaRPr lang="en-US" altLang="en-US" sz="1600" dirty="0">
              <a:solidFill>
                <a:srgbClr val="000000"/>
              </a:solidFill>
            </a:endParaRPr>
          </a:p>
          <a:p>
            <a:pPr marL="213836" indent="-213836" defTabSz="685800">
              <a:defRPr/>
            </a:pPr>
            <a:endParaRPr lang="en-US" altLang="en-US" sz="1600" dirty="0">
              <a:solidFill>
                <a:srgbClr val="000000"/>
              </a:solidFill>
            </a:endParaRPr>
          </a:p>
          <a:p>
            <a:pPr marL="213836" indent="-213836" defTabSz="685800">
              <a:defRPr/>
            </a:pPr>
            <a:endParaRPr lang="en-US" altLang="en-US" sz="1600" dirty="0">
              <a:solidFill>
                <a:srgbClr val="000000"/>
              </a:solidFill>
            </a:endParaRPr>
          </a:p>
          <a:p>
            <a:pPr marL="213836" indent="-213836" defTabSz="685800">
              <a:defRPr/>
            </a:pPr>
            <a:endParaRPr lang="en-US" altLang="en-US" sz="1600" dirty="0">
              <a:solidFill>
                <a:srgbClr val="000000"/>
              </a:solidFill>
            </a:endParaRPr>
          </a:p>
          <a:p>
            <a:pPr marL="213836" indent="-213836" defTabSz="685800">
              <a:defRPr/>
            </a:pPr>
            <a:endParaRPr lang="en-US" altLang="en-US" sz="1600" dirty="0">
              <a:solidFill>
                <a:srgbClr val="000000"/>
              </a:solidFill>
            </a:endParaRPr>
          </a:p>
          <a:p>
            <a:pPr marL="0" indent="0" defTabSz="685800">
              <a:buNone/>
              <a:defRPr/>
            </a:pPr>
            <a:endParaRPr lang="en-US" altLang="en-US" sz="1600" dirty="0">
              <a:solidFill>
                <a:srgbClr val="000000"/>
              </a:solidFill>
            </a:endParaRPr>
          </a:p>
          <a:p>
            <a:pPr marL="213836" indent="-213836" defTabSz="685800">
              <a:defRPr/>
            </a:pPr>
            <a:endParaRPr lang="en-US" altLang="en-US" sz="1600" dirty="0">
              <a:solidFill>
                <a:srgbClr val="000000"/>
              </a:solidFill>
            </a:endParaRPr>
          </a:p>
          <a:p>
            <a:pPr marL="213836" indent="-213836" defTabSz="685800">
              <a:defRPr/>
            </a:pPr>
            <a:endParaRPr lang="en-US" altLang="en-US" sz="1600" dirty="0">
              <a:solidFill>
                <a:srgbClr val="000000"/>
              </a:solidFill>
            </a:endParaRPr>
          </a:p>
          <a:p>
            <a:pPr marL="213836" indent="-213836" defTabSz="685800">
              <a:defRPr/>
            </a:pPr>
            <a:endParaRPr lang="en-US" altLang="en-US" sz="1600" dirty="0">
              <a:solidFill>
                <a:srgbClr val="000000"/>
              </a:solidFill>
            </a:endParaRPr>
          </a:p>
          <a:p>
            <a:pPr marL="213836" indent="-213836" defTabSz="685800">
              <a:defRPr/>
            </a:pPr>
            <a:endParaRPr lang="en-US" altLang="en-US" sz="1600" dirty="0">
              <a:solidFill>
                <a:srgbClr val="000000"/>
              </a:solidFill>
            </a:endParaRPr>
          </a:p>
          <a:p>
            <a:pPr marL="213836" indent="-213836" defTabSz="685800">
              <a:defRPr/>
            </a:pPr>
            <a:endParaRPr lang="en-US" altLang="en-US" sz="1600" dirty="0">
              <a:solidFill>
                <a:srgbClr val="000000"/>
              </a:solidFill>
            </a:endParaRPr>
          </a:p>
          <a:p>
            <a:endParaRPr lang="en-US" dirty="0"/>
          </a:p>
        </p:txBody>
      </p:sp>
      <p:sp>
        <p:nvSpPr>
          <p:cNvPr id="4" name="Slide Number Placeholder 3">
            <a:extLst>
              <a:ext uri="{FF2B5EF4-FFF2-40B4-BE49-F238E27FC236}">
                <a16:creationId xmlns:a16="http://schemas.microsoft.com/office/drawing/2014/main" id="{BEA96F3D-AFA0-9B83-4418-BEC7BAB75882}"/>
              </a:ext>
            </a:extLst>
          </p:cNvPr>
          <p:cNvSpPr>
            <a:spLocks noGrp="1"/>
          </p:cNvSpPr>
          <p:nvPr>
            <p:ph type="sldNum" sz="quarter" idx="11"/>
          </p:nvPr>
        </p:nvSpPr>
        <p:spPr/>
        <p:txBody>
          <a:bodyPr/>
          <a:lstStyle/>
          <a:p>
            <a:pPr>
              <a:defRPr/>
            </a:pPr>
            <a:fld id="{47256DB1-98A0-4C5B-B461-C003FBFE3B06}" type="slidenum">
              <a:rPr lang="en-US" altLang="en-US" smtClean="0"/>
              <a:pPr>
                <a:defRPr/>
              </a:pPr>
              <a:t>28</a:t>
            </a:fld>
            <a:endParaRPr lang="en-US" altLang="en-US" dirty="0">
              <a:solidFill>
                <a:schemeClr val="bg2"/>
              </a:solidFill>
            </a:endParaRPr>
          </a:p>
        </p:txBody>
      </p:sp>
      <p:pic>
        <p:nvPicPr>
          <p:cNvPr id="9" name="Picture 8">
            <a:extLst>
              <a:ext uri="{FF2B5EF4-FFF2-40B4-BE49-F238E27FC236}">
                <a16:creationId xmlns:a16="http://schemas.microsoft.com/office/drawing/2014/main" id="{86756191-94E2-B8D4-1B8B-1D8FBCA7BF3C}"/>
              </a:ext>
            </a:extLst>
          </p:cNvPr>
          <p:cNvPicPr>
            <a:picLocks noChangeAspect="1"/>
          </p:cNvPicPr>
          <p:nvPr/>
        </p:nvPicPr>
        <p:blipFill>
          <a:blip r:embed="rId3"/>
          <a:stretch>
            <a:fillRect/>
          </a:stretch>
        </p:blipFill>
        <p:spPr>
          <a:xfrm>
            <a:off x="4840484" y="3705322"/>
            <a:ext cx="4200500" cy="2736820"/>
          </a:xfrm>
          <a:prstGeom prst="rect">
            <a:avLst/>
          </a:prstGeom>
          <a:noFill/>
          <a:ln>
            <a:solidFill>
              <a:schemeClr val="tx1"/>
            </a:solidFill>
          </a:ln>
        </p:spPr>
      </p:pic>
      <p:pic>
        <p:nvPicPr>
          <p:cNvPr id="10" name="Picture 9" descr="Graphical user interface, text, application&#10;&#10;Description automatically generated">
            <a:extLst>
              <a:ext uri="{FF2B5EF4-FFF2-40B4-BE49-F238E27FC236}">
                <a16:creationId xmlns:a16="http://schemas.microsoft.com/office/drawing/2014/main" id="{C39C7AC1-42B1-2D6D-DD4E-947AE6F7BB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693" y="1359000"/>
            <a:ext cx="4429121" cy="3179658"/>
          </a:xfrm>
          <a:prstGeom prst="rect">
            <a:avLst/>
          </a:prstGeom>
          <a:ln>
            <a:solidFill>
              <a:schemeClr val="tx1"/>
            </a:solidFill>
          </a:ln>
        </p:spPr>
      </p:pic>
      <p:sp>
        <p:nvSpPr>
          <p:cNvPr id="6" name="TextBox 5">
            <a:extLst>
              <a:ext uri="{FF2B5EF4-FFF2-40B4-BE49-F238E27FC236}">
                <a16:creationId xmlns:a16="http://schemas.microsoft.com/office/drawing/2014/main" id="{2490D59F-73D4-1DED-267D-B853587548A9}"/>
              </a:ext>
            </a:extLst>
          </p:cNvPr>
          <p:cNvSpPr txBox="1"/>
          <p:nvPr/>
        </p:nvSpPr>
        <p:spPr>
          <a:xfrm>
            <a:off x="4114800" y="2971800"/>
            <a:ext cx="914400" cy="369332"/>
          </a:xfrm>
          <a:prstGeom prst="rect">
            <a:avLst/>
          </a:prstGeom>
          <a:noFill/>
        </p:spPr>
        <p:txBody>
          <a:bodyPr wrap="square" rtlCol="0">
            <a:spAutoFit/>
          </a:bodyPr>
          <a:lstStyle/>
          <a:p>
            <a:r>
              <a:rPr lang="en-US" dirty="0" err="1"/>
              <a:t>asd</a:t>
            </a:r>
            <a:endParaRPr lang="en-US" dirty="0"/>
          </a:p>
        </p:txBody>
      </p:sp>
      <p:sp>
        <p:nvSpPr>
          <p:cNvPr id="7" name="TextBox 6">
            <a:extLst>
              <a:ext uri="{FF2B5EF4-FFF2-40B4-BE49-F238E27FC236}">
                <a16:creationId xmlns:a16="http://schemas.microsoft.com/office/drawing/2014/main" id="{C9C0C36F-0FC8-722E-562D-F8CC6775688C}"/>
              </a:ext>
            </a:extLst>
          </p:cNvPr>
          <p:cNvSpPr txBox="1"/>
          <p:nvPr/>
        </p:nvSpPr>
        <p:spPr>
          <a:xfrm>
            <a:off x="4848235" y="1292440"/>
            <a:ext cx="4019537" cy="2308324"/>
          </a:xfrm>
          <a:prstGeom prst="rect">
            <a:avLst/>
          </a:prstGeom>
          <a:noFill/>
        </p:spPr>
        <p:txBody>
          <a:bodyPr wrap="square" rtlCol="0">
            <a:spAutoFit/>
          </a:bodyPr>
          <a:lstStyle/>
          <a:p>
            <a:pPr marL="285750" indent="-285750">
              <a:buFont typeface="Wingdings" panose="05000000000000000000" pitchFamily="2" charset="2"/>
              <a:buChar char="§"/>
              <a:defRPr/>
            </a:pPr>
            <a:r>
              <a:rPr lang="en-US" dirty="0">
                <a:cs typeface="Arial"/>
              </a:rPr>
              <a:t>Interpersonal &amp; self-directed </a:t>
            </a:r>
            <a:r>
              <a:rPr lang="en-US" u="sng" dirty="0">
                <a:cs typeface="Arial"/>
              </a:rPr>
              <a:t>violence </a:t>
            </a:r>
            <a:r>
              <a:rPr lang="en-US" sz="1800" u="sng" dirty="0">
                <a:cs typeface="Arial"/>
              </a:rPr>
              <a:t>prevention focused </a:t>
            </a:r>
          </a:p>
          <a:p>
            <a:pPr marL="285750" indent="-285750">
              <a:buFont typeface="Wingdings" panose="05000000000000000000" pitchFamily="2" charset="2"/>
              <a:buChar char="§"/>
              <a:defRPr/>
            </a:pPr>
            <a:r>
              <a:rPr lang="en-US" sz="1800" dirty="0">
                <a:cs typeface="Arial"/>
              </a:rPr>
              <a:t>Seeks to build a resilient force and family, promote positive outcomes and create a </a:t>
            </a:r>
            <a:r>
              <a:rPr lang="en-US" sz="1800" u="sng" dirty="0">
                <a:cs typeface="Arial"/>
              </a:rPr>
              <a:t>more efficient human weapons system</a:t>
            </a:r>
            <a:r>
              <a:rPr lang="en-US" sz="1800" dirty="0">
                <a:cs typeface="Arial"/>
              </a:rPr>
              <a:t> through in-unit placement of behavioral health and spiritual care</a:t>
            </a:r>
            <a:endParaRPr lang="en-US" sz="1800" b="0" dirty="0">
              <a:cs typeface="Arial"/>
            </a:endParaRPr>
          </a:p>
        </p:txBody>
      </p:sp>
      <p:sp>
        <p:nvSpPr>
          <p:cNvPr id="8" name="TextBox 7">
            <a:extLst>
              <a:ext uri="{FF2B5EF4-FFF2-40B4-BE49-F238E27FC236}">
                <a16:creationId xmlns:a16="http://schemas.microsoft.com/office/drawing/2014/main" id="{45F5BDA0-03EE-CEAA-770A-B8D5491A09A2}"/>
              </a:ext>
            </a:extLst>
          </p:cNvPr>
          <p:cNvSpPr txBox="1"/>
          <p:nvPr/>
        </p:nvSpPr>
        <p:spPr>
          <a:xfrm>
            <a:off x="103016" y="4698643"/>
            <a:ext cx="4678545" cy="1477328"/>
          </a:xfrm>
          <a:prstGeom prst="rect">
            <a:avLst/>
          </a:prstGeom>
          <a:noFill/>
        </p:spPr>
        <p:txBody>
          <a:bodyPr wrap="square" rtlCol="0">
            <a:spAutoFit/>
          </a:bodyPr>
          <a:lstStyle/>
          <a:p>
            <a:pPr marL="285750" indent="-285750" defTabSz="685800">
              <a:buFont typeface="Wingdings" panose="05000000000000000000" pitchFamily="2" charset="2"/>
              <a:buChar char="§"/>
              <a:defRPr/>
            </a:pPr>
            <a:r>
              <a:rPr lang="en-US" altLang="en-US" sz="1800" dirty="0">
                <a:solidFill>
                  <a:srgbClr val="000000"/>
                </a:solidFill>
              </a:rPr>
              <a:t>Operational at 90 installations</a:t>
            </a:r>
          </a:p>
          <a:p>
            <a:pPr marL="285750" indent="-285750" defTabSz="685800">
              <a:buFont typeface="Wingdings" panose="05000000000000000000" pitchFamily="2" charset="2"/>
              <a:buChar char="§"/>
              <a:defRPr/>
            </a:pPr>
            <a:endParaRPr lang="en-US" altLang="en-US" sz="1800" dirty="0">
              <a:solidFill>
                <a:srgbClr val="000000"/>
              </a:solidFill>
            </a:endParaRPr>
          </a:p>
          <a:p>
            <a:pPr indent="-285750" defTabSz="685800">
              <a:buFont typeface="Wingdings" panose="05000000000000000000" pitchFamily="2" charset="2"/>
              <a:buChar char="§"/>
              <a:defRPr/>
            </a:pPr>
            <a:r>
              <a:rPr lang="en-US" altLang="en-US" sz="1800" dirty="0">
                <a:solidFill>
                  <a:srgbClr val="000000"/>
                </a:solidFill>
              </a:rPr>
              <a:t>First 16 installations:  </a:t>
            </a:r>
          </a:p>
          <a:p>
            <a:pPr indent="0" defTabSz="685800">
              <a:buNone/>
              <a:defRPr/>
            </a:pPr>
            <a:r>
              <a:rPr lang="en-US" altLang="en-US" dirty="0">
                <a:solidFill>
                  <a:srgbClr val="000000"/>
                </a:solidFill>
              </a:rPr>
              <a:t>    </a:t>
            </a:r>
            <a:r>
              <a:rPr lang="en-US" altLang="en-US" sz="1800" dirty="0">
                <a:solidFill>
                  <a:srgbClr val="000000"/>
                </a:solidFill>
              </a:rPr>
              <a:t>ASOS, Rescue, AFOSI, Security Forces   </a:t>
            </a:r>
          </a:p>
          <a:p>
            <a:pPr indent="0" defTabSz="685800">
              <a:buNone/>
              <a:defRPr/>
            </a:pPr>
            <a:r>
              <a:rPr lang="en-US" altLang="en-US" dirty="0">
                <a:solidFill>
                  <a:srgbClr val="000000"/>
                </a:solidFill>
              </a:rPr>
              <a:t>    </a:t>
            </a:r>
            <a:r>
              <a:rPr lang="en-US" altLang="en-US" sz="1800" dirty="0">
                <a:solidFill>
                  <a:srgbClr val="000000"/>
                </a:solidFill>
              </a:rPr>
              <a:t>&amp; Maintenance units w/&gt;75 AD</a:t>
            </a:r>
            <a:endParaRPr lang="en-US" sz="1800" kern="1200" dirty="0">
              <a:solidFill>
                <a:srgbClr val="000000"/>
              </a:solidFill>
            </a:endParaRPr>
          </a:p>
        </p:txBody>
      </p:sp>
    </p:spTree>
    <p:extLst>
      <p:ext uri="{BB962C8B-B14F-4D97-AF65-F5344CB8AC3E}">
        <p14:creationId xmlns:p14="http://schemas.microsoft.com/office/powerpoint/2010/main" val="3192383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414D0A-7F00-50AE-5D50-C9958081C835}"/>
              </a:ext>
            </a:extLst>
          </p:cNvPr>
          <p:cNvSpPr>
            <a:spLocks noGrp="1"/>
          </p:cNvSpPr>
          <p:nvPr>
            <p:ph type="sldNum" sz="quarter" idx="11"/>
          </p:nvPr>
        </p:nvSpPr>
        <p:spPr/>
        <p:txBody>
          <a:bodyPr/>
          <a:lstStyle/>
          <a:p>
            <a:pPr>
              <a:defRPr/>
            </a:pPr>
            <a:fld id="{47256DB1-98A0-4C5B-B461-C003FBFE3B06}" type="slidenum">
              <a:rPr lang="en-US" altLang="en-US" smtClean="0"/>
              <a:pPr>
                <a:defRPr/>
              </a:pPr>
              <a:t>29</a:t>
            </a:fld>
            <a:endParaRPr lang="en-US" altLang="en-US">
              <a:solidFill>
                <a:schemeClr val="bg2"/>
              </a:solidFill>
            </a:endParaRPr>
          </a:p>
        </p:txBody>
      </p:sp>
      <p:sp>
        <p:nvSpPr>
          <p:cNvPr id="14" name="Rectangle: Rounded Corners 13">
            <a:extLst>
              <a:ext uri="{FF2B5EF4-FFF2-40B4-BE49-F238E27FC236}">
                <a16:creationId xmlns:a16="http://schemas.microsoft.com/office/drawing/2014/main" id="{9C3A0657-C476-E747-4582-F34D4EF4C607}"/>
              </a:ext>
            </a:extLst>
          </p:cNvPr>
          <p:cNvSpPr/>
          <p:nvPr/>
        </p:nvSpPr>
        <p:spPr bwMode="auto">
          <a:xfrm>
            <a:off x="760956" y="2704190"/>
            <a:ext cx="1907088" cy="873690"/>
          </a:xfrm>
          <a:prstGeom prst="roundRect">
            <a:avLst/>
          </a:prstGeom>
          <a:solidFill>
            <a:schemeClr val="accent3">
              <a:lumMod val="75000"/>
            </a:schemeClr>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500" dirty="0">
                <a:latin typeface="Arial" charset="0"/>
              </a:rPr>
              <a:t>True North </a:t>
            </a:r>
          </a:p>
          <a:p>
            <a:pPr algn="ctr" defTabSz="685800" eaLnBrk="0" fontAlgn="base" hangingPunct="0">
              <a:spcBef>
                <a:spcPct val="0"/>
              </a:spcBef>
              <a:spcAft>
                <a:spcPct val="0"/>
              </a:spcAft>
            </a:pPr>
            <a:r>
              <a:rPr lang="en-US" sz="1500" dirty="0">
                <a:latin typeface="Arial" charset="0"/>
              </a:rPr>
              <a:t>Program Office</a:t>
            </a:r>
          </a:p>
        </p:txBody>
      </p:sp>
      <p:sp>
        <p:nvSpPr>
          <p:cNvPr id="16" name="Rectangle: Rounded Corners 15">
            <a:extLst>
              <a:ext uri="{FF2B5EF4-FFF2-40B4-BE49-F238E27FC236}">
                <a16:creationId xmlns:a16="http://schemas.microsoft.com/office/drawing/2014/main" id="{8CF09B1A-B7AF-2DB9-E247-063F685CF192}"/>
              </a:ext>
            </a:extLst>
          </p:cNvPr>
          <p:cNvSpPr/>
          <p:nvPr/>
        </p:nvSpPr>
        <p:spPr bwMode="auto">
          <a:xfrm>
            <a:off x="3422198" y="2704190"/>
            <a:ext cx="1907088" cy="873690"/>
          </a:xfrm>
          <a:prstGeom prst="roundRect">
            <a:avLst/>
          </a:prstGeom>
          <a:solidFill>
            <a:schemeClr val="accent3">
              <a:lumMod val="75000"/>
            </a:schemeClr>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500" dirty="0">
                <a:latin typeface="Arial" charset="0"/>
              </a:rPr>
              <a:t>OST </a:t>
            </a:r>
          </a:p>
          <a:p>
            <a:pPr algn="ctr" defTabSz="685800" eaLnBrk="0" fontAlgn="base" hangingPunct="0">
              <a:spcBef>
                <a:spcPct val="0"/>
              </a:spcBef>
              <a:spcAft>
                <a:spcPct val="0"/>
              </a:spcAft>
            </a:pPr>
            <a:r>
              <a:rPr lang="en-US" sz="1500" dirty="0">
                <a:latin typeface="Arial" charset="0"/>
              </a:rPr>
              <a:t>Program Office</a:t>
            </a:r>
          </a:p>
        </p:txBody>
      </p:sp>
      <p:sp>
        <p:nvSpPr>
          <p:cNvPr id="17" name="Rectangle: Rounded Corners 16">
            <a:extLst>
              <a:ext uri="{FF2B5EF4-FFF2-40B4-BE49-F238E27FC236}">
                <a16:creationId xmlns:a16="http://schemas.microsoft.com/office/drawing/2014/main" id="{3F449542-1099-4C8A-5537-138141297043}"/>
              </a:ext>
            </a:extLst>
          </p:cNvPr>
          <p:cNvSpPr/>
          <p:nvPr/>
        </p:nvSpPr>
        <p:spPr bwMode="auto">
          <a:xfrm>
            <a:off x="6177566" y="2704190"/>
            <a:ext cx="1907088" cy="873690"/>
          </a:xfrm>
          <a:prstGeom prst="roundRect">
            <a:avLst/>
          </a:prstGeom>
          <a:solidFill>
            <a:schemeClr val="accent3">
              <a:lumMod val="75000"/>
            </a:schemeClr>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500" dirty="0">
                <a:latin typeface="Arial" charset="0"/>
              </a:rPr>
              <a:t>RST </a:t>
            </a:r>
          </a:p>
          <a:p>
            <a:pPr algn="ctr" defTabSz="685800" eaLnBrk="0" fontAlgn="base" hangingPunct="0">
              <a:spcBef>
                <a:spcPct val="0"/>
              </a:spcBef>
              <a:spcAft>
                <a:spcPct val="0"/>
              </a:spcAft>
            </a:pPr>
            <a:r>
              <a:rPr lang="en-US" sz="1500" dirty="0">
                <a:latin typeface="Arial" charset="0"/>
              </a:rPr>
              <a:t>Program Office</a:t>
            </a:r>
          </a:p>
        </p:txBody>
      </p:sp>
      <p:sp>
        <p:nvSpPr>
          <p:cNvPr id="18" name="Rectangle: Rounded Corners 17">
            <a:extLst>
              <a:ext uri="{FF2B5EF4-FFF2-40B4-BE49-F238E27FC236}">
                <a16:creationId xmlns:a16="http://schemas.microsoft.com/office/drawing/2014/main" id="{0249F950-4542-C560-8371-B1952371767F}"/>
              </a:ext>
            </a:extLst>
          </p:cNvPr>
          <p:cNvSpPr/>
          <p:nvPr/>
        </p:nvSpPr>
        <p:spPr bwMode="auto">
          <a:xfrm>
            <a:off x="2930999" y="4196173"/>
            <a:ext cx="2895264" cy="1251217"/>
          </a:xfrm>
          <a:prstGeom prst="roundRect">
            <a:avLst/>
          </a:prstGeom>
          <a:solidFill>
            <a:srgbClr val="CCCCFF"/>
          </a:solidFill>
          <a:ln w="9525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n-US" sz="1350" dirty="0">
              <a:latin typeface="Arial" charset="0"/>
            </a:endParaRPr>
          </a:p>
          <a:p>
            <a:pPr algn="ctr" defTabSz="685800" eaLnBrk="0" fontAlgn="base" hangingPunct="0">
              <a:spcBef>
                <a:spcPct val="0"/>
              </a:spcBef>
              <a:spcAft>
                <a:spcPct val="0"/>
              </a:spcAft>
            </a:pPr>
            <a:endParaRPr lang="en-US" sz="1350" dirty="0">
              <a:latin typeface="Arial" charset="0"/>
            </a:endParaRPr>
          </a:p>
          <a:p>
            <a:pPr algn="ctr" defTabSz="685800" eaLnBrk="0" fontAlgn="base" hangingPunct="0">
              <a:spcBef>
                <a:spcPct val="0"/>
              </a:spcBef>
              <a:spcAft>
                <a:spcPct val="0"/>
              </a:spcAft>
            </a:pPr>
            <a:endParaRPr lang="en-US" sz="1350" dirty="0">
              <a:latin typeface="Arial" charset="0"/>
            </a:endParaRPr>
          </a:p>
          <a:p>
            <a:pPr algn="ctr" defTabSz="685800" eaLnBrk="0" fontAlgn="base" hangingPunct="0">
              <a:spcBef>
                <a:spcPct val="0"/>
              </a:spcBef>
              <a:spcAft>
                <a:spcPct val="0"/>
              </a:spcAft>
            </a:pPr>
            <a:endParaRPr lang="en-US" sz="1350" dirty="0">
              <a:latin typeface="Arial" charset="0"/>
            </a:endParaRPr>
          </a:p>
          <a:p>
            <a:pPr algn="ctr" defTabSz="685800" eaLnBrk="0" fontAlgn="base" hangingPunct="0">
              <a:spcBef>
                <a:spcPct val="0"/>
              </a:spcBef>
              <a:spcAft>
                <a:spcPct val="0"/>
              </a:spcAft>
            </a:pPr>
            <a:endParaRPr lang="en-US" sz="1350" dirty="0">
              <a:latin typeface="Arial" charset="0"/>
            </a:endParaRPr>
          </a:p>
        </p:txBody>
      </p:sp>
      <p:sp>
        <p:nvSpPr>
          <p:cNvPr id="19" name="Rectangle 3">
            <a:extLst>
              <a:ext uri="{FF2B5EF4-FFF2-40B4-BE49-F238E27FC236}">
                <a16:creationId xmlns:a16="http://schemas.microsoft.com/office/drawing/2014/main" id="{661DAFE0-EF22-6C43-1430-F4D2E762E003}"/>
              </a:ext>
            </a:extLst>
          </p:cNvPr>
          <p:cNvSpPr>
            <a:spLocks noChangeArrowheads="1"/>
          </p:cNvSpPr>
          <p:nvPr/>
        </p:nvSpPr>
        <p:spPr bwMode="auto">
          <a:xfrm>
            <a:off x="3410557" y="4529681"/>
            <a:ext cx="1936148" cy="53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r">
              <a:spcBef>
                <a:spcPct val="0"/>
              </a:spcBef>
              <a:buClrTx/>
              <a:buSzTx/>
              <a:buFontTx/>
              <a:buNone/>
            </a:pPr>
            <a:r>
              <a:rPr lang="en-US" altLang="en-US" sz="2400" dirty="0">
                <a:solidFill>
                  <a:srgbClr val="151C77"/>
                </a:solidFill>
                <a:latin typeface="+mn-lt"/>
              </a:rPr>
              <a:t>True North+      </a:t>
            </a:r>
            <a:endParaRPr lang="en-US" altLang="en-US" sz="2400" dirty="0">
              <a:latin typeface="+mn-lt"/>
            </a:endParaRPr>
          </a:p>
        </p:txBody>
      </p:sp>
      <p:cxnSp>
        <p:nvCxnSpPr>
          <p:cNvPr id="22" name="Straight Arrow Connector 21">
            <a:extLst>
              <a:ext uri="{FF2B5EF4-FFF2-40B4-BE49-F238E27FC236}">
                <a16:creationId xmlns:a16="http://schemas.microsoft.com/office/drawing/2014/main" id="{8AA820F6-81AC-7A0F-CB3E-7B54816DA23C}"/>
              </a:ext>
            </a:extLst>
          </p:cNvPr>
          <p:cNvCxnSpPr>
            <a:cxnSpLocks/>
            <a:stCxn id="18" idx="0"/>
          </p:cNvCxnSpPr>
          <p:nvPr/>
        </p:nvCxnSpPr>
        <p:spPr bwMode="auto">
          <a:xfrm flipH="1">
            <a:off x="2442485" y="4196173"/>
            <a:ext cx="1936147" cy="67508"/>
          </a:xfrm>
          <a:prstGeom prst="straightConnector1">
            <a:avLst/>
          </a:prstGeom>
          <a:solidFill>
            <a:schemeClr val="accent1"/>
          </a:solidFill>
          <a:ln w="12700" cap="flat" cmpd="sng" algn="ctr">
            <a:no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91BB5687-3017-3886-00BC-1175CF5248A7}"/>
              </a:ext>
            </a:extLst>
          </p:cNvPr>
          <p:cNvCxnSpPr>
            <a:stCxn id="14" idx="2"/>
            <a:endCxn id="18" idx="0"/>
          </p:cNvCxnSpPr>
          <p:nvPr/>
        </p:nvCxnSpPr>
        <p:spPr bwMode="auto">
          <a:xfrm>
            <a:off x="1714501" y="3577880"/>
            <a:ext cx="2664131" cy="618293"/>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36FA8769-93A9-BA13-632E-3D3CDCCAD491}"/>
              </a:ext>
            </a:extLst>
          </p:cNvPr>
          <p:cNvCxnSpPr>
            <a:stCxn id="16" idx="2"/>
            <a:endCxn id="18" idx="0"/>
          </p:cNvCxnSpPr>
          <p:nvPr/>
        </p:nvCxnSpPr>
        <p:spPr bwMode="auto">
          <a:xfrm>
            <a:off x="4375742" y="3577880"/>
            <a:ext cx="2890" cy="618293"/>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BD25C617-939E-B033-17D8-90F3D39866B8}"/>
              </a:ext>
            </a:extLst>
          </p:cNvPr>
          <p:cNvCxnSpPr>
            <a:stCxn id="17" idx="2"/>
            <a:endCxn id="18" idx="0"/>
          </p:cNvCxnSpPr>
          <p:nvPr/>
        </p:nvCxnSpPr>
        <p:spPr bwMode="auto">
          <a:xfrm flipH="1">
            <a:off x="4378631" y="3577880"/>
            <a:ext cx="2752479" cy="618293"/>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pic>
        <p:nvPicPr>
          <p:cNvPr id="34" name="Picture 33">
            <a:extLst>
              <a:ext uri="{FF2B5EF4-FFF2-40B4-BE49-F238E27FC236}">
                <a16:creationId xmlns:a16="http://schemas.microsoft.com/office/drawing/2014/main" id="{0160CA82-44E4-8538-D7CE-B58C941F276E}"/>
              </a:ext>
            </a:extLst>
          </p:cNvPr>
          <p:cNvPicPr>
            <a:picLocks noChangeAspect="1"/>
          </p:cNvPicPr>
          <p:nvPr/>
        </p:nvPicPr>
        <p:blipFill>
          <a:blip r:embed="rId3"/>
          <a:stretch>
            <a:fillRect/>
          </a:stretch>
        </p:blipFill>
        <p:spPr>
          <a:xfrm>
            <a:off x="1122783" y="3280093"/>
            <a:ext cx="1236064" cy="883874"/>
          </a:xfrm>
          <a:prstGeom prst="rect">
            <a:avLst/>
          </a:prstGeom>
        </p:spPr>
      </p:pic>
      <p:pic>
        <p:nvPicPr>
          <p:cNvPr id="36" name="Picture 35">
            <a:extLst>
              <a:ext uri="{FF2B5EF4-FFF2-40B4-BE49-F238E27FC236}">
                <a16:creationId xmlns:a16="http://schemas.microsoft.com/office/drawing/2014/main" id="{8849014F-710F-FA49-F7DA-597496559294}"/>
              </a:ext>
            </a:extLst>
          </p:cNvPr>
          <p:cNvPicPr>
            <a:picLocks noChangeAspect="1"/>
          </p:cNvPicPr>
          <p:nvPr/>
        </p:nvPicPr>
        <p:blipFill>
          <a:blip r:embed="rId4"/>
          <a:stretch>
            <a:fillRect/>
          </a:stretch>
        </p:blipFill>
        <p:spPr>
          <a:xfrm>
            <a:off x="6701402" y="3280094"/>
            <a:ext cx="859417" cy="857455"/>
          </a:xfrm>
          <a:prstGeom prst="rect">
            <a:avLst/>
          </a:prstGeom>
          <a:ln>
            <a:solidFill>
              <a:schemeClr val="tx1"/>
            </a:solidFill>
          </a:ln>
        </p:spPr>
      </p:pic>
      <p:sp>
        <p:nvSpPr>
          <p:cNvPr id="3" name="TextBox 2">
            <a:extLst>
              <a:ext uri="{FF2B5EF4-FFF2-40B4-BE49-F238E27FC236}">
                <a16:creationId xmlns:a16="http://schemas.microsoft.com/office/drawing/2014/main" id="{D420A0CE-F7DA-84E6-93E8-3E1D17E8CCC1}"/>
              </a:ext>
            </a:extLst>
          </p:cNvPr>
          <p:cNvSpPr txBox="1"/>
          <p:nvPr/>
        </p:nvSpPr>
        <p:spPr>
          <a:xfrm>
            <a:off x="335051" y="1354845"/>
            <a:ext cx="8472399" cy="674031"/>
          </a:xfrm>
          <a:prstGeom prst="rect">
            <a:avLst/>
          </a:prstGeom>
          <a:solidFill>
            <a:srgbClr val="99CCFF"/>
          </a:solidFill>
          <a:ln w="34925">
            <a:solidFill>
              <a:schemeClr val="tx1"/>
            </a:solidFill>
          </a:ln>
        </p:spPr>
        <p:txBody>
          <a:bodyPr wrap="square">
            <a:spAutoFit/>
          </a:bodyPr>
          <a:lstStyle/>
          <a:p>
            <a:pPr marL="342900">
              <a:lnSpc>
                <a:spcPct val="90000"/>
              </a:lnSpc>
            </a:pPr>
            <a:r>
              <a:rPr lang="en-US" sz="2100"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Proposed Mission: </a:t>
            </a:r>
            <a:r>
              <a:rPr lang="en-US" sz="2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To optimize a Warfighter’s mission readiness through education &amp; services in psychological, physical, and spiritual domains </a:t>
            </a:r>
            <a:endParaRPr lang="en-US" sz="2100" dirty="0">
              <a:latin typeface="Times New Roman" panose="02020603050405020304" pitchFamily="18" charset="0"/>
              <a:ea typeface="Times New Roman" panose="02020603050405020304" pitchFamily="18" charset="0"/>
            </a:endParaRPr>
          </a:p>
        </p:txBody>
      </p:sp>
      <p:sp>
        <p:nvSpPr>
          <p:cNvPr id="2" name="Oval 1">
            <a:extLst>
              <a:ext uri="{FF2B5EF4-FFF2-40B4-BE49-F238E27FC236}">
                <a16:creationId xmlns:a16="http://schemas.microsoft.com/office/drawing/2014/main" id="{34193BD2-CDF4-6DCC-9F35-BE13BF9089B8}"/>
              </a:ext>
            </a:extLst>
          </p:cNvPr>
          <p:cNvSpPr/>
          <p:nvPr/>
        </p:nvSpPr>
        <p:spPr bwMode="auto">
          <a:xfrm>
            <a:off x="501332" y="2913250"/>
            <a:ext cx="558014" cy="491258"/>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350" b="1" dirty="0">
                <a:latin typeface="Arial" charset="0"/>
              </a:rPr>
              <a:t>A1</a:t>
            </a:r>
          </a:p>
        </p:txBody>
      </p:sp>
      <p:sp>
        <p:nvSpPr>
          <p:cNvPr id="7" name="Oval 6">
            <a:extLst>
              <a:ext uri="{FF2B5EF4-FFF2-40B4-BE49-F238E27FC236}">
                <a16:creationId xmlns:a16="http://schemas.microsoft.com/office/drawing/2014/main" id="{13A1FA4E-2A4A-265D-E5D2-8A421E9833AC}"/>
              </a:ext>
            </a:extLst>
          </p:cNvPr>
          <p:cNvSpPr/>
          <p:nvPr/>
        </p:nvSpPr>
        <p:spPr bwMode="auto">
          <a:xfrm>
            <a:off x="3174176" y="2913251"/>
            <a:ext cx="558536" cy="491257"/>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350" b="1" dirty="0">
                <a:latin typeface="Arial" charset="0"/>
              </a:rPr>
              <a:t>SG</a:t>
            </a:r>
          </a:p>
        </p:txBody>
      </p:sp>
      <p:sp>
        <p:nvSpPr>
          <p:cNvPr id="9" name="Oval 8">
            <a:extLst>
              <a:ext uri="{FF2B5EF4-FFF2-40B4-BE49-F238E27FC236}">
                <a16:creationId xmlns:a16="http://schemas.microsoft.com/office/drawing/2014/main" id="{5684CF48-D210-8007-4BEE-F92B63639461}"/>
              </a:ext>
            </a:extLst>
          </p:cNvPr>
          <p:cNvSpPr/>
          <p:nvPr/>
        </p:nvSpPr>
        <p:spPr bwMode="auto">
          <a:xfrm>
            <a:off x="5917941" y="2913250"/>
            <a:ext cx="548174" cy="491258"/>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350" b="1" dirty="0">
                <a:latin typeface="Arial" charset="0"/>
              </a:rPr>
              <a:t>HC</a:t>
            </a:r>
          </a:p>
        </p:txBody>
      </p:sp>
      <p:sp>
        <p:nvSpPr>
          <p:cNvPr id="10" name="Oval 9">
            <a:extLst>
              <a:ext uri="{FF2B5EF4-FFF2-40B4-BE49-F238E27FC236}">
                <a16:creationId xmlns:a16="http://schemas.microsoft.com/office/drawing/2014/main" id="{DC6F67AE-3CFC-4190-8737-0270DEB258C2}"/>
              </a:ext>
            </a:extLst>
          </p:cNvPr>
          <p:cNvSpPr/>
          <p:nvPr/>
        </p:nvSpPr>
        <p:spPr bwMode="auto">
          <a:xfrm>
            <a:off x="4082014" y="3984298"/>
            <a:ext cx="558536" cy="491257"/>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350" b="1" dirty="0">
                <a:latin typeface="Arial" charset="0"/>
              </a:rPr>
              <a:t>SG</a:t>
            </a:r>
          </a:p>
        </p:txBody>
      </p:sp>
      <p:sp>
        <p:nvSpPr>
          <p:cNvPr id="11" name="Oval 10">
            <a:extLst>
              <a:ext uri="{FF2B5EF4-FFF2-40B4-BE49-F238E27FC236}">
                <a16:creationId xmlns:a16="http://schemas.microsoft.com/office/drawing/2014/main" id="{C25E8421-FFF6-0F50-50EB-7DC77C9AE890}"/>
              </a:ext>
            </a:extLst>
          </p:cNvPr>
          <p:cNvSpPr/>
          <p:nvPr/>
        </p:nvSpPr>
        <p:spPr bwMode="auto">
          <a:xfrm>
            <a:off x="4692805" y="5168007"/>
            <a:ext cx="558014" cy="491258"/>
          </a:xfrm>
          <a:prstGeom prst="ellipse">
            <a:avLst/>
          </a:prstGeom>
          <a:solidFill>
            <a:srgbClr val="92D050"/>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350" b="1" dirty="0">
                <a:latin typeface="Arial" charset="0"/>
              </a:rPr>
              <a:t>A1</a:t>
            </a:r>
          </a:p>
        </p:txBody>
      </p:sp>
      <p:sp>
        <p:nvSpPr>
          <p:cNvPr id="12" name="Oval 11">
            <a:extLst>
              <a:ext uri="{FF2B5EF4-FFF2-40B4-BE49-F238E27FC236}">
                <a16:creationId xmlns:a16="http://schemas.microsoft.com/office/drawing/2014/main" id="{A0E79BFD-274E-CC9A-B361-3974A5C18B22}"/>
              </a:ext>
            </a:extLst>
          </p:cNvPr>
          <p:cNvSpPr/>
          <p:nvPr/>
        </p:nvSpPr>
        <p:spPr bwMode="auto">
          <a:xfrm>
            <a:off x="5264564" y="5168007"/>
            <a:ext cx="548174" cy="491258"/>
          </a:xfrm>
          <a:prstGeom prst="ellipse">
            <a:avLst/>
          </a:prstGeom>
          <a:solidFill>
            <a:srgbClr val="92D050"/>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350" b="1" dirty="0">
                <a:latin typeface="Arial" charset="0"/>
              </a:rPr>
              <a:t>HC</a:t>
            </a:r>
          </a:p>
        </p:txBody>
      </p:sp>
      <p:sp>
        <p:nvSpPr>
          <p:cNvPr id="5" name="Title 4">
            <a:extLst>
              <a:ext uri="{FF2B5EF4-FFF2-40B4-BE49-F238E27FC236}">
                <a16:creationId xmlns:a16="http://schemas.microsoft.com/office/drawing/2014/main" id="{DF1905E5-8192-C876-8380-D98E59ADBC5D}"/>
              </a:ext>
            </a:extLst>
          </p:cNvPr>
          <p:cNvSpPr>
            <a:spLocks noGrp="1"/>
          </p:cNvSpPr>
          <p:nvPr>
            <p:ph type="title"/>
          </p:nvPr>
        </p:nvSpPr>
        <p:spPr/>
        <p:txBody>
          <a:bodyPr/>
          <a:lstStyle/>
          <a:p>
            <a:r>
              <a:rPr lang="en-US" dirty="0"/>
              <a:t>True North+</a:t>
            </a:r>
          </a:p>
        </p:txBody>
      </p:sp>
      <p:sp>
        <p:nvSpPr>
          <p:cNvPr id="6" name="Rectangle 5">
            <a:extLst>
              <a:ext uri="{FF2B5EF4-FFF2-40B4-BE49-F238E27FC236}">
                <a16:creationId xmlns:a16="http://schemas.microsoft.com/office/drawing/2014/main" id="{1BD4E464-C815-9044-8018-A337379D644E}"/>
              </a:ext>
            </a:extLst>
          </p:cNvPr>
          <p:cNvSpPr/>
          <p:nvPr/>
        </p:nvSpPr>
        <p:spPr bwMode="auto">
          <a:xfrm>
            <a:off x="501332" y="5986130"/>
            <a:ext cx="8217366" cy="365123"/>
          </a:xfrm>
          <a:prstGeom prst="rect">
            <a:avLst/>
          </a:prstGeom>
          <a:solidFill>
            <a:schemeClr val="accent6"/>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solidFill>
                  <a:schemeClr val="bg1"/>
                </a:solidFill>
                <a:latin typeface="Arial" charset="0"/>
              </a:rPr>
              <a:t>Coming Fall 2024</a:t>
            </a:r>
            <a:endParaRPr kumimoji="0" lang="en-US" sz="20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1117776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A08A6-0650-7CE3-147D-8191706DDEDD}"/>
              </a:ext>
            </a:extLst>
          </p:cNvPr>
          <p:cNvSpPr>
            <a:spLocks noGrp="1"/>
          </p:cNvSpPr>
          <p:nvPr>
            <p:ph type="title"/>
          </p:nvPr>
        </p:nvSpPr>
        <p:spPr/>
        <p:txBody>
          <a:bodyPr/>
          <a:lstStyle/>
          <a:p>
            <a:r>
              <a:rPr lang="en-US" dirty="0"/>
              <a:t>Problem: Resource Constrained Locations</a:t>
            </a:r>
          </a:p>
        </p:txBody>
      </p:sp>
      <p:sp>
        <p:nvSpPr>
          <p:cNvPr id="3" name="Content Placeholder 2">
            <a:extLst>
              <a:ext uri="{FF2B5EF4-FFF2-40B4-BE49-F238E27FC236}">
                <a16:creationId xmlns:a16="http://schemas.microsoft.com/office/drawing/2014/main" id="{01A77CCB-2FB5-09A7-F49A-B19EAB1B4C0A}"/>
              </a:ext>
            </a:extLst>
          </p:cNvPr>
          <p:cNvSpPr>
            <a:spLocks noGrp="1"/>
          </p:cNvSpPr>
          <p:nvPr>
            <p:ph sz="half" idx="1"/>
          </p:nvPr>
        </p:nvSpPr>
        <p:spPr>
          <a:xfrm>
            <a:off x="359764" y="3235517"/>
            <a:ext cx="4958954" cy="1860473"/>
          </a:xfrm>
        </p:spPr>
        <p:txBody>
          <a:bodyPr/>
          <a:lstStyle/>
          <a:p>
            <a:pPr marL="0" indent="0">
              <a:lnSpc>
                <a:spcPct val="150000"/>
              </a:lnSpc>
              <a:spcBef>
                <a:spcPts val="0"/>
              </a:spcBef>
              <a:spcAft>
                <a:spcPts val="0"/>
              </a:spcAft>
              <a:buNone/>
            </a:pPr>
            <a:r>
              <a:rPr lang="en-US" sz="1600" u="sng" kern="1200" dirty="0">
                <a:solidFill>
                  <a:srgbClr val="000000"/>
                </a:solidFill>
                <a:latin typeface="Calibri" panose="020F0502020204030204" pitchFamily="34" charset="0"/>
              </a:rPr>
              <a:t>IMPACT ON MILITARY OPERATIONS</a:t>
            </a:r>
          </a:p>
          <a:p>
            <a:pPr marL="0" lvl="1" indent="0">
              <a:lnSpc>
                <a:spcPct val="150000"/>
              </a:lnSpc>
              <a:spcBef>
                <a:spcPts val="0"/>
              </a:spcBef>
              <a:spcAft>
                <a:spcPts val="450"/>
              </a:spcAft>
              <a:buNone/>
            </a:pPr>
            <a:r>
              <a:rPr lang="en-US" sz="1600" b="0" kern="1200" dirty="0">
                <a:solidFill>
                  <a:srgbClr val="000000"/>
                </a:solidFill>
                <a:latin typeface="Calibri" panose="020F0502020204030204" pitchFamily="34" charset="0"/>
                <a:cs typeface="+mn-cs"/>
              </a:rPr>
              <a:t>Increased: Travel denials, reassignments, TDYs</a:t>
            </a:r>
          </a:p>
          <a:p>
            <a:pPr marL="0" lvl="1" indent="0">
              <a:spcBef>
                <a:spcPts val="0"/>
              </a:spcBef>
              <a:spcAft>
                <a:spcPts val="0"/>
              </a:spcAft>
              <a:buNone/>
            </a:pPr>
            <a:r>
              <a:rPr lang="en-US" sz="1600" b="0" kern="1200" dirty="0">
                <a:solidFill>
                  <a:srgbClr val="000000"/>
                </a:solidFill>
                <a:latin typeface="Calibri" panose="020F0502020204030204" pitchFamily="34" charset="0"/>
                <a:cs typeface="+mn-cs"/>
              </a:rPr>
              <a:t>Greatest impact on senior</a:t>
            </a:r>
          </a:p>
          <a:p>
            <a:pPr marL="0" lvl="1" indent="0">
              <a:spcBef>
                <a:spcPts val="0"/>
              </a:spcBef>
              <a:spcAft>
                <a:spcPts val="450"/>
              </a:spcAft>
              <a:buNone/>
            </a:pPr>
            <a:r>
              <a:rPr lang="en-US" sz="1600" b="0" kern="1200" dirty="0">
                <a:solidFill>
                  <a:srgbClr val="000000"/>
                </a:solidFill>
                <a:latin typeface="Calibri" panose="020F0502020204030204" pitchFamily="34" charset="0"/>
                <a:cs typeface="+mn-cs"/>
              </a:rPr>
              <a:t>personnel</a:t>
            </a:r>
          </a:p>
          <a:p>
            <a:pPr marL="0" lvl="1" indent="0">
              <a:spcBef>
                <a:spcPts val="0"/>
              </a:spcBef>
              <a:spcAft>
                <a:spcPts val="0"/>
              </a:spcAft>
              <a:buNone/>
            </a:pPr>
            <a:r>
              <a:rPr lang="en-US" sz="1600" b="0" kern="1200" dirty="0">
                <a:solidFill>
                  <a:srgbClr val="000000"/>
                </a:solidFill>
                <a:latin typeface="Calibri" panose="020F0502020204030204" pitchFamily="34" charset="0"/>
                <a:cs typeface="+mn-cs"/>
              </a:rPr>
              <a:t>High impact on </a:t>
            </a:r>
          </a:p>
          <a:p>
            <a:pPr marL="0" lvl="1" indent="0">
              <a:spcBef>
                <a:spcPts val="0"/>
              </a:spcBef>
              <a:spcAft>
                <a:spcPts val="0"/>
              </a:spcAft>
              <a:buNone/>
            </a:pPr>
            <a:r>
              <a:rPr lang="en-US" sz="1600" b="0" kern="1200" dirty="0">
                <a:solidFill>
                  <a:srgbClr val="000000"/>
                </a:solidFill>
                <a:latin typeface="Calibri" panose="020F0502020204030204" pitchFamily="34" charset="0"/>
                <a:cs typeface="+mn-cs"/>
              </a:rPr>
              <a:t>readiness</a:t>
            </a:r>
          </a:p>
          <a:p>
            <a:pPr marL="0" lvl="1" indent="0">
              <a:spcBef>
                <a:spcPts val="0"/>
              </a:spcBef>
              <a:spcAft>
                <a:spcPts val="0"/>
              </a:spcAft>
              <a:buNone/>
            </a:pPr>
            <a:endParaRPr lang="en-US" sz="1350" b="0" kern="1200" dirty="0">
              <a:solidFill>
                <a:srgbClr val="000000"/>
              </a:solidFill>
              <a:latin typeface="Calibri" panose="020F0502020204030204" pitchFamily="34" charset="0"/>
              <a:cs typeface="+mn-cs"/>
            </a:endParaRPr>
          </a:p>
        </p:txBody>
      </p:sp>
      <p:sp>
        <p:nvSpPr>
          <p:cNvPr id="6" name="Content Placeholder 5">
            <a:extLst>
              <a:ext uri="{FF2B5EF4-FFF2-40B4-BE49-F238E27FC236}">
                <a16:creationId xmlns:a16="http://schemas.microsoft.com/office/drawing/2014/main" id="{0AE620BC-5BFC-1DB8-F6E5-8DBE172E3A91}"/>
              </a:ext>
            </a:extLst>
          </p:cNvPr>
          <p:cNvSpPr>
            <a:spLocks noGrp="1"/>
          </p:cNvSpPr>
          <p:nvPr>
            <p:ph sz="half" idx="2"/>
          </p:nvPr>
        </p:nvSpPr>
        <p:spPr>
          <a:xfrm>
            <a:off x="4907903" y="3289204"/>
            <a:ext cx="4450014" cy="1860474"/>
          </a:xfrm>
        </p:spPr>
        <p:txBody>
          <a:bodyPr/>
          <a:lstStyle/>
          <a:p>
            <a:pPr marL="46434" indent="0">
              <a:buNone/>
            </a:pPr>
            <a:r>
              <a:rPr lang="en-US" sz="1600" u="sng" dirty="0">
                <a:latin typeface="Calibri" panose="020F0502020204030204" pitchFamily="34" charset="0"/>
                <a:cs typeface="Calibri" panose="020F0502020204030204" pitchFamily="34" charset="0"/>
              </a:rPr>
              <a:t>IMPACT ON THE HEALTH OF MILITARY FAMILIES</a:t>
            </a:r>
          </a:p>
          <a:p>
            <a:pPr marL="46434" indent="0">
              <a:buNone/>
            </a:pPr>
            <a:r>
              <a:rPr lang="en-US" sz="1600" b="0" dirty="0">
                <a:latin typeface="Calibri" panose="020F0502020204030204" pitchFamily="34" charset="0"/>
                <a:cs typeface="Calibri" panose="020F0502020204030204" pitchFamily="34" charset="0"/>
              </a:rPr>
              <a:t>Delayed diagnoses and care</a:t>
            </a:r>
          </a:p>
          <a:p>
            <a:pPr marL="46434" indent="0">
              <a:buNone/>
            </a:pPr>
            <a:r>
              <a:rPr lang="en-US" sz="1600" b="0" dirty="0">
                <a:latin typeface="Calibri" panose="020F0502020204030204" pitchFamily="34" charset="0"/>
                <a:cs typeface="Calibri" panose="020F0502020204030204" pitchFamily="34" charset="0"/>
              </a:rPr>
              <a:t>Insufficient care</a:t>
            </a:r>
          </a:p>
          <a:p>
            <a:pPr marL="46434" indent="0">
              <a:buNone/>
            </a:pPr>
            <a:r>
              <a:rPr lang="en-US" sz="1600" b="0" dirty="0">
                <a:latin typeface="Calibri" panose="020F0502020204030204" pitchFamily="34" charset="0"/>
                <a:cs typeface="Calibri" panose="020F0502020204030204" pitchFamily="34" charset="0"/>
              </a:rPr>
              <a:t>Decreased military family resiliency</a:t>
            </a:r>
          </a:p>
          <a:p>
            <a:endParaRPr lang="en-US" dirty="0"/>
          </a:p>
        </p:txBody>
      </p:sp>
      <p:sp>
        <p:nvSpPr>
          <p:cNvPr id="4" name="Slide Number Placeholder 3">
            <a:extLst>
              <a:ext uri="{FF2B5EF4-FFF2-40B4-BE49-F238E27FC236}">
                <a16:creationId xmlns:a16="http://schemas.microsoft.com/office/drawing/2014/main" id="{FAD5458C-74AB-B5F6-C173-BCD0720B961B}"/>
              </a:ext>
            </a:extLst>
          </p:cNvPr>
          <p:cNvSpPr>
            <a:spLocks noGrp="1"/>
          </p:cNvSpPr>
          <p:nvPr>
            <p:ph type="sldNum" sz="quarter" idx="11"/>
          </p:nvPr>
        </p:nvSpPr>
        <p:spPr/>
        <p:txBody>
          <a:bodyPr/>
          <a:lstStyle/>
          <a:p>
            <a:pPr>
              <a:defRPr/>
            </a:pPr>
            <a:fld id="{47256DB1-98A0-4C5B-B461-C003FBFE3B06}" type="slidenum">
              <a:rPr lang="en-US" altLang="en-US" smtClean="0"/>
              <a:pPr>
                <a:defRPr/>
              </a:pPr>
              <a:t>3</a:t>
            </a:fld>
            <a:endParaRPr lang="en-US" altLang="en-US" dirty="0">
              <a:solidFill>
                <a:schemeClr val="bg2"/>
              </a:solidFill>
            </a:endParaRPr>
          </a:p>
        </p:txBody>
      </p:sp>
      <p:pic>
        <p:nvPicPr>
          <p:cNvPr id="5" name="Picture 4">
            <a:extLst>
              <a:ext uri="{FF2B5EF4-FFF2-40B4-BE49-F238E27FC236}">
                <a16:creationId xmlns:a16="http://schemas.microsoft.com/office/drawing/2014/main" id="{0D91EB2D-8FAB-636A-FEE4-2DF43E906E0E}"/>
              </a:ext>
            </a:extLst>
          </p:cNvPr>
          <p:cNvPicPr>
            <a:picLocks noChangeAspect="1"/>
          </p:cNvPicPr>
          <p:nvPr/>
        </p:nvPicPr>
        <p:blipFill>
          <a:blip r:embed="rId3"/>
          <a:stretch>
            <a:fillRect/>
          </a:stretch>
        </p:blipFill>
        <p:spPr>
          <a:xfrm>
            <a:off x="7548633" y="5265287"/>
            <a:ext cx="1582667" cy="1148425"/>
          </a:xfrm>
          <a:prstGeom prst="rect">
            <a:avLst/>
          </a:prstGeom>
        </p:spPr>
      </p:pic>
      <p:sp>
        <p:nvSpPr>
          <p:cNvPr id="7" name="TextBox 6">
            <a:extLst>
              <a:ext uri="{FF2B5EF4-FFF2-40B4-BE49-F238E27FC236}">
                <a16:creationId xmlns:a16="http://schemas.microsoft.com/office/drawing/2014/main" id="{B0440760-21F7-34BE-4B3E-E07141B28F58}"/>
              </a:ext>
            </a:extLst>
          </p:cNvPr>
          <p:cNvSpPr txBox="1"/>
          <p:nvPr/>
        </p:nvSpPr>
        <p:spPr>
          <a:xfrm>
            <a:off x="306585" y="1592482"/>
            <a:ext cx="8530829" cy="1323439"/>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The military operates in remote locations for strategic reasons (air space, stealth, proximity, etc.)</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Remote locations create medical difficulties for the military and its families</a:t>
            </a:r>
          </a:p>
          <a:p>
            <a:pPr marL="304800" lvl="1"/>
            <a:r>
              <a:rPr lang="en-US" sz="1600" dirty="0">
                <a:latin typeface="Calibri" panose="020F0502020204030204" pitchFamily="34" charset="0"/>
                <a:cs typeface="Calibri" panose="020F0502020204030204" pitchFamily="34" charset="0"/>
              </a:rPr>
              <a:t>Not enough network medical resources</a:t>
            </a:r>
          </a:p>
          <a:p>
            <a:pPr marL="304800" lvl="1"/>
            <a:r>
              <a:rPr lang="en-US" sz="1600" dirty="0">
                <a:latin typeface="Calibri" panose="020F0502020204030204" pitchFamily="34" charset="0"/>
                <a:cs typeface="Calibri" panose="020F0502020204030204" pitchFamily="34" charset="0"/>
              </a:rPr>
              <a:t>Not enough patient volume to keep medical resources</a:t>
            </a:r>
          </a:p>
        </p:txBody>
      </p:sp>
      <p:pic>
        <p:nvPicPr>
          <p:cNvPr id="1030" name="Picture 6" descr="Units">
            <a:extLst>
              <a:ext uri="{FF2B5EF4-FFF2-40B4-BE49-F238E27FC236}">
                <a16:creationId xmlns:a16="http://schemas.microsoft.com/office/drawing/2014/main" id="{5399E7E5-F4F5-3E9B-06E6-C7BF0EF0DBA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77" t="16852" r="-7212"/>
          <a:stretch/>
        </p:blipFill>
        <p:spPr bwMode="auto">
          <a:xfrm rot="21309005">
            <a:off x="1522518" y="4850385"/>
            <a:ext cx="2818130" cy="140352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F745B7A5-69E6-BC20-523A-0653009CC827}"/>
              </a:ext>
            </a:extLst>
          </p:cNvPr>
          <p:cNvPicPr>
            <a:picLocks noChangeAspect="1"/>
          </p:cNvPicPr>
          <p:nvPr/>
        </p:nvPicPr>
        <p:blipFill>
          <a:blip r:embed="rId5"/>
          <a:stretch>
            <a:fillRect/>
          </a:stretch>
        </p:blipFill>
        <p:spPr>
          <a:xfrm>
            <a:off x="3693816" y="4824262"/>
            <a:ext cx="2529702" cy="1545531"/>
          </a:xfrm>
          <a:prstGeom prst="ellipse">
            <a:avLst/>
          </a:prstGeom>
          <a:ln>
            <a:noFill/>
          </a:ln>
          <a:effectLst>
            <a:softEdge rad="112500"/>
          </a:effectLst>
        </p:spPr>
      </p:pic>
    </p:spTree>
    <p:extLst>
      <p:ext uri="{BB962C8B-B14F-4D97-AF65-F5344CB8AC3E}">
        <p14:creationId xmlns:p14="http://schemas.microsoft.com/office/powerpoint/2010/main" val="3598400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37066-5DED-FC10-4F64-FBAA3117EF6B}"/>
              </a:ext>
            </a:extLst>
          </p:cNvPr>
          <p:cNvSpPr>
            <a:spLocks noGrp="1"/>
          </p:cNvSpPr>
          <p:nvPr>
            <p:ph type="title"/>
          </p:nvPr>
        </p:nvSpPr>
        <p:spPr/>
        <p:txBody>
          <a:bodyPr/>
          <a:lstStyle/>
          <a:p>
            <a:r>
              <a:rPr lang="en-US" dirty="0"/>
              <a:t>IOS Takeaways</a:t>
            </a:r>
          </a:p>
        </p:txBody>
      </p:sp>
      <p:sp>
        <p:nvSpPr>
          <p:cNvPr id="3" name="Content Placeholder 2">
            <a:extLst>
              <a:ext uri="{FF2B5EF4-FFF2-40B4-BE49-F238E27FC236}">
                <a16:creationId xmlns:a16="http://schemas.microsoft.com/office/drawing/2014/main" id="{FC1805C7-7EAB-E790-C1EF-FDD8B9DBB469}"/>
              </a:ext>
            </a:extLst>
          </p:cNvPr>
          <p:cNvSpPr>
            <a:spLocks noGrp="1"/>
          </p:cNvSpPr>
          <p:nvPr>
            <p:ph idx="1"/>
          </p:nvPr>
        </p:nvSpPr>
        <p:spPr>
          <a:xfrm>
            <a:off x="3923414" y="1469193"/>
            <a:ext cx="5009979" cy="4417939"/>
          </a:xfrm>
        </p:spPr>
        <p:txBody>
          <a:bodyPr/>
          <a:lstStyle/>
          <a:p>
            <a:pPr marL="0" indent="0">
              <a:buNone/>
            </a:pPr>
            <a:endParaRPr lang="en-US" sz="1800" dirty="0"/>
          </a:p>
          <a:p>
            <a:r>
              <a:rPr lang="en-US" sz="1800" dirty="0"/>
              <a:t>IOS programs target numerous domains of TFF, but largely focus on mental and musculoskeletal health</a:t>
            </a:r>
          </a:p>
          <a:p>
            <a:endParaRPr lang="en-US" sz="1800" dirty="0"/>
          </a:p>
          <a:p>
            <a:r>
              <a:rPr lang="en-US" sz="1800" dirty="0"/>
              <a:t>IOS programs focus on the prevention/optimization and traditional MTF care is in recovery and restoration </a:t>
            </a:r>
          </a:p>
          <a:p>
            <a:endParaRPr lang="en-US" sz="1800" dirty="0"/>
          </a:p>
          <a:p>
            <a:r>
              <a:rPr lang="en-US" sz="1800" dirty="0"/>
              <a:t>True North+ is a maturing of the existing TN and OST, seeking to leverage efficiencies and data driven decisions to optimize human performance in our Airmen and Guardians</a:t>
            </a:r>
          </a:p>
        </p:txBody>
      </p:sp>
      <p:sp>
        <p:nvSpPr>
          <p:cNvPr id="4" name="Slide Number Placeholder 3">
            <a:extLst>
              <a:ext uri="{FF2B5EF4-FFF2-40B4-BE49-F238E27FC236}">
                <a16:creationId xmlns:a16="http://schemas.microsoft.com/office/drawing/2014/main" id="{0C9CD02C-4E60-8ACA-2027-D7B4BB81A46C}"/>
              </a:ext>
            </a:extLst>
          </p:cNvPr>
          <p:cNvSpPr>
            <a:spLocks noGrp="1"/>
          </p:cNvSpPr>
          <p:nvPr>
            <p:ph type="sldNum" sz="quarter" idx="11"/>
          </p:nvPr>
        </p:nvSpPr>
        <p:spPr/>
        <p:txBody>
          <a:bodyPr/>
          <a:lstStyle/>
          <a:p>
            <a:pPr>
              <a:defRPr/>
            </a:pPr>
            <a:fld id="{47256DB1-98A0-4C5B-B461-C003FBFE3B06}" type="slidenum">
              <a:rPr lang="en-US" altLang="en-US" smtClean="0"/>
              <a:pPr>
                <a:defRPr/>
              </a:pPr>
              <a:t>30</a:t>
            </a:fld>
            <a:endParaRPr lang="en-US" altLang="en-US">
              <a:solidFill>
                <a:schemeClr val="bg2"/>
              </a:solidFill>
            </a:endParaRPr>
          </a:p>
        </p:txBody>
      </p:sp>
      <p:pic>
        <p:nvPicPr>
          <p:cNvPr id="5" name="Picture 4">
            <a:extLst>
              <a:ext uri="{FF2B5EF4-FFF2-40B4-BE49-F238E27FC236}">
                <a16:creationId xmlns:a16="http://schemas.microsoft.com/office/drawing/2014/main" id="{1F9BE67B-EADD-21D4-4D5D-E957EF993A0F}"/>
              </a:ext>
            </a:extLst>
          </p:cNvPr>
          <p:cNvPicPr>
            <a:picLocks noChangeAspect="1"/>
          </p:cNvPicPr>
          <p:nvPr/>
        </p:nvPicPr>
        <p:blipFill>
          <a:blip r:embed="rId3"/>
          <a:stretch>
            <a:fillRect/>
          </a:stretch>
        </p:blipFill>
        <p:spPr>
          <a:xfrm>
            <a:off x="301533" y="2202694"/>
            <a:ext cx="3621881" cy="3186113"/>
          </a:xfrm>
          <a:prstGeom prst="rect">
            <a:avLst/>
          </a:prstGeom>
        </p:spPr>
      </p:pic>
    </p:spTree>
    <p:extLst>
      <p:ext uri="{BB962C8B-B14F-4D97-AF65-F5344CB8AC3E}">
        <p14:creationId xmlns:p14="http://schemas.microsoft.com/office/powerpoint/2010/main" val="2691821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Picture 3">
            <a:extLst>
              <a:ext uri="{FF2B5EF4-FFF2-40B4-BE49-F238E27FC236}">
                <a16:creationId xmlns:a16="http://schemas.microsoft.com/office/drawing/2014/main" id="{B2B9C7B9-79C3-F7AC-2AA8-B85848279493}"/>
              </a:ext>
            </a:extLst>
          </p:cNvPr>
          <p:cNvPicPr>
            <a:picLocks noChangeAspect="1"/>
          </p:cNvPicPr>
          <p:nvPr/>
        </p:nvPicPr>
        <p:blipFill>
          <a:blip r:embed="rId3"/>
          <a:stretch>
            <a:fillRect/>
          </a:stretch>
        </p:blipFill>
        <p:spPr>
          <a:xfrm>
            <a:off x="7345823" y="6473919"/>
            <a:ext cx="1536325" cy="384081"/>
          </a:xfrm>
          <a:prstGeom prst="rect">
            <a:avLst/>
          </a:prstGeom>
        </p:spPr>
      </p:pic>
      <p:sp>
        <p:nvSpPr>
          <p:cNvPr id="6" name="Slide Number Placeholder 5">
            <a:extLst>
              <a:ext uri="{FF2B5EF4-FFF2-40B4-BE49-F238E27FC236}">
                <a16:creationId xmlns:a16="http://schemas.microsoft.com/office/drawing/2014/main" id="{8D381C05-F93A-6FCB-C6D9-A7A0135AEDB0}"/>
              </a:ext>
            </a:extLst>
          </p:cNvPr>
          <p:cNvSpPr>
            <a:spLocks noGrp="1"/>
          </p:cNvSpPr>
          <p:nvPr>
            <p:ph type="sldNum" sz="quarter" idx="11"/>
          </p:nvPr>
        </p:nvSpPr>
        <p:spPr/>
        <p:txBody>
          <a:bodyPr/>
          <a:lstStyle/>
          <a:p>
            <a:pPr>
              <a:defRPr/>
            </a:pPr>
            <a:fld id="{6214614F-2FCB-48B4-A899-0A8F737AAE37}" type="slidenum">
              <a:rPr lang="en-US" altLang="en-US" smtClean="0"/>
              <a:pPr>
                <a:defRPr/>
              </a:pPr>
              <a:t>31</a:t>
            </a:fld>
            <a:endParaRPr lang="en-US" altLang="en-US" dirty="0">
              <a:solidFill>
                <a:schemeClr val="bg2"/>
              </a:solidFill>
            </a:endParaRPr>
          </a:p>
        </p:txBody>
      </p:sp>
    </p:spTree>
    <p:extLst>
      <p:ext uri="{BB962C8B-B14F-4D97-AF65-F5344CB8AC3E}">
        <p14:creationId xmlns:p14="http://schemas.microsoft.com/office/powerpoint/2010/main" val="4217003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 Slides</a:t>
            </a:r>
          </a:p>
        </p:txBody>
      </p:sp>
      <p:sp>
        <p:nvSpPr>
          <p:cNvPr id="3" name="Text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2"/>
          </p:nvPr>
        </p:nvSpPr>
        <p:spPr>
          <a:xfrm>
            <a:off x="8702802" y="5740146"/>
            <a:ext cx="397764" cy="184666"/>
          </a:xfrm>
          <a:prstGeom prst="rect">
            <a:avLst/>
          </a:prstGeom>
        </p:spPr>
        <p:txBody>
          <a:bodyPr vert="horz" wrap="none" lIns="68580" tIns="0" rIns="68580" bIns="0" rtlCol="0" anchor="ctr">
            <a:normAutofit/>
          </a:bodyPr>
          <a:lstStyle>
            <a:defPPr>
              <a:defRPr lang="en-US"/>
            </a:defPPr>
            <a:lvl1pPr marL="0" algn="r" defTabSz="685800" rtl="0" eaLnBrk="1" latinLnBrk="0" hangingPunct="1">
              <a:defRPr sz="1200" b="1"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1A15DF3-B9AF-4EC4-A69C-2370B628607D}" type="slidenum">
              <a:rPr lang="en-US" smtClean="0"/>
              <a:pPr/>
              <a:t>32</a:t>
            </a:fld>
            <a:endParaRPr lang="en-US"/>
          </a:p>
        </p:txBody>
      </p:sp>
    </p:spTree>
    <p:extLst>
      <p:ext uri="{BB962C8B-B14F-4D97-AF65-F5344CB8AC3E}">
        <p14:creationId xmlns:p14="http://schemas.microsoft.com/office/powerpoint/2010/main" val="1974234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6275A-E94A-D484-6BE0-EF7E11D96FC7}"/>
              </a:ext>
            </a:extLst>
          </p:cNvPr>
          <p:cNvSpPr>
            <a:spLocks noGrp="1"/>
          </p:cNvSpPr>
          <p:nvPr>
            <p:ph type="title"/>
          </p:nvPr>
        </p:nvSpPr>
        <p:spPr/>
        <p:txBody>
          <a:bodyPr/>
          <a:lstStyle/>
          <a:p>
            <a:r>
              <a:rPr lang="en-US" dirty="0"/>
              <a:t>Notional POAM</a:t>
            </a:r>
          </a:p>
        </p:txBody>
      </p:sp>
      <p:sp>
        <p:nvSpPr>
          <p:cNvPr id="4" name="Slide Number Placeholder 3">
            <a:extLst>
              <a:ext uri="{FF2B5EF4-FFF2-40B4-BE49-F238E27FC236}">
                <a16:creationId xmlns:a16="http://schemas.microsoft.com/office/drawing/2014/main" id="{E5AB6614-3779-3A70-75C3-90F2B5C498A5}"/>
              </a:ext>
            </a:extLst>
          </p:cNvPr>
          <p:cNvSpPr>
            <a:spLocks noGrp="1"/>
          </p:cNvSpPr>
          <p:nvPr>
            <p:ph type="sldNum" sz="quarter" idx="11"/>
          </p:nvPr>
        </p:nvSpPr>
        <p:spPr/>
        <p:txBody>
          <a:bodyPr/>
          <a:lstStyle/>
          <a:p>
            <a:pPr defTabSz="685800">
              <a:defRPr/>
            </a:pPr>
            <a:fld id="{0CBDF859-B77C-4932-B7B0-12C49A93E314}" type="slidenum">
              <a:rPr lang="en-US" altLang="en-US">
                <a:latin typeface="Arial"/>
              </a:rPr>
              <a:pPr defTabSz="685800">
                <a:defRPr/>
              </a:pPr>
              <a:t>33</a:t>
            </a:fld>
            <a:endParaRPr lang="en-US" altLang="en-US">
              <a:solidFill>
                <a:srgbClr val="808080"/>
              </a:solidFill>
              <a:latin typeface="Arial"/>
            </a:endParaRPr>
          </a:p>
        </p:txBody>
      </p:sp>
      <p:sp>
        <p:nvSpPr>
          <p:cNvPr id="5" name="Right Arrow 5">
            <a:extLst>
              <a:ext uri="{FF2B5EF4-FFF2-40B4-BE49-F238E27FC236}">
                <a16:creationId xmlns:a16="http://schemas.microsoft.com/office/drawing/2014/main" id="{0AC47522-A79D-B119-6D75-B9793BD79072}"/>
              </a:ext>
            </a:extLst>
          </p:cNvPr>
          <p:cNvSpPr/>
          <p:nvPr/>
        </p:nvSpPr>
        <p:spPr>
          <a:xfrm rot="19898181">
            <a:off x="1528950" y="3423471"/>
            <a:ext cx="7448208" cy="364442"/>
          </a:xfrm>
          <a:prstGeom prst="rightArrow">
            <a:avLst>
              <a:gd name="adj1" fmla="val 54812"/>
              <a:gd name="adj2" fmla="val 101672"/>
            </a:avLst>
          </a:prstGeom>
          <a:solidFill>
            <a:srgbClr val="151C77"/>
          </a:solidFill>
          <a:ln>
            <a:solidFill>
              <a:srgbClr val="A3A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731" b="1">
              <a:solidFill>
                <a:srgbClr val="000000"/>
              </a:solidFill>
              <a:latin typeface="Trebuchet MS" panose="020B0603020202020204" pitchFamily="34" charset="0"/>
            </a:endParaRPr>
          </a:p>
        </p:txBody>
      </p:sp>
      <p:sp>
        <p:nvSpPr>
          <p:cNvPr id="7" name="Oval 6">
            <a:extLst>
              <a:ext uri="{FF2B5EF4-FFF2-40B4-BE49-F238E27FC236}">
                <a16:creationId xmlns:a16="http://schemas.microsoft.com/office/drawing/2014/main" id="{43E88396-7A6C-4E48-2D20-9EE179414177}"/>
              </a:ext>
            </a:extLst>
          </p:cNvPr>
          <p:cNvSpPr/>
          <p:nvPr/>
        </p:nvSpPr>
        <p:spPr>
          <a:xfrm>
            <a:off x="4412629" y="3936876"/>
            <a:ext cx="164592" cy="15430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731" b="1">
              <a:solidFill>
                <a:srgbClr val="000000"/>
              </a:solidFill>
              <a:latin typeface="Trebuchet MS" panose="020B0603020202020204" pitchFamily="34" charset="0"/>
            </a:endParaRPr>
          </a:p>
        </p:txBody>
      </p:sp>
      <p:sp>
        <p:nvSpPr>
          <p:cNvPr id="8" name="Oval 7">
            <a:extLst>
              <a:ext uri="{FF2B5EF4-FFF2-40B4-BE49-F238E27FC236}">
                <a16:creationId xmlns:a16="http://schemas.microsoft.com/office/drawing/2014/main" id="{DCC474EA-584C-1B73-BCB7-4B977553B779}"/>
              </a:ext>
            </a:extLst>
          </p:cNvPr>
          <p:cNvSpPr/>
          <p:nvPr/>
        </p:nvSpPr>
        <p:spPr>
          <a:xfrm>
            <a:off x="5153279" y="3543389"/>
            <a:ext cx="164592" cy="15430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731" b="1">
              <a:solidFill>
                <a:srgbClr val="000000"/>
              </a:solidFill>
              <a:latin typeface="Trebuchet MS" panose="020B0603020202020204" pitchFamily="34" charset="0"/>
            </a:endParaRPr>
          </a:p>
        </p:txBody>
      </p:sp>
      <p:sp>
        <p:nvSpPr>
          <p:cNvPr id="9" name="Oval 8">
            <a:extLst>
              <a:ext uri="{FF2B5EF4-FFF2-40B4-BE49-F238E27FC236}">
                <a16:creationId xmlns:a16="http://schemas.microsoft.com/office/drawing/2014/main" id="{D1D8FDCB-9781-EB99-B247-D85F53C402DF}"/>
              </a:ext>
            </a:extLst>
          </p:cNvPr>
          <p:cNvSpPr/>
          <p:nvPr/>
        </p:nvSpPr>
        <p:spPr>
          <a:xfrm>
            <a:off x="5812874" y="3161400"/>
            <a:ext cx="164592" cy="15430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731" b="1">
              <a:solidFill>
                <a:srgbClr val="000000"/>
              </a:solidFill>
              <a:latin typeface="Trebuchet MS" panose="020B0603020202020204" pitchFamily="34" charset="0"/>
            </a:endParaRPr>
          </a:p>
        </p:txBody>
      </p:sp>
      <p:sp>
        <p:nvSpPr>
          <p:cNvPr id="10" name="Oval 9">
            <a:extLst>
              <a:ext uri="{FF2B5EF4-FFF2-40B4-BE49-F238E27FC236}">
                <a16:creationId xmlns:a16="http://schemas.microsoft.com/office/drawing/2014/main" id="{A1D1E2C9-9CBA-5B6B-E39B-3B4CDDE0035E}"/>
              </a:ext>
            </a:extLst>
          </p:cNvPr>
          <p:cNvSpPr/>
          <p:nvPr/>
        </p:nvSpPr>
        <p:spPr>
          <a:xfrm>
            <a:off x="6423917" y="2831927"/>
            <a:ext cx="164592" cy="15430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731" b="1">
              <a:solidFill>
                <a:srgbClr val="000000"/>
              </a:solidFill>
              <a:latin typeface="Trebuchet MS" panose="020B0603020202020204" pitchFamily="34" charset="0"/>
            </a:endParaRPr>
          </a:p>
        </p:txBody>
      </p:sp>
      <p:sp>
        <p:nvSpPr>
          <p:cNvPr id="11" name="Oval 10">
            <a:extLst>
              <a:ext uri="{FF2B5EF4-FFF2-40B4-BE49-F238E27FC236}">
                <a16:creationId xmlns:a16="http://schemas.microsoft.com/office/drawing/2014/main" id="{4D6AA073-2429-4C12-CA34-DA9A6C11E637}"/>
              </a:ext>
            </a:extLst>
          </p:cNvPr>
          <p:cNvSpPr/>
          <p:nvPr/>
        </p:nvSpPr>
        <p:spPr>
          <a:xfrm>
            <a:off x="7170654" y="2455953"/>
            <a:ext cx="164592" cy="15430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731" b="1">
              <a:solidFill>
                <a:srgbClr val="000000"/>
              </a:solidFill>
              <a:latin typeface="Trebuchet MS" panose="020B0603020202020204" pitchFamily="34" charset="0"/>
            </a:endParaRPr>
          </a:p>
        </p:txBody>
      </p:sp>
      <p:sp>
        <p:nvSpPr>
          <p:cNvPr id="15" name="TextBox 14">
            <a:extLst>
              <a:ext uri="{FF2B5EF4-FFF2-40B4-BE49-F238E27FC236}">
                <a16:creationId xmlns:a16="http://schemas.microsoft.com/office/drawing/2014/main" id="{CDF137AD-1921-94B2-5EE3-8D84929F8C9A}"/>
              </a:ext>
            </a:extLst>
          </p:cNvPr>
          <p:cNvSpPr txBox="1"/>
          <p:nvPr/>
        </p:nvSpPr>
        <p:spPr bwMode="auto">
          <a:xfrm>
            <a:off x="4562510" y="4077908"/>
            <a:ext cx="1697969" cy="198516"/>
          </a:xfrm>
          <a:prstGeom prst="rect">
            <a:avLst/>
          </a:prstGeom>
          <a:gradFill flip="none" rotWithShape="1">
            <a:gsLst>
              <a:gs pos="0">
                <a:schemeClr val="accent5">
                  <a:lumMod val="0"/>
                  <a:lumOff val="100000"/>
                </a:schemeClr>
              </a:gs>
              <a:gs pos="100000">
                <a:srgbClr val="6699FF"/>
              </a:gs>
            </a:gsLst>
            <a:path path="circle">
              <a:fillToRect l="50000" t="-80000" r="50000" b="180000"/>
            </a:path>
            <a:tileRect/>
          </a:gradFill>
          <a:ln w="9525">
            <a:solidFill>
              <a:schemeClr val="tx1"/>
            </a:solidFill>
            <a:miter lim="800000"/>
            <a:headEnd/>
            <a:tailEnd/>
          </a:ln>
          <a:effectLst/>
        </p:spPr>
        <p:txBody>
          <a:bodyPr wrap="square" lIns="34290" tIns="68580" rIns="34290" bIns="27432" rtlCol="0">
            <a:spAutoFit/>
          </a:bodyPr>
          <a:lstStyle>
            <a:defPPr>
              <a:defRPr lang="en-US"/>
            </a:defPPr>
            <a:lvl1pPr eaLnBrk="0" hangingPunct="0">
              <a:lnSpc>
                <a:spcPct val="80000"/>
              </a:lnSpc>
              <a:spcBef>
                <a:spcPct val="50000"/>
              </a:spcBef>
              <a:buClr>
                <a:srgbClr val="151C77"/>
              </a:buClr>
              <a:buSzPct val="80000"/>
              <a:buFont typeface="Wingdings" pitchFamily="2" charset="2"/>
              <a:buNone/>
              <a:defRPr sz="975" b="1">
                <a:cs typeface="Arial" pitchFamily="34" charset="0"/>
              </a:defRPr>
            </a:lvl1pPr>
          </a:lstStyle>
          <a:p>
            <a:pPr defTabSz="685800">
              <a:defRPr/>
            </a:pPr>
            <a:r>
              <a:rPr lang="en-US" sz="825">
                <a:solidFill>
                  <a:srgbClr val="000000"/>
                </a:solidFill>
                <a:latin typeface="Arial"/>
              </a:rPr>
              <a:t>Interim Guidance Letter </a:t>
            </a:r>
          </a:p>
        </p:txBody>
      </p:sp>
      <p:sp>
        <p:nvSpPr>
          <p:cNvPr id="17" name="Oval 16">
            <a:extLst>
              <a:ext uri="{FF2B5EF4-FFF2-40B4-BE49-F238E27FC236}">
                <a16:creationId xmlns:a16="http://schemas.microsoft.com/office/drawing/2014/main" id="{CDFE3BBE-E971-9E9D-B7FF-5680CE7652FA}"/>
              </a:ext>
            </a:extLst>
          </p:cNvPr>
          <p:cNvSpPr/>
          <p:nvPr/>
        </p:nvSpPr>
        <p:spPr>
          <a:xfrm>
            <a:off x="2041212" y="5181274"/>
            <a:ext cx="164592" cy="154305"/>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731" b="1">
                <a:solidFill>
                  <a:srgbClr val="000000"/>
                </a:solidFill>
                <a:latin typeface="Yu Gothic UI Semibold" panose="020B0700000000000000" pitchFamily="34" charset="-128"/>
                <a:ea typeface="Yu Gothic UI Semibold" panose="020B0700000000000000" pitchFamily="34" charset="-128"/>
                <a:cs typeface="Adobe Devanagari" panose="02040503050201020203" pitchFamily="18" charset="0"/>
              </a:rPr>
              <a:t>✓</a:t>
            </a:r>
            <a:endParaRPr lang="en-US" sz="731" b="1">
              <a:solidFill>
                <a:srgbClr val="000000"/>
              </a:solidFill>
              <a:latin typeface="Trebuchet MS" panose="020B0603020202020204" pitchFamily="34" charset="0"/>
            </a:endParaRPr>
          </a:p>
        </p:txBody>
      </p:sp>
      <p:sp>
        <p:nvSpPr>
          <p:cNvPr id="19" name="TextBox 18">
            <a:extLst>
              <a:ext uri="{FF2B5EF4-FFF2-40B4-BE49-F238E27FC236}">
                <a16:creationId xmlns:a16="http://schemas.microsoft.com/office/drawing/2014/main" id="{76A4BF4E-4FEA-F1D4-6B99-E2DF1546BAE8}"/>
              </a:ext>
            </a:extLst>
          </p:cNvPr>
          <p:cNvSpPr txBox="1"/>
          <p:nvPr/>
        </p:nvSpPr>
        <p:spPr bwMode="auto">
          <a:xfrm>
            <a:off x="8523262" y="1884466"/>
            <a:ext cx="568376" cy="401648"/>
          </a:xfrm>
          <a:prstGeom prst="rect">
            <a:avLst/>
          </a:prstGeom>
          <a:gradFill flip="none" rotWithShape="1">
            <a:gsLst>
              <a:gs pos="0">
                <a:schemeClr val="accent5">
                  <a:lumMod val="0"/>
                  <a:lumOff val="100000"/>
                </a:schemeClr>
              </a:gs>
              <a:gs pos="100000">
                <a:srgbClr val="6699FF"/>
              </a:gs>
            </a:gsLst>
            <a:path path="circle">
              <a:fillToRect l="50000" t="-80000" r="50000" b="180000"/>
            </a:path>
            <a:tileRect/>
          </a:gradFill>
          <a:ln w="9525">
            <a:solidFill>
              <a:schemeClr val="tx1"/>
            </a:solidFill>
            <a:miter lim="800000"/>
            <a:headEnd/>
            <a:tailEnd/>
          </a:ln>
          <a:effectLst/>
        </p:spPr>
        <p:txBody>
          <a:bodyPr wrap="square" lIns="34290" tIns="68580" rIns="34290" bIns="27432" rtlCol="0">
            <a:spAutoFit/>
          </a:bodyPr>
          <a:lstStyle>
            <a:defPPr>
              <a:defRPr lang="en-US"/>
            </a:defPPr>
            <a:lvl1pPr eaLnBrk="0" hangingPunct="0">
              <a:lnSpc>
                <a:spcPct val="80000"/>
              </a:lnSpc>
              <a:spcBef>
                <a:spcPct val="50000"/>
              </a:spcBef>
              <a:buClr>
                <a:srgbClr val="151C77"/>
              </a:buClr>
              <a:buSzPct val="80000"/>
              <a:buFont typeface="Wingdings" pitchFamily="2" charset="2"/>
              <a:buNone/>
              <a:defRPr sz="975" b="1">
                <a:cs typeface="Arial" pitchFamily="34" charset="0"/>
              </a:defRPr>
            </a:lvl1pPr>
          </a:lstStyle>
          <a:p>
            <a:pPr defTabSz="685800">
              <a:defRPr/>
            </a:pPr>
            <a:r>
              <a:rPr lang="en-US" sz="825">
                <a:solidFill>
                  <a:srgbClr val="000000"/>
                </a:solidFill>
                <a:latin typeface="Arial"/>
              </a:rPr>
              <a:t>Execute, Monitor, Update</a:t>
            </a:r>
          </a:p>
        </p:txBody>
      </p:sp>
      <p:sp>
        <p:nvSpPr>
          <p:cNvPr id="22" name="TextBox 21">
            <a:extLst>
              <a:ext uri="{FF2B5EF4-FFF2-40B4-BE49-F238E27FC236}">
                <a16:creationId xmlns:a16="http://schemas.microsoft.com/office/drawing/2014/main" id="{6F02FDC6-9EB1-01DE-16C7-CD3B2C7CF08F}"/>
              </a:ext>
            </a:extLst>
          </p:cNvPr>
          <p:cNvSpPr txBox="1"/>
          <p:nvPr/>
        </p:nvSpPr>
        <p:spPr bwMode="auto">
          <a:xfrm rot="1737267">
            <a:off x="2090082" y="4651980"/>
            <a:ext cx="616997" cy="182294"/>
          </a:xfrm>
          <a:prstGeom prst="rect">
            <a:avLst/>
          </a:prstGeom>
          <a:noFill/>
          <a:ln w="9525">
            <a:noFill/>
            <a:miter lim="800000"/>
            <a:headEnd/>
            <a:tailEnd/>
          </a:ln>
          <a:effectLst/>
        </p:spPr>
        <p:txBody>
          <a:bodyPr wrap="square" rtlCol="0">
            <a:spAutoFit/>
          </a:bodyPr>
          <a:lstStyle/>
          <a:p>
            <a:pPr algn="r" defTabSz="685800" eaLnBrk="0" hangingPunct="0">
              <a:lnSpc>
                <a:spcPct val="80000"/>
              </a:lnSpc>
              <a:spcBef>
                <a:spcPct val="50000"/>
              </a:spcBef>
              <a:buClr>
                <a:srgbClr val="151C77"/>
              </a:buClr>
              <a:buSzPct val="80000"/>
              <a:defRPr/>
            </a:pPr>
            <a:r>
              <a:rPr lang="en-US" sz="731" b="1">
                <a:solidFill>
                  <a:srgbClr val="000000"/>
                </a:solidFill>
                <a:latin typeface="Arial"/>
                <a:cs typeface="Arial" pitchFamily="34" charset="0"/>
              </a:rPr>
              <a:t>Nov 2023</a:t>
            </a:r>
          </a:p>
        </p:txBody>
      </p:sp>
      <p:sp>
        <p:nvSpPr>
          <p:cNvPr id="25" name="TextBox 24">
            <a:extLst>
              <a:ext uri="{FF2B5EF4-FFF2-40B4-BE49-F238E27FC236}">
                <a16:creationId xmlns:a16="http://schemas.microsoft.com/office/drawing/2014/main" id="{E9A920BE-6205-94C6-1A12-8906573006DC}"/>
              </a:ext>
            </a:extLst>
          </p:cNvPr>
          <p:cNvSpPr txBox="1"/>
          <p:nvPr/>
        </p:nvSpPr>
        <p:spPr bwMode="auto">
          <a:xfrm rot="1737267">
            <a:off x="3836079" y="3689538"/>
            <a:ext cx="616997" cy="182294"/>
          </a:xfrm>
          <a:prstGeom prst="rect">
            <a:avLst/>
          </a:prstGeom>
          <a:noFill/>
          <a:ln w="9525">
            <a:noFill/>
            <a:miter lim="800000"/>
            <a:headEnd/>
            <a:tailEnd/>
          </a:ln>
          <a:effectLst/>
        </p:spPr>
        <p:txBody>
          <a:bodyPr wrap="square" rtlCol="0">
            <a:spAutoFit/>
          </a:bodyPr>
          <a:lstStyle/>
          <a:p>
            <a:pPr algn="r" defTabSz="685800" eaLnBrk="0" hangingPunct="0">
              <a:lnSpc>
                <a:spcPct val="80000"/>
              </a:lnSpc>
              <a:spcBef>
                <a:spcPct val="50000"/>
              </a:spcBef>
              <a:buClr>
                <a:srgbClr val="151C77"/>
              </a:buClr>
              <a:buSzPct val="80000"/>
              <a:defRPr/>
            </a:pPr>
            <a:r>
              <a:rPr lang="en-US" sz="731" b="1">
                <a:solidFill>
                  <a:srgbClr val="000000"/>
                </a:solidFill>
                <a:latin typeface="Arial"/>
                <a:cs typeface="Arial" pitchFamily="34" charset="0"/>
              </a:rPr>
              <a:t>Jan 2024</a:t>
            </a:r>
          </a:p>
        </p:txBody>
      </p:sp>
      <p:sp>
        <p:nvSpPr>
          <p:cNvPr id="26" name="TextBox 25">
            <a:extLst>
              <a:ext uri="{FF2B5EF4-FFF2-40B4-BE49-F238E27FC236}">
                <a16:creationId xmlns:a16="http://schemas.microsoft.com/office/drawing/2014/main" id="{CAAB3AEC-4421-87E6-5B3D-B9C31F05429C}"/>
              </a:ext>
            </a:extLst>
          </p:cNvPr>
          <p:cNvSpPr txBox="1"/>
          <p:nvPr/>
        </p:nvSpPr>
        <p:spPr bwMode="auto">
          <a:xfrm rot="1737267">
            <a:off x="4619328" y="3310528"/>
            <a:ext cx="616997" cy="182294"/>
          </a:xfrm>
          <a:prstGeom prst="rect">
            <a:avLst/>
          </a:prstGeom>
          <a:noFill/>
          <a:ln w="9525">
            <a:noFill/>
            <a:miter lim="800000"/>
            <a:headEnd/>
            <a:tailEnd/>
          </a:ln>
          <a:effectLst/>
        </p:spPr>
        <p:txBody>
          <a:bodyPr wrap="square" rtlCol="0">
            <a:spAutoFit/>
          </a:bodyPr>
          <a:lstStyle/>
          <a:p>
            <a:pPr algn="r" defTabSz="685800" eaLnBrk="0" hangingPunct="0">
              <a:lnSpc>
                <a:spcPct val="80000"/>
              </a:lnSpc>
              <a:spcBef>
                <a:spcPct val="50000"/>
              </a:spcBef>
              <a:buClr>
                <a:srgbClr val="151C77"/>
              </a:buClr>
              <a:buSzPct val="80000"/>
              <a:defRPr/>
            </a:pPr>
            <a:r>
              <a:rPr lang="en-US" sz="731" b="1">
                <a:solidFill>
                  <a:srgbClr val="000000"/>
                </a:solidFill>
                <a:latin typeface="Arial"/>
                <a:cs typeface="Arial" pitchFamily="34" charset="0"/>
              </a:rPr>
              <a:t>May 2024</a:t>
            </a:r>
          </a:p>
        </p:txBody>
      </p:sp>
      <p:sp>
        <p:nvSpPr>
          <p:cNvPr id="27" name="TextBox 26">
            <a:extLst>
              <a:ext uri="{FF2B5EF4-FFF2-40B4-BE49-F238E27FC236}">
                <a16:creationId xmlns:a16="http://schemas.microsoft.com/office/drawing/2014/main" id="{6C3AF26F-3C96-698E-C8DA-2F9F5585D501}"/>
              </a:ext>
            </a:extLst>
          </p:cNvPr>
          <p:cNvSpPr txBox="1"/>
          <p:nvPr/>
        </p:nvSpPr>
        <p:spPr bwMode="auto">
          <a:xfrm rot="1737267">
            <a:off x="5281474" y="2921486"/>
            <a:ext cx="616997" cy="182294"/>
          </a:xfrm>
          <a:prstGeom prst="rect">
            <a:avLst/>
          </a:prstGeom>
          <a:noFill/>
          <a:ln w="9525">
            <a:noFill/>
            <a:miter lim="800000"/>
            <a:headEnd/>
            <a:tailEnd/>
          </a:ln>
          <a:effectLst/>
        </p:spPr>
        <p:txBody>
          <a:bodyPr wrap="square" rtlCol="0">
            <a:spAutoFit/>
          </a:bodyPr>
          <a:lstStyle/>
          <a:p>
            <a:pPr algn="r" defTabSz="685800" eaLnBrk="0" hangingPunct="0">
              <a:lnSpc>
                <a:spcPct val="80000"/>
              </a:lnSpc>
              <a:spcBef>
                <a:spcPct val="50000"/>
              </a:spcBef>
              <a:buClr>
                <a:srgbClr val="151C77"/>
              </a:buClr>
              <a:buSzPct val="80000"/>
              <a:defRPr/>
            </a:pPr>
            <a:r>
              <a:rPr lang="en-US" sz="731" b="1">
                <a:solidFill>
                  <a:srgbClr val="000000"/>
                </a:solidFill>
                <a:latin typeface="Arial"/>
                <a:cs typeface="Arial" pitchFamily="34" charset="0"/>
              </a:rPr>
              <a:t>Jun 2024</a:t>
            </a:r>
          </a:p>
        </p:txBody>
      </p:sp>
      <p:sp>
        <p:nvSpPr>
          <p:cNvPr id="28" name="TextBox 27">
            <a:extLst>
              <a:ext uri="{FF2B5EF4-FFF2-40B4-BE49-F238E27FC236}">
                <a16:creationId xmlns:a16="http://schemas.microsoft.com/office/drawing/2014/main" id="{E07C42C6-4C91-6EFA-56F6-984C5AC6154B}"/>
              </a:ext>
            </a:extLst>
          </p:cNvPr>
          <p:cNvSpPr txBox="1"/>
          <p:nvPr/>
        </p:nvSpPr>
        <p:spPr bwMode="auto">
          <a:xfrm rot="1737267">
            <a:off x="6567363" y="2220057"/>
            <a:ext cx="616997" cy="182294"/>
          </a:xfrm>
          <a:prstGeom prst="rect">
            <a:avLst/>
          </a:prstGeom>
          <a:noFill/>
          <a:ln w="9525">
            <a:noFill/>
            <a:miter lim="800000"/>
            <a:headEnd/>
            <a:tailEnd/>
          </a:ln>
          <a:effectLst/>
        </p:spPr>
        <p:txBody>
          <a:bodyPr wrap="square" rtlCol="0">
            <a:spAutoFit/>
          </a:bodyPr>
          <a:lstStyle/>
          <a:p>
            <a:pPr algn="r" defTabSz="685800" eaLnBrk="0" hangingPunct="0">
              <a:lnSpc>
                <a:spcPct val="80000"/>
              </a:lnSpc>
              <a:spcBef>
                <a:spcPct val="50000"/>
              </a:spcBef>
              <a:buClr>
                <a:srgbClr val="151C77"/>
              </a:buClr>
              <a:buSzPct val="80000"/>
              <a:defRPr/>
            </a:pPr>
            <a:r>
              <a:rPr lang="en-US" sz="731" b="1">
                <a:solidFill>
                  <a:srgbClr val="000000"/>
                </a:solidFill>
                <a:latin typeface="Arial"/>
                <a:cs typeface="Arial" pitchFamily="34" charset="0"/>
              </a:rPr>
              <a:t>Dec 2024</a:t>
            </a:r>
          </a:p>
        </p:txBody>
      </p:sp>
      <p:sp>
        <p:nvSpPr>
          <p:cNvPr id="29" name="TextBox 28">
            <a:extLst>
              <a:ext uri="{FF2B5EF4-FFF2-40B4-BE49-F238E27FC236}">
                <a16:creationId xmlns:a16="http://schemas.microsoft.com/office/drawing/2014/main" id="{C9E4E3F2-3A78-E5F2-3323-47DA7ECFEC52}"/>
              </a:ext>
            </a:extLst>
          </p:cNvPr>
          <p:cNvSpPr txBox="1"/>
          <p:nvPr/>
        </p:nvSpPr>
        <p:spPr bwMode="auto">
          <a:xfrm rot="1737267">
            <a:off x="5894904" y="2610084"/>
            <a:ext cx="616997" cy="157031"/>
          </a:xfrm>
          <a:prstGeom prst="rect">
            <a:avLst/>
          </a:prstGeom>
          <a:noFill/>
          <a:ln w="9525">
            <a:noFill/>
            <a:miter lim="800000"/>
            <a:headEnd/>
            <a:tailEnd/>
          </a:ln>
          <a:effectLst/>
        </p:spPr>
        <p:txBody>
          <a:bodyPr wrap="square" lIns="68580" tIns="34290" rIns="68580" bIns="34290" rtlCol="0" anchor="t">
            <a:spAutoFit/>
          </a:bodyPr>
          <a:lstStyle/>
          <a:p>
            <a:pPr algn="r" eaLnBrk="0" hangingPunct="0">
              <a:lnSpc>
                <a:spcPct val="80000"/>
              </a:lnSpc>
              <a:spcBef>
                <a:spcPct val="50000"/>
              </a:spcBef>
              <a:buClr>
                <a:srgbClr val="151C77"/>
              </a:buClr>
              <a:buSzPct val="80000"/>
              <a:defRPr/>
            </a:pPr>
            <a:r>
              <a:rPr lang="en-US" sz="713" b="1">
                <a:solidFill>
                  <a:srgbClr val="000000"/>
                </a:solidFill>
                <a:latin typeface="Arial"/>
                <a:cs typeface="Arial"/>
              </a:rPr>
              <a:t> Aug 2024</a:t>
            </a:r>
          </a:p>
        </p:txBody>
      </p:sp>
      <p:sp>
        <p:nvSpPr>
          <p:cNvPr id="31" name="TextBox 30">
            <a:extLst>
              <a:ext uri="{FF2B5EF4-FFF2-40B4-BE49-F238E27FC236}">
                <a16:creationId xmlns:a16="http://schemas.microsoft.com/office/drawing/2014/main" id="{14AAAB61-7639-709B-5C34-B3ED2D59BF7A}"/>
              </a:ext>
            </a:extLst>
          </p:cNvPr>
          <p:cNvSpPr txBox="1"/>
          <p:nvPr/>
        </p:nvSpPr>
        <p:spPr bwMode="auto">
          <a:xfrm rot="1943690">
            <a:off x="1449460" y="4883839"/>
            <a:ext cx="725936" cy="182294"/>
          </a:xfrm>
          <a:prstGeom prst="rect">
            <a:avLst/>
          </a:prstGeom>
          <a:noFill/>
          <a:ln w="9525">
            <a:noFill/>
            <a:miter lim="800000"/>
            <a:headEnd/>
            <a:tailEnd/>
          </a:ln>
          <a:effectLst/>
        </p:spPr>
        <p:txBody>
          <a:bodyPr wrap="square" rtlCol="0">
            <a:spAutoFit/>
          </a:bodyPr>
          <a:lstStyle/>
          <a:p>
            <a:pPr algn="r" defTabSz="685800" eaLnBrk="0" hangingPunct="0">
              <a:lnSpc>
                <a:spcPct val="80000"/>
              </a:lnSpc>
              <a:spcBef>
                <a:spcPct val="50000"/>
              </a:spcBef>
              <a:buClr>
                <a:srgbClr val="151C77"/>
              </a:buClr>
              <a:buSzPct val="80000"/>
              <a:defRPr/>
            </a:pPr>
            <a:r>
              <a:rPr lang="en-US" sz="731" b="1">
                <a:solidFill>
                  <a:srgbClr val="000000"/>
                </a:solidFill>
                <a:latin typeface="Arial"/>
                <a:cs typeface="Arial" pitchFamily="34" charset="0"/>
              </a:rPr>
              <a:t>Oct 2023</a:t>
            </a:r>
          </a:p>
        </p:txBody>
      </p:sp>
      <p:sp>
        <p:nvSpPr>
          <p:cNvPr id="33" name="TextBox 32">
            <a:extLst>
              <a:ext uri="{FF2B5EF4-FFF2-40B4-BE49-F238E27FC236}">
                <a16:creationId xmlns:a16="http://schemas.microsoft.com/office/drawing/2014/main" id="{EA831BB6-27A4-22DD-E8AB-BE50A47A6831}"/>
              </a:ext>
            </a:extLst>
          </p:cNvPr>
          <p:cNvSpPr txBox="1"/>
          <p:nvPr/>
        </p:nvSpPr>
        <p:spPr bwMode="auto">
          <a:xfrm>
            <a:off x="3362884" y="4744193"/>
            <a:ext cx="2257895" cy="198516"/>
          </a:xfrm>
          <a:prstGeom prst="rect">
            <a:avLst/>
          </a:prstGeom>
          <a:gradFill flip="none" rotWithShape="1">
            <a:gsLst>
              <a:gs pos="0">
                <a:schemeClr val="accent5">
                  <a:lumMod val="0"/>
                  <a:lumOff val="100000"/>
                </a:schemeClr>
              </a:gs>
              <a:gs pos="100000">
                <a:srgbClr val="6699FF"/>
              </a:gs>
            </a:gsLst>
            <a:path path="circle">
              <a:fillToRect l="50000" t="-80000" r="50000" b="180000"/>
            </a:path>
            <a:tileRect/>
          </a:gradFill>
          <a:ln w="9525">
            <a:solidFill>
              <a:schemeClr val="tx1"/>
            </a:solidFill>
            <a:miter lim="800000"/>
            <a:headEnd/>
            <a:tailEnd/>
          </a:ln>
          <a:effectLst/>
        </p:spPr>
        <p:txBody>
          <a:bodyPr wrap="square" lIns="34290" tIns="68580" rIns="34290" bIns="27432" rtlCol="0">
            <a:spAutoFit/>
          </a:bodyPr>
          <a:lstStyle>
            <a:defPPr>
              <a:defRPr lang="en-US"/>
            </a:defPPr>
            <a:lvl1pPr eaLnBrk="0" hangingPunct="0">
              <a:lnSpc>
                <a:spcPct val="80000"/>
              </a:lnSpc>
              <a:spcBef>
                <a:spcPct val="50000"/>
              </a:spcBef>
              <a:buClr>
                <a:srgbClr val="151C77"/>
              </a:buClr>
              <a:buSzPct val="80000"/>
              <a:buFont typeface="Wingdings" pitchFamily="2" charset="2"/>
              <a:buNone/>
              <a:defRPr sz="975" b="1">
                <a:cs typeface="Arial" pitchFamily="34" charset="0"/>
              </a:defRPr>
            </a:lvl1pPr>
          </a:lstStyle>
          <a:p>
            <a:pPr defTabSz="685800">
              <a:defRPr/>
            </a:pPr>
            <a:r>
              <a:rPr lang="en-US" sz="825">
                <a:solidFill>
                  <a:srgbClr val="000000"/>
                </a:solidFill>
                <a:latin typeface="Arial"/>
              </a:rPr>
              <a:t>POAM Development</a:t>
            </a:r>
          </a:p>
        </p:txBody>
      </p:sp>
      <p:sp>
        <p:nvSpPr>
          <p:cNvPr id="34" name="TextBox 33">
            <a:extLst>
              <a:ext uri="{FF2B5EF4-FFF2-40B4-BE49-F238E27FC236}">
                <a16:creationId xmlns:a16="http://schemas.microsoft.com/office/drawing/2014/main" id="{594894B1-4579-850D-C2A4-2EF66D91904B}"/>
              </a:ext>
            </a:extLst>
          </p:cNvPr>
          <p:cNvSpPr txBox="1"/>
          <p:nvPr/>
        </p:nvSpPr>
        <p:spPr bwMode="auto">
          <a:xfrm>
            <a:off x="2206090" y="5347739"/>
            <a:ext cx="4936703" cy="198516"/>
          </a:xfrm>
          <a:prstGeom prst="rect">
            <a:avLst/>
          </a:prstGeom>
          <a:gradFill flip="none" rotWithShape="1">
            <a:gsLst>
              <a:gs pos="0">
                <a:schemeClr val="accent5">
                  <a:lumMod val="0"/>
                  <a:lumOff val="100000"/>
                </a:schemeClr>
              </a:gs>
              <a:gs pos="100000">
                <a:srgbClr val="6699FF"/>
              </a:gs>
            </a:gsLst>
            <a:path path="circle">
              <a:fillToRect l="50000" t="-80000" r="50000" b="180000"/>
            </a:path>
            <a:tileRect/>
          </a:gradFill>
          <a:ln w="9525">
            <a:solidFill>
              <a:schemeClr val="tx1"/>
            </a:solidFill>
            <a:miter lim="800000"/>
            <a:headEnd/>
            <a:tailEnd/>
          </a:ln>
          <a:effectLst/>
        </p:spPr>
        <p:txBody>
          <a:bodyPr wrap="square" lIns="34290" tIns="68580" rIns="34290" bIns="27432" rtlCol="0">
            <a:spAutoFit/>
          </a:bodyPr>
          <a:lstStyle>
            <a:defPPr>
              <a:defRPr lang="en-US"/>
            </a:defPPr>
            <a:lvl1pPr eaLnBrk="0" hangingPunct="0">
              <a:lnSpc>
                <a:spcPct val="80000"/>
              </a:lnSpc>
              <a:spcBef>
                <a:spcPct val="50000"/>
              </a:spcBef>
              <a:buClr>
                <a:srgbClr val="151C77"/>
              </a:buClr>
              <a:buSzPct val="80000"/>
              <a:buFont typeface="Wingdings" pitchFamily="2" charset="2"/>
              <a:buNone/>
              <a:defRPr sz="975" b="1">
                <a:cs typeface="Arial" pitchFamily="34" charset="0"/>
              </a:defRPr>
            </a:lvl1pPr>
          </a:lstStyle>
          <a:p>
            <a:pPr defTabSz="685800">
              <a:defRPr/>
            </a:pPr>
            <a:r>
              <a:rPr lang="en-US" sz="825">
                <a:solidFill>
                  <a:srgbClr val="000000"/>
                </a:solidFill>
                <a:latin typeface="Arial"/>
              </a:rPr>
              <a:t>TN/OST Briefing to LTG C. Miller and LTG R. Miller on OPR and COA recommendation</a:t>
            </a:r>
          </a:p>
        </p:txBody>
      </p:sp>
      <p:sp>
        <p:nvSpPr>
          <p:cNvPr id="40" name="Oval 39">
            <a:extLst>
              <a:ext uri="{FF2B5EF4-FFF2-40B4-BE49-F238E27FC236}">
                <a16:creationId xmlns:a16="http://schemas.microsoft.com/office/drawing/2014/main" id="{EDE3E387-47A3-99D3-9B4E-6154A43CC7DA}"/>
              </a:ext>
            </a:extLst>
          </p:cNvPr>
          <p:cNvSpPr/>
          <p:nvPr/>
        </p:nvSpPr>
        <p:spPr>
          <a:xfrm>
            <a:off x="3195468" y="4579874"/>
            <a:ext cx="164592" cy="154305"/>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731" b="1">
              <a:solidFill>
                <a:srgbClr val="000000"/>
              </a:solidFill>
              <a:latin typeface="Trebuchet MS" panose="020B0603020202020204" pitchFamily="34" charset="0"/>
            </a:endParaRPr>
          </a:p>
        </p:txBody>
      </p:sp>
      <p:sp>
        <p:nvSpPr>
          <p:cNvPr id="41" name="TextBox 40">
            <a:extLst>
              <a:ext uri="{FF2B5EF4-FFF2-40B4-BE49-F238E27FC236}">
                <a16:creationId xmlns:a16="http://schemas.microsoft.com/office/drawing/2014/main" id="{02556F7B-6A73-F27A-E788-B815E19E4D83}"/>
              </a:ext>
            </a:extLst>
          </p:cNvPr>
          <p:cNvSpPr txBox="1"/>
          <p:nvPr/>
        </p:nvSpPr>
        <p:spPr bwMode="auto">
          <a:xfrm>
            <a:off x="2807800" y="5038174"/>
            <a:ext cx="1505690" cy="198516"/>
          </a:xfrm>
          <a:prstGeom prst="rect">
            <a:avLst/>
          </a:prstGeom>
          <a:gradFill flip="none" rotWithShape="1">
            <a:gsLst>
              <a:gs pos="0">
                <a:schemeClr val="accent5">
                  <a:lumMod val="0"/>
                  <a:lumOff val="100000"/>
                </a:schemeClr>
              </a:gs>
              <a:gs pos="100000">
                <a:srgbClr val="6699FF"/>
              </a:gs>
            </a:gsLst>
            <a:path path="circle">
              <a:fillToRect l="50000" t="-80000" r="50000" b="180000"/>
            </a:path>
            <a:tileRect/>
          </a:gradFill>
          <a:ln w="9525">
            <a:solidFill>
              <a:schemeClr val="tx1"/>
            </a:solidFill>
            <a:miter lim="800000"/>
            <a:headEnd/>
            <a:tailEnd/>
          </a:ln>
          <a:effectLst/>
        </p:spPr>
        <p:txBody>
          <a:bodyPr wrap="square" lIns="34290" tIns="68580" rIns="34290" bIns="27432" rtlCol="0">
            <a:spAutoFit/>
          </a:bodyPr>
          <a:lstStyle>
            <a:defPPr>
              <a:defRPr lang="en-US"/>
            </a:defPPr>
            <a:lvl1pPr eaLnBrk="0" hangingPunct="0">
              <a:lnSpc>
                <a:spcPct val="80000"/>
              </a:lnSpc>
              <a:spcBef>
                <a:spcPct val="50000"/>
              </a:spcBef>
              <a:buClr>
                <a:srgbClr val="151C77"/>
              </a:buClr>
              <a:buSzPct val="80000"/>
              <a:buFont typeface="Wingdings" pitchFamily="2" charset="2"/>
              <a:buNone/>
              <a:defRPr sz="975" b="1">
                <a:cs typeface="Arial" pitchFamily="34" charset="0"/>
              </a:defRPr>
            </a:lvl1pPr>
          </a:lstStyle>
          <a:p>
            <a:pPr defTabSz="685800">
              <a:defRPr/>
            </a:pPr>
            <a:r>
              <a:rPr lang="en-US" sz="825">
                <a:solidFill>
                  <a:srgbClr val="000000"/>
                </a:solidFill>
                <a:latin typeface="Arial"/>
              </a:rPr>
              <a:t>Fall Corona Discussion</a:t>
            </a:r>
          </a:p>
        </p:txBody>
      </p:sp>
      <p:sp>
        <p:nvSpPr>
          <p:cNvPr id="51" name="TextBox 50">
            <a:extLst>
              <a:ext uri="{FF2B5EF4-FFF2-40B4-BE49-F238E27FC236}">
                <a16:creationId xmlns:a16="http://schemas.microsoft.com/office/drawing/2014/main" id="{F7C43910-D1B7-6B0F-8C33-764797A56E73}"/>
              </a:ext>
            </a:extLst>
          </p:cNvPr>
          <p:cNvSpPr txBox="1"/>
          <p:nvPr/>
        </p:nvSpPr>
        <p:spPr bwMode="auto">
          <a:xfrm>
            <a:off x="87700" y="1880135"/>
            <a:ext cx="3285637" cy="1740476"/>
          </a:xfrm>
          <a:prstGeom prst="rect">
            <a:avLst/>
          </a:prstGeom>
          <a:gradFill flip="none" rotWithShape="1">
            <a:gsLst>
              <a:gs pos="0">
                <a:schemeClr val="accent5">
                  <a:lumMod val="0"/>
                  <a:lumOff val="100000"/>
                </a:schemeClr>
              </a:gs>
              <a:gs pos="100000">
                <a:srgbClr val="6699FF"/>
              </a:gs>
            </a:gsLst>
            <a:path path="circle">
              <a:fillToRect l="50000" t="-80000" r="50000" b="180000"/>
            </a:path>
            <a:tileRect/>
          </a:gradFill>
          <a:ln w="9525">
            <a:solidFill>
              <a:schemeClr val="tx1"/>
            </a:solidFill>
            <a:miter lim="800000"/>
            <a:headEnd/>
            <a:tailEnd/>
          </a:ln>
          <a:effectLst/>
        </p:spPr>
        <p:txBody>
          <a:bodyPr wrap="square" lIns="68580" tIns="34290" rIns="68580" bIns="34290" rtlCol="0" anchor="t">
            <a:spAutoFit/>
          </a:bodyPr>
          <a:lstStyle/>
          <a:p>
            <a:pPr eaLnBrk="0" hangingPunct="0">
              <a:lnSpc>
                <a:spcPct val="80000"/>
              </a:lnSpc>
              <a:spcBef>
                <a:spcPct val="50000"/>
              </a:spcBef>
              <a:buClr>
                <a:srgbClr val="151C77"/>
              </a:buClr>
              <a:buSzPct val="80000"/>
              <a:defRPr/>
            </a:pPr>
            <a:r>
              <a:rPr lang="en-US" sz="1200" b="1" u="sng" dirty="0">
                <a:solidFill>
                  <a:srgbClr val="000000"/>
                </a:solidFill>
                <a:latin typeface="Calibri"/>
                <a:cs typeface="Calibri"/>
              </a:rPr>
              <a:t>6 Lines of Effort:</a:t>
            </a:r>
          </a:p>
          <a:p>
            <a:pPr marL="137160" indent="-137160" defTabSz="685800">
              <a:buFont typeface="+mj-lt"/>
              <a:buAutoNum type="arabicParenR"/>
              <a:tabLst>
                <a:tab pos="342900" algn="l"/>
              </a:tabLst>
              <a:defRPr/>
            </a:pPr>
            <a:r>
              <a:rPr lang="en-US" sz="900" b="1" kern="100" dirty="0">
                <a:solidFill>
                  <a:srgbClr val="000000"/>
                </a:solidFill>
                <a:latin typeface="Calibri"/>
                <a:ea typeface="Calibri" panose="020F0502020204030204" pitchFamily="34" charset="0"/>
                <a:cs typeface="Calibri"/>
              </a:rPr>
              <a:t>Manpower and Organization, SG OPR: SG1/8</a:t>
            </a:r>
            <a:endParaRPr lang="en-US" sz="900" kern="100" dirty="0">
              <a:solidFill>
                <a:srgbClr val="000000"/>
              </a:solidFill>
              <a:latin typeface="Calibri"/>
              <a:ea typeface="Calibri" panose="020F0502020204030204" pitchFamily="34" charset="0"/>
              <a:cs typeface="Calibri"/>
            </a:endParaRPr>
          </a:p>
          <a:p>
            <a:pPr marL="274320" lvl="1" indent="-137160">
              <a:buFont typeface="Wingdings" panose="05000000000000000000" pitchFamily="2" charset="2"/>
              <a:buChar char=""/>
              <a:tabLst>
                <a:tab pos="685800" algn="l"/>
              </a:tabLst>
              <a:defRPr/>
            </a:pPr>
            <a:r>
              <a:rPr lang="en-US" sz="900" b="1" kern="100" dirty="0">
                <a:solidFill>
                  <a:srgbClr val="000000"/>
                </a:solidFill>
                <a:latin typeface="Calibri"/>
                <a:ea typeface="Calibri" panose="020F0502020204030204" pitchFamily="34" charset="0"/>
                <a:cs typeface="Calibri"/>
              </a:rPr>
              <a:t>Design &amp; resource a new TN </a:t>
            </a:r>
            <a:endParaRPr lang="en-US" sz="900" b="1" kern="100" dirty="0">
              <a:solidFill>
                <a:srgbClr val="FF0000"/>
              </a:solidFill>
              <a:latin typeface="Calibri"/>
              <a:ea typeface="Calibri" panose="020F0502020204030204" pitchFamily="34" charset="0"/>
              <a:cs typeface="Calibri"/>
            </a:endParaRPr>
          </a:p>
          <a:p>
            <a:pPr marL="137160" indent="-137160" defTabSz="685800">
              <a:buFont typeface="+mj-lt"/>
              <a:buAutoNum type="arabicParenR"/>
              <a:tabLst>
                <a:tab pos="342900" algn="l"/>
              </a:tabLst>
              <a:defRPr/>
            </a:pPr>
            <a:r>
              <a:rPr lang="en-US" sz="900" b="1" kern="100" dirty="0">
                <a:solidFill>
                  <a:srgbClr val="000000"/>
                </a:solidFill>
                <a:latin typeface="Calibri"/>
                <a:ea typeface="Calibri" panose="020F0502020204030204" pitchFamily="34" charset="0"/>
                <a:cs typeface="Calibri"/>
              </a:rPr>
              <a:t>Function and Workflow, SG OPR: SG3/4</a:t>
            </a:r>
          </a:p>
          <a:p>
            <a:pPr marL="274320" lvl="1" indent="-137160" defTabSz="685800">
              <a:buFont typeface="Wingdings" panose="05000000000000000000" pitchFamily="2" charset="2"/>
              <a:buChar char=""/>
              <a:tabLst>
                <a:tab pos="685800" algn="l"/>
              </a:tabLst>
              <a:defRPr/>
            </a:pPr>
            <a:r>
              <a:rPr lang="en-US" sz="900" b="1" kern="100" dirty="0">
                <a:solidFill>
                  <a:srgbClr val="000000"/>
                </a:solidFill>
                <a:latin typeface="Calibri"/>
                <a:ea typeface="Calibri" panose="020F0502020204030204" pitchFamily="34" charset="0"/>
                <a:cs typeface="Calibri"/>
              </a:rPr>
              <a:t>Codify workflow/relationships</a:t>
            </a:r>
          </a:p>
          <a:p>
            <a:pPr marL="137160" indent="-137160" defTabSz="685800">
              <a:buFont typeface="+mj-lt"/>
              <a:buAutoNum type="arabicParenR"/>
              <a:tabLst>
                <a:tab pos="342900" algn="l"/>
              </a:tabLst>
              <a:defRPr/>
            </a:pPr>
            <a:r>
              <a:rPr lang="en-US" sz="900" b="1" kern="100" dirty="0">
                <a:solidFill>
                  <a:srgbClr val="000000"/>
                </a:solidFill>
                <a:latin typeface="Calibri"/>
                <a:ea typeface="Calibri" panose="020F0502020204030204" pitchFamily="34" charset="0"/>
                <a:cs typeface="Calibri"/>
              </a:rPr>
              <a:t>Personnel Administration, SG OPR: SG1/8</a:t>
            </a:r>
            <a:endParaRPr lang="en-US" sz="900" kern="100" dirty="0">
              <a:solidFill>
                <a:srgbClr val="000000"/>
              </a:solidFill>
              <a:latin typeface="Calibri"/>
              <a:ea typeface="Calibri" panose="020F0502020204030204" pitchFamily="34" charset="0"/>
              <a:cs typeface="Calibri"/>
            </a:endParaRPr>
          </a:p>
          <a:p>
            <a:pPr marL="274320" lvl="1" indent="-137160" defTabSz="685800">
              <a:buFont typeface="Wingdings" panose="05000000000000000000" pitchFamily="2" charset="2"/>
              <a:buChar char=""/>
              <a:tabLst>
                <a:tab pos="685800" algn="l"/>
              </a:tabLst>
              <a:defRPr/>
            </a:pPr>
            <a:r>
              <a:rPr lang="en-US" sz="900" b="1" kern="100" dirty="0">
                <a:solidFill>
                  <a:srgbClr val="000000"/>
                </a:solidFill>
                <a:latin typeface="Calibri"/>
                <a:ea typeface="Calibri" panose="020F0502020204030204" pitchFamily="34" charset="0"/>
                <a:cs typeface="Calibri"/>
              </a:rPr>
              <a:t>Personnel transition (AD and Civ)</a:t>
            </a:r>
            <a:endParaRPr lang="en-US" sz="900" kern="100" dirty="0">
              <a:solidFill>
                <a:srgbClr val="000000"/>
              </a:solidFill>
              <a:latin typeface="Calibri"/>
              <a:ea typeface="Calibri" panose="020F0502020204030204" pitchFamily="34" charset="0"/>
              <a:cs typeface="Calibri"/>
            </a:endParaRPr>
          </a:p>
          <a:p>
            <a:pPr marL="137160" indent="-137160" defTabSz="685800">
              <a:buFont typeface="+mj-lt"/>
              <a:buAutoNum type="arabicParenR"/>
              <a:tabLst>
                <a:tab pos="342900" algn="l"/>
              </a:tabLst>
              <a:defRPr/>
            </a:pPr>
            <a:r>
              <a:rPr lang="en-US" sz="900" b="1" kern="100" dirty="0">
                <a:solidFill>
                  <a:srgbClr val="000000"/>
                </a:solidFill>
                <a:latin typeface="Calibri"/>
                <a:ea typeface="Calibri" panose="020F0502020204030204" pitchFamily="34" charset="0"/>
                <a:cs typeface="Calibri"/>
              </a:rPr>
              <a:t>Professional Development - Education/Training, SG OPR: SG1/8</a:t>
            </a:r>
            <a:endParaRPr lang="en-US" sz="900" kern="100" dirty="0">
              <a:solidFill>
                <a:srgbClr val="000000"/>
              </a:solidFill>
              <a:latin typeface="Calibri"/>
              <a:ea typeface="Calibri" panose="020F0502020204030204" pitchFamily="34" charset="0"/>
              <a:cs typeface="Calibri"/>
            </a:endParaRPr>
          </a:p>
          <a:p>
            <a:pPr marL="274320" lvl="1" indent="-137160" defTabSz="685800">
              <a:buFont typeface="Wingdings" panose="05000000000000000000" pitchFamily="2" charset="2"/>
              <a:buChar char=""/>
              <a:tabLst>
                <a:tab pos="685800" algn="l"/>
              </a:tabLst>
              <a:defRPr/>
            </a:pPr>
            <a:r>
              <a:rPr lang="en-US" sz="900" b="1" kern="100" dirty="0">
                <a:solidFill>
                  <a:srgbClr val="000000"/>
                </a:solidFill>
                <a:latin typeface="Calibri"/>
                <a:ea typeface="Calibri" panose="020F0502020204030204" pitchFamily="34" charset="0"/>
                <a:cs typeface="Calibri"/>
              </a:rPr>
              <a:t>Training (look at health promotion model)</a:t>
            </a:r>
            <a:endParaRPr lang="en-US" sz="900" kern="100" dirty="0">
              <a:solidFill>
                <a:srgbClr val="000000"/>
              </a:solidFill>
              <a:latin typeface="Calibri"/>
              <a:ea typeface="Calibri" panose="020F0502020204030204" pitchFamily="34" charset="0"/>
              <a:cs typeface="Calibri"/>
            </a:endParaRPr>
          </a:p>
          <a:p>
            <a:pPr marL="137160" indent="-137160" defTabSz="685800">
              <a:buFont typeface="+mj-lt"/>
              <a:buAutoNum type="arabicParenR"/>
              <a:tabLst>
                <a:tab pos="342900" algn="l"/>
              </a:tabLst>
              <a:defRPr/>
            </a:pPr>
            <a:r>
              <a:rPr lang="en-US" sz="900" b="1" kern="100" dirty="0">
                <a:solidFill>
                  <a:srgbClr val="000000"/>
                </a:solidFill>
                <a:latin typeface="Calibri"/>
                <a:ea typeface="Calibri" panose="020F0502020204030204" pitchFamily="34" charset="0"/>
                <a:cs typeface="Calibri"/>
              </a:rPr>
              <a:t>Strategic Marketing/Communication, SG OPR: SGL</a:t>
            </a:r>
            <a:endParaRPr lang="en-US" sz="900" kern="100" dirty="0">
              <a:solidFill>
                <a:srgbClr val="000000"/>
              </a:solidFill>
              <a:latin typeface="Calibri"/>
              <a:ea typeface="Calibri" panose="020F0502020204030204" pitchFamily="34" charset="0"/>
              <a:cs typeface="Calibri"/>
            </a:endParaRPr>
          </a:p>
          <a:p>
            <a:pPr marL="274320" lvl="1" indent="-137160">
              <a:buFont typeface="Wingdings" panose="05000000000000000000" pitchFamily="2" charset="2"/>
              <a:buChar char=""/>
              <a:tabLst>
                <a:tab pos="685800" algn="l"/>
              </a:tabLst>
              <a:defRPr/>
            </a:pPr>
            <a:r>
              <a:rPr lang="en-US" sz="900" b="1" kern="100" dirty="0">
                <a:solidFill>
                  <a:srgbClr val="000000"/>
                </a:solidFill>
                <a:latin typeface="Calibri"/>
                <a:ea typeface="Calibri" panose="020F0502020204030204" pitchFamily="34" charset="0"/>
                <a:cs typeface="Calibri"/>
              </a:rPr>
              <a:t>Right message, right audience, right time</a:t>
            </a:r>
            <a:endParaRPr lang="en-US" sz="1350" dirty="0">
              <a:solidFill>
                <a:srgbClr val="000000"/>
              </a:solidFill>
              <a:latin typeface="Arial"/>
              <a:ea typeface="Calibri" panose="020F0502020204030204" pitchFamily="34" charset="0"/>
              <a:cs typeface="Arial"/>
            </a:endParaRPr>
          </a:p>
          <a:p>
            <a:pPr marL="137160" indent="-137160">
              <a:buFont typeface="+mj-lt"/>
              <a:buAutoNum type="arabicParenR"/>
              <a:tabLst>
                <a:tab pos="342900" algn="l"/>
              </a:tabLst>
              <a:defRPr/>
            </a:pPr>
            <a:r>
              <a:rPr lang="en-US" sz="900" b="1" kern="100" dirty="0">
                <a:solidFill>
                  <a:srgbClr val="000000"/>
                </a:solidFill>
                <a:latin typeface="Calibri"/>
                <a:cs typeface="Calibri"/>
              </a:rPr>
              <a:t>Measures of Performance &amp; Effectiveness/Data</a:t>
            </a:r>
          </a:p>
        </p:txBody>
      </p:sp>
      <p:sp>
        <p:nvSpPr>
          <p:cNvPr id="52" name="TextBox 51">
            <a:extLst>
              <a:ext uri="{FF2B5EF4-FFF2-40B4-BE49-F238E27FC236}">
                <a16:creationId xmlns:a16="http://schemas.microsoft.com/office/drawing/2014/main" id="{CE4AA396-B666-A4DF-6421-B90DDDB0EF94}"/>
              </a:ext>
            </a:extLst>
          </p:cNvPr>
          <p:cNvSpPr txBox="1"/>
          <p:nvPr/>
        </p:nvSpPr>
        <p:spPr bwMode="auto">
          <a:xfrm>
            <a:off x="84980" y="3771933"/>
            <a:ext cx="1804172" cy="784830"/>
          </a:xfrm>
          <a:prstGeom prst="rect">
            <a:avLst/>
          </a:prstGeom>
          <a:gradFill flip="none" rotWithShape="1">
            <a:gsLst>
              <a:gs pos="0">
                <a:schemeClr val="accent5">
                  <a:lumMod val="0"/>
                  <a:lumOff val="100000"/>
                </a:schemeClr>
              </a:gs>
              <a:gs pos="100000">
                <a:srgbClr val="6699FF"/>
              </a:gs>
            </a:gsLst>
            <a:path path="circle">
              <a:fillToRect l="50000" t="-80000" r="50000" b="180000"/>
            </a:path>
            <a:tileRect/>
          </a:gradFill>
          <a:ln w="9525">
            <a:solidFill>
              <a:schemeClr val="tx1"/>
            </a:solidFill>
            <a:miter lim="800000"/>
            <a:headEnd/>
            <a:tailEnd/>
          </a:ln>
          <a:effectLst/>
        </p:spPr>
        <p:txBody>
          <a:bodyPr wrap="square" lIns="68580" tIns="34290" rIns="68580" bIns="34290" rtlCol="0" anchor="t">
            <a:spAutoFit/>
          </a:bodyPr>
          <a:lstStyle/>
          <a:p>
            <a:pPr defTabSz="685800" eaLnBrk="0" hangingPunct="0">
              <a:spcBef>
                <a:spcPts val="300"/>
              </a:spcBef>
              <a:buClr>
                <a:srgbClr val="151C77"/>
              </a:buClr>
              <a:buSzPct val="80000"/>
              <a:defRPr/>
            </a:pPr>
            <a:r>
              <a:rPr lang="en-US" sz="1200" b="1" u="sng">
                <a:solidFill>
                  <a:srgbClr val="000000"/>
                </a:solidFill>
                <a:latin typeface="Calibri"/>
                <a:cs typeface="Calibri"/>
              </a:rPr>
              <a:t>Initial Steps:</a:t>
            </a:r>
            <a:endParaRPr lang="en-US" sz="900" b="1">
              <a:solidFill>
                <a:srgbClr val="000000"/>
              </a:solidFill>
              <a:latin typeface="Calibri"/>
              <a:cs typeface="Calibri"/>
            </a:endParaRPr>
          </a:p>
          <a:p>
            <a:pPr eaLnBrk="0" hangingPunct="0">
              <a:spcBef>
                <a:spcPts val="300"/>
              </a:spcBef>
              <a:buClr>
                <a:srgbClr val="151C77"/>
              </a:buClr>
              <a:buSzPct val="80000"/>
              <a:defRPr/>
            </a:pPr>
            <a:r>
              <a:rPr lang="en-US" sz="900" b="1">
                <a:solidFill>
                  <a:srgbClr val="000000"/>
                </a:solidFill>
                <a:latin typeface="Calibri"/>
                <a:cs typeface="Calibri"/>
              </a:rPr>
              <a:t>Initial Strat Comm Plan – Nov 23</a:t>
            </a:r>
          </a:p>
          <a:p>
            <a:pPr>
              <a:spcBef>
                <a:spcPts val="300"/>
              </a:spcBef>
              <a:defRPr/>
            </a:pPr>
            <a:r>
              <a:rPr lang="en-US" sz="900" b="1">
                <a:solidFill>
                  <a:srgbClr val="000000"/>
                </a:solidFill>
                <a:latin typeface="Calibri"/>
                <a:cs typeface="Calibri"/>
              </a:rPr>
              <a:t>CPI - Nov 23 – Jan 24</a:t>
            </a:r>
            <a:endParaRPr lang="en-US" sz="1350">
              <a:latin typeface="Calibri"/>
              <a:cs typeface="Calibri"/>
            </a:endParaRPr>
          </a:p>
          <a:p>
            <a:pPr eaLnBrk="0" hangingPunct="0">
              <a:spcBef>
                <a:spcPts val="300"/>
              </a:spcBef>
              <a:buClr>
                <a:srgbClr val="151C77"/>
              </a:buClr>
              <a:buSzPct val="80000"/>
              <a:defRPr/>
            </a:pPr>
            <a:r>
              <a:rPr lang="en-US" sz="900" b="1">
                <a:solidFill>
                  <a:srgbClr val="000000"/>
                </a:solidFill>
                <a:latin typeface="Calibri"/>
                <a:cs typeface="Calibri"/>
              </a:rPr>
              <a:t>Guidance Letter – Jan 24</a:t>
            </a:r>
            <a:endParaRPr lang="en-US" sz="900" b="1">
              <a:solidFill>
                <a:srgbClr val="000000"/>
              </a:solidFill>
              <a:latin typeface="Calibri" panose="020F0502020204030204" pitchFamily="34" charset="0"/>
              <a:cs typeface="Calibri" panose="020F0502020204030204" pitchFamily="34" charset="0"/>
            </a:endParaRPr>
          </a:p>
        </p:txBody>
      </p:sp>
      <p:sp>
        <p:nvSpPr>
          <p:cNvPr id="53" name="TextBox 52">
            <a:extLst>
              <a:ext uri="{FF2B5EF4-FFF2-40B4-BE49-F238E27FC236}">
                <a16:creationId xmlns:a16="http://schemas.microsoft.com/office/drawing/2014/main" id="{9F66B1FE-ED30-D683-5206-56667A4C9A46}"/>
              </a:ext>
            </a:extLst>
          </p:cNvPr>
          <p:cNvSpPr txBox="1"/>
          <p:nvPr/>
        </p:nvSpPr>
        <p:spPr bwMode="auto">
          <a:xfrm>
            <a:off x="5281481" y="3694004"/>
            <a:ext cx="1109751" cy="198516"/>
          </a:xfrm>
          <a:prstGeom prst="rect">
            <a:avLst/>
          </a:prstGeom>
          <a:gradFill flip="none" rotWithShape="1">
            <a:gsLst>
              <a:gs pos="0">
                <a:schemeClr val="accent5">
                  <a:lumMod val="0"/>
                  <a:lumOff val="100000"/>
                </a:schemeClr>
              </a:gs>
              <a:gs pos="100000">
                <a:srgbClr val="6699FF"/>
              </a:gs>
            </a:gsLst>
            <a:path path="circle">
              <a:fillToRect l="50000" t="-80000" r="50000" b="180000"/>
            </a:path>
            <a:tileRect/>
          </a:gradFill>
          <a:ln w="9525">
            <a:solidFill>
              <a:schemeClr val="tx1"/>
            </a:solidFill>
            <a:miter lim="800000"/>
            <a:headEnd/>
            <a:tailEnd/>
          </a:ln>
          <a:effectLst/>
        </p:spPr>
        <p:txBody>
          <a:bodyPr wrap="square" lIns="34290" tIns="68580" rIns="34290" bIns="27432" rtlCol="0">
            <a:spAutoFit/>
          </a:bodyPr>
          <a:lstStyle>
            <a:defPPr>
              <a:defRPr lang="en-US"/>
            </a:defPPr>
            <a:lvl1pPr eaLnBrk="0" hangingPunct="0">
              <a:lnSpc>
                <a:spcPct val="80000"/>
              </a:lnSpc>
              <a:spcBef>
                <a:spcPct val="50000"/>
              </a:spcBef>
              <a:buClr>
                <a:srgbClr val="151C77"/>
              </a:buClr>
              <a:buSzPct val="80000"/>
              <a:buFont typeface="Wingdings" pitchFamily="2" charset="2"/>
              <a:buNone/>
              <a:defRPr sz="975" b="1">
                <a:cs typeface="Arial" pitchFamily="34" charset="0"/>
              </a:defRPr>
            </a:lvl1pPr>
          </a:lstStyle>
          <a:p>
            <a:pPr defTabSz="685800">
              <a:defRPr/>
            </a:pPr>
            <a:r>
              <a:rPr lang="en-US" sz="825">
                <a:solidFill>
                  <a:srgbClr val="000000"/>
                </a:solidFill>
                <a:latin typeface="Arial"/>
              </a:rPr>
              <a:t>Draft AFI</a:t>
            </a:r>
          </a:p>
        </p:txBody>
      </p:sp>
      <p:sp>
        <p:nvSpPr>
          <p:cNvPr id="54" name="TextBox 53">
            <a:extLst>
              <a:ext uri="{FF2B5EF4-FFF2-40B4-BE49-F238E27FC236}">
                <a16:creationId xmlns:a16="http://schemas.microsoft.com/office/drawing/2014/main" id="{64BF14F4-BF5E-7384-D0BE-3458DBC3072C}"/>
              </a:ext>
            </a:extLst>
          </p:cNvPr>
          <p:cNvSpPr txBox="1"/>
          <p:nvPr/>
        </p:nvSpPr>
        <p:spPr bwMode="auto">
          <a:xfrm>
            <a:off x="5957066" y="3321785"/>
            <a:ext cx="868333" cy="198516"/>
          </a:xfrm>
          <a:prstGeom prst="rect">
            <a:avLst/>
          </a:prstGeom>
          <a:gradFill flip="none" rotWithShape="1">
            <a:gsLst>
              <a:gs pos="0">
                <a:schemeClr val="accent5">
                  <a:lumMod val="0"/>
                  <a:lumOff val="100000"/>
                </a:schemeClr>
              </a:gs>
              <a:gs pos="100000">
                <a:srgbClr val="6699FF"/>
              </a:gs>
            </a:gsLst>
            <a:path path="circle">
              <a:fillToRect l="50000" t="-80000" r="50000" b="180000"/>
            </a:path>
            <a:tileRect/>
          </a:gradFill>
          <a:ln w="9525">
            <a:solidFill>
              <a:schemeClr val="tx1"/>
            </a:solidFill>
            <a:miter lim="800000"/>
            <a:headEnd/>
            <a:tailEnd/>
          </a:ln>
          <a:effectLst/>
        </p:spPr>
        <p:txBody>
          <a:bodyPr wrap="square" lIns="34290" tIns="68580" rIns="34290" bIns="27432" rtlCol="0">
            <a:spAutoFit/>
          </a:bodyPr>
          <a:lstStyle>
            <a:defPPr>
              <a:defRPr lang="en-US"/>
            </a:defPPr>
            <a:lvl1pPr eaLnBrk="0" hangingPunct="0">
              <a:lnSpc>
                <a:spcPct val="80000"/>
              </a:lnSpc>
              <a:spcBef>
                <a:spcPct val="50000"/>
              </a:spcBef>
              <a:buClr>
                <a:srgbClr val="151C77"/>
              </a:buClr>
              <a:buSzPct val="80000"/>
              <a:buFont typeface="Wingdings" pitchFamily="2" charset="2"/>
              <a:buNone/>
              <a:defRPr sz="975" b="1">
                <a:cs typeface="Arial" pitchFamily="34" charset="0"/>
              </a:defRPr>
            </a:lvl1pPr>
          </a:lstStyle>
          <a:p>
            <a:pPr defTabSz="685800">
              <a:defRPr/>
            </a:pPr>
            <a:r>
              <a:rPr lang="en-US" sz="825">
                <a:solidFill>
                  <a:srgbClr val="000000"/>
                </a:solidFill>
                <a:latin typeface="Arial"/>
              </a:rPr>
              <a:t>IOC</a:t>
            </a:r>
          </a:p>
        </p:txBody>
      </p:sp>
      <p:sp>
        <p:nvSpPr>
          <p:cNvPr id="55" name="TextBox 54">
            <a:extLst>
              <a:ext uri="{FF2B5EF4-FFF2-40B4-BE49-F238E27FC236}">
                <a16:creationId xmlns:a16="http://schemas.microsoft.com/office/drawing/2014/main" id="{04B70A30-88B4-2848-0EED-D9F636657151}"/>
              </a:ext>
            </a:extLst>
          </p:cNvPr>
          <p:cNvSpPr txBox="1"/>
          <p:nvPr/>
        </p:nvSpPr>
        <p:spPr bwMode="auto">
          <a:xfrm>
            <a:off x="6573030" y="2981886"/>
            <a:ext cx="1085925" cy="198516"/>
          </a:xfrm>
          <a:prstGeom prst="rect">
            <a:avLst/>
          </a:prstGeom>
          <a:gradFill flip="none" rotWithShape="1">
            <a:gsLst>
              <a:gs pos="0">
                <a:schemeClr val="accent5">
                  <a:lumMod val="0"/>
                  <a:lumOff val="100000"/>
                </a:schemeClr>
              </a:gs>
              <a:gs pos="100000">
                <a:srgbClr val="6699FF"/>
              </a:gs>
            </a:gsLst>
            <a:path path="circle">
              <a:fillToRect l="50000" t="-80000" r="50000" b="180000"/>
            </a:path>
            <a:tileRect/>
          </a:gradFill>
          <a:ln w="9525">
            <a:solidFill>
              <a:schemeClr val="tx1"/>
            </a:solidFill>
            <a:miter lim="800000"/>
            <a:headEnd/>
            <a:tailEnd/>
          </a:ln>
          <a:effectLst/>
        </p:spPr>
        <p:txBody>
          <a:bodyPr wrap="square" lIns="34290" tIns="68580" rIns="34290" bIns="27432" rtlCol="0">
            <a:spAutoFit/>
          </a:bodyPr>
          <a:lstStyle>
            <a:defPPr>
              <a:defRPr lang="en-US"/>
            </a:defPPr>
            <a:lvl1pPr eaLnBrk="0" hangingPunct="0">
              <a:lnSpc>
                <a:spcPct val="80000"/>
              </a:lnSpc>
              <a:spcBef>
                <a:spcPct val="50000"/>
              </a:spcBef>
              <a:buClr>
                <a:srgbClr val="151C77"/>
              </a:buClr>
              <a:buSzPct val="80000"/>
              <a:buFont typeface="Wingdings" pitchFamily="2" charset="2"/>
              <a:buNone/>
              <a:defRPr sz="975" b="1">
                <a:cs typeface="Arial" pitchFamily="34" charset="0"/>
              </a:defRPr>
            </a:lvl1pPr>
          </a:lstStyle>
          <a:p>
            <a:pPr defTabSz="685800">
              <a:defRPr/>
            </a:pPr>
            <a:r>
              <a:rPr lang="en-US" sz="825">
                <a:solidFill>
                  <a:srgbClr val="000000"/>
                </a:solidFill>
                <a:latin typeface="Arial"/>
              </a:rPr>
              <a:t>Publish AFI</a:t>
            </a:r>
          </a:p>
        </p:txBody>
      </p:sp>
      <p:sp>
        <p:nvSpPr>
          <p:cNvPr id="56" name="TextBox 55">
            <a:extLst>
              <a:ext uri="{FF2B5EF4-FFF2-40B4-BE49-F238E27FC236}">
                <a16:creationId xmlns:a16="http://schemas.microsoft.com/office/drawing/2014/main" id="{CDE59149-3CEB-847D-5A90-71FD0DDBA251}"/>
              </a:ext>
            </a:extLst>
          </p:cNvPr>
          <p:cNvSpPr txBox="1"/>
          <p:nvPr/>
        </p:nvSpPr>
        <p:spPr bwMode="auto">
          <a:xfrm>
            <a:off x="7323099" y="2624162"/>
            <a:ext cx="868333" cy="198516"/>
          </a:xfrm>
          <a:prstGeom prst="rect">
            <a:avLst/>
          </a:prstGeom>
          <a:gradFill flip="none" rotWithShape="1">
            <a:gsLst>
              <a:gs pos="0">
                <a:schemeClr val="accent5">
                  <a:lumMod val="0"/>
                  <a:lumOff val="100000"/>
                </a:schemeClr>
              </a:gs>
              <a:gs pos="100000">
                <a:srgbClr val="6699FF"/>
              </a:gs>
            </a:gsLst>
            <a:path path="circle">
              <a:fillToRect l="50000" t="-80000" r="50000" b="180000"/>
            </a:path>
            <a:tileRect/>
          </a:gradFill>
          <a:ln w="9525">
            <a:solidFill>
              <a:schemeClr val="tx1"/>
            </a:solidFill>
            <a:miter lim="800000"/>
            <a:headEnd/>
            <a:tailEnd/>
          </a:ln>
          <a:effectLst/>
        </p:spPr>
        <p:txBody>
          <a:bodyPr wrap="square" lIns="34290" tIns="68580" rIns="34290" bIns="27432" rtlCol="0">
            <a:spAutoFit/>
          </a:bodyPr>
          <a:lstStyle>
            <a:defPPr>
              <a:defRPr lang="en-US"/>
            </a:defPPr>
            <a:lvl1pPr eaLnBrk="0" hangingPunct="0">
              <a:lnSpc>
                <a:spcPct val="80000"/>
              </a:lnSpc>
              <a:spcBef>
                <a:spcPct val="50000"/>
              </a:spcBef>
              <a:buClr>
                <a:srgbClr val="151C77"/>
              </a:buClr>
              <a:buSzPct val="80000"/>
              <a:buFont typeface="Wingdings" pitchFamily="2" charset="2"/>
              <a:buNone/>
              <a:defRPr sz="975" b="1">
                <a:cs typeface="Arial" pitchFamily="34" charset="0"/>
              </a:defRPr>
            </a:lvl1pPr>
          </a:lstStyle>
          <a:p>
            <a:pPr defTabSz="685800">
              <a:defRPr/>
            </a:pPr>
            <a:r>
              <a:rPr lang="en-US" sz="825">
                <a:solidFill>
                  <a:srgbClr val="000000"/>
                </a:solidFill>
                <a:latin typeface="Arial"/>
              </a:rPr>
              <a:t>FOC</a:t>
            </a:r>
          </a:p>
        </p:txBody>
      </p:sp>
      <p:sp>
        <p:nvSpPr>
          <p:cNvPr id="12" name="TextBox 11">
            <a:extLst>
              <a:ext uri="{FF2B5EF4-FFF2-40B4-BE49-F238E27FC236}">
                <a16:creationId xmlns:a16="http://schemas.microsoft.com/office/drawing/2014/main" id="{B9FF6415-239C-8389-6018-ED3130C40CE5}"/>
              </a:ext>
            </a:extLst>
          </p:cNvPr>
          <p:cNvSpPr txBox="1"/>
          <p:nvPr/>
        </p:nvSpPr>
        <p:spPr bwMode="auto">
          <a:xfrm rot="1737267">
            <a:off x="2661516" y="4331234"/>
            <a:ext cx="616997" cy="182294"/>
          </a:xfrm>
          <a:prstGeom prst="rect">
            <a:avLst/>
          </a:prstGeom>
          <a:noFill/>
          <a:ln w="9525">
            <a:noFill/>
            <a:miter lim="800000"/>
            <a:headEnd/>
            <a:tailEnd/>
          </a:ln>
          <a:effectLst/>
        </p:spPr>
        <p:txBody>
          <a:bodyPr wrap="square" rtlCol="0">
            <a:spAutoFit/>
          </a:bodyPr>
          <a:lstStyle/>
          <a:p>
            <a:pPr algn="r" defTabSz="685800" eaLnBrk="0" hangingPunct="0">
              <a:lnSpc>
                <a:spcPct val="80000"/>
              </a:lnSpc>
              <a:spcBef>
                <a:spcPct val="50000"/>
              </a:spcBef>
              <a:buClr>
                <a:srgbClr val="151C77"/>
              </a:buClr>
              <a:buSzPct val="80000"/>
              <a:defRPr/>
            </a:pPr>
            <a:r>
              <a:rPr lang="en-US" sz="731" b="1">
                <a:solidFill>
                  <a:srgbClr val="000000"/>
                </a:solidFill>
                <a:latin typeface="Arial"/>
                <a:cs typeface="Arial" pitchFamily="34" charset="0"/>
              </a:rPr>
              <a:t>Nov 2023</a:t>
            </a:r>
          </a:p>
        </p:txBody>
      </p:sp>
      <p:sp>
        <p:nvSpPr>
          <p:cNvPr id="36" name="TextBox 35">
            <a:extLst>
              <a:ext uri="{FF2B5EF4-FFF2-40B4-BE49-F238E27FC236}">
                <a16:creationId xmlns:a16="http://schemas.microsoft.com/office/drawing/2014/main" id="{68814F62-3EAC-576B-0CD2-F27BCB854E01}"/>
              </a:ext>
            </a:extLst>
          </p:cNvPr>
          <p:cNvSpPr txBox="1"/>
          <p:nvPr/>
        </p:nvSpPr>
        <p:spPr bwMode="auto">
          <a:xfrm>
            <a:off x="3938111" y="4411050"/>
            <a:ext cx="964356" cy="198516"/>
          </a:xfrm>
          <a:prstGeom prst="rect">
            <a:avLst/>
          </a:prstGeom>
          <a:gradFill flip="none" rotWithShape="1">
            <a:gsLst>
              <a:gs pos="0">
                <a:schemeClr val="accent5">
                  <a:lumMod val="0"/>
                  <a:lumOff val="100000"/>
                </a:schemeClr>
              </a:gs>
              <a:gs pos="100000">
                <a:srgbClr val="6699FF"/>
              </a:gs>
            </a:gsLst>
            <a:path path="circle">
              <a:fillToRect l="50000" t="-80000" r="50000" b="180000"/>
            </a:path>
            <a:tileRect/>
          </a:gradFill>
          <a:ln w="9525">
            <a:solidFill>
              <a:schemeClr val="tx1"/>
            </a:solidFill>
            <a:miter lim="800000"/>
            <a:headEnd/>
            <a:tailEnd/>
          </a:ln>
          <a:effectLst/>
        </p:spPr>
        <p:txBody>
          <a:bodyPr wrap="square" lIns="34290" tIns="68580" rIns="34290" bIns="27432" rtlCol="0">
            <a:spAutoFit/>
          </a:bodyPr>
          <a:lstStyle>
            <a:defPPr>
              <a:defRPr lang="en-US"/>
            </a:defPPr>
            <a:lvl1pPr eaLnBrk="0" hangingPunct="0">
              <a:lnSpc>
                <a:spcPct val="80000"/>
              </a:lnSpc>
              <a:spcBef>
                <a:spcPct val="50000"/>
              </a:spcBef>
              <a:buClr>
                <a:srgbClr val="151C77"/>
              </a:buClr>
              <a:buSzPct val="80000"/>
              <a:buFont typeface="Wingdings" pitchFamily="2" charset="2"/>
              <a:buNone/>
              <a:defRPr sz="975" b="1">
                <a:cs typeface="Arial" pitchFamily="34" charset="0"/>
              </a:defRPr>
            </a:lvl1pPr>
          </a:lstStyle>
          <a:p>
            <a:pPr defTabSz="685800">
              <a:defRPr/>
            </a:pPr>
            <a:r>
              <a:rPr lang="en-US" sz="825">
                <a:solidFill>
                  <a:srgbClr val="000000"/>
                </a:solidFill>
                <a:latin typeface="Arial"/>
              </a:rPr>
              <a:t>Conduct CPI</a:t>
            </a:r>
          </a:p>
        </p:txBody>
      </p:sp>
      <p:sp>
        <p:nvSpPr>
          <p:cNvPr id="37" name="Oval 36">
            <a:extLst>
              <a:ext uri="{FF2B5EF4-FFF2-40B4-BE49-F238E27FC236}">
                <a16:creationId xmlns:a16="http://schemas.microsoft.com/office/drawing/2014/main" id="{61236EF9-AA3C-6BBB-A922-1E9B111E6744}"/>
              </a:ext>
            </a:extLst>
          </p:cNvPr>
          <p:cNvSpPr/>
          <p:nvPr/>
        </p:nvSpPr>
        <p:spPr>
          <a:xfrm>
            <a:off x="3767873" y="4274318"/>
            <a:ext cx="164592" cy="15430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731" b="1">
              <a:solidFill>
                <a:srgbClr val="000000"/>
              </a:solidFill>
              <a:latin typeface="Trebuchet MS" panose="020B0603020202020204" pitchFamily="34" charset="0"/>
            </a:endParaRPr>
          </a:p>
        </p:txBody>
      </p:sp>
      <p:sp>
        <p:nvSpPr>
          <p:cNvPr id="39" name="TextBox 38">
            <a:extLst>
              <a:ext uri="{FF2B5EF4-FFF2-40B4-BE49-F238E27FC236}">
                <a16:creationId xmlns:a16="http://schemas.microsoft.com/office/drawing/2014/main" id="{B25A3328-15F4-EAE4-53CC-86ED1E385A83}"/>
              </a:ext>
            </a:extLst>
          </p:cNvPr>
          <p:cNvSpPr txBox="1"/>
          <p:nvPr/>
        </p:nvSpPr>
        <p:spPr bwMode="auto">
          <a:xfrm rot="1737267">
            <a:off x="2595475" y="3944679"/>
            <a:ext cx="1139228" cy="182294"/>
          </a:xfrm>
          <a:prstGeom prst="rect">
            <a:avLst/>
          </a:prstGeom>
          <a:noFill/>
          <a:ln w="9525">
            <a:noFill/>
            <a:miter lim="800000"/>
            <a:headEnd/>
            <a:tailEnd/>
          </a:ln>
          <a:effectLst/>
        </p:spPr>
        <p:txBody>
          <a:bodyPr wrap="square" rtlCol="0">
            <a:spAutoFit/>
          </a:bodyPr>
          <a:lstStyle/>
          <a:p>
            <a:pPr algn="r" defTabSz="685800" eaLnBrk="0" hangingPunct="0">
              <a:lnSpc>
                <a:spcPct val="80000"/>
              </a:lnSpc>
              <a:spcBef>
                <a:spcPct val="50000"/>
              </a:spcBef>
              <a:buClr>
                <a:srgbClr val="151C77"/>
              </a:buClr>
              <a:buSzPct val="80000"/>
              <a:defRPr/>
            </a:pPr>
            <a:r>
              <a:rPr lang="en-US" sz="731" b="1">
                <a:solidFill>
                  <a:srgbClr val="000000"/>
                </a:solidFill>
                <a:latin typeface="Arial"/>
                <a:cs typeface="Arial" pitchFamily="34" charset="0"/>
              </a:rPr>
              <a:t>Nov 2023 – Jan 2024</a:t>
            </a:r>
          </a:p>
        </p:txBody>
      </p:sp>
      <p:sp>
        <p:nvSpPr>
          <p:cNvPr id="6" name="Oval 5">
            <a:extLst>
              <a:ext uri="{FF2B5EF4-FFF2-40B4-BE49-F238E27FC236}">
                <a16:creationId xmlns:a16="http://schemas.microsoft.com/office/drawing/2014/main" id="{24BA9AE9-2B8A-3B89-A427-D04F46FEB9E6}"/>
              </a:ext>
            </a:extLst>
          </p:cNvPr>
          <p:cNvSpPr/>
          <p:nvPr/>
        </p:nvSpPr>
        <p:spPr>
          <a:xfrm>
            <a:off x="2637881" y="4885045"/>
            <a:ext cx="164592" cy="154305"/>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731" b="1">
                <a:solidFill>
                  <a:srgbClr val="000000"/>
                </a:solidFill>
                <a:latin typeface="Yu Gothic UI Semibold" panose="020B0700000000000000" pitchFamily="34" charset="-128"/>
                <a:ea typeface="Yu Gothic UI Semibold" panose="020B0700000000000000" pitchFamily="34" charset="-128"/>
                <a:cs typeface="Adobe Devanagari" panose="02040503050201020203" pitchFamily="18" charset="0"/>
              </a:rPr>
              <a:t>✓</a:t>
            </a:r>
            <a:endParaRPr lang="en-US" sz="731" b="1">
              <a:solidFill>
                <a:srgbClr val="000000"/>
              </a:solidFill>
              <a:latin typeface="Trebuchet MS" panose="020B0603020202020204" pitchFamily="34" charset="0"/>
            </a:endParaRPr>
          </a:p>
        </p:txBody>
      </p:sp>
      <p:sp>
        <p:nvSpPr>
          <p:cNvPr id="3" name="Star: 5 Points 2">
            <a:extLst>
              <a:ext uri="{FF2B5EF4-FFF2-40B4-BE49-F238E27FC236}">
                <a16:creationId xmlns:a16="http://schemas.microsoft.com/office/drawing/2014/main" id="{E004150A-92EF-8CC5-C689-E9B2DE186E6B}"/>
              </a:ext>
            </a:extLst>
          </p:cNvPr>
          <p:cNvSpPr/>
          <p:nvPr/>
        </p:nvSpPr>
        <p:spPr>
          <a:xfrm>
            <a:off x="4794359" y="4452809"/>
            <a:ext cx="203510" cy="219843"/>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rial" panose="020B0604020202020204"/>
            </a:endParaRPr>
          </a:p>
        </p:txBody>
      </p:sp>
      <p:sp>
        <p:nvSpPr>
          <p:cNvPr id="13" name="Star: 5 Points 12">
            <a:extLst>
              <a:ext uri="{FF2B5EF4-FFF2-40B4-BE49-F238E27FC236}">
                <a16:creationId xmlns:a16="http://schemas.microsoft.com/office/drawing/2014/main" id="{2B2E8919-DD20-079E-80F9-BC7DF3D0362D}"/>
              </a:ext>
            </a:extLst>
          </p:cNvPr>
          <p:cNvSpPr/>
          <p:nvPr/>
        </p:nvSpPr>
        <p:spPr>
          <a:xfrm>
            <a:off x="132234" y="5348853"/>
            <a:ext cx="203510" cy="219843"/>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rial" panose="020B0604020202020204"/>
            </a:endParaRPr>
          </a:p>
        </p:txBody>
      </p:sp>
      <p:sp>
        <p:nvSpPr>
          <p:cNvPr id="14" name="TextBox 13">
            <a:extLst>
              <a:ext uri="{FF2B5EF4-FFF2-40B4-BE49-F238E27FC236}">
                <a16:creationId xmlns:a16="http://schemas.microsoft.com/office/drawing/2014/main" id="{E4479E01-B39F-7828-F26F-64CBC6A08AE5}"/>
              </a:ext>
            </a:extLst>
          </p:cNvPr>
          <p:cNvSpPr txBox="1"/>
          <p:nvPr/>
        </p:nvSpPr>
        <p:spPr>
          <a:xfrm>
            <a:off x="335744" y="5335579"/>
            <a:ext cx="1466196" cy="323165"/>
          </a:xfrm>
          <a:prstGeom prst="rect">
            <a:avLst/>
          </a:prstGeom>
          <a:noFill/>
        </p:spPr>
        <p:txBody>
          <a:bodyPr wrap="square" rtlCol="0">
            <a:spAutoFit/>
          </a:bodyPr>
          <a:lstStyle/>
          <a:p>
            <a:r>
              <a:rPr lang="en-US" sz="750" dirty="0"/>
              <a:t>Strategic Communication sent to the field</a:t>
            </a:r>
          </a:p>
        </p:txBody>
      </p:sp>
      <p:sp>
        <p:nvSpPr>
          <p:cNvPr id="16" name="Star: 5 Points 15">
            <a:extLst>
              <a:ext uri="{FF2B5EF4-FFF2-40B4-BE49-F238E27FC236}">
                <a16:creationId xmlns:a16="http://schemas.microsoft.com/office/drawing/2014/main" id="{5F7C0973-225A-1874-8686-04DBD047D850}"/>
              </a:ext>
            </a:extLst>
          </p:cNvPr>
          <p:cNvSpPr/>
          <p:nvPr/>
        </p:nvSpPr>
        <p:spPr>
          <a:xfrm>
            <a:off x="6158724" y="4172129"/>
            <a:ext cx="203510" cy="219843"/>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rial" panose="020B0604020202020204"/>
            </a:endParaRPr>
          </a:p>
        </p:txBody>
      </p:sp>
      <p:sp>
        <p:nvSpPr>
          <p:cNvPr id="18" name="Star: 5 Points 17">
            <a:extLst>
              <a:ext uri="{FF2B5EF4-FFF2-40B4-BE49-F238E27FC236}">
                <a16:creationId xmlns:a16="http://schemas.microsoft.com/office/drawing/2014/main" id="{47CABE80-8B59-A69A-19FE-8232AB017310}"/>
              </a:ext>
            </a:extLst>
          </p:cNvPr>
          <p:cNvSpPr/>
          <p:nvPr/>
        </p:nvSpPr>
        <p:spPr>
          <a:xfrm>
            <a:off x="6291669" y="3799910"/>
            <a:ext cx="203510" cy="219843"/>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rial" panose="020B0604020202020204"/>
            </a:endParaRPr>
          </a:p>
        </p:txBody>
      </p:sp>
    </p:spTree>
    <p:extLst>
      <p:ext uri="{BB962C8B-B14F-4D97-AF65-F5344CB8AC3E}">
        <p14:creationId xmlns:p14="http://schemas.microsoft.com/office/powerpoint/2010/main" val="3983889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37066-5DED-FC10-4F64-FBAA3117EF6B}"/>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FC1805C7-7EAB-E790-C1EF-FDD8B9DBB469}"/>
              </a:ext>
            </a:extLst>
          </p:cNvPr>
          <p:cNvSpPr>
            <a:spLocks noGrp="1"/>
          </p:cNvSpPr>
          <p:nvPr>
            <p:ph idx="1"/>
          </p:nvPr>
        </p:nvSpPr>
        <p:spPr/>
        <p:txBody>
          <a:bodyPr/>
          <a:lstStyle/>
          <a:p>
            <a:r>
              <a:rPr lang="en-US" sz="2100" dirty="0"/>
              <a:t>True North+ combines TN and OST into a single program office (OPR: SG, OCR: A1)</a:t>
            </a:r>
          </a:p>
          <a:p>
            <a:r>
              <a:rPr lang="en-US" sz="2100" dirty="0"/>
              <a:t>POAM is being develop; updates will be strategically communicated to the field </a:t>
            </a:r>
          </a:p>
          <a:p>
            <a:r>
              <a:rPr lang="en-US" sz="2100" dirty="0"/>
              <a:t>Resource neutral exercise</a:t>
            </a:r>
          </a:p>
          <a:p>
            <a:r>
              <a:rPr lang="en-US" sz="2100" dirty="0"/>
              <a:t>No immediate changes to TN and OST as they are currently executed</a:t>
            </a:r>
          </a:p>
          <a:p>
            <a:r>
              <a:rPr lang="en-US" sz="3000" dirty="0"/>
              <a:t>You are a critical stakeholder! </a:t>
            </a:r>
          </a:p>
          <a:p>
            <a:endParaRPr lang="en-US" b="0" dirty="0"/>
          </a:p>
        </p:txBody>
      </p:sp>
      <p:sp>
        <p:nvSpPr>
          <p:cNvPr id="4" name="Slide Number Placeholder 3">
            <a:extLst>
              <a:ext uri="{FF2B5EF4-FFF2-40B4-BE49-F238E27FC236}">
                <a16:creationId xmlns:a16="http://schemas.microsoft.com/office/drawing/2014/main" id="{0C9CD02C-4E60-8ACA-2027-D7B4BB81A46C}"/>
              </a:ext>
            </a:extLst>
          </p:cNvPr>
          <p:cNvSpPr>
            <a:spLocks noGrp="1"/>
          </p:cNvSpPr>
          <p:nvPr>
            <p:ph type="sldNum" sz="quarter" idx="11"/>
          </p:nvPr>
        </p:nvSpPr>
        <p:spPr/>
        <p:txBody>
          <a:bodyPr/>
          <a:lstStyle/>
          <a:p>
            <a:pPr>
              <a:defRPr/>
            </a:pPr>
            <a:fld id="{47256DB1-98A0-4C5B-B461-C003FBFE3B06}" type="slidenum">
              <a:rPr lang="en-US" altLang="en-US" smtClean="0"/>
              <a:pPr>
                <a:defRPr/>
              </a:pPr>
              <a:t>34</a:t>
            </a:fld>
            <a:endParaRPr lang="en-US" altLang="en-US">
              <a:solidFill>
                <a:schemeClr val="bg2"/>
              </a:solidFill>
            </a:endParaRPr>
          </a:p>
        </p:txBody>
      </p:sp>
    </p:spTree>
    <p:extLst>
      <p:ext uri="{BB962C8B-B14F-4D97-AF65-F5344CB8AC3E}">
        <p14:creationId xmlns:p14="http://schemas.microsoft.com/office/powerpoint/2010/main" val="3735556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43EF-56B8-AE1E-3861-69C28E04F970}"/>
              </a:ext>
            </a:extLst>
          </p:cNvPr>
          <p:cNvSpPr>
            <a:spLocks noGrp="1"/>
          </p:cNvSpPr>
          <p:nvPr>
            <p:ph type="title"/>
          </p:nvPr>
        </p:nvSpPr>
        <p:spPr/>
        <p:txBody>
          <a:bodyPr>
            <a:normAutofit/>
          </a:bodyPr>
          <a:lstStyle/>
          <a:p>
            <a:r>
              <a:rPr lang="en-US" dirty="0"/>
              <a:t>Problem: Growing Developmental and Behavioral Health Need</a:t>
            </a:r>
          </a:p>
        </p:txBody>
      </p:sp>
      <p:sp>
        <p:nvSpPr>
          <p:cNvPr id="3" name="Content Placeholder 2">
            <a:extLst>
              <a:ext uri="{FF2B5EF4-FFF2-40B4-BE49-F238E27FC236}">
                <a16:creationId xmlns:a16="http://schemas.microsoft.com/office/drawing/2014/main" id="{EA2F2BC6-725B-5208-23A8-F9AFAD05E761}"/>
              </a:ext>
            </a:extLst>
          </p:cNvPr>
          <p:cNvSpPr>
            <a:spLocks noGrp="1"/>
          </p:cNvSpPr>
          <p:nvPr>
            <p:ph sz="half" idx="1"/>
          </p:nvPr>
        </p:nvSpPr>
        <p:spPr>
          <a:xfrm>
            <a:off x="457200" y="1597195"/>
            <a:ext cx="8229599" cy="3276600"/>
          </a:xfrm>
        </p:spPr>
        <p:txBody>
          <a:bodyPr>
            <a:normAutofit/>
          </a:bodyPr>
          <a:lstStyle/>
          <a:p>
            <a:pPr marL="0" indent="0">
              <a:buNone/>
            </a:pPr>
            <a:r>
              <a:rPr lang="en-US" sz="1600" b="0" dirty="0"/>
              <a:t>47% increase in annual military behavioral health clinic visits since 2013</a:t>
            </a:r>
          </a:p>
          <a:p>
            <a:pPr marL="0" indent="0">
              <a:buNone/>
            </a:pPr>
            <a:r>
              <a:rPr lang="en-US" sz="1600" b="0" dirty="0"/>
              <a:t>65% increase in annual Tricare behavioral health referrals since 2013</a:t>
            </a:r>
          </a:p>
        </p:txBody>
      </p:sp>
      <p:pic>
        <p:nvPicPr>
          <p:cNvPr id="1028" name="Picture 4" descr=" ">
            <a:extLst>
              <a:ext uri="{FF2B5EF4-FFF2-40B4-BE49-F238E27FC236}">
                <a16:creationId xmlns:a16="http://schemas.microsoft.com/office/drawing/2014/main" id="{A2037F1C-6D49-9DCF-84AA-F65C326D28A9}"/>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350325" y="3018655"/>
            <a:ext cx="4656996" cy="25741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D522FFE-A738-21E0-B508-6D7DEAD8ABEF}"/>
              </a:ext>
            </a:extLst>
          </p:cNvPr>
          <p:cNvPicPr>
            <a:picLocks noChangeAspect="1"/>
          </p:cNvPicPr>
          <p:nvPr/>
        </p:nvPicPr>
        <p:blipFill>
          <a:blip r:embed="rId4"/>
          <a:stretch>
            <a:fillRect/>
          </a:stretch>
        </p:blipFill>
        <p:spPr>
          <a:xfrm>
            <a:off x="364374" y="2983568"/>
            <a:ext cx="3893125" cy="2644346"/>
          </a:xfrm>
          <a:prstGeom prst="rect">
            <a:avLst/>
          </a:prstGeom>
        </p:spPr>
      </p:pic>
    </p:spTree>
    <p:extLst>
      <p:ext uri="{BB962C8B-B14F-4D97-AF65-F5344CB8AC3E}">
        <p14:creationId xmlns:p14="http://schemas.microsoft.com/office/powerpoint/2010/main" val="3170965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2C7F3-13F3-6D69-3EFC-80DDAC5377BA}"/>
              </a:ext>
            </a:extLst>
          </p:cNvPr>
          <p:cNvSpPr>
            <a:spLocks noGrp="1"/>
          </p:cNvSpPr>
          <p:nvPr>
            <p:ph type="title"/>
          </p:nvPr>
        </p:nvSpPr>
        <p:spPr/>
        <p:txBody>
          <a:bodyPr/>
          <a:lstStyle/>
          <a:p>
            <a:r>
              <a:rPr lang="en-US" dirty="0"/>
              <a:t>What is needed?</a:t>
            </a:r>
          </a:p>
        </p:txBody>
      </p:sp>
      <p:sp>
        <p:nvSpPr>
          <p:cNvPr id="3" name="Content Placeholder 2">
            <a:extLst>
              <a:ext uri="{FF2B5EF4-FFF2-40B4-BE49-F238E27FC236}">
                <a16:creationId xmlns:a16="http://schemas.microsoft.com/office/drawing/2014/main" id="{3FBD1F31-BE21-72F8-2CFA-B4731633A3F0}"/>
              </a:ext>
            </a:extLst>
          </p:cNvPr>
          <p:cNvSpPr>
            <a:spLocks noGrp="1"/>
          </p:cNvSpPr>
          <p:nvPr>
            <p:ph sz="half" idx="1"/>
          </p:nvPr>
        </p:nvSpPr>
        <p:spPr>
          <a:xfrm>
            <a:off x="276621" y="1762028"/>
            <a:ext cx="8530829" cy="3557588"/>
          </a:xfrm>
        </p:spPr>
        <p:txBody>
          <a:bodyPr/>
          <a:lstStyle/>
          <a:p>
            <a:pPr marL="385763" indent="-385763">
              <a:buFont typeface="+mj-lt"/>
              <a:buAutoNum type="arabicPeriod"/>
            </a:pPr>
            <a:r>
              <a:rPr lang="en-US" sz="1600" b="0" dirty="0"/>
              <a:t>A way to provide care to multiple remote locations from a single resourced location</a:t>
            </a:r>
          </a:p>
          <a:p>
            <a:pPr marL="385763" indent="-385763">
              <a:buFont typeface="+mj-lt"/>
              <a:buAutoNum type="arabicPeriod"/>
            </a:pPr>
            <a:r>
              <a:rPr lang="en-US" sz="1600" b="0" dirty="0"/>
              <a:t>A way to leverage video telehealth abilities combined with in-person itinerant care and specialist extenders</a:t>
            </a:r>
          </a:p>
          <a:p>
            <a:pPr marL="385763" indent="-385763">
              <a:buFont typeface="+mj-lt"/>
              <a:buAutoNum type="arabicPeriod"/>
            </a:pPr>
            <a:r>
              <a:rPr lang="en-US" sz="1600" b="0" dirty="0"/>
              <a:t>A focus on the highest impact medical specialty areas</a:t>
            </a:r>
          </a:p>
          <a:p>
            <a:pPr marL="385763" indent="-385763">
              <a:buFont typeface="+mj-lt"/>
              <a:buAutoNum type="arabicPeriod"/>
            </a:pPr>
            <a:r>
              <a:rPr lang="en-US" sz="1600" b="0" dirty="0"/>
              <a:t>A build-up of local network resources</a:t>
            </a:r>
          </a:p>
          <a:p>
            <a:pPr marL="385763" indent="-385763">
              <a:buFont typeface="+mj-lt"/>
              <a:buAutoNum type="arabicPeriod"/>
            </a:pPr>
            <a:r>
              <a:rPr lang="en-US" sz="1600" b="0" dirty="0"/>
              <a:t>Cooperation with local civic and medical leaders</a:t>
            </a:r>
          </a:p>
        </p:txBody>
      </p:sp>
      <p:sp>
        <p:nvSpPr>
          <p:cNvPr id="5" name="Slide Number Placeholder 4">
            <a:extLst>
              <a:ext uri="{FF2B5EF4-FFF2-40B4-BE49-F238E27FC236}">
                <a16:creationId xmlns:a16="http://schemas.microsoft.com/office/drawing/2014/main" id="{B137AE4C-1D5B-D95A-92A2-0AC8E62EC7FF}"/>
              </a:ext>
            </a:extLst>
          </p:cNvPr>
          <p:cNvSpPr>
            <a:spLocks noGrp="1"/>
          </p:cNvSpPr>
          <p:nvPr>
            <p:ph type="sldNum" sz="quarter" idx="11"/>
          </p:nvPr>
        </p:nvSpPr>
        <p:spPr/>
        <p:txBody>
          <a:bodyPr/>
          <a:lstStyle/>
          <a:p>
            <a:pPr>
              <a:defRPr/>
            </a:pPr>
            <a:fld id="{241983CB-FF2E-4ABB-9D4A-533B2E07245C}" type="slidenum">
              <a:rPr lang="en-US" altLang="en-US" smtClean="0"/>
              <a:pPr>
                <a:defRPr/>
              </a:pPr>
              <a:t>5</a:t>
            </a:fld>
            <a:endParaRPr lang="en-US" altLang="en-US">
              <a:solidFill>
                <a:schemeClr val="bg2"/>
              </a:solidFill>
            </a:endParaRPr>
          </a:p>
        </p:txBody>
      </p:sp>
      <p:pic>
        <p:nvPicPr>
          <p:cNvPr id="6" name="Picture 5">
            <a:extLst>
              <a:ext uri="{FF2B5EF4-FFF2-40B4-BE49-F238E27FC236}">
                <a16:creationId xmlns:a16="http://schemas.microsoft.com/office/drawing/2014/main" id="{617AD572-1422-6727-8621-CC1E769EA31F}"/>
              </a:ext>
            </a:extLst>
          </p:cNvPr>
          <p:cNvPicPr>
            <a:picLocks noChangeAspect="1"/>
          </p:cNvPicPr>
          <p:nvPr/>
        </p:nvPicPr>
        <p:blipFill>
          <a:blip r:embed="rId2"/>
          <a:stretch>
            <a:fillRect/>
          </a:stretch>
        </p:blipFill>
        <p:spPr>
          <a:xfrm>
            <a:off x="5587158" y="2744968"/>
            <a:ext cx="3493027" cy="2902166"/>
          </a:xfrm>
          <a:prstGeom prst="rect">
            <a:avLst/>
          </a:prstGeom>
        </p:spPr>
      </p:pic>
    </p:spTree>
    <p:extLst>
      <p:ext uri="{BB962C8B-B14F-4D97-AF65-F5344CB8AC3E}">
        <p14:creationId xmlns:p14="http://schemas.microsoft.com/office/powerpoint/2010/main" val="358566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F5900-A0FC-0665-9746-47D96B96B953}"/>
              </a:ext>
            </a:extLst>
          </p:cNvPr>
          <p:cNvSpPr>
            <a:spLocks noGrp="1"/>
          </p:cNvSpPr>
          <p:nvPr>
            <p:ph type="title"/>
          </p:nvPr>
        </p:nvSpPr>
        <p:spPr>
          <a:xfrm>
            <a:off x="1529861" y="328388"/>
            <a:ext cx="7371823" cy="857250"/>
          </a:xfrm>
        </p:spPr>
        <p:txBody>
          <a:bodyPr>
            <a:normAutofit fontScale="90000"/>
          </a:bodyPr>
          <a:lstStyle/>
          <a:p>
            <a:r>
              <a:rPr lang="en-US" dirty="0"/>
              <a:t>DBFRC Model: Effective, Efficient, &amp; Sustainable</a:t>
            </a:r>
          </a:p>
        </p:txBody>
      </p:sp>
      <p:sp>
        <p:nvSpPr>
          <p:cNvPr id="3" name="Content Placeholder 2">
            <a:extLst>
              <a:ext uri="{FF2B5EF4-FFF2-40B4-BE49-F238E27FC236}">
                <a16:creationId xmlns:a16="http://schemas.microsoft.com/office/drawing/2014/main" id="{6D407D5A-9198-7B1C-FEC1-A47BDC724BE1}"/>
              </a:ext>
            </a:extLst>
          </p:cNvPr>
          <p:cNvSpPr>
            <a:spLocks noGrp="1"/>
          </p:cNvSpPr>
          <p:nvPr>
            <p:ph sz="half" idx="1"/>
          </p:nvPr>
        </p:nvSpPr>
        <p:spPr>
          <a:xfrm>
            <a:off x="386334" y="2211974"/>
            <a:ext cx="4169664" cy="3067161"/>
          </a:xfrm>
        </p:spPr>
        <p:txBody>
          <a:bodyPr>
            <a:normAutofit/>
          </a:bodyPr>
          <a:lstStyle/>
          <a:p>
            <a:pPr marL="0" indent="0">
              <a:buNone/>
            </a:pPr>
            <a:r>
              <a:rPr lang="en-US" sz="1600" dirty="0"/>
              <a:t>DBFRC Health Care Delivery</a:t>
            </a:r>
          </a:p>
          <a:p>
            <a:pPr marL="302419" lvl="1" indent="0">
              <a:buNone/>
            </a:pPr>
            <a:r>
              <a:rPr lang="en-US" sz="1600" b="0" dirty="0"/>
              <a:t>Video-telehealth visits, in-person visits, provider extender services</a:t>
            </a:r>
          </a:p>
          <a:p>
            <a:pPr marL="304800" lvl="1" indent="0">
              <a:buNone/>
            </a:pPr>
            <a:r>
              <a:rPr lang="en-US" sz="1600" b="0" dirty="0"/>
              <a:t>Hub and spoke</a:t>
            </a:r>
          </a:p>
          <a:p>
            <a:pPr marL="647700" lvl="2" indent="0">
              <a:buNone/>
            </a:pPr>
            <a:r>
              <a:rPr lang="en-US" sz="1600" b="0" dirty="0"/>
              <a:t>Allows multiple bases to be covered 	by the same medical team</a:t>
            </a:r>
          </a:p>
          <a:p>
            <a:pPr marL="647700" lvl="2" indent="0">
              <a:buNone/>
            </a:pPr>
            <a:r>
              <a:rPr lang="en-US" sz="1600" b="0" dirty="0"/>
              <a:t>Makes specialty care available to 	smaller bases</a:t>
            </a:r>
          </a:p>
          <a:p>
            <a:pPr marL="647700" lvl="2" indent="0">
              <a:buNone/>
            </a:pPr>
            <a:r>
              <a:rPr lang="en-US" sz="1600" b="0" dirty="0"/>
              <a:t>Gives specialists enough patient 	volume to be fully utilized</a:t>
            </a:r>
          </a:p>
          <a:p>
            <a:pPr marL="2381" indent="0">
              <a:buNone/>
            </a:pPr>
            <a:endParaRPr lang="en-US" sz="2800" b="0" dirty="0"/>
          </a:p>
        </p:txBody>
      </p:sp>
      <p:sp>
        <p:nvSpPr>
          <p:cNvPr id="9" name="Content Placeholder 8">
            <a:extLst>
              <a:ext uri="{FF2B5EF4-FFF2-40B4-BE49-F238E27FC236}">
                <a16:creationId xmlns:a16="http://schemas.microsoft.com/office/drawing/2014/main" id="{C19116B9-FDD9-FC41-22C9-A8E956E252E5}"/>
              </a:ext>
            </a:extLst>
          </p:cNvPr>
          <p:cNvSpPr>
            <a:spLocks noGrp="1"/>
          </p:cNvSpPr>
          <p:nvPr>
            <p:ph sz="half" idx="2"/>
          </p:nvPr>
        </p:nvSpPr>
        <p:spPr>
          <a:xfrm>
            <a:off x="4555998" y="2211974"/>
            <a:ext cx="4201668" cy="3067159"/>
          </a:xfrm>
        </p:spPr>
        <p:txBody>
          <a:bodyPr>
            <a:normAutofit/>
          </a:bodyPr>
          <a:lstStyle/>
          <a:p>
            <a:pPr marL="0" indent="0">
              <a:buNone/>
            </a:pPr>
            <a:r>
              <a:rPr lang="en-US" sz="1600" dirty="0"/>
              <a:t>DBFRC Staffing</a:t>
            </a:r>
          </a:p>
          <a:p>
            <a:pPr marL="304800" lvl="1" indent="0">
              <a:buNone/>
            </a:pPr>
            <a:r>
              <a:rPr lang="en-US" sz="1600" b="0" dirty="0"/>
              <a:t>Provider types selected based off of highest impact for EFMP families </a:t>
            </a:r>
          </a:p>
          <a:p>
            <a:pPr marL="304800" lvl="1" indent="0">
              <a:buNone/>
            </a:pPr>
            <a:r>
              <a:rPr lang="en-US" sz="1600" b="0" dirty="0"/>
              <a:t>(54% of EFMP enrolled children require these provider types)</a:t>
            </a:r>
          </a:p>
          <a:p>
            <a:pPr lvl="1"/>
            <a:r>
              <a:rPr lang="en-US" sz="1600" b="0" dirty="0"/>
              <a:t>Developmental-Behavioral Pediatrics</a:t>
            </a:r>
          </a:p>
          <a:p>
            <a:pPr lvl="1"/>
            <a:r>
              <a:rPr lang="en-US" sz="1600" b="0" dirty="0"/>
              <a:t>Child and Adolescent Psychiatry</a:t>
            </a:r>
          </a:p>
          <a:p>
            <a:pPr lvl="1"/>
            <a:r>
              <a:rPr lang="en-US" sz="1600" b="0" dirty="0"/>
              <a:t>Child and Adolescent Psychology</a:t>
            </a:r>
          </a:p>
          <a:p>
            <a:pPr lvl="1"/>
            <a:r>
              <a:rPr lang="en-US" sz="1600" b="0" dirty="0"/>
              <a:t>Autism Therapy</a:t>
            </a:r>
          </a:p>
          <a:p>
            <a:endParaRPr lang="en-US" sz="2800" dirty="0"/>
          </a:p>
        </p:txBody>
      </p:sp>
      <p:pic>
        <p:nvPicPr>
          <p:cNvPr id="5" name="Picture 4">
            <a:extLst>
              <a:ext uri="{FF2B5EF4-FFF2-40B4-BE49-F238E27FC236}">
                <a16:creationId xmlns:a16="http://schemas.microsoft.com/office/drawing/2014/main" id="{673BF39D-C545-1E2B-31AF-6B25C5061450}"/>
              </a:ext>
            </a:extLst>
          </p:cNvPr>
          <p:cNvPicPr>
            <a:picLocks noChangeAspect="1"/>
          </p:cNvPicPr>
          <p:nvPr/>
        </p:nvPicPr>
        <p:blipFill>
          <a:blip r:embed="rId3"/>
          <a:stretch>
            <a:fillRect/>
          </a:stretch>
        </p:blipFill>
        <p:spPr>
          <a:xfrm>
            <a:off x="7640336" y="5287987"/>
            <a:ext cx="1490964" cy="1081884"/>
          </a:xfrm>
          <a:prstGeom prst="rect">
            <a:avLst/>
          </a:prstGeom>
        </p:spPr>
      </p:pic>
      <p:sp>
        <p:nvSpPr>
          <p:cNvPr id="10" name="TextBox 9">
            <a:extLst>
              <a:ext uri="{FF2B5EF4-FFF2-40B4-BE49-F238E27FC236}">
                <a16:creationId xmlns:a16="http://schemas.microsoft.com/office/drawing/2014/main" id="{7EB4E3C3-93E0-B519-6CC9-EC854340D07F}"/>
              </a:ext>
            </a:extLst>
          </p:cNvPr>
          <p:cNvSpPr txBox="1"/>
          <p:nvPr/>
        </p:nvSpPr>
        <p:spPr>
          <a:xfrm>
            <a:off x="151513" y="1320385"/>
            <a:ext cx="8872979" cy="1077218"/>
          </a:xfrm>
          <a:prstGeom prst="rect">
            <a:avLst/>
          </a:prstGeom>
          <a:noFill/>
        </p:spPr>
        <p:txBody>
          <a:bodyPr wrap="square" rtlCol="0">
            <a:spAutoFit/>
          </a:bodyPr>
          <a:lstStyle/>
          <a:p>
            <a:pPr algn="l"/>
            <a:r>
              <a:rPr lang="en-US" sz="1600" dirty="0"/>
              <a:t>The DBFRC was created to address developmental and behavioral medical capabilities deficits in resource constrained locations in an effective, efficient, and sustainable manner</a:t>
            </a:r>
          </a:p>
          <a:p>
            <a:pPr algn="l"/>
            <a:endParaRPr lang="en-US" sz="1600" dirty="0"/>
          </a:p>
          <a:p>
            <a:pPr algn="l"/>
            <a:endParaRPr lang="en-US" sz="1600" dirty="0"/>
          </a:p>
        </p:txBody>
      </p:sp>
      <p:sp>
        <p:nvSpPr>
          <p:cNvPr id="6" name="TextBox 5">
            <a:extLst>
              <a:ext uri="{FF2B5EF4-FFF2-40B4-BE49-F238E27FC236}">
                <a16:creationId xmlns:a16="http://schemas.microsoft.com/office/drawing/2014/main" id="{1BE602FA-80FE-F975-7512-FB6B4A4098D1}"/>
              </a:ext>
            </a:extLst>
          </p:cNvPr>
          <p:cNvSpPr txBox="1"/>
          <p:nvPr/>
        </p:nvSpPr>
        <p:spPr>
          <a:xfrm>
            <a:off x="254508" y="5446185"/>
            <a:ext cx="7385828" cy="584775"/>
          </a:xfrm>
          <a:prstGeom prst="rect">
            <a:avLst/>
          </a:prstGeom>
          <a:noFill/>
        </p:spPr>
        <p:txBody>
          <a:bodyPr wrap="square" rtlCol="0">
            <a:spAutoFit/>
          </a:bodyPr>
          <a:lstStyle/>
          <a:p>
            <a:pPr algn="l"/>
            <a:r>
              <a:rPr lang="en-US" sz="1600" dirty="0"/>
              <a:t>Improving specialty health care availability at remote locations improves readiness, availability of personnel, and health care</a:t>
            </a:r>
          </a:p>
        </p:txBody>
      </p:sp>
      <p:pic>
        <p:nvPicPr>
          <p:cNvPr id="7" name="Picture 6">
            <a:extLst>
              <a:ext uri="{FF2B5EF4-FFF2-40B4-BE49-F238E27FC236}">
                <a16:creationId xmlns:a16="http://schemas.microsoft.com/office/drawing/2014/main" id="{64B51507-96EA-CDDE-19CA-7458C83F768A}"/>
              </a:ext>
            </a:extLst>
          </p:cNvPr>
          <p:cNvPicPr>
            <a:picLocks noChangeAspect="1"/>
          </p:cNvPicPr>
          <p:nvPr/>
        </p:nvPicPr>
        <p:blipFill>
          <a:blip r:embed="rId4"/>
          <a:stretch>
            <a:fillRect/>
          </a:stretch>
        </p:blipFill>
        <p:spPr>
          <a:xfrm>
            <a:off x="7346887" y="6473919"/>
            <a:ext cx="1536325" cy="384081"/>
          </a:xfrm>
          <a:prstGeom prst="rect">
            <a:avLst/>
          </a:prstGeom>
        </p:spPr>
      </p:pic>
      <p:sp>
        <p:nvSpPr>
          <p:cNvPr id="8" name="Slide Number Placeholder 7">
            <a:extLst>
              <a:ext uri="{FF2B5EF4-FFF2-40B4-BE49-F238E27FC236}">
                <a16:creationId xmlns:a16="http://schemas.microsoft.com/office/drawing/2014/main" id="{4982F12C-FFC3-9FB8-BA73-6AD99707D690}"/>
              </a:ext>
            </a:extLst>
          </p:cNvPr>
          <p:cNvSpPr>
            <a:spLocks noGrp="1"/>
          </p:cNvSpPr>
          <p:nvPr>
            <p:ph type="sldNum" sz="quarter" idx="11"/>
          </p:nvPr>
        </p:nvSpPr>
        <p:spPr/>
        <p:txBody>
          <a:bodyPr/>
          <a:lstStyle/>
          <a:p>
            <a:pPr>
              <a:defRPr/>
            </a:pPr>
            <a:fld id="{F0DC89D1-1446-43A7-BCF8-D75B768C2A3E}" type="slidenum">
              <a:rPr lang="en-US" altLang="en-US" smtClean="0"/>
              <a:pPr>
                <a:defRPr/>
              </a:pPr>
              <a:t>6</a:t>
            </a:fld>
            <a:endParaRPr lang="en-US" altLang="en-US" dirty="0">
              <a:solidFill>
                <a:schemeClr val="bg2"/>
              </a:solidFill>
            </a:endParaRPr>
          </a:p>
        </p:txBody>
      </p:sp>
    </p:spTree>
    <p:extLst>
      <p:ext uri="{BB962C8B-B14F-4D97-AF65-F5344CB8AC3E}">
        <p14:creationId xmlns:p14="http://schemas.microsoft.com/office/powerpoint/2010/main" val="278350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431AD2F-304B-0F3A-9D9C-EB80A4CC7E08}"/>
              </a:ext>
            </a:extLst>
          </p:cNvPr>
          <p:cNvPicPr>
            <a:picLocks noChangeAspect="1"/>
          </p:cNvPicPr>
          <p:nvPr/>
        </p:nvPicPr>
        <p:blipFill>
          <a:blip r:embed="rId3"/>
          <a:stretch>
            <a:fillRect/>
          </a:stretch>
        </p:blipFill>
        <p:spPr>
          <a:xfrm>
            <a:off x="4656896" y="2988679"/>
            <a:ext cx="2873778" cy="2662027"/>
          </a:xfrm>
          <a:prstGeom prst="rect">
            <a:avLst/>
          </a:prstGeom>
        </p:spPr>
      </p:pic>
      <p:pic>
        <p:nvPicPr>
          <p:cNvPr id="17" name="Picture 16">
            <a:extLst>
              <a:ext uri="{FF2B5EF4-FFF2-40B4-BE49-F238E27FC236}">
                <a16:creationId xmlns:a16="http://schemas.microsoft.com/office/drawing/2014/main" id="{2A75E2BF-1EB1-7626-FCE4-71748280CB6D}"/>
              </a:ext>
            </a:extLst>
          </p:cNvPr>
          <p:cNvPicPr>
            <a:picLocks noChangeAspect="1"/>
          </p:cNvPicPr>
          <p:nvPr/>
        </p:nvPicPr>
        <p:blipFill>
          <a:blip r:embed="rId4"/>
          <a:stretch>
            <a:fillRect/>
          </a:stretch>
        </p:blipFill>
        <p:spPr>
          <a:xfrm>
            <a:off x="1903445" y="2988680"/>
            <a:ext cx="2713385" cy="2662027"/>
          </a:xfrm>
          <a:prstGeom prst="rect">
            <a:avLst/>
          </a:prstGeom>
        </p:spPr>
      </p:pic>
      <p:sp>
        <p:nvSpPr>
          <p:cNvPr id="2" name="Title 1">
            <a:extLst>
              <a:ext uri="{FF2B5EF4-FFF2-40B4-BE49-F238E27FC236}">
                <a16:creationId xmlns:a16="http://schemas.microsoft.com/office/drawing/2014/main" id="{E01F5900-A0FC-0665-9746-47D96B96B953}"/>
              </a:ext>
            </a:extLst>
          </p:cNvPr>
          <p:cNvSpPr>
            <a:spLocks noGrp="1"/>
          </p:cNvSpPr>
          <p:nvPr>
            <p:ph type="title"/>
          </p:nvPr>
        </p:nvSpPr>
        <p:spPr/>
        <p:txBody>
          <a:bodyPr/>
          <a:lstStyle/>
          <a:p>
            <a:r>
              <a:rPr lang="en-US" dirty="0"/>
              <a:t>DBFRC Demonstrated Results</a:t>
            </a:r>
          </a:p>
        </p:txBody>
      </p:sp>
      <p:sp>
        <p:nvSpPr>
          <p:cNvPr id="3" name="Content Placeholder 2">
            <a:extLst>
              <a:ext uri="{FF2B5EF4-FFF2-40B4-BE49-F238E27FC236}">
                <a16:creationId xmlns:a16="http://schemas.microsoft.com/office/drawing/2014/main" id="{6D407D5A-9198-7B1C-FEC1-A47BDC724BE1}"/>
              </a:ext>
            </a:extLst>
          </p:cNvPr>
          <p:cNvSpPr>
            <a:spLocks noGrp="1"/>
          </p:cNvSpPr>
          <p:nvPr>
            <p:ph idx="1"/>
          </p:nvPr>
        </p:nvSpPr>
        <p:spPr>
          <a:xfrm>
            <a:off x="276227" y="1604592"/>
            <a:ext cx="8397875" cy="4643808"/>
          </a:xfrm>
        </p:spPr>
        <p:txBody>
          <a:bodyPr/>
          <a:lstStyle/>
          <a:p>
            <a:pPr marL="0" indent="0">
              <a:buNone/>
            </a:pPr>
            <a:r>
              <a:rPr lang="en-US" b="0" dirty="0"/>
              <a:t>DBFRC started as a Pacific Air Forces (PACAF) program</a:t>
            </a:r>
          </a:p>
          <a:p>
            <a:pPr marL="0" indent="0">
              <a:buNone/>
            </a:pPr>
            <a:r>
              <a:rPr lang="en-US" b="0" dirty="0"/>
              <a:t>A 4-person team (1 DBP, 2 Child and Adolescent Psychiatrists, 1 Child and Adolescent Psychologist) was inserted into PACAF to cover:</a:t>
            </a:r>
          </a:p>
          <a:p>
            <a:pPr marL="0" indent="0">
              <a:buNone/>
            </a:pPr>
            <a:r>
              <a:rPr lang="en-US" b="0" dirty="0"/>
              <a:t>	Osan AB, Misawa AB, Yokota AB, Kadena AB, Andersen AFB, JBER, Eielson AFB</a:t>
            </a:r>
          </a:p>
        </p:txBody>
      </p:sp>
      <p:sp>
        <p:nvSpPr>
          <p:cNvPr id="4" name="Slide Number Placeholder 3">
            <a:extLst>
              <a:ext uri="{FF2B5EF4-FFF2-40B4-BE49-F238E27FC236}">
                <a16:creationId xmlns:a16="http://schemas.microsoft.com/office/drawing/2014/main" id="{953E4BDF-27C4-D085-F728-CC38393485CF}"/>
              </a:ext>
            </a:extLst>
          </p:cNvPr>
          <p:cNvSpPr>
            <a:spLocks noGrp="1"/>
          </p:cNvSpPr>
          <p:nvPr>
            <p:ph type="sldNum" sz="quarter" idx="11"/>
          </p:nvPr>
        </p:nvSpPr>
        <p:spPr/>
        <p:txBody>
          <a:bodyPr/>
          <a:lstStyle/>
          <a:p>
            <a:pPr>
              <a:defRPr/>
            </a:pPr>
            <a:fld id="{47256DB1-98A0-4C5B-B461-C003FBFE3B06}" type="slidenum">
              <a:rPr lang="en-US" altLang="en-US" smtClean="0"/>
              <a:pPr>
                <a:defRPr/>
              </a:pPr>
              <a:t>7</a:t>
            </a:fld>
            <a:endParaRPr lang="en-US" altLang="en-US">
              <a:solidFill>
                <a:schemeClr val="bg2"/>
              </a:solidFill>
            </a:endParaRPr>
          </a:p>
        </p:txBody>
      </p:sp>
      <p:cxnSp>
        <p:nvCxnSpPr>
          <p:cNvPr id="21" name="Straight Arrow Connector 20">
            <a:extLst>
              <a:ext uri="{FF2B5EF4-FFF2-40B4-BE49-F238E27FC236}">
                <a16:creationId xmlns:a16="http://schemas.microsoft.com/office/drawing/2014/main" id="{56AD4512-0B1E-CE38-293D-CB83B36A6291}"/>
              </a:ext>
            </a:extLst>
          </p:cNvPr>
          <p:cNvCxnSpPr>
            <a:cxnSpLocks/>
            <a:endCxn id="7" idx="0"/>
          </p:cNvCxnSpPr>
          <p:nvPr/>
        </p:nvCxnSpPr>
        <p:spPr bwMode="auto">
          <a:xfrm flipH="1" flipV="1">
            <a:off x="2291284" y="4289416"/>
            <a:ext cx="469899" cy="1254134"/>
          </a:xfrm>
          <a:prstGeom prst="straightConnector1">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26" name="Straight Arrow Connector 25">
            <a:extLst>
              <a:ext uri="{FF2B5EF4-FFF2-40B4-BE49-F238E27FC236}">
                <a16:creationId xmlns:a16="http://schemas.microsoft.com/office/drawing/2014/main" id="{2D2512DA-A82E-4086-D162-40F1F262A8A5}"/>
              </a:ext>
            </a:extLst>
          </p:cNvPr>
          <p:cNvCxnSpPr>
            <a:cxnSpLocks/>
          </p:cNvCxnSpPr>
          <p:nvPr/>
        </p:nvCxnSpPr>
        <p:spPr bwMode="auto">
          <a:xfrm flipV="1">
            <a:off x="2790226" y="4580983"/>
            <a:ext cx="572107" cy="919805"/>
          </a:xfrm>
          <a:prstGeom prst="straightConnector1">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sp>
        <p:nvSpPr>
          <p:cNvPr id="7" name="Star: 5 Points 6">
            <a:extLst>
              <a:ext uri="{FF2B5EF4-FFF2-40B4-BE49-F238E27FC236}">
                <a16:creationId xmlns:a16="http://schemas.microsoft.com/office/drawing/2014/main" id="{5BFE67F9-7B1B-D865-F9C4-907081C706EF}"/>
              </a:ext>
            </a:extLst>
          </p:cNvPr>
          <p:cNvSpPr/>
          <p:nvPr/>
        </p:nvSpPr>
        <p:spPr bwMode="auto">
          <a:xfrm>
            <a:off x="2188414" y="4289416"/>
            <a:ext cx="205740" cy="197168"/>
          </a:xfrm>
          <a:prstGeom prst="star5">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n-US" sz="1050">
              <a:latin typeface="Arial" charset="0"/>
            </a:endParaRPr>
          </a:p>
        </p:txBody>
      </p:sp>
      <p:sp>
        <p:nvSpPr>
          <p:cNvPr id="10" name="Star: 5 Points 9">
            <a:extLst>
              <a:ext uri="{FF2B5EF4-FFF2-40B4-BE49-F238E27FC236}">
                <a16:creationId xmlns:a16="http://schemas.microsoft.com/office/drawing/2014/main" id="{5E7087F0-CB0D-6DA8-EB97-B9C21F4613D4}"/>
              </a:ext>
            </a:extLst>
          </p:cNvPr>
          <p:cNvSpPr/>
          <p:nvPr/>
        </p:nvSpPr>
        <p:spPr bwMode="auto">
          <a:xfrm>
            <a:off x="3234313" y="4494783"/>
            <a:ext cx="197168" cy="197168"/>
          </a:xfrm>
          <a:prstGeom prst="star5">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n-US" sz="1050">
              <a:latin typeface="Arial" charset="0"/>
            </a:endParaRPr>
          </a:p>
        </p:txBody>
      </p:sp>
      <p:cxnSp>
        <p:nvCxnSpPr>
          <p:cNvPr id="30" name="Straight Arrow Connector 29">
            <a:extLst>
              <a:ext uri="{FF2B5EF4-FFF2-40B4-BE49-F238E27FC236}">
                <a16:creationId xmlns:a16="http://schemas.microsoft.com/office/drawing/2014/main" id="{7A1F0220-583F-D854-AF56-0595D890BA8F}"/>
              </a:ext>
            </a:extLst>
          </p:cNvPr>
          <p:cNvCxnSpPr>
            <a:cxnSpLocks/>
            <a:endCxn id="11" idx="4"/>
          </p:cNvCxnSpPr>
          <p:nvPr/>
        </p:nvCxnSpPr>
        <p:spPr bwMode="auto">
          <a:xfrm flipV="1">
            <a:off x="2761182" y="3999921"/>
            <a:ext cx="850870" cy="1554341"/>
          </a:xfrm>
          <a:prstGeom prst="straightConnector1">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33" name="Straight Arrow Connector 32">
            <a:extLst>
              <a:ext uri="{FF2B5EF4-FFF2-40B4-BE49-F238E27FC236}">
                <a16:creationId xmlns:a16="http://schemas.microsoft.com/office/drawing/2014/main" id="{04F245A4-251D-5DFB-F034-2B206B1A596C}"/>
              </a:ext>
            </a:extLst>
          </p:cNvPr>
          <p:cNvCxnSpPr>
            <a:cxnSpLocks/>
          </p:cNvCxnSpPr>
          <p:nvPr/>
        </p:nvCxnSpPr>
        <p:spPr bwMode="auto">
          <a:xfrm flipV="1">
            <a:off x="2761182" y="5359257"/>
            <a:ext cx="1810818" cy="196502"/>
          </a:xfrm>
          <a:prstGeom prst="straightConnector1">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36" name="Straight Arrow Connector 35">
            <a:extLst>
              <a:ext uri="{FF2B5EF4-FFF2-40B4-BE49-F238E27FC236}">
                <a16:creationId xmlns:a16="http://schemas.microsoft.com/office/drawing/2014/main" id="{59F7B55E-9D31-0A34-43E3-C25DCD64BB62}"/>
              </a:ext>
            </a:extLst>
          </p:cNvPr>
          <p:cNvCxnSpPr>
            <a:cxnSpLocks/>
            <a:stCxn id="18" idx="2"/>
          </p:cNvCxnSpPr>
          <p:nvPr/>
        </p:nvCxnSpPr>
        <p:spPr bwMode="auto">
          <a:xfrm flipV="1">
            <a:off x="6113771" y="3820290"/>
            <a:ext cx="208804" cy="611327"/>
          </a:xfrm>
          <a:prstGeom prst="straightConnector1">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sp>
        <p:nvSpPr>
          <p:cNvPr id="19" name="Star: 5 Points 18">
            <a:extLst>
              <a:ext uri="{FF2B5EF4-FFF2-40B4-BE49-F238E27FC236}">
                <a16:creationId xmlns:a16="http://schemas.microsoft.com/office/drawing/2014/main" id="{6B30FE47-C4B8-B2CC-B525-06C5E249950F}"/>
              </a:ext>
            </a:extLst>
          </p:cNvPr>
          <p:cNvSpPr/>
          <p:nvPr/>
        </p:nvSpPr>
        <p:spPr bwMode="auto">
          <a:xfrm>
            <a:off x="6194534" y="3749226"/>
            <a:ext cx="197168" cy="197168"/>
          </a:xfrm>
          <a:prstGeom prst="star5">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n-US" sz="1050">
              <a:latin typeface="Arial" charset="0"/>
            </a:endParaRPr>
          </a:p>
        </p:txBody>
      </p:sp>
      <p:cxnSp>
        <p:nvCxnSpPr>
          <p:cNvPr id="38" name="Straight Arrow Connector 37">
            <a:extLst>
              <a:ext uri="{FF2B5EF4-FFF2-40B4-BE49-F238E27FC236}">
                <a16:creationId xmlns:a16="http://schemas.microsoft.com/office/drawing/2014/main" id="{6E2AA48E-96EB-CA30-464F-1D3210E584C4}"/>
              </a:ext>
            </a:extLst>
          </p:cNvPr>
          <p:cNvCxnSpPr>
            <a:cxnSpLocks/>
            <a:stCxn id="18" idx="2"/>
          </p:cNvCxnSpPr>
          <p:nvPr/>
        </p:nvCxnSpPr>
        <p:spPr bwMode="auto">
          <a:xfrm flipH="1">
            <a:off x="4558312" y="4431617"/>
            <a:ext cx="1555459" cy="952831"/>
          </a:xfrm>
          <a:prstGeom prst="straightConnector1">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sp>
        <p:nvSpPr>
          <p:cNvPr id="13" name="Star: 5 Points 12">
            <a:extLst>
              <a:ext uri="{FF2B5EF4-FFF2-40B4-BE49-F238E27FC236}">
                <a16:creationId xmlns:a16="http://schemas.microsoft.com/office/drawing/2014/main" id="{D41F6EA6-8918-9B6B-8C6C-9F605193FC87}"/>
              </a:ext>
            </a:extLst>
          </p:cNvPr>
          <p:cNvSpPr/>
          <p:nvPr/>
        </p:nvSpPr>
        <p:spPr bwMode="auto">
          <a:xfrm>
            <a:off x="4459728" y="5260673"/>
            <a:ext cx="197168" cy="197168"/>
          </a:xfrm>
          <a:prstGeom prst="star5">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n-US" sz="1050">
              <a:latin typeface="Arial" charset="0"/>
            </a:endParaRPr>
          </a:p>
        </p:txBody>
      </p:sp>
      <p:sp>
        <p:nvSpPr>
          <p:cNvPr id="5" name="TextBox 4">
            <a:extLst>
              <a:ext uri="{FF2B5EF4-FFF2-40B4-BE49-F238E27FC236}">
                <a16:creationId xmlns:a16="http://schemas.microsoft.com/office/drawing/2014/main" id="{19F83024-01A3-3426-480A-802A2D887931}"/>
              </a:ext>
            </a:extLst>
          </p:cNvPr>
          <p:cNvSpPr txBox="1"/>
          <p:nvPr/>
        </p:nvSpPr>
        <p:spPr>
          <a:xfrm>
            <a:off x="54778" y="5423653"/>
            <a:ext cx="2973956" cy="923330"/>
          </a:xfrm>
          <a:prstGeom prst="rect">
            <a:avLst/>
          </a:prstGeom>
          <a:noFill/>
        </p:spPr>
        <p:txBody>
          <a:bodyPr wrap="none" rtlCol="0">
            <a:spAutoFit/>
          </a:bodyPr>
          <a:lstStyle/>
          <a:p>
            <a:r>
              <a:rPr lang="en-US" sz="1350" dirty="0"/>
              <a:t>Kadena AB</a:t>
            </a:r>
          </a:p>
          <a:p>
            <a:r>
              <a:rPr lang="en-US" sz="1350" dirty="0"/>
              <a:t>1 Developmental &amp; Beh Pediatrician</a:t>
            </a:r>
          </a:p>
          <a:p>
            <a:r>
              <a:rPr lang="en-US" sz="1350" dirty="0"/>
              <a:t>1 Child and Adolescent Psychiatrist</a:t>
            </a:r>
          </a:p>
          <a:p>
            <a:r>
              <a:rPr lang="en-US" sz="1350" dirty="0"/>
              <a:t>1 Child and Adolescent Psychologist</a:t>
            </a:r>
          </a:p>
        </p:txBody>
      </p:sp>
      <p:sp>
        <p:nvSpPr>
          <p:cNvPr id="6" name="TextBox 5">
            <a:extLst>
              <a:ext uri="{FF2B5EF4-FFF2-40B4-BE49-F238E27FC236}">
                <a16:creationId xmlns:a16="http://schemas.microsoft.com/office/drawing/2014/main" id="{96783633-6F9C-B393-6F4C-F3E83FFC4096}"/>
              </a:ext>
            </a:extLst>
          </p:cNvPr>
          <p:cNvSpPr txBox="1"/>
          <p:nvPr/>
        </p:nvSpPr>
        <p:spPr>
          <a:xfrm>
            <a:off x="6256606" y="5631402"/>
            <a:ext cx="2887394" cy="507831"/>
          </a:xfrm>
          <a:prstGeom prst="rect">
            <a:avLst/>
          </a:prstGeom>
          <a:noFill/>
        </p:spPr>
        <p:txBody>
          <a:bodyPr wrap="none" rtlCol="0">
            <a:spAutoFit/>
          </a:bodyPr>
          <a:lstStyle/>
          <a:p>
            <a:r>
              <a:rPr lang="en-US" sz="1350" dirty="0"/>
              <a:t>JBER</a:t>
            </a:r>
          </a:p>
          <a:p>
            <a:r>
              <a:rPr lang="en-US" sz="1350" dirty="0"/>
              <a:t>1 Child and Adolescent Psychiatrist</a:t>
            </a:r>
          </a:p>
        </p:txBody>
      </p:sp>
      <p:cxnSp>
        <p:nvCxnSpPr>
          <p:cNvPr id="9" name="Straight Connector 8">
            <a:extLst>
              <a:ext uri="{FF2B5EF4-FFF2-40B4-BE49-F238E27FC236}">
                <a16:creationId xmlns:a16="http://schemas.microsoft.com/office/drawing/2014/main" id="{9E99638F-DEAF-9F36-DB17-F37A953C1A4B}"/>
              </a:ext>
            </a:extLst>
          </p:cNvPr>
          <p:cNvCxnSpPr>
            <a:cxnSpLocks/>
          </p:cNvCxnSpPr>
          <p:nvPr/>
        </p:nvCxnSpPr>
        <p:spPr bwMode="auto">
          <a:xfrm>
            <a:off x="6163525" y="4388000"/>
            <a:ext cx="437884" cy="124340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EF4C980F-6B52-532A-0DB7-6BCD40C8B25E}"/>
              </a:ext>
            </a:extLst>
          </p:cNvPr>
          <p:cNvCxnSpPr>
            <a:cxnSpLocks/>
          </p:cNvCxnSpPr>
          <p:nvPr/>
        </p:nvCxnSpPr>
        <p:spPr bwMode="auto">
          <a:xfrm>
            <a:off x="1031350" y="5575747"/>
            <a:ext cx="1666244"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 name="Star: 5 Points 11">
            <a:extLst>
              <a:ext uri="{FF2B5EF4-FFF2-40B4-BE49-F238E27FC236}">
                <a16:creationId xmlns:a16="http://schemas.microsoft.com/office/drawing/2014/main" id="{0873297D-C10A-5507-E0A8-B42CA13157A9}"/>
              </a:ext>
            </a:extLst>
          </p:cNvPr>
          <p:cNvSpPr/>
          <p:nvPr/>
        </p:nvSpPr>
        <p:spPr bwMode="auto">
          <a:xfrm>
            <a:off x="2650124" y="5444966"/>
            <a:ext cx="197168" cy="197168"/>
          </a:xfrm>
          <a:prstGeom prst="star5">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n-US" sz="1050">
              <a:latin typeface="Arial" charset="0"/>
            </a:endParaRPr>
          </a:p>
        </p:txBody>
      </p:sp>
      <p:sp>
        <p:nvSpPr>
          <p:cNvPr id="18" name="Star: 5 Points 17">
            <a:extLst>
              <a:ext uri="{FF2B5EF4-FFF2-40B4-BE49-F238E27FC236}">
                <a16:creationId xmlns:a16="http://schemas.microsoft.com/office/drawing/2014/main" id="{DAEF0A6B-8B8F-217D-8A16-99B14EA464CF}"/>
              </a:ext>
            </a:extLst>
          </p:cNvPr>
          <p:cNvSpPr/>
          <p:nvPr/>
        </p:nvSpPr>
        <p:spPr bwMode="auto">
          <a:xfrm>
            <a:off x="6076115" y="4234450"/>
            <a:ext cx="197168" cy="197168"/>
          </a:xfrm>
          <a:prstGeom prst="star5">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n-US" sz="1050">
              <a:latin typeface="Arial" charset="0"/>
            </a:endParaRPr>
          </a:p>
        </p:txBody>
      </p:sp>
      <p:sp>
        <p:nvSpPr>
          <p:cNvPr id="11" name="Star: 5 Points 10">
            <a:extLst>
              <a:ext uri="{FF2B5EF4-FFF2-40B4-BE49-F238E27FC236}">
                <a16:creationId xmlns:a16="http://schemas.microsoft.com/office/drawing/2014/main" id="{D747FCD0-7E26-F48A-459C-2B2655C3F96E}"/>
              </a:ext>
            </a:extLst>
          </p:cNvPr>
          <p:cNvSpPr/>
          <p:nvPr/>
        </p:nvSpPr>
        <p:spPr bwMode="auto">
          <a:xfrm>
            <a:off x="3414884" y="3924610"/>
            <a:ext cx="197168" cy="197168"/>
          </a:xfrm>
          <a:prstGeom prst="star5">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n-US" sz="1050">
              <a:latin typeface="Arial" charset="0"/>
            </a:endParaRPr>
          </a:p>
        </p:txBody>
      </p:sp>
    </p:spTree>
    <p:extLst>
      <p:ext uri="{BB962C8B-B14F-4D97-AF65-F5344CB8AC3E}">
        <p14:creationId xmlns:p14="http://schemas.microsoft.com/office/powerpoint/2010/main" val="3340737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F5900-A0FC-0665-9746-47D96B96B953}"/>
              </a:ext>
            </a:extLst>
          </p:cNvPr>
          <p:cNvSpPr>
            <a:spLocks noGrp="1"/>
          </p:cNvSpPr>
          <p:nvPr>
            <p:ph type="title"/>
          </p:nvPr>
        </p:nvSpPr>
        <p:spPr/>
        <p:txBody>
          <a:bodyPr/>
          <a:lstStyle/>
          <a:p>
            <a:r>
              <a:rPr lang="en-US" dirty="0"/>
              <a:t>DBFRC Demonstrated Results</a:t>
            </a:r>
          </a:p>
        </p:txBody>
      </p:sp>
      <p:sp>
        <p:nvSpPr>
          <p:cNvPr id="3" name="Content Placeholder 2">
            <a:extLst>
              <a:ext uri="{FF2B5EF4-FFF2-40B4-BE49-F238E27FC236}">
                <a16:creationId xmlns:a16="http://schemas.microsoft.com/office/drawing/2014/main" id="{6D407D5A-9198-7B1C-FEC1-A47BDC724BE1}"/>
              </a:ext>
            </a:extLst>
          </p:cNvPr>
          <p:cNvSpPr>
            <a:spLocks noGrp="1"/>
          </p:cNvSpPr>
          <p:nvPr>
            <p:ph idx="1"/>
          </p:nvPr>
        </p:nvSpPr>
        <p:spPr/>
        <p:txBody>
          <a:bodyPr/>
          <a:lstStyle/>
          <a:p>
            <a:pPr marL="0" indent="0">
              <a:buNone/>
            </a:pPr>
            <a:r>
              <a:rPr lang="en-US" sz="2000" b="0" dirty="0"/>
              <a:t>Results:</a:t>
            </a:r>
          </a:p>
          <a:p>
            <a:pPr marL="302419" lvl="1" indent="0">
              <a:buNone/>
            </a:pPr>
            <a:r>
              <a:rPr lang="en-US" sz="2000" b="0" dirty="0"/>
              <a:t>50-60% decrease in EFMP travel denials for DBFRC specialties each year</a:t>
            </a:r>
          </a:p>
          <a:p>
            <a:pPr marL="302419" lvl="1" indent="0">
              <a:buNone/>
            </a:pPr>
            <a:r>
              <a:rPr lang="en-US" sz="2000" b="0" dirty="0"/>
              <a:t>Prevention of 80 relocations, 240 medical TDYs, and 6 hospitalizations average per year</a:t>
            </a:r>
          </a:p>
          <a:p>
            <a:pPr marL="302419" lvl="1" indent="0">
              <a:buNone/>
            </a:pPr>
            <a:r>
              <a:rPr lang="en-US" sz="2000" b="0" dirty="0"/>
              <a:t>Decreased wait time for autism evaluations by over 50% compared to the network</a:t>
            </a:r>
          </a:p>
          <a:p>
            <a:pPr marL="302419" lvl="1" indent="0">
              <a:buNone/>
            </a:pPr>
            <a:r>
              <a:rPr lang="en-US" sz="2000" b="0" dirty="0"/>
              <a:t>Average estimated savings of $2.4M annually in network care, reassignment, and medical TDY costs and $1-1.5M annually in emergency transportation, and hospitalization costs</a:t>
            </a:r>
          </a:p>
          <a:p>
            <a:pPr marL="0" indent="0">
              <a:buNone/>
            </a:pPr>
            <a:r>
              <a:rPr lang="en-US" sz="2000" b="0" dirty="0"/>
              <a:t>Program expansion started in 2021; now at 9 sites in various stages of manning</a:t>
            </a:r>
          </a:p>
        </p:txBody>
      </p:sp>
      <p:sp>
        <p:nvSpPr>
          <p:cNvPr id="4" name="Slide Number Placeholder 3">
            <a:extLst>
              <a:ext uri="{FF2B5EF4-FFF2-40B4-BE49-F238E27FC236}">
                <a16:creationId xmlns:a16="http://schemas.microsoft.com/office/drawing/2014/main" id="{953E4BDF-27C4-D085-F728-CC38393485CF}"/>
              </a:ext>
            </a:extLst>
          </p:cNvPr>
          <p:cNvSpPr>
            <a:spLocks noGrp="1"/>
          </p:cNvSpPr>
          <p:nvPr>
            <p:ph type="sldNum" sz="quarter" idx="11"/>
          </p:nvPr>
        </p:nvSpPr>
        <p:spPr/>
        <p:txBody>
          <a:bodyPr/>
          <a:lstStyle/>
          <a:p>
            <a:pPr>
              <a:defRPr/>
            </a:pPr>
            <a:fld id="{47256DB1-98A0-4C5B-B461-C003FBFE3B06}" type="slidenum">
              <a:rPr lang="en-US" altLang="en-US" smtClean="0"/>
              <a:pPr>
                <a:defRPr/>
              </a:pPr>
              <a:t>8</a:t>
            </a:fld>
            <a:endParaRPr lang="en-US" altLang="en-US">
              <a:solidFill>
                <a:schemeClr val="bg2"/>
              </a:solidFill>
            </a:endParaRPr>
          </a:p>
        </p:txBody>
      </p:sp>
      <p:pic>
        <p:nvPicPr>
          <p:cNvPr id="5" name="Picture 4">
            <a:extLst>
              <a:ext uri="{FF2B5EF4-FFF2-40B4-BE49-F238E27FC236}">
                <a16:creationId xmlns:a16="http://schemas.microsoft.com/office/drawing/2014/main" id="{DBDD2DB2-6C6B-D577-76C9-5B2A095AA7A1}"/>
              </a:ext>
            </a:extLst>
          </p:cNvPr>
          <p:cNvPicPr>
            <a:picLocks noChangeAspect="1"/>
          </p:cNvPicPr>
          <p:nvPr/>
        </p:nvPicPr>
        <p:blipFill>
          <a:blip r:embed="rId3"/>
          <a:stretch>
            <a:fillRect/>
          </a:stretch>
        </p:blipFill>
        <p:spPr>
          <a:xfrm>
            <a:off x="7557796" y="5281938"/>
            <a:ext cx="1573504" cy="1141777"/>
          </a:xfrm>
          <a:prstGeom prst="rect">
            <a:avLst/>
          </a:prstGeom>
        </p:spPr>
      </p:pic>
    </p:spTree>
    <p:extLst>
      <p:ext uri="{BB962C8B-B14F-4D97-AF65-F5344CB8AC3E}">
        <p14:creationId xmlns:p14="http://schemas.microsoft.com/office/powerpoint/2010/main" val="1506709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BA58E-A695-838F-A6AD-C19979581DB8}"/>
              </a:ext>
            </a:extLst>
          </p:cNvPr>
          <p:cNvSpPr>
            <a:spLocks noGrp="1"/>
          </p:cNvSpPr>
          <p:nvPr>
            <p:ph type="title"/>
          </p:nvPr>
        </p:nvSpPr>
        <p:spPr/>
        <p:txBody>
          <a:bodyPr/>
          <a:lstStyle/>
          <a:p>
            <a:r>
              <a:rPr lang="en-US" dirty="0"/>
              <a:t>DBFRC Locations and Expansion</a:t>
            </a:r>
          </a:p>
        </p:txBody>
      </p:sp>
      <p:pic>
        <p:nvPicPr>
          <p:cNvPr id="5" name="Content Placeholder 4" descr="Map&#10;&#10;Description automatically generated">
            <a:extLst>
              <a:ext uri="{FF2B5EF4-FFF2-40B4-BE49-F238E27FC236}">
                <a16:creationId xmlns:a16="http://schemas.microsoft.com/office/drawing/2014/main" id="{3CDB1993-3EAA-10D4-57BB-E699A4B20B9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9491" y="1846993"/>
            <a:ext cx="5875821" cy="4134520"/>
          </a:xfrm>
          <a:prstGeom prst="rect">
            <a:avLst/>
          </a:prstGeom>
        </p:spPr>
      </p:pic>
      <p:sp>
        <p:nvSpPr>
          <p:cNvPr id="7" name="Content Placeholder 6">
            <a:extLst>
              <a:ext uri="{FF2B5EF4-FFF2-40B4-BE49-F238E27FC236}">
                <a16:creationId xmlns:a16="http://schemas.microsoft.com/office/drawing/2014/main" id="{E5C15134-2EBF-042E-B54A-38F733692087}"/>
              </a:ext>
            </a:extLst>
          </p:cNvPr>
          <p:cNvSpPr>
            <a:spLocks noGrp="1"/>
          </p:cNvSpPr>
          <p:nvPr>
            <p:ph sz="half" idx="2"/>
          </p:nvPr>
        </p:nvSpPr>
        <p:spPr>
          <a:xfrm>
            <a:off x="5925312" y="1846993"/>
            <a:ext cx="3243279" cy="3557588"/>
          </a:xfrm>
        </p:spPr>
        <p:txBody>
          <a:bodyPr/>
          <a:lstStyle/>
          <a:p>
            <a:pPr marL="2381" indent="0">
              <a:buNone/>
            </a:pPr>
            <a:r>
              <a:rPr lang="en-US" sz="1350" b="0" dirty="0"/>
              <a:t>Growth since 2021:</a:t>
            </a:r>
          </a:p>
          <a:p>
            <a:pPr marL="2381" indent="0">
              <a:buNone/>
            </a:pPr>
            <a:r>
              <a:rPr lang="en-US" sz="1350" b="0" dirty="0"/>
              <a:t>Increased from 1 to 9 hubs</a:t>
            </a:r>
          </a:p>
          <a:p>
            <a:pPr marL="2381" indent="0">
              <a:buNone/>
            </a:pPr>
            <a:r>
              <a:rPr lang="en-US" sz="1350" b="0" dirty="0"/>
              <a:t>Increased from 4 to 24 providers and from 0 to 5 support staff</a:t>
            </a:r>
          </a:p>
          <a:p>
            <a:pPr marL="348853" lvl="1" indent="0">
              <a:buNone/>
            </a:pPr>
            <a:r>
              <a:rPr lang="en-US" sz="1350" b="0" dirty="0"/>
              <a:t>All 9 hubs have a Developmental and Behavioral Pediatrician</a:t>
            </a:r>
          </a:p>
          <a:p>
            <a:pPr marL="348853" lvl="1" indent="0">
              <a:buNone/>
            </a:pPr>
            <a:r>
              <a:rPr lang="en-US" sz="1350" b="0" dirty="0"/>
              <a:t>5 hubs provide autism therapy (PLAY Project Consultant)</a:t>
            </a:r>
          </a:p>
          <a:p>
            <a:pPr marL="348853" lvl="1" indent="0">
              <a:buNone/>
            </a:pPr>
            <a:r>
              <a:rPr lang="en-US" sz="1350" b="0" dirty="0"/>
              <a:t>3 hubs have a Child and Adolescent Psychiatrist (2 more in 2024)</a:t>
            </a:r>
          </a:p>
          <a:p>
            <a:pPr marL="348853" lvl="1" indent="0">
              <a:buNone/>
            </a:pPr>
            <a:r>
              <a:rPr lang="en-US" sz="1350" b="0" dirty="0"/>
              <a:t>4 hubs have a Child and Adolescent Psychologist</a:t>
            </a:r>
          </a:p>
          <a:p>
            <a:endParaRPr lang="en-US" dirty="0"/>
          </a:p>
        </p:txBody>
      </p:sp>
      <p:pic>
        <p:nvPicPr>
          <p:cNvPr id="3" name="Picture 2">
            <a:extLst>
              <a:ext uri="{FF2B5EF4-FFF2-40B4-BE49-F238E27FC236}">
                <a16:creationId xmlns:a16="http://schemas.microsoft.com/office/drawing/2014/main" id="{427B810B-F0FD-292F-7E5F-61F117303347}"/>
              </a:ext>
            </a:extLst>
          </p:cNvPr>
          <p:cNvPicPr>
            <a:picLocks noChangeAspect="1"/>
          </p:cNvPicPr>
          <p:nvPr/>
        </p:nvPicPr>
        <p:blipFill>
          <a:blip r:embed="rId3"/>
          <a:stretch>
            <a:fillRect/>
          </a:stretch>
        </p:blipFill>
        <p:spPr>
          <a:xfrm>
            <a:off x="7707087" y="5387947"/>
            <a:ext cx="1436914" cy="1042663"/>
          </a:xfrm>
          <a:prstGeom prst="rect">
            <a:avLst/>
          </a:prstGeom>
        </p:spPr>
      </p:pic>
      <p:pic>
        <p:nvPicPr>
          <p:cNvPr id="6" name="Picture 5">
            <a:extLst>
              <a:ext uri="{FF2B5EF4-FFF2-40B4-BE49-F238E27FC236}">
                <a16:creationId xmlns:a16="http://schemas.microsoft.com/office/drawing/2014/main" id="{2222FC21-3495-58D6-7EB6-00903B719D5F}"/>
              </a:ext>
            </a:extLst>
          </p:cNvPr>
          <p:cNvPicPr>
            <a:picLocks noChangeAspect="1"/>
          </p:cNvPicPr>
          <p:nvPr/>
        </p:nvPicPr>
        <p:blipFill>
          <a:blip r:embed="rId4"/>
          <a:stretch>
            <a:fillRect/>
          </a:stretch>
        </p:blipFill>
        <p:spPr>
          <a:xfrm>
            <a:off x="7334185" y="6473919"/>
            <a:ext cx="1536325" cy="384081"/>
          </a:xfrm>
          <a:prstGeom prst="rect">
            <a:avLst/>
          </a:prstGeom>
        </p:spPr>
      </p:pic>
      <p:sp>
        <p:nvSpPr>
          <p:cNvPr id="8" name="Slide Number Placeholder 7">
            <a:extLst>
              <a:ext uri="{FF2B5EF4-FFF2-40B4-BE49-F238E27FC236}">
                <a16:creationId xmlns:a16="http://schemas.microsoft.com/office/drawing/2014/main" id="{0713AE7D-EFC8-B145-4E2B-014798CB6C84}"/>
              </a:ext>
            </a:extLst>
          </p:cNvPr>
          <p:cNvSpPr>
            <a:spLocks noGrp="1"/>
          </p:cNvSpPr>
          <p:nvPr>
            <p:ph type="sldNum" sz="quarter" idx="11"/>
          </p:nvPr>
        </p:nvSpPr>
        <p:spPr/>
        <p:txBody>
          <a:bodyPr/>
          <a:lstStyle/>
          <a:p>
            <a:pPr>
              <a:defRPr/>
            </a:pPr>
            <a:fld id="{F0DC89D1-1446-43A7-BCF8-D75B768C2A3E}" type="slidenum">
              <a:rPr lang="en-US" altLang="en-US" smtClean="0"/>
              <a:pPr>
                <a:defRPr/>
              </a:pPr>
              <a:t>9</a:t>
            </a:fld>
            <a:endParaRPr lang="en-US" altLang="en-US" dirty="0">
              <a:solidFill>
                <a:schemeClr val="bg2"/>
              </a:solidFill>
            </a:endParaRPr>
          </a:p>
        </p:txBody>
      </p:sp>
    </p:spTree>
    <p:extLst>
      <p:ext uri="{BB962C8B-B14F-4D97-AF65-F5344CB8AC3E}">
        <p14:creationId xmlns:p14="http://schemas.microsoft.com/office/powerpoint/2010/main" val="1028030078"/>
      </p:ext>
    </p:extLst>
  </p:cSld>
  <p:clrMapOvr>
    <a:masterClrMapping/>
  </p:clrMapOvr>
</p:sld>
</file>

<file path=ppt/theme/theme1.xml><?xml version="1.0" encoding="utf-8"?>
<a:theme xmlns:a="http://schemas.openxmlformats.org/drawingml/2006/main" name="2_USAF(Unclas)">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2D2DB9"/>
      </a:hlink>
      <a:folHlink>
        <a:srgbClr val="2D2DB9"/>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1582</TotalTime>
  <Words>3276</Words>
  <Application>Microsoft Office PowerPoint</Application>
  <PresentationFormat>On-screen Show (4:3)</PresentationFormat>
  <Paragraphs>499</Paragraphs>
  <Slides>34</Slides>
  <Notes>26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34</vt:i4>
      </vt:variant>
    </vt:vector>
  </HeadingPairs>
  <TitlesOfParts>
    <vt:vector size="46" baseType="lpstr">
      <vt:lpstr>Yu Gothic UI Semibold</vt:lpstr>
      <vt:lpstr>Arial</vt:lpstr>
      <vt:lpstr>Arial Narrow</vt:lpstr>
      <vt:lpstr>Calibri</vt:lpstr>
      <vt:lpstr>Calibri Light</vt:lpstr>
      <vt:lpstr>Century Schoolbook</vt:lpstr>
      <vt:lpstr>Times New Roman</vt:lpstr>
      <vt:lpstr>Trebuchet MS</vt:lpstr>
      <vt:lpstr>TT Norms</vt:lpstr>
      <vt:lpstr>Wingdings</vt:lpstr>
      <vt:lpstr>2_USAF(Unclas)</vt:lpstr>
      <vt:lpstr>USAF(Unclas)</vt:lpstr>
      <vt:lpstr>PowerPoint Presentation</vt:lpstr>
      <vt:lpstr>PowerPoint Presentation</vt:lpstr>
      <vt:lpstr>Problem: Resource Constrained Locations</vt:lpstr>
      <vt:lpstr>Problem: Growing Developmental and Behavioral Health Need</vt:lpstr>
      <vt:lpstr>What is needed?</vt:lpstr>
      <vt:lpstr>DBFRC Model: Effective, Efficient, &amp; Sustainable</vt:lpstr>
      <vt:lpstr>DBFRC Demonstrated Results</vt:lpstr>
      <vt:lpstr>DBFRC Demonstrated Results</vt:lpstr>
      <vt:lpstr>DBFRC Locations and Expansion</vt:lpstr>
      <vt:lpstr>DBFRC Scope and Limitations</vt:lpstr>
      <vt:lpstr>DBFRC Scope and Limitations</vt:lpstr>
      <vt:lpstr>PowerPoint Presentation</vt:lpstr>
      <vt:lpstr>AF Mental Health:  Current State</vt:lpstr>
      <vt:lpstr>AF Mental Health:  Current State</vt:lpstr>
      <vt:lpstr>AF Mental Health:  Current State</vt:lpstr>
      <vt:lpstr>AF Mental Health:  Current State</vt:lpstr>
      <vt:lpstr>AF Mental Health:  Current State</vt:lpstr>
      <vt:lpstr>Targeted Care</vt:lpstr>
      <vt:lpstr>Targeted Care</vt:lpstr>
      <vt:lpstr>Targeted Care</vt:lpstr>
      <vt:lpstr>PowerPoint Presentation</vt:lpstr>
      <vt:lpstr>Integrated Operational Support</vt:lpstr>
      <vt:lpstr>Human Performance Optimization (HPO)</vt:lpstr>
      <vt:lpstr>Integrated Operational Support</vt:lpstr>
      <vt:lpstr>Operational Support Team (OST)</vt:lpstr>
      <vt:lpstr>OST Impact (63 Units, 16,084 Personnel)</vt:lpstr>
      <vt:lpstr>OST Operational Effectiveness</vt:lpstr>
      <vt:lpstr>True North Current State</vt:lpstr>
      <vt:lpstr>True North+</vt:lpstr>
      <vt:lpstr>IOS Takeaways</vt:lpstr>
      <vt:lpstr>Questions?</vt:lpstr>
      <vt:lpstr>Backup Slides</vt:lpstr>
      <vt:lpstr>Notional POAM</vt:lpstr>
      <vt:lpstr>Takeaways</vt:lpstr>
    </vt:vector>
  </TitlesOfParts>
  <Company>DHA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Brooks, Heather, Maj, USAF</dc:creator>
  <cp:lastModifiedBy>Lori Lawrence</cp:lastModifiedBy>
  <cp:revision>58</cp:revision>
  <cp:lastPrinted>2024-01-23T15:57:54Z</cp:lastPrinted>
  <dcterms:created xsi:type="dcterms:W3CDTF">2021-08-18T18:22:36Z</dcterms:created>
  <dcterms:modified xsi:type="dcterms:W3CDTF">2024-02-08T13:48:30Z</dcterms:modified>
</cp:coreProperties>
</file>