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handoutMasterIdLst>
    <p:handoutMasterId r:id="rId15"/>
  </p:handoutMasterIdLst>
  <p:sldIdLst>
    <p:sldId id="377" r:id="rId5"/>
    <p:sldId id="482" r:id="rId6"/>
    <p:sldId id="483" r:id="rId7"/>
    <p:sldId id="270" r:id="rId8"/>
    <p:sldId id="476" r:id="rId9"/>
    <p:sldId id="477" r:id="rId10"/>
    <p:sldId id="271" r:id="rId11"/>
    <p:sldId id="287" r:id="rId12"/>
    <p:sldId id="484" r:id="rId13"/>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990000"/>
    <a:srgbClr val="FFFFCC"/>
    <a:srgbClr val="996633"/>
    <a:srgbClr val="990033"/>
    <a:srgbClr val="0000CC"/>
    <a:srgbClr val="000099"/>
    <a:srgbClr val="480015"/>
    <a:srgbClr val="460015"/>
    <a:srgbClr val="3E001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0" autoAdjust="0"/>
    <p:restoredTop sz="83299" autoAdjust="0"/>
  </p:normalViewPr>
  <p:slideViewPr>
    <p:cSldViewPr>
      <p:cViewPr varScale="1">
        <p:scale>
          <a:sx n="72" d="100"/>
          <a:sy n="72" d="100"/>
        </p:scale>
        <p:origin x="1494" y="54"/>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notesViewPr>
    <p:cSldViewPr>
      <p:cViewPr varScale="1">
        <p:scale>
          <a:sx n="71" d="100"/>
          <a:sy n="71" d="100"/>
        </p:scale>
        <p:origin x="216" y="5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9D8F377-1D4D-4E55-BA23-B4C88B08AE04}" type="datetimeFigureOut">
              <a:rPr lang="en-US" smtClean="0"/>
              <a:t>1/26/2024</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85D02E8-D589-462B-8871-E4027AEEAA39}" type="slidenum">
              <a:rPr lang="en-US" smtClean="0"/>
              <a:t>‹#›</a:t>
            </a:fld>
            <a:endParaRPr lang="en-US" dirty="0"/>
          </a:p>
        </p:txBody>
      </p:sp>
    </p:spTree>
    <p:extLst>
      <p:ext uri="{BB962C8B-B14F-4D97-AF65-F5344CB8AC3E}">
        <p14:creationId xmlns:p14="http://schemas.microsoft.com/office/powerpoint/2010/main" val="849487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1C232C-A669-41A2-B224-8DB9E51725EC}" type="datetimeFigureOut">
              <a:rPr lang="en-US" smtClean="0"/>
              <a:t>1/26/2024</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C72B32-1A00-43DB-BBB8-B81738A4878E}" type="slidenum">
              <a:rPr lang="en-US" smtClean="0"/>
              <a:t>‹#›</a:t>
            </a:fld>
            <a:endParaRPr lang="en-US" dirty="0"/>
          </a:p>
        </p:txBody>
      </p:sp>
    </p:spTree>
    <p:extLst>
      <p:ext uri="{BB962C8B-B14F-4D97-AF65-F5344CB8AC3E}">
        <p14:creationId xmlns:p14="http://schemas.microsoft.com/office/powerpoint/2010/main" val="34629387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10"/>
          </p:nvPr>
        </p:nvSpPr>
        <p:spPr/>
        <p:txBody>
          <a:bodyPr/>
          <a:lstStyle/>
          <a:p>
            <a:fld id="{47C72B32-1A00-43DB-BBB8-B81738A4878E}" type="slidenum">
              <a:rPr lang="en-US" smtClean="0"/>
              <a:t>1</a:t>
            </a:fld>
            <a:endParaRPr lang="en-US" dirty="0"/>
          </a:p>
        </p:txBody>
      </p:sp>
      <p:sp>
        <p:nvSpPr>
          <p:cNvPr id="6" name="Notes Placeholder 5">
            <a:extLst>
              <a:ext uri="{FF2B5EF4-FFF2-40B4-BE49-F238E27FC236}">
                <a16:creationId xmlns:a16="http://schemas.microsoft.com/office/drawing/2014/main" id="{BFE612DE-2E2E-4B95-B29B-3154064AD180}"/>
              </a:ext>
            </a:extLst>
          </p:cNvPr>
          <p:cNvSpPr>
            <a:spLocks noGrp="1"/>
          </p:cNvSpPr>
          <p:nvPr>
            <p:ph type="body" sz="quarter" idx="3"/>
          </p:nvPr>
        </p:nvSpPr>
        <p:spPr/>
        <p:txBody>
          <a:bodyPr/>
          <a:lstStyle/>
          <a:p>
            <a:endParaRPr lang="en-US" dirty="0"/>
          </a:p>
        </p:txBody>
      </p:sp>
    </p:spTree>
    <p:extLst>
      <p:ext uri="{BB962C8B-B14F-4D97-AF65-F5344CB8AC3E}">
        <p14:creationId xmlns:p14="http://schemas.microsoft.com/office/powerpoint/2010/main" val="13151521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latin typeface=""/>
              </a:rPr>
              <a:t>Modernizing Exposure Monitoring &amp; Human Health Continuum</a:t>
            </a:r>
            <a:endParaRPr lang="en-US" dirty="0"/>
          </a:p>
        </p:txBody>
      </p:sp>
      <p:sp>
        <p:nvSpPr>
          <p:cNvPr id="4" name="Slide Number Placeholder 3"/>
          <p:cNvSpPr>
            <a:spLocks noGrp="1"/>
          </p:cNvSpPr>
          <p:nvPr>
            <p:ph type="sldNum" sz="quarter" idx="5"/>
          </p:nvPr>
        </p:nvSpPr>
        <p:spPr/>
        <p:txBody>
          <a:bodyPr/>
          <a:lstStyle/>
          <a:p>
            <a:fld id="{47C72B32-1A00-43DB-BBB8-B81738A4878E}" type="slidenum">
              <a:rPr lang="en-US" smtClean="0"/>
              <a:t>4</a:t>
            </a:fld>
            <a:endParaRPr lang="en-US" dirty="0"/>
          </a:p>
        </p:txBody>
      </p:sp>
    </p:spTree>
    <p:extLst>
      <p:ext uri="{BB962C8B-B14F-4D97-AF65-F5344CB8AC3E}">
        <p14:creationId xmlns:p14="http://schemas.microsoft.com/office/powerpoint/2010/main" val="20661762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latin typeface=""/>
              </a:rPr>
              <a:t>Modernizing Exposure Monitoring &amp; Human Health Continuum</a:t>
            </a:r>
            <a:endParaRPr lang="en-US" dirty="0"/>
          </a:p>
        </p:txBody>
      </p:sp>
      <p:sp>
        <p:nvSpPr>
          <p:cNvPr id="4" name="Slide Number Placeholder 3"/>
          <p:cNvSpPr>
            <a:spLocks noGrp="1"/>
          </p:cNvSpPr>
          <p:nvPr>
            <p:ph type="sldNum" sz="quarter" idx="5"/>
          </p:nvPr>
        </p:nvSpPr>
        <p:spPr/>
        <p:txBody>
          <a:bodyPr/>
          <a:lstStyle/>
          <a:p>
            <a:fld id="{47C72B32-1A00-43DB-BBB8-B81738A4878E}" type="slidenum">
              <a:rPr lang="en-US" smtClean="0"/>
              <a:t>5</a:t>
            </a:fld>
            <a:endParaRPr lang="en-US" dirty="0"/>
          </a:p>
        </p:txBody>
      </p:sp>
    </p:spTree>
    <p:extLst>
      <p:ext uri="{BB962C8B-B14F-4D97-AF65-F5344CB8AC3E}">
        <p14:creationId xmlns:p14="http://schemas.microsoft.com/office/powerpoint/2010/main" val="22492581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381000" y="4343400"/>
            <a:ext cx="5791200" cy="4114800"/>
          </a:xfrm>
        </p:spPr>
        <p:txBody>
          <a:bodyPr/>
          <a:lstStyle/>
          <a:p>
            <a:endParaRPr lang="en-US" dirty="0"/>
          </a:p>
        </p:txBody>
      </p:sp>
      <p:sp>
        <p:nvSpPr>
          <p:cNvPr id="4" name="Slide Number Placeholder 3"/>
          <p:cNvSpPr>
            <a:spLocks noGrp="1"/>
          </p:cNvSpPr>
          <p:nvPr>
            <p:ph type="sldNum" sz="quarter" idx="5"/>
          </p:nvPr>
        </p:nvSpPr>
        <p:spPr/>
        <p:txBody>
          <a:bodyPr/>
          <a:lstStyle/>
          <a:p>
            <a:fld id="{47C72B32-1A00-43DB-BBB8-B81738A4878E}" type="slidenum">
              <a:rPr lang="en-US" smtClean="0"/>
              <a:t>7</a:t>
            </a:fld>
            <a:endParaRPr lang="en-US" dirty="0"/>
          </a:p>
        </p:txBody>
      </p:sp>
    </p:spTree>
    <p:extLst>
      <p:ext uri="{BB962C8B-B14F-4D97-AF65-F5344CB8AC3E}">
        <p14:creationId xmlns:p14="http://schemas.microsoft.com/office/powerpoint/2010/main" val="27937042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00099" y="2536031"/>
            <a:ext cx="7543800" cy="1102519"/>
          </a:xfrm>
        </p:spPr>
        <p:txBody>
          <a:bodyPr>
            <a:normAutofit/>
          </a:bodyPr>
          <a:lstStyle>
            <a:lvl1pPr>
              <a:defRPr sz="3200" b="1" baseline="0">
                <a:solidFill>
                  <a:srgbClr val="092068"/>
                </a:solidFill>
                <a:latin typeface="Franklin Gothic Medium" panose="020B0603020102020204" pitchFamily="34" charset="0"/>
              </a:defRPr>
            </a:lvl1pPr>
          </a:lstStyle>
          <a:p>
            <a:r>
              <a:rPr lang="en-US" dirty="0"/>
              <a:t>Title, Franklin Gothic Medium, 32pt</a:t>
            </a:r>
          </a:p>
        </p:txBody>
      </p:sp>
      <p:sp>
        <p:nvSpPr>
          <p:cNvPr id="3" name="Subtitle 2"/>
          <p:cNvSpPr>
            <a:spLocks noGrp="1"/>
          </p:cNvSpPr>
          <p:nvPr>
            <p:ph type="subTitle" idx="1" hasCustomPrompt="1"/>
          </p:nvPr>
        </p:nvSpPr>
        <p:spPr>
          <a:xfrm>
            <a:off x="1371599" y="3638550"/>
            <a:ext cx="6400800" cy="914400"/>
          </a:xfrm>
        </p:spPr>
        <p:txBody>
          <a:bodyPr>
            <a:normAutofit/>
          </a:bodyPr>
          <a:lstStyle>
            <a:lvl1pPr marL="0" indent="0" algn="ctr">
              <a:buNone/>
              <a:defRPr sz="2400" b="1" baseline="0">
                <a:solidFill>
                  <a:srgbClr val="454545"/>
                </a:solidFill>
                <a:latin typeface="Franklin Gothic Book" panose="020B05030201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Presenter Name</a:t>
            </a:r>
            <a:br>
              <a:rPr lang="en-US" dirty="0"/>
            </a:br>
            <a:r>
              <a:rPr lang="en-US" dirty="0"/>
              <a:t>Month DD, YYYY</a:t>
            </a:r>
          </a:p>
        </p:txBody>
      </p:sp>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649265" y="325437"/>
            <a:ext cx="1845469" cy="1845469"/>
          </a:xfrm>
          <a:prstGeom prst="rect">
            <a:avLst/>
          </a:prstGeom>
        </p:spPr>
      </p:pic>
    </p:spTree>
    <p:extLst>
      <p:ext uri="{BB962C8B-B14F-4D97-AF65-F5344CB8AC3E}">
        <p14:creationId xmlns:p14="http://schemas.microsoft.com/office/powerpoint/2010/main" val="811531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2800" b="1" baseline="0">
                <a:solidFill>
                  <a:srgbClr val="092068"/>
                </a:solidFill>
              </a:defRPr>
            </a:lvl1pPr>
          </a:lstStyle>
          <a:p>
            <a:r>
              <a:rPr lang="en-US" dirty="0"/>
              <a:t>Different title per slide, Franklin Gothic Medium 28pt</a:t>
            </a:r>
          </a:p>
        </p:txBody>
      </p:sp>
      <p:sp>
        <p:nvSpPr>
          <p:cNvPr id="3" name="Content Placeholder 2"/>
          <p:cNvSpPr>
            <a:spLocks noGrp="1"/>
          </p:cNvSpPr>
          <p:nvPr>
            <p:ph idx="1" hasCustomPrompt="1"/>
          </p:nvPr>
        </p:nvSpPr>
        <p:spPr>
          <a:xfrm>
            <a:off x="457200" y="1123950"/>
            <a:ext cx="8229600" cy="3276599"/>
          </a:xfrm>
        </p:spPr>
        <p:txBody>
          <a:bodyPr/>
          <a:lstStyle>
            <a:lvl1pPr marL="342900" indent="-342900">
              <a:buClr>
                <a:srgbClr val="582831"/>
              </a:buClr>
              <a:buSzPct val="125000"/>
              <a:buFont typeface="Arial" panose="020B0604020202020204" pitchFamily="34" charset="0"/>
              <a:buChar char="•"/>
              <a:defRPr sz="2200">
                <a:solidFill>
                  <a:srgbClr val="454545"/>
                </a:solidFill>
                <a:latin typeface="Franklin Gothic Book" panose="020B0503020102020204" pitchFamily="34" charset="0"/>
              </a:defRPr>
            </a:lvl1pPr>
            <a:lvl2pPr marL="742950" indent="-285750">
              <a:buClr>
                <a:srgbClr val="092068"/>
              </a:buClr>
              <a:buFont typeface="Wingdings" panose="05000000000000000000" pitchFamily="2" charset="2"/>
              <a:buChar char="§"/>
              <a:defRPr sz="2000">
                <a:solidFill>
                  <a:srgbClr val="454545"/>
                </a:solidFill>
                <a:latin typeface="Franklin Gothic Book" panose="020B0503020102020204" pitchFamily="34" charset="0"/>
              </a:defRPr>
            </a:lvl2pPr>
            <a:lvl3pPr marL="1143000" indent="-228600">
              <a:buClr>
                <a:srgbClr val="6C82A7"/>
              </a:buClr>
              <a:buFont typeface="Wingdings" panose="05000000000000000000" pitchFamily="2" charset="2"/>
              <a:buChar char="ü"/>
              <a:defRPr sz="1800">
                <a:solidFill>
                  <a:srgbClr val="454545"/>
                </a:solidFill>
                <a:latin typeface="Franklin Gothic Book" panose="020B0503020102020204" pitchFamily="34" charset="0"/>
              </a:defRPr>
            </a:lvl3pPr>
          </a:lstStyle>
          <a:p>
            <a:pPr lvl="0"/>
            <a:r>
              <a:rPr lang="en-US" dirty="0"/>
              <a:t>Click to edit Master text styles</a:t>
            </a:r>
          </a:p>
          <a:p>
            <a:pPr lvl="1"/>
            <a:r>
              <a:rPr lang="en-US" dirty="0"/>
              <a:t>Second level</a:t>
            </a:r>
          </a:p>
          <a:p>
            <a:pPr lvl="2"/>
            <a:r>
              <a:rPr lang="en-US" dirty="0"/>
              <a:t>Third level</a:t>
            </a:r>
          </a:p>
          <a:p>
            <a:pPr lvl="0"/>
            <a:endParaRPr lang="en-US" dirty="0"/>
          </a:p>
          <a:p>
            <a:pPr lvl="2"/>
            <a:endParaRPr lang="en-US" dirty="0"/>
          </a:p>
          <a:p>
            <a:pPr lvl="2"/>
            <a:endParaRPr lang="en-US" dirty="0"/>
          </a:p>
        </p:txBody>
      </p:sp>
      <p:sp>
        <p:nvSpPr>
          <p:cNvPr id="4" name="TextBox 3"/>
          <p:cNvSpPr txBox="1"/>
          <p:nvPr userDrawn="1"/>
        </p:nvSpPr>
        <p:spPr>
          <a:xfrm>
            <a:off x="1182432" y="4695377"/>
            <a:ext cx="6779136"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u="none" strike="noStrike" kern="1200" baseline="0" dirty="0">
                <a:solidFill>
                  <a:schemeClr val="bg1"/>
                </a:solidFill>
                <a:latin typeface="Garamond" panose="02020404030301010803" pitchFamily="18" charset="0"/>
                <a:ea typeface="+mn-ea"/>
                <a:cs typeface="+mn-cs"/>
              </a:rPr>
              <a:t>Medically Ready Force… Ready Medical Force</a:t>
            </a:r>
          </a:p>
          <a:p>
            <a:pPr algn="ctr"/>
            <a:endParaRPr lang="en-US" sz="1200" baseline="0" dirty="0">
              <a:solidFill>
                <a:schemeClr val="bg1"/>
              </a:solidFill>
              <a:latin typeface="Garamond" panose="02020404030301010803" pitchFamily="18" charset="0"/>
            </a:endParaRPr>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9298" y="4594623"/>
            <a:ext cx="555804" cy="555804"/>
          </a:xfrm>
          <a:prstGeom prst="rect">
            <a:avLst/>
          </a:prstGeom>
        </p:spPr>
      </p:pic>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458200" y="4643925"/>
            <a:ext cx="457200" cy="457200"/>
          </a:xfrm>
          <a:prstGeom prst="rect">
            <a:avLst/>
          </a:prstGeom>
        </p:spPr>
      </p:pic>
      <p:grpSp>
        <p:nvGrpSpPr>
          <p:cNvPr id="17" name="Group 16"/>
          <p:cNvGrpSpPr/>
          <p:nvPr userDrawn="1"/>
        </p:nvGrpSpPr>
        <p:grpSpPr>
          <a:xfrm>
            <a:off x="457200" y="990600"/>
            <a:ext cx="8229600" cy="0"/>
            <a:chOff x="457200" y="990600"/>
            <a:chExt cx="8229600" cy="0"/>
          </a:xfrm>
        </p:grpSpPr>
        <p:cxnSp>
          <p:nvCxnSpPr>
            <p:cNvPr id="18" name="Straight Connector 17"/>
            <p:cNvCxnSpPr/>
            <p:nvPr userDrawn="1"/>
          </p:nvCxnSpPr>
          <p:spPr>
            <a:xfrm>
              <a:off x="457200" y="990600"/>
              <a:ext cx="914400" cy="0"/>
            </a:xfrm>
            <a:prstGeom prst="line">
              <a:avLst/>
            </a:prstGeom>
            <a:ln w="50800">
              <a:solidFill>
                <a:srgbClr val="58283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userDrawn="1"/>
          </p:nvCxnSpPr>
          <p:spPr>
            <a:xfrm>
              <a:off x="1371600" y="990600"/>
              <a:ext cx="914400" cy="0"/>
            </a:xfrm>
            <a:prstGeom prst="line">
              <a:avLst/>
            </a:prstGeom>
            <a:ln w="50800">
              <a:solidFill>
                <a:srgbClr val="969696"/>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a:off x="2286000" y="990600"/>
              <a:ext cx="914400" cy="0"/>
            </a:xfrm>
            <a:prstGeom prst="line">
              <a:avLst/>
            </a:prstGeom>
            <a:ln w="50800">
              <a:solidFill>
                <a:srgbClr val="092068"/>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userDrawn="1"/>
          </p:nvCxnSpPr>
          <p:spPr>
            <a:xfrm>
              <a:off x="3200400" y="990600"/>
              <a:ext cx="914400" cy="0"/>
            </a:xfrm>
            <a:prstGeom prst="line">
              <a:avLst/>
            </a:prstGeom>
            <a:ln w="50800">
              <a:solidFill>
                <a:srgbClr val="969696"/>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userDrawn="1"/>
          </p:nvCxnSpPr>
          <p:spPr>
            <a:xfrm>
              <a:off x="4114800" y="990600"/>
              <a:ext cx="914400" cy="0"/>
            </a:xfrm>
            <a:prstGeom prst="line">
              <a:avLst/>
            </a:prstGeom>
            <a:ln w="50800">
              <a:solidFill>
                <a:srgbClr val="58283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a:xfrm>
              <a:off x="5029200" y="990600"/>
              <a:ext cx="914400" cy="0"/>
            </a:xfrm>
            <a:prstGeom prst="line">
              <a:avLst/>
            </a:prstGeom>
            <a:ln w="50800">
              <a:solidFill>
                <a:srgbClr val="969696"/>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a:xfrm>
              <a:off x="5943600" y="990600"/>
              <a:ext cx="914400" cy="0"/>
            </a:xfrm>
            <a:prstGeom prst="line">
              <a:avLst/>
            </a:prstGeom>
            <a:ln w="50800">
              <a:solidFill>
                <a:srgbClr val="092068"/>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a:xfrm>
              <a:off x="6858000" y="990600"/>
              <a:ext cx="914400" cy="0"/>
            </a:xfrm>
            <a:prstGeom prst="line">
              <a:avLst/>
            </a:prstGeom>
            <a:ln w="50800">
              <a:solidFill>
                <a:srgbClr val="969696"/>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a:xfrm>
              <a:off x="7772400" y="990600"/>
              <a:ext cx="914400" cy="0"/>
            </a:xfrm>
            <a:prstGeom prst="line">
              <a:avLst/>
            </a:prstGeom>
            <a:ln w="50800">
              <a:solidFill>
                <a:srgbClr val="58283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196070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2800" b="1">
                <a:solidFill>
                  <a:srgbClr val="051C48"/>
                </a:solidFill>
              </a:defRPr>
            </a:lvl1pPr>
          </a:lstStyle>
          <a:p>
            <a:r>
              <a:rPr lang="en-US" dirty="0"/>
              <a:t>Different title per slide, Franklin Gothic Medium 28pt</a:t>
            </a:r>
          </a:p>
        </p:txBody>
      </p:sp>
      <p:sp>
        <p:nvSpPr>
          <p:cNvPr id="3" name="Content Placeholder 2"/>
          <p:cNvSpPr>
            <a:spLocks noGrp="1"/>
          </p:cNvSpPr>
          <p:nvPr>
            <p:ph sz="half" idx="1"/>
          </p:nvPr>
        </p:nvSpPr>
        <p:spPr>
          <a:xfrm>
            <a:off x="457200" y="1123950"/>
            <a:ext cx="4038600" cy="3276600"/>
          </a:xfrm>
        </p:spPr>
        <p:txBody>
          <a:bodyPr/>
          <a:lstStyle>
            <a:lvl1pPr marL="342900" indent="-342900">
              <a:buClr>
                <a:srgbClr val="582831"/>
              </a:buClr>
              <a:buFont typeface="Arial" panose="020B0604020202020204" pitchFamily="34" charset="0"/>
              <a:buChar char="•"/>
              <a:defRPr sz="2200">
                <a:solidFill>
                  <a:srgbClr val="454545"/>
                </a:solidFill>
              </a:defRPr>
            </a:lvl1pPr>
            <a:lvl2pPr marL="742950" indent="-285750">
              <a:buClr>
                <a:srgbClr val="092068"/>
              </a:buClr>
              <a:buFont typeface="Wingdings" panose="05000000000000000000" pitchFamily="2" charset="2"/>
              <a:buChar char="§"/>
              <a:defRPr sz="2000">
                <a:solidFill>
                  <a:srgbClr val="454545"/>
                </a:solidFill>
              </a:defRPr>
            </a:lvl2pPr>
            <a:lvl3pPr marL="1143000" indent="-228600">
              <a:buFont typeface="Wingdings" panose="05000000000000000000" pitchFamily="2" charset="2"/>
              <a:buChar char="ü"/>
              <a:defRPr sz="1800">
                <a:solidFill>
                  <a:srgbClr val="454545"/>
                </a:solidFill>
              </a:defRPr>
            </a:lvl3pPr>
            <a:lvl4pPr>
              <a:defRPr sz="1800">
                <a:solidFill>
                  <a:srgbClr val="002060"/>
                </a:solidFill>
              </a:defRPr>
            </a:lvl4pPr>
            <a:lvl5pPr>
              <a:defRPr sz="1800">
                <a:solidFill>
                  <a:srgbClr val="00206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4648200" y="1123950"/>
            <a:ext cx="4038600" cy="3276600"/>
          </a:xfrm>
        </p:spPr>
        <p:txBody>
          <a:bodyPr>
            <a:normAutofit/>
          </a:bodyPr>
          <a:lstStyle>
            <a:lvl1pPr marL="342900" indent="-342900" algn="l" defTabSz="914400" rtl="0" eaLnBrk="1" latinLnBrk="0" hangingPunct="1">
              <a:spcBef>
                <a:spcPct val="20000"/>
              </a:spcBef>
              <a:buClr>
                <a:srgbClr val="582831"/>
              </a:buClr>
              <a:buFont typeface="Arial" panose="020B0604020202020204" pitchFamily="34" charset="0"/>
              <a:buChar char="•"/>
              <a:defRPr lang="en-US" sz="2200" kern="1200" dirty="0" smtClean="0">
                <a:solidFill>
                  <a:srgbClr val="454545"/>
                </a:solidFill>
                <a:latin typeface="+mn-lt"/>
                <a:ea typeface="+mn-ea"/>
                <a:cs typeface="+mn-cs"/>
              </a:defRPr>
            </a:lvl1pPr>
            <a:lvl2pPr marL="800100" indent="-342900" algn="l" defTabSz="914400" rtl="0" eaLnBrk="1" latinLnBrk="0" hangingPunct="1">
              <a:spcBef>
                <a:spcPct val="20000"/>
              </a:spcBef>
              <a:buClr>
                <a:srgbClr val="092068"/>
              </a:buClr>
              <a:buFont typeface="Wingdings" panose="05000000000000000000" pitchFamily="2" charset="2"/>
              <a:buChar char="§"/>
              <a:defRPr lang="en-US" sz="2000" kern="1200" dirty="0" smtClean="0">
                <a:solidFill>
                  <a:srgbClr val="454545"/>
                </a:solidFill>
                <a:latin typeface="+mn-lt"/>
                <a:ea typeface="+mn-ea"/>
                <a:cs typeface="+mn-cs"/>
              </a:defRPr>
            </a:lvl2pPr>
            <a:lvl3pPr marL="1143000" indent="-228600" algn="l" defTabSz="914400" rtl="0" eaLnBrk="1" latinLnBrk="0" hangingPunct="1">
              <a:spcBef>
                <a:spcPct val="20000"/>
              </a:spcBef>
              <a:buFont typeface="Wingdings" panose="05000000000000000000" pitchFamily="2" charset="2"/>
              <a:buChar char="ü"/>
              <a:defRPr lang="en-US" sz="1800" kern="1200" dirty="0" smtClean="0">
                <a:solidFill>
                  <a:srgbClr val="454545"/>
                </a:solidFill>
                <a:latin typeface="+mn-lt"/>
                <a:ea typeface="+mn-ea"/>
                <a:cs typeface="+mn-cs"/>
              </a:defRPr>
            </a:lvl3pPr>
            <a:lvl4pPr>
              <a:defRPr sz="1800">
                <a:solidFill>
                  <a:srgbClr val="002060"/>
                </a:solidFill>
              </a:defRPr>
            </a:lvl4pPr>
            <a:lvl5pPr>
              <a:defRPr sz="1800">
                <a:solidFill>
                  <a:srgbClr val="002060"/>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11" name="TextBox 10"/>
          <p:cNvSpPr txBox="1"/>
          <p:nvPr userDrawn="1"/>
        </p:nvSpPr>
        <p:spPr>
          <a:xfrm>
            <a:off x="1182432" y="4695377"/>
            <a:ext cx="6779136"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u="none" strike="noStrike" kern="1200" baseline="0" dirty="0">
                <a:solidFill>
                  <a:schemeClr val="bg1"/>
                </a:solidFill>
                <a:latin typeface="Garamond" panose="02020404030301010803" pitchFamily="18" charset="0"/>
                <a:ea typeface="+mn-ea"/>
                <a:cs typeface="+mn-cs"/>
              </a:rPr>
              <a:t>Medically Ready Force… Ready Medical Force</a:t>
            </a:r>
          </a:p>
          <a:p>
            <a:pPr algn="ctr"/>
            <a:endParaRPr lang="en-US" sz="1200" baseline="0" dirty="0">
              <a:solidFill>
                <a:schemeClr val="bg1"/>
              </a:solidFill>
              <a:latin typeface="Garamond" panose="02020404030301010803" pitchFamily="18" charset="0"/>
            </a:endParaRPr>
          </a:p>
        </p:txBody>
      </p:sp>
      <p:pic>
        <p:nvPicPr>
          <p:cNvPr id="23" name="Picture 2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9298" y="4594623"/>
            <a:ext cx="555804" cy="555804"/>
          </a:xfrm>
          <a:prstGeom prst="rect">
            <a:avLst/>
          </a:prstGeom>
        </p:spPr>
      </p:pic>
      <p:pic>
        <p:nvPicPr>
          <p:cNvPr id="24" name="Picture 2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458200" y="4643925"/>
            <a:ext cx="457200" cy="457200"/>
          </a:xfrm>
          <a:prstGeom prst="rect">
            <a:avLst/>
          </a:prstGeom>
        </p:spPr>
      </p:pic>
      <p:grpSp>
        <p:nvGrpSpPr>
          <p:cNvPr id="25" name="Group 24"/>
          <p:cNvGrpSpPr/>
          <p:nvPr userDrawn="1"/>
        </p:nvGrpSpPr>
        <p:grpSpPr>
          <a:xfrm>
            <a:off x="457200" y="990600"/>
            <a:ext cx="8229600" cy="0"/>
            <a:chOff x="457200" y="990600"/>
            <a:chExt cx="8229600" cy="0"/>
          </a:xfrm>
        </p:grpSpPr>
        <p:cxnSp>
          <p:nvCxnSpPr>
            <p:cNvPr id="26" name="Straight Connector 25"/>
            <p:cNvCxnSpPr/>
            <p:nvPr userDrawn="1"/>
          </p:nvCxnSpPr>
          <p:spPr>
            <a:xfrm>
              <a:off x="457200" y="990600"/>
              <a:ext cx="914400" cy="0"/>
            </a:xfrm>
            <a:prstGeom prst="line">
              <a:avLst/>
            </a:prstGeom>
            <a:ln w="50800">
              <a:solidFill>
                <a:srgbClr val="58283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a:xfrm>
              <a:off x="1371600" y="990600"/>
              <a:ext cx="914400" cy="0"/>
            </a:xfrm>
            <a:prstGeom prst="line">
              <a:avLst/>
            </a:prstGeom>
            <a:ln w="50800">
              <a:solidFill>
                <a:srgbClr val="969696"/>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userDrawn="1"/>
          </p:nvCxnSpPr>
          <p:spPr>
            <a:xfrm>
              <a:off x="2286000" y="990600"/>
              <a:ext cx="914400" cy="0"/>
            </a:xfrm>
            <a:prstGeom prst="line">
              <a:avLst/>
            </a:prstGeom>
            <a:ln w="50800">
              <a:solidFill>
                <a:srgbClr val="092068"/>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userDrawn="1"/>
          </p:nvCxnSpPr>
          <p:spPr>
            <a:xfrm>
              <a:off x="3200400" y="990600"/>
              <a:ext cx="914400" cy="0"/>
            </a:xfrm>
            <a:prstGeom prst="line">
              <a:avLst/>
            </a:prstGeom>
            <a:ln w="50800">
              <a:solidFill>
                <a:srgbClr val="969696"/>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userDrawn="1"/>
          </p:nvCxnSpPr>
          <p:spPr>
            <a:xfrm>
              <a:off x="4114800" y="990600"/>
              <a:ext cx="914400" cy="0"/>
            </a:xfrm>
            <a:prstGeom prst="line">
              <a:avLst/>
            </a:prstGeom>
            <a:ln w="50800">
              <a:solidFill>
                <a:srgbClr val="58283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a:xfrm>
              <a:off x="5029200" y="990600"/>
              <a:ext cx="914400" cy="0"/>
            </a:xfrm>
            <a:prstGeom prst="line">
              <a:avLst/>
            </a:prstGeom>
            <a:ln w="50800">
              <a:solidFill>
                <a:srgbClr val="969696"/>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a:xfrm>
              <a:off x="5943600" y="990600"/>
              <a:ext cx="914400" cy="0"/>
            </a:xfrm>
            <a:prstGeom prst="line">
              <a:avLst/>
            </a:prstGeom>
            <a:ln w="50800">
              <a:solidFill>
                <a:srgbClr val="092068"/>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userDrawn="1"/>
          </p:nvCxnSpPr>
          <p:spPr>
            <a:xfrm>
              <a:off x="6858000" y="990600"/>
              <a:ext cx="914400" cy="0"/>
            </a:xfrm>
            <a:prstGeom prst="line">
              <a:avLst/>
            </a:prstGeom>
            <a:ln w="50800">
              <a:solidFill>
                <a:srgbClr val="969696"/>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userDrawn="1"/>
          </p:nvCxnSpPr>
          <p:spPr>
            <a:xfrm>
              <a:off x="7772400" y="990600"/>
              <a:ext cx="914400" cy="0"/>
            </a:xfrm>
            <a:prstGeom prst="line">
              <a:avLst/>
            </a:prstGeom>
            <a:ln w="50800">
              <a:solidFill>
                <a:srgbClr val="58283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063733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normAutofit/>
          </a:bodyPr>
          <a:lstStyle>
            <a:lvl1pPr>
              <a:defRPr sz="2800" b="1">
                <a:solidFill>
                  <a:srgbClr val="051C48"/>
                </a:solidFill>
              </a:defRPr>
            </a:lvl1pPr>
          </a:lstStyle>
          <a:p>
            <a:r>
              <a:rPr lang="en-US" dirty="0"/>
              <a:t>Different title per slide, Franklin Gothic Medium 28pt</a:t>
            </a:r>
          </a:p>
        </p:txBody>
      </p:sp>
      <p:sp>
        <p:nvSpPr>
          <p:cNvPr id="9" name="TextBox 8"/>
          <p:cNvSpPr txBox="1"/>
          <p:nvPr userDrawn="1"/>
        </p:nvSpPr>
        <p:spPr>
          <a:xfrm>
            <a:off x="1182432" y="4695377"/>
            <a:ext cx="6779136"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u="none" strike="noStrike" kern="1200" baseline="0" dirty="0">
                <a:solidFill>
                  <a:schemeClr val="bg1"/>
                </a:solidFill>
                <a:latin typeface="Garamond" panose="02020404030301010803" pitchFamily="18" charset="0"/>
                <a:ea typeface="+mn-ea"/>
                <a:cs typeface="+mn-cs"/>
              </a:rPr>
              <a:t>Medically Ready Force… Ready Medical Force</a:t>
            </a:r>
          </a:p>
          <a:p>
            <a:pPr algn="ctr"/>
            <a:endParaRPr lang="en-US" sz="1200" baseline="0" dirty="0">
              <a:solidFill>
                <a:schemeClr val="bg1"/>
              </a:solidFill>
              <a:latin typeface="Garamond" panose="02020404030301010803" pitchFamily="18" charset="0"/>
            </a:endParaRPr>
          </a:p>
        </p:txBody>
      </p:sp>
      <p:pic>
        <p:nvPicPr>
          <p:cNvPr id="21" name="Picture 2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9298" y="4594623"/>
            <a:ext cx="555804" cy="555804"/>
          </a:xfrm>
          <a:prstGeom prst="rect">
            <a:avLst/>
          </a:prstGeom>
        </p:spPr>
      </p:pic>
      <p:pic>
        <p:nvPicPr>
          <p:cNvPr id="22" name="Picture 2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458200" y="4643925"/>
            <a:ext cx="457200" cy="457200"/>
          </a:xfrm>
          <a:prstGeom prst="rect">
            <a:avLst/>
          </a:prstGeom>
        </p:spPr>
      </p:pic>
      <p:grpSp>
        <p:nvGrpSpPr>
          <p:cNvPr id="23" name="Group 22"/>
          <p:cNvGrpSpPr/>
          <p:nvPr userDrawn="1"/>
        </p:nvGrpSpPr>
        <p:grpSpPr>
          <a:xfrm>
            <a:off x="457200" y="990600"/>
            <a:ext cx="8229600" cy="0"/>
            <a:chOff x="457200" y="990600"/>
            <a:chExt cx="8229600" cy="0"/>
          </a:xfrm>
        </p:grpSpPr>
        <p:cxnSp>
          <p:nvCxnSpPr>
            <p:cNvPr id="24" name="Straight Connector 23"/>
            <p:cNvCxnSpPr/>
            <p:nvPr userDrawn="1"/>
          </p:nvCxnSpPr>
          <p:spPr>
            <a:xfrm>
              <a:off x="457200" y="990600"/>
              <a:ext cx="914400" cy="0"/>
            </a:xfrm>
            <a:prstGeom prst="line">
              <a:avLst/>
            </a:prstGeom>
            <a:ln w="50800">
              <a:solidFill>
                <a:srgbClr val="58283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userDrawn="1"/>
          </p:nvCxnSpPr>
          <p:spPr>
            <a:xfrm>
              <a:off x="1371600" y="990600"/>
              <a:ext cx="914400" cy="0"/>
            </a:xfrm>
            <a:prstGeom prst="line">
              <a:avLst/>
            </a:prstGeom>
            <a:ln w="50800">
              <a:solidFill>
                <a:srgbClr val="969696"/>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userDrawn="1"/>
          </p:nvCxnSpPr>
          <p:spPr>
            <a:xfrm>
              <a:off x="2286000" y="990600"/>
              <a:ext cx="914400" cy="0"/>
            </a:xfrm>
            <a:prstGeom prst="line">
              <a:avLst/>
            </a:prstGeom>
            <a:ln w="50800">
              <a:solidFill>
                <a:srgbClr val="092068"/>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a:xfrm>
              <a:off x="3200400" y="990600"/>
              <a:ext cx="914400" cy="0"/>
            </a:xfrm>
            <a:prstGeom prst="line">
              <a:avLst/>
            </a:prstGeom>
            <a:ln w="50800">
              <a:solidFill>
                <a:srgbClr val="969696"/>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userDrawn="1"/>
          </p:nvCxnSpPr>
          <p:spPr>
            <a:xfrm>
              <a:off x="4114800" y="990600"/>
              <a:ext cx="914400" cy="0"/>
            </a:xfrm>
            <a:prstGeom prst="line">
              <a:avLst/>
            </a:prstGeom>
            <a:ln w="50800">
              <a:solidFill>
                <a:srgbClr val="58283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userDrawn="1"/>
          </p:nvCxnSpPr>
          <p:spPr>
            <a:xfrm>
              <a:off x="5029200" y="990600"/>
              <a:ext cx="914400" cy="0"/>
            </a:xfrm>
            <a:prstGeom prst="line">
              <a:avLst/>
            </a:prstGeom>
            <a:ln w="50800">
              <a:solidFill>
                <a:srgbClr val="969696"/>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userDrawn="1"/>
          </p:nvCxnSpPr>
          <p:spPr>
            <a:xfrm>
              <a:off x="5943600" y="990600"/>
              <a:ext cx="914400" cy="0"/>
            </a:xfrm>
            <a:prstGeom prst="line">
              <a:avLst/>
            </a:prstGeom>
            <a:ln w="50800">
              <a:solidFill>
                <a:srgbClr val="092068"/>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userDrawn="1"/>
          </p:nvCxnSpPr>
          <p:spPr>
            <a:xfrm>
              <a:off x="6858000" y="990600"/>
              <a:ext cx="914400" cy="0"/>
            </a:xfrm>
            <a:prstGeom prst="line">
              <a:avLst/>
            </a:prstGeom>
            <a:ln w="50800">
              <a:solidFill>
                <a:srgbClr val="969696"/>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userDrawn="1"/>
          </p:nvCxnSpPr>
          <p:spPr>
            <a:xfrm>
              <a:off x="7772400" y="990600"/>
              <a:ext cx="914400" cy="0"/>
            </a:xfrm>
            <a:prstGeom prst="line">
              <a:avLst/>
            </a:prstGeom>
            <a:ln w="50800">
              <a:solidFill>
                <a:srgbClr val="58283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630528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TextBox 7"/>
          <p:cNvSpPr txBox="1"/>
          <p:nvPr userDrawn="1"/>
        </p:nvSpPr>
        <p:spPr>
          <a:xfrm>
            <a:off x="1182432" y="4695377"/>
            <a:ext cx="6779136"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i="1" u="none" strike="noStrike" kern="1200" baseline="0" dirty="0">
                <a:solidFill>
                  <a:schemeClr val="bg1"/>
                </a:solidFill>
                <a:latin typeface="Garamond" panose="02020404030301010803" pitchFamily="18" charset="0"/>
                <a:ea typeface="+mn-ea"/>
                <a:cs typeface="+mn-cs"/>
              </a:rPr>
              <a:t>Medically Ready Force… Ready Medical Force</a:t>
            </a:r>
          </a:p>
          <a:p>
            <a:pPr algn="ctr"/>
            <a:endParaRPr lang="en-US" sz="1200" baseline="0" dirty="0">
              <a:solidFill>
                <a:schemeClr val="bg1"/>
              </a:solidFill>
              <a:latin typeface="Garamond" panose="02020404030301010803" pitchFamily="18" charset="0"/>
            </a:endParaRP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79298" y="4594623"/>
            <a:ext cx="555804" cy="555804"/>
          </a:xfrm>
          <a:prstGeom prst="rect">
            <a:avLst/>
          </a:prstGeom>
        </p:spPr>
      </p:pic>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458200" y="4643925"/>
            <a:ext cx="457200" cy="457200"/>
          </a:xfrm>
          <a:prstGeom prst="rect">
            <a:avLst/>
          </a:prstGeom>
        </p:spPr>
      </p:pic>
    </p:spTree>
    <p:extLst>
      <p:ext uri="{BB962C8B-B14F-4D97-AF65-F5344CB8AC3E}">
        <p14:creationId xmlns:p14="http://schemas.microsoft.com/office/powerpoint/2010/main" val="62099105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33350"/>
            <a:ext cx="8229600" cy="857250"/>
          </a:xfrm>
          <a:prstGeom prst="rect">
            <a:avLst/>
          </a:prstGeom>
        </p:spPr>
        <p:txBody>
          <a:bodyPr vert="horz" lIns="91440" tIns="45720" rIns="91440" bIns="45720" rtlCol="0" anchor="ctr">
            <a:normAutofit/>
          </a:bodyPr>
          <a:lstStyle/>
          <a:p>
            <a:r>
              <a:rPr lang="en-US" dirty="0"/>
              <a:t>Different title per slide, Franklin Gothic Medium 28pt</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4" name="Rectangle 3">
            <a:extLst>
              <a:ext uri="{FF2B5EF4-FFF2-40B4-BE49-F238E27FC236}">
                <a16:creationId xmlns:a16="http://schemas.microsoft.com/office/drawing/2014/main" id="{86C191B9-38D4-4329-8F07-1183FAC2EBFC}"/>
              </a:ext>
            </a:extLst>
          </p:cNvPr>
          <p:cNvSpPr/>
          <p:nvPr userDrawn="1"/>
        </p:nvSpPr>
        <p:spPr>
          <a:xfrm>
            <a:off x="0" y="4594623"/>
            <a:ext cx="9144000" cy="555804"/>
          </a:xfrm>
          <a:prstGeom prst="rect">
            <a:avLst/>
          </a:prstGeom>
          <a:solidFill>
            <a:srgbClr val="5828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8459264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txStyles>
    <p:titleStyle>
      <a:lvl1pPr algn="ctr" defTabSz="914400" rtl="0" eaLnBrk="1" latinLnBrk="0" hangingPunct="1">
        <a:spcBef>
          <a:spcPct val="0"/>
        </a:spcBef>
        <a:buNone/>
        <a:defRPr sz="2800" b="1" kern="1200" baseline="0">
          <a:solidFill>
            <a:srgbClr val="283446"/>
          </a:solidFill>
          <a:latin typeface="+mj-lt"/>
          <a:ea typeface="+mj-ea"/>
          <a:cs typeface="+mj-cs"/>
        </a:defRPr>
      </a:lvl1pPr>
    </p:titleStyle>
    <p:bodyStyle>
      <a:lvl1pPr marL="342900" indent="-342900" algn="l" defTabSz="914400" rtl="0" eaLnBrk="1" latinLnBrk="0" hangingPunct="1">
        <a:spcBef>
          <a:spcPct val="20000"/>
        </a:spcBef>
        <a:buSzPct val="125000"/>
        <a:buFont typeface="Arial" panose="020B0604020202020204" pitchFamily="34" charset="0"/>
        <a:buChar char="•"/>
        <a:defRPr sz="2200" kern="1200">
          <a:solidFill>
            <a:srgbClr val="454545"/>
          </a:solidFill>
          <a:latin typeface="Franklin Gothic Book" panose="020B0503020102020204" pitchFamily="34" charset="0"/>
          <a:ea typeface="+mn-ea"/>
          <a:cs typeface="+mn-cs"/>
        </a:defRPr>
      </a:lvl1pPr>
      <a:lvl2pPr marL="742950" indent="-285750" algn="l" defTabSz="914400" rtl="0" eaLnBrk="1" latinLnBrk="0" hangingPunct="1">
        <a:spcBef>
          <a:spcPct val="20000"/>
        </a:spcBef>
        <a:buFont typeface="Wingdings" panose="05000000000000000000" pitchFamily="2" charset="2"/>
        <a:buChar char="§"/>
        <a:defRPr sz="2000" kern="1200">
          <a:solidFill>
            <a:srgbClr val="454545"/>
          </a:solidFill>
          <a:latin typeface="Franklin Gothic Book" panose="020B0503020102020204" pitchFamily="34" charset="0"/>
          <a:ea typeface="+mn-ea"/>
          <a:cs typeface="+mn-cs"/>
        </a:defRPr>
      </a:lvl2pPr>
      <a:lvl3pPr marL="1143000" indent="-228600" algn="l" defTabSz="914400" rtl="0" eaLnBrk="1" latinLnBrk="0" hangingPunct="1">
        <a:spcBef>
          <a:spcPct val="20000"/>
        </a:spcBef>
        <a:buFont typeface="Wingdings" panose="05000000000000000000" pitchFamily="2" charset="2"/>
        <a:buChar char="ü"/>
        <a:defRPr sz="1800" kern="1200">
          <a:solidFill>
            <a:srgbClr val="454545"/>
          </a:solidFill>
          <a:latin typeface="Franklin Gothic Book" panose="020B050302010202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mailto:steven.p.jones10.civ@mail.mil" TargetMode="External"/><Relationship Id="rId7" Type="http://schemas.openxmlformats.org/officeDocument/2006/relationships/image" Target="../media/image6.png"/><Relationship Id="rId2" Type="http://schemas.openxmlformats.org/officeDocument/2006/relationships/hyperlink" Target="https://iler.csd.disa.mil/iler/" TargetMode="External"/><Relationship Id="rId1" Type="http://schemas.openxmlformats.org/officeDocument/2006/relationships/slideLayout" Target="../slideLayouts/slideLayout4.xml"/><Relationship Id="rId6" Type="http://schemas.openxmlformats.org/officeDocument/2006/relationships/hyperlink" Target="mailto:larry.g.vandergrift.ctr@mail.mil" TargetMode="External"/><Relationship Id="rId5" Type="http://schemas.openxmlformats.org/officeDocument/2006/relationships/hyperlink" Target="mailto:james.d.copeland.civ@health.mil" TargetMode="External"/><Relationship Id="rId4" Type="http://schemas.openxmlformats.org/officeDocument/2006/relationships/hyperlink" Target="mailto:Eric.Shuping@va.gov"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www.amsus.cds.affinityced.com/"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343150"/>
            <a:ext cx="7543800" cy="1102519"/>
          </a:xfrm>
        </p:spPr>
        <p:txBody>
          <a:bodyPr>
            <a:noAutofit/>
          </a:bodyPr>
          <a:lstStyle/>
          <a:p>
            <a:r>
              <a:rPr lang="en-US" sz="2400" dirty="0"/>
              <a:t>Individual Longitudinal Exposure Record (ILER) </a:t>
            </a:r>
          </a:p>
        </p:txBody>
      </p:sp>
      <p:sp>
        <p:nvSpPr>
          <p:cNvPr id="3" name="Subtitle 2"/>
          <p:cNvSpPr>
            <a:spLocks noGrp="1"/>
          </p:cNvSpPr>
          <p:nvPr>
            <p:ph type="subTitle" idx="1"/>
          </p:nvPr>
        </p:nvSpPr>
        <p:spPr>
          <a:xfrm>
            <a:off x="1371600" y="3333750"/>
            <a:ext cx="6400800" cy="1219200"/>
          </a:xfrm>
        </p:spPr>
        <p:txBody>
          <a:bodyPr>
            <a:normAutofit fontScale="92500" lnSpcReduction="10000"/>
          </a:bodyPr>
          <a:lstStyle/>
          <a:p>
            <a:pPr>
              <a:lnSpc>
                <a:spcPct val="120000"/>
              </a:lnSpc>
              <a:spcBef>
                <a:spcPts val="0"/>
              </a:spcBef>
            </a:pPr>
            <a:r>
              <a:rPr lang="en-US" sz="1000" dirty="0"/>
              <a:t>DoD and VA Sponsors:</a:t>
            </a:r>
          </a:p>
          <a:p>
            <a:pPr>
              <a:lnSpc>
                <a:spcPct val="120000"/>
              </a:lnSpc>
              <a:spcBef>
                <a:spcPts val="0"/>
              </a:spcBef>
            </a:pPr>
            <a:endParaRPr lang="en-US" sz="1000" dirty="0"/>
          </a:p>
          <a:p>
            <a:pPr>
              <a:lnSpc>
                <a:spcPct val="120000"/>
              </a:lnSpc>
              <a:spcBef>
                <a:spcPts val="0"/>
              </a:spcBef>
            </a:pPr>
            <a:r>
              <a:rPr lang="en-US" sz="1000" dirty="0"/>
              <a:t>Mr. Steve Jones, MPH</a:t>
            </a:r>
          </a:p>
          <a:p>
            <a:r>
              <a:rPr lang="en-US" sz="700" dirty="0">
                <a:latin typeface="Arial" panose="020B0604020202020204" pitchFamily="34" charset="0"/>
                <a:cs typeface="Arial" panose="020B0604020202020204" pitchFamily="34" charset="0"/>
              </a:rPr>
              <a:t>Director, Force Readiness and Health Assurance Policy</a:t>
            </a:r>
          </a:p>
          <a:p>
            <a:r>
              <a:rPr lang="en-US" sz="700" dirty="0">
                <a:latin typeface="Arial" panose="020B0604020202020204" pitchFamily="34" charset="0"/>
                <a:cs typeface="Arial" panose="020B0604020202020204" pitchFamily="34" charset="0"/>
              </a:rPr>
              <a:t>Office of Deputy Assistant Secretary for Health Readiness Policy &amp; Oversight, DoD</a:t>
            </a:r>
          </a:p>
          <a:p>
            <a:endParaRPr lang="en-US" sz="700" dirty="0">
              <a:latin typeface="Arial" panose="020B0604020202020204" pitchFamily="34" charset="0"/>
              <a:cs typeface="Arial" panose="020B0604020202020204" pitchFamily="34" charset="0"/>
            </a:endParaRPr>
          </a:p>
          <a:p>
            <a:pPr>
              <a:lnSpc>
                <a:spcPct val="120000"/>
              </a:lnSpc>
              <a:spcBef>
                <a:spcPts val="0"/>
              </a:spcBef>
            </a:pPr>
            <a:r>
              <a:rPr lang="en-US" sz="1000" dirty="0"/>
              <a:t>Dr. Eric Shuping MD, MPH</a:t>
            </a:r>
          </a:p>
          <a:p>
            <a:r>
              <a:rPr lang="en-US" sz="700" dirty="0">
                <a:latin typeface="Arial" panose="020B0604020202020204" pitchFamily="34" charset="0"/>
                <a:cs typeface="Arial" panose="020B0604020202020204" pitchFamily="34" charset="0"/>
              </a:rPr>
              <a:t>Director of Operations</a:t>
            </a:r>
          </a:p>
          <a:p>
            <a:r>
              <a:rPr lang="en-US" sz="700" dirty="0">
                <a:latin typeface="Arial" panose="020B0604020202020204" pitchFamily="34" charset="0"/>
                <a:cs typeface="Arial" panose="020B0604020202020204" pitchFamily="34" charset="0"/>
              </a:rPr>
              <a:t>VA Health Outcomes of Military Exposures (HOME), VA</a:t>
            </a:r>
          </a:p>
          <a:p>
            <a:endParaRPr lang="en-US" sz="7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206939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5B36B-1E58-8EC4-5071-1B96B74915E1}"/>
              </a:ext>
            </a:extLst>
          </p:cNvPr>
          <p:cNvSpPr>
            <a:spLocks noGrp="1"/>
          </p:cNvSpPr>
          <p:nvPr>
            <p:ph type="title"/>
          </p:nvPr>
        </p:nvSpPr>
        <p:spPr/>
        <p:txBody>
          <a:bodyPr/>
          <a:lstStyle/>
          <a:p>
            <a:pPr algn="l"/>
            <a:r>
              <a:rPr lang="en-US" dirty="0"/>
              <a:t>Disclosures</a:t>
            </a:r>
          </a:p>
        </p:txBody>
      </p:sp>
      <p:sp>
        <p:nvSpPr>
          <p:cNvPr id="4" name="TextBox 3">
            <a:extLst>
              <a:ext uri="{FF2B5EF4-FFF2-40B4-BE49-F238E27FC236}">
                <a16:creationId xmlns:a16="http://schemas.microsoft.com/office/drawing/2014/main" id="{44677785-8F33-15FB-DDDA-51227C0A13C1}"/>
              </a:ext>
            </a:extLst>
          </p:cNvPr>
          <p:cNvSpPr txBox="1"/>
          <p:nvPr/>
        </p:nvSpPr>
        <p:spPr>
          <a:xfrm>
            <a:off x="609600" y="1147221"/>
            <a:ext cx="7848600" cy="2719930"/>
          </a:xfrm>
          <a:prstGeom prst="rect">
            <a:avLst/>
          </a:prstGeom>
          <a:noFill/>
        </p:spPr>
        <p:txBody>
          <a:bodyPr wrap="square">
            <a:normAutofit fontScale="85000" lnSpcReduction="20000"/>
          </a:bodyPr>
          <a:lstStyle/>
          <a:p>
            <a:r>
              <a:rPr lang="en-US" b="1" dirty="0"/>
              <a:t>Steve Jones has no relevant financial or non-financial interests to disclose.</a:t>
            </a:r>
          </a:p>
          <a:p>
            <a:endParaRPr lang="en-US" dirty="0"/>
          </a:p>
          <a:p>
            <a:r>
              <a:rPr lang="en-US" dirty="0"/>
              <a:t>This continuing education activity is managed and accredited by AffinityCE, in collaboration with AMSUS. </a:t>
            </a:r>
          </a:p>
          <a:p>
            <a:endParaRPr lang="en-US" dirty="0"/>
          </a:p>
          <a:p>
            <a:r>
              <a:rPr lang="en-US" dirty="0" err="1"/>
              <a:t>AffinityCE</a:t>
            </a:r>
            <a:r>
              <a:rPr lang="en-US" dirty="0"/>
              <a:t> and AMSUS staff, as well as planners and reviewers, have no relevant financial interests to disclose. AffinityCE adheres to the ACCME’s Standards for Integrity and Independence in Accredited Continuing Education. Any individuals in a position to control the content of a CME activity, including faculty, planners, reviewers, or others, are required to disclose all relevant financial relationships with ineligible entities (commercial interests). All relevant conflicts of interest have been mitigated prior to the commencement of the activity.</a:t>
            </a:r>
          </a:p>
          <a:p>
            <a:r>
              <a:rPr lang="en-US" dirty="0"/>
              <a:t> </a:t>
            </a:r>
          </a:p>
          <a:p>
            <a:r>
              <a:rPr lang="en-US" dirty="0"/>
              <a:t>Commercial support was not provided for this activity.</a:t>
            </a:r>
          </a:p>
        </p:txBody>
      </p:sp>
    </p:spTree>
    <p:extLst>
      <p:ext uri="{BB962C8B-B14F-4D97-AF65-F5344CB8AC3E}">
        <p14:creationId xmlns:p14="http://schemas.microsoft.com/office/powerpoint/2010/main" val="3351949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88306-8E36-133D-0E8D-6414F4697AAE}"/>
              </a:ext>
            </a:extLst>
          </p:cNvPr>
          <p:cNvSpPr>
            <a:spLocks noGrp="1"/>
          </p:cNvSpPr>
          <p:nvPr>
            <p:ph type="title"/>
          </p:nvPr>
        </p:nvSpPr>
        <p:spPr/>
        <p:txBody>
          <a:bodyPr/>
          <a:lstStyle/>
          <a:p>
            <a:pPr algn="l"/>
            <a:r>
              <a:rPr lang="en-US" dirty="0"/>
              <a:t>Learning Outcomes </a:t>
            </a:r>
          </a:p>
        </p:txBody>
      </p:sp>
      <p:sp>
        <p:nvSpPr>
          <p:cNvPr id="3" name="Content Placeholder 2">
            <a:extLst>
              <a:ext uri="{FF2B5EF4-FFF2-40B4-BE49-F238E27FC236}">
                <a16:creationId xmlns:a16="http://schemas.microsoft.com/office/drawing/2014/main" id="{2EAC856B-C3A9-5C1E-4077-BB7D2B3727FE}"/>
              </a:ext>
            </a:extLst>
          </p:cNvPr>
          <p:cNvSpPr>
            <a:spLocks noGrp="1"/>
          </p:cNvSpPr>
          <p:nvPr>
            <p:ph idx="1"/>
          </p:nvPr>
        </p:nvSpPr>
        <p:spPr/>
        <p:txBody>
          <a:bodyPr/>
          <a:lstStyle/>
          <a:p>
            <a:r>
              <a:rPr lang="en-US" b="1" dirty="0"/>
              <a:t>Identify the purpose of ILER </a:t>
            </a:r>
            <a:r>
              <a:rPr lang="en-US" dirty="0"/>
              <a:t>and its role in linking Service members and Veterans to known exposures;</a:t>
            </a:r>
          </a:p>
          <a:p>
            <a:r>
              <a:rPr lang="en-US" b="1" dirty="0"/>
              <a:t>Explain the enhanced capabilities of ILER </a:t>
            </a:r>
            <a:r>
              <a:rPr lang="en-US" dirty="0"/>
              <a:t>and their impacts on promoting efficient and effective continuity of health care;</a:t>
            </a:r>
          </a:p>
          <a:p>
            <a:r>
              <a:rPr lang="en-US" b="1" dirty="0"/>
              <a:t>Understand the benefits of ILER </a:t>
            </a:r>
            <a:r>
              <a:rPr lang="en-US" dirty="0"/>
              <a:t>in supporting health effects research and exposure mitigation measures; and </a:t>
            </a:r>
          </a:p>
          <a:p>
            <a:r>
              <a:rPr lang="en-US" b="1" dirty="0"/>
              <a:t>Understand the impact of ILER </a:t>
            </a:r>
            <a:r>
              <a:rPr lang="en-US" dirty="0"/>
              <a:t>on providing proof for disability benefits.</a:t>
            </a:r>
          </a:p>
        </p:txBody>
      </p:sp>
    </p:spTree>
    <p:extLst>
      <p:ext uri="{BB962C8B-B14F-4D97-AF65-F5344CB8AC3E}">
        <p14:creationId xmlns:p14="http://schemas.microsoft.com/office/powerpoint/2010/main" val="40544982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What is ILER?</a:t>
            </a:r>
          </a:p>
        </p:txBody>
      </p:sp>
      <p:sp>
        <p:nvSpPr>
          <p:cNvPr id="3" name="Content Placeholder 2"/>
          <p:cNvSpPr>
            <a:spLocks noGrp="1"/>
          </p:cNvSpPr>
          <p:nvPr>
            <p:ph idx="1"/>
          </p:nvPr>
        </p:nvSpPr>
        <p:spPr>
          <a:xfrm>
            <a:off x="457200" y="1123950"/>
            <a:ext cx="8229600" cy="3276599"/>
          </a:xfrm>
        </p:spPr>
        <p:txBody>
          <a:bodyPr>
            <a:normAutofit fontScale="62500" lnSpcReduction="20000"/>
          </a:bodyPr>
          <a:lstStyle/>
          <a:p>
            <a:r>
              <a:rPr lang="en-US" b="1" dirty="0"/>
              <a:t>ILER is a web application that compiles, collates, and presents available occupational and environmental exposure information in a individual/person-centric format</a:t>
            </a:r>
          </a:p>
          <a:p>
            <a:endParaRPr lang="en-US" dirty="0"/>
          </a:p>
          <a:p>
            <a:r>
              <a:rPr lang="en-US" dirty="0"/>
              <a:t>ILER delivers the capability to:</a:t>
            </a:r>
          </a:p>
          <a:p>
            <a:pPr lvl="1"/>
            <a:r>
              <a:rPr lang="en-US" dirty="0"/>
              <a:t>Create a longitudinal (historic) record of service-related exposures</a:t>
            </a:r>
          </a:p>
          <a:p>
            <a:pPr lvl="1"/>
            <a:r>
              <a:rPr lang="en-US" dirty="0"/>
              <a:t>Improve the medical care for those who have exposure-related health outcomes</a:t>
            </a:r>
          </a:p>
          <a:p>
            <a:pPr lvl="1"/>
            <a:r>
              <a:rPr lang="en-US" dirty="0"/>
              <a:t>Research and support epidemiology studies of exposed cohorts</a:t>
            </a:r>
          </a:p>
          <a:p>
            <a:pPr lvl="1"/>
            <a:r>
              <a:rPr lang="en-US" dirty="0"/>
              <a:t>Create cohorts based on location, date, time, and exposure</a:t>
            </a:r>
          </a:p>
          <a:p>
            <a:pPr lvl="1"/>
            <a:r>
              <a:rPr lang="en-US" dirty="0"/>
              <a:t>Improve both medical surveillance and occupational environmental health surveillance by detecting emerging (latent) health conditions on personnel returning from deployment</a:t>
            </a:r>
          </a:p>
          <a:p>
            <a:pPr lvl="1"/>
            <a:r>
              <a:rPr lang="en-US" dirty="0"/>
              <a:t>Assist Veteran disability evaluations and benefits determination</a:t>
            </a:r>
          </a:p>
          <a:p>
            <a:pPr marL="457200" lvl="1" indent="0">
              <a:buNone/>
            </a:pPr>
            <a:endParaRPr lang="en-US" sz="1800" dirty="0">
              <a:solidFill>
                <a:srgbClr val="000000"/>
              </a:solidFill>
              <a:effectLst/>
              <a:latin typeface="Times New Roman" panose="02020603050405020304" pitchFamily="18" charset="0"/>
              <a:ea typeface="Times New Roman" panose="02020603050405020304" pitchFamily="18" charset="0"/>
            </a:endParaRPr>
          </a:p>
          <a:p>
            <a:pPr marL="0" indent="0" algn="just">
              <a:buNone/>
            </a:pPr>
            <a:r>
              <a:rPr lang="en-US" i="1" dirty="0"/>
              <a:t>ILER is </a:t>
            </a:r>
            <a:r>
              <a:rPr lang="en-US" i="1" u="sng" dirty="0"/>
              <a:t>intended to represent the complete record of service-related exposures and serve as an authoritative data source for all Occupational and Environmental Health Surveillance data</a:t>
            </a:r>
            <a:r>
              <a:rPr lang="en-US" i="1" dirty="0"/>
              <a:t> to include hazardous OEH exposures to Service Members in theater  and critical non-theater OEH exposures that impact Service Members and Veterans.</a:t>
            </a:r>
          </a:p>
        </p:txBody>
      </p:sp>
    </p:spTree>
    <p:extLst>
      <p:ext uri="{BB962C8B-B14F-4D97-AF65-F5344CB8AC3E}">
        <p14:creationId xmlns:p14="http://schemas.microsoft.com/office/powerpoint/2010/main" val="39799648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ILER Key Functionality and Capabilities</a:t>
            </a:r>
          </a:p>
        </p:txBody>
      </p:sp>
      <p:sp>
        <p:nvSpPr>
          <p:cNvPr id="3" name="Content Placeholder 2"/>
          <p:cNvSpPr>
            <a:spLocks noGrp="1"/>
          </p:cNvSpPr>
          <p:nvPr>
            <p:ph idx="1"/>
          </p:nvPr>
        </p:nvSpPr>
        <p:spPr>
          <a:xfrm>
            <a:off x="457200" y="1011464"/>
            <a:ext cx="3657602" cy="3276599"/>
          </a:xfrm>
        </p:spPr>
        <p:txBody>
          <a:bodyPr>
            <a:noAutofit/>
          </a:bodyPr>
          <a:lstStyle/>
          <a:p>
            <a:pPr marL="0" indent="0">
              <a:buNone/>
            </a:pPr>
            <a:r>
              <a:rPr lang="en-US" sz="1000" b="1" dirty="0">
                <a:solidFill>
                  <a:schemeClr val="tx1"/>
                </a:solidFill>
              </a:rPr>
              <a:t>Key Functionality: </a:t>
            </a:r>
          </a:p>
          <a:p>
            <a:pPr marL="0" lvl="1" indent="0">
              <a:lnSpc>
                <a:spcPct val="90000"/>
              </a:lnSpc>
              <a:buClr>
                <a:srgbClr val="582831"/>
              </a:buClr>
              <a:buSzPct val="125000"/>
              <a:buNone/>
              <a:defRPr sz="1800"/>
            </a:pPr>
            <a:r>
              <a:rPr lang="en-US" sz="1000" b="1" dirty="0">
                <a:solidFill>
                  <a:schemeClr val="tx1"/>
                </a:solidFill>
              </a:rPr>
              <a:t>Search by Individual – </a:t>
            </a:r>
            <a:r>
              <a:rPr lang="en-US" sz="1000" dirty="0">
                <a:solidFill>
                  <a:schemeClr val="tx1"/>
                </a:solidFill>
              </a:rPr>
              <a:t>View Individual Exposure Summary on the User Interface. </a:t>
            </a:r>
          </a:p>
          <a:p>
            <a:pPr marL="0" lvl="1" indent="0">
              <a:lnSpc>
                <a:spcPct val="90000"/>
              </a:lnSpc>
              <a:buClr>
                <a:srgbClr val="582831"/>
              </a:buClr>
              <a:buSzPct val="125000"/>
              <a:buNone/>
              <a:defRPr sz="1800"/>
            </a:pPr>
            <a:endParaRPr lang="en-US" sz="1000" b="1" dirty="0">
              <a:solidFill>
                <a:schemeClr val="tx1"/>
              </a:solidFill>
            </a:endParaRPr>
          </a:p>
          <a:p>
            <a:pPr marL="0" lvl="1" indent="0">
              <a:lnSpc>
                <a:spcPct val="90000"/>
              </a:lnSpc>
              <a:buClr>
                <a:srgbClr val="582831"/>
              </a:buClr>
              <a:buSzPct val="125000"/>
              <a:buNone/>
              <a:defRPr sz="1800"/>
            </a:pPr>
            <a:r>
              <a:rPr lang="en-US" sz="1000" b="1" dirty="0">
                <a:solidFill>
                  <a:schemeClr val="tx1"/>
                </a:solidFill>
              </a:rPr>
              <a:t>Search by Exposure – </a:t>
            </a:r>
            <a:r>
              <a:rPr lang="en-US" sz="1000" dirty="0">
                <a:solidFill>
                  <a:schemeClr val="tx1"/>
                </a:solidFill>
              </a:rPr>
              <a:t>View all documented exposure events develop cohorts based on exposure route and or type (i.e., Asbestos, Burn Pit Inhalation, Bacteriological, Chemical, Radiological, etc.)  </a:t>
            </a:r>
          </a:p>
          <a:p>
            <a:pPr marL="0" lvl="1" indent="0">
              <a:lnSpc>
                <a:spcPct val="90000"/>
              </a:lnSpc>
              <a:buClr>
                <a:srgbClr val="582831"/>
              </a:buClr>
              <a:buSzPct val="125000"/>
              <a:buNone/>
              <a:defRPr sz="1800"/>
            </a:pPr>
            <a:endParaRPr lang="en-US" sz="1000" b="1" dirty="0">
              <a:solidFill>
                <a:schemeClr val="tx1"/>
              </a:solidFill>
            </a:endParaRPr>
          </a:p>
          <a:p>
            <a:pPr marL="0" lvl="1" indent="0">
              <a:lnSpc>
                <a:spcPct val="90000"/>
              </a:lnSpc>
              <a:buClr>
                <a:srgbClr val="582831"/>
              </a:buClr>
              <a:buSzPct val="125000"/>
              <a:buNone/>
              <a:defRPr sz="1800"/>
            </a:pPr>
            <a:r>
              <a:rPr lang="en-US" sz="1000" b="1" dirty="0">
                <a:solidFill>
                  <a:schemeClr val="tx1"/>
                </a:solidFill>
              </a:rPr>
              <a:t>Search by Location – </a:t>
            </a:r>
            <a:r>
              <a:rPr lang="en-US" sz="1000" dirty="0">
                <a:solidFill>
                  <a:schemeClr val="tx1"/>
                </a:solidFill>
              </a:rPr>
              <a:t>View all documented exposure events in a location and develop cohorts based on key personnel attributes (i.e.by unit, by age, by gender, length of deployment, etc.)</a:t>
            </a:r>
          </a:p>
          <a:p>
            <a:pPr marL="0" lvl="1" indent="0">
              <a:lnSpc>
                <a:spcPct val="90000"/>
              </a:lnSpc>
              <a:buClr>
                <a:srgbClr val="582831"/>
              </a:buClr>
              <a:buSzPct val="125000"/>
              <a:buNone/>
              <a:defRPr sz="1800"/>
            </a:pPr>
            <a:endParaRPr lang="en-US" sz="1000" dirty="0">
              <a:solidFill>
                <a:schemeClr val="tx1"/>
              </a:solidFill>
            </a:endParaRPr>
          </a:p>
          <a:p>
            <a:pPr marL="0" lvl="1" indent="0">
              <a:lnSpc>
                <a:spcPct val="90000"/>
              </a:lnSpc>
              <a:buClr>
                <a:srgbClr val="582831"/>
              </a:buClr>
              <a:buSzPct val="125000"/>
              <a:buNone/>
              <a:defRPr sz="1800"/>
            </a:pPr>
            <a:r>
              <a:rPr lang="en-US" sz="1000" b="1" dirty="0">
                <a:solidFill>
                  <a:schemeClr val="tx1"/>
                </a:solidFill>
              </a:rPr>
              <a:t>Search by Health Effects – </a:t>
            </a:r>
            <a:r>
              <a:rPr lang="en-US" sz="1000" dirty="0">
                <a:solidFill>
                  <a:schemeClr val="tx1"/>
                </a:solidFill>
              </a:rPr>
              <a:t>View and develop exposure related cohorts based on health outcomes and conditions.</a:t>
            </a:r>
          </a:p>
          <a:p>
            <a:pPr marL="0" lvl="1" indent="0">
              <a:lnSpc>
                <a:spcPct val="90000"/>
              </a:lnSpc>
              <a:buClr>
                <a:srgbClr val="582831"/>
              </a:buClr>
              <a:buSzPct val="125000"/>
              <a:buNone/>
              <a:defRPr sz="1800"/>
            </a:pPr>
            <a:endParaRPr lang="en-US" sz="1000" dirty="0">
              <a:solidFill>
                <a:schemeClr val="tx1"/>
              </a:solidFill>
            </a:endParaRPr>
          </a:p>
          <a:p>
            <a:pPr marL="0" lvl="1" indent="0">
              <a:lnSpc>
                <a:spcPct val="90000"/>
              </a:lnSpc>
              <a:buClr>
                <a:srgbClr val="582831"/>
              </a:buClr>
              <a:buSzPct val="125000"/>
              <a:buNone/>
              <a:defRPr sz="1800"/>
            </a:pPr>
            <a:r>
              <a:rPr lang="en-US" sz="1000" b="1" dirty="0">
                <a:solidFill>
                  <a:schemeClr val="tx1"/>
                </a:solidFill>
              </a:rPr>
              <a:t>Ad Hoc Reporting – </a:t>
            </a:r>
            <a:r>
              <a:rPr lang="en-US" sz="1000" dirty="0">
                <a:solidFill>
                  <a:schemeClr val="tx1"/>
                </a:solidFill>
              </a:rPr>
              <a:t>Provides researcher access to backend supporting data to create custom reports and queries using an enterprise analytical tool </a:t>
            </a:r>
            <a:r>
              <a:rPr lang="en-US" sz="1000" i="1" dirty="0">
                <a:solidFill>
                  <a:schemeClr val="tx1"/>
                </a:solidFill>
              </a:rPr>
              <a:t>(Business Objects).     </a:t>
            </a:r>
          </a:p>
        </p:txBody>
      </p:sp>
      <p:sp>
        <p:nvSpPr>
          <p:cNvPr id="6" name="Content Placeholder 2">
            <a:extLst>
              <a:ext uri="{FF2B5EF4-FFF2-40B4-BE49-F238E27FC236}">
                <a16:creationId xmlns:a16="http://schemas.microsoft.com/office/drawing/2014/main" id="{91CADE12-97C6-A4B8-10FC-D10B18E57E7C}"/>
              </a:ext>
            </a:extLst>
          </p:cNvPr>
          <p:cNvSpPr txBox="1">
            <a:spLocks/>
          </p:cNvSpPr>
          <p:nvPr/>
        </p:nvSpPr>
        <p:spPr>
          <a:xfrm>
            <a:off x="4114802" y="990600"/>
            <a:ext cx="4571998" cy="327659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Clr>
                <a:srgbClr val="582831"/>
              </a:buClr>
              <a:buSzPct val="125000"/>
              <a:buFont typeface="Arial" panose="020B0604020202020204" pitchFamily="34" charset="0"/>
              <a:buChar char="•"/>
              <a:defRPr sz="2200" kern="1200">
                <a:solidFill>
                  <a:srgbClr val="454545"/>
                </a:solidFill>
                <a:latin typeface="Franklin Gothic Book" panose="020B0503020102020204" pitchFamily="34" charset="0"/>
                <a:ea typeface="+mn-ea"/>
                <a:cs typeface="+mn-cs"/>
              </a:defRPr>
            </a:lvl1pPr>
            <a:lvl2pPr marL="742950" indent="-285750" algn="l" defTabSz="914400" rtl="0" eaLnBrk="1" latinLnBrk="0" hangingPunct="1">
              <a:spcBef>
                <a:spcPct val="20000"/>
              </a:spcBef>
              <a:buClr>
                <a:srgbClr val="092068"/>
              </a:buClr>
              <a:buFont typeface="Wingdings" panose="05000000000000000000" pitchFamily="2" charset="2"/>
              <a:buChar char="§"/>
              <a:defRPr sz="2000" kern="1200">
                <a:solidFill>
                  <a:srgbClr val="454545"/>
                </a:solidFill>
                <a:latin typeface="Franklin Gothic Book" panose="020B0503020102020204" pitchFamily="34" charset="0"/>
                <a:ea typeface="+mn-ea"/>
                <a:cs typeface="+mn-cs"/>
              </a:defRPr>
            </a:lvl2pPr>
            <a:lvl3pPr marL="1143000" indent="-228600" algn="l" defTabSz="914400" rtl="0" eaLnBrk="1" latinLnBrk="0" hangingPunct="1">
              <a:spcBef>
                <a:spcPct val="20000"/>
              </a:spcBef>
              <a:buClr>
                <a:srgbClr val="6C82A7"/>
              </a:buClr>
              <a:buFont typeface="Wingdings" panose="05000000000000000000" pitchFamily="2" charset="2"/>
              <a:buChar char="ü"/>
              <a:defRPr sz="1800" kern="1200">
                <a:solidFill>
                  <a:srgbClr val="454545"/>
                </a:solidFill>
                <a:latin typeface="Franklin Gothic Book" panose="020B050302010202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sz="1000" b="1" dirty="0">
                <a:solidFill>
                  <a:schemeClr val="tx1"/>
                </a:solidFill>
              </a:rPr>
              <a:t>Key Capabilities: </a:t>
            </a:r>
          </a:p>
          <a:p>
            <a:pPr marL="0" indent="0">
              <a:buFont typeface="Arial" panose="020B0604020202020204" pitchFamily="34" charset="0"/>
              <a:buNone/>
            </a:pPr>
            <a:r>
              <a:rPr lang="en-US" sz="1000" b="1" dirty="0">
                <a:solidFill>
                  <a:schemeClr val="tx1"/>
                </a:solidFill>
              </a:rPr>
              <a:t>Health Care </a:t>
            </a:r>
            <a:r>
              <a:rPr lang="en-US" sz="1000" dirty="0">
                <a:solidFill>
                  <a:schemeClr val="tx1"/>
                </a:solidFill>
              </a:rPr>
              <a:t>- Improve the quality of information needed to facilitate quality, exposure-related health care.</a:t>
            </a:r>
          </a:p>
          <a:p>
            <a:pPr marL="0" indent="0">
              <a:buFont typeface="Arial" panose="020B0604020202020204" pitchFamily="34" charset="0"/>
              <a:buNone/>
            </a:pPr>
            <a:endParaRPr lang="en-US" sz="1000" dirty="0">
              <a:solidFill>
                <a:schemeClr val="tx1"/>
              </a:solidFill>
            </a:endParaRPr>
          </a:p>
          <a:p>
            <a:pPr marL="0" indent="0">
              <a:buFont typeface="Arial" panose="020B0604020202020204" pitchFamily="34" charset="0"/>
              <a:buNone/>
            </a:pPr>
            <a:r>
              <a:rPr lang="en-US" sz="1000" b="1" dirty="0">
                <a:solidFill>
                  <a:schemeClr val="tx1"/>
                </a:solidFill>
              </a:rPr>
              <a:t>Benefits </a:t>
            </a:r>
            <a:r>
              <a:rPr lang="en-US" sz="1000" dirty="0">
                <a:solidFill>
                  <a:schemeClr val="tx1"/>
                </a:solidFill>
              </a:rPr>
              <a:t>- Improve disability claim functions, increasing the accuracy and decreasing processing time of claims and benefits determinations. It will relieve the Veteran from “burden of proof” disability evaluations and benefits determinations.</a:t>
            </a:r>
          </a:p>
          <a:p>
            <a:pPr marL="0" indent="0">
              <a:buFont typeface="Arial" panose="020B0604020202020204" pitchFamily="34" charset="0"/>
              <a:buNone/>
            </a:pPr>
            <a:endParaRPr lang="en-US" sz="1000" dirty="0">
              <a:solidFill>
                <a:schemeClr val="tx1"/>
              </a:solidFill>
            </a:endParaRPr>
          </a:p>
          <a:p>
            <a:pPr marL="0" indent="0">
              <a:buFont typeface="Arial" panose="020B0604020202020204" pitchFamily="34" charset="0"/>
              <a:buNone/>
            </a:pPr>
            <a:r>
              <a:rPr lang="en-US" sz="1000" b="1" dirty="0">
                <a:solidFill>
                  <a:schemeClr val="tx1"/>
                </a:solidFill>
              </a:rPr>
              <a:t>Collaborations </a:t>
            </a:r>
            <a:r>
              <a:rPr lang="en-US" sz="1000" dirty="0">
                <a:solidFill>
                  <a:schemeClr val="tx1"/>
                </a:solidFill>
              </a:rPr>
              <a:t>- Increase transparency between VA, DoD, Congress, beneficiaries, and other stakeholders (such as Veterans Service Organizations).</a:t>
            </a:r>
          </a:p>
          <a:p>
            <a:pPr marL="0" indent="0">
              <a:buFont typeface="Arial" panose="020B0604020202020204" pitchFamily="34" charset="0"/>
              <a:buNone/>
            </a:pPr>
            <a:endParaRPr lang="en-US" sz="1000" dirty="0">
              <a:solidFill>
                <a:schemeClr val="tx1"/>
              </a:solidFill>
            </a:endParaRPr>
          </a:p>
          <a:p>
            <a:pPr marL="0" indent="0">
              <a:buFont typeface="Arial" panose="020B0604020202020204" pitchFamily="34" charset="0"/>
              <a:buNone/>
            </a:pPr>
            <a:r>
              <a:rPr lang="en-US" sz="1000" b="1" dirty="0">
                <a:solidFill>
                  <a:schemeClr val="tx1"/>
                </a:solidFill>
              </a:rPr>
              <a:t>Research </a:t>
            </a:r>
            <a:r>
              <a:rPr lang="en-US" sz="1000" dirty="0">
                <a:solidFill>
                  <a:schemeClr val="tx1"/>
                </a:solidFill>
              </a:rPr>
              <a:t>- Provide a foundation for prospectively following exposed cohorts for long-term or latent health effects that could be attributable to exposures.</a:t>
            </a:r>
          </a:p>
          <a:p>
            <a:pPr marL="0" indent="0">
              <a:buFont typeface="Arial" panose="020B0604020202020204" pitchFamily="34" charset="0"/>
              <a:buNone/>
            </a:pPr>
            <a:endParaRPr lang="en-US" sz="1000" dirty="0">
              <a:solidFill>
                <a:schemeClr val="tx1"/>
              </a:solidFill>
            </a:endParaRPr>
          </a:p>
          <a:p>
            <a:pPr marL="0" indent="0">
              <a:buFont typeface="Arial" panose="020B0604020202020204" pitchFamily="34" charset="0"/>
              <a:buNone/>
            </a:pPr>
            <a:r>
              <a:rPr lang="en-US" sz="1000" b="1" dirty="0">
                <a:solidFill>
                  <a:schemeClr val="tx1"/>
                </a:solidFill>
              </a:rPr>
              <a:t>Registries </a:t>
            </a:r>
            <a:r>
              <a:rPr lang="en-US" sz="1000" dirty="0">
                <a:solidFill>
                  <a:schemeClr val="tx1"/>
                </a:solidFill>
              </a:rPr>
              <a:t>- Integrate the environmental health registries, including the Agent Orange Registry, Gulf War Registry, Airborne Hazards and Open Burn Pit Registry, Ionizing Radiation Registry. The Toxic Embedded Fragment Surveillance Center and Depleted Uranium Follow-Up Program registries will not be included.</a:t>
            </a:r>
          </a:p>
        </p:txBody>
      </p:sp>
    </p:spTree>
    <p:extLst>
      <p:ext uri="{BB962C8B-B14F-4D97-AF65-F5344CB8AC3E}">
        <p14:creationId xmlns:p14="http://schemas.microsoft.com/office/powerpoint/2010/main" val="192553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61D57-350C-8302-9135-BAD8651B021C}"/>
              </a:ext>
            </a:extLst>
          </p:cNvPr>
          <p:cNvSpPr txBox="1">
            <a:spLocks/>
          </p:cNvSpPr>
          <p:nvPr/>
        </p:nvSpPr>
        <p:spPr>
          <a:xfrm>
            <a:off x="457200" y="133350"/>
            <a:ext cx="8229600" cy="857250"/>
          </a:xfrm>
          <a:prstGeom prst="rect">
            <a:avLst/>
          </a:prstGeom>
        </p:spPr>
        <p:txBody>
          <a:bodyPr>
            <a:normAutofit/>
          </a:bodyPr>
          <a:lstStyle>
            <a:lvl1pPr algn="ctr" defTabSz="914400" rtl="0" eaLnBrk="1" latinLnBrk="0" hangingPunct="1">
              <a:spcBef>
                <a:spcPct val="0"/>
              </a:spcBef>
              <a:buNone/>
              <a:defRPr sz="2800" b="1" kern="1200" baseline="0">
                <a:solidFill>
                  <a:srgbClr val="283446"/>
                </a:solidFill>
                <a:latin typeface="+mj-lt"/>
                <a:ea typeface="+mj-ea"/>
                <a:cs typeface="+mj-cs"/>
              </a:defRPr>
            </a:lvl1pPr>
          </a:lstStyle>
          <a:p>
            <a:pPr algn="l"/>
            <a:r>
              <a:rPr lang="en-US" dirty="0"/>
              <a:t>ILER Technical Overview</a:t>
            </a:r>
          </a:p>
        </p:txBody>
      </p:sp>
      <p:pic>
        <p:nvPicPr>
          <p:cNvPr id="3" name="Picture 2">
            <a:extLst>
              <a:ext uri="{FF2B5EF4-FFF2-40B4-BE49-F238E27FC236}">
                <a16:creationId xmlns:a16="http://schemas.microsoft.com/office/drawing/2014/main" id="{B3A178A8-E144-42CF-AA20-612503FC7CBA}"/>
              </a:ext>
            </a:extLst>
          </p:cNvPr>
          <p:cNvPicPr>
            <a:picLocks noChangeAspect="1"/>
          </p:cNvPicPr>
          <p:nvPr/>
        </p:nvPicPr>
        <p:blipFill>
          <a:blip r:embed="rId2"/>
          <a:stretch>
            <a:fillRect/>
          </a:stretch>
        </p:blipFill>
        <p:spPr>
          <a:xfrm>
            <a:off x="2971800" y="709958"/>
            <a:ext cx="5715000" cy="3723584"/>
          </a:xfrm>
          <a:prstGeom prst="rect">
            <a:avLst/>
          </a:prstGeom>
        </p:spPr>
      </p:pic>
      <p:sp>
        <p:nvSpPr>
          <p:cNvPr id="4" name="TextBox 3">
            <a:extLst>
              <a:ext uri="{FF2B5EF4-FFF2-40B4-BE49-F238E27FC236}">
                <a16:creationId xmlns:a16="http://schemas.microsoft.com/office/drawing/2014/main" id="{8ADD8967-AD34-D38A-F944-A3BD37D4817A}"/>
              </a:ext>
            </a:extLst>
          </p:cNvPr>
          <p:cNvSpPr txBox="1"/>
          <p:nvPr/>
        </p:nvSpPr>
        <p:spPr>
          <a:xfrm>
            <a:off x="228600" y="1154911"/>
            <a:ext cx="2286000" cy="3018775"/>
          </a:xfrm>
          <a:prstGeom prst="rect">
            <a:avLst/>
          </a:prstGeom>
          <a:noFill/>
        </p:spPr>
        <p:txBody>
          <a:bodyPr wrap="square" rtlCol="0">
            <a:spAutoFit/>
          </a:bodyPr>
          <a:lstStyle/>
          <a:p>
            <a:pPr marL="114300" lvl="1" indent="-114300">
              <a:lnSpc>
                <a:spcPct val="110000"/>
              </a:lnSpc>
              <a:spcBef>
                <a:spcPts val="600"/>
              </a:spcBef>
              <a:buClr>
                <a:srgbClr val="582831"/>
              </a:buClr>
              <a:buSzPct val="125000"/>
              <a:buFont typeface="Arial" panose="020B0604020202020204" pitchFamily="34" charset="0"/>
              <a:buChar char="•"/>
              <a:tabLst>
                <a:tab pos="457200" algn="l"/>
              </a:tabLst>
              <a:defRPr sz="2000" b="1"/>
            </a:pPr>
            <a:r>
              <a:rPr lang="en-US" sz="1000" i="1" dirty="0">
                <a:latin typeface="Franklin Gothic Book" panose="020B0503020102020204" pitchFamily="34" charset="0"/>
              </a:rPr>
              <a:t>Ad Hoc (structured) reporting – Completed  on 21 APR 023.</a:t>
            </a:r>
          </a:p>
          <a:p>
            <a:pPr marL="114300" lvl="1" indent="-114300">
              <a:lnSpc>
                <a:spcPct val="110000"/>
              </a:lnSpc>
              <a:spcBef>
                <a:spcPts val="600"/>
              </a:spcBef>
              <a:buClr>
                <a:srgbClr val="582831"/>
              </a:buClr>
              <a:buSzPct val="125000"/>
              <a:buFont typeface="Arial" panose="020B0604020202020204" pitchFamily="34" charset="0"/>
              <a:buChar char="•"/>
              <a:tabLst>
                <a:tab pos="457200" algn="l"/>
              </a:tabLst>
              <a:defRPr sz="2000" b="1"/>
            </a:pPr>
            <a:r>
              <a:rPr lang="en-US" sz="1000" i="1" dirty="0">
                <a:latin typeface="Franklin Gothic Book" panose="020B0503020102020204" pitchFamily="34" charset="0"/>
              </a:rPr>
              <a:t>Direct interface with VA Airborne Hazards and Open Burn Pit Registry – Completed on 28 OCT 2022.</a:t>
            </a:r>
          </a:p>
          <a:p>
            <a:pPr marL="114300" lvl="1" indent="-114300">
              <a:lnSpc>
                <a:spcPct val="110000"/>
              </a:lnSpc>
              <a:spcBef>
                <a:spcPts val="600"/>
              </a:spcBef>
              <a:buClr>
                <a:srgbClr val="582831"/>
              </a:buClr>
              <a:buSzPct val="125000"/>
              <a:buFont typeface="Arial" panose="020B0604020202020204" pitchFamily="34" charset="0"/>
              <a:buChar char="•"/>
              <a:tabLst>
                <a:tab pos="457200" algn="l"/>
              </a:tabLst>
              <a:defRPr sz="2000" b="1"/>
            </a:pPr>
            <a:r>
              <a:rPr lang="en-US" sz="1000" i="1" dirty="0">
                <a:latin typeface="Franklin Gothic Book" panose="020B0503020102020204" pitchFamily="34" charset="0"/>
              </a:rPr>
              <a:t>Adding four (4) data sources </a:t>
            </a:r>
          </a:p>
          <a:p>
            <a:pPr marL="288925" lvl="1" indent="-114300">
              <a:lnSpc>
                <a:spcPct val="110000"/>
              </a:lnSpc>
              <a:buClr>
                <a:srgbClr val="092068"/>
              </a:buClr>
              <a:buSzPct val="125000"/>
              <a:buFont typeface="Wingdings" panose="05000000000000000000" pitchFamily="2" charset="2"/>
              <a:buChar char="§"/>
              <a:tabLst>
                <a:tab pos="914400" algn="l"/>
              </a:tabLst>
              <a:defRPr sz="1800"/>
            </a:pPr>
            <a:r>
              <a:rPr lang="en-US" sz="1000" i="1" dirty="0">
                <a:latin typeface="Franklin Gothic Book" panose="020B0503020102020204" pitchFamily="34" charset="0"/>
              </a:rPr>
              <a:t>VA Gulf War Registry – Completed on 19 JAN 2023.</a:t>
            </a:r>
          </a:p>
          <a:p>
            <a:pPr marL="288925" lvl="1" indent="-114300">
              <a:lnSpc>
                <a:spcPct val="110000"/>
              </a:lnSpc>
              <a:buClr>
                <a:srgbClr val="092068"/>
              </a:buClr>
              <a:buSzPct val="125000"/>
              <a:buFont typeface="Wingdings" panose="05000000000000000000" pitchFamily="2" charset="2"/>
              <a:buChar char="§"/>
              <a:tabLst>
                <a:tab pos="914400" algn="l"/>
              </a:tabLst>
              <a:defRPr sz="1800"/>
            </a:pPr>
            <a:r>
              <a:rPr lang="en-US" sz="1000" i="1" dirty="0">
                <a:latin typeface="Franklin Gothic Book" panose="020B0503020102020204" pitchFamily="34" charset="0"/>
              </a:rPr>
              <a:t>DOEHRS-HC – Completed  on 17 MAR 2023.</a:t>
            </a:r>
          </a:p>
          <a:p>
            <a:pPr marL="288925" lvl="1" indent="-114300">
              <a:lnSpc>
                <a:spcPct val="110000"/>
              </a:lnSpc>
              <a:buClr>
                <a:srgbClr val="092068"/>
              </a:buClr>
              <a:buSzPct val="125000"/>
              <a:buFont typeface="Wingdings" panose="05000000000000000000" pitchFamily="2" charset="2"/>
              <a:buChar char="§"/>
              <a:tabLst>
                <a:tab pos="914400" algn="l"/>
              </a:tabLst>
              <a:defRPr sz="1800"/>
            </a:pPr>
            <a:r>
              <a:rPr lang="en-US" sz="1000" i="1" dirty="0">
                <a:latin typeface="Franklin Gothic Book" panose="020B0503020102020204" pitchFamily="34" charset="0"/>
              </a:rPr>
              <a:t>VA Agent Orange Registry  – Completed on 09 JUN 2023.</a:t>
            </a:r>
          </a:p>
          <a:p>
            <a:pPr marL="288925" lvl="1" indent="-114300">
              <a:lnSpc>
                <a:spcPct val="110000"/>
              </a:lnSpc>
              <a:buClr>
                <a:srgbClr val="092068"/>
              </a:buClr>
              <a:buSzPct val="125000"/>
              <a:buFont typeface="Wingdings" panose="05000000000000000000" pitchFamily="2" charset="2"/>
              <a:buChar char="§"/>
              <a:tabLst>
                <a:tab pos="914400" algn="l"/>
              </a:tabLst>
              <a:defRPr sz="1800"/>
            </a:pPr>
            <a:r>
              <a:rPr lang="en-US" sz="1000" i="1" dirty="0">
                <a:latin typeface="Franklin Gothic Book" panose="020B0503020102020204" pitchFamily="34" charset="0"/>
              </a:rPr>
              <a:t>VA Ionizing Radiation Registry – Completed on 09 JUN 2023.</a:t>
            </a:r>
          </a:p>
          <a:p>
            <a:pPr marL="114300" lvl="1" indent="-114300">
              <a:lnSpc>
                <a:spcPct val="110000"/>
              </a:lnSpc>
              <a:spcBef>
                <a:spcPts val="600"/>
              </a:spcBef>
              <a:buClr>
                <a:srgbClr val="582831"/>
              </a:buClr>
              <a:buSzPct val="125000"/>
              <a:buFont typeface="Arial" panose="020B0604020202020204" pitchFamily="34" charset="0"/>
              <a:buChar char="•"/>
              <a:tabLst>
                <a:tab pos="457200" algn="l"/>
              </a:tabLst>
              <a:defRPr sz="2000" b="1"/>
            </a:pPr>
            <a:r>
              <a:rPr lang="en-US" sz="1000" i="1" dirty="0">
                <a:latin typeface="Franklin Gothic Book" panose="020B0503020102020204" pitchFamily="34" charset="0"/>
              </a:rPr>
              <a:t>‘Search by Health Effects’ function -Completed  on 19 JAN 2023.</a:t>
            </a:r>
          </a:p>
        </p:txBody>
      </p:sp>
    </p:spTree>
    <p:extLst>
      <p:ext uri="{BB962C8B-B14F-4D97-AF65-F5344CB8AC3E}">
        <p14:creationId xmlns:p14="http://schemas.microsoft.com/office/powerpoint/2010/main" val="23135344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dirty="0"/>
              <a:t>ILER Conceptual View</a:t>
            </a:r>
          </a:p>
        </p:txBody>
      </p:sp>
      <p:grpSp>
        <p:nvGrpSpPr>
          <p:cNvPr id="34" name="Group 33">
            <a:extLst>
              <a:ext uri="{FF2B5EF4-FFF2-40B4-BE49-F238E27FC236}">
                <a16:creationId xmlns:a16="http://schemas.microsoft.com/office/drawing/2014/main" id="{4CB7C878-F058-33DD-C031-47F1F50FBF36}"/>
              </a:ext>
            </a:extLst>
          </p:cNvPr>
          <p:cNvGrpSpPr>
            <a:grpSpLocks noChangeAspect="1"/>
          </p:cNvGrpSpPr>
          <p:nvPr/>
        </p:nvGrpSpPr>
        <p:grpSpPr>
          <a:xfrm>
            <a:off x="365760" y="1114553"/>
            <a:ext cx="8412480" cy="3374315"/>
            <a:chOff x="335696" y="1186640"/>
            <a:chExt cx="11706695" cy="4695656"/>
          </a:xfrm>
        </p:grpSpPr>
        <p:sp>
          <p:nvSpPr>
            <p:cNvPr id="3" name="Rectangle 2">
              <a:extLst>
                <a:ext uri="{FF2B5EF4-FFF2-40B4-BE49-F238E27FC236}">
                  <a16:creationId xmlns:a16="http://schemas.microsoft.com/office/drawing/2014/main" id="{88FD69F4-7CA7-4D0B-BA87-541A6A74FF01}"/>
                </a:ext>
              </a:extLst>
            </p:cNvPr>
            <p:cNvSpPr/>
            <p:nvPr/>
          </p:nvSpPr>
          <p:spPr>
            <a:xfrm>
              <a:off x="1427747" y="4755993"/>
              <a:ext cx="1895061" cy="90749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4" name="Rectangle 3">
              <a:extLst>
                <a:ext uri="{FF2B5EF4-FFF2-40B4-BE49-F238E27FC236}">
                  <a16:creationId xmlns:a16="http://schemas.microsoft.com/office/drawing/2014/main" id="{8D75A037-4304-0F8C-20E9-938AD6CDB0CF}"/>
                </a:ext>
              </a:extLst>
            </p:cNvPr>
            <p:cNvSpPr/>
            <p:nvPr/>
          </p:nvSpPr>
          <p:spPr>
            <a:xfrm>
              <a:off x="1421121" y="3185609"/>
              <a:ext cx="1895061" cy="90749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5" name="Rectangle 4">
              <a:extLst>
                <a:ext uri="{FF2B5EF4-FFF2-40B4-BE49-F238E27FC236}">
                  <a16:creationId xmlns:a16="http://schemas.microsoft.com/office/drawing/2014/main" id="{357DEE8F-B221-EE1A-2EE2-A7717204AB2B}"/>
                </a:ext>
              </a:extLst>
            </p:cNvPr>
            <p:cNvSpPr/>
            <p:nvPr/>
          </p:nvSpPr>
          <p:spPr>
            <a:xfrm>
              <a:off x="1434373" y="1568847"/>
              <a:ext cx="1895061" cy="907499"/>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pic>
          <p:nvPicPr>
            <p:cNvPr id="6" name="Picture 5" descr="A picture containing arrow&#10;&#10;Description automatically generated">
              <a:extLst>
                <a:ext uri="{FF2B5EF4-FFF2-40B4-BE49-F238E27FC236}">
                  <a16:creationId xmlns:a16="http://schemas.microsoft.com/office/drawing/2014/main" id="{D1967226-BE06-90BB-92A8-DC433D5B353D}"/>
                </a:ext>
              </a:extLst>
            </p:cNvPr>
            <p:cNvPicPr>
              <a:picLocks noChangeAspect="1"/>
            </p:cNvPicPr>
            <p:nvPr/>
          </p:nvPicPr>
          <p:blipFill rotWithShape="1">
            <a:blip r:embed="rId3"/>
            <a:srcRect b="71722"/>
            <a:stretch/>
          </p:blipFill>
          <p:spPr>
            <a:xfrm>
              <a:off x="374199" y="1568847"/>
              <a:ext cx="1388976" cy="934004"/>
            </a:xfrm>
            <a:prstGeom prst="rect">
              <a:avLst/>
            </a:prstGeom>
          </p:spPr>
        </p:pic>
        <p:sp>
          <p:nvSpPr>
            <p:cNvPr id="7" name="Text Box 31">
              <a:extLst>
                <a:ext uri="{FF2B5EF4-FFF2-40B4-BE49-F238E27FC236}">
                  <a16:creationId xmlns:a16="http://schemas.microsoft.com/office/drawing/2014/main" id="{76233988-5E96-0C8D-B881-9E8090442C62}"/>
                </a:ext>
              </a:extLst>
            </p:cNvPr>
            <p:cNvSpPr txBox="1">
              <a:spLocks noChangeArrowheads="1"/>
            </p:cNvSpPr>
            <p:nvPr/>
          </p:nvSpPr>
          <p:spPr bwMode="auto">
            <a:xfrm>
              <a:off x="1864801" y="4785750"/>
              <a:ext cx="1398373" cy="871119"/>
            </a:xfrm>
            <a:prstGeom prst="rect">
              <a:avLst/>
            </a:prstGeom>
            <a:noFill/>
            <a:ln>
              <a:noFill/>
            </a:ln>
          </p:spPr>
          <p:txBody>
            <a:bodyPr vert="horz" wrap="square" lIns="66751" tIns="33376" rIns="66751" bIns="33376" numCol="1" anchor="ctr" anchorCtr="0" compatLnSpc="1">
              <a:prstTxWarp prst="textNoShape">
                <a:avLst/>
              </a:prstTxWarp>
            </a:bodyPr>
            <a:lstStyle/>
            <a:p>
              <a:r>
                <a:rPr lang="en-US" altLang="en-US" sz="900" b="1" dirty="0">
                  <a:solidFill>
                    <a:srgbClr val="161F48"/>
                  </a:solidFill>
                  <a:latin typeface="Arial" pitchFamily="34" charset="0"/>
                  <a:ea typeface="Times New Roman" pitchFamily="18" charset="0"/>
                </a:rPr>
                <a:t>Medical Encounter and Health Assessment Data</a:t>
              </a:r>
            </a:p>
            <a:p>
              <a:endParaRPr lang="en-US" altLang="en-US" sz="600" b="1" dirty="0">
                <a:solidFill>
                  <a:srgbClr val="161F48"/>
                </a:solidFill>
                <a:latin typeface="Arial" pitchFamily="34" charset="0"/>
              </a:endParaRPr>
            </a:p>
            <a:p>
              <a:r>
                <a:rPr lang="en-US" altLang="en-US" sz="700" b="1" i="1" dirty="0">
                  <a:solidFill>
                    <a:srgbClr val="161F48"/>
                  </a:solidFill>
                  <a:latin typeface="Arial" pitchFamily="34" charset="0"/>
                </a:rPr>
                <a:t>&gt;23.3M Records</a:t>
              </a:r>
              <a:endParaRPr lang="en-US" altLang="en-US" sz="1400" i="1" dirty="0">
                <a:solidFill>
                  <a:srgbClr val="161F48"/>
                </a:solidFill>
                <a:latin typeface="Arial" pitchFamily="34" charset="0"/>
              </a:endParaRPr>
            </a:p>
          </p:txBody>
        </p:sp>
        <p:sp>
          <p:nvSpPr>
            <p:cNvPr id="8" name="Text Box 28">
              <a:extLst>
                <a:ext uri="{FF2B5EF4-FFF2-40B4-BE49-F238E27FC236}">
                  <a16:creationId xmlns:a16="http://schemas.microsoft.com/office/drawing/2014/main" id="{D9AD9B47-9624-32F0-454C-DFFA5C379DD3}"/>
                </a:ext>
              </a:extLst>
            </p:cNvPr>
            <p:cNvSpPr txBox="1">
              <a:spLocks noChangeAspect="1" noChangeArrowheads="1"/>
            </p:cNvSpPr>
            <p:nvPr/>
          </p:nvSpPr>
          <p:spPr bwMode="auto">
            <a:xfrm>
              <a:off x="1758783" y="1580994"/>
              <a:ext cx="1517643" cy="905540"/>
            </a:xfrm>
            <a:prstGeom prst="rect">
              <a:avLst/>
            </a:prstGeom>
            <a:noFill/>
            <a:ln w="9525">
              <a:noFill/>
              <a:miter lim="800000"/>
              <a:headEnd/>
              <a:tailEnd/>
            </a:ln>
          </p:spPr>
          <p:txBody>
            <a:bodyPr vert="horz" wrap="square" lIns="66751" tIns="33376" rIns="66751" bIns="33376" numCol="1" anchor="t" anchorCtr="0" compatLnSpc="1">
              <a:prstTxWarp prst="textNoShape">
                <a:avLst/>
              </a:prstTxWarp>
            </a:bodyPr>
            <a:lstStyle/>
            <a:p>
              <a:r>
                <a:rPr lang="en-US" altLang="en-US" sz="1000" b="1" dirty="0">
                  <a:solidFill>
                    <a:srgbClr val="27436F"/>
                  </a:solidFill>
                  <a:latin typeface="Arial" pitchFamily="34" charset="0"/>
                  <a:ea typeface="Times New Roman" pitchFamily="18" charset="0"/>
                </a:rPr>
                <a:t>Individual Daily Location Data</a:t>
              </a:r>
            </a:p>
            <a:p>
              <a:endParaRPr lang="en-US" altLang="en-US" sz="900" b="1" dirty="0">
                <a:solidFill>
                  <a:srgbClr val="27436F"/>
                </a:solidFill>
                <a:latin typeface="Arial" pitchFamily="34" charset="0"/>
                <a:ea typeface="Times New Roman" pitchFamily="18" charset="0"/>
              </a:endParaRPr>
            </a:p>
            <a:p>
              <a:r>
                <a:rPr lang="en-US" altLang="en-US" sz="900" b="1" i="1" dirty="0">
                  <a:solidFill>
                    <a:srgbClr val="27436F"/>
                  </a:solidFill>
                  <a:latin typeface="Arial" pitchFamily="34" charset="0"/>
                  <a:ea typeface="Times New Roman" pitchFamily="18" charset="0"/>
                </a:rPr>
                <a:t>&gt;25.7M Records</a:t>
              </a:r>
            </a:p>
          </p:txBody>
        </p:sp>
        <p:sp>
          <p:nvSpPr>
            <p:cNvPr id="9" name="Text Box 6">
              <a:extLst>
                <a:ext uri="{FF2B5EF4-FFF2-40B4-BE49-F238E27FC236}">
                  <a16:creationId xmlns:a16="http://schemas.microsoft.com/office/drawing/2014/main" id="{96FB8F4D-B82D-DFC8-36E4-BAA002483CDE}"/>
                </a:ext>
              </a:extLst>
            </p:cNvPr>
            <p:cNvSpPr txBox="1">
              <a:spLocks noChangeArrowheads="1"/>
            </p:cNvSpPr>
            <p:nvPr/>
          </p:nvSpPr>
          <p:spPr bwMode="auto">
            <a:xfrm>
              <a:off x="1798541" y="3191962"/>
              <a:ext cx="1477885" cy="874644"/>
            </a:xfrm>
            <a:prstGeom prst="rect">
              <a:avLst/>
            </a:prstGeom>
            <a:noFill/>
            <a:ln>
              <a:noFill/>
            </a:ln>
          </p:spPr>
          <p:txBody>
            <a:bodyPr vert="horz" wrap="square" lIns="66751" tIns="33376" rIns="66751" bIns="33376" numCol="1" anchor="ctr" anchorCtr="0" compatLnSpc="1">
              <a:prstTxWarp prst="textNoShape">
                <a:avLst/>
              </a:prstTxWarp>
            </a:bodyPr>
            <a:lstStyle/>
            <a:p>
              <a:r>
                <a:rPr lang="en-US" altLang="en-US" sz="1000" b="1" dirty="0">
                  <a:solidFill>
                    <a:srgbClr val="873430"/>
                  </a:solidFill>
                  <a:latin typeface="Arial" pitchFamily="34" charset="0"/>
                  <a:ea typeface="Times New Roman" pitchFamily="18" charset="0"/>
                </a:rPr>
                <a:t>Exposure</a:t>
              </a:r>
              <a:r>
                <a:rPr lang="en-US" altLang="en-US" sz="1000" b="1" dirty="0">
                  <a:solidFill>
                    <a:srgbClr val="873430"/>
                  </a:solidFill>
                  <a:latin typeface="Arial" pitchFamily="34" charset="0"/>
                </a:rPr>
                <a:t> </a:t>
              </a:r>
              <a:r>
                <a:rPr lang="en-US" altLang="en-US" sz="1000" b="1" dirty="0">
                  <a:solidFill>
                    <a:srgbClr val="873430"/>
                  </a:solidFill>
                  <a:latin typeface="Arial" pitchFamily="34" charset="0"/>
                  <a:ea typeface="Times New Roman" pitchFamily="18" charset="0"/>
                </a:rPr>
                <a:t>Data</a:t>
              </a:r>
            </a:p>
            <a:p>
              <a:pPr eaLnBrk="0" hangingPunct="0"/>
              <a:endParaRPr lang="en-US" altLang="en-US" sz="700" b="1" dirty="0">
                <a:solidFill>
                  <a:srgbClr val="873430"/>
                </a:solidFill>
                <a:latin typeface="Arial" pitchFamily="34" charset="0"/>
              </a:endParaRPr>
            </a:p>
            <a:p>
              <a:pPr eaLnBrk="0" hangingPunct="0"/>
              <a:r>
                <a:rPr lang="en-US" altLang="en-US" sz="700" b="1" i="1" dirty="0">
                  <a:solidFill>
                    <a:srgbClr val="873430"/>
                  </a:solidFill>
                  <a:latin typeface="Arial" pitchFamily="34" charset="0"/>
                </a:rPr>
                <a:t>&gt;2M Records and Attachments</a:t>
              </a:r>
            </a:p>
          </p:txBody>
        </p:sp>
        <p:sp>
          <p:nvSpPr>
            <p:cNvPr id="10" name="Rectangle 9">
              <a:extLst>
                <a:ext uri="{FF2B5EF4-FFF2-40B4-BE49-F238E27FC236}">
                  <a16:creationId xmlns:a16="http://schemas.microsoft.com/office/drawing/2014/main" id="{0C6745C8-FD9A-0172-F63D-DE5C7FCF00EA}"/>
                </a:ext>
              </a:extLst>
            </p:cNvPr>
            <p:cNvSpPr/>
            <p:nvPr/>
          </p:nvSpPr>
          <p:spPr>
            <a:xfrm>
              <a:off x="4038428" y="1588450"/>
              <a:ext cx="2816087" cy="901148"/>
            </a:xfrm>
            <a:prstGeom prst="rect">
              <a:avLst/>
            </a:prstGeom>
            <a:solidFill>
              <a:srgbClr val="2743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11" name="Rectangle 10">
              <a:extLst>
                <a:ext uri="{FF2B5EF4-FFF2-40B4-BE49-F238E27FC236}">
                  <a16:creationId xmlns:a16="http://schemas.microsoft.com/office/drawing/2014/main" id="{42F07702-54F9-9F46-BB75-1DBAF9B1A7CF}"/>
                </a:ext>
              </a:extLst>
            </p:cNvPr>
            <p:cNvSpPr/>
            <p:nvPr/>
          </p:nvSpPr>
          <p:spPr>
            <a:xfrm>
              <a:off x="4038428" y="3211839"/>
              <a:ext cx="2816087" cy="901148"/>
            </a:xfrm>
            <a:prstGeom prst="rect">
              <a:avLst/>
            </a:prstGeom>
            <a:solidFill>
              <a:srgbClr val="87343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12" name="Rectangle 11">
              <a:extLst>
                <a:ext uri="{FF2B5EF4-FFF2-40B4-BE49-F238E27FC236}">
                  <a16:creationId xmlns:a16="http://schemas.microsoft.com/office/drawing/2014/main" id="{E2FE959A-327E-67B0-5479-343B3BA255FF}"/>
                </a:ext>
              </a:extLst>
            </p:cNvPr>
            <p:cNvSpPr/>
            <p:nvPr/>
          </p:nvSpPr>
          <p:spPr>
            <a:xfrm>
              <a:off x="4038428" y="4762345"/>
              <a:ext cx="2816087" cy="901148"/>
            </a:xfrm>
            <a:prstGeom prst="rect">
              <a:avLst/>
            </a:prstGeom>
            <a:solidFill>
              <a:srgbClr val="161F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13" name="Text Box 26">
              <a:extLst>
                <a:ext uri="{FF2B5EF4-FFF2-40B4-BE49-F238E27FC236}">
                  <a16:creationId xmlns:a16="http://schemas.microsoft.com/office/drawing/2014/main" id="{1D081A54-36A2-93BB-1E5E-7735BEF39AF8}"/>
                </a:ext>
              </a:extLst>
            </p:cNvPr>
            <p:cNvSpPr txBox="1">
              <a:spLocks noChangeArrowheads="1"/>
            </p:cNvSpPr>
            <p:nvPr/>
          </p:nvSpPr>
          <p:spPr bwMode="auto">
            <a:xfrm>
              <a:off x="4037269" y="3205215"/>
              <a:ext cx="2817245" cy="913177"/>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6751" tIns="33376" rIns="66751" bIns="33376" numCol="1" anchor="t" anchorCtr="0" compatLnSpc="1">
              <a:prstTxWarp prst="textNoShape">
                <a:avLst/>
              </a:prstTxWarp>
            </a:bodyPr>
            <a:lstStyle/>
            <a:p>
              <a:pPr marL="171450" indent="-171450">
                <a:buFont typeface="Symbol" panose="05050102010706020507" pitchFamily="18" charset="2"/>
                <a:buChar char="-"/>
              </a:pPr>
              <a:r>
                <a:rPr lang="en-US" altLang="en-US" sz="700" i="1" dirty="0">
                  <a:solidFill>
                    <a:schemeClr val="bg1"/>
                  </a:solidFill>
                  <a:latin typeface="Arial" pitchFamily="34" charset="0"/>
                  <a:ea typeface="Times New Roman" pitchFamily="18" charset="0"/>
                </a:rPr>
                <a:t>Exposure Incident Reports</a:t>
              </a:r>
            </a:p>
            <a:p>
              <a:pPr marL="171450" indent="-171450">
                <a:buFont typeface="Symbol" panose="05050102010706020507" pitchFamily="18" charset="2"/>
                <a:buChar char="-"/>
              </a:pPr>
              <a:r>
                <a:rPr lang="en-US" sz="700" i="1" dirty="0">
                  <a:solidFill>
                    <a:schemeClr val="bg1"/>
                  </a:solidFill>
                  <a:latin typeface="Arial" pitchFamily="34" charset="0"/>
                  <a:ea typeface="Times New Roman" pitchFamily="18" charset="0"/>
                </a:rPr>
                <a:t>Occupational And Environmental Health Site Assessments (OEHSAs)</a:t>
              </a:r>
              <a:endParaRPr lang="en-US" altLang="en-US" sz="700" i="1" dirty="0">
                <a:solidFill>
                  <a:schemeClr val="bg1"/>
                </a:solidFill>
                <a:latin typeface="Arial" pitchFamily="34" charset="0"/>
                <a:ea typeface="Times New Roman" pitchFamily="18" charset="0"/>
              </a:endParaRPr>
            </a:p>
            <a:p>
              <a:pPr marL="171450" indent="-171450" eaLnBrk="0" hangingPunct="0">
                <a:buFont typeface="Symbol" panose="05050102010706020507" pitchFamily="18" charset="2"/>
                <a:buChar char="-"/>
              </a:pPr>
              <a:r>
                <a:rPr lang="en-US" altLang="en-US" sz="700" i="1" dirty="0">
                  <a:solidFill>
                    <a:schemeClr val="bg1"/>
                  </a:solidFill>
                  <a:latin typeface="Arial" pitchFamily="34" charset="0"/>
                  <a:ea typeface="Times New Roman" pitchFamily="18" charset="0"/>
                </a:rPr>
                <a:t>Periodic Occupational and Environmental Monitoring Summary (POEMS)</a:t>
              </a:r>
            </a:p>
          </p:txBody>
        </p:sp>
        <p:sp>
          <p:nvSpPr>
            <p:cNvPr id="14" name="Text Box 26">
              <a:extLst>
                <a:ext uri="{FF2B5EF4-FFF2-40B4-BE49-F238E27FC236}">
                  <a16:creationId xmlns:a16="http://schemas.microsoft.com/office/drawing/2014/main" id="{AFD1DF56-FD6C-0166-FE7F-A8EEFF43D449}"/>
                </a:ext>
              </a:extLst>
            </p:cNvPr>
            <p:cNvSpPr txBox="1">
              <a:spLocks noChangeArrowheads="1"/>
            </p:cNvSpPr>
            <p:nvPr/>
          </p:nvSpPr>
          <p:spPr bwMode="auto">
            <a:xfrm>
              <a:off x="4031801" y="1615804"/>
              <a:ext cx="2835965" cy="860541"/>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6751" tIns="33376" rIns="66751" bIns="33376" numCol="1" anchor="t" anchorCtr="0" compatLnSpc="1">
              <a:prstTxWarp prst="textNoShape">
                <a:avLst/>
              </a:prstTxWarp>
            </a:bodyPr>
            <a:lstStyle/>
            <a:p>
              <a:pPr marL="171450" indent="-171450">
                <a:buFont typeface="Symbol" panose="05050102010706020507" pitchFamily="18" charset="2"/>
                <a:buChar char="-"/>
              </a:pPr>
              <a:r>
                <a:rPr lang="en-US" altLang="en-US" sz="700" i="1" dirty="0">
                  <a:solidFill>
                    <a:schemeClr val="bg1"/>
                  </a:solidFill>
                  <a:latin typeface="Arial" pitchFamily="34" charset="0"/>
                  <a:ea typeface="Times New Roman" pitchFamily="18" charset="0"/>
                </a:rPr>
                <a:t>EDIPI</a:t>
              </a:r>
            </a:p>
            <a:p>
              <a:pPr marL="171450" indent="-171450">
                <a:buFont typeface="Symbol" panose="05050102010706020507" pitchFamily="18" charset="2"/>
                <a:buChar char="-"/>
              </a:pPr>
              <a:r>
                <a:rPr lang="en-US" altLang="en-US" sz="700" i="1" dirty="0">
                  <a:solidFill>
                    <a:schemeClr val="bg1"/>
                  </a:solidFill>
                  <a:latin typeface="Arial" pitchFamily="34" charset="0"/>
                  <a:ea typeface="Times New Roman" pitchFamily="18" charset="0"/>
                </a:rPr>
                <a:t>Name</a:t>
              </a:r>
            </a:p>
            <a:p>
              <a:pPr marL="171450" indent="-171450">
                <a:buFont typeface="Symbol" panose="05050102010706020507" pitchFamily="18" charset="2"/>
                <a:buChar char="-"/>
              </a:pPr>
              <a:r>
                <a:rPr lang="en-US" altLang="en-US" sz="700" i="1" dirty="0">
                  <a:solidFill>
                    <a:schemeClr val="bg1"/>
                  </a:solidFill>
                  <a:latin typeface="Arial" pitchFamily="34" charset="0"/>
                  <a:ea typeface="Times New Roman" pitchFamily="18" charset="0"/>
                </a:rPr>
                <a:t>Geolocation (City, State, Latitude / Longitude </a:t>
              </a:r>
            </a:p>
            <a:p>
              <a:pPr marL="171450" indent="-171450">
                <a:buFont typeface="Symbol" panose="05050102010706020507" pitchFamily="18" charset="2"/>
                <a:buChar char="-"/>
              </a:pPr>
              <a:r>
                <a:rPr lang="en-US" altLang="en-US" sz="700" i="1" dirty="0">
                  <a:solidFill>
                    <a:schemeClr val="bg1"/>
                  </a:solidFill>
                  <a:latin typeface="Arial" pitchFamily="34" charset="0"/>
                  <a:ea typeface="Times New Roman" pitchFamily="18" charset="0"/>
                </a:rPr>
                <a:t>Location Start and End Dates</a:t>
              </a:r>
            </a:p>
          </p:txBody>
        </p:sp>
        <p:sp>
          <p:nvSpPr>
            <p:cNvPr id="15" name="Text Box 26">
              <a:extLst>
                <a:ext uri="{FF2B5EF4-FFF2-40B4-BE49-F238E27FC236}">
                  <a16:creationId xmlns:a16="http://schemas.microsoft.com/office/drawing/2014/main" id="{BF8018D4-9B61-578F-CE84-50EBE1C3C6E1}"/>
                </a:ext>
              </a:extLst>
            </p:cNvPr>
            <p:cNvSpPr txBox="1">
              <a:spLocks noChangeArrowheads="1"/>
            </p:cNvSpPr>
            <p:nvPr/>
          </p:nvSpPr>
          <p:spPr bwMode="auto">
            <a:xfrm>
              <a:off x="4050525" y="4768118"/>
              <a:ext cx="2810767" cy="888751"/>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6751" tIns="33376" rIns="66751" bIns="33376" numCol="1" anchor="t" anchorCtr="0" compatLnSpc="1">
              <a:prstTxWarp prst="textNoShape">
                <a:avLst/>
              </a:prstTxWarp>
            </a:bodyPr>
            <a:lstStyle/>
            <a:p>
              <a:pPr marL="171450" lvl="0" indent="-171450">
                <a:buFont typeface="Symbol" panose="05050102010706020507" pitchFamily="18" charset="2"/>
                <a:buChar char="-"/>
              </a:pPr>
              <a:r>
                <a:rPr lang="en-US" sz="800" i="1" dirty="0">
                  <a:solidFill>
                    <a:schemeClr val="bg1"/>
                  </a:solidFill>
                  <a:latin typeface="Arial" pitchFamily="34" charset="0"/>
                  <a:ea typeface="Times New Roman" pitchFamily="18" charset="0"/>
                </a:rPr>
                <a:t>Comprehensive Encounter Records</a:t>
              </a:r>
            </a:p>
            <a:p>
              <a:pPr marL="171450" lvl="0" indent="-171450">
                <a:buFont typeface="Symbol" panose="05050102010706020507" pitchFamily="18" charset="2"/>
                <a:buChar char="-"/>
              </a:pPr>
              <a:r>
                <a:rPr lang="en-US" sz="800" i="1" dirty="0">
                  <a:solidFill>
                    <a:schemeClr val="bg1"/>
                  </a:solidFill>
                  <a:latin typeface="Arial" pitchFamily="34" charset="0"/>
                  <a:ea typeface="Times New Roman" pitchFamily="18" charset="0"/>
                </a:rPr>
                <a:t>Inpatient Medical Encounter Reports</a:t>
              </a:r>
            </a:p>
            <a:p>
              <a:pPr marL="171450" lvl="0" indent="-171450">
                <a:buFont typeface="Symbol" panose="05050102010706020507" pitchFamily="18" charset="2"/>
                <a:buChar char="-"/>
              </a:pPr>
              <a:r>
                <a:rPr lang="en-US" sz="800" i="1" dirty="0">
                  <a:solidFill>
                    <a:schemeClr val="bg1"/>
                  </a:solidFill>
                  <a:latin typeface="Arial" pitchFamily="34" charset="0"/>
                  <a:ea typeface="Times New Roman" pitchFamily="18" charset="0"/>
                </a:rPr>
                <a:t>Theater Medical Encounter Reports</a:t>
              </a:r>
            </a:p>
            <a:p>
              <a:pPr marL="171450" lvl="0" indent="-171450">
                <a:buFont typeface="Symbol" panose="05050102010706020507" pitchFamily="18" charset="2"/>
                <a:buChar char="-"/>
              </a:pPr>
              <a:r>
                <a:rPr lang="en-US" sz="800" i="1" dirty="0">
                  <a:solidFill>
                    <a:schemeClr val="bg1"/>
                  </a:solidFill>
                  <a:latin typeface="Arial" pitchFamily="34" charset="0"/>
                  <a:ea typeface="Times New Roman" pitchFamily="18" charset="0"/>
                </a:rPr>
                <a:t>Clinical Diagnosis Codes</a:t>
              </a:r>
            </a:p>
            <a:p>
              <a:pPr marL="171450" lvl="0" indent="-171450">
                <a:buFont typeface="Symbol" panose="05050102010706020507" pitchFamily="18" charset="2"/>
                <a:buChar char="-"/>
              </a:pPr>
              <a:r>
                <a:rPr lang="en-US" altLang="en-US" sz="800" i="1" dirty="0">
                  <a:solidFill>
                    <a:schemeClr val="bg1"/>
                  </a:solidFill>
                  <a:latin typeface="Arial" pitchFamily="34" charset="0"/>
                  <a:ea typeface="Times New Roman" pitchFamily="18" charset="0"/>
                </a:rPr>
                <a:t>Deployment Related Health Assessments</a:t>
              </a:r>
            </a:p>
          </p:txBody>
        </p:sp>
        <p:pic>
          <p:nvPicPr>
            <p:cNvPr id="16" name="Picture 15" descr="A picture containing arrow&#10;&#10;Description automatically generated">
              <a:extLst>
                <a:ext uri="{FF2B5EF4-FFF2-40B4-BE49-F238E27FC236}">
                  <a16:creationId xmlns:a16="http://schemas.microsoft.com/office/drawing/2014/main" id="{749292EF-75D2-A56E-C024-A2D7EF1408DF}"/>
                </a:ext>
              </a:extLst>
            </p:cNvPr>
            <p:cNvPicPr>
              <a:picLocks noChangeAspect="1"/>
            </p:cNvPicPr>
            <p:nvPr/>
          </p:nvPicPr>
          <p:blipFill rotWithShape="1">
            <a:blip r:embed="rId3"/>
            <a:srcRect t="34898" b="36213"/>
            <a:stretch/>
          </p:blipFill>
          <p:spPr>
            <a:xfrm>
              <a:off x="353790" y="3156695"/>
              <a:ext cx="1388976" cy="954157"/>
            </a:xfrm>
            <a:prstGeom prst="rect">
              <a:avLst/>
            </a:prstGeom>
          </p:spPr>
        </p:pic>
        <p:pic>
          <p:nvPicPr>
            <p:cNvPr id="17" name="Picture 16" descr="A picture containing arrow&#10;&#10;Description automatically generated">
              <a:extLst>
                <a:ext uri="{FF2B5EF4-FFF2-40B4-BE49-F238E27FC236}">
                  <a16:creationId xmlns:a16="http://schemas.microsoft.com/office/drawing/2014/main" id="{91678690-EACE-D460-AA9D-94A25689E252}"/>
                </a:ext>
              </a:extLst>
            </p:cNvPr>
            <p:cNvPicPr>
              <a:picLocks noChangeAspect="1"/>
            </p:cNvPicPr>
            <p:nvPr/>
          </p:nvPicPr>
          <p:blipFill rotWithShape="1">
            <a:blip r:embed="rId3"/>
            <a:srcRect t="72213" b="-2506"/>
            <a:stretch/>
          </p:blipFill>
          <p:spPr>
            <a:xfrm>
              <a:off x="335696" y="4741299"/>
              <a:ext cx="1388976" cy="1000540"/>
            </a:xfrm>
            <a:prstGeom prst="rect">
              <a:avLst/>
            </a:prstGeom>
          </p:spPr>
        </p:pic>
        <p:sp>
          <p:nvSpPr>
            <p:cNvPr id="18" name="Text Box 26">
              <a:extLst>
                <a:ext uri="{FF2B5EF4-FFF2-40B4-BE49-F238E27FC236}">
                  <a16:creationId xmlns:a16="http://schemas.microsoft.com/office/drawing/2014/main" id="{38B7F437-C2D0-083A-7351-73C2ABD425D0}"/>
                </a:ext>
              </a:extLst>
            </p:cNvPr>
            <p:cNvSpPr txBox="1">
              <a:spLocks noChangeArrowheads="1"/>
            </p:cNvSpPr>
            <p:nvPr/>
          </p:nvSpPr>
          <p:spPr bwMode="auto">
            <a:xfrm>
              <a:off x="5517786" y="2581439"/>
              <a:ext cx="1998356" cy="434932"/>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6751" tIns="33376" rIns="66751" bIns="33376" numCol="1" anchor="t" anchorCtr="0" compatLnSpc="1">
              <a:prstTxWarp prst="textNoShape">
                <a:avLst/>
              </a:prstTxWarp>
            </a:bodyPr>
            <a:lstStyle/>
            <a:p>
              <a:r>
                <a:rPr lang="en-US" altLang="en-US" sz="700" b="1" i="1" dirty="0">
                  <a:solidFill>
                    <a:schemeClr val="bg2">
                      <a:lumMod val="50000"/>
                    </a:schemeClr>
                  </a:solidFill>
                  <a:latin typeface="Arial" pitchFamily="34" charset="0"/>
                </a:rPr>
                <a:t>Filters Only Exposures Associated with the Location and Data</a:t>
              </a:r>
            </a:p>
          </p:txBody>
        </p:sp>
        <p:sp>
          <p:nvSpPr>
            <p:cNvPr id="19" name="Text Box 26">
              <a:extLst>
                <a:ext uri="{FF2B5EF4-FFF2-40B4-BE49-F238E27FC236}">
                  <a16:creationId xmlns:a16="http://schemas.microsoft.com/office/drawing/2014/main" id="{56BDF7CF-88EF-2373-7A64-928F3708D39F}"/>
                </a:ext>
              </a:extLst>
            </p:cNvPr>
            <p:cNvSpPr txBox="1">
              <a:spLocks noChangeArrowheads="1"/>
            </p:cNvSpPr>
            <p:nvPr/>
          </p:nvSpPr>
          <p:spPr bwMode="auto">
            <a:xfrm>
              <a:off x="6909976" y="5447364"/>
              <a:ext cx="2047352" cy="434932"/>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6751" tIns="33376" rIns="66751" bIns="33376" numCol="1" anchor="t" anchorCtr="0" compatLnSpc="1">
              <a:prstTxWarp prst="textNoShape">
                <a:avLst/>
              </a:prstTxWarp>
            </a:bodyPr>
            <a:lstStyle/>
            <a:p>
              <a:r>
                <a:rPr lang="en-US" altLang="en-US" sz="700" b="1" i="1" dirty="0">
                  <a:solidFill>
                    <a:schemeClr val="bg2">
                      <a:lumMod val="50000"/>
                    </a:schemeClr>
                  </a:solidFill>
                  <a:latin typeface="Arial" pitchFamily="34" charset="0"/>
                </a:rPr>
                <a:t>Filters the Individual’s Medical Encounters  with Health Effects Associated with Exposures</a:t>
              </a:r>
            </a:p>
          </p:txBody>
        </p:sp>
        <p:sp>
          <p:nvSpPr>
            <p:cNvPr id="20" name="Line 4">
              <a:extLst>
                <a:ext uri="{FF2B5EF4-FFF2-40B4-BE49-F238E27FC236}">
                  <a16:creationId xmlns:a16="http://schemas.microsoft.com/office/drawing/2014/main" id="{211AB4CE-5EA4-A8AE-7730-3276D7EF8990}"/>
                </a:ext>
              </a:extLst>
            </p:cNvPr>
            <p:cNvSpPr>
              <a:spLocks noChangeShapeType="1"/>
            </p:cNvSpPr>
            <p:nvPr/>
          </p:nvSpPr>
          <p:spPr bwMode="auto">
            <a:xfrm flipV="1">
              <a:off x="3660742" y="2027860"/>
              <a:ext cx="389783" cy="0"/>
            </a:xfrm>
            <a:prstGeom prst="line">
              <a:avLst/>
            </a:prstGeom>
            <a:noFill/>
            <a:ln w="12700">
              <a:solidFill>
                <a:srgbClr val="27436F"/>
              </a:solidFill>
              <a:prstDash val="dash"/>
              <a:round/>
              <a:headEnd/>
              <a:tailEnd type="triangle" w="lg" len="lg"/>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dirty="0"/>
            </a:p>
          </p:txBody>
        </p:sp>
        <p:sp>
          <p:nvSpPr>
            <p:cNvPr id="21" name="Line 4">
              <a:extLst>
                <a:ext uri="{FF2B5EF4-FFF2-40B4-BE49-F238E27FC236}">
                  <a16:creationId xmlns:a16="http://schemas.microsoft.com/office/drawing/2014/main" id="{DC0FA46F-423A-80A7-ABE2-64A0338B3C55}"/>
                </a:ext>
              </a:extLst>
            </p:cNvPr>
            <p:cNvSpPr>
              <a:spLocks noChangeShapeType="1"/>
            </p:cNvSpPr>
            <p:nvPr/>
          </p:nvSpPr>
          <p:spPr bwMode="auto">
            <a:xfrm flipV="1">
              <a:off x="6856841" y="2047743"/>
              <a:ext cx="833893" cy="0"/>
            </a:xfrm>
            <a:prstGeom prst="line">
              <a:avLst/>
            </a:prstGeom>
            <a:noFill/>
            <a:ln w="12700">
              <a:solidFill>
                <a:srgbClr val="27436F"/>
              </a:solidFill>
              <a:prstDash val="dash"/>
              <a:round/>
              <a:headEnd/>
              <a:tailEnd type="triangle" w="lg" len="lg"/>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dirty="0"/>
            </a:p>
          </p:txBody>
        </p:sp>
        <p:sp>
          <p:nvSpPr>
            <p:cNvPr id="22" name="Line 4">
              <a:extLst>
                <a:ext uri="{FF2B5EF4-FFF2-40B4-BE49-F238E27FC236}">
                  <a16:creationId xmlns:a16="http://schemas.microsoft.com/office/drawing/2014/main" id="{A4644F4F-7879-5463-1270-4B4158D6BDE8}"/>
                </a:ext>
              </a:extLst>
            </p:cNvPr>
            <p:cNvSpPr>
              <a:spLocks noChangeShapeType="1"/>
            </p:cNvSpPr>
            <p:nvPr/>
          </p:nvSpPr>
          <p:spPr bwMode="auto">
            <a:xfrm flipV="1">
              <a:off x="6856841" y="3677760"/>
              <a:ext cx="833893" cy="0"/>
            </a:xfrm>
            <a:prstGeom prst="line">
              <a:avLst/>
            </a:prstGeom>
            <a:noFill/>
            <a:ln w="12700">
              <a:solidFill>
                <a:srgbClr val="873430"/>
              </a:solidFill>
              <a:prstDash val="dash"/>
              <a:round/>
              <a:headEnd/>
              <a:tailEnd type="triangle" w="lg" len="lg"/>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dirty="0"/>
            </a:p>
          </p:txBody>
        </p:sp>
        <p:sp>
          <p:nvSpPr>
            <p:cNvPr id="23" name="Line 4">
              <a:extLst>
                <a:ext uri="{FF2B5EF4-FFF2-40B4-BE49-F238E27FC236}">
                  <a16:creationId xmlns:a16="http://schemas.microsoft.com/office/drawing/2014/main" id="{DC184649-9F9A-D106-6242-40F1C183E2A5}"/>
                </a:ext>
              </a:extLst>
            </p:cNvPr>
            <p:cNvSpPr>
              <a:spLocks noChangeShapeType="1"/>
            </p:cNvSpPr>
            <p:nvPr/>
          </p:nvSpPr>
          <p:spPr bwMode="auto">
            <a:xfrm>
              <a:off x="6856841" y="5201759"/>
              <a:ext cx="833893" cy="13250"/>
            </a:xfrm>
            <a:prstGeom prst="line">
              <a:avLst/>
            </a:prstGeom>
            <a:noFill/>
            <a:ln w="12700">
              <a:solidFill>
                <a:srgbClr val="161F48"/>
              </a:solidFill>
              <a:prstDash val="dash"/>
              <a:round/>
              <a:headEnd/>
              <a:tailEnd type="triangle" w="lg" len="lg"/>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dirty="0"/>
            </a:p>
          </p:txBody>
        </p:sp>
        <p:sp>
          <p:nvSpPr>
            <p:cNvPr id="24" name="Line 4">
              <a:extLst>
                <a:ext uri="{FF2B5EF4-FFF2-40B4-BE49-F238E27FC236}">
                  <a16:creationId xmlns:a16="http://schemas.microsoft.com/office/drawing/2014/main" id="{FF11D3E0-DF69-7368-3FF6-05540C4F0779}"/>
                </a:ext>
              </a:extLst>
            </p:cNvPr>
            <p:cNvSpPr>
              <a:spLocks noChangeShapeType="1"/>
            </p:cNvSpPr>
            <p:nvPr/>
          </p:nvSpPr>
          <p:spPr bwMode="auto">
            <a:xfrm rot="5400000" flipV="1">
              <a:off x="5034666" y="2862751"/>
              <a:ext cx="725387" cy="1"/>
            </a:xfrm>
            <a:prstGeom prst="line">
              <a:avLst/>
            </a:prstGeom>
            <a:noFill/>
            <a:ln w="12700">
              <a:solidFill>
                <a:srgbClr val="27436F"/>
              </a:solidFill>
              <a:prstDash val="dash"/>
              <a:round/>
              <a:headEnd/>
              <a:tailEnd type="triangle" w="lg" len="lg"/>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dirty="0"/>
            </a:p>
          </p:txBody>
        </p:sp>
        <p:cxnSp>
          <p:nvCxnSpPr>
            <p:cNvPr id="25" name="Straight Connector 24">
              <a:extLst>
                <a:ext uri="{FF2B5EF4-FFF2-40B4-BE49-F238E27FC236}">
                  <a16:creationId xmlns:a16="http://schemas.microsoft.com/office/drawing/2014/main" id="{285FA358-BEE9-3CF1-6814-CAB563073AAA}"/>
                </a:ext>
              </a:extLst>
            </p:cNvPr>
            <p:cNvCxnSpPr>
              <a:cxnSpLocks/>
              <a:stCxn id="20" idx="0"/>
              <a:endCxn id="26" idx="0"/>
            </p:cNvCxnSpPr>
            <p:nvPr/>
          </p:nvCxnSpPr>
          <p:spPr>
            <a:xfrm flipH="1">
              <a:off x="3654114" y="2027861"/>
              <a:ext cx="6627" cy="3187148"/>
            </a:xfrm>
            <a:prstGeom prst="line">
              <a:avLst/>
            </a:prstGeom>
            <a:ln w="12700">
              <a:solidFill>
                <a:srgbClr val="27436F"/>
              </a:solidFill>
              <a:prstDash val="dash"/>
            </a:ln>
          </p:spPr>
          <p:style>
            <a:lnRef idx="1">
              <a:schemeClr val="accent1"/>
            </a:lnRef>
            <a:fillRef idx="0">
              <a:schemeClr val="accent1"/>
            </a:fillRef>
            <a:effectRef idx="0">
              <a:schemeClr val="accent1"/>
            </a:effectRef>
            <a:fontRef idx="minor">
              <a:schemeClr val="tx1"/>
            </a:fontRef>
          </p:style>
        </p:cxnSp>
        <p:sp>
          <p:nvSpPr>
            <p:cNvPr id="26" name="Line 4">
              <a:extLst>
                <a:ext uri="{FF2B5EF4-FFF2-40B4-BE49-F238E27FC236}">
                  <a16:creationId xmlns:a16="http://schemas.microsoft.com/office/drawing/2014/main" id="{40550F4B-869A-05A9-E773-16978EFF6C25}"/>
                </a:ext>
              </a:extLst>
            </p:cNvPr>
            <p:cNvSpPr>
              <a:spLocks noChangeShapeType="1"/>
            </p:cNvSpPr>
            <p:nvPr/>
          </p:nvSpPr>
          <p:spPr bwMode="auto">
            <a:xfrm flipV="1">
              <a:off x="3654115" y="5215008"/>
              <a:ext cx="389783" cy="0"/>
            </a:xfrm>
            <a:prstGeom prst="line">
              <a:avLst/>
            </a:prstGeom>
            <a:noFill/>
            <a:ln w="12700">
              <a:solidFill>
                <a:srgbClr val="27436F"/>
              </a:solidFill>
              <a:prstDash val="dash"/>
              <a:round/>
              <a:headEnd/>
              <a:tailEnd type="triangle" w="lg" len="lg"/>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sz="1200" dirty="0"/>
            </a:p>
          </p:txBody>
        </p:sp>
        <p:cxnSp>
          <p:nvCxnSpPr>
            <p:cNvPr id="27" name="Straight Connector 26">
              <a:extLst>
                <a:ext uri="{FF2B5EF4-FFF2-40B4-BE49-F238E27FC236}">
                  <a16:creationId xmlns:a16="http://schemas.microsoft.com/office/drawing/2014/main" id="{0D4B7528-E039-1280-6430-F3BEBEB3645B}"/>
                </a:ext>
              </a:extLst>
            </p:cNvPr>
            <p:cNvCxnSpPr>
              <a:cxnSpLocks/>
            </p:cNvCxnSpPr>
            <p:nvPr/>
          </p:nvCxnSpPr>
          <p:spPr>
            <a:xfrm>
              <a:off x="3316182" y="2025769"/>
              <a:ext cx="357808" cy="0"/>
            </a:xfrm>
            <a:prstGeom prst="line">
              <a:avLst/>
            </a:prstGeom>
            <a:ln w="12700">
              <a:solidFill>
                <a:srgbClr val="27436F"/>
              </a:solidFill>
              <a:prstDash val="dash"/>
            </a:ln>
          </p:spPr>
          <p:style>
            <a:lnRef idx="1">
              <a:schemeClr val="accent1"/>
            </a:lnRef>
            <a:fillRef idx="0">
              <a:schemeClr val="accent1"/>
            </a:fillRef>
            <a:effectRef idx="0">
              <a:schemeClr val="accent1"/>
            </a:effectRef>
            <a:fontRef idx="minor">
              <a:schemeClr val="tx1"/>
            </a:fontRef>
          </p:style>
        </p:cxnSp>
        <p:sp>
          <p:nvSpPr>
            <p:cNvPr id="28" name="Cube 27">
              <a:extLst>
                <a:ext uri="{FF2B5EF4-FFF2-40B4-BE49-F238E27FC236}">
                  <a16:creationId xmlns:a16="http://schemas.microsoft.com/office/drawing/2014/main" id="{9627AB6C-359A-B6EF-A514-F8B6AF789EEB}"/>
                </a:ext>
              </a:extLst>
            </p:cNvPr>
            <p:cNvSpPr>
              <a:spLocks noChangeAspect="1"/>
            </p:cNvSpPr>
            <p:nvPr/>
          </p:nvSpPr>
          <p:spPr>
            <a:xfrm>
              <a:off x="8398044" y="1186640"/>
              <a:ext cx="3644347" cy="3485321"/>
            </a:xfrm>
            <a:prstGeom prst="cube">
              <a:avLst>
                <a:gd name="adj" fmla="val 2778"/>
              </a:avLst>
            </a:prstGeom>
            <a:solidFill>
              <a:srgbClr val="6483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29" name="Cube 28">
              <a:extLst>
                <a:ext uri="{FF2B5EF4-FFF2-40B4-BE49-F238E27FC236}">
                  <a16:creationId xmlns:a16="http://schemas.microsoft.com/office/drawing/2014/main" id="{C13AFA9C-6FDD-4897-6A96-BD533E7567EB}"/>
                </a:ext>
              </a:extLst>
            </p:cNvPr>
            <p:cNvSpPr>
              <a:spLocks noChangeAspect="1"/>
            </p:cNvSpPr>
            <p:nvPr/>
          </p:nvSpPr>
          <p:spPr>
            <a:xfrm>
              <a:off x="8086619" y="1551073"/>
              <a:ext cx="3558209" cy="3485321"/>
            </a:xfrm>
            <a:prstGeom prst="cube">
              <a:avLst>
                <a:gd name="adj" fmla="val 2778"/>
              </a:avLst>
            </a:prstGeom>
            <a:solidFill>
              <a:srgbClr val="6483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30" name="Cube 29">
              <a:extLst>
                <a:ext uri="{FF2B5EF4-FFF2-40B4-BE49-F238E27FC236}">
                  <a16:creationId xmlns:a16="http://schemas.microsoft.com/office/drawing/2014/main" id="{B81D76AF-1D2D-2787-5A43-A64C65182822}"/>
                </a:ext>
              </a:extLst>
            </p:cNvPr>
            <p:cNvSpPr>
              <a:spLocks noChangeAspect="1"/>
            </p:cNvSpPr>
            <p:nvPr/>
          </p:nvSpPr>
          <p:spPr>
            <a:xfrm>
              <a:off x="7775192" y="1915509"/>
              <a:ext cx="3498575" cy="3525079"/>
            </a:xfrm>
            <a:prstGeom prst="cube">
              <a:avLst>
                <a:gd name="adj" fmla="val 2778"/>
              </a:avLst>
            </a:prstGeom>
            <a:solidFill>
              <a:srgbClr val="6483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dirty="0"/>
            </a:p>
          </p:txBody>
        </p:sp>
        <p:sp>
          <p:nvSpPr>
            <p:cNvPr id="31" name="TextBox 30">
              <a:extLst>
                <a:ext uri="{FF2B5EF4-FFF2-40B4-BE49-F238E27FC236}">
                  <a16:creationId xmlns:a16="http://schemas.microsoft.com/office/drawing/2014/main" id="{6D287EC7-F01B-11D9-17DD-398D4DD0056D}"/>
                </a:ext>
              </a:extLst>
            </p:cNvPr>
            <p:cNvSpPr txBox="1">
              <a:spLocks/>
            </p:cNvSpPr>
            <p:nvPr/>
          </p:nvSpPr>
          <p:spPr>
            <a:xfrm>
              <a:off x="7933652" y="2203672"/>
              <a:ext cx="3305933" cy="2998087"/>
            </a:xfrm>
            <a:prstGeom prst="rect">
              <a:avLst/>
            </a:prstGeom>
            <a:solidFill>
              <a:srgbClr val="6483C0"/>
            </a:solidFill>
          </p:spPr>
          <p:txBody>
            <a:bodyPr wrap="square" rtlCol="0">
              <a:spAutoFit/>
            </a:bodyPr>
            <a:lstStyle/>
            <a:p>
              <a:pPr algn="ctr"/>
              <a:r>
                <a:rPr lang="en-US" altLang="en-US" sz="1000" b="1" i="1" dirty="0">
                  <a:solidFill>
                    <a:schemeClr val="bg1"/>
                  </a:solidFill>
                  <a:latin typeface="Arial" pitchFamily="34" charset="0"/>
                  <a:ea typeface="Times New Roman" pitchFamily="18" charset="0"/>
                </a:rPr>
                <a:t>Deployment Location  1 </a:t>
              </a:r>
              <a:endParaRPr lang="en-US" altLang="en-US" sz="1000" b="1" dirty="0">
                <a:solidFill>
                  <a:schemeClr val="bg1"/>
                </a:solidFill>
                <a:latin typeface="Arial" pitchFamily="34" charset="0"/>
              </a:endParaRPr>
            </a:p>
            <a:p>
              <a:pPr eaLnBrk="0" hangingPunct="0"/>
              <a:endParaRPr lang="en-US" altLang="en-US" sz="300" b="1" i="1" dirty="0">
                <a:solidFill>
                  <a:schemeClr val="bg1"/>
                </a:solidFill>
                <a:latin typeface="Arial" pitchFamily="34" charset="0"/>
                <a:ea typeface="Times New Roman" pitchFamily="18" charset="0"/>
              </a:endParaRPr>
            </a:p>
            <a:p>
              <a:pPr eaLnBrk="0" hangingPunct="0"/>
              <a:r>
                <a:rPr lang="en-US" altLang="en-US" sz="700" b="1" i="1" dirty="0">
                  <a:solidFill>
                    <a:schemeClr val="bg1"/>
                  </a:solidFill>
                  <a:latin typeface="Arial" pitchFamily="34" charset="0"/>
                  <a:ea typeface="Times New Roman" pitchFamily="18" charset="0"/>
                </a:rPr>
                <a:t>TIER 1: Confirmed / Probable Exposures </a:t>
              </a:r>
            </a:p>
            <a:p>
              <a:pPr eaLnBrk="0" hangingPunct="0"/>
              <a:r>
                <a:rPr lang="en-US" altLang="en-US" sz="700" b="1" i="1" dirty="0">
                  <a:solidFill>
                    <a:schemeClr val="bg1"/>
                  </a:solidFill>
                  <a:latin typeface="Arial" pitchFamily="34" charset="0"/>
                  <a:ea typeface="Times New Roman" pitchFamily="18" charset="0"/>
                </a:rPr>
                <a:t>(10 Meters)</a:t>
              </a:r>
              <a:endParaRPr lang="en-US" altLang="en-US" sz="700" b="1" dirty="0">
                <a:latin typeface="Arial" pitchFamily="34" charset="0"/>
              </a:endParaRPr>
            </a:p>
            <a:p>
              <a:pPr marL="171450" indent="-171450" eaLnBrk="0" hangingPunct="0">
                <a:buFont typeface="Symbol" panose="05050102010706020507" pitchFamily="18" charset="2"/>
                <a:buChar char="-"/>
              </a:pPr>
              <a:r>
                <a:rPr lang="en-US" altLang="en-US" sz="700" i="1" dirty="0">
                  <a:solidFill>
                    <a:srgbClr val="FFFFFF"/>
                  </a:solidFill>
                  <a:latin typeface="Arial" pitchFamily="34" charset="0"/>
                  <a:ea typeface="Times New Roman" pitchFamily="18" charset="0"/>
                </a:rPr>
                <a:t>Individual Monitoring Data vs. </a:t>
              </a:r>
              <a:r>
                <a:rPr lang="en-US" sz="700" i="1" dirty="0">
                  <a:solidFill>
                    <a:srgbClr val="FFFFFF"/>
                  </a:solidFill>
                  <a:latin typeface="Arial" pitchFamily="34" charset="0"/>
                  <a:ea typeface="Times New Roman" pitchFamily="18" charset="0"/>
                </a:rPr>
                <a:t>Exposure Limit Values</a:t>
              </a:r>
              <a:endParaRPr lang="en-US" altLang="en-US" sz="700" i="1" dirty="0">
                <a:solidFill>
                  <a:srgbClr val="FFFFFF"/>
                </a:solidFill>
                <a:latin typeface="Arial" pitchFamily="34" charset="0"/>
                <a:ea typeface="Times New Roman" pitchFamily="18" charset="0"/>
              </a:endParaRPr>
            </a:p>
            <a:p>
              <a:pPr marL="171450" indent="-171450" eaLnBrk="0" hangingPunct="0">
                <a:buFont typeface="Symbol" panose="05050102010706020507" pitchFamily="18" charset="2"/>
                <a:buChar char="-"/>
              </a:pPr>
              <a:r>
                <a:rPr lang="en-US" altLang="en-US" sz="700" i="1" dirty="0">
                  <a:solidFill>
                    <a:srgbClr val="FFFFFF"/>
                  </a:solidFill>
                  <a:latin typeface="Arial" pitchFamily="34" charset="0"/>
                  <a:ea typeface="Times New Roman" pitchFamily="18" charset="0"/>
                </a:rPr>
                <a:t>Potential Hazard and Health Concerns</a:t>
              </a:r>
            </a:p>
            <a:p>
              <a:pPr marL="171450" indent="-171450" eaLnBrk="0" hangingPunct="0">
                <a:buFont typeface="Symbol" panose="05050102010706020507" pitchFamily="18" charset="2"/>
                <a:buChar char="-"/>
              </a:pPr>
              <a:r>
                <a:rPr lang="en-US" altLang="en-US" sz="700" i="1" dirty="0">
                  <a:solidFill>
                    <a:srgbClr val="FFFFFF"/>
                  </a:solidFill>
                  <a:latin typeface="Arial" pitchFamily="34" charset="0"/>
                  <a:ea typeface="Times New Roman" pitchFamily="18" charset="0"/>
                </a:rPr>
                <a:t>Potentially Targeted Organs and Symptoms</a:t>
              </a:r>
            </a:p>
            <a:p>
              <a:pPr marL="171450" indent="-171450" eaLnBrk="0" hangingPunct="0">
                <a:buFont typeface="Symbol" panose="05050102010706020507" pitchFamily="18" charset="2"/>
                <a:buChar char="-"/>
              </a:pPr>
              <a:endParaRPr lang="en-US" altLang="en-US" sz="100" i="1" dirty="0">
                <a:solidFill>
                  <a:srgbClr val="F2FAA4"/>
                </a:solidFill>
                <a:latin typeface="Arial" pitchFamily="34" charset="0"/>
                <a:ea typeface="Times New Roman" pitchFamily="18" charset="0"/>
              </a:endParaRPr>
            </a:p>
            <a:p>
              <a:pPr eaLnBrk="0" hangingPunct="0"/>
              <a:r>
                <a:rPr lang="en-US" altLang="en-US" sz="700" b="1" i="1" dirty="0">
                  <a:solidFill>
                    <a:schemeClr val="bg1"/>
                  </a:solidFill>
                  <a:latin typeface="Arial" pitchFamily="34" charset="0"/>
                  <a:ea typeface="Times New Roman" pitchFamily="18" charset="0"/>
                </a:rPr>
                <a:t>TIER 2: Possible Exposures </a:t>
              </a:r>
            </a:p>
            <a:p>
              <a:pPr eaLnBrk="0" hangingPunct="0"/>
              <a:r>
                <a:rPr lang="en-US" altLang="en-US" sz="700" b="1" i="1" dirty="0">
                  <a:solidFill>
                    <a:schemeClr val="bg1"/>
                  </a:solidFill>
                  <a:latin typeface="Arial" pitchFamily="34" charset="0"/>
                  <a:ea typeface="Times New Roman" pitchFamily="18" charset="0"/>
                </a:rPr>
                <a:t>(50 Meters)</a:t>
              </a:r>
              <a:endParaRPr lang="en-US" altLang="en-US" sz="700" b="1" i="1" dirty="0">
                <a:solidFill>
                  <a:srgbClr val="FFFFFF"/>
                </a:solidFill>
                <a:latin typeface="Arial" pitchFamily="34" charset="0"/>
                <a:ea typeface="Times New Roman" pitchFamily="18" charset="0"/>
              </a:endParaRPr>
            </a:p>
            <a:p>
              <a:pPr marL="171450" indent="-171450" eaLnBrk="0" hangingPunct="0">
                <a:buFont typeface="Symbol" panose="05050102010706020507" pitchFamily="18" charset="2"/>
                <a:buChar char="-"/>
              </a:pPr>
              <a:r>
                <a:rPr lang="en-US" altLang="en-US" sz="700" i="1" dirty="0">
                  <a:solidFill>
                    <a:srgbClr val="FFFFFF"/>
                  </a:solidFill>
                  <a:latin typeface="Arial" pitchFamily="34" charset="0"/>
                  <a:ea typeface="Times New Roman" pitchFamily="18" charset="0"/>
                </a:rPr>
                <a:t>Deployment Health Assessments</a:t>
              </a:r>
            </a:p>
            <a:p>
              <a:pPr marL="171450" indent="-171450" eaLnBrk="0" hangingPunct="0">
                <a:buFont typeface="Symbol" panose="05050102010706020507" pitchFamily="18" charset="2"/>
                <a:buChar char="-"/>
              </a:pPr>
              <a:r>
                <a:rPr lang="en-US" sz="700" i="1" dirty="0">
                  <a:solidFill>
                    <a:srgbClr val="FFFFFF"/>
                  </a:solidFill>
                  <a:latin typeface="Arial" pitchFamily="34" charset="0"/>
                  <a:ea typeface="Times New Roman" pitchFamily="18" charset="0"/>
                </a:rPr>
                <a:t>Self Reported Exposures and Symptoms </a:t>
              </a:r>
            </a:p>
            <a:p>
              <a:pPr marL="171450" indent="-171450" eaLnBrk="0" hangingPunct="0">
                <a:buFont typeface="Symbol" panose="05050102010706020507" pitchFamily="18" charset="2"/>
                <a:buChar char="-"/>
              </a:pPr>
              <a:r>
                <a:rPr lang="en-US" sz="700" i="1" dirty="0">
                  <a:solidFill>
                    <a:srgbClr val="FFFFFF"/>
                  </a:solidFill>
                  <a:latin typeface="Arial" pitchFamily="34" charset="0"/>
                  <a:ea typeface="Times New Roman" pitchFamily="18" charset="0"/>
                </a:rPr>
                <a:t>Possible Exposure Pathways </a:t>
              </a:r>
            </a:p>
            <a:p>
              <a:pPr eaLnBrk="0" hangingPunct="0"/>
              <a:endParaRPr lang="en-US" altLang="en-US" sz="100" i="1" dirty="0">
                <a:solidFill>
                  <a:srgbClr val="F2FAA4"/>
                </a:solidFill>
                <a:latin typeface="Arial" pitchFamily="34" charset="0"/>
                <a:ea typeface="Times New Roman" pitchFamily="18" charset="0"/>
              </a:endParaRPr>
            </a:p>
            <a:p>
              <a:pPr eaLnBrk="0" hangingPunct="0"/>
              <a:r>
                <a:rPr lang="en-US" altLang="en-US" sz="700" b="1" i="1" dirty="0">
                  <a:solidFill>
                    <a:schemeClr val="bg1"/>
                  </a:solidFill>
                  <a:latin typeface="Arial" pitchFamily="34" charset="0"/>
                  <a:ea typeface="Times New Roman" pitchFamily="18" charset="0"/>
                </a:rPr>
                <a:t>TIER 3: Supplementary Ambient Monitoring Data </a:t>
              </a:r>
            </a:p>
            <a:p>
              <a:pPr eaLnBrk="0" hangingPunct="0"/>
              <a:r>
                <a:rPr lang="en-US" altLang="en-US" sz="700" b="1" i="1" dirty="0">
                  <a:solidFill>
                    <a:schemeClr val="bg1"/>
                  </a:solidFill>
                  <a:latin typeface="Arial" pitchFamily="34" charset="0"/>
                  <a:ea typeface="Times New Roman" pitchFamily="18" charset="0"/>
                </a:rPr>
                <a:t>(</a:t>
              </a:r>
              <a:r>
                <a:rPr lang="en-US" altLang="en-US" sz="700" b="1" i="1" u="sng" dirty="0">
                  <a:solidFill>
                    <a:schemeClr val="bg1"/>
                  </a:solidFill>
                  <a:latin typeface="Arial" pitchFamily="34" charset="0"/>
                  <a:ea typeface="Times New Roman" pitchFamily="18" charset="0"/>
                </a:rPr>
                <a:t>&gt;</a:t>
              </a:r>
              <a:r>
                <a:rPr lang="en-US" altLang="en-US" sz="700" b="1" i="1" dirty="0">
                  <a:solidFill>
                    <a:schemeClr val="bg1"/>
                  </a:solidFill>
                  <a:latin typeface="Arial" pitchFamily="34" charset="0"/>
                  <a:ea typeface="Times New Roman" pitchFamily="18" charset="0"/>
                </a:rPr>
                <a:t> 100 Meters)</a:t>
              </a:r>
              <a:endParaRPr lang="en-US" altLang="en-US" sz="700" b="1" i="1" dirty="0">
                <a:solidFill>
                  <a:srgbClr val="FFFFFF"/>
                </a:solidFill>
                <a:latin typeface="Arial" pitchFamily="34" charset="0"/>
                <a:ea typeface="Times New Roman" pitchFamily="18" charset="0"/>
              </a:endParaRPr>
            </a:p>
            <a:p>
              <a:pPr marL="171450" indent="-171450" eaLnBrk="0" hangingPunct="0">
                <a:buFont typeface="Symbol" panose="05050102010706020507" pitchFamily="18" charset="2"/>
                <a:buChar char="-"/>
              </a:pPr>
              <a:r>
                <a:rPr lang="en-US" altLang="en-US" sz="700" i="1" dirty="0">
                  <a:solidFill>
                    <a:srgbClr val="FFFFFF"/>
                  </a:solidFill>
                  <a:latin typeface="Arial" pitchFamily="34" charset="0"/>
                  <a:ea typeface="Times New Roman" pitchFamily="18" charset="0"/>
                </a:rPr>
                <a:t>Area Monitoring Reports</a:t>
              </a:r>
            </a:p>
            <a:p>
              <a:pPr marL="171450" indent="-171450" eaLnBrk="0" hangingPunct="0">
                <a:buFont typeface="Symbol" panose="05050102010706020507" pitchFamily="18" charset="2"/>
                <a:buChar char="-"/>
              </a:pPr>
              <a:r>
                <a:rPr lang="en-US" altLang="en-US" sz="700" i="1" dirty="0">
                  <a:solidFill>
                    <a:srgbClr val="FFFFFF"/>
                  </a:solidFill>
                  <a:latin typeface="Arial" pitchFamily="34" charset="0"/>
                  <a:ea typeface="Times New Roman" pitchFamily="18" charset="0"/>
                </a:rPr>
                <a:t>Area Chemical, Biological, Radiological and Nuclear Defense (CBRN) Sensor Data</a:t>
              </a:r>
            </a:p>
            <a:p>
              <a:pPr marL="171450" indent="-171450" eaLnBrk="0" hangingPunct="0">
                <a:buFont typeface="Symbol" panose="05050102010706020507" pitchFamily="18" charset="2"/>
                <a:buChar char="-"/>
              </a:pPr>
              <a:r>
                <a:rPr lang="en-US" altLang="en-US" sz="700" i="1" dirty="0">
                  <a:solidFill>
                    <a:srgbClr val="FFFFFF"/>
                  </a:solidFill>
                  <a:latin typeface="Arial" pitchFamily="34" charset="0"/>
                  <a:ea typeface="Times New Roman" pitchFamily="18" charset="0"/>
                </a:rPr>
                <a:t>Area Health Risks</a:t>
              </a:r>
              <a:endParaRPr lang="en-US" altLang="en-US" sz="900" i="1" dirty="0">
                <a:solidFill>
                  <a:srgbClr val="FFFFFF"/>
                </a:solidFill>
                <a:latin typeface="Arial" pitchFamily="34" charset="0"/>
                <a:ea typeface="Times New Roman" pitchFamily="18" charset="0"/>
              </a:endParaRPr>
            </a:p>
          </p:txBody>
        </p:sp>
        <p:sp>
          <p:nvSpPr>
            <p:cNvPr id="32" name="Text Box 16">
              <a:extLst>
                <a:ext uri="{FF2B5EF4-FFF2-40B4-BE49-F238E27FC236}">
                  <a16:creationId xmlns:a16="http://schemas.microsoft.com/office/drawing/2014/main" id="{B068195A-080B-F9B4-E727-25D81F7D0626}"/>
                </a:ext>
              </a:extLst>
            </p:cNvPr>
            <p:cNvSpPr txBox="1">
              <a:spLocks noChangeAspect="1" noChangeArrowheads="1"/>
            </p:cNvSpPr>
            <p:nvPr/>
          </p:nvSpPr>
          <p:spPr bwMode="auto">
            <a:xfrm>
              <a:off x="8085487" y="1658116"/>
              <a:ext cx="3479827" cy="270643"/>
            </a:xfrm>
            <a:prstGeom prst="rect">
              <a:avLst/>
            </a:prstGeom>
            <a:solidFill>
              <a:srgbClr val="6483C0"/>
            </a:solidFill>
            <a:ln>
              <a:noFill/>
            </a:ln>
          </p:spPr>
          <p:txBody>
            <a:bodyPr vert="horz" wrap="square" lIns="66751" tIns="33376" rIns="66751" bIns="33376" numCol="1" anchor="t" anchorCtr="0" compatLnSpc="1">
              <a:prstTxWarp prst="textNoShape">
                <a:avLst/>
              </a:prstTxWarp>
            </a:bodyPr>
            <a:lstStyle/>
            <a:p>
              <a:pPr algn="ctr"/>
              <a:r>
                <a:rPr lang="en-US" altLang="en-US" sz="1050" b="1" i="1" dirty="0">
                  <a:solidFill>
                    <a:schemeClr val="bg1"/>
                  </a:solidFill>
                  <a:latin typeface="Arial" pitchFamily="34" charset="0"/>
                  <a:ea typeface="Times New Roman" pitchFamily="18" charset="0"/>
                </a:rPr>
                <a:t>Deployment Location  2 </a:t>
              </a:r>
              <a:endParaRPr lang="en-US" altLang="en-US" sz="300" dirty="0">
                <a:solidFill>
                  <a:schemeClr val="bg1"/>
                </a:solidFill>
                <a:latin typeface="Arial" pitchFamily="34" charset="0"/>
              </a:endParaRPr>
            </a:p>
            <a:p>
              <a:pPr eaLnBrk="0" hangingPunct="0"/>
              <a:endParaRPr lang="en-US" altLang="en-US" sz="1200" dirty="0">
                <a:latin typeface="Arial" pitchFamily="34" charset="0"/>
              </a:endParaRPr>
            </a:p>
          </p:txBody>
        </p:sp>
        <p:sp>
          <p:nvSpPr>
            <p:cNvPr id="33" name="Text Box 16">
              <a:extLst>
                <a:ext uri="{FF2B5EF4-FFF2-40B4-BE49-F238E27FC236}">
                  <a16:creationId xmlns:a16="http://schemas.microsoft.com/office/drawing/2014/main" id="{ED64F02C-F7E3-3947-7FAE-E93B09071B98}"/>
                </a:ext>
              </a:extLst>
            </p:cNvPr>
            <p:cNvSpPr txBox="1">
              <a:spLocks noChangeAspect="1" noChangeArrowheads="1"/>
            </p:cNvSpPr>
            <p:nvPr/>
          </p:nvSpPr>
          <p:spPr bwMode="auto">
            <a:xfrm>
              <a:off x="8396913" y="1306932"/>
              <a:ext cx="3552713" cy="277268"/>
            </a:xfrm>
            <a:prstGeom prst="rect">
              <a:avLst/>
            </a:prstGeom>
            <a:solidFill>
              <a:srgbClr val="6483C0"/>
            </a:solidFill>
            <a:ln>
              <a:noFill/>
            </a:ln>
          </p:spPr>
          <p:txBody>
            <a:bodyPr vert="horz" wrap="square" lIns="66751" tIns="33376" rIns="66751" bIns="33376" numCol="1" anchor="t" anchorCtr="0" compatLnSpc="1">
              <a:prstTxWarp prst="textNoShape">
                <a:avLst/>
              </a:prstTxWarp>
            </a:bodyPr>
            <a:lstStyle/>
            <a:p>
              <a:pPr algn="ctr"/>
              <a:r>
                <a:rPr lang="en-US" altLang="en-US" sz="1050" b="1" i="1" dirty="0">
                  <a:solidFill>
                    <a:schemeClr val="bg1"/>
                  </a:solidFill>
                  <a:latin typeface="Arial" pitchFamily="34" charset="0"/>
                  <a:ea typeface="Times New Roman" pitchFamily="18" charset="0"/>
                </a:rPr>
                <a:t>Garrison Locations </a:t>
              </a:r>
              <a:endParaRPr lang="en-US" altLang="en-US" sz="300" dirty="0">
                <a:solidFill>
                  <a:schemeClr val="bg1"/>
                </a:solidFill>
                <a:latin typeface="Arial" pitchFamily="34" charset="0"/>
              </a:endParaRPr>
            </a:p>
            <a:p>
              <a:pPr eaLnBrk="0" hangingPunct="0"/>
              <a:endParaRPr lang="en-US" altLang="en-US" sz="1200" dirty="0">
                <a:latin typeface="Arial" pitchFamily="34" charset="0"/>
              </a:endParaRPr>
            </a:p>
          </p:txBody>
        </p:sp>
      </p:grpSp>
    </p:spTree>
    <p:extLst>
      <p:ext uri="{BB962C8B-B14F-4D97-AF65-F5344CB8AC3E}">
        <p14:creationId xmlns:p14="http://schemas.microsoft.com/office/powerpoint/2010/main" val="20226444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ILER Contact Information</a:t>
            </a:r>
          </a:p>
        </p:txBody>
      </p:sp>
      <p:sp>
        <p:nvSpPr>
          <p:cNvPr id="3" name="Content Placeholder 2">
            <a:extLst>
              <a:ext uri="{FF2B5EF4-FFF2-40B4-BE49-F238E27FC236}">
                <a16:creationId xmlns:a16="http://schemas.microsoft.com/office/drawing/2014/main" id="{DCD4E0E3-12E5-4F89-AB91-4474093D462E}"/>
              </a:ext>
            </a:extLst>
          </p:cNvPr>
          <p:cNvSpPr txBox="1">
            <a:spLocks/>
          </p:cNvSpPr>
          <p:nvPr/>
        </p:nvSpPr>
        <p:spPr>
          <a:xfrm>
            <a:off x="228600" y="1123950"/>
            <a:ext cx="5440680" cy="3256145"/>
          </a:xfrm>
          <a:prstGeom prst="rect">
            <a:avLst/>
          </a:prstGeom>
        </p:spPr>
        <p:txBody>
          <a:bodyPr/>
          <a:lstStyle>
            <a:lvl1pPr marL="342900" indent="-342900" algn="l" defTabSz="914400" rtl="0" eaLnBrk="1" latinLnBrk="0" hangingPunct="1">
              <a:spcBef>
                <a:spcPct val="20000"/>
              </a:spcBef>
              <a:buSzPct val="125000"/>
              <a:buFont typeface="Arial" panose="020B0604020202020204" pitchFamily="34" charset="0"/>
              <a:buChar char="•"/>
              <a:defRPr sz="2200" kern="1200">
                <a:solidFill>
                  <a:srgbClr val="454545"/>
                </a:solidFill>
                <a:latin typeface="Franklin Gothic Book" panose="020B0503020102020204" pitchFamily="34" charset="0"/>
                <a:ea typeface="+mn-ea"/>
                <a:cs typeface="+mn-cs"/>
              </a:defRPr>
            </a:lvl1pPr>
            <a:lvl2pPr marL="742950" indent="-285750" algn="l" defTabSz="914400" rtl="0" eaLnBrk="1" latinLnBrk="0" hangingPunct="1">
              <a:spcBef>
                <a:spcPct val="20000"/>
              </a:spcBef>
              <a:buFont typeface="Wingdings" panose="05000000000000000000" pitchFamily="2" charset="2"/>
              <a:buChar char="§"/>
              <a:defRPr sz="2000" kern="1200">
                <a:solidFill>
                  <a:srgbClr val="454545"/>
                </a:solidFill>
                <a:latin typeface="Franklin Gothic Book" panose="020B0503020102020204" pitchFamily="34" charset="0"/>
                <a:ea typeface="+mn-ea"/>
                <a:cs typeface="+mn-cs"/>
              </a:defRPr>
            </a:lvl2pPr>
            <a:lvl3pPr marL="1143000" indent="-228600" algn="l" defTabSz="914400" rtl="0" eaLnBrk="1" latinLnBrk="0" hangingPunct="1">
              <a:spcBef>
                <a:spcPct val="20000"/>
              </a:spcBef>
              <a:buFont typeface="Wingdings" panose="05000000000000000000" pitchFamily="2" charset="2"/>
              <a:buChar char="ü"/>
              <a:defRPr sz="1800" kern="1200">
                <a:solidFill>
                  <a:srgbClr val="454545"/>
                </a:solidFill>
                <a:latin typeface="Franklin Gothic Book" panose="020B0503020102020204" pitchFamily="34"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Bef>
                <a:spcPts val="0"/>
              </a:spcBef>
              <a:buNone/>
              <a:defRPr/>
            </a:pPr>
            <a:r>
              <a:rPr lang="en-US" sz="1100" b="1" dirty="0"/>
              <a:t>ILER Account Requests:</a:t>
            </a:r>
          </a:p>
          <a:p>
            <a:pPr>
              <a:spcBef>
                <a:spcPts val="0"/>
              </a:spcBef>
              <a:defRPr/>
            </a:pPr>
            <a:r>
              <a:rPr lang="en-US" sz="1100" dirty="0">
                <a:hlinkClick r:id="rId2"/>
              </a:rPr>
              <a:t>https://iler.csd.disa.mil/iler/</a:t>
            </a:r>
            <a:endParaRPr lang="en-US" sz="1100" dirty="0"/>
          </a:p>
          <a:p>
            <a:pPr marL="457200" lvl="1" indent="0">
              <a:spcBef>
                <a:spcPts val="0"/>
              </a:spcBef>
              <a:buFont typeface="Wingdings" panose="05000000000000000000" pitchFamily="2" charset="2"/>
              <a:buNone/>
              <a:defRPr/>
            </a:pPr>
            <a:endParaRPr lang="en-US" sz="400" b="1" dirty="0"/>
          </a:p>
          <a:p>
            <a:pPr marL="0" indent="0">
              <a:spcBef>
                <a:spcPts val="0"/>
              </a:spcBef>
              <a:buFont typeface="Arial" panose="020B0604020202020204" pitchFamily="34" charset="0"/>
              <a:buNone/>
              <a:defRPr/>
            </a:pPr>
            <a:r>
              <a:rPr lang="en-US" sz="1100" b="1" dirty="0"/>
              <a:t>For more information, contact:</a:t>
            </a:r>
            <a:r>
              <a:rPr lang="en-US" sz="1100" dirty="0"/>
              <a:t> </a:t>
            </a:r>
          </a:p>
          <a:p>
            <a:pPr>
              <a:spcBef>
                <a:spcPts val="0"/>
              </a:spcBef>
              <a:defRPr/>
            </a:pPr>
            <a:r>
              <a:rPr lang="en-US" sz="1100" dirty="0"/>
              <a:t>ILER DoD Sponsor: Steve Jones Director, Force Readiness and Health Assurance Policy</a:t>
            </a:r>
          </a:p>
          <a:p>
            <a:pPr lvl="1">
              <a:spcBef>
                <a:spcPts val="0"/>
              </a:spcBef>
              <a:defRPr/>
            </a:pPr>
            <a:r>
              <a:rPr lang="en-US" sz="1100" dirty="0"/>
              <a:t>(703) 681-7335</a:t>
            </a:r>
          </a:p>
          <a:p>
            <a:pPr lvl="1">
              <a:spcBef>
                <a:spcPts val="0"/>
              </a:spcBef>
              <a:defRPr/>
            </a:pPr>
            <a:r>
              <a:rPr lang="en-US" sz="1100" dirty="0">
                <a:hlinkClick r:id="rId3"/>
              </a:rPr>
              <a:t>steven.p.jones10.civ@health.mil</a:t>
            </a:r>
            <a:endParaRPr lang="en-US" sz="1100" dirty="0"/>
          </a:p>
          <a:p>
            <a:pPr>
              <a:spcBef>
                <a:spcPts val="0"/>
              </a:spcBef>
              <a:defRPr/>
            </a:pPr>
            <a:endParaRPr lang="en-US" sz="400" dirty="0"/>
          </a:p>
          <a:p>
            <a:pPr>
              <a:spcBef>
                <a:spcPts val="0"/>
              </a:spcBef>
              <a:defRPr/>
            </a:pPr>
            <a:r>
              <a:rPr lang="en-US" sz="1100" dirty="0"/>
              <a:t>ILER VA Sponsor: Dr. Eric Shuping, Director of Operations, VA Office of Health Outcomes of Military Exposures (HOME)</a:t>
            </a:r>
          </a:p>
          <a:p>
            <a:pPr lvl="1">
              <a:spcBef>
                <a:spcPts val="0"/>
              </a:spcBef>
              <a:defRPr/>
            </a:pPr>
            <a:r>
              <a:rPr lang="en-US" sz="1100" dirty="0"/>
              <a:t>(202) 266-4561</a:t>
            </a:r>
          </a:p>
          <a:p>
            <a:pPr lvl="1">
              <a:spcBef>
                <a:spcPts val="0"/>
              </a:spcBef>
              <a:defRPr/>
            </a:pPr>
            <a:r>
              <a:rPr lang="en-US" sz="1100" dirty="0">
                <a:hlinkClick r:id="rId4"/>
              </a:rPr>
              <a:t>Eric.Shuping@va.gov</a:t>
            </a:r>
            <a:endParaRPr lang="en-US" sz="1100" dirty="0"/>
          </a:p>
          <a:p>
            <a:pPr>
              <a:spcBef>
                <a:spcPts val="0"/>
              </a:spcBef>
              <a:defRPr/>
            </a:pPr>
            <a:endParaRPr lang="en-US" sz="400" dirty="0"/>
          </a:p>
          <a:p>
            <a:pPr>
              <a:spcBef>
                <a:spcPts val="0"/>
              </a:spcBef>
              <a:defRPr/>
            </a:pPr>
            <a:r>
              <a:rPr lang="en-US" sz="1100" dirty="0"/>
              <a:t>ILER Program Manager: James Copeland, ILER Product Manager </a:t>
            </a:r>
          </a:p>
          <a:p>
            <a:pPr lvl="1">
              <a:spcBef>
                <a:spcPts val="0"/>
              </a:spcBef>
              <a:defRPr/>
            </a:pPr>
            <a:r>
              <a:rPr lang="en-US" sz="1100" dirty="0"/>
              <a:t>(703) 882-3876</a:t>
            </a:r>
          </a:p>
          <a:p>
            <a:pPr lvl="1">
              <a:spcBef>
                <a:spcPts val="0"/>
              </a:spcBef>
              <a:defRPr/>
            </a:pPr>
            <a:r>
              <a:rPr lang="en-US" sz="1100" dirty="0">
                <a:hlinkClick r:id="rId5"/>
              </a:rPr>
              <a:t>james.d.copeland.civ@health.mil</a:t>
            </a:r>
            <a:endParaRPr lang="en-US" sz="1100" dirty="0"/>
          </a:p>
          <a:p>
            <a:pPr lvl="1">
              <a:spcBef>
                <a:spcPts val="0"/>
              </a:spcBef>
              <a:defRPr/>
            </a:pPr>
            <a:endParaRPr lang="en-US" sz="1100" dirty="0"/>
          </a:p>
          <a:p>
            <a:pPr marL="342900" lvl="1" indent="-342900">
              <a:spcBef>
                <a:spcPts val="0"/>
              </a:spcBef>
              <a:buSzPct val="125000"/>
              <a:buFont typeface="Arial" panose="020B0604020202020204" pitchFamily="34" charset="0"/>
              <a:buChar char="•"/>
              <a:defRPr/>
            </a:pPr>
            <a:r>
              <a:rPr lang="en-US" sz="1100" dirty="0"/>
              <a:t>ILER Project Controller: Larry Vandergrift </a:t>
            </a:r>
          </a:p>
          <a:p>
            <a:pPr lvl="1">
              <a:spcBef>
                <a:spcPts val="0"/>
              </a:spcBef>
              <a:defRPr/>
            </a:pPr>
            <a:r>
              <a:rPr lang="en-US" sz="1100" dirty="0"/>
              <a:t>(703 )505-2470</a:t>
            </a:r>
          </a:p>
          <a:p>
            <a:pPr lvl="1">
              <a:spcBef>
                <a:spcPts val="0"/>
              </a:spcBef>
              <a:defRPr/>
            </a:pPr>
            <a:r>
              <a:rPr lang="en-US" sz="1100" dirty="0">
                <a:hlinkClick r:id="rId6"/>
              </a:rPr>
              <a:t>larry.g.vandergrift.ctr@health.mil</a:t>
            </a:r>
            <a:endParaRPr lang="en-US" sz="1100" dirty="0"/>
          </a:p>
        </p:txBody>
      </p:sp>
      <p:pic>
        <p:nvPicPr>
          <p:cNvPr id="4" name="Picture 2" descr="https://eastus21-mediap.svc.ms/transform/thumbnail?provider=spo&amp;inputFormat=png&amp;cs=fFNQTw&amp;docid=https%3A%2F%2Fparagone.sharepoint.com%3A443%2F_api%2Fv2.0%2Fdrives%2Fb!q7MC0t-q0E6xwBKnKFMTSr3xLTpw3exCh9-lW-iTgb9axz_hqX8BRKmuJtLmEAMm%2Fitems%2F01QM3T3QJDHNHAPCOA3NG3DQHMR2RXVLGB%3Fversion%3DPublished&amp;access_token=eyJ0eXAiOiJKV1QiLCJhbGciOiJub25lIn0.eyJhdWQiOiIwMDAwMDAwMy0wMDAwLTBmZjEtY2UwMC0wMDAwMDAwMDAwMDAvcGFyYWdvbmUuc2hhcmVwb2ludC5jb21ANWRlOGI1ZDctYTRiMy00MGQzLWI5NTQtN2RmMDI1YzJlNGNmIiwiaXNzIjoiMDAwMDAwMDMtMDAwMC0wZmYxLWNlMDAtMDAwMDAwMDAwMDAwIiwibmJmIjoiMTU3MTE1OTA5NiIsImV4cCI6IjE1NzExODA2OTYiLCJlbmRwb2ludHVybCI6IkVka0pPNTBwWEF6azFvaHdHV2s5Z0dBZ2Z3MGw3cmtjTGJMaFlYNkg3M0E9IiwiZW5kcG9pbnR1cmxMZW5ndGgiOiIxMTUiLCJpc2xvb3BiYWNrIjoiVHJ1ZSIsImNpZCI6IlpURXlPREJsT1dZdFpEQTFZeTFoTURBd0xUVXpZbUV0T0RVelkyVTRZMlptWWpFeSIsInZlciI6Imhhc2hlZHByb29mdG9rZW4iLCJzaXRlaWQiOiJaREl3TW1JellXSXRZV0ZrWmkwMFpXUXdMV0l4WXpBdE1USmhOekk0TlRNeE16UmgiLCJzaWduaW5fc3RhdGUiOiJbXCJrbXNpXCJdIiwibmFtZWlkIjoiMCMuZnxtZW1iZXJzaGlwfGJsZUBwYXJhZ29uZS51cyIsIm5paSI6Im1pY3Jvc29mdC5zaGFyZXBvaW50IiwiaXN1c2VyIjoidHJ1ZSIsImNhY2hla2V5IjoiMGguZnxtZW1iZXJzaGlwfDEwMDMyMDAwNDI4MDYxZTZAbGl2ZS5jb20iLCJ0dCI6IjAiLCJ1c2VQZXJzaXN0ZW50Q29va2llIjoiMyJ9.MDVCcmFwbC9nRVhFY3J4Nnp5S0FBV1dQNGkxWE5oQ0t1dVFPWHRDQzVLVT0&amp;encodeFailures=1&amp;width=301&amp;height=302&amp;srcWidth=1961&amp;srcHeight=1966&amp;cropMode=dochead">
            <a:extLst>
              <a:ext uri="{FF2B5EF4-FFF2-40B4-BE49-F238E27FC236}">
                <a16:creationId xmlns:a16="http://schemas.microsoft.com/office/drawing/2014/main" id="{E450C0C8-6F77-409F-9ACD-8B5E52BA6B09}"/>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669280" y="1352550"/>
            <a:ext cx="3017520" cy="30275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71541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35A79-912F-D9E1-386F-27608C1FA79F}"/>
              </a:ext>
            </a:extLst>
          </p:cNvPr>
          <p:cNvSpPr>
            <a:spLocks noGrp="1"/>
          </p:cNvSpPr>
          <p:nvPr>
            <p:ph type="title"/>
          </p:nvPr>
        </p:nvSpPr>
        <p:spPr/>
        <p:txBody>
          <a:bodyPr/>
          <a:lstStyle/>
          <a:p>
            <a:pPr algn="l"/>
            <a:r>
              <a:rPr lang="en-US" dirty="0"/>
              <a:t>How To Claim CE Credits</a:t>
            </a:r>
          </a:p>
        </p:txBody>
      </p:sp>
      <p:sp>
        <p:nvSpPr>
          <p:cNvPr id="9" name="Content Placeholder 1">
            <a:extLst>
              <a:ext uri="{FF2B5EF4-FFF2-40B4-BE49-F238E27FC236}">
                <a16:creationId xmlns:a16="http://schemas.microsoft.com/office/drawing/2014/main" id="{58121390-966C-E592-5961-E28BFEC3C099}"/>
              </a:ext>
            </a:extLst>
          </p:cNvPr>
          <p:cNvSpPr txBox="1">
            <a:spLocks/>
          </p:cNvSpPr>
          <p:nvPr/>
        </p:nvSpPr>
        <p:spPr>
          <a:xfrm>
            <a:off x="606887" y="1197641"/>
            <a:ext cx="7930226" cy="3126709"/>
          </a:xfrm>
        </p:spPr>
        <p:txBody>
          <a:bodyPr/>
          <a:lstStyle>
            <a:lvl1pPr marL="342900" indent="-342900" algn="l" rtl="0" eaLnBrk="0" fontAlgn="base" hangingPunct="0">
              <a:spcBef>
                <a:spcPct val="20000"/>
              </a:spcBef>
              <a:spcAft>
                <a:spcPct val="0"/>
              </a:spcAft>
              <a:buClr>
                <a:srgbClr val="333333"/>
              </a:buClr>
              <a:buSzPct val="115000"/>
              <a:buFont typeface="Arial" charset="0"/>
              <a:buChar char="•"/>
              <a:defRPr sz="2000" b="0" i="0" u="sng" kern="1200">
                <a:solidFill>
                  <a:schemeClr val="tx1"/>
                </a:solidFill>
                <a:latin typeface="Century Gothic" panose="020B0502020202020204" pitchFamily="34" charset="0"/>
                <a:ea typeface="+mn-ea"/>
                <a:cs typeface="Arial" panose="020B0604020202020204" pitchFamily="34" charset="0"/>
              </a:defRPr>
            </a:lvl1pPr>
            <a:lvl2pPr marL="576263" indent="-228600" algn="l" rtl="0" eaLnBrk="0" fontAlgn="base" hangingPunct="0">
              <a:spcBef>
                <a:spcPct val="20000"/>
              </a:spcBef>
              <a:spcAft>
                <a:spcPct val="0"/>
              </a:spcAft>
              <a:buClr>
                <a:srgbClr val="333333"/>
              </a:buClr>
              <a:buSzPct val="90000"/>
              <a:buFont typeface="Wingdings" pitchFamily="2" charset="2"/>
              <a:buChar char="§"/>
              <a:defRPr sz="2000" b="0" i="0" kern="1200">
                <a:solidFill>
                  <a:schemeClr val="tx1"/>
                </a:solidFill>
                <a:latin typeface="Century Gothic" panose="020B0502020202020204" pitchFamily="34" charset="0"/>
                <a:ea typeface="+mn-ea"/>
                <a:cs typeface="Arial" panose="020B0604020202020204" pitchFamily="34" charset="0"/>
              </a:defRPr>
            </a:lvl2pPr>
            <a:lvl3pPr marL="804863" indent="-228600" algn="l" rtl="0" eaLnBrk="0" fontAlgn="base" hangingPunct="0">
              <a:spcBef>
                <a:spcPct val="20000"/>
              </a:spcBef>
              <a:spcAft>
                <a:spcPct val="0"/>
              </a:spcAft>
              <a:buClr>
                <a:srgbClr val="333333"/>
              </a:buClr>
              <a:buFont typeface="Calibri" pitchFamily="34" charset="0"/>
              <a:buChar char="−"/>
              <a:defRPr b="0" i="0" kern="1200">
                <a:solidFill>
                  <a:schemeClr val="tx1"/>
                </a:solidFill>
                <a:latin typeface="Century Gothic" panose="020B0502020202020204" pitchFamily="34" charset="0"/>
                <a:ea typeface="+mn-ea"/>
                <a:cs typeface="Arial" panose="020B0604020202020204" pitchFamily="34" charset="0"/>
              </a:defRPr>
            </a:lvl3pPr>
            <a:lvl4pPr marL="1033463" indent="-228600" algn="l" rtl="0" eaLnBrk="0" fontAlgn="base" hangingPunct="0">
              <a:spcBef>
                <a:spcPct val="20000"/>
              </a:spcBef>
              <a:spcAft>
                <a:spcPct val="0"/>
              </a:spcAft>
              <a:buClr>
                <a:srgbClr val="333333"/>
              </a:buClr>
              <a:buSzPct val="75000"/>
              <a:buFont typeface="Wingdings" pitchFamily="2" charset="2"/>
              <a:buChar char="Ø"/>
              <a:defRPr sz="1600" b="0" i="0" kern="1200">
                <a:solidFill>
                  <a:schemeClr val="tx1"/>
                </a:solidFill>
                <a:latin typeface="Century Gothic" panose="020B0502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Clr>
                <a:srgbClr val="333333"/>
              </a:buClr>
              <a:buFont typeface="Arial" charset="0"/>
              <a:buChar char="»"/>
              <a:defRPr sz="1600" b="0" i="0" kern="1200">
                <a:solidFill>
                  <a:schemeClr val="tx1"/>
                </a:solidFill>
                <a:latin typeface="Century Gothic" panose="020B0502020202020204" pitchFamily="34" charset="0"/>
                <a:ea typeface="+mn-ea"/>
                <a:cs typeface="Times New Roman" panose="02020603050405020304"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ctr" defTabSz="914400" rtl="0" eaLnBrk="0" fontAlgn="base" latinLnBrk="0" hangingPunct="0">
              <a:lnSpc>
                <a:spcPct val="100000"/>
              </a:lnSpc>
              <a:spcBef>
                <a:spcPct val="20000"/>
              </a:spcBef>
              <a:spcAft>
                <a:spcPct val="0"/>
              </a:spcAft>
              <a:buClr>
                <a:srgbClr val="333333"/>
              </a:buClr>
              <a:buSzPct val="115000"/>
              <a:buFont typeface="Arial" charset="0"/>
              <a:buNone/>
              <a:tabLst/>
              <a:defRPr/>
            </a:pPr>
            <a:r>
              <a:rPr kumimoji="0" lang="en-US" sz="2000" b="0" i="0" u="none" strike="noStrike" kern="1200" cap="none" spc="0" normalizeH="0" baseline="0" noProof="0" dirty="0">
                <a:ln>
                  <a:noFill/>
                </a:ln>
                <a:effectLst/>
                <a:uLnTx/>
                <a:uFillTx/>
                <a:latin typeface="Century Gothic" panose="020B0502020202020204" pitchFamily="34" charset="0"/>
                <a:ea typeface="ＭＳ Ｐゴシック" charset="-128"/>
                <a:cs typeface="Arial" panose="020B0604020202020204" pitchFamily="34" charset="0"/>
              </a:rPr>
              <a:t>If you would like to receive continuing education credit for this activity, please visit:</a:t>
            </a:r>
          </a:p>
          <a:p>
            <a:pPr marL="342900" marR="0" lvl="0" indent="-342900" algn="l" defTabSz="914400" rtl="0" eaLnBrk="0" fontAlgn="base" latinLnBrk="0" hangingPunct="0">
              <a:lnSpc>
                <a:spcPct val="100000"/>
              </a:lnSpc>
              <a:spcBef>
                <a:spcPct val="20000"/>
              </a:spcBef>
              <a:spcAft>
                <a:spcPct val="0"/>
              </a:spcAft>
              <a:buClr>
                <a:srgbClr val="333333"/>
              </a:buClr>
              <a:buSzPct val="115000"/>
              <a:buFont typeface="Arial" charset="0"/>
              <a:buChar char="•"/>
              <a:tabLst/>
              <a:defRPr/>
            </a:pPr>
            <a:endParaRPr kumimoji="0" lang="en-US" sz="2000" b="0" i="0" u="none" strike="noStrike" kern="1200" cap="none" spc="0" normalizeH="0" baseline="0" noProof="0" dirty="0">
              <a:ln>
                <a:noFill/>
              </a:ln>
              <a:effectLst/>
              <a:uLnTx/>
              <a:uFillTx/>
              <a:latin typeface="Century Gothic" panose="020B0502020202020204" pitchFamily="34" charset="0"/>
              <a:ea typeface="ＭＳ Ｐゴシック" charset="-128"/>
              <a:cs typeface="Arial" panose="020B0604020202020204" pitchFamily="34" charset="0"/>
            </a:endParaRPr>
          </a:p>
          <a:p>
            <a:pPr marL="0" marR="0" lvl="0" indent="0" algn="ctr" defTabSz="914400" rtl="0" eaLnBrk="0" fontAlgn="base" latinLnBrk="0" hangingPunct="0">
              <a:lnSpc>
                <a:spcPct val="100000"/>
              </a:lnSpc>
              <a:spcBef>
                <a:spcPct val="20000"/>
              </a:spcBef>
              <a:spcAft>
                <a:spcPct val="0"/>
              </a:spcAft>
              <a:buClr>
                <a:srgbClr val="333333"/>
              </a:buClr>
              <a:buSzPct val="115000"/>
              <a:buFont typeface="Arial" charset="0"/>
              <a:buNone/>
              <a:tabLst/>
              <a:defRPr/>
            </a:pPr>
            <a:r>
              <a:rPr kumimoji="0" lang="en-US" sz="2800" b="1" i="0" u="none" strike="noStrike" kern="1200" cap="none" spc="0" normalizeH="0" baseline="0" noProof="0" dirty="0">
                <a:ln>
                  <a:noFill/>
                </a:ln>
                <a:effectLst/>
                <a:uLnTx/>
                <a:uFillTx/>
                <a:latin typeface="Century Gothic" panose="020B0502020202020204" pitchFamily="34" charset="0"/>
                <a:ea typeface="ＭＳ Ｐゴシック" charset="-128"/>
                <a:cs typeface="Arial" panose="020B0604020202020204" pitchFamily="34" charset="0"/>
                <a:hlinkClick r:id="rId2">
                  <a:extLst>
                    <a:ext uri="{A12FA001-AC4F-418D-AE19-62706E023703}">
                      <ahyp:hlinkClr xmlns:ahyp="http://schemas.microsoft.com/office/drawing/2018/hyperlinkcolor" val="tx"/>
                    </a:ext>
                  </a:extLst>
                </a:hlinkClick>
              </a:rPr>
              <a:t>www.amsus.cds.affinityced.com</a:t>
            </a:r>
            <a:r>
              <a:rPr kumimoji="0" lang="en-US" sz="2800" b="1" i="0" u="none" strike="noStrike" kern="1200" cap="none" spc="0" normalizeH="0" baseline="0" noProof="0" dirty="0">
                <a:ln>
                  <a:noFill/>
                </a:ln>
                <a:effectLst/>
                <a:uLnTx/>
                <a:uFillTx/>
                <a:latin typeface="Century Gothic" panose="020B0502020202020204" pitchFamily="34" charset="0"/>
                <a:ea typeface="ＭＳ Ｐゴシック" charset="-128"/>
                <a:cs typeface="Arial" panose="020B0604020202020204" pitchFamily="34" charset="0"/>
              </a:rPr>
              <a:t>  </a:t>
            </a:r>
            <a:endParaRPr kumimoji="0" lang="en-US" sz="2000" b="1" i="0" u="none" strike="noStrike" kern="1200" cap="none" spc="0" normalizeH="0" baseline="0" noProof="0" dirty="0">
              <a:ln>
                <a:noFill/>
              </a:ln>
              <a:effectLst/>
              <a:uLnTx/>
              <a:uFillTx/>
              <a:latin typeface="Century Gothic" panose="020B0502020202020204" pitchFamily="34" charset="0"/>
              <a:ea typeface="+mn-ea"/>
              <a:cs typeface="Arial" panose="020B0604020202020204" pitchFamily="34" charset="0"/>
            </a:endParaRPr>
          </a:p>
        </p:txBody>
      </p:sp>
    </p:spTree>
    <p:extLst>
      <p:ext uri="{BB962C8B-B14F-4D97-AF65-F5344CB8AC3E}">
        <p14:creationId xmlns:p14="http://schemas.microsoft.com/office/powerpoint/2010/main" val="115912108"/>
      </p:ext>
    </p:extLst>
  </p:cSld>
  <p:clrMapOvr>
    <a:masterClrMapping/>
  </p:clrMapOvr>
</p:sld>
</file>

<file path=ppt/theme/theme1.xml><?xml version="1.0" encoding="utf-8"?>
<a:theme xmlns:a="http://schemas.openxmlformats.org/drawingml/2006/main" name="Office Theme">
  <a:themeElements>
    <a:clrScheme name="Custom 2">
      <a:dk1>
        <a:srgbClr val="283446"/>
      </a:dk1>
      <a:lt1>
        <a:sysClr val="window" lastClr="FFFFFF"/>
      </a:lt1>
      <a:dk2>
        <a:srgbClr val="3D4D69"/>
      </a:dk2>
      <a:lt2>
        <a:srgbClr val="BFC6D4"/>
      </a:lt2>
      <a:accent1>
        <a:srgbClr val="582831"/>
      </a:accent1>
      <a:accent2>
        <a:srgbClr val="6C82A7"/>
      </a:accent2>
      <a:accent3>
        <a:srgbClr val="283446"/>
      </a:accent3>
      <a:accent4>
        <a:srgbClr val="3D4D69"/>
      </a:accent4>
      <a:accent5>
        <a:srgbClr val="C4BD97"/>
      </a:accent5>
      <a:accent6>
        <a:srgbClr val="BFC6D4"/>
      </a:accent6>
      <a:hlink>
        <a:srgbClr val="0000FF"/>
      </a:hlink>
      <a:folHlink>
        <a:srgbClr val="800080"/>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e1bcc60b-506b-4ef3-9855-672da6bb1521" xsi:nil="true"/>
    <lcf76f155ced4ddcb4097134ff3c332f xmlns="b97c1a8e-5110-464a-816e-55fe5fabc994">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E8D398BABD7B14B8E6CF8EA13DAA0AC" ma:contentTypeVersion="18" ma:contentTypeDescription="Create a new document." ma:contentTypeScope="" ma:versionID="3673f64236be8888e6c375b381601f1d">
  <xsd:schema xmlns:xsd="http://www.w3.org/2001/XMLSchema" xmlns:xs="http://www.w3.org/2001/XMLSchema" xmlns:p="http://schemas.microsoft.com/office/2006/metadata/properties" xmlns:ns2="b97c1a8e-5110-464a-816e-55fe5fabc994" xmlns:ns3="e1bcc60b-506b-4ef3-9855-672da6bb1521" targetNamespace="http://schemas.microsoft.com/office/2006/metadata/properties" ma:root="true" ma:fieldsID="97c65d9f1112f9414d3f934a725e8cd9" ns2:_="" ns3:_="">
    <xsd:import namespace="b97c1a8e-5110-464a-816e-55fe5fabc994"/>
    <xsd:import namespace="e1bcc60b-506b-4ef3-9855-672da6bb152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Location"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97c1a8e-5110-464a-816e-55fe5fabc99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a65c3611-4041-4eb9-8f79-39f8bcbd20a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1bcc60b-506b-4ef3-9855-672da6bb1521"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5199bf2-fc42-442e-927a-aac1be7ef19d}" ma:internalName="TaxCatchAll" ma:showField="CatchAllData" ma:web="e1bcc60b-506b-4ef3-9855-672da6bb152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9F847EF-B67A-4F59-803E-7BA1D94D0768}">
  <ds:schemaRefs>
    <ds:schemaRef ds:uri="http://schemas.microsoft.com/sharepoint/v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BD0FBFF6-B324-4F32-BBB1-72F70CD8FA7E}">
  <ds:schemaRefs>
    <ds:schemaRef ds:uri="http://schemas.microsoft.com/sharepoint/v3/contenttype/forms"/>
  </ds:schemaRefs>
</ds:datastoreItem>
</file>

<file path=customXml/itemProps3.xml><?xml version="1.0" encoding="utf-8"?>
<ds:datastoreItem xmlns:ds="http://schemas.openxmlformats.org/officeDocument/2006/customXml" ds:itemID="{BD719965-98C4-4D3B-AB9A-3BAF3CAD48B6}"/>
</file>

<file path=docProps/app.xml><?xml version="1.0" encoding="utf-8"?>
<Properties xmlns="http://schemas.openxmlformats.org/officeDocument/2006/extended-properties" xmlns:vt="http://schemas.openxmlformats.org/officeDocument/2006/docPropsVTypes">
  <Template/>
  <TotalTime>13867</TotalTime>
  <Words>1167</Words>
  <Application>Microsoft Office PowerPoint</Application>
  <PresentationFormat>On-screen Show (16:9)</PresentationFormat>
  <Paragraphs>140</Paragraphs>
  <Slides>9</Slides>
  <Notes>4</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9</vt:i4>
      </vt:variant>
    </vt:vector>
  </HeadingPairs>
  <TitlesOfParts>
    <vt:vector size="19" baseType="lpstr">
      <vt:lpstr>Arial</vt:lpstr>
      <vt:lpstr>Calibri</vt:lpstr>
      <vt:lpstr>Century Gothic</vt:lpstr>
      <vt:lpstr>Franklin Gothic Book</vt:lpstr>
      <vt:lpstr>Franklin Gothic Medium</vt:lpstr>
      <vt:lpstr>Garamond</vt:lpstr>
      <vt:lpstr>Symbol</vt:lpstr>
      <vt:lpstr>Times New Roman</vt:lpstr>
      <vt:lpstr>Wingdings</vt:lpstr>
      <vt:lpstr>Office Theme</vt:lpstr>
      <vt:lpstr>Individual Longitudinal Exposure Record (ILER) </vt:lpstr>
      <vt:lpstr>Disclosures</vt:lpstr>
      <vt:lpstr>Learning Outcomes </vt:lpstr>
      <vt:lpstr>What is ILER?</vt:lpstr>
      <vt:lpstr>ILER Key Functionality and Capabilities</vt:lpstr>
      <vt:lpstr>PowerPoint Presentation</vt:lpstr>
      <vt:lpstr>ILER Conceptual View</vt:lpstr>
      <vt:lpstr>ILER Contact Information</vt:lpstr>
      <vt:lpstr>How To Claim CE Credits</vt:lpstr>
    </vt:vector>
  </TitlesOfParts>
  <Company>DHHS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ASPR PowerPoint Slide Template</dc:title>
  <dc:subject>ASPR PowerPoint Template</dc:subject>
  <dc:creator>Mary Radebach</dc:creator>
  <cp:lastModifiedBy>Lori Lawrence</cp:lastModifiedBy>
  <cp:revision>280</cp:revision>
  <dcterms:created xsi:type="dcterms:W3CDTF">2018-01-29T20:56:18Z</dcterms:created>
  <dcterms:modified xsi:type="dcterms:W3CDTF">2024-01-26T19:59:13Z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0x0101004E8D398BABD7B14B8E6CF8EA13DAA0AC</vt:lpwstr>
  </property>
</Properties>
</file>