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 id="2147484639" r:id="rId5"/>
    <p:sldMasterId id="2147484651" r:id="rId6"/>
  </p:sldMasterIdLst>
  <p:notesMasterIdLst>
    <p:notesMasterId r:id="rId24"/>
  </p:notesMasterIdLst>
  <p:handoutMasterIdLst>
    <p:handoutMasterId r:id="rId25"/>
  </p:handoutMasterIdLst>
  <p:sldIdLst>
    <p:sldId id="2147477229" r:id="rId7"/>
    <p:sldId id="2147477222" r:id="rId8"/>
    <p:sldId id="2147477251" r:id="rId9"/>
    <p:sldId id="2147477252" r:id="rId10"/>
    <p:sldId id="2147477250" r:id="rId11"/>
    <p:sldId id="2147477231" r:id="rId12"/>
    <p:sldId id="2147477217" r:id="rId13"/>
    <p:sldId id="2147477216" r:id="rId14"/>
    <p:sldId id="2147477248" r:id="rId15"/>
    <p:sldId id="2147477236" r:id="rId16"/>
    <p:sldId id="2147477240" r:id="rId17"/>
    <p:sldId id="2147477242" r:id="rId18"/>
    <p:sldId id="2147477243" r:id="rId19"/>
    <p:sldId id="2147477244" r:id="rId20"/>
    <p:sldId id="2147477238" r:id="rId21"/>
    <p:sldId id="2147477239" r:id="rId22"/>
    <p:sldId id="2147477254"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04C700-429D-EA7C-9E65-B8DF3A990863}" name="Hayden, Patricia Ann (Trish) Col USAF AFMRA (USA)" initials="H(" userId="S::patricia.a.hayden10.mil@health.mil::c70fe499-f3ce-48e0-8d58-614c3a749e81" providerId="AD"/>
  <p188:author id="{BBB50E13-CBBA-517D-84A0-FD9B13399EE5}" name="Plaza, Angelo CTR (USA)" initials="P(" userId="S::angelo.plaza.ctr@health.mil::dbc32571-3770-4128-9b30-c4074625e91a" providerId="AD"/>
  <p188:author id="{A5B3BD4B-0428-3F12-06C3-6C928B97ED75}" name="Sampson, James B (Jay) Col USAF AFMRA (USA)" initials="S(" userId="S::james.b.sampson.mil@health.mil::bad1319a-52b9-4e7e-b023-0d579e6b09ef" providerId="AD"/>
  <p188:author id="{97E1D152-7199-4BCA-51A0-7E59FB3F7230}" name="Weir, Larissa F Col USAF AFMRA (USA)" initials="W(" userId="S::larissa.f.weir.mil@health.mil::65b52bc8-99d3-4907-8750-87cb8ae64784" providerId="AD"/>
  <p188:author id="{52FAEEEF-4AB4-8A1D-E975-5DF7BC574353}" name="White, Brian K Col USAF AFMRA (USA)" initials="W(" userId="S::brian.k.white100.mil@health.mil::30df0121-f816-46bc-b406-5712d9f67c7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ir, Larissa, Lt Col, USAF" initials="WLLCU" lastIdx="16" clrIdx="0">
    <p:extLst>
      <p:ext uri="{19B8F6BF-5375-455C-9EA6-DF929625EA0E}">
        <p15:presenceInfo xmlns:p15="http://schemas.microsoft.com/office/powerpoint/2012/main" userId="S-1-5-21-3923692831-1208425469-611280938-8043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83"/>
    <a:srgbClr val="333333"/>
    <a:srgbClr val="000099"/>
    <a:srgbClr val="532476"/>
    <a:srgbClr val="FFFFFF"/>
    <a:srgbClr val="006699"/>
    <a:srgbClr val="FFCDCD"/>
    <a:srgbClr val="FFFFE1"/>
    <a:srgbClr val="0095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9DB1E-FA0D-4B61-A471-A6748A8C855D}" v="2" dt="2023-11-22T15:57:18.286"/>
    <p1510:client id="{80B90C81-2B78-43EC-8E13-6E196E901FF2}" v="140" dt="2023-11-22T20:02:44.728"/>
    <p1510:client id="{F06E729D-7B64-9AC1-36A6-E83075EAD3EE}" v="73" dt="2023-11-22T16:40:30.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59" autoAdjust="0"/>
  </p:normalViewPr>
  <p:slideViewPr>
    <p:cSldViewPr snapToGrid="0">
      <p:cViewPr varScale="1">
        <p:scale>
          <a:sx n="58" d="100"/>
          <a:sy n="58" d="100"/>
        </p:scale>
        <p:origin x="96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5DDE817-6CE0-42AC-8D16-AF0255F1269C}" type="datetimeFigureOut">
              <a:rPr lang="en-US" smtClean="0"/>
              <a:t>2/6/2024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D19409C5-1499-4261-80F0-3634A2C79D92}" type="slidenum">
              <a:rPr lang="en-US" smtClean="0"/>
              <a:t>‹#›</a:t>
            </a:fld>
            <a:endParaRPr lang="en-US"/>
          </a:p>
        </p:txBody>
      </p:sp>
    </p:spTree>
    <p:extLst>
      <p:ext uri="{BB962C8B-B14F-4D97-AF65-F5344CB8AC3E}">
        <p14:creationId xmlns:p14="http://schemas.microsoft.com/office/powerpoint/2010/main" val="2064125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CA6E5D6C-96D2-4EEA-8899-C1B60C944C0A}" type="datetimeFigureOut">
              <a:rPr lang="en-US" smtClean="0"/>
              <a:t>2/6/2024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6C437451-5DD2-40A6-8C3B-87A982E08D5D}" type="slidenum">
              <a:rPr lang="en-US" smtClean="0"/>
              <a:t>‹#›</a:t>
            </a:fld>
            <a:endParaRPr lang="en-US"/>
          </a:p>
        </p:txBody>
      </p:sp>
    </p:spTree>
    <p:extLst>
      <p:ext uri="{BB962C8B-B14F-4D97-AF65-F5344CB8AC3E}">
        <p14:creationId xmlns:p14="http://schemas.microsoft.com/office/powerpoint/2010/main" val="2768830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2024 AMSUS Annual Meeting</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February 2024</a:t>
            </a:r>
          </a:p>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Title</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Medical Force Readiness – Who is Ready for What?</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Abstract</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CSAF’s drivers for change include the development of small teams of multi-capable airmen (MCA) that can support agile combat employment (ACE) via phased force presentation (AFFORGEN). ACE and MCA concepts are now included in the mature, established, means of developing and sustaining ready medics, the Comprehensive Medical Readiness Program (CMRP), with currency built into the phased AFFORGEN presentation model. The AFMS is developing multi-capable medical airmen via four primary initiatives. All members of the AFMS will be trained to at least tier 2 of Tactical Combat Casualty Care (TCCC), which allows medics to be subject matter experts among teams that are otherwise limited to all service member tier 1 TCCC training. Medics are also trained, and ready for an expanded scope of practice within an expeditionary environment (CMRP Cat 2 requirements). MEDIC-X is a specific program of cross utilization training (CUT) for medics, which provides a means for expanded scope of practice. Additionally, the current medical force structure revision efforts are being informed by MCA, ACE, and AFFORGEN, which will result in updated teams (and CMRP Cat 3 requirements). Finally, there are additional base operational support activities that can be performed by medics while allowing them to maintain a protected non-combatant status in accordance with the Geneva convention.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2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p>
            <a:pPr marL="0" marR="0">
              <a:lnSpc>
                <a:spcPts val="12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ability to ensure readiness in our medics relies heavily on a strategic and targeted ready medic management process.  The ability to plan and provide the right training for the right medic at the right time, requires a thorough understanding of key ready medic management concepts such as AFFORGEN-phased readiness assessment, CMRP gap analysis and diverse strategies for addressing medic skill development and sustainment.  </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1</a:t>
            </a:fld>
            <a:endParaRPr lang="en-US"/>
          </a:p>
        </p:txBody>
      </p:sp>
    </p:spTree>
    <p:extLst>
      <p:ext uri="{BB962C8B-B14F-4D97-AF65-F5344CB8AC3E}">
        <p14:creationId xmlns:p14="http://schemas.microsoft.com/office/powerpoint/2010/main" val="291294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b="0" i="0" dirty="0">
              <a:solidFill>
                <a:srgbClr val="1C2347"/>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10</a:t>
            </a:fld>
            <a:endParaRPr lang="en-US"/>
          </a:p>
        </p:txBody>
      </p:sp>
    </p:spTree>
    <p:extLst>
      <p:ext uri="{BB962C8B-B14F-4D97-AF65-F5344CB8AC3E}">
        <p14:creationId xmlns:p14="http://schemas.microsoft.com/office/powerpoint/2010/main" val="386718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b="0" i="0" dirty="0">
              <a:solidFill>
                <a:srgbClr val="1C2347"/>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37451-5DD2-40A6-8C3B-87A982E08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9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b="0" i="0" dirty="0">
              <a:solidFill>
                <a:srgbClr val="1C2347"/>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37451-5DD2-40A6-8C3B-87A982E08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85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b="0" i="0" dirty="0">
              <a:solidFill>
                <a:srgbClr val="1C2347"/>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37451-5DD2-40A6-8C3B-87A982E08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030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b="0" i="0" dirty="0">
              <a:solidFill>
                <a:srgbClr val="1C2347"/>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37451-5DD2-40A6-8C3B-87A982E08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23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15</a:t>
            </a:fld>
            <a:endParaRPr lang="en-US"/>
          </a:p>
        </p:txBody>
      </p:sp>
    </p:spTree>
    <p:extLst>
      <p:ext uri="{BB962C8B-B14F-4D97-AF65-F5344CB8AC3E}">
        <p14:creationId xmlns:p14="http://schemas.microsoft.com/office/powerpoint/2010/main" val="340419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37451-5DD2-40A6-8C3B-87A982E08D5D}" type="slidenum">
              <a:rPr lang="en-US" smtClean="0"/>
              <a:t>16</a:t>
            </a:fld>
            <a:endParaRPr lang="en-US"/>
          </a:p>
        </p:txBody>
      </p:sp>
    </p:spTree>
    <p:extLst>
      <p:ext uri="{BB962C8B-B14F-4D97-AF65-F5344CB8AC3E}">
        <p14:creationId xmlns:p14="http://schemas.microsoft.com/office/powerpoint/2010/main" val="182847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17</a:t>
            </a:fld>
            <a:endParaRPr lang="en-US"/>
          </a:p>
        </p:txBody>
      </p:sp>
    </p:spTree>
    <p:extLst>
      <p:ext uri="{BB962C8B-B14F-4D97-AF65-F5344CB8AC3E}">
        <p14:creationId xmlns:p14="http://schemas.microsoft.com/office/powerpoint/2010/main" val="147200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2</a:t>
            </a:fld>
            <a:endParaRPr lang="en-US"/>
          </a:p>
        </p:txBody>
      </p:sp>
    </p:spTree>
    <p:extLst>
      <p:ext uri="{BB962C8B-B14F-4D97-AF65-F5344CB8AC3E}">
        <p14:creationId xmlns:p14="http://schemas.microsoft.com/office/powerpoint/2010/main" val="2311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3</a:t>
            </a:fld>
            <a:endParaRPr lang="en-US"/>
          </a:p>
        </p:txBody>
      </p:sp>
    </p:spTree>
    <p:extLst>
      <p:ext uri="{BB962C8B-B14F-4D97-AF65-F5344CB8AC3E}">
        <p14:creationId xmlns:p14="http://schemas.microsoft.com/office/powerpoint/2010/main" val="67689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4</a:t>
            </a:fld>
            <a:endParaRPr lang="en-US"/>
          </a:p>
        </p:txBody>
      </p:sp>
    </p:spTree>
    <p:extLst>
      <p:ext uri="{BB962C8B-B14F-4D97-AF65-F5344CB8AC3E}">
        <p14:creationId xmlns:p14="http://schemas.microsoft.com/office/powerpoint/2010/main" val="309041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5</a:t>
            </a:fld>
            <a:endParaRPr lang="en-US"/>
          </a:p>
        </p:txBody>
      </p:sp>
    </p:spTree>
    <p:extLst>
      <p:ext uri="{BB962C8B-B14F-4D97-AF65-F5344CB8AC3E}">
        <p14:creationId xmlns:p14="http://schemas.microsoft.com/office/powerpoint/2010/main" val="3196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37451-5DD2-40A6-8C3B-87A982E08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79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dirty="0">
              <a:solidFill>
                <a:srgbClr val="1C2347"/>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7</a:t>
            </a:fld>
            <a:endParaRPr lang="en-US"/>
          </a:p>
        </p:txBody>
      </p:sp>
    </p:spTree>
    <p:extLst>
      <p:ext uri="{BB962C8B-B14F-4D97-AF65-F5344CB8AC3E}">
        <p14:creationId xmlns:p14="http://schemas.microsoft.com/office/powerpoint/2010/main" val="408481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100" b="0" i="0" dirty="0">
              <a:solidFill>
                <a:srgbClr val="1C2347"/>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8</a:t>
            </a:fld>
            <a:endParaRPr lang="en-US"/>
          </a:p>
        </p:txBody>
      </p:sp>
    </p:spTree>
    <p:extLst>
      <p:ext uri="{BB962C8B-B14F-4D97-AF65-F5344CB8AC3E}">
        <p14:creationId xmlns:p14="http://schemas.microsoft.com/office/powerpoint/2010/main" val="334647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b="0" i="0" dirty="0">
              <a:solidFill>
                <a:srgbClr val="1C2347"/>
              </a:solidFill>
              <a:effectLst/>
              <a:latin typeface="Oswald"/>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437451-5DD2-40A6-8C3B-87A982E08D5D}" type="slidenum">
              <a:rPr lang="en-US" smtClean="0"/>
              <a:t>9</a:t>
            </a:fld>
            <a:endParaRPr lang="en-US"/>
          </a:p>
        </p:txBody>
      </p:sp>
    </p:spTree>
    <p:extLst>
      <p:ext uri="{BB962C8B-B14F-4D97-AF65-F5344CB8AC3E}">
        <p14:creationId xmlns:p14="http://schemas.microsoft.com/office/powerpoint/2010/main" val="338745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50191" name="Rectangle 15"/>
          <p:cNvSpPr>
            <a:spLocks noGrp="1" noChangeArrowheads="1"/>
          </p:cNvSpPr>
          <p:nvPr>
            <p:ph type="ctrTitle"/>
          </p:nvPr>
        </p:nvSpPr>
        <p:spPr>
          <a:xfrm>
            <a:off x="368302" y="1962150"/>
            <a:ext cx="11315700"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fld id="{9DB529A8-5C00-404F-A1AB-ECF487229B89}" type="datetime5">
              <a:rPr lang="en-US" smtClean="0"/>
              <a:t>6-Feb-24</a:t>
            </a:fld>
            <a:endParaRPr lang="en-US"/>
          </a:p>
        </p:txBody>
      </p:sp>
      <p:sp>
        <p:nvSpPr>
          <p:cNvPr id="9" name="Rectangle 7"/>
          <p:cNvSpPr>
            <a:spLocks noGrp="1" noChangeArrowheads="1"/>
          </p:cNvSpPr>
          <p:nvPr>
            <p:ph type="sldNum" sz="quarter" idx="11"/>
          </p:nvPr>
        </p:nvSpPr>
        <p:spPr/>
        <p:txBody>
          <a:bodyPr/>
          <a:lstStyle>
            <a:lvl1pPr>
              <a:defRPr/>
            </a:lvl1pPr>
          </a:lstStyle>
          <a:p>
            <a:fld id="{8A0EF840-B509-47F7-9B96-4268BD79DBA0}" type="slidenum">
              <a:rPr lang="en-US" altLang="en-US"/>
              <a:pPr/>
              <a:t>‹#›</a:t>
            </a:fld>
            <a:endParaRPr lang="en-US" altLang="en-US">
              <a:solidFill>
                <a:srgbClr val="808080"/>
              </a:solidFill>
            </a:endParaRPr>
          </a:p>
        </p:txBody>
      </p:sp>
      <p:pic>
        <p:nvPicPr>
          <p:cNvPr id="10"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9290" y="3710148"/>
            <a:ext cx="2619023" cy="26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p:cNvSpPr txBox="1">
            <a:spLocks noChangeArrowheads="1"/>
          </p:cNvSpPr>
          <p:nvPr userDrawn="1"/>
        </p:nvSpPr>
        <p:spPr bwMode="auto">
          <a:xfrm>
            <a:off x="0" y="500063"/>
            <a:ext cx="1217506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ctr">
              <a:defRPr/>
            </a:pPr>
            <a:r>
              <a:rPr lang="en-US" altLang="en-US" sz="3600" b="1" i="1"/>
              <a:t>Air Force Medical Readiness Agency</a:t>
            </a:r>
          </a:p>
        </p:txBody>
      </p:sp>
      <p:sp>
        <p:nvSpPr>
          <p:cNvPr id="12" name="Text Box 3"/>
          <p:cNvSpPr txBox="1">
            <a:spLocks noChangeArrowheads="1"/>
          </p:cNvSpPr>
          <p:nvPr userDrawn="1"/>
        </p:nvSpPr>
        <p:spPr bwMode="auto">
          <a:xfrm>
            <a:off x="381000" y="1233488"/>
            <a:ext cx="1130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ctr">
              <a:spcBef>
                <a:spcPct val="50000"/>
              </a:spcBef>
              <a:defRPr/>
            </a:pPr>
            <a:r>
              <a:rPr lang="en-US" altLang="en-US" sz="2000" b="1" i="1">
                <a:latin typeface="Century Schoolbook" pitchFamily="18" charset="0"/>
              </a:rPr>
              <a:t>Your Partner in Readiness</a:t>
            </a:r>
          </a:p>
        </p:txBody>
      </p:sp>
    </p:spTree>
    <p:extLst>
      <p:ext uri="{BB962C8B-B14F-4D97-AF65-F5344CB8AC3E}">
        <p14:creationId xmlns:p14="http://schemas.microsoft.com/office/powerpoint/2010/main" val="353313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898BE0-E1DF-4FA2-BE48-19075FBFB5A3}" type="datetime5">
              <a:rPr lang="en-US" smtClean="0"/>
              <a:t>6-Feb-24</a:t>
            </a:fld>
            <a:endParaRPr lang="en-US"/>
          </a:p>
        </p:txBody>
      </p:sp>
      <p:sp>
        <p:nvSpPr>
          <p:cNvPr id="5" name="Slide Number Placeholder 4"/>
          <p:cNvSpPr>
            <a:spLocks noGrp="1"/>
          </p:cNvSpPr>
          <p:nvPr>
            <p:ph type="sldNum" sz="quarter" idx="11"/>
          </p:nvPr>
        </p:nvSpPr>
        <p:spPr/>
        <p:txBody>
          <a:bodyPr/>
          <a:lstStyle>
            <a:lvl1pPr>
              <a:defRPr/>
            </a:lvl1pPr>
          </a:lstStyle>
          <a:p>
            <a:fld id="{83CCEA94-1EAE-4EF1-9477-2CCE28EB6B8E}"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91048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5"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2"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28EC26-F389-4D75-84B4-CE9008E24566}" type="datetime5">
              <a:rPr lang="en-US" smtClean="0"/>
              <a:t>6-Feb-24</a:t>
            </a:fld>
            <a:endParaRPr lang="en-US"/>
          </a:p>
        </p:txBody>
      </p:sp>
      <p:sp>
        <p:nvSpPr>
          <p:cNvPr id="5" name="Slide Number Placeholder 4"/>
          <p:cNvSpPr>
            <a:spLocks noGrp="1"/>
          </p:cNvSpPr>
          <p:nvPr>
            <p:ph type="sldNum" sz="quarter" idx="11"/>
          </p:nvPr>
        </p:nvSpPr>
        <p:spPr/>
        <p:txBody>
          <a:bodyPr/>
          <a:lstStyle>
            <a:lvl1pPr>
              <a:defRPr/>
            </a:lvl1pPr>
          </a:lstStyle>
          <a:p>
            <a:fld id="{96F5DA7A-F97B-4380-890C-DE38A8BAF844}"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185990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8467" y="76200"/>
            <a:ext cx="9042400" cy="1143000"/>
          </a:xfrm>
        </p:spPr>
        <p:txBody>
          <a:bodyPr/>
          <a:lstStyle/>
          <a:p>
            <a:r>
              <a:rPr lang="en-US"/>
              <a:t>Click to edit Master title style</a:t>
            </a:r>
          </a:p>
        </p:txBody>
      </p:sp>
      <p:sp>
        <p:nvSpPr>
          <p:cNvPr id="3" name="Text Placeholder 2"/>
          <p:cNvSpPr>
            <a:spLocks noGrp="1"/>
          </p:cNvSpPr>
          <p:nvPr>
            <p:ph type="body" sz="half" idx="1"/>
          </p:nvPr>
        </p:nvSpPr>
        <p:spPr>
          <a:xfrm>
            <a:off x="406400" y="1327150"/>
            <a:ext cx="5319184"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28786" y="1327150"/>
            <a:ext cx="5319183"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23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18267" y="76200"/>
            <a:ext cx="9525000" cy="1143000"/>
          </a:xfrm>
        </p:spPr>
        <p:txBody>
          <a:bodyPr/>
          <a:lstStyle/>
          <a:p>
            <a:r>
              <a:rPr lang="en-US"/>
              <a:t>Click to edit Master title style</a:t>
            </a:r>
          </a:p>
        </p:txBody>
      </p:sp>
      <p:sp>
        <p:nvSpPr>
          <p:cNvPr id="3" name="Content Placeholder 2"/>
          <p:cNvSpPr>
            <a:spLocks noGrp="1"/>
          </p:cNvSpPr>
          <p:nvPr>
            <p:ph sz="quarter" idx="1"/>
          </p:nvPr>
        </p:nvSpPr>
        <p:spPr>
          <a:xfrm>
            <a:off x="368300" y="1504953"/>
            <a:ext cx="5496984" cy="229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68486" y="1504953"/>
            <a:ext cx="5496983" cy="229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68300" y="3952878"/>
            <a:ext cx="5496984" cy="229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068486" y="3952878"/>
            <a:ext cx="5496983" cy="229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p:txBody>
          <a:bodyPr/>
          <a:lstStyle>
            <a:lvl1pPr>
              <a:defRPr/>
            </a:lvl1pPr>
          </a:lstStyle>
          <a:p>
            <a:pPr>
              <a:defRPr/>
            </a:pPr>
            <a:fld id="{83E55362-C9D1-42FD-8EDA-A8BD1425E21E}" type="datetime5">
              <a:rPr lang="en-US" smtClean="0"/>
              <a:t>6-Feb-24</a:t>
            </a:fld>
            <a:endParaRPr lang="en-US"/>
          </a:p>
        </p:txBody>
      </p:sp>
      <p:sp>
        <p:nvSpPr>
          <p:cNvPr id="8" name="Rectangle 1028"/>
          <p:cNvSpPr>
            <a:spLocks noGrp="1" noChangeArrowheads="1"/>
          </p:cNvSpPr>
          <p:nvPr>
            <p:ph type="sldNum" sz="quarter" idx="11"/>
          </p:nvPr>
        </p:nvSpPr>
        <p:spPr/>
        <p:txBody>
          <a:bodyPr/>
          <a:lstStyle>
            <a:lvl1pPr>
              <a:defRPr/>
            </a:lvl1pPr>
          </a:lstStyle>
          <a:p>
            <a:fld id="{3A08BAB7-FAE9-49A5-B9AD-C3DCDBF83304}"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288001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600200"/>
            <a:ext cx="10972800" cy="3709988"/>
          </a:xfrm>
          <a:prstGeom prst="rect">
            <a:avLst/>
          </a:prstGeom>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p:cNvSpPr>
            <a:spLocks noGrp="1"/>
          </p:cNvSpPr>
          <p:nvPr>
            <p:ph type="title"/>
          </p:nvPr>
        </p:nvSpPr>
        <p:spPr>
          <a:xfrm>
            <a:off x="0" y="274638"/>
            <a:ext cx="7850717" cy="933450"/>
          </a:xfrm>
          <a:prstGeom prst="rect">
            <a:avLst/>
          </a:prstGeom>
          <a:noFill/>
          <a:ln>
            <a:noFill/>
          </a:ln>
        </p:spPr>
        <p:txBody>
          <a:bodyPr tIns="0" bIns="0"/>
          <a:lstStyle>
            <a:lvl1pPr>
              <a:defRPr lang="en-US" sz="3200" dirty="0">
                <a:latin typeface="Calibri" pitchFamily="34" charset="0"/>
                <a:ea typeface="+mn-ea"/>
                <a:cs typeface="Arial" charset="0"/>
              </a:defRPr>
            </a:lvl1pPr>
          </a:lstStyle>
          <a:p>
            <a:pPr lvl="0"/>
            <a:r>
              <a:rPr lang="en-US"/>
              <a:t>Click to edit Master title style</a:t>
            </a:r>
          </a:p>
        </p:txBody>
      </p:sp>
      <p:sp>
        <p:nvSpPr>
          <p:cNvPr id="4" name="Slide Number Placeholder 5"/>
          <p:cNvSpPr>
            <a:spLocks noGrp="1"/>
          </p:cNvSpPr>
          <p:nvPr>
            <p:ph type="sldNum" sz="quarter" idx="10"/>
          </p:nvPr>
        </p:nvSpPr>
        <p:spPr>
          <a:xfrm>
            <a:off x="10981268" y="6356353"/>
            <a:ext cx="601133" cy="365125"/>
          </a:xfrm>
        </p:spPr>
        <p:txBody>
          <a:bodyPr/>
          <a:lstStyle>
            <a:lvl1pPr>
              <a:defRPr/>
            </a:lvl1pPr>
          </a:lstStyle>
          <a:p>
            <a:pPr>
              <a:defRPr/>
            </a:pPr>
            <a:fld id="{228E7A03-0170-4D42-851E-AFA7EB46146B}" type="slidenum">
              <a:rPr lang="en-US"/>
              <a:pPr>
                <a:defRPr/>
              </a:pPr>
              <a:t>‹#›</a:t>
            </a:fld>
            <a:endParaRPr lang="en-US"/>
          </a:p>
        </p:txBody>
      </p:sp>
      <p:sp>
        <p:nvSpPr>
          <p:cNvPr id="7" name="Footer Placeholder 4"/>
          <p:cNvSpPr>
            <a:spLocks noGrp="1"/>
          </p:cNvSpPr>
          <p:nvPr>
            <p:ph type="ftr" sz="quarter" idx="11"/>
          </p:nvPr>
        </p:nvSpPr>
        <p:spPr>
          <a:xfrm>
            <a:off x="2336800" y="6356353"/>
            <a:ext cx="7620000" cy="365125"/>
          </a:xfrm>
          <a:prstGeom prst="rect">
            <a:avLst/>
          </a:prstGeom>
        </p:spPr>
        <p:txBody>
          <a:bodyPr/>
          <a:lstStyle>
            <a:lvl1pPr>
              <a:defRPr/>
            </a:lvl1pPr>
          </a:lstStyle>
          <a:p>
            <a:pPr eaLnBrk="0" fontAlgn="base" hangingPunct="0">
              <a:spcBef>
                <a:spcPct val="0"/>
              </a:spcBef>
              <a:spcAft>
                <a:spcPct val="0"/>
              </a:spcAft>
              <a:defRPr/>
            </a:pPr>
            <a:endParaRPr lang="en-US" sz="1400">
              <a:solidFill>
                <a:srgbClr val="000000"/>
              </a:solidFill>
            </a:endParaRPr>
          </a:p>
        </p:txBody>
      </p:sp>
    </p:spTree>
    <p:extLst>
      <p:ext uri="{BB962C8B-B14F-4D97-AF65-F5344CB8AC3E}">
        <p14:creationId xmlns:p14="http://schemas.microsoft.com/office/powerpoint/2010/main" val="347137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A3C9-609F-79E2-27E0-916FD8FAD5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0783E-6114-94CB-63B0-B6DC787DBC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7DA9C-6287-9039-BE02-B3F1D5352ADC}"/>
              </a:ext>
            </a:extLst>
          </p:cNvPr>
          <p:cNvSpPr>
            <a:spLocks noGrp="1"/>
          </p:cNvSpPr>
          <p:nvPr>
            <p:ph type="dt" sz="half" idx="10"/>
          </p:nvPr>
        </p:nvSpPr>
        <p:spPr>
          <a:xfrm>
            <a:off x="838200" y="6356350"/>
            <a:ext cx="2743200" cy="365125"/>
          </a:xfrm>
          <a:prstGeom prst="rect">
            <a:avLst/>
          </a:prstGeom>
        </p:spPr>
        <p:txBody>
          <a:bodyPr/>
          <a:lstStyle/>
          <a:p>
            <a:fld id="{87340654-9D8C-4231-8816-A89A2C1C2429}" type="datetime5">
              <a:rPr lang="en-US" smtClean="0"/>
              <a:t>6-Feb-24</a:t>
            </a:fld>
            <a:endParaRPr lang="en-US"/>
          </a:p>
        </p:txBody>
      </p:sp>
      <p:sp>
        <p:nvSpPr>
          <p:cNvPr id="5" name="Footer Placeholder 4">
            <a:extLst>
              <a:ext uri="{FF2B5EF4-FFF2-40B4-BE49-F238E27FC236}">
                <a16:creationId xmlns:a16="http://schemas.microsoft.com/office/drawing/2014/main" id="{E9A20138-611A-42ED-B5B3-E201B2F78C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A9C35D-7DB9-B60C-1E13-7FE445FEAEC3}"/>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60070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ADA1-600B-71AE-C180-B0BD81A4FE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AC15710-0F05-E86A-3D2E-F668268D5CF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0D7E1-1421-BFED-188D-9519BCCBF07C}"/>
              </a:ext>
            </a:extLst>
          </p:cNvPr>
          <p:cNvSpPr>
            <a:spLocks noGrp="1"/>
          </p:cNvSpPr>
          <p:nvPr>
            <p:ph type="dt" sz="half" idx="10"/>
          </p:nvPr>
        </p:nvSpPr>
        <p:spPr>
          <a:xfrm>
            <a:off x="838200" y="6356350"/>
            <a:ext cx="2743200" cy="365125"/>
          </a:xfrm>
          <a:prstGeom prst="rect">
            <a:avLst/>
          </a:prstGeom>
        </p:spPr>
        <p:txBody>
          <a:bodyPr/>
          <a:lstStyle/>
          <a:p>
            <a:fld id="{C49CEF3F-404D-4519-BE8B-9EDC9918BFCD}" type="datetime5">
              <a:rPr lang="en-US" smtClean="0"/>
              <a:t>6-Feb-24</a:t>
            </a:fld>
            <a:endParaRPr lang="en-US"/>
          </a:p>
        </p:txBody>
      </p:sp>
      <p:sp>
        <p:nvSpPr>
          <p:cNvPr id="5" name="Footer Placeholder 4">
            <a:extLst>
              <a:ext uri="{FF2B5EF4-FFF2-40B4-BE49-F238E27FC236}">
                <a16:creationId xmlns:a16="http://schemas.microsoft.com/office/drawing/2014/main" id="{8732D0C3-C5EA-F5A8-5674-26935194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705DE3-D883-FF10-C39A-9FD8B7A039A0}"/>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232399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6675-591E-E4D4-A496-7DD97AEFE1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BDDC4-5903-955A-8B62-974F7E355E0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7C4741-44F4-AD86-AF91-D199F1B17DA9}"/>
              </a:ext>
            </a:extLst>
          </p:cNvPr>
          <p:cNvSpPr>
            <a:spLocks noGrp="1"/>
          </p:cNvSpPr>
          <p:nvPr>
            <p:ph type="dt" sz="half" idx="10"/>
          </p:nvPr>
        </p:nvSpPr>
        <p:spPr>
          <a:xfrm>
            <a:off x="838200" y="6356350"/>
            <a:ext cx="2743200" cy="365125"/>
          </a:xfrm>
          <a:prstGeom prst="rect">
            <a:avLst/>
          </a:prstGeom>
        </p:spPr>
        <p:txBody>
          <a:bodyPr/>
          <a:lstStyle/>
          <a:p>
            <a:fld id="{58644442-927B-405E-BEC5-5A9824E398F1}" type="datetime5">
              <a:rPr lang="en-US" smtClean="0"/>
              <a:t>6-Feb-24</a:t>
            </a:fld>
            <a:endParaRPr lang="en-US"/>
          </a:p>
        </p:txBody>
      </p:sp>
      <p:sp>
        <p:nvSpPr>
          <p:cNvPr id="5" name="Footer Placeholder 4">
            <a:extLst>
              <a:ext uri="{FF2B5EF4-FFF2-40B4-BE49-F238E27FC236}">
                <a16:creationId xmlns:a16="http://schemas.microsoft.com/office/drawing/2014/main" id="{A666E8E4-ABBD-AC9E-0AF4-C7C54DBF4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4C59D2-A1E5-DC15-2BA2-A18234C37E7F}"/>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193583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86CA-B384-E2FB-0DEB-4DCD15D9E0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C18A8BE-5BE4-5D75-F466-F16A9CB5D1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B2B42-6770-C783-EA89-17C28B71CD9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0F781-94E4-AC18-E913-8F1C21F671CA}"/>
              </a:ext>
            </a:extLst>
          </p:cNvPr>
          <p:cNvSpPr>
            <a:spLocks noGrp="1"/>
          </p:cNvSpPr>
          <p:nvPr>
            <p:ph type="dt" sz="half" idx="10"/>
          </p:nvPr>
        </p:nvSpPr>
        <p:spPr>
          <a:xfrm>
            <a:off x="838200" y="6356350"/>
            <a:ext cx="2743200" cy="365125"/>
          </a:xfrm>
          <a:prstGeom prst="rect">
            <a:avLst/>
          </a:prstGeom>
        </p:spPr>
        <p:txBody>
          <a:bodyPr/>
          <a:lstStyle/>
          <a:p>
            <a:fld id="{89891822-F7FA-415B-842A-35A39BC1EB5F}" type="datetime5">
              <a:rPr lang="en-US" smtClean="0"/>
              <a:t>6-Feb-24</a:t>
            </a:fld>
            <a:endParaRPr lang="en-US"/>
          </a:p>
        </p:txBody>
      </p:sp>
      <p:sp>
        <p:nvSpPr>
          <p:cNvPr id="6" name="Footer Placeholder 5">
            <a:extLst>
              <a:ext uri="{FF2B5EF4-FFF2-40B4-BE49-F238E27FC236}">
                <a16:creationId xmlns:a16="http://schemas.microsoft.com/office/drawing/2014/main" id="{9394447A-FDE5-3BCA-D024-EC27B5D1CC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FB50A2-6C5D-52C9-2B5A-75300C0B00D1}"/>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990372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C9CC-C227-6B99-B196-D3132890FD1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E7EA67-B07D-FDD9-0FF3-C297B1150D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A96A5-2339-DBC2-2229-7B500A97254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ED7C5C-D7F9-69E2-A679-8A4CA369BAA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45B81-3A85-C6CA-82DD-9CFAB5E54A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8E4664-1C83-4489-8F6A-DDD056863240}"/>
              </a:ext>
            </a:extLst>
          </p:cNvPr>
          <p:cNvSpPr>
            <a:spLocks noGrp="1"/>
          </p:cNvSpPr>
          <p:nvPr>
            <p:ph type="dt" sz="half" idx="10"/>
          </p:nvPr>
        </p:nvSpPr>
        <p:spPr>
          <a:xfrm>
            <a:off x="838200" y="6356350"/>
            <a:ext cx="2743200" cy="365125"/>
          </a:xfrm>
          <a:prstGeom prst="rect">
            <a:avLst/>
          </a:prstGeom>
        </p:spPr>
        <p:txBody>
          <a:bodyPr/>
          <a:lstStyle/>
          <a:p>
            <a:fld id="{78685990-91E3-428E-BBD5-067D5D1D0093}" type="datetime5">
              <a:rPr lang="en-US" smtClean="0"/>
              <a:t>6-Feb-24</a:t>
            </a:fld>
            <a:endParaRPr lang="en-US"/>
          </a:p>
        </p:txBody>
      </p:sp>
      <p:sp>
        <p:nvSpPr>
          <p:cNvPr id="8" name="Footer Placeholder 7">
            <a:extLst>
              <a:ext uri="{FF2B5EF4-FFF2-40B4-BE49-F238E27FC236}">
                <a16:creationId xmlns:a16="http://schemas.microsoft.com/office/drawing/2014/main" id="{E8D9699B-541D-50D8-9A91-0012207D2C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E318DAE-AB59-B6B2-9C7C-3ED2BC3E0B28}"/>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268196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D1E3E3-AC6D-4117-8E6A-00C6DB3A761E}" type="datetime5">
              <a:rPr lang="en-US" smtClean="0"/>
              <a:t>6-Feb-24</a:t>
            </a:fld>
            <a:endParaRPr lang="en-US"/>
          </a:p>
        </p:txBody>
      </p:sp>
      <p:sp>
        <p:nvSpPr>
          <p:cNvPr id="5" name="Slide Number Placeholder 4"/>
          <p:cNvSpPr>
            <a:spLocks noGrp="1"/>
          </p:cNvSpPr>
          <p:nvPr>
            <p:ph type="sldNum" sz="quarter" idx="11"/>
          </p:nvPr>
        </p:nvSpPr>
        <p:spPr/>
        <p:txBody>
          <a:bodyPr/>
          <a:lstStyle>
            <a:lvl1pPr>
              <a:defRPr/>
            </a:lvl1pPr>
          </a:lstStyle>
          <a:p>
            <a:fld id="{0CCF4461-308F-4B45-A17C-ACFBE4089669}" type="slidenum">
              <a:rPr lang="en-US" altLang="en-US"/>
              <a:pPr/>
              <a:t>‹#›</a:t>
            </a:fld>
            <a:endParaRPr lang="en-US" altLang="en-US">
              <a:solidFill>
                <a:srgbClr val="808080"/>
              </a:solidFill>
            </a:endParaRPr>
          </a:p>
        </p:txBody>
      </p:sp>
      <p:sp>
        <p:nvSpPr>
          <p:cNvPr id="6" name="TextBox 5"/>
          <p:cNvSpPr txBox="1"/>
          <p:nvPr userDrawn="1"/>
        </p:nvSpPr>
        <p:spPr>
          <a:xfrm>
            <a:off x="238412" y="6488668"/>
            <a:ext cx="4795501" cy="307777"/>
          </a:xfrm>
          <a:prstGeom prst="rect">
            <a:avLst/>
          </a:prstGeom>
          <a:noFill/>
        </p:spPr>
        <p:txBody>
          <a:bodyPr wrap="square" rtlCol="0">
            <a:spAutoFit/>
          </a:bodyPr>
          <a:lstStyle/>
          <a:p>
            <a:pPr algn="ctr"/>
            <a:r>
              <a:rPr lang="en-US" sz="1400" b="1"/>
              <a:t>Note: any new information in </a:t>
            </a:r>
            <a:r>
              <a:rPr lang="en-US" sz="1400" b="1" kern="0">
                <a:solidFill>
                  <a:schemeClr val="accent2">
                    <a:lumMod val="75000"/>
                  </a:schemeClr>
                </a:solidFill>
              </a:rPr>
              <a:t>Blue Font</a:t>
            </a:r>
            <a:endParaRPr lang="en-US" sz="1400" b="1" i="1">
              <a:solidFill>
                <a:schemeClr val="accent2">
                  <a:lumMod val="75000"/>
                </a:schemeClr>
              </a:solidFill>
            </a:endParaRPr>
          </a:p>
        </p:txBody>
      </p:sp>
      <p:grpSp>
        <p:nvGrpSpPr>
          <p:cNvPr id="7" name="Group 6"/>
          <p:cNvGrpSpPr/>
          <p:nvPr userDrawn="1"/>
        </p:nvGrpSpPr>
        <p:grpSpPr>
          <a:xfrm>
            <a:off x="7777941" y="6538946"/>
            <a:ext cx="3915738" cy="307777"/>
            <a:chOff x="7740233" y="6538946"/>
            <a:chExt cx="3915738" cy="307777"/>
          </a:xfrm>
        </p:grpSpPr>
        <p:sp>
          <p:nvSpPr>
            <p:cNvPr id="8" name="Oval 30"/>
            <p:cNvSpPr>
              <a:spLocks noChangeArrowheads="1"/>
            </p:cNvSpPr>
            <p:nvPr/>
          </p:nvSpPr>
          <p:spPr bwMode="auto">
            <a:xfrm>
              <a:off x="9191135" y="6605236"/>
              <a:ext cx="200447" cy="191210"/>
            </a:xfrm>
            <a:prstGeom prst="ellipse">
              <a:avLst/>
            </a:prstGeom>
            <a:solidFill>
              <a:srgbClr val="FFFF00"/>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1400" b="0">
                <a:solidFill>
                  <a:srgbClr val="000000"/>
                </a:solidFill>
              </a:endParaRPr>
            </a:p>
          </p:txBody>
        </p:sp>
        <p:sp>
          <p:nvSpPr>
            <p:cNvPr id="9" name="TextBox 8"/>
            <p:cNvSpPr txBox="1"/>
            <p:nvPr/>
          </p:nvSpPr>
          <p:spPr>
            <a:xfrm>
              <a:off x="7874691" y="6538946"/>
              <a:ext cx="3781280" cy="307777"/>
            </a:xfrm>
            <a:prstGeom prst="rect">
              <a:avLst/>
            </a:prstGeom>
            <a:noFill/>
          </p:spPr>
          <p:txBody>
            <a:bodyPr wrap="square" rtlCol="0">
              <a:spAutoFit/>
            </a:bodyPr>
            <a:lstStyle/>
            <a:p>
              <a:r>
                <a:rPr lang="en-US" sz="1400"/>
                <a:t>On Target              At Risk           Delayed</a:t>
              </a:r>
            </a:p>
          </p:txBody>
        </p:sp>
        <p:sp>
          <p:nvSpPr>
            <p:cNvPr id="10" name="Oval 30"/>
            <p:cNvSpPr>
              <a:spLocks noChangeArrowheads="1"/>
            </p:cNvSpPr>
            <p:nvPr/>
          </p:nvSpPr>
          <p:spPr bwMode="auto">
            <a:xfrm>
              <a:off x="10309188" y="6592588"/>
              <a:ext cx="200447" cy="191210"/>
            </a:xfrm>
            <a:prstGeom prst="ellipse">
              <a:avLst/>
            </a:prstGeom>
            <a:solidFill>
              <a:srgbClr val="C00000"/>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1400" b="0">
                <a:solidFill>
                  <a:srgbClr val="000000"/>
                </a:solidFill>
              </a:endParaRPr>
            </a:p>
          </p:txBody>
        </p:sp>
        <p:sp>
          <p:nvSpPr>
            <p:cNvPr id="11" name="Oval 30"/>
            <p:cNvSpPr>
              <a:spLocks noChangeArrowheads="1"/>
            </p:cNvSpPr>
            <p:nvPr/>
          </p:nvSpPr>
          <p:spPr bwMode="auto">
            <a:xfrm>
              <a:off x="7740233" y="6588462"/>
              <a:ext cx="200447" cy="191210"/>
            </a:xfrm>
            <a:prstGeom prst="ellipse">
              <a:avLst/>
            </a:prstGeom>
            <a:solidFill>
              <a:srgbClr val="00B050"/>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1400" b="0">
                <a:solidFill>
                  <a:srgbClr val="000000"/>
                </a:solidFill>
              </a:endParaRPr>
            </a:p>
          </p:txBody>
        </p:sp>
      </p:grpSp>
    </p:spTree>
    <p:extLst>
      <p:ext uri="{BB962C8B-B14F-4D97-AF65-F5344CB8AC3E}">
        <p14:creationId xmlns:p14="http://schemas.microsoft.com/office/powerpoint/2010/main" val="381207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C3AD-BC47-BCDC-F9A9-0FEAD75D93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419E788-559C-8593-5F90-BC4CA6A1EE41}"/>
              </a:ext>
            </a:extLst>
          </p:cNvPr>
          <p:cNvSpPr>
            <a:spLocks noGrp="1"/>
          </p:cNvSpPr>
          <p:nvPr>
            <p:ph type="dt" sz="half" idx="10"/>
          </p:nvPr>
        </p:nvSpPr>
        <p:spPr>
          <a:xfrm>
            <a:off x="838200" y="6356350"/>
            <a:ext cx="2743200" cy="365125"/>
          </a:xfrm>
          <a:prstGeom prst="rect">
            <a:avLst/>
          </a:prstGeom>
        </p:spPr>
        <p:txBody>
          <a:bodyPr/>
          <a:lstStyle/>
          <a:p>
            <a:fld id="{8F854951-B0B1-4C5F-AD7E-B8CDA0471874}" type="datetime5">
              <a:rPr lang="en-US" smtClean="0"/>
              <a:t>6-Feb-24</a:t>
            </a:fld>
            <a:endParaRPr lang="en-US"/>
          </a:p>
        </p:txBody>
      </p:sp>
      <p:sp>
        <p:nvSpPr>
          <p:cNvPr id="4" name="Footer Placeholder 3">
            <a:extLst>
              <a:ext uri="{FF2B5EF4-FFF2-40B4-BE49-F238E27FC236}">
                <a16:creationId xmlns:a16="http://schemas.microsoft.com/office/drawing/2014/main" id="{5D85F285-6D48-A7A9-50B6-FC8D5D577F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F4C9D46-3026-854E-D14F-F7D35A83A042}"/>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1476877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4F8BB-0041-17DA-BAEC-1C57D7E44485}"/>
              </a:ext>
            </a:extLst>
          </p:cNvPr>
          <p:cNvSpPr>
            <a:spLocks noGrp="1"/>
          </p:cNvSpPr>
          <p:nvPr>
            <p:ph type="dt" sz="half" idx="10"/>
          </p:nvPr>
        </p:nvSpPr>
        <p:spPr>
          <a:xfrm>
            <a:off x="838200" y="6356350"/>
            <a:ext cx="2743200" cy="365125"/>
          </a:xfrm>
          <a:prstGeom prst="rect">
            <a:avLst/>
          </a:prstGeom>
        </p:spPr>
        <p:txBody>
          <a:bodyPr/>
          <a:lstStyle/>
          <a:p>
            <a:fld id="{AFBA5485-5E91-495D-98AB-EB52E8D8D08C}" type="datetime5">
              <a:rPr lang="en-US" smtClean="0"/>
              <a:t>6-Feb-24</a:t>
            </a:fld>
            <a:endParaRPr lang="en-US"/>
          </a:p>
        </p:txBody>
      </p:sp>
      <p:sp>
        <p:nvSpPr>
          <p:cNvPr id="3" name="Footer Placeholder 2">
            <a:extLst>
              <a:ext uri="{FF2B5EF4-FFF2-40B4-BE49-F238E27FC236}">
                <a16:creationId xmlns:a16="http://schemas.microsoft.com/office/drawing/2014/main" id="{2B1AD260-DD38-119F-BF3E-9F7FCB91E2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654A55-FE6F-D2A1-4983-A539138802CE}"/>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3740315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8E28-5A2C-2DE1-6838-85C7220F9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EBA9B1-89A5-042B-8773-E55032A05E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F857F-A081-5AFF-874B-32CCEFBDE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19AF8-39BB-9DDF-E7C6-383F98B5D4FD}"/>
              </a:ext>
            </a:extLst>
          </p:cNvPr>
          <p:cNvSpPr>
            <a:spLocks noGrp="1"/>
          </p:cNvSpPr>
          <p:nvPr>
            <p:ph type="dt" sz="half" idx="10"/>
          </p:nvPr>
        </p:nvSpPr>
        <p:spPr>
          <a:xfrm>
            <a:off x="838200" y="6356350"/>
            <a:ext cx="2743200" cy="365125"/>
          </a:xfrm>
          <a:prstGeom prst="rect">
            <a:avLst/>
          </a:prstGeom>
        </p:spPr>
        <p:txBody>
          <a:bodyPr/>
          <a:lstStyle/>
          <a:p>
            <a:fld id="{EBCFB629-E61F-40EF-AAC9-0FF0788E6575}" type="datetime5">
              <a:rPr lang="en-US" smtClean="0"/>
              <a:t>6-Feb-24</a:t>
            </a:fld>
            <a:endParaRPr lang="en-US"/>
          </a:p>
        </p:txBody>
      </p:sp>
      <p:sp>
        <p:nvSpPr>
          <p:cNvPr id="6" name="Footer Placeholder 5">
            <a:extLst>
              <a:ext uri="{FF2B5EF4-FFF2-40B4-BE49-F238E27FC236}">
                <a16:creationId xmlns:a16="http://schemas.microsoft.com/office/drawing/2014/main" id="{30EADBEE-B413-8BE3-57A3-8924F500CB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C52948-56F0-1DFC-488E-99B97962AA56}"/>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1885960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A8FE-46D7-E80D-DB8E-2A28BDA586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17F6B7-D272-48F0-66C8-BAA8D65555C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4FD93F-9524-C111-D73F-D9D8713D08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0B1089-4676-7E02-FF7D-D9151EB91511}"/>
              </a:ext>
            </a:extLst>
          </p:cNvPr>
          <p:cNvSpPr>
            <a:spLocks noGrp="1"/>
          </p:cNvSpPr>
          <p:nvPr>
            <p:ph type="dt" sz="half" idx="10"/>
          </p:nvPr>
        </p:nvSpPr>
        <p:spPr>
          <a:xfrm>
            <a:off x="838200" y="6356350"/>
            <a:ext cx="2743200" cy="365125"/>
          </a:xfrm>
          <a:prstGeom prst="rect">
            <a:avLst/>
          </a:prstGeom>
        </p:spPr>
        <p:txBody>
          <a:bodyPr/>
          <a:lstStyle/>
          <a:p>
            <a:fld id="{567BCA4C-821B-4B84-BC1F-57591CE3BC29}" type="datetime5">
              <a:rPr lang="en-US" smtClean="0"/>
              <a:t>6-Feb-24</a:t>
            </a:fld>
            <a:endParaRPr lang="en-US"/>
          </a:p>
        </p:txBody>
      </p:sp>
      <p:sp>
        <p:nvSpPr>
          <p:cNvPr id="6" name="Footer Placeholder 5">
            <a:extLst>
              <a:ext uri="{FF2B5EF4-FFF2-40B4-BE49-F238E27FC236}">
                <a16:creationId xmlns:a16="http://schemas.microsoft.com/office/drawing/2014/main" id="{04920B6B-F85B-A6CF-7EFE-38065B5E66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2A601FC-9AA6-D514-240E-339074FFF679}"/>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2197152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6502-763F-F029-DB88-B3EBFEF21C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398FE-C499-C409-F482-CBC54B1E5D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130B1-671C-27BA-995B-A55127575793}"/>
              </a:ext>
            </a:extLst>
          </p:cNvPr>
          <p:cNvSpPr>
            <a:spLocks noGrp="1"/>
          </p:cNvSpPr>
          <p:nvPr>
            <p:ph type="dt" sz="half" idx="10"/>
          </p:nvPr>
        </p:nvSpPr>
        <p:spPr>
          <a:xfrm>
            <a:off x="838200" y="6356350"/>
            <a:ext cx="2743200" cy="365125"/>
          </a:xfrm>
          <a:prstGeom prst="rect">
            <a:avLst/>
          </a:prstGeom>
        </p:spPr>
        <p:txBody>
          <a:bodyPr/>
          <a:lstStyle/>
          <a:p>
            <a:fld id="{02C40C9A-887A-4971-9247-CAD84824E3D6}" type="datetime5">
              <a:rPr lang="en-US" smtClean="0"/>
              <a:t>6-Feb-24</a:t>
            </a:fld>
            <a:endParaRPr lang="en-US"/>
          </a:p>
        </p:txBody>
      </p:sp>
      <p:sp>
        <p:nvSpPr>
          <p:cNvPr id="5" name="Footer Placeholder 4">
            <a:extLst>
              <a:ext uri="{FF2B5EF4-FFF2-40B4-BE49-F238E27FC236}">
                <a16:creationId xmlns:a16="http://schemas.microsoft.com/office/drawing/2014/main" id="{5A29C21C-2761-8D4A-1E71-C48FBD664D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40E558-F46C-E5CD-BB91-AC19526D6935}"/>
              </a:ext>
            </a:extLst>
          </p:cNvPr>
          <p:cNvSpPr>
            <a:spLocks noGrp="1"/>
          </p:cNvSpPr>
          <p:nvPr>
            <p:ph type="sldNum" sz="quarter" idx="12"/>
          </p:nvPr>
        </p:nvSpPr>
        <p:spPr>
          <a:xfrm>
            <a:off x="8610600" y="6356350"/>
            <a:ext cx="2743200" cy="365125"/>
          </a:xfrm>
          <a:prstGeom prst="rect">
            <a:avLst/>
          </a:prstGeom>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170003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BAFB-547D-CA5B-D019-28FFF77A65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00276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4FDB-2315-38CE-2099-483AE7124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81012D-8C02-37AB-93CC-ACDCD2E6E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1E960E-F82F-13CC-4C07-D9656CCE5BFF}"/>
              </a:ext>
            </a:extLst>
          </p:cNvPr>
          <p:cNvSpPr>
            <a:spLocks noGrp="1"/>
          </p:cNvSpPr>
          <p:nvPr>
            <p:ph type="dt" sz="half" idx="10"/>
          </p:nvPr>
        </p:nvSpPr>
        <p:spPr/>
        <p:txBody>
          <a:bodyPr/>
          <a:lstStyle/>
          <a:p>
            <a:fld id="{87340654-9D8C-4231-8816-A89A2C1C2429}" type="datetime5">
              <a:rPr lang="en-US" smtClean="0"/>
              <a:t>6-Feb-24</a:t>
            </a:fld>
            <a:endParaRPr lang="en-US"/>
          </a:p>
        </p:txBody>
      </p:sp>
      <p:sp>
        <p:nvSpPr>
          <p:cNvPr id="5" name="Footer Placeholder 4">
            <a:extLst>
              <a:ext uri="{FF2B5EF4-FFF2-40B4-BE49-F238E27FC236}">
                <a16:creationId xmlns:a16="http://schemas.microsoft.com/office/drawing/2014/main" id="{42D73144-5B09-629C-90D4-EC38838A2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1C693-9A06-AAEA-DEC4-2FE2BD3D38DF}"/>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301612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A2FF-B6E4-F763-8A1A-9F00082CFC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D19CC-7521-129D-4D8B-B62374FD13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762DC-C4AC-5635-1728-057E67A360E7}"/>
              </a:ext>
            </a:extLst>
          </p:cNvPr>
          <p:cNvSpPr>
            <a:spLocks noGrp="1"/>
          </p:cNvSpPr>
          <p:nvPr>
            <p:ph type="dt" sz="half" idx="10"/>
          </p:nvPr>
        </p:nvSpPr>
        <p:spPr/>
        <p:txBody>
          <a:bodyPr/>
          <a:lstStyle/>
          <a:p>
            <a:fld id="{C49CEF3F-404D-4519-BE8B-9EDC9918BFCD}" type="datetime5">
              <a:rPr lang="en-US" smtClean="0"/>
              <a:t>6-Feb-24</a:t>
            </a:fld>
            <a:endParaRPr lang="en-US"/>
          </a:p>
        </p:txBody>
      </p:sp>
      <p:sp>
        <p:nvSpPr>
          <p:cNvPr id="5" name="Footer Placeholder 4">
            <a:extLst>
              <a:ext uri="{FF2B5EF4-FFF2-40B4-BE49-F238E27FC236}">
                <a16:creationId xmlns:a16="http://schemas.microsoft.com/office/drawing/2014/main" id="{79EA530C-D916-02C0-7AEF-405C0C3EE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DD391-ECD6-B8E7-7593-787085B716D8}"/>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115854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0158-ABB5-2F09-0234-A0855E2AE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B11B70-077D-360D-FD0E-ADC94633E5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5ED7B3-38C1-D025-3AE7-84190649EE6E}"/>
              </a:ext>
            </a:extLst>
          </p:cNvPr>
          <p:cNvSpPr>
            <a:spLocks noGrp="1"/>
          </p:cNvSpPr>
          <p:nvPr>
            <p:ph type="dt" sz="half" idx="10"/>
          </p:nvPr>
        </p:nvSpPr>
        <p:spPr/>
        <p:txBody>
          <a:bodyPr/>
          <a:lstStyle/>
          <a:p>
            <a:fld id="{58644442-927B-405E-BEC5-5A9824E398F1}" type="datetime5">
              <a:rPr lang="en-US" smtClean="0"/>
              <a:t>6-Feb-24</a:t>
            </a:fld>
            <a:endParaRPr lang="en-US"/>
          </a:p>
        </p:txBody>
      </p:sp>
      <p:sp>
        <p:nvSpPr>
          <p:cNvPr id="5" name="Footer Placeholder 4">
            <a:extLst>
              <a:ext uri="{FF2B5EF4-FFF2-40B4-BE49-F238E27FC236}">
                <a16:creationId xmlns:a16="http://schemas.microsoft.com/office/drawing/2014/main" id="{7B8A6E60-E853-DD8D-BB3A-6AB3FD52E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1DDF1-16A6-0FCD-D671-48368F0992E4}"/>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4123722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5563-148B-0A9D-8004-7EFEC7FCC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11B4D-06A0-1EF3-CDAB-5174DD188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7BA95-8318-24C3-CF81-D9D151C482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8CD03-EB60-9C33-F199-6B914129E95D}"/>
              </a:ext>
            </a:extLst>
          </p:cNvPr>
          <p:cNvSpPr>
            <a:spLocks noGrp="1"/>
          </p:cNvSpPr>
          <p:nvPr>
            <p:ph type="dt" sz="half" idx="10"/>
          </p:nvPr>
        </p:nvSpPr>
        <p:spPr/>
        <p:txBody>
          <a:bodyPr/>
          <a:lstStyle/>
          <a:p>
            <a:fld id="{89891822-F7FA-415B-842A-35A39BC1EB5F}" type="datetime5">
              <a:rPr lang="en-US" smtClean="0"/>
              <a:t>6-Feb-24</a:t>
            </a:fld>
            <a:endParaRPr lang="en-US"/>
          </a:p>
        </p:txBody>
      </p:sp>
      <p:sp>
        <p:nvSpPr>
          <p:cNvPr id="6" name="Footer Placeholder 5">
            <a:extLst>
              <a:ext uri="{FF2B5EF4-FFF2-40B4-BE49-F238E27FC236}">
                <a16:creationId xmlns:a16="http://schemas.microsoft.com/office/drawing/2014/main" id="{7B95C0B7-3363-F1B7-6498-A74F0BC33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6DF6F-1C16-41FB-D24B-5044C187D634}"/>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276748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A929ED-72B8-4F26-B1F3-7C7412723DA8}" type="datetime5">
              <a:rPr lang="en-US" smtClean="0"/>
              <a:t>6-Feb-24</a:t>
            </a:fld>
            <a:endParaRPr lang="en-US"/>
          </a:p>
        </p:txBody>
      </p:sp>
      <p:sp>
        <p:nvSpPr>
          <p:cNvPr id="5" name="Slide Number Placeholder 4"/>
          <p:cNvSpPr>
            <a:spLocks noGrp="1"/>
          </p:cNvSpPr>
          <p:nvPr>
            <p:ph type="sldNum" sz="quarter" idx="11"/>
          </p:nvPr>
        </p:nvSpPr>
        <p:spPr/>
        <p:txBody>
          <a:bodyPr/>
          <a:lstStyle>
            <a:lvl1pPr>
              <a:defRPr/>
            </a:lvl1pPr>
          </a:lstStyle>
          <a:p>
            <a:fld id="{666DB8D5-D9BB-4526-91A0-CC798CD8CA1A}"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3213554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32ED-05EB-10F4-B2F4-F4A505C23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C905F4-2C9E-9075-B65B-C9EFAA7D64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100468-EF2A-A11C-1ACF-C8C6C1BBA3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AC7FED-3DEA-EA66-4DA3-A3BBBB4B0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1E927B-5DD4-12C8-3D54-196D00A394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B6BE8-F755-A80F-5F2E-01DDFE9623FB}"/>
              </a:ext>
            </a:extLst>
          </p:cNvPr>
          <p:cNvSpPr>
            <a:spLocks noGrp="1"/>
          </p:cNvSpPr>
          <p:nvPr>
            <p:ph type="dt" sz="half" idx="10"/>
          </p:nvPr>
        </p:nvSpPr>
        <p:spPr/>
        <p:txBody>
          <a:bodyPr/>
          <a:lstStyle/>
          <a:p>
            <a:fld id="{78685990-91E3-428E-BBD5-067D5D1D0093}" type="datetime5">
              <a:rPr lang="en-US" smtClean="0"/>
              <a:t>6-Feb-24</a:t>
            </a:fld>
            <a:endParaRPr lang="en-US"/>
          </a:p>
        </p:txBody>
      </p:sp>
      <p:sp>
        <p:nvSpPr>
          <p:cNvPr id="8" name="Footer Placeholder 7">
            <a:extLst>
              <a:ext uri="{FF2B5EF4-FFF2-40B4-BE49-F238E27FC236}">
                <a16:creationId xmlns:a16="http://schemas.microsoft.com/office/drawing/2014/main" id="{89062B89-DDDA-8DD0-44DF-D93B99141D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0453FA-C1E3-B2DE-D28A-0F162AA97B3D}"/>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3939630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5EB7-525A-E4CF-1028-1A4C785164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11F61-CCF8-7846-60EF-A2F0DA8D1874}"/>
              </a:ext>
            </a:extLst>
          </p:cNvPr>
          <p:cNvSpPr>
            <a:spLocks noGrp="1"/>
          </p:cNvSpPr>
          <p:nvPr>
            <p:ph type="dt" sz="half" idx="10"/>
          </p:nvPr>
        </p:nvSpPr>
        <p:spPr/>
        <p:txBody>
          <a:bodyPr/>
          <a:lstStyle/>
          <a:p>
            <a:fld id="{8F854951-B0B1-4C5F-AD7E-B8CDA0471874}" type="datetime5">
              <a:rPr lang="en-US" smtClean="0"/>
              <a:t>6-Feb-24</a:t>
            </a:fld>
            <a:endParaRPr lang="en-US"/>
          </a:p>
        </p:txBody>
      </p:sp>
      <p:sp>
        <p:nvSpPr>
          <p:cNvPr id="4" name="Footer Placeholder 3">
            <a:extLst>
              <a:ext uri="{FF2B5EF4-FFF2-40B4-BE49-F238E27FC236}">
                <a16:creationId xmlns:a16="http://schemas.microsoft.com/office/drawing/2014/main" id="{78CB2F54-C471-D391-A973-36F4C8577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26A685-A7E7-18F8-8060-B219C57F867C}"/>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617005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0BA15-D43C-39D1-2517-339F099FEA8A}"/>
              </a:ext>
            </a:extLst>
          </p:cNvPr>
          <p:cNvSpPr>
            <a:spLocks noGrp="1"/>
          </p:cNvSpPr>
          <p:nvPr>
            <p:ph type="dt" sz="half" idx="10"/>
          </p:nvPr>
        </p:nvSpPr>
        <p:spPr/>
        <p:txBody>
          <a:bodyPr/>
          <a:lstStyle/>
          <a:p>
            <a:fld id="{AFBA5485-5E91-495D-98AB-EB52E8D8D08C}" type="datetime5">
              <a:rPr lang="en-US" smtClean="0"/>
              <a:t>6-Feb-24</a:t>
            </a:fld>
            <a:endParaRPr lang="en-US"/>
          </a:p>
        </p:txBody>
      </p:sp>
      <p:sp>
        <p:nvSpPr>
          <p:cNvPr id="3" name="Footer Placeholder 2">
            <a:extLst>
              <a:ext uri="{FF2B5EF4-FFF2-40B4-BE49-F238E27FC236}">
                <a16:creationId xmlns:a16="http://schemas.microsoft.com/office/drawing/2014/main" id="{F3BCF6C5-DC62-9C67-5ACB-0414EDBFC7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56FEFF-889A-860D-7EF2-B99AE91D5333}"/>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915025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8133-E5D4-D947-0016-63C555D8B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E5DEFF-0995-7678-7EE0-669D794CE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207E7D-FAA9-DECE-59C6-9F0990B17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3629F-5B65-F072-84BB-25799D38511B}"/>
              </a:ext>
            </a:extLst>
          </p:cNvPr>
          <p:cNvSpPr>
            <a:spLocks noGrp="1"/>
          </p:cNvSpPr>
          <p:nvPr>
            <p:ph type="dt" sz="half" idx="10"/>
          </p:nvPr>
        </p:nvSpPr>
        <p:spPr/>
        <p:txBody>
          <a:bodyPr/>
          <a:lstStyle/>
          <a:p>
            <a:fld id="{EBCFB629-E61F-40EF-AAC9-0FF0788E6575}" type="datetime5">
              <a:rPr lang="en-US" smtClean="0"/>
              <a:t>6-Feb-24</a:t>
            </a:fld>
            <a:endParaRPr lang="en-US"/>
          </a:p>
        </p:txBody>
      </p:sp>
      <p:sp>
        <p:nvSpPr>
          <p:cNvPr id="6" name="Footer Placeholder 5">
            <a:extLst>
              <a:ext uri="{FF2B5EF4-FFF2-40B4-BE49-F238E27FC236}">
                <a16:creationId xmlns:a16="http://schemas.microsoft.com/office/drawing/2014/main" id="{3A6C88DF-2FDF-70F2-1764-9D2E474A2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297F-7083-1843-9DA9-6893E5F68FA2}"/>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1931691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07AC-FD9D-787B-7FED-8445FD0D1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C46C4-A888-0133-4B4E-E1BFD6D0E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D93876-2A22-3ADD-4B4C-3A7E9D8C7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E66E4-D0A2-B861-2A9C-C4F53723FAFB}"/>
              </a:ext>
            </a:extLst>
          </p:cNvPr>
          <p:cNvSpPr>
            <a:spLocks noGrp="1"/>
          </p:cNvSpPr>
          <p:nvPr>
            <p:ph type="dt" sz="half" idx="10"/>
          </p:nvPr>
        </p:nvSpPr>
        <p:spPr/>
        <p:txBody>
          <a:bodyPr/>
          <a:lstStyle/>
          <a:p>
            <a:fld id="{567BCA4C-821B-4B84-BC1F-57591CE3BC29}" type="datetime5">
              <a:rPr lang="en-US" smtClean="0"/>
              <a:t>6-Feb-24</a:t>
            </a:fld>
            <a:endParaRPr lang="en-US"/>
          </a:p>
        </p:txBody>
      </p:sp>
      <p:sp>
        <p:nvSpPr>
          <p:cNvPr id="6" name="Footer Placeholder 5">
            <a:extLst>
              <a:ext uri="{FF2B5EF4-FFF2-40B4-BE49-F238E27FC236}">
                <a16:creationId xmlns:a16="http://schemas.microsoft.com/office/drawing/2014/main" id="{14784BD3-209C-06D7-0D83-BD5F47F35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7DFED-31EE-8F00-4C3A-DB973895D92D}"/>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2784827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C007-DB1A-F494-11E1-E65960DE0E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92583-45EF-14F7-4928-8B29546538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8738B-1C4B-182F-6484-B337E55543F6}"/>
              </a:ext>
            </a:extLst>
          </p:cNvPr>
          <p:cNvSpPr>
            <a:spLocks noGrp="1"/>
          </p:cNvSpPr>
          <p:nvPr>
            <p:ph type="dt" sz="half" idx="10"/>
          </p:nvPr>
        </p:nvSpPr>
        <p:spPr/>
        <p:txBody>
          <a:bodyPr/>
          <a:lstStyle/>
          <a:p>
            <a:fld id="{02C40C9A-887A-4971-9247-CAD84824E3D6}" type="datetime5">
              <a:rPr lang="en-US" smtClean="0"/>
              <a:t>6-Feb-24</a:t>
            </a:fld>
            <a:endParaRPr lang="en-US"/>
          </a:p>
        </p:txBody>
      </p:sp>
      <p:sp>
        <p:nvSpPr>
          <p:cNvPr id="5" name="Footer Placeholder 4">
            <a:extLst>
              <a:ext uri="{FF2B5EF4-FFF2-40B4-BE49-F238E27FC236}">
                <a16:creationId xmlns:a16="http://schemas.microsoft.com/office/drawing/2014/main" id="{C69752FD-331E-1B0B-6C30-01CE54009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982F1-49A9-8BB8-5F19-6843AF9D89A3}"/>
              </a:ext>
            </a:extLst>
          </p:cNvPr>
          <p:cNvSpPr>
            <a:spLocks noGrp="1"/>
          </p:cNvSpPr>
          <p:nvPr>
            <p:ph type="sldNum" sz="quarter" idx="12"/>
          </p:nvPr>
        </p:nvSpPr>
        <p:spPr/>
        <p:txBody>
          <a:bodyPr/>
          <a:lstStyle/>
          <a:p>
            <a:fld id="{634DDFC3-FCC3-41D8-8FA8-A99F35E5D451}" type="slidenum">
              <a:rPr lang="en-US" smtClean="0"/>
              <a:t>‹#›</a:t>
            </a:fld>
            <a:endParaRPr lang="en-US"/>
          </a:p>
        </p:txBody>
      </p:sp>
    </p:spTree>
    <p:extLst>
      <p:ext uri="{BB962C8B-B14F-4D97-AF65-F5344CB8AC3E}">
        <p14:creationId xmlns:p14="http://schemas.microsoft.com/office/powerpoint/2010/main" val="2064557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5A4F85-80F8-640A-6E1F-E128A448C1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15A50-54DB-9063-B804-A60436E81A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772A8-A03C-2297-6D90-CCA039F3F41E}"/>
              </a:ext>
            </a:extLst>
          </p:cNvPr>
          <p:cNvSpPr>
            <a:spLocks noGrp="1"/>
          </p:cNvSpPr>
          <p:nvPr>
            <p:ph type="dt" sz="half" idx="10"/>
          </p:nvPr>
        </p:nvSpPr>
        <p:spPr/>
        <p:txBody>
          <a:bodyPr/>
          <a:lstStyle/>
          <a:p>
            <a:fld id="{61733454-981A-4EA1-A8EC-10D44D4B561D}" type="datetimeFigureOut">
              <a:rPr lang="en-US" smtClean="0"/>
              <a:t>2/6/2024</a:t>
            </a:fld>
            <a:endParaRPr lang="en-US"/>
          </a:p>
        </p:txBody>
      </p:sp>
      <p:sp>
        <p:nvSpPr>
          <p:cNvPr id="5" name="Footer Placeholder 4">
            <a:extLst>
              <a:ext uri="{FF2B5EF4-FFF2-40B4-BE49-F238E27FC236}">
                <a16:creationId xmlns:a16="http://schemas.microsoft.com/office/drawing/2014/main" id="{FBD89052-D079-8FA2-BC7B-C5224D2A7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D31FB-61C0-12F5-C38B-AAB5BE8DE570}"/>
              </a:ext>
            </a:extLst>
          </p:cNvPr>
          <p:cNvSpPr>
            <a:spLocks noGrp="1"/>
          </p:cNvSpPr>
          <p:nvPr>
            <p:ph type="sldNum" sz="quarter" idx="12"/>
          </p:nvPr>
        </p:nvSpPr>
        <p:spPr/>
        <p:txBody>
          <a:bodyPr/>
          <a:lstStyle/>
          <a:p>
            <a:fld id="{EBB00D87-BB11-4BEC-9484-24C493686215}" type="slidenum">
              <a:rPr lang="en-US" smtClean="0"/>
              <a:t>‹#›</a:t>
            </a:fld>
            <a:endParaRPr lang="en-US"/>
          </a:p>
        </p:txBody>
      </p:sp>
    </p:spTree>
    <p:extLst>
      <p:ext uri="{BB962C8B-B14F-4D97-AF65-F5344CB8AC3E}">
        <p14:creationId xmlns:p14="http://schemas.microsoft.com/office/powerpoint/2010/main" val="149470018"/>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6"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8A454386-8488-4A25-985C-B37ECA216B75}" type="datetime5">
              <a:rPr lang="en-US" smtClean="0"/>
              <a:t>6-Feb-24</a:t>
            </a:fld>
            <a:endParaRPr lang="en-US"/>
          </a:p>
        </p:txBody>
      </p:sp>
      <p:sp>
        <p:nvSpPr>
          <p:cNvPr id="6" name="Slide Number Placeholder 5"/>
          <p:cNvSpPr>
            <a:spLocks noGrp="1"/>
          </p:cNvSpPr>
          <p:nvPr>
            <p:ph type="sldNum" sz="quarter" idx="11"/>
          </p:nvPr>
        </p:nvSpPr>
        <p:spPr/>
        <p:txBody>
          <a:bodyPr/>
          <a:lstStyle>
            <a:lvl1pPr>
              <a:defRPr/>
            </a:lvl1pPr>
          </a:lstStyle>
          <a:p>
            <a:fld id="{48FC38DD-810A-4ABD-9748-1C4CC86BE256}"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61185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1B3ED9B8-6C15-40C4-8A9D-779E1EEDE898}" type="datetime5">
              <a:rPr lang="en-US" smtClean="0"/>
              <a:t>6-Feb-24</a:t>
            </a:fld>
            <a:endParaRPr lang="en-US"/>
          </a:p>
        </p:txBody>
      </p:sp>
      <p:sp>
        <p:nvSpPr>
          <p:cNvPr id="8" name="Slide Number Placeholder 7"/>
          <p:cNvSpPr>
            <a:spLocks noGrp="1"/>
          </p:cNvSpPr>
          <p:nvPr>
            <p:ph type="sldNum" sz="quarter" idx="11"/>
          </p:nvPr>
        </p:nvSpPr>
        <p:spPr/>
        <p:txBody>
          <a:bodyPr/>
          <a:lstStyle>
            <a:lvl1pPr>
              <a:defRPr/>
            </a:lvl1pPr>
          </a:lstStyle>
          <a:p>
            <a:fld id="{F8E6DBC0-4C21-4A59-AC7E-31DB73EB25C3}"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218009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80FEC072-C01A-47B7-8E6E-BA135F420D68}" type="datetime5">
              <a:rPr lang="en-US" smtClean="0"/>
              <a:t>6-Feb-24</a:t>
            </a:fld>
            <a:endParaRPr lang="en-US"/>
          </a:p>
        </p:txBody>
      </p:sp>
      <p:sp>
        <p:nvSpPr>
          <p:cNvPr id="4" name="Slide Number Placeholder 3"/>
          <p:cNvSpPr>
            <a:spLocks noGrp="1"/>
          </p:cNvSpPr>
          <p:nvPr>
            <p:ph type="sldNum" sz="quarter" idx="11"/>
          </p:nvPr>
        </p:nvSpPr>
        <p:spPr/>
        <p:txBody>
          <a:bodyPr/>
          <a:lstStyle>
            <a:lvl1pPr>
              <a:defRPr/>
            </a:lvl1pPr>
          </a:lstStyle>
          <a:p>
            <a:fld id="{C00ACB44-8C0F-41AB-B9FE-76E86D2B8B17}" type="slidenum">
              <a:rPr lang="en-US" altLang="en-US"/>
              <a:pPr/>
              <a:t>‹#›</a:t>
            </a:fld>
            <a:endParaRPr lang="en-US" altLang="en-US">
              <a:solidFill>
                <a:srgbClr val="808080"/>
              </a:solidFill>
            </a:endParaRPr>
          </a:p>
        </p:txBody>
      </p:sp>
      <p:sp>
        <p:nvSpPr>
          <p:cNvPr id="5" name="TextBox 4"/>
          <p:cNvSpPr txBox="1"/>
          <p:nvPr userDrawn="1"/>
        </p:nvSpPr>
        <p:spPr>
          <a:xfrm>
            <a:off x="431888" y="6521368"/>
            <a:ext cx="3497342" cy="307777"/>
          </a:xfrm>
          <a:prstGeom prst="rect">
            <a:avLst/>
          </a:prstGeom>
          <a:noFill/>
        </p:spPr>
        <p:txBody>
          <a:bodyPr wrap="square" rtlCol="0">
            <a:spAutoFit/>
          </a:bodyPr>
          <a:lstStyle/>
          <a:p>
            <a:pPr algn="ctr"/>
            <a:r>
              <a:rPr lang="en-US" sz="1400" b="1"/>
              <a:t>Note: any new information in </a:t>
            </a:r>
            <a:r>
              <a:rPr lang="en-US" sz="1400" b="1" kern="0">
                <a:solidFill>
                  <a:schemeClr val="accent2">
                    <a:lumMod val="75000"/>
                  </a:schemeClr>
                </a:solidFill>
              </a:rPr>
              <a:t>Blue Font</a:t>
            </a:r>
            <a:endParaRPr lang="en-US" sz="1400" b="1" i="1">
              <a:solidFill>
                <a:schemeClr val="accent2">
                  <a:lumMod val="75000"/>
                </a:schemeClr>
              </a:solidFill>
            </a:endParaRPr>
          </a:p>
        </p:txBody>
      </p:sp>
      <p:grpSp>
        <p:nvGrpSpPr>
          <p:cNvPr id="6" name="Group 5"/>
          <p:cNvGrpSpPr/>
          <p:nvPr userDrawn="1"/>
        </p:nvGrpSpPr>
        <p:grpSpPr>
          <a:xfrm>
            <a:off x="7777941" y="6538946"/>
            <a:ext cx="3915738" cy="307777"/>
            <a:chOff x="7740233" y="6538946"/>
            <a:chExt cx="3915738" cy="307777"/>
          </a:xfrm>
        </p:grpSpPr>
        <p:sp>
          <p:nvSpPr>
            <p:cNvPr id="7" name="Oval 30"/>
            <p:cNvSpPr>
              <a:spLocks noChangeArrowheads="1"/>
            </p:cNvSpPr>
            <p:nvPr/>
          </p:nvSpPr>
          <p:spPr bwMode="auto">
            <a:xfrm>
              <a:off x="9191135" y="6605236"/>
              <a:ext cx="200447" cy="191210"/>
            </a:xfrm>
            <a:prstGeom prst="ellipse">
              <a:avLst/>
            </a:prstGeom>
            <a:solidFill>
              <a:srgbClr val="FFFF00"/>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1400" b="0">
                <a:solidFill>
                  <a:srgbClr val="000000"/>
                </a:solidFill>
              </a:endParaRPr>
            </a:p>
          </p:txBody>
        </p:sp>
        <p:sp>
          <p:nvSpPr>
            <p:cNvPr id="8" name="TextBox 7"/>
            <p:cNvSpPr txBox="1"/>
            <p:nvPr/>
          </p:nvSpPr>
          <p:spPr>
            <a:xfrm>
              <a:off x="7874691" y="6538946"/>
              <a:ext cx="3781280" cy="307777"/>
            </a:xfrm>
            <a:prstGeom prst="rect">
              <a:avLst/>
            </a:prstGeom>
            <a:noFill/>
          </p:spPr>
          <p:txBody>
            <a:bodyPr wrap="square" rtlCol="0">
              <a:spAutoFit/>
            </a:bodyPr>
            <a:lstStyle/>
            <a:p>
              <a:r>
                <a:rPr lang="en-US" sz="1400"/>
                <a:t>On Target              At Risk           Delayed</a:t>
              </a:r>
            </a:p>
          </p:txBody>
        </p:sp>
        <p:sp>
          <p:nvSpPr>
            <p:cNvPr id="9" name="Oval 30"/>
            <p:cNvSpPr>
              <a:spLocks noChangeArrowheads="1"/>
            </p:cNvSpPr>
            <p:nvPr/>
          </p:nvSpPr>
          <p:spPr bwMode="auto">
            <a:xfrm>
              <a:off x="10309188" y="6592588"/>
              <a:ext cx="200447" cy="191210"/>
            </a:xfrm>
            <a:prstGeom prst="ellipse">
              <a:avLst/>
            </a:prstGeom>
            <a:solidFill>
              <a:srgbClr val="C00000"/>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1400" b="0">
                <a:solidFill>
                  <a:srgbClr val="000000"/>
                </a:solidFill>
              </a:endParaRPr>
            </a:p>
          </p:txBody>
        </p:sp>
        <p:sp>
          <p:nvSpPr>
            <p:cNvPr id="10" name="Oval 30"/>
            <p:cNvSpPr>
              <a:spLocks noChangeArrowheads="1"/>
            </p:cNvSpPr>
            <p:nvPr/>
          </p:nvSpPr>
          <p:spPr bwMode="auto">
            <a:xfrm>
              <a:off x="7740233" y="6588462"/>
              <a:ext cx="200447" cy="191210"/>
            </a:xfrm>
            <a:prstGeom prst="ellipse">
              <a:avLst/>
            </a:prstGeom>
            <a:solidFill>
              <a:srgbClr val="00B050"/>
            </a:solidFill>
            <a:ln w="12700" algn="ctr">
              <a:solidFill>
                <a:schemeClr val="tx1"/>
              </a:solidFill>
              <a:round/>
              <a:headEnd/>
              <a:tailEnd/>
            </a:ln>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endParaRPr lang="en-US" altLang="en-US" sz="1400" b="0">
                <a:solidFill>
                  <a:srgbClr val="000000"/>
                </a:solidFill>
              </a:endParaRPr>
            </a:p>
          </p:txBody>
        </p:sp>
      </p:grpSp>
    </p:spTree>
    <p:extLst>
      <p:ext uri="{BB962C8B-B14F-4D97-AF65-F5344CB8AC3E}">
        <p14:creationId xmlns:p14="http://schemas.microsoft.com/office/powerpoint/2010/main" val="246212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CF30BBD-E5F4-4794-90AB-D214E2818C4B}" type="datetime5">
              <a:rPr lang="en-US" smtClean="0"/>
              <a:t>6-Feb-24</a:t>
            </a:fld>
            <a:endParaRPr lang="en-US"/>
          </a:p>
        </p:txBody>
      </p:sp>
      <p:sp>
        <p:nvSpPr>
          <p:cNvPr id="3" name="Slide Number Placeholder 2"/>
          <p:cNvSpPr>
            <a:spLocks noGrp="1"/>
          </p:cNvSpPr>
          <p:nvPr>
            <p:ph type="sldNum" sz="quarter" idx="11"/>
          </p:nvPr>
        </p:nvSpPr>
        <p:spPr/>
        <p:txBody>
          <a:bodyPr/>
          <a:lstStyle>
            <a:lvl1pPr>
              <a:defRPr/>
            </a:lvl1pPr>
          </a:lstStyle>
          <a:p>
            <a:fld id="{0CF35528-52E2-4679-A67C-B006104A6542}"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40419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89CBA4B-D956-4CA5-8095-2D408F191BB8}" type="datetime5">
              <a:rPr lang="en-US" smtClean="0"/>
              <a:t>6-Feb-24</a:t>
            </a:fld>
            <a:endParaRPr lang="en-US"/>
          </a:p>
        </p:txBody>
      </p:sp>
      <p:sp>
        <p:nvSpPr>
          <p:cNvPr id="6" name="Slide Number Placeholder 5"/>
          <p:cNvSpPr>
            <a:spLocks noGrp="1"/>
          </p:cNvSpPr>
          <p:nvPr>
            <p:ph type="sldNum" sz="quarter" idx="11"/>
          </p:nvPr>
        </p:nvSpPr>
        <p:spPr/>
        <p:txBody>
          <a:bodyPr/>
          <a:lstStyle>
            <a:lvl1pPr>
              <a:defRPr/>
            </a:lvl1pPr>
          </a:lstStyle>
          <a:p>
            <a:fld id="{61BDA94A-14A6-437C-B148-7A3DB27E7CA8}"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306802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6926096-FFF2-4481-841A-9D2EF0415603}" type="datetime5">
              <a:rPr lang="en-US" smtClean="0"/>
              <a:t>6-Feb-24</a:t>
            </a:fld>
            <a:endParaRPr lang="en-US"/>
          </a:p>
        </p:txBody>
      </p:sp>
      <p:sp>
        <p:nvSpPr>
          <p:cNvPr id="6" name="Slide Number Placeholder 5"/>
          <p:cNvSpPr>
            <a:spLocks noGrp="1"/>
          </p:cNvSpPr>
          <p:nvPr>
            <p:ph type="sldNum" sz="quarter" idx="11"/>
          </p:nvPr>
        </p:nvSpPr>
        <p:spPr/>
        <p:txBody>
          <a:bodyPr/>
          <a:lstStyle>
            <a:lvl1pPr>
              <a:defRPr/>
            </a:lvl1pPr>
          </a:lstStyle>
          <a:p>
            <a:fld id="{FB78E909-831D-496E-9AB0-56ABAF594938}" type="slidenum">
              <a:rPr lang="en-US" altLang="en-US"/>
              <a:pPr/>
              <a:t>‹#›</a:t>
            </a:fld>
            <a:endParaRPr lang="en-US" altLang="en-US">
              <a:solidFill>
                <a:srgbClr val="808080"/>
              </a:solidFill>
            </a:endParaRPr>
          </a:p>
        </p:txBody>
      </p:sp>
    </p:spTree>
    <p:extLst>
      <p:ext uri="{BB962C8B-B14F-4D97-AF65-F5344CB8AC3E}">
        <p14:creationId xmlns:p14="http://schemas.microsoft.com/office/powerpoint/2010/main" val="108590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cid:image001.png@01D504AC.66A764B0"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eaLnBrk="0" fontAlgn="base" hangingPunct="0">
              <a:spcBef>
                <a:spcPct val="0"/>
              </a:spcBef>
              <a:spcAft>
                <a:spcPct val="0"/>
              </a:spcAft>
              <a:defRPr/>
            </a:pPr>
            <a:fld id="{12CC520B-DE3D-4A85-B5D0-B33F37669E85}" type="datetime5">
              <a:rPr lang="en-US" smtClean="0"/>
              <a:t>6-Feb-24</a:t>
            </a:fld>
            <a:endParaRPr lang="en-US"/>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eaLnBrk="0" fontAlgn="base" hangingPunct="0">
              <a:spcBef>
                <a:spcPct val="0"/>
              </a:spcBef>
              <a:spcAft>
                <a:spcPct val="0"/>
              </a:spcAft>
            </a:pPr>
            <a:fld id="{602D1662-8EE7-4531-B98B-BCA9DD0F0E14}" type="slidenum">
              <a:rPr lang="en-US" altLang="en-US"/>
              <a:pPr eaLnBrk="0" fontAlgn="base" hangingPunct="0">
                <a:spcBef>
                  <a:spcPct val="0"/>
                </a:spcBef>
                <a:spcAft>
                  <a:spcPct val="0"/>
                </a:spcAft>
              </a:pPr>
              <a:t>‹#›</a:t>
            </a:fld>
            <a:endParaRPr lang="en-US" altLang="en-US"/>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1031"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000000"/>
              </a:solidFill>
            </a:endParaRPr>
          </a:p>
        </p:txBody>
      </p:sp>
      <p:sp>
        <p:nvSpPr>
          <p:cNvPr id="1033" name="Rectangle 1040"/>
          <p:cNvSpPr>
            <a:spLocks noGrp="1" noChangeArrowheads="1"/>
          </p:cNvSpPr>
          <p:nvPr>
            <p:ph type="body" idx="1"/>
          </p:nvPr>
        </p:nvSpPr>
        <p:spPr bwMode="auto">
          <a:xfrm>
            <a:off x="368302"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0" name="Picture 9" descr="cid:image001.png@01D504AC.66A764B0"/>
          <p:cNvPicPr>
            <a:picLocks noChangeAspect="1" noChangeArrowheads="1"/>
          </p:cNvPicPr>
          <p:nvPr userDrawn="1"/>
        </p:nvPicPr>
        <p:blipFill>
          <a:blip r:embed="rId16" r:link="rId17" cstate="print">
            <a:extLst>
              <a:ext uri="{28A0092B-C50C-407E-A947-70E740481C1C}">
                <a14:useLocalDpi xmlns:a14="http://schemas.microsoft.com/office/drawing/2010/main" val="0"/>
              </a:ext>
            </a:extLst>
          </a:blip>
          <a:srcRect/>
          <a:stretch>
            <a:fillRect/>
          </a:stretch>
        </p:blipFill>
        <p:spPr bwMode="auto">
          <a:xfrm>
            <a:off x="368302" y="106023"/>
            <a:ext cx="1037979" cy="102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29"/>
          <p:cNvSpPr txBox="1">
            <a:spLocks noChangeArrowheads="1"/>
          </p:cNvSpPr>
          <p:nvPr userDrawn="1"/>
        </p:nvSpPr>
        <p:spPr bwMode="auto">
          <a:xfrm>
            <a:off x="333376" y="6491290"/>
            <a:ext cx="1123209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ctr">
              <a:spcBef>
                <a:spcPct val="50000"/>
              </a:spcBef>
              <a:defRPr/>
            </a:pPr>
            <a:r>
              <a:rPr lang="en-US" altLang="en-US" sz="1600" b="1" i="1">
                <a:latin typeface="Century Schoolbook" pitchFamily="18" charset="0"/>
              </a:rPr>
              <a:t>Your Partner in Readiness</a:t>
            </a:r>
          </a:p>
        </p:txBody>
      </p:sp>
    </p:spTree>
    <p:extLst>
      <p:ext uri="{BB962C8B-B14F-4D97-AF65-F5344CB8AC3E}">
        <p14:creationId xmlns:p14="http://schemas.microsoft.com/office/powerpoint/2010/main" val="1102842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ftr="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020541-0807-686C-E06C-2A6AF848F3EF}"/>
              </a:ext>
            </a:extLst>
          </p:cNvPr>
          <p:cNvSpPr/>
          <p:nvPr userDrawn="1"/>
        </p:nvSpPr>
        <p:spPr>
          <a:xfrm>
            <a:off x="112702" y="119741"/>
            <a:ext cx="11980441" cy="6609712"/>
          </a:xfrm>
          <a:prstGeom prst="rect">
            <a:avLst/>
          </a:prstGeom>
          <a:noFill/>
          <a:ln w="76200" cap="flat" cmpd="thickThin" algn="ctr">
            <a:solidFill>
              <a:srgbClr val="0C2D8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B0E8A135-CF5A-D60D-9D4E-62F9B9CF0BF6}"/>
              </a:ext>
            </a:extLst>
          </p:cNvPr>
          <p:cNvSpPr txBox="1"/>
          <p:nvPr userDrawn="1"/>
        </p:nvSpPr>
        <p:spPr>
          <a:xfrm>
            <a:off x="112702" y="6391196"/>
            <a:ext cx="864799"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CAO:</a:t>
            </a:r>
          </a:p>
        </p:txBody>
      </p:sp>
    </p:spTree>
    <p:extLst>
      <p:ext uri="{BB962C8B-B14F-4D97-AF65-F5344CB8AC3E}">
        <p14:creationId xmlns:p14="http://schemas.microsoft.com/office/powerpoint/2010/main" val="3989545950"/>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B8E56-1D45-FC62-B2AE-3616F2BE2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08B9E2-9633-37E9-73A3-9D62F3CC3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CE590-2C4C-0B8E-6C66-D90E74DCDDB5}"/>
              </a:ext>
            </a:extLst>
          </p:cNvPr>
          <p:cNvSpPr>
            <a:spLocks noGrp="1"/>
          </p:cNvSpPr>
          <p:nvPr>
            <p:ph type="dt" sz="half" idx="2"/>
          </p:nvPr>
        </p:nvSpPr>
        <p:spPr>
          <a:xfrm>
            <a:off x="485721" y="642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12CC520B-DE3D-4A85-B5D0-B33F37669E85}" type="datetime5">
              <a:rPr lang="en-US" smtClean="0"/>
              <a:t>6-Feb-24</a:t>
            </a:fld>
            <a:endParaRPr lang="en-US"/>
          </a:p>
        </p:txBody>
      </p:sp>
      <p:sp>
        <p:nvSpPr>
          <p:cNvPr id="5" name="Footer Placeholder 4">
            <a:extLst>
              <a:ext uri="{FF2B5EF4-FFF2-40B4-BE49-F238E27FC236}">
                <a16:creationId xmlns:a16="http://schemas.microsoft.com/office/drawing/2014/main" id="{AD2012D6-37DE-BDAD-B449-1BD5C31C8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7ED192-B348-E673-C732-32819A9C8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602D1662-8EE7-4531-B98B-BCA9DD0F0E14}" type="slidenum">
              <a:rPr lang="en-US" altLang="en-US" smtClean="0"/>
              <a:pPr eaLnBrk="0" fontAlgn="base" hangingPunct="0">
                <a:spcBef>
                  <a:spcPct val="0"/>
                </a:spcBef>
                <a:spcAft>
                  <a:spcPct val="0"/>
                </a:spcAft>
              </a:pPr>
              <a:t>‹#›</a:t>
            </a:fld>
            <a:endParaRPr lang="en-US" altLang="en-US"/>
          </a:p>
        </p:txBody>
      </p:sp>
      <p:sp>
        <p:nvSpPr>
          <p:cNvPr id="7" name="Rectangle 6">
            <a:extLst>
              <a:ext uri="{FF2B5EF4-FFF2-40B4-BE49-F238E27FC236}">
                <a16:creationId xmlns:a16="http://schemas.microsoft.com/office/drawing/2014/main" id="{E631B127-65EF-67AF-C990-3401DF9F88D5}"/>
              </a:ext>
            </a:extLst>
          </p:cNvPr>
          <p:cNvSpPr/>
          <p:nvPr userDrawn="1"/>
        </p:nvSpPr>
        <p:spPr>
          <a:xfrm>
            <a:off x="112702" y="119741"/>
            <a:ext cx="11980441" cy="6609712"/>
          </a:xfrm>
          <a:prstGeom prst="rect">
            <a:avLst/>
          </a:prstGeom>
          <a:noFill/>
          <a:ln w="76200" cap="flat" cmpd="thickThin" algn="ctr">
            <a:solidFill>
              <a:srgbClr val="0C2D8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215CA4CF-BCDC-A29E-E78F-BA29BCE0E9B9}"/>
              </a:ext>
            </a:extLst>
          </p:cNvPr>
          <p:cNvSpPr txBox="1"/>
          <p:nvPr userDrawn="1"/>
        </p:nvSpPr>
        <p:spPr>
          <a:xfrm>
            <a:off x="77534" y="6479116"/>
            <a:ext cx="864799"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CAO:</a:t>
            </a:r>
          </a:p>
        </p:txBody>
      </p:sp>
    </p:spTree>
    <p:extLst>
      <p:ext uri="{BB962C8B-B14F-4D97-AF65-F5344CB8AC3E}">
        <p14:creationId xmlns:p14="http://schemas.microsoft.com/office/powerpoint/2010/main" val="3654106144"/>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0EDE2D-2CEF-8C83-FE6E-F9F7A5909F5E}"/>
              </a:ext>
            </a:extLst>
          </p:cNvPr>
          <p:cNvSpPr>
            <a:spLocks noGrp="1"/>
          </p:cNvSpPr>
          <p:nvPr>
            <p:ph type="dt" sz="half" idx="10"/>
          </p:nvPr>
        </p:nvSpPr>
        <p:spPr>
          <a:xfrm>
            <a:off x="510654" y="6380139"/>
            <a:ext cx="922361" cy="365125"/>
          </a:xfrm>
        </p:spPr>
        <p:txBody>
          <a:bodyPr/>
          <a:lstStyle/>
          <a:p>
            <a:fld id="{8B7E9C75-CD84-4118-B2A7-BE04014294FB}" type="datetime5">
              <a:rPr lang="en-US" sz="1200" smtClean="0">
                <a:latin typeface="Arial" panose="020B0604020202020204" pitchFamily="34" charset="0"/>
                <a:cs typeface="Arial" panose="020B0604020202020204" pitchFamily="34" charset="0"/>
              </a:rPr>
              <a:t>6-Feb-24</a:t>
            </a:fld>
            <a:endParaRPr lang="en-US" sz="12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A0B066D-D72A-0637-DB3D-CC050B452FFB}"/>
              </a:ext>
            </a:extLst>
          </p:cNvPr>
          <p:cNvPicPr>
            <a:picLocks noChangeAspect="1"/>
          </p:cNvPicPr>
          <p:nvPr/>
        </p:nvPicPr>
        <p:blipFill>
          <a:blip r:embed="rId3"/>
          <a:stretch>
            <a:fillRect/>
          </a:stretch>
        </p:blipFill>
        <p:spPr>
          <a:xfrm>
            <a:off x="146526" y="163821"/>
            <a:ext cx="11904447" cy="6557654"/>
          </a:xfrm>
          <a:prstGeom prst="rect">
            <a:avLst/>
          </a:prstGeom>
        </p:spPr>
      </p:pic>
      <p:sp>
        <p:nvSpPr>
          <p:cNvPr id="7" name="Title 1">
            <a:extLst>
              <a:ext uri="{FF2B5EF4-FFF2-40B4-BE49-F238E27FC236}">
                <a16:creationId xmlns:a16="http://schemas.microsoft.com/office/drawing/2014/main" id="{22FA3EF6-4708-7207-223E-FD7884ABD1D3}"/>
              </a:ext>
            </a:extLst>
          </p:cNvPr>
          <p:cNvSpPr txBox="1">
            <a:spLocks/>
          </p:cNvSpPr>
          <p:nvPr/>
        </p:nvSpPr>
        <p:spPr>
          <a:xfrm>
            <a:off x="914400" y="1162491"/>
            <a:ext cx="10363200" cy="1070475"/>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700" b="1" i="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IS READY FOR WHAT</a:t>
            </a:r>
            <a:endParaRPr lang="en-US" sz="2800" b="1" i="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5A8AD3B-57B4-E339-DFE7-ADA0990C286D}"/>
              </a:ext>
            </a:extLst>
          </p:cNvPr>
          <p:cNvSpPr txBox="1"/>
          <p:nvPr/>
        </p:nvSpPr>
        <p:spPr>
          <a:xfrm>
            <a:off x="6823977" y="3743589"/>
            <a:ext cx="5080000" cy="2954655"/>
          </a:xfrm>
          <a:prstGeom prst="rect">
            <a:avLst/>
          </a:prstGeom>
          <a:noFill/>
        </p:spPr>
        <p:txBody>
          <a:bodyPr wrap="square" rtlCol="0">
            <a:spAutoFit/>
          </a:bodyPr>
          <a:lstStyle/>
          <a:p>
            <a:pPr algn="r"/>
            <a:r>
              <a:rPr lang="en-US" b="1" dirty="0">
                <a:solidFill>
                  <a:schemeClr val="bg1"/>
                </a:solidFill>
                <a:latin typeface="Arial" panose="020B0604020202020204" pitchFamily="34" charset="0"/>
                <a:cs typeface="Arial" panose="020B0604020202020204" pitchFamily="34" charset="0"/>
              </a:rPr>
              <a:t>Brig Gen Jeannine M. Ryder, USAF, NC</a:t>
            </a:r>
          </a:p>
          <a:p>
            <a:pPr algn="r"/>
            <a:r>
              <a:rPr lang="en-US" b="1" dirty="0">
                <a:solidFill>
                  <a:schemeClr val="bg1">
                    <a:lumMod val="75000"/>
                  </a:schemeClr>
                </a:solidFill>
                <a:latin typeface="Arial" panose="020B0604020202020204" pitchFamily="34" charset="0"/>
                <a:cs typeface="Arial" panose="020B0604020202020204" pitchFamily="34" charset="0"/>
              </a:rPr>
              <a:t>Air Force Medical (AFMED) Agency </a:t>
            </a:r>
          </a:p>
          <a:p>
            <a:pPr algn="r"/>
            <a:r>
              <a:rPr lang="en-US" b="1" dirty="0">
                <a:solidFill>
                  <a:schemeClr val="bg1">
                    <a:lumMod val="75000"/>
                  </a:schemeClr>
                </a:solidFill>
                <a:latin typeface="Arial" panose="020B0604020202020204" pitchFamily="34" charset="0"/>
                <a:cs typeface="Arial" panose="020B0604020202020204" pitchFamily="34" charset="0"/>
              </a:rPr>
              <a:t>Commander</a:t>
            </a:r>
          </a:p>
          <a:p>
            <a:pPr algn="r"/>
            <a:endParaRPr lang="en-US" b="1" dirty="0">
              <a:solidFill>
                <a:schemeClr val="bg1"/>
              </a:solidFill>
              <a:latin typeface="Arial" panose="020B0604020202020204" pitchFamily="34" charset="0"/>
              <a:cs typeface="Arial" panose="020B0604020202020204" pitchFamily="34" charset="0"/>
            </a:endParaRPr>
          </a:p>
          <a:p>
            <a:pPr algn="r"/>
            <a:endParaRPr lang="en-US" b="1" dirty="0">
              <a:solidFill>
                <a:schemeClr val="bg1"/>
              </a:solidFill>
              <a:latin typeface="Arial" panose="020B0604020202020204" pitchFamily="34" charset="0"/>
              <a:cs typeface="Arial" panose="020B0604020202020204" pitchFamily="34" charset="0"/>
            </a:endParaRPr>
          </a:p>
          <a:p>
            <a:pPr algn="r"/>
            <a:r>
              <a:rPr lang="en-US" b="1" dirty="0">
                <a:solidFill>
                  <a:schemeClr val="bg1"/>
                </a:solidFill>
                <a:latin typeface="Arial" panose="020B0604020202020204" pitchFamily="34" charset="0"/>
                <a:cs typeface="Arial" panose="020B0604020202020204" pitchFamily="34" charset="0"/>
              </a:rPr>
              <a:t>CMSgt Charles G. Wortman, USAF</a:t>
            </a:r>
          </a:p>
          <a:p>
            <a:pPr algn="r"/>
            <a:r>
              <a:rPr lang="en-US" b="1" dirty="0">
                <a:solidFill>
                  <a:schemeClr val="bg1">
                    <a:lumMod val="75000"/>
                  </a:schemeClr>
                </a:solidFill>
                <a:latin typeface="Arial" panose="020B0604020202020204" pitchFamily="34" charset="0"/>
                <a:cs typeface="Arial" panose="020B0604020202020204" pitchFamily="34" charset="0"/>
              </a:rPr>
              <a:t>Air Force Medical (AFMED) Agency</a:t>
            </a:r>
          </a:p>
          <a:p>
            <a:pPr algn="r"/>
            <a:r>
              <a:rPr lang="en-US" b="1" dirty="0">
                <a:solidFill>
                  <a:schemeClr val="bg1">
                    <a:lumMod val="75000"/>
                  </a:schemeClr>
                </a:solidFill>
                <a:latin typeface="Arial" panose="020B0604020202020204" pitchFamily="34" charset="0"/>
                <a:cs typeface="Arial" panose="020B0604020202020204" pitchFamily="34" charset="0"/>
              </a:rPr>
              <a:t>Chief of Medical Enlisted Forces</a:t>
            </a:r>
          </a:p>
          <a:p>
            <a:pPr algn="r"/>
            <a:endParaRPr lang="en-US" dirty="0">
              <a:solidFill>
                <a:schemeClr val="bg1">
                  <a:lumMod val="75000"/>
                </a:schemeClr>
              </a:solidFill>
              <a:latin typeface="Arial" panose="020B0604020202020204" pitchFamily="34" charset="0"/>
              <a:cs typeface="Arial" panose="020B0604020202020204" pitchFamily="34" charset="0"/>
            </a:endParaRPr>
          </a:p>
          <a:p>
            <a:pPr algn="r"/>
            <a:r>
              <a:rPr lang="en-US" sz="1200" b="1" dirty="0">
                <a:solidFill>
                  <a:schemeClr val="bg1"/>
                </a:solidFill>
                <a:latin typeface="Arial" panose="020B0604020202020204" pitchFamily="34" charset="0"/>
                <a:cs typeface="Arial" panose="020B0604020202020204" pitchFamily="34" charset="0"/>
              </a:rPr>
              <a:t>AMSUS Annual Meeting ‘24</a:t>
            </a:r>
          </a:p>
          <a:p>
            <a:pPr algn="r"/>
            <a:r>
              <a:rPr lang="en-US" sz="1200" b="1" dirty="0">
                <a:solidFill>
                  <a:schemeClr val="bg1"/>
                </a:solidFill>
                <a:latin typeface="Arial" panose="020B0604020202020204" pitchFamily="34" charset="0"/>
                <a:cs typeface="Arial" panose="020B0604020202020204" pitchFamily="34" charset="0"/>
              </a:rPr>
              <a:t>15 February 2024</a:t>
            </a:r>
          </a:p>
        </p:txBody>
      </p:sp>
      <p:grpSp>
        <p:nvGrpSpPr>
          <p:cNvPr id="3" name="Group 2">
            <a:extLst>
              <a:ext uri="{FF2B5EF4-FFF2-40B4-BE49-F238E27FC236}">
                <a16:creationId xmlns:a16="http://schemas.microsoft.com/office/drawing/2014/main" id="{253017F9-C954-599B-CB89-6DF89C5646F1}"/>
              </a:ext>
            </a:extLst>
          </p:cNvPr>
          <p:cNvGrpSpPr/>
          <p:nvPr/>
        </p:nvGrpSpPr>
        <p:grpSpPr>
          <a:xfrm>
            <a:off x="288023" y="3056941"/>
            <a:ext cx="5672666" cy="3618907"/>
            <a:chOff x="6519334" y="3126357"/>
            <a:chExt cx="5672666" cy="3618907"/>
          </a:xfrm>
        </p:grpSpPr>
        <p:sp>
          <p:nvSpPr>
            <p:cNvPr id="6" name="Rectangle 5">
              <a:extLst>
                <a:ext uri="{FF2B5EF4-FFF2-40B4-BE49-F238E27FC236}">
                  <a16:creationId xmlns:a16="http://schemas.microsoft.com/office/drawing/2014/main" id="{71652655-B5B1-E771-7704-D7767018AE77}"/>
                </a:ext>
              </a:extLst>
            </p:cNvPr>
            <p:cNvSpPr>
              <a:spLocks noChangeArrowheads="1"/>
            </p:cNvSpPr>
            <p:nvPr/>
          </p:nvSpPr>
          <p:spPr bwMode="auto">
            <a:xfrm>
              <a:off x="6519334" y="5130019"/>
              <a:ext cx="5672666" cy="161524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609585">
                <a:defRPr/>
              </a:pPr>
              <a:r>
                <a:rPr lang="en-US" sz="1000" b="1" dirty="0">
                  <a:solidFill>
                    <a:schemeClr val="bg1"/>
                  </a:solidFill>
                  <a:latin typeface="Arial" panose="020B0604020202020204" pitchFamily="34" charset="0"/>
                  <a:cs typeface="Arial" panose="020B0604020202020204" pitchFamily="34" charset="0"/>
                </a:rPr>
                <a:t>THIS BRIEFING IS:</a:t>
              </a:r>
            </a:p>
            <a:p>
              <a:pPr lvl="0" defTabSz="609585">
                <a:defRPr/>
              </a:pPr>
              <a:r>
                <a:rPr lang="en-US" sz="1000" b="1" dirty="0">
                  <a:solidFill>
                    <a:srgbClr val="007E39"/>
                  </a:solidFill>
                  <a:latin typeface="Arial" panose="020B0604020202020204" pitchFamily="34" charset="0"/>
                  <a:cs typeface="Arial" panose="020B0604020202020204" pitchFamily="34" charset="0"/>
                </a:rPr>
                <a:t>CONTROLLED UNCLASSIFIED INFORAMATION (CUI)</a:t>
              </a:r>
            </a:p>
            <a:p>
              <a:br>
                <a:rPr lang="en-US" sz="1000" dirty="0">
                  <a:solidFill>
                    <a:schemeClr val="bg1"/>
                  </a:solidFill>
                  <a:latin typeface="Arial" panose="020B0604020202020204" pitchFamily="34" charset="0"/>
                  <a:cs typeface="Arial" panose="020B0604020202020204" pitchFamily="34" charset="0"/>
                </a:rPr>
              </a:br>
              <a:r>
                <a:rPr lang="en-US" sz="1050" b="1" dirty="0">
                  <a:solidFill>
                    <a:schemeClr val="bg1"/>
                  </a:solidFill>
                  <a:latin typeface="Arial" panose="020B0604020202020204" pitchFamily="34" charset="0"/>
                  <a:cs typeface="Arial" panose="020B0604020202020204" pitchFamily="34" charset="0"/>
                </a:rPr>
                <a:t>Controlled by:</a:t>
              </a:r>
              <a:r>
                <a:rPr lang="en-US" sz="1050" dirty="0">
                  <a:solidFill>
                    <a:schemeClr val="bg1"/>
                  </a:solidFill>
                  <a:latin typeface="Arial" panose="020B0604020202020204" pitchFamily="34" charset="0"/>
                  <a:cs typeface="Arial" panose="020B0604020202020204" pitchFamily="34" charset="0"/>
                </a:rPr>
                <a:t>  Department of the Air Force</a:t>
              </a:r>
            </a:p>
            <a:p>
              <a:r>
                <a:rPr lang="en-US" sz="1050" b="1" dirty="0">
                  <a:solidFill>
                    <a:schemeClr val="bg1"/>
                  </a:solidFill>
                  <a:latin typeface="Arial" panose="020B0604020202020204" pitchFamily="34" charset="0"/>
                  <a:cs typeface="Arial" panose="020B0604020202020204" pitchFamily="34" charset="0"/>
                </a:rPr>
                <a:t>Controlled by: </a:t>
              </a:r>
              <a:r>
                <a:rPr lang="en-US" sz="1050" dirty="0">
                  <a:solidFill>
                    <a:schemeClr val="bg1"/>
                  </a:solidFill>
                  <a:latin typeface="Arial" panose="020B0604020202020204" pitchFamily="34" charset="0"/>
                  <a:cs typeface="Arial" panose="020B0604020202020204" pitchFamily="34" charset="0"/>
                </a:rPr>
                <a:t> AFMED Agency/CC</a:t>
              </a:r>
            </a:p>
            <a:p>
              <a:r>
                <a:rPr lang="en-US" sz="1050" dirty="0">
                  <a:solidFill>
                    <a:schemeClr val="bg1"/>
                  </a:solidFill>
                  <a:latin typeface="Arial" panose="020B0604020202020204" pitchFamily="34" charset="0"/>
                  <a:cs typeface="Arial" panose="020B0604020202020204" pitchFamily="34" charset="0"/>
                </a:rPr>
                <a:t>CUI Category:  OPSEC</a:t>
              </a:r>
            </a:p>
            <a:p>
              <a:r>
                <a:rPr lang="en-US" sz="1050" dirty="0">
                  <a:solidFill>
                    <a:schemeClr val="bg1"/>
                  </a:solidFill>
                  <a:latin typeface="Arial" panose="020B0604020202020204" pitchFamily="34" charset="0"/>
                  <a:cs typeface="Arial" panose="020B0604020202020204" pitchFamily="34" charset="0"/>
                </a:rPr>
                <a:t>Distribution authorized to U.S. Government agencies and their contractors (for official use only) as of 5 Feb 24. Other requests for this document shall be referred to </a:t>
              </a:r>
            </a:p>
            <a:p>
              <a:r>
                <a:rPr lang="en-US" sz="1050" dirty="0">
                  <a:solidFill>
                    <a:schemeClr val="bg1"/>
                  </a:solidFill>
                  <a:latin typeface="Arial" panose="020B0604020202020204" pitchFamily="34" charset="0"/>
                  <a:cs typeface="Arial" panose="020B0604020202020204" pitchFamily="34" charset="0"/>
                </a:rPr>
                <a:t>AFMED Agency/CC</a:t>
              </a:r>
            </a:p>
            <a:p>
              <a:r>
                <a:rPr lang="en-US" sz="1050" b="1" dirty="0">
                  <a:solidFill>
                    <a:schemeClr val="bg1"/>
                  </a:solidFill>
                  <a:latin typeface="Arial" panose="020B0604020202020204" pitchFamily="34" charset="0"/>
                  <a:cs typeface="Arial" panose="020B0604020202020204" pitchFamily="34" charset="0"/>
                </a:rPr>
                <a:t>POC:</a:t>
              </a:r>
              <a:r>
                <a:rPr lang="en-US" sz="1050" dirty="0">
                  <a:solidFill>
                    <a:schemeClr val="bg1"/>
                  </a:solidFill>
                  <a:latin typeface="Arial" panose="020B0604020202020204" pitchFamily="34" charset="0"/>
                  <a:cs typeface="Arial" panose="020B0604020202020204" pitchFamily="34" charset="0"/>
                </a:rPr>
                <a:t>  AFMED Agency/CCE</a:t>
              </a:r>
            </a:p>
            <a:p>
              <a:endParaRPr lang="en-US" sz="400" dirty="0">
                <a:solidFill>
                  <a:schemeClr val="bg1"/>
                </a:solidFill>
                <a:latin typeface="Arial" panose="020B0604020202020204" pitchFamily="34" charset="0"/>
                <a:cs typeface="Arial" panose="020B0604020202020204" pitchFamily="34" charset="0"/>
              </a:endParaRPr>
            </a:p>
            <a:p>
              <a:endParaRPr lang="en-US" sz="400"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426C4464-5EAA-428F-7B1D-F0D8A48CD18C}"/>
                </a:ext>
              </a:extLst>
            </p:cNvPr>
            <p:cNvPicPr>
              <a:picLocks noChangeAspect="1"/>
            </p:cNvPicPr>
            <p:nvPr/>
          </p:nvPicPr>
          <p:blipFill>
            <a:blip r:embed="rId4"/>
            <a:stretch>
              <a:fillRect/>
            </a:stretch>
          </p:blipFill>
          <p:spPr>
            <a:xfrm>
              <a:off x="9675572" y="3128319"/>
              <a:ext cx="1870144" cy="1870144"/>
            </a:xfrm>
            <a:prstGeom prst="rect">
              <a:avLst/>
            </a:prstGeom>
          </p:spPr>
        </p:pic>
        <p:pic>
          <p:nvPicPr>
            <p:cNvPr id="19" name="Picture 18">
              <a:extLst>
                <a:ext uri="{FF2B5EF4-FFF2-40B4-BE49-F238E27FC236}">
                  <a16:creationId xmlns:a16="http://schemas.microsoft.com/office/drawing/2014/main" id="{F401A1A5-5604-685A-C2FF-BCC3D29D26E6}"/>
                </a:ext>
              </a:extLst>
            </p:cNvPr>
            <p:cNvPicPr>
              <a:picLocks noChangeAspect="1"/>
            </p:cNvPicPr>
            <p:nvPr/>
          </p:nvPicPr>
          <p:blipFill>
            <a:blip r:embed="rId5"/>
            <a:stretch>
              <a:fillRect/>
            </a:stretch>
          </p:blipFill>
          <p:spPr>
            <a:xfrm>
              <a:off x="7642299" y="3126357"/>
              <a:ext cx="1870144" cy="1880830"/>
            </a:xfrm>
            <a:prstGeom prst="rect">
              <a:avLst/>
            </a:prstGeom>
          </p:spPr>
        </p:pic>
      </p:grpSp>
      <p:sp>
        <p:nvSpPr>
          <p:cNvPr id="21" name="TextBox 20">
            <a:extLst>
              <a:ext uri="{FF2B5EF4-FFF2-40B4-BE49-F238E27FC236}">
                <a16:creationId xmlns:a16="http://schemas.microsoft.com/office/drawing/2014/main" id="{B0534CD9-6FF2-EF5E-861D-47C2F715A81A}"/>
              </a:ext>
            </a:extLst>
          </p:cNvPr>
          <p:cNvSpPr txBox="1"/>
          <p:nvPr/>
        </p:nvSpPr>
        <p:spPr>
          <a:xfrm>
            <a:off x="2115404" y="1986466"/>
            <a:ext cx="8297838" cy="369332"/>
          </a:xfrm>
          <a:prstGeom prst="rect">
            <a:avLst/>
          </a:prstGeom>
          <a:noFill/>
        </p:spPr>
        <p:txBody>
          <a:bodyPr wrap="square">
            <a:spAutoFit/>
          </a:bodyPr>
          <a:lstStyle/>
          <a:p>
            <a:pPr algn="ctr"/>
            <a:r>
              <a:rPr lang="en-US" b="1">
                <a:solidFill>
                  <a:schemeClr val="bg1">
                    <a:lumMod val="75000"/>
                  </a:schemeClr>
                </a:solidFill>
                <a:latin typeface="Arial" panose="020B0604020202020204" pitchFamily="34" charset="0"/>
                <a:cs typeface="Arial" panose="020B0604020202020204" pitchFamily="34" charset="0"/>
              </a:rPr>
              <a:t>Mission-Ready Medics …. Optimized for Today and Tomorrow’s Fight</a:t>
            </a:r>
          </a:p>
        </p:txBody>
      </p:sp>
    </p:spTree>
    <p:extLst>
      <p:ext uri="{BB962C8B-B14F-4D97-AF65-F5344CB8AC3E}">
        <p14:creationId xmlns:p14="http://schemas.microsoft.com/office/powerpoint/2010/main" val="383372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3F7B6F0-2903-F127-124B-E80689E83082}"/>
              </a:ext>
            </a:extLst>
          </p:cNvPr>
          <p:cNvSpPr txBox="1"/>
          <p:nvPr/>
        </p:nvSpPr>
        <p:spPr>
          <a:xfrm>
            <a:off x="-57238" y="-6590"/>
            <a:ext cx="12249238" cy="1092607"/>
          </a:xfrm>
          <a:prstGeom prst="rect">
            <a:avLst/>
          </a:prstGeom>
          <a:solidFill>
            <a:srgbClr val="002060"/>
          </a:solidFill>
        </p:spPr>
        <p:txBody>
          <a:bodyPr wrap="square" rtlCol="0" anchor="b">
            <a:spAutoFit/>
          </a:bodyPr>
          <a:lstStyle/>
          <a:p>
            <a:r>
              <a:rPr lang="en-US" sz="5000" b="1">
                <a:solidFill>
                  <a:schemeClr val="bg1"/>
                </a:solidFill>
                <a:latin typeface="Arial" panose="020B0604020202020204" pitchFamily="34" charset="0"/>
                <a:cs typeface="Arial" panose="020B0604020202020204" pitchFamily="34" charset="0"/>
              </a:rPr>
              <a:t>      WHEN: NOW  </a:t>
            </a:r>
            <a:r>
              <a:rPr lang="en-US" sz="1500" b="1">
                <a:solidFill>
                  <a:srgbClr val="002060"/>
                </a:solidFill>
                <a:latin typeface="Arial" panose="020B0604020202020204" pitchFamily="34" charset="0"/>
                <a:cs typeface="Arial" panose="020B0604020202020204" pitchFamily="34" charset="0"/>
              </a:rPr>
              <a:t>B</a:t>
            </a:r>
          </a:p>
          <a:p>
            <a:endParaRPr lang="en-US" sz="1500" b="1">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9700A34-20B4-2B17-57AD-317FDA457E9F}"/>
              </a:ext>
            </a:extLst>
          </p:cNvPr>
          <p:cNvSpPr txBox="1"/>
          <p:nvPr/>
        </p:nvSpPr>
        <p:spPr>
          <a:xfrm>
            <a:off x="5117690" y="307079"/>
            <a:ext cx="6985377" cy="646331"/>
          </a:xfrm>
          <a:prstGeom prst="rect">
            <a:avLst/>
          </a:prstGeom>
          <a:noFill/>
        </p:spPr>
        <p:txBody>
          <a:bodyPr wrap="square">
            <a:spAutoFit/>
          </a:bodyPr>
          <a:lstStyle/>
          <a:p>
            <a:pPr algn="r"/>
            <a:r>
              <a:rPr lang="en-US" b="1" i="1">
                <a:solidFill>
                  <a:schemeClr val="bg1"/>
                </a:solidFill>
                <a:latin typeface="Arial" panose="020B0604020202020204" pitchFamily="34" charset="0"/>
                <a:cs typeface="Arial" panose="020B0604020202020204" pitchFamily="34" charset="0"/>
              </a:rPr>
              <a:t>MUST BE MISSION-READY FOR GREAT POWER COMPETITION (GPC) </a:t>
            </a:r>
            <a:r>
              <a:rPr lang="en-US" b="1" i="1" u="sng">
                <a:solidFill>
                  <a:schemeClr val="bg1"/>
                </a:solidFill>
                <a:latin typeface="Arial" panose="020B0604020202020204" pitchFamily="34" charset="0"/>
                <a:cs typeface="Arial" panose="020B0604020202020204" pitchFamily="34" charset="0"/>
              </a:rPr>
              <a:t>NOW</a:t>
            </a:r>
            <a:endParaRPr lang="en-US" i="1" u="sng">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A4437FA-DF53-FE60-6BB5-DF1250761162}"/>
              </a:ext>
            </a:extLst>
          </p:cNvPr>
          <p:cNvPicPr>
            <a:picLocks noChangeAspect="1"/>
          </p:cNvPicPr>
          <p:nvPr/>
        </p:nvPicPr>
        <p:blipFill>
          <a:blip r:embed="rId3"/>
          <a:stretch>
            <a:fillRect/>
          </a:stretch>
        </p:blipFill>
        <p:spPr>
          <a:xfrm>
            <a:off x="183846" y="115594"/>
            <a:ext cx="740896" cy="740896"/>
          </a:xfrm>
          <a:prstGeom prst="rect">
            <a:avLst/>
          </a:prstGeom>
        </p:spPr>
      </p:pic>
      <p:pic>
        <p:nvPicPr>
          <p:cNvPr id="3" name="Picture 2" descr="A picture containing sky, outdoor&#10;&#10;Description automatically generated">
            <a:extLst>
              <a:ext uri="{FF2B5EF4-FFF2-40B4-BE49-F238E27FC236}">
                <a16:creationId xmlns:a16="http://schemas.microsoft.com/office/drawing/2014/main" id="{48D9BCC6-1935-DE73-AFC2-99B41743E9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367"/>
          <a:stretch/>
        </p:blipFill>
        <p:spPr>
          <a:xfrm>
            <a:off x="7697881" y="1483507"/>
            <a:ext cx="4261522" cy="4200601"/>
          </a:xfrm>
          <a:prstGeom prst="rect">
            <a:avLst/>
          </a:prstGeom>
          <a:ln>
            <a:solidFill>
              <a:schemeClr val="bg1"/>
            </a:solidFill>
          </a:ln>
        </p:spPr>
      </p:pic>
      <p:sp>
        <p:nvSpPr>
          <p:cNvPr id="4" name="TextBox 3">
            <a:extLst>
              <a:ext uri="{FF2B5EF4-FFF2-40B4-BE49-F238E27FC236}">
                <a16:creationId xmlns:a16="http://schemas.microsoft.com/office/drawing/2014/main" id="{922AB67D-3694-7555-8528-FAD8143A9E5A}"/>
              </a:ext>
            </a:extLst>
          </p:cNvPr>
          <p:cNvSpPr txBox="1"/>
          <p:nvPr/>
        </p:nvSpPr>
        <p:spPr>
          <a:xfrm>
            <a:off x="554294" y="1483507"/>
            <a:ext cx="6690239" cy="5188600"/>
          </a:xfrm>
          <a:prstGeom prst="rect">
            <a:avLst/>
          </a:prstGeom>
          <a:noFill/>
        </p:spPr>
        <p:txBody>
          <a:bodyPr wrap="square" rtlCol="0">
            <a:spAutoFit/>
          </a:bodyPr>
          <a:lstStyle/>
          <a:p>
            <a:pPr marR="0">
              <a:spcBef>
                <a:spcPts val="0"/>
              </a:spcBef>
              <a:spcAft>
                <a:spcPts val="0"/>
              </a:spcAft>
            </a:pPr>
            <a:r>
              <a:rPr lang="en-US" sz="2200" b="1" i="1">
                <a:latin typeface="Arial" panose="020B0604020202020204" pitchFamily="34" charset="0"/>
                <a:ea typeface="Times New Roman" panose="02020603050405020304" pitchFamily="18" charset="0"/>
                <a:cs typeface="Arial" panose="020B0604020202020204" pitchFamily="34" charset="0"/>
              </a:rPr>
              <a:t>  	</a:t>
            </a:r>
            <a:r>
              <a:rPr lang="en-US" sz="2200" b="1" i="1">
                <a:effectLst/>
                <a:latin typeface="Arial" panose="020B0604020202020204" pitchFamily="34" charset="0"/>
                <a:ea typeface="Times New Roman" panose="02020603050405020304" pitchFamily="18" charset="0"/>
                <a:cs typeface="Arial" panose="020B0604020202020204" pitchFamily="34" charset="0"/>
              </a:rPr>
              <a:t>We must </a:t>
            </a:r>
            <a:r>
              <a:rPr lang="en-US" sz="2200" b="1" i="1">
                <a:latin typeface="Arial" panose="020B0604020202020204" pitchFamily="34" charset="0"/>
                <a:ea typeface="Times New Roman" panose="02020603050405020304" pitchFamily="18" charset="0"/>
                <a:cs typeface="Arial" panose="020B0604020202020204" pitchFamily="34" charset="0"/>
              </a:rPr>
              <a:t>A</a:t>
            </a:r>
            <a:r>
              <a:rPr lang="en-US" sz="2200" b="1" i="1">
                <a:effectLst/>
                <a:latin typeface="Arial" panose="020B0604020202020204" pitchFamily="34" charset="0"/>
                <a:ea typeface="Times New Roman" panose="02020603050405020304" pitchFamily="18" charset="0"/>
                <a:cs typeface="Arial" panose="020B0604020202020204" pitchFamily="34" charset="0"/>
              </a:rPr>
              <a:t>ct with a </a:t>
            </a:r>
            <a:r>
              <a:rPr lang="en-US" sz="2200" b="1" i="1" u="sng">
                <a:solidFill>
                  <a:srgbClr val="C00000"/>
                </a:solidFill>
                <a:effectLst/>
                <a:latin typeface="Arial" panose="020B0604020202020204" pitchFamily="34" charset="0"/>
                <a:ea typeface="Times New Roman" panose="02020603050405020304" pitchFamily="18" charset="0"/>
                <a:cs typeface="Arial" panose="020B0604020202020204" pitchFamily="34" charset="0"/>
              </a:rPr>
              <a:t>Sense of Urgency</a:t>
            </a:r>
            <a:r>
              <a:rPr lang="en-US" sz="2200" b="1" i="1">
                <a:effectLst/>
                <a:latin typeface="Arial" panose="020B0604020202020204" pitchFamily="34" charset="0"/>
                <a:ea typeface="Times New Roman" panose="02020603050405020304" pitchFamily="18" charset="0"/>
                <a:cs typeface="Arial" panose="020B0604020202020204" pitchFamily="34" charset="0"/>
              </a:rPr>
              <a:t>…</a:t>
            </a:r>
          </a:p>
          <a:p>
            <a:pPr marL="285750" marR="0" indent="-285750">
              <a:spcBef>
                <a:spcPts val="0"/>
              </a:spcBef>
              <a:spcAft>
                <a:spcPts val="0"/>
              </a:spcAft>
              <a:buFont typeface="Arial" panose="020B0604020202020204" pitchFamily="34" charset="0"/>
              <a:buChar char="•"/>
            </a:pPr>
            <a:endParaRPr lang="en-US" sz="2200" b="1">
              <a:effectLst/>
              <a:latin typeface="Arial" panose="020B0604020202020204" pitchFamily="34" charset="0"/>
              <a:ea typeface="Times New Roman" panose="02020603050405020304" pitchFamily="18" charset="0"/>
              <a:cs typeface="Arial" panose="020B0604020202020204" pitchFamily="34" charset="0"/>
            </a:endParaRPr>
          </a:p>
          <a:p>
            <a:pPr>
              <a:lnSpc>
                <a:spcPts val="2500"/>
              </a:lnSpc>
              <a:spcBef>
                <a:spcPts val="600"/>
              </a:spcBef>
              <a:spcAft>
                <a:spcPts val="800"/>
              </a:spcAft>
            </a:pPr>
            <a:r>
              <a:rPr lang="en-US" sz="2500" b="1" u="sng">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GOAL:</a:t>
            </a:r>
          </a:p>
          <a:p>
            <a:pPr marL="342900" marR="0" indent="-342900">
              <a:lnSpc>
                <a:spcPts val="2500"/>
              </a:lnSpc>
              <a:spcBef>
                <a:spcPts val="600"/>
              </a:spcBef>
              <a:spcAft>
                <a:spcPts val="800"/>
              </a:spcAft>
              <a:buFont typeface="Arial" panose="020B0604020202020204" pitchFamily="34" charset="0"/>
              <a:buChar char="•"/>
            </a:pPr>
            <a:r>
              <a:rPr lang="en-US" sz="2200" b="1" u="sng">
                <a:effectLst/>
                <a:latin typeface="Arial" panose="020B0604020202020204" pitchFamily="34" charset="0"/>
                <a:ea typeface="Times New Roman" panose="02020603050405020304" pitchFamily="18" charset="0"/>
                <a:cs typeface="Arial" panose="020B0604020202020204" pitchFamily="34" charset="0"/>
              </a:rPr>
              <a:t>Generate</a:t>
            </a:r>
            <a:r>
              <a:rPr lang="en-US" sz="2200" b="1">
                <a:effectLst/>
                <a:latin typeface="Arial" panose="020B0604020202020204" pitchFamily="34" charset="0"/>
                <a:ea typeface="Times New Roman" panose="02020603050405020304" pitchFamily="18" charset="0"/>
                <a:cs typeface="Arial" panose="020B0604020202020204" pitchFamily="34" charset="0"/>
              </a:rPr>
              <a:t> and </a:t>
            </a:r>
            <a:r>
              <a:rPr lang="en-US" sz="2200" b="1" u="sng">
                <a:effectLst/>
                <a:latin typeface="Arial" panose="020B0604020202020204" pitchFamily="34" charset="0"/>
                <a:ea typeface="Times New Roman" panose="02020603050405020304" pitchFamily="18" charset="0"/>
                <a:cs typeface="Arial" panose="020B0604020202020204" pitchFamily="34" charset="0"/>
              </a:rPr>
              <a:t>sustain</a:t>
            </a:r>
            <a:r>
              <a:rPr lang="en-US" sz="2200" b="1">
                <a:effectLst/>
                <a:latin typeface="Arial" panose="020B0604020202020204" pitchFamily="34" charset="0"/>
                <a:ea typeface="Times New Roman" panose="02020603050405020304" pitchFamily="18" charset="0"/>
                <a:cs typeface="Arial" panose="020B0604020202020204" pitchFamily="34" charset="0"/>
              </a:rPr>
              <a:t> </a:t>
            </a:r>
            <a:r>
              <a:rPr lang="en-US" sz="22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mission-ready medical capabilities</a:t>
            </a:r>
          </a:p>
          <a:p>
            <a:pPr marR="0">
              <a:lnSpc>
                <a:spcPts val="2500"/>
              </a:lnSpc>
              <a:spcBef>
                <a:spcPts val="600"/>
              </a:spcBef>
              <a:spcAft>
                <a:spcPts val="800"/>
              </a:spcAft>
            </a:pPr>
            <a:r>
              <a:rPr lang="en-US" sz="22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marR="0">
              <a:lnSpc>
                <a:spcPts val="2500"/>
              </a:lnSpc>
              <a:spcBef>
                <a:spcPts val="600"/>
              </a:spcBef>
              <a:spcAft>
                <a:spcPts val="800"/>
              </a:spcAft>
            </a:pPr>
            <a:r>
              <a:rPr lang="en-US" sz="2500" b="1" u="sng">
                <a:solidFill>
                  <a:srgbClr val="0000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THREE OBJECTIVES</a:t>
            </a:r>
            <a:r>
              <a:rPr lang="en-US" sz="2500" b="1">
                <a:solidFill>
                  <a:srgbClr val="000099"/>
                </a:solidFill>
                <a:effectLst/>
                <a:latin typeface="Arial" panose="020B0604020202020204" pitchFamily="34" charset="0"/>
                <a:ea typeface="Times New Roman" panose="02020603050405020304" pitchFamily="18" charset="0"/>
                <a:cs typeface="Arial" panose="020B0604020202020204" pitchFamily="34" charset="0"/>
              </a:rPr>
              <a:t>:</a:t>
            </a:r>
          </a:p>
          <a:p>
            <a:pPr marL="346075" lvl="1" indent="-346075">
              <a:lnSpc>
                <a:spcPts val="2500"/>
              </a:lnSpc>
              <a:spcBef>
                <a:spcPts val="600"/>
              </a:spcBef>
              <a:spcAft>
                <a:spcPts val="800"/>
              </a:spcAft>
              <a:buFont typeface="Arial" panose="020B0604020202020204" pitchFamily="34" charset="0"/>
              <a:buChar char="•"/>
            </a:pPr>
            <a:r>
              <a:rPr lang="en-US" sz="2200" b="1" i="1">
                <a:effectLst/>
                <a:latin typeface="Arial" panose="020B0604020202020204" pitchFamily="34" charset="0"/>
                <a:ea typeface="Times New Roman" panose="02020603050405020304" pitchFamily="18" charset="0"/>
                <a:cs typeface="Arial" panose="020B0604020202020204" pitchFamily="34" charset="0"/>
              </a:rPr>
              <a:t>Develop </a:t>
            </a:r>
            <a:r>
              <a:rPr lang="en-US" sz="2200" b="1" i="1">
                <a:solidFill>
                  <a:srgbClr val="000099"/>
                </a:solidFill>
                <a:effectLst/>
                <a:latin typeface="Arial" panose="020B0604020202020204" pitchFamily="34" charset="0"/>
                <a:ea typeface="Times New Roman" panose="02020603050405020304" pitchFamily="18" charset="0"/>
                <a:cs typeface="Arial" panose="020B0604020202020204" pitchFamily="34" charset="0"/>
              </a:rPr>
              <a:t>M</a:t>
            </a:r>
            <a:r>
              <a:rPr lang="en-US" sz="2200" b="1" i="1">
                <a:effectLst/>
                <a:latin typeface="Arial" panose="020B0604020202020204" pitchFamily="34" charset="0"/>
                <a:ea typeface="Times New Roman" panose="02020603050405020304" pitchFamily="18" charset="0"/>
                <a:cs typeface="Arial" panose="020B0604020202020204" pitchFamily="34" charset="0"/>
              </a:rPr>
              <a:t>ulti-</a:t>
            </a:r>
            <a:r>
              <a:rPr lang="en-US" sz="2200" b="1" i="1">
                <a:solidFill>
                  <a:srgbClr val="000099"/>
                </a:solidFill>
                <a:effectLst/>
                <a:latin typeface="Arial" panose="020B0604020202020204" pitchFamily="34" charset="0"/>
                <a:ea typeface="Times New Roman" panose="02020603050405020304" pitchFamily="18" charset="0"/>
                <a:cs typeface="Arial" panose="020B0604020202020204" pitchFamily="34" charset="0"/>
              </a:rPr>
              <a:t>C</a:t>
            </a:r>
            <a:r>
              <a:rPr lang="en-US" sz="2200" b="1" i="1">
                <a:effectLst/>
                <a:latin typeface="Arial" panose="020B0604020202020204" pitchFamily="34" charset="0"/>
                <a:ea typeface="Times New Roman" panose="02020603050405020304" pitchFamily="18" charset="0"/>
                <a:cs typeface="Arial" panose="020B0604020202020204" pitchFamily="34" charset="0"/>
              </a:rPr>
              <a:t>apable </a:t>
            </a:r>
            <a:r>
              <a:rPr lang="en-US" sz="2200" b="1" i="1">
                <a:solidFill>
                  <a:srgbClr val="000099"/>
                </a:solidFill>
                <a:latin typeface="Arial" panose="020B0604020202020204" pitchFamily="34" charset="0"/>
                <a:ea typeface="Times New Roman" panose="02020603050405020304" pitchFamily="18" charset="0"/>
                <a:cs typeface="Arial" panose="020B0604020202020204" pitchFamily="34" charset="0"/>
              </a:rPr>
              <a:t>M</a:t>
            </a:r>
            <a:r>
              <a:rPr lang="en-US" sz="2200" b="1" i="1">
                <a:effectLst/>
                <a:latin typeface="Arial" panose="020B0604020202020204" pitchFamily="34" charset="0"/>
                <a:ea typeface="Times New Roman" panose="02020603050405020304" pitchFamily="18" charset="0"/>
                <a:cs typeface="Arial" panose="020B0604020202020204" pitchFamily="34" charset="0"/>
              </a:rPr>
              <a:t>edics</a:t>
            </a:r>
          </a:p>
          <a:p>
            <a:pPr marL="346075" lvl="1" indent="-346075">
              <a:lnSpc>
                <a:spcPts val="2500"/>
              </a:lnSpc>
              <a:spcBef>
                <a:spcPts val="600"/>
              </a:spcBef>
              <a:spcAft>
                <a:spcPts val="800"/>
              </a:spcAft>
              <a:buFont typeface="Arial" panose="020B0604020202020204" pitchFamily="34" charset="0"/>
              <a:buChar char="•"/>
            </a:pPr>
            <a:r>
              <a:rPr lang="en-US" sz="2200" b="1" i="1">
                <a:solidFill>
                  <a:srgbClr val="000099"/>
                </a:solidFill>
                <a:effectLst/>
                <a:latin typeface="Arial" panose="020B0604020202020204" pitchFamily="34" charset="0"/>
                <a:ea typeface="Times New Roman" panose="02020603050405020304" pitchFamily="18" charset="0"/>
                <a:cs typeface="Arial" panose="020B0604020202020204" pitchFamily="34" charset="0"/>
              </a:rPr>
              <a:t>Optimally Posture </a:t>
            </a:r>
            <a:r>
              <a:rPr lang="en-US" sz="2200" b="1" i="1">
                <a:effectLst/>
                <a:latin typeface="Arial" panose="020B0604020202020204" pitchFamily="34" charset="0"/>
                <a:ea typeface="Times New Roman" panose="02020603050405020304" pitchFamily="18" charset="0"/>
                <a:cs typeface="Arial" panose="020B0604020202020204" pitchFamily="34" charset="0"/>
              </a:rPr>
              <a:t>our Medical </a:t>
            </a:r>
            <a:r>
              <a:rPr lang="en-US" sz="2200" b="1" i="1">
                <a:latin typeface="Arial" panose="020B0604020202020204" pitchFamily="34" charset="0"/>
                <a:ea typeface="Times New Roman" panose="02020603050405020304" pitchFamily="18" charset="0"/>
                <a:cs typeface="Arial" panose="020B0604020202020204" pitchFamily="34" charset="0"/>
              </a:rPr>
              <a:t>C</a:t>
            </a:r>
            <a:r>
              <a:rPr lang="en-US" sz="2200" b="1" i="1">
                <a:effectLst/>
                <a:latin typeface="Arial" panose="020B0604020202020204" pitchFamily="34" charset="0"/>
                <a:ea typeface="Times New Roman" panose="02020603050405020304" pitchFamily="18" charset="0"/>
                <a:cs typeface="Arial" panose="020B0604020202020204" pitchFamily="34" charset="0"/>
              </a:rPr>
              <a:t>apabilities</a:t>
            </a:r>
          </a:p>
          <a:p>
            <a:pPr marL="346075" lvl="1" indent="-346075">
              <a:lnSpc>
                <a:spcPts val="2500"/>
              </a:lnSpc>
              <a:spcBef>
                <a:spcPts val="600"/>
              </a:spcBef>
              <a:spcAft>
                <a:spcPts val="800"/>
              </a:spcAft>
              <a:buFont typeface="Arial" panose="020B0604020202020204" pitchFamily="34" charset="0"/>
              <a:buChar char="•"/>
            </a:pPr>
            <a:r>
              <a:rPr lang="en-US" sz="2200" b="1" i="1">
                <a:effectLst/>
                <a:latin typeface="Arial" panose="020B0604020202020204" pitchFamily="34" charset="0"/>
                <a:ea typeface="Times New Roman" panose="02020603050405020304" pitchFamily="18" charset="0"/>
                <a:cs typeface="Arial" panose="020B0604020202020204" pitchFamily="34" charset="0"/>
              </a:rPr>
              <a:t>Deliver responsive, </a:t>
            </a:r>
            <a:r>
              <a:rPr lang="en-US" sz="2200" b="1" i="1">
                <a:solidFill>
                  <a:srgbClr val="000099"/>
                </a:solidFill>
                <a:effectLst/>
                <a:latin typeface="Arial" panose="020B0604020202020204" pitchFamily="34" charset="0"/>
                <a:ea typeface="Times New Roman" panose="02020603050405020304" pitchFamily="18" charset="0"/>
                <a:cs typeface="Arial" panose="020B0604020202020204" pitchFamily="34" charset="0"/>
              </a:rPr>
              <a:t>Agile Medical Care </a:t>
            </a:r>
            <a:r>
              <a:rPr lang="en-US" sz="2200" b="1" i="1">
                <a:effectLst/>
                <a:latin typeface="Arial" panose="020B0604020202020204" pitchFamily="34" charset="0"/>
                <a:ea typeface="Times New Roman" panose="02020603050405020304" pitchFamily="18" charset="0"/>
                <a:cs typeface="Arial" panose="020B0604020202020204" pitchFamily="34" charset="0"/>
              </a:rPr>
              <a:t>Across the Operational </a:t>
            </a:r>
            <a:r>
              <a:rPr lang="en-US" sz="2200" b="1" i="1">
                <a:latin typeface="Arial" panose="020B0604020202020204" pitchFamily="34" charset="0"/>
                <a:ea typeface="Times New Roman" panose="02020603050405020304" pitchFamily="18" charset="0"/>
                <a:cs typeface="Arial" panose="020B0604020202020204" pitchFamily="34" charset="0"/>
              </a:rPr>
              <a:t>S</a:t>
            </a:r>
            <a:r>
              <a:rPr lang="en-US" sz="2200" b="1" i="1">
                <a:effectLst/>
                <a:latin typeface="Arial" panose="020B0604020202020204" pitchFamily="34" charset="0"/>
                <a:ea typeface="Times New Roman" panose="02020603050405020304" pitchFamily="18" charset="0"/>
                <a:cs typeface="Arial" panose="020B0604020202020204" pitchFamily="34" charset="0"/>
              </a:rPr>
              <a:t>pectrum</a:t>
            </a:r>
          </a:p>
          <a:p>
            <a:endParaRPr lang="en-US" b="1">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C41BBC74-C215-258B-BC00-38BA9C69BAB3}"/>
              </a:ext>
            </a:extLst>
          </p:cNvPr>
          <p:cNvSpPr>
            <a:spLocks noGrp="1"/>
          </p:cNvSpPr>
          <p:nvPr>
            <p:ph type="dt" sz="half" idx="10"/>
          </p:nvPr>
        </p:nvSpPr>
        <p:spPr/>
        <p:txBody>
          <a:bodyPr/>
          <a:lstStyle/>
          <a:p>
            <a:fld id="{A64EBBFD-A230-42AB-8CD8-D0C704891913}" type="datetime5">
              <a:rPr lang="en-US" smtClean="0"/>
              <a:t>6-Feb-24</a:t>
            </a:fld>
            <a:endParaRPr lang="en-US"/>
          </a:p>
        </p:txBody>
      </p:sp>
      <p:sp>
        <p:nvSpPr>
          <p:cNvPr id="5" name="TextBox 4">
            <a:extLst>
              <a:ext uri="{FF2B5EF4-FFF2-40B4-BE49-F238E27FC236}">
                <a16:creationId xmlns:a16="http://schemas.microsoft.com/office/drawing/2014/main" id="{14FD72DC-3260-F8F2-2917-91413E16BF0A}"/>
              </a:ext>
            </a:extLst>
          </p:cNvPr>
          <p:cNvSpPr txBox="1"/>
          <p:nvPr/>
        </p:nvSpPr>
        <p:spPr>
          <a:xfrm>
            <a:off x="5564659" y="0"/>
            <a:ext cx="1062681" cy="276999"/>
          </a:xfrm>
          <a:prstGeom prst="rect">
            <a:avLst/>
          </a:prstGeom>
          <a:noFill/>
        </p:spPr>
        <p:txBody>
          <a:bodyPr wrap="square" rtlCol="0">
            <a:spAutoFit/>
          </a:bodyPr>
          <a:lstStyle/>
          <a:p>
            <a:pPr algn="ctr"/>
            <a:r>
              <a:rPr lang="en-US" sz="1200" b="1">
                <a:solidFill>
                  <a:schemeClr val="bg2"/>
                </a:solidFill>
                <a:latin typeface="Arial" panose="020B0604020202020204" pitchFamily="34" charset="0"/>
                <a:cs typeface="Arial" panose="020B0604020202020204" pitchFamily="34" charset="0"/>
              </a:rPr>
              <a:t>CUI</a:t>
            </a:r>
          </a:p>
        </p:txBody>
      </p:sp>
      <p:pic>
        <p:nvPicPr>
          <p:cNvPr id="6" name="Graphic 5" descr="Target with solid fill">
            <a:extLst>
              <a:ext uri="{FF2B5EF4-FFF2-40B4-BE49-F238E27FC236}">
                <a16:creationId xmlns:a16="http://schemas.microsoft.com/office/drawing/2014/main" id="{8FD6C3A0-9DBD-244E-7916-388C09DF54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721" y="1119205"/>
            <a:ext cx="953652" cy="953652"/>
          </a:xfrm>
          <a:prstGeom prst="rect">
            <a:avLst/>
          </a:prstGeom>
        </p:spPr>
      </p:pic>
    </p:spTree>
    <p:extLst>
      <p:ext uri="{BB962C8B-B14F-4D97-AF65-F5344CB8AC3E}">
        <p14:creationId xmlns:p14="http://schemas.microsoft.com/office/powerpoint/2010/main" val="153329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3F7B6F0-2903-F127-124B-E80689E83082}"/>
              </a:ext>
            </a:extLst>
          </p:cNvPr>
          <p:cNvSpPr txBox="1"/>
          <p:nvPr/>
        </p:nvSpPr>
        <p:spPr>
          <a:xfrm>
            <a:off x="-1" y="13299"/>
            <a:ext cx="12221407" cy="1092607"/>
          </a:xfrm>
          <a:prstGeom prst="rect">
            <a:avLst/>
          </a:prstGeom>
          <a:solidFill>
            <a:srgbClr val="002060"/>
          </a:solid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HOW: AGILE  </a:t>
            </a:r>
            <a:r>
              <a:rPr kumimoji="0" lang="en-US" sz="15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9700A34-20B4-2B17-57AD-317FDA457E9F}"/>
              </a:ext>
            </a:extLst>
          </p:cNvPr>
          <p:cNvSpPr txBox="1"/>
          <p:nvPr/>
        </p:nvSpPr>
        <p:spPr>
          <a:xfrm>
            <a:off x="7697881" y="163083"/>
            <a:ext cx="4423484"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1">
                <a:solidFill>
                  <a:schemeClr val="bg1"/>
                </a:solidFill>
                <a:latin typeface="Arial" panose="020B0604020202020204" pitchFamily="34" charset="0"/>
                <a:cs typeface="Arial" panose="020B0604020202020204" pitchFamily="34" charset="0"/>
              </a:rPr>
              <a:t>GENERATE MULTI-CAPABLE MEDICS READY FOR GPC</a:t>
            </a:r>
            <a:endParaRPr kumimoji="0" lang="en-US" sz="1800" b="0" i="1" u="sng"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A4437FA-DF53-FE60-6BB5-DF1250761162}"/>
              </a:ext>
            </a:extLst>
          </p:cNvPr>
          <p:cNvPicPr>
            <a:picLocks noChangeAspect="1"/>
          </p:cNvPicPr>
          <p:nvPr/>
        </p:nvPicPr>
        <p:blipFill>
          <a:blip r:embed="rId3"/>
          <a:stretch>
            <a:fillRect/>
          </a:stretch>
        </p:blipFill>
        <p:spPr>
          <a:xfrm>
            <a:off x="183846" y="115594"/>
            <a:ext cx="740896" cy="740896"/>
          </a:xfrm>
          <a:prstGeom prst="rect">
            <a:avLst/>
          </a:prstGeom>
        </p:spPr>
      </p:pic>
      <p:sp>
        <p:nvSpPr>
          <p:cNvPr id="2" name="TextBox 1">
            <a:extLst>
              <a:ext uri="{FF2B5EF4-FFF2-40B4-BE49-F238E27FC236}">
                <a16:creationId xmlns:a16="http://schemas.microsoft.com/office/drawing/2014/main" id="{5B1D6AB1-0B6B-EF2F-0966-5DD9FA107CEF}"/>
              </a:ext>
            </a:extLst>
          </p:cNvPr>
          <p:cNvSpPr txBox="1"/>
          <p:nvPr/>
        </p:nvSpPr>
        <p:spPr>
          <a:xfrm>
            <a:off x="2901462" y="1255690"/>
            <a:ext cx="9219904" cy="5411738"/>
          </a:xfrm>
          <a:prstGeom prst="rect">
            <a:avLst/>
          </a:prstGeom>
          <a:noFill/>
        </p:spPr>
        <p:txBody>
          <a:bodyPr wrap="square" lIns="91440" tIns="45720" rIns="91440" bIns="45720" rtlCol="0" anchor="t">
            <a:spAutoFit/>
          </a:bodyPr>
          <a:lstStyle/>
          <a:p>
            <a:pPr marL="285750" marR="0" indent="-285750">
              <a:spcBef>
                <a:spcPts val="800"/>
              </a:spcBef>
              <a:spcAft>
                <a:spcPts val="600"/>
              </a:spcAft>
              <a:buFont typeface="Arial" panose="020B0604020202020204" pitchFamily="34" charset="0"/>
              <a:buChar char="•"/>
            </a:pPr>
            <a:r>
              <a:rPr lang="en-US" sz="2200" b="1" i="1" dirty="0">
                <a:solidFill>
                  <a:srgbClr val="000099"/>
                </a:solidFill>
                <a:latin typeface="Arial"/>
                <a:ea typeface="Times New Roman" panose="02020603050405020304" pitchFamily="18" charset="0"/>
                <a:cs typeface="Arial"/>
              </a:rPr>
              <a:t>Train for Combat Effectiveness while Balancing DHA Efficiencies</a:t>
            </a:r>
          </a:p>
          <a:p>
            <a:pPr marL="742950" lvl="1" indent="-285750">
              <a:spcBef>
                <a:spcPts val="800"/>
              </a:spcBef>
              <a:spcAft>
                <a:spcPts val="600"/>
              </a:spcAft>
              <a:buFont typeface="Arial" panose="020B0604020202020204" pitchFamily="34" charset="0"/>
              <a:buChar char="•"/>
            </a:pPr>
            <a:r>
              <a:rPr lang="en-US" b="1" dirty="0">
                <a:latin typeface="Arial"/>
                <a:ea typeface="Times New Roman" panose="02020603050405020304" pitchFamily="18" charset="0"/>
                <a:cs typeface="Arial"/>
              </a:rPr>
              <a:t>E</a:t>
            </a:r>
            <a:r>
              <a:rPr lang="en-US" b="1" dirty="0">
                <a:effectLst/>
                <a:latin typeface="Arial"/>
                <a:ea typeface="Times New Roman" panose="02020603050405020304" pitchFamily="18" charset="0"/>
                <a:cs typeface="Arial"/>
              </a:rPr>
              <a:t>nsuring Medics possess knowledge, skills, and abilities (KSAs)</a:t>
            </a:r>
          </a:p>
          <a:p>
            <a:pPr marL="742950" lvl="1" indent="-285750">
              <a:spcBef>
                <a:spcPts val="800"/>
              </a:spcBef>
              <a:spcAft>
                <a:spcPts val="600"/>
              </a:spcAft>
              <a:buFont typeface="Arial" panose="020B0604020202020204" pitchFamily="34" charset="0"/>
              <a:buChar char="•"/>
            </a:pPr>
            <a:r>
              <a:rPr lang="en-US" sz="1900" b="1" dirty="0">
                <a:latin typeface="Arial"/>
                <a:ea typeface="Times New Roman" panose="02020603050405020304" pitchFamily="18" charset="0"/>
                <a:cs typeface="Arial"/>
              </a:rPr>
              <a:t>Expeditionary (</a:t>
            </a:r>
            <a:r>
              <a:rPr lang="en-US" sz="1900" b="1" i="1" dirty="0">
                <a:solidFill>
                  <a:srgbClr val="C00000"/>
                </a:solidFill>
                <a:latin typeface="Arial"/>
                <a:ea typeface="Times New Roman" panose="02020603050405020304" pitchFamily="18" charset="0"/>
                <a:cs typeface="Arial"/>
              </a:rPr>
              <a:t>Effectiveness</a:t>
            </a:r>
            <a:r>
              <a:rPr lang="en-US" sz="1900" b="1" dirty="0">
                <a:latin typeface="Arial"/>
                <a:ea typeface="Times New Roman" panose="02020603050405020304" pitchFamily="18" charset="0"/>
                <a:cs typeface="Arial"/>
              </a:rPr>
              <a:t>) </a:t>
            </a:r>
            <a:r>
              <a:rPr lang="en-US" b="1" u="sng" dirty="0">
                <a:latin typeface="Arial"/>
                <a:ea typeface="Times New Roman" panose="02020603050405020304" pitchFamily="18" charset="0"/>
                <a:cs typeface="Arial"/>
              </a:rPr>
              <a:t>AND</a:t>
            </a:r>
            <a:r>
              <a:rPr lang="en-US" b="1" dirty="0">
                <a:latin typeface="Arial"/>
                <a:ea typeface="Times New Roman" panose="02020603050405020304" pitchFamily="18" charset="0"/>
                <a:cs typeface="Arial"/>
              </a:rPr>
              <a:t> </a:t>
            </a:r>
            <a:r>
              <a:rPr lang="en-US" sz="1900" b="1" dirty="0">
                <a:latin typeface="Arial"/>
                <a:ea typeface="Times New Roman" panose="02020603050405020304" pitchFamily="18" charset="0"/>
                <a:cs typeface="Arial"/>
              </a:rPr>
              <a:t>In-Garrison (</a:t>
            </a:r>
            <a:r>
              <a:rPr lang="en-US" sz="1900" b="1" i="1" dirty="0">
                <a:solidFill>
                  <a:srgbClr val="C00000"/>
                </a:solidFill>
                <a:latin typeface="Arial"/>
                <a:ea typeface="Times New Roman" panose="02020603050405020304" pitchFamily="18" charset="0"/>
                <a:cs typeface="Arial"/>
              </a:rPr>
              <a:t>Efficiency</a:t>
            </a:r>
            <a:r>
              <a:rPr lang="en-US" sz="1900" b="1" dirty="0">
                <a:latin typeface="Arial"/>
                <a:ea typeface="Times New Roman" panose="02020603050405020304" pitchFamily="18" charset="0"/>
                <a:cs typeface="Arial"/>
              </a:rPr>
              <a:t>) </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800"/>
              </a:spcBef>
              <a:spcAft>
                <a:spcPts val="600"/>
              </a:spcAft>
              <a:buFont typeface="Arial" panose="020B0604020202020204" pitchFamily="34" charset="0"/>
              <a:buChar char="•"/>
            </a:pPr>
            <a:r>
              <a:rPr lang="en-US" sz="2200" b="1" i="1" dirty="0">
                <a:solidFill>
                  <a:srgbClr val="000099"/>
                </a:solidFill>
                <a:effectLst/>
                <a:latin typeface="Arial"/>
                <a:ea typeface="Times New Roman" panose="02020603050405020304" pitchFamily="18" charset="0"/>
                <a:cs typeface="Arial"/>
              </a:rPr>
              <a:t>Train towards the Sam</a:t>
            </a:r>
            <a:r>
              <a:rPr lang="en-US" sz="2200" b="1" i="1" dirty="0">
                <a:solidFill>
                  <a:srgbClr val="000099"/>
                </a:solidFill>
                <a:latin typeface="Arial"/>
                <a:ea typeface="Times New Roman" panose="02020603050405020304" pitchFamily="18" charset="0"/>
                <a:cs typeface="Arial"/>
              </a:rPr>
              <a:t>e Innovative Vision:</a:t>
            </a:r>
          </a:p>
          <a:p>
            <a:pPr marL="742950" lvl="1" indent="-285750">
              <a:spcBef>
                <a:spcPts val="800"/>
              </a:spcBef>
              <a:spcAft>
                <a:spcPts val="600"/>
              </a:spcAft>
              <a:buFont typeface="Arial" panose="020B0604020202020204" pitchFamily="34" charset="0"/>
              <a:buChar char="•"/>
            </a:pPr>
            <a:r>
              <a:rPr lang="en-US" b="1" dirty="0">
                <a:effectLst/>
                <a:latin typeface="Arial"/>
                <a:ea typeface="Times New Roman" panose="02020603050405020304" pitchFamily="18" charset="0"/>
                <a:cs typeface="Arial"/>
              </a:rPr>
              <a:t>Understanding the strategic environment and their contribution to mission success</a:t>
            </a:r>
          </a:p>
          <a:p>
            <a:pPr marL="742950" lvl="1" indent="-285750">
              <a:spcBef>
                <a:spcPts val="800"/>
              </a:spcBef>
              <a:spcAft>
                <a:spcPts val="600"/>
              </a:spcAft>
              <a:buFont typeface="Arial" panose="020B0604020202020204" pitchFamily="34" charset="0"/>
              <a:buChar char="•"/>
            </a:pPr>
            <a:r>
              <a:rPr lang="en-US" b="1" dirty="0">
                <a:latin typeface="Arial"/>
                <a:ea typeface="Times New Roman" panose="02020603050405020304" pitchFamily="18" charset="0"/>
                <a:cs typeface="Arial"/>
              </a:rPr>
              <a:t>Multi-Capable Airmen</a:t>
            </a:r>
            <a:endParaRPr lang="en-US" b="1" dirty="0">
              <a:effectLst/>
              <a:latin typeface="Arial"/>
              <a:ea typeface="Times New Roman" panose="02020603050405020304" pitchFamily="18" charset="0"/>
              <a:cs typeface="Arial"/>
            </a:endParaRPr>
          </a:p>
          <a:p>
            <a:pPr marL="285750" indent="-285750">
              <a:spcBef>
                <a:spcPts val="800"/>
              </a:spcBef>
              <a:spcAft>
                <a:spcPts val="600"/>
              </a:spcAft>
              <a:buFont typeface="Arial" panose="020B0604020202020204" pitchFamily="34" charset="0"/>
              <a:buChar char="•"/>
            </a:pPr>
            <a:r>
              <a:rPr lang="en-US" sz="2200" b="1" i="1" dirty="0">
                <a:solidFill>
                  <a:srgbClr val="000099"/>
                </a:solidFill>
                <a:latin typeface="Arial"/>
                <a:ea typeface="Times New Roman" panose="02020603050405020304" pitchFamily="18" charset="0"/>
                <a:cs typeface="Arial"/>
              </a:rPr>
              <a:t>Maintain &amp; Sustain Currency: </a:t>
            </a:r>
            <a:endParaRPr lang="en-US" sz="2200" b="1" i="1"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Bef>
                <a:spcPts val="800"/>
              </a:spcBef>
              <a:spcAft>
                <a:spcPts val="600"/>
              </a:spcAft>
              <a:buFont typeface="Arial" panose="020B0604020202020204" pitchFamily="34" charset="0"/>
              <a:buChar char="•"/>
            </a:pPr>
            <a:r>
              <a:rPr lang="en-US" b="1" dirty="0">
                <a:effectLst/>
                <a:latin typeface="Arial"/>
                <a:ea typeface="Times New Roman" panose="02020603050405020304" pitchFamily="18" charset="0"/>
                <a:cs typeface="Arial"/>
              </a:rPr>
              <a:t>CMRP Trainings</a:t>
            </a:r>
          </a:p>
          <a:p>
            <a:pPr marL="742950" lvl="1" indent="-285750">
              <a:spcBef>
                <a:spcPts val="800"/>
              </a:spcBef>
              <a:spcAft>
                <a:spcPts val="600"/>
              </a:spcAft>
              <a:buFont typeface="Arial" panose="020B0604020202020204" pitchFamily="34" charset="0"/>
              <a:buChar char="•"/>
            </a:pPr>
            <a:r>
              <a:rPr lang="en-US" b="1" dirty="0">
                <a:effectLst/>
                <a:latin typeface="Arial"/>
                <a:ea typeface="Times New Roman" panose="02020603050405020304" pitchFamily="18" charset="0"/>
                <a:cs typeface="Arial"/>
              </a:rPr>
              <a:t>Joint Medical Trainings (TCCC, Prolonged Casualty Care, HSMR)</a:t>
            </a:r>
          </a:p>
          <a:p>
            <a:pPr marL="742950" lvl="1" indent="-285750">
              <a:spcBef>
                <a:spcPts val="800"/>
              </a:spcBef>
              <a:spcAft>
                <a:spcPts val="600"/>
              </a:spcAft>
              <a:buFont typeface="Arial" panose="020B0604020202020204" pitchFamily="34" charset="0"/>
              <a:buChar char="•"/>
            </a:pPr>
            <a:r>
              <a:rPr lang="en-US" b="1" dirty="0">
                <a:effectLst/>
                <a:latin typeface="Arial"/>
                <a:ea typeface="Times New Roman" panose="02020603050405020304" pitchFamily="18" charset="0"/>
                <a:cs typeface="Arial"/>
              </a:rPr>
              <a:t>Leadership</a:t>
            </a:r>
            <a:r>
              <a:rPr lang="en-US" b="1" dirty="0">
                <a:latin typeface="Arial"/>
                <a:ea typeface="Times New Roman" panose="02020603050405020304" pitchFamily="18" charset="0"/>
                <a:cs typeface="Arial"/>
              </a:rPr>
              <a:t> Accountability</a:t>
            </a:r>
          </a:p>
          <a:p>
            <a:pPr marL="742950" lvl="1" indent="-285750">
              <a:spcBef>
                <a:spcPts val="800"/>
              </a:spcBef>
              <a:spcAft>
                <a:spcPts val="600"/>
              </a:spcAft>
              <a:buFont typeface="Arial" panose="020B0604020202020204" pitchFamily="34" charset="0"/>
              <a:buChar char="•"/>
            </a:pPr>
            <a:r>
              <a:rPr lang="en-US" b="1" dirty="0">
                <a:latin typeface="Arial"/>
                <a:ea typeface="Times New Roman" panose="02020603050405020304" pitchFamily="18" charset="0"/>
                <a:cs typeface="Arial"/>
              </a:rPr>
              <a:t>Empowerment</a:t>
            </a:r>
          </a:p>
        </p:txBody>
      </p:sp>
      <p:pic>
        <p:nvPicPr>
          <p:cNvPr id="5" name="Picture 4">
            <a:extLst>
              <a:ext uri="{FF2B5EF4-FFF2-40B4-BE49-F238E27FC236}">
                <a16:creationId xmlns:a16="http://schemas.microsoft.com/office/drawing/2014/main" id="{8AA2E127-3533-0D61-69A5-A957284944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540" t="9345" r="22799"/>
          <a:stretch/>
        </p:blipFill>
        <p:spPr>
          <a:xfrm>
            <a:off x="321299" y="1316590"/>
            <a:ext cx="2580164" cy="5054740"/>
          </a:xfrm>
          <a:prstGeom prst="rect">
            <a:avLst/>
          </a:prstGeom>
          <a:ln>
            <a:solidFill>
              <a:schemeClr val="bg1"/>
            </a:solidFill>
          </a:ln>
        </p:spPr>
      </p:pic>
      <p:sp>
        <p:nvSpPr>
          <p:cNvPr id="6" name="Date Placeholder 5">
            <a:extLst>
              <a:ext uri="{FF2B5EF4-FFF2-40B4-BE49-F238E27FC236}">
                <a16:creationId xmlns:a16="http://schemas.microsoft.com/office/drawing/2014/main" id="{E91446DB-2916-A5E1-8BC3-4506B6D6EC69}"/>
              </a:ext>
            </a:extLst>
          </p:cNvPr>
          <p:cNvSpPr>
            <a:spLocks noGrp="1"/>
          </p:cNvSpPr>
          <p:nvPr>
            <p:ph type="dt" sz="half" idx="10"/>
          </p:nvPr>
        </p:nvSpPr>
        <p:spPr/>
        <p:txBody>
          <a:bodyPr/>
          <a:lstStyle/>
          <a:p>
            <a:fld id="{970D94DC-3667-40E3-9050-1D137DC40F91}" type="datetime5">
              <a:rPr lang="en-US" smtClean="0"/>
              <a:t>6-Feb-24</a:t>
            </a:fld>
            <a:endParaRPr lang="en-US"/>
          </a:p>
        </p:txBody>
      </p:sp>
      <p:sp>
        <p:nvSpPr>
          <p:cNvPr id="7" name="TextBox 6">
            <a:extLst>
              <a:ext uri="{FF2B5EF4-FFF2-40B4-BE49-F238E27FC236}">
                <a16:creationId xmlns:a16="http://schemas.microsoft.com/office/drawing/2014/main" id="{94744BA8-098E-F225-DC46-B6C37E72131B}"/>
              </a:ext>
            </a:extLst>
          </p:cNvPr>
          <p:cNvSpPr txBox="1"/>
          <p:nvPr/>
        </p:nvSpPr>
        <p:spPr>
          <a:xfrm>
            <a:off x="5564659" y="0"/>
            <a:ext cx="1062681" cy="276999"/>
          </a:xfrm>
          <a:prstGeom prst="rect">
            <a:avLst/>
          </a:prstGeom>
          <a:noFill/>
        </p:spPr>
        <p:txBody>
          <a:bodyPr wrap="square" rtlCol="0">
            <a:spAutoFit/>
          </a:bodyPr>
          <a:lstStyle/>
          <a:p>
            <a:pPr algn="ctr"/>
            <a:r>
              <a:rPr lang="en-US" sz="1200" b="1">
                <a:solidFill>
                  <a:schemeClr val="bg2"/>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266344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3F7B6F0-2903-F127-124B-E80689E83082}"/>
              </a:ext>
            </a:extLst>
          </p:cNvPr>
          <p:cNvSpPr txBox="1"/>
          <p:nvPr/>
        </p:nvSpPr>
        <p:spPr>
          <a:xfrm>
            <a:off x="-1" y="13299"/>
            <a:ext cx="12221407" cy="1092607"/>
          </a:xfrm>
          <a:prstGeom prst="rect">
            <a:avLst/>
          </a:prstGeom>
          <a:solidFill>
            <a:srgbClr val="002060"/>
          </a:solid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HOW: RE-OPTIMIZE  </a:t>
            </a:r>
            <a:r>
              <a:rPr kumimoji="0" lang="en-US" sz="15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2" name="Picture 21">
            <a:extLst>
              <a:ext uri="{FF2B5EF4-FFF2-40B4-BE49-F238E27FC236}">
                <a16:creationId xmlns:a16="http://schemas.microsoft.com/office/drawing/2014/main" id="{BA4437FA-DF53-FE60-6BB5-DF1250761162}"/>
              </a:ext>
            </a:extLst>
          </p:cNvPr>
          <p:cNvPicPr>
            <a:picLocks noChangeAspect="1"/>
          </p:cNvPicPr>
          <p:nvPr/>
        </p:nvPicPr>
        <p:blipFill>
          <a:blip r:embed="rId3"/>
          <a:stretch>
            <a:fillRect/>
          </a:stretch>
        </p:blipFill>
        <p:spPr>
          <a:xfrm>
            <a:off x="183846" y="115594"/>
            <a:ext cx="740896" cy="740896"/>
          </a:xfrm>
          <a:prstGeom prst="rect">
            <a:avLst/>
          </a:prstGeom>
        </p:spPr>
      </p:pic>
      <p:sp>
        <p:nvSpPr>
          <p:cNvPr id="4" name="TextBox 3">
            <a:extLst>
              <a:ext uri="{FF2B5EF4-FFF2-40B4-BE49-F238E27FC236}">
                <a16:creationId xmlns:a16="http://schemas.microsoft.com/office/drawing/2014/main" id="{EA11353F-12F8-B1AB-DA59-E9578C29FBA0}"/>
              </a:ext>
            </a:extLst>
          </p:cNvPr>
          <p:cNvSpPr txBox="1"/>
          <p:nvPr/>
        </p:nvSpPr>
        <p:spPr>
          <a:xfrm>
            <a:off x="241376" y="4102623"/>
            <a:ext cx="6494433" cy="2369880"/>
          </a:xfrm>
          <a:prstGeom prst="rect">
            <a:avLst/>
          </a:prstGeom>
          <a:noFill/>
        </p:spPr>
        <p:txBody>
          <a:bodyPr wrap="square" lIns="91440" tIns="45720" rIns="91440" bIns="45720" rtlCol="0" anchor="t">
            <a:spAutoFit/>
          </a:bodyPr>
          <a:lstStyle/>
          <a:p>
            <a:pPr marR="0">
              <a:spcBef>
                <a:spcPts val="800"/>
              </a:spcBef>
              <a:spcAft>
                <a:spcPts val="600"/>
              </a:spcAft>
            </a:pPr>
            <a:r>
              <a:rPr lang="en-US" sz="2000" b="1" i="1" dirty="0">
                <a:solidFill>
                  <a:srgbClr val="000099"/>
                </a:solidFill>
                <a:latin typeface="Arial"/>
                <a:ea typeface="Times New Roman" panose="02020603050405020304" pitchFamily="18" charset="0"/>
                <a:cs typeface="Arial"/>
              </a:rPr>
              <a:t>Revitalized Medical Manpower &amp; Equipment UTCs with operationally focused concepts:</a:t>
            </a:r>
            <a:endParaRPr lang="en-US" sz="2000" b="1" dirty="0">
              <a:effectLst/>
              <a:latin typeface="Arial"/>
              <a:ea typeface="Times New Roman" panose="02020603050405020304" pitchFamily="18" charset="0"/>
              <a:cs typeface="Arial"/>
            </a:endParaRPr>
          </a:p>
          <a:p>
            <a:pPr marL="742950" lvl="1" indent="-285750">
              <a:spcBef>
                <a:spcPts val="800"/>
              </a:spcBef>
              <a:spcAft>
                <a:spcPts val="600"/>
              </a:spcAft>
              <a:buFont typeface="Arial" panose="020B0604020202020204" pitchFamily="34" charset="0"/>
              <a:buChar char="•"/>
            </a:pPr>
            <a:r>
              <a:rPr lang="en-US" sz="1700" b="1" dirty="0">
                <a:latin typeface="Arial"/>
                <a:ea typeface="Times New Roman" panose="02020603050405020304" pitchFamily="18" charset="0"/>
                <a:cs typeface="Arial"/>
              </a:rPr>
              <a:t>C</a:t>
            </a:r>
            <a:r>
              <a:rPr lang="en-US" sz="1700" b="1" dirty="0">
                <a:effectLst/>
                <a:latin typeface="Arial"/>
                <a:ea typeface="Times New Roman" panose="02020603050405020304" pitchFamily="18" charset="0"/>
                <a:cs typeface="Arial"/>
              </a:rPr>
              <a:t>ontested medical logistics</a:t>
            </a:r>
            <a:endParaRPr lang="en-US" sz="1700" b="1" dirty="0">
              <a:latin typeface="Arial"/>
              <a:ea typeface="Times New Roman" panose="02020603050405020304" pitchFamily="18" charset="0"/>
              <a:cs typeface="Arial"/>
            </a:endParaRPr>
          </a:p>
          <a:p>
            <a:pPr marL="742950" lvl="1" indent="-285750">
              <a:spcBef>
                <a:spcPts val="800"/>
              </a:spcBef>
              <a:spcAft>
                <a:spcPts val="600"/>
              </a:spcAft>
              <a:buFont typeface="Arial" panose="020B0604020202020204" pitchFamily="34" charset="0"/>
              <a:buChar char="•"/>
            </a:pPr>
            <a:r>
              <a:rPr lang="en-US" sz="1700" b="1" dirty="0">
                <a:effectLst/>
                <a:latin typeface="Arial"/>
                <a:ea typeface="Times New Roman" panose="02020603050405020304" pitchFamily="18" charset="0"/>
                <a:cs typeface="Arial"/>
              </a:rPr>
              <a:t>Combat-representative training</a:t>
            </a:r>
          </a:p>
          <a:p>
            <a:pPr marL="742950" lvl="1" indent="-285750">
              <a:spcBef>
                <a:spcPts val="800"/>
              </a:spcBef>
              <a:spcAft>
                <a:spcPts val="600"/>
              </a:spcAft>
              <a:buFont typeface="Arial" panose="020B0604020202020204" pitchFamily="34" charset="0"/>
              <a:buChar char="•"/>
            </a:pPr>
            <a:r>
              <a:rPr lang="en-US" sz="1700" b="1" dirty="0">
                <a:latin typeface="Arial"/>
                <a:ea typeface="Times New Roman" panose="02020603050405020304" pitchFamily="18" charset="0"/>
                <a:cs typeface="Arial"/>
              </a:rPr>
              <a:t>C</a:t>
            </a:r>
            <a:r>
              <a:rPr lang="en-US" sz="1700" b="1" dirty="0">
                <a:effectLst/>
                <a:latin typeface="Arial"/>
                <a:ea typeface="Times New Roman" panose="02020603050405020304" pitchFamily="18" charset="0"/>
                <a:cs typeface="Arial"/>
              </a:rPr>
              <a:t>ollective certification with coherent combat wings</a:t>
            </a:r>
          </a:p>
          <a:p>
            <a:endParaRPr lang="en-US" sz="1700" b="1" dirty="0">
              <a:solidFill>
                <a:schemeClr val="bg1"/>
              </a:solidFill>
              <a:latin typeface="Arial" panose="020B0604020202020204" pitchFamily="34" charset="0"/>
              <a:cs typeface="Arial" panose="020B0604020202020204" pitchFamily="34" charset="0"/>
            </a:endParaRPr>
          </a:p>
        </p:txBody>
      </p:sp>
      <p:pic>
        <p:nvPicPr>
          <p:cNvPr id="6" name="Picture 5" descr="A picture containing sky, outdoor, road, trailer&#10;&#10;Description automatically generated">
            <a:extLst>
              <a:ext uri="{FF2B5EF4-FFF2-40B4-BE49-F238E27FC236}">
                <a16:creationId xmlns:a16="http://schemas.microsoft.com/office/drawing/2014/main" id="{39E6C8DE-31F6-5822-EAFE-ECD3212D4B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63" t="20691" r="41071" b="6696"/>
          <a:stretch/>
        </p:blipFill>
        <p:spPr>
          <a:xfrm>
            <a:off x="9833713" y="1168684"/>
            <a:ext cx="1779827" cy="2650003"/>
          </a:xfrm>
          <a:prstGeom prst="rect">
            <a:avLst/>
          </a:prstGeom>
          <a:ln>
            <a:solidFill>
              <a:schemeClr val="bg1"/>
            </a:solidFill>
          </a:ln>
        </p:spPr>
      </p:pic>
      <p:sp>
        <p:nvSpPr>
          <p:cNvPr id="7" name="Date Placeholder 6">
            <a:extLst>
              <a:ext uri="{FF2B5EF4-FFF2-40B4-BE49-F238E27FC236}">
                <a16:creationId xmlns:a16="http://schemas.microsoft.com/office/drawing/2014/main" id="{68E86FA1-73AF-E129-1920-1B7D005BAA07}"/>
              </a:ext>
            </a:extLst>
          </p:cNvPr>
          <p:cNvSpPr>
            <a:spLocks noGrp="1"/>
          </p:cNvSpPr>
          <p:nvPr>
            <p:ph type="dt" sz="half" idx="10"/>
          </p:nvPr>
        </p:nvSpPr>
        <p:spPr/>
        <p:txBody>
          <a:bodyPr/>
          <a:lstStyle/>
          <a:p>
            <a:fld id="{442DA909-D8C7-4236-9729-E5C7FEA112F5}" type="datetime5">
              <a:rPr lang="en-US" smtClean="0"/>
              <a:t>6-Feb-24</a:t>
            </a:fld>
            <a:endParaRPr lang="en-US"/>
          </a:p>
        </p:txBody>
      </p:sp>
      <p:sp>
        <p:nvSpPr>
          <p:cNvPr id="8" name="TextBox 7">
            <a:extLst>
              <a:ext uri="{FF2B5EF4-FFF2-40B4-BE49-F238E27FC236}">
                <a16:creationId xmlns:a16="http://schemas.microsoft.com/office/drawing/2014/main" id="{359C7FD5-AF89-DF84-2B87-1E0A5EEB63F8}"/>
              </a:ext>
            </a:extLst>
          </p:cNvPr>
          <p:cNvSpPr txBox="1"/>
          <p:nvPr/>
        </p:nvSpPr>
        <p:spPr>
          <a:xfrm>
            <a:off x="5564659" y="0"/>
            <a:ext cx="1062681" cy="276999"/>
          </a:xfrm>
          <a:prstGeom prst="rect">
            <a:avLst/>
          </a:prstGeom>
          <a:noFill/>
        </p:spPr>
        <p:txBody>
          <a:bodyPr wrap="square" rtlCol="0">
            <a:spAutoFit/>
          </a:bodyPr>
          <a:lstStyle/>
          <a:p>
            <a:pPr algn="ctr"/>
            <a:r>
              <a:rPr lang="en-US" sz="1200" b="1">
                <a:solidFill>
                  <a:schemeClr val="bg2"/>
                </a:solidFill>
                <a:latin typeface="Arial" panose="020B0604020202020204" pitchFamily="34" charset="0"/>
                <a:cs typeface="Arial" panose="020B0604020202020204" pitchFamily="34" charset="0"/>
              </a:rPr>
              <a:t>CUI</a:t>
            </a:r>
          </a:p>
        </p:txBody>
      </p:sp>
      <p:sp>
        <p:nvSpPr>
          <p:cNvPr id="2" name="TextBox 1">
            <a:extLst>
              <a:ext uri="{FF2B5EF4-FFF2-40B4-BE49-F238E27FC236}">
                <a16:creationId xmlns:a16="http://schemas.microsoft.com/office/drawing/2014/main" id="{00DC105A-5A86-22C5-1904-08AF42BF3060}"/>
              </a:ext>
            </a:extLst>
          </p:cNvPr>
          <p:cNvSpPr txBox="1"/>
          <p:nvPr/>
        </p:nvSpPr>
        <p:spPr>
          <a:xfrm>
            <a:off x="7270955" y="163083"/>
            <a:ext cx="4850410"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1">
                <a:solidFill>
                  <a:schemeClr val="bg1"/>
                </a:solidFill>
                <a:latin typeface="Arial" panose="020B0604020202020204" pitchFamily="34" charset="0"/>
                <a:cs typeface="Arial" panose="020B0604020202020204" pitchFamily="34" charset="0"/>
              </a:rPr>
              <a:t>REOPTIMIZE TOWARDS INTEGRATED, INTEROPERABLE &amp; RESILIENT CAPABILITIES</a:t>
            </a:r>
            <a:endParaRPr kumimoji="0" lang="en-US" sz="1800" b="0" i="1" u="sng"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3" name="AutoShape 2" descr="USAF's New Deployment Plan | Air &amp; Space Forces Magazine">
            <a:extLst>
              <a:ext uri="{FF2B5EF4-FFF2-40B4-BE49-F238E27FC236}">
                <a16:creationId xmlns:a16="http://schemas.microsoft.com/office/drawing/2014/main" id="{14E06FE0-E84D-CB94-1E19-E4120D17CF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USAF's New Deployment Plan | Air &amp; Space Forces Magazine">
            <a:extLst>
              <a:ext uri="{FF2B5EF4-FFF2-40B4-BE49-F238E27FC236}">
                <a16:creationId xmlns:a16="http://schemas.microsoft.com/office/drawing/2014/main" id="{00D9A260-DE62-6E43-456B-C355630CFD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3955" y="3881320"/>
            <a:ext cx="4765546" cy="2766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41CCA9-4071-066F-9F7A-43C13F98F5B2}"/>
              </a:ext>
            </a:extLst>
          </p:cNvPr>
          <p:cNvSpPr txBox="1"/>
          <p:nvPr/>
        </p:nvSpPr>
        <p:spPr>
          <a:xfrm>
            <a:off x="279522" y="1255690"/>
            <a:ext cx="9128247" cy="2846933"/>
          </a:xfrm>
          <a:prstGeom prst="rect">
            <a:avLst/>
          </a:prstGeom>
          <a:noFill/>
        </p:spPr>
        <p:txBody>
          <a:bodyPr wrap="square" lIns="91440" tIns="45720" rIns="91440" bIns="45720" rtlCol="0" anchor="t">
            <a:spAutoFit/>
          </a:bodyPr>
          <a:lstStyle/>
          <a:p>
            <a:pPr>
              <a:spcBef>
                <a:spcPts val="800"/>
              </a:spcBef>
              <a:spcAft>
                <a:spcPts val="600"/>
              </a:spcAft>
            </a:pPr>
            <a:r>
              <a:rPr lang="en-US" sz="2000" b="1" i="1" dirty="0">
                <a:solidFill>
                  <a:srgbClr val="000099"/>
                </a:solidFill>
                <a:latin typeface="Arial"/>
                <a:ea typeface="Times New Roman" panose="02020603050405020304" pitchFamily="18" charset="0"/>
                <a:cs typeface="Arial"/>
              </a:rPr>
              <a:t>Re-Optimized Capabilities for 3 Operating Environments: </a:t>
            </a:r>
            <a:endParaRPr lang="en-US" sz="2000" b="1" i="1"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800"/>
              </a:spcBef>
              <a:spcAft>
                <a:spcPts val="600"/>
              </a:spcAft>
              <a:buFont typeface="Arial" panose="020B0604020202020204" pitchFamily="34" charset="0"/>
              <a:buChar char="•"/>
            </a:pPr>
            <a:r>
              <a:rPr lang="en-US" sz="1700" b="1" i="1" dirty="0">
                <a:solidFill>
                  <a:srgbClr val="C00000"/>
                </a:solidFill>
                <a:latin typeface="Arial" panose="020B0604020202020204" pitchFamily="34" charset="0"/>
                <a:ea typeface="Times New Roman" panose="02020603050405020304" pitchFamily="18" charset="0"/>
                <a:cs typeface="Arial" panose="020B0604020202020204" pitchFamily="34" charset="0"/>
              </a:rPr>
              <a:t>Expeditionar</a:t>
            </a:r>
            <a:r>
              <a:rPr lang="en-US" sz="1700" b="1" i="1" dirty="0">
                <a:solidFill>
                  <a:srgbClr val="C00000"/>
                </a:solidFill>
                <a:latin typeface="Arial" panose="020B0604020202020204" pitchFamily="34" charset="0"/>
                <a:cs typeface="Arial" panose="020B0604020202020204" pitchFamily="34" charset="0"/>
              </a:rPr>
              <a:t>y:</a:t>
            </a:r>
            <a:r>
              <a:rPr lang="en-US" sz="1700" b="1" dirty="0">
                <a:latin typeface="Arial" panose="020B0604020202020204" pitchFamily="34" charset="0"/>
                <a:ea typeface="Times New Roman" panose="02020603050405020304" pitchFamily="18" charset="0"/>
                <a:cs typeface="Arial" panose="020B0604020202020204" pitchFamily="34" charset="0"/>
              </a:rPr>
              <a:t> New Force Presentation m</a:t>
            </a:r>
            <a:r>
              <a:rPr lang="en-US" sz="1700" b="1" dirty="0">
                <a:effectLst/>
                <a:latin typeface="Arial" panose="020B0604020202020204" pitchFamily="34" charset="0"/>
                <a:ea typeface="Times New Roman" panose="02020603050405020304" pitchFamily="18" charset="0"/>
                <a:cs typeface="Arial" panose="020B0604020202020204" pitchFamily="34" charset="0"/>
              </a:rPr>
              <a:t>odel is focused on building, training, certifying, and deploying a coherent &amp; successful combat force</a:t>
            </a:r>
            <a:endParaRPr lang="en-US" sz="1700" b="1" dirty="0">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800"/>
              </a:spcBef>
              <a:spcAft>
                <a:spcPts val="600"/>
              </a:spcAft>
              <a:buFont typeface="Arial" panose="020B0604020202020204" pitchFamily="34" charset="0"/>
              <a:buChar char="•"/>
            </a:pPr>
            <a:r>
              <a:rPr lang="en-US" sz="1700" b="1" i="1" dirty="0">
                <a:solidFill>
                  <a:srgbClr val="C00000"/>
                </a:solidFill>
                <a:effectLst/>
                <a:latin typeface="Arial"/>
                <a:ea typeface="Times New Roman" panose="02020603050405020304" pitchFamily="18" charset="0"/>
                <a:cs typeface="Arial"/>
              </a:rPr>
              <a:t>In-Garrison:</a:t>
            </a:r>
            <a:r>
              <a:rPr lang="en-US" sz="1700" b="1" dirty="0">
                <a:effectLst/>
                <a:latin typeface="Arial"/>
                <a:ea typeface="Times New Roman" panose="02020603050405020304" pitchFamily="18" charset="0"/>
                <a:cs typeface="Arial"/>
              </a:rPr>
              <a:t> Identify platforms that allow clinical currency sustainment opportunities for AF medics</a:t>
            </a:r>
          </a:p>
          <a:p>
            <a:pPr marL="285750" marR="0" indent="-285750">
              <a:spcBef>
                <a:spcPts val="800"/>
              </a:spcBef>
              <a:spcAft>
                <a:spcPts val="600"/>
              </a:spcAft>
              <a:buFont typeface="Arial" panose="020B0604020202020204" pitchFamily="34" charset="0"/>
              <a:buChar char="•"/>
            </a:pPr>
            <a:r>
              <a:rPr lang="en-US" sz="1700" b="1" i="1" dirty="0">
                <a:solidFill>
                  <a:srgbClr val="C00000"/>
                </a:solidFill>
                <a:effectLst/>
                <a:latin typeface="Arial"/>
                <a:ea typeface="Times New Roman" panose="02020603050405020304" pitchFamily="18" charset="0"/>
                <a:cs typeface="Arial"/>
              </a:rPr>
              <a:t>Employed-in-Place:</a:t>
            </a:r>
            <a:r>
              <a:rPr lang="en-US" sz="1700" b="1" dirty="0">
                <a:effectLst/>
                <a:latin typeface="Arial"/>
                <a:ea typeface="Times New Roman" panose="02020603050405020304" pitchFamily="18" charset="0"/>
                <a:cs typeface="Arial"/>
              </a:rPr>
              <a:t> Provide Combat Support to Employ-in-Place Airmen and Guardians</a:t>
            </a:r>
          </a:p>
          <a:p>
            <a:endParaRPr lang="en-US" sz="17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83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3F7B6F0-2903-F127-124B-E80689E83082}"/>
              </a:ext>
            </a:extLst>
          </p:cNvPr>
          <p:cNvSpPr txBox="1"/>
          <p:nvPr/>
        </p:nvSpPr>
        <p:spPr>
          <a:xfrm>
            <a:off x="-1" y="13299"/>
            <a:ext cx="12221407" cy="1092607"/>
          </a:xfrm>
          <a:prstGeom prst="rect">
            <a:avLst/>
          </a:prstGeom>
          <a:solidFill>
            <a:srgbClr val="002060"/>
          </a:solid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HOW: ACCELERATE  </a:t>
            </a:r>
            <a:r>
              <a:rPr kumimoji="0" lang="en-US"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9700A34-20B4-2B17-57AD-317FDA457E9F}"/>
              </a:ext>
            </a:extLst>
          </p:cNvPr>
          <p:cNvSpPr txBox="1"/>
          <p:nvPr/>
        </p:nvSpPr>
        <p:spPr>
          <a:xfrm>
            <a:off x="7697881" y="133587"/>
            <a:ext cx="4423484"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1">
                <a:solidFill>
                  <a:schemeClr val="bg1"/>
                </a:solidFill>
                <a:latin typeface="Arial" panose="020B0604020202020204" pitchFamily="34" charset="0"/>
                <a:cs typeface="Arial" panose="020B0604020202020204" pitchFamily="34" charset="0"/>
              </a:rPr>
              <a:t>GENERATE MEDICAL CAPABILITIES TASKED TO DELIVER  AGILE MEDICAL CARE IN GPC</a:t>
            </a:r>
            <a:endParaRPr kumimoji="0" lang="en-US" sz="1800" b="0" u="sng"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A4437FA-DF53-FE60-6BB5-DF1250761162}"/>
              </a:ext>
            </a:extLst>
          </p:cNvPr>
          <p:cNvPicPr>
            <a:picLocks noChangeAspect="1"/>
          </p:cNvPicPr>
          <p:nvPr/>
        </p:nvPicPr>
        <p:blipFill>
          <a:blip r:embed="rId3"/>
          <a:stretch>
            <a:fillRect/>
          </a:stretch>
        </p:blipFill>
        <p:spPr>
          <a:xfrm>
            <a:off x="183846" y="115594"/>
            <a:ext cx="740896" cy="740896"/>
          </a:xfrm>
          <a:prstGeom prst="rect">
            <a:avLst/>
          </a:prstGeom>
        </p:spPr>
      </p:pic>
      <p:pic>
        <p:nvPicPr>
          <p:cNvPr id="5" name="Picture 4" descr="A couple of men posing for the camera in front of a plane&#10;&#10;Description automatically generated with low confidence">
            <a:extLst>
              <a:ext uri="{FF2B5EF4-FFF2-40B4-BE49-F238E27FC236}">
                <a16:creationId xmlns:a16="http://schemas.microsoft.com/office/drawing/2014/main" id="{A8E9A1EC-8A99-9AF5-A8D9-133EF6D906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275" r="11172"/>
          <a:stretch/>
        </p:blipFill>
        <p:spPr>
          <a:xfrm>
            <a:off x="322017" y="1449553"/>
            <a:ext cx="3565451" cy="4522945"/>
          </a:xfrm>
          <a:prstGeom prst="rect">
            <a:avLst/>
          </a:prstGeom>
          <a:ln>
            <a:solidFill>
              <a:schemeClr val="bg1"/>
            </a:solidFill>
          </a:ln>
        </p:spPr>
      </p:pic>
      <p:sp>
        <p:nvSpPr>
          <p:cNvPr id="7" name="Date Placeholder 6">
            <a:extLst>
              <a:ext uri="{FF2B5EF4-FFF2-40B4-BE49-F238E27FC236}">
                <a16:creationId xmlns:a16="http://schemas.microsoft.com/office/drawing/2014/main" id="{D6137753-159A-2A54-5BF1-2A3271F54407}"/>
              </a:ext>
            </a:extLst>
          </p:cNvPr>
          <p:cNvSpPr>
            <a:spLocks noGrp="1"/>
          </p:cNvSpPr>
          <p:nvPr>
            <p:ph type="dt" sz="half" idx="10"/>
          </p:nvPr>
        </p:nvSpPr>
        <p:spPr/>
        <p:txBody>
          <a:bodyPr/>
          <a:lstStyle/>
          <a:p>
            <a:fld id="{01DCFA65-FC5F-4103-9F2B-B951404D75CB}" type="datetime5">
              <a:rPr lang="en-US" smtClean="0"/>
              <a:t>6-Feb-24</a:t>
            </a:fld>
            <a:endParaRPr lang="en-US"/>
          </a:p>
        </p:txBody>
      </p:sp>
      <p:sp>
        <p:nvSpPr>
          <p:cNvPr id="8" name="TextBox 7">
            <a:extLst>
              <a:ext uri="{FF2B5EF4-FFF2-40B4-BE49-F238E27FC236}">
                <a16:creationId xmlns:a16="http://schemas.microsoft.com/office/drawing/2014/main" id="{AC4625ED-FB4C-AD6B-3744-E8DF720F6727}"/>
              </a:ext>
            </a:extLst>
          </p:cNvPr>
          <p:cNvSpPr txBox="1"/>
          <p:nvPr/>
        </p:nvSpPr>
        <p:spPr>
          <a:xfrm>
            <a:off x="5564659" y="0"/>
            <a:ext cx="1062681" cy="276999"/>
          </a:xfrm>
          <a:prstGeom prst="rect">
            <a:avLst/>
          </a:prstGeom>
          <a:noFill/>
        </p:spPr>
        <p:txBody>
          <a:bodyPr wrap="square" rtlCol="0">
            <a:spAutoFit/>
          </a:bodyPr>
          <a:lstStyle/>
          <a:p>
            <a:pPr algn="ctr"/>
            <a:r>
              <a:rPr lang="en-US" sz="1200" b="1">
                <a:solidFill>
                  <a:schemeClr val="bg2"/>
                </a:solidFill>
                <a:latin typeface="Arial" panose="020B0604020202020204" pitchFamily="34" charset="0"/>
                <a:cs typeface="Arial" panose="020B0604020202020204" pitchFamily="34" charset="0"/>
              </a:rPr>
              <a:t>CUI</a:t>
            </a:r>
          </a:p>
        </p:txBody>
      </p:sp>
      <p:grpSp>
        <p:nvGrpSpPr>
          <p:cNvPr id="2" name="Group 1">
            <a:extLst>
              <a:ext uri="{FF2B5EF4-FFF2-40B4-BE49-F238E27FC236}">
                <a16:creationId xmlns:a16="http://schemas.microsoft.com/office/drawing/2014/main" id="{093BEEF2-E2F9-C412-C3A1-E443716FAB6C}"/>
              </a:ext>
            </a:extLst>
          </p:cNvPr>
          <p:cNvGrpSpPr/>
          <p:nvPr/>
        </p:nvGrpSpPr>
        <p:grpSpPr>
          <a:xfrm>
            <a:off x="4040659" y="1291288"/>
            <a:ext cx="7908325" cy="5303375"/>
            <a:chOff x="4040659" y="1291288"/>
            <a:chExt cx="7908325" cy="5303375"/>
          </a:xfrm>
        </p:grpSpPr>
        <p:sp>
          <p:nvSpPr>
            <p:cNvPr id="10" name="TextBox 9">
              <a:extLst>
                <a:ext uri="{FF2B5EF4-FFF2-40B4-BE49-F238E27FC236}">
                  <a16:creationId xmlns:a16="http://schemas.microsoft.com/office/drawing/2014/main" id="{030C62BD-81BF-9089-8FFC-0177738403AD}"/>
                </a:ext>
              </a:extLst>
            </p:cNvPr>
            <p:cNvSpPr txBox="1"/>
            <p:nvPr/>
          </p:nvSpPr>
          <p:spPr>
            <a:xfrm>
              <a:off x="4040659" y="1291288"/>
              <a:ext cx="7908325" cy="5303375"/>
            </a:xfrm>
            <a:prstGeom prst="rect">
              <a:avLst/>
            </a:prstGeom>
            <a:noFill/>
          </p:spPr>
          <p:txBody>
            <a:bodyPr wrap="square" rtlCol="0">
              <a:spAutoFit/>
            </a:bodyPr>
            <a:lstStyle/>
            <a:p>
              <a:pPr>
                <a:lnSpc>
                  <a:spcPts val="2300"/>
                </a:lnSpc>
                <a:spcBef>
                  <a:spcPts val="1000"/>
                </a:spcBef>
                <a:spcAft>
                  <a:spcPts val="1200"/>
                </a:spcAft>
              </a:pPr>
              <a:r>
                <a:rPr lang="en-US" sz="2800" b="1" i="1">
                  <a:latin typeface="Arial" panose="020B0604020202020204" pitchFamily="34" charset="0"/>
                  <a:cs typeface="Arial" panose="020B0604020202020204" pitchFamily="34" charset="0"/>
                </a:rPr>
                <a:t>There’s </a:t>
              </a:r>
              <a:r>
                <a:rPr lang="en-US" sz="2800" b="1" i="1">
                  <a:solidFill>
                    <a:srgbClr val="C00000"/>
                  </a:solidFill>
                  <a:latin typeface="Arial" panose="020B0604020202020204" pitchFamily="34" charset="0"/>
                  <a:cs typeface="Arial" panose="020B0604020202020204" pitchFamily="34" charset="0"/>
                </a:rPr>
                <a:t>Challenges</a:t>
              </a:r>
              <a:r>
                <a:rPr lang="en-US" sz="2800" b="1" i="1">
                  <a:latin typeface="Arial" panose="020B0604020202020204" pitchFamily="34" charset="0"/>
                  <a:cs typeface="Arial" panose="020B0604020202020204" pitchFamily="34" charset="0"/>
                </a:rPr>
                <a:t>…..and then </a:t>
              </a:r>
              <a:r>
                <a:rPr lang="en-US" sz="2800" b="1" i="1">
                  <a:solidFill>
                    <a:srgbClr val="0C2D83"/>
                  </a:solidFill>
                  <a:latin typeface="Arial" panose="020B0604020202020204" pitchFamily="34" charset="0"/>
                  <a:cs typeface="Arial" panose="020B0604020202020204" pitchFamily="34" charset="0"/>
                </a:rPr>
                <a:t>Solutions!</a:t>
              </a:r>
              <a:endParaRPr lang="en-US" b="1">
                <a:solidFill>
                  <a:srgbClr val="C00000"/>
                </a:solidFill>
                <a:effectLst/>
                <a:latin typeface="Arial" panose="020B0604020202020204" pitchFamily="34" charset="0"/>
                <a:cs typeface="Arial" panose="020B0604020202020204" pitchFamily="34" charset="0"/>
              </a:endParaRPr>
            </a:p>
            <a:p>
              <a:pPr marL="285750" indent="-285750">
                <a:lnSpc>
                  <a:spcPts val="2300"/>
                </a:lnSpc>
                <a:spcBef>
                  <a:spcPts val="1000"/>
                </a:spcBef>
                <a:spcAft>
                  <a:spcPts val="1200"/>
                </a:spcAft>
                <a:buFont typeface="Arial" panose="020B0604020202020204" pitchFamily="34" charset="0"/>
                <a:buChar char="•"/>
              </a:pPr>
              <a:r>
                <a:rPr lang="en-US" b="1">
                  <a:solidFill>
                    <a:srgbClr val="C00000"/>
                  </a:solidFill>
                  <a:effectLst/>
                  <a:latin typeface="Arial" panose="020B0604020202020204" pitchFamily="34" charset="0"/>
                  <a:cs typeface="Arial" panose="020B0604020202020204" pitchFamily="34" charset="0"/>
                </a:rPr>
                <a:t>Challenge: </a:t>
              </a:r>
              <a:r>
                <a:rPr lang="en-US" b="1">
                  <a:effectLst/>
                  <a:latin typeface="Arial" panose="020B0604020202020204" pitchFamily="34" charset="0"/>
                  <a:cs typeface="Arial" panose="020B0604020202020204" pitchFamily="34" charset="0"/>
                </a:rPr>
                <a:t>Delivering </a:t>
              </a:r>
              <a:r>
                <a:rPr lang="en-US" b="1">
                  <a:latin typeface="Arial" panose="020B0604020202020204" pitchFamily="34" charset="0"/>
                  <a:cs typeface="Arial" panose="020B0604020202020204" pitchFamily="34" charset="0"/>
                </a:rPr>
                <a:t>medical </a:t>
              </a:r>
              <a:r>
                <a:rPr lang="en-US" b="1">
                  <a:effectLst/>
                  <a:latin typeface="Arial" panose="020B0604020202020204" pitchFamily="34" charset="0"/>
                  <a:cs typeface="Arial" panose="020B0604020202020204" pitchFamily="34" charset="0"/>
                </a:rPr>
                <a:t>care during Agile </a:t>
              </a:r>
              <a:r>
                <a:rPr lang="en-US" b="1">
                  <a:latin typeface="Arial" panose="020B0604020202020204" pitchFamily="34" charset="0"/>
                  <a:cs typeface="Arial" panose="020B0604020202020204" pitchFamily="34" charset="0"/>
                </a:rPr>
                <a:t>C</a:t>
              </a:r>
              <a:r>
                <a:rPr lang="en-US" b="1">
                  <a:effectLst/>
                  <a:latin typeface="Arial" panose="020B0604020202020204" pitchFamily="34" charset="0"/>
                  <a:cs typeface="Arial" panose="020B0604020202020204" pitchFamily="34" charset="0"/>
                </a:rPr>
                <a:t>ombat </a:t>
              </a:r>
              <a:r>
                <a:rPr lang="en-US" b="1">
                  <a:latin typeface="Arial" panose="020B0604020202020204" pitchFamily="34" charset="0"/>
                  <a:cs typeface="Arial" panose="020B0604020202020204" pitchFamily="34" charset="0"/>
                </a:rPr>
                <a:t>E</a:t>
              </a:r>
              <a:r>
                <a:rPr lang="en-US" b="1">
                  <a:effectLst/>
                  <a:latin typeface="Arial" panose="020B0604020202020204" pitchFamily="34" charset="0"/>
                  <a:cs typeface="Arial" panose="020B0604020202020204" pitchFamily="34" charset="0"/>
                </a:rPr>
                <a:t>mployment (ACE) maneuvers &amp; Contested Operations</a:t>
              </a:r>
            </a:p>
            <a:p>
              <a:pPr marL="1652588" lvl="1">
                <a:lnSpc>
                  <a:spcPts val="2300"/>
                </a:lnSpc>
                <a:spcBef>
                  <a:spcPts val="1000"/>
                </a:spcBef>
                <a:spcAft>
                  <a:spcPts val="1200"/>
                </a:spcAft>
              </a:pPr>
              <a:r>
                <a:rPr lang="en-US" b="1" i="1">
                  <a:solidFill>
                    <a:srgbClr val="000099"/>
                  </a:solidFill>
                  <a:effectLst/>
                  <a:latin typeface="Arial" panose="020B0604020202020204" pitchFamily="34" charset="0"/>
                  <a:cs typeface="Arial" panose="020B0604020202020204" pitchFamily="34" charset="0"/>
                </a:rPr>
                <a:t>New Force Elements / UTCs designed for coherent combat wings will provide support services</a:t>
              </a:r>
            </a:p>
            <a:p>
              <a:pPr marL="285750" indent="-285750">
                <a:lnSpc>
                  <a:spcPts val="2300"/>
                </a:lnSpc>
                <a:spcBef>
                  <a:spcPts val="1000"/>
                </a:spcBef>
                <a:spcAft>
                  <a:spcPts val="1200"/>
                </a:spcAft>
                <a:buFont typeface="Arial" panose="020B0604020202020204" pitchFamily="34" charset="0"/>
                <a:buChar char="•"/>
              </a:pPr>
              <a:r>
                <a:rPr lang="en-US" b="1">
                  <a:solidFill>
                    <a:srgbClr val="C00000"/>
                  </a:solidFill>
                  <a:effectLst/>
                  <a:latin typeface="Arial" panose="020B0604020202020204" pitchFamily="34" charset="0"/>
                  <a:cs typeface="Arial" panose="020B0604020202020204" pitchFamily="34" charset="0"/>
                </a:rPr>
                <a:t>Challenge:</a:t>
              </a:r>
              <a:r>
                <a:rPr lang="en-US" b="1">
                  <a:effectLst/>
                  <a:latin typeface="Arial" panose="020B0604020202020204" pitchFamily="34" charset="0"/>
                  <a:cs typeface="Arial" panose="020B0604020202020204" pitchFamily="34" charset="0"/>
                </a:rPr>
                <a:t> Casualties greatly outpace available resource</a:t>
              </a:r>
            </a:p>
            <a:p>
              <a:pPr marL="1652588">
                <a:lnSpc>
                  <a:spcPts val="2300"/>
                </a:lnSpc>
                <a:spcBef>
                  <a:spcPts val="1000"/>
                </a:spcBef>
                <a:spcAft>
                  <a:spcPts val="1200"/>
                </a:spcAft>
              </a:pPr>
              <a:r>
                <a:rPr lang="en-US" b="1" i="1">
                  <a:solidFill>
                    <a:srgbClr val="000099"/>
                  </a:solidFill>
                  <a:effectLst/>
                  <a:latin typeface="Arial" panose="020B0604020202020204" pitchFamily="34" charset="0"/>
                  <a:cs typeface="Arial" panose="020B0604020202020204" pitchFamily="34" charset="0"/>
                </a:rPr>
                <a:t>Added capability enhancements to include and prolonged patient holding and enroute care</a:t>
              </a:r>
              <a:endParaRPr lang="en-US" b="1" i="1">
                <a:solidFill>
                  <a:srgbClr val="000099"/>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2300"/>
                </a:lnSpc>
                <a:spcBef>
                  <a:spcPts val="1000"/>
                </a:spcBef>
                <a:spcAft>
                  <a:spcPts val="1200"/>
                </a:spcAft>
                <a:buFont typeface="Arial" panose="020B0604020202020204" pitchFamily="34" charset="0"/>
                <a:buChar char="•"/>
              </a:pPr>
              <a:r>
                <a:rPr lang="en-US" b="1">
                  <a:solidFill>
                    <a:srgbClr val="C00000"/>
                  </a:solidFill>
                  <a:latin typeface="Arial" panose="020B0604020202020204" pitchFamily="34" charset="0"/>
                  <a:ea typeface="Times New Roman" panose="02020603050405020304" pitchFamily="18" charset="0"/>
                  <a:cs typeface="Arial" panose="020B0604020202020204" pitchFamily="34" charset="0"/>
                </a:rPr>
                <a:t>Challenge: </a:t>
              </a:r>
              <a:r>
                <a:rPr lang="en-US" b="1">
                  <a:latin typeface="Arial" panose="020B0604020202020204" pitchFamily="34" charset="0"/>
                  <a:ea typeface="Times New Roman" panose="02020603050405020304" pitchFamily="18" charset="0"/>
                  <a:cs typeface="Arial" panose="020B0604020202020204" pitchFamily="34" charset="0"/>
                </a:rPr>
                <a:t>Homeland is no longer a Sanctuary</a:t>
              </a:r>
            </a:p>
            <a:p>
              <a:pPr marL="1652588" lvl="2">
                <a:lnSpc>
                  <a:spcPts val="2300"/>
                </a:lnSpc>
                <a:spcBef>
                  <a:spcPts val="1000"/>
                </a:spcBef>
                <a:spcAft>
                  <a:spcPts val="1200"/>
                </a:spcAft>
              </a:pPr>
              <a:r>
                <a:rPr lang="en-US" b="1" i="1">
                  <a:solidFill>
                    <a:srgbClr val="000099"/>
                  </a:solidFill>
                  <a:effectLst/>
                  <a:latin typeface="Arial" panose="020B0604020202020204" pitchFamily="34" charset="0"/>
                  <a:cs typeface="Arial" panose="020B0604020202020204" pitchFamily="34" charset="0"/>
                </a:rPr>
                <a:t>Developed an operational Home Station Medical Response Model to ensure that our bases can continue to operate as power projection platforms</a:t>
              </a:r>
              <a:endParaRPr lang="en-US" b="1">
                <a:latin typeface="Arial" panose="020B0604020202020204" pitchFamily="34" charset="0"/>
                <a:cs typeface="Arial" panose="020B0604020202020204" pitchFamily="34" charset="0"/>
              </a:endParaRPr>
            </a:p>
          </p:txBody>
        </p:sp>
        <p:sp>
          <p:nvSpPr>
            <p:cNvPr id="11" name="Arrow: Right 10">
              <a:extLst>
                <a:ext uri="{FF2B5EF4-FFF2-40B4-BE49-F238E27FC236}">
                  <a16:creationId xmlns:a16="http://schemas.microsoft.com/office/drawing/2014/main" id="{27816BB9-653F-87FA-FF0A-024FCADE49F3}"/>
                </a:ext>
              </a:extLst>
            </p:cNvPr>
            <p:cNvSpPr/>
            <p:nvPr/>
          </p:nvSpPr>
          <p:spPr>
            <a:xfrm>
              <a:off x="4452551" y="2846012"/>
              <a:ext cx="1112108" cy="469557"/>
            </a:xfrm>
            <a:prstGeom prst="rightArrow">
              <a:avLst/>
            </a:prstGeom>
            <a:solidFill>
              <a:srgbClr val="0C2D83"/>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500" b="1" dirty="0">
                  <a:solidFill>
                    <a:schemeClr val="bg1"/>
                  </a:solidFill>
                  <a:effectLst/>
                  <a:latin typeface="Arial" panose="020B0604020202020204" pitchFamily="34" charset="0"/>
                  <a:cs typeface="Arial" panose="020B0604020202020204" pitchFamily="34" charset="0"/>
                </a:rPr>
                <a:t>Solution</a:t>
              </a:r>
              <a:endParaRPr lang="en-US" sz="1500" dirty="0">
                <a:solidFill>
                  <a:schemeClr val="bg1"/>
                </a:solidFill>
              </a:endParaRPr>
            </a:p>
          </p:txBody>
        </p:sp>
        <p:sp>
          <p:nvSpPr>
            <p:cNvPr id="12" name="Arrow: Right 11">
              <a:extLst>
                <a:ext uri="{FF2B5EF4-FFF2-40B4-BE49-F238E27FC236}">
                  <a16:creationId xmlns:a16="http://schemas.microsoft.com/office/drawing/2014/main" id="{560288A8-F269-D925-0D18-FF1296C49E6B}"/>
                </a:ext>
              </a:extLst>
            </p:cNvPr>
            <p:cNvSpPr/>
            <p:nvPr/>
          </p:nvSpPr>
          <p:spPr>
            <a:xfrm>
              <a:off x="4452551" y="5807202"/>
              <a:ext cx="1112108" cy="469557"/>
            </a:xfrm>
            <a:prstGeom prst="rightArrow">
              <a:avLst/>
            </a:prstGeom>
            <a:solidFill>
              <a:srgbClr val="0C2D83"/>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500" b="1">
                  <a:solidFill>
                    <a:schemeClr val="bg1"/>
                  </a:solidFill>
                  <a:effectLst/>
                  <a:latin typeface="Arial" panose="020B0604020202020204" pitchFamily="34" charset="0"/>
                  <a:cs typeface="Arial" panose="020B0604020202020204" pitchFamily="34" charset="0"/>
                </a:rPr>
                <a:t>Solution</a:t>
              </a:r>
              <a:endParaRPr lang="en-US" sz="1500">
                <a:solidFill>
                  <a:schemeClr val="bg1"/>
                </a:solidFill>
              </a:endParaRPr>
            </a:p>
          </p:txBody>
        </p:sp>
        <p:sp>
          <p:nvSpPr>
            <p:cNvPr id="13" name="Arrow: Right 12">
              <a:extLst>
                <a:ext uri="{FF2B5EF4-FFF2-40B4-BE49-F238E27FC236}">
                  <a16:creationId xmlns:a16="http://schemas.microsoft.com/office/drawing/2014/main" id="{69CF83A4-0314-2A23-0C6E-2498FAFE2628}"/>
                </a:ext>
              </a:extLst>
            </p:cNvPr>
            <p:cNvSpPr/>
            <p:nvPr/>
          </p:nvSpPr>
          <p:spPr>
            <a:xfrm>
              <a:off x="4452551" y="4274499"/>
              <a:ext cx="1112108" cy="469557"/>
            </a:xfrm>
            <a:prstGeom prst="rightArrow">
              <a:avLst/>
            </a:prstGeom>
            <a:solidFill>
              <a:srgbClr val="0C2D83"/>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1500" b="1">
                  <a:solidFill>
                    <a:schemeClr val="bg1"/>
                  </a:solidFill>
                  <a:effectLst/>
                  <a:latin typeface="Arial" panose="020B0604020202020204" pitchFamily="34" charset="0"/>
                  <a:cs typeface="Arial" panose="020B0604020202020204" pitchFamily="34" charset="0"/>
                </a:rPr>
                <a:t>Solution</a:t>
              </a:r>
              <a:endParaRPr lang="en-US" sz="1500">
                <a:solidFill>
                  <a:schemeClr val="bg1"/>
                </a:solidFill>
              </a:endParaRPr>
            </a:p>
          </p:txBody>
        </p:sp>
      </p:grpSp>
    </p:spTree>
    <p:extLst>
      <p:ext uri="{BB962C8B-B14F-4D97-AF65-F5344CB8AC3E}">
        <p14:creationId xmlns:p14="http://schemas.microsoft.com/office/powerpoint/2010/main" val="103657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3F7B6F0-2903-F127-124B-E80689E83082}"/>
              </a:ext>
            </a:extLst>
          </p:cNvPr>
          <p:cNvSpPr txBox="1"/>
          <p:nvPr/>
        </p:nvSpPr>
        <p:spPr>
          <a:xfrm>
            <a:off x="-1" y="13299"/>
            <a:ext cx="12221407" cy="1092607"/>
          </a:xfrm>
          <a:prstGeom prst="rect">
            <a:avLst/>
          </a:prstGeom>
          <a:solidFill>
            <a:srgbClr val="002060"/>
          </a:solid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HOW: TEAM FOCUS  </a:t>
            </a:r>
            <a:r>
              <a:rPr kumimoji="0" lang="en-US" sz="15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9700A34-20B4-2B17-57AD-317FDA457E9F}"/>
              </a:ext>
            </a:extLst>
          </p:cNvPr>
          <p:cNvSpPr txBox="1"/>
          <p:nvPr/>
        </p:nvSpPr>
        <p:spPr>
          <a:xfrm>
            <a:off x="7332117" y="240739"/>
            <a:ext cx="4806165"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1">
                <a:solidFill>
                  <a:schemeClr val="bg1"/>
                </a:solidFill>
                <a:latin typeface="Arial" panose="020B0604020202020204" pitchFamily="34" charset="0"/>
                <a:cs typeface="Arial" panose="020B0604020202020204" pitchFamily="34" charset="0"/>
              </a:rPr>
              <a:t>RUTHLESSLY PRIORITIZE YOUR TEAM TRAINING TIME &amp; FOCUS IN GPC</a:t>
            </a:r>
            <a:endParaRPr kumimoji="0" lang="en-US" sz="1800" b="0" i="1" u="sng"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A4437FA-DF53-FE60-6BB5-DF1250761162}"/>
              </a:ext>
            </a:extLst>
          </p:cNvPr>
          <p:cNvPicPr>
            <a:picLocks noChangeAspect="1"/>
          </p:cNvPicPr>
          <p:nvPr/>
        </p:nvPicPr>
        <p:blipFill>
          <a:blip r:embed="rId3"/>
          <a:stretch>
            <a:fillRect/>
          </a:stretch>
        </p:blipFill>
        <p:spPr>
          <a:xfrm>
            <a:off x="183846" y="115594"/>
            <a:ext cx="740896" cy="740896"/>
          </a:xfrm>
          <a:prstGeom prst="rect">
            <a:avLst/>
          </a:prstGeom>
        </p:spPr>
      </p:pic>
      <p:sp>
        <p:nvSpPr>
          <p:cNvPr id="13" name="TextBox 12">
            <a:extLst>
              <a:ext uri="{FF2B5EF4-FFF2-40B4-BE49-F238E27FC236}">
                <a16:creationId xmlns:a16="http://schemas.microsoft.com/office/drawing/2014/main" id="{F1BF56E3-8FB8-5B89-43E4-65303ED75BE3}"/>
              </a:ext>
            </a:extLst>
          </p:cNvPr>
          <p:cNvSpPr txBox="1"/>
          <p:nvPr/>
        </p:nvSpPr>
        <p:spPr>
          <a:xfrm>
            <a:off x="306366" y="1179158"/>
            <a:ext cx="4353558" cy="5388719"/>
          </a:xfrm>
          <a:prstGeom prst="rect">
            <a:avLst/>
          </a:prstGeom>
          <a:noFill/>
        </p:spPr>
        <p:txBody>
          <a:bodyPr wrap="square" rtlCol="0">
            <a:spAutoFit/>
          </a:bodyPr>
          <a:lstStyle/>
          <a:p>
            <a:pPr marL="0" marR="0" algn="ctr">
              <a:lnSpc>
                <a:spcPts val="4000"/>
              </a:lnSpc>
              <a:spcBef>
                <a:spcPts val="800"/>
              </a:spcBef>
              <a:spcAft>
                <a:spcPts val="100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Our </a:t>
            </a:r>
            <a:r>
              <a:rPr lang="en-US" sz="2200" b="1" i="1" u="sng" dirty="0">
                <a:solidFill>
                  <a:srgbClr val="000099"/>
                </a:solidFill>
                <a:latin typeface="Arial" panose="020B0604020202020204" pitchFamily="34" charset="0"/>
                <a:ea typeface="Times New Roman" panose="02020603050405020304" pitchFamily="18" charset="0"/>
                <a:cs typeface="Arial" panose="020B0604020202020204" pitchFamily="34" charset="0"/>
              </a:rPr>
              <a:t>S</a:t>
            </a:r>
            <a:r>
              <a:rPr lang="en-US" sz="2200" b="1" i="1" u="sng"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hared Goal </a:t>
            </a:r>
            <a:r>
              <a:rPr lang="en-US" sz="2200" b="1" dirty="0">
                <a:effectLst/>
                <a:latin typeface="Arial" panose="020B0604020202020204" pitchFamily="34" charset="0"/>
                <a:ea typeface="Times New Roman" panose="02020603050405020304" pitchFamily="18" charset="0"/>
                <a:cs typeface="Arial" panose="020B0604020202020204" pitchFamily="34" charset="0"/>
              </a:rPr>
              <a:t>and </a:t>
            </a:r>
            <a:r>
              <a:rPr lang="en-US" sz="2200" b="1" i="1" u="sng" dirty="0">
                <a:solidFill>
                  <a:srgbClr val="000099"/>
                </a:solidFill>
                <a:latin typeface="Arial" panose="020B0604020202020204" pitchFamily="34" charset="0"/>
                <a:ea typeface="Times New Roman" panose="02020603050405020304" pitchFamily="18" charset="0"/>
                <a:cs typeface="Arial" panose="020B0604020202020204" pitchFamily="34" charset="0"/>
              </a:rPr>
              <a:t>Objectives</a:t>
            </a:r>
            <a:r>
              <a:rPr lang="en-US" sz="2200" b="1" dirty="0">
                <a:effectLst/>
                <a:latin typeface="Arial" panose="020B0604020202020204" pitchFamily="34" charset="0"/>
                <a:ea typeface="Times New Roman" panose="02020603050405020304" pitchFamily="18" charset="0"/>
                <a:cs typeface="Arial" panose="020B0604020202020204" pitchFamily="34" charset="0"/>
              </a:rPr>
              <a:t> will require a </a:t>
            </a:r>
            <a:r>
              <a:rPr lang="en-US" sz="2200" b="1" i="1" dirty="0">
                <a:solidFill>
                  <a:srgbClr val="C00000"/>
                </a:solidFill>
                <a:latin typeface="Arial" panose="020B0604020202020204" pitchFamily="34" charset="0"/>
                <a:ea typeface="Times New Roman" panose="02020603050405020304" pitchFamily="18" charset="0"/>
                <a:cs typeface="Arial" panose="020B0604020202020204" pitchFamily="34" charset="0"/>
              </a:rPr>
              <a:t>W</a:t>
            </a:r>
            <a:r>
              <a:rPr lang="en-US" sz="22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hole-of-AFMS </a:t>
            </a:r>
            <a:r>
              <a:rPr lang="en-US" sz="2200" b="1" i="1" dirty="0">
                <a:solidFill>
                  <a:srgbClr val="C00000"/>
                </a:solidFill>
                <a:latin typeface="Arial" panose="020B0604020202020204" pitchFamily="34" charset="0"/>
                <a:ea typeface="Times New Roman" panose="02020603050405020304" pitchFamily="18" charset="0"/>
                <a:cs typeface="Arial" panose="020B0604020202020204" pitchFamily="34" charset="0"/>
              </a:rPr>
              <a:t>A</a:t>
            </a:r>
            <a:r>
              <a:rPr lang="en-US" sz="22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pproach </a:t>
            </a:r>
            <a:r>
              <a:rPr lang="en-US" sz="2200" b="1" dirty="0">
                <a:effectLst/>
                <a:latin typeface="Arial" panose="020B0604020202020204" pitchFamily="34" charset="0"/>
                <a:ea typeface="Times New Roman" panose="02020603050405020304" pitchFamily="18" charset="0"/>
                <a:cs typeface="Arial" panose="020B0604020202020204" pitchFamily="34" charset="0"/>
              </a:rPr>
              <a:t>and unprecedented collaboration with Joint, Air,</a:t>
            </a:r>
            <a:r>
              <a:rPr lang="en-US" sz="2200" b="1" dirty="0">
                <a:latin typeface="Arial" panose="020B0604020202020204" pitchFamily="34" charset="0"/>
                <a:ea typeface="Times New Roman" panose="02020603050405020304" pitchFamily="18" charset="0"/>
                <a:cs typeface="Arial" panose="020B0604020202020204" pitchFamily="34" charset="0"/>
              </a:rPr>
              <a:t> &amp;</a:t>
            </a:r>
            <a:r>
              <a:rPr lang="en-US" sz="2200" b="1" dirty="0">
                <a:effectLst/>
                <a:latin typeface="Arial" panose="020B0604020202020204" pitchFamily="34" charset="0"/>
                <a:ea typeface="Times New Roman" panose="02020603050405020304" pitchFamily="18" charset="0"/>
                <a:cs typeface="Arial" panose="020B0604020202020204" pitchFamily="34" charset="0"/>
              </a:rPr>
              <a:t> Space colleagues to </a:t>
            </a:r>
            <a:r>
              <a:rPr lang="en-US" sz="2200" b="1" dirty="0">
                <a:latin typeface="Arial" panose="020B0604020202020204" pitchFamily="34" charset="0"/>
                <a:ea typeface="Times New Roman" panose="02020603050405020304" pitchFamily="18" charset="0"/>
                <a:cs typeface="Arial" panose="020B0604020202020204" pitchFamily="34" charset="0"/>
              </a:rPr>
              <a:t>enable </a:t>
            </a:r>
            <a:r>
              <a:rPr lang="en-US" sz="2200" b="1" i="1" dirty="0">
                <a:solidFill>
                  <a:srgbClr val="0000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Agile</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&amp; </a:t>
            </a:r>
            <a:r>
              <a:rPr lang="en-US" sz="2200" b="1" i="1" dirty="0">
                <a:solidFill>
                  <a:srgbClr val="0000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Innovative</a:t>
            </a:r>
            <a:r>
              <a:rPr lang="en-US" sz="2200" b="1" dirty="0">
                <a:solidFill>
                  <a:srgbClr val="0000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200" b="1" i="1" dirty="0">
                <a:solidFill>
                  <a:srgbClr val="0000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Medical Care </a:t>
            </a:r>
            <a:r>
              <a:rPr lang="en-US" sz="2200" b="1" dirty="0">
                <a:latin typeface="Arial" panose="020B0604020202020204" pitchFamily="34" charset="0"/>
                <a:ea typeface="Times New Roman" panose="02020603050405020304" pitchFamily="18" charset="0"/>
                <a:cs typeface="Arial" panose="020B0604020202020204" pitchFamily="34" charset="0"/>
              </a:rPr>
              <a:t>during &amp; beyond </a:t>
            </a:r>
            <a:r>
              <a:rPr lang="en-US" sz="2200" b="1" dirty="0">
                <a:effectLst/>
                <a:latin typeface="Arial" panose="020B0604020202020204" pitchFamily="34" charset="0"/>
                <a:ea typeface="Times New Roman" panose="02020603050405020304" pitchFamily="18" charset="0"/>
                <a:cs typeface="Arial" panose="020B0604020202020204" pitchFamily="34" charset="0"/>
              </a:rPr>
              <a:t>GPC. </a:t>
            </a:r>
          </a:p>
          <a:p>
            <a:pPr marL="0" marR="0" algn="ctr">
              <a:lnSpc>
                <a:spcPts val="4000"/>
              </a:lnSpc>
              <a:spcBef>
                <a:spcPts val="800"/>
              </a:spcBef>
              <a:spcAft>
                <a:spcPts val="1000"/>
              </a:spcAft>
            </a:pPr>
            <a:r>
              <a:rPr lang="en-US" sz="2200" b="1" i="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WE MUST NOW, FOLLOW THROUGH</a:t>
            </a:r>
            <a:endParaRPr lang="en-US" sz="2200" b="1"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4" name="Picture 13" descr="A picture containing person&#10;&#10;Description automatically generated">
            <a:extLst>
              <a:ext uri="{FF2B5EF4-FFF2-40B4-BE49-F238E27FC236}">
                <a16:creationId xmlns:a16="http://schemas.microsoft.com/office/drawing/2014/main" id="{81A312B0-93C5-B93B-24B4-1ACACB5A5C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52" r="10483" b="16786"/>
          <a:stretch/>
        </p:blipFill>
        <p:spPr>
          <a:xfrm>
            <a:off x="5029201" y="1379609"/>
            <a:ext cx="6871182" cy="4703835"/>
          </a:xfrm>
          <a:prstGeom prst="rect">
            <a:avLst/>
          </a:prstGeom>
          <a:ln>
            <a:solidFill>
              <a:schemeClr val="bg1"/>
            </a:solidFill>
          </a:ln>
        </p:spPr>
      </p:pic>
      <p:sp>
        <p:nvSpPr>
          <p:cNvPr id="16" name="Date Placeholder 15">
            <a:extLst>
              <a:ext uri="{FF2B5EF4-FFF2-40B4-BE49-F238E27FC236}">
                <a16:creationId xmlns:a16="http://schemas.microsoft.com/office/drawing/2014/main" id="{BD8FC499-F2DF-8481-1FAE-536BFF1E1ACF}"/>
              </a:ext>
            </a:extLst>
          </p:cNvPr>
          <p:cNvSpPr>
            <a:spLocks noGrp="1"/>
          </p:cNvSpPr>
          <p:nvPr>
            <p:ph type="dt" sz="half" idx="10"/>
          </p:nvPr>
        </p:nvSpPr>
        <p:spPr/>
        <p:txBody>
          <a:bodyPr/>
          <a:lstStyle/>
          <a:p>
            <a:fld id="{50FD8177-79DA-4CB6-93C7-276D39485571}" type="datetime5">
              <a:rPr lang="en-US" smtClean="0"/>
              <a:t>6-Feb-24</a:t>
            </a:fld>
            <a:endParaRPr lang="en-US"/>
          </a:p>
        </p:txBody>
      </p:sp>
      <p:sp>
        <p:nvSpPr>
          <p:cNvPr id="17" name="TextBox 16">
            <a:extLst>
              <a:ext uri="{FF2B5EF4-FFF2-40B4-BE49-F238E27FC236}">
                <a16:creationId xmlns:a16="http://schemas.microsoft.com/office/drawing/2014/main" id="{17719543-42A2-184E-CF4C-77C165717976}"/>
              </a:ext>
            </a:extLst>
          </p:cNvPr>
          <p:cNvSpPr txBox="1"/>
          <p:nvPr/>
        </p:nvSpPr>
        <p:spPr>
          <a:xfrm>
            <a:off x="5564659" y="0"/>
            <a:ext cx="1062681" cy="276999"/>
          </a:xfrm>
          <a:prstGeom prst="rect">
            <a:avLst/>
          </a:prstGeom>
          <a:noFill/>
        </p:spPr>
        <p:txBody>
          <a:bodyPr wrap="square" rtlCol="0">
            <a:spAutoFit/>
          </a:bodyPr>
          <a:lstStyle/>
          <a:p>
            <a:pPr algn="ctr"/>
            <a:r>
              <a:rPr lang="en-US" sz="1200" b="1">
                <a:solidFill>
                  <a:schemeClr val="bg2"/>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116744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B066D-D72A-0637-DB3D-CC050B452FFB}"/>
              </a:ext>
            </a:extLst>
          </p:cNvPr>
          <p:cNvPicPr>
            <a:picLocks noChangeAspect="1"/>
          </p:cNvPicPr>
          <p:nvPr/>
        </p:nvPicPr>
        <p:blipFill>
          <a:blip r:embed="rId3"/>
          <a:stretch>
            <a:fillRect/>
          </a:stretch>
        </p:blipFill>
        <p:spPr>
          <a:xfrm>
            <a:off x="146526" y="178569"/>
            <a:ext cx="11904447" cy="6502450"/>
          </a:xfrm>
          <a:prstGeom prst="rect">
            <a:avLst/>
          </a:prstGeom>
        </p:spPr>
      </p:pic>
      <p:sp>
        <p:nvSpPr>
          <p:cNvPr id="7" name="Title 1">
            <a:extLst>
              <a:ext uri="{FF2B5EF4-FFF2-40B4-BE49-F238E27FC236}">
                <a16:creationId xmlns:a16="http://schemas.microsoft.com/office/drawing/2014/main" id="{22FA3EF6-4708-7207-223E-FD7884ABD1D3}"/>
              </a:ext>
            </a:extLst>
          </p:cNvPr>
          <p:cNvSpPr txBox="1">
            <a:spLocks/>
          </p:cNvSpPr>
          <p:nvPr/>
        </p:nvSpPr>
        <p:spPr>
          <a:xfrm>
            <a:off x="1361553" y="2878949"/>
            <a:ext cx="10363200" cy="1070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7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ARE YOU READY?</a:t>
            </a:r>
            <a:endParaRPr kumimoji="0" lang="en-US" sz="2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4" name="Date Placeholder 3">
            <a:extLst>
              <a:ext uri="{FF2B5EF4-FFF2-40B4-BE49-F238E27FC236}">
                <a16:creationId xmlns:a16="http://schemas.microsoft.com/office/drawing/2014/main" id="{E1008C10-EC9F-D055-128C-DE0F0B43C04D}"/>
              </a:ext>
            </a:extLst>
          </p:cNvPr>
          <p:cNvSpPr>
            <a:spLocks noGrp="1"/>
          </p:cNvSpPr>
          <p:nvPr>
            <p:ph type="dt" sz="half" idx="10"/>
          </p:nvPr>
        </p:nvSpPr>
        <p:spPr/>
        <p:txBody>
          <a:bodyPr/>
          <a:lstStyle/>
          <a:p>
            <a:fld id="{B2027E8D-B172-4E74-8F21-A22A50A86881}" type="datetime5">
              <a:rPr lang="en-US" smtClean="0"/>
              <a:t>6-Feb-24</a:t>
            </a:fld>
            <a:endParaRPr lang="en-US"/>
          </a:p>
        </p:txBody>
      </p:sp>
      <p:sp>
        <p:nvSpPr>
          <p:cNvPr id="2" name="TextBox 1">
            <a:extLst>
              <a:ext uri="{FF2B5EF4-FFF2-40B4-BE49-F238E27FC236}">
                <a16:creationId xmlns:a16="http://schemas.microsoft.com/office/drawing/2014/main" id="{4A73C7E8-33D8-922B-CFEE-966BF7081474}"/>
              </a:ext>
            </a:extLst>
          </p:cNvPr>
          <p:cNvSpPr txBox="1"/>
          <p:nvPr/>
        </p:nvSpPr>
        <p:spPr>
          <a:xfrm>
            <a:off x="2112880" y="3429000"/>
            <a:ext cx="8297838" cy="1200329"/>
          </a:xfrm>
          <a:prstGeom prst="rect">
            <a:avLst/>
          </a:prstGeom>
          <a:noFill/>
        </p:spPr>
        <p:txBody>
          <a:bodyPr wrap="square">
            <a:spAutoFit/>
          </a:bodyPr>
          <a:lstStyle/>
          <a:p>
            <a:pPr algn="ctr"/>
            <a:endParaRPr lang="en-US" b="1" i="1" dirty="0">
              <a:solidFill>
                <a:schemeClr val="bg1">
                  <a:lumMod val="75000"/>
                </a:schemeClr>
              </a:solidFill>
              <a:latin typeface="Arial" panose="020B0604020202020204" pitchFamily="34" charset="0"/>
              <a:cs typeface="Arial" panose="020B0604020202020204" pitchFamily="34" charset="0"/>
            </a:endParaRPr>
          </a:p>
          <a:p>
            <a:pPr algn="ctr"/>
            <a:endParaRPr lang="en-US" b="1" i="1" dirty="0">
              <a:solidFill>
                <a:schemeClr val="bg1">
                  <a:lumMod val="75000"/>
                </a:schemeClr>
              </a:solidFill>
              <a:latin typeface="Arial" panose="020B0604020202020204" pitchFamily="34" charset="0"/>
              <a:cs typeface="Arial" panose="020B0604020202020204" pitchFamily="34" charset="0"/>
            </a:endParaRPr>
          </a:p>
          <a:p>
            <a:pPr algn="ctr"/>
            <a:endParaRPr lang="en-US" b="1" i="1" dirty="0">
              <a:solidFill>
                <a:schemeClr val="bg1">
                  <a:lumMod val="75000"/>
                </a:schemeClr>
              </a:solidFill>
              <a:latin typeface="Arial" panose="020B0604020202020204" pitchFamily="34" charset="0"/>
              <a:cs typeface="Arial" panose="020B0604020202020204" pitchFamily="34" charset="0"/>
            </a:endParaRPr>
          </a:p>
          <a:p>
            <a:pPr algn="ctr"/>
            <a:r>
              <a:rPr lang="en-US" b="1" i="1" dirty="0">
                <a:solidFill>
                  <a:schemeClr val="bg1">
                    <a:lumMod val="75000"/>
                  </a:schemeClr>
                </a:solidFill>
                <a:latin typeface="Arial" panose="020B0604020202020204" pitchFamily="34" charset="0"/>
                <a:cs typeface="Arial" panose="020B0604020202020204" pitchFamily="34" charset="0"/>
              </a:rPr>
              <a:t>ONE TEAM, ONE FIGHT!</a:t>
            </a:r>
          </a:p>
        </p:txBody>
      </p:sp>
    </p:spTree>
    <p:extLst>
      <p:ext uri="{BB962C8B-B14F-4D97-AF65-F5344CB8AC3E}">
        <p14:creationId xmlns:p14="http://schemas.microsoft.com/office/powerpoint/2010/main" val="6949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0B066D-D72A-0637-DB3D-CC050B452FFB}"/>
              </a:ext>
            </a:extLst>
          </p:cNvPr>
          <p:cNvPicPr>
            <a:picLocks noChangeAspect="1"/>
          </p:cNvPicPr>
          <p:nvPr/>
        </p:nvPicPr>
        <p:blipFill>
          <a:blip r:embed="rId3"/>
          <a:stretch>
            <a:fillRect/>
          </a:stretch>
        </p:blipFill>
        <p:spPr>
          <a:xfrm>
            <a:off x="203166" y="176895"/>
            <a:ext cx="11810867" cy="6506105"/>
          </a:xfrm>
          <a:prstGeom prst="rect">
            <a:avLst/>
          </a:prstGeom>
        </p:spPr>
      </p:pic>
      <p:sp>
        <p:nvSpPr>
          <p:cNvPr id="7" name="Title 1">
            <a:extLst>
              <a:ext uri="{FF2B5EF4-FFF2-40B4-BE49-F238E27FC236}">
                <a16:creationId xmlns:a16="http://schemas.microsoft.com/office/drawing/2014/main" id="{22FA3EF6-4708-7207-223E-FD7884ABD1D3}"/>
              </a:ext>
            </a:extLst>
          </p:cNvPr>
          <p:cNvSpPr txBox="1">
            <a:spLocks/>
          </p:cNvSpPr>
          <p:nvPr/>
        </p:nvSpPr>
        <p:spPr>
          <a:xfrm>
            <a:off x="834012" y="2344877"/>
            <a:ext cx="10363200" cy="107047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500" b="1">
                <a:solidFill>
                  <a:prstClr val="white">
                    <a:lumMod val="75000"/>
                  </a:prstClr>
                </a:solidFill>
                <a:latin typeface="Arial" panose="020B0604020202020204" pitchFamily="34" charset="0"/>
                <a:ea typeface="+mn-ea"/>
                <a:cs typeface="Arial" panose="020B0604020202020204" pitchFamily="34" charset="0"/>
              </a:rPr>
              <a:t>QUESTIONS?</a:t>
            </a:r>
          </a:p>
        </p:txBody>
      </p:sp>
      <p:sp>
        <p:nvSpPr>
          <p:cNvPr id="4" name="TextBox 3">
            <a:extLst>
              <a:ext uri="{FF2B5EF4-FFF2-40B4-BE49-F238E27FC236}">
                <a16:creationId xmlns:a16="http://schemas.microsoft.com/office/drawing/2014/main" id="{17404B8D-29F9-A30A-E94E-D59457BE8896}"/>
              </a:ext>
            </a:extLst>
          </p:cNvPr>
          <p:cNvSpPr txBox="1"/>
          <p:nvPr/>
        </p:nvSpPr>
        <p:spPr>
          <a:xfrm>
            <a:off x="1957128" y="4908157"/>
            <a:ext cx="8297838" cy="369332"/>
          </a:xfrm>
          <a:prstGeom prst="rect">
            <a:avLst/>
          </a:prstGeom>
          <a:noFill/>
        </p:spPr>
        <p:txBody>
          <a:bodyPr wrap="square">
            <a:spAutoFit/>
          </a:bodyPr>
          <a:lstStyle/>
          <a:p>
            <a:pPr algn="ctr"/>
            <a:r>
              <a:rPr lang="en-US" b="1">
                <a:solidFill>
                  <a:schemeClr val="bg1">
                    <a:lumMod val="75000"/>
                  </a:schemeClr>
                </a:solidFill>
                <a:latin typeface="Arial" panose="020B0604020202020204" pitchFamily="34" charset="0"/>
                <a:cs typeface="Arial" panose="020B0604020202020204" pitchFamily="34" charset="0"/>
              </a:rPr>
              <a:t>End of Briefing</a:t>
            </a:r>
          </a:p>
        </p:txBody>
      </p:sp>
      <p:sp>
        <p:nvSpPr>
          <p:cNvPr id="8" name="Date Placeholder 7">
            <a:extLst>
              <a:ext uri="{FF2B5EF4-FFF2-40B4-BE49-F238E27FC236}">
                <a16:creationId xmlns:a16="http://schemas.microsoft.com/office/drawing/2014/main" id="{7E75723D-C26B-8566-9B93-50D36F817A7D}"/>
              </a:ext>
            </a:extLst>
          </p:cNvPr>
          <p:cNvSpPr>
            <a:spLocks noGrp="1"/>
          </p:cNvSpPr>
          <p:nvPr>
            <p:ph type="dt" sz="half" idx="10"/>
          </p:nvPr>
        </p:nvSpPr>
        <p:spPr/>
        <p:txBody>
          <a:bodyPr/>
          <a:lstStyle/>
          <a:p>
            <a:fld id="{7233C8EC-8A05-487F-B8F1-F120003A8330}" type="datetime5">
              <a:rPr lang="en-US" smtClean="0"/>
              <a:t>6-Feb-24</a:t>
            </a:fld>
            <a:endParaRPr lang="en-US"/>
          </a:p>
        </p:txBody>
      </p:sp>
    </p:spTree>
    <p:extLst>
      <p:ext uri="{BB962C8B-B14F-4D97-AF65-F5344CB8AC3E}">
        <p14:creationId xmlns:p14="http://schemas.microsoft.com/office/powerpoint/2010/main" val="377922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7C3E4-C15B-AC91-A739-41B0DE89E490}"/>
              </a:ext>
            </a:extLst>
          </p:cNvPr>
          <p:cNvSpPr>
            <a:spLocks noGrp="1"/>
          </p:cNvSpPr>
          <p:nvPr>
            <p:ph idx="1"/>
          </p:nvPr>
        </p:nvSpPr>
        <p:spPr>
          <a:xfrm>
            <a:off x="1573427" y="2191571"/>
            <a:ext cx="9045146" cy="2474859"/>
          </a:xfrm>
        </p:spPr>
        <p:txBody>
          <a:bodyPr vert="horz" lIns="91440" tIns="45720" rIns="91440" bIns="45720" rtlCol="0" anchor="t">
            <a:normAutofit/>
          </a:bodyPr>
          <a:lstStyle/>
          <a:p>
            <a:pPr marL="0" indent="0" algn="ctr">
              <a:buNone/>
            </a:pPr>
            <a:r>
              <a:rPr lang="en-US" b="1" dirty="0">
                <a:latin typeface="Arial" panose="020B0604020202020204" pitchFamily="34" charset="0"/>
                <a:cs typeface="Arial" panose="020B0604020202020204" pitchFamily="34" charset="0"/>
              </a:rPr>
              <a:t>If you would like to receive continuing education credit for this activity, please visit:</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amsus.cds.affinityced.com</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55772A58-AC6A-7297-D5FE-7011014ECEC5}"/>
              </a:ext>
            </a:extLst>
          </p:cNvPr>
          <p:cNvSpPr>
            <a:spLocks noGrp="1"/>
          </p:cNvSpPr>
          <p:nvPr>
            <p:ph type="dt" sz="half" idx="10"/>
          </p:nvPr>
        </p:nvSpPr>
        <p:spPr/>
        <p:txBody>
          <a:bodyPr/>
          <a:lstStyle/>
          <a:p>
            <a:fld id="{888B829F-0C7A-482B-A157-40D3876B49DF}" type="datetime5">
              <a:rPr lang="en-US" smtClean="0"/>
              <a:t>6-Feb-24</a:t>
            </a:fld>
            <a:endParaRPr lang="en-US"/>
          </a:p>
        </p:txBody>
      </p:sp>
      <p:sp>
        <p:nvSpPr>
          <p:cNvPr id="32" name="TextBox 31">
            <a:extLst>
              <a:ext uri="{FF2B5EF4-FFF2-40B4-BE49-F238E27FC236}">
                <a16:creationId xmlns:a16="http://schemas.microsoft.com/office/drawing/2014/main" id="{E98A6888-B298-2014-D10C-0CCEE81E74C0}"/>
              </a:ext>
            </a:extLst>
          </p:cNvPr>
          <p:cNvSpPr txBox="1"/>
          <p:nvPr/>
        </p:nvSpPr>
        <p:spPr>
          <a:xfrm>
            <a:off x="117495" y="114528"/>
            <a:ext cx="11994548" cy="861774"/>
          </a:xfrm>
          <a:prstGeom prst="rect">
            <a:avLst/>
          </a:prstGeom>
          <a:solidFill>
            <a:srgbClr val="002060"/>
          </a:solidFill>
        </p:spPr>
        <p:txBody>
          <a:bodyPr wrap="square" rtlCol="0">
            <a:spAutoFit/>
          </a:bodyPr>
          <a:lstStyle/>
          <a:p>
            <a:r>
              <a:rPr lang="en-US" sz="5000" b="1" dirty="0">
                <a:solidFill>
                  <a:schemeClr val="bg1"/>
                </a:solidFill>
                <a:latin typeface="Arial" panose="020B0604020202020204" pitchFamily="34" charset="0"/>
                <a:cs typeface="Arial" panose="020B0604020202020204" pitchFamily="34" charset="0"/>
              </a:rPr>
              <a:t>      How To Claim CE Credit</a:t>
            </a:r>
          </a:p>
        </p:txBody>
      </p:sp>
      <p:pic>
        <p:nvPicPr>
          <p:cNvPr id="4" name="Picture 3">
            <a:extLst>
              <a:ext uri="{FF2B5EF4-FFF2-40B4-BE49-F238E27FC236}">
                <a16:creationId xmlns:a16="http://schemas.microsoft.com/office/drawing/2014/main" id="{EDBD1750-657D-B9DC-6996-80571F731BBF}"/>
              </a:ext>
            </a:extLst>
          </p:cNvPr>
          <p:cNvPicPr>
            <a:picLocks noChangeAspect="1"/>
          </p:cNvPicPr>
          <p:nvPr/>
        </p:nvPicPr>
        <p:blipFill>
          <a:blip r:embed="rId3"/>
          <a:stretch>
            <a:fillRect/>
          </a:stretch>
        </p:blipFill>
        <p:spPr>
          <a:xfrm>
            <a:off x="294622" y="158772"/>
            <a:ext cx="742256" cy="742256"/>
          </a:xfrm>
          <a:prstGeom prst="rect">
            <a:avLst/>
          </a:prstGeom>
        </p:spPr>
      </p:pic>
    </p:spTree>
    <p:extLst>
      <p:ext uri="{BB962C8B-B14F-4D97-AF65-F5344CB8AC3E}">
        <p14:creationId xmlns:p14="http://schemas.microsoft.com/office/powerpoint/2010/main" val="397738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7C3E4-C15B-AC91-A739-41B0DE89E490}"/>
              </a:ext>
            </a:extLst>
          </p:cNvPr>
          <p:cNvSpPr>
            <a:spLocks noGrp="1"/>
          </p:cNvSpPr>
          <p:nvPr>
            <p:ph idx="1"/>
          </p:nvPr>
        </p:nvSpPr>
        <p:spPr>
          <a:xfrm>
            <a:off x="1573427" y="2191571"/>
            <a:ext cx="9045146" cy="2474859"/>
          </a:xfrm>
        </p:spPr>
        <p:txBody>
          <a:bodyPr vert="horz" lIns="91440" tIns="45720" rIns="91440" bIns="45720" rtlCol="0" anchor="t">
            <a:normAutofit/>
          </a:bodyPr>
          <a:lstStyle/>
          <a:p>
            <a:pPr marL="0" indent="0" algn="ctr">
              <a:buNone/>
            </a:pPr>
            <a:r>
              <a:rPr lang="en-US" b="1" dirty="0">
                <a:latin typeface="Arial" panose="020B0604020202020204" pitchFamily="34" charset="0"/>
                <a:cs typeface="Arial" panose="020B0604020202020204" pitchFamily="34" charset="0"/>
              </a:rPr>
              <a:t>Major General Jeannine Ryder</a:t>
            </a:r>
          </a:p>
          <a:p>
            <a:pPr marL="0" indent="0" algn="ctr">
              <a:buNone/>
            </a:pPr>
            <a:r>
              <a:rPr lang="en-US" sz="2400" b="1" dirty="0">
                <a:latin typeface="Arial" panose="020B0604020202020204" pitchFamily="34" charset="0"/>
                <a:cs typeface="Arial" panose="020B0604020202020204" pitchFamily="34" charset="0"/>
              </a:rPr>
              <a:t>Commander, Air Force Medical Agency</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Chief Master Sergeant Charles Wortman</a:t>
            </a:r>
          </a:p>
          <a:p>
            <a:pPr marL="0" indent="0" algn="ctr">
              <a:buNone/>
            </a:pPr>
            <a:r>
              <a:rPr lang="en-US" sz="2400" b="1" dirty="0">
                <a:latin typeface="Arial" panose="020B0604020202020204" pitchFamily="34" charset="0"/>
                <a:cs typeface="Arial" panose="020B0604020202020204" pitchFamily="34" charset="0"/>
              </a:rPr>
              <a:t>Chief of Medical Enlisted Forces, Air Force Medical Agency</a:t>
            </a:r>
          </a:p>
        </p:txBody>
      </p:sp>
      <p:sp>
        <p:nvSpPr>
          <p:cNvPr id="6" name="Date Placeholder 5">
            <a:extLst>
              <a:ext uri="{FF2B5EF4-FFF2-40B4-BE49-F238E27FC236}">
                <a16:creationId xmlns:a16="http://schemas.microsoft.com/office/drawing/2014/main" id="{55772A58-AC6A-7297-D5FE-7011014ECEC5}"/>
              </a:ext>
            </a:extLst>
          </p:cNvPr>
          <p:cNvSpPr>
            <a:spLocks noGrp="1"/>
          </p:cNvSpPr>
          <p:nvPr>
            <p:ph type="dt" sz="half" idx="10"/>
          </p:nvPr>
        </p:nvSpPr>
        <p:spPr/>
        <p:txBody>
          <a:bodyPr/>
          <a:lstStyle/>
          <a:p>
            <a:fld id="{888B829F-0C7A-482B-A157-40D3876B49DF}" type="datetime5">
              <a:rPr lang="en-US" smtClean="0"/>
              <a:t>6-Feb-24</a:t>
            </a:fld>
            <a:endParaRPr lang="en-US"/>
          </a:p>
        </p:txBody>
      </p:sp>
      <p:sp>
        <p:nvSpPr>
          <p:cNvPr id="32" name="TextBox 31">
            <a:extLst>
              <a:ext uri="{FF2B5EF4-FFF2-40B4-BE49-F238E27FC236}">
                <a16:creationId xmlns:a16="http://schemas.microsoft.com/office/drawing/2014/main" id="{E98A6888-B298-2014-D10C-0CCEE81E74C0}"/>
              </a:ext>
            </a:extLst>
          </p:cNvPr>
          <p:cNvSpPr txBox="1"/>
          <p:nvPr/>
        </p:nvSpPr>
        <p:spPr>
          <a:xfrm>
            <a:off x="117495" y="114528"/>
            <a:ext cx="11994548" cy="861774"/>
          </a:xfrm>
          <a:prstGeom prst="rect">
            <a:avLst/>
          </a:prstGeom>
          <a:solidFill>
            <a:srgbClr val="002060"/>
          </a:solidFill>
        </p:spPr>
        <p:txBody>
          <a:bodyPr wrap="square" rtlCol="0">
            <a:spAutoFit/>
          </a:bodyPr>
          <a:lstStyle/>
          <a:p>
            <a:r>
              <a:rPr lang="en-US" sz="5000" b="1" dirty="0">
                <a:solidFill>
                  <a:schemeClr val="bg1"/>
                </a:solidFill>
                <a:latin typeface="Arial" panose="020B0604020202020204" pitchFamily="34" charset="0"/>
                <a:cs typeface="Arial" panose="020B0604020202020204" pitchFamily="34" charset="0"/>
              </a:rPr>
              <a:t>      Presenters</a:t>
            </a:r>
          </a:p>
        </p:txBody>
      </p:sp>
      <p:pic>
        <p:nvPicPr>
          <p:cNvPr id="4" name="Picture 3">
            <a:extLst>
              <a:ext uri="{FF2B5EF4-FFF2-40B4-BE49-F238E27FC236}">
                <a16:creationId xmlns:a16="http://schemas.microsoft.com/office/drawing/2014/main" id="{EDBD1750-657D-B9DC-6996-80571F731BBF}"/>
              </a:ext>
            </a:extLst>
          </p:cNvPr>
          <p:cNvPicPr>
            <a:picLocks noChangeAspect="1"/>
          </p:cNvPicPr>
          <p:nvPr/>
        </p:nvPicPr>
        <p:blipFill>
          <a:blip r:embed="rId3"/>
          <a:stretch>
            <a:fillRect/>
          </a:stretch>
        </p:blipFill>
        <p:spPr>
          <a:xfrm>
            <a:off x="294622" y="158772"/>
            <a:ext cx="742256" cy="742256"/>
          </a:xfrm>
          <a:prstGeom prst="rect">
            <a:avLst/>
          </a:prstGeom>
        </p:spPr>
      </p:pic>
    </p:spTree>
    <p:extLst>
      <p:ext uri="{BB962C8B-B14F-4D97-AF65-F5344CB8AC3E}">
        <p14:creationId xmlns:p14="http://schemas.microsoft.com/office/powerpoint/2010/main" val="407004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7C3E4-C15B-AC91-A739-41B0DE89E490}"/>
              </a:ext>
            </a:extLst>
          </p:cNvPr>
          <p:cNvSpPr>
            <a:spLocks noGrp="1"/>
          </p:cNvSpPr>
          <p:nvPr>
            <p:ph idx="1"/>
          </p:nvPr>
        </p:nvSpPr>
        <p:spPr>
          <a:xfrm>
            <a:off x="147648" y="1215123"/>
            <a:ext cx="11896705" cy="4427754"/>
          </a:xfrm>
        </p:spPr>
        <p:txBody>
          <a:bodyPr vert="horz" lIns="91440" tIns="45720" rIns="91440" bIns="45720" rtlCol="0" anchor="t">
            <a:normAutofit/>
          </a:bodyPr>
          <a:lstStyle/>
          <a:p>
            <a:pPr marL="0" indent="0" algn="just">
              <a:buNone/>
            </a:pPr>
            <a:r>
              <a:rPr lang="en-US" sz="2000" dirty="0">
                <a:latin typeface="Arial" panose="020B0604020202020204" pitchFamily="34" charset="0"/>
                <a:cs typeface="Arial" panose="020B0604020202020204" pitchFamily="34" charset="0"/>
              </a:rPr>
              <a:t>Maj Gen Ryder and CMSgt Wortman have no relevant financial or non-financial interests to disclose.</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Disclosure will be made when a product is discussed for an unapproved use.</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This continuing education activity is managed and accredited by </a:t>
            </a:r>
            <a:r>
              <a:rPr lang="en-US" sz="2000" dirty="0" err="1">
                <a:latin typeface="Arial" panose="020B0604020202020204" pitchFamily="34" charset="0"/>
                <a:cs typeface="Arial" panose="020B0604020202020204" pitchFamily="34" charset="0"/>
              </a:rPr>
              <a:t>AffinityCE</a:t>
            </a:r>
            <a:r>
              <a:rPr lang="en-US" sz="2000" dirty="0">
                <a:latin typeface="Arial" panose="020B0604020202020204" pitchFamily="34" charset="0"/>
                <a:cs typeface="Arial" panose="020B0604020202020204" pitchFamily="34" charset="0"/>
              </a:rPr>
              <a:t>, in collaboration with AMSUS. </a:t>
            </a:r>
            <a:r>
              <a:rPr lang="en-US" sz="2000" dirty="0" err="1">
                <a:latin typeface="Arial" panose="020B0604020202020204" pitchFamily="34" charset="0"/>
                <a:cs typeface="Arial" panose="020B0604020202020204" pitchFamily="34" charset="0"/>
              </a:rPr>
              <a:t>AffinityCE</a:t>
            </a:r>
            <a:r>
              <a:rPr lang="en-US" sz="2000" dirty="0">
                <a:latin typeface="Arial" panose="020B0604020202020204" pitchFamily="34" charset="0"/>
                <a:cs typeface="Arial" panose="020B0604020202020204" pitchFamily="34" charset="0"/>
              </a:rPr>
              <a:t> and AMSUS staff, as well as planners and reviewers, have no relevant financial interests to disclose. </a:t>
            </a:r>
            <a:r>
              <a:rPr lang="en-US" sz="2000" dirty="0" err="1">
                <a:latin typeface="Arial" panose="020B0604020202020204" pitchFamily="34" charset="0"/>
                <a:cs typeface="Arial" panose="020B0604020202020204" pitchFamily="34" charset="0"/>
              </a:rPr>
              <a:t>AffinityCE</a:t>
            </a:r>
            <a:r>
              <a:rPr lang="en-US" sz="2000" dirty="0">
                <a:latin typeface="Arial" panose="020B0604020202020204" pitchFamily="34" charset="0"/>
                <a:cs typeface="Arial" panose="020B0604020202020204" pitchFamily="34" charset="0"/>
              </a:rPr>
              <a:t>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marL="0" indent="0" algn="just">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Commercial support was not provided for this activity.</a:t>
            </a:r>
          </a:p>
        </p:txBody>
      </p:sp>
      <p:sp>
        <p:nvSpPr>
          <p:cNvPr id="6" name="Date Placeholder 5">
            <a:extLst>
              <a:ext uri="{FF2B5EF4-FFF2-40B4-BE49-F238E27FC236}">
                <a16:creationId xmlns:a16="http://schemas.microsoft.com/office/drawing/2014/main" id="{55772A58-AC6A-7297-D5FE-7011014ECEC5}"/>
              </a:ext>
            </a:extLst>
          </p:cNvPr>
          <p:cNvSpPr>
            <a:spLocks noGrp="1"/>
          </p:cNvSpPr>
          <p:nvPr>
            <p:ph type="dt" sz="half" idx="10"/>
          </p:nvPr>
        </p:nvSpPr>
        <p:spPr/>
        <p:txBody>
          <a:bodyPr/>
          <a:lstStyle/>
          <a:p>
            <a:fld id="{888B829F-0C7A-482B-A157-40D3876B49DF}" type="datetime5">
              <a:rPr lang="en-US" smtClean="0"/>
              <a:t>6-Feb-24</a:t>
            </a:fld>
            <a:endParaRPr lang="en-US"/>
          </a:p>
        </p:txBody>
      </p:sp>
      <p:sp>
        <p:nvSpPr>
          <p:cNvPr id="32" name="TextBox 31">
            <a:extLst>
              <a:ext uri="{FF2B5EF4-FFF2-40B4-BE49-F238E27FC236}">
                <a16:creationId xmlns:a16="http://schemas.microsoft.com/office/drawing/2014/main" id="{E98A6888-B298-2014-D10C-0CCEE81E74C0}"/>
              </a:ext>
            </a:extLst>
          </p:cNvPr>
          <p:cNvSpPr txBox="1"/>
          <p:nvPr/>
        </p:nvSpPr>
        <p:spPr>
          <a:xfrm>
            <a:off x="117495" y="114528"/>
            <a:ext cx="11994548" cy="861774"/>
          </a:xfrm>
          <a:prstGeom prst="rect">
            <a:avLst/>
          </a:prstGeom>
          <a:solidFill>
            <a:srgbClr val="002060"/>
          </a:solidFill>
        </p:spPr>
        <p:txBody>
          <a:bodyPr wrap="square" rtlCol="0">
            <a:spAutoFit/>
          </a:bodyPr>
          <a:lstStyle/>
          <a:p>
            <a:r>
              <a:rPr lang="en-US" sz="5000" b="1" dirty="0">
                <a:solidFill>
                  <a:schemeClr val="bg1"/>
                </a:solidFill>
                <a:latin typeface="Arial" panose="020B0604020202020204" pitchFamily="34" charset="0"/>
                <a:cs typeface="Arial" panose="020B0604020202020204" pitchFamily="34" charset="0"/>
              </a:rPr>
              <a:t>      Disclosures</a:t>
            </a:r>
          </a:p>
        </p:txBody>
      </p:sp>
      <p:pic>
        <p:nvPicPr>
          <p:cNvPr id="4" name="Picture 3">
            <a:extLst>
              <a:ext uri="{FF2B5EF4-FFF2-40B4-BE49-F238E27FC236}">
                <a16:creationId xmlns:a16="http://schemas.microsoft.com/office/drawing/2014/main" id="{EDBD1750-657D-B9DC-6996-80571F731BBF}"/>
              </a:ext>
            </a:extLst>
          </p:cNvPr>
          <p:cNvPicPr>
            <a:picLocks noChangeAspect="1"/>
          </p:cNvPicPr>
          <p:nvPr/>
        </p:nvPicPr>
        <p:blipFill>
          <a:blip r:embed="rId3"/>
          <a:stretch>
            <a:fillRect/>
          </a:stretch>
        </p:blipFill>
        <p:spPr>
          <a:xfrm>
            <a:off x="294622" y="158772"/>
            <a:ext cx="742256" cy="742256"/>
          </a:xfrm>
          <a:prstGeom prst="rect">
            <a:avLst/>
          </a:prstGeom>
        </p:spPr>
      </p:pic>
    </p:spTree>
    <p:extLst>
      <p:ext uri="{BB962C8B-B14F-4D97-AF65-F5344CB8AC3E}">
        <p14:creationId xmlns:p14="http://schemas.microsoft.com/office/powerpoint/2010/main" val="255227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7C3E4-C15B-AC91-A739-41B0DE89E490}"/>
              </a:ext>
            </a:extLst>
          </p:cNvPr>
          <p:cNvSpPr>
            <a:spLocks noGrp="1"/>
          </p:cNvSpPr>
          <p:nvPr>
            <p:ph idx="1"/>
          </p:nvPr>
        </p:nvSpPr>
        <p:spPr>
          <a:xfrm>
            <a:off x="147648" y="1731512"/>
            <a:ext cx="11896705" cy="3394977"/>
          </a:xfrm>
        </p:spPr>
        <p:txBody>
          <a:bodyPr vert="horz" lIns="91440" tIns="45720" rIns="91440" bIns="45720" rtlCol="0" anchor="t">
            <a:normAutofit/>
          </a:bodyPr>
          <a:lstStyle/>
          <a:p>
            <a:pPr marL="0" indent="0" algn="just">
              <a:buNone/>
            </a:pPr>
            <a:r>
              <a:rPr lang="en-US" sz="2400" dirty="0">
                <a:latin typeface="Arial" panose="020B0604020202020204" pitchFamily="34" charset="0"/>
                <a:cs typeface="Arial" panose="020B0604020202020204" pitchFamily="34" charset="0"/>
              </a:rPr>
              <a:t>At the conclusion of this activity, participants will be able to:</a:t>
            </a: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1. Understand the AFMS way-ahead for Great Power Competition</a:t>
            </a: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2. Recognize the Command Team’s priorities</a:t>
            </a: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3. Extrapolate key/best practices for Ready Medics and Ready Force</a:t>
            </a:r>
          </a:p>
        </p:txBody>
      </p:sp>
      <p:sp>
        <p:nvSpPr>
          <p:cNvPr id="6" name="Date Placeholder 5">
            <a:extLst>
              <a:ext uri="{FF2B5EF4-FFF2-40B4-BE49-F238E27FC236}">
                <a16:creationId xmlns:a16="http://schemas.microsoft.com/office/drawing/2014/main" id="{55772A58-AC6A-7297-D5FE-7011014ECEC5}"/>
              </a:ext>
            </a:extLst>
          </p:cNvPr>
          <p:cNvSpPr>
            <a:spLocks noGrp="1"/>
          </p:cNvSpPr>
          <p:nvPr>
            <p:ph type="dt" sz="half" idx="10"/>
          </p:nvPr>
        </p:nvSpPr>
        <p:spPr/>
        <p:txBody>
          <a:bodyPr/>
          <a:lstStyle/>
          <a:p>
            <a:fld id="{888B829F-0C7A-482B-A157-40D3876B49DF}" type="datetime5">
              <a:rPr lang="en-US" smtClean="0"/>
              <a:t>6-Feb-24</a:t>
            </a:fld>
            <a:endParaRPr lang="en-US"/>
          </a:p>
        </p:txBody>
      </p:sp>
      <p:sp>
        <p:nvSpPr>
          <p:cNvPr id="32" name="TextBox 31">
            <a:extLst>
              <a:ext uri="{FF2B5EF4-FFF2-40B4-BE49-F238E27FC236}">
                <a16:creationId xmlns:a16="http://schemas.microsoft.com/office/drawing/2014/main" id="{E98A6888-B298-2014-D10C-0CCEE81E74C0}"/>
              </a:ext>
            </a:extLst>
          </p:cNvPr>
          <p:cNvSpPr txBox="1"/>
          <p:nvPr/>
        </p:nvSpPr>
        <p:spPr>
          <a:xfrm>
            <a:off x="117495" y="114528"/>
            <a:ext cx="11994548" cy="861774"/>
          </a:xfrm>
          <a:prstGeom prst="rect">
            <a:avLst/>
          </a:prstGeom>
          <a:solidFill>
            <a:srgbClr val="002060"/>
          </a:solidFill>
        </p:spPr>
        <p:txBody>
          <a:bodyPr wrap="square" rtlCol="0">
            <a:spAutoFit/>
          </a:bodyPr>
          <a:lstStyle/>
          <a:p>
            <a:r>
              <a:rPr lang="en-US" sz="5000" b="1" dirty="0">
                <a:solidFill>
                  <a:schemeClr val="bg1"/>
                </a:solidFill>
                <a:latin typeface="Arial" panose="020B0604020202020204" pitchFamily="34" charset="0"/>
                <a:cs typeface="Arial" panose="020B0604020202020204" pitchFamily="34" charset="0"/>
              </a:rPr>
              <a:t>      Learning Outcomes</a:t>
            </a:r>
          </a:p>
        </p:txBody>
      </p:sp>
      <p:pic>
        <p:nvPicPr>
          <p:cNvPr id="4" name="Picture 3">
            <a:extLst>
              <a:ext uri="{FF2B5EF4-FFF2-40B4-BE49-F238E27FC236}">
                <a16:creationId xmlns:a16="http://schemas.microsoft.com/office/drawing/2014/main" id="{EDBD1750-657D-B9DC-6996-80571F731BBF}"/>
              </a:ext>
            </a:extLst>
          </p:cNvPr>
          <p:cNvPicPr>
            <a:picLocks noChangeAspect="1"/>
          </p:cNvPicPr>
          <p:nvPr/>
        </p:nvPicPr>
        <p:blipFill>
          <a:blip r:embed="rId3"/>
          <a:stretch>
            <a:fillRect/>
          </a:stretch>
        </p:blipFill>
        <p:spPr>
          <a:xfrm>
            <a:off x="294622" y="158772"/>
            <a:ext cx="742256" cy="742256"/>
          </a:xfrm>
          <a:prstGeom prst="rect">
            <a:avLst/>
          </a:prstGeom>
        </p:spPr>
      </p:pic>
    </p:spTree>
    <p:extLst>
      <p:ext uri="{BB962C8B-B14F-4D97-AF65-F5344CB8AC3E}">
        <p14:creationId xmlns:p14="http://schemas.microsoft.com/office/powerpoint/2010/main" val="111801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7C3E4-C15B-AC91-A739-41B0DE89E490}"/>
              </a:ext>
            </a:extLst>
          </p:cNvPr>
          <p:cNvSpPr>
            <a:spLocks noGrp="1"/>
          </p:cNvSpPr>
          <p:nvPr>
            <p:ph idx="1"/>
          </p:nvPr>
        </p:nvSpPr>
        <p:spPr>
          <a:xfrm>
            <a:off x="2940909" y="1712150"/>
            <a:ext cx="9045146" cy="4348100"/>
          </a:xfrm>
        </p:spPr>
        <p:txBody>
          <a:bodyPr vert="horz" lIns="91440" tIns="45720" rIns="91440" bIns="45720" rtlCol="0" anchor="t">
            <a:normAutofit/>
          </a:bodyPr>
          <a:lstStyle/>
          <a:p>
            <a:pPr marL="0" indent="0">
              <a:buNone/>
            </a:pPr>
            <a:r>
              <a:rPr lang="en-US" b="1" dirty="0">
                <a:latin typeface="Arial" panose="020B0604020202020204" pitchFamily="34" charset="0"/>
                <a:cs typeface="Arial" panose="020B0604020202020204" pitchFamily="34" charset="0"/>
              </a:rPr>
              <a:t>READY FOR GPC MISSIONS:  </a:t>
            </a:r>
          </a:p>
          <a:p>
            <a:pPr marL="810895" lvl="1" indent="-353695"/>
            <a:r>
              <a:rPr lang="en-US" b="1" i="1" dirty="0">
                <a:solidFill>
                  <a:srgbClr val="002060"/>
                </a:solidFill>
                <a:latin typeface="Arial"/>
                <a:cs typeface="Arial"/>
              </a:rPr>
              <a:t>Why, Who, What, Where, When, How </a:t>
            </a:r>
            <a:r>
              <a:rPr lang="en-US" b="1" dirty="0">
                <a:solidFill>
                  <a:srgbClr val="002060"/>
                </a:solidFill>
                <a:latin typeface="Arial"/>
                <a:cs typeface="Arial"/>
              </a:rPr>
              <a:t>(The 5 </a:t>
            </a:r>
            <a:r>
              <a:rPr lang="en-US" b="1" dirty="0" err="1">
                <a:solidFill>
                  <a:srgbClr val="002060"/>
                </a:solidFill>
                <a:latin typeface="Arial"/>
                <a:cs typeface="Arial"/>
              </a:rPr>
              <a:t>Ws</a:t>
            </a:r>
            <a:r>
              <a:rPr lang="en-US" b="1" dirty="0">
                <a:solidFill>
                  <a:srgbClr val="002060"/>
                </a:solidFill>
                <a:latin typeface="Arial"/>
                <a:cs typeface="Arial"/>
              </a:rPr>
              <a:t>)</a:t>
            </a:r>
          </a:p>
          <a:p>
            <a:pPr marL="457200" lvl="1" indent="0">
              <a:buNone/>
            </a:pPr>
            <a:endParaRPr lang="en-US" b="1" dirty="0">
              <a:solidFill>
                <a:srgbClr val="002060"/>
              </a:solidFill>
              <a:latin typeface="Arial" panose="020B0604020202020204" pitchFamily="34" charset="0"/>
              <a:cs typeface="Arial" panose="020B0604020202020204" pitchFamily="34" charset="0"/>
            </a:endParaRPr>
          </a:p>
          <a:p>
            <a:pPr marL="457200" lvl="1" indent="0">
              <a:buNone/>
            </a:pPr>
            <a:endParaRPr lang="en-US" b="1" dirty="0">
              <a:solidFill>
                <a:srgbClr val="002060"/>
              </a:solidFill>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MISSION READY MEDICS:  </a:t>
            </a:r>
          </a:p>
          <a:p>
            <a:pPr marL="810895" lvl="1" indent="-353695"/>
            <a:r>
              <a:rPr lang="en-US" b="1" i="1" dirty="0">
                <a:solidFill>
                  <a:srgbClr val="002060"/>
                </a:solidFill>
                <a:latin typeface="Arial" panose="020B0604020202020204" pitchFamily="34" charset="0"/>
                <a:cs typeface="Arial" panose="020B0604020202020204" pitchFamily="34" charset="0"/>
              </a:rPr>
              <a:t>1 Goal &amp; 3 Objectives</a:t>
            </a:r>
          </a:p>
          <a:p>
            <a:pPr marL="0" indent="0">
              <a:buNone/>
            </a:pPr>
            <a:endParaRPr lang="en-US" b="1" dirty="0">
              <a:solidFill>
                <a:srgbClr val="002060"/>
              </a:solidFill>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Q &amp; A</a:t>
            </a:r>
          </a:p>
        </p:txBody>
      </p:sp>
      <p:sp>
        <p:nvSpPr>
          <p:cNvPr id="6" name="Date Placeholder 5">
            <a:extLst>
              <a:ext uri="{FF2B5EF4-FFF2-40B4-BE49-F238E27FC236}">
                <a16:creationId xmlns:a16="http://schemas.microsoft.com/office/drawing/2014/main" id="{55772A58-AC6A-7297-D5FE-7011014ECEC5}"/>
              </a:ext>
            </a:extLst>
          </p:cNvPr>
          <p:cNvSpPr>
            <a:spLocks noGrp="1"/>
          </p:cNvSpPr>
          <p:nvPr>
            <p:ph type="dt" sz="half" idx="10"/>
          </p:nvPr>
        </p:nvSpPr>
        <p:spPr/>
        <p:txBody>
          <a:bodyPr/>
          <a:lstStyle/>
          <a:p>
            <a:fld id="{888B829F-0C7A-482B-A157-40D3876B49DF}" type="datetime5">
              <a:rPr lang="en-US" smtClean="0"/>
              <a:t>6-Feb-24</a:t>
            </a:fld>
            <a:endParaRPr lang="en-US"/>
          </a:p>
        </p:txBody>
      </p:sp>
      <p:pic>
        <p:nvPicPr>
          <p:cNvPr id="27" name="Picture 26">
            <a:extLst>
              <a:ext uri="{FF2B5EF4-FFF2-40B4-BE49-F238E27FC236}">
                <a16:creationId xmlns:a16="http://schemas.microsoft.com/office/drawing/2014/main" id="{CA1C2307-33D8-F0AD-7FAF-477BA2BDAB26}"/>
              </a:ext>
            </a:extLst>
          </p:cNvPr>
          <p:cNvPicPr>
            <a:picLocks noChangeAspect="1"/>
          </p:cNvPicPr>
          <p:nvPr/>
        </p:nvPicPr>
        <p:blipFill>
          <a:blip r:embed="rId3"/>
          <a:stretch>
            <a:fillRect/>
          </a:stretch>
        </p:blipFill>
        <p:spPr>
          <a:xfrm>
            <a:off x="1036878" y="1139909"/>
            <a:ext cx="1564565" cy="1544055"/>
          </a:xfrm>
          <a:prstGeom prst="rect">
            <a:avLst/>
          </a:prstGeom>
        </p:spPr>
      </p:pic>
      <p:pic>
        <p:nvPicPr>
          <p:cNvPr id="29" name="Graphic 28" descr="Target with solid fill">
            <a:extLst>
              <a:ext uri="{FF2B5EF4-FFF2-40B4-BE49-F238E27FC236}">
                <a16:creationId xmlns:a16="http://schemas.microsoft.com/office/drawing/2014/main" id="{0ED641E7-552D-9AEB-B820-4951F4251C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3073" y="2922691"/>
            <a:ext cx="1428370" cy="1428370"/>
          </a:xfrm>
          <a:prstGeom prst="rect">
            <a:avLst/>
          </a:prstGeom>
        </p:spPr>
      </p:pic>
      <p:pic>
        <p:nvPicPr>
          <p:cNvPr id="31" name="Graphic 30" descr="Questions outline">
            <a:extLst>
              <a:ext uri="{FF2B5EF4-FFF2-40B4-BE49-F238E27FC236}">
                <a16:creationId xmlns:a16="http://schemas.microsoft.com/office/drawing/2014/main" id="{5834E476-AB63-613C-8B07-DE13281E01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713" y="4589788"/>
            <a:ext cx="1448730" cy="1409216"/>
          </a:xfrm>
          <a:prstGeom prst="rect">
            <a:avLst/>
          </a:prstGeom>
        </p:spPr>
      </p:pic>
      <p:sp>
        <p:nvSpPr>
          <p:cNvPr id="32" name="TextBox 31">
            <a:extLst>
              <a:ext uri="{FF2B5EF4-FFF2-40B4-BE49-F238E27FC236}">
                <a16:creationId xmlns:a16="http://schemas.microsoft.com/office/drawing/2014/main" id="{E98A6888-B298-2014-D10C-0CCEE81E74C0}"/>
              </a:ext>
            </a:extLst>
          </p:cNvPr>
          <p:cNvSpPr txBox="1"/>
          <p:nvPr/>
        </p:nvSpPr>
        <p:spPr>
          <a:xfrm>
            <a:off x="117495" y="114528"/>
            <a:ext cx="11994548" cy="861774"/>
          </a:xfrm>
          <a:prstGeom prst="rect">
            <a:avLst/>
          </a:prstGeom>
          <a:solidFill>
            <a:srgbClr val="002060"/>
          </a:solidFill>
        </p:spPr>
        <p:txBody>
          <a:bodyPr wrap="square" rtlCol="0">
            <a:spAutoFit/>
          </a:bodyPr>
          <a:lstStyle/>
          <a:p>
            <a:r>
              <a:rPr lang="en-US" sz="5000" b="1">
                <a:solidFill>
                  <a:schemeClr val="bg1"/>
                </a:solidFill>
                <a:latin typeface="Arial" panose="020B0604020202020204" pitchFamily="34" charset="0"/>
                <a:cs typeface="Arial" panose="020B0604020202020204" pitchFamily="34" charset="0"/>
              </a:rPr>
              <a:t>      OVERVIEW</a:t>
            </a:r>
          </a:p>
        </p:txBody>
      </p:sp>
      <p:pic>
        <p:nvPicPr>
          <p:cNvPr id="4" name="Picture 3">
            <a:extLst>
              <a:ext uri="{FF2B5EF4-FFF2-40B4-BE49-F238E27FC236}">
                <a16:creationId xmlns:a16="http://schemas.microsoft.com/office/drawing/2014/main" id="{EDBD1750-657D-B9DC-6996-80571F731BBF}"/>
              </a:ext>
            </a:extLst>
          </p:cNvPr>
          <p:cNvPicPr>
            <a:picLocks noChangeAspect="1"/>
          </p:cNvPicPr>
          <p:nvPr/>
        </p:nvPicPr>
        <p:blipFill>
          <a:blip r:embed="rId8"/>
          <a:stretch>
            <a:fillRect/>
          </a:stretch>
        </p:blipFill>
        <p:spPr>
          <a:xfrm>
            <a:off x="294622" y="158772"/>
            <a:ext cx="742256" cy="742256"/>
          </a:xfrm>
          <a:prstGeom prst="rect">
            <a:avLst/>
          </a:prstGeom>
        </p:spPr>
      </p:pic>
    </p:spTree>
    <p:extLst>
      <p:ext uri="{BB962C8B-B14F-4D97-AF65-F5344CB8AC3E}">
        <p14:creationId xmlns:p14="http://schemas.microsoft.com/office/powerpoint/2010/main" val="364463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AEC6B7-9F1D-434E-5DAC-C58B5519DB9B}"/>
              </a:ext>
            </a:extLst>
          </p:cNvPr>
          <p:cNvSpPr txBox="1"/>
          <p:nvPr/>
        </p:nvSpPr>
        <p:spPr>
          <a:xfrm rot="5400000">
            <a:off x="-337901" y="6273040"/>
            <a:ext cx="849107"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7A96631-8A7E-12F8-5F1F-C378E5966A3B}"/>
              </a:ext>
            </a:extLst>
          </p:cNvPr>
          <p:cNvSpPr txBox="1"/>
          <p:nvPr/>
        </p:nvSpPr>
        <p:spPr>
          <a:xfrm rot="5400000">
            <a:off x="480166" y="4123110"/>
            <a:ext cx="5261304"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3963A25-8202-1267-C018-DBBED895B2CE}"/>
              </a:ext>
            </a:extLst>
          </p:cNvPr>
          <p:cNvSpPr txBox="1"/>
          <p:nvPr/>
        </p:nvSpPr>
        <p:spPr>
          <a:xfrm>
            <a:off x="22950" y="3777003"/>
            <a:ext cx="12184970" cy="200055"/>
          </a:xfrm>
          <a:prstGeom prst="rect">
            <a:avLst/>
          </a:prstGeom>
          <a:solidFill>
            <a:srgbClr val="FFFFFF"/>
          </a:solidFill>
        </p:spPr>
        <p:txBody>
          <a:bodyPr wrap="square" anchor="ctr">
            <a:spAutoFit/>
          </a:bodyPr>
          <a:lstStyle/>
          <a:p>
            <a:pPr algn="ctr"/>
            <a:r>
              <a:rPr lang="en-US" sz="700" b="1">
                <a:latin typeface="Arial" panose="020B0604020202020204" pitchFamily="34" charset="0"/>
                <a:ea typeface="Calibri" panose="020F0502020204030204" pitchFamily="34" charset="0"/>
                <a:cs typeface="Arial" panose="020B0604020202020204" pitchFamily="34" charset="0"/>
              </a:rPr>
              <a:t> </a:t>
            </a:r>
            <a:endParaRPr lang="en-US" sz="700" b="1">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99ECCD8-BBA4-C716-C391-29CDA58114B6}"/>
              </a:ext>
            </a:extLst>
          </p:cNvPr>
          <p:cNvSpPr txBox="1"/>
          <p:nvPr/>
        </p:nvSpPr>
        <p:spPr>
          <a:xfrm>
            <a:off x="0" y="17248"/>
            <a:ext cx="12192000" cy="1631216"/>
          </a:xfrm>
          <a:prstGeom prst="rect">
            <a:avLst/>
          </a:prstGeom>
          <a:solidFill>
            <a:srgbClr val="002060"/>
          </a:solidFill>
        </p:spPr>
        <p:txBody>
          <a:bodyPr wrap="square" rtlCol="0">
            <a:spAutoFit/>
          </a:bodyPr>
          <a:lstStyle/>
          <a:p>
            <a:r>
              <a:rPr lang="en-US" sz="5000" b="1">
                <a:solidFill>
                  <a:schemeClr val="bg1"/>
                </a:solidFill>
                <a:latin typeface="Arial" panose="020B0604020202020204" pitchFamily="34" charset="0"/>
                <a:cs typeface="Arial" panose="020B0604020202020204" pitchFamily="34" charset="0"/>
              </a:rPr>
              <a:t>      WHY: PRIORITIES</a:t>
            </a:r>
          </a:p>
          <a:p>
            <a:endParaRPr lang="en-US" sz="5000" b="1">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944E679-D549-93A9-79EE-6971DE3D8665}"/>
              </a:ext>
            </a:extLst>
          </p:cNvPr>
          <p:cNvSpPr txBox="1"/>
          <p:nvPr/>
        </p:nvSpPr>
        <p:spPr>
          <a:xfrm>
            <a:off x="6633237" y="150405"/>
            <a:ext cx="5545115" cy="646331"/>
          </a:xfrm>
          <a:prstGeom prst="rect">
            <a:avLst/>
          </a:prstGeom>
          <a:noFill/>
        </p:spPr>
        <p:txBody>
          <a:bodyPr wrap="square">
            <a:spAutoFit/>
          </a:bodyPr>
          <a:lstStyle/>
          <a:p>
            <a:pPr algn="r"/>
            <a:r>
              <a:rPr lang="en-US" b="1" i="1">
                <a:solidFill>
                  <a:schemeClr val="bg1"/>
                </a:solidFill>
                <a:latin typeface="Arial" panose="020B0604020202020204" pitchFamily="34" charset="0"/>
                <a:cs typeface="Arial" panose="020B0604020202020204" pitchFamily="34" charset="0"/>
              </a:rPr>
              <a:t>READY FOR GREAT POWER COMPETITION AND  LARGE-SCALE COMBAT OPERATIONS</a:t>
            </a:r>
            <a:endParaRPr lang="en-US" i="1">
              <a:solidFill>
                <a:schemeClr val="bg1"/>
              </a:solidFill>
            </a:endParaRPr>
          </a:p>
        </p:txBody>
      </p:sp>
      <p:pic>
        <p:nvPicPr>
          <p:cNvPr id="29" name="Picture 28">
            <a:extLst>
              <a:ext uri="{FF2B5EF4-FFF2-40B4-BE49-F238E27FC236}">
                <a16:creationId xmlns:a16="http://schemas.microsoft.com/office/drawing/2014/main" id="{C7DAF228-91F2-2325-4A47-E32DB8745094}"/>
              </a:ext>
            </a:extLst>
          </p:cNvPr>
          <p:cNvPicPr>
            <a:picLocks noChangeAspect="1"/>
          </p:cNvPicPr>
          <p:nvPr/>
        </p:nvPicPr>
        <p:blipFill>
          <a:blip r:embed="rId3"/>
          <a:stretch>
            <a:fillRect/>
          </a:stretch>
        </p:blipFill>
        <p:spPr>
          <a:xfrm>
            <a:off x="22950" y="53317"/>
            <a:ext cx="870445" cy="870445"/>
          </a:xfrm>
          <a:prstGeom prst="rect">
            <a:avLst/>
          </a:prstGeom>
        </p:spPr>
      </p:pic>
      <p:pic>
        <p:nvPicPr>
          <p:cNvPr id="31" name="Picture 30" descr="A picture containing person, military uniform&#10;&#10;Description automatically generated">
            <a:extLst>
              <a:ext uri="{FF2B5EF4-FFF2-40B4-BE49-F238E27FC236}">
                <a16:creationId xmlns:a16="http://schemas.microsoft.com/office/drawing/2014/main" id="{D897DBA6-CD6B-4048-3BDD-72B4A11E11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545" b="28343"/>
          <a:stretch/>
        </p:blipFill>
        <p:spPr>
          <a:xfrm>
            <a:off x="0" y="1694260"/>
            <a:ext cx="3046354" cy="2177457"/>
          </a:xfrm>
          <a:prstGeom prst="rect">
            <a:avLst/>
          </a:prstGeom>
          <a:ln>
            <a:solidFill>
              <a:schemeClr val="bg1"/>
            </a:solidFill>
          </a:ln>
        </p:spPr>
      </p:pic>
      <p:sp>
        <p:nvSpPr>
          <p:cNvPr id="34" name="TextBox 33">
            <a:extLst>
              <a:ext uri="{FF2B5EF4-FFF2-40B4-BE49-F238E27FC236}">
                <a16:creationId xmlns:a16="http://schemas.microsoft.com/office/drawing/2014/main" id="{275E5C3E-6489-7137-7A91-45730DCC5A3F}"/>
              </a:ext>
            </a:extLst>
          </p:cNvPr>
          <p:cNvSpPr txBox="1"/>
          <p:nvPr/>
        </p:nvSpPr>
        <p:spPr>
          <a:xfrm>
            <a:off x="-3293" y="3982623"/>
            <a:ext cx="3020954" cy="2862322"/>
          </a:xfrm>
          <a:prstGeom prst="rect">
            <a:avLst/>
          </a:prstGeom>
          <a:solidFill>
            <a:schemeClr val="tx2">
              <a:lumMod val="40000"/>
              <a:lumOff val="60000"/>
            </a:schemeClr>
          </a:solidFill>
        </p:spPr>
        <p:txBody>
          <a:bodyPr wrap="square">
            <a:spAutoFit/>
          </a:bodyPr>
          <a:lstStyle/>
          <a:p>
            <a:pPr algn="ctr"/>
            <a:r>
              <a:rPr lang="en-US" b="1">
                <a:solidFill>
                  <a:srgbClr val="002060"/>
                </a:solidFill>
                <a:latin typeface="Arial" panose="020B0604020202020204" pitchFamily="34" charset="0"/>
                <a:cs typeface="Arial" panose="020B0604020202020204" pitchFamily="34" charset="0"/>
              </a:rPr>
              <a:t>MASS CASUALTIES</a:t>
            </a:r>
          </a:p>
          <a:p>
            <a:pPr algn="ctr">
              <a:spcAft>
                <a:spcPts val="600"/>
              </a:spcAft>
            </a:pPr>
            <a:r>
              <a:rPr lang="en-US" b="1">
                <a:solidFill>
                  <a:srgbClr val="002060"/>
                </a:solidFill>
                <a:latin typeface="Arial" panose="020B0604020202020204" pitchFamily="34" charset="0"/>
                <a:cs typeface="Arial" panose="020B0604020202020204" pitchFamily="34" charset="0"/>
              </a:rPr>
              <a:t>…over 6K CASUALTIES IN 2-3 WEEKS</a:t>
            </a:r>
          </a:p>
          <a:p>
            <a:pPr marL="285750" indent="-285750">
              <a:spcAft>
                <a:spcPts val="600"/>
              </a:spcAft>
              <a:buFont typeface="Arial" panose="020B0604020202020204" pitchFamily="34" charset="0"/>
              <a:buChar char="•"/>
            </a:pPr>
            <a:endParaRPr lang="en-US" sz="1600" b="1" i="1">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b="1" i="1">
                <a:latin typeface="Arial" panose="020B0604020202020204" pitchFamily="34" charset="0"/>
                <a:cs typeface="Arial" panose="020B0604020202020204" pitchFamily="34" charset="0"/>
              </a:rPr>
              <a:t>Focus on Return to Duty</a:t>
            </a:r>
          </a:p>
          <a:p>
            <a:pPr marL="285750" indent="-285750">
              <a:spcAft>
                <a:spcPts val="600"/>
              </a:spcAft>
              <a:buFont typeface="Arial" panose="020B0604020202020204" pitchFamily="34" charset="0"/>
              <a:buChar char="•"/>
            </a:pPr>
            <a:r>
              <a:rPr lang="en-US" sz="1600" b="1" i="1">
                <a:latin typeface="Arial" panose="020B0604020202020204" pitchFamily="34" charset="0"/>
                <a:cs typeface="Arial" panose="020B0604020202020204" pitchFamily="34" charset="0"/>
              </a:rPr>
              <a:t>Crisis Standards of Care</a:t>
            </a:r>
          </a:p>
          <a:p>
            <a:pPr marL="285750" indent="-285750">
              <a:spcAft>
                <a:spcPts val="600"/>
              </a:spcAft>
              <a:buFont typeface="Arial" panose="020B0604020202020204" pitchFamily="34" charset="0"/>
              <a:buChar char="•"/>
            </a:pPr>
            <a:r>
              <a:rPr lang="en-US" sz="1600" b="1" i="1">
                <a:latin typeface="Arial" panose="020B0604020202020204" pitchFamily="34" charset="0"/>
                <a:cs typeface="Arial" panose="020B0604020202020204" pitchFamily="34" charset="0"/>
              </a:rPr>
              <a:t>Triage &amp; Moral Injury</a:t>
            </a:r>
          </a:p>
          <a:p>
            <a:pPr marL="285750" indent="-285750">
              <a:spcAft>
                <a:spcPts val="600"/>
              </a:spcAft>
              <a:buFont typeface="Arial" panose="020B0604020202020204" pitchFamily="34" charset="0"/>
              <a:buChar char="•"/>
            </a:pPr>
            <a:endParaRPr lang="en-US" sz="1600" b="1" i="1">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1600" b="1" i="1">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7F8B8A9-0B7A-E4A0-9EF9-24D51393C2CD}"/>
              </a:ext>
            </a:extLst>
          </p:cNvPr>
          <p:cNvSpPr txBox="1"/>
          <p:nvPr/>
        </p:nvSpPr>
        <p:spPr>
          <a:xfrm>
            <a:off x="-11269" y="1132648"/>
            <a:ext cx="12243461" cy="430887"/>
          </a:xfrm>
          <a:prstGeom prst="rect">
            <a:avLst/>
          </a:prstGeom>
          <a:solidFill>
            <a:schemeClr val="bg2"/>
          </a:solidFill>
        </p:spPr>
        <p:txBody>
          <a:bodyPr wrap="square" anchor="ctr">
            <a:spAutoFit/>
          </a:bodyPr>
          <a:lstStyle/>
          <a:p>
            <a:pPr algn="ctr"/>
            <a:r>
              <a:rPr lang="en-US" sz="2200" b="1">
                <a:latin typeface="Arial" panose="020B0604020202020204" pitchFamily="34" charset="0"/>
                <a:ea typeface="Calibri" panose="020F0502020204030204" pitchFamily="34" charset="0"/>
                <a:cs typeface="Arial" panose="020B0604020202020204" pitchFamily="34" charset="0"/>
              </a:rPr>
              <a:t>●  </a:t>
            </a:r>
            <a:r>
              <a:rPr lang="en-US" sz="2200" b="1">
                <a:effectLst/>
                <a:latin typeface="Arial" panose="020B0604020202020204" pitchFamily="34" charset="0"/>
                <a:ea typeface="Calibri" panose="020F0502020204030204" pitchFamily="34" charset="0"/>
                <a:cs typeface="Arial" panose="020B0604020202020204" pitchFamily="34" charset="0"/>
              </a:rPr>
              <a:t>Organization	</a:t>
            </a:r>
            <a:r>
              <a:rPr lang="en-US" sz="2200" b="1">
                <a:latin typeface="Arial" panose="020B0604020202020204" pitchFamily="34" charset="0"/>
                <a:ea typeface="Calibri" panose="020F0502020204030204" pitchFamily="34" charset="0"/>
                <a:cs typeface="Arial" panose="020B0604020202020204" pitchFamily="34" charset="0"/>
              </a:rPr>
              <a:t>●</a:t>
            </a:r>
            <a:r>
              <a:rPr lang="en-US" sz="2200" b="1">
                <a:effectLst/>
                <a:latin typeface="Arial" panose="020B0604020202020204" pitchFamily="34" charset="0"/>
                <a:ea typeface="Calibri" panose="020F0502020204030204" pitchFamily="34" charset="0"/>
                <a:cs typeface="Arial" panose="020B0604020202020204" pitchFamily="34" charset="0"/>
              </a:rPr>
              <a:t>   Equip	</a:t>
            </a:r>
            <a:r>
              <a:rPr lang="en-US" sz="2200" b="1">
                <a:latin typeface="Arial" panose="020B0604020202020204" pitchFamily="34" charset="0"/>
                <a:ea typeface="Calibri" panose="020F0502020204030204" pitchFamily="34" charset="0"/>
                <a:cs typeface="Arial" panose="020B0604020202020204" pitchFamily="34" charset="0"/>
              </a:rPr>
              <a:t>●   </a:t>
            </a:r>
            <a:r>
              <a:rPr lang="en-US" sz="2200" b="1">
                <a:effectLst/>
                <a:latin typeface="Arial" panose="020B0604020202020204" pitchFamily="34" charset="0"/>
                <a:ea typeface="Calibri" panose="020F0502020204030204" pitchFamily="34" charset="0"/>
                <a:cs typeface="Arial" panose="020B0604020202020204" pitchFamily="34" charset="0"/>
              </a:rPr>
              <a:t>People	</a:t>
            </a:r>
            <a:r>
              <a:rPr lang="en-US" sz="2200" b="1">
                <a:latin typeface="Arial" panose="020B0604020202020204" pitchFamily="34" charset="0"/>
                <a:ea typeface="Calibri" panose="020F0502020204030204" pitchFamily="34" charset="0"/>
                <a:cs typeface="Arial" panose="020B0604020202020204" pitchFamily="34" charset="0"/>
              </a:rPr>
              <a:t>●</a:t>
            </a:r>
            <a:r>
              <a:rPr lang="en-US" sz="2200" b="1">
                <a:effectLst/>
                <a:latin typeface="Arial" panose="020B0604020202020204" pitchFamily="34" charset="0"/>
                <a:ea typeface="Calibri" panose="020F0502020204030204" pitchFamily="34" charset="0"/>
                <a:cs typeface="Arial" panose="020B0604020202020204" pitchFamily="34" charset="0"/>
              </a:rPr>
              <a:t>   Readiness 	</a:t>
            </a:r>
            <a:r>
              <a:rPr lang="en-US" sz="2200" b="1">
                <a:latin typeface="Arial" panose="020B0604020202020204" pitchFamily="34" charset="0"/>
                <a:ea typeface="Calibri" panose="020F0502020204030204" pitchFamily="34" charset="0"/>
                <a:cs typeface="Arial" panose="020B0604020202020204" pitchFamily="34" charset="0"/>
              </a:rPr>
              <a:t>●</a:t>
            </a:r>
            <a:r>
              <a:rPr lang="en-US" sz="2200" b="1">
                <a:effectLst/>
                <a:latin typeface="Arial" panose="020B0604020202020204" pitchFamily="34" charset="0"/>
                <a:ea typeface="Calibri" panose="020F0502020204030204" pitchFamily="34" charset="0"/>
                <a:cs typeface="Arial" panose="020B0604020202020204" pitchFamily="34" charset="0"/>
              </a:rPr>
              <a:t>   Support</a:t>
            </a:r>
          </a:p>
        </p:txBody>
      </p:sp>
      <p:sp>
        <p:nvSpPr>
          <p:cNvPr id="38" name="TextBox 37">
            <a:extLst>
              <a:ext uri="{FF2B5EF4-FFF2-40B4-BE49-F238E27FC236}">
                <a16:creationId xmlns:a16="http://schemas.microsoft.com/office/drawing/2014/main" id="{776FB098-8CBA-6124-5839-A4D2470CA3F0}"/>
              </a:ext>
            </a:extLst>
          </p:cNvPr>
          <p:cNvSpPr txBox="1"/>
          <p:nvPr/>
        </p:nvSpPr>
        <p:spPr>
          <a:xfrm>
            <a:off x="3176866" y="1723289"/>
            <a:ext cx="2742677" cy="2823850"/>
          </a:xfrm>
          <a:prstGeom prst="rect">
            <a:avLst/>
          </a:prstGeom>
          <a:solidFill>
            <a:schemeClr val="tx2">
              <a:lumMod val="40000"/>
              <a:lumOff val="60000"/>
            </a:schemeClr>
          </a:solidFill>
        </p:spPr>
        <p:txBody>
          <a:bodyPr wrap="square">
            <a:spAutoFit/>
          </a:bodyPr>
          <a:lstStyle/>
          <a:p>
            <a:pPr algn="ctr"/>
            <a:r>
              <a:rPr lang="en-US" b="1">
                <a:solidFill>
                  <a:srgbClr val="002060"/>
                </a:solidFill>
                <a:latin typeface="Arial" panose="020B0604020202020204" pitchFamily="34" charset="0"/>
                <a:cs typeface="Arial" panose="020B0604020202020204" pitchFamily="34" charset="0"/>
              </a:rPr>
              <a:t> CONTESTED MEDICAL LOGISTICS &amp; COMMUNICATIONS</a:t>
            </a:r>
          </a:p>
          <a:p>
            <a:pPr algn="ctr"/>
            <a:endParaRPr lang="en-US" sz="1550" b="1">
              <a:solidFill>
                <a:srgbClr val="002060"/>
              </a:solidFill>
              <a:latin typeface="Arial" panose="020B0604020202020204" pitchFamily="34" charset="0"/>
              <a:cs typeface="Arial" panose="020B0604020202020204" pitchFamily="34" charset="0"/>
            </a:endParaRPr>
          </a:p>
          <a:p>
            <a:pPr marL="174625" indent="-174625">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Inadequate Blood Supply</a:t>
            </a:r>
          </a:p>
          <a:p>
            <a:pPr marL="174625" indent="-174625">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Availability for Re-supply</a:t>
            </a:r>
          </a:p>
          <a:p>
            <a:pPr marL="174625" indent="-174625">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Degraded Oversight &amp; Mission Command</a:t>
            </a:r>
          </a:p>
          <a:p>
            <a:pPr marL="174625" indent="-174625">
              <a:buFont typeface="Arial" panose="020B0604020202020204" pitchFamily="34" charset="0"/>
              <a:buChar char="•"/>
            </a:pPr>
            <a:endParaRPr lang="en-US" sz="1550" b="1" i="1">
              <a:latin typeface="Arial" panose="020B0604020202020204" pitchFamily="34" charset="0"/>
              <a:cs typeface="Arial" panose="020B0604020202020204" pitchFamily="34" charset="0"/>
            </a:endParaRPr>
          </a:p>
          <a:p>
            <a:pPr marL="174625" indent="-174625">
              <a:buFont typeface="Arial" panose="020B0604020202020204" pitchFamily="34" charset="0"/>
              <a:buChar char="•"/>
            </a:pPr>
            <a:endParaRPr lang="en-US" sz="1550" b="1" i="1">
              <a:latin typeface="Arial" panose="020B0604020202020204" pitchFamily="34" charset="0"/>
              <a:cs typeface="Arial" panose="020B0604020202020204" pitchFamily="34" charset="0"/>
            </a:endParaRPr>
          </a:p>
        </p:txBody>
      </p:sp>
      <p:pic>
        <p:nvPicPr>
          <p:cNvPr id="39" name="Picture 38" descr="A picture containing indoor, arthropod, invertebrate, dark&#10;&#10;Description automatically generated">
            <a:extLst>
              <a:ext uri="{FF2B5EF4-FFF2-40B4-BE49-F238E27FC236}">
                <a16:creationId xmlns:a16="http://schemas.microsoft.com/office/drawing/2014/main" id="{455CE9AF-5305-DC50-24CE-CC7CCEA3A7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744" b="26352"/>
          <a:stretch/>
        </p:blipFill>
        <p:spPr>
          <a:xfrm>
            <a:off x="5967041" y="1650719"/>
            <a:ext cx="2973223" cy="2135042"/>
          </a:xfrm>
          <a:prstGeom prst="rect">
            <a:avLst/>
          </a:prstGeom>
        </p:spPr>
      </p:pic>
      <p:sp>
        <p:nvSpPr>
          <p:cNvPr id="40" name="TextBox 39">
            <a:extLst>
              <a:ext uri="{FF2B5EF4-FFF2-40B4-BE49-F238E27FC236}">
                <a16:creationId xmlns:a16="http://schemas.microsoft.com/office/drawing/2014/main" id="{0B65090D-D35C-C357-DD36-304406E0D7A3}"/>
              </a:ext>
            </a:extLst>
          </p:cNvPr>
          <p:cNvSpPr txBox="1"/>
          <p:nvPr/>
        </p:nvSpPr>
        <p:spPr>
          <a:xfrm>
            <a:off x="6025099" y="3965951"/>
            <a:ext cx="2898615" cy="2708434"/>
          </a:xfrm>
          <a:prstGeom prst="rect">
            <a:avLst/>
          </a:prstGeom>
          <a:solidFill>
            <a:schemeClr val="tx2">
              <a:lumMod val="40000"/>
              <a:lumOff val="60000"/>
            </a:schemeClr>
          </a:solidFill>
        </p:spPr>
        <p:txBody>
          <a:bodyPr wrap="square">
            <a:spAutoFit/>
          </a:bodyPr>
          <a:lstStyle/>
          <a:p>
            <a:pPr algn="ctr"/>
            <a:r>
              <a:rPr lang="en-US" b="1" dirty="0">
                <a:solidFill>
                  <a:srgbClr val="002060"/>
                </a:solidFill>
                <a:latin typeface="Arial" panose="020B0604020202020204" pitchFamily="34" charset="0"/>
                <a:cs typeface="Arial" panose="020B0604020202020204" pitchFamily="34" charset="0"/>
              </a:rPr>
              <a:t>INITIAL CARE CAPACITY &amp; DUAL TYRANNIES OF TIME &amp; DISTANCE</a:t>
            </a:r>
          </a:p>
          <a:p>
            <a:pPr marL="285750" indent="-285750">
              <a:buFont typeface="Arial" panose="020B0604020202020204" pitchFamily="34" charset="0"/>
              <a:buChar char="•"/>
            </a:pPr>
            <a:endParaRPr lang="en-US" b="1" i="1" dirty="0"/>
          </a:p>
          <a:p>
            <a:pPr marL="285750" indent="-285750">
              <a:buFont typeface="Arial" panose="020B0604020202020204" pitchFamily="34" charset="0"/>
              <a:buChar char="•"/>
            </a:pPr>
            <a:r>
              <a:rPr lang="en-US" sz="1550" b="1" i="1" dirty="0">
                <a:latin typeface="Arial" panose="020B0604020202020204" pitchFamily="34" charset="0"/>
                <a:cs typeface="Arial" panose="020B0604020202020204" pitchFamily="34" charset="0"/>
              </a:rPr>
              <a:t>Delayed Evacuation</a:t>
            </a:r>
          </a:p>
          <a:p>
            <a:pPr marL="285750" indent="-285750">
              <a:buFont typeface="Arial" panose="020B0604020202020204" pitchFamily="34" charset="0"/>
              <a:buChar char="•"/>
            </a:pPr>
            <a:r>
              <a:rPr lang="en-US" sz="1550" b="1" i="1" dirty="0">
                <a:latin typeface="Arial" panose="020B0604020202020204" pitchFamily="34" charset="0"/>
                <a:cs typeface="Arial" panose="020B0604020202020204" pitchFamily="34" charset="0"/>
              </a:rPr>
              <a:t>Prolonged Holding</a:t>
            </a:r>
          </a:p>
          <a:p>
            <a:pPr marL="285750" indent="-285750">
              <a:buFont typeface="Arial" panose="020B0604020202020204" pitchFamily="34" charset="0"/>
              <a:buChar char="•"/>
            </a:pPr>
            <a:r>
              <a:rPr lang="en-US" sz="1550" b="1" i="1" dirty="0">
                <a:latin typeface="Arial" panose="020B0604020202020204" pitchFamily="34" charset="0"/>
                <a:cs typeface="Arial" panose="020B0604020202020204" pitchFamily="34" charset="0"/>
              </a:rPr>
              <a:t>Stressed Medical System</a:t>
            </a:r>
          </a:p>
          <a:p>
            <a:pPr algn="ctr"/>
            <a:endParaRPr lang="en-US" sz="1550" b="1" dirty="0">
              <a:solidFill>
                <a:srgbClr val="002060"/>
              </a:solidFill>
              <a:latin typeface="Arial" panose="020B0604020202020204" pitchFamily="34" charset="0"/>
              <a:cs typeface="Arial" panose="020B0604020202020204" pitchFamily="34" charset="0"/>
            </a:endParaRPr>
          </a:p>
          <a:p>
            <a:pPr algn="ctr"/>
            <a:endParaRPr lang="en-US" b="1" dirty="0">
              <a:solidFill>
                <a:srgbClr val="000099"/>
              </a:solidFill>
              <a:latin typeface="Arial" panose="020B0604020202020204" pitchFamily="34" charset="0"/>
              <a:cs typeface="Arial" panose="020B0604020202020204" pitchFamily="34" charset="0"/>
            </a:endParaRPr>
          </a:p>
        </p:txBody>
      </p:sp>
      <p:pic>
        <p:nvPicPr>
          <p:cNvPr id="37" name="Picture 36" descr="A picture containing blur&#10;&#10;Description automatically generated">
            <a:extLst>
              <a:ext uri="{FF2B5EF4-FFF2-40B4-BE49-F238E27FC236}">
                <a16:creationId xmlns:a16="http://schemas.microsoft.com/office/drawing/2014/main" id="{83007D1D-854F-685C-DC7C-1B84B70D56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699" b="19067"/>
          <a:stretch/>
        </p:blipFill>
        <p:spPr>
          <a:xfrm>
            <a:off x="3177730" y="4733009"/>
            <a:ext cx="2756327" cy="2025090"/>
          </a:xfrm>
          <a:prstGeom prst="rect">
            <a:avLst/>
          </a:prstGeom>
          <a:ln>
            <a:solidFill>
              <a:schemeClr val="bg1"/>
            </a:solidFill>
          </a:ln>
        </p:spPr>
      </p:pic>
      <p:sp>
        <p:nvSpPr>
          <p:cNvPr id="41" name="TextBox 40">
            <a:extLst>
              <a:ext uri="{FF2B5EF4-FFF2-40B4-BE49-F238E27FC236}">
                <a16:creationId xmlns:a16="http://schemas.microsoft.com/office/drawing/2014/main" id="{98C52429-BAC9-29E7-F7E1-C596B4545A3D}"/>
              </a:ext>
            </a:extLst>
          </p:cNvPr>
          <p:cNvSpPr txBox="1"/>
          <p:nvPr/>
        </p:nvSpPr>
        <p:spPr>
          <a:xfrm>
            <a:off x="5647" y="1540371"/>
            <a:ext cx="12214538"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7511A34-1122-BACD-3F39-6D5E4BEBFD48}"/>
              </a:ext>
            </a:extLst>
          </p:cNvPr>
          <p:cNvSpPr txBox="1"/>
          <p:nvPr/>
        </p:nvSpPr>
        <p:spPr>
          <a:xfrm>
            <a:off x="-6618" y="987606"/>
            <a:ext cx="12214538"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157FBCA-00FD-EA79-6DAB-2DB03C14FCF5}"/>
              </a:ext>
            </a:extLst>
          </p:cNvPr>
          <p:cNvSpPr txBox="1"/>
          <p:nvPr/>
        </p:nvSpPr>
        <p:spPr>
          <a:xfrm rot="5400000">
            <a:off x="3347232" y="4123108"/>
            <a:ext cx="5261304"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55F8C0E-46DE-967A-812C-EFCFAE274B65}"/>
              </a:ext>
            </a:extLst>
          </p:cNvPr>
          <p:cNvSpPr txBox="1"/>
          <p:nvPr/>
        </p:nvSpPr>
        <p:spPr>
          <a:xfrm>
            <a:off x="-11269" y="6698570"/>
            <a:ext cx="12214538"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9B284310-96ED-BEAA-2749-3D32027E11A2}"/>
              </a:ext>
            </a:extLst>
          </p:cNvPr>
          <p:cNvPicPr>
            <a:picLocks noChangeAspect="1"/>
          </p:cNvPicPr>
          <p:nvPr/>
        </p:nvPicPr>
        <p:blipFill>
          <a:blip r:embed="rId7"/>
          <a:stretch>
            <a:fillRect/>
          </a:stretch>
        </p:blipFill>
        <p:spPr>
          <a:xfrm>
            <a:off x="9081673" y="4153113"/>
            <a:ext cx="3112246" cy="2545458"/>
          </a:xfrm>
          <a:prstGeom prst="rect">
            <a:avLst/>
          </a:prstGeom>
        </p:spPr>
      </p:pic>
      <p:sp>
        <p:nvSpPr>
          <p:cNvPr id="52" name="TextBox 51">
            <a:extLst>
              <a:ext uri="{FF2B5EF4-FFF2-40B4-BE49-F238E27FC236}">
                <a16:creationId xmlns:a16="http://schemas.microsoft.com/office/drawing/2014/main" id="{B8CD7511-333A-BFD6-2710-66EA85A277D6}"/>
              </a:ext>
            </a:extLst>
          </p:cNvPr>
          <p:cNvSpPr txBox="1"/>
          <p:nvPr/>
        </p:nvSpPr>
        <p:spPr>
          <a:xfrm>
            <a:off x="9081673" y="1690901"/>
            <a:ext cx="3158265" cy="2623795"/>
          </a:xfrm>
          <a:prstGeom prst="rect">
            <a:avLst/>
          </a:prstGeom>
          <a:solidFill>
            <a:schemeClr val="tx2">
              <a:lumMod val="40000"/>
              <a:lumOff val="60000"/>
            </a:schemeClr>
          </a:solidFill>
        </p:spPr>
        <p:txBody>
          <a:bodyPr wrap="square">
            <a:spAutoFit/>
          </a:bodyPr>
          <a:lstStyle/>
          <a:p>
            <a:pPr algn="ctr"/>
            <a:r>
              <a:rPr lang="en-US" b="1">
                <a:solidFill>
                  <a:srgbClr val="002060"/>
                </a:solidFill>
                <a:latin typeface="Arial" panose="020B0604020202020204" pitchFamily="34" charset="0"/>
                <a:cs typeface="Arial" panose="020B0604020202020204" pitchFamily="34" charset="0"/>
              </a:rPr>
              <a:t>CHANGING WORLD ENVIRONMENT</a:t>
            </a:r>
          </a:p>
          <a:p>
            <a:pPr algn="ctr"/>
            <a:endParaRPr lang="en-US" b="1">
              <a:solidFill>
                <a:srgbClr val="00206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Novel Threats &amp; Weaponry</a:t>
            </a:r>
          </a:p>
          <a:p>
            <a:pPr marL="285750" indent="-285750">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Homeland is No Longer a Sanctuary</a:t>
            </a:r>
          </a:p>
          <a:p>
            <a:pPr marL="285750" indent="-285750">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Competition for Medical Resources</a:t>
            </a:r>
          </a:p>
          <a:p>
            <a:pPr marL="285750" indent="-285750">
              <a:spcAft>
                <a:spcPts val="600"/>
              </a:spcAft>
              <a:buFont typeface="Arial" panose="020B0604020202020204" pitchFamily="34" charset="0"/>
              <a:buChar char="•"/>
            </a:pPr>
            <a:endParaRPr lang="en-US" b="1">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81F104EC-5593-B412-3150-0D183A9DC198}"/>
              </a:ext>
            </a:extLst>
          </p:cNvPr>
          <p:cNvSpPr txBox="1"/>
          <p:nvPr/>
        </p:nvSpPr>
        <p:spPr>
          <a:xfrm>
            <a:off x="9081673" y="4156664"/>
            <a:ext cx="3169324"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AEBD1392-AB5B-C90C-199A-AA5C8ED75314}"/>
              </a:ext>
            </a:extLst>
          </p:cNvPr>
          <p:cNvSpPr>
            <a:spLocks noGrp="1"/>
          </p:cNvSpPr>
          <p:nvPr>
            <p:ph type="dt" sz="half" idx="10"/>
          </p:nvPr>
        </p:nvSpPr>
        <p:spPr>
          <a:xfrm>
            <a:off x="6653" y="6591975"/>
            <a:ext cx="2743200" cy="365125"/>
          </a:xfrm>
        </p:spPr>
        <p:txBody>
          <a:bodyPr/>
          <a:lstStyle/>
          <a:p>
            <a:fld id="{4035BD81-4E0C-4ABB-90B0-58A48843F727}" type="datetime5">
              <a:rPr lang="en-US" smtClean="0"/>
              <a:t>6-Feb-24</a:t>
            </a:fld>
            <a:endParaRPr lang="en-US"/>
          </a:p>
        </p:txBody>
      </p:sp>
      <p:sp>
        <p:nvSpPr>
          <p:cNvPr id="3" name="TextBox 2">
            <a:extLst>
              <a:ext uri="{FF2B5EF4-FFF2-40B4-BE49-F238E27FC236}">
                <a16:creationId xmlns:a16="http://schemas.microsoft.com/office/drawing/2014/main" id="{E8F9F24D-DC11-BD79-10B6-9667D5585236}"/>
              </a:ext>
            </a:extLst>
          </p:cNvPr>
          <p:cNvSpPr txBox="1"/>
          <p:nvPr/>
        </p:nvSpPr>
        <p:spPr>
          <a:xfrm>
            <a:off x="5564659" y="0"/>
            <a:ext cx="1062681" cy="276999"/>
          </a:xfrm>
          <a:prstGeom prst="rect">
            <a:avLst/>
          </a:prstGeom>
          <a:noFill/>
        </p:spPr>
        <p:txBody>
          <a:bodyPr wrap="square" rtlCol="0">
            <a:spAutoFit/>
          </a:bodyPr>
          <a:lstStyle/>
          <a:p>
            <a:pPr algn="ctr"/>
            <a:r>
              <a:rPr lang="en-US" sz="1200" b="1">
                <a:solidFill>
                  <a:schemeClr val="bg2"/>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18090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AF389A56-4616-2460-2527-59D183237A05}"/>
              </a:ext>
            </a:extLst>
          </p:cNvPr>
          <p:cNvSpPr txBox="1"/>
          <p:nvPr/>
        </p:nvSpPr>
        <p:spPr>
          <a:xfrm>
            <a:off x="-37778" y="6639948"/>
            <a:ext cx="12214538" cy="215444"/>
          </a:xfrm>
          <a:prstGeom prst="rect">
            <a:avLst/>
          </a:prstGeom>
          <a:solidFill>
            <a:srgbClr val="FFFFFF"/>
          </a:solidFill>
        </p:spPr>
        <p:txBody>
          <a:bodyPr wrap="square" anchor="ctr">
            <a:spAutoFit/>
          </a:bodyPr>
          <a:lstStyle/>
          <a:p>
            <a:pPr algn="ctr"/>
            <a:r>
              <a:rPr lang="en-US" sz="800" b="1">
                <a:latin typeface="Arial" panose="020B0604020202020204" pitchFamily="34" charset="0"/>
                <a:ea typeface="Calibri" panose="020F0502020204030204" pitchFamily="34" charset="0"/>
                <a:cs typeface="Arial" panose="020B0604020202020204" pitchFamily="34" charset="0"/>
              </a:rPr>
              <a:t> </a:t>
            </a:r>
            <a:endParaRPr lang="en-US" sz="800" b="1">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246C82DA-30F2-AFCE-0C12-119E24BAA587}"/>
              </a:ext>
            </a:extLst>
          </p:cNvPr>
          <p:cNvGrpSpPr/>
          <p:nvPr/>
        </p:nvGrpSpPr>
        <p:grpSpPr>
          <a:xfrm>
            <a:off x="3245" y="1237345"/>
            <a:ext cx="4057296" cy="3712138"/>
            <a:chOff x="3245" y="1237345"/>
            <a:chExt cx="4057296" cy="3712138"/>
          </a:xfrm>
        </p:grpSpPr>
        <p:grpSp>
          <p:nvGrpSpPr>
            <p:cNvPr id="22" name="Group 21">
              <a:extLst>
                <a:ext uri="{FF2B5EF4-FFF2-40B4-BE49-F238E27FC236}">
                  <a16:creationId xmlns:a16="http://schemas.microsoft.com/office/drawing/2014/main" id="{D5130CB5-18D9-6554-85E4-32E0F476EE8D}"/>
                </a:ext>
              </a:extLst>
            </p:cNvPr>
            <p:cNvGrpSpPr/>
            <p:nvPr/>
          </p:nvGrpSpPr>
          <p:grpSpPr>
            <a:xfrm>
              <a:off x="3245" y="1237345"/>
              <a:ext cx="4057296" cy="3712138"/>
              <a:chOff x="623385" y="927140"/>
              <a:chExt cx="4281778" cy="3712138"/>
            </a:xfrm>
          </p:grpSpPr>
          <p:sp>
            <p:nvSpPr>
              <p:cNvPr id="16" name="Rectangle 15">
                <a:extLst>
                  <a:ext uri="{FF2B5EF4-FFF2-40B4-BE49-F238E27FC236}">
                    <a16:creationId xmlns:a16="http://schemas.microsoft.com/office/drawing/2014/main" id="{52253F27-265D-48AA-C7A8-3B6D716C0ED8}"/>
                  </a:ext>
                </a:extLst>
              </p:cNvPr>
              <p:cNvSpPr/>
              <p:nvPr/>
            </p:nvSpPr>
            <p:spPr>
              <a:xfrm>
                <a:off x="623385" y="927140"/>
                <a:ext cx="4281778" cy="3712138"/>
              </a:xfrm>
              <a:prstGeom prst="rect">
                <a:avLst/>
              </a:prstGeom>
              <a:solidFill>
                <a:srgbClr val="0C2D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A group of people attending to a patient&#10;&#10;Description automatically generated with medium confidence">
                <a:extLst>
                  <a:ext uri="{FF2B5EF4-FFF2-40B4-BE49-F238E27FC236}">
                    <a16:creationId xmlns:a16="http://schemas.microsoft.com/office/drawing/2014/main" id="{5E4113A7-472A-DD1A-E9B5-BAA9901D3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91" y="1453836"/>
                <a:ext cx="4267772" cy="3185442"/>
              </a:xfrm>
              <a:prstGeom prst="rect">
                <a:avLst/>
              </a:prstGeom>
              <a:ln>
                <a:solidFill>
                  <a:schemeClr val="bg1"/>
                </a:solidFill>
              </a:ln>
            </p:spPr>
          </p:pic>
        </p:grpSp>
        <p:sp>
          <p:nvSpPr>
            <p:cNvPr id="13" name="TextBox 12">
              <a:extLst>
                <a:ext uri="{FF2B5EF4-FFF2-40B4-BE49-F238E27FC236}">
                  <a16:creationId xmlns:a16="http://schemas.microsoft.com/office/drawing/2014/main" id="{946162D3-6420-15C9-3F9A-AB82DBCD9B08}"/>
                </a:ext>
              </a:extLst>
            </p:cNvPr>
            <p:cNvSpPr txBox="1"/>
            <p:nvPr/>
          </p:nvSpPr>
          <p:spPr>
            <a:xfrm>
              <a:off x="691429" y="1340435"/>
              <a:ext cx="2916376" cy="369332"/>
            </a:xfrm>
            <a:prstGeom prst="rect">
              <a:avLst/>
            </a:prstGeom>
            <a:noFill/>
          </p:spPr>
          <p:txBody>
            <a:bodyPr wrap="none" rtlCol="0">
              <a:spAutoFit/>
            </a:bodyPr>
            <a:lstStyle/>
            <a:p>
              <a:pPr algn="ctr"/>
              <a:r>
                <a:rPr lang="en-US" b="1">
                  <a:solidFill>
                    <a:schemeClr val="bg1"/>
                  </a:solidFill>
                  <a:latin typeface="Arial" panose="020B0604020202020204" pitchFamily="34" charset="0"/>
                  <a:cs typeface="Arial" panose="020B0604020202020204" pitchFamily="34" charset="0"/>
                </a:rPr>
                <a:t>READY CLINICAL STAFF</a:t>
              </a:r>
            </a:p>
          </p:txBody>
        </p:sp>
      </p:grpSp>
      <p:grpSp>
        <p:nvGrpSpPr>
          <p:cNvPr id="7" name="Group 6">
            <a:extLst>
              <a:ext uri="{FF2B5EF4-FFF2-40B4-BE49-F238E27FC236}">
                <a16:creationId xmlns:a16="http://schemas.microsoft.com/office/drawing/2014/main" id="{813724B9-D2B2-7745-7EB3-CDBF3226123D}"/>
              </a:ext>
            </a:extLst>
          </p:cNvPr>
          <p:cNvGrpSpPr/>
          <p:nvPr/>
        </p:nvGrpSpPr>
        <p:grpSpPr>
          <a:xfrm>
            <a:off x="4175605" y="1236434"/>
            <a:ext cx="4069960" cy="3712138"/>
            <a:chOff x="4175605" y="1236434"/>
            <a:chExt cx="4069960" cy="3712138"/>
          </a:xfrm>
        </p:grpSpPr>
        <p:grpSp>
          <p:nvGrpSpPr>
            <p:cNvPr id="27" name="Group 26">
              <a:extLst>
                <a:ext uri="{FF2B5EF4-FFF2-40B4-BE49-F238E27FC236}">
                  <a16:creationId xmlns:a16="http://schemas.microsoft.com/office/drawing/2014/main" id="{A63A777D-2C91-A816-A871-AC486EED1937}"/>
                </a:ext>
              </a:extLst>
            </p:cNvPr>
            <p:cNvGrpSpPr/>
            <p:nvPr/>
          </p:nvGrpSpPr>
          <p:grpSpPr>
            <a:xfrm>
              <a:off x="4175605" y="1236434"/>
              <a:ext cx="4069960" cy="3712138"/>
              <a:chOff x="3532373" y="1767480"/>
              <a:chExt cx="4750893" cy="3962364"/>
            </a:xfrm>
          </p:grpSpPr>
          <p:sp>
            <p:nvSpPr>
              <p:cNvPr id="17" name="Rectangle 16">
                <a:extLst>
                  <a:ext uri="{FF2B5EF4-FFF2-40B4-BE49-F238E27FC236}">
                    <a16:creationId xmlns:a16="http://schemas.microsoft.com/office/drawing/2014/main" id="{D30E8D4C-0FD7-6FEA-4238-D88D75C58A56}"/>
                  </a:ext>
                </a:extLst>
              </p:cNvPr>
              <p:cNvSpPr/>
              <p:nvPr/>
            </p:nvSpPr>
            <p:spPr>
              <a:xfrm>
                <a:off x="3532373" y="1767480"/>
                <a:ext cx="4736110" cy="3962364"/>
              </a:xfrm>
              <a:prstGeom prst="rect">
                <a:avLst/>
              </a:prstGeom>
              <a:solidFill>
                <a:srgbClr val="0C2D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descr="A picture containing person, indoor&#10;&#10;Description automatically generated">
                <a:extLst>
                  <a:ext uri="{FF2B5EF4-FFF2-40B4-BE49-F238E27FC236}">
                    <a16:creationId xmlns:a16="http://schemas.microsoft.com/office/drawing/2014/main" id="{E1538F26-6E0A-A56B-AC77-9C59CBBB13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42" r="12702" b="27042"/>
              <a:stretch/>
            </p:blipFill>
            <p:spPr>
              <a:xfrm>
                <a:off x="3551161" y="2353283"/>
                <a:ext cx="4732105" cy="3376561"/>
              </a:xfrm>
              <a:prstGeom prst="rect">
                <a:avLst/>
              </a:prstGeom>
              <a:ln>
                <a:solidFill>
                  <a:schemeClr val="bg1"/>
                </a:solidFill>
              </a:ln>
            </p:spPr>
          </p:pic>
        </p:grpSp>
        <p:sp>
          <p:nvSpPr>
            <p:cNvPr id="14" name="TextBox 13">
              <a:extLst>
                <a:ext uri="{FF2B5EF4-FFF2-40B4-BE49-F238E27FC236}">
                  <a16:creationId xmlns:a16="http://schemas.microsoft.com/office/drawing/2014/main" id="{4D9A70AA-5D29-8B52-DD16-EF6FF516FD99}"/>
                </a:ext>
              </a:extLst>
            </p:cNvPr>
            <p:cNvSpPr txBox="1"/>
            <p:nvPr/>
          </p:nvSpPr>
          <p:spPr>
            <a:xfrm>
              <a:off x="4820247" y="1315408"/>
              <a:ext cx="2959014" cy="369332"/>
            </a:xfrm>
            <a:prstGeom prst="rect">
              <a:avLst/>
            </a:prstGeom>
            <a:noFill/>
          </p:spPr>
          <p:txBody>
            <a:bodyPr wrap="none" rtlCol="0">
              <a:spAutoFit/>
            </a:bodyPr>
            <a:lstStyle/>
            <a:p>
              <a:r>
                <a:rPr lang="en-US" b="1">
                  <a:solidFill>
                    <a:schemeClr val="bg1"/>
                  </a:solidFill>
                  <a:latin typeface="Arial" panose="020B0604020202020204" pitchFamily="34" charset="0"/>
                  <a:cs typeface="Arial" panose="020B0604020202020204" pitchFamily="34" charset="0"/>
                </a:rPr>
                <a:t>READY SUPPORT STAFF</a:t>
              </a:r>
            </a:p>
          </p:txBody>
        </p:sp>
      </p:grpSp>
      <p:grpSp>
        <p:nvGrpSpPr>
          <p:cNvPr id="19" name="Group 18">
            <a:extLst>
              <a:ext uri="{FF2B5EF4-FFF2-40B4-BE49-F238E27FC236}">
                <a16:creationId xmlns:a16="http://schemas.microsoft.com/office/drawing/2014/main" id="{35817522-74A5-3EDA-3F37-775E639D18DA}"/>
              </a:ext>
            </a:extLst>
          </p:cNvPr>
          <p:cNvGrpSpPr/>
          <p:nvPr/>
        </p:nvGrpSpPr>
        <p:grpSpPr>
          <a:xfrm>
            <a:off x="8347965" y="1235120"/>
            <a:ext cx="3833632" cy="3724411"/>
            <a:chOff x="8347965" y="1235120"/>
            <a:chExt cx="3833632" cy="3724411"/>
          </a:xfrm>
        </p:grpSpPr>
        <p:grpSp>
          <p:nvGrpSpPr>
            <p:cNvPr id="24" name="Group 23">
              <a:extLst>
                <a:ext uri="{FF2B5EF4-FFF2-40B4-BE49-F238E27FC236}">
                  <a16:creationId xmlns:a16="http://schemas.microsoft.com/office/drawing/2014/main" id="{B124F2C7-90E8-5E3F-98C8-B53A8D2DB329}"/>
                </a:ext>
              </a:extLst>
            </p:cNvPr>
            <p:cNvGrpSpPr/>
            <p:nvPr/>
          </p:nvGrpSpPr>
          <p:grpSpPr>
            <a:xfrm>
              <a:off x="8347965" y="1235120"/>
              <a:ext cx="3833632" cy="3724411"/>
              <a:chOff x="7240450" y="2512778"/>
              <a:chExt cx="4787429" cy="4160078"/>
            </a:xfrm>
          </p:grpSpPr>
          <p:sp>
            <p:nvSpPr>
              <p:cNvPr id="18" name="Rectangle 17">
                <a:extLst>
                  <a:ext uri="{FF2B5EF4-FFF2-40B4-BE49-F238E27FC236}">
                    <a16:creationId xmlns:a16="http://schemas.microsoft.com/office/drawing/2014/main" id="{C0C6FA8B-3E04-142A-2E3E-88DFB96F5A2D}"/>
                  </a:ext>
                </a:extLst>
              </p:cNvPr>
              <p:cNvSpPr/>
              <p:nvPr/>
            </p:nvSpPr>
            <p:spPr>
              <a:xfrm>
                <a:off x="7240450" y="2512778"/>
                <a:ext cx="4787429" cy="4160078"/>
              </a:xfrm>
              <a:prstGeom prst="rect">
                <a:avLst/>
              </a:prstGeom>
              <a:solidFill>
                <a:srgbClr val="0C2D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A group of people posing for a photo&#10;&#10;Description automatically generated with medium confidence">
                <a:extLst>
                  <a:ext uri="{FF2B5EF4-FFF2-40B4-BE49-F238E27FC236}">
                    <a16:creationId xmlns:a16="http://schemas.microsoft.com/office/drawing/2014/main" id="{30DC0E9E-2311-DDB8-8AEE-E14A593F38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551" y="3168538"/>
                <a:ext cx="4767328" cy="3504317"/>
              </a:xfrm>
              <a:prstGeom prst="rect">
                <a:avLst/>
              </a:prstGeom>
              <a:ln>
                <a:solidFill>
                  <a:schemeClr val="bg1"/>
                </a:solidFill>
              </a:ln>
            </p:spPr>
          </p:pic>
        </p:grpSp>
        <p:sp>
          <p:nvSpPr>
            <p:cNvPr id="15" name="TextBox 14">
              <a:extLst>
                <a:ext uri="{FF2B5EF4-FFF2-40B4-BE49-F238E27FC236}">
                  <a16:creationId xmlns:a16="http://schemas.microsoft.com/office/drawing/2014/main" id="{B2344D7B-F9E0-7136-6E59-C1823AEF8400}"/>
                </a:ext>
              </a:extLst>
            </p:cNvPr>
            <p:cNvSpPr txBox="1"/>
            <p:nvPr/>
          </p:nvSpPr>
          <p:spPr>
            <a:xfrm>
              <a:off x="8938553" y="1364777"/>
              <a:ext cx="2668551" cy="369332"/>
            </a:xfrm>
            <a:prstGeom prst="rect">
              <a:avLst/>
            </a:prstGeom>
            <a:noFill/>
          </p:spPr>
          <p:txBody>
            <a:bodyPr wrap="none" rtlCol="0">
              <a:spAutoFit/>
            </a:bodyPr>
            <a:lstStyle/>
            <a:p>
              <a:r>
                <a:rPr lang="en-US" b="1">
                  <a:solidFill>
                    <a:schemeClr val="bg1"/>
                  </a:solidFill>
                  <a:latin typeface="Arial" panose="020B0604020202020204" pitchFamily="34" charset="0"/>
                  <a:cs typeface="Arial" panose="020B0604020202020204" pitchFamily="34" charset="0"/>
                </a:rPr>
                <a:t>READY TOTAL FORCE</a:t>
              </a:r>
            </a:p>
          </p:txBody>
        </p:sp>
      </p:grpSp>
      <p:sp>
        <p:nvSpPr>
          <p:cNvPr id="9" name="TextBox 8">
            <a:extLst>
              <a:ext uri="{FF2B5EF4-FFF2-40B4-BE49-F238E27FC236}">
                <a16:creationId xmlns:a16="http://schemas.microsoft.com/office/drawing/2014/main" id="{F092F770-9DAA-865A-6A2B-9B1CD31F77F5}"/>
              </a:ext>
            </a:extLst>
          </p:cNvPr>
          <p:cNvSpPr txBox="1"/>
          <p:nvPr/>
        </p:nvSpPr>
        <p:spPr>
          <a:xfrm>
            <a:off x="595147" y="6455276"/>
            <a:ext cx="89960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F9A185-86D9-42D0-AED6-F260403EFDE3}" type="datetime5">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t>6-Feb-24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F8780A7-666D-4999-6BAF-5AABE9A0EA29}"/>
              </a:ext>
            </a:extLst>
          </p:cNvPr>
          <p:cNvSpPr txBox="1"/>
          <p:nvPr/>
        </p:nvSpPr>
        <p:spPr>
          <a:xfrm>
            <a:off x="0" y="2734"/>
            <a:ext cx="12192000" cy="1092607"/>
          </a:xfrm>
          <a:prstGeom prst="rect">
            <a:avLst/>
          </a:prstGeom>
          <a:solidFill>
            <a:srgbClr val="002060"/>
          </a:solidFill>
        </p:spPr>
        <p:txBody>
          <a:bodyPr wrap="square" rtlCol="0">
            <a:spAutoFit/>
          </a:bodyPr>
          <a:lstStyle/>
          <a:p>
            <a:r>
              <a:rPr lang="en-US" sz="5000" b="1">
                <a:solidFill>
                  <a:schemeClr val="bg1"/>
                </a:solidFill>
                <a:latin typeface="Arial" panose="020B0604020202020204" pitchFamily="34" charset="0"/>
                <a:cs typeface="Arial" panose="020B0604020202020204" pitchFamily="34" charset="0"/>
              </a:rPr>
              <a:t>     WHO: READY AIRMEN</a:t>
            </a:r>
            <a:r>
              <a:rPr lang="en-US" sz="1500" b="1">
                <a:solidFill>
                  <a:srgbClr val="002060"/>
                </a:solidFill>
                <a:latin typeface="Arial" panose="020B0604020202020204" pitchFamily="34" charset="0"/>
                <a:cs typeface="Arial" panose="020B0604020202020204" pitchFamily="34" charset="0"/>
              </a:rPr>
              <a:t>B</a:t>
            </a:r>
          </a:p>
          <a:p>
            <a:endParaRPr lang="en-US" sz="1500" b="1">
              <a:solidFill>
                <a:srgbClr val="00206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8D99573-5F9B-CCC8-757E-47A844DD9963}"/>
              </a:ext>
            </a:extLst>
          </p:cNvPr>
          <p:cNvSpPr txBox="1"/>
          <p:nvPr/>
        </p:nvSpPr>
        <p:spPr>
          <a:xfrm>
            <a:off x="6990735" y="150405"/>
            <a:ext cx="5187617" cy="646331"/>
          </a:xfrm>
          <a:prstGeom prst="rect">
            <a:avLst/>
          </a:prstGeom>
          <a:noFill/>
        </p:spPr>
        <p:txBody>
          <a:bodyPr wrap="square">
            <a:spAutoFit/>
          </a:bodyPr>
          <a:lstStyle/>
          <a:p>
            <a:pPr algn="r"/>
            <a:r>
              <a:rPr lang="en-US" b="1" i="1">
                <a:solidFill>
                  <a:schemeClr val="bg1"/>
                </a:solidFill>
                <a:latin typeface="Arial" panose="020B0604020202020204" pitchFamily="34" charset="0"/>
                <a:cs typeface="Arial" panose="020B0604020202020204" pitchFamily="34" charset="0"/>
              </a:rPr>
              <a:t>EVERY TEAM &amp; TEAMMATE READY ….MISSION-READY MEDICS</a:t>
            </a:r>
            <a:endParaRPr lang="en-US" i="1">
              <a:solidFill>
                <a:schemeClr val="bg1"/>
              </a:solidFill>
            </a:endParaRPr>
          </a:p>
        </p:txBody>
      </p:sp>
      <p:pic>
        <p:nvPicPr>
          <p:cNvPr id="21" name="Picture 20">
            <a:extLst>
              <a:ext uri="{FF2B5EF4-FFF2-40B4-BE49-F238E27FC236}">
                <a16:creationId xmlns:a16="http://schemas.microsoft.com/office/drawing/2014/main" id="{56DFC1DE-846F-BBCE-310A-85A09AADD0AF}"/>
              </a:ext>
            </a:extLst>
          </p:cNvPr>
          <p:cNvPicPr>
            <a:picLocks noChangeAspect="1"/>
          </p:cNvPicPr>
          <p:nvPr/>
        </p:nvPicPr>
        <p:blipFill>
          <a:blip r:embed="rId6"/>
          <a:stretch>
            <a:fillRect/>
          </a:stretch>
        </p:blipFill>
        <p:spPr>
          <a:xfrm>
            <a:off x="71328" y="100843"/>
            <a:ext cx="801029" cy="801029"/>
          </a:xfrm>
          <a:prstGeom prst="rect">
            <a:avLst/>
          </a:prstGeom>
        </p:spPr>
      </p:pic>
      <p:sp>
        <p:nvSpPr>
          <p:cNvPr id="30" name="TextBox 29">
            <a:extLst>
              <a:ext uri="{FF2B5EF4-FFF2-40B4-BE49-F238E27FC236}">
                <a16:creationId xmlns:a16="http://schemas.microsoft.com/office/drawing/2014/main" id="{6ED5CFB2-79D0-B4CF-EF52-49853218A8D8}"/>
              </a:ext>
            </a:extLst>
          </p:cNvPr>
          <p:cNvSpPr txBox="1"/>
          <p:nvPr/>
        </p:nvSpPr>
        <p:spPr>
          <a:xfrm>
            <a:off x="-9419" y="1048419"/>
            <a:ext cx="12214538" cy="215444"/>
          </a:xfrm>
          <a:prstGeom prst="rect">
            <a:avLst/>
          </a:prstGeom>
          <a:solidFill>
            <a:srgbClr val="FFFFFF"/>
          </a:solidFill>
        </p:spPr>
        <p:txBody>
          <a:bodyPr wrap="square" anchor="ctr">
            <a:spAutoFit/>
          </a:bodyPr>
          <a:lstStyle/>
          <a:p>
            <a:pPr algn="ctr"/>
            <a:r>
              <a:rPr lang="en-US" sz="800" b="1">
                <a:latin typeface="Arial" panose="020B0604020202020204" pitchFamily="34" charset="0"/>
                <a:ea typeface="Calibri" panose="020F0502020204030204" pitchFamily="34" charset="0"/>
                <a:cs typeface="Arial" panose="020B0604020202020204" pitchFamily="34" charset="0"/>
              </a:rPr>
              <a:t> </a:t>
            </a:r>
            <a:endParaRPr lang="en-US" sz="800" b="1">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E6436F9-6BEE-4180-475E-62968609A69A}"/>
              </a:ext>
            </a:extLst>
          </p:cNvPr>
          <p:cNvSpPr txBox="1"/>
          <p:nvPr/>
        </p:nvSpPr>
        <p:spPr>
          <a:xfrm>
            <a:off x="-32941" y="4964645"/>
            <a:ext cx="12214538"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26F8129-1002-822A-B8D8-828241A6AA8B}"/>
              </a:ext>
            </a:extLst>
          </p:cNvPr>
          <p:cNvSpPr>
            <a:spLocks noGrp="1"/>
          </p:cNvSpPr>
          <p:nvPr>
            <p:ph type="dt" sz="half" idx="10"/>
          </p:nvPr>
        </p:nvSpPr>
        <p:spPr>
          <a:xfrm>
            <a:off x="-37052" y="6610296"/>
            <a:ext cx="2743200" cy="365125"/>
          </a:xfrm>
        </p:spPr>
        <p:txBody>
          <a:bodyPr/>
          <a:lstStyle/>
          <a:p>
            <a:fld id="{5CB0ABAD-FAF5-4318-8E63-CA10C864A2E3}" type="datetime5">
              <a:rPr lang="en-US" smtClean="0"/>
              <a:t>6-Feb-24</a:t>
            </a:fld>
            <a:endParaRPr lang="en-US"/>
          </a:p>
        </p:txBody>
      </p:sp>
      <p:sp>
        <p:nvSpPr>
          <p:cNvPr id="4" name="TextBox 3">
            <a:extLst>
              <a:ext uri="{FF2B5EF4-FFF2-40B4-BE49-F238E27FC236}">
                <a16:creationId xmlns:a16="http://schemas.microsoft.com/office/drawing/2014/main" id="{7740A092-0B4B-4AB6-0FBB-FBD3227A579A}"/>
              </a:ext>
            </a:extLst>
          </p:cNvPr>
          <p:cNvSpPr txBox="1"/>
          <p:nvPr/>
        </p:nvSpPr>
        <p:spPr>
          <a:xfrm>
            <a:off x="5564659" y="0"/>
            <a:ext cx="1062681" cy="276999"/>
          </a:xfrm>
          <a:prstGeom prst="rect">
            <a:avLst/>
          </a:prstGeom>
          <a:noFill/>
        </p:spPr>
        <p:txBody>
          <a:bodyPr wrap="square" rtlCol="0">
            <a:spAutoFit/>
          </a:bodyPr>
          <a:lstStyle/>
          <a:p>
            <a:pPr algn="ctr"/>
            <a:r>
              <a:rPr lang="en-US" sz="1200" b="1">
                <a:solidFill>
                  <a:schemeClr val="bg2"/>
                </a:solidFill>
                <a:latin typeface="Arial" panose="020B0604020202020204" pitchFamily="34" charset="0"/>
                <a:cs typeface="Arial" panose="020B0604020202020204" pitchFamily="34" charset="0"/>
              </a:rPr>
              <a:t>CUI</a:t>
            </a:r>
          </a:p>
        </p:txBody>
      </p:sp>
      <p:sp>
        <p:nvSpPr>
          <p:cNvPr id="2" name="Rectangle 1">
            <a:extLst>
              <a:ext uri="{FF2B5EF4-FFF2-40B4-BE49-F238E27FC236}">
                <a16:creationId xmlns:a16="http://schemas.microsoft.com/office/drawing/2014/main" id="{CAD6A376-0E3B-23F7-BF85-B5290CDFDE77}"/>
              </a:ext>
            </a:extLst>
          </p:cNvPr>
          <p:cNvSpPr/>
          <p:nvPr/>
        </p:nvSpPr>
        <p:spPr>
          <a:xfrm>
            <a:off x="25608" y="5118533"/>
            <a:ext cx="4034933" cy="153665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15FF97-842C-2C55-46FF-24A8235CF700}"/>
              </a:ext>
            </a:extLst>
          </p:cNvPr>
          <p:cNvSpPr/>
          <p:nvPr/>
        </p:nvSpPr>
        <p:spPr>
          <a:xfrm>
            <a:off x="4175605" y="5138958"/>
            <a:ext cx="4057296" cy="153665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7227C5-E527-7461-9F67-283AA60042BF}"/>
              </a:ext>
            </a:extLst>
          </p:cNvPr>
          <p:cNvSpPr/>
          <p:nvPr/>
        </p:nvSpPr>
        <p:spPr>
          <a:xfrm>
            <a:off x="8347965" y="5118533"/>
            <a:ext cx="3848739" cy="153665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7FBA581-E8A0-2966-B748-0D853230919F}"/>
              </a:ext>
            </a:extLst>
          </p:cNvPr>
          <p:cNvSpPr txBox="1"/>
          <p:nvPr/>
        </p:nvSpPr>
        <p:spPr>
          <a:xfrm>
            <a:off x="216506" y="5275323"/>
            <a:ext cx="4060541" cy="1302921"/>
          </a:xfrm>
          <a:prstGeom prst="rect">
            <a:avLst/>
          </a:prstGeom>
          <a:noFill/>
        </p:spPr>
        <p:txBody>
          <a:bodyPr wrap="square">
            <a:spAutoFit/>
          </a:bodyPr>
          <a:lstStyle/>
          <a:p>
            <a:pPr marL="285750" indent="-285750">
              <a:spcBef>
                <a:spcPts val="400"/>
              </a:spcBef>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Provide Expeditionary Medics</a:t>
            </a:r>
          </a:p>
          <a:p>
            <a:pPr marL="285750" indent="-285750">
              <a:spcBef>
                <a:spcPts val="400"/>
              </a:spcBef>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Improve the Health of All We Serve</a:t>
            </a:r>
          </a:p>
          <a:p>
            <a:pPr marL="285750" indent="-285750">
              <a:spcBef>
                <a:spcPts val="400"/>
              </a:spcBef>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Resilient, Survivable &amp; Sustainable Care</a:t>
            </a:r>
          </a:p>
        </p:txBody>
      </p:sp>
      <p:sp>
        <p:nvSpPr>
          <p:cNvPr id="32" name="TextBox 31">
            <a:extLst>
              <a:ext uri="{FF2B5EF4-FFF2-40B4-BE49-F238E27FC236}">
                <a16:creationId xmlns:a16="http://schemas.microsoft.com/office/drawing/2014/main" id="{9D5EB303-F1E6-5035-A855-2BDA8545659F}"/>
              </a:ext>
            </a:extLst>
          </p:cNvPr>
          <p:cNvSpPr txBox="1"/>
          <p:nvPr/>
        </p:nvSpPr>
        <p:spPr>
          <a:xfrm>
            <a:off x="4303941" y="5246832"/>
            <a:ext cx="4044024" cy="990399"/>
          </a:xfrm>
          <a:prstGeom prst="rect">
            <a:avLst/>
          </a:prstGeom>
          <a:noFill/>
        </p:spPr>
        <p:txBody>
          <a:bodyPr wrap="square">
            <a:spAutoFit/>
          </a:bodyPr>
          <a:lstStyle/>
          <a:p>
            <a:pPr marL="285750" indent="-285750">
              <a:lnSpc>
                <a:spcPts val="2200"/>
              </a:lnSpc>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Ensure Medically Fit Forces</a:t>
            </a:r>
          </a:p>
          <a:p>
            <a:pPr marL="285750" indent="-285750">
              <a:lnSpc>
                <a:spcPts val="2200"/>
              </a:lnSpc>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Innovative, Agile, Adaptive &amp; Cost-effective Mission Execution</a:t>
            </a:r>
          </a:p>
        </p:txBody>
      </p:sp>
      <p:sp>
        <p:nvSpPr>
          <p:cNvPr id="33" name="TextBox 32">
            <a:extLst>
              <a:ext uri="{FF2B5EF4-FFF2-40B4-BE49-F238E27FC236}">
                <a16:creationId xmlns:a16="http://schemas.microsoft.com/office/drawing/2014/main" id="{CE6BA29E-5F0E-C3F5-26A6-8150074482B3}"/>
              </a:ext>
            </a:extLst>
          </p:cNvPr>
          <p:cNvSpPr txBox="1"/>
          <p:nvPr/>
        </p:nvSpPr>
        <p:spPr>
          <a:xfrm>
            <a:off x="8374859" y="5189678"/>
            <a:ext cx="3745813" cy="1400383"/>
          </a:xfrm>
          <a:prstGeom prst="rect">
            <a:avLst/>
          </a:prstGeom>
          <a:noFill/>
        </p:spPr>
        <p:txBody>
          <a:bodyPr wrap="square">
            <a:spAutoFit/>
          </a:bodyPr>
          <a:lstStyle/>
          <a:p>
            <a:pPr marL="285750" indent="-285750">
              <a:lnSpc>
                <a:spcPts val="1800"/>
              </a:lnSpc>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Train &amp; Certify to the Pace of Change</a:t>
            </a:r>
          </a:p>
          <a:p>
            <a:pPr marL="285750" indent="-285750">
              <a:lnSpc>
                <a:spcPts val="1800"/>
              </a:lnSpc>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Effective &amp; Persistent Self-Assessments</a:t>
            </a:r>
          </a:p>
          <a:p>
            <a:pPr marL="285750" indent="-285750">
              <a:lnSpc>
                <a:spcPts val="1800"/>
              </a:lnSpc>
              <a:spcAft>
                <a:spcPts val="600"/>
              </a:spcAft>
              <a:buFont typeface="Arial" panose="020B0604020202020204" pitchFamily="34" charset="0"/>
              <a:buChar char="•"/>
            </a:pPr>
            <a:r>
              <a:rPr lang="en-US" sz="1550" b="1" i="1">
                <a:latin typeface="Arial" panose="020B0604020202020204" pitchFamily="34" charset="0"/>
                <a:cs typeface="Arial" panose="020B0604020202020204" pitchFamily="34" charset="0"/>
              </a:rPr>
              <a:t>Rapid Execution with Precision</a:t>
            </a:r>
          </a:p>
        </p:txBody>
      </p:sp>
    </p:spTree>
    <p:extLst>
      <p:ext uri="{BB962C8B-B14F-4D97-AF65-F5344CB8AC3E}">
        <p14:creationId xmlns:p14="http://schemas.microsoft.com/office/powerpoint/2010/main" val="362860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3C0FB0-E2CB-D0C4-AF63-729ACA1D42BC}"/>
              </a:ext>
            </a:extLst>
          </p:cNvPr>
          <p:cNvGrpSpPr/>
          <p:nvPr/>
        </p:nvGrpSpPr>
        <p:grpSpPr>
          <a:xfrm>
            <a:off x="8237996" y="1090065"/>
            <a:ext cx="3940356" cy="5323446"/>
            <a:chOff x="8237996" y="1090065"/>
            <a:chExt cx="3940356" cy="5323446"/>
          </a:xfrm>
        </p:grpSpPr>
        <p:sp>
          <p:nvSpPr>
            <p:cNvPr id="5" name="Rectangle 4">
              <a:extLst>
                <a:ext uri="{FF2B5EF4-FFF2-40B4-BE49-F238E27FC236}">
                  <a16:creationId xmlns:a16="http://schemas.microsoft.com/office/drawing/2014/main" id="{90EB3F97-4853-A466-AF9C-13B0BD85BD26}"/>
                </a:ext>
              </a:extLst>
            </p:cNvPr>
            <p:cNvSpPr/>
            <p:nvPr/>
          </p:nvSpPr>
          <p:spPr>
            <a:xfrm>
              <a:off x="8237996" y="1090065"/>
              <a:ext cx="3940356" cy="5323446"/>
            </a:xfrm>
            <a:prstGeom prst="rect">
              <a:avLst/>
            </a:prstGeom>
            <a:solidFill>
              <a:srgbClr val="53247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i="1">
                  <a:solidFill>
                    <a:schemeClr val="bg1"/>
                  </a:solidFill>
                  <a:latin typeface="Arial" panose="020B0604020202020204" pitchFamily="34" charset="0"/>
                  <a:cs typeface="Arial" panose="020B0604020202020204" pitchFamily="34" charset="0"/>
                </a:rPr>
                <a:t>Ready to Support Joint Forces</a:t>
              </a:r>
            </a:p>
          </p:txBody>
        </p:sp>
        <p:pic>
          <p:nvPicPr>
            <p:cNvPr id="6" name="Picture 5" descr="A group of soldiers walking out of a plane&#10;&#10;Description automatically generated with low confidence">
              <a:extLst>
                <a:ext uri="{FF2B5EF4-FFF2-40B4-BE49-F238E27FC236}">
                  <a16:creationId xmlns:a16="http://schemas.microsoft.com/office/drawing/2014/main" id="{7D3FCF3E-76E4-67D8-0F86-309D87E25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25" t="4456" r="23549"/>
            <a:stretch/>
          </p:blipFill>
          <p:spPr>
            <a:xfrm>
              <a:off x="8357712" y="2044174"/>
              <a:ext cx="3714003" cy="4116484"/>
            </a:xfrm>
            <a:prstGeom prst="rect">
              <a:avLst/>
            </a:prstGeom>
            <a:ln>
              <a:solidFill>
                <a:schemeClr val="bg1"/>
              </a:solidFill>
            </a:ln>
          </p:spPr>
        </p:pic>
      </p:grpSp>
      <p:grpSp>
        <p:nvGrpSpPr>
          <p:cNvPr id="13" name="Group 12">
            <a:extLst>
              <a:ext uri="{FF2B5EF4-FFF2-40B4-BE49-F238E27FC236}">
                <a16:creationId xmlns:a16="http://schemas.microsoft.com/office/drawing/2014/main" id="{118799DC-A4C3-6786-8ABD-937F3FD49788}"/>
              </a:ext>
            </a:extLst>
          </p:cNvPr>
          <p:cNvGrpSpPr/>
          <p:nvPr/>
        </p:nvGrpSpPr>
        <p:grpSpPr>
          <a:xfrm>
            <a:off x="13648" y="1082280"/>
            <a:ext cx="3940356" cy="5316482"/>
            <a:chOff x="13648" y="1082280"/>
            <a:chExt cx="3940356" cy="5316482"/>
          </a:xfrm>
        </p:grpSpPr>
        <p:sp>
          <p:nvSpPr>
            <p:cNvPr id="7" name="Rectangle 6">
              <a:extLst>
                <a:ext uri="{FF2B5EF4-FFF2-40B4-BE49-F238E27FC236}">
                  <a16:creationId xmlns:a16="http://schemas.microsoft.com/office/drawing/2014/main" id="{E0E61AC2-8A25-6AE8-CF5E-08C85629EA5B}"/>
                </a:ext>
              </a:extLst>
            </p:cNvPr>
            <p:cNvSpPr/>
            <p:nvPr/>
          </p:nvSpPr>
          <p:spPr>
            <a:xfrm>
              <a:off x="13648" y="1082280"/>
              <a:ext cx="3940356" cy="531648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i="1">
                  <a:solidFill>
                    <a:schemeClr val="bg1"/>
                  </a:solidFill>
                  <a:latin typeface="Arial" panose="020B0604020202020204" pitchFamily="34" charset="0"/>
                  <a:cs typeface="Arial" panose="020B0604020202020204" pitchFamily="34" charset="0"/>
                </a:rPr>
                <a:t>Ready to Support DAF Forces</a:t>
              </a:r>
            </a:p>
          </p:txBody>
        </p:sp>
        <p:pic>
          <p:nvPicPr>
            <p:cNvPr id="9" name="Picture 8" descr="A picture containing grass, outdoor, track, way&#10;&#10;Description automatically generated">
              <a:extLst>
                <a:ext uri="{FF2B5EF4-FFF2-40B4-BE49-F238E27FC236}">
                  <a16:creationId xmlns:a16="http://schemas.microsoft.com/office/drawing/2014/main" id="{ADCBA4A3-CC4A-CB67-EAF7-E4AEB51903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681" b="-1"/>
            <a:stretch/>
          </p:blipFill>
          <p:spPr>
            <a:xfrm>
              <a:off x="101345" y="2055129"/>
              <a:ext cx="3776761" cy="4115112"/>
            </a:xfrm>
            <a:prstGeom prst="rect">
              <a:avLst/>
            </a:prstGeom>
            <a:ln>
              <a:solidFill>
                <a:schemeClr val="bg1"/>
              </a:solidFill>
            </a:ln>
          </p:spPr>
        </p:pic>
      </p:grpSp>
      <p:grpSp>
        <p:nvGrpSpPr>
          <p:cNvPr id="14" name="Group 13">
            <a:extLst>
              <a:ext uri="{FF2B5EF4-FFF2-40B4-BE49-F238E27FC236}">
                <a16:creationId xmlns:a16="http://schemas.microsoft.com/office/drawing/2014/main" id="{460C24BF-DC38-7B1D-AF57-D289FED37F74}"/>
              </a:ext>
            </a:extLst>
          </p:cNvPr>
          <p:cNvGrpSpPr/>
          <p:nvPr/>
        </p:nvGrpSpPr>
        <p:grpSpPr>
          <a:xfrm>
            <a:off x="4093889" y="1090065"/>
            <a:ext cx="4004221" cy="5316482"/>
            <a:chOff x="4093889" y="1090065"/>
            <a:chExt cx="4004221" cy="5316482"/>
          </a:xfrm>
        </p:grpSpPr>
        <p:sp>
          <p:nvSpPr>
            <p:cNvPr id="16" name="Rectangle 15">
              <a:extLst>
                <a:ext uri="{FF2B5EF4-FFF2-40B4-BE49-F238E27FC236}">
                  <a16:creationId xmlns:a16="http://schemas.microsoft.com/office/drawing/2014/main" id="{C70C20FB-1CEC-08CB-B77A-7684126B574E}"/>
                </a:ext>
              </a:extLst>
            </p:cNvPr>
            <p:cNvSpPr/>
            <p:nvPr/>
          </p:nvSpPr>
          <p:spPr>
            <a:xfrm>
              <a:off x="4093889" y="1090065"/>
              <a:ext cx="4004221" cy="531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i="1">
                  <a:solidFill>
                    <a:schemeClr val="bg1"/>
                  </a:solidFill>
                  <a:latin typeface="Arial" panose="020B0604020202020204" pitchFamily="34" charset="0"/>
                  <a:cs typeface="Arial" panose="020B0604020202020204" pitchFamily="34" charset="0"/>
                </a:rPr>
                <a:t>Ready to Support at Home Station</a:t>
              </a:r>
            </a:p>
          </p:txBody>
        </p:sp>
        <p:pic>
          <p:nvPicPr>
            <p:cNvPr id="17" name="Picture 16" descr="A picture containing person&#10;&#10;Description automatically generated">
              <a:extLst>
                <a:ext uri="{FF2B5EF4-FFF2-40B4-BE49-F238E27FC236}">
                  <a16:creationId xmlns:a16="http://schemas.microsoft.com/office/drawing/2014/main" id="{551035D4-2CE6-5FE5-856D-80AD310B69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20" r="19192"/>
            <a:stretch/>
          </p:blipFill>
          <p:spPr>
            <a:xfrm>
              <a:off x="4199532" y="2063287"/>
              <a:ext cx="3797305" cy="4064831"/>
            </a:xfrm>
            <a:prstGeom prst="rect">
              <a:avLst/>
            </a:prstGeom>
            <a:ln>
              <a:solidFill>
                <a:schemeClr val="bg1"/>
              </a:solidFill>
            </a:ln>
          </p:spPr>
        </p:pic>
      </p:grpSp>
      <p:sp>
        <p:nvSpPr>
          <p:cNvPr id="20" name="TextBox 19">
            <a:extLst>
              <a:ext uri="{FF2B5EF4-FFF2-40B4-BE49-F238E27FC236}">
                <a16:creationId xmlns:a16="http://schemas.microsoft.com/office/drawing/2014/main" id="{E3F7B6F0-2903-F127-124B-E80689E83082}"/>
              </a:ext>
            </a:extLst>
          </p:cNvPr>
          <p:cNvSpPr txBox="1"/>
          <p:nvPr/>
        </p:nvSpPr>
        <p:spPr>
          <a:xfrm>
            <a:off x="0" y="12782"/>
            <a:ext cx="12192000" cy="1092607"/>
          </a:xfrm>
          <a:prstGeom prst="rect">
            <a:avLst/>
          </a:prstGeom>
          <a:solidFill>
            <a:srgbClr val="002060"/>
          </a:solidFill>
        </p:spPr>
        <p:txBody>
          <a:bodyPr wrap="square" rtlCol="0">
            <a:spAutoFit/>
          </a:bodyPr>
          <a:lstStyle/>
          <a:p>
            <a:r>
              <a:rPr lang="en-US" sz="5000" b="1">
                <a:solidFill>
                  <a:schemeClr val="bg1"/>
                </a:solidFill>
                <a:latin typeface="Arial" panose="020B0604020202020204" pitchFamily="34" charset="0"/>
                <a:cs typeface="Arial" panose="020B0604020202020204" pitchFamily="34" charset="0"/>
              </a:rPr>
              <a:t>     WHAT: EXECUTE</a:t>
            </a:r>
            <a:r>
              <a:rPr lang="en-US" sz="1500" b="1">
                <a:solidFill>
                  <a:srgbClr val="002060"/>
                </a:solidFill>
                <a:latin typeface="Arial" panose="020B0604020202020204" pitchFamily="34" charset="0"/>
                <a:cs typeface="Arial" panose="020B0604020202020204" pitchFamily="34" charset="0"/>
              </a:rPr>
              <a:t>B</a:t>
            </a:r>
          </a:p>
          <a:p>
            <a:endParaRPr lang="en-US" sz="1500" b="1">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9700A34-20B4-2B17-57AD-317FDA457E9F}"/>
              </a:ext>
            </a:extLst>
          </p:cNvPr>
          <p:cNvSpPr txBox="1"/>
          <p:nvPr/>
        </p:nvSpPr>
        <p:spPr>
          <a:xfrm>
            <a:off x="6473371" y="150405"/>
            <a:ext cx="5704981" cy="646331"/>
          </a:xfrm>
          <a:prstGeom prst="rect">
            <a:avLst/>
          </a:prstGeom>
          <a:noFill/>
        </p:spPr>
        <p:txBody>
          <a:bodyPr wrap="square">
            <a:spAutoFit/>
          </a:bodyPr>
          <a:lstStyle/>
          <a:p>
            <a:pPr algn="r"/>
            <a:r>
              <a:rPr lang="en-US" b="1" i="1">
                <a:solidFill>
                  <a:schemeClr val="bg1"/>
                </a:solidFill>
                <a:latin typeface="Arial" panose="020B0604020202020204" pitchFamily="34" charset="0"/>
                <a:cs typeface="Arial" panose="020B0604020202020204" pitchFamily="34" charset="0"/>
              </a:rPr>
              <a:t>READY TO SUPPORT AIR &amp; SPACE FORCES, JOINT PARTNERS &amp; GARRISON MISSIONS</a:t>
            </a:r>
            <a:endParaRPr lang="en-US" i="1">
              <a:solidFill>
                <a:schemeClr val="bg1"/>
              </a:solidFill>
            </a:endParaRPr>
          </a:p>
        </p:txBody>
      </p:sp>
      <p:pic>
        <p:nvPicPr>
          <p:cNvPr id="22" name="Picture 21">
            <a:extLst>
              <a:ext uri="{FF2B5EF4-FFF2-40B4-BE49-F238E27FC236}">
                <a16:creationId xmlns:a16="http://schemas.microsoft.com/office/drawing/2014/main" id="{BA4437FA-DF53-FE60-6BB5-DF1250761162}"/>
              </a:ext>
            </a:extLst>
          </p:cNvPr>
          <p:cNvPicPr>
            <a:picLocks noChangeAspect="1"/>
          </p:cNvPicPr>
          <p:nvPr/>
        </p:nvPicPr>
        <p:blipFill>
          <a:blip r:embed="rId6"/>
          <a:stretch>
            <a:fillRect/>
          </a:stretch>
        </p:blipFill>
        <p:spPr>
          <a:xfrm>
            <a:off x="76615" y="92782"/>
            <a:ext cx="748006" cy="748006"/>
          </a:xfrm>
          <a:prstGeom prst="rect">
            <a:avLst/>
          </a:prstGeom>
        </p:spPr>
      </p:pic>
      <p:sp>
        <p:nvSpPr>
          <p:cNvPr id="23" name="TextBox 22">
            <a:extLst>
              <a:ext uri="{FF2B5EF4-FFF2-40B4-BE49-F238E27FC236}">
                <a16:creationId xmlns:a16="http://schemas.microsoft.com/office/drawing/2014/main" id="{D8D80312-2D39-C0D6-0596-78F4C7896651}"/>
              </a:ext>
            </a:extLst>
          </p:cNvPr>
          <p:cNvSpPr txBox="1"/>
          <p:nvPr/>
        </p:nvSpPr>
        <p:spPr>
          <a:xfrm>
            <a:off x="0" y="920788"/>
            <a:ext cx="12214538" cy="169277"/>
          </a:xfrm>
          <a:prstGeom prst="rect">
            <a:avLst/>
          </a:prstGeom>
          <a:solidFill>
            <a:srgbClr val="FFFFFF"/>
          </a:solidFill>
        </p:spPr>
        <p:txBody>
          <a:bodyPr wrap="square" anchor="ctr">
            <a:spAutoFit/>
          </a:bodyPr>
          <a:lstStyle/>
          <a:p>
            <a:pPr algn="ctr"/>
            <a:r>
              <a:rPr lang="en-US" sz="500" b="1">
                <a:latin typeface="Arial" panose="020B0604020202020204" pitchFamily="34" charset="0"/>
                <a:ea typeface="Calibri" panose="020F0502020204030204" pitchFamily="34" charset="0"/>
                <a:cs typeface="Arial" panose="020B0604020202020204" pitchFamily="34" charset="0"/>
              </a:rPr>
              <a:t> </a:t>
            </a:r>
            <a:endParaRPr lang="en-US" sz="500" b="1">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520A0D6-C7FF-6126-6A55-054FD7B9260A}"/>
              </a:ext>
            </a:extLst>
          </p:cNvPr>
          <p:cNvSpPr txBox="1"/>
          <p:nvPr/>
        </p:nvSpPr>
        <p:spPr>
          <a:xfrm>
            <a:off x="0" y="6668564"/>
            <a:ext cx="12178352" cy="153888"/>
          </a:xfrm>
          <a:prstGeom prst="rect">
            <a:avLst/>
          </a:prstGeom>
          <a:solidFill>
            <a:srgbClr val="FFFFFF"/>
          </a:solidFill>
        </p:spPr>
        <p:txBody>
          <a:bodyPr wrap="square" anchor="ctr">
            <a:spAutoFit/>
          </a:bodyPr>
          <a:lstStyle/>
          <a:p>
            <a:pPr algn="ctr"/>
            <a:r>
              <a:rPr lang="en-US" sz="400" b="1">
                <a:latin typeface="Arial" panose="020B0604020202020204" pitchFamily="34" charset="0"/>
                <a:ea typeface="Calibri" panose="020F0502020204030204" pitchFamily="34" charset="0"/>
                <a:cs typeface="Arial" panose="020B0604020202020204" pitchFamily="34" charset="0"/>
              </a:rPr>
              <a:t> </a:t>
            </a:r>
            <a:endParaRPr lang="en-US" sz="400" b="1">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ADD1D8-667F-FEC2-B5E9-7E656902A7B2}"/>
              </a:ext>
            </a:extLst>
          </p:cNvPr>
          <p:cNvSpPr txBox="1"/>
          <p:nvPr/>
        </p:nvSpPr>
        <p:spPr>
          <a:xfrm rot="5400000">
            <a:off x="-73890" y="6495023"/>
            <a:ext cx="317057" cy="169277"/>
          </a:xfrm>
          <a:prstGeom prst="rect">
            <a:avLst/>
          </a:prstGeom>
          <a:solidFill>
            <a:srgbClr val="FFFFFF"/>
          </a:solidFill>
        </p:spPr>
        <p:txBody>
          <a:bodyPr wrap="square" anchor="ctr">
            <a:spAutoFit/>
          </a:bodyPr>
          <a:lstStyle/>
          <a:p>
            <a:pPr algn="ctr"/>
            <a:r>
              <a:rPr lang="en-US" sz="500" b="1">
                <a:latin typeface="Arial" panose="020B0604020202020204" pitchFamily="34" charset="0"/>
                <a:ea typeface="Calibri" panose="020F0502020204030204" pitchFamily="34" charset="0"/>
                <a:cs typeface="Arial" panose="020B0604020202020204" pitchFamily="34" charset="0"/>
              </a:rPr>
              <a:t> </a:t>
            </a:r>
            <a:endParaRPr lang="en-US" sz="500" b="1">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0BB12BF-8C03-DCA7-857B-DF4ADB0E67A7}"/>
              </a:ext>
            </a:extLst>
          </p:cNvPr>
          <p:cNvSpPr txBox="1"/>
          <p:nvPr/>
        </p:nvSpPr>
        <p:spPr>
          <a:xfrm rot="5400000">
            <a:off x="11920489" y="6496187"/>
            <a:ext cx="317057" cy="169277"/>
          </a:xfrm>
          <a:prstGeom prst="rect">
            <a:avLst/>
          </a:prstGeom>
          <a:solidFill>
            <a:srgbClr val="FFFFFF"/>
          </a:solidFill>
        </p:spPr>
        <p:txBody>
          <a:bodyPr wrap="square" anchor="ctr">
            <a:spAutoFit/>
          </a:bodyPr>
          <a:lstStyle/>
          <a:p>
            <a:pPr algn="ctr"/>
            <a:r>
              <a:rPr lang="en-US" sz="500" b="1">
                <a:latin typeface="Arial" panose="020B0604020202020204" pitchFamily="34" charset="0"/>
                <a:ea typeface="Calibri" panose="020F0502020204030204" pitchFamily="34" charset="0"/>
                <a:cs typeface="Arial" panose="020B0604020202020204" pitchFamily="34" charset="0"/>
              </a:rPr>
              <a:t> </a:t>
            </a:r>
            <a:endParaRPr lang="en-US" sz="500" b="1">
              <a:effectLst/>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F2893A6-BF33-9115-B28D-C8AFDF1C8D21}"/>
              </a:ext>
            </a:extLst>
          </p:cNvPr>
          <p:cNvSpPr>
            <a:spLocks noGrp="1"/>
          </p:cNvSpPr>
          <p:nvPr>
            <p:ph type="dt" sz="half" idx="10"/>
          </p:nvPr>
        </p:nvSpPr>
        <p:spPr/>
        <p:txBody>
          <a:bodyPr/>
          <a:lstStyle/>
          <a:p>
            <a:fld id="{A966F0C6-3C35-4A3F-B136-453533A1DF8A}" type="datetime5">
              <a:rPr lang="en-US" smtClean="0"/>
              <a:t>6-Feb-24</a:t>
            </a:fld>
            <a:endParaRPr lang="en-US"/>
          </a:p>
        </p:txBody>
      </p:sp>
      <p:sp>
        <p:nvSpPr>
          <p:cNvPr id="11" name="TextBox 10">
            <a:extLst>
              <a:ext uri="{FF2B5EF4-FFF2-40B4-BE49-F238E27FC236}">
                <a16:creationId xmlns:a16="http://schemas.microsoft.com/office/drawing/2014/main" id="{29123327-EE5A-1451-F41A-51A454423454}"/>
              </a:ext>
            </a:extLst>
          </p:cNvPr>
          <p:cNvSpPr txBox="1"/>
          <p:nvPr/>
        </p:nvSpPr>
        <p:spPr>
          <a:xfrm>
            <a:off x="5564659" y="0"/>
            <a:ext cx="1062681" cy="276999"/>
          </a:xfrm>
          <a:prstGeom prst="rect">
            <a:avLst/>
          </a:prstGeom>
          <a:noFill/>
        </p:spPr>
        <p:txBody>
          <a:bodyPr wrap="square" rtlCol="0">
            <a:spAutoFit/>
          </a:bodyPr>
          <a:lstStyle/>
          <a:p>
            <a:pPr algn="ctr"/>
            <a:r>
              <a:rPr lang="en-US" sz="1200" b="1">
                <a:solidFill>
                  <a:schemeClr val="bg2"/>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388205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3F7B6F0-2903-F127-124B-E80689E83082}"/>
              </a:ext>
            </a:extLst>
          </p:cNvPr>
          <p:cNvSpPr txBox="1"/>
          <p:nvPr/>
        </p:nvSpPr>
        <p:spPr>
          <a:xfrm>
            <a:off x="113264" y="146940"/>
            <a:ext cx="11964932" cy="661720"/>
          </a:xfrm>
          <a:prstGeom prst="rect">
            <a:avLst/>
          </a:prstGeom>
          <a:solidFill>
            <a:srgbClr val="002060"/>
          </a:solidFill>
        </p:spPr>
        <p:txBody>
          <a:bodyPr wrap="square" rtlCol="0" anchor="b">
            <a:spAutoFit/>
          </a:bodyPr>
          <a:lstStyle/>
          <a:p>
            <a:pPr marL="1089025"/>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AFMS Capabilities Supporting Full Spectrum ATF Operations … </a:t>
            </a:r>
            <a:r>
              <a:rPr lang="en-US" sz="1300" b="1" dirty="0">
                <a:solidFill>
                  <a:prstClr val="white"/>
                </a:solidFill>
                <a:latin typeface="Arial" panose="020B0604020202020204" pitchFamily="34" charset="0"/>
                <a:cs typeface="Arial" panose="020B0604020202020204" pitchFamily="34" charset="0"/>
              </a:rPr>
              <a:t>READY TO FOLLOW THE IRON</a:t>
            </a:r>
          </a:p>
          <a:p>
            <a:pPr marL="1089025" indent="112713"/>
            <a:endParaRPr lang="en-US" sz="1500" b="1" dirty="0">
              <a:solidFill>
                <a:prstClr val="white"/>
              </a:solidFill>
              <a:latin typeface="Arial" panose="020B060402020202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531BAC7-1AE2-A7FB-DCA1-91286FAA2B45}"/>
              </a:ext>
            </a:extLst>
          </p:cNvPr>
          <p:cNvPicPr>
            <a:picLocks noChangeAspect="1"/>
          </p:cNvPicPr>
          <p:nvPr/>
        </p:nvPicPr>
        <p:blipFill>
          <a:blip r:embed="rId3">
            <a:alphaModFix amt="35000"/>
          </a:blip>
          <a:stretch>
            <a:fillRect/>
          </a:stretch>
        </p:blipFill>
        <p:spPr>
          <a:xfrm flipH="1">
            <a:off x="142154" y="848345"/>
            <a:ext cx="11925965" cy="5854169"/>
          </a:xfrm>
          <a:prstGeom prst="rect">
            <a:avLst/>
          </a:prstGeom>
          <a:ln w="19050">
            <a:solidFill>
              <a:srgbClr val="000000"/>
            </a:solidFill>
          </a:ln>
          <a:effectLst>
            <a:outerShdw blurRad="50800" dist="50800" dir="5400000" algn="ctr" rotWithShape="0">
              <a:srgbClr val="000000">
                <a:alpha val="0"/>
              </a:srgbClr>
            </a:outerShdw>
          </a:effectLst>
        </p:spPr>
      </p:pic>
      <p:sp>
        <p:nvSpPr>
          <p:cNvPr id="50" name="Slide Number Placeholder 1">
            <a:extLst>
              <a:ext uri="{FF2B5EF4-FFF2-40B4-BE49-F238E27FC236}">
                <a16:creationId xmlns:a16="http://schemas.microsoft.com/office/drawing/2014/main" id="{53A75173-1913-5B2C-17B6-4B6D233515F3}"/>
              </a:ext>
            </a:extLst>
          </p:cNvPr>
          <p:cNvSpPr>
            <a:spLocks noGrp="1"/>
          </p:cNvSpPr>
          <p:nvPr>
            <p:ph type="sldNum" sz="quarter" idx="12"/>
          </p:nvPr>
        </p:nvSpPr>
        <p:spPr>
          <a:xfrm>
            <a:off x="11463256" y="6989035"/>
            <a:ext cx="525311" cy="2036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15DF3-B9AF-4EC4-A69C-2370B628607D}"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746C2EFB-1FCF-C421-8717-E7084904EAD3}"/>
              </a:ext>
            </a:extLst>
          </p:cNvPr>
          <p:cNvSpPr/>
          <p:nvPr/>
        </p:nvSpPr>
        <p:spPr>
          <a:xfrm>
            <a:off x="317782" y="2286479"/>
            <a:ext cx="6873765" cy="3903522"/>
          </a:xfrm>
          <a:prstGeom prst="ellipse">
            <a:avLst/>
          </a:prstGeom>
          <a:noFill/>
          <a:ln w="76200" cap="flat" cmpd="sng" algn="ctr">
            <a:solidFill>
              <a:srgbClr val="0C2D8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2" name="Right Arrow 347">
            <a:extLst>
              <a:ext uri="{FF2B5EF4-FFF2-40B4-BE49-F238E27FC236}">
                <a16:creationId xmlns:a16="http://schemas.microsoft.com/office/drawing/2014/main" id="{754C8F5B-0076-87A3-0DBC-70E64A3E020C}"/>
              </a:ext>
            </a:extLst>
          </p:cNvPr>
          <p:cNvSpPr/>
          <p:nvPr/>
        </p:nvSpPr>
        <p:spPr>
          <a:xfrm>
            <a:off x="6539000" y="6268809"/>
            <a:ext cx="5474060" cy="468573"/>
          </a:xfrm>
          <a:prstGeom prst="rightArrow">
            <a:avLst/>
          </a:prstGeom>
          <a:solidFill>
            <a:srgbClr val="7030A0"/>
          </a:solidFill>
          <a:ln w="19050"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Joint Mission – Patient Movement </a:t>
            </a:r>
          </a:p>
        </p:txBody>
      </p:sp>
      <p:sp>
        <p:nvSpPr>
          <p:cNvPr id="53" name="Right Arrow 20">
            <a:extLst>
              <a:ext uri="{FF2B5EF4-FFF2-40B4-BE49-F238E27FC236}">
                <a16:creationId xmlns:a16="http://schemas.microsoft.com/office/drawing/2014/main" id="{F2DC3D20-076E-2EB1-DEB9-978D67914FE6}"/>
              </a:ext>
            </a:extLst>
          </p:cNvPr>
          <p:cNvSpPr/>
          <p:nvPr/>
        </p:nvSpPr>
        <p:spPr>
          <a:xfrm>
            <a:off x="213744" y="6261625"/>
            <a:ext cx="6432003" cy="468572"/>
          </a:xfrm>
          <a:prstGeom prst="rightArrow">
            <a:avLst/>
          </a:prstGeom>
          <a:solidFill>
            <a:srgbClr val="0C2D83"/>
          </a:solidFill>
          <a:ln w="19050"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AF Mission – Treat &amp; Return To Duty</a:t>
            </a:r>
          </a:p>
        </p:txBody>
      </p:sp>
      <p:grpSp>
        <p:nvGrpSpPr>
          <p:cNvPr id="54" name="Group 53">
            <a:extLst>
              <a:ext uri="{FF2B5EF4-FFF2-40B4-BE49-F238E27FC236}">
                <a16:creationId xmlns:a16="http://schemas.microsoft.com/office/drawing/2014/main" id="{DF5FD831-54AE-97A3-4D82-BFC437C50746}"/>
              </a:ext>
            </a:extLst>
          </p:cNvPr>
          <p:cNvGrpSpPr/>
          <p:nvPr/>
        </p:nvGrpSpPr>
        <p:grpSpPr>
          <a:xfrm>
            <a:off x="1172768" y="4519941"/>
            <a:ext cx="4267541" cy="1278703"/>
            <a:chOff x="1010720" y="3482151"/>
            <a:chExt cx="4308501" cy="1545955"/>
          </a:xfrm>
        </p:grpSpPr>
        <p:sp>
          <p:nvSpPr>
            <p:cNvPr id="55" name="Rounded Rectangle 350">
              <a:extLst>
                <a:ext uri="{FF2B5EF4-FFF2-40B4-BE49-F238E27FC236}">
                  <a16:creationId xmlns:a16="http://schemas.microsoft.com/office/drawing/2014/main" id="{1E457974-1958-4F8C-5198-8313A0944321}"/>
                </a:ext>
              </a:extLst>
            </p:cNvPr>
            <p:cNvSpPr/>
            <p:nvPr/>
          </p:nvSpPr>
          <p:spPr>
            <a:xfrm>
              <a:off x="1069179" y="4428105"/>
              <a:ext cx="1684992" cy="31955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Medical ADVON / GRL</a:t>
              </a:r>
            </a:p>
          </p:txBody>
        </p:sp>
        <p:sp>
          <p:nvSpPr>
            <p:cNvPr id="56" name="TextBox 55">
              <a:extLst>
                <a:ext uri="{FF2B5EF4-FFF2-40B4-BE49-F238E27FC236}">
                  <a16:creationId xmlns:a16="http://schemas.microsoft.com/office/drawing/2014/main" id="{938F062B-4689-EFB5-7ED1-74C1E6A277F3}"/>
                </a:ext>
              </a:extLst>
            </p:cNvPr>
            <p:cNvSpPr txBox="1"/>
            <p:nvPr/>
          </p:nvSpPr>
          <p:spPr>
            <a:xfrm>
              <a:off x="1827053" y="3482151"/>
              <a:ext cx="2399155" cy="632574"/>
            </a:xfrm>
            <a:prstGeom prst="rect">
              <a:avLst/>
            </a:prstGeom>
            <a:solidFill>
              <a:schemeClr val="bg1"/>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Role 1</a:t>
              </a:r>
              <a:endParaRPr kumimoji="0" lang="en-US" sz="1400" b="1" i="0" u="none"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Protect &amp; Regenerate</a:t>
              </a:r>
            </a:p>
          </p:txBody>
        </p:sp>
        <p:sp>
          <p:nvSpPr>
            <p:cNvPr id="57" name="Rounded Rectangle 350">
              <a:extLst>
                <a:ext uri="{FF2B5EF4-FFF2-40B4-BE49-F238E27FC236}">
                  <a16:creationId xmlns:a16="http://schemas.microsoft.com/office/drawing/2014/main" id="{D70E9A3F-65F7-8477-504F-43C45DBD2025}"/>
                </a:ext>
              </a:extLst>
            </p:cNvPr>
            <p:cNvSpPr/>
            <p:nvPr/>
          </p:nvSpPr>
          <p:spPr>
            <a:xfrm>
              <a:off x="3359547" y="4458575"/>
              <a:ext cx="1684992" cy="31955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PREVMED/Primary Care</a:t>
              </a:r>
            </a:p>
          </p:txBody>
        </p:sp>
        <p:sp>
          <p:nvSpPr>
            <p:cNvPr id="58" name="TextBox 57">
              <a:extLst>
                <a:ext uri="{FF2B5EF4-FFF2-40B4-BE49-F238E27FC236}">
                  <a16:creationId xmlns:a16="http://schemas.microsoft.com/office/drawing/2014/main" id="{8D191777-6FBD-60C6-9F24-2A3CA14966D9}"/>
                </a:ext>
              </a:extLst>
            </p:cNvPr>
            <p:cNvSpPr txBox="1"/>
            <p:nvPr/>
          </p:nvSpPr>
          <p:spPr>
            <a:xfrm>
              <a:off x="1010720" y="4093888"/>
              <a:ext cx="1801900" cy="3162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Open</a:t>
              </a:r>
              <a:r>
                <a:rPr kumimoji="0" lang="en-US" sz="1100" b="1" i="0" u="sng"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the</a:t>
              </a:r>
              <a:r>
                <a:rPr kumimoji="0" lang="en-US" sz="1100" b="1" i="0" u="sng"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Airbase</a:t>
              </a:r>
            </a:p>
          </p:txBody>
        </p:sp>
        <p:sp>
          <p:nvSpPr>
            <p:cNvPr id="59" name="TextBox 58">
              <a:extLst>
                <a:ext uri="{FF2B5EF4-FFF2-40B4-BE49-F238E27FC236}">
                  <a16:creationId xmlns:a16="http://schemas.microsoft.com/office/drawing/2014/main" id="{31AA0AF7-217D-8219-DA95-AFA1CEB1BAD6}"/>
                </a:ext>
              </a:extLst>
            </p:cNvPr>
            <p:cNvSpPr txBox="1"/>
            <p:nvPr/>
          </p:nvSpPr>
          <p:spPr>
            <a:xfrm>
              <a:off x="3031750" y="4097183"/>
              <a:ext cx="22874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The Air Task Force</a:t>
              </a:r>
            </a:p>
          </p:txBody>
        </p:sp>
        <p:sp>
          <p:nvSpPr>
            <p:cNvPr id="60" name="Rectangle 59">
              <a:extLst>
                <a:ext uri="{FF2B5EF4-FFF2-40B4-BE49-F238E27FC236}">
                  <a16:creationId xmlns:a16="http://schemas.microsoft.com/office/drawing/2014/main" id="{6DEB5846-D9AC-B557-1AF1-2771E4AD8A54}"/>
                </a:ext>
              </a:extLst>
            </p:cNvPr>
            <p:cNvSpPr/>
            <p:nvPr/>
          </p:nvSpPr>
          <p:spPr>
            <a:xfrm>
              <a:off x="3359546" y="4785748"/>
              <a:ext cx="1684992" cy="2423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Threat Level I</a:t>
              </a:r>
            </a:p>
          </p:txBody>
        </p:sp>
      </p:grpSp>
      <p:grpSp>
        <p:nvGrpSpPr>
          <p:cNvPr id="61" name="Group 60">
            <a:extLst>
              <a:ext uri="{FF2B5EF4-FFF2-40B4-BE49-F238E27FC236}">
                <a16:creationId xmlns:a16="http://schemas.microsoft.com/office/drawing/2014/main" id="{DC589F09-1590-F943-E330-F547C56DCA93}"/>
              </a:ext>
            </a:extLst>
          </p:cNvPr>
          <p:cNvGrpSpPr/>
          <p:nvPr/>
        </p:nvGrpSpPr>
        <p:grpSpPr>
          <a:xfrm>
            <a:off x="2411456" y="2588481"/>
            <a:ext cx="3913588" cy="1424231"/>
            <a:chOff x="294869" y="1262528"/>
            <a:chExt cx="3951147" cy="1721899"/>
          </a:xfrm>
        </p:grpSpPr>
        <p:sp>
          <p:nvSpPr>
            <p:cNvPr id="62" name="TextBox 61">
              <a:extLst>
                <a:ext uri="{FF2B5EF4-FFF2-40B4-BE49-F238E27FC236}">
                  <a16:creationId xmlns:a16="http://schemas.microsoft.com/office/drawing/2014/main" id="{D73AC39A-D0FD-1ECC-E97D-2058F9FB698D}"/>
                </a:ext>
              </a:extLst>
            </p:cNvPr>
            <p:cNvSpPr txBox="1"/>
            <p:nvPr/>
          </p:nvSpPr>
          <p:spPr>
            <a:xfrm>
              <a:off x="1116049" y="1262528"/>
              <a:ext cx="2287471" cy="632574"/>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Role 2</a:t>
              </a:r>
              <a:br>
                <a:rPr kumimoji="0" lang="en-US" sz="1400" b="1" i="0" u="none"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400" b="1" i="0" u="none"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Resuscitate</a:t>
              </a:r>
            </a:p>
          </p:txBody>
        </p:sp>
        <p:sp>
          <p:nvSpPr>
            <p:cNvPr id="63" name="TextBox 62">
              <a:extLst>
                <a:ext uri="{FF2B5EF4-FFF2-40B4-BE49-F238E27FC236}">
                  <a16:creationId xmlns:a16="http://schemas.microsoft.com/office/drawing/2014/main" id="{AA3D5F52-EF51-486E-21D8-F35233C6F6C8}"/>
                </a:ext>
              </a:extLst>
            </p:cNvPr>
            <p:cNvSpPr txBox="1"/>
            <p:nvPr/>
          </p:nvSpPr>
          <p:spPr>
            <a:xfrm>
              <a:off x="316185" y="1877815"/>
              <a:ext cx="164236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Small (6-Bed)</a:t>
              </a:r>
            </a:p>
          </p:txBody>
        </p:sp>
        <p:sp>
          <p:nvSpPr>
            <p:cNvPr id="64" name="Rectangle 63">
              <a:extLst>
                <a:ext uri="{FF2B5EF4-FFF2-40B4-BE49-F238E27FC236}">
                  <a16:creationId xmlns:a16="http://schemas.microsoft.com/office/drawing/2014/main" id="{840C11A7-28A6-D704-737B-D72AC837F289}"/>
                </a:ext>
              </a:extLst>
            </p:cNvPr>
            <p:cNvSpPr/>
            <p:nvPr/>
          </p:nvSpPr>
          <p:spPr>
            <a:xfrm>
              <a:off x="294869" y="2741069"/>
              <a:ext cx="1670478" cy="2392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Threat Level II</a:t>
              </a:r>
            </a:p>
          </p:txBody>
        </p:sp>
        <p:sp>
          <p:nvSpPr>
            <p:cNvPr id="65" name="Rounded Rectangle 350">
              <a:extLst>
                <a:ext uri="{FF2B5EF4-FFF2-40B4-BE49-F238E27FC236}">
                  <a16:creationId xmlns:a16="http://schemas.microsoft.com/office/drawing/2014/main" id="{2D42F78D-2C5F-A391-3D75-8100C0D400B7}"/>
                </a:ext>
              </a:extLst>
            </p:cNvPr>
            <p:cNvSpPr/>
            <p:nvPr/>
          </p:nvSpPr>
          <p:spPr>
            <a:xfrm>
              <a:off x="294869" y="2148803"/>
              <a:ext cx="1684992" cy="31955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DCR / DCS</a:t>
              </a:r>
            </a:p>
          </p:txBody>
        </p:sp>
        <p:sp>
          <p:nvSpPr>
            <p:cNvPr id="66" name="TextBox 65">
              <a:extLst>
                <a:ext uri="{FF2B5EF4-FFF2-40B4-BE49-F238E27FC236}">
                  <a16:creationId xmlns:a16="http://schemas.microsoft.com/office/drawing/2014/main" id="{164B7FE9-3AB2-C638-D5A5-ABDA2083D02D}"/>
                </a:ext>
              </a:extLst>
            </p:cNvPr>
            <p:cNvSpPr txBox="1"/>
            <p:nvPr/>
          </p:nvSpPr>
          <p:spPr>
            <a:xfrm>
              <a:off x="2582340" y="1880586"/>
              <a:ext cx="164236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Large (30-Bed)</a:t>
              </a:r>
            </a:p>
          </p:txBody>
        </p:sp>
        <p:sp>
          <p:nvSpPr>
            <p:cNvPr id="67" name="Rectangle 66">
              <a:extLst>
                <a:ext uri="{FF2B5EF4-FFF2-40B4-BE49-F238E27FC236}">
                  <a16:creationId xmlns:a16="http://schemas.microsoft.com/office/drawing/2014/main" id="{93725A21-A032-9E57-BEAB-0BDF7EEE3DE4}"/>
                </a:ext>
              </a:extLst>
            </p:cNvPr>
            <p:cNvSpPr/>
            <p:nvPr/>
          </p:nvSpPr>
          <p:spPr>
            <a:xfrm>
              <a:off x="2561024" y="2745204"/>
              <a:ext cx="1684992" cy="2392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Threat Level III</a:t>
              </a:r>
            </a:p>
          </p:txBody>
        </p:sp>
        <p:sp>
          <p:nvSpPr>
            <p:cNvPr id="68" name="Rounded Rectangle 350">
              <a:extLst>
                <a:ext uri="{FF2B5EF4-FFF2-40B4-BE49-F238E27FC236}">
                  <a16:creationId xmlns:a16="http://schemas.microsoft.com/office/drawing/2014/main" id="{D6C2C9D4-3512-A2C1-ABFA-8076BF6E4E5E}"/>
                </a:ext>
              </a:extLst>
            </p:cNvPr>
            <p:cNvSpPr/>
            <p:nvPr/>
          </p:nvSpPr>
          <p:spPr>
            <a:xfrm>
              <a:off x="2561024" y="2151573"/>
              <a:ext cx="1684992" cy="31955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DCR / DCS</a:t>
              </a:r>
            </a:p>
          </p:txBody>
        </p:sp>
        <p:sp>
          <p:nvSpPr>
            <p:cNvPr id="69" name="Rounded Rectangle 350">
              <a:extLst>
                <a:ext uri="{FF2B5EF4-FFF2-40B4-BE49-F238E27FC236}">
                  <a16:creationId xmlns:a16="http://schemas.microsoft.com/office/drawing/2014/main" id="{9DF3B3DF-972A-70A0-8696-2870E28E5CC1}"/>
                </a:ext>
              </a:extLst>
            </p:cNvPr>
            <p:cNvSpPr/>
            <p:nvPr/>
          </p:nvSpPr>
          <p:spPr>
            <a:xfrm>
              <a:off x="294869" y="2448432"/>
              <a:ext cx="1684992" cy="27894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Hold/Stage +10</a:t>
              </a:r>
            </a:p>
          </p:txBody>
        </p:sp>
        <p:sp>
          <p:nvSpPr>
            <p:cNvPr id="70" name="Rounded Rectangle 350">
              <a:extLst>
                <a:ext uri="{FF2B5EF4-FFF2-40B4-BE49-F238E27FC236}">
                  <a16:creationId xmlns:a16="http://schemas.microsoft.com/office/drawing/2014/main" id="{86637EF1-7764-C0A5-ED88-718F77BC2379}"/>
                </a:ext>
              </a:extLst>
            </p:cNvPr>
            <p:cNvSpPr/>
            <p:nvPr/>
          </p:nvSpPr>
          <p:spPr>
            <a:xfrm>
              <a:off x="2561024" y="2469251"/>
              <a:ext cx="1684992" cy="27894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Hold/Stage +50</a:t>
              </a:r>
            </a:p>
          </p:txBody>
        </p:sp>
      </p:grpSp>
      <p:grpSp>
        <p:nvGrpSpPr>
          <p:cNvPr id="82" name="Group 81">
            <a:extLst>
              <a:ext uri="{FF2B5EF4-FFF2-40B4-BE49-F238E27FC236}">
                <a16:creationId xmlns:a16="http://schemas.microsoft.com/office/drawing/2014/main" id="{DFBB02D2-557A-E56B-4A46-9E44747E4AEA}"/>
              </a:ext>
            </a:extLst>
          </p:cNvPr>
          <p:cNvGrpSpPr/>
          <p:nvPr/>
        </p:nvGrpSpPr>
        <p:grpSpPr>
          <a:xfrm>
            <a:off x="6400157" y="1233958"/>
            <a:ext cx="5474061" cy="2757736"/>
            <a:chOff x="6493143" y="221642"/>
            <a:chExt cx="5526595" cy="3334110"/>
          </a:xfrm>
        </p:grpSpPr>
        <p:sp>
          <p:nvSpPr>
            <p:cNvPr id="83" name="Oval 82">
              <a:extLst>
                <a:ext uri="{FF2B5EF4-FFF2-40B4-BE49-F238E27FC236}">
                  <a16:creationId xmlns:a16="http://schemas.microsoft.com/office/drawing/2014/main" id="{B395A79C-D80E-B941-B66B-5DF919163AAC}"/>
                </a:ext>
              </a:extLst>
            </p:cNvPr>
            <p:cNvSpPr/>
            <p:nvPr/>
          </p:nvSpPr>
          <p:spPr>
            <a:xfrm>
              <a:off x="6493143" y="221642"/>
              <a:ext cx="5526595" cy="3334110"/>
            </a:xfrm>
            <a:prstGeom prst="ellipse">
              <a:avLst/>
            </a:prstGeom>
            <a:noFill/>
            <a:ln w="76200" cap="flat" cmpd="sng" algn="ctr">
              <a:solidFill>
                <a:srgbClr val="532476"/>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F4C7E47F-C6CC-49E1-DFA1-B9991380B71D}"/>
                </a:ext>
              </a:extLst>
            </p:cNvPr>
            <p:cNvCxnSpPr>
              <a:cxnSpLocks/>
            </p:cNvCxnSpPr>
            <p:nvPr/>
          </p:nvCxnSpPr>
          <p:spPr>
            <a:xfrm flipH="1" flipV="1">
              <a:off x="9926431" y="1426211"/>
              <a:ext cx="17677" cy="15288"/>
            </a:xfrm>
            <a:prstGeom prst="line">
              <a:avLst/>
            </a:prstGeom>
            <a:noFill/>
            <a:ln w="9525" cap="flat" cmpd="sng" algn="ctr">
              <a:solidFill>
                <a:srgbClr val="00CC99">
                  <a:shade val="95000"/>
                  <a:satMod val="105000"/>
                </a:srgbClr>
              </a:solidFill>
              <a:prstDash val="solid"/>
            </a:ln>
            <a:effectLst/>
          </p:spPr>
        </p:cxnSp>
        <p:sp>
          <p:nvSpPr>
            <p:cNvPr id="85" name="Rounded Rectangle 350">
              <a:extLst>
                <a:ext uri="{FF2B5EF4-FFF2-40B4-BE49-F238E27FC236}">
                  <a16:creationId xmlns:a16="http://schemas.microsoft.com/office/drawing/2014/main" id="{0C50B52D-1800-D4D6-050A-43751B92FC1F}"/>
                </a:ext>
              </a:extLst>
            </p:cNvPr>
            <p:cNvSpPr/>
            <p:nvPr/>
          </p:nvSpPr>
          <p:spPr>
            <a:xfrm>
              <a:off x="6980621" y="2464916"/>
              <a:ext cx="1684992" cy="278940"/>
            </a:xfrm>
            <a:prstGeom prst="roundRect">
              <a:avLst/>
            </a:prstGeom>
            <a:gradFill>
              <a:gsLst>
                <a:gs pos="0">
                  <a:srgbClr val="5BB4F6"/>
                </a:gs>
                <a:gs pos="0">
                  <a:srgbClr val="0C2D83"/>
                </a:gs>
                <a:gs pos="34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Hold/Stage +50</a:t>
              </a:r>
            </a:p>
          </p:txBody>
        </p:sp>
        <p:sp>
          <p:nvSpPr>
            <p:cNvPr id="86" name="TextBox 85">
              <a:extLst>
                <a:ext uri="{FF2B5EF4-FFF2-40B4-BE49-F238E27FC236}">
                  <a16:creationId xmlns:a16="http://schemas.microsoft.com/office/drawing/2014/main" id="{20472147-3B7C-A1CB-A043-820F6179E4E5}"/>
                </a:ext>
              </a:extLst>
            </p:cNvPr>
            <p:cNvSpPr txBox="1"/>
            <p:nvPr/>
          </p:nvSpPr>
          <p:spPr>
            <a:xfrm>
              <a:off x="7803321" y="1245632"/>
              <a:ext cx="2287471" cy="632574"/>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Role 3</a:t>
              </a:r>
              <a:br>
                <a:rPr kumimoji="0" lang="en-US" sz="1400" b="1" i="0" u="none"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400" b="1" i="0" u="none"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En Route Care</a:t>
              </a:r>
            </a:p>
          </p:txBody>
        </p:sp>
        <p:sp>
          <p:nvSpPr>
            <p:cNvPr id="87" name="Rounded Rectangle 350">
              <a:extLst>
                <a:ext uri="{FF2B5EF4-FFF2-40B4-BE49-F238E27FC236}">
                  <a16:creationId xmlns:a16="http://schemas.microsoft.com/office/drawing/2014/main" id="{7EFC5F18-0339-B960-F60E-62323F065AF1}"/>
                </a:ext>
              </a:extLst>
            </p:cNvPr>
            <p:cNvSpPr/>
            <p:nvPr/>
          </p:nvSpPr>
          <p:spPr>
            <a:xfrm>
              <a:off x="6982141" y="2155015"/>
              <a:ext cx="1684992" cy="319559"/>
            </a:xfrm>
            <a:prstGeom prst="roundRect">
              <a:avLst/>
            </a:prstGeom>
            <a:gradFill>
              <a:gsLst>
                <a:gs pos="0">
                  <a:srgbClr val="0C2D83"/>
                </a:gs>
                <a:gs pos="0">
                  <a:srgbClr val="0C2D83"/>
                </a:gs>
                <a:gs pos="35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ERC Facility</a:t>
              </a:r>
            </a:p>
          </p:txBody>
        </p:sp>
        <p:sp>
          <p:nvSpPr>
            <p:cNvPr id="88" name="Rounded Rectangle 350">
              <a:extLst>
                <a:ext uri="{FF2B5EF4-FFF2-40B4-BE49-F238E27FC236}">
                  <a16:creationId xmlns:a16="http://schemas.microsoft.com/office/drawing/2014/main" id="{812C1D04-3999-85A8-90E3-CDAB47F367C2}"/>
                </a:ext>
              </a:extLst>
            </p:cNvPr>
            <p:cNvSpPr/>
            <p:nvPr/>
          </p:nvSpPr>
          <p:spPr>
            <a:xfrm>
              <a:off x="9226981" y="2448054"/>
              <a:ext cx="1684992" cy="278940"/>
            </a:xfrm>
            <a:prstGeom prst="roundRect">
              <a:avLst/>
            </a:prstGeom>
            <a:gradFill>
              <a:gsLst>
                <a:gs pos="0">
                  <a:srgbClr val="5BB4F6"/>
                </a:gs>
                <a:gs pos="0">
                  <a:srgbClr val="0C2D83"/>
                </a:gs>
                <a:gs pos="36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ERC Advanced Treat</a:t>
              </a:r>
            </a:p>
          </p:txBody>
        </p:sp>
        <p:sp>
          <p:nvSpPr>
            <p:cNvPr id="89" name="Rounded Rectangle 350">
              <a:extLst>
                <a:ext uri="{FF2B5EF4-FFF2-40B4-BE49-F238E27FC236}">
                  <a16:creationId xmlns:a16="http://schemas.microsoft.com/office/drawing/2014/main" id="{C669B344-914F-0353-C6EE-FDF358030DCB}"/>
                </a:ext>
              </a:extLst>
            </p:cNvPr>
            <p:cNvSpPr/>
            <p:nvPr/>
          </p:nvSpPr>
          <p:spPr>
            <a:xfrm>
              <a:off x="9226981" y="2155015"/>
              <a:ext cx="1684992" cy="319559"/>
            </a:xfrm>
            <a:prstGeom prst="roundRect">
              <a:avLst/>
            </a:prstGeom>
            <a:gradFill>
              <a:gsLst>
                <a:gs pos="0">
                  <a:srgbClr val="5BB4F6"/>
                </a:gs>
                <a:gs pos="0">
                  <a:srgbClr val="0C2D83"/>
                </a:gs>
                <a:gs pos="36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ERC Facility</a:t>
              </a:r>
            </a:p>
          </p:txBody>
        </p:sp>
        <p:sp>
          <p:nvSpPr>
            <p:cNvPr id="90" name="Rounded Rectangle 350">
              <a:extLst>
                <a:ext uri="{FF2B5EF4-FFF2-40B4-BE49-F238E27FC236}">
                  <a16:creationId xmlns:a16="http://schemas.microsoft.com/office/drawing/2014/main" id="{7612B7BE-6EAE-DE27-FECD-2C1A398FEB48}"/>
                </a:ext>
              </a:extLst>
            </p:cNvPr>
            <p:cNvSpPr/>
            <p:nvPr/>
          </p:nvSpPr>
          <p:spPr>
            <a:xfrm>
              <a:off x="9226981" y="2703065"/>
              <a:ext cx="1681417" cy="278940"/>
            </a:xfrm>
            <a:prstGeom prst="roundRect">
              <a:avLst/>
            </a:prstGeom>
            <a:gradFill>
              <a:gsLst>
                <a:gs pos="0">
                  <a:srgbClr val="5BB4F6"/>
                </a:gs>
                <a:gs pos="0">
                  <a:srgbClr val="0C2D83"/>
                </a:gs>
                <a:gs pos="46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Hold/Stage +100</a:t>
              </a:r>
            </a:p>
          </p:txBody>
        </p:sp>
        <p:sp>
          <p:nvSpPr>
            <p:cNvPr id="91" name="TextBox 90">
              <a:extLst>
                <a:ext uri="{FF2B5EF4-FFF2-40B4-BE49-F238E27FC236}">
                  <a16:creationId xmlns:a16="http://schemas.microsoft.com/office/drawing/2014/main" id="{252823D1-1C3B-8C15-5563-D6E46A8651A4}"/>
                </a:ext>
              </a:extLst>
            </p:cNvPr>
            <p:cNvSpPr txBox="1"/>
            <p:nvPr/>
          </p:nvSpPr>
          <p:spPr>
            <a:xfrm>
              <a:off x="6999881" y="1850079"/>
              <a:ext cx="1642361" cy="3162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Small (30-BED)</a:t>
              </a:r>
            </a:p>
          </p:txBody>
        </p:sp>
        <p:sp>
          <p:nvSpPr>
            <p:cNvPr id="92" name="TextBox 91">
              <a:extLst>
                <a:ext uri="{FF2B5EF4-FFF2-40B4-BE49-F238E27FC236}">
                  <a16:creationId xmlns:a16="http://schemas.microsoft.com/office/drawing/2014/main" id="{B0E84A36-4404-2FCC-0E7B-0F794CF0F8B1}"/>
                </a:ext>
              </a:extLst>
            </p:cNvPr>
            <p:cNvSpPr txBox="1"/>
            <p:nvPr/>
          </p:nvSpPr>
          <p:spPr>
            <a:xfrm>
              <a:off x="9266036" y="1850079"/>
              <a:ext cx="1642361" cy="3162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Large (60-BED)</a:t>
              </a:r>
            </a:p>
          </p:txBody>
        </p:sp>
      </p:grpSp>
      <p:pic>
        <p:nvPicPr>
          <p:cNvPr id="22" name="Picture 21">
            <a:extLst>
              <a:ext uri="{FF2B5EF4-FFF2-40B4-BE49-F238E27FC236}">
                <a16:creationId xmlns:a16="http://schemas.microsoft.com/office/drawing/2014/main" id="{BA4437FA-DF53-FE60-6BB5-DF1250761162}"/>
              </a:ext>
            </a:extLst>
          </p:cNvPr>
          <p:cNvPicPr>
            <a:picLocks noChangeAspect="1"/>
          </p:cNvPicPr>
          <p:nvPr/>
        </p:nvPicPr>
        <p:blipFill>
          <a:blip r:embed="rId4"/>
          <a:stretch>
            <a:fillRect/>
          </a:stretch>
        </p:blipFill>
        <p:spPr>
          <a:xfrm>
            <a:off x="125790" y="146940"/>
            <a:ext cx="992894" cy="992894"/>
          </a:xfrm>
          <a:prstGeom prst="rect">
            <a:avLst/>
          </a:prstGeom>
        </p:spPr>
      </p:pic>
      <p:grpSp>
        <p:nvGrpSpPr>
          <p:cNvPr id="3" name="Group 2">
            <a:extLst>
              <a:ext uri="{FF2B5EF4-FFF2-40B4-BE49-F238E27FC236}">
                <a16:creationId xmlns:a16="http://schemas.microsoft.com/office/drawing/2014/main" id="{640C9979-B490-ABDC-19F5-52A81F67513E}"/>
              </a:ext>
            </a:extLst>
          </p:cNvPr>
          <p:cNvGrpSpPr/>
          <p:nvPr/>
        </p:nvGrpSpPr>
        <p:grpSpPr>
          <a:xfrm>
            <a:off x="7541457" y="4389059"/>
            <a:ext cx="4041518" cy="1907138"/>
            <a:chOff x="7541457" y="4389059"/>
            <a:chExt cx="4041518" cy="1907138"/>
          </a:xfrm>
        </p:grpSpPr>
        <p:sp>
          <p:nvSpPr>
            <p:cNvPr id="72" name="TextBox 71">
              <a:extLst>
                <a:ext uri="{FF2B5EF4-FFF2-40B4-BE49-F238E27FC236}">
                  <a16:creationId xmlns:a16="http://schemas.microsoft.com/office/drawing/2014/main" id="{0C8A743A-B4CB-7AF1-B762-69ED7CEE9DD3}"/>
                </a:ext>
              </a:extLst>
            </p:cNvPr>
            <p:cNvSpPr txBox="1"/>
            <p:nvPr/>
          </p:nvSpPr>
          <p:spPr>
            <a:xfrm>
              <a:off x="8252416" y="4389059"/>
              <a:ext cx="2370507" cy="287197"/>
            </a:xfrm>
            <a:prstGeom prst="rect">
              <a:avLst/>
            </a:prstGeom>
            <a:solidFill>
              <a:schemeClr val="bg1"/>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Maneuver Team Bundles</a:t>
              </a:r>
            </a:p>
          </p:txBody>
        </p:sp>
        <p:sp>
          <p:nvSpPr>
            <p:cNvPr id="73" name="Rounded Rectangle 350">
              <a:extLst>
                <a:ext uri="{FF2B5EF4-FFF2-40B4-BE49-F238E27FC236}">
                  <a16:creationId xmlns:a16="http://schemas.microsoft.com/office/drawing/2014/main" id="{992CE7CB-A411-AF83-4BD9-6EAC8002D103}"/>
                </a:ext>
              </a:extLst>
            </p:cNvPr>
            <p:cNvSpPr/>
            <p:nvPr/>
          </p:nvSpPr>
          <p:spPr>
            <a:xfrm>
              <a:off x="7541457" y="4903743"/>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ER/Resuscitation</a:t>
              </a:r>
            </a:p>
          </p:txBody>
        </p:sp>
        <p:sp>
          <p:nvSpPr>
            <p:cNvPr id="74" name="TextBox 73">
              <a:extLst>
                <a:ext uri="{FF2B5EF4-FFF2-40B4-BE49-F238E27FC236}">
                  <a16:creationId xmlns:a16="http://schemas.microsoft.com/office/drawing/2014/main" id="{397EF7E8-1691-E840-2CF2-0EACFD7C9C51}"/>
                </a:ext>
              </a:extLst>
            </p:cNvPr>
            <p:cNvSpPr txBox="1"/>
            <p:nvPr/>
          </p:nvSpPr>
          <p:spPr>
            <a:xfrm>
              <a:off x="7551333" y="4651945"/>
              <a:ext cx="1746157" cy="2441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Clinical Enhancement</a:t>
              </a:r>
            </a:p>
          </p:txBody>
        </p:sp>
        <p:sp>
          <p:nvSpPr>
            <p:cNvPr id="75" name="TextBox 74">
              <a:extLst>
                <a:ext uri="{FF2B5EF4-FFF2-40B4-BE49-F238E27FC236}">
                  <a16:creationId xmlns:a16="http://schemas.microsoft.com/office/drawing/2014/main" id="{29D7AF20-FB0D-1828-8765-46C28EAB2DC1}"/>
                </a:ext>
              </a:extLst>
            </p:cNvPr>
            <p:cNvSpPr txBox="1"/>
            <p:nvPr/>
          </p:nvSpPr>
          <p:spPr>
            <a:xfrm>
              <a:off x="9769320" y="4651945"/>
              <a:ext cx="1701979" cy="2441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rPr>
                <a:t>Special Purpose</a:t>
              </a:r>
            </a:p>
          </p:txBody>
        </p:sp>
        <p:sp>
          <p:nvSpPr>
            <p:cNvPr id="76" name="Rounded Rectangle 350">
              <a:extLst>
                <a:ext uri="{FF2B5EF4-FFF2-40B4-BE49-F238E27FC236}">
                  <a16:creationId xmlns:a16="http://schemas.microsoft.com/office/drawing/2014/main" id="{356C1D50-3334-37F3-DAC9-C40F1AB08D72}"/>
                </a:ext>
              </a:extLst>
            </p:cNvPr>
            <p:cNvSpPr/>
            <p:nvPr/>
          </p:nvSpPr>
          <p:spPr>
            <a:xfrm>
              <a:off x="7541457" y="5127490"/>
              <a:ext cx="1765909" cy="215765"/>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Damage Control Surgery</a:t>
              </a:r>
            </a:p>
          </p:txBody>
        </p:sp>
        <p:sp>
          <p:nvSpPr>
            <p:cNvPr id="77" name="Rounded Rectangle 350">
              <a:extLst>
                <a:ext uri="{FF2B5EF4-FFF2-40B4-BE49-F238E27FC236}">
                  <a16:creationId xmlns:a16="http://schemas.microsoft.com/office/drawing/2014/main" id="{7945BED0-31CE-FB79-6B6C-2FA1373EAD01}"/>
                </a:ext>
              </a:extLst>
            </p:cNvPr>
            <p:cNvSpPr/>
            <p:nvPr/>
          </p:nvSpPr>
          <p:spPr>
            <a:xfrm>
              <a:off x="7541457" y="5341835"/>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Mental Health/COSC</a:t>
              </a:r>
            </a:p>
          </p:txBody>
        </p:sp>
        <p:sp>
          <p:nvSpPr>
            <p:cNvPr id="78" name="Rounded Rectangle 350">
              <a:extLst>
                <a:ext uri="{FF2B5EF4-FFF2-40B4-BE49-F238E27FC236}">
                  <a16:creationId xmlns:a16="http://schemas.microsoft.com/office/drawing/2014/main" id="{F27EBAA9-AB8A-207D-F3D3-83D4DEABFB51}"/>
                </a:ext>
              </a:extLst>
            </p:cNvPr>
            <p:cNvSpPr/>
            <p:nvPr/>
          </p:nvSpPr>
          <p:spPr>
            <a:xfrm>
              <a:off x="9809563" y="6068627"/>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Hold/Stage</a:t>
              </a:r>
            </a:p>
          </p:txBody>
        </p:sp>
        <p:sp>
          <p:nvSpPr>
            <p:cNvPr id="79" name="Rounded Rectangle 350">
              <a:extLst>
                <a:ext uri="{FF2B5EF4-FFF2-40B4-BE49-F238E27FC236}">
                  <a16:creationId xmlns:a16="http://schemas.microsoft.com/office/drawing/2014/main" id="{25BFBA3F-1757-E84F-EC44-F0108CB2E775}"/>
                </a:ext>
              </a:extLst>
            </p:cNvPr>
            <p:cNvSpPr/>
            <p:nvPr/>
          </p:nvSpPr>
          <p:spPr>
            <a:xfrm>
              <a:off x="9737355" y="4907477"/>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CBRN</a:t>
              </a:r>
            </a:p>
          </p:txBody>
        </p:sp>
        <p:sp>
          <p:nvSpPr>
            <p:cNvPr id="80" name="Rounded Rectangle 350">
              <a:extLst>
                <a:ext uri="{FF2B5EF4-FFF2-40B4-BE49-F238E27FC236}">
                  <a16:creationId xmlns:a16="http://schemas.microsoft.com/office/drawing/2014/main" id="{2568AB63-8474-FBDD-D7F4-4FED25289445}"/>
                </a:ext>
              </a:extLst>
            </p:cNvPr>
            <p:cNvSpPr/>
            <p:nvPr/>
          </p:nvSpPr>
          <p:spPr>
            <a:xfrm>
              <a:off x="9737355" y="5135141"/>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Patient DECON</a:t>
              </a:r>
            </a:p>
          </p:txBody>
        </p:sp>
        <p:sp>
          <p:nvSpPr>
            <p:cNvPr id="81" name="Rounded Rectangle 350">
              <a:extLst>
                <a:ext uri="{FF2B5EF4-FFF2-40B4-BE49-F238E27FC236}">
                  <a16:creationId xmlns:a16="http://schemas.microsoft.com/office/drawing/2014/main" id="{F41AB127-4F18-11AE-723F-4FFD4B56BE4C}"/>
                </a:ext>
              </a:extLst>
            </p:cNvPr>
            <p:cNvSpPr/>
            <p:nvPr/>
          </p:nvSpPr>
          <p:spPr>
            <a:xfrm>
              <a:off x="9737355" y="5361291"/>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AFRAT</a:t>
              </a:r>
            </a:p>
          </p:txBody>
        </p:sp>
        <p:sp>
          <p:nvSpPr>
            <p:cNvPr id="94" name="Rounded Rectangle 350">
              <a:extLst>
                <a:ext uri="{FF2B5EF4-FFF2-40B4-BE49-F238E27FC236}">
                  <a16:creationId xmlns:a16="http://schemas.microsoft.com/office/drawing/2014/main" id="{638D7931-6557-3D89-30BD-335340C2832D}"/>
                </a:ext>
              </a:extLst>
            </p:cNvPr>
            <p:cNvSpPr/>
            <p:nvPr/>
          </p:nvSpPr>
          <p:spPr>
            <a:xfrm>
              <a:off x="9818318" y="5834451"/>
              <a:ext cx="1764657" cy="22756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CCATT/AE</a:t>
              </a:r>
            </a:p>
          </p:txBody>
        </p:sp>
        <p:sp>
          <p:nvSpPr>
            <p:cNvPr id="2" name="Rounded Rectangle 350">
              <a:extLst>
                <a:ext uri="{FF2B5EF4-FFF2-40B4-BE49-F238E27FC236}">
                  <a16:creationId xmlns:a16="http://schemas.microsoft.com/office/drawing/2014/main" id="{0051B4D2-F46A-8BC8-3233-D58AF8378455}"/>
                </a:ext>
              </a:extLst>
            </p:cNvPr>
            <p:cNvSpPr/>
            <p:nvPr/>
          </p:nvSpPr>
          <p:spPr>
            <a:xfrm>
              <a:off x="7542083" y="5566682"/>
              <a:ext cx="1764657" cy="22756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0" dirty="0">
                  <a:solidFill>
                    <a:schemeClr val="bg1"/>
                  </a:solidFill>
                  <a:latin typeface="Arial" panose="020B0604020202020204" pitchFamily="34" charset="0"/>
                  <a:cs typeface="Arial" panose="020B0604020202020204" pitchFamily="34" charset="0"/>
                </a:rPr>
                <a:t>HA/DR</a:t>
              </a:r>
              <a:endParaRPr kumimoji="0" lang="en-US" sz="1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4E6EC1A7-7FF7-FDD5-65BA-17FBB6592A7B}"/>
              </a:ext>
            </a:extLst>
          </p:cNvPr>
          <p:cNvSpPr txBox="1"/>
          <p:nvPr/>
        </p:nvSpPr>
        <p:spPr>
          <a:xfrm>
            <a:off x="9836440" y="5623698"/>
            <a:ext cx="17019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u="sng" cap="small" dirty="0">
                <a:solidFill>
                  <a:prstClr val="black"/>
                </a:solidFill>
                <a:latin typeface="Arial" panose="020B0604020202020204" pitchFamily="34" charset="0"/>
                <a:cs typeface="Arial" panose="020B0604020202020204" pitchFamily="34" charset="0"/>
              </a:rPr>
              <a:t>AE</a:t>
            </a:r>
            <a:endParaRPr kumimoji="0" lang="en-US" sz="1100" b="1" i="0" u="sng" strike="noStrike" kern="1200" cap="small"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912767"/>
      </p:ext>
    </p:extLst>
  </p:cSld>
  <p:clrMapOvr>
    <a:masterClrMapping/>
  </p:clrMapOvr>
</p:sld>
</file>

<file path=ppt/theme/theme1.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d471779-0fd3-44e0-a249-756d8f484c33">
      <UserInfo>
        <DisplayName>Brockmann, Thomas G (Tom) Lt Col USAF AFELM MED DOD (USA)</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3F9D21ADACC24EAF762F637E7AAD06" ma:contentTypeVersion="5" ma:contentTypeDescription="Create a new document." ma:contentTypeScope="" ma:versionID="2f4f981ae3d4294746250e1e6186e066">
  <xsd:schema xmlns:xsd="http://www.w3.org/2001/XMLSchema" xmlns:xs="http://www.w3.org/2001/XMLSchema" xmlns:p="http://schemas.microsoft.com/office/2006/metadata/properties" xmlns:ns2="d0e6436f-0e83-4412-a9fe-37d4d96e7b0d" xmlns:ns3="1d471779-0fd3-44e0-a249-756d8f484c33" targetNamespace="http://schemas.microsoft.com/office/2006/metadata/properties" ma:root="true" ma:fieldsID="b03755ae0e3091b5e3ce6ac6cc689a86" ns2:_="" ns3:_="">
    <xsd:import namespace="d0e6436f-0e83-4412-a9fe-37d4d96e7b0d"/>
    <xsd:import namespace="1d471779-0fd3-44e0-a249-756d8f484c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6436f-0e83-4412-a9fe-37d4d96e7b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471779-0fd3-44e0-a249-756d8f484c3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29AB84-01B3-4435-B723-D2A731795D74}">
  <ds:schemaRefs>
    <ds:schemaRef ds:uri="http://purl.org/dc/dcmitype/"/>
    <ds:schemaRef ds:uri="d0e6436f-0e83-4412-a9fe-37d4d96e7b0d"/>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www.w3.org/XML/1998/namespace"/>
    <ds:schemaRef ds:uri="http://purl.org/dc/elements/1.1/"/>
    <ds:schemaRef ds:uri="http://schemas.microsoft.com/office/2006/documentManagement/types"/>
    <ds:schemaRef ds:uri="1d471779-0fd3-44e0-a249-756d8f484c33"/>
  </ds:schemaRefs>
</ds:datastoreItem>
</file>

<file path=customXml/itemProps2.xml><?xml version="1.0" encoding="utf-8"?>
<ds:datastoreItem xmlns:ds="http://schemas.openxmlformats.org/officeDocument/2006/customXml" ds:itemID="{63671F03-8FCE-4B80-BBC7-591B7F80D1DB}">
  <ds:schemaRefs>
    <ds:schemaRef ds:uri="1d471779-0fd3-44e0-a249-756d8f484c33"/>
    <ds:schemaRef ds:uri="d0e6436f-0e83-4412-a9fe-37d4d96e7b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56139B-B21D-496D-8ABE-ED0BC1190D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1550</Words>
  <Application>Microsoft Office PowerPoint</Application>
  <PresentationFormat>Widescreen</PresentationFormat>
  <Paragraphs>263</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Century Schoolbook</vt:lpstr>
      <vt:lpstr>Lucida Sans Unicode</vt:lpstr>
      <vt:lpstr>Oswald</vt:lpstr>
      <vt:lpstr>Wingdings</vt:lpstr>
      <vt:lpstr>1_USAF(Unclas)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DHA/EI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Leader Management 6-20 Jul 2018</dc:title>
  <dc:creator>AF/SG</dc:creator>
  <cp:lastModifiedBy>Lori Lawrence</cp:lastModifiedBy>
  <cp:revision>11</cp:revision>
  <cp:lastPrinted>2023-11-22T14:05:24Z</cp:lastPrinted>
  <dcterms:created xsi:type="dcterms:W3CDTF">2018-07-10T20:13:14Z</dcterms:created>
  <dcterms:modified xsi:type="dcterms:W3CDTF">2024-02-06T12:56:44Z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0x010100373F9D21ADACC24EAF762F637E7AAD06</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