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8" r:id="rId6"/>
  </p:sldMasterIdLst>
  <p:notesMasterIdLst>
    <p:notesMasterId r:id="rId14"/>
  </p:notesMasterIdLst>
  <p:handoutMasterIdLst>
    <p:handoutMasterId r:id="rId15"/>
  </p:handoutMasterIdLst>
  <p:sldIdLst>
    <p:sldId id="259" r:id="rId7"/>
    <p:sldId id="3832" r:id="rId8"/>
    <p:sldId id="258" r:id="rId9"/>
    <p:sldId id="262" r:id="rId10"/>
    <p:sldId id="260" r:id="rId11"/>
    <p:sldId id="261" r:id="rId12"/>
    <p:sldId id="38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DDD9C3"/>
    <a:srgbClr val="005432"/>
    <a:srgbClr val="C521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25383-C3CF-4DC6-972C-69FA57197205}" v="8" dt="2024-01-24T18:32:52.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686" autoAdjust="0"/>
  </p:normalViewPr>
  <p:slideViewPr>
    <p:cSldViewPr snapToGrid="0">
      <p:cViewPr varScale="1">
        <p:scale>
          <a:sx n="61" d="100"/>
          <a:sy n="61" d="100"/>
        </p:scale>
        <p:origin x="1236" y="78"/>
      </p:cViewPr>
      <p:guideLst>
        <p:guide orient="horz" pos="2304"/>
        <p:guide pos="3840"/>
      </p:guideLst>
    </p:cSldViewPr>
  </p:slideViewPr>
  <p:notesTextViewPr>
    <p:cViewPr>
      <p:scale>
        <a:sx n="3" d="2"/>
        <a:sy n="3" d="2"/>
      </p:scale>
      <p:origin x="0" y="0"/>
    </p:cViewPr>
  </p:notesTextViewPr>
  <p:sorterViewPr>
    <p:cViewPr>
      <p:scale>
        <a:sx n="100" d="100"/>
        <a:sy n="100" d="100"/>
      </p:scale>
      <p:origin x="0" y="-774"/>
    </p:cViewPr>
  </p:sorterViewPr>
  <p:notesViewPr>
    <p:cSldViewPr snapToGrid="0" showGuides="1">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845A1-FBC0-4A3E-94A0-C08D02F0B0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B0C4E4-8B50-4EA8-A49E-479DA6A640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6AA70A-6D2B-4F74-B3E9-362DF4ABDC5F}" type="datetimeFigureOut">
              <a:rPr lang="en-US" smtClean="0"/>
              <a:t>1/25/2024</a:t>
            </a:fld>
            <a:endParaRPr lang="en-US"/>
          </a:p>
        </p:txBody>
      </p:sp>
      <p:sp>
        <p:nvSpPr>
          <p:cNvPr id="4" name="Footer Placeholder 3">
            <a:extLst>
              <a:ext uri="{FF2B5EF4-FFF2-40B4-BE49-F238E27FC236}">
                <a16:creationId xmlns:a16="http://schemas.microsoft.com/office/drawing/2014/main" id="{A27DB500-CF80-4330-B041-0B8DB4B7DD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B5EB70-F94B-4F5A-90B3-FB05A01944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E01A1-BD03-4A89-B908-F31540459813}" type="slidenum">
              <a:rPr lang="en-US" smtClean="0"/>
              <a:t>‹#›</a:t>
            </a:fld>
            <a:endParaRPr lang="en-US"/>
          </a:p>
        </p:txBody>
      </p:sp>
    </p:spTree>
    <p:extLst>
      <p:ext uri="{BB962C8B-B14F-4D97-AF65-F5344CB8AC3E}">
        <p14:creationId xmlns:p14="http://schemas.microsoft.com/office/powerpoint/2010/main" val="147197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A9251-2020-4D5C-ABB0-B180A2C4736E}" type="datetimeFigureOut">
              <a:rPr lang="en-US" smtClean="0"/>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4D118-BDD7-4756-BB4E-1E834DBE215A}" type="slidenum">
              <a:rPr lang="en-US" smtClean="0"/>
              <a:t>‹#›</a:t>
            </a:fld>
            <a:endParaRPr lang="en-US" dirty="0"/>
          </a:p>
        </p:txBody>
      </p:sp>
    </p:spTree>
    <p:extLst>
      <p:ext uri="{BB962C8B-B14F-4D97-AF65-F5344CB8AC3E}">
        <p14:creationId xmlns:p14="http://schemas.microsoft.com/office/powerpoint/2010/main" val="98643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F2B9FB1-4996-D531-68E5-E96CA0FAF09B}"/>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81A819FB-E605-EBE3-1FA0-5FABF9D20B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a:extLst>
              <a:ext uri="{FF2B5EF4-FFF2-40B4-BE49-F238E27FC236}">
                <a16:creationId xmlns:a16="http://schemas.microsoft.com/office/drawing/2014/main" id="{00A23A7D-DE6B-CDD1-E546-DB75DADED6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1E364B-99BD-4EC9-A017-2A88E27E0D78}"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2198CE5-8FD6-3F7C-03FE-4E95387F3EB4}"/>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3DD74B-3CE9-1A18-EDC0-3754CB70FB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72" name="Slide Number Placeholder 3">
            <a:extLst>
              <a:ext uri="{FF2B5EF4-FFF2-40B4-BE49-F238E27FC236}">
                <a16:creationId xmlns:a16="http://schemas.microsoft.com/office/drawing/2014/main" id="{53B5D9C6-4CCD-E6A9-7568-04B3DA5B88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8F6F27-F86D-476D-AFB8-EF3A5D143356}" type="slidenum">
              <a:rPr lang="en-US" altLang="en-US" smtClean="0"/>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82FA205-5E61-80A2-D187-30017B4D43C6}"/>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03DBFA1D-1081-864F-D364-EE3E1EAC53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a:extLst>
              <a:ext uri="{FF2B5EF4-FFF2-40B4-BE49-F238E27FC236}">
                <a16:creationId xmlns:a16="http://schemas.microsoft.com/office/drawing/2014/main" id="{40520EAB-2295-69A8-D39D-6F016BC8E5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218009-F1B0-4584-B3A6-060CFB1DB599}" type="slidenum">
              <a:rPr lang="en-US" altLang="en-US" smtClean="0"/>
              <a:pPr>
                <a:spcBef>
                  <a:spcPct val="0"/>
                </a:spcBef>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9F1FC33-F89B-7576-C418-CFA91CD9502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A71DD873-F68A-F3BE-FBA1-FE8A230AD5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20" name="Slide Number Placeholder 3">
            <a:extLst>
              <a:ext uri="{FF2B5EF4-FFF2-40B4-BE49-F238E27FC236}">
                <a16:creationId xmlns:a16="http://schemas.microsoft.com/office/drawing/2014/main" id="{B46AD4FC-022C-67C6-4E27-C97AC66EE5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4EB9A1-C26F-4F61-B249-9F39F72201A2}" type="slidenum">
              <a:rPr lang="en-US" altLang="en-US" smtClean="0"/>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A763B09-3159-832E-A480-0AE36C9AB726}"/>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735637C6-87C0-A7E5-2E67-1CD3E39BAF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268" name="Slide Number Placeholder 3">
            <a:extLst>
              <a:ext uri="{FF2B5EF4-FFF2-40B4-BE49-F238E27FC236}">
                <a16:creationId xmlns:a16="http://schemas.microsoft.com/office/drawing/2014/main" id="{7060A43D-5C46-4863-E067-8C996A095B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427F03-DE45-4942-9414-09131FB2CEC6}" type="slidenum">
              <a:rPr lang="en-US" altLang="en-US" smtClean="0"/>
              <a:pPr>
                <a:spcBef>
                  <a:spcPct val="0"/>
                </a:spcBef>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1"/>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Box 8">
            <a:extLst>
              <a:ext uri="{FF2B5EF4-FFF2-40B4-BE49-F238E27FC236}">
                <a16:creationId xmlns:a16="http://schemas.microsoft.com/office/drawing/2014/main" id="{10151DE4-3045-478B-A639-79140677D674}"/>
              </a:ext>
            </a:extLst>
          </p:cNvPr>
          <p:cNvSpPr txBox="1"/>
          <p:nvPr userDrawn="1"/>
        </p:nvSpPr>
        <p:spPr>
          <a:xfrm>
            <a:off x="304800" y="4319999"/>
            <a:ext cx="3759200" cy="480655"/>
          </a:xfrm>
          <a:prstGeom prst="rect">
            <a:avLst/>
          </a:prstGeom>
        </p:spPr>
        <p:txBody>
          <a:bodyPr vert="horz" wrap="square" lIns="91440" tIns="45720" rIns="91440" bIns="45720" rtlCol="0" anchor="ctr">
            <a:noAutofit/>
          </a:bodyPr>
          <a:lstStyle/>
          <a:p>
            <a:pPr lvl="0"/>
            <a:r>
              <a:rPr lang="en-US" sz="2800" dirty="0">
                <a:solidFill>
                  <a:schemeClr val="bg1">
                    <a:lumMod val="50000"/>
                  </a:schemeClr>
                </a:solidFill>
                <a:latin typeface="Arial" panose="020B0604020202020204" pitchFamily="34" charset="0"/>
                <a:cs typeface="Arial" panose="020B0604020202020204" pitchFamily="34" charset="0"/>
              </a:rPr>
              <a:t>Presentation for:</a:t>
            </a:r>
          </a:p>
        </p:txBody>
      </p:sp>
      <p:sp>
        <p:nvSpPr>
          <p:cNvPr id="10" name="TextBox 9">
            <a:extLst>
              <a:ext uri="{FF2B5EF4-FFF2-40B4-BE49-F238E27FC236}">
                <a16:creationId xmlns:a16="http://schemas.microsoft.com/office/drawing/2014/main" id="{1381D56C-ED95-41A9-901D-AB18843BA469}"/>
              </a:ext>
            </a:extLst>
          </p:cNvPr>
          <p:cNvSpPr txBox="1"/>
          <p:nvPr userDrawn="1"/>
        </p:nvSpPr>
        <p:spPr>
          <a:xfrm>
            <a:off x="298681" y="4812805"/>
            <a:ext cx="3210020"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Presented by:</a:t>
            </a:r>
          </a:p>
        </p:txBody>
      </p:sp>
      <p:sp>
        <p:nvSpPr>
          <p:cNvPr id="11" name="TextBox 10">
            <a:extLst>
              <a:ext uri="{FF2B5EF4-FFF2-40B4-BE49-F238E27FC236}">
                <a16:creationId xmlns:a16="http://schemas.microsoft.com/office/drawing/2014/main" id="{97524F97-9C33-41BE-A6F6-A2402B1E51CB}"/>
              </a:ext>
            </a:extLst>
          </p:cNvPr>
          <p:cNvSpPr txBox="1"/>
          <p:nvPr userDrawn="1"/>
        </p:nvSpPr>
        <p:spPr>
          <a:xfrm>
            <a:off x="304801" y="5310546"/>
            <a:ext cx="3713908"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Date of Briefing:</a:t>
            </a:r>
          </a:p>
        </p:txBody>
      </p:sp>
      <p:sp>
        <p:nvSpPr>
          <p:cNvPr id="16" name="Text Placeholder 5">
            <a:extLst>
              <a:ext uri="{FF2B5EF4-FFF2-40B4-BE49-F238E27FC236}">
                <a16:creationId xmlns:a16="http://schemas.microsoft.com/office/drawing/2014/main" id="{F32E289A-0B24-46FD-9A76-703A44237AF0}"/>
              </a:ext>
            </a:extLst>
          </p:cNvPr>
          <p:cNvSpPr>
            <a:spLocks noGrp="1"/>
          </p:cNvSpPr>
          <p:nvPr>
            <p:ph type="body" sz="quarter" idx="13"/>
          </p:nvPr>
        </p:nvSpPr>
        <p:spPr>
          <a:xfrm>
            <a:off x="3352800" y="4319999"/>
            <a:ext cx="8031241" cy="329776"/>
          </a:xfrm>
        </p:spPr>
        <p:txBody>
          <a:bodyPr>
            <a:noAutofit/>
          </a:bodyPr>
          <a:lstStyle>
            <a:lvl1pPr marL="0" indent="0">
              <a:buFontTx/>
              <a:buNone/>
              <a:defRPr sz="2800"/>
            </a:lvl1pPr>
          </a:lstStyle>
          <a:p>
            <a:pPr lvl="0"/>
            <a:r>
              <a:rPr lang="en-US"/>
              <a:t>Edit Master text styles</a:t>
            </a:r>
          </a:p>
        </p:txBody>
      </p:sp>
      <p:sp>
        <p:nvSpPr>
          <p:cNvPr id="17" name="Text Placeholder 6">
            <a:extLst>
              <a:ext uri="{FF2B5EF4-FFF2-40B4-BE49-F238E27FC236}">
                <a16:creationId xmlns:a16="http://schemas.microsoft.com/office/drawing/2014/main" id="{A5385847-86BC-411C-BD06-FFB3EDE07361}"/>
              </a:ext>
            </a:extLst>
          </p:cNvPr>
          <p:cNvSpPr>
            <a:spLocks noGrp="1"/>
          </p:cNvSpPr>
          <p:nvPr>
            <p:ph type="body" sz="quarter" idx="14"/>
          </p:nvPr>
        </p:nvSpPr>
        <p:spPr>
          <a:xfrm>
            <a:off x="3352800" y="4813499"/>
            <a:ext cx="8697149" cy="333536"/>
          </a:xfrm>
        </p:spPr>
        <p:txBody>
          <a:bodyPr>
            <a:noAutofit/>
          </a:bodyPr>
          <a:lstStyle>
            <a:lvl1pPr marL="0" indent="0">
              <a:buNone/>
              <a:defRPr sz="2800"/>
            </a:lvl1pPr>
          </a:lstStyle>
          <a:p>
            <a:pPr lvl="0"/>
            <a:r>
              <a:rPr lang="en-US"/>
              <a:t>Edit Master text styles</a:t>
            </a:r>
          </a:p>
        </p:txBody>
      </p:sp>
      <p:sp>
        <p:nvSpPr>
          <p:cNvPr id="18" name="Text Placeholder 4">
            <a:extLst>
              <a:ext uri="{FF2B5EF4-FFF2-40B4-BE49-F238E27FC236}">
                <a16:creationId xmlns:a16="http://schemas.microsoft.com/office/drawing/2014/main" id="{E9328F0D-E304-41F7-B95E-92D603C8CDD8}"/>
              </a:ext>
            </a:extLst>
          </p:cNvPr>
          <p:cNvSpPr>
            <a:spLocks noGrp="1"/>
          </p:cNvSpPr>
          <p:nvPr>
            <p:ph type="body" sz="quarter" idx="17"/>
          </p:nvPr>
        </p:nvSpPr>
        <p:spPr>
          <a:xfrm>
            <a:off x="3352800" y="5310758"/>
            <a:ext cx="8289525" cy="462245"/>
          </a:xfrm>
        </p:spPr>
        <p:txBody>
          <a:bodyPr>
            <a:normAutofit/>
          </a:bodyPr>
          <a:lstStyle>
            <a:lvl1pPr marL="0" indent="0">
              <a:buNone/>
              <a:defRPr sz="2800"/>
            </a:lvl1pPr>
          </a:lstStyle>
          <a:p>
            <a:pPr lvl="0"/>
            <a:r>
              <a:rPr lang="en-US"/>
              <a:t>Edit Master text styles</a:t>
            </a:r>
          </a:p>
        </p:txBody>
      </p:sp>
      <p:sp>
        <p:nvSpPr>
          <p:cNvPr id="4" name="TextBox 3">
            <a:extLst>
              <a:ext uri="{FF2B5EF4-FFF2-40B4-BE49-F238E27FC236}">
                <a16:creationId xmlns:a16="http://schemas.microsoft.com/office/drawing/2014/main" id="{F8DA85D3-F336-4F32-8873-056208695F27}"/>
              </a:ext>
            </a:extLst>
          </p:cNvPr>
          <p:cNvSpPr txBox="1"/>
          <p:nvPr userDrawn="1"/>
        </p:nvSpPr>
        <p:spPr>
          <a:xfrm>
            <a:off x="900752" y="586854"/>
            <a:ext cx="1039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Pre-Decisional Deliberative Document - Internal Use Only</a:t>
            </a:r>
            <a:endParaRPr lang="it-IT"/>
          </a:p>
        </p:txBody>
      </p:sp>
    </p:spTree>
    <p:custDataLst>
      <p:tags r:id="rId1"/>
    </p:custDataLst>
    <p:extLst>
      <p:ext uri="{BB962C8B-B14F-4D97-AF65-F5344CB8AC3E}">
        <p14:creationId xmlns:p14="http://schemas.microsoft.com/office/powerpoint/2010/main" val="3946329368"/>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Tree>
    <p:custDataLst>
      <p:tags r:id="rId1"/>
    </p:custDataLst>
    <p:extLst>
      <p:ext uri="{BB962C8B-B14F-4D97-AF65-F5344CB8AC3E}">
        <p14:creationId xmlns:p14="http://schemas.microsoft.com/office/powerpoint/2010/main" val="137666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
        <p:nvSpPr>
          <p:cNvPr id="4" name="Rectangle 3">
            <a:extLst>
              <a:ext uri="{FF2B5EF4-FFF2-40B4-BE49-F238E27FC236}">
                <a16:creationId xmlns:a16="http://schemas.microsoft.com/office/drawing/2014/main" id="{A11BB810-BB9E-4E01-B3E9-4A0647C10895}"/>
              </a:ext>
            </a:extLst>
          </p:cNvPr>
          <p:cNvSpPr/>
          <p:nvPr userDrawn="1"/>
        </p:nvSpPr>
        <p:spPr>
          <a:xfrm>
            <a:off x="-69574" y="6122504"/>
            <a:ext cx="12261574" cy="73549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2428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
        <p:nvSpPr>
          <p:cNvPr id="4" name="Rectangle 3">
            <a:extLst>
              <a:ext uri="{FF2B5EF4-FFF2-40B4-BE49-F238E27FC236}">
                <a16:creationId xmlns:a16="http://schemas.microsoft.com/office/drawing/2014/main" id="{DBE9BEA0-76D8-4A25-B33B-B3BBF625D397}"/>
              </a:ext>
            </a:extLst>
          </p:cNvPr>
          <p:cNvSpPr/>
          <p:nvPr userDrawn="1"/>
        </p:nvSpPr>
        <p:spPr>
          <a:xfrm>
            <a:off x="-1" y="6061753"/>
            <a:ext cx="12192001" cy="945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5865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6710861"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
        <p:nvSpPr>
          <p:cNvPr id="6" name="Picture Placeholder 5">
            <a:extLst>
              <a:ext uri="{FF2B5EF4-FFF2-40B4-BE49-F238E27FC236}">
                <a16:creationId xmlns:a16="http://schemas.microsoft.com/office/drawing/2014/main" id="{4DF96528-43BE-49F6-A13B-3675434CBAE3}"/>
              </a:ext>
            </a:extLst>
          </p:cNvPr>
          <p:cNvSpPr>
            <a:spLocks noGrp="1"/>
          </p:cNvSpPr>
          <p:nvPr>
            <p:ph type="pic" sz="quarter" idx="10"/>
          </p:nvPr>
        </p:nvSpPr>
        <p:spPr>
          <a:xfrm>
            <a:off x="7573963" y="955675"/>
            <a:ext cx="4217987" cy="5076825"/>
          </a:xfrm>
        </p:spPr>
        <p:txBody>
          <a:bodyPr/>
          <a:lstStyle/>
          <a:p>
            <a:endParaRPr lang="en-US" dirty="0"/>
          </a:p>
        </p:txBody>
      </p:sp>
    </p:spTree>
    <p:custDataLst>
      <p:tags r:id="rId1"/>
    </p:custDataLst>
    <p:extLst>
      <p:ext uri="{BB962C8B-B14F-4D97-AF65-F5344CB8AC3E}">
        <p14:creationId xmlns:p14="http://schemas.microsoft.com/office/powerpoint/2010/main" val="2169644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
        <p:nvSpPr>
          <p:cNvPr id="6" name="Content Placeholder 2">
            <a:extLst>
              <a:ext uri="{FF2B5EF4-FFF2-40B4-BE49-F238E27FC236}">
                <a16:creationId xmlns:a16="http://schemas.microsoft.com/office/drawing/2014/main" id="{9016ACE6-8450-4EB7-B99D-BC74431DFEC3}"/>
              </a:ext>
            </a:extLst>
          </p:cNvPr>
          <p:cNvSpPr>
            <a:spLocks noGrp="1"/>
          </p:cNvSpPr>
          <p:nvPr>
            <p:ph idx="10"/>
          </p:nvPr>
        </p:nvSpPr>
        <p:spPr>
          <a:xfrm>
            <a:off x="6324600"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3706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Tree>
    <p:custDataLst>
      <p:tags r:id="rId1"/>
    </p:custDataLst>
    <p:extLst>
      <p:ext uri="{BB962C8B-B14F-4D97-AF65-F5344CB8AC3E}">
        <p14:creationId xmlns:p14="http://schemas.microsoft.com/office/powerpoint/2010/main" val="552089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
        <p:nvSpPr>
          <p:cNvPr id="5" name="Table Placeholder 4">
            <a:extLst>
              <a:ext uri="{FF2B5EF4-FFF2-40B4-BE49-F238E27FC236}">
                <a16:creationId xmlns:a16="http://schemas.microsoft.com/office/drawing/2014/main" id="{D06C1C2F-634D-4104-AB3D-000640A070D7}"/>
              </a:ext>
            </a:extLst>
          </p:cNvPr>
          <p:cNvSpPr>
            <a:spLocks noGrp="1"/>
          </p:cNvSpPr>
          <p:nvPr>
            <p:ph type="tbl" sz="quarter" idx="10"/>
          </p:nvPr>
        </p:nvSpPr>
        <p:spPr>
          <a:xfrm>
            <a:off x="573088" y="1050925"/>
            <a:ext cx="11055350" cy="4886325"/>
          </a:xfrm>
        </p:spPr>
        <p:txBody>
          <a:bodyPr/>
          <a:lstStyle/>
          <a:p>
            <a:endParaRPr lang="en-US" dirty="0"/>
          </a:p>
        </p:txBody>
      </p:sp>
    </p:spTree>
    <p:custDataLst>
      <p:tags r:id="rId1"/>
    </p:custDataLst>
    <p:extLst>
      <p:ext uri="{BB962C8B-B14F-4D97-AF65-F5344CB8AC3E}">
        <p14:creationId xmlns:p14="http://schemas.microsoft.com/office/powerpoint/2010/main" val="63695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7" descr="OQP Logo">
            <a:extLst>
              <a:ext uri="{FF2B5EF4-FFF2-40B4-BE49-F238E27FC236}">
                <a16:creationId xmlns:a16="http://schemas.microsoft.com/office/drawing/2014/main" id="{D25AFC4A-F028-2CBD-A59A-0554036BE6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8000" y="6400800"/>
            <a:ext cx="406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VAegl-flg10">
            <a:extLst>
              <a:ext uri="{FF2B5EF4-FFF2-40B4-BE49-F238E27FC236}">
                <a16:creationId xmlns:a16="http://schemas.microsoft.com/office/drawing/2014/main" id="{94EE2801-0705-A3FD-6528-C0F5E2F7B0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905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1"/>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hasCustomPrompt="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9" name="TextBox 8">
            <a:extLst>
              <a:ext uri="{FF2B5EF4-FFF2-40B4-BE49-F238E27FC236}">
                <a16:creationId xmlns:a16="http://schemas.microsoft.com/office/drawing/2014/main" id="{10151DE4-3045-478B-A639-79140677D674}"/>
              </a:ext>
            </a:extLst>
          </p:cNvPr>
          <p:cNvSpPr txBox="1"/>
          <p:nvPr userDrawn="1"/>
        </p:nvSpPr>
        <p:spPr>
          <a:xfrm>
            <a:off x="304800" y="4319999"/>
            <a:ext cx="3759200" cy="480655"/>
          </a:xfrm>
          <a:prstGeom prst="rect">
            <a:avLst/>
          </a:prstGeom>
        </p:spPr>
        <p:txBody>
          <a:bodyPr vert="horz" wrap="square" lIns="91440" tIns="45720" rIns="91440" bIns="45720" rtlCol="0" anchor="ctr">
            <a:noAutofit/>
          </a:bodyPr>
          <a:lstStyle/>
          <a:p>
            <a:pPr lvl="0"/>
            <a:r>
              <a:rPr lang="en-US" sz="2800" dirty="0">
                <a:solidFill>
                  <a:schemeClr val="bg1">
                    <a:lumMod val="50000"/>
                  </a:schemeClr>
                </a:solidFill>
                <a:latin typeface="Arial" panose="020B0604020202020204" pitchFamily="34" charset="0"/>
                <a:cs typeface="Arial" panose="020B0604020202020204" pitchFamily="34" charset="0"/>
              </a:rPr>
              <a:t>Presentation for:</a:t>
            </a:r>
          </a:p>
        </p:txBody>
      </p:sp>
      <p:sp>
        <p:nvSpPr>
          <p:cNvPr id="10" name="TextBox 9">
            <a:extLst>
              <a:ext uri="{FF2B5EF4-FFF2-40B4-BE49-F238E27FC236}">
                <a16:creationId xmlns:a16="http://schemas.microsoft.com/office/drawing/2014/main" id="{1381D56C-ED95-41A9-901D-AB18843BA469}"/>
              </a:ext>
            </a:extLst>
          </p:cNvPr>
          <p:cNvSpPr txBox="1"/>
          <p:nvPr userDrawn="1"/>
        </p:nvSpPr>
        <p:spPr>
          <a:xfrm>
            <a:off x="298681" y="4812805"/>
            <a:ext cx="3210020"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Presented by:</a:t>
            </a:r>
          </a:p>
        </p:txBody>
      </p:sp>
      <p:sp>
        <p:nvSpPr>
          <p:cNvPr id="11" name="TextBox 10">
            <a:extLst>
              <a:ext uri="{FF2B5EF4-FFF2-40B4-BE49-F238E27FC236}">
                <a16:creationId xmlns:a16="http://schemas.microsoft.com/office/drawing/2014/main" id="{97524F97-9C33-41BE-A6F6-A2402B1E51CB}"/>
              </a:ext>
            </a:extLst>
          </p:cNvPr>
          <p:cNvSpPr txBox="1"/>
          <p:nvPr userDrawn="1"/>
        </p:nvSpPr>
        <p:spPr>
          <a:xfrm>
            <a:off x="304801" y="5310546"/>
            <a:ext cx="3713908"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Date of Briefing:</a:t>
            </a:r>
          </a:p>
        </p:txBody>
      </p:sp>
      <p:sp>
        <p:nvSpPr>
          <p:cNvPr id="16" name="Text Placeholder 5">
            <a:extLst>
              <a:ext uri="{FF2B5EF4-FFF2-40B4-BE49-F238E27FC236}">
                <a16:creationId xmlns:a16="http://schemas.microsoft.com/office/drawing/2014/main" id="{F32E289A-0B24-46FD-9A76-703A44237AF0}"/>
              </a:ext>
            </a:extLst>
          </p:cNvPr>
          <p:cNvSpPr>
            <a:spLocks noGrp="1"/>
          </p:cNvSpPr>
          <p:nvPr>
            <p:ph type="body" sz="quarter" idx="13"/>
          </p:nvPr>
        </p:nvSpPr>
        <p:spPr>
          <a:xfrm>
            <a:off x="3352800" y="4319999"/>
            <a:ext cx="8031241" cy="329776"/>
          </a:xfrm>
        </p:spPr>
        <p:txBody>
          <a:bodyPr>
            <a:noAutofit/>
          </a:bodyPr>
          <a:lstStyle>
            <a:lvl1pPr marL="0" indent="0">
              <a:buFontTx/>
              <a:buNone/>
              <a:defRPr sz="2800"/>
            </a:lvl1pPr>
          </a:lstStyle>
          <a:p>
            <a:pPr lvl="0"/>
            <a:r>
              <a:rPr lang="en-US" dirty="0"/>
              <a:t>Edit Master text styles</a:t>
            </a:r>
          </a:p>
        </p:txBody>
      </p:sp>
      <p:sp>
        <p:nvSpPr>
          <p:cNvPr id="17" name="Text Placeholder 6">
            <a:extLst>
              <a:ext uri="{FF2B5EF4-FFF2-40B4-BE49-F238E27FC236}">
                <a16:creationId xmlns:a16="http://schemas.microsoft.com/office/drawing/2014/main" id="{A5385847-86BC-411C-BD06-FFB3EDE07361}"/>
              </a:ext>
            </a:extLst>
          </p:cNvPr>
          <p:cNvSpPr>
            <a:spLocks noGrp="1"/>
          </p:cNvSpPr>
          <p:nvPr>
            <p:ph type="body" sz="quarter" idx="14"/>
          </p:nvPr>
        </p:nvSpPr>
        <p:spPr>
          <a:xfrm>
            <a:off x="3352800" y="4813499"/>
            <a:ext cx="8697149" cy="333536"/>
          </a:xfrm>
        </p:spPr>
        <p:txBody>
          <a:bodyPr>
            <a:noAutofit/>
          </a:bodyPr>
          <a:lstStyle>
            <a:lvl1pPr marL="0" indent="0">
              <a:buNone/>
              <a:defRPr sz="2800"/>
            </a:lvl1pPr>
          </a:lstStyle>
          <a:p>
            <a:pPr lvl="0"/>
            <a:r>
              <a:rPr lang="en-US"/>
              <a:t>Edit Master text styles</a:t>
            </a:r>
          </a:p>
        </p:txBody>
      </p:sp>
      <p:sp>
        <p:nvSpPr>
          <p:cNvPr id="18" name="Text Placeholder 4">
            <a:extLst>
              <a:ext uri="{FF2B5EF4-FFF2-40B4-BE49-F238E27FC236}">
                <a16:creationId xmlns:a16="http://schemas.microsoft.com/office/drawing/2014/main" id="{E9328F0D-E304-41F7-B95E-92D603C8CDD8}"/>
              </a:ext>
            </a:extLst>
          </p:cNvPr>
          <p:cNvSpPr>
            <a:spLocks noGrp="1"/>
          </p:cNvSpPr>
          <p:nvPr>
            <p:ph type="body" sz="quarter" idx="17"/>
          </p:nvPr>
        </p:nvSpPr>
        <p:spPr>
          <a:xfrm>
            <a:off x="3352800" y="5310758"/>
            <a:ext cx="8289525" cy="462245"/>
          </a:xfrm>
        </p:spPr>
        <p:txBody>
          <a:bodyPr>
            <a:normAutofit/>
          </a:bodyPr>
          <a:lstStyle>
            <a:lvl1pPr marL="0" indent="0">
              <a:buNone/>
              <a:defRPr sz="2800"/>
            </a:lvl1pPr>
          </a:lstStyle>
          <a:p>
            <a:pPr lvl="0"/>
            <a:r>
              <a:rPr lang="en-US"/>
              <a:t>Edit Master text styles</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Tree>
    <p:custDataLst>
      <p:tags r:id="rId1"/>
    </p:custDataLst>
    <p:extLst>
      <p:ext uri="{BB962C8B-B14F-4D97-AF65-F5344CB8AC3E}">
        <p14:creationId xmlns:p14="http://schemas.microsoft.com/office/powerpoint/2010/main" val="3961831496"/>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6710861"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
        <p:nvSpPr>
          <p:cNvPr id="6" name="Picture Placeholder 5">
            <a:extLst>
              <a:ext uri="{FF2B5EF4-FFF2-40B4-BE49-F238E27FC236}">
                <a16:creationId xmlns:a16="http://schemas.microsoft.com/office/drawing/2014/main" id="{4DF96528-43BE-49F6-A13B-3675434CBAE3}"/>
              </a:ext>
            </a:extLst>
          </p:cNvPr>
          <p:cNvSpPr>
            <a:spLocks noGrp="1"/>
          </p:cNvSpPr>
          <p:nvPr>
            <p:ph type="pic" sz="quarter" idx="10"/>
          </p:nvPr>
        </p:nvSpPr>
        <p:spPr>
          <a:xfrm>
            <a:off x="7573963" y="955675"/>
            <a:ext cx="4217987" cy="5076825"/>
          </a:xfrm>
        </p:spPr>
        <p:txBody>
          <a:bodyPr/>
          <a:lstStyle/>
          <a:p>
            <a:endParaRPr lang="en-US" dirty="0"/>
          </a:p>
        </p:txBody>
      </p:sp>
    </p:spTree>
    <p:custDataLst>
      <p:tags r:id="rId1"/>
    </p:custDataLst>
    <p:extLst>
      <p:ext uri="{BB962C8B-B14F-4D97-AF65-F5344CB8AC3E}">
        <p14:creationId xmlns:p14="http://schemas.microsoft.com/office/powerpoint/2010/main" val="71910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bg1"/>
                </a:solidFill>
                <a:latin typeface="Arial" panose="020B0604020202020204" pitchFamily="34" charset="0"/>
                <a:cs typeface="Arial" panose="020B0604020202020204" pitchFamily="34" charset="0"/>
              </a:defRPr>
            </a:lvl1pPr>
          </a:lstStyle>
          <a:p>
            <a:pPr>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Pre-Decisional Deliberative Document - Internal Use Only</a:t>
            </a:r>
          </a:p>
        </p:txBody>
      </p:sp>
    </p:spTree>
    <p:custDataLst>
      <p:tags r:id="rId1"/>
    </p:custDataLst>
    <p:extLst>
      <p:ext uri="{BB962C8B-B14F-4D97-AF65-F5344CB8AC3E}">
        <p14:creationId xmlns:p14="http://schemas.microsoft.com/office/powerpoint/2010/main" val="364370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Pre-Decisional Deliberative Document - Internal Use Only</a:t>
            </a:r>
          </a:p>
        </p:txBody>
      </p:sp>
      <p:sp>
        <p:nvSpPr>
          <p:cNvPr id="4" name="Rectangle 3">
            <a:extLst>
              <a:ext uri="{FF2B5EF4-FFF2-40B4-BE49-F238E27FC236}">
                <a16:creationId xmlns:a16="http://schemas.microsoft.com/office/drawing/2014/main" id="{A11BB810-BB9E-4E01-B3E9-4A0647C10895}"/>
              </a:ext>
            </a:extLst>
          </p:cNvPr>
          <p:cNvSpPr/>
          <p:nvPr userDrawn="1"/>
        </p:nvSpPr>
        <p:spPr>
          <a:xfrm>
            <a:off x="-69574" y="6122504"/>
            <a:ext cx="12261574" cy="73549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444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Pre-Decisional Deliberative Document - Internal Use Only</a:t>
            </a:r>
          </a:p>
        </p:txBody>
      </p:sp>
      <p:sp>
        <p:nvSpPr>
          <p:cNvPr id="4" name="Rectangle 3">
            <a:extLst>
              <a:ext uri="{FF2B5EF4-FFF2-40B4-BE49-F238E27FC236}">
                <a16:creationId xmlns:a16="http://schemas.microsoft.com/office/drawing/2014/main" id="{DBE9BEA0-76D8-4A25-B33B-B3BBF625D397}"/>
              </a:ext>
            </a:extLst>
          </p:cNvPr>
          <p:cNvSpPr/>
          <p:nvPr userDrawn="1"/>
        </p:nvSpPr>
        <p:spPr>
          <a:xfrm>
            <a:off x="-1" y="6061753"/>
            <a:ext cx="12192001" cy="945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822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6710861"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bg1"/>
                </a:solidFill>
                <a:latin typeface="Arial" panose="020B0604020202020204" pitchFamily="34" charset="0"/>
                <a:cs typeface="Arial" panose="020B0604020202020204" pitchFamily="34" charset="0"/>
              </a:defRPr>
            </a:lvl1pPr>
          </a:lstStyle>
          <a:p>
            <a:pPr>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Pre-Decisional Deliberative Document - Internal Use Only</a:t>
            </a:r>
          </a:p>
        </p:txBody>
      </p:sp>
      <p:sp>
        <p:nvSpPr>
          <p:cNvPr id="6" name="Picture Placeholder 5">
            <a:extLst>
              <a:ext uri="{FF2B5EF4-FFF2-40B4-BE49-F238E27FC236}">
                <a16:creationId xmlns:a16="http://schemas.microsoft.com/office/drawing/2014/main" id="{4DF96528-43BE-49F6-A13B-3675434CBAE3}"/>
              </a:ext>
            </a:extLst>
          </p:cNvPr>
          <p:cNvSpPr>
            <a:spLocks noGrp="1"/>
          </p:cNvSpPr>
          <p:nvPr>
            <p:ph type="pic" sz="quarter" idx="10"/>
          </p:nvPr>
        </p:nvSpPr>
        <p:spPr>
          <a:xfrm>
            <a:off x="7573963" y="955675"/>
            <a:ext cx="4217987" cy="5076825"/>
          </a:xfrm>
        </p:spPr>
        <p:txBody>
          <a:bodyPr/>
          <a:lstStyle/>
          <a:p>
            <a:endParaRPr lang="en-US" dirty="0"/>
          </a:p>
        </p:txBody>
      </p:sp>
    </p:spTree>
    <p:custDataLst>
      <p:tags r:id="rId1"/>
    </p:custDataLst>
    <p:extLst>
      <p:ext uri="{BB962C8B-B14F-4D97-AF65-F5344CB8AC3E}">
        <p14:creationId xmlns:p14="http://schemas.microsoft.com/office/powerpoint/2010/main" val="274625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1635"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02DDAB6F-2E09-4BED-8C94-AD8999190967}"/>
              </a:ext>
            </a:extLst>
          </p:cNvPr>
          <p:cNvSpPr>
            <a:spLocks noGrp="1"/>
          </p:cNvSpPr>
          <p:nvPr>
            <p:ph type="ftr" sz="quarter" idx="3"/>
          </p:nvPr>
        </p:nvSpPr>
        <p:spPr>
          <a:xfrm>
            <a:off x="3513791" y="6356441"/>
            <a:ext cx="4101016" cy="365125"/>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bg1"/>
                </a:solidFill>
                <a:latin typeface="Arial" panose="020B0604020202020204" pitchFamily="34" charset="0"/>
                <a:cs typeface="Arial" panose="020B0604020202020204" pitchFamily="34" charset="0"/>
              </a:defRPr>
            </a:lvl1pPr>
          </a:lstStyle>
          <a:p>
            <a:pPr>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Pre-Decisional Deliberative Document - Internal Use Only</a:t>
            </a:r>
          </a:p>
        </p:txBody>
      </p:sp>
      <p:sp>
        <p:nvSpPr>
          <p:cNvPr id="6" name="Content Placeholder 2">
            <a:extLst>
              <a:ext uri="{FF2B5EF4-FFF2-40B4-BE49-F238E27FC236}">
                <a16:creationId xmlns:a16="http://schemas.microsoft.com/office/drawing/2014/main" id="{9016ACE6-8450-4EB7-B99D-BC74431DFEC3}"/>
              </a:ext>
            </a:extLst>
          </p:cNvPr>
          <p:cNvSpPr>
            <a:spLocks noGrp="1"/>
          </p:cNvSpPr>
          <p:nvPr>
            <p:ph idx="10"/>
          </p:nvPr>
        </p:nvSpPr>
        <p:spPr>
          <a:xfrm>
            <a:off x="6324600" y="945351"/>
            <a:ext cx="5264198" cy="504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04979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bg1"/>
                </a:solidFill>
                <a:latin typeface="Arial" panose="020B0604020202020204" pitchFamily="34" charset="0"/>
                <a:cs typeface="Arial" panose="020B0604020202020204" pitchFamily="34" charset="0"/>
              </a:defRPr>
            </a:lvl1pPr>
          </a:lstStyle>
          <a:p>
            <a:pPr>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Pre-Decisional Deliberative Document - Internal Use Only</a:t>
            </a:r>
          </a:p>
        </p:txBody>
      </p:sp>
    </p:spTree>
    <p:custDataLst>
      <p:tags r:id="rId1"/>
    </p:custDataLst>
    <p:extLst>
      <p:ext uri="{BB962C8B-B14F-4D97-AF65-F5344CB8AC3E}">
        <p14:creationId xmlns:p14="http://schemas.microsoft.com/office/powerpoint/2010/main" val="276904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a:extLst>
              <a:ext uri="{FF2B5EF4-FFF2-40B4-BE49-F238E27FC236}">
                <a16:creationId xmlns:a16="http://schemas.microsoft.com/office/drawing/2014/main" id="{869C1171-ECFC-443D-AC24-293D138ED910}"/>
              </a:ext>
            </a:extLst>
          </p:cNvPr>
          <p:cNvSpPr>
            <a:spLocks noGrp="1"/>
          </p:cNvSpPr>
          <p:nvPr>
            <p:ph type="ftr" sz="quarter" idx="3"/>
          </p:nvPr>
        </p:nvSpPr>
        <p:spPr>
          <a:xfrm>
            <a:off x="3513791" y="6356441"/>
            <a:ext cx="4101016" cy="365125"/>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bg1"/>
                </a:solidFill>
                <a:latin typeface="Arial" panose="020B0604020202020204" pitchFamily="34" charset="0"/>
                <a:cs typeface="Arial" panose="020B0604020202020204" pitchFamily="34" charset="0"/>
              </a:defRPr>
            </a:lvl1pPr>
          </a:lstStyle>
          <a:p>
            <a:pPr>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Pre-Decisional Deliberative Document - Internal Use Only</a:t>
            </a:r>
          </a:p>
        </p:txBody>
      </p:sp>
      <p:sp>
        <p:nvSpPr>
          <p:cNvPr id="5" name="Table Placeholder 4">
            <a:extLst>
              <a:ext uri="{FF2B5EF4-FFF2-40B4-BE49-F238E27FC236}">
                <a16:creationId xmlns:a16="http://schemas.microsoft.com/office/drawing/2014/main" id="{D06C1C2F-634D-4104-AB3D-000640A070D7}"/>
              </a:ext>
            </a:extLst>
          </p:cNvPr>
          <p:cNvSpPr>
            <a:spLocks noGrp="1"/>
          </p:cNvSpPr>
          <p:nvPr>
            <p:ph type="tbl" sz="quarter" idx="10"/>
          </p:nvPr>
        </p:nvSpPr>
        <p:spPr>
          <a:xfrm>
            <a:off x="573088" y="1050925"/>
            <a:ext cx="11055350" cy="4886325"/>
          </a:xfrm>
        </p:spPr>
        <p:txBody>
          <a:bodyPr/>
          <a:lstStyle/>
          <a:p>
            <a:endParaRPr lang="en-US" dirty="0"/>
          </a:p>
        </p:txBody>
      </p:sp>
    </p:spTree>
    <p:custDataLst>
      <p:tags r:id="rId1"/>
    </p:custDataLst>
    <p:extLst>
      <p:ext uri="{BB962C8B-B14F-4D97-AF65-F5344CB8AC3E}">
        <p14:creationId xmlns:p14="http://schemas.microsoft.com/office/powerpoint/2010/main" val="81755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72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DD1894-9E8D-4123-885B-35E7D4D57130}"/>
              </a:ext>
            </a:extLst>
          </p:cNvPr>
          <p:cNvSpPr/>
          <p:nvPr userDrawn="1"/>
        </p:nvSpPr>
        <p:spPr>
          <a:xfrm>
            <a:off x="-11019" y="1"/>
            <a:ext cx="12203019" cy="612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20" name="Rectangle 19">
            <a:extLst>
              <a:ext uri="{FF2B5EF4-FFF2-40B4-BE49-F238E27FC236}">
                <a16:creationId xmlns:a16="http://schemas.microsoft.com/office/drawing/2014/main" id="{9C68B9F4-7A9A-4816-99AB-27C9C187419A}"/>
              </a:ext>
            </a:extLst>
          </p:cNvPr>
          <p:cNvSpPr/>
          <p:nvPr userDrawn="1"/>
        </p:nvSpPr>
        <p:spPr>
          <a:xfrm>
            <a:off x="-11018" y="-17086"/>
            <a:ext cx="1220301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 name="Subtitle 2"/>
          <p:cNvSpPr>
            <a:spLocks noGrp="1"/>
          </p:cNvSpPr>
          <p:nvPr>
            <p:ph type="subTitle" idx="1" hasCustomPrompt="1"/>
          </p:nvPr>
        </p:nvSpPr>
        <p:spPr>
          <a:xfrm>
            <a:off x="914400" y="1752601"/>
            <a:ext cx="10363200" cy="1044575"/>
          </a:xfrm>
        </p:spPr>
        <p:txBody>
          <a:bodyP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000000"/>
                </a:solidFill>
                <a:effectLst/>
                <a:uLnTx/>
                <a:uFillTx/>
                <a:latin typeface="Arial" pitchFamily="34" charset="0"/>
                <a:ea typeface="+mn-ea"/>
                <a:cs typeface="Arial" pitchFamily="34" charset="0"/>
              </a:rPr>
              <a:t>VETERANS HEALTH ADMINISTRATION</a:t>
            </a:r>
          </a:p>
        </p:txBody>
      </p:sp>
      <p:sp>
        <p:nvSpPr>
          <p:cNvPr id="9" name="TextBox 8">
            <a:extLst>
              <a:ext uri="{FF2B5EF4-FFF2-40B4-BE49-F238E27FC236}">
                <a16:creationId xmlns:a16="http://schemas.microsoft.com/office/drawing/2014/main" id="{10151DE4-3045-478B-A639-79140677D674}"/>
              </a:ext>
            </a:extLst>
          </p:cNvPr>
          <p:cNvSpPr txBox="1"/>
          <p:nvPr userDrawn="1"/>
        </p:nvSpPr>
        <p:spPr>
          <a:xfrm>
            <a:off x="148278" y="4319999"/>
            <a:ext cx="3759200" cy="480655"/>
          </a:xfrm>
          <a:prstGeom prst="rect">
            <a:avLst/>
          </a:prstGeom>
        </p:spPr>
        <p:txBody>
          <a:bodyPr vert="horz" wrap="square" lIns="91440" tIns="45720" rIns="91440" bIns="45720" rtlCol="0" anchor="ctr">
            <a:noAutofit/>
          </a:bodyPr>
          <a:lstStyle/>
          <a:p>
            <a:pPr lvl="0"/>
            <a:r>
              <a:rPr lang="en-US" sz="2800" dirty="0">
                <a:solidFill>
                  <a:schemeClr val="bg1">
                    <a:lumMod val="50000"/>
                  </a:schemeClr>
                </a:solidFill>
                <a:latin typeface="Arial" panose="020B0604020202020204" pitchFamily="34" charset="0"/>
                <a:cs typeface="Arial" panose="020B0604020202020204" pitchFamily="34" charset="0"/>
              </a:rPr>
              <a:t>Presentation for:</a:t>
            </a:r>
          </a:p>
        </p:txBody>
      </p:sp>
      <p:sp>
        <p:nvSpPr>
          <p:cNvPr id="10" name="TextBox 9">
            <a:extLst>
              <a:ext uri="{FF2B5EF4-FFF2-40B4-BE49-F238E27FC236}">
                <a16:creationId xmlns:a16="http://schemas.microsoft.com/office/drawing/2014/main" id="{1381D56C-ED95-41A9-901D-AB18843BA469}"/>
              </a:ext>
            </a:extLst>
          </p:cNvPr>
          <p:cNvSpPr txBox="1"/>
          <p:nvPr userDrawn="1"/>
        </p:nvSpPr>
        <p:spPr>
          <a:xfrm>
            <a:off x="142159" y="4812805"/>
            <a:ext cx="3210020"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Presented by:</a:t>
            </a:r>
          </a:p>
        </p:txBody>
      </p:sp>
      <p:sp>
        <p:nvSpPr>
          <p:cNvPr id="11" name="TextBox 10">
            <a:extLst>
              <a:ext uri="{FF2B5EF4-FFF2-40B4-BE49-F238E27FC236}">
                <a16:creationId xmlns:a16="http://schemas.microsoft.com/office/drawing/2014/main" id="{97524F97-9C33-41BE-A6F6-A2402B1E51CB}"/>
              </a:ext>
            </a:extLst>
          </p:cNvPr>
          <p:cNvSpPr txBox="1"/>
          <p:nvPr userDrawn="1"/>
        </p:nvSpPr>
        <p:spPr>
          <a:xfrm>
            <a:off x="148279" y="5310546"/>
            <a:ext cx="3713908" cy="480655"/>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rial" panose="020B0604020202020204" pitchFamily="34" charset="0"/>
                <a:cs typeface="Arial" panose="020B0604020202020204" pitchFamily="34" charset="0"/>
              </a:rPr>
              <a:t>Date of Briefing:</a:t>
            </a:r>
          </a:p>
        </p:txBody>
      </p:sp>
      <p:sp>
        <p:nvSpPr>
          <p:cNvPr id="16" name="Text Placeholder 5">
            <a:extLst>
              <a:ext uri="{FF2B5EF4-FFF2-40B4-BE49-F238E27FC236}">
                <a16:creationId xmlns:a16="http://schemas.microsoft.com/office/drawing/2014/main" id="{F32E289A-0B24-46FD-9A76-703A44237AF0}"/>
              </a:ext>
            </a:extLst>
          </p:cNvPr>
          <p:cNvSpPr>
            <a:spLocks noGrp="1"/>
          </p:cNvSpPr>
          <p:nvPr>
            <p:ph type="body" sz="quarter" idx="13"/>
          </p:nvPr>
        </p:nvSpPr>
        <p:spPr>
          <a:xfrm>
            <a:off x="3352800" y="4319999"/>
            <a:ext cx="8031241" cy="329776"/>
          </a:xfrm>
        </p:spPr>
        <p:txBody>
          <a:bodyPr>
            <a:noAutofit/>
          </a:bodyPr>
          <a:lstStyle>
            <a:lvl1pPr marL="0" indent="0">
              <a:buFontTx/>
              <a:buNone/>
              <a:defRPr sz="2800"/>
            </a:lvl1pPr>
          </a:lstStyle>
          <a:p>
            <a:pPr lvl="0"/>
            <a:r>
              <a:rPr lang="en-US"/>
              <a:t>Edit Master text styles</a:t>
            </a:r>
          </a:p>
        </p:txBody>
      </p:sp>
      <p:sp>
        <p:nvSpPr>
          <p:cNvPr id="17" name="Text Placeholder 6">
            <a:extLst>
              <a:ext uri="{FF2B5EF4-FFF2-40B4-BE49-F238E27FC236}">
                <a16:creationId xmlns:a16="http://schemas.microsoft.com/office/drawing/2014/main" id="{A5385847-86BC-411C-BD06-FFB3EDE07361}"/>
              </a:ext>
            </a:extLst>
          </p:cNvPr>
          <p:cNvSpPr>
            <a:spLocks noGrp="1"/>
          </p:cNvSpPr>
          <p:nvPr>
            <p:ph type="body" sz="quarter" idx="14"/>
          </p:nvPr>
        </p:nvSpPr>
        <p:spPr>
          <a:xfrm>
            <a:off x="3352800" y="4813499"/>
            <a:ext cx="8697149" cy="333536"/>
          </a:xfrm>
        </p:spPr>
        <p:txBody>
          <a:bodyPr>
            <a:noAutofit/>
          </a:bodyPr>
          <a:lstStyle>
            <a:lvl1pPr marL="0" indent="0">
              <a:buNone/>
              <a:defRPr sz="2800"/>
            </a:lvl1pPr>
          </a:lstStyle>
          <a:p>
            <a:pPr lvl="0"/>
            <a:r>
              <a:rPr lang="en-US"/>
              <a:t>Edit Master text styles</a:t>
            </a:r>
          </a:p>
        </p:txBody>
      </p:sp>
      <p:sp>
        <p:nvSpPr>
          <p:cNvPr id="18" name="Text Placeholder 4">
            <a:extLst>
              <a:ext uri="{FF2B5EF4-FFF2-40B4-BE49-F238E27FC236}">
                <a16:creationId xmlns:a16="http://schemas.microsoft.com/office/drawing/2014/main" id="{E9328F0D-E304-41F7-B95E-92D603C8CDD8}"/>
              </a:ext>
            </a:extLst>
          </p:cNvPr>
          <p:cNvSpPr>
            <a:spLocks noGrp="1"/>
          </p:cNvSpPr>
          <p:nvPr>
            <p:ph type="body" sz="quarter" idx="17"/>
          </p:nvPr>
        </p:nvSpPr>
        <p:spPr>
          <a:xfrm>
            <a:off x="3352800" y="5310758"/>
            <a:ext cx="8289525" cy="462245"/>
          </a:xfrm>
        </p:spPr>
        <p:txBody>
          <a:bodyPr>
            <a:normAutofit/>
          </a:bodyPr>
          <a:lstStyle>
            <a:lvl1pPr marL="0" indent="0">
              <a:buNone/>
              <a:defRPr sz="2800"/>
            </a:lvl1pPr>
          </a:lstStyle>
          <a:p>
            <a:pPr lvl="0"/>
            <a:r>
              <a:rPr lang="en-US"/>
              <a:t>Edit Master text styles</a:t>
            </a:r>
          </a:p>
        </p:txBody>
      </p:sp>
      <p:sp>
        <p:nvSpPr>
          <p:cNvPr id="19" name="Footer Placeholder 2">
            <a:extLst>
              <a:ext uri="{FF2B5EF4-FFF2-40B4-BE49-F238E27FC236}">
                <a16:creationId xmlns:a16="http://schemas.microsoft.com/office/drawing/2014/main" id="{49354DA7-7524-47C8-80EB-F2AF5E47F412}"/>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Tree>
    <p:custDataLst>
      <p:tags r:id="rId1"/>
    </p:custDataLst>
    <p:extLst>
      <p:ext uri="{BB962C8B-B14F-4D97-AF65-F5344CB8AC3E}">
        <p14:creationId xmlns:p14="http://schemas.microsoft.com/office/powerpoint/2010/main" val="3659238056"/>
      </p:ext>
    </p:extLst>
  </p:cSld>
  <p:clrMapOvr>
    <a:masterClrMapping/>
  </p:clrMapOvr>
  <p:extLst>
    <p:ext uri="{DCECCB84-F9BA-43D5-87BE-67443E8EF086}">
      <p15:sldGuideLst xmlns:p15="http://schemas.microsoft.com/office/powerpoint/2012/main">
        <p15:guide id="1" orient="horz" pos="1104">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10.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3AC07-D731-4761-A817-CAB502F00489}"/>
              </a:ext>
            </a:extLst>
          </p:cNvPr>
          <p:cNvSpPr/>
          <p:nvPr userDrawn="1"/>
        </p:nvSpPr>
        <p:spPr>
          <a:xfrm>
            <a:off x="0" y="1"/>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20617" y="0"/>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635" y="945351"/>
            <a:ext cx="10972800" cy="5043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1" name="Picture 10" descr="3. VA-PRIMARY-HORIZONTAL-WHITE-VECTOR2.png">
            <a:extLst>
              <a:ext uri="{FF2B5EF4-FFF2-40B4-BE49-F238E27FC236}">
                <a16:creationId xmlns:a16="http://schemas.microsoft.com/office/drawing/2014/main" id="{94757AD8-7C1D-4A37-959F-1CA885BE239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871045" y="6271406"/>
            <a:ext cx="2468464" cy="549574"/>
          </a:xfrm>
          <a:prstGeom prst="rect">
            <a:avLst/>
          </a:prstGeom>
        </p:spPr>
      </p:pic>
      <p:pic>
        <p:nvPicPr>
          <p:cNvPr id="12" name="Picture 2" descr="C:\Users\vacoGrovem\AppData\Local\Microsoft\Windows\Temporary Internet Files\Content.Outlook\83QVOJUE\CHOOSE-VA-rev.png">
            <a:extLst>
              <a:ext uri="{FF2B5EF4-FFF2-40B4-BE49-F238E27FC236}">
                <a16:creationId xmlns:a16="http://schemas.microsoft.com/office/drawing/2014/main" id="{21E5473C-53D1-4B59-B547-83C24AFDE317}"/>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199"/>
            <a:ext cx="2345140" cy="63146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9961641" y="6400229"/>
            <a:ext cx="2133600" cy="365125"/>
          </a:xfrm>
          <a:prstGeom prst="rect">
            <a:avLst/>
          </a:prstGeom>
        </p:spPr>
        <p:txBody>
          <a:bodyP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dirty="0"/>
          </a:p>
        </p:txBody>
      </p:sp>
      <p:sp>
        <p:nvSpPr>
          <p:cNvPr id="16" name="Footer Placeholder 2">
            <a:extLst>
              <a:ext uri="{FF2B5EF4-FFF2-40B4-BE49-F238E27FC236}">
                <a16:creationId xmlns:a16="http://schemas.microsoft.com/office/drawing/2014/main" id="{5A78F16E-B970-4F23-B070-A49FD8202174}"/>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Pre-Decisional Deliberative Document - Internal Use Only</a:t>
            </a:r>
          </a:p>
        </p:txBody>
      </p:sp>
    </p:spTree>
    <p:custDataLst>
      <p:tags r:id="rId10"/>
    </p:custDataLst>
    <p:extLst>
      <p:ext uri="{BB962C8B-B14F-4D97-AF65-F5344CB8AC3E}">
        <p14:creationId xmlns:p14="http://schemas.microsoft.com/office/powerpoint/2010/main" val="1491066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ctr" defTabSz="457200" rtl="0" eaLnBrk="1" latinLnBrk="0" hangingPunct="1">
        <a:spcBef>
          <a:spcPct val="0"/>
        </a:spcBef>
        <a:buNone/>
        <a:defRPr sz="22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3AC07-D731-4761-A817-CAB502F00489}"/>
              </a:ext>
            </a:extLst>
          </p:cNvPr>
          <p:cNvSpPr/>
          <p:nvPr userDrawn="1"/>
        </p:nvSpPr>
        <p:spPr>
          <a:xfrm>
            <a:off x="0" y="1"/>
            <a:ext cx="12192000" cy="685799"/>
          </a:xfrm>
          <a:prstGeom prst="rect">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20617" y="0"/>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635" y="945351"/>
            <a:ext cx="10972800" cy="5043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11" name="Picture 10" descr="3. VA-PRIMARY-HORIZONTAL-WHITE-VECTOR2.png">
            <a:extLst>
              <a:ext uri="{FF2B5EF4-FFF2-40B4-BE49-F238E27FC236}">
                <a16:creationId xmlns:a16="http://schemas.microsoft.com/office/drawing/2014/main" id="{94757AD8-7C1D-4A37-959F-1CA885BE239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71045" y="6271406"/>
            <a:ext cx="2468464" cy="549574"/>
          </a:xfrm>
          <a:prstGeom prst="rect">
            <a:avLst/>
          </a:prstGeom>
        </p:spPr>
      </p:pic>
      <p:pic>
        <p:nvPicPr>
          <p:cNvPr id="12" name="Picture 2" descr="C:\Users\vacoGrovem\AppData\Local\Microsoft\Windows\Temporary Internet Files\Content.Outlook\83QVOJUE\CHOOSE-VA-rev.png">
            <a:extLst>
              <a:ext uri="{FF2B5EF4-FFF2-40B4-BE49-F238E27FC236}">
                <a16:creationId xmlns:a16="http://schemas.microsoft.com/office/drawing/2014/main" id="{21E5473C-53D1-4B59-B547-83C24AFDE317}"/>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72199"/>
            <a:ext cx="2345140" cy="63146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9961641" y="6400229"/>
            <a:ext cx="2133600" cy="365125"/>
          </a:xfrm>
          <a:prstGeom prst="rect">
            <a:avLst/>
          </a:prstGeom>
        </p:spPr>
        <p:txBody>
          <a:bodyP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a:p>
        </p:txBody>
      </p:sp>
      <p:sp>
        <p:nvSpPr>
          <p:cNvPr id="16" name="Footer Placeholder 2">
            <a:extLst>
              <a:ext uri="{FF2B5EF4-FFF2-40B4-BE49-F238E27FC236}">
                <a16:creationId xmlns:a16="http://schemas.microsoft.com/office/drawing/2014/main" id="{5A78F16E-B970-4F23-B070-A49FD8202174}"/>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Tree>
    <p:custDataLst>
      <p:tags r:id="rId11"/>
    </p:custDataLst>
    <p:extLst>
      <p:ext uri="{BB962C8B-B14F-4D97-AF65-F5344CB8AC3E}">
        <p14:creationId xmlns:p14="http://schemas.microsoft.com/office/powerpoint/2010/main" val="344801367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85" r:id="rId9"/>
  </p:sldLayoutIdLst>
  <p:hf sldNum="0" hdr="0" dt="0"/>
  <p:txStyles>
    <p:titleStyle>
      <a:lvl1pPr algn="ctr" defTabSz="457200" rtl="0" eaLnBrk="1" latinLnBrk="0" hangingPunct="1">
        <a:spcBef>
          <a:spcPct val="0"/>
        </a:spcBef>
        <a:buNone/>
        <a:defRPr sz="22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3AC07-D731-4761-A817-CAB502F00489}"/>
              </a:ext>
            </a:extLst>
          </p:cNvPr>
          <p:cNvSpPr/>
          <p:nvPr userDrawn="1"/>
        </p:nvSpPr>
        <p:spPr>
          <a:xfrm>
            <a:off x="0" y="1"/>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20617" y="0"/>
            <a:ext cx="109728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1635" y="945351"/>
            <a:ext cx="10972800" cy="5043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11" name="Picture 10" descr="3. VA-PRIMARY-HORIZONTAL-WHITE-VECTOR2.png">
            <a:extLst>
              <a:ext uri="{FF2B5EF4-FFF2-40B4-BE49-F238E27FC236}">
                <a16:creationId xmlns:a16="http://schemas.microsoft.com/office/drawing/2014/main" id="{94757AD8-7C1D-4A37-959F-1CA885BE23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71045" y="6271406"/>
            <a:ext cx="2468464" cy="549574"/>
          </a:xfrm>
          <a:prstGeom prst="rect">
            <a:avLst/>
          </a:prstGeom>
        </p:spPr>
      </p:pic>
      <p:pic>
        <p:nvPicPr>
          <p:cNvPr id="12" name="Picture 2" descr="C:\Users\vacoGrovem\AppData\Local\Microsoft\Windows\Temporary Internet Files\Content.Outlook\83QVOJUE\CHOOSE-VA-rev.png">
            <a:extLst>
              <a:ext uri="{FF2B5EF4-FFF2-40B4-BE49-F238E27FC236}">
                <a16:creationId xmlns:a16="http://schemas.microsoft.com/office/drawing/2014/main" id="{21E5473C-53D1-4B59-B547-83C24AFDE31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6172199"/>
            <a:ext cx="2345140" cy="63146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4">
            <a:extLst>
              <a:ext uri="{FF2B5EF4-FFF2-40B4-BE49-F238E27FC236}">
                <a16:creationId xmlns:a16="http://schemas.microsoft.com/office/drawing/2014/main" id="{004F0FC4-538C-401D-AAFB-61769C1858ED}"/>
              </a:ext>
            </a:extLst>
          </p:cNvPr>
          <p:cNvSpPr txBox="1">
            <a:spLocks/>
          </p:cNvSpPr>
          <p:nvPr userDrawn="1"/>
        </p:nvSpPr>
        <p:spPr>
          <a:xfrm>
            <a:off x="9961641" y="6400229"/>
            <a:ext cx="2133600" cy="365125"/>
          </a:xfrm>
          <a:prstGeom prst="rect">
            <a:avLst/>
          </a:prstGeom>
        </p:spPr>
        <p:txBody>
          <a:bodyP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200" smtClean="0"/>
              <a:pPr/>
              <a:t>‹#›</a:t>
            </a:fld>
            <a:endParaRPr lang="en-US" sz="1200" dirty="0"/>
          </a:p>
        </p:txBody>
      </p:sp>
      <p:sp>
        <p:nvSpPr>
          <p:cNvPr id="16" name="Footer Placeholder 2">
            <a:extLst>
              <a:ext uri="{FF2B5EF4-FFF2-40B4-BE49-F238E27FC236}">
                <a16:creationId xmlns:a16="http://schemas.microsoft.com/office/drawing/2014/main" id="{5A78F16E-B970-4F23-B070-A49FD8202174}"/>
              </a:ext>
            </a:extLst>
          </p:cNvPr>
          <p:cNvSpPr>
            <a:spLocks noGrp="1"/>
          </p:cNvSpPr>
          <p:nvPr>
            <p:ph type="ftr" sz="quarter" idx="3"/>
          </p:nvPr>
        </p:nvSpPr>
        <p:spPr>
          <a:xfrm>
            <a:off x="3513791" y="6356441"/>
            <a:ext cx="4101016"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pPr defTabSz="457200"/>
            <a:r>
              <a:rPr lang="it-IT"/>
              <a:t>Draft - Pre-Decisional Deliberative Document </a:t>
            </a:r>
          </a:p>
          <a:p>
            <a:pPr defTabSz="457200"/>
            <a:r>
              <a:rPr lang="it-IT"/>
              <a:t>Internal VA Use Only</a:t>
            </a:r>
          </a:p>
        </p:txBody>
      </p:sp>
    </p:spTree>
    <p:custDataLst>
      <p:tags r:id="rId4"/>
    </p:custDataLst>
    <p:extLst>
      <p:ext uri="{BB962C8B-B14F-4D97-AF65-F5344CB8AC3E}">
        <p14:creationId xmlns:p14="http://schemas.microsoft.com/office/powerpoint/2010/main" val="175288859"/>
      </p:ext>
    </p:extLst>
  </p:cSld>
  <p:clrMap bg1="lt1" tx1="dk1" bg2="lt2" tx2="dk2" accent1="accent1" accent2="accent2" accent3="accent3" accent4="accent4" accent5="accent5" accent6="accent6" hlink="hlink" folHlink="folHlink"/>
  <p:sldLayoutIdLst>
    <p:sldLayoutId id="2147483679" r:id="rId1"/>
    <p:sldLayoutId id="2147483681" r:id="rId2"/>
  </p:sldLayoutIdLst>
  <p:hf sldNum="0" hdr="0" dt="0"/>
  <p:txStyles>
    <p:titleStyle>
      <a:lvl1pPr algn="ctr" defTabSz="457200" rtl="0" eaLnBrk="1" latinLnBrk="0" hangingPunct="1">
        <a:spcBef>
          <a:spcPct val="0"/>
        </a:spcBef>
        <a:buNone/>
        <a:defRPr sz="22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0D37F-F1A9-1A4E-E559-6E7175106128}"/>
              </a:ext>
            </a:extLst>
          </p:cNvPr>
          <p:cNvSpPr>
            <a:spLocks noGrp="1"/>
          </p:cNvSpPr>
          <p:nvPr>
            <p:ph type="body" sz="quarter" idx="13"/>
          </p:nvPr>
        </p:nvSpPr>
        <p:spPr>
          <a:xfrm>
            <a:off x="3352800" y="4319998"/>
            <a:ext cx="8839200" cy="554699"/>
          </a:xfrm>
        </p:spPr>
        <p:txBody>
          <a:bodyPr/>
          <a:lstStyle/>
          <a:p>
            <a:r>
              <a:rPr lang="en-US" dirty="0"/>
              <a:t>AMSUS, The Society of Federal Health Professionals </a:t>
            </a:r>
          </a:p>
        </p:txBody>
      </p:sp>
      <p:sp>
        <p:nvSpPr>
          <p:cNvPr id="4" name="Text Placeholder 3">
            <a:extLst>
              <a:ext uri="{FF2B5EF4-FFF2-40B4-BE49-F238E27FC236}">
                <a16:creationId xmlns:a16="http://schemas.microsoft.com/office/drawing/2014/main" id="{6706EE72-214A-48BD-FDA4-7C9E0255855C}"/>
              </a:ext>
            </a:extLst>
          </p:cNvPr>
          <p:cNvSpPr>
            <a:spLocks noGrp="1"/>
          </p:cNvSpPr>
          <p:nvPr>
            <p:ph type="body" sz="quarter" idx="14"/>
          </p:nvPr>
        </p:nvSpPr>
        <p:spPr/>
        <p:txBody>
          <a:bodyPr/>
          <a:lstStyle/>
          <a:p>
            <a:r>
              <a:rPr lang="en-US" dirty="0"/>
              <a:t>VHA Executive Leaders</a:t>
            </a:r>
          </a:p>
        </p:txBody>
      </p:sp>
      <p:sp>
        <p:nvSpPr>
          <p:cNvPr id="5" name="Text Placeholder 4">
            <a:extLst>
              <a:ext uri="{FF2B5EF4-FFF2-40B4-BE49-F238E27FC236}">
                <a16:creationId xmlns:a16="http://schemas.microsoft.com/office/drawing/2014/main" id="{850755D3-AD12-A25F-611F-33D091C47456}"/>
              </a:ext>
            </a:extLst>
          </p:cNvPr>
          <p:cNvSpPr>
            <a:spLocks noGrp="1"/>
          </p:cNvSpPr>
          <p:nvPr>
            <p:ph type="body" sz="quarter" idx="17"/>
          </p:nvPr>
        </p:nvSpPr>
        <p:spPr/>
        <p:txBody>
          <a:bodyPr>
            <a:normAutofit fontScale="92500" lnSpcReduction="10000"/>
          </a:bodyPr>
          <a:lstStyle/>
          <a:p>
            <a:r>
              <a:rPr lang="en-US" dirty="0"/>
              <a:t>February 13, 2024</a:t>
            </a:r>
          </a:p>
        </p:txBody>
      </p:sp>
      <p:sp>
        <p:nvSpPr>
          <p:cNvPr id="6146" name="Rectangle 2">
            <a:extLst>
              <a:ext uri="{FF2B5EF4-FFF2-40B4-BE49-F238E27FC236}">
                <a16:creationId xmlns:a16="http://schemas.microsoft.com/office/drawing/2014/main" id="{3C110948-AAC9-F863-B7D5-BE339794FA27}"/>
              </a:ext>
            </a:extLst>
          </p:cNvPr>
          <p:cNvSpPr>
            <a:spLocks noGrp="1" noChangeArrowheads="1"/>
          </p:cNvSpPr>
          <p:nvPr>
            <p:ph type="title" idx="4294967295"/>
          </p:nvPr>
        </p:nvSpPr>
        <p:spPr>
          <a:xfrm>
            <a:off x="0" y="256309"/>
            <a:ext cx="10972800" cy="3782291"/>
          </a:xfrm>
          <a:effectLst>
            <a:outerShdw blurRad="50800" dist="38100" dir="2700000" algn="tl" rotWithShape="0">
              <a:prstClr val="black">
                <a:alpha val="40000"/>
              </a:prstClr>
            </a:outerShdw>
          </a:effectLst>
        </p:spPr>
        <p:txBody>
          <a:bodyPr>
            <a:noAutofit/>
          </a:bodyPr>
          <a:lstStyle/>
          <a:p>
            <a:pPr eaLnBrk="1" hangingPunct="1">
              <a:defRPr/>
            </a:pPr>
            <a:br>
              <a:rPr lang="en-US" sz="4000" b="1" dirty="0">
                <a:solidFill>
                  <a:schemeClr val="tx1"/>
                </a:solidFill>
                <a:effectLst>
                  <a:outerShdw blurRad="38100" dist="38100" dir="2700000" algn="tl">
                    <a:srgbClr val="C0C0C0"/>
                  </a:outerShdw>
                </a:effectLst>
              </a:rPr>
            </a:br>
            <a:r>
              <a:rPr lang="en-US" sz="4000" b="1" dirty="0">
                <a:solidFill>
                  <a:schemeClr val="tx1"/>
                </a:solidFill>
                <a:effectLst>
                  <a:outerShdw blurRad="38100" dist="38100" dir="2700000" algn="tl">
                    <a:srgbClr val="C0C0C0"/>
                  </a:outerShdw>
                </a:effectLst>
              </a:rPr>
              <a:t>Veterans Health Administration (VHA)</a:t>
            </a:r>
            <a:br>
              <a:rPr lang="en-US" sz="4000" b="1" dirty="0">
                <a:solidFill>
                  <a:schemeClr val="tx1"/>
                </a:solidFill>
                <a:effectLst>
                  <a:outerShdw blurRad="38100" dist="38100" dir="2700000" algn="tl">
                    <a:srgbClr val="C0C0C0"/>
                  </a:outerShdw>
                </a:effectLst>
              </a:rPr>
            </a:br>
            <a:br>
              <a:rPr lang="en-US" sz="4000" b="1" dirty="0">
                <a:solidFill>
                  <a:schemeClr val="tx1"/>
                </a:solidFill>
                <a:effectLst>
                  <a:outerShdw blurRad="38100" dist="38100" dir="2700000" algn="tl">
                    <a:srgbClr val="C0C0C0"/>
                  </a:outerShdw>
                </a:effectLst>
              </a:rPr>
            </a:br>
            <a:r>
              <a:rPr lang="en-US" sz="4000" b="1" dirty="0">
                <a:solidFill>
                  <a:srgbClr val="0000FF"/>
                </a:solidFill>
              </a:rPr>
              <a:t>The State of U.S. Federal Healthcare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8DE2-C294-A520-4F75-9DABAA2938C6}"/>
              </a:ext>
            </a:extLst>
          </p:cNvPr>
          <p:cNvSpPr>
            <a:spLocks noGrp="1"/>
          </p:cNvSpPr>
          <p:nvPr>
            <p:ph type="title"/>
          </p:nvPr>
        </p:nvSpPr>
        <p:spPr/>
        <p:txBody>
          <a:bodyPr>
            <a:normAutofit/>
          </a:bodyPr>
          <a:lstStyle/>
          <a:p>
            <a:r>
              <a:rPr lang="en-US" sz="2800" b="1" dirty="0">
                <a:solidFill>
                  <a:srgbClr val="FFFF00"/>
                </a:solidFill>
              </a:rPr>
              <a:t>Learning Objectives </a:t>
            </a:r>
          </a:p>
        </p:txBody>
      </p:sp>
      <p:sp>
        <p:nvSpPr>
          <p:cNvPr id="6" name="Content Placeholder 5">
            <a:extLst>
              <a:ext uri="{FF2B5EF4-FFF2-40B4-BE49-F238E27FC236}">
                <a16:creationId xmlns:a16="http://schemas.microsoft.com/office/drawing/2014/main" id="{6A0DD2CE-88BC-EE5E-0A6B-56B7F8ED35CA}"/>
              </a:ext>
            </a:extLst>
          </p:cNvPr>
          <p:cNvSpPr>
            <a:spLocks noGrp="1"/>
          </p:cNvSpPr>
          <p:nvPr>
            <p:ph idx="1"/>
          </p:nvPr>
        </p:nvSpPr>
        <p:spPr>
          <a:xfrm>
            <a:off x="360726" y="826112"/>
            <a:ext cx="11534863" cy="5316133"/>
          </a:xfrm>
        </p:spPr>
        <p:txBody>
          <a:bodyPr>
            <a:normAutofit fontScale="92500" lnSpcReduction="20000"/>
          </a:bodyPr>
          <a:lstStyle/>
          <a:p>
            <a:pPr marL="0" marR="0" lvl="0" indent="0">
              <a:lnSpc>
                <a:spcPct val="150000"/>
              </a:lnSpc>
              <a:spcBef>
                <a:spcPts val="0"/>
              </a:spcBef>
              <a:spcAft>
                <a:spcPts val="0"/>
              </a:spcAft>
              <a:buNone/>
              <a:tabLst>
                <a:tab pos="457200" algn="l"/>
              </a:tabLst>
            </a:pPr>
            <a:r>
              <a:rPr lang="en-US" sz="3000" b="1" dirty="0">
                <a:solidFill>
                  <a:srgbClr val="0000FF"/>
                </a:solidFill>
                <a:effectLst/>
                <a:latin typeface="Amasis MT Pro Medium" panose="02040604050005020304" pitchFamily="18" charset="0"/>
                <a:ea typeface="Times New Roman" panose="02020603050405020304" pitchFamily="18" charset="0"/>
              </a:rPr>
              <a:t>After this session learners will be able to:</a:t>
            </a:r>
          </a:p>
          <a:p>
            <a:pPr marL="342900" marR="0" lvl="0" indent="-342900">
              <a:lnSpc>
                <a:spcPct val="150000"/>
              </a:lnSpc>
              <a:spcBef>
                <a:spcPts val="0"/>
              </a:spcBef>
              <a:spcAft>
                <a:spcPts val="0"/>
              </a:spcAft>
              <a:buFont typeface="+mj-lt"/>
              <a:buAutoNum type="arabicPeriod"/>
              <a:tabLst>
                <a:tab pos="457200" algn="l"/>
              </a:tabLst>
            </a:pPr>
            <a:r>
              <a:rPr lang="en-US" sz="2400" dirty="0">
                <a:effectLst/>
                <a:latin typeface="Amasis MT Pro Medium" panose="02040604050005020304" pitchFamily="18" charset="0"/>
                <a:ea typeface="Times New Roman" panose="02020603050405020304" pitchFamily="18" charset="0"/>
              </a:rPr>
              <a:t>Discuss the current state of the U.S. healthcare system, presented through the lens of the U.S. Department of Veterans Affairs, the largest integrated healthcare organization in the United States of America.</a:t>
            </a:r>
          </a:p>
          <a:p>
            <a:pPr marL="342900" marR="0" lvl="0" indent="-342900">
              <a:lnSpc>
                <a:spcPct val="150000"/>
              </a:lnSpc>
              <a:spcBef>
                <a:spcPts val="0"/>
              </a:spcBef>
              <a:spcAft>
                <a:spcPts val="0"/>
              </a:spcAft>
              <a:buFont typeface="+mj-lt"/>
              <a:buAutoNum type="arabicPeriod"/>
              <a:tabLst>
                <a:tab pos="457200" algn="l"/>
              </a:tabLst>
            </a:pPr>
            <a:endParaRPr lang="en-US" sz="2400" dirty="0">
              <a:effectLst/>
              <a:latin typeface="Amasis MT Pro Medium" panose="020406040500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tabLst>
                <a:tab pos="457200" algn="l"/>
              </a:tabLst>
            </a:pPr>
            <a:r>
              <a:rPr lang="en-US" sz="2400" dirty="0">
                <a:effectLst/>
                <a:latin typeface="Amasis MT Pro Medium" panose="02040604050005020304" pitchFamily="18" charset="0"/>
                <a:ea typeface="Times New Roman" panose="02020603050405020304" pitchFamily="18" charset="0"/>
              </a:rPr>
              <a:t>Discuss the outlook for the U.S. healthcare system in 2024 and beyond, exploring the opportunities and risks that exist today. </a:t>
            </a:r>
          </a:p>
          <a:p>
            <a:pPr marL="457200" marR="0" lvl="0" indent="-457200">
              <a:lnSpc>
                <a:spcPct val="150000"/>
              </a:lnSpc>
              <a:spcBef>
                <a:spcPts val="0"/>
              </a:spcBef>
              <a:spcAft>
                <a:spcPts val="0"/>
              </a:spcAft>
              <a:buFont typeface="+mj-lt"/>
              <a:buAutoNum type="arabicPeriod"/>
              <a:tabLst>
                <a:tab pos="457200" algn="l"/>
              </a:tabLst>
            </a:pPr>
            <a:endParaRPr lang="en-US" sz="2400" dirty="0">
              <a:effectLst/>
              <a:latin typeface="Amasis MT Pro Medium" panose="02040604050005020304" pitchFamily="18" charset="0"/>
              <a:ea typeface="Calibri" panose="020F0502020204030204" pitchFamily="34" charset="0"/>
            </a:endParaRPr>
          </a:p>
          <a:p>
            <a:pPr marL="341313" marR="0" lvl="0" indent="-341313">
              <a:lnSpc>
                <a:spcPct val="150000"/>
              </a:lnSpc>
              <a:spcBef>
                <a:spcPts val="0"/>
              </a:spcBef>
              <a:spcAft>
                <a:spcPts val="0"/>
              </a:spcAft>
              <a:buFont typeface="+mj-lt"/>
              <a:buAutoNum type="arabicPeriod"/>
              <a:tabLst>
                <a:tab pos="341313" algn="l"/>
              </a:tabLst>
            </a:pPr>
            <a:r>
              <a:rPr lang="en-US" sz="2400" dirty="0">
                <a:effectLst/>
                <a:latin typeface="Amasis MT Pro Medium" panose="02040604050005020304" pitchFamily="18" charset="0"/>
                <a:ea typeface="Times New Roman" panose="02020603050405020304" pitchFamily="18" charset="0"/>
              </a:rPr>
              <a:t>Discuss the current strain on the healthcare workforce as well as the innovative environment that we as healthcare leaders find ourselves in following the end of the COVID-19 public health emergency.</a:t>
            </a:r>
            <a:endParaRPr lang="en-US" sz="2400" dirty="0">
              <a:effectLst/>
              <a:latin typeface="Amasis MT Pro Medium" panose="02040604050005020304" pitchFamily="18" charset="0"/>
              <a:ea typeface="Calibri" panose="020F0502020204030204" pitchFamily="34" charset="0"/>
            </a:endParaRPr>
          </a:p>
        </p:txBody>
      </p:sp>
      <p:sp>
        <p:nvSpPr>
          <p:cNvPr id="4" name="Footer Placeholder 3">
            <a:extLst>
              <a:ext uri="{FF2B5EF4-FFF2-40B4-BE49-F238E27FC236}">
                <a16:creationId xmlns:a16="http://schemas.microsoft.com/office/drawing/2014/main" id="{0777AB30-DC81-F9B5-11FA-29296B33C064}"/>
              </a:ext>
            </a:extLst>
          </p:cNvPr>
          <p:cNvSpPr>
            <a:spLocks noGrp="1"/>
          </p:cNvSpPr>
          <p:nvPr>
            <p:ph type="ftr" sz="quarter" idx="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324560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E83490C-67C9-D54B-3E59-AB5103B1964C}"/>
              </a:ext>
            </a:extLst>
          </p:cNvPr>
          <p:cNvSpPr>
            <a:spLocks noGrp="1" noChangeArrowheads="1"/>
          </p:cNvSpPr>
          <p:nvPr>
            <p:ph type="title"/>
          </p:nvPr>
        </p:nvSpPr>
        <p:spPr/>
        <p:txBody>
          <a:bodyPr>
            <a:normAutofit fontScale="90000"/>
          </a:bodyPr>
          <a:lstStyle/>
          <a:p>
            <a:pPr eaLnBrk="1" hangingPunct="1">
              <a:defRPr/>
            </a:pPr>
            <a:br>
              <a:rPr lang="en-US" sz="4000" dirty="0"/>
            </a:br>
            <a:r>
              <a:rPr lang="en-US" sz="4000" b="1" dirty="0">
                <a:solidFill>
                  <a:srgbClr val="FFFF00"/>
                </a:solidFill>
              </a:rPr>
              <a:t>Veterans Health Administration Panelists</a:t>
            </a:r>
            <a:br>
              <a:rPr lang="en-US" sz="4000" dirty="0"/>
            </a:br>
            <a:endParaRPr lang="en-US" sz="4000" dirty="0">
              <a:solidFill>
                <a:srgbClr val="CC3300"/>
              </a:solidFill>
              <a:effectLst>
                <a:outerShdw blurRad="38100" dist="38100" dir="2700000" algn="tl">
                  <a:srgbClr val="C0C0C0"/>
                </a:outerShdw>
              </a:effectLst>
            </a:endParaRPr>
          </a:p>
        </p:txBody>
      </p:sp>
      <p:sp>
        <p:nvSpPr>
          <p:cNvPr id="6148" name="Rectangle 3">
            <a:extLst>
              <a:ext uri="{FF2B5EF4-FFF2-40B4-BE49-F238E27FC236}">
                <a16:creationId xmlns:a16="http://schemas.microsoft.com/office/drawing/2014/main" id="{C5095C2B-DC82-5285-B1BD-2C73227D1310}"/>
              </a:ext>
            </a:extLst>
          </p:cNvPr>
          <p:cNvSpPr>
            <a:spLocks noGrp="1" noChangeArrowheads="1"/>
          </p:cNvSpPr>
          <p:nvPr>
            <p:ph idx="1"/>
          </p:nvPr>
        </p:nvSpPr>
        <p:spPr bwMode="auto">
          <a:xfrm>
            <a:off x="444616" y="741218"/>
            <a:ext cx="6572711" cy="5247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nSpc>
                <a:spcPct val="90000"/>
              </a:lnSpc>
              <a:buNone/>
            </a:pPr>
            <a:endParaRPr lang="en-US" b="1" dirty="0">
              <a:solidFill>
                <a:srgbClr val="0000FF"/>
              </a:solidFill>
              <a:effectLst/>
              <a:latin typeface="Amasis MT Pro Medium" panose="02040604050005020304" pitchFamily="18" charset="0"/>
              <a:ea typeface="Calibri" panose="020F0502020204030204" pitchFamily="34" charset="0"/>
            </a:endParaRPr>
          </a:p>
          <a:p>
            <a:pPr marL="0" indent="0">
              <a:lnSpc>
                <a:spcPct val="90000"/>
              </a:lnSpc>
              <a:buNone/>
            </a:pPr>
            <a:r>
              <a:rPr lang="en-US" sz="2400" b="1" dirty="0">
                <a:solidFill>
                  <a:srgbClr val="0000FF"/>
                </a:solidFill>
                <a:effectLst/>
                <a:latin typeface="Amasis MT Pro Medium" panose="02040604050005020304" pitchFamily="18" charset="0"/>
                <a:ea typeface="Calibri" panose="020F0502020204030204" pitchFamily="34" charset="0"/>
              </a:rPr>
              <a:t>Erica Scavella, M.D., FACP, FACHE, </a:t>
            </a:r>
            <a:r>
              <a:rPr lang="en-US" sz="2400" b="1" i="1" dirty="0">
                <a:solidFill>
                  <a:srgbClr val="0000FF"/>
                </a:solidFill>
                <a:effectLst/>
                <a:latin typeface="Amasis MT Pro Medium" panose="02040604050005020304" pitchFamily="18" charset="0"/>
                <a:ea typeface="Calibri" panose="020F0502020204030204" pitchFamily="34" charset="0"/>
              </a:rPr>
              <a:t>Moderator</a:t>
            </a:r>
          </a:p>
          <a:p>
            <a:pPr marL="0" indent="0">
              <a:lnSpc>
                <a:spcPct val="90000"/>
              </a:lnSpc>
              <a:buNone/>
            </a:pPr>
            <a:r>
              <a:rPr lang="en-US" sz="1800" dirty="0">
                <a:effectLst/>
                <a:latin typeface="Amasis MT Pro Medium" panose="02040604050005020304" pitchFamily="18" charset="0"/>
                <a:ea typeface="Calibri" panose="020F0502020204030204" pitchFamily="34" charset="0"/>
              </a:rPr>
              <a:t>Assistant Under Secretary for Health for Clinical Services</a:t>
            </a:r>
          </a:p>
          <a:p>
            <a:pPr marL="0" indent="0">
              <a:lnSpc>
                <a:spcPct val="90000"/>
              </a:lnSpc>
              <a:buNone/>
            </a:pPr>
            <a:endParaRPr lang="en-US" sz="1800" dirty="0">
              <a:effectLst/>
              <a:latin typeface="Amasis MT Pro Medium" panose="02040604050005020304" pitchFamily="18" charset="0"/>
              <a:ea typeface="Calibri" panose="020F0502020204030204" pitchFamily="34" charset="0"/>
            </a:endParaRPr>
          </a:p>
          <a:p>
            <a:pPr marL="0" indent="0">
              <a:lnSpc>
                <a:spcPct val="90000"/>
              </a:lnSpc>
              <a:buNone/>
            </a:pPr>
            <a:endParaRPr lang="en-US" b="1" dirty="0">
              <a:solidFill>
                <a:srgbClr val="0000FF"/>
              </a:solidFill>
              <a:latin typeface="Amasis MT Pro Medium" panose="02040604050005020304" pitchFamily="18" charset="0"/>
              <a:ea typeface="Calibri" panose="020F0502020204030204" pitchFamily="34" charset="0"/>
            </a:endParaRPr>
          </a:p>
          <a:p>
            <a:pPr marL="0" indent="0">
              <a:lnSpc>
                <a:spcPct val="90000"/>
              </a:lnSpc>
              <a:buNone/>
            </a:pPr>
            <a:r>
              <a:rPr lang="en-US" sz="2400" b="1" dirty="0">
                <a:solidFill>
                  <a:srgbClr val="0000FF"/>
                </a:solidFill>
                <a:latin typeface="Amasis MT Pro Medium" panose="02040604050005020304" pitchFamily="18" charset="0"/>
                <a:ea typeface="Calibri" panose="020F0502020204030204" pitchFamily="34" charset="0"/>
              </a:rPr>
              <a:t>Gerard R. Cox, M.D., MHA, </a:t>
            </a:r>
            <a:r>
              <a:rPr lang="en-US" sz="2400" b="1" i="1" dirty="0">
                <a:solidFill>
                  <a:srgbClr val="0000FF"/>
                </a:solidFill>
                <a:latin typeface="Amasis MT Pro Medium" panose="02040604050005020304" pitchFamily="18" charset="0"/>
                <a:ea typeface="Calibri" panose="020F0502020204030204" pitchFamily="34" charset="0"/>
              </a:rPr>
              <a:t>Panelist</a:t>
            </a:r>
          </a:p>
          <a:p>
            <a:pPr marL="0" indent="0">
              <a:lnSpc>
                <a:spcPct val="90000"/>
              </a:lnSpc>
              <a:buNone/>
            </a:pPr>
            <a:r>
              <a:rPr lang="en-US" sz="1600" dirty="0">
                <a:latin typeface="Amasis MT Pro Medium" panose="02040604050005020304" pitchFamily="18" charset="0"/>
                <a:ea typeface="Calibri" panose="020F0502020204030204" pitchFamily="34" charset="0"/>
              </a:rPr>
              <a:t>Assistant Under Secretary for Health for Quality and Patient Safety</a:t>
            </a:r>
          </a:p>
          <a:p>
            <a:pPr marL="0" indent="0">
              <a:lnSpc>
                <a:spcPct val="90000"/>
              </a:lnSpc>
              <a:buNone/>
            </a:pPr>
            <a:endParaRPr lang="en-US" sz="1800" b="1" dirty="0">
              <a:solidFill>
                <a:srgbClr val="0000FF"/>
              </a:solidFill>
              <a:latin typeface="Amasis MT Pro Medium" panose="02040604050005020304" pitchFamily="18" charset="0"/>
              <a:ea typeface="Calibri" panose="020F0502020204030204" pitchFamily="34" charset="0"/>
            </a:endParaRPr>
          </a:p>
          <a:p>
            <a:pPr marL="0" indent="0">
              <a:lnSpc>
                <a:spcPct val="90000"/>
              </a:lnSpc>
              <a:buNone/>
            </a:pPr>
            <a:endParaRPr lang="en-US" sz="1800" b="1" dirty="0">
              <a:solidFill>
                <a:srgbClr val="0000FF"/>
              </a:solidFill>
              <a:latin typeface="Amasis MT Pro Medium" panose="02040604050005020304" pitchFamily="18" charset="0"/>
              <a:ea typeface="Calibri" panose="020F0502020204030204" pitchFamily="34" charset="0"/>
            </a:endParaRPr>
          </a:p>
          <a:p>
            <a:pPr marL="0" indent="0">
              <a:lnSpc>
                <a:spcPct val="90000"/>
              </a:lnSpc>
              <a:buNone/>
            </a:pPr>
            <a:r>
              <a:rPr lang="en-US" sz="2400" b="1" dirty="0">
                <a:solidFill>
                  <a:srgbClr val="0000FF"/>
                </a:solidFill>
                <a:latin typeface="Amasis MT Pro Medium" panose="02040604050005020304" pitchFamily="18" charset="0"/>
                <a:ea typeface="Calibri" panose="020F0502020204030204" pitchFamily="34" charset="0"/>
              </a:rPr>
              <a:t>Carolyn Clancy, M.D., MACP, </a:t>
            </a:r>
            <a:r>
              <a:rPr lang="en-US" sz="2400" b="1" i="1" dirty="0">
                <a:solidFill>
                  <a:srgbClr val="0000FF"/>
                </a:solidFill>
                <a:latin typeface="Amasis MT Pro Medium" panose="02040604050005020304" pitchFamily="18" charset="0"/>
                <a:ea typeface="Calibri" panose="020F0502020204030204" pitchFamily="34" charset="0"/>
              </a:rPr>
              <a:t>Panelist</a:t>
            </a:r>
          </a:p>
          <a:p>
            <a:pPr marL="0" indent="0">
              <a:lnSpc>
                <a:spcPct val="90000"/>
              </a:lnSpc>
              <a:buNone/>
            </a:pPr>
            <a:r>
              <a:rPr lang="en-US" sz="1600" dirty="0">
                <a:latin typeface="Amasis MT Pro Medium" panose="02040604050005020304" pitchFamily="18" charset="0"/>
                <a:ea typeface="Calibri" panose="020F0502020204030204" pitchFamily="34" charset="0"/>
              </a:rPr>
              <a:t>Assistant Under Secretary for Health for Discovery, Education and Affiliate Networks (DEAN)</a:t>
            </a:r>
          </a:p>
          <a:p>
            <a:pPr marL="0" indent="0">
              <a:lnSpc>
                <a:spcPct val="90000"/>
              </a:lnSpc>
              <a:buNone/>
            </a:pPr>
            <a:endParaRPr lang="en-US" dirty="0">
              <a:effectLst/>
              <a:latin typeface="Amasis MT Pro Medium" panose="02040604050005020304" pitchFamily="18" charset="0"/>
              <a:ea typeface="Calibri" panose="020F0502020204030204" pitchFamily="34" charset="0"/>
            </a:endParaRPr>
          </a:p>
          <a:p>
            <a:pPr marL="0" indent="0">
              <a:lnSpc>
                <a:spcPct val="90000"/>
              </a:lnSpc>
              <a:buNone/>
            </a:pPr>
            <a:r>
              <a:rPr lang="en-US" sz="2400" b="1" dirty="0">
                <a:solidFill>
                  <a:srgbClr val="0000FF"/>
                </a:solidFill>
                <a:effectLst/>
                <a:latin typeface="Amasis MT Pro Medium" panose="02040604050005020304" pitchFamily="18" charset="0"/>
                <a:ea typeface="Calibri" panose="020F0502020204030204" pitchFamily="34" charset="0"/>
              </a:rPr>
              <a:t>Susan R. Kirsh, M.D., MPH, </a:t>
            </a:r>
            <a:r>
              <a:rPr lang="en-US" sz="2400" b="1" i="1" dirty="0">
                <a:solidFill>
                  <a:srgbClr val="0000FF"/>
                </a:solidFill>
                <a:effectLst/>
                <a:latin typeface="Amasis MT Pro Medium" panose="02040604050005020304" pitchFamily="18" charset="0"/>
                <a:ea typeface="Calibri" panose="020F0502020204030204" pitchFamily="34" charset="0"/>
              </a:rPr>
              <a:t>Panelist</a:t>
            </a:r>
          </a:p>
          <a:p>
            <a:pPr marL="0" indent="0">
              <a:lnSpc>
                <a:spcPct val="90000"/>
              </a:lnSpc>
              <a:buNone/>
            </a:pPr>
            <a:r>
              <a:rPr lang="en-US" sz="1600" dirty="0">
                <a:effectLst/>
                <a:latin typeface="Amasis MT Pro Medium" panose="02040604050005020304" pitchFamily="18" charset="0"/>
                <a:ea typeface="Calibri" panose="020F0502020204030204" pitchFamily="34" charset="0"/>
              </a:rPr>
              <a:t>Deputy Assistant Under Secretary for Health for DEAN</a:t>
            </a:r>
          </a:p>
          <a:p>
            <a:pPr marL="0" indent="0">
              <a:lnSpc>
                <a:spcPct val="90000"/>
              </a:lnSpc>
              <a:buNone/>
            </a:pPr>
            <a:endParaRPr lang="en-US" sz="1800" dirty="0">
              <a:latin typeface="Amasis MT Pro Medium" panose="02040604050005020304" pitchFamily="18" charset="0"/>
              <a:ea typeface="Calibri" panose="020F0502020204030204" pitchFamily="34" charset="0"/>
            </a:endParaRPr>
          </a:p>
        </p:txBody>
      </p:sp>
      <p:sp>
        <p:nvSpPr>
          <p:cNvPr id="6146" name="Slide Number Placeholder 5">
            <a:extLst>
              <a:ext uri="{FF2B5EF4-FFF2-40B4-BE49-F238E27FC236}">
                <a16:creationId xmlns:a16="http://schemas.microsoft.com/office/drawing/2014/main" id="{60E03F32-7829-4531-A351-8BE8BDEE2970}"/>
              </a:ext>
            </a:extLst>
          </p:cNvPr>
          <p:cNvSpPr>
            <a:spLocks noGrp="1"/>
          </p:cNvSpPr>
          <p:nvPr>
            <p:ph type="sldNum" sz="quarter" idx="4294967295"/>
          </p:nvPr>
        </p:nvSpPr>
        <p:spPr bwMode="auto">
          <a:xfrm>
            <a:off x="10287000" y="62484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2C286770-8BD3-4F4B-B584-B1E367BEA68D}" type="slidenum">
              <a:rPr lang="en-US" altLang="en-US" smtClean="0"/>
              <a:pPr>
                <a:defRPr/>
              </a:pPr>
              <a:t>3</a:t>
            </a:fld>
            <a:endParaRPr lang="en-US" altLang="en-US" sz="1400"/>
          </a:p>
        </p:txBody>
      </p:sp>
      <p:pic>
        <p:nvPicPr>
          <p:cNvPr id="7" name="Picture Placeholder 6">
            <a:extLst>
              <a:ext uri="{FF2B5EF4-FFF2-40B4-BE49-F238E27FC236}">
                <a16:creationId xmlns:a16="http://schemas.microsoft.com/office/drawing/2014/main" id="{6AE4BEA1-BF84-0535-19AC-2233969AB580}"/>
              </a:ext>
            </a:extLst>
          </p:cNvPr>
          <p:cNvPicPr>
            <a:picLocks noGrp="1" noChangeAspect="1"/>
          </p:cNvPicPr>
          <p:nvPr>
            <p:ph type="pic" sz="quarter" idx="10"/>
          </p:nvPr>
        </p:nvPicPr>
        <p:blipFill>
          <a:blip r:embed="rId3"/>
          <a:srcRect t="1799" b="1799"/>
          <a:stretch>
            <a:fillRect/>
          </a:stretch>
        </p:blipFill>
        <p:spPr>
          <a:xfrm>
            <a:off x="7017327" y="865161"/>
            <a:ext cx="2077036" cy="2499948"/>
          </a:xfrm>
          <a:prstGeom prst="rect">
            <a:avLst/>
          </a:prstGeom>
        </p:spPr>
      </p:pic>
      <p:pic>
        <p:nvPicPr>
          <p:cNvPr id="8" name="Picture Placeholder 3" descr="A person in a suit and tie&#10;&#10;Description automatically generated with medium confidence">
            <a:extLst>
              <a:ext uri="{FF2B5EF4-FFF2-40B4-BE49-F238E27FC236}">
                <a16:creationId xmlns:a16="http://schemas.microsoft.com/office/drawing/2014/main" id="{0683659B-8E15-CD5A-7625-0EAFBBAB28AB}"/>
              </a:ext>
            </a:extLst>
          </p:cNvPr>
          <p:cNvPicPr>
            <a:picLocks noChangeAspect="1"/>
          </p:cNvPicPr>
          <p:nvPr/>
        </p:nvPicPr>
        <p:blipFill>
          <a:blip r:embed="rId4">
            <a:extLst>
              <a:ext uri="{28A0092B-C50C-407E-A947-70E740481C1C}">
                <a14:useLocalDpi xmlns:a14="http://schemas.microsoft.com/office/drawing/2010/main" val="0"/>
              </a:ext>
            </a:extLst>
          </a:blip>
          <a:srcRect t="2008" b="2008"/>
          <a:stretch>
            <a:fillRect/>
          </a:stretch>
        </p:blipFill>
        <p:spPr>
          <a:xfrm>
            <a:off x="9516381" y="873968"/>
            <a:ext cx="2077036" cy="2499948"/>
          </a:xfrm>
          <a:prstGeom prst="rect">
            <a:avLst/>
          </a:prstGeom>
        </p:spPr>
      </p:pic>
      <p:pic>
        <p:nvPicPr>
          <p:cNvPr id="10" name="Picture Placeholder 4" descr="A person smiling in front of a flag&#10;&#10;Description automatically generated with medium confidence">
            <a:extLst>
              <a:ext uri="{FF2B5EF4-FFF2-40B4-BE49-F238E27FC236}">
                <a16:creationId xmlns:a16="http://schemas.microsoft.com/office/drawing/2014/main" id="{A7B8F4C0-7A95-C12E-0D69-27A7738D1FEC}"/>
              </a:ext>
            </a:extLst>
          </p:cNvPr>
          <p:cNvPicPr>
            <a:picLocks noChangeAspect="1"/>
          </p:cNvPicPr>
          <p:nvPr/>
        </p:nvPicPr>
        <p:blipFill>
          <a:blip r:embed="rId5">
            <a:extLst>
              <a:ext uri="{28A0092B-C50C-407E-A947-70E740481C1C}">
                <a14:useLocalDpi xmlns:a14="http://schemas.microsoft.com/office/drawing/2010/main" val="0"/>
              </a:ext>
            </a:extLst>
          </a:blip>
          <a:srcRect t="1855" b="1855"/>
          <a:stretch>
            <a:fillRect/>
          </a:stretch>
        </p:blipFill>
        <p:spPr>
          <a:xfrm>
            <a:off x="7017327" y="3641775"/>
            <a:ext cx="2077036" cy="2413275"/>
          </a:xfrm>
          <a:prstGeom prst="rect">
            <a:avLst/>
          </a:prstGeom>
        </p:spPr>
      </p:pic>
      <p:pic>
        <p:nvPicPr>
          <p:cNvPr id="11" name="Picture 10">
            <a:extLst>
              <a:ext uri="{FF2B5EF4-FFF2-40B4-BE49-F238E27FC236}">
                <a16:creationId xmlns:a16="http://schemas.microsoft.com/office/drawing/2014/main" id="{80408026-BE88-B249-770D-C2994AA7B1FA}"/>
              </a:ext>
            </a:extLst>
          </p:cNvPr>
          <p:cNvPicPr>
            <a:picLocks noChangeAspect="1"/>
          </p:cNvPicPr>
          <p:nvPr/>
        </p:nvPicPr>
        <p:blipFill>
          <a:blip r:embed="rId6"/>
          <a:stretch>
            <a:fillRect/>
          </a:stretch>
        </p:blipFill>
        <p:spPr>
          <a:xfrm>
            <a:off x="9516381" y="3641775"/>
            <a:ext cx="2077036" cy="2429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3B64774C-78CD-A99D-04CE-16F9614D846B}"/>
              </a:ext>
            </a:extLst>
          </p:cNvPr>
          <p:cNvSpPr>
            <a:spLocks noGrp="1" noChangeArrowheads="1"/>
          </p:cNvSpPr>
          <p:nvPr>
            <p:ph type="title"/>
          </p:nvPr>
        </p:nvSpPr>
        <p:spPr>
          <a:xfrm>
            <a:off x="0" y="-1"/>
            <a:ext cx="12192000" cy="739775"/>
          </a:xfrm>
        </p:spPr>
        <p:txBody>
          <a:bodyPr>
            <a:noAutofit/>
          </a:bodyPr>
          <a:lstStyle/>
          <a:p>
            <a:pPr eaLnBrk="1" hangingPunct="1"/>
            <a:r>
              <a:rPr lang="en-US" altLang="en-US" sz="2500" b="1" dirty="0">
                <a:solidFill>
                  <a:srgbClr val="FFFF00"/>
                </a:solidFill>
              </a:rPr>
              <a:t>Assistant Under Secretary for Health for Quality and Patient Safety</a:t>
            </a:r>
          </a:p>
        </p:txBody>
      </p:sp>
      <p:pic>
        <p:nvPicPr>
          <p:cNvPr id="4" name="Picture Placeholder 3" descr="A person in a suit and tie&#10;&#10;Description automatically generated with medium confidence">
            <a:extLst>
              <a:ext uri="{FF2B5EF4-FFF2-40B4-BE49-F238E27FC236}">
                <a16:creationId xmlns:a16="http://schemas.microsoft.com/office/drawing/2014/main" id="{A9F42D88-2B43-DC31-AE02-A1BC8ECE3C2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08" b="2008"/>
          <a:stretch>
            <a:fillRect/>
          </a:stretch>
        </p:blipFill>
        <p:spPr>
          <a:xfrm>
            <a:off x="8168821" y="1215978"/>
            <a:ext cx="3859668" cy="4645547"/>
          </a:xfrm>
        </p:spPr>
      </p:pic>
      <p:sp>
        <p:nvSpPr>
          <p:cNvPr id="12290" name="Slide Number Placeholder 5">
            <a:extLst>
              <a:ext uri="{FF2B5EF4-FFF2-40B4-BE49-F238E27FC236}">
                <a16:creationId xmlns:a16="http://schemas.microsoft.com/office/drawing/2014/main" id="{0065A755-E0C5-AFFB-FE85-C203A5934E33}"/>
              </a:ext>
            </a:extLst>
          </p:cNvPr>
          <p:cNvSpPr>
            <a:spLocks noGrp="1"/>
          </p:cNvSpPr>
          <p:nvPr>
            <p:ph type="sldNum" sz="quarter" idx="4294967295"/>
          </p:nvPr>
        </p:nvSpPr>
        <p:spPr bwMode="auto">
          <a:xfrm>
            <a:off x="10287000" y="62484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2C286770-8BD3-4F4B-B584-B1E367BEA68D}" type="slidenum">
              <a:rPr lang="en-US" altLang="en-US" smtClean="0"/>
              <a:pPr>
                <a:defRPr/>
              </a:pPr>
              <a:t>4</a:t>
            </a:fld>
            <a:endParaRPr lang="en-US" altLang="en-US" sz="1400"/>
          </a:p>
        </p:txBody>
      </p:sp>
      <p:sp>
        <p:nvSpPr>
          <p:cNvPr id="8" name="Content Placeholder 7">
            <a:extLst>
              <a:ext uri="{FF2B5EF4-FFF2-40B4-BE49-F238E27FC236}">
                <a16:creationId xmlns:a16="http://schemas.microsoft.com/office/drawing/2014/main" id="{27454D05-E777-9BCC-8457-CC12FBD14BD3}"/>
              </a:ext>
            </a:extLst>
          </p:cNvPr>
          <p:cNvSpPr>
            <a:spLocks noGrp="1"/>
          </p:cNvSpPr>
          <p:nvPr>
            <p:ph idx="1"/>
          </p:nvPr>
        </p:nvSpPr>
        <p:spPr>
          <a:xfrm>
            <a:off x="427839" y="1215978"/>
            <a:ext cx="7658956" cy="5152240"/>
          </a:xfrm>
        </p:spPr>
        <p:txBody>
          <a:bodyPr>
            <a:normAutofit fontScale="32500" lnSpcReduction="20000"/>
          </a:bodyPr>
          <a:lstStyle/>
          <a:p>
            <a:pPr marL="0" marR="0" indent="0">
              <a:lnSpc>
                <a:spcPct val="20000"/>
              </a:lnSpc>
              <a:spcBef>
                <a:spcPts val="1200"/>
              </a:spcBef>
              <a:spcAft>
                <a:spcPts val="1200"/>
              </a:spcAft>
              <a:buNone/>
            </a:pPr>
            <a:r>
              <a:rPr lang="en-GB" sz="9600" b="1" dirty="0">
                <a:solidFill>
                  <a:srgbClr val="0000FF"/>
                </a:solidFill>
                <a:effectLst/>
                <a:latin typeface="Arial" panose="020B0604020202020204" pitchFamily="34" charset="0"/>
                <a:ea typeface="Arial" panose="020B0604020202020204" pitchFamily="34" charset="0"/>
                <a:cs typeface="Arial" panose="020B0604020202020204" pitchFamily="34" charset="0"/>
              </a:rPr>
              <a:t>Gerard R. Cox, MD, MHA</a:t>
            </a:r>
            <a:r>
              <a:rPr lang="en-GB" sz="8000" b="1"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p>
          <a:p>
            <a:pPr marL="0" marR="0" indent="0">
              <a:lnSpc>
                <a:spcPct val="120000"/>
              </a:lnSpc>
              <a:spcBef>
                <a:spcPts val="0"/>
              </a:spcBef>
              <a:buNone/>
            </a:pPr>
            <a:r>
              <a:rPr lang="en-GB" sz="6000" dirty="0">
                <a:solidFill>
                  <a:srgbClr val="000000"/>
                </a:solidFill>
                <a:effectLst/>
                <a:latin typeface="Amasis MT Pro" panose="02040504050005020304" pitchFamily="18" charset="0"/>
                <a:ea typeface="Arial" panose="020B0604020202020204" pitchFamily="34" charset="0"/>
              </a:rPr>
              <a:t>Dr. Cox was appointed Assistant Under Secretary for Health for Quality and Patient Safety in June 2020</a:t>
            </a:r>
          </a:p>
          <a:p>
            <a:pPr marL="0" marR="0" indent="0">
              <a:lnSpc>
                <a:spcPct val="120000"/>
              </a:lnSpc>
              <a:spcBef>
                <a:spcPts val="0"/>
              </a:spcBef>
              <a:buNone/>
            </a:pPr>
            <a:r>
              <a:rPr lang="en-GB" sz="6000" dirty="0">
                <a:solidFill>
                  <a:srgbClr val="000000"/>
                </a:solidFill>
                <a:effectLst/>
                <a:latin typeface="Amasis MT Pro" panose="02040504050005020304" pitchFamily="18" charset="0"/>
                <a:ea typeface="Arial" panose="020B0604020202020204" pitchFamily="34" charset="0"/>
              </a:rPr>
              <a:t> </a:t>
            </a:r>
          </a:p>
          <a:p>
            <a:pPr>
              <a:lnSpc>
                <a:spcPct val="120000"/>
              </a:lnSpc>
              <a:spcBef>
                <a:spcPts val="0"/>
              </a:spcBef>
            </a:pPr>
            <a:r>
              <a:rPr lang="en-GB" sz="6000" dirty="0">
                <a:solidFill>
                  <a:srgbClr val="0000FF"/>
                </a:solidFill>
                <a:effectLst/>
                <a:latin typeface="Amasis MT Pro" panose="02040504050005020304" pitchFamily="18" charset="0"/>
                <a:ea typeface="Arial" panose="020B0604020202020204" pitchFamily="34" charset="0"/>
              </a:rPr>
              <a:t>Held several senior executive positions in VA including</a:t>
            </a:r>
            <a:r>
              <a:rPr lang="en-GB" sz="6000" dirty="0">
                <a:solidFill>
                  <a:srgbClr val="000000"/>
                </a:solidFill>
                <a:effectLst/>
                <a:latin typeface="Amasis MT Pro" panose="02040504050005020304" pitchFamily="18" charset="0"/>
                <a:ea typeface="Arial" panose="020B0604020202020204" pitchFamily="34" charset="0"/>
              </a:rPr>
              <a:t>:</a:t>
            </a:r>
          </a:p>
          <a:p>
            <a:pPr lvl="1">
              <a:lnSpc>
                <a:spcPct val="120000"/>
              </a:lnSpc>
              <a:spcBef>
                <a:spcPts val="0"/>
              </a:spcBef>
            </a:pPr>
            <a:r>
              <a:rPr lang="en-GB" sz="5800" dirty="0">
                <a:solidFill>
                  <a:srgbClr val="000000"/>
                </a:solidFill>
                <a:effectLst/>
                <a:latin typeface="Amasis MT Pro" panose="02040504050005020304" pitchFamily="18" charset="0"/>
                <a:ea typeface="Arial" panose="020B0604020202020204" pitchFamily="34" charset="0"/>
              </a:rPr>
              <a:t>Assistant Deputy Under Secretary for Health for Policy and Services</a:t>
            </a:r>
          </a:p>
          <a:p>
            <a:pPr lvl="1">
              <a:lnSpc>
                <a:spcPct val="120000"/>
              </a:lnSpc>
              <a:spcBef>
                <a:spcPts val="0"/>
              </a:spcBef>
            </a:pPr>
            <a:r>
              <a:rPr lang="en-GB" sz="5800" dirty="0">
                <a:solidFill>
                  <a:srgbClr val="000000"/>
                </a:solidFill>
                <a:effectLst/>
                <a:latin typeface="Amasis MT Pro" panose="02040504050005020304" pitchFamily="18" charset="0"/>
                <a:ea typeface="Arial" panose="020B0604020202020204" pitchFamily="34" charset="0"/>
              </a:rPr>
              <a:t>Interim Medical Inspector</a:t>
            </a:r>
          </a:p>
          <a:p>
            <a:pPr lvl="1">
              <a:lnSpc>
                <a:spcPct val="120000"/>
              </a:lnSpc>
              <a:spcBef>
                <a:spcPts val="0"/>
              </a:spcBef>
            </a:pPr>
            <a:r>
              <a:rPr lang="en-GB" sz="5800" dirty="0">
                <a:solidFill>
                  <a:srgbClr val="000000"/>
                </a:solidFill>
                <a:effectLst/>
                <a:latin typeface="Amasis MT Pro" panose="02040504050005020304" pitchFamily="18" charset="0"/>
                <a:ea typeface="Arial" panose="020B0604020202020204" pitchFamily="34" charset="0"/>
              </a:rPr>
              <a:t>Assistant Deputy Under Secretary for Health for Integrity</a:t>
            </a:r>
          </a:p>
          <a:p>
            <a:pPr lvl="1">
              <a:lnSpc>
                <a:spcPct val="120000"/>
              </a:lnSpc>
              <a:spcBef>
                <a:spcPts val="0"/>
              </a:spcBef>
            </a:pPr>
            <a:r>
              <a:rPr lang="en-GB" sz="5800" dirty="0">
                <a:solidFill>
                  <a:srgbClr val="000000"/>
                </a:solidFill>
                <a:effectLst/>
                <a:latin typeface="Amasis MT Pro" panose="02040504050005020304" pitchFamily="18" charset="0"/>
                <a:ea typeface="Arial" panose="020B0604020202020204" pitchFamily="34" charset="0"/>
              </a:rPr>
              <a:t>Deputy Undersecretary of Health for Organizational Excellence</a:t>
            </a:r>
          </a:p>
          <a:p>
            <a:pPr marL="0" indent="0">
              <a:lnSpc>
                <a:spcPct val="120000"/>
              </a:lnSpc>
              <a:spcBef>
                <a:spcPts val="0"/>
              </a:spcBef>
              <a:buNone/>
            </a:pPr>
            <a:r>
              <a:rPr lang="en-GB" sz="6000" dirty="0">
                <a:solidFill>
                  <a:srgbClr val="000000"/>
                </a:solidFill>
                <a:effectLst/>
                <a:latin typeface="Amasis MT Pro" panose="02040504050005020304" pitchFamily="18" charset="0"/>
                <a:ea typeface="Arial" panose="020B0604020202020204" pitchFamily="34" charset="0"/>
              </a:rPr>
              <a:t>  </a:t>
            </a:r>
          </a:p>
          <a:p>
            <a:pPr>
              <a:lnSpc>
                <a:spcPct val="120000"/>
              </a:lnSpc>
              <a:spcBef>
                <a:spcPts val="0"/>
              </a:spcBef>
            </a:pPr>
            <a:r>
              <a:rPr lang="en-GB" sz="6000" dirty="0">
                <a:effectLst/>
                <a:latin typeface="Amasis MT Pro" panose="02040504050005020304" pitchFamily="18" charset="0"/>
                <a:ea typeface="Arial" panose="020B0604020202020204" pitchFamily="34" charset="0"/>
              </a:rPr>
              <a:t>30-year military career in the US Navy</a:t>
            </a:r>
          </a:p>
          <a:p>
            <a:pPr marL="0" marR="0" indent="0">
              <a:lnSpc>
                <a:spcPct val="120000"/>
              </a:lnSpc>
              <a:spcBef>
                <a:spcPts val="0"/>
              </a:spcBef>
              <a:buNone/>
            </a:pPr>
            <a:endParaRPr lang="en-GB" sz="6000" dirty="0">
              <a:effectLst/>
              <a:latin typeface="Amasis MT Pro" panose="02040504050005020304" pitchFamily="18" charset="0"/>
              <a:ea typeface="Arial" panose="020B0604020202020204" pitchFamily="34" charset="0"/>
            </a:endParaRPr>
          </a:p>
          <a:p>
            <a:pPr>
              <a:lnSpc>
                <a:spcPct val="120000"/>
              </a:lnSpc>
              <a:spcBef>
                <a:spcPts val="0"/>
              </a:spcBef>
            </a:pPr>
            <a:r>
              <a:rPr lang="en-GB" sz="6000" dirty="0">
                <a:latin typeface="Amasis MT Pro" panose="02040504050005020304" pitchFamily="18" charset="0"/>
                <a:ea typeface="Arial" panose="020B0604020202020204" pitchFamily="34" charset="0"/>
              </a:rPr>
              <a:t>B</a:t>
            </a:r>
            <a:r>
              <a:rPr lang="en-GB" sz="6000" dirty="0">
                <a:effectLst/>
                <a:latin typeface="Amasis MT Pro" panose="02040504050005020304" pitchFamily="18" charset="0"/>
                <a:ea typeface="Arial" panose="020B0604020202020204" pitchFamily="34" charset="0"/>
              </a:rPr>
              <a:t>oard-certified in Emergency Medicine, Occupational Medicine, and health care administration (FACHE)</a:t>
            </a:r>
          </a:p>
          <a:p>
            <a:pPr marL="0" marR="0" indent="0">
              <a:lnSpc>
                <a:spcPct val="120000"/>
              </a:lnSpc>
              <a:spcBef>
                <a:spcPts val="0"/>
              </a:spcBef>
              <a:buNone/>
            </a:pPr>
            <a:endParaRPr lang="en-GB" sz="6000" dirty="0">
              <a:solidFill>
                <a:srgbClr val="000000"/>
              </a:solidFill>
              <a:latin typeface="Amasis MT Pro" panose="02040504050005020304" pitchFamily="18" charset="0"/>
              <a:ea typeface="Times New Roman" panose="02020603050405020304" pitchFamily="18" charset="0"/>
            </a:endParaRPr>
          </a:p>
          <a:p>
            <a:pPr marL="0"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866AB043-DC73-8114-F37F-1744FEE14C8A}"/>
              </a:ext>
            </a:extLst>
          </p:cNvPr>
          <p:cNvSpPr>
            <a:spLocks noGrp="1" noChangeArrowheads="1"/>
          </p:cNvSpPr>
          <p:nvPr>
            <p:ph type="title"/>
          </p:nvPr>
        </p:nvSpPr>
        <p:spPr>
          <a:xfrm>
            <a:off x="0" y="0"/>
            <a:ext cx="12192000" cy="685800"/>
          </a:xfrm>
        </p:spPr>
        <p:txBody>
          <a:bodyPr>
            <a:noAutofit/>
          </a:bodyPr>
          <a:lstStyle/>
          <a:p>
            <a:pPr eaLnBrk="1" hangingPunct="1"/>
            <a:r>
              <a:rPr lang="en-US" altLang="en-US" sz="2300" b="1" dirty="0">
                <a:solidFill>
                  <a:srgbClr val="FFFF00"/>
                </a:solidFill>
              </a:rPr>
              <a:t>Assistant Under Secretary for Health for Discovery Education and Affiliate Networks</a:t>
            </a:r>
          </a:p>
        </p:txBody>
      </p:sp>
      <p:sp>
        <p:nvSpPr>
          <p:cNvPr id="8196" name="Rectangle 3">
            <a:extLst>
              <a:ext uri="{FF2B5EF4-FFF2-40B4-BE49-F238E27FC236}">
                <a16:creationId xmlns:a16="http://schemas.microsoft.com/office/drawing/2014/main" id="{CB03D7D4-1A32-6A72-0F94-D53DA782C808}"/>
              </a:ext>
            </a:extLst>
          </p:cNvPr>
          <p:cNvSpPr>
            <a:spLocks noGrp="1" noChangeArrowheads="1"/>
          </p:cNvSpPr>
          <p:nvPr>
            <p:ph idx="1"/>
          </p:nvPr>
        </p:nvSpPr>
        <p:spPr bwMode="auto">
          <a:xfrm>
            <a:off x="1" y="792043"/>
            <a:ext cx="8040623" cy="527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2500" lnSpcReduction="20000"/>
          </a:bodyPr>
          <a:lstStyle/>
          <a:p>
            <a:pPr marL="0" indent="0">
              <a:buNone/>
            </a:pPr>
            <a:r>
              <a:rPr lang="it-IT" sz="9600" b="1" u="none" strike="noStrike" baseline="0" dirty="0">
                <a:solidFill>
                  <a:srgbClr val="0000FF"/>
                </a:solidFill>
                <a:latin typeface="Arial" panose="020B0604020202020204" pitchFamily="34" charset="0"/>
              </a:rPr>
              <a:t>Carolyn Clancy, M.D., MACP</a:t>
            </a:r>
            <a:endParaRPr lang="en-US" sz="9600" b="0" u="none" strike="noStrike" baseline="0" dirty="0">
              <a:solidFill>
                <a:srgbClr val="0000FF"/>
              </a:solidFill>
              <a:latin typeface="Arial" panose="020B0604020202020204" pitchFamily="34" charset="0"/>
            </a:endParaRPr>
          </a:p>
          <a:p>
            <a:pPr marL="0" indent="0">
              <a:buNone/>
            </a:pPr>
            <a:endParaRPr lang="en-US" sz="1800" b="0" i="0" u="none" strike="noStrike" baseline="0" dirty="0">
              <a:solidFill>
                <a:srgbClr val="000000"/>
              </a:solidFill>
              <a:latin typeface="Arial" panose="020B0604020202020204" pitchFamily="34" charset="0"/>
            </a:endParaRPr>
          </a:p>
          <a:p>
            <a:pPr marL="0" indent="0">
              <a:buNone/>
            </a:pPr>
            <a:endParaRPr lang="en-US" sz="1800" dirty="0">
              <a:solidFill>
                <a:srgbClr val="000000"/>
              </a:solidFill>
            </a:endParaRPr>
          </a:p>
          <a:p>
            <a:pPr marL="0" indent="0">
              <a:buNone/>
            </a:pPr>
            <a:r>
              <a:rPr lang="en-US" sz="6400" b="0" i="0" u="none" strike="noStrike" baseline="0" dirty="0">
                <a:solidFill>
                  <a:srgbClr val="000000"/>
                </a:solidFill>
                <a:latin typeface="Amasis MT Pro" panose="02040504050005020304" pitchFamily="18" charset="0"/>
              </a:rPr>
              <a:t>Dr. Clancy was appointed the Assistant Under Secretary for Health (AUSH) for Discovery, Education &amp; Affiliate Networks (DEAN), Veterans Health Administration (VHA) in 2018. </a:t>
            </a:r>
          </a:p>
          <a:p>
            <a:pPr marL="0" indent="0">
              <a:buNone/>
            </a:pPr>
            <a:endParaRPr lang="en-US" sz="6400" dirty="0">
              <a:solidFill>
                <a:srgbClr val="000000"/>
              </a:solidFill>
              <a:latin typeface="Amasis MT Pro" panose="02040504050005020304" pitchFamily="18" charset="0"/>
            </a:endParaRPr>
          </a:p>
          <a:p>
            <a:r>
              <a:rPr lang="en-US" sz="6400" b="0" i="0" u="none" strike="noStrike" baseline="0" dirty="0">
                <a:solidFill>
                  <a:srgbClr val="0000FF"/>
                </a:solidFill>
                <a:latin typeface="Amasis MT Pro" panose="02040504050005020304" pitchFamily="18" charset="0"/>
              </a:rPr>
              <a:t>Previously served as:</a:t>
            </a:r>
          </a:p>
          <a:p>
            <a:pPr lvl="1"/>
            <a:r>
              <a:rPr lang="en-US" sz="6400" b="0" i="0" u="none" strike="noStrike" baseline="0" dirty="0">
                <a:solidFill>
                  <a:srgbClr val="000000"/>
                </a:solidFill>
                <a:latin typeface="Amasis MT Pro" panose="02040504050005020304" pitchFamily="18" charset="0"/>
              </a:rPr>
              <a:t>Acting VA Deputy Secretary</a:t>
            </a:r>
          </a:p>
          <a:p>
            <a:pPr lvl="1"/>
            <a:r>
              <a:rPr lang="en-US" sz="6400" dirty="0">
                <a:solidFill>
                  <a:srgbClr val="000000"/>
                </a:solidFill>
                <a:latin typeface="Amasis MT Pro" panose="02040504050005020304" pitchFamily="18" charset="0"/>
              </a:rPr>
              <a:t>V</a:t>
            </a:r>
            <a:r>
              <a:rPr lang="en-US" sz="6400" b="0" i="0" u="none" strike="noStrike" baseline="0" dirty="0">
                <a:solidFill>
                  <a:srgbClr val="000000"/>
                </a:solidFill>
                <a:latin typeface="Amasis MT Pro" panose="02040504050005020304" pitchFamily="18" charset="0"/>
              </a:rPr>
              <a:t>HA Executive in Charge, with the authority to perform the functions and duties of the Under Secretary for Health</a:t>
            </a:r>
          </a:p>
          <a:p>
            <a:pPr lvl="1"/>
            <a:r>
              <a:rPr lang="en-US" sz="6400" b="0" i="0" u="none" strike="noStrike" baseline="0" dirty="0">
                <a:solidFill>
                  <a:srgbClr val="000000"/>
                </a:solidFill>
                <a:latin typeface="Amasis MT Pro" panose="02040504050005020304" pitchFamily="18" charset="0"/>
              </a:rPr>
              <a:t>Assistant Under Secretary for Health for Organizational Excellence</a:t>
            </a:r>
          </a:p>
          <a:p>
            <a:pPr lvl="1"/>
            <a:r>
              <a:rPr lang="en-US" sz="6400" b="0" i="0" u="none" strike="noStrike" baseline="0" dirty="0">
                <a:solidFill>
                  <a:srgbClr val="000000"/>
                </a:solidFill>
                <a:latin typeface="Amasis MT Pro" panose="02040504050005020304" pitchFamily="18" charset="0"/>
              </a:rPr>
              <a:t>Director, Agency for Healthcare Research and Quality </a:t>
            </a:r>
          </a:p>
          <a:p>
            <a:pPr marL="0" indent="0">
              <a:buNone/>
            </a:pPr>
            <a:endParaRPr lang="en-US" sz="6400" b="0" i="0" u="none" strike="noStrike" baseline="0" dirty="0">
              <a:solidFill>
                <a:srgbClr val="000000"/>
              </a:solidFill>
              <a:latin typeface="Amasis MT Pro" panose="02040504050005020304" pitchFamily="18" charset="0"/>
            </a:endParaRPr>
          </a:p>
          <a:p>
            <a:r>
              <a:rPr lang="en-US" sz="6400" b="0" i="0" u="none" strike="noStrike" baseline="0" dirty="0">
                <a:latin typeface="Amasis MT Pro" panose="02040504050005020304" pitchFamily="18" charset="0"/>
              </a:rPr>
              <a:t>Academic appointment at George Washington University School of Medicine and serves as Senior Associate Editor, Health Services Research Journal.</a:t>
            </a:r>
            <a:endParaRPr lang="en-US" sz="6400" dirty="0">
              <a:solidFill>
                <a:srgbClr val="000000"/>
              </a:solidFill>
              <a:latin typeface="Amasis MT Pro" panose="02040504050005020304" pitchFamily="18" charset="0"/>
            </a:endParaRPr>
          </a:p>
          <a:p>
            <a:pPr marL="0" indent="0">
              <a:buNone/>
            </a:pPr>
            <a:endParaRPr lang="en-US" altLang="en-US" sz="6400" dirty="0">
              <a:latin typeface="Amasis MT Pro" panose="02040504050005020304" pitchFamily="18" charset="0"/>
            </a:endParaRPr>
          </a:p>
        </p:txBody>
      </p:sp>
      <p:pic>
        <p:nvPicPr>
          <p:cNvPr id="5" name="Picture Placeholder 4" descr="A person smiling in front of a flag&#10;&#10;Description automatically generated with medium confidence">
            <a:extLst>
              <a:ext uri="{FF2B5EF4-FFF2-40B4-BE49-F238E27FC236}">
                <a16:creationId xmlns:a16="http://schemas.microsoft.com/office/drawing/2014/main" id="{A84D3A46-E31C-EC45-E784-2D5247C8303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55" b="1855"/>
          <a:stretch>
            <a:fillRect/>
          </a:stretch>
        </p:blipFill>
        <p:spPr>
          <a:xfrm>
            <a:off x="8040624" y="939857"/>
            <a:ext cx="3969397" cy="4777619"/>
          </a:xfrm>
        </p:spPr>
      </p:pic>
      <p:sp>
        <p:nvSpPr>
          <p:cNvPr id="8194" name="Slide Number Placeholder 5">
            <a:extLst>
              <a:ext uri="{FF2B5EF4-FFF2-40B4-BE49-F238E27FC236}">
                <a16:creationId xmlns:a16="http://schemas.microsoft.com/office/drawing/2014/main" id="{FE0C28BA-AF85-2C95-4752-E81D00B1DE35}"/>
              </a:ext>
            </a:extLst>
          </p:cNvPr>
          <p:cNvSpPr>
            <a:spLocks noGrp="1"/>
          </p:cNvSpPr>
          <p:nvPr>
            <p:ph type="sldNum" sz="quarter" idx="4294967295"/>
          </p:nvPr>
        </p:nvSpPr>
        <p:spPr bwMode="auto">
          <a:xfrm>
            <a:off x="10287000" y="62484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2C286770-8BD3-4F4B-B584-B1E367BEA68D}" type="slidenum">
              <a:rPr lang="en-US" altLang="en-US" smtClean="0"/>
              <a:pPr>
                <a:defRPr/>
              </a:pPr>
              <a:t>5</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558EA855-3479-AD09-33B7-694DEE06C4BD}"/>
              </a:ext>
            </a:extLst>
          </p:cNvPr>
          <p:cNvSpPr>
            <a:spLocks noGrp="1" noChangeArrowheads="1"/>
          </p:cNvSpPr>
          <p:nvPr>
            <p:ph type="title"/>
          </p:nvPr>
        </p:nvSpPr>
        <p:spPr>
          <a:xfrm>
            <a:off x="0" y="0"/>
            <a:ext cx="12191999" cy="685800"/>
          </a:xfrm>
        </p:spPr>
        <p:txBody>
          <a:bodyPr>
            <a:normAutofit fontScale="90000"/>
          </a:bodyPr>
          <a:lstStyle/>
          <a:p>
            <a:pPr eaLnBrk="1" hangingPunct="1"/>
            <a:r>
              <a:rPr lang="en-US" altLang="en-US" b="1" dirty="0">
                <a:solidFill>
                  <a:srgbClr val="FFFF00"/>
                </a:solidFill>
              </a:rPr>
              <a:t>Deputy Assistant Under Secretary for Health for Discovery, Education and Affiliate Networks</a:t>
            </a:r>
          </a:p>
        </p:txBody>
      </p:sp>
      <p:sp>
        <p:nvSpPr>
          <p:cNvPr id="10244" name="Rectangle 3">
            <a:extLst>
              <a:ext uri="{FF2B5EF4-FFF2-40B4-BE49-F238E27FC236}">
                <a16:creationId xmlns:a16="http://schemas.microsoft.com/office/drawing/2014/main" id="{F68E521A-26C9-25F8-998C-4DBEA11FE7A9}"/>
              </a:ext>
            </a:extLst>
          </p:cNvPr>
          <p:cNvSpPr>
            <a:spLocks noGrp="1" noChangeArrowheads="1"/>
          </p:cNvSpPr>
          <p:nvPr>
            <p:ph idx="1"/>
          </p:nvPr>
        </p:nvSpPr>
        <p:spPr bwMode="auto">
          <a:xfrm>
            <a:off x="1" y="755649"/>
            <a:ext cx="8416627"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l">
              <a:buNone/>
            </a:pPr>
            <a:r>
              <a:rPr lang="en-US" sz="2800" b="1" u="none" strike="noStrike" baseline="0" dirty="0">
                <a:solidFill>
                  <a:srgbClr val="0000FF"/>
                </a:solidFill>
                <a:latin typeface="Calibri" panose="020F0502020204030204" pitchFamily="34" charset="0"/>
              </a:rPr>
              <a:t>Susan R. Kirsh, M.D., MPH</a:t>
            </a:r>
          </a:p>
          <a:p>
            <a:pPr marL="0" indent="0" algn="l">
              <a:buNone/>
            </a:pPr>
            <a:endParaRPr lang="en-US" sz="1800" b="1" i="1" dirty="0">
              <a:solidFill>
                <a:srgbClr val="000000"/>
              </a:solidFill>
              <a:latin typeface="Calibri" panose="020F0502020204030204" pitchFamily="34" charset="0"/>
            </a:endParaRPr>
          </a:p>
          <a:p>
            <a:r>
              <a:rPr lang="en-US" b="0" i="0" u="none" strike="noStrike" baseline="0" dirty="0">
                <a:latin typeface="Amasis MT Pro" panose="02040504050005020304" pitchFamily="18" charset="0"/>
              </a:rPr>
              <a:t>Dr. </a:t>
            </a:r>
            <a:r>
              <a:rPr lang="en-US" b="0" i="0" u="none" strike="noStrike" baseline="0" dirty="0" err="1">
                <a:latin typeface="Amasis MT Pro" panose="02040504050005020304" pitchFamily="18" charset="0"/>
              </a:rPr>
              <a:t>Kirsh</a:t>
            </a:r>
            <a:r>
              <a:rPr lang="en-US" b="0" i="0" u="none" strike="noStrike" baseline="0" dirty="0">
                <a:latin typeface="Amasis MT Pro" panose="02040504050005020304" pitchFamily="18" charset="0"/>
              </a:rPr>
              <a:t> serves as the Deputy Assistant Under Secretary for Health (AUSH) for Discovery, Education &amp; Affiliate Networks (DEAN), </a:t>
            </a:r>
          </a:p>
          <a:p>
            <a:endParaRPr lang="en-US" b="0" i="0" u="none" strike="noStrike" baseline="0" dirty="0">
              <a:latin typeface="Amasis MT Pro" panose="02040504050005020304" pitchFamily="18" charset="0"/>
            </a:endParaRPr>
          </a:p>
          <a:p>
            <a:r>
              <a:rPr lang="en-US" b="0" i="0" u="none" strike="noStrike" baseline="0" dirty="0">
                <a:latin typeface="Amasis MT Pro" panose="02040504050005020304" pitchFamily="18" charset="0"/>
              </a:rPr>
              <a:t>25-year career with the Veterans Health Administration in clinical care </a:t>
            </a:r>
          </a:p>
          <a:p>
            <a:pPr marL="0" indent="0">
              <a:buNone/>
            </a:pPr>
            <a:r>
              <a:rPr lang="en-US" dirty="0">
                <a:latin typeface="Amasis MT Pro" panose="02040504050005020304" pitchFamily="18" charset="0"/>
              </a:rPr>
              <a:t>     </a:t>
            </a:r>
            <a:r>
              <a:rPr lang="en-US" b="0" i="0" u="none" strike="noStrike" baseline="0" dirty="0">
                <a:latin typeface="Amasis MT Pro" panose="02040504050005020304" pitchFamily="18" charset="0"/>
              </a:rPr>
              <a:t>at Cleveland VAMC and at VA Central Office</a:t>
            </a:r>
          </a:p>
          <a:p>
            <a:endParaRPr lang="en-US" b="0" i="0" u="none" strike="noStrike" baseline="0" dirty="0">
              <a:latin typeface="Amasis MT Pro" panose="02040504050005020304" pitchFamily="18" charset="0"/>
            </a:endParaRPr>
          </a:p>
          <a:p>
            <a:r>
              <a:rPr lang="en-US" b="0" i="0" u="none" strike="noStrike" baseline="0" dirty="0">
                <a:latin typeface="Amasis MT Pro" panose="02040504050005020304" pitchFamily="18" charset="0"/>
              </a:rPr>
              <a:t>Board Certified Internist and Master of Public Health (MPH)</a:t>
            </a:r>
          </a:p>
          <a:p>
            <a:endParaRPr lang="en-US" b="0" i="0" u="none" strike="noStrike" baseline="0" dirty="0">
              <a:latin typeface="Amasis MT Pro" panose="02040504050005020304" pitchFamily="18" charset="0"/>
            </a:endParaRPr>
          </a:p>
          <a:p>
            <a:r>
              <a:rPr lang="en-US" b="0" i="0" u="none" strike="noStrike" baseline="0" dirty="0">
                <a:latin typeface="Amasis MT Pro" panose="02040504050005020304" pitchFamily="18" charset="0"/>
              </a:rPr>
              <a:t>Faculty Scholar in the VA Quality Scholar Program</a:t>
            </a:r>
          </a:p>
          <a:p>
            <a:endParaRPr lang="en-US" dirty="0">
              <a:latin typeface="Amasis MT Pro" panose="02040504050005020304" pitchFamily="18" charset="0"/>
            </a:endParaRPr>
          </a:p>
          <a:p>
            <a:r>
              <a:rPr lang="en-US" b="0" i="0" u="none" strike="noStrike" baseline="0" dirty="0">
                <a:latin typeface="Amasis MT Pro" panose="02040504050005020304" pitchFamily="18" charset="0"/>
              </a:rPr>
              <a:t>Professor of Medicine appointment at Case Western Reserve University and Assistant Professor at the Georgetown University School of Health</a:t>
            </a:r>
            <a:endParaRPr lang="en-US" altLang="en-US" sz="1400" dirty="0">
              <a:latin typeface="Amasis MT Pro" panose="02040504050005020304" pitchFamily="18" charset="0"/>
            </a:endParaRPr>
          </a:p>
        </p:txBody>
      </p:sp>
      <p:sp>
        <p:nvSpPr>
          <p:cNvPr id="4" name="Picture Placeholder 3">
            <a:extLst>
              <a:ext uri="{FF2B5EF4-FFF2-40B4-BE49-F238E27FC236}">
                <a16:creationId xmlns:a16="http://schemas.microsoft.com/office/drawing/2014/main" id="{3BBC76BC-3EDC-16AD-5A59-D7C08319549B}"/>
              </a:ext>
            </a:extLst>
          </p:cNvPr>
          <p:cNvSpPr>
            <a:spLocks noGrp="1"/>
          </p:cNvSpPr>
          <p:nvPr>
            <p:ph type="pic" sz="quarter" idx="10"/>
          </p:nvPr>
        </p:nvSpPr>
        <p:spPr>
          <a:xfrm>
            <a:off x="8174182" y="955675"/>
            <a:ext cx="3617768" cy="5076825"/>
          </a:xfrm>
        </p:spPr>
      </p:sp>
      <p:sp>
        <p:nvSpPr>
          <p:cNvPr id="10242" name="Slide Number Placeholder 5">
            <a:extLst>
              <a:ext uri="{FF2B5EF4-FFF2-40B4-BE49-F238E27FC236}">
                <a16:creationId xmlns:a16="http://schemas.microsoft.com/office/drawing/2014/main" id="{D60DB5BB-26A5-27ED-B5A3-FD1F2CE0E339}"/>
              </a:ext>
            </a:extLst>
          </p:cNvPr>
          <p:cNvSpPr>
            <a:spLocks noGrp="1"/>
          </p:cNvSpPr>
          <p:nvPr>
            <p:ph type="sldNum" sz="quarter" idx="4294967295"/>
          </p:nvPr>
        </p:nvSpPr>
        <p:spPr bwMode="auto">
          <a:xfrm>
            <a:off x="10287000" y="62484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2C286770-8BD3-4F4B-B584-B1E367BEA68D}" type="slidenum">
              <a:rPr lang="en-US" altLang="en-US" smtClean="0"/>
              <a:pPr>
                <a:defRPr/>
              </a:pPr>
              <a:t>6</a:t>
            </a:fld>
            <a:endParaRPr lang="en-US" altLang="en-US" sz="1400"/>
          </a:p>
        </p:txBody>
      </p:sp>
      <p:pic>
        <p:nvPicPr>
          <p:cNvPr id="3" name="Picture 2">
            <a:extLst>
              <a:ext uri="{FF2B5EF4-FFF2-40B4-BE49-F238E27FC236}">
                <a16:creationId xmlns:a16="http://schemas.microsoft.com/office/drawing/2014/main" id="{ACF0D224-115F-8A8C-80ED-7E4F0BBA0448}"/>
              </a:ext>
            </a:extLst>
          </p:cNvPr>
          <p:cNvPicPr>
            <a:picLocks noChangeAspect="1"/>
          </p:cNvPicPr>
          <p:nvPr/>
        </p:nvPicPr>
        <p:blipFill>
          <a:blip r:embed="rId3"/>
          <a:stretch>
            <a:fillRect/>
          </a:stretch>
        </p:blipFill>
        <p:spPr>
          <a:xfrm>
            <a:off x="8174182" y="862928"/>
            <a:ext cx="3903718" cy="48320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AD07-B1A7-41B9-A667-5F6A6E7AD206}"/>
              </a:ext>
            </a:extLst>
          </p:cNvPr>
          <p:cNvSpPr>
            <a:spLocks noGrp="1"/>
          </p:cNvSpPr>
          <p:nvPr>
            <p:ph type="title"/>
          </p:nvPr>
        </p:nvSpPr>
        <p:spPr/>
        <p:txBody>
          <a:bodyPr>
            <a:normAutofit/>
          </a:bodyPr>
          <a:lstStyle/>
          <a:p>
            <a:r>
              <a:rPr lang="en-US" sz="3600" b="1" dirty="0">
                <a:solidFill>
                  <a:srgbClr val="FFFF00"/>
                </a:solidFill>
              </a:rPr>
              <a:t>Discussion Questions</a:t>
            </a:r>
          </a:p>
        </p:txBody>
      </p:sp>
      <p:sp>
        <p:nvSpPr>
          <p:cNvPr id="3" name="Content Placeholder 2">
            <a:extLst>
              <a:ext uri="{FF2B5EF4-FFF2-40B4-BE49-F238E27FC236}">
                <a16:creationId xmlns:a16="http://schemas.microsoft.com/office/drawing/2014/main" id="{8AD8F276-1C0F-0ACB-F36B-6681D1BDF30B}"/>
              </a:ext>
            </a:extLst>
          </p:cNvPr>
          <p:cNvSpPr>
            <a:spLocks noGrp="1"/>
          </p:cNvSpPr>
          <p:nvPr>
            <p:ph idx="1"/>
          </p:nvPr>
        </p:nvSpPr>
        <p:spPr>
          <a:xfrm>
            <a:off x="0" y="685801"/>
            <a:ext cx="12129655" cy="3063239"/>
          </a:xfrm>
        </p:spPr>
        <p:txBody>
          <a:bodyPr>
            <a:normAutofit fontScale="92500" lnSpcReduction="20000"/>
          </a:bodyPr>
          <a:lstStyle/>
          <a:p>
            <a:pPr marL="0" marR="0">
              <a:lnSpc>
                <a:spcPct val="200000"/>
              </a:lnSpc>
              <a:spcBef>
                <a:spcPts val="0"/>
              </a:spcBef>
              <a:spcAft>
                <a:spcPts val="0"/>
              </a:spcAft>
              <a:buFont typeface="+mj-lt"/>
              <a:buAutoNum type="arabicPeriod"/>
            </a:pPr>
            <a:r>
              <a:rPr lang="en-US" sz="2800" dirty="0">
                <a:effectLst/>
                <a:latin typeface="Amasis MT Pro" panose="02040504050005020304" pitchFamily="18" charset="0"/>
                <a:ea typeface="Calibri" panose="020F0502020204030204" pitchFamily="34" charset="0"/>
              </a:rPr>
              <a:t>What are the biggest opportunities for U.S. healthcare in the next year?</a:t>
            </a:r>
          </a:p>
          <a:p>
            <a:pPr marL="0" marR="0">
              <a:lnSpc>
                <a:spcPct val="200000"/>
              </a:lnSpc>
              <a:spcBef>
                <a:spcPts val="0"/>
              </a:spcBef>
              <a:spcAft>
                <a:spcPts val="0"/>
              </a:spcAft>
              <a:buFont typeface="+mj-lt"/>
              <a:buAutoNum type="arabicPeriod"/>
            </a:pPr>
            <a:r>
              <a:rPr lang="en-US" sz="2800" dirty="0">
                <a:effectLst/>
                <a:latin typeface="Amasis MT Pro" panose="02040504050005020304" pitchFamily="18" charset="0"/>
                <a:ea typeface="Calibri" panose="020F0502020204030204" pitchFamily="34" charset="0"/>
              </a:rPr>
              <a:t>What initiatives/breakthroughs are going to be most critical and why?</a:t>
            </a:r>
          </a:p>
          <a:p>
            <a:pPr marL="0" marR="0">
              <a:lnSpc>
                <a:spcPct val="200000"/>
              </a:lnSpc>
              <a:spcBef>
                <a:spcPts val="0"/>
              </a:spcBef>
              <a:spcAft>
                <a:spcPts val="0"/>
              </a:spcAft>
              <a:buFont typeface="+mj-lt"/>
              <a:buAutoNum type="arabicPeriod"/>
            </a:pPr>
            <a:r>
              <a:rPr lang="en-US" sz="2800" dirty="0">
                <a:effectLst/>
                <a:latin typeface="Amasis MT Pro" panose="02040504050005020304" pitchFamily="18" charset="0"/>
                <a:ea typeface="Calibri" panose="020F0502020204030204" pitchFamily="34" charset="0"/>
              </a:rPr>
              <a:t>What are the biggest threats to U.S. healthcare? </a:t>
            </a:r>
          </a:p>
          <a:p>
            <a:pPr marL="0" marR="0">
              <a:lnSpc>
                <a:spcPct val="200000"/>
              </a:lnSpc>
              <a:spcBef>
                <a:spcPts val="0"/>
              </a:spcBef>
              <a:spcAft>
                <a:spcPts val="0"/>
              </a:spcAft>
              <a:buFont typeface="+mj-lt"/>
              <a:buAutoNum type="arabicPeriod"/>
            </a:pPr>
            <a:r>
              <a:rPr lang="en-US" sz="2800" dirty="0">
                <a:effectLst/>
                <a:latin typeface="Amasis MT Pro" panose="02040504050005020304" pitchFamily="18" charset="0"/>
                <a:ea typeface="Calibri" panose="020F0502020204030204" pitchFamily="34" charset="0"/>
              </a:rPr>
              <a:t>What keeps you up at night?</a:t>
            </a:r>
          </a:p>
          <a:p>
            <a:pPr marL="0" indent="0">
              <a:buNone/>
            </a:pPr>
            <a:endParaRPr lang="en-US" dirty="0"/>
          </a:p>
        </p:txBody>
      </p:sp>
      <p:sp>
        <p:nvSpPr>
          <p:cNvPr id="4" name="Footer Placeholder 3">
            <a:extLst>
              <a:ext uri="{FF2B5EF4-FFF2-40B4-BE49-F238E27FC236}">
                <a16:creationId xmlns:a16="http://schemas.microsoft.com/office/drawing/2014/main" id="{52C181BC-557C-B61E-5188-B64205E26AE9}"/>
              </a:ext>
            </a:extLst>
          </p:cNvPr>
          <p:cNvSpPr>
            <a:spLocks noGrp="1"/>
          </p:cNvSpPr>
          <p:nvPr>
            <p:ph type="ftr" sz="quarter" idx="3"/>
          </p:nvPr>
        </p:nvSpPr>
        <p:spPr/>
        <p:txBody>
          <a:bodyPr/>
          <a:lstStyle/>
          <a:p>
            <a:pPr defTabSz="457200"/>
            <a:r>
              <a:rPr lang="it-IT"/>
              <a:t>Draft - Pre-Decisional Deliberative Document </a:t>
            </a:r>
          </a:p>
          <a:p>
            <a:pPr defTabSz="457200"/>
            <a:r>
              <a:rPr lang="it-IT"/>
              <a:t>Internal VA Use Only</a:t>
            </a:r>
          </a:p>
        </p:txBody>
      </p:sp>
      <p:pic>
        <p:nvPicPr>
          <p:cNvPr id="6" name="Picture 5" descr="Smiling healthcare professional">
            <a:extLst>
              <a:ext uri="{FF2B5EF4-FFF2-40B4-BE49-F238E27FC236}">
                <a16:creationId xmlns:a16="http://schemas.microsoft.com/office/drawing/2014/main" id="{503F25EA-8517-1557-A230-EDA004D8A834}"/>
              </a:ext>
            </a:extLst>
          </p:cNvPr>
          <p:cNvPicPr>
            <a:picLocks noChangeAspect="1"/>
          </p:cNvPicPr>
          <p:nvPr/>
        </p:nvPicPr>
        <p:blipFill rotWithShape="1">
          <a:blip r:embed="rId2">
            <a:extLst>
              <a:ext uri="{28A0092B-C50C-407E-A947-70E740481C1C}">
                <a14:useLocalDpi xmlns:a14="http://schemas.microsoft.com/office/drawing/2010/main" val="0"/>
              </a:ext>
            </a:extLst>
          </a:blip>
          <a:srcRect l="14205"/>
          <a:stretch/>
        </p:blipFill>
        <p:spPr>
          <a:xfrm>
            <a:off x="7976382" y="3738110"/>
            <a:ext cx="2973825" cy="2310800"/>
          </a:xfrm>
          <a:prstGeom prst="rect">
            <a:avLst/>
          </a:prstGeom>
        </p:spPr>
      </p:pic>
      <p:pic>
        <p:nvPicPr>
          <p:cNvPr id="7" name="Picture 6" descr="Portrait of smiling nurse in scrubs">
            <a:extLst>
              <a:ext uri="{FF2B5EF4-FFF2-40B4-BE49-F238E27FC236}">
                <a16:creationId xmlns:a16="http://schemas.microsoft.com/office/drawing/2014/main" id="{3155A050-C298-E4E9-99F7-55867EFED8D4}"/>
              </a:ext>
            </a:extLst>
          </p:cNvPr>
          <p:cNvPicPr>
            <a:picLocks noChangeAspect="1"/>
          </p:cNvPicPr>
          <p:nvPr/>
        </p:nvPicPr>
        <p:blipFill rotWithShape="1">
          <a:blip r:embed="rId3">
            <a:extLst>
              <a:ext uri="{28A0092B-C50C-407E-A947-70E740481C1C}">
                <a14:useLocalDpi xmlns:a14="http://schemas.microsoft.com/office/drawing/2010/main" val="0"/>
              </a:ext>
            </a:extLst>
          </a:blip>
          <a:srcRect l="11163"/>
          <a:stretch/>
        </p:blipFill>
        <p:spPr>
          <a:xfrm>
            <a:off x="1241794" y="3712496"/>
            <a:ext cx="3182496" cy="2389651"/>
          </a:xfrm>
          <a:prstGeom prst="rect">
            <a:avLst/>
          </a:prstGeom>
        </p:spPr>
      </p:pic>
    </p:spTree>
    <p:extLst>
      <p:ext uri="{BB962C8B-B14F-4D97-AF65-F5344CB8AC3E}">
        <p14:creationId xmlns:p14="http://schemas.microsoft.com/office/powerpoint/2010/main" val="3715198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2.xml><?xml version="1.0" encoding="utf-8"?>
<a:theme xmlns:a="http://schemas.openxmlformats.org/drawingml/2006/main" name="6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3.xml><?xml version="1.0" encoding="utf-8"?>
<a:theme xmlns:a="http://schemas.openxmlformats.org/drawingml/2006/main" name="4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O Presentation" id="{7FD16819-C361-4535-A17B-1EBA38CE13EC}" vid="{7C7B9641-4E8A-4679-B032-E34E3C33452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677AAF-1451-4551-8544-F623DB703E4B}"/>
</file>

<file path=customXml/itemProps2.xml><?xml version="1.0" encoding="utf-8"?>
<ds:datastoreItem xmlns:ds="http://schemas.openxmlformats.org/officeDocument/2006/customXml" ds:itemID="{37223057-BE33-4A1A-ACE3-862891CED9FB}">
  <ds:schemaRefs>
    <ds:schemaRef ds:uri="http://schemas.microsoft.com/sharepoint/v3/contenttype/forms"/>
  </ds:schemaRefs>
</ds:datastoreItem>
</file>

<file path=customXml/itemProps3.xml><?xml version="1.0" encoding="utf-8"?>
<ds:datastoreItem xmlns:ds="http://schemas.openxmlformats.org/officeDocument/2006/customXml" ds:itemID="{EDA69C75-3571-41AB-8251-5A67E962EB49}">
  <ds:schemaRefs>
    <ds:schemaRef ds:uri="http://purl.org/dc/dcmitype/"/>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76f92f21-eaad-4e54-a64c-011e1ba986d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13958</TotalTime>
  <Words>630</Words>
  <Application>Microsoft Office PowerPoint</Application>
  <PresentationFormat>Widescreen</PresentationFormat>
  <Paragraphs>83</Paragraphs>
  <Slides>7</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Amasis MT Pro</vt:lpstr>
      <vt:lpstr>Amasis MT Pro Medium</vt:lpstr>
      <vt:lpstr>Arial</vt:lpstr>
      <vt:lpstr>Calibri</vt:lpstr>
      <vt:lpstr>3_Office Theme</vt:lpstr>
      <vt:lpstr>6_Office Theme</vt:lpstr>
      <vt:lpstr>4_Office Theme</vt:lpstr>
      <vt:lpstr> Veterans Health Administration (VHA)  The State of U.S. Federal Healthcare</vt:lpstr>
      <vt:lpstr>Learning Objectives </vt:lpstr>
      <vt:lpstr> Veterans Health Administration Panelists </vt:lpstr>
      <vt:lpstr>Assistant Under Secretary for Health for Quality and Patient Safety</vt:lpstr>
      <vt:lpstr>Assistant Under Secretary for Health for Discovery Education and Affiliate Networks</vt:lpstr>
      <vt:lpstr>Deputy Assistant Under Secretary for Health for Discovery, Education and Affiliate Networks</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Dean</dc:creator>
  <cp:lastModifiedBy>Lori Lawrence</cp:lastModifiedBy>
  <cp:revision>96</cp:revision>
  <dcterms:created xsi:type="dcterms:W3CDTF">2020-10-07T13:36:08Z</dcterms:created>
  <dcterms:modified xsi:type="dcterms:W3CDTF">2024-01-25T21:16:41Z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y fmtid="{D5CDD505-2E9C-101B-9397-08002B2CF9AE}" pid="3" name="MSIP_Label_f6e10818-43ce-4bc4-b79f-3f667bd95a00_Enabled">
    <vt:lpwstr>true</vt:lpwstr>
  </property>
  <property fmtid="{D5CDD505-2E9C-101B-9397-08002B2CF9AE}" pid="4" name="MSIP_Label_f6e10818-43ce-4bc4-b79f-3f667bd95a00_SetDate">
    <vt:lpwstr>2023-12-29T17:54:13Z</vt:lpwstr>
  </property>
  <property fmtid="{D5CDD505-2E9C-101B-9397-08002B2CF9AE}" pid="5" name="MSIP_Label_f6e10818-43ce-4bc4-b79f-3f667bd95a00_Method">
    <vt:lpwstr>Privileged</vt:lpwstr>
  </property>
  <property fmtid="{D5CDD505-2E9C-101B-9397-08002B2CF9AE}" pid="6" name="MSIP_Label_f6e10818-43ce-4bc4-b79f-3f667bd95a00_Name">
    <vt:lpwstr>General</vt:lpwstr>
  </property>
  <property fmtid="{D5CDD505-2E9C-101B-9397-08002B2CF9AE}" pid="7" name="MSIP_Label_f6e10818-43ce-4bc4-b79f-3f667bd95a00_SiteId">
    <vt:lpwstr>f3780b60-5af4-4746-8651-af82443ed41c</vt:lpwstr>
  </property>
  <property fmtid="{D5CDD505-2E9C-101B-9397-08002B2CF9AE}" pid="8" name="MSIP_Label_f6e10818-43ce-4bc4-b79f-3f667bd95a00_ActionId">
    <vt:lpwstr>2252d9d9-0b12-4de4-b69c-3ec926af8657</vt:lpwstr>
  </property>
  <property fmtid="{D5CDD505-2E9C-101B-9397-08002B2CF9AE}" pid="9" name="MSIP_Label_f6e10818-43ce-4bc4-b79f-3f667bd95a00_ContentBits">
    <vt:lpwstr>0</vt:lpwstr>
  </property>
</Properties>
</file>