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3.xml" ContentType="application/vnd.openxmlformats-officedocument.presentationml.notesSlide+xml"/>
  <Override PartName="/ppt/notesSlides/notesSlide39.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style3.xml" ContentType="application/vnd.ms-office.chartstyle+xml"/>
  <Override PartName="/ppt/authors.xml" ContentType="application/vnd.ms-powerpoint.authors+xml"/>
  <Override PartName="/ppt/charts/colors3.xml" ContentType="application/vnd.ms-office.chartcolorstyle+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576" r:id="rId2"/>
    <p:sldId id="588" r:id="rId3"/>
    <p:sldId id="589" r:id="rId4"/>
    <p:sldId id="602" r:id="rId5"/>
    <p:sldId id="604" r:id="rId6"/>
    <p:sldId id="596" r:id="rId7"/>
    <p:sldId id="608" r:id="rId8"/>
    <p:sldId id="423" r:id="rId9"/>
    <p:sldId id="609" r:id="rId10"/>
    <p:sldId id="396" r:id="rId11"/>
    <p:sldId id="599" r:id="rId12"/>
    <p:sldId id="605" r:id="rId13"/>
    <p:sldId id="577" r:id="rId14"/>
    <p:sldId id="610" r:id="rId15"/>
    <p:sldId id="611" r:id="rId16"/>
    <p:sldId id="612" r:id="rId17"/>
    <p:sldId id="613" r:id="rId18"/>
    <p:sldId id="256" r:id="rId19"/>
    <p:sldId id="261" r:id="rId20"/>
    <p:sldId id="614" r:id="rId21"/>
    <p:sldId id="262" r:id="rId22"/>
    <p:sldId id="312" r:id="rId23"/>
    <p:sldId id="348" r:id="rId24"/>
    <p:sldId id="615" r:id="rId25"/>
    <p:sldId id="616" r:id="rId26"/>
    <p:sldId id="288" r:id="rId27"/>
    <p:sldId id="617" r:id="rId28"/>
    <p:sldId id="313" r:id="rId29"/>
    <p:sldId id="387" r:id="rId30"/>
    <p:sldId id="322" r:id="rId31"/>
    <p:sldId id="606" r:id="rId32"/>
    <p:sldId id="592" r:id="rId33"/>
    <p:sldId id="593" r:id="rId34"/>
    <p:sldId id="336" r:id="rId35"/>
    <p:sldId id="618" r:id="rId36"/>
    <p:sldId id="584" r:id="rId37"/>
    <p:sldId id="310" r:id="rId38"/>
    <p:sldId id="619" r:id="rId39"/>
    <p:sldId id="620" r:id="rId40"/>
    <p:sldId id="621" r:id="rId41"/>
    <p:sldId id="324" r:id="rId42"/>
    <p:sldId id="327" r:id="rId43"/>
    <p:sldId id="329" r:id="rId44"/>
    <p:sldId id="328" r:id="rId45"/>
    <p:sldId id="315" r:id="rId46"/>
    <p:sldId id="317" r:id="rId47"/>
    <p:sldId id="291" r:id="rId48"/>
    <p:sldId id="292" r:id="rId49"/>
    <p:sldId id="331" r:id="rId50"/>
    <p:sldId id="332" r:id="rId51"/>
    <p:sldId id="311" r:id="rId52"/>
    <p:sldId id="622" r:id="rId53"/>
    <p:sldId id="318" r:id="rId54"/>
    <p:sldId id="320" r:id="rId55"/>
    <p:sldId id="330" r:id="rId56"/>
    <p:sldId id="321" r:id="rId57"/>
    <p:sldId id="623" r:id="rId58"/>
    <p:sldId id="259" r:id="rId59"/>
    <p:sldId id="266" r:id="rId60"/>
    <p:sldId id="267" r:id="rId61"/>
    <p:sldId id="260" r:id="rId62"/>
    <p:sldId id="624" r:id="rId63"/>
    <p:sldId id="625" r:id="rId64"/>
    <p:sldId id="626" r:id="rId65"/>
    <p:sldId id="263" r:id="rId66"/>
    <p:sldId id="264" r:id="rId67"/>
    <p:sldId id="265" r:id="rId68"/>
    <p:sldId id="627" r:id="rId69"/>
    <p:sldId id="628" r:id="rId70"/>
    <p:sldId id="600" r:id="rId71"/>
    <p:sldId id="603" r:id="rId72"/>
    <p:sldId id="629" r:id="rId73"/>
    <p:sldId id="601" r:id="rId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Panel Pics and Qs" id="{1A9AAFD6-86C5-4022-AB1A-A211A14F6D7D}">
          <p14:sldIdLst>
            <p14:sldId id="576"/>
            <p14:sldId id="588"/>
            <p14:sldId id="589"/>
            <p14:sldId id="602"/>
            <p14:sldId id="604"/>
            <p14:sldId id="596"/>
            <p14:sldId id="608"/>
            <p14:sldId id="423"/>
            <p14:sldId id="609"/>
            <p14:sldId id="396"/>
            <p14:sldId id="599"/>
            <p14:sldId id="605"/>
            <p14:sldId id="577"/>
            <p14:sldId id="610"/>
            <p14:sldId id="611"/>
            <p14:sldId id="612"/>
            <p14:sldId id="613"/>
            <p14:sldId id="256"/>
            <p14:sldId id="261"/>
            <p14:sldId id="614"/>
            <p14:sldId id="262"/>
            <p14:sldId id="312"/>
            <p14:sldId id="348"/>
            <p14:sldId id="615"/>
            <p14:sldId id="616"/>
            <p14:sldId id="288"/>
            <p14:sldId id="617"/>
            <p14:sldId id="313"/>
            <p14:sldId id="387"/>
            <p14:sldId id="322"/>
            <p14:sldId id="606"/>
            <p14:sldId id="592"/>
            <p14:sldId id="593"/>
            <p14:sldId id="336"/>
            <p14:sldId id="618"/>
            <p14:sldId id="584"/>
            <p14:sldId id="310"/>
            <p14:sldId id="619"/>
            <p14:sldId id="620"/>
            <p14:sldId id="621"/>
            <p14:sldId id="324"/>
            <p14:sldId id="327"/>
            <p14:sldId id="329"/>
            <p14:sldId id="328"/>
            <p14:sldId id="315"/>
            <p14:sldId id="317"/>
            <p14:sldId id="291"/>
            <p14:sldId id="292"/>
            <p14:sldId id="331"/>
            <p14:sldId id="332"/>
            <p14:sldId id="311"/>
            <p14:sldId id="622"/>
            <p14:sldId id="318"/>
            <p14:sldId id="320"/>
            <p14:sldId id="330"/>
            <p14:sldId id="321"/>
            <p14:sldId id="623"/>
            <p14:sldId id="259"/>
            <p14:sldId id="266"/>
            <p14:sldId id="267"/>
            <p14:sldId id="260"/>
            <p14:sldId id="624"/>
            <p14:sldId id="625"/>
            <p14:sldId id="626"/>
            <p14:sldId id="263"/>
            <p14:sldId id="264"/>
            <p14:sldId id="265"/>
            <p14:sldId id="627"/>
            <p14:sldId id="628"/>
            <p14:sldId id="600"/>
            <p14:sldId id="603"/>
            <p14:sldId id="629"/>
          </p14:sldIdLst>
        </p14:section>
        <p14:section name="Pre-Loaded Questions" id="{7A9F893D-D944-4D3C-BC80-6CD5785875CA}">
          <p14:sldIdLst>
            <p14:sldId id="6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ABBB0A-9F91-3AA7-DD64-CCA300321FE6}" name="Kangmin Zhu" initials="KZ" userId="S::kzhu@ad.hjf.org::52204e33-3b8c-4dd1-a675-4d7286c7930e" providerId="AD"/>
  <p188:author id="{C8AB50BF-49A8-9218-C6E6-452090D91BD5}" name="Jie Lin" initials="JL" userId="S::jlin@ad.hjf.org::bcc103a0-8803-45d4-b9dc-9601be77f6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EBB131-DA75-45C2-BB71-E52A4891F1D3}" v="22" dt="2024-01-24T19:21:35.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1" autoAdjust="0"/>
    <p:restoredTop sz="93590" autoAdjust="0"/>
  </p:normalViewPr>
  <p:slideViewPr>
    <p:cSldViewPr snapToGrid="0">
      <p:cViewPr varScale="1">
        <p:scale>
          <a:sx n="65" d="100"/>
          <a:sy n="65" d="100"/>
        </p:scale>
        <p:origin x="894" y="78"/>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p:cViewPr>
        <p:scale>
          <a:sx n="100" d="100"/>
          <a:sy n="100" d="100"/>
        </p:scale>
        <p:origin x="35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Type of Surgery Received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Non-Hispanic White</c:v>
                </c:pt>
              </c:strCache>
            </c:strRef>
          </c:tx>
          <c:spPr>
            <a:solidFill>
              <a:schemeClr val="accent1"/>
            </a:solidFill>
            <a:ln>
              <a:noFill/>
            </a:ln>
            <a:effectLst/>
          </c:spPr>
          <c:invertIfNegative val="0"/>
          <c:cat>
            <c:strRef>
              <c:f>Sheet1!$A$2:$A$4</c:f>
              <c:strCache>
                <c:ptCount val="3"/>
                <c:pt idx="0">
                  <c:v>Lumpectomy</c:v>
                </c:pt>
                <c:pt idx="1">
                  <c:v>Mastectomy</c:v>
                </c:pt>
                <c:pt idx="2">
                  <c:v>Immediate Reconstruction</c:v>
                </c:pt>
              </c:strCache>
            </c:strRef>
          </c:cat>
          <c:val>
            <c:numRef>
              <c:f>Sheet1!$B$2:$B$4</c:f>
              <c:numCache>
                <c:formatCode>General</c:formatCode>
                <c:ptCount val="3"/>
                <c:pt idx="0">
                  <c:v>64.3</c:v>
                </c:pt>
                <c:pt idx="1">
                  <c:v>35.700000000000003</c:v>
                </c:pt>
                <c:pt idx="2">
                  <c:v>12.4</c:v>
                </c:pt>
              </c:numCache>
            </c:numRef>
          </c:val>
          <c:extLst>
            <c:ext xmlns:c16="http://schemas.microsoft.com/office/drawing/2014/chart" uri="{C3380CC4-5D6E-409C-BE32-E72D297353CC}">
              <c16:uniqueId val="{00000000-FD07-4291-BC2C-EB6520279966}"/>
            </c:ext>
          </c:extLst>
        </c:ser>
        <c:ser>
          <c:idx val="1"/>
          <c:order val="1"/>
          <c:tx>
            <c:strRef>
              <c:f>Sheet1!$C$1</c:f>
              <c:strCache>
                <c:ptCount val="1"/>
                <c:pt idx="0">
                  <c:v>Non-Hispanic Black</c:v>
                </c:pt>
              </c:strCache>
            </c:strRef>
          </c:tx>
          <c:spPr>
            <a:solidFill>
              <a:schemeClr val="accent2"/>
            </a:solidFill>
            <a:ln>
              <a:noFill/>
            </a:ln>
            <a:effectLst/>
          </c:spPr>
          <c:invertIfNegative val="0"/>
          <c:cat>
            <c:strRef>
              <c:f>Sheet1!$A$2:$A$4</c:f>
              <c:strCache>
                <c:ptCount val="3"/>
                <c:pt idx="0">
                  <c:v>Lumpectomy</c:v>
                </c:pt>
                <c:pt idx="1">
                  <c:v>Mastectomy</c:v>
                </c:pt>
                <c:pt idx="2">
                  <c:v>Immediate Reconstruction</c:v>
                </c:pt>
              </c:strCache>
            </c:strRef>
          </c:cat>
          <c:val>
            <c:numRef>
              <c:f>Sheet1!$C$2:$C$4</c:f>
              <c:numCache>
                <c:formatCode>General</c:formatCode>
                <c:ptCount val="3"/>
                <c:pt idx="0">
                  <c:v>65.5</c:v>
                </c:pt>
                <c:pt idx="1">
                  <c:v>34.5</c:v>
                </c:pt>
                <c:pt idx="2">
                  <c:v>12</c:v>
                </c:pt>
              </c:numCache>
            </c:numRef>
          </c:val>
          <c:extLst>
            <c:ext xmlns:c16="http://schemas.microsoft.com/office/drawing/2014/chart" uri="{C3380CC4-5D6E-409C-BE32-E72D297353CC}">
              <c16:uniqueId val="{00000001-FD07-4291-BC2C-EB6520279966}"/>
            </c:ext>
          </c:extLst>
        </c:ser>
        <c:dLbls>
          <c:showLegendKey val="0"/>
          <c:showVal val="0"/>
          <c:showCatName val="0"/>
          <c:showSerName val="0"/>
          <c:showPercent val="0"/>
          <c:showBubbleSize val="0"/>
        </c:dLbls>
        <c:gapWidth val="219"/>
        <c:overlap val="-27"/>
        <c:axId val="542147008"/>
        <c:axId val="375902096"/>
      </c:barChart>
      <c:catAx>
        <c:axId val="54214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5902096"/>
        <c:crosses val="autoZero"/>
        <c:auto val="1"/>
        <c:lblAlgn val="ctr"/>
        <c:lblOffset val="100"/>
        <c:noMultiLvlLbl val="0"/>
      </c:catAx>
      <c:valAx>
        <c:axId val="375902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214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Time</a:t>
            </a:r>
            <a:r>
              <a:rPr lang="en-US" baseline="0" dirty="0"/>
              <a:t> Between Diagnosis and Surgery </a:t>
            </a:r>
          </a:p>
          <a:p>
            <a:pPr>
              <a:defRPr/>
            </a:pPr>
            <a:r>
              <a:rPr lang="en-US" baseline="0" dirty="0"/>
              <a:t>(time-to-surgery)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Non-Hispanic White</c:v>
                </c:pt>
              </c:strCache>
            </c:strRef>
          </c:tx>
          <c:spPr>
            <a:solidFill>
              <a:schemeClr val="accent1"/>
            </a:solidFill>
            <a:ln>
              <a:noFill/>
            </a:ln>
            <a:effectLst/>
          </c:spPr>
          <c:invertIfNegative val="0"/>
          <c:cat>
            <c:strRef>
              <c:f>Sheet1!$A$2:$A$5</c:f>
              <c:strCache>
                <c:ptCount val="4"/>
                <c:pt idx="0">
                  <c:v>25th</c:v>
                </c:pt>
                <c:pt idx="1">
                  <c:v>50th (Median)</c:v>
                </c:pt>
                <c:pt idx="2">
                  <c:v>75th</c:v>
                </c:pt>
                <c:pt idx="3">
                  <c:v>90th</c:v>
                </c:pt>
              </c:strCache>
            </c:strRef>
          </c:cat>
          <c:val>
            <c:numRef>
              <c:f>Sheet1!$B$2:$B$5</c:f>
              <c:numCache>
                <c:formatCode>General</c:formatCode>
                <c:ptCount val="4"/>
                <c:pt idx="0">
                  <c:v>7</c:v>
                </c:pt>
                <c:pt idx="1">
                  <c:v>21</c:v>
                </c:pt>
                <c:pt idx="2">
                  <c:v>35</c:v>
                </c:pt>
                <c:pt idx="3">
                  <c:v>60</c:v>
                </c:pt>
              </c:numCache>
            </c:numRef>
          </c:val>
          <c:extLst>
            <c:ext xmlns:c16="http://schemas.microsoft.com/office/drawing/2014/chart" uri="{C3380CC4-5D6E-409C-BE32-E72D297353CC}">
              <c16:uniqueId val="{00000000-5C4B-44FC-AA6E-30ECB0F789B6}"/>
            </c:ext>
          </c:extLst>
        </c:ser>
        <c:ser>
          <c:idx val="1"/>
          <c:order val="1"/>
          <c:tx>
            <c:strRef>
              <c:f>Sheet1!$C$1</c:f>
              <c:strCache>
                <c:ptCount val="1"/>
                <c:pt idx="0">
                  <c:v>Non-Hispanic Black</c:v>
                </c:pt>
              </c:strCache>
            </c:strRef>
          </c:tx>
          <c:spPr>
            <a:solidFill>
              <a:schemeClr val="accent2"/>
            </a:solidFill>
            <a:ln>
              <a:noFill/>
            </a:ln>
            <a:effectLst/>
          </c:spPr>
          <c:invertIfNegative val="0"/>
          <c:cat>
            <c:strRef>
              <c:f>Sheet1!$A$2:$A$5</c:f>
              <c:strCache>
                <c:ptCount val="4"/>
                <c:pt idx="0">
                  <c:v>25th</c:v>
                </c:pt>
                <c:pt idx="1">
                  <c:v>50th (Median)</c:v>
                </c:pt>
                <c:pt idx="2">
                  <c:v>75th</c:v>
                </c:pt>
                <c:pt idx="3">
                  <c:v>90th</c:v>
                </c:pt>
              </c:strCache>
            </c:strRef>
          </c:cat>
          <c:val>
            <c:numRef>
              <c:f>Sheet1!$C$2:$C$5</c:f>
              <c:numCache>
                <c:formatCode>General</c:formatCode>
                <c:ptCount val="4"/>
                <c:pt idx="0">
                  <c:v>6</c:v>
                </c:pt>
                <c:pt idx="1">
                  <c:v>22</c:v>
                </c:pt>
                <c:pt idx="2">
                  <c:v>39.5</c:v>
                </c:pt>
                <c:pt idx="3">
                  <c:v>92</c:v>
                </c:pt>
              </c:numCache>
            </c:numRef>
          </c:val>
          <c:extLst>
            <c:ext xmlns:c16="http://schemas.microsoft.com/office/drawing/2014/chart" uri="{C3380CC4-5D6E-409C-BE32-E72D297353CC}">
              <c16:uniqueId val="{00000001-5C4B-44FC-AA6E-30ECB0F789B6}"/>
            </c:ext>
          </c:extLst>
        </c:ser>
        <c:dLbls>
          <c:showLegendKey val="0"/>
          <c:showVal val="0"/>
          <c:showCatName val="0"/>
          <c:showSerName val="0"/>
          <c:showPercent val="0"/>
          <c:showBubbleSize val="0"/>
        </c:dLbls>
        <c:gapWidth val="219"/>
        <c:overlap val="-27"/>
        <c:axId val="1316889744"/>
        <c:axId val="375889616"/>
      </c:barChart>
      <c:catAx>
        <c:axId val="131688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5889616"/>
        <c:crosses val="autoZero"/>
        <c:auto val="1"/>
        <c:lblAlgn val="ctr"/>
        <c:lblOffset val="100"/>
        <c:noMultiLvlLbl val="0"/>
      </c:catAx>
      <c:valAx>
        <c:axId val="37588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6889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Patients Receiving Treatment Consistent with Site and Stage-Specific Guidelines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Non-Hispanic White</c:v>
                </c:pt>
              </c:strCache>
            </c:strRef>
          </c:tx>
          <c:spPr>
            <a:solidFill>
              <a:schemeClr val="accent1"/>
            </a:solidFill>
            <a:ln>
              <a:noFill/>
            </a:ln>
            <a:effectLst/>
          </c:spPr>
          <c:invertIfNegative val="0"/>
          <c:cat>
            <c:strRef>
              <c:f>Sheet1!$A$2:$A$5</c:f>
              <c:strCache>
                <c:ptCount val="4"/>
                <c:pt idx="0">
                  <c:v>Gynecologic Cancers</c:v>
                </c:pt>
                <c:pt idx="1">
                  <c:v>Cervical</c:v>
                </c:pt>
                <c:pt idx="2">
                  <c:v>Ovarian</c:v>
                </c:pt>
                <c:pt idx="3">
                  <c:v>Uterine</c:v>
                </c:pt>
              </c:strCache>
            </c:strRef>
          </c:cat>
          <c:val>
            <c:numRef>
              <c:f>Sheet1!$B$2:$B$5</c:f>
              <c:numCache>
                <c:formatCode>General</c:formatCode>
                <c:ptCount val="4"/>
                <c:pt idx="0">
                  <c:v>79.099999999999994</c:v>
                </c:pt>
                <c:pt idx="1">
                  <c:v>74.900000000000006</c:v>
                </c:pt>
                <c:pt idx="2">
                  <c:v>86.7</c:v>
                </c:pt>
                <c:pt idx="3">
                  <c:v>77</c:v>
                </c:pt>
              </c:numCache>
            </c:numRef>
          </c:val>
          <c:extLst>
            <c:ext xmlns:c16="http://schemas.microsoft.com/office/drawing/2014/chart" uri="{C3380CC4-5D6E-409C-BE32-E72D297353CC}">
              <c16:uniqueId val="{00000000-CE76-47A6-83B6-74AE79BDC2BD}"/>
            </c:ext>
          </c:extLst>
        </c:ser>
        <c:ser>
          <c:idx val="1"/>
          <c:order val="1"/>
          <c:tx>
            <c:strRef>
              <c:f>Sheet1!$C$1</c:f>
              <c:strCache>
                <c:ptCount val="1"/>
                <c:pt idx="0">
                  <c:v>Non-Hispanic Black</c:v>
                </c:pt>
              </c:strCache>
            </c:strRef>
          </c:tx>
          <c:spPr>
            <a:solidFill>
              <a:schemeClr val="accent2"/>
            </a:solidFill>
            <a:ln>
              <a:noFill/>
            </a:ln>
            <a:effectLst/>
          </c:spPr>
          <c:invertIfNegative val="0"/>
          <c:cat>
            <c:strRef>
              <c:f>Sheet1!$A$2:$A$5</c:f>
              <c:strCache>
                <c:ptCount val="4"/>
                <c:pt idx="0">
                  <c:v>Gynecologic Cancers</c:v>
                </c:pt>
                <c:pt idx="1">
                  <c:v>Cervical</c:v>
                </c:pt>
                <c:pt idx="2">
                  <c:v>Ovarian</c:v>
                </c:pt>
                <c:pt idx="3">
                  <c:v>Uterine</c:v>
                </c:pt>
              </c:strCache>
            </c:strRef>
          </c:cat>
          <c:val>
            <c:numRef>
              <c:f>Sheet1!$C$2:$C$5</c:f>
              <c:numCache>
                <c:formatCode>General</c:formatCode>
                <c:ptCount val="4"/>
                <c:pt idx="0">
                  <c:v>69.3</c:v>
                </c:pt>
                <c:pt idx="1">
                  <c:v>67.900000000000006</c:v>
                </c:pt>
                <c:pt idx="2">
                  <c:v>82.4</c:v>
                </c:pt>
                <c:pt idx="3">
                  <c:v>62</c:v>
                </c:pt>
              </c:numCache>
            </c:numRef>
          </c:val>
          <c:extLst>
            <c:ext xmlns:c16="http://schemas.microsoft.com/office/drawing/2014/chart" uri="{C3380CC4-5D6E-409C-BE32-E72D297353CC}">
              <c16:uniqueId val="{00000001-CE76-47A6-83B6-74AE79BDC2BD}"/>
            </c:ext>
          </c:extLst>
        </c:ser>
        <c:ser>
          <c:idx val="2"/>
          <c:order val="2"/>
          <c:tx>
            <c:strRef>
              <c:f>Sheet1!$D$1</c:f>
              <c:strCache>
                <c:ptCount val="1"/>
                <c:pt idx="0">
                  <c:v>Asian</c:v>
                </c:pt>
              </c:strCache>
            </c:strRef>
          </c:tx>
          <c:spPr>
            <a:solidFill>
              <a:schemeClr val="accent3"/>
            </a:solidFill>
            <a:ln>
              <a:noFill/>
            </a:ln>
            <a:effectLst/>
          </c:spPr>
          <c:invertIfNegative val="0"/>
          <c:cat>
            <c:strRef>
              <c:f>Sheet1!$A$2:$A$5</c:f>
              <c:strCache>
                <c:ptCount val="4"/>
                <c:pt idx="0">
                  <c:v>Gynecologic Cancers</c:v>
                </c:pt>
                <c:pt idx="1">
                  <c:v>Cervical</c:v>
                </c:pt>
                <c:pt idx="2">
                  <c:v>Ovarian</c:v>
                </c:pt>
                <c:pt idx="3">
                  <c:v>Uterine</c:v>
                </c:pt>
              </c:strCache>
            </c:strRef>
          </c:cat>
          <c:val>
            <c:numRef>
              <c:f>Sheet1!$D$2:$D$5</c:f>
              <c:numCache>
                <c:formatCode>General</c:formatCode>
                <c:ptCount val="4"/>
                <c:pt idx="0">
                  <c:v>75.900000000000006</c:v>
                </c:pt>
                <c:pt idx="1">
                  <c:v>66.3</c:v>
                </c:pt>
                <c:pt idx="2">
                  <c:v>92.7</c:v>
                </c:pt>
                <c:pt idx="3">
                  <c:v>73.900000000000006</c:v>
                </c:pt>
              </c:numCache>
            </c:numRef>
          </c:val>
          <c:extLst>
            <c:ext xmlns:c16="http://schemas.microsoft.com/office/drawing/2014/chart" uri="{C3380CC4-5D6E-409C-BE32-E72D297353CC}">
              <c16:uniqueId val="{00000002-CE76-47A6-83B6-74AE79BDC2BD}"/>
            </c:ext>
          </c:extLst>
        </c:ser>
        <c:ser>
          <c:idx val="3"/>
          <c:order val="3"/>
          <c:tx>
            <c:strRef>
              <c:f>Sheet1!$E$1</c:f>
              <c:strCache>
                <c:ptCount val="1"/>
                <c:pt idx="0">
                  <c:v>Hispanic</c:v>
                </c:pt>
              </c:strCache>
            </c:strRef>
          </c:tx>
          <c:spPr>
            <a:solidFill>
              <a:schemeClr val="accent6"/>
            </a:solidFill>
            <a:ln>
              <a:solidFill>
                <a:schemeClr val="accent6"/>
              </a:solidFill>
            </a:ln>
            <a:effectLst/>
          </c:spPr>
          <c:invertIfNegative val="0"/>
          <c:cat>
            <c:strRef>
              <c:f>Sheet1!$A$2:$A$5</c:f>
              <c:strCache>
                <c:ptCount val="4"/>
                <c:pt idx="0">
                  <c:v>Gynecologic Cancers</c:v>
                </c:pt>
                <c:pt idx="1">
                  <c:v>Cervical</c:v>
                </c:pt>
                <c:pt idx="2">
                  <c:v>Ovarian</c:v>
                </c:pt>
                <c:pt idx="3">
                  <c:v>Uterine</c:v>
                </c:pt>
              </c:strCache>
            </c:strRef>
          </c:cat>
          <c:val>
            <c:numRef>
              <c:f>Sheet1!$E$2:$E$5</c:f>
              <c:numCache>
                <c:formatCode>General</c:formatCode>
                <c:ptCount val="4"/>
                <c:pt idx="0">
                  <c:v>80.5</c:v>
                </c:pt>
                <c:pt idx="1">
                  <c:v>78.099999999999994</c:v>
                </c:pt>
                <c:pt idx="2">
                  <c:v>90.2</c:v>
                </c:pt>
                <c:pt idx="3">
                  <c:v>76.2</c:v>
                </c:pt>
              </c:numCache>
            </c:numRef>
          </c:val>
          <c:extLst>
            <c:ext xmlns:c16="http://schemas.microsoft.com/office/drawing/2014/chart" uri="{C3380CC4-5D6E-409C-BE32-E72D297353CC}">
              <c16:uniqueId val="{00000003-CE76-47A6-83B6-74AE79BDC2BD}"/>
            </c:ext>
          </c:extLst>
        </c:ser>
        <c:dLbls>
          <c:showLegendKey val="0"/>
          <c:showVal val="0"/>
          <c:showCatName val="0"/>
          <c:showSerName val="0"/>
          <c:showPercent val="0"/>
          <c:showBubbleSize val="0"/>
        </c:dLbls>
        <c:gapWidth val="219"/>
        <c:overlap val="-27"/>
        <c:axId val="1867070560"/>
        <c:axId val="553034048"/>
      </c:barChart>
      <c:catAx>
        <c:axId val="186707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034048"/>
        <c:crosses val="autoZero"/>
        <c:auto val="1"/>
        <c:lblAlgn val="ctr"/>
        <c:lblOffset val="100"/>
        <c:noMultiLvlLbl val="0"/>
      </c:catAx>
      <c:valAx>
        <c:axId val="55303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707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dirty="0">
                <a:solidFill>
                  <a:schemeClr val="accent1"/>
                </a:solidFill>
              </a:rPr>
              <a:t>Cost (thousands,</a:t>
            </a:r>
            <a:r>
              <a:rPr lang="en-US" baseline="0" dirty="0">
                <a:solidFill>
                  <a:schemeClr val="accent1"/>
                </a:solidFill>
              </a:rPr>
              <a:t> 2008 USD) per Patient for Cancer Treatment by Care Setting, 2003-2007</a:t>
            </a:r>
            <a:endParaRPr lang="en-US"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Direct</c:v>
                </c:pt>
              </c:strCache>
            </c:strRef>
          </c:tx>
          <c:spPr>
            <a:solidFill>
              <a:schemeClr val="accent1"/>
            </a:solidFill>
            <a:ln>
              <a:noFill/>
            </a:ln>
            <a:effectLst/>
          </c:spPr>
          <c:invertIfNegative val="0"/>
          <c:cat>
            <c:strRef>
              <c:f>Sheet1!$A$2:$A$3</c:f>
              <c:strCache>
                <c:ptCount val="2"/>
                <c:pt idx="0">
                  <c:v>Breast Cancer</c:v>
                </c:pt>
                <c:pt idx="1">
                  <c:v>Colon Cancer</c:v>
                </c:pt>
              </c:strCache>
            </c:strRef>
          </c:cat>
          <c:val>
            <c:numRef>
              <c:f>Sheet1!$B$2:$B$3</c:f>
              <c:numCache>
                <c:formatCode>General</c:formatCode>
                <c:ptCount val="2"/>
                <c:pt idx="0">
                  <c:v>34.49</c:v>
                </c:pt>
                <c:pt idx="1">
                  <c:v>34.14</c:v>
                </c:pt>
              </c:numCache>
            </c:numRef>
          </c:val>
          <c:extLst>
            <c:ext xmlns:c16="http://schemas.microsoft.com/office/drawing/2014/chart" uri="{C3380CC4-5D6E-409C-BE32-E72D297353CC}">
              <c16:uniqueId val="{00000000-6983-4D23-94A5-3FF0BEE5421C}"/>
            </c:ext>
          </c:extLst>
        </c:ser>
        <c:ser>
          <c:idx val="1"/>
          <c:order val="1"/>
          <c:tx>
            <c:strRef>
              <c:f>Sheet1!$C$1</c:f>
              <c:strCache>
                <c:ptCount val="1"/>
                <c:pt idx="0">
                  <c:v>Private Sector</c:v>
                </c:pt>
              </c:strCache>
            </c:strRef>
          </c:tx>
          <c:spPr>
            <a:solidFill>
              <a:schemeClr val="accent2"/>
            </a:solidFill>
            <a:ln>
              <a:noFill/>
            </a:ln>
            <a:effectLst/>
          </c:spPr>
          <c:invertIfNegative val="0"/>
          <c:cat>
            <c:strRef>
              <c:f>Sheet1!$A$2:$A$3</c:f>
              <c:strCache>
                <c:ptCount val="2"/>
                <c:pt idx="0">
                  <c:v>Breast Cancer</c:v>
                </c:pt>
                <c:pt idx="1">
                  <c:v>Colon Cancer</c:v>
                </c:pt>
              </c:strCache>
            </c:strRef>
          </c:cat>
          <c:val>
            <c:numRef>
              <c:f>Sheet1!$C$2:$C$3</c:f>
              <c:numCache>
                <c:formatCode>General</c:formatCode>
                <c:ptCount val="2"/>
                <c:pt idx="0">
                  <c:v>96.84</c:v>
                </c:pt>
                <c:pt idx="1">
                  <c:v>106.39</c:v>
                </c:pt>
              </c:numCache>
            </c:numRef>
          </c:val>
          <c:extLst>
            <c:ext xmlns:c16="http://schemas.microsoft.com/office/drawing/2014/chart" uri="{C3380CC4-5D6E-409C-BE32-E72D297353CC}">
              <c16:uniqueId val="{00000001-6983-4D23-94A5-3FF0BEE5421C}"/>
            </c:ext>
          </c:extLst>
        </c:ser>
        <c:ser>
          <c:idx val="2"/>
          <c:order val="2"/>
          <c:tx>
            <c:strRef>
              <c:f>Sheet1!$D$1</c:f>
              <c:strCache>
                <c:ptCount val="1"/>
                <c:pt idx="0">
                  <c:v>Both</c:v>
                </c:pt>
              </c:strCache>
            </c:strRef>
          </c:tx>
          <c:spPr>
            <a:solidFill>
              <a:schemeClr val="accent3"/>
            </a:solidFill>
            <a:ln>
              <a:noFill/>
            </a:ln>
            <a:effectLst/>
          </c:spPr>
          <c:invertIfNegative val="0"/>
          <c:cat>
            <c:strRef>
              <c:f>Sheet1!$A$2:$A$3</c:f>
              <c:strCache>
                <c:ptCount val="2"/>
                <c:pt idx="0">
                  <c:v>Breast Cancer</c:v>
                </c:pt>
                <c:pt idx="1">
                  <c:v>Colon Cancer</c:v>
                </c:pt>
              </c:strCache>
            </c:strRef>
          </c:cat>
          <c:val>
            <c:numRef>
              <c:f>Sheet1!$D$2:$D$3</c:f>
              <c:numCache>
                <c:formatCode>General</c:formatCode>
                <c:ptCount val="2"/>
                <c:pt idx="0">
                  <c:v>60.74</c:v>
                </c:pt>
                <c:pt idx="1">
                  <c:v>82.43</c:v>
                </c:pt>
              </c:numCache>
            </c:numRef>
          </c:val>
          <c:extLst>
            <c:ext xmlns:c16="http://schemas.microsoft.com/office/drawing/2014/chart" uri="{C3380CC4-5D6E-409C-BE32-E72D297353CC}">
              <c16:uniqueId val="{00000002-6983-4D23-94A5-3FF0BEE5421C}"/>
            </c:ext>
          </c:extLst>
        </c:ser>
        <c:dLbls>
          <c:showLegendKey val="0"/>
          <c:showVal val="0"/>
          <c:showCatName val="0"/>
          <c:showSerName val="0"/>
          <c:showPercent val="0"/>
          <c:showBubbleSize val="0"/>
        </c:dLbls>
        <c:gapWidth val="219"/>
        <c:axId val="329110208"/>
        <c:axId val="2046637904"/>
      </c:barChart>
      <c:catAx>
        <c:axId val="32911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46637904"/>
        <c:crosses val="autoZero"/>
        <c:auto val="1"/>
        <c:lblAlgn val="ctr"/>
        <c:lblOffset val="100"/>
        <c:noMultiLvlLbl val="0"/>
      </c:catAx>
      <c:valAx>
        <c:axId val="204663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911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dirty="0">
                <a:solidFill>
                  <a:schemeClr val="accent1"/>
                </a:solidFill>
              </a:rPr>
              <a:t>Mean Cost (thousands,</a:t>
            </a:r>
            <a:r>
              <a:rPr lang="en-US" baseline="0" dirty="0">
                <a:solidFill>
                  <a:schemeClr val="accent1"/>
                </a:solidFill>
              </a:rPr>
              <a:t> 2008 USD) per Patient for </a:t>
            </a:r>
            <a:r>
              <a:rPr lang="en-US" b="1" baseline="0" dirty="0">
                <a:solidFill>
                  <a:schemeClr val="accent1"/>
                </a:solidFill>
              </a:rPr>
              <a:t>Breast Cancer </a:t>
            </a:r>
            <a:r>
              <a:rPr lang="en-US" baseline="0" dirty="0">
                <a:solidFill>
                  <a:schemeClr val="accent1"/>
                </a:solidFill>
              </a:rPr>
              <a:t>Treatment by Care Setting</a:t>
            </a:r>
            <a:endParaRPr lang="en-US"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Direct</c:v>
                </c:pt>
              </c:strCache>
            </c:strRef>
          </c:tx>
          <c:spPr>
            <a:solidFill>
              <a:schemeClr val="accent1"/>
            </a:solidFill>
            <a:ln>
              <a:noFill/>
            </a:ln>
            <a:effectLst/>
          </c:spPr>
          <c:invertIfNegative val="0"/>
          <c:cat>
            <c:strRef>
              <c:f>Sheet1!$A$2:$A$4</c:f>
              <c:strCache>
                <c:ptCount val="3"/>
                <c:pt idx="0">
                  <c:v>Surgery</c:v>
                </c:pt>
                <c:pt idx="1">
                  <c:v>Chemotherapy</c:v>
                </c:pt>
                <c:pt idx="2">
                  <c:v>Radiation Therapy</c:v>
                </c:pt>
              </c:strCache>
            </c:strRef>
          </c:cat>
          <c:val>
            <c:numRef>
              <c:f>Sheet1!$B$2:$B$4</c:f>
              <c:numCache>
                <c:formatCode>General</c:formatCode>
                <c:ptCount val="3"/>
                <c:pt idx="0">
                  <c:v>8.34</c:v>
                </c:pt>
                <c:pt idx="1">
                  <c:v>13.89</c:v>
                </c:pt>
                <c:pt idx="2">
                  <c:v>13.68</c:v>
                </c:pt>
              </c:numCache>
            </c:numRef>
          </c:val>
          <c:extLst>
            <c:ext xmlns:c16="http://schemas.microsoft.com/office/drawing/2014/chart" uri="{C3380CC4-5D6E-409C-BE32-E72D297353CC}">
              <c16:uniqueId val="{00000000-6983-4D23-94A5-3FF0BEE5421C}"/>
            </c:ext>
          </c:extLst>
        </c:ser>
        <c:ser>
          <c:idx val="1"/>
          <c:order val="1"/>
          <c:tx>
            <c:strRef>
              <c:f>Sheet1!$C$1</c:f>
              <c:strCache>
                <c:ptCount val="1"/>
                <c:pt idx="0">
                  <c:v>Private Sector</c:v>
                </c:pt>
              </c:strCache>
            </c:strRef>
          </c:tx>
          <c:spPr>
            <a:solidFill>
              <a:schemeClr val="accent2"/>
            </a:solidFill>
            <a:ln>
              <a:noFill/>
            </a:ln>
            <a:effectLst/>
          </c:spPr>
          <c:invertIfNegative val="0"/>
          <c:cat>
            <c:strRef>
              <c:f>Sheet1!$A$2:$A$4</c:f>
              <c:strCache>
                <c:ptCount val="3"/>
                <c:pt idx="0">
                  <c:v>Surgery</c:v>
                </c:pt>
                <c:pt idx="1">
                  <c:v>Chemotherapy</c:v>
                </c:pt>
                <c:pt idx="2">
                  <c:v>Radiation Therapy</c:v>
                </c:pt>
              </c:strCache>
            </c:strRef>
          </c:cat>
          <c:val>
            <c:numRef>
              <c:f>Sheet1!$C$2:$C$4</c:f>
              <c:numCache>
                <c:formatCode>General</c:formatCode>
                <c:ptCount val="3"/>
                <c:pt idx="0">
                  <c:v>11.96</c:v>
                </c:pt>
                <c:pt idx="1">
                  <c:v>43.64</c:v>
                </c:pt>
                <c:pt idx="2">
                  <c:v>55.43</c:v>
                </c:pt>
              </c:numCache>
            </c:numRef>
          </c:val>
          <c:extLst>
            <c:ext xmlns:c16="http://schemas.microsoft.com/office/drawing/2014/chart" uri="{C3380CC4-5D6E-409C-BE32-E72D297353CC}">
              <c16:uniqueId val="{00000001-6983-4D23-94A5-3FF0BEE5421C}"/>
            </c:ext>
          </c:extLst>
        </c:ser>
        <c:ser>
          <c:idx val="2"/>
          <c:order val="2"/>
          <c:tx>
            <c:strRef>
              <c:f>Sheet1!$D$1</c:f>
              <c:strCache>
                <c:ptCount val="1"/>
                <c:pt idx="0">
                  <c:v>Both</c:v>
                </c:pt>
              </c:strCache>
            </c:strRef>
          </c:tx>
          <c:spPr>
            <a:solidFill>
              <a:schemeClr val="accent3"/>
            </a:solidFill>
            <a:ln>
              <a:noFill/>
            </a:ln>
            <a:effectLst/>
          </c:spPr>
          <c:invertIfNegative val="0"/>
          <c:cat>
            <c:strRef>
              <c:f>Sheet1!$A$2:$A$4</c:f>
              <c:strCache>
                <c:ptCount val="3"/>
                <c:pt idx="0">
                  <c:v>Surgery</c:v>
                </c:pt>
                <c:pt idx="1">
                  <c:v>Chemotherapy</c:v>
                </c:pt>
                <c:pt idx="2">
                  <c:v>Radiation Therapy</c:v>
                </c:pt>
              </c:strCache>
            </c:strRef>
          </c:cat>
          <c:val>
            <c:numRef>
              <c:f>Sheet1!$D$2:$D$4</c:f>
              <c:numCache>
                <c:formatCode>General</c:formatCode>
                <c:ptCount val="3"/>
                <c:pt idx="0">
                  <c:v>17.190000000000001</c:v>
                </c:pt>
                <c:pt idx="2">
                  <c:v>39.28</c:v>
                </c:pt>
              </c:numCache>
            </c:numRef>
          </c:val>
          <c:extLst>
            <c:ext xmlns:c16="http://schemas.microsoft.com/office/drawing/2014/chart" uri="{C3380CC4-5D6E-409C-BE32-E72D297353CC}">
              <c16:uniqueId val="{00000002-6983-4D23-94A5-3FF0BEE5421C}"/>
            </c:ext>
          </c:extLst>
        </c:ser>
        <c:dLbls>
          <c:showLegendKey val="0"/>
          <c:showVal val="0"/>
          <c:showCatName val="0"/>
          <c:showSerName val="0"/>
          <c:showPercent val="0"/>
          <c:showBubbleSize val="0"/>
        </c:dLbls>
        <c:gapWidth val="219"/>
        <c:axId val="329110208"/>
        <c:axId val="2046637904"/>
      </c:barChart>
      <c:catAx>
        <c:axId val="32911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46637904"/>
        <c:crosses val="autoZero"/>
        <c:auto val="1"/>
        <c:lblAlgn val="ctr"/>
        <c:lblOffset val="100"/>
        <c:noMultiLvlLbl val="0"/>
      </c:catAx>
      <c:valAx>
        <c:axId val="204663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911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dirty="0">
                <a:solidFill>
                  <a:schemeClr val="accent1"/>
                </a:solidFill>
              </a:rPr>
              <a:t>Median Cost (thousands,</a:t>
            </a:r>
            <a:r>
              <a:rPr lang="en-US" baseline="0" dirty="0">
                <a:solidFill>
                  <a:schemeClr val="accent1"/>
                </a:solidFill>
              </a:rPr>
              <a:t> 2008 USD) per Patient for </a:t>
            </a:r>
            <a:r>
              <a:rPr lang="en-US" b="1" baseline="0" dirty="0">
                <a:solidFill>
                  <a:schemeClr val="accent1"/>
                </a:solidFill>
              </a:rPr>
              <a:t>Colon Cancer </a:t>
            </a:r>
            <a:r>
              <a:rPr lang="en-US" baseline="0" dirty="0">
                <a:solidFill>
                  <a:schemeClr val="accent1"/>
                </a:solidFill>
              </a:rPr>
              <a:t>Treatment by Care Setting</a:t>
            </a:r>
            <a:endParaRPr lang="en-US"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Direct</c:v>
                </c:pt>
              </c:strCache>
            </c:strRef>
          </c:tx>
          <c:spPr>
            <a:solidFill>
              <a:schemeClr val="accent1"/>
            </a:solidFill>
            <a:ln>
              <a:noFill/>
            </a:ln>
            <a:effectLst/>
          </c:spPr>
          <c:invertIfNegative val="0"/>
          <c:cat>
            <c:strRef>
              <c:f>Sheet1!$A$2:$A$3</c:f>
              <c:strCache>
                <c:ptCount val="2"/>
                <c:pt idx="0">
                  <c:v>Surgery Only</c:v>
                </c:pt>
                <c:pt idx="1">
                  <c:v>Surgery and Chemotherapy/Radiation</c:v>
                </c:pt>
              </c:strCache>
            </c:strRef>
          </c:cat>
          <c:val>
            <c:numRef>
              <c:f>Sheet1!$B$2:$B$3</c:f>
              <c:numCache>
                <c:formatCode>General</c:formatCode>
                <c:ptCount val="2"/>
                <c:pt idx="0">
                  <c:v>20.8</c:v>
                </c:pt>
                <c:pt idx="1">
                  <c:v>70.44</c:v>
                </c:pt>
              </c:numCache>
            </c:numRef>
          </c:val>
          <c:extLst>
            <c:ext xmlns:c16="http://schemas.microsoft.com/office/drawing/2014/chart" uri="{C3380CC4-5D6E-409C-BE32-E72D297353CC}">
              <c16:uniqueId val="{00000000-0C9A-4578-8ECE-458CACBAE9C5}"/>
            </c:ext>
          </c:extLst>
        </c:ser>
        <c:ser>
          <c:idx val="1"/>
          <c:order val="1"/>
          <c:tx>
            <c:strRef>
              <c:f>Sheet1!$C$1</c:f>
              <c:strCache>
                <c:ptCount val="1"/>
                <c:pt idx="0">
                  <c:v>Private Sector</c:v>
                </c:pt>
              </c:strCache>
            </c:strRef>
          </c:tx>
          <c:spPr>
            <a:solidFill>
              <a:schemeClr val="accent2"/>
            </a:solidFill>
            <a:ln>
              <a:noFill/>
            </a:ln>
            <a:effectLst/>
          </c:spPr>
          <c:invertIfNegative val="0"/>
          <c:cat>
            <c:strRef>
              <c:f>Sheet1!$A$2:$A$3</c:f>
              <c:strCache>
                <c:ptCount val="2"/>
                <c:pt idx="0">
                  <c:v>Surgery Only</c:v>
                </c:pt>
                <c:pt idx="1">
                  <c:v>Surgery and Chemotherapy/Radiation</c:v>
                </c:pt>
              </c:strCache>
            </c:strRef>
          </c:cat>
          <c:val>
            <c:numRef>
              <c:f>Sheet1!$C$2:$C$3</c:f>
              <c:numCache>
                <c:formatCode>General</c:formatCode>
                <c:ptCount val="2"/>
                <c:pt idx="0">
                  <c:v>10.44</c:v>
                </c:pt>
                <c:pt idx="1">
                  <c:v>245.81</c:v>
                </c:pt>
              </c:numCache>
            </c:numRef>
          </c:val>
          <c:extLst>
            <c:ext xmlns:c16="http://schemas.microsoft.com/office/drawing/2014/chart" uri="{C3380CC4-5D6E-409C-BE32-E72D297353CC}">
              <c16:uniqueId val="{00000001-0C9A-4578-8ECE-458CACBAE9C5}"/>
            </c:ext>
          </c:extLst>
        </c:ser>
        <c:ser>
          <c:idx val="2"/>
          <c:order val="2"/>
          <c:tx>
            <c:strRef>
              <c:f>Sheet1!$D$1</c:f>
              <c:strCache>
                <c:ptCount val="1"/>
                <c:pt idx="0">
                  <c:v>Both</c:v>
                </c:pt>
              </c:strCache>
            </c:strRef>
          </c:tx>
          <c:spPr>
            <a:solidFill>
              <a:schemeClr val="accent3"/>
            </a:solidFill>
            <a:ln>
              <a:noFill/>
            </a:ln>
            <a:effectLst/>
          </c:spPr>
          <c:invertIfNegative val="0"/>
          <c:cat>
            <c:strRef>
              <c:f>Sheet1!$A$2:$A$3</c:f>
              <c:strCache>
                <c:ptCount val="2"/>
                <c:pt idx="0">
                  <c:v>Surgery Only</c:v>
                </c:pt>
                <c:pt idx="1">
                  <c:v>Surgery and Chemotherapy/Radiation</c:v>
                </c:pt>
              </c:strCache>
            </c:strRef>
          </c:cat>
          <c:val>
            <c:numRef>
              <c:f>Sheet1!$D$2:$D$3</c:f>
              <c:numCache>
                <c:formatCode>General</c:formatCode>
                <c:ptCount val="2"/>
                <c:pt idx="1">
                  <c:v>144.66</c:v>
                </c:pt>
              </c:numCache>
            </c:numRef>
          </c:val>
          <c:extLst>
            <c:ext xmlns:c16="http://schemas.microsoft.com/office/drawing/2014/chart" uri="{C3380CC4-5D6E-409C-BE32-E72D297353CC}">
              <c16:uniqueId val="{00000002-0C9A-4578-8ECE-458CACBAE9C5}"/>
            </c:ext>
          </c:extLst>
        </c:ser>
        <c:dLbls>
          <c:showLegendKey val="0"/>
          <c:showVal val="0"/>
          <c:showCatName val="0"/>
          <c:showSerName val="0"/>
          <c:showPercent val="0"/>
          <c:showBubbleSize val="0"/>
        </c:dLbls>
        <c:gapWidth val="150"/>
        <c:axId val="934447424"/>
        <c:axId val="2039605152"/>
      </c:barChart>
      <c:catAx>
        <c:axId val="934447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39605152"/>
        <c:crosses val="autoZero"/>
        <c:auto val="1"/>
        <c:lblAlgn val="ctr"/>
        <c:lblOffset val="100"/>
        <c:noMultiLvlLbl val="0"/>
      </c:catAx>
      <c:valAx>
        <c:axId val="203960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444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D1EF2-8F8E-41E2-B9E4-7ED0D424669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57B560D-8E7B-498A-A1E6-A3229CDC1D17}">
      <dgm:prSet phldrT="[Text]" custT="1"/>
      <dgm:spPr>
        <a:solidFill>
          <a:schemeClr val="accent1">
            <a:lumMod val="40000"/>
            <a:lumOff val="60000"/>
          </a:schemeClr>
        </a:solidFill>
      </dgm:spPr>
      <dgm:t>
        <a:bodyPr/>
        <a:lstStyle/>
        <a:p>
          <a:pPr algn="ctr"/>
          <a:r>
            <a:rPr lang="en-US" sz="1300" dirty="0"/>
            <a:t>   </a:t>
          </a:r>
          <a:r>
            <a:rPr lang="en-US" sz="1600" dirty="0"/>
            <a:t>Automated Tumor Registry (ACTUR) </a:t>
          </a:r>
        </a:p>
      </dgm:t>
    </dgm:pt>
    <dgm:pt modelId="{5E2A069E-0B56-48FA-8F73-1DA7E660530A}" type="parTrans" cxnId="{7EB44841-9B75-4DE3-B7F1-8869AA09DC1C}">
      <dgm:prSet/>
      <dgm:spPr/>
      <dgm:t>
        <a:bodyPr/>
        <a:lstStyle/>
        <a:p>
          <a:endParaRPr lang="en-US"/>
        </a:p>
      </dgm:t>
    </dgm:pt>
    <dgm:pt modelId="{AE64526C-68AE-4F55-9787-74D7206AF066}" type="sibTrans" cxnId="{7EB44841-9B75-4DE3-B7F1-8869AA09DC1C}">
      <dgm:prSet/>
      <dgm:spPr/>
      <dgm:t>
        <a:bodyPr/>
        <a:lstStyle/>
        <a:p>
          <a:endParaRPr lang="en-US"/>
        </a:p>
      </dgm:t>
    </dgm:pt>
    <dgm:pt modelId="{4D74077F-2EC4-4DD6-A275-15E17DDF7E3A}">
      <dgm:prSet phldrT="[Text]" custT="1"/>
      <dgm:spPr>
        <a:solidFill>
          <a:schemeClr val="accent1">
            <a:lumMod val="60000"/>
            <a:lumOff val="40000"/>
          </a:schemeClr>
        </a:solidFill>
      </dgm:spPr>
      <dgm:t>
        <a:bodyPr/>
        <a:lstStyle/>
        <a:p>
          <a:pPr algn="ctr"/>
          <a:r>
            <a:rPr lang="en-US" sz="1600" dirty="0"/>
            <a:t>DoD Central Cancer Registry (</a:t>
          </a:r>
          <a:r>
            <a:rPr lang="en-US" sz="1600" dirty="0" err="1"/>
            <a:t>DoDCCR</a:t>
          </a:r>
          <a:r>
            <a:rPr lang="en-US" sz="1600" dirty="0"/>
            <a:t>)</a:t>
          </a:r>
        </a:p>
      </dgm:t>
    </dgm:pt>
    <dgm:pt modelId="{06E56710-F7F3-40A3-ADEF-B75925F8B032}" type="parTrans" cxnId="{A0DD03E5-839B-408A-80D1-BDCED205E2F7}">
      <dgm:prSet/>
      <dgm:spPr/>
      <dgm:t>
        <a:bodyPr/>
        <a:lstStyle/>
        <a:p>
          <a:endParaRPr lang="en-US"/>
        </a:p>
      </dgm:t>
    </dgm:pt>
    <dgm:pt modelId="{A59660E8-EDCC-4503-B56C-BCEB519906CF}" type="sibTrans" cxnId="{A0DD03E5-839B-408A-80D1-BDCED205E2F7}">
      <dgm:prSet/>
      <dgm:spPr/>
      <dgm:t>
        <a:bodyPr/>
        <a:lstStyle/>
        <a:p>
          <a:endParaRPr lang="en-US"/>
        </a:p>
      </dgm:t>
    </dgm:pt>
    <dgm:pt modelId="{709369C1-5AB9-4D12-A936-DA2848B132BA}">
      <dgm:prSet phldrT="[Text]" custT="1"/>
      <dgm:spPr/>
      <dgm:t>
        <a:bodyPr/>
        <a:lstStyle/>
        <a:p>
          <a:pPr algn="ctr"/>
          <a:r>
            <a:rPr lang="en-US" sz="1600" dirty="0" err="1"/>
            <a:t>Oncolog</a:t>
          </a:r>
          <a:r>
            <a:rPr lang="en-US" sz="2800" dirty="0"/>
            <a:t> </a:t>
          </a:r>
        </a:p>
      </dgm:t>
    </dgm:pt>
    <dgm:pt modelId="{596957F7-6336-4BE0-A693-F2988EC7CBB4}" type="parTrans" cxnId="{EFCAEAA3-2DC1-4A9F-9B0B-9DA7A65BD40E}">
      <dgm:prSet/>
      <dgm:spPr/>
      <dgm:t>
        <a:bodyPr/>
        <a:lstStyle/>
        <a:p>
          <a:endParaRPr lang="en-US"/>
        </a:p>
      </dgm:t>
    </dgm:pt>
    <dgm:pt modelId="{AA228F56-AB24-4AFE-9658-15596EFB5038}" type="sibTrans" cxnId="{EFCAEAA3-2DC1-4A9F-9B0B-9DA7A65BD40E}">
      <dgm:prSet/>
      <dgm:spPr/>
      <dgm:t>
        <a:bodyPr/>
        <a:lstStyle/>
        <a:p>
          <a:endParaRPr lang="en-US"/>
        </a:p>
      </dgm:t>
    </dgm:pt>
    <dgm:pt modelId="{907C47A9-AC86-43B6-9983-72C626754A94}" type="pres">
      <dgm:prSet presAssocID="{EA1D1EF2-8F8E-41E2-B9E4-7ED0D4246697}" presName="outerComposite" presStyleCnt="0">
        <dgm:presLayoutVars>
          <dgm:chMax val="5"/>
          <dgm:dir/>
          <dgm:resizeHandles val="exact"/>
        </dgm:presLayoutVars>
      </dgm:prSet>
      <dgm:spPr/>
    </dgm:pt>
    <dgm:pt modelId="{B49A4D27-C597-4F66-91D1-684910BAD87B}" type="pres">
      <dgm:prSet presAssocID="{EA1D1EF2-8F8E-41E2-B9E4-7ED0D4246697}" presName="dummyMaxCanvas" presStyleCnt="0">
        <dgm:presLayoutVars/>
      </dgm:prSet>
      <dgm:spPr/>
    </dgm:pt>
    <dgm:pt modelId="{9E37D760-8D7B-40B4-A55B-0A3809329FC8}" type="pres">
      <dgm:prSet presAssocID="{EA1D1EF2-8F8E-41E2-B9E4-7ED0D4246697}" presName="ThreeNodes_1" presStyleLbl="node1" presStyleIdx="0" presStyleCnt="3" custLinFactNeighborX="0" custLinFactNeighborY="0">
        <dgm:presLayoutVars>
          <dgm:bulletEnabled val="1"/>
        </dgm:presLayoutVars>
      </dgm:prSet>
      <dgm:spPr/>
    </dgm:pt>
    <dgm:pt modelId="{F70F81FF-7113-4CEC-920C-1D14FFAD32A9}" type="pres">
      <dgm:prSet presAssocID="{EA1D1EF2-8F8E-41E2-B9E4-7ED0D4246697}" presName="ThreeNodes_2" presStyleLbl="node1" presStyleIdx="1" presStyleCnt="3" custScaleY="118198" custLinFactNeighborY="-246">
        <dgm:presLayoutVars>
          <dgm:bulletEnabled val="1"/>
        </dgm:presLayoutVars>
      </dgm:prSet>
      <dgm:spPr/>
    </dgm:pt>
    <dgm:pt modelId="{4FCD5676-D09E-4E5C-851D-F56AF5BB0308}" type="pres">
      <dgm:prSet presAssocID="{EA1D1EF2-8F8E-41E2-B9E4-7ED0D4246697}" presName="ThreeNodes_3" presStyleLbl="node1" presStyleIdx="2" presStyleCnt="3" custLinFactNeighborX="0">
        <dgm:presLayoutVars>
          <dgm:bulletEnabled val="1"/>
        </dgm:presLayoutVars>
      </dgm:prSet>
      <dgm:spPr/>
    </dgm:pt>
    <dgm:pt modelId="{0952BC23-A76F-4488-9C71-2A816932B5EB}" type="pres">
      <dgm:prSet presAssocID="{EA1D1EF2-8F8E-41E2-B9E4-7ED0D4246697}" presName="ThreeConn_1-2" presStyleLbl="fgAccFollowNode1" presStyleIdx="0" presStyleCnt="2">
        <dgm:presLayoutVars>
          <dgm:bulletEnabled val="1"/>
        </dgm:presLayoutVars>
      </dgm:prSet>
      <dgm:spPr/>
    </dgm:pt>
    <dgm:pt modelId="{EFAEF8C3-D236-48EE-B158-6B57509FF223}" type="pres">
      <dgm:prSet presAssocID="{EA1D1EF2-8F8E-41E2-B9E4-7ED0D4246697}" presName="ThreeConn_2-3" presStyleLbl="fgAccFollowNode1" presStyleIdx="1" presStyleCnt="2">
        <dgm:presLayoutVars>
          <dgm:bulletEnabled val="1"/>
        </dgm:presLayoutVars>
      </dgm:prSet>
      <dgm:spPr/>
    </dgm:pt>
    <dgm:pt modelId="{0F7DA001-55F9-44F2-944C-5AB08FE1BE28}" type="pres">
      <dgm:prSet presAssocID="{EA1D1EF2-8F8E-41E2-B9E4-7ED0D4246697}" presName="ThreeNodes_1_text" presStyleLbl="node1" presStyleIdx="2" presStyleCnt="3">
        <dgm:presLayoutVars>
          <dgm:bulletEnabled val="1"/>
        </dgm:presLayoutVars>
      </dgm:prSet>
      <dgm:spPr/>
    </dgm:pt>
    <dgm:pt modelId="{4D53975F-6F19-4886-905B-73D57945EBA3}" type="pres">
      <dgm:prSet presAssocID="{EA1D1EF2-8F8E-41E2-B9E4-7ED0D4246697}" presName="ThreeNodes_2_text" presStyleLbl="node1" presStyleIdx="2" presStyleCnt="3">
        <dgm:presLayoutVars>
          <dgm:bulletEnabled val="1"/>
        </dgm:presLayoutVars>
      </dgm:prSet>
      <dgm:spPr/>
    </dgm:pt>
    <dgm:pt modelId="{01BBE85F-8355-400E-809C-F967DF9CECCD}" type="pres">
      <dgm:prSet presAssocID="{EA1D1EF2-8F8E-41E2-B9E4-7ED0D4246697}" presName="ThreeNodes_3_text" presStyleLbl="node1" presStyleIdx="2" presStyleCnt="3">
        <dgm:presLayoutVars>
          <dgm:bulletEnabled val="1"/>
        </dgm:presLayoutVars>
      </dgm:prSet>
      <dgm:spPr/>
    </dgm:pt>
  </dgm:ptLst>
  <dgm:cxnLst>
    <dgm:cxn modelId="{91EE0227-C664-4440-8ADC-E7F41DE80FC4}" type="presOf" srcId="{757B560D-8E7B-498A-A1E6-A3229CDC1D17}" destId="{9E37D760-8D7B-40B4-A55B-0A3809329FC8}" srcOrd="0" destOrd="0" presId="urn:microsoft.com/office/officeart/2005/8/layout/vProcess5"/>
    <dgm:cxn modelId="{A049052E-9F45-4AE3-9D2F-F930486F9526}" type="presOf" srcId="{4D74077F-2EC4-4DD6-A275-15E17DDF7E3A}" destId="{4D53975F-6F19-4886-905B-73D57945EBA3}" srcOrd="1" destOrd="0" presId="urn:microsoft.com/office/officeart/2005/8/layout/vProcess5"/>
    <dgm:cxn modelId="{C58F125C-A462-45F8-A1C4-2B66BD194815}" type="presOf" srcId="{A59660E8-EDCC-4503-B56C-BCEB519906CF}" destId="{EFAEF8C3-D236-48EE-B158-6B57509FF223}" srcOrd="0" destOrd="0" presId="urn:microsoft.com/office/officeart/2005/8/layout/vProcess5"/>
    <dgm:cxn modelId="{7EB44841-9B75-4DE3-B7F1-8869AA09DC1C}" srcId="{EA1D1EF2-8F8E-41E2-B9E4-7ED0D4246697}" destId="{757B560D-8E7B-498A-A1E6-A3229CDC1D17}" srcOrd="0" destOrd="0" parTransId="{5E2A069E-0B56-48FA-8F73-1DA7E660530A}" sibTransId="{AE64526C-68AE-4F55-9787-74D7206AF066}"/>
    <dgm:cxn modelId="{1478275A-4821-4DB1-9AFB-A550FBA623C4}" type="presOf" srcId="{4D74077F-2EC4-4DD6-A275-15E17DDF7E3A}" destId="{F70F81FF-7113-4CEC-920C-1D14FFAD32A9}" srcOrd="0" destOrd="0" presId="urn:microsoft.com/office/officeart/2005/8/layout/vProcess5"/>
    <dgm:cxn modelId="{D2453F9B-6630-4E2B-A958-097DAC30CE52}" type="presOf" srcId="{AE64526C-68AE-4F55-9787-74D7206AF066}" destId="{0952BC23-A76F-4488-9C71-2A816932B5EB}" srcOrd="0" destOrd="0" presId="urn:microsoft.com/office/officeart/2005/8/layout/vProcess5"/>
    <dgm:cxn modelId="{EFCAEAA3-2DC1-4A9F-9B0B-9DA7A65BD40E}" srcId="{EA1D1EF2-8F8E-41E2-B9E4-7ED0D4246697}" destId="{709369C1-5AB9-4D12-A936-DA2848B132BA}" srcOrd="2" destOrd="0" parTransId="{596957F7-6336-4BE0-A693-F2988EC7CBB4}" sibTransId="{AA228F56-AB24-4AFE-9658-15596EFB5038}"/>
    <dgm:cxn modelId="{811236DE-5768-46EF-9589-4D70940E40DE}" type="presOf" srcId="{709369C1-5AB9-4D12-A936-DA2848B132BA}" destId="{4FCD5676-D09E-4E5C-851D-F56AF5BB0308}" srcOrd="0" destOrd="0" presId="urn:microsoft.com/office/officeart/2005/8/layout/vProcess5"/>
    <dgm:cxn modelId="{A0DD03E5-839B-408A-80D1-BDCED205E2F7}" srcId="{EA1D1EF2-8F8E-41E2-B9E4-7ED0D4246697}" destId="{4D74077F-2EC4-4DD6-A275-15E17DDF7E3A}" srcOrd="1" destOrd="0" parTransId="{06E56710-F7F3-40A3-ADEF-B75925F8B032}" sibTransId="{A59660E8-EDCC-4503-B56C-BCEB519906CF}"/>
    <dgm:cxn modelId="{5E7E78EA-40B0-4F96-8CA2-1B8EC3281F96}" type="presOf" srcId="{709369C1-5AB9-4D12-A936-DA2848B132BA}" destId="{01BBE85F-8355-400E-809C-F967DF9CECCD}" srcOrd="1" destOrd="0" presId="urn:microsoft.com/office/officeart/2005/8/layout/vProcess5"/>
    <dgm:cxn modelId="{3935E2ED-F5EA-4AC0-AFDA-A4E1A94FC11D}" type="presOf" srcId="{EA1D1EF2-8F8E-41E2-B9E4-7ED0D4246697}" destId="{907C47A9-AC86-43B6-9983-72C626754A94}" srcOrd="0" destOrd="0" presId="urn:microsoft.com/office/officeart/2005/8/layout/vProcess5"/>
    <dgm:cxn modelId="{D7B38FFC-7774-4884-A234-786CF5397957}" type="presOf" srcId="{757B560D-8E7B-498A-A1E6-A3229CDC1D17}" destId="{0F7DA001-55F9-44F2-944C-5AB08FE1BE28}" srcOrd="1" destOrd="0" presId="urn:microsoft.com/office/officeart/2005/8/layout/vProcess5"/>
    <dgm:cxn modelId="{7859C277-BF0A-4C4C-864B-DC184E7CBA60}" type="presParOf" srcId="{907C47A9-AC86-43B6-9983-72C626754A94}" destId="{B49A4D27-C597-4F66-91D1-684910BAD87B}" srcOrd="0" destOrd="0" presId="urn:microsoft.com/office/officeart/2005/8/layout/vProcess5"/>
    <dgm:cxn modelId="{1AB9399C-CB65-45CC-B6B3-22B091BF2861}" type="presParOf" srcId="{907C47A9-AC86-43B6-9983-72C626754A94}" destId="{9E37D760-8D7B-40B4-A55B-0A3809329FC8}" srcOrd="1" destOrd="0" presId="urn:microsoft.com/office/officeart/2005/8/layout/vProcess5"/>
    <dgm:cxn modelId="{CEEEF4E3-7CBA-44B4-8D2A-56ECBAF418E8}" type="presParOf" srcId="{907C47A9-AC86-43B6-9983-72C626754A94}" destId="{F70F81FF-7113-4CEC-920C-1D14FFAD32A9}" srcOrd="2" destOrd="0" presId="urn:microsoft.com/office/officeart/2005/8/layout/vProcess5"/>
    <dgm:cxn modelId="{9CA4C854-58D6-4ACB-A4B0-8241769D87CF}" type="presParOf" srcId="{907C47A9-AC86-43B6-9983-72C626754A94}" destId="{4FCD5676-D09E-4E5C-851D-F56AF5BB0308}" srcOrd="3" destOrd="0" presId="urn:microsoft.com/office/officeart/2005/8/layout/vProcess5"/>
    <dgm:cxn modelId="{B6BC8C5D-9779-44AB-9DA4-8D59EADAA961}" type="presParOf" srcId="{907C47A9-AC86-43B6-9983-72C626754A94}" destId="{0952BC23-A76F-4488-9C71-2A816932B5EB}" srcOrd="4" destOrd="0" presId="urn:microsoft.com/office/officeart/2005/8/layout/vProcess5"/>
    <dgm:cxn modelId="{B3CF5468-3327-4AA3-BB7C-43D34BB2B4EA}" type="presParOf" srcId="{907C47A9-AC86-43B6-9983-72C626754A94}" destId="{EFAEF8C3-D236-48EE-B158-6B57509FF223}" srcOrd="5" destOrd="0" presId="urn:microsoft.com/office/officeart/2005/8/layout/vProcess5"/>
    <dgm:cxn modelId="{1B41811C-C009-49F9-8E83-61FD2F2A55BE}" type="presParOf" srcId="{907C47A9-AC86-43B6-9983-72C626754A94}" destId="{0F7DA001-55F9-44F2-944C-5AB08FE1BE28}" srcOrd="6" destOrd="0" presId="urn:microsoft.com/office/officeart/2005/8/layout/vProcess5"/>
    <dgm:cxn modelId="{4E76D242-62C8-41F5-9C94-DE97C56D6E47}" type="presParOf" srcId="{907C47A9-AC86-43B6-9983-72C626754A94}" destId="{4D53975F-6F19-4886-905B-73D57945EBA3}" srcOrd="7" destOrd="0" presId="urn:microsoft.com/office/officeart/2005/8/layout/vProcess5"/>
    <dgm:cxn modelId="{B49B9F9E-31F5-44F4-B02A-A540C899EB1F}" type="presParOf" srcId="{907C47A9-AC86-43B6-9983-72C626754A94}" destId="{01BBE85F-8355-400E-809C-F967DF9CECC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1D1EF2-8F8E-41E2-B9E4-7ED0D424669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09369C1-5AB9-4D12-A936-DA2848B132BA}">
      <dgm:prSet phldrT="[Text]" custT="1"/>
      <dgm:spPr/>
      <dgm:t>
        <a:bodyPr/>
        <a:lstStyle/>
        <a:p>
          <a:pPr algn="ctr"/>
          <a:r>
            <a:rPr lang="en-US" sz="1600" dirty="0"/>
            <a:t>GENESIS</a:t>
          </a:r>
        </a:p>
      </dgm:t>
    </dgm:pt>
    <dgm:pt modelId="{596957F7-6336-4BE0-A693-F2988EC7CBB4}" type="parTrans" cxnId="{EFCAEAA3-2DC1-4A9F-9B0B-9DA7A65BD40E}">
      <dgm:prSet/>
      <dgm:spPr/>
      <dgm:t>
        <a:bodyPr/>
        <a:lstStyle/>
        <a:p>
          <a:endParaRPr lang="en-US"/>
        </a:p>
      </dgm:t>
    </dgm:pt>
    <dgm:pt modelId="{AA228F56-AB24-4AFE-9658-15596EFB5038}" type="sibTrans" cxnId="{EFCAEAA3-2DC1-4A9F-9B0B-9DA7A65BD40E}">
      <dgm:prSet/>
      <dgm:spPr/>
      <dgm:t>
        <a:bodyPr/>
        <a:lstStyle/>
        <a:p>
          <a:endParaRPr lang="en-US"/>
        </a:p>
      </dgm:t>
    </dgm:pt>
    <dgm:pt modelId="{CE2780D9-FB55-4020-AAB2-532254E643A5}">
      <dgm:prSet custT="1"/>
      <dgm:spPr>
        <a:solidFill>
          <a:schemeClr val="accent1">
            <a:lumMod val="40000"/>
            <a:lumOff val="60000"/>
          </a:schemeClr>
        </a:solidFill>
      </dgm:spPr>
      <dgm:t>
        <a:bodyPr/>
        <a:lstStyle/>
        <a:p>
          <a:pPr algn="ctr"/>
          <a:r>
            <a:rPr lang="en-US" sz="1600" dirty="0"/>
            <a:t>Composite Health Care System (CHCS)</a:t>
          </a:r>
        </a:p>
      </dgm:t>
    </dgm:pt>
    <dgm:pt modelId="{871C0664-A568-4809-881A-297334B63B98}" type="parTrans" cxnId="{DC4D8F25-B006-43BA-AD86-2637B898ABDF}">
      <dgm:prSet/>
      <dgm:spPr/>
      <dgm:t>
        <a:bodyPr/>
        <a:lstStyle/>
        <a:p>
          <a:endParaRPr lang="en-US"/>
        </a:p>
      </dgm:t>
    </dgm:pt>
    <dgm:pt modelId="{AC2586A1-AFDA-4EE5-9E4D-2A4F8131FD2D}" type="sibTrans" cxnId="{DC4D8F25-B006-43BA-AD86-2637B898ABDF}">
      <dgm:prSet/>
      <dgm:spPr/>
      <dgm:t>
        <a:bodyPr/>
        <a:lstStyle/>
        <a:p>
          <a:endParaRPr lang="en-US"/>
        </a:p>
      </dgm:t>
    </dgm:pt>
    <dgm:pt modelId="{A43D3676-3D76-4502-B537-90820016E6D5}">
      <dgm:prSet custT="1"/>
      <dgm:spPr>
        <a:solidFill>
          <a:schemeClr val="accent1">
            <a:lumMod val="60000"/>
            <a:lumOff val="40000"/>
          </a:schemeClr>
        </a:solidFill>
      </dgm:spPr>
      <dgm:t>
        <a:bodyPr/>
        <a:lstStyle/>
        <a:p>
          <a:pPr algn="ctr"/>
          <a:r>
            <a:rPr lang="en-US" sz="1400" dirty="0"/>
            <a:t>Armed Forces Health Longitudinal Technology Application (AHLTA)</a:t>
          </a:r>
        </a:p>
      </dgm:t>
    </dgm:pt>
    <dgm:pt modelId="{66BBE9D2-0C27-47F4-BA63-A6F5168C87C4}" type="parTrans" cxnId="{D08055F9-2A51-4F67-BBFC-482EF3AD942F}">
      <dgm:prSet/>
      <dgm:spPr/>
      <dgm:t>
        <a:bodyPr/>
        <a:lstStyle/>
        <a:p>
          <a:endParaRPr lang="en-US"/>
        </a:p>
      </dgm:t>
    </dgm:pt>
    <dgm:pt modelId="{4E5E26DA-C5E9-4E2C-8598-0FEED0CD9EA7}" type="sibTrans" cxnId="{D08055F9-2A51-4F67-BBFC-482EF3AD942F}">
      <dgm:prSet/>
      <dgm:spPr/>
      <dgm:t>
        <a:bodyPr/>
        <a:lstStyle/>
        <a:p>
          <a:endParaRPr lang="en-US"/>
        </a:p>
      </dgm:t>
    </dgm:pt>
    <dgm:pt modelId="{907C47A9-AC86-43B6-9983-72C626754A94}" type="pres">
      <dgm:prSet presAssocID="{EA1D1EF2-8F8E-41E2-B9E4-7ED0D4246697}" presName="outerComposite" presStyleCnt="0">
        <dgm:presLayoutVars>
          <dgm:chMax val="5"/>
          <dgm:dir/>
          <dgm:resizeHandles val="exact"/>
        </dgm:presLayoutVars>
      </dgm:prSet>
      <dgm:spPr/>
    </dgm:pt>
    <dgm:pt modelId="{B49A4D27-C597-4F66-91D1-684910BAD87B}" type="pres">
      <dgm:prSet presAssocID="{EA1D1EF2-8F8E-41E2-B9E4-7ED0D4246697}" presName="dummyMaxCanvas" presStyleCnt="0">
        <dgm:presLayoutVars/>
      </dgm:prSet>
      <dgm:spPr/>
    </dgm:pt>
    <dgm:pt modelId="{CC0A87EF-3297-4151-8148-DF1772F0FBF5}" type="pres">
      <dgm:prSet presAssocID="{EA1D1EF2-8F8E-41E2-B9E4-7ED0D4246697}" presName="ThreeNodes_1" presStyleLbl="node1" presStyleIdx="0" presStyleCnt="3" custScaleX="102414" custScaleY="91890" custLinFactNeighborX="604" custLinFactNeighborY="-7913">
        <dgm:presLayoutVars>
          <dgm:bulletEnabled val="1"/>
        </dgm:presLayoutVars>
      </dgm:prSet>
      <dgm:spPr/>
    </dgm:pt>
    <dgm:pt modelId="{D1AEED07-FBB3-4556-86C0-5FA5E0A31D6B}" type="pres">
      <dgm:prSet presAssocID="{EA1D1EF2-8F8E-41E2-B9E4-7ED0D4246697}" presName="ThreeNodes_2" presStyleLbl="node1" presStyleIdx="1" presStyleCnt="3" custScaleY="122475">
        <dgm:presLayoutVars>
          <dgm:bulletEnabled val="1"/>
        </dgm:presLayoutVars>
      </dgm:prSet>
      <dgm:spPr/>
    </dgm:pt>
    <dgm:pt modelId="{FC2EF685-FB4E-4655-8337-3286997B8EFD}" type="pres">
      <dgm:prSet presAssocID="{EA1D1EF2-8F8E-41E2-B9E4-7ED0D4246697}" presName="ThreeNodes_3" presStyleLbl="node1" presStyleIdx="2" presStyleCnt="3" custLinFactNeighborX="40" custLinFactNeighborY="4879">
        <dgm:presLayoutVars>
          <dgm:bulletEnabled val="1"/>
        </dgm:presLayoutVars>
      </dgm:prSet>
      <dgm:spPr/>
    </dgm:pt>
    <dgm:pt modelId="{AABACCA6-AAAE-4F30-8D65-422D5569FE17}" type="pres">
      <dgm:prSet presAssocID="{EA1D1EF2-8F8E-41E2-B9E4-7ED0D4246697}" presName="ThreeConn_1-2" presStyleLbl="fgAccFollowNode1" presStyleIdx="0" presStyleCnt="2" custLinFactNeighborX="10475" custLinFactNeighborY="4349">
        <dgm:presLayoutVars>
          <dgm:bulletEnabled val="1"/>
        </dgm:presLayoutVars>
      </dgm:prSet>
      <dgm:spPr/>
    </dgm:pt>
    <dgm:pt modelId="{3B9E80A7-BF99-4B51-8EEB-6B980F429C83}" type="pres">
      <dgm:prSet presAssocID="{EA1D1EF2-8F8E-41E2-B9E4-7ED0D4246697}" presName="ThreeConn_2-3" presStyleLbl="fgAccFollowNode1" presStyleIdx="1" presStyleCnt="2" custLinFactNeighborX="-25865" custLinFactNeighborY="10187">
        <dgm:presLayoutVars>
          <dgm:bulletEnabled val="1"/>
        </dgm:presLayoutVars>
      </dgm:prSet>
      <dgm:spPr/>
    </dgm:pt>
    <dgm:pt modelId="{53A8BA56-D437-4982-A13C-CC7E804F18F1}" type="pres">
      <dgm:prSet presAssocID="{EA1D1EF2-8F8E-41E2-B9E4-7ED0D4246697}" presName="ThreeNodes_1_text" presStyleLbl="node1" presStyleIdx="2" presStyleCnt="3">
        <dgm:presLayoutVars>
          <dgm:bulletEnabled val="1"/>
        </dgm:presLayoutVars>
      </dgm:prSet>
      <dgm:spPr/>
    </dgm:pt>
    <dgm:pt modelId="{0DF1B3F3-06BD-4ABF-92F0-606E3FB4DD28}" type="pres">
      <dgm:prSet presAssocID="{EA1D1EF2-8F8E-41E2-B9E4-7ED0D4246697}" presName="ThreeNodes_2_text" presStyleLbl="node1" presStyleIdx="2" presStyleCnt="3">
        <dgm:presLayoutVars>
          <dgm:bulletEnabled val="1"/>
        </dgm:presLayoutVars>
      </dgm:prSet>
      <dgm:spPr/>
    </dgm:pt>
    <dgm:pt modelId="{E2113AF1-EEED-4C39-BB71-04148BFF5178}" type="pres">
      <dgm:prSet presAssocID="{EA1D1EF2-8F8E-41E2-B9E4-7ED0D4246697}" presName="ThreeNodes_3_text" presStyleLbl="node1" presStyleIdx="2" presStyleCnt="3">
        <dgm:presLayoutVars>
          <dgm:bulletEnabled val="1"/>
        </dgm:presLayoutVars>
      </dgm:prSet>
      <dgm:spPr/>
    </dgm:pt>
  </dgm:ptLst>
  <dgm:cxnLst>
    <dgm:cxn modelId="{DC4D8F25-B006-43BA-AD86-2637B898ABDF}" srcId="{EA1D1EF2-8F8E-41E2-B9E4-7ED0D4246697}" destId="{CE2780D9-FB55-4020-AAB2-532254E643A5}" srcOrd="0" destOrd="0" parTransId="{871C0664-A568-4809-881A-297334B63B98}" sibTransId="{AC2586A1-AFDA-4EE5-9E4D-2A4F8131FD2D}"/>
    <dgm:cxn modelId="{67BCE05E-2A22-4DB4-817A-9B8B9CA5EFCA}" type="presOf" srcId="{A43D3676-3D76-4502-B537-90820016E6D5}" destId="{0DF1B3F3-06BD-4ABF-92F0-606E3FB4DD28}" srcOrd="1" destOrd="0" presId="urn:microsoft.com/office/officeart/2005/8/layout/vProcess5"/>
    <dgm:cxn modelId="{D5479C4C-2685-4B5D-B5C9-1BDA216B0D0D}" type="presOf" srcId="{CE2780D9-FB55-4020-AAB2-532254E643A5}" destId="{53A8BA56-D437-4982-A13C-CC7E804F18F1}" srcOrd="1" destOrd="0" presId="urn:microsoft.com/office/officeart/2005/8/layout/vProcess5"/>
    <dgm:cxn modelId="{F98FA675-A220-47A2-B104-68FC4205E9E6}" type="presOf" srcId="{709369C1-5AB9-4D12-A936-DA2848B132BA}" destId="{E2113AF1-EEED-4C39-BB71-04148BFF5178}" srcOrd="1" destOrd="0" presId="urn:microsoft.com/office/officeart/2005/8/layout/vProcess5"/>
    <dgm:cxn modelId="{47B14378-E678-49D3-AB66-BEE34261E434}" type="presOf" srcId="{AC2586A1-AFDA-4EE5-9E4D-2A4F8131FD2D}" destId="{AABACCA6-AAAE-4F30-8D65-422D5569FE17}" srcOrd="0" destOrd="0" presId="urn:microsoft.com/office/officeart/2005/8/layout/vProcess5"/>
    <dgm:cxn modelId="{2B23AA9E-DE8B-492F-9507-1E6BF4173260}" type="presOf" srcId="{A43D3676-3D76-4502-B537-90820016E6D5}" destId="{D1AEED07-FBB3-4556-86C0-5FA5E0A31D6B}" srcOrd="0" destOrd="0" presId="urn:microsoft.com/office/officeart/2005/8/layout/vProcess5"/>
    <dgm:cxn modelId="{EFCAEAA3-2DC1-4A9F-9B0B-9DA7A65BD40E}" srcId="{EA1D1EF2-8F8E-41E2-B9E4-7ED0D4246697}" destId="{709369C1-5AB9-4D12-A936-DA2848B132BA}" srcOrd="2" destOrd="0" parTransId="{596957F7-6336-4BE0-A693-F2988EC7CBB4}" sibTransId="{AA228F56-AB24-4AFE-9658-15596EFB5038}"/>
    <dgm:cxn modelId="{E481D5AF-842F-40DC-995E-78E80B1B49CE}" type="presOf" srcId="{CE2780D9-FB55-4020-AAB2-532254E643A5}" destId="{CC0A87EF-3297-4151-8148-DF1772F0FBF5}" srcOrd="0" destOrd="0" presId="urn:microsoft.com/office/officeart/2005/8/layout/vProcess5"/>
    <dgm:cxn modelId="{B999ABC7-2D8A-410F-83DB-16B79702742D}" type="presOf" srcId="{709369C1-5AB9-4D12-A936-DA2848B132BA}" destId="{FC2EF685-FB4E-4655-8337-3286997B8EFD}" srcOrd="0" destOrd="0" presId="urn:microsoft.com/office/officeart/2005/8/layout/vProcess5"/>
    <dgm:cxn modelId="{FF8F31D6-4241-477C-866D-DDD4B2E21612}" type="presOf" srcId="{4E5E26DA-C5E9-4E2C-8598-0FEED0CD9EA7}" destId="{3B9E80A7-BF99-4B51-8EEB-6B980F429C83}" srcOrd="0" destOrd="0" presId="urn:microsoft.com/office/officeart/2005/8/layout/vProcess5"/>
    <dgm:cxn modelId="{3935E2ED-F5EA-4AC0-AFDA-A4E1A94FC11D}" type="presOf" srcId="{EA1D1EF2-8F8E-41E2-B9E4-7ED0D4246697}" destId="{907C47A9-AC86-43B6-9983-72C626754A94}" srcOrd="0" destOrd="0" presId="urn:microsoft.com/office/officeart/2005/8/layout/vProcess5"/>
    <dgm:cxn modelId="{D08055F9-2A51-4F67-BBFC-482EF3AD942F}" srcId="{EA1D1EF2-8F8E-41E2-B9E4-7ED0D4246697}" destId="{A43D3676-3D76-4502-B537-90820016E6D5}" srcOrd="1" destOrd="0" parTransId="{66BBE9D2-0C27-47F4-BA63-A6F5168C87C4}" sibTransId="{4E5E26DA-C5E9-4E2C-8598-0FEED0CD9EA7}"/>
    <dgm:cxn modelId="{7859C277-BF0A-4C4C-864B-DC184E7CBA60}" type="presParOf" srcId="{907C47A9-AC86-43B6-9983-72C626754A94}" destId="{B49A4D27-C597-4F66-91D1-684910BAD87B}" srcOrd="0" destOrd="0" presId="urn:microsoft.com/office/officeart/2005/8/layout/vProcess5"/>
    <dgm:cxn modelId="{755AE2BB-106C-453B-A391-4EAED1EBD336}" type="presParOf" srcId="{907C47A9-AC86-43B6-9983-72C626754A94}" destId="{CC0A87EF-3297-4151-8148-DF1772F0FBF5}" srcOrd="1" destOrd="0" presId="urn:microsoft.com/office/officeart/2005/8/layout/vProcess5"/>
    <dgm:cxn modelId="{EA5D138D-FB85-4E03-823B-301FFA0EC1E9}" type="presParOf" srcId="{907C47A9-AC86-43B6-9983-72C626754A94}" destId="{D1AEED07-FBB3-4556-86C0-5FA5E0A31D6B}" srcOrd="2" destOrd="0" presId="urn:microsoft.com/office/officeart/2005/8/layout/vProcess5"/>
    <dgm:cxn modelId="{31657171-C8CE-45FE-AD86-8A2AFF3FB466}" type="presParOf" srcId="{907C47A9-AC86-43B6-9983-72C626754A94}" destId="{FC2EF685-FB4E-4655-8337-3286997B8EFD}" srcOrd="3" destOrd="0" presId="urn:microsoft.com/office/officeart/2005/8/layout/vProcess5"/>
    <dgm:cxn modelId="{7D231DEC-0E03-42D1-9273-7F70DCD1C6A8}" type="presParOf" srcId="{907C47A9-AC86-43B6-9983-72C626754A94}" destId="{AABACCA6-AAAE-4F30-8D65-422D5569FE17}" srcOrd="4" destOrd="0" presId="urn:microsoft.com/office/officeart/2005/8/layout/vProcess5"/>
    <dgm:cxn modelId="{E17C7F8B-E5BF-42CB-87C9-024EA1667105}" type="presParOf" srcId="{907C47A9-AC86-43B6-9983-72C626754A94}" destId="{3B9E80A7-BF99-4B51-8EEB-6B980F429C83}" srcOrd="5" destOrd="0" presId="urn:microsoft.com/office/officeart/2005/8/layout/vProcess5"/>
    <dgm:cxn modelId="{88768010-98BB-4064-A2F7-668718EDEF28}" type="presParOf" srcId="{907C47A9-AC86-43B6-9983-72C626754A94}" destId="{53A8BA56-D437-4982-A13C-CC7E804F18F1}" srcOrd="6" destOrd="0" presId="urn:microsoft.com/office/officeart/2005/8/layout/vProcess5"/>
    <dgm:cxn modelId="{FC2D2C31-1785-469D-BBD1-0E8ED9246EE7}" type="presParOf" srcId="{907C47A9-AC86-43B6-9983-72C626754A94}" destId="{0DF1B3F3-06BD-4ABF-92F0-606E3FB4DD28}" srcOrd="7" destOrd="0" presId="urn:microsoft.com/office/officeart/2005/8/layout/vProcess5"/>
    <dgm:cxn modelId="{0D102D31-4090-468D-8ACB-91CB136051B8}" type="presParOf" srcId="{907C47A9-AC86-43B6-9983-72C626754A94}" destId="{E2113AF1-EEED-4C39-BB71-04148BFF5178}"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7D760-8D7B-40B4-A55B-0A3809329FC8}">
      <dsp:nvSpPr>
        <dsp:cNvPr id="0" name=""/>
        <dsp:cNvSpPr/>
      </dsp:nvSpPr>
      <dsp:spPr>
        <a:xfrm>
          <a:off x="0" y="0"/>
          <a:ext cx="2215183" cy="657536"/>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r>
            <a:rPr lang="en-US" sz="1600" kern="1200" dirty="0"/>
            <a:t>Automated Tumor Registry (ACTUR) </a:t>
          </a:r>
        </a:p>
      </dsp:txBody>
      <dsp:txXfrm>
        <a:off x="19259" y="19259"/>
        <a:ext cx="1505649" cy="619018"/>
      </dsp:txXfrm>
    </dsp:sp>
    <dsp:sp modelId="{F70F81FF-7113-4CEC-920C-1D14FFAD32A9}">
      <dsp:nvSpPr>
        <dsp:cNvPr id="0" name=""/>
        <dsp:cNvSpPr/>
      </dsp:nvSpPr>
      <dsp:spPr>
        <a:xfrm>
          <a:off x="195457" y="705678"/>
          <a:ext cx="2215183" cy="77719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DoD Central Cancer Registry (</a:t>
          </a:r>
          <a:r>
            <a:rPr lang="en-US" sz="1600" kern="1200" dirty="0" err="1"/>
            <a:t>DoDCCR</a:t>
          </a:r>
          <a:r>
            <a:rPr lang="en-US" sz="1600" kern="1200" dirty="0"/>
            <a:t>)</a:t>
          </a:r>
        </a:p>
      </dsp:txBody>
      <dsp:txXfrm>
        <a:off x="218220" y="728441"/>
        <a:ext cx="1546801" cy="731668"/>
      </dsp:txXfrm>
    </dsp:sp>
    <dsp:sp modelId="{4FCD5676-D09E-4E5C-851D-F56AF5BB0308}">
      <dsp:nvSpPr>
        <dsp:cNvPr id="0" name=""/>
        <dsp:cNvSpPr/>
      </dsp:nvSpPr>
      <dsp:spPr>
        <a:xfrm>
          <a:off x="390914" y="1534250"/>
          <a:ext cx="2215183" cy="657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Oncolog</a:t>
          </a:r>
          <a:r>
            <a:rPr lang="en-US" sz="2800" kern="1200" dirty="0"/>
            <a:t> </a:t>
          </a:r>
        </a:p>
      </dsp:txBody>
      <dsp:txXfrm>
        <a:off x="410173" y="1553509"/>
        <a:ext cx="1553809" cy="619018"/>
      </dsp:txXfrm>
    </dsp:sp>
    <dsp:sp modelId="{0952BC23-A76F-4488-9C71-2A816932B5EB}">
      <dsp:nvSpPr>
        <dsp:cNvPr id="0" name=""/>
        <dsp:cNvSpPr/>
      </dsp:nvSpPr>
      <dsp:spPr>
        <a:xfrm>
          <a:off x="1787784" y="498631"/>
          <a:ext cx="427398" cy="42739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883949" y="498631"/>
        <a:ext cx="235068" cy="321617"/>
      </dsp:txXfrm>
    </dsp:sp>
    <dsp:sp modelId="{EFAEF8C3-D236-48EE-B158-6B57509FF223}">
      <dsp:nvSpPr>
        <dsp:cNvPr id="0" name=""/>
        <dsp:cNvSpPr/>
      </dsp:nvSpPr>
      <dsp:spPr>
        <a:xfrm>
          <a:off x="1983242" y="1261373"/>
          <a:ext cx="427398" cy="42739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79407" y="1261373"/>
        <a:ext cx="235068" cy="3216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A87EF-3297-4151-8148-DF1772F0FBF5}">
      <dsp:nvSpPr>
        <dsp:cNvPr id="0" name=""/>
        <dsp:cNvSpPr/>
      </dsp:nvSpPr>
      <dsp:spPr>
        <a:xfrm>
          <a:off x="10" y="0"/>
          <a:ext cx="2070020" cy="618556"/>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Composite Health Care System (CHCS)</a:t>
          </a:r>
        </a:p>
      </dsp:txBody>
      <dsp:txXfrm>
        <a:off x="18127" y="18117"/>
        <a:ext cx="1330254" cy="582322"/>
      </dsp:txXfrm>
    </dsp:sp>
    <dsp:sp modelId="{D1AEED07-FBB3-4556-86C0-5FA5E0A31D6B}">
      <dsp:nvSpPr>
        <dsp:cNvPr id="0" name=""/>
        <dsp:cNvSpPr/>
      </dsp:nvSpPr>
      <dsp:spPr>
        <a:xfrm>
          <a:off x="190541" y="709695"/>
          <a:ext cx="2021227" cy="82443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Armed Forces Health Longitudinal Technology Application (AHLTA)</a:t>
          </a:r>
        </a:p>
      </dsp:txBody>
      <dsp:txXfrm>
        <a:off x="214688" y="733842"/>
        <a:ext cx="1357043" cy="776145"/>
      </dsp:txXfrm>
    </dsp:sp>
    <dsp:sp modelId="{FC2EF685-FB4E-4655-8337-3286997B8EFD}">
      <dsp:nvSpPr>
        <dsp:cNvPr id="0" name=""/>
        <dsp:cNvSpPr/>
      </dsp:nvSpPr>
      <dsp:spPr>
        <a:xfrm>
          <a:off x="368885" y="1570681"/>
          <a:ext cx="2021227" cy="673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GENESIS</a:t>
          </a:r>
        </a:p>
      </dsp:txBody>
      <dsp:txXfrm>
        <a:off x="388601" y="1590397"/>
        <a:ext cx="1365905" cy="633717"/>
      </dsp:txXfrm>
    </dsp:sp>
    <dsp:sp modelId="{AABACCA6-AAAE-4F30-8D65-422D5569FE17}">
      <dsp:nvSpPr>
        <dsp:cNvPr id="0" name=""/>
        <dsp:cNvSpPr/>
      </dsp:nvSpPr>
      <dsp:spPr>
        <a:xfrm>
          <a:off x="1641711" y="529500"/>
          <a:ext cx="437547" cy="43754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740159" y="529500"/>
        <a:ext cx="240651" cy="329254"/>
      </dsp:txXfrm>
    </dsp:sp>
    <dsp:sp modelId="{3B9E80A7-BF99-4B51-8EEB-6B980F429C83}">
      <dsp:nvSpPr>
        <dsp:cNvPr id="0" name=""/>
        <dsp:cNvSpPr/>
      </dsp:nvSpPr>
      <dsp:spPr>
        <a:xfrm>
          <a:off x="1661050" y="1335897"/>
          <a:ext cx="437547" cy="43754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759498" y="1335897"/>
        <a:ext cx="240651" cy="32925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25CA79-E5F5-418B-BF7D-E3E9004A09A2}" type="datetimeFigureOut">
              <a:rPr lang="en-US" smtClean="0"/>
              <a:t>1/25/2024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6DEB70-D9EC-42A5-A4F4-E1C9E21906C9}" type="slidenum">
              <a:rPr lang="en-US" smtClean="0"/>
              <a:t>‹#›</a:t>
            </a:fld>
            <a:endParaRPr lang="en-US"/>
          </a:p>
        </p:txBody>
      </p:sp>
    </p:spTree>
    <p:extLst>
      <p:ext uri="{BB962C8B-B14F-4D97-AF65-F5344CB8AC3E}">
        <p14:creationId xmlns:p14="http://schemas.microsoft.com/office/powerpoint/2010/main" val="58013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1</a:t>
            </a:fld>
            <a:endParaRPr lang="en-US"/>
          </a:p>
        </p:txBody>
      </p:sp>
    </p:spTree>
    <p:extLst>
      <p:ext uri="{BB962C8B-B14F-4D97-AF65-F5344CB8AC3E}">
        <p14:creationId xmlns:p14="http://schemas.microsoft.com/office/powerpoint/2010/main" val="3934880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7DD21ED-D9B8-EA58-78DF-3EB23E992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52C1B8D-2BF7-908A-B98A-10AE11A669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Afternoon. Thank you for the opportunity  presenting our research work on health equity and cancer outcomes. Comparison of survival between MHS beneficiaries and the US general population.</a:t>
            </a:r>
          </a:p>
        </p:txBody>
      </p:sp>
      <p:sp>
        <p:nvSpPr>
          <p:cNvPr id="14340" name="Slide Number Placeholder 3">
            <a:extLst>
              <a:ext uri="{FF2B5EF4-FFF2-40B4-BE49-F238E27FC236}">
                <a16:creationId xmlns:a16="http://schemas.microsoft.com/office/drawing/2014/main" id="{FCF97CCE-C818-8F41-73C8-3ADF22F98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B123C7-CEBA-4BFB-B3BF-D5322B3B93C0}" type="slidenum">
              <a:rPr lang="en-US" altLang="en-US" smtClean="0"/>
              <a:pPr/>
              <a:t>18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I’d like to briefly introduce the study background.</a:t>
            </a:r>
          </a:p>
          <a:p>
            <a:endParaRPr lang="en-US" baseline="0" dirty="0"/>
          </a:p>
          <a:p>
            <a:r>
              <a:rPr lang="en-US" baseline="0" dirty="0"/>
              <a:t>Health care accessibility is an important factor affecting cancer outcome in the U.S. general population</a:t>
            </a:r>
          </a:p>
          <a:p>
            <a:endParaRPr lang="en-US" baseline="0" dirty="0"/>
          </a:p>
          <a:p>
            <a:r>
              <a:rPr lang="en-US" baseline="0" dirty="0"/>
              <a:t>Health care accessibility affects each element along the cancer care </a:t>
            </a:r>
            <a:r>
              <a:rPr lang="en-US" sz="1200" dirty="0">
                <a:cs typeface="Times New Roman" panose="02020603050405020304" pitchFamily="18" charset="0"/>
              </a:rPr>
              <a:t>continuum from </a:t>
            </a:r>
            <a:r>
              <a:rPr lang="en-US" baseline="0" dirty="0"/>
              <a:t>utilization of screening services, receipt of treatments to  quality of care delivered.  All these contribute to cancer survival.</a:t>
            </a:r>
          </a:p>
          <a:p>
            <a:endParaRPr lang="en-US" b="1" baseline="0" dirty="0"/>
          </a:p>
          <a:p>
            <a:r>
              <a:rPr lang="en-US" b="0" baseline="0" dirty="0"/>
              <a:t>In the US general population, </a:t>
            </a:r>
            <a:r>
              <a:rPr lang="en-US" baseline="0" dirty="0"/>
              <a:t>compared to patients who have health insurance, uninsured patients are more likely ….  . </a:t>
            </a:r>
          </a:p>
          <a:p>
            <a:endParaRPr lang="en-US" baseline="0" dirty="0"/>
          </a:p>
        </p:txBody>
      </p:sp>
      <p:sp>
        <p:nvSpPr>
          <p:cNvPr id="4" name="Slide Number Placeholder 3"/>
          <p:cNvSpPr>
            <a:spLocks noGrp="1"/>
          </p:cNvSpPr>
          <p:nvPr>
            <p:ph type="sldNum" sz="quarter" idx="10"/>
          </p:nvPr>
        </p:nvSpPr>
        <p:spPr/>
        <p:txBody>
          <a:bodyPr/>
          <a:lstStyle/>
          <a:p>
            <a:fld id="{6F5993F6-CA45-42A3-AD33-4B797442E0B5}" type="slidenum">
              <a:rPr lang="en-US" smtClean="0"/>
              <a:t>19</a:t>
            </a:fld>
            <a:endParaRPr lang="en-US"/>
          </a:p>
        </p:txBody>
      </p:sp>
    </p:spTree>
    <p:extLst>
      <p:ext uri="{BB962C8B-B14F-4D97-AF65-F5344CB8AC3E}">
        <p14:creationId xmlns:p14="http://schemas.microsoft.com/office/powerpoint/2010/main" val="111497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barriers to Health Care Access in the U.S. General Population</a:t>
            </a:r>
          </a:p>
          <a:p>
            <a:endParaRPr lang="en-US" baseline="0" dirty="0"/>
          </a:p>
          <a:p>
            <a:r>
              <a:rPr lang="en-US" baseline="0" dirty="0"/>
              <a:t>There multiple barriers operate at various levels from individuals’ sociodemographic factors, to financial barriers, to upper-level barriers such as institutional and structural factors.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F5993F6-CA45-42A3-AD33-4B797442E0B5}" type="slidenum">
              <a:rPr lang="en-US" smtClean="0"/>
              <a:t>20</a:t>
            </a:fld>
            <a:endParaRPr lang="en-US"/>
          </a:p>
        </p:txBody>
      </p:sp>
    </p:spTree>
    <p:extLst>
      <p:ext uri="{BB962C8B-B14F-4D97-AF65-F5344CB8AC3E}">
        <p14:creationId xmlns:p14="http://schemas.microsoft.com/office/powerpoint/2010/main" val="86829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Different from the health care disparities in the U.S general population, MHS provides equal access to health care to beneficiaries.</a:t>
            </a:r>
          </a:p>
          <a:p>
            <a:pPr defTabSz="931774">
              <a:defRPr/>
            </a:pPr>
            <a:endParaRPr lang="en-US" dirty="0"/>
          </a:p>
          <a:p>
            <a:pPr defTabSz="931774">
              <a:defRPr/>
            </a:pPr>
            <a:r>
              <a:rPr lang="en-US" dirty="0"/>
              <a:t>There are a total of 9.6 million MHS beneficiaries, including…</a:t>
            </a:r>
          </a:p>
          <a:p>
            <a:pPr defTabSz="931774">
              <a:defRPr/>
            </a:pPr>
            <a:endParaRPr lang="en-US" dirty="0"/>
          </a:p>
          <a:p>
            <a:pPr defTabSz="931774">
              <a:defRPr/>
            </a:pPr>
            <a:r>
              <a:rPr lang="en-US" dirty="0"/>
              <a:t>As MHS beneficiaries receive healthcare services free of charge or with minimum out-of-pocket cost, the financial barriers to health care access is reduced for the beneficiaries, as compared to the US general population.</a:t>
            </a:r>
          </a:p>
          <a:p>
            <a:pPr defTabSz="931774">
              <a:defRPr/>
            </a:pPr>
            <a:endParaRPr lang="en-US" dirty="0"/>
          </a:p>
        </p:txBody>
      </p:sp>
      <p:sp>
        <p:nvSpPr>
          <p:cNvPr id="4" name="Slide Number Placeholder 3"/>
          <p:cNvSpPr>
            <a:spLocks noGrp="1"/>
          </p:cNvSpPr>
          <p:nvPr>
            <p:ph type="sldNum" sz="quarter" idx="10"/>
          </p:nvPr>
        </p:nvSpPr>
        <p:spPr/>
        <p:txBody>
          <a:bodyPr/>
          <a:lstStyle/>
          <a:p>
            <a:fld id="{6F5993F6-CA45-42A3-AD33-4B797442E0B5}" type="slidenum">
              <a:rPr lang="en-US" smtClean="0"/>
              <a:t>21</a:t>
            </a:fld>
            <a:endParaRPr lang="en-US"/>
          </a:p>
        </p:txBody>
      </p:sp>
    </p:spTree>
    <p:extLst>
      <p:ext uri="{BB962C8B-B14F-4D97-AF65-F5344CB8AC3E}">
        <p14:creationId xmlns:p14="http://schemas.microsoft.com/office/powerpoint/2010/main" val="330044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how the MHS’s equal access system could influence cancer outcome, it remains unknown if the MHS’s equal access health care system has been translated into better cancer outcomes.</a:t>
            </a:r>
          </a:p>
          <a:p>
            <a:endParaRPr lang="en-US" dirty="0"/>
          </a:p>
          <a:p>
            <a:r>
              <a:rPr lang="en-US" dirty="0"/>
              <a:t>So, our research question is: Do cancer patients in MHS, beneficiaries of an equal health care system, have improved survival compared to patients in the U.S. general population?</a:t>
            </a:r>
          </a:p>
          <a:p>
            <a:endParaRPr lang="en-US" dirty="0"/>
          </a:p>
        </p:txBody>
      </p:sp>
      <p:sp>
        <p:nvSpPr>
          <p:cNvPr id="4" name="Slide Number Placeholder 3"/>
          <p:cNvSpPr>
            <a:spLocks noGrp="1"/>
          </p:cNvSpPr>
          <p:nvPr>
            <p:ph type="sldNum" sz="quarter" idx="10"/>
          </p:nvPr>
        </p:nvSpPr>
        <p:spPr/>
        <p:txBody>
          <a:bodyPr/>
          <a:lstStyle/>
          <a:p>
            <a:fld id="{6F5993F6-CA45-42A3-AD33-4B797442E0B5}" type="slidenum">
              <a:rPr lang="en-US" smtClean="0"/>
              <a:t>22</a:t>
            </a:fld>
            <a:endParaRPr lang="en-US"/>
          </a:p>
        </p:txBody>
      </p:sp>
    </p:spTree>
    <p:extLst>
      <p:ext uri="{BB962C8B-B14F-4D97-AF65-F5344CB8AC3E}">
        <p14:creationId xmlns:p14="http://schemas.microsoft.com/office/powerpoint/2010/main" val="3683905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During the past a few years, we performed comparative studies of cancer survival  between US general population and MHS beneficiaries to address the research question. We published the results on many cancer sites, from the major cancer sites, such as lung, colon, breast and prostate cancers to rare cancers, such as glioma, sarcoma.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Today, I will present the major findings from these studies.</a:t>
            </a:r>
            <a:endParaRPr lang="en-US" b="1" baseline="0" dirty="0"/>
          </a:p>
        </p:txBody>
      </p:sp>
      <p:sp>
        <p:nvSpPr>
          <p:cNvPr id="4" name="Slide Number Placeholder 3"/>
          <p:cNvSpPr>
            <a:spLocks noGrp="1"/>
          </p:cNvSpPr>
          <p:nvPr>
            <p:ph type="sldNum" sz="quarter" idx="10"/>
          </p:nvPr>
        </p:nvSpPr>
        <p:spPr/>
        <p:txBody>
          <a:bodyPr/>
          <a:lstStyle/>
          <a:p>
            <a:fld id="{6F5993F6-CA45-42A3-AD33-4B797442E0B5}" type="slidenum">
              <a:rPr lang="en-US" smtClean="0"/>
              <a:t>23</a:t>
            </a:fld>
            <a:endParaRPr lang="en-US"/>
          </a:p>
        </p:txBody>
      </p:sp>
    </p:spTree>
    <p:extLst>
      <p:ext uri="{BB962C8B-B14F-4D97-AF65-F5344CB8AC3E}">
        <p14:creationId xmlns:p14="http://schemas.microsoft.com/office/powerpoint/2010/main" val="58395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our studies, w</a:t>
            </a:r>
            <a:r>
              <a:rPr lang="en-US" dirty="0"/>
              <a:t>e used two data sources :</a:t>
            </a:r>
            <a:r>
              <a:rPr lang="en-US" baseline="0" dirty="0"/>
              <a:t> ACTUR and SEER.</a:t>
            </a:r>
          </a:p>
          <a:p>
            <a:endParaRPr lang="en-US" dirty="0"/>
          </a:p>
          <a:p>
            <a:pPr defTabSz="931774">
              <a:defRPr/>
            </a:pPr>
            <a:r>
              <a:rPr lang="en-US" baseline="0" dirty="0"/>
              <a:t>ACTUR was t</a:t>
            </a:r>
            <a:r>
              <a:rPr lang="en-US" dirty="0"/>
              <a:t>he DoD-wide</a:t>
            </a:r>
            <a:r>
              <a:rPr lang="en-US" baseline="0" dirty="0"/>
              <a:t> cancer registry. Dr. Zhu has  just talked about it.  </a:t>
            </a:r>
          </a:p>
          <a:p>
            <a:pPr defTabSz="931774">
              <a:defRPr/>
            </a:pPr>
            <a:endParaRPr lang="en-US" baseline="0" dirty="0"/>
          </a:p>
          <a:p>
            <a:pPr defTabSz="931774">
              <a:defRPr/>
            </a:pPr>
            <a:r>
              <a:rPr lang="en-US" baseline="0" dirty="0"/>
              <a:t>SEER program is a population-based national cancer registry managed by the National Cancer Institute…. [Read slide]</a:t>
            </a:r>
            <a:endParaRPr lang="en-US" dirty="0"/>
          </a:p>
        </p:txBody>
      </p:sp>
      <p:sp>
        <p:nvSpPr>
          <p:cNvPr id="4" name="Slide Number Placeholder 3"/>
          <p:cNvSpPr>
            <a:spLocks noGrp="1"/>
          </p:cNvSpPr>
          <p:nvPr>
            <p:ph type="sldNum" sz="quarter" idx="10"/>
          </p:nvPr>
        </p:nvSpPr>
        <p:spPr/>
        <p:txBody>
          <a:bodyPr/>
          <a:lstStyle/>
          <a:p>
            <a:fld id="{6F5993F6-CA45-42A3-AD33-4B797442E0B5}" type="slidenum">
              <a:rPr lang="en-US" smtClean="0"/>
              <a:t>26</a:t>
            </a:fld>
            <a:endParaRPr lang="en-US"/>
          </a:p>
        </p:txBody>
      </p:sp>
    </p:spTree>
    <p:extLst>
      <p:ext uri="{BB962C8B-B14F-4D97-AF65-F5344CB8AC3E}">
        <p14:creationId xmlns:p14="http://schemas.microsoft.com/office/powerpoint/2010/main" val="316264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NCI’s website on the SEER registries regarding more details on data collected and population samples across country.</a:t>
            </a:r>
          </a:p>
        </p:txBody>
      </p:sp>
      <p:sp>
        <p:nvSpPr>
          <p:cNvPr id="4" name="Slide Number Placeholder 3"/>
          <p:cNvSpPr>
            <a:spLocks noGrp="1"/>
          </p:cNvSpPr>
          <p:nvPr>
            <p:ph type="sldNum" sz="quarter" idx="5"/>
          </p:nvPr>
        </p:nvSpPr>
        <p:spPr/>
        <p:txBody>
          <a:bodyPr/>
          <a:lstStyle/>
          <a:p>
            <a:fld id="{12776CB4-BD8A-49B5-9ACE-B69AB4D9BD17}" type="slidenum">
              <a:rPr lang="en-US" smtClean="0"/>
              <a:t>27</a:t>
            </a:fld>
            <a:endParaRPr lang="en-US"/>
          </a:p>
        </p:txBody>
      </p:sp>
    </p:spTree>
    <p:extLst>
      <p:ext uri="{BB962C8B-B14F-4D97-AF65-F5344CB8AC3E}">
        <p14:creationId xmlns:p14="http://schemas.microsoft.com/office/powerpoint/2010/main" val="282694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general</a:t>
            </a:r>
            <a:r>
              <a:rPr lang="en-US" baseline="0" dirty="0"/>
              <a:t> methods that we used to </a:t>
            </a:r>
            <a:r>
              <a:rPr lang="en-US" b="0" baseline="0" dirty="0"/>
              <a:t>handle and analyze the data.  </a:t>
            </a:r>
          </a:p>
          <a:p>
            <a:endParaRPr lang="en-US" baseline="0" dirty="0"/>
          </a:p>
          <a:p>
            <a:r>
              <a:rPr lang="en-US" baseline="0" dirty="0"/>
              <a:t>So, MHS Cancer cases are identified from ACTUR and cancer cases from the U.S. general population are identified from SEER. </a:t>
            </a:r>
          </a:p>
          <a:p>
            <a:endParaRPr lang="en-US" baseline="0" dirty="0"/>
          </a:p>
          <a:p>
            <a:r>
              <a:rPr lang="en-US" dirty="0"/>
              <a:t>To reduce the confounding effects from demographics,</a:t>
            </a:r>
            <a:r>
              <a:rPr lang="en-US" baseline="0" dirty="0"/>
              <a:t> we adopted a matching procedure to match S</a:t>
            </a:r>
            <a:r>
              <a:rPr lang="en-US" dirty="0"/>
              <a:t>EER cases to ACTUR cases by key demographi</a:t>
            </a:r>
            <a:r>
              <a:rPr lang="en-US" baseline="0" dirty="0"/>
              <a:t>c </a:t>
            </a:r>
            <a:r>
              <a:rPr lang="en-US" dirty="0">
                <a:cs typeface="Times New Roman" panose="02020603050405020304" pitchFamily="18" charset="0"/>
              </a:rPr>
              <a:t>characteristics (age, sex, race) and diagnosis year. </a:t>
            </a:r>
            <a:endParaRPr lang="en-US" baseline="0" dirty="0"/>
          </a:p>
          <a:p>
            <a:endParaRPr lang="en-US" baseline="0" dirty="0"/>
          </a:p>
          <a:p>
            <a:r>
              <a:rPr lang="en-US" baseline="0" dirty="0"/>
              <a:t>These are statistical methods used to compare survival</a:t>
            </a:r>
            <a:endParaRPr lang="en-US" dirty="0"/>
          </a:p>
        </p:txBody>
      </p:sp>
      <p:sp>
        <p:nvSpPr>
          <p:cNvPr id="4" name="Slide Number Placeholder 3"/>
          <p:cNvSpPr>
            <a:spLocks noGrp="1"/>
          </p:cNvSpPr>
          <p:nvPr>
            <p:ph type="sldNum" sz="quarter" idx="10"/>
          </p:nvPr>
        </p:nvSpPr>
        <p:spPr/>
        <p:txBody>
          <a:bodyPr/>
          <a:lstStyle/>
          <a:p>
            <a:fld id="{6F5993F6-CA45-42A3-AD33-4B797442E0B5}" type="slidenum">
              <a:rPr lang="en-US" smtClean="0"/>
              <a:t>28</a:t>
            </a:fld>
            <a:endParaRPr lang="en-US"/>
          </a:p>
        </p:txBody>
      </p:sp>
    </p:spTree>
    <p:extLst>
      <p:ext uri="{BB962C8B-B14F-4D97-AF65-F5344CB8AC3E}">
        <p14:creationId xmlns:p14="http://schemas.microsoft.com/office/powerpoint/2010/main" val="8021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Here are the results for lung cancer.</a:t>
            </a:r>
          </a:p>
          <a:p>
            <a:endParaRPr lang="en-US" dirty="0"/>
          </a:p>
          <a:p>
            <a:r>
              <a:rPr lang="en-US" dirty="0"/>
              <a:t>2) In both NSCLC and SCLC, MHS patients had significantly better survival than SEER patients. Specifically, </a:t>
            </a:r>
          </a:p>
        </p:txBody>
      </p:sp>
      <p:sp>
        <p:nvSpPr>
          <p:cNvPr id="4" name="Slide Number Placeholder 3"/>
          <p:cNvSpPr>
            <a:spLocks noGrp="1"/>
          </p:cNvSpPr>
          <p:nvPr>
            <p:ph type="sldNum" sz="quarter" idx="10"/>
          </p:nvPr>
        </p:nvSpPr>
        <p:spPr/>
        <p:txBody>
          <a:bodyPr/>
          <a:lstStyle/>
          <a:p>
            <a:fld id="{6F5993F6-CA45-42A3-AD33-4B797442E0B5}" type="slidenum">
              <a:rPr lang="en-US" smtClean="0"/>
              <a:t>29</a:t>
            </a:fld>
            <a:endParaRPr lang="en-US"/>
          </a:p>
        </p:txBody>
      </p:sp>
    </p:spTree>
    <p:extLst>
      <p:ext uri="{BB962C8B-B14F-4D97-AF65-F5344CB8AC3E}">
        <p14:creationId xmlns:p14="http://schemas.microsoft.com/office/powerpoint/2010/main" val="3177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2</a:t>
            </a:fld>
            <a:endParaRPr lang="en-US"/>
          </a:p>
        </p:txBody>
      </p:sp>
    </p:spTree>
    <p:extLst>
      <p:ext uri="{BB962C8B-B14F-4D97-AF65-F5344CB8AC3E}">
        <p14:creationId xmlns:p14="http://schemas.microsoft.com/office/powerpoint/2010/main" val="2805440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result for colon cancer. ACTUR patients had an overall 18% better survival than SEER patients.</a:t>
            </a:r>
          </a:p>
          <a:p>
            <a:r>
              <a:rPr lang="en-US" dirty="0"/>
              <a:t>For glioma,  there was an overall 26% better survival for ACTUR patients than SEER.</a:t>
            </a:r>
          </a:p>
        </p:txBody>
      </p:sp>
      <p:sp>
        <p:nvSpPr>
          <p:cNvPr id="4" name="Slide Number Placeholder 3"/>
          <p:cNvSpPr>
            <a:spLocks noGrp="1"/>
          </p:cNvSpPr>
          <p:nvPr>
            <p:ph type="sldNum" sz="quarter" idx="10"/>
          </p:nvPr>
        </p:nvSpPr>
        <p:spPr/>
        <p:txBody>
          <a:bodyPr/>
          <a:lstStyle/>
          <a:p>
            <a:fld id="{6F5993F6-CA45-42A3-AD33-4B797442E0B5}" type="slidenum">
              <a:rPr lang="en-US" smtClean="0"/>
              <a:t>30</a:t>
            </a:fld>
            <a:endParaRPr lang="en-US"/>
          </a:p>
        </p:txBody>
      </p:sp>
    </p:spTree>
    <p:extLst>
      <p:ext uri="{BB962C8B-B14F-4D97-AF65-F5344CB8AC3E}">
        <p14:creationId xmlns:p14="http://schemas.microsoft.com/office/powerpoint/2010/main" val="4104977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female breast cancer, …</a:t>
            </a:r>
          </a:p>
          <a:p>
            <a:r>
              <a:rPr lang="en-US" dirty="0"/>
              <a:t>And for prostate cancer, there was a 26% better survival.</a:t>
            </a:r>
          </a:p>
        </p:txBody>
      </p:sp>
      <p:sp>
        <p:nvSpPr>
          <p:cNvPr id="4" name="Slide Number Placeholder 3"/>
          <p:cNvSpPr>
            <a:spLocks noGrp="1"/>
          </p:cNvSpPr>
          <p:nvPr>
            <p:ph type="sldNum" sz="quarter" idx="5"/>
          </p:nvPr>
        </p:nvSpPr>
        <p:spPr/>
        <p:txBody>
          <a:bodyPr/>
          <a:lstStyle/>
          <a:p>
            <a:fld id="{12776CB4-BD8A-49B5-9ACE-B69AB4D9BD17}" type="slidenum">
              <a:rPr lang="en-US" smtClean="0"/>
              <a:t>31</a:t>
            </a:fld>
            <a:endParaRPr lang="en-US"/>
          </a:p>
        </p:txBody>
      </p:sp>
    </p:spTree>
    <p:extLst>
      <p:ext uri="{BB962C8B-B14F-4D97-AF65-F5344CB8AC3E}">
        <p14:creationId xmlns:p14="http://schemas.microsoft.com/office/powerpoint/2010/main" val="2169685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latin typeface="Times New Roman" panose="02020603050405020304" pitchFamily="18" charset="0"/>
                <a:cs typeface="Times New Roman" panose="02020603050405020304" pitchFamily="18" charset="0"/>
              </a:rPr>
              <a:t>Here are the results for some other cancers we studied. Again, for each cancer, ACTUR patients survived better than SEER patients as shown in KM curves..</a:t>
            </a:r>
          </a:p>
        </p:txBody>
      </p:sp>
      <p:sp>
        <p:nvSpPr>
          <p:cNvPr id="4" name="Slide Number Placeholder 3"/>
          <p:cNvSpPr>
            <a:spLocks noGrp="1"/>
          </p:cNvSpPr>
          <p:nvPr>
            <p:ph type="sldNum" sz="quarter" idx="10"/>
          </p:nvPr>
        </p:nvSpPr>
        <p:spPr/>
        <p:txBody>
          <a:bodyPr/>
          <a:lstStyle/>
          <a:p>
            <a:fld id="{6F5993F6-CA45-42A3-AD33-4B797442E0B5}" type="slidenum">
              <a:rPr lang="en-US" smtClean="0"/>
              <a:t>32</a:t>
            </a:fld>
            <a:endParaRPr lang="en-US"/>
          </a:p>
        </p:txBody>
      </p:sp>
    </p:spTree>
    <p:extLst>
      <p:ext uri="{BB962C8B-B14F-4D97-AF65-F5344CB8AC3E}">
        <p14:creationId xmlns:p14="http://schemas.microsoft.com/office/powerpoint/2010/main" val="2747964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b="0" dirty="0"/>
              <a:t>Here is the summary results for all cancer sites compared. </a:t>
            </a:r>
          </a:p>
          <a:p>
            <a:pPr>
              <a:spcBef>
                <a:spcPts val="600"/>
              </a:spcBef>
              <a:spcAft>
                <a:spcPts val="600"/>
              </a:spcAft>
            </a:pPr>
            <a:endParaRPr lang="en-US" sz="1200" b="0" dirty="0"/>
          </a:p>
          <a:p>
            <a:pPr>
              <a:spcBef>
                <a:spcPts val="600"/>
              </a:spcBef>
              <a:spcAft>
                <a:spcPts val="600"/>
              </a:spcAft>
            </a:pPr>
            <a:r>
              <a:rPr lang="en-US" sz="1200" b="0" dirty="0"/>
              <a:t>Overall, MHS patients had 18% to 28% better survival than patients from the U.S. general population across cancer sites studied. </a:t>
            </a:r>
          </a:p>
          <a:p>
            <a:pPr>
              <a:spcBef>
                <a:spcPts val="600"/>
              </a:spcBef>
              <a:spcAft>
                <a:spcPts val="600"/>
              </a:spcAft>
            </a:pPr>
            <a:endParaRPr lang="en-US" sz="1200" b="0" dirty="0"/>
          </a:p>
          <a:p>
            <a:pPr>
              <a:spcBef>
                <a:spcPts val="600"/>
              </a:spcBef>
              <a:spcAft>
                <a:spcPts val="600"/>
              </a:spcAft>
            </a:pPr>
            <a:r>
              <a:rPr lang="en-US" sz="1200" b="0" dirty="0"/>
              <a:t>These results suggest that MHS’s equal access system has been translated into better cancer outcome.</a:t>
            </a:r>
          </a:p>
          <a:p>
            <a:pPr>
              <a:spcBef>
                <a:spcPts val="600"/>
              </a:spcBef>
              <a:spcAft>
                <a:spcPts val="600"/>
              </a:spcAft>
            </a:pPr>
            <a:endParaRPr lang="en-US" sz="1200" b="0" dirty="0"/>
          </a:p>
        </p:txBody>
      </p:sp>
      <p:sp>
        <p:nvSpPr>
          <p:cNvPr id="4" name="Slide Number Placeholder 3"/>
          <p:cNvSpPr>
            <a:spLocks noGrp="1"/>
          </p:cNvSpPr>
          <p:nvPr>
            <p:ph type="sldNum" sz="quarter" idx="10"/>
          </p:nvPr>
        </p:nvSpPr>
        <p:spPr/>
        <p:txBody>
          <a:bodyPr/>
          <a:lstStyle/>
          <a:p>
            <a:fld id="{6F5993F6-CA45-42A3-AD33-4B797442E0B5}" type="slidenum">
              <a:rPr lang="en-US" smtClean="0"/>
              <a:t>33</a:t>
            </a:fld>
            <a:endParaRPr lang="en-US"/>
          </a:p>
        </p:txBody>
      </p:sp>
    </p:spTree>
    <p:extLst>
      <p:ext uri="{BB962C8B-B14F-4D97-AF65-F5344CB8AC3E}">
        <p14:creationId xmlns:p14="http://schemas.microsoft.com/office/powerpoint/2010/main" val="384355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addition to the comparison between all patients from ACTUR and SEER</a:t>
            </a:r>
            <a:r>
              <a:rPr lang="en-US" dirty="0"/>
              <a:t>  just presented,  we also compared the survival outcome of the two populations by racial groups. Specifically,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we compared MHS Black patients with SEER Black patients, as well as comparing MHS White patients with SEER White patients. </a:t>
            </a:r>
          </a:p>
          <a:p>
            <a:endParaRPr lang="en-US" dirty="0"/>
          </a:p>
          <a:p>
            <a:r>
              <a:rPr lang="en-US" dirty="0"/>
              <a:t>Here is an example for glioma.  Among White patients, MHS patients showed an 18% better survival than White patients from the U.S. general population. Among Black patients, MHS Black patients had 51% better survival than Black patients in the general population. This suggests that Blacks benefited more than Whites from the MHS</a:t>
            </a:r>
          </a:p>
          <a:p>
            <a:endParaRPr lang="en-US" dirty="0"/>
          </a:p>
        </p:txBody>
      </p:sp>
      <p:sp>
        <p:nvSpPr>
          <p:cNvPr id="4" name="Slide Number Placeholder 3"/>
          <p:cNvSpPr>
            <a:spLocks noGrp="1"/>
          </p:cNvSpPr>
          <p:nvPr>
            <p:ph type="sldNum" sz="quarter" idx="10"/>
          </p:nvPr>
        </p:nvSpPr>
        <p:spPr/>
        <p:txBody>
          <a:bodyPr/>
          <a:lstStyle/>
          <a:p>
            <a:fld id="{6F5993F6-CA45-42A3-AD33-4B797442E0B5}" type="slidenum">
              <a:rPr lang="en-US" smtClean="0"/>
              <a:t>34</a:t>
            </a:fld>
            <a:endParaRPr lang="en-US"/>
          </a:p>
        </p:txBody>
      </p:sp>
    </p:spTree>
    <p:extLst>
      <p:ext uri="{BB962C8B-B14F-4D97-AF65-F5344CB8AC3E}">
        <p14:creationId xmlns:p14="http://schemas.microsoft.com/office/powerpoint/2010/main" val="838296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Here is an example in female breast cancer. Among White patients, MHS beneficiates had 22% better survival than their counterparts from the U.S. general population, while MHS Black patients had 37% better survival, suggesting that Black patients benefit more than White patients from the equal access system.</a:t>
            </a:r>
          </a:p>
        </p:txBody>
      </p:sp>
      <p:sp>
        <p:nvSpPr>
          <p:cNvPr id="4" name="Slide Number Placeholder 3"/>
          <p:cNvSpPr>
            <a:spLocks noGrp="1"/>
          </p:cNvSpPr>
          <p:nvPr>
            <p:ph type="sldNum" sz="quarter" idx="10"/>
          </p:nvPr>
        </p:nvSpPr>
        <p:spPr/>
        <p:txBody>
          <a:bodyPr/>
          <a:lstStyle/>
          <a:p>
            <a:fld id="{6F5993F6-CA45-42A3-AD33-4B797442E0B5}" type="slidenum">
              <a:rPr lang="en-US" smtClean="0"/>
              <a:t>35</a:t>
            </a:fld>
            <a:endParaRPr lang="en-US"/>
          </a:p>
        </p:txBody>
      </p:sp>
    </p:spTree>
    <p:extLst>
      <p:ext uri="{BB962C8B-B14F-4D97-AF65-F5344CB8AC3E}">
        <p14:creationId xmlns:p14="http://schemas.microsoft.com/office/powerpoint/2010/main" val="177215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As a summary, MHS White patients had up to 25% better survival than patients from the U.S. general population, while Black Patients had up to 51% better survival across cancer sites studied</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suggesting Black patients benefit more than White patients from the equal access care system. </a:t>
            </a:r>
          </a:p>
        </p:txBody>
      </p:sp>
      <p:sp>
        <p:nvSpPr>
          <p:cNvPr id="4" name="Slide Number Placeholder 3"/>
          <p:cNvSpPr>
            <a:spLocks noGrp="1"/>
          </p:cNvSpPr>
          <p:nvPr>
            <p:ph type="sldNum" sz="quarter" idx="10"/>
          </p:nvPr>
        </p:nvSpPr>
        <p:spPr/>
        <p:txBody>
          <a:bodyPr/>
          <a:lstStyle/>
          <a:p>
            <a:fld id="{6F5993F6-CA45-42A3-AD33-4B797442E0B5}" type="slidenum">
              <a:rPr lang="en-US" smtClean="0"/>
              <a:t>36</a:t>
            </a:fld>
            <a:endParaRPr lang="en-US"/>
          </a:p>
        </p:txBody>
      </p:sp>
    </p:spTree>
    <p:extLst>
      <p:ext uri="{BB962C8B-B14F-4D97-AF65-F5344CB8AC3E}">
        <p14:creationId xmlns:p14="http://schemas.microsoft.com/office/powerpoint/2010/main" val="746071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From the studies, we obtained two major results:</a:t>
            </a:r>
          </a:p>
          <a:p>
            <a:r>
              <a:rPr lang="en-US" baseline="0" dirty="0"/>
              <a:t>First, from the overall comparison, MHS beneficiaries had better survival than patients from the U.S. general population, suggesting Equal health care access is important to improve overall survival of cancer patients.</a:t>
            </a:r>
          </a:p>
          <a:p>
            <a:endParaRPr lang="en-US" baseline="0" dirty="0"/>
          </a:p>
          <a:p>
            <a:r>
              <a:rPr lang="en-US" baseline="0" dirty="0"/>
              <a:t>Second, from the comparison stratified by race, the better survival of MHS beneficiaries than U.S. general population was more evident among Black patients than White patients, suggesting that Black patients benefit more from the equal health care access system than White patients for overall survival, and that equal access to health care reduces cancer health disparity.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F5993F6-CA45-42A3-AD33-4B797442E0B5}" type="slidenum">
              <a:rPr lang="en-US" smtClean="0"/>
              <a:t>37</a:t>
            </a:fld>
            <a:endParaRPr lang="en-US"/>
          </a:p>
        </p:txBody>
      </p:sp>
    </p:spTree>
    <p:extLst>
      <p:ext uri="{BB962C8B-B14F-4D97-AF65-F5344CB8AC3E}">
        <p14:creationId xmlns:p14="http://schemas.microsoft.com/office/powerpoint/2010/main" val="3096790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8061BED-0E2D-72BD-BBE8-7122DCA69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E0629BC-8CF9-2F82-F906-D13366A20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Thank AMSUS and BMS for hosting the session.</a:t>
            </a:r>
          </a:p>
        </p:txBody>
      </p:sp>
      <p:sp>
        <p:nvSpPr>
          <p:cNvPr id="14340" name="Slide Number Placeholder 3">
            <a:extLst>
              <a:ext uri="{FF2B5EF4-FFF2-40B4-BE49-F238E27FC236}">
                <a16:creationId xmlns:a16="http://schemas.microsoft.com/office/drawing/2014/main" id="{724EA6F8-EA9F-E823-1D3C-E021DA6B23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EC5756-114A-49BD-A01F-DF8FCE6D2EBA}" type="slidenum">
              <a:rPr lang="en-US" altLang="en-US" smtClean="0"/>
              <a:pPr/>
              <a:t>38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B114289-7848-37EC-CA32-8455D34366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64EF4A7-15B4-D719-FA3B-65F56BC54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Two posters at AMSUS meeting:</a:t>
            </a:r>
          </a:p>
          <a:p>
            <a:r>
              <a:rPr lang="en-US" altLang="en-US"/>
              <a:t>Characteristics associated with survival in patients with surgically non-resected pancreatic adenocarcinoma: Race-ethnicity was not selected in association with survival in step-wise regression models</a:t>
            </a:r>
          </a:p>
          <a:p>
            <a:endParaRPr lang="en-US" altLang="en-US"/>
          </a:p>
          <a:p>
            <a:r>
              <a:rPr lang="en-US" altLang="en-US"/>
              <a:t>Comparison of Black and White men in treatment for advanced prostate cancer and survival: No evidence of racial disparity in the equal access MHS</a:t>
            </a:r>
          </a:p>
        </p:txBody>
      </p:sp>
      <p:sp>
        <p:nvSpPr>
          <p:cNvPr id="32772" name="Slide Number Placeholder 3">
            <a:extLst>
              <a:ext uri="{FF2B5EF4-FFF2-40B4-BE49-F238E27FC236}">
                <a16:creationId xmlns:a16="http://schemas.microsoft.com/office/drawing/2014/main" id="{78136019-E7DD-9F87-14E5-F722298EDA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9FB353-ACE1-4029-83F8-B1969498044B}" type="slidenum">
              <a:rPr lang="en-US" altLang="en-US" smtClean="0"/>
              <a:pPr/>
              <a:t>40</a:t>
            </a:fld>
            <a:endParaRPr lang="en-US" altLang="en-US"/>
          </a:p>
        </p:txBody>
      </p:sp>
    </p:spTree>
    <p:extLst>
      <p:ext uri="{BB962C8B-B14F-4D97-AF65-F5344CB8AC3E}">
        <p14:creationId xmlns:p14="http://schemas.microsoft.com/office/powerpoint/2010/main" val="314665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3</a:t>
            </a:fld>
            <a:endParaRPr lang="en-US"/>
          </a:p>
        </p:txBody>
      </p:sp>
    </p:spTree>
    <p:extLst>
      <p:ext uri="{BB962C8B-B14F-4D97-AF65-F5344CB8AC3E}">
        <p14:creationId xmlns:p14="http://schemas.microsoft.com/office/powerpoint/2010/main" val="1806743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 for patients with stage 4 was any treatment initiated &gt;4 weeks after diagnosis.</a:t>
            </a:r>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41</a:t>
            </a:fld>
            <a:endParaRPr lang="en-US" altLang="en-US"/>
          </a:p>
        </p:txBody>
      </p:sp>
    </p:spTree>
    <p:extLst>
      <p:ext uri="{BB962C8B-B14F-4D97-AF65-F5344CB8AC3E}">
        <p14:creationId xmlns:p14="http://schemas.microsoft.com/office/powerpoint/2010/main" val="437172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is being presented at the AMSUS meeting</a:t>
            </a:r>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42</a:t>
            </a:fld>
            <a:endParaRPr lang="en-US" altLang="en-US"/>
          </a:p>
        </p:txBody>
      </p:sp>
    </p:spTree>
    <p:extLst>
      <p:ext uri="{BB962C8B-B14F-4D97-AF65-F5344CB8AC3E}">
        <p14:creationId xmlns:p14="http://schemas.microsoft.com/office/powerpoint/2010/main" val="140664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43</a:t>
            </a:fld>
            <a:endParaRPr lang="en-US" altLang="en-US"/>
          </a:p>
        </p:txBody>
      </p:sp>
    </p:spTree>
    <p:extLst>
      <p:ext uri="{BB962C8B-B14F-4D97-AF65-F5344CB8AC3E}">
        <p14:creationId xmlns:p14="http://schemas.microsoft.com/office/powerpoint/2010/main" val="145344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univariable models, the odds for Asian women with cervical cancer and Black women with uterine cancer to receive recommended treatment was lower than White; however these associations were not statistically significant in the multivariable models.</a:t>
            </a:r>
          </a:p>
          <a:p>
            <a:endParaRPr lang="en-US" dirty="0"/>
          </a:p>
          <a:p>
            <a:r>
              <a:rPr lang="en-US" dirty="0"/>
              <a:t>In multivariable models, Asian women with ovarian cancer were more likely than White women to receive guideline-adherent care</a:t>
            </a:r>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44</a:t>
            </a:fld>
            <a:endParaRPr lang="en-US" altLang="en-US"/>
          </a:p>
        </p:txBody>
      </p:sp>
    </p:spTree>
    <p:extLst>
      <p:ext uri="{BB962C8B-B14F-4D97-AF65-F5344CB8AC3E}">
        <p14:creationId xmlns:p14="http://schemas.microsoft.com/office/powerpoint/2010/main" val="833739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0E80774-4438-6091-0325-4AC42DA0BC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2BBE970-A693-AD07-FCA5-5D0F34536D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Mention other studies: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r>
              <a:rPr lang="en-US" altLang="en-US" dirty="0"/>
              <a:t>No overall racial-ethnic differences in receipt of surgery for papillary thyroid cancers (submitted to journal)</a:t>
            </a:r>
          </a:p>
          <a:p>
            <a:endParaRPr lang="en-US" altLang="en-US" dirty="0"/>
          </a:p>
          <a:p>
            <a:r>
              <a:rPr lang="en-US" altLang="en-US" dirty="0"/>
              <a:t>May also mention study of rectal cancer if results are finalized by the meeting (preliminary data shows no racial differences).</a:t>
            </a:r>
          </a:p>
        </p:txBody>
      </p:sp>
      <p:sp>
        <p:nvSpPr>
          <p:cNvPr id="36868" name="Slide Number Placeholder 3">
            <a:extLst>
              <a:ext uri="{FF2B5EF4-FFF2-40B4-BE49-F238E27FC236}">
                <a16:creationId xmlns:a16="http://schemas.microsoft.com/office/drawing/2014/main" id="{AC388AF8-FC38-CC9E-93D3-BE4F92681B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1B4B26-2DCB-4A94-B531-7031968A8658}" type="slidenum">
              <a:rPr lang="en-US" altLang="en-US" smtClean="0"/>
              <a:pPr/>
              <a:t>45</a:t>
            </a:fld>
            <a:endParaRPr lang="en-US" altLang="en-US"/>
          </a:p>
        </p:txBody>
      </p:sp>
    </p:spTree>
    <p:extLst>
      <p:ext uri="{BB962C8B-B14F-4D97-AF65-F5344CB8AC3E}">
        <p14:creationId xmlns:p14="http://schemas.microsoft.com/office/powerpoint/2010/main" val="3944476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6599AA-21DC-E0C2-7F9E-83FB55B7A6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447C05E-2F4B-C018-FA83-C1171AD026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early studies, we found that treatment costs were significantly lower in direct care compared to private sector care for breast cancer and colon cancers. By treatment type, the biggest magnitude of difference was in cost for non-surgical treatments, i.e., chemotherapy, radiation, and hormone therapy (breast)</a:t>
            </a:r>
          </a:p>
        </p:txBody>
      </p:sp>
      <p:sp>
        <p:nvSpPr>
          <p:cNvPr id="18436" name="Slide Number Placeholder 3">
            <a:extLst>
              <a:ext uri="{FF2B5EF4-FFF2-40B4-BE49-F238E27FC236}">
                <a16:creationId xmlns:a16="http://schemas.microsoft.com/office/drawing/2014/main" id="{347F7CC7-D6BA-3C73-07F2-13920F2B65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9AC1678-D838-43BE-8380-C89CFBEF31A2}" type="slidenum">
              <a:rPr lang="en-US" altLang="en-US" smtClean="0"/>
              <a:pPr/>
              <a:t>47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was to compare costs using additional years of data (2003-2014) and use advanced modeling techniques to better understand the contribution of care setting (direct or private) to variation in treatment costs for colon, female breast, and prostate cancers.</a:t>
            </a:r>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48</a:t>
            </a:fld>
            <a:endParaRPr lang="en-US" altLang="en-US"/>
          </a:p>
        </p:txBody>
      </p:sp>
    </p:spTree>
    <p:extLst>
      <p:ext uri="{BB962C8B-B14F-4D97-AF65-F5344CB8AC3E}">
        <p14:creationId xmlns:p14="http://schemas.microsoft.com/office/powerpoint/2010/main" val="2022746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7B14759-0794-10ED-1E41-67BDB5823E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7BEB8FD-1A19-745E-2E39-CCAA99BBF6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breast cancer, many patients receive multiple treatments, thus the mean cost for “all treatment” per patient is higher than the mean costs shown for any one individual treatment. Also, the mean is more influenced by outliers and extreme values. (In the colon cancer study, we used median which is less influenced by the extreme values).</a:t>
            </a:r>
          </a:p>
          <a:p>
            <a:endParaRPr lang="en-US" altLang="en-US" dirty="0"/>
          </a:p>
          <a:p>
            <a:r>
              <a:rPr lang="en-US" altLang="en-US" dirty="0"/>
              <a:t>In the colon cancer study, many patients receive surgery as the only treatment. Thus, when the median cost for “all treatment” is calculated, it falls somewhere between the median cost for the surgery only group and the surgery + chemo/rad group.</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n-lt"/>
                <a:cs typeface="Calibri Light" panose="020F0302020204030204" pitchFamily="34" charset="0"/>
              </a:rPr>
              <a:t>Patients treated in private sector care or both care settings appeared to have higher variability (demonstrated by box and whisker plots) in cost for treatment</a:t>
            </a:r>
            <a:endParaRPr lang="en-US" altLang="en-US" sz="1200" dirty="0">
              <a:solidFill>
                <a:schemeClr val="tx2"/>
              </a:solidFill>
            </a:endParaRPr>
          </a:p>
          <a:p>
            <a:endParaRPr lang="en-US" altLang="en-US" dirty="0"/>
          </a:p>
        </p:txBody>
      </p:sp>
      <p:sp>
        <p:nvSpPr>
          <p:cNvPr id="20484" name="Slide Number Placeholder 3">
            <a:extLst>
              <a:ext uri="{FF2B5EF4-FFF2-40B4-BE49-F238E27FC236}">
                <a16:creationId xmlns:a16="http://schemas.microsoft.com/office/drawing/2014/main" id="{47DF104B-D2B6-B5E6-E21D-AFE391AD96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82A61-1E83-4A63-8890-82F260AD725D}" type="slidenum">
              <a:rPr lang="en-US" altLang="en-US" smtClean="0"/>
              <a:pPr/>
              <a:t>49</a:t>
            </a:fld>
            <a:endParaRPr lang="en-US" altLang="en-US"/>
          </a:p>
        </p:txBody>
      </p:sp>
    </p:spTree>
    <p:extLst>
      <p:ext uri="{BB962C8B-B14F-4D97-AF65-F5344CB8AC3E}">
        <p14:creationId xmlns:p14="http://schemas.microsoft.com/office/powerpoint/2010/main" val="3599131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7B14759-0794-10ED-1E41-67BDB5823E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7BEB8FD-1A19-745E-2E39-CCAA99BBF6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47DF104B-D2B6-B5E6-E21D-AFE391AD96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82A61-1E83-4A63-8890-82F260AD725D}" type="slidenum">
              <a:rPr lang="en-US" altLang="en-US" smtClean="0"/>
              <a:pPr/>
              <a:t>50</a:t>
            </a:fld>
            <a:endParaRPr lang="en-US" altLang="en-US"/>
          </a:p>
        </p:txBody>
      </p:sp>
    </p:spTree>
    <p:extLst>
      <p:ext uri="{BB962C8B-B14F-4D97-AF65-F5344CB8AC3E}">
        <p14:creationId xmlns:p14="http://schemas.microsoft.com/office/powerpoint/2010/main" val="973653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F5895B2-EDD3-6392-22CB-51BBDFCC7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F55541FB-0B70-98C9-DC36-60F7F5253A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8FCABE62-0BF2-1D8C-57D4-DA1F7828B8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B49091-43AA-4DDE-A0C1-200F6BE28121}" type="slidenum">
              <a:rPr lang="en-US" altLang="en-US" smtClean="0"/>
              <a:pPr/>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4</a:t>
            </a:fld>
            <a:endParaRPr lang="en-US"/>
          </a:p>
        </p:txBody>
      </p:sp>
    </p:spTree>
    <p:extLst>
      <p:ext uri="{BB962C8B-B14F-4D97-AF65-F5344CB8AC3E}">
        <p14:creationId xmlns:p14="http://schemas.microsoft.com/office/powerpoint/2010/main" val="310985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8061BED-0E2D-72BD-BBE8-7122DCA69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E0629BC-8CF9-2F82-F906-D13366A20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14340" name="Slide Number Placeholder 3">
            <a:extLst>
              <a:ext uri="{FF2B5EF4-FFF2-40B4-BE49-F238E27FC236}">
                <a16:creationId xmlns:a16="http://schemas.microsoft.com/office/drawing/2014/main" id="{724EA6F8-EA9F-E823-1D3C-E021DA6B23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EC5756-114A-49BD-A01F-DF8FCE6D2EBA}" type="slidenum">
              <a:rPr lang="en-US" altLang="en-US" smtClean="0"/>
              <a:pPr/>
              <a:t>57</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61</a:t>
            </a:fld>
            <a:endParaRPr lang="en-US" altLang="en-US"/>
          </a:p>
        </p:txBody>
      </p:sp>
    </p:spTree>
    <p:extLst>
      <p:ext uri="{BB962C8B-B14F-4D97-AF65-F5344CB8AC3E}">
        <p14:creationId xmlns:p14="http://schemas.microsoft.com/office/powerpoint/2010/main" val="1770674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8061BED-0E2D-72BD-BBE8-7122DCA69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E0629BC-8CF9-2F82-F906-D13366A20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14340" name="Slide Number Placeholder 3">
            <a:extLst>
              <a:ext uri="{FF2B5EF4-FFF2-40B4-BE49-F238E27FC236}">
                <a16:creationId xmlns:a16="http://schemas.microsoft.com/office/drawing/2014/main" id="{724EA6F8-EA9F-E823-1D3C-E021DA6B23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EC5756-114A-49BD-A01F-DF8FCE6D2EBA}" type="slidenum">
              <a:rPr lang="en-US" altLang="en-US" smtClean="0"/>
              <a:pPr/>
              <a:t>62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045293-04B0-45E4-BC98-28DAFA84F77D}" type="slidenum">
              <a:rPr lang="en-US" altLang="en-US" smtClean="0"/>
              <a:pPr>
                <a:defRPr/>
              </a:pPr>
              <a:t>65</a:t>
            </a:fld>
            <a:endParaRPr lang="en-US" altLang="en-US"/>
          </a:p>
        </p:txBody>
      </p:sp>
    </p:spTree>
    <p:extLst>
      <p:ext uri="{BB962C8B-B14F-4D97-AF65-F5344CB8AC3E}">
        <p14:creationId xmlns:p14="http://schemas.microsoft.com/office/powerpoint/2010/main" val="999640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70</a:t>
            </a:fld>
            <a:endParaRPr lang="en-US"/>
          </a:p>
        </p:txBody>
      </p:sp>
    </p:spTree>
    <p:extLst>
      <p:ext uri="{BB962C8B-B14F-4D97-AF65-F5344CB8AC3E}">
        <p14:creationId xmlns:p14="http://schemas.microsoft.com/office/powerpoint/2010/main" val="3412755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71</a:t>
            </a:fld>
            <a:endParaRPr lang="en-US"/>
          </a:p>
        </p:txBody>
      </p:sp>
    </p:spTree>
    <p:extLst>
      <p:ext uri="{BB962C8B-B14F-4D97-AF65-F5344CB8AC3E}">
        <p14:creationId xmlns:p14="http://schemas.microsoft.com/office/powerpoint/2010/main" val="4145309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72</a:t>
            </a:fld>
            <a:endParaRPr lang="en-US"/>
          </a:p>
        </p:txBody>
      </p:sp>
    </p:spTree>
    <p:extLst>
      <p:ext uri="{BB962C8B-B14F-4D97-AF65-F5344CB8AC3E}">
        <p14:creationId xmlns:p14="http://schemas.microsoft.com/office/powerpoint/2010/main" val="797845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73</a:t>
            </a:fld>
            <a:endParaRPr lang="en-US"/>
          </a:p>
        </p:txBody>
      </p:sp>
    </p:spTree>
    <p:extLst>
      <p:ext uri="{BB962C8B-B14F-4D97-AF65-F5344CB8AC3E}">
        <p14:creationId xmlns:p14="http://schemas.microsoft.com/office/powerpoint/2010/main" val="418063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5</a:t>
            </a:fld>
            <a:endParaRPr lang="en-US"/>
          </a:p>
        </p:txBody>
      </p:sp>
    </p:spTree>
    <p:extLst>
      <p:ext uri="{BB962C8B-B14F-4D97-AF65-F5344CB8AC3E}">
        <p14:creationId xmlns:p14="http://schemas.microsoft.com/office/powerpoint/2010/main" val="393488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13</a:t>
            </a:fld>
            <a:endParaRPr lang="en-US"/>
          </a:p>
        </p:txBody>
      </p:sp>
    </p:spTree>
    <p:extLst>
      <p:ext uri="{BB962C8B-B14F-4D97-AF65-F5344CB8AC3E}">
        <p14:creationId xmlns:p14="http://schemas.microsoft.com/office/powerpoint/2010/main" val="247248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14</a:t>
            </a:fld>
            <a:endParaRPr lang="en-US"/>
          </a:p>
        </p:txBody>
      </p:sp>
    </p:spTree>
    <p:extLst>
      <p:ext uri="{BB962C8B-B14F-4D97-AF65-F5344CB8AC3E}">
        <p14:creationId xmlns:p14="http://schemas.microsoft.com/office/powerpoint/2010/main" val="2746356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15</a:t>
            </a:fld>
            <a:endParaRPr lang="en-US"/>
          </a:p>
        </p:txBody>
      </p:sp>
    </p:spTree>
    <p:extLst>
      <p:ext uri="{BB962C8B-B14F-4D97-AF65-F5344CB8AC3E}">
        <p14:creationId xmlns:p14="http://schemas.microsoft.com/office/powerpoint/2010/main" val="349208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DEB70-D9EC-42A5-A4F4-E1C9E21906C9}" type="slidenum">
              <a:rPr lang="en-US" smtClean="0"/>
              <a:t>16</a:t>
            </a:fld>
            <a:endParaRPr lang="en-US"/>
          </a:p>
        </p:txBody>
      </p:sp>
    </p:spTree>
    <p:extLst>
      <p:ext uri="{BB962C8B-B14F-4D97-AF65-F5344CB8AC3E}">
        <p14:creationId xmlns:p14="http://schemas.microsoft.com/office/powerpoint/2010/main" val="280544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98F29A-A65C-4676-AB3F-8B1177A1A0B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215317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8F29A-A65C-4676-AB3F-8B1177A1A0B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309204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8F29A-A65C-4676-AB3F-8B1177A1A0B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1453920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59259-703E-E073-8E14-A6C5D01E3A6E}"/>
              </a:ext>
            </a:extLst>
          </p:cNvPr>
          <p:cNvSpPr/>
          <p:nvPr/>
        </p:nvSpPr>
        <p:spPr>
          <a:xfrm>
            <a:off x="0" y="6307138"/>
            <a:ext cx="9144000" cy="550862"/>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10">
            <a:extLst>
              <a:ext uri="{FF2B5EF4-FFF2-40B4-BE49-F238E27FC236}">
                <a16:creationId xmlns:a16="http://schemas.microsoft.com/office/drawing/2014/main" id="{02508784-0AB6-119A-29A4-36E65E19C3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4369" y="4508501"/>
            <a:ext cx="548879"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84F3486-64DE-9EE8-DC0F-F92EBBBAECD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27722" y="4546601"/>
            <a:ext cx="149066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5BF2F03-53EF-9A9E-DF95-A5164B9FA25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63304" y="4508501"/>
            <a:ext cx="8096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008668"/>
            <a:ext cx="6858001" cy="2020035"/>
          </a:xfrm>
        </p:spPr>
        <p:txBody>
          <a:bodyPr/>
          <a:lstStyle>
            <a:lvl1pPr algn="l">
              <a:defRPr sz="4500">
                <a:solidFill>
                  <a:schemeClr val="tx1"/>
                </a:solidFill>
                <a:latin typeface="+mj-lt"/>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1143000" y="3104984"/>
            <a:ext cx="6858000" cy="696913"/>
          </a:xfrm>
        </p:spPr>
        <p:txBody>
          <a:bodyPr>
            <a:normAutofit/>
          </a:bodyPr>
          <a:lstStyle>
            <a:lvl1pPr algn="l">
              <a:defRPr lang="en-US" sz="1200" b="0" dirty="0">
                <a:solidFill>
                  <a:schemeClr val="tx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822434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ACA773-5DDD-9988-F8D8-837DCFA883AD}"/>
              </a:ext>
            </a:extLst>
          </p:cNvPr>
          <p:cNvSpPr/>
          <p:nvPr/>
        </p:nvSpPr>
        <p:spPr>
          <a:xfrm>
            <a:off x="0" y="6307138"/>
            <a:ext cx="9144000" cy="550862"/>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10">
            <a:extLst>
              <a:ext uri="{FF2B5EF4-FFF2-40B4-BE49-F238E27FC236}">
                <a16:creationId xmlns:a16="http://schemas.microsoft.com/office/drawing/2014/main" id="{EE790C30-D12A-433F-AD2D-5B1B67ED35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8175" y="4906963"/>
            <a:ext cx="54887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FBDF127-D628-B34A-B9F9-ADA524F9FCD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45581" y="4945063"/>
            <a:ext cx="14906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EF47C62-2870-23DE-11E7-9113F79271B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63304" y="4906963"/>
            <a:ext cx="8096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008668"/>
            <a:ext cx="6858001" cy="2020035"/>
          </a:xfrm>
        </p:spPr>
        <p:txBody>
          <a:bodyPr/>
          <a:lstStyle>
            <a:lvl1pPr algn="l">
              <a:defRPr sz="4500">
                <a:solidFill>
                  <a:schemeClr val="tx1"/>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1143000" y="3104984"/>
            <a:ext cx="6858000" cy="696913"/>
          </a:xfrm>
        </p:spPr>
        <p:txBody>
          <a:bodyPr>
            <a:normAutofit/>
          </a:bodyPr>
          <a:lstStyle>
            <a:lvl1pPr algn="l">
              <a:defRPr lang="en-US" sz="1200" b="0" dirty="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2046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2488" y="2599346"/>
            <a:ext cx="6858002" cy="3365519"/>
          </a:xfrm>
        </p:spPr>
        <p:txBody>
          <a:bodyPr>
            <a:normAutofit/>
          </a:bodyPr>
          <a:lstStyle>
            <a:lvl1pPr marL="216694" indent="-216694">
              <a:lnSpc>
                <a:spcPct val="150000"/>
              </a:lnSpc>
              <a:buFont typeface="Arial" panose="020B0604020202020204" pitchFamily="34" charset="0"/>
              <a:buChar char="•"/>
              <a:defRPr sz="1350">
                <a:solidFill>
                  <a:schemeClr val="tx1"/>
                </a:solidFill>
              </a:defRPr>
            </a:lvl1pPr>
            <a:lvl2pPr marL="517922" indent="-175022">
              <a:buFont typeface="Arial" panose="020B0604020202020204" pitchFamily="34" charset="0"/>
              <a:buChar char="•"/>
              <a:defRPr sz="1350">
                <a:solidFill>
                  <a:schemeClr val="tx1"/>
                </a:solidFill>
              </a:defRPr>
            </a:lvl2pPr>
            <a:lvl3pPr marL="942975" indent="-257175">
              <a:buFont typeface="Arial" panose="020B0604020202020204" pitchFamily="34" charset="0"/>
              <a:buChar char="•"/>
              <a:defRPr sz="1500"/>
            </a:lvl3pPr>
            <a:lvl4pPr marL="1243013" indent="-214313">
              <a:buFont typeface="Arial" panose="020B0604020202020204" pitchFamily="34" charset="0"/>
              <a:buChar char="•"/>
              <a:defRPr sz="1350"/>
            </a:lvl4pPr>
            <a:lvl5pPr marL="1585913" indent="-214313">
              <a:buFont typeface="Arial" panose="020B0604020202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p:nvPr>
        </p:nvSpPr>
        <p:spPr>
          <a:xfrm>
            <a:off x="1082489" y="1827516"/>
            <a:ext cx="6858000" cy="696913"/>
          </a:xfrm>
        </p:spPr>
        <p:txBody>
          <a:bodyPr>
            <a:normAutofit/>
          </a:bodyPr>
          <a:lstStyle>
            <a:lvl1pPr algn="l">
              <a:defRPr lang="en-US" sz="1350" b="0" baseline="0" dirty="0">
                <a:solidFill>
                  <a:schemeClr val="tx1"/>
                </a:solidFill>
              </a:defRPr>
            </a:lvl1pPr>
          </a:lstStyle>
          <a:p>
            <a:pPr lvl="0"/>
            <a:r>
              <a:rPr lang="en-US"/>
              <a:t>Click to edit Master text styles</a:t>
            </a:r>
          </a:p>
        </p:txBody>
      </p:sp>
      <p:sp>
        <p:nvSpPr>
          <p:cNvPr id="10" name="Title 9"/>
          <p:cNvSpPr>
            <a:spLocks noGrp="1"/>
          </p:cNvSpPr>
          <p:nvPr>
            <p:ph type="title"/>
          </p:nvPr>
        </p:nvSpPr>
        <p:spPr>
          <a:xfrm>
            <a:off x="1082488" y="352118"/>
            <a:ext cx="6858001" cy="1325563"/>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89464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076007" y="2733518"/>
            <a:ext cx="4991987" cy="1431161"/>
          </a:xfrm>
          <a:solidFill>
            <a:schemeClr val="tx2"/>
          </a:solidFill>
        </p:spPr>
        <p:txBody>
          <a:bodyPr tIns="91440" bIns="91440" anchor="ctr">
            <a:spAutoFit/>
          </a:bodyPr>
          <a:lstStyle>
            <a:lvl1pPr algn="ctr">
              <a:lnSpc>
                <a:spcPct val="100000"/>
              </a:lnSpc>
              <a:defRPr sz="4050" cap="all" baseline="0">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62588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591" y="916774"/>
            <a:ext cx="4696394" cy="5048091"/>
          </a:xfrm>
        </p:spPr>
        <p:txBody>
          <a:bodyPr>
            <a:normAutofit/>
          </a:bodyPr>
          <a:lstStyle>
            <a:lvl1pPr marL="216694" indent="-216694">
              <a:lnSpc>
                <a:spcPct val="150000"/>
              </a:lnSpc>
              <a:buFont typeface="Arial" panose="020B0604020202020204" pitchFamily="34" charset="0"/>
              <a:buChar char="•"/>
              <a:defRPr sz="1350">
                <a:solidFill>
                  <a:schemeClr val="tx1"/>
                </a:solidFill>
              </a:defRPr>
            </a:lvl1pPr>
            <a:lvl2pPr marL="517922" indent="-175022">
              <a:buFont typeface="Arial" panose="020B0604020202020204" pitchFamily="34" charset="0"/>
              <a:buChar char="•"/>
              <a:defRPr sz="1350">
                <a:solidFill>
                  <a:schemeClr val="tx1"/>
                </a:solidFill>
              </a:defRPr>
            </a:lvl2pPr>
            <a:lvl3pPr marL="942975" indent="-257175">
              <a:buFont typeface="Arial" panose="020B0604020202020204" pitchFamily="34" charset="0"/>
              <a:buChar char="•"/>
              <a:defRPr sz="1500"/>
            </a:lvl3pPr>
            <a:lvl4pPr marL="1243013" indent="-214313">
              <a:buFont typeface="Arial" panose="020B0604020202020204" pitchFamily="34" charset="0"/>
              <a:buChar char="•"/>
              <a:defRPr sz="1350"/>
            </a:lvl4pPr>
            <a:lvl5pPr marL="1585913" indent="-214313">
              <a:buFont typeface="Arial" panose="020B0604020202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1" y="1299269"/>
            <a:ext cx="3100259" cy="1788951"/>
          </a:xfrm>
          <a:solidFill>
            <a:schemeClr val="tx2"/>
          </a:solidFill>
        </p:spPr>
        <p:txBody>
          <a:bodyPr lIns="0" rIns="320040">
            <a:spAutoFit/>
          </a:bodyPr>
          <a:lstStyle>
            <a:lvl1pPr algn="r">
              <a:lnSpc>
                <a:spcPct val="100000"/>
              </a:lnSpc>
              <a:defRPr sz="3675" baseline="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37048" y="3424480"/>
            <a:ext cx="2011597" cy="687258"/>
          </a:xfrm>
        </p:spPr>
        <p:txBody>
          <a:bodyPr lIns="0" tIns="0" rIns="0" bIns="0"/>
          <a:lstStyle>
            <a:lvl1pPr marL="0" indent="0" algn="ctr">
              <a:lnSpc>
                <a:spcPct val="100000"/>
              </a:lnSpc>
              <a:buNone/>
              <a:defRPr sz="3675">
                <a:solidFill>
                  <a:schemeClr val="accent2"/>
                </a:solidFill>
                <a:latin typeface="Franklin Gothic Demi" panose="020B07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Text Placeholder 13"/>
          <p:cNvSpPr>
            <a:spLocks noGrp="1"/>
          </p:cNvSpPr>
          <p:nvPr>
            <p:ph type="body" sz="quarter" idx="10"/>
          </p:nvPr>
        </p:nvSpPr>
        <p:spPr>
          <a:xfrm>
            <a:off x="837049" y="4159864"/>
            <a:ext cx="2012156" cy="736600"/>
          </a:xfrm>
        </p:spPr>
        <p:txBody>
          <a:bodyPr lIns="228600" tIns="109728" rIns="228600">
            <a:normAutofit/>
          </a:bodyPr>
          <a:lstStyle>
            <a:lvl1pPr algn="ctr">
              <a:lnSpc>
                <a:spcPct val="100000"/>
              </a:lnSpc>
              <a:defRPr sz="1050" i="1" cap="all" baseline="0">
                <a:solidFill>
                  <a:schemeClr val="tx1"/>
                </a:solidFill>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758983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ACA773-5DDD-9988-F8D8-837DCFA883AD}"/>
              </a:ext>
            </a:extLst>
          </p:cNvPr>
          <p:cNvSpPr/>
          <p:nvPr/>
        </p:nvSpPr>
        <p:spPr>
          <a:xfrm>
            <a:off x="0" y="6307138"/>
            <a:ext cx="9144000" cy="550862"/>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10">
            <a:extLst>
              <a:ext uri="{FF2B5EF4-FFF2-40B4-BE49-F238E27FC236}">
                <a16:creationId xmlns:a16="http://schemas.microsoft.com/office/drawing/2014/main" id="{EE790C30-D12A-433F-AD2D-5B1B67ED35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8175" y="4906963"/>
            <a:ext cx="54887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FBDF127-D628-B34A-B9F9-ADA524F9FCD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45581" y="4945063"/>
            <a:ext cx="14906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EF47C62-2870-23DE-11E7-9113F79271B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63304" y="4906963"/>
            <a:ext cx="8096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008668"/>
            <a:ext cx="6858001" cy="2020035"/>
          </a:xfrm>
        </p:spPr>
        <p:txBody>
          <a:bodyPr/>
          <a:lstStyle>
            <a:lvl1pPr algn="l">
              <a:defRPr sz="4500">
                <a:solidFill>
                  <a:schemeClr val="tx1"/>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1143000" y="3104984"/>
            <a:ext cx="6858000" cy="696913"/>
          </a:xfrm>
        </p:spPr>
        <p:txBody>
          <a:bodyPr>
            <a:normAutofit/>
          </a:bodyPr>
          <a:lstStyle>
            <a:lvl1pPr algn="l">
              <a:defRPr lang="en-US" sz="1200" b="0" dirty="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49503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ACA773-5DDD-9988-F8D8-837DCFA883AD}"/>
              </a:ext>
            </a:extLst>
          </p:cNvPr>
          <p:cNvSpPr/>
          <p:nvPr/>
        </p:nvSpPr>
        <p:spPr>
          <a:xfrm>
            <a:off x="0" y="6307138"/>
            <a:ext cx="9144000" cy="550862"/>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10">
            <a:extLst>
              <a:ext uri="{FF2B5EF4-FFF2-40B4-BE49-F238E27FC236}">
                <a16:creationId xmlns:a16="http://schemas.microsoft.com/office/drawing/2014/main" id="{EE790C30-D12A-433F-AD2D-5B1B67ED35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8175" y="4906963"/>
            <a:ext cx="54887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FBDF127-D628-B34A-B9F9-ADA524F9FCD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45581" y="4945063"/>
            <a:ext cx="14906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EF47C62-2870-23DE-11E7-9113F79271B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63304" y="4906963"/>
            <a:ext cx="8096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008668"/>
            <a:ext cx="6858001" cy="2020035"/>
          </a:xfrm>
        </p:spPr>
        <p:txBody>
          <a:bodyPr/>
          <a:lstStyle>
            <a:lvl1pPr algn="l">
              <a:defRPr sz="4500">
                <a:solidFill>
                  <a:schemeClr val="tx1"/>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1143000" y="3104984"/>
            <a:ext cx="6858000" cy="696913"/>
          </a:xfrm>
        </p:spPr>
        <p:txBody>
          <a:bodyPr>
            <a:normAutofit/>
          </a:bodyPr>
          <a:lstStyle>
            <a:lvl1pPr algn="l">
              <a:defRPr lang="en-US" sz="1200" b="0" dirty="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3257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8F29A-A65C-4676-AB3F-8B1177A1A0B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326732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8F29A-A65C-4676-AB3F-8B1177A1A0B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108237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98F29A-A65C-4676-AB3F-8B1177A1A0B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241790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98F29A-A65C-4676-AB3F-8B1177A1A0B4}"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315929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98F29A-A65C-4676-AB3F-8B1177A1A0B4}"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100142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8F29A-A65C-4676-AB3F-8B1177A1A0B4}"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305244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8F29A-A65C-4676-AB3F-8B1177A1A0B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255885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8F29A-A65C-4676-AB3F-8B1177A1A0B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F062-82E5-41BE-9067-161742D4141A}" type="slidenum">
              <a:rPr lang="en-US" smtClean="0"/>
              <a:t>‹#›</a:t>
            </a:fld>
            <a:endParaRPr lang="en-US"/>
          </a:p>
        </p:txBody>
      </p:sp>
    </p:spTree>
    <p:extLst>
      <p:ext uri="{BB962C8B-B14F-4D97-AF65-F5344CB8AC3E}">
        <p14:creationId xmlns:p14="http://schemas.microsoft.com/office/powerpoint/2010/main" val="6609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8F29A-A65C-4676-AB3F-8B1177A1A0B4}" type="datetimeFigureOut">
              <a:rPr lang="en-US" smtClean="0"/>
              <a:t>1/25/2024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BF062-82E5-41BE-9067-161742D4141A}" type="slidenum">
              <a:rPr lang="en-US" smtClean="0"/>
              <a:t>‹#›</a:t>
            </a:fld>
            <a:endParaRPr lang="en-US"/>
          </a:p>
        </p:txBody>
      </p:sp>
    </p:spTree>
    <p:extLst>
      <p:ext uri="{BB962C8B-B14F-4D97-AF65-F5344CB8AC3E}">
        <p14:creationId xmlns:p14="http://schemas.microsoft.com/office/powerpoint/2010/main" val="840045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6.emf"/><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7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
          <p:cNvSpPr>
            <a:spLocks noChangeArrowheads="1"/>
          </p:cNvSpPr>
          <p:nvPr/>
        </p:nvSpPr>
        <p:spPr bwMode="auto">
          <a:xfrm>
            <a:off x="136530" y="104664"/>
            <a:ext cx="8870940" cy="241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1400">
                <a:solidFill>
                  <a:schemeClr val="tx1"/>
                </a:solidFill>
                <a:latin typeface="Calibri" pitchFamily="34" charset="0"/>
              </a:defRPr>
            </a:lvl4pPr>
            <a:lvl5pPr marL="2057400" indent="-228600" eaLnBrk="0" hangingPunct="0">
              <a:spcBef>
                <a:spcPct val="20000"/>
              </a:spcBef>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mn-lt"/>
                <a:ea typeface="+mn-ea"/>
                <a:cs typeface="Arial" pitchFamily="34" charset="0"/>
              </a:rPr>
              <a:t>Murtha Cancer Center (MCC)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mn-lt"/>
                <a:ea typeface="+mn-ea"/>
                <a:cs typeface="Arial" pitchFamily="34" charset="0"/>
              </a:rPr>
              <a:t>    </a:t>
            </a:r>
            <a:r>
              <a:rPr kumimoji="0" lang="en-US" altLang="en-US" b="1" i="1" u="none" strike="noStrike" kern="1200" cap="none" spc="0" normalizeH="0" baseline="0" noProof="0" dirty="0">
                <a:ln>
                  <a:noFill/>
                </a:ln>
                <a:solidFill>
                  <a:prstClr val="black"/>
                </a:solidFill>
                <a:effectLst/>
                <a:uLnTx/>
                <a:uFillTx/>
                <a:latin typeface="+mn-lt"/>
                <a:ea typeface="+mn-ea"/>
                <a:cs typeface="Arial" pitchFamily="34" charset="0"/>
              </a:rPr>
              <a:t>DoD Cancer Center of Excellence</a:t>
            </a:r>
          </a:p>
          <a:p>
            <a:pPr algn="ctr" eaLnBrk="1" fontAlgn="base" hangingPunct="1">
              <a:spcBef>
                <a:spcPct val="0"/>
              </a:spcBef>
              <a:spcAft>
                <a:spcPct val="0"/>
              </a:spcAft>
              <a:buNone/>
              <a:defRPr/>
            </a:pPr>
            <a:r>
              <a:rPr lang="en-US" sz="3600" b="1" dirty="0">
                <a:effectLst/>
                <a:latin typeface="Calibri" panose="020F0502020204030204" pitchFamily="34" charset="0"/>
                <a:ea typeface="Calibri" panose="020F0502020204030204" pitchFamily="34" charset="0"/>
              </a:rPr>
              <a:t>Health Equity and Outcomes in Cancer Care within the DoD</a:t>
            </a:r>
            <a:endParaRPr lang="en-US" sz="3600" dirty="0">
              <a:effectLst/>
              <a:latin typeface="Calibri" panose="020F0502020204030204" pitchFamily="34" charset="0"/>
              <a:ea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19" y="2881921"/>
            <a:ext cx="1707571" cy="11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DA8DF28-B51D-EB92-074B-4148A53E9BB5}"/>
              </a:ext>
            </a:extLst>
          </p:cNvPr>
          <p:cNvSpPr txBox="1"/>
          <p:nvPr/>
        </p:nvSpPr>
        <p:spPr>
          <a:xfrm>
            <a:off x="2495551" y="2448614"/>
            <a:ext cx="5991224" cy="1754326"/>
          </a:xfrm>
          <a:prstGeom prst="rect">
            <a:avLst/>
          </a:prstGeom>
          <a:noFill/>
        </p:spPr>
        <p:txBody>
          <a:bodyPr wrap="square" rtlCol="0">
            <a:spAutoFit/>
          </a:bodyPr>
          <a:lstStyle/>
          <a:p>
            <a:r>
              <a:rPr lang="en-US" dirty="0"/>
              <a:t>Introductory Comments and Moderation of Panel Discussion: </a:t>
            </a:r>
          </a:p>
          <a:p>
            <a:r>
              <a:rPr lang="en-US" b="1" dirty="0"/>
              <a:t>Craig D. Shriver, MD FACS</a:t>
            </a:r>
          </a:p>
          <a:p>
            <a:r>
              <a:rPr lang="en-US" dirty="0"/>
              <a:t>COL (Ret) USA</a:t>
            </a:r>
          </a:p>
          <a:p>
            <a:r>
              <a:rPr lang="en-US" dirty="0"/>
              <a:t>Professor of Surgery</a:t>
            </a:r>
          </a:p>
          <a:p>
            <a:r>
              <a:rPr lang="en-US" dirty="0"/>
              <a:t>Uniformed Services University</a:t>
            </a:r>
          </a:p>
          <a:p>
            <a:r>
              <a:rPr lang="en-US" dirty="0"/>
              <a:t>Director, Murtha Cancer Center Research Program</a:t>
            </a:r>
          </a:p>
        </p:txBody>
      </p:sp>
      <p:sp>
        <p:nvSpPr>
          <p:cNvPr id="4" name="TextBox 3">
            <a:extLst>
              <a:ext uri="{FF2B5EF4-FFF2-40B4-BE49-F238E27FC236}">
                <a16:creationId xmlns:a16="http://schemas.microsoft.com/office/drawing/2014/main" id="{337BE06B-A936-0752-CB2A-A408718A132C}"/>
              </a:ext>
            </a:extLst>
          </p:cNvPr>
          <p:cNvSpPr txBox="1"/>
          <p:nvPr/>
        </p:nvSpPr>
        <p:spPr>
          <a:xfrm>
            <a:off x="880294" y="4324960"/>
            <a:ext cx="7606481" cy="646331"/>
          </a:xfrm>
          <a:prstGeom prst="rect">
            <a:avLst/>
          </a:prstGeom>
          <a:noFill/>
        </p:spPr>
        <p:txBody>
          <a:bodyPr wrap="square" rtlCol="0">
            <a:spAutoFit/>
          </a:bodyPr>
          <a:lstStyle/>
          <a:p>
            <a:r>
              <a:rPr lang="en-US" sz="1200" b="0" i="1" dirty="0">
                <a:solidFill>
                  <a:srgbClr val="202124"/>
                </a:solidFill>
                <a:effectLst/>
              </a:rPr>
              <a:t>The opinions or assertions contained herein are the private ones of the speaker and are not to be construed as official or reflecting the views of the Department of Defense, the Uniformed Services University of the Health Sciences, or any other agency of the U.S. Government.</a:t>
            </a:r>
            <a:endParaRPr lang="en-US" sz="1200" i="1" dirty="0"/>
          </a:p>
        </p:txBody>
      </p:sp>
      <p:pic>
        <p:nvPicPr>
          <p:cNvPr id="3074" name="Picture 2" descr="AMSUS">
            <a:extLst>
              <a:ext uri="{FF2B5EF4-FFF2-40B4-BE49-F238E27FC236}">
                <a16:creationId xmlns:a16="http://schemas.microsoft.com/office/drawing/2014/main" id="{ED362B80-A279-539C-F012-3291422BB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5737285"/>
            <a:ext cx="2162176" cy="4517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lobal Biopharmaceutical Company - Bristol Myers Squibb">
            <a:extLst>
              <a:ext uri="{FF2B5EF4-FFF2-40B4-BE49-F238E27FC236}">
                <a16:creationId xmlns:a16="http://schemas.microsoft.com/office/drawing/2014/main" id="{2FBDFCB3-5B73-8DEA-ED10-401C4542B6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573" b="19531"/>
          <a:stretch/>
        </p:blipFill>
        <p:spPr bwMode="auto">
          <a:xfrm>
            <a:off x="7138987" y="5577840"/>
            <a:ext cx="1724025" cy="548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8C550F-AE18-7F7D-9A41-323B192B21B8}"/>
              </a:ext>
            </a:extLst>
          </p:cNvPr>
          <p:cNvSpPr txBox="1"/>
          <p:nvPr/>
        </p:nvSpPr>
        <p:spPr>
          <a:xfrm>
            <a:off x="5581650" y="5236405"/>
            <a:ext cx="3105149" cy="461665"/>
          </a:xfrm>
          <a:prstGeom prst="rect">
            <a:avLst/>
          </a:prstGeom>
          <a:noFill/>
        </p:spPr>
        <p:txBody>
          <a:bodyPr wrap="square" rtlCol="0">
            <a:spAutoFit/>
          </a:bodyPr>
          <a:lstStyle/>
          <a:p>
            <a:r>
              <a:rPr lang="en-US" sz="1200" i="1" dirty="0"/>
              <a:t>Presented in collaboration with AMSUS and BMS at the AMSUS 2024 Annual Meeting </a:t>
            </a:r>
          </a:p>
        </p:txBody>
      </p:sp>
    </p:spTree>
    <p:extLst>
      <p:ext uri="{BB962C8B-B14F-4D97-AF65-F5344CB8AC3E}">
        <p14:creationId xmlns:p14="http://schemas.microsoft.com/office/powerpoint/2010/main" val="399150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2352D-0BB9-FCAD-823F-5ED1FFFF6481}"/>
              </a:ext>
            </a:extLst>
          </p:cNvPr>
          <p:cNvSpPr>
            <a:spLocks noGrp="1"/>
          </p:cNvSpPr>
          <p:nvPr>
            <p:ph idx="1"/>
          </p:nvPr>
        </p:nvSpPr>
        <p:spPr>
          <a:xfrm>
            <a:off x="1131570" y="1028700"/>
            <a:ext cx="6755130" cy="4686300"/>
          </a:xfrm>
        </p:spPr>
        <p:txBody>
          <a:bodyPr>
            <a:normAutofit fontScale="92500" lnSpcReduction="10000"/>
          </a:bodyPr>
          <a:lstStyle/>
          <a:p>
            <a:pPr>
              <a:buFont typeface="Wingdings" panose="05000000000000000000" pitchFamily="2" charset="2"/>
              <a:buNone/>
              <a:defRPr/>
            </a:pPr>
            <a:r>
              <a:rPr lang="en-US" dirty="0">
                <a:effectLst/>
                <a:cs typeface="Arial" pitchFamily="34" charset="0"/>
              </a:rPr>
              <a:t>          </a:t>
            </a:r>
            <a:r>
              <a:rPr lang="en-US" dirty="0">
                <a:solidFill>
                  <a:srgbClr val="0070C0"/>
                </a:solidFill>
                <a:effectLst/>
                <a:cs typeface="Arial" pitchFamily="34" charset="0"/>
              </a:rPr>
              <a:t>Primary Data Components in the MDR Data</a:t>
            </a:r>
          </a:p>
          <a:p>
            <a:pPr marL="0" indent="0">
              <a:buNone/>
              <a:defRPr/>
            </a:pPr>
            <a:endParaRPr lang="en-US" sz="1800" dirty="0">
              <a:solidFill>
                <a:srgbClr val="0070C0"/>
              </a:solidFill>
              <a:cs typeface="Arial" pitchFamily="34" charset="0"/>
            </a:endParaRPr>
          </a:p>
          <a:p>
            <a:pPr marL="0" indent="0">
              <a:buNone/>
              <a:defRPr/>
            </a:pPr>
            <a:r>
              <a:rPr lang="en-US" sz="1800" b="1" dirty="0">
                <a:cs typeface="Arial" pitchFamily="34" charset="0"/>
              </a:rPr>
              <a:t>Beneficiary/</a:t>
            </a:r>
          </a:p>
          <a:p>
            <a:pPr marL="0" indent="0">
              <a:buNone/>
              <a:defRPr/>
            </a:pPr>
            <a:r>
              <a:rPr lang="en-US" sz="1800" b="1" dirty="0">
                <a:cs typeface="Arial" pitchFamily="34" charset="0"/>
              </a:rPr>
              <a:t>demographics</a:t>
            </a:r>
          </a:p>
          <a:p>
            <a:pPr>
              <a:buNone/>
              <a:defRPr/>
            </a:pPr>
            <a:endParaRPr lang="en-US" sz="1800" b="1" dirty="0">
              <a:cs typeface="Arial" pitchFamily="34" charset="0"/>
            </a:endParaRPr>
          </a:p>
          <a:p>
            <a:pPr>
              <a:buNone/>
              <a:defRPr/>
            </a:pPr>
            <a:r>
              <a:rPr lang="en-US" sz="1800" b="1" dirty="0">
                <a:cs typeface="Arial" pitchFamily="34" charset="0"/>
              </a:rPr>
              <a:t>Direct care</a:t>
            </a:r>
          </a:p>
          <a:p>
            <a:pPr>
              <a:buFont typeface="Wingdings" panose="05000000000000000000" pitchFamily="2" charset="2"/>
              <a:buNone/>
              <a:defRPr/>
            </a:pPr>
            <a:endParaRPr lang="en-US" sz="1800" dirty="0">
              <a:cs typeface="Arial" pitchFamily="34" charset="0"/>
            </a:endParaRPr>
          </a:p>
          <a:p>
            <a:pPr marL="0" indent="0">
              <a:buNone/>
              <a:defRPr/>
            </a:pPr>
            <a:endParaRPr lang="en-US" sz="1800" b="1" dirty="0">
              <a:cs typeface="Arial" pitchFamily="34" charset="0"/>
            </a:endParaRPr>
          </a:p>
          <a:p>
            <a:pPr marL="0" indent="0">
              <a:buNone/>
              <a:defRPr/>
            </a:pPr>
            <a:r>
              <a:rPr lang="en-US" sz="1800" b="1" dirty="0">
                <a:cs typeface="Arial" pitchFamily="34" charset="0"/>
              </a:rPr>
              <a:t>Purchased care </a:t>
            </a:r>
          </a:p>
          <a:p>
            <a:pPr marL="0" indent="0">
              <a:buNone/>
              <a:defRPr/>
            </a:pPr>
            <a:r>
              <a:rPr lang="en-US" sz="1800" b="1" dirty="0">
                <a:cs typeface="Arial" pitchFamily="34" charset="0"/>
              </a:rPr>
              <a:t>(private sector care)</a:t>
            </a:r>
          </a:p>
          <a:p>
            <a:pPr>
              <a:buFont typeface="Wingdings" panose="05000000000000000000" pitchFamily="2" charset="2"/>
              <a:buNone/>
              <a:defRPr/>
            </a:pPr>
            <a:endParaRPr lang="en-US" sz="1800" b="1" dirty="0">
              <a:cs typeface="Arial" pitchFamily="34" charset="0"/>
            </a:endParaRPr>
          </a:p>
          <a:p>
            <a:pPr>
              <a:buFont typeface="Wingdings" panose="05000000000000000000" pitchFamily="2" charset="2"/>
              <a:buNone/>
              <a:defRPr/>
            </a:pPr>
            <a:r>
              <a:rPr lang="en-US" sz="1800" b="1" dirty="0">
                <a:cs typeface="Arial" pitchFamily="34" charset="0"/>
              </a:rPr>
              <a:t>Other</a:t>
            </a:r>
          </a:p>
          <a:p>
            <a:pPr>
              <a:buFont typeface="Wingdings" panose="05000000000000000000" pitchFamily="2" charset="2"/>
              <a:buNone/>
              <a:defRPr/>
            </a:pPr>
            <a:r>
              <a:rPr lang="en-US" sz="1800" dirty="0">
                <a:cs typeface="Arial" pitchFamily="34" charset="0"/>
              </a:rPr>
              <a:t>    </a:t>
            </a:r>
            <a:endParaRPr lang="en-US" sz="1800" dirty="0">
              <a:latin typeface="Arial" pitchFamily="34" charset="0"/>
              <a:cs typeface="Arial" pitchFamily="34" charset="0"/>
            </a:endParaRPr>
          </a:p>
          <a:p>
            <a:pPr>
              <a:buFont typeface="Wingdings" panose="05000000000000000000" pitchFamily="2" charset="2"/>
              <a:buNone/>
              <a:defRPr/>
            </a:pPr>
            <a:endParaRPr lang="en-US" dirty="0">
              <a:effectLst/>
              <a:latin typeface="Arial" pitchFamily="34" charset="0"/>
              <a:cs typeface="Arial" pitchFamily="34" charset="0"/>
            </a:endParaRPr>
          </a:p>
        </p:txBody>
      </p:sp>
      <p:sp>
        <p:nvSpPr>
          <p:cNvPr id="5" name="TextBox 4">
            <a:extLst>
              <a:ext uri="{FF2B5EF4-FFF2-40B4-BE49-F238E27FC236}">
                <a16:creationId xmlns:a16="http://schemas.microsoft.com/office/drawing/2014/main" id="{62E1A58A-EE32-E075-4525-F7A2C7F27CCC}"/>
              </a:ext>
            </a:extLst>
          </p:cNvPr>
          <p:cNvSpPr txBox="1"/>
          <p:nvPr/>
        </p:nvSpPr>
        <p:spPr>
          <a:xfrm>
            <a:off x="3429000" y="1771022"/>
            <a:ext cx="3675888" cy="646331"/>
          </a:xfrm>
          <a:prstGeom prst="rect">
            <a:avLst/>
          </a:prstGeom>
          <a:noFill/>
        </p:spPr>
        <p:txBody>
          <a:bodyPr wrap="square" rtlCol="0">
            <a:spAutoFit/>
          </a:bodyPr>
          <a:lstStyle/>
          <a:p>
            <a:r>
              <a:rPr lang="en-US" dirty="0">
                <a:cs typeface="Arial" pitchFamily="34" charset="0"/>
              </a:rPr>
              <a:t>Defense eligibility and enrollment reporting system (DEERS)</a:t>
            </a:r>
            <a:endParaRPr lang="en-US" dirty="0"/>
          </a:p>
        </p:txBody>
      </p:sp>
      <p:sp>
        <p:nvSpPr>
          <p:cNvPr id="7" name="TextBox 6">
            <a:extLst>
              <a:ext uri="{FF2B5EF4-FFF2-40B4-BE49-F238E27FC236}">
                <a16:creationId xmlns:a16="http://schemas.microsoft.com/office/drawing/2014/main" id="{6A99F82D-BBC4-2DCF-50A2-39D6F58CC1CC}"/>
              </a:ext>
            </a:extLst>
          </p:cNvPr>
          <p:cNvSpPr txBox="1"/>
          <p:nvPr/>
        </p:nvSpPr>
        <p:spPr>
          <a:xfrm>
            <a:off x="3429000" y="2700654"/>
            <a:ext cx="4649724" cy="923330"/>
          </a:xfrm>
          <a:prstGeom prst="rect">
            <a:avLst/>
          </a:prstGeom>
          <a:noFill/>
        </p:spPr>
        <p:txBody>
          <a:bodyPr wrap="square" rtlCol="0">
            <a:spAutoFit/>
          </a:bodyPr>
          <a:lstStyle/>
          <a:p>
            <a:r>
              <a:rPr lang="en-US" dirty="0">
                <a:cs typeface="Arial" pitchFamily="34" charset="0"/>
              </a:rPr>
              <a:t>Inpatient and outpatient data: demographics, diagnosis, treatment, procedures, cost, vital status, and so on</a:t>
            </a:r>
            <a:endParaRPr lang="en-US" dirty="0"/>
          </a:p>
        </p:txBody>
      </p:sp>
      <p:sp>
        <p:nvSpPr>
          <p:cNvPr id="9" name="TextBox 8">
            <a:extLst>
              <a:ext uri="{FF2B5EF4-FFF2-40B4-BE49-F238E27FC236}">
                <a16:creationId xmlns:a16="http://schemas.microsoft.com/office/drawing/2014/main" id="{924A556F-AA5A-4496-AC71-6FFE66B69F2D}"/>
              </a:ext>
            </a:extLst>
          </p:cNvPr>
          <p:cNvSpPr txBox="1"/>
          <p:nvPr/>
        </p:nvSpPr>
        <p:spPr>
          <a:xfrm>
            <a:off x="3429000" y="3788281"/>
            <a:ext cx="4423410" cy="923330"/>
          </a:xfrm>
          <a:prstGeom prst="rect">
            <a:avLst/>
          </a:prstGeom>
          <a:noFill/>
        </p:spPr>
        <p:txBody>
          <a:bodyPr wrap="square" rtlCol="0">
            <a:spAutoFit/>
          </a:bodyPr>
          <a:lstStyle/>
          <a:p>
            <a:r>
              <a:rPr lang="en-US" dirty="0">
                <a:cs typeface="Arial" pitchFamily="34" charset="0"/>
              </a:rPr>
              <a:t>Inpatient and outpatient data: demographics, diagnosis, treatment, procedures, cost, vital status, and so on</a:t>
            </a:r>
            <a:endParaRPr lang="en-US" dirty="0"/>
          </a:p>
        </p:txBody>
      </p:sp>
      <p:sp>
        <p:nvSpPr>
          <p:cNvPr id="10" name="TextBox 9">
            <a:extLst>
              <a:ext uri="{FF2B5EF4-FFF2-40B4-BE49-F238E27FC236}">
                <a16:creationId xmlns:a16="http://schemas.microsoft.com/office/drawing/2014/main" id="{D52939BE-E5EC-1965-BDEC-1951338D8D27}"/>
              </a:ext>
            </a:extLst>
          </p:cNvPr>
          <p:cNvSpPr txBox="1"/>
          <p:nvPr/>
        </p:nvSpPr>
        <p:spPr>
          <a:xfrm>
            <a:off x="3429000" y="4791398"/>
            <a:ext cx="4313682" cy="646331"/>
          </a:xfrm>
          <a:prstGeom prst="rect">
            <a:avLst/>
          </a:prstGeom>
          <a:noFill/>
        </p:spPr>
        <p:txBody>
          <a:bodyPr wrap="square" rtlCol="0">
            <a:spAutoFit/>
          </a:bodyPr>
          <a:lstStyle/>
          <a:p>
            <a:pPr>
              <a:buFont typeface="Wingdings" panose="05000000000000000000" pitchFamily="2" charset="2"/>
              <a:buNone/>
              <a:defRPr/>
            </a:pPr>
            <a:r>
              <a:rPr lang="en-US" dirty="0">
                <a:cs typeface="Arial" pitchFamily="34" charset="0"/>
              </a:rPr>
              <a:t>Pharmacy data transaction service (from all sources of care), lab tests, and so on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B7D4-17F9-941E-3969-6C702507F387}"/>
              </a:ext>
            </a:extLst>
          </p:cNvPr>
          <p:cNvSpPr>
            <a:spLocks noGrp="1"/>
          </p:cNvSpPr>
          <p:nvPr>
            <p:ph type="title"/>
          </p:nvPr>
        </p:nvSpPr>
        <p:spPr>
          <a:xfrm>
            <a:off x="1614487" y="1232298"/>
            <a:ext cx="5915025" cy="994172"/>
          </a:xfrm>
        </p:spPr>
        <p:txBody>
          <a:bodyPr/>
          <a:lstStyle/>
          <a:p>
            <a:endParaRPr lang="en-US"/>
          </a:p>
        </p:txBody>
      </p:sp>
      <p:sp>
        <p:nvSpPr>
          <p:cNvPr id="3" name="Content Placeholder 2">
            <a:extLst>
              <a:ext uri="{FF2B5EF4-FFF2-40B4-BE49-F238E27FC236}">
                <a16:creationId xmlns:a16="http://schemas.microsoft.com/office/drawing/2014/main" id="{AC343037-2818-1C80-C05B-477F9F197663}"/>
              </a:ext>
            </a:extLst>
          </p:cNvPr>
          <p:cNvSpPr>
            <a:spLocks noGrp="1"/>
          </p:cNvSpPr>
          <p:nvPr>
            <p:ph idx="1"/>
          </p:nvPr>
        </p:nvSpPr>
        <p:spPr>
          <a:xfrm>
            <a:off x="1614488" y="2226469"/>
            <a:ext cx="6179833" cy="3263504"/>
          </a:xfrm>
        </p:spPr>
        <p:txBody>
          <a:bodyPr/>
          <a:lstStyle/>
          <a:p>
            <a:endParaRPr lang="en-US" dirty="0"/>
          </a:p>
        </p:txBody>
      </p:sp>
      <p:pic>
        <p:nvPicPr>
          <p:cNvPr id="4" name="Picture 3">
            <a:extLst>
              <a:ext uri="{FF2B5EF4-FFF2-40B4-BE49-F238E27FC236}">
                <a16:creationId xmlns:a16="http://schemas.microsoft.com/office/drawing/2014/main" id="{3DCB1AAD-BACD-19F0-3F4E-68AD5BA414DA}"/>
              </a:ext>
            </a:extLst>
          </p:cNvPr>
          <p:cNvPicPr>
            <a:picLocks noChangeAspect="1"/>
          </p:cNvPicPr>
          <p:nvPr/>
        </p:nvPicPr>
        <p:blipFill rotWithShape="1">
          <a:blip r:embed="rId2"/>
          <a:srcRect l="22478" t="19719" r="41745" b="-2480"/>
          <a:stretch/>
        </p:blipFill>
        <p:spPr>
          <a:xfrm>
            <a:off x="596736" y="1368029"/>
            <a:ext cx="7944591" cy="4825310"/>
          </a:xfrm>
          <a:prstGeom prst="rect">
            <a:avLst/>
          </a:prstGeom>
        </p:spPr>
      </p:pic>
    </p:spTree>
    <p:extLst>
      <p:ext uri="{BB962C8B-B14F-4D97-AF65-F5344CB8AC3E}">
        <p14:creationId xmlns:p14="http://schemas.microsoft.com/office/powerpoint/2010/main" val="1240680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3AEB-4C1A-682A-CFAC-1F39FF7D8F43}"/>
              </a:ext>
            </a:extLst>
          </p:cNvPr>
          <p:cNvSpPr>
            <a:spLocks noGrp="1"/>
          </p:cNvSpPr>
          <p:nvPr>
            <p:ph type="title"/>
          </p:nvPr>
        </p:nvSpPr>
        <p:spPr>
          <a:xfrm>
            <a:off x="1752600" y="994037"/>
            <a:ext cx="5915025" cy="614612"/>
          </a:xfrm>
        </p:spPr>
        <p:txBody>
          <a:bodyPr>
            <a:normAutofit fontScale="90000"/>
          </a:bodyPr>
          <a:lstStyle/>
          <a:p>
            <a:pPr>
              <a:lnSpc>
                <a:spcPct val="100000"/>
              </a:lnSpc>
            </a:pPr>
            <a:r>
              <a:rPr lang="en-US" sz="1650" b="1" dirty="0">
                <a:solidFill>
                  <a:srgbClr val="0070C0"/>
                </a:solidFill>
                <a:latin typeface="+mn-lt"/>
                <a:cs typeface="Times New Roman" panose="02020603050405020304" pitchFamily="18" charset="0"/>
              </a:rPr>
              <a:t>Framework for consolidation of cancer diagnosis and treatment information in the Department of Defense Central Cancer Registry (CCR) and Military Health System Data Repository (MDR) linked databases</a:t>
            </a:r>
            <a:endParaRPr lang="en-US" dirty="0">
              <a:solidFill>
                <a:srgbClr val="0070C0"/>
              </a:solidFill>
            </a:endParaRPr>
          </a:p>
        </p:txBody>
      </p:sp>
      <p:pic>
        <p:nvPicPr>
          <p:cNvPr id="4" name="Picture 2">
            <a:extLst>
              <a:ext uri="{FF2B5EF4-FFF2-40B4-BE49-F238E27FC236}">
                <a16:creationId xmlns:a16="http://schemas.microsoft.com/office/drawing/2014/main" id="{2CA83D32-FDFC-E78D-5D95-0A45700AF5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2" b="392"/>
          <a:stretch/>
        </p:blipFill>
        <p:spPr bwMode="auto">
          <a:xfrm>
            <a:off x="1419225" y="1761874"/>
            <a:ext cx="6581775" cy="421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19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4A953F2-969A-4D4C-A2D8-2FF40AA30B2E}"/>
              </a:ext>
            </a:extLst>
          </p:cNvPr>
          <p:cNvSpPr/>
          <p:nvPr/>
        </p:nvSpPr>
        <p:spPr>
          <a:xfrm>
            <a:off x="2105345" y="1676599"/>
            <a:ext cx="1250156" cy="57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2E9BD5AC-294D-4E16-A1B6-1BD92D3CB527}"/>
              </a:ext>
            </a:extLst>
          </p:cNvPr>
          <p:cNvSpPr/>
          <p:nvPr/>
        </p:nvSpPr>
        <p:spPr>
          <a:xfrm>
            <a:off x="4050171" y="1662096"/>
            <a:ext cx="1171576" cy="57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861D2857-CF29-449C-8226-76BB539E14CC}"/>
              </a:ext>
            </a:extLst>
          </p:cNvPr>
          <p:cNvSpPr/>
          <p:nvPr/>
        </p:nvSpPr>
        <p:spPr>
          <a:xfrm>
            <a:off x="5823604" y="1629355"/>
            <a:ext cx="1257301" cy="57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684058F5-2FE5-489B-8FAF-F829004D7C7F}"/>
              </a:ext>
            </a:extLst>
          </p:cNvPr>
          <p:cNvSpPr txBox="1"/>
          <p:nvPr/>
        </p:nvSpPr>
        <p:spPr>
          <a:xfrm>
            <a:off x="2319599" y="1723546"/>
            <a:ext cx="1128713" cy="507831"/>
          </a:xfrm>
          <a:prstGeom prst="rect">
            <a:avLst/>
          </a:prstGeom>
          <a:noFill/>
        </p:spPr>
        <p:txBody>
          <a:bodyPr wrap="square" rtlCol="0">
            <a:spAutoFit/>
          </a:bodyPr>
          <a:lstStyle/>
          <a:p>
            <a:r>
              <a:rPr lang="en-US" sz="1350" dirty="0">
                <a:solidFill>
                  <a:schemeClr val="bg1"/>
                </a:solidFill>
              </a:rPr>
              <a:t>Study Populations</a:t>
            </a:r>
          </a:p>
        </p:txBody>
      </p:sp>
      <p:sp>
        <p:nvSpPr>
          <p:cNvPr id="7" name="TextBox 6">
            <a:extLst>
              <a:ext uri="{FF2B5EF4-FFF2-40B4-BE49-F238E27FC236}">
                <a16:creationId xmlns:a16="http://schemas.microsoft.com/office/drawing/2014/main" id="{C34E815E-4D19-4929-9D3E-704DAA5BA1DE}"/>
              </a:ext>
            </a:extLst>
          </p:cNvPr>
          <p:cNvSpPr txBox="1"/>
          <p:nvPr/>
        </p:nvSpPr>
        <p:spPr>
          <a:xfrm>
            <a:off x="2280112" y="2386819"/>
            <a:ext cx="1021556" cy="646331"/>
          </a:xfrm>
          <a:prstGeom prst="rect">
            <a:avLst/>
          </a:prstGeom>
          <a:noFill/>
        </p:spPr>
        <p:txBody>
          <a:bodyPr wrap="square" rtlCol="0">
            <a:spAutoFit/>
          </a:bodyPr>
          <a:lstStyle/>
          <a:p>
            <a:r>
              <a:rPr lang="en-US" sz="1200" dirty="0">
                <a:solidFill>
                  <a:schemeClr val="accent5"/>
                </a:solidFill>
              </a:rPr>
              <a:t>Comparison of different populations</a:t>
            </a:r>
          </a:p>
        </p:txBody>
      </p:sp>
      <p:sp>
        <p:nvSpPr>
          <p:cNvPr id="8" name="TextBox 7">
            <a:extLst>
              <a:ext uri="{FF2B5EF4-FFF2-40B4-BE49-F238E27FC236}">
                <a16:creationId xmlns:a16="http://schemas.microsoft.com/office/drawing/2014/main" id="{7353F90B-D762-4DCE-A0F0-57587F4A6A86}"/>
              </a:ext>
            </a:extLst>
          </p:cNvPr>
          <p:cNvSpPr txBox="1"/>
          <p:nvPr/>
        </p:nvSpPr>
        <p:spPr>
          <a:xfrm>
            <a:off x="2280112" y="3040023"/>
            <a:ext cx="1021556" cy="830997"/>
          </a:xfrm>
          <a:prstGeom prst="rect">
            <a:avLst/>
          </a:prstGeom>
          <a:noFill/>
        </p:spPr>
        <p:txBody>
          <a:bodyPr wrap="square" rtlCol="0">
            <a:spAutoFit/>
          </a:bodyPr>
          <a:lstStyle/>
          <a:p>
            <a:r>
              <a:rPr lang="en-US" sz="1200" dirty="0">
                <a:solidFill>
                  <a:schemeClr val="accent5"/>
                </a:solidFill>
              </a:rPr>
              <a:t>Comparison of different Groups in a population</a:t>
            </a:r>
          </a:p>
        </p:txBody>
      </p:sp>
      <p:sp>
        <p:nvSpPr>
          <p:cNvPr id="9" name="TextBox 8">
            <a:extLst>
              <a:ext uri="{FF2B5EF4-FFF2-40B4-BE49-F238E27FC236}">
                <a16:creationId xmlns:a16="http://schemas.microsoft.com/office/drawing/2014/main" id="{B9450E40-8273-46E6-B2F7-82C0E1A90FAE}"/>
              </a:ext>
            </a:extLst>
          </p:cNvPr>
          <p:cNvSpPr txBox="1"/>
          <p:nvPr/>
        </p:nvSpPr>
        <p:spPr>
          <a:xfrm>
            <a:off x="4148732" y="1812916"/>
            <a:ext cx="1171575" cy="300082"/>
          </a:xfrm>
          <a:prstGeom prst="rect">
            <a:avLst/>
          </a:prstGeom>
          <a:noFill/>
        </p:spPr>
        <p:txBody>
          <a:bodyPr wrap="square" rtlCol="0">
            <a:spAutoFit/>
          </a:bodyPr>
          <a:lstStyle/>
          <a:p>
            <a:r>
              <a:rPr lang="en-US" sz="1350" dirty="0">
                <a:solidFill>
                  <a:schemeClr val="bg1"/>
                </a:solidFill>
              </a:rPr>
              <a:t>Cancer Sites</a:t>
            </a:r>
          </a:p>
        </p:txBody>
      </p:sp>
      <p:sp>
        <p:nvSpPr>
          <p:cNvPr id="10" name="TextBox 9">
            <a:extLst>
              <a:ext uri="{FF2B5EF4-FFF2-40B4-BE49-F238E27FC236}">
                <a16:creationId xmlns:a16="http://schemas.microsoft.com/office/drawing/2014/main" id="{8B167FC0-B8E9-4132-BDF8-FE6618C67CAC}"/>
              </a:ext>
            </a:extLst>
          </p:cNvPr>
          <p:cNvSpPr txBox="1"/>
          <p:nvPr/>
        </p:nvSpPr>
        <p:spPr>
          <a:xfrm>
            <a:off x="5965031" y="1706703"/>
            <a:ext cx="1171575" cy="507831"/>
          </a:xfrm>
          <a:prstGeom prst="rect">
            <a:avLst/>
          </a:prstGeom>
          <a:noFill/>
        </p:spPr>
        <p:txBody>
          <a:bodyPr wrap="square" rtlCol="0">
            <a:spAutoFit/>
          </a:bodyPr>
          <a:lstStyle/>
          <a:p>
            <a:r>
              <a:rPr lang="en-US" sz="1350" dirty="0">
                <a:solidFill>
                  <a:schemeClr val="bg1"/>
                </a:solidFill>
              </a:rPr>
              <a:t>Cancer Care Continuum</a:t>
            </a:r>
          </a:p>
        </p:txBody>
      </p:sp>
      <p:sp>
        <p:nvSpPr>
          <p:cNvPr id="11" name="TextBox 10">
            <a:extLst>
              <a:ext uri="{FF2B5EF4-FFF2-40B4-BE49-F238E27FC236}">
                <a16:creationId xmlns:a16="http://schemas.microsoft.com/office/drawing/2014/main" id="{88E7D171-6693-4738-86BE-76AD7FC0161B}"/>
              </a:ext>
            </a:extLst>
          </p:cNvPr>
          <p:cNvSpPr txBox="1"/>
          <p:nvPr/>
        </p:nvSpPr>
        <p:spPr>
          <a:xfrm>
            <a:off x="4182504" y="2373290"/>
            <a:ext cx="957538" cy="2123658"/>
          </a:xfrm>
          <a:prstGeom prst="rect">
            <a:avLst/>
          </a:prstGeom>
          <a:noFill/>
        </p:spPr>
        <p:txBody>
          <a:bodyPr wrap="square" rtlCol="0">
            <a:spAutoFit/>
          </a:bodyPr>
          <a:lstStyle/>
          <a:p>
            <a:r>
              <a:rPr lang="en-US" sz="1200" dirty="0">
                <a:solidFill>
                  <a:schemeClr val="accent5"/>
                </a:solidFill>
              </a:rPr>
              <a:t>Breast</a:t>
            </a:r>
          </a:p>
          <a:p>
            <a:r>
              <a:rPr lang="en-US" sz="1200" dirty="0">
                <a:solidFill>
                  <a:schemeClr val="accent5"/>
                </a:solidFill>
              </a:rPr>
              <a:t>Prostate</a:t>
            </a:r>
          </a:p>
          <a:p>
            <a:r>
              <a:rPr lang="en-US" sz="1200" dirty="0">
                <a:solidFill>
                  <a:schemeClr val="accent5"/>
                </a:solidFill>
              </a:rPr>
              <a:t>Lung</a:t>
            </a:r>
          </a:p>
          <a:p>
            <a:r>
              <a:rPr lang="en-US" sz="1200" dirty="0">
                <a:solidFill>
                  <a:schemeClr val="accent5"/>
                </a:solidFill>
              </a:rPr>
              <a:t>Colorectal</a:t>
            </a:r>
          </a:p>
          <a:p>
            <a:r>
              <a:rPr lang="en-US" sz="1200" dirty="0">
                <a:solidFill>
                  <a:schemeClr val="accent5"/>
                </a:solidFill>
              </a:rPr>
              <a:t>Testicular</a:t>
            </a:r>
          </a:p>
          <a:p>
            <a:r>
              <a:rPr lang="en-US" sz="1200" dirty="0">
                <a:solidFill>
                  <a:schemeClr val="accent5"/>
                </a:solidFill>
              </a:rPr>
              <a:t>Thyroid</a:t>
            </a:r>
          </a:p>
          <a:p>
            <a:r>
              <a:rPr lang="en-US" sz="1200" dirty="0">
                <a:solidFill>
                  <a:schemeClr val="accent5"/>
                </a:solidFill>
              </a:rPr>
              <a:t>Melanoma</a:t>
            </a:r>
          </a:p>
          <a:p>
            <a:r>
              <a:rPr lang="en-US" sz="1200" dirty="0">
                <a:solidFill>
                  <a:schemeClr val="accent5"/>
                </a:solidFill>
              </a:rPr>
              <a:t>Brain</a:t>
            </a:r>
          </a:p>
          <a:p>
            <a:r>
              <a:rPr lang="en-US" sz="1200" dirty="0">
                <a:solidFill>
                  <a:schemeClr val="accent5"/>
                </a:solidFill>
              </a:rPr>
              <a:t>Oral</a:t>
            </a:r>
          </a:p>
          <a:p>
            <a:r>
              <a:rPr lang="en-US" sz="1200" dirty="0">
                <a:solidFill>
                  <a:schemeClr val="accent5"/>
                </a:solidFill>
              </a:rPr>
              <a:t>Gynecologic other</a:t>
            </a:r>
          </a:p>
        </p:txBody>
      </p:sp>
      <p:sp>
        <p:nvSpPr>
          <p:cNvPr id="12" name="TextBox 11">
            <a:extLst>
              <a:ext uri="{FF2B5EF4-FFF2-40B4-BE49-F238E27FC236}">
                <a16:creationId xmlns:a16="http://schemas.microsoft.com/office/drawing/2014/main" id="{DCE10A6A-4F6D-4C0B-9957-2221C8156884}"/>
              </a:ext>
            </a:extLst>
          </p:cNvPr>
          <p:cNvSpPr txBox="1"/>
          <p:nvPr/>
        </p:nvSpPr>
        <p:spPr>
          <a:xfrm>
            <a:off x="6166868" y="2386819"/>
            <a:ext cx="892968" cy="1200329"/>
          </a:xfrm>
          <a:prstGeom prst="rect">
            <a:avLst/>
          </a:prstGeom>
          <a:noFill/>
        </p:spPr>
        <p:txBody>
          <a:bodyPr wrap="square" rtlCol="0">
            <a:spAutoFit/>
          </a:bodyPr>
          <a:lstStyle/>
          <a:p>
            <a:r>
              <a:rPr lang="en-US" sz="1200" dirty="0">
                <a:solidFill>
                  <a:schemeClr val="accent5"/>
                </a:solidFill>
              </a:rPr>
              <a:t>Incidence</a:t>
            </a:r>
          </a:p>
          <a:p>
            <a:r>
              <a:rPr lang="en-US" sz="1200" dirty="0">
                <a:solidFill>
                  <a:schemeClr val="accent5"/>
                </a:solidFill>
              </a:rPr>
              <a:t>Diagnosis</a:t>
            </a:r>
          </a:p>
          <a:p>
            <a:r>
              <a:rPr lang="en-US" sz="1200" dirty="0">
                <a:solidFill>
                  <a:schemeClr val="accent5"/>
                </a:solidFill>
              </a:rPr>
              <a:t>Treatment</a:t>
            </a:r>
          </a:p>
          <a:p>
            <a:r>
              <a:rPr lang="en-US" sz="1200" dirty="0">
                <a:solidFill>
                  <a:schemeClr val="accent5"/>
                </a:solidFill>
              </a:rPr>
              <a:t>Surveillance</a:t>
            </a:r>
          </a:p>
          <a:p>
            <a:r>
              <a:rPr lang="en-US" sz="1200" dirty="0">
                <a:solidFill>
                  <a:schemeClr val="accent5"/>
                </a:solidFill>
              </a:rPr>
              <a:t>Survival</a:t>
            </a:r>
          </a:p>
        </p:txBody>
      </p:sp>
      <p:sp>
        <p:nvSpPr>
          <p:cNvPr id="13" name="TextBox 12">
            <a:extLst>
              <a:ext uri="{FF2B5EF4-FFF2-40B4-BE49-F238E27FC236}">
                <a16:creationId xmlns:a16="http://schemas.microsoft.com/office/drawing/2014/main" id="{2AA99185-8515-4D89-9D11-74691F20D92B}"/>
              </a:ext>
            </a:extLst>
          </p:cNvPr>
          <p:cNvSpPr txBox="1"/>
          <p:nvPr/>
        </p:nvSpPr>
        <p:spPr>
          <a:xfrm>
            <a:off x="2583722" y="5300980"/>
            <a:ext cx="717945" cy="507831"/>
          </a:xfrm>
          <a:prstGeom prst="rect">
            <a:avLst/>
          </a:prstGeom>
          <a:noFill/>
        </p:spPr>
        <p:txBody>
          <a:bodyPr wrap="square" rtlCol="0">
            <a:spAutoFit/>
          </a:bodyPr>
          <a:lstStyle/>
          <a:p>
            <a:r>
              <a:rPr lang="en-US" sz="1350" dirty="0">
                <a:solidFill>
                  <a:srgbClr val="C00000"/>
                </a:solidFill>
              </a:rPr>
              <a:t>Access to care</a:t>
            </a:r>
          </a:p>
        </p:txBody>
      </p:sp>
      <p:sp>
        <p:nvSpPr>
          <p:cNvPr id="14" name="TextBox 13">
            <a:extLst>
              <a:ext uri="{FF2B5EF4-FFF2-40B4-BE49-F238E27FC236}">
                <a16:creationId xmlns:a16="http://schemas.microsoft.com/office/drawing/2014/main" id="{A09979CD-E12F-497D-AEDA-51FE34C32FEB}"/>
              </a:ext>
            </a:extLst>
          </p:cNvPr>
          <p:cNvSpPr txBox="1"/>
          <p:nvPr/>
        </p:nvSpPr>
        <p:spPr>
          <a:xfrm>
            <a:off x="6131454" y="4756538"/>
            <a:ext cx="641600" cy="715581"/>
          </a:xfrm>
          <a:prstGeom prst="rect">
            <a:avLst/>
          </a:prstGeom>
          <a:noFill/>
        </p:spPr>
        <p:txBody>
          <a:bodyPr wrap="square" rtlCol="0">
            <a:spAutoFit/>
          </a:bodyPr>
          <a:lstStyle/>
          <a:p>
            <a:r>
              <a:rPr lang="en-US" sz="1350" dirty="0">
                <a:solidFill>
                  <a:srgbClr val="C00000"/>
                </a:solidFill>
              </a:rPr>
              <a:t>Care source</a:t>
            </a:r>
          </a:p>
        </p:txBody>
      </p:sp>
      <p:sp>
        <p:nvSpPr>
          <p:cNvPr id="15" name="TextBox 14">
            <a:extLst>
              <a:ext uri="{FF2B5EF4-FFF2-40B4-BE49-F238E27FC236}">
                <a16:creationId xmlns:a16="http://schemas.microsoft.com/office/drawing/2014/main" id="{2E0C3A92-866F-43EE-83A4-D4158A5B5DFC}"/>
              </a:ext>
            </a:extLst>
          </p:cNvPr>
          <p:cNvSpPr txBox="1"/>
          <p:nvPr/>
        </p:nvSpPr>
        <p:spPr>
          <a:xfrm>
            <a:off x="4249497" y="4998912"/>
            <a:ext cx="1003696" cy="507831"/>
          </a:xfrm>
          <a:prstGeom prst="rect">
            <a:avLst/>
          </a:prstGeom>
          <a:noFill/>
        </p:spPr>
        <p:txBody>
          <a:bodyPr wrap="square" rtlCol="0">
            <a:spAutoFit/>
          </a:bodyPr>
          <a:lstStyle/>
          <a:p>
            <a:r>
              <a:rPr lang="en-US" sz="1350" dirty="0">
                <a:solidFill>
                  <a:srgbClr val="C00000"/>
                </a:solidFill>
              </a:rPr>
              <a:t>Race, age, sex, </a:t>
            </a:r>
            <a:r>
              <a:rPr lang="en-US" sz="1350" dirty="0" err="1">
                <a:solidFill>
                  <a:srgbClr val="C00000"/>
                </a:solidFill>
              </a:rPr>
              <a:t>etc</a:t>
            </a:r>
            <a:endParaRPr lang="en-US" sz="1350" dirty="0">
              <a:solidFill>
                <a:srgbClr val="C00000"/>
              </a:solidFill>
            </a:endParaRPr>
          </a:p>
        </p:txBody>
      </p:sp>
      <p:sp>
        <p:nvSpPr>
          <p:cNvPr id="19" name="Rectangle: Rounded Corners 18">
            <a:extLst>
              <a:ext uri="{FF2B5EF4-FFF2-40B4-BE49-F238E27FC236}">
                <a16:creationId xmlns:a16="http://schemas.microsoft.com/office/drawing/2014/main" id="{20901EE1-0EF2-461B-B585-9B0B5880A8E0}"/>
              </a:ext>
            </a:extLst>
          </p:cNvPr>
          <p:cNvSpPr/>
          <p:nvPr/>
        </p:nvSpPr>
        <p:spPr>
          <a:xfrm>
            <a:off x="3828433" y="4451420"/>
            <a:ext cx="1550194" cy="48474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a:extLst>
              <a:ext uri="{FF2B5EF4-FFF2-40B4-BE49-F238E27FC236}">
                <a16:creationId xmlns:a16="http://schemas.microsoft.com/office/drawing/2014/main" id="{62923BF7-FEC9-49D9-A818-6F44A46FDA07}"/>
              </a:ext>
            </a:extLst>
          </p:cNvPr>
          <p:cNvSpPr txBox="1"/>
          <p:nvPr/>
        </p:nvSpPr>
        <p:spPr>
          <a:xfrm>
            <a:off x="3828433" y="4533560"/>
            <a:ext cx="1625203" cy="276999"/>
          </a:xfrm>
          <a:prstGeom prst="rect">
            <a:avLst/>
          </a:prstGeom>
          <a:noFill/>
        </p:spPr>
        <p:txBody>
          <a:bodyPr wrap="square" rtlCol="0">
            <a:spAutoFit/>
          </a:bodyPr>
          <a:lstStyle/>
          <a:p>
            <a:r>
              <a:rPr lang="en-US" sz="1200" dirty="0">
                <a:solidFill>
                  <a:schemeClr val="bg1"/>
                </a:solidFill>
              </a:rPr>
              <a:t>Health Equity Research</a:t>
            </a:r>
          </a:p>
        </p:txBody>
      </p:sp>
      <p:sp>
        <p:nvSpPr>
          <p:cNvPr id="5" name="TextBox 4">
            <a:extLst>
              <a:ext uri="{FF2B5EF4-FFF2-40B4-BE49-F238E27FC236}">
                <a16:creationId xmlns:a16="http://schemas.microsoft.com/office/drawing/2014/main" id="{BCD5550D-C32E-409C-8B3A-D56E670DBFFA}"/>
              </a:ext>
            </a:extLst>
          </p:cNvPr>
          <p:cNvSpPr txBox="1"/>
          <p:nvPr/>
        </p:nvSpPr>
        <p:spPr>
          <a:xfrm>
            <a:off x="2147225" y="1205192"/>
            <a:ext cx="4912611" cy="646331"/>
          </a:xfrm>
          <a:prstGeom prst="rect">
            <a:avLst/>
          </a:prstGeom>
          <a:noFill/>
        </p:spPr>
        <p:txBody>
          <a:bodyPr wrap="square" rtlCol="0">
            <a:spAutoFit/>
          </a:bodyPr>
          <a:lstStyle/>
          <a:p>
            <a:r>
              <a:rPr lang="en-US" b="1" dirty="0">
                <a:solidFill>
                  <a:schemeClr val="accent5"/>
                </a:solidFill>
              </a:rPr>
              <a:t>Development of Health Equity Research in MCCRP</a:t>
            </a:r>
          </a:p>
        </p:txBody>
      </p:sp>
      <p:cxnSp>
        <p:nvCxnSpPr>
          <p:cNvPr id="24" name="Straight Connector 23">
            <a:extLst>
              <a:ext uri="{FF2B5EF4-FFF2-40B4-BE49-F238E27FC236}">
                <a16:creationId xmlns:a16="http://schemas.microsoft.com/office/drawing/2014/main" id="{A59B995E-CD8A-A952-1C23-C54FD575843B}"/>
              </a:ext>
            </a:extLst>
          </p:cNvPr>
          <p:cNvCxnSpPr/>
          <p:nvPr/>
        </p:nvCxnSpPr>
        <p:spPr>
          <a:xfrm>
            <a:off x="1918252" y="2746208"/>
            <a:ext cx="47708" cy="278521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4B1EC5-A982-BFCA-2B96-294BEEB04D07}"/>
              </a:ext>
            </a:extLst>
          </p:cNvPr>
          <p:cNvCxnSpPr/>
          <p:nvPr/>
        </p:nvCxnSpPr>
        <p:spPr>
          <a:xfrm>
            <a:off x="1918254" y="2746208"/>
            <a:ext cx="31606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EA06D6-8CA0-C971-EE10-FDE322ABAD2C}"/>
              </a:ext>
            </a:extLst>
          </p:cNvPr>
          <p:cNvCxnSpPr>
            <a:endCxn id="13" idx="1"/>
          </p:cNvCxnSpPr>
          <p:nvPr/>
        </p:nvCxnSpPr>
        <p:spPr>
          <a:xfrm>
            <a:off x="1965960" y="5531426"/>
            <a:ext cx="617762" cy="2347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58F4A0C-A829-4DBA-6C48-F1B3EA49F008}"/>
              </a:ext>
            </a:extLst>
          </p:cNvPr>
          <p:cNvCxnSpPr>
            <a:cxnSpLocks/>
          </p:cNvCxnSpPr>
          <p:nvPr/>
        </p:nvCxnSpPr>
        <p:spPr>
          <a:xfrm>
            <a:off x="1965961" y="5301915"/>
            <a:ext cx="2283536" cy="1"/>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DD0A96-5166-C23E-88AE-5B76ABBB1813}"/>
              </a:ext>
            </a:extLst>
          </p:cNvPr>
          <p:cNvCxnSpPr>
            <a:cxnSpLocks/>
          </p:cNvCxnSpPr>
          <p:nvPr/>
        </p:nvCxnSpPr>
        <p:spPr>
          <a:xfrm>
            <a:off x="2147226" y="3546780"/>
            <a:ext cx="17137" cy="158628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F27A001-C845-180D-4A86-3251F3609CD8}"/>
              </a:ext>
            </a:extLst>
          </p:cNvPr>
          <p:cNvCxnSpPr>
            <a:cxnSpLocks/>
          </p:cNvCxnSpPr>
          <p:nvPr/>
        </p:nvCxnSpPr>
        <p:spPr>
          <a:xfrm>
            <a:off x="2164363" y="5133064"/>
            <a:ext cx="2085134"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D0B410-DFA2-7991-9485-6FAEB3AE21B3}"/>
              </a:ext>
            </a:extLst>
          </p:cNvPr>
          <p:cNvCxnSpPr>
            <a:endCxn id="14" idx="1"/>
          </p:cNvCxnSpPr>
          <p:nvPr/>
        </p:nvCxnSpPr>
        <p:spPr>
          <a:xfrm>
            <a:off x="2164363" y="4998912"/>
            <a:ext cx="3967091" cy="115417"/>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F981DB-43B0-6B14-E5C2-4ACE10192A8C}"/>
              </a:ext>
            </a:extLst>
          </p:cNvPr>
          <p:cNvCxnSpPr/>
          <p:nvPr/>
        </p:nvCxnSpPr>
        <p:spPr>
          <a:xfrm>
            <a:off x="2147225" y="3563109"/>
            <a:ext cx="127616"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288924-0187-C809-2288-493E576CD8ED}"/>
              </a:ext>
            </a:extLst>
          </p:cNvPr>
          <p:cNvCxnSpPr>
            <a:cxnSpLocks/>
          </p:cNvCxnSpPr>
          <p:nvPr/>
        </p:nvCxnSpPr>
        <p:spPr>
          <a:xfrm flipV="1">
            <a:off x="7047705" y="2906769"/>
            <a:ext cx="189766" cy="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AA7147-761D-77AB-BCBA-1F6963FBB275}"/>
              </a:ext>
            </a:extLst>
          </p:cNvPr>
          <p:cNvCxnSpPr>
            <a:cxnSpLocks/>
          </p:cNvCxnSpPr>
          <p:nvPr/>
        </p:nvCxnSpPr>
        <p:spPr>
          <a:xfrm flipH="1">
            <a:off x="7220110" y="2920435"/>
            <a:ext cx="5228" cy="27138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BE059A7-8F59-6D3C-03E0-5624065C91E6}"/>
              </a:ext>
            </a:extLst>
          </p:cNvPr>
          <p:cNvCxnSpPr>
            <a:cxnSpLocks/>
          </p:cNvCxnSpPr>
          <p:nvPr/>
        </p:nvCxnSpPr>
        <p:spPr>
          <a:xfrm flipH="1">
            <a:off x="3301668" y="5634308"/>
            <a:ext cx="3918442" cy="2338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E494F24-E37B-33DA-5457-D177496C08DB}"/>
              </a:ext>
            </a:extLst>
          </p:cNvPr>
          <p:cNvCxnSpPr>
            <a:cxnSpLocks/>
          </p:cNvCxnSpPr>
          <p:nvPr/>
        </p:nvCxnSpPr>
        <p:spPr>
          <a:xfrm flipH="1">
            <a:off x="5157523" y="5388886"/>
            <a:ext cx="206258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2877C1B-BC92-3571-8F38-0224707D5747}"/>
              </a:ext>
            </a:extLst>
          </p:cNvPr>
          <p:cNvCxnSpPr/>
          <p:nvPr/>
        </p:nvCxnSpPr>
        <p:spPr>
          <a:xfrm flipH="1">
            <a:off x="6683072" y="4998911"/>
            <a:ext cx="542265" cy="0"/>
          </a:xfrm>
          <a:prstGeom prst="straightConnector1">
            <a:avLst/>
          </a:prstGeom>
          <a:ln w="19050">
            <a:solidFill>
              <a:srgbClr val="FFC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EA66D6-12E6-CD21-164C-CD8F9AD56D9E}"/>
              </a:ext>
            </a:extLst>
          </p:cNvPr>
          <p:cNvCxnSpPr/>
          <p:nvPr/>
        </p:nvCxnSpPr>
        <p:spPr>
          <a:xfrm>
            <a:off x="5157523" y="3040022"/>
            <a:ext cx="559697" cy="0"/>
          </a:xfrm>
          <a:prstGeom prst="line">
            <a:avLst/>
          </a:prstGeom>
          <a:ln w="190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9A4680-C17B-A61D-F6BD-60ED8A00B04C}"/>
              </a:ext>
            </a:extLst>
          </p:cNvPr>
          <p:cNvCxnSpPr/>
          <p:nvPr/>
        </p:nvCxnSpPr>
        <p:spPr>
          <a:xfrm>
            <a:off x="5703903" y="3040024"/>
            <a:ext cx="0" cy="249736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9CD7869-9606-2C09-2B79-42D88AAA98B2}"/>
              </a:ext>
            </a:extLst>
          </p:cNvPr>
          <p:cNvCxnSpPr/>
          <p:nvPr/>
        </p:nvCxnSpPr>
        <p:spPr>
          <a:xfrm>
            <a:off x="5717221" y="4840495"/>
            <a:ext cx="414233"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ABFDEEE-E021-846A-DA01-64208F507F9E}"/>
              </a:ext>
            </a:extLst>
          </p:cNvPr>
          <p:cNvCxnSpPr/>
          <p:nvPr/>
        </p:nvCxnSpPr>
        <p:spPr>
          <a:xfrm flipH="1">
            <a:off x="5157524" y="5241284"/>
            <a:ext cx="54638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96605D7-9383-EE36-7189-F1A040E35049}"/>
              </a:ext>
            </a:extLst>
          </p:cNvPr>
          <p:cNvCxnSpPr>
            <a:endCxn id="13" idx="3"/>
          </p:cNvCxnSpPr>
          <p:nvPr/>
        </p:nvCxnSpPr>
        <p:spPr>
          <a:xfrm flipH="1">
            <a:off x="3301667" y="5543354"/>
            <a:ext cx="2402236" cy="11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27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A315F14-1B38-4D0D-93DC-DBEAADA8FF5A}"/>
              </a:ext>
            </a:extLst>
          </p:cNvPr>
          <p:cNvGraphicFramePr>
            <a:graphicFrameLocks noGrp="1"/>
          </p:cNvGraphicFramePr>
          <p:nvPr>
            <p:ph idx="1"/>
          </p:nvPr>
        </p:nvGraphicFramePr>
        <p:xfrm>
          <a:off x="781812" y="1734988"/>
          <a:ext cx="7667246" cy="4065366"/>
        </p:xfrm>
        <a:graphic>
          <a:graphicData uri="http://schemas.openxmlformats.org/drawingml/2006/table">
            <a:tbl>
              <a:tblPr firstRow="1" firstCol="1" bandRow="1">
                <a:tableStyleId>{5C22544A-7EE6-4342-B048-85BDC9FD1C3A}</a:tableStyleId>
              </a:tblPr>
              <a:tblGrid>
                <a:gridCol w="1927150">
                  <a:extLst>
                    <a:ext uri="{9D8B030D-6E8A-4147-A177-3AD203B41FA5}">
                      <a16:colId xmlns:a16="http://schemas.microsoft.com/office/drawing/2014/main" val="2990097041"/>
                    </a:ext>
                  </a:extLst>
                </a:gridCol>
                <a:gridCol w="1306823">
                  <a:extLst>
                    <a:ext uri="{9D8B030D-6E8A-4147-A177-3AD203B41FA5}">
                      <a16:colId xmlns:a16="http://schemas.microsoft.com/office/drawing/2014/main" val="1768578937"/>
                    </a:ext>
                  </a:extLst>
                </a:gridCol>
                <a:gridCol w="2549088">
                  <a:extLst>
                    <a:ext uri="{9D8B030D-6E8A-4147-A177-3AD203B41FA5}">
                      <a16:colId xmlns:a16="http://schemas.microsoft.com/office/drawing/2014/main" val="967160472"/>
                    </a:ext>
                  </a:extLst>
                </a:gridCol>
                <a:gridCol w="1884185">
                  <a:extLst>
                    <a:ext uri="{9D8B030D-6E8A-4147-A177-3AD203B41FA5}">
                      <a16:colId xmlns:a16="http://schemas.microsoft.com/office/drawing/2014/main" val="584290309"/>
                    </a:ext>
                  </a:extLst>
                </a:gridCol>
              </a:tblGrid>
              <a:tr h="569471">
                <a:tc>
                  <a:txBody>
                    <a:bodyPr/>
                    <a:lstStyle/>
                    <a:p>
                      <a:pPr marL="0" marR="0">
                        <a:lnSpc>
                          <a:spcPct val="107000"/>
                        </a:lnSpc>
                        <a:spcBef>
                          <a:spcPts val="0"/>
                        </a:spcBef>
                        <a:spcAft>
                          <a:spcPts val="0"/>
                        </a:spcAft>
                      </a:pPr>
                      <a:r>
                        <a:rPr lang="en-US" sz="1100" b="1" dirty="0">
                          <a:effectLst/>
                        </a:rPr>
                        <a:t>Study Population (s)</a:t>
                      </a:r>
                    </a:p>
                    <a:p>
                      <a:pPr marL="0" marR="0">
                        <a:lnSpc>
                          <a:spcPct val="107000"/>
                        </a:lnSpc>
                        <a:spcBef>
                          <a:spcPts val="0"/>
                        </a:spcBef>
                        <a:spcAft>
                          <a:spcPts val="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b="1" dirty="0">
                          <a:effectLst/>
                        </a:rPr>
                        <a:t>Cancer Continuum</a:t>
                      </a:r>
                    </a:p>
                    <a:p>
                      <a:pPr marL="0" marR="0">
                        <a:lnSpc>
                          <a:spcPct val="107000"/>
                        </a:lnSpc>
                        <a:spcBef>
                          <a:spcPts val="0"/>
                        </a:spcBef>
                        <a:spcAft>
                          <a:spcPts val="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b="1">
                          <a:effectLst/>
                        </a:rPr>
                        <a:t>Cancer Site</a:t>
                      </a:r>
                    </a:p>
                    <a:p>
                      <a:pPr marL="0" marR="0">
                        <a:lnSpc>
                          <a:spcPct val="107000"/>
                        </a:lnSpc>
                        <a:spcBef>
                          <a:spcPts val="0"/>
                        </a:spcBef>
                        <a:spcAft>
                          <a:spcPts val="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b="1" dirty="0">
                          <a:effectLst/>
                        </a:rPr>
                        <a:t>Health Equity Research</a:t>
                      </a:r>
                    </a:p>
                    <a:p>
                      <a:pPr marL="0" marR="0">
                        <a:lnSpc>
                          <a:spcPct val="107000"/>
                        </a:lnSpc>
                        <a:spcBef>
                          <a:spcPts val="0"/>
                        </a:spcBef>
                        <a:spcAft>
                          <a:spcPts val="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1974773913"/>
                  </a:ext>
                </a:extLst>
              </a:tr>
              <a:tr h="278297">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465472370"/>
                  </a:ext>
                </a:extLst>
              </a:tr>
              <a:tr h="1356536">
                <a:tc>
                  <a:txBody>
                    <a:bodyPr/>
                    <a:lstStyle/>
                    <a:p>
                      <a:pPr marL="0" marR="0">
                        <a:lnSpc>
                          <a:spcPct val="107000"/>
                        </a:lnSpc>
                        <a:spcBef>
                          <a:spcPts val="0"/>
                        </a:spcBef>
                        <a:spcAft>
                          <a:spcPts val="0"/>
                        </a:spcAft>
                      </a:pPr>
                      <a:r>
                        <a:rPr lang="en-US" sz="1200" b="1" dirty="0">
                          <a:effectLst/>
                        </a:rPr>
                        <a:t>MHS vs General Population</a:t>
                      </a:r>
                    </a:p>
                    <a:p>
                      <a:pPr marL="0" marR="0">
                        <a:lnSpc>
                          <a:spcPct val="107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Incidence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 prostate cancer, lung cancer, colon cancer, testicular cancer, cervical cancer, melanoma, thyroid cancer, brain cancer, oral and oropharyngeal cancers, digestive cancers, bladder and kidney cancers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Military vs general populations, by race and age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1847152471"/>
                  </a:ext>
                </a:extLst>
              </a:tr>
              <a:tr h="561602">
                <a:tc>
                  <a:txBody>
                    <a:bodyPr/>
                    <a:lstStyle/>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Diagnosis</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 prostate cancer, lung cancer, colorectal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DoD beneficiaries vs general population,  by race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98846546"/>
                  </a:ext>
                </a:extLst>
              </a:tr>
              <a:tr h="561602">
                <a:tc>
                  <a:txBody>
                    <a:bodyPr/>
                    <a:lstStyle/>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Treatment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Breast cancer</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dirty="0">
                          <a:effectLst/>
                        </a:rPr>
                        <a:t>DoD beneficiaries vs general population,  by race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656852959"/>
                  </a:ext>
                </a:extLst>
              </a:tr>
              <a:tr h="737858">
                <a:tc>
                  <a:txBody>
                    <a:bodyPr/>
                    <a:lstStyle/>
                    <a:p>
                      <a:pPr marL="0" marR="0">
                        <a:lnSpc>
                          <a:spcPct val="107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Survival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Lung cancer, breast cancer, glioma, prostate cancer, sarcoma, colon cancer, head and neck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DoD beneficiaries vs general population by demographic variables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139335655"/>
                  </a:ext>
                </a:extLst>
              </a:tr>
            </a:tbl>
          </a:graphicData>
        </a:graphic>
      </p:graphicFrame>
      <p:sp>
        <p:nvSpPr>
          <p:cNvPr id="4" name="TextBox 3">
            <a:extLst>
              <a:ext uri="{FF2B5EF4-FFF2-40B4-BE49-F238E27FC236}">
                <a16:creationId xmlns:a16="http://schemas.microsoft.com/office/drawing/2014/main" id="{FDF5830A-29C5-47E7-92FF-407546BDB8E9}"/>
              </a:ext>
            </a:extLst>
          </p:cNvPr>
          <p:cNvSpPr txBox="1"/>
          <p:nvPr/>
        </p:nvSpPr>
        <p:spPr>
          <a:xfrm>
            <a:off x="96012" y="1131094"/>
            <a:ext cx="8668512" cy="738664"/>
          </a:xfrm>
          <a:prstGeom prst="rect">
            <a:avLst/>
          </a:prstGeom>
          <a:noFill/>
        </p:spPr>
        <p:txBody>
          <a:bodyPr wrap="square" rtlCol="0">
            <a:spAutoFit/>
          </a:bodyPr>
          <a:lstStyle/>
          <a:p>
            <a:r>
              <a:rPr lang="en-US" b="1" dirty="0">
                <a:solidFill>
                  <a:schemeClr val="accent5"/>
                </a:solidFill>
              </a:rPr>
              <a:t>         </a:t>
            </a:r>
            <a:r>
              <a:rPr lang="en-US" sz="2100" dirty="0">
                <a:solidFill>
                  <a:srgbClr val="0070C0"/>
                </a:solidFill>
              </a:rPr>
              <a:t>Summary of the Main Health Equity Studies of MCCRP Epidemiology Team</a:t>
            </a:r>
          </a:p>
        </p:txBody>
      </p:sp>
    </p:spTree>
    <p:extLst>
      <p:ext uri="{BB962C8B-B14F-4D97-AF65-F5344CB8AC3E}">
        <p14:creationId xmlns:p14="http://schemas.microsoft.com/office/powerpoint/2010/main" val="377867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A315F14-1B38-4D0D-93DC-DBEAADA8FF5A}"/>
              </a:ext>
            </a:extLst>
          </p:cNvPr>
          <p:cNvGraphicFramePr>
            <a:graphicFrameLocks noGrp="1"/>
          </p:cNvGraphicFramePr>
          <p:nvPr>
            <p:ph idx="1"/>
          </p:nvPr>
        </p:nvGraphicFramePr>
        <p:xfrm>
          <a:off x="665226" y="1693926"/>
          <a:ext cx="7845553" cy="3919391"/>
        </p:xfrm>
        <a:graphic>
          <a:graphicData uri="http://schemas.openxmlformats.org/drawingml/2006/table">
            <a:tbl>
              <a:tblPr firstRow="1" firstCol="1" bandRow="1">
                <a:tableStyleId>{5C22544A-7EE6-4342-B048-85BDC9FD1C3A}</a:tableStyleId>
              </a:tblPr>
              <a:tblGrid>
                <a:gridCol w="1971966">
                  <a:extLst>
                    <a:ext uri="{9D8B030D-6E8A-4147-A177-3AD203B41FA5}">
                      <a16:colId xmlns:a16="http://schemas.microsoft.com/office/drawing/2014/main" val="2990097041"/>
                    </a:ext>
                  </a:extLst>
                </a:gridCol>
                <a:gridCol w="1337214">
                  <a:extLst>
                    <a:ext uri="{9D8B030D-6E8A-4147-A177-3AD203B41FA5}">
                      <a16:colId xmlns:a16="http://schemas.microsoft.com/office/drawing/2014/main" val="1768578937"/>
                    </a:ext>
                  </a:extLst>
                </a:gridCol>
                <a:gridCol w="2608370">
                  <a:extLst>
                    <a:ext uri="{9D8B030D-6E8A-4147-A177-3AD203B41FA5}">
                      <a16:colId xmlns:a16="http://schemas.microsoft.com/office/drawing/2014/main" val="967160472"/>
                    </a:ext>
                  </a:extLst>
                </a:gridCol>
                <a:gridCol w="1928003">
                  <a:extLst>
                    <a:ext uri="{9D8B030D-6E8A-4147-A177-3AD203B41FA5}">
                      <a16:colId xmlns:a16="http://schemas.microsoft.com/office/drawing/2014/main" val="584290309"/>
                    </a:ext>
                  </a:extLst>
                </a:gridCol>
              </a:tblGrid>
              <a:tr h="459260">
                <a:tc>
                  <a:txBody>
                    <a:bodyPr/>
                    <a:lstStyle/>
                    <a:p>
                      <a:pPr marL="0" marR="0">
                        <a:lnSpc>
                          <a:spcPct val="107000"/>
                        </a:lnSpc>
                        <a:spcBef>
                          <a:spcPts val="0"/>
                        </a:spcBef>
                        <a:spcAft>
                          <a:spcPts val="0"/>
                        </a:spcAft>
                      </a:pPr>
                      <a:r>
                        <a:rPr lang="en-US" sz="1200" b="1" dirty="0">
                          <a:effectLst/>
                        </a:rPr>
                        <a:t>Study Population (s)</a:t>
                      </a:r>
                    </a:p>
                    <a:p>
                      <a:pPr marL="0" marR="0">
                        <a:lnSpc>
                          <a:spcPct val="107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Cancer Continuum</a:t>
                      </a:r>
                    </a:p>
                    <a:p>
                      <a:pPr marL="0" marR="0">
                        <a:lnSpc>
                          <a:spcPct val="107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Cancer Site</a:t>
                      </a:r>
                    </a:p>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Health Equity Research</a:t>
                      </a:r>
                    </a:p>
                    <a:p>
                      <a:pPr marL="0" marR="0">
                        <a:lnSpc>
                          <a:spcPct val="107000"/>
                        </a:lnSpc>
                        <a:spcBef>
                          <a:spcPts val="0"/>
                        </a:spcBef>
                        <a:spcAft>
                          <a:spcPts val="0"/>
                        </a:spcAft>
                      </a:pPr>
                      <a:r>
                        <a:rPr lang="en-US" sz="1200" b="1" dirty="0">
                          <a:effectLst/>
                        </a:rPr>
                        <a:t> rectal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1974773913"/>
                  </a:ext>
                </a:extLst>
              </a:tr>
              <a:tr h="224399">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465472370"/>
                  </a:ext>
                </a:extLst>
              </a:tr>
              <a:tr h="69411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dirty="0">
                          <a:effectLst/>
                        </a:rPr>
                        <a:t>Different Groups within the MHS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Diagnosis</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 prostate cancer, renal cancer, colorectal cancer, cervical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Race, age, care source, and benefit type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63144936"/>
                  </a:ext>
                </a:extLst>
              </a:tr>
              <a:tr h="694118">
                <a:tc>
                  <a:txBody>
                    <a:bodyPr/>
                    <a:lstStyle/>
                    <a:p>
                      <a:pPr marL="0" marR="0">
                        <a:lnSpc>
                          <a:spcPct val="107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Treatment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 renal cancer, colon cancer, rectal cancer, female cancers, pancreatic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Race, age, care source and benefit type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2022913396"/>
                  </a:ext>
                </a:extLst>
              </a:tr>
              <a:tr h="224399">
                <a:tc>
                  <a:txBody>
                    <a:bodyPr/>
                    <a:lstStyle/>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Surveillance</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Race and ethnicity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1519766407"/>
                  </a:ext>
                </a:extLst>
              </a:tr>
              <a:tr h="1163837">
                <a:tc>
                  <a:txBody>
                    <a:bodyPr/>
                    <a:lstStyle/>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Survival</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Lung cancer, colon cancer, breast cancer, bladder cancer, prostate cancer, renal cancer, endometrial cancer, head and neck cancer, cancer of unknown primary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Race, ethnicity, age, care source, and benefit type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3774382458"/>
                  </a:ext>
                </a:extLst>
              </a:tr>
              <a:tr h="459260">
                <a:tc>
                  <a:txBody>
                    <a:bodyPr/>
                    <a:lstStyle/>
                    <a:p>
                      <a:pPr marL="0" marR="0">
                        <a:lnSpc>
                          <a:spcPct val="107000"/>
                        </a:lnSpc>
                        <a:spcBef>
                          <a:spcPts val="0"/>
                        </a:spcBef>
                        <a:spcAft>
                          <a:spcPts val="0"/>
                        </a:spcAft>
                      </a:pPr>
                      <a:r>
                        <a:rPr lang="en-US" sz="1200" b="1">
                          <a:effectLst/>
                        </a:rPr>
                        <a:t>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a:effectLst/>
                        </a:rPr>
                        <a:t>Care cost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Breast cancer, colon cancer, prostate cancer, lung cancer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tc>
                  <a:txBody>
                    <a:bodyPr/>
                    <a:lstStyle/>
                    <a:p>
                      <a:pPr marL="0" marR="0">
                        <a:lnSpc>
                          <a:spcPct val="107000"/>
                        </a:lnSpc>
                        <a:spcBef>
                          <a:spcPts val="0"/>
                        </a:spcBef>
                        <a:spcAft>
                          <a:spcPts val="0"/>
                        </a:spcAft>
                      </a:pPr>
                      <a:r>
                        <a:rPr lang="en-US" sz="1200" b="1" dirty="0">
                          <a:effectLst/>
                        </a:rPr>
                        <a:t>Care source </a:t>
                      </a:r>
                      <a:r>
                        <a:rPr lang="en-US" sz="1200" b="1">
                          <a:effectLst/>
                        </a:rPr>
                        <a:t>and benefit type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547" marR="27547" marT="0" marB="0"/>
                </a:tc>
                <a:extLst>
                  <a:ext uri="{0D108BD9-81ED-4DB2-BD59-A6C34878D82A}">
                    <a16:rowId xmlns:a16="http://schemas.microsoft.com/office/drawing/2014/main" val="676787648"/>
                  </a:ext>
                </a:extLst>
              </a:tr>
            </a:tbl>
          </a:graphicData>
        </a:graphic>
      </p:graphicFrame>
      <p:sp>
        <p:nvSpPr>
          <p:cNvPr id="4" name="TextBox 3">
            <a:extLst>
              <a:ext uri="{FF2B5EF4-FFF2-40B4-BE49-F238E27FC236}">
                <a16:creationId xmlns:a16="http://schemas.microsoft.com/office/drawing/2014/main" id="{FDF5830A-29C5-47E7-92FF-407546BDB8E9}"/>
              </a:ext>
            </a:extLst>
          </p:cNvPr>
          <p:cNvSpPr txBox="1"/>
          <p:nvPr/>
        </p:nvSpPr>
        <p:spPr>
          <a:xfrm>
            <a:off x="54864" y="1136042"/>
            <a:ext cx="8634222" cy="738664"/>
          </a:xfrm>
          <a:prstGeom prst="rect">
            <a:avLst/>
          </a:prstGeom>
          <a:noFill/>
        </p:spPr>
        <p:txBody>
          <a:bodyPr wrap="square" rtlCol="0">
            <a:spAutoFit/>
          </a:bodyPr>
          <a:lstStyle/>
          <a:p>
            <a:r>
              <a:rPr lang="en-US" b="1" dirty="0">
                <a:solidFill>
                  <a:schemeClr val="accent5"/>
                </a:solidFill>
              </a:rPr>
              <a:t>         </a:t>
            </a:r>
            <a:r>
              <a:rPr lang="en-US" sz="2100" dirty="0">
                <a:solidFill>
                  <a:srgbClr val="0070C0"/>
                </a:solidFill>
              </a:rPr>
              <a:t>Summary of the Main Health Equity Studies of MCCRP Epidemiology Team</a:t>
            </a:r>
          </a:p>
        </p:txBody>
      </p:sp>
    </p:spTree>
    <p:extLst>
      <p:ext uri="{BB962C8B-B14F-4D97-AF65-F5344CB8AC3E}">
        <p14:creationId xmlns:p14="http://schemas.microsoft.com/office/powerpoint/2010/main" val="219139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623F-E6E2-4D41-8C72-E55CA10A17D0}"/>
              </a:ext>
            </a:extLst>
          </p:cNvPr>
          <p:cNvSpPr>
            <a:spLocks noGrp="1"/>
          </p:cNvSpPr>
          <p:nvPr>
            <p:ph type="title"/>
          </p:nvPr>
        </p:nvSpPr>
        <p:spPr/>
        <p:txBody>
          <a:bodyPr>
            <a:normAutofit/>
          </a:bodyPr>
          <a:lstStyle/>
          <a:p>
            <a:r>
              <a:rPr lang="en-US" sz="2400" b="1" dirty="0">
                <a:solidFill>
                  <a:schemeClr val="accent5"/>
                </a:solidFill>
              </a:rPr>
              <a:t>            </a:t>
            </a:r>
            <a:r>
              <a:rPr lang="en-US" sz="2400" b="1" i="1" dirty="0"/>
              <a:t>Main Findings of Health Equity Research in MCCRP</a:t>
            </a:r>
          </a:p>
        </p:txBody>
      </p:sp>
      <p:sp>
        <p:nvSpPr>
          <p:cNvPr id="3" name="Content Placeholder 2">
            <a:extLst>
              <a:ext uri="{FF2B5EF4-FFF2-40B4-BE49-F238E27FC236}">
                <a16:creationId xmlns:a16="http://schemas.microsoft.com/office/drawing/2014/main" id="{D1865C70-E919-4F49-8F14-30F6B3C0C1B3}"/>
              </a:ext>
            </a:extLst>
          </p:cNvPr>
          <p:cNvSpPr>
            <a:spLocks noGrp="1"/>
          </p:cNvSpPr>
          <p:nvPr>
            <p:ph idx="1"/>
          </p:nvPr>
        </p:nvSpPr>
        <p:spPr>
          <a:xfrm>
            <a:off x="1737361" y="2240756"/>
            <a:ext cx="5993297" cy="3263504"/>
          </a:xfrm>
        </p:spPr>
        <p:txBody>
          <a:bodyPr>
            <a:normAutofit/>
          </a:bodyPr>
          <a:lstStyle/>
          <a:p>
            <a:pPr marL="0" indent="0">
              <a:buNone/>
            </a:pPr>
            <a:r>
              <a:rPr lang="en-US" dirty="0"/>
              <a:t>Dr. Jie Lin’s presentation on </a:t>
            </a:r>
            <a:r>
              <a:rPr lang="en-US" i="1" u="sng" dirty="0"/>
              <a:t>comparisons of the MHS and general populations</a:t>
            </a:r>
          </a:p>
          <a:p>
            <a:pPr marL="0" indent="0">
              <a:buNone/>
            </a:pPr>
            <a:endParaRPr lang="en-US" dirty="0"/>
          </a:p>
          <a:p>
            <a:pPr marL="0" indent="0">
              <a:buNone/>
            </a:pPr>
            <a:r>
              <a:rPr lang="en-US" dirty="0"/>
              <a:t>Dr. Yvonne </a:t>
            </a:r>
            <a:r>
              <a:rPr lang="en-US" dirty="0" err="1"/>
              <a:t>Eaglehouse’s</a:t>
            </a:r>
            <a:r>
              <a:rPr lang="en-US" dirty="0"/>
              <a:t> presentation on </a:t>
            </a:r>
            <a:r>
              <a:rPr lang="en-US" i="1" u="sng" dirty="0"/>
              <a:t>comparisons of different groups within the MHS</a:t>
            </a:r>
          </a:p>
        </p:txBody>
      </p:sp>
    </p:spTree>
    <p:extLst>
      <p:ext uri="{BB962C8B-B14F-4D97-AF65-F5344CB8AC3E}">
        <p14:creationId xmlns:p14="http://schemas.microsoft.com/office/powerpoint/2010/main" val="138195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1113-8AD8-6469-B37C-E790586847BA}"/>
              </a:ext>
            </a:extLst>
          </p:cNvPr>
          <p:cNvSpPr>
            <a:spLocks noGrp="1"/>
          </p:cNvSpPr>
          <p:nvPr>
            <p:ph type="title"/>
          </p:nvPr>
        </p:nvSpPr>
        <p:spPr/>
        <p:txBody>
          <a:bodyPr/>
          <a:lstStyle/>
          <a:p>
            <a:r>
              <a:rPr lang="en-US" dirty="0"/>
              <a:t>               </a:t>
            </a:r>
            <a:r>
              <a:rPr lang="en-US" sz="2700" dirty="0"/>
              <a:t>Acknowledgments</a:t>
            </a:r>
          </a:p>
        </p:txBody>
      </p:sp>
      <p:sp>
        <p:nvSpPr>
          <p:cNvPr id="3" name="Content Placeholder 2">
            <a:extLst>
              <a:ext uri="{FF2B5EF4-FFF2-40B4-BE49-F238E27FC236}">
                <a16:creationId xmlns:a16="http://schemas.microsoft.com/office/drawing/2014/main" id="{EC33CC7A-C5DC-BE39-A89D-AEBF1962905D}"/>
              </a:ext>
            </a:extLst>
          </p:cNvPr>
          <p:cNvSpPr>
            <a:spLocks noGrp="1"/>
          </p:cNvSpPr>
          <p:nvPr>
            <p:ph idx="1"/>
          </p:nvPr>
        </p:nvSpPr>
        <p:spPr>
          <a:xfrm>
            <a:off x="1846691" y="2226469"/>
            <a:ext cx="5551998" cy="3263504"/>
          </a:xfrm>
        </p:spPr>
        <p:txBody>
          <a:bodyPr>
            <a:normAutofit fontScale="77500" lnSpcReduction="20000"/>
          </a:bodyPr>
          <a:lstStyle/>
          <a:p>
            <a:pPr marL="0" indent="0">
              <a:buNone/>
            </a:pPr>
            <a:r>
              <a:rPr lang="en-US" sz="1800" dirty="0"/>
              <a:t>Many people from:</a:t>
            </a:r>
          </a:p>
          <a:p>
            <a:pPr marL="0" indent="0">
              <a:buNone/>
            </a:pPr>
            <a:endParaRPr lang="en-US" sz="1800" dirty="0"/>
          </a:p>
          <a:p>
            <a:r>
              <a:rPr lang="en-US" sz="1800" dirty="0"/>
              <a:t>Murtha Cancer Center Research Program</a:t>
            </a:r>
          </a:p>
          <a:p>
            <a:r>
              <a:rPr lang="en-US" sz="1800" dirty="0"/>
              <a:t>Joint Pathology Center</a:t>
            </a:r>
          </a:p>
          <a:p>
            <a:r>
              <a:rPr lang="en-US" sz="1800" dirty="0"/>
              <a:t>Defense Health Agency</a:t>
            </a:r>
          </a:p>
          <a:p>
            <a:r>
              <a:rPr lang="en-US" sz="1800" dirty="0">
                <a:ea typeface="Times New Roman" panose="02020603050405020304" pitchFamily="18" charset="0"/>
              </a:rPr>
              <a:t>Kennel and Associates, Inc</a:t>
            </a:r>
            <a:endParaRPr lang="en-US" sz="1800" dirty="0"/>
          </a:p>
          <a:p>
            <a:r>
              <a:rPr lang="en-US" sz="1800" dirty="0">
                <a:ea typeface="Times New Roman" panose="02020603050405020304" pitchFamily="18" charset="0"/>
              </a:rPr>
              <a:t>ICF Incorporated, L.L.C. </a:t>
            </a:r>
          </a:p>
          <a:p>
            <a:r>
              <a:rPr lang="en-US" sz="1800" dirty="0"/>
              <a:t>Henry Jackson Foundation</a:t>
            </a:r>
          </a:p>
          <a:p>
            <a:r>
              <a:rPr lang="en-US" sz="1800" dirty="0"/>
              <a:t>Uniformed Services University</a:t>
            </a:r>
          </a:p>
          <a:p>
            <a:r>
              <a:rPr lang="en-US" sz="1800" dirty="0"/>
              <a:t>Division of Cancer Epidemiology and Genetics, National Cancer Institute</a:t>
            </a:r>
          </a:p>
          <a:p>
            <a:r>
              <a:rPr lang="en-US" sz="1800" dirty="0"/>
              <a:t>Walter Reed National Military Medical Center</a:t>
            </a:r>
          </a:p>
        </p:txBody>
      </p:sp>
    </p:spTree>
    <p:extLst>
      <p:ext uri="{BB962C8B-B14F-4D97-AF65-F5344CB8AC3E}">
        <p14:creationId xmlns:p14="http://schemas.microsoft.com/office/powerpoint/2010/main" val="2104599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2F18501-0706-8C0F-3855-435DC7AF003F}"/>
              </a:ext>
            </a:extLst>
          </p:cNvPr>
          <p:cNvSpPr>
            <a:spLocks noGrp="1"/>
          </p:cNvSpPr>
          <p:nvPr>
            <p:ph type="ctrTitle"/>
          </p:nvPr>
        </p:nvSpPr>
        <p:spPr>
          <a:xfrm>
            <a:off x="1256249" y="772212"/>
            <a:ext cx="6872681" cy="1515665"/>
          </a:xfrm>
        </p:spPr>
        <p:txBody>
          <a:bodyPr>
            <a:noAutofit/>
          </a:bodyPr>
          <a:lstStyle/>
          <a:p>
            <a:pPr algn="ctr"/>
            <a:r>
              <a:rPr lang="en-US" altLang="en-US" sz="2800" b="1" dirty="0">
                <a:solidFill>
                  <a:srgbClr val="002060"/>
                </a:solidFill>
                <a:cs typeface="Times New Roman" panose="02020603050405020304" pitchFamily="18" charset="0"/>
              </a:rPr>
              <a:t>Health Equity and Cancer Outcomes: </a:t>
            </a:r>
            <a:br>
              <a:rPr lang="en-US" altLang="en-US" sz="2800" b="1" dirty="0">
                <a:solidFill>
                  <a:srgbClr val="002060"/>
                </a:solidFill>
                <a:cs typeface="Times New Roman" panose="02020603050405020304" pitchFamily="18" charset="0"/>
              </a:rPr>
            </a:br>
            <a:r>
              <a:rPr lang="en-US" altLang="en-US" sz="2800" b="1" dirty="0">
                <a:solidFill>
                  <a:srgbClr val="002060"/>
                </a:solidFill>
                <a:cs typeface="Times New Roman" panose="02020603050405020304" pitchFamily="18" charset="0"/>
              </a:rPr>
              <a:t>Comparison of Survival between Military Health System Beneficiaries and the U.S. General Population</a:t>
            </a:r>
            <a:endParaRPr lang="en-US" altLang="en-US" sz="2800" dirty="0"/>
          </a:p>
        </p:txBody>
      </p:sp>
      <p:sp>
        <p:nvSpPr>
          <p:cNvPr id="3" name="TextBox 2">
            <a:extLst>
              <a:ext uri="{FF2B5EF4-FFF2-40B4-BE49-F238E27FC236}">
                <a16:creationId xmlns:a16="http://schemas.microsoft.com/office/drawing/2014/main" id="{4FC67F55-7540-940A-9F8E-7C009FDB7B39}"/>
              </a:ext>
            </a:extLst>
          </p:cNvPr>
          <p:cNvSpPr txBox="1">
            <a:spLocks noChangeArrowheads="1"/>
          </p:cNvSpPr>
          <p:nvPr/>
        </p:nvSpPr>
        <p:spPr bwMode="auto">
          <a:xfrm>
            <a:off x="1256249" y="2466449"/>
            <a:ext cx="6646180" cy="14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225"/>
              </a:spcBef>
              <a:spcAft>
                <a:spcPts val="225"/>
              </a:spcAft>
            </a:pPr>
            <a:endParaRPr lang="en-US" altLang="en-US" sz="1050" b="1" dirty="0">
              <a:solidFill>
                <a:srgbClr val="000000"/>
              </a:solidFill>
              <a:latin typeface="+mj-lt"/>
              <a:cs typeface="Thorndale AMT" panose="02020603050405020304" pitchFamily="18" charset="0"/>
            </a:endParaRPr>
          </a:p>
          <a:p>
            <a:pPr algn="ctr" eaLnBrk="1" hangingPunct="1"/>
            <a:r>
              <a:rPr lang="en-US" altLang="en-US" b="1" dirty="0">
                <a:solidFill>
                  <a:srgbClr val="000000"/>
                </a:solidFill>
                <a:latin typeface="+mj-lt"/>
                <a:cs typeface="Thorndale AMT" panose="02020603050405020304" pitchFamily="18" charset="0"/>
              </a:rPr>
              <a:t>Jie Lin, PhD, MPH</a:t>
            </a:r>
          </a:p>
          <a:p>
            <a:pPr algn="ctr" eaLnBrk="1" hangingPunct="1"/>
            <a:r>
              <a:rPr lang="en-US" altLang="en-US" sz="1600" dirty="0">
                <a:solidFill>
                  <a:srgbClr val="000000"/>
                </a:solidFill>
                <a:latin typeface="+mn-lt"/>
                <a:cs typeface="Thorndale AMT" panose="02020603050405020304" pitchFamily="18" charset="0"/>
              </a:rPr>
              <a:t>Senior Epidemiologist, Murtha Cancer Center Research Program (MCCRP)</a:t>
            </a:r>
          </a:p>
          <a:p>
            <a:pPr algn="ctr" eaLnBrk="1" hangingPunct="1"/>
            <a:r>
              <a:rPr lang="en-US" altLang="en-US" sz="1600" dirty="0">
                <a:solidFill>
                  <a:srgbClr val="000000"/>
                </a:solidFill>
                <a:latin typeface="+mn-lt"/>
                <a:cs typeface="Thorndale AMT" panose="02020603050405020304" pitchFamily="18" charset="0"/>
              </a:rPr>
              <a:t>Department of Surgery, Uniformed Services University of the Health Sciences</a:t>
            </a:r>
          </a:p>
          <a:p>
            <a:pPr algn="ctr" eaLnBrk="1" hangingPunct="1"/>
            <a:r>
              <a:rPr lang="en-US" altLang="en-US" sz="1600" dirty="0">
                <a:solidFill>
                  <a:srgbClr val="000000"/>
                </a:solidFill>
                <a:latin typeface="+mn-lt"/>
                <a:cs typeface="Thorndale AMT" panose="02020603050405020304" pitchFamily="18" charset="0"/>
              </a:rPr>
              <a:t>Henry M. Jackson Foundation for the Advancement of Military Medicine</a:t>
            </a:r>
          </a:p>
          <a:p>
            <a:pPr algn="ctr" eaLnBrk="1" hangingPunct="1">
              <a:spcBef>
                <a:spcPts val="225"/>
              </a:spcBef>
              <a:spcAft>
                <a:spcPts val="225"/>
              </a:spcAft>
            </a:pPr>
            <a:endParaRPr lang="en-US" altLang="en-US" sz="1050" dirty="0">
              <a:solidFill>
                <a:srgbClr val="000000"/>
              </a:solidFill>
              <a:latin typeface="+mj-lt"/>
              <a:cs typeface="Thorndale AMT"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24" y="1040682"/>
            <a:ext cx="7603071" cy="659225"/>
          </a:xfrm>
        </p:spPr>
        <p:txBody>
          <a:bodyPr>
            <a:normAutofit/>
          </a:bodyPr>
          <a:lstStyle/>
          <a:p>
            <a:r>
              <a:rPr lang="en-US" sz="2700" b="1" dirty="0">
                <a:solidFill>
                  <a:srgbClr val="002060"/>
                </a:solidFill>
                <a:cs typeface="Times New Roman" panose="02020603050405020304" pitchFamily="18" charset="0"/>
              </a:rPr>
              <a:t>Health Care Access and Cancer Outcomes </a:t>
            </a:r>
          </a:p>
        </p:txBody>
      </p:sp>
      <p:sp>
        <p:nvSpPr>
          <p:cNvPr id="3" name="Content Placeholder 2"/>
          <p:cNvSpPr>
            <a:spLocks noGrp="1"/>
          </p:cNvSpPr>
          <p:nvPr>
            <p:ph idx="1"/>
          </p:nvPr>
        </p:nvSpPr>
        <p:spPr>
          <a:xfrm>
            <a:off x="773223" y="1944066"/>
            <a:ext cx="7462669" cy="3462114"/>
          </a:xfrm>
        </p:spPr>
        <p:txBody>
          <a:bodyPr>
            <a:normAutofit fontScale="62500" lnSpcReduction="20000"/>
          </a:bodyPr>
          <a:lstStyle/>
          <a:p>
            <a:pPr>
              <a:spcBef>
                <a:spcPts val="900"/>
              </a:spcBef>
              <a:spcAft>
                <a:spcPts val="900"/>
              </a:spcAft>
            </a:pPr>
            <a:r>
              <a:rPr lang="en-US" sz="2400" dirty="0">
                <a:cs typeface="Times New Roman" panose="02020603050405020304" pitchFamily="18" charset="0"/>
              </a:rPr>
              <a:t>Health care accessibility is an important factor affecting cancer outcome in the U.S. general population</a:t>
            </a:r>
          </a:p>
          <a:p>
            <a:pPr>
              <a:spcBef>
                <a:spcPts val="900"/>
              </a:spcBef>
              <a:spcAft>
                <a:spcPts val="900"/>
              </a:spcAft>
            </a:pPr>
            <a:r>
              <a:rPr lang="en-US" sz="2400" dirty="0">
                <a:cs typeface="Times New Roman" panose="02020603050405020304" pitchFamily="18" charset="0"/>
              </a:rPr>
              <a:t>Health care accessibility affects cancer care continuum:</a:t>
            </a:r>
          </a:p>
          <a:p>
            <a:pPr lvl="1">
              <a:spcBef>
                <a:spcPts val="450"/>
              </a:spcBef>
              <a:spcAft>
                <a:spcPts val="450"/>
              </a:spcAft>
            </a:pPr>
            <a:r>
              <a:rPr lang="en-US" sz="1950" dirty="0">
                <a:cs typeface="Times New Roman" panose="02020603050405020304" pitchFamily="18" charset="0"/>
              </a:rPr>
              <a:t>Utilization of cancer screening services</a:t>
            </a:r>
          </a:p>
          <a:p>
            <a:pPr lvl="1">
              <a:spcBef>
                <a:spcPts val="450"/>
              </a:spcBef>
              <a:spcAft>
                <a:spcPts val="450"/>
              </a:spcAft>
            </a:pPr>
            <a:r>
              <a:rPr lang="en-US" sz="1950" dirty="0">
                <a:cs typeface="Times New Roman" panose="02020603050405020304" pitchFamily="18" charset="0"/>
              </a:rPr>
              <a:t>Cancer diagnosis</a:t>
            </a:r>
          </a:p>
          <a:p>
            <a:pPr lvl="1">
              <a:spcBef>
                <a:spcPts val="450"/>
              </a:spcBef>
              <a:spcAft>
                <a:spcPts val="450"/>
              </a:spcAft>
            </a:pPr>
            <a:r>
              <a:rPr lang="en-US" sz="1950" dirty="0">
                <a:cs typeface="Times New Roman" panose="02020603050405020304" pitchFamily="18" charset="0"/>
              </a:rPr>
              <a:t>Receipt of treatments</a:t>
            </a:r>
          </a:p>
          <a:p>
            <a:pPr lvl="1">
              <a:spcBef>
                <a:spcPts val="450"/>
              </a:spcBef>
              <a:spcAft>
                <a:spcPts val="450"/>
              </a:spcAft>
            </a:pPr>
            <a:r>
              <a:rPr lang="en-US" sz="1950" dirty="0">
                <a:cs typeface="Times New Roman" panose="02020603050405020304" pitchFamily="18" charset="0"/>
              </a:rPr>
              <a:t>Quality of care</a:t>
            </a:r>
          </a:p>
          <a:p>
            <a:pPr>
              <a:spcBef>
                <a:spcPts val="900"/>
              </a:spcBef>
              <a:spcAft>
                <a:spcPts val="450"/>
              </a:spcAft>
            </a:pPr>
            <a:r>
              <a:rPr lang="en-US" sz="2400" dirty="0">
                <a:cs typeface="Times New Roman" panose="02020603050405020304" pitchFamily="18" charset="0"/>
              </a:rPr>
              <a:t>In the U.S. general population, there are disparities in health care access. For example, compared to cancer patients with health insurance, uninsured patients are:</a:t>
            </a:r>
          </a:p>
          <a:p>
            <a:pPr lvl="1">
              <a:spcAft>
                <a:spcPts val="450"/>
              </a:spcAft>
            </a:pPr>
            <a:r>
              <a:rPr lang="en-US" sz="1950" dirty="0">
                <a:cs typeface="Times New Roman" panose="02020603050405020304" pitchFamily="18" charset="0"/>
              </a:rPr>
              <a:t>More likely to present with advanced stage cancer at diagnosis</a:t>
            </a:r>
          </a:p>
          <a:p>
            <a:pPr lvl="1">
              <a:spcAft>
                <a:spcPts val="450"/>
              </a:spcAft>
            </a:pPr>
            <a:r>
              <a:rPr lang="en-US" sz="1950" dirty="0">
                <a:cs typeface="Times New Roman" panose="02020603050405020304" pitchFamily="18" charset="0"/>
              </a:rPr>
              <a:t>Less likely to receive cancer-directed treatments</a:t>
            </a:r>
          </a:p>
          <a:p>
            <a:pPr lvl="1">
              <a:spcAft>
                <a:spcPts val="450"/>
              </a:spcAft>
            </a:pPr>
            <a:r>
              <a:rPr lang="en-US" sz="1950" dirty="0">
                <a:cs typeface="Times New Roman" panose="02020603050405020304" pitchFamily="18" charset="0"/>
              </a:rPr>
              <a:t>Less likely to have timely treatments</a:t>
            </a:r>
          </a:p>
          <a:p>
            <a:pPr lvl="1">
              <a:spcAft>
                <a:spcPts val="450"/>
              </a:spcAft>
            </a:pPr>
            <a:r>
              <a:rPr lang="en-US" sz="1950" dirty="0">
                <a:cs typeface="Times New Roman" panose="02020603050405020304" pitchFamily="18" charset="0"/>
              </a:rPr>
              <a:t>More likely to have worse survival</a:t>
            </a:r>
          </a:p>
          <a:p>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16598" y="5580584"/>
            <a:ext cx="5379999" cy="253916"/>
          </a:xfrm>
          <a:prstGeom prst="rect">
            <a:avLst/>
          </a:prstGeom>
          <a:noFill/>
        </p:spPr>
        <p:txBody>
          <a:bodyPr wrap="none" rtlCol="0">
            <a:spAutoFit/>
          </a:bodyPr>
          <a:lstStyle/>
          <a:p>
            <a:r>
              <a:rPr lang="en-US" sz="1050" dirty="0">
                <a:cs typeface="Times New Roman" panose="02020603050405020304" pitchFamily="18" charset="0"/>
              </a:rPr>
              <a:t>Sources: Walker et al. </a:t>
            </a:r>
            <a:r>
              <a:rPr lang="en-US" sz="1050" i="1" dirty="0">
                <a:cs typeface="Times New Roman" panose="02020603050405020304" pitchFamily="18" charset="0"/>
              </a:rPr>
              <a:t>JCO </a:t>
            </a:r>
            <a:r>
              <a:rPr lang="en-US" sz="1050" dirty="0">
                <a:cs typeface="Times New Roman" panose="02020603050405020304" pitchFamily="18" charset="0"/>
              </a:rPr>
              <a:t>2014; Ellis  et al</a:t>
            </a:r>
            <a:r>
              <a:rPr lang="en-US" sz="1050" i="1" dirty="0">
                <a:cs typeface="Times New Roman" panose="02020603050405020304" pitchFamily="18" charset="0"/>
              </a:rPr>
              <a:t>. JAMA </a:t>
            </a:r>
            <a:r>
              <a:rPr lang="en-US" sz="1050" i="1" dirty="0" err="1">
                <a:cs typeface="Times New Roman" panose="02020603050405020304" pitchFamily="18" charset="0"/>
              </a:rPr>
              <a:t>Oncol</a:t>
            </a:r>
            <a:r>
              <a:rPr lang="en-US" sz="1050" i="1" dirty="0">
                <a:cs typeface="Times New Roman" panose="02020603050405020304" pitchFamily="18" charset="0"/>
              </a:rPr>
              <a:t> </a:t>
            </a:r>
            <a:r>
              <a:rPr lang="en-US" sz="1050" dirty="0">
                <a:cs typeface="Times New Roman" panose="02020603050405020304" pitchFamily="18" charset="0"/>
              </a:rPr>
              <a:t>2018; Halpern et al. </a:t>
            </a:r>
            <a:r>
              <a:rPr lang="en-US" sz="1050" i="1" dirty="0">
                <a:cs typeface="Times New Roman" panose="02020603050405020304" pitchFamily="18" charset="0"/>
              </a:rPr>
              <a:t>Lancet </a:t>
            </a:r>
            <a:r>
              <a:rPr lang="en-US" sz="1050" i="1" dirty="0" err="1">
                <a:cs typeface="Times New Roman" panose="02020603050405020304" pitchFamily="18" charset="0"/>
              </a:rPr>
              <a:t>Oncol</a:t>
            </a:r>
            <a:r>
              <a:rPr lang="en-US" sz="1050" i="1" dirty="0">
                <a:cs typeface="Times New Roman" panose="02020603050405020304" pitchFamily="18" charset="0"/>
              </a:rPr>
              <a:t> </a:t>
            </a:r>
            <a:r>
              <a:rPr lang="en-US" sz="1050" dirty="0">
                <a:cs typeface="Times New Roman" panose="02020603050405020304" pitchFamily="18" charset="0"/>
              </a:rPr>
              <a:t>2018 </a:t>
            </a:r>
          </a:p>
        </p:txBody>
      </p:sp>
      <p:pic>
        <p:nvPicPr>
          <p:cNvPr id="5" name="Picture 4">
            <a:extLst>
              <a:ext uri="{FF2B5EF4-FFF2-40B4-BE49-F238E27FC236}">
                <a16:creationId xmlns:a16="http://schemas.microsoft.com/office/drawing/2014/main" id="{FB0A919A-BD9B-7470-B47F-F33F3CBFE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C51120C6-CAAB-37E1-18A9-EC6EA73AC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
        <p:nvSpPr>
          <p:cNvPr id="8" name="TextBox 7">
            <a:extLst>
              <a:ext uri="{FF2B5EF4-FFF2-40B4-BE49-F238E27FC236}">
                <a16:creationId xmlns:a16="http://schemas.microsoft.com/office/drawing/2014/main" id="{A45D119C-D186-1512-4F2A-86431F51C22E}"/>
              </a:ext>
            </a:extLst>
          </p:cNvPr>
          <p:cNvSpPr txBox="1"/>
          <p:nvPr/>
        </p:nvSpPr>
        <p:spPr>
          <a:xfrm>
            <a:off x="5119948" y="3152001"/>
            <a:ext cx="819457" cy="300082"/>
          </a:xfrm>
          <a:prstGeom prst="rect">
            <a:avLst/>
          </a:prstGeom>
          <a:noFill/>
        </p:spPr>
        <p:txBody>
          <a:bodyPr wrap="square" rtlCol="0">
            <a:spAutoFit/>
          </a:bodyPr>
          <a:lstStyle/>
          <a:p>
            <a:r>
              <a:rPr lang="en-US" sz="1350" dirty="0"/>
              <a:t>Survival</a:t>
            </a:r>
          </a:p>
        </p:txBody>
      </p:sp>
      <p:sp>
        <p:nvSpPr>
          <p:cNvPr id="20" name="Arrow: Notched Right 19">
            <a:extLst>
              <a:ext uri="{FF2B5EF4-FFF2-40B4-BE49-F238E27FC236}">
                <a16:creationId xmlns:a16="http://schemas.microsoft.com/office/drawing/2014/main" id="{6FCC1762-E4BD-A612-D839-17260F05D922}"/>
              </a:ext>
            </a:extLst>
          </p:cNvPr>
          <p:cNvSpPr/>
          <p:nvPr/>
        </p:nvSpPr>
        <p:spPr>
          <a:xfrm>
            <a:off x="4240884" y="3121802"/>
            <a:ext cx="733806" cy="363474"/>
          </a:xfrm>
          <a:prstGeom prst="notched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7747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4D075-5CE1-B987-9192-2B9F9A363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599" y="5564161"/>
            <a:ext cx="1707571" cy="11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a:extLst>
              <a:ext uri="{FF2B5EF4-FFF2-40B4-BE49-F238E27FC236}">
                <a16:creationId xmlns:a16="http://schemas.microsoft.com/office/drawing/2014/main" id="{FF212749-90B4-3FB5-26B0-09C4CDC38233}"/>
              </a:ext>
            </a:extLst>
          </p:cNvPr>
          <p:cNvSpPr>
            <a:spLocks noGrp="1"/>
          </p:cNvSpPr>
          <p:nvPr>
            <p:ph idx="1"/>
          </p:nvPr>
        </p:nvSpPr>
        <p:spPr>
          <a:xfrm>
            <a:off x="628650" y="1451756"/>
            <a:ext cx="7886700" cy="4351338"/>
          </a:xfrm>
        </p:spPr>
        <p:txBody>
          <a:bodyPr/>
          <a:lstStyle/>
          <a:p>
            <a:pPr marL="0" indent="0">
              <a:buNone/>
            </a:pPr>
            <a:r>
              <a:rPr lang="en-US" sz="2400" dirty="0">
                <a:solidFill>
                  <a:srgbClr val="000000"/>
                </a:solidFill>
              </a:rPr>
              <a:t>The contents of this publication are the sole responsibility of the authors and do not necessarily reflect the views, assertions, opinions or policies of the Uniformed Services University of the Health Sciences (USUHS), the Henry M. Jackson Foundation for the Advancement of Military Medicine (HJF), the Department of Defense (DoD), or the Departments of the Army, Navy, or Air Force.  Mention of trade names, commercial products, or organizations does not imply endorsement by the U.S. Government. </a:t>
            </a:r>
          </a:p>
          <a:p>
            <a:pPr marL="0" indent="0">
              <a:buNone/>
            </a:pPr>
            <a:r>
              <a:rPr lang="en-US" sz="2400" dirty="0">
                <a:solidFill>
                  <a:srgbClr val="000000"/>
                </a:solidFill>
              </a:rPr>
              <a:t>There are no financial interests or relationships to disclose.</a:t>
            </a:r>
          </a:p>
          <a:p>
            <a:pPr marL="0" indent="0">
              <a:buNone/>
            </a:pPr>
            <a:endParaRPr lang="en-US" dirty="0"/>
          </a:p>
        </p:txBody>
      </p:sp>
      <p:sp>
        <p:nvSpPr>
          <p:cNvPr id="8" name="Title 7">
            <a:extLst>
              <a:ext uri="{FF2B5EF4-FFF2-40B4-BE49-F238E27FC236}">
                <a16:creationId xmlns:a16="http://schemas.microsoft.com/office/drawing/2014/main" id="{8EC7A03D-A39A-FB62-FB2D-7F82425A37B2}"/>
              </a:ext>
            </a:extLst>
          </p:cNvPr>
          <p:cNvSpPr>
            <a:spLocks noGrp="1"/>
          </p:cNvSpPr>
          <p:nvPr>
            <p:ph type="title"/>
          </p:nvPr>
        </p:nvSpPr>
        <p:spPr/>
        <p:txBody>
          <a:bodyPr/>
          <a:lstStyle/>
          <a:p>
            <a:r>
              <a:rPr lang="en-US" sz="4400" dirty="0">
                <a:solidFill>
                  <a:srgbClr val="002060"/>
                </a:solidFill>
                <a:latin typeface="+mn-lt"/>
              </a:rPr>
              <a:t>Disclaimer</a:t>
            </a:r>
            <a:endParaRPr lang="en-US" dirty="0">
              <a:solidFill>
                <a:srgbClr val="002060"/>
              </a:solidFill>
              <a:latin typeface="+mn-lt"/>
            </a:endParaRPr>
          </a:p>
        </p:txBody>
      </p:sp>
    </p:spTree>
    <p:extLst>
      <p:ext uri="{BB962C8B-B14F-4D97-AF65-F5344CB8AC3E}">
        <p14:creationId xmlns:p14="http://schemas.microsoft.com/office/powerpoint/2010/main" val="214290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304" y="887068"/>
            <a:ext cx="7275443" cy="659225"/>
          </a:xfrm>
        </p:spPr>
        <p:txBody>
          <a:bodyPr>
            <a:noAutofit/>
          </a:bodyPr>
          <a:lstStyle/>
          <a:p>
            <a:r>
              <a:rPr lang="en-US" sz="2250" b="1" dirty="0">
                <a:solidFill>
                  <a:srgbClr val="002060"/>
                </a:solidFill>
                <a:cs typeface="Times New Roman" panose="02020603050405020304" pitchFamily="18" charset="0"/>
              </a:rPr>
              <a:t>Barriers to Health Care Access in the U.S. General Population </a:t>
            </a:r>
          </a:p>
        </p:txBody>
      </p:sp>
      <p:sp>
        <p:nvSpPr>
          <p:cNvPr id="3" name="Content Placeholder 2"/>
          <p:cNvSpPr>
            <a:spLocks noGrp="1"/>
          </p:cNvSpPr>
          <p:nvPr>
            <p:ph idx="1"/>
          </p:nvPr>
        </p:nvSpPr>
        <p:spPr>
          <a:xfrm>
            <a:off x="864993" y="1424951"/>
            <a:ext cx="7414014" cy="3897410"/>
          </a:xfrm>
        </p:spPr>
        <p:txBody>
          <a:bodyPr>
            <a:noAutofit/>
          </a:bodyPr>
          <a:lstStyle/>
          <a:p>
            <a:pPr marL="0" indent="0">
              <a:spcBef>
                <a:spcPts val="900"/>
              </a:spcBef>
              <a:spcAft>
                <a:spcPts val="900"/>
              </a:spcAft>
              <a:buNone/>
            </a:pPr>
            <a:r>
              <a:rPr lang="en-US" sz="1800" dirty="0">
                <a:solidFill>
                  <a:srgbClr val="0070C0"/>
                </a:solidFill>
                <a:cs typeface="Times New Roman" panose="02020603050405020304" pitchFamily="18" charset="0"/>
              </a:rPr>
              <a:t>Multiple barriers at various levels from individual (downstream ) to structural (upstream)…</a:t>
            </a:r>
            <a:endParaRPr lang="en-US" sz="1800" b="1" dirty="0">
              <a:solidFill>
                <a:srgbClr val="0070C0"/>
              </a:solidFill>
              <a:cs typeface="Times New Roman" panose="02020603050405020304" pitchFamily="18" charset="0"/>
            </a:endParaRPr>
          </a:p>
          <a:p>
            <a:pPr marL="0" indent="0">
              <a:spcBef>
                <a:spcPts val="900"/>
              </a:spcBef>
              <a:spcAft>
                <a:spcPts val="900"/>
              </a:spcAft>
              <a:buNone/>
            </a:pPr>
            <a:r>
              <a:rPr lang="en-US" sz="1350" b="1" dirty="0">
                <a:cs typeface="Times New Roman" panose="02020603050405020304" pitchFamily="18" charset="0"/>
              </a:rPr>
              <a:t>Financial Barriers: </a:t>
            </a:r>
            <a:r>
              <a:rPr lang="en-US" sz="1350" dirty="0">
                <a:cs typeface="Times New Roman" panose="02020603050405020304" pitchFamily="18" charset="0"/>
              </a:rPr>
              <a:t>financial hardships, employment opportunity, medical insurance, income, poverty, socioeconomic status, out-of-pocket costs (e.g., copays, co-insurance, deductibles) for diagnosis and treatments, treatment time, recovery time</a:t>
            </a:r>
          </a:p>
          <a:p>
            <a:pPr marL="0" indent="0">
              <a:spcBef>
                <a:spcPts val="900"/>
              </a:spcBef>
              <a:spcAft>
                <a:spcPts val="900"/>
              </a:spcAft>
              <a:buNone/>
            </a:pPr>
            <a:r>
              <a:rPr lang="en-US" sz="1350" b="1" dirty="0">
                <a:cs typeface="Times New Roman" panose="02020603050405020304" pitchFamily="18" charset="0"/>
              </a:rPr>
              <a:t>Other Barriers:</a:t>
            </a:r>
          </a:p>
          <a:p>
            <a:pPr marL="0" indent="0">
              <a:spcBef>
                <a:spcPts val="900"/>
              </a:spcBef>
              <a:spcAft>
                <a:spcPts val="900"/>
              </a:spcAft>
              <a:buNone/>
            </a:pPr>
            <a:r>
              <a:rPr lang="en-US" sz="1350" b="1" dirty="0">
                <a:cs typeface="Times New Roman" panose="02020603050405020304" pitchFamily="18" charset="0"/>
              </a:rPr>
              <a:t>Sociodemographic factors</a:t>
            </a:r>
            <a:r>
              <a:rPr lang="en-US" sz="1350" dirty="0">
                <a:cs typeface="Times New Roman" panose="02020603050405020304" pitchFamily="18" charset="0"/>
              </a:rPr>
              <a:t>: education, age, literacy, lifestyles, health care behavior, neighborhood poverty, social support </a:t>
            </a:r>
          </a:p>
          <a:p>
            <a:pPr marL="0" indent="0">
              <a:spcBef>
                <a:spcPts val="900"/>
              </a:spcBef>
              <a:spcAft>
                <a:spcPts val="900"/>
              </a:spcAft>
              <a:buNone/>
            </a:pPr>
            <a:r>
              <a:rPr lang="en-US" sz="1350" b="1" dirty="0">
                <a:cs typeface="Times New Roman" panose="02020603050405020304" pitchFamily="18" charset="0"/>
              </a:rPr>
              <a:t>Physical Environment</a:t>
            </a:r>
            <a:r>
              <a:rPr lang="en-US" sz="1350" dirty="0">
                <a:cs typeface="Times New Roman" panose="02020603050405020304" pitchFamily="18" charset="0"/>
              </a:rPr>
              <a:t>:  living environment, residence, distance and travel time to medical care facilities</a:t>
            </a:r>
          </a:p>
          <a:p>
            <a:pPr marL="0" indent="0">
              <a:spcBef>
                <a:spcPts val="900"/>
              </a:spcBef>
              <a:spcAft>
                <a:spcPts val="900"/>
              </a:spcAft>
              <a:buNone/>
            </a:pPr>
            <a:r>
              <a:rPr lang="en-US" sz="1350" b="1" dirty="0">
                <a:cs typeface="Times New Roman" panose="02020603050405020304" pitchFamily="18" charset="0"/>
              </a:rPr>
              <a:t>Cultural factors: </a:t>
            </a:r>
            <a:r>
              <a:rPr lang="en-US" sz="1350" dirty="0">
                <a:cs typeface="Times New Roman" panose="02020603050405020304" pitchFamily="18" charset="0"/>
              </a:rPr>
              <a:t>trust of health care system, physician-patient communications</a:t>
            </a:r>
          </a:p>
          <a:p>
            <a:pPr marL="0" indent="0">
              <a:spcBef>
                <a:spcPts val="900"/>
              </a:spcBef>
              <a:spcAft>
                <a:spcPts val="900"/>
              </a:spcAft>
              <a:buNone/>
            </a:pPr>
            <a:r>
              <a:rPr lang="en-US" sz="1350" b="1" dirty="0">
                <a:cs typeface="Times New Roman" panose="02020603050405020304" pitchFamily="18" charset="0"/>
              </a:rPr>
              <a:t>Institutional context: </a:t>
            </a:r>
            <a:r>
              <a:rPr lang="en-US" sz="1350" dirty="0">
                <a:cs typeface="Times New Roman" panose="02020603050405020304" pitchFamily="18" charset="0"/>
              </a:rPr>
              <a:t>government and institutional health care laws, policy, regulations</a:t>
            </a:r>
          </a:p>
          <a:p>
            <a:pPr marL="0" indent="0">
              <a:spcBef>
                <a:spcPts val="900"/>
              </a:spcBef>
              <a:spcAft>
                <a:spcPts val="900"/>
              </a:spcAft>
              <a:buNone/>
            </a:pPr>
            <a:r>
              <a:rPr lang="en-US" sz="1350" b="1" dirty="0">
                <a:cs typeface="Times New Roman" panose="02020603050405020304" pitchFamily="18" charset="0"/>
              </a:rPr>
              <a:t>Structural context: </a:t>
            </a:r>
            <a:r>
              <a:rPr lang="en-US" sz="1350" dirty="0">
                <a:cs typeface="Times New Roman" panose="02020603050405020304" pitchFamily="18" charset="0"/>
              </a:rPr>
              <a:t>structural racism, segregation</a:t>
            </a:r>
          </a:p>
        </p:txBody>
      </p:sp>
      <p:sp>
        <p:nvSpPr>
          <p:cNvPr id="4" name="TextBox 3"/>
          <p:cNvSpPr txBox="1"/>
          <p:nvPr/>
        </p:nvSpPr>
        <p:spPr>
          <a:xfrm>
            <a:off x="773975" y="5626752"/>
            <a:ext cx="5545183" cy="207749"/>
          </a:xfrm>
          <a:prstGeom prst="rect">
            <a:avLst/>
          </a:prstGeom>
          <a:noFill/>
        </p:spPr>
        <p:txBody>
          <a:bodyPr wrap="square" rtlCol="0">
            <a:spAutoFit/>
          </a:bodyPr>
          <a:lstStyle/>
          <a:p>
            <a:r>
              <a:rPr lang="en-US" sz="750" dirty="0">
                <a:cs typeface="Times New Roman" panose="02020603050405020304" pitchFamily="18" charset="0"/>
              </a:rPr>
              <a:t>(Sources: Alcaraz et al. CA Cancer J Clin 2020; Lillard et al. Cancer 2022; Kirchhoff et al. J Clin Oncol 2023; </a:t>
            </a:r>
            <a:r>
              <a:rPr lang="en-US" sz="750" dirty="0" err="1">
                <a:cs typeface="Times New Roman" panose="02020603050405020304" pitchFamily="18" charset="0"/>
              </a:rPr>
              <a:t>Warnecke</a:t>
            </a:r>
            <a:r>
              <a:rPr lang="en-US" sz="750" dirty="0">
                <a:cs typeface="Times New Roman" panose="02020603050405020304" pitchFamily="18" charset="0"/>
              </a:rPr>
              <a:t> et al. AJPH 2008 )</a:t>
            </a:r>
          </a:p>
        </p:txBody>
      </p:sp>
      <p:pic>
        <p:nvPicPr>
          <p:cNvPr id="5" name="Picture 4">
            <a:extLst>
              <a:ext uri="{FF2B5EF4-FFF2-40B4-BE49-F238E27FC236}">
                <a16:creationId xmlns:a16="http://schemas.microsoft.com/office/drawing/2014/main" id="{FB0A919A-BD9B-7470-B47F-F33F3CBFE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C51120C6-CAAB-37E1-18A9-EC6EA73AC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Tree>
    <p:extLst>
      <p:ext uri="{BB962C8B-B14F-4D97-AF65-F5344CB8AC3E}">
        <p14:creationId xmlns:p14="http://schemas.microsoft.com/office/powerpoint/2010/main" val="2637637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519" y="1089337"/>
            <a:ext cx="6816690" cy="805822"/>
          </a:xfrm>
        </p:spPr>
        <p:txBody>
          <a:bodyPr>
            <a:normAutofit/>
          </a:bodyPr>
          <a:lstStyle/>
          <a:p>
            <a:pPr algn="ctr"/>
            <a:r>
              <a:rPr lang="en-US" sz="2700" b="1" dirty="0">
                <a:solidFill>
                  <a:srgbClr val="002060"/>
                </a:solidFill>
                <a:cs typeface="Times New Roman" panose="02020603050405020304" pitchFamily="18" charset="0"/>
              </a:rPr>
              <a:t>Military Health System (MHS) </a:t>
            </a:r>
          </a:p>
        </p:txBody>
      </p:sp>
      <p:sp>
        <p:nvSpPr>
          <p:cNvPr id="3" name="Content Placeholder 2"/>
          <p:cNvSpPr>
            <a:spLocks noGrp="1"/>
          </p:cNvSpPr>
          <p:nvPr>
            <p:ph idx="1"/>
          </p:nvPr>
        </p:nvSpPr>
        <p:spPr>
          <a:xfrm>
            <a:off x="693015" y="1895159"/>
            <a:ext cx="7420217" cy="3290589"/>
          </a:xfrm>
        </p:spPr>
        <p:txBody>
          <a:bodyPr>
            <a:normAutofit/>
          </a:bodyPr>
          <a:lstStyle/>
          <a:p>
            <a:pPr>
              <a:spcBef>
                <a:spcPts val="450"/>
              </a:spcBef>
              <a:spcAft>
                <a:spcPts val="450"/>
              </a:spcAft>
            </a:pPr>
            <a:r>
              <a:rPr lang="en-US" sz="1950" dirty="0">
                <a:cs typeface="Times New Roman" panose="02020603050405020304" pitchFamily="18" charset="0"/>
              </a:rPr>
              <a:t>MHS provides equal access to health care to beneficiaries.</a:t>
            </a:r>
          </a:p>
          <a:p>
            <a:pPr lvl="1">
              <a:spcBef>
                <a:spcPts val="450"/>
              </a:spcBef>
              <a:spcAft>
                <a:spcPts val="450"/>
              </a:spcAft>
            </a:pPr>
            <a:r>
              <a:rPr lang="en-US" sz="1650" dirty="0">
                <a:cs typeface="Times New Roman" panose="02020603050405020304" pitchFamily="18" charset="0"/>
              </a:rPr>
              <a:t>9.6 million beneficiaries </a:t>
            </a:r>
          </a:p>
          <a:p>
            <a:pPr lvl="1">
              <a:spcBef>
                <a:spcPts val="450"/>
              </a:spcBef>
              <a:spcAft>
                <a:spcPts val="450"/>
              </a:spcAft>
            </a:pPr>
            <a:r>
              <a:rPr lang="en-US" sz="1650" dirty="0">
                <a:cs typeface="Times New Roman" panose="02020603050405020304" pitchFamily="18" charset="0"/>
              </a:rPr>
              <a:t>Active-duty service members, guard/reserve members, retired service members, and their dependents</a:t>
            </a:r>
          </a:p>
          <a:p>
            <a:pPr lvl="1">
              <a:spcBef>
                <a:spcPts val="450"/>
              </a:spcBef>
              <a:spcAft>
                <a:spcPts val="450"/>
              </a:spcAft>
            </a:pPr>
            <a:r>
              <a:rPr lang="en-US" sz="1650" dirty="0">
                <a:cs typeface="Times New Roman" panose="02020603050405020304" pitchFamily="18" charset="0"/>
              </a:rPr>
              <a:t>MHS beneficiaries receive healthcare services either from military treatment facilities or from a supporting network of private medical treatment facilities, paid by DoD. </a:t>
            </a:r>
          </a:p>
          <a:p>
            <a:pPr>
              <a:spcBef>
                <a:spcPts val="900"/>
              </a:spcBef>
              <a:spcAft>
                <a:spcPts val="900"/>
              </a:spcAft>
            </a:pPr>
            <a:r>
              <a:rPr lang="en-US" sz="1950" dirty="0">
                <a:cs typeface="Times New Roman" panose="02020603050405020304" pitchFamily="18" charset="0"/>
              </a:rPr>
              <a:t>Reduced financial barrier to health care access</a:t>
            </a:r>
          </a:p>
          <a:p>
            <a:pPr marL="342900" lvl="1" indent="0">
              <a:spcBef>
                <a:spcPts val="900"/>
              </a:spcBef>
              <a:spcAft>
                <a:spcPts val="900"/>
              </a:spcAft>
              <a:buNone/>
            </a:pPr>
            <a:r>
              <a:rPr lang="en-US" sz="1650" dirty="0">
                <a:cs typeface="Times New Roman" panose="02020603050405020304" pitchFamily="18" charset="0"/>
              </a:rPr>
              <a:t>MHS beneficiaries receive healthcare services either free of charge or with minimum out-of-pocket cost.</a:t>
            </a:r>
          </a:p>
        </p:txBody>
      </p:sp>
      <p:pic>
        <p:nvPicPr>
          <p:cNvPr id="4" name="Picture 3">
            <a:extLst>
              <a:ext uri="{FF2B5EF4-FFF2-40B4-BE49-F238E27FC236}">
                <a16:creationId xmlns:a16="http://schemas.microsoft.com/office/drawing/2014/main" id="{32FB3270-0B58-9C2B-A5FB-98C4D3D196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E340DCA2-DBA5-5100-2087-8BC94D0DD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Tree>
    <p:extLst>
      <p:ext uri="{BB962C8B-B14F-4D97-AF65-F5344CB8AC3E}">
        <p14:creationId xmlns:p14="http://schemas.microsoft.com/office/powerpoint/2010/main" val="922612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424" y="1527740"/>
            <a:ext cx="3587781" cy="574853"/>
          </a:xfrm>
        </p:spPr>
        <p:txBody>
          <a:bodyPr>
            <a:normAutofit/>
          </a:bodyPr>
          <a:lstStyle/>
          <a:p>
            <a:r>
              <a:rPr lang="en-US" sz="3000" b="1" dirty="0">
                <a:solidFill>
                  <a:srgbClr val="002060"/>
                </a:solidFill>
                <a:cs typeface="Times New Roman" panose="02020603050405020304" pitchFamily="18" charset="0"/>
              </a:rPr>
              <a:t>Research Gap</a:t>
            </a:r>
          </a:p>
        </p:txBody>
      </p:sp>
      <p:sp>
        <p:nvSpPr>
          <p:cNvPr id="3" name="Content Placeholder 2"/>
          <p:cNvSpPr>
            <a:spLocks noGrp="1"/>
          </p:cNvSpPr>
          <p:nvPr>
            <p:ph idx="1"/>
          </p:nvPr>
        </p:nvSpPr>
        <p:spPr>
          <a:xfrm>
            <a:off x="861424" y="2037915"/>
            <a:ext cx="7519692" cy="1060146"/>
          </a:xfrm>
        </p:spPr>
        <p:txBody>
          <a:bodyPr>
            <a:noAutofit/>
          </a:bodyPr>
          <a:lstStyle/>
          <a:p>
            <a:pPr marL="0" indent="0">
              <a:spcBef>
                <a:spcPts val="900"/>
              </a:spcBef>
              <a:spcAft>
                <a:spcPts val="900"/>
              </a:spcAft>
              <a:buNone/>
            </a:pPr>
            <a:r>
              <a:rPr lang="en-US" sz="1800" dirty="0">
                <a:cs typeface="Times New Roman" panose="02020603050405020304" pitchFamily="18" charset="0"/>
              </a:rPr>
              <a:t>It is unknown if the MHS’s equal access health care system has been translated into better cancer outcomes.</a:t>
            </a:r>
          </a:p>
        </p:txBody>
      </p:sp>
      <p:pic>
        <p:nvPicPr>
          <p:cNvPr id="4" name="Picture 3">
            <a:extLst>
              <a:ext uri="{FF2B5EF4-FFF2-40B4-BE49-F238E27FC236}">
                <a16:creationId xmlns:a16="http://schemas.microsoft.com/office/drawing/2014/main" id="{2C45F3CC-AC70-4951-049C-F391EE5356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40FF416D-0D75-9E18-F4D0-6D10E6A9B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
        <p:nvSpPr>
          <p:cNvPr id="7" name="TextBox 6">
            <a:extLst>
              <a:ext uri="{FF2B5EF4-FFF2-40B4-BE49-F238E27FC236}">
                <a16:creationId xmlns:a16="http://schemas.microsoft.com/office/drawing/2014/main" id="{1C3B4477-BA06-F9CC-7BFE-1C19C8E1EB41}"/>
              </a:ext>
            </a:extLst>
          </p:cNvPr>
          <p:cNvSpPr txBox="1"/>
          <p:nvPr/>
        </p:nvSpPr>
        <p:spPr>
          <a:xfrm>
            <a:off x="861423" y="3751249"/>
            <a:ext cx="7251808" cy="923330"/>
          </a:xfrm>
          <a:prstGeom prst="rect">
            <a:avLst/>
          </a:prstGeom>
          <a:noFill/>
        </p:spPr>
        <p:txBody>
          <a:bodyPr wrap="square">
            <a:spAutoFit/>
          </a:bodyPr>
          <a:lstStyle/>
          <a:p>
            <a:pPr>
              <a:spcBef>
                <a:spcPts val="900"/>
              </a:spcBef>
              <a:spcAft>
                <a:spcPts val="900"/>
              </a:spcAft>
            </a:pPr>
            <a:r>
              <a:rPr lang="en-US" dirty="0">
                <a:cs typeface="Times New Roman" panose="02020603050405020304" pitchFamily="18" charset="0"/>
              </a:rPr>
              <a:t>Do cancer patients in MHS, beneficiaries of an equal health care system, have improved survival compared to patients in the U.S. general population?</a:t>
            </a:r>
          </a:p>
        </p:txBody>
      </p:sp>
      <p:sp>
        <p:nvSpPr>
          <p:cNvPr id="8" name="Title 1">
            <a:extLst>
              <a:ext uri="{FF2B5EF4-FFF2-40B4-BE49-F238E27FC236}">
                <a16:creationId xmlns:a16="http://schemas.microsoft.com/office/drawing/2014/main" id="{053A25AF-FD2D-FA0D-839D-42D3299C5C5A}"/>
              </a:ext>
            </a:extLst>
          </p:cNvPr>
          <p:cNvSpPr txBox="1">
            <a:spLocks/>
          </p:cNvSpPr>
          <p:nvPr/>
        </p:nvSpPr>
        <p:spPr>
          <a:xfrm>
            <a:off x="829451" y="3259455"/>
            <a:ext cx="3587781" cy="5748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2060"/>
                </a:solidFill>
                <a:cs typeface="Times New Roman" panose="02020603050405020304" pitchFamily="18" charset="0"/>
              </a:rPr>
              <a:t>Research Question</a:t>
            </a:r>
          </a:p>
        </p:txBody>
      </p:sp>
    </p:spTree>
    <p:extLst>
      <p:ext uri="{BB962C8B-B14F-4D97-AF65-F5344CB8AC3E}">
        <p14:creationId xmlns:p14="http://schemas.microsoft.com/office/powerpoint/2010/main" val="128044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30" y="1046583"/>
            <a:ext cx="8070137" cy="804543"/>
          </a:xfrm>
        </p:spPr>
        <p:txBody>
          <a:bodyPr>
            <a:noAutofit/>
          </a:bodyPr>
          <a:lstStyle/>
          <a:p>
            <a:pPr algn="ctr"/>
            <a:r>
              <a:rPr lang="en-US" sz="2100" b="1" dirty="0">
                <a:solidFill>
                  <a:srgbClr val="002060"/>
                </a:solidFill>
                <a:cs typeface="Times New Roman" panose="02020603050405020304" pitchFamily="18" charset="0"/>
              </a:rPr>
              <a:t>Cancer Outcome Comparisons between the Military Health System (MHS) Beneficiaries and the U.S. General Population </a:t>
            </a:r>
            <a:br>
              <a:rPr lang="en-US" sz="2100" b="1" dirty="0">
                <a:cs typeface="Times New Roman" panose="02020603050405020304" pitchFamily="18" charset="0"/>
              </a:rPr>
            </a:br>
            <a:endParaRPr lang="en-US" sz="2100" b="1" dirty="0">
              <a:solidFill>
                <a:srgbClr val="002060"/>
              </a:solidFill>
              <a:cs typeface="Times New Roman" panose="02020603050405020304" pitchFamily="18" charset="0"/>
            </a:endParaRPr>
          </a:p>
        </p:txBody>
      </p:sp>
      <p:sp>
        <p:nvSpPr>
          <p:cNvPr id="3" name="Content Placeholder 2"/>
          <p:cNvSpPr>
            <a:spLocks noGrp="1"/>
          </p:cNvSpPr>
          <p:nvPr>
            <p:ph idx="1"/>
          </p:nvPr>
        </p:nvSpPr>
        <p:spPr>
          <a:xfrm>
            <a:off x="318590" y="1851126"/>
            <a:ext cx="8506819" cy="3799319"/>
          </a:xfrm>
        </p:spPr>
        <p:txBody>
          <a:bodyPr>
            <a:noAutofit/>
          </a:bodyPr>
          <a:lstStyle/>
          <a:p>
            <a:pPr lvl="1">
              <a:spcBef>
                <a:spcPts val="450"/>
              </a:spcBef>
              <a:spcAft>
                <a:spcPts val="450"/>
              </a:spcAft>
            </a:pPr>
            <a:r>
              <a:rPr lang="en-US" sz="2100" dirty="0">
                <a:cs typeface="Times New Roman" panose="02020603050405020304" pitchFamily="18" charset="0"/>
              </a:rPr>
              <a:t>Lung cancer </a:t>
            </a:r>
            <a:r>
              <a:rPr lang="en-US" sz="1350" dirty="0">
                <a:cs typeface="Times New Roman" panose="02020603050405020304" pitchFamily="18" charset="0"/>
              </a:rPr>
              <a:t>(Lin et al. 2018;  Cancer Epidemiol Biomarkers </a:t>
            </a:r>
            <a:r>
              <a:rPr lang="en-US" sz="1350" dirty="0" err="1">
                <a:cs typeface="Times New Roman" panose="02020603050405020304" pitchFamily="18" charset="0"/>
              </a:rPr>
              <a:t>Prev</a:t>
            </a:r>
            <a:r>
              <a:rPr lang="en-US" sz="1350" dirty="0">
                <a:cs typeface="Times New Roman" panose="02020603050405020304" pitchFamily="18" charset="0"/>
              </a:rPr>
              <a:t> 27: 673-79;  Lin et al. 2021; Ann Epidemiol 64: 132-39; Lin et al. 2023; Cancer Causes Control. Online ahead of print)</a:t>
            </a:r>
          </a:p>
          <a:p>
            <a:pPr lvl="1">
              <a:spcBef>
                <a:spcPts val="450"/>
              </a:spcBef>
              <a:spcAft>
                <a:spcPts val="450"/>
              </a:spcAft>
            </a:pPr>
            <a:r>
              <a:rPr lang="en-US" sz="2100" dirty="0">
                <a:cs typeface="Times New Roman" panose="02020603050405020304" pitchFamily="18" charset="0"/>
              </a:rPr>
              <a:t>Colon cancer </a:t>
            </a:r>
            <a:r>
              <a:rPr lang="en-US" sz="1350" dirty="0">
                <a:cs typeface="Times New Roman" panose="02020603050405020304" pitchFamily="18" charset="0"/>
              </a:rPr>
              <a:t>(Lin et al. 2021; Cancer Epidemiol Biomarkers </a:t>
            </a:r>
            <a:r>
              <a:rPr lang="en-US" sz="1350" dirty="0" err="1">
                <a:cs typeface="Times New Roman" panose="02020603050405020304" pitchFamily="18" charset="0"/>
              </a:rPr>
              <a:t>Prev</a:t>
            </a:r>
            <a:r>
              <a:rPr lang="en-US" sz="1350" dirty="0">
                <a:cs typeface="Times New Roman" panose="02020603050405020304" pitchFamily="18" charset="0"/>
              </a:rPr>
              <a:t> 30: 1359-65)</a:t>
            </a:r>
          </a:p>
          <a:p>
            <a:pPr lvl="1">
              <a:spcBef>
                <a:spcPts val="450"/>
              </a:spcBef>
              <a:spcAft>
                <a:spcPts val="450"/>
              </a:spcAft>
            </a:pPr>
            <a:r>
              <a:rPr lang="en-US" sz="2100" dirty="0">
                <a:cs typeface="Times New Roman" panose="02020603050405020304" pitchFamily="18" charset="0"/>
              </a:rPr>
              <a:t>Breast cancer </a:t>
            </a:r>
            <a:r>
              <a:rPr lang="en-US" sz="1350" dirty="0">
                <a:cs typeface="Times New Roman" panose="02020603050405020304" pitchFamily="18" charset="0"/>
              </a:rPr>
              <a:t>( Lin et al. 2022; Clin Breast Cancer 22:e506-e516)</a:t>
            </a:r>
          </a:p>
          <a:p>
            <a:pPr lvl="1">
              <a:spcBef>
                <a:spcPts val="450"/>
              </a:spcBef>
              <a:spcAft>
                <a:spcPts val="450"/>
              </a:spcAft>
            </a:pPr>
            <a:r>
              <a:rPr lang="en-US" sz="2100" dirty="0">
                <a:cs typeface="Times New Roman" panose="02020603050405020304" pitchFamily="18" charset="0"/>
              </a:rPr>
              <a:t>Prostate cancer </a:t>
            </a:r>
            <a:r>
              <a:rPr lang="en-US" sz="1350" dirty="0">
                <a:cs typeface="Times New Roman" panose="02020603050405020304" pitchFamily="18" charset="0"/>
              </a:rPr>
              <a:t>(Lin et al. 2023; Br J Cancer 128:1070-1076)</a:t>
            </a:r>
          </a:p>
          <a:p>
            <a:pPr lvl="1">
              <a:spcBef>
                <a:spcPts val="450"/>
              </a:spcBef>
              <a:spcAft>
                <a:spcPts val="450"/>
              </a:spcAft>
            </a:pPr>
            <a:r>
              <a:rPr lang="en-US" sz="2100" dirty="0">
                <a:cs typeface="Times New Roman" panose="02020603050405020304" pitchFamily="18" charset="0"/>
              </a:rPr>
              <a:t>Glioma </a:t>
            </a:r>
            <a:r>
              <a:rPr lang="en-US" sz="1350" dirty="0">
                <a:cs typeface="Times New Roman" panose="02020603050405020304" pitchFamily="18" charset="0"/>
              </a:rPr>
              <a:t>(Lin et al. 2020; Cancer 126:3053-60)</a:t>
            </a:r>
          </a:p>
          <a:p>
            <a:pPr lvl="1">
              <a:spcBef>
                <a:spcPts val="450"/>
              </a:spcBef>
              <a:spcAft>
                <a:spcPts val="450"/>
              </a:spcAft>
            </a:pPr>
            <a:r>
              <a:rPr lang="en-US" sz="2100" dirty="0">
                <a:cs typeface="Times New Roman" panose="02020603050405020304" pitchFamily="18" charset="0"/>
              </a:rPr>
              <a:t>Sarcoma </a:t>
            </a:r>
            <a:r>
              <a:rPr lang="en-US" sz="1350" dirty="0">
                <a:cs typeface="Times New Roman" panose="02020603050405020304" pitchFamily="18" charset="0"/>
              </a:rPr>
              <a:t>(</a:t>
            </a:r>
            <a:r>
              <a:rPr lang="en-US" sz="1350" dirty="0" err="1">
                <a:cs typeface="Times New Roman" panose="02020603050405020304" pitchFamily="18" charset="0"/>
              </a:rPr>
              <a:t>Vasta</a:t>
            </a:r>
            <a:r>
              <a:rPr lang="en-US" sz="1350" dirty="0">
                <a:cs typeface="Times New Roman" panose="02020603050405020304" pitchFamily="18" charset="0"/>
              </a:rPr>
              <a:t> et al. 2021; J </a:t>
            </a:r>
            <a:r>
              <a:rPr lang="en-US" sz="1350" dirty="0" err="1">
                <a:cs typeface="Times New Roman" panose="02020603050405020304" pitchFamily="18" charset="0"/>
              </a:rPr>
              <a:t>Pediatr</a:t>
            </a:r>
            <a:r>
              <a:rPr lang="en-US" sz="1350" dirty="0">
                <a:cs typeface="Times New Roman" panose="02020603050405020304" pitchFamily="18" charset="0"/>
              </a:rPr>
              <a:t> </a:t>
            </a:r>
            <a:r>
              <a:rPr lang="en-US" sz="1350" dirty="0" err="1">
                <a:cs typeface="Times New Roman" panose="02020603050405020304" pitchFamily="18" charset="0"/>
              </a:rPr>
              <a:t>Hematol</a:t>
            </a:r>
            <a:r>
              <a:rPr lang="en-US" sz="1350" dirty="0">
                <a:cs typeface="Times New Roman" panose="02020603050405020304" pitchFamily="18" charset="0"/>
              </a:rPr>
              <a:t> Oncol 43: e832-40; Anderson et al. 2022; J Am </a:t>
            </a:r>
            <a:r>
              <a:rPr lang="en-US" sz="1350" dirty="0" err="1">
                <a:cs typeface="Times New Roman" panose="02020603050405020304" pitchFamily="18" charset="0"/>
              </a:rPr>
              <a:t>Acad</a:t>
            </a:r>
            <a:r>
              <a:rPr lang="en-US" sz="1350" dirty="0">
                <a:cs typeface="Times New Roman" panose="02020603050405020304" pitchFamily="18" charset="0"/>
              </a:rPr>
              <a:t> </a:t>
            </a:r>
            <a:r>
              <a:rPr lang="en-US" sz="1350" dirty="0" err="1">
                <a:cs typeface="Times New Roman" panose="02020603050405020304" pitchFamily="18" charset="0"/>
              </a:rPr>
              <a:t>Orthop</a:t>
            </a:r>
            <a:r>
              <a:rPr lang="en-US" sz="1350" dirty="0">
                <a:cs typeface="Times New Roman" panose="02020603050405020304" pitchFamily="18" charset="0"/>
              </a:rPr>
              <a:t> Surg Glob Res Rev. 2022;6:e22.00122)</a:t>
            </a:r>
          </a:p>
          <a:p>
            <a:pPr lvl="1">
              <a:spcBef>
                <a:spcPts val="450"/>
              </a:spcBef>
              <a:spcAft>
                <a:spcPts val="450"/>
              </a:spcAft>
            </a:pPr>
            <a:r>
              <a:rPr lang="en-US" sz="2100" dirty="0">
                <a:cs typeface="Times New Roman" panose="02020603050405020304" pitchFamily="18" charset="0"/>
              </a:rPr>
              <a:t>Multiple Myeloma  </a:t>
            </a:r>
            <a:r>
              <a:rPr lang="en-US" sz="1350" dirty="0">
                <a:cs typeface="Times New Roman" panose="02020603050405020304" pitchFamily="18" charset="0"/>
              </a:rPr>
              <a:t>(Dew et al. 2023; manuscript in preparation)</a:t>
            </a:r>
          </a:p>
          <a:p>
            <a:pPr lvl="1">
              <a:spcBef>
                <a:spcPts val="450"/>
              </a:spcBef>
              <a:spcAft>
                <a:spcPts val="450"/>
              </a:spcAft>
            </a:pPr>
            <a:r>
              <a:rPr lang="en-US" sz="2100" dirty="0">
                <a:cs typeface="Times New Roman" panose="02020603050405020304" pitchFamily="18" charset="0"/>
              </a:rPr>
              <a:t>Ovarian cancer </a:t>
            </a:r>
            <a:r>
              <a:rPr lang="en-US" sz="1350" dirty="0">
                <a:cs typeface="Times New Roman" panose="02020603050405020304" pitchFamily="18" charset="0"/>
              </a:rPr>
              <a:t>(manuscript in preparation)</a:t>
            </a:r>
          </a:p>
          <a:p>
            <a:pPr marL="342900" lvl="1" indent="0">
              <a:spcBef>
                <a:spcPts val="450"/>
              </a:spcBef>
              <a:spcAft>
                <a:spcPts val="450"/>
              </a:spcAft>
              <a:buNone/>
            </a:pPr>
            <a:endParaRPr lang="en-US" sz="1050" dirty="0">
              <a:cs typeface="Times New Roman" panose="02020603050405020304" pitchFamily="18" charset="0"/>
            </a:endParaRPr>
          </a:p>
        </p:txBody>
      </p:sp>
      <p:pic>
        <p:nvPicPr>
          <p:cNvPr id="4" name="Picture 3">
            <a:extLst>
              <a:ext uri="{FF2B5EF4-FFF2-40B4-BE49-F238E27FC236}">
                <a16:creationId xmlns:a16="http://schemas.microsoft.com/office/drawing/2014/main" id="{6958F296-5192-82DC-FBA1-E32FEA42DA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A728974A-D486-A5E2-EDA9-BA26A93CA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Tree>
    <p:extLst>
      <p:ext uri="{BB962C8B-B14F-4D97-AF65-F5344CB8AC3E}">
        <p14:creationId xmlns:p14="http://schemas.microsoft.com/office/powerpoint/2010/main" val="3143131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website&#10;&#10;Description automatically generated">
            <a:extLst>
              <a:ext uri="{FF2B5EF4-FFF2-40B4-BE49-F238E27FC236}">
                <a16:creationId xmlns:a16="http://schemas.microsoft.com/office/drawing/2014/main" id="{88400AEF-FE28-2D31-6DE3-91486C8CA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62601"/>
            <a:ext cx="4720721" cy="3509518"/>
          </a:xfrm>
          <a:prstGeom prst="rect">
            <a:avLst/>
          </a:prstGeom>
        </p:spPr>
      </p:pic>
      <p:pic>
        <p:nvPicPr>
          <p:cNvPr id="10" name="Picture 9" descr="A screenshot of a medical document">
            <a:extLst>
              <a:ext uri="{FF2B5EF4-FFF2-40B4-BE49-F238E27FC236}">
                <a16:creationId xmlns:a16="http://schemas.microsoft.com/office/drawing/2014/main" id="{6BB3FFDE-9E49-E0F5-6543-6010FAA19C6B}"/>
              </a:ext>
            </a:extLst>
          </p:cNvPr>
          <p:cNvPicPr>
            <a:picLocks noChangeAspect="1"/>
          </p:cNvPicPr>
          <p:nvPr/>
        </p:nvPicPr>
        <p:blipFill rotWithShape="1">
          <a:blip r:embed="rId3">
            <a:extLst>
              <a:ext uri="{28A0092B-C50C-407E-A947-70E740481C1C}">
                <a14:useLocalDpi xmlns:a14="http://schemas.microsoft.com/office/drawing/2010/main" val="0"/>
              </a:ext>
            </a:extLst>
          </a:blip>
          <a:srcRect b="5158"/>
          <a:stretch/>
        </p:blipFill>
        <p:spPr>
          <a:xfrm>
            <a:off x="4818772" y="862600"/>
            <a:ext cx="4119607" cy="3808211"/>
          </a:xfrm>
          <a:prstGeom prst="rect">
            <a:avLst/>
          </a:prstGeom>
        </p:spPr>
      </p:pic>
      <p:pic>
        <p:nvPicPr>
          <p:cNvPr id="11" name="Picture 10">
            <a:extLst>
              <a:ext uri="{FF2B5EF4-FFF2-40B4-BE49-F238E27FC236}">
                <a16:creationId xmlns:a16="http://schemas.microsoft.com/office/drawing/2014/main" id="{D9F2D342-6FBB-47C7-8F33-061D277696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018" y="5393596"/>
            <a:ext cx="790646" cy="4977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0FDC6EB8-AEE0-9645-A9EF-4B530B6909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91A7F67E-AD00-A4E6-CB79-91D56A141D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6836" y="3244659"/>
            <a:ext cx="4289495" cy="2756092"/>
          </a:xfrm>
          <a:prstGeom prst="rect">
            <a:avLst/>
          </a:prstGeom>
        </p:spPr>
      </p:pic>
    </p:spTree>
    <p:extLst>
      <p:ext uri="{BB962C8B-B14F-4D97-AF65-F5344CB8AC3E}">
        <p14:creationId xmlns:p14="http://schemas.microsoft.com/office/powerpoint/2010/main" val="3325341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document">
            <a:extLst>
              <a:ext uri="{FF2B5EF4-FFF2-40B4-BE49-F238E27FC236}">
                <a16:creationId xmlns:a16="http://schemas.microsoft.com/office/drawing/2014/main" id="{BE99E6F7-5DC5-2637-58D5-B517A259C544}"/>
              </a:ext>
            </a:extLst>
          </p:cNvPr>
          <p:cNvPicPr>
            <a:picLocks noChangeAspect="1"/>
          </p:cNvPicPr>
          <p:nvPr/>
        </p:nvPicPr>
        <p:blipFill rotWithShape="1">
          <a:blip r:embed="rId2">
            <a:extLst>
              <a:ext uri="{28A0092B-C50C-407E-A947-70E740481C1C}">
                <a14:useLocalDpi xmlns:a14="http://schemas.microsoft.com/office/drawing/2010/main" val="0"/>
              </a:ext>
            </a:extLst>
          </a:blip>
          <a:srcRect t="377"/>
          <a:stretch/>
        </p:blipFill>
        <p:spPr>
          <a:xfrm>
            <a:off x="4845466" y="950841"/>
            <a:ext cx="3786806" cy="3694039"/>
          </a:xfrm>
          <a:prstGeom prst="rect">
            <a:avLst/>
          </a:prstGeom>
        </p:spPr>
      </p:pic>
      <p:pic>
        <p:nvPicPr>
          <p:cNvPr id="3" name="Picture 2" descr="A screenshot of a medical report">
            <a:extLst>
              <a:ext uri="{FF2B5EF4-FFF2-40B4-BE49-F238E27FC236}">
                <a16:creationId xmlns:a16="http://schemas.microsoft.com/office/drawing/2014/main" id="{9440C719-F45A-B424-785D-623898133A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01" y="966606"/>
            <a:ext cx="4285378" cy="3243932"/>
          </a:xfrm>
          <a:prstGeom prst="rect">
            <a:avLst/>
          </a:prstGeom>
        </p:spPr>
      </p:pic>
      <p:pic>
        <p:nvPicPr>
          <p:cNvPr id="4" name="Picture 3">
            <a:extLst>
              <a:ext uri="{FF2B5EF4-FFF2-40B4-BE49-F238E27FC236}">
                <a16:creationId xmlns:a16="http://schemas.microsoft.com/office/drawing/2014/main" id="{4E38F8A5-797D-1594-257D-4607DBE1C7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018" y="5393596"/>
            <a:ext cx="790646" cy="497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D3DCD615-24C6-0258-EC95-2EA6CAED8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pic>
        <p:nvPicPr>
          <p:cNvPr id="13" name="Picture 12" descr="A screenshot of a medical research program">
            <a:extLst>
              <a:ext uri="{FF2B5EF4-FFF2-40B4-BE49-F238E27FC236}">
                <a16:creationId xmlns:a16="http://schemas.microsoft.com/office/drawing/2014/main" id="{6A1B9FB9-BF08-2C76-BDC6-6181370DB2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745" y="2986840"/>
            <a:ext cx="4369286" cy="2904554"/>
          </a:xfrm>
          <a:prstGeom prst="rect">
            <a:avLst/>
          </a:prstGeom>
        </p:spPr>
      </p:pic>
    </p:spTree>
    <p:extLst>
      <p:ext uri="{BB962C8B-B14F-4D97-AF65-F5344CB8AC3E}">
        <p14:creationId xmlns:p14="http://schemas.microsoft.com/office/powerpoint/2010/main" val="227946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7809" y="995900"/>
            <a:ext cx="2363680" cy="647599"/>
          </a:xfrm>
        </p:spPr>
        <p:txBody>
          <a:bodyPr>
            <a:normAutofit/>
          </a:bodyPr>
          <a:lstStyle/>
          <a:p>
            <a:r>
              <a:rPr lang="en-US" sz="3000" b="1" dirty="0">
                <a:solidFill>
                  <a:srgbClr val="002060"/>
                </a:solidFill>
              </a:rPr>
              <a:t>Data Sources</a:t>
            </a:r>
          </a:p>
        </p:txBody>
      </p:sp>
      <p:sp>
        <p:nvSpPr>
          <p:cNvPr id="3" name="Content Placeholder 2"/>
          <p:cNvSpPr>
            <a:spLocks noGrp="1"/>
          </p:cNvSpPr>
          <p:nvPr>
            <p:ph idx="1"/>
          </p:nvPr>
        </p:nvSpPr>
        <p:spPr>
          <a:xfrm>
            <a:off x="527648" y="1674957"/>
            <a:ext cx="7912536" cy="3788228"/>
          </a:xfrm>
        </p:spPr>
        <p:txBody>
          <a:bodyPr>
            <a:normAutofit fontScale="92500" lnSpcReduction="20000"/>
          </a:bodyPr>
          <a:lstStyle/>
          <a:p>
            <a:pPr>
              <a:spcBef>
                <a:spcPts val="450"/>
              </a:spcBef>
              <a:spcAft>
                <a:spcPts val="450"/>
              </a:spcAft>
            </a:pPr>
            <a:r>
              <a:rPr lang="en-US" sz="2250" dirty="0">
                <a:solidFill>
                  <a:srgbClr val="002060"/>
                </a:solidFill>
                <a:latin typeface="+mj-lt"/>
                <a:cs typeface="Times New Roman" panose="02020603050405020304" pitchFamily="18" charset="0"/>
              </a:rPr>
              <a:t>MHS: Automated Central Tumor Registry (ACTUR)</a:t>
            </a:r>
          </a:p>
          <a:p>
            <a:pPr lvl="1">
              <a:spcBef>
                <a:spcPts val="450"/>
              </a:spcBef>
              <a:spcAft>
                <a:spcPts val="450"/>
              </a:spcAft>
            </a:pPr>
            <a:r>
              <a:rPr lang="en-US" dirty="0">
                <a:latin typeface="+mj-lt"/>
                <a:cs typeface="Times New Roman" panose="02020603050405020304" pitchFamily="18" charset="0"/>
              </a:rPr>
              <a:t>ACTUR was DoD’s Cancer Registry</a:t>
            </a:r>
          </a:p>
          <a:p>
            <a:pPr lvl="1">
              <a:spcBef>
                <a:spcPts val="450"/>
              </a:spcBef>
              <a:spcAft>
                <a:spcPts val="450"/>
              </a:spcAft>
            </a:pPr>
            <a:r>
              <a:rPr lang="en-US" dirty="0">
                <a:latin typeface="+mj-lt"/>
                <a:cs typeface="Times New Roman" panose="02020603050405020304" pitchFamily="18" charset="0"/>
              </a:rPr>
              <a:t>Tracked cancer patients who were diagnosed and/or received treatment at military treatment facilities (MTFs) </a:t>
            </a:r>
          </a:p>
          <a:p>
            <a:pPr>
              <a:spcBef>
                <a:spcPts val="1350"/>
              </a:spcBef>
              <a:spcAft>
                <a:spcPts val="450"/>
              </a:spcAft>
            </a:pPr>
            <a:r>
              <a:rPr lang="en-US" sz="2250" dirty="0">
                <a:solidFill>
                  <a:srgbClr val="002060"/>
                </a:solidFill>
                <a:latin typeface="+mj-lt"/>
                <a:cs typeface="Times New Roman" panose="02020603050405020304" pitchFamily="18" charset="0"/>
              </a:rPr>
              <a:t>General Population: The Surveillance, Epidemiology, and End Results (SEER) Program</a:t>
            </a:r>
          </a:p>
          <a:p>
            <a:pPr lvl="1">
              <a:spcBef>
                <a:spcPts val="450"/>
              </a:spcBef>
              <a:spcAft>
                <a:spcPts val="450"/>
              </a:spcAft>
            </a:pPr>
            <a:r>
              <a:rPr lang="en-US" dirty="0">
                <a:latin typeface="+mj-lt"/>
                <a:cs typeface="Times New Roman" panose="02020603050405020304" pitchFamily="18" charset="0"/>
              </a:rPr>
              <a:t>Population-based national cancer registry managed by the National Cancer Institute</a:t>
            </a:r>
          </a:p>
          <a:p>
            <a:pPr lvl="1">
              <a:spcBef>
                <a:spcPts val="450"/>
              </a:spcBef>
              <a:spcAft>
                <a:spcPts val="450"/>
              </a:spcAft>
            </a:pPr>
            <a:r>
              <a:rPr lang="en-US" dirty="0">
                <a:latin typeface="+mj-lt"/>
                <a:cs typeface="Times New Roman" panose="02020603050405020304" pitchFamily="18" charset="0"/>
              </a:rPr>
              <a:t>The population residing within the areas served by the SEER registries represents the demographic characteristics of the U.S. general population</a:t>
            </a:r>
          </a:p>
          <a:p>
            <a:pPr marL="342900" lvl="1" indent="0">
              <a:spcBef>
                <a:spcPts val="450"/>
              </a:spcBef>
              <a:spcAft>
                <a:spcPts val="450"/>
              </a:spcAft>
              <a:buNone/>
            </a:pPr>
            <a:endParaRPr lang="en-US" dirty="0">
              <a:cs typeface="Times New Roman" panose="02020603050405020304" pitchFamily="18" charset="0"/>
            </a:endParaRPr>
          </a:p>
          <a:p>
            <a:pPr lvl="1">
              <a:spcBef>
                <a:spcPts val="450"/>
              </a:spcBef>
              <a:spcAft>
                <a:spcPts val="450"/>
              </a:spcAft>
            </a:pPr>
            <a:endParaRPr lang="en-US" dirty="0">
              <a:cs typeface="Times New Roman" panose="02020603050405020304" pitchFamily="18" charset="0"/>
            </a:endParaRPr>
          </a:p>
          <a:p>
            <a:pPr lvl="1"/>
            <a:endParaRPr lang="en-US" dirty="0">
              <a:cs typeface="Times New Roman" panose="02020603050405020304" pitchFamily="18" charset="0"/>
            </a:endParaRPr>
          </a:p>
        </p:txBody>
      </p:sp>
      <p:pic>
        <p:nvPicPr>
          <p:cNvPr id="4" name="Picture 3">
            <a:extLst>
              <a:ext uri="{FF2B5EF4-FFF2-40B4-BE49-F238E27FC236}">
                <a16:creationId xmlns:a16="http://schemas.microsoft.com/office/drawing/2014/main" id="{755EEC43-BA21-7751-8A7A-552C9A538E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83F3AC32-18A3-0A21-2A57-2A169F51AC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Tree>
    <p:extLst>
      <p:ext uri="{BB962C8B-B14F-4D97-AF65-F5344CB8AC3E}">
        <p14:creationId xmlns:p14="http://schemas.microsoft.com/office/powerpoint/2010/main" val="3193641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B41D596-58AC-3E9B-FA72-FE470FE01D8D}"/>
              </a:ext>
            </a:extLst>
          </p:cNvPr>
          <p:cNvPicPr>
            <a:picLocks noChangeAspect="1"/>
          </p:cNvPicPr>
          <p:nvPr/>
        </p:nvPicPr>
        <p:blipFill rotWithShape="1">
          <a:blip r:embed="rId3">
            <a:extLst>
              <a:ext uri="{28A0092B-C50C-407E-A947-70E740481C1C}">
                <a14:useLocalDpi xmlns:a14="http://schemas.microsoft.com/office/drawing/2010/main" val="0"/>
              </a:ext>
            </a:extLst>
          </a:blip>
          <a:srcRect t="252" r="-1" b="-1"/>
          <a:stretch/>
        </p:blipFill>
        <p:spPr>
          <a:xfrm>
            <a:off x="15" y="857249"/>
            <a:ext cx="9006963" cy="51435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7" name="Picture 6" descr="A map of the united states&#10;&#10;Description automatically generated">
            <a:extLst>
              <a:ext uri="{FF2B5EF4-FFF2-40B4-BE49-F238E27FC236}">
                <a16:creationId xmlns:a16="http://schemas.microsoft.com/office/drawing/2014/main" id="{A5B8EC67-BCB9-D2DE-F0F2-6FE09E75FE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08" r="8344" b="2"/>
          <a:stretch/>
        </p:blipFill>
        <p:spPr>
          <a:xfrm>
            <a:off x="2894202" y="2517942"/>
            <a:ext cx="3743660" cy="3307819"/>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Tree>
    <p:extLst>
      <p:ext uri="{BB962C8B-B14F-4D97-AF65-F5344CB8AC3E}">
        <p14:creationId xmlns:p14="http://schemas.microsoft.com/office/powerpoint/2010/main" val="182696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9272" y="1037564"/>
            <a:ext cx="2073543" cy="525643"/>
          </a:xfrm>
        </p:spPr>
        <p:txBody>
          <a:bodyPr>
            <a:normAutofit fontScale="90000"/>
          </a:bodyPr>
          <a:lstStyle/>
          <a:p>
            <a:r>
              <a:rPr lang="en-US" b="1" dirty="0">
                <a:solidFill>
                  <a:srgbClr val="002060"/>
                </a:solidFill>
              </a:rPr>
              <a:t>Methods</a:t>
            </a:r>
          </a:p>
        </p:txBody>
      </p:sp>
      <p:sp>
        <p:nvSpPr>
          <p:cNvPr id="3" name="Content Placeholder 2"/>
          <p:cNvSpPr>
            <a:spLocks noGrp="1"/>
          </p:cNvSpPr>
          <p:nvPr>
            <p:ph idx="1"/>
          </p:nvPr>
        </p:nvSpPr>
        <p:spPr>
          <a:xfrm>
            <a:off x="727584" y="1704680"/>
            <a:ext cx="7645168" cy="3907971"/>
          </a:xfrm>
        </p:spPr>
        <p:txBody>
          <a:bodyPr>
            <a:normAutofit fontScale="70000" lnSpcReduction="20000"/>
          </a:bodyPr>
          <a:lstStyle/>
          <a:p>
            <a:pPr>
              <a:spcBef>
                <a:spcPts val="450"/>
              </a:spcBef>
              <a:spcAft>
                <a:spcPts val="450"/>
              </a:spcAft>
            </a:pPr>
            <a:r>
              <a:rPr lang="en-US" b="1" dirty="0">
                <a:latin typeface="+mj-lt"/>
                <a:cs typeface="Times New Roman" panose="02020603050405020304" pitchFamily="18" charset="0"/>
              </a:rPr>
              <a:t>Study Populations </a:t>
            </a:r>
          </a:p>
          <a:p>
            <a:pPr lvl="1">
              <a:spcBef>
                <a:spcPts val="450"/>
              </a:spcBef>
              <a:spcAft>
                <a:spcPts val="450"/>
              </a:spcAft>
            </a:pPr>
            <a:r>
              <a:rPr lang="en-US" sz="1650" dirty="0">
                <a:cs typeface="Times New Roman" panose="02020603050405020304" pitchFamily="18" charset="0"/>
              </a:rPr>
              <a:t>Patients from MHS were i</a:t>
            </a:r>
            <a:r>
              <a:rPr lang="en-US" sz="1575" dirty="0">
                <a:cs typeface="Times New Roman" panose="02020603050405020304" pitchFamily="18" charset="0"/>
              </a:rPr>
              <a:t>dentified from the DoD’s Automated Central Tumor Registry (ACTUR).</a:t>
            </a:r>
          </a:p>
          <a:p>
            <a:pPr lvl="1">
              <a:spcBef>
                <a:spcPts val="450"/>
              </a:spcBef>
              <a:spcAft>
                <a:spcPts val="450"/>
              </a:spcAft>
            </a:pPr>
            <a:r>
              <a:rPr lang="en-US" sz="1650" dirty="0">
                <a:cs typeface="Times New Roman" panose="02020603050405020304" pitchFamily="18" charset="0"/>
              </a:rPr>
              <a:t>Patients from the U.S. general population were i</a:t>
            </a:r>
            <a:r>
              <a:rPr lang="en-US" sz="1575" dirty="0">
                <a:cs typeface="Times New Roman" panose="02020603050405020304" pitchFamily="18" charset="0"/>
              </a:rPr>
              <a:t>dentified from the SEER 18 registries, which represent 28% of the U.S. general population.</a:t>
            </a:r>
          </a:p>
          <a:p>
            <a:pPr>
              <a:spcBef>
                <a:spcPts val="450"/>
              </a:spcBef>
              <a:spcAft>
                <a:spcPts val="450"/>
              </a:spcAft>
            </a:pPr>
            <a:r>
              <a:rPr lang="en-US" b="1" dirty="0">
                <a:latin typeface="+mj-lt"/>
                <a:cs typeface="Times New Roman" panose="02020603050405020304" pitchFamily="18" charset="0"/>
              </a:rPr>
              <a:t>Matching</a:t>
            </a:r>
          </a:p>
          <a:p>
            <a:pPr lvl="1">
              <a:spcBef>
                <a:spcPts val="450"/>
              </a:spcBef>
              <a:spcAft>
                <a:spcPts val="450"/>
              </a:spcAft>
            </a:pPr>
            <a:r>
              <a:rPr lang="en-US" dirty="0">
                <a:cs typeface="Times New Roman" panose="02020603050405020304" pitchFamily="18" charset="0"/>
              </a:rPr>
              <a:t>SEER patients were matched to ACTUR patients by demographic characteristics (age, sex, race) and diagnosis year to reduce confounding effects from these factors on survival. </a:t>
            </a:r>
          </a:p>
          <a:p>
            <a:pPr>
              <a:spcBef>
                <a:spcPts val="450"/>
              </a:spcBef>
              <a:spcAft>
                <a:spcPts val="450"/>
              </a:spcAft>
            </a:pPr>
            <a:r>
              <a:rPr lang="en-US" b="1" dirty="0">
                <a:latin typeface="+mj-lt"/>
                <a:cs typeface="Times New Roman" panose="02020603050405020304" pitchFamily="18" charset="0"/>
              </a:rPr>
              <a:t>Study Outcome</a:t>
            </a:r>
          </a:p>
          <a:p>
            <a:pPr lvl="1">
              <a:spcBef>
                <a:spcPts val="450"/>
              </a:spcBef>
              <a:spcAft>
                <a:spcPts val="450"/>
              </a:spcAft>
            </a:pPr>
            <a:r>
              <a:rPr lang="en-US" dirty="0">
                <a:cs typeface="Times New Roman" panose="02020603050405020304" pitchFamily="18" charset="0"/>
              </a:rPr>
              <a:t>Compare all-cause death between ACTUR and SEER patients</a:t>
            </a:r>
          </a:p>
          <a:p>
            <a:pPr>
              <a:spcBef>
                <a:spcPts val="450"/>
              </a:spcBef>
              <a:spcAft>
                <a:spcPts val="450"/>
              </a:spcAft>
            </a:pPr>
            <a:r>
              <a:rPr lang="en-US" b="1" dirty="0">
                <a:latin typeface="+mj-lt"/>
                <a:cs typeface="Times New Roman" panose="02020603050405020304" pitchFamily="18" charset="0"/>
              </a:rPr>
              <a:t>Statistical Analysis</a:t>
            </a:r>
          </a:p>
          <a:p>
            <a:pPr lvl="1">
              <a:spcBef>
                <a:spcPts val="450"/>
              </a:spcBef>
              <a:spcAft>
                <a:spcPts val="450"/>
              </a:spcAft>
            </a:pPr>
            <a:r>
              <a:rPr lang="en-US" sz="1650" dirty="0">
                <a:cs typeface="Times New Roman" panose="02020603050405020304" pitchFamily="18" charset="0"/>
              </a:rPr>
              <a:t>Kaplan Meier Survival curves and Log Rank Test</a:t>
            </a:r>
          </a:p>
          <a:p>
            <a:pPr lvl="1">
              <a:spcBef>
                <a:spcPts val="450"/>
              </a:spcBef>
              <a:spcAft>
                <a:spcPts val="450"/>
              </a:spcAft>
            </a:pPr>
            <a:r>
              <a:rPr lang="en-US" sz="1650" dirty="0">
                <a:cs typeface="Times New Roman" panose="02020603050405020304" pitchFamily="18" charset="0"/>
              </a:rPr>
              <a:t>Multivariable Cox regression hazard modeling for matched data with adjustment for potential confounding variables</a:t>
            </a:r>
          </a:p>
          <a:p>
            <a:pPr lvl="1">
              <a:spcBef>
                <a:spcPts val="450"/>
              </a:spcBef>
              <a:spcAft>
                <a:spcPts val="450"/>
              </a:spcAft>
            </a:pPr>
            <a:r>
              <a:rPr lang="en-US" sz="1650" dirty="0">
                <a:cs typeface="Times New Roman" panose="02020603050405020304" pitchFamily="18" charset="0"/>
              </a:rPr>
              <a:t>Stratified analysis</a:t>
            </a:r>
          </a:p>
        </p:txBody>
      </p:sp>
      <p:pic>
        <p:nvPicPr>
          <p:cNvPr id="4" name="Picture 3">
            <a:extLst>
              <a:ext uri="{FF2B5EF4-FFF2-40B4-BE49-F238E27FC236}">
                <a16:creationId xmlns:a16="http://schemas.microsoft.com/office/drawing/2014/main" id="{72716C05-53FE-72C3-B7DE-8381A355AF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004" y="5406180"/>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6957EE7D-772E-7CAC-327A-64990CCB4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232" y="5413885"/>
            <a:ext cx="519040" cy="397532"/>
          </a:xfrm>
          <a:prstGeom prst="rect">
            <a:avLst/>
          </a:prstGeom>
        </p:spPr>
      </p:pic>
    </p:spTree>
    <p:extLst>
      <p:ext uri="{BB962C8B-B14F-4D97-AF65-F5344CB8AC3E}">
        <p14:creationId xmlns:p14="http://schemas.microsoft.com/office/powerpoint/2010/main" val="1812855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24CC7B-2E75-48EB-A022-D84C939F459C}"/>
              </a:ext>
            </a:extLst>
          </p:cNvPr>
          <p:cNvSpPr txBox="1">
            <a:spLocks/>
          </p:cNvSpPr>
          <p:nvPr/>
        </p:nvSpPr>
        <p:spPr>
          <a:xfrm>
            <a:off x="2769078" y="908126"/>
            <a:ext cx="5142682"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02060"/>
                </a:solidFill>
                <a:cs typeface="Times New Roman" panose="02020603050405020304" pitchFamily="18" charset="0"/>
              </a:rPr>
              <a:t>MHS vs. General Population : Lung Cancer</a:t>
            </a:r>
          </a:p>
        </p:txBody>
      </p:sp>
      <p:sp>
        <p:nvSpPr>
          <p:cNvPr id="9" name="Rectangle 8">
            <a:extLst>
              <a:ext uri="{FF2B5EF4-FFF2-40B4-BE49-F238E27FC236}">
                <a16:creationId xmlns:a16="http://schemas.microsoft.com/office/drawing/2014/main" id="{3468FD03-205D-464C-8CE4-0BC31B4CF53D}"/>
              </a:ext>
            </a:extLst>
          </p:cNvPr>
          <p:cNvSpPr/>
          <p:nvPr/>
        </p:nvSpPr>
        <p:spPr>
          <a:xfrm>
            <a:off x="1763595" y="5758143"/>
            <a:ext cx="6844511" cy="323165"/>
          </a:xfrm>
          <a:prstGeom prst="rect">
            <a:avLst/>
          </a:prstGeom>
        </p:spPr>
        <p:txBody>
          <a:bodyPr wrap="square">
            <a:spAutoFit/>
          </a:bodyPr>
          <a:lstStyle/>
          <a:p>
            <a:r>
              <a:rPr lang="en-US" altLang="en-US" sz="750" dirty="0">
                <a:latin typeface="Times New Roman" panose="02020603050405020304" pitchFamily="18" charset="0"/>
                <a:cs typeface="Times New Roman" panose="02020603050405020304" pitchFamily="18" charset="0"/>
              </a:rPr>
              <a:t>(Adapted from </a:t>
            </a:r>
            <a:r>
              <a:rPr lang="en-US" sz="750" i="1" dirty="0">
                <a:latin typeface="Times New Roman" panose="02020603050405020304" pitchFamily="18" charset="0"/>
                <a:cs typeface="Times New Roman" panose="02020603050405020304" pitchFamily="18" charset="0"/>
              </a:rPr>
              <a:t>Lin et al. 2021; Cancer Epidemiol Biomarkers </a:t>
            </a:r>
            <a:r>
              <a:rPr lang="en-US" sz="750" i="1" dirty="0" err="1">
                <a:latin typeface="Times New Roman" panose="02020603050405020304" pitchFamily="18" charset="0"/>
                <a:cs typeface="Times New Roman" panose="02020603050405020304" pitchFamily="18" charset="0"/>
              </a:rPr>
              <a:t>Prev</a:t>
            </a:r>
            <a:r>
              <a:rPr lang="en-US" sz="750" i="1" dirty="0">
                <a:latin typeface="Times New Roman" panose="02020603050405020304" pitchFamily="18" charset="0"/>
                <a:cs typeface="Times New Roman" panose="02020603050405020304" pitchFamily="18" charset="0"/>
              </a:rPr>
              <a:t> 30: 1359-65; Lin et al. 2021; Ann Epidemiol 64: 132-39)</a:t>
            </a:r>
            <a:endParaRPr lang="en-US" altLang="en-US" sz="750" i="1" dirty="0">
              <a:latin typeface="Times New Roman" panose="02020603050405020304" pitchFamily="18" charset="0"/>
              <a:cs typeface="Times New Roman" panose="02020603050405020304" pitchFamily="18" charset="0"/>
            </a:endParaRPr>
          </a:p>
          <a:p>
            <a:endParaRPr lang="en-US" altLang="en-US" sz="75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709E417-2656-4BC6-8556-3FB38EB26E2F}"/>
              </a:ext>
            </a:extLst>
          </p:cNvPr>
          <p:cNvSpPr txBox="1"/>
          <p:nvPr/>
        </p:nvSpPr>
        <p:spPr>
          <a:xfrm>
            <a:off x="1625014" y="1333732"/>
            <a:ext cx="1843774" cy="276999"/>
          </a:xfrm>
          <a:prstGeom prst="rect">
            <a:avLst/>
          </a:prstGeom>
          <a:noFill/>
        </p:spPr>
        <p:txBody>
          <a:bodyPr wrap="none" rtlCol="0">
            <a:spAutoFit/>
          </a:bodyPr>
          <a:lstStyle/>
          <a:p>
            <a:r>
              <a:rPr lang="en-US" sz="1200" b="1" dirty="0">
                <a:latin typeface="+mj-lt"/>
                <a:cs typeface="Times New Roman" panose="02020603050405020304" pitchFamily="18" charset="0"/>
              </a:rPr>
              <a:t>Non-Small Cell Lung Cancer</a:t>
            </a:r>
          </a:p>
        </p:txBody>
      </p:sp>
      <p:sp>
        <p:nvSpPr>
          <p:cNvPr id="13" name="TextBox 12">
            <a:extLst>
              <a:ext uri="{FF2B5EF4-FFF2-40B4-BE49-F238E27FC236}">
                <a16:creationId xmlns:a16="http://schemas.microsoft.com/office/drawing/2014/main" id="{7FD807B9-1D7C-4F25-9D5A-D3C43C5DE113}"/>
              </a:ext>
            </a:extLst>
          </p:cNvPr>
          <p:cNvSpPr txBox="1"/>
          <p:nvPr/>
        </p:nvSpPr>
        <p:spPr>
          <a:xfrm>
            <a:off x="5746784" y="1338276"/>
            <a:ext cx="1556836" cy="276999"/>
          </a:xfrm>
          <a:prstGeom prst="rect">
            <a:avLst/>
          </a:prstGeom>
          <a:noFill/>
        </p:spPr>
        <p:txBody>
          <a:bodyPr wrap="none" rtlCol="0">
            <a:spAutoFit/>
          </a:bodyPr>
          <a:lstStyle/>
          <a:p>
            <a:r>
              <a:rPr lang="en-US" sz="1200" b="1" dirty="0">
                <a:latin typeface="+mj-lt"/>
                <a:cs typeface="Times New Roman" panose="02020603050405020304" pitchFamily="18" charset="0"/>
              </a:rPr>
              <a:t>Small-Cell Lung Cancer</a:t>
            </a:r>
          </a:p>
        </p:txBody>
      </p:sp>
      <p:pic>
        <p:nvPicPr>
          <p:cNvPr id="5" name="Picture 4" descr="Chart, histogram">
            <a:extLst>
              <a:ext uri="{FF2B5EF4-FFF2-40B4-BE49-F238E27FC236}">
                <a16:creationId xmlns:a16="http://schemas.microsoft.com/office/drawing/2014/main" id="{BBDF141F-C5DD-F5E0-80BE-5CE4ACCAE9CD}"/>
              </a:ext>
            </a:extLst>
          </p:cNvPr>
          <p:cNvPicPr>
            <a:picLocks noChangeAspect="1"/>
          </p:cNvPicPr>
          <p:nvPr/>
        </p:nvPicPr>
        <p:blipFill rotWithShape="1">
          <a:blip r:embed="rId3">
            <a:extLst>
              <a:ext uri="{28A0092B-C50C-407E-A947-70E740481C1C}">
                <a14:useLocalDpi xmlns:a14="http://schemas.microsoft.com/office/drawing/2010/main" val="0"/>
              </a:ext>
            </a:extLst>
          </a:blip>
          <a:srcRect t="8544"/>
          <a:stretch/>
        </p:blipFill>
        <p:spPr>
          <a:xfrm>
            <a:off x="4796475" y="1597267"/>
            <a:ext cx="3363917" cy="2427460"/>
          </a:xfrm>
          <a:prstGeom prst="rect">
            <a:avLst/>
          </a:prstGeom>
        </p:spPr>
      </p:pic>
      <p:pic>
        <p:nvPicPr>
          <p:cNvPr id="12" name="Picture 11">
            <a:extLst>
              <a:ext uri="{FF2B5EF4-FFF2-40B4-BE49-F238E27FC236}">
                <a16:creationId xmlns:a16="http://schemas.microsoft.com/office/drawing/2014/main" id="{1C7CFBF1-A14D-BDCE-2F61-C4AB5C586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29" y="1663501"/>
            <a:ext cx="3303097" cy="2306801"/>
          </a:xfrm>
          <a:prstGeom prst="rect">
            <a:avLst/>
          </a:prstGeom>
        </p:spPr>
      </p:pic>
      <p:graphicFrame>
        <p:nvGraphicFramePr>
          <p:cNvPr id="14" name="Table 13">
            <a:extLst>
              <a:ext uri="{FF2B5EF4-FFF2-40B4-BE49-F238E27FC236}">
                <a16:creationId xmlns:a16="http://schemas.microsoft.com/office/drawing/2014/main" id="{F9F3C483-CDC5-7C97-0706-23F951B573B9}"/>
              </a:ext>
            </a:extLst>
          </p:cNvPr>
          <p:cNvGraphicFramePr>
            <a:graphicFrameLocks noGrp="1"/>
          </p:cNvGraphicFramePr>
          <p:nvPr/>
        </p:nvGraphicFramePr>
        <p:xfrm>
          <a:off x="1117530" y="4134415"/>
          <a:ext cx="3303097" cy="868907"/>
        </p:xfrm>
        <a:graphic>
          <a:graphicData uri="http://schemas.openxmlformats.org/drawingml/2006/table">
            <a:tbl>
              <a:tblPr firstRow="1" firstCol="1" bandRow="1">
                <a:tableStyleId>{F5AB1C69-6EDB-4FF4-983F-18BD219EF322}</a:tableStyleId>
              </a:tblPr>
              <a:tblGrid>
                <a:gridCol w="820328">
                  <a:extLst>
                    <a:ext uri="{9D8B030D-6E8A-4147-A177-3AD203B41FA5}">
                      <a16:colId xmlns:a16="http://schemas.microsoft.com/office/drawing/2014/main" val="2356268379"/>
                    </a:ext>
                  </a:extLst>
                </a:gridCol>
                <a:gridCol w="1189139">
                  <a:extLst>
                    <a:ext uri="{9D8B030D-6E8A-4147-A177-3AD203B41FA5}">
                      <a16:colId xmlns:a16="http://schemas.microsoft.com/office/drawing/2014/main" val="3179746350"/>
                    </a:ext>
                  </a:extLst>
                </a:gridCol>
                <a:gridCol w="1293630">
                  <a:extLst>
                    <a:ext uri="{9D8B030D-6E8A-4147-A177-3AD203B41FA5}">
                      <a16:colId xmlns:a16="http://schemas.microsoft.com/office/drawing/2014/main" val="2189136355"/>
                    </a:ext>
                  </a:extLst>
                </a:gridCol>
              </a:tblGrid>
              <a:tr h="356861">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95% CI</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17589223"/>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1892586958"/>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0.78</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0.76-0.81</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41171805"/>
                  </a:ext>
                </a:extLst>
              </a:tr>
            </a:tbl>
          </a:graphicData>
        </a:graphic>
      </p:graphicFrame>
      <p:sp>
        <p:nvSpPr>
          <p:cNvPr id="22" name="TextBox 21">
            <a:extLst>
              <a:ext uri="{FF2B5EF4-FFF2-40B4-BE49-F238E27FC236}">
                <a16:creationId xmlns:a16="http://schemas.microsoft.com/office/drawing/2014/main" id="{138D29C9-96A8-79BA-C946-A34FB0231868}"/>
              </a:ext>
            </a:extLst>
          </p:cNvPr>
          <p:cNvSpPr txBox="1"/>
          <p:nvPr/>
        </p:nvSpPr>
        <p:spPr>
          <a:xfrm>
            <a:off x="574227" y="5106178"/>
            <a:ext cx="7692799" cy="646331"/>
          </a:xfrm>
          <a:prstGeom prst="rect">
            <a:avLst/>
          </a:prstGeom>
          <a:noFill/>
        </p:spPr>
        <p:txBody>
          <a:bodyPr wrap="square">
            <a:spAutoFit/>
          </a:bodyPr>
          <a:lstStyle/>
          <a:p>
            <a:pPr marL="214313" indent="-214313">
              <a:spcBef>
                <a:spcPts val="450"/>
              </a:spcBef>
              <a:spcAft>
                <a:spcPts val="450"/>
              </a:spcAft>
              <a:buFont typeface="Arial" panose="020B0604020202020204" pitchFamily="34" charset="0"/>
              <a:buChar char="•"/>
            </a:pPr>
            <a:r>
              <a:rPr lang="en-US" dirty="0">
                <a:cs typeface="Times New Roman" panose="02020603050405020304" pitchFamily="18" charset="0"/>
              </a:rPr>
              <a:t>MHS patients exhibited an overall </a:t>
            </a:r>
            <a:r>
              <a:rPr lang="en-US" b="1" dirty="0">
                <a:solidFill>
                  <a:srgbClr val="00B050"/>
                </a:solidFill>
                <a:cs typeface="Times New Roman" panose="02020603050405020304" pitchFamily="18" charset="0"/>
              </a:rPr>
              <a:t>22%</a:t>
            </a:r>
            <a:r>
              <a:rPr lang="en-US" b="1" dirty="0">
                <a:solidFill>
                  <a:srgbClr val="0070C0"/>
                </a:solidFill>
                <a:cs typeface="Times New Roman" panose="02020603050405020304" pitchFamily="18" charset="0"/>
              </a:rPr>
              <a:t> </a:t>
            </a:r>
            <a:r>
              <a:rPr lang="en-US" dirty="0">
                <a:cs typeface="Times New Roman" panose="02020603050405020304" pitchFamily="18" charset="0"/>
              </a:rPr>
              <a:t>and </a:t>
            </a:r>
            <a:r>
              <a:rPr lang="en-US" b="1" dirty="0">
                <a:solidFill>
                  <a:srgbClr val="00B050"/>
                </a:solidFill>
                <a:cs typeface="Times New Roman" panose="02020603050405020304" pitchFamily="18" charset="0"/>
              </a:rPr>
              <a:t>23%</a:t>
            </a:r>
            <a:r>
              <a:rPr lang="en-US" dirty="0">
                <a:cs typeface="Times New Roman" panose="02020603050405020304" pitchFamily="18" charset="0"/>
              </a:rPr>
              <a:t> </a:t>
            </a:r>
            <a:r>
              <a:rPr lang="en-US" b="1" i="1" u="sng" dirty="0">
                <a:cs typeface="Times New Roman" panose="02020603050405020304" pitchFamily="18" charset="0"/>
              </a:rPr>
              <a:t>better survival </a:t>
            </a:r>
            <a:r>
              <a:rPr lang="en-US" dirty="0">
                <a:cs typeface="Times New Roman" panose="02020603050405020304" pitchFamily="18" charset="0"/>
              </a:rPr>
              <a:t>than patients from the US general population for NSCLC and SCLC, respectively.</a:t>
            </a:r>
          </a:p>
        </p:txBody>
      </p:sp>
      <p:sp>
        <p:nvSpPr>
          <p:cNvPr id="23" name="TextBox 22">
            <a:extLst>
              <a:ext uri="{FF2B5EF4-FFF2-40B4-BE49-F238E27FC236}">
                <a16:creationId xmlns:a16="http://schemas.microsoft.com/office/drawing/2014/main" id="{F722CE95-D3DC-7B0C-3757-F0B11628330D}"/>
              </a:ext>
            </a:extLst>
          </p:cNvPr>
          <p:cNvSpPr txBox="1"/>
          <p:nvPr/>
        </p:nvSpPr>
        <p:spPr>
          <a:xfrm>
            <a:off x="6478434" y="2627044"/>
            <a:ext cx="845103"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Log-rank P&lt;0.0001</a:t>
            </a:r>
          </a:p>
        </p:txBody>
      </p:sp>
      <p:graphicFrame>
        <p:nvGraphicFramePr>
          <p:cNvPr id="24" name="Table 23">
            <a:extLst>
              <a:ext uri="{FF2B5EF4-FFF2-40B4-BE49-F238E27FC236}">
                <a16:creationId xmlns:a16="http://schemas.microsoft.com/office/drawing/2014/main" id="{0B01D8DB-3AAC-FEFC-E724-EB183B066C6F}"/>
              </a:ext>
            </a:extLst>
          </p:cNvPr>
          <p:cNvGraphicFramePr>
            <a:graphicFrameLocks noGrp="1"/>
          </p:cNvGraphicFramePr>
          <p:nvPr/>
        </p:nvGraphicFramePr>
        <p:xfrm>
          <a:off x="4964262" y="4130998"/>
          <a:ext cx="3303097" cy="870367"/>
        </p:xfrm>
        <a:graphic>
          <a:graphicData uri="http://schemas.openxmlformats.org/drawingml/2006/table">
            <a:tbl>
              <a:tblPr firstRow="1" firstCol="1" bandRow="1">
                <a:tableStyleId>{F5AB1C69-6EDB-4FF4-983F-18BD219EF322}</a:tableStyleId>
              </a:tblPr>
              <a:tblGrid>
                <a:gridCol w="947549">
                  <a:extLst>
                    <a:ext uri="{9D8B030D-6E8A-4147-A177-3AD203B41FA5}">
                      <a16:colId xmlns:a16="http://schemas.microsoft.com/office/drawing/2014/main" val="628405922"/>
                    </a:ext>
                  </a:extLst>
                </a:gridCol>
                <a:gridCol w="1142496">
                  <a:extLst>
                    <a:ext uri="{9D8B030D-6E8A-4147-A177-3AD203B41FA5}">
                      <a16:colId xmlns:a16="http://schemas.microsoft.com/office/drawing/2014/main" val="3179746350"/>
                    </a:ext>
                  </a:extLst>
                </a:gridCol>
                <a:gridCol w="1213052">
                  <a:extLst>
                    <a:ext uri="{9D8B030D-6E8A-4147-A177-3AD203B41FA5}">
                      <a16:colId xmlns:a16="http://schemas.microsoft.com/office/drawing/2014/main" val="2189136355"/>
                    </a:ext>
                  </a:extLst>
                </a:gridCol>
              </a:tblGrid>
              <a:tr h="408467">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95% CI</a:t>
                      </a:r>
                    </a:p>
                  </a:txBody>
                  <a:tcPr marL="51435" marR="51435" marT="0" marB="0"/>
                </a:tc>
                <a:extLst>
                  <a:ext uri="{0D108BD9-81ED-4DB2-BD59-A6C34878D82A}">
                    <a16:rowId xmlns:a16="http://schemas.microsoft.com/office/drawing/2014/main" val="2317589223"/>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2347783268"/>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0.77</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0.73-0.83</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97474731"/>
                  </a:ext>
                </a:extLst>
              </a:tr>
            </a:tbl>
          </a:graphicData>
        </a:graphic>
      </p:graphicFrame>
      <p:pic>
        <p:nvPicPr>
          <p:cNvPr id="3" name="Picture 2">
            <a:extLst>
              <a:ext uri="{FF2B5EF4-FFF2-40B4-BE49-F238E27FC236}">
                <a16:creationId xmlns:a16="http://schemas.microsoft.com/office/drawing/2014/main" id="{A293BDBF-D196-FE03-3D3A-C2D95B41A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8034" y="5515536"/>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57F9C863-215B-91FB-991E-77A98E7149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1262" y="5523241"/>
            <a:ext cx="519040" cy="397532"/>
          </a:xfrm>
          <a:prstGeom prst="rect">
            <a:avLst/>
          </a:prstGeom>
        </p:spPr>
      </p:pic>
    </p:spTree>
    <p:extLst>
      <p:ext uri="{BB962C8B-B14F-4D97-AF65-F5344CB8AC3E}">
        <p14:creationId xmlns:p14="http://schemas.microsoft.com/office/powerpoint/2010/main" val="416993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4D075-5CE1-B987-9192-2B9F9A363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599" y="5564161"/>
            <a:ext cx="1707571" cy="11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a:extLst>
              <a:ext uri="{FF2B5EF4-FFF2-40B4-BE49-F238E27FC236}">
                <a16:creationId xmlns:a16="http://schemas.microsoft.com/office/drawing/2014/main" id="{FF212749-90B4-3FB5-26B0-09C4CDC38233}"/>
              </a:ext>
            </a:extLst>
          </p:cNvPr>
          <p:cNvSpPr>
            <a:spLocks noGrp="1"/>
          </p:cNvSpPr>
          <p:nvPr>
            <p:ph idx="1"/>
          </p:nvPr>
        </p:nvSpPr>
        <p:spPr>
          <a:xfrm>
            <a:off x="628650" y="1690689"/>
            <a:ext cx="7886700" cy="4351338"/>
          </a:xfrm>
        </p:spPr>
        <p:txBody>
          <a:bodyPr/>
          <a:lstStyle/>
          <a:p>
            <a:pPr marR="0" lvl="0">
              <a:spcBef>
                <a:spcPts val="0"/>
              </a:spcBef>
              <a:spcAft>
                <a:spcPts val="0"/>
              </a:spcAft>
              <a:buSzPts val="1000"/>
              <a:buFont typeface="Wingdings" panose="05000000000000000000" pitchFamily="2" charset="2"/>
              <a:buChar char="§"/>
              <a:tabLst>
                <a:tab pos="457200" algn="l"/>
              </a:tabLst>
            </a:pPr>
            <a:r>
              <a:rPr lang="en-US" sz="2400" dirty="0">
                <a:effectLst/>
                <a:ea typeface="Times New Roman" panose="02020603050405020304" pitchFamily="18" charset="0"/>
              </a:rPr>
              <a:t>Increase Federal HCP awareness of progress made, improved outcomes and patient opportunities for improved health equity in oncology and hematology disease areas within the MHS.</a:t>
            </a:r>
            <a:endParaRPr lang="en-US" sz="2400" dirty="0">
              <a:effectLst/>
              <a:ea typeface="Calibri" panose="020F0502020204030204" pitchFamily="34" charset="0"/>
            </a:endParaRPr>
          </a:p>
          <a:p>
            <a:pPr>
              <a:spcBef>
                <a:spcPts val="0"/>
              </a:spcBef>
              <a:buSzPts val="1000"/>
              <a:buFont typeface="Wingdings" panose="05000000000000000000" pitchFamily="2" charset="2"/>
              <a:buChar char="§"/>
              <a:tabLst>
                <a:tab pos="457200" algn="l"/>
              </a:tabLst>
            </a:pPr>
            <a:r>
              <a:rPr lang="en-US" sz="2400" dirty="0">
                <a:effectLst/>
                <a:ea typeface="Times New Roman" panose="02020603050405020304" pitchFamily="18" charset="0"/>
                <a:cs typeface="Times New Roman" panose="02020603050405020304" pitchFamily="18" charset="0"/>
              </a:rPr>
              <a:t>Encourage active engagement of underserved communities with a focus on referrals, patient education and advocacy in cancer care for DoD/Tricare beneficiaries, including patients in direct care and those who are community based.</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p:txBody>
      </p:sp>
      <p:sp>
        <p:nvSpPr>
          <p:cNvPr id="8" name="Title 7">
            <a:extLst>
              <a:ext uri="{FF2B5EF4-FFF2-40B4-BE49-F238E27FC236}">
                <a16:creationId xmlns:a16="http://schemas.microsoft.com/office/drawing/2014/main" id="{8EC7A03D-A39A-FB62-FB2D-7F82425A37B2}"/>
              </a:ext>
            </a:extLst>
          </p:cNvPr>
          <p:cNvSpPr>
            <a:spLocks noGrp="1"/>
          </p:cNvSpPr>
          <p:nvPr>
            <p:ph type="title"/>
          </p:nvPr>
        </p:nvSpPr>
        <p:spPr/>
        <p:txBody>
          <a:bodyPr/>
          <a:lstStyle/>
          <a:p>
            <a:r>
              <a:rPr lang="en-US" dirty="0">
                <a:solidFill>
                  <a:srgbClr val="002060"/>
                </a:solidFill>
                <a:latin typeface="+mn-lt"/>
              </a:rPr>
              <a:t>Presentation Learning Objectives</a:t>
            </a:r>
          </a:p>
        </p:txBody>
      </p:sp>
    </p:spTree>
    <p:extLst>
      <p:ext uri="{BB962C8B-B14F-4D97-AF65-F5344CB8AC3E}">
        <p14:creationId xmlns:p14="http://schemas.microsoft.com/office/powerpoint/2010/main" val="347788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8FD03-205D-464C-8CE4-0BC31B4CF53D}"/>
              </a:ext>
            </a:extLst>
          </p:cNvPr>
          <p:cNvSpPr/>
          <p:nvPr/>
        </p:nvSpPr>
        <p:spPr>
          <a:xfrm>
            <a:off x="1290513" y="5627742"/>
            <a:ext cx="5572718" cy="207749"/>
          </a:xfrm>
          <a:prstGeom prst="rect">
            <a:avLst/>
          </a:prstGeom>
        </p:spPr>
        <p:txBody>
          <a:bodyPr wrap="square">
            <a:spAutoFit/>
          </a:bodyPr>
          <a:lstStyle/>
          <a:p>
            <a:r>
              <a:rPr lang="en-US" altLang="en-US" sz="750" dirty="0">
                <a:latin typeface="Times New Roman" panose="02020603050405020304" pitchFamily="18" charset="0"/>
                <a:cs typeface="Times New Roman" panose="02020603050405020304" pitchFamily="18" charset="0"/>
              </a:rPr>
              <a:t>(Adapted from </a:t>
            </a:r>
            <a:r>
              <a:rPr lang="en-US" sz="750" dirty="0">
                <a:latin typeface="Times New Roman" panose="02020603050405020304" pitchFamily="18" charset="0"/>
                <a:cs typeface="Times New Roman" panose="02020603050405020304" pitchFamily="18" charset="0"/>
              </a:rPr>
              <a:t>Lin et al. 2021; Cancer Epidemiol Biomarkers </a:t>
            </a:r>
            <a:r>
              <a:rPr lang="en-US" sz="750" dirty="0" err="1">
                <a:latin typeface="Times New Roman" panose="02020603050405020304" pitchFamily="18" charset="0"/>
                <a:cs typeface="Times New Roman" panose="02020603050405020304" pitchFamily="18" charset="0"/>
              </a:rPr>
              <a:t>Prev</a:t>
            </a:r>
            <a:r>
              <a:rPr lang="en-US" sz="750" dirty="0">
                <a:latin typeface="Times New Roman" panose="02020603050405020304" pitchFamily="18" charset="0"/>
                <a:cs typeface="Times New Roman" panose="02020603050405020304" pitchFamily="18" charset="0"/>
              </a:rPr>
              <a:t> 30: 1359-65; Lin et al. 2020; Cancer 126:3053-60) </a:t>
            </a:r>
            <a:endParaRPr lang="en-US" altLang="en-US" sz="75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59FCDFE-1E38-C2A9-DFB0-9B72B595FD03}"/>
              </a:ext>
            </a:extLst>
          </p:cNvPr>
          <p:cNvSpPr txBox="1"/>
          <p:nvPr/>
        </p:nvSpPr>
        <p:spPr>
          <a:xfrm>
            <a:off x="1591672" y="1513593"/>
            <a:ext cx="1090363" cy="300082"/>
          </a:xfrm>
          <a:prstGeom prst="rect">
            <a:avLst/>
          </a:prstGeom>
          <a:noFill/>
        </p:spPr>
        <p:txBody>
          <a:bodyPr wrap="none" rtlCol="0">
            <a:spAutoFit/>
          </a:bodyPr>
          <a:lstStyle/>
          <a:p>
            <a:r>
              <a:rPr lang="en-US" sz="1350" b="1" dirty="0">
                <a:latin typeface="+mj-lt"/>
                <a:cs typeface="Times New Roman" panose="02020603050405020304" pitchFamily="18" charset="0"/>
              </a:rPr>
              <a:t>Colon Cancer</a:t>
            </a:r>
          </a:p>
        </p:txBody>
      </p:sp>
      <p:pic>
        <p:nvPicPr>
          <p:cNvPr id="7" name="Picture 6">
            <a:extLst>
              <a:ext uri="{FF2B5EF4-FFF2-40B4-BE49-F238E27FC236}">
                <a16:creationId xmlns:a16="http://schemas.microsoft.com/office/drawing/2014/main" id="{BD5FE116-CC7A-9E83-2B83-A2DB8E00BD98}"/>
              </a:ext>
            </a:extLst>
          </p:cNvPr>
          <p:cNvPicPr>
            <a:picLocks noChangeAspect="1"/>
          </p:cNvPicPr>
          <p:nvPr/>
        </p:nvPicPr>
        <p:blipFill rotWithShape="1">
          <a:blip r:embed="rId3"/>
          <a:srcRect t="8661"/>
          <a:stretch/>
        </p:blipFill>
        <p:spPr>
          <a:xfrm>
            <a:off x="497171" y="1782316"/>
            <a:ext cx="3233833" cy="2225669"/>
          </a:xfrm>
          <a:prstGeom prst="rect">
            <a:avLst/>
          </a:prstGeom>
        </p:spPr>
      </p:pic>
      <p:sp>
        <p:nvSpPr>
          <p:cNvPr id="8" name="TextBox 7">
            <a:extLst>
              <a:ext uri="{FF2B5EF4-FFF2-40B4-BE49-F238E27FC236}">
                <a16:creationId xmlns:a16="http://schemas.microsoft.com/office/drawing/2014/main" id="{4F50EA6D-04EA-ABAA-A5DB-AEC59CB7F9F8}"/>
              </a:ext>
            </a:extLst>
          </p:cNvPr>
          <p:cNvSpPr txBox="1"/>
          <p:nvPr/>
        </p:nvSpPr>
        <p:spPr>
          <a:xfrm>
            <a:off x="2167081" y="2187890"/>
            <a:ext cx="928920"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Log-rank P&lt;0.0001</a:t>
            </a:r>
          </a:p>
        </p:txBody>
      </p:sp>
      <p:sp>
        <p:nvSpPr>
          <p:cNvPr id="22" name="TextBox 21">
            <a:extLst>
              <a:ext uri="{FF2B5EF4-FFF2-40B4-BE49-F238E27FC236}">
                <a16:creationId xmlns:a16="http://schemas.microsoft.com/office/drawing/2014/main" id="{0C908A8E-5785-2EEF-00B5-B8F462B1B8AF}"/>
              </a:ext>
            </a:extLst>
          </p:cNvPr>
          <p:cNvSpPr txBox="1"/>
          <p:nvPr/>
        </p:nvSpPr>
        <p:spPr>
          <a:xfrm>
            <a:off x="454123" y="4993829"/>
            <a:ext cx="7368611" cy="923330"/>
          </a:xfrm>
          <a:prstGeom prst="rect">
            <a:avLst/>
          </a:prstGeom>
          <a:noFill/>
        </p:spPr>
        <p:txBody>
          <a:bodyPr wrap="square">
            <a:spAutoFit/>
          </a:bodyPr>
          <a:lstStyle/>
          <a:p>
            <a:pPr>
              <a:spcBef>
                <a:spcPts val="450"/>
              </a:spcBef>
              <a:spcAft>
                <a:spcPts val="450"/>
              </a:spcAft>
            </a:pPr>
            <a:r>
              <a:rPr lang="en-US" dirty="0">
                <a:cs typeface="Times New Roman" panose="02020603050405020304" pitchFamily="18" charset="0"/>
              </a:rPr>
              <a:t>MHS  patients exhibited an overall </a:t>
            </a:r>
            <a:r>
              <a:rPr lang="en-US" b="1" dirty="0">
                <a:solidFill>
                  <a:srgbClr val="00B050"/>
                </a:solidFill>
                <a:cs typeface="Times New Roman" panose="02020603050405020304" pitchFamily="18" charset="0"/>
              </a:rPr>
              <a:t>18%</a:t>
            </a:r>
            <a:r>
              <a:rPr lang="en-US" b="1" dirty="0">
                <a:solidFill>
                  <a:srgbClr val="0070C0"/>
                </a:solidFill>
                <a:cs typeface="Times New Roman" panose="02020603050405020304" pitchFamily="18" charset="0"/>
              </a:rPr>
              <a:t> </a:t>
            </a:r>
            <a:r>
              <a:rPr lang="en-US" dirty="0">
                <a:cs typeface="Times New Roman" panose="02020603050405020304" pitchFamily="18" charset="0"/>
              </a:rPr>
              <a:t>and </a:t>
            </a:r>
            <a:r>
              <a:rPr lang="en-US" b="1" dirty="0">
                <a:solidFill>
                  <a:srgbClr val="00B050"/>
                </a:solidFill>
                <a:cs typeface="Times New Roman" panose="02020603050405020304" pitchFamily="18" charset="0"/>
              </a:rPr>
              <a:t>26%</a:t>
            </a:r>
            <a:r>
              <a:rPr lang="en-US" dirty="0">
                <a:cs typeface="Times New Roman" panose="02020603050405020304" pitchFamily="18" charset="0"/>
              </a:rPr>
              <a:t>  </a:t>
            </a:r>
            <a:r>
              <a:rPr lang="en-US" b="1" i="1" u="sng" dirty="0">
                <a:cs typeface="Times New Roman" panose="02020603050405020304" pitchFamily="18" charset="0"/>
              </a:rPr>
              <a:t>better survival </a:t>
            </a:r>
            <a:r>
              <a:rPr lang="en-US" dirty="0">
                <a:cs typeface="Times New Roman" panose="02020603050405020304" pitchFamily="18" charset="0"/>
              </a:rPr>
              <a:t>than patients from the US general population for colon cancer and glioma, respectively.</a:t>
            </a:r>
          </a:p>
        </p:txBody>
      </p:sp>
      <p:sp>
        <p:nvSpPr>
          <p:cNvPr id="25" name="Title 1">
            <a:extLst>
              <a:ext uri="{FF2B5EF4-FFF2-40B4-BE49-F238E27FC236}">
                <a16:creationId xmlns:a16="http://schemas.microsoft.com/office/drawing/2014/main" id="{AC86C896-7AB0-1CB4-3260-CDEA37683FF7}"/>
              </a:ext>
            </a:extLst>
          </p:cNvPr>
          <p:cNvSpPr txBox="1">
            <a:spLocks/>
          </p:cNvSpPr>
          <p:nvPr/>
        </p:nvSpPr>
        <p:spPr>
          <a:xfrm>
            <a:off x="1165861" y="1001043"/>
            <a:ext cx="6094355"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02060"/>
                </a:solidFill>
                <a:cs typeface="Times New Roman" panose="02020603050405020304" pitchFamily="18" charset="0"/>
              </a:rPr>
              <a:t>MHS vs. General Population : Colon Cancer and Glioma</a:t>
            </a:r>
          </a:p>
        </p:txBody>
      </p:sp>
      <p:graphicFrame>
        <p:nvGraphicFramePr>
          <p:cNvPr id="27" name="Table 26">
            <a:extLst>
              <a:ext uri="{FF2B5EF4-FFF2-40B4-BE49-F238E27FC236}">
                <a16:creationId xmlns:a16="http://schemas.microsoft.com/office/drawing/2014/main" id="{431D1D09-6C77-EBA5-386E-3F853AC5E6E5}"/>
              </a:ext>
            </a:extLst>
          </p:cNvPr>
          <p:cNvGraphicFramePr>
            <a:graphicFrameLocks noGrp="1"/>
          </p:cNvGraphicFramePr>
          <p:nvPr/>
        </p:nvGraphicFramePr>
        <p:xfrm>
          <a:off x="589023" y="4040218"/>
          <a:ext cx="3303097" cy="868907"/>
        </p:xfrm>
        <a:graphic>
          <a:graphicData uri="http://schemas.openxmlformats.org/drawingml/2006/table">
            <a:tbl>
              <a:tblPr firstRow="1" firstCol="1" bandRow="1">
                <a:tableStyleId>{F5AB1C69-6EDB-4FF4-983F-18BD219EF322}</a:tableStyleId>
              </a:tblPr>
              <a:tblGrid>
                <a:gridCol w="820328">
                  <a:extLst>
                    <a:ext uri="{9D8B030D-6E8A-4147-A177-3AD203B41FA5}">
                      <a16:colId xmlns:a16="http://schemas.microsoft.com/office/drawing/2014/main" val="2356268379"/>
                    </a:ext>
                  </a:extLst>
                </a:gridCol>
                <a:gridCol w="1189139">
                  <a:extLst>
                    <a:ext uri="{9D8B030D-6E8A-4147-A177-3AD203B41FA5}">
                      <a16:colId xmlns:a16="http://schemas.microsoft.com/office/drawing/2014/main" val="3179746350"/>
                    </a:ext>
                  </a:extLst>
                </a:gridCol>
                <a:gridCol w="1293630">
                  <a:extLst>
                    <a:ext uri="{9D8B030D-6E8A-4147-A177-3AD203B41FA5}">
                      <a16:colId xmlns:a16="http://schemas.microsoft.com/office/drawing/2014/main" val="2189136355"/>
                    </a:ext>
                  </a:extLst>
                </a:gridCol>
              </a:tblGrid>
              <a:tr h="356861">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95% CI</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17589223"/>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1892586958"/>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0.82</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0.78-0.87</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41171805"/>
                  </a:ext>
                </a:extLst>
              </a:tr>
            </a:tbl>
          </a:graphicData>
        </a:graphic>
      </p:graphicFrame>
      <p:pic>
        <p:nvPicPr>
          <p:cNvPr id="2" name="Picture 1">
            <a:extLst>
              <a:ext uri="{FF2B5EF4-FFF2-40B4-BE49-F238E27FC236}">
                <a16:creationId xmlns:a16="http://schemas.microsoft.com/office/drawing/2014/main" id="{B127033A-55B2-89AC-8535-18F365323B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404" y="5405016"/>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342DE2BC-501C-23EA-FE56-E1002E604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1687" y="5444627"/>
            <a:ext cx="519040" cy="397532"/>
          </a:xfrm>
          <a:prstGeom prst="rect">
            <a:avLst/>
          </a:prstGeom>
        </p:spPr>
      </p:pic>
      <p:pic>
        <p:nvPicPr>
          <p:cNvPr id="4" name="Picture 3">
            <a:extLst>
              <a:ext uri="{FF2B5EF4-FFF2-40B4-BE49-F238E27FC236}">
                <a16:creationId xmlns:a16="http://schemas.microsoft.com/office/drawing/2014/main" id="{09B2FAF7-2BD1-F992-75D8-19BC04B6FECA}"/>
              </a:ext>
            </a:extLst>
          </p:cNvPr>
          <p:cNvPicPr>
            <a:picLocks noChangeAspect="1"/>
          </p:cNvPicPr>
          <p:nvPr/>
        </p:nvPicPr>
        <p:blipFill>
          <a:blip r:embed="rId6"/>
          <a:stretch>
            <a:fillRect/>
          </a:stretch>
        </p:blipFill>
        <p:spPr>
          <a:xfrm>
            <a:off x="4835949" y="1797293"/>
            <a:ext cx="3273665" cy="2210692"/>
          </a:xfrm>
          <a:prstGeom prst="rect">
            <a:avLst/>
          </a:prstGeom>
        </p:spPr>
      </p:pic>
      <p:sp>
        <p:nvSpPr>
          <p:cNvPr id="6" name="TextBox 5">
            <a:extLst>
              <a:ext uri="{FF2B5EF4-FFF2-40B4-BE49-F238E27FC236}">
                <a16:creationId xmlns:a16="http://schemas.microsoft.com/office/drawing/2014/main" id="{B2C87369-265C-7E3D-9C60-023F3FA9DECA}"/>
              </a:ext>
            </a:extLst>
          </p:cNvPr>
          <p:cNvSpPr txBox="1"/>
          <p:nvPr/>
        </p:nvSpPr>
        <p:spPr>
          <a:xfrm>
            <a:off x="6291690" y="1411408"/>
            <a:ext cx="667170" cy="300082"/>
          </a:xfrm>
          <a:prstGeom prst="rect">
            <a:avLst/>
          </a:prstGeom>
          <a:noFill/>
        </p:spPr>
        <p:txBody>
          <a:bodyPr wrap="none" rtlCol="0">
            <a:spAutoFit/>
          </a:bodyPr>
          <a:lstStyle/>
          <a:p>
            <a:r>
              <a:rPr lang="en-US" sz="1350" b="1" dirty="0">
                <a:latin typeface="+mj-lt"/>
                <a:cs typeface="Times New Roman" panose="02020603050405020304" pitchFamily="18" charset="0"/>
              </a:rPr>
              <a:t>Glioma</a:t>
            </a:r>
          </a:p>
        </p:txBody>
      </p:sp>
      <p:graphicFrame>
        <p:nvGraphicFramePr>
          <p:cNvPr id="10" name="Table 9">
            <a:extLst>
              <a:ext uri="{FF2B5EF4-FFF2-40B4-BE49-F238E27FC236}">
                <a16:creationId xmlns:a16="http://schemas.microsoft.com/office/drawing/2014/main" id="{89DB0E6B-AB1C-B2FD-7C7A-61917AF1195E}"/>
              </a:ext>
            </a:extLst>
          </p:cNvPr>
          <p:cNvGraphicFramePr>
            <a:graphicFrameLocks noGrp="1"/>
          </p:cNvGraphicFramePr>
          <p:nvPr/>
        </p:nvGraphicFramePr>
        <p:xfrm>
          <a:off x="4917498" y="4034432"/>
          <a:ext cx="3303097" cy="868907"/>
        </p:xfrm>
        <a:graphic>
          <a:graphicData uri="http://schemas.openxmlformats.org/drawingml/2006/table">
            <a:tbl>
              <a:tblPr firstRow="1" firstCol="1" bandRow="1">
                <a:tableStyleId>{F5AB1C69-6EDB-4FF4-983F-18BD219EF322}</a:tableStyleId>
              </a:tblPr>
              <a:tblGrid>
                <a:gridCol w="820328">
                  <a:extLst>
                    <a:ext uri="{9D8B030D-6E8A-4147-A177-3AD203B41FA5}">
                      <a16:colId xmlns:a16="http://schemas.microsoft.com/office/drawing/2014/main" val="2356268379"/>
                    </a:ext>
                  </a:extLst>
                </a:gridCol>
                <a:gridCol w="1189139">
                  <a:extLst>
                    <a:ext uri="{9D8B030D-6E8A-4147-A177-3AD203B41FA5}">
                      <a16:colId xmlns:a16="http://schemas.microsoft.com/office/drawing/2014/main" val="3179746350"/>
                    </a:ext>
                  </a:extLst>
                </a:gridCol>
                <a:gridCol w="1293630">
                  <a:extLst>
                    <a:ext uri="{9D8B030D-6E8A-4147-A177-3AD203B41FA5}">
                      <a16:colId xmlns:a16="http://schemas.microsoft.com/office/drawing/2014/main" val="2189136355"/>
                    </a:ext>
                  </a:extLst>
                </a:gridCol>
              </a:tblGrid>
              <a:tr h="356861">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95% CI</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17589223"/>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1892586958"/>
                  </a:ext>
                </a:extLst>
              </a:tr>
              <a:tr h="256023">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0.74</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0.67-0.84</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41171805"/>
                  </a:ext>
                </a:extLst>
              </a:tr>
            </a:tbl>
          </a:graphicData>
        </a:graphic>
      </p:graphicFrame>
    </p:spTree>
    <p:extLst>
      <p:ext uri="{BB962C8B-B14F-4D97-AF65-F5344CB8AC3E}">
        <p14:creationId xmlns:p14="http://schemas.microsoft.com/office/powerpoint/2010/main" val="991172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03814BB4-81F1-FF4E-6E12-8454AD799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78"/>
          <a:stretch/>
        </p:blipFill>
        <p:spPr>
          <a:xfrm>
            <a:off x="4972909" y="1675928"/>
            <a:ext cx="3367617" cy="2354841"/>
          </a:xfrm>
          <a:prstGeom prst="rect">
            <a:avLst/>
          </a:prstGeom>
        </p:spPr>
      </p:pic>
      <p:sp>
        <p:nvSpPr>
          <p:cNvPr id="6" name="TextBox 5">
            <a:extLst>
              <a:ext uri="{FF2B5EF4-FFF2-40B4-BE49-F238E27FC236}">
                <a16:creationId xmlns:a16="http://schemas.microsoft.com/office/drawing/2014/main" id="{88E3274F-AC8B-5121-48EB-2A89FA59A9C2}"/>
              </a:ext>
            </a:extLst>
          </p:cNvPr>
          <p:cNvSpPr txBox="1"/>
          <p:nvPr/>
        </p:nvSpPr>
        <p:spPr>
          <a:xfrm>
            <a:off x="5810080" y="1387154"/>
            <a:ext cx="2009461" cy="300082"/>
          </a:xfrm>
          <a:prstGeom prst="rect">
            <a:avLst/>
          </a:prstGeom>
          <a:noFill/>
        </p:spPr>
        <p:txBody>
          <a:bodyPr wrap="none" rtlCol="0">
            <a:spAutoFit/>
          </a:bodyPr>
          <a:lstStyle/>
          <a:p>
            <a:r>
              <a:rPr lang="en-US" sz="1350" b="1" dirty="0">
                <a:latin typeface="+mj-lt"/>
                <a:cs typeface="Times New Roman" panose="02020603050405020304" pitchFamily="18" charset="0"/>
              </a:rPr>
              <a:t>Late-Stage Prostate Cancer</a:t>
            </a:r>
          </a:p>
        </p:txBody>
      </p:sp>
      <p:graphicFrame>
        <p:nvGraphicFramePr>
          <p:cNvPr id="7" name="Table 6">
            <a:extLst>
              <a:ext uri="{FF2B5EF4-FFF2-40B4-BE49-F238E27FC236}">
                <a16:creationId xmlns:a16="http://schemas.microsoft.com/office/drawing/2014/main" id="{BC3663C4-407C-C1CF-8F32-C03F29D5A56F}"/>
              </a:ext>
            </a:extLst>
          </p:cNvPr>
          <p:cNvGraphicFramePr>
            <a:graphicFrameLocks noGrp="1"/>
          </p:cNvGraphicFramePr>
          <p:nvPr/>
        </p:nvGraphicFramePr>
        <p:xfrm>
          <a:off x="5185217" y="4141753"/>
          <a:ext cx="3303097" cy="870367"/>
        </p:xfrm>
        <a:graphic>
          <a:graphicData uri="http://schemas.openxmlformats.org/drawingml/2006/table">
            <a:tbl>
              <a:tblPr firstRow="1" firstCol="1" bandRow="1">
                <a:tableStyleId>{F5AB1C69-6EDB-4FF4-983F-18BD219EF322}</a:tableStyleId>
              </a:tblPr>
              <a:tblGrid>
                <a:gridCol w="947549">
                  <a:extLst>
                    <a:ext uri="{9D8B030D-6E8A-4147-A177-3AD203B41FA5}">
                      <a16:colId xmlns:a16="http://schemas.microsoft.com/office/drawing/2014/main" val="628405922"/>
                    </a:ext>
                  </a:extLst>
                </a:gridCol>
                <a:gridCol w="1142496">
                  <a:extLst>
                    <a:ext uri="{9D8B030D-6E8A-4147-A177-3AD203B41FA5}">
                      <a16:colId xmlns:a16="http://schemas.microsoft.com/office/drawing/2014/main" val="3179746350"/>
                    </a:ext>
                  </a:extLst>
                </a:gridCol>
                <a:gridCol w="1213052">
                  <a:extLst>
                    <a:ext uri="{9D8B030D-6E8A-4147-A177-3AD203B41FA5}">
                      <a16:colId xmlns:a16="http://schemas.microsoft.com/office/drawing/2014/main" val="2189136355"/>
                    </a:ext>
                  </a:extLst>
                </a:gridCol>
              </a:tblGrid>
              <a:tr h="408467">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95% CI</a:t>
                      </a:r>
                    </a:p>
                  </a:txBody>
                  <a:tcPr marL="51435" marR="51435" marT="0" marB="0"/>
                </a:tc>
                <a:extLst>
                  <a:ext uri="{0D108BD9-81ED-4DB2-BD59-A6C34878D82A}">
                    <a16:rowId xmlns:a16="http://schemas.microsoft.com/office/drawing/2014/main" val="2317589223"/>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2347783268"/>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0.74</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0.67-0.83</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97474731"/>
                  </a:ext>
                </a:extLst>
              </a:tr>
            </a:tbl>
          </a:graphicData>
        </a:graphic>
      </p:graphicFrame>
      <p:sp>
        <p:nvSpPr>
          <p:cNvPr id="8" name="TextBox 7">
            <a:extLst>
              <a:ext uri="{FF2B5EF4-FFF2-40B4-BE49-F238E27FC236}">
                <a16:creationId xmlns:a16="http://schemas.microsoft.com/office/drawing/2014/main" id="{09C42EFB-6AF8-FE5C-F21E-634F04684350}"/>
              </a:ext>
            </a:extLst>
          </p:cNvPr>
          <p:cNvSpPr txBox="1"/>
          <p:nvPr/>
        </p:nvSpPr>
        <p:spPr>
          <a:xfrm>
            <a:off x="334652" y="5087703"/>
            <a:ext cx="7774993" cy="923330"/>
          </a:xfrm>
          <a:prstGeom prst="rect">
            <a:avLst/>
          </a:prstGeom>
          <a:noFill/>
        </p:spPr>
        <p:txBody>
          <a:bodyPr wrap="square">
            <a:spAutoFit/>
          </a:bodyPr>
          <a:lstStyle/>
          <a:p>
            <a:pPr>
              <a:spcBef>
                <a:spcPts val="450"/>
              </a:spcBef>
              <a:spcAft>
                <a:spcPts val="450"/>
              </a:spcAft>
            </a:pPr>
            <a:r>
              <a:rPr lang="en-US" dirty="0">
                <a:cs typeface="Times New Roman" panose="02020603050405020304" pitchFamily="18" charset="0"/>
              </a:rPr>
              <a:t>MHS  patients exhibited an overall </a:t>
            </a:r>
            <a:r>
              <a:rPr lang="en-US" b="1" dirty="0">
                <a:solidFill>
                  <a:srgbClr val="00B050"/>
                </a:solidFill>
                <a:cs typeface="Times New Roman" panose="02020603050405020304" pitchFamily="18" charset="0"/>
              </a:rPr>
              <a:t>24%</a:t>
            </a:r>
            <a:r>
              <a:rPr lang="en-US" dirty="0">
                <a:cs typeface="Times New Roman" panose="02020603050405020304" pitchFamily="18" charset="0"/>
              </a:rPr>
              <a:t> and </a:t>
            </a:r>
            <a:r>
              <a:rPr lang="en-US" b="1" dirty="0">
                <a:solidFill>
                  <a:srgbClr val="00B050"/>
                </a:solidFill>
                <a:cs typeface="Times New Roman" panose="02020603050405020304" pitchFamily="18" charset="0"/>
              </a:rPr>
              <a:t>26%</a:t>
            </a:r>
            <a:r>
              <a:rPr lang="en-US" b="1" dirty="0">
                <a:solidFill>
                  <a:srgbClr val="FF0000"/>
                </a:solidFill>
                <a:cs typeface="Times New Roman" panose="02020603050405020304" pitchFamily="18" charset="0"/>
              </a:rPr>
              <a:t> </a:t>
            </a:r>
            <a:r>
              <a:rPr lang="en-US" b="1" i="1" u="sng" dirty="0">
                <a:cs typeface="Times New Roman" panose="02020603050405020304" pitchFamily="18" charset="0"/>
              </a:rPr>
              <a:t>better survival </a:t>
            </a:r>
            <a:r>
              <a:rPr lang="en-US" dirty="0">
                <a:cs typeface="Times New Roman" panose="02020603050405020304" pitchFamily="18" charset="0"/>
              </a:rPr>
              <a:t>than patients from the general population for female breast cancer and prostate cancer, respectively.</a:t>
            </a:r>
          </a:p>
        </p:txBody>
      </p:sp>
      <p:sp>
        <p:nvSpPr>
          <p:cNvPr id="10" name="Title 1">
            <a:extLst>
              <a:ext uri="{FF2B5EF4-FFF2-40B4-BE49-F238E27FC236}">
                <a16:creationId xmlns:a16="http://schemas.microsoft.com/office/drawing/2014/main" id="{9BD6954D-27D1-785F-9B52-4FEA198BB159}"/>
              </a:ext>
            </a:extLst>
          </p:cNvPr>
          <p:cNvSpPr txBox="1">
            <a:spLocks/>
          </p:cNvSpPr>
          <p:nvPr/>
        </p:nvSpPr>
        <p:spPr>
          <a:xfrm>
            <a:off x="486801" y="892081"/>
            <a:ext cx="8425543"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02060"/>
                </a:solidFill>
                <a:cs typeface="Times New Roman" panose="02020603050405020304" pitchFamily="18" charset="0"/>
              </a:rPr>
              <a:t>MHS vs. General Population: Breast Cancer in Women and Prostate Cancer</a:t>
            </a:r>
          </a:p>
        </p:txBody>
      </p:sp>
      <p:sp>
        <p:nvSpPr>
          <p:cNvPr id="11" name="Rectangle 10">
            <a:extLst>
              <a:ext uri="{FF2B5EF4-FFF2-40B4-BE49-F238E27FC236}">
                <a16:creationId xmlns:a16="http://schemas.microsoft.com/office/drawing/2014/main" id="{4605EC6F-3B92-93EF-8A93-51AC921322E2}"/>
              </a:ext>
            </a:extLst>
          </p:cNvPr>
          <p:cNvSpPr/>
          <p:nvPr/>
        </p:nvSpPr>
        <p:spPr>
          <a:xfrm>
            <a:off x="1981900" y="5772277"/>
            <a:ext cx="5572718" cy="207749"/>
          </a:xfrm>
          <a:prstGeom prst="rect">
            <a:avLst/>
          </a:prstGeom>
        </p:spPr>
        <p:txBody>
          <a:bodyPr wrap="square">
            <a:spAutoFit/>
          </a:bodyPr>
          <a:lstStyle/>
          <a:p>
            <a:r>
              <a:rPr lang="en-US" altLang="en-US" sz="750" dirty="0">
                <a:latin typeface="Times New Roman" panose="02020603050405020304" pitchFamily="18" charset="0"/>
                <a:cs typeface="Times New Roman" panose="02020603050405020304" pitchFamily="18" charset="0"/>
              </a:rPr>
              <a:t>(Adapted from </a:t>
            </a:r>
            <a:r>
              <a:rPr lang="en-US" sz="750" dirty="0">
                <a:latin typeface="Times New Roman" panose="02020603050405020304" pitchFamily="18" charset="0"/>
                <a:cs typeface="Times New Roman" panose="02020603050405020304" pitchFamily="18" charset="0"/>
              </a:rPr>
              <a:t>Lin et al. 2023; Br J Cancer; 128: 1070-76; Lin et al. 2022; Clin Breast Cancer; 22: e506-e516)</a:t>
            </a:r>
            <a:endParaRPr lang="en-US" altLang="en-US" sz="750" i="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073C45C-31E7-724D-BCB2-1AAF282DF3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076" y="5471729"/>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sign&#10;&#10;Description automatically generated">
            <a:extLst>
              <a:ext uri="{FF2B5EF4-FFF2-40B4-BE49-F238E27FC236}">
                <a16:creationId xmlns:a16="http://schemas.microsoft.com/office/drawing/2014/main" id="{36FA27E7-ED53-67EE-A56F-21E832E40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3304" y="5479434"/>
            <a:ext cx="519040" cy="397532"/>
          </a:xfrm>
          <a:prstGeom prst="rect">
            <a:avLst/>
          </a:prstGeom>
        </p:spPr>
      </p:pic>
      <p:pic>
        <p:nvPicPr>
          <p:cNvPr id="14" name="Picture 13">
            <a:extLst>
              <a:ext uri="{FF2B5EF4-FFF2-40B4-BE49-F238E27FC236}">
                <a16:creationId xmlns:a16="http://schemas.microsoft.com/office/drawing/2014/main" id="{777B90B5-1C67-B945-483B-40FE896765C2}"/>
              </a:ext>
            </a:extLst>
          </p:cNvPr>
          <p:cNvPicPr>
            <a:picLocks noChangeAspect="1"/>
          </p:cNvPicPr>
          <p:nvPr/>
        </p:nvPicPr>
        <p:blipFill rotWithShape="1">
          <a:blip r:embed="rId6"/>
          <a:srcRect t="7435"/>
          <a:stretch/>
        </p:blipFill>
        <p:spPr>
          <a:xfrm>
            <a:off x="658172" y="1746978"/>
            <a:ext cx="3563977" cy="2354840"/>
          </a:xfrm>
          <a:prstGeom prst="rect">
            <a:avLst/>
          </a:prstGeom>
        </p:spPr>
      </p:pic>
      <p:sp>
        <p:nvSpPr>
          <p:cNvPr id="15" name="TextBox 14">
            <a:extLst>
              <a:ext uri="{FF2B5EF4-FFF2-40B4-BE49-F238E27FC236}">
                <a16:creationId xmlns:a16="http://schemas.microsoft.com/office/drawing/2014/main" id="{E62AFF43-C6D0-4A9C-A079-F9BA411374F5}"/>
              </a:ext>
            </a:extLst>
          </p:cNvPr>
          <p:cNvSpPr txBox="1"/>
          <p:nvPr/>
        </p:nvSpPr>
        <p:spPr>
          <a:xfrm>
            <a:off x="1970285" y="1395424"/>
            <a:ext cx="1866729" cy="300082"/>
          </a:xfrm>
          <a:prstGeom prst="rect">
            <a:avLst/>
          </a:prstGeom>
          <a:noFill/>
        </p:spPr>
        <p:txBody>
          <a:bodyPr wrap="none" rtlCol="0">
            <a:spAutoFit/>
          </a:bodyPr>
          <a:lstStyle/>
          <a:p>
            <a:r>
              <a:rPr lang="en-US" sz="1350" b="1" dirty="0">
                <a:latin typeface="+mj-lt"/>
                <a:cs typeface="Times New Roman" panose="02020603050405020304" pitchFamily="18" charset="0"/>
              </a:rPr>
              <a:t>Breast Cancer in Women</a:t>
            </a:r>
          </a:p>
        </p:txBody>
      </p:sp>
      <p:graphicFrame>
        <p:nvGraphicFramePr>
          <p:cNvPr id="16" name="Table 15">
            <a:extLst>
              <a:ext uri="{FF2B5EF4-FFF2-40B4-BE49-F238E27FC236}">
                <a16:creationId xmlns:a16="http://schemas.microsoft.com/office/drawing/2014/main" id="{AFCC6ABA-7BC8-A98D-C6B6-CB08BB84444F}"/>
              </a:ext>
            </a:extLst>
          </p:cNvPr>
          <p:cNvGraphicFramePr>
            <a:graphicFrameLocks noGrp="1"/>
          </p:cNvGraphicFramePr>
          <p:nvPr/>
        </p:nvGraphicFramePr>
        <p:xfrm>
          <a:off x="919052" y="4150022"/>
          <a:ext cx="3303097" cy="870367"/>
        </p:xfrm>
        <a:graphic>
          <a:graphicData uri="http://schemas.openxmlformats.org/drawingml/2006/table">
            <a:tbl>
              <a:tblPr firstRow="1" firstCol="1" bandRow="1">
                <a:tableStyleId>{F5AB1C69-6EDB-4FF4-983F-18BD219EF322}</a:tableStyleId>
              </a:tblPr>
              <a:tblGrid>
                <a:gridCol w="947549">
                  <a:extLst>
                    <a:ext uri="{9D8B030D-6E8A-4147-A177-3AD203B41FA5}">
                      <a16:colId xmlns:a16="http://schemas.microsoft.com/office/drawing/2014/main" val="628405922"/>
                    </a:ext>
                  </a:extLst>
                </a:gridCol>
                <a:gridCol w="1142496">
                  <a:extLst>
                    <a:ext uri="{9D8B030D-6E8A-4147-A177-3AD203B41FA5}">
                      <a16:colId xmlns:a16="http://schemas.microsoft.com/office/drawing/2014/main" val="3179746350"/>
                    </a:ext>
                  </a:extLst>
                </a:gridCol>
                <a:gridCol w="1213052">
                  <a:extLst>
                    <a:ext uri="{9D8B030D-6E8A-4147-A177-3AD203B41FA5}">
                      <a16:colId xmlns:a16="http://schemas.microsoft.com/office/drawing/2014/main" val="2189136355"/>
                    </a:ext>
                  </a:extLst>
                </a:gridCol>
              </a:tblGrid>
              <a:tr h="408467">
                <a:tc>
                  <a:txBody>
                    <a:bodyPr/>
                    <a:lstStyle/>
                    <a:p>
                      <a:pPr marL="0" marR="0" algn="ctr">
                        <a:lnSpc>
                          <a:spcPct val="115000"/>
                        </a:lnSpc>
                        <a:spcBef>
                          <a:spcPts val="0"/>
                        </a:spcBef>
                        <a:spcAft>
                          <a:spcPts val="0"/>
                        </a:spcAft>
                      </a:pP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Adjusted HR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95% CI</a:t>
                      </a:r>
                    </a:p>
                  </a:txBody>
                  <a:tcPr marL="51435" marR="51435" marT="0" marB="0"/>
                </a:tc>
                <a:extLst>
                  <a:ext uri="{0D108BD9-81ED-4DB2-BD59-A6C34878D82A}">
                    <a16:rowId xmlns:a16="http://schemas.microsoft.com/office/drawing/2014/main" val="2317589223"/>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SEER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Ref.</a:t>
                      </a:r>
                    </a:p>
                  </a:txBody>
                  <a:tcPr marL="51435" marR="51435" marT="0" marB="0"/>
                </a:tc>
                <a:extLst>
                  <a:ext uri="{0D108BD9-81ED-4DB2-BD59-A6C34878D82A}">
                    <a16:rowId xmlns:a16="http://schemas.microsoft.com/office/drawing/2014/main" val="2347783268"/>
                  </a:ext>
                </a:extLst>
              </a:tr>
              <a:tr h="230220">
                <a:tc>
                  <a:txBody>
                    <a:bodyPr/>
                    <a:lstStyle/>
                    <a:p>
                      <a:pPr marL="0" marR="0" algn="ctr">
                        <a:lnSpc>
                          <a:spcPct val="115000"/>
                        </a:lnSpc>
                        <a:spcBef>
                          <a:spcPts val="0"/>
                        </a:spcBef>
                        <a:spcAft>
                          <a:spcPts val="0"/>
                        </a:spcAft>
                      </a:pPr>
                      <a:r>
                        <a:rPr lang="en-US" sz="1400" b="0" dirty="0">
                          <a:solidFill>
                            <a:schemeClr val="tx1"/>
                          </a:solidFill>
                          <a:effectLst/>
                          <a:latin typeface="+mn-lt"/>
                          <a:ea typeface="Calibri" panose="020F0502020204030204" pitchFamily="34" charset="0"/>
                          <a:cs typeface="Times New Roman" panose="02020603050405020304" pitchFamily="18" charset="0"/>
                        </a:rPr>
                        <a:t>ACTUR</a:t>
                      </a: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0.76</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b="0" dirty="0">
                          <a:solidFill>
                            <a:schemeClr val="tx1"/>
                          </a:solidFill>
                          <a:effectLst/>
                          <a:latin typeface="+mn-lt"/>
                          <a:cs typeface="Times New Roman" panose="02020603050405020304" pitchFamily="18" charset="0"/>
                        </a:rPr>
                        <a:t>0.71-0.80</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97474731"/>
                  </a:ext>
                </a:extLst>
              </a:tr>
            </a:tbl>
          </a:graphicData>
        </a:graphic>
      </p:graphicFrame>
      <p:sp>
        <p:nvSpPr>
          <p:cNvPr id="17" name="TextBox 16">
            <a:extLst>
              <a:ext uri="{FF2B5EF4-FFF2-40B4-BE49-F238E27FC236}">
                <a16:creationId xmlns:a16="http://schemas.microsoft.com/office/drawing/2014/main" id="{B45399E6-3117-90C9-DDC2-3B4CF30919FE}"/>
              </a:ext>
            </a:extLst>
          </p:cNvPr>
          <p:cNvSpPr txBox="1"/>
          <p:nvPr/>
        </p:nvSpPr>
        <p:spPr>
          <a:xfrm>
            <a:off x="2813342" y="2358333"/>
            <a:ext cx="928920"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Log-rank P&lt;0.0001</a:t>
            </a:r>
          </a:p>
        </p:txBody>
      </p:sp>
    </p:spTree>
    <p:extLst>
      <p:ext uri="{BB962C8B-B14F-4D97-AF65-F5344CB8AC3E}">
        <p14:creationId xmlns:p14="http://schemas.microsoft.com/office/powerpoint/2010/main" val="132362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growth of a patient&#10;&#10;Description automatically generated">
            <a:extLst>
              <a:ext uri="{FF2B5EF4-FFF2-40B4-BE49-F238E27FC236}">
                <a16:creationId xmlns:a16="http://schemas.microsoft.com/office/drawing/2014/main" id="{869A15E5-1B52-19CF-90DF-E2C05DD23BEC}"/>
              </a:ext>
            </a:extLst>
          </p:cNvPr>
          <p:cNvPicPr>
            <a:picLocks noChangeAspect="1"/>
          </p:cNvPicPr>
          <p:nvPr/>
        </p:nvPicPr>
        <p:blipFill rotWithShape="1">
          <a:blip r:embed="rId3">
            <a:extLst>
              <a:ext uri="{28A0092B-C50C-407E-A947-70E740481C1C}">
                <a14:useLocalDpi xmlns:a14="http://schemas.microsoft.com/office/drawing/2010/main" val="0"/>
              </a:ext>
            </a:extLst>
          </a:blip>
          <a:srcRect t="3618" r="4464"/>
          <a:stretch/>
        </p:blipFill>
        <p:spPr>
          <a:xfrm>
            <a:off x="1277642" y="3977942"/>
            <a:ext cx="2709187" cy="1948719"/>
          </a:xfrm>
          <a:prstGeom prst="rect">
            <a:avLst/>
          </a:prstGeom>
        </p:spPr>
      </p:pic>
      <p:sp>
        <p:nvSpPr>
          <p:cNvPr id="8" name="TextBox 7">
            <a:extLst>
              <a:ext uri="{FF2B5EF4-FFF2-40B4-BE49-F238E27FC236}">
                <a16:creationId xmlns:a16="http://schemas.microsoft.com/office/drawing/2014/main" id="{249C6261-4AB7-1E0E-6897-A3D694680BB1}"/>
              </a:ext>
            </a:extLst>
          </p:cNvPr>
          <p:cNvSpPr txBox="1"/>
          <p:nvPr/>
        </p:nvSpPr>
        <p:spPr>
          <a:xfrm>
            <a:off x="2215191" y="3839767"/>
            <a:ext cx="1176059" cy="253916"/>
          </a:xfrm>
          <a:prstGeom prst="rect">
            <a:avLst/>
          </a:prstGeom>
          <a:noFill/>
        </p:spPr>
        <p:txBody>
          <a:bodyPr wrap="square" rtlCol="0">
            <a:spAutoFit/>
          </a:bodyPr>
          <a:lstStyle/>
          <a:p>
            <a:r>
              <a:rPr lang="en-US" sz="1050" b="1" dirty="0">
                <a:latin typeface="+mj-lt"/>
                <a:cs typeface="Times New Roman" panose="02020603050405020304" pitchFamily="18" charset="0"/>
              </a:rPr>
              <a:t>Ovarian Cancer</a:t>
            </a:r>
          </a:p>
        </p:txBody>
      </p:sp>
      <p:pic>
        <p:nvPicPr>
          <p:cNvPr id="10" name="Picture 9" descr="A graph showing the number of patients with cancer">
            <a:extLst>
              <a:ext uri="{FF2B5EF4-FFF2-40B4-BE49-F238E27FC236}">
                <a16:creationId xmlns:a16="http://schemas.microsoft.com/office/drawing/2014/main" id="{79572EA3-FCEC-169E-772F-94C8E0804E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717"/>
          <a:stretch/>
        </p:blipFill>
        <p:spPr>
          <a:xfrm>
            <a:off x="6136548" y="1558125"/>
            <a:ext cx="2743200" cy="2040406"/>
          </a:xfrm>
          <a:prstGeom prst="rect">
            <a:avLst/>
          </a:prstGeom>
        </p:spPr>
      </p:pic>
      <p:sp>
        <p:nvSpPr>
          <p:cNvPr id="11" name="TextBox 10">
            <a:extLst>
              <a:ext uri="{FF2B5EF4-FFF2-40B4-BE49-F238E27FC236}">
                <a16:creationId xmlns:a16="http://schemas.microsoft.com/office/drawing/2014/main" id="{C2DB7ADE-B366-1DC8-EA7C-DC60086891B0}"/>
              </a:ext>
            </a:extLst>
          </p:cNvPr>
          <p:cNvSpPr txBox="1"/>
          <p:nvPr/>
        </p:nvSpPr>
        <p:spPr>
          <a:xfrm>
            <a:off x="866489" y="1322020"/>
            <a:ext cx="1771637" cy="253916"/>
          </a:xfrm>
          <a:prstGeom prst="rect">
            <a:avLst/>
          </a:prstGeom>
          <a:noFill/>
        </p:spPr>
        <p:txBody>
          <a:bodyPr wrap="square" rtlCol="0">
            <a:spAutoFit/>
          </a:bodyPr>
          <a:lstStyle/>
          <a:p>
            <a:r>
              <a:rPr lang="en-US" sz="1050" b="1" dirty="0">
                <a:latin typeface="+mj-lt"/>
                <a:cs typeface="Times New Roman" panose="02020603050405020304" pitchFamily="18" charset="0"/>
              </a:rPr>
              <a:t>Adult Soft Tissue Sarcoma</a:t>
            </a:r>
          </a:p>
        </p:txBody>
      </p:sp>
      <p:sp>
        <p:nvSpPr>
          <p:cNvPr id="18" name="TextBox 17">
            <a:extLst>
              <a:ext uri="{FF2B5EF4-FFF2-40B4-BE49-F238E27FC236}">
                <a16:creationId xmlns:a16="http://schemas.microsoft.com/office/drawing/2014/main" id="{149A1043-321B-20BF-F074-EFF5AFD256E7}"/>
              </a:ext>
            </a:extLst>
          </p:cNvPr>
          <p:cNvSpPr txBox="1"/>
          <p:nvPr/>
        </p:nvSpPr>
        <p:spPr>
          <a:xfrm>
            <a:off x="6252517" y="1262962"/>
            <a:ext cx="2627231" cy="369332"/>
          </a:xfrm>
          <a:prstGeom prst="rect">
            <a:avLst/>
          </a:prstGeom>
          <a:noFill/>
        </p:spPr>
        <p:txBody>
          <a:bodyPr wrap="square" rtlCol="0">
            <a:spAutoFit/>
          </a:bodyPr>
          <a:lstStyle/>
          <a:p>
            <a:r>
              <a:rPr lang="en-US" sz="900" b="1" dirty="0">
                <a:latin typeface="+mj-lt"/>
                <a:cs typeface="Times New Roman" panose="02020603050405020304" pitchFamily="18" charset="0"/>
              </a:rPr>
              <a:t>Pediatric, Adolescent, and Young Adult Soft Tissue Sarcoma</a:t>
            </a:r>
          </a:p>
        </p:txBody>
      </p:sp>
      <p:pic>
        <p:nvPicPr>
          <p:cNvPr id="20" name="Picture 19" descr="A graph showing the difference between a patient and a patient">
            <a:extLst>
              <a:ext uri="{FF2B5EF4-FFF2-40B4-BE49-F238E27FC236}">
                <a16:creationId xmlns:a16="http://schemas.microsoft.com/office/drawing/2014/main" id="{5E181101-5F53-A5B9-7D43-675BE0B7406D}"/>
              </a:ext>
            </a:extLst>
          </p:cNvPr>
          <p:cNvPicPr>
            <a:picLocks noChangeAspect="1"/>
          </p:cNvPicPr>
          <p:nvPr/>
        </p:nvPicPr>
        <p:blipFill rotWithShape="1">
          <a:blip r:embed="rId5">
            <a:extLst>
              <a:ext uri="{28A0092B-C50C-407E-A947-70E740481C1C}">
                <a14:useLocalDpi xmlns:a14="http://schemas.microsoft.com/office/drawing/2010/main" val="0"/>
              </a:ext>
            </a:extLst>
          </a:blip>
          <a:srcRect t="8793" r="1315" b="1801"/>
          <a:stretch/>
        </p:blipFill>
        <p:spPr>
          <a:xfrm>
            <a:off x="4216286" y="3977942"/>
            <a:ext cx="2603506" cy="1967433"/>
          </a:xfrm>
          <a:prstGeom prst="rect">
            <a:avLst/>
          </a:prstGeom>
        </p:spPr>
      </p:pic>
      <p:sp>
        <p:nvSpPr>
          <p:cNvPr id="22" name="TextBox 21">
            <a:extLst>
              <a:ext uri="{FF2B5EF4-FFF2-40B4-BE49-F238E27FC236}">
                <a16:creationId xmlns:a16="http://schemas.microsoft.com/office/drawing/2014/main" id="{AD477A97-1206-923D-187E-D320B041AC7B}"/>
              </a:ext>
            </a:extLst>
          </p:cNvPr>
          <p:cNvSpPr txBox="1"/>
          <p:nvPr/>
        </p:nvSpPr>
        <p:spPr>
          <a:xfrm>
            <a:off x="5082796" y="3770652"/>
            <a:ext cx="1487426" cy="253916"/>
          </a:xfrm>
          <a:prstGeom prst="rect">
            <a:avLst/>
          </a:prstGeom>
          <a:noFill/>
        </p:spPr>
        <p:txBody>
          <a:bodyPr wrap="square" rtlCol="0">
            <a:spAutoFit/>
          </a:bodyPr>
          <a:lstStyle/>
          <a:p>
            <a:r>
              <a:rPr lang="en-US" sz="1050" b="1" dirty="0">
                <a:latin typeface="+mj-lt"/>
                <a:cs typeface="Times New Roman" panose="02020603050405020304" pitchFamily="18" charset="0"/>
              </a:rPr>
              <a:t>Multiple Myeloma</a:t>
            </a:r>
          </a:p>
        </p:txBody>
      </p:sp>
      <p:sp>
        <p:nvSpPr>
          <p:cNvPr id="37" name="TextBox 36">
            <a:extLst>
              <a:ext uri="{FF2B5EF4-FFF2-40B4-BE49-F238E27FC236}">
                <a16:creationId xmlns:a16="http://schemas.microsoft.com/office/drawing/2014/main" id="{E70BB90A-616D-08F9-D33B-879DF0F6CADE}"/>
              </a:ext>
            </a:extLst>
          </p:cNvPr>
          <p:cNvSpPr txBox="1"/>
          <p:nvPr/>
        </p:nvSpPr>
        <p:spPr>
          <a:xfrm>
            <a:off x="3986828" y="1324844"/>
            <a:ext cx="1568781" cy="253916"/>
          </a:xfrm>
          <a:prstGeom prst="rect">
            <a:avLst/>
          </a:prstGeom>
          <a:noFill/>
        </p:spPr>
        <p:txBody>
          <a:bodyPr wrap="square" rtlCol="0">
            <a:spAutoFit/>
          </a:bodyPr>
          <a:lstStyle/>
          <a:p>
            <a:r>
              <a:rPr lang="en-US" sz="1050" b="1" dirty="0">
                <a:latin typeface="+mj-lt"/>
                <a:cs typeface="Times New Roman" panose="02020603050405020304" pitchFamily="18" charset="0"/>
              </a:rPr>
              <a:t>Adult Bone Sarcoma</a:t>
            </a:r>
          </a:p>
        </p:txBody>
      </p:sp>
      <p:sp>
        <p:nvSpPr>
          <p:cNvPr id="2" name="Title 1">
            <a:extLst>
              <a:ext uri="{FF2B5EF4-FFF2-40B4-BE49-F238E27FC236}">
                <a16:creationId xmlns:a16="http://schemas.microsoft.com/office/drawing/2014/main" id="{A550C5ED-951E-7649-03B3-7902E4C8778B}"/>
              </a:ext>
            </a:extLst>
          </p:cNvPr>
          <p:cNvSpPr txBox="1">
            <a:spLocks/>
          </p:cNvSpPr>
          <p:nvPr/>
        </p:nvSpPr>
        <p:spPr>
          <a:xfrm>
            <a:off x="2263511" y="836160"/>
            <a:ext cx="5927987"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02060"/>
                </a:solidFill>
                <a:cs typeface="Times New Roman" panose="02020603050405020304" pitchFamily="18" charset="0"/>
              </a:rPr>
              <a:t>MHS vs. General Population: Other Cancers</a:t>
            </a:r>
          </a:p>
        </p:txBody>
      </p:sp>
      <p:pic>
        <p:nvPicPr>
          <p:cNvPr id="14" name="Picture 13" descr="A graph of a log rank">
            <a:extLst>
              <a:ext uri="{FF2B5EF4-FFF2-40B4-BE49-F238E27FC236}">
                <a16:creationId xmlns:a16="http://schemas.microsoft.com/office/drawing/2014/main" id="{32C5E293-8D54-0AC8-3F8A-8A04BB8DE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595" y="1565527"/>
            <a:ext cx="2709187" cy="1948720"/>
          </a:xfrm>
          <a:prstGeom prst="rect">
            <a:avLst/>
          </a:prstGeom>
          <a:ln>
            <a:noFill/>
          </a:ln>
        </p:spPr>
      </p:pic>
      <p:pic>
        <p:nvPicPr>
          <p:cNvPr id="23" name="Picture 22" descr="A graph of a log rank">
            <a:extLst>
              <a:ext uri="{FF2B5EF4-FFF2-40B4-BE49-F238E27FC236}">
                <a16:creationId xmlns:a16="http://schemas.microsoft.com/office/drawing/2014/main" id="{388AD74B-C3E8-E01E-F861-233764E2F1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378" y="1546814"/>
            <a:ext cx="2623244" cy="1967433"/>
          </a:xfrm>
          <a:prstGeom prst="rect">
            <a:avLst/>
          </a:prstGeom>
        </p:spPr>
      </p:pic>
      <p:sp>
        <p:nvSpPr>
          <p:cNvPr id="25" name="Rectangle 24">
            <a:extLst>
              <a:ext uri="{FF2B5EF4-FFF2-40B4-BE49-F238E27FC236}">
                <a16:creationId xmlns:a16="http://schemas.microsoft.com/office/drawing/2014/main" id="{3CEA93CD-CA70-8C14-47B9-E737FBBF4E0A}"/>
              </a:ext>
            </a:extLst>
          </p:cNvPr>
          <p:cNvSpPr/>
          <p:nvPr/>
        </p:nvSpPr>
        <p:spPr>
          <a:xfrm>
            <a:off x="414042" y="3542938"/>
            <a:ext cx="2593412" cy="276999"/>
          </a:xfrm>
          <a:prstGeom prst="rect">
            <a:avLst/>
          </a:prstGeom>
        </p:spPr>
        <p:txBody>
          <a:bodyPr wrap="square">
            <a:spAutoFit/>
          </a:bodyPr>
          <a:lstStyle/>
          <a:p>
            <a:r>
              <a:rPr lang="en-US" altLang="en-US" sz="600" dirty="0">
                <a:latin typeface="Times New Roman" panose="02020603050405020304" pitchFamily="18" charset="0"/>
                <a:cs typeface="Times New Roman" panose="02020603050405020304" pitchFamily="18" charset="0"/>
              </a:rPr>
              <a:t>(Adapted from </a:t>
            </a:r>
            <a:r>
              <a:rPr lang="en-US" sz="600" dirty="0">
                <a:latin typeface="Times New Roman" panose="02020603050405020304" pitchFamily="18" charset="0"/>
                <a:cs typeface="Times New Roman" panose="02020603050405020304" pitchFamily="18" charset="0"/>
              </a:rPr>
              <a:t>Anderson et al. 2022; J Am </a:t>
            </a:r>
            <a:r>
              <a:rPr lang="en-US" sz="600" dirty="0" err="1">
                <a:latin typeface="Times New Roman" panose="02020603050405020304" pitchFamily="18" charset="0"/>
                <a:cs typeface="Times New Roman" panose="02020603050405020304" pitchFamily="18" charset="0"/>
              </a:rPr>
              <a:t>Acad</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Orthop</a:t>
            </a:r>
            <a:r>
              <a:rPr lang="en-US" sz="600" dirty="0">
                <a:latin typeface="Times New Roman" panose="02020603050405020304" pitchFamily="18" charset="0"/>
                <a:cs typeface="Times New Roman" panose="02020603050405020304" pitchFamily="18" charset="0"/>
              </a:rPr>
              <a:t> Surg Glob Res Rev 6(6):e22.00122</a:t>
            </a:r>
            <a:endParaRPr lang="en-US" altLang="en-US" sz="600" i="1"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02BD32D-9566-B8B8-BF2A-6566101352D2}"/>
              </a:ext>
            </a:extLst>
          </p:cNvPr>
          <p:cNvSpPr/>
          <p:nvPr/>
        </p:nvSpPr>
        <p:spPr>
          <a:xfrm>
            <a:off x="6181755" y="3603775"/>
            <a:ext cx="2593412" cy="184666"/>
          </a:xfrm>
          <a:prstGeom prst="rect">
            <a:avLst/>
          </a:prstGeom>
        </p:spPr>
        <p:txBody>
          <a:bodyPr wrap="square">
            <a:spAutoFit/>
          </a:bodyPr>
          <a:lstStyle/>
          <a:p>
            <a:r>
              <a:rPr lang="en-US" altLang="en-US" sz="600" dirty="0">
                <a:latin typeface="Times New Roman" panose="02020603050405020304" pitchFamily="18" charset="0"/>
                <a:cs typeface="Times New Roman" panose="02020603050405020304" pitchFamily="18" charset="0"/>
              </a:rPr>
              <a:t>(Adapted from </a:t>
            </a:r>
            <a:r>
              <a:rPr lang="en-US" altLang="en-US" sz="600" dirty="0" err="1">
                <a:latin typeface="Times New Roman" panose="02020603050405020304" pitchFamily="18" charset="0"/>
                <a:cs typeface="Times New Roman" panose="02020603050405020304" pitchFamily="18" charset="0"/>
              </a:rPr>
              <a:t>Vasta</a:t>
            </a:r>
            <a:r>
              <a:rPr lang="en-US" sz="600" dirty="0">
                <a:latin typeface="Times New Roman" panose="02020603050405020304" pitchFamily="18" charset="0"/>
                <a:cs typeface="Times New Roman" panose="02020603050405020304" pitchFamily="18" charset="0"/>
              </a:rPr>
              <a:t> et al. 2021; J </a:t>
            </a:r>
            <a:r>
              <a:rPr lang="en-US" sz="600" dirty="0" err="1">
                <a:latin typeface="Times New Roman" panose="02020603050405020304" pitchFamily="18" charset="0"/>
                <a:cs typeface="Times New Roman" panose="02020603050405020304" pitchFamily="18" charset="0"/>
              </a:rPr>
              <a:t>Pediatr</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Hematol</a:t>
            </a:r>
            <a:r>
              <a:rPr lang="en-US" sz="600" dirty="0">
                <a:latin typeface="Times New Roman" panose="02020603050405020304" pitchFamily="18" charset="0"/>
                <a:cs typeface="Times New Roman" panose="02020603050405020304" pitchFamily="18" charset="0"/>
              </a:rPr>
              <a:t> Oncol. 43(6):e832-e840)</a:t>
            </a:r>
            <a:endParaRPr lang="en-US" altLang="en-US" sz="6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314DC0C-2C16-4CB1-3898-003DA0FD9A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4310" y="5391593"/>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7E4F45FD-5087-4126-DC69-D5B0BC05F8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57538" y="5399298"/>
            <a:ext cx="519040" cy="397532"/>
          </a:xfrm>
          <a:prstGeom prst="rect">
            <a:avLst/>
          </a:prstGeom>
        </p:spPr>
      </p:pic>
    </p:spTree>
    <p:extLst>
      <p:ext uri="{BB962C8B-B14F-4D97-AF65-F5344CB8AC3E}">
        <p14:creationId xmlns:p14="http://schemas.microsoft.com/office/powerpoint/2010/main" val="476094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5D2301D-5D53-491F-83C6-08941C6E032C}"/>
              </a:ext>
            </a:extLst>
          </p:cNvPr>
          <p:cNvSpPr txBox="1"/>
          <p:nvPr/>
        </p:nvSpPr>
        <p:spPr>
          <a:xfrm>
            <a:off x="213698" y="5114459"/>
            <a:ext cx="7747271" cy="768608"/>
          </a:xfrm>
          <a:prstGeom prst="rect">
            <a:avLst/>
          </a:prstGeom>
          <a:noFill/>
        </p:spPr>
        <p:txBody>
          <a:bodyPr wrap="square">
            <a:spAutoFit/>
          </a:bodyPr>
          <a:lstStyle/>
          <a:p>
            <a:pPr algn="ctr">
              <a:lnSpc>
                <a:spcPct val="107000"/>
              </a:lnSpc>
              <a:spcAft>
                <a:spcPts val="600"/>
              </a:spcAft>
            </a:pPr>
            <a:r>
              <a:rPr lang="en-US" sz="2100" b="1" dirty="0">
                <a:ea typeface="Calibri" panose="020F0502020204030204" pitchFamily="34" charset="0"/>
                <a:cs typeface="Times New Roman" panose="02020603050405020304" pitchFamily="18" charset="0"/>
              </a:rPr>
              <a:t>Overall, MHS patients had </a:t>
            </a:r>
            <a:r>
              <a:rPr lang="en-US" sz="2100" b="1" dirty="0">
                <a:solidFill>
                  <a:srgbClr val="00B050"/>
                </a:solidFill>
                <a:ea typeface="Calibri" panose="020F0502020204030204" pitchFamily="34" charset="0"/>
                <a:cs typeface="Times New Roman" panose="02020603050405020304" pitchFamily="18" charset="0"/>
              </a:rPr>
              <a:t>18%</a:t>
            </a:r>
            <a:r>
              <a:rPr lang="en-US" sz="2100" b="1" dirty="0">
                <a:solidFill>
                  <a:srgbClr val="FF0000"/>
                </a:solidFill>
                <a:ea typeface="Calibri" panose="020F0502020204030204" pitchFamily="34" charset="0"/>
                <a:cs typeface="Times New Roman" panose="02020603050405020304" pitchFamily="18" charset="0"/>
              </a:rPr>
              <a:t> </a:t>
            </a:r>
            <a:r>
              <a:rPr lang="en-US" sz="2100" b="1" dirty="0">
                <a:ea typeface="Calibri" panose="020F0502020204030204" pitchFamily="34" charset="0"/>
                <a:cs typeface="Times New Roman" panose="02020603050405020304" pitchFamily="18" charset="0"/>
              </a:rPr>
              <a:t>to </a:t>
            </a:r>
            <a:r>
              <a:rPr lang="en-US" sz="2100" b="1" dirty="0">
                <a:solidFill>
                  <a:srgbClr val="00B050"/>
                </a:solidFill>
                <a:ea typeface="Calibri" panose="020F0502020204030204" pitchFamily="34" charset="0"/>
                <a:cs typeface="Times New Roman" panose="02020603050405020304" pitchFamily="18" charset="0"/>
              </a:rPr>
              <a:t>28%</a:t>
            </a:r>
            <a:r>
              <a:rPr lang="en-US" sz="2100" b="1" dirty="0">
                <a:solidFill>
                  <a:srgbClr val="FF0000"/>
                </a:solidFill>
                <a:ea typeface="Calibri" panose="020F0502020204030204" pitchFamily="34" charset="0"/>
                <a:cs typeface="Times New Roman" panose="02020603050405020304" pitchFamily="18" charset="0"/>
              </a:rPr>
              <a:t> </a:t>
            </a:r>
            <a:r>
              <a:rPr lang="en-US" sz="2100" b="1" i="1" u="sng" dirty="0">
                <a:ea typeface="Calibri" panose="020F0502020204030204" pitchFamily="34" charset="0"/>
                <a:cs typeface="Times New Roman" panose="02020603050405020304" pitchFamily="18" charset="0"/>
              </a:rPr>
              <a:t>better survival </a:t>
            </a:r>
            <a:r>
              <a:rPr lang="en-US" sz="2100" b="1" dirty="0">
                <a:ea typeface="Calibri" panose="020F0502020204030204" pitchFamily="34" charset="0"/>
                <a:cs typeface="Times New Roman" panose="02020603050405020304" pitchFamily="18" charset="0"/>
              </a:rPr>
              <a:t>than patients from the U.S. general population across cancer sites studied.</a:t>
            </a:r>
          </a:p>
        </p:txBody>
      </p:sp>
      <p:sp>
        <p:nvSpPr>
          <p:cNvPr id="21" name="TextBox 20">
            <a:extLst>
              <a:ext uri="{FF2B5EF4-FFF2-40B4-BE49-F238E27FC236}">
                <a16:creationId xmlns:a16="http://schemas.microsoft.com/office/drawing/2014/main" id="{F447C8C9-20C4-44B3-8EDC-A2204E474BC9}"/>
              </a:ext>
            </a:extLst>
          </p:cNvPr>
          <p:cNvSpPr txBox="1"/>
          <p:nvPr/>
        </p:nvSpPr>
        <p:spPr>
          <a:xfrm>
            <a:off x="1177784" y="4883627"/>
            <a:ext cx="6493287" cy="253916"/>
          </a:xfrm>
          <a:prstGeom prst="rect">
            <a:avLst/>
          </a:prstGeom>
          <a:noFill/>
        </p:spPr>
        <p:txBody>
          <a:bodyPr wrap="square">
            <a:spAutoFit/>
          </a:bodyPr>
          <a:lstStyle/>
          <a:p>
            <a:r>
              <a:rPr lang="en-US" sz="525" dirty="0">
                <a:latin typeface="Times New Roman" panose="02020603050405020304" pitchFamily="18" charset="0"/>
                <a:cs typeface="Times New Roman" panose="02020603050405020304" pitchFamily="18" charset="0"/>
              </a:rPr>
              <a:t>(Adapted from Lin et al. 2018;  Cancer Epidemiol Biomarkers </a:t>
            </a:r>
            <a:r>
              <a:rPr lang="en-US" sz="525" dirty="0" err="1">
                <a:latin typeface="Times New Roman" panose="02020603050405020304" pitchFamily="18" charset="0"/>
                <a:cs typeface="Times New Roman" panose="02020603050405020304" pitchFamily="18" charset="0"/>
              </a:rPr>
              <a:t>Prev</a:t>
            </a:r>
            <a:r>
              <a:rPr lang="en-US" sz="525" dirty="0">
                <a:latin typeface="Times New Roman" panose="02020603050405020304" pitchFamily="18" charset="0"/>
                <a:cs typeface="Times New Roman" panose="02020603050405020304" pitchFamily="18" charset="0"/>
              </a:rPr>
              <a:t> 27: 673-79;  Lin et al. 2021; Ann Epidemiol 64: 132-39; Lin et al. 2021; Cancer Epidemiol Biomarkers </a:t>
            </a:r>
            <a:r>
              <a:rPr lang="en-US" sz="525" dirty="0" err="1">
                <a:latin typeface="Times New Roman" panose="02020603050405020304" pitchFamily="18" charset="0"/>
                <a:cs typeface="Times New Roman" panose="02020603050405020304" pitchFamily="18" charset="0"/>
              </a:rPr>
              <a:t>Prev</a:t>
            </a:r>
            <a:r>
              <a:rPr lang="en-US" sz="525" dirty="0">
                <a:latin typeface="Times New Roman" panose="02020603050405020304" pitchFamily="18" charset="0"/>
                <a:cs typeface="Times New Roman" panose="02020603050405020304" pitchFamily="18" charset="0"/>
              </a:rPr>
              <a:t> 30: 1359-65;  Lin et al. 2022; Clin Breast Cancer; 22: e506-e516; Lin et al. 2020; Cancer 126:3053-60; </a:t>
            </a:r>
            <a:r>
              <a:rPr lang="da-DK" sz="525" dirty="0">
                <a:latin typeface="Times New Roman" panose="02020603050405020304" pitchFamily="18" charset="0"/>
                <a:cs typeface="Times New Roman" panose="02020603050405020304" pitchFamily="18" charset="0"/>
              </a:rPr>
              <a:t>Lin et al. 2023; Br J Cancer; 128: 1070-76; </a:t>
            </a:r>
            <a:r>
              <a:rPr lang="en-US" sz="525" dirty="0">
                <a:latin typeface="Times New Roman" panose="02020603050405020304" pitchFamily="18" charset="0"/>
                <a:cs typeface="Times New Roman" panose="02020603050405020304" pitchFamily="18" charset="0"/>
              </a:rPr>
              <a:t>Anderson et al. 2022; J Am </a:t>
            </a:r>
            <a:r>
              <a:rPr lang="en-US" sz="525" dirty="0" err="1">
                <a:latin typeface="Times New Roman" panose="02020603050405020304" pitchFamily="18" charset="0"/>
                <a:cs typeface="Times New Roman" panose="02020603050405020304" pitchFamily="18" charset="0"/>
              </a:rPr>
              <a:t>Acad</a:t>
            </a:r>
            <a:r>
              <a:rPr lang="en-US" sz="525" dirty="0">
                <a:latin typeface="Times New Roman" panose="02020603050405020304" pitchFamily="18" charset="0"/>
                <a:cs typeface="Times New Roman" panose="02020603050405020304" pitchFamily="18" charset="0"/>
              </a:rPr>
              <a:t> </a:t>
            </a:r>
            <a:r>
              <a:rPr lang="en-US" sz="525" dirty="0" err="1">
                <a:latin typeface="Times New Roman" panose="02020603050405020304" pitchFamily="18" charset="0"/>
                <a:cs typeface="Times New Roman" panose="02020603050405020304" pitchFamily="18" charset="0"/>
              </a:rPr>
              <a:t>Orthop</a:t>
            </a:r>
            <a:r>
              <a:rPr lang="en-US" sz="525" dirty="0">
                <a:latin typeface="Times New Roman" panose="02020603050405020304" pitchFamily="18" charset="0"/>
                <a:cs typeface="Times New Roman" panose="02020603050405020304" pitchFamily="18" charset="0"/>
              </a:rPr>
              <a:t> Surg Glob Res Rev 6(6):e22.00122;</a:t>
            </a:r>
            <a:r>
              <a:rPr lang="en-US" altLang="en-US" sz="525" dirty="0">
                <a:latin typeface="Times New Roman" panose="02020603050405020304" pitchFamily="18" charset="0"/>
                <a:cs typeface="Times New Roman" panose="02020603050405020304" pitchFamily="18" charset="0"/>
              </a:rPr>
              <a:t> </a:t>
            </a:r>
            <a:r>
              <a:rPr lang="en-US" altLang="en-US" sz="525" dirty="0" err="1">
                <a:latin typeface="Times New Roman" panose="02020603050405020304" pitchFamily="18" charset="0"/>
                <a:cs typeface="Times New Roman" panose="02020603050405020304" pitchFamily="18" charset="0"/>
              </a:rPr>
              <a:t>Vasta</a:t>
            </a:r>
            <a:r>
              <a:rPr lang="en-US" sz="525" dirty="0">
                <a:latin typeface="Times New Roman" panose="02020603050405020304" pitchFamily="18" charset="0"/>
                <a:cs typeface="Times New Roman" panose="02020603050405020304" pitchFamily="18" charset="0"/>
              </a:rPr>
              <a:t> et al. 2021; J </a:t>
            </a:r>
            <a:r>
              <a:rPr lang="en-US" sz="525" dirty="0" err="1">
                <a:latin typeface="Times New Roman" panose="02020603050405020304" pitchFamily="18" charset="0"/>
                <a:cs typeface="Times New Roman" panose="02020603050405020304" pitchFamily="18" charset="0"/>
              </a:rPr>
              <a:t>Pediatr</a:t>
            </a:r>
            <a:r>
              <a:rPr lang="en-US" sz="525" dirty="0">
                <a:latin typeface="Times New Roman" panose="02020603050405020304" pitchFamily="18" charset="0"/>
                <a:cs typeface="Times New Roman" panose="02020603050405020304" pitchFamily="18" charset="0"/>
              </a:rPr>
              <a:t> </a:t>
            </a:r>
            <a:r>
              <a:rPr lang="en-US" sz="525" dirty="0" err="1">
                <a:latin typeface="Times New Roman" panose="02020603050405020304" pitchFamily="18" charset="0"/>
                <a:cs typeface="Times New Roman" panose="02020603050405020304" pitchFamily="18" charset="0"/>
              </a:rPr>
              <a:t>Hematol</a:t>
            </a:r>
            <a:r>
              <a:rPr lang="en-US" sz="525" dirty="0">
                <a:latin typeface="Times New Roman" panose="02020603050405020304" pitchFamily="18" charset="0"/>
                <a:cs typeface="Times New Roman" panose="02020603050405020304" pitchFamily="18" charset="0"/>
              </a:rPr>
              <a:t> Oncol. 43(6):e832-e840 )</a:t>
            </a:r>
          </a:p>
        </p:txBody>
      </p:sp>
      <p:sp>
        <p:nvSpPr>
          <p:cNvPr id="10" name="Title 1">
            <a:extLst>
              <a:ext uri="{FF2B5EF4-FFF2-40B4-BE49-F238E27FC236}">
                <a16:creationId xmlns:a16="http://schemas.microsoft.com/office/drawing/2014/main" id="{FEFA3C38-A5E9-4E05-BE38-EC08DB6D9F72}"/>
              </a:ext>
            </a:extLst>
          </p:cNvPr>
          <p:cNvSpPr txBox="1">
            <a:spLocks/>
          </p:cNvSpPr>
          <p:nvPr/>
        </p:nvSpPr>
        <p:spPr>
          <a:xfrm>
            <a:off x="792760" y="990073"/>
            <a:ext cx="6972103" cy="329584"/>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srgbClr val="002060"/>
                </a:solidFill>
                <a:cs typeface="Calibri Light" panose="020F0302020204030204" pitchFamily="34" charset="0"/>
              </a:rPr>
              <a:t>Summary: MHS vs. General Population </a:t>
            </a:r>
          </a:p>
        </p:txBody>
      </p:sp>
      <p:graphicFrame>
        <p:nvGraphicFramePr>
          <p:cNvPr id="6" name="Table 6">
            <a:extLst>
              <a:ext uri="{FF2B5EF4-FFF2-40B4-BE49-F238E27FC236}">
                <a16:creationId xmlns:a16="http://schemas.microsoft.com/office/drawing/2014/main" id="{341BA4D0-8A81-A153-A319-A03E6A370076}"/>
              </a:ext>
            </a:extLst>
          </p:cNvPr>
          <p:cNvGraphicFramePr>
            <a:graphicFrameLocks noGrp="1"/>
          </p:cNvGraphicFramePr>
          <p:nvPr/>
        </p:nvGraphicFramePr>
        <p:xfrm>
          <a:off x="1246502" y="1470819"/>
          <a:ext cx="6424569" cy="3435668"/>
        </p:xfrm>
        <a:graphic>
          <a:graphicData uri="http://schemas.openxmlformats.org/drawingml/2006/table">
            <a:tbl>
              <a:tblPr firstRow="1" bandRow="1">
                <a:tableStyleId>{F5AB1C69-6EDB-4FF4-983F-18BD219EF322}</a:tableStyleId>
              </a:tblPr>
              <a:tblGrid>
                <a:gridCol w="2141523">
                  <a:extLst>
                    <a:ext uri="{9D8B030D-6E8A-4147-A177-3AD203B41FA5}">
                      <a16:colId xmlns:a16="http://schemas.microsoft.com/office/drawing/2014/main" val="146648590"/>
                    </a:ext>
                  </a:extLst>
                </a:gridCol>
                <a:gridCol w="2141523">
                  <a:extLst>
                    <a:ext uri="{9D8B030D-6E8A-4147-A177-3AD203B41FA5}">
                      <a16:colId xmlns:a16="http://schemas.microsoft.com/office/drawing/2014/main" val="1656103037"/>
                    </a:ext>
                  </a:extLst>
                </a:gridCol>
                <a:gridCol w="2141523">
                  <a:extLst>
                    <a:ext uri="{9D8B030D-6E8A-4147-A177-3AD203B41FA5}">
                      <a16:colId xmlns:a16="http://schemas.microsoft.com/office/drawing/2014/main" val="3944668745"/>
                    </a:ext>
                  </a:extLst>
                </a:gridCol>
              </a:tblGrid>
              <a:tr h="212884">
                <a:tc>
                  <a:txBody>
                    <a:bodyPr/>
                    <a:lstStyle/>
                    <a:p>
                      <a:pPr algn="l" rtl="0" fontAlgn="ctr"/>
                      <a:r>
                        <a:rPr lang="en-US" sz="1400" b="1" u="none" strike="noStrike" dirty="0">
                          <a:solidFill>
                            <a:srgbClr val="000000"/>
                          </a:solidFill>
                          <a:effectLst/>
                          <a:latin typeface="+mj-lt"/>
                          <a:cs typeface="Times New Roman" panose="02020603050405020304" pitchFamily="18" charset="0"/>
                        </a:rPr>
                        <a:t>Cancer sites</a:t>
                      </a:r>
                      <a:endParaRPr lang="en-US" sz="1400" b="1"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1" u="none" strike="noStrike">
                          <a:solidFill>
                            <a:srgbClr val="000000"/>
                          </a:solidFill>
                          <a:effectLst/>
                          <a:latin typeface="+mj-lt"/>
                          <a:cs typeface="Times New Roman" panose="02020603050405020304" pitchFamily="18" charset="0"/>
                        </a:rPr>
                        <a:t>Adjusted Hazard Ratio </a:t>
                      </a:r>
                      <a:endParaRPr lang="en-US" sz="1400" b="1"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1" u="none" strike="noStrike" dirty="0">
                          <a:solidFill>
                            <a:srgbClr val="000000"/>
                          </a:solidFill>
                          <a:effectLst/>
                          <a:latin typeface="+mj-lt"/>
                          <a:cs typeface="Times New Roman" panose="02020603050405020304" pitchFamily="18" charset="0"/>
                        </a:rPr>
                        <a:t>95% Confidence Interval</a:t>
                      </a:r>
                      <a:endParaRPr lang="en-US" sz="1400" b="1"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283609887"/>
                  </a:ext>
                </a:extLst>
              </a:tr>
              <a:tr h="278130">
                <a:tc>
                  <a:txBody>
                    <a:bodyPr/>
                    <a:lstStyle/>
                    <a:p>
                      <a:pPr algn="l" rtl="0" fontAlgn="ctr"/>
                      <a:r>
                        <a:rPr lang="en-US" sz="1400" b="0" u="none" strike="noStrike" dirty="0">
                          <a:solidFill>
                            <a:srgbClr val="000000"/>
                          </a:solidFill>
                          <a:effectLst/>
                          <a:latin typeface="+mj-lt"/>
                          <a:cs typeface="Times New Roman" panose="02020603050405020304" pitchFamily="18" charset="0"/>
                        </a:rPr>
                        <a:t>Non-small cell lung cancer</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0.78</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0.76-0.81</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592504489"/>
                  </a:ext>
                </a:extLst>
              </a:tr>
              <a:tr h="278130">
                <a:tc>
                  <a:txBody>
                    <a:bodyPr/>
                    <a:lstStyle/>
                    <a:p>
                      <a:pPr algn="l" rtl="0" fontAlgn="ctr"/>
                      <a:r>
                        <a:rPr lang="en-US" sz="1400" b="0" u="none" strike="noStrike" dirty="0">
                          <a:solidFill>
                            <a:srgbClr val="000000"/>
                          </a:solidFill>
                          <a:effectLst/>
                          <a:latin typeface="+mj-lt"/>
                          <a:cs typeface="Times New Roman" panose="02020603050405020304" pitchFamily="18" charset="0"/>
                        </a:rPr>
                        <a:t>Small cell lung cancer</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0.77</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0.73-0.83</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177018016"/>
                  </a:ext>
                </a:extLst>
              </a:tr>
              <a:tr h="278130">
                <a:tc>
                  <a:txBody>
                    <a:bodyPr/>
                    <a:lstStyle/>
                    <a:p>
                      <a:pPr algn="l" rtl="0" fontAlgn="ctr"/>
                      <a:r>
                        <a:rPr lang="en-US" sz="1400" b="0" u="none" strike="noStrike" dirty="0">
                          <a:solidFill>
                            <a:srgbClr val="000000"/>
                          </a:solidFill>
                          <a:effectLst/>
                          <a:latin typeface="+mj-lt"/>
                          <a:cs typeface="Times New Roman" panose="02020603050405020304" pitchFamily="18" charset="0"/>
                        </a:rPr>
                        <a:t>Colon cancer</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0.82</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0.78-0.87</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3418343651"/>
                  </a:ext>
                </a:extLst>
              </a:tr>
              <a:tr h="278130">
                <a:tc>
                  <a:txBody>
                    <a:bodyPr/>
                    <a:lstStyle/>
                    <a:p>
                      <a:pPr algn="l" rtl="0" fontAlgn="ctr"/>
                      <a:r>
                        <a:rPr lang="en-US" sz="1400" b="0" u="none" strike="noStrike" dirty="0">
                          <a:solidFill>
                            <a:srgbClr val="000000"/>
                          </a:solidFill>
                          <a:effectLst/>
                          <a:latin typeface="+mj-lt"/>
                          <a:cs typeface="Times New Roman" panose="02020603050405020304" pitchFamily="18" charset="0"/>
                        </a:rPr>
                        <a:t>Glioma </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dirty="0">
                          <a:solidFill>
                            <a:srgbClr val="000000"/>
                          </a:solidFill>
                          <a:effectLst/>
                          <a:latin typeface="+mj-lt"/>
                          <a:cs typeface="Times New Roman" panose="02020603050405020304" pitchFamily="18" charset="0"/>
                        </a:rPr>
                        <a:t>0.74</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0.67-0.83</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3283809494"/>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Female breast cancer</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dirty="0">
                          <a:solidFill>
                            <a:srgbClr val="000000"/>
                          </a:solidFill>
                          <a:effectLst/>
                          <a:latin typeface="+mj-lt"/>
                          <a:cs typeface="Times New Roman" panose="02020603050405020304" pitchFamily="18" charset="0"/>
                        </a:rPr>
                        <a:t>0.76</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0.71-0.80</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2427340278"/>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Advanced prostate cancer</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0.74</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0.67-0.83</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3155413824"/>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Adult soft  tissue sarcoma</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0.82</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0.73-0.92</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60399629"/>
                  </a:ext>
                </a:extLst>
              </a:tr>
              <a:tr h="418624">
                <a:tc>
                  <a:txBody>
                    <a:bodyPr/>
                    <a:lstStyle/>
                    <a:p>
                      <a:pPr algn="l" rtl="0" fontAlgn="ctr"/>
                      <a:r>
                        <a:rPr lang="en-US" sz="1400" b="0" u="none" strike="noStrike" dirty="0">
                          <a:solidFill>
                            <a:schemeClr val="tx1"/>
                          </a:solidFill>
                          <a:effectLst/>
                          <a:latin typeface="+mj-lt"/>
                          <a:cs typeface="Times New Roman" panose="02020603050405020304" pitchFamily="18" charset="0"/>
                        </a:rPr>
                        <a:t>Pediatric, adolescent, young adults soft tissue sarcoma</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0.73</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0.55-0.98</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863514441"/>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Bone sarcoma</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0.72</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0.66-0.78</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1521662741"/>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Ovarian cancer</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dirty="0">
                          <a:solidFill>
                            <a:srgbClr val="000000"/>
                          </a:solidFill>
                          <a:effectLst/>
                          <a:latin typeface="+mj-lt"/>
                          <a:cs typeface="Times New Roman" panose="02020603050405020304" pitchFamily="18" charset="0"/>
                        </a:rPr>
                        <a:t>0.86</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0.78-0.94</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3993303178"/>
                  </a:ext>
                </a:extLst>
              </a:tr>
              <a:tr h="278130">
                <a:tc>
                  <a:txBody>
                    <a:bodyPr/>
                    <a:lstStyle/>
                    <a:p>
                      <a:pPr algn="l" rtl="0" fontAlgn="ctr"/>
                      <a:r>
                        <a:rPr lang="en-US" sz="1400" b="0" u="none" strike="noStrike" dirty="0">
                          <a:solidFill>
                            <a:schemeClr val="tx1"/>
                          </a:solidFill>
                          <a:effectLst/>
                          <a:latin typeface="+mj-lt"/>
                          <a:cs typeface="Times New Roman" panose="02020603050405020304" pitchFamily="18" charset="0"/>
                        </a:rPr>
                        <a:t>Multiple myeloma</a:t>
                      </a:r>
                      <a:endParaRPr lang="en-US" sz="1400" b="0" i="0" u="none" strike="noStrike" dirty="0">
                        <a:solidFill>
                          <a:schemeClr val="tx1"/>
                        </a:solidFill>
                        <a:effectLst/>
                        <a:latin typeface="+mj-lt"/>
                        <a:cs typeface="Times New Roman" panose="02020603050405020304" pitchFamily="18" charset="0"/>
                      </a:endParaRPr>
                    </a:p>
                  </a:txBody>
                  <a:tcPr marL="7144" marR="7144" marT="7144" marB="0" anchor="ctr"/>
                </a:tc>
                <a:tc>
                  <a:txBody>
                    <a:bodyPr/>
                    <a:lstStyle/>
                    <a:p>
                      <a:pPr algn="ctr" rtl="0" fontAlgn="ctr"/>
                      <a:r>
                        <a:rPr lang="en-US" sz="1400" b="0" u="none" strike="noStrike">
                          <a:solidFill>
                            <a:srgbClr val="000000"/>
                          </a:solidFill>
                          <a:effectLst/>
                          <a:latin typeface="+mj-lt"/>
                          <a:cs typeface="Times New Roman" panose="02020603050405020304" pitchFamily="18" charset="0"/>
                        </a:rPr>
                        <a:t>0.74</a:t>
                      </a:r>
                      <a:endParaRPr lang="en-US" sz="1400" b="0" i="0" u="none" strike="noStrike">
                        <a:solidFill>
                          <a:srgbClr val="000000"/>
                        </a:solidFill>
                        <a:effectLst/>
                        <a:latin typeface="+mj-lt"/>
                        <a:cs typeface="Times New Roman" panose="02020603050405020304" pitchFamily="18" charset="0"/>
                      </a:endParaRPr>
                    </a:p>
                  </a:txBody>
                  <a:tcPr marL="7144" marR="7144" marT="7144" marB="0" anchor="ctr"/>
                </a:tc>
                <a:tc>
                  <a:txBody>
                    <a:bodyPr/>
                    <a:lstStyle/>
                    <a:p>
                      <a:pPr algn="ctr" fontAlgn="b"/>
                      <a:r>
                        <a:rPr lang="en-US" sz="1400" b="0" u="none" strike="noStrike" dirty="0">
                          <a:solidFill>
                            <a:srgbClr val="000000"/>
                          </a:solidFill>
                          <a:effectLst/>
                          <a:latin typeface="+mj-lt"/>
                          <a:cs typeface="Times New Roman" panose="02020603050405020304" pitchFamily="18" charset="0"/>
                        </a:rPr>
                        <a:t>0.61-0.81</a:t>
                      </a:r>
                      <a:endParaRPr lang="en-US" sz="1400" b="0" i="0" u="none" strike="noStrike" dirty="0">
                        <a:solidFill>
                          <a:srgbClr val="000000"/>
                        </a:solidFill>
                        <a:effectLst/>
                        <a:latin typeface="+mj-lt"/>
                        <a:cs typeface="Times New Roman" panose="02020603050405020304" pitchFamily="18" charset="0"/>
                      </a:endParaRPr>
                    </a:p>
                  </a:txBody>
                  <a:tcPr marL="7144" marR="7144" marT="7144" marB="0" anchor="b"/>
                </a:tc>
                <a:extLst>
                  <a:ext uri="{0D108BD9-81ED-4DB2-BD59-A6C34878D82A}">
                    <a16:rowId xmlns:a16="http://schemas.microsoft.com/office/drawing/2014/main" val="2659886969"/>
                  </a:ext>
                </a:extLst>
              </a:tr>
            </a:tbl>
          </a:graphicData>
        </a:graphic>
      </p:graphicFrame>
      <p:pic>
        <p:nvPicPr>
          <p:cNvPr id="5" name="Picture 4">
            <a:extLst>
              <a:ext uri="{FF2B5EF4-FFF2-40B4-BE49-F238E27FC236}">
                <a16:creationId xmlns:a16="http://schemas.microsoft.com/office/drawing/2014/main" id="{7A10006A-C4ED-8E18-4554-679605F577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8034" y="5515536"/>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66EC1177-BC3D-5B41-4B6F-2F0F253AB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262" y="5523241"/>
            <a:ext cx="519040" cy="397532"/>
          </a:xfrm>
          <a:prstGeom prst="rect">
            <a:avLst/>
          </a:prstGeom>
        </p:spPr>
      </p:pic>
    </p:spTree>
    <p:extLst>
      <p:ext uri="{BB962C8B-B14F-4D97-AF65-F5344CB8AC3E}">
        <p14:creationId xmlns:p14="http://schemas.microsoft.com/office/powerpoint/2010/main" val="347887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E77934-843B-4060-B90F-9E20ABEC9A0F}"/>
              </a:ext>
            </a:extLst>
          </p:cNvPr>
          <p:cNvGraphicFramePr>
            <a:graphicFrameLocks noGrp="1"/>
          </p:cNvGraphicFramePr>
          <p:nvPr/>
        </p:nvGraphicFramePr>
        <p:xfrm>
          <a:off x="2392063" y="4112937"/>
          <a:ext cx="3633906" cy="742380"/>
        </p:xfrm>
        <a:graphic>
          <a:graphicData uri="http://schemas.openxmlformats.org/drawingml/2006/table">
            <a:tbl>
              <a:tblPr firstRow="1" firstCol="1" bandRow="1">
                <a:tableStyleId>{F5AB1C69-6EDB-4FF4-983F-18BD219EF322}</a:tableStyleId>
              </a:tblPr>
              <a:tblGrid>
                <a:gridCol w="1733093">
                  <a:extLst>
                    <a:ext uri="{9D8B030D-6E8A-4147-A177-3AD203B41FA5}">
                      <a16:colId xmlns:a16="http://schemas.microsoft.com/office/drawing/2014/main" val="4292718354"/>
                    </a:ext>
                  </a:extLst>
                </a:gridCol>
                <a:gridCol w="1062220">
                  <a:extLst>
                    <a:ext uri="{9D8B030D-6E8A-4147-A177-3AD203B41FA5}">
                      <a16:colId xmlns:a16="http://schemas.microsoft.com/office/drawing/2014/main" val="2520369561"/>
                    </a:ext>
                  </a:extLst>
                </a:gridCol>
                <a:gridCol w="838593">
                  <a:extLst>
                    <a:ext uri="{9D8B030D-6E8A-4147-A177-3AD203B41FA5}">
                      <a16:colId xmlns:a16="http://schemas.microsoft.com/office/drawing/2014/main" val="647512279"/>
                    </a:ext>
                  </a:extLst>
                </a:gridCol>
              </a:tblGrid>
              <a:tr h="247460">
                <a:tc>
                  <a:txBody>
                    <a:bodyPr/>
                    <a:lstStyle/>
                    <a:p>
                      <a:pPr marL="0" marR="0">
                        <a:lnSpc>
                          <a:spcPct val="115000"/>
                        </a:lnSpc>
                        <a:spcBef>
                          <a:spcPts val="0"/>
                        </a:spcBef>
                        <a:spcAft>
                          <a:spcPts val="0"/>
                        </a:spcAft>
                      </a:pP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cs typeface="Times New Roman" panose="02020603050405020304" pitchFamily="18" charset="0"/>
                        </a:rPr>
                        <a:t>Adjusted HR</a:t>
                      </a: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cs typeface="Times New Roman" panose="02020603050405020304" pitchFamily="18" charset="0"/>
                        </a:rPr>
                        <a:t>95% CI</a:t>
                      </a: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33095315"/>
                  </a:ext>
                </a:extLst>
              </a:tr>
              <a:tr h="247460">
                <a:tc>
                  <a:txBody>
                    <a:bodyPr/>
                    <a:lstStyle/>
                    <a:p>
                      <a:pPr marL="0" marR="0">
                        <a:lnSpc>
                          <a:spcPct val="115000"/>
                        </a:lnSpc>
                        <a:spcBef>
                          <a:spcPts val="0"/>
                        </a:spcBef>
                        <a:spcAft>
                          <a:spcPts val="0"/>
                        </a:spcAft>
                      </a:pPr>
                      <a:r>
                        <a:rPr lang="en-US" sz="1500" b="1" dirty="0">
                          <a:solidFill>
                            <a:schemeClr val="tx1"/>
                          </a:solidFill>
                          <a:effectLst/>
                          <a:latin typeface="+mj-lt"/>
                          <a:cs typeface="Times New Roman" panose="02020603050405020304" pitchFamily="18" charset="0"/>
                        </a:rPr>
                        <a:t>White Patients</a:t>
                      </a:r>
                      <a:endParaRPr lang="en-US" sz="1500" b="1"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0.82</a:t>
                      </a: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0.75-0.90</a:t>
                      </a:r>
                    </a:p>
                  </a:txBody>
                  <a:tcPr marL="51435" marR="51435" marT="0" marB="0"/>
                </a:tc>
                <a:extLst>
                  <a:ext uri="{0D108BD9-81ED-4DB2-BD59-A6C34878D82A}">
                    <a16:rowId xmlns:a16="http://schemas.microsoft.com/office/drawing/2014/main" val="2439319651"/>
                  </a:ext>
                </a:extLst>
              </a:tr>
              <a:tr h="247460">
                <a:tc>
                  <a:txBody>
                    <a:bodyPr/>
                    <a:lstStyle/>
                    <a:p>
                      <a:pPr marL="0" marR="0">
                        <a:lnSpc>
                          <a:spcPct val="115000"/>
                        </a:lnSpc>
                        <a:spcBef>
                          <a:spcPts val="0"/>
                        </a:spcBef>
                        <a:spcAft>
                          <a:spcPts val="0"/>
                        </a:spcAft>
                      </a:pPr>
                      <a:r>
                        <a:rPr lang="en-US" sz="1500" b="1" dirty="0">
                          <a:solidFill>
                            <a:schemeClr val="tx1"/>
                          </a:solidFill>
                          <a:effectLst/>
                          <a:latin typeface="+mj-lt"/>
                          <a:ea typeface="Calibri" panose="020F0502020204030204" pitchFamily="34" charset="0"/>
                          <a:cs typeface="Times New Roman" panose="02020603050405020304" pitchFamily="18" charset="0"/>
                        </a:rPr>
                        <a:t>Black Patients</a:t>
                      </a: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0.49</a:t>
                      </a: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0.33-0.73</a:t>
                      </a:r>
                    </a:p>
                  </a:txBody>
                  <a:tcPr marL="51435" marR="51435" marT="0" marB="0"/>
                </a:tc>
                <a:extLst>
                  <a:ext uri="{0D108BD9-81ED-4DB2-BD59-A6C34878D82A}">
                    <a16:rowId xmlns:a16="http://schemas.microsoft.com/office/drawing/2014/main" val="3911875082"/>
                  </a:ext>
                </a:extLst>
              </a:tr>
            </a:tbl>
          </a:graphicData>
        </a:graphic>
      </p:graphicFrame>
      <p:sp>
        <p:nvSpPr>
          <p:cNvPr id="3" name="Rectangle 2">
            <a:extLst>
              <a:ext uri="{FF2B5EF4-FFF2-40B4-BE49-F238E27FC236}">
                <a16:creationId xmlns:a16="http://schemas.microsoft.com/office/drawing/2014/main" id="{D30126FE-EFF0-4ACF-AFAA-40A654BF1C48}"/>
              </a:ext>
            </a:extLst>
          </p:cNvPr>
          <p:cNvSpPr/>
          <p:nvPr/>
        </p:nvSpPr>
        <p:spPr>
          <a:xfrm>
            <a:off x="365761" y="4875889"/>
            <a:ext cx="7333241" cy="923330"/>
          </a:xfrm>
          <a:prstGeom prst="rect">
            <a:avLst/>
          </a:prstGeom>
        </p:spPr>
        <p:txBody>
          <a:bodyPr wrap="square">
            <a:spAutoFit/>
          </a:bodyPr>
          <a:lstStyle/>
          <a:p>
            <a:r>
              <a:rPr lang="en-US" i="1" dirty="0">
                <a:cs typeface="Times New Roman" panose="02020603050405020304" pitchFamily="18" charset="0"/>
              </a:rPr>
              <a:t>MHS White patients </a:t>
            </a:r>
            <a:r>
              <a:rPr lang="en-US" dirty="0">
                <a:cs typeface="Times New Roman" panose="02020603050405020304" pitchFamily="18" charset="0"/>
              </a:rPr>
              <a:t>had an </a:t>
            </a:r>
            <a:r>
              <a:rPr lang="en-US" b="1" dirty="0">
                <a:solidFill>
                  <a:srgbClr val="00B050"/>
                </a:solidFill>
                <a:cs typeface="Times New Roman" panose="02020603050405020304" pitchFamily="18" charset="0"/>
              </a:rPr>
              <a:t>18%</a:t>
            </a:r>
            <a:r>
              <a:rPr lang="en-US" b="1" dirty="0">
                <a:cs typeface="Times New Roman" panose="02020603050405020304" pitchFamily="18" charset="0"/>
              </a:rPr>
              <a:t> </a:t>
            </a:r>
            <a:r>
              <a:rPr lang="en-US" b="1" i="1" u="sng" dirty="0">
                <a:cs typeface="Times New Roman" panose="02020603050405020304" pitchFamily="18" charset="0"/>
              </a:rPr>
              <a:t>better survival </a:t>
            </a:r>
            <a:r>
              <a:rPr lang="en-US" dirty="0">
                <a:ea typeface="Calibri" panose="020F0502020204030204" pitchFamily="34" charset="0"/>
                <a:cs typeface="Times New Roman" panose="02020603050405020304" pitchFamily="18" charset="0"/>
              </a:rPr>
              <a:t>than White patients from the general population</a:t>
            </a:r>
            <a:r>
              <a:rPr lang="en-US" dirty="0">
                <a:cs typeface="Times New Roman" panose="02020603050405020304" pitchFamily="18" charset="0"/>
              </a:rPr>
              <a:t>, while </a:t>
            </a:r>
            <a:r>
              <a:rPr lang="en-US" i="1" dirty="0">
                <a:cs typeface="Times New Roman" panose="02020603050405020304" pitchFamily="18" charset="0"/>
              </a:rPr>
              <a:t>MHS Black patients </a:t>
            </a:r>
            <a:r>
              <a:rPr lang="en-US" dirty="0">
                <a:cs typeface="Times New Roman" panose="02020603050405020304" pitchFamily="18" charset="0"/>
              </a:rPr>
              <a:t>had </a:t>
            </a:r>
            <a:r>
              <a:rPr lang="en-US" b="1" dirty="0">
                <a:solidFill>
                  <a:srgbClr val="00B050"/>
                </a:solidFill>
                <a:cs typeface="Times New Roman" panose="02020603050405020304" pitchFamily="18" charset="0"/>
              </a:rPr>
              <a:t>51%</a:t>
            </a:r>
            <a:r>
              <a:rPr lang="en-US" b="1" dirty="0">
                <a:solidFill>
                  <a:srgbClr val="FF0000"/>
                </a:solidFill>
                <a:cs typeface="Times New Roman" panose="02020603050405020304" pitchFamily="18" charset="0"/>
              </a:rPr>
              <a:t> </a:t>
            </a:r>
            <a:r>
              <a:rPr lang="en-US" b="1" i="1" u="sng" dirty="0">
                <a:cs typeface="Times New Roman" panose="02020603050405020304" pitchFamily="18" charset="0"/>
              </a:rPr>
              <a:t>better survival </a:t>
            </a:r>
            <a:r>
              <a:rPr lang="en-US" dirty="0">
                <a:cs typeface="Times New Roman" panose="02020603050405020304" pitchFamily="18" charset="0"/>
              </a:rPr>
              <a:t>than Black </a:t>
            </a:r>
            <a:r>
              <a:rPr lang="en-US" dirty="0">
                <a:ea typeface="Calibri" panose="020F0502020204030204" pitchFamily="34" charset="0"/>
                <a:cs typeface="Times New Roman" panose="02020603050405020304" pitchFamily="18" charset="0"/>
              </a:rPr>
              <a:t>patients from the general population.</a:t>
            </a:r>
            <a:endParaRPr lang="en-US" dirty="0">
              <a:cs typeface="Times New Roman" panose="02020603050405020304" pitchFamily="18" charset="0"/>
            </a:endParaRPr>
          </a:p>
        </p:txBody>
      </p:sp>
      <p:pic>
        <p:nvPicPr>
          <p:cNvPr id="4" name="Picture 3" descr="A graph of a patient's growth">
            <a:extLst>
              <a:ext uri="{FF2B5EF4-FFF2-40B4-BE49-F238E27FC236}">
                <a16:creationId xmlns:a16="http://schemas.microsoft.com/office/drawing/2014/main" id="{13DBF124-32E0-6D86-6374-0149B397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47" y="1450983"/>
            <a:ext cx="3263381" cy="2447536"/>
          </a:xfrm>
          <a:prstGeom prst="rect">
            <a:avLst/>
          </a:prstGeom>
        </p:spPr>
      </p:pic>
      <p:pic>
        <p:nvPicPr>
          <p:cNvPr id="5" name="Picture 4" descr="A graph of a patient&#10;&#10;Description automatically generated">
            <a:extLst>
              <a:ext uri="{FF2B5EF4-FFF2-40B4-BE49-F238E27FC236}">
                <a16:creationId xmlns:a16="http://schemas.microsoft.com/office/drawing/2014/main" id="{182B4C2D-FB09-7A23-7023-D8A5E3D1A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869" y="1404601"/>
            <a:ext cx="3171103" cy="2378327"/>
          </a:xfrm>
          <a:prstGeom prst="rect">
            <a:avLst/>
          </a:prstGeom>
        </p:spPr>
      </p:pic>
      <p:pic>
        <p:nvPicPr>
          <p:cNvPr id="9" name="Picture 8">
            <a:extLst>
              <a:ext uri="{FF2B5EF4-FFF2-40B4-BE49-F238E27FC236}">
                <a16:creationId xmlns:a16="http://schemas.microsoft.com/office/drawing/2014/main" id="{A58915D5-612F-FC9C-E20D-CD63CF0EC5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5641" y="5427095"/>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C07AA024-FE38-501F-CC9D-F731BC7DF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2388" y="5470936"/>
            <a:ext cx="519040" cy="397532"/>
          </a:xfrm>
          <a:prstGeom prst="rect">
            <a:avLst/>
          </a:prstGeom>
        </p:spPr>
      </p:pic>
      <p:sp>
        <p:nvSpPr>
          <p:cNvPr id="11" name="Title 1">
            <a:extLst>
              <a:ext uri="{FF2B5EF4-FFF2-40B4-BE49-F238E27FC236}">
                <a16:creationId xmlns:a16="http://schemas.microsoft.com/office/drawing/2014/main" id="{62345105-C5E1-38C6-1526-B23E04EFA71F}"/>
              </a:ext>
            </a:extLst>
          </p:cNvPr>
          <p:cNvSpPr txBox="1">
            <a:spLocks/>
          </p:cNvSpPr>
          <p:nvPr/>
        </p:nvSpPr>
        <p:spPr>
          <a:xfrm>
            <a:off x="1546146" y="943209"/>
            <a:ext cx="6637789"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50" b="1" dirty="0">
                <a:solidFill>
                  <a:srgbClr val="002060"/>
                </a:solidFill>
                <a:cs typeface="Times New Roman" panose="02020603050405020304" pitchFamily="18" charset="0"/>
              </a:rPr>
              <a:t>Examples of Stratified Analysis by Race: Glioma </a:t>
            </a:r>
          </a:p>
        </p:txBody>
      </p:sp>
      <p:sp>
        <p:nvSpPr>
          <p:cNvPr id="6" name="Rectangle 5">
            <a:extLst>
              <a:ext uri="{FF2B5EF4-FFF2-40B4-BE49-F238E27FC236}">
                <a16:creationId xmlns:a16="http://schemas.microsoft.com/office/drawing/2014/main" id="{56B374B1-1D7D-E2C0-08BF-5E40C99EEE4D}"/>
              </a:ext>
            </a:extLst>
          </p:cNvPr>
          <p:cNvSpPr/>
          <p:nvPr/>
        </p:nvSpPr>
        <p:spPr>
          <a:xfrm>
            <a:off x="4572000" y="5776135"/>
            <a:ext cx="2377574" cy="207749"/>
          </a:xfrm>
          <a:prstGeom prst="rect">
            <a:avLst/>
          </a:prstGeom>
        </p:spPr>
        <p:txBody>
          <a:bodyPr wrap="square">
            <a:spAutoFit/>
          </a:bodyPr>
          <a:lstStyle/>
          <a:p>
            <a:r>
              <a:rPr lang="en-US" altLang="en-US" sz="750" dirty="0">
                <a:latin typeface="Times New Roman" panose="02020603050405020304" pitchFamily="18" charset="0"/>
                <a:cs typeface="Times New Roman" panose="02020603050405020304" pitchFamily="18" charset="0"/>
              </a:rPr>
              <a:t>(Adapted from</a:t>
            </a:r>
            <a:r>
              <a:rPr lang="en-US" sz="750" dirty="0">
                <a:latin typeface="Times New Roman" panose="02020603050405020304" pitchFamily="18" charset="0"/>
                <a:cs typeface="Times New Roman" panose="02020603050405020304" pitchFamily="18" charset="0"/>
              </a:rPr>
              <a:t>; Lin et al. 2020; Cancer 126:3053-60) </a:t>
            </a:r>
            <a:endParaRPr lang="en-US" altLang="en-US" sz="75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855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E77934-843B-4060-B90F-9E20ABEC9A0F}"/>
              </a:ext>
            </a:extLst>
          </p:cNvPr>
          <p:cNvGraphicFramePr>
            <a:graphicFrameLocks noGrp="1"/>
          </p:cNvGraphicFramePr>
          <p:nvPr/>
        </p:nvGraphicFramePr>
        <p:xfrm>
          <a:off x="2258823" y="4119597"/>
          <a:ext cx="4171339" cy="742380"/>
        </p:xfrm>
        <a:graphic>
          <a:graphicData uri="http://schemas.openxmlformats.org/drawingml/2006/table">
            <a:tbl>
              <a:tblPr firstRow="1" firstCol="1" bandRow="1">
                <a:tableStyleId>{F5AB1C69-6EDB-4FF4-983F-18BD219EF322}</a:tableStyleId>
              </a:tblPr>
              <a:tblGrid>
                <a:gridCol w="1989407">
                  <a:extLst>
                    <a:ext uri="{9D8B030D-6E8A-4147-A177-3AD203B41FA5}">
                      <a16:colId xmlns:a16="http://schemas.microsoft.com/office/drawing/2014/main" val="4292718354"/>
                    </a:ext>
                  </a:extLst>
                </a:gridCol>
                <a:gridCol w="1219316">
                  <a:extLst>
                    <a:ext uri="{9D8B030D-6E8A-4147-A177-3AD203B41FA5}">
                      <a16:colId xmlns:a16="http://schemas.microsoft.com/office/drawing/2014/main" val="2520369561"/>
                    </a:ext>
                  </a:extLst>
                </a:gridCol>
                <a:gridCol w="962616">
                  <a:extLst>
                    <a:ext uri="{9D8B030D-6E8A-4147-A177-3AD203B41FA5}">
                      <a16:colId xmlns:a16="http://schemas.microsoft.com/office/drawing/2014/main" val="647512279"/>
                    </a:ext>
                  </a:extLst>
                </a:gridCol>
              </a:tblGrid>
              <a:tr h="247460">
                <a:tc>
                  <a:txBody>
                    <a:bodyPr/>
                    <a:lstStyle/>
                    <a:p>
                      <a:pPr marL="0" marR="0">
                        <a:lnSpc>
                          <a:spcPct val="115000"/>
                        </a:lnSpc>
                        <a:spcBef>
                          <a:spcPts val="0"/>
                        </a:spcBef>
                        <a:spcAft>
                          <a:spcPts val="0"/>
                        </a:spcAft>
                      </a:pP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cs typeface="Times New Roman" panose="02020603050405020304" pitchFamily="18" charset="0"/>
                        </a:rPr>
                        <a:t>Adjusted HR</a:t>
                      </a: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a:solidFill>
                            <a:schemeClr val="tx1"/>
                          </a:solidFill>
                          <a:effectLst/>
                          <a:latin typeface="+mj-lt"/>
                          <a:cs typeface="Times New Roman" panose="02020603050405020304" pitchFamily="18" charset="0"/>
                        </a:rPr>
                        <a:t>95% CI</a:t>
                      </a:r>
                      <a:endParaRPr lang="en-US" sz="15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33095315"/>
                  </a:ext>
                </a:extLst>
              </a:tr>
              <a:tr h="247460">
                <a:tc>
                  <a:txBody>
                    <a:bodyPr/>
                    <a:lstStyle/>
                    <a:p>
                      <a:pPr marL="0" marR="0">
                        <a:lnSpc>
                          <a:spcPct val="115000"/>
                        </a:lnSpc>
                        <a:spcBef>
                          <a:spcPts val="0"/>
                        </a:spcBef>
                        <a:spcAft>
                          <a:spcPts val="0"/>
                        </a:spcAft>
                      </a:pPr>
                      <a:r>
                        <a:rPr lang="en-US" sz="1500" b="1" dirty="0">
                          <a:solidFill>
                            <a:schemeClr val="tx1"/>
                          </a:solidFill>
                          <a:effectLst/>
                          <a:latin typeface="+mj-lt"/>
                          <a:cs typeface="Times New Roman" panose="02020603050405020304" pitchFamily="18" charset="0"/>
                        </a:rPr>
                        <a:t>White Patients</a:t>
                      </a:r>
                      <a:endParaRPr lang="en-US" sz="1500" b="1"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0.78</a:t>
                      </a: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0.72-0.83</a:t>
                      </a:r>
                    </a:p>
                  </a:txBody>
                  <a:tcPr marL="51435" marR="51435" marT="0" marB="0"/>
                </a:tc>
                <a:extLst>
                  <a:ext uri="{0D108BD9-81ED-4DB2-BD59-A6C34878D82A}">
                    <a16:rowId xmlns:a16="http://schemas.microsoft.com/office/drawing/2014/main" val="2439319651"/>
                  </a:ext>
                </a:extLst>
              </a:tr>
              <a:tr h="247460">
                <a:tc>
                  <a:txBody>
                    <a:bodyPr/>
                    <a:lstStyle/>
                    <a:p>
                      <a:pPr marL="0" marR="0">
                        <a:lnSpc>
                          <a:spcPct val="115000"/>
                        </a:lnSpc>
                        <a:spcBef>
                          <a:spcPts val="0"/>
                        </a:spcBef>
                        <a:spcAft>
                          <a:spcPts val="0"/>
                        </a:spcAft>
                      </a:pPr>
                      <a:r>
                        <a:rPr lang="en-US" sz="1500" b="1">
                          <a:solidFill>
                            <a:schemeClr val="tx1"/>
                          </a:solidFill>
                          <a:effectLst/>
                          <a:latin typeface="+mj-lt"/>
                          <a:ea typeface="Calibri" panose="020F0502020204030204" pitchFamily="34" charset="0"/>
                          <a:cs typeface="Times New Roman" panose="02020603050405020304" pitchFamily="18" charset="0"/>
                        </a:rPr>
                        <a:t>Black Patients</a:t>
                      </a:r>
                      <a:endParaRPr lang="en-US" sz="1500" b="1"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0.63</a:t>
                      </a:r>
                    </a:p>
                  </a:txBody>
                  <a:tcPr marL="51435" marR="51435" marT="0" marB="0"/>
                </a:tc>
                <a:tc>
                  <a:txBody>
                    <a:bodyPr/>
                    <a:lstStyle/>
                    <a:p>
                      <a:pPr marL="0" marR="0" algn="ctr">
                        <a:lnSpc>
                          <a:spcPct val="115000"/>
                        </a:lnSpc>
                        <a:spcBef>
                          <a:spcPts val="0"/>
                        </a:spcBef>
                        <a:spcAft>
                          <a:spcPts val="0"/>
                        </a:spcAft>
                      </a:pPr>
                      <a:r>
                        <a:rPr lang="en-US" sz="1500" dirty="0">
                          <a:solidFill>
                            <a:schemeClr val="tx1"/>
                          </a:solidFill>
                          <a:effectLst/>
                          <a:latin typeface="+mj-lt"/>
                          <a:ea typeface="Calibri" panose="020F0502020204030204" pitchFamily="34" charset="0"/>
                          <a:cs typeface="Times New Roman" panose="02020603050405020304" pitchFamily="18" charset="0"/>
                        </a:rPr>
                        <a:t>0.55-0.73</a:t>
                      </a:r>
                    </a:p>
                  </a:txBody>
                  <a:tcPr marL="51435" marR="51435" marT="0" marB="0"/>
                </a:tc>
                <a:extLst>
                  <a:ext uri="{0D108BD9-81ED-4DB2-BD59-A6C34878D82A}">
                    <a16:rowId xmlns:a16="http://schemas.microsoft.com/office/drawing/2014/main" val="4265539048"/>
                  </a:ext>
                </a:extLst>
              </a:tr>
            </a:tbl>
          </a:graphicData>
        </a:graphic>
      </p:graphicFrame>
      <p:sp>
        <p:nvSpPr>
          <p:cNvPr id="4" name="TextBox 3">
            <a:extLst>
              <a:ext uri="{FF2B5EF4-FFF2-40B4-BE49-F238E27FC236}">
                <a16:creationId xmlns:a16="http://schemas.microsoft.com/office/drawing/2014/main" id="{B91035A6-FC84-D5A6-EDF2-21AC7A6BFF1E}"/>
              </a:ext>
            </a:extLst>
          </p:cNvPr>
          <p:cNvSpPr txBox="1"/>
          <p:nvPr/>
        </p:nvSpPr>
        <p:spPr>
          <a:xfrm>
            <a:off x="324379" y="4860796"/>
            <a:ext cx="7496258" cy="968278"/>
          </a:xfrm>
          <a:prstGeom prst="rect">
            <a:avLst/>
          </a:prstGeom>
          <a:noFill/>
        </p:spPr>
        <p:txBody>
          <a:bodyPr wrap="square">
            <a:spAutoFit/>
          </a:bodyPr>
          <a:lstStyle/>
          <a:p>
            <a:pPr>
              <a:lnSpc>
                <a:spcPct val="107000"/>
              </a:lnSpc>
              <a:spcAft>
                <a:spcPts val="600"/>
              </a:spcAft>
            </a:pPr>
            <a:r>
              <a:rPr lang="en-US" i="1" dirty="0">
                <a:ea typeface="Calibri" panose="020F0502020204030204" pitchFamily="34" charset="0"/>
                <a:cs typeface="Times New Roman" panose="02020603050405020304" pitchFamily="18" charset="0"/>
              </a:rPr>
              <a:t>MHS White patients </a:t>
            </a:r>
            <a:r>
              <a:rPr lang="en-US" dirty="0">
                <a:ea typeface="Calibri" panose="020F0502020204030204" pitchFamily="34" charset="0"/>
                <a:cs typeface="Times New Roman" panose="02020603050405020304" pitchFamily="18" charset="0"/>
              </a:rPr>
              <a:t>had </a:t>
            </a:r>
            <a:r>
              <a:rPr lang="en-US" b="1" dirty="0">
                <a:solidFill>
                  <a:srgbClr val="00B050"/>
                </a:solidFill>
                <a:ea typeface="Calibri" panose="020F0502020204030204" pitchFamily="34" charset="0"/>
                <a:cs typeface="Times New Roman" panose="02020603050405020304" pitchFamily="18" charset="0"/>
              </a:rPr>
              <a:t>22%</a:t>
            </a:r>
            <a:r>
              <a:rPr lang="en-US" b="1" dirty="0">
                <a:solidFill>
                  <a:srgbClr val="FF0000"/>
                </a:solidFill>
                <a:ea typeface="Calibri" panose="020F0502020204030204" pitchFamily="34" charset="0"/>
                <a:cs typeface="Times New Roman" panose="02020603050405020304" pitchFamily="18" charset="0"/>
              </a:rPr>
              <a:t> </a:t>
            </a:r>
            <a:r>
              <a:rPr lang="en-US" b="1" i="1" u="sng" dirty="0">
                <a:ea typeface="Calibri" panose="020F0502020204030204" pitchFamily="34" charset="0"/>
                <a:cs typeface="Times New Roman" panose="02020603050405020304" pitchFamily="18" charset="0"/>
              </a:rPr>
              <a:t>better survival </a:t>
            </a:r>
            <a:r>
              <a:rPr lang="en-US" dirty="0">
                <a:ea typeface="Calibri" panose="020F0502020204030204" pitchFamily="34" charset="0"/>
                <a:cs typeface="Times New Roman" panose="02020603050405020304" pitchFamily="18" charset="0"/>
              </a:rPr>
              <a:t>than White patients from the general population, while </a:t>
            </a:r>
            <a:r>
              <a:rPr lang="en-US" i="1" dirty="0">
                <a:ea typeface="Calibri" panose="020F0502020204030204" pitchFamily="34" charset="0"/>
                <a:cs typeface="Times New Roman" panose="02020603050405020304" pitchFamily="18" charset="0"/>
              </a:rPr>
              <a:t>MHS Black patients </a:t>
            </a:r>
            <a:r>
              <a:rPr lang="en-US" dirty="0">
                <a:ea typeface="Calibri" panose="020F0502020204030204" pitchFamily="34" charset="0"/>
                <a:cs typeface="Times New Roman" panose="02020603050405020304" pitchFamily="18" charset="0"/>
              </a:rPr>
              <a:t>had </a:t>
            </a:r>
            <a:r>
              <a:rPr lang="en-US" b="1" dirty="0">
                <a:solidFill>
                  <a:srgbClr val="00B050"/>
                </a:solidFill>
                <a:ea typeface="Calibri" panose="020F0502020204030204" pitchFamily="34" charset="0"/>
                <a:cs typeface="Times New Roman" panose="02020603050405020304" pitchFamily="18" charset="0"/>
              </a:rPr>
              <a:t>37%</a:t>
            </a:r>
            <a:r>
              <a:rPr lang="en-US" dirty="0">
                <a:ea typeface="Calibri" panose="020F0502020204030204" pitchFamily="34" charset="0"/>
                <a:cs typeface="Times New Roman" panose="02020603050405020304" pitchFamily="18" charset="0"/>
              </a:rPr>
              <a:t> </a:t>
            </a:r>
            <a:r>
              <a:rPr lang="en-US" b="1" i="1" u="sng" dirty="0">
                <a:ea typeface="Calibri" panose="020F0502020204030204" pitchFamily="34" charset="0"/>
                <a:cs typeface="Times New Roman" panose="02020603050405020304" pitchFamily="18" charset="0"/>
              </a:rPr>
              <a:t>better survival </a:t>
            </a:r>
            <a:r>
              <a:rPr lang="en-US" dirty="0">
                <a:ea typeface="Calibri" panose="020F0502020204030204" pitchFamily="34" charset="0"/>
                <a:cs typeface="Times New Roman" panose="02020603050405020304" pitchFamily="18" charset="0"/>
              </a:rPr>
              <a:t>than Black patients from the general population.</a:t>
            </a:r>
          </a:p>
        </p:txBody>
      </p:sp>
      <p:pic>
        <p:nvPicPr>
          <p:cNvPr id="3" name="Picture 2">
            <a:extLst>
              <a:ext uri="{FF2B5EF4-FFF2-40B4-BE49-F238E27FC236}">
                <a16:creationId xmlns:a16="http://schemas.microsoft.com/office/drawing/2014/main" id="{9B3FBA32-5415-25D8-B1DE-06854EB4E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53" y="1554954"/>
            <a:ext cx="3003012" cy="2252259"/>
          </a:xfrm>
          <a:prstGeom prst="rect">
            <a:avLst/>
          </a:prstGeom>
        </p:spPr>
      </p:pic>
      <p:pic>
        <p:nvPicPr>
          <p:cNvPr id="7" name="Picture 6" descr="A graph of a patient">
            <a:extLst>
              <a:ext uri="{FF2B5EF4-FFF2-40B4-BE49-F238E27FC236}">
                <a16:creationId xmlns:a16="http://schemas.microsoft.com/office/drawing/2014/main" id="{C4B9340B-CB5A-DD0E-89DD-1534B6D86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647" y="1524576"/>
            <a:ext cx="3137483" cy="2353112"/>
          </a:xfrm>
          <a:prstGeom prst="rect">
            <a:avLst/>
          </a:prstGeom>
        </p:spPr>
      </p:pic>
      <p:sp>
        <p:nvSpPr>
          <p:cNvPr id="9" name="Title 1">
            <a:extLst>
              <a:ext uri="{FF2B5EF4-FFF2-40B4-BE49-F238E27FC236}">
                <a16:creationId xmlns:a16="http://schemas.microsoft.com/office/drawing/2014/main" id="{3059E0EA-13DE-E5F8-F643-2BBF372E58CB}"/>
              </a:ext>
            </a:extLst>
          </p:cNvPr>
          <p:cNvSpPr txBox="1">
            <a:spLocks/>
          </p:cNvSpPr>
          <p:nvPr/>
        </p:nvSpPr>
        <p:spPr>
          <a:xfrm>
            <a:off x="1182848" y="1008682"/>
            <a:ext cx="6637789" cy="43944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50" b="1" dirty="0">
                <a:solidFill>
                  <a:srgbClr val="002060"/>
                </a:solidFill>
                <a:cs typeface="Times New Roman" panose="02020603050405020304" pitchFamily="18" charset="0"/>
              </a:rPr>
              <a:t>Examples of Stratified Analysis by Race: Breast Cancer</a:t>
            </a:r>
          </a:p>
        </p:txBody>
      </p:sp>
      <p:pic>
        <p:nvPicPr>
          <p:cNvPr id="8" name="Picture 7">
            <a:extLst>
              <a:ext uri="{FF2B5EF4-FFF2-40B4-BE49-F238E27FC236}">
                <a16:creationId xmlns:a16="http://schemas.microsoft.com/office/drawing/2014/main" id="{3020FEBA-40FC-1ECD-7E83-F1AD0531E7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8034" y="5515536"/>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B3519E5A-B24F-16B4-8037-88BC0A22D9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1262" y="5523241"/>
            <a:ext cx="519040" cy="397532"/>
          </a:xfrm>
          <a:prstGeom prst="rect">
            <a:avLst/>
          </a:prstGeom>
        </p:spPr>
      </p:pic>
      <p:sp>
        <p:nvSpPr>
          <p:cNvPr id="5" name="Rectangle 4">
            <a:extLst>
              <a:ext uri="{FF2B5EF4-FFF2-40B4-BE49-F238E27FC236}">
                <a16:creationId xmlns:a16="http://schemas.microsoft.com/office/drawing/2014/main" id="{1214D094-9A9C-42F3-6DC3-6202A5252068}"/>
              </a:ext>
            </a:extLst>
          </p:cNvPr>
          <p:cNvSpPr/>
          <p:nvPr/>
        </p:nvSpPr>
        <p:spPr>
          <a:xfrm>
            <a:off x="4182648" y="5736108"/>
            <a:ext cx="2862742" cy="207749"/>
          </a:xfrm>
          <a:prstGeom prst="rect">
            <a:avLst/>
          </a:prstGeom>
        </p:spPr>
        <p:txBody>
          <a:bodyPr wrap="square">
            <a:spAutoFit/>
          </a:bodyPr>
          <a:lstStyle/>
          <a:p>
            <a:r>
              <a:rPr lang="en-US" altLang="en-US" sz="750" dirty="0">
                <a:latin typeface="Times New Roman" panose="02020603050405020304" pitchFamily="18" charset="0"/>
                <a:cs typeface="Times New Roman" panose="02020603050405020304" pitchFamily="18" charset="0"/>
              </a:rPr>
              <a:t>(Adapted from </a:t>
            </a:r>
            <a:r>
              <a:rPr lang="en-US" sz="750" dirty="0">
                <a:latin typeface="Times New Roman" panose="02020603050405020304" pitchFamily="18" charset="0"/>
                <a:cs typeface="Times New Roman" panose="02020603050405020304" pitchFamily="18" charset="0"/>
              </a:rPr>
              <a:t>Lin et al. 2022; Clin Breast Cancer; 22: e506-e516)</a:t>
            </a:r>
            <a:endParaRPr lang="en-US" altLang="en-US" sz="75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21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993BDA-7034-4277-9701-404E361E8BBE}"/>
              </a:ext>
            </a:extLst>
          </p:cNvPr>
          <p:cNvSpPr txBox="1">
            <a:spLocks/>
          </p:cNvSpPr>
          <p:nvPr/>
        </p:nvSpPr>
        <p:spPr>
          <a:xfrm>
            <a:off x="2709477" y="1449561"/>
            <a:ext cx="4500955" cy="329506"/>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dirty="0">
              <a:solidFill>
                <a:srgbClr val="002060"/>
              </a:solidFill>
              <a:latin typeface="Franklin Gothic Heavy" panose="020B0903020102020204" pitchFamily="34" charset="0"/>
            </a:endParaRPr>
          </a:p>
        </p:txBody>
      </p:sp>
      <p:sp>
        <p:nvSpPr>
          <p:cNvPr id="7" name="TextBox 6">
            <a:extLst>
              <a:ext uri="{FF2B5EF4-FFF2-40B4-BE49-F238E27FC236}">
                <a16:creationId xmlns:a16="http://schemas.microsoft.com/office/drawing/2014/main" id="{9D5D2C2C-7FD0-4708-BD60-D7E930E89298}"/>
              </a:ext>
            </a:extLst>
          </p:cNvPr>
          <p:cNvSpPr txBox="1"/>
          <p:nvPr/>
        </p:nvSpPr>
        <p:spPr>
          <a:xfrm>
            <a:off x="1291222" y="4119881"/>
            <a:ext cx="6508875" cy="300082"/>
          </a:xfrm>
          <a:prstGeom prst="rect">
            <a:avLst/>
          </a:prstGeom>
          <a:noFill/>
        </p:spPr>
        <p:txBody>
          <a:bodyPr wrap="square">
            <a:spAutoFit/>
          </a:bodyPr>
          <a:lstStyle/>
          <a:p>
            <a:r>
              <a:rPr lang="en-US" sz="675" dirty="0"/>
              <a:t>(Adapted from Lin et al. 2018;  Cancer Epidemiol Biomarkers </a:t>
            </a:r>
            <a:r>
              <a:rPr lang="en-US" sz="675" dirty="0" err="1"/>
              <a:t>Prev</a:t>
            </a:r>
            <a:r>
              <a:rPr lang="en-US" sz="675" dirty="0"/>
              <a:t> 27: 673-79; Lin et al. 2021; Cancer Epidemiol Biomarkers </a:t>
            </a:r>
            <a:r>
              <a:rPr lang="en-US" sz="675" dirty="0" err="1"/>
              <a:t>Prev</a:t>
            </a:r>
            <a:r>
              <a:rPr lang="en-US" sz="675" dirty="0"/>
              <a:t> 30: 1359-65;  Lin et al. 2022; Clin Breast Cancer; 22: e506-e516; Lin et al. 2020; Cancer 126:3053-60; Lin et al. 2023; Br J Cancer. Online ahead of print)</a:t>
            </a:r>
          </a:p>
        </p:txBody>
      </p:sp>
      <p:sp>
        <p:nvSpPr>
          <p:cNvPr id="2" name="TextBox 1">
            <a:extLst>
              <a:ext uri="{FF2B5EF4-FFF2-40B4-BE49-F238E27FC236}">
                <a16:creationId xmlns:a16="http://schemas.microsoft.com/office/drawing/2014/main" id="{8DFF0D5C-3A7D-690E-1CB1-3DB4B831A22A}"/>
              </a:ext>
            </a:extLst>
          </p:cNvPr>
          <p:cNvSpPr txBox="1"/>
          <p:nvPr/>
        </p:nvSpPr>
        <p:spPr>
          <a:xfrm>
            <a:off x="205740" y="4396881"/>
            <a:ext cx="8747760" cy="1637949"/>
          </a:xfrm>
          <a:prstGeom prst="rect">
            <a:avLst/>
          </a:prstGeom>
          <a:noFill/>
        </p:spPr>
        <p:txBody>
          <a:bodyPr wrap="square">
            <a:spAutoFit/>
          </a:bodyPr>
          <a:lstStyle/>
          <a:p>
            <a:pPr marL="214313" indent="-214313">
              <a:lnSpc>
                <a:spcPct val="107000"/>
              </a:lnSpc>
              <a:spcAft>
                <a:spcPts val="600"/>
              </a:spcAft>
              <a:buFont typeface="Arial" panose="020B0604020202020204" pitchFamily="34" charset="0"/>
              <a:buChar char="•"/>
            </a:pPr>
            <a:r>
              <a:rPr lang="en-US" i="1" dirty="0">
                <a:ea typeface="Calibri" panose="020F0502020204030204" pitchFamily="34" charset="0"/>
                <a:cs typeface="Times New Roman" panose="02020603050405020304" pitchFamily="18" charset="0"/>
              </a:rPr>
              <a:t>MHS White patients </a:t>
            </a:r>
            <a:r>
              <a:rPr lang="en-US" dirty="0">
                <a:ea typeface="Calibri" panose="020F0502020204030204" pitchFamily="34" charset="0"/>
                <a:cs typeface="Times New Roman" panose="02020603050405020304" pitchFamily="18" charset="0"/>
              </a:rPr>
              <a:t>had up to </a:t>
            </a:r>
            <a:r>
              <a:rPr lang="en-US" b="1" dirty="0">
                <a:solidFill>
                  <a:srgbClr val="00B050"/>
                </a:solidFill>
                <a:ea typeface="Calibri" panose="020F0502020204030204" pitchFamily="34" charset="0"/>
                <a:cs typeface="Times New Roman" panose="02020603050405020304" pitchFamily="18" charset="0"/>
              </a:rPr>
              <a:t>25%</a:t>
            </a:r>
            <a:r>
              <a:rPr lang="en-US" dirty="0">
                <a:solidFill>
                  <a:srgbClr val="FF0000"/>
                </a:solidFill>
                <a:ea typeface="Calibri" panose="020F0502020204030204" pitchFamily="34" charset="0"/>
                <a:cs typeface="Times New Roman" panose="02020603050405020304" pitchFamily="18" charset="0"/>
              </a:rPr>
              <a:t> </a:t>
            </a:r>
            <a:r>
              <a:rPr lang="en-US" b="1" i="1" u="sng" dirty="0">
                <a:ea typeface="Calibri" panose="020F0502020204030204" pitchFamily="34" charset="0"/>
                <a:cs typeface="Times New Roman" panose="02020603050405020304" pitchFamily="18" charset="0"/>
              </a:rPr>
              <a:t>better survival </a:t>
            </a:r>
            <a:r>
              <a:rPr lang="en-US" dirty="0">
                <a:ea typeface="Calibri" panose="020F0502020204030204" pitchFamily="34" charset="0"/>
                <a:cs typeface="Times New Roman" panose="02020603050405020304" pitchFamily="18" charset="0"/>
              </a:rPr>
              <a:t>than White patients from the general population, while </a:t>
            </a:r>
            <a:r>
              <a:rPr lang="en-US" i="1" dirty="0">
                <a:ea typeface="Calibri" panose="020F0502020204030204" pitchFamily="34" charset="0"/>
                <a:cs typeface="Times New Roman" panose="02020603050405020304" pitchFamily="18" charset="0"/>
              </a:rPr>
              <a:t>MHS Black Patients </a:t>
            </a:r>
            <a:r>
              <a:rPr lang="en-US" dirty="0">
                <a:ea typeface="Calibri" panose="020F0502020204030204" pitchFamily="34" charset="0"/>
                <a:cs typeface="Times New Roman" panose="02020603050405020304" pitchFamily="18" charset="0"/>
              </a:rPr>
              <a:t>had up to </a:t>
            </a:r>
            <a:r>
              <a:rPr lang="en-US" b="1" dirty="0">
                <a:solidFill>
                  <a:srgbClr val="00B050"/>
                </a:solidFill>
                <a:ea typeface="Calibri" panose="020F0502020204030204" pitchFamily="34" charset="0"/>
                <a:cs typeface="Times New Roman" panose="02020603050405020304" pitchFamily="18" charset="0"/>
              </a:rPr>
              <a:t>51%</a:t>
            </a:r>
            <a:r>
              <a:rPr lang="en-US" b="1" dirty="0">
                <a:solidFill>
                  <a:srgbClr val="FF0000"/>
                </a:solidFill>
                <a:ea typeface="Calibri" panose="020F0502020204030204" pitchFamily="34" charset="0"/>
                <a:cs typeface="Times New Roman" panose="02020603050405020304" pitchFamily="18" charset="0"/>
              </a:rPr>
              <a:t> </a:t>
            </a:r>
            <a:r>
              <a:rPr lang="en-US" b="1" i="1" u="sng" dirty="0">
                <a:ea typeface="Calibri" panose="020F0502020204030204" pitchFamily="34" charset="0"/>
                <a:cs typeface="Times New Roman" panose="02020603050405020304" pitchFamily="18" charset="0"/>
              </a:rPr>
              <a:t>better survival </a:t>
            </a:r>
            <a:r>
              <a:rPr lang="en-US" dirty="0">
                <a:ea typeface="Calibri" panose="020F0502020204030204" pitchFamily="34" charset="0"/>
                <a:cs typeface="Times New Roman" panose="02020603050405020304" pitchFamily="18" charset="0"/>
              </a:rPr>
              <a:t>than Black patients from the general population across cancer sites studied.</a:t>
            </a:r>
          </a:p>
          <a:p>
            <a:pPr marL="214313" indent="-214313">
              <a:lnSpc>
                <a:spcPct val="107000"/>
              </a:lnSpc>
              <a:spcAft>
                <a:spcPts val="600"/>
              </a:spcAft>
              <a:buFont typeface="Arial" panose="020B0604020202020204" pitchFamily="34" charset="0"/>
              <a:buChar char="•"/>
            </a:pPr>
            <a:r>
              <a:rPr lang="en-US" b="1" i="1" u="sng" dirty="0">
                <a:ea typeface="Calibri" panose="020F0502020204030204" pitchFamily="34" charset="0"/>
                <a:cs typeface="Times New Roman" panose="02020603050405020304" pitchFamily="18" charset="0"/>
              </a:rPr>
              <a:t>Black patients benefited more than White patients from the                                               equal access health care system.</a:t>
            </a:r>
          </a:p>
        </p:txBody>
      </p:sp>
      <p:sp>
        <p:nvSpPr>
          <p:cNvPr id="10" name="Title 1">
            <a:extLst>
              <a:ext uri="{FF2B5EF4-FFF2-40B4-BE49-F238E27FC236}">
                <a16:creationId xmlns:a16="http://schemas.microsoft.com/office/drawing/2014/main" id="{B45D0ED2-0F06-1117-D741-81A631764F46}"/>
              </a:ext>
            </a:extLst>
          </p:cNvPr>
          <p:cNvSpPr txBox="1">
            <a:spLocks/>
          </p:cNvSpPr>
          <p:nvPr/>
        </p:nvSpPr>
        <p:spPr>
          <a:xfrm>
            <a:off x="1031847" y="1011205"/>
            <a:ext cx="6972103" cy="329584"/>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srgbClr val="002060"/>
                </a:solidFill>
                <a:cs typeface="Calibri Light" panose="020F0302020204030204" pitchFamily="34" charset="0"/>
              </a:rPr>
              <a:t>Summary: MHS vs. General Population by Race</a:t>
            </a:r>
          </a:p>
        </p:txBody>
      </p:sp>
      <p:pic>
        <p:nvPicPr>
          <p:cNvPr id="8" name="Picture 7">
            <a:extLst>
              <a:ext uri="{FF2B5EF4-FFF2-40B4-BE49-F238E27FC236}">
                <a16:creationId xmlns:a16="http://schemas.microsoft.com/office/drawing/2014/main" id="{6DF53648-CD76-D38D-91BA-4D39BAC1DE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5613" y="5360495"/>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0B741E83-D619-FB1E-0819-3968DE9F4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841" y="5368201"/>
            <a:ext cx="519040" cy="397532"/>
          </a:xfrm>
          <a:prstGeom prst="rect">
            <a:avLst/>
          </a:prstGeom>
        </p:spPr>
      </p:pic>
      <p:graphicFrame>
        <p:nvGraphicFramePr>
          <p:cNvPr id="11" name="Table 10">
            <a:extLst>
              <a:ext uri="{FF2B5EF4-FFF2-40B4-BE49-F238E27FC236}">
                <a16:creationId xmlns:a16="http://schemas.microsoft.com/office/drawing/2014/main" id="{9FB347DC-F4FD-1FA0-53A1-E690E9577AE4}"/>
              </a:ext>
            </a:extLst>
          </p:cNvPr>
          <p:cNvGraphicFramePr>
            <a:graphicFrameLocks noGrp="1"/>
          </p:cNvGraphicFramePr>
          <p:nvPr/>
        </p:nvGraphicFramePr>
        <p:xfrm>
          <a:off x="1300491" y="1497505"/>
          <a:ext cx="6237018" cy="2595141"/>
        </p:xfrm>
        <a:graphic>
          <a:graphicData uri="http://schemas.openxmlformats.org/drawingml/2006/table">
            <a:tbl>
              <a:tblPr firstRow="1" firstCol="1" bandRow="1">
                <a:tableStyleId>{F5AB1C69-6EDB-4FF4-983F-18BD219EF322}</a:tableStyleId>
              </a:tblPr>
              <a:tblGrid>
                <a:gridCol w="1587412">
                  <a:extLst>
                    <a:ext uri="{9D8B030D-6E8A-4147-A177-3AD203B41FA5}">
                      <a16:colId xmlns:a16="http://schemas.microsoft.com/office/drawing/2014/main" val="1067934159"/>
                    </a:ext>
                  </a:extLst>
                </a:gridCol>
                <a:gridCol w="2256387">
                  <a:extLst>
                    <a:ext uri="{9D8B030D-6E8A-4147-A177-3AD203B41FA5}">
                      <a16:colId xmlns:a16="http://schemas.microsoft.com/office/drawing/2014/main" val="3179746350"/>
                    </a:ext>
                  </a:extLst>
                </a:gridCol>
                <a:gridCol w="2393219">
                  <a:extLst>
                    <a:ext uri="{9D8B030D-6E8A-4147-A177-3AD203B41FA5}">
                      <a16:colId xmlns:a16="http://schemas.microsoft.com/office/drawing/2014/main" val="2146839641"/>
                    </a:ext>
                  </a:extLst>
                </a:gridCol>
              </a:tblGrid>
              <a:tr h="695897">
                <a:tc>
                  <a:txBody>
                    <a:bodyPr/>
                    <a:lstStyle/>
                    <a:p>
                      <a:pPr marL="0" marR="0">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Cancer sites</a:t>
                      </a:r>
                    </a:p>
                  </a:txBody>
                  <a:tcPr marL="38576" marR="38576"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u="sng" kern="1200" dirty="0">
                          <a:solidFill>
                            <a:schemeClr val="tx1"/>
                          </a:solidFill>
                          <a:effectLst/>
                          <a:latin typeface="+mj-lt"/>
                          <a:ea typeface="+mn-ea"/>
                          <a:cs typeface="Times New Roman" panose="02020603050405020304" pitchFamily="18" charset="0"/>
                        </a:rPr>
                        <a:t>White Patients</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latin typeface="+mj-lt"/>
                          <a:ea typeface="Calibri" panose="020F0502020204030204" pitchFamily="34" charset="0"/>
                          <a:cs typeface="Times New Roman" panose="02020603050405020304" pitchFamily="18" charset="0"/>
                        </a:rPr>
                        <a:t>Adjusted HR (95% CI)</a:t>
                      </a:r>
                    </a:p>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38576" marR="38576"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u="sng" kern="1200" dirty="0">
                          <a:solidFill>
                            <a:schemeClr val="tx1"/>
                          </a:solidFill>
                          <a:effectLst/>
                          <a:latin typeface="+mj-lt"/>
                          <a:ea typeface="Calibri" panose="020F0502020204030204" pitchFamily="34" charset="0"/>
                          <a:cs typeface="Times New Roman" panose="02020603050405020304" pitchFamily="18" charset="0"/>
                        </a:rPr>
                        <a:t>Black Patients</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latin typeface="+mj-lt"/>
                          <a:ea typeface="Calibri" panose="020F0502020204030204" pitchFamily="34" charset="0"/>
                          <a:cs typeface="Times New Roman" panose="02020603050405020304" pitchFamily="18" charset="0"/>
                        </a:rPr>
                        <a:t>Adjusted HR  (95% CI)</a:t>
                      </a:r>
                    </a:p>
                    <a:p>
                      <a:pPr marL="0" marR="0" algn="ctr">
                        <a:lnSpc>
                          <a:spcPct val="115000"/>
                        </a:lnSpc>
                        <a:spcBef>
                          <a:spcPts val="0"/>
                        </a:spcBef>
                        <a:spcAft>
                          <a:spcPts val="0"/>
                        </a:spcAft>
                      </a:pP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38576" marR="38576" marT="0" marB="0"/>
                </a:tc>
                <a:extLst>
                  <a:ext uri="{0D108BD9-81ED-4DB2-BD59-A6C34878D82A}">
                    <a16:rowId xmlns:a16="http://schemas.microsoft.com/office/drawing/2014/main" val="2317589223"/>
                  </a:ext>
                </a:extLst>
              </a:tr>
              <a:tr h="370728">
                <a:tc>
                  <a:txBody>
                    <a:bodyPr/>
                    <a:lstStyle/>
                    <a:p>
                      <a:pPr marL="0" marR="0" algn="l">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Lung cancer</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cs typeface="Times New Roman" panose="02020603050405020304" pitchFamily="18" charset="0"/>
                        </a:rPr>
                        <a:t>0.80 </a:t>
                      </a:r>
                      <a:r>
                        <a:rPr lang="en-US" sz="1100" b="0" dirty="0">
                          <a:solidFill>
                            <a:schemeClr val="tx1"/>
                          </a:solidFill>
                          <a:effectLst/>
                          <a:latin typeface="+mj-lt"/>
                          <a:cs typeface="Times New Roman" panose="02020603050405020304" pitchFamily="18" charset="0"/>
                        </a:rPr>
                        <a:t>(0.77-0.82)</a:t>
                      </a:r>
                      <a:endParaRPr lang="en-US" sz="1100" b="0" dirty="0">
                        <a:solidFill>
                          <a:schemeClr val="tx1"/>
                        </a:solidFill>
                        <a:effectLst/>
                        <a:latin typeface="+mj-lt"/>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0.67</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(0.62-0.73)</a:t>
                      </a:r>
                    </a:p>
                  </a:txBody>
                  <a:tcPr marL="38576" marR="38576" marT="0" marB="0"/>
                </a:tc>
                <a:extLst>
                  <a:ext uri="{0D108BD9-81ED-4DB2-BD59-A6C34878D82A}">
                    <a16:rowId xmlns:a16="http://schemas.microsoft.com/office/drawing/2014/main" val="1641171805"/>
                  </a:ext>
                </a:extLst>
              </a:tr>
              <a:tr h="37072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latin typeface="+mj-lt"/>
                          <a:ea typeface="Calibri" panose="020F0502020204030204" pitchFamily="34" charset="0"/>
                          <a:cs typeface="Times New Roman" panose="02020603050405020304" pitchFamily="18" charset="0"/>
                        </a:rPr>
                        <a:t>Colon cancer</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0.82</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(0.77-0.87)</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0.74</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(0.64-0.85)</a:t>
                      </a:r>
                    </a:p>
                  </a:txBody>
                  <a:tcPr marL="38576" marR="38576" marT="0" marB="0"/>
                </a:tc>
                <a:extLst>
                  <a:ext uri="{0D108BD9-81ED-4DB2-BD59-A6C34878D82A}">
                    <a16:rowId xmlns:a16="http://schemas.microsoft.com/office/drawing/2014/main" val="3072609834"/>
                  </a:ext>
                </a:extLst>
              </a:tr>
              <a:tr h="390551">
                <a:tc>
                  <a:txBody>
                    <a:bodyPr/>
                    <a:lstStyle/>
                    <a:p>
                      <a:pPr marL="0" marR="0" algn="l">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Breast cancer</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cs typeface="Times New Roman" panose="02020603050405020304" pitchFamily="18" charset="0"/>
                        </a:rPr>
                        <a:t>0.78 </a:t>
                      </a:r>
                      <a:r>
                        <a:rPr lang="en-US" sz="1100" b="0" dirty="0">
                          <a:solidFill>
                            <a:schemeClr val="tx1"/>
                          </a:solidFill>
                          <a:effectLst/>
                          <a:latin typeface="+mj-lt"/>
                          <a:cs typeface="Times New Roman" panose="02020603050405020304" pitchFamily="18" charset="0"/>
                        </a:rPr>
                        <a:t>(0.72-0.83)</a:t>
                      </a:r>
                      <a:endParaRPr lang="en-US" sz="1100" b="0" dirty="0">
                        <a:solidFill>
                          <a:schemeClr val="tx1"/>
                        </a:solidFill>
                        <a:effectLst/>
                        <a:latin typeface="+mj-lt"/>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0.63</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(0.55-0.73)</a:t>
                      </a:r>
                    </a:p>
                  </a:txBody>
                  <a:tcPr marL="38576" marR="38576" marT="0" marB="0"/>
                </a:tc>
                <a:extLst>
                  <a:ext uri="{0D108BD9-81ED-4DB2-BD59-A6C34878D82A}">
                    <a16:rowId xmlns:a16="http://schemas.microsoft.com/office/drawing/2014/main" val="862486272"/>
                  </a:ext>
                </a:extLst>
              </a:tr>
              <a:tr h="370728">
                <a:tc>
                  <a:txBody>
                    <a:bodyPr/>
                    <a:lstStyle/>
                    <a:p>
                      <a:pPr marL="0" marR="0" algn="l">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Prostate cancer</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0.75</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(0.66-0.84)</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0.68</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(0.54-0.85)</a:t>
                      </a:r>
                    </a:p>
                  </a:txBody>
                  <a:tcPr marL="38576" marR="38576" marT="0" marB="0"/>
                </a:tc>
                <a:extLst>
                  <a:ext uri="{0D108BD9-81ED-4DB2-BD59-A6C34878D82A}">
                    <a16:rowId xmlns:a16="http://schemas.microsoft.com/office/drawing/2014/main" val="2882917802"/>
                  </a:ext>
                </a:extLst>
              </a:tr>
              <a:tr h="370728">
                <a:tc>
                  <a:txBody>
                    <a:bodyPr/>
                    <a:lstStyle/>
                    <a:p>
                      <a:pPr marL="0" marR="0" algn="l">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Glioma</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0.82</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(0.75-0.90)</a:t>
                      </a:r>
                    </a:p>
                  </a:txBody>
                  <a:tcPr marL="38576" marR="38576" marT="0" marB="0"/>
                </a:tc>
                <a:tc>
                  <a:txBody>
                    <a:bodyPr/>
                    <a:lstStyle/>
                    <a:p>
                      <a:pPr marL="0" marR="0" algn="ctr">
                        <a:lnSpc>
                          <a:spcPct val="115000"/>
                        </a:lnSpc>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0.49</a:t>
                      </a:r>
                      <a:r>
                        <a:rPr lang="en-US" sz="1400" b="0" dirty="0">
                          <a:solidFill>
                            <a:schemeClr val="tx1"/>
                          </a:solidFill>
                          <a:effectLst/>
                          <a:latin typeface="+mj-lt"/>
                          <a:ea typeface="Calibri" panose="020F0502020204030204" pitchFamily="34" charset="0"/>
                          <a:cs typeface="Times New Roman" panose="02020603050405020304" pitchFamily="18" charset="0"/>
                        </a:rPr>
                        <a:t> </a:t>
                      </a:r>
                      <a:r>
                        <a:rPr lang="en-US" sz="1100" b="0" dirty="0">
                          <a:solidFill>
                            <a:schemeClr val="tx1"/>
                          </a:solidFill>
                          <a:effectLst/>
                          <a:latin typeface="+mj-lt"/>
                          <a:ea typeface="Calibri" panose="020F0502020204030204" pitchFamily="34" charset="0"/>
                          <a:cs typeface="Times New Roman" panose="02020603050405020304" pitchFamily="18" charset="0"/>
                        </a:rPr>
                        <a:t>(0.33-0.73)</a:t>
                      </a:r>
                    </a:p>
                  </a:txBody>
                  <a:tcPr marL="38576" marR="38576" marT="0" marB="0"/>
                </a:tc>
                <a:extLst>
                  <a:ext uri="{0D108BD9-81ED-4DB2-BD59-A6C34878D82A}">
                    <a16:rowId xmlns:a16="http://schemas.microsoft.com/office/drawing/2014/main" val="1088214057"/>
                  </a:ext>
                </a:extLst>
              </a:tr>
            </a:tbl>
          </a:graphicData>
        </a:graphic>
      </p:graphicFrame>
    </p:spTree>
    <p:extLst>
      <p:ext uri="{BB962C8B-B14F-4D97-AF65-F5344CB8AC3E}">
        <p14:creationId xmlns:p14="http://schemas.microsoft.com/office/powerpoint/2010/main" val="204463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0176" y="1269958"/>
            <a:ext cx="7177973" cy="1987972"/>
          </a:xfrm>
        </p:spPr>
        <p:txBody>
          <a:bodyPr>
            <a:normAutofit fontScale="47500" lnSpcReduction="20000"/>
          </a:bodyPr>
          <a:lstStyle/>
          <a:p>
            <a:pPr>
              <a:lnSpc>
                <a:spcPct val="100000"/>
              </a:lnSpc>
              <a:spcBef>
                <a:spcPts val="450"/>
              </a:spcBef>
              <a:spcAft>
                <a:spcPts val="1350"/>
              </a:spcAft>
            </a:pPr>
            <a:r>
              <a:rPr lang="en-US" sz="2550" dirty="0">
                <a:cs typeface="Times New Roman" panose="02020603050405020304" pitchFamily="18" charset="0"/>
              </a:rPr>
              <a:t>Overall Comparison</a:t>
            </a:r>
          </a:p>
          <a:p>
            <a:pPr lvl="1">
              <a:lnSpc>
                <a:spcPct val="100000"/>
              </a:lnSpc>
              <a:spcBef>
                <a:spcPts val="450"/>
              </a:spcBef>
              <a:spcAft>
                <a:spcPts val="1350"/>
              </a:spcAft>
            </a:pPr>
            <a:r>
              <a:rPr lang="en-US" sz="2550" dirty="0">
                <a:cs typeface="Times New Roman" panose="02020603050405020304" pitchFamily="18" charset="0"/>
              </a:rPr>
              <a:t>MHS beneficiaries had improved overall survival compared to patients from the U.S. general population.</a:t>
            </a:r>
          </a:p>
          <a:p>
            <a:pPr>
              <a:lnSpc>
                <a:spcPct val="100000"/>
              </a:lnSpc>
              <a:spcBef>
                <a:spcPts val="450"/>
              </a:spcBef>
              <a:spcAft>
                <a:spcPts val="1350"/>
              </a:spcAft>
            </a:pPr>
            <a:r>
              <a:rPr lang="en-US" sz="2550" dirty="0">
                <a:cs typeface="Times New Roman" panose="02020603050405020304" pitchFamily="18" charset="0"/>
              </a:rPr>
              <a:t>Comparison stratified by Race</a:t>
            </a:r>
          </a:p>
          <a:p>
            <a:pPr lvl="1">
              <a:lnSpc>
                <a:spcPct val="100000"/>
              </a:lnSpc>
              <a:spcBef>
                <a:spcPts val="450"/>
              </a:spcBef>
              <a:spcAft>
                <a:spcPts val="1350"/>
              </a:spcAft>
            </a:pPr>
            <a:r>
              <a:rPr lang="en-US" sz="2550" dirty="0">
                <a:cs typeface="Times New Roman" panose="02020603050405020304" pitchFamily="18" charset="0"/>
              </a:rPr>
              <a:t>The better survival of MHS beneficiaries than U.S. general population was more evident among Black patients than White patients.</a:t>
            </a:r>
          </a:p>
          <a:p>
            <a:pPr lvl="1">
              <a:lnSpc>
                <a:spcPct val="100000"/>
              </a:lnSpc>
              <a:spcBef>
                <a:spcPts val="900"/>
              </a:spcBef>
              <a:spcAft>
                <a:spcPts val="900"/>
              </a:spcAft>
            </a:pPr>
            <a:endParaRPr lang="en-US" sz="18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80176" y="857251"/>
            <a:ext cx="3167051" cy="42637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solidFill>
                  <a:srgbClr val="002060"/>
                </a:solidFill>
                <a:cs typeface="Times New Roman" panose="02020603050405020304" pitchFamily="18" charset="0"/>
              </a:rPr>
              <a:t>Results</a:t>
            </a:r>
          </a:p>
        </p:txBody>
      </p:sp>
      <p:pic>
        <p:nvPicPr>
          <p:cNvPr id="10" name="Picture 9">
            <a:extLst>
              <a:ext uri="{FF2B5EF4-FFF2-40B4-BE49-F238E27FC236}">
                <a16:creationId xmlns:a16="http://schemas.microsoft.com/office/drawing/2014/main" id="{3B875BB1-5802-C294-ED8E-4AEAB4B3D5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7032" y="5345435"/>
            <a:ext cx="770660" cy="485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7F1A7545-5AFF-A38C-ABFE-2AC4DEA64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260" y="5353141"/>
            <a:ext cx="519040" cy="397532"/>
          </a:xfrm>
          <a:prstGeom prst="rect">
            <a:avLst/>
          </a:prstGeom>
        </p:spPr>
      </p:pic>
      <p:sp>
        <p:nvSpPr>
          <p:cNvPr id="13" name="TextBox 12">
            <a:extLst>
              <a:ext uri="{FF2B5EF4-FFF2-40B4-BE49-F238E27FC236}">
                <a16:creationId xmlns:a16="http://schemas.microsoft.com/office/drawing/2014/main" id="{A6CFC871-476B-F282-F2D3-A9FF01FA7298}"/>
              </a:ext>
            </a:extLst>
          </p:cNvPr>
          <p:cNvSpPr txBox="1"/>
          <p:nvPr/>
        </p:nvSpPr>
        <p:spPr>
          <a:xfrm>
            <a:off x="703977" y="3390686"/>
            <a:ext cx="7090795" cy="1985159"/>
          </a:xfrm>
          <a:prstGeom prst="rect">
            <a:avLst/>
          </a:prstGeom>
          <a:noFill/>
        </p:spPr>
        <p:txBody>
          <a:bodyPr wrap="square">
            <a:spAutoFit/>
          </a:bodyPr>
          <a:lstStyle/>
          <a:p>
            <a:pPr marL="214313" indent="-214313">
              <a:spcBef>
                <a:spcPts val="900"/>
              </a:spcBef>
              <a:spcAft>
                <a:spcPts val="900"/>
              </a:spcAft>
              <a:buFont typeface="Arial" panose="020B0604020202020204" pitchFamily="34" charset="0"/>
              <a:buChar char="•"/>
            </a:pPr>
            <a:r>
              <a:rPr lang="en-US" dirty="0">
                <a:cs typeface="Times New Roman" panose="02020603050405020304" pitchFamily="18" charset="0"/>
              </a:rPr>
              <a:t>Equal health care access is important to improve the overall survival of cancer patients.</a:t>
            </a:r>
          </a:p>
          <a:p>
            <a:pPr marL="214313" indent="-214313">
              <a:spcBef>
                <a:spcPts val="900"/>
              </a:spcBef>
              <a:spcAft>
                <a:spcPts val="900"/>
              </a:spcAft>
              <a:buFont typeface="Arial" panose="020B0604020202020204" pitchFamily="34" charset="0"/>
              <a:buChar char="•"/>
            </a:pPr>
            <a:r>
              <a:rPr lang="en-US" dirty="0">
                <a:cs typeface="Times New Roman" panose="02020603050405020304" pitchFamily="18" charset="0"/>
              </a:rPr>
              <a:t>Black patients benefit more from the equal health care access system than White patients for overall survival. </a:t>
            </a:r>
          </a:p>
          <a:p>
            <a:pPr marL="214313" indent="-214313">
              <a:spcBef>
                <a:spcPts val="900"/>
              </a:spcBef>
              <a:spcAft>
                <a:spcPts val="900"/>
              </a:spcAft>
              <a:buFont typeface="Arial" panose="020B0604020202020204" pitchFamily="34" charset="0"/>
              <a:buChar char="•"/>
            </a:pPr>
            <a:r>
              <a:rPr lang="en-US" sz="2100" b="1" dirty="0">
                <a:cs typeface="Times New Roman" panose="02020603050405020304" pitchFamily="18" charset="0"/>
              </a:rPr>
              <a:t>Equal access to health care reduces cancer health disparity.</a:t>
            </a:r>
          </a:p>
        </p:txBody>
      </p:sp>
      <p:sp>
        <p:nvSpPr>
          <p:cNvPr id="14" name="Title 1">
            <a:extLst>
              <a:ext uri="{FF2B5EF4-FFF2-40B4-BE49-F238E27FC236}">
                <a16:creationId xmlns:a16="http://schemas.microsoft.com/office/drawing/2014/main" id="{A9920B6F-445A-998B-1394-A81A3E364312}"/>
              </a:ext>
            </a:extLst>
          </p:cNvPr>
          <p:cNvSpPr txBox="1">
            <a:spLocks/>
          </p:cNvSpPr>
          <p:nvPr/>
        </p:nvSpPr>
        <p:spPr>
          <a:xfrm>
            <a:off x="780177" y="2875320"/>
            <a:ext cx="3271706" cy="75064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solidFill>
                  <a:srgbClr val="002060"/>
                </a:solidFill>
                <a:cs typeface="Times New Roman" panose="02020603050405020304" pitchFamily="18" charset="0"/>
              </a:rPr>
              <a:t>Conclusions</a:t>
            </a:r>
          </a:p>
        </p:txBody>
      </p:sp>
    </p:spTree>
    <p:extLst>
      <p:ext uri="{BB962C8B-B14F-4D97-AF65-F5344CB8AC3E}">
        <p14:creationId xmlns:p14="http://schemas.microsoft.com/office/powerpoint/2010/main" val="2577517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EC90D83-99A9-2B20-288B-4E9CEB2A3D2B}"/>
              </a:ext>
            </a:extLst>
          </p:cNvPr>
          <p:cNvSpPr>
            <a:spLocks noGrp="1"/>
          </p:cNvSpPr>
          <p:nvPr>
            <p:ph type="ctrTitle"/>
          </p:nvPr>
        </p:nvSpPr>
        <p:spPr>
          <a:xfrm>
            <a:off x="573881" y="1225438"/>
            <a:ext cx="7427119" cy="1515665"/>
          </a:xfrm>
        </p:spPr>
        <p:txBody>
          <a:bodyPr>
            <a:normAutofit fontScale="90000"/>
          </a:bodyPr>
          <a:lstStyle/>
          <a:p>
            <a:pPr algn="ctr" eaLnBrk="1" hangingPunct="1"/>
            <a:r>
              <a:rPr lang="en-US" altLang="en-US" dirty="0">
                <a:solidFill>
                  <a:srgbClr val="002060"/>
                </a:solidFill>
                <a:latin typeface="+mn-lt"/>
              </a:rPr>
              <a:t>Health Equity and Outcomes in Cancer Care within the Department of Defense</a:t>
            </a:r>
          </a:p>
        </p:txBody>
      </p:sp>
      <p:sp>
        <p:nvSpPr>
          <p:cNvPr id="13315" name="Text Placeholder 2">
            <a:extLst>
              <a:ext uri="{FF2B5EF4-FFF2-40B4-BE49-F238E27FC236}">
                <a16:creationId xmlns:a16="http://schemas.microsoft.com/office/drawing/2014/main" id="{3937F51B-5DC6-E041-B9D9-88F4F1CABCB3}"/>
              </a:ext>
            </a:extLst>
          </p:cNvPr>
          <p:cNvSpPr>
            <a:spLocks noGrp="1"/>
          </p:cNvSpPr>
          <p:nvPr>
            <p:ph type="body" sz="quarter" idx="10"/>
          </p:nvPr>
        </p:nvSpPr>
        <p:spPr>
          <a:xfrm>
            <a:off x="671512" y="3113484"/>
            <a:ext cx="7574866" cy="631031"/>
          </a:xfrm>
        </p:spPr>
        <p:txBody>
          <a:bodyPr>
            <a:noAutofit/>
          </a:bodyPr>
          <a:lstStyle/>
          <a:p>
            <a:pPr marL="0" indent="0" algn="ctr" eaLnBrk="1" hangingPunct="1">
              <a:lnSpc>
                <a:spcPct val="120000"/>
              </a:lnSpc>
              <a:spcBef>
                <a:spcPct val="0"/>
              </a:spcBef>
              <a:buNone/>
              <a:defRPr/>
            </a:pPr>
            <a:r>
              <a:rPr altLang="en-US" sz="1600" dirty="0"/>
              <a:t>Yvonne L. Eaglehouse, PhD, MPH</a:t>
            </a:r>
          </a:p>
          <a:p>
            <a:pPr marL="0" indent="0" algn="ctr" eaLnBrk="1" hangingPunct="1">
              <a:lnSpc>
                <a:spcPct val="120000"/>
              </a:lnSpc>
              <a:spcBef>
                <a:spcPct val="0"/>
              </a:spcBef>
              <a:buNone/>
              <a:defRPr/>
            </a:pPr>
            <a:r>
              <a:rPr altLang="en-US" sz="1600" dirty="0"/>
              <a:t>Senior Health Services Researcher, Murtha Cancer Center Research Program (MCCRP)</a:t>
            </a:r>
          </a:p>
          <a:p>
            <a:pPr marL="0" indent="0" algn="ctr" eaLnBrk="1" hangingPunct="1">
              <a:lnSpc>
                <a:spcPct val="120000"/>
              </a:lnSpc>
              <a:spcBef>
                <a:spcPct val="0"/>
              </a:spcBef>
              <a:buNone/>
              <a:defRPr/>
            </a:pPr>
            <a:r>
              <a:rPr altLang="en-US" sz="1600" dirty="0"/>
              <a:t>Department of Surgery, Uniformed Services University of the Health Sciences</a:t>
            </a:r>
          </a:p>
          <a:p>
            <a:pPr marL="0" indent="0" algn="ctr" eaLnBrk="1" hangingPunct="1">
              <a:lnSpc>
                <a:spcPct val="120000"/>
              </a:lnSpc>
              <a:spcBef>
                <a:spcPct val="0"/>
              </a:spcBef>
              <a:buNone/>
              <a:defRPr/>
            </a:pPr>
            <a:r>
              <a:rPr altLang="en-US" sz="1600" dirty="0"/>
              <a:t>The Henry M. Jackson Foundation for the Advancement of Military Medicine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a:extLst>
              <a:ext uri="{FF2B5EF4-FFF2-40B4-BE49-F238E27FC236}">
                <a16:creationId xmlns:a16="http://schemas.microsoft.com/office/drawing/2014/main" id="{C918DA30-D957-BD77-5162-72367FF0D21E}"/>
              </a:ext>
            </a:extLst>
          </p:cNvPr>
          <p:cNvSpPr>
            <a:spLocks noGrp="1"/>
          </p:cNvSpPr>
          <p:nvPr>
            <p:ph idx="1"/>
          </p:nvPr>
        </p:nvSpPr>
        <p:spPr>
          <a:xfrm>
            <a:off x="1082279" y="3820447"/>
            <a:ext cx="6858000" cy="1535906"/>
          </a:xfrm>
        </p:spPr>
        <p:txBody>
          <a:bodyPr>
            <a:noAutofit/>
          </a:bodyPr>
          <a:lstStyle/>
          <a:p>
            <a:r>
              <a:rPr lang="en-US" altLang="en-US" sz="1800" dirty="0"/>
              <a:t>Are costs paid by the Department of Defense for cancer treatment different between the direct and private sector care settings?</a:t>
            </a:r>
          </a:p>
          <a:p>
            <a:r>
              <a:rPr lang="en-US" altLang="en-US" sz="1800" dirty="0"/>
              <a:t>Is better value in cancer care achieved in the direct care setting compared to private sector care?</a:t>
            </a:r>
          </a:p>
        </p:txBody>
      </p:sp>
      <p:sp>
        <p:nvSpPr>
          <p:cNvPr id="16387" name="Text Placeholder 2">
            <a:extLst>
              <a:ext uri="{FF2B5EF4-FFF2-40B4-BE49-F238E27FC236}">
                <a16:creationId xmlns:a16="http://schemas.microsoft.com/office/drawing/2014/main" id="{83BE6DF7-188D-8318-5B93-47DC0272FAF5}"/>
              </a:ext>
            </a:extLst>
          </p:cNvPr>
          <p:cNvSpPr>
            <a:spLocks noGrp="1"/>
          </p:cNvSpPr>
          <p:nvPr>
            <p:ph type="body" sz="quarter" idx="11"/>
          </p:nvPr>
        </p:nvSpPr>
        <p:spPr>
          <a:xfrm>
            <a:off x="1082279" y="3429000"/>
            <a:ext cx="6858000" cy="522684"/>
          </a:xfrm>
        </p:spPr>
        <p:txBody>
          <a:bodyPr>
            <a:normAutofit/>
          </a:bodyPr>
          <a:lstStyle/>
          <a:p>
            <a:pPr marL="0" indent="0">
              <a:buNone/>
            </a:pPr>
            <a:r>
              <a:rPr altLang="en-US" sz="1800" b="1" dirty="0"/>
              <a:t>Cost of Care and Outcomes</a:t>
            </a:r>
          </a:p>
        </p:txBody>
      </p:sp>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945119" y="857251"/>
            <a:ext cx="6858000" cy="994172"/>
          </a:xfrm>
        </p:spPr>
        <p:txBody>
          <a:bodyPr/>
          <a:lstStyle/>
          <a:p>
            <a:r>
              <a:rPr lang="en-US" altLang="en-US" dirty="0"/>
              <a:t>Research Gaps</a:t>
            </a:r>
          </a:p>
        </p:txBody>
      </p:sp>
      <p:sp>
        <p:nvSpPr>
          <p:cNvPr id="16389" name="Text Placeholder 2">
            <a:extLst>
              <a:ext uri="{FF2B5EF4-FFF2-40B4-BE49-F238E27FC236}">
                <a16:creationId xmlns:a16="http://schemas.microsoft.com/office/drawing/2014/main" id="{B99E421A-E44E-1331-8ACB-6BACC726D97E}"/>
              </a:ext>
            </a:extLst>
          </p:cNvPr>
          <p:cNvSpPr txBox="1">
            <a:spLocks/>
          </p:cNvSpPr>
          <p:nvPr/>
        </p:nvSpPr>
        <p:spPr bwMode="auto">
          <a:xfrm>
            <a:off x="1082279" y="1877366"/>
            <a:ext cx="6858000" cy="522684"/>
          </a:xfrm>
          <a:prstGeom prst="rect">
            <a:avLst/>
          </a:prstGeom>
          <a:noFill/>
          <a:ln>
            <a:noFill/>
          </a:ln>
        </p:spPr>
        <p:txBody>
          <a:bodyPr/>
          <a:lstStyle>
            <a:lvl1pPr>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742950" indent="-285750">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143000" indent="-2286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002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0574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146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29718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290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8862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defRPr/>
            </a:pPr>
            <a:r>
              <a:rPr lang="en-US" altLang="en-US" sz="1800" b="1" dirty="0">
                <a:latin typeface="+mn-lt"/>
              </a:rPr>
              <a:t>Cancer Health Disparities</a:t>
            </a:r>
          </a:p>
        </p:txBody>
      </p:sp>
      <p:sp>
        <p:nvSpPr>
          <p:cNvPr id="16390" name="Content Placeholder 1">
            <a:extLst>
              <a:ext uri="{FF2B5EF4-FFF2-40B4-BE49-F238E27FC236}">
                <a16:creationId xmlns:a16="http://schemas.microsoft.com/office/drawing/2014/main" id="{E3370D16-BE46-C8D3-766B-F584763F4E8C}"/>
              </a:ext>
            </a:extLst>
          </p:cNvPr>
          <p:cNvSpPr txBox="1">
            <a:spLocks/>
          </p:cNvSpPr>
          <p:nvPr/>
        </p:nvSpPr>
        <p:spPr bwMode="auto">
          <a:xfrm>
            <a:off x="1082279" y="2182199"/>
            <a:ext cx="6858000" cy="852488"/>
          </a:xfrm>
          <a:prstGeom prst="rect">
            <a:avLst/>
          </a:prstGeom>
          <a:noFill/>
          <a:ln>
            <a:noFill/>
          </a:ln>
        </p:spPr>
        <p:txBody>
          <a:bodyPr/>
          <a:lstStyle>
            <a:lvl1pPr marL="288925" indent="-288925">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690563" indent="-233363">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257300" indent="-3429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573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1145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717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30289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861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9433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buFont typeface="Arial" panose="020B0604020202020204" pitchFamily="34" charset="0"/>
              <a:buChar char="•"/>
              <a:defRPr/>
            </a:pPr>
            <a:r>
              <a:rPr lang="en-US" altLang="en-US" sz="1800" dirty="0">
                <a:latin typeface="+mn-lt"/>
              </a:rPr>
              <a:t>Do patients of non-White racial-ethnic backgrounds experience disparities in cancer treatment or outcomes in a health system offering equal access to care?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
          <p:cNvSpPr>
            <a:spLocks noChangeArrowheads="1"/>
          </p:cNvSpPr>
          <p:nvPr/>
        </p:nvSpPr>
        <p:spPr bwMode="auto">
          <a:xfrm>
            <a:off x="-549270" y="222246"/>
            <a:ext cx="887094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1400">
                <a:solidFill>
                  <a:schemeClr val="tx1"/>
                </a:solidFill>
                <a:latin typeface="Calibri" pitchFamily="34" charset="0"/>
              </a:defRPr>
            </a:lvl4pPr>
            <a:lvl5pPr marL="2057400" indent="-228600" eaLnBrk="0" hangingPunct="0">
              <a:spcBef>
                <a:spcPct val="20000"/>
              </a:spcBef>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mn-lt"/>
                <a:ea typeface="+mn-ea"/>
                <a:cs typeface="Arial" pitchFamily="34" charset="0"/>
              </a:rPr>
              <a:t>Murtha Cancer Center Research Program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prstClr val="black"/>
                </a:solidFill>
                <a:effectLst/>
                <a:uLnTx/>
                <a:uFillTx/>
                <a:latin typeface="+mn-lt"/>
                <a:ea typeface="+mn-ea"/>
                <a:cs typeface="Arial" pitchFamily="34" charset="0"/>
              </a:rPr>
              <a:t>Today’s Presenters and Panelists</a:t>
            </a: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3637" y="640925"/>
            <a:ext cx="1475396" cy="9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DA8DF28-B51D-EB92-074B-4148A53E9BB5}"/>
              </a:ext>
            </a:extLst>
          </p:cNvPr>
          <p:cNvSpPr txBox="1"/>
          <p:nvPr/>
        </p:nvSpPr>
        <p:spPr>
          <a:xfrm>
            <a:off x="822331" y="2991472"/>
            <a:ext cx="2473319" cy="830997"/>
          </a:xfrm>
          <a:prstGeom prst="rect">
            <a:avLst/>
          </a:prstGeom>
          <a:noFill/>
        </p:spPr>
        <p:txBody>
          <a:bodyPr wrap="square" rtlCol="0">
            <a:spAutoFit/>
          </a:bodyPr>
          <a:lstStyle/>
          <a:p>
            <a:r>
              <a:rPr lang="en-US" sz="1200" b="1" dirty="0"/>
              <a:t>Craig D. Shriver, MD FACS</a:t>
            </a:r>
          </a:p>
          <a:p>
            <a:r>
              <a:rPr lang="en-US" sz="1200" dirty="0"/>
              <a:t>COL (Ret) USA; Professor of Surgery</a:t>
            </a:r>
          </a:p>
          <a:p>
            <a:r>
              <a:rPr lang="en-US" sz="1200" dirty="0"/>
              <a:t>Director, Murtha Cancer Center Research Program</a:t>
            </a:r>
          </a:p>
        </p:txBody>
      </p:sp>
      <p:pic>
        <p:nvPicPr>
          <p:cNvPr id="1026" name="Picture 2" descr="Craig Shriver, MD FACS, COL (Ret)">
            <a:extLst>
              <a:ext uri="{FF2B5EF4-FFF2-40B4-BE49-F238E27FC236}">
                <a16:creationId xmlns:a16="http://schemas.microsoft.com/office/drawing/2014/main" id="{218A30AD-F277-EC74-776F-9CA70F7AE8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905"/>
          <a:stretch/>
        </p:blipFill>
        <p:spPr bwMode="auto">
          <a:xfrm>
            <a:off x="1101839" y="1655594"/>
            <a:ext cx="1188720" cy="1304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5A4435-F0ED-9F73-6AF3-DA449B13AADE}"/>
              </a:ext>
            </a:extLst>
          </p:cNvPr>
          <p:cNvSpPr txBox="1"/>
          <p:nvPr/>
        </p:nvSpPr>
        <p:spPr>
          <a:xfrm>
            <a:off x="3228023" y="2986353"/>
            <a:ext cx="2562225" cy="1200329"/>
          </a:xfrm>
          <a:prstGeom prst="rect">
            <a:avLst/>
          </a:prstGeom>
          <a:noFill/>
        </p:spPr>
        <p:txBody>
          <a:bodyPr wrap="square" rtlCol="0">
            <a:spAutoFit/>
          </a:bodyPr>
          <a:lstStyle/>
          <a:p>
            <a:r>
              <a:rPr lang="en-US" sz="1200" b="1" dirty="0">
                <a:solidFill>
                  <a:srgbClr val="000000"/>
                </a:solidFill>
                <a:effectLst/>
                <a:ea typeface="Calibri" panose="020F0502020204030204" pitchFamily="34" charset="0"/>
              </a:rPr>
              <a:t>Kangmin Zhu, PhD</a:t>
            </a:r>
            <a:endParaRPr lang="en-US" sz="1200" b="1" dirty="0"/>
          </a:p>
          <a:p>
            <a:r>
              <a:rPr lang="en-US" sz="1200" dirty="0"/>
              <a:t>Professor, MCCRP</a:t>
            </a:r>
          </a:p>
          <a:p>
            <a:r>
              <a:rPr lang="en-US" sz="1200" dirty="0"/>
              <a:t>Associate Director </a:t>
            </a:r>
            <a:r>
              <a:rPr lang="en-US" sz="1200" dirty="0">
                <a:solidFill>
                  <a:srgbClr val="000000"/>
                </a:solidFill>
                <a:effectLst/>
                <a:ea typeface="Calibri" panose="020F0502020204030204" pitchFamily="34" charset="0"/>
              </a:rPr>
              <a:t>for Military Epidemiology and Population Sciences</a:t>
            </a:r>
          </a:p>
          <a:p>
            <a:r>
              <a:rPr lang="en-US" sz="1200" dirty="0"/>
              <a:t>Henry M Jackson Foundation/USUHS</a:t>
            </a:r>
          </a:p>
          <a:p>
            <a:endParaRPr lang="en-US" sz="1200" dirty="0"/>
          </a:p>
        </p:txBody>
      </p:sp>
      <p:sp>
        <p:nvSpPr>
          <p:cNvPr id="8" name="TextBox 7">
            <a:extLst>
              <a:ext uri="{FF2B5EF4-FFF2-40B4-BE49-F238E27FC236}">
                <a16:creationId xmlns:a16="http://schemas.microsoft.com/office/drawing/2014/main" id="{0A357DEE-96D0-2FCE-EA2C-945CC41F0345}"/>
              </a:ext>
            </a:extLst>
          </p:cNvPr>
          <p:cNvSpPr txBox="1"/>
          <p:nvPr/>
        </p:nvSpPr>
        <p:spPr>
          <a:xfrm>
            <a:off x="756834" y="5263990"/>
            <a:ext cx="2472713" cy="1015663"/>
          </a:xfrm>
          <a:prstGeom prst="rect">
            <a:avLst/>
          </a:prstGeom>
          <a:noFill/>
        </p:spPr>
        <p:txBody>
          <a:bodyPr wrap="square" rtlCol="0">
            <a:spAutoFit/>
          </a:bodyPr>
          <a:lstStyle/>
          <a:p>
            <a:r>
              <a:rPr lang="en-US" sz="1200" b="1" dirty="0">
                <a:solidFill>
                  <a:srgbClr val="000000"/>
                </a:solidFill>
                <a:ea typeface="Calibri" panose="020F0502020204030204" pitchFamily="34" charset="0"/>
              </a:rPr>
              <a:t>Yvonne Eaglehouse</a:t>
            </a:r>
            <a:r>
              <a:rPr lang="en-US" sz="1200" b="1" dirty="0">
                <a:solidFill>
                  <a:srgbClr val="000000"/>
                </a:solidFill>
                <a:effectLst/>
                <a:ea typeface="Calibri" panose="020F0502020204030204" pitchFamily="34" charset="0"/>
              </a:rPr>
              <a:t>, PhD, MPH</a:t>
            </a:r>
            <a:endParaRPr lang="en-US" sz="1200" b="1" dirty="0"/>
          </a:p>
          <a:p>
            <a:r>
              <a:rPr lang="en-US" sz="1200" dirty="0"/>
              <a:t>Assistant Professor, MCCRP</a:t>
            </a:r>
          </a:p>
          <a:p>
            <a:r>
              <a:rPr lang="en-US" sz="1200" dirty="0"/>
              <a:t>Senior Health Services Researcher</a:t>
            </a:r>
          </a:p>
          <a:p>
            <a:r>
              <a:rPr lang="en-US" sz="1200" dirty="0"/>
              <a:t>Henry M Jackson Foundation/USUHS</a:t>
            </a:r>
          </a:p>
          <a:p>
            <a:endParaRPr lang="en-US" sz="1200" dirty="0"/>
          </a:p>
        </p:txBody>
      </p:sp>
      <p:sp>
        <p:nvSpPr>
          <p:cNvPr id="9" name="TextBox 8">
            <a:extLst>
              <a:ext uri="{FF2B5EF4-FFF2-40B4-BE49-F238E27FC236}">
                <a16:creationId xmlns:a16="http://schemas.microsoft.com/office/drawing/2014/main" id="{3D5B5A0B-C2A5-E455-304C-41E0F770940C}"/>
              </a:ext>
            </a:extLst>
          </p:cNvPr>
          <p:cNvSpPr txBox="1"/>
          <p:nvPr/>
        </p:nvSpPr>
        <p:spPr>
          <a:xfrm>
            <a:off x="5874879" y="5263990"/>
            <a:ext cx="2280286" cy="830997"/>
          </a:xfrm>
          <a:prstGeom prst="rect">
            <a:avLst/>
          </a:prstGeom>
          <a:noFill/>
        </p:spPr>
        <p:txBody>
          <a:bodyPr wrap="square" rtlCol="0">
            <a:spAutoFit/>
          </a:bodyPr>
          <a:lstStyle/>
          <a:p>
            <a:r>
              <a:rPr lang="en-US" sz="1200" b="1" dirty="0"/>
              <a:t>Gyorgy Petrovics, PhD</a:t>
            </a:r>
          </a:p>
          <a:p>
            <a:r>
              <a:rPr lang="en-US" sz="1200" dirty="0"/>
              <a:t>Senior Scientist, Henry M Jackson Foundation &amp; Murtha Cancer Center Research Program/USUHS</a:t>
            </a:r>
          </a:p>
        </p:txBody>
      </p:sp>
      <p:sp>
        <p:nvSpPr>
          <p:cNvPr id="10" name="TextBox 9">
            <a:extLst>
              <a:ext uri="{FF2B5EF4-FFF2-40B4-BE49-F238E27FC236}">
                <a16:creationId xmlns:a16="http://schemas.microsoft.com/office/drawing/2014/main" id="{3CA01E84-6C2C-B5D3-34A8-8679CA62A130}"/>
              </a:ext>
            </a:extLst>
          </p:cNvPr>
          <p:cNvSpPr txBox="1"/>
          <p:nvPr/>
        </p:nvSpPr>
        <p:spPr>
          <a:xfrm>
            <a:off x="3266601" y="5244942"/>
            <a:ext cx="2371118" cy="830997"/>
          </a:xfrm>
          <a:prstGeom prst="rect">
            <a:avLst/>
          </a:prstGeom>
          <a:noFill/>
        </p:spPr>
        <p:txBody>
          <a:bodyPr wrap="square" rtlCol="0">
            <a:spAutoFit/>
          </a:bodyPr>
          <a:lstStyle/>
          <a:p>
            <a:r>
              <a:rPr lang="en-US" sz="1200" b="1" dirty="0">
                <a:solidFill>
                  <a:srgbClr val="000000"/>
                </a:solidFill>
                <a:ea typeface="Calibri" panose="020F0502020204030204" pitchFamily="34" charset="0"/>
              </a:rPr>
              <a:t>Albert </a:t>
            </a:r>
            <a:r>
              <a:rPr lang="en-US" sz="1200" b="1" dirty="0" err="1">
                <a:solidFill>
                  <a:srgbClr val="000000"/>
                </a:solidFill>
                <a:ea typeface="Calibri" panose="020F0502020204030204" pitchFamily="34" charset="0"/>
              </a:rPr>
              <a:t>Dobi</a:t>
            </a:r>
            <a:r>
              <a:rPr lang="en-US" sz="1200" b="1" dirty="0">
                <a:solidFill>
                  <a:srgbClr val="000000"/>
                </a:solidFill>
                <a:effectLst/>
                <a:ea typeface="Calibri" panose="020F0502020204030204" pitchFamily="34" charset="0"/>
              </a:rPr>
              <a:t>, PhD</a:t>
            </a:r>
            <a:endParaRPr lang="en-US" sz="1200" b="1" dirty="0"/>
          </a:p>
          <a:p>
            <a:r>
              <a:rPr lang="en-US" sz="1200" dirty="0"/>
              <a:t>Senior Scientist, Henry M Jackson Foundation &amp; Murtha Cancer Center Research Program/USUHS</a:t>
            </a:r>
          </a:p>
        </p:txBody>
      </p:sp>
      <p:sp>
        <p:nvSpPr>
          <p:cNvPr id="11" name="TextBox 10">
            <a:extLst>
              <a:ext uri="{FF2B5EF4-FFF2-40B4-BE49-F238E27FC236}">
                <a16:creationId xmlns:a16="http://schemas.microsoft.com/office/drawing/2014/main" id="{07295D04-B8FA-B3CC-5D9F-0723580C0E90}"/>
              </a:ext>
            </a:extLst>
          </p:cNvPr>
          <p:cNvSpPr txBox="1"/>
          <p:nvPr/>
        </p:nvSpPr>
        <p:spPr>
          <a:xfrm>
            <a:off x="5764123" y="2979037"/>
            <a:ext cx="2481000" cy="830997"/>
          </a:xfrm>
          <a:prstGeom prst="rect">
            <a:avLst/>
          </a:prstGeom>
          <a:noFill/>
        </p:spPr>
        <p:txBody>
          <a:bodyPr wrap="square" rtlCol="0">
            <a:spAutoFit/>
          </a:bodyPr>
          <a:lstStyle/>
          <a:p>
            <a:r>
              <a:rPr lang="en-US" sz="1200" b="1" dirty="0">
                <a:solidFill>
                  <a:srgbClr val="000000"/>
                </a:solidFill>
                <a:effectLst/>
                <a:ea typeface="Calibri" panose="020F0502020204030204" pitchFamily="34" charset="0"/>
              </a:rPr>
              <a:t>Jie Lin, PhD, MPH</a:t>
            </a:r>
            <a:endParaRPr lang="en-US" sz="1200" b="1" dirty="0"/>
          </a:p>
          <a:p>
            <a:r>
              <a:rPr lang="en-US" sz="1200" dirty="0"/>
              <a:t>Associate Professor, MCCRP</a:t>
            </a:r>
          </a:p>
          <a:p>
            <a:r>
              <a:rPr lang="en-US" sz="1200" dirty="0"/>
              <a:t>Senior Epidemiologist</a:t>
            </a:r>
          </a:p>
          <a:p>
            <a:r>
              <a:rPr lang="en-US" sz="1200" dirty="0"/>
              <a:t>Henry M Jackson Foundation/USUHS</a:t>
            </a:r>
          </a:p>
        </p:txBody>
      </p:sp>
      <p:pic>
        <p:nvPicPr>
          <p:cNvPr id="14" name="Content Placeholder 4">
            <a:extLst>
              <a:ext uri="{FF2B5EF4-FFF2-40B4-BE49-F238E27FC236}">
                <a16:creationId xmlns:a16="http://schemas.microsoft.com/office/drawing/2014/main" id="{CCA927C5-92F9-95C6-80CB-F692873C78B3}"/>
              </a:ext>
            </a:extLst>
          </p:cNvPr>
          <p:cNvPicPr>
            <a:picLocks noChangeAspect="1"/>
          </p:cNvPicPr>
          <p:nvPr/>
        </p:nvPicPr>
        <p:blipFill rotWithShape="1">
          <a:blip r:embed="rId5"/>
          <a:srcRect l="5073" t="53277" r="86111" b="14387"/>
          <a:stretch/>
        </p:blipFill>
        <p:spPr>
          <a:xfrm>
            <a:off x="6369572" y="4002532"/>
            <a:ext cx="987573" cy="1190499"/>
          </a:xfrm>
          <a:prstGeom prst="rect">
            <a:avLst/>
          </a:prstGeom>
        </p:spPr>
      </p:pic>
      <p:pic>
        <p:nvPicPr>
          <p:cNvPr id="1028" name="Picture 4" descr="Albert Dobi">
            <a:extLst>
              <a:ext uri="{FF2B5EF4-FFF2-40B4-BE49-F238E27FC236}">
                <a16:creationId xmlns:a16="http://schemas.microsoft.com/office/drawing/2014/main" id="{24E629CF-E4A7-9E10-662D-CBA68331D3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9290" b="27432"/>
          <a:stretch/>
        </p:blipFill>
        <p:spPr bwMode="auto">
          <a:xfrm>
            <a:off x="3724212" y="4033331"/>
            <a:ext cx="1170139" cy="1170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vonne Eaglehouse, PhD, MPH &quot;Health Economics of Cancer Care in the U.S.  Military Health System&quot; Monday, April 22, 201">
            <a:extLst>
              <a:ext uri="{FF2B5EF4-FFF2-40B4-BE49-F238E27FC236}">
                <a16:creationId xmlns:a16="http://schemas.microsoft.com/office/drawing/2014/main" id="{85F5C208-8D4D-00C3-75A6-23C42C63E4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953505"/>
            <a:ext cx="1136478" cy="13104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o photo of Yvonne Eaglehouse">
            <a:extLst>
              <a:ext uri="{FF2B5EF4-FFF2-40B4-BE49-F238E27FC236}">
                <a16:creationId xmlns:a16="http://schemas.microsoft.com/office/drawing/2014/main" id="{44BC837D-CA5F-0BD0-0A6B-ADCFBD8D2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4246" y="1654529"/>
            <a:ext cx="1021527" cy="12783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erson with long hair smiling&#10;&#10;Description automatically generated">
            <a:extLst>
              <a:ext uri="{FF2B5EF4-FFF2-40B4-BE49-F238E27FC236}">
                <a16:creationId xmlns:a16="http://schemas.microsoft.com/office/drawing/2014/main" id="{F193AADF-870B-9A12-3E97-F738AB049E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4427" y="1654529"/>
            <a:ext cx="962022" cy="1268784"/>
          </a:xfrm>
          <a:prstGeom prst="rect">
            <a:avLst/>
          </a:prstGeom>
        </p:spPr>
      </p:pic>
      <p:pic>
        <p:nvPicPr>
          <p:cNvPr id="5" name="Picture 4" descr="A person wearing glasses and smiling&#10;&#10;Description automatically generated">
            <a:extLst>
              <a:ext uri="{FF2B5EF4-FFF2-40B4-BE49-F238E27FC236}">
                <a16:creationId xmlns:a16="http://schemas.microsoft.com/office/drawing/2014/main" id="{718C4406-9823-2590-9BBF-4A6DDE5177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8016" y="1668551"/>
            <a:ext cx="1102737" cy="1310486"/>
          </a:xfrm>
          <a:prstGeom prst="rect">
            <a:avLst/>
          </a:prstGeom>
        </p:spPr>
      </p:pic>
    </p:spTree>
    <p:extLst>
      <p:ext uri="{BB962C8B-B14F-4D97-AF65-F5344CB8AC3E}">
        <p14:creationId xmlns:p14="http://schemas.microsoft.com/office/powerpoint/2010/main" val="2547707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Box 4">
            <a:extLst>
              <a:ext uri="{FF2B5EF4-FFF2-40B4-BE49-F238E27FC236}">
                <a16:creationId xmlns:a16="http://schemas.microsoft.com/office/drawing/2014/main" id="{B2940C3D-FD15-AD47-7390-A3163401538F}"/>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2EFE97-2747-411C-BF2B-139D8D81951F}" type="slidenum">
              <a:rPr lang="en-US" altLang="en-US" sz="1350"/>
              <a:pPr/>
              <a:t>40</a:t>
            </a:fld>
            <a:endParaRPr lang="en-US" altLang="en-US" sz="1350"/>
          </a:p>
        </p:txBody>
      </p:sp>
      <p:pic>
        <p:nvPicPr>
          <p:cNvPr id="31750" name="Picture 2">
            <a:extLst>
              <a:ext uri="{FF2B5EF4-FFF2-40B4-BE49-F238E27FC236}">
                <a16:creationId xmlns:a16="http://schemas.microsoft.com/office/drawing/2014/main" id="{42C78F65-21B0-4EA1-1A60-1746AA698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6006"/>
            <a:ext cx="34718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C77B13-C88A-5F20-B157-AB5DEAB19A27}"/>
              </a:ext>
            </a:extLst>
          </p:cNvPr>
          <p:cNvSpPr txBox="1"/>
          <p:nvPr/>
        </p:nvSpPr>
        <p:spPr>
          <a:xfrm>
            <a:off x="408385" y="5395913"/>
            <a:ext cx="6573440" cy="507831"/>
          </a:xfrm>
          <a:prstGeom prst="rect">
            <a:avLst/>
          </a:prstGeom>
          <a:noFill/>
        </p:spPr>
        <p:txBody>
          <a:bodyPr>
            <a:spAutoFit/>
          </a:bodyPr>
          <a:lstStyle/>
          <a:p>
            <a:pPr>
              <a:defRPr/>
            </a:pPr>
            <a:r>
              <a:rPr lang="en-US" altLang="en-US" sz="1350" b="1" dirty="0">
                <a:solidFill>
                  <a:schemeClr val="tx2"/>
                </a:solidFill>
              </a:rPr>
              <a:t>Research Question: </a:t>
            </a:r>
            <a:r>
              <a:rPr lang="en-US" altLang="en-US" sz="1350" dirty="0">
                <a:solidFill>
                  <a:schemeClr val="tx2"/>
                </a:solidFill>
              </a:rPr>
              <a:t>Do patients of non-White racial-ethnic backgrounds experience disparities in cancer treatment or outcomes in the Military Health System?</a:t>
            </a:r>
          </a:p>
        </p:txBody>
      </p:sp>
      <p:pic>
        <p:nvPicPr>
          <p:cNvPr id="4" name="Picture 4" descr="A screenshot of a medical information&#10;&#10;Description automatically generated">
            <a:extLst>
              <a:ext uri="{FF2B5EF4-FFF2-40B4-BE49-F238E27FC236}">
                <a16:creationId xmlns:a16="http://schemas.microsoft.com/office/drawing/2014/main" id="{69DEF925-84A9-2AEC-19EA-95D4856863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239" y="2290763"/>
            <a:ext cx="3513535" cy="27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a:extLst>
              <a:ext uri="{FF2B5EF4-FFF2-40B4-BE49-F238E27FC236}">
                <a16:creationId xmlns:a16="http://schemas.microsoft.com/office/drawing/2014/main" id="{9CD00472-66D2-1855-BA32-61FCC689A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413" y="2090738"/>
            <a:ext cx="354211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Placeholder 4">
            <a:extLst>
              <a:ext uri="{FF2B5EF4-FFF2-40B4-BE49-F238E27FC236}">
                <a16:creationId xmlns:a16="http://schemas.microsoft.com/office/drawing/2014/main" id="{646C1FC9-E629-81D6-7C2F-291F6ECBA4D6}"/>
              </a:ext>
            </a:extLst>
          </p:cNvPr>
          <p:cNvSpPr>
            <a:spLocks noGrp="1"/>
          </p:cNvSpPr>
          <p:nvPr>
            <p:ph type="body" sz="quarter" idx="10"/>
          </p:nvPr>
        </p:nvSpPr>
        <p:spPr>
          <a:xfrm>
            <a:off x="0" y="769898"/>
            <a:ext cx="9144000" cy="1559401"/>
          </a:xfrm>
        </p:spPr>
        <p:txBody>
          <a:bodyPr/>
          <a:lstStyle/>
          <a:p>
            <a:pPr>
              <a:defRPr/>
            </a:pPr>
            <a:r>
              <a:rPr lang="en-US" altLang="en-US" cap="none" dirty="0"/>
              <a:t>Addressing Cancer Health Disparities</a:t>
            </a:r>
          </a:p>
          <a:p>
            <a:pPr>
              <a:defRPr/>
            </a:pPr>
            <a:r>
              <a:rPr lang="en-US" altLang="en-US" cap="none" dirty="0"/>
              <a:t> in the DoD</a:t>
            </a:r>
          </a:p>
        </p:txBody>
      </p:sp>
    </p:spTree>
    <p:extLst>
      <p:ext uri="{BB962C8B-B14F-4D97-AF65-F5344CB8AC3E}">
        <p14:creationId xmlns:p14="http://schemas.microsoft.com/office/powerpoint/2010/main" val="2551204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7A224-E9C6-2126-FEBC-B9C66D675384}"/>
              </a:ext>
            </a:extLst>
          </p:cNvPr>
          <p:cNvSpPr>
            <a:spLocks noGrp="1"/>
          </p:cNvSpPr>
          <p:nvPr>
            <p:ph idx="1"/>
          </p:nvPr>
        </p:nvSpPr>
        <p:spPr>
          <a:xfrm>
            <a:off x="272637" y="2166931"/>
            <a:ext cx="8783189" cy="2524139"/>
          </a:xfrm>
        </p:spPr>
        <p:txBody>
          <a:bodyPr>
            <a:noAutofit/>
          </a:bodyPr>
          <a:lstStyle/>
          <a:p>
            <a:r>
              <a:rPr lang="en-US" sz="1800" dirty="0"/>
              <a:t>No significant racial differences in receipt of surgical treatment for stage I-III colon cancers or in receipt of either surgery or chemotherapy for stage IV colon cancer</a:t>
            </a:r>
          </a:p>
          <a:p>
            <a:r>
              <a:rPr lang="en-US" sz="1800" dirty="0"/>
              <a:t>For patients with high-risk stage II or stage III colon cancer, no racial difference in likelihood to receive adjuvant chemotherapy (</a:t>
            </a:r>
            <a:r>
              <a:rPr lang="en-US" sz="1800" dirty="0" err="1"/>
              <a:t>aOR</a:t>
            </a:r>
            <a:r>
              <a:rPr lang="en-US" sz="1800" dirty="0"/>
              <a:t> 0.83, 95% CI 0.61-1.13 for Black vs. White)</a:t>
            </a:r>
          </a:p>
          <a:p>
            <a:r>
              <a:rPr lang="en-US" sz="1800" dirty="0"/>
              <a:t>No significant racial differences in time-to-treatment (adjusted difference = -0.4 days, 95% CI -2.2 to 1.3 days) or likelihood of delayed treatment, defined as &gt;6 weeks for cancer surgery or &gt;8 weeks for adjuvant chemo, for all stages combined (AOR 1.12, 95% CI 0.90-1.40) or when evaluated separately by tumor stage (data not shown)</a:t>
            </a:r>
          </a:p>
        </p:txBody>
      </p:sp>
      <p:sp>
        <p:nvSpPr>
          <p:cNvPr id="3" name="Text Placeholder 2">
            <a:extLst>
              <a:ext uri="{FF2B5EF4-FFF2-40B4-BE49-F238E27FC236}">
                <a16:creationId xmlns:a16="http://schemas.microsoft.com/office/drawing/2014/main" id="{D0F895DA-B001-8955-297C-B60CF8965D3C}"/>
              </a:ext>
            </a:extLst>
          </p:cNvPr>
          <p:cNvSpPr>
            <a:spLocks noGrp="1"/>
          </p:cNvSpPr>
          <p:nvPr>
            <p:ph type="body" sz="quarter" idx="11"/>
          </p:nvPr>
        </p:nvSpPr>
        <p:spPr>
          <a:xfrm>
            <a:off x="1143000" y="1733529"/>
            <a:ext cx="6858000" cy="522685"/>
          </a:xfrm>
        </p:spPr>
        <p:txBody>
          <a:bodyPr/>
          <a:lstStyle/>
          <a:p>
            <a:r>
              <a:rPr lang="en-US" dirty="0"/>
              <a:t>Eaglehouse et al., </a:t>
            </a:r>
            <a:r>
              <a:rPr lang="en-US" i="1" dirty="0"/>
              <a:t>J Natl Cancer Inst</a:t>
            </a:r>
            <a:r>
              <a:rPr lang="en-US" dirty="0"/>
              <a:t>, 2020, 112(4)</a:t>
            </a:r>
          </a:p>
        </p:txBody>
      </p:sp>
      <p:sp>
        <p:nvSpPr>
          <p:cNvPr id="4" name="Title 3">
            <a:extLst>
              <a:ext uri="{FF2B5EF4-FFF2-40B4-BE49-F238E27FC236}">
                <a16:creationId xmlns:a16="http://schemas.microsoft.com/office/drawing/2014/main" id="{6337F3AF-DD14-AA54-2FDD-E11B982F39E8}"/>
              </a:ext>
            </a:extLst>
          </p:cNvPr>
          <p:cNvSpPr>
            <a:spLocks noGrp="1"/>
          </p:cNvSpPr>
          <p:nvPr>
            <p:ph type="title"/>
          </p:nvPr>
        </p:nvSpPr>
        <p:spPr>
          <a:xfrm>
            <a:off x="563239" y="873816"/>
            <a:ext cx="7730042" cy="994172"/>
          </a:xfrm>
        </p:spPr>
        <p:txBody>
          <a:bodyPr/>
          <a:lstStyle/>
          <a:p>
            <a:r>
              <a:rPr lang="en-US" sz="3000" dirty="0"/>
              <a:t>Racial Comparisons in Timeliness of Colon Cancer Treatment in an Equal Access Health System</a:t>
            </a:r>
          </a:p>
        </p:txBody>
      </p:sp>
    </p:spTree>
    <p:extLst>
      <p:ext uri="{BB962C8B-B14F-4D97-AF65-F5344CB8AC3E}">
        <p14:creationId xmlns:p14="http://schemas.microsoft.com/office/powerpoint/2010/main" val="34560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37D658F-88B2-B612-40BF-3213783949EB}"/>
              </a:ext>
            </a:extLst>
          </p:cNvPr>
          <p:cNvGraphicFramePr>
            <a:graphicFrameLocks noGrp="1"/>
          </p:cNvGraphicFramePr>
          <p:nvPr>
            <p:ph idx="1"/>
          </p:nvPr>
        </p:nvGraphicFramePr>
        <p:xfrm>
          <a:off x="1072078" y="2653467"/>
          <a:ext cx="6868411" cy="1806414"/>
        </p:xfrm>
        <a:graphic>
          <a:graphicData uri="http://schemas.openxmlformats.org/drawingml/2006/table">
            <a:tbl>
              <a:tblPr firstRow="1" firstCol="1" bandRow="1">
                <a:tableStyleId>{5C22544A-7EE6-4342-B048-85BDC9FD1C3A}</a:tableStyleId>
              </a:tblPr>
              <a:tblGrid>
                <a:gridCol w="1745735">
                  <a:extLst>
                    <a:ext uri="{9D8B030D-6E8A-4147-A177-3AD203B41FA5}">
                      <a16:colId xmlns:a16="http://schemas.microsoft.com/office/drawing/2014/main" val="2804397058"/>
                    </a:ext>
                  </a:extLst>
                </a:gridCol>
                <a:gridCol w="1124489">
                  <a:extLst>
                    <a:ext uri="{9D8B030D-6E8A-4147-A177-3AD203B41FA5}">
                      <a16:colId xmlns:a16="http://schemas.microsoft.com/office/drawing/2014/main" val="1739921402"/>
                    </a:ext>
                  </a:extLst>
                </a:gridCol>
                <a:gridCol w="1311905">
                  <a:extLst>
                    <a:ext uri="{9D8B030D-6E8A-4147-A177-3AD203B41FA5}">
                      <a16:colId xmlns:a16="http://schemas.microsoft.com/office/drawing/2014/main" val="2983056250"/>
                    </a:ext>
                  </a:extLst>
                </a:gridCol>
                <a:gridCol w="999547">
                  <a:extLst>
                    <a:ext uri="{9D8B030D-6E8A-4147-A177-3AD203B41FA5}">
                      <a16:colId xmlns:a16="http://schemas.microsoft.com/office/drawing/2014/main" val="3658775166"/>
                    </a:ext>
                  </a:extLst>
                </a:gridCol>
                <a:gridCol w="1686735">
                  <a:extLst>
                    <a:ext uri="{9D8B030D-6E8A-4147-A177-3AD203B41FA5}">
                      <a16:colId xmlns:a16="http://schemas.microsoft.com/office/drawing/2014/main" val="1825213742"/>
                    </a:ext>
                  </a:extLst>
                </a:gridCol>
              </a:tblGrid>
              <a:tr h="210360">
                <a:tc>
                  <a:txBody>
                    <a:bodyPr/>
                    <a:lstStyle/>
                    <a:p>
                      <a:pPr marL="0" marR="0">
                        <a:lnSpc>
                          <a:spcPct val="107000"/>
                        </a:lnSpc>
                        <a:spcBef>
                          <a:spcPts val="0"/>
                        </a:spcBef>
                        <a:spcAft>
                          <a:spcPts val="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gridSpan="2">
                  <a:txBody>
                    <a:bodyPr/>
                    <a:lstStyle/>
                    <a:p>
                      <a:pPr marL="0" marR="0" algn="ctr">
                        <a:lnSpc>
                          <a:spcPct val="107000"/>
                        </a:lnSpc>
                        <a:spcBef>
                          <a:spcPts val="0"/>
                        </a:spcBef>
                        <a:spcAft>
                          <a:spcPts val="0"/>
                        </a:spcAft>
                      </a:pPr>
                      <a:r>
                        <a:rPr lang="en-US" sz="1400">
                          <a:effectLst/>
                        </a:rPr>
                        <a:t>White Men (n=1,476)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400" dirty="0">
                          <a:effectLst/>
                        </a:rPr>
                        <a:t>Black Men (n=531)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278670154"/>
                  </a:ext>
                </a:extLst>
              </a:tr>
              <a:tr h="210360">
                <a:tc>
                  <a:txBody>
                    <a:bodyPr/>
                    <a:lstStyle/>
                    <a:p>
                      <a:pPr marL="0" marR="0">
                        <a:lnSpc>
                          <a:spcPct val="107000"/>
                        </a:lnSpc>
                        <a:spcBef>
                          <a:spcPts val="0"/>
                        </a:spcBef>
                        <a:spcAft>
                          <a:spcPts val="0"/>
                        </a:spcAft>
                      </a:pPr>
                      <a:r>
                        <a:rPr lang="en-U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aOR (95% 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err="1">
                          <a:effectLst/>
                        </a:rPr>
                        <a:t>aOR</a:t>
                      </a:r>
                      <a:r>
                        <a:rPr lang="en-US" sz="1400" dirty="0">
                          <a:effectLst/>
                        </a:rPr>
                        <a:t> (95% CI) </a:t>
                      </a:r>
                      <a:r>
                        <a:rPr lang="en-US" sz="1400" baseline="30000" dirty="0">
                          <a:effectLst/>
                        </a:rPr>
                        <a:t>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22425020"/>
                  </a:ext>
                </a:extLst>
              </a:tr>
              <a:tr h="355433">
                <a:tc>
                  <a:txBody>
                    <a:bodyPr/>
                    <a:lstStyle/>
                    <a:p>
                      <a:pPr marL="0" marR="0">
                        <a:lnSpc>
                          <a:spcPct val="107000"/>
                        </a:lnSpc>
                        <a:spcBef>
                          <a:spcPts val="0"/>
                        </a:spcBef>
                        <a:spcAft>
                          <a:spcPts val="0"/>
                        </a:spcAft>
                      </a:pPr>
                      <a:r>
                        <a:rPr lang="en-US" sz="1400" dirty="0">
                          <a:effectLst/>
                        </a:rPr>
                        <a:t>Any Treatment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1188 (80.5%)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1.00 (reference)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438 (82.5%)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0.94 (0.71, 1.24)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03553941"/>
                  </a:ext>
                </a:extLst>
              </a:tr>
              <a:tr h="338203">
                <a:tc>
                  <a:txBody>
                    <a:bodyPr/>
                    <a:lstStyle/>
                    <a:p>
                      <a:pPr marL="0" marR="0">
                        <a:lnSpc>
                          <a:spcPct val="107000"/>
                        </a:lnSpc>
                        <a:spcBef>
                          <a:spcPts val="0"/>
                        </a:spcBef>
                        <a:spcAft>
                          <a:spcPts val="0"/>
                        </a:spcAft>
                      </a:pPr>
                      <a:r>
                        <a:rPr lang="en-US" sz="1400">
                          <a:effectLst/>
                        </a:rPr>
                        <a:t>Surgery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855 (57.9%)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1.00 (reference)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322 (60.6%)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0.82 (0.63, 1.06)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5599861"/>
                  </a:ext>
                </a:extLst>
              </a:tr>
              <a:tr h="338203">
                <a:tc>
                  <a:txBody>
                    <a:bodyPr/>
                    <a:lstStyle/>
                    <a:p>
                      <a:pPr marL="0" marR="0">
                        <a:lnSpc>
                          <a:spcPct val="107000"/>
                        </a:lnSpc>
                        <a:spcBef>
                          <a:spcPts val="0"/>
                        </a:spcBef>
                        <a:spcAft>
                          <a:spcPts val="0"/>
                        </a:spcAft>
                      </a:pPr>
                      <a:r>
                        <a:rPr lang="en-US" sz="1400">
                          <a:effectLst/>
                        </a:rPr>
                        <a:t>Hormone Therapy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352 (23.8%)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1.00 (reference)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124 (23.4%)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1.02 (0.78, 1.33)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19702140"/>
                  </a:ext>
                </a:extLst>
              </a:tr>
              <a:tr h="338203">
                <a:tc>
                  <a:txBody>
                    <a:bodyPr/>
                    <a:lstStyle/>
                    <a:p>
                      <a:pPr marL="0" marR="0">
                        <a:lnSpc>
                          <a:spcPct val="107000"/>
                        </a:lnSpc>
                        <a:spcBef>
                          <a:spcPts val="0"/>
                        </a:spcBef>
                        <a:spcAft>
                          <a:spcPts val="0"/>
                        </a:spcAft>
                      </a:pPr>
                      <a:r>
                        <a:rPr lang="en-US" sz="1400">
                          <a:effectLst/>
                        </a:rPr>
                        <a:t>Radiation Therapy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233 (15.8%)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1.00 (reference)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76 (14.3%)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0.90 (0.67, 1.21)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36729746"/>
                  </a:ext>
                </a:extLst>
              </a:tr>
            </a:tbl>
          </a:graphicData>
        </a:graphic>
      </p:graphicFrame>
      <p:sp>
        <p:nvSpPr>
          <p:cNvPr id="4" name="Title 3">
            <a:extLst>
              <a:ext uri="{FF2B5EF4-FFF2-40B4-BE49-F238E27FC236}">
                <a16:creationId xmlns:a16="http://schemas.microsoft.com/office/drawing/2014/main" id="{59C0C777-3A94-A16F-3A58-C1B13F42760E}"/>
              </a:ext>
            </a:extLst>
          </p:cNvPr>
          <p:cNvSpPr>
            <a:spLocks noGrp="1"/>
          </p:cNvSpPr>
          <p:nvPr>
            <p:ph type="title"/>
          </p:nvPr>
        </p:nvSpPr>
        <p:spPr>
          <a:xfrm>
            <a:off x="283511" y="1453795"/>
            <a:ext cx="8576979" cy="994172"/>
          </a:xfrm>
        </p:spPr>
        <p:txBody>
          <a:bodyPr>
            <a:normAutofit fontScale="90000"/>
          </a:bodyPr>
          <a:lstStyle/>
          <a:p>
            <a:r>
              <a:rPr lang="en-US" sz="3300" dirty="0"/>
              <a:t>Comparing Black and White Patients in Treatment of Advanced Prostate Cancer and Overall Survival in the Equal Access U.S. Military Health System</a:t>
            </a:r>
          </a:p>
        </p:txBody>
      </p:sp>
      <p:sp>
        <p:nvSpPr>
          <p:cNvPr id="6" name="TextBox 5">
            <a:extLst>
              <a:ext uri="{FF2B5EF4-FFF2-40B4-BE49-F238E27FC236}">
                <a16:creationId xmlns:a16="http://schemas.microsoft.com/office/drawing/2014/main" id="{AD9A4B8E-97E5-705C-2430-2692C28790DD}"/>
              </a:ext>
            </a:extLst>
          </p:cNvPr>
          <p:cNvSpPr txBox="1"/>
          <p:nvPr/>
        </p:nvSpPr>
        <p:spPr>
          <a:xfrm>
            <a:off x="283510" y="4461997"/>
            <a:ext cx="8695151" cy="1302921"/>
          </a:xfrm>
          <a:prstGeom prst="rect">
            <a:avLst/>
          </a:prstGeom>
          <a:noFill/>
        </p:spPr>
        <p:txBody>
          <a:bodyPr wrap="square" rtlCol="0">
            <a:spAutoFit/>
          </a:bodyPr>
          <a:lstStyle/>
          <a:p>
            <a:pPr>
              <a:spcAft>
                <a:spcPts val="750"/>
              </a:spcAft>
              <a:buFont typeface="Arial" panose="020B0604020202020204" pitchFamily="34" charset="0"/>
              <a:buChar char="•"/>
            </a:pPr>
            <a:r>
              <a:rPr lang="en-US" altLang="en-US" dirty="0"/>
              <a:t>No overall differences in receipt of treatment for patients with stage III or IV tumors combined</a:t>
            </a:r>
          </a:p>
          <a:p>
            <a:pPr>
              <a:spcAft>
                <a:spcPts val="750"/>
              </a:spcAft>
              <a:buFont typeface="Arial" panose="020B0604020202020204" pitchFamily="34" charset="0"/>
              <a:buChar char="•"/>
            </a:pPr>
            <a:r>
              <a:rPr lang="en-US" altLang="en-US" dirty="0"/>
              <a:t>No overall difference in survival for Black compared to White men (</a:t>
            </a:r>
            <a:r>
              <a:rPr lang="en-US" altLang="en-US" dirty="0" err="1"/>
              <a:t>aHR</a:t>
            </a:r>
            <a:r>
              <a:rPr lang="en-US" altLang="en-US" dirty="0"/>
              <a:t> 1.15, 95% CI 0.90-1.47)</a:t>
            </a:r>
          </a:p>
        </p:txBody>
      </p:sp>
      <p:sp>
        <p:nvSpPr>
          <p:cNvPr id="7" name="TextBox 6">
            <a:extLst>
              <a:ext uri="{FF2B5EF4-FFF2-40B4-BE49-F238E27FC236}">
                <a16:creationId xmlns:a16="http://schemas.microsoft.com/office/drawing/2014/main" id="{8D8314A4-31C6-F968-0673-BA8BAAB47D9B}"/>
              </a:ext>
            </a:extLst>
          </p:cNvPr>
          <p:cNvSpPr txBox="1"/>
          <p:nvPr/>
        </p:nvSpPr>
        <p:spPr>
          <a:xfrm>
            <a:off x="1072078" y="5481507"/>
            <a:ext cx="6858000" cy="276999"/>
          </a:xfrm>
          <a:prstGeom prst="rect">
            <a:avLst/>
          </a:prstGeom>
          <a:noFill/>
        </p:spPr>
        <p:txBody>
          <a:bodyPr wrap="square" rtlCol="0">
            <a:spAutoFit/>
          </a:bodyPr>
          <a:lstStyle/>
          <a:p>
            <a:r>
              <a:rPr lang="en-US" sz="1200" b="1" dirty="0">
                <a:solidFill>
                  <a:schemeClr val="tx2"/>
                </a:solidFill>
              </a:rPr>
              <a:t>Please visit the poster presentation in the Exhibit Hall for more details and results by tumor stage</a:t>
            </a:r>
          </a:p>
        </p:txBody>
      </p:sp>
    </p:spTree>
    <p:extLst>
      <p:ext uri="{BB962C8B-B14F-4D97-AF65-F5344CB8AC3E}">
        <p14:creationId xmlns:p14="http://schemas.microsoft.com/office/powerpoint/2010/main" val="26332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7A224-E9C6-2126-FEBC-B9C66D675384}"/>
              </a:ext>
            </a:extLst>
          </p:cNvPr>
          <p:cNvSpPr>
            <a:spLocks noGrp="1"/>
          </p:cNvSpPr>
          <p:nvPr>
            <p:ph idx="1"/>
          </p:nvPr>
        </p:nvSpPr>
        <p:spPr>
          <a:xfrm>
            <a:off x="126547" y="4393058"/>
            <a:ext cx="8890907" cy="1325789"/>
          </a:xfrm>
        </p:spPr>
        <p:txBody>
          <a:bodyPr>
            <a:noAutofit/>
          </a:bodyPr>
          <a:lstStyle/>
          <a:p>
            <a:r>
              <a:rPr lang="en-US" sz="1500" dirty="0"/>
              <a:t>Overall, no significant difference in survival (AHR 1.19, 95% CI 0.94-1.49 for Black vs. White); However, among women receiving lumpectomy, Black women had a higher risk of death (AHR 1.47, 95% CI 1.06-2.03) that was not observed among women receiving mastectomy (AHR 1.04, 95% CI 0.75-1.45)</a:t>
            </a:r>
          </a:p>
          <a:p>
            <a:r>
              <a:rPr lang="en-US" sz="1500" dirty="0"/>
              <a:t>Disparities in survival were not explained by differences in time-to-surgery</a:t>
            </a:r>
          </a:p>
        </p:txBody>
      </p:sp>
      <p:sp>
        <p:nvSpPr>
          <p:cNvPr id="3" name="Text Placeholder 2">
            <a:extLst>
              <a:ext uri="{FF2B5EF4-FFF2-40B4-BE49-F238E27FC236}">
                <a16:creationId xmlns:a16="http://schemas.microsoft.com/office/drawing/2014/main" id="{D0F895DA-B001-8955-297C-B60CF8965D3C}"/>
              </a:ext>
            </a:extLst>
          </p:cNvPr>
          <p:cNvSpPr>
            <a:spLocks noGrp="1"/>
          </p:cNvSpPr>
          <p:nvPr>
            <p:ph type="body" sz="quarter" idx="11"/>
          </p:nvPr>
        </p:nvSpPr>
        <p:spPr>
          <a:xfrm>
            <a:off x="267763" y="1715908"/>
            <a:ext cx="6858000" cy="522685"/>
          </a:xfrm>
        </p:spPr>
        <p:txBody>
          <a:bodyPr/>
          <a:lstStyle/>
          <a:p>
            <a:r>
              <a:rPr lang="en-US" dirty="0"/>
              <a:t>Eaglehouse et al., </a:t>
            </a:r>
            <a:r>
              <a:rPr lang="en-US" i="1" dirty="0"/>
              <a:t>JAMA Surg</a:t>
            </a:r>
            <a:r>
              <a:rPr lang="en-US" dirty="0"/>
              <a:t>, 2019, 154(3)</a:t>
            </a:r>
          </a:p>
        </p:txBody>
      </p:sp>
      <p:sp>
        <p:nvSpPr>
          <p:cNvPr id="4" name="Title 3">
            <a:extLst>
              <a:ext uri="{FF2B5EF4-FFF2-40B4-BE49-F238E27FC236}">
                <a16:creationId xmlns:a16="http://schemas.microsoft.com/office/drawing/2014/main" id="{6337F3AF-DD14-AA54-2FDD-E11B982F39E8}"/>
              </a:ext>
            </a:extLst>
          </p:cNvPr>
          <p:cNvSpPr>
            <a:spLocks noGrp="1"/>
          </p:cNvSpPr>
          <p:nvPr>
            <p:ph type="title"/>
          </p:nvPr>
        </p:nvSpPr>
        <p:spPr>
          <a:xfrm>
            <a:off x="232683" y="798446"/>
            <a:ext cx="8658225" cy="994172"/>
          </a:xfrm>
        </p:spPr>
        <p:txBody>
          <a:bodyPr/>
          <a:lstStyle/>
          <a:p>
            <a:r>
              <a:rPr lang="en-US" sz="3000" dirty="0"/>
              <a:t>Racial Differences in Time to Breast Cancer Surgery and Overall Survival in the US Military Health System</a:t>
            </a:r>
          </a:p>
        </p:txBody>
      </p:sp>
      <p:graphicFrame>
        <p:nvGraphicFramePr>
          <p:cNvPr id="7" name="Chart 6">
            <a:extLst>
              <a:ext uri="{FF2B5EF4-FFF2-40B4-BE49-F238E27FC236}">
                <a16:creationId xmlns:a16="http://schemas.microsoft.com/office/drawing/2014/main" id="{1519934C-ED81-7D26-50C1-7F1760205966}"/>
              </a:ext>
            </a:extLst>
          </p:cNvPr>
          <p:cNvGraphicFramePr/>
          <p:nvPr/>
        </p:nvGraphicFramePr>
        <p:xfrm>
          <a:off x="1082487" y="2157812"/>
          <a:ext cx="3100748" cy="2349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B379893A-5271-BE39-56FF-CC48670ABE27}"/>
              </a:ext>
            </a:extLst>
          </p:cNvPr>
          <p:cNvGraphicFramePr/>
          <p:nvPr/>
        </p:nvGraphicFramePr>
        <p:xfrm>
          <a:off x="4250950" y="1748631"/>
          <a:ext cx="4024274" cy="267930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86834FBB-B78F-16C3-3B4E-6EF34D17EF57}"/>
              </a:ext>
            </a:extLst>
          </p:cNvPr>
          <p:cNvSpPr txBox="1"/>
          <p:nvPr/>
        </p:nvSpPr>
        <p:spPr>
          <a:xfrm>
            <a:off x="6821284" y="3064095"/>
            <a:ext cx="608959" cy="507831"/>
          </a:xfrm>
          <a:prstGeom prst="rect">
            <a:avLst/>
          </a:prstGeom>
          <a:noFill/>
        </p:spPr>
        <p:txBody>
          <a:bodyPr wrap="square" rtlCol="0">
            <a:spAutoFit/>
          </a:bodyPr>
          <a:lstStyle/>
          <a:p>
            <a:r>
              <a:rPr lang="en-US" sz="1350" dirty="0"/>
              <a:t>+ 3.6 *</a:t>
            </a:r>
          </a:p>
        </p:txBody>
      </p:sp>
      <p:sp>
        <p:nvSpPr>
          <p:cNvPr id="12" name="TextBox 11">
            <a:extLst>
              <a:ext uri="{FF2B5EF4-FFF2-40B4-BE49-F238E27FC236}">
                <a16:creationId xmlns:a16="http://schemas.microsoft.com/office/drawing/2014/main" id="{5EFEBD5A-57FA-D029-5479-1C422E4A79F3}"/>
              </a:ext>
            </a:extLst>
          </p:cNvPr>
          <p:cNvSpPr txBox="1"/>
          <p:nvPr/>
        </p:nvSpPr>
        <p:spPr>
          <a:xfrm>
            <a:off x="7666265" y="2268042"/>
            <a:ext cx="608959" cy="507831"/>
          </a:xfrm>
          <a:prstGeom prst="rect">
            <a:avLst/>
          </a:prstGeom>
          <a:noFill/>
        </p:spPr>
        <p:txBody>
          <a:bodyPr wrap="square" rtlCol="0">
            <a:spAutoFit/>
          </a:bodyPr>
          <a:lstStyle/>
          <a:p>
            <a:r>
              <a:rPr lang="en-US" sz="1350" dirty="0"/>
              <a:t>+ 8.9 *</a:t>
            </a:r>
          </a:p>
        </p:txBody>
      </p:sp>
      <p:sp>
        <p:nvSpPr>
          <p:cNvPr id="13" name="TextBox 12">
            <a:extLst>
              <a:ext uri="{FF2B5EF4-FFF2-40B4-BE49-F238E27FC236}">
                <a16:creationId xmlns:a16="http://schemas.microsoft.com/office/drawing/2014/main" id="{E39A325D-8235-73EE-9A02-D25928D6FBB0}"/>
              </a:ext>
            </a:extLst>
          </p:cNvPr>
          <p:cNvSpPr txBox="1"/>
          <p:nvPr/>
        </p:nvSpPr>
        <p:spPr>
          <a:xfrm>
            <a:off x="8207660" y="2845910"/>
            <a:ext cx="980108" cy="507831"/>
          </a:xfrm>
          <a:prstGeom prst="rect">
            <a:avLst/>
          </a:prstGeom>
          <a:noFill/>
        </p:spPr>
        <p:txBody>
          <a:bodyPr wrap="square" rtlCol="0">
            <a:spAutoFit/>
          </a:bodyPr>
          <a:lstStyle/>
          <a:p>
            <a:r>
              <a:rPr lang="en-US" sz="900" dirty="0"/>
              <a:t>* Adjusted difference; </a:t>
            </a:r>
            <a:r>
              <a:rPr lang="en-US" sz="900" i="1" dirty="0"/>
              <a:t>p</a:t>
            </a:r>
            <a:r>
              <a:rPr lang="en-US" sz="900" dirty="0"/>
              <a:t>&lt;0.05</a:t>
            </a:r>
          </a:p>
        </p:txBody>
      </p:sp>
    </p:spTree>
    <p:extLst>
      <p:ext uri="{BB962C8B-B14F-4D97-AF65-F5344CB8AC3E}">
        <p14:creationId xmlns:p14="http://schemas.microsoft.com/office/powerpoint/2010/main" val="41355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7A224-E9C6-2126-FEBC-B9C66D675384}"/>
              </a:ext>
            </a:extLst>
          </p:cNvPr>
          <p:cNvSpPr>
            <a:spLocks noGrp="1"/>
          </p:cNvSpPr>
          <p:nvPr>
            <p:ph idx="1"/>
          </p:nvPr>
        </p:nvSpPr>
        <p:spPr>
          <a:xfrm>
            <a:off x="67109" y="2220055"/>
            <a:ext cx="4070711" cy="3070876"/>
          </a:xfrm>
        </p:spPr>
        <p:txBody>
          <a:bodyPr>
            <a:noAutofit/>
          </a:bodyPr>
          <a:lstStyle/>
          <a:p>
            <a:r>
              <a:rPr lang="en-US" sz="1500" dirty="0"/>
              <a:t>In multivariable models, receipt of guideline-adherent treatment was similar for Asian (</a:t>
            </a:r>
            <a:r>
              <a:rPr lang="en-US" sz="1500" dirty="0" err="1"/>
              <a:t>aOR</a:t>
            </a:r>
            <a:r>
              <a:rPr lang="en-US" sz="1500" dirty="0"/>
              <a:t> 1.18, 95% CI 0.84-1.48) and Hispanic (</a:t>
            </a:r>
            <a:r>
              <a:rPr lang="en-US" sz="1500" dirty="0" err="1"/>
              <a:t>aOR</a:t>
            </a:r>
            <a:r>
              <a:rPr lang="en-US" sz="1500" dirty="0"/>
              <a:t> 1.30, 95% CI 0.86-1.96) women compared to White women </a:t>
            </a:r>
          </a:p>
          <a:p>
            <a:r>
              <a:rPr lang="en-US" sz="1500" dirty="0"/>
              <a:t>Black women were less likely to receive guideline-adherent treatment compared to White (</a:t>
            </a:r>
            <a:r>
              <a:rPr lang="en-US" sz="1500" dirty="0" err="1"/>
              <a:t>aOR</a:t>
            </a:r>
            <a:r>
              <a:rPr lang="en-US" sz="1500" dirty="0"/>
              <a:t> 0.73, 95% CI 0.53-1.00; p=0.11), Asian (</a:t>
            </a:r>
            <a:r>
              <a:rPr lang="en-US" sz="1500" dirty="0" err="1"/>
              <a:t>aOR</a:t>
            </a:r>
            <a:r>
              <a:rPr lang="en-US" sz="1500" dirty="0"/>
              <a:t> 0.65, 95% CI 0.44-0.97), or Hispanic (</a:t>
            </a:r>
            <a:r>
              <a:rPr lang="en-US" sz="1500" dirty="0" err="1"/>
              <a:t>aOR</a:t>
            </a:r>
            <a:r>
              <a:rPr lang="en-US" sz="1500" dirty="0"/>
              <a:t> 0.56, 95% CI 0.34-0.92) women</a:t>
            </a:r>
          </a:p>
        </p:txBody>
      </p:sp>
      <p:sp>
        <p:nvSpPr>
          <p:cNvPr id="3" name="Text Placeholder 2">
            <a:extLst>
              <a:ext uri="{FF2B5EF4-FFF2-40B4-BE49-F238E27FC236}">
                <a16:creationId xmlns:a16="http://schemas.microsoft.com/office/drawing/2014/main" id="{D0F895DA-B001-8955-297C-B60CF8965D3C}"/>
              </a:ext>
            </a:extLst>
          </p:cNvPr>
          <p:cNvSpPr>
            <a:spLocks noGrp="1"/>
          </p:cNvSpPr>
          <p:nvPr>
            <p:ph type="body" sz="quarter" idx="11"/>
          </p:nvPr>
        </p:nvSpPr>
        <p:spPr>
          <a:xfrm>
            <a:off x="234984" y="1865169"/>
            <a:ext cx="6858000" cy="522685"/>
          </a:xfrm>
        </p:spPr>
        <p:txBody>
          <a:bodyPr/>
          <a:lstStyle/>
          <a:p>
            <a:r>
              <a:rPr lang="en-US" dirty="0"/>
              <a:t>Eaglehouse et al., </a:t>
            </a:r>
            <a:r>
              <a:rPr lang="en-US" i="1" dirty="0" err="1"/>
              <a:t>Obstet</a:t>
            </a:r>
            <a:r>
              <a:rPr lang="en-US" i="1" dirty="0"/>
              <a:t> </a:t>
            </a:r>
            <a:r>
              <a:rPr lang="en-US" i="1" dirty="0" err="1"/>
              <a:t>Gynecol</a:t>
            </a:r>
            <a:r>
              <a:rPr lang="en-US" i="1" dirty="0"/>
              <a:t>, </a:t>
            </a:r>
            <a:r>
              <a:rPr lang="en-US" dirty="0"/>
              <a:t>2021</a:t>
            </a:r>
            <a:r>
              <a:rPr lang="en-US" i="1" dirty="0"/>
              <a:t>,</a:t>
            </a:r>
            <a:r>
              <a:rPr lang="en-US" dirty="0"/>
              <a:t> 137(4)</a:t>
            </a:r>
          </a:p>
        </p:txBody>
      </p:sp>
      <p:sp>
        <p:nvSpPr>
          <p:cNvPr id="4" name="Title 3">
            <a:extLst>
              <a:ext uri="{FF2B5EF4-FFF2-40B4-BE49-F238E27FC236}">
                <a16:creationId xmlns:a16="http://schemas.microsoft.com/office/drawing/2014/main" id="{6337F3AF-DD14-AA54-2FDD-E11B982F39E8}"/>
              </a:ext>
            </a:extLst>
          </p:cNvPr>
          <p:cNvSpPr>
            <a:spLocks noGrp="1"/>
          </p:cNvSpPr>
          <p:nvPr>
            <p:ph type="title"/>
          </p:nvPr>
        </p:nvSpPr>
        <p:spPr>
          <a:xfrm>
            <a:off x="171450" y="940763"/>
            <a:ext cx="8780689" cy="994172"/>
          </a:xfrm>
        </p:spPr>
        <p:txBody>
          <a:bodyPr/>
          <a:lstStyle/>
          <a:p>
            <a:r>
              <a:rPr lang="en-US" sz="3000" dirty="0"/>
              <a:t>Racial-Ethnic Comparison of Guideline-Adherent Gynecologic Cancer Care in an Equal-Access System</a:t>
            </a:r>
          </a:p>
        </p:txBody>
      </p:sp>
      <p:graphicFrame>
        <p:nvGraphicFramePr>
          <p:cNvPr id="7" name="Chart 6">
            <a:extLst>
              <a:ext uri="{FF2B5EF4-FFF2-40B4-BE49-F238E27FC236}">
                <a16:creationId xmlns:a16="http://schemas.microsoft.com/office/drawing/2014/main" id="{7B516EC9-75C6-9909-E12B-6C87D1EE6901}"/>
              </a:ext>
            </a:extLst>
          </p:cNvPr>
          <p:cNvGraphicFramePr/>
          <p:nvPr/>
        </p:nvGraphicFramePr>
        <p:xfrm>
          <a:off x="4139293" y="2103173"/>
          <a:ext cx="4207206" cy="3304641"/>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B4BAC1D8-EFC1-AC35-2E22-B37D2654391A}"/>
              </a:ext>
            </a:extLst>
          </p:cNvPr>
          <p:cNvCxnSpPr>
            <a:cxnSpLocks/>
          </p:cNvCxnSpPr>
          <p:nvPr/>
        </p:nvCxnSpPr>
        <p:spPr>
          <a:xfrm>
            <a:off x="5416262" y="2888673"/>
            <a:ext cx="0" cy="210415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4455C6-6AF4-8668-6124-84DE26E89C05}"/>
              </a:ext>
            </a:extLst>
          </p:cNvPr>
          <p:cNvSpPr txBox="1"/>
          <p:nvPr/>
        </p:nvSpPr>
        <p:spPr>
          <a:xfrm>
            <a:off x="8346499" y="3755493"/>
            <a:ext cx="959326" cy="507831"/>
          </a:xfrm>
          <a:prstGeom prst="rect">
            <a:avLst/>
          </a:prstGeom>
          <a:noFill/>
        </p:spPr>
        <p:txBody>
          <a:bodyPr wrap="square" rtlCol="0">
            <a:spAutoFit/>
          </a:bodyPr>
          <a:lstStyle/>
          <a:p>
            <a:r>
              <a:rPr lang="en-US" sz="900" dirty="0"/>
              <a:t>* </a:t>
            </a:r>
            <a:r>
              <a:rPr lang="en-US" sz="900" i="1" dirty="0"/>
              <a:t>p</a:t>
            </a:r>
            <a:r>
              <a:rPr lang="en-US" sz="900" dirty="0"/>
              <a:t>&lt;0.05 in multivariable model</a:t>
            </a:r>
          </a:p>
        </p:txBody>
      </p:sp>
      <p:sp>
        <p:nvSpPr>
          <p:cNvPr id="11" name="TextBox 10">
            <a:extLst>
              <a:ext uri="{FF2B5EF4-FFF2-40B4-BE49-F238E27FC236}">
                <a16:creationId xmlns:a16="http://schemas.microsoft.com/office/drawing/2014/main" id="{28642A40-FC55-6436-2EF9-29FDA85E0DE7}"/>
              </a:ext>
            </a:extLst>
          </p:cNvPr>
          <p:cNvSpPr txBox="1"/>
          <p:nvPr/>
        </p:nvSpPr>
        <p:spPr>
          <a:xfrm>
            <a:off x="4776305" y="3302043"/>
            <a:ext cx="328229" cy="276999"/>
          </a:xfrm>
          <a:prstGeom prst="rect">
            <a:avLst/>
          </a:prstGeom>
          <a:noFill/>
        </p:spPr>
        <p:txBody>
          <a:bodyPr wrap="square" rtlCol="0">
            <a:spAutoFit/>
          </a:bodyPr>
          <a:lstStyle/>
          <a:p>
            <a:r>
              <a:rPr lang="en-US" sz="1200" dirty="0"/>
              <a:t>*</a:t>
            </a:r>
          </a:p>
        </p:txBody>
      </p:sp>
      <p:sp>
        <p:nvSpPr>
          <p:cNvPr id="13" name="TextBox 12">
            <a:extLst>
              <a:ext uri="{FF2B5EF4-FFF2-40B4-BE49-F238E27FC236}">
                <a16:creationId xmlns:a16="http://schemas.microsoft.com/office/drawing/2014/main" id="{6C2BACBF-790D-1189-3478-6A576F57CAAB}"/>
              </a:ext>
            </a:extLst>
          </p:cNvPr>
          <p:cNvSpPr txBox="1"/>
          <p:nvPr/>
        </p:nvSpPr>
        <p:spPr>
          <a:xfrm>
            <a:off x="6810326" y="2894200"/>
            <a:ext cx="328229" cy="276999"/>
          </a:xfrm>
          <a:prstGeom prst="rect">
            <a:avLst/>
          </a:prstGeom>
          <a:noFill/>
        </p:spPr>
        <p:txBody>
          <a:bodyPr wrap="square" rtlCol="0">
            <a:spAutoFit/>
          </a:bodyPr>
          <a:lstStyle/>
          <a:p>
            <a:r>
              <a:rPr lang="en-US" sz="1200" dirty="0"/>
              <a:t>*</a:t>
            </a:r>
          </a:p>
        </p:txBody>
      </p:sp>
    </p:spTree>
    <p:extLst>
      <p:ext uri="{BB962C8B-B14F-4D97-AF65-F5344CB8AC3E}">
        <p14:creationId xmlns:p14="http://schemas.microsoft.com/office/powerpoint/2010/main" val="3719553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a:extLst>
              <a:ext uri="{FF2B5EF4-FFF2-40B4-BE49-F238E27FC236}">
                <a16:creationId xmlns:a16="http://schemas.microsoft.com/office/drawing/2014/main" id="{887046F3-0ADA-DE2A-AA7E-49E8FB0EF26A}"/>
              </a:ext>
            </a:extLst>
          </p:cNvPr>
          <p:cNvSpPr>
            <a:spLocks noGrp="1"/>
          </p:cNvSpPr>
          <p:nvPr>
            <p:ph idx="1"/>
          </p:nvPr>
        </p:nvSpPr>
        <p:spPr>
          <a:xfrm>
            <a:off x="788365" y="1913216"/>
            <a:ext cx="7181612" cy="3627069"/>
          </a:xfrm>
        </p:spPr>
        <p:txBody>
          <a:bodyPr>
            <a:normAutofit fontScale="55000" lnSpcReduction="20000"/>
          </a:bodyPr>
          <a:lstStyle/>
          <a:p>
            <a:pPr marL="0" indent="0">
              <a:buNone/>
              <a:defRPr/>
            </a:pPr>
            <a:r>
              <a:rPr lang="en-US" altLang="en-US" sz="3150" b="1" dirty="0">
                <a:solidFill>
                  <a:schemeClr val="tx2"/>
                </a:solidFill>
              </a:rPr>
              <a:t>No evidence of racial-ethnic differences:</a:t>
            </a:r>
          </a:p>
          <a:p>
            <a:pPr lvl="1">
              <a:defRPr/>
            </a:pPr>
            <a:r>
              <a:rPr lang="en-US" altLang="en-US" sz="3150" dirty="0"/>
              <a:t>in treatment receipt, time-to-treatment, or treatment delays in colon cancer</a:t>
            </a:r>
          </a:p>
          <a:p>
            <a:pPr lvl="1">
              <a:defRPr/>
            </a:pPr>
            <a:r>
              <a:rPr lang="en-US" altLang="en-US" sz="3150" dirty="0"/>
              <a:t>in treatment receipt for advanced prostate cancers or overall survival</a:t>
            </a:r>
          </a:p>
          <a:p>
            <a:pPr lvl="1">
              <a:defRPr/>
            </a:pPr>
            <a:r>
              <a:rPr lang="en-US" altLang="en-US" sz="3150" dirty="0"/>
              <a:t>in receiving surgical treatment, in type of surgery, or in re-excisions following lumpectomy for women with stage I-III breast cancer</a:t>
            </a:r>
          </a:p>
          <a:p>
            <a:pPr lvl="1">
              <a:defRPr/>
            </a:pPr>
            <a:r>
              <a:rPr lang="en-US" altLang="en-US" sz="3150" dirty="0"/>
              <a:t>in survival of patients with surgically non-resected pancreatic adenocarcinoma</a:t>
            </a:r>
          </a:p>
          <a:p>
            <a:pPr lvl="1">
              <a:defRPr/>
            </a:pPr>
            <a:endParaRPr lang="en-US" altLang="en-US" sz="3150" dirty="0"/>
          </a:p>
          <a:p>
            <a:pPr marL="0" lvl="1" indent="0">
              <a:buNone/>
              <a:defRPr/>
            </a:pPr>
            <a:r>
              <a:rPr lang="en-US" altLang="en-US" sz="3150" dirty="0">
                <a:solidFill>
                  <a:schemeClr val="tx2"/>
                </a:solidFill>
              </a:rPr>
              <a:t>No racial-ethnic differences in treatment receipt or survival across studies may implicate the role of access to care in reducing cancer treatment and health disparities observed in general U.S. population.</a:t>
            </a:r>
          </a:p>
          <a:p>
            <a:pPr>
              <a:defRPr/>
            </a:pPr>
            <a:endParaRPr lang="en-US" altLang="en-US" dirty="0"/>
          </a:p>
        </p:txBody>
      </p:sp>
      <p:sp>
        <p:nvSpPr>
          <p:cNvPr id="35843" name="Text Placeholder 2">
            <a:extLst>
              <a:ext uri="{FF2B5EF4-FFF2-40B4-BE49-F238E27FC236}">
                <a16:creationId xmlns:a16="http://schemas.microsoft.com/office/drawing/2014/main" id="{94DA4DA1-BB05-E509-498C-B0B99B2CC875}"/>
              </a:ext>
            </a:extLst>
          </p:cNvPr>
          <p:cNvSpPr>
            <a:spLocks noGrp="1"/>
          </p:cNvSpPr>
          <p:nvPr>
            <p:ph type="body" sz="quarter" idx="11"/>
          </p:nvPr>
        </p:nvSpPr>
        <p:spPr>
          <a:xfrm>
            <a:off x="866741" y="1474351"/>
            <a:ext cx="6858000" cy="522684"/>
          </a:xfrm>
        </p:spPr>
        <p:txBody>
          <a:bodyPr>
            <a:normAutofit/>
          </a:bodyPr>
          <a:lstStyle/>
          <a:p>
            <a:r>
              <a:rPr altLang="en-US" sz="1800" dirty="0"/>
              <a:t>Cancer Health Disparities in an Equal Access Health System</a:t>
            </a:r>
          </a:p>
        </p:txBody>
      </p:sp>
      <p:sp>
        <p:nvSpPr>
          <p:cNvPr id="35844" name="Title 3">
            <a:extLst>
              <a:ext uri="{FF2B5EF4-FFF2-40B4-BE49-F238E27FC236}">
                <a16:creationId xmlns:a16="http://schemas.microsoft.com/office/drawing/2014/main" id="{7983F397-0837-0617-CA48-720C02C7F36A}"/>
              </a:ext>
            </a:extLst>
          </p:cNvPr>
          <p:cNvSpPr>
            <a:spLocks noGrp="1"/>
          </p:cNvSpPr>
          <p:nvPr>
            <p:ph type="title"/>
          </p:nvPr>
        </p:nvSpPr>
        <p:spPr>
          <a:xfrm>
            <a:off x="866741" y="952857"/>
            <a:ext cx="6858000" cy="522685"/>
          </a:xfrm>
        </p:spPr>
        <p:txBody>
          <a:bodyPr/>
          <a:lstStyle/>
          <a:p>
            <a:r>
              <a:rPr lang="en-US" altLang="en-US" sz="3000" dirty="0"/>
              <a:t>Summary Results</a:t>
            </a:r>
          </a:p>
        </p:txBody>
      </p:sp>
    </p:spTree>
    <p:extLst>
      <p:ext uri="{BB962C8B-B14F-4D97-AF65-F5344CB8AC3E}">
        <p14:creationId xmlns:p14="http://schemas.microsoft.com/office/powerpoint/2010/main" val="911514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a:extLst>
              <a:ext uri="{FF2B5EF4-FFF2-40B4-BE49-F238E27FC236}">
                <a16:creationId xmlns:a16="http://schemas.microsoft.com/office/drawing/2014/main" id="{976754A2-F377-E1F0-BE44-9B1F21CB1D78}"/>
              </a:ext>
            </a:extLst>
          </p:cNvPr>
          <p:cNvSpPr>
            <a:spLocks noGrp="1"/>
          </p:cNvSpPr>
          <p:nvPr>
            <p:ph idx="1"/>
          </p:nvPr>
        </p:nvSpPr>
        <p:spPr>
          <a:xfrm>
            <a:off x="827553" y="1977560"/>
            <a:ext cx="7110413" cy="3582318"/>
          </a:xfrm>
        </p:spPr>
        <p:txBody>
          <a:bodyPr>
            <a:noAutofit/>
          </a:bodyPr>
          <a:lstStyle/>
          <a:p>
            <a:pPr marL="0" indent="0">
              <a:buNone/>
              <a:defRPr/>
            </a:pPr>
            <a:r>
              <a:rPr lang="en-US" altLang="en-US" b="1" dirty="0">
                <a:solidFill>
                  <a:schemeClr val="tx2"/>
                </a:solidFill>
              </a:rPr>
              <a:t>Possible racial-ethnic differences:</a:t>
            </a:r>
          </a:p>
          <a:p>
            <a:pPr lvl="1">
              <a:defRPr/>
            </a:pPr>
            <a:r>
              <a:rPr lang="en-US" altLang="en-US" dirty="0"/>
              <a:t>in time-to-surgery for stage I-III breast cancer; and overall survival, especially for women with lumpectomy, not explained by tumor or treatment differences</a:t>
            </a:r>
          </a:p>
          <a:p>
            <a:pPr lvl="1">
              <a:defRPr/>
            </a:pPr>
            <a:r>
              <a:rPr lang="en-US" altLang="en-US" dirty="0"/>
              <a:t>in receiving guideline-adherent care for gynecologic cancers</a:t>
            </a:r>
          </a:p>
          <a:p>
            <a:pPr marL="342900" lvl="1" indent="0">
              <a:buNone/>
              <a:defRPr/>
            </a:pPr>
            <a:endParaRPr lang="en-US" altLang="en-US" dirty="0"/>
          </a:p>
          <a:p>
            <a:pPr marL="0" lvl="1" indent="0">
              <a:buNone/>
              <a:defRPr/>
            </a:pPr>
            <a:r>
              <a:rPr lang="en-US" altLang="en-US" dirty="0">
                <a:solidFill>
                  <a:schemeClr val="tx2"/>
                </a:solidFill>
              </a:rPr>
              <a:t>Differences in treatment for women with breast and gynecologic cancers in the MHS suggests factors other than access to care, such as concerns about body image, treatment side effects, and sexual health, may contribute to racial-ethnic disparities and is an area for more research.</a:t>
            </a:r>
          </a:p>
          <a:p>
            <a:pPr marL="0" lvl="1" indent="0">
              <a:buNone/>
              <a:defRPr/>
            </a:pPr>
            <a:endParaRPr lang="en-US" altLang="en-US" dirty="0">
              <a:solidFill>
                <a:schemeClr val="tx2"/>
              </a:solidFill>
            </a:endParaRPr>
          </a:p>
          <a:p>
            <a:pPr marL="0" lvl="1" indent="0">
              <a:buNone/>
              <a:defRPr/>
            </a:pPr>
            <a:r>
              <a:rPr lang="en-US" altLang="en-US" dirty="0">
                <a:solidFill>
                  <a:schemeClr val="tx2"/>
                </a:solidFill>
              </a:rPr>
              <a:t>Racial differences in overall survival for women with stage I-III breast cancer may be related to tumor biology, genetics, response to treatments, or other factors and warrants research.</a:t>
            </a:r>
          </a:p>
        </p:txBody>
      </p:sp>
      <p:sp>
        <p:nvSpPr>
          <p:cNvPr id="37891" name="Text Placeholder 2">
            <a:extLst>
              <a:ext uri="{FF2B5EF4-FFF2-40B4-BE49-F238E27FC236}">
                <a16:creationId xmlns:a16="http://schemas.microsoft.com/office/drawing/2014/main" id="{911DDEEA-88D0-D345-11DD-31795355E0BC}"/>
              </a:ext>
            </a:extLst>
          </p:cNvPr>
          <p:cNvSpPr>
            <a:spLocks noGrp="1"/>
          </p:cNvSpPr>
          <p:nvPr>
            <p:ph type="body" sz="quarter" idx="11"/>
          </p:nvPr>
        </p:nvSpPr>
        <p:spPr>
          <a:xfrm>
            <a:off x="827553" y="1454876"/>
            <a:ext cx="6858000" cy="522684"/>
          </a:xfrm>
        </p:spPr>
        <p:txBody>
          <a:bodyPr>
            <a:normAutofit/>
          </a:bodyPr>
          <a:lstStyle/>
          <a:p>
            <a:r>
              <a:rPr altLang="en-US" sz="1800" dirty="0"/>
              <a:t>Cancer Health Disparities in an Equal Access Health System</a:t>
            </a:r>
          </a:p>
        </p:txBody>
      </p:sp>
      <p:sp>
        <p:nvSpPr>
          <p:cNvPr id="37892" name="Title 3">
            <a:extLst>
              <a:ext uri="{FF2B5EF4-FFF2-40B4-BE49-F238E27FC236}">
                <a16:creationId xmlns:a16="http://schemas.microsoft.com/office/drawing/2014/main" id="{97009B9D-AA02-B85B-6533-9C0466605D74}"/>
              </a:ext>
            </a:extLst>
          </p:cNvPr>
          <p:cNvSpPr>
            <a:spLocks noGrp="1"/>
          </p:cNvSpPr>
          <p:nvPr>
            <p:ph type="title"/>
          </p:nvPr>
        </p:nvSpPr>
        <p:spPr>
          <a:xfrm>
            <a:off x="827553" y="749278"/>
            <a:ext cx="6858000" cy="705599"/>
          </a:xfrm>
        </p:spPr>
        <p:txBody>
          <a:bodyPr/>
          <a:lstStyle/>
          <a:p>
            <a:r>
              <a:rPr lang="en-US" altLang="en-US" sz="3300" dirty="0"/>
              <a:t>Summary Results</a:t>
            </a:r>
          </a:p>
        </p:txBody>
      </p:sp>
    </p:spTree>
    <p:extLst>
      <p:ext uri="{BB962C8B-B14F-4D97-AF65-F5344CB8AC3E}">
        <p14:creationId xmlns:p14="http://schemas.microsoft.com/office/powerpoint/2010/main" val="3809650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a:extLst>
              <a:ext uri="{FF2B5EF4-FFF2-40B4-BE49-F238E27FC236}">
                <a16:creationId xmlns:a16="http://schemas.microsoft.com/office/drawing/2014/main" id="{864CDCBE-974A-CA7D-FD97-1DC1F36228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656" y="2201466"/>
            <a:ext cx="422433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Text&#10;&#10;Description automatically generated">
            <a:extLst>
              <a:ext uri="{FF2B5EF4-FFF2-40B4-BE49-F238E27FC236}">
                <a16:creationId xmlns:a16="http://schemas.microsoft.com/office/drawing/2014/main" id="{B256ECC9-3D9B-263C-16D1-B41A0DB29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8831"/>
            <a:ext cx="4637485" cy="31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Placeholder 4">
            <a:extLst>
              <a:ext uri="{FF2B5EF4-FFF2-40B4-BE49-F238E27FC236}">
                <a16:creationId xmlns:a16="http://schemas.microsoft.com/office/drawing/2014/main" id="{5D4B6451-B7AB-F88E-AC14-96CCF476A35A}"/>
              </a:ext>
            </a:extLst>
          </p:cNvPr>
          <p:cNvSpPr>
            <a:spLocks noGrp="1"/>
          </p:cNvSpPr>
          <p:nvPr>
            <p:ph type="body" sz="quarter" idx="10"/>
          </p:nvPr>
        </p:nvSpPr>
        <p:spPr>
          <a:xfrm>
            <a:off x="0" y="769898"/>
            <a:ext cx="9144000" cy="1559401"/>
          </a:xfrm>
        </p:spPr>
        <p:txBody>
          <a:bodyPr/>
          <a:lstStyle/>
          <a:p>
            <a:pPr>
              <a:defRPr/>
            </a:pPr>
            <a:r>
              <a:rPr lang="en-US" altLang="en-US" cap="none" dirty="0"/>
              <a:t>Comparing Cost between Direct and </a:t>
            </a:r>
          </a:p>
          <a:p>
            <a:pPr>
              <a:defRPr/>
            </a:pPr>
            <a:r>
              <a:rPr lang="en-US" altLang="en-US" cap="none" dirty="0"/>
              <a:t>Private Sector Care</a:t>
            </a:r>
          </a:p>
        </p:txBody>
      </p:sp>
      <p:sp>
        <p:nvSpPr>
          <p:cNvPr id="17413" name="TextBox 4">
            <a:extLst>
              <a:ext uri="{FF2B5EF4-FFF2-40B4-BE49-F238E27FC236}">
                <a16:creationId xmlns:a16="http://schemas.microsoft.com/office/drawing/2014/main" id="{FAA31868-BE95-1729-BF5B-70FCE3A2BB72}"/>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FF3A6A8-33A6-46A9-A312-D1E437AF947B}" type="slidenum">
              <a:rPr lang="en-US" altLang="en-US" sz="1350"/>
              <a:pPr/>
              <a:t>47</a:t>
            </a:fld>
            <a:endParaRPr lang="en-US" altLang="en-US" sz="1350"/>
          </a:p>
        </p:txBody>
      </p:sp>
      <p:sp>
        <p:nvSpPr>
          <p:cNvPr id="17414" name="TextBox 1">
            <a:extLst>
              <a:ext uri="{FF2B5EF4-FFF2-40B4-BE49-F238E27FC236}">
                <a16:creationId xmlns:a16="http://schemas.microsoft.com/office/drawing/2014/main" id="{BB943CF9-D0E4-B2EA-768C-DC7C9C80DE7B}"/>
              </a:ext>
            </a:extLst>
          </p:cNvPr>
          <p:cNvSpPr txBox="1">
            <a:spLocks noChangeArrowheads="1"/>
          </p:cNvSpPr>
          <p:nvPr/>
        </p:nvSpPr>
        <p:spPr bwMode="auto">
          <a:xfrm>
            <a:off x="369468" y="5314094"/>
            <a:ext cx="74780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chemeClr val="tx2"/>
                </a:solidFill>
              </a:rPr>
              <a:t>Research Question: </a:t>
            </a:r>
            <a:r>
              <a:rPr lang="en-US" altLang="en-US" dirty="0">
                <a:solidFill>
                  <a:schemeClr val="tx2"/>
                </a:solidFill>
              </a:rPr>
              <a:t>Are costs paid by the Department of Defense for cancer treatment different between the direct and private sector care settings?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E4968EB6-5B82-E8C8-1F39-35B17A275BF1}"/>
              </a:ext>
            </a:extLst>
          </p:cNvPr>
          <p:cNvSpPr>
            <a:spLocks noGrp="1"/>
          </p:cNvSpPr>
          <p:nvPr>
            <p:ph type="title"/>
          </p:nvPr>
        </p:nvSpPr>
        <p:spPr>
          <a:xfrm>
            <a:off x="0" y="1612382"/>
            <a:ext cx="3214688" cy="1223412"/>
          </a:xfrm>
        </p:spPr>
        <p:txBody>
          <a:bodyPr/>
          <a:lstStyle/>
          <a:p>
            <a:r>
              <a:rPr lang="en-US" altLang="en-US"/>
              <a:t>Health Affairs Special Issue:</a:t>
            </a:r>
          </a:p>
        </p:txBody>
      </p:sp>
      <p:sp>
        <p:nvSpPr>
          <p:cNvPr id="21507" name="Text Placeholder 1">
            <a:extLst>
              <a:ext uri="{FF2B5EF4-FFF2-40B4-BE49-F238E27FC236}">
                <a16:creationId xmlns:a16="http://schemas.microsoft.com/office/drawing/2014/main" id="{378B5A21-660C-95B8-B0B9-9247AAEDE855}"/>
              </a:ext>
            </a:extLst>
          </p:cNvPr>
          <p:cNvSpPr>
            <a:spLocks noGrp="1"/>
          </p:cNvSpPr>
          <p:nvPr>
            <p:ph type="body" sz="half" idx="2"/>
          </p:nvPr>
        </p:nvSpPr>
        <p:spPr>
          <a:xfrm>
            <a:off x="417910" y="3053954"/>
            <a:ext cx="2012156" cy="515540"/>
          </a:xfrm>
        </p:spPr>
        <p:txBody>
          <a:bodyPr>
            <a:normAutofit fontScale="55000" lnSpcReduction="20000"/>
          </a:bodyPr>
          <a:lstStyle/>
          <a:p>
            <a:r>
              <a:rPr lang="en-US" altLang="en-US"/>
              <a:t>Military Health System</a:t>
            </a:r>
          </a:p>
        </p:txBody>
      </p:sp>
      <p:sp>
        <p:nvSpPr>
          <p:cNvPr id="6" name="Text Placeholder 5">
            <a:extLst>
              <a:ext uri="{FF2B5EF4-FFF2-40B4-BE49-F238E27FC236}">
                <a16:creationId xmlns:a16="http://schemas.microsoft.com/office/drawing/2014/main" id="{8C15F8AC-820F-1848-2184-E1D955D5BBF1}"/>
              </a:ext>
            </a:extLst>
          </p:cNvPr>
          <p:cNvSpPr>
            <a:spLocks noGrp="1"/>
          </p:cNvSpPr>
          <p:nvPr>
            <p:ph type="body" sz="quarter" idx="10"/>
          </p:nvPr>
        </p:nvSpPr>
        <p:spPr>
          <a:xfrm>
            <a:off x="1433513" y="4718447"/>
            <a:ext cx="2012156" cy="552450"/>
          </a:xfrm>
        </p:spPr>
        <p:txBody>
          <a:bodyPr/>
          <a:lstStyle/>
          <a:p>
            <a:pPr>
              <a:defRPr/>
            </a:pPr>
            <a:r>
              <a:rPr lang="en-US" dirty="0"/>
              <a:t>August 2019</a:t>
            </a:r>
          </a:p>
        </p:txBody>
      </p:sp>
      <p:pic>
        <p:nvPicPr>
          <p:cNvPr id="21509" name="Picture 2">
            <a:extLst>
              <a:ext uri="{FF2B5EF4-FFF2-40B4-BE49-F238E27FC236}">
                <a16:creationId xmlns:a16="http://schemas.microsoft.com/office/drawing/2014/main" id="{EF25D585-688D-BE8A-391A-3273EA2F0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891" y="1624013"/>
            <a:ext cx="4912519" cy="360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6">
            <a:extLst>
              <a:ext uri="{FF2B5EF4-FFF2-40B4-BE49-F238E27FC236}">
                <a16:creationId xmlns:a16="http://schemas.microsoft.com/office/drawing/2014/main" id="{0038B5BF-FE63-D2B6-2374-A9F9214D55A5}"/>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371F9F-DA56-4756-A401-A8FFC297D658}" type="slidenum">
              <a:rPr lang="en-US" altLang="en-US" sz="1350"/>
              <a:pPr/>
              <a:t>48</a:t>
            </a:fld>
            <a:endParaRPr lang="en-US" altLang="en-US" sz="1350"/>
          </a:p>
        </p:txBody>
      </p:sp>
      <p:sp>
        <p:nvSpPr>
          <p:cNvPr id="21511" name="TextBox 1">
            <a:extLst>
              <a:ext uri="{FF2B5EF4-FFF2-40B4-BE49-F238E27FC236}">
                <a16:creationId xmlns:a16="http://schemas.microsoft.com/office/drawing/2014/main" id="{5F914BEE-7BAA-2E2D-7705-CE990CA6FD1F}"/>
              </a:ext>
            </a:extLst>
          </p:cNvPr>
          <p:cNvSpPr txBox="1">
            <a:spLocks noChangeArrowheads="1"/>
          </p:cNvSpPr>
          <p:nvPr/>
        </p:nvSpPr>
        <p:spPr bwMode="auto">
          <a:xfrm>
            <a:off x="513160" y="5100504"/>
            <a:ext cx="76545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chemeClr val="tx2"/>
                </a:solidFill>
              </a:rPr>
              <a:t>Research Question(s): </a:t>
            </a:r>
            <a:r>
              <a:rPr lang="en-US" altLang="en-US" dirty="0">
                <a:solidFill>
                  <a:schemeClr val="tx2"/>
                </a:solidFill>
              </a:rPr>
              <a:t>What does the distribution of costs paid by the DoD for cancer treatment look like, and what amount of cost variability in cancer treatment is related to care setting?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B641ED8C-0BBB-803D-D4CA-855A49B112DD}"/>
              </a:ext>
            </a:extLst>
          </p:cNvPr>
          <p:cNvGrpSpPr>
            <a:grpSpLocks noChangeAspect="1"/>
          </p:cNvGrpSpPr>
          <p:nvPr/>
        </p:nvGrpSpPr>
        <p:grpSpPr bwMode="auto">
          <a:xfrm>
            <a:off x="4751784" y="1508522"/>
            <a:ext cx="4275954" cy="4227910"/>
            <a:chOff x="4268" y="536"/>
            <a:chExt cx="3204" cy="3168"/>
          </a:xfrm>
        </p:grpSpPr>
        <p:sp>
          <p:nvSpPr>
            <p:cNvPr id="5" name="AutoShape 3">
              <a:extLst>
                <a:ext uri="{FF2B5EF4-FFF2-40B4-BE49-F238E27FC236}">
                  <a16:creationId xmlns:a16="http://schemas.microsoft.com/office/drawing/2014/main" id="{9A19B3E2-1F19-AAD7-F06E-8F9BF58E53D4}"/>
                </a:ext>
              </a:extLst>
            </p:cNvPr>
            <p:cNvSpPr>
              <a:spLocks noChangeAspect="1" noChangeArrowheads="1" noTextEdit="1"/>
            </p:cNvSpPr>
            <p:nvPr/>
          </p:nvSpPr>
          <p:spPr bwMode="auto">
            <a:xfrm>
              <a:off x="4268" y="536"/>
              <a:ext cx="3151"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1029" name="Picture 5">
              <a:extLst>
                <a:ext uri="{FF2B5EF4-FFF2-40B4-BE49-F238E27FC236}">
                  <a16:creationId xmlns:a16="http://schemas.microsoft.com/office/drawing/2014/main" id="{A2B3CEB6-51A6-14DF-4DBD-4785E6B23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3" b="19923"/>
            <a:stretch/>
          </p:blipFill>
          <p:spPr bwMode="auto">
            <a:xfrm>
              <a:off x="4268" y="536"/>
              <a:ext cx="3204"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8" name="Title 3">
            <a:extLst>
              <a:ext uri="{FF2B5EF4-FFF2-40B4-BE49-F238E27FC236}">
                <a16:creationId xmlns:a16="http://schemas.microsoft.com/office/drawing/2014/main" id="{5E7F163C-6931-01A5-1ECE-7F5EEACF21CE}"/>
              </a:ext>
            </a:extLst>
          </p:cNvPr>
          <p:cNvSpPr>
            <a:spLocks noGrp="1"/>
          </p:cNvSpPr>
          <p:nvPr>
            <p:ph type="title"/>
          </p:nvPr>
        </p:nvSpPr>
        <p:spPr>
          <a:xfrm>
            <a:off x="513160" y="1121569"/>
            <a:ext cx="7709297" cy="994172"/>
          </a:xfrm>
        </p:spPr>
        <p:txBody>
          <a:bodyPr>
            <a:normAutofit fontScale="90000"/>
          </a:bodyPr>
          <a:lstStyle/>
          <a:p>
            <a:r>
              <a:rPr lang="en-US" altLang="en-US" dirty="0"/>
              <a:t>Comparing Cost Between Direct and Private Sector Care</a:t>
            </a:r>
          </a:p>
        </p:txBody>
      </p:sp>
      <p:sp>
        <p:nvSpPr>
          <p:cNvPr id="19462" name="TextBox 7">
            <a:extLst>
              <a:ext uri="{FF2B5EF4-FFF2-40B4-BE49-F238E27FC236}">
                <a16:creationId xmlns:a16="http://schemas.microsoft.com/office/drawing/2014/main" id="{82B4786D-7AD1-6244-0196-F6799B3177D8}"/>
              </a:ext>
            </a:extLst>
          </p:cNvPr>
          <p:cNvSpPr txBox="1">
            <a:spLocks noChangeArrowheads="1"/>
          </p:cNvSpPr>
          <p:nvPr/>
        </p:nvSpPr>
        <p:spPr bwMode="auto">
          <a:xfrm>
            <a:off x="284560" y="4890361"/>
            <a:ext cx="427553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50" dirty="0"/>
              <a:t>Adapted from Eaglehouse et al., </a:t>
            </a:r>
            <a:r>
              <a:rPr lang="en-US" altLang="en-US" sz="1050" i="1" dirty="0"/>
              <a:t>Mil Med</a:t>
            </a:r>
            <a:r>
              <a:rPr lang="en-US" altLang="en-US" sz="1050" dirty="0"/>
              <a:t>, 2018, 183(11-12) and Eaglehouse et al., </a:t>
            </a:r>
            <a:r>
              <a:rPr lang="en-US" altLang="en-US" sz="1050" i="1" dirty="0"/>
              <a:t>Mil Med</a:t>
            </a:r>
            <a:r>
              <a:rPr lang="en-US" altLang="en-US" sz="1050" dirty="0"/>
              <a:t>, 2019, 184(11-12)</a:t>
            </a:r>
          </a:p>
          <a:p>
            <a:endParaRPr lang="en-US" altLang="en-US" sz="1050" dirty="0"/>
          </a:p>
        </p:txBody>
      </p:sp>
      <p:sp>
        <p:nvSpPr>
          <p:cNvPr id="19463" name="TextBox 4">
            <a:extLst>
              <a:ext uri="{FF2B5EF4-FFF2-40B4-BE49-F238E27FC236}">
                <a16:creationId xmlns:a16="http://schemas.microsoft.com/office/drawing/2014/main" id="{DD4DE25A-952D-8CA1-F39C-CEDC594CF0E9}"/>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E017770-0211-455E-91B8-D12A7B93635B}" type="slidenum">
              <a:rPr lang="en-US" altLang="en-US" sz="1350"/>
              <a:pPr/>
              <a:t>49</a:t>
            </a:fld>
            <a:endParaRPr lang="en-US" altLang="en-US" sz="1350"/>
          </a:p>
        </p:txBody>
      </p:sp>
      <p:sp>
        <p:nvSpPr>
          <p:cNvPr id="19464" name="TextBox 1">
            <a:extLst>
              <a:ext uri="{FF2B5EF4-FFF2-40B4-BE49-F238E27FC236}">
                <a16:creationId xmlns:a16="http://schemas.microsoft.com/office/drawing/2014/main" id="{A89FEB68-1E2B-3E51-0C9D-980D8D0BE7CF}"/>
              </a:ext>
            </a:extLst>
          </p:cNvPr>
          <p:cNvSpPr txBox="1">
            <a:spLocks noChangeArrowheads="1"/>
          </p:cNvSpPr>
          <p:nvPr/>
        </p:nvSpPr>
        <p:spPr bwMode="auto">
          <a:xfrm>
            <a:off x="380405" y="5177299"/>
            <a:ext cx="74683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solidFill>
                  <a:schemeClr val="tx2"/>
                </a:solidFill>
              </a:rPr>
              <a:t>Bottom Line: </a:t>
            </a:r>
            <a:r>
              <a:rPr lang="en-US" altLang="en-US" sz="2400" dirty="0">
                <a:solidFill>
                  <a:schemeClr val="tx2"/>
                </a:solidFill>
              </a:rPr>
              <a:t>Total treatment costs were higher in private sector (purchased) care than in direct care</a:t>
            </a:r>
          </a:p>
        </p:txBody>
      </p:sp>
      <p:graphicFrame>
        <p:nvGraphicFramePr>
          <p:cNvPr id="4" name="Chart 3">
            <a:extLst>
              <a:ext uri="{FF2B5EF4-FFF2-40B4-BE49-F238E27FC236}">
                <a16:creationId xmlns:a16="http://schemas.microsoft.com/office/drawing/2014/main" id="{2C2129A1-5B8E-9655-50C0-53719A252017}"/>
              </a:ext>
            </a:extLst>
          </p:cNvPr>
          <p:cNvGraphicFramePr/>
          <p:nvPr/>
        </p:nvGraphicFramePr>
        <p:xfrm>
          <a:off x="380405" y="2018109"/>
          <a:ext cx="4371380" cy="288026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67E5996-F580-F222-9497-F34D5E862CDF}"/>
              </a:ext>
            </a:extLst>
          </p:cNvPr>
          <p:cNvSpPr txBox="1">
            <a:spLocks noChangeArrowheads="1"/>
          </p:cNvSpPr>
          <p:nvPr/>
        </p:nvSpPr>
        <p:spPr bwMode="auto">
          <a:xfrm>
            <a:off x="5080993" y="4898370"/>
            <a:ext cx="42755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50" dirty="0"/>
              <a:t>Eaglehouse et al., </a:t>
            </a:r>
            <a:r>
              <a:rPr lang="en-US" altLang="en-US" sz="1050" i="1" dirty="0"/>
              <a:t>Health Affairs</a:t>
            </a:r>
            <a:r>
              <a:rPr lang="en-US" altLang="en-US" sz="1050" dirty="0"/>
              <a:t>, 2019, 38(8)</a:t>
            </a:r>
          </a:p>
        </p:txBody>
      </p:sp>
    </p:spTree>
    <p:extLst>
      <p:ext uri="{BB962C8B-B14F-4D97-AF65-F5344CB8AC3E}">
        <p14:creationId xmlns:p14="http://schemas.microsoft.com/office/powerpoint/2010/main" val="27943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1771650"/>
            <a:ext cx="5086350" cy="300082"/>
          </a:xfrm>
          <a:prstGeom prst="rect">
            <a:avLst/>
          </a:prstGeom>
          <a:noFill/>
        </p:spPr>
        <p:txBody>
          <a:bodyPr wrap="square" rtlCol="0">
            <a:spAutoFit/>
          </a:bodyPr>
          <a:lstStyle/>
          <a:p>
            <a:pPr>
              <a:defRPr/>
            </a:pPr>
            <a:endParaRPr lang="en-US" sz="1350" dirty="0">
              <a:solidFill>
                <a:prstClr val="black"/>
              </a:solidFill>
              <a:latin typeface="Calibri" panose="020F0502020204030204"/>
            </a:endParaRPr>
          </a:p>
        </p:txBody>
      </p:sp>
      <p:sp>
        <p:nvSpPr>
          <p:cNvPr id="7" name="Rectangle 1"/>
          <p:cNvSpPr>
            <a:spLocks noChangeArrowheads="1"/>
          </p:cNvSpPr>
          <p:nvPr/>
        </p:nvSpPr>
        <p:spPr bwMode="auto">
          <a:xfrm>
            <a:off x="788565" y="1092543"/>
            <a:ext cx="7684316"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1400">
                <a:solidFill>
                  <a:schemeClr val="tx1"/>
                </a:solidFill>
                <a:latin typeface="Calibri" pitchFamily="34" charset="0"/>
              </a:defRPr>
            </a:lvl4pPr>
            <a:lvl5pPr marL="2057400" indent="-228600" eaLnBrk="0" hangingPunct="0">
              <a:spcBef>
                <a:spcPct val="20000"/>
              </a:spcBef>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9pPr>
          </a:lstStyle>
          <a:p>
            <a:pPr algn="ctr" eaLnBrk="1" fontAlgn="base" hangingPunct="1">
              <a:spcBef>
                <a:spcPct val="0"/>
              </a:spcBef>
              <a:spcAft>
                <a:spcPct val="0"/>
              </a:spcAft>
              <a:buNone/>
              <a:defRPr/>
            </a:pPr>
            <a:r>
              <a:rPr lang="en-US" altLang="en-US" sz="2800" b="1" dirty="0">
                <a:solidFill>
                  <a:srgbClr val="002060"/>
                </a:solidFill>
                <a:latin typeface="+mn-lt"/>
                <a:cs typeface="Arial" pitchFamily="34" charset="0"/>
              </a:rPr>
              <a:t>Overview of Data-Based Cancer Research </a:t>
            </a:r>
          </a:p>
          <a:p>
            <a:pPr algn="ctr" eaLnBrk="1" fontAlgn="base" hangingPunct="1">
              <a:spcBef>
                <a:spcPct val="0"/>
              </a:spcBef>
              <a:spcAft>
                <a:spcPct val="0"/>
              </a:spcAft>
              <a:buNone/>
              <a:defRPr/>
            </a:pPr>
            <a:r>
              <a:rPr lang="en-US" altLang="en-US" sz="2800" b="1" dirty="0">
                <a:solidFill>
                  <a:srgbClr val="002060"/>
                </a:solidFill>
                <a:latin typeface="+mn-lt"/>
                <a:cs typeface="Arial" pitchFamily="34" charset="0"/>
              </a:rPr>
              <a:t>in Health Equity </a:t>
            </a:r>
          </a:p>
          <a:p>
            <a:pPr algn="ctr" eaLnBrk="1" fontAlgn="base" hangingPunct="1">
              <a:spcBef>
                <a:spcPct val="0"/>
              </a:spcBef>
              <a:spcAft>
                <a:spcPct val="0"/>
              </a:spcAft>
              <a:buNone/>
              <a:defRPr/>
            </a:pPr>
            <a:r>
              <a:rPr lang="en-US" altLang="en-US" sz="2800" b="1" i="1" dirty="0">
                <a:solidFill>
                  <a:srgbClr val="002060"/>
                </a:solidFill>
                <a:latin typeface="+mn-lt"/>
                <a:cs typeface="Arial" pitchFamily="34" charset="0"/>
              </a:rPr>
              <a:t>Epidemiology Team, Murtha Cancer Center </a:t>
            </a:r>
          </a:p>
          <a:p>
            <a:pPr algn="ctr" eaLnBrk="1" fontAlgn="base" hangingPunct="1">
              <a:spcBef>
                <a:spcPct val="0"/>
              </a:spcBef>
              <a:spcAft>
                <a:spcPct val="0"/>
              </a:spcAft>
              <a:buNone/>
              <a:defRPr/>
            </a:pPr>
            <a:r>
              <a:rPr lang="en-US" altLang="en-US" sz="2800" b="1" i="1" dirty="0">
                <a:solidFill>
                  <a:srgbClr val="002060"/>
                </a:solidFill>
                <a:latin typeface="+mn-lt"/>
                <a:cs typeface="Arial" pitchFamily="34" charset="0"/>
              </a:rPr>
              <a:t>Research Program (MCCRP)</a:t>
            </a:r>
          </a:p>
          <a:p>
            <a:pPr algn="ctr" eaLnBrk="1" fontAlgn="base" hangingPunct="1">
              <a:spcBef>
                <a:spcPct val="0"/>
              </a:spcBef>
              <a:spcAft>
                <a:spcPct val="0"/>
              </a:spcAft>
              <a:buNone/>
              <a:defRPr/>
            </a:pPr>
            <a:endParaRPr lang="en-US" altLang="en-US" sz="2400" b="1" dirty="0">
              <a:solidFill>
                <a:prstClr val="black"/>
              </a:solidFill>
              <a:latin typeface="+mn-lt"/>
              <a:cs typeface="Arial" pitchFamily="34" charset="0"/>
            </a:endParaRPr>
          </a:p>
          <a:p>
            <a:pPr algn="ctr" eaLnBrk="1" fontAlgn="base" hangingPunct="1">
              <a:spcBef>
                <a:spcPct val="0"/>
              </a:spcBef>
              <a:spcAft>
                <a:spcPct val="0"/>
              </a:spcAft>
              <a:buNone/>
              <a:defRPr/>
            </a:pPr>
            <a:endParaRPr lang="en-US" altLang="en-US" sz="2400" b="1" dirty="0">
              <a:solidFill>
                <a:prstClr val="black"/>
              </a:solidFill>
              <a:latin typeface="+mn-lt"/>
              <a:cs typeface="Arial" pitchFamily="34" charset="0"/>
            </a:endParaRPr>
          </a:p>
          <a:p>
            <a:pPr algn="ctr" eaLnBrk="1" fontAlgn="base" hangingPunct="1">
              <a:spcBef>
                <a:spcPct val="0"/>
              </a:spcBef>
              <a:spcAft>
                <a:spcPct val="0"/>
              </a:spcAft>
              <a:buNone/>
              <a:defRPr/>
            </a:pPr>
            <a:r>
              <a:rPr lang="en-US" altLang="en-US" sz="1600" dirty="0">
                <a:solidFill>
                  <a:prstClr val="black"/>
                </a:solidFill>
                <a:latin typeface="+mn-lt"/>
                <a:cs typeface="Arial" pitchFamily="34" charset="0"/>
              </a:rPr>
              <a:t>Kangmin Zhu, MD, PhD, MCCRP, Department of Surgery</a:t>
            </a:r>
          </a:p>
          <a:p>
            <a:pPr algn="ctr" eaLnBrk="1" fontAlgn="base" hangingPunct="1">
              <a:spcBef>
                <a:spcPct val="0"/>
              </a:spcBef>
              <a:spcAft>
                <a:spcPct val="0"/>
              </a:spcAft>
              <a:buNone/>
              <a:defRPr/>
            </a:pPr>
            <a:r>
              <a:rPr lang="en-US" altLang="en-US" sz="1600" dirty="0">
                <a:solidFill>
                  <a:prstClr val="black"/>
                </a:solidFill>
                <a:latin typeface="+mn-lt"/>
                <a:cs typeface="Arial" pitchFamily="34" charset="0"/>
              </a:rPr>
              <a:t>Department of Preventive Medicine and Biostatistics, Uniformed Services University</a:t>
            </a:r>
          </a:p>
          <a:p>
            <a:pPr algn="ctr" eaLnBrk="1" fontAlgn="base" hangingPunct="1">
              <a:spcBef>
                <a:spcPct val="0"/>
              </a:spcBef>
              <a:spcAft>
                <a:spcPct val="0"/>
              </a:spcAft>
              <a:buNone/>
              <a:defRPr/>
            </a:pPr>
            <a:r>
              <a:rPr lang="en-US" altLang="en-US" sz="1600" dirty="0">
                <a:solidFill>
                  <a:prstClr val="black"/>
                </a:solidFill>
                <a:latin typeface="+mn-lt"/>
                <a:cs typeface="Arial" pitchFamily="34" charset="0"/>
              </a:rPr>
              <a:t>Henry M. Jackson Foundation</a:t>
            </a: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050" y="4837716"/>
            <a:ext cx="960120" cy="61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7DB1769-2263-48BE-B62C-DDC3D1838436}"/>
              </a:ext>
            </a:extLst>
          </p:cNvPr>
          <p:cNvPicPr>
            <a:picLocks noChangeAspect="1" noChangeArrowheads="1"/>
          </p:cNvPicPr>
          <p:nvPr/>
        </p:nvPicPr>
        <p:blipFill>
          <a:blip r:embed="rId4" cstate="print"/>
          <a:srcRect/>
          <a:stretch>
            <a:fillRect/>
          </a:stretch>
        </p:blipFill>
        <p:spPr bwMode="auto">
          <a:xfrm>
            <a:off x="2497577" y="4753525"/>
            <a:ext cx="581720" cy="830621"/>
          </a:xfrm>
          <a:prstGeom prst="rect">
            <a:avLst/>
          </a:prstGeom>
          <a:noFill/>
          <a:ln w="9525">
            <a:noFill/>
            <a:miter lim="800000"/>
            <a:headEnd/>
            <a:tailEnd/>
          </a:ln>
        </p:spPr>
      </p:pic>
      <p:pic>
        <p:nvPicPr>
          <p:cNvPr id="3" name="Picture 2" descr="A blue and white logo&#10;&#10;Description automatically generated">
            <a:extLst>
              <a:ext uri="{FF2B5EF4-FFF2-40B4-BE49-F238E27FC236}">
                <a16:creationId xmlns:a16="http://schemas.microsoft.com/office/drawing/2014/main" id="{B74D4B0E-FE9A-0A2C-C6AC-19F751F39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1476" y="4989177"/>
            <a:ext cx="716277" cy="528103"/>
          </a:xfrm>
          <a:prstGeom prst="rect">
            <a:avLst/>
          </a:prstGeom>
        </p:spPr>
      </p:pic>
    </p:spTree>
    <p:extLst>
      <p:ext uri="{BB962C8B-B14F-4D97-AF65-F5344CB8AC3E}">
        <p14:creationId xmlns:p14="http://schemas.microsoft.com/office/powerpoint/2010/main" val="1104528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E7F163C-6931-01A5-1ECE-7F5EEACF21CE}"/>
              </a:ext>
            </a:extLst>
          </p:cNvPr>
          <p:cNvSpPr>
            <a:spLocks noGrp="1"/>
          </p:cNvSpPr>
          <p:nvPr>
            <p:ph type="title"/>
          </p:nvPr>
        </p:nvSpPr>
        <p:spPr>
          <a:xfrm>
            <a:off x="513160" y="1121569"/>
            <a:ext cx="7709297" cy="994172"/>
          </a:xfrm>
        </p:spPr>
        <p:txBody>
          <a:bodyPr>
            <a:normAutofit fontScale="90000"/>
          </a:bodyPr>
          <a:lstStyle/>
          <a:p>
            <a:r>
              <a:rPr lang="en-US" altLang="en-US" dirty="0"/>
              <a:t>Comparing Cost Between Direct and Private Sector Care by Treatment(s)</a:t>
            </a:r>
          </a:p>
        </p:txBody>
      </p:sp>
      <p:sp>
        <p:nvSpPr>
          <p:cNvPr id="19462" name="TextBox 7">
            <a:extLst>
              <a:ext uri="{FF2B5EF4-FFF2-40B4-BE49-F238E27FC236}">
                <a16:creationId xmlns:a16="http://schemas.microsoft.com/office/drawing/2014/main" id="{82B4786D-7AD1-6244-0196-F6799B3177D8}"/>
              </a:ext>
            </a:extLst>
          </p:cNvPr>
          <p:cNvSpPr txBox="1">
            <a:spLocks noChangeArrowheads="1"/>
          </p:cNvSpPr>
          <p:nvPr/>
        </p:nvSpPr>
        <p:spPr bwMode="auto">
          <a:xfrm>
            <a:off x="380405" y="4898370"/>
            <a:ext cx="42755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50" dirty="0"/>
              <a:t>Adapted from Eaglehouse et al., </a:t>
            </a:r>
            <a:r>
              <a:rPr lang="en-US" altLang="en-US" sz="1050" i="1" dirty="0"/>
              <a:t>Mil Med</a:t>
            </a:r>
            <a:r>
              <a:rPr lang="en-US" altLang="en-US" sz="1050" dirty="0"/>
              <a:t>, 2018, 183(11-12)</a:t>
            </a:r>
          </a:p>
        </p:txBody>
      </p:sp>
      <p:sp>
        <p:nvSpPr>
          <p:cNvPr id="19463" name="TextBox 4">
            <a:extLst>
              <a:ext uri="{FF2B5EF4-FFF2-40B4-BE49-F238E27FC236}">
                <a16:creationId xmlns:a16="http://schemas.microsoft.com/office/drawing/2014/main" id="{DD4DE25A-952D-8CA1-F39C-CEDC594CF0E9}"/>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E017770-0211-455E-91B8-D12A7B93635B}" type="slidenum">
              <a:rPr lang="en-US" altLang="en-US" sz="1350"/>
              <a:pPr/>
              <a:t>50</a:t>
            </a:fld>
            <a:endParaRPr lang="en-US" altLang="en-US" sz="1350"/>
          </a:p>
        </p:txBody>
      </p:sp>
      <p:sp>
        <p:nvSpPr>
          <p:cNvPr id="19464" name="TextBox 1">
            <a:extLst>
              <a:ext uri="{FF2B5EF4-FFF2-40B4-BE49-F238E27FC236}">
                <a16:creationId xmlns:a16="http://schemas.microsoft.com/office/drawing/2014/main" id="{A89FEB68-1E2B-3E51-0C9D-980D8D0BE7CF}"/>
              </a:ext>
            </a:extLst>
          </p:cNvPr>
          <p:cNvSpPr txBox="1">
            <a:spLocks noChangeArrowheads="1"/>
          </p:cNvSpPr>
          <p:nvPr/>
        </p:nvSpPr>
        <p:spPr bwMode="auto">
          <a:xfrm>
            <a:off x="447539" y="5100088"/>
            <a:ext cx="78405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chemeClr val="tx2"/>
                </a:solidFill>
              </a:rPr>
              <a:t>Bottom Line: </a:t>
            </a:r>
            <a:r>
              <a:rPr lang="en-US" altLang="en-US" dirty="0">
                <a:solidFill>
                  <a:schemeClr val="tx2"/>
                </a:solidFill>
              </a:rPr>
              <a:t>Most evidence for substantially higher costs in the private sector for non-surgical treatments, i.e., chemotherapy and radiation therapy </a:t>
            </a:r>
          </a:p>
        </p:txBody>
      </p:sp>
      <p:graphicFrame>
        <p:nvGraphicFramePr>
          <p:cNvPr id="4" name="Chart 3">
            <a:extLst>
              <a:ext uri="{FF2B5EF4-FFF2-40B4-BE49-F238E27FC236}">
                <a16:creationId xmlns:a16="http://schemas.microsoft.com/office/drawing/2014/main" id="{2C2129A1-5B8E-9655-50C0-53719A252017}"/>
              </a:ext>
            </a:extLst>
          </p:cNvPr>
          <p:cNvGraphicFramePr/>
          <p:nvPr/>
        </p:nvGraphicFramePr>
        <p:xfrm>
          <a:off x="284560" y="2140056"/>
          <a:ext cx="4371380" cy="27253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2B322F0-E126-322B-84DB-2ABE401CCEC9}"/>
              </a:ext>
            </a:extLst>
          </p:cNvPr>
          <p:cNvGraphicFramePr/>
          <p:nvPr/>
        </p:nvGraphicFramePr>
        <p:xfrm>
          <a:off x="4588432" y="2115741"/>
          <a:ext cx="4555568" cy="278263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67E5996-F580-F222-9497-F34D5E862CDF}"/>
              </a:ext>
            </a:extLst>
          </p:cNvPr>
          <p:cNvSpPr txBox="1">
            <a:spLocks noChangeArrowheads="1"/>
          </p:cNvSpPr>
          <p:nvPr/>
        </p:nvSpPr>
        <p:spPr bwMode="auto">
          <a:xfrm>
            <a:off x="5080993" y="4898370"/>
            <a:ext cx="42755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50" dirty="0"/>
              <a:t>Adapted from Eaglehouse et al., </a:t>
            </a:r>
            <a:r>
              <a:rPr lang="en-US" altLang="en-US" sz="1050" i="1" dirty="0"/>
              <a:t>Mil Med</a:t>
            </a:r>
            <a:r>
              <a:rPr lang="en-US" altLang="en-US" sz="1050" dirty="0"/>
              <a:t>, 2019, 184(11-12)</a:t>
            </a:r>
          </a:p>
        </p:txBody>
      </p:sp>
    </p:spTree>
    <p:extLst>
      <p:ext uri="{BB962C8B-B14F-4D97-AF65-F5344CB8AC3E}">
        <p14:creationId xmlns:p14="http://schemas.microsoft.com/office/powerpoint/2010/main" val="2996618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4">
            <a:extLst>
              <a:ext uri="{FF2B5EF4-FFF2-40B4-BE49-F238E27FC236}">
                <a16:creationId xmlns:a16="http://schemas.microsoft.com/office/drawing/2014/main" id="{90E7210F-01BF-2C09-6EA8-9ED6D64CC371}"/>
              </a:ext>
            </a:extLst>
          </p:cNvPr>
          <p:cNvSpPr>
            <a:spLocks noGrp="1"/>
          </p:cNvSpPr>
          <p:nvPr>
            <p:ph type="body" sz="quarter" idx="10"/>
          </p:nvPr>
        </p:nvSpPr>
        <p:spPr>
          <a:xfrm>
            <a:off x="0" y="769898"/>
            <a:ext cx="9144000" cy="1559401"/>
          </a:xfrm>
        </p:spPr>
        <p:txBody>
          <a:bodyPr/>
          <a:lstStyle/>
          <a:p>
            <a:pPr>
              <a:defRPr/>
            </a:pPr>
            <a:r>
              <a:rPr lang="en-US" altLang="en-US" cap="none" dirty="0"/>
              <a:t>Value of Cancer Care in Direct and </a:t>
            </a:r>
          </a:p>
          <a:p>
            <a:pPr>
              <a:defRPr/>
            </a:pPr>
            <a:r>
              <a:rPr lang="en-US" altLang="en-US" cap="none" dirty="0"/>
              <a:t>Private Sector Settings</a:t>
            </a:r>
          </a:p>
        </p:txBody>
      </p:sp>
      <p:sp>
        <p:nvSpPr>
          <p:cNvPr id="27651" name="TextBox 4">
            <a:extLst>
              <a:ext uri="{FF2B5EF4-FFF2-40B4-BE49-F238E27FC236}">
                <a16:creationId xmlns:a16="http://schemas.microsoft.com/office/drawing/2014/main" id="{A0CA8ABA-4E18-1585-346C-5DA5CDFA2B1C}"/>
              </a:ext>
            </a:extLst>
          </p:cNvPr>
          <p:cNvSpPr txBox="1">
            <a:spLocks noChangeArrowheads="1"/>
          </p:cNvSpPr>
          <p:nvPr/>
        </p:nvSpPr>
        <p:spPr bwMode="auto">
          <a:xfrm>
            <a:off x="55960" y="5723335"/>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E7FA4E4-D308-4D77-ADCC-965DAB4293AE}" type="slidenum">
              <a:rPr lang="en-US" altLang="en-US" sz="1350"/>
              <a:pPr/>
              <a:t>51</a:t>
            </a:fld>
            <a:endParaRPr lang="en-US" altLang="en-US" sz="1350"/>
          </a:p>
        </p:txBody>
      </p:sp>
      <p:pic>
        <p:nvPicPr>
          <p:cNvPr id="27652" name="Picture 2">
            <a:extLst>
              <a:ext uri="{FF2B5EF4-FFF2-40B4-BE49-F238E27FC236}">
                <a16:creationId xmlns:a16="http://schemas.microsoft.com/office/drawing/2014/main" id="{5847B0FD-BE4F-E851-31A5-C5FBE9D20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556" y="2472928"/>
            <a:ext cx="448151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a:extLst>
              <a:ext uri="{FF2B5EF4-FFF2-40B4-BE49-F238E27FC236}">
                <a16:creationId xmlns:a16="http://schemas.microsoft.com/office/drawing/2014/main" id="{C04BAFA2-482E-787A-0EA1-1E0E4637E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60" y="2464594"/>
            <a:ext cx="4165997" cy="305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1">
            <a:extLst>
              <a:ext uri="{FF2B5EF4-FFF2-40B4-BE49-F238E27FC236}">
                <a16:creationId xmlns:a16="http://schemas.microsoft.com/office/drawing/2014/main" id="{3F7E35CF-C022-9B7F-9396-BBB93743C28C}"/>
              </a:ext>
            </a:extLst>
          </p:cNvPr>
          <p:cNvSpPr txBox="1">
            <a:spLocks noChangeArrowheads="1"/>
          </p:cNvSpPr>
          <p:nvPr/>
        </p:nvSpPr>
        <p:spPr bwMode="auto">
          <a:xfrm>
            <a:off x="802481" y="5372101"/>
            <a:ext cx="65734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chemeClr val="tx2"/>
                </a:solidFill>
              </a:rPr>
              <a:t>Research Question: </a:t>
            </a:r>
            <a:r>
              <a:rPr lang="en-US" altLang="en-US" dirty="0">
                <a:solidFill>
                  <a:schemeClr val="tx2"/>
                </a:solidFill>
              </a:rPr>
              <a:t>Is better value in cancer care achieved in the direct care setting compared to private sector care?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a:extLst>
              <a:ext uri="{FF2B5EF4-FFF2-40B4-BE49-F238E27FC236}">
                <a16:creationId xmlns:a16="http://schemas.microsoft.com/office/drawing/2014/main" id="{944C568A-F23F-C2F7-8A56-208805B15A98}"/>
              </a:ext>
            </a:extLst>
          </p:cNvPr>
          <p:cNvSpPr>
            <a:spLocks noGrp="1"/>
          </p:cNvSpPr>
          <p:nvPr>
            <p:ph idx="1"/>
          </p:nvPr>
        </p:nvSpPr>
        <p:spPr>
          <a:xfrm>
            <a:off x="215538" y="1397011"/>
            <a:ext cx="8928463" cy="3519488"/>
          </a:xfrm>
        </p:spPr>
        <p:txBody>
          <a:bodyPr>
            <a:noAutofit/>
          </a:bodyPr>
          <a:lstStyle/>
          <a:p>
            <a:r>
              <a:rPr lang="en-US" altLang="en-US" sz="1800" dirty="0"/>
              <a:t>Assessed “value” as relationship between treatment costs and outcomes of cancer recurrence or all-cause death within each care setting (direct or private).</a:t>
            </a:r>
          </a:p>
          <a:p>
            <a:r>
              <a:rPr lang="en-US" altLang="en-US" sz="1800" dirty="0"/>
              <a:t>In breast cancer, women using direct care with treatment costs in the highest </a:t>
            </a:r>
            <a:r>
              <a:rPr lang="en-US" altLang="en-US" sz="1800" dirty="0" err="1"/>
              <a:t>tertile</a:t>
            </a:r>
            <a:r>
              <a:rPr lang="en-US" altLang="en-US" sz="1800" dirty="0"/>
              <a:t> had lower risk of clinical outcomes; this relationship was not observed in private sector care.</a:t>
            </a:r>
          </a:p>
          <a:p>
            <a:r>
              <a:rPr lang="en-US" altLang="en-US" sz="1800" dirty="0"/>
              <a:t>In colon cancer, patients using direct care experience similar survival outcomes across chemotherapy cost quartiles whereas patients using private sector care experience higher risk of all-cause death associated with higher chemotherapy treatment cost quartiles.</a:t>
            </a:r>
          </a:p>
          <a:p>
            <a:r>
              <a:rPr lang="en-US" altLang="en-US" sz="1800" dirty="0"/>
              <a:t>This research suggests differences in cancer treatment value between direct and private sector care and warrants further study of cost and its relationship to outcomes in other tumor sites.</a:t>
            </a:r>
          </a:p>
        </p:txBody>
      </p:sp>
      <p:sp>
        <p:nvSpPr>
          <p:cNvPr id="29699" name="Title 3">
            <a:extLst>
              <a:ext uri="{FF2B5EF4-FFF2-40B4-BE49-F238E27FC236}">
                <a16:creationId xmlns:a16="http://schemas.microsoft.com/office/drawing/2014/main" id="{E03D3451-5B0F-5C7D-5C96-532AD756C4AE}"/>
              </a:ext>
            </a:extLst>
          </p:cNvPr>
          <p:cNvSpPr>
            <a:spLocks noGrp="1"/>
          </p:cNvSpPr>
          <p:nvPr>
            <p:ph type="title"/>
          </p:nvPr>
        </p:nvSpPr>
        <p:spPr>
          <a:xfrm>
            <a:off x="1082279" y="946139"/>
            <a:ext cx="6858000" cy="450873"/>
          </a:xfrm>
        </p:spPr>
        <p:txBody>
          <a:bodyPr>
            <a:normAutofit fontScale="90000"/>
          </a:bodyPr>
          <a:lstStyle/>
          <a:p>
            <a:r>
              <a:rPr lang="en-US" altLang="en-US" sz="3000" dirty="0"/>
              <a:t>Summary Results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a:extLst>
              <a:ext uri="{FF2B5EF4-FFF2-40B4-BE49-F238E27FC236}">
                <a16:creationId xmlns:a16="http://schemas.microsoft.com/office/drawing/2014/main" id="{7BEBAE57-AA41-267E-03D7-E9734C415749}"/>
              </a:ext>
            </a:extLst>
          </p:cNvPr>
          <p:cNvSpPr>
            <a:spLocks noGrp="1"/>
          </p:cNvSpPr>
          <p:nvPr>
            <p:ph idx="1"/>
          </p:nvPr>
        </p:nvSpPr>
        <p:spPr>
          <a:xfrm>
            <a:off x="166552" y="1944155"/>
            <a:ext cx="8572500" cy="3145461"/>
          </a:xfrm>
        </p:spPr>
        <p:txBody>
          <a:bodyPr>
            <a:normAutofit fontScale="32500" lnSpcReduction="20000"/>
          </a:bodyPr>
          <a:lstStyle/>
          <a:p>
            <a:r>
              <a:rPr lang="en-US" altLang="en-US" sz="6450" dirty="0"/>
              <a:t>Refer within direct care, i.e., military treatment facilities, for specialty oncology services when possible</a:t>
            </a:r>
          </a:p>
          <a:p>
            <a:r>
              <a:rPr lang="en-US" altLang="en-US" sz="6450" dirty="0"/>
              <a:t>Continue to treat patients with cancer based on clinical guidelines while also considering patient preferences for treatment</a:t>
            </a:r>
          </a:p>
          <a:p>
            <a:r>
              <a:rPr lang="en-US" altLang="en-US" sz="6450" dirty="0"/>
              <a:t>Equal outcomes are achievable for patients with cancer regardless of their demographic or socioeconomic background</a:t>
            </a:r>
          </a:p>
          <a:p>
            <a:endParaRPr lang="en-US" altLang="en-US" dirty="0"/>
          </a:p>
        </p:txBody>
      </p:sp>
      <p:sp>
        <p:nvSpPr>
          <p:cNvPr id="39939" name="Title 3">
            <a:extLst>
              <a:ext uri="{FF2B5EF4-FFF2-40B4-BE49-F238E27FC236}">
                <a16:creationId xmlns:a16="http://schemas.microsoft.com/office/drawing/2014/main" id="{7CAF8407-9083-D907-2539-3CE1B178CB19}"/>
              </a:ext>
            </a:extLst>
          </p:cNvPr>
          <p:cNvSpPr>
            <a:spLocks noGrp="1"/>
          </p:cNvSpPr>
          <p:nvPr>
            <p:ph type="title"/>
          </p:nvPr>
        </p:nvSpPr>
        <p:spPr>
          <a:xfrm>
            <a:off x="166552" y="1158989"/>
            <a:ext cx="8886008" cy="599599"/>
          </a:xfrm>
        </p:spPr>
        <p:txBody>
          <a:bodyPr/>
          <a:lstStyle/>
          <a:p>
            <a:r>
              <a:rPr lang="en-US" altLang="en-US" sz="3600" dirty="0"/>
              <a:t>What does this mean for healthcare providers?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235FB-98A1-429F-4E97-709DEDC266F9}"/>
              </a:ext>
            </a:extLst>
          </p:cNvPr>
          <p:cNvSpPr>
            <a:spLocks noGrp="1"/>
          </p:cNvSpPr>
          <p:nvPr>
            <p:ph idx="1"/>
          </p:nvPr>
        </p:nvSpPr>
        <p:spPr>
          <a:xfrm>
            <a:off x="481172" y="1978684"/>
            <a:ext cx="8564708" cy="3071394"/>
          </a:xfrm>
        </p:spPr>
        <p:txBody>
          <a:bodyPr>
            <a:noAutofit/>
          </a:bodyPr>
          <a:lstStyle/>
          <a:p>
            <a:r>
              <a:rPr lang="en-US" sz="1050" dirty="0"/>
              <a:t>Lovejoy, L. A., Eaglehouse, Y. L., </a:t>
            </a:r>
            <a:r>
              <a:rPr lang="en-US" sz="1050" dirty="0" err="1"/>
              <a:t>Hueman</a:t>
            </a:r>
            <a:r>
              <a:rPr lang="en-US" sz="1050" dirty="0"/>
              <a:t>, M. T., </a:t>
            </a:r>
            <a:r>
              <a:rPr lang="en-US" sz="1050" dirty="0" err="1"/>
              <a:t>Mostoller</a:t>
            </a:r>
            <a:r>
              <a:rPr lang="en-US" sz="1050" dirty="0"/>
              <a:t>, B. J., Shriver, C. D., &amp; Ellsworth, R. E. (2019). Evaluation of surgical disparities between African American and European American women treated for breast cancer within an equal-access military hospital. </a:t>
            </a:r>
            <a:r>
              <a:rPr lang="en-US" sz="1050" i="1" dirty="0"/>
              <a:t>Annals of Surgical Oncology</a:t>
            </a:r>
            <a:r>
              <a:rPr lang="en-US" sz="1050" dirty="0"/>
              <a:t>, 1-9. https://doi.org/https://doi.org/10.1245/s10434-019-07706-z </a:t>
            </a:r>
          </a:p>
          <a:p>
            <a:r>
              <a:rPr lang="en-US" sz="1050" dirty="0"/>
              <a:t>Eaglehouse, Y. L., Darcy, K. M., Tian, C., Casablanca, Y., Shriver, C. D., &amp; Zhu, K. (2021). Racial-Ethnic Comparison of Guideline-Adherent Gynecologic Cancer Care in an Equal-Access System. </a:t>
            </a:r>
            <a:r>
              <a:rPr lang="en-US" sz="1050" i="1" dirty="0" err="1"/>
              <a:t>Obstet</a:t>
            </a:r>
            <a:r>
              <a:rPr lang="en-US" sz="1050" i="1" dirty="0"/>
              <a:t> </a:t>
            </a:r>
            <a:r>
              <a:rPr lang="en-US" sz="1050" i="1" dirty="0" err="1"/>
              <a:t>Gynecol</a:t>
            </a:r>
            <a:r>
              <a:rPr lang="en-US" sz="1050" dirty="0"/>
              <a:t>,</a:t>
            </a:r>
            <a:r>
              <a:rPr lang="en-US" sz="1050" i="1" dirty="0"/>
              <a:t> 137</a:t>
            </a:r>
            <a:r>
              <a:rPr lang="en-US" sz="1050" dirty="0"/>
              <a:t>(4), 629-640. https://doi.org/10.1097/aog.0000000000004325 </a:t>
            </a:r>
          </a:p>
          <a:p>
            <a:r>
              <a:rPr lang="en-US" sz="1050" dirty="0"/>
              <a:t>Eaglehouse, Y. L., Georg, M. W., Shriver, C. D., &amp; Zhu, K. (2019). Racial Comparisons in Timeliness of Colon Cancer Treatment in an Equal-Access Health System. </a:t>
            </a:r>
            <a:r>
              <a:rPr lang="en-US" sz="1050" i="1" dirty="0"/>
              <a:t>J Natl Cancer Inst</a:t>
            </a:r>
            <a:r>
              <a:rPr lang="en-US" sz="1050" dirty="0"/>
              <a:t>,</a:t>
            </a:r>
            <a:r>
              <a:rPr lang="en-US" sz="1050" i="1" dirty="0"/>
              <a:t> 112</a:t>
            </a:r>
            <a:r>
              <a:rPr lang="en-US" sz="1050" dirty="0"/>
              <a:t>(4), 410-417. https://doi.org/10.1093/jnci/djz135 </a:t>
            </a:r>
          </a:p>
          <a:p>
            <a:r>
              <a:rPr lang="en-US" sz="1050" dirty="0"/>
              <a:t>Eaglehouse, Y. L., Georg, M. W., Shriver, C. D., &amp; Zhu, K. (2019). Racial Differences in Time to Breast Cancer Surgery and Overall Survival in the US Military Health System. </a:t>
            </a:r>
            <a:r>
              <a:rPr lang="en-US" sz="1050" i="1" dirty="0"/>
              <a:t>JAMA Surg</a:t>
            </a:r>
            <a:r>
              <a:rPr lang="en-US" sz="1050" dirty="0"/>
              <a:t>,</a:t>
            </a:r>
            <a:r>
              <a:rPr lang="en-US" sz="1050" i="1" dirty="0"/>
              <a:t> 154</a:t>
            </a:r>
            <a:r>
              <a:rPr lang="en-US" sz="1050" dirty="0"/>
              <a:t>(3), e185113. https://doi.org/10.1001/jamasurg.2018.5113 </a:t>
            </a:r>
          </a:p>
          <a:p>
            <a:r>
              <a:rPr lang="en-US" sz="1050" dirty="0"/>
              <a:t>Eaglehouse, Y. L., Georg, M. W., Jatoi, I., Shriver, C. D., &amp; Zhu, K. (2019). Factors related to re-excision procedures following primary breast-conserving surgery for women with breast cancer in the U.S. Military Health System. </a:t>
            </a:r>
            <a:r>
              <a:rPr lang="en-US" sz="1050" i="1" dirty="0"/>
              <a:t>J Surg Oncol</a:t>
            </a:r>
            <a:r>
              <a:rPr lang="en-US" sz="1050" dirty="0"/>
              <a:t>,</a:t>
            </a:r>
            <a:r>
              <a:rPr lang="en-US" sz="1050" i="1" dirty="0"/>
              <a:t> 121</a:t>
            </a:r>
            <a:r>
              <a:rPr lang="en-US" sz="1050" dirty="0"/>
              <a:t>(2), 200-209. https://doi.org/10.1002/jso.25788 </a:t>
            </a:r>
          </a:p>
          <a:p>
            <a:r>
              <a:rPr lang="en-US" sz="1050" dirty="0"/>
              <a:t>Eaglehouse, Y. L., </a:t>
            </a:r>
            <a:r>
              <a:rPr lang="en-US" sz="1050" dirty="0" err="1"/>
              <a:t>Darmon</a:t>
            </a:r>
            <a:r>
              <a:rPr lang="en-US" sz="1050" dirty="0"/>
              <a:t>, S., Gage, M. M., Shriver, C. D., &amp; Zhu, K. (2023). Characteristics Associated With Survival in Surgically </a:t>
            </a:r>
            <a:r>
              <a:rPr lang="en-US" sz="1050" dirty="0" err="1"/>
              <a:t>Nonresected</a:t>
            </a:r>
            <a:r>
              <a:rPr lang="en-US" sz="1050" dirty="0"/>
              <a:t> Pancreatic Adenocarcinoma in the Military Health System. </a:t>
            </a:r>
            <a:r>
              <a:rPr lang="en-US" sz="1050" i="1" dirty="0"/>
              <a:t>American Journal of Clinical Oncology</a:t>
            </a:r>
            <a:r>
              <a:rPr lang="es-ES" sz="1050" dirty="0"/>
              <a:t>, 10.1097/COC.0000000000001057. https://doi.org/10.1097/coc.0000000000001057 </a:t>
            </a:r>
          </a:p>
        </p:txBody>
      </p:sp>
      <p:sp>
        <p:nvSpPr>
          <p:cNvPr id="3" name="Text Placeholder 2">
            <a:extLst>
              <a:ext uri="{FF2B5EF4-FFF2-40B4-BE49-F238E27FC236}">
                <a16:creationId xmlns:a16="http://schemas.microsoft.com/office/drawing/2014/main" id="{3E81088E-9B04-02F1-8CA4-6C91BF6F7DF9}"/>
              </a:ext>
            </a:extLst>
          </p:cNvPr>
          <p:cNvSpPr>
            <a:spLocks noGrp="1"/>
          </p:cNvSpPr>
          <p:nvPr>
            <p:ph type="body" sz="quarter" idx="11"/>
          </p:nvPr>
        </p:nvSpPr>
        <p:spPr>
          <a:xfrm>
            <a:off x="1143000" y="1524929"/>
            <a:ext cx="6858000" cy="522685"/>
          </a:xfrm>
        </p:spPr>
        <p:txBody>
          <a:bodyPr>
            <a:normAutofit/>
          </a:bodyPr>
          <a:lstStyle/>
          <a:p>
            <a:r>
              <a:rPr lang="en-US" sz="1800" dirty="0"/>
              <a:t>Cancer Health Disparities and Health Equity</a:t>
            </a:r>
          </a:p>
        </p:txBody>
      </p:sp>
      <p:sp>
        <p:nvSpPr>
          <p:cNvPr id="4" name="Title 3">
            <a:extLst>
              <a:ext uri="{FF2B5EF4-FFF2-40B4-BE49-F238E27FC236}">
                <a16:creationId xmlns:a16="http://schemas.microsoft.com/office/drawing/2014/main" id="{F7BE3E44-3CE0-B290-EEC6-11D28BBB61FC}"/>
              </a:ext>
            </a:extLst>
          </p:cNvPr>
          <p:cNvSpPr>
            <a:spLocks noGrp="1"/>
          </p:cNvSpPr>
          <p:nvPr>
            <p:ph type="title"/>
          </p:nvPr>
        </p:nvSpPr>
        <p:spPr>
          <a:xfrm>
            <a:off x="627018" y="857250"/>
            <a:ext cx="7313472" cy="744583"/>
          </a:xfrm>
        </p:spPr>
        <p:txBody>
          <a:bodyPr/>
          <a:lstStyle/>
          <a:p>
            <a:r>
              <a:rPr lang="en-US" dirty="0"/>
              <a:t>MCCRP Publications referenced</a:t>
            </a:r>
          </a:p>
        </p:txBody>
      </p:sp>
    </p:spTree>
    <p:extLst>
      <p:ext uri="{BB962C8B-B14F-4D97-AF65-F5344CB8AC3E}">
        <p14:creationId xmlns:p14="http://schemas.microsoft.com/office/powerpoint/2010/main" val="2117506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235FB-98A1-429F-4E97-709DEDC266F9}"/>
              </a:ext>
            </a:extLst>
          </p:cNvPr>
          <p:cNvSpPr>
            <a:spLocks noGrp="1"/>
          </p:cNvSpPr>
          <p:nvPr>
            <p:ph idx="1"/>
          </p:nvPr>
        </p:nvSpPr>
        <p:spPr>
          <a:xfrm>
            <a:off x="490969" y="2057061"/>
            <a:ext cx="8564708" cy="3071394"/>
          </a:xfrm>
        </p:spPr>
        <p:txBody>
          <a:bodyPr>
            <a:noAutofit/>
          </a:bodyPr>
          <a:lstStyle/>
          <a:p>
            <a:r>
              <a:rPr lang="es-ES" sz="900" dirty="0"/>
              <a:t>Gill, A. A., </a:t>
            </a:r>
            <a:r>
              <a:rPr lang="es-ES" sz="900" dirty="0" err="1"/>
              <a:t>Enewold</a:t>
            </a:r>
            <a:r>
              <a:rPr lang="es-ES" sz="900" dirty="0"/>
              <a:t>, L., </a:t>
            </a:r>
            <a:r>
              <a:rPr lang="es-ES" sz="900" dirty="0" err="1"/>
              <a:t>Zahm</a:t>
            </a:r>
            <a:r>
              <a:rPr lang="es-ES" sz="900" dirty="0"/>
              <a:t>, S. H., Shriver, C. D., </a:t>
            </a:r>
            <a:r>
              <a:rPr lang="es-ES" sz="900" dirty="0" err="1"/>
              <a:t>Stojadinovic</a:t>
            </a:r>
            <a:r>
              <a:rPr lang="es-ES" sz="900" dirty="0"/>
              <a:t>, A., </a:t>
            </a:r>
            <a:r>
              <a:rPr lang="es-ES" sz="900" dirty="0" err="1"/>
              <a:t>McGlynn</a:t>
            </a:r>
            <a:r>
              <a:rPr lang="es-ES" sz="900" dirty="0"/>
              <a:t>, K. A., &amp; Zhu, K. (2014). Colon </a:t>
            </a:r>
            <a:r>
              <a:rPr lang="es-ES" sz="900" dirty="0" err="1"/>
              <a:t>cancer</a:t>
            </a:r>
            <a:r>
              <a:rPr lang="es-ES" sz="900" dirty="0"/>
              <a:t> </a:t>
            </a:r>
            <a:r>
              <a:rPr lang="es-ES" sz="900" dirty="0" err="1"/>
              <a:t>treatment</a:t>
            </a:r>
            <a:r>
              <a:rPr lang="es-ES" sz="900" dirty="0"/>
              <a:t>: are </a:t>
            </a:r>
            <a:r>
              <a:rPr lang="es-ES" sz="900" dirty="0" err="1"/>
              <a:t>there</a:t>
            </a:r>
            <a:r>
              <a:rPr lang="es-ES" sz="900" dirty="0"/>
              <a:t> racial </a:t>
            </a:r>
            <a:r>
              <a:rPr lang="es-ES" sz="900" dirty="0" err="1"/>
              <a:t>disparities</a:t>
            </a:r>
            <a:r>
              <a:rPr lang="es-ES" sz="900" dirty="0"/>
              <a:t> in </a:t>
            </a:r>
            <a:r>
              <a:rPr lang="es-ES" sz="900" dirty="0" err="1"/>
              <a:t>an</a:t>
            </a:r>
            <a:r>
              <a:rPr lang="es-ES" sz="900" dirty="0"/>
              <a:t> </a:t>
            </a:r>
            <a:r>
              <a:rPr lang="es-ES" sz="900" dirty="0" err="1"/>
              <a:t>equal-access</a:t>
            </a:r>
            <a:r>
              <a:rPr lang="es-ES" sz="900" dirty="0"/>
              <a:t> </a:t>
            </a:r>
            <a:r>
              <a:rPr lang="es-ES" sz="900" dirty="0" err="1"/>
              <a:t>healthcare</a:t>
            </a:r>
            <a:r>
              <a:rPr lang="es-ES" sz="900" dirty="0"/>
              <a:t> </a:t>
            </a:r>
            <a:r>
              <a:rPr lang="es-ES" sz="900" dirty="0" err="1"/>
              <a:t>system</a:t>
            </a:r>
            <a:r>
              <a:rPr lang="es-ES" sz="900" dirty="0"/>
              <a:t>? </a:t>
            </a:r>
            <a:r>
              <a:rPr lang="es-ES" sz="900" i="1" dirty="0" err="1"/>
              <a:t>Dis</a:t>
            </a:r>
            <a:r>
              <a:rPr lang="es-ES" sz="900" i="1" dirty="0"/>
              <a:t> Colon </a:t>
            </a:r>
            <a:r>
              <a:rPr lang="es-ES" sz="900" i="1" dirty="0" err="1"/>
              <a:t>Rectum</a:t>
            </a:r>
            <a:r>
              <a:rPr lang="es-ES" sz="900" dirty="0"/>
              <a:t>,</a:t>
            </a:r>
            <a:r>
              <a:rPr lang="es-ES" sz="900" i="1" dirty="0"/>
              <a:t> 57</a:t>
            </a:r>
            <a:r>
              <a:rPr lang="es-ES" sz="900" dirty="0"/>
              <a:t>(9), 1059-1065. https://doi.org/10.1097/dcr.0000000000000177 </a:t>
            </a:r>
          </a:p>
          <a:p>
            <a:r>
              <a:rPr lang="es-ES" sz="900" dirty="0"/>
              <a:t>Gill, A. A., </a:t>
            </a:r>
            <a:r>
              <a:rPr lang="es-ES" sz="900" dirty="0" err="1"/>
              <a:t>Zahm</a:t>
            </a:r>
            <a:r>
              <a:rPr lang="es-ES" sz="900" dirty="0"/>
              <a:t>, S. H., Shriver, C. D., </a:t>
            </a:r>
            <a:r>
              <a:rPr lang="es-ES" sz="900" dirty="0" err="1"/>
              <a:t>Stojadinovic</a:t>
            </a:r>
            <a:r>
              <a:rPr lang="es-ES" sz="900" dirty="0"/>
              <a:t>, A., </a:t>
            </a:r>
            <a:r>
              <a:rPr lang="es-ES" sz="900" dirty="0" err="1"/>
              <a:t>McGlynn</a:t>
            </a:r>
            <a:r>
              <a:rPr lang="es-ES" sz="900" dirty="0"/>
              <a:t>, K. A., &amp; Zhu, K. (2015). Colon </a:t>
            </a:r>
            <a:r>
              <a:rPr lang="es-ES" sz="900" dirty="0" err="1"/>
              <a:t>cancer</a:t>
            </a:r>
            <a:r>
              <a:rPr lang="es-ES" sz="900" dirty="0"/>
              <a:t> </a:t>
            </a:r>
            <a:r>
              <a:rPr lang="es-ES" sz="900" dirty="0" err="1"/>
              <a:t>lymph</a:t>
            </a:r>
            <a:r>
              <a:rPr lang="es-ES" sz="900" dirty="0"/>
              <a:t> </a:t>
            </a:r>
            <a:r>
              <a:rPr lang="es-ES" sz="900" dirty="0" err="1"/>
              <a:t>node</a:t>
            </a:r>
            <a:r>
              <a:rPr lang="es-ES" sz="900" dirty="0"/>
              <a:t> </a:t>
            </a:r>
            <a:r>
              <a:rPr lang="es-ES" sz="900" dirty="0" err="1"/>
              <a:t>evaluation</a:t>
            </a:r>
            <a:r>
              <a:rPr lang="es-ES" sz="900" dirty="0"/>
              <a:t> </a:t>
            </a:r>
            <a:r>
              <a:rPr lang="es-ES" sz="900" dirty="0" err="1"/>
              <a:t>among</a:t>
            </a:r>
            <a:r>
              <a:rPr lang="es-ES" sz="900" dirty="0"/>
              <a:t> </a:t>
            </a:r>
            <a:r>
              <a:rPr lang="es-ES" sz="900" dirty="0" err="1"/>
              <a:t>military</a:t>
            </a:r>
            <a:r>
              <a:rPr lang="es-ES" sz="900" dirty="0"/>
              <a:t> </a:t>
            </a:r>
            <a:r>
              <a:rPr lang="es-ES" sz="900" dirty="0" err="1"/>
              <a:t>health</a:t>
            </a:r>
            <a:r>
              <a:rPr lang="es-ES" sz="900" dirty="0"/>
              <a:t> </a:t>
            </a:r>
            <a:r>
              <a:rPr lang="es-ES" sz="900" dirty="0" err="1"/>
              <a:t>system</a:t>
            </a:r>
            <a:r>
              <a:rPr lang="es-ES" sz="900" dirty="0"/>
              <a:t> beneficiaries: </a:t>
            </a:r>
            <a:r>
              <a:rPr lang="es-ES" sz="900" dirty="0" err="1"/>
              <a:t>an</a:t>
            </a:r>
            <a:r>
              <a:rPr lang="es-ES" sz="900" dirty="0"/>
              <a:t> </a:t>
            </a:r>
            <a:r>
              <a:rPr lang="es-ES" sz="900" dirty="0" err="1"/>
              <a:t>analysis</a:t>
            </a:r>
            <a:r>
              <a:rPr lang="es-ES" sz="900" dirty="0"/>
              <a:t> </a:t>
            </a:r>
            <a:r>
              <a:rPr lang="es-ES" sz="900" dirty="0" err="1"/>
              <a:t>by</a:t>
            </a:r>
            <a:r>
              <a:rPr lang="es-ES" sz="900" dirty="0"/>
              <a:t> </a:t>
            </a:r>
            <a:r>
              <a:rPr lang="es-ES" sz="900" dirty="0" err="1"/>
              <a:t>race</a:t>
            </a:r>
            <a:r>
              <a:rPr lang="es-ES" sz="900" dirty="0"/>
              <a:t>/</a:t>
            </a:r>
            <a:r>
              <a:rPr lang="es-ES" sz="900" dirty="0" err="1"/>
              <a:t>ethnicity</a:t>
            </a:r>
            <a:r>
              <a:rPr lang="es-ES" sz="900" dirty="0"/>
              <a:t>. </a:t>
            </a:r>
            <a:r>
              <a:rPr lang="es-ES" sz="900" i="1" dirty="0"/>
              <a:t>Ann </a:t>
            </a:r>
            <a:r>
              <a:rPr lang="es-ES" sz="900" i="1" dirty="0" err="1"/>
              <a:t>Surg</a:t>
            </a:r>
            <a:r>
              <a:rPr lang="es-ES" sz="900" i="1" dirty="0"/>
              <a:t> Oncol</a:t>
            </a:r>
            <a:r>
              <a:rPr lang="es-ES" sz="900" dirty="0"/>
              <a:t>,</a:t>
            </a:r>
            <a:r>
              <a:rPr lang="es-ES" sz="900" i="1" dirty="0"/>
              <a:t> 22</a:t>
            </a:r>
            <a:r>
              <a:rPr lang="es-ES" sz="900" dirty="0"/>
              <a:t>(1), 195-202. https://doi.org/10.1245/s10434-014-3939-4 </a:t>
            </a:r>
          </a:p>
          <a:p>
            <a:r>
              <a:rPr lang="en-US" sz="900" dirty="0"/>
              <a:t>Alexander, M., Zhu, K., Cullen, J., Byrne, C., Brown, D., Shao, S., &amp; </a:t>
            </a:r>
            <a:r>
              <a:rPr lang="en-US" sz="900" dirty="0" err="1"/>
              <a:t>Rusiecki</a:t>
            </a:r>
            <a:r>
              <a:rPr lang="en-US" sz="900" dirty="0"/>
              <a:t>, J. (2019). Race and overall survival in men diagnosed with prostate cancer in the Department of Defense Military Health System, 1990-2010. </a:t>
            </a:r>
            <a:r>
              <a:rPr lang="en-US" sz="900" i="1" dirty="0"/>
              <a:t>Cancer Causes Control</a:t>
            </a:r>
            <a:r>
              <a:rPr lang="en-US" sz="900" dirty="0"/>
              <a:t>,</a:t>
            </a:r>
            <a:r>
              <a:rPr lang="en-US" sz="900" i="1" dirty="0"/>
              <a:t> 30</a:t>
            </a:r>
            <a:r>
              <a:rPr lang="en-US" sz="900" dirty="0"/>
              <a:t>(6), 627-635. https://doi.org/10.1007/s10552-019-01163-5 </a:t>
            </a:r>
          </a:p>
          <a:p>
            <a:r>
              <a:rPr lang="en-US" sz="900" dirty="0"/>
              <a:t>Andaya, A. A., </a:t>
            </a:r>
            <a:r>
              <a:rPr lang="en-US" sz="900" dirty="0" err="1"/>
              <a:t>Enewold</a:t>
            </a:r>
            <a:r>
              <a:rPr lang="en-US" sz="900" dirty="0"/>
              <a:t>, L., </a:t>
            </a:r>
            <a:r>
              <a:rPr lang="en-US" sz="900" dirty="0" err="1"/>
              <a:t>Zahm</a:t>
            </a:r>
            <a:r>
              <a:rPr lang="en-US" sz="900" dirty="0"/>
              <a:t>, S. H., Shriver, C. D., </a:t>
            </a:r>
            <a:r>
              <a:rPr lang="en-US" sz="900" dirty="0" err="1"/>
              <a:t>Stojadinovic</a:t>
            </a:r>
            <a:r>
              <a:rPr lang="en-US" sz="900" dirty="0"/>
              <a:t>, A., McGlynn, K. A., &amp; Zhu, K. (2013). Race and colon cancer survival in an equal-access health care system. </a:t>
            </a:r>
            <a:r>
              <a:rPr lang="en-US" sz="900" i="1" dirty="0"/>
              <a:t>Cancer Epidemiol Biomarkers </a:t>
            </a:r>
            <a:r>
              <a:rPr lang="en-US" sz="900" i="1" dirty="0" err="1"/>
              <a:t>Prev</a:t>
            </a:r>
            <a:r>
              <a:rPr lang="en-US" sz="900" dirty="0"/>
              <a:t>,</a:t>
            </a:r>
            <a:r>
              <a:rPr lang="en-US" sz="900" i="1" dirty="0"/>
              <a:t> 22</a:t>
            </a:r>
            <a:r>
              <a:rPr lang="en-US" sz="900" dirty="0"/>
              <a:t>(6), 1030-1036. https://doi.org/10.1158/1055-9965.epi-13-0143 </a:t>
            </a:r>
          </a:p>
          <a:p>
            <a:r>
              <a:rPr lang="en-US" sz="900" dirty="0" err="1"/>
              <a:t>Enewold</a:t>
            </a:r>
            <a:r>
              <a:rPr lang="en-US" sz="900" dirty="0"/>
              <a:t>, L., McGlynn, K. A., </a:t>
            </a:r>
            <a:r>
              <a:rPr lang="en-US" sz="900" dirty="0" err="1"/>
              <a:t>Zahm</a:t>
            </a:r>
            <a:r>
              <a:rPr lang="en-US" sz="900" dirty="0"/>
              <a:t>, S. H., Jatoi, I., Anderson, W. F., Gill, A. A., Shriver, C. D., &amp; Zhu, K. (2013). Surveillance mammography among female Department of Defense beneficiaries: a study by race and ethnicity. </a:t>
            </a:r>
            <a:r>
              <a:rPr lang="en-US" sz="900" i="1" dirty="0"/>
              <a:t>Cancer</a:t>
            </a:r>
            <a:r>
              <a:rPr lang="en-US" sz="900" dirty="0"/>
              <a:t>,</a:t>
            </a:r>
            <a:r>
              <a:rPr lang="en-US" sz="900" i="1" dirty="0"/>
              <a:t> 119</a:t>
            </a:r>
            <a:r>
              <a:rPr lang="en-US" sz="900" dirty="0"/>
              <a:t>(19), 3531-3538. https://doi.org/10.1002/cncr.28242 </a:t>
            </a:r>
          </a:p>
          <a:p>
            <a:r>
              <a:rPr lang="en-US" sz="900" dirty="0" err="1"/>
              <a:t>Enewold</a:t>
            </a:r>
            <a:r>
              <a:rPr lang="en-US" sz="900" dirty="0"/>
              <a:t>, L., Zhou, J., McGlynn, K. A., Anderson, W. F., Shriver, C. D., Potter, J. F., </a:t>
            </a:r>
            <a:r>
              <a:rPr lang="en-US" sz="900" dirty="0" err="1"/>
              <a:t>Zahm</a:t>
            </a:r>
            <a:r>
              <a:rPr lang="en-US" sz="900" dirty="0"/>
              <a:t>, S. H., &amp; Zhu, K. (2012). Racial variation in breast cancer treatment among Department of Defense beneficiaries. </a:t>
            </a:r>
            <a:r>
              <a:rPr lang="en-US" sz="900" i="1" dirty="0"/>
              <a:t>Cancer</a:t>
            </a:r>
            <a:r>
              <a:rPr lang="en-US" sz="900" dirty="0"/>
              <a:t>,</a:t>
            </a:r>
            <a:r>
              <a:rPr lang="en-US" sz="900" i="1" dirty="0"/>
              <a:t> 118</a:t>
            </a:r>
            <a:r>
              <a:rPr lang="en-US" sz="900" dirty="0"/>
              <a:t>(3), 812-820. https://doi.org/10.1002/cncr.26346 </a:t>
            </a:r>
          </a:p>
          <a:p>
            <a:r>
              <a:rPr lang="es-ES" sz="900" dirty="0"/>
              <a:t>Park, A. B., Darcy, K. M., </a:t>
            </a:r>
            <a:r>
              <a:rPr lang="es-ES" sz="900" dirty="0" err="1"/>
              <a:t>Tian</a:t>
            </a:r>
            <a:r>
              <a:rPr lang="es-ES" sz="900" dirty="0"/>
              <a:t>, C., Casablanca, Y., Schinkel, J. K., </a:t>
            </a:r>
            <a:r>
              <a:rPr lang="es-ES" sz="900" dirty="0" err="1"/>
              <a:t>Enewold</a:t>
            </a:r>
            <a:r>
              <a:rPr lang="es-ES" sz="900" dirty="0"/>
              <a:t>, L., </a:t>
            </a:r>
            <a:r>
              <a:rPr lang="es-ES" sz="900" dirty="0" err="1"/>
              <a:t>McGlynn</a:t>
            </a:r>
            <a:r>
              <a:rPr lang="es-ES" sz="900" dirty="0"/>
              <a:t>, K. A., Shriver, C. D., &amp; Zhu, K. (2021). Racial </a:t>
            </a:r>
            <a:r>
              <a:rPr lang="es-ES" sz="900" dirty="0" err="1"/>
              <a:t>disparities</a:t>
            </a:r>
            <a:r>
              <a:rPr lang="es-ES" sz="900" dirty="0"/>
              <a:t> in </a:t>
            </a:r>
            <a:r>
              <a:rPr lang="es-ES" sz="900" dirty="0" err="1"/>
              <a:t>survival</a:t>
            </a:r>
            <a:r>
              <a:rPr lang="es-ES" sz="900" dirty="0"/>
              <a:t> </a:t>
            </a:r>
            <a:r>
              <a:rPr lang="es-ES" sz="900" dirty="0" err="1"/>
              <a:t>among</a:t>
            </a:r>
            <a:r>
              <a:rPr lang="es-ES" sz="900" dirty="0"/>
              <a:t> </a:t>
            </a:r>
            <a:r>
              <a:rPr lang="es-ES" sz="900" dirty="0" err="1"/>
              <a:t>women</a:t>
            </a:r>
            <a:r>
              <a:rPr lang="es-ES" sz="900" dirty="0"/>
              <a:t> </a:t>
            </a:r>
            <a:r>
              <a:rPr lang="es-ES" sz="900" dirty="0" err="1"/>
              <a:t>with</a:t>
            </a:r>
            <a:r>
              <a:rPr lang="es-ES" sz="900" dirty="0"/>
              <a:t> endometrial </a:t>
            </a:r>
            <a:r>
              <a:rPr lang="es-ES" sz="900" dirty="0" err="1"/>
              <a:t>cancer</a:t>
            </a:r>
            <a:r>
              <a:rPr lang="es-ES" sz="900" dirty="0"/>
              <a:t> in </a:t>
            </a:r>
            <a:r>
              <a:rPr lang="es-ES" sz="900" dirty="0" err="1"/>
              <a:t>an</a:t>
            </a:r>
            <a:r>
              <a:rPr lang="es-ES" sz="900" dirty="0"/>
              <a:t> </a:t>
            </a:r>
            <a:r>
              <a:rPr lang="es-ES" sz="900" dirty="0" err="1"/>
              <a:t>equal</a:t>
            </a:r>
            <a:r>
              <a:rPr lang="es-ES" sz="900" dirty="0"/>
              <a:t> </a:t>
            </a:r>
            <a:r>
              <a:rPr lang="es-ES" sz="900" dirty="0" err="1"/>
              <a:t>access</a:t>
            </a:r>
            <a:r>
              <a:rPr lang="es-ES" sz="900" dirty="0"/>
              <a:t> </a:t>
            </a:r>
            <a:r>
              <a:rPr lang="es-ES" sz="900" dirty="0" err="1"/>
              <a:t>system</a:t>
            </a:r>
            <a:r>
              <a:rPr lang="es-ES" sz="900" dirty="0"/>
              <a:t>. </a:t>
            </a:r>
            <a:r>
              <a:rPr lang="es-ES" sz="900" i="1" dirty="0" err="1"/>
              <a:t>Gynecol</a:t>
            </a:r>
            <a:r>
              <a:rPr lang="es-ES" sz="900" i="1" dirty="0"/>
              <a:t> Oncol</a:t>
            </a:r>
            <a:r>
              <a:rPr lang="es-ES" sz="900" dirty="0"/>
              <a:t>,</a:t>
            </a:r>
            <a:r>
              <a:rPr lang="es-ES" sz="900" i="1" dirty="0"/>
              <a:t> 163</a:t>
            </a:r>
            <a:r>
              <a:rPr lang="es-ES" sz="900" dirty="0"/>
              <a:t>(1), 125-129. https://doi.org/10.1016/j.ygyno.2021.07.022 </a:t>
            </a:r>
          </a:p>
          <a:p>
            <a:endParaRPr lang="es-ES" sz="900" i="1" dirty="0"/>
          </a:p>
        </p:txBody>
      </p:sp>
      <p:sp>
        <p:nvSpPr>
          <p:cNvPr id="3" name="Text Placeholder 2">
            <a:extLst>
              <a:ext uri="{FF2B5EF4-FFF2-40B4-BE49-F238E27FC236}">
                <a16:creationId xmlns:a16="http://schemas.microsoft.com/office/drawing/2014/main" id="{3E81088E-9B04-02F1-8CA4-6C91BF6F7DF9}"/>
              </a:ext>
            </a:extLst>
          </p:cNvPr>
          <p:cNvSpPr>
            <a:spLocks noGrp="1"/>
          </p:cNvSpPr>
          <p:nvPr>
            <p:ph type="body" sz="quarter" idx="11"/>
          </p:nvPr>
        </p:nvSpPr>
        <p:spPr>
          <a:xfrm>
            <a:off x="1082489" y="1735660"/>
            <a:ext cx="6858000" cy="522685"/>
          </a:xfrm>
        </p:spPr>
        <p:txBody>
          <a:bodyPr/>
          <a:lstStyle/>
          <a:p>
            <a:r>
              <a:rPr lang="en-US" dirty="0"/>
              <a:t>Cancer Health Disparities and Health Equity</a:t>
            </a:r>
          </a:p>
        </p:txBody>
      </p:sp>
      <p:sp>
        <p:nvSpPr>
          <p:cNvPr id="4" name="Title 3">
            <a:extLst>
              <a:ext uri="{FF2B5EF4-FFF2-40B4-BE49-F238E27FC236}">
                <a16:creationId xmlns:a16="http://schemas.microsoft.com/office/drawing/2014/main" id="{F7BE3E44-3CE0-B290-EEC6-11D28BBB61FC}"/>
              </a:ext>
            </a:extLst>
          </p:cNvPr>
          <p:cNvSpPr>
            <a:spLocks noGrp="1"/>
          </p:cNvSpPr>
          <p:nvPr>
            <p:ph type="title"/>
          </p:nvPr>
        </p:nvSpPr>
        <p:spPr>
          <a:xfrm>
            <a:off x="186145" y="857251"/>
            <a:ext cx="8564708" cy="994172"/>
          </a:xfrm>
        </p:spPr>
        <p:txBody>
          <a:bodyPr>
            <a:normAutofit fontScale="90000"/>
          </a:bodyPr>
          <a:lstStyle/>
          <a:p>
            <a:r>
              <a:rPr lang="en-US" dirty="0"/>
              <a:t>MCCRP Publications referenced (cont.)</a:t>
            </a:r>
          </a:p>
        </p:txBody>
      </p:sp>
    </p:spTree>
    <p:extLst>
      <p:ext uri="{BB962C8B-B14F-4D97-AF65-F5344CB8AC3E}">
        <p14:creationId xmlns:p14="http://schemas.microsoft.com/office/powerpoint/2010/main" val="3463343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235FB-98A1-429F-4E97-709DEDC266F9}"/>
              </a:ext>
            </a:extLst>
          </p:cNvPr>
          <p:cNvSpPr>
            <a:spLocks noGrp="1"/>
          </p:cNvSpPr>
          <p:nvPr>
            <p:ph idx="1"/>
          </p:nvPr>
        </p:nvSpPr>
        <p:spPr>
          <a:xfrm>
            <a:off x="405245" y="2050946"/>
            <a:ext cx="8564708" cy="3071394"/>
          </a:xfrm>
        </p:spPr>
        <p:txBody>
          <a:bodyPr>
            <a:noAutofit/>
          </a:bodyPr>
          <a:lstStyle/>
          <a:p>
            <a:pPr>
              <a:spcBef>
                <a:spcPts val="450"/>
              </a:spcBef>
            </a:pPr>
            <a:r>
              <a:rPr lang="en-US" sz="900" dirty="0"/>
              <a:t>Eaglehouse, Y. L., </a:t>
            </a:r>
            <a:r>
              <a:rPr lang="en-US" sz="900" dirty="0" err="1"/>
              <a:t>Manjelievskaia</a:t>
            </a:r>
            <a:r>
              <a:rPr lang="en-US" sz="900" dirty="0"/>
              <a:t>, J., Shao, S., Brown, D., Hofmann, K., Richard, P., Shriver, C. D., &amp; Zhu, K. (2018). Costs for Breast Cancer Care in the Military Health System: An Analysis by Benefit Type and Care Source. </a:t>
            </a:r>
            <a:r>
              <a:rPr lang="en-US" sz="900" i="1" dirty="0"/>
              <a:t>Mil Med</a:t>
            </a:r>
            <a:r>
              <a:rPr lang="en-US" sz="900" dirty="0"/>
              <a:t>,</a:t>
            </a:r>
            <a:r>
              <a:rPr lang="en-US" sz="900" i="1" dirty="0"/>
              <a:t> 183</a:t>
            </a:r>
            <a:r>
              <a:rPr lang="en-US" sz="900" dirty="0"/>
              <a:t>(11-12), e500-e508. https://doi.org/10.1093/milmed/usy052 </a:t>
            </a:r>
          </a:p>
          <a:p>
            <a:pPr>
              <a:spcBef>
                <a:spcPts val="450"/>
              </a:spcBef>
            </a:pPr>
            <a:r>
              <a:rPr lang="en-US" sz="900" dirty="0"/>
              <a:t>Eaglehouse, Y. L., Georg, M. W., Richard, P., Shriver, C. D., &amp; Zhu, K. (2019). Costs for Colon Cancer Treatment Comparing Benefit Types and Care Sources in the U.S. Military Health System. </a:t>
            </a:r>
            <a:r>
              <a:rPr lang="en-US" sz="900" i="1" dirty="0"/>
              <a:t>Mil Med</a:t>
            </a:r>
            <a:r>
              <a:rPr lang="en-US" sz="900" dirty="0"/>
              <a:t>,</a:t>
            </a:r>
            <a:r>
              <a:rPr lang="en-US" sz="900" i="1" dirty="0"/>
              <a:t> 184</a:t>
            </a:r>
            <a:r>
              <a:rPr lang="en-US" sz="900" dirty="0"/>
              <a:t>(11-12), e847-e855. https://doi.org/10.1093/milmed/usz065 </a:t>
            </a:r>
          </a:p>
          <a:p>
            <a:pPr>
              <a:spcBef>
                <a:spcPts val="450"/>
              </a:spcBef>
            </a:pPr>
            <a:r>
              <a:rPr lang="en-US" sz="900" dirty="0"/>
              <a:t>Eaglehouse, Y. L., Georg, M. W., Richard, P., Shriver, C. D., &amp; Zhu, K. (2019). Cost-efficiency of breast cancer care in the US Military Health System: An economic evaluation in direct and purchased care. </a:t>
            </a:r>
            <a:r>
              <a:rPr lang="en-US" sz="900" i="1" dirty="0"/>
              <a:t>Mil Med</a:t>
            </a:r>
            <a:r>
              <a:rPr lang="en-US" sz="900" dirty="0"/>
              <a:t>,</a:t>
            </a:r>
            <a:r>
              <a:rPr lang="en-US" sz="900" i="1" dirty="0"/>
              <a:t> 184</a:t>
            </a:r>
            <a:r>
              <a:rPr lang="en-US" sz="900" dirty="0"/>
              <a:t>(9-10), e494-e501. https://doi.org/10.1093/milmed/usz025 </a:t>
            </a:r>
          </a:p>
          <a:p>
            <a:pPr>
              <a:spcBef>
                <a:spcPts val="450"/>
              </a:spcBef>
            </a:pPr>
            <a:r>
              <a:rPr lang="en-US" sz="900" dirty="0"/>
              <a:t>Eaglehouse, Y. L., </a:t>
            </a:r>
            <a:r>
              <a:rPr lang="en-US" sz="900" dirty="0" err="1"/>
              <a:t>Aljehani</a:t>
            </a:r>
            <a:r>
              <a:rPr lang="en-US" sz="900" dirty="0"/>
              <a:t>, M., Georg, M. W., Castellanos, O., Lee, J. S. H., Seabury, S. A., Shriver, C. D., &amp; Zhu, K. (2019). Contribution of care source to cancer treatment cost variation in the US Military Health System. </a:t>
            </a:r>
            <a:r>
              <a:rPr lang="en-US" sz="900" i="1" dirty="0"/>
              <a:t>Health Affairs</a:t>
            </a:r>
            <a:r>
              <a:rPr lang="en-US" sz="900" dirty="0"/>
              <a:t>,</a:t>
            </a:r>
            <a:r>
              <a:rPr lang="en-US" sz="900" i="1" dirty="0"/>
              <a:t> 38</a:t>
            </a:r>
            <a:r>
              <a:rPr lang="en-US" sz="900" dirty="0"/>
              <a:t>(8), 1335-1342. https://doi.org/10.1377/hlthaff.2019.00283 </a:t>
            </a:r>
          </a:p>
          <a:p>
            <a:pPr>
              <a:spcBef>
                <a:spcPts val="450"/>
              </a:spcBef>
            </a:pPr>
            <a:r>
              <a:rPr lang="en-US" sz="900" dirty="0"/>
              <a:t>Eaglehouse, Y. L., Seabury, S. A., </a:t>
            </a:r>
            <a:r>
              <a:rPr lang="en-US" sz="900" dirty="0" err="1"/>
              <a:t>Aljehani</a:t>
            </a:r>
            <a:r>
              <a:rPr lang="en-US" sz="900" dirty="0"/>
              <a:t>, M., </a:t>
            </a:r>
            <a:r>
              <a:rPr lang="en-US" sz="900" dirty="0" err="1"/>
              <a:t>Koehlmoos</a:t>
            </a:r>
            <a:r>
              <a:rPr lang="en-US" sz="900" dirty="0"/>
              <a:t>, T., Lee, J. S. H., Shriver, C. D., &amp; Zhu, K. (2023). Chemotherapy Treatment Costs and Clinical Outcomes of Colon Cancer in the U.S. Military Health System's Direct and Private Sector Care Settings. </a:t>
            </a:r>
            <a:r>
              <a:rPr lang="en-US" sz="900" i="1" dirty="0"/>
              <a:t>Mil Med</a:t>
            </a:r>
            <a:r>
              <a:rPr lang="en-US" sz="900" dirty="0"/>
              <a:t>. https://doi.org/10.1093/milmed/usad132 </a:t>
            </a:r>
          </a:p>
          <a:p>
            <a:pPr>
              <a:spcBef>
                <a:spcPts val="450"/>
              </a:spcBef>
            </a:pPr>
            <a:r>
              <a:rPr lang="en-US" sz="900" dirty="0" err="1"/>
              <a:t>Manjelievskaia</a:t>
            </a:r>
            <a:r>
              <a:rPr lang="en-US" sz="900" dirty="0"/>
              <a:t>, J., Brown, D., Shao, S., Hofmann, K., Shriver, C. D., &amp; Zhu, K. (2018). Breast Cancer Treatment and Survival Among Department of Defense Beneficiaries: An Analysis by Benefit Type and Care Source. </a:t>
            </a:r>
            <a:r>
              <a:rPr lang="en-US" sz="900" i="1" dirty="0"/>
              <a:t>Mil Med</a:t>
            </a:r>
            <a:r>
              <a:rPr lang="en-US" sz="900" dirty="0"/>
              <a:t>,</a:t>
            </a:r>
            <a:r>
              <a:rPr lang="en-US" sz="900" i="1" dirty="0"/>
              <a:t> 183</a:t>
            </a:r>
            <a:r>
              <a:rPr lang="en-US" sz="900" dirty="0"/>
              <a:t>(3-4), e186-e195. https://doi.org/10.1093/milmed/usx031 </a:t>
            </a:r>
          </a:p>
          <a:p>
            <a:pPr>
              <a:spcBef>
                <a:spcPts val="450"/>
              </a:spcBef>
            </a:pPr>
            <a:r>
              <a:rPr lang="en-US" sz="900" dirty="0" err="1"/>
              <a:t>Manjelievskaia</a:t>
            </a:r>
            <a:r>
              <a:rPr lang="en-US" sz="900" dirty="0"/>
              <a:t>, J., Brown, D., Shao, S., Hofmann, K., Shriver, C. D., &amp; Zhu, K. (2017). Benefit Type and Care Source in Relation to Mammography Screening and Breast Cancer Stage at Diagnosis Among DoD Beneficiaries. </a:t>
            </a:r>
            <a:r>
              <a:rPr lang="en-US" sz="900" i="1" dirty="0"/>
              <a:t>Mil Med</a:t>
            </a:r>
            <a:r>
              <a:rPr lang="en-US" sz="900" dirty="0"/>
              <a:t>,</a:t>
            </a:r>
            <a:r>
              <a:rPr lang="en-US" sz="900" i="1" dirty="0"/>
              <a:t> 182</a:t>
            </a:r>
            <a:r>
              <a:rPr lang="en-US" sz="900" dirty="0"/>
              <a:t>(3), e1782-e1789. https://doi.org/10.7205/milmed-d-16-00249 </a:t>
            </a:r>
          </a:p>
          <a:p>
            <a:pPr>
              <a:spcBef>
                <a:spcPts val="450"/>
              </a:spcBef>
            </a:pPr>
            <a:r>
              <a:rPr lang="en-US" sz="900" dirty="0"/>
              <a:t>Eaglehouse, Y. L., Shao, S., Chan, W., Brown, D., </a:t>
            </a:r>
            <a:r>
              <a:rPr lang="en-US" sz="900" dirty="0" err="1"/>
              <a:t>Manjelievskaia</a:t>
            </a:r>
            <a:r>
              <a:rPr lang="en-US" sz="900" dirty="0"/>
              <a:t>, J., Shriver, C. D., &amp; Zhu, K. (2018). The continuum of breast cancer care and outcomes in the U.S. Military Health System: an analysis by benefit type and care source. </a:t>
            </a:r>
            <a:r>
              <a:rPr lang="en-US" sz="900" i="1" dirty="0"/>
              <a:t>J Cancer </a:t>
            </a:r>
            <a:r>
              <a:rPr lang="en-US" sz="900" i="1" dirty="0" err="1"/>
              <a:t>Surviv</a:t>
            </a:r>
            <a:r>
              <a:rPr lang="en-US" sz="900" dirty="0"/>
              <a:t>,</a:t>
            </a:r>
            <a:r>
              <a:rPr lang="en-US" sz="900" i="1" dirty="0"/>
              <a:t> 12</a:t>
            </a:r>
            <a:r>
              <a:rPr lang="en-US" sz="900" dirty="0"/>
              <a:t>(3), 407-416. https://doi.org/10.1007/s11764-018-0680-1 </a:t>
            </a:r>
          </a:p>
        </p:txBody>
      </p:sp>
      <p:sp>
        <p:nvSpPr>
          <p:cNvPr id="3" name="Text Placeholder 2">
            <a:extLst>
              <a:ext uri="{FF2B5EF4-FFF2-40B4-BE49-F238E27FC236}">
                <a16:creationId xmlns:a16="http://schemas.microsoft.com/office/drawing/2014/main" id="{3E81088E-9B04-02F1-8CA4-6C91BF6F7DF9}"/>
              </a:ext>
            </a:extLst>
          </p:cNvPr>
          <p:cNvSpPr>
            <a:spLocks noGrp="1"/>
          </p:cNvSpPr>
          <p:nvPr>
            <p:ph type="body" sz="quarter" idx="11"/>
          </p:nvPr>
        </p:nvSpPr>
        <p:spPr>
          <a:xfrm>
            <a:off x="1082489" y="1735660"/>
            <a:ext cx="6858000" cy="522685"/>
          </a:xfrm>
        </p:spPr>
        <p:txBody>
          <a:bodyPr/>
          <a:lstStyle/>
          <a:p>
            <a:r>
              <a:rPr lang="en-US" dirty="0"/>
              <a:t>Cost of Care and Outcomes by Care Setting</a:t>
            </a:r>
          </a:p>
        </p:txBody>
      </p:sp>
      <p:sp>
        <p:nvSpPr>
          <p:cNvPr id="4" name="Title 3">
            <a:extLst>
              <a:ext uri="{FF2B5EF4-FFF2-40B4-BE49-F238E27FC236}">
                <a16:creationId xmlns:a16="http://schemas.microsoft.com/office/drawing/2014/main" id="{F7BE3E44-3CE0-B290-EEC6-11D28BBB61FC}"/>
              </a:ext>
            </a:extLst>
          </p:cNvPr>
          <p:cNvSpPr>
            <a:spLocks noGrp="1"/>
          </p:cNvSpPr>
          <p:nvPr>
            <p:ph type="title"/>
          </p:nvPr>
        </p:nvSpPr>
        <p:spPr>
          <a:xfrm>
            <a:off x="127363" y="857251"/>
            <a:ext cx="8564707" cy="994172"/>
          </a:xfrm>
        </p:spPr>
        <p:txBody>
          <a:bodyPr>
            <a:normAutofit fontScale="90000"/>
          </a:bodyPr>
          <a:lstStyle/>
          <a:p>
            <a:r>
              <a:rPr lang="en-US" dirty="0"/>
              <a:t>MCCRP Publications referenced (cont.)</a:t>
            </a:r>
          </a:p>
        </p:txBody>
      </p:sp>
    </p:spTree>
    <p:extLst>
      <p:ext uri="{BB962C8B-B14F-4D97-AF65-F5344CB8AC3E}">
        <p14:creationId xmlns:p14="http://schemas.microsoft.com/office/powerpoint/2010/main" val="1607464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EC90D83-99A9-2B20-288B-4E9CEB2A3D2B}"/>
              </a:ext>
            </a:extLst>
          </p:cNvPr>
          <p:cNvSpPr>
            <a:spLocks noGrp="1"/>
          </p:cNvSpPr>
          <p:nvPr>
            <p:ph type="ctrTitle"/>
          </p:nvPr>
        </p:nvSpPr>
        <p:spPr>
          <a:xfrm>
            <a:off x="1535185" y="1043310"/>
            <a:ext cx="5746459" cy="1747157"/>
          </a:xfrm>
        </p:spPr>
        <p:txBody>
          <a:bodyPr>
            <a:noAutofit/>
          </a:bodyPr>
          <a:lstStyle/>
          <a:p>
            <a:pPr algn="ctr" eaLnBrk="1" hangingPunct="1"/>
            <a:r>
              <a:rPr lang="en-US" altLang="en-US" sz="3200" dirty="0">
                <a:solidFill>
                  <a:srgbClr val="002060"/>
                </a:solidFill>
                <a:latin typeface="+mn-lt"/>
              </a:rPr>
              <a:t>Health Equity in DoD</a:t>
            </a:r>
            <a:br>
              <a:rPr lang="en-US" altLang="en-US" sz="3200" dirty="0">
                <a:solidFill>
                  <a:srgbClr val="002060"/>
                </a:solidFill>
                <a:latin typeface="+mn-lt"/>
              </a:rPr>
            </a:br>
            <a:r>
              <a:rPr lang="en-US" altLang="en-US" sz="3200" dirty="0">
                <a:solidFill>
                  <a:srgbClr val="002060"/>
                </a:solidFill>
                <a:latin typeface="+mn-lt"/>
              </a:rPr>
              <a:t>Prostate Cancer: Quality of life, choice of treatment, and patient reported outcomes</a:t>
            </a:r>
          </a:p>
        </p:txBody>
      </p:sp>
      <p:sp>
        <p:nvSpPr>
          <p:cNvPr id="13315" name="Text Placeholder 2">
            <a:extLst>
              <a:ext uri="{FF2B5EF4-FFF2-40B4-BE49-F238E27FC236}">
                <a16:creationId xmlns:a16="http://schemas.microsoft.com/office/drawing/2014/main" id="{3937F51B-5DC6-E041-B9D9-88F4F1CABCB3}"/>
              </a:ext>
            </a:extLst>
          </p:cNvPr>
          <p:cNvSpPr>
            <a:spLocks noGrp="1"/>
          </p:cNvSpPr>
          <p:nvPr>
            <p:ph type="body" sz="quarter" idx="10"/>
          </p:nvPr>
        </p:nvSpPr>
        <p:spPr>
          <a:xfrm>
            <a:off x="907256" y="3118757"/>
            <a:ext cx="7329488" cy="1330778"/>
          </a:xfrm>
        </p:spPr>
        <p:txBody>
          <a:bodyPr>
            <a:noAutofit/>
          </a:bodyPr>
          <a:lstStyle/>
          <a:p>
            <a:pPr marL="0" indent="0" algn="ctr" eaLnBrk="1" hangingPunct="1">
              <a:lnSpc>
                <a:spcPct val="120000"/>
              </a:lnSpc>
              <a:spcBef>
                <a:spcPct val="0"/>
              </a:spcBef>
              <a:buNone/>
              <a:defRPr/>
            </a:pPr>
            <a:r>
              <a:rPr lang="en-US" altLang="en-US" sz="1800" dirty="0"/>
              <a:t>Albert Dobi, PhD</a:t>
            </a:r>
          </a:p>
          <a:p>
            <a:pPr marL="0" indent="0" algn="ctr" eaLnBrk="1" hangingPunct="1">
              <a:lnSpc>
                <a:spcPct val="120000"/>
              </a:lnSpc>
              <a:spcBef>
                <a:spcPct val="0"/>
              </a:spcBef>
              <a:buNone/>
              <a:defRPr/>
            </a:pPr>
            <a:r>
              <a:rPr lang="en-US" altLang="en-US" sz="1800" dirty="0"/>
              <a:t>Senior Scientist</a:t>
            </a:r>
          </a:p>
          <a:p>
            <a:pPr marL="0" indent="0" algn="ctr" eaLnBrk="1" hangingPunct="1">
              <a:lnSpc>
                <a:spcPct val="120000"/>
              </a:lnSpc>
              <a:spcBef>
                <a:spcPct val="0"/>
              </a:spcBef>
              <a:buNone/>
              <a:defRPr/>
            </a:pPr>
            <a:r>
              <a:rPr lang="en-US" altLang="en-US" sz="1800" dirty="0"/>
              <a:t>Center for Prostate Disease Research</a:t>
            </a:r>
          </a:p>
          <a:p>
            <a:pPr marL="0" indent="0" algn="ctr" eaLnBrk="1" hangingPunct="1">
              <a:lnSpc>
                <a:spcPct val="120000"/>
              </a:lnSpc>
              <a:spcBef>
                <a:spcPct val="0"/>
              </a:spcBef>
              <a:buNone/>
              <a:defRPr/>
            </a:pPr>
            <a:r>
              <a:rPr lang="en-US" altLang="en-US" sz="1800" dirty="0"/>
              <a:t>John P. Murtha Cancer Center</a:t>
            </a:r>
          </a:p>
          <a:p>
            <a:pPr eaLnBrk="1" hangingPunct="1">
              <a:lnSpc>
                <a:spcPct val="120000"/>
              </a:lnSpc>
              <a:spcBef>
                <a:spcPct val="0"/>
              </a:spcBef>
              <a:defRPr/>
            </a:pPr>
            <a:endParaRPr altLang="en-US" dirty="0">
              <a:solidFill>
                <a:schemeClr val="bg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B8F48-6D9E-7C72-428B-0490E5766AFF}"/>
              </a:ext>
            </a:extLst>
          </p:cNvPr>
          <p:cNvSpPr txBox="1">
            <a:spLocks/>
          </p:cNvSpPr>
          <p:nvPr/>
        </p:nvSpPr>
        <p:spPr>
          <a:xfrm>
            <a:off x="498716" y="857250"/>
            <a:ext cx="7689369" cy="393114"/>
          </a:xfrm>
          <a:prstGeom prst="rect">
            <a:avLst/>
          </a:prstGeom>
        </p:spPr>
        <p:txBody>
          <a:bodyPr vert="horz" lIns="68580" tIns="34290" rIns="68580" bIns="34290" rtlCol="0" anchor="t" anchorCtr="0">
            <a:noAutofit/>
          </a:bodyPr>
          <a:lstStyle>
            <a:lvl1pPr algn="ctr" defTabSz="914400" rtl="0" eaLnBrk="1" latinLnBrk="0" hangingPunct="1">
              <a:spcBef>
                <a:spcPct val="0"/>
              </a:spcBef>
              <a:buNone/>
              <a:defRPr sz="2800" b="1" kern="1200" baseline="0">
                <a:solidFill>
                  <a:srgbClr val="092068"/>
                </a:solidFill>
                <a:latin typeface="+mj-lt"/>
                <a:ea typeface="+mj-ea"/>
                <a:cs typeface="+mj-cs"/>
              </a:defRPr>
            </a:lvl1pPr>
          </a:lstStyle>
          <a:p>
            <a:pPr algn="l"/>
            <a:r>
              <a:rPr lang="en-US" sz="2700" dirty="0">
                <a:solidFill>
                  <a:schemeClr val="tx1"/>
                </a:solidFill>
              </a:rPr>
              <a:t>CPDR Clinical Research Lead by CDR Gregory T. Chesnut </a:t>
            </a:r>
          </a:p>
        </p:txBody>
      </p:sp>
      <p:sp>
        <p:nvSpPr>
          <p:cNvPr id="2" name="TextBox 1">
            <a:extLst>
              <a:ext uri="{FF2B5EF4-FFF2-40B4-BE49-F238E27FC236}">
                <a16:creationId xmlns:a16="http://schemas.microsoft.com/office/drawing/2014/main" id="{92126393-FF10-FF64-0503-839F4F516BB9}"/>
              </a:ext>
            </a:extLst>
          </p:cNvPr>
          <p:cNvSpPr txBox="1"/>
          <p:nvPr/>
        </p:nvSpPr>
        <p:spPr>
          <a:xfrm>
            <a:off x="0" y="1588121"/>
            <a:ext cx="5849578" cy="4016484"/>
          </a:xfrm>
          <a:prstGeom prst="rect">
            <a:avLst/>
          </a:prstGeom>
          <a:noFill/>
        </p:spPr>
        <p:txBody>
          <a:bodyPr wrap="square">
            <a:noAutofit/>
          </a:bodyPr>
          <a:lstStyle/>
          <a:p>
            <a:pPr marL="285743" indent="-228594">
              <a:spcAft>
                <a:spcPts val="1350"/>
              </a:spcAft>
              <a:buFont typeface="Wingdings" panose="05000000000000000000" pitchFamily="2" charset="2"/>
              <a:buChar char="§"/>
            </a:pPr>
            <a:r>
              <a:rPr lang="en-US" sz="1425" dirty="0">
                <a:solidFill>
                  <a:srgbClr val="000000"/>
                </a:solidFill>
              </a:rPr>
              <a:t>The Clinical Research Program at WRNMMC combines a multidisciplinary approach of prostate cancer screening, data collection, clinical diagnosis, and treatment, education and counseling, and prostate disease clinical trial research in an efficient, personal- and patient-oriented manner</a:t>
            </a:r>
          </a:p>
          <a:p>
            <a:pPr marL="285743" indent="-228594">
              <a:spcAft>
                <a:spcPts val="1350"/>
              </a:spcAft>
              <a:buFont typeface="Wingdings" panose="05000000000000000000" pitchFamily="2" charset="2"/>
              <a:buChar char="§"/>
            </a:pPr>
            <a:r>
              <a:rPr lang="en-US" sz="1425" dirty="0">
                <a:solidFill>
                  <a:srgbClr val="000000"/>
                </a:solidFill>
              </a:rPr>
              <a:t>The program continues to advance collaborations with NCI-Medical Oncologists to enhance treatment of advanced prostate cancer patients at WRNMMC</a:t>
            </a:r>
          </a:p>
          <a:p>
            <a:pPr marL="285743" indent="-228594">
              <a:spcAft>
                <a:spcPts val="1350"/>
              </a:spcAft>
              <a:buFont typeface="Wingdings" panose="05000000000000000000" pitchFamily="2" charset="2"/>
              <a:buChar char="§"/>
            </a:pPr>
            <a:r>
              <a:rPr lang="en-US" sz="1425" dirty="0">
                <a:solidFill>
                  <a:srgbClr val="000000"/>
                </a:solidFill>
              </a:rPr>
              <a:t>CPDR has enrolled patients in clinical trials for more than two decades. Currently, there are five clinical trials for immunotherapy, cancer vaccine, advanced prostate cancer therapy ranging from prevention </a:t>
            </a:r>
            <a:r>
              <a:rPr lang="en-US" sz="1425" b="1" u="sng" dirty="0">
                <a:solidFill>
                  <a:srgbClr val="000000"/>
                </a:solidFill>
              </a:rPr>
              <a:t>to choice of treatment, quality-of-life, and patient reported outcome</a:t>
            </a:r>
          </a:p>
          <a:p>
            <a:pPr marL="285743" indent="-228594">
              <a:spcAft>
                <a:spcPts val="1350"/>
              </a:spcAft>
              <a:buFont typeface="Wingdings" panose="05000000000000000000" pitchFamily="2" charset="2"/>
              <a:buChar char="§"/>
            </a:pPr>
            <a:r>
              <a:rPr lang="en-US" sz="1425" dirty="0">
                <a:solidFill>
                  <a:srgbClr val="000000"/>
                </a:solidFill>
              </a:rPr>
              <a:t>The team collects serum, urine, tissue specimens (WRNMMC) through the integrated MCC biospecimen bank and patient data through the multicenter national database (WRNMMC, NMCSD, BAMC, MAMC, TAMC)</a:t>
            </a:r>
          </a:p>
        </p:txBody>
      </p:sp>
      <p:pic>
        <p:nvPicPr>
          <p:cNvPr id="3" name="Picture 2" descr="A picture containing indoor, hospital room, room, clothes">
            <a:extLst>
              <a:ext uri="{FF2B5EF4-FFF2-40B4-BE49-F238E27FC236}">
                <a16:creationId xmlns:a16="http://schemas.microsoft.com/office/drawing/2014/main" id="{F5CCEFD8-3A22-7D65-04D2-703445F5FEEE}"/>
              </a:ext>
            </a:extLst>
          </p:cNvPr>
          <p:cNvPicPr>
            <a:picLocks noChangeAspect="1"/>
          </p:cNvPicPr>
          <p:nvPr/>
        </p:nvPicPr>
        <p:blipFill>
          <a:blip r:embed="rId2" cstate="hqprint">
            <a:extLst>
              <a:ext uri="{BEBA8EAE-BF5A-486C-A8C5-ECC9F3942E4B}">
                <a14:imgProps xmlns:a14="http://schemas.microsoft.com/office/drawing/2010/main">
                  <a14:imgLayer r:embed="rId3">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5954051" y="1588121"/>
            <a:ext cx="2234034" cy="1675526"/>
          </a:xfrm>
          <a:prstGeom prst="rect">
            <a:avLst/>
          </a:prstGeom>
          <a:ln w="6350">
            <a:solidFill>
              <a:srgbClr val="000000"/>
            </a:solidFill>
          </a:ln>
        </p:spPr>
      </p:pic>
      <p:pic>
        <p:nvPicPr>
          <p:cNvPr id="13" name="Picture 12" descr="A picture containing person, indoor, scene, bag&#10;&#10;Description automatically generated">
            <a:extLst>
              <a:ext uri="{FF2B5EF4-FFF2-40B4-BE49-F238E27FC236}">
                <a16:creationId xmlns:a16="http://schemas.microsoft.com/office/drawing/2014/main" id="{2DB08A6F-456E-92F3-8A07-9CCAF8B9A393}"/>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5954052" y="3634460"/>
            <a:ext cx="2234033" cy="1675526"/>
          </a:xfrm>
          <a:prstGeom prst="rect">
            <a:avLst/>
          </a:prstGeom>
          <a:ln w="6350">
            <a:solidFill>
              <a:srgbClr val="000000"/>
            </a:solidFill>
          </a:ln>
        </p:spPr>
      </p:pic>
    </p:spTree>
    <p:extLst>
      <p:ext uri="{BB962C8B-B14F-4D97-AF65-F5344CB8AC3E}">
        <p14:creationId xmlns:p14="http://schemas.microsoft.com/office/powerpoint/2010/main" val="1723524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B8F48-6D9E-7C72-428B-0490E5766AFF}"/>
              </a:ext>
            </a:extLst>
          </p:cNvPr>
          <p:cNvSpPr txBox="1">
            <a:spLocks/>
          </p:cNvSpPr>
          <p:nvPr/>
        </p:nvSpPr>
        <p:spPr>
          <a:xfrm>
            <a:off x="342900" y="881861"/>
            <a:ext cx="8687868" cy="642938"/>
          </a:xfrm>
          <a:prstGeom prst="rect">
            <a:avLst/>
          </a:prstGeom>
        </p:spPr>
        <p:txBody>
          <a:bodyPr vert="horz" lIns="68580" tIns="34290" rIns="68580" bIns="34290" rtlCol="0" anchor="t" anchorCtr="0">
            <a:noAutofit/>
          </a:bodyPr>
          <a:lstStyle>
            <a:lvl1pPr algn="ctr" defTabSz="914400" rtl="0" eaLnBrk="1" latinLnBrk="0" hangingPunct="1">
              <a:spcBef>
                <a:spcPct val="0"/>
              </a:spcBef>
              <a:buNone/>
              <a:defRPr sz="2800" b="1" kern="1200" baseline="0">
                <a:solidFill>
                  <a:srgbClr val="092068"/>
                </a:solidFill>
                <a:latin typeface="+mj-lt"/>
                <a:ea typeface="+mj-ea"/>
                <a:cs typeface="+mj-cs"/>
              </a:defRPr>
            </a:lvl1pPr>
          </a:lstStyle>
          <a:p>
            <a:r>
              <a:rPr lang="en-US" sz="2100" dirty="0">
                <a:solidFill>
                  <a:schemeClr val="tx1"/>
                </a:solidFill>
              </a:rPr>
              <a:t>Impact of Age and Race on Health-Related Quality of Life Outcomes in Patients Undergoing Radical Prostatectomy for Localized Prostate Cancer</a:t>
            </a:r>
          </a:p>
        </p:txBody>
      </p:sp>
      <p:sp>
        <p:nvSpPr>
          <p:cNvPr id="2" name="TextBox 3">
            <a:extLst>
              <a:ext uri="{FF2B5EF4-FFF2-40B4-BE49-F238E27FC236}">
                <a16:creationId xmlns:a16="http://schemas.microsoft.com/office/drawing/2014/main" id="{AF9DC7D1-C6EE-B8B6-0B62-875F59348CB7}"/>
              </a:ext>
            </a:extLst>
          </p:cNvPr>
          <p:cNvSpPr txBox="1">
            <a:spLocks noChangeArrowheads="1"/>
          </p:cNvSpPr>
          <p:nvPr/>
        </p:nvSpPr>
        <p:spPr bwMode="auto">
          <a:xfrm>
            <a:off x="415657" y="5567981"/>
            <a:ext cx="1525403" cy="230832"/>
          </a:xfrm>
          <a:prstGeom prst="rect">
            <a:avLst/>
          </a:prstGeom>
          <a:no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defRPr/>
            </a:pPr>
            <a:r>
              <a:rPr lang="en-US" altLang="en-US" sz="900" dirty="0" err="1">
                <a:solidFill>
                  <a:srgbClr val="545454"/>
                </a:solidFill>
                <a:cs typeface="Times New Roman" panose="02020603050405020304" pitchFamily="18" charset="0"/>
              </a:rPr>
              <a:t>Polielski</a:t>
            </a:r>
            <a:r>
              <a:rPr lang="en-US" altLang="en-US" sz="900" dirty="0">
                <a:solidFill>
                  <a:srgbClr val="545454"/>
                </a:solidFill>
                <a:cs typeface="Times New Roman" panose="02020603050405020304" pitchFamily="18" charset="0"/>
              </a:rPr>
              <a:t> et al., Urology, 2021</a:t>
            </a:r>
          </a:p>
        </p:txBody>
      </p:sp>
      <p:pic>
        <p:nvPicPr>
          <p:cNvPr id="3" name="Picture 2" descr="Diagram&#10;&#10;Description automatically generated">
            <a:extLst>
              <a:ext uri="{FF2B5EF4-FFF2-40B4-BE49-F238E27FC236}">
                <a16:creationId xmlns:a16="http://schemas.microsoft.com/office/drawing/2014/main" id="{271BF428-2400-D798-93F5-3D32DE7FB2C0}"/>
              </a:ext>
            </a:extLst>
          </p:cNvPr>
          <p:cNvPicPr>
            <a:picLocks noChangeAspect="1"/>
          </p:cNvPicPr>
          <p:nvPr/>
        </p:nvPicPr>
        <p:blipFill>
          <a:blip r:embed="rId2"/>
          <a:stretch>
            <a:fillRect/>
          </a:stretch>
        </p:blipFill>
        <p:spPr>
          <a:xfrm>
            <a:off x="2336907" y="2048739"/>
            <a:ext cx="2122036" cy="2837881"/>
          </a:xfrm>
          <a:prstGeom prst="rect">
            <a:avLst/>
          </a:prstGeom>
        </p:spPr>
      </p:pic>
      <p:pic>
        <p:nvPicPr>
          <p:cNvPr id="13" name="Picture 12" descr="Diagram&#10;&#10;Description automatically generated">
            <a:extLst>
              <a:ext uri="{FF2B5EF4-FFF2-40B4-BE49-F238E27FC236}">
                <a16:creationId xmlns:a16="http://schemas.microsoft.com/office/drawing/2014/main" id="{B56E1F5F-CCF6-76FC-E876-C69262C3AD60}"/>
              </a:ext>
            </a:extLst>
          </p:cNvPr>
          <p:cNvPicPr>
            <a:picLocks noChangeAspect="1"/>
          </p:cNvPicPr>
          <p:nvPr/>
        </p:nvPicPr>
        <p:blipFill>
          <a:blip r:embed="rId3"/>
          <a:stretch>
            <a:fillRect/>
          </a:stretch>
        </p:blipFill>
        <p:spPr>
          <a:xfrm>
            <a:off x="132868" y="2048739"/>
            <a:ext cx="2090981" cy="2837881"/>
          </a:xfrm>
          <a:prstGeom prst="rect">
            <a:avLst/>
          </a:prstGeom>
        </p:spPr>
      </p:pic>
      <p:sp>
        <p:nvSpPr>
          <p:cNvPr id="14" name="TextBox 13">
            <a:extLst>
              <a:ext uri="{FF2B5EF4-FFF2-40B4-BE49-F238E27FC236}">
                <a16:creationId xmlns:a16="http://schemas.microsoft.com/office/drawing/2014/main" id="{1D21D8EF-C761-04ED-63C7-447827D4E3D8}"/>
              </a:ext>
            </a:extLst>
          </p:cNvPr>
          <p:cNvSpPr txBox="1"/>
          <p:nvPr/>
        </p:nvSpPr>
        <p:spPr>
          <a:xfrm>
            <a:off x="1006337" y="1771739"/>
            <a:ext cx="482312" cy="300082"/>
          </a:xfrm>
          <a:prstGeom prst="rect">
            <a:avLst/>
          </a:prstGeom>
          <a:noFill/>
        </p:spPr>
        <p:txBody>
          <a:bodyPr wrap="none" rtlCol="0">
            <a:spAutoFit/>
          </a:bodyPr>
          <a:lstStyle/>
          <a:p>
            <a:r>
              <a:rPr lang="en-US" sz="1350" b="1" dirty="0"/>
              <a:t>AGE</a:t>
            </a:r>
          </a:p>
        </p:txBody>
      </p:sp>
      <p:sp>
        <p:nvSpPr>
          <p:cNvPr id="15" name="TextBox 14">
            <a:extLst>
              <a:ext uri="{FF2B5EF4-FFF2-40B4-BE49-F238E27FC236}">
                <a16:creationId xmlns:a16="http://schemas.microsoft.com/office/drawing/2014/main" id="{A0536D21-62BE-F373-31C8-993DFD7D55EA}"/>
              </a:ext>
            </a:extLst>
          </p:cNvPr>
          <p:cNvSpPr txBox="1"/>
          <p:nvPr/>
        </p:nvSpPr>
        <p:spPr>
          <a:xfrm>
            <a:off x="3276246" y="1742524"/>
            <a:ext cx="560923" cy="300082"/>
          </a:xfrm>
          <a:prstGeom prst="rect">
            <a:avLst/>
          </a:prstGeom>
          <a:noFill/>
        </p:spPr>
        <p:txBody>
          <a:bodyPr wrap="none" rtlCol="0">
            <a:spAutoFit/>
          </a:bodyPr>
          <a:lstStyle/>
          <a:p>
            <a:r>
              <a:rPr lang="en-US" sz="1350" b="1" dirty="0"/>
              <a:t>RACE</a:t>
            </a:r>
          </a:p>
        </p:txBody>
      </p:sp>
      <p:sp>
        <p:nvSpPr>
          <p:cNvPr id="16" name="Star: 5 Points 15">
            <a:extLst>
              <a:ext uri="{FF2B5EF4-FFF2-40B4-BE49-F238E27FC236}">
                <a16:creationId xmlns:a16="http://schemas.microsoft.com/office/drawing/2014/main" id="{1C9E9B5A-FC82-92E4-F2CB-8A932AF5419F}"/>
              </a:ext>
            </a:extLst>
          </p:cNvPr>
          <p:cNvSpPr/>
          <p:nvPr/>
        </p:nvSpPr>
        <p:spPr>
          <a:xfrm>
            <a:off x="1957088" y="2541932"/>
            <a:ext cx="201267" cy="19381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Star: 5 Points 16">
            <a:extLst>
              <a:ext uri="{FF2B5EF4-FFF2-40B4-BE49-F238E27FC236}">
                <a16:creationId xmlns:a16="http://schemas.microsoft.com/office/drawing/2014/main" id="{1E1343E4-AADE-AEAA-4F91-151287C3218C}"/>
              </a:ext>
            </a:extLst>
          </p:cNvPr>
          <p:cNvSpPr/>
          <p:nvPr/>
        </p:nvSpPr>
        <p:spPr>
          <a:xfrm>
            <a:off x="4313583" y="2524539"/>
            <a:ext cx="201267" cy="19381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34B4A6B2-946E-B04E-EEC6-0CE8CA5DF55C}"/>
              </a:ext>
            </a:extLst>
          </p:cNvPr>
          <p:cNvSpPr txBox="1">
            <a:spLocks noChangeArrowheads="1"/>
          </p:cNvSpPr>
          <p:nvPr/>
        </p:nvSpPr>
        <p:spPr bwMode="auto">
          <a:xfrm>
            <a:off x="4796568" y="1586394"/>
            <a:ext cx="409476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u="sng" dirty="0">
                <a:latin typeface="Calibri" panose="020F0502020204030204" pitchFamily="34" charset="0"/>
              </a:rPr>
              <a:t>Gap:</a:t>
            </a:r>
            <a:r>
              <a:rPr lang="en-US" altLang="en-US" sz="1200" b="1" dirty="0">
                <a:latin typeface="Calibri" panose="020F0502020204030204" pitchFamily="34" charset="0"/>
              </a:rPr>
              <a:t> </a:t>
            </a:r>
            <a:r>
              <a:rPr lang="en-US" altLang="en-US" sz="1200" dirty="0">
                <a:latin typeface="Calibri" panose="020F0502020204030204" pitchFamily="34" charset="0"/>
              </a:rPr>
              <a:t>Among radical prostatectomy (RP) treated prostate cancer patients within the MHS the impact of age and race on health-related quality of life (</a:t>
            </a:r>
            <a:r>
              <a:rPr lang="en-US" altLang="en-US" sz="1200" dirty="0" err="1">
                <a:latin typeface="Calibri" panose="020F0502020204030204" pitchFamily="34" charset="0"/>
              </a:rPr>
              <a:t>HRQoL</a:t>
            </a:r>
            <a:r>
              <a:rPr lang="en-US" altLang="en-US" sz="1200" dirty="0">
                <a:latin typeface="Calibri" panose="020F0502020204030204" pitchFamily="34" charset="0"/>
              </a:rPr>
              <a:t>) is not well studied</a:t>
            </a:r>
          </a:p>
          <a:p>
            <a:pPr eaLnBrk="1" hangingPunct="1"/>
            <a:endParaRPr lang="en-US" altLang="en-US" sz="1200" u="sng" dirty="0">
              <a:latin typeface="Calibri" panose="020F0502020204030204" pitchFamily="34" charset="0"/>
            </a:endParaRPr>
          </a:p>
          <a:p>
            <a:pPr eaLnBrk="1" hangingPunct="1"/>
            <a:r>
              <a:rPr lang="en-US" altLang="en-US" sz="1200" b="1" u="sng" dirty="0">
                <a:latin typeface="Calibri" panose="020F0502020204030204" pitchFamily="34" charset="0"/>
              </a:rPr>
              <a:t>Objective:</a:t>
            </a:r>
            <a:r>
              <a:rPr lang="en-US" altLang="en-US" sz="1200" dirty="0">
                <a:latin typeface="Calibri" panose="020F0502020204030204" pitchFamily="34" charset="0"/>
              </a:rPr>
              <a:t> To assess the </a:t>
            </a:r>
            <a:r>
              <a:rPr lang="en-US" altLang="en-US" sz="1200" dirty="0" err="1">
                <a:latin typeface="Calibri" panose="020F0502020204030204" pitchFamily="34" charset="0"/>
              </a:rPr>
              <a:t>HRQoL</a:t>
            </a:r>
            <a:r>
              <a:rPr lang="en-US" altLang="en-US" sz="1200" dirty="0">
                <a:latin typeface="Calibri" panose="020F0502020204030204" pitchFamily="34" charset="0"/>
              </a:rPr>
              <a:t> of RP patients (N=626) in the CPDR Database followed in regular interwall by Expanded Prostate Cancer Index Composite and Short-Form Health Survey between 2007-2017, and stratified by age &lt;60, 60-70 and &gt;70.  </a:t>
            </a:r>
          </a:p>
          <a:p>
            <a:pPr eaLnBrk="1" hangingPunct="1"/>
            <a:endParaRPr lang="en-US" altLang="en-US" sz="1200" dirty="0">
              <a:latin typeface="Calibri" panose="020F0502020204030204" pitchFamily="34" charset="0"/>
            </a:endParaRPr>
          </a:p>
          <a:p>
            <a:pPr eaLnBrk="1" hangingPunct="1"/>
            <a:r>
              <a:rPr lang="en-US" altLang="en-US" sz="1200" b="1" u="sng" dirty="0">
                <a:latin typeface="Calibri" panose="020F0502020204030204" pitchFamily="34" charset="0"/>
              </a:rPr>
              <a:t>Results:</a:t>
            </a:r>
            <a:r>
              <a:rPr lang="en-US" altLang="en-US" sz="1200" dirty="0">
                <a:latin typeface="Calibri" panose="020F0502020204030204" pitchFamily="34" charset="0"/>
              </a:rPr>
              <a:t>  </a:t>
            </a:r>
            <a:r>
              <a:rPr lang="en-US" altLang="en-US" sz="1200" b="1" dirty="0">
                <a:latin typeface="Calibri" panose="020F0502020204030204" pitchFamily="34" charset="0"/>
              </a:rPr>
              <a:t>Sexual bother was worse in older men until 48 months post-operatively but subsequently improved to levels similar to younger patients. Race independently affected </a:t>
            </a:r>
            <a:r>
              <a:rPr lang="en-US" altLang="en-US" sz="1200" b="1" dirty="0" err="1">
                <a:latin typeface="Calibri" panose="020F0502020204030204" pitchFamily="34" charset="0"/>
              </a:rPr>
              <a:t>HRQoL</a:t>
            </a:r>
            <a:r>
              <a:rPr lang="en-US" altLang="en-US" sz="1200" b="1" dirty="0">
                <a:latin typeface="Calibri" panose="020F0502020204030204" pitchFamily="34" charset="0"/>
              </a:rPr>
              <a:t> outcomes with older African American men reporting worse urinary function and sexual bother.</a:t>
            </a:r>
          </a:p>
          <a:p>
            <a:pPr eaLnBrk="1" hangingPunct="1"/>
            <a:endParaRPr lang="en-US" altLang="en-US" sz="1200" b="1" dirty="0">
              <a:latin typeface="Calibri" panose="020F0502020204030204" pitchFamily="34" charset="0"/>
            </a:endParaRPr>
          </a:p>
          <a:p>
            <a:pPr eaLnBrk="1" hangingPunct="1"/>
            <a:r>
              <a:rPr lang="en-US" altLang="en-US" sz="1200" b="1" u="sng" dirty="0">
                <a:latin typeface="Calibri" panose="020F0502020204030204" pitchFamily="34" charset="0"/>
              </a:rPr>
              <a:t>Impact:</a:t>
            </a:r>
            <a:r>
              <a:rPr lang="en-US" altLang="en-US" sz="1200" b="1" dirty="0">
                <a:latin typeface="Calibri" panose="020F0502020204030204" pitchFamily="34" charset="0"/>
              </a:rPr>
              <a:t> Age does not independently predict worse </a:t>
            </a:r>
            <a:r>
              <a:rPr lang="en-US" altLang="en-US" sz="1200" b="1" dirty="0" err="1">
                <a:latin typeface="Calibri" panose="020F0502020204030204" pitchFamily="34" charset="0"/>
              </a:rPr>
              <a:t>HRQoL</a:t>
            </a:r>
            <a:r>
              <a:rPr lang="en-US" altLang="en-US" sz="1200" dirty="0">
                <a:latin typeface="Calibri" panose="020F0502020204030204" pitchFamily="34" charset="0"/>
              </a:rPr>
              <a:t>. Older and younger men experience similar declines in urinary and sexual domain scores after RP. Our findings may be used </a:t>
            </a:r>
            <a:r>
              <a:rPr lang="en-US" altLang="en-US" sz="1200" b="1" dirty="0">
                <a:latin typeface="Calibri" panose="020F0502020204030204" pitchFamily="34" charset="0"/>
              </a:rPr>
              <a:t>to better inform patients regarding their expected post RP </a:t>
            </a:r>
            <a:r>
              <a:rPr lang="en-US" altLang="en-US" sz="1200" b="1" dirty="0" err="1">
                <a:latin typeface="Calibri" panose="020F0502020204030204" pitchFamily="34" charset="0"/>
              </a:rPr>
              <a:t>HRQoL</a:t>
            </a:r>
            <a:r>
              <a:rPr lang="en-US" altLang="en-US" sz="1200" b="1" dirty="0">
                <a:latin typeface="Calibri" panose="020F0502020204030204" pitchFamily="34" charset="0"/>
              </a:rPr>
              <a:t> </a:t>
            </a:r>
            <a:r>
              <a:rPr lang="en-US" altLang="en-US" sz="1200" dirty="0">
                <a:latin typeface="Calibri" panose="020F0502020204030204" pitchFamily="34" charset="0"/>
              </a:rPr>
              <a:t>and guide treatment decision-making.</a:t>
            </a:r>
          </a:p>
        </p:txBody>
      </p:sp>
    </p:spTree>
    <p:extLst>
      <p:ext uri="{BB962C8B-B14F-4D97-AF65-F5344CB8AC3E}">
        <p14:creationId xmlns:p14="http://schemas.microsoft.com/office/powerpoint/2010/main" val="373170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B538-2350-7E12-4936-CFD5B1B39B43}"/>
              </a:ext>
            </a:extLst>
          </p:cNvPr>
          <p:cNvSpPr>
            <a:spLocks noGrp="1"/>
          </p:cNvSpPr>
          <p:nvPr>
            <p:ph type="title"/>
          </p:nvPr>
        </p:nvSpPr>
        <p:spPr>
          <a:xfrm>
            <a:off x="1449280" y="980219"/>
            <a:ext cx="6245441" cy="571754"/>
          </a:xfrm>
        </p:spPr>
        <p:txBody>
          <a:bodyPr>
            <a:normAutofit/>
          </a:bodyPr>
          <a:lstStyle/>
          <a:p>
            <a:r>
              <a:rPr lang="en-US" sz="2100" dirty="0">
                <a:solidFill>
                  <a:srgbClr val="0070C0"/>
                </a:solidFill>
                <a:latin typeface="+mn-lt"/>
              </a:rPr>
              <a:t>Advantages of the MHS Data for Health Equity Research</a:t>
            </a:r>
          </a:p>
        </p:txBody>
      </p:sp>
      <p:sp>
        <p:nvSpPr>
          <p:cNvPr id="3" name="Content Placeholder 2">
            <a:extLst>
              <a:ext uri="{FF2B5EF4-FFF2-40B4-BE49-F238E27FC236}">
                <a16:creationId xmlns:a16="http://schemas.microsoft.com/office/drawing/2014/main" id="{C4FAA44A-B607-0320-5FD7-03971B214B37}"/>
              </a:ext>
            </a:extLst>
          </p:cNvPr>
          <p:cNvSpPr>
            <a:spLocks noGrp="1"/>
          </p:cNvSpPr>
          <p:nvPr>
            <p:ph idx="1"/>
          </p:nvPr>
        </p:nvSpPr>
        <p:spPr>
          <a:xfrm>
            <a:off x="905079" y="1551973"/>
            <a:ext cx="7570519" cy="4427045"/>
          </a:xfrm>
        </p:spPr>
        <p:txBody>
          <a:bodyPr>
            <a:normAutofit fontScale="25000" lnSpcReduction="20000"/>
          </a:bodyPr>
          <a:lstStyle/>
          <a:p>
            <a:pPr marL="0" indent="0">
              <a:lnSpc>
                <a:spcPct val="120000"/>
              </a:lnSpc>
              <a:buNone/>
              <a:defRPr/>
            </a:pPr>
            <a:r>
              <a:rPr lang="en-US" sz="4650" b="1" dirty="0">
                <a:latin typeface="Arial" pitchFamily="34" charset="0"/>
                <a:cs typeface="Arial" pitchFamily="34" charset="0"/>
              </a:rPr>
              <a:t>Medical Care</a:t>
            </a:r>
            <a:r>
              <a:rPr lang="en-US" sz="4650" dirty="0">
                <a:latin typeface="Arial" pitchFamily="34" charset="0"/>
                <a:cs typeface="Arial" pitchFamily="34" charset="0"/>
              </a:rPr>
              <a:t>:  Universal care and equal access regardless of racial/ethnic backgrounds </a:t>
            </a:r>
          </a:p>
          <a:p>
            <a:pPr marL="0" indent="0">
              <a:lnSpc>
                <a:spcPct val="120000"/>
              </a:lnSpc>
              <a:buNone/>
              <a:defRPr/>
            </a:pPr>
            <a:r>
              <a:rPr lang="en-US" sz="4650" b="1" dirty="0">
                <a:latin typeface="Arial" pitchFamily="34" charset="0"/>
                <a:cs typeface="Arial" pitchFamily="34" charset="0"/>
              </a:rPr>
              <a:t>Population</a:t>
            </a:r>
          </a:p>
          <a:p>
            <a:pPr>
              <a:lnSpc>
                <a:spcPct val="120000"/>
              </a:lnSpc>
              <a:buFont typeface="Wingdings" panose="05000000000000000000" pitchFamily="2" charset="2"/>
              <a:buChar char="§"/>
              <a:defRPr/>
            </a:pPr>
            <a:r>
              <a:rPr lang="en-US" sz="4650" dirty="0">
                <a:latin typeface="Arial" pitchFamily="34" charset="0"/>
                <a:cs typeface="Arial" pitchFamily="34" charset="0"/>
              </a:rPr>
              <a:t>A large number of beneficiaries -- 9.6 million eligible beneficiaries (active-duty members, retirees, family members, and other eligible populations)</a:t>
            </a:r>
          </a:p>
          <a:p>
            <a:pPr>
              <a:lnSpc>
                <a:spcPct val="120000"/>
              </a:lnSpc>
              <a:buFont typeface="Wingdings" panose="05000000000000000000" pitchFamily="2" charset="2"/>
              <a:buChar char="§"/>
              <a:defRPr/>
            </a:pPr>
            <a:r>
              <a:rPr lang="en-US" sz="4650" dirty="0">
                <a:latin typeface="Arial" pitchFamily="34" charset="0"/>
                <a:cs typeface="Arial" pitchFamily="34" charset="0"/>
              </a:rPr>
              <a:t>Diverse -- A higher percentage of </a:t>
            </a:r>
            <a:r>
              <a:rPr lang="en-US" sz="5550" dirty="0">
                <a:cs typeface="Arial" pitchFamily="34" charset="0"/>
              </a:rPr>
              <a:t>r</a:t>
            </a:r>
            <a:r>
              <a:rPr lang="en-US" sz="5550" dirty="0">
                <a:solidFill>
                  <a:srgbClr val="222222"/>
                </a:solidFill>
              </a:rPr>
              <a:t>acially or ethnically underrepresented </a:t>
            </a:r>
            <a:r>
              <a:rPr lang="en-US" sz="4650" dirty="0">
                <a:latin typeface="Arial" pitchFamily="34" charset="0"/>
                <a:cs typeface="Arial" pitchFamily="34" charset="0"/>
              </a:rPr>
              <a:t>people compared to the general population</a:t>
            </a:r>
          </a:p>
          <a:p>
            <a:pPr>
              <a:lnSpc>
                <a:spcPct val="120000"/>
              </a:lnSpc>
              <a:buFont typeface="Wingdings" panose="05000000000000000000" pitchFamily="2" charset="2"/>
              <a:buChar char="§"/>
              <a:defRPr/>
            </a:pPr>
            <a:r>
              <a:rPr lang="en-US" sz="4650" dirty="0">
                <a:latin typeface="Arial" pitchFamily="34" charset="0"/>
                <a:cs typeface="Arial" pitchFamily="34" charset="0"/>
              </a:rPr>
              <a:t>Age range – All ages</a:t>
            </a:r>
          </a:p>
          <a:p>
            <a:pPr>
              <a:lnSpc>
                <a:spcPct val="120000"/>
              </a:lnSpc>
              <a:buFont typeface="Wingdings" panose="05000000000000000000" pitchFamily="2" charset="2"/>
              <a:buNone/>
              <a:defRPr/>
            </a:pPr>
            <a:r>
              <a:rPr lang="en-US" sz="4650" b="1" dirty="0">
                <a:latin typeface="Arial" pitchFamily="34" charset="0"/>
                <a:cs typeface="Arial" pitchFamily="34" charset="0"/>
              </a:rPr>
              <a:t>Data</a:t>
            </a:r>
          </a:p>
          <a:p>
            <a:pPr>
              <a:lnSpc>
                <a:spcPct val="120000"/>
              </a:lnSpc>
              <a:buFont typeface="Wingdings" panose="05000000000000000000" pitchFamily="2" charset="2"/>
              <a:buChar char="§"/>
              <a:defRPr/>
            </a:pPr>
            <a:r>
              <a:rPr lang="en-US" sz="4650" dirty="0">
                <a:latin typeface="Arial" pitchFamily="34" charset="0"/>
                <a:cs typeface="Arial" pitchFamily="34" charset="0"/>
              </a:rPr>
              <a:t>Comprehensive medical encounter and claims data</a:t>
            </a:r>
          </a:p>
          <a:p>
            <a:pPr>
              <a:lnSpc>
                <a:spcPct val="120000"/>
              </a:lnSpc>
              <a:buFont typeface="Wingdings" panose="05000000000000000000" pitchFamily="2" charset="2"/>
              <a:buChar char="§"/>
              <a:defRPr/>
            </a:pPr>
            <a:r>
              <a:rPr lang="en-US" sz="4650" dirty="0">
                <a:latin typeface="Arial" pitchFamily="34" charset="0"/>
                <a:cs typeface="Arial" pitchFamily="34" charset="0"/>
              </a:rPr>
              <a:t>Longitudinal</a:t>
            </a:r>
          </a:p>
          <a:p>
            <a:pPr marL="0" indent="0">
              <a:lnSpc>
                <a:spcPct val="120000"/>
              </a:lnSpc>
              <a:buNone/>
              <a:defRPr/>
            </a:pPr>
            <a:r>
              <a:rPr lang="en-US" sz="4650" b="1" dirty="0">
                <a:latin typeface="Arial" pitchFamily="34" charset="0"/>
                <a:cs typeface="Arial" pitchFamily="34" charset="0"/>
              </a:rPr>
              <a:t>Uniqueness</a:t>
            </a:r>
          </a:p>
          <a:p>
            <a:pPr>
              <a:lnSpc>
                <a:spcPct val="120000"/>
              </a:lnSpc>
              <a:buFont typeface="Wingdings" panose="05000000000000000000" pitchFamily="2" charset="2"/>
              <a:buChar char="§"/>
              <a:defRPr/>
            </a:pPr>
            <a:r>
              <a:rPr lang="en-US" sz="4650" dirty="0">
                <a:latin typeface="Arial" pitchFamily="34" charset="0"/>
                <a:cs typeface="Arial" pitchFamily="34" charset="0"/>
              </a:rPr>
              <a:t>Research questions important for DoD and DoD beneficiaries</a:t>
            </a:r>
          </a:p>
          <a:p>
            <a:pPr>
              <a:lnSpc>
                <a:spcPct val="120000"/>
              </a:lnSpc>
              <a:buFont typeface="Wingdings" panose="05000000000000000000" pitchFamily="2" charset="2"/>
              <a:buChar char="§"/>
              <a:defRPr/>
            </a:pPr>
            <a:r>
              <a:rPr lang="en-US" sz="4650" dirty="0">
                <a:latin typeface="Arial" pitchFamily="34" charset="0"/>
                <a:cs typeface="Arial" pitchFamily="34" charset="0"/>
              </a:rPr>
              <a:t>Health equity</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003914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B8F48-6D9E-7C72-428B-0490E5766AFF}"/>
              </a:ext>
            </a:extLst>
          </p:cNvPr>
          <p:cNvSpPr txBox="1">
            <a:spLocks/>
          </p:cNvSpPr>
          <p:nvPr/>
        </p:nvSpPr>
        <p:spPr>
          <a:xfrm>
            <a:off x="228066" y="871993"/>
            <a:ext cx="8687868" cy="642938"/>
          </a:xfrm>
          <a:prstGeom prst="rect">
            <a:avLst/>
          </a:prstGeom>
        </p:spPr>
        <p:txBody>
          <a:bodyPr vert="horz" lIns="68580" tIns="34290" rIns="68580" bIns="34290" rtlCol="0" anchor="t" anchorCtr="0">
            <a:noAutofit/>
          </a:bodyPr>
          <a:lstStyle>
            <a:lvl1pPr algn="ctr" defTabSz="914400" rtl="0" eaLnBrk="1" latinLnBrk="0" hangingPunct="1">
              <a:spcBef>
                <a:spcPct val="0"/>
              </a:spcBef>
              <a:buNone/>
              <a:defRPr sz="2800" b="1" kern="1200" baseline="0">
                <a:solidFill>
                  <a:srgbClr val="092068"/>
                </a:solidFill>
                <a:latin typeface="+mj-lt"/>
                <a:ea typeface="+mj-ea"/>
                <a:cs typeface="+mj-cs"/>
              </a:defRPr>
            </a:lvl1pPr>
          </a:lstStyle>
          <a:p>
            <a:r>
              <a:rPr lang="en-US" sz="2100" dirty="0">
                <a:solidFill>
                  <a:schemeClr val="tx1"/>
                </a:solidFill>
              </a:rPr>
              <a:t>The Effect of Race on Treatment Patterns and Subsequent Health-related Quality of Life Outcomes in Men Undergoing Treatment for Localized Prostate Cancer</a:t>
            </a:r>
          </a:p>
        </p:txBody>
      </p:sp>
      <p:sp>
        <p:nvSpPr>
          <p:cNvPr id="5" name="Rectangle 7">
            <a:extLst>
              <a:ext uri="{FF2B5EF4-FFF2-40B4-BE49-F238E27FC236}">
                <a16:creationId xmlns:a16="http://schemas.microsoft.com/office/drawing/2014/main" id="{4EE6ACF6-9CDB-EF52-B757-4E1BBE301CF8}"/>
              </a:ext>
            </a:extLst>
          </p:cNvPr>
          <p:cNvSpPr txBox="1">
            <a:spLocks noChangeArrowheads="1"/>
          </p:cNvSpPr>
          <p:nvPr/>
        </p:nvSpPr>
        <p:spPr bwMode="auto">
          <a:xfrm>
            <a:off x="4483824" y="1750228"/>
            <a:ext cx="4406181"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rtlCol="0">
            <a:spAutoFit/>
          </a:bodyPr>
          <a:lstStyle>
            <a:lvl1pPr marL="0" indent="0" algn="ctr" defTabSz="914400" rtl="0" eaLnBrk="1" latinLnBrk="0" hangingPunct="1">
              <a:lnSpc>
                <a:spcPct val="90000"/>
              </a:lnSpc>
              <a:spcBef>
                <a:spcPct val="20000"/>
              </a:spcBef>
              <a:buFont typeface="Lucida Sans Unicode" panose="020B0602030504020204" pitchFamily="34" charset="0"/>
              <a:buChar char="∎"/>
              <a:defRPr sz="2800" kern="1200">
                <a:solidFill>
                  <a:schemeClr val="tx1"/>
                </a:solidFill>
                <a:latin typeface="Calibri" panose="020F0502020204030204" pitchFamily="34" charset="0"/>
                <a:ea typeface="+mn-ea"/>
                <a:cs typeface="+mn-cs"/>
              </a:defRPr>
            </a:lvl1pPr>
            <a:lvl2pPr marL="742950" indent="-285750" algn="ctr" defTabSz="914400" rtl="0" eaLnBrk="1" latinLnBrk="0" hangingPunct="1">
              <a:lnSpc>
                <a:spcPct val="90000"/>
              </a:lnSpc>
              <a:spcBef>
                <a:spcPct val="20000"/>
              </a:spcBef>
              <a:buFont typeface="Wingdings" panose="05000000000000000000" pitchFamily="2" charset="2"/>
              <a:buChar char="q"/>
              <a:defRPr sz="2400" kern="1200">
                <a:solidFill>
                  <a:schemeClr val="tx1"/>
                </a:solidFill>
                <a:latin typeface="Calibri" panose="020F0502020204030204" pitchFamily="34" charset="0"/>
                <a:ea typeface="+mn-ea"/>
                <a:cs typeface="+mn-cs"/>
              </a:defRPr>
            </a:lvl2pPr>
            <a:lvl3pPr marL="1143000" indent="-228600" algn="ctr" defTabSz="914400" rtl="0" eaLnBrk="1" latinLnBrk="0" hangingPunct="1">
              <a:lnSpc>
                <a:spcPct val="90000"/>
              </a:lnSpc>
              <a:spcBef>
                <a:spcPct val="20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3pPr>
            <a:lvl4pPr marL="1600200" indent="-228600" algn="ctr" defTabSz="914400" rtl="0" eaLnBrk="1" latinLnBrk="0" hangingPunct="1">
              <a:lnSpc>
                <a:spcPct val="90000"/>
              </a:lnSpc>
              <a:spcBef>
                <a:spcPct val="20000"/>
              </a:spcBef>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4pPr>
            <a:lvl5pPr marL="2057400" indent="-228600" algn="ctr" defTabSz="914400" rtl="0" eaLnBrk="1" latinLnBrk="0" hangingPunct="1">
              <a:lnSpc>
                <a:spcPct val="90000"/>
              </a:lnSpc>
              <a:spcBef>
                <a:spcPct val="20000"/>
              </a:spcBef>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5pPr>
            <a:lvl6pPr marL="25146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6pPr>
            <a:lvl7pPr marL="29718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7pPr>
            <a:lvl8pPr marL="34290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8pPr>
            <a:lvl9pPr marL="38862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9pPr>
          </a:lstStyle>
          <a:p>
            <a:pPr algn="just">
              <a:spcBef>
                <a:spcPct val="0"/>
              </a:spcBef>
              <a:buFontTx/>
              <a:buNone/>
            </a:pPr>
            <a:r>
              <a:rPr lang="en-US" altLang="en-US" sz="1350" b="1" u="sng" dirty="0">
                <a:latin typeface="+mn-lt"/>
              </a:rPr>
              <a:t>Gap</a:t>
            </a:r>
            <a:r>
              <a:rPr lang="en-US" altLang="en-US" sz="1350" b="1" dirty="0">
                <a:latin typeface="+mn-lt"/>
              </a:rPr>
              <a:t>: Ancestral differences in </a:t>
            </a:r>
            <a:r>
              <a:rPr lang="en-US" altLang="en-US" sz="1350" dirty="0">
                <a:latin typeface="+mn-lt"/>
              </a:rPr>
              <a:t>Health-Related Quality of Life (</a:t>
            </a:r>
            <a:r>
              <a:rPr lang="en-US" altLang="en-US" sz="1350" b="1" dirty="0" err="1">
                <a:latin typeface="+mn-lt"/>
              </a:rPr>
              <a:t>HRQoL</a:t>
            </a:r>
            <a:r>
              <a:rPr lang="en-US" altLang="en-US" sz="1350" dirty="0">
                <a:latin typeface="+mn-lt"/>
              </a:rPr>
              <a:t>) after treatment of prostate cancer (</a:t>
            </a:r>
            <a:r>
              <a:rPr lang="en-US" altLang="en-US" sz="1350" dirty="0" err="1">
                <a:latin typeface="+mn-lt"/>
              </a:rPr>
              <a:t>PCa</a:t>
            </a:r>
            <a:r>
              <a:rPr lang="en-US" altLang="en-US" sz="1350" dirty="0">
                <a:latin typeface="+mn-lt"/>
              </a:rPr>
              <a:t>) are </a:t>
            </a:r>
            <a:r>
              <a:rPr lang="en-US" altLang="en-US" sz="1350" b="1" dirty="0">
                <a:latin typeface="+mn-lt"/>
              </a:rPr>
              <a:t>not well studied.</a:t>
            </a:r>
          </a:p>
          <a:p>
            <a:pPr algn="just">
              <a:spcBef>
                <a:spcPct val="0"/>
              </a:spcBef>
              <a:buFontTx/>
              <a:buNone/>
            </a:pPr>
            <a:endParaRPr lang="en-US" altLang="en-US" sz="1350" dirty="0">
              <a:latin typeface="+mn-lt"/>
            </a:endParaRPr>
          </a:p>
          <a:p>
            <a:pPr algn="just">
              <a:spcBef>
                <a:spcPct val="0"/>
              </a:spcBef>
              <a:buFontTx/>
              <a:buNone/>
            </a:pPr>
            <a:r>
              <a:rPr lang="en-US" altLang="en-US" sz="1350" b="1" u="sng" dirty="0">
                <a:latin typeface="+mn-lt"/>
              </a:rPr>
              <a:t>Objective</a:t>
            </a:r>
            <a:r>
              <a:rPr lang="en-US" altLang="en-US" sz="1350" b="1" dirty="0">
                <a:latin typeface="+mn-lt"/>
              </a:rPr>
              <a:t>: </a:t>
            </a:r>
            <a:r>
              <a:rPr lang="en-US" altLang="en-US" sz="1350" dirty="0">
                <a:latin typeface="+mn-lt"/>
              </a:rPr>
              <a:t>Compare </a:t>
            </a:r>
            <a:r>
              <a:rPr lang="en-US" altLang="en-US" sz="1350" dirty="0" err="1">
                <a:latin typeface="+mn-lt"/>
              </a:rPr>
              <a:t>HRQoL</a:t>
            </a:r>
            <a:r>
              <a:rPr lang="en-US" altLang="en-US" sz="1350" dirty="0">
                <a:latin typeface="+mn-lt"/>
              </a:rPr>
              <a:t> in </a:t>
            </a:r>
            <a:r>
              <a:rPr lang="en-US" altLang="en-US" sz="1350" b="1" dirty="0">
                <a:latin typeface="+mn-lt"/>
              </a:rPr>
              <a:t>African American (AA) and non-AA men </a:t>
            </a:r>
            <a:r>
              <a:rPr lang="en-US" altLang="en-US" sz="1350" dirty="0">
                <a:latin typeface="+mn-lt"/>
              </a:rPr>
              <a:t>undergoing active surveillance (</a:t>
            </a:r>
            <a:r>
              <a:rPr lang="en-US" altLang="en-US" sz="1350" b="1" dirty="0">
                <a:latin typeface="+mn-lt"/>
              </a:rPr>
              <a:t>AS</a:t>
            </a:r>
            <a:r>
              <a:rPr lang="en-US" altLang="en-US" sz="1350" dirty="0">
                <a:latin typeface="+mn-lt"/>
              </a:rPr>
              <a:t>), radical prostatectomy (</a:t>
            </a:r>
            <a:r>
              <a:rPr lang="en-US" altLang="en-US" sz="1350" b="1" dirty="0">
                <a:latin typeface="+mn-lt"/>
              </a:rPr>
              <a:t>RP</a:t>
            </a:r>
            <a:r>
              <a:rPr lang="en-US" altLang="en-US" sz="1350" dirty="0">
                <a:latin typeface="+mn-lt"/>
              </a:rPr>
              <a:t>), or radiation (</a:t>
            </a:r>
            <a:r>
              <a:rPr lang="en-US" altLang="en-US" sz="1350" b="1" dirty="0">
                <a:latin typeface="+mn-lt"/>
              </a:rPr>
              <a:t>XRT</a:t>
            </a:r>
            <a:r>
              <a:rPr lang="en-US" altLang="en-US" sz="1350" dirty="0">
                <a:latin typeface="+mn-lt"/>
              </a:rPr>
              <a:t>).</a:t>
            </a:r>
          </a:p>
          <a:p>
            <a:pPr algn="just">
              <a:spcBef>
                <a:spcPct val="0"/>
              </a:spcBef>
              <a:buFontTx/>
              <a:buNone/>
            </a:pPr>
            <a:endParaRPr lang="en-US" altLang="en-US" sz="1350" dirty="0">
              <a:latin typeface="+mn-lt"/>
            </a:endParaRPr>
          </a:p>
          <a:p>
            <a:pPr algn="just">
              <a:spcBef>
                <a:spcPct val="0"/>
              </a:spcBef>
              <a:buFontTx/>
              <a:buNone/>
            </a:pPr>
            <a:r>
              <a:rPr lang="en-US" altLang="en-US" sz="1350" b="1" u="sng" dirty="0">
                <a:latin typeface="+mn-lt"/>
              </a:rPr>
              <a:t>Results</a:t>
            </a:r>
            <a:r>
              <a:rPr lang="en-US" altLang="en-US" sz="1350" b="1" dirty="0">
                <a:latin typeface="+mn-lt"/>
              </a:rPr>
              <a:t>: </a:t>
            </a:r>
            <a:r>
              <a:rPr lang="en-US" altLang="en-US" sz="1350" b="1" dirty="0" err="1">
                <a:latin typeface="+mn-lt"/>
              </a:rPr>
              <a:t>HRQoL</a:t>
            </a:r>
            <a:r>
              <a:rPr lang="en-US" altLang="en-US" sz="1350" b="1" dirty="0">
                <a:latin typeface="+mn-lt"/>
              </a:rPr>
              <a:t> was evaluated in the CPDR Multicenter Database </a:t>
            </a:r>
            <a:r>
              <a:rPr lang="en-US" altLang="en-US" sz="1350" dirty="0">
                <a:latin typeface="+mn-lt"/>
              </a:rPr>
              <a:t>between 2007 and 2017 (N=1,006 patients).</a:t>
            </a:r>
          </a:p>
          <a:p>
            <a:pPr algn="just">
              <a:spcBef>
                <a:spcPct val="0"/>
              </a:spcBef>
              <a:buFontTx/>
              <a:buNone/>
            </a:pPr>
            <a:r>
              <a:rPr lang="en-US" altLang="en-US" sz="1350" b="1" dirty="0">
                <a:latin typeface="+mn-lt"/>
              </a:rPr>
              <a:t>AA men are less often treated with AS for low-risk disease </a:t>
            </a:r>
            <a:r>
              <a:rPr lang="en-US" altLang="en-US" sz="1350" dirty="0">
                <a:latin typeface="+mn-lt"/>
              </a:rPr>
              <a:t>and are </a:t>
            </a:r>
            <a:r>
              <a:rPr lang="en-US" altLang="en-US" sz="1350" b="1" dirty="0">
                <a:latin typeface="+mn-lt"/>
              </a:rPr>
              <a:t>more likely to undergo XRT. </a:t>
            </a:r>
          </a:p>
          <a:p>
            <a:pPr algn="just">
              <a:spcBef>
                <a:spcPct val="0"/>
              </a:spcBef>
              <a:buFontTx/>
              <a:buNone/>
            </a:pPr>
            <a:r>
              <a:rPr lang="en-US" altLang="en-US" sz="1350" dirty="0">
                <a:latin typeface="+mn-lt"/>
              </a:rPr>
              <a:t>AA men experience </a:t>
            </a:r>
            <a:r>
              <a:rPr lang="en-US" altLang="en-US" sz="1350" b="1" dirty="0">
                <a:latin typeface="+mn-lt"/>
              </a:rPr>
              <a:t>worse sexual bother after RP, </a:t>
            </a:r>
            <a:r>
              <a:rPr lang="en-US" altLang="en-US" sz="1350" dirty="0">
                <a:latin typeface="+mn-lt"/>
              </a:rPr>
              <a:t>however, the effect of XRT on bowel symptoms is worse in non-AA men. </a:t>
            </a:r>
          </a:p>
          <a:p>
            <a:pPr algn="just">
              <a:spcBef>
                <a:spcPct val="0"/>
              </a:spcBef>
              <a:buFontTx/>
              <a:buNone/>
            </a:pPr>
            <a:endParaRPr lang="en-US" altLang="en-US" sz="1350" dirty="0">
              <a:latin typeface="+mn-lt"/>
            </a:endParaRPr>
          </a:p>
          <a:p>
            <a:pPr algn="just">
              <a:spcBef>
                <a:spcPct val="0"/>
              </a:spcBef>
              <a:buFontTx/>
              <a:buNone/>
            </a:pPr>
            <a:r>
              <a:rPr lang="en-US" altLang="en-US" sz="1350" b="1" u="sng" dirty="0">
                <a:latin typeface="+mn-lt"/>
              </a:rPr>
              <a:t>Impact</a:t>
            </a:r>
            <a:r>
              <a:rPr lang="en-US" altLang="en-US" sz="1350" b="1" dirty="0">
                <a:latin typeface="+mn-lt"/>
              </a:rPr>
              <a:t>: </a:t>
            </a:r>
            <a:r>
              <a:rPr lang="en-US" altLang="en-US" sz="1350" dirty="0">
                <a:latin typeface="+mn-lt"/>
              </a:rPr>
              <a:t>The strengths of this study include the </a:t>
            </a:r>
            <a:r>
              <a:rPr lang="en-US" altLang="en-US" sz="1350" b="1" dirty="0">
                <a:latin typeface="+mn-lt"/>
              </a:rPr>
              <a:t>diversity of our patient cohort with equal access to healthcare</a:t>
            </a:r>
            <a:r>
              <a:rPr lang="en-US" altLang="en-US" sz="1350" dirty="0">
                <a:latin typeface="+mn-lt"/>
              </a:rPr>
              <a:t> under the military healthcare system. </a:t>
            </a:r>
            <a:r>
              <a:rPr lang="en-US" altLang="en-US" sz="1350" b="1" dirty="0" err="1">
                <a:latin typeface="+mn-lt"/>
              </a:rPr>
              <a:t>HRQoL</a:t>
            </a:r>
            <a:r>
              <a:rPr lang="en-US" altLang="en-US" sz="1350" b="1" dirty="0">
                <a:latin typeface="+mn-lt"/>
              </a:rPr>
              <a:t> is critical to patient counseling and decision-making.</a:t>
            </a:r>
          </a:p>
        </p:txBody>
      </p:sp>
      <p:sp>
        <p:nvSpPr>
          <p:cNvPr id="6" name="Rectangle 7">
            <a:extLst>
              <a:ext uri="{FF2B5EF4-FFF2-40B4-BE49-F238E27FC236}">
                <a16:creationId xmlns:a16="http://schemas.microsoft.com/office/drawing/2014/main" id="{1ECC733A-97F2-22D0-A41A-2B87E07286D0}"/>
              </a:ext>
            </a:extLst>
          </p:cNvPr>
          <p:cNvSpPr>
            <a:spLocks noChangeArrowheads="1"/>
          </p:cNvSpPr>
          <p:nvPr/>
        </p:nvSpPr>
        <p:spPr bwMode="auto">
          <a:xfrm>
            <a:off x="406224" y="1756917"/>
            <a:ext cx="3842939" cy="507831"/>
          </a:xfrm>
          <a:prstGeom prst="rect">
            <a:avLst/>
          </a:prstGeom>
          <a:noFill/>
          <a:ln>
            <a:noFill/>
          </a:ln>
        </p:spPr>
        <p:txBody>
          <a:bodyPr wrap="square">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350" b="1" dirty="0">
                <a:latin typeface="+mn-lt"/>
              </a:rPr>
              <a:t>Treatment pattern differences between AA and non-AA prostate cancer patients under DOD</a:t>
            </a:r>
          </a:p>
        </p:txBody>
      </p:sp>
      <p:pic>
        <p:nvPicPr>
          <p:cNvPr id="7" name="Picture 6">
            <a:extLst>
              <a:ext uri="{FF2B5EF4-FFF2-40B4-BE49-F238E27FC236}">
                <a16:creationId xmlns:a16="http://schemas.microsoft.com/office/drawing/2014/main" id="{AB9CBA22-2C7D-90B4-439C-24F159CDEDF2}"/>
              </a:ext>
            </a:extLst>
          </p:cNvPr>
          <p:cNvPicPr>
            <a:picLocks noChangeAspect="1"/>
          </p:cNvPicPr>
          <p:nvPr/>
        </p:nvPicPr>
        <p:blipFill>
          <a:blip r:embed="rId2"/>
          <a:stretch>
            <a:fillRect/>
          </a:stretch>
        </p:blipFill>
        <p:spPr>
          <a:xfrm>
            <a:off x="308694" y="2766847"/>
            <a:ext cx="4159396" cy="2075663"/>
          </a:xfrm>
          <a:prstGeom prst="rect">
            <a:avLst/>
          </a:prstGeom>
        </p:spPr>
      </p:pic>
      <p:pic>
        <p:nvPicPr>
          <p:cNvPr id="8" name="Picture 7">
            <a:extLst>
              <a:ext uri="{FF2B5EF4-FFF2-40B4-BE49-F238E27FC236}">
                <a16:creationId xmlns:a16="http://schemas.microsoft.com/office/drawing/2014/main" id="{B79A4657-66E5-9135-091D-F8954D80E835}"/>
              </a:ext>
            </a:extLst>
          </p:cNvPr>
          <p:cNvPicPr>
            <a:picLocks noChangeAspect="1"/>
          </p:cNvPicPr>
          <p:nvPr/>
        </p:nvPicPr>
        <p:blipFill>
          <a:blip r:embed="rId3"/>
          <a:stretch>
            <a:fillRect/>
          </a:stretch>
        </p:blipFill>
        <p:spPr>
          <a:xfrm>
            <a:off x="329527" y="2435504"/>
            <a:ext cx="4159394" cy="331343"/>
          </a:xfrm>
          <a:prstGeom prst="rect">
            <a:avLst/>
          </a:prstGeom>
        </p:spPr>
      </p:pic>
      <p:sp>
        <p:nvSpPr>
          <p:cNvPr id="9" name="Rectangle: Rounded Corners 8">
            <a:extLst>
              <a:ext uri="{FF2B5EF4-FFF2-40B4-BE49-F238E27FC236}">
                <a16:creationId xmlns:a16="http://schemas.microsoft.com/office/drawing/2014/main" id="{3C0B5886-C13B-4180-76CB-9654DF1922B1}"/>
              </a:ext>
            </a:extLst>
          </p:cNvPr>
          <p:cNvSpPr/>
          <p:nvPr/>
        </p:nvSpPr>
        <p:spPr>
          <a:xfrm>
            <a:off x="3076667" y="3338554"/>
            <a:ext cx="641893" cy="2328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Rounded Corners 9">
            <a:extLst>
              <a:ext uri="{FF2B5EF4-FFF2-40B4-BE49-F238E27FC236}">
                <a16:creationId xmlns:a16="http://schemas.microsoft.com/office/drawing/2014/main" id="{F680655F-6CE0-87CB-7A69-41E47D4CBFC8}"/>
              </a:ext>
            </a:extLst>
          </p:cNvPr>
          <p:cNvSpPr/>
          <p:nvPr/>
        </p:nvSpPr>
        <p:spPr>
          <a:xfrm>
            <a:off x="2233546" y="4609675"/>
            <a:ext cx="715393" cy="2328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Rounded Corners 10">
            <a:extLst>
              <a:ext uri="{FF2B5EF4-FFF2-40B4-BE49-F238E27FC236}">
                <a16:creationId xmlns:a16="http://schemas.microsoft.com/office/drawing/2014/main" id="{653F5D3B-BAF9-78A7-3C40-0565EC1E9698}"/>
              </a:ext>
            </a:extLst>
          </p:cNvPr>
          <p:cNvSpPr/>
          <p:nvPr/>
        </p:nvSpPr>
        <p:spPr>
          <a:xfrm>
            <a:off x="2233547" y="3766430"/>
            <a:ext cx="715393" cy="2328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8">
            <a:extLst>
              <a:ext uri="{FF2B5EF4-FFF2-40B4-BE49-F238E27FC236}">
                <a16:creationId xmlns:a16="http://schemas.microsoft.com/office/drawing/2014/main" id="{C4F180DA-3697-4428-C590-81393158A92C}"/>
              </a:ext>
            </a:extLst>
          </p:cNvPr>
          <p:cNvSpPr txBox="1">
            <a:spLocks noChangeArrowheads="1"/>
          </p:cNvSpPr>
          <p:nvPr/>
        </p:nvSpPr>
        <p:spPr bwMode="auto">
          <a:xfrm>
            <a:off x="308694" y="5374296"/>
            <a:ext cx="3257550" cy="207749"/>
          </a:xfrm>
          <a:prstGeom prst="rect">
            <a:avLst/>
          </a:prstGeom>
          <a:noFill/>
          <a:ln>
            <a:noFill/>
          </a:ln>
        </p:spPr>
        <p:txBody>
          <a:bodyPr wrap="square">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750" b="1" i="1" dirty="0">
                <a:cs typeface="Calibri" panose="020F0502020204030204" pitchFamily="34" charset="0"/>
              </a:rPr>
              <a:t>Prostate Cancer Prostatic Dis. 2022 Nov 10. </a:t>
            </a:r>
            <a:r>
              <a:rPr lang="en-US" altLang="en-US" sz="750" b="1" i="1" dirty="0" err="1">
                <a:cs typeface="Calibri" panose="020F0502020204030204" pitchFamily="34" charset="0"/>
              </a:rPr>
              <a:t>doi</a:t>
            </a:r>
            <a:r>
              <a:rPr lang="en-US" altLang="en-US" sz="750" b="1" i="1" dirty="0">
                <a:cs typeface="Calibri" panose="020F0502020204030204" pitchFamily="34" charset="0"/>
              </a:rPr>
              <a:t>: 10.1038/s41391-022-00608-4</a:t>
            </a:r>
          </a:p>
        </p:txBody>
      </p:sp>
    </p:spTree>
    <p:extLst>
      <p:ext uri="{BB962C8B-B14F-4D97-AF65-F5344CB8AC3E}">
        <p14:creationId xmlns:p14="http://schemas.microsoft.com/office/powerpoint/2010/main" val="3114380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B8F48-6D9E-7C72-428B-0490E5766AFF}"/>
              </a:ext>
            </a:extLst>
          </p:cNvPr>
          <p:cNvSpPr txBox="1">
            <a:spLocks/>
          </p:cNvSpPr>
          <p:nvPr/>
        </p:nvSpPr>
        <p:spPr>
          <a:xfrm>
            <a:off x="342899" y="850990"/>
            <a:ext cx="8687868" cy="642938"/>
          </a:xfrm>
          <a:prstGeom prst="rect">
            <a:avLst/>
          </a:prstGeom>
        </p:spPr>
        <p:txBody>
          <a:bodyPr vert="horz" lIns="68580" tIns="34290" rIns="68580" bIns="34290" rtlCol="0" anchor="t" anchorCtr="0">
            <a:noAutofit/>
          </a:bodyPr>
          <a:lstStyle>
            <a:lvl1pPr algn="ctr" defTabSz="914400" rtl="0" eaLnBrk="1" latinLnBrk="0" hangingPunct="1">
              <a:spcBef>
                <a:spcPct val="0"/>
              </a:spcBef>
              <a:buNone/>
              <a:defRPr sz="2800" b="1" kern="1200" baseline="0">
                <a:solidFill>
                  <a:srgbClr val="092068"/>
                </a:solidFill>
                <a:latin typeface="+mj-lt"/>
                <a:ea typeface="+mj-ea"/>
                <a:cs typeface="+mj-cs"/>
              </a:defRPr>
            </a:lvl1pPr>
          </a:lstStyle>
          <a:p>
            <a:r>
              <a:rPr lang="en-US" sz="2100" dirty="0">
                <a:solidFill>
                  <a:schemeClr val="tx1"/>
                </a:solidFill>
              </a:rPr>
              <a:t>Prospective Long-term Health-related Quality of Life Outcome After Surgery, Radiotherapy, or Active Surveillance for Localized Prostate Cancer</a:t>
            </a:r>
          </a:p>
        </p:txBody>
      </p:sp>
      <p:sp>
        <p:nvSpPr>
          <p:cNvPr id="12" name="TextBox 8">
            <a:extLst>
              <a:ext uri="{FF2B5EF4-FFF2-40B4-BE49-F238E27FC236}">
                <a16:creationId xmlns:a16="http://schemas.microsoft.com/office/drawing/2014/main" id="{C4F180DA-3697-4428-C590-81393158A92C}"/>
              </a:ext>
            </a:extLst>
          </p:cNvPr>
          <p:cNvSpPr txBox="1">
            <a:spLocks noChangeArrowheads="1"/>
          </p:cNvSpPr>
          <p:nvPr/>
        </p:nvSpPr>
        <p:spPr bwMode="auto">
          <a:xfrm>
            <a:off x="342900" y="5816085"/>
            <a:ext cx="1924852" cy="207749"/>
          </a:xfrm>
          <a:prstGeom prst="rect">
            <a:avLst/>
          </a:prstGeom>
          <a:noFill/>
          <a:ln>
            <a:noFill/>
          </a:ln>
        </p:spPr>
        <p:txBody>
          <a:bodyPr wrap="square">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nl-NL" altLang="en-US" sz="750" b="1" i="1" dirty="0">
                <a:cs typeface="Calibri" panose="020F0502020204030204" pitchFamily="34" charset="0"/>
              </a:rPr>
              <a:t>Kord et al., Eur Urol Open Sci., 2023</a:t>
            </a:r>
          </a:p>
        </p:txBody>
      </p:sp>
      <p:sp>
        <p:nvSpPr>
          <p:cNvPr id="3" name="Rectangle 7">
            <a:extLst>
              <a:ext uri="{FF2B5EF4-FFF2-40B4-BE49-F238E27FC236}">
                <a16:creationId xmlns:a16="http://schemas.microsoft.com/office/drawing/2014/main" id="{C03086F3-9E57-4394-4FAC-DB11C5A8B65D}"/>
              </a:ext>
            </a:extLst>
          </p:cNvPr>
          <p:cNvSpPr txBox="1">
            <a:spLocks noChangeArrowheads="1"/>
          </p:cNvSpPr>
          <p:nvPr/>
        </p:nvSpPr>
        <p:spPr bwMode="auto">
          <a:xfrm>
            <a:off x="3734627" y="1844126"/>
            <a:ext cx="5168742" cy="362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rtlCol="0">
            <a:spAutoFit/>
          </a:bodyPr>
          <a:lstStyle>
            <a:lvl1pPr marL="0" indent="0" algn="ctr" defTabSz="914400" rtl="0" eaLnBrk="1" latinLnBrk="0" hangingPunct="1">
              <a:lnSpc>
                <a:spcPct val="90000"/>
              </a:lnSpc>
              <a:spcBef>
                <a:spcPct val="20000"/>
              </a:spcBef>
              <a:buFont typeface="Lucida Sans Unicode" panose="020B0602030504020204" pitchFamily="34" charset="0"/>
              <a:buChar char="∎"/>
              <a:defRPr sz="2800" kern="1200">
                <a:solidFill>
                  <a:schemeClr val="tx1"/>
                </a:solidFill>
                <a:latin typeface="Calibri" panose="020F0502020204030204" pitchFamily="34" charset="0"/>
                <a:ea typeface="+mn-ea"/>
                <a:cs typeface="+mn-cs"/>
              </a:defRPr>
            </a:lvl1pPr>
            <a:lvl2pPr marL="742950" indent="-285750" algn="ctr" defTabSz="914400" rtl="0" eaLnBrk="1" latinLnBrk="0" hangingPunct="1">
              <a:lnSpc>
                <a:spcPct val="90000"/>
              </a:lnSpc>
              <a:spcBef>
                <a:spcPct val="20000"/>
              </a:spcBef>
              <a:buFont typeface="Wingdings" panose="05000000000000000000" pitchFamily="2" charset="2"/>
              <a:buChar char="q"/>
              <a:defRPr sz="2400" kern="1200">
                <a:solidFill>
                  <a:schemeClr val="tx1"/>
                </a:solidFill>
                <a:latin typeface="Calibri" panose="020F0502020204030204" pitchFamily="34" charset="0"/>
                <a:ea typeface="+mn-ea"/>
                <a:cs typeface="+mn-cs"/>
              </a:defRPr>
            </a:lvl2pPr>
            <a:lvl3pPr marL="1143000" indent="-228600" algn="ctr" defTabSz="914400" rtl="0" eaLnBrk="1" latinLnBrk="0" hangingPunct="1">
              <a:lnSpc>
                <a:spcPct val="90000"/>
              </a:lnSpc>
              <a:spcBef>
                <a:spcPct val="20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3pPr>
            <a:lvl4pPr marL="1600200" indent="-228600" algn="ctr" defTabSz="914400" rtl="0" eaLnBrk="1" latinLnBrk="0" hangingPunct="1">
              <a:lnSpc>
                <a:spcPct val="90000"/>
              </a:lnSpc>
              <a:spcBef>
                <a:spcPct val="20000"/>
              </a:spcBef>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4pPr>
            <a:lvl5pPr marL="2057400" indent="-228600" algn="ctr" defTabSz="914400" rtl="0" eaLnBrk="1" latinLnBrk="0" hangingPunct="1">
              <a:lnSpc>
                <a:spcPct val="90000"/>
              </a:lnSpc>
              <a:spcBef>
                <a:spcPct val="20000"/>
              </a:spcBef>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5pPr>
            <a:lvl6pPr marL="25146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6pPr>
            <a:lvl7pPr marL="29718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7pPr>
            <a:lvl8pPr marL="34290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8pPr>
            <a:lvl9pPr marL="3886200" indent="-228600" algn="ctr" defTabSz="914400" rtl="0" eaLnBrk="0" fontAlgn="base" latinLnBrk="0" hangingPunct="0">
              <a:lnSpc>
                <a:spcPct val="90000"/>
              </a:lnSpc>
              <a:spcBef>
                <a:spcPct val="20000"/>
              </a:spcBef>
              <a:spcAft>
                <a:spcPct val="0"/>
              </a:spcAft>
              <a:buFont typeface="Lucida Sans Unicode" panose="020B0602030504020204" pitchFamily="34" charset="0"/>
              <a:buChar char="▹"/>
              <a:defRPr sz="2000" kern="1200">
                <a:solidFill>
                  <a:schemeClr val="tx1"/>
                </a:solidFill>
                <a:latin typeface="Calibri" panose="020F0502020204030204" pitchFamily="34" charset="0"/>
                <a:ea typeface="+mn-ea"/>
                <a:cs typeface="+mn-cs"/>
              </a:defRPr>
            </a:lvl9pPr>
          </a:lstStyle>
          <a:p>
            <a:pPr algn="just">
              <a:spcBef>
                <a:spcPct val="0"/>
              </a:spcBef>
              <a:buFontTx/>
              <a:buNone/>
            </a:pPr>
            <a:r>
              <a:rPr lang="en-US" altLang="en-US" sz="1350" b="1" u="sng" dirty="0"/>
              <a:t>Gap:</a:t>
            </a:r>
            <a:r>
              <a:rPr lang="en-US" altLang="en-US" sz="1350" b="1" dirty="0"/>
              <a:t> </a:t>
            </a:r>
            <a:r>
              <a:rPr lang="en-US" altLang="en-US" sz="1350" dirty="0"/>
              <a:t>Localized prostate cancer (</a:t>
            </a:r>
            <a:r>
              <a:rPr lang="en-US" altLang="en-US" sz="1350" dirty="0" err="1"/>
              <a:t>PCa</a:t>
            </a:r>
            <a:r>
              <a:rPr lang="en-US" altLang="en-US" sz="1350" dirty="0"/>
              <a:t>) treatment is associated with reduced health-related quality of life (</a:t>
            </a:r>
            <a:r>
              <a:rPr lang="en-US" altLang="en-US" sz="1350" dirty="0" err="1"/>
              <a:t>HRQoL</a:t>
            </a:r>
            <a:r>
              <a:rPr lang="en-US" altLang="en-US" sz="1350" dirty="0"/>
              <a:t>). </a:t>
            </a:r>
            <a:r>
              <a:rPr lang="en-US" altLang="en-US" sz="1350" b="1" dirty="0"/>
              <a:t>Current literature is limited by short-term follow-up.</a:t>
            </a:r>
          </a:p>
          <a:p>
            <a:pPr algn="just">
              <a:spcBef>
                <a:spcPct val="0"/>
              </a:spcBef>
              <a:buFontTx/>
              <a:buNone/>
            </a:pPr>
            <a:endParaRPr lang="en-US" altLang="en-US" sz="1350" dirty="0"/>
          </a:p>
          <a:p>
            <a:pPr algn="just">
              <a:spcBef>
                <a:spcPct val="0"/>
              </a:spcBef>
              <a:buFontTx/>
              <a:buNone/>
            </a:pPr>
            <a:r>
              <a:rPr lang="en-US" altLang="en-US" sz="1350" b="1" u="sng" dirty="0"/>
              <a:t>Objective:</a:t>
            </a:r>
            <a:r>
              <a:rPr lang="en-US" altLang="en-US" sz="1350" b="1" dirty="0"/>
              <a:t> </a:t>
            </a:r>
            <a:r>
              <a:rPr lang="en-US" altLang="en-US" sz="1350" dirty="0"/>
              <a:t>Prospectively </a:t>
            </a:r>
            <a:r>
              <a:rPr lang="en-US" altLang="en-US" sz="1350" b="1" dirty="0"/>
              <a:t>evaluate the 5-yr </a:t>
            </a:r>
            <a:r>
              <a:rPr lang="en-US" altLang="en-US" sz="1350" b="1" dirty="0" err="1"/>
              <a:t>HRQoL</a:t>
            </a:r>
            <a:r>
              <a:rPr lang="en-US" altLang="en-US" sz="1350" b="1" dirty="0"/>
              <a:t> outcomes </a:t>
            </a:r>
            <a:r>
              <a:rPr lang="en-US" altLang="en-US" sz="1350" dirty="0"/>
              <a:t>in men undergoing radical prostatectomy (</a:t>
            </a:r>
            <a:r>
              <a:rPr lang="en-US" altLang="en-US" sz="1350" b="1" dirty="0"/>
              <a:t>RP</a:t>
            </a:r>
            <a:r>
              <a:rPr lang="en-US" altLang="en-US" sz="1350" dirty="0"/>
              <a:t>), external beam radiotherapy (</a:t>
            </a:r>
            <a:r>
              <a:rPr lang="en-US" altLang="en-US" sz="1350" b="1" dirty="0"/>
              <a:t>EBRT</a:t>
            </a:r>
            <a:r>
              <a:rPr lang="en-US" altLang="en-US" sz="1350" dirty="0"/>
              <a:t>), or active surveillance (</a:t>
            </a:r>
            <a:r>
              <a:rPr lang="en-US" altLang="en-US" sz="1350" b="1" dirty="0"/>
              <a:t>AS</a:t>
            </a:r>
            <a:r>
              <a:rPr lang="en-US" altLang="en-US" sz="1350" dirty="0"/>
              <a:t>).</a:t>
            </a:r>
          </a:p>
          <a:p>
            <a:pPr algn="just">
              <a:spcBef>
                <a:spcPct val="0"/>
              </a:spcBef>
              <a:buFontTx/>
              <a:buNone/>
            </a:pPr>
            <a:endParaRPr lang="en-US" altLang="en-US" sz="1350" dirty="0"/>
          </a:p>
          <a:p>
            <a:pPr algn="just">
              <a:spcBef>
                <a:spcPct val="0"/>
              </a:spcBef>
              <a:buFontTx/>
              <a:buNone/>
            </a:pPr>
            <a:r>
              <a:rPr lang="en-US" altLang="en-US" sz="1350" b="1" u="sng" dirty="0"/>
              <a:t>Results:</a:t>
            </a:r>
            <a:r>
              <a:rPr lang="en-US" altLang="en-US" sz="1350" b="1" dirty="0"/>
              <a:t> The CPDR Multicenter Database </a:t>
            </a:r>
            <a:r>
              <a:rPr lang="en-US" altLang="en-US" sz="1350" dirty="0"/>
              <a:t>was analyzed between 2007 and 2017 (N=1,012 patients).</a:t>
            </a:r>
          </a:p>
          <a:p>
            <a:pPr algn="just">
              <a:spcBef>
                <a:spcPct val="0"/>
              </a:spcBef>
              <a:buFontTx/>
              <a:buNone/>
            </a:pPr>
            <a:r>
              <a:rPr lang="en-US" altLang="en-US" sz="1350" b="1" dirty="0"/>
              <a:t>RP</a:t>
            </a:r>
            <a:r>
              <a:rPr lang="en-US" altLang="en-US" sz="1350" dirty="0"/>
              <a:t> leads to </a:t>
            </a:r>
            <a:r>
              <a:rPr lang="en-US" altLang="en-US" sz="1350" b="1" dirty="0"/>
              <a:t>worse</a:t>
            </a:r>
            <a:r>
              <a:rPr lang="en-US" altLang="en-US" sz="1350" dirty="0"/>
              <a:t> long-term urinary function and incontinence, but to </a:t>
            </a:r>
            <a:r>
              <a:rPr lang="en-US" altLang="en-US" sz="1350" b="1" dirty="0"/>
              <a:t>less </a:t>
            </a:r>
            <a:r>
              <a:rPr lang="en-US" altLang="en-US" sz="1350" dirty="0"/>
              <a:t>irritative and obstructive symptoms than EBRT and AS (p &lt; 0.001). </a:t>
            </a:r>
          </a:p>
          <a:p>
            <a:pPr algn="just">
              <a:spcBef>
                <a:spcPct val="0"/>
              </a:spcBef>
              <a:buFontTx/>
              <a:buNone/>
            </a:pPr>
            <a:r>
              <a:rPr lang="en-US" altLang="en-US" sz="1350" b="1" dirty="0"/>
              <a:t>AS</a:t>
            </a:r>
            <a:r>
              <a:rPr lang="en-US" altLang="en-US" sz="1350" dirty="0"/>
              <a:t> demonstrated the </a:t>
            </a:r>
            <a:r>
              <a:rPr lang="en-US" altLang="en-US" sz="1350" b="1" dirty="0"/>
              <a:t>worst decline in all mental health </a:t>
            </a:r>
            <a:r>
              <a:rPr lang="en-US" altLang="en-US" sz="1350" dirty="0"/>
              <a:t>domains in comparison with both EBRT and RP (p &lt; 0.001). </a:t>
            </a:r>
          </a:p>
          <a:p>
            <a:pPr algn="just">
              <a:spcBef>
                <a:spcPct val="0"/>
              </a:spcBef>
              <a:buFontTx/>
              <a:buNone/>
            </a:pPr>
            <a:endParaRPr lang="en-US" altLang="en-US" sz="1350" dirty="0"/>
          </a:p>
          <a:p>
            <a:pPr algn="just">
              <a:spcBef>
                <a:spcPct val="0"/>
              </a:spcBef>
              <a:buFontTx/>
              <a:buNone/>
            </a:pPr>
            <a:r>
              <a:rPr lang="en-US" altLang="en-US" sz="1350" b="1" u="sng" dirty="0"/>
              <a:t>Impact:</a:t>
            </a:r>
            <a:r>
              <a:rPr lang="en-US" altLang="en-US" sz="1350" b="1" dirty="0"/>
              <a:t> </a:t>
            </a:r>
            <a:r>
              <a:rPr lang="en-US" altLang="en-US" sz="1350" dirty="0"/>
              <a:t>In this era of personalized medicine, </a:t>
            </a:r>
            <a:r>
              <a:rPr lang="en-US" altLang="en-US" sz="1350" b="1" dirty="0" err="1"/>
              <a:t>HRQoL</a:t>
            </a:r>
            <a:r>
              <a:rPr lang="en-US" altLang="en-US" sz="1350" b="1" dirty="0"/>
              <a:t> has become a paramount issue </a:t>
            </a:r>
            <a:r>
              <a:rPr lang="en-US" altLang="en-US" sz="1350" dirty="0"/>
              <a:t>when counseling </a:t>
            </a:r>
            <a:r>
              <a:rPr lang="en-US" altLang="en-US" sz="1350" dirty="0" err="1"/>
              <a:t>PCa</a:t>
            </a:r>
            <a:r>
              <a:rPr lang="en-US" altLang="en-US" sz="1350" dirty="0"/>
              <a:t> patients.</a:t>
            </a:r>
            <a:r>
              <a:rPr lang="en-US" altLang="en-US" sz="1350" b="1" dirty="0"/>
              <a:t> </a:t>
            </a:r>
            <a:r>
              <a:rPr lang="en-US" altLang="en-US" sz="1350" dirty="0"/>
              <a:t>These findings, </a:t>
            </a:r>
            <a:r>
              <a:rPr lang="en-US" altLang="en-US" sz="1350" b="1" dirty="0"/>
              <a:t>based on long follow-up</a:t>
            </a:r>
            <a:r>
              <a:rPr lang="en-US" altLang="en-US" sz="1350" dirty="0"/>
              <a:t>, provide a basis for informing patients and clinicians about the </a:t>
            </a:r>
            <a:r>
              <a:rPr lang="en-US" altLang="en-US" sz="1350" b="1" dirty="0"/>
              <a:t>impact of disease and treatments on QoL.</a:t>
            </a:r>
          </a:p>
        </p:txBody>
      </p:sp>
      <p:sp>
        <p:nvSpPr>
          <p:cNvPr id="13" name="Rectangle 7">
            <a:extLst>
              <a:ext uri="{FF2B5EF4-FFF2-40B4-BE49-F238E27FC236}">
                <a16:creationId xmlns:a16="http://schemas.microsoft.com/office/drawing/2014/main" id="{99ACBD9E-EBC3-0B4F-D40C-339859907810}"/>
              </a:ext>
            </a:extLst>
          </p:cNvPr>
          <p:cNvSpPr>
            <a:spLocks noChangeArrowheads="1"/>
          </p:cNvSpPr>
          <p:nvPr/>
        </p:nvSpPr>
        <p:spPr bwMode="auto">
          <a:xfrm>
            <a:off x="800875" y="1558341"/>
            <a:ext cx="2933752" cy="461665"/>
          </a:xfrm>
          <a:prstGeom prst="rect">
            <a:avLst/>
          </a:prstGeom>
          <a:noFill/>
          <a:ln>
            <a:noFill/>
          </a:ln>
        </p:spPr>
        <p:txBody>
          <a:bodyPr wrap="square">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200" b="1" dirty="0"/>
              <a:t>General health and incontinence scores of RP, EBRT and AS treatment options</a:t>
            </a:r>
          </a:p>
        </p:txBody>
      </p:sp>
      <p:pic>
        <p:nvPicPr>
          <p:cNvPr id="17" name="Picture 16" descr="A graph showing the amount of urinary function">
            <a:extLst>
              <a:ext uri="{FF2B5EF4-FFF2-40B4-BE49-F238E27FC236}">
                <a16:creationId xmlns:a16="http://schemas.microsoft.com/office/drawing/2014/main" id="{1BF05D1A-A4D3-6401-F4C8-E02A4BEE3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0" y="2061334"/>
            <a:ext cx="2279280" cy="1745907"/>
          </a:xfrm>
          <a:prstGeom prst="rect">
            <a:avLst/>
          </a:prstGeom>
        </p:spPr>
      </p:pic>
      <p:pic>
        <p:nvPicPr>
          <p:cNvPr id="19" name="Picture 18" descr="A graph showing the amount of urinary incontinence">
            <a:extLst>
              <a:ext uri="{FF2B5EF4-FFF2-40B4-BE49-F238E27FC236}">
                <a16:creationId xmlns:a16="http://schemas.microsoft.com/office/drawing/2014/main" id="{DCC34883-7BCB-06DE-76CF-DCCEC15490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10" y="3871653"/>
            <a:ext cx="2313504" cy="1737810"/>
          </a:xfrm>
          <a:prstGeom prst="rect">
            <a:avLst/>
          </a:prstGeom>
        </p:spPr>
      </p:pic>
    </p:spTree>
    <p:extLst>
      <p:ext uri="{BB962C8B-B14F-4D97-AF65-F5344CB8AC3E}">
        <p14:creationId xmlns:p14="http://schemas.microsoft.com/office/powerpoint/2010/main" val="1411091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EC90D83-99A9-2B20-288B-4E9CEB2A3D2B}"/>
              </a:ext>
            </a:extLst>
          </p:cNvPr>
          <p:cNvSpPr>
            <a:spLocks noGrp="1"/>
          </p:cNvSpPr>
          <p:nvPr>
            <p:ph type="ctrTitle"/>
          </p:nvPr>
        </p:nvSpPr>
        <p:spPr>
          <a:xfrm>
            <a:off x="1679816" y="923012"/>
            <a:ext cx="5784368" cy="1341068"/>
          </a:xfrm>
        </p:spPr>
        <p:txBody>
          <a:bodyPr/>
          <a:lstStyle/>
          <a:p>
            <a:pPr algn="ctr" eaLnBrk="1" hangingPunct="1"/>
            <a:r>
              <a:rPr lang="en-US" altLang="en-US" b="1" dirty="0">
                <a:solidFill>
                  <a:srgbClr val="002060"/>
                </a:solidFill>
              </a:rPr>
              <a:t>Health Equity: </a:t>
            </a:r>
            <a:br>
              <a:rPr lang="en-US" altLang="en-US" b="1" dirty="0">
                <a:solidFill>
                  <a:srgbClr val="002060"/>
                </a:solidFill>
              </a:rPr>
            </a:br>
            <a:r>
              <a:rPr lang="en-US" altLang="en-US" b="1" dirty="0">
                <a:solidFill>
                  <a:srgbClr val="002060"/>
                </a:solidFill>
              </a:rPr>
              <a:t>Military versus Civilian</a:t>
            </a:r>
          </a:p>
        </p:txBody>
      </p:sp>
      <p:sp>
        <p:nvSpPr>
          <p:cNvPr id="13315" name="Text Placeholder 2">
            <a:extLst>
              <a:ext uri="{FF2B5EF4-FFF2-40B4-BE49-F238E27FC236}">
                <a16:creationId xmlns:a16="http://schemas.microsoft.com/office/drawing/2014/main" id="{3937F51B-5DC6-E041-B9D9-88F4F1CABCB3}"/>
              </a:ext>
            </a:extLst>
          </p:cNvPr>
          <p:cNvSpPr>
            <a:spLocks noGrp="1"/>
          </p:cNvSpPr>
          <p:nvPr>
            <p:ph type="body" sz="quarter" idx="10"/>
          </p:nvPr>
        </p:nvSpPr>
        <p:spPr>
          <a:xfrm>
            <a:off x="671512" y="2723236"/>
            <a:ext cx="7329488" cy="1440886"/>
          </a:xfrm>
        </p:spPr>
        <p:txBody>
          <a:bodyPr>
            <a:noAutofit/>
          </a:bodyPr>
          <a:lstStyle/>
          <a:p>
            <a:pPr marL="0" indent="0" algn="ctr" eaLnBrk="1" hangingPunct="1">
              <a:lnSpc>
                <a:spcPct val="120000"/>
              </a:lnSpc>
              <a:spcBef>
                <a:spcPct val="0"/>
              </a:spcBef>
              <a:buNone/>
              <a:defRPr/>
            </a:pPr>
            <a:r>
              <a:rPr lang="en-US" altLang="en-US" sz="1800" dirty="0"/>
              <a:t>Gyorgy Petrovics, PhD</a:t>
            </a:r>
          </a:p>
          <a:p>
            <a:pPr marL="0" indent="0" algn="ctr" eaLnBrk="1" hangingPunct="1">
              <a:lnSpc>
                <a:spcPct val="120000"/>
              </a:lnSpc>
              <a:spcBef>
                <a:spcPct val="0"/>
              </a:spcBef>
              <a:buNone/>
              <a:defRPr/>
            </a:pPr>
            <a:r>
              <a:rPr lang="en-US" altLang="en-US" sz="1800" dirty="0"/>
              <a:t>Senior Scientist</a:t>
            </a:r>
          </a:p>
          <a:p>
            <a:pPr marL="0" indent="0" algn="ctr" eaLnBrk="1" hangingPunct="1">
              <a:lnSpc>
                <a:spcPct val="120000"/>
              </a:lnSpc>
              <a:spcBef>
                <a:spcPct val="0"/>
              </a:spcBef>
              <a:buNone/>
              <a:defRPr/>
            </a:pPr>
            <a:r>
              <a:rPr lang="en-US" altLang="en-US" sz="1800" dirty="0"/>
              <a:t>Research Professor</a:t>
            </a:r>
          </a:p>
          <a:p>
            <a:pPr marL="0" indent="0" algn="ctr" eaLnBrk="1" hangingPunct="1">
              <a:lnSpc>
                <a:spcPct val="120000"/>
              </a:lnSpc>
              <a:spcBef>
                <a:spcPct val="0"/>
              </a:spcBef>
              <a:buNone/>
              <a:defRPr/>
            </a:pPr>
            <a:r>
              <a:rPr lang="en-US" altLang="en-US" sz="1800" dirty="0"/>
              <a:t>Center for Prostate Disease Research</a:t>
            </a:r>
            <a:br>
              <a:rPr lang="en-US" altLang="en-US" sz="1800" dirty="0"/>
            </a:br>
            <a:r>
              <a:rPr lang="en-US" altLang="en-US" sz="1800" dirty="0"/>
              <a:t>Murtha Cancer Center Research Program</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2">
            <a:extLst>
              <a:ext uri="{FF2B5EF4-FFF2-40B4-BE49-F238E27FC236}">
                <a16:creationId xmlns:a16="http://schemas.microsoft.com/office/drawing/2014/main" id="{83BE6DF7-188D-8318-5B93-47DC0272FAF5}"/>
              </a:ext>
            </a:extLst>
          </p:cNvPr>
          <p:cNvSpPr>
            <a:spLocks noGrp="1"/>
          </p:cNvSpPr>
          <p:nvPr>
            <p:ph type="body" sz="quarter" idx="11"/>
          </p:nvPr>
        </p:nvSpPr>
        <p:spPr>
          <a:xfrm>
            <a:off x="2228412" y="5368271"/>
            <a:ext cx="4685957" cy="369800"/>
          </a:xfrm>
        </p:spPr>
        <p:txBody>
          <a:bodyPr>
            <a:normAutofit fontScale="92500"/>
          </a:bodyPr>
          <a:lstStyle/>
          <a:p>
            <a:r>
              <a:rPr lang="en-US" altLang="en-US" b="1" i="1" dirty="0"/>
              <a:t>https://mmspublichealth.org/current-initiatives/health-equity/</a:t>
            </a:r>
          </a:p>
          <a:p>
            <a:endParaRPr altLang="en-US" b="1" dirty="0"/>
          </a:p>
        </p:txBody>
      </p:sp>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1143000" y="932039"/>
            <a:ext cx="6858000" cy="585356"/>
          </a:xfrm>
        </p:spPr>
        <p:txBody>
          <a:bodyPr>
            <a:normAutofit fontScale="90000"/>
          </a:bodyPr>
          <a:lstStyle/>
          <a:p>
            <a:pPr algn="ctr"/>
            <a:r>
              <a:rPr lang="en-US" altLang="en-US" b="1" dirty="0"/>
              <a:t>Equity is fair</a:t>
            </a:r>
          </a:p>
        </p:txBody>
      </p:sp>
      <p:sp>
        <p:nvSpPr>
          <p:cNvPr id="16389" name="Text Placeholder 2">
            <a:extLst>
              <a:ext uri="{FF2B5EF4-FFF2-40B4-BE49-F238E27FC236}">
                <a16:creationId xmlns:a16="http://schemas.microsoft.com/office/drawing/2014/main" id="{B99E421A-E44E-1331-8ACB-6BACC726D97E}"/>
              </a:ext>
            </a:extLst>
          </p:cNvPr>
          <p:cNvSpPr txBox="1">
            <a:spLocks/>
          </p:cNvSpPr>
          <p:nvPr/>
        </p:nvSpPr>
        <p:spPr bwMode="auto">
          <a:xfrm>
            <a:off x="989960" y="2115741"/>
            <a:ext cx="6858000" cy="522684"/>
          </a:xfrm>
          <a:prstGeom prst="rect">
            <a:avLst/>
          </a:prstGeom>
          <a:noFill/>
          <a:ln>
            <a:noFill/>
          </a:ln>
        </p:spPr>
        <p:txBody>
          <a:bodyPr/>
          <a:lstStyle>
            <a:lvl1pPr>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742950" indent="-285750">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143000" indent="-2286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002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0574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146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29718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290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8862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defRPr/>
            </a:pPr>
            <a:endParaRPr lang="en-US" altLang="en-US" sz="1350" b="1" dirty="0">
              <a:latin typeface="+mn-lt"/>
            </a:endParaRPr>
          </a:p>
        </p:txBody>
      </p:sp>
      <p:pic>
        <p:nvPicPr>
          <p:cNvPr id="2" name="Picture 1">
            <a:extLst>
              <a:ext uri="{FF2B5EF4-FFF2-40B4-BE49-F238E27FC236}">
                <a16:creationId xmlns:a16="http://schemas.microsoft.com/office/drawing/2014/main" id="{61CB6575-1262-E00E-1FCB-B96C59AA02A1}"/>
              </a:ext>
            </a:extLst>
          </p:cNvPr>
          <p:cNvPicPr>
            <a:picLocks noChangeAspect="1"/>
          </p:cNvPicPr>
          <p:nvPr/>
        </p:nvPicPr>
        <p:blipFill>
          <a:blip r:embed="rId2"/>
          <a:stretch>
            <a:fillRect/>
          </a:stretch>
        </p:blipFill>
        <p:spPr>
          <a:xfrm>
            <a:off x="804346" y="1536184"/>
            <a:ext cx="7535309" cy="381329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479121" y="947373"/>
            <a:ext cx="8267178" cy="614093"/>
          </a:xfrm>
        </p:spPr>
        <p:txBody>
          <a:bodyPr>
            <a:normAutofit fontScale="90000"/>
          </a:bodyPr>
          <a:lstStyle/>
          <a:p>
            <a:r>
              <a:rPr lang="en-US" altLang="en-US" b="1" dirty="0"/>
              <a:t>Health Equity – Military versus Civilian</a:t>
            </a:r>
          </a:p>
        </p:txBody>
      </p:sp>
      <p:sp>
        <p:nvSpPr>
          <p:cNvPr id="3" name="Content Placeholder 1">
            <a:extLst>
              <a:ext uri="{FF2B5EF4-FFF2-40B4-BE49-F238E27FC236}">
                <a16:creationId xmlns:a16="http://schemas.microsoft.com/office/drawing/2014/main" id="{05D47B02-05A8-1181-BCA3-065BC0696ECC}"/>
              </a:ext>
            </a:extLst>
          </p:cNvPr>
          <p:cNvSpPr>
            <a:spLocks noGrp="1"/>
          </p:cNvSpPr>
          <p:nvPr>
            <p:ph idx="1"/>
          </p:nvPr>
        </p:nvSpPr>
        <p:spPr>
          <a:xfrm>
            <a:off x="1354718" y="1525021"/>
            <a:ext cx="6536679" cy="3931124"/>
          </a:xfrm>
        </p:spPr>
        <p:txBody>
          <a:bodyPr>
            <a:normAutofit fontScale="92500" lnSpcReduction="10000"/>
          </a:bodyPr>
          <a:lstStyle/>
          <a:p>
            <a:pPr marL="0" indent="0">
              <a:buNone/>
            </a:pPr>
            <a:r>
              <a:rPr lang="en-US" sz="1500" b="1" dirty="0">
                <a:solidFill>
                  <a:srgbClr val="555555"/>
                </a:solidFill>
                <a:latin typeface="Calibri" panose="020F0502020204030204" pitchFamily="34" charset="0"/>
                <a:cs typeface="Calibri" panose="020F0502020204030204" pitchFamily="34" charset="0"/>
              </a:rPr>
              <a:t>1)  </a:t>
            </a:r>
            <a:r>
              <a:rPr lang="en-US" sz="1500" b="1" u="sng" dirty="0">
                <a:solidFill>
                  <a:srgbClr val="555555"/>
                </a:solidFill>
                <a:latin typeface="Calibri" panose="020F0502020204030204" pitchFamily="34" charset="0"/>
                <a:cs typeface="Calibri" panose="020F0502020204030204" pitchFamily="34" charset="0"/>
              </a:rPr>
              <a:t>Access to care</a:t>
            </a:r>
          </a:p>
          <a:p>
            <a:pPr marL="0" indent="0">
              <a:buNone/>
            </a:pPr>
            <a:r>
              <a:rPr lang="en-US" sz="1500" b="1" dirty="0">
                <a:solidFill>
                  <a:srgbClr val="555555"/>
                </a:solidFill>
                <a:latin typeface="Calibri" panose="020F0502020204030204" pitchFamily="34" charset="0"/>
                <a:cs typeface="Calibri" panose="020F0502020204030204" pitchFamily="34" charset="0"/>
              </a:rPr>
              <a:t>	The </a:t>
            </a:r>
            <a:r>
              <a:rPr lang="en-US" sz="1500" b="1" u="sng" dirty="0">
                <a:solidFill>
                  <a:srgbClr val="555555"/>
                </a:solidFill>
                <a:latin typeface="Calibri" panose="020F0502020204030204" pitchFamily="34" charset="0"/>
                <a:cs typeface="Calibri" panose="020F0502020204030204" pitchFamily="34" charset="0"/>
              </a:rPr>
              <a:t>most important health equity measure</a:t>
            </a:r>
            <a:r>
              <a:rPr lang="en-US" sz="1500" b="1" dirty="0">
                <a:solidFill>
                  <a:srgbClr val="555555"/>
                </a:solidFill>
                <a:latin typeface="Calibri" panose="020F0502020204030204" pitchFamily="34" charset="0"/>
                <a:cs typeface="Calibri" panose="020F0502020204030204" pitchFamily="34" charset="0"/>
              </a:rPr>
              <a:t> in the military</a:t>
            </a:r>
          </a:p>
          <a:p>
            <a:pPr marL="0" indent="0">
              <a:buNone/>
            </a:pPr>
            <a:r>
              <a:rPr lang="en-US" sz="1500" b="1" dirty="0">
                <a:solidFill>
                  <a:srgbClr val="555555"/>
                </a:solidFill>
                <a:latin typeface="Calibri" panose="020F0502020204030204" pitchFamily="34" charset="0"/>
                <a:cs typeface="Calibri" panose="020F0502020204030204" pitchFamily="34" charset="0"/>
              </a:rPr>
              <a:t>	</a:t>
            </a:r>
          </a:p>
          <a:p>
            <a:pPr marL="0" indent="0">
              <a:buNone/>
            </a:pPr>
            <a:r>
              <a:rPr lang="en-US" sz="1500" b="1" dirty="0">
                <a:solidFill>
                  <a:srgbClr val="555555"/>
                </a:solidFill>
                <a:latin typeface="Calibri" panose="020F0502020204030204" pitchFamily="34" charset="0"/>
                <a:cs typeface="Calibri" panose="020F0502020204030204" pitchFamily="34" charset="0"/>
              </a:rPr>
              <a:t>2) </a:t>
            </a:r>
            <a:r>
              <a:rPr lang="en-US" sz="1500" b="1" u="sng" dirty="0">
                <a:solidFill>
                  <a:srgbClr val="555555"/>
                </a:solidFill>
                <a:latin typeface="Calibri" panose="020F0502020204030204" pitchFamily="34" charset="0"/>
                <a:cs typeface="Calibri" panose="020F0502020204030204" pitchFamily="34" charset="0"/>
              </a:rPr>
              <a:t>Multi-disciplinary clinic</a:t>
            </a:r>
          </a:p>
          <a:p>
            <a:pPr marL="0" indent="0">
              <a:buNone/>
            </a:pPr>
            <a:r>
              <a:rPr lang="en-US" sz="1500" b="1" dirty="0">
                <a:solidFill>
                  <a:srgbClr val="555555"/>
                </a:solidFill>
                <a:latin typeface="Calibri" panose="020F0502020204030204" pitchFamily="34" charset="0"/>
                <a:cs typeface="Calibri" panose="020F0502020204030204" pitchFamily="34" charset="0"/>
              </a:rPr>
              <a:t>	</a:t>
            </a:r>
            <a:r>
              <a:rPr lang="en-US" sz="1500" b="1" u="sng" dirty="0">
                <a:solidFill>
                  <a:srgbClr val="555555"/>
                </a:solidFill>
                <a:latin typeface="Calibri" panose="020F0502020204030204" pitchFamily="34" charset="0"/>
                <a:cs typeface="Calibri" panose="020F0502020204030204" pitchFamily="34" charset="0"/>
              </a:rPr>
              <a:t>Excellent experience</a:t>
            </a:r>
            <a:r>
              <a:rPr lang="en-US" sz="1500" b="1" dirty="0">
                <a:solidFill>
                  <a:srgbClr val="555555"/>
                </a:solidFill>
                <a:latin typeface="Calibri" panose="020F0502020204030204" pitchFamily="34" charset="0"/>
                <a:cs typeface="Calibri" panose="020F0502020204030204" pitchFamily="34" charset="0"/>
              </a:rPr>
              <a:t> in DOD at our Walter Reed clinic (</a:t>
            </a:r>
            <a:r>
              <a:rPr lang="en-US" sz="1500" b="1" u="sng" dirty="0">
                <a:solidFill>
                  <a:srgbClr val="555555"/>
                </a:solidFill>
                <a:latin typeface="Calibri" panose="020F0502020204030204" pitchFamily="34" charset="0"/>
                <a:cs typeface="Calibri" panose="020F0502020204030204" pitchFamily="34" charset="0"/>
              </a:rPr>
              <a:t>CPDR</a:t>
            </a:r>
            <a:r>
              <a:rPr lang="en-US" sz="1500" b="1" dirty="0">
                <a:solidFill>
                  <a:srgbClr val="555555"/>
                </a:solidFill>
                <a:latin typeface="Calibri" panose="020F0502020204030204" pitchFamily="34" charset="0"/>
                <a:cs typeface="Calibri" panose="020F0502020204030204" pitchFamily="34" charset="0"/>
              </a:rPr>
              <a:t> and MCC)</a:t>
            </a:r>
          </a:p>
          <a:p>
            <a:pPr marL="0" indent="0">
              <a:buNone/>
            </a:pPr>
            <a:r>
              <a:rPr lang="en-US" sz="1500" b="1" dirty="0">
                <a:solidFill>
                  <a:srgbClr val="555555"/>
                </a:solidFill>
                <a:latin typeface="Calibri" panose="020F0502020204030204" pitchFamily="34" charset="0"/>
                <a:cs typeface="Calibri" panose="020F0502020204030204" pitchFamily="34" charset="0"/>
              </a:rPr>
              <a:t>	</a:t>
            </a:r>
          </a:p>
          <a:p>
            <a:pPr marL="0" indent="0">
              <a:buNone/>
            </a:pPr>
            <a:r>
              <a:rPr lang="en-US" sz="1500" b="1" dirty="0">
                <a:solidFill>
                  <a:srgbClr val="555555"/>
                </a:solidFill>
                <a:latin typeface="Calibri" panose="020F0502020204030204" pitchFamily="34" charset="0"/>
                <a:cs typeface="Calibri" panose="020F0502020204030204" pitchFamily="34" charset="0"/>
              </a:rPr>
              <a:t>3) </a:t>
            </a:r>
            <a:r>
              <a:rPr lang="en-US" sz="1500" b="1" u="sng" dirty="0">
                <a:solidFill>
                  <a:srgbClr val="555555"/>
                </a:solidFill>
                <a:latin typeface="Calibri" panose="020F0502020204030204" pitchFamily="34" charset="0"/>
                <a:cs typeface="Calibri" panose="020F0502020204030204" pitchFamily="34" charset="0"/>
              </a:rPr>
              <a:t>Involvement of African American (AA) patients </a:t>
            </a:r>
          </a:p>
          <a:p>
            <a:pPr marL="0" indent="0">
              <a:buNone/>
            </a:pPr>
            <a:r>
              <a:rPr lang="en-US" sz="1500" b="1" dirty="0">
                <a:solidFill>
                  <a:srgbClr val="555555"/>
                </a:solidFill>
                <a:latin typeface="Calibri" panose="020F0502020204030204" pitchFamily="34" charset="0"/>
                <a:cs typeface="Calibri" panose="020F0502020204030204" pitchFamily="34" charset="0"/>
              </a:rPr>
              <a:t>	</a:t>
            </a:r>
            <a:r>
              <a:rPr lang="en-US" sz="1500" b="1" u="sng" dirty="0">
                <a:solidFill>
                  <a:srgbClr val="555555"/>
                </a:solidFill>
                <a:latin typeface="Calibri" panose="020F0502020204030204" pitchFamily="34" charset="0"/>
                <a:cs typeface="Calibri" panose="020F0502020204030204" pitchFamily="34" charset="0"/>
              </a:rPr>
              <a:t>Patient interest groups</a:t>
            </a:r>
            <a:r>
              <a:rPr lang="en-US" sz="1500" b="1" dirty="0">
                <a:solidFill>
                  <a:srgbClr val="555555"/>
                </a:solidFill>
                <a:latin typeface="Calibri" panose="020F0502020204030204" pitchFamily="34" charset="0"/>
                <a:cs typeface="Calibri" panose="020F0502020204030204" pitchFamily="34" charset="0"/>
              </a:rPr>
              <a:t> (USTOO, Zero Prostate)</a:t>
            </a:r>
          </a:p>
          <a:p>
            <a:pPr marL="0" indent="0">
              <a:buNone/>
            </a:pPr>
            <a:r>
              <a:rPr lang="en-US" sz="1500" b="1" dirty="0">
                <a:solidFill>
                  <a:srgbClr val="555555"/>
                </a:solidFill>
                <a:latin typeface="Calibri" panose="020F0502020204030204" pitchFamily="34" charset="0"/>
                <a:cs typeface="Calibri" panose="020F0502020204030204" pitchFamily="34" charset="0"/>
              </a:rPr>
              <a:t>	</a:t>
            </a:r>
            <a:r>
              <a:rPr lang="en-US" sz="1500" b="1" u="sng" dirty="0">
                <a:solidFill>
                  <a:srgbClr val="555555"/>
                </a:solidFill>
                <a:latin typeface="Calibri" panose="020F0502020204030204" pitchFamily="34" charset="0"/>
                <a:cs typeface="Calibri" panose="020F0502020204030204" pitchFamily="34" charset="0"/>
              </a:rPr>
              <a:t>Clinical trials</a:t>
            </a:r>
            <a:r>
              <a:rPr lang="en-US" sz="1500" b="1" dirty="0">
                <a:solidFill>
                  <a:srgbClr val="555555"/>
                </a:solidFill>
                <a:latin typeface="Calibri" panose="020F0502020204030204" pitchFamily="34" charset="0"/>
                <a:cs typeface="Calibri" panose="020F0502020204030204" pitchFamily="34" charset="0"/>
              </a:rPr>
              <a:t> (Walter Reed versus NIH)</a:t>
            </a:r>
            <a:endParaRPr lang="en-US" altLang="en-US" sz="1500" b="1" dirty="0"/>
          </a:p>
        </p:txBody>
      </p:sp>
    </p:spTree>
    <p:extLst>
      <p:ext uri="{BB962C8B-B14F-4D97-AF65-F5344CB8AC3E}">
        <p14:creationId xmlns:p14="http://schemas.microsoft.com/office/powerpoint/2010/main" val="3479524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1082279" y="920139"/>
            <a:ext cx="6858000" cy="614093"/>
          </a:xfrm>
        </p:spPr>
        <p:txBody>
          <a:bodyPr>
            <a:normAutofit fontScale="90000"/>
          </a:bodyPr>
          <a:lstStyle/>
          <a:p>
            <a:pPr algn="ctr"/>
            <a:r>
              <a:rPr lang="en-US" altLang="en-US" b="1" dirty="0"/>
              <a:t>1. Access to Care</a:t>
            </a:r>
          </a:p>
        </p:txBody>
      </p:sp>
      <p:sp>
        <p:nvSpPr>
          <p:cNvPr id="16389" name="Text Placeholder 2">
            <a:extLst>
              <a:ext uri="{FF2B5EF4-FFF2-40B4-BE49-F238E27FC236}">
                <a16:creationId xmlns:a16="http://schemas.microsoft.com/office/drawing/2014/main" id="{B99E421A-E44E-1331-8ACB-6BACC726D97E}"/>
              </a:ext>
            </a:extLst>
          </p:cNvPr>
          <p:cNvSpPr txBox="1">
            <a:spLocks/>
          </p:cNvSpPr>
          <p:nvPr/>
        </p:nvSpPr>
        <p:spPr bwMode="auto">
          <a:xfrm>
            <a:off x="989960" y="2115741"/>
            <a:ext cx="6858000" cy="522684"/>
          </a:xfrm>
          <a:prstGeom prst="rect">
            <a:avLst/>
          </a:prstGeom>
          <a:noFill/>
          <a:ln>
            <a:noFill/>
          </a:ln>
        </p:spPr>
        <p:txBody>
          <a:bodyPr/>
          <a:lstStyle>
            <a:lvl1pPr>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742950" indent="-285750">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143000" indent="-2286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002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0574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146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29718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290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8862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defRPr/>
            </a:pPr>
            <a:endParaRPr lang="en-US" altLang="en-US" sz="1350" b="1" dirty="0">
              <a:latin typeface="+mn-lt"/>
            </a:endParaRPr>
          </a:p>
        </p:txBody>
      </p:sp>
      <p:sp>
        <p:nvSpPr>
          <p:cNvPr id="16390" name="Content Placeholder 1">
            <a:extLst>
              <a:ext uri="{FF2B5EF4-FFF2-40B4-BE49-F238E27FC236}">
                <a16:creationId xmlns:a16="http://schemas.microsoft.com/office/drawing/2014/main" id="{E3370D16-BE46-C8D3-766B-F584763F4E8C}"/>
              </a:ext>
            </a:extLst>
          </p:cNvPr>
          <p:cNvSpPr txBox="1">
            <a:spLocks/>
          </p:cNvSpPr>
          <p:nvPr/>
        </p:nvSpPr>
        <p:spPr bwMode="auto">
          <a:xfrm>
            <a:off x="1082279" y="2512977"/>
            <a:ext cx="6858000" cy="852488"/>
          </a:xfrm>
          <a:prstGeom prst="rect">
            <a:avLst/>
          </a:prstGeom>
          <a:noFill/>
          <a:ln>
            <a:noFill/>
          </a:ln>
        </p:spPr>
        <p:txBody>
          <a:bodyPr/>
          <a:lstStyle>
            <a:lvl1pPr marL="288925" indent="-288925">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690563" indent="-233363">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257300" indent="-3429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573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1145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717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30289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861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9433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marL="0" indent="0">
              <a:defRPr/>
            </a:pPr>
            <a:endParaRPr lang="en-US" altLang="en-US" sz="1350" dirty="0">
              <a:latin typeface="+mn-lt"/>
            </a:endParaRPr>
          </a:p>
        </p:txBody>
      </p:sp>
      <p:sp>
        <p:nvSpPr>
          <p:cNvPr id="2" name="Content Placeholder 1">
            <a:extLst>
              <a:ext uri="{FF2B5EF4-FFF2-40B4-BE49-F238E27FC236}">
                <a16:creationId xmlns:a16="http://schemas.microsoft.com/office/drawing/2014/main" id="{D66954AD-AEED-755A-FC76-25C3D964ABA4}"/>
              </a:ext>
            </a:extLst>
          </p:cNvPr>
          <p:cNvSpPr>
            <a:spLocks noGrp="1"/>
          </p:cNvSpPr>
          <p:nvPr>
            <p:ph idx="1"/>
          </p:nvPr>
        </p:nvSpPr>
        <p:spPr>
          <a:xfrm>
            <a:off x="582460" y="1459259"/>
            <a:ext cx="7835030" cy="4412841"/>
          </a:xfrm>
        </p:spPr>
        <p:txBody>
          <a:bodyPr>
            <a:noAutofit/>
          </a:bodyPr>
          <a:lstStyle/>
          <a:p>
            <a:pPr>
              <a:buFont typeface="Wingdings" panose="05000000000000000000" pitchFamily="2" charset="2"/>
              <a:buChar char="Ø"/>
            </a:pPr>
            <a:r>
              <a:rPr lang="en-US" sz="1400" b="1" u="sng" dirty="0">
                <a:solidFill>
                  <a:srgbClr val="555555"/>
                </a:solidFill>
                <a:latin typeface="Calibri" panose="020F0502020204030204" pitchFamily="34" charset="0"/>
                <a:cs typeface="Calibri" panose="020F0502020204030204" pitchFamily="34" charset="0"/>
              </a:rPr>
              <a:t>Equal access to healthcare</a:t>
            </a:r>
            <a:r>
              <a:rPr lang="en-US" sz="1400" b="1" dirty="0">
                <a:solidFill>
                  <a:srgbClr val="555555"/>
                </a:solidFill>
                <a:latin typeface="Calibri" panose="020F0502020204030204" pitchFamily="34" charset="0"/>
                <a:cs typeface="Calibri" panose="020F0502020204030204" pitchFamily="34" charset="0"/>
              </a:rPr>
              <a:t> in military (DOD – active duty, and VA - retired)</a:t>
            </a:r>
          </a:p>
          <a:p>
            <a:pPr marL="0" indent="0">
              <a:buNone/>
            </a:pPr>
            <a:r>
              <a:rPr lang="en-US" sz="1400" b="1" dirty="0">
                <a:solidFill>
                  <a:srgbClr val="555555"/>
                </a:solidFill>
                <a:latin typeface="Calibri" panose="020F0502020204030204" pitchFamily="34" charset="0"/>
                <a:cs typeface="Calibri" panose="020F0502020204030204" pitchFamily="34" charset="0"/>
              </a:rPr>
              <a:t>		</a:t>
            </a:r>
            <a:r>
              <a:rPr lang="en-US" sz="1400" b="1" u="sng" dirty="0">
                <a:solidFill>
                  <a:srgbClr val="555555"/>
                </a:solidFill>
                <a:latin typeface="Calibri" panose="020F0502020204030204" pitchFamily="34" charset="0"/>
                <a:cs typeface="Calibri" panose="020F0502020204030204" pitchFamily="34" charset="0"/>
              </a:rPr>
              <a:t>DOD</a:t>
            </a:r>
            <a:r>
              <a:rPr lang="en-US" sz="1400" b="1" dirty="0">
                <a:solidFill>
                  <a:srgbClr val="555555"/>
                </a:solidFill>
                <a:latin typeface="Calibri" panose="020F0502020204030204" pitchFamily="34" charset="0"/>
                <a:cs typeface="Calibri" panose="020F0502020204030204" pitchFamily="34" charset="0"/>
              </a:rPr>
              <a:t>: about 1.6 million active duty; MHS: about 150,000 personnel</a:t>
            </a:r>
          </a:p>
          <a:p>
            <a:pPr marL="0" indent="0">
              <a:buNone/>
            </a:pPr>
            <a:r>
              <a:rPr lang="en-US" sz="1400" b="1" dirty="0">
                <a:solidFill>
                  <a:srgbClr val="555555"/>
                </a:solidFill>
                <a:latin typeface="Calibri" panose="020F0502020204030204" pitchFamily="34" charset="0"/>
                <a:cs typeface="Calibri" panose="020F0502020204030204" pitchFamily="34" charset="0"/>
              </a:rPr>
              <a:t>		</a:t>
            </a:r>
            <a:r>
              <a:rPr lang="en-US" sz="1400" b="1" u="sng" dirty="0">
                <a:solidFill>
                  <a:srgbClr val="555555"/>
                </a:solidFill>
                <a:latin typeface="Calibri" panose="020F0502020204030204" pitchFamily="34" charset="0"/>
                <a:cs typeface="Calibri" panose="020F0502020204030204" pitchFamily="34" charset="0"/>
              </a:rPr>
              <a:t>VA</a:t>
            </a:r>
            <a:r>
              <a:rPr lang="en-US" sz="1400" b="1" dirty="0">
                <a:solidFill>
                  <a:srgbClr val="555555"/>
                </a:solidFill>
                <a:latin typeface="Calibri" panose="020F0502020204030204" pitchFamily="34" charset="0"/>
                <a:cs typeface="Calibri" panose="020F0502020204030204" pitchFamily="34" charset="0"/>
              </a:rPr>
              <a:t>: over 16 million (8M Golf War, 6M Vietnam), about 400,000 VA personnel</a:t>
            </a:r>
          </a:p>
          <a:p>
            <a:pPr>
              <a:buFont typeface="Wingdings" panose="05000000000000000000" pitchFamily="2" charset="2"/>
              <a:buChar char="Ø"/>
            </a:pPr>
            <a:r>
              <a:rPr lang="en-US" sz="1400" b="1" u="sng" dirty="0">
                <a:solidFill>
                  <a:srgbClr val="555555"/>
                </a:solidFill>
                <a:latin typeface="Calibri" panose="020F0502020204030204" pitchFamily="34" charset="0"/>
                <a:cs typeface="Calibri" panose="020F0502020204030204" pitchFamily="34" charset="0"/>
              </a:rPr>
              <a:t>Additional equal aspects</a:t>
            </a:r>
            <a:r>
              <a:rPr lang="en-US" sz="1400" b="1" dirty="0">
                <a:solidFill>
                  <a:srgbClr val="555555"/>
                </a:solidFill>
                <a:latin typeface="Calibri" panose="020F0502020204030204" pitchFamily="34" charset="0"/>
                <a:cs typeface="Calibri" panose="020F0502020204030204" pitchFamily="34" charset="0"/>
              </a:rPr>
              <a:t>: </a:t>
            </a:r>
          </a:p>
          <a:p>
            <a:pPr marL="0" indent="0">
              <a:buNone/>
            </a:pPr>
            <a:r>
              <a:rPr lang="en-US" sz="1400" b="1" dirty="0">
                <a:solidFill>
                  <a:srgbClr val="555555"/>
                </a:solidFill>
                <a:latin typeface="Calibri" panose="020F0502020204030204" pitchFamily="34" charset="0"/>
                <a:cs typeface="Calibri" panose="020F0502020204030204" pitchFamily="34" charset="0"/>
              </a:rPr>
              <a:t>			Insurance: </a:t>
            </a:r>
            <a:r>
              <a:rPr lang="en-US" sz="1400" b="1" u="sng" dirty="0">
                <a:solidFill>
                  <a:srgbClr val="555555"/>
                </a:solidFill>
                <a:latin typeface="Calibri" panose="020F0502020204030204" pitchFamily="34" charset="0"/>
                <a:cs typeface="Calibri" panose="020F0502020204030204" pitchFamily="34" charset="0"/>
              </a:rPr>
              <a:t>TRICARE free</a:t>
            </a:r>
            <a:r>
              <a:rPr lang="en-US" sz="1400" b="1" dirty="0">
                <a:solidFill>
                  <a:srgbClr val="555555"/>
                </a:solidFill>
                <a:latin typeface="Calibri" panose="020F0502020204030204" pitchFamily="34" charset="0"/>
                <a:cs typeface="Calibri" panose="020F0502020204030204" pitchFamily="34" charset="0"/>
              </a:rPr>
              <a:t> to the family!</a:t>
            </a:r>
          </a:p>
          <a:p>
            <a:pPr marL="0" indent="0">
              <a:buNone/>
            </a:pPr>
            <a:r>
              <a:rPr lang="en-US" sz="1400" b="1" dirty="0">
                <a:solidFill>
                  <a:srgbClr val="555555"/>
                </a:solidFill>
                <a:latin typeface="Calibri" panose="020F0502020204030204" pitchFamily="34" charset="0"/>
                <a:cs typeface="Calibri" panose="020F0502020204030204" pitchFamily="34" charset="0"/>
              </a:rPr>
              <a:t>			“Social determinants of health” (in DOD: food, salary, education)</a:t>
            </a:r>
          </a:p>
          <a:p>
            <a:pPr marL="0" indent="0">
              <a:buNone/>
            </a:pPr>
            <a:r>
              <a:rPr lang="en-US" sz="1400" b="1" dirty="0">
                <a:solidFill>
                  <a:srgbClr val="555555"/>
                </a:solidFill>
                <a:latin typeface="Calibri" panose="020F0502020204030204" pitchFamily="34" charset="0"/>
                <a:cs typeface="Calibri" panose="020F0502020204030204" pitchFamily="34" charset="0"/>
              </a:rPr>
              <a:t>			Quality of care (Walter Reed versus community hospitals)</a:t>
            </a:r>
          </a:p>
          <a:p>
            <a:pPr marL="0" indent="0">
              <a:buNone/>
            </a:pPr>
            <a:r>
              <a:rPr lang="en-US" sz="1400" b="1" dirty="0">
                <a:solidFill>
                  <a:srgbClr val="555555"/>
                </a:solidFill>
                <a:latin typeface="Calibri" panose="020F0502020204030204" pitchFamily="34" charset="0"/>
                <a:cs typeface="Calibri" panose="020F0502020204030204" pitchFamily="34" charset="0"/>
              </a:rPr>
              <a:t>			Financial assistance for housing and for transportation</a:t>
            </a:r>
          </a:p>
          <a:p>
            <a:pPr marL="0" indent="0">
              <a:buNone/>
            </a:pPr>
            <a:r>
              <a:rPr lang="en-US" sz="1400" b="1" dirty="0">
                <a:solidFill>
                  <a:srgbClr val="555555"/>
                </a:solidFill>
                <a:latin typeface="Calibri" panose="020F0502020204030204" pitchFamily="34" charset="0"/>
                <a:cs typeface="Calibri" panose="020F0502020204030204" pitchFamily="34" charset="0"/>
              </a:rPr>
              <a:t>			Race/ethnicity and location-based patient support groups</a:t>
            </a:r>
          </a:p>
          <a:p>
            <a:pPr>
              <a:buFont typeface="Wingdings" panose="05000000000000000000" pitchFamily="2" charset="2"/>
              <a:buChar char="Ø"/>
            </a:pPr>
            <a:r>
              <a:rPr lang="en-US" sz="1400" b="1" dirty="0">
                <a:solidFill>
                  <a:srgbClr val="555555"/>
                </a:solidFill>
                <a:latin typeface="Calibri" panose="020F0502020204030204" pitchFamily="34" charset="0"/>
                <a:cs typeface="Calibri" panose="020F0502020204030204" pitchFamily="34" charset="0"/>
              </a:rPr>
              <a:t>DOD (“more equal”, base life) versus VA (TRICARE, but living at home, retired)</a:t>
            </a:r>
          </a:p>
          <a:p>
            <a:pPr marL="0" indent="0">
              <a:buNone/>
            </a:pPr>
            <a:endParaRPr lang="en-US" altLang="en-US" sz="1500" b="1" dirty="0"/>
          </a:p>
        </p:txBody>
      </p:sp>
    </p:spTree>
    <p:extLst>
      <p:ext uri="{BB962C8B-B14F-4D97-AF65-F5344CB8AC3E}">
        <p14:creationId xmlns:p14="http://schemas.microsoft.com/office/powerpoint/2010/main" val="2141703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1179011" y="913805"/>
            <a:ext cx="6858000" cy="573638"/>
          </a:xfrm>
        </p:spPr>
        <p:txBody>
          <a:bodyPr>
            <a:normAutofit fontScale="90000"/>
          </a:bodyPr>
          <a:lstStyle/>
          <a:p>
            <a:pPr algn="ctr"/>
            <a:r>
              <a:rPr lang="en-US" altLang="en-US" b="1" dirty="0"/>
              <a:t>2. Multi-Disciplinary Clinic</a:t>
            </a:r>
          </a:p>
        </p:txBody>
      </p:sp>
      <p:sp>
        <p:nvSpPr>
          <p:cNvPr id="2" name="Content Placeholder 1">
            <a:extLst>
              <a:ext uri="{FF2B5EF4-FFF2-40B4-BE49-F238E27FC236}">
                <a16:creationId xmlns:a16="http://schemas.microsoft.com/office/drawing/2014/main" id="{C831B401-F03D-E26E-4E96-1090B4250118}"/>
              </a:ext>
            </a:extLst>
          </p:cNvPr>
          <p:cNvSpPr>
            <a:spLocks noGrp="1"/>
          </p:cNvSpPr>
          <p:nvPr>
            <p:ph idx="1"/>
          </p:nvPr>
        </p:nvSpPr>
        <p:spPr>
          <a:xfrm>
            <a:off x="554277" y="1460019"/>
            <a:ext cx="7919581" cy="4310565"/>
          </a:xfrm>
        </p:spPr>
        <p:txBody>
          <a:bodyPr>
            <a:noAutofit/>
          </a:bodyPr>
          <a:lstStyle/>
          <a:p>
            <a:pPr>
              <a:buFont typeface="Wingdings" panose="05000000000000000000" pitchFamily="2" charset="2"/>
              <a:buChar char="Ø"/>
            </a:pPr>
            <a:r>
              <a:rPr lang="en-US" sz="1400" b="1" dirty="0">
                <a:solidFill>
                  <a:srgbClr val="555555"/>
                </a:solidFill>
                <a:latin typeface="Calibri" panose="020F0502020204030204" pitchFamily="34" charset="0"/>
                <a:cs typeface="Calibri" panose="020F0502020204030204" pitchFamily="34" charset="0"/>
              </a:rPr>
              <a:t>Patients receive a </a:t>
            </a:r>
            <a:r>
              <a:rPr lang="en-US" sz="1400" b="1" u="sng" dirty="0">
                <a:solidFill>
                  <a:srgbClr val="555555"/>
                </a:solidFill>
                <a:latin typeface="Calibri" panose="020F0502020204030204" pitchFamily="34" charset="0"/>
                <a:cs typeface="Calibri" panose="020F0502020204030204" pitchFamily="34" charset="0"/>
              </a:rPr>
              <a:t>thorough evaluation by a team of specialists</a:t>
            </a:r>
            <a:r>
              <a:rPr lang="en-US" sz="1400" b="1" dirty="0">
                <a:solidFill>
                  <a:srgbClr val="555555"/>
                </a:solidFill>
                <a:latin typeface="Calibri" panose="020F0502020204030204" pitchFamily="34" charset="0"/>
                <a:cs typeface="Calibri" panose="020F0502020204030204" pitchFamily="34" charset="0"/>
              </a:rPr>
              <a:t>, including urologists (lead), oncologists (chemo, hormone etc.), radiation oncologist (targeted radiation options), geneticists, nutritionists, social workers, fertility specialists, </a:t>
            </a:r>
            <a:r>
              <a:rPr lang="en-US" sz="1400" b="1" dirty="0" err="1">
                <a:solidFill>
                  <a:srgbClr val="555555"/>
                </a:solidFill>
                <a:latin typeface="Calibri" panose="020F0502020204030204" pitchFamily="34" charset="0"/>
                <a:cs typeface="Calibri" panose="020F0502020204030204" pitchFamily="34" charset="0"/>
              </a:rPr>
              <a:t>urodynamicist</a:t>
            </a:r>
            <a:r>
              <a:rPr lang="en-US" sz="1400" b="1" dirty="0">
                <a:solidFill>
                  <a:srgbClr val="555555"/>
                </a:solidFill>
                <a:latin typeface="Calibri" panose="020F0502020204030204" pitchFamily="34" charset="0"/>
                <a:cs typeface="Calibri" panose="020F0502020204030204" pitchFamily="34" charset="0"/>
              </a:rPr>
              <a:t> (training to regain urinary function)</a:t>
            </a:r>
          </a:p>
          <a:p>
            <a:pPr>
              <a:buFont typeface="Wingdings" panose="05000000000000000000" pitchFamily="2" charset="2"/>
              <a:buChar char="Ø"/>
            </a:pPr>
            <a:r>
              <a:rPr lang="en-US" sz="1400" b="1" dirty="0">
                <a:solidFill>
                  <a:srgbClr val="555555"/>
                </a:solidFill>
                <a:latin typeface="Calibri" panose="020F0502020204030204" pitchFamily="34" charset="0"/>
                <a:cs typeface="Calibri" panose="020F0502020204030204" pitchFamily="34" charset="0"/>
              </a:rPr>
              <a:t>Our experts </a:t>
            </a:r>
            <a:r>
              <a:rPr lang="en-US" sz="1400" b="1" u="sng" dirty="0">
                <a:solidFill>
                  <a:srgbClr val="555555"/>
                </a:solidFill>
                <a:latin typeface="Calibri" panose="020F0502020204030204" pitchFamily="34" charset="0"/>
                <a:cs typeface="Calibri" panose="020F0502020204030204" pitchFamily="34" charset="0"/>
              </a:rPr>
              <a:t>customize treatment plans</a:t>
            </a:r>
            <a:r>
              <a:rPr lang="en-US" sz="1400" b="1" dirty="0">
                <a:solidFill>
                  <a:srgbClr val="555555"/>
                </a:solidFill>
                <a:latin typeface="Calibri" panose="020F0502020204030204" pitchFamily="34" charset="0"/>
                <a:cs typeface="Calibri" panose="020F0502020204030204" pitchFamily="34" charset="0"/>
              </a:rPr>
              <a:t> based on each patient's unique medical situation, preferences, and goals</a:t>
            </a:r>
          </a:p>
          <a:p>
            <a:pPr>
              <a:buFont typeface="Wingdings" panose="05000000000000000000" pitchFamily="2" charset="2"/>
              <a:buChar char="Ø"/>
            </a:pPr>
            <a:r>
              <a:rPr lang="en-US" sz="1400" b="1" u="sng" dirty="0">
                <a:solidFill>
                  <a:srgbClr val="555555"/>
                </a:solidFill>
                <a:latin typeface="Calibri" panose="020F0502020204030204" pitchFamily="34" charset="0"/>
                <a:cs typeface="Calibri" panose="020F0502020204030204" pitchFamily="34" charset="0"/>
              </a:rPr>
              <a:t>Patients are empowered</a:t>
            </a:r>
            <a:r>
              <a:rPr lang="en-US" sz="1400" b="1" dirty="0">
                <a:solidFill>
                  <a:srgbClr val="555555"/>
                </a:solidFill>
                <a:latin typeface="Calibri" panose="020F0502020204030204" pitchFamily="34" charset="0"/>
                <a:cs typeface="Calibri" panose="020F0502020204030204" pitchFamily="34" charset="0"/>
              </a:rPr>
              <a:t> to make informed decisions about their care</a:t>
            </a:r>
          </a:p>
          <a:p>
            <a:pPr>
              <a:buFont typeface="Wingdings" panose="05000000000000000000" pitchFamily="2" charset="2"/>
              <a:buChar char="Ø"/>
            </a:pPr>
            <a:r>
              <a:rPr lang="en-US" sz="1400" b="1" dirty="0">
                <a:solidFill>
                  <a:srgbClr val="555555"/>
                </a:solidFill>
                <a:latin typeface="Calibri" panose="020F0502020204030204" pitchFamily="34" charset="0"/>
                <a:cs typeface="Calibri" panose="020F0502020204030204" pitchFamily="34" charset="0"/>
              </a:rPr>
              <a:t>Consensus-based treatment plan (</a:t>
            </a:r>
            <a:r>
              <a:rPr lang="en-US" sz="1400" b="1" u="sng" dirty="0">
                <a:solidFill>
                  <a:srgbClr val="555555"/>
                </a:solidFill>
                <a:latin typeface="Calibri" panose="020F0502020204030204" pitchFamily="34" charset="0"/>
                <a:cs typeface="Calibri" panose="020F0502020204030204" pitchFamily="34" charset="0"/>
              </a:rPr>
              <a:t>team approach</a:t>
            </a:r>
            <a:r>
              <a:rPr lang="en-US" sz="1400" b="1" dirty="0">
                <a:solidFill>
                  <a:srgbClr val="555555"/>
                </a:solidFill>
                <a:latin typeface="Calibri" panose="020F0502020204030204" pitchFamily="34" charset="0"/>
                <a:cs typeface="Calibri" panose="020F0502020204030204" pitchFamily="34" charset="0"/>
              </a:rPr>
              <a:t>), includes </a:t>
            </a:r>
            <a:r>
              <a:rPr lang="en-US" sz="1400" b="1" u="sng" dirty="0">
                <a:solidFill>
                  <a:srgbClr val="555555"/>
                </a:solidFill>
                <a:latin typeface="Calibri" panose="020F0502020204030204" pitchFamily="34" charset="0"/>
                <a:cs typeface="Calibri" panose="020F0502020204030204" pitchFamily="34" charset="0"/>
              </a:rPr>
              <a:t>family/friends</a:t>
            </a:r>
          </a:p>
          <a:p>
            <a:pPr>
              <a:buFont typeface="Wingdings" panose="05000000000000000000" pitchFamily="2" charset="2"/>
              <a:buChar char="Ø"/>
            </a:pPr>
            <a:r>
              <a:rPr lang="en-US" sz="1400" b="1" u="sng" dirty="0">
                <a:solidFill>
                  <a:srgbClr val="555555"/>
                </a:solidFill>
                <a:latin typeface="Calibri" panose="020F0502020204030204" pitchFamily="34" charset="0"/>
                <a:cs typeface="Calibri" panose="020F0502020204030204" pitchFamily="34" charset="0"/>
              </a:rPr>
              <a:t>Support services</a:t>
            </a:r>
            <a:r>
              <a:rPr lang="en-US" sz="1400" b="1" dirty="0">
                <a:solidFill>
                  <a:srgbClr val="555555"/>
                </a:solidFill>
                <a:latin typeface="Calibri" panose="020F0502020204030204" pitchFamily="34" charset="0"/>
                <a:cs typeface="Calibri" panose="020F0502020204030204" pitchFamily="34" charset="0"/>
              </a:rPr>
              <a:t>: psychology (counseling, emotional help), nutrition (healthy lifestyle), exercise (overall health), caregiver (challenges)</a:t>
            </a:r>
          </a:p>
          <a:p>
            <a:pPr>
              <a:buFont typeface="Wingdings" panose="05000000000000000000" pitchFamily="2" charset="2"/>
              <a:buChar char="Ø"/>
            </a:pPr>
            <a:r>
              <a:rPr lang="en-US" sz="1400" b="1" dirty="0">
                <a:solidFill>
                  <a:srgbClr val="555555"/>
                </a:solidFill>
                <a:latin typeface="Calibri" panose="020F0502020204030204" pitchFamily="34" charset="0"/>
                <a:cs typeface="Calibri" panose="020F0502020204030204" pitchFamily="34" charset="0"/>
              </a:rPr>
              <a:t>Very high </a:t>
            </a:r>
            <a:r>
              <a:rPr lang="en-US" sz="1400" b="1" u="sng" dirty="0">
                <a:solidFill>
                  <a:srgbClr val="555555"/>
                </a:solidFill>
                <a:latin typeface="Calibri" panose="020F0502020204030204" pitchFamily="34" charset="0"/>
                <a:cs typeface="Calibri" panose="020F0502020204030204" pitchFamily="34" charset="0"/>
              </a:rPr>
              <a:t>patient satisfaction</a:t>
            </a:r>
            <a:r>
              <a:rPr lang="en-US" sz="1400" b="1" dirty="0">
                <a:solidFill>
                  <a:srgbClr val="555555"/>
                </a:solidFill>
                <a:latin typeface="Calibri" panose="020F0502020204030204" pitchFamily="34" charset="0"/>
                <a:cs typeface="Calibri" panose="020F0502020204030204" pitchFamily="34" charset="0"/>
              </a:rPr>
              <a:t> rate, overwhelmingly positive feedback!</a:t>
            </a:r>
          </a:p>
          <a:p>
            <a:pPr marL="0" indent="0">
              <a:buNone/>
            </a:pPr>
            <a:endParaRPr lang="en-US" altLang="en-US" sz="1500" b="1" dirty="0"/>
          </a:p>
        </p:txBody>
      </p:sp>
    </p:spTree>
    <p:extLst>
      <p:ext uri="{BB962C8B-B14F-4D97-AF65-F5344CB8AC3E}">
        <p14:creationId xmlns:p14="http://schemas.microsoft.com/office/powerpoint/2010/main" val="1286583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3">
            <a:extLst>
              <a:ext uri="{FF2B5EF4-FFF2-40B4-BE49-F238E27FC236}">
                <a16:creationId xmlns:a16="http://schemas.microsoft.com/office/drawing/2014/main" id="{316AC6DF-5947-67EA-67DD-48DA6600828A}"/>
              </a:ext>
            </a:extLst>
          </p:cNvPr>
          <p:cNvSpPr>
            <a:spLocks noGrp="1"/>
          </p:cNvSpPr>
          <p:nvPr>
            <p:ph type="title"/>
          </p:nvPr>
        </p:nvSpPr>
        <p:spPr>
          <a:xfrm>
            <a:off x="751562" y="933721"/>
            <a:ext cx="7769268" cy="1124275"/>
          </a:xfrm>
        </p:spPr>
        <p:txBody>
          <a:bodyPr>
            <a:normAutofit fontScale="90000"/>
          </a:bodyPr>
          <a:lstStyle/>
          <a:p>
            <a:pPr algn="ctr"/>
            <a:r>
              <a:rPr lang="en-US" altLang="en-US" b="1" dirty="0"/>
              <a:t>3. Involvement/participation of African American patients</a:t>
            </a:r>
          </a:p>
        </p:txBody>
      </p:sp>
      <p:sp>
        <p:nvSpPr>
          <p:cNvPr id="16390" name="Content Placeholder 1">
            <a:extLst>
              <a:ext uri="{FF2B5EF4-FFF2-40B4-BE49-F238E27FC236}">
                <a16:creationId xmlns:a16="http://schemas.microsoft.com/office/drawing/2014/main" id="{E3370D16-BE46-C8D3-766B-F584763F4E8C}"/>
              </a:ext>
            </a:extLst>
          </p:cNvPr>
          <p:cNvSpPr txBox="1">
            <a:spLocks/>
          </p:cNvSpPr>
          <p:nvPr/>
        </p:nvSpPr>
        <p:spPr bwMode="auto">
          <a:xfrm>
            <a:off x="1082279" y="2512977"/>
            <a:ext cx="6858000" cy="852488"/>
          </a:xfrm>
          <a:prstGeom prst="rect">
            <a:avLst/>
          </a:prstGeom>
          <a:noFill/>
          <a:ln>
            <a:noFill/>
          </a:ln>
        </p:spPr>
        <p:txBody>
          <a:bodyPr/>
          <a:lstStyle>
            <a:lvl1pPr marL="288925" indent="-288925">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690563" indent="-233363">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257300" indent="-3429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573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1145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717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30289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861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9433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marL="0" indent="0">
              <a:defRPr/>
            </a:pPr>
            <a:endParaRPr lang="en-US" altLang="en-US" sz="1350" dirty="0">
              <a:latin typeface="+mn-lt"/>
            </a:endParaRPr>
          </a:p>
        </p:txBody>
      </p:sp>
      <p:sp>
        <p:nvSpPr>
          <p:cNvPr id="2" name="Content Placeholder 1">
            <a:extLst>
              <a:ext uri="{FF2B5EF4-FFF2-40B4-BE49-F238E27FC236}">
                <a16:creationId xmlns:a16="http://schemas.microsoft.com/office/drawing/2014/main" id="{8213B13D-E2B4-9782-D275-79A30BA6050B}"/>
              </a:ext>
            </a:extLst>
          </p:cNvPr>
          <p:cNvSpPr>
            <a:spLocks noGrp="1"/>
          </p:cNvSpPr>
          <p:nvPr>
            <p:ph idx="1"/>
          </p:nvPr>
        </p:nvSpPr>
        <p:spPr>
          <a:xfrm>
            <a:off x="848638" y="1948534"/>
            <a:ext cx="7127309" cy="3947561"/>
          </a:xfrm>
        </p:spPr>
        <p:txBody>
          <a:bodyPr>
            <a:noAutofit/>
          </a:bodyPr>
          <a:lstStyle/>
          <a:p>
            <a:pPr>
              <a:buFont typeface="Wingdings" panose="05000000000000000000" pitchFamily="2" charset="2"/>
              <a:buChar char="Ø"/>
            </a:pPr>
            <a:r>
              <a:rPr lang="en-US" sz="1500" b="1" u="sng" dirty="0">
                <a:solidFill>
                  <a:srgbClr val="555555"/>
                </a:solidFill>
                <a:latin typeface="Calibri" panose="020F0502020204030204" pitchFamily="34" charset="0"/>
                <a:cs typeface="Calibri" panose="020F0502020204030204" pitchFamily="34" charset="0"/>
              </a:rPr>
              <a:t>In the US: Low involvement/participation of African American (AA) patients</a:t>
            </a:r>
            <a:r>
              <a:rPr lang="en-US" sz="1500" b="1" dirty="0">
                <a:solidFill>
                  <a:srgbClr val="555555"/>
                </a:solidFill>
                <a:latin typeface="Calibri" panose="020F0502020204030204" pitchFamily="34" charset="0"/>
                <a:cs typeface="Calibri" panose="020F0502020204030204" pitchFamily="34" charset="0"/>
              </a:rPr>
              <a:t> in patient </a:t>
            </a:r>
            <a:r>
              <a:rPr lang="en-US" sz="1500" b="1" u="sng" dirty="0">
                <a:solidFill>
                  <a:srgbClr val="555555"/>
                </a:solidFill>
                <a:latin typeface="Calibri" panose="020F0502020204030204" pitchFamily="34" charset="0"/>
                <a:cs typeface="Calibri" panose="020F0502020204030204" pitchFamily="34" charset="0"/>
              </a:rPr>
              <a:t>interest groups</a:t>
            </a:r>
            <a:r>
              <a:rPr lang="en-US" sz="1500" b="1" dirty="0">
                <a:solidFill>
                  <a:srgbClr val="555555"/>
                </a:solidFill>
                <a:latin typeface="Calibri" panose="020F0502020204030204" pitchFamily="34" charset="0"/>
                <a:cs typeface="Calibri" panose="020F0502020204030204" pitchFamily="34" charset="0"/>
              </a:rPr>
              <a:t> and in </a:t>
            </a:r>
            <a:r>
              <a:rPr lang="en-US" sz="1500" b="1" u="sng" dirty="0">
                <a:solidFill>
                  <a:srgbClr val="555555"/>
                </a:solidFill>
                <a:latin typeface="Calibri" panose="020F0502020204030204" pitchFamily="34" charset="0"/>
                <a:cs typeface="Calibri" panose="020F0502020204030204" pitchFamily="34" charset="0"/>
              </a:rPr>
              <a:t>clinical trials</a:t>
            </a:r>
            <a:r>
              <a:rPr lang="en-US" sz="1500" b="1" dirty="0">
                <a:solidFill>
                  <a:srgbClr val="555555"/>
                </a:solidFill>
                <a:latin typeface="Calibri" panose="020F0502020204030204" pitchFamily="34" charset="0"/>
                <a:cs typeface="Calibri" panose="020F0502020204030204" pitchFamily="34" charset="0"/>
              </a:rPr>
              <a:t> (oncology, cardiovascular)</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Why? (“less trust” issue, ”stigma” issue, “logistics” issue)</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Best is to ask/discuss with the patients</a:t>
            </a:r>
          </a:p>
          <a:p>
            <a:pPr>
              <a:buFont typeface="Wingdings" panose="05000000000000000000" pitchFamily="2" charset="2"/>
              <a:buChar char="Ø"/>
            </a:pPr>
            <a:r>
              <a:rPr lang="en-US" sz="1500" b="1" u="sng" dirty="0">
                <a:solidFill>
                  <a:srgbClr val="555555"/>
                </a:solidFill>
                <a:latin typeface="Calibri" panose="020F0502020204030204" pitchFamily="34" charset="0"/>
                <a:cs typeface="Calibri" panose="020F0502020204030204" pitchFamily="34" charset="0"/>
              </a:rPr>
              <a:t>Patient interest groups</a:t>
            </a:r>
            <a:r>
              <a:rPr lang="en-US" sz="1500" b="1" dirty="0">
                <a:solidFill>
                  <a:srgbClr val="555555"/>
                </a:solidFill>
                <a:latin typeface="Calibri" panose="020F0502020204030204" pitchFamily="34" charset="0"/>
                <a:cs typeface="Calibri" panose="020F0502020204030204" pitchFamily="34" charset="0"/>
              </a:rPr>
              <a:t> at our Walter Reed clinic (USTOO, Zero Prostate)</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Two of them have 30% AA participation (at Walter Reed)</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Nationwide low participation is still a problem (VA Zero Prostate data)</a:t>
            </a:r>
          </a:p>
          <a:p>
            <a:pPr>
              <a:buFont typeface="Wingdings" panose="05000000000000000000" pitchFamily="2" charset="2"/>
              <a:buChar char="Ø"/>
            </a:pPr>
            <a:r>
              <a:rPr lang="en-US" sz="1500" b="1" u="sng" dirty="0">
                <a:solidFill>
                  <a:srgbClr val="555555"/>
                </a:solidFill>
                <a:latin typeface="Calibri" panose="020F0502020204030204" pitchFamily="34" charset="0"/>
                <a:cs typeface="Calibri" panose="020F0502020204030204" pitchFamily="34" charset="0"/>
              </a:rPr>
              <a:t>Clinical trials</a:t>
            </a:r>
            <a:r>
              <a:rPr lang="en-US" sz="1500" b="1" dirty="0">
                <a:solidFill>
                  <a:srgbClr val="555555"/>
                </a:solidFill>
                <a:latin typeface="Calibri" panose="020F0502020204030204" pitchFamily="34" charset="0"/>
                <a:cs typeface="Calibri" panose="020F0502020204030204" pitchFamily="34" charset="0"/>
              </a:rPr>
              <a:t> </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We are doing much better than the NIH trials (&lt;5%), but not quite equal</a:t>
            </a:r>
          </a:p>
          <a:p>
            <a:pPr lvl="1">
              <a:buFont typeface="Wingdings" panose="05000000000000000000" pitchFamily="2" charset="2"/>
              <a:buChar char="Ø"/>
            </a:pPr>
            <a:r>
              <a:rPr lang="en-US" sz="1500" b="1" dirty="0">
                <a:solidFill>
                  <a:srgbClr val="555555"/>
                </a:solidFill>
                <a:latin typeface="Calibri" panose="020F0502020204030204" pitchFamily="34" charset="0"/>
                <a:cs typeface="Calibri" panose="020F0502020204030204" pitchFamily="34" charset="0"/>
              </a:rPr>
              <a:t>Logistics, health literacy, access, fear of discrimination…</a:t>
            </a:r>
          </a:p>
        </p:txBody>
      </p:sp>
    </p:spTree>
    <p:extLst>
      <p:ext uri="{BB962C8B-B14F-4D97-AF65-F5344CB8AC3E}">
        <p14:creationId xmlns:p14="http://schemas.microsoft.com/office/powerpoint/2010/main" val="3831954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Placeholder 2">
            <a:extLst>
              <a:ext uri="{FF2B5EF4-FFF2-40B4-BE49-F238E27FC236}">
                <a16:creationId xmlns:a16="http://schemas.microsoft.com/office/drawing/2014/main" id="{B99E421A-E44E-1331-8ACB-6BACC726D97E}"/>
              </a:ext>
            </a:extLst>
          </p:cNvPr>
          <p:cNvSpPr txBox="1">
            <a:spLocks/>
          </p:cNvSpPr>
          <p:nvPr/>
        </p:nvSpPr>
        <p:spPr bwMode="auto">
          <a:xfrm>
            <a:off x="989960" y="2115741"/>
            <a:ext cx="6858000" cy="522684"/>
          </a:xfrm>
          <a:prstGeom prst="rect">
            <a:avLst/>
          </a:prstGeom>
          <a:noFill/>
          <a:ln>
            <a:noFill/>
          </a:ln>
        </p:spPr>
        <p:txBody>
          <a:bodyPr/>
          <a:lstStyle>
            <a:lvl1pPr>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742950" indent="-285750">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143000" indent="-2286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002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0574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146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29718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290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8862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defRPr/>
            </a:pPr>
            <a:endParaRPr lang="en-US" altLang="en-US" sz="1350" b="1" dirty="0">
              <a:latin typeface="+mn-lt"/>
            </a:endParaRPr>
          </a:p>
        </p:txBody>
      </p:sp>
      <p:sp>
        <p:nvSpPr>
          <p:cNvPr id="3" name="Text Placeholder 2">
            <a:extLst>
              <a:ext uri="{FF2B5EF4-FFF2-40B4-BE49-F238E27FC236}">
                <a16:creationId xmlns:a16="http://schemas.microsoft.com/office/drawing/2014/main" id="{044E8CE5-9F8F-3A19-D5D1-094E9C812C7C}"/>
              </a:ext>
            </a:extLst>
          </p:cNvPr>
          <p:cNvSpPr>
            <a:spLocks noGrp="1"/>
          </p:cNvSpPr>
          <p:nvPr>
            <p:ph type="body" sz="quarter" idx="11"/>
          </p:nvPr>
        </p:nvSpPr>
        <p:spPr>
          <a:xfrm>
            <a:off x="6979023" y="2377083"/>
            <a:ext cx="2081604" cy="2005986"/>
          </a:xfrm>
        </p:spPr>
        <p:txBody>
          <a:bodyPr>
            <a:normAutofit lnSpcReduction="10000"/>
          </a:bodyPr>
          <a:lstStyle/>
          <a:p>
            <a:r>
              <a:rPr lang="en-US" altLang="en-US" sz="1650" b="1" dirty="0"/>
              <a:t>Increasing Diversity in Clinical Trials: Overcoming Critical Barriers. 2019</a:t>
            </a:r>
          </a:p>
          <a:p>
            <a:r>
              <a:rPr lang="en-US" altLang="en-US" i="1" dirty="0"/>
              <a:t>https://www.sciencedirect.com/science/article/pii/S0146280618301889#fig0001</a:t>
            </a:r>
            <a:endParaRPr altLang="en-US" i="1" dirty="0"/>
          </a:p>
        </p:txBody>
      </p:sp>
      <p:pic>
        <p:nvPicPr>
          <p:cNvPr id="2" name="Picture 1">
            <a:extLst>
              <a:ext uri="{FF2B5EF4-FFF2-40B4-BE49-F238E27FC236}">
                <a16:creationId xmlns:a16="http://schemas.microsoft.com/office/drawing/2014/main" id="{C70DCB73-3673-6729-DA24-EA49F69031A4}"/>
              </a:ext>
            </a:extLst>
          </p:cNvPr>
          <p:cNvPicPr>
            <a:picLocks noChangeAspect="1"/>
          </p:cNvPicPr>
          <p:nvPr/>
        </p:nvPicPr>
        <p:blipFill>
          <a:blip r:embed="rId2"/>
          <a:stretch>
            <a:fillRect/>
          </a:stretch>
        </p:blipFill>
        <p:spPr>
          <a:xfrm>
            <a:off x="285989" y="1099297"/>
            <a:ext cx="6604284" cy="4719918"/>
          </a:xfrm>
          <a:prstGeom prst="rect">
            <a:avLst/>
          </a:prstGeom>
          <a:ln w="38100">
            <a:solidFill>
              <a:srgbClr val="0070C0"/>
            </a:solidFill>
          </a:ln>
        </p:spPr>
      </p:pic>
    </p:spTree>
    <p:extLst>
      <p:ext uri="{BB962C8B-B14F-4D97-AF65-F5344CB8AC3E}">
        <p14:creationId xmlns:p14="http://schemas.microsoft.com/office/powerpoint/2010/main" val="2785537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Placeholder 2">
            <a:extLst>
              <a:ext uri="{FF2B5EF4-FFF2-40B4-BE49-F238E27FC236}">
                <a16:creationId xmlns:a16="http://schemas.microsoft.com/office/drawing/2014/main" id="{B99E421A-E44E-1331-8ACB-6BACC726D97E}"/>
              </a:ext>
            </a:extLst>
          </p:cNvPr>
          <p:cNvSpPr txBox="1">
            <a:spLocks/>
          </p:cNvSpPr>
          <p:nvPr/>
        </p:nvSpPr>
        <p:spPr bwMode="auto">
          <a:xfrm>
            <a:off x="989960" y="2115741"/>
            <a:ext cx="6858000" cy="522684"/>
          </a:xfrm>
          <a:prstGeom prst="rect">
            <a:avLst/>
          </a:prstGeom>
          <a:noFill/>
          <a:ln>
            <a:noFill/>
          </a:ln>
        </p:spPr>
        <p:txBody>
          <a:bodyPr/>
          <a:lstStyle>
            <a:lvl1pPr>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742950" indent="-285750">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143000" indent="-2286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002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057400" indent="-22860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146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29718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290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886200" indent="-22860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a:defRPr/>
            </a:pPr>
            <a:endParaRPr lang="en-US" altLang="en-US" sz="1350" b="1" dirty="0">
              <a:latin typeface="+mn-lt"/>
            </a:endParaRPr>
          </a:p>
        </p:txBody>
      </p:sp>
      <p:sp>
        <p:nvSpPr>
          <p:cNvPr id="16390" name="Content Placeholder 1">
            <a:extLst>
              <a:ext uri="{FF2B5EF4-FFF2-40B4-BE49-F238E27FC236}">
                <a16:creationId xmlns:a16="http://schemas.microsoft.com/office/drawing/2014/main" id="{E3370D16-BE46-C8D3-766B-F584763F4E8C}"/>
              </a:ext>
            </a:extLst>
          </p:cNvPr>
          <p:cNvSpPr txBox="1">
            <a:spLocks/>
          </p:cNvSpPr>
          <p:nvPr/>
        </p:nvSpPr>
        <p:spPr bwMode="auto">
          <a:xfrm>
            <a:off x="1082279" y="2512977"/>
            <a:ext cx="6858000" cy="852488"/>
          </a:xfrm>
          <a:prstGeom prst="rect">
            <a:avLst/>
          </a:prstGeom>
          <a:noFill/>
          <a:ln>
            <a:noFill/>
          </a:ln>
        </p:spPr>
        <p:txBody>
          <a:bodyPr/>
          <a:lstStyle>
            <a:lvl1pPr marL="288925" indent="-288925">
              <a:lnSpc>
                <a:spcPct val="150000"/>
              </a:lnSpc>
              <a:spcBef>
                <a:spcPts val="1000"/>
              </a:spcBef>
              <a:buFont typeface="Arial" panose="020B0604020202020204" pitchFamily="34" charset="0"/>
              <a:defRPr sz="2000">
                <a:solidFill>
                  <a:schemeClr val="tx1"/>
                </a:solidFill>
                <a:latin typeface="Calibri Light" panose="020F0302020204030204" pitchFamily="34" charset="0"/>
              </a:defRPr>
            </a:lvl1pPr>
            <a:lvl2pPr marL="690563" indent="-233363">
              <a:lnSpc>
                <a:spcPct val="150000"/>
              </a:lnSpc>
              <a:spcBef>
                <a:spcPts val="500"/>
              </a:spcBef>
              <a:buFont typeface="Arial" panose="020B0604020202020204" pitchFamily="34" charset="0"/>
              <a:defRPr>
                <a:solidFill>
                  <a:schemeClr val="tx1"/>
                </a:solidFill>
                <a:latin typeface="Calibri Light" panose="020F0302020204030204" pitchFamily="34" charset="0"/>
              </a:defRPr>
            </a:lvl2pPr>
            <a:lvl3pPr marL="1257300" indent="-342900">
              <a:lnSpc>
                <a:spcPct val="150000"/>
              </a:lnSpc>
              <a:spcBef>
                <a:spcPts val="500"/>
              </a:spcBef>
              <a:buFont typeface="Arial" panose="020B0604020202020204" pitchFamily="34" charset="0"/>
              <a:defRPr sz="1600">
                <a:solidFill>
                  <a:schemeClr val="tx1"/>
                </a:solidFill>
                <a:latin typeface="Calibri Light" panose="020F0302020204030204" pitchFamily="34" charset="0"/>
              </a:defRPr>
            </a:lvl3pPr>
            <a:lvl4pPr marL="16573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4pPr>
            <a:lvl5pPr marL="2114550" indent="-285750">
              <a:lnSpc>
                <a:spcPct val="150000"/>
              </a:lnSpc>
              <a:spcBef>
                <a:spcPts val="500"/>
              </a:spcBef>
              <a:buFont typeface="Arial" panose="020B0604020202020204" pitchFamily="34" charset="0"/>
              <a:defRPr sz="1400">
                <a:solidFill>
                  <a:schemeClr val="tx1"/>
                </a:solidFill>
                <a:latin typeface="Calibri Light" panose="020F0302020204030204" pitchFamily="34" charset="0"/>
              </a:defRPr>
            </a:lvl5pPr>
            <a:lvl6pPr marL="25717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6pPr>
            <a:lvl7pPr marL="30289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7pPr>
            <a:lvl8pPr marL="34861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8pPr>
            <a:lvl9pPr marL="3943350" indent="-285750" eaLnBrk="0" fontAlgn="base" hangingPunct="0">
              <a:lnSpc>
                <a:spcPct val="150000"/>
              </a:lnSpc>
              <a:spcBef>
                <a:spcPts val="500"/>
              </a:spcBef>
              <a:spcAft>
                <a:spcPct val="0"/>
              </a:spcAft>
              <a:buFont typeface="Arial" panose="020B0604020202020204" pitchFamily="34" charset="0"/>
              <a:defRPr sz="1400">
                <a:solidFill>
                  <a:schemeClr val="tx1"/>
                </a:solidFill>
                <a:latin typeface="Calibri Light" panose="020F0302020204030204" pitchFamily="34" charset="0"/>
              </a:defRPr>
            </a:lvl9pPr>
          </a:lstStyle>
          <a:p>
            <a:pPr marL="0" indent="0">
              <a:defRPr/>
            </a:pPr>
            <a:endParaRPr lang="en-US" altLang="en-US" sz="1350" dirty="0">
              <a:latin typeface="+mn-lt"/>
            </a:endParaRPr>
          </a:p>
        </p:txBody>
      </p:sp>
      <p:sp>
        <p:nvSpPr>
          <p:cNvPr id="3" name="Text Placeholder 2">
            <a:extLst>
              <a:ext uri="{FF2B5EF4-FFF2-40B4-BE49-F238E27FC236}">
                <a16:creationId xmlns:a16="http://schemas.microsoft.com/office/drawing/2014/main" id="{044E8CE5-9F8F-3A19-D5D1-094E9C812C7C}"/>
              </a:ext>
            </a:extLst>
          </p:cNvPr>
          <p:cNvSpPr>
            <a:spLocks noGrp="1"/>
          </p:cNvSpPr>
          <p:nvPr>
            <p:ph type="body" sz="quarter" idx="11"/>
          </p:nvPr>
        </p:nvSpPr>
        <p:spPr>
          <a:xfrm>
            <a:off x="4172054" y="4907830"/>
            <a:ext cx="4685957" cy="369800"/>
          </a:xfrm>
        </p:spPr>
        <p:txBody>
          <a:bodyPr>
            <a:normAutofit fontScale="92500"/>
          </a:bodyPr>
          <a:lstStyle/>
          <a:p>
            <a:r>
              <a:rPr lang="en-US" altLang="en-US" b="1" i="1" dirty="0"/>
              <a:t>https://mmspublichealth.org/current-initiatives/health-equity/</a:t>
            </a:r>
          </a:p>
          <a:p>
            <a:endParaRPr altLang="en-US" b="1" dirty="0"/>
          </a:p>
        </p:txBody>
      </p:sp>
      <p:pic>
        <p:nvPicPr>
          <p:cNvPr id="4" name="Picture 3">
            <a:extLst>
              <a:ext uri="{FF2B5EF4-FFF2-40B4-BE49-F238E27FC236}">
                <a16:creationId xmlns:a16="http://schemas.microsoft.com/office/drawing/2014/main" id="{866AED69-8158-49DE-C8F4-0900DCB06566}"/>
              </a:ext>
            </a:extLst>
          </p:cNvPr>
          <p:cNvPicPr>
            <a:picLocks noChangeAspect="1"/>
          </p:cNvPicPr>
          <p:nvPr/>
        </p:nvPicPr>
        <p:blipFill>
          <a:blip r:embed="rId2"/>
          <a:stretch>
            <a:fillRect/>
          </a:stretch>
        </p:blipFill>
        <p:spPr>
          <a:xfrm>
            <a:off x="284768" y="954490"/>
            <a:ext cx="8573243" cy="3998772"/>
          </a:xfrm>
          <a:prstGeom prst="rect">
            <a:avLst/>
          </a:prstGeom>
        </p:spPr>
      </p:pic>
      <p:sp>
        <p:nvSpPr>
          <p:cNvPr id="5" name="Text Placeholder 2">
            <a:extLst>
              <a:ext uri="{FF2B5EF4-FFF2-40B4-BE49-F238E27FC236}">
                <a16:creationId xmlns:a16="http://schemas.microsoft.com/office/drawing/2014/main" id="{165BC4DC-A3AB-356D-5298-C756523677A7}"/>
              </a:ext>
            </a:extLst>
          </p:cNvPr>
          <p:cNvSpPr txBox="1">
            <a:spLocks/>
          </p:cNvSpPr>
          <p:nvPr/>
        </p:nvSpPr>
        <p:spPr bwMode="auto">
          <a:xfrm>
            <a:off x="367269" y="5110770"/>
            <a:ext cx="6378880" cy="8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algn="l" rtl="0" eaLnBrk="0" fontAlgn="base" hangingPunct="0">
              <a:lnSpc>
                <a:spcPct val="150000"/>
              </a:lnSpc>
              <a:spcBef>
                <a:spcPts val="1000"/>
              </a:spcBef>
              <a:spcAft>
                <a:spcPct val="0"/>
              </a:spcAft>
              <a:buFont typeface="Arial" panose="020B0604020202020204" pitchFamily="34" charset="0"/>
              <a:defRPr lang="en-US" sz="1800" b="0" kern="1200" baseline="0" dirty="0">
                <a:solidFill>
                  <a:schemeClr val="tx1"/>
                </a:solidFill>
                <a:latin typeface="+mn-lt"/>
                <a:ea typeface="+mn-ea"/>
                <a:cs typeface="+mn-cs"/>
              </a:defRPr>
            </a:lvl1pPr>
            <a:lvl2pPr marL="457200" algn="l" rtl="0" eaLnBrk="0" fontAlgn="base" hangingPunct="0">
              <a:lnSpc>
                <a:spcPct val="150000"/>
              </a:lnSpc>
              <a:spcBef>
                <a:spcPts val="500"/>
              </a:spcBef>
              <a:spcAft>
                <a:spcPct val="0"/>
              </a:spcAft>
              <a:buFont typeface="Arial" panose="020B0604020202020204" pitchFamily="34" charset="0"/>
              <a:defRPr kern="1200">
                <a:solidFill>
                  <a:schemeClr val="tx1"/>
                </a:solidFill>
                <a:latin typeface="+mn-lt"/>
                <a:ea typeface="+mn-ea"/>
                <a:cs typeface="+mn-cs"/>
              </a:defRPr>
            </a:lvl2pPr>
            <a:lvl3pPr marL="914400" algn="l" rtl="0" eaLnBrk="0" fontAlgn="base" hangingPunct="0">
              <a:lnSpc>
                <a:spcPct val="15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1371600" algn="l" rtl="0" eaLnBrk="0" fontAlgn="base" hangingPunct="0">
              <a:lnSpc>
                <a:spcPct val="150000"/>
              </a:lnSpc>
              <a:spcBef>
                <a:spcPts val="500"/>
              </a:spcBef>
              <a:spcAft>
                <a:spcPct val="0"/>
              </a:spcAft>
              <a:buFont typeface="Arial" panose="020B0604020202020204" pitchFamily="34" charset="0"/>
              <a:defRPr sz="1400" kern="1200">
                <a:solidFill>
                  <a:schemeClr val="tx1"/>
                </a:solidFill>
                <a:latin typeface="+mn-lt"/>
                <a:ea typeface="+mn-ea"/>
                <a:cs typeface="+mn-cs"/>
              </a:defRPr>
            </a:lvl4pPr>
            <a:lvl5pPr marL="1828800" algn="l" rtl="0" eaLnBrk="0" fontAlgn="base" hangingPunct="0">
              <a:lnSpc>
                <a:spcPct val="15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altLang="en-US" sz="1500" b="1" dirty="0"/>
              <a:t>Shades of brown pigment. </a:t>
            </a:r>
          </a:p>
          <a:p>
            <a:pPr>
              <a:lnSpc>
                <a:spcPct val="100000"/>
              </a:lnSpc>
              <a:spcBef>
                <a:spcPts val="300"/>
              </a:spcBef>
            </a:pPr>
            <a:r>
              <a:rPr lang="en-US" altLang="en-US" sz="1500" b="1" dirty="0"/>
              <a:t>Society (discrimination) made it more significant than just skin color.</a:t>
            </a:r>
          </a:p>
          <a:p>
            <a:pPr>
              <a:lnSpc>
                <a:spcPct val="100000"/>
              </a:lnSpc>
              <a:spcBef>
                <a:spcPts val="300"/>
              </a:spcBef>
            </a:pPr>
            <a:r>
              <a:rPr lang="en-US" altLang="en-US" sz="1500" b="1" dirty="0"/>
              <a:t>Society (we) need to fix this.</a:t>
            </a:r>
          </a:p>
        </p:txBody>
      </p:sp>
    </p:spTree>
    <p:extLst>
      <p:ext uri="{BB962C8B-B14F-4D97-AF65-F5344CB8AC3E}">
        <p14:creationId xmlns:p14="http://schemas.microsoft.com/office/powerpoint/2010/main" val="367499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82E5-5A31-24CA-A16A-61456507AC04}"/>
              </a:ext>
            </a:extLst>
          </p:cNvPr>
          <p:cNvSpPr>
            <a:spLocks noGrp="1"/>
          </p:cNvSpPr>
          <p:nvPr>
            <p:ph type="title"/>
          </p:nvPr>
        </p:nvSpPr>
        <p:spPr>
          <a:xfrm>
            <a:off x="1614488" y="990417"/>
            <a:ext cx="5915025" cy="624766"/>
          </a:xfrm>
        </p:spPr>
        <p:txBody>
          <a:bodyPr>
            <a:normAutofit/>
          </a:bodyPr>
          <a:lstStyle/>
          <a:p>
            <a:r>
              <a:rPr lang="en-US" sz="2100" dirty="0">
                <a:latin typeface="Arial" pitchFamily="34" charset="0"/>
                <a:cs typeface="Arial" pitchFamily="34" charset="0"/>
              </a:rPr>
              <a:t>        </a:t>
            </a:r>
            <a:r>
              <a:rPr lang="en-US" sz="2100" dirty="0">
                <a:solidFill>
                  <a:srgbClr val="0070C0"/>
                </a:solidFill>
                <a:latin typeface="Arial" pitchFamily="34" charset="0"/>
                <a:cs typeface="Arial" pitchFamily="34" charset="0"/>
              </a:rPr>
              <a:t>DoD Databases Used for Our Research</a:t>
            </a:r>
            <a:endParaRPr lang="en-US" sz="2100" dirty="0">
              <a:solidFill>
                <a:srgbClr val="0070C0"/>
              </a:solidFill>
            </a:endParaRPr>
          </a:p>
        </p:txBody>
      </p:sp>
      <p:graphicFrame>
        <p:nvGraphicFramePr>
          <p:cNvPr id="3" name="Diagram 2">
            <a:extLst>
              <a:ext uri="{FF2B5EF4-FFF2-40B4-BE49-F238E27FC236}">
                <a16:creationId xmlns:a16="http://schemas.microsoft.com/office/drawing/2014/main" id="{105D33A5-028C-7199-4E6F-1D386B7D3FC8}"/>
              </a:ext>
            </a:extLst>
          </p:cNvPr>
          <p:cNvGraphicFramePr/>
          <p:nvPr/>
        </p:nvGraphicFramePr>
        <p:xfrm>
          <a:off x="1131125" y="2407367"/>
          <a:ext cx="2606098" cy="219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FC39C8E6-A25A-826D-CEDD-ABA58BA1034D}"/>
              </a:ext>
            </a:extLst>
          </p:cNvPr>
          <p:cNvGraphicFramePr/>
          <p:nvPr/>
        </p:nvGraphicFramePr>
        <p:xfrm>
          <a:off x="5430917" y="2395305"/>
          <a:ext cx="2377915" cy="22438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Flowchart: Magnetic Disk 12">
            <a:extLst>
              <a:ext uri="{FF2B5EF4-FFF2-40B4-BE49-F238E27FC236}">
                <a16:creationId xmlns:a16="http://schemas.microsoft.com/office/drawing/2014/main" id="{374B8FB5-4503-444D-CC09-25B4C8D16116}"/>
              </a:ext>
            </a:extLst>
          </p:cNvPr>
          <p:cNvSpPr/>
          <p:nvPr/>
        </p:nvSpPr>
        <p:spPr>
          <a:xfrm>
            <a:off x="3623198" y="4972050"/>
            <a:ext cx="1897604" cy="754856"/>
          </a:xfrm>
          <a:prstGeom prst="flowChartMagneticDisk">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Magnetic Disk 16">
            <a:extLst>
              <a:ext uri="{FF2B5EF4-FFF2-40B4-BE49-F238E27FC236}">
                <a16:creationId xmlns:a16="http://schemas.microsoft.com/office/drawing/2014/main" id="{9F8B0A7B-804C-6B54-A7B8-EF14998DE772}"/>
              </a:ext>
            </a:extLst>
          </p:cNvPr>
          <p:cNvSpPr/>
          <p:nvPr/>
        </p:nvSpPr>
        <p:spPr>
          <a:xfrm>
            <a:off x="3862897" y="2082923"/>
            <a:ext cx="1364942" cy="624766"/>
          </a:xfrm>
          <a:prstGeom prst="flowChartMagneticDisk">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262EBE48-F9F3-7580-282D-47747CA2ED42}"/>
              </a:ext>
            </a:extLst>
          </p:cNvPr>
          <p:cNvSpPr txBox="1"/>
          <p:nvPr/>
        </p:nvSpPr>
        <p:spPr>
          <a:xfrm>
            <a:off x="1364797" y="1592991"/>
            <a:ext cx="1646810" cy="369332"/>
          </a:xfrm>
          <a:prstGeom prst="rect">
            <a:avLst/>
          </a:prstGeom>
          <a:noFill/>
        </p:spPr>
        <p:txBody>
          <a:bodyPr wrap="square" rtlCol="0">
            <a:spAutoFit/>
          </a:bodyPr>
          <a:lstStyle/>
          <a:p>
            <a:r>
              <a:rPr lang="en-US" b="1" dirty="0"/>
              <a:t>Cancer Registry</a:t>
            </a:r>
          </a:p>
        </p:txBody>
      </p:sp>
      <p:sp>
        <p:nvSpPr>
          <p:cNvPr id="19" name="TextBox 18">
            <a:extLst>
              <a:ext uri="{FF2B5EF4-FFF2-40B4-BE49-F238E27FC236}">
                <a16:creationId xmlns:a16="http://schemas.microsoft.com/office/drawing/2014/main" id="{5E553AC9-23E7-FD8F-70DC-2B3028A7AA19}"/>
              </a:ext>
            </a:extLst>
          </p:cNvPr>
          <p:cNvSpPr txBox="1"/>
          <p:nvPr/>
        </p:nvSpPr>
        <p:spPr>
          <a:xfrm>
            <a:off x="6619874" y="1602521"/>
            <a:ext cx="1430414" cy="369332"/>
          </a:xfrm>
          <a:prstGeom prst="rect">
            <a:avLst/>
          </a:prstGeom>
          <a:noFill/>
        </p:spPr>
        <p:txBody>
          <a:bodyPr wrap="square" rtlCol="0">
            <a:spAutoFit/>
          </a:bodyPr>
          <a:lstStyle/>
          <a:p>
            <a:r>
              <a:rPr lang="en-US" b="1" dirty="0"/>
              <a:t>Medical Care</a:t>
            </a:r>
          </a:p>
        </p:txBody>
      </p:sp>
      <p:sp>
        <p:nvSpPr>
          <p:cNvPr id="20" name="TextBox 19">
            <a:extLst>
              <a:ext uri="{FF2B5EF4-FFF2-40B4-BE49-F238E27FC236}">
                <a16:creationId xmlns:a16="http://schemas.microsoft.com/office/drawing/2014/main" id="{241FF129-E4B4-F2E2-2CE7-88E3074F0808}"/>
              </a:ext>
            </a:extLst>
          </p:cNvPr>
          <p:cNvSpPr txBox="1"/>
          <p:nvPr/>
        </p:nvSpPr>
        <p:spPr>
          <a:xfrm>
            <a:off x="4085949" y="2308749"/>
            <a:ext cx="992080" cy="507831"/>
          </a:xfrm>
          <a:prstGeom prst="rect">
            <a:avLst/>
          </a:prstGeom>
          <a:noFill/>
        </p:spPr>
        <p:txBody>
          <a:bodyPr wrap="square" rtlCol="0">
            <a:spAutoFit/>
          </a:bodyPr>
          <a:lstStyle/>
          <a:p>
            <a:r>
              <a:rPr lang="en-US" sz="1350" dirty="0"/>
              <a:t>ACTUR data</a:t>
            </a:r>
          </a:p>
        </p:txBody>
      </p:sp>
      <p:sp>
        <p:nvSpPr>
          <p:cNvPr id="21" name="TextBox 20">
            <a:extLst>
              <a:ext uri="{FF2B5EF4-FFF2-40B4-BE49-F238E27FC236}">
                <a16:creationId xmlns:a16="http://schemas.microsoft.com/office/drawing/2014/main" id="{CC830F23-9138-C19C-6A78-C16AA0413211}"/>
              </a:ext>
            </a:extLst>
          </p:cNvPr>
          <p:cNvSpPr txBox="1"/>
          <p:nvPr/>
        </p:nvSpPr>
        <p:spPr>
          <a:xfrm>
            <a:off x="3936137" y="5304962"/>
            <a:ext cx="1354955" cy="300082"/>
          </a:xfrm>
          <a:prstGeom prst="rect">
            <a:avLst/>
          </a:prstGeom>
          <a:noFill/>
        </p:spPr>
        <p:txBody>
          <a:bodyPr wrap="square" rtlCol="0">
            <a:spAutoFit/>
          </a:bodyPr>
          <a:lstStyle/>
          <a:p>
            <a:r>
              <a:rPr lang="en-US" sz="1350" dirty="0"/>
              <a:t>MilCanEpi Data</a:t>
            </a:r>
          </a:p>
        </p:txBody>
      </p:sp>
      <p:sp>
        <p:nvSpPr>
          <p:cNvPr id="22" name="Oval 21">
            <a:extLst>
              <a:ext uri="{FF2B5EF4-FFF2-40B4-BE49-F238E27FC236}">
                <a16:creationId xmlns:a16="http://schemas.microsoft.com/office/drawing/2014/main" id="{9C3AFF63-E966-F688-03E2-F7027CEBB8B5}"/>
              </a:ext>
            </a:extLst>
          </p:cNvPr>
          <p:cNvSpPr/>
          <p:nvPr/>
        </p:nvSpPr>
        <p:spPr>
          <a:xfrm>
            <a:off x="3936136" y="3673691"/>
            <a:ext cx="1291703" cy="8045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44FDCC83-65F5-A8C5-6635-294920A95452}"/>
              </a:ext>
            </a:extLst>
          </p:cNvPr>
          <p:cNvSpPr txBox="1"/>
          <p:nvPr/>
        </p:nvSpPr>
        <p:spPr>
          <a:xfrm>
            <a:off x="4187487" y="3733023"/>
            <a:ext cx="1058663" cy="715581"/>
          </a:xfrm>
          <a:prstGeom prst="rect">
            <a:avLst/>
          </a:prstGeom>
          <a:noFill/>
        </p:spPr>
        <p:txBody>
          <a:bodyPr wrap="square" rtlCol="0">
            <a:spAutoFit/>
          </a:bodyPr>
          <a:lstStyle/>
          <a:p>
            <a:r>
              <a:rPr lang="en-US" sz="1350" dirty="0">
                <a:solidFill>
                  <a:schemeClr val="bg1"/>
                </a:solidFill>
              </a:rPr>
              <a:t>MHS Data Repository (MDR)</a:t>
            </a:r>
          </a:p>
        </p:txBody>
      </p:sp>
      <p:cxnSp>
        <p:nvCxnSpPr>
          <p:cNvPr id="28" name="Straight Connector 27">
            <a:extLst>
              <a:ext uri="{FF2B5EF4-FFF2-40B4-BE49-F238E27FC236}">
                <a16:creationId xmlns:a16="http://schemas.microsoft.com/office/drawing/2014/main" id="{EBBA1F62-EBF8-E27B-0A94-4CD6380C3C3B}"/>
              </a:ext>
            </a:extLst>
          </p:cNvPr>
          <p:cNvCxnSpPr>
            <a:cxnSpLocks/>
          </p:cNvCxnSpPr>
          <p:nvPr/>
        </p:nvCxnSpPr>
        <p:spPr>
          <a:xfrm>
            <a:off x="3559945" y="3327462"/>
            <a:ext cx="302951" cy="0"/>
          </a:xfrm>
          <a:prstGeom prst="line">
            <a:avLst/>
          </a:prstGeom>
          <a:ln w="69850" cmpd="dbl"/>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1D441D-0BA7-5BEC-7576-29CC62DEF26A}"/>
              </a:ext>
            </a:extLst>
          </p:cNvPr>
          <p:cNvCxnSpPr>
            <a:cxnSpLocks/>
          </p:cNvCxnSpPr>
          <p:nvPr/>
        </p:nvCxnSpPr>
        <p:spPr>
          <a:xfrm>
            <a:off x="3842920" y="3314441"/>
            <a:ext cx="19976" cy="1730851"/>
          </a:xfrm>
          <a:prstGeom prst="straightConnector1">
            <a:avLst/>
          </a:prstGeom>
          <a:ln w="69850" cmpd="db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481573-EB67-7021-A520-FC0C3588EABA}"/>
              </a:ext>
            </a:extLst>
          </p:cNvPr>
          <p:cNvCxnSpPr>
            <a:cxnSpLocks/>
          </p:cNvCxnSpPr>
          <p:nvPr/>
        </p:nvCxnSpPr>
        <p:spPr>
          <a:xfrm flipV="1">
            <a:off x="2840855" y="5304961"/>
            <a:ext cx="719091" cy="2"/>
          </a:xfrm>
          <a:prstGeom prst="line">
            <a:avLst/>
          </a:prstGeom>
          <a:ln w="317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DC174C-6961-FCBF-DA88-9EA3BB7F6DB8}"/>
              </a:ext>
            </a:extLst>
          </p:cNvPr>
          <p:cNvCxnSpPr/>
          <p:nvPr/>
        </p:nvCxnSpPr>
        <p:spPr>
          <a:xfrm>
            <a:off x="2840855" y="4639137"/>
            <a:ext cx="0" cy="625873"/>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3187D98-CEA0-F19B-33D1-2AA3742217E7}"/>
              </a:ext>
            </a:extLst>
          </p:cNvPr>
          <p:cNvCxnSpPr>
            <a:cxnSpLocks/>
          </p:cNvCxnSpPr>
          <p:nvPr/>
        </p:nvCxnSpPr>
        <p:spPr>
          <a:xfrm>
            <a:off x="3366679" y="2514955"/>
            <a:ext cx="496217" cy="0"/>
          </a:xfrm>
          <a:prstGeom prst="straightConnector1">
            <a:avLst/>
          </a:prstGeom>
          <a:ln w="69850" cmpd="db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E71EAF4-70A5-69E7-C813-340B80C340D8}"/>
              </a:ext>
            </a:extLst>
          </p:cNvPr>
          <p:cNvCxnSpPr/>
          <p:nvPr/>
        </p:nvCxnSpPr>
        <p:spPr>
          <a:xfrm>
            <a:off x="6824652" y="5304961"/>
            <a:ext cx="258424" cy="0"/>
          </a:xfrm>
          <a:prstGeom prst="line">
            <a:avLst/>
          </a:prstGeom>
          <a:ln w="69850" cmpd="dbl"/>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45A467-A285-B7BA-B740-08973F708E16}"/>
              </a:ext>
            </a:extLst>
          </p:cNvPr>
          <p:cNvCxnSpPr/>
          <p:nvPr/>
        </p:nvCxnSpPr>
        <p:spPr>
          <a:xfrm>
            <a:off x="6824652" y="5625889"/>
            <a:ext cx="258424"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4D9A03C-E5DC-06D3-4382-C88688035EB1}"/>
              </a:ext>
            </a:extLst>
          </p:cNvPr>
          <p:cNvSpPr txBox="1"/>
          <p:nvPr/>
        </p:nvSpPr>
        <p:spPr>
          <a:xfrm>
            <a:off x="7200901" y="5166463"/>
            <a:ext cx="921059" cy="300082"/>
          </a:xfrm>
          <a:prstGeom prst="rect">
            <a:avLst/>
          </a:prstGeom>
          <a:noFill/>
        </p:spPr>
        <p:txBody>
          <a:bodyPr wrap="square" rtlCol="0">
            <a:spAutoFit/>
          </a:bodyPr>
          <a:lstStyle/>
          <a:p>
            <a:r>
              <a:rPr lang="en-US" sz="1350" dirty="0"/>
              <a:t>Current</a:t>
            </a:r>
          </a:p>
        </p:txBody>
      </p:sp>
      <p:sp>
        <p:nvSpPr>
          <p:cNvPr id="54" name="TextBox 53">
            <a:extLst>
              <a:ext uri="{FF2B5EF4-FFF2-40B4-BE49-F238E27FC236}">
                <a16:creationId xmlns:a16="http://schemas.microsoft.com/office/drawing/2014/main" id="{845BAEE6-944B-9B2B-B05A-7C0F17D3C001}"/>
              </a:ext>
            </a:extLst>
          </p:cNvPr>
          <p:cNvSpPr txBox="1"/>
          <p:nvPr/>
        </p:nvSpPr>
        <p:spPr>
          <a:xfrm>
            <a:off x="7200900" y="5467985"/>
            <a:ext cx="1637987" cy="507831"/>
          </a:xfrm>
          <a:prstGeom prst="rect">
            <a:avLst/>
          </a:prstGeom>
          <a:noFill/>
        </p:spPr>
        <p:txBody>
          <a:bodyPr wrap="square" rtlCol="0">
            <a:spAutoFit/>
          </a:bodyPr>
          <a:lstStyle/>
          <a:p>
            <a:r>
              <a:rPr lang="en-US" sz="1350" dirty="0"/>
              <a:t>To be in the updated MilCanEpi</a:t>
            </a:r>
          </a:p>
        </p:txBody>
      </p:sp>
      <p:cxnSp>
        <p:nvCxnSpPr>
          <p:cNvPr id="55" name="Straight Arrow Connector 54">
            <a:extLst>
              <a:ext uri="{FF2B5EF4-FFF2-40B4-BE49-F238E27FC236}">
                <a16:creationId xmlns:a16="http://schemas.microsoft.com/office/drawing/2014/main" id="{8953E4F9-1D55-9C64-EAB0-9071C424024E}"/>
              </a:ext>
            </a:extLst>
          </p:cNvPr>
          <p:cNvCxnSpPr>
            <a:cxnSpLocks/>
          </p:cNvCxnSpPr>
          <p:nvPr/>
        </p:nvCxnSpPr>
        <p:spPr>
          <a:xfrm>
            <a:off x="4931045" y="4412630"/>
            <a:ext cx="14703" cy="559292"/>
          </a:xfrm>
          <a:prstGeom prst="straightConnector1">
            <a:avLst/>
          </a:prstGeom>
          <a:ln w="69850" cmpd="db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D08F247-13B3-182C-556D-B517A0EEDC00}"/>
              </a:ext>
            </a:extLst>
          </p:cNvPr>
          <p:cNvCxnSpPr/>
          <p:nvPr/>
        </p:nvCxnSpPr>
        <p:spPr>
          <a:xfrm flipH="1">
            <a:off x="5227839" y="4179865"/>
            <a:ext cx="542647" cy="0"/>
          </a:xfrm>
          <a:prstGeom prst="straightConnector1">
            <a:avLst/>
          </a:prstGeom>
          <a:ln w="31750">
            <a:prstDash val="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C191FE2-7DE2-E7F8-B2A0-A7182BE25CC1}"/>
              </a:ext>
            </a:extLst>
          </p:cNvPr>
          <p:cNvSpPr txBox="1"/>
          <p:nvPr/>
        </p:nvSpPr>
        <p:spPr>
          <a:xfrm flipH="1">
            <a:off x="6053019" y="2004683"/>
            <a:ext cx="1030056" cy="300082"/>
          </a:xfrm>
          <a:prstGeom prst="rect">
            <a:avLst/>
          </a:prstGeom>
          <a:noFill/>
        </p:spPr>
        <p:txBody>
          <a:bodyPr wrap="square" rtlCol="0">
            <a:spAutoFit/>
          </a:bodyPr>
          <a:lstStyle/>
          <a:p>
            <a:r>
              <a:rPr lang="en-US" sz="1350" dirty="0"/>
              <a:t>Direct care</a:t>
            </a:r>
          </a:p>
        </p:txBody>
      </p:sp>
      <p:sp>
        <p:nvSpPr>
          <p:cNvPr id="7" name="TextBox 6">
            <a:extLst>
              <a:ext uri="{FF2B5EF4-FFF2-40B4-BE49-F238E27FC236}">
                <a16:creationId xmlns:a16="http://schemas.microsoft.com/office/drawing/2014/main" id="{C4F88C61-4B1A-99D1-C291-F8C505D298A0}"/>
              </a:ext>
            </a:extLst>
          </p:cNvPr>
          <p:cNvSpPr txBox="1"/>
          <p:nvPr/>
        </p:nvSpPr>
        <p:spPr>
          <a:xfrm flipH="1">
            <a:off x="7664279" y="2026648"/>
            <a:ext cx="1174609" cy="507831"/>
          </a:xfrm>
          <a:prstGeom prst="rect">
            <a:avLst/>
          </a:prstGeom>
          <a:noFill/>
        </p:spPr>
        <p:txBody>
          <a:bodyPr wrap="square" rtlCol="0">
            <a:spAutoFit/>
          </a:bodyPr>
          <a:lstStyle/>
          <a:p>
            <a:r>
              <a:rPr lang="en-US" sz="1350" dirty="0"/>
              <a:t>Private sector care</a:t>
            </a:r>
          </a:p>
        </p:txBody>
      </p:sp>
      <p:cxnSp>
        <p:nvCxnSpPr>
          <p:cNvPr id="14" name="Straight Connector 13">
            <a:extLst>
              <a:ext uri="{FF2B5EF4-FFF2-40B4-BE49-F238E27FC236}">
                <a16:creationId xmlns:a16="http://schemas.microsoft.com/office/drawing/2014/main" id="{998953A6-95C6-832C-4B23-68CE42A67A16}"/>
              </a:ext>
            </a:extLst>
          </p:cNvPr>
          <p:cNvCxnSpPr>
            <a:cxnSpLocks/>
          </p:cNvCxnSpPr>
          <p:nvPr/>
        </p:nvCxnSpPr>
        <p:spPr>
          <a:xfrm>
            <a:off x="8094098" y="2585748"/>
            <a:ext cx="0" cy="2209310"/>
          </a:xfrm>
          <a:prstGeom prst="line">
            <a:avLst/>
          </a:prstGeom>
          <a:ln w="69850" cmpd="dbl">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C565795-BB8D-677C-541B-EF291AE2D8A8}"/>
              </a:ext>
            </a:extLst>
          </p:cNvPr>
          <p:cNvCxnSpPr>
            <a:cxnSpLocks/>
          </p:cNvCxnSpPr>
          <p:nvPr/>
        </p:nvCxnSpPr>
        <p:spPr>
          <a:xfrm flipH="1">
            <a:off x="5700157" y="4770719"/>
            <a:ext cx="2393942" cy="0"/>
          </a:xfrm>
          <a:prstGeom prst="straightConnector1">
            <a:avLst/>
          </a:prstGeom>
          <a:ln w="69850" cmpd="dbl">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34084C-0F3D-9A32-607B-4FF58EDA1EA2}"/>
              </a:ext>
            </a:extLst>
          </p:cNvPr>
          <p:cNvCxnSpPr>
            <a:cxnSpLocks/>
          </p:cNvCxnSpPr>
          <p:nvPr/>
        </p:nvCxnSpPr>
        <p:spPr>
          <a:xfrm flipH="1" flipV="1">
            <a:off x="5105427" y="4334946"/>
            <a:ext cx="588620" cy="435632"/>
          </a:xfrm>
          <a:prstGeom prst="straightConnector1">
            <a:avLst/>
          </a:prstGeom>
          <a:ln w="69850" cmpd="dbl">
            <a:solidFill>
              <a:srgbClr val="0070C0"/>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58E4DD-3AE8-EE7C-5D37-F91781810CE0}"/>
              </a:ext>
            </a:extLst>
          </p:cNvPr>
          <p:cNvCxnSpPr>
            <a:cxnSpLocks/>
          </p:cNvCxnSpPr>
          <p:nvPr/>
        </p:nvCxnSpPr>
        <p:spPr>
          <a:xfrm>
            <a:off x="8434449" y="2585748"/>
            <a:ext cx="21071" cy="2407633"/>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F24220-7331-CEE4-43FF-D3E050D4B7C3}"/>
              </a:ext>
            </a:extLst>
          </p:cNvPr>
          <p:cNvCxnSpPr>
            <a:cxnSpLocks/>
          </p:cNvCxnSpPr>
          <p:nvPr/>
        </p:nvCxnSpPr>
        <p:spPr>
          <a:xfrm>
            <a:off x="5669504" y="4962043"/>
            <a:ext cx="2823675" cy="558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DDD4C34-58B0-1567-9031-1649F177BAE3}"/>
              </a:ext>
            </a:extLst>
          </p:cNvPr>
          <p:cNvCxnSpPr>
            <a:cxnSpLocks/>
          </p:cNvCxnSpPr>
          <p:nvPr/>
        </p:nvCxnSpPr>
        <p:spPr>
          <a:xfrm>
            <a:off x="4989028" y="4461191"/>
            <a:ext cx="680252" cy="527769"/>
          </a:xfrm>
          <a:prstGeom prst="line">
            <a:avLst/>
          </a:prstGeom>
          <a:ln w="31750">
            <a:prstDash val="dash"/>
            <a:headEnd type="triangle" w="lg"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1DD51A8-FCEE-4610-7F38-E6FB455B2514}"/>
              </a:ext>
            </a:extLst>
          </p:cNvPr>
          <p:cNvCxnSpPr>
            <a:cxnSpLocks/>
          </p:cNvCxnSpPr>
          <p:nvPr/>
        </p:nvCxnSpPr>
        <p:spPr>
          <a:xfrm>
            <a:off x="4903250" y="3327462"/>
            <a:ext cx="0" cy="405561"/>
          </a:xfrm>
          <a:prstGeom prst="straightConnector1">
            <a:avLst/>
          </a:prstGeom>
          <a:ln w="69850" cmpd="db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7A95541-5FFB-5794-88B5-6D36BDC164AD}"/>
              </a:ext>
            </a:extLst>
          </p:cNvPr>
          <p:cNvCxnSpPr>
            <a:cxnSpLocks/>
          </p:cNvCxnSpPr>
          <p:nvPr/>
        </p:nvCxnSpPr>
        <p:spPr>
          <a:xfrm>
            <a:off x="4887145" y="3314441"/>
            <a:ext cx="739970" cy="0"/>
          </a:xfrm>
          <a:prstGeom prst="line">
            <a:avLst/>
          </a:prstGeom>
          <a:ln w="69850" cmpd="dbl"/>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3079781-3795-F549-183A-B68CCDAC2C7A}"/>
              </a:ext>
            </a:extLst>
          </p:cNvPr>
          <p:cNvCxnSpPr/>
          <p:nvPr/>
        </p:nvCxnSpPr>
        <p:spPr>
          <a:xfrm flipH="1">
            <a:off x="5092983" y="3806385"/>
            <a:ext cx="542647" cy="0"/>
          </a:xfrm>
          <a:prstGeom prst="straightConnector1">
            <a:avLst/>
          </a:prstGeom>
          <a:ln w="317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177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
          <p:cNvSpPr>
            <a:spLocks noChangeArrowheads="1"/>
          </p:cNvSpPr>
          <p:nvPr/>
        </p:nvSpPr>
        <p:spPr bwMode="auto">
          <a:xfrm>
            <a:off x="174630" y="447917"/>
            <a:ext cx="88709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1400">
                <a:solidFill>
                  <a:schemeClr val="tx1"/>
                </a:solidFill>
                <a:latin typeface="Calibri" pitchFamily="34" charset="0"/>
              </a:defRPr>
            </a:lvl4pPr>
            <a:lvl5pPr marL="2057400" indent="-228600" eaLnBrk="0" hangingPunct="0">
              <a:spcBef>
                <a:spcPct val="20000"/>
              </a:spcBef>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9pPr>
          </a:lstStyle>
          <a:p>
            <a:pPr algn="ctr" eaLnBrk="1" fontAlgn="base" hangingPunct="1">
              <a:spcBef>
                <a:spcPct val="0"/>
              </a:spcBef>
              <a:spcAft>
                <a:spcPct val="0"/>
              </a:spcAft>
              <a:buNone/>
              <a:defRPr/>
            </a:pPr>
            <a:r>
              <a:rPr lang="en-US" sz="3200" b="1" dirty="0">
                <a:effectLst/>
                <a:latin typeface="Calibri" panose="020F0502020204030204" pitchFamily="34" charset="0"/>
                <a:ea typeface="Calibri" panose="020F0502020204030204" pitchFamily="34" charset="0"/>
              </a:rPr>
              <a:t>Health Equity and Outcomes in Cancer Care within the DoD</a:t>
            </a:r>
            <a:endParaRPr lang="en-US" sz="3200" dirty="0">
              <a:effectLst/>
              <a:latin typeface="Calibri" panose="020F0502020204030204" pitchFamily="34" charset="0"/>
              <a:ea typeface="Calibri" panose="020F0502020204030204" pitchFamily="34" charset="0"/>
            </a:endParaRP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462" y="5163237"/>
            <a:ext cx="1475396" cy="9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op 3 Questions to Ask at the End of Every Interview – DAVRON">
            <a:extLst>
              <a:ext uri="{FF2B5EF4-FFF2-40B4-BE49-F238E27FC236}">
                <a16:creationId xmlns:a16="http://schemas.microsoft.com/office/drawing/2014/main" id="{15983D40-942F-4D44-3078-D9045D41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1797786"/>
            <a:ext cx="5067300" cy="283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864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
          <p:cNvSpPr>
            <a:spLocks noChangeArrowheads="1"/>
          </p:cNvSpPr>
          <p:nvPr/>
        </p:nvSpPr>
        <p:spPr bwMode="auto">
          <a:xfrm>
            <a:off x="-549270" y="222246"/>
            <a:ext cx="887094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1400">
                <a:solidFill>
                  <a:schemeClr val="tx1"/>
                </a:solidFill>
                <a:latin typeface="Calibri" pitchFamily="34" charset="0"/>
              </a:defRPr>
            </a:lvl4pPr>
            <a:lvl5pPr marL="2057400" indent="-228600" eaLnBrk="0" hangingPunct="0">
              <a:spcBef>
                <a:spcPct val="20000"/>
              </a:spcBef>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mn-lt"/>
                <a:ea typeface="+mn-ea"/>
                <a:cs typeface="Arial" pitchFamily="34" charset="0"/>
              </a:rPr>
              <a:t>Murtha Cancer Center Research Program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prstClr val="black"/>
                </a:solidFill>
                <a:effectLst/>
                <a:uLnTx/>
                <a:uFillTx/>
                <a:latin typeface="+mn-lt"/>
                <a:ea typeface="+mn-ea"/>
                <a:cs typeface="Arial" pitchFamily="34" charset="0"/>
              </a:rPr>
              <a:t>Today’s Presenters and Panelists</a:t>
            </a: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3637" y="640925"/>
            <a:ext cx="1475396" cy="9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DA8DF28-B51D-EB92-074B-4148A53E9BB5}"/>
              </a:ext>
            </a:extLst>
          </p:cNvPr>
          <p:cNvSpPr txBox="1"/>
          <p:nvPr/>
        </p:nvSpPr>
        <p:spPr>
          <a:xfrm>
            <a:off x="822331" y="2991472"/>
            <a:ext cx="2473319" cy="830997"/>
          </a:xfrm>
          <a:prstGeom prst="rect">
            <a:avLst/>
          </a:prstGeom>
          <a:noFill/>
        </p:spPr>
        <p:txBody>
          <a:bodyPr wrap="square" rtlCol="0">
            <a:spAutoFit/>
          </a:bodyPr>
          <a:lstStyle/>
          <a:p>
            <a:r>
              <a:rPr lang="en-US" sz="1200" b="1" dirty="0"/>
              <a:t>Craig D. Shriver, MD FACS</a:t>
            </a:r>
          </a:p>
          <a:p>
            <a:r>
              <a:rPr lang="en-US" sz="1200" dirty="0"/>
              <a:t>COL (Ret) USA; Professor of Surgery</a:t>
            </a:r>
          </a:p>
          <a:p>
            <a:r>
              <a:rPr lang="en-US" sz="1200" dirty="0"/>
              <a:t>Director, Murtha Cancer Center Research Program</a:t>
            </a:r>
          </a:p>
        </p:txBody>
      </p:sp>
      <p:pic>
        <p:nvPicPr>
          <p:cNvPr id="1026" name="Picture 2" descr="Craig Shriver, MD FACS, COL (Ret)">
            <a:extLst>
              <a:ext uri="{FF2B5EF4-FFF2-40B4-BE49-F238E27FC236}">
                <a16:creationId xmlns:a16="http://schemas.microsoft.com/office/drawing/2014/main" id="{218A30AD-F277-EC74-776F-9CA70F7AE8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905"/>
          <a:stretch/>
        </p:blipFill>
        <p:spPr bwMode="auto">
          <a:xfrm>
            <a:off x="1101839" y="1655594"/>
            <a:ext cx="1188720" cy="1304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5A4435-F0ED-9F73-6AF3-DA449B13AADE}"/>
              </a:ext>
            </a:extLst>
          </p:cNvPr>
          <p:cNvSpPr txBox="1"/>
          <p:nvPr/>
        </p:nvSpPr>
        <p:spPr>
          <a:xfrm>
            <a:off x="3177395" y="2987226"/>
            <a:ext cx="2562225" cy="1200329"/>
          </a:xfrm>
          <a:prstGeom prst="rect">
            <a:avLst/>
          </a:prstGeom>
          <a:noFill/>
        </p:spPr>
        <p:txBody>
          <a:bodyPr wrap="square" rtlCol="0">
            <a:spAutoFit/>
          </a:bodyPr>
          <a:lstStyle/>
          <a:p>
            <a:r>
              <a:rPr lang="en-US" sz="1200" b="1" dirty="0">
                <a:solidFill>
                  <a:srgbClr val="000000"/>
                </a:solidFill>
                <a:effectLst/>
                <a:ea typeface="Calibri" panose="020F0502020204030204" pitchFamily="34" charset="0"/>
              </a:rPr>
              <a:t>Kangmin Zhu, PhD</a:t>
            </a:r>
            <a:endParaRPr lang="en-US" sz="1200" b="1" dirty="0"/>
          </a:p>
          <a:p>
            <a:r>
              <a:rPr lang="en-US" sz="1200" dirty="0"/>
              <a:t>Professor, MCCRP</a:t>
            </a:r>
          </a:p>
          <a:p>
            <a:r>
              <a:rPr lang="en-US" sz="1200" dirty="0"/>
              <a:t>Associate Director </a:t>
            </a:r>
            <a:r>
              <a:rPr lang="en-US" sz="1200" dirty="0">
                <a:solidFill>
                  <a:srgbClr val="000000"/>
                </a:solidFill>
                <a:effectLst/>
                <a:ea typeface="Calibri" panose="020F0502020204030204" pitchFamily="34" charset="0"/>
              </a:rPr>
              <a:t>for Military Epidemiology and Population Sciences</a:t>
            </a:r>
          </a:p>
          <a:p>
            <a:r>
              <a:rPr lang="en-US" sz="1200" dirty="0"/>
              <a:t>Henry M Jackson Foundation/USUHS</a:t>
            </a:r>
          </a:p>
          <a:p>
            <a:endParaRPr lang="en-US" sz="1200" dirty="0"/>
          </a:p>
        </p:txBody>
      </p:sp>
      <p:sp>
        <p:nvSpPr>
          <p:cNvPr id="8" name="TextBox 7">
            <a:extLst>
              <a:ext uri="{FF2B5EF4-FFF2-40B4-BE49-F238E27FC236}">
                <a16:creationId xmlns:a16="http://schemas.microsoft.com/office/drawing/2014/main" id="{0A357DEE-96D0-2FCE-EA2C-945CC41F0345}"/>
              </a:ext>
            </a:extLst>
          </p:cNvPr>
          <p:cNvSpPr txBox="1"/>
          <p:nvPr/>
        </p:nvSpPr>
        <p:spPr>
          <a:xfrm>
            <a:off x="5848956" y="2960519"/>
            <a:ext cx="2472713" cy="1015663"/>
          </a:xfrm>
          <a:prstGeom prst="rect">
            <a:avLst/>
          </a:prstGeom>
          <a:noFill/>
        </p:spPr>
        <p:txBody>
          <a:bodyPr wrap="square" rtlCol="0">
            <a:spAutoFit/>
          </a:bodyPr>
          <a:lstStyle/>
          <a:p>
            <a:r>
              <a:rPr lang="en-US" sz="1200" b="1" dirty="0">
                <a:solidFill>
                  <a:srgbClr val="000000"/>
                </a:solidFill>
                <a:ea typeface="Calibri" panose="020F0502020204030204" pitchFamily="34" charset="0"/>
              </a:rPr>
              <a:t>Yvonne Eaglehouse</a:t>
            </a:r>
            <a:r>
              <a:rPr lang="en-US" sz="1200" b="1" dirty="0">
                <a:solidFill>
                  <a:srgbClr val="000000"/>
                </a:solidFill>
                <a:effectLst/>
                <a:ea typeface="Calibri" panose="020F0502020204030204" pitchFamily="34" charset="0"/>
              </a:rPr>
              <a:t>, PhD, MPH</a:t>
            </a:r>
            <a:endParaRPr lang="en-US" sz="1200" b="1" dirty="0"/>
          </a:p>
          <a:p>
            <a:r>
              <a:rPr lang="en-US" sz="1200" dirty="0"/>
              <a:t>Assistant Professor, MCCRP</a:t>
            </a:r>
          </a:p>
          <a:p>
            <a:r>
              <a:rPr lang="en-US" sz="1200" dirty="0"/>
              <a:t>Senior Health Services Researcher</a:t>
            </a:r>
          </a:p>
          <a:p>
            <a:r>
              <a:rPr lang="en-US" sz="1200" dirty="0"/>
              <a:t>Henry M Jackson Foundation/USUHS</a:t>
            </a:r>
          </a:p>
          <a:p>
            <a:endParaRPr lang="en-US" sz="1200" dirty="0"/>
          </a:p>
        </p:txBody>
      </p:sp>
      <p:sp>
        <p:nvSpPr>
          <p:cNvPr id="9" name="TextBox 8">
            <a:extLst>
              <a:ext uri="{FF2B5EF4-FFF2-40B4-BE49-F238E27FC236}">
                <a16:creationId xmlns:a16="http://schemas.microsoft.com/office/drawing/2014/main" id="{3D5B5A0B-C2A5-E455-304C-41E0F770940C}"/>
              </a:ext>
            </a:extLst>
          </p:cNvPr>
          <p:cNvSpPr txBox="1"/>
          <p:nvPr/>
        </p:nvSpPr>
        <p:spPr>
          <a:xfrm>
            <a:off x="724507" y="5273365"/>
            <a:ext cx="2280286" cy="830997"/>
          </a:xfrm>
          <a:prstGeom prst="rect">
            <a:avLst/>
          </a:prstGeom>
          <a:noFill/>
        </p:spPr>
        <p:txBody>
          <a:bodyPr wrap="square" rtlCol="0">
            <a:spAutoFit/>
          </a:bodyPr>
          <a:lstStyle/>
          <a:p>
            <a:r>
              <a:rPr lang="en-US" sz="1200" b="1" dirty="0"/>
              <a:t>Gyorgy Petrovics, PhD</a:t>
            </a:r>
          </a:p>
          <a:p>
            <a:r>
              <a:rPr lang="en-US" sz="1200" dirty="0"/>
              <a:t>Senior Scientist, Henry M Jackson Foundation &amp; Murtha Cancer Center Research Program/USUHS</a:t>
            </a:r>
          </a:p>
        </p:txBody>
      </p:sp>
      <p:sp>
        <p:nvSpPr>
          <p:cNvPr id="10" name="TextBox 9">
            <a:extLst>
              <a:ext uri="{FF2B5EF4-FFF2-40B4-BE49-F238E27FC236}">
                <a16:creationId xmlns:a16="http://schemas.microsoft.com/office/drawing/2014/main" id="{3CA01E84-6C2C-B5D3-34A8-8679CA62A130}"/>
              </a:ext>
            </a:extLst>
          </p:cNvPr>
          <p:cNvSpPr txBox="1"/>
          <p:nvPr/>
        </p:nvSpPr>
        <p:spPr>
          <a:xfrm>
            <a:off x="3195900" y="5244942"/>
            <a:ext cx="2371118" cy="830997"/>
          </a:xfrm>
          <a:prstGeom prst="rect">
            <a:avLst/>
          </a:prstGeom>
          <a:noFill/>
        </p:spPr>
        <p:txBody>
          <a:bodyPr wrap="square" rtlCol="0">
            <a:spAutoFit/>
          </a:bodyPr>
          <a:lstStyle/>
          <a:p>
            <a:r>
              <a:rPr lang="en-US" sz="1200" b="1" dirty="0">
                <a:solidFill>
                  <a:srgbClr val="000000"/>
                </a:solidFill>
                <a:ea typeface="Calibri" panose="020F0502020204030204" pitchFamily="34" charset="0"/>
              </a:rPr>
              <a:t>Albert </a:t>
            </a:r>
            <a:r>
              <a:rPr lang="en-US" sz="1200" b="1" dirty="0" err="1">
                <a:solidFill>
                  <a:srgbClr val="000000"/>
                </a:solidFill>
                <a:ea typeface="Calibri" panose="020F0502020204030204" pitchFamily="34" charset="0"/>
              </a:rPr>
              <a:t>Dobi</a:t>
            </a:r>
            <a:r>
              <a:rPr lang="en-US" sz="1200" b="1" dirty="0">
                <a:solidFill>
                  <a:srgbClr val="000000"/>
                </a:solidFill>
                <a:effectLst/>
                <a:ea typeface="Calibri" panose="020F0502020204030204" pitchFamily="34" charset="0"/>
              </a:rPr>
              <a:t>, PhD</a:t>
            </a:r>
            <a:endParaRPr lang="en-US" sz="1200" b="1" dirty="0"/>
          </a:p>
          <a:p>
            <a:r>
              <a:rPr lang="en-US" sz="1200" dirty="0"/>
              <a:t>Senior Scientist, Henry M Jackson Foundation &amp; Murtha Cancer Center Research Program/USUHS</a:t>
            </a:r>
          </a:p>
        </p:txBody>
      </p:sp>
      <p:sp>
        <p:nvSpPr>
          <p:cNvPr id="11" name="TextBox 10">
            <a:extLst>
              <a:ext uri="{FF2B5EF4-FFF2-40B4-BE49-F238E27FC236}">
                <a16:creationId xmlns:a16="http://schemas.microsoft.com/office/drawing/2014/main" id="{07295D04-B8FA-B3CC-5D9F-0723580C0E90}"/>
              </a:ext>
            </a:extLst>
          </p:cNvPr>
          <p:cNvSpPr txBox="1"/>
          <p:nvPr/>
        </p:nvSpPr>
        <p:spPr>
          <a:xfrm>
            <a:off x="5938493" y="5280513"/>
            <a:ext cx="2481000" cy="830997"/>
          </a:xfrm>
          <a:prstGeom prst="rect">
            <a:avLst/>
          </a:prstGeom>
          <a:noFill/>
        </p:spPr>
        <p:txBody>
          <a:bodyPr wrap="square" rtlCol="0">
            <a:spAutoFit/>
          </a:bodyPr>
          <a:lstStyle/>
          <a:p>
            <a:r>
              <a:rPr lang="en-US" sz="1200" b="1" dirty="0">
                <a:solidFill>
                  <a:srgbClr val="000000"/>
                </a:solidFill>
                <a:effectLst/>
                <a:ea typeface="Calibri" panose="020F0502020204030204" pitchFamily="34" charset="0"/>
              </a:rPr>
              <a:t>Jie Lin, PhD, MPH</a:t>
            </a:r>
            <a:endParaRPr lang="en-US" sz="1200" b="1" dirty="0"/>
          </a:p>
          <a:p>
            <a:r>
              <a:rPr lang="en-US" sz="1200" dirty="0"/>
              <a:t>Associate Professor, MCCRP</a:t>
            </a:r>
          </a:p>
          <a:p>
            <a:r>
              <a:rPr lang="en-US" sz="1200" dirty="0"/>
              <a:t>Senior Epidemiologist</a:t>
            </a:r>
          </a:p>
          <a:p>
            <a:r>
              <a:rPr lang="en-US" sz="1200" dirty="0"/>
              <a:t>Henry M Jackson Foundation/USUHS</a:t>
            </a:r>
          </a:p>
        </p:txBody>
      </p:sp>
      <p:pic>
        <p:nvPicPr>
          <p:cNvPr id="14" name="Content Placeholder 4">
            <a:extLst>
              <a:ext uri="{FF2B5EF4-FFF2-40B4-BE49-F238E27FC236}">
                <a16:creationId xmlns:a16="http://schemas.microsoft.com/office/drawing/2014/main" id="{CCA927C5-92F9-95C6-80CB-F692873C78B3}"/>
              </a:ext>
            </a:extLst>
          </p:cNvPr>
          <p:cNvPicPr>
            <a:picLocks noChangeAspect="1"/>
          </p:cNvPicPr>
          <p:nvPr/>
        </p:nvPicPr>
        <p:blipFill rotWithShape="1">
          <a:blip r:embed="rId5"/>
          <a:srcRect l="5073" t="53277" r="86111" b="14387"/>
          <a:stretch/>
        </p:blipFill>
        <p:spPr>
          <a:xfrm>
            <a:off x="1219200" y="4042707"/>
            <a:ext cx="962023" cy="1159699"/>
          </a:xfrm>
          <a:prstGeom prst="rect">
            <a:avLst/>
          </a:prstGeom>
        </p:spPr>
      </p:pic>
      <p:pic>
        <p:nvPicPr>
          <p:cNvPr id="1028" name="Picture 4" descr="Albert Dobi">
            <a:extLst>
              <a:ext uri="{FF2B5EF4-FFF2-40B4-BE49-F238E27FC236}">
                <a16:creationId xmlns:a16="http://schemas.microsoft.com/office/drawing/2014/main" id="{24E629CF-E4A7-9E10-662D-CBA68331D3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9290" b="27432"/>
          <a:stretch/>
        </p:blipFill>
        <p:spPr bwMode="auto">
          <a:xfrm>
            <a:off x="3726370" y="403333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of Yvonne Eaglehouse">
            <a:extLst>
              <a:ext uri="{FF2B5EF4-FFF2-40B4-BE49-F238E27FC236}">
                <a16:creationId xmlns:a16="http://schemas.microsoft.com/office/drawing/2014/main" id="{F9FA3C13-8B69-743C-EA01-640C56A34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798" y="3848647"/>
            <a:ext cx="1021527" cy="1278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vonne Eaglehouse, PhD, MPH &quot;Health Economics of Cancer Care in the U.S.  Military Health System&quot; Monday, April 22, 201">
            <a:extLst>
              <a:ext uri="{FF2B5EF4-FFF2-40B4-BE49-F238E27FC236}">
                <a16:creationId xmlns:a16="http://schemas.microsoft.com/office/drawing/2014/main" id="{85F5C208-8D4D-00C3-75A6-23C42C63E4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322" y="1650034"/>
            <a:ext cx="1136478" cy="13104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o photo of Yvonne Eaglehouse">
            <a:extLst>
              <a:ext uri="{FF2B5EF4-FFF2-40B4-BE49-F238E27FC236}">
                <a16:creationId xmlns:a16="http://schemas.microsoft.com/office/drawing/2014/main" id="{44BC837D-CA5F-0BD0-0A6B-ADCFBD8D2D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4246" y="1654529"/>
            <a:ext cx="1021527" cy="12783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erson with long hair smiling&#10;&#10;Description automatically generated">
            <a:extLst>
              <a:ext uri="{FF2B5EF4-FFF2-40B4-BE49-F238E27FC236}">
                <a16:creationId xmlns:a16="http://schemas.microsoft.com/office/drawing/2014/main" id="{F193AADF-870B-9A12-3E97-F738AB049E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8797" y="3956005"/>
            <a:ext cx="962022" cy="1268784"/>
          </a:xfrm>
          <a:prstGeom prst="rect">
            <a:avLst/>
          </a:prstGeom>
        </p:spPr>
      </p:pic>
      <p:pic>
        <p:nvPicPr>
          <p:cNvPr id="5" name="Picture 4" descr="A person wearing glasses and smiling&#10;&#10;Description automatically generated">
            <a:extLst>
              <a:ext uri="{FF2B5EF4-FFF2-40B4-BE49-F238E27FC236}">
                <a16:creationId xmlns:a16="http://schemas.microsoft.com/office/drawing/2014/main" id="{718C4406-9823-2590-9BBF-4A6DDE5177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7388" y="1669424"/>
            <a:ext cx="1102737" cy="1310486"/>
          </a:xfrm>
          <a:prstGeom prst="rect">
            <a:avLst/>
          </a:prstGeom>
        </p:spPr>
      </p:pic>
    </p:spTree>
    <p:extLst>
      <p:ext uri="{BB962C8B-B14F-4D97-AF65-F5344CB8AC3E}">
        <p14:creationId xmlns:p14="http://schemas.microsoft.com/office/powerpoint/2010/main" val="2819080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4792" y="5163237"/>
            <a:ext cx="1475396" cy="9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7D78FBD-11D3-87BC-1905-09DD86444CC8}"/>
              </a:ext>
            </a:extLst>
          </p:cNvPr>
          <p:cNvSpPr txBox="1"/>
          <p:nvPr/>
        </p:nvSpPr>
        <p:spPr>
          <a:xfrm>
            <a:off x="1387941" y="2687522"/>
            <a:ext cx="7658100" cy="769441"/>
          </a:xfrm>
          <a:prstGeom prst="rect">
            <a:avLst/>
          </a:prstGeom>
          <a:noFill/>
        </p:spPr>
        <p:txBody>
          <a:bodyPr wrap="square" rtlCol="0">
            <a:spAutoFit/>
          </a:bodyPr>
          <a:lstStyle/>
          <a:p>
            <a:pPr>
              <a:spcAft>
                <a:spcPts val="0"/>
              </a:spcAft>
            </a:pPr>
            <a:r>
              <a:rPr lang="en-US" sz="4400" dirty="0">
                <a:solidFill>
                  <a:srgbClr val="002060"/>
                </a:solidFill>
                <a:effectLst/>
              </a:rPr>
              <a:t>Thank You! </a:t>
            </a:r>
            <a:endParaRPr lang="en-US" sz="4400" dirty="0">
              <a:solidFill>
                <a:srgbClr val="002060"/>
              </a:solidFill>
              <a:effectLst/>
              <a:ea typeface="Calibri" panose="020F0502020204030204" pitchFamily="34" charset="0"/>
              <a:cs typeface="Times New Roman" panose="02020603050405020304" pitchFamily="18" charset="0"/>
            </a:endParaRPr>
          </a:p>
        </p:txBody>
      </p:sp>
      <p:pic>
        <p:nvPicPr>
          <p:cNvPr id="3" name="Picture 2" descr="AMSUS">
            <a:extLst>
              <a:ext uri="{FF2B5EF4-FFF2-40B4-BE49-F238E27FC236}">
                <a16:creationId xmlns:a16="http://schemas.microsoft.com/office/drawing/2014/main" id="{EA90EEF3-67B1-634E-2FF8-3D798A46E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66" y="5616239"/>
            <a:ext cx="2162176" cy="4517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lobal Biopharmaceutical Company - Bristol Myers Squibb">
            <a:extLst>
              <a:ext uri="{FF2B5EF4-FFF2-40B4-BE49-F238E27FC236}">
                <a16:creationId xmlns:a16="http://schemas.microsoft.com/office/drawing/2014/main" id="{E2569701-2865-627A-7012-4C15C2B23A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573" b="19531"/>
          <a:stretch/>
        </p:blipFill>
        <p:spPr bwMode="auto">
          <a:xfrm>
            <a:off x="2945278" y="5456794"/>
            <a:ext cx="1724025" cy="548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23302A-B3E4-D820-8860-68355E1DD5B2}"/>
              </a:ext>
            </a:extLst>
          </p:cNvPr>
          <p:cNvSpPr txBox="1"/>
          <p:nvPr/>
        </p:nvSpPr>
        <p:spPr>
          <a:xfrm>
            <a:off x="1387941" y="5115359"/>
            <a:ext cx="3105149" cy="461665"/>
          </a:xfrm>
          <a:prstGeom prst="rect">
            <a:avLst/>
          </a:prstGeom>
          <a:noFill/>
        </p:spPr>
        <p:txBody>
          <a:bodyPr wrap="square" rtlCol="0">
            <a:spAutoFit/>
          </a:bodyPr>
          <a:lstStyle/>
          <a:p>
            <a:r>
              <a:rPr lang="en-US" sz="1200" i="1" dirty="0"/>
              <a:t>Presented in collaboration with AMSUS and BMS at the AMSUS 2024 Annual Meeting </a:t>
            </a:r>
          </a:p>
        </p:txBody>
      </p:sp>
    </p:spTree>
    <p:extLst>
      <p:ext uri="{BB962C8B-B14F-4D97-AF65-F5344CB8AC3E}">
        <p14:creationId xmlns:p14="http://schemas.microsoft.com/office/powerpoint/2010/main" val="1069505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219200" y="1219200"/>
            <a:ext cx="6781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0" y="6324600"/>
            <a:ext cx="91440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462" y="5163237"/>
            <a:ext cx="1475396" cy="9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7D78FBD-11D3-87BC-1905-09DD86444CC8}"/>
              </a:ext>
            </a:extLst>
          </p:cNvPr>
          <p:cNvSpPr txBox="1"/>
          <p:nvPr/>
        </p:nvSpPr>
        <p:spPr>
          <a:xfrm>
            <a:off x="523875" y="1219200"/>
            <a:ext cx="7658100" cy="3323987"/>
          </a:xfrm>
          <a:prstGeom prst="rect">
            <a:avLst/>
          </a:prstGeom>
          <a:noFill/>
        </p:spPr>
        <p:txBody>
          <a:bodyPr wrap="square" rtlCol="0">
            <a:spAutoFit/>
          </a:bodyPr>
          <a:lstStyle/>
          <a:p>
            <a:pPr>
              <a:spcAft>
                <a:spcPts val="0"/>
              </a:spcAft>
            </a:pPr>
            <a:r>
              <a:rPr lang="en-US" sz="2000" dirty="0">
                <a:effectLst/>
              </a:rPr>
              <a:t>Questions </a:t>
            </a:r>
          </a:p>
          <a:p>
            <a:pPr>
              <a:spcAft>
                <a:spcPts val="0"/>
              </a:spcAft>
            </a:pPr>
            <a:endParaRPr lang="en-US" sz="2000" dirty="0">
              <a:effectLst/>
            </a:endParaRPr>
          </a:p>
          <a:p>
            <a:pPr marL="685800" marR="0" lvl="1" indent="-228600">
              <a:spcBef>
                <a:spcPts val="1200"/>
              </a:spcBef>
              <a:spcAft>
                <a:spcPts val="0"/>
              </a:spcAft>
              <a:buSzPts val="1000"/>
              <a:buFont typeface="+mj-lt"/>
              <a:buAutoNum type="arabicPeriod"/>
              <a:tabLst>
                <a:tab pos="914400" algn="l"/>
              </a:tabLst>
            </a:pPr>
            <a:r>
              <a:rPr lang="en-US" sz="2000" dirty="0">
                <a:effectLst/>
                <a:ea typeface="Times New Roman" panose="02020603050405020304" pitchFamily="18" charset="0"/>
                <a:cs typeface="Times New Roman" panose="02020603050405020304" pitchFamily="18" charset="0"/>
              </a:rPr>
              <a:t>How should the audience think about this data as they relate to patients in the community/ outside of MHS/DoD direct care?</a:t>
            </a:r>
          </a:p>
          <a:p>
            <a:pPr marL="685800" lvl="1" indent="-228600">
              <a:spcBef>
                <a:spcPts val="1200"/>
              </a:spcBef>
              <a:buSzPts val="1000"/>
              <a:buFont typeface="+mj-lt"/>
              <a:buAutoNum type="arabicPeriod"/>
              <a:tabLst>
                <a:tab pos="914400" algn="l"/>
              </a:tabLst>
            </a:pPr>
            <a:r>
              <a:rPr lang="en-US" sz="2000" dirty="0">
                <a:effectLst/>
                <a:ea typeface="Times New Roman" panose="02020603050405020304" pitchFamily="18" charset="0"/>
                <a:cs typeface="Times New Roman" panose="02020603050405020304" pitchFamily="18" charset="0"/>
              </a:rPr>
              <a:t>How can we all do better increasing the number of black and diverse patients in our clinical trials?</a:t>
            </a:r>
            <a:endParaRPr lang="en-US" sz="2000" dirty="0">
              <a:effectLst/>
              <a:ea typeface="Calibri" panose="020F0502020204030204" pitchFamily="34" charset="0"/>
              <a:cs typeface="Times New Roman" panose="02020603050405020304" pitchFamily="18" charset="0"/>
            </a:endParaRPr>
          </a:p>
          <a:p>
            <a:pPr marL="685800" marR="0" lvl="1" indent="-228600">
              <a:spcBef>
                <a:spcPts val="1200"/>
              </a:spcBef>
              <a:spcAft>
                <a:spcPts val="0"/>
              </a:spcAft>
              <a:buSzPts val="1000"/>
              <a:buFont typeface="+mj-lt"/>
              <a:buAutoNum type="arabicPeriod"/>
              <a:tabLst>
                <a:tab pos="914400" algn="l"/>
              </a:tabLst>
            </a:pPr>
            <a:r>
              <a:rPr lang="en-US" sz="2000" dirty="0">
                <a:effectLst/>
                <a:ea typeface="Times New Roman" panose="02020603050405020304" pitchFamily="18" charset="0"/>
                <a:cs typeface="Times New Roman" panose="02020603050405020304" pitchFamily="18" charset="0"/>
              </a:rPr>
              <a:t>Cancer Moonshot 2.0 stresses the importance of public/private partnerships. Could you all please give your views on how we can do more together to advance cancer care?</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786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814B6-40E3-9538-6566-06E89FCD306E}"/>
              </a:ext>
            </a:extLst>
          </p:cNvPr>
          <p:cNvSpPr>
            <a:spLocks noGrp="1"/>
          </p:cNvSpPr>
          <p:nvPr>
            <p:ph idx="1"/>
          </p:nvPr>
        </p:nvSpPr>
        <p:spPr>
          <a:xfrm>
            <a:off x="1257300" y="1309878"/>
            <a:ext cx="6725412" cy="4119372"/>
          </a:xfrm>
        </p:spPr>
        <p:txBody>
          <a:bodyPr>
            <a:normAutofit/>
          </a:bodyPr>
          <a:lstStyle/>
          <a:p>
            <a:pPr>
              <a:buFont typeface="Wingdings" panose="05000000000000000000" pitchFamily="2" charset="2"/>
              <a:buNone/>
              <a:defRPr/>
            </a:pPr>
            <a:r>
              <a:rPr lang="en-US" sz="1950" dirty="0">
                <a:solidFill>
                  <a:srgbClr val="0070C0"/>
                </a:solidFill>
                <a:latin typeface="Arial" pitchFamily="34" charset="0"/>
                <a:cs typeface="Arial" pitchFamily="34" charset="0"/>
              </a:rPr>
              <a:t>          ACTUR, CCR, MDR, and Current MilCanEpi data</a:t>
            </a:r>
            <a:endParaRPr lang="en-US" sz="1950" dirty="0">
              <a:solidFill>
                <a:srgbClr val="0070C0"/>
              </a:solidFill>
            </a:endParaRPr>
          </a:p>
        </p:txBody>
      </p:sp>
      <p:sp>
        <p:nvSpPr>
          <p:cNvPr id="29699" name="TextBox 6">
            <a:extLst>
              <a:ext uri="{FF2B5EF4-FFF2-40B4-BE49-F238E27FC236}">
                <a16:creationId xmlns:a16="http://schemas.microsoft.com/office/drawing/2014/main" id="{58D835B4-56E2-2555-C084-DBDD1FFE55E3}"/>
              </a:ext>
            </a:extLst>
          </p:cNvPr>
          <p:cNvSpPr txBox="1">
            <a:spLocks noChangeArrowheads="1"/>
          </p:cNvSpPr>
          <p:nvPr/>
        </p:nvSpPr>
        <p:spPr bwMode="auto">
          <a:xfrm>
            <a:off x="1600200" y="2114551"/>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ACTUR</a:t>
            </a:r>
            <a:endParaRPr lang="en-US" altLang="en-US" sz="2100" b="1" dirty="0">
              <a:latin typeface="+mn-lt"/>
            </a:endParaRPr>
          </a:p>
        </p:txBody>
      </p:sp>
      <p:sp>
        <p:nvSpPr>
          <p:cNvPr id="29700" name="TextBox 7">
            <a:extLst>
              <a:ext uri="{FF2B5EF4-FFF2-40B4-BE49-F238E27FC236}">
                <a16:creationId xmlns:a16="http://schemas.microsoft.com/office/drawing/2014/main" id="{23F7A97F-61AB-A5C5-BD26-3A471D205B42}"/>
              </a:ext>
            </a:extLst>
          </p:cNvPr>
          <p:cNvSpPr txBox="1">
            <a:spLocks noChangeArrowheads="1"/>
          </p:cNvSpPr>
          <p:nvPr/>
        </p:nvSpPr>
        <p:spPr bwMode="auto">
          <a:xfrm>
            <a:off x="1600200" y="2686051"/>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CCR</a:t>
            </a:r>
            <a:endParaRPr lang="en-US" altLang="en-US" sz="2100" b="1" dirty="0">
              <a:latin typeface="+mn-lt"/>
            </a:endParaRPr>
          </a:p>
        </p:txBody>
      </p:sp>
      <p:sp>
        <p:nvSpPr>
          <p:cNvPr id="29701" name="TextBox 8">
            <a:extLst>
              <a:ext uri="{FF2B5EF4-FFF2-40B4-BE49-F238E27FC236}">
                <a16:creationId xmlns:a16="http://schemas.microsoft.com/office/drawing/2014/main" id="{4240A50A-F44B-373E-695D-207BDD6D2CE5}"/>
              </a:ext>
            </a:extLst>
          </p:cNvPr>
          <p:cNvSpPr txBox="1">
            <a:spLocks noChangeArrowheads="1"/>
          </p:cNvSpPr>
          <p:nvPr/>
        </p:nvSpPr>
        <p:spPr bwMode="auto">
          <a:xfrm>
            <a:off x="1600200" y="3602550"/>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MDR</a:t>
            </a:r>
            <a:endParaRPr lang="en-US" altLang="en-US" sz="2100" b="1" dirty="0">
              <a:latin typeface="+mn-lt"/>
            </a:endParaRPr>
          </a:p>
        </p:txBody>
      </p:sp>
      <p:sp>
        <p:nvSpPr>
          <p:cNvPr id="29702" name="TextBox 9">
            <a:extLst>
              <a:ext uri="{FF2B5EF4-FFF2-40B4-BE49-F238E27FC236}">
                <a16:creationId xmlns:a16="http://schemas.microsoft.com/office/drawing/2014/main" id="{B91E3056-23E8-15B2-9081-1926BC5A8485}"/>
              </a:ext>
            </a:extLst>
          </p:cNvPr>
          <p:cNvSpPr txBox="1">
            <a:spLocks noChangeArrowheads="1"/>
          </p:cNvSpPr>
          <p:nvPr/>
        </p:nvSpPr>
        <p:spPr bwMode="auto">
          <a:xfrm>
            <a:off x="1600200" y="4349296"/>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MilCanEpi</a:t>
            </a:r>
            <a:endParaRPr lang="en-US" altLang="en-US" sz="2100" b="1" dirty="0">
              <a:latin typeface="+mn-lt"/>
            </a:endParaRPr>
          </a:p>
        </p:txBody>
      </p:sp>
      <p:sp>
        <p:nvSpPr>
          <p:cNvPr id="29704" name="TextBox 11">
            <a:extLst>
              <a:ext uri="{FF2B5EF4-FFF2-40B4-BE49-F238E27FC236}">
                <a16:creationId xmlns:a16="http://schemas.microsoft.com/office/drawing/2014/main" id="{761DD7B7-1B65-F10C-997D-4F7CAF0B1665}"/>
              </a:ext>
            </a:extLst>
          </p:cNvPr>
          <p:cNvSpPr txBox="1">
            <a:spLocks noChangeArrowheads="1"/>
          </p:cNvSpPr>
          <p:nvPr/>
        </p:nvSpPr>
        <p:spPr bwMode="auto">
          <a:xfrm>
            <a:off x="3543300" y="2104825"/>
            <a:ext cx="4075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DoD Automated Tumor Registry to which military treatment facilities report cancer patients </a:t>
            </a:r>
            <a:endParaRPr lang="en-US" altLang="en-US" sz="1500" dirty="0">
              <a:latin typeface="+mn-lt"/>
            </a:endParaRPr>
          </a:p>
        </p:txBody>
      </p:sp>
      <p:sp>
        <p:nvSpPr>
          <p:cNvPr id="29705" name="TextBox 12">
            <a:extLst>
              <a:ext uri="{FF2B5EF4-FFF2-40B4-BE49-F238E27FC236}">
                <a16:creationId xmlns:a16="http://schemas.microsoft.com/office/drawing/2014/main" id="{D7E4B7DC-4DB3-F95F-1C8B-9A8FF5B86225}"/>
              </a:ext>
            </a:extLst>
          </p:cNvPr>
          <p:cNvSpPr txBox="1">
            <a:spLocks noChangeArrowheads="1"/>
          </p:cNvSpPr>
          <p:nvPr/>
        </p:nvSpPr>
        <p:spPr bwMode="auto">
          <a:xfrm>
            <a:off x="3543300" y="2702304"/>
            <a:ext cx="4439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90000"/>
              </a:lnSpc>
              <a:buNone/>
              <a:defRPr/>
            </a:pPr>
            <a:r>
              <a:rPr lang="en-US" sz="1500" dirty="0">
                <a:latin typeface="+mn-lt"/>
                <a:cs typeface="Arial" pitchFamily="34" charset="0"/>
              </a:rPr>
              <a:t>DoD Central Cancer Registry with edited cancer registry data (reviewed, cleaned, and edited based on the </a:t>
            </a:r>
            <a:r>
              <a:rPr lang="en-US" sz="1500" dirty="0">
                <a:latin typeface="+mn-lt"/>
                <a:ea typeface="Times New Roman" panose="02020603050405020304" pitchFamily="18" charset="0"/>
              </a:rPr>
              <a:t>North American Association of Central Cancer Registries (NAACCR) </a:t>
            </a:r>
            <a:r>
              <a:rPr lang="en-US" sz="1500" dirty="0">
                <a:latin typeface="+mn-lt"/>
                <a:cs typeface="Arial" pitchFamily="34" charset="0"/>
              </a:rPr>
              <a:t>guidelines)</a:t>
            </a:r>
          </a:p>
        </p:txBody>
      </p:sp>
      <p:sp>
        <p:nvSpPr>
          <p:cNvPr id="29706" name="TextBox 15">
            <a:extLst>
              <a:ext uri="{FF2B5EF4-FFF2-40B4-BE49-F238E27FC236}">
                <a16:creationId xmlns:a16="http://schemas.microsoft.com/office/drawing/2014/main" id="{2F913E29-CC44-1D91-3973-2BB88051748F}"/>
              </a:ext>
            </a:extLst>
          </p:cNvPr>
          <p:cNvSpPr txBox="1">
            <a:spLocks noChangeArrowheads="1"/>
          </p:cNvSpPr>
          <p:nvPr/>
        </p:nvSpPr>
        <p:spPr bwMode="auto">
          <a:xfrm>
            <a:off x="3543300" y="3602550"/>
            <a:ext cx="428853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None/>
            </a:pPr>
            <a:r>
              <a:rPr lang="en-US" sz="1500" dirty="0">
                <a:latin typeface="+mn-lt"/>
              </a:rPr>
              <a:t>Military Health System Data Repository with data from throughout the enterprise, e.g. medical services from direct care and purchased care </a:t>
            </a:r>
            <a:endParaRPr lang="en-US" altLang="en-US" sz="1500" dirty="0">
              <a:latin typeface="+mn-lt"/>
            </a:endParaRPr>
          </a:p>
        </p:txBody>
      </p:sp>
      <p:sp>
        <p:nvSpPr>
          <p:cNvPr id="29707" name="TextBox 16">
            <a:extLst>
              <a:ext uri="{FF2B5EF4-FFF2-40B4-BE49-F238E27FC236}">
                <a16:creationId xmlns:a16="http://schemas.microsoft.com/office/drawing/2014/main" id="{47C1AE46-700A-1E53-9825-5AB44249035D}"/>
              </a:ext>
            </a:extLst>
          </p:cNvPr>
          <p:cNvSpPr txBox="1">
            <a:spLocks noChangeArrowheads="1"/>
          </p:cNvSpPr>
          <p:nvPr/>
        </p:nvSpPr>
        <p:spPr bwMode="auto">
          <a:xfrm>
            <a:off x="3543300" y="4372301"/>
            <a:ext cx="3657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Linking the data from CCR and MDR  (</a:t>
            </a:r>
            <a:r>
              <a:rPr lang="en-US" altLang="en-US" sz="1500" dirty="0" err="1">
                <a:latin typeface="+mn-lt"/>
                <a:cs typeface="Arial" panose="020B0604020202020204" pitchFamily="34" charset="0"/>
              </a:rPr>
              <a:t>Oncolog</a:t>
            </a:r>
            <a:r>
              <a:rPr lang="en-US" altLang="en-US" sz="1500" dirty="0">
                <a:latin typeface="+mn-lt"/>
                <a:cs typeface="Arial" panose="020B0604020202020204" pitchFamily="34" charset="0"/>
              </a:rPr>
              <a:t> and MDR with addition of GENESIS  In the future updated MilCanEpi) </a:t>
            </a:r>
            <a:endParaRPr lang="en-US" altLang="en-US" sz="1500" dirty="0">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814B6-40E3-9538-6566-06E89FCD306E}"/>
              </a:ext>
            </a:extLst>
          </p:cNvPr>
          <p:cNvSpPr>
            <a:spLocks noGrp="1"/>
          </p:cNvSpPr>
          <p:nvPr>
            <p:ph idx="1"/>
          </p:nvPr>
        </p:nvSpPr>
        <p:spPr>
          <a:xfrm>
            <a:off x="1257300" y="1257300"/>
            <a:ext cx="6515100" cy="4171950"/>
          </a:xfrm>
        </p:spPr>
        <p:txBody>
          <a:bodyPr>
            <a:normAutofit/>
          </a:bodyPr>
          <a:lstStyle/>
          <a:p>
            <a:pPr>
              <a:buFont typeface="Wingdings" panose="05000000000000000000" pitchFamily="2" charset="2"/>
              <a:buNone/>
              <a:defRPr/>
            </a:pPr>
            <a:r>
              <a:rPr lang="en-US" sz="1950" dirty="0">
                <a:solidFill>
                  <a:srgbClr val="0070C0"/>
                </a:solidFill>
                <a:latin typeface="Arial" pitchFamily="34" charset="0"/>
                <a:cs typeface="Arial" pitchFamily="34" charset="0"/>
              </a:rPr>
              <a:t>Primary Data Components in the ACTUR and CCR data</a:t>
            </a:r>
            <a:endParaRPr lang="en-US" sz="1950" dirty="0">
              <a:solidFill>
                <a:srgbClr val="0070C0"/>
              </a:solidFill>
            </a:endParaRPr>
          </a:p>
        </p:txBody>
      </p:sp>
      <p:sp>
        <p:nvSpPr>
          <p:cNvPr id="29699" name="TextBox 6">
            <a:extLst>
              <a:ext uri="{FF2B5EF4-FFF2-40B4-BE49-F238E27FC236}">
                <a16:creationId xmlns:a16="http://schemas.microsoft.com/office/drawing/2014/main" id="{58D835B4-56E2-2555-C084-DBDD1FFE55E3}"/>
              </a:ext>
            </a:extLst>
          </p:cNvPr>
          <p:cNvSpPr txBox="1">
            <a:spLocks noChangeArrowheads="1"/>
          </p:cNvSpPr>
          <p:nvPr/>
        </p:nvSpPr>
        <p:spPr bwMode="auto">
          <a:xfrm>
            <a:off x="1600200" y="2137980"/>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Demographic</a:t>
            </a:r>
            <a:endParaRPr lang="en-US" altLang="en-US" sz="2100" b="1" dirty="0">
              <a:latin typeface="+mn-lt"/>
            </a:endParaRPr>
          </a:p>
        </p:txBody>
      </p:sp>
      <p:sp>
        <p:nvSpPr>
          <p:cNvPr id="29700" name="TextBox 7">
            <a:extLst>
              <a:ext uri="{FF2B5EF4-FFF2-40B4-BE49-F238E27FC236}">
                <a16:creationId xmlns:a16="http://schemas.microsoft.com/office/drawing/2014/main" id="{23F7A97F-61AB-A5C5-BD26-3A471D205B42}"/>
              </a:ext>
            </a:extLst>
          </p:cNvPr>
          <p:cNvSpPr txBox="1">
            <a:spLocks noChangeArrowheads="1"/>
          </p:cNvSpPr>
          <p:nvPr/>
        </p:nvSpPr>
        <p:spPr bwMode="auto">
          <a:xfrm>
            <a:off x="1600200" y="2686051"/>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Diagnosis</a:t>
            </a:r>
            <a:endParaRPr lang="en-US" altLang="en-US" sz="2100" b="1" dirty="0">
              <a:latin typeface="+mn-lt"/>
            </a:endParaRPr>
          </a:p>
        </p:txBody>
      </p:sp>
      <p:sp>
        <p:nvSpPr>
          <p:cNvPr id="29701" name="TextBox 8">
            <a:extLst>
              <a:ext uri="{FF2B5EF4-FFF2-40B4-BE49-F238E27FC236}">
                <a16:creationId xmlns:a16="http://schemas.microsoft.com/office/drawing/2014/main" id="{4240A50A-F44B-373E-695D-207BDD6D2CE5}"/>
              </a:ext>
            </a:extLst>
          </p:cNvPr>
          <p:cNvSpPr txBox="1">
            <a:spLocks noChangeArrowheads="1"/>
          </p:cNvSpPr>
          <p:nvPr/>
        </p:nvSpPr>
        <p:spPr bwMode="auto">
          <a:xfrm>
            <a:off x="1600200" y="3364708"/>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Treatment</a:t>
            </a:r>
            <a:endParaRPr lang="en-US" altLang="en-US" sz="2100" b="1" dirty="0">
              <a:latin typeface="+mn-lt"/>
            </a:endParaRPr>
          </a:p>
        </p:txBody>
      </p:sp>
      <p:sp>
        <p:nvSpPr>
          <p:cNvPr id="29702" name="TextBox 9">
            <a:extLst>
              <a:ext uri="{FF2B5EF4-FFF2-40B4-BE49-F238E27FC236}">
                <a16:creationId xmlns:a16="http://schemas.microsoft.com/office/drawing/2014/main" id="{B91E3056-23E8-15B2-9081-1926BC5A8485}"/>
              </a:ext>
            </a:extLst>
          </p:cNvPr>
          <p:cNvSpPr txBox="1">
            <a:spLocks noChangeArrowheads="1"/>
          </p:cNvSpPr>
          <p:nvPr/>
        </p:nvSpPr>
        <p:spPr bwMode="auto">
          <a:xfrm>
            <a:off x="1600200" y="4004454"/>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Recurrence/</a:t>
            </a:r>
          </a:p>
          <a:p>
            <a:pPr eaLnBrk="1" hangingPunct="1">
              <a:spcBef>
                <a:spcPct val="0"/>
              </a:spcBef>
              <a:buClrTx/>
              <a:buSzTx/>
              <a:buFontTx/>
              <a:buNone/>
            </a:pPr>
            <a:r>
              <a:rPr lang="en-US" altLang="en-US" sz="2100" b="1" dirty="0">
                <a:latin typeface="+mn-lt"/>
                <a:cs typeface="Arial" panose="020B0604020202020204" pitchFamily="34" charset="0"/>
              </a:rPr>
              <a:t>Vital status</a:t>
            </a:r>
            <a:endParaRPr lang="en-US" altLang="en-US" sz="2100" b="1" dirty="0">
              <a:latin typeface="+mn-lt"/>
            </a:endParaRPr>
          </a:p>
        </p:txBody>
      </p:sp>
      <p:sp>
        <p:nvSpPr>
          <p:cNvPr id="29703" name="TextBox 10">
            <a:extLst>
              <a:ext uri="{FF2B5EF4-FFF2-40B4-BE49-F238E27FC236}">
                <a16:creationId xmlns:a16="http://schemas.microsoft.com/office/drawing/2014/main" id="{383BC9C4-0D7A-9F57-96F0-D26F54A20C0E}"/>
              </a:ext>
            </a:extLst>
          </p:cNvPr>
          <p:cNvSpPr txBox="1">
            <a:spLocks noChangeArrowheads="1"/>
          </p:cNvSpPr>
          <p:nvPr/>
        </p:nvSpPr>
        <p:spPr bwMode="auto">
          <a:xfrm>
            <a:off x="1600200" y="4743449"/>
            <a:ext cx="1543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2100" b="1" dirty="0">
                <a:latin typeface="+mn-lt"/>
                <a:cs typeface="Arial" panose="020B0604020202020204" pitchFamily="34" charset="0"/>
              </a:rPr>
              <a:t>Exposure history</a:t>
            </a:r>
            <a:endParaRPr lang="en-US" altLang="en-US" sz="2100" b="1" dirty="0">
              <a:latin typeface="+mn-lt"/>
            </a:endParaRPr>
          </a:p>
        </p:txBody>
      </p:sp>
      <p:sp>
        <p:nvSpPr>
          <p:cNvPr id="29704" name="TextBox 11">
            <a:extLst>
              <a:ext uri="{FF2B5EF4-FFF2-40B4-BE49-F238E27FC236}">
                <a16:creationId xmlns:a16="http://schemas.microsoft.com/office/drawing/2014/main" id="{761DD7B7-1B65-F10C-997D-4F7CAF0B1665}"/>
              </a:ext>
            </a:extLst>
          </p:cNvPr>
          <p:cNvSpPr txBox="1">
            <a:spLocks noChangeArrowheads="1"/>
          </p:cNvSpPr>
          <p:nvPr/>
        </p:nvSpPr>
        <p:spPr bwMode="auto">
          <a:xfrm>
            <a:off x="3543300" y="2171701"/>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Age at diagnosis, race, ethnicity, marital status, and active-duty status</a:t>
            </a:r>
            <a:endParaRPr lang="en-US" altLang="en-US" sz="1500" dirty="0">
              <a:latin typeface="+mn-lt"/>
            </a:endParaRPr>
          </a:p>
        </p:txBody>
      </p:sp>
      <p:sp>
        <p:nvSpPr>
          <p:cNvPr id="29705" name="TextBox 12">
            <a:extLst>
              <a:ext uri="{FF2B5EF4-FFF2-40B4-BE49-F238E27FC236}">
                <a16:creationId xmlns:a16="http://schemas.microsoft.com/office/drawing/2014/main" id="{D7E4B7DC-4DB3-F95F-1C8B-9A8FF5B86225}"/>
              </a:ext>
            </a:extLst>
          </p:cNvPr>
          <p:cNvSpPr txBox="1">
            <a:spLocks noChangeArrowheads="1"/>
          </p:cNvSpPr>
          <p:nvPr/>
        </p:nvSpPr>
        <p:spPr bwMode="auto">
          <a:xfrm>
            <a:off x="3543300" y="2743200"/>
            <a:ext cx="4439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Diagnostic confirmation, primary site, laterality, histology, tumor behavior, stage, grade, and tumor size</a:t>
            </a:r>
            <a:endParaRPr lang="en-US" altLang="en-US" sz="1500" dirty="0">
              <a:latin typeface="+mn-lt"/>
            </a:endParaRPr>
          </a:p>
        </p:txBody>
      </p:sp>
      <p:sp>
        <p:nvSpPr>
          <p:cNvPr id="29706" name="TextBox 15">
            <a:extLst>
              <a:ext uri="{FF2B5EF4-FFF2-40B4-BE49-F238E27FC236}">
                <a16:creationId xmlns:a16="http://schemas.microsoft.com/office/drawing/2014/main" id="{2F913E29-CC44-1D91-3973-2BB88051748F}"/>
              </a:ext>
            </a:extLst>
          </p:cNvPr>
          <p:cNvSpPr txBox="1">
            <a:spLocks noChangeArrowheads="1"/>
          </p:cNvSpPr>
          <p:nvPr/>
        </p:nvSpPr>
        <p:spPr bwMode="auto">
          <a:xfrm>
            <a:off x="3543300" y="3381575"/>
            <a:ext cx="3657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Surgery, radiation, chemotherapy, immunotherapy, and hormone therapy</a:t>
            </a:r>
            <a:endParaRPr lang="en-US" altLang="en-US" sz="1500" dirty="0">
              <a:latin typeface="+mn-lt"/>
            </a:endParaRPr>
          </a:p>
          <a:p>
            <a:pPr eaLnBrk="1" hangingPunct="1">
              <a:spcBef>
                <a:spcPct val="0"/>
              </a:spcBef>
              <a:buClrTx/>
              <a:buSzTx/>
              <a:buFontTx/>
              <a:buNone/>
            </a:pPr>
            <a:endParaRPr lang="en-US" altLang="en-US" sz="1500" dirty="0">
              <a:latin typeface="Arial" panose="020B0604020202020204" pitchFamily="34" charset="0"/>
            </a:endParaRPr>
          </a:p>
        </p:txBody>
      </p:sp>
      <p:sp>
        <p:nvSpPr>
          <p:cNvPr id="29707" name="TextBox 16">
            <a:extLst>
              <a:ext uri="{FF2B5EF4-FFF2-40B4-BE49-F238E27FC236}">
                <a16:creationId xmlns:a16="http://schemas.microsoft.com/office/drawing/2014/main" id="{47C1AE46-700A-1E53-9825-5AB44249035D}"/>
              </a:ext>
            </a:extLst>
          </p:cNvPr>
          <p:cNvSpPr txBox="1">
            <a:spLocks noChangeArrowheads="1"/>
          </p:cNvSpPr>
          <p:nvPr/>
        </p:nvSpPr>
        <p:spPr bwMode="auto">
          <a:xfrm>
            <a:off x="3543300" y="4026371"/>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Recurrence type/site/date, vital status, cause of death, date of last contact</a:t>
            </a:r>
            <a:endParaRPr lang="en-US" altLang="en-US" sz="1500" dirty="0">
              <a:latin typeface="+mn-lt"/>
            </a:endParaRPr>
          </a:p>
        </p:txBody>
      </p:sp>
      <p:sp>
        <p:nvSpPr>
          <p:cNvPr id="29708" name="TextBox 17">
            <a:extLst>
              <a:ext uri="{FF2B5EF4-FFF2-40B4-BE49-F238E27FC236}">
                <a16:creationId xmlns:a16="http://schemas.microsoft.com/office/drawing/2014/main" id="{3CF09587-4C4D-405C-0806-64538255FE37}"/>
              </a:ext>
            </a:extLst>
          </p:cNvPr>
          <p:cNvSpPr txBox="1">
            <a:spLocks noChangeArrowheads="1"/>
          </p:cNvSpPr>
          <p:nvPr/>
        </p:nvSpPr>
        <p:spPr bwMode="auto">
          <a:xfrm>
            <a:off x="3543300" y="4754166"/>
            <a:ext cx="365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en-US" sz="1500" dirty="0">
                <a:latin typeface="+mn-lt"/>
                <a:cs typeface="Arial" panose="020B0604020202020204" pitchFamily="34" charset="0"/>
              </a:rPr>
              <a:t>Tobacco use, alcohol consumption, agent orange, ionizing radiation, toxic substance, asbestos, and deployment with incomplete data</a:t>
            </a:r>
            <a:endParaRPr lang="en-US" altLang="en-US" sz="1500" dirty="0">
              <a:latin typeface="+mn-lt"/>
            </a:endParaRPr>
          </a:p>
        </p:txBody>
      </p:sp>
    </p:spTree>
    <p:extLst>
      <p:ext uri="{BB962C8B-B14F-4D97-AF65-F5344CB8AC3E}">
        <p14:creationId xmlns:p14="http://schemas.microsoft.com/office/powerpoint/2010/main" val="3320063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99A393-1783-46B3-A62C-BA3355F14C68}"/>
</file>

<file path=customXml/itemProps2.xml><?xml version="1.0" encoding="utf-8"?>
<ds:datastoreItem xmlns:ds="http://schemas.openxmlformats.org/officeDocument/2006/customXml" ds:itemID="{CC2E98FB-7EF0-44C4-AD1B-8B0571FCD9ED}"/>
</file>

<file path=docMetadata/LabelInfo.xml><?xml version="1.0" encoding="utf-8"?>
<clbl:labelList xmlns:clbl="http://schemas.microsoft.com/office/2020/mipLabelMetadata">
  <clbl:label id="{71e34cb8-3a56-4fd5-a259-4acadab6e4ac}" enabled="0" method="" siteId="{71e34cb8-3a56-4fd5-a259-4acadab6e4ac}" removed="1"/>
</clbl:labelList>
</file>

<file path=docProps/app.xml><?xml version="1.0" encoding="utf-8"?>
<Properties xmlns="http://schemas.openxmlformats.org/officeDocument/2006/extended-properties" xmlns:vt="http://schemas.openxmlformats.org/officeDocument/2006/docPropsVTypes">
  <Template>Office Theme</Template>
  <TotalTime>13421</TotalTime>
  <Words>9448</Words>
  <Application>Microsoft Office PowerPoint</Application>
  <PresentationFormat>On-screen Show (4:3)</PresentationFormat>
  <Paragraphs>860</Paragraphs>
  <Slides>73</Slides>
  <Notes>47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Arial</vt:lpstr>
      <vt:lpstr>Calibri</vt:lpstr>
      <vt:lpstr>Calibri Light</vt:lpstr>
      <vt:lpstr>Franklin Gothic Book</vt:lpstr>
      <vt:lpstr>Franklin Gothic Demi</vt:lpstr>
      <vt:lpstr>Franklin Gothic Heavy</vt:lpstr>
      <vt:lpstr>Times New Roman</vt:lpstr>
      <vt:lpstr>Wingdings</vt:lpstr>
      <vt:lpstr>Office Theme</vt:lpstr>
      <vt:lpstr>PowerPoint Presentation</vt:lpstr>
      <vt:lpstr>Disclaimer</vt:lpstr>
      <vt:lpstr>Presentation Learning Objectives</vt:lpstr>
      <vt:lpstr>PowerPoint Presentation</vt:lpstr>
      <vt:lpstr>PowerPoint Presentation</vt:lpstr>
      <vt:lpstr>Advantages of the MHS Data for Health Equity Research</vt:lpstr>
      <vt:lpstr>        DoD Databases Used for Our Research</vt:lpstr>
      <vt:lpstr>PowerPoint Presentation</vt:lpstr>
      <vt:lpstr>PowerPoint Presentation</vt:lpstr>
      <vt:lpstr>PowerPoint Presentation</vt:lpstr>
      <vt:lpstr>PowerPoint Presentation</vt:lpstr>
      <vt:lpstr>Framework for consolidation of cancer diagnosis and treatment information in the Department of Defense Central Cancer Registry (CCR) and Military Health System Data Repository (MDR) linked databases</vt:lpstr>
      <vt:lpstr>PowerPoint Presentation</vt:lpstr>
      <vt:lpstr>PowerPoint Presentation</vt:lpstr>
      <vt:lpstr>PowerPoint Presentation</vt:lpstr>
      <vt:lpstr>            Main Findings of Health Equity Research in MCCRP</vt:lpstr>
      <vt:lpstr>               Acknowledgments</vt:lpstr>
      <vt:lpstr>Health Equity and Cancer Outcomes:  Comparison of Survival between Military Health System Beneficiaries and the U.S. General Population</vt:lpstr>
      <vt:lpstr>Health Care Access and Cancer Outcomes </vt:lpstr>
      <vt:lpstr>Barriers to Health Care Access in the U.S. General Population </vt:lpstr>
      <vt:lpstr>Military Health System (MHS) </vt:lpstr>
      <vt:lpstr>Research Gap</vt:lpstr>
      <vt:lpstr>Cancer Outcome Comparisons between the Military Health System (MHS) Beneficiaries and the U.S. General Population  </vt:lpstr>
      <vt:lpstr>PowerPoint Presentation</vt:lpstr>
      <vt:lpstr>PowerPoint Presentation</vt:lpstr>
      <vt:lpstr>Data Sources</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Equity and Outcomes in Cancer Care within the Department of Defense</vt:lpstr>
      <vt:lpstr>Research Gaps</vt:lpstr>
      <vt:lpstr>PowerPoint Presentation</vt:lpstr>
      <vt:lpstr>Racial Comparisons in Timeliness of Colon Cancer Treatment in an Equal Access Health System</vt:lpstr>
      <vt:lpstr>Comparing Black and White Patients in Treatment of Advanced Prostate Cancer and Overall Survival in the Equal Access U.S. Military Health System</vt:lpstr>
      <vt:lpstr>Racial Differences in Time to Breast Cancer Surgery and Overall Survival in the US Military Health System</vt:lpstr>
      <vt:lpstr>Racial-Ethnic Comparison of Guideline-Adherent Gynecologic Cancer Care in an Equal-Access System</vt:lpstr>
      <vt:lpstr>Summary Results</vt:lpstr>
      <vt:lpstr>Summary Results</vt:lpstr>
      <vt:lpstr>PowerPoint Presentation</vt:lpstr>
      <vt:lpstr>Health Affairs Special Issue:</vt:lpstr>
      <vt:lpstr>Comparing Cost Between Direct and Private Sector Care</vt:lpstr>
      <vt:lpstr>Comparing Cost Between Direct and Private Sector Care by Treatment(s)</vt:lpstr>
      <vt:lpstr>PowerPoint Presentation</vt:lpstr>
      <vt:lpstr>Summary Results</vt:lpstr>
      <vt:lpstr>What does this mean for healthcare providers?</vt:lpstr>
      <vt:lpstr>MCCRP Publications referenced</vt:lpstr>
      <vt:lpstr>MCCRP Publications referenced (cont.)</vt:lpstr>
      <vt:lpstr>MCCRP Publications referenced (cont.)</vt:lpstr>
      <vt:lpstr>Health Equity in DoD Prostate Cancer: Quality of life, choice of treatment, and patient reported outcomes</vt:lpstr>
      <vt:lpstr>PowerPoint Presentation</vt:lpstr>
      <vt:lpstr>PowerPoint Presentation</vt:lpstr>
      <vt:lpstr>PowerPoint Presentation</vt:lpstr>
      <vt:lpstr>PowerPoint Presentation</vt:lpstr>
      <vt:lpstr>Health Equity:  Military versus Civilian</vt:lpstr>
      <vt:lpstr>Equity is fair</vt:lpstr>
      <vt:lpstr>Health Equity – Military versus Civilian</vt:lpstr>
      <vt:lpstr>1. Access to Care</vt:lpstr>
      <vt:lpstr>2. Multi-Disciplinary Clinic</vt:lpstr>
      <vt:lpstr>3. Involvement/participation of African American patients</vt:lpstr>
      <vt:lpstr>PowerPoint Presentation</vt:lpstr>
      <vt:lpstr>PowerPoint Presentation</vt:lpstr>
      <vt:lpstr>PowerPoint Presentation</vt:lpstr>
      <vt:lpstr>PowerPoint Presentation</vt:lpstr>
      <vt:lpstr>PowerPoint Presentation</vt:lpstr>
      <vt:lpstr>PowerPoint Presentation</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Bates, James F CTR WRNMMC</dc:creator>
  <cp:lastModifiedBy>Lori Lawrence</cp:lastModifiedBy>
  <cp:revision>458</cp:revision>
  <cp:lastPrinted>2019-08-14T12:57:31Z</cp:lastPrinted>
  <dcterms:created xsi:type="dcterms:W3CDTF">2018-06-25T14:25:45Z</dcterms:created>
  <dcterms:modified xsi:type="dcterms:W3CDTF">2024-01-25T19:52:59Z</dcterms:modified>
</cp:coreProperties>
</file>