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79" r:id="rId5"/>
  </p:sldMasterIdLst>
  <p:notesMasterIdLst>
    <p:notesMasterId r:id="rId33"/>
  </p:notesMasterIdLst>
  <p:handoutMasterIdLst>
    <p:handoutMasterId r:id="rId34"/>
  </p:handoutMasterIdLst>
  <p:sldIdLst>
    <p:sldId id="322" r:id="rId6"/>
    <p:sldId id="349" r:id="rId7"/>
    <p:sldId id="348" r:id="rId8"/>
    <p:sldId id="337" r:id="rId9"/>
    <p:sldId id="350" r:id="rId10"/>
    <p:sldId id="352" r:id="rId11"/>
    <p:sldId id="351" r:id="rId12"/>
    <p:sldId id="353" r:id="rId13"/>
    <p:sldId id="340" r:id="rId14"/>
    <p:sldId id="369" r:id="rId15"/>
    <p:sldId id="357" r:id="rId16"/>
    <p:sldId id="354" r:id="rId17"/>
    <p:sldId id="362" r:id="rId18"/>
    <p:sldId id="356" r:id="rId19"/>
    <p:sldId id="365" r:id="rId20"/>
    <p:sldId id="360" r:id="rId21"/>
    <p:sldId id="368" r:id="rId22"/>
    <p:sldId id="361" r:id="rId23"/>
    <p:sldId id="358" r:id="rId24"/>
    <p:sldId id="367" r:id="rId25"/>
    <p:sldId id="366" r:id="rId26"/>
    <p:sldId id="341" r:id="rId27"/>
    <p:sldId id="346" r:id="rId28"/>
    <p:sldId id="347" r:id="rId29"/>
    <p:sldId id="359" r:id="rId30"/>
    <p:sldId id="345" r:id="rId31"/>
    <p:sldId id="370"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asha Afanaseva" initials="DA" lastIdx="7" clrIdx="6">
    <p:extLst>
      <p:ext uri="{19B8F6BF-5375-455C-9EA6-DF929625EA0E}">
        <p15:presenceInfo xmlns:p15="http://schemas.microsoft.com/office/powerpoint/2012/main" userId="S::DAfanaseva@forsmarshgroup.com::55ca33ab-e73d-419a-bd5c-9f0b97b9bd2d" providerId="AD"/>
      </p:ext>
    </p:extLst>
  </p:cmAuthor>
  <p:cmAuthor id="1" name="Rose Hooks" initials="RH" lastIdx="28" clrIdx="0">
    <p:extLst>
      <p:ext uri="{19B8F6BF-5375-455C-9EA6-DF929625EA0E}">
        <p15:presenceInfo xmlns:p15="http://schemas.microsoft.com/office/powerpoint/2012/main" userId="S::RHooks@forsmarshgroup.com::aa188701-bca4-47e2-a7c9-06806e46b251" providerId="AD"/>
      </p:ext>
    </p:extLst>
  </p:cmAuthor>
  <p:cmAuthor id="8" name="Orsega, Susan (OS/OASH)" initials="OS(" lastIdx="2" clrIdx="7">
    <p:extLst>
      <p:ext uri="{19B8F6BF-5375-455C-9EA6-DF929625EA0E}">
        <p15:presenceInfo xmlns:p15="http://schemas.microsoft.com/office/powerpoint/2012/main" userId="S-1-5-21-1747495209-1248221918-2216747781-214402" providerId="AD"/>
      </p:ext>
    </p:extLst>
  </p:cmAuthor>
  <p:cmAuthor id="2" name="Hillarie Turner" initials="HT" lastIdx="7" clrIdx="1">
    <p:extLst>
      <p:ext uri="{19B8F6BF-5375-455C-9EA6-DF929625EA0E}">
        <p15:presenceInfo xmlns:p15="http://schemas.microsoft.com/office/powerpoint/2012/main" userId="S-1-5-21-3243076003-2867352681-1694583156-1168" providerId="AD"/>
      </p:ext>
    </p:extLst>
  </p:cmAuthor>
  <p:cmAuthor id="9" name="OSGIO" initials="OSGIO" lastIdx="1" clrIdx="8">
    <p:extLst>
      <p:ext uri="{19B8F6BF-5375-455C-9EA6-DF929625EA0E}">
        <p15:presenceInfo xmlns:p15="http://schemas.microsoft.com/office/powerpoint/2012/main" userId="OSGIO" providerId="None"/>
      </p:ext>
    </p:extLst>
  </p:cmAuthor>
  <p:cmAuthor id="3" name="Channer, Amber (OS/OASH)" initials="CA(" lastIdx="1" clrIdx="2">
    <p:extLst>
      <p:ext uri="{19B8F6BF-5375-455C-9EA6-DF929625EA0E}">
        <p15:presenceInfo xmlns:p15="http://schemas.microsoft.com/office/powerpoint/2012/main" userId="S-1-5-21-1747495209-1248221918-2216747781-170555" providerId="AD"/>
      </p:ext>
    </p:extLst>
  </p:cmAuthor>
  <p:cmAuthor id="4" name="Chambers, Zakiya (OS/OASH)" initials="CZ(" lastIdx="4" clrIdx="3">
    <p:extLst>
      <p:ext uri="{19B8F6BF-5375-455C-9EA6-DF929625EA0E}">
        <p15:presenceInfo xmlns:p15="http://schemas.microsoft.com/office/powerpoint/2012/main" userId="S-1-5-21-1747495209-1248221918-2216747781-164441" providerId="AD"/>
      </p:ext>
    </p:extLst>
  </p:cmAuthor>
  <p:cmAuthor id="5" name="Anderson, Whitney (OS/OASH)" initials="AW(" lastIdx="4" clrIdx="4">
    <p:extLst>
      <p:ext uri="{19B8F6BF-5375-455C-9EA6-DF929625EA0E}">
        <p15:presenceInfo xmlns:p15="http://schemas.microsoft.com/office/powerpoint/2012/main" userId="S-1-5-21-1747495209-1248221918-2216747781-227122" providerId="AD"/>
      </p:ext>
    </p:extLst>
  </p:cmAuthor>
  <p:cmAuthor id="6" name="Migliaccio-Grabill, Kate (HHS/OASH)" initials="MK(" lastIdx="2" clrIdx="5">
    <p:extLst>
      <p:ext uri="{19B8F6BF-5375-455C-9EA6-DF929625EA0E}">
        <p15:presenceInfo xmlns:p15="http://schemas.microsoft.com/office/powerpoint/2012/main" userId="S-1-5-21-1747495209-1248221918-2216747781-1906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78677" autoAdjust="0"/>
  </p:normalViewPr>
  <p:slideViewPr>
    <p:cSldViewPr snapToGrid="0">
      <p:cViewPr varScale="1">
        <p:scale>
          <a:sx n="52" d="100"/>
          <a:sy n="52" d="100"/>
        </p:scale>
        <p:origin x="1536" y="4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95" d="100"/>
          <a:sy n="95" d="100"/>
        </p:scale>
        <p:origin x="31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BEF8C2-B48B-0F4B-8539-43205B1FCCC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68986AC-67DB-C048-92B0-7D5AEF9FC89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6DCE9F3-03BA-3945-98EA-3A5C696CF1D2}" type="datetimeFigureOut">
              <a:rPr lang="en-US" smtClean="0"/>
              <a:t>12/27/2023</a:t>
            </a:fld>
            <a:endParaRPr lang="en-US" dirty="0"/>
          </a:p>
        </p:txBody>
      </p:sp>
      <p:sp>
        <p:nvSpPr>
          <p:cNvPr id="4" name="Footer Placeholder 3">
            <a:extLst>
              <a:ext uri="{FF2B5EF4-FFF2-40B4-BE49-F238E27FC236}">
                <a16:creationId xmlns:a16="http://schemas.microsoft.com/office/drawing/2014/main" id="{3C2EC8B2-A96C-BB4A-9377-F4214ED16B6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EDCF35A-B37E-EE4F-8FAF-A2135B4AB86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EA9C1A1-DAAB-7240-BEF9-7D72A1794528}" type="slidenum">
              <a:rPr lang="en-US" smtClean="0"/>
              <a:t>‹#›</a:t>
            </a:fld>
            <a:endParaRPr lang="en-US" dirty="0"/>
          </a:p>
        </p:txBody>
      </p:sp>
    </p:spTree>
    <p:extLst>
      <p:ext uri="{BB962C8B-B14F-4D97-AF65-F5344CB8AC3E}">
        <p14:creationId xmlns:p14="http://schemas.microsoft.com/office/powerpoint/2010/main" val="3425080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66E9AB1D-3143-4159-BCDA-BA06C92809A9}" type="datetimeFigureOut">
              <a:rPr lang="en-US" smtClean="0"/>
              <a:t>12/27/2023</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180E00C5-D18A-4FBB-B347-8B41F86CA479}" type="slidenum">
              <a:rPr lang="en-US" smtClean="0"/>
              <a:t>‹#›</a:t>
            </a:fld>
            <a:endParaRPr lang="en-US" dirty="0"/>
          </a:p>
        </p:txBody>
      </p:sp>
    </p:spTree>
    <p:extLst>
      <p:ext uri="{BB962C8B-B14F-4D97-AF65-F5344CB8AC3E}">
        <p14:creationId xmlns:p14="http://schemas.microsoft.com/office/powerpoint/2010/main" val="46494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a:t>
            </a:fld>
            <a:endParaRPr lang="en-US" dirty="0"/>
          </a:p>
        </p:txBody>
      </p:sp>
    </p:spTree>
    <p:extLst>
      <p:ext uri="{BB962C8B-B14F-4D97-AF65-F5344CB8AC3E}">
        <p14:creationId xmlns:p14="http://schemas.microsoft.com/office/powerpoint/2010/main" val="105782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slide/wording provided by AMSUS  </a:t>
            </a:r>
          </a:p>
        </p:txBody>
      </p:sp>
      <p:sp>
        <p:nvSpPr>
          <p:cNvPr id="4" name="Slide Number Placeholder 3"/>
          <p:cNvSpPr>
            <a:spLocks noGrp="1"/>
          </p:cNvSpPr>
          <p:nvPr>
            <p:ph type="sldNum" sz="quarter" idx="5"/>
          </p:nvPr>
        </p:nvSpPr>
        <p:spPr/>
        <p:txBody>
          <a:bodyPr/>
          <a:lstStyle/>
          <a:p>
            <a:fld id="{180E00C5-D18A-4FBB-B347-8B41F86CA479}" type="slidenum">
              <a:rPr lang="en-US" smtClean="0"/>
              <a:t>2</a:t>
            </a:fld>
            <a:endParaRPr lang="en-US" dirty="0"/>
          </a:p>
        </p:txBody>
      </p:sp>
    </p:spTree>
    <p:extLst>
      <p:ext uri="{BB962C8B-B14F-4D97-AF65-F5344CB8AC3E}">
        <p14:creationId xmlns:p14="http://schemas.microsoft.com/office/powerpoint/2010/main" val="43235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Planning meeting for Patriot 2023 was to be held on 16 Feb 2023. I traveled to Camp Shelby on 15 Feb 2023. Enroute at 11:51 am, the Patriot 2023 was postponed to 2024. 6 weeks prior to the training exercise, we were left with nothing. I literally got dizzy, didn’t sleep well that evening, got up and knew what I needed to do. Regional Command staff came together and created a training program in less than 6 weeks! </a:t>
            </a:r>
          </a:p>
        </p:txBody>
      </p:sp>
      <p:sp>
        <p:nvSpPr>
          <p:cNvPr id="4" name="Slide Number Placeholder 3"/>
          <p:cNvSpPr>
            <a:spLocks noGrp="1"/>
          </p:cNvSpPr>
          <p:nvPr>
            <p:ph type="sldNum" sz="quarter" idx="5"/>
          </p:nvPr>
        </p:nvSpPr>
        <p:spPr/>
        <p:txBody>
          <a:bodyPr/>
          <a:lstStyle/>
          <a:p>
            <a:fld id="{180E00C5-D18A-4FBB-B347-8B41F86CA479}" type="slidenum">
              <a:rPr lang="en-US" smtClean="0"/>
              <a:t>6</a:t>
            </a:fld>
            <a:endParaRPr lang="en-US" dirty="0"/>
          </a:p>
        </p:txBody>
      </p:sp>
    </p:spTree>
    <p:extLst>
      <p:ext uri="{BB962C8B-B14F-4D97-AF65-F5344CB8AC3E}">
        <p14:creationId xmlns:p14="http://schemas.microsoft.com/office/powerpoint/2010/main" val="2828264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8</a:t>
            </a:fld>
            <a:endParaRPr lang="en-US" dirty="0"/>
          </a:p>
        </p:txBody>
      </p:sp>
    </p:spTree>
    <p:extLst>
      <p:ext uri="{BB962C8B-B14F-4D97-AF65-F5344CB8AC3E}">
        <p14:creationId xmlns:p14="http://schemas.microsoft.com/office/powerpoint/2010/main" val="141248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 Camille, 1969 </a:t>
            </a:r>
          </a:p>
        </p:txBody>
      </p:sp>
      <p:sp>
        <p:nvSpPr>
          <p:cNvPr id="4" name="Slide Number Placeholder 3"/>
          <p:cNvSpPr>
            <a:spLocks noGrp="1"/>
          </p:cNvSpPr>
          <p:nvPr>
            <p:ph type="sldNum" sz="quarter" idx="5"/>
          </p:nvPr>
        </p:nvSpPr>
        <p:spPr/>
        <p:txBody>
          <a:bodyPr/>
          <a:lstStyle/>
          <a:p>
            <a:fld id="{180E00C5-D18A-4FBB-B347-8B41F86CA479}" type="slidenum">
              <a:rPr lang="en-US" smtClean="0"/>
              <a:t>9</a:t>
            </a:fld>
            <a:endParaRPr lang="en-US" dirty="0"/>
          </a:p>
        </p:txBody>
      </p:sp>
    </p:spTree>
    <p:extLst>
      <p:ext uri="{BB962C8B-B14F-4D97-AF65-F5344CB8AC3E}">
        <p14:creationId xmlns:p14="http://schemas.microsoft.com/office/powerpoint/2010/main" val="3290255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 Camille, 1969 </a:t>
            </a:r>
          </a:p>
        </p:txBody>
      </p:sp>
      <p:sp>
        <p:nvSpPr>
          <p:cNvPr id="4" name="Slide Number Placeholder 3"/>
          <p:cNvSpPr>
            <a:spLocks noGrp="1"/>
          </p:cNvSpPr>
          <p:nvPr>
            <p:ph type="sldNum" sz="quarter" idx="5"/>
          </p:nvPr>
        </p:nvSpPr>
        <p:spPr/>
        <p:txBody>
          <a:bodyPr/>
          <a:lstStyle/>
          <a:p>
            <a:fld id="{180E00C5-D18A-4FBB-B347-8B41F86CA479}" type="slidenum">
              <a:rPr lang="en-US" smtClean="0"/>
              <a:t>10</a:t>
            </a:fld>
            <a:endParaRPr lang="en-US" dirty="0"/>
          </a:p>
        </p:txBody>
      </p:sp>
    </p:spTree>
    <p:extLst>
      <p:ext uri="{BB962C8B-B14F-4D97-AF65-F5344CB8AC3E}">
        <p14:creationId xmlns:p14="http://schemas.microsoft.com/office/powerpoint/2010/main" val="139775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no reservists were injured during the execution of this inject </a:t>
            </a:r>
          </a:p>
        </p:txBody>
      </p:sp>
      <p:sp>
        <p:nvSpPr>
          <p:cNvPr id="4" name="Slide Number Placeholder 3"/>
          <p:cNvSpPr>
            <a:spLocks noGrp="1"/>
          </p:cNvSpPr>
          <p:nvPr>
            <p:ph type="sldNum" sz="quarter" idx="5"/>
          </p:nvPr>
        </p:nvSpPr>
        <p:spPr/>
        <p:txBody>
          <a:bodyPr/>
          <a:lstStyle/>
          <a:p>
            <a:fld id="{180E00C5-D18A-4FBB-B347-8B41F86CA479}" type="slidenum">
              <a:rPr lang="en-US" smtClean="0"/>
              <a:t>13</a:t>
            </a:fld>
            <a:endParaRPr lang="en-US" dirty="0"/>
          </a:p>
        </p:txBody>
      </p:sp>
    </p:spTree>
    <p:extLst>
      <p:ext uri="{BB962C8B-B14F-4D97-AF65-F5344CB8AC3E}">
        <p14:creationId xmlns:p14="http://schemas.microsoft.com/office/powerpoint/2010/main" val="3619327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dirty="0"/>
              <a:t>TITLE, ARIAL BOLD, ALL CAPS</a:t>
            </a:r>
            <a:br>
              <a:rPr lang="en-US" dirty="0"/>
            </a:br>
            <a:r>
              <a:rPr lang="en-US" dirty="0"/>
              <a:t>36 </a:t>
            </a:r>
            <a:r>
              <a:rPr lang="en-US" dirty="0" err="1"/>
              <a:t>pt</a:t>
            </a:r>
            <a:endParaRPr lang="en-US" dirty="0"/>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Date</a:t>
            </a:r>
          </a:p>
        </p:txBody>
      </p:sp>
    </p:spTree>
    <p:extLst>
      <p:ext uri="{BB962C8B-B14F-4D97-AF65-F5344CB8AC3E}">
        <p14:creationId xmlns:p14="http://schemas.microsoft.com/office/powerpoint/2010/main" val="276783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713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dirty="0"/>
              <a:t>Thank You, 32 </a:t>
            </a:r>
            <a:r>
              <a:rPr lang="en-US" dirty="0" err="1"/>
              <a:t>pt</a:t>
            </a:r>
            <a:endParaRPr lang="en-US" dirty="0"/>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dirty="0"/>
              <a:t>Name</a:t>
            </a:r>
          </a:p>
          <a:p>
            <a:pPr lvl="0"/>
            <a:r>
              <a:rPr lang="en-US" dirty="0"/>
              <a:t>Title</a:t>
            </a:r>
          </a:p>
          <a:p>
            <a:pPr lvl="0"/>
            <a:r>
              <a:rPr lang="en-US" dirty="0"/>
              <a:t>Phone number</a:t>
            </a:r>
          </a:p>
          <a:p>
            <a:pPr lvl="0"/>
            <a:r>
              <a:rPr lang="en-US" dirty="0"/>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err="1"/>
              <a:t>usphs.gov</a:t>
            </a:r>
            <a:endParaRPr lang="en-US" dirty="0"/>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187262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287765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48928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83933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47812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47243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19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04372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415889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2453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71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51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313055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EFE2DA-88B0-4584-AB42-8E875EA958A4}" type="datetimeFigureOut">
              <a:rPr lang="en-US" smtClean="0"/>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a:p>
        </p:txBody>
      </p:sp>
    </p:spTree>
    <p:extLst>
      <p:ext uri="{BB962C8B-B14F-4D97-AF65-F5344CB8AC3E}">
        <p14:creationId xmlns:p14="http://schemas.microsoft.com/office/powerpoint/2010/main" val="134963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90742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dirty="0"/>
              <a:t>DIFFERENT TITLE PER SLIDE, </a:t>
            </a:r>
            <a:br>
              <a:rPr lang="en-US" dirty="0"/>
            </a:br>
            <a:r>
              <a:rPr lang="en-US" dirty="0"/>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2808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dirty="0"/>
              <a:t>DIFFERENT TITLE PER SLIDE, ARIAL 32 PT</a:t>
            </a:r>
          </a:p>
        </p:txBody>
      </p:sp>
    </p:spTree>
    <p:extLst>
      <p:ext uri="{BB962C8B-B14F-4D97-AF65-F5344CB8AC3E}">
        <p14:creationId xmlns:p14="http://schemas.microsoft.com/office/powerpoint/2010/main" val="7662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41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69753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776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32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60869766"/>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0" r:id="rId3"/>
    <p:sldLayoutId id="2147483673" r:id="rId4"/>
    <p:sldLayoutId id="2147483677" r:id="rId5"/>
    <p:sldLayoutId id="2147483674" r:id="rId6"/>
    <p:sldLayoutId id="2147483675" r:id="rId7"/>
    <p:sldLayoutId id="2147483676" r:id="rId8"/>
    <p:sldLayoutId id="2147483667" r:id="rId9"/>
    <p:sldLayoutId id="2147483678" r:id="rId10"/>
    <p:sldLayoutId id="214748366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932922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47A86FC-0C06-6746-9EF7-01F04F6842D6}"/>
              </a:ext>
            </a:extLst>
          </p:cNvPr>
          <p:cNvSpPr>
            <a:spLocks noGrp="1"/>
          </p:cNvSpPr>
          <p:nvPr>
            <p:ph type="body" sz="quarter" idx="12"/>
          </p:nvPr>
        </p:nvSpPr>
        <p:spPr/>
        <p:txBody>
          <a:bodyPr/>
          <a:lstStyle/>
          <a:p>
            <a:r>
              <a:rPr lang="en-US" dirty="0"/>
              <a:t> </a:t>
            </a:r>
          </a:p>
        </p:txBody>
      </p:sp>
      <p:sp>
        <p:nvSpPr>
          <p:cNvPr id="10" name="Text Placeholder 2">
            <a:extLst>
              <a:ext uri="{FF2B5EF4-FFF2-40B4-BE49-F238E27FC236}">
                <a16:creationId xmlns:a16="http://schemas.microsoft.com/office/drawing/2014/main" id="{9002D595-CE71-4359-B4BF-8F8111C13271}"/>
              </a:ext>
            </a:extLst>
          </p:cNvPr>
          <p:cNvSpPr>
            <a:spLocks noGrp="1"/>
          </p:cNvSpPr>
          <p:nvPr>
            <p:ph type="body" sz="quarter" idx="10"/>
          </p:nvPr>
        </p:nvSpPr>
        <p:spPr>
          <a:xfrm>
            <a:off x="83046" y="6280413"/>
            <a:ext cx="11868808" cy="625871"/>
          </a:xfrm>
        </p:spPr>
        <p:txBody>
          <a:bodyPr>
            <a:normAutofit fontScale="92500" lnSpcReduction="20000"/>
          </a:bodyPr>
          <a:lstStyle/>
          <a:p>
            <a:r>
              <a:rPr lang="en-US" dirty="0"/>
              <a:t>CAPT Stefanie Glenn, DNP, ANP-BC, ACNP-BC, FAANP; CAPT C. Kyle Gropp, PharmD, MBA, MEDM</a:t>
            </a:r>
          </a:p>
          <a:p>
            <a:r>
              <a:rPr lang="en-US" dirty="0"/>
              <a:t>Division, Reserve Commissioned Corps </a:t>
            </a:r>
          </a:p>
        </p:txBody>
      </p:sp>
      <p:sp>
        <p:nvSpPr>
          <p:cNvPr id="3" name="Title 2">
            <a:extLst>
              <a:ext uri="{FF2B5EF4-FFF2-40B4-BE49-F238E27FC236}">
                <a16:creationId xmlns:a16="http://schemas.microsoft.com/office/drawing/2014/main" id="{C6D66B23-6309-4498-BA26-D27B6DD9206F}"/>
              </a:ext>
            </a:extLst>
          </p:cNvPr>
          <p:cNvSpPr>
            <a:spLocks noGrp="1"/>
          </p:cNvSpPr>
          <p:nvPr>
            <p:ph type="ctrTitle"/>
          </p:nvPr>
        </p:nvSpPr>
        <p:spPr>
          <a:xfrm>
            <a:off x="914400" y="571559"/>
            <a:ext cx="7794171" cy="1951806"/>
          </a:xfrm>
        </p:spPr>
        <p:txBody>
          <a:bodyPr>
            <a:normAutofit fontScale="90000"/>
          </a:bodyPr>
          <a:lstStyle/>
          <a:p>
            <a:r>
              <a:rPr lang="en-US" dirty="0"/>
              <a:t>Operation Magnolia:</a:t>
            </a:r>
            <a:br>
              <a:rPr lang="en-US" dirty="0"/>
            </a:br>
            <a:r>
              <a:rPr lang="en-US" dirty="0"/>
              <a:t>An Active-Duty Training Model, </a:t>
            </a:r>
            <a:br>
              <a:rPr lang="en-US" dirty="0"/>
            </a:br>
            <a:r>
              <a:rPr lang="en-US" sz="2700" dirty="0"/>
              <a:t>Creating Future Training Evolutions for the U.S. Public Health Service Reserve Commissioned Corps</a:t>
            </a:r>
            <a:endParaRPr lang="en-US" dirty="0"/>
          </a:p>
        </p:txBody>
      </p:sp>
      <p:pic>
        <p:nvPicPr>
          <p:cNvPr id="7" name="Picture Placeholder 6" descr="Operation Magnolia Plank Owners&#10;">
            <a:extLst>
              <a:ext uri="{FF2B5EF4-FFF2-40B4-BE49-F238E27FC236}">
                <a16:creationId xmlns:a16="http://schemas.microsoft.com/office/drawing/2014/main" id="{35A059E3-1E3D-3804-00EE-69EA17F8F21C}"/>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9343" b="29343"/>
          <a:stretch>
            <a:fillRect/>
          </a:stretch>
        </p:blipFill>
        <p:spPr>
          <a:xfrm>
            <a:off x="0" y="2523365"/>
            <a:ext cx="12192000" cy="3681030"/>
          </a:xfrm>
        </p:spPr>
      </p:pic>
    </p:spTree>
    <p:extLst>
      <p:ext uri="{BB962C8B-B14F-4D97-AF65-F5344CB8AC3E}">
        <p14:creationId xmlns:p14="http://schemas.microsoft.com/office/powerpoint/2010/main" val="3582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EB977-8BD1-4804-861A-FFE81DF1214A}"/>
              </a:ext>
            </a:extLst>
          </p:cNvPr>
          <p:cNvSpPr>
            <a:spLocks noGrp="1"/>
          </p:cNvSpPr>
          <p:nvPr>
            <p:ph idx="1"/>
          </p:nvPr>
        </p:nvSpPr>
        <p:spPr>
          <a:xfrm>
            <a:off x="609600" y="1254369"/>
            <a:ext cx="10972800" cy="4675376"/>
          </a:xfrm>
        </p:spPr>
        <p:txBody>
          <a:bodyPr>
            <a:normAutofit fontScale="92500" lnSpcReduction="10000"/>
          </a:bodyPr>
          <a:lstStyle/>
          <a:p>
            <a:pPr marL="173038" marR="0" indent="-173038" algn="just">
              <a:spcBef>
                <a:spcPts val="0"/>
              </a:spcBef>
              <a:spcAft>
                <a:spcPts val="0"/>
              </a:spcAft>
              <a:tabLst>
                <a:tab pos="4288155" algn="l"/>
                <a:tab pos="4743450" algn="l"/>
              </a:tabLst>
            </a:pPr>
            <a:r>
              <a:rPr lang="en-US" dirty="0">
                <a:ea typeface="Times New Roman" panose="02020603050405020304" pitchFamily="18" charset="0"/>
              </a:rPr>
              <a:t>Commissioned Corps Task List (CCTL)</a:t>
            </a:r>
            <a:endParaRPr lang="en-US" dirty="0">
              <a:effectLst/>
              <a:ea typeface="Times New Roman" panose="02020603050405020304" pitchFamily="18" charset="0"/>
            </a:endParaRPr>
          </a:p>
          <a:p>
            <a:pPr marL="633413" lvl="1" indent="-173038" algn="just">
              <a:spcBef>
                <a:spcPts val="0"/>
              </a:spcBef>
              <a:tabLst>
                <a:tab pos="4288155" algn="l"/>
                <a:tab pos="4743450" algn="l"/>
              </a:tabLst>
            </a:pPr>
            <a:r>
              <a:rPr lang="en-US" dirty="0">
                <a:ea typeface="Times New Roman" panose="02020603050405020304" pitchFamily="18" charset="0"/>
              </a:rPr>
              <a:t>Essential Tasks needed to support mission accomplishment </a:t>
            </a:r>
          </a:p>
          <a:p>
            <a:pPr marL="633413" lvl="1" indent="-173038" algn="just">
              <a:spcBef>
                <a:spcPts val="0"/>
              </a:spcBef>
              <a:tabLst>
                <a:tab pos="4288155" algn="l"/>
                <a:tab pos="4743450" algn="l"/>
              </a:tabLst>
            </a:pPr>
            <a:r>
              <a:rPr lang="en-US" dirty="0">
                <a:ea typeface="Times New Roman" panose="02020603050405020304" pitchFamily="18" charset="0"/>
              </a:rPr>
              <a:t>Critical knowledge and skills </a:t>
            </a:r>
          </a:p>
          <a:p>
            <a:pPr marL="173038" indent="-173038" algn="just">
              <a:spcBef>
                <a:spcPts val="0"/>
              </a:spcBef>
              <a:tabLst>
                <a:tab pos="4288155" algn="l"/>
                <a:tab pos="4743450" algn="l"/>
              </a:tabLst>
            </a:pPr>
            <a:r>
              <a:rPr lang="en-US" dirty="0">
                <a:ea typeface="Times New Roman" panose="02020603050405020304" pitchFamily="18" charset="0"/>
              </a:rPr>
              <a:t>Mission Essential Tasks (MET)</a:t>
            </a:r>
          </a:p>
          <a:p>
            <a:pPr marL="633413" lvl="1" indent="-173038" algn="just">
              <a:spcBef>
                <a:spcPts val="0"/>
              </a:spcBef>
              <a:tabLst>
                <a:tab pos="4288155" algn="l"/>
                <a:tab pos="4743450" algn="l"/>
              </a:tabLst>
            </a:pPr>
            <a:r>
              <a:rPr lang="en-US" dirty="0">
                <a:ea typeface="Times New Roman" panose="02020603050405020304" pitchFamily="18" charset="0"/>
              </a:rPr>
              <a:t>Essential Task is a focused action, process, or activity deemed critical to mission</a:t>
            </a:r>
          </a:p>
          <a:p>
            <a:pPr marL="633413" lvl="1" indent="-173038" algn="just">
              <a:spcBef>
                <a:spcPts val="0"/>
              </a:spcBef>
              <a:tabLst>
                <a:tab pos="4288155" algn="l"/>
                <a:tab pos="4743450" algn="l"/>
              </a:tabLst>
            </a:pPr>
            <a:r>
              <a:rPr lang="en-US" dirty="0">
                <a:ea typeface="Times New Roman" panose="02020603050405020304" pitchFamily="18" charset="0"/>
              </a:rPr>
              <a:t>Core – critical, focused activities that enable execution of the mission</a:t>
            </a:r>
          </a:p>
          <a:p>
            <a:pPr marL="633413" lvl="1" indent="-173038" algn="just">
              <a:spcBef>
                <a:spcPts val="0"/>
              </a:spcBef>
              <a:tabLst>
                <a:tab pos="4288155" algn="l"/>
                <a:tab pos="4743450" algn="l"/>
              </a:tabLst>
            </a:pPr>
            <a:r>
              <a:rPr lang="en-US" dirty="0">
                <a:ea typeface="Times New Roman" panose="02020603050405020304" pitchFamily="18" charset="0"/>
              </a:rPr>
              <a:t>Core plus – prepares individual commands/regions to deploy   </a:t>
            </a:r>
          </a:p>
          <a:p>
            <a:pPr marL="173038" indent="-173038" algn="just">
              <a:spcBef>
                <a:spcPts val="0"/>
              </a:spcBef>
              <a:tabLst>
                <a:tab pos="4288155" algn="l"/>
                <a:tab pos="4743450" algn="l"/>
              </a:tabLst>
            </a:pPr>
            <a:r>
              <a:rPr lang="en-US" dirty="0">
                <a:ea typeface="Times New Roman" panose="02020603050405020304" pitchFamily="18" charset="0"/>
              </a:rPr>
              <a:t>Mission Essential Task List (METL)</a:t>
            </a:r>
          </a:p>
          <a:p>
            <a:pPr marL="633413" lvl="1" indent="-173038" algn="just">
              <a:spcBef>
                <a:spcPts val="0"/>
              </a:spcBef>
              <a:tabLst>
                <a:tab pos="4288155" algn="l"/>
                <a:tab pos="4743450" algn="l"/>
              </a:tabLst>
            </a:pPr>
            <a:r>
              <a:rPr lang="en-US" dirty="0">
                <a:ea typeface="Times New Roman" panose="02020603050405020304" pitchFamily="18" charset="0"/>
              </a:rPr>
              <a:t>Common reference used across the USPHS Commissioned Corps  </a:t>
            </a:r>
          </a:p>
          <a:p>
            <a:pPr marL="633413" lvl="1" indent="-173038" algn="just">
              <a:spcBef>
                <a:spcPts val="0"/>
              </a:spcBef>
              <a:tabLst>
                <a:tab pos="4288155" algn="l"/>
                <a:tab pos="4743450" algn="l"/>
              </a:tabLst>
            </a:pPr>
            <a:r>
              <a:rPr lang="en-US" dirty="0">
                <a:ea typeface="Times New Roman" panose="02020603050405020304" pitchFamily="18" charset="0"/>
              </a:rPr>
              <a:t>Can be tailored to the specific mission </a:t>
            </a:r>
          </a:p>
          <a:p>
            <a:pPr marL="633413" lvl="1" indent="-173038" algn="just">
              <a:spcBef>
                <a:spcPts val="0"/>
              </a:spcBef>
              <a:tabLst>
                <a:tab pos="4288155" algn="l"/>
                <a:tab pos="4743450" algn="l"/>
              </a:tabLst>
            </a:pPr>
            <a:r>
              <a:rPr lang="en-US" dirty="0">
                <a:ea typeface="Times New Roman" panose="02020603050405020304" pitchFamily="18" charset="0"/>
              </a:rPr>
              <a:t>Based on CCTL</a:t>
            </a:r>
          </a:p>
          <a:p>
            <a:pPr marL="173038" indent="-173038" algn="just">
              <a:spcBef>
                <a:spcPts val="0"/>
              </a:spcBef>
              <a:tabLst>
                <a:tab pos="4288155" algn="l"/>
                <a:tab pos="4743450" algn="l"/>
              </a:tabLst>
            </a:pPr>
            <a:r>
              <a:rPr lang="en-US" dirty="0">
                <a:effectLst/>
                <a:ea typeface="Times New Roman" panose="02020603050405020304" pitchFamily="18" charset="0"/>
              </a:rPr>
              <a:t>Master Scenario Event List (MSEL) </a:t>
            </a:r>
          </a:p>
          <a:p>
            <a:pPr marL="633413" lvl="1" indent="-173038" algn="just">
              <a:spcBef>
                <a:spcPts val="0"/>
              </a:spcBef>
              <a:tabLst>
                <a:tab pos="4288155" algn="l"/>
                <a:tab pos="4743450" algn="l"/>
              </a:tabLst>
            </a:pPr>
            <a:r>
              <a:rPr lang="en-US" dirty="0">
                <a:ea typeface="Times New Roman" panose="02020603050405020304" pitchFamily="18" charset="0"/>
              </a:rPr>
              <a:t>List of events that occur during a full-scale training exercise </a:t>
            </a:r>
          </a:p>
          <a:p>
            <a:pPr marL="633413" lvl="1" indent="-173038" algn="just">
              <a:spcBef>
                <a:spcPts val="0"/>
              </a:spcBef>
              <a:tabLst>
                <a:tab pos="4288155" algn="l"/>
                <a:tab pos="4743450" algn="l"/>
              </a:tabLst>
            </a:pPr>
            <a:r>
              <a:rPr lang="en-US" dirty="0">
                <a:effectLst/>
                <a:ea typeface="Times New Roman" panose="02020603050405020304" pitchFamily="18" charset="0"/>
              </a:rPr>
              <a:t>Used to teach, assess, and incorporate METs to enhance learning and agency interplay</a:t>
            </a:r>
          </a:p>
          <a:p>
            <a:pPr marL="173038" indent="-173038" algn="just">
              <a:spcBef>
                <a:spcPts val="0"/>
              </a:spcBef>
              <a:tabLst>
                <a:tab pos="4288155" algn="l"/>
                <a:tab pos="4743450" algn="l"/>
              </a:tabLst>
            </a:pPr>
            <a:r>
              <a:rPr lang="en-US" dirty="0">
                <a:effectLst/>
                <a:ea typeface="Times New Roman" panose="02020603050405020304" pitchFamily="18" charset="0"/>
              </a:rPr>
              <a:t>Inject </a:t>
            </a:r>
          </a:p>
          <a:p>
            <a:pPr marL="633413" lvl="1" indent="-173038" algn="just">
              <a:spcBef>
                <a:spcPts val="0"/>
              </a:spcBef>
              <a:tabLst>
                <a:tab pos="4288155" algn="l"/>
                <a:tab pos="4743450" algn="l"/>
              </a:tabLst>
            </a:pPr>
            <a:r>
              <a:rPr lang="en-US" dirty="0">
                <a:effectLst/>
                <a:ea typeface="Times New Roman" panose="02020603050405020304" pitchFamily="18" charset="0"/>
              </a:rPr>
              <a:t>Learning scenario or event designed to challenge participants </a:t>
            </a:r>
          </a:p>
          <a:p>
            <a:pPr marL="173038" indent="-173038" algn="just">
              <a:spcBef>
                <a:spcPts val="0"/>
              </a:spcBef>
              <a:tabLst>
                <a:tab pos="4288155" algn="l"/>
                <a:tab pos="4743450" algn="l"/>
              </a:tabLst>
            </a:pPr>
            <a:r>
              <a:rPr lang="en-US" dirty="0">
                <a:effectLst/>
                <a:ea typeface="Times New Roman" panose="02020603050405020304" pitchFamily="18" charset="0"/>
              </a:rPr>
              <a:t>Observer, Controller</a:t>
            </a:r>
            <a:r>
              <a:rPr lang="en-US" dirty="0">
                <a:ea typeface="Times New Roman" panose="02020603050405020304" pitchFamily="18" charset="0"/>
              </a:rPr>
              <a:t>, Trainer (OCT) – trainers who control the injects during the exercise  </a:t>
            </a:r>
            <a:r>
              <a:rPr lang="en-US" dirty="0">
                <a:effectLst/>
                <a:ea typeface="Times New Roman" panose="02020603050405020304" pitchFamily="18" charset="0"/>
              </a:rPr>
              <a:t> </a:t>
            </a:r>
          </a:p>
        </p:txBody>
      </p:sp>
      <p:sp>
        <p:nvSpPr>
          <p:cNvPr id="4" name="Title 3">
            <a:extLst>
              <a:ext uri="{FF2B5EF4-FFF2-40B4-BE49-F238E27FC236}">
                <a16:creationId xmlns:a16="http://schemas.microsoft.com/office/drawing/2014/main" id="{D5D09E3A-0C2D-4D50-82A8-06190C82C949}"/>
              </a:ext>
            </a:extLst>
          </p:cNvPr>
          <p:cNvSpPr>
            <a:spLocks noGrp="1"/>
          </p:cNvSpPr>
          <p:nvPr>
            <p:ph type="title"/>
          </p:nvPr>
        </p:nvSpPr>
        <p:spPr/>
        <p:txBody>
          <a:bodyPr/>
          <a:lstStyle/>
          <a:p>
            <a:r>
              <a:rPr lang="en-US" dirty="0"/>
              <a:t>Training Tools and Terms:</a:t>
            </a:r>
          </a:p>
        </p:txBody>
      </p:sp>
    </p:spTree>
    <p:extLst>
      <p:ext uri="{BB962C8B-B14F-4D97-AF65-F5344CB8AC3E}">
        <p14:creationId xmlns:p14="http://schemas.microsoft.com/office/powerpoint/2010/main" val="102428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large room full of luggage&#10;&#10;Description automatically generated with medium confidence">
            <a:extLst>
              <a:ext uri="{FF2B5EF4-FFF2-40B4-BE49-F238E27FC236}">
                <a16:creationId xmlns:a16="http://schemas.microsoft.com/office/drawing/2014/main" id="{7BD78194-A463-61B1-F971-E648F7F93B7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59041" y="1766344"/>
            <a:ext cx="3578102" cy="2683576"/>
          </a:xfrm>
        </p:spPr>
      </p:pic>
      <p:sp>
        <p:nvSpPr>
          <p:cNvPr id="3" name="Text Placeholder 2">
            <a:extLst>
              <a:ext uri="{FF2B5EF4-FFF2-40B4-BE49-F238E27FC236}">
                <a16:creationId xmlns:a16="http://schemas.microsoft.com/office/drawing/2014/main" id="{7DBE50C3-6D88-C59B-CDF1-FAE969B8B401}"/>
              </a:ext>
            </a:extLst>
          </p:cNvPr>
          <p:cNvSpPr>
            <a:spLocks noGrp="1"/>
          </p:cNvSpPr>
          <p:nvPr>
            <p:ph type="body" sz="quarter" idx="11"/>
          </p:nvPr>
        </p:nvSpPr>
        <p:spPr>
          <a:xfrm>
            <a:off x="731404" y="945220"/>
            <a:ext cx="8647113" cy="360363"/>
          </a:xfrm>
        </p:spPr>
        <p:txBody>
          <a:bodyPr/>
          <a:lstStyle/>
          <a:p>
            <a:r>
              <a:rPr lang="en-US" dirty="0"/>
              <a:t>Lost Baggage – Go Bag Preparedness</a:t>
            </a:r>
          </a:p>
        </p:txBody>
      </p:sp>
      <p:sp>
        <p:nvSpPr>
          <p:cNvPr id="4" name="Title 3">
            <a:extLst>
              <a:ext uri="{FF2B5EF4-FFF2-40B4-BE49-F238E27FC236}">
                <a16:creationId xmlns:a16="http://schemas.microsoft.com/office/drawing/2014/main" id="{BA969251-2A8F-DE7D-E0E5-6D597190C83E}"/>
              </a:ext>
            </a:extLst>
          </p:cNvPr>
          <p:cNvSpPr>
            <a:spLocks noGrp="1"/>
          </p:cNvSpPr>
          <p:nvPr>
            <p:ph type="title"/>
          </p:nvPr>
        </p:nvSpPr>
        <p:spPr/>
        <p:txBody>
          <a:bodyPr/>
          <a:lstStyle/>
          <a:p>
            <a:r>
              <a:rPr lang="en-US" dirty="0"/>
              <a:t>Baggage – Training Inject </a:t>
            </a:r>
          </a:p>
        </p:txBody>
      </p:sp>
      <p:sp>
        <p:nvSpPr>
          <p:cNvPr id="5" name="Text Placeholder 4">
            <a:extLst>
              <a:ext uri="{FF2B5EF4-FFF2-40B4-BE49-F238E27FC236}">
                <a16:creationId xmlns:a16="http://schemas.microsoft.com/office/drawing/2014/main" id="{7DC01FB3-553D-D692-5BD0-6D27E91D5A09}"/>
              </a:ext>
            </a:extLst>
          </p:cNvPr>
          <p:cNvSpPr>
            <a:spLocks noGrp="1"/>
          </p:cNvSpPr>
          <p:nvPr>
            <p:ph type="body" sz="quarter" idx="10"/>
          </p:nvPr>
        </p:nvSpPr>
        <p:spPr/>
        <p:txBody>
          <a:bodyPr/>
          <a:lstStyle/>
          <a:p>
            <a:endParaRPr lang="en-US"/>
          </a:p>
        </p:txBody>
      </p:sp>
      <p:sp>
        <p:nvSpPr>
          <p:cNvPr id="2" name="TextBox 1">
            <a:extLst>
              <a:ext uri="{FF2B5EF4-FFF2-40B4-BE49-F238E27FC236}">
                <a16:creationId xmlns:a16="http://schemas.microsoft.com/office/drawing/2014/main" id="{515D5728-FC79-FA2F-397C-F9E0816DC224}"/>
              </a:ext>
            </a:extLst>
          </p:cNvPr>
          <p:cNvSpPr txBox="1"/>
          <p:nvPr/>
        </p:nvSpPr>
        <p:spPr>
          <a:xfrm>
            <a:off x="731404" y="1371814"/>
            <a:ext cx="7527637" cy="4247317"/>
          </a:xfrm>
          <a:prstGeom prst="rect">
            <a:avLst/>
          </a:prstGeom>
          <a:noFill/>
        </p:spPr>
        <p:txBody>
          <a:bodyPr wrap="square" rtlCol="0">
            <a:spAutoFit/>
          </a:bodyPr>
          <a:lstStyle/>
          <a:p>
            <a:pPr marL="285750" indent="-285750">
              <a:buFont typeface="Arial" panose="020B0604020202020204" pitchFamily="34" charset="0"/>
              <a:buChar char="•"/>
            </a:pPr>
            <a:r>
              <a:rPr lang="en-US" dirty="0"/>
              <a:t>When: During Mobilization (Day – 0) </a:t>
            </a:r>
          </a:p>
          <a:p>
            <a:pPr marL="285750" indent="-285750">
              <a:buFont typeface="Arial" panose="020B0604020202020204" pitchFamily="34" charset="0"/>
              <a:buChar char="•"/>
            </a:pPr>
            <a:r>
              <a:rPr lang="en-US" dirty="0"/>
              <a:t>Purpose: Ensure officers know and understand the “Go Bag” versus the Deployment Bag </a:t>
            </a:r>
          </a:p>
          <a:p>
            <a:pPr marL="742950" lvl="1" indent="-285750">
              <a:buFont typeface="Arial" panose="020B0604020202020204" pitchFamily="34" charset="0"/>
              <a:buChar char="•"/>
            </a:pPr>
            <a:r>
              <a:rPr lang="en-US" dirty="0"/>
              <a:t>Officers should be able to sustain themselves for 72 hours </a:t>
            </a:r>
          </a:p>
          <a:p>
            <a:pPr marL="285750" indent="-285750">
              <a:buFont typeface="Arial" panose="020B0604020202020204" pitchFamily="34" charset="0"/>
              <a:buChar char="•"/>
            </a:pPr>
            <a:r>
              <a:rPr lang="en-US" dirty="0"/>
              <a:t>METL</a:t>
            </a:r>
          </a:p>
          <a:p>
            <a:pPr marL="742950" lvl="1" indent="-285750">
              <a:buFont typeface="Arial" panose="020B0604020202020204" pitchFamily="34" charset="0"/>
              <a:buChar char="•"/>
            </a:pPr>
            <a:r>
              <a:rPr lang="en-US" dirty="0"/>
              <a:t>OIC-AM-2004 – Optimize Resources</a:t>
            </a:r>
          </a:p>
          <a:p>
            <a:pPr marL="742950" lvl="1" indent="-285750">
              <a:buFont typeface="Arial" panose="020B0604020202020204" pitchFamily="34" charset="0"/>
              <a:buChar char="•"/>
            </a:pPr>
            <a:r>
              <a:rPr lang="en-US" dirty="0"/>
              <a:t>OIC-OD-2002 – Apply Core Values </a:t>
            </a:r>
          </a:p>
          <a:p>
            <a:pPr marL="742950" lvl="1" indent="-285750">
              <a:buFont typeface="Arial" panose="020B0604020202020204" pitchFamily="34" charset="0"/>
              <a:buChar char="•"/>
            </a:pPr>
            <a:r>
              <a:rPr lang="en-US" dirty="0"/>
              <a:t>OIC-EM-2006 – Identify Trauma and Resiliency</a:t>
            </a:r>
          </a:p>
          <a:p>
            <a:pPr marL="742950" lvl="1" indent="-285750">
              <a:buFont typeface="Arial" panose="020B0604020202020204" pitchFamily="34" charset="0"/>
              <a:buChar char="•"/>
            </a:pPr>
            <a:r>
              <a:rPr lang="en-US" dirty="0"/>
              <a:t>OIC-OD-2003 – Apply Emotional Intelligence </a:t>
            </a:r>
          </a:p>
          <a:p>
            <a:pPr marL="285750" indent="-285750">
              <a:buFont typeface="Arial" panose="020B0604020202020204" pitchFamily="34" charset="0"/>
              <a:buChar char="•"/>
            </a:pPr>
            <a:r>
              <a:rPr lang="en-US" dirty="0"/>
              <a:t>At airport all deployment bags (large bags) were collected by the Observer/Controller/Trainers (OCT) and were not returned until the following day</a:t>
            </a:r>
          </a:p>
          <a:p>
            <a:pPr marL="285750" indent="-285750">
              <a:buFont typeface="Arial" panose="020B0604020202020204" pitchFamily="34" charset="0"/>
              <a:buChar char="•"/>
            </a:pPr>
            <a:r>
              <a:rPr lang="en-US" dirty="0"/>
              <a:t>Real-world event: Airline actually lost reservist’s deployment bag. </a:t>
            </a:r>
          </a:p>
          <a:p>
            <a:pPr marL="285750" indent="-285750">
              <a:buFont typeface="Arial" panose="020B0604020202020204" pitchFamily="34" charset="0"/>
              <a:buChar char="•"/>
            </a:pPr>
            <a:r>
              <a:rPr lang="en-US" dirty="0"/>
              <a:t>Result: Reservists were able to survive without their deployment bag, a few uniform components were missing  </a:t>
            </a:r>
          </a:p>
        </p:txBody>
      </p:sp>
    </p:spTree>
    <p:extLst>
      <p:ext uri="{BB962C8B-B14F-4D97-AF65-F5344CB8AC3E}">
        <p14:creationId xmlns:p14="http://schemas.microsoft.com/office/powerpoint/2010/main" val="137126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461133-E9D8-A19B-86BD-6C12AC2DC97C}"/>
              </a:ext>
            </a:extLst>
          </p:cNvPr>
          <p:cNvSpPr>
            <a:spLocks noGrp="1"/>
          </p:cNvSpPr>
          <p:nvPr>
            <p:ph type="title"/>
          </p:nvPr>
        </p:nvSpPr>
        <p:spPr/>
        <p:txBody>
          <a:bodyPr/>
          <a:lstStyle/>
          <a:p>
            <a:r>
              <a:rPr lang="en-US" dirty="0"/>
              <a:t>Drill and Ceremony </a:t>
            </a:r>
          </a:p>
        </p:txBody>
      </p:sp>
      <p:sp>
        <p:nvSpPr>
          <p:cNvPr id="5" name="Text Placeholder 4">
            <a:extLst>
              <a:ext uri="{FF2B5EF4-FFF2-40B4-BE49-F238E27FC236}">
                <a16:creationId xmlns:a16="http://schemas.microsoft.com/office/drawing/2014/main" id="{AF42C026-4D40-84DF-F2AC-144F06DE986C}"/>
              </a:ext>
            </a:extLst>
          </p:cNvPr>
          <p:cNvSpPr>
            <a:spLocks noGrp="1"/>
          </p:cNvSpPr>
          <p:nvPr>
            <p:ph type="body" sz="quarter" idx="10"/>
          </p:nvPr>
        </p:nvSpPr>
        <p:spPr/>
        <p:txBody>
          <a:bodyPr/>
          <a:lstStyle/>
          <a:p>
            <a:endParaRPr lang="en-US"/>
          </a:p>
        </p:txBody>
      </p:sp>
      <p:pic>
        <p:nvPicPr>
          <p:cNvPr id="6" name="Picture 5" descr="A picture containing outdoor, sky, grass, standing&#10;&#10;Description automatically generated">
            <a:extLst>
              <a:ext uri="{FF2B5EF4-FFF2-40B4-BE49-F238E27FC236}">
                <a16:creationId xmlns:a16="http://schemas.microsoft.com/office/drawing/2014/main" id="{EB52D493-7D99-745D-E259-B9D844B032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37" t="25748" r="32099"/>
          <a:stretch/>
        </p:blipFill>
        <p:spPr>
          <a:xfrm>
            <a:off x="8213931" y="2830465"/>
            <a:ext cx="3584386" cy="2573991"/>
          </a:xfrm>
          <a:prstGeom prst="rect">
            <a:avLst/>
          </a:prstGeom>
        </p:spPr>
      </p:pic>
      <p:sp>
        <p:nvSpPr>
          <p:cNvPr id="3" name="TextBox 2">
            <a:extLst>
              <a:ext uri="{FF2B5EF4-FFF2-40B4-BE49-F238E27FC236}">
                <a16:creationId xmlns:a16="http://schemas.microsoft.com/office/drawing/2014/main" id="{FEE266F4-4454-6A6C-228C-1C719C98EAB3}"/>
              </a:ext>
            </a:extLst>
          </p:cNvPr>
          <p:cNvSpPr txBox="1"/>
          <p:nvPr/>
        </p:nvSpPr>
        <p:spPr>
          <a:xfrm>
            <a:off x="609600" y="1454814"/>
            <a:ext cx="7527637" cy="3416320"/>
          </a:xfrm>
          <a:prstGeom prst="rect">
            <a:avLst/>
          </a:prstGeom>
          <a:noFill/>
        </p:spPr>
        <p:txBody>
          <a:bodyPr wrap="square" rtlCol="0">
            <a:spAutoFit/>
          </a:bodyPr>
          <a:lstStyle/>
          <a:p>
            <a:pPr marL="285750" indent="-285750">
              <a:buFont typeface="Arial" panose="020B0604020202020204" pitchFamily="34" charset="0"/>
              <a:buChar char="•"/>
            </a:pPr>
            <a:r>
              <a:rPr lang="en-US" dirty="0"/>
              <a:t>When: Starting Day 1</a:t>
            </a:r>
          </a:p>
          <a:p>
            <a:pPr marL="285750" indent="-285750">
              <a:buFont typeface="Arial" panose="020B0604020202020204" pitchFamily="34" charset="0"/>
              <a:buChar char="•"/>
            </a:pPr>
            <a:r>
              <a:rPr lang="en-US" dirty="0"/>
              <a:t>Purpose: Demonstrate Drill and Ceremony to enhance integration with National Guard and other DoD partners. Ensure accountability </a:t>
            </a:r>
          </a:p>
          <a:p>
            <a:pPr marL="285750" indent="-285750">
              <a:buFont typeface="Arial" panose="020B0604020202020204" pitchFamily="34" charset="0"/>
              <a:buChar char="•"/>
            </a:pPr>
            <a:r>
              <a:rPr lang="en-US" dirty="0"/>
              <a:t>METL</a:t>
            </a:r>
          </a:p>
          <a:p>
            <a:pPr marL="742950" lvl="1" indent="-285750">
              <a:buFont typeface="Arial" panose="020B0604020202020204" pitchFamily="34" charset="0"/>
              <a:buChar char="•"/>
            </a:pPr>
            <a:r>
              <a:rPr lang="en-US" dirty="0"/>
              <a:t>OBC-BS-1019 – Conduct Basic Drill </a:t>
            </a:r>
          </a:p>
          <a:p>
            <a:pPr marL="742950" lvl="1" indent="-285750">
              <a:buFont typeface="Arial" panose="020B0604020202020204" pitchFamily="34" charset="0"/>
              <a:buChar char="•"/>
            </a:pPr>
            <a:r>
              <a:rPr lang="en-US" dirty="0"/>
              <a:t>OBC-BS-1006 – Apply Operational Dress Uniform Standards</a:t>
            </a:r>
          </a:p>
          <a:p>
            <a:pPr marL="742950" lvl="1" indent="-285750">
              <a:buFont typeface="Arial" panose="020B0604020202020204" pitchFamily="34" charset="0"/>
              <a:buChar char="•"/>
            </a:pPr>
            <a:r>
              <a:rPr lang="en-US" dirty="0"/>
              <a:t>OBC-BS-1001 – Identify Rank Structure  </a:t>
            </a:r>
          </a:p>
          <a:p>
            <a:pPr marL="742950" lvl="1" indent="-285750">
              <a:buFont typeface="Arial" panose="020B0604020202020204" pitchFamily="34" charset="0"/>
              <a:buChar char="•"/>
            </a:pPr>
            <a:r>
              <a:rPr lang="en-US" dirty="0"/>
              <a:t>OBC-BS-1002 – Identify Uniformed Service Courtesies </a:t>
            </a:r>
          </a:p>
          <a:p>
            <a:pPr marL="285750" indent="-285750">
              <a:buFont typeface="Arial" panose="020B0604020202020204" pitchFamily="34" charset="0"/>
              <a:buChar char="•"/>
            </a:pPr>
            <a:r>
              <a:rPr lang="en-US" dirty="0"/>
              <a:t>Drill and Ceremony taught outside and assembly with accountability performed daily </a:t>
            </a:r>
          </a:p>
          <a:p>
            <a:pPr marL="285750" indent="-285750">
              <a:buFont typeface="Arial" panose="020B0604020202020204" pitchFamily="34" charset="0"/>
              <a:buChar char="•"/>
            </a:pPr>
            <a:r>
              <a:rPr lang="en-US" dirty="0"/>
              <a:t>Result: Reservists able to assemble, perform Drill and Ceremony and ensure officer accountability throughout the training. </a:t>
            </a:r>
          </a:p>
        </p:txBody>
      </p:sp>
    </p:spTree>
    <p:extLst>
      <p:ext uri="{BB962C8B-B14F-4D97-AF65-F5344CB8AC3E}">
        <p14:creationId xmlns:p14="http://schemas.microsoft.com/office/powerpoint/2010/main" val="136606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olice officers&#10;&#10;Description automatically generated with medium confidence">
            <a:extLst>
              <a:ext uri="{FF2B5EF4-FFF2-40B4-BE49-F238E27FC236}">
                <a16:creationId xmlns:a16="http://schemas.microsoft.com/office/drawing/2014/main" id="{229B2717-A274-9E86-AE9B-DB50C078734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14562" y="1522826"/>
            <a:ext cx="4560501" cy="2270710"/>
          </a:xfrm>
        </p:spPr>
      </p:pic>
      <p:sp>
        <p:nvSpPr>
          <p:cNvPr id="3" name="Text Placeholder 2">
            <a:extLst>
              <a:ext uri="{FF2B5EF4-FFF2-40B4-BE49-F238E27FC236}">
                <a16:creationId xmlns:a16="http://schemas.microsoft.com/office/drawing/2014/main" id="{0DC0D2DF-3435-9459-FDC8-A937823F40A2}"/>
              </a:ext>
            </a:extLst>
          </p:cNvPr>
          <p:cNvSpPr>
            <a:spLocks noGrp="1"/>
          </p:cNvSpPr>
          <p:nvPr>
            <p:ph type="body" sz="quarter" idx="11"/>
          </p:nvPr>
        </p:nvSpPr>
        <p:spPr>
          <a:xfrm>
            <a:off x="609600" y="1009736"/>
            <a:ext cx="8647113" cy="360363"/>
          </a:xfrm>
        </p:spPr>
        <p:txBody>
          <a:bodyPr/>
          <a:lstStyle/>
          <a:p>
            <a:r>
              <a:rPr lang="en-US" dirty="0"/>
              <a:t>Go Bag/jump bag exercise – Heavy Baggage exercise</a:t>
            </a:r>
          </a:p>
        </p:txBody>
      </p:sp>
      <p:sp>
        <p:nvSpPr>
          <p:cNvPr id="4" name="Title 3">
            <a:extLst>
              <a:ext uri="{FF2B5EF4-FFF2-40B4-BE49-F238E27FC236}">
                <a16:creationId xmlns:a16="http://schemas.microsoft.com/office/drawing/2014/main" id="{D0B98E50-087A-C214-6B42-06EBB924037A}"/>
              </a:ext>
            </a:extLst>
          </p:cNvPr>
          <p:cNvSpPr>
            <a:spLocks noGrp="1"/>
          </p:cNvSpPr>
          <p:nvPr>
            <p:ph type="title"/>
          </p:nvPr>
        </p:nvSpPr>
        <p:spPr/>
        <p:txBody>
          <a:bodyPr/>
          <a:lstStyle/>
          <a:p>
            <a:r>
              <a:rPr lang="en-US" dirty="0"/>
              <a:t>Baggage – Inject 2	</a:t>
            </a:r>
          </a:p>
        </p:txBody>
      </p:sp>
      <p:sp>
        <p:nvSpPr>
          <p:cNvPr id="5" name="Text Placeholder 4">
            <a:extLst>
              <a:ext uri="{FF2B5EF4-FFF2-40B4-BE49-F238E27FC236}">
                <a16:creationId xmlns:a16="http://schemas.microsoft.com/office/drawing/2014/main" id="{E2B357C5-0C06-F4DF-FE8E-998B76F3FE93}"/>
              </a:ext>
            </a:extLst>
          </p:cNvPr>
          <p:cNvSpPr>
            <a:spLocks noGrp="1"/>
          </p:cNvSpPr>
          <p:nvPr>
            <p:ph type="body" sz="quarter" idx="10"/>
          </p:nvPr>
        </p:nvSpPr>
        <p:spPr/>
        <p:txBody>
          <a:bodyPr/>
          <a:lstStyle/>
          <a:p>
            <a:endParaRPr lang="en-US"/>
          </a:p>
        </p:txBody>
      </p:sp>
      <p:sp>
        <p:nvSpPr>
          <p:cNvPr id="6" name="TextBox 5">
            <a:extLst>
              <a:ext uri="{FF2B5EF4-FFF2-40B4-BE49-F238E27FC236}">
                <a16:creationId xmlns:a16="http://schemas.microsoft.com/office/drawing/2014/main" id="{E57F7ADD-6B8D-0359-26DF-F6D760A7AEB1}"/>
              </a:ext>
            </a:extLst>
          </p:cNvPr>
          <p:cNvSpPr txBox="1"/>
          <p:nvPr/>
        </p:nvSpPr>
        <p:spPr>
          <a:xfrm>
            <a:off x="537440" y="1524542"/>
            <a:ext cx="7527637" cy="4247317"/>
          </a:xfrm>
          <a:prstGeom prst="rect">
            <a:avLst/>
          </a:prstGeom>
          <a:noFill/>
        </p:spPr>
        <p:txBody>
          <a:bodyPr wrap="square" rtlCol="0">
            <a:spAutoFit/>
          </a:bodyPr>
          <a:lstStyle/>
          <a:p>
            <a:pPr marL="285750" indent="-285750">
              <a:buFont typeface="Arial" panose="020B0604020202020204" pitchFamily="34" charset="0"/>
              <a:buChar char="•"/>
            </a:pPr>
            <a:r>
              <a:rPr lang="en-US" dirty="0"/>
              <a:t>When: Day 4 – Start of Main Exercise </a:t>
            </a:r>
          </a:p>
          <a:p>
            <a:pPr marL="285750" indent="-285750">
              <a:buFont typeface="Arial" panose="020B0604020202020204" pitchFamily="34" charset="0"/>
              <a:buChar char="•"/>
            </a:pPr>
            <a:r>
              <a:rPr lang="en-US" dirty="0"/>
              <a:t>Purpose: Ensure proper packing and not over-packing </a:t>
            </a:r>
          </a:p>
          <a:p>
            <a:pPr marL="285750" indent="-285750">
              <a:buFont typeface="Arial" panose="020B0604020202020204" pitchFamily="34" charset="0"/>
              <a:buChar char="•"/>
            </a:pPr>
            <a:r>
              <a:rPr lang="en-US" dirty="0"/>
              <a:t>METL</a:t>
            </a:r>
          </a:p>
          <a:p>
            <a:pPr marL="742950" lvl="1" indent="-285750">
              <a:buFont typeface="Arial" panose="020B0604020202020204" pitchFamily="34" charset="0"/>
              <a:buChar char="•"/>
            </a:pPr>
            <a:r>
              <a:rPr lang="en-US" dirty="0"/>
              <a:t>OBC-BS-1012 – Identify Basic Readiness</a:t>
            </a:r>
          </a:p>
          <a:p>
            <a:pPr marL="742950" lvl="1" indent="-285750">
              <a:buFont typeface="Arial" panose="020B0604020202020204" pitchFamily="34" charset="0"/>
              <a:buChar char="•"/>
            </a:pPr>
            <a:r>
              <a:rPr lang="en-US" dirty="0"/>
              <a:t>OIC-OD-2002 – Apply Core Values </a:t>
            </a:r>
          </a:p>
          <a:p>
            <a:pPr marL="742950" lvl="1" indent="-285750">
              <a:buFont typeface="Arial" panose="020B0604020202020204" pitchFamily="34" charset="0"/>
              <a:buChar char="•"/>
            </a:pPr>
            <a:r>
              <a:rPr lang="en-US" dirty="0"/>
              <a:t>OBC-OD-1002 – Develop Resiliency</a:t>
            </a:r>
          </a:p>
          <a:p>
            <a:pPr marL="742950" lvl="1" indent="-285750">
              <a:buFont typeface="Arial" panose="020B0604020202020204" pitchFamily="34" charset="0"/>
              <a:buChar char="•"/>
            </a:pPr>
            <a:r>
              <a:rPr lang="en-US" dirty="0"/>
              <a:t>OIC-OD-2003 – Apply Emotional Intelligence </a:t>
            </a:r>
          </a:p>
          <a:p>
            <a:pPr marL="285750" indent="-285750">
              <a:buFont typeface="Arial" panose="020B0604020202020204" pitchFamily="34" charset="0"/>
              <a:buChar char="•"/>
            </a:pPr>
            <a:r>
              <a:rPr lang="en-US" dirty="0"/>
              <a:t>Inject: Storm shifted, evacuation of current location is needed. </a:t>
            </a:r>
          </a:p>
          <a:p>
            <a:pPr marL="742950" lvl="1" indent="-285750">
              <a:buFont typeface="Arial" panose="020B0604020202020204" pitchFamily="34" charset="0"/>
              <a:buChar char="•"/>
            </a:pPr>
            <a:r>
              <a:rPr lang="en-US" dirty="0"/>
              <a:t>All belongings should be able to be carried or rolled over uneven and possibly muddy terrain. </a:t>
            </a:r>
          </a:p>
          <a:p>
            <a:pPr marL="285750" indent="-285750">
              <a:buFont typeface="Arial" panose="020B0604020202020204" pitchFamily="34" charset="0"/>
              <a:buChar char="•"/>
            </a:pPr>
            <a:r>
              <a:rPr lang="en-US" dirty="0"/>
              <a:t>Real-world event: Injury necessitated officers to assist fellow officer with their belongings </a:t>
            </a:r>
          </a:p>
          <a:p>
            <a:pPr marL="285750" indent="-285750">
              <a:buFont typeface="Arial" panose="020B0604020202020204" pitchFamily="34" charset="0"/>
              <a:buChar char="•"/>
            </a:pPr>
            <a:r>
              <a:rPr lang="en-US" dirty="0"/>
              <a:t>Result: Reiterated the importance of proper packing, ability and necessity of being able to carry all deployment bags in less than ideal situations. </a:t>
            </a:r>
          </a:p>
        </p:txBody>
      </p:sp>
    </p:spTree>
    <p:extLst>
      <p:ext uri="{BB962C8B-B14F-4D97-AF65-F5344CB8AC3E}">
        <p14:creationId xmlns:p14="http://schemas.microsoft.com/office/powerpoint/2010/main" val="153897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5B241C-4B86-2561-0C6F-A709E2464178}"/>
              </a:ext>
            </a:extLst>
          </p:cNvPr>
          <p:cNvSpPr>
            <a:spLocks noGrp="1"/>
          </p:cNvSpPr>
          <p:nvPr>
            <p:ph idx="1"/>
          </p:nvPr>
        </p:nvSpPr>
        <p:spPr>
          <a:xfrm>
            <a:off x="609600" y="1213961"/>
            <a:ext cx="10972800" cy="3752116"/>
          </a:xfrm>
        </p:spPr>
        <p:txBody>
          <a:bodyPr/>
          <a:lstStyle/>
          <a:p>
            <a:r>
              <a:rPr lang="en-US" dirty="0"/>
              <a:t>Access and Functional Needs </a:t>
            </a:r>
          </a:p>
          <a:p>
            <a:r>
              <a:rPr lang="en-US" dirty="0"/>
              <a:t>Geographic Information System (GIS) </a:t>
            </a:r>
          </a:p>
          <a:p>
            <a:pPr lvl="1"/>
            <a:r>
              <a:rPr lang="en-US" dirty="0"/>
              <a:t>Presentation and Tabletop exercise </a:t>
            </a:r>
          </a:p>
          <a:p>
            <a:r>
              <a:rPr lang="en-US" dirty="0"/>
              <a:t>Joint Patient Assessment and Tracking System (JPATS) </a:t>
            </a:r>
          </a:p>
          <a:p>
            <a:r>
              <a:rPr lang="en-US" dirty="0"/>
              <a:t>Team Emotional Intelligence </a:t>
            </a:r>
          </a:p>
          <a:p>
            <a:r>
              <a:rPr lang="en-US" dirty="0"/>
              <a:t>Resiliency</a:t>
            </a:r>
          </a:p>
          <a:p>
            <a:r>
              <a:rPr lang="en-US" dirty="0"/>
              <a:t>Incident Command Structure (ICS) Roles Training  </a:t>
            </a:r>
          </a:p>
          <a:p>
            <a:r>
              <a:rPr lang="en-US" dirty="0"/>
              <a:t>Basic Life Support (BLS) </a:t>
            </a:r>
          </a:p>
        </p:txBody>
      </p:sp>
      <p:sp>
        <p:nvSpPr>
          <p:cNvPr id="4" name="Title 3">
            <a:extLst>
              <a:ext uri="{FF2B5EF4-FFF2-40B4-BE49-F238E27FC236}">
                <a16:creationId xmlns:a16="http://schemas.microsoft.com/office/drawing/2014/main" id="{2BABC658-41EE-B8EC-4009-8E1D86C6E6E7}"/>
              </a:ext>
            </a:extLst>
          </p:cNvPr>
          <p:cNvSpPr>
            <a:spLocks noGrp="1"/>
          </p:cNvSpPr>
          <p:nvPr>
            <p:ph type="title"/>
          </p:nvPr>
        </p:nvSpPr>
        <p:spPr/>
        <p:txBody>
          <a:bodyPr/>
          <a:lstStyle/>
          <a:p>
            <a:r>
              <a:rPr lang="en-US" dirty="0"/>
              <a:t>Classroom </a:t>
            </a:r>
          </a:p>
        </p:txBody>
      </p:sp>
      <p:sp>
        <p:nvSpPr>
          <p:cNvPr id="5" name="Text Placeholder 4">
            <a:extLst>
              <a:ext uri="{FF2B5EF4-FFF2-40B4-BE49-F238E27FC236}">
                <a16:creationId xmlns:a16="http://schemas.microsoft.com/office/drawing/2014/main" id="{48B1A0A0-80A5-3F55-7203-176CFFC5D096}"/>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2043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BEA47-BD57-40D5-C3D8-F14E6A1D9805}"/>
              </a:ext>
            </a:extLst>
          </p:cNvPr>
          <p:cNvSpPr>
            <a:spLocks noGrp="1"/>
          </p:cNvSpPr>
          <p:nvPr>
            <p:ph type="title"/>
          </p:nvPr>
        </p:nvSpPr>
        <p:spPr/>
        <p:txBody>
          <a:bodyPr/>
          <a:lstStyle/>
          <a:p>
            <a:r>
              <a:rPr lang="en-US" dirty="0"/>
              <a:t>Capstone - Overnight Austere Simulation </a:t>
            </a:r>
          </a:p>
        </p:txBody>
      </p:sp>
      <p:sp>
        <p:nvSpPr>
          <p:cNvPr id="5" name="Text Placeholder 4">
            <a:extLst>
              <a:ext uri="{FF2B5EF4-FFF2-40B4-BE49-F238E27FC236}">
                <a16:creationId xmlns:a16="http://schemas.microsoft.com/office/drawing/2014/main" id="{10447A10-8FE8-F27C-2F00-1C9B1A9EDCF6}"/>
              </a:ext>
            </a:extLst>
          </p:cNvPr>
          <p:cNvSpPr>
            <a:spLocks noGrp="1"/>
          </p:cNvSpPr>
          <p:nvPr>
            <p:ph type="body" sz="quarter" idx="10"/>
          </p:nvPr>
        </p:nvSpPr>
        <p:spPr/>
        <p:txBody>
          <a:bodyPr/>
          <a:lstStyle/>
          <a:p>
            <a:endParaRPr lang="en-US"/>
          </a:p>
        </p:txBody>
      </p:sp>
      <p:sp>
        <p:nvSpPr>
          <p:cNvPr id="2" name="TextBox 1">
            <a:extLst>
              <a:ext uri="{FF2B5EF4-FFF2-40B4-BE49-F238E27FC236}">
                <a16:creationId xmlns:a16="http://schemas.microsoft.com/office/drawing/2014/main" id="{2C479305-8B6F-CECF-1D24-EEEA812FE86D}"/>
              </a:ext>
            </a:extLst>
          </p:cNvPr>
          <p:cNvSpPr txBox="1"/>
          <p:nvPr/>
        </p:nvSpPr>
        <p:spPr>
          <a:xfrm>
            <a:off x="609600" y="1149576"/>
            <a:ext cx="7527637" cy="4524315"/>
          </a:xfrm>
          <a:prstGeom prst="rect">
            <a:avLst/>
          </a:prstGeom>
          <a:noFill/>
        </p:spPr>
        <p:txBody>
          <a:bodyPr wrap="square" rtlCol="0">
            <a:spAutoFit/>
          </a:bodyPr>
          <a:lstStyle/>
          <a:p>
            <a:pPr marL="285750" indent="-285750">
              <a:buFont typeface="Arial" panose="020B0604020202020204" pitchFamily="34" charset="0"/>
              <a:buChar char="•"/>
            </a:pPr>
            <a:r>
              <a:rPr lang="en-US" dirty="0"/>
              <a:t>When: Afternoon – Day 4 </a:t>
            </a:r>
          </a:p>
          <a:p>
            <a:pPr marL="285750" indent="-285750">
              <a:buFont typeface="Arial" panose="020B0604020202020204" pitchFamily="34" charset="0"/>
              <a:buChar char="•"/>
            </a:pPr>
            <a:r>
              <a:rPr lang="en-US" dirty="0"/>
              <a:t>Purpose: provide 24/7 coverage for a simulated Federal Medical Station (FMS); Build Resiliency, Build Capacity to Function in an ICS; Develop Team Cohesion and Enhance Critical Thinking and Communication Skills </a:t>
            </a:r>
          </a:p>
          <a:p>
            <a:pPr marL="285750" indent="-285750">
              <a:buFont typeface="Arial" panose="020B0604020202020204" pitchFamily="34" charset="0"/>
              <a:buChar char="•"/>
            </a:pPr>
            <a:r>
              <a:rPr lang="en-US" dirty="0"/>
              <a:t>METL</a:t>
            </a:r>
          </a:p>
          <a:p>
            <a:pPr marL="742950" lvl="1" indent="-285750">
              <a:buFont typeface="Arial" panose="020B0604020202020204" pitchFamily="34" charset="0"/>
              <a:buChar char="•"/>
            </a:pPr>
            <a:r>
              <a:rPr lang="en-US" dirty="0"/>
              <a:t>OBC-EM-1001 – 1014 (all 14 Emergency Management METLs) </a:t>
            </a:r>
          </a:p>
          <a:p>
            <a:pPr marL="285750" indent="-285750">
              <a:buFont typeface="Arial" panose="020B0604020202020204" pitchFamily="34" charset="0"/>
              <a:buChar char="•"/>
            </a:pPr>
            <a:r>
              <a:rPr lang="en-US" dirty="0"/>
              <a:t>Inject: Hurricane made landfall; Governor of Mississippi requested declaration of emergency. USPHS team prepositioned along with FMS Cache at Camp Shelby. Assignments/Roles need to be made by Incident Commanders, needs assessments and inventory needed, daily battle rhythm established.   </a:t>
            </a:r>
          </a:p>
          <a:p>
            <a:pPr marL="285750" indent="-285750">
              <a:buFont typeface="Arial" panose="020B0604020202020204" pitchFamily="34" charset="0"/>
              <a:buChar char="•"/>
            </a:pPr>
            <a:r>
              <a:rPr lang="en-US" dirty="0"/>
              <a:t>Real-world event: 24/7 coverage necessitated sleeping arrangements</a:t>
            </a:r>
          </a:p>
          <a:p>
            <a:pPr marL="285750" indent="-285750">
              <a:buFont typeface="Arial" panose="020B0604020202020204" pitchFamily="34" charset="0"/>
              <a:buChar char="•"/>
            </a:pPr>
            <a:r>
              <a:rPr lang="en-US" dirty="0"/>
              <a:t>Result: This was the main and most fun part of the training exercise. ICS forms were completed, providing reservists with a deeper understanding of their use and need. </a:t>
            </a:r>
          </a:p>
        </p:txBody>
      </p:sp>
      <p:pic>
        <p:nvPicPr>
          <p:cNvPr id="3" name="Picture 2" descr="A picture containing person, table, wall, indoor&#10;&#10;Description automatically generated">
            <a:extLst>
              <a:ext uri="{FF2B5EF4-FFF2-40B4-BE49-F238E27FC236}">
                <a16:creationId xmlns:a16="http://schemas.microsoft.com/office/drawing/2014/main" id="{72D402AA-C79A-F5A0-5FA2-C1377C393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559" y="1814594"/>
            <a:ext cx="3040841" cy="2720460"/>
          </a:xfrm>
          <a:prstGeom prst="rect">
            <a:avLst/>
          </a:prstGeom>
        </p:spPr>
      </p:pic>
    </p:spTree>
    <p:extLst>
      <p:ext uri="{BB962C8B-B14F-4D97-AF65-F5344CB8AC3E}">
        <p14:creationId xmlns:p14="http://schemas.microsoft.com/office/powerpoint/2010/main" val="176193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BEA47-BD57-40D5-C3D8-F14E6A1D9805}"/>
              </a:ext>
            </a:extLst>
          </p:cNvPr>
          <p:cNvSpPr>
            <a:spLocks noGrp="1"/>
          </p:cNvSpPr>
          <p:nvPr>
            <p:ph type="title"/>
          </p:nvPr>
        </p:nvSpPr>
        <p:spPr/>
        <p:txBody>
          <a:bodyPr/>
          <a:lstStyle/>
          <a:p>
            <a:r>
              <a:rPr lang="en-US" dirty="0"/>
              <a:t>Capstone - Overnight Austere Simulation </a:t>
            </a:r>
          </a:p>
        </p:txBody>
      </p:sp>
      <p:sp>
        <p:nvSpPr>
          <p:cNvPr id="5" name="Text Placeholder 4">
            <a:extLst>
              <a:ext uri="{FF2B5EF4-FFF2-40B4-BE49-F238E27FC236}">
                <a16:creationId xmlns:a16="http://schemas.microsoft.com/office/drawing/2014/main" id="{10447A10-8FE8-F27C-2F00-1C9B1A9EDCF6}"/>
              </a:ext>
            </a:extLst>
          </p:cNvPr>
          <p:cNvSpPr>
            <a:spLocks noGrp="1"/>
          </p:cNvSpPr>
          <p:nvPr>
            <p:ph type="body" sz="quarter" idx="10"/>
          </p:nvPr>
        </p:nvSpPr>
        <p:spPr/>
        <p:txBody>
          <a:bodyPr/>
          <a:lstStyle/>
          <a:p>
            <a:endParaRPr lang="en-US"/>
          </a:p>
        </p:txBody>
      </p:sp>
      <p:pic>
        <p:nvPicPr>
          <p:cNvPr id="11" name="Picture 10" descr="A picture containing wall, indoor&#10;&#10;Description automatically generated">
            <a:extLst>
              <a:ext uri="{FF2B5EF4-FFF2-40B4-BE49-F238E27FC236}">
                <a16:creationId xmlns:a16="http://schemas.microsoft.com/office/drawing/2014/main" id="{0FAD1A04-7B3E-F65D-349F-E93A9542A9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428402" y="542947"/>
            <a:ext cx="2648523" cy="1986392"/>
          </a:xfrm>
          <a:prstGeom prst="rect">
            <a:avLst/>
          </a:prstGeom>
        </p:spPr>
      </p:pic>
      <p:pic>
        <p:nvPicPr>
          <p:cNvPr id="13" name="Picture 12" descr="A group of people in a room&#10;&#10;Description automatically generated with medium confidence">
            <a:extLst>
              <a:ext uri="{FF2B5EF4-FFF2-40B4-BE49-F238E27FC236}">
                <a16:creationId xmlns:a16="http://schemas.microsoft.com/office/drawing/2014/main" id="{71ACB7F0-319D-3CC3-05A5-7A91335A62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632" y="3230801"/>
            <a:ext cx="3451228" cy="2588421"/>
          </a:xfrm>
          <a:prstGeom prst="rect">
            <a:avLst/>
          </a:prstGeom>
        </p:spPr>
      </p:pic>
      <p:sp>
        <p:nvSpPr>
          <p:cNvPr id="2" name="TextBox 1">
            <a:extLst>
              <a:ext uri="{FF2B5EF4-FFF2-40B4-BE49-F238E27FC236}">
                <a16:creationId xmlns:a16="http://schemas.microsoft.com/office/drawing/2014/main" id="{DEF3A8FC-6EAC-685F-5199-F34EF6398097}"/>
              </a:ext>
            </a:extLst>
          </p:cNvPr>
          <p:cNvSpPr txBox="1"/>
          <p:nvPr/>
        </p:nvSpPr>
        <p:spPr>
          <a:xfrm>
            <a:off x="446140" y="1371815"/>
            <a:ext cx="7527637" cy="4247317"/>
          </a:xfrm>
          <a:prstGeom prst="rect">
            <a:avLst/>
          </a:prstGeom>
          <a:noFill/>
        </p:spPr>
        <p:txBody>
          <a:bodyPr wrap="square" rtlCol="0">
            <a:spAutoFit/>
          </a:bodyPr>
          <a:lstStyle/>
          <a:p>
            <a:pPr marL="285750" indent="-285750">
              <a:buFont typeface="Arial" panose="020B0604020202020204" pitchFamily="34" charset="0"/>
              <a:buChar char="•"/>
            </a:pPr>
            <a:r>
              <a:rPr lang="en-US" dirty="0"/>
              <a:t>When: Early morning Day 5 (during Capstone) </a:t>
            </a:r>
          </a:p>
          <a:p>
            <a:pPr marL="285750" indent="-285750">
              <a:buFont typeface="Arial" panose="020B0604020202020204" pitchFamily="34" charset="0"/>
              <a:buChar char="•"/>
            </a:pPr>
            <a:r>
              <a:rPr lang="en-US" dirty="0"/>
              <a:t>Purpose: Ensure proper equipment and supplies are available in deployment bag, Understand communication requirements, SPOT Reports, proper use of ICS forms, Enhance communications </a:t>
            </a:r>
          </a:p>
          <a:p>
            <a:pPr marL="285750" indent="-285750">
              <a:buFont typeface="Arial" panose="020B0604020202020204" pitchFamily="34" charset="0"/>
              <a:buChar char="•"/>
            </a:pPr>
            <a:r>
              <a:rPr lang="en-US" dirty="0"/>
              <a:t>METL</a:t>
            </a:r>
          </a:p>
          <a:p>
            <a:pPr marL="742950" lvl="1" indent="-285750">
              <a:buFont typeface="Arial" panose="020B0604020202020204" pitchFamily="34" charset="0"/>
              <a:buChar char="•"/>
            </a:pPr>
            <a:r>
              <a:rPr lang="en-US" dirty="0"/>
              <a:t>OIC-AM-2004 – Optimize Resources</a:t>
            </a:r>
          </a:p>
          <a:p>
            <a:pPr marL="742950" lvl="1" indent="-285750">
              <a:buFont typeface="Arial" panose="020B0604020202020204" pitchFamily="34" charset="0"/>
              <a:buChar char="•"/>
            </a:pPr>
            <a:r>
              <a:rPr lang="en-US" dirty="0"/>
              <a:t>OIC-IM-2002 – Perform Effective Communication  </a:t>
            </a:r>
          </a:p>
          <a:p>
            <a:pPr marL="742950" lvl="1" indent="-285750">
              <a:buFont typeface="Arial" panose="020B0604020202020204" pitchFamily="34" charset="0"/>
              <a:buChar char="•"/>
            </a:pPr>
            <a:r>
              <a:rPr lang="en-US" dirty="0"/>
              <a:t>OIC-OD-2008 – Perform Decision Making Problem Solving  </a:t>
            </a:r>
          </a:p>
          <a:p>
            <a:pPr marL="742950" lvl="1" indent="-285750">
              <a:buFont typeface="Arial" panose="020B0604020202020204" pitchFamily="34" charset="0"/>
              <a:buChar char="•"/>
            </a:pPr>
            <a:r>
              <a:rPr lang="en-US" dirty="0"/>
              <a:t>OIC-OD-2003 – Apply Emotional Intelligence </a:t>
            </a:r>
          </a:p>
          <a:p>
            <a:pPr marL="285750" indent="-285750">
              <a:buFont typeface="Arial" panose="020B0604020202020204" pitchFamily="34" charset="0"/>
              <a:buChar char="•"/>
            </a:pPr>
            <a:r>
              <a:rPr lang="en-US" dirty="0"/>
              <a:t>Inject: Loss of power, loss of communication, patient injury, officer injury, difficult patients and caregivers, pets, storm damage to shelter/FMS, patient surge, co-worker decompensating, </a:t>
            </a:r>
          </a:p>
          <a:p>
            <a:pPr marL="285750" indent="-285750">
              <a:buFont typeface="Arial" panose="020B0604020202020204" pitchFamily="34" charset="0"/>
              <a:buChar char="•"/>
            </a:pPr>
            <a:r>
              <a:rPr lang="en-US" dirty="0"/>
              <a:t>Result: Reservists did an outstanding job. All but one of the objective were met (Transfer of Command not performed). Solidified the ICS structure and forms. </a:t>
            </a:r>
          </a:p>
        </p:txBody>
      </p:sp>
    </p:spTree>
    <p:extLst>
      <p:ext uri="{BB962C8B-B14F-4D97-AF65-F5344CB8AC3E}">
        <p14:creationId xmlns:p14="http://schemas.microsoft.com/office/powerpoint/2010/main" val="187959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BEA47-BD57-40D5-C3D8-F14E6A1D9805}"/>
              </a:ext>
            </a:extLst>
          </p:cNvPr>
          <p:cNvSpPr>
            <a:spLocks noGrp="1"/>
          </p:cNvSpPr>
          <p:nvPr>
            <p:ph type="title"/>
          </p:nvPr>
        </p:nvSpPr>
        <p:spPr/>
        <p:txBody>
          <a:bodyPr/>
          <a:lstStyle/>
          <a:p>
            <a:r>
              <a:rPr lang="en-US" dirty="0"/>
              <a:t>Capstone – Full Scale Simulation </a:t>
            </a:r>
          </a:p>
        </p:txBody>
      </p:sp>
      <p:sp>
        <p:nvSpPr>
          <p:cNvPr id="5" name="Text Placeholder 4">
            <a:extLst>
              <a:ext uri="{FF2B5EF4-FFF2-40B4-BE49-F238E27FC236}">
                <a16:creationId xmlns:a16="http://schemas.microsoft.com/office/drawing/2014/main" id="{10447A10-8FE8-F27C-2F00-1C9B1A9EDCF6}"/>
              </a:ext>
            </a:extLst>
          </p:cNvPr>
          <p:cNvSpPr>
            <a:spLocks noGrp="1"/>
          </p:cNvSpPr>
          <p:nvPr>
            <p:ph type="body" sz="quarter" idx="10"/>
          </p:nvPr>
        </p:nvSpPr>
        <p:spPr/>
        <p:txBody>
          <a:bodyPr/>
          <a:lstStyle/>
          <a:p>
            <a:endParaRPr lang="en-US"/>
          </a:p>
        </p:txBody>
      </p:sp>
      <p:pic>
        <p:nvPicPr>
          <p:cNvPr id="15" name="Picture 14" descr="A person wearing a hard hat and holding an object&#10;&#10;Description automatically generated with medium confidence">
            <a:extLst>
              <a:ext uri="{FF2B5EF4-FFF2-40B4-BE49-F238E27FC236}">
                <a16:creationId xmlns:a16="http://schemas.microsoft.com/office/drawing/2014/main" id="{0329208B-B9C9-DD33-DE19-CE7536334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6800" y="3156283"/>
            <a:ext cx="1625600" cy="2823757"/>
          </a:xfrm>
          <a:prstGeom prst="rect">
            <a:avLst/>
          </a:prstGeom>
        </p:spPr>
      </p:pic>
      <p:pic>
        <p:nvPicPr>
          <p:cNvPr id="23" name="Picture 22" descr="A couple of men sitting at a table with a computer and papers&#10;&#10;Description automatically generated with low confidence">
            <a:extLst>
              <a:ext uri="{FF2B5EF4-FFF2-40B4-BE49-F238E27FC236}">
                <a16:creationId xmlns:a16="http://schemas.microsoft.com/office/drawing/2014/main" id="{DCE70653-950E-0B2A-114C-A148928C59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7627" y="427323"/>
            <a:ext cx="3364600" cy="2367681"/>
          </a:xfrm>
          <a:prstGeom prst="rect">
            <a:avLst/>
          </a:prstGeom>
        </p:spPr>
      </p:pic>
      <p:sp>
        <p:nvSpPr>
          <p:cNvPr id="2" name="TextBox 1">
            <a:extLst>
              <a:ext uri="{FF2B5EF4-FFF2-40B4-BE49-F238E27FC236}">
                <a16:creationId xmlns:a16="http://schemas.microsoft.com/office/drawing/2014/main" id="{554E59C6-3ADD-5C18-F7C2-C66DFE86EFC6}"/>
              </a:ext>
            </a:extLst>
          </p:cNvPr>
          <p:cNvSpPr txBox="1"/>
          <p:nvPr/>
        </p:nvSpPr>
        <p:spPr>
          <a:xfrm>
            <a:off x="609600" y="1384985"/>
            <a:ext cx="7527637" cy="4801314"/>
          </a:xfrm>
          <a:prstGeom prst="rect">
            <a:avLst/>
          </a:prstGeom>
          <a:noFill/>
        </p:spPr>
        <p:txBody>
          <a:bodyPr wrap="square" rtlCol="0">
            <a:spAutoFit/>
          </a:bodyPr>
          <a:lstStyle/>
          <a:p>
            <a:pPr marL="285750" indent="-285750">
              <a:buFont typeface="Arial" panose="020B0604020202020204" pitchFamily="34" charset="0"/>
              <a:buChar char="•"/>
            </a:pPr>
            <a:r>
              <a:rPr lang="en-US" dirty="0"/>
              <a:t>When: Day 4 </a:t>
            </a:r>
          </a:p>
          <a:p>
            <a:pPr marL="285750" indent="-285750">
              <a:buFont typeface="Arial" panose="020B0604020202020204" pitchFamily="34" charset="0"/>
              <a:buChar char="•"/>
            </a:pPr>
            <a:r>
              <a:rPr lang="en-US" dirty="0"/>
              <a:t>Purpose: Demonstrate duties, responsibilities and capabilities of an effective responder in ICS Roles</a:t>
            </a:r>
          </a:p>
          <a:p>
            <a:pPr marL="742950" lvl="1" indent="-285750">
              <a:buFont typeface="Arial" panose="020B0604020202020204" pitchFamily="34" charset="0"/>
              <a:buChar char="•"/>
            </a:pPr>
            <a:r>
              <a:rPr lang="en-US" dirty="0"/>
              <a:t>OIC, Safety Officer, PIO, LNO, Operations, Planning, Logistics, Administration/Finance </a:t>
            </a:r>
          </a:p>
          <a:p>
            <a:pPr marL="742950" lvl="1" indent="-285750">
              <a:buFont typeface="Arial" panose="020B0604020202020204" pitchFamily="34" charset="0"/>
              <a:buChar char="•"/>
            </a:pPr>
            <a:r>
              <a:rPr lang="en-US" dirty="0"/>
              <a:t>Understand and Use ICS Forms </a:t>
            </a:r>
          </a:p>
          <a:p>
            <a:pPr marL="742950" lvl="1" indent="-285750">
              <a:buFont typeface="Arial" panose="020B0604020202020204" pitchFamily="34" charset="0"/>
              <a:buChar char="•"/>
            </a:pPr>
            <a:r>
              <a:rPr lang="en-US" dirty="0"/>
              <a:t>Effectively run meetings, meet reporting requirements</a:t>
            </a:r>
          </a:p>
          <a:p>
            <a:pPr marL="285750" indent="-285750">
              <a:buFont typeface="Arial" panose="020B0604020202020204" pitchFamily="34" charset="0"/>
              <a:buChar char="•"/>
            </a:pPr>
            <a:r>
              <a:rPr lang="en-US" dirty="0"/>
              <a:t>METL</a:t>
            </a:r>
          </a:p>
          <a:p>
            <a:pPr marL="742950" lvl="1" indent="-285750">
              <a:buFont typeface="Arial" panose="020B0604020202020204" pitchFamily="34" charset="0"/>
              <a:buChar char="•"/>
            </a:pPr>
            <a:r>
              <a:rPr lang="en-US" dirty="0"/>
              <a:t>OBC-EM-1001 – 1014 (all 14 Emergency Management METLs) </a:t>
            </a:r>
          </a:p>
          <a:p>
            <a:pPr marL="285750" indent="-285750">
              <a:buFont typeface="Arial" panose="020B0604020202020204" pitchFamily="34" charset="0"/>
              <a:buChar char="•"/>
            </a:pPr>
            <a:r>
              <a:rPr lang="en-US" dirty="0"/>
              <a:t>Inject: Given the scenario, develop a response framework including assignments of available team members to appropriate ICS roles. Establish a battle rhythm complete with appropriate section meetings, staff meetings, reporting and accountability</a:t>
            </a:r>
          </a:p>
          <a:p>
            <a:pPr marL="285750" indent="-285750">
              <a:buFont typeface="Arial" panose="020B0604020202020204" pitchFamily="34" charset="0"/>
              <a:buChar char="•"/>
            </a:pPr>
            <a:r>
              <a:rPr lang="en-US" dirty="0"/>
              <a:t>Result: Reservists assigned to ICS roles. Completed all requirements appropriate for the given role. All but one of the objectives were met (Transfer of Command not performed). Solidified the ICS structure and forms. </a:t>
            </a:r>
          </a:p>
        </p:txBody>
      </p:sp>
    </p:spTree>
    <p:extLst>
      <p:ext uri="{BB962C8B-B14F-4D97-AF65-F5344CB8AC3E}">
        <p14:creationId xmlns:p14="http://schemas.microsoft.com/office/powerpoint/2010/main" val="150112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F4F42-B64C-E2CE-9696-8AE7FF8ABD7E}"/>
              </a:ext>
            </a:extLst>
          </p:cNvPr>
          <p:cNvSpPr>
            <a:spLocks noGrp="1"/>
          </p:cNvSpPr>
          <p:nvPr>
            <p:ph type="title"/>
          </p:nvPr>
        </p:nvSpPr>
        <p:spPr>
          <a:xfrm>
            <a:off x="609599" y="484459"/>
            <a:ext cx="11443855" cy="887356"/>
          </a:xfrm>
        </p:spPr>
        <p:txBody>
          <a:bodyPr>
            <a:normAutofit/>
          </a:bodyPr>
          <a:lstStyle/>
          <a:p>
            <a:r>
              <a:rPr lang="en-US" dirty="0"/>
              <a:t>VIP Guest RDML Schobitz as “Mayor Rick” Training Inject</a:t>
            </a:r>
          </a:p>
        </p:txBody>
      </p:sp>
      <p:sp>
        <p:nvSpPr>
          <p:cNvPr id="5" name="Text Placeholder 4">
            <a:extLst>
              <a:ext uri="{FF2B5EF4-FFF2-40B4-BE49-F238E27FC236}">
                <a16:creationId xmlns:a16="http://schemas.microsoft.com/office/drawing/2014/main" id="{8851B0E8-D458-8AB6-9ACB-D3FEDF64C503}"/>
              </a:ext>
            </a:extLst>
          </p:cNvPr>
          <p:cNvSpPr>
            <a:spLocks noGrp="1"/>
          </p:cNvSpPr>
          <p:nvPr>
            <p:ph type="body" sz="quarter" idx="10"/>
          </p:nvPr>
        </p:nvSpPr>
        <p:spPr/>
        <p:txBody>
          <a:bodyPr/>
          <a:lstStyle/>
          <a:p>
            <a:endParaRPr lang="en-US"/>
          </a:p>
        </p:txBody>
      </p:sp>
      <p:pic>
        <p:nvPicPr>
          <p:cNvPr id="11" name="Picture 10" descr="A picture containing person, ceiling, indoor, military&#10;&#10;Description automatically generated">
            <a:extLst>
              <a:ext uri="{FF2B5EF4-FFF2-40B4-BE49-F238E27FC236}">
                <a16:creationId xmlns:a16="http://schemas.microsoft.com/office/drawing/2014/main" id="{3F102D79-BA87-41D1-92B1-9A1CF147C1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6217" y="3630231"/>
            <a:ext cx="2796975" cy="2097731"/>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8E841FE1-0CC9-4DAA-04EC-7EE3D8DB6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9030" y="1035284"/>
            <a:ext cx="1623036" cy="2430407"/>
          </a:xfrm>
          <a:prstGeom prst="rect">
            <a:avLst/>
          </a:prstGeom>
        </p:spPr>
      </p:pic>
      <p:sp>
        <p:nvSpPr>
          <p:cNvPr id="2" name="TextBox 1">
            <a:extLst>
              <a:ext uri="{FF2B5EF4-FFF2-40B4-BE49-F238E27FC236}">
                <a16:creationId xmlns:a16="http://schemas.microsoft.com/office/drawing/2014/main" id="{2D2B7958-0263-F259-9855-7D36BA9B773E}"/>
              </a:ext>
            </a:extLst>
          </p:cNvPr>
          <p:cNvSpPr txBox="1"/>
          <p:nvPr/>
        </p:nvSpPr>
        <p:spPr>
          <a:xfrm>
            <a:off x="677742" y="1150617"/>
            <a:ext cx="7801240" cy="4247317"/>
          </a:xfrm>
          <a:prstGeom prst="rect">
            <a:avLst/>
          </a:prstGeom>
          <a:noFill/>
        </p:spPr>
        <p:txBody>
          <a:bodyPr wrap="square" rtlCol="0">
            <a:spAutoFit/>
          </a:bodyPr>
          <a:lstStyle/>
          <a:p>
            <a:pPr marL="285750" indent="-285750">
              <a:buFont typeface="Arial" panose="020B0604020202020204" pitchFamily="34" charset="0"/>
              <a:buChar char="•"/>
            </a:pPr>
            <a:r>
              <a:rPr lang="en-US" dirty="0"/>
              <a:t>When: Day 4 </a:t>
            </a:r>
          </a:p>
          <a:p>
            <a:pPr marL="285750" indent="-285750">
              <a:buFont typeface="Arial" panose="020B0604020202020204" pitchFamily="34" charset="0"/>
              <a:buChar char="•"/>
            </a:pPr>
            <a:r>
              <a:rPr lang="en-US" dirty="0"/>
              <a:t>Purpose: Understand and demonstrate the responsibilities of the Public Information Officer (PIO).  </a:t>
            </a:r>
          </a:p>
          <a:p>
            <a:pPr marL="285750" indent="-285750">
              <a:buFont typeface="Arial" panose="020B0604020202020204" pitchFamily="34" charset="0"/>
              <a:buChar char="•"/>
            </a:pPr>
            <a:r>
              <a:rPr lang="en-US" dirty="0"/>
              <a:t>METL</a:t>
            </a:r>
          </a:p>
          <a:p>
            <a:pPr marL="742950" lvl="1" indent="-285750">
              <a:buFont typeface="Arial" panose="020B0604020202020204" pitchFamily="34" charset="0"/>
              <a:buChar char="•"/>
            </a:pPr>
            <a:r>
              <a:rPr lang="en-US" dirty="0"/>
              <a:t>OBC-EM-1002 – Perform Public Health Emergency Communication </a:t>
            </a:r>
          </a:p>
          <a:p>
            <a:pPr marL="742950" lvl="1" indent="-285750">
              <a:buFont typeface="Arial" panose="020B0604020202020204" pitchFamily="34" charset="0"/>
              <a:buChar char="•"/>
            </a:pPr>
            <a:r>
              <a:rPr lang="en-US" dirty="0"/>
              <a:t>OBC-EM-1004 – Identify Responder Health and Safety  </a:t>
            </a:r>
          </a:p>
          <a:p>
            <a:pPr marL="742950" lvl="1" indent="-285750">
              <a:buFont typeface="Arial" panose="020B0604020202020204" pitchFamily="34" charset="0"/>
              <a:buChar char="•"/>
            </a:pPr>
            <a:r>
              <a:rPr lang="en-US" dirty="0"/>
              <a:t>OIC-IM-2001 – Conduct Effective Communication </a:t>
            </a:r>
          </a:p>
          <a:p>
            <a:pPr marL="742950" lvl="1" indent="-285750">
              <a:buFont typeface="Arial" panose="020B0604020202020204" pitchFamily="34" charset="0"/>
              <a:buChar char="•"/>
            </a:pPr>
            <a:r>
              <a:rPr lang="en-US" dirty="0"/>
              <a:t>OIC-IM-2001 – Perform Professional Writing </a:t>
            </a:r>
          </a:p>
          <a:p>
            <a:pPr marL="742950" lvl="1" indent="-285750">
              <a:buFont typeface="Arial" panose="020B0604020202020204" pitchFamily="34" charset="0"/>
              <a:buChar char="•"/>
            </a:pPr>
            <a:r>
              <a:rPr lang="en-US" dirty="0"/>
              <a:t>OIC-OD-2003 – Apply Emotional Intelligence </a:t>
            </a:r>
          </a:p>
          <a:p>
            <a:pPr marL="285750" indent="-285750">
              <a:buFont typeface="Arial" panose="020B0604020202020204" pitchFamily="34" charset="0"/>
              <a:buChar char="•"/>
            </a:pPr>
            <a:r>
              <a:rPr lang="en-US" dirty="0"/>
              <a:t>Inject: VIP visitor, Local Mayor Rick Schobitz visits the FMS and wants updates and information. </a:t>
            </a:r>
          </a:p>
          <a:p>
            <a:pPr marL="285750" indent="-285750">
              <a:buFont typeface="Arial" panose="020B0604020202020204" pitchFamily="34" charset="0"/>
              <a:buChar char="•"/>
            </a:pPr>
            <a:r>
              <a:rPr lang="en-US" dirty="0"/>
              <a:t>Real-world event: RDML Schobitz is a VIP and appropriate communication, and information sharing was performed by Reservists</a:t>
            </a:r>
          </a:p>
          <a:p>
            <a:pPr marL="285750" indent="-285750">
              <a:buFont typeface="Arial" panose="020B0604020202020204" pitchFamily="34" charset="0"/>
              <a:buChar char="•"/>
            </a:pPr>
            <a:r>
              <a:rPr lang="en-US" dirty="0"/>
              <a:t>Result: Feedback from RDML Schobitz was positive and the inject was successful. </a:t>
            </a:r>
          </a:p>
        </p:txBody>
      </p:sp>
    </p:spTree>
    <p:extLst>
      <p:ext uri="{BB962C8B-B14F-4D97-AF65-F5344CB8AC3E}">
        <p14:creationId xmlns:p14="http://schemas.microsoft.com/office/powerpoint/2010/main" val="150983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E8E3A1-3E1F-D116-961F-412CE86FF602}"/>
              </a:ext>
            </a:extLst>
          </p:cNvPr>
          <p:cNvSpPr>
            <a:spLocks noGrp="1"/>
          </p:cNvSpPr>
          <p:nvPr>
            <p:ph type="title"/>
          </p:nvPr>
        </p:nvSpPr>
        <p:spPr/>
        <p:txBody>
          <a:bodyPr>
            <a:normAutofit/>
          </a:bodyPr>
          <a:lstStyle/>
          <a:p>
            <a:r>
              <a:rPr lang="en-US" dirty="0"/>
              <a:t>Habitat For Humanity of the Pine Belt – Habitat Restore</a:t>
            </a:r>
          </a:p>
        </p:txBody>
      </p:sp>
      <p:sp>
        <p:nvSpPr>
          <p:cNvPr id="5" name="Text Placeholder 4">
            <a:extLst>
              <a:ext uri="{FF2B5EF4-FFF2-40B4-BE49-F238E27FC236}">
                <a16:creationId xmlns:a16="http://schemas.microsoft.com/office/drawing/2014/main" id="{BD6A09C1-0A2D-99BD-942B-B835EED39194}"/>
              </a:ext>
            </a:extLst>
          </p:cNvPr>
          <p:cNvSpPr>
            <a:spLocks noGrp="1"/>
          </p:cNvSpPr>
          <p:nvPr>
            <p:ph type="body" sz="quarter" idx="10"/>
          </p:nvPr>
        </p:nvSpPr>
        <p:spPr/>
        <p:txBody>
          <a:bodyPr/>
          <a:lstStyle/>
          <a:p>
            <a:endParaRPr lang="en-US"/>
          </a:p>
        </p:txBody>
      </p:sp>
      <p:pic>
        <p:nvPicPr>
          <p:cNvPr id="10" name="Content Placeholder 9" descr="A group of people working in a factory&#10;&#10;Description automatically generated with low confidence">
            <a:extLst>
              <a:ext uri="{FF2B5EF4-FFF2-40B4-BE49-F238E27FC236}">
                <a16:creationId xmlns:a16="http://schemas.microsoft.com/office/drawing/2014/main" id="{A4EE7F44-6075-9567-B3F3-2FEAEB1C1FA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47124" y="1371815"/>
            <a:ext cx="3491490" cy="2618617"/>
          </a:xfrm>
        </p:spPr>
      </p:pic>
      <p:sp>
        <p:nvSpPr>
          <p:cNvPr id="3" name="TextBox 2">
            <a:extLst>
              <a:ext uri="{FF2B5EF4-FFF2-40B4-BE49-F238E27FC236}">
                <a16:creationId xmlns:a16="http://schemas.microsoft.com/office/drawing/2014/main" id="{189718D9-143C-F9D4-F6C4-53DA1F6FA433}"/>
              </a:ext>
            </a:extLst>
          </p:cNvPr>
          <p:cNvSpPr txBox="1"/>
          <p:nvPr/>
        </p:nvSpPr>
        <p:spPr>
          <a:xfrm>
            <a:off x="677742" y="1150617"/>
            <a:ext cx="780124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When: Day 9 </a:t>
            </a:r>
          </a:p>
          <a:p>
            <a:pPr marL="285750" indent="-285750">
              <a:buFont typeface="Arial" panose="020B0604020202020204" pitchFamily="34" charset="0"/>
              <a:buChar char="•"/>
            </a:pPr>
            <a:r>
              <a:rPr lang="en-US" dirty="0"/>
              <a:t>Purpose: Understand and demonstrate the responsibilities of the Public Information Officer (PIO). Community Outreach </a:t>
            </a:r>
          </a:p>
          <a:p>
            <a:pPr marL="285750" indent="-285750">
              <a:buFont typeface="Arial" panose="020B0604020202020204" pitchFamily="34" charset="0"/>
              <a:buChar char="•"/>
            </a:pPr>
            <a:r>
              <a:rPr lang="en-US" dirty="0"/>
              <a:t>METL</a:t>
            </a:r>
          </a:p>
          <a:p>
            <a:pPr marL="742950" lvl="1" indent="-285750">
              <a:buFont typeface="Arial" panose="020B0604020202020204" pitchFamily="34" charset="0"/>
              <a:buChar char="•"/>
            </a:pPr>
            <a:r>
              <a:rPr lang="en-US" dirty="0"/>
              <a:t>OBC-EM-1002 – Perform Public Health Emergency Communication </a:t>
            </a:r>
          </a:p>
          <a:p>
            <a:pPr marL="742950" lvl="1" indent="-285750">
              <a:buFont typeface="Arial" panose="020B0604020202020204" pitchFamily="34" charset="0"/>
              <a:buChar char="•"/>
            </a:pPr>
            <a:r>
              <a:rPr lang="en-US" dirty="0"/>
              <a:t>OBC-EM-1004 – Identify Responder Health and Safety  </a:t>
            </a:r>
          </a:p>
          <a:p>
            <a:pPr marL="742950" lvl="1" indent="-285750">
              <a:buFont typeface="Arial" panose="020B0604020202020204" pitchFamily="34" charset="0"/>
              <a:buChar char="•"/>
            </a:pPr>
            <a:r>
              <a:rPr lang="en-US" dirty="0"/>
              <a:t>OIC-IM-2001 – Conduct Effective Communication </a:t>
            </a:r>
          </a:p>
          <a:p>
            <a:pPr marL="742950" lvl="1" indent="-285750">
              <a:buFont typeface="Arial" panose="020B0604020202020204" pitchFamily="34" charset="0"/>
              <a:buChar char="•"/>
            </a:pPr>
            <a:r>
              <a:rPr lang="en-US" dirty="0"/>
              <a:t>OIC-IM-2001 – Perform Professional Writing </a:t>
            </a:r>
          </a:p>
          <a:p>
            <a:pPr marL="742950" lvl="1" indent="-285750">
              <a:buFont typeface="Arial" panose="020B0604020202020204" pitchFamily="34" charset="0"/>
              <a:buChar char="•"/>
            </a:pPr>
            <a:r>
              <a:rPr lang="en-US" dirty="0"/>
              <a:t>OIC-OD-2003 – Apply Emotional Intelligence </a:t>
            </a:r>
          </a:p>
          <a:p>
            <a:pPr marL="285750" indent="-285750">
              <a:buFont typeface="Arial" panose="020B0604020202020204" pitchFamily="34" charset="0"/>
              <a:buChar char="•"/>
            </a:pPr>
            <a:r>
              <a:rPr lang="en-US" dirty="0"/>
              <a:t>Inject: Partner with local response agencies. Public Health Week</a:t>
            </a:r>
          </a:p>
          <a:p>
            <a:pPr marL="285750" indent="-285750">
              <a:buFont typeface="Arial" panose="020B0604020202020204" pitchFamily="34" charset="0"/>
              <a:buChar char="•"/>
            </a:pPr>
            <a:r>
              <a:rPr lang="en-US" dirty="0"/>
              <a:t>Real-world event: Due to the weather, location, and safety issues of being in a worksite/warehouse, Safety Officers also demonstrated mission essential tasks.</a:t>
            </a:r>
          </a:p>
          <a:p>
            <a:pPr marL="285750" indent="-285750">
              <a:buFont typeface="Arial" panose="020B0604020202020204" pitchFamily="34" charset="0"/>
              <a:buChar char="•"/>
            </a:pPr>
            <a:r>
              <a:rPr lang="en-US" dirty="0"/>
              <a:t>Result: Habitat Restore for Habitat for Humanity of the Pine Belt received much needed assistance. PIO provided talking points, effective and efficient communication. Liaison officer (LNO) connected the team with partners. </a:t>
            </a:r>
          </a:p>
        </p:txBody>
      </p:sp>
    </p:spTree>
    <p:extLst>
      <p:ext uri="{BB962C8B-B14F-4D97-AF65-F5344CB8AC3E}">
        <p14:creationId xmlns:p14="http://schemas.microsoft.com/office/powerpoint/2010/main" val="110419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EB977-8BD1-4804-861A-FFE81DF1214A}"/>
              </a:ext>
            </a:extLst>
          </p:cNvPr>
          <p:cNvSpPr>
            <a:spLocks noGrp="1"/>
          </p:cNvSpPr>
          <p:nvPr>
            <p:ph idx="1"/>
          </p:nvPr>
        </p:nvSpPr>
        <p:spPr>
          <a:xfrm>
            <a:off x="609600" y="1254369"/>
            <a:ext cx="10972800" cy="4439437"/>
          </a:xfrm>
        </p:spPr>
        <p:txBody>
          <a:bodyPr>
            <a:normAutofit/>
          </a:bodyPr>
          <a:lstStyle/>
          <a:p>
            <a:pPr marL="0" marR="0" lvl="0" indent="0">
              <a:lnSpc>
                <a:spcPct val="107000"/>
              </a:lnSpc>
              <a:spcBef>
                <a:spcPts val="0"/>
              </a:spcBef>
              <a:spcAft>
                <a:spcPts val="0"/>
              </a:spcAft>
              <a:buNone/>
            </a:pPr>
            <a:r>
              <a:rPr lang="en-US" sz="2000" dirty="0"/>
              <a:t>CAPT Stefanie Glenn and CAPT Clinton K. Gropp, have no relevant financial or non-financial interest to disclose. </a:t>
            </a:r>
          </a:p>
          <a:p>
            <a:pPr marL="0" marR="0" lvl="0" indent="0">
              <a:lnSpc>
                <a:spcPct val="107000"/>
              </a:lnSpc>
              <a:spcBef>
                <a:spcPts val="0"/>
              </a:spcBef>
              <a:spcAft>
                <a:spcPts val="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2000" dirty="0">
                <a:latin typeface="Calibri" panose="020F0502020204030204" pitchFamily="34" charset="0"/>
                <a:ea typeface="Calibri" panose="020F0502020204030204" pitchFamily="34" charset="0"/>
                <a:cs typeface="Times New Roman" panose="02020603050405020304" pitchFamily="18" charset="0"/>
              </a:rPr>
              <a:t>This continuing education activity is managed and accredited by </a:t>
            </a:r>
            <a:r>
              <a:rPr lang="en-US" sz="2000" dirty="0" err="1">
                <a:latin typeface="Calibri" panose="020F0502020204030204" pitchFamily="34" charset="0"/>
                <a:ea typeface="Calibri" panose="020F0502020204030204" pitchFamily="34" charset="0"/>
                <a:cs typeface="Times New Roman" panose="02020603050405020304" pitchFamily="18" charset="0"/>
              </a:rPr>
              <a:t>AffinityCE</a:t>
            </a:r>
            <a:r>
              <a:rPr lang="en-US" sz="2000" dirty="0">
                <a:latin typeface="Calibri" panose="020F0502020204030204" pitchFamily="34" charset="0"/>
                <a:ea typeface="Calibri" panose="020F0502020204030204" pitchFamily="34" charset="0"/>
                <a:cs typeface="Times New Roman" panose="02020603050405020304" pitchFamily="18" charset="0"/>
              </a:rPr>
              <a:t>, in collaboration with AMSUS. </a:t>
            </a:r>
            <a:r>
              <a:rPr lang="en-US" sz="2000" dirty="0" err="1">
                <a:latin typeface="Calibri" panose="020F0502020204030204" pitchFamily="34" charset="0"/>
                <a:ea typeface="Calibri" panose="020F0502020204030204" pitchFamily="34" charset="0"/>
                <a:cs typeface="Times New Roman" panose="02020603050405020304" pitchFamily="18" charset="0"/>
              </a:rPr>
              <a:t>AffinityCE</a:t>
            </a:r>
            <a:r>
              <a:rPr lang="en-US" sz="2000" dirty="0">
                <a:latin typeface="Calibri" panose="020F0502020204030204" pitchFamily="34" charset="0"/>
                <a:ea typeface="Calibri" panose="020F0502020204030204" pitchFamily="34" charset="0"/>
                <a:cs typeface="Times New Roman" panose="02020603050405020304" pitchFamily="18" charset="0"/>
              </a:rPr>
              <a:t> and AMSUS staff, as well as planners and reviewers, have no relevant financial interests to disclose. </a:t>
            </a:r>
            <a:r>
              <a:rPr lang="en-US" sz="2000" dirty="0" err="1">
                <a:latin typeface="Calibri" panose="020F0502020204030204" pitchFamily="34" charset="0"/>
                <a:ea typeface="Calibri" panose="020F0502020204030204" pitchFamily="34" charset="0"/>
                <a:cs typeface="Times New Roman" panose="02020603050405020304" pitchFamily="18" charset="0"/>
              </a:rPr>
              <a:t>AffinityCE</a:t>
            </a:r>
            <a:r>
              <a:rPr lang="en-US" sz="2000" dirty="0">
                <a:latin typeface="Calibri" panose="020F0502020204030204" pitchFamily="34" charset="0"/>
                <a:ea typeface="Calibri" panose="020F0502020204030204" pitchFamily="34" charset="0"/>
                <a:cs typeface="Times New Roman" panose="02020603050405020304" pitchFamily="18" charset="0"/>
              </a:rPr>
              <a:t> adheres to the ACCME’s Standards for Integrity and Independence in Accredited Continuing Education. Any individuals in a position to control the content of a CME activity, including faculty, planners, reviewers, or others, are required to disclose all relevant financial relationships with ineligible entities (commercial interests). All relevant conflicts of interest have been mitigated prior to the commencement of the activity.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D5D09E3A-0C2D-4D50-82A8-06190C82C949}"/>
              </a:ext>
            </a:extLst>
          </p:cNvPr>
          <p:cNvSpPr>
            <a:spLocks noGrp="1"/>
          </p:cNvSpPr>
          <p:nvPr>
            <p:ph type="title"/>
          </p:nvPr>
        </p:nvSpPr>
        <p:spPr/>
        <p:txBody>
          <a:bodyPr/>
          <a:lstStyle/>
          <a:p>
            <a:r>
              <a:rPr lang="en-US" dirty="0"/>
              <a:t>Disclosures</a:t>
            </a:r>
          </a:p>
        </p:txBody>
      </p:sp>
    </p:spTree>
    <p:extLst>
      <p:ext uri="{BB962C8B-B14F-4D97-AF65-F5344CB8AC3E}">
        <p14:creationId xmlns:p14="http://schemas.microsoft.com/office/powerpoint/2010/main" val="351467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29C24D-5150-83D3-F1A6-1441B1E23336}"/>
              </a:ext>
            </a:extLst>
          </p:cNvPr>
          <p:cNvSpPr>
            <a:spLocks noGrp="1"/>
          </p:cNvSpPr>
          <p:nvPr>
            <p:ph type="title"/>
          </p:nvPr>
        </p:nvSpPr>
        <p:spPr/>
        <p:txBody>
          <a:bodyPr>
            <a:noAutofit/>
          </a:bodyPr>
          <a:lstStyle/>
          <a:p>
            <a:r>
              <a:rPr lang="en-US" sz="2400" dirty="0"/>
              <a:t>Head and Neck Cancer Screening, Forrest General Hospital</a:t>
            </a:r>
          </a:p>
        </p:txBody>
      </p:sp>
      <p:sp>
        <p:nvSpPr>
          <p:cNvPr id="5" name="Text Placeholder 4">
            <a:extLst>
              <a:ext uri="{FF2B5EF4-FFF2-40B4-BE49-F238E27FC236}">
                <a16:creationId xmlns:a16="http://schemas.microsoft.com/office/drawing/2014/main" id="{5DEB31DF-ABEB-E937-9DA5-9C61A0A51C2E}"/>
              </a:ext>
            </a:extLst>
          </p:cNvPr>
          <p:cNvSpPr>
            <a:spLocks noGrp="1"/>
          </p:cNvSpPr>
          <p:nvPr>
            <p:ph type="body" sz="quarter" idx="10"/>
          </p:nvPr>
        </p:nvSpPr>
        <p:spPr/>
        <p:txBody>
          <a:bodyPr/>
          <a:lstStyle/>
          <a:p>
            <a:endParaRPr lang="en-US"/>
          </a:p>
        </p:txBody>
      </p:sp>
      <p:pic>
        <p:nvPicPr>
          <p:cNvPr id="7" name="Picture 6" descr="A group of people in a room&#10;&#10;Description automatically generated with low confidence">
            <a:extLst>
              <a:ext uri="{FF2B5EF4-FFF2-40B4-BE49-F238E27FC236}">
                <a16:creationId xmlns:a16="http://schemas.microsoft.com/office/drawing/2014/main" id="{FC1BE962-C0E3-37AC-28F2-ACF2892641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1794" y="1051180"/>
            <a:ext cx="2882463" cy="3843284"/>
          </a:xfrm>
          <a:prstGeom prst="rect">
            <a:avLst/>
          </a:prstGeom>
        </p:spPr>
      </p:pic>
      <p:sp>
        <p:nvSpPr>
          <p:cNvPr id="2" name="TextBox 1">
            <a:extLst>
              <a:ext uri="{FF2B5EF4-FFF2-40B4-BE49-F238E27FC236}">
                <a16:creationId xmlns:a16="http://schemas.microsoft.com/office/drawing/2014/main" id="{E24E5145-4E3B-E503-6E36-E282FA240C08}"/>
              </a:ext>
            </a:extLst>
          </p:cNvPr>
          <p:cNvSpPr txBox="1"/>
          <p:nvPr/>
        </p:nvSpPr>
        <p:spPr>
          <a:xfrm>
            <a:off x="677742" y="1150617"/>
            <a:ext cx="780124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When: Day 9 </a:t>
            </a:r>
          </a:p>
          <a:p>
            <a:pPr marL="285750" indent="-285750">
              <a:buFont typeface="Arial" panose="020B0604020202020204" pitchFamily="34" charset="0"/>
              <a:buChar char="•"/>
            </a:pPr>
            <a:r>
              <a:rPr lang="en-US" dirty="0"/>
              <a:t>Purpose: Understand and demonstrate the responsibilities of the Public Information Officer (PIO). Community Outreach in a real-world setting.</a:t>
            </a:r>
          </a:p>
          <a:p>
            <a:pPr marL="285750" indent="-285750">
              <a:buFont typeface="Arial" panose="020B0604020202020204" pitchFamily="34" charset="0"/>
              <a:buChar char="•"/>
            </a:pPr>
            <a:r>
              <a:rPr lang="en-US" dirty="0"/>
              <a:t>METL</a:t>
            </a:r>
          </a:p>
          <a:p>
            <a:pPr marL="742950" lvl="1" indent="-285750">
              <a:buFont typeface="Arial" panose="020B0604020202020204" pitchFamily="34" charset="0"/>
              <a:buChar char="•"/>
            </a:pPr>
            <a:r>
              <a:rPr lang="en-US" dirty="0"/>
              <a:t>OBC-EM-1002 – Perform Public Health Emergency Communication </a:t>
            </a:r>
          </a:p>
          <a:p>
            <a:pPr marL="742950" lvl="1" indent="-285750">
              <a:buFont typeface="Arial" panose="020B0604020202020204" pitchFamily="34" charset="0"/>
              <a:buChar char="•"/>
            </a:pPr>
            <a:r>
              <a:rPr lang="en-US" dirty="0"/>
              <a:t>OBC-EM-1004 – Identify Responder Health and Safety  </a:t>
            </a:r>
          </a:p>
          <a:p>
            <a:pPr marL="742950" lvl="1" indent="-285750">
              <a:buFont typeface="Arial" panose="020B0604020202020204" pitchFamily="34" charset="0"/>
              <a:buChar char="•"/>
            </a:pPr>
            <a:r>
              <a:rPr lang="en-US" dirty="0"/>
              <a:t>OIC-IM-2001 – Conduct Effective Communication </a:t>
            </a:r>
          </a:p>
          <a:p>
            <a:pPr marL="742950" lvl="1" indent="-285750">
              <a:buFont typeface="Arial" panose="020B0604020202020204" pitchFamily="34" charset="0"/>
              <a:buChar char="•"/>
            </a:pPr>
            <a:r>
              <a:rPr lang="en-US" dirty="0"/>
              <a:t>OIC-IM-2001 – Perform Professional Writing </a:t>
            </a:r>
          </a:p>
          <a:p>
            <a:pPr marL="285750" indent="-285750">
              <a:buFont typeface="Arial" panose="020B0604020202020204" pitchFamily="34" charset="0"/>
              <a:buChar char="•"/>
            </a:pPr>
            <a:r>
              <a:rPr lang="en-US" dirty="0"/>
              <a:t>Inject: Partner with local response agencies. Public Health Week</a:t>
            </a:r>
          </a:p>
          <a:p>
            <a:pPr marL="285750" indent="-285750">
              <a:buFont typeface="Arial" panose="020B0604020202020204" pitchFamily="34" charset="0"/>
              <a:buChar char="•"/>
            </a:pPr>
            <a:r>
              <a:rPr lang="en-US" dirty="0"/>
              <a:t>Real-world event: During Public Health Week, Forrest General Hospital was performing head and neck cancer screening as part of a health fair. </a:t>
            </a:r>
          </a:p>
          <a:p>
            <a:pPr marL="285750" indent="-285750">
              <a:buFont typeface="Arial" panose="020B0604020202020204" pitchFamily="34" charset="0"/>
              <a:buChar char="•"/>
            </a:pPr>
            <a:r>
              <a:rPr lang="en-US" dirty="0"/>
              <a:t>Result: PIO and LNO partnered with the point-of-contact at the hospital to allow the team to provide a vital service to the community. </a:t>
            </a:r>
          </a:p>
        </p:txBody>
      </p:sp>
    </p:spTree>
    <p:extLst>
      <p:ext uri="{BB962C8B-B14F-4D97-AF65-F5344CB8AC3E}">
        <p14:creationId xmlns:p14="http://schemas.microsoft.com/office/powerpoint/2010/main" val="411544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452F25-DC1E-3095-2EFD-891C5F8E032E}"/>
              </a:ext>
            </a:extLst>
          </p:cNvPr>
          <p:cNvSpPr>
            <a:spLocks noGrp="1"/>
          </p:cNvSpPr>
          <p:nvPr>
            <p:ph type="title"/>
          </p:nvPr>
        </p:nvSpPr>
        <p:spPr/>
        <p:txBody>
          <a:bodyPr>
            <a:normAutofit fontScale="90000"/>
          </a:bodyPr>
          <a:lstStyle/>
          <a:p>
            <a:r>
              <a:rPr lang="en-US" dirty="0"/>
              <a:t>University of Southern Mississippi School of Public Health, Special Guests for National Public Health Week Symposium</a:t>
            </a:r>
          </a:p>
        </p:txBody>
      </p:sp>
      <p:sp>
        <p:nvSpPr>
          <p:cNvPr id="5" name="Text Placeholder 4">
            <a:extLst>
              <a:ext uri="{FF2B5EF4-FFF2-40B4-BE49-F238E27FC236}">
                <a16:creationId xmlns:a16="http://schemas.microsoft.com/office/drawing/2014/main" id="{93E458B6-A35C-15D1-D279-CEC6B27B1963}"/>
              </a:ext>
            </a:extLst>
          </p:cNvPr>
          <p:cNvSpPr>
            <a:spLocks noGrp="1"/>
          </p:cNvSpPr>
          <p:nvPr>
            <p:ph type="body" sz="quarter" idx="10"/>
          </p:nvPr>
        </p:nvSpPr>
        <p:spPr/>
        <p:txBody>
          <a:bodyPr/>
          <a:lstStyle/>
          <a:p>
            <a:endParaRPr lang="en-US"/>
          </a:p>
        </p:txBody>
      </p:sp>
      <p:pic>
        <p:nvPicPr>
          <p:cNvPr id="7" name="Picture 6" descr="A person giving a presentation to a group of people&#10;&#10;Description automatically generated with medium confidence">
            <a:extLst>
              <a:ext uri="{FF2B5EF4-FFF2-40B4-BE49-F238E27FC236}">
                <a16:creationId xmlns:a16="http://schemas.microsoft.com/office/drawing/2014/main" id="{9B091AD6-457C-A48E-BB93-24323411B6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772" y="1690255"/>
            <a:ext cx="5680878" cy="4260658"/>
          </a:xfrm>
          <a:prstGeom prst="rect">
            <a:avLst/>
          </a:prstGeom>
        </p:spPr>
      </p:pic>
      <p:pic>
        <p:nvPicPr>
          <p:cNvPr id="9" name="Picture 8" descr="A group of people in uniform&#10;&#10;Description automatically generated with medium confidence">
            <a:extLst>
              <a:ext uri="{FF2B5EF4-FFF2-40B4-BE49-F238E27FC236}">
                <a16:creationId xmlns:a16="http://schemas.microsoft.com/office/drawing/2014/main" id="{D79C576D-474E-BAF9-6437-524EB9DEF5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349" y="1690255"/>
            <a:ext cx="5680877" cy="4260658"/>
          </a:xfrm>
          <a:prstGeom prst="rect">
            <a:avLst/>
          </a:prstGeom>
        </p:spPr>
      </p:pic>
    </p:spTree>
    <p:extLst>
      <p:ext uri="{BB962C8B-B14F-4D97-AF65-F5344CB8AC3E}">
        <p14:creationId xmlns:p14="http://schemas.microsoft.com/office/powerpoint/2010/main" val="304364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EB977-8BD1-4804-861A-FFE81DF1214A}"/>
              </a:ext>
            </a:extLst>
          </p:cNvPr>
          <p:cNvSpPr>
            <a:spLocks noGrp="1"/>
          </p:cNvSpPr>
          <p:nvPr>
            <p:ph idx="1"/>
          </p:nvPr>
        </p:nvSpPr>
        <p:spPr>
          <a:xfrm>
            <a:off x="609600" y="1827024"/>
            <a:ext cx="10972800" cy="3585485"/>
          </a:xfrm>
        </p:spPr>
        <p:txBody>
          <a:bodyPr>
            <a:normAutofit/>
          </a:bodyPr>
          <a:lstStyle/>
          <a:p>
            <a:pPr marL="173038" marR="0" indent="-173038" algn="just">
              <a:spcBef>
                <a:spcPts val="0"/>
              </a:spcBef>
              <a:spcAft>
                <a:spcPts val="0"/>
              </a:spcAft>
              <a:tabLst>
                <a:tab pos="4288155" algn="l"/>
                <a:tab pos="4743450" algn="l"/>
              </a:tabLst>
            </a:pPr>
            <a:r>
              <a:rPr lang="en-US" dirty="0">
                <a:effectLst/>
                <a:ea typeface="Calibri" panose="020F0502020204030204" pitchFamily="34" charset="0"/>
              </a:rPr>
              <a:t>The Regional Command Teams (RCT) and Reserve Training Branch worked together for a successful exercise</a:t>
            </a:r>
          </a:p>
          <a:p>
            <a:pPr marL="173038" marR="0" indent="-173038" algn="just">
              <a:spcBef>
                <a:spcPts val="0"/>
              </a:spcBef>
              <a:spcAft>
                <a:spcPts val="0"/>
              </a:spcAft>
              <a:tabLst>
                <a:tab pos="4288155" algn="l"/>
                <a:tab pos="4743450" algn="l"/>
              </a:tabLst>
            </a:pPr>
            <a:r>
              <a:rPr lang="en-US" dirty="0">
                <a:ea typeface="Calibri" panose="020F0502020204030204" pitchFamily="34" charset="0"/>
              </a:rPr>
              <a:t>Cost effectiveness of training at </a:t>
            </a:r>
            <a:r>
              <a:rPr lang="en-US" dirty="0"/>
              <a:t>CSJFTC</a:t>
            </a:r>
          </a:p>
          <a:p>
            <a:pPr marL="173038" marR="0" indent="-173038">
              <a:spcBef>
                <a:spcPts val="0"/>
              </a:spcBef>
              <a:spcAft>
                <a:spcPts val="0"/>
              </a:spcAft>
              <a:tabLst>
                <a:tab pos="4288155" algn="l"/>
                <a:tab pos="4743450" algn="l"/>
              </a:tabLst>
            </a:pPr>
            <a:r>
              <a:rPr lang="en-US" dirty="0">
                <a:effectLst/>
                <a:ea typeface="Calibri" panose="020F0502020204030204" pitchFamily="34" charset="0"/>
              </a:rPr>
              <a:t>The RCTs maintained th</a:t>
            </a:r>
            <a:r>
              <a:rPr lang="en-US" dirty="0">
                <a:ea typeface="Calibri" panose="020F0502020204030204" pitchFamily="34" charset="0"/>
              </a:rPr>
              <a:t>eir operational oversite of their assigned regions while leading this exercise</a:t>
            </a:r>
          </a:p>
          <a:p>
            <a:pPr marL="173038" marR="0" indent="-173038" algn="just">
              <a:spcBef>
                <a:spcPts val="0"/>
              </a:spcBef>
              <a:spcAft>
                <a:spcPts val="0"/>
              </a:spcAft>
              <a:tabLst>
                <a:tab pos="4288155" algn="l"/>
                <a:tab pos="4743450" algn="l"/>
              </a:tabLst>
            </a:pPr>
            <a:r>
              <a:rPr lang="en-US" dirty="0">
                <a:effectLst/>
                <a:ea typeface="Calibri" panose="020F0502020204030204" pitchFamily="34" charset="0"/>
              </a:rPr>
              <a:t>34 Reservists received 12 days of Active Duty for Training-Annual Training (ADT-AT)</a:t>
            </a:r>
          </a:p>
          <a:p>
            <a:pPr marL="173038" marR="0" indent="-173038" algn="just">
              <a:spcBef>
                <a:spcPts val="0"/>
              </a:spcBef>
              <a:spcAft>
                <a:spcPts val="0"/>
              </a:spcAft>
              <a:tabLst>
                <a:tab pos="4288155" algn="l"/>
                <a:tab pos="4743450" algn="l"/>
              </a:tabLst>
            </a:pPr>
            <a:r>
              <a:rPr lang="en-US" dirty="0">
                <a:ea typeface="Calibri" panose="020F0502020204030204" pitchFamily="34" charset="0"/>
              </a:rPr>
              <a:t>Partnership with travel team assisted in smoother travel process</a:t>
            </a:r>
            <a:endParaRPr lang="en-US" dirty="0">
              <a:effectLst/>
              <a:ea typeface="Calibri" panose="020F0502020204030204" pitchFamily="34" charset="0"/>
            </a:endParaRPr>
          </a:p>
        </p:txBody>
      </p:sp>
      <p:sp>
        <p:nvSpPr>
          <p:cNvPr id="4" name="Title 3">
            <a:extLst>
              <a:ext uri="{FF2B5EF4-FFF2-40B4-BE49-F238E27FC236}">
                <a16:creationId xmlns:a16="http://schemas.microsoft.com/office/drawing/2014/main" id="{D5D09E3A-0C2D-4D50-82A8-06190C82C949}"/>
              </a:ext>
            </a:extLst>
          </p:cNvPr>
          <p:cNvSpPr>
            <a:spLocks noGrp="1"/>
          </p:cNvSpPr>
          <p:nvPr>
            <p:ph type="title"/>
          </p:nvPr>
        </p:nvSpPr>
        <p:spPr/>
        <p:txBody>
          <a:bodyPr>
            <a:normAutofit fontScale="90000"/>
          </a:bodyPr>
          <a:lstStyle/>
          <a:p>
            <a:r>
              <a:rPr lang="en-US" dirty="0"/>
              <a:t>After Action Reviews </a:t>
            </a:r>
            <a:br>
              <a:rPr lang="en-US" dirty="0"/>
            </a:br>
            <a:r>
              <a:rPr lang="en-US" dirty="0"/>
              <a:t>What went well?</a:t>
            </a:r>
          </a:p>
        </p:txBody>
      </p:sp>
    </p:spTree>
    <p:extLst>
      <p:ext uri="{BB962C8B-B14F-4D97-AF65-F5344CB8AC3E}">
        <p14:creationId xmlns:p14="http://schemas.microsoft.com/office/powerpoint/2010/main" val="427600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EB977-8BD1-4804-861A-FFE81DF1214A}"/>
              </a:ext>
            </a:extLst>
          </p:cNvPr>
          <p:cNvSpPr>
            <a:spLocks noGrp="1"/>
          </p:cNvSpPr>
          <p:nvPr>
            <p:ph idx="1"/>
          </p:nvPr>
        </p:nvSpPr>
        <p:spPr>
          <a:xfrm>
            <a:off x="609600" y="1651532"/>
            <a:ext cx="10972800" cy="3345341"/>
          </a:xfrm>
        </p:spPr>
        <p:txBody>
          <a:bodyPr>
            <a:normAutofit/>
          </a:bodyPr>
          <a:lstStyle/>
          <a:p>
            <a:pPr marL="173038" marR="0" indent="-173038" algn="just">
              <a:spcBef>
                <a:spcPts val="0"/>
              </a:spcBef>
              <a:spcAft>
                <a:spcPts val="0"/>
              </a:spcAft>
              <a:tabLst>
                <a:tab pos="4288155" algn="l"/>
                <a:tab pos="4743450" algn="l"/>
              </a:tabLst>
            </a:pPr>
            <a:r>
              <a:rPr lang="en-US" dirty="0">
                <a:effectLst/>
                <a:ea typeface="Calibri" panose="020F0502020204030204" pitchFamily="34" charset="0"/>
              </a:rPr>
              <a:t>Reserve Commissioned Corps needs the ability to purchase items</a:t>
            </a:r>
          </a:p>
          <a:p>
            <a:pPr marL="633413" lvl="1" indent="-173038" algn="just">
              <a:spcBef>
                <a:spcPts val="0"/>
              </a:spcBef>
              <a:tabLst>
                <a:tab pos="4288155" algn="l"/>
                <a:tab pos="4743450" algn="l"/>
              </a:tabLst>
            </a:pPr>
            <a:r>
              <a:rPr lang="en-US" dirty="0">
                <a:ea typeface="Calibri" panose="020F0502020204030204" pitchFamily="34" charset="0"/>
              </a:rPr>
              <a:t>Supplies</a:t>
            </a:r>
          </a:p>
          <a:p>
            <a:pPr marL="633413" lvl="1" indent="-173038" algn="just">
              <a:spcBef>
                <a:spcPts val="0"/>
              </a:spcBef>
              <a:tabLst>
                <a:tab pos="4288155" algn="l"/>
                <a:tab pos="4743450" algn="l"/>
              </a:tabLst>
            </a:pPr>
            <a:r>
              <a:rPr lang="en-US" dirty="0">
                <a:effectLst/>
                <a:ea typeface="Calibri" panose="020F0502020204030204" pitchFamily="34" charset="0"/>
              </a:rPr>
              <a:t>Barracks on </a:t>
            </a:r>
            <a:r>
              <a:rPr lang="en-US" dirty="0"/>
              <a:t>CSJFTC</a:t>
            </a:r>
          </a:p>
          <a:p>
            <a:pPr marL="633413" lvl="1" indent="-173038" algn="just">
              <a:spcBef>
                <a:spcPts val="0"/>
              </a:spcBef>
              <a:tabLst>
                <a:tab pos="4288155" algn="l"/>
                <a:tab pos="4743450" algn="l"/>
              </a:tabLst>
            </a:pPr>
            <a:r>
              <a:rPr lang="en-US" dirty="0">
                <a:effectLst/>
                <a:ea typeface="Calibri" panose="020F0502020204030204" pitchFamily="34" charset="0"/>
              </a:rPr>
              <a:t>CPR Certification</a:t>
            </a:r>
          </a:p>
          <a:p>
            <a:pPr marL="173038" indent="-173038" algn="just">
              <a:spcBef>
                <a:spcPts val="0"/>
              </a:spcBef>
              <a:tabLst>
                <a:tab pos="4288155" algn="l"/>
                <a:tab pos="4743450" algn="l"/>
              </a:tabLst>
            </a:pPr>
            <a:r>
              <a:rPr lang="en-US" dirty="0">
                <a:ea typeface="Calibri" panose="020F0502020204030204" pitchFamily="34" charset="0"/>
              </a:rPr>
              <a:t>Lack of realism</a:t>
            </a:r>
          </a:p>
          <a:p>
            <a:pPr marL="633413" lvl="1" indent="-173038" algn="just">
              <a:spcBef>
                <a:spcPts val="0"/>
              </a:spcBef>
              <a:tabLst>
                <a:tab pos="4288155" algn="l"/>
                <a:tab pos="4743450" algn="l"/>
              </a:tabLst>
            </a:pPr>
            <a:r>
              <a:rPr lang="en-US" dirty="0">
                <a:effectLst/>
                <a:ea typeface="Calibri" panose="020F0502020204030204" pitchFamily="34" charset="0"/>
              </a:rPr>
              <a:t>Balloons for patients</a:t>
            </a:r>
          </a:p>
          <a:p>
            <a:pPr marL="633413" lvl="1" indent="-173038" algn="just">
              <a:spcBef>
                <a:spcPts val="0"/>
              </a:spcBef>
              <a:tabLst>
                <a:tab pos="4288155" algn="l"/>
                <a:tab pos="4743450" algn="l"/>
              </a:tabLst>
            </a:pPr>
            <a:r>
              <a:rPr lang="en-US" dirty="0">
                <a:ea typeface="Calibri" panose="020F0502020204030204" pitchFamily="34" charset="0"/>
              </a:rPr>
              <a:t>FMS Cache inventory list</a:t>
            </a:r>
          </a:p>
          <a:p>
            <a:pPr marL="633413" lvl="1" indent="-173038" algn="just">
              <a:spcBef>
                <a:spcPts val="0"/>
              </a:spcBef>
              <a:tabLst>
                <a:tab pos="4288155" algn="l"/>
                <a:tab pos="4743450" algn="l"/>
              </a:tabLst>
            </a:pPr>
            <a:r>
              <a:rPr lang="en-US" dirty="0">
                <a:effectLst/>
                <a:ea typeface="Calibri" panose="020F0502020204030204" pitchFamily="34" charset="0"/>
              </a:rPr>
              <a:t>Unable to distinguish who was in specific roles</a:t>
            </a:r>
          </a:p>
        </p:txBody>
      </p:sp>
      <p:sp>
        <p:nvSpPr>
          <p:cNvPr id="4" name="Title 3">
            <a:extLst>
              <a:ext uri="{FF2B5EF4-FFF2-40B4-BE49-F238E27FC236}">
                <a16:creationId xmlns:a16="http://schemas.microsoft.com/office/drawing/2014/main" id="{D5D09E3A-0C2D-4D50-82A8-06190C82C949}"/>
              </a:ext>
            </a:extLst>
          </p:cNvPr>
          <p:cNvSpPr>
            <a:spLocks noGrp="1"/>
          </p:cNvSpPr>
          <p:nvPr>
            <p:ph type="title"/>
          </p:nvPr>
        </p:nvSpPr>
        <p:spPr/>
        <p:txBody>
          <a:bodyPr>
            <a:normAutofit fontScale="90000"/>
          </a:bodyPr>
          <a:lstStyle/>
          <a:p>
            <a:r>
              <a:rPr lang="en-US" dirty="0"/>
              <a:t>After Action Review: </a:t>
            </a:r>
            <a:br>
              <a:rPr lang="en-US" dirty="0"/>
            </a:br>
            <a:r>
              <a:rPr lang="en-US" dirty="0"/>
              <a:t>Opportunities for Improvement</a:t>
            </a:r>
          </a:p>
        </p:txBody>
      </p:sp>
    </p:spTree>
    <p:extLst>
      <p:ext uri="{BB962C8B-B14F-4D97-AF65-F5344CB8AC3E}">
        <p14:creationId xmlns:p14="http://schemas.microsoft.com/office/powerpoint/2010/main" val="2517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97E410-9217-1AC1-A299-0FB905FB5A0E}"/>
              </a:ext>
            </a:extLst>
          </p:cNvPr>
          <p:cNvSpPr>
            <a:spLocks noGrp="1"/>
          </p:cNvSpPr>
          <p:nvPr>
            <p:ph idx="1"/>
          </p:nvPr>
        </p:nvSpPr>
        <p:spPr>
          <a:xfrm>
            <a:off x="609600" y="1152395"/>
            <a:ext cx="10972800" cy="4947780"/>
          </a:xfrm>
        </p:spPr>
        <p:txBody>
          <a:bodyPr/>
          <a:lstStyle/>
          <a:p>
            <a:r>
              <a:rPr lang="en-US" dirty="0"/>
              <a:t>Purchase Card for Training Chief in RCC</a:t>
            </a:r>
          </a:p>
          <a:p>
            <a:r>
              <a:rPr lang="en-US" dirty="0"/>
              <a:t>New York Medical College, Center for Disaster Medicine MOA</a:t>
            </a:r>
          </a:p>
          <a:p>
            <a:r>
              <a:rPr lang="en-US" dirty="0"/>
              <a:t>Continue to work with Travel for future trainings</a:t>
            </a:r>
          </a:p>
          <a:p>
            <a:r>
              <a:rPr lang="en-US" dirty="0"/>
              <a:t>Re-evaluate forms needed for travel</a:t>
            </a:r>
          </a:p>
          <a:p>
            <a:pPr lvl="1"/>
            <a:r>
              <a:rPr lang="en-US" dirty="0"/>
              <a:t>Investment Justification Request (IJR) versus Letter of Intent (LOI)</a:t>
            </a:r>
          </a:p>
          <a:p>
            <a:pPr lvl="1"/>
            <a:r>
              <a:rPr lang="en-US" dirty="0"/>
              <a:t>Notification of Mobilizations</a:t>
            </a:r>
          </a:p>
          <a:p>
            <a:pPr lvl="1"/>
            <a:r>
              <a:rPr lang="en-US" dirty="0"/>
              <a:t>1662s for reservists</a:t>
            </a:r>
          </a:p>
          <a:p>
            <a:r>
              <a:rPr lang="en-US" dirty="0"/>
              <a:t>Plan for Patriot Exercise (Feb 2024) and Operation Blue Crab (Spring 2024)</a:t>
            </a:r>
          </a:p>
          <a:p>
            <a:r>
              <a:rPr lang="en-US" dirty="0"/>
              <a:t>Obtain FMS Training Cache for RCC</a:t>
            </a:r>
          </a:p>
          <a:p>
            <a:r>
              <a:rPr lang="en-US" dirty="0"/>
              <a:t>Obtain Technology Cache for RCC</a:t>
            </a:r>
          </a:p>
          <a:p>
            <a:r>
              <a:rPr lang="en-US" dirty="0"/>
              <a:t>Enhance partnership between CCHQ Training Branch, RDB, and ASPR</a:t>
            </a:r>
          </a:p>
        </p:txBody>
      </p:sp>
      <p:sp>
        <p:nvSpPr>
          <p:cNvPr id="4" name="Title 3">
            <a:extLst>
              <a:ext uri="{FF2B5EF4-FFF2-40B4-BE49-F238E27FC236}">
                <a16:creationId xmlns:a16="http://schemas.microsoft.com/office/drawing/2014/main" id="{DB950BC4-5BA6-9275-3D80-48C8C5865A21}"/>
              </a:ext>
            </a:extLst>
          </p:cNvPr>
          <p:cNvSpPr>
            <a:spLocks noGrp="1"/>
          </p:cNvSpPr>
          <p:nvPr>
            <p:ph type="title"/>
          </p:nvPr>
        </p:nvSpPr>
        <p:spPr/>
        <p:txBody>
          <a:bodyPr/>
          <a:lstStyle/>
          <a:p>
            <a:r>
              <a:rPr lang="en-US" dirty="0"/>
              <a:t>Recommendations</a:t>
            </a:r>
          </a:p>
        </p:txBody>
      </p:sp>
    </p:spTree>
    <p:extLst>
      <p:ext uri="{BB962C8B-B14F-4D97-AF65-F5344CB8AC3E}">
        <p14:creationId xmlns:p14="http://schemas.microsoft.com/office/powerpoint/2010/main" val="3128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D7F09D-03F6-3840-7DB9-C88AF841D78C}"/>
              </a:ext>
            </a:extLst>
          </p:cNvPr>
          <p:cNvSpPr>
            <a:spLocks noGrp="1"/>
          </p:cNvSpPr>
          <p:nvPr>
            <p:ph idx="1"/>
          </p:nvPr>
        </p:nvSpPr>
        <p:spPr>
          <a:xfrm>
            <a:off x="609600" y="1371815"/>
            <a:ext cx="10972800" cy="3752116"/>
          </a:xfrm>
        </p:spPr>
        <p:txBody>
          <a:bodyPr>
            <a:normAutofit lnSpcReduction="10000"/>
          </a:bodyPr>
          <a:lstStyle/>
          <a:p>
            <a:r>
              <a:rPr lang="en-US" dirty="0"/>
              <a:t>Operation Blue Crab Training Exercise </a:t>
            </a:r>
          </a:p>
          <a:p>
            <a:pPr lvl="1"/>
            <a:r>
              <a:rPr lang="en-US" dirty="0"/>
              <a:t>Second full-scale training </a:t>
            </a:r>
          </a:p>
          <a:p>
            <a:pPr lvl="1"/>
            <a:r>
              <a:rPr lang="en-US" dirty="0"/>
              <a:t>Location – Fort Walker, Virginia </a:t>
            </a:r>
          </a:p>
          <a:p>
            <a:r>
              <a:rPr lang="en-US" dirty="0"/>
              <a:t>Military Facility Annual Trainings (MFAT) </a:t>
            </a:r>
          </a:p>
          <a:p>
            <a:pPr lvl="1"/>
            <a:r>
              <a:rPr lang="en-US" dirty="0"/>
              <a:t>Womack Army Medical Center, Fort Liberty, North Carolina  </a:t>
            </a:r>
          </a:p>
          <a:p>
            <a:pPr lvl="1"/>
            <a:r>
              <a:rPr lang="en-US" dirty="0"/>
              <a:t>Madigan Army Medical Center, Joint Base Lewis-McCord, Washington </a:t>
            </a:r>
          </a:p>
          <a:p>
            <a:r>
              <a:rPr lang="en-US" dirty="0"/>
              <a:t>Patriot Exercises </a:t>
            </a:r>
          </a:p>
          <a:p>
            <a:pPr lvl="1"/>
            <a:r>
              <a:rPr lang="en-US" dirty="0"/>
              <a:t>National Guard Bureau</a:t>
            </a:r>
          </a:p>
          <a:p>
            <a:pPr lvl="1"/>
            <a:r>
              <a:rPr lang="en-US" dirty="0"/>
              <a:t>Location - FY’24 Camp Shelby, Combat Readiness Training Center, MS </a:t>
            </a:r>
          </a:p>
          <a:p>
            <a:r>
              <a:rPr lang="en-US" dirty="0"/>
              <a:t>Remote Area Medical (RAM) exercises   </a:t>
            </a:r>
          </a:p>
          <a:p>
            <a:endParaRPr lang="en-US" dirty="0"/>
          </a:p>
        </p:txBody>
      </p:sp>
      <p:sp>
        <p:nvSpPr>
          <p:cNvPr id="4" name="Title 3">
            <a:extLst>
              <a:ext uri="{FF2B5EF4-FFF2-40B4-BE49-F238E27FC236}">
                <a16:creationId xmlns:a16="http://schemas.microsoft.com/office/drawing/2014/main" id="{7361DCB0-9A98-8347-A4BA-16224B7D8596}"/>
              </a:ext>
            </a:extLst>
          </p:cNvPr>
          <p:cNvSpPr>
            <a:spLocks noGrp="1"/>
          </p:cNvSpPr>
          <p:nvPr>
            <p:ph type="title"/>
          </p:nvPr>
        </p:nvSpPr>
        <p:spPr/>
        <p:txBody>
          <a:bodyPr/>
          <a:lstStyle/>
          <a:p>
            <a:r>
              <a:rPr lang="en-US" dirty="0"/>
              <a:t>Current and Future Trainings</a:t>
            </a:r>
          </a:p>
        </p:txBody>
      </p:sp>
      <p:sp>
        <p:nvSpPr>
          <p:cNvPr id="5" name="Text Placeholder 4">
            <a:extLst>
              <a:ext uri="{FF2B5EF4-FFF2-40B4-BE49-F238E27FC236}">
                <a16:creationId xmlns:a16="http://schemas.microsoft.com/office/drawing/2014/main" id="{D0E36ABC-BE78-52E6-394C-3532D059CD7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3050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2F1C84-5B23-477D-94F2-70D2E63F966D}"/>
              </a:ext>
            </a:extLst>
          </p:cNvPr>
          <p:cNvSpPr>
            <a:spLocks noGrp="1"/>
          </p:cNvSpPr>
          <p:nvPr>
            <p:ph idx="1"/>
          </p:nvPr>
        </p:nvSpPr>
        <p:spPr>
          <a:xfrm>
            <a:off x="609600" y="1616149"/>
            <a:ext cx="10972800" cy="4077657"/>
          </a:xfrm>
        </p:spPr>
        <p:txBody>
          <a:bodyPr/>
          <a:lstStyle/>
          <a:p>
            <a:endParaRPr lang="en-US" dirty="0"/>
          </a:p>
          <a:p>
            <a:endParaRPr lang="en-US" dirty="0"/>
          </a:p>
        </p:txBody>
      </p:sp>
      <p:sp>
        <p:nvSpPr>
          <p:cNvPr id="3" name="Text Placeholder 2">
            <a:extLst>
              <a:ext uri="{FF2B5EF4-FFF2-40B4-BE49-F238E27FC236}">
                <a16:creationId xmlns:a16="http://schemas.microsoft.com/office/drawing/2014/main" id="{317DE2C0-3FFE-451A-956E-2DE776BA10DF}"/>
              </a:ext>
            </a:extLst>
          </p:cNvPr>
          <p:cNvSpPr>
            <a:spLocks noGrp="1"/>
          </p:cNvSpPr>
          <p:nvPr>
            <p:ph type="body" sz="quarter" idx="11"/>
          </p:nvPr>
        </p:nvSpPr>
        <p:spPr>
          <a:xfrm>
            <a:off x="609600" y="1056488"/>
            <a:ext cx="10664456" cy="1327554"/>
          </a:xfrm>
        </p:spPr>
        <p:txBody>
          <a:bodyPr/>
          <a:lstStyle/>
          <a:p>
            <a:pPr algn="ctr"/>
            <a:r>
              <a:rPr lang="en-US" sz="7200" dirty="0"/>
              <a:t>Questions?</a:t>
            </a:r>
          </a:p>
        </p:txBody>
      </p:sp>
      <p:pic>
        <p:nvPicPr>
          <p:cNvPr id="4" name="Picture 3" descr="A picture containing text, sign, can&#10;&#10;Description automatically generated">
            <a:extLst>
              <a:ext uri="{FF2B5EF4-FFF2-40B4-BE49-F238E27FC236}">
                <a16:creationId xmlns:a16="http://schemas.microsoft.com/office/drawing/2014/main" id="{DAE888F5-93E9-419C-EC83-14DCA21CC3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5091" y="2384042"/>
            <a:ext cx="3141818" cy="3092308"/>
          </a:xfrm>
          <a:prstGeom prst="rect">
            <a:avLst/>
          </a:prstGeom>
        </p:spPr>
      </p:pic>
    </p:spTree>
    <p:extLst>
      <p:ext uri="{BB962C8B-B14F-4D97-AF65-F5344CB8AC3E}">
        <p14:creationId xmlns:p14="http://schemas.microsoft.com/office/powerpoint/2010/main" val="407498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C59214-F121-D1D0-9BBD-7880DBD188C4}"/>
              </a:ext>
            </a:extLst>
          </p:cNvPr>
          <p:cNvSpPr>
            <a:spLocks noGrp="1"/>
          </p:cNvSpPr>
          <p:nvPr>
            <p:ph idx="1"/>
          </p:nvPr>
        </p:nvSpPr>
        <p:spPr>
          <a:xfrm>
            <a:off x="609600" y="2589203"/>
            <a:ext cx="10972800" cy="3752116"/>
          </a:xfrm>
        </p:spPr>
        <p:txBody>
          <a:bodyPr/>
          <a:lstStyle/>
          <a:p>
            <a:pPr marL="234950" indent="0" algn="ctr">
              <a:buNone/>
            </a:pPr>
            <a:r>
              <a:rPr lang="en-US" dirty="0"/>
              <a:t>If you would like to receive continuing education credit for this activity, please visit: </a:t>
            </a:r>
          </a:p>
          <a:p>
            <a:endParaRPr lang="en-US" dirty="0"/>
          </a:p>
          <a:p>
            <a:pPr marL="234950" indent="0">
              <a:buNone/>
            </a:pPr>
            <a:endParaRPr lang="en-US" dirty="0"/>
          </a:p>
          <a:p>
            <a:pPr marL="234950" indent="0" algn="ctr">
              <a:buNone/>
            </a:pPr>
            <a:r>
              <a:rPr lang="en-US" dirty="0"/>
              <a:t>amsus.cds.affinityced.com </a:t>
            </a:r>
          </a:p>
        </p:txBody>
      </p:sp>
      <p:sp>
        <p:nvSpPr>
          <p:cNvPr id="4" name="Title 3">
            <a:extLst>
              <a:ext uri="{FF2B5EF4-FFF2-40B4-BE49-F238E27FC236}">
                <a16:creationId xmlns:a16="http://schemas.microsoft.com/office/drawing/2014/main" id="{64BE2DBB-74B6-87FA-4E5A-25BC456FA90B}"/>
              </a:ext>
            </a:extLst>
          </p:cNvPr>
          <p:cNvSpPr>
            <a:spLocks noGrp="1"/>
          </p:cNvSpPr>
          <p:nvPr>
            <p:ph type="title"/>
          </p:nvPr>
        </p:nvSpPr>
        <p:spPr>
          <a:xfrm>
            <a:off x="609600" y="1397047"/>
            <a:ext cx="10972800" cy="887356"/>
          </a:xfrm>
        </p:spPr>
        <p:txBody>
          <a:bodyPr/>
          <a:lstStyle/>
          <a:p>
            <a:pPr algn="ctr"/>
            <a:r>
              <a:rPr lang="en-US" cap="all" dirty="0"/>
              <a:t>How to Claim CE Credit </a:t>
            </a:r>
          </a:p>
        </p:txBody>
      </p:sp>
      <p:sp>
        <p:nvSpPr>
          <p:cNvPr id="5" name="Text Placeholder 4">
            <a:extLst>
              <a:ext uri="{FF2B5EF4-FFF2-40B4-BE49-F238E27FC236}">
                <a16:creationId xmlns:a16="http://schemas.microsoft.com/office/drawing/2014/main" id="{0049FFB3-1FD2-2BB6-74D7-01AF3957145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761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EB977-8BD1-4804-861A-FFE81DF1214A}"/>
              </a:ext>
            </a:extLst>
          </p:cNvPr>
          <p:cNvSpPr>
            <a:spLocks noGrp="1"/>
          </p:cNvSpPr>
          <p:nvPr>
            <p:ph idx="1"/>
          </p:nvPr>
        </p:nvSpPr>
        <p:spPr>
          <a:xfrm>
            <a:off x="609600" y="1254369"/>
            <a:ext cx="10972800" cy="4439437"/>
          </a:xfrm>
        </p:spPr>
        <p:txBody>
          <a:bodyPr/>
          <a:lstStyle/>
          <a:p>
            <a:pPr marL="342900" marR="0" lvl="0" indent="-342900">
              <a:lnSpc>
                <a:spcPct val="107000"/>
              </a:lnSpc>
              <a:spcBef>
                <a:spcPts val="0"/>
              </a:spcBef>
              <a:spcAft>
                <a:spcPts val="0"/>
              </a:spcAft>
              <a:buFont typeface="+mj-lt"/>
              <a:buAutoNum type="arabicParenR"/>
            </a:pPr>
            <a:r>
              <a:rPr lang="en-US" sz="2400" dirty="0">
                <a:effectLst/>
                <a:latin typeface="Calibri" panose="020F0502020204030204" pitchFamily="34" charset="0"/>
                <a:ea typeface="Calibri" panose="020F0502020204030204" pitchFamily="34" charset="0"/>
                <a:cs typeface="Times New Roman" panose="02020603050405020304" pitchFamily="18" charset="0"/>
              </a:rPr>
              <a:t>Describe how the inaugural training created a reproducible model for future U. S. Public Health Service Commissioned Corps trainings. </a:t>
            </a:r>
          </a:p>
          <a:p>
            <a:pPr marL="342900" marR="0" lvl="0" indent="-342900">
              <a:lnSpc>
                <a:spcPct val="107000"/>
              </a:lnSpc>
              <a:spcBef>
                <a:spcPts val="0"/>
              </a:spcBef>
              <a:spcAft>
                <a:spcPts val="0"/>
              </a:spcAft>
              <a:buFont typeface="+mj-lt"/>
              <a:buAutoNum type="arabicParenR"/>
            </a:pPr>
            <a:r>
              <a:rPr lang="en-US" sz="2400" dirty="0">
                <a:effectLst/>
                <a:latin typeface="Calibri" panose="020F0502020204030204" pitchFamily="34" charset="0"/>
                <a:ea typeface="Calibri" panose="020F0502020204030204" pitchFamily="34" charset="0"/>
                <a:cs typeface="Times New Roman" panose="02020603050405020304" pitchFamily="18" charset="0"/>
              </a:rPr>
              <a:t>Describe how the RCC Regional Command Teams identified strengths, and opportunities for continued field, organizational and team development trainings. </a:t>
            </a:r>
          </a:p>
          <a:p>
            <a:pPr marL="342900" marR="0" lvl="0" indent="-342900">
              <a:lnSpc>
                <a:spcPct val="107000"/>
              </a:lnSpc>
              <a:spcBef>
                <a:spcPts val="0"/>
              </a:spcBef>
              <a:spcAft>
                <a:spcPts val="0"/>
              </a:spcAft>
              <a:buFont typeface="+mj-lt"/>
              <a:buAutoNum type="arabicParenR"/>
            </a:pPr>
            <a:r>
              <a:rPr lang="en-US" sz="2400" dirty="0">
                <a:effectLst/>
                <a:latin typeface="Calibri" panose="020F0502020204030204" pitchFamily="34" charset="0"/>
                <a:ea typeface="Calibri" panose="020F0502020204030204" pitchFamily="34" charset="0"/>
                <a:cs typeface="Times New Roman" panose="02020603050405020304" pitchFamily="18" charset="0"/>
              </a:rPr>
              <a:t>Describe how the RCC Regional Command Teams develop, implement, execute, and evaluate training evolutions for multiple clinical and non-clinical disciplines in deployment scenarios.</a:t>
            </a:r>
          </a:p>
          <a:p>
            <a:pPr marL="342900" marR="0" lvl="0" indent="-342900">
              <a:lnSpc>
                <a:spcPct val="107000"/>
              </a:lnSpc>
              <a:spcBef>
                <a:spcPts val="0"/>
              </a:spcBef>
              <a:spcAft>
                <a:spcPts val="800"/>
              </a:spcAft>
              <a:buFont typeface="+mj-lt"/>
              <a:buAutoNum type="arabicParenR"/>
            </a:pPr>
            <a:r>
              <a:rPr lang="en-US" sz="2400" dirty="0">
                <a:effectLst/>
                <a:latin typeface="Calibri" panose="020F0502020204030204" pitchFamily="34" charset="0"/>
                <a:ea typeface="Calibri" panose="020F0502020204030204" pitchFamily="34" charset="0"/>
                <a:cs typeface="Times New Roman" panose="02020603050405020304" pitchFamily="18" charset="0"/>
              </a:rPr>
              <a:t>Chronicle how the RCC Regional Command Team quickly and collectively collaborated, planned, executed, and evaluated the training in a resource constrained environment.  </a:t>
            </a:r>
          </a:p>
        </p:txBody>
      </p:sp>
      <p:sp>
        <p:nvSpPr>
          <p:cNvPr id="4" name="Title 3">
            <a:extLst>
              <a:ext uri="{FF2B5EF4-FFF2-40B4-BE49-F238E27FC236}">
                <a16:creationId xmlns:a16="http://schemas.microsoft.com/office/drawing/2014/main" id="{D5D09E3A-0C2D-4D50-82A8-06190C82C949}"/>
              </a:ext>
            </a:extLst>
          </p:cNvPr>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61046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EB977-8BD1-4804-861A-FFE81DF1214A}"/>
              </a:ext>
            </a:extLst>
          </p:cNvPr>
          <p:cNvSpPr>
            <a:spLocks noGrp="1"/>
          </p:cNvSpPr>
          <p:nvPr>
            <p:ph idx="1"/>
          </p:nvPr>
        </p:nvSpPr>
        <p:spPr>
          <a:xfrm>
            <a:off x="609600" y="1254369"/>
            <a:ext cx="10972800" cy="4439437"/>
          </a:xfrm>
        </p:spPr>
        <p:txBody>
          <a:bodyPr>
            <a:normAutofit/>
          </a:bodyPr>
          <a:lstStyle/>
          <a:p>
            <a:pPr marL="234950" indent="0">
              <a:buNone/>
            </a:pPr>
            <a:r>
              <a:rPr lang="en-US" b="1" dirty="0"/>
              <a:t>Mission of the U.S. Public Health Service Reserve Commissioned Corps is to provide trained, ready, and equipped public health professionals, capable of mobilizing and deploying to augment the Active Duty USPHS Commissioned Corps, under the authorities of the Secretary for Health in response to regional, national, and global public health emergencies</a:t>
            </a:r>
          </a:p>
          <a:p>
            <a:r>
              <a:rPr lang="en-US" sz="2000" dirty="0"/>
              <a:t>Reserve Commissioned Corps was funded and authorized by the Coronavirus Aid, Relief, and Economic Security (CARES) Act, 27 March 2020 </a:t>
            </a:r>
          </a:p>
          <a:p>
            <a:r>
              <a:rPr lang="en-US" sz="2000" dirty="0"/>
              <a:t>First Reservists Commissioned July 2021 – 11 Officers Attended OBC </a:t>
            </a:r>
          </a:p>
          <a:p>
            <a:pPr lvl="1"/>
            <a:r>
              <a:rPr lang="en-US" sz="1800" dirty="0"/>
              <a:t>Reserve Officer meet the Same Appointment Requirement as Regular Corps Officers</a:t>
            </a:r>
          </a:p>
          <a:p>
            <a:pPr lvl="1"/>
            <a:r>
              <a:rPr lang="en-US" sz="1800" dirty="0"/>
              <a:t>Currently, 95 Reserve Officers </a:t>
            </a:r>
          </a:p>
          <a:p>
            <a:r>
              <a:rPr lang="en-US" sz="2000" dirty="0"/>
              <a:t>Annual Training (AT) – 15 days of Active-Duty Training required per year</a:t>
            </a:r>
          </a:p>
          <a:p>
            <a:r>
              <a:rPr lang="en-US" dirty="0"/>
              <a:t>Inactive Duty for Training (IDT) – one weekend per month</a:t>
            </a:r>
          </a:p>
        </p:txBody>
      </p:sp>
      <p:sp>
        <p:nvSpPr>
          <p:cNvPr id="4" name="Title 3">
            <a:extLst>
              <a:ext uri="{FF2B5EF4-FFF2-40B4-BE49-F238E27FC236}">
                <a16:creationId xmlns:a16="http://schemas.microsoft.com/office/drawing/2014/main" id="{D5D09E3A-0C2D-4D50-82A8-06190C82C949}"/>
              </a:ext>
            </a:extLst>
          </p:cNvPr>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50014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EB977-8BD1-4804-861A-FFE81DF1214A}"/>
              </a:ext>
            </a:extLst>
          </p:cNvPr>
          <p:cNvSpPr>
            <a:spLocks noGrp="1"/>
          </p:cNvSpPr>
          <p:nvPr>
            <p:ph idx="1"/>
          </p:nvPr>
        </p:nvSpPr>
        <p:spPr>
          <a:xfrm>
            <a:off x="609600" y="1254369"/>
            <a:ext cx="10972800" cy="4439437"/>
          </a:xfrm>
        </p:spPr>
        <p:txBody>
          <a:bodyPr>
            <a:normAutofit lnSpcReduction="10000"/>
          </a:bodyPr>
          <a:lstStyle/>
          <a:p>
            <a:pPr marL="234950" indent="0">
              <a:buNone/>
            </a:pPr>
            <a:r>
              <a:rPr lang="en-US" dirty="0"/>
              <a:t>Annual Training (AT)</a:t>
            </a:r>
          </a:p>
          <a:p>
            <a:r>
              <a:rPr lang="en-US" dirty="0"/>
              <a:t>Extensive training program continues to be expanded </a:t>
            </a:r>
          </a:p>
          <a:p>
            <a:r>
              <a:rPr lang="en-US" dirty="0"/>
              <a:t>Mission Essential Training Lists (METL) </a:t>
            </a:r>
          </a:p>
          <a:p>
            <a:r>
              <a:rPr lang="en-US" dirty="0"/>
              <a:t>Purpose </a:t>
            </a:r>
          </a:p>
          <a:p>
            <a:pPr lvl="1"/>
            <a:r>
              <a:rPr lang="en-US" dirty="0"/>
              <a:t>Prepare for deployments in austere environments</a:t>
            </a:r>
          </a:p>
          <a:p>
            <a:pPr lvl="1"/>
            <a:r>
              <a:rPr lang="en-US" dirty="0"/>
              <a:t>Building capacity to function in Incident Command Structure (ICS)</a:t>
            </a:r>
          </a:p>
          <a:p>
            <a:pPr lvl="1"/>
            <a:r>
              <a:rPr lang="en-US" dirty="0"/>
              <a:t>Build team cohesion </a:t>
            </a:r>
          </a:p>
          <a:p>
            <a:pPr lvl="1"/>
            <a:r>
              <a:rPr lang="en-US" dirty="0"/>
              <a:t>Enhance critical thinking skills</a:t>
            </a:r>
          </a:p>
          <a:p>
            <a:pPr lvl="1"/>
            <a:r>
              <a:rPr lang="en-US" dirty="0"/>
              <a:t>Build resiliency </a:t>
            </a:r>
          </a:p>
          <a:p>
            <a:pPr lvl="1"/>
            <a:r>
              <a:rPr lang="en-US" dirty="0"/>
              <a:t>Ensure basic </a:t>
            </a:r>
            <a:r>
              <a:rPr lang="en-US" dirty="0" err="1"/>
              <a:t>deployability</a:t>
            </a:r>
            <a:r>
              <a:rPr lang="en-US" dirty="0"/>
              <a:t> readiness </a:t>
            </a:r>
          </a:p>
          <a:p>
            <a:pPr lvl="1"/>
            <a:r>
              <a:rPr lang="en-US" dirty="0"/>
              <a:t>Fulfill AT requirements </a:t>
            </a:r>
          </a:p>
          <a:p>
            <a:pPr lvl="1"/>
            <a:r>
              <a:rPr lang="en-US" dirty="0"/>
              <a:t>Create a model for enhanced future training</a:t>
            </a:r>
          </a:p>
        </p:txBody>
      </p:sp>
      <p:sp>
        <p:nvSpPr>
          <p:cNvPr id="4" name="Title 3">
            <a:extLst>
              <a:ext uri="{FF2B5EF4-FFF2-40B4-BE49-F238E27FC236}">
                <a16:creationId xmlns:a16="http://schemas.microsoft.com/office/drawing/2014/main" id="{D5D09E3A-0C2D-4D50-82A8-06190C82C949}"/>
              </a:ext>
            </a:extLst>
          </p:cNvPr>
          <p:cNvSpPr>
            <a:spLocks noGrp="1"/>
          </p:cNvSpPr>
          <p:nvPr>
            <p:ph type="title"/>
          </p:nvPr>
        </p:nvSpPr>
        <p:spPr/>
        <p:txBody>
          <a:bodyPr/>
          <a:lstStyle/>
          <a:p>
            <a:r>
              <a:rPr lang="en-US" dirty="0"/>
              <a:t>Background</a:t>
            </a:r>
          </a:p>
        </p:txBody>
      </p:sp>
      <p:pic>
        <p:nvPicPr>
          <p:cNvPr id="3" name="Picture 2" descr="A picture containing text, sign, can&#10;&#10;Description automatically generated">
            <a:extLst>
              <a:ext uri="{FF2B5EF4-FFF2-40B4-BE49-F238E27FC236}">
                <a16:creationId xmlns:a16="http://schemas.microsoft.com/office/drawing/2014/main" id="{58B936ED-E250-1039-5335-28292D8243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491" y="3402399"/>
            <a:ext cx="2321056" cy="2284480"/>
          </a:xfrm>
          <a:prstGeom prst="rect">
            <a:avLst/>
          </a:prstGeom>
        </p:spPr>
      </p:pic>
    </p:spTree>
    <p:extLst>
      <p:ext uri="{BB962C8B-B14F-4D97-AF65-F5344CB8AC3E}">
        <p14:creationId xmlns:p14="http://schemas.microsoft.com/office/powerpoint/2010/main" val="119695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EB977-8BD1-4804-861A-FFE81DF1214A}"/>
              </a:ext>
            </a:extLst>
          </p:cNvPr>
          <p:cNvSpPr>
            <a:spLocks noGrp="1"/>
          </p:cNvSpPr>
          <p:nvPr>
            <p:ph idx="1"/>
          </p:nvPr>
        </p:nvSpPr>
        <p:spPr>
          <a:xfrm>
            <a:off x="609600" y="1254369"/>
            <a:ext cx="10972800" cy="4439437"/>
          </a:xfrm>
        </p:spPr>
        <p:txBody>
          <a:bodyPr>
            <a:normAutofit/>
          </a:bodyPr>
          <a:lstStyle/>
          <a:p>
            <a:r>
              <a:rPr lang="en-US" dirty="0"/>
              <a:t>Original plan was to partner with the National Guard Bureau (NGB) </a:t>
            </a:r>
          </a:p>
          <a:p>
            <a:r>
              <a:rPr lang="en-US" dirty="0"/>
              <a:t>Regional Commanders (2) attended Patriot Exercise Arctic Eagle 2022 </a:t>
            </a:r>
          </a:p>
          <a:p>
            <a:pPr lvl="1"/>
            <a:r>
              <a:rPr lang="en-US" dirty="0"/>
              <a:t>Joint Base Elmendorf-Richardson, Anchorage, AK </a:t>
            </a:r>
          </a:p>
          <a:p>
            <a:r>
              <a:rPr lang="en-US" dirty="0"/>
              <a:t>Regional Commander worked collaboratively with the NGB to plan Patriot ‘23</a:t>
            </a:r>
          </a:p>
          <a:p>
            <a:r>
              <a:rPr lang="en-US" dirty="0"/>
              <a:t>Patriot ‘23 was postponed until 2024 </a:t>
            </a:r>
          </a:p>
          <a:p>
            <a:r>
              <a:rPr lang="en-US" dirty="0"/>
              <a:t>Regional Commander was at Camp Shelby Joint Forces Training Center (CSJFTC) outside of Hattiesburg, MS for the final Master Scenario Event List (MSEL) sync when canceled  </a:t>
            </a:r>
          </a:p>
          <a:p>
            <a:r>
              <a:rPr lang="en-US" dirty="0"/>
              <a:t>Met with Troop Issue regarding housing, training buildings</a:t>
            </a:r>
          </a:p>
          <a:p>
            <a:r>
              <a:rPr lang="en-US" dirty="0"/>
              <a:t>Met with Mississippi Emergency Management Agency (MEMA) and Mississippi State Department of Health (MSDOH) to coordinate trainings</a:t>
            </a:r>
          </a:p>
        </p:txBody>
      </p:sp>
      <p:sp>
        <p:nvSpPr>
          <p:cNvPr id="4" name="Title 3">
            <a:extLst>
              <a:ext uri="{FF2B5EF4-FFF2-40B4-BE49-F238E27FC236}">
                <a16:creationId xmlns:a16="http://schemas.microsoft.com/office/drawing/2014/main" id="{D5D09E3A-0C2D-4D50-82A8-06190C82C949}"/>
              </a:ext>
            </a:extLst>
          </p:cNvPr>
          <p:cNvSpPr>
            <a:spLocks noGrp="1"/>
          </p:cNvSpPr>
          <p:nvPr>
            <p:ph type="title"/>
          </p:nvPr>
        </p:nvSpPr>
        <p:spPr/>
        <p:txBody>
          <a:bodyPr/>
          <a:lstStyle/>
          <a:p>
            <a:r>
              <a:rPr lang="en-US" dirty="0"/>
              <a:t>Preparation </a:t>
            </a:r>
          </a:p>
        </p:txBody>
      </p:sp>
    </p:spTree>
    <p:extLst>
      <p:ext uri="{BB962C8B-B14F-4D97-AF65-F5344CB8AC3E}">
        <p14:creationId xmlns:p14="http://schemas.microsoft.com/office/powerpoint/2010/main" val="16546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EB977-8BD1-4804-861A-FFE81DF1214A}"/>
              </a:ext>
            </a:extLst>
          </p:cNvPr>
          <p:cNvSpPr>
            <a:spLocks noGrp="1"/>
          </p:cNvSpPr>
          <p:nvPr>
            <p:ph idx="1"/>
          </p:nvPr>
        </p:nvSpPr>
        <p:spPr>
          <a:xfrm>
            <a:off x="609600" y="1254369"/>
            <a:ext cx="10972800" cy="4439437"/>
          </a:xfrm>
        </p:spPr>
        <p:txBody>
          <a:bodyPr/>
          <a:lstStyle/>
          <a:p>
            <a:r>
              <a:rPr lang="en-US" dirty="0"/>
              <a:t>Operation Magnolia was the first large scale exercise completed by the Reserve Commissioned Corps</a:t>
            </a:r>
          </a:p>
          <a:p>
            <a:r>
              <a:rPr lang="en-US" dirty="0"/>
              <a:t>Location - Camp Shelby Joint Forces Training Center (CSJFTC) outside of Hattiesburg, MS</a:t>
            </a:r>
          </a:p>
          <a:p>
            <a:r>
              <a:rPr lang="en-US" dirty="0"/>
              <a:t>Training Dates:</a:t>
            </a:r>
          </a:p>
          <a:p>
            <a:pPr lvl="1"/>
            <a:r>
              <a:rPr lang="en-US" dirty="0"/>
              <a:t>OIC/SOFR/Logs brief on 17 Mar 2023</a:t>
            </a:r>
          </a:p>
          <a:p>
            <a:pPr lvl="1"/>
            <a:r>
              <a:rPr lang="en-US" dirty="0"/>
              <a:t>Pre-Deployment (Training) brief on 23 Mar 2023</a:t>
            </a:r>
          </a:p>
          <a:p>
            <a:pPr lvl="1"/>
            <a:r>
              <a:rPr lang="en-US" dirty="0"/>
              <a:t>Trainer Controller Teams travel to CSJFTC on 25 Mar 2023</a:t>
            </a:r>
          </a:p>
          <a:p>
            <a:pPr lvl="1"/>
            <a:r>
              <a:rPr lang="en-US" dirty="0"/>
              <a:t>Reservists traveled to CSJFTC on 26 Mar 2023</a:t>
            </a:r>
          </a:p>
          <a:p>
            <a:pPr lvl="1"/>
            <a:r>
              <a:rPr lang="en-US" dirty="0"/>
              <a:t>All staffed departed CSJFTC on 06 Apr 2023</a:t>
            </a:r>
          </a:p>
          <a:p>
            <a:r>
              <a:rPr lang="en-US" dirty="0"/>
              <a:t>12 full days of training</a:t>
            </a:r>
          </a:p>
        </p:txBody>
      </p:sp>
      <p:sp>
        <p:nvSpPr>
          <p:cNvPr id="4" name="Title 3">
            <a:extLst>
              <a:ext uri="{FF2B5EF4-FFF2-40B4-BE49-F238E27FC236}">
                <a16:creationId xmlns:a16="http://schemas.microsoft.com/office/drawing/2014/main" id="{D5D09E3A-0C2D-4D50-82A8-06190C82C949}"/>
              </a:ext>
            </a:extLst>
          </p:cNvPr>
          <p:cNvSpPr>
            <a:spLocks noGrp="1"/>
          </p:cNvSpPr>
          <p:nvPr>
            <p:ph type="title"/>
          </p:nvPr>
        </p:nvSpPr>
        <p:spPr/>
        <p:txBody>
          <a:bodyPr/>
          <a:lstStyle/>
          <a:p>
            <a:r>
              <a:rPr lang="en-US" dirty="0"/>
              <a:t>Planning </a:t>
            </a:r>
          </a:p>
        </p:txBody>
      </p:sp>
      <p:pic>
        <p:nvPicPr>
          <p:cNvPr id="3074" name="Picture 2">
            <a:extLst>
              <a:ext uri="{FF2B5EF4-FFF2-40B4-BE49-F238E27FC236}">
                <a16:creationId xmlns:a16="http://schemas.microsoft.com/office/drawing/2014/main" id="{DD1CFA5D-5C08-818D-1093-D33A669000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2132" y="2438400"/>
            <a:ext cx="3244305" cy="363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08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D028A4-2470-B4F1-5917-5B58D30C835F}"/>
              </a:ext>
            </a:extLst>
          </p:cNvPr>
          <p:cNvSpPr>
            <a:spLocks noGrp="1"/>
          </p:cNvSpPr>
          <p:nvPr>
            <p:ph idx="1"/>
          </p:nvPr>
        </p:nvSpPr>
        <p:spPr/>
        <p:txBody>
          <a:bodyPr/>
          <a:lstStyle/>
          <a:p>
            <a:r>
              <a:rPr lang="en-US" dirty="0"/>
              <a:t>Patriot ‘23 Postponed – but we are still required to complete AT</a:t>
            </a:r>
          </a:p>
          <a:p>
            <a:r>
              <a:rPr lang="en-US" dirty="0"/>
              <a:t>Location? – no established relationships</a:t>
            </a:r>
          </a:p>
          <a:p>
            <a:r>
              <a:rPr lang="en-US" dirty="0"/>
              <a:t>Logistics – supplies, lodging, facilities, travel/transport </a:t>
            </a:r>
          </a:p>
          <a:p>
            <a:r>
              <a:rPr lang="en-US" dirty="0"/>
              <a:t>Partnerships </a:t>
            </a:r>
          </a:p>
          <a:p>
            <a:pPr lvl="1"/>
            <a:r>
              <a:rPr lang="en-US" dirty="0"/>
              <a:t>MEMA</a:t>
            </a:r>
          </a:p>
          <a:p>
            <a:pPr lvl="1"/>
            <a:r>
              <a:rPr lang="en-US" dirty="0"/>
              <a:t>MSDOH</a:t>
            </a:r>
          </a:p>
          <a:p>
            <a:r>
              <a:rPr lang="en-US" dirty="0"/>
              <a:t>Tornado Outbreak – March 24-26 </a:t>
            </a:r>
          </a:p>
          <a:p>
            <a:pPr lvl="1"/>
            <a:r>
              <a:rPr lang="en-US" dirty="0"/>
              <a:t>EF-4 Rolling Fork, Midnight, Silver City</a:t>
            </a:r>
          </a:p>
          <a:p>
            <a:pPr lvl="1"/>
            <a:r>
              <a:rPr lang="en-US" dirty="0"/>
              <a:t>EF-3 Winona, Amory</a:t>
            </a:r>
          </a:p>
        </p:txBody>
      </p:sp>
      <p:sp>
        <p:nvSpPr>
          <p:cNvPr id="3" name="Text Placeholder 2">
            <a:extLst>
              <a:ext uri="{FF2B5EF4-FFF2-40B4-BE49-F238E27FC236}">
                <a16:creationId xmlns:a16="http://schemas.microsoft.com/office/drawing/2014/main" id="{6C82365C-D8A3-EB4B-E2E7-863F8B038690}"/>
              </a:ext>
            </a:extLst>
          </p:cNvPr>
          <p:cNvSpPr>
            <a:spLocks noGrp="1"/>
          </p:cNvSpPr>
          <p:nvPr>
            <p:ph type="body" sz="quarter" idx="11"/>
          </p:nvPr>
        </p:nvSpPr>
        <p:spPr/>
        <p:txBody>
          <a:bodyPr/>
          <a:lstStyle/>
          <a:p>
            <a:r>
              <a:rPr lang="en-US" dirty="0"/>
              <a:t>Semper Gumby</a:t>
            </a:r>
          </a:p>
        </p:txBody>
      </p:sp>
      <p:sp>
        <p:nvSpPr>
          <p:cNvPr id="4" name="Title 3">
            <a:extLst>
              <a:ext uri="{FF2B5EF4-FFF2-40B4-BE49-F238E27FC236}">
                <a16:creationId xmlns:a16="http://schemas.microsoft.com/office/drawing/2014/main" id="{AE2B3B05-5F90-372D-A876-E447DF4570BD}"/>
              </a:ext>
            </a:extLst>
          </p:cNvPr>
          <p:cNvSpPr>
            <a:spLocks noGrp="1"/>
          </p:cNvSpPr>
          <p:nvPr>
            <p:ph type="title"/>
          </p:nvPr>
        </p:nvSpPr>
        <p:spPr/>
        <p:txBody>
          <a:bodyPr/>
          <a:lstStyle/>
          <a:p>
            <a:r>
              <a:rPr lang="en-US" dirty="0"/>
              <a:t>Challenges – Real World Events</a:t>
            </a:r>
          </a:p>
        </p:txBody>
      </p:sp>
      <p:sp>
        <p:nvSpPr>
          <p:cNvPr id="5" name="Text Placeholder 4">
            <a:extLst>
              <a:ext uri="{FF2B5EF4-FFF2-40B4-BE49-F238E27FC236}">
                <a16:creationId xmlns:a16="http://schemas.microsoft.com/office/drawing/2014/main" id="{F19F1961-1733-696A-1A36-2E43662D6F6B}"/>
              </a:ext>
            </a:extLst>
          </p:cNvPr>
          <p:cNvSpPr>
            <a:spLocks noGrp="1"/>
          </p:cNvSpPr>
          <p:nvPr>
            <p:ph type="body" sz="quarter" idx="10"/>
          </p:nvPr>
        </p:nvSpPr>
        <p:spPr/>
        <p:txBody>
          <a:bodyPr/>
          <a:lstStyle/>
          <a:p>
            <a:endParaRPr lang="en-US"/>
          </a:p>
        </p:txBody>
      </p:sp>
      <p:pic>
        <p:nvPicPr>
          <p:cNvPr id="1026" name="Picture 2" descr="Amazon.com: NJ Croce Gumby &amp; Pokey Mini Bendable Pair : Toys &amp; Games">
            <a:extLst>
              <a:ext uri="{FF2B5EF4-FFF2-40B4-BE49-F238E27FC236}">
                <a16:creationId xmlns:a16="http://schemas.microsoft.com/office/drawing/2014/main" id="{46D34118-EBA4-99C4-99E7-FCE394FF02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9295" y="302146"/>
            <a:ext cx="1418757" cy="15886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AA17DBC-3A3C-83CE-F026-E47114168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692" y="3235003"/>
            <a:ext cx="4603374" cy="228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20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EB977-8BD1-4804-861A-FFE81DF1214A}"/>
              </a:ext>
            </a:extLst>
          </p:cNvPr>
          <p:cNvSpPr>
            <a:spLocks noGrp="1"/>
          </p:cNvSpPr>
          <p:nvPr>
            <p:ph idx="1"/>
          </p:nvPr>
        </p:nvSpPr>
        <p:spPr>
          <a:xfrm>
            <a:off x="609600" y="1254369"/>
            <a:ext cx="10972800" cy="4439437"/>
          </a:xfrm>
        </p:spPr>
        <p:txBody>
          <a:bodyPr>
            <a:normAutofit fontScale="92500" lnSpcReduction="10000"/>
          </a:bodyPr>
          <a:lstStyle/>
          <a:p>
            <a:pPr marL="173038" marR="0" indent="-173038" algn="just">
              <a:spcBef>
                <a:spcPts val="0"/>
              </a:spcBef>
              <a:spcAft>
                <a:spcPts val="0"/>
              </a:spcAft>
              <a:tabLst>
                <a:tab pos="4288155" algn="l"/>
                <a:tab pos="4743450" algn="l"/>
              </a:tabLst>
            </a:pPr>
            <a:r>
              <a:rPr lang="en-US" dirty="0">
                <a:effectLst/>
                <a:ea typeface="Times New Roman" panose="02020603050405020304" pitchFamily="18" charset="0"/>
              </a:rPr>
              <a:t>Readiness Requirements</a:t>
            </a:r>
          </a:p>
          <a:p>
            <a:pPr marL="633413" lvl="1" indent="-173038" algn="just">
              <a:spcBef>
                <a:spcPts val="0"/>
              </a:spcBef>
              <a:tabLst>
                <a:tab pos="4288155" algn="l"/>
                <a:tab pos="4743450" algn="l"/>
              </a:tabLst>
            </a:pPr>
            <a:r>
              <a:rPr lang="en-US" dirty="0">
                <a:ea typeface="Times New Roman" panose="02020603050405020304" pitchFamily="18" charset="0"/>
              </a:rPr>
              <a:t>33 of 34 completed BLS</a:t>
            </a:r>
          </a:p>
          <a:p>
            <a:pPr marL="633413" lvl="1" indent="-173038" algn="just">
              <a:spcBef>
                <a:spcPts val="0"/>
              </a:spcBef>
              <a:tabLst>
                <a:tab pos="4288155" algn="l"/>
                <a:tab pos="4743450" algn="l"/>
              </a:tabLst>
            </a:pPr>
            <a:r>
              <a:rPr lang="en-US" dirty="0">
                <a:effectLst/>
                <a:ea typeface="Times New Roman" panose="02020603050405020304" pitchFamily="18" charset="0"/>
              </a:rPr>
              <a:t>33 of 34 completed APFT</a:t>
            </a:r>
          </a:p>
          <a:p>
            <a:pPr marL="633413" lvl="1" indent="-173038" algn="just">
              <a:spcBef>
                <a:spcPts val="0"/>
              </a:spcBef>
              <a:tabLst>
                <a:tab pos="4288155" algn="l"/>
                <a:tab pos="4743450" algn="l"/>
              </a:tabLst>
            </a:pPr>
            <a:r>
              <a:rPr lang="en-US" dirty="0">
                <a:ea typeface="Times New Roman" panose="02020603050405020304" pitchFamily="18" charset="0"/>
              </a:rPr>
              <a:t>3 completed PHU</a:t>
            </a:r>
          </a:p>
          <a:p>
            <a:pPr marL="173038" indent="-173038" algn="just">
              <a:spcBef>
                <a:spcPts val="0"/>
              </a:spcBef>
              <a:tabLst>
                <a:tab pos="4288155" algn="l"/>
                <a:tab pos="4743450" algn="l"/>
              </a:tabLst>
            </a:pPr>
            <a:r>
              <a:rPr lang="en-US" dirty="0">
                <a:ea typeface="Times New Roman" panose="02020603050405020304" pitchFamily="18" charset="0"/>
              </a:rPr>
              <a:t>Simulated Hurricane Response</a:t>
            </a:r>
          </a:p>
          <a:p>
            <a:pPr marL="633413" lvl="1" indent="-173038" algn="just">
              <a:spcBef>
                <a:spcPts val="0"/>
              </a:spcBef>
              <a:tabLst>
                <a:tab pos="4288155" algn="l"/>
                <a:tab pos="4743450" algn="l"/>
              </a:tabLst>
            </a:pPr>
            <a:r>
              <a:rPr lang="en-US" dirty="0">
                <a:ea typeface="Times New Roman" panose="02020603050405020304" pitchFamily="18" charset="0"/>
              </a:rPr>
              <a:t>“</a:t>
            </a:r>
            <a:r>
              <a:rPr lang="en-US" i="1" dirty="0">
                <a:ea typeface="Times New Roman" panose="02020603050405020304" pitchFamily="18" charset="0"/>
              </a:rPr>
              <a:t>Fail Safely</a:t>
            </a:r>
            <a:r>
              <a:rPr lang="en-US" dirty="0">
                <a:ea typeface="Times New Roman" panose="02020603050405020304" pitchFamily="18" charset="0"/>
              </a:rPr>
              <a:t>”</a:t>
            </a:r>
          </a:p>
          <a:p>
            <a:pPr marL="633413" lvl="1" indent="-173038" algn="just">
              <a:spcBef>
                <a:spcPts val="0"/>
              </a:spcBef>
              <a:tabLst>
                <a:tab pos="4288155" algn="l"/>
                <a:tab pos="4743450" algn="l"/>
              </a:tabLst>
            </a:pPr>
            <a:r>
              <a:rPr lang="en-US" dirty="0">
                <a:effectLst/>
                <a:ea typeface="Times New Roman" panose="02020603050405020304" pitchFamily="18" charset="0"/>
              </a:rPr>
              <a:t>ICS Roles utilized, and ICS forms completed throughout the exercise</a:t>
            </a:r>
            <a:endParaRPr lang="en-US" dirty="0">
              <a:ea typeface="Times New Roman" panose="02020603050405020304" pitchFamily="18" charset="0"/>
            </a:endParaRPr>
          </a:p>
          <a:p>
            <a:pPr marL="633413" lvl="1" indent="-173038" algn="just">
              <a:spcBef>
                <a:spcPts val="0"/>
              </a:spcBef>
              <a:tabLst>
                <a:tab pos="4288155" algn="l"/>
                <a:tab pos="4743450" algn="l"/>
              </a:tabLst>
            </a:pPr>
            <a:r>
              <a:rPr lang="en-US" dirty="0">
                <a:effectLst/>
                <a:ea typeface="Times New Roman" panose="02020603050405020304" pitchFamily="18" charset="0"/>
              </a:rPr>
              <a:t>Learned about potential partners during response operations – MSDOH, MEMA, Team Rubicon</a:t>
            </a:r>
          </a:p>
          <a:p>
            <a:pPr marL="633413" lvl="1" indent="-173038" algn="just">
              <a:spcBef>
                <a:spcPts val="0"/>
              </a:spcBef>
              <a:tabLst>
                <a:tab pos="4288155" algn="l"/>
                <a:tab pos="4743450" algn="l"/>
              </a:tabLst>
            </a:pPr>
            <a:r>
              <a:rPr lang="en-US" dirty="0">
                <a:ea typeface="Times New Roman" panose="02020603050405020304" pitchFamily="18" charset="0"/>
              </a:rPr>
              <a:t>Learned how to function in an austere environment</a:t>
            </a:r>
          </a:p>
          <a:p>
            <a:pPr marL="633413" lvl="1" indent="-173038" algn="just">
              <a:spcBef>
                <a:spcPts val="0"/>
              </a:spcBef>
              <a:tabLst>
                <a:tab pos="4288155" algn="l"/>
                <a:tab pos="4743450" algn="l"/>
              </a:tabLst>
            </a:pPr>
            <a:r>
              <a:rPr lang="en-US" dirty="0">
                <a:ea typeface="Times New Roman" panose="02020603050405020304" pitchFamily="18" charset="0"/>
              </a:rPr>
              <a:t>Staffed 24/7 operation to include overnight simulation </a:t>
            </a:r>
          </a:p>
          <a:p>
            <a:pPr marL="173038" indent="-173038" algn="just">
              <a:spcBef>
                <a:spcPts val="0"/>
              </a:spcBef>
              <a:tabLst>
                <a:tab pos="4288155" algn="l"/>
                <a:tab pos="4743450" algn="l"/>
              </a:tabLst>
            </a:pPr>
            <a:r>
              <a:rPr lang="en-US" dirty="0">
                <a:effectLst/>
                <a:ea typeface="Times New Roman" panose="02020603050405020304" pitchFamily="18" charset="0"/>
              </a:rPr>
              <a:t>Additional Trainings</a:t>
            </a:r>
          </a:p>
          <a:p>
            <a:pPr marL="633413" lvl="1" indent="-173038" algn="just">
              <a:spcBef>
                <a:spcPts val="0"/>
              </a:spcBef>
              <a:tabLst>
                <a:tab pos="4288155" algn="l"/>
                <a:tab pos="4743450" algn="l"/>
              </a:tabLst>
            </a:pPr>
            <a:r>
              <a:rPr lang="en-US" dirty="0">
                <a:ea typeface="Times New Roman" panose="02020603050405020304" pitchFamily="18" charset="0"/>
              </a:rPr>
              <a:t>Customs and courtesies</a:t>
            </a:r>
          </a:p>
          <a:p>
            <a:pPr marL="633413" lvl="1" indent="-173038" algn="just">
              <a:spcBef>
                <a:spcPts val="0"/>
              </a:spcBef>
              <a:tabLst>
                <a:tab pos="4288155" algn="l"/>
                <a:tab pos="4743450" algn="l"/>
              </a:tabLst>
            </a:pPr>
            <a:r>
              <a:rPr lang="en-US" dirty="0">
                <a:ea typeface="Times New Roman" panose="02020603050405020304" pitchFamily="18" charset="0"/>
              </a:rPr>
              <a:t>Drill and ceremony </a:t>
            </a:r>
          </a:p>
          <a:p>
            <a:pPr marL="633413" lvl="1" indent="-173038" algn="just">
              <a:spcBef>
                <a:spcPts val="0"/>
              </a:spcBef>
              <a:tabLst>
                <a:tab pos="4288155" algn="l"/>
                <a:tab pos="4743450" algn="l"/>
              </a:tabLst>
            </a:pPr>
            <a:r>
              <a:rPr lang="en-US" dirty="0">
                <a:effectLst/>
                <a:ea typeface="Times New Roman" panose="02020603050405020304" pitchFamily="18" charset="0"/>
              </a:rPr>
              <a:t>Demonstrated ability to work with vulnerable populations through community service events</a:t>
            </a:r>
          </a:p>
          <a:p>
            <a:pPr marL="633413" lvl="1" indent="-173038" algn="just">
              <a:spcBef>
                <a:spcPts val="0"/>
              </a:spcBef>
              <a:tabLst>
                <a:tab pos="4288155" algn="l"/>
                <a:tab pos="4743450" algn="l"/>
              </a:tabLst>
            </a:pPr>
            <a:r>
              <a:rPr lang="en-US" dirty="0">
                <a:ea typeface="Times New Roman" panose="02020603050405020304" pitchFamily="18" charset="0"/>
              </a:rPr>
              <a:t>Demonstrated cultural awareness</a:t>
            </a:r>
            <a:endParaRPr lang="en-US" dirty="0">
              <a:effectLst/>
              <a:ea typeface="Times New Roman" panose="02020603050405020304" pitchFamily="18" charset="0"/>
            </a:endParaRPr>
          </a:p>
        </p:txBody>
      </p:sp>
      <p:sp>
        <p:nvSpPr>
          <p:cNvPr id="4" name="Title 3">
            <a:extLst>
              <a:ext uri="{FF2B5EF4-FFF2-40B4-BE49-F238E27FC236}">
                <a16:creationId xmlns:a16="http://schemas.microsoft.com/office/drawing/2014/main" id="{D5D09E3A-0C2D-4D50-82A8-06190C82C949}"/>
              </a:ext>
            </a:extLst>
          </p:cNvPr>
          <p:cNvSpPr>
            <a:spLocks noGrp="1"/>
          </p:cNvSpPr>
          <p:nvPr>
            <p:ph type="title"/>
          </p:nvPr>
        </p:nvSpPr>
        <p:spPr/>
        <p:txBody>
          <a:bodyPr/>
          <a:lstStyle/>
          <a:p>
            <a:r>
              <a:rPr lang="en-US" dirty="0"/>
              <a:t>Training Included:</a:t>
            </a:r>
          </a:p>
        </p:txBody>
      </p:sp>
      <p:pic>
        <p:nvPicPr>
          <p:cNvPr id="2050" name="Picture 2">
            <a:extLst>
              <a:ext uri="{FF2B5EF4-FFF2-40B4-BE49-F238E27FC236}">
                <a16:creationId xmlns:a16="http://schemas.microsoft.com/office/drawing/2014/main" id="{FE5EB07C-568D-5734-EC82-44B40C9752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0509" y="106433"/>
            <a:ext cx="2554328" cy="2827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8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2.xml><?xml version="1.0" encoding="utf-8"?>
<a:theme xmlns:a="http://schemas.openxmlformats.org/drawingml/2006/main" name="2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97c1a8e-5110-464a-816e-55fe5fabc994">
      <Terms xmlns="http://schemas.microsoft.com/office/infopath/2007/PartnerControls"/>
    </lcf76f155ced4ddcb4097134ff3c332f>
    <TaxCatchAll xmlns="e1bcc60b-506b-4ef3-9855-672da6bb15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8D398BABD7B14B8E6CF8EA13DAA0AC" ma:contentTypeVersion="18" ma:contentTypeDescription="Create a new document." ma:contentTypeScope="" ma:versionID="3673f64236be8888e6c375b381601f1d">
  <xsd:schema xmlns:xsd="http://www.w3.org/2001/XMLSchema" xmlns:xs="http://www.w3.org/2001/XMLSchema" xmlns:p="http://schemas.microsoft.com/office/2006/metadata/properties" xmlns:ns2="b97c1a8e-5110-464a-816e-55fe5fabc994" xmlns:ns3="e1bcc60b-506b-4ef3-9855-672da6bb1521" targetNamespace="http://schemas.microsoft.com/office/2006/metadata/properties" ma:root="true" ma:fieldsID="97c65d9f1112f9414d3f934a725e8cd9" ns2:_="" ns3:_="">
    <xsd:import namespace="b97c1a8e-5110-464a-816e-55fe5fabc994"/>
    <xsd:import namespace="e1bcc60b-506b-4ef3-9855-672da6bb15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c1a8e-5110-464a-816e-55fe5fabc9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65c3611-4041-4eb9-8f79-39f8bcbd20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bcc60b-506b-4ef3-9855-672da6bb152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199bf2-fc42-442e-927a-aac1be7ef19d}" ma:internalName="TaxCatchAll" ma:showField="CatchAllData" ma:web="e1bcc60b-506b-4ef3-9855-672da6bb1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25F0AC-B884-4CA4-8E00-3F48E82C01F1}">
  <ds:schemaRef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ce9fbf4d-1b18-464f-bf19-9c9cfc3f884c"/>
    <ds:schemaRef ds:uri="http://schemas.microsoft.com/office/2006/metadata/properties"/>
    <ds:schemaRef ds:uri="0a5ae12c-90ad-40a8-b639-d1e3de9e7efe"/>
    <ds:schemaRef ds:uri="http://www.w3.org/XML/1998/namespace"/>
    <ds:schemaRef ds:uri="http://purl.org/dc/dcmitype/"/>
  </ds:schemaRefs>
</ds:datastoreItem>
</file>

<file path=customXml/itemProps2.xml><?xml version="1.0" encoding="utf-8"?>
<ds:datastoreItem xmlns:ds="http://schemas.openxmlformats.org/officeDocument/2006/customXml" ds:itemID="{ECA383BB-69AB-48E2-8527-0C0CD02DA75B}">
  <ds:schemaRefs>
    <ds:schemaRef ds:uri="http://schemas.microsoft.com/sharepoint/v3/contenttype/forms"/>
  </ds:schemaRefs>
</ds:datastoreItem>
</file>

<file path=customXml/itemProps3.xml><?xml version="1.0" encoding="utf-8"?>
<ds:datastoreItem xmlns:ds="http://schemas.openxmlformats.org/officeDocument/2006/customXml" ds:itemID="{9F028AD1-113D-44B5-86D7-31B1C87E8D74}"/>
</file>

<file path=docProps/app.xml><?xml version="1.0" encoding="utf-8"?>
<Properties xmlns="http://schemas.openxmlformats.org/officeDocument/2006/extended-properties" xmlns:vt="http://schemas.openxmlformats.org/officeDocument/2006/docPropsVTypes">
  <Template/>
  <TotalTime>25668</TotalTime>
  <Words>2562</Words>
  <Application>Microsoft Office PowerPoint</Application>
  <PresentationFormat>Widescreen</PresentationFormat>
  <Paragraphs>263</Paragraphs>
  <Slides>27</Slides>
  <Notes>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Wingdings</vt:lpstr>
      <vt:lpstr>1_OASH Slide Master</vt:lpstr>
      <vt:lpstr>2_OASH Slide Master</vt:lpstr>
      <vt:lpstr>Operation Magnolia: An Active-Duty Training Model,  Creating Future Training Evolutions for the U.S. Public Health Service Reserve Commissioned Corps</vt:lpstr>
      <vt:lpstr>Disclosures</vt:lpstr>
      <vt:lpstr>Learning Objectives:</vt:lpstr>
      <vt:lpstr>Background</vt:lpstr>
      <vt:lpstr>Background</vt:lpstr>
      <vt:lpstr>Preparation </vt:lpstr>
      <vt:lpstr>Planning </vt:lpstr>
      <vt:lpstr>Challenges – Real World Events</vt:lpstr>
      <vt:lpstr>Training Included:</vt:lpstr>
      <vt:lpstr>Training Tools and Terms:</vt:lpstr>
      <vt:lpstr>Baggage – Training Inject </vt:lpstr>
      <vt:lpstr>Drill and Ceremony </vt:lpstr>
      <vt:lpstr>Baggage – Inject 2 </vt:lpstr>
      <vt:lpstr>Classroom </vt:lpstr>
      <vt:lpstr>Capstone - Overnight Austere Simulation </vt:lpstr>
      <vt:lpstr>Capstone - Overnight Austere Simulation </vt:lpstr>
      <vt:lpstr>Capstone – Full Scale Simulation </vt:lpstr>
      <vt:lpstr>VIP Guest RDML Schobitz as “Mayor Rick” Training Inject</vt:lpstr>
      <vt:lpstr>Habitat For Humanity of the Pine Belt – Habitat Restore</vt:lpstr>
      <vt:lpstr>Head and Neck Cancer Screening, Forrest General Hospital</vt:lpstr>
      <vt:lpstr>University of Southern Mississippi School of Public Health, Special Guests for National Public Health Week Symposium</vt:lpstr>
      <vt:lpstr>After Action Reviews  What went well?</vt:lpstr>
      <vt:lpstr>After Action Review:  Opportunities for Improvement</vt:lpstr>
      <vt:lpstr>Recommendations</vt:lpstr>
      <vt:lpstr>Current and Future Trainings</vt:lpstr>
      <vt:lpstr>PowerPoint Presentation</vt:lpstr>
      <vt:lpstr>How to Claim CE Credit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Haigwood, Patricia (OS/ASPR/BARDA) (CTR)</dc:creator>
  <cp:lastModifiedBy>Lori Lawrence</cp:lastModifiedBy>
  <cp:revision>616</cp:revision>
  <cp:lastPrinted>2023-01-17T17:11:18Z</cp:lastPrinted>
  <dcterms:created xsi:type="dcterms:W3CDTF">2019-03-20T17:30:43Z</dcterms:created>
  <dcterms:modified xsi:type="dcterms:W3CDTF">2023-12-27T16:56:52Z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0x0101004E8D398BABD7B14B8E6CF8EA13DAA0AC</vt:lpwstr>
  </property>
  <property fmtid="{D5CDD505-2E9C-101B-9397-08002B2CF9AE}" pid="3" name="MediaServiceImageTags">
    <vt:lpwstr/>
  </property>
</Properties>
</file>