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DM Sans" pitchFamily="2" charset="0"/>
      <p:regular r:id="rId5"/>
      <p:bold r:id="rId6"/>
      <p:italic r:id="rId7"/>
      <p:boldItalic r:id="rId8"/>
    </p:embeddedFont>
    <p:embeddedFont>
      <p:font typeface="DM Sans Bold" charset="0"/>
      <p:regular r:id="rId9"/>
      <p:bold r:id="rId10"/>
    </p:embeddedFont>
    <p:embeddedFont>
      <p:font typeface="Lexend Ter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63564" y="8705384"/>
            <a:ext cx="5961684" cy="1227431"/>
            <a:chOff x="0" y="0"/>
            <a:chExt cx="7948912" cy="1636575"/>
          </a:xfrm>
        </p:grpSpPr>
        <p:sp>
          <p:nvSpPr>
            <p:cNvPr id="3" name="Freeform 3"/>
            <p:cNvSpPr/>
            <p:nvPr/>
          </p:nvSpPr>
          <p:spPr>
            <a:xfrm>
              <a:off x="3538928" y="489306"/>
              <a:ext cx="4409984" cy="657963"/>
            </a:xfrm>
            <a:custGeom>
              <a:avLst/>
              <a:gdLst/>
              <a:ahLst/>
              <a:cxnLst/>
              <a:rect l="l" t="t" r="r" b="b"/>
              <a:pathLst>
                <a:path w="4409984" h="657963">
                  <a:moveTo>
                    <a:pt x="0" y="0"/>
                  </a:moveTo>
                  <a:lnTo>
                    <a:pt x="4409984" y="0"/>
                  </a:lnTo>
                  <a:lnTo>
                    <a:pt x="4409984" y="657963"/>
                  </a:lnTo>
                  <a:lnTo>
                    <a:pt x="0" y="65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95" t="-21615" r="-1568" b="-90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116637" cy="1636575"/>
            </a:xfrm>
            <a:custGeom>
              <a:avLst/>
              <a:gdLst/>
              <a:ahLst/>
              <a:cxnLst/>
              <a:rect l="l" t="t" r="r" b="b"/>
              <a:pathLst>
                <a:path w="3116637" h="1636575">
                  <a:moveTo>
                    <a:pt x="0" y="0"/>
                  </a:moveTo>
                  <a:lnTo>
                    <a:pt x="3116637" y="0"/>
                  </a:lnTo>
                  <a:lnTo>
                    <a:pt x="3116637" y="1636575"/>
                  </a:lnTo>
                  <a:lnTo>
                    <a:pt x="0" y="163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60391" y="8353378"/>
            <a:ext cx="5368030" cy="29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1"/>
              </a:lnSpc>
            </a:pPr>
            <a:r>
              <a:rPr lang="en-US" sz="2199">
                <a:solidFill>
                  <a:srgbClr val="01050F"/>
                </a:solidFill>
                <a:latin typeface="Lexend Tera Bold"/>
              </a:rPr>
              <a:t>STRATEGIC PARTNERS</a:t>
            </a:r>
          </a:p>
        </p:txBody>
      </p:sp>
      <p:sp>
        <p:nvSpPr>
          <p:cNvPr id="6" name="Freeform 6"/>
          <p:cNvSpPr/>
          <p:nvPr/>
        </p:nvSpPr>
        <p:spPr>
          <a:xfrm>
            <a:off x="5461617" y="1183211"/>
            <a:ext cx="7364767" cy="6392767"/>
          </a:xfrm>
          <a:custGeom>
            <a:avLst/>
            <a:gdLst/>
            <a:ahLst/>
            <a:cxnLst/>
            <a:rect l="l" t="t" r="r" b="b"/>
            <a:pathLst>
              <a:path w="7364767" h="6392767">
                <a:moveTo>
                  <a:pt x="0" y="0"/>
                </a:moveTo>
                <a:lnTo>
                  <a:pt x="7364766" y="0"/>
                </a:lnTo>
                <a:lnTo>
                  <a:pt x="7364766" y="6392767"/>
                </a:lnTo>
                <a:lnTo>
                  <a:pt x="0" y="6392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2752" y="1909101"/>
            <a:ext cx="16962495" cy="1431245"/>
          </a:xfrm>
          <a:custGeom>
            <a:avLst/>
            <a:gdLst/>
            <a:ahLst/>
            <a:cxnLst/>
            <a:rect l="l" t="t" r="r" b="b"/>
            <a:pathLst>
              <a:path w="16962495" h="1431245">
                <a:moveTo>
                  <a:pt x="0" y="0"/>
                </a:moveTo>
                <a:lnTo>
                  <a:pt x="16962496" y="0"/>
                </a:lnTo>
                <a:lnTo>
                  <a:pt x="16962496" y="1431245"/>
                </a:lnTo>
                <a:lnTo>
                  <a:pt x="0" y="14312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5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2752" y="5143500"/>
            <a:ext cx="606240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1050F"/>
                </a:solidFill>
                <a:latin typeface="DM Sans Bold"/>
              </a:rPr>
              <a:t>Together,</a:t>
            </a:r>
            <a:r>
              <a:rPr lang="en-US" sz="3499">
                <a:solidFill>
                  <a:srgbClr val="01050F"/>
                </a:solidFill>
                <a:latin typeface="DM Sans"/>
              </a:rPr>
              <a:t> we can face the fight against veteran suicide.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6527" y="8687134"/>
            <a:ext cx="7336931" cy="990581"/>
            <a:chOff x="0" y="0"/>
            <a:chExt cx="9782575" cy="1320775"/>
          </a:xfrm>
        </p:grpSpPr>
        <p:sp>
          <p:nvSpPr>
            <p:cNvPr id="10" name="Freeform 10"/>
            <p:cNvSpPr/>
            <p:nvPr/>
          </p:nvSpPr>
          <p:spPr>
            <a:xfrm>
              <a:off x="3819253" y="0"/>
              <a:ext cx="2940296" cy="1320775"/>
            </a:xfrm>
            <a:custGeom>
              <a:avLst/>
              <a:gdLst/>
              <a:ahLst/>
              <a:cxnLst/>
              <a:rect l="l" t="t" r="r" b="b"/>
              <a:pathLst>
                <a:path w="2940296" h="1320775">
                  <a:moveTo>
                    <a:pt x="0" y="0"/>
                  </a:moveTo>
                  <a:lnTo>
                    <a:pt x="2940295" y="0"/>
                  </a:lnTo>
                  <a:lnTo>
                    <a:pt x="2940295" y="1320775"/>
                  </a:lnTo>
                  <a:lnTo>
                    <a:pt x="0" y="1320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02" t="-19642" r="-9699" b="-196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841310" y="162211"/>
              <a:ext cx="2941265" cy="996353"/>
            </a:xfrm>
            <a:custGeom>
              <a:avLst/>
              <a:gdLst/>
              <a:ahLst/>
              <a:cxnLst/>
              <a:rect l="l" t="t" r="r" b="b"/>
              <a:pathLst>
                <a:path w="2941265" h="996353">
                  <a:moveTo>
                    <a:pt x="0" y="0"/>
                  </a:moveTo>
                  <a:lnTo>
                    <a:pt x="2941265" y="0"/>
                  </a:lnTo>
                  <a:lnTo>
                    <a:pt x="2941265" y="996353"/>
                  </a:lnTo>
                  <a:lnTo>
                    <a:pt x="0" y="996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94740"/>
              <a:ext cx="3737491" cy="1131295"/>
            </a:xfrm>
            <a:custGeom>
              <a:avLst/>
              <a:gdLst/>
              <a:ahLst/>
              <a:cxnLst/>
              <a:rect l="l" t="t" r="r" b="b"/>
              <a:pathLst>
                <a:path w="3737491" h="1131295">
                  <a:moveTo>
                    <a:pt x="0" y="0"/>
                  </a:moveTo>
                  <a:lnTo>
                    <a:pt x="3737491" y="0"/>
                  </a:lnTo>
                  <a:lnTo>
                    <a:pt x="3737491" y="1131295"/>
                  </a:lnTo>
                  <a:lnTo>
                    <a:pt x="0" y="1131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2133" b="-230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2000" y="8391478"/>
            <a:ext cx="5525986" cy="29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2198">
                <a:solidFill>
                  <a:srgbClr val="01050F"/>
                </a:solidFill>
                <a:latin typeface="Lexend Tera Bold"/>
              </a:rPr>
              <a:t>FOUNDERS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2560" y="398928"/>
            <a:ext cx="475052" cy="410978"/>
          </a:xfrm>
          <a:custGeom>
            <a:avLst/>
            <a:gdLst/>
            <a:ahLst/>
            <a:cxnLst/>
            <a:rect l="l" t="t" r="r" b="b"/>
            <a:pathLst>
              <a:path w="475052" h="410978">
                <a:moveTo>
                  <a:pt x="0" y="0"/>
                </a:moveTo>
                <a:lnTo>
                  <a:pt x="475052" y="0"/>
                </a:lnTo>
                <a:lnTo>
                  <a:pt x="475052" y="410978"/>
                </a:lnTo>
                <a:lnTo>
                  <a:pt x="0" y="410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43747" y="9641837"/>
            <a:ext cx="2835617" cy="224346"/>
          </a:xfrm>
          <a:custGeom>
            <a:avLst/>
            <a:gdLst/>
            <a:ahLst/>
            <a:cxnLst/>
            <a:rect l="l" t="t" r="r" b="b"/>
            <a:pathLst>
              <a:path w="2835617" h="224346">
                <a:moveTo>
                  <a:pt x="0" y="0"/>
                </a:moveTo>
                <a:lnTo>
                  <a:pt x="2835617" y="0"/>
                </a:lnTo>
                <a:lnTo>
                  <a:pt x="2835617" y="224345"/>
                </a:lnTo>
                <a:lnTo>
                  <a:pt x="0" y="224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" r="-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343574" y="5996975"/>
            <a:ext cx="1959324" cy="1959316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1213" b="-2358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350228" y="8095205"/>
            <a:ext cx="1946016" cy="194600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36920" y="3851241"/>
            <a:ext cx="1972632" cy="1972625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336920" y="1716692"/>
            <a:ext cx="1972632" cy="1972625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b="-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10789" y="4142228"/>
            <a:ext cx="11589798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Lexend Tera Bold"/>
              </a:rPr>
              <a:t>Dr. Joshua LaGrant, DO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Medical Director, Humana Military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Board Certified In Psychiatry, Child and Adolescent Psychiatry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10789" y="6274655"/>
            <a:ext cx="6237471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Lexend Tera Bold"/>
              </a:rPr>
              <a:t>Babs Chase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Face the Fight Coalition Director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Elizabeth Dole Foundation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10789" y="8372884"/>
            <a:ext cx="6571532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Lexend Tera Bold"/>
              </a:rPr>
              <a:t>Alex Ware, Moderator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Director, Government Affairs Humana Military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10789" y="1781202"/>
            <a:ext cx="12000457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Lexend Tera"/>
              </a:rPr>
              <a:t>Dr. David Rozek, PhD, ABPP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Face the Fight Senior Scientific Advisor</a:t>
            </a:r>
          </a:p>
          <a:p>
            <a:pPr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Director of Strategy and Evaluation, STRONG STAR Training Initiative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DM Sans"/>
              </a:rPr>
              <a:t>Associate Professor, UT Health San Antonio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89428"/>
            <a:ext cx="8890200" cy="99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88"/>
              </a:lnSpc>
            </a:pPr>
            <a:r>
              <a:rPr lang="en-US" sz="7800">
                <a:solidFill>
                  <a:srgbClr val="7D7562"/>
                </a:solidFill>
                <a:latin typeface="Lexend Tera Bold"/>
              </a:rPr>
              <a:t>PANELISTS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63564" y="8705384"/>
            <a:ext cx="5961684" cy="1227431"/>
            <a:chOff x="0" y="0"/>
            <a:chExt cx="7948912" cy="1636575"/>
          </a:xfrm>
        </p:grpSpPr>
        <p:sp>
          <p:nvSpPr>
            <p:cNvPr id="3" name="Freeform 3"/>
            <p:cNvSpPr/>
            <p:nvPr/>
          </p:nvSpPr>
          <p:spPr>
            <a:xfrm>
              <a:off x="3538928" y="489306"/>
              <a:ext cx="4409984" cy="657963"/>
            </a:xfrm>
            <a:custGeom>
              <a:avLst/>
              <a:gdLst/>
              <a:ahLst/>
              <a:cxnLst/>
              <a:rect l="l" t="t" r="r" b="b"/>
              <a:pathLst>
                <a:path w="4409984" h="657963">
                  <a:moveTo>
                    <a:pt x="0" y="0"/>
                  </a:moveTo>
                  <a:lnTo>
                    <a:pt x="4409984" y="0"/>
                  </a:lnTo>
                  <a:lnTo>
                    <a:pt x="4409984" y="657963"/>
                  </a:lnTo>
                  <a:lnTo>
                    <a:pt x="0" y="657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95" t="-21615" r="-1568" b="-903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116637" cy="1636575"/>
            </a:xfrm>
            <a:custGeom>
              <a:avLst/>
              <a:gdLst/>
              <a:ahLst/>
              <a:cxnLst/>
              <a:rect l="l" t="t" r="r" b="b"/>
              <a:pathLst>
                <a:path w="3116637" h="1636575">
                  <a:moveTo>
                    <a:pt x="0" y="0"/>
                  </a:moveTo>
                  <a:lnTo>
                    <a:pt x="3116637" y="0"/>
                  </a:lnTo>
                  <a:lnTo>
                    <a:pt x="3116637" y="1636575"/>
                  </a:lnTo>
                  <a:lnTo>
                    <a:pt x="0" y="1636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60391" y="8353378"/>
            <a:ext cx="5368030" cy="295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1"/>
              </a:lnSpc>
            </a:pPr>
            <a:r>
              <a:rPr lang="en-US" sz="2199">
                <a:solidFill>
                  <a:srgbClr val="01050F"/>
                </a:solidFill>
                <a:latin typeface="Lexend Tera Bold"/>
              </a:rPr>
              <a:t>STRATEGIC PARTNERS</a:t>
            </a:r>
          </a:p>
        </p:txBody>
      </p:sp>
      <p:sp>
        <p:nvSpPr>
          <p:cNvPr id="6" name="Freeform 6"/>
          <p:cNvSpPr/>
          <p:nvPr/>
        </p:nvSpPr>
        <p:spPr>
          <a:xfrm>
            <a:off x="5461617" y="1183211"/>
            <a:ext cx="7364767" cy="6392767"/>
          </a:xfrm>
          <a:custGeom>
            <a:avLst/>
            <a:gdLst/>
            <a:ahLst/>
            <a:cxnLst/>
            <a:rect l="l" t="t" r="r" b="b"/>
            <a:pathLst>
              <a:path w="7364767" h="6392767">
                <a:moveTo>
                  <a:pt x="0" y="0"/>
                </a:moveTo>
                <a:lnTo>
                  <a:pt x="7364766" y="0"/>
                </a:lnTo>
                <a:lnTo>
                  <a:pt x="7364766" y="6392767"/>
                </a:lnTo>
                <a:lnTo>
                  <a:pt x="0" y="6392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62752" y="1909101"/>
            <a:ext cx="16962495" cy="1431245"/>
          </a:xfrm>
          <a:custGeom>
            <a:avLst/>
            <a:gdLst/>
            <a:ahLst/>
            <a:cxnLst/>
            <a:rect l="l" t="t" r="r" b="b"/>
            <a:pathLst>
              <a:path w="16962495" h="1431245">
                <a:moveTo>
                  <a:pt x="0" y="0"/>
                </a:moveTo>
                <a:lnTo>
                  <a:pt x="16962496" y="0"/>
                </a:lnTo>
                <a:lnTo>
                  <a:pt x="16962496" y="1431245"/>
                </a:lnTo>
                <a:lnTo>
                  <a:pt x="0" y="14312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5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62752" y="5143500"/>
            <a:ext cx="606240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01050F"/>
                </a:solidFill>
                <a:latin typeface="DM Sans Bold"/>
              </a:rPr>
              <a:t>Together,</a:t>
            </a:r>
            <a:r>
              <a:rPr lang="en-US" sz="3499">
                <a:solidFill>
                  <a:srgbClr val="01050F"/>
                </a:solidFill>
                <a:latin typeface="DM Sans"/>
              </a:rPr>
              <a:t> we can face the fight against veteran suicide.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86527" y="8687134"/>
            <a:ext cx="7336931" cy="990581"/>
            <a:chOff x="0" y="0"/>
            <a:chExt cx="9782575" cy="1320775"/>
          </a:xfrm>
        </p:grpSpPr>
        <p:sp>
          <p:nvSpPr>
            <p:cNvPr id="10" name="Freeform 10"/>
            <p:cNvSpPr/>
            <p:nvPr/>
          </p:nvSpPr>
          <p:spPr>
            <a:xfrm>
              <a:off x="3819253" y="0"/>
              <a:ext cx="2940296" cy="1320775"/>
            </a:xfrm>
            <a:custGeom>
              <a:avLst/>
              <a:gdLst/>
              <a:ahLst/>
              <a:cxnLst/>
              <a:rect l="l" t="t" r="r" b="b"/>
              <a:pathLst>
                <a:path w="2940296" h="1320775">
                  <a:moveTo>
                    <a:pt x="0" y="0"/>
                  </a:moveTo>
                  <a:lnTo>
                    <a:pt x="2940295" y="0"/>
                  </a:lnTo>
                  <a:lnTo>
                    <a:pt x="2940295" y="1320775"/>
                  </a:lnTo>
                  <a:lnTo>
                    <a:pt x="0" y="1320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9502" t="-19642" r="-9699" b="-1967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841310" y="162211"/>
              <a:ext cx="2941265" cy="996353"/>
            </a:xfrm>
            <a:custGeom>
              <a:avLst/>
              <a:gdLst/>
              <a:ahLst/>
              <a:cxnLst/>
              <a:rect l="l" t="t" r="r" b="b"/>
              <a:pathLst>
                <a:path w="2941265" h="996353">
                  <a:moveTo>
                    <a:pt x="0" y="0"/>
                  </a:moveTo>
                  <a:lnTo>
                    <a:pt x="2941265" y="0"/>
                  </a:lnTo>
                  <a:lnTo>
                    <a:pt x="2941265" y="996353"/>
                  </a:lnTo>
                  <a:lnTo>
                    <a:pt x="0" y="996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94740"/>
              <a:ext cx="3737491" cy="1131295"/>
            </a:xfrm>
            <a:custGeom>
              <a:avLst/>
              <a:gdLst/>
              <a:ahLst/>
              <a:cxnLst/>
              <a:rect l="l" t="t" r="r" b="b"/>
              <a:pathLst>
                <a:path w="3737491" h="1131295">
                  <a:moveTo>
                    <a:pt x="0" y="0"/>
                  </a:moveTo>
                  <a:lnTo>
                    <a:pt x="3737491" y="0"/>
                  </a:lnTo>
                  <a:lnTo>
                    <a:pt x="3737491" y="1131295"/>
                  </a:lnTo>
                  <a:lnTo>
                    <a:pt x="0" y="1131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2133" b="-230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92000" y="8391478"/>
            <a:ext cx="5525986" cy="29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0"/>
              </a:lnSpc>
            </a:pPr>
            <a:r>
              <a:rPr lang="en-US" sz="2198">
                <a:solidFill>
                  <a:srgbClr val="01050F"/>
                </a:solidFill>
                <a:latin typeface="Lexend Tera Bold"/>
              </a:rPr>
              <a:t>FOUNDERS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</Words>
  <Application>Microsoft Office PowerPoint</Application>
  <PresentationFormat>Custom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Lexend Tera Bold</vt:lpstr>
      <vt:lpstr>Arial</vt:lpstr>
      <vt:lpstr>Lexend Tera</vt:lpstr>
      <vt:lpstr>DM Sans Bold</vt:lpstr>
      <vt:lpstr>DM Sans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the Fight AMSUS Deck</dc:title>
  <dc:creator>Lori Lawrence</dc:creator>
  <cp:lastModifiedBy>Lori Lawrence</cp:lastModifiedBy>
  <cp:revision>1</cp:revision>
  <dcterms:created xsi:type="dcterms:W3CDTF">2006-08-16T00:00:00Z</dcterms:created>
  <dcterms:modified xsi:type="dcterms:W3CDTF">2024-02-13T12:06:15Z</dcterms:modified>
  <dc:identifier>DAF6u_7lKlE</dc:identifier>
</cp:coreProperties>
</file>