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500_E2A78C10.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99" r:id="rId6"/>
    <p:sldMasterId id="2147483710" r:id="rId7"/>
  </p:sldMasterIdLst>
  <p:notesMasterIdLst>
    <p:notesMasterId r:id="rId56"/>
  </p:notesMasterIdLst>
  <p:handoutMasterIdLst>
    <p:handoutMasterId r:id="rId57"/>
  </p:handoutMasterIdLst>
  <p:sldIdLst>
    <p:sldId id="257" r:id="rId8"/>
    <p:sldId id="1448942766" r:id="rId9"/>
    <p:sldId id="3081" r:id="rId10"/>
    <p:sldId id="256" r:id="rId11"/>
    <p:sldId id="262" r:id="rId12"/>
    <p:sldId id="1610" r:id="rId13"/>
    <p:sldId id="269" r:id="rId14"/>
    <p:sldId id="1448942765" r:id="rId15"/>
    <p:sldId id="1605" r:id="rId16"/>
    <p:sldId id="3082" r:id="rId17"/>
    <p:sldId id="1448942754" r:id="rId18"/>
    <p:sldId id="3085" r:id="rId19"/>
    <p:sldId id="1448942734" r:id="rId20"/>
    <p:sldId id="2147471384" r:id="rId21"/>
    <p:sldId id="3084" r:id="rId22"/>
    <p:sldId id="2147471385" r:id="rId23"/>
    <p:sldId id="2147471386" r:id="rId24"/>
    <p:sldId id="1448942768" r:id="rId25"/>
    <p:sldId id="1300" r:id="rId26"/>
    <p:sldId id="1612" r:id="rId27"/>
    <p:sldId id="1613" r:id="rId28"/>
    <p:sldId id="1448942763" r:id="rId29"/>
    <p:sldId id="2147471381" r:id="rId30"/>
    <p:sldId id="3129" r:id="rId31"/>
    <p:sldId id="1448942770" r:id="rId32"/>
    <p:sldId id="1448942764" r:id="rId33"/>
    <p:sldId id="2147471388" r:id="rId34"/>
    <p:sldId id="1448942757" r:id="rId35"/>
    <p:sldId id="1449" r:id="rId36"/>
    <p:sldId id="2147471387" r:id="rId37"/>
    <p:sldId id="2147471389" r:id="rId38"/>
    <p:sldId id="2147471383" r:id="rId39"/>
    <p:sldId id="1448942769" r:id="rId40"/>
    <p:sldId id="1421" r:id="rId41"/>
    <p:sldId id="1448942761" r:id="rId42"/>
    <p:sldId id="1332" r:id="rId43"/>
    <p:sldId id="1448942751" r:id="rId44"/>
    <p:sldId id="1457" r:id="rId45"/>
    <p:sldId id="1448942750" r:id="rId46"/>
    <p:sldId id="1280" r:id="rId47"/>
    <p:sldId id="1498" r:id="rId48"/>
    <p:sldId id="1423" r:id="rId49"/>
    <p:sldId id="322" r:id="rId50"/>
    <p:sldId id="326" r:id="rId51"/>
    <p:sldId id="1239" r:id="rId52"/>
    <p:sldId id="3080" r:id="rId53"/>
    <p:sldId id="1448942733" r:id="rId54"/>
    <p:sldId id="144894276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A6047F-C8DF-CA08-D091-A922DF8ABB13}" name="Maxwell, Christopher L. (VCL)" initials="MCL(" userId="S::Christopher.Maxwell@va.gov::e9439192-4565-4cc8-982c-c29f802932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ana Do" initials="DD" lastIdx="1" clrIdx="0">
    <p:extLst>
      <p:ext uri="{19B8F6BF-5375-455C-9EA6-DF929625EA0E}">
        <p15:presenceInfo xmlns:p15="http://schemas.microsoft.com/office/powerpoint/2012/main" userId="S::ddo@reingold.com::e5dfa538-6607-435f-b338-34935f8007f6" providerId="AD"/>
      </p:ext>
    </p:extLst>
  </p:cmAuthor>
  <p:cmAuthor id="2" name="Johnson, Aimee C (Portland)" initials="JAC(" lastIdx="1" clrIdx="1">
    <p:extLst>
      <p:ext uri="{19B8F6BF-5375-455C-9EA6-DF929625EA0E}">
        <p15:presenceInfo xmlns:p15="http://schemas.microsoft.com/office/powerpoint/2012/main" userId="S::Aimee.Johnson@va.gov::b912fd1b-e506-4d8b-82a9-db378441e7ec" providerId="AD"/>
      </p:ext>
    </p:extLst>
  </p:cmAuthor>
  <p:cmAuthor id="3" name="James" initials="J" lastIdx="2" clrIdx="2">
    <p:extLst>
      <p:ext uri="{19B8F6BF-5375-455C-9EA6-DF929625EA0E}">
        <p15:presenceInfo xmlns:p15="http://schemas.microsoft.com/office/powerpoint/2012/main" userId="S::James.Wilson8@va.gov::f0a8d733-d5c3-4cd1-b026-6114944a06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2"/>
    <a:srgbClr val="00467F"/>
    <a:srgbClr val="019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00E51B-47A6-4F15-B5A4-9CA28CC16381}" v="2" dt="2024-02-07T18:48:56.7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93400" autoAdjust="0"/>
  </p:normalViewPr>
  <p:slideViewPr>
    <p:cSldViewPr snapToGrid="0" snapToObjects="1">
      <p:cViewPr varScale="1">
        <p:scale>
          <a:sx n="62" d="100"/>
          <a:sy n="62" d="100"/>
        </p:scale>
        <p:origin x="1096" y="48"/>
      </p:cViewPr>
      <p:guideLst/>
    </p:cSldViewPr>
  </p:slideViewPr>
  <p:notesTextViewPr>
    <p:cViewPr>
      <p:scale>
        <a:sx n="75" d="100"/>
        <a:sy n="7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comments/modernComment_500_E2A78C10.xml><?xml version="1.0" encoding="utf-8"?>
<p188:cmLst xmlns:a="http://schemas.openxmlformats.org/drawingml/2006/main" xmlns:r="http://schemas.openxmlformats.org/officeDocument/2006/relationships" xmlns:p188="http://schemas.microsoft.com/office/powerpoint/2018/8/main">
  <p188:cm id="{27DAE9C2-C4AF-473A-B66E-A49C532A03E3}" authorId="{07A6047F-C8DF-CA08-D091-A922DF8ABB13}" created="2023-11-24T17:25:14.148">
    <pc:sldMkLst xmlns:pc="http://schemas.microsoft.com/office/powerpoint/2013/main/command">
      <pc:docMk/>
      <pc:sldMk cId="3802631184" sldId="1280"/>
    </pc:sldMkLst>
    <p188:txBody>
      <a:bodyPr/>
      <a:lstStyle/>
      <a:p>
        <a:r>
          <a:rPr lang="en-US"/>
          <a:t>Updated link and thumbnail</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1246F-3684-47D1-8994-7FD1499631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24BA7B8-699F-4F29-A8F6-40D16F93C144}">
      <dgm:prSet/>
      <dgm:spPr/>
      <dgm:t>
        <a:bodyPr/>
        <a:lstStyle/>
        <a:p>
          <a:r>
            <a:rPr lang="en-US" dirty="0"/>
            <a:t>Identify the latest key data from VA’s National Veteran Suicide Prevention Annual Report, including Anchors of Hope to drive our work together forward.</a:t>
          </a:r>
        </a:p>
      </dgm:t>
    </dgm:pt>
    <dgm:pt modelId="{5DB3B85D-DA1B-4E61-821D-407C4BECC813}" type="parTrans" cxnId="{1D2DE0B5-1266-4B4C-A57B-046B0C6C3697}">
      <dgm:prSet/>
      <dgm:spPr/>
      <dgm:t>
        <a:bodyPr/>
        <a:lstStyle/>
        <a:p>
          <a:endParaRPr lang="en-US"/>
        </a:p>
      </dgm:t>
    </dgm:pt>
    <dgm:pt modelId="{ACF25A01-603B-44E3-8E21-D70A1043A4A5}" type="sibTrans" cxnId="{1D2DE0B5-1266-4B4C-A57B-046B0C6C3697}">
      <dgm:prSet/>
      <dgm:spPr/>
      <dgm:t>
        <a:bodyPr/>
        <a:lstStyle/>
        <a:p>
          <a:endParaRPr lang="en-US"/>
        </a:p>
      </dgm:t>
    </dgm:pt>
    <dgm:pt modelId="{79F5616D-4894-42A3-ADE1-AEB429BDD1CF}">
      <dgm:prSet/>
      <dgm:spPr/>
      <dgm:t>
        <a:bodyPr/>
        <a:lstStyle/>
        <a:p>
          <a:pPr>
            <a:buFont typeface="Courier New" panose="02070309020205020404" pitchFamily="49" charset="0"/>
            <a:buChar char="o"/>
          </a:pPr>
          <a:r>
            <a:rPr lang="en-US" dirty="0"/>
            <a:t>Discuss the public health approach to suicide prevention, defining the critical role of both community-based prevention and clinical intervention strategies.</a:t>
          </a:r>
        </a:p>
      </dgm:t>
    </dgm:pt>
    <dgm:pt modelId="{030EB5EC-6DFA-4683-9441-E70230FDFE4D}" type="parTrans" cxnId="{780F3A78-B07D-40B9-B86B-064BED87D43C}">
      <dgm:prSet/>
      <dgm:spPr/>
      <dgm:t>
        <a:bodyPr/>
        <a:lstStyle/>
        <a:p>
          <a:endParaRPr lang="en-US"/>
        </a:p>
      </dgm:t>
    </dgm:pt>
    <dgm:pt modelId="{B02D6F19-078E-4CF2-AD4C-70B651CD19DE}" type="sibTrans" cxnId="{780F3A78-B07D-40B9-B86B-064BED87D43C}">
      <dgm:prSet/>
      <dgm:spPr/>
      <dgm:t>
        <a:bodyPr/>
        <a:lstStyle/>
        <a:p>
          <a:endParaRPr lang="en-US"/>
        </a:p>
      </dgm:t>
    </dgm:pt>
    <dgm:pt modelId="{5CBA7187-1EE5-46F5-BFCE-ADC7F666838F}">
      <dgm:prSet/>
      <dgm:spPr/>
      <dgm:t>
        <a:bodyPr/>
        <a:lstStyle/>
        <a:p>
          <a:pPr>
            <a:buFont typeface="Courier New" panose="02070309020205020404" pitchFamily="49" charset="0"/>
            <a:buChar char="o"/>
          </a:pPr>
          <a:r>
            <a:rPr lang="en-US" dirty="0"/>
            <a:t>Identify methods to normalize “reaching out” through connection across many methods (e.g., starting a conversation, sharing your story, identifying resources, care engagement, 24/7/365 support through 988).</a:t>
          </a:r>
        </a:p>
      </dgm:t>
    </dgm:pt>
    <dgm:pt modelId="{4888ADC6-79D8-4210-B7C3-C8A4866DE1B5}" type="parTrans" cxnId="{BDD60514-E46A-4DE8-A129-D1FEF465F9CE}">
      <dgm:prSet/>
      <dgm:spPr/>
      <dgm:t>
        <a:bodyPr/>
        <a:lstStyle/>
        <a:p>
          <a:endParaRPr lang="en-US"/>
        </a:p>
      </dgm:t>
    </dgm:pt>
    <dgm:pt modelId="{26F32218-273E-4FC1-A705-F122933F9947}" type="sibTrans" cxnId="{BDD60514-E46A-4DE8-A129-D1FEF465F9CE}">
      <dgm:prSet/>
      <dgm:spPr/>
      <dgm:t>
        <a:bodyPr/>
        <a:lstStyle/>
        <a:p>
          <a:endParaRPr lang="en-US"/>
        </a:p>
      </dgm:t>
    </dgm:pt>
    <dgm:pt modelId="{7BA54E8C-CC67-40FB-9E56-0B69A223FD7A}">
      <dgm:prSet/>
      <dgm:spPr/>
      <dgm:t>
        <a:bodyPr/>
        <a:lstStyle/>
        <a:p>
          <a:pPr>
            <a:buFont typeface="Courier New" panose="02070309020205020404" pitchFamily="49" charset="0"/>
            <a:buChar char="o"/>
          </a:pPr>
          <a:r>
            <a:rPr lang="en-US" dirty="0"/>
            <a:t>Embrace the power of your own role in suicide prevention in the lives of those around you, utilizing your own specific gifts, story, and methods of connections.</a:t>
          </a:r>
        </a:p>
      </dgm:t>
    </dgm:pt>
    <dgm:pt modelId="{07A7E057-8F2A-4078-975D-F3651B603049}" type="parTrans" cxnId="{9DF0DA5C-F3D6-411B-B07B-212773CDA5DA}">
      <dgm:prSet/>
      <dgm:spPr/>
      <dgm:t>
        <a:bodyPr/>
        <a:lstStyle/>
        <a:p>
          <a:endParaRPr lang="en-US"/>
        </a:p>
      </dgm:t>
    </dgm:pt>
    <dgm:pt modelId="{3EE3BAF1-B9F8-4240-8288-9B645C453494}" type="sibTrans" cxnId="{9DF0DA5C-F3D6-411B-B07B-212773CDA5DA}">
      <dgm:prSet/>
      <dgm:spPr/>
      <dgm:t>
        <a:bodyPr/>
        <a:lstStyle/>
        <a:p>
          <a:endParaRPr lang="en-US"/>
        </a:p>
      </dgm:t>
    </dgm:pt>
    <dgm:pt modelId="{5C6A4547-6C6E-48BF-8CD9-84A97F713975}" type="pres">
      <dgm:prSet presAssocID="{5151246F-3684-47D1-8994-7FD14996310E}" presName="linear" presStyleCnt="0">
        <dgm:presLayoutVars>
          <dgm:animLvl val="lvl"/>
          <dgm:resizeHandles val="exact"/>
        </dgm:presLayoutVars>
      </dgm:prSet>
      <dgm:spPr/>
    </dgm:pt>
    <dgm:pt modelId="{02375D0F-5D12-4939-A728-5F1F786A9E55}" type="pres">
      <dgm:prSet presAssocID="{424BA7B8-699F-4F29-A8F6-40D16F93C144}" presName="parentText" presStyleLbl="node1" presStyleIdx="0" presStyleCnt="4">
        <dgm:presLayoutVars>
          <dgm:chMax val="0"/>
          <dgm:bulletEnabled val="1"/>
        </dgm:presLayoutVars>
      </dgm:prSet>
      <dgm:spPr/>
    </dgm:pt>
    <dgm:pt modelId="{135C960C-597F-4DFC-8D7F-932949D9D98D}" type="pres">
      <dgm:prSet presAssocID="{ACF25A01-603B-44E3-8E21-D70A1043A4A5}" presName="spacer" presStyleCnt="0"/>
      <dgm:spPr/>
    </dgm:pt>
    <dgm:pt modelId="{5794CCB7-E8BB-4B95-BFE6-C5408BB2519A}" type="pres">
      <dgm:prSet presAssocID="{79F5616D-4894-42A3-ADE1-AEB429BDD1CF}" presName="parentText" presStyleLbl="node1" presStyleIdx="1" presStyleCnt="4">
        <dgm:presLayoutVars>
          <dgm:chMax val="0"/>
          <dgm:bulletEnabled val="1"/>
        </dgm:presLayoutVars>
      </dgm:prSet>
      <dgm:spPr/>
    </dgm:pt>
    <dgm:pt modelId="{506B040F-37AF-4D1F-9370-0E147F2BFBF5}" type="pres">
      <dgm:prSet presAssocID="{B02D6F19-078E-4CF2-AD4C-70B651CD19DE}" presName="spacer" presStyleCnt="0"/>
      <dgm:spPr/>
    </dgm:pt>
    <dgm:pt modelId="{FF3A2B4F-4E78-425F-85F2-298057B2BCA1}" type="pres">
      <dgm:prSet presAssocID="{5CBA7187-1EE5-46F5-BFCE-ADC7F666838F}" presName="parentText" presStyleLbl="node1" presStyleIdx="2" presStyleCnt="4">
        <dgm:presLayoutVars>
          <dgm:chMax val="0"/>
          <dgm:bulletEnabled val="1"/>
        </dgm:presLayoutVars>
      </dgm:prSet>
      <dgm:spPr/>
    </dgm:pt>
    <dgm:pt modelId="{A93BB64C-2175-483A-9F8E-28E86E637317}" type="pres">
      <dgm:prSet presAssocID="{26F32218-273E-4FC1-A705-F122933F9947}" presName="spacer" presStyleCnt="0"/>
      <dgm:spPr/>
    </dgm:pt>
    <dgm:pt modelId="{9ED28E65-A4DE-4D02-9E00-18811C4B76DA}" type="pres">
      <dgm:prSet presAssocID="{7BA54E8C-CC67-40FB-9E56-0B69A223FD7A}" presName="parentText" presStyleLbl="node1" presStyleIdx="3" presStyleCnt="4">
        <dgm:presLayoutVars>
          <dgm:chMax val="0"/>
          <dgm:bulletEnabled val="1"/>
        </dgm:presLayoutVars>
      </dgm:prSet>
      <dgm:spPr/>
    </dgm:pt>
  </dgm:ptLst>
  <dgm:cxnLst>
    <dgm:cxn modelId="{BDD60514-E46A-4DE8-A129-D1FEF465F9CE}" srcId="{5151246F-3684-47D1-8994-7FD14996310E}" destId="{5CBA7187-1EE5-46F5-BFCE-ADC7F666838F}" srcOrd="2" destOrd="0" parTransId="{4888ADC6-79D8-4210-B7C3-C8A4866DE1B5}" sibTransId="{26F32218-273E-4FC1-A705-F122933F9947}"/>
    <dgm:cxn modelId="{9DF0DA5C-F3D6-411B-B07B-212773CDA5DA}" srcId="{5151246F-3684-47D1-8994-7FD14996310E}" destId="{7BA54E8C-CC67-40FB-9E56-0B69A223FD7A}" srcOrd="3" destOrd="0" parTransId="{07A7E057-8F2A-4078-975D-F3651B603049}" sibTransId="{3EE3BAF1-B9F8-4240-8288-9B645C453494}"/>
    <dgm:cxn modelId="{14989563-F2E7-4DDF-B2AB-3F1395143BFC}" type="presOf" srcId="{5151246F-3684-47D1-8994-7FD14996310E}" destId="{5C6A4547-6C6E-48BF-8CD9-84A97F713975}" srcOrd="0" destOrd="0" presId="urn:microsoft.com/office/officeart/2005/8/layout/vList2"/>
    <dgm:cxn modelId="{D5526077-70B3-4C13-8A46-B9F67FB22704}" type="presOf" srcId="{7BA54E8C-CC67-40FB-9E56-0B69A223FD7A}" destId="{9ED28E65-A4DE-4D02-9E00-18811C4B76DA}" srcOrd="0" destOrd="0" presId="urn:microsoft.com/office/officeart/2005/8/layout/vList2"/>
    <dgm:cxn modelId="{780F3A78-B07D-40B9-B86B-064BED87D43C}" srcId="{5151246F-3684-47D1-8994-7FD14996310E}" destId="{79F5616D-4894-42A3-ADE1-AEB429BDD1CF}" srcOrd="1" destOrd="0" parTransId="{030EB5EC-6DFA-4683-9441-E70230FDFE4D}" sibTransId="{B02D6F19-078E-4CF2-AD4C-70B651CD19DE}"/>
    <dgm:cxn modelId="{31053DA4-FFF0-4061-9266-3782E01AB83B}" type="presOf" srcId="{424BA7B8-699F-4F29-A8F6-40D16F93C144}" destId="{02375D0F-5D12-4939-A728-5F1F786A9E55}" srcOrd="0" destOrd="0" presId="urn:microsoft.com/office/officeart/2005/8/layout/vList2"/>
    <dgm:cxn modelId="{1D2DE0B5-1266-4B4C-A57B-046B0C6C3697}" srcId="{5151246F-3684-47D1-8994-7FD14996310E}" destId="{424BA7B8-699F-4F29-A8F6-40D16F93C144}" srcOrd="0" destOrd="0" parTransId="{5DB3B85D-DA1B-4E61-821D-407C4BECC813}" sibTransId="{ACF25A01-603B-44E3-8E21-D70A1043A4A5}"/>
    <dgm:cxn modelId="{441E1CC4-B2F6-4F81-A488-89159607A108}" type="presOf" srcId="{79F5616D-4894-42A3-ADE1-AEB429BDD1CF}" destId="{5794CCB7-E8BB-4B95-BFE6-C5408BB2519A}" srcOrd="0" destOrd="0" presId="urn:microsoft.com/office/officeart/2005/8/layout/vList2"/>
    <dgm:cxn modelId="{252EE5F0-1238-458F-B538-CBEE56C8C0BE}" type="presOf" srcId="{5CBA7187-1EE5-46F5-BFCE-ADC7F666838F}" destId="{FF3A2B4F-4E78-425F-85F2-298057B2BCA1}" srcOrd="0" destOrd="0" presId="urn:microsoft.com/office/officeart/2005/8/layout/vList2"/>
    <dgm:cxn modelId="{FF5B0F68-14AB-46BE-A343-82409238AFE0}" type="presParOf" srcId="{5C6A4547-6C6E-48BF-8CD9-84A97F713975}" destId="{02375D0F-5D12-4939-A728-5F1F786A9E55}" srcOrd="0" destOrd="0" presId="urn:microsoft.com/office/officeart/2005/8/layout/vList2"/>
    <dgm:cxn modelId="{19D388EB-B98B-408D-AFC0-09112439B03D}" type="presParOf" srcId="{5C6A4547-6C6E-48BF-8CD9-84A97F713975}" destId="{135C960C-597F-4DFC-8D7F-932949D9D98D}" srcOrd="1" destOrd="0" presId="urn:microsoft.com/office/officeart/2005/8/layout/vList2"/>
    <dgm:cxn modelId="{BCBA72CA-24AD-4015-81F8-DF928C933ECD}" type="presParOf" srcId="{5C6A4547-6C6E-48BF-8CD9-84A97F713975}" destId="{5794CCB7-E8BB-4B95-BFE6-C5408BB2519A}" srcOrd="2" destOrd="0" presId="urn:microsoft.com/office/officeart/2005/8/layout/vList2"/>
    <dgm:cxn modelId="{261574D6-B3B4-4013-A2D0-ADF35D5E5907}" type="presParOf" srcId="{5C6A4547-6C6E-48BF-8CD9-84A97F713975}" destId="{506B040F-37AF-4D1F-9370-0E147F2BFBF5}" srcOrd="3" destOrd="0" presId="urn:microsoft.com/office/officeart/2005/8/layout/vList2"/>
    <dgm:cxn modelId="{39A976EE-D445-448A-95F2-AB1A5C63A0B9}" type="presParOf" srcId="{5C6A4547-6C6E-48BF-8CD9-84A97F713975}" destId="{FF3A2B4F-4E78-425F-85F2-298057B2BCA1}" srcOrd="4" destOrd="0" presId="urn:microsoft.com/office/officeart/2005/8/layout/vList2"/>
    <dgm:cxn modelId="{F6FF5AD4-278F-44E5-ADE3-2D57E4196570}" type="presParOf" srcId="{5C6A4547-6C6E-48BF-8CD9-84A97F713975}" destId="{A93BB64C-2175-483A-9F8E-28E86E637317}" srcOrd="5" destOrd="0" presId="urn:microsoft.com/office/officeart/2005/8/layout/vList2"/>
    <dgm:cxn modelId="{A1402611-DD45-4467-BD3B-5F87D562FE64}" type="presParOf" srcId="{5C6A4547-6C6E-48BF-8CD9-84A97F713975}" destId="{9ED28E65-A4DE-4D02-9E00-18811C4B76D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963192-85DC-4220-91F7-F54CC7DED6E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A38402E-4E23-47A7-9F99-B8EF6B3EF7D3}">
      <dgm:prSet phldrT="[Text]"/>
      <dgm:spPr>
        <a:solidFill>
          <a:srgbClr val="002060"/>
        </a:solidFill>
      </dgm:spPr>
      <dgm:t>
        <a:bodyPr/>
        <a:lstStyle/>
        <a:p>
          <a:r>
            <a:rPr lang="en-US" b="1" dirty="0">
              <a:solidFill>
                <a:schemeClr val="bg1"/>
              </a:solidFill>
              <a:latin typeface="Calibri" panose="020F0502020204030204" pitchFamily="34" charset="0"/>
              <a:cs typeface="Calibri" panose="020F0502020204030204" pitchFamily="34" charset="0"/>
            </a:rPr>
            <a:t>Community-Based Prevention Strategies</a:t>
          </a:r>
          <a:endParaRPr lang="en-US" dirty="0"/>
        </a:p>
      </dgm:t>
    </dgm:pt>
    <dgm:pt modelId="{A4822C01-FDFB-4583-BDDB-212C1EF510B5}" type="parTrans" cxnId="{9250CB45-4611-4D96-BAE2-C3AB5A456AFA}">
      <dgm:prSet/>
      <dgm:spPr/>
      <dgm:t>
        <a:bodyPr/>
        <a:lstStyle/>
        <a:p>
          <a:endParaRPr lang="en-US"/>
        </a:p>
      </dgm:t>
    </dgm:pt>
    <dgm:pt modelId="{74C2358F-87CD-4157-9E87-5DDD35DBA881}" type="sibTrans" cxnId="{9250CB45-4611-4D96-BAE2-C3AB5A456AFA}">
      <dgm:prSet/>
      <dgm:spPr/>
      <dgm:t>
        <a:bodyPr/>
        <a:lstStyle/>
        <a:p>
          <a:endParaRPr lang="en-US"/>
        </a:p>
      </dgm:t>
    </dgm:pt>
    <dgm:pt modelId="{0B54E954-B4A7-4312-BD30-14B11ECF770E}">
      <dgm:prSet phldrT="[Text]"/>
      <dgm:spPr>
        <a:solidFill>
          <a:schemeClr val="accent1">
            <a:lumMod val="20000"/>
            <a:lumOff val="80000"/>
            <a:alpha val="90000"/>
          </a:schemeClr>
        </a:solidFill>
      </dgm:spPr>
      <dgm:t>
        <a:bodyPr/>
        <a:lstStyle/>
        <a:p>
          <a:pPr>
            <a:buFont typeface="Arial" panose="020B0604020202020204" pitchFamily="34" charset="0"/>
            <a:buChar char="•"/>
          </a:pPr>
          <a:r>
            <a:rPr lang="en-US" dirty="0">
              <a:latin typeface="+mj-lt"/>
            </a:rPr>
            <a:t>Veterans Integrated Service Networks (VISN)-Wide Community Prevention </a:t>
          </a:r>
          <a:r>
            <a:rPr lang="en-US" dirty="0">
              <a:solidFill>
                <a:srgbClr val="003A73"/>
              </a:solidFill>
              <a:latin typeface="+mj-lt"/>
            </a:rPr>
            <a:t>(community coalition building)</a:t>
          </a:r>
          <a:endParaRPr lang="en-US" dirty="0"/>
        </a:p>
      </dgm:t>
    </dgm:pt>
    <dgm:pt modelId="{0A8E2ADB-35B9-4638-B2AC-F916A2B739AE}" type="parTrans" cxnId="{3059810E-2451-4395-9661-433FFB4B148D}">
      <dgm:prSet/>
      <dgm:spPr/>
      <dgm:t>
        <a:bodyPr/>
        <a:lstStyle/>
        <a:p>
          <a:endParaRPr lang="en-US"/>
        </a:p>
      </dgm:t>
    </dgm:pt>
    <dgm:pt modelId="{81D35414-FFB0-4D4C-AD9D-9DC5477A5A87}" type="sibTrans" cxnId="{3059810E-2451-4395-9661-433FFB4B148D}">
      <dgm:prSet/>
      <dgm:spPr/>
      <dgm:t>
        <a:bodyPr/>
        <a:lstStyle/>
        <a:p>
          <a:endParaRPr lang="en-US"/>
        </a:p>
      </dgm:t>
    </dgm:pt>
    <dgm:pt modelId="{40948EF8-0A5A-4B09-9304-6AEE7286EC1A}">
      <dgm:prSet phldrT="[Text]"/>
      <dgm:spPr>
        <a:solidFill>
          <a:srgbClr val="002060"/>
        </a:solidFill>
      </dgm:spPr>
      <dgm:t>
        <a:bodyPr/>
        <a:lstStyle/>
        <a:p>
          <a:r>
            <a:rPr lang="en-US" b="1" dirty="0">
              <a:solidFill>
                <a:schemeClr val="bg1"/>
              </a:solidFill>
              <a:latin typeface="Calibri" panose="020F0502020204030204" pitchFamily="34" charset="0"/>
              <a:cs typeface="Calibri" panose="020F0502020204030204" pitchFamily="34" charset="0"/>
            </a:rPr>
            <a:t>Clinically-Based Interventions</a:t>
          </a:r>
          <a:endParaRPr lang="en-US" dirty="0"/>
        </a:p>
      </dgm:t>
    </dgm:pt>
    <dgm:pt modelId="{7DC2F899-E7E5-49F7-8549-B4F292108807}" type="parTrans" cxnId="{EC6D4AFA-F549-4C4E-9AAC-B769BE9D7092}">
      <dgm:prSet/>
      <dgm:spPr/>
      <dgm:t>
        <a:bodyPr/>
        <a:lstStyle/>
        <a:p>
          <a:endParaRPr lang="en-US"/>
        </a:p>
      </dgm:t>
    </dgm:pt>
    <dgm:pt modelId="{A59F1A01-97AE-4CE7-98AD-AA7002EE0B48}" type="sibTrans" cxnId="{EC6D4AFA-F549-4C4E-9AAC-B769BE9D7092}">
      <dgm:prSet/>
      <dgm:spPr/>
      <dgm:t>
        <a:bodyPr/>
        <a:lstStyle/>
        <a:p>
          <a:endParaRPr lang="en-US"/>
        </a:p>
      </dgm:t>
    </dgm:pt>
    <dgm:pt modelId="{56F0B5C1-3914-4769-A7EB-990BC1EC4A9A}">
      <dgm:prSet phldrT="[Text]"/>
      <dgm:spPr>
        <a:solidFill>
          <a:schemeClr val="accent1">
            <a:lumMod val="20000"/>
            <a:lumOff val="80000"/>
            <a:alpha val="90000"/>
          </a:schemeClr>
        </a:solidFill>
      </dgm:spPr>
      <dgm:t>
        <a:bodyPr/>
        <a:lstStyle/>
        <a:p>
          <a:pPr>
            <a:buFont typeface="Arial" panose="020B0604020202020204" pitchFamily="34" charset="0"/>
            <a:buChar char="•"/>
          </a:pPr>
          <a:r>
            <a:rPr lang="en-US" dirty="0">
              <a:latin typeface="Calibri Light"/>
              <a:ea typeface="+mn-lt"/>
              <a:cs typeface="Calibri Light"/>
            </a:rPr>
            <a:t>Evidence-based psychotherapies &amp; interventions implemented through clinical video telehealth</a:t>
          </a:r>
          <a:endParaRPr lang="en-US" dirty="0"/>
        </a:p>
      </dgm:t>
    </dgm:pt>
    <dgm:pt modelId="{8F5C36CF-A8D0-45EC-8645-910A410D877B}" type="parTrans" cxnId="{A7D5D2FB-79AB-4040-BFC9-46B7EFD193A1}">
      <dgm:prSet/>
      <dgm:spPr/>
      <dgm:t>
        <a:bodyPr/>
        <a:lstStyle/>
        <a:p>
          <a:endParaRPr lang="en-US"/>
        </a:p>
      </dgm:t>
    </dgm:pt>
    <dgm:pt modelId="{5379E262-CA4A-44B3-9E68-A462535B01A6}" type="sibTrans" cxnId="{A7D5D2FB-79AB-4040-BFC9-46B7EFD193A1}">
      <dgm:prSet/>
      <dgm:spPr/>
      <dgm:t>
        <a:bodyPr/>
        <a:lstStyle/>
        <a:p>
          <a:endParaRPr lang="en-US"/>
        </a:p>
      </dgm:t>
    </dgm:pt>
    <dgm:pt modelId="{006A6589-E242-4FDA-9F51-3E02EABF052F}">
      <dgm:prSet/>
      <dgm:spPr>
        <a:solidFill>
          <a:schemeClr val="accent1">
            <a:lumMod val="20000"/>
            <a:lumOff val="80000"/>
            <a:alpha val="90000"/>
          </a:schemeClr>
        </a:solidFill>
      </dgm:spPr>
      <dgm:t>
        <a:bodyPr/>
        <a:lstStyle/>
        <a:p>
          <a:r>
            <a:rPr lang="en-US" dirty="0">
              <a:latin typeface="+mj-lt"/>
            </a:rPr>
            <a:t>Together With Veterans </a:t>
          </a:r>
          <a:r>
            <a:rPr lang="en-US" dirty="0">
              <a:solidFill>
                <a:srgbClr val="003A73"/>
              </a:solidFill>
              <a:latin typeface="+mj-lt"/>
            </a:rPr>
            <a:t>(Veteran-to-Veteran building)</a:t>
          </a:r>
          <a:endParaRPr lang="en-US" dirty="0">
            <a:solidFill>
              <a:srgbClr val="003A73"/>
            </a:solidFill>
            <a:latin typeface="+mj-lt"/>
            <a:cs typeface="Calibri Light"/>
          </a:endParaRPr>
        </a:p>
      </dgm:t>
    </dgm:pt>
    <dgm:pt modelId="{D62340D2-784C-45C4-9E88-F57D4845013A}" type="parTrans" cxnId="{5DC7CB81-1942-4AE6-B7A1-3E1F455D074A}">
      <dgm:prSet/>
      <dgm:spPr/>
      <dgm:t>
        <a:bodyPr/>
        <a:lstStyle/>
        <a:p>
          <a:endParaRPr lang="en-US"/>
        </a:p>
      </dgm:t>
    </dgm:pt>
    <dgm:pt modelId="{1A0B2206-1BF6-4F02-A3A3-C051EC1E6ED8}" type="sibTrans" cxnId="{5DC7CB81-1942-4AE6-B7A1-3E1F455D074A}">
      <dgm:prSet/>
      <dgm:spPr/>
      <dgm:t>
        <a:bodyPr/>
        <a:lstStyle/>
        <a:p>
          <a:endParaRPr lang="en-US"/>
        </a:p>
      </dgm:t>
    </dgm:pt>
    <dgm:pt modelId="{EEEA0586-464E-4830-A9F2-A5564CE151A1}">
      <dgm:prSet/>
      <dgm:spPr>
        <a:solidFill>
          <a:schemeClr val="accent1">
            <a:lumMod val="20000"/>
            <a:lumOff val="80000"/>
            <a:alpha val="90000"/>
          </a:schemeClr>
        </a:solidFill>
      </dgm:spPr>
      <dgm:t>
        <a:bodyPr/>
        <a:lstStyle/>
        <a:p>
          <a:r>
            <a:rPr lang="en-US">
              <a:latin typeface="+mj-lt"/>
            </a:rPr>
            <a:t>Governor’s/Mayor’s Challenge </a:t>
          </a:r>
          <a:r>
            <a:rPr lang="en-US">
              <a:solidFill>
                <a:srgbClr val="003A73"/>
              </a:solidFill>
              <a:latin typeface="+mj-lt"/>
            </a:rPr>
            <a:t>(state-driven suicide prevention planning)</a:t>
          </a:r>
          <a:endParaRPr lang="en-US" dirty="0">
            <a:solidFill>
              <a:srgbClr val="003A73"/>
            </a:solidFill>
            <a:latin typeface="+mj-lt"/>
          </a:endParaRPr>
        </a:p>
      </dgm:t>
    </dgm:pt>
    <dgm:pt modelId="{E9628A85-D561-4095-8768-916FCB9CD027}" type="parTrans" cxnId="{0EB5ED7F-1B30-4A3C-B36E-5EB2BD91BC4E}">
      <dgm:prSet/>
      <dgm:spPr/>
      <dgm:t>
        <a:bodyPr/>
        <a:lstStyle/>
        <a:p>
          <a:endParaRPr lang="en-US"/>
        </a:p>
      </dgm:t>
    </dgm:pt>
    <dgm:pt modelId="{9AED1EBC-504B-4BC0-949C-2265C2F0790B}" type="sibTrans" cxnId="{0EB5ED7F-1B30-4A3C-B36E-5EB2BD91BC4E}">
      <dgm:prSet/>
      <dgm:spPr/>
      <dgm:t>
        <a:bodyPr/>
        <a:lstStyle/>
        <a:p>
          <a:endParaRPr lang="en-US"/>
        </a:p>
      </dgm:t>
    </dgm:pt>
    <dgm:pt modelId="{EF1CD053-8828-422D-9ED4-F663F99060F5}">
      <dgm:prSet/>
      <dgm:spPr>
        <a:solidFill>
          <a:schemeClr val="accent1">
            <a:lumMod val="20000"/>
            <a:lumOff val="80000"/>
            <a:alpha val="90000"/>
          </a:schemeClr>
        </a:solidFill>
      </dgm:spPr>
      <dgm:t>
        <a:bodyPr/>
        <a:lstStyle/>
        <a:p>
          <a:r>
            <a:rPr lang="en-US" dirty="0">
              <a:latin typeface="Calibri Light"/>
              <a:ea typeface="+mn-lt"/>
              <a:cs typeface="Calibri Light"/>
            </a:rPr>
            <a:t>Cognitive Behavior Therapy for Suicide Prevention (CBT-SP)</a:t>
          </a:r>
          <a:endParaRPr lang="en-US" dirty="0">
            <a:latin typeface="Calibri" panose="020F0502020204030204"/>
            <a:ea typeface="+mn-lt"/>
            <a:cs typeface="Calibri"/>
          </a:endParaRPr>
        </a:p>
      </dgm:t>
    </dgm:pt>
    <dgm:pt modelId="{48ED7285-C77D-4C52-BE60-9F0F10BE5695}" type="parTrans" cxnId="{AE176146-0E8D-4163-B264-51C2F2E8FDBD}">
      <dgm:prSet/>
      <dgm:spPr/>
      <dgm:t>
        <a:bodyPr/>
        <a:lstStyle/>
        <a:p>
          <a:endParaRPr lang="en-US"/>
        </a:p>
      </dgm:t>
    </dgm:pt>
    <dgm:pt modelId="{C01F1D57-A7F3-4ECB-9636-6E41953D6D0F}" type="sibTrans" cxnId="{AE176146-0E8D-4163-B264-51C2F2E8FDBD}">
      <dgm:prSet/>
      <dgm:spPr/>
      <dgm:t>
        <a:bodyPr/>
        <a:lstStyle/>
        <a:p>
          <a:endParaRPr lang="en-US"/>
        </a:p>
      </dgm:t>
    </dgm:pt>
    <dgm:pt modelId="{AB3C7195-5232-4A6A-8A74-838A200C0929}">
      <dgm:prSet/>
      <dgm:spPr>
        <a:solidFill>
          <a:schemeClr val="accent1">
            <a:lumMod val="20000"/>
            <a:lumOff val="80000"/>
            <a:alpha val="90000"/>
          </a:schemeClr>
        </a:solidFill>
      </dgm:spPr>
      <dgm:t>
        <a:bodyPr/>
        <a:lstStyle/>
        <a:p>
          <a:r>
            <a:rPr lang="en-US" dirty="0">
              <a:latin typeface="Calibri Light"/>
              <a:ea typeface="+mn-lt"/>
              <a:cs typeface="Calibri Light"/>
            </a:rPr>
            <a:t>Problem-Solving Therapy for Suicide Prevention (PST-SP)</a:t>
          </a:r>
          <a:endParaRPr lang="en-US" dirty="0">
            <a:latin typeface="Calibri" panose="020F0502020204030204"/>
            <a:ea typeface="+mn-lt"/>
            <a:cs typeface="Calibri"/>
          </a:endParaRPr>
        </a:p>
      </dgm:t>
    </dgm:pt>
    <dgm:pt modelId="{693FBAC1-B7E0-4B34-ABD5-570ABA85EEC0}" type="parTrans" cxnId="{146CF3E5-8F6C-4DB1-972C-25F0F4D24ABF}">
      <dgm:prSet/>
      <dgm:spPr/>
      <dgm:t>
        <a:bodyPr/>
        <a:lstStyle/>
        <a:p>
          <a:endParaRPr lang="en-US"/>
        </a:p>
      </dgm:t>
    </dgm:pt>
    <dgm:pt modelId="{F73E281F-208D-416C-AA1D-C505EE884196}" type="sibTrans" cxnId="{146CF3E5-8F6C-4DB1-972C-25F0F4D24ABF}">
      <dgm:prSet/>
      <dgm:spPr/>
      <dgm:t>
        <a:bodyPr/>
        <a:lstStyle/>
        <a:p>
          <a:endParaRPr lang="en-US"/>
        </a:p>
      </dgm:t>
    </dgm:pt>
    <dgm:pt modelId="{6D3DF714-CBA1-4804-83A9-92EEEBE869D7}">
      <dgm:prSet/>
      <dgm:spPr>
        <a:solidFill>
          <a:schemeClr val="accent1">
            <a:lumMod val="20000"/>
            <a:lumOff val="80000"/>
            <a:alpha val="90000"/>
          </a:schemeClr>
        </a:solidFill>
      </dgm:spPr>
      <dgm:t>
        <a:bodyPr/>
        <a:lstStyle/>
        <a:p>
          <a:r>
            <a:rPr lang="en-US" dirty="0">
              <a:latin typeface="Calibri Light"/>
              <a:ea typeface="+mn-lt"/>
              <a:cs typeface="Calibri Light"/>
            </a:rPr>
            <a:t>Dialectical Behavior Therapy</a:t>
          </a:r>
          <a:endParaRPr lang="en-US" dirty="0">
            <a:latin typeface="Calibri" panose="020F0502020204030204"/>
            <a:ea typeface="+mn-lt"/>
            <a:cs typeface="Calibri"/>
          </a:endParaRPr>
        </a:p>
      </dgm:t>
    </dgm:pt>
    <dgm:pt modelId="{B591ACD7-1A4A-4E0C-9C39-85FA5DD58E2F}" type="parTrans" cxnId="{C6023951-1460-4BF6-ACF6-DD70D4D34559}">
      <dgm:prSet/>
      <dgm:spPr/>
      <dgm:t>
        <a:bodyPr/>
        <a:lstStyle/>
        <a:p>
          <a:endParaRPr lang="en-US"/>
        </a:p>
      </dgm:t>
    </dgm:pt>
    <dgm:pt modelId="{8FFF7AB4-DA97-447C-8907-094DEAABE5A0}" type="sibTrans" cxnId="{C6023951-1460-4BF6-ACF6-DD70D4D34559}">
      <dgm:prSet/>
      <dgm:spPr/>
      <dgm:t>
        <a:bodyPr/>
        <a:lstStyle/>
        <a:p>
          <a:endParaRPr lang="en-US"/>
        </a:p>
      </dgm:t>
    </dgm:pt>
    <dgm:pt modelId="{7BD483D5-DABC-4BAE-A529-1048654DF998}">
      <dgm:prSet/>
      <dgm:spPr>
        <a:solidFill>
          <a:schemeClr val="accent1">
            <a:lumMod val="20000"/>
            <a:lumOff val="80000"/>
            <a:alpha val="90000"/>
          </a:schemeClr>
        </a:solidFill>
      </dgm:spPr>
      <dgm:t>
        <a:bodyPr/>
        <a:lstStyle/>
        <a:p>
          <a:r>
            <a:rPr lang="en-US" dirty="0">
              <a:latin typeface="Calibri Light"/>
              <a:cs typeface="Calibri Light"/>
            </a:rPr>
            <a:t>Safety Planning Intervention</a:t>
          </a:r>
        </a:p>
      </dgm:t>
    </dgm:pt>
    <dgm:pt modelId="{FAD64791-10D6-473D-B82E-F8ADF97D67F7}" type="parTrans" cxnId="{8B1E309B-54FD-4F4A-B390-B4B489D80886}">
      <dgm:prSet/>
      <dgm:spPr/>
      <dgm:t>
        <a:bodyPr/>
        <a:lstStyle/>
        <a:p>
          <a:endParaRPr lang="en-US"/>
        </a:p>
      </dgm:t>
    </dgm:pt>
    <dgm:pt modelId="{EBD62E06-6B48-4DF9-BD5A-F84CAF8E374A}" type="sibTrans" cxnId="{8B1E309B-54FD-4F4A-B390-B4B489D80886}">
      <dgm:prSet/>
      <dgm:spPr/>
      <dgm:t>
        <a:bodyPr/>
        <a:lstStyle/>
        <a:p>
          <a:endParaRPr lang="en-US"/>
        </a:p>
      </dgm:t>
    </dgm:pt>
    <dgm:pt modelId="{37551F6A-C20B-4C0A-A26D-53E5AB7AB3E6}" type="pres">
      <dgm:prSet presAssocID="{60963192-85DC-4220-91F7-F54CC7DED6E4}" presName="Name0" presStyleCnt="0">
        <dgm:presLayoutVars>
          <dgm:dir/>
          <dgm:animLvl val="lvl"/>
          <dgm:resizeHandles val="exact"/>
        </dgm:presLayoutVars>
      </dgm:prSet>
      <dgm:spPr/>
    </dgm:pt>
    <dgm:pt modelId="{586F7624-6D7D-4340-B4E3-6D4CF284E7A0}" type="pres">
      <dgm:prSet presAssocID="{0A38402E-4E23-47A7-9F99-B8EF6B3EF7D3}" presName="composite" presStyleCnt="0"/>
      <dgm:spPr/>
    </dgm:pt>
    <dgm:pt modelId="{5DC98E65-AD57-481F-9316-C509DFE3F05D}" type="pres">
      <dgm:prSet presAssocID="{0A38402E-4E23-47A7-9F99-B8EF6B3EF7D3}" presName="parTx" presStyleLbl="alignNode1" presStyleIdx="0" presStyleCnt="2" custLinFactNeighborX="11825">
        <dgm:presLayoutVars>
          <dgm:chMax val="0"/>
          <dgm:chPref val="0"/>
          <dgm:bulletEnabled val="1"/>
        </dgm:presLayoutVars>
      </dgm:prSet>
      <dgm:spPr/>
    </dgm:pt>
    <dgm:pt modelId="{7738B547-B22D-4A28-8BD1-58C50DC7FF7E}" type="pres">
      <dgm:prSet presAssocID="{0A38402E-4E23-47A7-9F99-B8EF6B3EF7D3}" presName="desTx" presStyleLbl="alignAccFollowNode1" presStyleIdx="0" presStyleCnt="2" custScaleY="93847" custLinFactNeighborX="11825">
        <dgm:presLayoutVars>
          <dgm:bulletEnabled val="1"/>
        </dgm:presLayoutVars>
      </dgm:prSet>
      <dgm:spPr/>
    </dgm:pt>
    <dgm:pt modelId="{91A2F572-CE9A-47F3-A803-89A5A9B8BB99}" type="pres">
      <dgm:prSet presAssocID="{74C2358F-87CD-4157-9E87-5DDD35DBA881}" presName="space" presStyleCnt="0"/>
      <dgm:spPr/>
    </dgm:pt>
    <dgm:pt modelId="{4CA9DC8F-521D-449B-A966-5435BD5EBAC0}" type="pres">
      <dgm:prSet presAssocID="{40948EF8-0A5A-4B09-9304-6AEE7286EC1A}" presName="composite" presStyleCnt="0"/>
      <dgm:spPr/>
    </dgm:pt>
    <dgm:pt modelId="{56921235-ABCF-49AA-B5F7-B9A18AE81536}" type="pres">
      <dgm:prSet presAssocID="{40948EF8-0A5A-4B09-9304-6AEE7286EC1A}" presName="parTx" presStyleLbl="alignNode1" presStyleIdx="1" presStyleCnt="2">
        <dgm:presLayoutVars>
          <dgm:chMax val="0"/>
          <dgm:chPref val="0"/>
          <dgm:bulletEnabled val="1"/>
        </dgm:presLayoutVars>
      </dgm:prSet>
      <dgm:spPr/>
    </dgm:pt>
    <dgm:pt modelId="{F50695DD-A1F6-4001-8AF4-8B6CB7E8B326}" type="pres">
      <dgm:prSet presAssocID="{40948EF8-0A5A-4B09-9304-6AEE7286EC1A}" presName="desTx" presStyleLbl="alignAccFollowNode1" presStyleIdx="1" presStyleCnt="2" custScaleY="93857">
        <dgm:presLayoutVars>
          <dgm:bulletEnabled val="1"/>
        </dgm:presLayoutVars>
      </dgm:prSet>
      <dgm:spPr/>
    </dgm:pt>
  </dgm:ptLst>
  <dgm:cxnLst>
    <dgm:cxn modelId="{9E2AA300-CB90-4982-9003-C211FED0942B}" type="presOf" srcId="{006A6589-E242-4FDA-9F51-3E02EABF052F}" destId="{7738B547-B22D-4A28-8BD1-58C50DC7FF7E}" srcOrd="0" destOrd="1" presId="urn:microsoft.com/office/officeart/2005/8/layout/hList1"/>
    <dgm:cxn modelId="{875B290C-5CA9-4A2C-B085-C73DBA77C352}" type="presOf" srcId="{60963192-85DC-4220-91F7-F54CC7DED6E4}" destId="{37551F6A-C20B-4C0A-A26D-53E5AB7AB3E6}" srcOrd="0" destOrd="0" presId="urn:microsoft.com/office/officeart/2005/8/layout/hList1"/>
    <dgm:cxn modelId="{3059810E-2451-4395-9661-433FFB4B148D}" srcId="{0A38402E-4E23-47A7-9F99-B8EF6B3EF7D3}" destId="{0B54E954-B4A7-4312-BD30-14B11ECF770E}" srcOrd="0" destOrd="0" parTransId="{0A8E2ADB-35B9-4638-B2AC-F916A2B739AE}" sibTransId="{81D35414-FFB0-4D4C-AD9D-9DC5477A5A87}"/>
    <dgm:cxn modelId="{9250CB45-4611-4D96-BAE2-C3AB5A456AFA}" srcId="{60963192-85DC-4220-91F7-F54CC7DED6E4}" destId="{0A38402E-4E23-47A7-9F99-B8EF6B3EF7D3}" srcOrd="0" destOrd="0" parTransId="{A4822C01-FDFB-4583-BDDB-212C1EF510B5}" sibTransId="{74C2358F-87CD-4157-9E87-5DDD35DBA881}"/>
    <dgm:cxn modelId="{AE176146-0E8D-4163-B264-51C2F2E8FDBD}" srcId="{56F0B5C1-3914-4769-A7EB-990BC1EC4A9A}" destId="{EF1CD053-8828-422D-9ED4-F663F99060F5}" srcOrd="0" destOrd="0" parTransId="{48ED7285-C77D-4C52-BE60-9F0F10BE5695}" sibTransId="{C01F1D57-A7F3-4ECB-9636-6E41953D6D0F}"/>
    <dgm:cxn modelId="{B7C7D967-B905-4521-840D-BC7E4773AC78}" type="presOf" srcId="{7BD483D5-DABC-4BAE-A529-1048654DF998}" destId="{F50695DD-A1F6-4001-8AF4-8B6CB7E8B326}" srcOrd="0" destOrd="4" presId="urn:microsoft.com/office/officeart/2005/8/layout/hList1"/>
    <dgm:cxn modelId="{C6023951-1460-4BF6-ACF6-DD70D4D34559}" srcId="{56F0B5C1-3914-4769-A7EB-990BC1EC4A9A}" destId="{6D3DF714-CBA1-4804-83A9-92EEEBE869D7}" srcOrd="2" destOrd="0" parTransId="{B591ACD7-1A4A-4E0C-9C39-85FA5DD58E2F}" sibTransId="{8FFF7AB4-DA97-447C-8907-094DEAABE5A0}"/>
    <dgm:cxn modelId="{A57DD572-DA91-4D90-B288-B986AF8C4005}" type="presOf" srcId="{40948EF8-0A5A-4B09-9304-6AEE7286EC1A}" destId="{56921235-ABCF-49AA-B5F7-B9A18AE81536}" srcOrd="0" destOrd="0" presId="urn:microsoft.com/office/officeart/2005/8/layout/hList1"/>
    <dgm:cxn modelId="{46547854-2B83-4B7A-8841-C4085EBDE580}" type="presOf" srcId="{56F0B5C1-3914-4769-A7EB-990BC1EC4A9A}" destId="{F50695DD-A1F6-4001-8AF4-8B6CB7E8B326}" srcOrd="0" destOrd="0" presId="urn:microsoft.com/office/officeart/2005/8/layout/hList1"/>
    <dgm:cxn modelId="{078AC37A-C2C1-4D08-AC7F-95A9525C11EB}" type="presOf" srcId="{6D3DF714-CBA1-4804-83A9-92EEEBE869D7}" destId="{F50695DD-A1F6-4001-8AF4-8B6CB7E8B326}" srcOrd="0" destOrd="3" presId="urn:microsoft.com/office/officeart/2005/8/layout/hList1"/>
    <dgm:cxn modelId="{0EB5ED7F-1B30-4A3C-B36E-5EB2BD91BC4E}" srcId="{0A38402E-4E23-47A7-9F99-B8EF6B3EF7D3}" destId="{EEEA0586-464E-4830-A9F2-A5564CE151A1}" srcOrd="2" destOrd="0" parTransId="{E9628A85-D561-4095-8768-916FCB9CD027}" sibTransId="{9AED1EBC-504B-4BC0-949C-2265C2F0790B}"/>
    <dgm:cxn modelId="{5DC7CB81-1942-4AE6-B7A1-3E1F455D074A}" srcId="{0A38402E-4E23-47A7-9F99-B8EF6B3EF7D3}" destId="{006A6589-E242-4FDA-9F51-3E02EABF052F}" srcOrd="1" destOrd="0" parTransId="{D62340D2-784C-45C4-9E88-F57D4845013A}" sibTransId="{1A0B2206-1BF6-4F02-A3A3-C051EC1E6ED8}"/>
    <dgm:cxn modelId="{F0264E92-9914-41FB-B3A3-5E08F0EE04C8}" type="presOf" srcId="{0B54E954-B4A7-4312-BD30-14B11ECF770E}" destId="{7738B547-B22D-4A28-8BD1-58C50DC7FF7E}" srcOrd="0" destOrd="0" presId="urn:microsoft.com/office/officeart/2005/8/layout/hList1"/>
    <dgm:cxn modelId="{8994C599-B574-42FE-9E9E-82B946068A8F}" type="presOf" srcId="{AB3C7195-5232-4A6A-8A74-838A200C0929}" destId="{F50695DD-A1F6-4001-8AF4-8B6CB7E8B326}" srcOrd="0" destOrd="2" presId="urn:microsoft.com/office/officeart/2005/8/layout/hList1"/>
    <dgm:cxn modelId="{8B1E309B-54FD-4F4A-B390-B4B489D80886}" srcId="{56F0B5C1-3914-4769-A7EB-990BC1EC4A9A}" destId="{7BD483D5-DABC-4BAE-A529-1048654DF998}" srcOrd="3" destOrd="0" parTransId="{FAD64791-10D6-473D-B82E-F8ADF97D67F7}" sibTransId="{EBD62E06-6B48-4DF9-BD5A-F84CAF8E374A}"/>
    <dgm:cxn modelId="{A379D5CF-AD05-41C6-8ED7-0BD30E76DC6C}" type="presOf" srcId="{EF1CD053-8828-422D-9ED4-F663F99060F5}" destId="{F50695DD-A1F6-4001-8AF4-8B6CB7E8B326}" srcOrd="0" destOrd="1" presId="urn:microsoft.com/office/officeart/2005/8/layout/hList1"/>
    <dgm:cxn modelId="{146CF3E5-8F6C-4DB1-972C-25F0F4D24ABF}" srcId="{56F0B5C1-3914-4769-A7EB-990BC1EC4A9A}" destId="{AB3C7195-5232-4A6A-8A74-838A200C0929}" srcOrd="1" destOrd="0" parTransId="{693FBAC1-B7E0-4B34-ABD5-570ABA85EEC0}" sibTransId="{F73E281F-208D-416C-AA1D-C505EE884196}"/>
    <dgm:cxn modelId="{BF7D2EF4-8F02-4C01-9DD6-69A36E80561D}" type="presOf" srcId="{0A38402E-4E23-47A7-9F99-B8EF6B3EF7D3}" destId="{5DC98E65-AD57-481F-9316-C509DFE3F05D}" srcOrd="0" destOrd="0" presId="urn:microsoft.com/office/officeart/2005/8/layout/hList1"/>
    <dgm:cxn modelId="{45CCA6F8-BF0B-4C1A-90BD-FBAF448F2AE1}" type="presOf" srcId="{EEEA0586-464E-4830-A9F2-A5564CE151A1}" destId="{7738B547-B22D-4A28-8BD1-58C50DC7FF7E}" srcOrd="0" destOrd="2" presId="urn:microsoft.com/office/officeart/2005/8/layout/hList1"/>
    <dgm:cxn modelId="{EC6D4AFA-F549-4C4E-9AAC-B769BE9D7092}" srcId="{60963192-85DC-4220-91F7-F54CC7DED6E4}" destId="{40948EF8-0A5A-4B09-9304-6AEE7286EC1A}" srcOrd="1" destOrd="0" parTransId="{7DC2F899-E7E5-49F7-8549-B4F292108807}" sibTransId="{A59F1A01-97AE-4CE7-98AD-AA7002EE0B48}"/>
    <dgm:cxn modelId="{A7D5D2FB-79AB-4040-BFC9-46B7EFD193A1}" srcId="{40948EF8-0A5A-4B09-9304-6AEE7286EC1A}" destId="{56F0B5C1-3914-4769-A7EB-990BC1EC4A9A}" srcOrd="0" destOrd="0" parTransId="{8F5C36CF-A8D0-45EC-8645-910A410D877B}" sibTransId="{5379E262-CA4A-44B3-9E68-A462535B01A6}"/>
    <dgm:cxn modelId="{C4F62B4B-987D-4AA0-9ADD-CCDC61F8A235}" type="presParOf" srcId="{37551F6A-C20B-4C0A-A26D-53E5AB7AB3E6}" destId="{586F7624-6D7D-4340-B4E3-6D4CF284E7A0}" srcOrd="0" destOrd="0" presId="urn:microsoft.com/office/officeart/2005/8/layout/hList1"/>
    <dgm:cxn modelId="{A669A977-EF35-49AC-9ABE-F2E7441230E4}" type="presParOf" srcId="{586F7624-6D7D-4340-B4E3-6D4CF284E7A0}" destId="{5DC98E65-AD57-481F-9316-C509DFE3F05D}" srcOrd="0" destOrd="0" presId="urn:microsoft.com/office/officeart/2005/8/layout/hList1"/>
    <dgm:cxn modelId="{78CA704B-2D36-460A-A874-F6EE44BFB685}" type="presParOf" srcId="{586F7624-6D7D-4340-B4E3-6D4CF284E7A0}" destId="{7738B547-B22D-4A28-8BD1-58C50DC7FF7E}" srcOrd="1" destOrd="0" presId="urn:microsoft.com/office/officeart/2005/8/layout/hList1"/>
    <dgm:cxn modelId="{D34CA735-1084-4B3B-B03C-E4CE930E55A0}" type="presParOf" srcId="{37551F6A-C20B-4C0A-A26D-53E5AB7AB3E6}" destId="{91A2F572-CE9A-47F3-A803-89A5A9B8BB99}" srcOrd="1" destOrd="0" presId="urn:microsoft.com/office/officeart/2005/8/layout/hList1"/>
    <dgm:cxn modelId="{82714548-32E1-416F-A2FE-EE8FC0633D9D}" type="presParOf" srcId="{37551F6A-C20B-4C0A-A26D-53E5AB7AB3E6}" destId="{4CA9DC8F-521D-449B-A966-5435BD5EBAC0}" srcOrd="2" destOrd="0" presId="urn:microsoft.com/office/officeart/2005/8/layout/hList1"/>
    <dgm:cxn modelId="{D41650D1-9009-4FC1-83F2-EBD09750DAA3}" type="presParOf" srcId="{4CA9DC8F-521D-449B-A966-5435BD5EBAC0}" destId="{56921235-ABCF-49AA-B5F7-B9A18AE81536}" srcOrd="0" destOrd="0" presId="urn:microsoft.com/office/officeart/2005/8/layout/hList1"/>
    <dgm:cxn modelId="{4D9CE861-4B3D-4D44-B552-39FC5851D39D}" type="presParOf" srcId="{4CA9DC8F-521D-449B-A966-5435BD5EBAC0}" destId="{F50695DD-A1F6-4001-8AF4-8B6CB7E8B32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75D0F-5D12-4939-A728-5F1F786A9E55}">
      <dsp:nvSpPr>
        <dsp:cNvPr id="0" name=""/>
        <dsp:cNvSpPr/>
      </dsp:nvSpPr>
      <dsp:spPr>
        <a:xfrm>
          <a:off x="0" y="66496"/>
          <a:ext cx="11817626" cy="12306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Identify the latest key data from VA’s National Veteran Suicide Prevention Annual Report, including Anchors of Hope to drive our work together forward.</a:t>
          </a:r>
        </a:p>
      </dsp:txBody>
      <dsp:txXfrm>
        <a:off x="60077" y="126573"/>
        <a:ext cx="11697472" cy="1110539"/>
      </dsp:txXfrm>
    </dsp:sp>
    <dsp:sp modelId="{5794CCB7-E8BB-4B95-BFE6-C5408BB2519A}">
      <dsp:nvSpPr>
        <dsp:cNvPr id="0" name=""/>
        <dsp:cNvSpPr/>
      </dsp:nvSpPr>
      <dsp:spPr>
        <a:xfrm>
          <a:off x="0" y="1360550"/>
          <a:ext cx="11817626" cy="12306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200" kern="1200" dirty="0"/>
            <a:t>Discuss the public health approach to suicide prevention, defining the critical role of both community-based prevention and clinical intervention strategies.</a:t>
          </a:r>
        </a:p>
      </dsp:txBody>
      <dsp:txXfrm>
        <a:off x="60077" y="1420627"/>
        <a:ext cx="11697472" cy="1110539"/>
      </dsp:txXfrm>
    </dsp:sp>
    <dsp:sp modelId="{FF3A2B4F-4E78-425F-85F2-298057B2BCA1}">
      <dsp:nvSpPr>
        <dsp:cNvPr id="0" name=""/>
        <dsp:cNvSpPr/>
      </dsp:nvSpPr>
      <dsp:spPr>
        <a:xfrm>
          <a:off x="0" y="2654604"/>
          <a:ext cx="11817626" cy="12306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200" kern="1200" dirty="0"/>
            <a:t>Identify methods to normalize “reaching out” through connection across many methods (e.g., starting a conversation, sharing your story, identifying resources, care engagement, 24/7/365 support through 988).</a:t>
          </a:r>
        </a:p>
      </dsp:txBody>
      <dsp:txXfrm>
        <a:off x="60077" y="2714681"/>
        <a:ext cx="11697472" cy="1110539"/>
      </dsp:txXfrm>
    </dsp:sp>
    <dsp:sp modelId="{9ED28E65-A4DE-4D02-9E00-18811C4B76DA}">
      <dsp:nvSpPr>
        <dsp:cNvPr id="0" name=""/>
        <dsp:cNvSpPr/>
      </dsp:nvSpPr>
      <dsp:spPr>
        <a:xfrm>
          <a:off x="0" y="3948658"/>
          <a:ext cx="11817626" cy="12306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Courier New" panose="02070309020205020404" pitchFamily="49" charset="0"/>
            <a:buNone/>
          </a:pPr>
          <a:r>
            <a:rPr lang="en-US" sz="2200" kern="1200" dirty="0"/>
            <a:t>Embrace the power of your own role in suicide prevention in the lives of those around you, utilizing your own specific gifts, story, and methods of connections.</a:t>
          </a:r>
        </a:p>
      </dsp:txBody>
      <dsp:txXfrm>
        <a:off x="60077" y="4008735"/>
        <a:ext cx="11697472" cy="1110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98E65-AD57-481F-9316-C509DFE3F05D}">
      <dsp:nvSpPr>
        <dsp:cNvPr id="0" name=""/>
        <dsp:cNvSpPr/>
      </dsp:nvSpPr>
      <dsp:spPr>
        <a:xfrm>
          <a:off x="531887" y="49183"/>
          <a:ext cx="4497590" cy="728879"/>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Calibri" panose="020F0502020204030204" pitchFamily="34" charset="0"/>
              <a:cs typeface="Calibri" panose="020F0502020204030204" pitchFamily="34" charset="0"/>
            </a:rPr>
            <a:t>Community-Based Prevention Strategies</a:t>
          </a:r>
          <a:endParaRPr lang="en-US" sz="1900" kern="1200" dirty="0"/>
        </a:p>
      </dsp:txBody>
      <dsp:txXfrm>
        <a:off x="531887" y="49183"/>
        <a:ext cx="4497590" cy="728879"/>
      </dsp:txXfrm>
    </dsp:sp>
    <dsp:sp modelId="{7738B547-B22D-4A28-8BD1-58C50DC7FF7E}">
      <dsp:nvSpPr>
        <dsp:cNvPr id="0" name=""/>
        <dsp:cNvSpPr/>
      </dsp:nvSpPr>
      <dsp:spPr>
        <a:xfrm>
          <a:off x="531887" y="874151"/>
          <a:ext cx="4497590" cy="2931114"/>
        </a:xfrm>
        <a:prstGeom prst="rect">
          <a:avLst/>
        </a:prstGeom>
        <a:solidFill>
          <a:schemeClr val="accent1">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latin typeface="+mj-lt"/>
            </a:rPr>
            <a:t>Veterans Integrated Service Networks (VISN)-Wide Community Prevention </a:t>
          </a:r>
          <a:r>
            <a:rPr lang="en-US" sz="1900" kern="1200" dirty="0">
              <a:solidFill>
                <a:srgbClr val="003A73"/>
              </a:solidFill>
              <a:latin typeface="+mj-lt"/>
            </a:rPr>
            <a:t>(community coalition building)</a:t>
          </a:r>
          <a:endParaRPr lang="en-US" sz="1900" kern="1200" dirty="0"/>
        </a:p>
        <a:p>
          <a:pPr marL="171450" lvl="1" indent="-171450" algn="l" defTabSz="844550">
            <a:lnSpc>
              <a:spcPct val="90000"/>
            </a:lnSpc>
            <a:spcBef>
              <a:spcPct val="0"/>
            </a:spcBef>
            <a:spcAft>
              <a:spcPct val="15000"/>
            </a:spcAft>
            <a:buChar char="•"/>
          </a:pPr>
          <a:r>
            <a:rPr lang="en-US" sz="1900" kern="1200" dirty="0">
              <a:latin typeface="+mj-lt"/>
            </a:rPr>
            <a:t>Together With Veterans </a:t>
          </a:r>
          <a:r>
            <a:rPr lang="en-US" sz="1900" kern="1200" dirty="0">
              <a:solidFill>
                <a:srgbClr val="003A73"/>
              </a:solidFill>
              <a:latin typeface="+mj-lt"/>
            </a:rPr>
            <a:t>(Veteran-to-Veteran building)</a:t>
          </a:r>
          <a:endParaRPr lang="en-US" sz="1900" kern="1200" dirty="0">
            <a:solidFill>
              <a:srgbClr val="003A73"/>
            </a:solidFill>
            <a:latin typeface="+mj-lt"/>
            <a:cs typeface="Calibri Light"/>
          </a:endParaRPr>
        </a:p>
        <a:p>
          <a:pPr marL="171450" lvl="1" indent="-171450" algn="l" defTabSz="844550">
            <a:lnSpc>
              <a:spcPct val="90000"/>
            </a:lnSpc>
            <a:spcBef>
              <a:spcPct val="0"/>
            </a:spcBef>
            <a:spcAft>
              <a:spcPct val="15000"/>
            </a:spcAft>
            <a:buChar char="•"/>
          </a:pPr>
          <a:r>
            <a:rPr lang="en-US" sz="1900" kern="1200">
              <a:latin typeface="+mj-lt"/>
            </a:rPr>
            <a:t>Governor’s/Mayor’s Challenge </a:t>
          </a:r>
          <a:r>
            <a:rPr lang="en-US" sz="1900" kern="1200">
              <a:solidFill>
                <a:srgbClr val="003A73"/>
              </a:solidFill>
              <a:latin typeface="+mj-lt"/>
            </a:rPr>
            <a:t>(state-driven suicide prevention planning)</a:t>
          </a:r>
          <a:endParaRPr lang="en-US" sz="1900" kern="1200" dirty="0">
            <a:solidFill>
              <a:srgbClr val="003A73"/>
            </a:solidFill>
            <a:latin typeface="+mj-lt"/>
          </a:endParaRPr>
        </a:p>
      </dsp:txBody>
      <dsp:txXfrm>
        <a:off x="531887" y="874151"/>
        <a:ext cx="4497590" cy="2931114"/>
      </dsp:txXfrm>
    </dsp:sp>
    <dsp:sp modelId="{56921235-ABCF-49AA-B5F7-B9A18AE81536}">
      <dsp:nvSpPr>
        <dsp:cNvPr id="0" name=""/>
        <dsp:cNvSpPr/>
      </dsp:nvSpPr>
      <dsp:spPr>
        <a:xfrm>
          <a:off x="5127300" y="49105"/>
          <a:ext cx="4497590" cy="728879"/>
        </a:xfrm>
        <a:prstGeom prst="rect">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Calibri" panose="020F0502020204030204" pitchFamily="34" charset="0"/>
              <a:cs typeface="Calibri" panose="020F0502020204030204" pitchFamily="34" charset="0"/>
            </a:rPr>
            <a:t>Clinically-Based Interventions</a:t>
          </a:r>
          <a:endParaRPr lang="en-US" sz="1900" kern="1200" dirty="0"/>
        </a:p>
      </dsp:txBody>
      <dsp:txXfrm>
        <a:off x="5127300" y="49105"/>
        <a:ext cx="4497590" cy="728879"/>
      </dsp:txXfrm>
    </dsp:sp>
    <dsp:sp modelId="{F50695DD-A1F6-4001-8AF4-8B6CB7E8B326}">
      <dsp:nvSpPr>
        <dsp:cNvPr id="0" name=""/>
        <dsp:cNvSpPr/>
      </dsp:nvSpPr>
      <dsp:spPr>
        <a:xfrm>
          <a:off x="5127300" y="873917"/>
          <a:ext cx="4497590" cy="2931427"/>
        </a:xfrm>
        <a:prstGeom prst="rect">
          <a:avLst/>
        </a:prstGeom>
        <a:solidFill>
          <a:schemeClr val="accent1">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a:latin typeface="Calibri Light"/>
              <a:ea typeface="+mn-lt"/>
              <a:cs typeface="Calibri Light"/>
            </a:rPr>
            <a:t>Evidence-based psychotherapies &amp; interventions implemented through clinical video telehealth</a:t>
          </a:r>
          <a:endParaRPr lang="en-US" sz="1900" kern="1200" dirty="0"/>
        </a:p>
        <a:p>
          <a:pPr marL="342900" lvl="2" indent="-171450" algn="l" defTabSz="844550">
            <a:lnSpc>
              <a:spcPct val="90000"/>
            </a:lnSpc>
            <a:spcBef>
              <a:spcPct val="0"/>
            </a:spcBef>
            <a:spcAft>
              <a:spcPct val="15000"/>
            </a:spcAft>
            <a:buChar char="•"/>
          </a:pPr>
          <a:r>
            <a:rPr lang="en-US" sz="1900" kern="1200" dirty="0">
              <a:latin typeface="Calibri Light"/>
              <a:ea typeface="+mn-lt"/>
              <a:cs typeface="Calibri Light"/>
            </a:rPr>
            <a:t>Cognitive Behavior Therapy for Suicide Prevention (CBT-SP)</a:t>
          </a:r>
          <a:endParaRPr lang="en-US" sz="1900" kern="1200" dirty="0">
            <a:latin typeface="Calibri" panose="020F0502020204030204"/>
            <a:ea typeface="+mn-lt"/>
            <a:cs typeface="Calibri"/>
          </a:endParaRPr>
        </a:p>
        <a:p>
          <a:pPr marL="342900" lvl="2" indent="-171450" algn="l" defTabSz="844550">
            <a:lnSpc>
              <a:spcPct val="90000"/>
            </a:lnSpc>
            <a:spcBef>
              <a:spcPct val="0"/>
            </a:spcBef>
            <a:spcAft>
              <a:spcPct val="15000"/>
            </a:spcAft>
            <a:buChar char="•"/>
          </a:pPr>
          <a:r>
            <a:rPr lang="en-US" sz="1900" kern="1200" dirty="0">
              <a:latin typeface="Calibri Light"/>
              <a:ea typeface="+mn-lt"/>
              <a:cs typeface="Calibri Light"/>
            </a:rPr>
            <a:t>Problem-Solving Therapy for Suicide Prevention (PST-SP)</a:t>
          </a:r>
          <a:endParaRPr lang="en-US" sz="1900" kern="1200" dirty="0">
            <a:latin typeface="Calibri" panose="020F0502020204030204"/>
            <a:ea typeface="+mn-lt"/>
            <a:cs typeface="Calibri"/>
          </a:endParaRPr>
        </a:p>
        <a:p>
          <a:pPr marL="342900" lvl="2" indent="-171450" algn="l" defTabSz="844550">
            <a:lnSpc>
              <a:spcPct val="90000"/>
            </a:lnSpc>
            <a:spcBef>
              <a:spcPct val="0"/>
            </a:spcBef>
            <a:spcAft>
              <a:spcPct val="15000"/>
            </a:spcAft>
            <a:buChar char="•"/>
          </a:pPr>
          <a:r>
            <a:rPr lang="en-US" sz="1900" kern="1200" dirty="0">
              <a:latin typeface="Calibri Light"/>
              <a:ea typeface="+mn-lt"/>
              <a:cs typeface="Calibri Light"/>
            </a:rPr>
            <a:t>Dialectical Behavior Therapy</a:t>
          </a:r>
          <a:endParaRPr lang="en-US" sz="1900" kern="1200" dirty="0">
            <a:latin typeface="Calibri" panose="020F0502020204030204"/>
            <a:ea typeface="+mn-lt"/>
            <a:cs typeface="Calibri"/>
          </a:endParaRPr>
        </a:p>
        <a:p>
          <a:pPr marL="342900" lvl="2" indent="-171450" algn="l" defTabSz="844550">
            <a:lnSpc>
              <a:spcPct val="90000"/>
            </a:lnSpc>
            <a:spcBef>
              <a:spcPct val="0"/>
            </a:spcBef>
            <a:spcAft>
              <a:spcPct val="15000"/>
            </a:spcAft>
            <a:buChar char="•"/>
          </a:pPr>
          <a:r>
            <a:rPr lang="en-US" sz="1900" kern="1200" dirty="0">
              <a:latin typeface="Calibri Light"/>
              <a:cs typeface="Calibri Light"/>
            </a:rPr>
            <a:t>Safety Planning Intervention</a:t>
          </a:r>
        </a:p>
      </dsp:txBody>
      <dsp:txXfrm>
        <a:off x="5127300" y="873917"/>
        <a:ext cx="4497590" cy="29314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582CBB-2095-4865-8FEF-17EB548246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A48DD16-C7A6-45D5-80D8-B7AEEA9F78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3FA028-3E33-4D76-98E8-703313D39EF0}" type="datetimeFigureOut">
              <a:rPr lang="en-US" smtClean="0"/>
              <a:t>2/7/2024</a:t>
            </a:fld>
            <a:endParaRPr lang="en-US" dirty="0"/>
          </a:p>
        </p:txBody>
      </p:sp>
      <p:sp>
        <p:nvSpPr>
          <p:cNvPr id="4" name="Footer Placeholder 3">
            <a:extLst>
              <a:ext uri="{FF2B5EF4-FFF2-40B4-BE49-F238E27FC236}">
                <a16:creationId xmlns:a16="http://schemas.microsoft.com/office/drawing/2014/main" id="{8A565D00-260B-4724-9FA3-D6C2CCEE31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9B6A881-F8D6-4E02-8AA6-E5889D9B30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4EF5B9-C3A0-4B8C-9F4A-3E488ED80938}" type="slidenum">
              <a:rPr lang="en-US" smtClean="0"/>
              <a:t>‹#›</a:t>
            </a:fld>
            <a:endParaRPr lang="en-US" dirty="0"/>
          </a:p>
        </p:txBody>
      </p:sp>
    </p:spTree>
    <p:extLst>
      <p:ext uri="{BB962C8B-B14F-4D97-AF65-F5344CB8AC3E}">
        <p14:creationId xmlns:p14="http://schemas.microsoft.com/office/powerpoint/2010/main" val="228583090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ED53C-89C7-D048-A8B3-41CE69E2DAB1}" type="datetimeFigureOut">
              <a:rPr lang="en-US" smtClean="0"/>
              <a:t>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B73F7-48C1-6846-9B3F-8D3BA533F650}" type="slidenum">
              <a:rPr lang="en-US" smtClean="0"/>
              <a:t>‹#›</a:t>
            </a:fld>
            <a:endParaRPr lang="en-US" dirty="0"/>
          </a:p>
        </p:txBody>
      </p:sp>
    </p:spTree>
    <p:extLst>
      <p:ext uri="{BB962C8B-B14F-4D97-AF65-F5344CB8AC3E}">
        <p14:creationId xmlns:p14="http://schemas.microsoft.com/office/powerpoint/2010/main" val="380814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missiondaybreak.ne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veteranscrisisline.ne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vaww.va.gov/vhapublications/ViewPublication.asp?pub_ID=8908"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mailto:VHAOMHSPSUICIDEPREVENTIONACTIONS@VA.GOV" TargetMode="External"/><Relationship Id="rId5" Type="http://schemas.openxmlformats.org/officeDocument/2006/relationships/hyperlink" Target="https://dvagov.sharepoint.com/sites/VACOMentalHealth/SitePages/1160.09.aspx" TargetMode="External"/><Relationship Id="rId4" Type="http://schemas.openxmlformats.org/officeDocument/2006/relationships/hyperlink" Target="https://www.mentalhealth.va.gov/ssgfox-grant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vaww.va.gov/vhapublications/ViewPublication.asp?pub_ID=8908"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mailto:VHAOMHSPSUICIDEPREVENTIONACTIONS@VA.GOV" TargetMode="External"/><Relationship Id="rId5" Type="http://schemas.openxmlformats.org/officeDocument/2006/relationships/hyperlink" Target="https://dvagov.sharepoint.com/sites/VACOMentalHealth/SitePages/1160.09.aspx" TargetMode="External"/><Relationship Id="rId4" Type="http://schemas.openxmlformats.org/officeDocument/2006/relationships/hyperlink" Target="https://www.mentalhealth.va.gov/ssgfox-grant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veteranscrisisline.net/cha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ntalhealth.va.gov/suicide_prevention/docs/OMH-074-Suicide-Prevention-Social-Media-Toolkit-1-8_508.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veteranscrisisline.ne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maketheconnection.ne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799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structural overview for WHY Suicide Prevention exists, where does SP’s mission come from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A4A06-1A74-4386-BF85-8E0EA046A9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893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34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800"/>
              </a:spcAft>
              <a:buNone/>
            </a:pPr>
            <a:r>
              <a:rPr lang="en-US" sz="1200" b="1" i="1" dirty="0">
                <a:solidFill>
                  <a:srgbClr val="000000"/>
                </a:solidFill>
                <a:latin typeface="Calibri"/>
                <a:ea typeface="+mn-lt"/>
                <a:cs typeface="Calibri"/>
              </a:rPr>
              <a:t>CBI-SP serves as unifying model from national to community levels for all community-based efforts to end Veteran suicide.</a:t>
            </a:r>
            <a:endParaRPr lang="en-US" sz="1200" dirty="0">
              <a:latin typeface="Calibri"/>
              <a:ea typeface="+mn-lt"/>
              <a:cs typeface="+mn-lt"/>
            </a:endParaRPr>
          </a:p>
          <a:p>
            <a:pPr marL="0" indent="0">
              <a:lnSpc>
                <a:spcPct val="107000"/>
              </a:lnSpc>
              <a:spcBef>
                <a:spcPts val="0"/>
              </a:spcBef>
              <a:spcAft>
                <a:spcPts val="800"/>
              </a:spcAft>
              <a:buNone/>
            </a:pPr>
            <a:r>
              <a:rPr lang="en-US" sz="1200" b="1" i="1" dirty="0">
                <a:solidFill>
                  <a:srgbClr val="000000"/>
                </a:solidFill>
                <a:latin typeface="Calibri"/>
                <a:ea typeface="+mn-lt"/>
                <a:cs typeface="Calibri"/>
              </a:rPr>
              <a:t>The Governor’s Challenge</a:t>
            </a:r>
            <a:r>
              <a:rPr lang="en-US" sz="1200" b="1" dirty="0">
                <a:solidFill>
                  <a:srgbClr val="000000"/>
                </a:solidFill>
                <a:latin typeface="Calibri"/>
                <a:ea typeface="+mn-lt"/>
                <a:cs typeface="Calibri"/>
              </a:rPr>
              <a:t> </a:t>
            </a:r>
            <a:r>
              <a:rPr lang="en-US" sz="1200" dirty="0">
                <a:solidFill>
                  <a:srgbClr val="000000"/>
                </a:solidFill>
                <a:latin typeface="Calibri"/>
                <a:ea typeface="+mn-lt"/>
                <a:cs typeface="Calibri"/>
              </a:rPr>
              <a:t>is a collaboration with VA and SAMHSA where state policy makers partner with local leaders to implement a comprehensive suicide prevention plan.  </a:t>
            </a:r>
            <a:endParaRPr lang="en-US" sz="1200" dirty="0">
              <a:latin typeface="Calibri"/>
              <a:ea typeface="+mn-lt"/>
              <a:cs typeface="+mn-lt"/>
            </a:endParaRPr>
          </a:p>
          <a:p>
            <a:pPr marL="0" indent="0">
              <a:lnSpc>
                <a:spcPct val="107000"/>
              </a:lnSpc>
              <a:spcBef>
                <a:spcPts val="0"/>
              </a:spcBef>
              <a:spcAft>
                <a:spcPts val="800"/>
              </a:spcAft>
              <a:buNone/>
            </a:pPr>
            <a:r>
              <a:rPr lang="en-US" sz="1200" b="1" i="1" dirty="0">
                <a:solidFill>
                  <a:srgbClr val="000000"/>
                </a:solidFill>
                <a:latin typeface="Calibri"/>
                <a:ea typeface="+mn-lt"/>
                <a:cs typeface="Calibri"/>
              </a:rPr>
              <a:t>Together with Veterans</a:t>
            </a:r>
            <a:r>
              <a:rPr lang="en-US" sz="1200" b="1" dirty="0">
                <a:solidFill>
                  <a:srgbClr val="000000"/>
                </a:solidFill>
                <a:latin typeface="Calibri"/>
                <a:ea typeface="+mn-lt"/>
                <a:cs typeface="Calibri"/>
              </a:rPr>
              <a:t> </a:t>
            </a:r>
            <a:r>
              <a:rPr lang="en-US" sz="1200" dirty="0">
                <a:solidFill>
                  <a:srgbClr val="000000"/>
                </a:solidFill>
                <a:latin typeface="Calibri"/>
                <a:ea typeface="+mn-lt"/>
                <a:cs typeface="Calibri"/>
              </a:rPr>
              <a:t>is focused on Veteran-to-Veteran coalition building and Veteran leadership development for suicide prevention.  </a:t>
            </a:r>
            <a:endParaRPr lang="en-US" sz="1200" dirty="0">
              <a:latin typeface="Calibri"/>
              <a:ea typeface="+mn-lt"/>
              <a:cs typeface="+mn-lt"/>
            </a:endParaRPr>
          </a:p>
          <a:p>
            <a:pPr marL="0" indent="0">
              <a:lnSpc>
                <a:spcPct val="107000"/>
              </a:lnSpc>
              <a:spcBef>
                <a:spcPts val="0"/>
              </a:spcBef>
              <a:spcAft>
                <a:spcPts val="800"/>
              </a:spcAft>
              <a:buNone/>
            </a:pPr>
            <a:r>
              <a:rPr lang="en-US" sz="1200" b="1" i="1" dirty="0">
                <a:solidFill>
                  <a:srgbClr val="000000"/>
                </a:solidFill>
                <a:latin typeface="Calibri"/>
                <a:ea typeface="+mn-lt"/>
                <a:cs typeface="Calibri"/>
              </a:rPr>
              <a:t>Community Engagement and Partnerships for Suicide Prevention (VISN Expansion)</a:t>
            </a:r>
            <a:r>
              <a:rPr lang="en-US" sz="1200" b="1" dirty="0">
                <a:solidFill>
                  <a:srgbClr val="000000"/>
                </a:solidFill>
                <a:latin typeface="Calibri"/>
                <a:ea typeface="+mn-lt"/>
                <a:cs typeface="Calibri"/>
              </a:rPr>
              <a:t> </a:t>
            </a:r>
            <a:r>
              <a:rPr lang="en-US" sz="1200" dirty="0">
                <a:solidFill>
                  <a:srgbClr val="000000"/>
                </a:solidFill>
                <a:latin typeface="Calibri"/>
                <a:ea typeface="+mn-lt"/>
                <a:cs typeface="Calibri"/>
              </a:rPr>
              <a:t>is</a:t>
            </a:r>
            <a:r>
              <a:rPr lang="en-US" sz="1200" b="1" dirty="0">
                <a:solidFill>
                  <a:srgbClr val="000000"/>
                </a:solidFill>
                <a:latin typeface="Calibri"/>
                <a:ea typeface="+mn-lt"/>
                <a:cs typeface="Calibri"/>
              </a:rPr>
              <a:t> </a:t>
            </a:r>
            <a:r>
              <a:rPr lang="en-US" sz="1200" dirty="0">
                <a:solidFill>
                  <a:srgbClr val="000000"/>
                </a:solidFill>
                <a:latin typeface="Calibri"/>
                <a:ea typeface="+mn-lt"/>
                <a:cs typeface="Calibri"/>
              </a:rPr>
              <a:t>focused on facilitating community coalition building for suicide prevention </a:t>
            </a:r>
            <a:endParaRPr lang="en-US" sz="1200" dirty="0">
              <a:latin typeface="Calibri"/>
              <a:ea typeface="+mn-lt"/>
              <a:cs typeface="+mn-lt"/>
            </a:endParaRPr>
          </a:p>
          <a:p>
            <a:pPr marL="0" indent="0" algn="ctr">
              <a:lnSpc>
                <a:spcPct val="107000"/>
              </a:lnSpc>
              <a:spcBef>
                <a:spcPts val="0"/>
              </a:spcBef>
              <a:spcAft>
                <a:spcPts val="800"/>
              </a:spcAft>
              <a:buNone/>
            </a:pPr>
            <a:r>
              <a:rPr lang="en-US" sz="1200" i="1" dirty="0">
                <a:solidFill>
                  <a:srgbClr val="000000"/>
                </a:solidFill>
                <a:latin typeface="Calibri"/>
                <a:cs typeface="Calibri"/>
              </a:rPr>
              <a:t>Outreach and Education provides SAVE, VHA facility partnerships, events, etc. through local Suicide Prevention Coordinators (SPCs) and does not change their critical role.</a:t>
            </a:r>
            <a:endParaRPr lang="en-US" sz="120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CBI-SP serves as a unifying model aims to reach Veterans through multiple touchpoints – from national to community levels, for all community-based efforts to end Veteran suicide. </a:t>
            </a:r>
          </a:p>
          <a:p>
            <a:endParaRPr lang="en-US" dirty="0"/>
          </a:p>
        </p:txBody>
      </p:sp>
      <p:sp>
        <p:nvSpPr>
          <p:cNvPr id="4" name="Slide Number Placeholder 3"/>
          <p:cNvSpPr>
            <a:spLocks noGrp="1"/>
          </p:cNvSpPr>
          <p:nvPr>
            <p:ph type="sldNum" sz="quarter" idx="5"/>
          </p:nvPr>
        </p:nvSpPr>
        <p:spPr/>
        <p:txBody>
          <a:bodyPr/>
          <a:lstStyle/>
          <a:p>
            <a:fld id="{044A4A06-1A74-4386-BF85-8E0EA046A9C4}" type="slidenum">
              <a:rPr lang="en-US" smtClean="0"/>
              <a:t>15</a:t>
            </a:fld>
            <a:endParaRPr lang="en-US" dirty="0"/>
          </a:p>
        </p:txBody>
      </p:sp>
    </p:spTree>
    <p:extLst>
      <p:ext uri="{BB962C8B-B14F-4D97-AF65-F5344CB8AC3E}">
        <p14:creationId xmlns:p14="http://schemas.microsoft.com/office/powerpoint/2010/main" val="3954134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content for slides 26 to 28 come from the SP 2.0 Clinical Program Updated April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01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When lethal means are made less accessible or lethal, suicide rates by those means decline (Gunnel, 2003, 2007; Hawton, 2002)</a:t>
            </a:r>
          </a:p>
          <a:p>
            <a:r>
              <a:rPr lang="en-US" sz="2000" dirty="0"/>
              <a:t> Increasing time and space between individuals facing a suicidal crisis and a firearm has been shown to prevent suicide (</a:t>
            </a:r>
            <a:r>
              <a:rPr lang="en-GB" sz="2000" dirty="0"/>
              <a:t>Barber &amp; Miller, 2014; Mann et al., 2005; and Pirkis et al., 2015)</a:t>
            </a:r>
          </a:p>
          <a:p>
            <a:r>
              <a:rPr lang="en-US" sz="2000" b="1" i="1" baseline="30000" dirty="0"/>
              <a:t> </a:t>
            </a:r>
            <a:r>
              <a:rPr lang="en-US" sz="2000" dirty="0"/>
              <a:t>By</a:t>
            </a:r>
            <a:r>
              <a:rPr lang="en-GB" sz="2000" dirty="0"/>
              <a:t> increasing time and space between any means and individuals at risk for suicide, suicide is reduced</a:t>
            </a:r>
            <a:r>
              <a:rPr lang="en-US" sz="2000" dirty="0"/>
              <a:t> (Cornwell et al., 2002; Dahlberg et al., 2004; Wiebe 2003)</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074640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F1165-74A2-A049-B50A-8D255FFD66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72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F1165-74A2-A049-B50A-8D255FFD66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45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Daybreak:</a:t>
            </a:r>
          </a:p>
          <a:p>
            <a:pPr marL="560070" lvl="1" indent="-285750">
              <a:buFont typeface="Arial" panose="020B0604020202020204" pitchFamily="34" charset="0"/>
              <a:buChar char="•"/>
            </a:pPr>
            <a:r>
              <a:rPr lang="en-US" sz="1200" dirty="0"/>
              <a:t>Sept. 9: Accelerator Overview</a:t>
            </a:r>
          </a:p>
          <a:p>
            <a:pPr marL="560070" lvl="1" indent="-285750">
              <a:buFont typeface="Arial" panose="020B0604020202020204" pitchFamily="34" charset="0"/>
              <a:buChar char="•"/>
            </a:pPr>
            <a:r>
              <a:rPr lang="en-US" sz="1200" dirty="0"/>
              <a:t>Sept. 16: Prototyping and design</a:t>
            </a:r>
          </a:p>
          <a:p>
            <a:pPr marL="560070" lvl="1" indent="-285750">
              <a:buFont typeface="Arial" panose="020B0604020202020204" pitchFamily="34" charset="0"/>
              <a:buChar char="•"/>
            </a:pPr>
            <a:r>
              <a:rPr lang="en-US" sz="1200" dirty="0"/>
              <a:t>Sept. 19: Veteran, Family and Caregiver Experiences (panel)</a:t>
            </a:r>
          </a:p>
          <a:p>
            <a:pPr marL="560070" lvl="1" indent="-285750">
              <a:buFont typeface="Arial" panose="020B0604020202020204" pitchFamily="34" charset="0"/>
              <a:buChar char="•"/>
            </a:pPr>
            <a:r>
              <a:rPr lang="en-US" sz="1200" dirty="0"/>
              <a:t>Sept. 26: Patient care journey and provider experiences</a:t>
            </a:r>
          </a:p>
          <a:p>
            <a:pPr marL="560070" lvl="1" indent="-285750">
              <a:buFont typeface="Arial" panose="020B0604020202020204" pitchFamily="34" charset="0"/>
              <a:buChar char="•"/>
            </a:pPr>
            <a:r>
              <a:rPr lang="en-US" sz="1200" dirty="0"/>
              <a:t>Oct. 10: Evidence-based interventions</a:t>
            </a:r>
          </a:p>
          <a:p>
            <a:pPr marL="560070" lvl="1" indent="-285750">
              <a:buFont typeface="Arial" panose="020B0604020202020204" pitchFamily="34" charset="0"/>
              <a:buChar char="•"/>
            </a:pPr>
            <a:r>
              <a:rPr lang="en-US" sz="1200" dirty="0"/>
              <a:t>Oct. 17: Federal partnerships and scalability</a:t>
            </a:r>
          </a:p>
          <a:p>
            <a:pPr marL="560070" lvl="1" indent="-285750">
              <a:buFont typeface="Arial" panose="020B0604020202020204" pitchFamily="34" charset="0"/>
              <a:buChar char="•"/>
            </a:pPr>
            <a:r>
              <a:rPr lang="en-US" sz="1200" dirty="0"/>
              <a:t>Oct. 24: Pitch preparations</a:t>
            </a:r>
          </a:p>
          <a:p>
            <a:pPr marL="560070" lvl="1" indent="-285750">
              <a:buFont typeface="Arial" panose="020B0604020202020204" pitchFamily="34" charset="0"/>
              <a:buChar char="•"/>
            </a:pPr>
            <a:r>
              <a:rPr lang="en-US" sz="1200" dirty="0"/>
              <a:t>Nov. 17: Demo day final submissions</a:t>
            </a:r>
          </a:p>
          <a:p>
            <a:endParaRPr lang="en-US" dirty="0"/>
          </a:p>
          <a:p>
            <a:pPr marL="0" marR="0">
              <a:spcBef>
                <a:spcPts val="0"/>
              </a:spcBef>
              <a:spcAft>
                <a:spcPts val="0"/>
              </a:spcAft>
              <a:tabLst>
                <a:tab pos="457200" algn="l"/>
              </a:tabLst>
            </a:pPr>
            <a:r>
              <a:rPr lang="en-US" sz="1800" b="1" kern="0" cap="all" dirty="0">
                <a:solidFill>
                  <a:srgbClr val="003D6B"/>
                </a:solidFill>
                <a:effectLst/>
                <a:latin typeface="Calibri" panose="020F0502020204030204" pitchFamily="34" charset="0"/>
                <a:ea typeface="MS Gothic" panose="020B0609070205080204" pitchFamily="49" charset="-128"/>
                <a:cs typeface="Times New Roman" panose="02020603050405020304" pitchFamily="18" charset="0"/>
              </a:rPr>
              <a:t>Background</a:t>
            </a:r>
            <a:endParaRPr lang="en-US" sz="1800" b="1" kern="0" cap="all" dirty="0">
              <a:solidFill>
                <a:srgbClr val="003D6B"/>
              </a:solidFill>
              <a:effectLst/>
              <a:latin typeface="Arial" panose="020B0604020202020204" pitchFamily="34" charset="0"/>
              <a:ea typeface="MS Gothic" panose="020B06090702050802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rPr>
              <a:t>The Office of Mental Health and Suicide Prevention, in collaboration with VHA Innovation Ecosystem (VHA IE),</a:t>
            </a:r>
            <a:r>
              <a:rPr lang="en-US" sz="1800" dirty="0">
                <a:effectLst/>
                <a:latin typeface="Calibri" panose="020F0502020204030204" pitchFamily="34" charset="0"/>
                <a:ea typeface="Arial" panose="020B0604020202020204" pitchFamily="34" charset="0"/>
                <a:cs typeface="Arial" panose="020B0604020202020204" pitchFamily="34" charset="0"/>
              </a:rPr>
              <a:t> </a:t>
            </a:r>
            <a:r>
              <a:rPr lang="en-US" sz="1800" dirty="0">
                <a:effectLst/>
                <a:latin typeface="Calibri" panose="020F0502020204030204" pitchFamily="34" charset="0"/>
                <a:ea typeface="MS Mincho" panose="02020609040205080304" pitchFamily="49" charset="-128"/>
              </a:rPr>
              <a:t>is inviting innovators across the country to participate in Mission Daybreak – a $20 million challenge designed to help VA develop new suicide prevention concepts for Veterans.</a:t>
            </a:r>
            <a:endParaRPr lang="en-US" sz="1800" dirty="0">
              <a:effectLst/>
              <a:latin typeface="Times New Roman" panose="02020603050405020304" pitchFamily="18" charset="0"/>
              <a:ea typeface="MS Mincho" panose="02020609040205080304" pitchFamily="49" charset="-128"/>
            </a:endParaRPr>
          </a:p>
          <a:p>
            <a:pPr marL="0" marR="0">
              <a:spcBef>
                <a:spcPts val="0"/>
              </a:spcBef>
              <a:spcAft>
                <a:spcPts val="0"/>
              </a:spcAft>
            </a:pPr>
            <a:r>
              <a:rPr lang="en-US" sz="1800" dirty="0">
                <a:effectLst/>
                <a:latin typeface="Calibri" panose="020F0502020204030204" pitchFamily="34" charset="0"/>
                <a:ea typeface="MS Mincho" panose="02020609040205080304" pitchFamily="49" charset="-128"/>
              </a:rPr>
              <a:t> </a:t>
            </a:r>
            <a:endParaRPr lang="en-US" sz="1800" dirty="0">
              <a:effectLst/>
              <a:latin typeface="Times New Roman" panose="02020603050405020304" pitchFamily="18" charset="0"/>
              <a:ea typeface="MS Mincho" panose="02020609040205080304" pitchFamily="49" charset="-128"/>
            </a:endParaRPr>
          </a:p>
          <a:p>
            <a:pPr marL="0" marR="0">
              <a:spcBef>
                <a:spcPts val="0"/>
              </a:spcBef>
              <a:spcAft>
                <a:spcPts val="0"/>
              </a:spcAft>
            </a:pPr>
            <a:r>
              <a:rPr lang="en-US" sz="1800" dirty="0">
                <a:effectLst/>
                <a:latin typeface="Calibri" panose="020F0502020204030204" pitchFamily="34" charset="0"/>
                <a:ea typeface="Arial" panose="020B0604020202020204" pitchFamily="34" charset="0"/>
              </a:rPr>
              <a:t>Eligible participants was encouraged to submit their concept to VA via </a:t>
            </a:r>
            <a:r>
              <a:rPr lang="en-US" sz="1800" u="sng" dirty="0">
                <a:solidFill>
                  <a:srgbClr val="0000FF"/>
                </a:solidFill>
                <a:effectLst/>
                <a:latin typeface="Calibri" panose="020F0502020204030204" pitchFamily="34" charset="0"/>
                <a:ea typeface="Arial" panose="020B0604020202020204" pitchFamily="34" charset="0"/>
                <a:hlinkClick r:id="rId3"/>
              </a:rPr>
              <a:t>www.missiondaybreak.net</a:t>
            </a:r>
            <a:r>
              <a:rPr lang="en-US" sz="1800" dirty="0">
                <a:effectLst/>
                <a:latin typeface="Arial" panose="020B0604020202020204" pitchFamily="34" charset="0"/>
                <a:ea typeface="MS Mincho" panose="02020609040205080304" pitchFamily="49" charset="-128"/>
                <a:cs typeface="Times New Roman" panose="02020603050405020304" pitchFamily="18" charset="0"/>
              </a:rPr>
              <a:t> </a:t>
            </a:r>
            <a:r>
              <a:rPr lang="en-US" sz="1800" dirty="0">
                <a:effectLst/>
                <a:latin typeface="Calibri" panose="020F0502020204030204" pitchFamily="34" charset="0"/>
                <a:ea typeface="Arial" panose="020B0604020202020204" pitchFamily="34" charset="0"/>
              </a:rPr>
              <a:t> by July 8, 2022. Concepts had to significantly reduce Veteran suicides by addressing one or more of the challenge focus areas:</a:t>
            </a:r>
            <a:endParaRPr lang="en-US" sz="1800" dirty="0">
              <a:effectLst/>
              <a:latin typeface="Times New Roman" panose="02020603050405020304" pitchFamily="18" charset="0"/>
              <a:ea typeface="MS Mincho" panose="02020609040205080304" pitchFamily="49" charset="-128"/>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Utilizing digital footprint data from active and passive sources.</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Creating improved access to and efficiency of </a:t>
            </a:r>
            <a:r>
              <a:rPr lang="en-US" sz="1800"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4"/>
              </a:rPr>
              <a:t>Veterans Crisis Line</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services through technological innovations.</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Preventing firearm suicides and enhancing lethal means safety.</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Reaching all Veterans in need with right-care, right-time, and right-place solutions.</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Improving community resilience and connection. </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Incorporating family and community into Veteran well-being. </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Transitioning from military service to civilian life. </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Addressing social determinants of well-being.</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Reducing barriers to asking for help. </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Other innovative solutions, focused on areas not specified above.</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MS Mincho" panose="02020609040205080304" pitchFamily="49" charset="-128"/>
            </a:endParaRPr>
          </a:p>
          <a:p>
            <a:pPr marL="0" marR="0">
              <a:spcBef>
                <a:spcPts val="0"/>
              </a:spcBef>
              <a:spcAft>
                <a:spcPts val="0"/>
              </a:spcAft>
            </a:pPr>
            <a:r>
              <a:rPr lang="en-US" sz="1800" dirty="0">
                <a:effectLst/>
                <a:latin typeface="Calibri" panose="020F0502020204030204" pitchFamily="34" charset="0"/>
                <a:ea typeface="Arial" panose="020B0604020202020204" pitchFamily="34" charset="0"/>
              </a:rPr>
              <a:t>Multidisciplinary panels of reviewers and judges assessed submissions according to the evaluation criteria. Judges recommended 30 finalists to each receive $250,000 and advance to the next phase. An additional 10 teams received a Promise Award of $100,000. Promise Awards are reserved for submissions that are not mature enough to advance to Phase 2, or do not meet the same bar as those advancing to Phase 2, but could still contribute to reducing Veteran suicide.</a:t>
            </a:r>
            <a:endParaRPr lang="en-US" sz="1800" dirty="0">
              <a:effectLst/>
              <a:latin typeface="Times New Roman" panose="02020603050405020304" pitchFamily="18" charset="0"/>
              <a:ea typeface="MS Mincho" panose="02020609040205080304" pitchFamily="49" charset="-128"/>
            </a:endParaRPr>
          </a:p>
          <a:p>
            <a:pPr marL="0" marR="0">
              <a:spcBef>
                <a:spcPts val="0"/>
              </a:spcBef>
              <a:spcAft>
                <a:spcPts val="0"/>
              </a:spcAft>
            </a:pPr>
            <a:r>
              <a:rPr lang="en-US" sz="1800" dirty="0">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MS Mincho" panose="02020609040205080304" pitchFamily="49" charset="-128"/>
            </a:endParaRPr>
          </a:p>
          <a:p>
            <a:pPr marL="0" marR="0">
              <a:spcBef>
                <a:spcPts val="0"/>
              </a:spcBef>
              <a:spcAft>
                <a:spcPts val="0"/>
              </a:spcAft>
            </a:pPr>
            <a:r>
              <a:rPr lang="en-US" sz="1800" dirty="0">
                <a:effectLst/>
                <a:latin typeface="Calibri" panose="020F0502020204030204" pitchFamily="34" charset="0"/>
                <a:ea typeface="Arial" panose="020B0604020202020204" pitchFamily="34" charset="0"/>
              </a:rPr>
              <a:t>During the second phase of the competition finalists had access to tailored resources, such as educational modules, exclusive data sets, networking opportunities, and mentorship — as well as an opportunity to present their solutions at Demo Day in November. Each finalist’s refined solution must demonstrate progress since Phase 1 and include an overview of the prototype, a detailed testing or piloting plan, and a timeline to achieve real-world impact.</a:t>
            </a:r>
            <a:endParaRPr lang="en-US" sz="1800" dirty="0">
              <a:effectLst/>
              <a:latin typeface="Times New Roman" panose="02020603050405020304" pitchFamily="18" charset="0"/>
              <a:ea typeface="MS Mincho" panose="02020609040205080304" pitchFamily="49" charset="-128"/>
            </a:endParaRPr>
          </a:p>
          <a:p>
            <a:pPr marL="0" marR="0">
              <a:spcBef>
                <a:spcPts val="0"/>
              </a:spcBef>
              <a:spcAft>
                <a:spcPts val="0"/>
              </a:spcAft>
            </a:pPr>
            <a:r>
              <a:rPr lang="en-US" sz="1800" dirty="0">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MS Mincho" panose="02020609040205080304" pitchFamily="49" charset="-128"/>
            </a:endParaRPr>
          </a:p>
          <a:p>
            <a:pPr marL="0" marR="0">
              <a:spcBef>
                <a:spcPts val="0"/>
              </a:spcBef>
              <a:spcAft>
                <a:spcPts val="0"/>
              </a:spcAft>
            </a:pPr>
            <a:r>
              <a:rPr lang="en-US" sz="1800" dirty="0">
                <a:effectLst/>
                <a:latin typeface="Calibri" panose="020F0502020204030204" pitchFamily="34" charset="0"/>
                <a:ea typeface="Arial" panose="020B0604020202020204" pitchFamily="34" charset="0"/>
              </a:rPr>
              <a:t>The winners of the competition will soon be announced:</a:t>
            </a:r>
            <a:endParaRPr lang="en-US" sz="1800" dirty="0">
              <a:effectLst/>
              <a:latin typeface="Times New Roman" panose="02020603050405020304" pitchFamily="18" charset="0"/>
              <a:ea typeface="MS Mincho" panose="02020609040205080304" pitchFamily="49" charset="-128"/>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Two first-place winners will each receive $3 million. </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Three second-place winners will each receive $1 million</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Five third-place winners will each receive $500,000.</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269492-4CB4-4D3B-912E-8CEA665C48F6}" type="slidenum">
              <a:rPr lang="en-US" smtClean="0"/>
              <a:t>22</a:t>
            </a:fld>
            <a:endParaRPr lang="en-US"/>
          </a:p>
        </p:txBody>
      </p:sp>
    </p:spTree>
    <p:extLst>
      <p:ext uri="{BB962C8B-B14F-4D97-AF65-F5344CB8AC3E}">
        <p14:creationId xmlns:p14="http://schemas.microsoft.com/office/powerpoint/2010/main" val="2118201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Broad tent approach with many focus areas. Intent is to create an ecosystem of support for suicide prevention.</a:t>
            </a:r>
          </a:p>
          <a:p>
            <a:endParaRPr lang="en-US"/>
          </a:p>
          <a:p>
            <a:r>
              <a:rPr lang="en-US"/>
              <a:t>Accelerated timeline. Many awards and teams in the next six months. Challenge objective is to stimulate the market and catalyze new partnerships while inviting different types of ideas to be brought into the space.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1C496-0C44-4DDA-A425-0C4B81FF1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26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Broad tent approach with many focus areas. Intent is to create an ecosystem of support for suicide prevention.</a:t>
            </a:r>
          </a:p>
          <a:p>
            <a:endParaRPr lang="en-US"/>
          </a:p>
          <a:p>
            <a:r>
              <a:rPr lang="en-US"/>
              <a:t>Accelerated timeline. Many awards and teams in the next six months. Challenge objective is to stimulate the market and catalyze new partnerships while inviting different types of ideas to be brought into the space.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1C496-0C44-4DDA-A425-0C4B81FF1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389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790148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2800" dirty="0">
                <a:effectLst/>
                <a:ea typeface="Times New Roman" panose="02020603050405020304" pitchFamily="18" charset="0"/>
              </a:rPr>
              <a:t>Key components of the Directive include:</a:t>
            </a:r>
          </a:p>
          <a:p>
            <a:pPr lvl="1">
              <a:spcBef>
                <a:spcPts val="0"/>
              </a:spcBef>
            </a:pPr>
            <a:r>
              <a:rPr lang="en-US" sz="2600" dirty="0">
                <a:effectLst/>
                <a:ea typeface="Calibri" panose="020F0502020204030204" pitchFamily="34" charset="0"/>
                <a:cs typeface="Times New Roman" panose="02020603050405020304" pitchFamily="18" charset="0"/>
              </a:rPr>
              <a:t>VHACO oversight, implementation and reporting responsibilities </a:t>
            </a:r>
          </a:p>
          <a:p>
            <a:pPr lvl="1">
              <a:spcBef>
                <a:spcPts val="0"/>
              </a:spcBef>
            </a:pPr>
            <a:r>
              <a:rPr lang="en-US" sz="2600" dirty="0">
                <a:effectLst/>
                <a:ea typeface="Calibri" panose="020F0502020204030204" pitchFamily="34" charset="0"/>
                <a:cs typeface="Times New Roman" panose="02020603050405020304" pitchFamily="18" charset="0"/>
              </a:rPr>
              <a:t>Essential clinical referral and coordination between grantees and VAMCs</a:t>
            </a:r>
          </a:p>
          <a:p>
            <a:pPr lvl="1">
              <a:spcBef>
                <a:spcPts val="0"/>
              </a:spcBef>
            </a:pPr>
            <a:r>
              <a:rPr lang="en-US" sz="2600" dirty="0">
                <a:ea typeface="Calibri" panose="020F0502020204030204" pitchFamily="34" charset="0"/>
                <a:cs typeface="Times New Roman" panose="02020603050405020304" pitchFamily="18" charset="0"/>
              </a:rPr>
              <a:t>Hyperl</a:t>
            </a:r>
            <a:r>
              <a:rPr lang="en-US" sz="2600" dirty="0">
                <a:effectLst/>
                <a:ea typeface="Calibri" panose="020F0502020204030204" pitchFamily="34" charset="0"/>
                <a:cs typeface="Times New Roman" panose="02020603050405020304" pitchFamily="18" charset="0"/>
              </a:rPr>
              <a:t>inks to the VHACO Business Operations SOP and SSG Fox SPGP Program Guide </a:t>
            </a:r>
          </a:p>
          <a:p>
            <a:pPr marL="457200" lvl="1" indent="0">
              <a:spcBef>
                <a:spcPts val="0"/>
              </a:spcBef>
              <a:buNone/>
            </a:pPr>
            <a:endParaRPr lang="en-US" sz="2600" dirty="0">
              <a:effectLst/>
              <a:ea typeface="Calibri" panose="020F0502020204030204" pitchFamily="34" charset="0"/>
              <a:cs typeface="Times New Roman" panose="02020603050405020304" pitchFamily="18" charset="0"/>
            </a:endParaRPr>
          </a:p>
          <a:p>
            <a:pPr>
              <a:spcBef>
                <a:spcPts val="0"/>
              </a:spcBef>
            </a:pPr>
            <a:r>
              <a:rPr lang="en-US" sz="2800" dirty="0">
                <a:cs typeface="Times New Roman" panose="02020603050405020304" pitchFamily="18" charset="0"/>
              </a:rPr>
              <a:t>VHA Directives can only speak to VHA staff responsibilities. The SSG Fox SPGP </a:t>
            </a:r>
            <a:r>
              <a:rPr lang="en-US" sz="2800" dirty="0">
                <a:cs typeface="Arial"/>
              </a:rPr>
              <a:t>Program Guide was developed for grantees but is also accessible to VHA staff for uniformity in grantee-VHA coordination</a:t>
            </a:r>
          </a:p>
          <a:p>
            <a:pPr>
              <a:spcBef>
                <a:spcPts val="0"/>
              </a:spcBef>
            </a:pPr>
            <a:endParaRPr lang="en-US" sz="2800" dirty="0">
              <a:cs typeface="Arial"/>
            </a:endParaRPr>
          </a:p>
          <a:p>
            <a:pPr>
              <a:spcBef>
                <a:spcPts val="0"/>
              </a:spcBef>
            </a:pPr>
            <a:r>
              <a:rPr lang="en-US" sz="2800" dirty="0">
                <a:cs typeface="Arial"/>
              </a:rPr>
              <a:t>VISN and VAMC Responsibilities:</a:t>
            </a:r>
          </a:p>
          <a:p>
            <a:pPr marL="0" indent="0">
              <a:lnSpc>
                <a:spcPct val="110000"/>
              </a:lnSpc>
              <a:spcBef>
                <a:spcPts val="0"/>
              </a:spcBef>
              <a:spcAft>
                <a:spcPts val="1200"/>
              </a:spcAft>
              <a:buNone/>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2.h. </a:t>
            </a:r>
            <a:r>
              <a:rPr lang="en-US" sz="1600" b="1"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Veterans Integrated Service Network Director.</a:t>
            </a: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VISN Director or designee (e.g., VISN Chief Mental           Health Officer, VISN SP lead) is responsible for:</a:t>
            </a:r>
            <a:endPar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None/>
            </a:pPr>
            <a:r>
              <a:rPr lang="en-US" sz="15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 Ensuring that VISN staff and regional and state level community stakeholders have awareness of current grantees in the VISN and future grant opportunities.</a:t>
            </a:r>
            <a:endParaRPr lang="en-US" sz="15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None/>
            </a:pPr>
            <a:r>
              <a:rPr lang="en-US" sz="15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Providing oversight and guidance to VA medical facility leadership with implementation of clinical coordination processes between VA and grantees.</a:t>
            </a:r>
          </a:p>
          <a:p>
            <a:pPr marL="457200" lvl="1" indent="0">
              <a:spcBef>
                <a:spcPts val="0"/>
              </a:spcBef>
              <a:spcAft>
                <a:spcPts val="1200"/>
              </a:spcAft>
              <a:buNone/>
            </a:pPr>
            <a:endParaRPr lang="en-US" sz="15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None/>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2.i. </a:t>
            </a:r>
            <a:r>
              <a:rPr lang="en-US" sz="1600" b="1"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VA Medical Facility Director.</a:t>
            </a: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VA medical facility Director is responsible for:</a:t>
            </a:r>
            <a:endPar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SzPts val="1200"/>
              <a:buNone/>
            </a:pPr>
            <a:r>
              <a:rPr lang="en-US" sz="1500" u="none" strike="noStrike" spc="-5"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 Ensuring that VA medical facility staff and local community stakeholders have awareness of current grantees within the catchment area and future grant opportunities.</a:t>
            </a:r>
            <a:endParaRPr lang="en-US" sz="1500" u="none" strike="noStrike" spc="-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SzPts val="1200"/>
              <a:buNone/>
            </a:pPr>
            <a:r>
              <a:rPr lang="en-US" sz="1500" u="none" strike="noStrike" spc="-5"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Implementing local procedures to support effective coordination of referrals from grantees to VHA for enrollment and when clinical services are indicated. This includes ensuring local process updates in relation to VHA mental health eligibility criteria changes as indicated by law and </a:t>
            </a:r>
            <a:r>
              <a:rPr lang="en-US" sz="1500" u="none" strike="noStrike" spc="-5"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rPr>
              <a:t>VHA Directive 1601A.02(3), Eligibility Determination</a:t>
            </a:r>
            <a:r>
              <a:rPr lang="en-US" sz="1500" u="none" strike="noStrike" spc="-5"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dated July 6, 2020.</a:t>
            </a:r>
            <a:endParaRPr lang="en-US" sz="1500" u="none" strike="noStrike" spc="-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SzPts val="1200"/>
              <a:buNone/>
            </a:pPr>
            <a:r>
              <a:rPr lang="en-US" sz="1500" u="none" strike="noStrike" spc="-5"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Ensuring that contact information for key staff and programs are current and accessible to grantees via public-facing VA medical facility websites, to include at minimum Enrollment/Eligibility, Mental Health and Emergency Department/Urgent Care.</a:t>
            </a:r>
            <a:endParaRPr lang="en-US" sz="1500" u="none" strike="noStrike" spc="-5"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0"/>
              </a:spcBef>
            </a:pPr>
            <a:endParaRPr lang="en-US" sz="2800" dirty="0">
              <a:cs typeface="Arial"/>
            </a:endParaRPr>
          </a:p>
          <a:p>
            <a:pPr>
              <a:spcBef>
                <a:spcPts val="0"/>
              </a:spcBef>
            </a:pPr>
            <a:r>
              <a:rPr lang="en-US" sz="2800" dirty="0">
                <a:cs typeface="Arial"/>
              </a:rPr>
              <a:t>Resources:</a:t>
            </a:r>
          </a:p>
          <a:p>
            <a:pPr marL="0" indent="0">
              <a:buNone/>
            </a:pPr>
            <a:r>
              <a:rPr lang="en-US" sz="1200" dirty="0">
                <a:hlinkClick r:id="rId4"/>
              </a:rPr>
              <a:t>SSG Fox Suicide Prevention Grant Program public website</a:t>
            </a:r>
            <a:endParaRPr lang="en-US" sz="1200" dirty="0"/>
          </a:p>
          <a:p>
            <a:pPr marL="0" indent="0">
              <a:buNone/>
            </a:pPr>
            <a:r>
              <a:rPr lang="en-US" sz="1200" dirty="0">
                <a:hlinkClick r:id="rId5"/>
              </a:rPr>
              <a:t>VHA Directive 1160.09 SSG Fox SPGP SharePoint Site</a:t>
            </a:r>
            <a:endParaRPr lang="en-US" sz="1200" dirty="0"/>
          </a:p>
          <a:p>
            <a:pPr marL="0" indent="0">
              <a:buNone/>
            </a:pPr>
            <a:endParaRPr lang="en-US" sz="1200" dirty="0"/>
          </a:p>
          <a:p>
            <a:pPr marL="0" indent="0">
              <a:buNone/>
            </a:pPr>
            <a:r>
              <a:rPr lang="en-US" sz="1200" dirty="0"/>
              <a:t>Questions regarding this Directive may be referred to:  </a:t>
            </a:r>
            <a:r>
              <a:rPr lang="en-US" sz="1050" u="sng" dirty="0">
                <a:solidFill>
                  <a:srgbClr val="0563C1"/>
                </a:solidFill>
                <a:effectLst/>
                <a:latin typeface="Calibri" panose="020F0502020204030204" pitchFamily="34" charset="0"/>
                <a:ea typeface="Calibri" panose="020F0502020204030204" pitchFamily="34" charset="0"/>
                <a:hlinkClick r:id="rId6"/>
              </a:rPr>
              <a:t>VHAOMHSPSUICIDEPREVENTIONACTIONS@VA.GOV</a:t>
            </a:r>
            <a:r>
              <a:rPr lang="en-US" sz="1050" u="sng" dirty="0">
                <a:solidFill>
                  <a:srgbClr val="0563C1"/>
                </a:solidFill>
                <a:effectLst/>
                <a:latin typeface="Calibri" panose="020F0502020204030204" pitchFamily="34" charset="0"/>
                <a:ea typeface="Calibri" panose="020F0502020204030204" pitchFamily="34" charset="0"/>
              </a:rPr>
              <a:t>.</a:t>
            </a:r>
            <a:endParaRPr lang="en-US" sz="1200" dirty="0"/>
          </a:p>
          <a:p>
            <a:endParaRPr lang="en-US" dirty="0"/>
          </a:p>
        </p:txBody>
      </p:sp>
      <p:sp>
        <p:nvSpPr>
          <p:cNvPr id="4" name="Slide Number Placeholder 3"/>
          <p:cNvSpPr>
            <a:spLocks noGrp="1"/>
          </p:cNvSpPr>
          <p:nvPr>
            <p:ph type="sldNum" sz="quarter" idx="5"/>
          </p:nvPr>
        </p:nvSpPr>
        <p:spPr/>
        <p:txBody>
          <a:bodyPr/>
          <a:lstStyle/>
          <a:p>
            <a:fld id="{08269492-4CB4-4D3B-912E-8CEA665C48F6}" type="slidenum">
              <a:rPr lang="en-US" smtClean="0"/>
              <a:t>26</a:t>
            </a:fld>
            <a:endParaRPr lang="en-US"/>
          </a:p>
        </p:txBody>
      </p:sp>
    </p:spTree>
    <p:extLst>
      <p:ext uri="{BB962C8B-B14F-4D97-AF65-F5344CB8AC3E}">
        <p14:creationId xmlns:p14="http://schemas.microsoft.com/office/powerpoint/2010/main" val="1333338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2800">
                <a:effectLst/>
                <a:ea typeface="Times New Roman" panose="02020603050405020304" pitchFamily="18" charset="0"/>
              </a:rPr>
              <a:t>Key components of the Directive include:</a:t>
            </a:r>
          </a:p>
          <a:p>
            <a:pPr lvl="1">
              <a:spcBef>
                <a:spcPts val="0"/>
              </a:spcBef>
            </a:pPr>
            <a:r>
              <a:rPr lang="en-US" sz="2600">
                <a:effectLst/>
                <a:ea typeface="Calibri" panose="020F0502020204030204" pitchFamily="34" charset="0"/>
                <a:cs typeface="Times New Roman" panose="02020603050405020304" pitchFamily="18" charset="0"/>
              </a:rPr>
              <a:t>VHACO oversight, implementation and reporting responsibilities </a:t>
            </a:r>
          </a:p>
          <a:p>
            <a:pPr lvl="1">
              <a:spcBef>
                <a:spcPts val="0"/>
              </a:spcBef>
            </a:pPr>
            <a:r>
              <a:rPr lang="en-US" sz="2600">
                <a:effectLst/>
                <a:ea typeface="Calibri" panose="020F0502020204030204" pitchFamily="34" charset="0"/>
                <a:cs typeface="Times New Roman" panose="02020603050405020304" pitchFamily="18" charset="0"/>
              </a:rPr>
              <a:t>Essential clinical referral and coordination between grantees and VAMCs</a:t>
            </a:r>
          </a:p>
          <a:p>
            <a:pPr lvl="1">
              <a:spcBef>
                <a:spcPts val="0"/>
              </a:spcBef>
            </a:pPr>
            <a:r>
              <a:rPr lang="en-US" sz="2600">
                <a:ea typeface="Calibri" panose="020F0502020204030204" pitchFamily="34" charset="0"/>
                <a:cs typeface="Times New Roman" panose="02020603050405020304" pitchFamily="18" charset="0"/>
              </a:rPr>
              <a:t>Hyperl</a:t>
            </a:r>
            <a:r>
              <a:rPr lang="en-US" sz="2600">
                <a:effectLst/>
                <a:ea typeface="Calibri" panose="020F0502020204030204" pitchFamily="34" charset="0"/>
                <a:cs typeface="Times New Roman" panose="02020603050405020304" pitchFamily="18" charset="0"/>
              </a:rPr>
              <a:t>inks to the VHACO Business Operations SOP and SSG Fox SPGP Program Guide </a:t>
            </a:r>
          </a:p>
          <a:p>
            <a:pPr marL="457200" lvl="1" indent="0">
              <a:spcBef>
                <a:spcPts val="0"/>
              </a:spcBef>
              <a:buNone/>
            </a:pPr>
            <a:endParaRPr lang="en-US" sz="2600">
              <a:effectLst/>
              <a:ea typeface="Calibri" panose="020F0502020204030204" pitchFamily="34" charset="0"/>
              <a:cs typeface="Times New Roman" panose="02020603050405020304" pitchFamily="18" charset="0"/>
            </a:endParaRPr>
          </a:p>
          <a:p>
            <a:pPr>
              <a:spcBef>
                <a:spcPts val="0"/>
              </a:spcBef>
            </a:pPr>
            <a:r>
              <a:rPr lang="en-US" sz="2800">
                <a:cs typeface="Times New Roman" panose="02020603050405020304" pitchFamily="18" charset="0"/>
              </a:rPr>
              <a:t>VHA Directives can only speak to VHA staff responsibilities. The SSG Fox SPGP </a:t>
            </a:r>
            <a:r>
              <a:rPr lang="en-US" sz="2800">
                <a:cs typeface="Arial"/>
              </a:rPr>
              <a:t>Program Guide was developed for grantees but is also accessible to VHA staff for uniformity in grantee-VHA coordination</a:t>
            </a:r>
          </a:p>
          <a:p>
            <a:pPr>
              <a:spcBef>
                <a:spcPts val="0"/>
              </a:spcBef>
            </a:pPr>
            <a:endParaRPr lang="en-US" sz="2800">
              <a:cs typeface="Arial"/>
            </a:endParaRPr>
          </a:p>
          <a:p>
            <a:pPr>
              <a:spcBef>
                <a:spcPts val="0"/>
              </a:spcBef>
            </a:pPr>
            <a:r>
              <a:rPr lang="en-US" sz="2800">
                <a:cs typeface="Arial"/>
              </a:rPr>
              <a:t>VISN and VAMC Responsibilities:</a:t>
            </a:r>
          </a:p>
          <a:p>
            <a:pPr marL="0" indent="0">
              <a:lnSpc>
                <a:spcPct val="110000"/>
              </a:lnSpc>
              <a:spcBef>
                <a:spcPts val="0"/>
              </a:spcBef>
              <a:spcAft>
                <a:spcPts val="1200"/>
              </a:spcAft>
              <a:buNone/>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2.h. </a:t>
            </a:r>
            <a:r>
              <a:rPr lang="en-US" sz="1600" b="1" u="sng">
                <a:solidFill>
                  <a:schemeClr val="tx1"/>
                </a:solidFill>
                <a:effectLst/>
                <a:latin typeface="Arial" panose="020B0604020202020204" pitchFamily="34" charset="0"/>
                <a:ea typeface="Times New Roman" panose="02020603050405020304" pitchFamily="18" charset="0"/>
                <a:cs typeface="Arial" panose="020B0604020202020204" pitchFamily="34" charset="0"/>
              </a:rPr>
              <a:t>Veterans Integrated Service Network Director.</a:t>
            </a: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VISN Director or designee (e.g., VISN Chief Mental           Health Officer, VISN SP lead) is responsible for:</a:t>
            </a:r>
            <a:endParaRPr lang="en-US" sz="16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None/>
            </a:pPr>
            <a:r>
              <a:rPr lang="en-US" sz="1500">
                <a:solidFill>
                  <a:schemeClr val="tx1"/>
                </a:solidFill>
                <a:effectLst/>
                <a:latin typeface="Arial" panose="020B0604020202020204" pitchFamily="34" charset="0"/>
                <a:ea typeface="Times New Roman" panose="02020603050405020304" pitchFamily="18" charset="0"/>
                <a:cs typeface="Arial" panose="020B0604020202020204" pitchFamily="34" charset="0"/>
              </a:rPr>
              <a:t>(1) Ensuring that VISN staff and regional and state level community stakeholders have awareness of current grantees in the VISN and future grant opportunities.</a:t>
            </a:r>
            <a:endParaRPr lang="en-US"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None/>
            </a:pPr>
            <a:r>
              <a:rPr lang="en-US" sz="1500">
                <a:solidFill>
                  <a:schemeClr val="tx1"/>
                </a:solidFill>
                <a:effectLst/>
                <a:latin typeface="Arial" panose="020B0604020202020204" pitchFamily="34" charset="0"/>
                <a:ea typeface="Times New Roman" panose="02020603050405020304" pitchFamily="18" charset="0"/>
                <a:cs typeface="Arial" panose="020B0604020202020204" pitchFamily="34" charset="0"/>
              </a:rPr>
              <a:t>(2) Providing oversight and guidance to VA medical facility leadership with implementation of clinical coordination processes between VA and grantees.</a:t>
            </a:r>
          </a:p>
          <a:p>
            <a:pPr marL="457200" lvl="1" indent="0">
              <a:spcBef>
                <a:spcPts val="0"/>
              </a:spcBef>
              <a:spcAft>
                <a:spcPts val="1200"/>
              </a:spcAft>
              <a:buNone/>
            </a:pPr>
            <a:endParaRPr lang="en-US" sz="1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None/>
            </a:pP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2.i. </a:t>
            </a:r>
            <a:r>
              <a:rPr lang="en-US" sz="1600" b="1" u="sng">
                <a:solidFill>
                  <a:schemeClr val="tx1"/>
                </a:solidFill>
                <a:effectLst/>
                <a:latin typeface="Arial" panose="020B0604020202020204" pitchFamily="34" charset="0"/>
                <a:ea typeface="Times New Roman" panose="02020603050405020304" pitchFamily="18" charset="0"/>
                <a:cs typeface="Arial" panose="020B0604020202020204" pitchFamily="34" charset="0"/>
              </a:rPr>
              <a:t>VA Medical Facility Director.</a:t>
            </a:r>
            <a:r>
              <a:rPr lang="en-US" sz="16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VA medical facility Director is responsible for:</a:t>
            </a:r>
            <a:endParaRPr lang="en-US" sz="16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SzPts val="1200"/>
              <a:buNone/>
            </a:pPr>
            <a:r>
              <a:rPr lang="en-US" sz="1500" u="none" strike="noStrike" spc="-5">
                <a:solidFill>
                  <a:schemeClr val="tx1"/>
                </a:solidFill>
                <a:effectLst/>
                <a:latin typeface="Arial" panose="020B0604020202020204" pitchFamily="34" charset="0"/>
                <a:ea typeface="Times New Roman" panose="02020603050405020304" pitchFamily="18" charset="0"/>
                <a:cs typeface="Arial" panose="020B0604020202020204" pitchFamily="34" charset="0"/>
              </a:rPr>
              <a:t>(1) Ensuring that VA medical facility staff and local community stakeholders have awareness of current grantees within the catchment area and future grant opportunities.</a:t>
            </a:r>
            <a:endParaRPr lang="en-US" sz="1500" u="none" strike="noStrike" spc="-5">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SzPts val="1200"/>
              <a:buNone/>
            </a:pPr>
            <a:r>
              <a:rPr lang="en-US" sz="1500" u="none" strike="noStrike" spc="-5">
                <a:solidFill>
                  <a:schemeClr val="tx1"/>
                </a:solidFill>
                <a:effectLst/>
                <a:latin typeface="Arial" panose="020B0604020202020204" pitchFamily="34" charset="0"/>
                <a:ea typeface="Times New Roman" panose="02020603050405020304" pitchFamily="18" charset="0"/>
                <a:cs typeface="Arial" panose="020B0604020202020204" pitchFamily="34" charset="0"/>
              </a:rPr>
              <a:t>(2) Implementing local procedures to support effective coordination of referrals from grantees to VHA for enrollment and when clinical services are indicated. This includes ensuring local process updates in relation to VHA mental health eligibility criteria changes as indicated by law and </a:t>
            </a:r>
            <a:r>
              <a:rPr lang="en-US" sz="1500" u="none" strike="noStrike" spc="-5">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rPr>
              <a:t>VHA Directive 1601A.02(3), Eligibility Determination</a:t>
            </a:r>
            <a:r>
              <a:rPr lang="en-US" sz="1500" u="none" strike="noStrike" spc="-5">
                <a:solidFill>
                  <a:schemeClr val="tx1"/>
                </a:solidFill>
                <a:effectLst/>
                <a:latin typeface="Arial" panose="020B0604020202020204" pitchFamily="34" charset="0"/>
                <a:ea typeface="Times New Roman" panose="02020603050405020304" pitchFamily="18" charset="0"/>
                <a:cs typeface="Arial" panose="020B0604020202020204" pitchFamily="34" charset="0"/>
              </a:rPr>
              <a:t>, dated July 6, 2020.</a:t>
            </a:r>
            <a:endParaRPr lang="en-US" sz="1500" u="none" strike="noStrike" spc="-5">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1200"/>
              </a:spcAft>
              <a:buSzPts val="1200"/>
              <a:buNone/>
            </a:pPr>
            <a:r>
              <a:rPr lang="en-US" sz="1500" u="none" strike="noStrike" spc="-5">
                <a:solidFill>
                  <a:schemeClr val="tx1"/>
                </a:solidFill>
                <a:effectLst/>
                <a:latin typeface="Arial" panose="020B0604020202020204" pitchFamily="34" charset="0"/>
                <a:ea typeface="Times New Roman" panose="02020603050405020304" pitchFamily="18" charset="0"/>
                <a:cs typeface="Arial" panose="020B0604020202020204" pitchFamily="34" charset="0"/>
              </a:rPr>
              <a:t>(3) Ensuring that contact information for key staff and programs are current and accessible to grantees via public-facing VA medical facility websites, to include at minimum Enrollment/Eligibility, Mental Health and Emergency Department/Urgent Care.</a:t>
            </a:r>
            <a:endParaRPr lang="en-US" sz="1500" u="none" strike="noStrike" spc="-5">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0"/>
              </a:spcBef>
            </a:pPr>
            <a:endParaRPr lang="en-US" sz="2800">
              <a:cs typeface="Arial"/>
            </a:endParaRPr>
          </a:p>
          <a:p>
            <a:pPr>
              <a:spcBef>
                <a:spcPts val="0"/>
              </a:spcBef>
            </a:pPr>
            <a:r>
              <a:rPr lang="en-US" sz="2800">
                <a:cs typeface="Arial"/>
              </a:rPr>
              <a:t>Resources:</a:t>
            </a:r>
          </a:p>
          <a:p>
            <a:pPr marL="0" indent="0">
              <a:buNone/>
            </a:pPr>
            <a:r>
              <a:rPr lang="en-US" sz="1200">
                <a:hlinkClick r:id="rId4"/>
              </a:rPr>
              <a:t>SSG Fox Suicide Prevention Grant Program public website</a:t>
            </a:r>
            <a:endParaRPr lang="en-US" sz="1200"/>
          </a:p>
          <a:p>
            <a:pPr marL="0" indent="0">
              <a:buNone/>
            </a:pPr>
            <a:r>
              <a:rPr lang="en-US" sz="1200">
                <a:hlinkClick r:id="rId5"/>
              </a:rPr>
              <a:t>VHA Directive 1160.09 SSG Fox SPGP SharePoint Site</a:t>
            </a:r>
            <a:endParaRPr lang="en-US" sz="1200"/>
          </a:p>
          <a:p>
            <a:pPr marL="0" indent="0">
              <a:buNone/>
            </a:pPr>
            <a:endParaRPr lang="en-US" sz="1200"/>
          </a:p>
          <a:p>
            <a:pPr marL="0" indent="0">
              <a:buNone/>
            </a:pPr>
            <a:r>
              <a:rPr lang="en-US" sz="1200"/>
              <a:t>Questions regarding this Directive may be referred to:  </a:t>
            </a:r>
            <a:r>
              <a:rPr lang="en-US" sz="1050" u="sng">
                <a:solidFill>
                  <a:srgbClr val="0563C1"/>
                </a:solidFill>
                <a:effectLst/>
                <a:latin typeface="Calibri" panose="020F0502020204030204" pitchFamily="34" charset="0"/>
                <a:ea typeface="Calibri" panose="020F0502020204030204" pitchFamily="34" charset="0"/>
                <a:hlinkClick r:id="rId6"/>
              </a:rPr>
              <a:t>VHAOMHSPSUICIDEPREVENTIONACTIONS@VA.GOV</a:t>
            </a:r>
            <a:r>
              <a:rPr lang="en-US" sz="1050" u="sng">
                <a:solidFill>
                  <a:srgbClr val="0563C1"/>
                </a:solidFill>
                <a:effectLst/>
                <a:latin typeface="Calibri" panose="020F0502020204030204" pitchFamily="34" charset="0"/>
                <a:ea typeface="Calibri" panose="020F0502020204030204" pitchFamily="34" charset="0"/>
              </a:rPr>
              <a:t>.</a:t>
            </a:r>
            <a:endParaRPr lang="en-US" sz="1200"/>
          </a:p>
          <a:p>
            <a:pPr>
              <a:spcBef>
                <a:spcPts val="0"/>
              </a:spcBef>
            </a:pPr>
            <a:endParaRPr lang="en-US"/>
          </a:p>
        </p:txBody>
      </p:sp>
      <p:sp>
        <p:nvSpPr>
          <p:cNvPr id="4" name="Slide Number Placeholder 3"/>
          <p:cNvSpPr>
            <a:spLocks noGrp="1"/>
          </p:cNvSpPr>
          <p:nvPr>
            <p:ph type="sldNum" sz="quarter" idx="5"/>
          </p:nvPr>
        </p:nvSpPr>
        <p:spPr/>
        <p:txBody>
          <a:bodyPr/>
          <a:lstStyle/>
          <a:p>
            <a:fld id="{08269492-4CB4-4D3B-912E-8CEA665C48F6}" type="slidenum">
              <a:rPr lang="en-US" smtClean="0"/>
              <a:t>27</a:t>
            </a:fld>
            <a:endParaRPr lang="en-US"/>
          </a:p>
        </p:txBody>
      </p:sp>
    </p:spTree>
    <p:extLst>
      <p:ext uri="{BB962C8B-B14F-4D97-AF65-F5344CB8AC3E}">
        <p14:creationId xmlns:p14="http://schemas.microsoft.com/office/powerpoint/2010/main" val="3864613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methods to normalize “reaching out” through connection across many methods (e.g., starting a conversation, sharing your story, identifying resources, care engagement, 24/7/365 support through 988).</a:t>
            </a:r>
          </a:p>
          <a:p>
            <a:endParaRPr lang="en-US" dirty="0"/>
          </a:p>
        </p:txBody>
      </p:sp>
    </p:spTree>
    <p:extLst>
      <p:ext uri="{BB962C8B-B14F-4D97-AF65-F5344CB8AC3E}">
        <p14:creationId xmlns:p14="http://schemas.microsoft.com/office/powerpoint/2010/main" val="143066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ctr">
              <a:spcBef>
                <a:spcPts val="0"/>
              </a:spcBef>
              <a:spcAft>
                <a:spcPts val="0"/>
              </a:spcAft>
              <a:buSzPts val="1000"/>
              <a:buFont typeface="Symbol" panose="05050102010706020507" pitchFamily="18" charset="2"/>
              <a:buChar char=""/>
              <a:tabLst>
                <a:tab pos="457200" algn="l"/>
              </a:tabLst>
            </a:pPr>
            <a:r>
              <a:rPr lang="en-US" sz="2400">
                <a:ea typeface="Calibri" panose="020F0502020204030204" pitchFamily="34" charset="0"/>
              </a:rPr>
              <a:t>Over a 3 year period, VCL has developed </a:t>
            </a:r>
            <a:r>
              <a:rPr lang="en-US" sz="2400">
                <a:effectLst/>
                <a:ea typeface="Calibri" panose="020F0502020204030204" pitchFamily="34" charset="0"/>
              </a:rPr>
              <a:t>stepped implementation plans to prepare for 988, including in-depth study of England’s implementation of a 3 digit crisis number and </a:t>
            </a:r>
            <a:r>
              <a:rPr lang="en-US" sz="2400">
                <a:ea typeface="Calibri" panose="020F0502020204030204" pitchFamily="34" charset="0"/>
              </a:rPr>
              <a:t>use of </a:t>
            </a:r>
            <a:r>
              <a:rPr lang="en-US" sz="2400">
                <a:effectLst/>
                <a:ea typeface="Calibri" panose="020F0502020204030204" pitchFamily="34" charset="0"/>
              </a:rPr>
              <a:t>Monte Carlo Forecasting modeling to identify anticipated demand.</a:t>
            </a:r>
          </a:p>
          <a:p>
            <a:pPr marL="342900" marR="0" lvl="0" indent="-342900" fontAlgn="ctr">
              <a:spcBef>
                <a:spcPts val="0"/>
              </a:spcBef>
              <a:spcAft>
                <a:spcPts val="0"/>
              </a:spcAft>
              <a:buSzPts val="1000"/>
              <a:buFont typeface="Symbol" panose="05050102010706020507" pitchFamily="18" charset="2"/>
              <a:buChar char=""/>
              <a:tabLst>
                <a:tab pos="457200" algn="l"/>
              </a:tabLst>
            </a:pPr>
            <a:endParaRPr lang="en-US" sz="2400">
              <a:effectLst/>
              <a:ea typeface="Calibri" panose="020F0502020204030204" pitchFamily="34" charset="0"/>
            </a:endParaRP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2400">
                <a:effectLst/>
                <a:ea typeface="Calibri" panose="020F0502020204030204" pitchFamily="34" charset="0"/>
              </a:rPr>
              <a:t>Coordinated implementation </a:t>
            </a:r>
            <a:r>
              <a:rPr lang="en-US" sz="2400">
                <a:ea typeface="Calibri" panose="020F0502020204030204" pitchFamily="34" charset="0"/>
              </a:rPr>
              <a:t>includes a focus on: </a:t>
            </a:r>
          </a:p>
          <a:p>
            <a:pPr marL="800100" lvl="1" indent="-342900" fontAlgn="ctr">
              <a:buSzPts val="1000"/>
              <a:buFont typeface="Symbol" panose="05050102010706020507" pitchFamily="18" charset="2"/>
              <a:buChar char=""/>
              <a:tabLst>
                <a:tab pos="457200" algn="l"/>
              </a:tabLst>
            </a:pPr>
            <a:r>
              <a:rPr lang="en-US" sz="2000">
                <a:effectLst/>
                <a:ea typeface="Calibri" panose="020F0502020204030204" pitchFamily="34" charset="0"/>
              </a:rPr>
              <a:t>C</a:t>
            </a:r>
            <a:r>
              <a:rPr lang="en-US" sz="2000">
                <a:effectLst/>
                <a:ea typeface="Times New Roman" panose="02020603050405020304" pitchFamily="18" charset="0"/>
              </a:rPr>
              <a:t>linical Operations</a:t>
            </a:r>
            <a:endParaRPr lang="en-US" sz="2000">
              <a:ea typeface="Times New Roman" panose="02020603050405020304" pitchFamily="18" charset="0"/>
            </a:endParaRPr>
          </a:p>
          <a:p>
            <a:pPr marL="800100" lvl="1" indent="-342900" fontAlgn="ctr">
              <a:buSzPts val="1000"/>
              <a:buFont typeface="Symbol" panose="05050102010706020507" pitchFamily="18" charset="2"/>
              <a:buChar char=""/>
              <a:tabLst>
                <a:tab pos="457200" algn="l"/>
              </a:tabLst>
            </a:pPr>
            <a:r>
              <a:rPr lang="en-US" sz="2000">
                <a:effectLst/>
                <a:ea typeface="Times New Roman" panose="02020603050405020304" pitchFamily="18" charset="0"/>
              </a:rPr>
              <a:t>Business Operations (HR/WMC)</a:t>
            </a:r>
            <a:endParaRPr lang="en-US" sz="2000">
              <a:ea typeface="Times New Roman" panose="02020603050405020304" pitchFamily="18" charset="0"/>
            </a:endParaRPr>
          </a:p>
          <a:p>
            <a:pPr marL="800100" lvl="1" indent="-342900" fontAlgn="ctr">
              <a:buSzPts val="1000"/>
              <a:buFont typeface="Symbol" panose="05050102010706020507" pitchFamily="18" charset="2"/>
              <a:buChar char=""/>
              <a:tabLst>
                <a:tab pos="457200" algn="l"/>
              </a:tabLst>
            </a:pPr>
            <a:r>
              <a:rPr lang="en-US" sz="2000">
                <a:effectLst/>
                <a:ea typeface="Times New Roman" panose="02020603050405020304" pitchFamily="18" charset="0"/>
              </a:rPr>
              <a:t>Quality Assurance and Training</a:t>
            </a:r>
            <a:endParaRPr lang="en-US" sz="2000">
              <a:ea typeface="Times New Roman" panose="02020603050405020304" pitchFamily="18" charset="0"/>
            </a:endParaRPr>
          </a:p>
          <a:p>
            <a:pPr marL="800100" lvl="1" indent="-342900" fontAlgn="ctr">
              <a:buSzPts val="1000"/>
              <a:buFont typeface="Symbol" panose="05050102010706020507" pitchFamily="18" charset="2"/>
              <a:buChar char=""/>
              <a:tabLst>
                <a:tab pos="457200" algn="l"/>
              </a:tabLst>
            </a:pPr>
            <a:r>
              <a:rPr lang="en-US" sz="2000">
                <a:effectLst/>
                <a:ea typeface="Times New Roman" panose="02020603050405020304" pitchFamily="18" charset="0"/>
              </a:rPr>
              <a:t>Resource Management</a:t>
            </a:r>
            <a:endParaRPr lang="en-US" sz="2000">
              <a:ea typeface="Times New Roman" panose="02020603050405020304" pitchFamily="18" charset="0"/>
            </a:endParaRPr>
          </a:p>
          <a:p>
            <a:pPr marL="800100" lvl="1" indent="-342900" fontAlgn="ctr">
              <a:buSzPts val="1000"/>
              <a:buFont typeface="Symbol" panose="05050102010706020507" pitchFamily="18" charset="2"/>
              <a:buChar char=""/>
              <a:tabLst>
                <a:tab pos="457200" algn="l"/>
              </a:tabLst>
            </a:pPr>
            <a:r>
              <a:rPr lang="en-US" sz="2000">
                <a:effectLst/>
                <a:ea typeface="Times New Roman" panose="02020603050405020304" pitchFamily="18" charset="0"/>
              </a:rPr>
              <a:t>Technology/Innovation</a:t>
            </a:r>
            <a:endParaRPr lang="en-US" sz="2000">
              <a:ea typeface="Times New Roman" panose="02020603050405020304" pitchFamily="18" charset="0"/>
            </a:endParaRPr>
          </a:p>
          <a:p>
            <a:pPr marL="800100" lvl="1" indent="-342900" fontAlgn="ctr">
              <a:buSzPts val="1000"/>
              <a:buFont typeface="Symbol" panose="05050102010706020507" pitchFamily="18" charset="2"/>
              <a:buChar char=""/>
              <a:tabLst>
                <a:tab pos="457200" algn="l"/>
              </a:tabLst>
            </a:pPr>
            <a:r>
              <a:rPr lang="en-US" sz="2000">
                <a:effectLst/>
                <a:ea typeface="Times New Roman" panose="02020603050405020304" pitchFamily="18" charset="0"/>
              </a:rPr>
              <a:t>Internal Communications</a:t>
            </a:r>
            <a:endParaRPr lang="en-US" sz="2000">
              <a:effectLst/>
              <a:ea typeface="Calibri" panose="020F0502020204030204" pitchFamily="34" charset="0"/>
            </a:endParaRPr>
          </a:p>
          <a:p>
            <a:pPr marL="342900" marR="0" lvl="0" indent="-342900" fontAlgn="ctr">
              <a:spcBef>
                <a:spcPts val="0"/>
              </a:spcBef>
              <a:spcAft>
                <a:spcPts val="0"/>
              </a:spcAft>
              <a:buSzPts val="1000"/>
              <a:buFont typeface="Symbol" panose="05050102010706020507" pitchFamily="18" charset="2"/>
              <a:buChar char=""/>
              <a:tabLst>
                <a:tab pos="457200" algn="l"/>
              </a:tabLst>
            </a:pPr>
            <a:endParaRPr lang="en-US" sz="2400">
              <a:effectLst/>
              <a:ea typeface="Calibri" panose="020F0502020204030204" pitchFamily="34" charset="0"/>
            </a:endParaRPr>
          </a:p>
          <a:p>
            <a:pPr marL="342900" marR="0" lvl="0" indent="-342900" fontAlgn="ctr">
              <a:spcBef>
                <a:spcPts val="0"/>
              </a:spcBef>
              <a:spcAft>
                <a:spcPts val="0"/>
              </a:spcAft>
              <a:buSzPts val="1000"/>
              <a:buFont typeface="Symbol" panose="05050102010706020507" pitchFamily="18" charset="2"/>
              <a:buChar char=""/>
              <a:tabLst>
                <a:tab pos="457200" algn="l"/>
              </a:tabLst>
            </a:pPr>
            <a:r>
              <a:rPr lang="en-US" sz="2400">
                <a:effectLst/>
                <a:ea typeface="Calibri" panose="020F0502020204030204" pitchFamily="34" charset="0"/>
              </a:rPr>
              <a:t>Close coordination has occurred with many internal and external partners (e.g., </a:t>
            </a:r>
            <a:r>
              <a:rPr lang="en-US" sz="2400">
                <a:ea typeface="Calibri" panose="020F0502020204030204" pitchFamily="34" charset="0"/>
              </a:rPr>
              <a:t>OIT, Comms, WMC, Program Evaluators, SAMHSA, FCC, the White House, etc.)</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740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Worth highlighting the work of VCL and the mention the 988 collaboration efforts as part of the comprehensive approach to the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Dial 988 then Press 1 is required by law for phone carriers to be compliant no later than July 16, 2022. </a:t>
            </a:r>
            <a:endParaRPr lang="en-US" sz="1200" b="1" dirty="0">
              <a:solidFill>
                <a:srgbClr val="FF00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Veterans will continue to use</a:t>
            </a:r>
            <a:br>
              <a:rPr lang="en-US" sz="1200" dirty="0"/>
            </a:br>
            <a:r>
              <a:rPr lang="en-US" sz="1200" dirty="0"/>
              <a:t>chat (</a:t>
            </a:r>
            <a:r>
              <a:rPr lang="en-US" sz="1200" u="sng" dirty="0">
                <a:hlinkClick r:id="rId3"/>
              </a:rPr>
              <a:t>VeteransCrisisLine.net/Chat</a:t>
            </a:r>
            <a:r>
              <a:rPr lang="en-US" sz="1200" dirty="0"/>
              <a:t>) and</a:t>
            </a:r>
            <a:br>
              <a:rPr lang="en-US" sz="1200" dirty="0"/>
            </a:br>
            <a:r>
              <a:rPr lang="en-US" sz="1200" dirty="0"/>
              <a:t>text (838255) after the transition.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former 10-digit Veterans Crisis Line number (1-800-273-8255, Press 1) will remain active.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Updated digital and promotional materials will be available later this year for your use and promotion. </a:t>
            </a:r>
          </a:p>
          <a:p>
            <a:endParaRPr lang="en-US" dirty="0"/>
          </a:p>
          <a:p>
            <a:pPr marL="0" indent="0">
              <a:buNone/>
            </a:pPr>
            <a:r>
              <a:rPr lang="en-US" dirty="0"/>
              <a:t>The Veterans Crisis Line’s new, easy-to-remember number—</a:t>
            </a:r>
            <a:r>
              <a:rPr lang="en-US" b="1" dirty="0"/>
              <a:t>Dial 988 then Press 1</a:t>
            </a:r>
            <a:r>
              <a:rPr lang="en-US" dirty="0"/>
              <a:t>—will help Veterans and their loved ones reach crisis support quickly and efficiently.</a:t>
            </a:r>
          </a:p>
          <a:p>
            <a:pPr marL="0" indent="0">
              <a:buNone/>
            </a:pPr>
            <a:r>
              <a:rPr lang="en-US" dirty="0"/>
              <a:t>Signed into law in 2020, the National Suicide Hotline Designation Act authorized 988 as the new three-digit number for the National Suicide Prevention Lifeline.</a:t>
            </a:r>
            <a:endParaRPr lang="en-US" dirty="0">
              <a:cs typeface="Calibri"/>
            </a:endParaRPr>
          </a:p>
          <a:p>
            <a:pPr marL="0" indent="0">
              <a:buNone/>
            </a:pPr>
            <a:r>
              <a:rPr lang="en-US" dirty="0"/>
              <a:t>All telephone service providers in the U.S. must activate the number no later than July 2022; however, many providers have chosen to implement the service sooner.</a:t>
            </a:r>
          </a:p>
          <a:p>
            <a:pPr marL="0" indent="0">
              <a:buNone/>
            </a:pPr>
            <a:r>
              <a:rPr lang="en-US" dirty="0"/>
              <a:t>After activation, the 10-digit number will still be available for Veterans and their supporters to use.</a:t>
            </a:r>
          </a:p>
          <a:p>
            <a:endParaRPr lang="en-US" dirty="0"/>
          </a:p>
          <a:p>
            <a:endParaRPr lang="en-US" dirty="0"/>
          </a:p>
        </p:txBody>
      </p:sp>
      <p:sp>
        <p:nvSpPr>
          <p:cNvPr id="4" name="Slide Number Placeholder 3"/>
          <p:cNvSpPr>
            <a:spLocks noGrp="1"/>
          </p:cNvSpPr>
          <p:nvPr>
            <p:ph type="sldNum" sz="quarter" idx="5"/>
          </p:nvPr>
        </p:nvSpPr>
        <p:spPr/>
        <p:txBody>
          <a:bodyPr/>
          <a:lstStyle/>
          <a:p>
            <a:fld id="{B47B0DB7-585B-47A6-8B24-C7208FF60F6C}" type="slidenum">
              <a:rPr lang="en-US" smtClean="0"/>
              <a:t>31</a:t>
            </a:fld>
            <a:endParaRPr lang="en-US" dirty="0"/>
          </a:p>
        </p:txBody>
      </p:sp>
    </p:spTree>
    <p:extLst>
      <p:ext uri="{BB962C8B-B14F-4D97-AF65-F5344CB8AC3E}">
        <p14:creationId xmlns:p14="http://schemas.microsoft.com/office/powerpoint/2010/main" val="3888392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7649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36</a:t>
            </a:fld>
            <a:endParaRPr lang="en-US"/>
          </a:p>
        </p:txBody>
      </p:sp>
    </p:spTree>
    <p:extLst>
      <p:ext uri="{BB962C8B-B14F-4D97-AF65-F5344CB8AC3E}">
        <p14:creationId xmlns:p14="http://schemas.microsoft.com/office/powerpoint/2010/main" val="846914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6651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Tree>
    <p:extLst>
      <p:ext uri="{BB962C8B-B14F-4D97-AF65-F5344CB8AC3E}">
        <p14:creationId xmlns:p14="http://schemas.microsoft.com/office/powerpoint/2010/main" val="2984083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9142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F1165-74A2-A049-B50A-8D255FFD6617}" type="slidenum">
              <a:rPr lang="en-US" smtClean="0"/>
              <a:t>4</a:t>
            </a:fld>
            <a:endParaRPr lang="en-US"/>
          </a:p>
        </p:txBody>
      </p:sp>
    </p:spTree>
    <p:extLst>
      <p:ext uri="{BB962C8B-B14F-4D97-AF65-F5344CB8AC3E}">
        <p14:creationId xmlns:p14="http://schemas.microsoft.com/office/powerpoint/2010/main" val="2188522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Social Media Safety Toolkit for Veterans, Their Families, and Friends equips everyone with the knowledge needed to respond to social media posts that indicate a Veteran may be having thoughts of suicide. The toolkit includes best practices, resources, and sample responses.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discussed in the National Strategy for Preventing Veteran Suicide, social media is an important intervention channel and a key piece of VA’s comprehensive, community-based suicide prevention strategy.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service members and Veterans are active on social media platforms, and some have posted to express emotional distress or thoughts of suicide. Social media has become a critical channel for VA and partners like you to reach Veterans in crisis with safe messaging and resources.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VA is sharing the Social Media Safety Toolkit among VA employees, with partner organizations, and throughout communities nationwide to help ensure that people who live and work with Veterans every day are equipped to reach Veterans with safe messaging and lifesaving resources.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Download the Social Media Safety Toolkit at </a:t>
            </a:r>
            <a:r>
              <a:rPr lang="en-US" sz="1200" u="sng" kern="1200" dirty="0">
                <a:solidFill>
                  <a:schemeClr val="tx1"/>
                </a:solidFill>
                <a:effectLst/>
                <a:latin typeface="+mn-lt"/>
                <a:ea typeface="+mn-ea"/>
                <a:cs typeface="+mn-cs"/>
                <a:hlinkClick r:id="rId3"/>
              </a:rPr>
              <a:t>https://www.mentalhealth.va.gov/suicide_prevention/docs/OMH-074-Suicide-Prevention-Social-Media-Toolkit-1-8_508.pdf</a:t>
            </a:r>
            <a:r>
              <a:rPr lang="en-US" sz="1200" u="none" strike="noStrike"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764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5218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Veterans Crisis Line: </a:t>
            </a:r>
            <a:r>
              <a:rPr lang="en-US" sz="1200" kern="1200" dirty="0">
                <a:solidFill>
                  <a:schemeClr val="tx1"/>
                </a:solidFill>
                <a:effectLst/>
                <a:latin typeface="+mn-lt"/>
                <a:ea typeface="+mn-ea"/>
                <a:cs typeface="+mn-cs"/>
              </a:rPr>
              <a:t>The Veterans Crisis Line connects Veterans in crisis and their families and friends with qualified, caring VA responders through a confidential toll-free hotline, online chat, or text. Veterans and their loved ones can call </a:t>
            </a:r>
            <a:r>
              <a:rPr lang="en-US" sz="1200" b="1" kern="1200" dirty="0">
                <a:solidFill>
                  <a:schemeClr val="tx1"/>
                </a:solidFill>
                <a:effectLst/>
                <a:latin typeface="+mn-lt"/>
                <a:ea typeface="+mn-ea"/>
                <a:cs typeface="+mn-cs"/>
              </a:rPr>
              <a:t>1-800-273-8255 and Press 1</a:t>
            </a:r>
            <a:r>
              <a:rPr lang="en-US" sz="1200" kern="1200" dirty="0">
                <a:solidFill>
                  <a:schemeClr val="tx1"/>
                </a:solidFill>
                <a:effectLst/>
                <a:latin typeface="+mn-lt"/>
                <a:ea typeface="+mn-ea"/>
                <a:cs typeface="+mn-cs"/>
              </a:rPr>
              <a:t>, chat online, or send a text message to 838255 to receive confidential crisis intervention and support 24 hours a day, 7 days a week, 365 days a year. More information is available at </a:t>
            </a:r>
            <a:r>
              <a:rPr lang="en-US" sz="1200" u="sng" kern="1200" dirty="0">
                <a:solidFill>
                  <a:schemeClr val="tx1"/>
                </a:solidFill>
                <a:effectLst/>
                <a:latin typeface="+mn-lt"/>
                <a:ea typeface="+mn-ea"/>
                <a:cs typeface="+mn-cs"/>
                <a:hlinkClick r:id="rId3"/>
              </a:rPr>
              <a:t>https://www.veteranscrisisline.net/</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46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Make the Connection: </a:t>
            </a:r>
            <a:r>
              <a:rPr lang="en-US" sz="1200" kern="1200" dirty="0">
                <a:solidFill>
                  <a:schemeClr val="tx1"/>
                </a:solidFill>
                <a:effectLst/>
                <a:latin typeface="+mn-lt"/>
                <a:ea typeface="+mn-ea"/>
                <a:cs typeface="+mn-cs"/>
              </a:rPr>
              <a:t>This online resource connects Veterans, their family members and friends, and other supporters with information and solutions to issues affecting their lives. More information is available at </a:t>
            </a:r>
            <a:r>
              <a:rPr lang="en-US" sz="1200" u="sng" kern="1200" dirty="0">
                <a:solidFill>
                  <a:schemeClr val="tx1"/>
                </a:solidFill>
                <a:effectLst/>
                <a:latin typeface="+mn-lt"/>
                <a:ea typeface="+mn-ea"/>
                <a:cs typeface="+mn-cs"/>
                <a:hlinkClick r:id="rId3"/>
              </a:rPr>
              <a:t>https://maketheconnection.net/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73F7-48C1-6846-9B3F-8D3BA533F6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36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VA knows that local Veteran leaders know your populations best, and we cannot prevent suicide without local support.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Your voice and local expertise in reaching your peers, their families, and their caregivers in your community is invaluable.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Reaching Veterans where they live, work, and thrive requires collaborative community leaders like you.</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know the risk and protective factors of your community.</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know your community’s natural strengths and areas for improvement.</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know popular organizations in your area that may be open to suicide prevention partnerships.</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know your local data, research, and best practices.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We also know that local Veteran leaders create a sustainable future for Together with Veterans, so efforts can continue to be carried out by the community in the future.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We are grateful for your guidance and initiative in advancing our shared goal of suicide prevention and ability to generate impactful change.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Suicide Prevention Program strives to equip leaders at different levels – and in different roles – with the ability to advance our shared goals. Please let me know if there is anything I can do to better support your efforts.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FFB24-B8A4-EA42-95ED-20B1F9862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81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479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F1165-74A2-A049-B50A-8D255FFD66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95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latin typeface="Calibri" panose="020F0502020204030204" pitchFamily="34" charset="0"/>
                <a:cs typeface="Calibri" panose="020F0502020204030204" pitchFamily="34" charset="0"/>
              </a:rPr>
              <a:t>Dr. Miller’s Notes</a:t>
            </a:r>
          </a:p>
          <a:p>
            <a:pPr marL="362480" indent="-362480">
              <a:lnSpc>
                <a:spcPct val="107000"/>
              </a:lnSpc>
              <a:spcAft>
                <a:spcPts val="634"/>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From 2020 to 2021, suicide rates fell by 8.1% for Veteran men age 75 and older. </a:t>
            </a:r>
          </a:p>
          <a:p>
            <a:pPr marL="362480" indent="-362480">
              <a:lnSpc>
                <a:spcPct val="107000"/>
              </a:lnSpc>
              <a:spcAft>
                <a:spcPts val="634"/>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From 2020 to 2021, among male Recent Veteran VHA Users, suicide rates fell by 8.6% for those aged 75 and older. </a:t>
            </a:r>
          </a:p>
          <a:p>
            <a:pPr marL="362480" indent="-362480">
              <a:lnSpc>
                <a:spcPct val="107000"/>
              </a:lnSpc>
              <a:spcAft>
                <a:spcPts val="634"/>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From 2020 to 2021, among male Veterans not in VHA care who were aged 75 and older, the suicide rate fell by 7.8%.</a:t>
            </a:r>
          </a:p>
          <a:p>
            <a:pPr marL="362480" indent="-362480">
              <a:lnSpc>
                <a:spcPct val="107000"/>
              </a:lnSpc>
              <a:spcAft>
                <a:spcPts val="634"/>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From 2020 to 2021, among Recent Veteran VHA Users between the ages of 55 and 74, the suicide rate fell by 2.2% overall.</a:t>
            </a:r>
          </a:p>
          <a:p>
            <a:pPr marL="362480" indent="-362480">
              <a:lnSpc>
                <a:spcPct val="107000"/>
              </a:lnSpc>
              <a:spcAft>
                <a:spcPts val="634"/>
              </a:spcAft>
              <a:buFont typeface="Symbol" panose="05050102010706020507" pitchFamily="18" charset="2"/>
              <a:buChar char=""/>
            </a:pPr>
            <a:r>
              <a:rPr lang="en-US" sz="1100" dirty="0">
                <a:latin typeface="Calibri" panose="020F0502020204030204" pitchFamily="34" charset="0"/>
                <a:ea typeface="Calibri" panose="020F0502020204030204" pitchFamily="34" charset="0"/>
                <a:cs typeface="Calibri" panose="020F0502020204030204" pitchFamily="34" charset="0"/>
              </a:rPr>
              <a:t>From 2020 to 2021, among male Recent Veteran VHA Users, suicide rates fell by 1.9% for those aged 18 to 34.</a:t>
            </a:r>
          </a:p>
          <a:p>
            <a:pPr marL="362480" indent="-362480">
              <a:lnSpc>
                <a:spcPct val="107000"/>
              </a:lnSpc>
              <a:spcAft>
                <a:spcPts val="634"/>
              </a:spcAft>
              <a:buFont typeface="Symbol" panose="05050102010706020507" pitchFamily="18" charset="2"/>
              <a:buChar cha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The suicide rate among Recent Veteran VHA Users with mental health or substance use disorder diagnoses fell from 77.8 per 100,000 in 2001 to 58.2 per 100,000 in 2021. </a:t>
            </a:r>
            <a:endParaRPr lang="en-US" sz="1100" dirty="0">
              <a:latin typeface="Calibri" panose="020F0502020204030204" pitchFamily="34" charset="0"/>
              <a:ea typeface="Calibri" panose="020F0502020204030204" pitchFamily="34" charset="0"/>
              <a:cs typeface="Calibri" panose="020F0502020204030204" pitchFamily="34" charset="0"/>
            </a:endParaRPr>
          </a:p>
          <a:p>
            <a:pPr marL="362480" indent="-362480">
              <a:lnSpc>
                <a:spcPct val="107000"/>
              </a:lnSpc>
              <a:spcAft>
                <a:spcPts val="634"/>
              </a:spcAft>
              <a:buFont typeface="Symbol" panose="05050102010706020507" pitchFamily="18" charset="2"/>
              <a:buChar char=""/>
            </a:pPr>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From 2001 to 2021, suicide rates fell for Recent Veteran VHA Users with diagnoses of sedative use disorder (-40.4%), depression (-32.9%), post-traumatic stress disorder (-27.6%), and anxiety (-26.9%).</a:t>
            </a:r>
            <a:endParaRPr lang="en-US" sz="1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F1165-74A2-A049-B50A-8D255FFD66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43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F1165-74A2-A049-B50A-8D255FFD66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084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latin typeface="Calibri" panose="020F0502020204030204" pitchFamily="34" charset="0"/>
                <a:cs typeface="Calibri" panose="020F0502020204030204" pitchFamily="34" charset="0"/>
              </a:rPr>
              <a:t>Dr. Miller’s Notes</a:t>
            </a:r>
          </a:p>
          <a:p>
            <a:r>
              <a:rPr lang="en-US" sz="1100" dirty="0">
                <a:latin typeface="Calibri" panose="020F0502020204030204" pitchFamily="34" charset="0"/>
                <a:cs typeface="Calibri" panose="020F0502020204030204" pitchFamily="34" charset="0"/>
              </a:rPr>
              <a:t>Intended to highlight groups with big/meaningful changes from 20 to 21.  </a:t>
            </a:r>
          </a:p>
          <a:p>
            <a:r>
              <a:rPr lang="en-US" sz="1100" dirty="0">
                <a:latin typeface="Calibri" panose="020F0502020204030204" pitchFamily="34" charset="0"/>
                <a:cs typeface="Calibri" panose="020F0502020204030204" pitchFamily="34" charset="0"/>
              </a:rPr>
              <a:t>Women: </a:t>
            </a:r>
            <a:r>
              <a:rPr lang="en-US" sz="1100" dirty="0">
                <a:latin typeface="Calibri" panose="020F0502020204030204" pitchFamily="34" charset="0"/>
                <a:ea typeface="Calibri" panose="020F0502020204030204" pitchFamily="34" charset="0"/>
                <a:cs typeface="Calibri" panose="020F0502020204030204" pitchFamily="34" charset="0"/>
              </a:rPr>
              <a:t>From 2001 to 2021, age-adjusted suicide rates rose 87.1% for female Veterans with recent VHA use and 93.7% for female Veterans without recent VHA use. </a:t>
            </a:r>
          </a:p>
          <a:p>
            <a:endParaRPr lang="en-US" sz="1100" dirty="0">
              <a:latin typeface="Calibri" panose="020F0502020204030204" pitchFamily="34" charset="0"/>
              <a:cs typeface="Calibri" panose="020F0502020204030204" pitchFamily="34" charset="0"/>
            </a:endParaRPr>
          </a:p>
          <a:p>
            <a:pPr lvl="0"/>
            <a:r>
              <a:rPr lang="en-US" sz="1100" dirty="0">
                <a:latin typeface="Calibri" panose="020F0502020204030204" pitchFamily="34" charset="0"/>
                <a:cs typeface="Calibri" panose="020F0502020204030204" pitchFamily="34" charset="0"/>
              </a:rPr>
              <a:t>VHA: -3%, weekly pt encounters</a:t>
            </a:r>
          </a:p>
          <a:p>
            <a:pPr lvl="0"/>
            <a:r>
              <a:rPr lang="en-US" sz="1100" dirty="0">
                <a:latin typeface="Calibri" panose="020F0502020204030204" pitchFamily="34" charset="0"/>
                <a:cs typeface="Calibri" panose="020F0502020204030204" pitchFamily="34" charset="0"/>
              </a:rPr>
              <a:t>-30%, new </a:t>
            </a:r>
            <a:r>
              <a:rPr lang="en-US" sz="1100" dirty="0" err="1">
                <a:latin typeface="Calibri" panose="020F0502020204030204" pitchFamily="34" charset="0"/>
                <a:cs typeface="Calibri" panose="020F0502020204030204" pitchFamily="34" charset="0"/>
              </a:rPr>
              <a:t>tx</a:t>
            </a:r>
            <a:r>
              <a:rPr lang="en-US" sz="1100" dirty="0">
                <a:latin typeface="Calibri" panose="020F0502020204030204" pitchFamily="34" charset="0"/>
                <a:cs typeface="Calibri" panose="020F0502020204030204" pitchFamily="34" charset="0"/>
              </a:rPr>
              <a:t> initiated for suicide attempt</a:t>
            </a:r>
          </a:p>
          <a:p>
            <a:endParaRPr lang="en-US" sz="1100" dirty="0">
              <a:solidFill>
                <a:srgbClr val="000000"/>
              </a:solidFill>
              <a:latin typeface="Calibri" panose="020F0502020204030204" pitchFamily="34" charset="0"/>
              <a:cs typeface="Calibri" panose="020F0502020204030204" pitchFamily="34" charset="0"/>
            </a:endParaRPr>
          </a:p>
          <a:p>
            <a:r>
              <a:rPr lang="en-US" sz="1100" b="1" u="sng" dirty="0">
                <a:solidFill>
                  <a:srgbClr val="000000"/>
                </a:solidFill>
                <a:latin typeface="Calibri" panose="020F0502020204030204" pitchFamily="34" charset="0"/>
                <a:cs typeface="Calibri" panose="020F0502020204030204" pitchFamily="34" charset="0"/>
              </a:rPr>
              <a:t>Notes from the Annual Report</a:t>
            </a:r>
          </a:p>
          <a:p>
            <a:r>
              <a:rPr lang="en-US" sz="1100" dirty="0">
                <a:solidFill>
                  <a:srgbClr val="000000"/>
                </a:solidFill>
                <a:latin typeface="Calibri" panose="020F0502020204030204" pitchFamily="34" charset="0"/>
                <a:cs typeface="Calibri" panose="020F0502020204030204" pitchFamily="34" charset="0"/>
              </a:rPr>
              <a:t>Women</a:t>
            </a:r>
          </a:p>
          <a:p>
            <a:pPr marL="302066" indent="-302066">
              <a:buFont typeface="Arial" panose="020B0604020202020204" pitchFamily="34" charset="0"/>
              <a:buChar char="•"/>
            </a:pPr>
            <a:r>
              <a:rPr lang="en-US" sz="1100" dirty="0">
                <a:latin typeface="Calibri" panose="020F0502020204030204" pitchFamily="34" charset="0"/>
                <a:ea typeface="Calibri" panose="020F0502020204030204" pitchFamily="34" charset="0"/>
                <a:cs typeface="Calibri" panose="020F0502020204030204" pitchFamily="34" charset="0"/>
              </a:rPr>
              <a:t>The increase in Veteran suicides seen in 2021, compared with 2020, was particularly seen in women Veterans, for whom there was a 24.1% increase in the age-adjusted suicide rate, as compared to an increase of 6.3% among male Veterans. (page 8)</a:t>
            </a:r>
            <a:endParaRPr lang="en-US" sz="1100" dirty="0">
              <a:solidFill>
                <a:srgbClr val="000000"/>
              </a:solidFill>
              <a:latin typeface="Calibri" panose="020F0502020204030204" pitchFamily="34" charset="0"/>
              <a:cs typeface="Calibri" panose="020F0502020204030204" pitchFamily="34" charset="0"/>
            </a:endParaRPr>
          </a:p>
          <a:p>
            <a:endParaRPr lang="en-US" sz="1100" dirty="0">
              <a:solidFill>
                <a:srgbClr val="000000"/>
              </a:solidFill>
              <a:latin typeface="Calibri" panose="020F0502020204030204" pitchFamily="34" charset="0"/>
              <a:cs typeface="Calibri" panose="020F0502020204030204" pitchFamily="34" charset="0"/>
            </a:endParaRPr>
          </a:p>
          <a:p>
            <a:pPr algn="l"/>
            <a:r>
              <a:rPr lang="en-US" sz="1100" dirty="0">
                <a:solidFill>
                  <a:srgbClr val="000000"/>
                </a:solidFill>
                <a:latin typeface="Calibri" panose="020F0502020204030204" pitchFamily="34" charset="0"/>
                <a:cs typeface="Calibri" panose="020F0502020204030204" pitchFamily="34" charset="0"/>
              </a:rPr>
              <a:t>AI/AN</a:t>
            </a:r>
          </a:p>
          <a:p>
            <a:pPr marL="302066" indent="-302066">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When looking at race/ethnicity, we saw the largest increase in rate among American Indian or Alaska Native Veterans. (page 8)</a:t>
            </a:r>
          </a:p>
          <a:p>
            <a:pPr marL="302066" indent="-302066">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Certain subpopulations in 2021 were found to have substantial increases in suicide rates from 2020 to 2021, including … American Indian and Alaska Native Veterans, with an increase of 51.8% in the unadjusted suicide rate. (page 40)</a:t>
            </a:r>
          </a:p>
          <a:p>
            <a:pPr marL="302066" indent="-302066">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In 2021, the unadjusted suicide rate was 46.3 per 100,000 for American Indian or Alaska Native Veterans. (page 12)</a:t>
            </a:r>
          </a:p>
          <a:p>
            <a:pPr marL="302066" indent="-302066">
              <a:buFont typeface="Arial" panose="020B0604020202020204" pitchFamily="34" charset="0"/>
              <a:buChar char="•"/>
            </a:pPr>
            <a:endParaRPr lang="en-US" sz="1100" dirty="0">
              <a:solidFill>
                <a:srgbClr val="000000"/>
              </a:solidFill>
              <a:latin typeface="Calibri" panose="020F0502020204030204" pitchFamily="34" charset="0"/>
              <a:cs typeface="Calibri" panose="020F0502020204030204" pitchFamily="34" charset="0"/>
            </a:endParaRPr>
          </a:p>
          <a:p>
            <a:r>
              <a:rPr lang="en-US" sz="1100" dirty="0">
                <a:solidFill>
                  <a:srgbClr val="000000"/>
                </a:solidFill>
                <a:latin typeface="Calibri" panose="020F0502020204030204" pitchFamily="34" charset="0"/>
                <a:cs typeface="Calibri" panose="020F0502020204030204" pitchFamily="34" charset="0"/>
              </a:rPr>
              <a:t>VHA Veterans</a:t>
            </a:r>
          </a:p>
          <a:p>
            <a:pPr marL="302066" indent="-302066">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Over 60% of Veterans who died by suicide in 2021 were not seen in VHA in 2020 or 2021. (page 9) </a:t>
            </a:r>
          </a:p>
          <a:p>
            <a:pPr marL="302066" indent="-302066" defTabSz="966612">
              <a:buFont typeface="Arial" panose="020B0604020202020204" pitchFamily="34" charset="0"/>
              <a:buChar char="•"/>
              <a:defRPr/>
            </a:pPr>
            <a:r>
              <a:rPr lang="en-US" sz="1100" dirty="0">
                <a:latin typeface="Calibri" panose="020F0502020204030204" pitchFamily="34" charset="0"/>
                <a:ea typeface="Calibri" panose="020F0502020204030204" pitchFamily="34" charset="0"/>
                <a:cs typeface="Calibri" panose="020F0502020204030204" pitchFamily="34" charset="0"/>
              </a:rPr>
              <a:t>From 2020 to 2021, adjusted rates among Recent Veteran VHA Users increased by 13.9% and rates among Other Veterans increased by 10.2%. (page 54)</a:t>
            </a:r>
          </a:p>
          <a:p>
            <a:pPr marL="302066" indent="-302066">
              <a:buFont typeface="Arial" panose="020B0604020202020204" pitchFamily="34" charset="0"/>
              <a:buChar char="•"/>
            </a:pPr>
            <a:endParaRPr lang="en-US" sz="1100" dirty="0">
              <a:solidFill>
                <a:srgbClr val="000000"/>
              </a:solidFill>
              <a:latin typeface="Calibri" panose="020F0502020204030204" pitchFamily="34" charset="0"/>
              <a:cs typeface="Calibri" panose="020F0502020204030204" pitchFamily="34" charset="0"/>
            </a:endParaRPr>
          </a:p>
          <a:p>
            <a:r>
              <a:rPr lang="en-US" sz="1100" dirty="0">
                <a:solidFill>
                  <a:srgbClr val="000000"/>
                </a:solidFill>
                <a:latin typeface="Calibri" panose="020F0502020204030204" pitchFamily="34" charset="0"/>
                <a:cs typeface="Calibri" panose="020F0502020204030204" pitchFamily="34" charset="0"/>
              </a:rPr>
              <a:t>Homeless Veterans</a:t>
            </a:r>
          </a:p>
          <a:p>
            <a:pPr marL="302066" indent="-302066">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Among Recent Veteran VHA Users experiencing homelessness, the suicide rate in 2021 (112.9 per 100,000) was the highest observed over the period 2001–2021, after increasing 38.2% since 2020. (page 13)</a:t>
            </a:r>
          </a:p>
          <a:p>
            <a:pPr marL="302066" indent="-302066">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In 2021, the suicide rate among homeless Recent Veteran VHA Users was 186.5% higher than for those without indications of homelessness. (page 60)</a:t>
            </a:r>
          </a:p>
          <a:p>
            <a:pPr algn="l"/>
            <a:endParaRPr lang="en-US" sz="1100" dirty="0">
              <a:solidFill>
                <a:srgbClr val="000000"/>
              </a:solidFill>
              <a:latin typeface="Calibri" panose="020F0502020204030204" pitchFamily="34" charset="0"/>
              <a:cs typeface="Calibri" panose="020F0502020204030204" pitchFamily="34" charset="0"/>
            </a:endParaRPr>
          </a:p>
          <a:p>
            <a:pPr algn="l"/>
            <a:r>
              <a:rPr lang="en-US" sz="1100" dirty="0">
                <a:solidFill>
                  <a:srgbClr val="000000"/>
                </a:solidFill>
                <a:latin typeface="Calibri" panose="020F0502020204030204" pitchFamily="34" charset="0"/>
                <a:cs typeface="Calibri" panose="020F0502020204030204" pitchFamily="34" charset="0"/>
              </a:rPr>
              <a:t>Priority Group 5</a:t>
            </a:r>
          </a:p>
          <a:p>
            <a:pPr marL="302066" indent="-302066">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In 2021, the suicide rate per 100,000 was highest for Group 5 (57.1 per 100,000), followed by groups 7 (47.7 per 100,000), 8 (43.0 per 100,000), 1 (40.2 per 100,000), 4 (38.7 per 100,000), 6 (36.4 per 100,000), 2 (32.6 per 100,000), and 3 (31.6 per 100,000). (pages 67-68)</a:t>
            </a:r>
          </a:p>
          <a:p>
            <a:pPr marL="302066" indent="-302066">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From 2020 to 2021, suicide rates increased for groups 1 (+0.8%), 3 (+9.7%), 5 (+9.8%), 6 (+9.5%), and 7 (+42.2%), and rates fell for groups 2 (-2.7%), 4 </a:t>
            </a:r>
          </a:p>
          <a:p>
            <a:r>
              <a:rPr lang="en-US" sz="1100" dirty="0">
                <a:solidFill>
                  <a:srgbClr val="000000"/>
                </a:solidFill>
                <a:latin typeface="Calibri" panose="020F0502020204030204" pitchFamily="34" charset="0"/>
                <a:cs typeface="Calibri" panose="020F0502020204030204" pitchFamily="34" charset="0"/>
              </a:rPr>
              <a:t>        (-13.8%), and 8 (-6.9%). (page 68)</a:t>
            </a:r>
          </a:p>
          <a:p>
            <a:endParaRPr lang="en-US" sz="1100" dirty="0">
              <a:solidFill>
                <a:srgbClr val="000000"/>
              </a:solidFill>
              <a:latin typeface="Calibri" panose="020F0502020204030204" pitchFamily="34" charset="0"/>
              <a:cs typeface="Calibri" panose="020F0502020204030204" pitchFamily="34" charset="0"/>
            </a:endParaRPr>
          </a:p>
          <a:p>
            <a:pPr algn="l"/>
            <a:r>
              <a:rPr lang="en-US" sz="1100" dirty="0">
                <a:solidFill>
                  <a:srgbClr val="000000"/>
                </a:solidFill>
                <a:latin typeface="Calibri" panose="020F0502020204030204" pitchFamily="34" charset="0"/>
                <a:cs typeface="Calibri" panose="020F0502020204030204" pitchFamily="34" charset="0"/>
              </a:rPr>
              <a:t>Justice-Involved Veterans</a:t>
            </a:r>
          </a:p>
          <a:p>
            <a:pPr marL="302066" indent="-302066">
              <a:buFont typeface="Arial" panose="020B0604020202020204" pitchFamily="34" charset="0"/>
              <a:buChar char="•"/>
            </a:pPr>
            <a:r>
              <a:rPr lang="en-US" sz="1100" dirty="0">
                <a:solidFill>
                  <a:srgbClr val="000000"/>
                </a:solidFill>
                <a:latin typeface="Calibri" panose="020F0502020204030204" pitchFamily="34" charset="0"/>
                <a:cs typeface="Calibri" panose="020F0502020204030204" pitchFamily="34" charset="0"/>
              </a:rPr>
              <a:t>The suicide rate in 2021 among Recent Veteran VHA Users who received Justice Program services was also the highest over this period (151.0 per 100,000) after a 10.2% increase since 2020. (page 13)</a:t>
            </a:r>
          </a:p>
          <a:p>
            <a:pPr marL="302066" indent="-302066">
              <a:buFont typeface="Arial" panose="020B0604020202020204" pitchFamily="34" charset="0"/>
              <a:buChar char="•"/>
            </a:pPr>
            <a:endParaRPr lang="en-US" sz="1100" dirty="0">
              <a:solidFill>
                <a:srgbClr val="000000"/>
              </a:solidFill>
              <a:latin typeface="Calibri" panose="020F0502020204030204" pitchFamily="34" charset="0"/>
              <a:cs typeface="Calibri" panose="020F0502020204030204" pitchFamily="34" charset="0"/>
            </a:endParaRPr>
          </a:p>
          <a:p>
            <a:endParaRPr lang="en-US" sz="1100" dirty="0">
              <a:solidFill>
                <a:srgbClr val="0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F1165-74A2-A049-B50A-8D255FFD66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14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100" b="1" dirty="0">
                <a:solidFill>
                  <a:srgbClr val="000000"/>
                </a:solidFill>
                <a:latin typeface="Calibri" panose="020F0502020204030204" pitchFamily="34" charset="0"/>
                <a:cs typeface="Calibri" panose="020F0502020204030204" pitchFamily="34" charset="0"/>
              </a:rPr>
              <a:t>INFO PAGES 8-9</a:t>
            </a:r>
          </a:p>
          <a:p>
            <a:endParaRPr lang="en-US" sz="1100" dirty="0">
              <a:latin typeface="Calibri" panose="020F0502020204030204" pitchFamily="34" charset="0"/>
              <a:cs typeface="Calibri" panose="020F0502020204030204" pitchFamily="34" charset="0"/>
            </a:endParaRPr>
          </a:p>
          <a:p>
            <a:pPr>
              <a:spcAft>
                <a:spcPts val="846"/>
              </a:spcAft>
            </a:pPr>
            <a:r>
              <a:rPr lang="en-US" sz="1100" dirty="0">
                <a:latin typeface="Calibri" panose="020F0502020204030204" pitchFamily="34" charset="0"/>
                <a:ea typeface="Calibri" panose="020F0502020204030204" pitchFamily="34" charset="0"/>
                <a:cs typeface="Calibri" panose="020F0502020204030204" pitchFamily="34" charset="0"/>
              </a:rPr>
              <a:t>The significant and unprecedented challenges </a:t>
            </a:r>
            <a:r>
              <a:rPr lang="en-US" sz="1100" dirty="0">
                <a:solidFill>
                  <a:srgbClr val="0563C1"/>
                </a:solidFill>
                <a:latin typeface="Calibri" panose="020F0502020204030204" pitchFamily="34" charset="0"/>
                <a:ea typeface="Calibri" panose="020F0502020204030204" pitchFamily="34" charset="0"/>
                <a:cs typeface="Calibri" panose="020F0502020204030204" pitchFamily="34" charset="0"/>
              </a:rPr>
              <a:t>this country</a:t>
            </a:r>
            <a:r>
              <a:rPr lang="en-US" sz="1100" dirty="0">
                <a:latin typeface="Calibri" panose="020F0502020204030204" pitchFamily="34" charset="0"/>
                <a:ea typeface="Calibri" panose="020F0502020204030204" pitchFamily="34" charset="0"/>
                <a:cs typeface="Calibri" panose="020F0502020204030204" pitchFamily="34" charset="0"/>
              </a:rPr>
              <a:t> faced in 2021 fuel this report’s continued call to action related to a whole-of-government and whole-of-nation approach to suicide prevention. Suicide is a complex problem requiring a full public health approach </a:t>
            </a:r>
            <a:r>
              <a:rPr lang="en-US" sz="1100" dirty="0">
                <a:solidFill>
                  <a:srgbClr val="0563C1"/>
                </a:solidFill>
                <a:latin typeface="Calibri" panose="020F0502020204030204" pitchFamily="34" charset="0"/>
                <a:ea typeface="Calibri" panose="020F0502020204030204" pitchFamily="34" charset="0"/>
                <a:cs typeface="Calibri" panose="020F0502020204030204" pitchFamily="34" charset="0"/>
              </a:rPr>
              <a:t>involving </a:t>
            </a:r>
            <a:r>
              <a:rPr lang="en-US" sz="1100" dirty="0">
                <a:latin typeface="Calibri" panose="020F0502020204030204" pitchFamily="34" charset="0"/>
                <a:ea typeface="Calibri" panose="020F0502020204030204" pitchFamily="34" charset="0"/>
                <a:cs typeface="Calibri" panose="020F0502020204030204" pitchFamily="34" charset="0"/>
              </a:rPr>
              <a:t>community prevention and clinical intervention. In order to address the complex interweaving of individual, relational, community, and societal risks, VA continues to collaborate with other Federal agencies; public-private partnerships; government at the local, state, and national levels; Veterans Service Organizations; and local communities to support the implementation of </a:t>
            </a:r>
            <a:r>
              <a:rPr lang="en-US" sz="1100" dirty="0">
                <a:solidFill>
                  <a:srgbClr val="0563C1"/>
                </a:solidFill>
                <a:latin typeface="Calibri" panose="020F0502020204030204" pitchFamily="34" charset="0"/>
                <a:ea typeface="Calibri" panose="020F0502020204030204" pitchFamily="34" charset="0"/>
                <a:cs typeface="Calibri" panose="020F0502020204030204" pitchFamily="34" charset="0"/>
              </a:rPr>
              <a:t>a full public</a:t>
            </a:r>
            <a:r>
              <a:rPr lang="en-US" sz="1100" dirty="0">
                <a:latin typeface="Calibri" panose="020F0502020204030204" pitchFamily="34" charset="0"/>
                <a:ea typeface="Calibri" panose="020F0502020204030204" pitchFamily="34" charset="0"/>
                <a:cs typeface="Calibri" panose="020F0502020204030204" pitchFamily="34" charset="0"/>
              </a:rPr>
              <a:t> health approach as outlined in the White House strategy </a:t>
            </a:r>
            <a:r>
              <a:rPr lang="en-US" sz="1100" i="1" dirty="0">
                <a:latin typeface="Calibri" panose="020F0502020204030204" pitchFamily="34" charset="0"/>
                <a:ea typeface="Calibri" panose="020F0502020204030204" pitchFamily="34" charset="0"/>
                <a:cs typeface="Calibri" panose="020F0502020204030204" pitchFamily="34" charset="0"/>
              </a:rPr>
              <a:t>Reducing Military and Veteran Suicide</a:t>
            </a:r>
            <a:r>
              <a:rPr lang="en-US" sz="1100" dirty="0">
                <a:latin typeface="Calibri" panose="020F0502020204030204" pitchFamily="34" charset="0"/>
                <a:ea typeface="Calibri" panose="020F0502020204030204" pitchFamily="34" charset="0"/>
                <a:cs typeface="Calibri" panose="020F0502020204030204" pitchFamily="34" charset="0"/>
              </a:rPr>
              <a:t> and VA’s </a:t>
            </a:r>
            <a:r>
              <a:rPr lang="en-US" sz="1100" i="1" dirty="0">
                <a:latin typeface="Calibri" panose="020F0502020204030204" pitchFamily="34" charset="0"/>
                <a:ea typeface="Calibri" panose="020F0502020204030204" pitchFamily="34" charset="0"/>
                <a:cs typeface="Calibri" panose="020F0502020204030204" pitchFamily="34" charset="0"/>
              </a:rPr>
              <a:t>National Strategy for Preventing Veteran Suicide.</a:t>
            </a:r>
            <a:r>
              <a:rPr lang="en-US" sz="1100" dirty="0">
                <a:latin typeface="Calibri" panose="020F0502020204030204" pitchFamily="34" charset="0"/>
                <a:ea typeface="Calibri" panose="020F0502020204030204" pitchFamily="34" charset="0"/>
                <a:cs typeface="Calibri" panose="020F0502020204030204" pitchFamily="34" charset="0"/>
              </a:rPr>
              <a:t> These guiding documents have been operationalized through VA’s Suicide Prevention 2.0 initiative (SP 2.0); Suicide Prevention Now initiative (SP Now); new laws including the 2020 Commander John Scott Hannon Veterans Mental Health Care Improvement Act; the Veterans Comprehensive Prevention, Access to Care and Treatment Act (COMPACT) of 2020; the National Suicide Hotline Designation Act of 2020; and emerging innovations combined with research and program evaluation. As 2021 has again shown, this public health approach must include both community-based prevention and clinical interventions to reduce suicide in the Veteran population.</a:t>
            </a:r>
            <a:r>
              <a:rPr lang="en-US" sz="1100" dirty="0">
                <a:latin typeface="Calibri" panose="020F0502020204030204" pitchFamily="34" charset="0"/>
                <a:ea typeface="Times New Roman" panose="02020603050405020304" pitchFamily="18" charset="0"/>
                <a:cs typeface="Calibri" panose="020F0502020204030204" pitchFamily="34" charset="0"/>
              </a:rPr>
              <a:t> </a:t>
            </a:r>
            <a:r>
              <a:rPr lang="en-US" sz="1100" dirty="0">
                <a:latin typeface="Calibri" panose="020F0502020204030204" pitchFamily="34" charset="0"/>
                <a:ea typeface="Calibri" panose="020F0502020204030204" pitchFamily="34" charset="0"/>
                <a:cs typeface="Calibri" panose="020F0502020204030204" pitchFamily="34" charset="0"/>
              </a:rPr>
              <a:t>  </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F1165-74A2-A049-B50A-8D255FFD661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069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7892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3721" y="2131620"/>
            <a:ext cx="6109680" cy="1983624"/>
          </a:xfrm>
          <a:prstGeom prst="rect">
            <a:avLst/>
          </a:prstGeom>
        </p:spPr>
        <p:txBody>
          <a:bodyPr anchor="b">
            <a:normAutofit/>
          </a:bodyPr>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73721" y="4459463"/>
            <a:ext cx="6109680" cy="1131740"/>
          </a:xfrm>
        </p:spPr>
        <p:txBody>
          <a:bodyPr>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773721" y="5784059"/>
            <a:ext cx="2743200" cy="365125"/>
          </a:xfrm>
          <a:prstGeom prst="rect">
            <a:avLst/>
          </a:prstGeom>
        </p:spPr>
        <p:txBody>
          <a:bodyPr/>
          <a:lstStyle>
            <a:lvl1pPr>
              <a:defRPr sz="1200" i="1">
                <a:solidFill>
                  <a:schemeClr val="bg1"/>
                </a:solidFill>
              </a:defRPr>
            </a:lvl1pPr>
          </a:lstStyle>
          <a:p>
            <a:endParaRPr lang="en-US" dirty="0"/>
          </a:p>
        </p:txBody>
      </p:sp>
      <p:cxnSp>
        <p:nvCxnSpPr>
          <p:cNvPr id="9" name="Straight Connector 8">
            <a:extLst>
              <a:ext uri="{FF2B5EF4-FFF2-40B4-BE49-F238E27FC236}">
                <a16:creationId xmlns:a16="http://schemas.microsoft.com/office/drawing/2014/main" id="{447B3BEB-1174-1B42-B9AC-4E46D655D84B}"/>
              </a:ext>
            </a:extLst>
          </p:cNvPr>
          <p:cNvCxnSpPr>
            <a:cxnSpLocks/>
          </p:cNvCxnSpPr>
          <p:nvPr userDrawn="1"/>
        </p:nvCxnSpPr>
        <p:spPr>
          <a:xfrm>
            <a:off x="805274" y="4255558"/>
            <a:ext cx="3641576" cy="0"/>
          </a:xfrm>
          <a:prstGeom prst="line">
            <a:avLst/>
          </a:prstGeom>
          <a:ln w="44450">
            <a:solidFill>
              <a:srgbClr val="0194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4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3721" y="2131620"/>
            <a:ext cx="6109680" cy="1983624"/>
          </a:xfrm>
          <a:prstGeom prst="rect">
            <a:avLst/>
          </a:prstGeom>
        </p:spPr>
        <p:txBody>
          <a:bodyPr anchor="b">
            <a:normAutofit/>
          </a:bodyPr>
          <a:lstStyle>
            <a:lvl1pPr algn="l">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73721" y="4459463"/>
            <a:ext cx="6109680" cy="1131740"/>
          </a:xfrm>
        </p:spPr>
        <p:txBody>
          <a:bodyPr>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73721" y="5784059"/>
            <a:ext cx="2743200" cy="365125"/>
          </a:xfrm>
          <a:prstGeom prst="rect">
            <a:avLst/>
          </a:prstGeom>
        </p:spPr>
        <p:txBody>
          <a:bodyPr/>
          <a:lstStyle>
            <a:lvl1pPr>
              <a:defRPr sz="1200" i="1">
                <a:solidFill>
                  <a:schemeClr val="bg1"/>
                </a:solidFill>
              </a:defRPr>
            </a:lvl1pPr>
          </a:lstStyle>
          <a:p>
            <a:endParaRPr lang="en-US" dirty="0"/>
          </a:p>
        </p:txBody>
      </p:sp>
      <p:cxnSp>
        <p:nvCxnSpPr>
          <p:cNvPr id="9" name="Straight Connector 8">
            <a:extLst>
              <a:ext uri="{FF2B5EF4-FFF2-40B4-BE49-F238E27FC236}">
                <a16:creationId xmlns:a16="http://schemas.microsoft.com/office/drawing/2014/main" id="{447B3BEB-1174-1B42-B9AC-4E46D655D84B}"/>
              </a:ext>
            </a:extLst>
          </p:cNvPr>
          <p:cNvCxnSpPr>
            <a:cxnSpLocks/>
          </p:cNvCxnSpPr>
          <p:nvPr userDrawn="1"/>
        </p:nvCxnSpPr>
        <p:spPr>
          <a:xfrm>
            <a:off x="805274" y="4255558"/>
            <a:ext cx="3641576" cy="0"/>
          </a:xfrm>
          <a:prstGeom prst="line">
            <a:avLst/>
          </a:prstGeom>
          <a:ln w="44450">
            <a:solidFill>
              <a:srgbClr val="0194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42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94"/>
            <a:ext cx="10515600" cy="105125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39383"/>
            <a:ext cx="10515600" cy="393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1420429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3101930"/>
            <a:ext cx="7843227" cy="1702191"/>
          </a:xfrm>
          <a:prstGeom prst="rect">
            <a:avLst/>
          </a:prstGeom>
        </p:spPr>
        <p:txBody>
          <a:bodyPr anchor="t">
            <a:normAutofit/>
          </a:bodyPr>
          <a:lstStyle>
            <a:lvl1pPr>
              <a:defRPr sz="40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dirty="0"/>
          </a:p>
        </p:txBody>
      </p:sp>
      <p:sp>
        <p:nvSpPr>
          <p:cNvPr id="8" name="Subtitle 2">
            <a:extLst>
              <a:ext uri="{FF2B5EF4-FFF2-40B4-BE49-F238E27FC236}">
                <a16:creationId xmlns:a16="http://schemas.microsoft.com/office/drawing/2014/main" id="{156CE847-A648-614F-9D37-EE8537F393F0}"/>
              </a:ext>
            </a:extLst>
          </p:cNvPr>
          <p:cNvSpPr>
            <a:spLocks noGrp="1"/>
          </p:cNvSpPr>
          <p:nvPr>
            <p:ph type="subTitle" idx="1"/>
          </p:nvPr>
        </p:nvSpPr>
        <p:spPr>
          <a:xfrm>
            <a:off x="831851" y="2539222"/>
            <a:ext cx="7843227" cy="499403"/>
          </a:xfrm>
        </p:spPr>
        <p:txBody>
          <a:bodyPr anchor="b">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379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77"/>
            <a:ext cx="10515600" cy="105340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359438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826452"/>
            <a:ext cx="5157787"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466606"/>
            <a:ext cx="5157787"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826452"/>
            <a:ext cx="5183188"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466606"/>
            <a:ext cx="5183188"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CD12D91-5F71-FE4F-A594-B9667DC21877}" type="slidenum">
              <a:rPr lang="en-US" smtClean="0"/>
              <a:t>‹#›</a:t>
            </a:fld>
            <a:endParaRPr lang="en-US" dirty="0"/>
          </a:p>
        </p:txBody>
      </p:sp>
      <p:sp>
        <p:nvSpPr>
          <p:cNvPr id="11" name="Title 1">
            <a:extLst>
              <a:ext uri="{FF2B5EF4-FFF2-40B4-BE49-F238E27FC236}">
                <a16:creationId xmlns:a16="http://schemas.microsoft.com/office/drawing/2014/main" id="{355BCD1B-3815-C342-9679-E1E92B1E76FD}"/>
              </a:ext>
            </a:extLst>
          </p:cNvPr>
          <p:cNvSpPr>
            <a:spLocks noGrp="1"/>
          </p:cNvSpPr>
          <p:nvPr>
            <p:ph type="title"/>
          </p:nvPr>
        </p:nvSpPr>
        <p:spPr>
          <a:xfrm>
            <a:off x="839788" y="648676"/>
            <a:ext cx="10515600" cy="104994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39509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0719"/>
            <a:ext cx="10515600" cy="1055076"/>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2986890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330669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55D0ED-058A-405F-800B-9E8E6EBC23CE}"/>
              </a:ext>
            </a:extLst>
          </p:cNvPr>
          <p:cNvSpPr/>
          <p:nvPr userDrawn="1"/>
        </p:nvSpPr>
        <p:spPr>
          <a:xfrm>
            <a:off x="11436422" y="6342298"/>
            <a:ext cx="454099" cy="369332"/>
          </a:xfrm>
          <a:prstGeom prst="rect">
            <a:avLst/>
          </a:prstGeom>
        </p:spPr>
        <p:txBody>
          <a:bodyPr wrap="none">
            <a:spAutoFit/>
          </a:bodyPr>
          <a:lstStyle/>
          <a:p>
            <a:fld id="{81D60167-4931-47E6-BA6A-407CBD079E47}" type="slidenum">
              <a:rPr lang="en-US" sz="1800" spc="-8" smtClean="0">
                <a:solidFill>
                  <a:prstClr val="white"/>
                </a:solidFill>
              </a:rPr>
              <a:pPr/>
              <a:t>‹#›</a:t>
            </a:fld>
            <a:endParaRPr lang="en-US" sz="1800" dirty="0"/>
          </a:p>
        </p:txBody>
      </p:sp>
      <p:sp>
        <p:nvSpPr>
          <p:cNvPr id="4" name="Title 3">
            <a:extLst>
              <a:ext uri="{FF2B5EF4-FFF2-40B4-BE49-F238E27FC236}">
                <a16:creationId xmlns:a16="http://schemas.microsoft.com/office/drawing/2014/main" id="{57BC726F-6EA3-4790-8629-091FC38873B2}"/>
              </a:ext>
            </a:extLst>
          </p:cNvPr>
          <p:cNvSpPr>
            <a:spLocks noGrp="1"/>
          </p:cNvSpPr>
          <p:nvPr>
            <p:ph type="title"/>
          </p:nvPr>
        </p:nvSpPr>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570605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77"/>
            <a:ext cx="10515600" cy="105340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838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1072027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826452"/>
            <a:ext cx="5157787"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466606"/>
            <a:ext cx="5157787"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826452"/>
            <a:ext cx="5183188"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466606"/>
            <a:ext cx="5183188"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ACD12D91-5F71-FE4F-A594-B9667DC21877}" type="slidenum">
              <a:rPr lang="en-US" smtClean="0"/>
              <a:t>‹#›</a:t>
            </a:fld>
            <a:endParaRPr lang="en-US" dirty="0"/>
          </a:p>
        </p:txBody>
      </p:sp>
      <p:sp>
        <p:nvSpPr>
          <p:cNvPr id="11" name="Title 1">
            <a:extLst>
              <a:ext uri="{FF2B5EF4-FFF2-40B4-BE49-F238E27FC236}">
                <a16:creationId xmlns:a16="http://schemas.microsoft.com/office/drawing/2014/main" id="{355BCD1B-3815-C342-9679-E1E92B1E76FD}"/>
              </a:ext>
            </a:extLst>
          </p:cNvPr>
          <p:cNvSpPr>
            <a:spLocks noGrp="1"/>
          </p:cNvSpPr>
          <p:nvPr>
            <p:ph type="title"/>
          </p:nvPr>
        </p:nvSpPr>
        <p:spPr>
          <a:xfrm>
            <a:off x="839788" y="648676"/>
            <a:ext cx="10515600" cy="1049949"/>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5265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94"/>
            <a:ext cx="10515600" cy="1051256"/>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838200" y="1839383"/>
            <a:ext cx="10515600" cy="393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99209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77"/>
            <a:ext cx="10515600" cy="105340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838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rgbClr val="00467F"/>
              </a:solidFill>
              <a:effectLst/>
              <a:uLnTx/>
              <a:uFillTx/>
              <a:latin typeface="Calibri"/>
              <a:ea typeface="+mn-ea"/>
              <a:cs typeface="+mn-cs"/>
            </a:endParaRPr>
          </a:p>
        </p:txBody>
      </p:sp>
    </p:spTree>
    <p:extLst>
      <p:ext uri="{BB962C8B-B14F-4D97-AF65-F5344CB8AC3E}">
        <p14:creationId xmlns:p14="http://schemas.microsoft.com/office/powerpoint/2010/main" val="1982457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3721" y="2131620"/>
            <a:ext cx="6109680" cy="1983624"/>
          </a:xfrm>
          <a:prstGeom prst="rect">
            <a:avLst/>
          </a:prstGeom>
        </p:spPr>
        <p:txBody>
          <a:bodyPr anchor="b">
            <a:normAutofit/>
          </a:bodyPr>
          <a:lstStyle>
            <a:lvl1pPr algn="l">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773721" y="4459463"/>
            <a:ext cx="6109680" cy="1131740"/>
          </a:xfrm>
        </p:spPr>
        <p:txBody>
          <a:bodyPr>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73721" y="5784059"/>
            <a:ext cx="2743200" cy="365125"/>
          </a:xfrm>
          <a:prstGeom prst="rect">
            <a:avLst/>
          </a:prstGeom>
        </p:spPr>
        <p:txBody>
          <a:bodyPr/>
          <a:lstStyle>
            <a:lvl1pPr>
              <a:defRPr sz="1200" i="1">
                <a:solidFill>
                  <a:schemeClr val="bg1"/>
                </a:solidFill>
              </a:defRPr>
            </a:lvl1pPr>
          </a:lstStyle>
          <a:p>
            <a:endParaRPr lang="en-US" dirty="0"/>
          </a:p>
        </p:txBody>
      </p:sp>
      <p:cxnSp>
        <p:nvCxnSpPr>
          <p:cNvPr id="9" name="Straight Connector 8">
            <a:extLst>
              <a:ext uri="{FF2B5EF4-FFF2-40B4-BE49-F238E27FC236}">
                <a16:creationId xmlns:a16="http://schemas.microsoft.com/office/drawing/2014/main" id="{447B3BEB-1174-1B42-B9AC-4E46D655D84B}"/>
              </a:ext>
            </a:extLst>
          </p:cNvPr>
          <p:cNvCxnSpPr>
            <a:cxnSpLocks/>
          </p:cNvCxnSpPr>
          <p:nvPr userDrawn="1"/>
        </p:nvCxnSpPr>
        <p:spPr>
          <a:xfrm>
            <a:off x="805274" y="4255558"/>
            <a:ext cx="3641576" cy="0"/>
          </a:xfrm>
          <a:prstGeom prst="line">
            <a:avLst/>
          </a:prstGeom>
          <a:ln w="44450">
            <a:solidFill>
              <a:srgbClr val="0194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202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94"/>
            <a:ext cx="10515600" cy="105125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39383"/>
            <a:ext cx="10515600" cy="393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1344890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3101930"/>
            <a:ext cx="7843227" cy="1702191"/>
          </a:xfrm>
          <a:prstGeom prst="rect">
            <a:avLst/>
          </a:prstGeom>
        </p:spPr>
        <p:txBody>
          <a:bodyPr anchor="t">
            <a:normAutofit/>
          </a:bodyPr>
          <a:lstStyle>
            <a:lvl1pPr>
              <a:defRPr sz="4000">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dirty="0"/>
          </a:p>
        </p:txBody>
      </p:sp>
      <p:sp>
        <p:nvSpPr>
          <p:cNvPr id="8" name="Subtitle 2">
            <a:extLst>
              <a:ext uri="{FF2B5EF4-FFF2-40B4-BE49-F238E27FC236}">
                <a16:creationId xmlns:a16="http://schemas.microsoft.com/office/drawing/2014/main" id="{156CE847-A648-614F-9D37-EE8537F393F0}"/>
              </a:ext>
            </a:extLst>
          </p:cNvPr>
          <p:cNvSpPr>
            <a:spLocks noGrp="1"/>
          </p:cNvSpPr>
          <p:nvPr>
            <p:ph type="subTitle" idx="1"/>
          </p:nvPr>
        </p:nvSpPr>
        <p:spPr>
          <a:xfrm>
            <a:off x="831851" y="2539222"/>
            <a:ext cx="7843227" cy="499403"/>
          </a:xfrm>
        </p:spPr>
        <p:txBody>
          <a:bodyPr anchor="b">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25015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77"/>
            <a:ext cx="10515600" cy="105340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3308610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826452"/>
            <a:ext cx="5157787"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466606"/>
            <a:ext cx="5157787"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826452"/>
            <a:ext cx="5183188"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466606"/>
            <a:ext cx="5183188"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CD12D91-5F71-FE4F-A594-B9667DC21877}" type="slidenum">
              <a:rPr lang="en-US" smtClean="0"/>
              <a:t>‹#›</a:t>
            </a:fld>
            <a:endParaRPr lang="en-US" dirty="0"/>
          </a:p>
        </p:txBody>
      </p:sp>
      <p:sp>
        <p:nvSpPr>
          <p:cNvPr id="11" name="Title 1">
            <a:extLst>
              <a:ext uri="{FF2B5EF4-FFF2-40B4-BE49-F238E27FC236}">
                <a16:creationId xmlns:a16="http://schemas.microsoft.com/office/drawing/2014/main" id="{355BCD1B-3815-C342-9679-E1E92B1E76FD}"/>
              </a:ext>
            </a:extLst>
          </p:cNvPr>
          <p:cNvSpPr>
            <a:spLocks noGrp="1"/>
          </p:cNvSpPr>
          <p:nvPr>
            <p:ph type="title"/>
          </p:nvPr>
        </p:nvSpPr>
        <p:spPr>
          <a:xfrm>
            <a:off x="839788" y="648676"/>
            <a:ext cx="10515600" cy="104994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1087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0719"/>
            <a:ext cx="10515600" cy="1055076"/>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3162075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2835012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blue and white cover with text&#10;&#10;Description automatically generated">
            <a:extLst>
              <a:ext uri="{FF2B5EF4-FFF2-40B4-BE49-F238E27FC236}">
                <a16:creationId xmlns:a16="http://schemas.microsoft.com/office/drawing/2014/main" id="{EF9EC1E6-54C8-00F9-012B-7CD4FA48BA3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8253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and white rectangle frame&#10;&#10;Description automatically generated">
            <a:extLst>
              <a:ext uri="{FF2B5EF4-FFF2-40B4-BE49-F238E27FC236}">
                <a16:creationId xmlns:a16="http://schemas.microsoft.com/office/drawing/2014/main" id="{1E6CCB13-73EA-95A1-386A-E0B63F8CD4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A3F36F-1042-404A-2EA7-096764800B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B8E29-C696-5D40-0806-CD9B3A774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40B0541C-495A-A4A0-986E-C6B5A3DC2128}"/>
              </a:ext>
            </a:extLst>
          </p:cNvPr>
          <p:cNvSpPr>
            <a:spLocks noGrp="1"/>
          </p:cNvSpPr>
          <p:nvPr>
            <p:ph type="sldNum" sz="quarter" idx="10"/>
          </p:nvPr>
        </p:nvSpPr>
        <p:spPr>
          <a:xfrm>
            <a:off x="9168539" y="6310312"/>
            <a:ext cx="2743200" cy="365125"/>
          </a:xfrm>
          <a:prstGeom prst="rect">
            <a:avLst/>
          </a:prstGeom>
        </p:spPr>
        <p:txBody>
          <a:bodyPr/>
          <a:lstStyle/>
          <a:p>
            <a:fld id="{FC516271-7A08-8046-AD81-E282CDB0B3E1}" type="slidenum">
              <a:rPr lang="en-US" smtClean="0"/>
              <a:t>‹#›</a:t>
            </a:fld>
            <a:endParaRPr lang="en-US"/>
          </a:p>
        </p:txBody>
      </p:sp>
    </p:spTree>
    <p:extLst>
      <p:ext uri="{BB962C8B-B14F-4D97-AF65-F5344CB8AC3E}">
        <p14:creationId xmlns:p14="http://schemas.microsoft.com/office/powerpoint/2010/main" val="1325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3101930"/>
            <a:ext cx="7843227" cy="1702191"/>
          </a:xfrm>
          <a:prstGeom prst="rect">
            <a:avLst/>
          </a:prstGeom>
        </p:spPr>
        <p:txBody>
          <a:bodyPr anchor="t">
            <a:normAutofit/>
          </a:bodyPr>
          <a:lstStyle>
            <a:lvl1pPr>
              <a:defRPr sz="40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dirty="0"/>
          </a:p>
        </p:txBody>
      </p:sp>
      <p:sp>
        <p:nvSpPr>
          <p:cNvPr id="8" name="Subtitle 2">
            <a:extLst>
              <a:ext uri="{FF2B5EF4-FFF2-40B4-BE49-F238E27FC236}">
                <a16:creationId xmlns:a16="http://schemas.microsoft.com/office/drawing/2014/main" id="{156CE847-A648-614F-9D37-EE8537F393F0}"/>
              </a:ext>
            </a:extLst>
          </p:cNvPr>
          <p:cNvSpPr>
            <a:spLocks noGrp="1"/>
          </p:cNvSpPr>
          <p:nvPr>
            <p:ph type="subTitle" idx="1"/>
          </p:nvPr>
        </p:nvSpPr>
        <p:spPr>
          <a:xfrm>
            <a:off x="831851" y="2539222"/>
            <a:ext cx="7843227" cy="499403"/>
          </a:xfrm>
        </p:spPr>
        <p:txBody>
          <a:bodyPr anchor="b">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8713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DBAE3-AB8D-E4D5-7161-240C558132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0BE2B-CBB7-4F19-C0BD-B17B6CC358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DAEBA2-A6F5-7DCA-DAFB-1ADD91035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2B68FF-9E17-9A09-4089-6673FEC27E05}"/>
              </a:ext>
            </a:extLst>
          </p:cNvPr>
          <p:cNvSpPr/>
          <p:nvPr userDrawn="1"/>
        </p:nvSpPr>
        <p:spPr>
          <a:xfrm>
            <a:off x="0" y="1"/>
            <a:ext cx="12192000" cy="1630621"/>
          </a:xfrm>
          <a:prstGeom prst="rect">
            <a:avLst/>
          </a:prstGeom>
          <a:solidFill>
            <a:srgbClr val="82CEC1">
              <a:alpha val="2507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0">
            <a:extLst>
              <a:ext uri="{FF2B5EF4-FFF2-40B4-BE49-F238E27FC236}">
                <a16:creationId xmlns:a16="http://schemas.microsoft.com/office/drawing/2014/main" id="{7983F6CD-599D-624E-3814-F787CD38A43A}"/>
              </a:ext>
            </a:extLst>
          </p:cNvPr>
          <p:cNvSpPr>
            <a:spLocks noGrp="1"/>
          </p:cNvSpPr>
          <p:nvPr>
            <p:ph type="sldNum" sz="quarter" idx="10"/>
          </p:nvPr>
        </p:nvSpPr>
        <p:spPr>
          <a:xfrm>
            <a:off x="9168539" y="6310312"/>
            <a:ext cx="2743200" cy="365125"/>
          </a:xfrm>
          <a:prstGeom prst="rect">
            <a:avLst/>
          </a:prstGeom>
        </p:spPr>
        <p:txBody>
          <a:bodyPr/>
          <a:lstStyle/>
          <a:p>
            <a:fld id="{FC516271-7A08-8046-AD81-E282CDB0B3E1}" type="slidenum">
              <a:rPr lang="en-US" smtClean="0"/>
              <a:t>‹#›</a:t>
            </a:fld>
            <a:endParaRPr lang="en-US"/>
          </a:p>
        </p:txBody>
      </p:sp>
    </p:spTree>
    <p:extLst>
      <p:ext uri="{BB962C8B-B14F-4D97-AF65-F5344CB8AC3E}">
        <p14:creationId xmlns:p14="http://schemas.microsoft.com/office/powerpoint/2010/main" val="1423140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A blue and white background&#10;&#10;Description automatically generated">
            <a:extLst>
              <a:ext uri="{FF2B5EF4-FFF2-40B4-BE49-F238E27FC236}">
                <a16:creationId xmlns:a16="http://schemas.microsoft.com/office/drawing/2014/main" id="{6BD4D749-99F7-7DDF-774B-F4A7871B3A9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71E305-5D50-D874-63BB-9C75253C237A}"/>
              </a:ext>
            </a:extLst>
          </p:cNvPr>
          <p:cNvSpPr>
            <a:spLocks noGrp="1"/>
          </p:cNvSpPr>
          <p:nvPr>
            <p:ph type="title"/>
          </p:nvPr>
        </p:nvSpPr>
        <p:spPr/>
        <p:txBody>
          <a:bodyPr/>
          <a:lstStyle/>
          <a:p>
            <a:r>
              <a:rPr lang="en-US"/>
              <a:t>Click to edit Master title style</a:t>
            </a:r>
          </a:p>
        </p:txBody>
      </p:sp>
      <p:sp>
        <p:nvSpPr>
          <p:cNvPr id="3" name="Slide Number Placeholder 10">
            <a:extLst>
              <a:ext uri="{FF2B5EF4-FFF2-40B4-BE49-F238E27FC236}">
                <a16:creationId xmlns:a16="http://schemas.microsoft.com/office/drawing/2014/main" id="{6C2B6F9E-71AF-70A4-802F-F57B262DF6AB}"/>
              </a:ext>
            </a:extLst>
          </p:cNvPr>
          <p:cNvSpPr txBox="1">
            <a:spLocks/>
          </p:cNvSpPr>
          <p:nvPr userDrawn="1"/>
        </p:nvSpPr>
        <p:spPr>
          <a:xfrm>
            <a:off x="9168539"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516271-7A08-8046-AD81-E282CDB0B3E1}" type="slidenum">
              <a:rPr lang="en-US" smtClean="0"/>
              <a:pPr/>
              <a:t>‹#›</a:t>
            </a:fld>
            <a:endParaRPr lang="en-US"/>
          </a:p>
        </p:txBody>
      </p:sp>
    </p:spTree>
    <p:extLst>
      <p:ext uri="{BB962C8B-B14F-4D97-AF65-F5344CB8AC3E}">
        <p14:creationId xmlns:p14="http://schemas.microsoft.com/office/powerpoint/2010/main" val="2044250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B8848-19B5-E79A-C4EE-87A9D24B74C2}"/>
              </a:ext>
            </a:extLst>
          </p:cNvPr>
          <p:cNvSpPr/>
          <p:nvPr userDrawn="1"/>
        </p:nvSpPr>
        <p:spPr>
          <a:xfrm>
            <a:off x="0" y="0"/>
            <a:ext cx="12192000" cy="6858000"/>
          </a:xfrm>
          <a:prstGeom prst="rect">
            <a:avLst/>
          </a:prstGeom>
          <a:solidFill>
            <a:srgbClr val="82CEC1">
              <a:alpha val="2507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71E305-5D50-D874-63BB-9C75253C237A}"/>
              </a:ext>
            </a:extLst>
          </p:cNvPr>
          <p:cNvSpPr>
            <a:spLocks noGrp="1"/>
          </p:cNvSpPr>
          <p:nvPr>
            <p:ph type="title"/>
          </p:nvPr>
        </p:nvSpPr>
        <p:spPr/>
        <p:txBody>
          <a:bodyPr/>
          <a:lstStyle/>
          <a:p>
            <a:r>
              <a:rPr lang="en-US"/>
              <a:t>Click to edit Master title style</a:t>
            </a:r>
          </a:p>
        </p:txBody>
      </p:sp>
      <p:sp>
        <p:nvSpPr>
          <p:cNvPr id="5" name="Slide Number Placeholder 10">
            <a:extLst>
              <a:ext uri="{FF2B5EF4-FFF2-40B4-BE49-F238E27FC236}">
                <a16:creationId xmlns:a16="http://schemas.microsoft.com/office/drawing/2014/main" id="{DFB41F94-7620-176A-0A22-43968CAA029D}"/>
              </a:ext>
            </a:extLst>
          </p:cNvPr>
          <p:cNvSpPr>
            <a:spLocks noGrp="1"/>
          </p:cNvSpPr>
          <p:nvPr>
            <p:ph type="sldNum" sz="quarter" idx="10"/>
          </p:nvPr>
        </p:nvSpPr>
        <p:spPr>
          <a:xfrm>
            <a:off x="9168539" y="6310312"/>
            <a:ext cx="2743200" cy="365125"/>
          </a:xfrm>
          <a:prstGeom prst="rect">
            <a:avLst/>
          </a:prstGeom>
        </p:spPr>
        <p:txBody>
          <a:bodyPr/>
          <a:lstStyle/>
          <a:p>
            <a:fld id="{FC516271-7A08-8046-AD81-E282CDB0B3E1}" type="slidenum">
              <a:rPr lang="en-US" smtClean="0"/>
              <a:t>‹#›</a:t>
            </a:fld>
            <a:endParaRPr lang="en-US"/>
          </a:p>
        </p:txBody>
      </p:sp>
    </p:spTree>
    <p:extLst>
      <p:ext uri="{BB962C8B-B14F-4D97-AF65-F5344CB8AC3E}">
        <p14:creationId xmlns:p14="http://schemas.microsoft.com/office/powerpoint/2010/main" val="3380185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descr="A blue and green gradient&#10;&#10;Description automatically generated">
            <a:extLst>
              <a:ext uri="{FF2B5EF4-FFF2-40B4-BE49-F238E27FC236}">
                <a16:creationId xmlns:a16="http://schemas.microsoft.com/office/drawing/2014/main" id="{C4620815-34C5-83F2-5889-87730B4336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F7EEF5-7D6C-7854-FDF9-82D6D8DCC4F9}"/>
              </a:ext>
            </a:extLst>
          </p:cNvPr>
          <p:cNvSpPr>
            <a:spLocks noGrp="1"/>
          </p:cNvSpPr>
          <p:nvPr>
            <p:ph type="title" hasCustomPrompt="1"/>
          </p:nvPr>
        </p:nvSpPr>
        <p:spPr>
          <a:xfrm>
            <a:off x="2397211" y="1535584"/>
            <a:ext cx="8950239" cy="1893416"/>
          </a:xfrm>
        </p:spPr>
        <p:txBody>
          <a:bodyPr anchor="b"/>
          <a:lstStyle>
            <a:lvl1pPr>
              <a:defRPr sz="6000">
                <a:solidFill>
                  <a:schemeClr val="bg1"/>
                </a:solidFill>
              </a:defRPr>
            </a:lvl1pPr>
          </a:lstStyle>
          <a:p>
            <a:r>
              <a:rPr lang="en-US"/>
              <a:t>Click to edit Master </a:t>
            </a:r>
            <a:br>
              <a:rPr lang="en-US"/>
            </a:br>
            <a:r>
              <a:rPr lang="en-US"/>
              <a:t>title style</a:t>
            </a:r>
          </a:p>
        </p:txBody>
      </p:sp>
      <p:sp>
        <p:nvSpPr>
          <p:cNvPr id="3" name="Text Placeholder 2">
            <a:extLst>
              <a:ext uri="{FF2B5EF4-FFF2-40B4-BE49-F238E27FC236}">
                <a16:creationId xmlns:a16="http://schemas.microsoft.com/office/drawing/2014/main" id="{C53EA130-A3A7-1442-ADF5-EEADB467F958}"/>
              </a:ext>
            </a:extLst>
          </p:cNvPr>
          <p:cNvSpPr>
            <a:spLocks noGrp="1"/>
          </p:cNvSpPr>
          <p:nvPr>
            <p:ph type="body" idx="1"/>
          </p:nvPr>
        </p:nvSpPr>
        <p:spPr>
          <a:xfrm>
            <a:off x="2397211" y="3643312"/>
            <a:ext cx="895023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94127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77"/>
            <a:ext cx="10515600" cy="105340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838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37819"/>
            <a:ext cx="5181600" cy="3929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2169462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826452"/>
            <a:ext cx="5157787"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466606"/>
            <a:ext cx="5157787"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826452"/>
            <a:ext cx="5183188" cy="576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466606"/>
            <a:ext cx="5183188" cy="318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ACD12D91-5F71-FE4F-A594-B9667DC21877}" type="slidenum">
              <a:rPr lang="en-US" smtClean="0"/>
              <a:t>‹#›</a:t>
            </a:fld>
            <a:endParaRPr lang="en-US" dirty="0"/>
          </a:p>
        </p:txBody>
      </p:sp>
      <p:sp>
        <p:nvSpPr>
          <p:cNvPr id="11" name="Title 1">
            <a:extLst>
              <a:ext uri="{FF2B5EF4-FFF2-40B4-BE49-F238E27FC236}">
                <a16:creationId xmlns:a16="http://schemas.microsoft.com/office/drawing/2014/main" id="{355BCD1B-3815-C342-9679-E1E92B1E76FD}"/>
              </a:ext>
            </a:extLst>
          </p:cNvPr>
          <p:cNvSpPr>
            <a:spLocks noGrp="1"/>
          </p:cNvSpPr>
          <p:nvPr>
            <p:ph type="title"/>
          </p:nvPr>
        </p:nvSpPr>
        <p:spPr>
          <a:xfrm>
            <a:off x="839788" y="648676"/>
            <a:ext cx="10515600" cy="1049949"/>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68381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0719"/>
            <a:ext cx="10515600" cy="1055076"/>
          </a:xfrm>
          <a:prstGeom prst="rect">
            <a:avLst/>
          </a:prstGeo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162446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378938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descr="A blue and white cover with text&#10;&#10;Description automatically generated">
            <a:extLst>
              <a:ext uri="{FF2B5EF4-FFF2-40B4-BE49-F238E27FC236}">
                <a16:creationId xmlns:a16="http://schemas.microsoft.com/office/drawing/2014/main" id="{EF9EC1E6-54C8-00F9-012B-7CD4FA48BA3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627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48294"/>
            <a:ext cx="10515600" cy="105125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39383"/>
            <a:ext cx="10515600" cy="393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D12D91-5F71-FE4F-A594-B9667DC21877}" type="slidenum">
              <a:rPr lang="en-US" smtClean="0"/>
              <a:t>‹#›</a:t>
            </a:fld>
            <a:endParaRPr lang="en-US" dirty="0"/>
          </a:p>
        </p:txBody>
      </p:sp>
    </p:spTree>
    <p:extLst>
      <p:ext uri="{BB962C8B-B14F-4D97-AF65-F5344CB8AC3E}">
        <p14:creationId xmlns:p14="http://schemas.microsoft.com/office/powerpoint/2010/main" val="666076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41156"/>
            <a:ext cx="10515600" cy="39322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724400" y="6356351"/>
            <a:ext cx="2743200" cy="365125"/>
          </a:xfrm>
          <a:prstGeom prst="rect">
            <a:avLst/>
          </a:prstGeom>
        </p:spPr>
        <p:txBody>
          <a:bodyPr vert="horz" lIns="91440" tIns="45720" rIns="91440" bIns="45720" rtlCol="0" anchor="ctr"/>
          <a:lstStyle>
            <a:lvl1pPr algn="ctr">
              <a:defRPr sz="1000" b="1">
                <a:solidFill>
                  <a:srgbClr val="00467F"/>
                </a:solidFill>
              </a:defRPr>
            </a:lvl1pPr>
          </a:lstStyle>
          <a:p>
            <a:fld id="{ACD12D91-5F71-FE4F-A594-B9667DC21877}" type="slidenum">
              <a:rPr lang="en-US" smtClean="0"/>
              <a:pPr/>
              <a:t>‹#›</a:t>
            </a:fld>
            <a:endParaRPr lang="en-US" dirty="0"/>
          </a:p>
        </p:txBody>
      </p:sp>
      <p:sp>
        <p:nvSpPr>
          <p:cNvPr id="4" name="Title Placeholder 3">
            <a:extLst>
              <a:ext uri="{FF2B5EF4-FFF2-40B4-BE49-F238E27FC236}">
                <a16:creationId xmlns:a16="http://schemas.microsoft.com/office/drawing/2014/main" id="{92133D9A-FEDB-CB44-B97D-B34F9A51FEA9}"/>
              </a:ext>
            </a:extLst>
          </p:cNvPr>
          <p:cNvSpPr>
            <a:spLocks noGrp="1"/>
          </p:cNvSpPr>
          <p:nvPr>
            <p:ph type="title"/>
          </p:nvPr>
        </p:nvSpPr>
        <p:spPr>
          <a:xfrm>
            <a:off x="838200" y="647938"/>
            <a:ext cx="10515600" cy="104751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09297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9" r:id="rId8"/>
  </p:sldLayoutIdLst>
  <p:hf sldNum="0" hdr="0" ftr="0" dt="0"/>
  <p:txStyles>
    <p:title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41156"/>
            <a:ext cx="10515600" cy="393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356351"/>
            <a:ext cx="2743200" cy="365125"/>
          </a:xfrm>
          <a:prstGeom prst="rect">
            <a:avLst/>
          </a:prstGeom>
        </p:spPr>
        <p:txBody>
          <a:bodyPr vert="horz" lIns="91440" tIns="45720" rIns="91440" bIns="45720" rtlCol="0" anchor="ctr"/>
          <a:lstStyle>
            <a:lvl1pPr algn="ctr">
              <a:defRPr sz="1000" b="1">
                <a:solidFill>
                  <a:srgbClr val="00467F"/>
                </a:solidFill>
              </a:defRPr>
            </a:lvl1pPr>
          </a:lstStyle>
          <a:p>
            <a:fld id="{ACD12D91-5F71-FE4F-A594-B9667DC21877}" type="slidenum">
              <a:rPr lang="en-US" smtClean="0"/>
              <a:pPr/>
              <a:t>‹#›</a:t>
            </a:fld>
            <a:endParaRPr lang="en-US" dirty="0"/>
          </a:p>
        </p:txBody>
      </p:sp>
      <p:sp>
        <p:nvSpPr>
          <p:cNvPr id="4" name="Title Placeholder 3">
            <a:extLst>
              <a:ext uri="{FF2B5EF4-FFF2-40B4-BE49-F238E27FC236}">
                <a16:creationId xmlns:a16="http://schemas.microsoft.com/office/drawing/2014/main" id="{92133D9A-FEDB-CB44-B97D-B34F9A51FEA9}"/>
              </a:ext>
            </a:extLst>
          </p:cNvPr>
          <p:cNvSpPr>
            <a:spLocks noGrp="1"/>
          </p:cNvSpPr>
          <p:nvPr>
            <p:ph type="title"/>
          </p:nvPr>
        </p:nvSpPr>
        <p:spPr>
          <a:xfrm>
            <a:off x="838200" y="647938"/>
            <a:ext cx="10515600" cy="104751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85032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41156"/>
            <a:ext cx="10515600" cy="393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356351"/>
            <a:ext cx="2743200" cy="365125"/>
          </a:xfrm>
          <a:prstGeom prst="rect">
            <a:avLst/>
          </a:prstGeom>
        </p:spPr>
        <p:txBody>
          <a:bodyPr vert="horz" lIns="91440" tIns="45720" rIns="91440" bIns="45720" rtlCol="0" anchor="ctr"/>
          <a:lstStyle>
            <a:lvl1pPr algn="ctr">
              <a:defRPr sz="1000" b="1">
                <a:solidFill>
                  <a:srgbClr val="00467F"/>
                </a:solidFill>
              </a:defRPr>
            </a:lvl1pPr>
          </a:lstStyle>
          <a:p>
            <a:fld id="{ACD12D91-5F71-FE4F-A594-B9667DC21877}" type="slidenum">
              <a:rPr lang="en-US" smtClean="0"/>
              <a:pPr/>
              <a:t>‹#›</a:t>
            </a:fld>
            <a:endParaRPr lang="en-US" dirty="0"/>
          </a:p>
        </p:txBody>
      </p:sp>
      <p:sp>
        <p:nvSpPr>
          <p:cNvPr id="4" name="Title Placeholder 3">
            <a:extLst>
              <a:ext uri="{FF2B5EF4-FFF2-40B4-BE49-F238E27FC236}">
                <a16:creationId xmlns:a16="http://schemas.microsoft.com/office/drawing/2014/main" id="{92133D9A-FEDB-CB44-B97D-B34F9A51FEA9}"/>
              </a:ext>
            </a:extLst>
          </p:cNvPr>
          <p:cNvSpPr>
            <a:spLocks noGrp="1"/>
          </p:cNvSpPr>
          <p:nvPr>
            <p:ph type="title"/>
          </p:nvPr>
        </p:nvSpPr>
        <p:spPr>
          <a:xfrm>
            <a:off x="838200" y="647938"/>
            <a:ext cx="10515600" cy="104751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706197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hf hdr="0" ftr="0" dt="0"/>
  <p:txStyles>
    <p:title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73F92-DF6F-5D82-6CBE-A3BC984746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A1AE4D-5DB7-2583-3A6C-218B8C910C1E}"/>
              </a:ext>
            </a:extLst>
          </p:cNvPr>
          <p:cNvSpPr>
            <a:spLocks noGrp="1"/>
          </p:cNvSpPr>
          <p:nvPr>
            <p:ph type="body" idx="1"/>
          </p:nvPr>
        </p:nvSpPr>
        <p:spPr>
          <a:xfrm>
            <a:off x="838200" y="1825625"/>
            <a:ext cx="10515600" cy="40685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D9FF28-2552-54C7-EFD3-2C75656C07BC}"/>
              </a:ext>
            </a:extLst>
          </p:cNvPr>
          <p:cNvSpPr>
            <a:spLocks noGrp="1"/>
          </p:cNvSpPr>
          <p:nvPr>
            <p:ph type="sldNum" sz="quarter" idx="4"/>
          </p:nvPr>
        </p:nvSpPr>
        <p:spPr>
          <a:xfrm>
            <a:off x="8610600" y="6109213"/>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C516271-7A08-8046-AD81-E282CDB0B3E1}" type="slidenum">
              <a:rPr lang="en-US" smtClean="0"/>
              <a:pPr/>
              <a:t>‹#›</a:t>
            </a:fld>
            <a:endParaRPr lang="en-US"/>
          </a:p>
        </p:txBody>
      </p:sp>
    </p:spTree>
    <p:extLst>
      <p:ext uri="{BB962C8B-B14F-4D97-AF65-F5344CB8AC3E}">
        <p14:creationId xmlns:p14="http://schemas.microsoft.com/office/powerpoint/2010/main" val="33017830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mentalhealth.va.gov/suicide_prevention/docs/Office-of-Mental-Health-and-Suicide-Prevention-National-Strategy-for-Preventing-Veterans-Suicide.pdf"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hyperlink" Target="https://www.whitehouse.gov/wp-content/uploads/2021/11/Military-and-Veteran-Suicide-Prevention-Strategy.pdf" TargetMode="External"/><Relationship Id="rId3" Type="http://schemas.openxmlformats.org/officeDocument/2006/relationships/hyperlink" Target="https://www.mentalhealth.va.gov/suicide_prevention/docs/Office-of-Mental-Health-and-Suicide-Prevention-National-Strategy-for-Preventing-Veterans-Suicide.pdf" TargetMode="External"/><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hyperlink" Target="https://www.healthquality.va.gov/guidelines/MH/srb/VADoDSuicideRiskFullCPGFinal5088212019.pdf" TargetMode="External"/><Relationship Id="rId11" Type="http://schemas.openxmlformats.org/officeDocument/2006/relationships/image" Target="../media/image32.jpg"/><Relationship Id="rId5" Type="http://schemas.openxmlformats.org/officeDocument/2006/relationships/image" Target="../media/image28.png"/><Relationship Id="rId10" Type="http://schemas.openxmlformats.org/officeDocument/2006/relationships/image" Target="../media/image31.jpeg"/><Relationship Id="rId4" Type="http://schemas.openxmlformats.org/officeDocument/2006/relationships/image" Target="../media/image27.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samhsa.gov/smvf-ta-center/mayors-governors-challenges"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hyperlink" Target="https://www.mirecc.va.gov/visn19/togetherwithveteran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hyperlink" Target="https://www.mirecc.va.gov/lethalmeanssafety/facts/"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hyperlink" Target="https://www.mentalhealth.va.gov/ssgfox-grants/" TargetMode="External"/><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hyperlink" Target="https://www.veteranscrisisline.net/about/what-is-98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Q62lDWgbIxc" TargetMode="External"/><Relationship Id="rId2" Type="http://schemas.openxmlformats.org/officeDocument/2006/relationships/hyperlink" Target="https://www.youtube.com/watch?v=EzEuXVBMPVE" TargetMode="External"/><Relationship Id="rId1" Type="http://schemas.openxmlformats.org/officeDocument/2006/relationships/slideLayout" Target="../slideLayouts/slideLayout22.xml"/><Relationship Id="rId5" Type="http://schemas.openxmlformats.org/officeDocument/2006/relationships/hyperlink" Target="veteranscrisisline.net" TargetMode="External"/><Relationship Id="rId4" Type="http://schemas.openxmlformats.org/officeDocument/2006/relationships/hyperlink" Target="VA.gov/REACH"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video" Target="https://www.youtube.com/embed/EzEuXVBMPVE?feature=oembed" TargetMode="External"/><Relationship Id="rId6" Type="http://schemas.openxmlformats.org/officeDocument/2006/relationships/image" Target="../media/image42.jpeg"/><Relationship Id="rId5" Type="http://schemas.openxmlformats.org/officeDocument/2006/relationships/image" Target="../media/image41.tmp"/><Relationship Id="rId4" Type="http://schemas.openxmlformats.org/officeDocument/2006/relationships/hyperlink" Target="https://www.va.gov/REACH/"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hyperlink" Target="https://www.va.gov/REACH/"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6.tmp"/></Relationships>
</file>

<file path=ppt/slides/_rels/slide37.xml.rels><?xml version="1.0" encoding="UTF-8" standalone="yes"?>
<Relationships xmlns="http://schemas.openxmlformats.org/package/2006/relationships"><Relationship Id="rId3" Type="http://schemas.openxmlformats.org/officeDocument/2006/relationships/hyperlink" Target="https://www.mentalhealth.va.gov/suicide_prevention/docs/Brochure-for-Veterans-Means-Safety-Messaging_508_CLEARED_11-15-19.pdf"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entalhealth.va.gov/suicide_prevention/docs/Toolkit_Safe_Firearm_Storage_CLEARED_508_2-24-20.pdf" TargetMode="External"/><Relationship Id="rId7"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hyperlink" Target="https://nssf.force.com/CPBase__item?id=a131C000006EO2xQAG" TargetMode="External"/><Relationship Id="rId4" Type="http://schemas.openxmlformats.org/officeDocument/2006/relationships/hyperlink" Target="https://www.youtube.com/watch?v=Rp48Pnl5fUA&amp;feature=youtu.b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500_E2A78C10.xml"/><Relationship Id="rId7" Type="http://schemas.openxmlformats.org/officeDocument/2006/relationships/hyperlink" Target="https://www.mentalhealth.va.gov/suicide_prevention/docs/Social-Media-Safety-Toolkit-FINAL-508-5-24-23.pdf"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hyperlink" Target="https://www.mentalhealth.va.gov/suicide_prevention/docs/Office-of-Mental-Health-and-Suicide-Prevention-National-Strategy-for-Preventing-Veterans-Suicide.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mentalhealth.va.gov/suicide_prevention/docs/Means_safety_messaging_for_clinical_staff.pdf" TargetMode="Externa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www.mentalhealth.va.gov/communityproviders"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hyperlink" Target="https://www.veteranscrisisline.net/"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hyperlink" Target="https://www.youtube.com/watch?v=f59esvrnQvU" TargetMode="External"/><Relationship Id="rId2" Type="http://schemas.openxmlformats.org/officeDocument/2006/relationships/slideLayout" Target="../slideLayouts/slideLayout11.xml"/><Relationship Id="rId1" Type="http://schemas.openxmlformats.org/officeDocument/2006/relationships/video" Target="https://www.youtube.com/embed/f59esvrnQvU?feature=oembed" TargetMode="External"/><Relationship Id="rId6" Type="http://schemas.openxmlformats.org/officeDocument/2006/relationships/image" Target="../media/image58.png"/><Relationship Id="rId5" Type="http://schemas.openxmlformats.org/officeDocument/2006/relationships/hyperlink" Target="https://maketheconnection.net/conditions/suicide" TargetMode="External"/><Relationship Id="rId4" Type="http://schemas.openxmlformats.org/officeDocument/2006/relationships/image" Target="../media/image57.emf"/></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hyperlink" Target="https://www.healthquality.va.gov/" TargetMode="External"/><Relationship Id="rId4" Type="http://schemas.openxmlformats.org/officeDocument/2006/relationships/hyperlink" Target="https://www.mirecc.va.gov/visn19/consult/"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0.jpg"/><Relationship Id="rId7"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hyperlink" Target="http://www.mirecc.va.gov/visn19/postventio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gcc02.safelinks.protection.outlook.com/?url=https%3A%2F%2Fwww.mentalhealth.va.gov%2Fdocs%2Fdata-sheets%2F2021%2F2021-National-Veteran-Suicide-Prevention-Annual-Report-FINAL-9-8-21.pdf&amp;data=05%7C01%7C%7Cac6cbfb7ee7b437a05a708da3ded6d19%7Ce95f1b23abaf45ee821db7ab251ab3bf%7C0%7C0%7C637890387191925077%7CUnknown%7CTWFpbGZsb3d8eyJWIjoiMC4wLjAwMDAiLCJQIjoiV2luMzIiLCJBTiI6Ik1haWwiLCJXVCI6Mn0%3D%7C3000%7C%7C%7C&amp;sdata=qNQS3p1OxG6sc4GWWwnXk3d%2BD7tJ22SioY%2B5vQRkyVA%3D&amp;reserved=0" TargetMode="External"/><Relationship Id="rId2" Type="http://schemas.openxmlformats.org/officeDocument/2006/relationships/hyperlink" Target="https://gcc02.safelinks.protection.outlook.com/?url=https%3A%2F%2Fwww.mentalhealth.va.gov%2Fsuicide_prevention%2Fdocs%2FOffice-of-Mental-Health-and-Suicide-Prevention-National-Strategy-for-Preventing-Veterans-Suicide.pdf&amp;data=05%7C01%7C%7Cac6cbfb7ee7b437a05a708da3ded6d19%7Ce95f1b23abaf45ee821db7ab251ab3bf%7C0%7C0%7C637890387191925077%7CUnknown%7CTWFpbGZsb3d8eyJWIjoiMC4wLjAwMDAiLCJQIjoiV2luMzIiLCJBTiI6Ik1haWwiLCJXVCI6Mn0%3D%7C3000%7C%7C%7C&amp;sdata=oHK89LqbQexQzCF%2Fwlud2Bg%2FKpxKBUAFFwfkbhpmEgU%3D&amp;reserved=0" TargetMode="External"/><Relationship Id="rId1" Type="http://schemas.openxmlformats.org/officeDocument/2006/relationships/slideLayout" Target="../slideLayouts/slideLayout11.xml"/><Relationship Id="rId6" Type="http://schemas.openxmlformats.org/officeDocument/2006/relationships/hyperlink" Target="https://gcc02.safelinks.protection.outlook.com/?url=https%3A%2F%2Fdoi.org%2F10.1111%2Fsltb.12613&amp;data=05%7C01%7C%7Cac6cbfb7ee7b437a05a708da3ded6d19%7Ce95f1b23abaf45ee821db7ab251ab3bf%7C0%7C0%7C637890387191925077%7CUnknown%7CTWFpbGZsb3d8eyJWIjoiMC4wLjAwMDAiLCJQIjoiV2luMzIiLCJBTiI6Ik1haWwiLCJXVCI6Mn0%3D%7C3000%7C%7C%7C&amp;sdata=tfoTPNbw9Q4IUEtXFypnCKsahY%2FxBOSASIgozpgWlUM%3D&amp;reserved=0" TargetMode="External"/><Relationship Id="rId5" Type="http://schemas.openxmlformats.org/officeDocument/2006/relationships/hyperlink" Target="https://gcc02.safelinks.protection.outlook.com/?url=https%3A%2F%2Fdoi.org%2F10.2105%2FAJPH.2015.302737&amp;data=05%7C01%7C%7Cac6cbfb7ee7b437a05a708da3ded6d19%7Ce95f1b23abaf45ee821db7ab251ab3bf%7C0%7C0%7C637890387191925077%7CUnknown%7CTWFpbGZsb3d8eyJWIjoiMC4wLjAwMDAiLCJQIjoiV2luMzIiLCJBTiI6Ik1haWwiLCJXVCI6Mn0%3D%7C3000%7C%7C%7C&amp;sdata=fsLkX5KbYmlyFWCg94yGuz0S2F9LQ%2Fbk4cX6YAFWVNs%3D&amp;reserved=0" TargetMode="External"/><Relationship Id="rId4" Type="http://schemas.openxmlformats.org/officeDocument/2006/relationships/hyperlink" Target="https://gcc02.safelinks.protection.outlook.com/?url=https%3A%2F%2Fwww.healthquality.va.gov%2Fguidelines%2FMH%2Fsrb%2FVADoDSuicideRiskFullCPGFinal5088212019.pdf&amp;data=05%7C01%7C%7Cac6cbfb7ee7b437a05a708da3ded6d19%7Ce95f1b23abaf45ee821db7ab251ab3bf%7C0%7C0%7C637890387191925077%7CUnknown%7CTWFpbGZsb3d8eyJWIjoiMC4wLjAwMDAiLCJQIjoiV2luMzIiLCJBTiI6Ik1haWwiLCJXVCI6Mn0%3D%7C3000%7C%7C%7C&amp;sdata=bI7ZJX%2FzhUNccijF9tE7BHUK8EsRxR3XUsiQtxa3p2c%3D&amp;reserved=0"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051D8C-72CD-F148-BC16-CB00936E3015}"/>
              </a:ext>
            </a:extLst>
          </p:cNvPr>
          <p:cNvSpPr>
            <a:spLocks noGrp="1"/>
          </p:cNvSpPr>
          <p:nvPr>
            <p:ph type="ctrTitle"/>
          </p:nvPr>
        </p:nvSpPr>
        <p:spPr>
          <a:xfrm>
            <a:off x="471228" y="4317688"/>
            <a:ext cx="7298563" cy="1725787"/>
          </a:xfrm>
        </p:spPr>
        <p:txBody>
          <a:bodyPr>
            <a:normAutofit fontScale="90000"/>
          </a:bodyPr>
          <a:lstStyle/>
          <a:p>
            <a:br>
              <a:rPr lang="en-US" dirty="0"/>
            </a:br>
            <a:br>
              <a:rPr lang="en-US" i="1" dirty="0"/>
            </a:br>
            <a:br>
              <a:rPr lang="en-US" dirty="0"/>
            </a:br>
            <a:br>
              <a:rPr lang="en-US" dirty="0"/>
            </a:br>
            <a:br>
              <a:rPr lang="en-US" dirty="0"/>
            </a:br>
            <a:br>
              <a:rPr lang="en-US" sz="8000" dirty="0"/>
            </a:br>
            <a:r>
              <a:rPr lang="en-US" sz="3600" dirty="0">
                <a:effectLst/>
                <a:latin typeface="Segoe UI" panose="020B0502040204020203" pitchFamily="34" charset="0"/>
                <a:ea typeface="Calibri" panose="020F0502020204030204" pitchFamily="34" charset="0"/>
              </a:rPr>
              <a:t>Veteran Suicide Prevention: </a:t>
            </a:r>
            <a:br>
              <a:rPr lang="en-US" sz="3600" dirty="0">
                <a:effectLst/>
                <a:latin typeface="Segoe UI" panose="020B0502040204020203" pitchFamily="34" charset="0"/>
                <a:ea typeface="Calibri" panose="020F0502020204030204" pitchFamily="34" charset="0"/>
              </a:rPr>
            </a:br>
            <a:r>
              <a:rPr lang="en-US" sz="3600" dirty="0">
                <a:effectLst/>
                <a:latin typeface="Segoe UI" panose="020B0502040204020203" pitchFamily="34" charset="0"/>
                <a:ea typeface="Calibri" panose="020F0502020204030204" pitchFamily="34" charset="0"/>
              </a:rPr>
              <a:t>We All Have a Role to Play</a:t>
            </a:r>
            <a:br>
              <a:rPr lang="en-US" sz="4900" dirty="0">
                <a:effectLst/>
                <a:ea typeface="Calibri" panose="020F0502020204030204" pitchFamily="34" charset="0"/>
              </a:rPr>
            </a:br>
            <a:br>
              <a:rPr lang="en-US" sz="4900" dirty="0">
                <a:effectLst/>
                <a:ea typeface="Calibri" panose="020F0502020204030204" pitchFamily="34" charset="0"/>
              </a:rPr>
            </a:br>
            <a:br>
              <a:rPr lang="en-US" dirty="0"/>
            </a:br>
            <a:br>
              <a:rPr lang="en-US" dirty="0"/>
            </a:br>
            <a:endParaRPr lang="en-US" dirty="0"/>
          </a:p>
        </p:txBody>
      </p:sp>
      <p:sp>
        <p:nvSpPr>
          <p:cNvPr id="12" name="Subtitle 11">
            <a:extLst>
              <a:ext uri="{FF2B5EF4-FFF2-40B4-BE49-F238E27FC236}">
                <a16:creationId xmlns:a16="http://schemas.microsoft.com/office/drawing/2014/main" id="{6936D9B9-0ED2-B543-9909-1A14D00A1EE0}"/>
              </a:ext>
            </a:extLst>
          </p:cNvPr>
          <p:cNvSpPr>
            <a:spLocks noGrp="1"/>
          </p:cNvSpPr>
          <p:nvPr>
            <p:ph type="subTitle" idx="1"/>
          </p:nvPr>
        </p:nvSpPr>
        <p:spPr>
          <a:xfrm>
            <a:off x="568172" y="4326448"/>
            <a:ext cx="8059780" cy="2398538"/>
          </a:xfrm>
        </p:spPr>
        <p:txBody>
          <a:bodyPr>
            <a:normAutofit/>
          </a:bodyPr>
          <a:lstStyle/>
          <a:p>
            <a:pPr marL="0" marR="0">
              <a:spcBef>
                <a:spcPts val="0"/>
              </a:spcBef>
            </a:pPr>
            <a:endParaRPr lang="en-US" dirty="0">
              <a:effectLst/>
              <a:latin typeface="Calibri" panose="020F0502020204030204" pitchFamily="34" charset="0"/>
              <a:ea typeface="Calibri" panose="020F0502020204030204" pitchFamily="34" charset="0"/>
            </a:endParaRPr>
          </a:p>
          <a:p>
            <a:pPr>
              <a:spcBef>
                <a:spcPts val="0"/>
              </a:spcBef>
            </a:pPr>
            <a:r>
              <a:rPr lang="en-US" dirty="0"/>
              <a:t>Matthew A. Miller, Ph.D., MPH</a:t>
            </a:r>
          </a:p>
          <a:p>
            <a:pPr>
              <a:spcBef>
                <a:spcPts val="0"/>
              </a:spcBef>
            </a:pPr>
            <a:r>
              <a:rPr lang="en-US" dirty="0"/>
              <a:t>Executive Director, VA Suicide Prevention</a:t>
            </a:r>
          </a:p>
          <a:p>
            <a:pPr>
              <a:spcBef>
                <a:spcPts val="0"/>
              </a:spcBef>
            </a:pPr>
            <a:endParaRPr lang="en-US" dirty="0"/>
          </a:p>
          <a:p>
            <a:pPr>
              <a:spcBef>
                <a:spcPts val="0"/>
              </a:spcBef>
            </a:pPr>
            <a:r>
              <a:rPr lang="en-US" dirty="0"/>
              <a:t>Office of Mental Health and Suicide Prevention (OMHSP)</a:t>
            </a:r>
          </a:p>
          <a:p>
            <a:pPr>
              <a:spcBef>
                <a:spcPts val="0"/>
              </a:spcBef>
            </a:pPr>
            <a:r>
              <a:rPr lang="en-US" dirty="0"/>
              <a:t>Veterans Health Administration, U.S. Department of Veterans Affairs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37502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2D1E29-C432-6344-8BD0-5742A24D8485}"/>
              </a:ext>
            </a:extLst>
          </p:cNvPr>
          <p:cNvSpPr>
            <a:spLocks noGrp="1"/>
          </p:cNvSpPr>
          <p:nvPr>
            <p:ph type="title"/>
          </p:nvPr>
        </p:nvSpPr>
        <p:spPr>
          <a:xfrm>
            <a:off x="89900" y="3211940"/>
            <a:ext cx="9625600" cy="1702191"/>
          </a:xfrm>
        </p:spPr>
        <p:txBody>
          <a:bodyPr>
            <a:normAutofit/>
          </a:bodyPr>
          <a:lstStyle/>
          <a:p>
            <a:r>
              <a:rPr lang="en-US" dirty="0"/>
              <a:t>The Reason for the Public Health Approach</a:t>
            </a:r>
          </a:p>
        </p:txBody>
      </p:sp>
    </p:spTree>
    <p:extLst>
      <p:ext uri="{BB962C8B-B14F-4D97-AF65-F5344CB8AC3E}">
        <p14:creationId xmlns:p14="http://schemas.microsoft.com/office/powerpoint/2010/main" val="1816845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B046-38E8-4251-B49E-5AF48F816B63}"/>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0E383079-2C24-469B-B883-9236536D2227}"/>
              </a:ext>
            </a:extLst>
          </p:cNvPr>
          <p:cNvSpPr>
            <a:spLocks noGrp="1"/>
          </p:cNvSpPr>
          <p:nvPr>
            <p:ph idx="1"/>
          </p:nvPr>
        </p:nvSpPr>
        <p:spPr/>
        <p:txBody>
          <a:bodyPr>
            <a:normAutofit/>
          </a:bodyPr>
          <a:lstStyle/>
          <a:p>
            <a:pPr marL="0" indent="0" algn="ctr">
              <a:buNone/>
            </a:pPr>
            <a:r>
              <a:rPr lang="en-US" sz="4800" dirty="0"/>
              <a:t>What do you think is meant when we say a public health approach to suicide prevention?</a:t>
            </a:r>
          </a:p>
        </p:txBody>
      </p:sp>
    </p:spTree>
    <p:extLst>
      <p:ext uri="{BB962C8B-B14F-4D97-AF65-F5344CB8AC3E}">
        <p14:creationId xmlns:p14="http://schemas.microsoft.com/office/powerpoint/2010/main" val="2988056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7E3B5-9D9D-1247-8C21-630FAD5D64F8}"/>
              </a:ext>
            </a:extLst>
          </p:cNvPr>
          <p:cNvSpPr>
            <a:spLocks noGrp="1"/>
          </p:cNvSpPr>
          <p:nvPr>
            <p:ph type="title"/>
          </p:nvPr>
        </p:nvSpPr>
        <p:spPr>
          <a:xfrm>
            <a:off x="838200" y="177823"/>
            <a:ext cx="10515600" cy="1051256"/>
          </a:xfrm>
        </p:spPr>
        <p:txBody>
          <a:bodyPr/>
          <a:lstStyle/>
          <a:p>
            <a:pPr algn="ctr"/>
            <a:r>
              <a:rPr lang="en-US" dirty="0"/>
              <a:t>Public Health Strategy</a:t>
            </a:r>
          </a:p>
        </p:txBody>
      </p:sp>
      <p:pic>
        <p:nvPicPr>
          <p:cNvPr id="8" name="Content Placeholder 7">
            <a:extLst>
              <a:ext uri="{FF2B5EF4-FFF2-40B4-BE49-F238E27FC236}">
                <a16:creationId xmlns:a16="http://schemas.microsoft.com/office/drawing/2014/main" id="{7EEB2875-A384-4246-B3EE-E914192711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2695" y="2392150"/>
            <a:ext cx="9806608" cy="3023305"/>
          </a:xfrm>
        </p:spPr>
      </p:pic>
      <p:sp>
        <p:nvSpPr>
          <p:cNvPr id="3" name="Slide Number Placeholder 2">
            <a:extLst>
              <a:ext uri="{FF2B5EF4-FFF2-40B4-BE49-F238E27FC236}">
                <a16:creationId xmlns:a16="http://schemas.microsoft.com/office/drawing/2014/main" id="{786F9558-9BC1-784A-B293-212160AE4983}"/>
              </a:ext>
            </a:extLst>
          </p:cNvPr>
          <p:cNvSpPr>
            <a:spLocks noGrp="1"/>
          </p:cNvSpPr>
          <p:nvPr>
            <p:ph type="sldNum" sz="quarter" idx="12"/>
          </p:nvPr>
        </p:nvSpPr>
        <p:spPr>
          <a:xfrm>
            <a:off x="4724400" y="6356351"/>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046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00467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2DF35BD-2759-0349-9502-2EAFBE2C1346}"/>
              </a:ext>
            </a:extLst>
          </p:cNvPr>
          <p:cNvSpPr txBox="1"/>
          <p:nvPr/>
        </p:nvSpPr>
        <p:spPr>
          <a:xfrm>
            <a:off x="163551" y="928588"/>
            <a:ext cx="11864897"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VA's public health strategy combines partnerships with communities to implement tailored, local prevention plans while also focusing on evidence-based clinical strategies for intervention. Our approach focuses on both what we can do now, in the short term, and over the long term, to implement VA’s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National Strategy for Preventing Veteran Suicide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Content Placeholder 4">
            <a:extLst>
              <a:ext uri="{FF2B5EF4-FFF2-40B4-BE49-F238E27FC236}">
                <a16:creationId xmlns:a16="http://schemas.microsoft.com/office/drawing/2014/main" id="{E6CFE368-4322-446B-8A3B-D26766367EB8}"/>
              </a:ext>
            </a:extLst>
          </p:cNvPr>
          <p:cNvPicPr>
            <a:picLocks noChangeAspect="1"/>
          </p:cNvPicPr>
          <p:nvPr/>
        </p:nvPicPr>
        <p:blipFill rotWithShape="1">
          <a:blip r:embed="rId4"/>
          <a:srcRect l="4639" t="29908" r="4779" b="41144"/>
          <a:stretch/>
        </p:blipFill>
        <p:spPr>
          <a:xfrm>
            <a:off x="-1" y="5190454"/>
            <a:ext cx="12192000" cy="2331793"/>
          </a:xfrm>
          <a:prstGeom prst="rect">
            <a:avLst/>
          </a:prstGeom>
          <a:solidFill>
            <a:schemeClr val="bg1"/>
          </a:solidFill>
        </p:spPr>
      </p:pic>
      <p:sp>
        <p:nvSpPr>
          <p:cNvPr id="4" name="Arrow: Down 3">
            <a:extLst>
              <a:ext uri="{FF2B5EF4-FFF2-40B4-BE49-F238E27FC236}">
                <a16:creationId xmlns:a16="http://schemas.microsoft.com/office/drawing/2014/main" id="{F19CB605-0CCE-4B84-89BA-E79C1AFFDA02}"/>
              </a:ext>
            </a:extLst>
          </p:cNvPr>
          <p:cNvSpPr/>
          <p:nvPr/>
        </p:nvSpPr>
        <p:spPr>
          <a:xfrm>
            <a:off x="4062713" y="2113771"/>
            <a:ext cx="499641" cy="11690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E82CBE90-12CD-4A77-A9CB-03068F5607F5}"/>
              </a:ext>
            </a:extLst>
          </p:cNvPr>
          <p:cNvSpPr/>
          <p:nvPr/>
        </p:nvSpPr>
        <p:spPr>
          <a:xfrm>
            <a:off x="8364354" y="5832909"/>
            <a:ext cx="3465094" cy="102509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20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4">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9233C7-7348-4DD8-9C36-73E3E8C5ADE5}"/>
              </a:ext>
            </a:extLst>
          </p:cNvPr>
          <p:cNvSpPr>
            <a:spLocks noGrp="1"/>
          </p:cNvSpPr>
          <p:nvPr>
            <p:ph type="title"/>
          </p:nvPr>
        </p:nvSpPr>
        <p:spPr>
          <a:xfrm>
            <a:off x="-31582" y="2938368"/>
            <a:ext cx="4101766" cy="1612223"/>
          </a:xfrm>
        </p:spPr>
        <p:txBody>
          <a:bodyPr vert="horz" lIns="91440" tIns="45720" rIns="91440" bIns="45720" rtlCol="0" anchor="t">
            <a:noAutofit/>
          </a:bodyPr>
          <a:lstStyle/>
          <a:p>
            <a:pPr algn="ctr"/>
            <a:r>
              <a:rPr lang="en-US" sz="2800" dirty="0">
                <a:solidFill>
                  <a:srgbClr val="FFFFFF"/>
                </a:solidFill>
                <a:latin typeface="+mj-lt"/>
              </a:rPr>
              <a:t>VA Suicide Prevention: </a:t>
            </a:r>
            <a:br>
              <a:rPr lang="en-US" sz="2800" dirty="0">
                <a:solidFill>
                  <a:srgbClr val="FFFFFF"/>
                </a:solidFill>
                <a:latin typeface="+mj-lt"/>
              </a:rPr>
            </a:br>
            <a:r>
              <a:rPr lang="en-US" sz="2800" dirty="0">
                <a:solidFill>
                  <a:srgbClr val="FFFFFF"/>
                </a:solidFill>
                <a:latin typeface="+mj-lt"/>
              </a:rPr>
              <a:t>Operationalizing the National Strategy and CPG</a:t>
            </a:r>
          </a:p>
        </p:txBody>
      </p:sp>
      <p:pic>
        <p:nvPicPr>
          <p:cNvPr id="7" name="Picture 6">
            <a:hlinkClick r:id="rId3"/>
            <a:extLst>
              <a:ext uri="{FF2B5EF4-FFF2-40B4-BE49-F238E27FC236}">
                <a16:creationId xmlns:a16="http://schemas.microsoft.com/office/drawing/2014/main" id="{C4C8C5E5-D5B1-4F49-9F3F-3311538AAA78}"/>
              </a:ext>
            </a:extLst>
          </p:cNvPr>
          <p:cNvPicPr>
            <a:picLocks noChangeAspect="1"/>
          </p:cNvPicPr>
          <p:nvPr/>
        </p:nvPicPr>
        <p:blipFill>
          <a:blip r:embed="rId4"/>
          <a:stretch>
            <a:fillRect/>
          </a:stretch>
        </p:blipFill>
        <p:spPr>
          <a:xfrm>
            <a:off x="63875" y="6190"/>
            <a:ext cx="2055031" cy="2695123"/>
          </a:xfrm>
          <a:prstGeom prst="rect">
            <a:avLst/>
          </a:prstGeom>
        </p:spPr>
      </p:pic>
      <p:pic>
        <p:nvPicPr>
          <p:cNvPr id="5" name="Picture 4">
            <a:extLst>
              <a:ext uri="{FF2B5EF4-FFF2-40B4-BE49-F238E27FC236}">
                <a16:creationId xmlns:a16="http://schemas.microsoft.com/office/drawing/2014/main" id="{3045CBA9-EA6A-4D84-9476-696CA546C265}"/>
              </a:ext>
            </a:extLst>
          </p:cNvPr>
          <p:cNvPicPr>
            <a:picLocks noChangeAspect="1"/>
          </p:cNvPicPr>
          <p:nvPr/>
        </p:nvPicPr>
        <p:blipFill rotWithShape="1">
          <a:blip r:embed="rId5"/>
          <a:srcRect l="30357" t="40424" r="16875" b="22539"/>
          <a:stretch/>
        </p:blipFill>
        <p:spPr>
          <a:xfrm>
            <a:off x="5781053" y="170916"/>
            <a:ext cx="6342090" cy="2503918"/>
          </a:xfrm>
          <a:prstGeom prst="rect">
            <a:avLst/>
          </a:prstGeom>
        </p:spPr>
      </p:pic>
      <p:sp>
        <p:nvSpPr>
          <p:cNvPr id="4" name="Slide Number Placeholder 3">
            <a:extLst>
              <a:ext uri="{FF2B5EF4-FFF2-40B4-BE49-F238E27FC236}">
                <a16:creationId xmlns:a16="http://schemas.microsoft.com/office/drawing/2014/main" id="{0A1E0C5E-F66B-4FB7-B459-54A8C417085A}"/>
              </a:ext>
            </a:extLst>
          </p:cNvPr>
          <p:cNvSpPr>
            <a:spLocks noGrp="1"/>
          </p:cNvSpPr>
          <p:nvPr>
            <p:ph type="sldNum" sz="quarter" idx="12"/>
          </p:nvPr>
        </p:nvSpPr>
        <p:spPr>
          <a:xfrm>
            <a:off x="11704320" y="6452940"/>
            <a:ext cx="448056" cy="36576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CD12D91-5F71-FE4F-A594-B9667DC21877}" type="slidenum">
              <a:rPr kumimoji="0" 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pic>
        <p:nvPicPr>
          <p:cNvPr id="15" name="Picture 14">
            <a:hlinkClick r:id="rId6"/>
            <a:extLst>
              <a:ext uri="{FF2B5EF4-FFF2-40B4-BE49-F238E27FC236}">
                <a16:creationId xmlns:a16="http://schemas.microsoft.com/office/drawing/2014/main" id="{FEA9982E-3256-47A9-ACF1-A76756A394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585" y="14300"/>
            <a:ext cx="1864202" cy="2678902"/>
          </a:xfrm>
          <a:prstGeom prst="rect">
            <a:avLst/>
          </a:prstGeom>
        </p:spPr>
      </p:pic>
      <p:sp>
        <p:nvSpPr>
          <p:cNvPr id="20" name="Title 1">
            <a:extLst>
              <a:ext uri="{FF2B5EF4-FFF2-40B4-BE49-F238E27FC236}">
                <a16:creationId xmlns:a16="http://schemas.microsoft.com/office/drawing/2014/main" id="{976B3F90-5BC7-4006-90B9-664A57B0357C}"/>
              </a:ext>
            </a:extLst>
          </p:cNvPr>
          <p:cNvSpPr txBox="1">
            <a:spLocks/>
          </p:cNvSpPr>
          <p:nvPr/>
        </p:nvSpPr>
        <p:spPr>
          <a:xfrm>
            <a:off x="4070184" y="-205834"/>
            <a:ext cx="1710869" cy="10512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00467F"/>
                </a:solidFill>
                <a:effectLst/>
                <a:uLnTx/>
                <a:uFillTx/>
                <a:latin typeface="Calibri" panose="020F0502020204030204"/>
                <a:ea typeface="+mj-ea"/>
                <a:cs typeface="+mj-cs"/>
              </a:rPr>
              <a:t>SP Now</a:t>
            </a:r>
          </a:p>
        </p:txBody>
      </p:sp>
      <p:pic>
        <p:nvPicPr>
          <p:cNvPr id="3" name="Picture 2">
            <a:hlinkClick r:id="rId8"/>
            <a:extLst>
              <a:ext uri="{FF2B5EF4-FFF2-40B4-BE49-F238E27FC236}">
                <a16:creationId xmlns:a16="http://schemas.microsoft.com/office/drawing/2014/main" id="{E1525FC2-368A-49C1-8183-84F333C71905}"/>
              </a:ext>
            </a:extLst>
          </p:cNvPr>
          <p:cNvPicPr>
            <a:picLocks noChangeAspect="1"/>
          </p:cNvPicPr>
          <p:nvPr/>
        </p:nvPicPr>
        <p:blipFill>
          <a:blip r:embed="rId9"/>
          <a:stretch>
            <a:fillRect/>
          </a:stretch>
        </p:blipFill>
        <p:spPr>
          <a:xfrm>
            <a:off x="1139721" y="4270342"/>
            <a:ext cx="1937677" cy="2548358"/>
          </a:xfrm>
          <a:prstGeom prst="rect">
            <a:avLst/>
          </a:prstGeom>
        </p:spPr>
      </p:pic>
      <p:grpSp>
        <p:nvGrpSpPr>
          <p:cNvPr id="43" name="Group 42">
            <a:extLst>
              <a:ext uri="{FF2B5EF4-FFF2-40B4-BE49-F238E27FC236}">
                <a16:creationId xmlns:a16="http://schemas.microsoft.com/office/drawing/2014/main" id="{82060FEF-EA09-48DA-8203-6AFDD07740CA}"/>
              </a:ext>
            </a:extLst>
          </p:cNvPr>
          <p:cNvGrpSpPr/>
          <p:nvPr/>
        </p:nvGrpSpPr>
        <p:grpSpPr>
          <a:xfrm>
            <a:off x="4400103" y="2863307"/>
            <a:ext cx="7428257" cy="2634480"/>
            <a:chOff x="198239" y="1788737"/>
            <a:chExt cx="11993761" cy="4567811"/>
          </a:xfrm>
        </p:grpSpPr>
        <p:grpSp>
          <p:nvGrpSpPr>
            <p:cNvPr id="44" name="Group 43">
              <a:extLst>
                <a:ext uri="{FF2B5EF4-FFF2-40B4-BE49-F238E27FC236}">
                  <a16:creationId xmlns:a16="http://schemas.microsoft.com/office/drawing/2014/main" id="{4E43664B-45AA-4997-A94D-077CC2DC1076}"/>
                </a:ext>
              </a:extLst>
            </p:cNvPr>
            <p:cNvGrpSpPr/>
            <p:nvPr/>
          </p:nvGrpSpPr>
          <p:grpSpPr>
            <a:xfrm>
              <a:off x="198239" y="1788737"/>
              <a:ext cx="11993761" cy="4567811"/>
              <a:chOff x="198239" y="1788737"/>
              <a:chExt cx="11993761" cy="4567811"/>
            </a:xfrm>
          </p:grpSpPr>
          <p:grpSp>
            <p:nvGrpSpPr>
              <p:cNvPr id="46" name="Group 45">
                <a:extLst>
                  <a:ext uri="{FF2B5EF4-FFF2-40B4-BE49-F238E27FC236}">
                    <a16:creationId xmlns:a16="http://schemas.microsoft.com/office/drawing/2014/main" id="{8E780F80-3BE9-4A93-B507-A3BF50A7D4F7}"/>
                  </a:ext>
                </a:extLst>
              </p:cNvPr>
              <p:cNvGrpSpPr/>
              <p:nvPr/>
            </p:nvGrpSpPr>
            <p:grpSpPr>
              <a:xfrm>
                <a:off x="198239" y="1788737"/>
                <a:ext cx="11993761" cy="4567811"/>
                <a:chOff x="198239" y="1788737"/>
                <a:chExt cx="11993761" cy="4567811"/>
              </a:xfrm>
            </p:grpSpPr>
            <p:grpSp>
              <p:nvGrpSpPr>
                <p:cNvPr id="48" name="Group 47">
                  <a:extLst>
                    <a:ext uri="{FF2B5EF4-FFF2-40B4-BE49-F238E27FC236}">
                      <a16:creationId xmlns:a16="http://schemas.microsoft.com/office/drawing/2014/main" id="{59F5AFFF-1781-44B6-986C-1D89A4E619A9}"/>
                    </a:ext>
                  </a:extLst>
                </p:cNvPr>
                <p:cNvGrpSpPr/>
                <p:nvPr/>
              </p:nvGrpSpPr>
              <p:grpSpPr>
                <a:xfrm>
                  <a:off x="198239" y="1788737"/>
                  <a:ext cx="11993761" cy="4567811"/>
                  <a:chOff x="198239" y="1795056"/>
                  <a:chExt cx="11993761" cy="4567811"/>
                </a:xfrm>
              </p:grpSpPr>
              <p:grpSp>
                <p:nvGrpSpPr>
                  <p:cNvPr id="50" name="Group 49">
                    <a:extLst>
                      <a:ext uri="{FF2B5EF4-FFF2-40B4-BE49-F238E27FC236}">
                        <a16:creationId xmlns:a16="http://schemas.microsoft.com/office/drawing/2014/main" id="{F09E009C-2299-4F14-A58D-271BCA2D87CC}"/>
                      </a:ext>
                    </a:extLst>
                  </p:cNvPr>
                  <p:cNvGrpSpPr/>
                  <p:nvPr/>
                </p:nvGrpSpPr>
                <p:grpSpPr>
                  <a:xfrm>
                    <a:off x="198239" y="1795056"/>
                    <a:ext cx="11993761" cy="4567811"/>
                    <a:chOff x="198239" y="1795056"/>
                    <a:chExt cx="11993761" cy="4567811"/>
                  </a:xfrm>
                </p:grpSpPr>
                <p:sp>
                  <p:nvSpPr>
                    <p:cNvPr id="52" name="TextBox 51">
                      <a:extLst>
                        <a:ext uri="{FF2B5EF4-FFF2-40B4-BE49-F238E27FC236}">
                          <a16:creationId xmlns:a16="http://schemas.microsoft.com/office/drawing/2014/main" id="{8EE82112-9109-48B4-8DB2-CE54C5992BAA}"/>
                        </a:ext>
                      </a:extLst>
                    </p:cNvPr>
                    <p:cNvSpPr txBox="1"/>
                    <p:nvPr/>
                  </p:nvSpPr>
                  <p:spPr>
                    <a:xfrm>
                      <a:off x="2737686" y="2505663"/>
                      <a:ext cx="3994578" cy="2062103"/>
                    </a:xfrm>
                    <a:prstGeom prst="rect">
                      <a:avLst/>
                    </a:prstGeom>
                    <a:solidFill>
                      <a:srgbClr val="E0EC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p:txBody>
                </p:sp>
                <p:grpSp>
                  <p:nvGrpSpPr>
                    <p:cNvPr id="53" name="Group 52">
                      <a:extLst>
                        <a:ext uri="{FF2B5EF4-FFF2-40B4-BE49-F238E27FC236}">
                          <a16:creationId xmlns:a16="http://schemas.microsoft.com/office/drawing/2014/main" id="{8B669DDA-41B6-4F48-8555-C32EDD5A2851}"/>
                        </a:ext>
                      </a:extLst>
                    </p:cNvPr>
                    <p:cNvGrpSpPr/>
                    <p:nvPr/>
                  </p:nvGrpSpPr>
                  <p:grpSpPr>
                    <a:xfrm>
                      <a:off x="198239" y="1795056"/>
                      <a:ext cx="11993761" cy="4567811"/>
                      <a:chOff x="284314" y="1781803"/>
                      <a:chExt cx="11993761" cy="4567811"/>
                    </a:xfrm>
                  </p:grpSpPr>
                  <p:grpSp>
                    <p:nvGrpSpPr>
                      <p:cNvPr id="54" name="Group 53">
                        <a:extLst>
                          <a:ext uri="{FF2B5EF4-FFF2-40B4-BE49-F238E27FC236}">
                            <a16:creationId xmlns:a16="http://schemas.microsoft.com/office/drawing/2014/main" id="{ADDACB53-8EAA-4AD0-B143-6206729D32DE}"/>
                          </a:ext>
                        </a:extLst>
                      </p:cNvPr>
                      <p:cNvGrpSpPr/>
                      <p:nvPr/>
                    </p:nvGrpSpPr>
                    <p:grpSpPr>
                      <a:xfrm>
                        <a:off x="284314" y="1781803"/>
                        <a:ext cx="11993761" cy="4567811"/>
                        <a:chOff x="284314" y="1781803"/>
                        <a:chExt cx="11993761" cy="4567811"/>
                      </a:xfrm>
                    </p:grpSpPr>
                    <p:grpSp>
                      <p:nvGrpSpPr>
                        <p:cNvPr id="57" name="Group 56">
                          <a:extLst>
                            <a:ext uri="{FF2B5EF4-FFF2-40B4-BE49-F238E27FC236}">
                              <a16:creationId xmlns:a16="http://schemas.microsoft.com/office/drawing/2014/main" id="{D517875C-A075-480B-AFB5-D922AF01965C}"/>
                            </a:ext>
                          </a:extLst>
                        </p:cNvPr>
                        <p:cNvGrpSpPr/>
                        <p:nvPr/>
                      </p:nvGrpSpPr>
                      <p:grpSpPr>
                        <a:xfrm>
                          <a:off x="284314" y="1781803"/>
                          <a:ext cx="11993761" cy="4123670"/>
                          <a:chOff x="99119" y="1787537"/>
                          <a:chExt cx="11993761" cy="4123670"/>
                        </a:xfrm>
                      </p:grpSpPr>
                      <p:pic>
                        <p:nvPicPr>
                          <p:cNvPr id="60" name="Picture 59" descr="A screenshot of a cell phone&#10;&#10;Description automatically generated">
                            <a:extLst>
                              <a:ext uri="{FF2B5EF4-FFF2-40B4-BE49-F238E27FC236}">
                                <a16:creationId xmlns:a16="http://schemas.microsoft.com/office/drawing/2014/main" id="{2434F395-8C2E-44E6-8F5E-C2C8CFF6E899}"/>
                              </a:ext>
                            </a:extLst>
                          </p:cNvPr>
                          <p:cNvPicPr>
                            <a:picLocks noChangeAspect="1"/>
                          </p:cNvPicPr>
                          <p:nvPr/>
                        </p:nvPicPr>
                        <p:blipFill rotWithShape="1">
                          <a:blip r:embed="rId10">
                            <a:extLst>
                              <a:ext uri="{28A0092B-C50C-407E-A947-70E740481C1C}">
                                <a14:useLocalDpi xmlns:a14="http://schemas.microsoft.com/office/drawing/2010/main" val="0"/>
                              </a:ext>
                            </a:extLst>
                          </a:blip>
                          <a:srcRect t="6992" b="7053"/>
                          <a:stretch/>
                        </p:blipFill>
                        <p:spPr>
                          <a:xfrm>
                            <a:off x="99119" y="1787537"/>
                            <a:ext cx="11993761" cy="4123670"/>
                          </a:xfrm>
                          <a:prstGeom prst="rect">
                            <a:avLst/>
                          </a:prstGeom>
                        </p:spPr>
                      </p:pic>
                      <p:sp>
                        <p:nvSpPr>
                          <p:cNvPr id="61" name="TextBox 60">
                            <a:extLst>
                              <a:ext uri="{FF2B5EF4-FFF2-40B4-BE49-F238E27FC236}">
                                <a16:creationId xmlns:a16="http://schemas.microsoft.com/office/drawing/2014/main" id="{1BA78639-9C59-4818-9104-E72F11DB6D7E}"/>
                              </a:ext>
                            </a:extLst>
                          </p:cNvPr>
                          <p:cNvSpPr txBox="1"/>
                          <p:nvPr/>
                        </p:nvSpPr>
                        <p:spPr>
                          <a:xfrm>
                            <a:off x="7521266" y="2314822"/>
                            <a:ext cx="4461379" cy="2294654"/>
                          </a:xfrm>
                          <a:prstGeom prst="rect">
                            <a:avLst/>
                          </a:prstGeom>
                          <a:solidFill>
                            <a:srgbClr val="E0ECF9"/>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Evidence-based psychotherapies &amp; interventions implemented through clinical video telehealth</a:t>
                            </a:r>
                          </a:p>
                          <a:p>
                            <a:pPr marL="460375" marR="0" lvl="1"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Cognitive Behavioral Therapy for Suicide Prevention (CBT-SP)</a:t>
                            </a:r>
                          </a:p>
                          <a:p>
                            <a:pPr marL="460375" marR="0" lvl="1"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Problem-Solving Therapy for Suicide Prevention (PST-SP)</a:t>
                            </a:r>
                          </a:p>
                          <a:p>
                            <a:pPr marL="460375" marR="0" lvl="1"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Dialectical Behavior Therapy </a:t>
                            </a:r>
                          </a:p>
                          <a:p>
                            <a:pPr marL="460375" marR="0" lvl="1"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Safety Planning Intervention</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8" name="TextBox 57">
                          <a:extLst>
                            <a:ext uri="{FF2B5EF4-FFF2-40B4-BE49-F238E27FC236}">
                              <a16:creationId xmlns:a16="http://schemas.microsoft.com/office/drawing/2014/main" id="{E7D75841-EA6F-4CED-BA72-E539D9EAF710}"/>
                            </a:ext>
                          </a:extLst>
                        </p:cNvPr>
                        <p:cNvSpPr txBox="1"/>
                        <p:nvPr/>
                      </p:nvSpPr>
                      <p:spPr>
                        <a:xfrm>
                          <a:off x="2944331" y="4982143"/>
                          <a:ext cx="8963355" cy="923330"/>
                        </a:xfrm>
                        <a:prstGeom prst="rect">
                          <a:avLst/>
                        </a:prstGeom>
                        <a:solidFill>
                          <a:schemeClr val="bg1"/>
                        </a:solidFill>
                        <a:ln w="5715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97ECD96F-12DC-4E87-ACCE-A0AFD18A25B8}"/>
                            </a:ext>
                          </a:extLst>
                        </p:cNvPr>
                        <p:cNvSpPr txBox="1"/>
                        <p:nvPr/>
                      </p:nvSpPr>
                      <p:spPr>
                        <a:xfrm>
                          <a:off x="2514014" y="5068876"/>
                          <a:ext cx="9764061" cy="1280738"/>
                        </a:xfrm>
                        <a:prstGeom prst="rect">
                          <a:avLst/>
                        </a:prstGeom>
                        <a:ln w="57150">
                          <a:solidFill>
                            <a:srgbClr val="00427B"/>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Foundation of Adequate Mental Health Staffing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(7.72 outpatient mental health full-time equivalent employees/1,000 Veterans in outpatient mental health)</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grpSp>
                  <p:sp>
                    <p:nvSpPr>
                      <p:cNvPr id="55" name="TextBox 54">
                        <a:extLst>
                          <a:ext uri="{FF2B5EF4-FFF2-40B4-BE49-F238E27FC236}">
                            <a16:creationId xmlns:a16="http://schemas.microsoft.com/office/drawing/2014/main" id="{DDDCAD5C-1229-4F65-A67B-633DB4A6BAEB}"/>
                          </a:ext>
                        </a:extLst>
                      </p:cNvPr>
                      <p:cNvSpPr txBox="1"/>
                      <p:nvPr/>
                    </p:nvSpPr>
                    <p:spPr>
                      <a:xfrm>
                        <a:off x="2689165" y="1900272"/>
                        <a:ext cx="4263769" cy="384721"/>
                      </a:xfrm>
                      <a:prstGeom prst="rect">
                        <a:avLst/>
                      </a:prstGeom>
                      <a:solidFill>
                        <a:srgbClr val="00417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6" name="TextBox 55">
                        <a:extLst>
                          <a:ext uri="{FF2B5EF4-FFF2-40B4-BE49-F238E27FC236}">
                            <a16:creationId xmlns:a16="http://schemas.microsoft.com/office/drawing/2014/main" id="{FA23E390-5A1A-4325-B022-349419E2C9FD}"/>
                          </a:ext>
                        </a:extLst>
                      </p:cNvPr>
                      <p:cNvSpPr txBox="1"/>
                      <p:nvPr/>
                    </p:nvSpPr>
                    <p:spPr>
                      <a:xfrm>
                        <a:off x="7858801" y="1913877"/>
                        <a:ext cx="4263769" cy="384721"/>
                      </a:xfrm>
                      <a:prstGeom prst="rect">
                        <a:avLst/>
                      </a:prstGeom>
                      <a:solidFill>
                        <a:srgbClr val="00417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sp>
                <p:nvSpPr>
                  <p:cNvPr id="51" name="TextBox 50">
                    <a:extLst>
                      <a:ext uri="{FF2B5EF4-FFF2-40B4-BE49-F238E27FC236}">
                        <a16:creationId xmlns:a16="http://schemas.microsoft.com/office/drawing/2014/main" id="{D0BF179C-1F92-4A8F-A708-F97BDDAC03AE}"/>
                      </a:ext>
                    </a:extLst>
                  </p:cNvPr>
                  <p:cNvSpPr txBox="1"/>
                  <p:nvPr/>
                </p:nvSpPr>
                <p:spPr>
                  <a:xfrm>
                    <a:off x="2712837" y="2491619"/>
                    <a:ext cx="3994578" cy="2062103"/>
                  </a:xfrm>
                  <a:prstGeom prst="rect">
                    <a:avLst/>
                  </a:prstGeom>
                  <a:solidFill>
                    <a:srgbClr val="E0ECF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A73"/>
                      </a:solidFill>
                      <a:effectLst/>
                      <a:uLnTx/>
                      <a:uFillTx/>
                      <a:latin typeface="Calibri Light" panose="020F0302020204030204"/>
                      <a:ea typeface="+mn-ea"/>
                      <a:cs typeface="+mn-cs"/>
                    </a:endParaRPr>
                  </a:p>
                </p:txBody>
              </p:sp>
            </p:grpSp>
            <p:sp>
              <p:nvSpPr>
                <p:cNvPr id="49" name="TextBox 48">
                  <a:extLst>
                    <a:ext uri="{FF2B5EF4-FFF2-40B4-BE49-F238E27FC236}">
                      <a16:creationId xmlns:a16="http://schemas.microsoft.com/office/drawing/2014/main" id="{F42E52BD-B959-4A64-AD50-3A3EF11C2556}"/>
                    </a:ext>
                  </a:extLst>
                </p:cNvPr>
                <p:cNvSpPr txBox="1"/>
                <p:nvPr/>
              </p:nvSpPr>
              <p:spPr>
                <a:xfrm>
                  <a:off x="2726420" y="2468600"/>
                  <a:ext cx="4140440" cy="2062104"/>
                </a:xfrm>
                <a:prstGeom prst="rect">
                  <a:avLst/>
                </a:prstGeom>
                <a:solidFill>
                  <a:srgbClr val="E0ECF9"/>
                </a:solid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Veterans Integrated Service Networks (VISN)-Wide Community Prevention Pilots </a:t>
                  </a:r>
                  <a:r>
                    <a:rPr kumimoji="0" lang="en-US" sz="1000" b="0" i="0" u="none" strike="noStrike" kern="1200" cap="none" spc="0" normalizeH="0" baseline="0" noProof="0" dirty="0">
                      <a:ln>
                        <a:noFill/>
                      </a:ln>
                      <a:solidFill>
                        <a:srgbClr val="003A73"/>
                      </a:solidFill>
                      <a:effectLst/>
                      <a:uLnTx/>
                      <a:uFillTx/>
                      <a:latin typeface="Calibri Light" panose="020F0302020204030204"/>
                      <a:ea typeface="+mn-ea"/>
                      <a:cs typeface="+mn-cs"/>
                    </a:rPr>
                    <a:t>(community coalition building)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Together With Veterans </a:t>
                  </a:r>
                  <a:r>
                    <a:rPr kumimoji="0" lang="en-US" sz="1000" b="0" i="0" u="none" strike="noStrike" kern="1200" cap="none" spc="0" normalizeH="0" baseline="0" noProof="0" dirty="0">
                      <a:ln>
                        <a:noFill/>
                      </a:ln>
                      <a:solidFill>
                        <a:srgbClr val="003A73"/>
                      </a:solidFill>
                      <a:effectLst/>
                      <a:uLnTx/>
                      <a:uFillTx/>
                      <a:latin typeface="Calibri Light" panose="020F0302020204030204"/>
                      <a:ea typeface="+mn-ea"/>
                      <a:cs typeface="+mn-cs"/>
                    </a:rPr>
                    <a:t>(Veteran-to-Veteran building)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n-ea"/>
                      <a:cs typeface="+mn-cs"/>
                    </a:rPr>
                    <a:t>Governor’s/Mayor’s Challenge </a:t>
                  </a:r>
                  <a:r>
                    <a:rPr kumimoji="0" lang="en-US" sz="1000" b="0" i="0" u="none" strike="noStrike" kern="1200" cap="none" spc="0" normalizeH="0" baseline="0" noProof="0" dirty="0">
                      <a:ln>
                        <a:noFill/>
                      </a:ln>
                      <a:solidFill>
                        <a:srgbClr val="003A73"/>
                      </a:solidFill>
                      <a:effectLst/>
                      <a:uLnTx/>
                      <a:uFillTx/>
                      <a:latin typeface="Calibri Light" panose="020F0302020204030204"/>
                      <a:ea typeface="+mn-ea"/>
                      <a:cs typeface="+mn-cs"/>
                    </a:rPr>
                    <a:t>(state-driven suicide prevention planning)</a:t>
                  </a:r>
                </a:p>
              </p:txBody>
            </p:sp>
          </p:grpSp>
          <p:sp>
            <p:nvSpPr>
              <p:cNvPr id="47" name="TextBox 46">
                <a:extLst>
                  <a:ext uri="{FF2B5EF4-FFF2-40B4-BE49-F238E27FC236}">
                    <a16:creationId xmlns:a16="http://schemas.microsoft.com/office/drawing/2014/main" id="{978F3A45-83CB-4280-B40D-6F25824EA69E}"/>
                  </a:ext>
                </a:extLst>
              </p:cNvPr>
              <p:cNvSpPr txBox="1"/>
              <p:nvPr/>
            </p:nvSpPr>
            <p:spPr>
              <a:xfrm>
                <a:off x="2492856" y="1832744"/>
                <a:ext cx="4263769" cy="533641"/>
              </a:xfrm>
              <a:prstGeom prst="rect">
                <a:avLst/>
              </a:prstGeom>
              <a:solidFill>
                <a:srgbClr val="00417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Community-Based Prevention</a:t>
                </a:r>
              </a:p>
            </p:txBody>
          </p:sp>
        </p:grpSp>
        <p:sp>
          <p:nvSpPr>
            <p:cNvPr id="45" name="TextBox 44">
              <a:extLst>
                <a:ext uri="{FF2B5EF4-FFF2-40B4-BE49-F238E27FC236}">
                  <a16:creationId xmlns:a16="http://schemas.microsoft.com/office/drawing/2014/main" id="{91BC3228-EB09-4769-99B7-9A7D20AFA5E9}"/>
                </a:ext>
              </a:extLst>
            </p:cNvPr>
            <p:cNvSpPr txBox="1"/>
            <p:nvPr/>
          </p:nvSpPr>
          <p:spPr>
            <a:xfrm>
              <a:off x="7649210" y="1840388"/>
              <a:ext cx="4345477" cy="400026"/>
            </a:xfrm>
            <a:prstGeom prst="rect">
              <a:avLst/>
            </a:prstGeom>
            <a:solidFill>
              <a:srgbClr val="00417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Clinically-Based Interventions</a:t>
              </a:r>
            </a:p>
          </p:txBody>
        </p:sp>
      </p:grpSp>
      <p:sp>
        <p:nvSpPr>
          <p:cNvPr id="22" name="Title 1">
            <a:extLst>
              <a:ext uri="{FF2B5EF4-FFF2-40B4-BE49-F238E27FC236}">
                <a16:creationId xmlns:a16="http://schemas.microsoft.com/office/drawing/2014/main" id="{6D71B5A4-58FC-4264-81A8-8C7CB70C3FA2}"/>
              </a:ext>
            </a:extLst>
          </p:cNvPr>
          <p:cNvSpPr txBox="1">
            <a:spLocks/>
          </p:cNvSpPr>
          <p:nvPr/>
        </p:nvSpPr>
        <p:spPr>
          <a:xfrm>
            <a:off x="4173282" y="2486576"/>
            <a:ext cx="1710869" cy="10512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00467F"/>
                </a:solidFill>
                <a:effectLst/>
                <a:uLnTx/>
                <a:uFillTx/>
                <a:latin typeface="Calibri" panose="020F0502020204030204"/>
                <a:ea typeface="+mj-ea"/>
                <a:cs typeface="+mj-cs"/>
              </a:rPr>
              <a:t>SP 2.0</a:t>
            </a:r>
          </a:p>
        </p:txBody>
      </p:sp>
      <p:sp>
        <p:nvSpPr>
          <p:cNvPr id="6" name="TextBox 5">
            <a:extLst>
              <a:ext uri="{FF2B5EF4-FFF2-40B4-BE49-F238E27FC236}">
                <a16:creationId xmlns:a16="http://schemas.microsoft.com/office/drawing/2014/main" id="{78D2DEA3-9F7A-4561-8FD7-7E057725F5A1}"/>
              </a:ext>
            </a:extLst>
          </p:cNvPr>
          <p:cNvSpPr txBox="1"/>
          <p:nvPr/>
        </p:nvSpPr>
        <p:spPr>
          <a:xfrm>
            <a:off x="3068094" y="5804852"/>
            <a:ext cx="98986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white"/>
                </a:solidFill>
                <a:effectLst/>
                <a:uLnTx/>
                <a:uFillTx/>
                <a:latin typeface="Calibri" panose="020F0502020204030204"/>
                <a:ea typeface="+mn-ea"/>
                <a:cs typeface="+mn-cs"/>
              </a:rPr>
              <a:t>Links to documents available by clicking on icons</a:t>
            </a:r>
          </a:p>
        </p:txBody>
      </p:sp>
      <p:pic>
        <p:nvPicPr>
          <p:cNvPr id="13" name="Picture 12" descr="A picture containing text&#10;&#10;Description automatically generated">
            <a:extLst>
              <a:ext uri="{FF2B5EF4-FFF2-40B4-BE49-F238E27FC236}">
                <a16:creationId xmlns:a16="http://schemas.microsoft.com/office/drawing/2014/main" id="{B36176D6-D5E4-4422-A3BF-E7C17E87F1FB}"/>
              </a:ext>
            </a:extLst>
          </p:cNvPr>
          <p:cNvPicPr>
            <a:picLocks noChangeAspect="1"/>
          </p:cNvPicPr>
          <p:nvPr/>
        </p:nvPicPr>
        <p:blipFill>
          <a:blip r:embed="rId11"/>
          <a:stretch>
            <a:fillRect/>
          </a:stretch>
        </p:blipFill>
        <p:spPr>
          <a:xfrm>
            <a:off x="7536668" y="5636718"/>
            <a:ext cx="2536075" cy="1037099"/>
          </a:xfrm>
          <a:prstGeom prst="rect">
            <a:avLst/>
          </a:prstGeom>
        </p:spPr>
      </p:pic>
    </p:spTree>
    <p:extLst>
      <p:ext uri="{BB962C8B-B14F-4D97-AF65-F5344CB8AC3E}">
        <p14:creationId xmlns:p14="http://schemas.microsoft.com/office/powerpoint/2010/main" val="1099200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AB9F439-3038-C744-8F7E-7C35E4D624DA}"/>
              </a:ext>
            </a:extLst>
          </p:cNvPr>
          <p:cNvSpPr>
            <a:spLocks noGrp="1"/>
          </p:cNvSpPr>
          <p:nvPr>
            <p:ph type="title"/>
          </p:nvPr>
        </p:nvSpPr>
        <p:spPr>
          <a:xfrm>
            <a:off x="401712" y="426995"/>
            <a:ext cx="10515600" cy="1220095"/>
          </a:xfrm>
        </p:spPr>
        <p:txBody>
          <a:bodyPr>
            <a:normAutofit/>
          </a:bodyPr>
          <a:lstStyle/>
          <a:p>
            <a:r>
              <a:rPr lang="en-US" sz="3600"/>
              <a:t>Suicide Prevention 2.0 Vision for the Distance: </a:t>
            </a:r>
            <a:br>
              <a:rPr lang="en-US" sz="3600"/>
            </a:br>
            <a:r>
              <a:rPr lang="en-US" sz="3600"/>
              <a:t>Combining Community &amp; Clinical Interventions  </a:t>
            </a:r>
            <a:endParaRPr lang="en-US">
              <a:cs typeface="Calibri"/>
            </a:endParaRPr>
          </a:p>
        </p:txBody>
      </p:sp>
      <p:sp>
        <p:nvSpPr>
          <p:cNvPr id="4" name="Slide Number Placeholder 3">
            <a:extLst>
              <a:ext uri="{FF2B5EF4-FFF2-40B4-BE49-F238E27FC236}">
                <a16:creationId xmlns:a16="http://schemas.microsoft.com/office/drawing/2014/main" id="{5C096D67-2BCC-9E53-EDFF-29114A0F13A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graphicFrame>
        <p:nvGraphicFramePr>
          <p:cNvPr id="7" name="Diagram 6">
            <a:extLst>
              <a:ext uri="{FF2B5EF4-FFF2-40B4-BE49-F238E27FC236}">
                <a16:creationId xmlns:a16="http://schemas.microsoft.com/office/drawing/2014/main" id="{89645C36-AB50-BA7B-8CB4-F321BDBFA6B5}"/>
              </a:ext>
            </a:extLst>
          </p:cNvPr>
          <p:cNvGraphicFramePr/>
          <p:nvPr/>
        </p:nvGraphicFramePr>
        <p:xfrm>
          <a:off x="2249562" y="1659315"/>
          <a:ext cx="9624938" cy="3854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13C5C930-148C-ECDC-5DC3-5398D7D3D8C3}"/>
              </a:ext>
            </a:extLst>
          </p:cNvPr>
          <p:cNvSpPr txBox="1"/>
          <p:nvPr/>
        </p:nvSpPr>
        <p:spPr>
          <a:xfrm>
            <a:off x="241300" y="2622549"/>
            <a:ext cx="1843162" cy="1947565"/>
          </a:xfrm>
          <a:prstGeom prst="ellipse">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Community Engagement and Partnership Coordinators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(CEPCS)</a:t>
            </a:r>
          </a:p>
        </p:txBody>
      </p:sp>
      <p:sp>
        <p:nvSpPr>
          <p:cNvPr id="31" name="Right Brace 30">
            <a:extLst>
              <a:ext uri="{FF2B5EF4-FFF2-40B4-BE49-F238E27FC236}">
                <a16:creationId xmlns:a16="http://schemas.microsoft.com/office/drawing/2014/main" id="{CE7EB088-4092-7379-5FD6-DB864CCF3E10}"/>
              </a:ext>
            </a:extLst>
          </p:cNvPr>
          <p:cNvSpPr/>
          <p:nvPr/>
        </p:nvSpPr>
        <p:spPr>
          <a:xfrm>
            <a:off x="2014611" y="2755899"/>
            <a:ext cx="548640" cy="1581151"/>
          </a:xfrm>
          <a:prstGeom prst="rightBrace">
            <a:avLst>
              <a:gd name="adj1" fmla="val 8333"/>
              <a:gd name="adj2" fmla="val 5281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0C559790-896D-3844-ECE4-0423A5E80A32}"/>
              </a:ext>
            </a:extLst>
          </p:cNvPr>
          <p:cNvSpPr txBox="1"/>
          <p:nvPr/>
        </p:nvSpPr>
        <p:spPr>
          <a:xfrm>
            <a:off x="482273" y="5327610"/>
            <a:ext cx="11392228" cy="677109"/>
          </a:xfrm>
          <a:prstGeom prst="rect">
            <a:avLst/>
          </a:prstGeom>
          <a:ln w="6350">
            <a:solidFill>
              <a:schemeClr val="accent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Foundation of Adequate Mental Health Staffing</a:t>
            </a:r>
            <a:endPar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(7.72 outpatient mental health full-time equivalent employees/1,000 Veterans in outpatient mental health)</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66324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17B8B-7B3E-46FA-BDF1-3B26E565085F}"/>
              </a:ext>
            </a:extLst>
          </p:cNvPr>
          <p:cNvSpPr>
            <a:spLocks noGrp="1"/>
          </p:cNvSpPr>
          <p:nvPr>
            <p:ph type="title"/>
          </p:nvPr>
        </p:nvSpPr>
        <p:spPr>
          <a:xfrm>
            <a:off x="93935" y="388100"/>
            <a:ext cx="10515600" cy="680509"/>
          </a:xfrm>
        </p:spPr>
        <p:txBody>
          <a:bodyPr/>
          <a:lstStyle/>
          <a:p>
            <a:r>
              <a:rPr lang="en-US" dirty="0"/>
              <a:t>SP 2.0 Community – Progress with Each of You</a:t>
            </a:r>
          </a:p>
        </p:txBody>
      </p:sp>
      <p:sp>
        <p:nvSpPr>
          <p:cNvPr id="22" name="Text Box 2">
            <a:extLst>
              <a:ext uri="{FF2B5EF4-FFF2-40B4-BE49-F238E27FC236}">
                <a16:creationId xmlns:a16="http://schemas.microsoft.com/office/drawing/2014/main" id="{A41B7309-CC9C-452A-BF61-A86A28116CF7}"/>
              </a:ext>
            </a:extLst>
          </p:cNvPr>
          <p:cNvSpPr txBox="1">
            <a:spLocks noChangeArrowheads="1"/>
          </p:cNvSpPr>
          <p:nvPr/>
        </p:nvSpPr>
        <p:spPr bwMode="auto">
          <a:xfrm>
            <a:off x="2900970" y="4976423"/>
            <a:ext cx="1244940" cy="51788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Outreach and Education</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4" name="Text Box 2">
            <a:extLst>
              <a:ext uri="{FF2B5EF4-FFF2-40B4-BE49-F238E27FC236}">
                <a16:creationId xmlns:a16="http://schemas.microsoft.com/office/drawing/2014/main" id="{E03F372F-6933-4FCA-83D0-8379EF105544}"/>
              </a:ext>
            </a:extLst>
          </p:cNvPr>
          <p:cNvSpPr txBox="1">
            <a:spLocks noChangeArrowheads="1"/>
          </p:cNvSpPr>
          <p:nvPr/>
        </p:nvSpPr>
        <p:spPr bwMode="auto">
          <a:xfrm>
            <a:off x="2466308" y="2400116"/>
            <a:ext cx="2063245" cy="67257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State Level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Governor’s Challenge</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 Box 2">
            <a:extLst>
              <a:ext uri="{FF2B5EF4-FFF2-40B4-BE49-F238E27FC236}">
                <a16:creationId xmlns:a16="http://schemas.microsoft.com/office/drawing/2014/main" id="{1EF1579D-02E1-4D9A-8A49-23F085ABF772}"/>
              </a:ext>
            </a:extLst>
          </p:cNvPr>
          <p:cNvSpPr txBox="1">
            <a:spLocks noChangeArrowheads="1"/>
          </p:cNvSpPr>
          <p:nvPr/>
        </p:nvSpPr>
        <p:spPr bwMode="auto">
          <a:xfrm>
            <a:off x="2073524" y="1530245"/>
            <a:ext cx="2940124" cy="71422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600" b="1" dirty="0">
                <a:effectLst/>
                <a:latin typeface="Calibri"/>
                <a:ea typeface="Calibri" panose="020F0502020204030204" pitchFamily="34" charset="0"/>
                <a:cs typeface="Arial"/>
              </a:rPr>
              <a:t>National Level</a:t>
            </a:r>
            <a:endParaRPr lang="en-US" sz="2400" dirty="0">
              <a:effectLst/>
              <a:latin typeface="Calibri"/>
              <a:ea typeface="Calibri" panose="020F0502020204030204" pitchFamily="34" charset="0"/>
              <a:cs typeface="Arial"/>
            </a:endParaRPr>
          </a:p>
          <a:p>
            <a:pPr algn="ctr">
              <a:lnSpc>
                <a:spcPct val="107000"/>
              </a:lnSpc>
            </a:pPr>
            <a:r>
              <a:rPr lang="en-US" sz="1200" dirty="0">
                <a:effectLst/>
                <a:latin typeface="Calibri"/>
                <a:ea typeface="Calibri" panose="020F0502020204030204" pitchFamily="34" charset="0"/>
                <a:cs typeface="Arial"/>
              </a:rPr>
              <a:t>National</a:t>
            </a:r>
            <a:r>
              <a:rPr lang="en-US" sz="1200" dirty="0">
                <a:latin typeface="Calibri"/>
                <a:ea typeface="Calibri" panose="020F0502020204030204" pitchFamily="34" charset="0"/>
                <a:cs typeface="Arial"/>
              </a:rPr>
              <a:t> VA</a:t>
            </a:r>
            <a:r>
              <a:rPr lang="en-US" sz="1200" dirty="0">
                <a:effectLst/>
                <a:latin typeface="Calibri"/>
                <a:ea typeface="Calibri" panose="020F0502020204030204" pitchFamily="34" charset="0"/>
                <a:cs typeface="Arial"/>
              </a:rPr>
              <a:t> Suicide Prevention Program</a:t>
            </a:r>
            <a:r>
              <a:rPr lang="en-US" sz="1200" dirty="0">
                <a:latin typeface="Calibri"/>
                <a:ea typeface="Calibri" panose="020F0502020204030204" pitchFamily="34" charset="0"/>
                <a:cs typeface="Arial"/>
              </a:rPr>
              <a:t> </a:t>
            </a:r>
            <a:endParaRPr lang="en-US" sz="2400" dirty="0">
              <a:latin typeface="Calibri"/>
              <a:ea typeface="Calibri" panose="020F0502020204030204" pitchFamily="34" charset="0"/>
              <a:cs typeface="Arial" panose="020B0604020202020204" pitchFamily="34" charset="0"/>
            </a:endParaRPr>
          </a:p>
        </p:txBody>
      </p:sp>
      <p:sp>
        <p:nvSpPr>
          <p:cNvPr id="29" name="Oval 28">
            <a:extLst>
              <a:ext uri="{FF2B5EF4-FFF2-40B4-BE49-F238E27FC236}">
                <a16:creationId xmlns:a16="http://schemas.microsoft.com/office/drawing/2014/main" id="{C47CD853-35FC-4CFB-A0EA-BB1B452BE581}"/>
              </a:ext>
            </a:extLst>
          </p:cNvPr>
          <p:cNvSpPr/>
          <p:nvPr/>
        </p:nvSpPr>
        <p:spPr>
          <a:xfrm>
            <a:off x="986263" y="1470025"/>
            <a:ext cx="5105632" cy="4555213"/>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1" name="Oval 30">
            <a:extLst>
              <a:ext uri="{FF2B5EF4-FFF2-40B4-BE49-F238E27FC236}">
                <a16:creationId xmlns:a16="http://schemas.microsoft.com/office/drawing/2014/main" id="{3823E531-45DF-4E5E-A34E-A37D397029FF}"/>
              </a:ext>
            </a:extLst>
          </p:cNvPr>
          <p:cNvSpPr/>
          <p:nvPr/>
        </p:nvSpPr>
        <p:spPr>
          <a:xfrm>
            <a:off x="1449803" y="2266163"/>
            <a:ext cx="4171505" cy="3565011"/>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3" name="Text Box 2">
            <a:extLst>
              <a:ext uri="{FF2B5EF4-FFF2-40B4-BE49-F238E27FC236}">
                <a16:creationId xmlns:a16="http://schemas.microsoft.com/office/drawing/2014/main" id="{4BB8BA92-C953-41F5-AB1F-14DAF9E34A4B}"/>
              </a:ext>
            </a:extLst>
          </p:cNvPr>
          <p:cNvSpPr txBox="1">
            <a:spLocks noChangeArrowheads="1"/>
          </p:cNvSpPr>
          <p:nvPr/>
        </p:nvSpPr>
        <p:spPr bwMode="auto">
          <a:xfrm>
            <a:off x="1851838" y="3104838"/>
            <a:ext cx="1290097" cy="114354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Community Engagement and Partnerships for Suicide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Prevention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34" name="Text Box 2">
            <a:extLst>
              <a:ext uri="{FF2B5EF4-FFF2-40B4-BE49-F238E27FC236}">
                <a16:creationId xmlns:a16="http://schemas.microsoft.com/office/drawing/2014/main" id="{6AA56AEC-51D8-4E25-8B9B-1994DA53C065}"/>
              </a:ext>
            </a:extLst>
          </p:cNvPr>
          <p:cNvSpPr txBox="1">
            <a:spLocks noChangeArrowheads="1"/>
          </p:cNvSpPr>
          <p:nvPr/>
        </p:nvSpPr>
        <p:spPr bwMode="auto">
          <a:xfrm>
            <a:off x="4012601" y="3478528"/>
            <a:ext cx="1315259" cy="8446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Together With Veterans</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 Box 2">
            <a:extLst>
              <a:ext uri="{FF2B5EF4-FFF2-40B4-BE49-F238E27FC236}">
                <a16:creationId xmlns:a16="http://schemas.microsoft.com/office/drawing/2014/main" id="{6E02F925-5D38-4C4E-8B20-6F9E498922C1}"/>
              </a:ext>
            </a:extLst>
          </p:cNvPr>
          <p:cNvSpPr txBox="1">
            <a:spLocks noChangeArrowheads="1"/>
          </p:cNvSpPr>
          <p:nvPr/>
        </p:nvSpPr>
        <p:spPr bwMode="auto">
          <a:xfrm>
            <a:off x="2999452" y="3602633"/>
            <a:ext cx="1086945" cy="52958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Arial" panose="020B0604020202020204" pitchFamily="34" charset="0"/>
              </a:rPr>
              <a:t>Community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Arial" panose="020B0604020202020204" pitchFamily="34" charset="0"/>
              </a:rPr>
              <a:t>Level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6" name="Oval 35">
            <a:extLst>
              <a:ext uri="{FF2B5EF4-FFF2-40B4-BE49-F238E27FC236}">
                <a16:creationId xmlns:a16="http://schemas.microsoft.com/office/drawing/2014/main" id="{3E4374A0-FC26-4923-9C05-93A836345B31}"/>
              </a:ext>
            </a:extLst>
          </p:cNvPr>
          <p:cNvSpPr/>
          <p:nvPr/>
        </p:nvSpPr>
        <p:spPr>
          <a:xfrm>
            <a:off x="1746908" y="2887734"/>
            <a:ext cx="2442630" cy="2037528"/>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7" name="Oval 36">
            <a:extLst>
              <a:ext uri="{FF2B5EF4-FFF2-40B4-BE49-F238E27FC236}">
                <a16:creationId xmlns:a16="http://schemas.microsoft.com/office/drawing/2014/main" id="{AC6440E9-5DF2-4AE7-A336-FC197C51F875}"/>
              </a:ext>
            </a:extLst>
          </p:cNvPr>
          <p:cNvSpPr/>
          <p:nvPr/>
        </p:nvSpPr>
        <p:spPr>
          <a:xfrm>
            <a:off x="2987773" y="2928926"/>
            <a:ext cx="2312533" cy="2037528"/>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8" name="Oval 37">
            <a:extLst>
              <a:ext uri="{FF2B5EF4-FFF2-40B4-BE49-F238E27FC236}">
                <a16:creationId xmlns:a16="http://schemas.microsoft.com/office/drawing/2014/main" id="{58EA0DA7-23DC-4D23-9FF3-E0ED0E03BFD8}"/>
              </a:ext>
            </a:extLst>
          </p:cNvPr>
          <p:cNvSpPr/>
          <p:nvPr/>
        </p:nvSpPr>
        <p:spPr>
          <a:xfrm>
            <a:off x="2386659" y="3848245"/>
            <a:ext cx="2312533" cy="1906021"/>
          </a:xfrm>
          <a:prstGeom prst="ellipse">
            <a:avLst/>
          </a:prstGeom>
          <a:no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Slide Number Placeholder 2">
            <a:extLst>
              <a:ext uri="{FF2B5EF4-FFF2-40B4-BE49-F238E27FC236}">
                <a16:creationId xmlns:a16="http://schemas.microsoft.com/office/drawing/2014/main" id="{4D1511F3-36A6-A9EF-EC2B-E387A047B11A}"/>
              </a:ext>
            </a:extLst>
          </p:cNvPr>
          <p:cNvSpPr>
            <a:spLocks noGrp="1"/>
          </p:cNvSpPr>
          <p:nvPr>
            <p:ph type="sldNum" sz="quarter" idx="12"/>
          </p:nvPr>
        </p:nvSpPr>
        <p:spPr/>
        <p:txBody>
          <a:bodyPr/>
          <a:lstStyle/>
          <a:p>
            <a:fld id="{ACD12D91-5F71-FE4F-A594-B9667DC21877}" type="slidenum">
              <a:rPr lang="en-US" smtClean="0"/>
              <a:t>15</a:t>
            </a:fld>
            <a:endParaRPr lang="en-US" dirty="0"/>
          </a:p>
        </p:txBody>
      </p:sp>
      <p:sp>
        <p:nvSpPr>
          <p:cNvPr id="19" name="TextBox 18">
            <a:extLst>
              <a:ext uri="{FF2B5EF4-FFF2-40B4-BE49-F238E27FC236}">
                <a16:creationId xmlns:a16="http://schemas.microsoft.com/office/drawing/2014/main" id="{A97E3A15-A9BF-47D6-8E28-008F79A3C7EB}"/>
              </a:ext>
            </a:extLst>
          </p:cNvPr>
          <p:cNvSpPr txBox="1"/>
          <p:nvPr/>
        </p:nvSpPr>
        <p:spPr>
          <a:xfrm>
            <a:off x="93935" y="6389947"/>
            <a:ext cx="6096000" cy="369332"/>
          </a:xfrm>
          <a:prstGeom prst="rect">
            <a:avLst/>
          </a:prstGeom>
          <a:noFill/>
        </p:spPr>
        <p:txBody>
          <a:bodyPr wrap="square">
            <a:spAutoFit/>
          </a:bodyPr>
          <a:lstStyle/>
          <a:p>
            <a:r>
              <a:rPr lang="en-US" dirty="0">
                <a:ea typeface="+mn-lt"/>
                <a:cs typeface="+mn-lt"/>
                <a:hlinkClick r:id="rId3"/>
              </a:rPr>
              <a:t>SAMHSA Governor’s and Mayor’s Challenges </a:t>
            </a:r>
            <a:endParaRPr lang="en-US" dirty="0"/>
          </a:p>
        </p:txBody>
      </p:sp>
      <p:sp>
        <p:nvSpPr>
          <p:cNvPr id="23" name="TextBox 22">
            <a:extLst>
              <a:ext uri="{FF2B5EF4-FFF2-40B4-BE49-F238E27FC236}">
                <a16:creationId xmlns:a16="http://schemas.microsoft.com/office/drawing/2014/main" id="{59E5D269-53AB-4569-800E-B99163658037}"/>
              </a:ext>
            </a:extLst>
          </p:cNvPr>
          <p:cNvSpPr txBox="1"/>
          <p:nvPr/>
        </p:nvSpPr>
        <p:spPr>
          <a:xfrm>
            <a:off x="6814457" y="6389947"/>
            <a:ext cx="6139542" cy="369332"/>
          </a:xfrm>
          <a:prstGeom prst="rect">
            <a:avLst/>
          </a:prstGeom>
          <a:noFill/>
        </p:spPr>
        <p:txBody>
          <a:bodyPr wrap="square">
            <a:spAutoFit/>
          </a:bodyPr>
          <a:lstStyle/>
          <a:p>
            <a:r>
              <a:rPr lang="en-US" dirty="0">
                <a:ea typeface="+mn-lt"/>
                <a:cs typeface="+mn-lt"/>
                <a:hlinkClick r:id="rId4"/>
              </a:rPr>
              <a:t>TWV - MIRECC / CoE (va.gov)</a:t>
            </a:r>
            <a:endParaRPr lang="en-US" dirty="0"/>
          </a:p>
        </p:txBody>
      </p:sp>
      <p:sp>
        <p:nvSpPr>
          <p:cNvPr id="8" name="TextBox 7">
            <a:extLst>
              <a:ext uri="{FF2B5EF4-FFF2-40B4-BE49-F238E27FC236}">
                <a16:creationId xmlns:a16="http://schemas.microsoft.com/office/drawing/2014/main" id="{EE4F5199-C9CA-4C83-B826-45450946AA83}"/>
              </a:ext>
            </a:extLst>
          </p:cNvPr>
          <p:cNvSpPr txBox="1"/>
          <p:nvPr/>
        </p:nvSpPr>
        <p:spPr>
          <a:xfrm>
            <a:off x="1449803" y="1023258"/>
            <a:ext cx="4996543" cy="369332"/>
          </a:xfrm>
          <a:prstGeom prst="rect">
            <a:avLst/>
          </a:prstGeom>
          <a:noFill/>
        </p:spPr>
        <p:txBody>
          <a:bodyPr wrap="square" rtlCol="0">
            <a:spAutoFit/>
          </a:bodyPr>
          <a:lstStyle/>
          <a:p>
            <a:r>
              <a:rPr lang="en-US" b="1" i="1" dirty="0"/>
              <a:t>Key Note: We are not alone in this Mission!</a:t>
            </a:r>
          </a:p>
        </p:txBody>
      </p:sp>
      <p:sp>
        <p:nvSpPr>
          <p:cNvPr id="6" name="Text Box 2">
            <a:extLst>
              <a:ext uri="{FF2B5EF4-FFF2-40B4-BE49-F238E27FC236}">
                <a16:creationId xmlns:a16="http://schemas.microsoft.com/office/drawing/2014/main" id="{F3ABED0C-6A1E-D9A2-009D-0A0D31883153}"/>
              </a:ext>
            </a:extLst>
          </p:cNvPr>
          <p:cNvSpPr txBox="1">
            <a:spLocks noChangeArrowheads="1"/>
          </p:cNvSpPr>
          <p:nvPr/>
        </p:nvSpPr>
        <p:spPr bwMode="auto">
          <a:xfrm>
            <a:off x="6317343" y="1473929"/>
            <a:ext cx="5654211" cy="4551309"/>
          </a:xfrm>
          <a:prstGeom prst="rect">
            <a:avLst/>
          </a:prstGeom>
          <a:solidFill>
            <a:schemeClr val="accent1">
              <a:lumMod val="20000"/>
              <a:lumOff val="80000"/>
            </a:schemeClr>
          </a:solidFill>
          <a:ln w="9525">
            <a:noFill/>
            <a:miter lim="800000"/>
            <a:headEnd/>
            <a:tailEnd/>
          </a:ln>
        </p:spPr>
        <p:txBody>
          <a:bodyPr rot="0" vert="horz" wrap="square" lIns="91440" tIns="45720" rIns="91440" bIns="45720" rtlCol="0" anchor="t" anchorCtr="0">
            <a:no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1600" b="1" i="1">
                <a:solidFill>
                  <a:srgbClr val="000000"/>
                </a:solidFill>
                <a:latin typeface="Calibri"/>
                <a:ea typeface="+mn-lt"/>
                <a:cs typeface="Calibri"/>
              </a:rPr>
              <a:t>CBI-SP serves as unifying model from national to community levels for all community-based efforts to end Veteran suicide.</a:t>
            </a:r>
            <a:endParaRPr lang="en-US" sz="1600">
              <a:latin typeface="Calibri"/>
              <a:ea typeface="+mn-lt"/>
              <a:cs typeface="+mn-lt"/>
            </a:endParaRPr>
          </a:p>
          <a:p>
            <a:pPr marL="0" indent="0">
              <a:lnSpc>
                <a:spcPct val="107000"/>
              </a:lnSpc>
              <a:spcBef>
                <a:spcPts val="0"/>
              </a:spcBef>
              <a:spcAft>
                <a:spcPts val="800"/>
              </a:spcAft>
              <a:buFont typeface="Arial" panose="020B0604020202020204" pitchFamily="34" charset="0"/>
              <a:buNone/>
            </a:pPr>
            <a:r>
              <a:rPr lang="en-US" sz="1600" b="1" i="1">
                <a:solidFill>
                  <a:srgbClr val="000000"/>
                </a:solidFill>
                <a:latin typeface="Calibri"/>
                <a:ea typeface="+mn-lt"/>
                <a:cs typeface="Calibri"/>
              </a:rPr>
              <a:t>The Governor’s Challenge</a:t>
            </a:r>
            <a:r>
              <a:rPr lang="en-US" sz="1600" b="1">
                <a:solidFill>
                  <a:srgbClr val="000000"/>
                </a:solidFill>
                <a:latin typeface="Calibri"/>
                <a:ea typeface="+mn-lt"/>
                <a:cs typeface="Calibri"/>
              </a:rPr>
              <a:t> </a:t>
            </a:r>
            <a:r>
              <a:rPr lang="en-US" sz="1600">
                <a:solidFill>
                  <a:srgbClr val="000000"/>
                </a:solidFill>
                <a:latin typeface="Calibri"/>
                <a:ea typeface="+mn-lt"/>
                <a:cs typeface="Calibri"/>
              </a:rPr>
              <a:t>is a collaboration with VA and SAMHSA where state policy makers partner with local leaders to implement a comprehensive suicide prevention plan.  </a:t>
            </a:r>
            <a:endParaRPr lang="en-US" sz="1600">
              <a:latin typeface="Calibri"/>
              <a:ea typeface="+mn-lt"/>
              <a:cs typeface="+mn-lt"/>
            </a:endParaRPr>
          </a:p>
          <a:p>
            <a:pPr marL="0" indent="0">
              <a:lnSpc>
                <a:spcPct val="107000"/>
              </a:lnSpc>
              <a:spcBef>
                <a:spcPts val="0"/>
              </a:spcBef>
              <a:spcAft>
                <a:spcPts val="800"/>
              </a:spcAft>
              <a:buFont typeface="Arial" panose="020B0604020202020204" pitchFamily="34" charset="0"/>
              <a:buNone/>
            </a:pPr>
            <a:r>
              <a:rPr lang="en-US" sz="1600" b="1" i="1">
                <a:solidFill>
                  <a:srgbClr val="000000"/>
                </a:solidFill>
                <a:latin typeface="Calibri"/>
                <a:ea typeface="+mn-lt"/>
                <a:cs typeface="Calibri"/>
              </a:rPr>
              <a:t>Together with Veterans</a:t>
            </a:r>
            <a:r>
              <a:rPr lang="en-US" sz="1600" b="1">
                <a:solidFill>
                  <a:srgbClr val="000000"/>
                </a:solidFill>
                <a:latin typeface="Calibri"/>
                <a:ea typeface="+mn-lt"/>
                <a:cs typeface="Calibri"/>
              </a:rPr>
              <a:t> </a:t>
            </a:r>
            <a:r>
              <a:rPr lang="en-US" sz="1600">
                <a:solidFill>
                  <a:srgbClr val="000000"/>
                </a:solidFill>
                <a:latin typeface="Calibri"/>
                <a:ea typeface="+mn-lt"/>
                <a:cs typeface="Calibri"/>
              </a:rPr>
              <a:t>is focused on Veteran-to-Veteran coalition building and Veteran leadership development for suicide prevention.  </a:t>
            </a:r>
            <a:endParaRPr lang="en-US" sz="1600">
              <a:latin typeface="Calibri"/>
              <a:ea typeface="+mn-lt"/>
              <a:cs typeface="+mn-lt"/>
            </a:endParaRPr>
          </a:p>
          <a:p>
            <a:pPr marL="0" indent="0">
              <a:lnSpc>
                <a:spcPct val="107000"/>
              </a:lnSpc>
              <a:spcBef>
                <a:spcPts val="0"/>
              </a:spcBef>
              <a:spcAft>
                <a:spcPts val="800"/>
              </a:spcAft>
              <a:buFont typeface="Arial" panose="020B0604020202020204" pitchFamily="34" charset="0"/>
              <a:buNone/>
            </a:pPr>
            <a:r>
              <a:rPr lang="en-US" sz="1600" b="1" i="1">
                <a:solidFill>
                  <a:srgbClr val="000000"/>
                </a:solidFill>
                <a:latin typeface="Calibri"/>
                <a:ea typeface="+mn-lt"/>
                <a:cs typeface="Calibri"/>
              </a:rPr>
              <a:t>Community Engagement and Partnerships for Suicide Prevention (VISN Expansion)</a:t>
            </a:r>
            <a:r>
              <a:rPr lang="en-US" sz="1600" b="1">
                <a:solidFill>
                  <a:srgbClr val="000000"/>
                </a:solidFill>
                <a:latin typeface="Calibri"/>
                <a:ea typeface="+mn-lt"/>
                <a:cs typeface="Calibri"/>
              </a:rPr>
              <a:t> </a:t>
            </a:r>
            <a:r>
              <a:rPr lang="en-US" sz="1600">
                <a:solidFill>
                  <a:srgbClr val="000000"/>
                </a:solidFill>
                <a:latin typeface="Calibri"/>
                <a:ea typeface="+mn-lt"/>
                <a:cs typeface="Calibri"/>
              </a:rPr>
              <a:t>is</a:t>
            </a:r>
            <a:r>
              <a:rPr lang="en-US" sz="1600" b="1">
                <a:solidFill>
                  <a:srgbClr val="000000"/>
                </a:solidFill>
                <a:latin typeface="Calibri"/>
                <a:ea typeface="+mn-lt"/>
                <a:cs typeface="Calibri"/>
              </a:rPr>
              <a:t> </a:t>
            </a:r>
            <a:r>
              <a:rPr lang="en-US" sz="1600">
                <a:solidFill>
                  <a:srgbClr val="000000"/>
                </a:solidFill>
                <a:latin typeface="Calibri"/>
                <a:ea typeface="+mn-lt"/>
                <a:cs typeface="Calibri"/>
              </a:rPr>
              <a:t>focused on facilitating community coalition building for suicide prevention </a:t>
            </a:r>
            <a:endParaRPr lang="en-US" sz="1600">
              <a:latin typeface="Calibri"/>
              <a:ea typeface="+mn-lt"/>
              <a:cs typeface="+mn-lt"/>
            </a:endParaRPr>
          </a:p>
          <a:p>
            <a:pPr marL="0" indent="0" algn="ctr">
              <a:lnSpc>
                <a:spcPct val="107000"/>
              </a:lnSpc>
              <a:spcBef>
                <a:spcPts val="0"/>
              </a:spcBef>
              <a:spcAft>
                <a:spcPts val="800"/>
              </a:spcAft>
              <a:buFont typeface="Arial" panose="020B0604020202020204" pitchFamily="34" charset="0"/>
              <a:buNone/>
            </a:pPr>
            <a:r>
              <a:rPr lang="en-US" sz="1600" b="1" i="1">
                <a:solidFill>
                  <a:srgbClr val="000000"/>
                </a:solidFill>
                <a:latin typeface="Calibri"/>
                <a:cs typeface="Calibri"/>
              </a:rPr>
              <a:t>There are now more than 1600 local coalitions and 50 states &amp; five territories working in suicide prevention under a unifying, evidence-informed model. </a:t>
            </a:r>
            <a:endParaRPr lang="en-US" sz="1600" b="1" dirty="0">
              <a:latin typeface="Calibri"/>
              <a:cs typeface="Calibri"/>
            </a:endParaRPr>
          </a:p>
        </p:txBody>
      </p:sp>
    </p:spTree>
    <p:extLst>
      <p:ext uri="{BB962C8B-B14F-4D97-AF65-F5344CB8AC3E}">
        <p14:creationId xmlns:p14="http://schemas.microsoft.com/office/powerpoint/2010/main" val="3458877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4638-9725-430E-AA98-3BEC37035AAF}"/>
              </a:ext>
            </a:extLst>
          </p:cNvPr>
          <p:cNvSpPr>
            <a:spLocks noGrp="1"/>
          </p:cNvSpPr>
          <p:nvPr>
            <p:ph type="title"/>
          </p:nvPr>
        </p:nvSpPr>
        <p:spPr>
          <a:xfrm>
            <a:off x="327561" y="325985"/>
            <a:ext cx="10515600" cy="1051256"/>
          </a:xfrm>
        </p:spPr>
        <p:txBody>
          <a:bodyPr/>
          <a:lstStyle/>
          <a:p>
            <a:r>
              <a:rPr lang="en-US"/>
              <a:t>Clinical-Based Interventions</a:t>
            </a:r>
          </a:p>
        </p:txBody>
      </p:sp>
      <p:sp>
        <p:nvSpPr>
          <p:cNvPr id="3" name="Content Placeholder 2">
            <a:extLst>
              <a:ext uri="{FF2B5EF4-FFF2-40B4-BE49-F238E27FC236}">
                <a16:creationId xmlns:a16="http://schemas.microsoft.com/office/drawing/2014/main" id="{833B6FF2-060E-430C-A159-B10F8C5289BC}"/>
              </a:ext>
            </a:extLst>
          </p:cNvPr>
          <p:cNvSpPr>
            <a:spLocks noGrp="1"/>
          </p:cNvSpPr>
          <p:nvPr>
            <p:ph idx="1"/>
          </p:nvPr>
        </p:nvSpPr>
        <p:spPr>
          <a:xfrm>
            <a:off x="838200" y="1484416"/>
            <a:ext cx="10515600" cy="4524497"/>
          </a:xfrm>
        </p:spPr>
        <p:txBody>
          <a:bodyPr>
            <a:normAutofit fontScale="92500" lnSpcReduction="10000"/>
          </a:bodyPr>
          <a:lstStyle/>
          <a:p>
            <a:pPr marL="342900" marR="0" lvl="0" indent="-342900">
              <a:spcBef>
                <a:spcPts val="0"/>
              </a:spcBef>
              <a:spcAft>
                <a:spcPts val="0"/>
              </a:spcAft>
              <a:buClr>
                <a:srgbClr val="00427A"/>
              </a:buClr>
              <a:buSzPts val="1100"/>
              <a:buFont typeface="Trebuchet MS" panose="020B0603020202020204" pitchFamily="34" charset="0"/>
              <a:buChar char="•"/>
            </a:pPr>
            <a:r>
              <a:rPr lang="en-US" sz="2400" b="1">
                <a:effectLst/>
                <a:ea typeface="Trebuchet MS" panose="020B0603020202020204" pitchFamily="34" charset="0"/>
                <a:cs typeface="Trebuchet MS" panose="020B0603020202020204" pitchFamily="34" charset="0"/>
              </a:rPr>
              <a:t>Clinical interventions strive to identify risk early, reduce risk / enhance protection, provide access to effective treatment, and promote holistic recovery. </a:t>
            </a:r>
            <a:r>
              <a:rPr lang="en-US" sz="2400" b="1">
                <a:effectLst/>
                <a:ea typeface="Calibri" panose="020F0502020204030204" pitchFamily="34" charset="0"/>
                <a:cs typeface="Trebuchet MS" panose="020B0603020202020204" pitchFamily="34" charset="0"/>
              </a:rPr>
              <a:t> </a:t>
            </a:r>
          </a:p>
          <a:p>
            <a:pPr marL="0" marR="0" lvl="0" indent="0">
              <a:spcBef>
                <a:spcPts val="0"/>
              </a:spcBef>
              <a:spcAft>
                <a:spcPts val="0"/>
              </a:spcAft>
              <a:buClr>
                <a:srgbClr val="00427A"/>
              </a:buClr>
              <a:buSzPts val="1100"/>
              <a:buNone/>
            </a:pPr>
            <a:endParaRPr lang="en-US" sz="2400">
              <a:effectLst/>
              <a:ea typeface="Trebuchet MS" panose="020B0603020202020204" pitchFamily="34" charset="0"/>
              <a:cs typeface="Trebuchet MS" panose="020B0603020202020204" pitchFamily="34" charset="0"/>
            </a:endParaRPr>
          </a:p>
          <a:p>
            <a:pPr marL="342900" marR="0" lvl="0" indent="-342900">
              <a:spcBef>
                <a:spcPts val="0"/>
              </a:spcBef>
              <a:spcAft>
                <a:spcPts val="0"/>
              </a:spcAft>
              <a:buClr>
                <a:srgbClr val="00427A"/>
              </a:buClr>
              <a:buSzPts val="1100"/>
              <a:buFont typeface="Trebuchet MS" panose="020B0603020202020204" pitchFamily="34" charset="0"/>
              <a:buChar char="•"/>
            </a:pPr>
            <a:r>
              <a:rPr lang="en-US" sz="2400">
                <a:effectLst/>
                <a:ea typeface="Trebuchet MS" panose="020B0603020202020204" pitchFamily="34" charset="0"/>
                <a:cs typeface="Trebuchet MS" panose="020B0603020202020204" pitchFamily="34" charset="0"/>
              </a:rPr>
              <a:t>VA’s expansive network of more than 400 </a:t>
            </a:r>
            <a:r>
              <a:rPr lang="en-US" sz="2400" b="1" i="1">
                <a:solidFill>
                  <a:srgbClr val="17365D"/>
                </a:solidFill>
                <a:effectLst/>
                <a:ea typeface="Trebuchet MS" panose="020B0603020202020204" pitchFamily="34" charset="0"/>
                <a:cs typeface="Trebuchet MS" panose="020B0603020202020204" pitchFamily="34" charset="0"/>
              </a:rPr>
              <a:t>VA Suicide Prevention Coordinators</a:t>
            </a:r>
            <a:r>
              <a:rPr lang="en-US" sz="2400">
                <a:effectLst/>
                <a:ea typeface="Trebuchet MS" panose="020B0603020202020204" pitchFamily="34" charset="0"/>
                <a:cs typeface="Trebuchet MS" panose="020B0603020202020204" pitchFamily="34" charset="0"/>
              </a:rPr>
              <a:t>, along with their teams located at every VA, connect at risk Veterans with care and educate the community.</a:t>
            </a:r>
          </a:p>
          <a:p>
            <a:pPr marL="342900" marR="0" lvl="0" indent="-342900">
              <a:spcBef>
                <a:spcPts val="0"/>
              </a:spcBef>
              <a:spcAft>
                <a:spcPts val="0"/>
              </a:spcAft>
              <a:buClr>
                <a:srgbClr val="00427A"/>
              </a:buClr>
              <a:buSzPts val="1100"/>
              <a:buFont typeface="Trebuchet MS" panose="020B0603020202020204" pitchFamily="34" charset="0"/>
              <a:buChar char="•"/>
            </a:pPr>
            <a:endParaRPr lang="en-US" sz="2400">
              <a:effectLst/>
              <a:ea typeface="Trebuchet MS" panose="020B0603020202020204" pitchFamily="34" charset="0"/>
              <a:cs typeface="Trebuchet MS" panose="020B0603020202020204" pitchFamily="34" charset="0"/>
            </a:endParaRPr>
          </a:p>
          <a:p>
            <a:pPr marL="342900" marR="0" lvl="0" indent="-342900">
              <a:spcBef>
                <a:spcPts val="0"/>
              </a:spcBef>
              <a:spcAft>
                <a:spcPts val="0"/>
              </a:spcAft>
              <a:buClr>
                <a:srgbClr val="00427A"/>
              </a:buClr>
              <a:buSzPts val="1100"/>
              <a:buFont typeface="Trebuchet MS" panose="020B0603020202020204" pitchFamily="34" charset="0"/>
              <a:buChar char="•"/>
            </a:pPr>
            <a:r>
              <a:rPr lang="en-US" sz="2400">
                <a:effectLst/>
                <a:ea typeface="Calibri" panose="020F0502020204030204" pitchFamily="34" charset="0"/>
                <a:cs typeface="Trebuchet MS" panose="020B0603020202020204" pitchFamily="34" charset="0"/>
              </a:rPr>
              <a:t>VA’s </a:t>
            </a:r>
            <a:r>
              <a:rPr lang="en-US" sz="2400" b="1">
                <a:solidFill>
                  <a:srgbClr val="17365D"/>
                </a:solidFill>
                <a:effectLst/>
                <a:ea typeface="Calibri" panose="020F0502020204030204" pitchFamily="34" charset="0"/>
                <a:cs typeface="Trebuchet MS" panose="020B0603020202020204" pitchFamily="34" charset="0"/>
              </a:rPr>
              <a:t>REACH VET </a:t>
            </a:r>
            <a:r>
              <a:rPr lang="en-US" sz="2400">
                <a:effectLst/>
                <a:ea typeface="Calibri" panose="020F0502020204030204" pitchFamily="34" charset="0"/>
                <a:cs typeface="Trebuchet MS" panose="020B0603020202020204" pitchFamily="34" charset="0"/>
              </a:rPr>
              <a:t>predictive model allows VHA the ability to identify Veterans across the healthcare system at high statistical risk for suicide. REACH VET providers review opportunities to enhance care to Veterans in the top 0.1% tier of highest risk.</a:t>
            </a:r>
          </a:p>
          <a:p>
            <a:pPr marL="342900" marR="0" lvl="0" indent="-342900">
              <a:spcBef>
                <a:spcPts val="0"/>
              </a:spcBef>
              <a:spcAft>
                <a:spcPts val="0"/>
              </a:spcAft>
              <a:buClr>
                <a:srgbClr val="00427A"/>
              </a:buClr>
              <a:buSzPts val="1100"/>
              <a:buFont typeface="Trebuchet MS" panose="020B0603020202020204" pitchFamily="34" charset="0"/>
              <a:buChar char="•"/>
            </a:pPr>
            <a:endParaRPr lang="en-US" sz="2400">
              <a:effectLst/>
              <a:ea typeface="Trebuchet MS" panose="020B0603020202020204" pitchFamily="34" charset="0"/>
              <a:cs typeface="Trebuchet MS" panose="020B0603020202020204" pitchFamily="34" charset="0"/>
            </a:endParaRPr>
          </a:p>
          <a:p>
            <a:pPr marL="342900" marR="0" lvl="0" indent="-342900">
              <a:spcBef>
                <a:spcPts val="0"/>
              </a:spcBef>
              <a:spcAft>
                <a:spcPts val="0"/>
              </a:spcAft>
              <a:buClr>
                <a:srgbClr val="00427A"/>
              </a:buClr>
              <a:buSzPts val="1100"/>
              <a:buFont typeface="Trebuchet MS" panose="020B0603020202020204" pitchFamily="34" charset="0"/>
              <a:buChar char="•"/>
            </a:pPr>
            <a:r>
              <a:rPr lang="en-US" sz="2400">
                <a:effectLst/>
                <a:ea typeface="Calibri" panose="020F0502020204030204" pitchFamily="34" charset="0"/>
                <a:cs typeface="Trebuchet MS" panose="020B0603020202020204" pitchFamily="34" charset="0"/>
              </a:rPr>
              <a:t>Early assessment of suicide risk across emergency, urgent and ambulatory care settings is an essential strategy for reducing overall Veteran suicide. Our </a:t>
            </a:r>
            <a:r>
              <a:rPr lang="en-US" sz="2400" b="1">
                <a:solidFill>
                  <a:srgbClr val="17365D"/>
                </a:solidFill>
                <a:effectLst/>
                <a:ea typeface="Calibri" panose="020F0502020204030204" pitchFamily="34" charset="0"/>
                <a:cs typeface="Trebuchet MS" panose="020B0603020202020204" pitchFamily="34" charset="0"/>
              </a:rPr>
              <a:t>Risk ID </a:t>
            </a:r>
            <a:r>
              <a:rPr lang="en-US" sz="2400">
                <a:effectLst/>
                <a:ea typeface="Calibri" panose="020F0502020204030204" pitchFamily="34" charset="0"/>
                <a:cs typeface="Trebuchet MS" panose="020B0603020202020204" pitchFamily="34" charset="0"/>
              </a:rPr>
              <a:t>strategy implemented universal screening for suicide risk to ensure that all Veterans receiving care in VHA are screened and/or evaluated annually.</a:t>
            </a:r>
            <a:endParaRPr lang="en-US" sz="2400">
              <a:effectLst/>
              <a:ea typeface="Trebuchet MS" panose="020B0603020202020204" pitchFamily="34" charset="0"/>
              <a:cs typeface="Trebuchet MS" panose="020B0603020202020204" pitchFamily="34" charset="0"/>
            </a:endParaRPr>
          </a:p>
        </p:txBody>
      </p:sp>
      <p:sp>
        <p:nvSpPr>
          <p:cNvPr id="4" name="Slide Number Placeholder 3">
            <a:extLst>
              <a:ext uri="{FF2B5EF4-FFF2-40B4-BE49-F238E27FC236}">
                <a16:creationId xmlns:a16="http://schemas.microsoft.com/office/drawing/2014/main" id="{525AE132-5CE9-4873-8360-D3E65D87894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571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7473-6A6E-5B8E-60F2-9F2D1AB51100}"/>
              </a:ext>
            </a:extLst>
          </p:cNvPr>
          <p:cNvSpPr>
            <a:spLocks noGrp="1"/>
          </p:cNvSpPr>
          <p:nvPr>
            <p:ph type="title"/>
          </p:nvPr>
        </p:nvSpPr>
        <p:spPr>
          <a:xfrm>
            <a:off x="546318" y="346128"/>
            <a:ext cx="11483545" cy="1051256"/>
          </a:xfrm>
        </p:spPr>
        <p:txBody>
          <a:bodyPr>
            <a:noAutofit/>
          </a:bodyPr>
          <a:lstStyle/>
          <a:p>
            <a:r>
              <a:rPr lang="en-US" sz="3600">
                <a:ea typeface="+mn-lt"/>
                <a:cs typeface="+mn-lt"/>
              </a:rPr>
              <a:t>Suicide Prevention Telehealth Treatment &amp; Interventions</a:t>
            </a:r>
            <a:endParaRPr lang="en-US" sz="3600">
              <a:cs typeface="Calibri"/>
            </a:endParaRPr>
          </a:p>
        </p:txBody>
      </p:sp>
      <p:sp>
        <p:nvSpPr>
          <p:cNvPr id="3" name="Content Placeholder 2">
            <a:extLst>
              <a:ext uri="{FF2B5EF4-FFF2-40B4-BE49-F238E27FC236}">
                <a16:creationId xmlns:a16="http://schemas.microsoft.com/office/drawing/2014/main" id="{97039C18-D122-D13A-E7C1-6C44BF3E02F9}"/>
              </a:ext>
            </a:extLst>
          </p:cNvPr>
          <p:cNvSpPr>
            <a:spLocks noGrp="1"/>
          </p:cNvSpPr>
          <p:nvPr>
            <p:ph idx="1"/>
          </p:nvPr>
        </p:nvSpPr>
        <p:spPr>
          <a:xfrm>
            <a:off x="560173" y="1258784"/>
            <a:ext cx="11469690" cy="4688455"/>
          </a:xfrm>
        </p:spPr>
        <p:txBody>
          <a:bodyPr vert="horz" lIns="91440" tIns="45720" rIns="91440" bIns="45720" rtlCol="0" anchor="t">
            <a:noAutofit/>
          </a:bodyPr>
          <a:lstStyle/>
          <a:p>
            <a:pPr marL="0" indent="0">
              <a:buNone/>
            </a:pPr>
            <a:r>
              <a:rPr lang="en-US" sz="2400">
                <a:effectLst/>
                <a:ea typeface="Calibri" panose="020F0502020204030204" pitchFamily="34" charset="0"/>
                <a:cs typeface="Trebuchet MS" panose="020B0603020202020204" pitchFamily="34" charset="0"/>
              </a:rPr>
              <a:t>The </a:t>
            </a:r>
            <a:r>
              <a:rPr lang="en-US" sz="2400" b="1" i="1">
                <a:solidFill>
                  <a:srgbClr val="17365D"/>
                </a:solidFill>
                <a:effectLst/>
                <a:ea typeface="Calibri" panose="020F0502020204030204" pitchFamily="34" charset="0"/>
                <a:cs typeface="Trebuchet MS" panose="020B0603020202020204" pitchFamily="34" charset="0"/>
              </a:rPr>
              <a:t>SP 2.0 Clinical Telehealth Program</a:t>
            </a:r>
            <a:r>
              <a:rPr lang="en-US" sz="2400">
                <a:effectLst/>
                <a:ea typeface="Calibri" panose="020F0502020204030204" pitchFamily="34" charset="0"/>
                <a:cs typeface="Trebuchet MS" panose="020B0603020202020204" pitchFamily="34" charset="0"/>
              </a:rPr>
              <a:t> spans nationwide to provide direct access to specialized, evidence-based, suicide prevention treatments via VISN Clinical Resource Hubs (CRH).</a:t>
            </a:r>
          </a:p>
          <a:p>
            <a:pPr lvl="1"/>
            <a:r>
              <a:rPr lang="en-US" sz="2200" b="1">
                <a:solidFill>
                  <a:srgbClr val="002060"/>
                </a:solidFill>
                <a:ea typeface="+mn-lt"/>
                <a:cs typeface="+mn-lt"/>
              </a:rPr>
              <a:t>Safety Planning Intervention</a:t>
            </a:r>
            <a:endParaRPr lang="en-US" sz="2200" b="1">
              <a:solidFill>
                <a:srgbClr val="002060"/>
              </a:solidFill>
              <a:cs typeface="Calibri"/>
            </a:endParaRPr>
          </a:p>
          <a:p>
            <a:pPr lvl="2"/>
            <a:r>
              <a:rPr lang="en-US" sz="2000">
                <a:ea typeface="+mn-lt"/>
                <a:cs typeface="+mn-lt"/>
              </a:rPr>
              <a:t>Typically, a one-time 60-minute intervention -May meet multiple times (e.g., 3x) to continue working on the safety plan</a:t>
            </a:r>
            <a:endParaRPr lang="en-US" sz="2000">
              <a:cs typeface="Calibri"/>
            </a:endParaRPr>
          </a:p>
          <a:p>
            <a:pPr lvl="1"/>
            <a:r>
              <a:rPr lang="en-US" sz="2200" b="1">
                <a:solidFill>
                  <a:srgbClr val="002060"/>
                </a:solidFill>
                <a:ea typeface="+mn-lt"/>
                <a:cs typeface="+mn-lt"/>
              </a:rPr>
              <a:t>Cognitive Behavioral Therapy for Suicide Prevention (CBT-SP)</a:t>
            </a:r>
            <a:endParaRPr lang="en-US" sz="2200" b="1">
              <a:solidFill>
                <a:srgbClr val="002060"/>
              </a:solidFill>
              <a:cs typeface="Calibri"/>
            </a:endParaRPr>
          </a:p>
          <a:p>
            <a:pPr lvl="2"/>
            <a:r>
              <a:rPr lang="en-US" sz="2000">
                <a:ea typeface="+mn-lt"/>
                <a:cs typeface="+mn-lt"/>
              </a:rPr>
              <a:t>12 weekly sessions or 6 weeks (2x/week sessions) </a:t>
            </a:r>
            <a:endParaRPr lang="en-US" sz="2000">
              <a:cs typeface="Calibri"/>
            </a:endParaRPr>
          </a:p>
          <a:p>
            <a:pPr lvl="1"/>
            <a:r>
              <a:rPr lang="en-US" sz="2200" b="1">
                <a:solidFill>
                  <a:srgbClr val="002060"/>
                </a:solidFill>
                <a:ea typeface="+mn-lt"/>
                <a:cs typeface="+mn-lt"/>
              </a:rPr>
              <a:t>Problem-Solving Therapy for Suicide Prevention (PST-SP)</a:t>
            </a:r>
            <a:endParaRPr lang="en-US" sz="2200" b="1">
              <a:solidFill>
                <a:srgbClr val="002060"/>
              </a:solidFill>
              <a:cs typeface="Calibri"/>
            </a:endParaRPr>
          </a:p>
          <a:p>
            <a:pPr lvl="2"/>
            <a:r>
              <a:rPr lang="en-US" sz="2000">
                <a:ea typeface="+mn-lt"/>
                <a:cs typeface="+mn-lt"/>
              </a:rPr>
              <a:t>6-12 weekly sessions and includes the safety planning intervention within the PST-SP protocol</a:t>
            </a:r>
            <a:endParaRPr lang="en-US" sz="2000">
              <a:cs typeface="Calibri"/>
            </a:endParaRPr>
          </a:p>
          <a:p>
            <a:pPr lvl="1"/>
            <a:r>
              <a:rPr lang="en-US" sz="2200" b="1">
                <a:solidFill>
                  <a:srgbClr val="002060"/>
                </a:solidFill>
                <a:ea typeface="+mn-lt"/>
                <a:cs typeface="+mn-lt"/>
              </a:rPr>
              <a:t>Dialectical Behavior Therapy (DBT)</a:t>
            </a:r>
            <a:endParaRPr lang="en-US" sz="2200" b="1">
              <a:solidFill>
                <a:srgbClr val="002060"/>
              </a:solidFill>
              <a:cs typeface="Calibri"/>
            </a:endParaRPr>
          </a:p>
          <a:p>
            <a:pPr lvl="2"/>
            <a:r>
              <a:rPr lang="en-US" sz="2000">
                <a:ea typeface="+mn-lt"/>
                <a:cs typeface="+mn-lt"/>
              </a:rPr>
              <a:t>Weekly individual </a:t>
            </a:r>
            <a:r>
              <a:rPr lang="en-US" sz="2000" u="sng">
                <a:ea typeface="+mn-lt"/>
                <a:cs typeface="+mn-lt"/>
              </a:rPr>
              <a:t>and</a:t>
            </a:r>
            <a:r>
              <a:rPr lang="en-US" sz="2000">
                <a:ea typeface="+mn-lt"/>
                <a:cs typeface="+mn-lt"/>
              </a:rPr>
              <a:t> group therapy for one year and includes Phone coaching (including how to use the VCL after hours)</a:t>
            </a:r>
            <a:endParaRPr lang="en-US" sz="2000">
              <a:cs typeface="Calibri"/>
            </a:endParaRPr>
          </a:p>
          <a:p>
            <a:pPr marL="0"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62969F95-9916-BD81-739F-A15A7A2501E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202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6FD9-9F77-45BD-A881-C48A44EB5CC1}"/>
              </a:ext>
            </a:extLst>
          </p:cNvPr>
          <p:cNvSpPr>
            <a:spLocks noGrp="1"/>
          </p:cNvSpPr>
          <p:nvPr>
            <p:ph type="title"/>
          </p:nvPr>
        </p:nvSpPr>
        <p:spPr>
          <a:xfrm>
            <a:off x="482434" y="505055"/>
            <a:ext cx="10515600" cy="1051256"/>
          </a:xfrm>
        </p:spPr>
        <p:txBody>
          <a:bodyPr/>
          <a:lstStyle/>
          <a:p>
            <a:r>
              <a:rPr lang="en-US"/>
              <a:t>SPP NOW Plan</a:t>
            </a:r>
          </a:p>
        </p:txBody>
      </p:sp>
      <p:sp>
        <p:nvSpPr>
          <p:cNvPr id="3" name="Content Placeholder 2">
            <a:extLst>
              <a:ext uri="{FF2B5EF4-FFF2-40B4-BE49-F238E27FC236}">
                <a16:creationId xmlns:a16="http://schemas.microsoft.com/office/drawing/2014/main" id="{95EA3CA3-0356-4576-A0FB-69DCE1674B8E}"/>
              </a:ext>
            </a:extLst>
          </p:cNvPr>
          <p:cNvSpPr>
            <a:spLocks noGrp="1"/>
          </p:cNvSpPr>
          <p:nvPr>
            <p:ph idx="1"/>
          </p:nvPr>
        </p:nvSpPr>
        <p:spPr>
          <a:xfrm>
            <a:off x="482434" y="1699550"/>
            <a:ext cx="11227131" cy="4370323"/>
          </a:xfrm>
        </p:spPr>
        <p:txBody>
          <a:bodyPr>
            <a:normAutofit/>
          </a:bodyPr>
          <a:lstStyle/>
          <a:p>
            <a:r>
              <a:rPr lang="en-US" sz="2600" b="1"/>
              <a:t>The NOW Initiative targets the rapid deployment of high impact interventions. Areas of focus included:</a:t>
            </a:r>
          </a:p>
          <a:p>
            <a:pPr lvl="1"/>
            <a:r>
              <a:rPr lang="en-US" sz="2400"/>
              <a:t>Lethal Means Safety (LMS)– Gun locks, medication ‘Take-back’ bags, LMS screening. </a:t>
            </a:r>
          </a:p>
          <a:p>
            <a:pPr lvl="1"/>
            <a:r>
              <a:rPr lang="en-US" sz="2400"/>
              <a:t>At-Risk Medical Populations- Increasing naloxone distribution and mental health staffing embedded in Pain and Oncology clinics.</a:t>
            </a:r>
          </a:p>
          <a:p>
            <a:pPr lvl="1"/>
            <a:r>
              <a:rPr lang="en-US" sz="2400"/>
              <a:t>Outreach to Prior and Non-VHA Users –  Demonstrated enhanced ability to reengage higher risk Veterans who had previously left VA  </a:t>
            </a:r>
          </a:p>
          <a:p>
            <a:pPr lvl="1"/>
            <a:r>
              <a:rPr lang="en-US" sz="2400"/>
              <a:t>Program Enhancements- Medical center-based initiatives such as Safety Planning in the Emergency Department, an evidence-based practice, implemented in 93% of facilities.</a:t>
            </a:r>
          </a:p>
          <a:p>
            <a:endParaRPr lang="en-US"/>
          </a:p>
        </p:txBody>
      </p:sp>
      <p:sp>
        <p:nvSpPr>
          <p:cNvPr id="4" name="Slide Number Placeholder 3">
            <a:extLst>
              <a:ext uri="{FF2B5EF4-FFF2-40B4-BE49-F238E27FC236}">
                <a16:creationId xmlns:a16="http://schemas.microsoft.com/office/drawing/2014/main" id="{84C4B015-2314-4D82-929A-853F0FF872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067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9335"/>
          <a:stretch/>
        </p:blipFill>
        <p:spPr>
          <a:xfrm>
            <a:off x="6400486" y="1951038"/>
            <a:ext cx="5606512" cy="3481274"/>
          </a:xfrm>
          <a:prstGeom prst="rect">
            <a:avLst/>
          </a:prstGeom>
        </p:spPr>
      </p:pic>
      <p:sp>
        <p:nvSpPr>
          <p:cNvPr id="506" name="Freeform 505"/>
          <p:cNvSpPr/>
          <p:nvPr/>
        </p:nvSpPr>
        <p:spPr>
          <a:xfrm>
            <a:off x="8000210" y="276008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BAC8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4" name="Freeform 29"/>
          <p:cNvSpPr>
            <a:spLocks/>
          </p:cNvSpPr>
          <p:nvPr/>
        </p:nvSpPr>
        <p:spPr bwMode="auto">
          <a:xfrm>
            <a:off x="7921119" y="3495213"/>
            <a:ext cx="26651" cy="18663"/>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solidFill>
            <a:schemeClr val="accent1"/>
          </a:solidFill>
          <a:ln w="19050" cap="flat">
            <a:solidFill>
              <a:srgbClr val="1C2632"/>
            </a:solidFill>
            <a:prstDash val="solid"/>
            <a:miter lim="800000"/>
            <a:headEnd/>
            <a:tailEnd/>
          </a:ln>
        </p:spPr>
        <p:txBody>
          <a:bodyPr/>
          <a:lstStyle/>
          <a:p>
            <a:pPr defTabSz="1371326">
              <a:defRPr/>
            </a:pPr>
            <a:endParaRPr lang="en-US" sz="1350" dirty="0">
              <a:latin typeface="Lato Light" charset="0"/>
            </a:endParaRPr>
          </a:p>
        </p:txBody>
      </p:sp>
      <p:sp>
        <p:nvSpPr>
          <p:cNvPr id="113" name="Line 48"/>
          <p:cNvSpPr>
            <a:spLocks noChangeShapeType="1"/>
          </p:cNvSpPr>
          <p:nvPr/>
        </p:nvSpPr>
        <p:spPr bwMode="auto">
          <a:xfrm>
            <a:off x="6191388" y="3193964"/>
            <a:ext cx="0" cy="0"/>
          </a:xfrm>
          <a:prstGeom prst="line">
            <a:avLst/>
          </a:prstGeom>
          <a:solidFill>
            <a:schemeClr val="accent1"/>
          </a:solidFill>
          <a:ln w="19050">
            <a:solidFill>
              <a:srgbClr val="1C2632"/>
            </a:solidFill>
            <a:round/>
            <a:headEnd/>
            <a:tailEnd/>
          </a:ln>
        </p:spPr>
        <p:txBody>
          <a:bodyPr/>
          <a:lstStyle/>
          <a:p>
            <a:pPr defTabSz="1371326">
              <a:defRPr/>
            </a:pPr>
            <a:endParaRPr lang="en-US" sz="1350" dirty="0">
              <a:latin typeface="Lato Light" charset="0"/>
            </a:endParaRPr>
          </a:p>
        </p:txBody>
      </p:sp>
      <p:sp>
        <p:nvSpPr>
          <p:cNvPr id="114" name="Line 49"/>
          <p:cNvSpPr>
            <a:spLocks noChangeShapeType="1"/>
          </p:cNvSpPr>
          <p:nvPr/>
        </p:nvSpPr>
        <p:spPr bwMode="auto">
          <a:xfrm>
            <a:off x="6191388" y="3193964"/>
            <a:ext cx="0" cy="0"/>
          </a:xfrm>
          <a:prstGeom prst="line">
            <a:avLst/>
          </a:prstGeom>
          <a:solidFill>
            <a:schemeClr val="accent1"/>
          </a:solidFill>
          <a:ln w="19050" cap="flat">
            <a:solidFill>
              <a:srgbClr val="1C2632"/>
            </a:solidFill>
            <a:prstDash val="solid"/>
            <a:miter lim="800000"/>
            <a:headEnd/>
            <a:tailEnd/>
          </a:ln>
        </p:spPr>
        <p:txBody>
          <a:bodyPr/>
          <a:lstStyle/>
          <a:p>
            <a:pPr defTabSz="1371326">
              <a:defRPr/>
            </a:pPr>
            <a:endParaRPr lang="en-US" sz="1350" dirty="0">
              <a:latin typeface="Lato Light" charset="0"/>
            </a:endParaRPr>
          </a:p>
        </p:txBody>
      </p:sp>
      <p:pic>
        <p:nvPicPr>
          <p:cNvPr id="7" name="Picture 6">
            <a:extLst>
              <a:ext uri="{FF2B5EF4-FFF2-40B4-BE49-F238E27FC236}">
                <a16:creationId xmlns:a16="http://schemas.microsoft.com/office/drawing/2014/main" id="{3381C9EC-9959-6E49-A218-5BAF99CCA567}"/>
              </a:ext>
            </a:extLst>
          </p:cNvPr>
          <p:cNvPicPr>
            <a:picLocks noChangeAspect="1"/>
          </p:cNvPicPr>
          <p:nvPr/>
        </p:nvPicPr>
        <p:blipFill rotWithShape="1">
          <a:blip r:embed="rId4"/>
          <a:srcRect l="7469" r="11306"/>
          <a:stretch/>
        </p:blipFill>
        <p:spPr>
          <a:xfrm>
            <a:off x="414248" y="2132526"/>
            <a:ext cx="6032484" cy="3118299"/>
          </a:xfrm>
          <a:prstGeom prst="rect">
            <a:avLst/>
          </a:prstGeom>
        </p:spPr>
      </p:pic>
      <p:sp>
        <p:nvSpPr>
          <p:cNvPr id="2" name="Rectangle 1"/>
          <p:cNvSpPr/>
          <p:nvPr/>
        </p:nvSpPr>
        <p:spPr>
          <a:xfrm>
            <a:off x="168965" y="367578"/>
            <a:ext cx="8939563" cy="1492716"/>
          </a:xfrm>
          <a:prstGeom prst="rect">
            <a:avLst/>
          </a:prstGeom>
        </p:spPr>
        <p:txBody>
          <a:bodyPr wrap="square">
            <a:spAutoFit/>
          </a:bodyPr>
          <a:lstStyle/>
          <a:p>
            <a:r>
              <a:rPr lang="en-US" sz="3500" b="1" dirty="0">
                <a:solidFill>
                  <a:schemeClr val="accent1">
                    <a:lumMod val="75000"/>
                  </a:schemeClr>
                </a:solidFill>
              </a:rPr>
              <a:t>Lethal Means Safety in Communities Matters:</a:t>
            </a:r>
          </a:p>
          <a:p>
            <a:r>
              <a:rPr lang="en-US" sz="2800" b="1" dirty="0">
                <a:solidFill>
                  <a:schemeClr val="accent1">
                    <a:lumMod val="75000"/>
                  </a:schemeClr>
                </a:solidFill>
              </a:rPr>
              <a:t>Most Suicidal Crises are Brief</a:t>
            </a:r>
          </a:p>
          <a:p>
            <a:r>
              <a:rPr lang="en-US" sz="2800" b="1" dirty="0">
                <a:solidFill>
                  <a:schemeClr val="accent1">
                    <a:lumMod val="75000"/>
                  </a:schemeClr>
                </a:solidFill>
              </a:rPr>
              <a:t>Time from Decision to Action &lt; 1 hour</a:t>
            </a:r>
          </a:p>
        </p:txBody>
      </p:sp>
      <p:sp>
        <p:nvSpPr>
          <p:cNvPr id="12" name="TextBox 11"/>
          <p:cNvSpPr txBox="1"/>
          <p:nvPr/>
        </p:nvSpPr>
        <p:spPr>
          <a:xfrm>
            <a:off x="6638939" y="5387500"/>
            <a:ext cx="3933285" cy="369332"/>
          </a:xfrm>
          <a:prstGeom prst="rect">
            <a:avLst/>
          </a:prstGeom>
          <a:noFill/>
        </p:spPr>
        <p:txBody>
          <a:bodyPr wrap="square" rtlCol="0">
            <a:spAutoFit/>
          </a:bodyPr>
          <a:lstStyle/>
          <a:p>
            <a:r>
              <a:rPr lang="en-US" sz="900" dirty="0"/>
              <a:t>Source: CDC WISQARS and US Dept. of Veterans Affairs </a:t>
            </a:r>
          </a:p>
          <a:p>
            <a:r>
              <a:rPr lang="en-US" sz="900" dirty="0">
                <a:hlinkClick r:id="rId5"/>
              </a:rPr>
              <a:t>https://www.mirecc.va.gov/lethalmeanssafety/facts/</a:t>
            </a:r>
            <a:endParaRPr lang="en-US" sz="900" dirty="0"/>
          </a:p>
        </p:txBody>
      </p:sp>
      <p:sp>
        <p:nvSpPr>
          <p:cNvPr id="13" name="TextBox 12"/>
          <p:cNvSpPr txBox="1"/>
          <p:nvPr/>
        </p:nvSpPr>
        <p:spPr>
          <a:xfrm>
            <a:off x="1625566" y="5387500"/>
            <a:ext cx="4470434" cy="369332"/>
          </a:xfrm>
          <a:prstGeom prst="rect">
            <a:avLst/>
          </a:prstGeom>
          <a:noFill/>
        </p:spPr>
        <p:txBody>
          <a:bodyPr wrap="square" rtlCol="0">
            <a:spAutoFit/>
          </a:bodyPr>
          <a:lstStyle/>
          <a:p>
            <a:r>
              <a:rPr lang="en-US" sz="900" dirty="0"/>
              <a:t>Source: Simon, T.R., Swann, A.C., Powell, K.E., Potter, L.B., Kresnow, M., and O’Carroll, P.W.  Characteristics of Impulsive Suicide Attempts and Attempters. SLTB. 2001; 32(supp):49-59.</a:t>
            </a:r>
          </a:p>
        </p:txBody>
      </p:sp>
      <p:sp>
        <p:nvSpPr>
          <p:cNvPr id="14" name="TextBox 13">
            <a:extLst>
              <a:ext uri="{FF2B5EF4-FFF2-40B4-BE49-F238E27FC236}">
                <a16:creationId xmlns:a16="http://schemas.microsoft.com/office/drawing/2014/main" id="{73E3418D-5CC4-49D1-8F8F-FEA49622B020}"/>
              </a:ext>
            </a:extLst>
          </p:cNvPr>
          <p:cNvSpPr txBox="1"/>
          <p:nvPr/>
        </p:nvSpPr>
        <p:spPr>
          <a:xfrm>
            <a:off x="7335079" y="1144898"/>
            <a:ext cx="4189405" cy="923330"/>
          </a:xfrm>
          <a:prstGeom prst="rect">
            <a:avLst/>
          </a:prstGeom>
          <a:noFill/>
          <a:ln w="38100">
            <a:solidFill>
              <a:srgbClr val="00467F"/>
            </a:solidFill>
          </a:ln>
        </p:spPr>
        <p:txBody>
          <a:bodyPr wrap="square">
            <a:spAutoFit/>
          </a:bodyPr>
          <a:lstStyle/>
          <a:p>
            <a:pPr algn="ctr"/>
            <a:r>
              <a:rPr lang="en-US" sz="1800" dirty="0"/>
              <a:t>Suicide attempts by firearm are between 85-90% fatal compared with all other methods of suicide. </a:t>
            </a:r>
          </a:p>
        </p:txBody>
      </p:sp>
      <p:sp>
        <p:nvSpPr>
          <p:cNvPr id="15" name="TextBox 14">
            <a:extLst>
              <a:ext uri="{FF2B5EF4-FFF2-40B4-BE49-F238E27FC236}">
                <a16:creationId xmlns:a16="http://schemas.microsoft.com/office/drawing/2014/main" id="{29A3D97D-9322-4419-B83A-6FCFB92A09EC}"/>
              </a:ext>
            </a:extLst>
          </p:cNvPr>
          <p:cNvSpPr txBox="1"/>
          <p:nvPr/>
        </p:nvSpPr>
        <p:spPr>
          <a:xfrm>
            <a:off x="383262" y="5745394"/>
            <a:ext cx="11165456" cy="369332"/>
          </a:xfrm>
          <a:prstGeom prst="rect">
            <a:avLst/>
          </a:prstGeom>
          <a:noFill/>
        </p:spPr>
        <p:txBody>
          <a:bodyPr wrap="square">
            <a:spAutoFit/>
          </a:bodyPr>
          <a:lstStyle/>
          <a:p>
            <a:pPr algn="ctr"/>
            <a:r>
              <a:rPr lang="en-US" sz="1800" i="1" dirty="0"/>
              <a:t>Note: Approximately 1/3 of Veterans in large surveys store their firearms loaded and unlocked.   </a:t>
            </a:r>
            <a:endParaRPr lang="en-US" i="1" dirty="0"/>
          </a:p>
        </p:txBody>
      </p:sp>
      <p:sp>
        <p:nvSpPr>
          <p:cNvPr id="16" name="TextBox 15">
            <a:extLst>
              <a:ext uri="{FF2B5EF4-FFF2-40B4-BE49-F238E27FC236}">
                <a16:creationId xmlns:a16="http://schemas.microsoft.com/office/drawing/2014/main" id="{0E4E5E49-D8F2-486F-986A-4C180A4FD1A0}"/>
              </a:ext>
            </a:extLst>
          </p:cNvPr>
          <p:cNvSpPr txBox="1"/>
          <p:nvPr/>
        </p:nvSpPr>
        <p:spPr>
          <a:xfrm>
            <a:off x="596690" y="6428994"/>
            <a:ext cx="10738599" cy="400110"/>
          </a:xfrm>
          <a:prstGeom prst="rect">
            <a:avLst/>
          </a:prstGeom>
          <a:noFill/>
        </p:spPr>
        <p:txBody>
          <a:bodyPr wrap="square">
            <a:spAutoFit/>
          </a:bodyPr>
          <a:lstStyle/>
          <a:p>
            <a:pPr marL="0" indent="0" algn="ctr">
              <a:buNone/>
            </a:pPr>
            <a:r>
              <a:rPr lang="en-US" sz="2000" b="1" i="1" dirty="0"/>
              <a:t>Building in time and space between someone with thoughts of suicide and lethal means saves lives. </a:t>
            </a:r>
          </a:p>
        </p:txBody>
      </p:sp>
    </p:spTree>
    <p:extLst>
      <p:ext uri="{BB962C8B-B14F-4D97-AF65-F5344CB8AC3E}">
        <p14:creationId xmlns:p14="http://schemas.microsoft.com/office/powerpoint/2010/main" val="208822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AD298-22BF-EE88-A3B2-2135FFC54F9E}"/>
              </a:ext>
            </a:extLst>
          </p:cNvPr>
          <p:cNvSpPr>
            <a:spLocks noGrp="1"/>
          </p:cNvSpPr>
          <p:nvPr>
            <p:ph idx="1"/>
          </p:nvPr>
        </p:nvSpPr>
        <p:spPr>
          <a:xfrm>
            <a:off x="838200" y="1382183"/>
            <a:ext cx="10515600" cy="3930682"/>
          </a:xfrm>
        </p:spPr>
        <p:txBody>
          <a:bodyPr>
            <a:normAutofit/>
          </a:bodyPr>
          <a:lstStyle/>
          <a:p>
            <a:pPr marL="0" indent="0">
              <a:buNone/>
            </a:pPr>
            <a:r>
              <a:rPr lang="en-US" dirty="0">
                <a:solidFill>
                  <a:srgbClr val="000090"/>
                </a:solidFill>
                <a:ea typeface="ＭＳ Ｐゴシック" charset="-128"/>
              </a:rPr>
              <a:t>Dr. Matthew Miller </a:t>
            </a:r>
            <a:r>
              <a:rPr lang="en-US" dirty="0">
                <a:solidFill>
                  <a:srgbClr val="000090"/>
                </a:solidFill>
                <a:ea typeface="ＭＳ Ｐゴシック" charset="-128"/>
                <a:cs typeface="+mn-cs"/>
              </a:rPr>
              <a:t>has no relevant financial or non-financial interests to disclose.</a:t>
            </a:r>
          </a:p>
          <a:p>
            <a:pPr marL="0" indent="0">
              <a:spcBef>
                <a:spcPts val="0"/>
              </a:spcBef>
              <a:buNone/>
            </a:pPr>
            <a:endParaRPr lang="en-US" dirty="0">
              <a:solidFill>
                <a:srgbClr val="000090"/>
              </a:solidFill>
              <a:ea typeface="ＭＳ Ｐゴシック" charset="-128"/>
            </a:endParaRPr>
          </a:p>
          <a:p>
            <a:pPr marL="0" indent="0">
              <a:spcBef>
                <a:spcPts val="0"/>
              </a:spcBef>
              <a:buNone/>
            </a:pPr>
            <a:r>
              <a:rPr lang="en-US" dirty="0">
                <a:solidFill>
                  <a:srgbClr val="000090"/>
                </a:solidFill>
                <a:ea typeface="ＭＳ Ｐゴシック" charset="-128"/>
              </a:rPr>
              <a:t>Disclosure will be made when a product is discussed for an unapproved use.</a:t>
            </a:r>
            <a:endParaRPr lang="en-US" dirty="0">
              <a:solidFill>
                <a:srgbClr val="000090"/>
              </a:solidFill>
              <a:ea typeface="ＭＳ Ｐゴシック" charset="-128"/>
              <a:cs typeface="+mn-cs"/>
            </a:endParaRPr>
          </a:p>
          <a:p>
            <a:pPr marL="9525" indent="0">
              <a:spcBef>
                <a:spcPts val="0"/>
              </a:spcBef>
              <a:buNone/>
            </a:pPr>
            <a:endParaRPr lang="en-US" dirty="0">
              <a:solidFill>
                <a:srgbClr val="000090"/>
              </a:solidFill>
              <a:ea typeface="ＭＳ Ｐゴシック" charset="-128"/>
              <a:cs typeface="+mn-cs"/>
            </a:endParaRPr>
          </a:p>
          <a:p>
            <a:pPr marL="9525" indent="0">
              <a:spcBef>
                <a:spcPts val="0"/>
              </a:spcBef>
              <a:buNone/>
            </a:pPr>
            <a:r>
              <a:rPr lang="en-US" dirty="0">
                <a:solidFill>
                  <a:srgbClr val="000090"/>
                </a:solidFill>
                <a:ea typeface="ＭＳ Ｐゴシック" charset="-128"/>
                <a:cs typeface="+mn-cs"/>
              </a:rPr>
              <a:t>This continuing education activity is managed and accredited by </a:t>
            </a:r>
            <a:r>
              <a:rPr lang="en-US" dirty="0" err="1">
                <a:solidFill>
                  <a:srgbClr val="000090"/>
                </a:solidFill>
                <a:ea typeface="ＭＳ Ｐゴシック" charset="-128"/>
                <a:cs typeface="+mn-cs"/>
              </a:rPr>
              <a:t>AffinityCE</a:t>
            </a:r>
            <a:r>
              <a:rPr lang="en-US" dirty="0">
                <a:solidFill>
                  <a:srgbClr val="000090"/>
                </a:solidFill>
                <a:ea typeface="ＭＳ Ｐゴシック" charset="-128"/>
                <a:cs typeface="+mn-cs"/>
              </a:rPr>
              <a:t>, in collaboration with </a:t>
            </a:r>
          </a:p>
          <a:p>
            <a:pPr marL="9525" indent="0">
              <a:spcBef>
                <a:spcPts val="0"/>
              </a:spcBef>
              <a:buNone/>
            </a:pPr>
            <a:r>
              <a:rPr lang="en-US" dirty="0">
                <a:solidFill>
                  <a:srgbClr val="000090"/>
                </a:solidFill>
                <a:ea typeface="ＭＳ Ｐゴシック" charset="-128"/>
                <a:cs typeface="+mn-cs"/>
              </a:rPr>
              <a:t>AMSUS. </a:t>
            </a:r>
            <a:r>
              <a:rPr lang="en-US" dirty="0" err="1">
                <a:solidFill>
                  <a:srgbClr val="000090"/>
                </a:solidFill>
                <a:ea typeface="ＭＳ Ｐゴシック" charset="-128"/>
                <a:cs typeface="+mn-cs"/>
              </a:rPr>
              <a:t>AffinityCE</a:t>
            </a:r>
            <a:r>
              <a:rPr lang="en-US" dirty="0">
                <a:solidFill>
                  <a:srgbClr val="000090"/>
                </a:solidFill>
                <a:ea typeface="ＭＳ Ｐゴシック" charset="-128"/>
                <a:cs typeface="+mn-cs"/>
              </a:rPr>
              <a:t> and AMSUS staff, as well as planners and reviewers, have no relevant financial interests to disclose. </a:t>
            </a:r>
            <a:r>
              <a:rPr lang="en-US" dirty="0" err="1">
                <a:solidFill>
                  <a:srgbClr val="000090"/>
                </a:solidFill>
                <a:ea typeface="ＭＳ Ｐゴシック" charset="-128"/>
                <a:cs typeface="+mn-cs"/>
              </a:rPr>
              <a:t>AffinityCE</a:t>
            </a:r>
            <a:r>
              <a:rPr lang="en-US" dirty="0">
                <a:solidFill>
                  <a:srgbClr val="000090"/>
                </a:solidFill>
                <a:ea typeface="ＭＳ Ｐゴシック" charset="-128"/>
                <a:cs typeface="+mn-cs"/>
              </a:rPr>
              <a:t> adheres to the ACCME’s Standards for Integrity and Independence in Accredited Continuing Education. Any individuals in a position to control the content of a CME activity, including faculty, planners, reviewers, or others, are required to disclose all relevant financial relationships with ineligible entities (commercial interests). All relevant conflicts of interest have been mitigated prior to the commencement of the activity.</a:t>
            </a:r>
          </a:p>
          <a:p>
            <a:pPr marL="0" indent="0">
              <a:buNone/>
            </a:pPr>
            <a:r>
              <a:rPr lang="en-US" dirty="0">
                <a:solidFill>
                  <a:srgbClr val="000090"/>
                </a:solidFill>
                <a:ea typeface="ＭＳ Ｐゴシック" charset="-128"/>
                <a:cs typeface="+mn-cs"/>
              </a:rPr>
              <a:t> </a:t>
            </a:r>
          </a:p>
          <a:p>
            <a:pPr marL="9525" indent="0">
              <a:spcBef>
                <a:spcPts val="0"/>
              </a:spcBef>
              <a:buNone/>
            </a:pPr>
            <a:r>
              <a:rPr lang="en-US" dirty="0">
                <a:solidFill>
                  <a:srgbClr val="000090"/>
                </a:solidFill>
                <a:ea typeface="ＭＳ Ｐゴシック" charset="-128"/>
                <a:cs typeface="+mn-cs"/>
              </a:rPr>
              <a:t>Commercial support was not provided for this activity.</a:t>
            </a:r>
            <a:endParaRPr lang="en-US" altLang="x-none" dirty="0">
              <a:solidFill>
                <a:srgbClr val="000090"/>
              </a:solidFill>
              <a:ea typeface="ＭＳ Ｐゴシック" charset="-128"/>
              <a:cs typeface="+mn-cs"/>
            </a:endParaRPr>
          </a:p>
          <a:p>
            <a:pPr marL="0" indent="0">
              <a:buNone/>
            </a:pPr>
            <a:endParaRPr lang="en-US" dirty="0"/>
          </a:p>
        </p:txBody>
      </p:sp>
    </p:spTree>
    <p:extLst>
      <p:ext uri="{BB962C8B-B14F-4D97-AF65-F5344CB8AC3E}">
        <p14:creationId xmlns:p14="http://schemas.microsoft.com/office/powerpoint/2010/main" val="902974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0121DD-1BA5-0A42-8FCD-EC8FDD49ED2F}"/>
              </a:ext>
            </a:extLst>
          </p:cNvPr>
          <p:cNvSpPr/>
          <p:nvPr/>
        </p:nvSpPr>
        <p:spPr>
          <a:xfrm>
            <a:off x="543695" y="2609800"/>
            <a:ext cx="11051339" cy="15091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BEB93C-F1B8-21AC-25D7-CE1448F17A8C}"/>
              </a:ext>
            </a:extLst>
          </p:cNvPr>
          <p:cNvSpPr/>
          <p:nvPr/>
        </p:nvSpPr>
        <p:spPr>
          <a:xfrm>
            <a:off x="543695" y="4220485"/>
            <a:ext cx="11051339" cy="1265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132926A-0B40-ADF4-846A-92B93BC169DC}"/>
              </a:ext>
            </a:extLst>
          </p:cNvPr>
          <p:cNvSpPr/>
          <p:nvPr/>
        </p:nvSpPr>
        <p:spPr>
          <a:xfrm>
            <a:off x="543694" y="5592086"/>
            <a:ext cx="11051339" cy="3651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09B3AED-A2C2-C6C4-355E-372569F0FB33}"/>
              </a:ext>
            </a:extLst>
          </p:cNvPr>
          <p:cNvSpPr/>
          <p:nvPr/>
        </p:nvSpPr>
        <p:spPr>
          <a:xfrm>
            <a:off x="543696" y="1845003"/>
            <a:ext cx="11051339" cy="6633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A75EF50-7521-7A9B-8631-2B0392A892E7}"/>
              </a:ext>
            </a:extLst>
          </p:cNvPr>
          <p:cNvSpPr>
            <a:spLocks noGrp="1"/>
          </p:cNvSpPr>
          <p:nvPr>
            <p:ph type="sldNum" sz="quarter" idx="10"/>
          </p:nvPr>
        </p:nvSpPr>
        <p:spPr>
          <a:xfrm>
            <a:off x="9168539"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516271-7A08-8046-AD81-E282CDB0B3E1}"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7492540-328D-8DD8-A057-6AE68F51849A}"/>
              </a:ext>
            </a:extLst>
          </p:cNvPr>
          <p:cNvSpPr txBox="1">
            <a:spLocks/>
          </p:cNvSpPr>
          <p:nvPr/>
        </p:nvSpPr>
        <p:spPr>
          <a:xfrm>
            <a:off x="838200" y="407657"/>
            <a:ext cx="10515600" cy="819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lvl="0"/>
            <a:r>
              <a:rPr lang="en-US" sz="4000" b="1" kern="1200" dirty="0">
                <a:latin typeface="Calibri"/>
                <a:ea typeface="+mn-ea"/>
                <a:cs typeface="+mn-cs"/>
              </a:rPr>
              <a:t>Veterans Crisis Line Lethal Means Safety Pilot</a:t>
            </a:r>
          </a:p>
        </p:txBody>
      </p:sp>
      <p:sp>
        <p:nvSpPr>
          <p:cNvPr id="2" name="Title 1">
            <a:extLst>
              <a:ext uri="{FF2B5EF4-FFF2-40B4-BE49-F238E27FC236}">
                <a16:creationId xmlns:a16="http://schemas.microsoft.com/office/drawing/2014/main" id="{DA170068-3924-0E7A-0035-F7847097B0C6}"/>
              </a:ext>
            </a:extLst>
          </p:cNvPr>
          <p:cNvSpPr txBox="1">
            <a:spLocks/>
          </p:cNvSpPr>
          <p:nvPr/>
        </p:nvSpPr>
        <p:spPr>
          <a:xfrm>
            <a:off x="838200" y="1584497"/>
            <a:ext cx="10658383" cy="4621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marL="285750" lvl="0" indent="-285750">
              <a:buFont typeface="Arial" panose="020B0604020202020204" pitchFamily="34" charset="0"/>
              <a:buChar char="•"/>
            </a:pPr>
            <a:r>
              <a:rPr lang="en-US" sz="1800" dirty="0">
                <a:latin typeface="+mn-lt"/>
                <a:cs typeface="Arial" panose="020B0604020202020204" pitchFamily="34" charset="0"/>
              </a:rPr>
              <a:t>A select group of VCL responders offer and provide lethal means safety options in the form of pharmacy medication takeback envelopes and/or cable gun locks to Veterans that contact VCL</a:t>
            </a:r>
          </a:p>
          <a:p>
            <a:pPr lvl="0"/>
            <a:endParaRPr lang="en-US" sz="1800" dirty="0"/>
          </a:p>
          <a:p>
            <a:pPr marL="285750" lvl="0" indent="-285750">
              <a:buFont typeface="Arial" panose="020B0604020202020204" pitchFamily="34" charset="0"/>
              <a:buChar char="•"/>
            </a:pPr>
            <a:r>
              <a:rPr lang="en-US" sz="1800" dirty="0">
                <a:latin typeface="+mn-lt"/>
                <a:cs typeface="Arial" panose="020B0604020202020204" pitchFamily="34" charset="0"/>
              </a:rPr>
              <a:t>VCL offers this intervention to Veterans who are:</a:t>
            </a:r>
            <a:endParaRPr lang="en-US" sz="1800" dirty="0"/>
          </a:p>
          <a:p>
            <a:pPr marL="742950" lvl="1" indent="-285750">
              <a:buFont typeface="Arial" panose="020B0604020202020204" pitchFamily="34" charset="0"/>
              <a:buChar char="•"/>
            </a:pPr>
            <a:r>
              <a:rPr lang="en-US" sz="1800" dirty="0">
                <a:latin typeface="+mn-lt"/>
                <a:cs typeface="Arial" panose="020B0604020202020204" pitchFamily="34" charset="0"/>
              </a:rPr>
              <a:t>VHA and Non-VHA users</a:t>
            </a:r>
            <a:endParaRPr lang="en-US" sz="1800" dirty="0"/>
          </a:p>
          <a:p>
            <a:pPr marL="742950" lvl="1" indent="-285750">
              <a:buFont typeface="Arial" panose="020B0604020202020204" pitchFamily="34" charset="0"/>
              <a:buChar char="•"/>
            </a:pPr>
            <a:r>
              <a:rPr lang="en-US" sz="1800" dirty="0">
                <a:latin typeface="+mn-lt"/>
                <a:cs typeface="Arial" panose="020B0604020202020204" pitchFamily="34" charset="0"/>
              </a:rPr>
              <a:t>Eligible and not eligible for VHA care</a:t>
            </a:r>
          </a:p>
          <a:p>
            <a:pPr marL="742950" lvl="1" indent="-285750">
              <a:buFont typeface="Arial" panose="020B0604020202020204" pitchFamily="34" charset="0"/>
              <a:buChar char="•"/>
            </a:pPr>
            <a:r>
              <a:rPr lang="en-US" sz="1800" dirty="0">
                <a:latin typeface="+mn-lt"/>
                <a:cs typeface="Arial" panose="020B0604020202020204" pitchFamily="34" charset="0"/>
              </a:rPr>
              <a:t>Strength of this pilot is that VCL can/will reach hard to reach Veterans: homebound, rural areas, or have other barriers to accessing care with lethal means safety</a:t>
            </a:r>
          </a:p>
          <a:p>
            <a:pPr lvl="1"/>
            <a:endParaRPr lang="en-US" sz="1800" dirty="0">
              <a:latin typeface="+mn-lt"/>
              <a:cs typeface="Arial" panose="020B0604020202020204" pitchFamily="34" charset="0"/>
            </a:endParaRPr>
          </a:p>
          <a:p>
            <a:pPr marL="285750" lvl="0" indent="-285750">
              <a:buFont typeface="Arial" panose="020B0604020202020204" pitchFamily="34" charset="0"/>
              <a:buChar char="•"/>
            </a:pPr>
            <a:r>
              <a:rPr lang="en-US" sz="1800" dirty="0">
                <a:latin typeface="+mn-lt"/>
                <a:cs typeface="Arial" panose="020B0604020202020204" pitchFamily="34" charset="0"/>
              </a:rPr>
              <a:t>Lethal means safety is an evidence-based intervention that is strongly supported by:</a:t>
            </a:r>
            <a:endParaRPr lang="en-US" sz="1800" dirty="0">
              <a:latin typeface="+mn-lt"/>
            </a:endParaRPr>
          </a:p>
          <a:p>
            <a:pPr marL="742950" lvl="1" indent="-285750">
              <a:buFont typeface="Arial" panose="020B0604020202020204" pitchFamily="34" charset="0"/>
              <a:buChar char="•"/>
            </a:pPr>
            <a:r>
              <a:rPr lang="en-US" sz="1800" dirty="0">
                <a:latin typeface="+mn-lt"/>
                <a:cs typeface="Arial" panose="020B0604020202020204" pitchFamily="34" charset="0"/>
              </a:rPr>
              <a:t>Surgeon General’s Call to Action to Implement the National Strategy for Suicide Prevention</a:t>
            </a:r>
          </a:p>
          <a:p>
            <a:pPr marL="742950" lvl="1" indent="-285750">
              <a:buFont typeface="Arial" panose="020B0604020202020204" pitchFamily="34" charset="0"/>
              <a:buChar char="•"/>
            </a:pPr>
            <a:r>
              <a:rPr lang="en-US" sz="1800" dirty="0">
                <a:latin typeface="+mn-lt"/>
                <a:cs typeface="Arial" panose="020B0604020202020204" pitchFamily="34" charset="0"/>
              </a:rPr>
              <a:t>VA/DoD Clinical Practice Guidelines</a:t>
            </a:r>
          </a:p>
          <a:p>
            <a:pPr marL="742950" lvl="1" indent="-285750">
              <a:buFont typeface="Arial" panose="020B0604020202020204" pitchFamily="34" charset="0"/>
              <a:buChar char="•"/>
            </a:pPr>
            <a:r>
              <a:rPr lang="en-US" sz="1800" dirty="0">
                <a:latin typeface="+mn-lt"/>
                <a:cs typeface="Arial" panose="020B0604020202020204" pitchFamily="34" charset="0"/>
              </a:rPr>
              <a:t>The original Lethal Means Safety Pilot project began June 2022 and ended December 2022</a:t>
            </a:r>
          </a:p>
          <a:p>
            <a:pPr marL="742950" lvl="1" indent="-285750">
              <a:buFont typeface="Arial" panose="020B0604020202020204" pitchFamily="34" charset="0"/>
              <a:buChar char="•"/>
            </a:pPr>
            <a:endParaRPr lang="en-US" dirty="0">
              <a:cs typeface="Arial" panose="020B0604020202020204" pitchFamily="34" charset="0"/>
            </a:endParaRPr>
          </a:p>
          <a:p>
            <a:pPr marL="285750" indent="-285750">
              <a:buFont typeface="Arial" panose="020B0604020202020204" pitchFamily="34" charset="0"/>
              <a:buChar char="•"/>
            </a:pPr>
            <a:r>
              <a:rPr lang="en-US" sz="1800" dirty="0">
                <a:latin typeface="+mn-lt"/>
                <a:cs typeface="Arial" panose="020B0604020202020204" pitchFamily="34" charset="0"/>
              </a:rPr>
              <a:t>The LMS pilot extension will ran through August 2023. VCL is evaluating the results to determine next steps. </a:t>
            </a:r>
          </a:p>
        </p:txBody>
      </p:sp>
    </p:spTree>
    <p:extLst>
      <p:ext uri="{BB962C8B-B14F-4D97-AF65-F5344CB8AC3E}">
        <p14:creationId xmlns:p14="http://schemas.microsoft.com/office/powerpoint/2010/main" val="234881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9B3AED-A2C2-C6C4-355E-372569F0FB33}"/>
              </a:ext>
            </a:extLst>
          </p:cNvPr>
          <p:cNvSpPr/>
          <p:nvPr/>
        </p:nvSpPr>
        <p:spPr>
          <a:xfrm>
            <a:off x="543696" y="1845002"/>
            <a:ext cx="11051339" cy="4119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A75EF50-7521-7A9B-8631-2B0392A892E7}"/>
              </a:ext>
            </a:extLst>
          </p:cNvPr>
          <p:cNvSpPr>
            <a:spLocks noGrp="1"/>
          </p:cNvSpPr>
          <p:nvPr>
            <p:ph type="sldNum" sz="quarter" idx="10"/>
          </p:nvPr>
        </p:nvSpPr>
        <p:spPr>
          <a:xfrm>
            <a:off x="9168539"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516271-7A08-8046-AD81-E282CDB0B3E1}"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7492540-328D-8DD8-A057-6AE68F51849A}"/>
              </a:ext>
            </a:extLst>
          </p:cNvPr>
          <p:cNvSpPr txBox="1">
            <a:spLocks/>
          </p:cNvSpPr>
          <p:nvPr/>
        </p:nvSpPr>
        <p:spPr>
          <a:xfrm>
            <a:off x="838200" y="407657"/>
            <a:ext cx="10515600" cy="81901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lvl="0"/>
            <a:r>
              <a:rPr lang="en-US" sz="4000" b="1" kern="1200" dirty="0">
                <a:latin typeface="Calibri"/>
                <a:ea typeface="+mn-ea"/>
                <a:cs typeface="+mn-cs"/>
              </a:rPr>
              <a:t>Prosthetics Firearm Lockbox Distribution Plan Pilot</a:t>
            </a:r>
          </a:p>
        </p:txBody>
      </p:sp>
      <p:sp>
        <p:nvSpPr>
          <p:cNvPr id="2" name="Title 1">
            <a:extLst>
              <a:ext uri="{FF2B5EF4-FFF2-40B4-BE49-F238E27FC236}">
                <a16:creationId xmlns:a16="http://schemas.microsoft.com/office/drawing/2014/main" id="{DA170068-3924-0E7A-0035-F7847097B0C6}"/>
              </a:ext>
            </a:extLst>
          </p:cNvPr>
          <p:cNvSpPr txBox="1">
            <a:spLocks/>
          </p:cNvSpPr>
          <p:nvPr/>
        </p:nvSpPr>
        <p:spPr>
          <a:xfrm>
            <a:off x="838200" y="1584497"/>
            <a:ext cx="10658383" cy="4621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algn="l" rtl="0" fontAlgn="base"/>
            <a:r>
              <a:rPr lang="en-US" sz="1800" i="0" dirty="0">
                <a:solidFill>
                  <a:srgbClr val="000000"/>
                </a:solidFill>
                <a:effectLst/>
                <a:latin typeface="Arial" panose="020B0604020202020204" pitchFamily="34" charset="0"/>
              </a:rPr>
              <a:t>Clinicians can now provide free firearm lockboxes to patients who are identified as having elevated on suicide risk on routine screening if the patients consent to receiving them.  </a:t>
            </a:r>
            <a:endParaRPr lang="en-US" sz="105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Arial" panose="020B0604020202020204" pitchFamily="34" charset="0"/>
              </a:rPr>
              <a:t>  </a:t>
            </a:r>
            <a:endParaRPr lang="en-US" sz="1050" b="0" i="0" dirty="0">
              <a:solidFill>
                <a:srgbClr val="000000"/>
              </a:solidFill>
              <a:effectLst/>
              <a:latin typeface="Segoe UI" panose="020B0502040204020203" pitchFamily="34" charset="0"/>
            </a:endParaRPr>
          </a:p>
          <a:p>
            <a:pPr algn="l" rtl="0" fontAlgn="base"/>
            <a:r>
              <a:rPr lang="en-US" sz="1800" i="0" dirty="0">
                <a:solidFill>
                  <a:srgbClr val="000000"/>
                </a:solidFill>
                <a:effectLst/>
                <a:latin typeface="Arial" panose="020B0604020202020204" pitchFamily="34" charset="0"/>
              </a:rPr>
              <a:t>Prerequisites</a:t>
            </a:r>
            <a:r>
              <a:rPr lang="en-US" sz="1800" b="0" i="0" dirty="0">
                <a:solidFill>
                  <a:srgbClr val="000000"/>
                </a:solidFill>
                <a:effectLst/>
                <a:latin typeface="Arial" panose="020B0604020202020204" pitchFamily="34" charset="0"/>
              </a:rPr>
              <a:t>: Veteran identified/documented as having intermediate or high suicide risk.  </a:t>
            </a:r>
          </a:p>
          <a:p>
            <a:pPr algn="l" rtl="0" fontAlgn="base"/>
            <a:r>
              <a:rPr lang="en-US" sz="1800" b="0" i="0" dirty="0">
                <a:solidFill>
                  <a:srgbClr val="000000"/>
                </a:solidFill>
                <a:effectLst/>
                <a:latin typeface="Arial" panose="020B0604020202020204" pitchFamily="34" charset="0"/>
              </a:rPr>
              <a:t>  </a:t>
            </a:r>
            <a:endParaRPr lang="en-US" sz="1050" b="0" i="0" dirty="0">
              <a:solidFill>
                <a:srgbClr val="000000"/>
              </a:solidFill>
              <a:effectLst/>
              <a:latin typeface="Segoe UI" panose="020B0502040204020203" pitchFamily="34" charset="0"/>
            </a:endParaRPr>
          </a:p>
          <a:p>
            <a:pPr algn="l" rtl="0" fontAlgn="base"/>
            <a:r>
              <a:rPr lang="en-US" sz="1800" i="0" dirty="0">
                <a:solidFill>
                  <a:srgbClr val="000000"/>
                </a:solidFill>
                <a:effectLst/>
                <a:latin typeface="Arial" panose="020B0604020202020204" pitchFamily="34" charset="0"/>
              </a:rPr>
              <a:t>Training</a:t>
            </a:r>
            <a:r>
              <a:rPr lang="en-US" sz="1800" b="0" i="0" dirty="0">
                <a:solidFill>
                  <a:srgbClr val="000000"/>
                </a:solidFill>
                <a:effectLst/>
                <a:latin typeface="Arial" panose="020B0604020202020204" pitchFamily="34" charset="0"/>
              </a:rPr>
              <a:t>: Guidance documents are being developed for clinicians and Veterans to facilitate the program.  </a:t>
            </a:r>
          </a:p>
          <a:p>
            <a:pPr algn="l" rtl="0" fontAlgn="base"/>
            <a:r>
              <a:rPr lang="en-US" sz="1800" b="0" i="0" dirty="0">
                <a:solidFill>
                  <a:srgbClr val="000000"/>
                </a:solidFill>
                <a:effectLst/>
                <a:latin typeface="Arial" panose="020B0604020202020204" pitchFamily="34" charset="0"/>
              </a:rPr>
              <a:t>  </a:t>
            </a:r>
            <a:endParaRPr lang="en-US" sz="1050" b="0" i="0" dirty="0">
              <a:solidFill>
                <a:srgbClr val="000000"/>
              </a:solidFill>
              <a:effectLst/>
              <a:latin typeface="Segoe UI" panose="020B0502040204020203" pitchFamily="34" charset="0"/>
            </a:endParaRPr>
          </a:p>
          <a:p>
            <a:pPr algn="l" rtl="0" fontAlgn="base"/>
            <a:r>
              <a:rPr lang="en-US" sz="1800" i="0" dirty="0">
                <a:solidFill>
                  <a:srgbClr val="000000"/>
                </a:solidFill>
                <a:effectLst/>
                <a:latin typeface="Arial" panose="020B0604020202020204" pitchFamily="34" charset="0"/>
              </a:rPr>
              <a:t>Opportunities to expand: </a:t>
            </a:r>
          </a:p>
          <a:p>
            <a:pPr marL="285750" indent="-285750"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Currently only provided to Veterans identified as having elevated risk. Could be expanded to support primary prevention strategies.  </a:t>
            </a:r>
          </a:p>
          <a:p>
            <a:pPr marL="285750" indent="-285750"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Currently limited to 1 lockbox per 12-month period (with some exceptions). This is unlikely to be sufficient to meet the needs of all Veterans.  </a:t>
            </a:r>
          </a:p>
          <a:p>
            <a:pPr marL="285750" indent="-285750"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Currently limited to lockboxes for handguns. This could be expanded to other types of secure storage devices.  </a:t>
            </a:r>
          </a:p>
        </p:txBody>
      </p:sp>
    </p:spTree>
    <p:extLst>
      <p:ext uri="{BB962C8B-B14F-4D97-AF65-F5344CB8AC3E}">
        <p14:creationId xmlns:p14="http://schemas.microsoft.com/office/powerpoint/2010/main" val="2091942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61A6-5ED6-4199-B033-69EB51B2CD60}"/>
              </a:ext>
            </a:extLst>
          </p:cNvPr>
          <p:cNvSpPr>
            <a:spLocks noGrp="1"/>
          </p:cNvSpPr>
          <p:nvPr>
            <p:ph type="title"/>
          </p:nvPr>
        </p:nvSpPr>
        <p:spPr/>
        <p:txBody>
          <a:bodyPr/>
          <a:lstStyle/>
          <a:p>
            <a:r>
              <a:rPr lang="en-US"/>
              <a:t>Mission Daybreak</a:t>
            </a:r>
          </a:p>
        </p:txBody>
      </p:sp>
      <p:sp>
        <p:nvSpPr>
          <p:cNvPr id="3" name="Content Placeholder 2">
            <a:extLst>
              <a:ext uri="{FF2B5EF4-FFF2-40B4-BE49-F238E27FC236}">
                <a16:creationId xmlns:a16="http://schemas.microsoft.com/office/drawing/2014/main" id="{1584C74A-0F59-45D9-B158-5955F844A8C6}"/>
              </a:ext>
            </a:extLst>
          </p:cNvPr>
          <p:cNvSpPr>
            <a:spLocks noGrp="1"/>
          </p:cNvSpPr>
          <p:nvPr>
            <p:ph idx="1"/>
          </p:nvPr>
        </p:nvSpPr>
        <p:spPr/>
        <p:txBody>
          <a:bodyPr/>
          <a:lstStyle/>
          <a:p>
            <a:pPr marL="0" indent="0">
              <a:buNone/>
            </a:pPr>
            <a:r>
              <a:rPr lang="en-US" sz="2000" b="0"/>
              <a:t>In collaboration with VHA Innovation Ecosystem (VHA IE), SPP invited innovators to participate in Mission Daybreak, a $20 million dollar challenge designed to help VA develop new suicide prevention concepts for Veterans. The phased award process assessed almost 1400 submissions from across the nation and included a live “Demo Day” in Washington, DC.</a:t>
            </a:r>
          </a:p>
        </p:txBody>
      </p:sp>
      <p:sp>
        <p:nvSpPr>
          <p:cNvPr id="4" name="Slide Number Placeholder 3">
            <a:extLst>
              <a:ext uri="{FF2B5EF4-FFF2-40B4-BE49-F238E27FC236}">
                <a16:creationId xmlns:a16="http://schemas.microsoft.com/office/drawing/2014/main" id="{CEE725E1-48D6-4B5F-AE9F-49C64DCE6992}"/>
              </a:ext>
            </a:extLst>
          </p:cNvPr>
          <p:cNvSpPr>
            <a:spLocks noGrp="1"/>
          </p:cNvSpPr>
          <p:nvPr>
            <p:ph type="sldNum" sz="quarter" idx="12"/>
          </p:nvPr>
        </p:nvSpPr>
        <p:spPr/>
        <p:txBody>
          <a:bodyPr/>
          <a:lstStyle/>
          <a:p>
            <a:fld id="{ACD12D91-5F71-FE4F-A594-B9667DC21877}" type="slidenum">
              <a:rPr lang="en-US" smtClean="0"/>
              <a:t>22</a:t>
            </a:fld>
            <a:endParaRPr lang="en-US"/>
          </a:p>
        </p:txBody>
      </p:sp>
      <p:pic>
        <p:nvPicPr>
          <p:cNvPr id="5" name="Picture 4">
            <a:extLst>
              <a:ext uri="{FF2B5EF4-FFF2-40B4-BE49-F238E27FC236}">
                <a16:creationId xmlns:a16="http://schemas.microsoft.com/office/drawing/2014/main" id="{DD4DF8D1-D129-4823-AF9C-5EE838AE5A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6794" y="3278804"/>
            <a:ext cx="7218412" cy="2784404"/>
          </a:xfrm>
          <a:prstGeom prst="roundRect">
            <a:avLst>
              <a:gd name="adj" fmla="val 413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5125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04AE4-E522-02D5-889D-14E7864126B2}"/>
              </a:ext>
            </a:extLst>
          </p:cNvPr>
          <p:cNvSpPr>
            <a:spLocks noGrp="1"/>
          </p:cNvSpPr>
          <p:nvPr>
            <p:ph type="title"/>
          </p:nvPr>
        </p:nvSpPr>
        <p:spPr>
          <a:xfrm>
            <a:off x="167640" y="562307"/>
            <a:ext cx="10515600" cy="1051256"/>
          </a:xfrm>
        </p:spPr>
        <p:txBody>
          <a:bodyPr/>
          <a:lstStyle/>
          <a:p>
            <a:r>
              <a:rPr lang="en-US"/>
              <a:t>Mission Daybreak</a:t>
            </a:r>
          </a:p>
        </p:txBody>
      </p:sp>
      <p:sp>
        <p:nvSpPr>
          <p:cNvPr id="3" name="Content Placeholder 2">
            <a:extLst>
              <a:ext uri="{FF2B5EF4-FFF2-40B4-BE49-F238E27FC236}">
                <a16:creationId xmlns:a16="http://schemas.microsoft.com/office/drawing/2014/main" id="{D7930860-C1B0-33B6-29DB-AF9C158B1240}"/>
              </a:ext>
            </a:extLst>
          </p:cNvPr>
          <p:cNvSpPr>
            <a:spLocks noGrp="1"/>
          </p:cNvSpPr>
          <p:nvPr>
            <p:ph idx="1"/>
          </p:nvPr>
        </p:nvSpPr>
        <p:spPr>
          <a:xfrm>
            <a:off x="396240" y="1613563"/>
            <a:ext cx="11445240" cy="4682130"/>
          </a:xfrm>
        </p:spPr>
        <p:txBody>
          <a:bodyPr>
            <a:normAutofit/>
          </a:bodyPr>
          <a:lstStyle/>
          <a:p>
            <a:pPr marL="0" indent="0">
              <a:buNone/>
            </a:pPr>
            <a:r>
              <a:rPr lang="en-US" sz="2800"/>
              <a:t>Mission Daybreak is part of VA’s 10-year strategy to end Veteran suicide through a comprehensive, public health approach.</a:t>
            </a:r>
          </a:p>
          <a:p>
            <a:pPr marL="0" indent="0">
              <a:buNone/>
            </a:pPr>
            <a:r>
              <a:rPr lang="en-US" sz="2800"/>
              <a:t>Suicide has no single cause, and no single strategy can end this complex problem. That’s why Mission Daybreak is fostering solutions across a broad spectrum of focus areas. </a:t>
            </a:r>
          </a:p>
          <a:p>
            <a:pPr marL="0" indent="0">
              <a:buNone/>
            </a:pPr>
            <a:r>
              <a:rPr lang="en-US" sz="2800"/>
              <a:t>A diversity of solutions will only be possible if a diversity of solvers — including Veterans, researchers, technologists, advocates, clinicians, and health innovators — answer the call to collaborate and share their expertise.</a:t>
            </a:r>
          </a:p>
          <a:p>
            <a:pPr marL="0" indent="0">
              <a:buNone/>
            </a:pPr>
            <a:endParaRPr lang="en-US" sz="2400"/>
          </a:p>
        </p:txBody>
      </p:sp>
    </p:spTree>
    <p:extLst>
      <p:ext uri="{BB962C8B-B14F-4D97-AF65-F5344CB8AC3E}">
        <p14:creationId xmlns:p14="http://schemas.microsoft.com/office/powerpoint/2010/main" val="1558977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181E-854A-5720-242E-CE431491B7FB}"/>
              </a:ext>
            </a:extLst>
          </p:cNvPr>
          <p:cNvSpPr>
            <a:spLocks noGrp="1"/>
          </p:cNvSpPr>
          <p:nvPr>
            <p:ph type="title"/>
          </p:nvPr>
        </p:nvSpPr>
        <p:spPr>
          <a:xfrm>
            <a:off x="60661" y="527829"/>
            <a:ext cx="10515600" cy="1053408"/>
          </a:xfrm>
        </p:spPr>
        <p:txBody>
          <a:bodyPr/>
          <a:lstStyle/>
          <a:p>
            <a:r>
              <a:rPr lang="en-US"/>
              <a:t>Mission Daybreak’s Focus Areas</a:t>
            </a:r>
          </a:p>
        </p:txBody>
      </p:sp>
      <p:sp>
        <p:nvSpPr>
          <p:cNvPr id="3" name="Content Placeholder 2">
            <a:extLst>
              <a:ext uri="{FF2B5EF4-FFF2-40B4-BE49-F238E27FC236}">
                <a16:creationId xmlns:a16="http://schemas.microsoft.com/office/drawing/2014/main" id="{A2DFCDCF-84AA-26A5-852E-B804C81B162F}"/>
              </a:ext>
            </a:extLst>
          </p:cNvPr>
          <p:cNvSpPr>
            <a:spLocks noGrp="1"/>
          </p:cNvSpPr>
          <p:nvPr>
            <p:ph sz="half" idx="1"/>
          </p:nvPr>
        </p:nvSpPr>
        <p:spPr>
          <a:xfrm>
            <a:off x="331124" y="1445103"/>
            <a:ext cx="7608916" cy="5016657"/>
          </a:xfrm>
        </p:spPr>
        <p:txBody>
          <a:bodyPr>
            <a:noAutofit/>
          </a:bodyPr>
          <a:lstStyle/>
          <a:p>
            <a:pPr fontAlgn="base"/>
            <a:r>
              <a:rPr lang="en-US"/>
              <a:t>Utilizing digital footprint data from active and passive sources.</a:t>
            </a:r>
          </a:p>
          <a:p>
            <a:pPr fontAlgn="base"/>
            <a:r>
              <a:rPr lang="en-US"/>
              <a:t>Creating improved access to and efficiency of Veterans Crisis Line (VCL) services through technological innovations.</a:t>
            </a:r>
          </a:p>
          <a:p>
            <a:pPr fontAlgn="base"/>
            <a:r>
              <a:rPr lang="en-US"/>
              <a:t>Preventing firearm suicides and enhancing lethal means safety.</a:t>
            </a:r>
          </a:p>
          <a:p>
            <a:pPr fontAlgn="base"/>
            <a:r>
              <a:rPr lang="en-US"/>
              <a:t>Reaching all Veterans in need with right-care, right-time, and right-place solutions.</a:t>
            </a:r>
          </a:p>
          <a:p>
            <a:pPr fontAlgn="base"/>
            <a:r>
              <a:rPr lang="en-US"/>
              <a:t>Improving community resilience and connection. </a:t>
            </a:r>
          </a:p>
          <a:p>
            <a:pPr fontAlgn="base"/>
            <a:r>
              <a:rPr lang="en-US"/>
              <a:t>Incorporating family and community into Veteran well-being. </a:t>
            </a:r>
          </a:p>
          <a:p>
            <a:pPr fontAlgn="base"/>
            <a:r>
              <a:rPr lang="en-US"/>
              <a:t>Supporting the transition from military service to civilian life. </a:t>
            </a:r>
          </a:p>
          <a:p>
            <a:pPr fontAlgn="base"/>
            <a:r>
              <a:rPr lang="en-US"/>
              <a:t>Addressing social determinants of health and wellbeing.</a:t>
            </a:r>
          </a:p>
          <a:p>
            <a:pPr fontAlgn="base"/>
            <a:r>
              <a:rPr lang="en-US"/>
              <a:t>Reducing barriers to asking for help. </a:t>
            </a:r>
          </a:p>
          <a:p>
            <a:pPr fontAlgn="base"/>
            <a:r>
              <a:rPr lang="en-US"/>
              <a:t>Other innovative solutions, focused on areas not specified above. </a:t>
            </a:r>
          </a:p>
        </p:txBody>
      </p:sp>
      <p:pic>
        <p:nvPicPr>
          <p:cNvPr id="6" name="Picture 5">
            <a:extLst>
              <a:ext uri="{FF2B5EF4-FFF2-40B4-BE49-F238E27FC236}">
                <a16:creationId xmlns:a16="http://schemas.microsoft.com/office/drawing/2014/main" id="{149EE734-18FF-4EB4-90B2-C7208CC877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69199" y="1211111"/>
            <a:ext cx="4451352" cy="1568752"/>
          </a:xfrm>
          <a:prstGeom prst="roundRect">
            <a:avLst>
              <a:gd name="adj" fmla="val 413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06930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181E-854A-5720-242E-CE431491B7FB}"/>
              </a:ext>
            </a:extLst>
          </p:cNvPr>
          <p:cNvSpPr>
            <a:spLocks noGrp="1"/>
          </p:cNvSpPr>
          <p:nvPr>
            <p:ph type="title"/>
          </p:nvPr>
        </p:nvSpPr>
        <p:spPr>
          <a:xfrm>
            <a:off x="60661" y="527829"/>
            <a:ext cx="10515600" cy="1053408"/>
          </a:xfrm>
        </p:spPr>
        <p:txBody>
          <a:bodyPr/>
          <a:lstStyle/>
          <a:p>
            <a:r>
              <a:rPr lang="en-US"/>
              <a:t>Mission Daybreak’s Winners</a:t>
            </a:r>
          </a:p>
        </p:txBody>
      </p:sp>
      <p:sp>
        <p:nvSpPr>
          <p:cNvPr id="3" name="Content Placeholder 2">
            <a:extLst>
              <a:ext uri="{FF2B5EF4-FFF2-40B4-BE49-F238E27FC236}">
                <a16:creationId xmlns:a16="http://schemas.microsoft.com/office/drawing/2014/main" id="{A2DFCDCF-84AA-26A5-852E-B804C81B162F}"/>
              </a:ext>
            </a:extLst>
          </p:cNvPr>
          <p:cNvSpPr>
            <a:spLocks noGrp="1"/>
          </p:cNvSpPr>
          <p:nvPr>
            <p:ph sz="half" idx="1"/>
          </p:nvPr>
        </p:nvSpPr>
        <p:spPr>
          <a:xfrm>
            <a:off x="331124" y="1445103"/>
            <a:ext cx="10329442" cy="5016657"/>
          </a:xfrm>
        </p:spPr>
        <p:txBody>
          <a:bodyPr>
            <a:noAutofit/>
          </a:bodyPr>
          <a:lstStyle/>
          <a:p>
            <a:pPr fontAlgn="base"/>
            <a:r>
              <a:rPr lang="en-US" sz="2400" dirty="0"/>
              <a:t>The VA's Mission Daybreak program awarded $20 million to 10 winners to develop innovations to reduce veteran suicide.</a:t>
            </a:r>
          </a:p>
          <a:p>
            <a:pPr fontAlgn="base"/>
            <a:r>
              <a:rPr lang="en-US" sz="2400" dirty="0"/>
              <a:t>The first-place winners,</a:t>
            </a:r>
            <a:r>
              <a:rPr lang="en-US" sz="2400" b="1" dirty="0"/>
              <a:t> Stop Soldier Suicide's Black Box Project and </a:t>
            </a:r>
            <a:r>
              <a:rPr lang="en-US" sz="2400" b="1" dirty="0" err="1"/>
              <a:t>Televeda's</a:t>
            </a:r>
            <a:r>
              <a:rPr lang="en-US" sz="2400" b="1" dirty="0"/>
              <a:t> Project </a:t>
            </a:r>
            <a:r>
              <a:rPr lang="en-US" sz="2400" b="1" dirty="0" err="1"/>
              <a:t>Hózhó</a:t>
            </a:r>
            <a:r>
              <a:rPr lang="en-US" sz="2400" dirty="0"/>
              <a:t>, each received $3 million.</a:t>
            </a:r>
          </a:p>
          <a:p>
            <a:pPr fontAlgn="base"/>
            <a:r>
              <a:rPr lang="en-US" sz="2400" dirty="0"/>
              <a:t>Three second-place winners received $1 million, and five third-place winners received $500,000.</a:t>
            </a:r>
          </a:p>
          <a:p>
            <a:pPr fontAlgn="base"/>
            <a:r>
              <a:rPr lang="en-US" sz="2400" dirty="0"/>
              <a:t>The winners were chosen from over 1,300 concept submissions in Phase 1. </a:t>
            </a:r>
          </a:p>
          <a:p>
            <a:pPr fontAlgn="base"/>
            <a:r>
              <a:rPr lang="en-US" sz="2400" dirty="0"/>
              <a:t>The winning projects were praised for their dedication to learning and partnering with veterans and communities to build promising solutions. </a:t>
            </a:r>
          </a:p>
        </p:txBody>
      </p:sp>
    </p:spTree>
    <p:extLst>
      <p:ext uri="{BB962C8B-B14F-4D97-AF65-F5344CB8AC3E}">
        <p14:creationId xmlns:p14="http://schemas.microsoft.com/office/powerpoint/2010/main" val="3181717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2524-56B6-4D29-B7FA-FB366E58D156}"/>
              </a:ext>
            </a:extLst>
          </p:cNvPr>
          <p:cNvSpPr>
            <a:spLocks noGrp="1"/>
          </p:cNvSpPr>
          <p:nvPr>
            <p:ph type="title"/>
          </p:nvPr>
        </p:nvSpPr>
        <p:spPr/>
        <p:txBody>
          <a:bodyPr>
            <a:normAutofit fontScale="90000"/>
          </a:bodyPr>
          <a:lstStyle/>
          <a:p>
            <a:r>
              <a:rPr lang="fr-FR"/>
              <a:t>Staff Sergeant Parker Gordon Fox </a:t>
            </a:r>
            <a:br>
              <a:rPr lang="fr-FR"/>
            </a:br>
            <a:r>
              <a:rPr lang="fr-FR"/>
              <a:t>Suicide Prevention Grant Program </a:t>
            </a:r>
            <a:r>
              <a:rPr lang="en-US"/>
              <a:t>Background</a:t>
            </a:r>
          </a:p>
        </p:txBody>
      </p:sp>
      <p:sp>
        <p:nvSpPr>
          <p:cNvPr id="3" name="Content Placeholder 2">
            <a:extLst>
              <a:ext uri="{FF2B5EF4-FFF2-40B4-BE49-F238E27FC236}">
                <a16:creationId xmlns:a16="http://schemas.microsoft.com/office/drawing/2014/main" id="{FE6A3B4C-0615-4031-B42B-7060B780CA6E}"/>
              </a:ext>
            </a:extLst>
          </p:cNvPr>
          <p:cNvSpPr>
            <a:spLocks noGrp="1"/>
          </p:cNvSpPr>
          <p:nvPr>
            <p:ph idx="1"/>
          </p:nvPr>
        </p:nvSpPr>
        <p:spPr>
          <a:xfrm>
            <a:off x="838200" y="1839382"/>
            <a:ext cx="10515600" cy="4370323"/>
          </a:xfrm>
        </p:spPr>
        <p:txBody>
          <a:bodyPr>
            <a:normAutofit fontScale="85000" lnSpcReduction="20000"/>
          </a:bodyPr>
          <a:lstStyle/>
          <a:p>
            <a:pPr>
              <a:spcAft>
                <a:spcPts val="1200"/>
              </a:spcAft>
            </a:pPr>
            <a:r>
              <a:rPr lang="en-US" sz="2800" dirty="0">
                <a:ea typeface="Calibri" panose="020F0502020204030204" pitchFamily="34" charset="0"/>
              </a:rPr>
              <a:t>Following priorities set forth in §201 of the John Scott Hannon Veterans Mental Health Improvement Act, inaugural awards were distributed on 9/19/22.  In September, VA announced its second award cycle of </a:t>
            </a:r>
            <a:r>
              <a:rPr lang="en-US" sz="2800" dirty="0">
                <a:effectLst/>
                <a:ea typeface="Calibri" panose="020F0502020204030204" pitchFamily="34" charset="0"/>
              </a:rPr>
              <a:t>$52,500,000 to </a:t>
            </a:r>
            <a:r>
              <a:rPr lang="en-US" sz="2800" b="1" dirty="0">
                <a:solidFill>
                  <a:schemeClr val="tx1"/>
                </a:solidFill>
                <a:effectLst/>
                <a:ea typeface="Calibri" panose="020F0502020204030204" pitchFamily="34" charset="0"/>
              </a:rPr>
              <a:t>80</a:t>
            </a:r>
            <a:r>
              <a:rPr lang="en-US" sz="2800" dirty="0">
                <a:effectLst/>
                <a:ea typeface="Calibri" panose="020F0502020204030204" pitchFamily="34" charset="0"/>
              </a:rPr>
              <a:t> grantees in </a:t>
            </a:r>
            <a:r>
              <a:rPr lang="en-US" sz="2800" dirty="0">
                <a:ea typeface="Calibri" panose="020F0502020204030204" pitchFamily="34" charset="0"/>
              </a:rPr>
              <a:t>43 states, th</a:t>
            </a:r>
            <a:r>
              <a:rPr lang="en-US" sz="2800" dirty="0">
                <a:effectLst/>
                <a:ea typeface="Calibri" panose="020F0502020204030204" pitchFamily="34" charset="0"/>
              </a:rPr>
              <a:t>e District of Columbia, and </a:t>
            </a:r>
            <a:r>
              <a:rPr lang="en-US" sz="2800" dirty="0">
                <a:ea typeface="Calibri" panose="020F0502020204030204" pitchFamily="34" charset="0"/>
              </a:rPr>
              <a:t>America Samoa for FY 22/23 SSG Fox SPGP services.</a:t>
            </a:r>
          </a:p>
          <a:p>
            <a:pPr lvl="1">
              <a:spcAft>
                <a:spcPts val="1200"/>
              </a:spcAft>
            </a:pPr>
            <a:r>
              <a:rPr lang="en-US" sz="2800" dirty="0">
                <a:solidFill>
                  <a:srgbClr val="000000"/>
                </a:solidFill>
                <a:effectLst/>
                <a:ea typeface="Times New Roman" panose="02020603050405020304" pitchFamily="18" charset="0"/>
                <a:cs typeface="Times New Roman"/>
              </a:rPr>
              <a:t>Twenty-one </a:t>
            </a:r>
            <a:r>
              <a:rPr lang="en-US" sz="2800" dirty="0">
                <a:solidFill>
                  <a:schemeClr val="tx1"/>
                </a:solidFill>
                <a:effectLst/>
                <a:ea typeface="Times New Roman" panose="02020603050405020304" pitchFamily="18" charset="0"/>
                <a:cs typeface="Times New Roman"/>
              </a:rPr>
              <a:t>(21) </a:t>
            </a:r>
            <a:r>
              <a:rPr lang="en-US" sz="2800" dirty="0">
                <a:solidFill>
                  <a:srgbClr val="000000"/>
                </a:solidFill>
                <a:effectLst/>
                <a:ea typeface="Times New Roman" panose="02020603050405020304" pitchFamily="18" charset="0"/>
                <a:cs typeface="Times New Roman"/>
              </a:rPr>
              <a:t>grantees will cover tribal lands including the following tribes: Navajo Nation, Cherokee Nation, Choctaw Nation, and Alaska Natives.</a:t>
            </a:r>
          </a:p>
          <a:p>
            <a:pPr>
              <a:spcAft>
                <a:spcPts val="1200"/>
              </a:spcAft>
            </a:pPr>
            <a:r>
              <a:rPr lang="en-US" sz="2800" dirty="0">
                <a:ea typeface="Calibri" panose="020F0502020204030204" pitchFamily="34" charset="0"/>
              </a:rPr>
              <a:t>Full list of grantees is available at </a:t>
            </a:r>
            <a:r>
              <a:rPr lang="en-US" sz="2800" dirty="0">
                <a:ea typeface="Calibri" panose="020F0502020204030204" pitchFamily="34" charset="0"/>
                <a:hlinkClick r:id="rId3"/>
              </a:rPr>
              <a:t>https://www.mentalhealth.va.gov/ssgfox-grants/</a:t>
            </a:r>
            <a:r>
              <a:rPr lang="en-US" sz="2800" dirty="0">
                <a:ea typeface="Calibri" panose="020F0502020204030204" pitchFamily="34" charset="0"/>
              </a:rPr>
              <a:t>. </a:t>
            </a:r>
            <a:endParaRPr lang="en-US" sz="2800" dirty="0">
              <a:ea typeface="Calibri" panose="020F0502020204030204" pitchFamily="34" charset="0"/>
              <a:cs typeface="Calibri"/>
            </a:endParaRPr>
          </a:p>
          <a:p>
            <a:pPr>
              <a:spcAft>
                <a:spcPts val="1200"/>
              </a:spcAft>
            </a:pPr>
            <a:r>
              <a:rPr lang="en-US" sz="2800" dirty="0">
                <a:effectLst/>
                <a:ea typeface="Calibri" panose="020F0502020204030204" pitchFamily="34" charset="0"/>
              </a:rPr>
              <a:t>Awards are issued one year at a time. In the initial three-year pilot phase, not every VAMC will have a grantee in their catchment area. The eventual goal is to obtain Congressional support for a permanent and expanded program.</a:t>
            </a:r>
          </a:p>
          <a:p>
            <a:endParaRPr lang="en-US" dirty="0"/>
          </a:p>
        </p:txBody>
      </p:sp>
      <p:sp>
        <p:nvSpPr>
          <p:cNvPr id="4" name="Slide Number Placeholder 3">
            <a:extLst>
              <a:ext uri="{FF2B5EF4-FFF2-40B4-BE49-F238E27FC236}">
                <a16:creationId xmlns:a16="http://schemas.microsoft.com/office/drawing/2014/main" id="{F6E3ACE6-7BFB-4E21-B55B-B82971E3830C}"/>
              </a:ext>
            </a:extLst>
          </p:cNvPr>
          <p:cNvSpPr>
            <a:spLocks noGrp="1"/>
          </p:cNvSpPr>
          <p:nvPr>
            <p:ph type="sldNum" sz="quarter" idx="12"/>
          </p:nvPr>
        </p:nvSpPr>
        <p:spPr/>
        <p:txBody>
          <a:bodyPr/>
          <a:lstStyle/>
          <a:p>
            <a:fld id="{ACD12D91-5F71-FE4F-A594-B9667DC21877}" type="slidenum">
              <a:rPr lang="en-US" smtClean="0"/>
              <a:t>26</a:t>
            </a:fld>
            <a:endParaRPr lang="en-US"/>
          </a:p>
        </p:txBody>
      </p:sp>
    </p:spTree>
    <p:extLst>
      <p:ext uri="{BB962C8B-B14F-4D97-AF65-F5344CB8AC3E}">
        <p14:creationId xmlns:p14="http://schemas.microsoft.com/office/powerpoint/2010/main" val="1124669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F91D-37FB-4CF6-BC92-AAFD5A4A8FDA}"/>
              </a:ext>
            </a:extLst>
          </p:cNvPr>
          <p:cNvSpPr>
            <a:spLocks noGrp="1"/>
          </p:cNvSpPr>
          <p:nvPr>
            <p:ph type="title"/>
          </p:nvPr>
        </p:nvSpPr>
        <p:spPr/>
        <p:txBody>
          <a:bodyPr/>
          <a:lstStyle/>
          <a:p>
            <a:r>
              <a:rPr lang="en-US"/>
              <a:t>SSG Fox SPGP Background </a:t>
            </a:r>
            <a:r>
              <a:rPr lang="en-US" sz="2000"/>
              <a:t>(Continued)</a:t>
            </a:r>
            <a:endParaRPr lang="en-US"/>
          </a:p>
        </p:txBody>
      </p:sp>
      <p:sp>
        <p:nvSpPr>
          <p:cNvPr id="3" name="Content Placeholder 2">
            <a:extLst>
              <a:ext uri="{FF2B5EF4-FFF2-40B4-BE49-F238E27FC236}">
                <a16:creationId xmlns:a16="http://schemas.microsoft.com/office/drawing/2014/main" id="{E8C3B060-70E1-4051-9734-F642BAF796F6}"/>
              </a:ext>
            </a:extLst>
          </p:cNvPr>
          <p:cNvSpPr>
            <a:spLocks noGrp="1"/>
          </p:cNvSpPr>
          <p:nvPr>
            <p:ph idx="1"/>
          </p:nvPr>
        </p:nvSpPr>
        <p:spPr/>
        <p:txBody>
          <a:bodyPr/>
          <a:lstStyle/>
          <a:p>
            <a:pPr>
              <a:defRPr/>
            </a:pPr>
            <a:r>
              <a:rPr lang="en-US" sz="2600">
                <a:effectLst/>
                <a:ea typeface="Calibri" panose="020F0502020204030204" pitchFamily="34" charset="0"/>
              </a:rPr>
              <a:t>SSG Fox SPGP Grantees are required by law to </a:t>
            </a:r>
            <a:r>
              <a:rPr lang="en-US" altLang="en-US" sz="2600"/>
              <a:t>coordinate with VA with respect to </a:t>
            </a:r>
            <a:r>
              <a:rPr lang="en-US" altLang="en-US" sz="2600" b="1"/>
              <a:t>VHA</a:t>
            </a:r>
            <a:r>
              <a:rPr lang="en-US" altLang="en-US" sz="2600"/>
              <a:t> </a:t>
            </a:r>
            <a:r>
              <a:rPr lang="en-US" altLang="en-US" sz="2600" b="1"/>
              <a:t>enrollment</a:t>
            </a:r>
            <a:r>
              <a:rPr lang="en-US" altLang="en-US" sz="2600"/>
              <a:t> and </a:t>
            </a:r>
            <a:r>
              <a:rPr lang="en-US" altLang="en-US" sz="2600" b="1"/>
              <a:t>provision of VHA clinical services.</a:t>
            </a:r>
          </a:p>
          <a:p>
            <a:pPr lvl="1">
              <a:defRPr/>
            </a:pPr>
            <a:r>
              <a:rPr lang="en-US" altLang="en-US" sz="2400"/>
              <a:t>This includes </a:t>
            </a:r>
            <a:r>
              <a:rPr lang="en-US" altLang="en-US" sz="2400" b="1"/>
              <a:t>referral for mental health assessment and services </a:t>
            </a:r>
            <a:r>
              <a:rPr lang="en-US" altLang="en-US" sz="2400"/>
              <a:t>pursuant to baseline suicide and mental health screenings. </a:t>
            </a:r>
          </a:p>
          <a:p>
            <a:pPr lvl="1">
              <a:defRPr/>
            </a:pPr>
            <a:r>
              <a:rPr lang="en-US" altLang="en-US" sz="2400" b="1"/>
              <a:t>Some grantees will be providing emergency services for clinical treatment, but most be providing only non-clinical care</a:t>
            </a:r>
            <a:r>
              <a:rPr lang="en-US" altLang="en-US" sz="2400"/>
              <a:t> (e.g., case management, peer support, equine therapy, benefit referral, etc.)</a:t>
            </a:r>
          </a:p>
          <a:p>
            <a:pPr>
              <a:defRPr/>
            </a:pPr>
            <a:r>
              <a:rPr lang="en-US" altLang="en-US" sz="2600"/>
              <a:t>SSG Fox SPGP participants may screen </a:t>
            </a:r>
            <a:r>
              <a:rPr lang="en-US" altLang="en-US" sz="2600" b="1"/>
              <a:t>low to moderate risk </a:t>
            </a:r>
            <a:r>
              <a:rPr lang="en-US" altLang="en-US" sz="2600"/>
              <a:t>for suicide, not necessarily high risk.</a:t>
            </a:r>
          </a:p>
          <a:p>
            <a:pPr lvl="1">
              <a:defRPr/>
            </a:pPr>
            <a:r>
              <a:rPr lang="en-US" altLang="en-US" sz="2400"/>
              <a:t>A new and upstream approach to broaden existing efforts</a:t>
            </a:r>
          </a:p>
          <a:p>
            <a:endParaRPr lang="en-US"/>
          </a:p>
        </p:txBody>
      </p:sp>
      <p:sp>
        <p:nvSpPr>
          <p:cNvPr id="4" name="Slide Number Placeholder 3">
            <a:extLst>
              <a:ext uri="{FF2B5EF4-FFF2-40B4-BE49-F238E27FC236}">
                <a16:creationId xmlns:a16="http://schemas.microsoft.com/office/drawing/2014/main" id="{4C5332C4-039E-45C3-AD06-4B4780A9DC0A}"/>
              </a:ext>
            </a:extLst>
          </p:cNvPr>
          <p:cNvSpPr>
            <a:spLocks noGrp="1"/>
          </p:cNvSpPr>
          <p:nvPr>
            <p:ph type="sldNum" sz="quarter" idx="12"/>
          </p:nvPr>
        </p:nvSpPr>
        <p:spPr/>
        <p:txBody>
          <a:bodyPr/>
          <a:lstStyle/>
          <a:p>
            <a:fld id="{ACD12D91-5F71-FE4F-A594-B9667DC21877}" type="slidenum">
              <a:rPr lang="en-US" smtClean="0"/>
              <a:t>27</a:t>
            </a:fld>
            <a:endParaRPr lang="en-US"/>
          </a:p>
        </p:txBody>
      </p:sp>
    </p:spTree>
    <p:extLst>
      <p:ext uri="{BB962C8B-B14F-4D97-AF65-F5344CB8AC3E}">
        <p14:creationId xmlns:p14="http://schemas.microsoft.com/office/powerpoint/2010/main" val="2461398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2D1E29-C432-6344-8BD0-5742A24D8485}"/>
              </a:ext>
            </a:extLst>
          </p:cNvPr>
          <p:cNvSpPr>
            <a:spLocks noGrp="1"/>
          </p:cNvSpPr>
          <p:nvPr>
            <p:ph type="title"/>
          </p:nvPr>
        </p:nvSpPr>
        <p:spPr>
          <a:xfrm>
            <a:off x="89900" y="3043989"/>
            <a:ext cx="8419618" cy="1702191"/>
          </a:xfrm>
        </p:spPr>
        <p:txBody>
          <a:bodyPr>
            <a:normAutofit fontScale="90000"/>
          </a:bodyPr>
          <a:lstStyle/>
          <a:p>
            <a:r>
              <a:rPr lang="en-US" dirty="0"/>
              <a:t>Reaching Out in Connection: </a:t>
            </a:r>
            <a:br>
              <a:rPr lang="en-US" dirty="0"/>
            </a:br>
            <a:r>
              <a:rPr lang="en-US" dirty="0"/>
              <a:t>Starting the Conversation, Identifying Resources, and Connecting to Support</a:t>
            </a:r>
          </a:p>
        </p:txBody>
      </p:sp>
    </p:spTree>
    <p:extLst>
      <p:ext uri="{BB962C8B-B14F-4D97-AF65-F5344CB8AC3E}">
        <p14:creationId xmlns:p14="http://schemas.microsoft.com/office/powerpoint/2010/main" val="2933860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CAD7F8-9F5C-284D-B067-B4D9859501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6328" y="662342"/>
            <a:ext cx="3680142" cy="5333814"/>
          </a:xfrm>
          <a:prstGeom prst="rect">
            <a:avLst/>
          </a:prstGeom>
        </p:spPr>
      </p:pic>
      <p:sp>
        <p:nvSpPr>
          <p:cNvPr id="5" name="Rectangle 4">
            <a:extLst>
              <a:ext uri="{FF2B5EF4-FFF2-40B4-BE49-F238E27FC236}">
                <a16:creationId xmlns:a16="http://schemas.microsoft.com/office/drawing/2014/main" id="{7904C92C-BBE8-BE0D-BBDA-8C673EBDE60A}"/>
              </a:ext>
            </a:extLst>
          </p:cNvPr>
          <p:cNvSpPr/>
          <p:nvPr/>
        </p:nvSpPr>
        <p:spPr>
          <a:xfrm>
            <a:off x="5024846" y="1323703"/>
            <a:ext cx="1915885" cy="62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EE8039AE-E0D2-0032-DFFB-0B4230895AE7}"/>
              </a:ext>
            </a:extLst>
          </p:cNvPr>
          <p:cNvSpPr>
            <a:spLocks noGrp="1"/>
          </p:cNvSpPr>
          <p:nvPr>
            <p:ph idx="1"/>
          </p:nvPr>
        </p:nvSpPr>
        <p:spPr>
          <a:xfrm>
            <a:off x="5066079" y="1048869"/>
            <a:ext cx="6180909" cy="4792787"/>
          </a:xfrm>
        </p:spPr>
        <p:txBody>
          <a:bodyPr/>
          <a:lstStyle/>
          <a:p>
            <a:pPr marL="0" indent="0">
              <a:buNone/>
            </a:pPr>
            <a:r>
              <a:rPr lang="en-US" sz="3200" b="1" i="0" dirty="0">
                <a:solidFill>
                  <a:schemeClr val="accent1">
                    <a:lumMod val="50000"/>
                  </a:schemeClr>
                </a:solidFill>
                <a:effectLst/>
                <a:latin typeface="Public Sans"/>
              </a:rPr>
              <a:t>Veterans Crisis Line Updates</a:t>
            </a:r>
          </a:p>
          <a:p>
            <a:r>
              <a:rPr lang="en-US" b="0" i="0" dirty="0">
                <a:solidFill>
                  <a:srgbClr val="1A1819"/>
                </a:solidFill>
                <a:effectLst/>
                <a:latin typeface="Public Sans"/>
              </a:rPr>
              <a:t>Since the launch of “Dial 988 then press 1” as the shortened Veterans Crisis Line number in July 2022, the crisis line has fielded more than 1.1 million contacts.</a:t>
            </a:r>
          </a:p>
          <a:p>
            <a:r>
              <a:rPr lang="en-US" b="0" i="0" dirty="0">
                <a:solidFill>
                  <a:srgbClr val="1A1819"/>
                </a:solidFill>
                <a:effectLst/>
                <a:latin typeface="Public Sans"/>
              </a:rPr>
              <a:t>This includes over 953,000 calls, an increase of 12.1% from the same timeframe from the previous year, with an average speed to answer of 9.48 seconds.</a:t>
            </a:r>
          </a:p>
          <a:p>
            <a:r>
              <a:rPr lang="en-US" b="0" i="0" dirty="0">
                <a:solidFill>
                  <a:srgbClr val="1A1819"/>
                </a:solidFill>
                <a:effectLst/>
                <a:latin typeface="Public Sans"/>
              </a:rPr>
              <a:t>There was also a year-over-year increase in text messages (58.1%) and online chats received (10%).</a:t>
            </a:r>
          </a:p>
          <a:p>
            <a:r>
              <a:rPr lang="en-US" b="0" i="0" dirty="0">
                <a:solidFill>
                  <a:srgbClr val="1A1819"/>
                </a:solidFill>
                <a:effectLst/>
                <a:latin typeface="Public Sans"/>
              </a:rPr>
              <a:t>This increase in contacts is evidence that the hotline is working —Veterans in crisis are getting the help they need at the moment they need it.</a:t>
            </a:r>
          </a:p>
          <a:p>
            <a:endParaRPr lang="en-US" dirty="0"/>
          </a:p>
        </p:txBody>
      </p:sp>
    </p:spTree>
    <p:extLst>
      <p:ext uri="{BB962C8B-B14F-4D97-AF65-F5344CB8AC3E}">
        <p14:creationId xmlns:p14="http://schemas.microsoft.com/office/powerpoint/2010/main" val="356723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4" y="454410"/>
            <a:ext cx="10515600" cy="1051256"/>
          </a:xfrm>
        </p:spPr>
        <p:txBody>
          <a:bodyPr>
            <a:normAutofit fontScale="90000"/>
          </a:bodyPr>
          <a:lstStyle/>
          <a:p>
            <a:r>
              <a:rPr lang="en-US" sz="4000" dirty="0"/>
              <a:t>Objectives</a:t>
            </a:r>
            <a:br>
              <a:rPr lang="en-US" dirty="0"/>
            </a:br>
            <a:endParaRPr lang="en-US" dirty="0"/>
          </a:p>
        </p:txBody>
      </p:sp>
      <p:graphicFrame>
        <p:nvGraphicFramePr>
          <p:cNvPr id="5" name="Content Placeholder 4">
            <a:extLst>
              <a:ext uri="{FF2B5EF4-FFF2-40B4-BE49-F238E27FC236}">
                <a16:creationId xmlns:a16="http://schemas.microsoft.com/office/drawing/2014/main" id="{8857A1AB-B623-4387-A9FC-A80303E293F7}"/>
              </a:ext>
            </a:extLst>
          </p:cNvPr>
          <p:cNvGraphicFramePr>
            <a:graphicFrameLocks noGrp="1"/>
          </p:cNvGraphicFramePr>
          <p:nvPr>
            <p:ph idx="1"/>
            <p:extLst>
              <p:ext uri="{D42A27DB-BD31-4B8C-83A1-F6EECF244321}">
                <p14:modId xmlns:p14="http://schemas.microsoft.com/office/powerpoint/2010/main" val="862231995"/>
              </p:ext>
            </p:extLst>
          </p:nvPr>
        </p:nvGraphicFramePr>
        <p:xfrm>
          <a:off x="187187" y="933061"/>
          <a:ext cx="11817626" cy="5245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4152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F895-D213-44E0-B34A-D10F84B97FCA}"/>
              </a:ext>
            </a:extLst>
          </p:cNvPr>
          <p:cNvSpPr>
            <a:spLocks noGrp="1"/>
          </p:cNvSpPr>
          <p:nvPr>
            <p:ph type="title"/>
          </p:nvPr>
        </p:nvSpPr>
        <p:spPr/>
        <p:txBody>
          <a:bodyPr/>
          <a:lstStyle/>
          <a:p>
            <a:r>
              <a:rPr lang="en-US" sz="3200" kern="0">
                <a:solidFill>
                  <a:srgbClr val="17365D"/>
                </a:solidFill>
                <a:ea typeface="Century Gothic" panose="020B0502020202020204" pitchFamily="34" charset="0"/>
                <a:cs typeface="Century Gothic" panose="020B0502020202020204" pitchFamily="34" charset="0"/>
              </a:rPr>
              <a:t>Veterans Crisis Line Updates (FY 23)</a:t>
            </a:r>
            <a:endParaRPr lang="en-US"/>
          </a:p>
        </p:txBody>
      </p:sp>
      <p:sp>
        <p:nvSpPr>
          <p:cNvPr id="3" name="Content Placeholder 2">
            <a:extLst>
              <a:ext uri="{FF2B5EF4-FFF2-40B4-BE49-F238E27FC236}">
                <a16:creationId xmlns:a16="http://schemas.microsoft.com/office/drawing/2014/main" id="{73FF2E72-D32D-45F5-BFFA-87F909CCBB60}"/>
              </a:ext>
            </a:extLst>
          </p:cNvPr>
          <p:cNvSpPr>
            <a:spLocks noGrp="1"/>
          </p:cNvSpPr>
          <p:nvPr>
            <p:ph idx="1"/>
          </p:nvPr>
        </p:nvSpPr>
        <p:spPr>
          <a:xfrm>
            <a:off x="838200" y="1839382"/>
            <a:ext cx="7284868" cy="4217034"/>
          </a:xfrm>
        </p:spPr>
        <p:txBody>
          <a:bodyPr>
            <a:normAutofit/>
          </a:bodyPr>
          <a:lstStyle/>
          <a:p>
            <a:pPr>
              <a:lnSpc>
                <a:spcPct val="100000"/>
              </a:lnSpc>
              <a:spcBef>
                <a:spcPts val="0"/>
              </a:spcBef>
              <a:spcAft>
                <a:spcPts val="600"/>
              </a:spcAft>
              <a:buClr>
                <a:srgbClr val="00427A"/>
              </a:buClr>
              <a:buSzPts val="1100"/>
            </a:pPr>
            <a:r>
              <a:rPr lang="en-US" sz="2800">
                <a:effectLst/>
                <a:ea typeface="Trebuchet MS" panose="020B0603020202020204" pitchFamily="34" charset="0"/>
                <a:cs typeface="Trebuchet MS" panose="020B0603020202020204" pitchFamily="34" charset="0"/>
              </a:rPr>
              <a:t>517 New Hires and 183 Internal Moves</a:t>
            </a:r>
          </a:p>
          <a:p>
            <a:pPr lvl="1">
              <a:lnSpc>
                <a:spcPct val="100000"/>
              </a:lnSpc>
              <a:spcBef>
                <a:spcPts val="0"/>
              </a:spcBef>
              <a:spcAft>
                <a:spcPts val="600"/>
              </a:spcAft>
              <a:buClr>
                <a:srgbClr val="00427A"/>
              </a:buClr>
              <a:buSzPts val="1100"/>
            </a:pPr>
            <a:r>
              <a:rPr lang="en-US" sz="2800">
                <a:ea typeface="Trebuchet MS" panose="020B0603020202020204" pitchFamily="34" charset="0"/>
                <a:cs typeface="Trebuchet MS" panose="020B0603020202020204" pitchFamily="34" charset="0"/>
              </a:rPr>
              <a:t>An 18.5% FTEE increase</a:t>
            </a:r>
          </a:p>
          <a:p>
            <a:pPr>
              <a:lnSpc>
                <a:spcPct val="100000"/>
              </a:lnSpc>
              <a:spcBef>
                <a:spcPts val="0"/>
              </a:spcBef>
              <a:spcAft>
                <a:spcPts val="600"/>
              </a:spcAft>
              <a:buClr>
                <a:srgbClr val="00427A"/>
              </a:buClr>
              <a:buSzPts val="1100"/>
            </a:pPr>
            <a:r>
              <a:rPr lang="en-US" sz="2800">
                <a:ea typeface="Trebuchet MS" panose="020B0603020202020204" pitchFamily="34" charset="0"/>
                <a:cs typeface="Trebuchet MS" panose="020B0603020202020204" pitchFamily="34" charset="0"/>
              </a:rPr>
              <a:t>717,699 Caring Letters Mailed</a:t>
            </a:r>
          </a:p>
          <a:p>
            <a:pPr>
              <a:lnSpc>
                <a:spcPct val="100000"/>
              </a:lnSpc>
              <a:spcBef>
                <a:spcPts val="0"/>
              </a:spcBef>
              <a:spcAft>
                <a:spcPts val="600"/>
              </a:spcAft>
              <a:buClr>
                <a:srgbClr val="00427A"/>
              </a:buClr>
              <a:buSzPts val="1100"/>
            </a:pPr>
            <a:r>
              <a:rPr lang="en-US" sz="2800">
                <a:ea typeface="Trebuchet MS" panose="020B0603020202020204" pitchFamily="34" charset="0"/>
                <a:cs typeface="Trebuchet MS" panose="020B0603020202020204" pitchFamily="34" charset="0"/>
              </a:rPr>
              <a:t>520 Cable Gun Locks and 690 Medication Take-Back Envelopes Sent Out</a:t>
            </a:r>
          </a:p>
          <a:p>
            <a:pPr>
              <a:spcBef>
                <a:spcPts val="0"/>
              </a:spcBef>
              <a:buClr>
                <a:srgbClr val="00427A"/>
              </a:buClr>
              <a:buSzPts val="1100"/>
            </a:pPr>
            <a:endParaRPr lang="en-US" sz="3600">
              <a:ea typeface="Trebuchet MS" panose="020B0603020202020204" pitchFamily="34" charset="0"/>
              <a:cs typeface="Trebuchet MS" panose="020B0603020202020204" pitchFamily="34" charset="0"/>
            </a:endParaRPr>
          </a:p>
        </p:txBody>
      </p:sp>
      <p:sp>
        <p:nvSpPr>
          <p:cNvPr id="4" name="Slide Number Placeholder 3">
            <a:extLst>
              <a:ext uri="{FF2B5EF4-FFF2-40B4-BE49-F238E27FC236}">
                <a16:creationId xmlns:a16="http://schemas.microsoft.com/office/drawing/2014/main" id="{14E92CBD-FC16-4209-9FD1-1260851006C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pic>
        <p:nvPicPr>
          <p:cNvPr id="8" name="Picture 7" descr="A picture containing icon&#10;&#10;Description automatically generated">
            <a:extLst>
              <a:ext uri="{FF2B5EF4-FFF2-40B4-BE49-F238E27FC236}">
                <a16:creationId xmlns:a16="http://schemas.microsoft.com/office/drawing/2014/main" id="{C8155873-E6E8-D92A-8B57-CC9EC7F1EA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6175" y="886846"/>
            <a:ext cx="3996234" cy="1305202"/>
          </a:xfrm>
          <a:prstGeom prst="rect">
            <a:avLst/>
          </a:prstGeom>
        </p:spPr>
      </p:pic>
    </p:spTree>
    <p:extLst>
      <p:ext uri="{BB962C8B-B14F-4D97-AF65-F5344CB8AC3E}">
        <p14:creationId xmlns:p14="http://schemas.microsoft.com/office/powerpoint/2010/main" val="4075702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2EAE-BB1E-4B6F-A802-51A878074B2A}"/>
              </a:ext>
            </a:extLst>
          </p:cNvPr>
          <p:cNvSpPr>
            <a:spLocks noGrp="1"/>
          </p:cNvSpPr>
          <p:nvPr>
            <p:ph type="title"/>
          </p:nvPr>
        </p:nvSpPr>
        <p:spPr>
          <a:xfrm>
            <a:off x="143107" y="541219"/>
            <a:ext cx="10515600" cy="1051256"/>
          </a:xfrm>
        </p:spPr>
        <p:txBody>
          <a:bodyPr>
            <a:normAutofit/>
          </a:bodyPr>
          <a:lstStyle/>
          <a:p>
            <a:r>
              <a:rPr lang="en-US" sz="3600" dirty="0"/>
              <a:t>Answering the Call: Veterans Crisis Line</a:t>
            </a:r>
          </a:p>
        </p:txBody>
      </p:sp>
      <p:sp>
        <p:nvSpPr>
          <p:cNvPr id="4" name="Slide Number Placeholder 3">
            <a:extLst>
              <a:ext uri="{FF2B5EF4-FFF2-40B4-BE49-F238E27FC236}">
                <a16:creationId xmlns:a16="http://schemas.microsoft.com/office/drawing/2014/main" id="{E2143DAA-2E93-4708-874B-26CA2918B6C4}"/>
              </a:ext>
            </a:extLst>
          </p:cNvPr>
          <p:cNvSpPr>
            <a:spLocks noGrp="1"/>
          </p:cNvSpPr>
          <p:nvPr>
            <p:ph type="sldNum" sz="quarter" idx="12"/>
          </p:nvPr>
        </p:nvSpPr>
        <p:spPr/>
        <p:txBody>
          <a:bodyPr/>
          <a:lstStyle/>
          <a:p>
            <a:fld id="{ACD12D91-5F71-FE4F-A594-B9667DC21877}" type="slidenum">
              <a:rPr lang="en-US" smtClean="0"/>
              <a:t>31</a:t>
            </a:fld>
            <a:endParaRPr lang="en-US" dirty="0"/>
          </a:p>
        </p:txBody>
      </p:sp>
      <p:sp>
        <p:nvSpPr>
          <p:cNvPr id="6" name="TextBox 5">
            <a:extLst>
              <a:ext uri="{FF2B5EF4-FFF2-40B4-BE49-F238E27FC236}">
                <a16:creationId xmlns:a16="http://schemas.microsoft.com/office/drawing/2014/main" id="{FAC64D04-985C-433D-BC5D-DF977894DC91}"/>
              </a:ext>
            </a:extLst>
          </p:cNvPr>
          <p:cNvSpPr txBox="1"/>
          <p:nvPr/>
        </p:nvSpPr>
        <p:spPr>
          <a:xfrm>
            <a:off x="143107" y="645369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What is 988? (veteranscrisisline.net)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AutoShape 4" descr="Veterans Crisis Line Logo">
            <a:extLst>
              <a:ext uri="{FF2B5EF4-FFF2-40B4-BE49-F238E27FC236}">
                <a16:creationId xmlns:a16="http://schemas.microsoft.com/office/drawing/2014/main" id="{9251BFA0-2D98-4DAD-8505-CCDAD545B8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a:extLst>
              <a:ext uri="{FF2B5EF4-FFF2-40B4-BE49-F238E27FC236}">
                <a16:creationId xmlns:a16="http://schemas.microsoft.com/office/drawing/2014/main" id="{6408AB8B-AFED-437D-92C0-487FD0A64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1321" y="245197"/>
            <a:ext cx="2867571" cy="9365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256A090-DA8A-4965-98DA-79FE2069022C}"/>
              </a:ext>
            </a:extLst>
          </p:cNvPr>
          <p:cNvPicPr>
            <a:picLocks noChangeAspect="1"/>
          </p:cNvPicPr>
          <p:nvPr/>
        </p:nvPicPr>
        <p:blipFill>
          <a:blip r:embed="rId5"/>
          <a:stretch>
            <a:fillRect/>
          </a:stretch>
        </p:blipFill>
        <p:spPr>
          <a:xfrm>
            <a:off x="2437279" y="1247296"/>
            <a:ext cx="7219905" cy="4850500"/>
          </a:xfrm>
          <a:prstGeom prst="rect">
            <a:avLst/>
          </a:prstGeom>
        </p:spPr>
      </p:pic>
    </p:spTree>
    <p:extLst>
      <p:ext uri="{BB962C8B-B14F-4D97-AF65-F5344CB8AC3E}">
        <p14:creationId xmlns:p14="http://schemas.microsoft.com/office/powerpoint/2010/main" val="3970083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F895-D213-44E0-B34A-D10F84B97FCA}"/>
              </a:ext>
            </a:extLst>
          </p:cNvPr>
          <p:cNvSpPr>
            <a:spLocks noGrp="1"/>
          </p:cNvSpPr>
          <p:nvPr>
            <p:ph type="title"/>
          </p:nvPr>
        </p:nvSpPr>
        <p:spPr/>
        <p:txBody>
          <a:bodyPr/>
          <a:lstStyle/>
          <a:p>
            <a:r>
              <a:rPr lang="en-US" sz="3200" kern="0">
                <a:solidFill>
                  <a:srgbClr val="17365D"/>
                </a:solidFill>
                <a:ea typeface="Century Gothic" panose="020B0502020202020204" pitchFamily="34" charset="0"/>
                <a:cs typeface="Century Gothic" panose="020B0502020202020204" pitchFamily="34" charset="0"/>
              </a:rPr>
              <a:t>National Media Campaigns</a:t>
            </a:r>
            <a:endParaRPr lang="en-US"/>
          </a:p>
        </p:txBody>
      </p:sp>
      <p:sp>
        <p:nvSpPr>
          <p:cNvPr id="3" name="Content Placeholder 2">
            <a:extLst>
              <a:ext uri="{FF2B5EF4-FFF2-40B4-BE49-F238E27FC236}">
                <a16:creationId xmlns:a16="http://schemas.microsoft.com/office/drawing/2014/main" id="{73FF2E72-D32D-45F5-BFFA-87F909CCBB60}"/>
              </a:ext>
            </a:extLst>
          </p:cNvPr>
          <p:cNvSpPr>
            <a:spLocks noGrp="1"/>
          </p:cNvSpPr>
          <p:nvPr>
            <p:ph idx="1"/>
          </p:nvPr>
        </p:nvSpPr>
        <p:spPr>
          <a:xfrm>
            <a:off x="384561" y="1822290"/>
            <a:ext cx="11265133" cy="4217034"/>
          </a:xfrm>
        </p:spPr>
        <p:txBody>
          <a:bodyPr>
            <a:normAutofit lnSpcReduction="10000"/>
          </a:bodyPr>
          <a:lstStyle/>
          <a:p>
            <a:pPr>
              <a:spcBef>
                <a:spcPts val="0"/>
              </a:spcBef>
              <a:buClr>
                <a:srgbClr val="00427A"/>
              </a:buClr>
              <a:buSzPts val="1100"/>
            </a:pPr>
            <a:r>
              <a:rPr lang="en-US" sz="2800" dirty="0">
                <a:effectLst/>
                <a:ea typeface="Trebuchet MS" panose="020B0603020202020204" pitchFamily="34" charset="0"/>
                <a:cs typeface="Trebuchet MS" panose="020B0603020202020204" pitchFamily="34" charset="0"/>
              </a:rPr>
              <a:t>Messaging campaigns resulted in over </a:t>
            </a:r>
            <a:r>
              <a:rPr lang="en-US" sz="2800" b="1" dirty="0">
                <a:solidFill>
                  <a:srgbClr val="17365D"/>
                </a:solidFill>
                <a:effectLst/>
                <a:ea typeface="Trebuchet MS" panose="020B0603020202020204" pitchFamily="34" charset="0"/>
                <a:cs typeface="Trebuchet MS" panose="020B0603020202020204" pitchFamily="34" charset="0"/>
              </a:rPr>
              <a:t>4 billion</a:t>
            </a:r>
            <a:r>
              <a:rPr lang="en-US" sz="2800" dirty="0">
                <a:effectLst/>
                <a:ea typeface="Trebuchet MS" panose="020B0603020202020204" pitchFamily="34" charset="0"/>
                <a:cs typeface="Trebuchet MS" panose="020B0603020202020204" pitchFamily="34" charset="0"/>
              </a:rPr>
              <a:t> impressions, over </a:t>
            </a:r>
            <a:r>
              <a:rPr lang="en-US" sz="2800" b="1" dirty="0">
                <a:solidFill>
                  <a:srgbClr val="17365D"/>
                </a:solidFill>
                <a:ea typeface="Trebuchet MS" panose="020B0603020202020204" pitchFamily="34" charset="0"/>
                <a:cs typeface="Trebuchet MS" panose="020B0603020202020204" pitchFamily="34" charset="0"/>
              </a:rPr>
              <a:t>900</a:t>
            </a:r>
            <a:r>
              <a:rPr lang="en-US" sz="2800" b="1" dirty="0">
                <a:solidFill>
                  <a:srgbClr val="17365D"/>
                </a:solidFill>
                <a:effectLst/>
                <a:ea typeface="Trebuchet MS" panose="020B0603020202020204" pitchFamily="34" charset="0"/>
                <a:cs typeface="Trebuchet MS" panose="020B0603020202020204" pitchFamily="34" charset="0"/>
              </a:rPr>
              <a:t> million</a:t>
            </a:r>
            <a:r>
              <a:rPr lang="en-US" sz="2800" b="1" dirty="0">
                <a:solidFill>
                  <a:srgbClr val="0070C0"/>
                </a:solidFill>
                <a:effectLst/>
                <a:ea typeface="Trebuchet MS" panose="020B0603020202020204" pitchFamily="34" charset="0"/>
                <a:cs typeface="Trebuchet MS" panose="020B0603020202020204" pitchFamily="34" charset="0"/>
              </a:rPr>
              <a:t> </a:t>
            </a:r>
            <a:r>
              <a:rPr lang="en-US" sz="2800" dirty="0">
                <a:effectLst/>
                <a:ea typeface="Trebuchet MS" panose="020B0603020202020204" pitchFamily="34" charset="0"/>
                <a:cs typeface="Trebuchet MS" panose="020B0603020202020204" pitchFamily="34" charset="0"/>
              </a:rPr>
              <a:t>views, and almost </a:t>
            </a:r>
            <a:r>
              <a:rPr lang="en-US" sz="2800" b="1" dirty="0">
                <a:solidFill>
                  <a:srgbClr val="17365D"/>
                </a:solidFill>
                <a:effectLst/>
                <a:ea typeface="Trebuchet MS" panose="020B0603020202020204" pitchFamily="34" charset="0"/>
                <a:cs typeface="Trebuchet MS" panose="020B0603020202020204" pitchFamily="34" charset="0"/>
              </a:rPr>
              <a:t>9.5 million</a:t>
            </a:r>
            <a:r>
              <a:rPr lang="en-US" sz="2800" dirty="0">
                <a:effectLst/>
                <a:ea typeface="Trebuchet MS" panose="020B0603020202020204" pitchFamily="34" charset="0"/>
                <a:cs typeface="Trebuchet MS" panose="020B0603020202020204" pitchFamily="34" charset="0"/>
              </a:rPr>
              <a:t> website visits. </a:t>
            </a:r>
          </a:p>
          <a:p>
            <a:pPr>
              <a:spcBef>
                <a:spcPts val="0"/>
              </a:spcBef>
              <a:buClr>
                <a:srgbClr val="00427A"/>
              </a:buClr>
              <a:buSzPts val="1100"/>
            </a:pPr>
            <a:r>
              <a:rPr lang="en-US" sz="2800" dirty="0"/>
              <a:t>Since the initial launch of the </a:t>
            </a:r>
            <a:r>
              <a:rPr lang="en-US" sz="2800" b="1" dirty="0">
                <a:solidFill>
                  <a:schemeClr val="accent1">
                    <a:lumMod val="50000"/>
                  </a:schemeClr>
                </a:solidFill>
              </a:rPr>
              <a:t>“</a:t>
            </a:r>
            <a:r>
              <a:rPr lang="en-US" sz="2800" b="1" i="1" dirty="0">
                <a:solidFill>
                  <a:schemeClr val="accent1">
                    <a:lumMod val="50000"/>
                  </a:schemeClr>
                </a:solidFill>
              </a:rPr>
              <a:t>Don’t Wait</a:t>
            </a:r>
            <a:r>
              <a:rPr lang="en-US" sz="2800" b="1" dirty="0">
                <a:solidFill>
                  <a:schemeClr val="accent1">
                    <a:lumMod val="50000"/>
                  </a:schemeClr>
                </a:solidFill>
              </a:rPr>
              <a:t>. Reach Out.” </a:t>
            </a:r>
            <a:r>
              <a:rPr lang="en-US" sz="2800" dirty="0"/>
              <a:t>Campaign in October 2021, the campaign has reached more than 7.9 million Veterans and resulted in more than 3.5 million visits to VA.gov/REACH.</a:t>
            </a:r>
          </a:p>
          <a:p>
            <a:pPr>
              <a:spcBef>
                <a:spcPts val="0"/>
              </a:spcBef>
              <a:buClr>
                <a:srgbClr val="00427A"/>
              </a:buClr>
              <a:buSzPts val="1100"/>
            </a:pPr>
            <a:r>
              <a:rPr lang="en-US" sz="2800" dirty="0">
                <a:effectLst/>
                <a:ea typeface="Trebuchet MS" panose="020B0603020202020204" pitchFamily="34" charset="0"/>
                <a:cs typeface="Trebuchet MS" panose="020B0603020202020204" pitchFamily="34" charset="0"/>
              </a:rPr>
              <a:t>The </a:t>
            </a:r>
            <a:r>
              <a:rPr lang="en-US" sz="2800" b="1" dirty="0">
                <a:solidFill>
                  <a:srgbClr val="17365D"/>
                </a:solidFill>
                <a:effectLst/>
                <a:ea typeface="Trebuchet MS" panose="020B0603020202020204" pitchFamily="34" charset="0"/>
                <a:cs typeface="Trebuchet MS" panose="020B0603020202020204" pitchFamily="34" charset="0"/>
              </a:rPr>
              <a:t>Veterans Crisis Line</a:t>
            </a:r>
            <a:r>
              <a:rPr lang="en-US" sz="2800" i="1" dirty="0">
                <a:effectLst/>
                <a:ea typeface="Trebuchet MS" panose="020B0603020202020204" pitchFamily="34" charset="0"/>
                <a:cs typeface="Trebuchet MS" panose="020B0603020202020204" pitchFamily="34" charset="0"/>
              </a:rPr>
              <a:t> media campaign </a:t>
            </a:r>
            <a:r>
              <a:rPr lang="en-US" sz="2800" dirty="0">
                <a:effectLst/>
                <a:ea typeface="Trebuchet MS" panose="020B0603020202020204" pitchFamily="34" charset="0"/>
                <a:cs typeface="Trebuchet MS" panose="020B0603020202020204" pitchFamily="34" charset="0"/>
              </a:rPr>
              <a:t>focused resources to support crisis care and garnered over 310 million impressions and 1.4 million website visits.</a:t>
            </a:r>
            <a:endParaRPr lang="en-US" sz="3600" dirty="0">
              <a:ea typeface="Trebuchet MS" panose="020B0603020202020204" pitchFamily="34" charset="0"/>
              <a:cs typeface="Trebuchet MS" panose="020B0603020202020204" pitchFamily="34" charset="0"/>
            </a:endParaRPr>
          </a:p>
          <a:p>
            <a:pPr>
              <a:spcBef>
                <a:spcPts val="0"/>
              </a:spcBef>
              <a:buClr>
                <a:srgbClr val="00427A"/>
              </a:buClr>
              <a:buSzPts val="1100"/>
            </a:pPr>
            <a:r>
              <a:rPr lang="en-US" sz="2800" dirty="0">
                <a:effectLst/>
                <a:ea typeface="Trebuchet MS" panose="020B0603020202020204" pitchFamily="34" charset="0"/>
                <a:cs typeface="Trebuchet MS" panose="020B0603020202020204" pitchFamily="34" charset="0"/>
              </a:rPr>
              <a:t>The </a:t>
            </a:r>
            <a:r>
              <a:rPr lang="en-US" sz="2800" b="1" dirty="0">
                <a:effectLst/>
                <a:ea typeface="Trebuchet MS" panose="020B0603020202020204" pitchFamily="34" charset="0"/>
                <a:cs typeface="Trebuchet MS" panose="020B0603020202020204" pitchFamily="34" charset="0"/>
              </a:rPr>
              <a:t>“</a:t>
            </a:r>
            <a:r>
              <a:rPr lang="en-US" sz="2800" b="1" i="1" dirty="0">
                <a:solidFill>
                  <a:srgbClr val="17365D"/>
                </a:solidFill>
                <a:effectLst/>
                <a:ea typeface="Trebuchet MS" panose="020B0603020202020204" pitchFamily="34" charset="0"/>
                <a:cs typeface="Trebuchet MS" panose="020B0603020202020204" pitchFamily="34" charset="0"/>
              </a:rPr>
              <a:t>Keep It Secure”</a:t>
            </a:r>
            <a:r>
              <a:rPr lang="en-US" sz="2800" dirty="0">
                <a:solidFill>
                  <a:srgbClr val="17365D"/>
                </a:solidFill>
                <a:effectLst/>
                <a:ea typeface="Trebuchet MS" panose="020B0603020202020204" pitchFamily="34" charset="0"/>
                <a:cs typeface="Trebuchet MS" panose="020B0603020202020204" pitchFamily="34" charset="0"/>
              </a:rPr>
              <a:t> </a:t>
            </a:r>
            <a:r>
              <a:rPr lang="en-US" sz="2800" dirty="0">
                <a:effectLst/>
                <a:ea typeface="Trebuchet MS" panose="020B0603020202020204" pitchFamily="34" charset="0"/>
                <a:cs typeface="Trebuchet MS" panose="020B0603020202020204" pitchFamily="34" charset="0"/>
              </a:rPr>
              <a:t>LMS</a:t>
            </a:r>
            <a:r>
              <a:rPr lang="en-US" sz="2800" b="1" dirty="0">
                <a:effectLst/>
                <a:ea typeface="Trebuchet MS" panose="020B0603020202020204" pitchFamily="34" charset="0"/>
                <a:cs typeface="Trebuchet MS" panose="020B0603020202020204" pitchFamily="34" charset="0"/>
              </a:rPr>
              <a:t>,</a:t>
            </a:r>
            <a:r>
              <a:rPr lang="en-US" sz="2800" dirty="0">
                <a:effectLst/>
                <a:ea typeface="Trebuchet MS" panose="020B0603020202020204" pitchFamily="34" charset="0"/>
                <a:cs typeface="Trebuchet MS" panose="020B0603020202020204" pitchFamily="34" charset="0"/>
              </a:rPr>
              <a:t> focused on providing messaging about lifesaving time and space between the person in crisis and a gun, garnered over 1 billion impressions, 950 million completed views &amp; 23 million website visits.</a:t>
            </a:r>
            <a:endParaRPr lang="en-US" sz="3600" dirty="0">
              <a:effectLst/>
              <a:ea typeface="Trebuchet MS" panose="020B0603020202020204" pitchFamily="34" charset="0"/>
              <a:cs typeface="Trebuchet MS" panose="020B0603020202020204" pitchFamily="34" charset="0"/>
            </a:endParaRPr>
          </a:p>
        </p:txBody>
      </p:sp>
      <p:sp>
        <p:nvSpPr>
          <p:cNvPr id="4" name="Slide Number Placeholder 3">
            <a:extLst>
              <a:ext uri="{FF2B5EF4-FFF2-40B4-BE49-F238E27FC236}">
                <a16:creationId xmlns:a16="http://schemas.microsoft.com/office/drawing/2014/main" id="{14E92CBD-FC16-4209-9FD1-1260851006C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458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6FD9-9F77-45BD-A881-C48A44EB5CC1}"/>
              </a:ext>
            </a:extLst>
          </p:cNvPr>
          <p:cNvSpPr>
            <a:spLocks noGrp="1"/>
          </p:cNvSpPr>
          <p:nvPr>
            <p:ph type="title"/>
          </p:nvPr>
        </p:nvSpPr>
        <p:spPr>
          <a:xfrm>
            <a:off x="482434" y="505055"/>
            <a:ext cx="10515600" cy="1051256"/>
          </a:xfrm>
        </p:spPr>
        <p:txBody>
          <a:bodyPr/>
          <a:lstStyle/>
          <a:p>
            <a:r>
              <a:rPr lang="en-US"/>
              <a:t>VA Suicide Prevention PSAs</a:t>
            </a:r>
          </a:p>
        </p:txBody>
      </p:sp>
      <p:sp>
        <p:nvSpPr>
          <p:cNvPr id="3" name="Content Placeholder 2">
            <a:extLst>
              <a:ext uri="{FF2B5EF4-FFF2-40B4-BE49-F238E27FC236}">
                <a16:creationId xmlns:a16="http://schemas.microsoft.com/office/drawing/2014/main" id="{95EA3CA3-0356-4576-A0FB-69DCE1674B8E}"/>
              </a:ext>
            </a:extLst>
          </p:cNvPr>
          <p:cNvSpPr>
            <a:spLocks noGrp="1"/>
          </p:cNvSpPr>
          <p:nvPr>
            <p:ph idx="1"/>
          </p:nvPr>
        </p:nvSpPr>
        <p:spPr>
          <a:xfrm>
            <a:off x="482434" y="1699550"/>
            <a:ext cx="11227131" cy="4370323"/>
          </a:xfrm>
        </p:spPr>
        <p:txBody>
          <a:bodyPr>
            <a:normAutofit/>
          </a:bodyPr>
          <a:lstStyle/>
          <a:p>
            <a:r>
              <a:rPr lang="en-US" sz="2200"/>
              <a:t>In September, 2023, for Suicide Prevention Month, VA and the Ad Council released new PSAs as part of the ongoing national campaign, “Don’t Wait. Reach Out.”</a:t>
            </a:r>
          </a:p>
          <a:p>
            <a:r>
              <a:rPr lang="en-US" sz="2200">
                <a:hlinkClick r:id="rId2"/>
              </a:rPr>
              <a:t>“The Question” </a:t>
            </a:r>
            <a:r>
              <a:rPr lang="en-US" sz="2200"/>
              <a:t>- directed by Academy Award–winning film director and screenwriter Kathryn Bigelow. The new PSAs are inspired by the insight that military Veterans are often the first to help others, but it can sometimes be tougher for Veterans to ask for help or accept it for themselves. The PSAs pose the simple question: "When was the last time you asked for help?"</a:t>
            </a:r>
          </a:p>
          <a:p>
            <a:r>
              <a:rPr lang="en-US" sz="2200">
                <a:hlinkClick r:id="rId3"/>
              </a:rPr>
              <a:t>PSA featuring Metallica </a:t>
            </a:r>
            <a:r>
              <a:rPr lang="en-US" sz="2200"/>
              <a:t>– James Hetfield and Rob Trujillo from Metallica encourage Veterans to visit </a:t>
            </a:r>
            <a:r>
              <a:rPr lang="en-US" sz="2200">
                <a:hlinkClick r:id="rId4"/>
              </a:rPr>
              <a:t>VA.gov/REACH </a:t>
            </a:r>
            <a:r>
              <a:rPr lang="en-US" sz="2200"/>
              <a:t>or to call/text/chat with the </a:t>
            </a:r>
            <a:r>
              <a:rPr lang="en-US" sz="2200">
                <a:hlinkClick r:id="rId5"/>
              </a:rPr>
              <a:t>Veterans Crisis Line </a:t>
            </a:r>
            <a:r>
              <a:rPr lang="en-US" sz="2200"/>
              <a:t>(Dial 988 then Press 1) to get the support they’ve earned.</a:t>
            </a:r>
          </a:p>
        </p:txBody>
      </p:sp>
      <p:sp>
        <p:nvSpPr>
          <p:cNvPr id="4" name="Slide Number Placeholder 3">
            <a:extLst>
              <a:ext uri="{FF2B5EF4-FFF2-40B4-BE49-F238E27FC236}">
                <a16:creationId xmlns:a16="http://schemas.microsoft.com/office/drawing/2014/main" id="{84C4B015-2314-4D82-929A-853F0FF872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D12D91-5F71-FE4F-A594-B9667DC21877}" type="slidenum">
              <a:rPr kumimoji="0" lang="en-US" sz="1000" b="1" i="0" u="none" strike="noStrike" kern="1200" cap="none" spc="0" normalizeH="0" baseline="0" noProof="0" smtClean="0">
                <a:ln>
                  <a:noFill/>
                </a:ln>
                <a:solidFill>
                  <a:srgbClr val="00467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000" b="1" i="0" u="none" strike="noStrike" kern="1200" cap="none" spc="0" normalizeH="0" baseline="0" noProof="0">
              <a:ln>
                <a:noFill/>
              </a:ln>
              <a:solidFill>
                <a:srgbClr val="00467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337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3639-0F76-1144-80D7-2D13A4F273F1}"/>
              </a:ext>
            </a:extLst>
          </p:cNvPr>
          <p:cNvSpPr>
            <a:spLocks noGrp="1"/>
          </p:cNvSpPr>
          <p:nvPr>
            <p:ph type="title"/>
          </p:nvPr>
        </p:nvSpPr>
        <p:spPr>
          <a:xfrm>
            <a:off x="384906" y="453908"/>
            <a:ext cx="9317894" cy="1051256"/>
          </a:xfrm>
        </p:spPr>
        <p:txBody>
          <a:bodyPr>
            <a:normAutofit fontScale="90000"/>
          </a:bodyPr>
          <a:lstStyle/>
          <a:p>
            <a:pPr algn="ctr"/>
            <a:r>
              <a:rPr lang="en-US" dirty="0"/>
              <a:t>Starting the Conversation</a:t>
            </a:r>
            <a:br>
              <a:rPr lang="en-US" i="1" dirty="0"/>
            </a:br>
            <a:r>
              <a:rPr lang="en-US" i="1" dirty="0"/>
              <a:t>Don’t wait. </a:t>
            </a:r>
            <a:r>
              <a:rPr lang="en-US" dirty="0"/>
              <a:t>Reach out. </a:t>
            </a:r>
            <a:r>
              <a:rPr lang="en-US" dirty="0">
                <a:hlinkClick r:id="rId4"/>
              </a:rPr>
              <a:t>(www.va.gov/REACH)</a:t>
            </a:r>
            <a:endParaRPr lang="en-US" dirty="0"/>
          </a:p>
        </p:txBody>
      </p:sp>
      <p:pic>
        <p:nvPicPr>
          <p:cNvPr id="17" name="Picture 16" descr="A picture containing text, person&#10;&#10;Description automatically generated">
            <a:extLst>
              <a:ext uri="{FF2B5EF4-FFF2-40B4-BE49-F238E27FC236}">
                <a16:creationId xmlns:a16="http://schemas.microsoft.com/office/drawing/2014/main" id="{1EF59D6E-7D43-53F7-71EB-83BAF22D0A87}"/>
              </a:ext>
            </a:extLst>
          </p:cNvPr>
          <p:cNvPicPr>
            <a:picLocks noChangeAspect="1"/>
          </p:cNvPicPr>
          <p:nvPr/>
        </p:nvPicPr>
        <p:blipFill>
          <a:blip r:embed="rId5"/>
          <a:stretch>
            <a:fillRect/>
          </a:stretch>
        </p:blipFill>
        <p:spPr>
          <a:xfrm>
            <a:off x="471099" y="1505164"/>
            <a:ext cx="3151033" cy="4597056"/>
          </a:xfrm>
          <a:prstGeom prst="rect">
            <a:avLst/>
          </a:prstGeom>
        </p:spPr>
      </p:pic>
      <p:pic>
        <p:nvPicPr>
          <p:cNvPr id="18" name="Online Media 17" title="The Question (Longform) | Veteran Crisis Prevention | Ad Council">
            <a:hlinkClick r:id="" action="ppaction://media"/>
            <a:extLst>
              <a:ext uri="{FF2B5EF4-FFF2-40B4-BE49-F238E27FC236}">
                <a16:creationId xmlns:a16="http://schemas.microsoft.com/office/drawing/2014/main" id="{0AAF906B-D81B-3A89-DB38-47220965EB05}"/>
              </a:ext>
            </a:extLst>
          </p:cNvPr>
          <p:cNvPicPr>
            <a:picLocks noRot="1" noChangeAspect="1"/>
          </p:cNvPicPr>
          <p:nvPr>
            <a:videoFile r:link="rId1"/>
          </p:nvPr>
        </p:nvPicPr>
        <p:blipFill>
          <a:blip r:embed="rId6"/>
          <a:stretch>
            <a:fillRect/>
          </a:stretch>
        </p:blipFill>
        <p:spPr>
          <a:xfrm>
            <a:off x="4714032" y="1996051"/>
            <a:ext cx="6398727" cy="3615281"/>
          </a:xfrm>
          <a:prstGeom prst="rect">
            <a:avLst/>
          </a:prstGeom>
        </p:spPr>
      </p:pic>
    </p:spTree>
    <p:extLst>
      <p:ext uri="{BB962C8B-B14F-4D97-AF65-F5344CB8AC3E}">
        <p14:creationId xmlns:p14="http://schemas.microsoft.com/office/powerpoint/2010/main" val="124208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F7AA-9A47-423D-B999-DCC475E3353A}"/>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latin typeface="+mj-lt"/>
              </a:rPr>
              <a:t>Connecting to Resources</a:t>
            </a:r>
          </a:p>
        </p:txBody>
      </p:sp>
      <p:pic>
        <p:nvPicPr>
          <p:cNvPr id="6" name="Picture 5">
            <a:extLst>
              <a:ext uri="{FF2B5EF4-FFF2-40B4-BE49-F238E27FC236}">
                <a16:creationId xmlns:a16="http://schemas.microsoft.com/office/drawing/2014/main" id="{82C97EEF-BF29-44CD-BC14-B49A2F373560}"/>
              </a:ext>
            </a:extLst>
          </p:cNvPr>
          <p:cNvPicPr>
            <a:picLocks noChangeAspect="1"/>
          </p:cNvPicPr>
          <p:nvPr/>
        </p:nvPicPr>
        <p:blipFill>
          <a:blip r:embed="rId2"/>
          <a:stretch>
            <a:fillRect/>
          </a:stretch>
        </p:blipFill>
        <p:spPr>
          <a:xfrm>
            <a:off x="179819" y="1741954"/>
            <a:ext cx="5769022" cy="2610482"/>
          </a:xfrm>
          <a:prstGeom prst="rect">
            <a:avLst/>
          </a:prstGeom>
        </p:spPr>
      </p:pic>
      <p:pic>
        <p:nvPicPr>
          <p:cNvPr id="9" name="Picture 8">
            <a:extLst>
              <a:ext uri="{FF2B5EF4-FFF2-40B4-BE49-F238E27FC236}">
                <a16:creationId xmlns:a16="http://schemas.microsoft.com/office/drawing/2014/main" id="{52D5D427-7F8D-42C9-8784-9362D4821154}"/>
              </a:ext>
            </a:extLst>
          </p:cNvPr>
          <p:cNvPicPr>
            <a:picLocks noChangeAspect="1"/>
          </p:cNvPicPr>
          <p:nvPr/>
        </p:nvPicPr>
        <p:blipFill>
          <a:blip r:embed="rId3"/>
          <a:stretch>
            <a:fillRect/>
          </a:stretch>
        </p:blipFill>
        <p:spPr>
          <a:xfrm>
            <a:off x="6096001" y="1741954"/>
            <a:ext cx="5832348" cy="4724203"/>
          </a:xfrm>
          <a:prstGeom prst="rect">
            <a:avLst/>
          </a:prstGeom>
        </p:spPr>
      </p:pic>
      <p:sp>
        <p:nvSpPr>
          <p:cNvPr id="4" name="Slide Number Placeholder 3">
            <a:extLst>
              <a:ext uri="{FF2B5EF4-FFF2-40B4-BE49-F238E27FC236}">
                <a16:creationId xmlns:a16="http://schemas.microsoft.com/office/drawing/2014/main" id="{9C87972A-D6E3-413D-A59E-C0C3FF18FC59}"/>
              </a:ext>
            </a:extLst>
          </p:cNvPr>
          <p:cNvSpPr>
            <a:spLocks noGrp="1"/>
          </p:cNvSpPr>
          <p:nvPr>
            <p:ph type="sldNum" sz="quarter" idx="12"/>
          </p:nvPr>
        </p:nvSpPr>
        <p:spPr>
          <a:xfrm>
            <a:off x="11704320" y="6431079"/>
            <a:ext cx="448056" cy="365125"/>
          </a:xfrm>
        </p:spPr>
        <p:txBody>
          <a:bodyPr vert="horz" lIns="91440" tIns="45720" rIns="91440" bIns="45720" rtlCol="0" anchor="ctr">
            <a:normAutofit/>
          </a:bodyPr>
          <a:lstStyle/>
          <a:p>
            <a:pPr algn="r">
              <a:spcAft>
                <a:spcPts val="600"/>
              </a:spcAft>
            </a:pPr>
            <a:fld id="{ACD12D91-5F71-FE4F-A594-B9667DC21877}" type="slidenum">
              <a:rPr lang="en-US" sz="1100">
                <a:solidFill>
                  <a:schemeClr val="tx1">
                    <a:lumMod val="50000"/>
                    <a:lumOff val="50000"/>
                  </a:schemeClr>
                </a:solidFill>
              </a:rPr>
              <a:pPr algn="r">
                <a:spcAft>
                  <a:spcPts val="600"/>
                </a:spcAft>
              </a:pPr>
              <a:t>35</a:t>
            </a:fld>
            <a:endParaRPr lang="en-US" sz="1100">
              <a:solidFill>
                <a:schemeClr val="tx1">
                  <a:lumMod val="50000"/>
                  <a:lumOff val="50000"/>
                </a:schemeClr>
              </a:solidFill>
            </a:endParaRPr>
          </a:p>
        </p:txBody>
      </p:sp>
      <p:sp>
        <p:nvSpPr>
          <p:cNvPr id="17" name="TextBox 16">
            <a:extLst>
              <a:ext uri="{FF2B5EF4-FFF2-40B4-BE49-F238E27FC236}">
                <a16:creationId xmlns:a16="http://schemas.microsoft.com/office/drawing/2014/main" id="{9FE2B9CA-6BC8-4010-9D98-D1D0D45F13A3}"/>
              </a:ext>
            </a:extLst>
          </p:cNvPr>
          <p:cNvSpPr txBox="1"/>
          <p:nvPr/>
        </p:nvSpPr>
        <p:spPr>
          <a:xfrm>
            <a:off x="263651" y="4875687"/>
            <a:ext cx="5832350" cy="1323439"/>
          </a:xfrm>
          <a:prstGeom prst="rect">
            <a:avLst/>
          </a:prstGeom>
          <a:noFill/>
        </p:spPr>
        <p:txBody>
          <a:bodyPr wrap="square">
            <a:spAutoFit/>
          </a:bodyPr>
          <a:lstStyle/>
          <a:p>
            <a:r>
              <a:rPr lang="en-US" sz="4000" i="1" dirty="0"/>
              <a:t>Don’t wait. </a:t>
            </a:r>
            <a:r>
              <a:rPr lang="en-US" sz="4000" dirty="0"/>
              <a:t>Reach out. </a:t>
            </a:r>
            <a:r>
              <a:rPr lang="en-US" sz="4000" dirty="0">
                <a:hlinkClick r:id="rId4"/>
              </a:rPr>
              <a:t>(www.va.gov/REACH)</a:t>
            </a:r>
            <a:endParaRPr lang="en-US" sz="4000" dirty="0"/>
          </a:p>
        </p:txBody>
      </p:sp>
    </p:spTree>
    <p:extLst>
      <p:ext uri="{BB962C8B-B14F-4D97-AF65-F5344CB8AC3E}">
        <p14:creationId xmlns:p14="http://schemas.microsoft.com/office/powerpoint/2010/main" val="2993948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496D1-05AA-4110-8313-D4991242A073}"/>
              </a:ext>
            </a:extLst>
          </p:cNvPr>
          <p:cNvSpPr>
            <a:spLocks noGrp="1"/>
          </p:cNvSpPr>
          <p:nvPr>
            <p:ph type="title"/>
          </p:nvPr>
        </p:nvSpPr>
        <p:spPr>
          <a:xfrm>
            <a:off x="0" y="265498"/>
            <a:ext cx="12268200" cy="833529"/>
          </a:xfrm>
        </p:spPr>
        <p:txBody>
          <a:bodyPr>
            <a:normAutofit/>
          </a:bodyPr>
          <a:lstStyle/>
          <a:p>
            <a:r>
              <a:rPr lang="en-US" dirty="0"/>
              <a:t>How to Talk with Someone in Crisis </a:t>
            </a:r>
          </a:p>
        </p:txBody>
      </p:sp>
      <p:sp>
        <p:nvSpPr>
          <p:cNvPr id="4" name="Slide Number Placeholder 3">
            <a:extLst>
              <a:ext uri="{FF2B5EF4-FFF2-40B4-BE49-F238E27FC236}">
                <a16:creationId xmlns:a16="http://schemas.microsoft.com/office/drawing/2014/main" id="{1F99D6B1-B903-465D-9489-6024D59CA325}"/>
              </a:ext>
            </a:extLst>
          </p:cNvPr>
          <p:cNvSpPr>
            <a:spLocks noGrp="1"/>
          </p:cNvSpPr>
          <p:nvPr>
            <p:ph type="sldNum" sz="quarter" idx="12"/>
          </p:nvPr>
        </p:nvSpPr>
        <p:spPr/>
        <p:txBody>
          <a:bodyPr/>
          <a:lstStyle/>
          <a:p>
            <a:fld id="{D983F1FA-211D-3044-9E35-958DFBC26156}" type="slidenum">
              <a:rPr lang="en-US" smtClean="0">
                <a:solidFill>
                  <a:prstClr val="white"/>
                </a:solidFill>
              </a:rPr>
              <a:pPr/>
              <a:t>36</a:t>
            </a:fld>
            <a:endParaRPr lang="en-US" dirty="0">
              <a:solidFill>
                <a:prstClr val="white"/>
              </a:solidFill>
            </a:endParaRPr>
          </a:p>
        </p:txBody>
      </p:sp>
      <p:sp>
        <p:nvSpPr>
          <p:cNvPr id="8" name="TextBox 7">
            <a:extLst>
              <a:ext uri="{FF2B5EF4-FFF2-40B4-BE49-F238E27FC236}">
                <a16:creationId xmlns:a16="http://schemas.microsoft.com/office/drawing/2014/main" id="{E160F1A0-4EB0-4CFA-B1EF-9D2D0DCB93DB}"/>
              </a:ext>
            </a:extLst>
          </p:cNvPr>
          <p:cNvSpPr txBox="1"/>
          <p:nvPr/>
        </p:nvSpPr>
        <p:spPr>
          <a:xfrm>
            <a:off x="1941457" y="6398403"/>
            <a:ext cx="8385285" cy="369332"/>
          </a:xfrm>
          <a:prstGeom prst="rect">
            <a:avLst/>
          </a:prstGeom>
          <a:noFill/>
          <a:ln w="47625">
            <a:noFill/>
          </a:ln>
        </p:spPr>
        <p:txBody>
          <a:bodyPr wrap="square" rtlCol="0">
            <a:spAutoFit/>
          </a:bodyPr>
          <a:lstStyle/>
          <a:p>
            <a:pPr algn="ctr"/>
            <a:r>
              <a:rPr lang="en-US" dirty="0"/>
              <a:t>https://www.veteranscrisisline.net/find-resources/spread-the-word/</a:t>
            </a:r>
          </a:p>
        </p:txBody>
      </p:sp>
      <p:pic>
        <p:nvPicPr>
          <p:cNvPr id="7" name="Picture 6" descr="Graphical user interface, text&#10;&#10;Description automatically generated">
            <a:extLst>
              <a:ext uri="{FF2B5EF4-FFF2-40B4-BE49-F238E27FC236}">
                <a16:creationId xmlns:a16="http://schemas.microsoft.com/office/drawing/2014/main" id="{98E65C36-4AE6-D33F-4CC7-B5C400378117}"/>
              </a:ext>
            </a:extLst>
          </p:cNvPr>
          <p:cNvPicPr>
            <a:picLocks noChangeAspect="1"/>
          </p:cNvPicPr>
          <p:nvPr/>
        </p:nvPicPr>
        <p:blipFill>
          <a:blip r:embed="rId3"/>
          <a:stretch>
            <a:fillRect/>
          </a:stretch>
        </p:blipFill>
        <p:spPr>
          <a:xfrm>
            <a:off x="1772815" y="996386"/>
            <a:ext cx="3853543" cy="4985892"/>
          </a:xfrm>
          <a:prstGeom prst="rect">
            <a:avLst/>
          </a:prstGeom>
        </p:spPr>
      </p:pic>
      <p:pic>
        <p:nvPicPr>
          <p:cNvPr id="3" name="Content Placeholder 6" descr="Text&#10;&#10;Description automatically generated">
            <a:extLst>
              <a:ext uri="{FF2B5EF4-FFF2-40B4-BE49-F238E27FC236}">
                <a16:creationId xmlns:a16="http://schemas.microsoft.com/office/drawing/2014/main" id="{34EDDD54-7DD1-7D44-A4A7-EFC41A2E8F9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47669" y="996386"/>
            <a:ext cx="3871958" cy="4985892"/>
          </a:xfrm>
        </p:spPr>
      </p:pic>
    </p:spTree>
    <p:extLst>
      <p:ext uri="{BB962C8B-B14F-4D97-AF65-F5344CB8AC3E}">
        <p14:creationId xmlns:p14="http://schemas.microsoft.com/office/powerpoint/2010/main" val="352491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5B97D-360A-4900-9C7C-4672F965574B}"/>
              </a:ext>
            </a:extLst>
          </p:cNvPr>
          <p:cNvSpPr>
            <a:spLocks noGrp="1"/>
          </p:cNvSpPr>
          <p:nvPr>
            <p:ph type="title"/>
          </p:nvPr>
        </p:nvSpPr>
        <p:spPr>
          <a:xfrm>
            <a:off x="198440" y="308808"/>
            <a:ext cx="7067063" cy="1051256"/>
          </a:xfrm>
        </p:spPr>
        <p:txBody>
          <a:bodyPr>
            <a:normAutofit/>
          </a:bodyPr>
          <a:lstStyle/>
          <a:p>
            <a:r>
              <a:rPr lang="en-US" sz="3000" dirty="0"/>
              <a:t>Lethal Means Safety Resources </a:t>
            </a:r>
          </a:p>
        </p:txBody>
      </p:sp>
      <p:sp>
        <p:nvSpPr>
          <p:cNvPr id="7" name="TextBox 6">
            <a:extLst>
              <a:ext uri="{FF2B5EF4-FFF2-40B4-BE49-F238E27FC236}">
                <a16:creationId xmlns:a16="http://schemas.microsoft.com/office/drawing/2014/main" id="{3A8A77C2-8461-4441-9AE2-C8DE369F622D}"/>
              </a:ext>
            </a:extLst>
          </p:cNvPr>
          <p:cNvSpPr txBox="1"/>
          <p:nvPr/>
        </p:nvSpPr>
        <p:spPr>
          <a:xfrm>
            <a:off x="-466579" y="1213009"/>
            <a:ext cx="7269161" cy="2585323"/>
          </a:xfrm>
          <a:prstGeom prst="rect">
            <a:avLst/>
          </a:prstGeom>
          <a:noFill/>
        </p:spPr>
        <p:txBody>
          <a:bodyPr wrap="square" rtlCol="0">
            <a:spAutoFit/>
          </a:bodyPr>
          <a:lstStyle/>
          <a:p>
            <a:pPr lvl="2"/>
            <a:r>
              <a:rPr lang="en-US" sz="2400" b="1" dirty="0">
                <a:hlinkClick r:id="rId3"/>
              </a:rPr>
              <a:t>Reducing Firearm &amp; Other Household Safety Risks Brochure</a:t>
            </a:r>
            <a:r>
              <a:rPr lang="en-US" sz="2400" b="1" dirty="0"/>
              <a:t> </a:t>
            </a:r>
          </a:p>
          <a:p>
            <a:pPr marL="1257300" lvl="2" indent="-342900">
              <a:buFont typeface="Arial" panose="020B0604020202020204" pitchFamily="34" charset="0"/>
              <a:buChar char="•"/>
            </a:pPr>
            <a:r>
              <a:rPr lang="en-US" sz="2400" dirty="0"/>
              <a:t>Best practices for safely storing firearms and medications </a:t>
            </a:r>
          </a:p>
          <a:p>
            <a:pPr marL="1257300" lvl="2" indent="-342900">
              <a:buFont typeface="Arial" panose="020B0604020202020204" pitchFamily="34" charset="0"/>
              <a:buChar char="•"/>
            </a:pPr>
            <a:r>
              <a:rPr lang="en-US" sz="2400" dirty="0"/>
              <a:t>Guides on how to talk to Veterans about safe storage. </a:t>
            </a:r>
          </a:p>
          <a:p>
            <a:pPr lvl="2"/>
            <a:endParaRPr lang="en-US" dirty="0"/>
          </a:p>
        </p:txBody>
      </p:sp>
      <p:pic>
        <p:nvPicPr>
          <p:cNvPr id="3" name="Picture 2">
            <a:extLst>
              <a:ext uri="{FF2B5EF4-FFF2-40B4-BE49-F238E27FC236}">
                <a16:creationId xmlns:a16="http://schemas.microsoft.com/office/drawing/2014/main" id="{2CDCF384-F8A8-4343-99B8-4453D5EECE61}"/>
              </a:ext>
            </a:extLst>
          </p:cNvPr>
          <p:cNvPicPr>
            <a:picLocks noChangeAspect="1"/>
          </p:cNvPicPr>
          <p:nvPr/>
        </p:nvPicPr>
        <p:blipFill>
          <a:blip r:embed="rId4"/>
          <a:stretch>
            <a:fillRect/>
          </a:stretch>
        </p:blipFill>
        <p:spPr>
          <a:xfrm>
            <a:off x="7265503" y="589928"/>
            <a:ext cx="3667539" cy="5461761"/>
          </a:xfrm>
          <a:prstGeom prst="rect">
            <a:avLst/>
          </a:prstGeom>
        </p:spPr>
      </p:pic>
      <p:sp>
        <p:nvSpPr>
          <p:cNvPr id="4" name="TextBox 3">
            <a:extLst>
              <a:ext uri="{FF2B5EF4-FFF2-40B4-BE49-F238E27FC236}">
                <a16:creationId xmlns:a16="http://schemas.microsoft.com/office/drawing/2014/main" id="{EB052EFD-5D12-4FE9-A86B-9550355B74A5}"/>
              </a:ext>
            </a:extLst>
          </p:cNvPr>
          <p:cNvSpPr txBox="1"/>
          <p:nvPr/>
        </p:nvSpPr>
        <p:spPr>
          <a:xfrm>
            <a:off x="678873" y="4102368"/>
            <a:ext cx="5497992" cy="1200329"/>
          </a:xfrm>
          <a:prstGeom prst="rect">
            <a:avLst/>
          </a:prstGeom>
          <a:noFill/>
          <a:ln>
            <a:solidFill>
              <a:srgbClr val="003F72"/>
            </a:solidFill>
          </a:ln>
        </p:spPr>
        <p:txBody>
          <a:bodyPr wrap="square" rtlCol="0">
            <a:spAutoFit/>
          </a:bodyPr>
          <a:lstStyle/>
          <a:p>
            <a:pPr algn="ctr"/>
            <a:r>
              <a:rPr lang="en-US" dirty="0"/>
              <a:t>Normalize the discussion….</a:t>
            </a:r>
          </a:p>
          <a:p>
            <a:pPr algn="ctr"/>
            <a:r>
              <a:rPr lang="en-US" dirty="0"/>
              <a:t>it is OK to ask if someone is having thoughts about suicide. And it is OK to ask about how they are storing their firearms too. </a:t>
            </a:r>
          </a:p>
        </p:txBody>
      </p:sp>
    </p:spTree>
    <p:extLst>
      <p:ext uri="{BB962C8B-B14F-4D97-AF65-F5344CB8AC3E}">
        <p14:creationId xmlns:p14="http://schemas.microsoft.com/office/powerpoint/2010/main" val="2040304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2D1E29-C432-6344-8BD0-5742A24D8485}"/>
              </a:ext>
            </a:extLst>
          </p:cNvPr>
          <p:cNvSpPr>
            <a:spLocks noGrp="1"/>
          </p:cNvSpPr>
          <p:nvPr>
            <p:ph type="title"/>
          </p:nvPr>
        </p:nvSpPr>
        <p:spPr>
          <a:xfrm>
            <a:off x="831851" y="3101930"/>
            <a:ext cx="7149271" cy="2096235"/>
          </a:xfrm>
        </p:spPr>
        <p:txBody>
          <a:bodyPr>
            <a:normAutofit/>
          </a:bodyPr>
          <a:lstStyle/>
          <a:p>
            <a:r>
              <a:rPr lang="en-US" sz="4800" dirty="0"/>
              <a:t>Suicide Prevention Resources</a:t>
            </a:r>
          </a:p>
        </p:txBody>
      </p:sp>
    </p:spTree>
    <p:extLst>
      <p:ext uri="{BB962C8B-B14F-4D97-AF65-F5344CB8AC3E}">
        <p14:creationId xmlns:p14="http://schemas.microsoft.com/office/powerpoint/2010/main" val="2450026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75E6-DCBF-B146-8545-57C7D53A9C88}"/>
              </a:ext>
            </a:extLst>
          </p:cNvPr>
          <p:cNvSpPr>
            <a:spLocks noGrp="1"/>
          </p:cNvSpPr>
          <p:nvPr>
            <p:ph type="title"/>
          </p:nvPr>
        </p:nvSpPr>
        <p:spPr>
          <a:xfrm>
            <a:off x="530593" y="502804"/>
            <a:ext cx="6923755" cy="2011795"/>
          </a:xfrm>
        </p:spPr>
        <p:txBody>
          <a:bodyPr>
            <a:noAutofit/>
          </a:bodyPr>
          <a:lstStyle/>
          <a:p>
            <a:r>
              <a:rPr lang="en-US" sz="3000" dirty="0"/>
              <a:t>National Shooting Sports Foundation, American Foundation for Suicide Prevention &amp; VA Partnership</a:t>
            </a:r>
            <a:br>
              <a:rPr lang="en-US" sz="3000" dirty="0"/>
            </a:br>
            <a:endParaRPr lang="en-US" sz="3000" dirty="0"/>
          </a:p>
        </p:txBody>
      </p:sp>
      <p:sp>
        <p:nvSpPr>
          <p:cNvPr id="3" name="Content Placeholder 2">
            <a:extLst>
              <a:ext uri="{FF2B5EF4-FFF2-40B4-BE49-F238E27FC236}">
                <a16:creationId xmlns:a16="http://schemas.microsoft.com/office/drawing/2014/main" id="{7D2E453C-783C-F44A-B654-243BAE01E94F}"/>
              </a:ext>
            </a:extLst>
          </p:cNvPr>
          <p:cNvSpPr>
            <a:spLocks noGrp="1"/>
          </p:cNvSpPr>
          <p:nvPr>
            <p:ph idx="1"/>
          </p:nvPr>
        </p:nvSpPr>
        <p:spPr>
          <a:xfrm>
            <a:off x="365762" y="2166044"/>
            <a:ext cx="6475589" cy="4354715"/>
          </a:xfrm>
        </p:spPr>
        <p:txBody>
          <a:bodyPr>
            <a:normAutofit/>
          </a:bodyPr>
          <a:lstStyle/>
          <a:p>
            <a:pPr lvl="0">
              <a:lnSpc>
                <a:spcPct val="100000"/>
              </a:lnSpc>
            </a:pPr>
            <a:r>
              <a:rPr lang="en-US" sz="2200" dirty="0"/>
              <a:t>Creation of </a:t>
            </a:r>
            <a:r>
              <a:rPr lang="en-US" sz="2200" dirty="0">
                <a:hlinkClick r:id="rId3"/>
              </a:rPr>
              <a:t>a community toolkit </a:t>
            </a:r>
            <a:r>
              <a:rPr lang="en-US" sz="2200" dirty="0"/>
              <a:t>to Veterans, their families, and communities about putting “time and space” between a Veteran in crisis and a firearm</a:t>
            </a:r>
          </a:p>
          <a:p>
            <a:r>
              <a:rPr lang="en-US" sz="2200" dirty="0">
                <a:hlinkClick r:id="rId4"/>
              </a:rPr>
              <a:t>United States Concealed Carry Association - Preventing Veteran Suicide During COVID-19</a:t>
            </a:r>
            <a:endParaRPr lang="en-US" sz="2200" dirty="0"/>
          </a:p>
          <a:p>
            <a:r>
              <a:rPr lang="en-US" sz="2200" dirty="0"/>
              <a:t>Co-branding materials for use throughout the VHA and community</a:t>
            </a:r>
          </a:p>
          <a:p>
            <a:r>
              <a:rPr lang="en-US" sz="2200" dirty="0">
                <a:hlinkClick r:id="rId5"/>
              </a:rPr>
              <a:t>AFSP/NSSF Toolkit for gun shop outreach </a:t>
            </a:r>
            <a:endParaRPr lang="en-US" sz="2200" dirty="0"/>
          </a:p>
          <a:p>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5312B0CD-E11E-45FA-A405-50F4F4C957B4}"/>
              </a:ext>
            </a:extLst>
          </p:cNvPr>
          <p:cNvPicPr>
            <a:picLocks noChangeAspect="1"/>
          </p:cNvPicPr>
          <p:nvPr/>
        </p:nvPicPr>
        <p:blipFill>
          <a:blip r:embed="rId6"/>
          <a:stretch>
            <a:fillRect/>
          </a:stretch>
        </p:blipFill>
        <p:spPr>
          <a:xfrm>
            <a:off x="7538719" y="932012"/>
            <a:ext cx="2174447" cy="2700377"/>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8F2C6201-5EAB-41CD-A182-0D07BC34D5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3682">
            <a:off x="8949689" y="3660327"/>
            <a:ext cx="2921691" cy="219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3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7E79-BCC3-C8B7-2E15-73892BD8C3BD}"/>
              </a:ext>
            </a:extLst>
          </p:cNvPr>
          <p:cNvSpPr txBox="1">
            <a:spLocks/>
          </p:cNvSpPr>
          <p:nvPr/>
        </p:nvSpPr>
        <p:spPr>
          <a:xfrm>
            <a:off x="5475724" y="5164682"/>
            <a:ext cx="2696210" cy="401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r>
              <a:rPr lang="en-US" sz="1400" b="0">
                <a:solidFill>
                  <a:srgbClr val="00467F"/>
                </a:solidFill>
              </a:rPr>
              <a:t>November 2023</a:t>
            </a:r>
          </a:p>
        </p:txBody>
      </p:sp>
    </p:spTree>
    <p:extLst>
      <p:ext uri="{BB962C8B-B14F-4D97-AF65-F5344CB8AC3E}">
        <p14:creationId xmlns:p14="http://schemas.microsoft.com/office/powerpoint/2010/main" val="1276549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C6E45-9135-CE48-8576-67CF8641CAB1}"/>
              </a:ext>
            </a:extLst>
          </p:cNvPr>
          <p:cNvSpPr>
            <a:spLocks noGrp="1"/>
          </p:cNvSpPr>
          <p:nvPr>
            <p:ph type="title"/>
          </p:nvPr>
        </p:nvSpPr>
        <p:spPr>
          <a:xfrm>
            <a:off x="869092" y="607105"/>
            <a:ext cx="10515600" cy="1051256"/>
          </a:xfrm>
        </p:spPr>
        <p:txBody>
          <a:bodyPr/>
          <a:lstStyle/>
          <a:p>
            <a:r>
              <a:rPr lang="en-US" sz="3600" dirty="0"/>
              <a:t>Social Media Safety Toolkit </a:t>
            </a:r>
            <a:endParaRPr lang="en-US" dirty="0"/>
          </a:p>
        </p:txBody>
      </p:sp>
      <p:sp>
        <p:nvSpPr>
          <p:cNvPr id="3" name="Content Placeholder 2">
            <a:extLst>
              <a:ext uri="{FF2B5EF4-FFF2-40B4-BE49-F238E27FC236}">
                <a16:creationId xmlns:a16="http://schemas.microsoft.com/office/drawing/2014/main" id="{0434F339-6A66-2045-9F6E-1A7C52FC9054}"/>
              </a:ext>
            </a:extLst>
          </p:cNvPr>
          <p:cNvSpPr>
            <a:spLocks noGrp="1"/>
          </p:cNvSpPr>
          <p:nvPr>
            <p:ph idx="1"/>
          </p:nvPr>
        </p:nvSpPr>
        <p:spPr>
          <a:xfrm>
            <a:off x="838200" y="1777600"/>
            <a:ext cx="10515600" cy="3930682"/>
          </a:xfrm>
        </p:spPr>
        <p:txBody>
          <a:bodyPr vert="horz" lIns="91440" tIns="45720" rIns="91440" bIns="45720" rtlCol="0" anchor="t">
            <a:normAutofit/>
          </a:bodyPr>
          <a:lstStyle/>
          <a:p>
            <a:r>
              <a:rPr lang="en-US" sz="2400" dirty="0"/>
              <a:t>As discussed in the </a:t>
            </a:r>
            <a:r>
              <a:rPr lang="en-US" sz="2400" b="1" u="sng" dirty="0">
                <a:solidFill>
                  <a:schemeClr val="tx1"/>
                </a:solidFill>
                <a:hlinkClick r:id="rId4">
                  <a:extLst>
                    <a:ext uri="{A12FA001-AC4F-418D-AE19-62706E023703}">
                      <ahyp:hlinkClr xmlns:ahyp="http://schemas.microsoft.com/office/drawing/2018/hyperlinkcolor" val="tx"/>
                    </a:ext>
                  </a:extLst>
                </a:hlinkClick>
              </a:rPr>
              <a:t>National Strategy for Preventing Veteran Suicide</a:t>
            </a:r>
            <a:r>
              <a:rPr lang="en-US" sz="2400" dirty="0">
                <a:solidFill>
                  <a:schemeClr val="tx1"/>
                </a:solidFill>
              </a:rPr>
              <a:t>, </a:t>
            </a:r>
            <a:r>
              <a:rPr lang="en-US" sz="2400" dirty="0"/>
              <a:t>social media is an important intervention channel and a key piece of VA’s comprehensive, community-based suicide prevention strategy.</a:t>
            </a:r>
          </a:p>
          <a:p>
            <a:r>
              <a:rPr lang="en-US" sz="2400" dirty="0"/>
              <a:t>The Social Media Safety Toolkit for Veterans, their families, and friends equips everyone with the knowledge needed to respond to social media posts that indicate a Veteran may be having thoughts of suicide. </a:t>
            </a:r>
            <a:endParaRPr lang="en-US" sz="2400" dirty="0">
              <a:cs typeface="Calibri"/>
            </a:endParaRPr>
          </a:p>
          <a:p>
            <a:r>
              <a:rPr lang="en-US" sz="2400" dirty="0"/>
              <a:t>The toolkit includes best practices, resources, and sample responses. </a:t>
            </a:r>
            <a:endParaRPr lang="en-US" sz="2400" dirty="0">
              <a:cs typeface="Calibri" panose="020F0502020204030204"/>
            </a:endParaRPr>
          </a:p>
          <a:p>
            <a:endParaRPr lang="en-US" sz="2400" dirty="0"/>
          </a:p>
          <a:p>
            <a:endParaRPr lang="en-US" sz="2400" dirty="0"/>
          </a:p>
        </p:txBody>
      </p:sp>
      <p:pic>
        <p:nvPicPr>
          <p:cNvPr id="5" name="Picture 4">
            <a:extLst>
              <a:ext uri="{FF2B5EF4-FFF2-40B4-BE49-F238E27FC236}">
                <a16:creationId xmlns:a16="http://schemas.microsoft.com/office/drawing/2014/main" id="{299C7A25-76F6-1942-BC69-0331CBD2D620}"/>
              </a:ext>
            </a:extLst>
          </p:cNvPr>
          <p:cNvPicPr>
            <a:picLocks noChangeAspect="1"/>
          </p:cNvPicPr>
          <p:nvPr/>
        </p:nvPicPr>
        <p:blipFill>
          <a:blip r:embed="rId5"/>
          <a:stretch>
            <a:fillRect/>
          </a:stretch>
        </p:blipFill>
        <p:spPr>
          <a:xfrm>
            <a:off x="2597418" y="4894036"/>
            <a:ext cx="798017" cy="798017"/>
          </a:xfrm>
          <a:prstGeom prst="rect">
            <a:avLst/>
          </a:prstGeom>
        </p:spPr>
      </p:pic>
      <p:pic>
        <p:nvPicPr>
          <p:cNvPr id="6" name="Picture 5">
            <a:extLst>
              <a:ext uri="{FF2B5EF4-FFF2-40B4-BE49-F238E27FC236}">
                <a16:creationId xmlns:a16="http://schemas.microsoft.com/office/drawing/2014/main" id="{542CBF5B-CA50-9048-94EE-C57F4B457267}"/>
              </a:ext>
            </a:extLst>
          </p:cNvPr>
          <p:cNvPicPr>
            <a:picLocks noChangeAspect="1"/>
          </p:cNvPicPr>
          <p:nvPr/>
        </p:nvPicPr>
        <p:blipFill>
          <a:blip r:embed="rId6"/>
          <a:stretch>
            <a:fillRect/>
          </a:stretch>
        </p:blipFill>
        <p:spPr>
          <a:xfrm>
            <a:off x="8055447" y="4770467"/>
            <a:ext cx="979161" cy="798017"/>
          </a:xfrm>
          <a:prstGeom prst="rect">
            <a:avLst/>
          </a:prstGeom>
        </p:spPr>
      </p:pic>
      <p:sp>
        <p:nvSpPr>
          <p:cNvPr id="8" name="Content Placeholder 2">
            <a:extLst>
              <a:ext uri="{FF2B5EF4-FFF2-40B4-BE49-F238E27FC236}">
                <a16:creationId xmlns:a16="http://schemas.microsoft.com/office/drawing/2014/main" id="{E4F8DA1C-91EF-3047-8842-61B2851D1E27}"/>
              </a:ext>
            </a:extLst>
          </p:cNvPr>
          <p:cNvSpPr txBox="1">
            <a:spLocks/>
          </p:cNvSpPr>
          <p:nvPr/>
        </p:nvSpPr>
        <p:spPr>
          <a:xfrm>
            <a:off x="-599976" y="6478358"/>
            <a:ext cx="7391641" cy="3325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1500" dirty="0">
                <a:ea typeface="+mn-lt"/>
                <a:cs typeface="+mn-lt"/>
              </a:rPr>
              <a:t>(</a:t>
            </a:r>
            <a:r>
              <a:rPr lang="en-US" sz="1500" i="1" u="sng" dirty="0">
                <a:solidFill>
                  <a:srgbClr val="0563C1"/>
                </a:solidFill>
                <a:ea typeface="+mn-lt"/>
                <a:cs typeface="+mn-lt"/>
                <a:hlinkClick r:id="rId7"/>
              </a:rPr>
              <a:t>VA Social Media Toolkit</a:t>
            </a:r>
            <a:r>
              <a:rPr lang="en-US" sz="1500" i="1" dirty="0">
                <a:ea typeface="+mn-lt"/>
                <a:cs typeface="+mn-lt"/>
              </a:rPr>
              <a:t>; </a:t>
            </a:r>
            <a:r>
              <a:rPr lang="en-US" sz="1500" dirty="0">
                <a:solidFill>
                  <a:schemeClr val="tx1"/>
                </a:solidFill>
                <a:ea typeface="+mn-lt"/>
                <a:cs typeface="+mn-lt"/>
                <a:hlinkClick r:id="rId4">
                  <a:extLst>
                    <a:ext uri="{A12FA001-AC4F-418D-AE19-62706E023703}">
                      <ahyp:hlinkClr xmlns:ahyp="http://schemas.microsoft.com/office/drawing/2018/hyperlinkcolor" val="tx"/>
                    </a:ext>
                  </a:extLst>
                </a:hlinkClick>
              </a:rPr>
              <a:t>National Strategy for Preventing Veteran Suicide</a:t>
            </a:r>
            <a:r>
              <a:rPr lang="en-US" sz="1500" dirty="0">
                <a:ea typeface="+mn-lt"/>
                <a:cs typeface="+mn-lt"/>
              </a:rPr>
              <a:t>)</a:t>
            </a:r>
            <a:endParaRPr lang="en-US" sz="1500" dirty="0">
              <a:cs typeface="Calibri"/>
            </a:endParaRPr>
          </a:p>
          <a:p>
            <a:pPr marL="0" marR="0" lvl="0" indent="0" algn="l" defTabSz="914400" rtl="0" eaLnBrk="1" fontAlgn="auto" latinLnBrk="0" hangingPunct="1">
              <a:lnSpc>
                <a:spcPct val="90000"/>
              </a:lnSpc>
              <a:spcBef>
                <a:spcPts val="1000"/>
              </a:spcBef>
              <a:spcAft>
                <a:spcPts val="0"/>
              </a:spcAft>
              <a:buClr>
                <a:srgbClr val="0194D3"/>
              </a:buClr>
              <a:buSzTx/>
              <a:buFont typeface="Arial" panose="020B0604020202020204" pitchFamily="34" charset="0"/>
              <a:buNone/>
              <a:tabLst/>
              <a:defRPr/>
            </a:pPr>
            <a:endParaRPr kumimoji="0" lang="en-US" sz="180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664346A-E7C0-FBB0-A153-12CE23745ECE}"/>
              </a:ext>
            </a:extLst>
          </p:cNvPr>
          <p:cNvSpPr>
            <a:spLocks noGrp="1"/>
          </p:cNvSpPr>
          <p:nvPr>
            <p:ph type="sldNum" sz="quarter" idx="12"/>
          </p:nvPr>
        </p:nvSpPr>
        <p:spPr/>
        <p:txBody>
          <a:bodyPr/>
          <a:lstStyle/>
          <a:p>
            <a:fld id="{ACD12D91-5F71-FE4F-A594-B9667DC21877}" type="slidenum">
              <a:rPr lang="en-US" smtClean="0"/>
              <a:t>40</a:t>
            </a:fld>
            <a:endParaRPr lang="en-US" dirty="0"/>
          </a:p>
        </p:txBody>
      </p:sp>
    </p:spTree>
    <p:extLst>
      <p:ext uri="{BB962C8B-B14F-4D97-AF65-F5344CB8AC3E}">
        <p14:creationId xmlns:p14="http://schemas.microsoft.com/office/powerpoint/2010/main" val="3802631184"/>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8376-6588-4614-8825-F899E3D82D9C}"/>
              </a:ext>
            </a:extLst>
          </p:cNvPr>
          <p:cNvSpPr>
            <a:spLocks noGrp="1"/>
          </p:cNvSpPr>
          <p:nvPr>
            <p:ph type="title"/>
          </p:nvPr>
        </p:nvSpPr>
        <p:spPr>
          <a:xfrm>
            <a:off x="149087" y="459500"/>
            <a:ext cx="11320670" cy="1051256"/>
          </a:xfrm>
        </p:spPr>
        <p:txBody>
          <a:bodyPr>
            <a:normAutofit fontScale="90000"/>
          </a:bodyPr>
          <a:lstStyle/>
          <a:p>
            <a:r>
              <a:rPr lang="en-US" sz="3100" dirty="0"/>
              <a:t>Download &amp; Share the </a:t>
            </a:r>
            <a:r>
              <a:rPr lang="en-US" sz="3100" dirty="0">
                <a:hlinkClick r:id="rId2"/>
              </a:rPr>
              <a:t>VA’s Lethal Means Safety Clinical Staff Pocket Card</a:t>
            </a:r>
            <a:br>
              <a:rPr lang="en-US" sz="3600" dirty="0"/>
            </a:br>
            <a:endParaRPr lang="en-US" dirty="0"/>
          </a:p>
        </p:txBody>
      </p:sp>
      <p:pic>
        <p:nvPicPr>
          <p:cNvPr id="5" name="Content Placeholder 4">
            <a:extLst>
              <a:ext uri="{FF2B5EF4-FFF2-40B4-BE49-F238E27FC236}">
                <a16:creationId xmlns:a16="http://schemas.microsoft.com/office/drawing/2014/main" id="{7A3C7F06-37F7-4D87-AD95-6721C5136EED}"/>
              </a:ext>
            </a:extLst>
          </p:cNvPr>
          <p:cNvPicPr>
            <a:picLocks noGrp="1" noChangeAspect="1"/>
          </p:cNvPicPr>
          <p:nvPr>
            <p:ph idx="1"/>
          </p:nvPr>
        </p:nvPicPr>
        <p:blipFill>
          <a:blip r:embed="rId3"/>
          <a:stretch>
            <a:fillRect/>
          </a:stretch>
        </p:blipFill>
        <p:spPr>
          <a:xfrm>
            <a:off x="2368284" y="1363197"/>
            <a:ext cx="3297289" cy="4736949"/>
          </a:xfrm>
          <a:prstGeom prst="rect">
            <a:avLst/>
          </a:prstGeom>
        </p:spPr>
      </p:pic>
      <p:pic>
        <p:nvPicPr>
          <p:cNvPr id="6" name="Picture 5">
            <a:extLst>
              <a:ext uri="{FF2B5EF4-FFF2-40B4-BE49-F238E27FC236}">
                <a16:creationId xmlns:a16="http://schemas.microsoft.com/office/drawing/2014/main" id="{614E27C7-7968-4C4B-B9DA-664486A6C702}"/>
              </a:ext>
            </a:extLst>
          </p:cNvPr>
          <p:cNvPicPr>
            <a:picLocks noChangeAspect="1"/>
          </p:cNvPicPr>
          <p:nvPr/>
        </p:nvPicPr>
        <p:blipFill>
          <a:blip r:embed="rId4"/>
          <a:stretch>
            <a:fillRect/>
          </a:stretch>
        </p:blipFill>
        <p:spPr>
          <a:xfrm>
            <a:off x="6071247" y="1229973"/>
            <a:ext cx="3520494" cy="4870173"/>
          </a:xfrm>
          <a:prstGeom prst="rect">
            <a:avLst/>
          </a:prstGeom>
        </p:spPr>
      </p:pic>
    </p:spTree>
    <p:extLst>
      <p:ext uri="{BB962C8B-B14F-4D97-AF65-F5344CB8AC3E}">
        <p14:creationId xmlns:p14="http://schemas.microsoft.com/office/powerpoint/2010/main" val="481310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04312-C1F4-F141-9272-7136E6CF31AE}"/>
              </a:ext>
            </a:extLst>
          </p:cNvPr>
          <p:cNvSpPr>
            <a:spLocks noGrp="1"/>
          </p:cNvSpPr>
          <p:nvPr>
            <p:ph type="title"/>
          </p:nvPr>
        </p:nvSpPr>
        <p:spPr/>
        <p:txBody>
          <a:bodyPr/>
          <a:lstStyle/>
          <a:p>
            <a:r>
              <a:rPr lang="en-US" dirty="0"/>
              <a:t>Community Provider Toolkit</a:t>
            </a:r>
          </a:p>
        </p:txBody>
      </p:sp>
      <p:sp>
        <p:nvSpPr>
          <p:cNvPr id="5" name="Content Placeholder 4">
            <a:extLst>
              <a:ext uri="{FF2B5EF4-FFF2-40B4-BE49-F238E27FC236}">
                <a16:creationId xmlns:a16="http://schemas.microsoft.com/office/drawing/2014/main" id="{6C778A3B-E5DC-084D-A3FE-CFB84583F398}"/>
              </a:ext>
            </a:extLst>
          </p:cNvPr>
          <p:cNvSpPr>
            <a:spLocks noGrp="1"/>
          </p:cNvSpPr>
          <p:nvPr>
            <p:ph sz="half" idx="1"/>
          </p:nvPr>
        </p:nvSpPr>
        <p:spPr>
          <a:xfrm>
            <a:off x="1183431" y="1730657"/>
            <a:ext cx="4769499" cy="2897327"/>
          </a:xfrm>
        </p:spPr>
        <p:txBody>
          <a:bodyPr/>
          <a:lstStyle/>
          <a:p>
            <a:r>
              <a:rPr lang="en-US" dirty="0"/>
              <a:t>Free online training on Veteran issues, including military culture, for health care providers</a:t>
            </a:r>
          </a:p>
          <a:p>
            <a:r>
              <a:rPr lang="en-US" dirty="0"/>
              <a:t>Includes tips for screening clients for military service</a:t>
            </a:r>
          </a:p>
          <a:p>
            <a:r>
              <a:rPr lang="en-US" dirty="0"/>
              <a:t>Military culture training can count for continuing education credits (CEUs)</a:t>
            </a:r>
          </a:p>
          <a:p>
            <a:endParaRPr lang="en-US" dirty="0"/>
          </a:p>
        </p:txBody>
      </p:sp>
      <p:grpSp>
        <p:nvGrpSpPr>
          <p:cNvPr id="13" name="Group 12">
            <a:extLst>
              <a:ext uri="{FF2B5EF4-FFF2-40B4-BE49-F238E27FC236}">
                <a16:creationId xmlns:a16="http://schemas.microsoft.com/office/drawing/2014/main" id="{BAD3662A-B599-FA4B-89E7-2F33628BB2BD}"/>
              </a:ext>
            </a:extLst>
          </p:cNvPr>
          <p:cNvGrpSpPr/>
          <p:nvPr/>
        </p:nvGrpSpPr>
        <p:grpSpPr>
          <a:xfrm>
            <a:off x="6902825" y="772332"/>
            <a:ext cx="4020279" cy="4853216"/>
            <a:chOff x="5036300" y="1643948"/>
            <a:chExt cx="3370431" cy="3799922"/>
          </a:xfrm>
        </p:grpSpPr>
        <p:grpSp>
          <p:nvGrpSpPr>
            <p:cNvPr id="11" name="Group 10">
              <a:extLst>
                <a:ext uri="{FF2B5EF4-FFF2-40B4-BE49-F238E27FC236}">
                  <a16:creationId xmlns:a16="http://schemas.microsoft.com/office/drawing/2014/main" id="{8071F551-A4A1-B64F-85C2-D256B6EB67F2}"/>
                </a:ext>
              </a:extLst>
            </p:cNvPr>
            <p:cNvGrpSpPr/>
            <p:nvPr/>
          </p:nvGrpSpPr>
          <p:grpSpPr>
            <a:xfrm>
              <a:off x="5036300" y="1643948"/>
              <a:ext cx="3370431" cy="3702167"/>
              <a:chOff x="4866179" y="1431297"/>
              <a:chExt cx="3370431" cy="3702167"/>
            </a:xfrm>
            <a:effectLst/>
          </p:grpSpPr>
          <p:pic>
            <p:nvPicPr>
              <p:cNvPr id="7" name="Content Placeholder 4">
                <a:extLst>
                  <a:ext uri="{FF2B5EF4-FFF2-40B4-BE49-F238E27FC236}">
                    <a16:creationId xmlns:a16="http://schemas.microsoft.com/office/drawing/2014/main" id="{30C5D86A-27B3-1E4C-AEAC-FCF588962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179" y="1431297"/>
                <a:ext cx="2228850" cy="417867"/>
              </a:xfrm>
              <a:prstGeom prst="rect">
                <a:avLst/>
              </a:prstGeom>
              <a:ln>
                <a:noFill/>
              </a:ln>
            </p:spPr>
          </p:pic>
          <p:pic>
            <p:nvPicPr>
              <p:cNvPr id="8" name="Picture 7">
                <a:extLst>
                  <a:ext uri="{FF2B5EF4-FFF2-40B4-BE49-F238E27FC236}">
                    <a16:creationId xmlns:a16="http://schemas.microsoft.com/office/drawing/2014/main" id="{3291A0AC-98EB-E144-BDDA-F676FA71F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179" y="3475477"/>
                <a:ext cx="3355506" cy="1657987"/>
              </a:xfrm>
              <a:prstGeom prst="rect">
                <a:avLst/>
              </a:prstGeom>
              <a:ln>
                <a:noFill/>
              </a:ln>
            </p:spPr>
          </p:pic>
          <p:pic>
            <p:nvPicPr>
              <p:cNvPr id="9" name="Picture 8">
                <a:extLst>
                  <a:ext uri="{FF2B5EF4-FFF2-40B4-BE49-F238E27FC236}">
                    <a16:creationId xmlns:a16="http://schemas.microsoft.com/office/drawing/2014/main" id="{44BC908E-50D2-3C4C-8FB8-0BE06C2C2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179" y="1849165"/>
                <a:ext cx="3370428" cy="1644172"/>
              </a:xfrm>
              <a:prstGeom prst="rect">
                <a:avLst/>
              </a:prstGeom>
              <a:ln>
                <a:noFill/>
              </a:ln>
            </p:spPr>
          </p:pic>
          <p:sp>
            <p:nvSpPr>
              <p:cNvPr id="10" name="Rectangle 9">
                <a:extLst>
                  <a:ext uri="{FF2B5EF4-FFF2-40B4-BE49-F238E27FC236}">
                    <a16:creationId xmlns:a16="http://schemas.microsoft.com/office/drawing/2014/main" id="{E032649F-215E-5F45-937A-E387FE068F15}"/>
                  </a:ext>
                </a:extLst>
              </p:cNvPr>
              <p:cNvSpPr/>
              <p:nvPr/>
            </p:nvSpPr>
            <p:spPr>
              <a:xfrm>
                <a:off x="7095031" y="1431299"/>
                <a:ext cx="1141579" cy="417867"/>
              </a:xfrm>
              <a:prstGeom prst="rect">
                <a:avLst/>
              </a:prstGeom>
              <a:solidFill>
                <a:srgbClr val="452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2" name="Rectangle 11">
              <a:extLst>
                <a:ext uri="{FF2B5EF4-FFF2-40B4-BE49-F238E27FC236}">
                  <a16:creationId xmlns:a16="http://schemas.microsoft.com/office/drawing/2014/main" id="{CDC60E4A-FE95-9A4A-A300-A42CB6C100D2}"/>
                </a:ext>
              </a:extLst>
            </p:cNvPr>
            <p:cNvSpPr/>
            <p:nvPr/>
          </p:nvSpPr>
          <p:spPr>
            <a:xfrm>
              <a:off x="5036300" y="1643948"/>
              <a:ext cx="3370428" cy="3799922"/>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F821D597-FEBB-364E-A957-1FC1FEE47A63}"/>
              </a:ext>
            </a:extLst>
          </p:cNvPr>
          <p:cNvSpPr/>
          <p:nvPr/>
        </p:nvSpPr>
        <p:spPr>
          <a:xfrm>
            <a:off x="206490" y="4756291"/>
            <a:ext cx="6500191" cy="366139"/>
          </a:xfrm>
          <a:prstGeom prst="rect">
            <a:avLst/>
          </a:prstGeom>
          <a:gradFill flip="none" rotWithShape="1">
            <a:gsLst>
              <a:gs pos="0">
                <a:schemeClr val="bg1">
                  <a:lumMod val="85000"/>
                  <a:alpha val="0"/>
                </a:schemeClr>
              </a:gs>
              <a:gs pos="99000">
                <a:schemeClr val="bg1">
                  <a:lumMod val="7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511747F-1FA5-C145-97B9-8852CBC26087}"/>
              </a:ext>
            </a:extLst>
          </p:cNvPr>
          <p:cNvSpPr txBox="1"/>
          <p:nvPr/>
        </p:nvSpPr>
        <p:spPr>
          <a:xfrm>
            <a:off x="558804" y="4787126"/>
            <a:ext cx="6623417"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rPr>
              <a:t>Access the toolkit online: </a:t>
            </a:r>
            <a:r>
              <a:rPr kumimoji="0" lang="en-US" sz="1600" b="0" i="1" u="none" strike="noStrike" kern="1200" cap="none" spc="0" normalizeH="0" baseline="0" noProof="0" dirty="0">
                <a:ln>
                  <a:noFill/>
                </a:ln>
                <a:solidFill>
                  <a:prstClr val="black"/>
                </a:solidFill>
                <a:effectLst/>
                <a:uLnTx/>
                <a:uFillTx/>
                <a:latin typeface="Calibri"/>
                <a:ea typeface="+mn-ea"/>
                <a:cs typeface="+mn-cs"/>
                <a:hlinkClick r:id="rId6"/>
              </a:rPr>
              <a:t>www.mentalhealth.va.gov/communityproviders</a:t>
            </a:r>
            <a:endParaRPr kumimoji="0" lang="en-US" sz="1500" b="1"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10728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2590-61BC-7F4A-A9DA-6689AF55033A}"/>
              </a:ext>
            </a:extLst>
          </p:cNvPr>
          <p:cNvSpPr>
            <a:spLocks noGrp="1"/>
          </p:cNvSpPr>
          <p:nvPr>
            <p:ph type="title"/>
          </p:nvPr>
        </p:nvSpPr>
        <p:spPr>
          <a:xfrm>
            <a:off x="628174" y="588647"/>
            <a:ext cx="7066005" cy="814418"/>
          </a:xfrm>
        </p:spPr>
        <p:txBody>
          <a:bodyPr>
            <a:normAutofit/>
          </a:bodyPr>
          <a:lstStyle/>
          <a:p>
            <a:r>
              <a:rPr lang="en-US" sz="3600" dirty="0"/>
              <a:t>Free, Confidential Support 24/7/365</a:t>
            </a:r>
            <a:endParaRPr lang="en-US" sz="3600" dirty="0">
              <a:cs typeface="Calibri"/>
            </a:endParaRPr>
          </a:p>
        </p:txBody>
      </p:sp>
      <p:sp>
        <p:nvSpPr>
          <p:cNvPr id="16" name="Content Placeholder 2">
            <a:extLst>
              <a:ext uri="{FF2B5EF4-FFF2-40B4-BE49-F238E27FC236}">
                <a16:creationId xmlns:a16="http://schemas.microsoft.com/office/drawing/2014/main" id="{69EFF2D0-B558-4A3C-8ADB-D82D196EBAE7}"/>
              </a:ext>
            </a:extLst>
          </p:cNvPr>
          <p:cNvSpPr txBox="1">
            <a:spLocks/>
          </p:cNvSpPr>
          <p:nvPr/>
        </p:nvSpPr>
        <p:spPr>
          <a:xfrm>
            <a:off x="3409078" y="4785250"/>
            <a:ext cx="5234536" cy="1169582"/>
          </a:xfrm>
          <a:prstGeom prst="rect">
            <a:avLst/>
          </a:prstGeom>
        </p:spPr>
        <p:txBody>
          <a:bodyPr vert="horz" lIns="91440" tIns="45720" rIns="91440" bIns="45720" numCol="2" rtlCol="0" anchor="t">
            <a:norm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706"/>
              </a:spcBef>
            </a:pPr>
            <a:r>
              <a:rPr lang="en-US" sz="2400" dirty="0"/>
              <a:t>Veterans</a:t>
            </a:r>
            <a:endParaRPr lang="en-US" sz="2400" dirty="0">
              <a:cs typeface="Calibri"/>
            </a:endParaRPr>
          </a:p>
          <a:p>
            <a:pPr>
              <a:spcBef>
                <a:spcPts val="1706"/>
              </a:spcBef>
            </a:pPr>
            <a:r>
              <a:rPr lang="en-US" sz="2400" dirty="0"/>
              <a:t>Service members</a:t>
            </a:r>
            <a:endParaRPr lang="en-US" sz="2400" dirty="0">
              <a:cs typeface="Calibri"/>
            </a:endParaRPr>
          </a:p>
          <a:p>
            <a:pPr>
              <a:spcBef>
                <a:spcPts val="1706"/>
              </a:spcBef>
            </a:pPr>
            <a:r>
              <a:rPr lang="en-US" sz="2400" dirty="0"/>
              <a:t>Family members</a:t>
            </a:r>
            <a:endParaRPr lang="en-US" sz="2400" dirty="0">
              <a:cs typeface="Calibri"/>
            </a:endParaRPr>
          </a:p>
          <a:p>
            <a:pPr>
              <a:spcBef>
                <a:spcPts val="1706"/>
              </a:spcBef>
            </a:pPr>
            <a:r>
              <a:rPr lang="en-US" sz="2400" dirty="0"/>
              <a:t>Friends</a:t>
            </a:r>
            <a:endParaRPr lang="en-US" sz="2400" dirty="0">
              <a:cs typeface="Calibri"/>
            </a:endParaRPr>
          </a:p>
        </p:txBody>
      </p:sp>
      <p:sp>
        <p:nvSpPr>
          <p:cNvPr id="3" name="TextBox 2">
            <a:extLst>
              <a:ext uri="{FF2B5EF4-FFF2-40B4-BE49-F238E27FC236}">
                <a16:creationId xmlns:a16="http://schemas.microsoft.com/office/drawing/2014/main" id="{69D52CE4-8A31-D54E-0F7D-532599304557}"/>
              </a:ext>
            </a:extLst>
          </p:cNvPr>
          <p:cNvSpPr txBox="1"/>
          <p:nvPr/>
        </p:nvSpPr>
        <p:spPr>
          <a:xfrm>
            <a:off x="459059" y="6359912"/>
            <a:ext cx="4648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3"/>
              </a:rPr>
              <a:t>Veterans Crisis Line</a:t>
            </a:r>
            <a:endParaRPr lang="en-US" dirty="0"/>
          </a:p>
        </p:txBody>
      </p:sp>
      <p:sp>
        <p:nvSpPr>
          <p:cNvPr id="5" name="Slide Number Placeholder 4">
            <a:extLst>
              <a:ext uri="{FF2B5EF4-FFF2-40B4-BE49-F238E27FC236}">
                <a16:creationId xmlns:a16="http://schemas.microsoft.com/office/drawing/2014/main" id="{ABF90468-5316-08B8-86D8-358BECA5437A}"/>
              </a:ext>
            </a:extLst>
          </p:cNvPr>
          <p:cNvSpPr>
            <a:spLocks noGrp="1"/>
          </p:cNvSpPr>
          <p:nvPr>
            <p:ph type="sldNum" sz="quarter" idx="12"/>
          </p:nvPr>
        </p:nvSpPr>
        <p:spPr/>
        <p:txBody>
          <a:bodyPr/>
          <a:lstStyle/>
          <a:p>
            <a:fld id="{ACD12D91-5F71-FE4F-A594-B9667DC21877}" type="slidenum">
              <a:rPr lang="en-US" smtClean="0"/>
              <a:t>43</a:t>
            </a:fld>
            <a:endParaRPr lang="en-US" dirty="0"/>
          </a:p>
        </p:txBody>
      </p:sp>
      <p:pic>
        <p:nvPicPr>
          <p:cNvPr id="7" name="Picture 8">
            <a:extLst>
              <a:ext uri="{FF2B5EF4-FFF2-40B4-BE49-F238E27FC236}">
                <a16:creationId xmlns:a16="http://schemas.microsoft.com/office/drawing/2014/main" id="{36D2B8F2-CD36-4ED0-9494-EF9AF78F7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158" y="1993935"/>
            <a:ext cx="6740851" cy="220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850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3639-0F76-1144-80D7-2D13A4F273F1}"/>
              </a:ext>
            </a:extLst>
          </p:cNvPr>
          <p:cNvSpPr>
            <a:spLocks noGrp="1"/>
          </p:cNvSpPr>
          <p:nvPr>
            <p:ph type="title"/>
          </p:nvPr>
        </p:nvSpPr>
        <p:spPr>
          <a:xfrm>
            <a:off x="684318" y="493962"/>
            <a:ext cx="10515600" cy="1051256"/>
          </a:xfrm>
        </p:spPr>
        <p:txBody>
          <a:bodyPr>
            <a:normAutofit/>
          </a:bodyPr>
          <a:lstStyle/>
          <a:p>
            <a:r>
              <a:rPr lang="en-US" sz="3600" dirty="0"/>
              <a:t>Make the Connection</a:t>
            </a:r>
            <a:endParaRPr lang="en-US" sz="3600" dirty="0">
              <a:cs typeface="Calibri"/>
            </a:endParaRPr>
          </a:p>
        </p:txBody>
      </p:sp>
      <p:sp>
        <p:nvSpPr>
          <p:cNvPr id="3" name="Content Placeholder 2">
            <a:extLst>
              <a:ext uri="{FF2B5EF4-FFF2-40B4-BE49-F238E27FC236}">
                <a16:creationId xmlns:a16="http://schemas.microsoft.com/office/drawing/2014/main" id="{6DC33091-F8F5-2B47-BCCE-4C140D9876ED}"/>
              </a:ext>
            </a:extLst>
          </p:cNvPr>
          <p:cNvSpPr>
            <a:spLocks noGrp="1"/>
          </p:cNvSpPr>
          <p:nvPr>
            <p:ph idx="1"/>
          </p:nvPr>
        </p:nvSpPr>
        <p:spPr>
          <a:xfrm>
            <a:off x="662627" y="1325260"/>
            <a:ext cx="5104120" cy="3930682"/>
          </a:xfrm>
        </p:spPr>
        <p:txBody>
          <a:bodyPr vert="horz" lIns="91440" tIns="45720" rIns="91440" bIns="45720" rtlCol="0" anchor="t">
            <a:normAutofit/>
          </a:bodyPr>
          <a:lstStyle/>
          <a:p>
            <a:pPr marL="0" indent="0">
              <a:buNone/>
            </a:pPr>
            <a:r>
              <a:rPr lang="en-US" sz="2400" dirty="0"/>
              <a:t>Online resource featuring hundreds of Veterans telling their stories about overcoming mental health challenges</a:t>
            </a:r>
            <a:endParaRPr lang="en-US" dirty="0"/>
          </a:p>
          <a:p>
            <a:endParaRPr lang="en-US" sz="2400" dirty="0"/>
          </a:p>
        </p:txBody>
      </p:sp>
      <p:pic>
        <p:nvPicPr>
          <p:cNvPr id="5" name="Picture 4">
            <a:extLst>
              <a:ext uri="{FF2B5EF4-FFF2-40B4-BE49-F238E27FC236}">
                <a16:creationId xmlns:a16="http://schemas.microsoft.com/office/drawing/2014/main" id="{A2368638-12AC-784D-B56E-5D96CB8BA2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50290" y="2755236"/>
            <a:ext cx="3188869" cy="949068"/>
          </a:xfrm>
          <a:prstGeom prst="rect">
            <a:avLst/>
          </a:prstGeom>
        </p:spPr>
      </p:pic>
      <p:sp>
        <p:nvSpPr>
          <p:cNvPr id="9" name="Content Placeholder 2">
            <a:extLst>
              <a:ext uri="{FF2B5EF4-FFF2-40B4-BE49-F238E27FC236}">
                <a16:creationId xmlns:a16="http://schemas.microsoft.com/office/drawing/2014/main" id="{AB4F6B70-0866-9141-9A47-8CE4B7D358CF}"/>
              </a:ext>
            </a:extLst>
          </p:cNvPr>
          <p:cNvSpPr txBox="1">
            <a:spLocks/>
          </p:cNvSpPr>
          <p:nvPr/>
        </p:nvSpPr>
        <p:spPr>
          <a:xfrm>
            <a:off x="812873" y="6397960"/>
            <a:ext cx="4803629" cy="6515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194D3"/>
              </a:buClr>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194D3"/>
              </a:buClr>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194D3"/>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194D3"/>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194D3"/>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i="1" u="sng" dirty="0">
                <a:solidFill>
                  <a:srgbClr val="0563C1"/>
                </a:solidFill>
                <a:latin typeface="Calibri" panose="020F0502020204030204"/>
                <a:hlinkClick r:id="rId5">
                  <a:extLst>
                    <a:ext uri="{A12FA001-AC4F-418D-AE19-62706E023703}">
                      <ahyp:hlinkClr xmlns:ahyp="http://schemas.microsoft.com/office/drawing/2018/hyperlinkcolor" val="tx"/>
                    </a:ext>
                  </a:extLst>
                </a:hlinkClick>
              </a:rPr>
              <a:t>Make The Connection</a:t>
            </a:r>
            <a:r>
              <a:rPr lang="en-US" i="1" u="sng" dirty="0">
                <a:solidFill>
                  <a:srgbClr val="0563C1"/>
                </a:solidFill>
                <a:latin typeface="Calibri" panose="020F0502020204030204"/>
              </a:rPr>
              <a:t> </a:t>
            </a:r>
            <a:endParaRPr kumimoji="0" lang="en-US" sz="2000" i="1" u="sng" strike="noStrike" kern="1200" cap="none" spc="0" normalizeH="0" baseline="0" noProof="0" dirty="0">
              <a:ln>
                <a:noFill/>
              </a:ln>
              <a:solidFill>
                <a:srgbClr val="0563C1"/>
              </a:solidFill>
              <a:effectLst/>
              <a:uLnTx/>
              <a:uFillTx/>
              <a:latin typeface="Calibri" panose="020F0502020204030204"/>
              <a:ea typeface="+mn-ea"/>
              <a:cs typeface="+mn-cs"/>
            </a:endParaRPr>
          </a:p>
        </p:txBody>
      </p:sp>
      <p:pic>
        <p:nvPicPr>
          <p:cNvPr id="6" name="Online Media 5" descr="I absolutely love what I do">
            <a:hlinkClick r:id="" action="ppaction://media"/>
            <a:extLst>
              <a:ext uri="{FF2B5EF4-FFF2-40B4-BE49-F238E27FC236}">
                <a16:creationId xmlns:a16="http://schemas.microsoft.com/office/drawing/2014/main" id="{87157325-4771-B548-8405-243AC3968A99}"/>
              </a:ext>
            </a:extLst>
          </p:cNvPr>
          <p:cNvPicPr>
            <a:picLocks noRot="1" noChangeAspect="1"/>
          </p:cNvPicPr>
          <p:nvPr>
            <a:videoFile r:link="rId1"/>
          </p:nvPr>
        </p:nvPicPr>
        <p:blipFill>
          <a:blip r:embed="rId6"/>
          <a:stretch>
            <a:fillRect/>
          </a:stretch>
        </p:blipFill>
        <p:spPr>
          <a:xfrm>
            <a:off x="5966569" y="1828800"/>
            <a:ext cx="5327893" cy="3099230"/>
          </a:xfrm>
          <a:prstGeom prst="rect">
            <a:avLst/>
          </a:prstGeom>
        </p:spPr>
      </p:pic>
      <p:sp>
        <p:nvSpPr>
          <p:cNvPr id="8" name="TextBox 7">
            <a:extLst>
              <a:ext uri="{FF2B5EF4-FFF2-40B4-BE49-F238E27FC236}">
                <a16:creationId xmlns:a16="http://schemas.microsoft.com/office/drawing/2014/main" id="{513F3C4B-9A86-C8A4-771B-9CAA1004A9D2}"/>
              </a:ext>
            </a:extLst>
          </p:cNvPr>
          <p:cNvSpPr txBox="1"/>
          <p:nvPr/>
        </p:nvSpPr>
        <p:spPr>
          <a:xfrm>
            <a:off x="6665686" y="4923971"/>
            <a:ext cx="46391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563C1"/>
                </a:solidFill>
                <a:cs typeface="Segoe UI"/>
              </a:rPr>
              <a:t> </a:t>
            </a:r>
            <a:r>
              <a:rPr lang="en-US" sz="1400" dirty="0">
                <a:ea typeface="+mn-lt"/>
                <a:cs typeface="+mn-lt"/>
                <a:hlinkClick r:id="rId7"/>
              </a:rPr>
              <a:t>I absolutely love what I do - YouTube</a:t>
            </a:r>
            <a:endParaRPr lang="en-US" sz="1400" dirty="0">
              <a:solidFill>
                <a:srgbClr val="0563C1"/>
              </a:solidFill>
              <a:cs typeface="Segoe UI"/>
            </a:endParaRPr>
          </a:p>
        </p:txBody>
      </p:sp>
      <p:sp>
        <p:nvSpPr>
          <p:cNvPr id="7" name="Slide Number Placeholder 6">
            <a:extLst>
              <a:ext uri="{FF2B5EF4-FFF2-40B4-BE49-F238E27FC236}">
                <a16:creationId xmlns:a16="http://schemas.microsoft.com/office/drawing/2014/main" id="{2DCD682A-F33A-1D4A-DD2D-595673F318C6}"/>
              </a:ext>
            </a:extLst>
          </p:cNvPr>
          <p:cNvSpPr>
            <a:spLocks noGrp="1"/>
          </p:cNvSpPr>
          <p:nvPr>
            <p:ph type="sldNum" sz="quarter" idx="12"/>
          </p:nvPr>
        </p:nvSpPr>
        <p:spPr/>
        <p:txBody>
          <a:bodyPr/>
          <a:lstStyle/>
          <a:p>
            <a:fld id="{ACD12D91-5F71-FE4F-A594-B9667DC21877}" type="slidenum">
              <a:rPr lang="en-US" smtClean="0"/>
              <a:t>44</a:t>
            </a:fld>
            <a:endParaRPr lang="en-US" dirty="0"/>
          </a:p>
        </p:txBody>
      </p:sp>
    </p:spTree>
    <p:extLst>
      <p:ext uri="{BB962C8B-B14F-4D97-AF65-F5344CB8AC3E}">
        <p14:creationId xmlns:p14="http://schemas.microsoft.com/office/powerpoint/2010/main" val="312396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5A24-F2E1-574D-98C6-F8287F60BE65}"/>
              </a:ext>
            </a:extLst>
          </p:cNvPr>
          <p:cNvSpPr>
            <a:spLocks noGrp="1"/>
          </p:cNvSpPr>
          <p:nvPr>
            <p:ph type="title"/>
          </p:nvPr>
        </p:nvSpPr>
        <p:spPr>
          <a:xfrm>
            <a:off x="477795" y="462943"/>
            <a:ext cx="5315464" cy="1051257"/>
          </a:xfrm>
        </p:spPr>
        <p:txBody>
          <a:bodyPr>
            <a:normAutofit/>
          </a:bodyPr>
          <a:lstStyle/>
          <a:p>
            <a:r>
              <a:rPr lang="en-US" dirty="0"/>
              <a:t>Resources for Clinicians</a:t>
            </a:r>
          </a:p>
        </p:txBody>
      </p:sp>
      <p:sp>
        <p:nvSpPr>
          <p:cNvPr id="5" name="Title 2">
            <a:extLst>
              <a:ext uri="{FF2B5EF4-FFF2-40B4-BE49-F238E27FC236}">
                <a16:creationId xmlns:a16="http://schemas.microsoft.com/office/drawing/2014/main" id="{3B0EC232-1DB6-1C41-AF89-6E3A979AAA56}"/>
              </a:ext>
            </a:extLst>
          </p:cNvPr>
          <p:cNvSpPr txBox="1">
            <a:spLocks/>
          </p:cNvSpPr>
          <p:nvPr/>
        </p:nvSpPr>
        <p:spPr>
          <a:xfrm>
            <a:off x="1976803" y="1511444"/>
            <a:ext cx="7886700" cy="32724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b="1" kern="1200">
                <a:solidFill>
                  <a:srgbClr val="00467F"/>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1" u="none" strike="noStrike" kern="1200" cap="none" spc="0" normalizeH="0" baseline="0" noProof="0" dirty="0">
              <a:ln>
                <a:noFill/>
              </a:ln>
              <a:solidFill>
                <a:srgbClr val="00467F"/>
              </a:solidFill>
              <a:effectLst/>
              <a:uLnTx/>
              <a:uFillTx/>
              <a:latin typeface="Calibri" panose="020F0502020204030204"/>
              <a:ea typeface="+mj-ea"/>
              <a:cs typeface="+mj-cs"/>
            </a:endParaRPr>
          </a:p>
        </p:txBody>
      </p:sp>
      <p:pic>
        <p:nvPicPr>
          <p:cNvPr id="10" name="Picture 3" descr="To initiative a consult email with the Suicide Risk Management Consultation Program, send an email to SRMconsult@va.gov.">
            <a:extLst>
              <a:ext uri="{FF2B5EF4-FFF2-40B4-BE49-F238E27FC236}">
                <a16:creationId xmlns:a16="http://schemas.microsoft.com/office/drawing/2014/main" id="{FB766231-8AAD-8F4B-ADC4-93DDD5F1DE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17" b="9797"/>
          <a:stretch/>
        </p:blipFill>
        <p:spPr bwMode="auto">
          <a:xfrm>
            <a:off x="2493999" y="1336688"/>
            <a:ext cx="6852307" cy="4664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32B00DE-5D33-4A2B-A042-575FE3731E7E}"/>
              </a:ext>
            </a:extLst>
          </p:cNvPr>
          <p:cNvSpPr/>
          <p:nvPr/>
        </p:nvSpPr>
        <p:spPr>
          <a:xfrm>
            <a:off x="310996" y="6355965"/>
            <a:ext cx="184731" cy="1107996"/>
          </a:xfrm>
          <a:prstGeom prst="rect">
            <a:avLst/>
          </a:prstGeom>
        </p:spPr>
        <p:txBody>
          <a:bodyPr wrap="none" lIns="91440" tIns="45720" rIns="91440" bIns="45720" anchor="t">
            <a:spAutoFit/>
          </a:bodyPr>
          <a:lstStyle/>
          <a:p>
            <a:pPr>
              <a:defRPr/>
            </a:pPr>
            <a:endParaRPr lang="en-US" sz="1600" dirty="0">
              <a:ea typeface="+mn-lt"/>
              <a:cs typeface="+mn-lt"/>
            </a:endParaRPr>
          </a:p>
          <a:p>
            <a:pPr marL="0" marR="0" lvl="0" indent="0" algn="l" defTabSz="914400">
              <a:lnSpc>
                <a:spcPct val="100000"/>
              </a:lnSpc>
              <a:spcBef>
                <a:spcPts val="0"/>
              </a:spcBef>
              <a:spcAft>
                <a:spcPts val="0"/>
              </a:spcAft>
              <a:buClrTx/>
              <a:buSzTx/>
              <a:buFontTx/>
              <a:buNone/>
              <a:tabLst/>
              <a:defRPr/>
            </a:pPr>
            <a:endParaRPr lang="en-US" sz="1600" b="0" u="none" strike="noStrike" kern="1200" cap="none" spc="0" normalizeH="0" baseline="0" noProof="0" dirty="0">
              <a:ln>
                <a:noFill/>
              </a:ln>
              <a:effectLst/>
              <a:uLnTx/>
              <a:uFillTx/>
              <a:latin typeface="Calibri" panose="020F0502020204030204"/>
              <a:cs typeface="Calibri"/>
            </a:endParaRPr>
          </a:p>
          <a:p>
            <a:pPr>
              <a:defRPr/>
            </a:pPr>
            <a:endParaRPr lang="en-US" sz="1600" dirty="0">
              <a:latin typeface="Calibri" panose="020F0502020204030204"/>
              <a:cs typeface="Calibri"/>
            </a:endParaRPr>
          </a:p>
          <a:p>
            <a:pPr>
              <a:defRPr/>
            </a:pPr>
            <a:endParaRPr lang="en-US" i="1" dirty="0">
              <a:latin typeface="Calibri" panose="020F0502020204030204"/>
              <a:cs typeface="Calibri"/>
            </a:endParaRPr>
          </a:p>
        </p:txBody>
      </p:sp>
      <p:sp>
        <p:nvSpPr>
          <p:cNvPr id="3" name="TextBox 2">
            <a:extLst>
              <a:ext uri="{FF2B5EF4-FFF2-40B4-BE49-F238E27FC236}">
                <a16:creationId xmlns:a16="http://schemas.microsoft.com/office/drawing/2014/main" id="{950334E7-666F-C11D-A47B-E38E4010229F}"/>
              </a:ext>
            </a:extLst>
          </p:cNvPr>
          <p:cNvSpPr txBox="1"/>
          <p:nvPr/>
        </p:nvSpPr>
        <p:spPr>
          <a:xfrm>
            <a:off x="379185" y="6384470"/>
            <a:ext cx="35233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S</a:t>
            </a:r>
            <a:r>
              <a:rPr lang="en-US" sz="1600" dirty="0">
                <a:ea typeface="+mn-lt"/>
                <a:cs typeface="+mn-lt"/>
                <a:hlinkClick r:id="rId4"/>
              </a:rPr>
              <a:t>uicide Risk Management Consultation </a:t>
            </a:r>
            <a:endParaRPr lang="en-US" sz="1600" dirty="0">
              <a:cs typeface="Calibri"/>
            </a:endParaRPr>
          </a:p>
        </p:txBody>
      </p:sp>
      <p:sp>
        <p:nvSpPr>
          <p:cNvPr id="6" name="TextBox 5">
            <a:extLst>
              <a:ext uri="{FF2B5EF4-FFF2-40B4-BE49-F238E27FC236}">
                <a16:creationId xmlns:a16="http://schemas.microsoft.com/office/drawing/2014/main" id="{43417887-E27E-63C1-AA4A-8E12CD949840}"/>
              </a:ext>
            </a:extLst>
          </p:cNvPr>
          <p:cNvSpPr txBox="1"/>
          <p:nvPr/>
        </p:nvSpPr>
        <p:spPr>
          <a:xfrm>
            <a:off x="3808185" y="6420757"/>
            <a:ext cx="14097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563C1"/>
                </a:solidFill>
                <a:cs typeface="Segoe UI"/>
                <a:hlinkClick r:id="rId5"/>
              </a:rPr>
              <a:t>VA/DoD CPG</a:t>
            </a:r>
            <a:r>
              <a:rPr lang="en-US" sz="1600" dirty="0">
                <a:cs typeface="Calibri"/>
              </a:rPr>
              <a:t>​</a:t>
            </a:r>
            <a:endParaRPr lang="en-US" sz="1600" dirty="0"/>
          </a:p>
        </p:txBody>
      </p:sp>
      <p:sp>
        <p:nvSpPr>
          <p:cNvPr id="7" name="Slide Number Placeholder 6">
            <a:extLst>
              <a:ext uri="{FF2B5EF4-FFF2-40B4-BE49-F238E27FC236}">
                <a16:creationId xmlns:a16="http://schemas.microsoft.com/office/drawing/2014/main" id="{6FE6BFF7-A695-BFAA-913A-A2E710B18E95}"/>
              </a:ext>
            </a:extLst>
          </p:cNvPr>
          <p:cNvSpPr>
            <a:spLocks noGrp="1"/>
          </p:cNvSpPr>
          <p:nvPr>
            <p:ph type="sldNum" sz="quarter" idx="12"/>
          </p:nvPr>
        </p:nvSpPr>
        <p:spPr/>
        <p:txBody>
          <a:bodyPr/>
          <a:lstStyle/>
          <a:p>
            <a:fld id="{ACD12D91-5F71-FE4F-A594-B9667DC21877}" type="slidenum">
              <a:rPr lang="en-US" smtClean="0"/>
              <a:t>45</a:t>
            </a:fld>
            <a:endParaRPr lang="en-US" dirty="0"/>
          </a:p>
        </p:txBody>
      </p:sp>
    </p:spTree>
    <p:extLst>
      <p:ext uri="{BB962C8B-B14F-4D97-AF65-F5344CB8AC3E}">
        <p14:creationId xmlns:p14="http://schemas.microsoft.com/office/powerpoint/2010/main" val="2847145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BA65-CBA9-4074-995B-87DFB08ED053}"/>
              </a:ext>
            </a:extLst>
          </p:cNvPr>
          <p:cNvSpPr>
            <a:spLocks noGrp="1"/>
          </p:cNvSpPr>
          <p:nvPr>
            <p:ph type="title"/>
          </p:nvPr>
        </p:nvSpPr>
        <p:spPr>
          <a:xfrm>
            <a:off x="295274" y="694756"/>
            <a:ext cx="7886700" cy="788442"/>
          </a:xfrm>
        </p:spPr>
        <p:txBody>
          <a:bodyPr/>
          <a:lstStyle/>
          <a:p>
            <a:pPr algn="ctr"/>
            <a:r>
              <a:rPr lang="en-US" sz="3600" b="1" dirty="0">
                <a:solidFill>
                  <a:schemeClr val="accent1">
                    <a:lumMod val="75000"/>
                  </a:schemeClr>
                </a:solidFill>
                <a:latin typeface="Calibri" panose="020F0502020204030204" pitchFamily="34" charset="0"/>
                <a:cs typeface="Calibri" panose="020F0502020204030204" pitchFamily="34" charset="0"/>
              </a:rPr>
              <a:t>Resources to Heal After a Suicide Loss</a:t>
            </a:r>
          </a:p>
        </p:txBody>
      </p:sp>
      <p:pic>
        <p:nvPicPr>
          <p:cNvPr id="5" name="Picture 4">
            <a:extLst>
              <a:ext uri="{FF2B5EF4-FFF2-40B4-BE49-F238E27FC236}">
                <a16:creationId xmlns:a16="http://schemas.microsoft.com/office/drawing/2014/main" id="{4FAB4015-8CE5-4440-A24E-68241ED7D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007" y="1857925"/>
            <a:ext cx="5085300" cy="1779855"/>
          </a:xfrm>
          <a:prstGeom prst="rect">
            <a:avLst/>
          </a:prstGeom>
        </p:spPr>
      </p:pic>
      <p:sp>
        <p:nvSpPr>
          <p:cNvPr id="6" name="TextBox 5">
            <a:extLst>
              <a:ext uri="{FF2B5EF4-FFF2-40B4-BE49-F238E27FC236}">
                <a16:creationId xmlns:a16="http://schemas.microsoft.com/office/drawing/2014/main" id="{B61AFA07-704F-49E4-B636-9A73A2E678BD}"/>
              </a:ext>
            </a:extLst>
          </p:cNvPr>
          <p:cNvSpPr txBox="1"/>
          <p:nvPr/>
        </p:nvSpPr>
        <p:spPr>
          <a:xfrm>
            <a:off x="2766532" y="5332247"/>
            <a:ext cx="6572250" cy="830997"/>
          </a:xfrm>
          <a:prstGeom prst="rect">
            <a:avLst/>
          </a:prstGeom>
          <a:noFill/>
        </p:spPr>
        <p:txBody>
          <a:bodyPr wrap="square" rtlCol="0">
            <a:spAutoFit/>
          </a:bodyPr>
          <a:lstStyle/>
          <a:p>
            <a:pPr algn="ctr"/>
            <a:r>
              <a:rPr lang="en-US" sz="2400" dirty="0"/>
              <a:t>Uniting for Suicide Postvention (USPV):</a:t>
            </a:r>
            <a:r>
              <a:rPr lang="en-US" sz="2400" dirty="0">
                <a:solidFill>
                  <a:schemeClr val="tx2"/>
                </a:solidFill>
              </a:rPr>
              <a:t> </a:t>
            </a:r>
            <a:r>
              <a:rPr lang="en-US" sz="2400" b="1" dirty="0">
                <a:solidFill>
                  <a:schemeClr val="accent1">
                    <a:lumMod val="75000"/>
                  </a:schemeClr>
                </a:solidFill>
                <a:hlinkClick r:id="rId4">
                  <a:extLst>
                    <a:ext uri="{A12FA001-AC4F-418D-AE19-62706E023703}">
                      <ahyp:hlinkClr xmlns:ahyp="http://schemas.microsoft.com/office/drawing/2018/hyperlinkcolor" val="tx"/>
                    </a:ext>
                  </a:extLst>
                </a:hlinkClick>
              </a:rPr>
              <a:t>www.mirecc.va.gov/visn19/postvention/</a:t>
            </a:r>
            <a:r>
              <a:rPr lang="en-US" sz="2400" b="1" dirty="0">
                <a:solidFill>
                  <a:schemeClr val="accent1">
                    <a:lumMod val="75000"/>
                  </a:schemeClr>
                </a:solidFill>
              </a:rPr>
              <a:t> </a:t>
            </a:r>
          </a:p>
        </p:txBody>
      </p:sp>
      <p:pic>
        <p:nvPicPr>
          <p:cNvPr id="7" name="Picture 6">
            <a:extLst>
              <a:ext uri="{FF2B5EF4-FFF2-40B4-BE49-F238E27FC236}">
                <a16:creationId xmlns:a16="http://schemas.microsoft.com/office/drawing/2014/main" id="{1C22B3A8-D1CC-485D-83B1-94EA053749B2}"/>
              </a:ext>
            </a:extLst>
          </p:cNvPr>
          <p:cNvPicPr>
            <a:picLocks noChangeAspect="1"/>
          </p:cNvPicPr>
          <p:nvPr/>
        </p:nvPicPr>
        <p:blipFill>
          <a:blip r:embed="rId5"/>
          <a:stretch>
            <a:fillRect/>
          </a:stretch>
        </p:blipFill>
        <p:spPr>
          <a:xfrm>
            <a:off x="3838174" y="4470613"/>
            <a:ext cx="4831958" cy="682847"/>
          </a:xfrm>
          <a:prstGeom prst="rect">
            <a:avLst/>
          </a:prstGeom>
        </p:spPr>
      </p:pic>
      <p:pic>
        <p:nvPicPr>
          <p:cNvPr id="8" name="Picture 7">
            <a:extLst>
              <a:ext uri="{FF2B5EF4-FFF2-40B4-BE49-F238E27FC236}">
                <a16:creationId xmlns:a16="http://schemas.microsoft.com/office/drawing/2014/main" id="{70DA70FC-937A-4991-A850-BD0F44303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3340" y="4034591"/>
            <a:ext cx="1214048" cy="245202"/>
          </a:xfrm>
          <a:prstGeom prst="rect">
            <a:avLst/>
          </a:prstGeom>
        </p:spPr>
      </p:pic>
      <p:pic>
        <p:nvPicPr>
          <p:cNvPr id="9" name="Picture 8">
            <a:extLst>
              <a:ext uri="{FF2B5EF4-FFF2-40B4-BE49-F238E27FC236}">
                <a16:creationId xmlns:a16="http://schemas.microsoft.com/office/drawing/2014/main" id="{6A539878-323F-44E3-8DB1-20206A0AD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7926" y="4027553"/>
            <a:ext cx="1214048" cy="245202"/>
          </a:xfrm>
          <a:prstGeom prst="rect">
            <a:avLst/>
          </a:prstGeom>
        </p:spPr>
      </p:pic>
      <p:pic>
        <p:nvPicPr>
          <p:cNvPr id="10" name="Picture 9">
            <a:extLst>
              <a:ext uri="{FF2B5EF4-FFF2-40B4-BE49-F238E27FC236}">
                <a16:creationId xmlns:a16="http://schemas.microsoft.com/office/drawing/2014/main" id="{3BFCF92E-327F-4910-A720-4E2A6F7475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5633" y="4012507"/>
            <a:ext cx="1214048" cy="245202"/>
          </a:xfrm>
          <a:prstGeom prst="rect">
            <a:avLst/>
          </a:prstGeom>
        </p:spPr>
      </p:pic>
    </p:spTree>
    <p:extLst>
      <p:ext uri="{BB962C8B-B14F-4D97-AF65-F5344CB8AC3E}">
        <p14:creationId xmlns:p14="http://schemas.microsoft.com/office/powerpoint/2010/main" val="47159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E4EA-3D41-4A1D-8009-7C92E02AF773}"/>
              </a:ext>
            </a:extLst>
          </p:cNvPr>
          <p:cNvSpPr>
            <a:spLocks noGrp="1"/>
          </p:cNvSpPr>
          <p:nvPr>
            <p:ph type="title"/>
          </p:nvPr>
        </p:nvSpPr>
        <p:spPr>
          <a:xfrm>
            <a:off x="209863" y="377736"/>
            <a:ext cx="10515600" cy="1051256"/>
          </a:xfrm>
        </p:spPr>
        <p:txBody>
          <a:bodyPr/>
          <a:lstStyle/>
          <a:p>
            <a:r>
              <a:rPr lang="en-US" dirty="0"/>
              <a:t>References</a:t>
            </a:r>
          </a:p>
        </p:txBody>
      </p:sp>
      <p:sp>
        <p:nvSpPr>
          <p:cNvPr id="3" name="Content Placeholder 2">
            <a:extLst>
              <a:ext uri="{FF2B5EF4-FFF2-40B4-BE49-F238E27FC236}">
                <a16:creationId xmlns:a16="http://schemas.microsoft.com/office/drawing/2014/main" id="{E63D5B63-2D4C-49FF-B848-BAD0D4DD1AB7}"/>
              </a:ext>
            </a:extLst>
          </p:cNvPr>
          <p:cNvSpPr>
            <a:spLocks noGrp="1"/>
          </p:cNvSpPr>
          <p:nvPr>
            <p:ph idx="1"/>
          </p:nvPr>
        </p:nvSpPr>
        <p:spPr>
          <a:xfrm>
            <a:off x="209863" y="1214203"/>
            <a:ext cx="11677337" cy="5266061"/>
          </a:xfrm>
        </p:spPr>
        <p:txBody>
          <a:bodyPr>
            <a:normAutofit fontScale="40000" lnSpcReduction="20000"/>
          </a:bodyPr>
          <a:lstStyle/>
          <a:p>
            <a:pPr marL="342900" marR="0" lvl="0" indent="-342900">
              <a:lnSpc>
                <a:spcPct val="120000"/>
              </a:lnSpc>
              <a:spcBef>
                <a:spcPts val="0"/>
              </a:spcBef>
              <a:spcAft>
                <a:spcPts val="0"/>
              </a:spcAft>
              <a:buFont typeface="Symbol" panose="05050102010706020507" pitchFamily="18" charset="2"/>
              <a:buChar char=""/>
            </a:pPr>
            <a:r>
              <a:rPr lang="en-US" sz="3800" dirty="0">
                <a:effectLst/>
                <a:latin typeface="Calibri" panose="020F0502020204030204" pitchFamily="34" charset="0"/>
                <a:ea typeface="SimSun" panose="02010600030101010101" pitchFamily="2" charset="-122"/>
              </a:rPr>
              <a:t>Department of Veterans Affairs (2018). National Strategy for Preventing Veteran Suicide. Washington, DC.  Accessed:</a:t>
            </a:r>
          </a:p>
          <a:p>
            <a:pPr marL="742950" marR="0" lvl="1" indent="-285750">
              <a:lnSpc>
                <a:spcPct val="120000"/>
              </a:lnSpc>
              <a:spcBef>
                <a:spcPts val="0"/>
              </a:spcBef>
              <a:spcAft>
                <a:spcPts val="0"/>
              </a:spcAft>
              <a:buFont typeface="Courier New" panose="02070309020205020404" pitchFamily="49" charset="0"/>
              <a:buChar char="o"/>
            </a:pPr>
            <a:r>
              <a:rPr lang="en-US" sz="3800" u="sng" dirty="0">
                <a:solidFill>
                  <a:srgbClr val="0563C1"/>
                </a:solidFill>
                <a:effectLst/>
                <a:latin typeface="Calibri" panose="020F0502020204030204" pitchFamily="34" charset="0"/>
                <a:ea typeface="SimSun" panose="02010600030101010101" pitchFamily="2" charset="-122"/>
                <a:hlinkClick r:id="rId2"/>
              </a:rPr>
              <a:t>https://www.mentalhealth.va.gov/suicide_prevention/docs/Office-of-Mental-Health-and-Suicide-Prevention-National-Strategy-for-Preventing-Veterans-Suicide.pdf</a:t>
            </a:r>
            <a:endParaRPr lang="en-US" sz="3800" dirty="0">
              <a:effectLst/>
              <a:latin typeface="Calibri" panose="020F0502020204030204" pitchFamily="34" charset="0"/>
              <a:ea typeface="SimSun" panose="02010600030101010101" pitchFamily="2" charset="-122"/>
            </a:endParaRPr>
          </a:p>
          <a:p>
            <a:pPr marL="342900" marR="0" lvl="0" indent="-342900">
              <a:lnSpc>
                <a:spcPct val="120000"/>
              </a:lnSpc>
              <a:spcBef>
                <a:spcPts val="0"/>
              </a:spcBef>
              <a:spcAft>
                <a:spcPts val="0"/>
              </a:spcAft>
              <a:buFont typeface="Symbol" panose="05050102010706020507" pitchFamily="18" charset="2"/>
              <a:buChar char=""/>
            </a:pPr>
            <a:r>
              <a:rPr lang="en-US" sz="3800" dirty="0">
                <a:effectLst/>
                <a:latin typeface="Calibri" panose="020F0502020204030204" pitchFamily="34" charset="0"/>
                <a:ea typeface="SimSun" panose="02010600030101010101" pitchFamily="2" charset="-122"/>
              </a:rPr>
              <a:t>Department of Veterans Affairs (2021).  National Veteran Suicide Prevention Report. Washington, DC. Accessed: </a:t>
            </a:r>
            <a:r>
              <a:rPr lang="en-US" sz="3800" u="sng" dirty="0">
                <a:solidFill>
                  <a:srgbClr val="0563C1"/>
                </a:solidFill>
                <a:effectLst/>
                <a:latin typeface="Calibri" panose="020F0502020204030204" pitchFamily="34" charset="0"/>
                <a:ea typeface="SimSun" panose="02010600030101010101" pitchFamily="2" charset="-122"/>
                <a:hlinkClick r:id="rId3"/>
              </a:rPr>
              <a:t>https://www.mentalhealth.va.gov/docs/data-sheets/2021/2021-National-Veteran-Suicide-Prevention-Annual-Report-FINAL-9-8-21.pdf</a:t>
            </a:r>
            <a:endParaRPr lang="en-US" sz="3800" dirty="0">
              <a:effectLst/>
              <a:latin typeface="Calibri" panose="020F0502020204030204" pitchFamily="34" charset="0"/>
              <a:ea typeface="SimSun" panose="02010600030101010101" pitchFamily="2" charset="-122"/>
            </a:endParaRPr>
          </a:p>
          <a:p>
            <a:pPr marL="342900" marR="0" lvl="0" indent="-342900">
              <a:lnSpc>
                <a:spcPct val="120000"/>
              </a:lnSpc>
              <a:spcBef>
                <a:spcPts val="0"/>
              </a:spcBef>
              <a:spcAft>
                <a:spcPts val="0"/>
              </a:spcAft>
              <a:buFont typeface="Symbol" panose="05050102010706020507" pitchFamily="18" charset="2"/>
              <a:buChar char=""/>
            </a:pPr>
            <a:r>
              <a:rPr lang="en-US" sz="3800" dirty="0">
                <a:solidFill>
                  <a:srgbClr val="000000"/>
                </a:solidFill>
                <a:effectLst/>
                <a:latin typeface="Calibri" panose="020F0502020204030204" pitchFamily="34" charset="0"/>
                <a:ea typeface="SimSun" panose="02010600030101010101" pitchFamily="2" charset="-122"/>
              </a:rPr>
              <a:t>Department of Veterans Affairs and  Department of Defense (2019). VA/DoD clinical practice guideline for the assessment and management of patients at risk for suicide. Accessed: </a:t>
            </a:r>
            <a:r>
              <a:rPr lang="en-US" sz="3800" u="sng" dirty="0">
                <a:solidFill>
                  <a:srgbClr val="000000"/>
                </a:solidFill>
                <a:effectLst/>
                <a:latin typeface="Calibri" panose="020F0502020204030204" pitchFamily="34" charset="0"/>
                <a:ea typeface="SimSun" panose="02010600030101010101" pitchFamily="2" charset="-122"/>
                <a:hlinkClick r:id="rId4"/>
              </a:rPr>
              <a:t>https://www.healthquality.va.gov/guidelines/MH/srb/VADoDSuicideRiskFullCPGFinal5088212019.pdf</a:t>
            </a:r>
            <a:r>
              <a:rPr lang="en-US" sz="3800" dirty="0">
                <a:solidFill>
                  <a:srgbClr val="0000FF"/>
                </a:solidFill>
                <a:effectLst/>
                <a:latin typeface="Calibri" panose="020F0502020204030204" pitchFamily="34" charset="0"/>
                <a:ea typeface="SimSun" panose="02010600030101010101" pitchFamily="2" charset="-122"/>
              </a:rPr>
              <a:t>.</a:t>
            </a:r>
            <a:r>
              <a:rPr lang="en-US" sz="3800" dirty="0">
                <a:solidFill>
                  <a:srgbClr val="000000"/>
                </a:solidFill>
                <a:effectLst/>
                <a:latin typeface="Calibri" panose="020F0502020204030204" pitchFamily="34" charset="0"/>
                <a:ea typeface="SimSun" panose="02010600030101010101" pitchFamily="2" charset="-122"/>
              </a:rPr>
              <a:t> </a:t>
            </a:r>
          </a:p>
          <a:p>
            <a:pPr marL="342900" marR="0" lvl="0" indent="-342900">
              <a:lnSpc>
                <a:spcPct val="120000"/>
              </a:lnSpc>
              <a:spcBef>
                <a:spcPts val="0"/>
              </a:spcBef>
              <a:spcAft>
                <a:spcPts val="0"/>
              </a:spcAft>
              <a:buFont typeface="Symbol" panose="05050102010706020507" pitchFamily="18" charset="2"/>
              <a:buChar char=""/>
            </a:pPr>
            <a:r>
              <a:rPr lang="en-US" sz="3800" dirty="0">
                <a:solidFill>
                  <a:srgbClr val="000000"/>
                </a:solidFill>
                <a:effectLst/>
                <a:latin typeface="Calibri" panose="020F0502020204030204" pitchFamily="34" charset="0"/>
                <a:ea typeface="SimSun" panose="02010600030101010101" pitchFamily="2" charset="-122"/>
              </a:rPr>
              <a:t>Kessler, R. C., Hwang, I., Hoffmire, C., McCarthy, J., Petukhova, M. V., …Bossarte, R. M., (2017). Developing a practical suicide risk prediction model for targeting high-risk patients in the Veterans Health Administration. Int J Methods Psychiatr Res, 26 ,1-7. </a:t>
            </a:r>
          </a:p>
          <a:p>
            <a:pPr marL="342900" marR="0" lvl="0" indent="-342900">
              <a:lnSpc>
                <a:spcPct val="120000"/>
              </a:lnSpc>
              <a:spcBef>
                <a:spcPts val="0"/>
              </a:spcBef>
              <a:spcAft>
                <a:spcPts val="0"/>
              </a:spcAft>
              <a:buFont typeface="Symbol" panose="05050102010706020507" pitchFamily="18" charset="2"/>
              <a:buChar char=""/>
            </a:pPr>
            <a:r>
              <a:rPr lang="en-US" sz="3800" dirty="0">
                <a:effectLst/>
                <a:latin typeface="Calibri" panose="020F0502020204030204" pitchFamily="34" charset="0"/>
                <a:ea typeface="SimSun" panose="02010600030101010101" pitchFamily="2" charset="-122"/>
              </a:rPr>
              <a:t>McCarthy, J. F., Bossarte, R. M., Katz, I. R., Thompson, C., Kemp, J., Hannemann, C. M., … Schoenbaum, M. (2015). Predictive modeling and concentration of the risk of suicide: Implications for preventive interventions in the US Department of Veterans Affairs. American Journal of Public Health, 105(9), 1935–1942. </a:t>
            </a:r>
            <a:r>
              <a:rPr lang="en-US" sz="3800" u="sng" dirty="0">
                <a:solidFill>
                  <a:srgbClr val="0563C1"/>
                </a:solidFill>
                <a:effectLst/>
                <a:latin typeface="Calibri" panose="020F0502020204030204" pitchFamily="34" charset="0"/>
                <a:ea typeface="SimSun" panose="02010600030101010101" pitchFamily="2" charset="-122"/>
                <a:hlinkClick r:id="rId5"/>
              </a:rPr>
              <a:t>https://doi.org/10.2105/AJPH.2015.302737</a:t>
            </a:r>
            <a:r>
              <a:rPr lang="en-US" sz="3800" dirty="0">
                <a:effectLst/>
                <a:latin typeface="Calibri" panose="020F0502020204030204" pitchFamily="34" charset="0"/>
                <a:ea typeface="SimSun" panose="02010600030101010101" pitchFamily="2" charset="-122"/>
              </a:rPr>
              <a:t> </a:t>
            </a:r>
          </a:p>
          <a:p>
            <a:pPr marL="342900" marR="0" lvl="0" indent="-342900">
              <a:lnSpc>
                <a:spcPct val="120000"/>
              </a:lnSpc>
              <a:spcBef>
                <a:spcPts val="0"/>
              </a:spcBef>
              <a:spcAft>
                <a:spcPts val="0"/>
              </a:spcAft>
              <a:buFont typeface="Symbol" panose="05050102010706020507" pitchFamily="18" charset="2"/>
              <a:buChar char=""/>
            </a:pPr>
            <a:r>
              <a:rPr lang="en-US" sz="3800" dirty="0">
                <a:solidFill>
                  <a:srgbClr val="1C1D1E"/>
                </a:solidFill>
                <a:effectLst/>
                <a:latin typeface="Calibri" panose="020F0502020204030204" pitchFamily="34" charset="0"/>
                <a:ea typeface="SimSun" panose="02010600030101010101" pitchFamily="2" charset="-122"/>
              </a:rPr>
              <a:t>Monteith, L. L., Wendleton, L., Bahraini, N. H., Brimner, G., &amp; Mohatt, N. V. (2020). Together With Veterans: VA national strategy alignment and lessons learned from community‐based suicide prevention for rural veterans. Suicide and Life Threatening Behavior, </a:t>
            </a:r>
            <a:r>
              <a:rPr lang="en-US" sz="3800" u="sng" dirty="0">
                <a:solidFill>
                  <a:srgbClr val="005274"/>
                </a:solidFill>
                <a:effectLst/>
                <a:latin typeface="Calibri" panose="020F0502020204030204" pitchFamily="34" charset="0"/>
                <a:ea typeface="SimSun" panose="02010600030101010101" pitchFamily="2" charset="-122"/>
                <a:hlinkClick r:id="rId6"/>
              </a:rPr>
              <a:t>https://doi.org/10.1111/sltb.12613</a:t>
            </a:r>
            <a:endParaRPr lang="en-US" sz="3800" dirty="0">
              <a:solidFill>
                <a:srgbClr val="767676"/>
              </a:solidFill>
              <a:effectLst/>
              <a:latin typeface="Calibri" panose="020F0502020204030204" pitchFamily="34" charset="0"/>
              <a:ea typeface="SimSun" panose="02010600030101010101" pitchFamily="2" charset="-122"/>
            </a:endParaRPr>
          </a:p>
          <a:p>
            <a:pPr marL="342900" marR="0" lvl="0" indent="-342900">
              <a:lnSpc>
                <a:spcPct val="120000"/>
              </a:lnSpc>
              <a:spcBef>
                <a:spcPts val="0"/>
              </a:spcBef>
              <a:spcAft>
                <a:spcPts val="0"/>
              </a:spcAft>
              <a:buFont typeface="Symbol" panose="05050102010706020507" pitchFamily="18" charset="2"/>
              <a:buChar char=""/>
            </a:pPr>
            <a:r>
              <a:rPr lang="en-US" sz="3800" dirty="0">
                <a:solidFill>
                  <a:srgbClr val="000000"/>
                </a:solidFill>
                <a:effectLst/>
                <a:latin typeface="Calibri" panose="020F0502020204030204" pitchFamily="34" charset="0"/>
                <a:ea typeface="SimSun" panose="02010600030101010101" pitchFamily="2" charset="-122"/>
              </a:rPr>
              <a:t>Reger, G. M., McClure, M. L., Ruskin, D., Carter, S. P., &amp; Reger, M. A. (2019). Integrating predictive modeling into mental health care: An example in suicide prevention. </a:t>
            </a:r>
            <a:r>
              <a:rPr lang="en-US" sz="3800" i="1" dirty="0">
                <a:solidFill>
                  <a:srgbClr val="000000"/>
                </a:solidFill>
                <a:effectLst/>
                <a:latin typeface="Calibri" panose="020F0502020204030204" pitchFamily="34" charset="0"/>
                <a:ea typeface="SimSun" panose="02010600030101010101" pitchFamily="2" charset="-122"/>
              </a:rPr>
              <a:t>Psychiatric Services, 70</a:t>
            </a:r>
            <a:r>
              <a:rPr lang="en-US" sz="3800" dirty="0">
                <a:solidFill>
                  <a:srgbClr val="000000"/>
                </a:solidFill>
                <a:effectLst/>
                <a:latin typeface="Calibri" panose="020F0502020204030204" pitchFamily="34" charset="0"/>
                <a:ea typeface="SimSun" panose="02010600030101010101" pitchFamily="2" charset="-122"/>
              </a:rPr>
              <a:t>, 71-74. </a:t>
            </a:r>
          </a:p>
          <a:p>
            <a:pPr marL="342900" marR="0" lvl="0" indent="-342900">
              <a:lnSpc>
                <a:spcPct val="120000"/>
              </a:lnSpc>
              <a:spcBef>
                <a:spcPts val="0"/>
              </a:spcBef>
              <a:spcAft>
                <a:spcPts val="0"/>
              </a:spcAft>
              <a:buFont typeface="Symbol" panose="05050102010706020507" pitchFamily="18" charset="2"/>
              <a:buChar char=""/>
            </a:pPr>
            <a:r>
              <a:rPr lang="en-US" sz="3800" dirty="0">
                <a:effectLst/>
                <a:latin typeface="Calibri" panose="020F0502020204030204" pitchFamily="34" charset="0"/>
                <a:ea typeface="SimSun" panose="02010600030101010101" pitchFamily="2" charset="-122"/>
              </a:rPr>
              <a:t>Stanley B, Brown GK, Brenner LA, Galfaly HC, Currier GW, Knox KL, Chaudhury SR, Bush AL, Green KL. (2018). Comparison of the Safety Planning Intervention With Follow-up vs Usual Care of Suicidal Patients Treated in the Emergency Department. JAMA Psychiatry. 2018 Sep 1;75(9):894-900. doi: 10.1001/jamapsychiatry.2018.1776</a:t>
            </a:r>
          </a:p>
          <a:p>
            <a:pPr marL="342900" marR="0" lvl="0" indent="-342900">
              <a:lnSpc>
                <a:spcPct val="120000"/>
              </a:lnSpc>
              <a:spcBef>
                <a:spcPts val="0"/>
              </a:spcBef>
              <a:spcAft>
                <a:spcPts val="0"/>
              </a:spcAft>
              <a:buFont typeface="Symbol" panose="05050102010706020507" pitchFamily="18" charset="2"/>
              <a:buChar char=""/>
            </a:pPr>
            <a:r>
              <a:rPr lang="en-US" sz="3800" dirty="0">
                <a:solidFill>
                  <a:srgbClr val="000000"/>
                </a:solidFill>
                <a:effectLst/>
                <a:latin typeface="Calibri" panose="020F0502020204030204" pitchFamily="34" charset="0"/>
                <a:ea typeface="SimSun" panose="02010600030101010101" pitchFamily="2" charset="-122"/>
              </a:rPr>
              <a:t>Zalsman G, Hawton, K, Wasserman D, van Heeringen K, Arensman E, Sarchiapone M, … Zohar J. (2016). Suicide prevention strategies revisited: 10-year systematic review. Lancet. 3:646–59. </a:t>
            </a:r>
          </a:p>
          <a:p>
            <a:endParaRPr lang="en-US" dirty="0"/>
          </a:p>
        </p:txBody>
      </p:sp>
    </p:spTree>
    <p:extLst>
      <p:ext uri="{BB962C8B-B14F-4D97-AF65-F5344CB8AC3E}">
        <p14:creationId xmlns:p14="http://schemas.microsoft.com/office/powerpoint/2010/main" val="312447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E8A99-CACE-30F8-11C3-39A83F9E696A}"/>
              </a:ext>
            </a:extLst>
          </p:cNvPr>
          <p:cNvSpPr>
            <a:spLocks noGrp="1"/>
          </p:cNvSpPr>
          <p:nvPr>
            <p:ph type="title"/>
          </p:nvPr>
        </p:nvSpPr>
        <p:spPr/>
        <p:txBody>
          <a:bodyPr/>
          <a:lstStyle/>
          <a:p>
            <a:r>
              <a:rPr lang="en-US" dirty="0"/>
              <a:t>How To Claim CE Credit</a:t>
            </a:r>
          </a:p>
        </p:txBody>
      </p:sp>
      <p:sp>
        <p:nvSpPr>
          <p:cNvPr id="3" name="Content Placeholder 2">
            <a:extLst>
              <a:ext uri="{FF2B5EF4-FFF2-40B4-BE49-F238E27FC236}">
                <a16:creationId xmlns:a16="http://schemas.microsoft.com/office/drawing/2014/main" id="{CEA04248-BCF2-1BFD-439F-78FE9515650E}"/>
              </a:ext>
            </a:extLst>
          </p:cNvPr>
          <p:cNvSpPr>
            <a:spLocks noGrp="1"/>
          </p:cNvSpPr>
          <p:nvPr>
            <p:ph idx="1"/>
          </p:nvPr>
        </p:nvSpPr>
        <p:spPr/>
        <p:txBody>
          <a:bodyPr/>
          <a:lstStyle/>
          <a:p>
            <a:pPr marL="0" indent="0">
              <a:buNone/>
            </a:pPr>
            <a:r>
              <a:rPr lang="en-US" sz="2000" dirty="0">
                <a:solidFill>
                  <a:srgbClr val="000090"/>
                </a:solidFill>
                <a:ea typeface="ＭＳ Ｐゴシック" charset="-128"/>
                <a:cs typeface="+mn-cs"/>
              </a:rPr>
              <a:t>If you would like to receive continuing education credit for this activity, please visit:</a:t>
            </a:r>
          </a:p>
          <a:p>
            <a:pPr marL="0" indent="0">
              <a:buNone/>
            </a:pPr>
            <a:endParaRPr lang="en-US" dirty="0">
              <a:solidFill>
                <a:srgbClr val="000090"/>
              </a:solidFill>
              <a:ea typeface="ＭＳ Ｐゴシック" charset="-128"/>
              <a:cs typeface="+mn-cs"/>
            </a:endParaRPr>
          </a:p>
          <a:p>
            <a:pPr marL="0" indent="0" algn="ctr">
              <a:buNone/>
            </a:pPr>
            <a:r>
              <a:rPr lang="en-US" sz="2800" dirty="0">
                <a:solidFill>
                  <a:srgbClr val="000090"/>
                </a:solidFill>
                <a:ea typeface="ＭＳ Ｐゴシック" charset="-128"/>
                <a:cs typeface="+mn-cs"/>
              </a:rPr>
              <a:t>amsus.cds.affinityced.com</a:t>
            </a:r>
          </a:p>
        </p:txBody>
      </p:sp>
    </p:spTree>
    <p:extLst>
      <p:ext uri="{BB962C8B-B14F-4D97-AF65-F5344CB8AC3E}">
        <p14:creationId xmlns:p14="http://schemas.microsoft.com/office/powerpoint/2010/main" val="318208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96D15FC-52D9-2EC2-3C3D-55E32430081F}"/>
              </a:ext>
            </a:extLst>
          </p:cNvPr>
          <p:cNvGrpSpPr/>
          <p:nvPr/>
        </p:nvGrpSpPr>
        <p:grpSpPr>
          <a:xfrm>
            <a:off x="338001" y="4092309"/>
            <a:ext cx="3179943" cy="1287768"/>
            <a:chOff x="338001" y="3964717"/>
            <a:chExt cx="3179943" cy="1287768"/>
          </a:xfrm>
        </p:grpSpPr>
        <p:sp>
          <p:nvSpPr>
            <p:cNvPr id="6" name="Rectangle 5">
              <a:extLst>
                <a:ext uri="{FF2B5EF4-FFF2-40B4-BE49-F238E27FC236}">
                  <a16:creationId xmlns:a16="http://schemas.microsoft.com/office/drawing/2014/main" id="{0E61B3ED-C0B1-BECC-0D22-E771BF570120}"/>
                </a:ext>
              </a:extLst>
            </p:cNvPr>
            <p:cNvSpPr/>
            <p:nvPr/>
          </p:nvSpPr>
          <p:spPr>
            <a:xfrm>
              <a:off x="567992" y="4173613"/>
              <a:ext cx="2949952" cy="10788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50AEF0BE-7971-55C1-39E9-688BE24A81AE}"/>
                </a:ext>
              </a:extLst>
            </p:cNvPr>
            <p:cNvGrpSpPr/>
            <p:nvPr/>
          </p:nvGrpSpPr>
          <p:grpSpPr>
            <a:xfrm>
              <a:off x="338001" y="3964717"/>
              <a:ext cx="456691" cy="456691"/>
              <a:chOff x="175486" y="3985983"/>
              <a:chExt cx="456691" cy="456691"/>
            </a:xfrm>
          </p:grpSpPr>
          <p:sp>
            <p:nvSpPr>
              <p:cNvPr id="24" name="Oval 23">
                <a:extLst>
                  <a:ext uri="{FF2B5EF4-FFF2-40B4-BE49-F238E27FC236}">
                    <a16:creationId xmlns:a16="http://schemas.microsoft.com/office/drawing/2014/main" id="{30D7CFC2-6E52-865A-C2C9-B403DBDE1254}"/>
                  </a:ext>
                </a:extLst>
              </p:cNvPr>
              <p:cNvSpPr/>
              <p:nvPr/>
            </p:nvSpPr>
            <p:spPr>
              <a:xfrm>
                <a:off x="175486" y="3985983"/>
                <a:ext cx="456691" cy="456691"/>
              </a:xfrm>
              <a:prstGeom prst="ellipse">
                <a:avLst/>
              </a:prstGeom>
              <a:solidFill>
                <a:srgbClr val="003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13">
                <a:extLst>
                  <a:ext uri="{FF2B5EF4-FFF2-40B4-BE49-F238E27FC236}">
                    <a16:creationId xmlns:a16="http://schemas.microsoft.com/office/drawing/2014/main" id="{2E0A62BF-6049-87B8-350A-D2E34EA773A6}"/>
                  </a:ext>
                </a:extLst>
              </p:cNvPr>
              <p:cNvSpPr txBox="1"/>
              <p:nvPr/>
            </p:nvSpPr>
            <p:spPr>
              <a:xfrm>
                <a:off x="178777" y="4029662"/>
                <a:ext cx="45010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grpSp>
      </p:grpSp>
      <p:grpSp>
        <p:nvGrpSpPr>
          <p:cNvPr id="34" name="Group 33">
            <a:extLst>
              <a:ext uri="{FF2B5EF4-FFF2-40B4-BE49-F238E27FC236}">
                <a16:creationId xmlns:a16="http://schemas.microsoft.com/office/drawing/2014/main" id="{9D0CE670-6A3A-1AC9-AE49-C7BEF8D8013B}"/>
              </a:ext>
            </a:extLst>
          </p:cNvPr>
          <p:cNvGrpSpPr/>
          <p:nvPr/>
        </p:nvGrpSpPr>
        <p:grpSpPr>
          <a:xfrm>
            <a:off x="3832058" y="4092309"/>
            <a:ext cx="4312482" cy="1287768"/>
            <a:chOff x="3832058" y="4092309"/>
            <a:chExt cx="4312482" cy="1287768"/>
          </a:xfrm>
        </p:grpSpPr>
        <p:sp>
          <p:nvSpPr>
            <p:cNvPr id="7" name="Rectangle 6">
              <a:extLst>
                <a:ext uri="{FF2B5EF4-FFF2-40B4-BE49-F238E27FC236}">
                  <a16:creationId xmlns:a16="http://schemas.microsoft.com/office/drawing/2014/main" id="{71D527FB-9F64-6C99-00B9-96AC7DF0510A}"/>
                </a:ext>
              </a:extLst>
            </p:cNvPr>
            <p:cNvSpPr/>
            <p:nvPr/>
          </p:nvSpPr>
          <p:spPr>
            <a:xfrm>
              <a:off x="4047462" y="4301205"/>
              <a:ext cx="4097078" cy="10788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9886F0DD-102E-A5DD-4C35-F0CC864D06AF}"/>
                </a:ext>
              </a:extLst>
            </p:cNvPr>
            <p:cNvGrpSpPr/>
            <p:nvPr/>
          </p:nvGrpSpPr>
          <p:grpSpPr>
            <a:xfrm>
              <a:off x="3832058" y="4092309"/>
              <a:ext cx="456691" cy="456691"/>
              <a:chOff x="3610298" y="3985983"/>
              <a:chExt cx="456691" cy="456691"/>
            </a:xfrm>
          </p:grpSpPr>
          <p:sp>
            <p:nvSpPr>
              <p:cNvPr id="22" name="Oval 21">
                <a:extLst>
                  <a:ext uri="{FF2B5EF4-FFF2-40B4-BE49-F238E27FC236}">
                    <a16:creationId xmlns:a16="http://schemas.microsoft.com/office/drawing/2014/main" id="{74ABEECB-2F12-6379-7B4E-2410E819F5B2}"/>
                  </a:ext>
                </a:extLst>
              </p:cNvPr>
              <p:cNvSpPr/>
              <p:nvPr/>
            </p:nvSpPr>
            <p:spPr>
              <a:xfrm>
                <a:off x="3610298" y="3985983"/>
                <a:ext cx="456691" cy="456691"/>
              </a:xfrm>
              <a:prstGeom prst="ellipse">
                <a:avLst/>
              </a:prstGeom>
              <a:solidFill>
                <a:srgbClr val="003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16">
                <a:extLst>
                  <a:ext uri="{FF2B5EF4-FFF2-40B4-BE49-F238E27FC236}">
                    <a16:creationId xmlns:a16="http://schemas.microsoft.com/office/drawing/2014/main" id="{A5EA02DF-E663-6AE4-BD24-528D58AE760A}"/>
                  </a:ext>
                </a:extLst>
              </p:cNvPr>
              <p:cNvSpPr txBox="1"/>
              <p:nvPr/>
            </p:nvSpPr>
            <p:spPr>
              <a:xfrm>
                <a:off x="3613589" y="4029662"/>
                <a:ext cx="45010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grpSp>
      </p:grpSp>
      <p:grpSp>
        <p:nvGrpSpPr>
          <p:cNvPr id="30" name="Group 29">
            <a:extLst>
              <a:ext uri="{FF2B5EF4-FFF2-40B4-BE49-F238E27FC236}">
                <a16:creationId xmlns:a16="http://schemas.microsoft.com/office/drawing/2014/main" id="{05FD95A3-CF2D-8351-E994-128FD11A485A}"/>
              </a:ext>
            </a:extLst>
          </p:cNvPr>
          <p:cNvGrpSpPr/>
          <p:nvPr/>
        </p:nvGrpSpPr>
        <p:grpSpPr>
          <a:xfrm>
            <a:off x="8344150" y="4072628"/>
            <a:ext cx="3506558" cy="1307449"/>
            <a:chOff x="8344150" y="3945036"/>
            <a:chExt cx="3506558" cy="1307449"/>
          </a:xfrm>
        </p:grpSpPr>
        <p:sp>
          <p:nvSpPr>
            <p:cNvPr id="4" name="Rectangle 3">
              <a:extLst>
                <a:ext uri="{FF2B5EF4-FFF2-40B4-BE49-F238E27FC236}">
                  <a16:creationId xmlns:a16="http://schemas.microsoft.com/office/drawing/2014/main" id="{7C55D326-8AB2-63A9-9AEC-62A4D56C34BC}"/>
                </a:ext>
              </a:extLst>
            </p:cNvPr>
            <p:cNvSpPr/>
            <p:nvPr/>
          </p:nvSpPr>
          <p:spPr>
            <a:xfrm>
              <a:off x="8572496" y="4173613"/>
              <a:ext cx="3278212" cy="10788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E1D5B726-C5F3-BD3B-3D34-8E3A9E92896C}"/>
                </a:ext>
              </a:extLst>
            </p:cNvPr>
            <p:cNvGrpSpPr/>
            <p:nvPr/>
          </p:nvGrpSpPr>
          <p:grpSpPr>
            <a:xfrm>
              <a:off x="8344150" y="3945036"/>
              <a:ext cx="456691" cy="456691"/>
              <a:chOff x="8408349" y="3985983"/>
              <a:chExt cx="456691" cy="456691"/>
            </a:xfrm>
          </p:grpSpPr>
          <p:sp>
            <p:nvSpPr>
              <p:cNvPr id="20" name="Oval 19">
                <a:extLst>
                  <a:ext uri="{FF2B5EF4-FFF2-40B4-BE49-F238E27FC236}">
                    <a16:creationId xmlns:a16="http://schemas.microsoft.com/office/drawing/2014/main" id="{2BA0D4E1-B432-4462-BAA3-29066546822D}"/>
                  </a:ext>
                </a:extLst>
              </p:cNvPr>
              <p:cNvSpPr/>
              <p:nvPr/>
            </p:nvSpPr>
            <p:spPr>
              <a:xfrm>
                <a:off x="8408349" y="3985983"/>
                <a:ext cx="456691" cy="456691"/>
              </a:xfrm>
              <a:prstGeom prst="ellipse">
                <a:avLst/>
              </a:prstGeom>
              <a:solidFill>
                <a:srgbClr val="003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19">
                <a:extLst>
                  <a:ext uri="{FF2B5EF4-FFF2-40B4-BE49-F238E27FC236}">
                    <a16:creationId xmlns:a16="http://schemas.microsoft.com/office/drawing/2014/main" id="{F8577FB3-7BFB-C16A-06CA-F27E08E9D7C4}"/>
                  </a:ext>
                </a:extLst>
              </p:cNvPr>
              <p:cNvSpPr txBox="1"/>
              <p:nvPr/>
            </p:nvSpPr>
            <p:spPr>
              <a:xfrm>
                <a:off x="8411640" y="4029662"/>
                <a:ext cx="45010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grpSp>
      </p:grpSp>
      <p:sp>
        <p:nvSpPr>
          <p:cNvPr id="2" name="Title 1">
            <a:extLst>
              <a:ext uri="{FF2B5EF4-FFF2-40B4-BE49-F238E27FC236}">
                <a16:creationId xmlns:a16="http://schemas.microsoft.com/office/drawing/2014/main" id="{8286CA35-7885-A055-5232-2C8B1CF04510}"/>
              </a:ext>
            </a:extLst>
          </p:cNvPr>
          <p:cNvSpPr>
            <a:spLocks noGrp="1"/>
          </p:cNvSpPr>
          <p:nvPr>
            <p:ph type="title"/>
          </p:nvPr>
        </p:nvSpPr>
        <p:spPr>
          <a:xfrm>
            <a:off x="838200" y="407657"/>
            <a:ext cx="10515600" cy="819013"/>
          </a:xfrm>
        </p:spPr>
        <p:txBody>
          <a:bodyPr/>
          <a:lstStyle/>
          <a:p>
            <a:r>
              <a:rPr lang="en-US">
                <a:latin typeface="Calibri"/>
                <a:ea typeface="Calibri"/>
                <a:cs typeface="Calibri"/>
              </a:rPr>
              <a:t>Suicide Context</a:t>
            </a:r>
            <a:endParaRPr lang="en-US"/>
          </a:p>
        </p:txBody>
      </p:sp>
      <p:sp>
        <p:nvSpPr>
          <p:cNvPr id="5" name="Slide Number Placeholder 4">
            <a:extLst>
              <a:ext uri="{FF2B5EF4-FFF2-40B4-BE49-F238E27FC236}">
                <a16:creationId xmlns:a16="http://schemas.microsoft.com/office/drawing/2014/main" id="{1A75EF50-7521-7A9B-8631-2B0392A892E7}"/>
              </a:ext>
            </a:extLst>
          </p:cNvPr>
          <p:cNvSpPr>
            <a:spLocks noGrp="1"/>
          </p:cNvSpPr>
          <p:nvPr>
            <p:ph type="sldNum" sz="quarter" idx="10"/>
          </p:nvPr>
        </p:nvSpPr>
        <p:spPr>
          <a:xfrm>
            <a:off x="8610600" y="62060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16271-7A08-8046-AD81-E282CDB0B3E1}" type="slidenum">
              <a:rPr kumimoji="0" lang="en-US"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C5E7AB9-E9B4-D452-8A7F-B7F6486492A9}"/>
              </a:ext>
            </a:extLst>
          </p:cNvPr>
          <p:cNvSpPr/>
          <p:nvPr/>
        </p:nvSpPr>
        <p:spPr>
          <a:xfrm>
            <a:off x="232180" y="1821328"/>
            <a:ext cx="11727641" cy="12478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5">
            <a:extLst>
              <a:ext uri="{FF2B5EF4-FFF2-40B4-BE49-F238E27FC236}">
                <a16:creationId xmlns:a16="http://schemas.microsoft.com/office/drawing/2014/main" id="{7E469F2F-910A-9BE1-A9F7-57F5A82F8491}"/>
              </a:ext>
            </a:extLst>
          </p:cNvPr>
          <p:cNvSpPr txBox="1"/>
          <p:nvPr/>
        </p:nvSpPr>
        <p:spPr>
          <a:xfrm>
            <a:off x="707390" y="3643418"/>
            <a:ext cx="1077722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Core Tenets and Guiding Vision</a:t>
            </a:r>
          </a:p>
        </p:txBody>
      </p:sp>
      <p:sp>
        <p:nvSpPr>
          <p:cNvPr id="10" name="TextBox 6">
            <a:extLst>
              <a:ext uri="{FF2B5EF4-FFF2-40B4-BE49-F238E27FC236}">
                <a16:creationId xmlns:a16="http://schemas.microsoft.com/office/drawing/2014/main" id="{00615CC1-D20D-040F-EC37-42B3F00B8E8C}"/>
              </a:ext>
            </a:extLst>
          </p:cNvPr>
          <p:cNvSpPr txBox="1"/>
          <p:nvPr/>
        </p:nvSpPr>
        <p:spPr>
          <a:xfrm>
            <a:off x="4512469" y="3244038"/>
            <a:ext cx="316706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Public Health Approach</a:t>
            </a:r>
            <a:r>
              <a:rPr kumimoji="0" lang="en-US" sz="2400" b="0" i="0" u="none" strike="noStrike" kern="1200" cap="none" spc="0" normalizeH="0" baseline="0" noProof="0">
                <a:ln>
                  <a:noFill/>
                </a:ln>
                <a:solidFill>
                  <a:prstClr val="black"/>
                </a:solidFill>
                <a:effectLst/>
                <a:uLnTx/>
                <a:uFillTx/>
                <a:latin typeface="Calibri"/>
                <a:ea typeface="+mn-ea"/>
                <a:cs typeface="+mn-cs"/>
              </a:rPr>
              <a: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11" name="Straight Connector 10">
            <a:extLst>
              <a:ext uri="{FF2B5EF4-FFF2-40B4-BE49-F238E27FC236}">
                <a16:creationId xmlns:a16="http://schemas.microsoft.com/office/drawing/2014/main" id="{E4C92573-4C75-C469-312F-46C7A0880770}"/>
              </a:ext>
            </a:extLst>
          </p:cNvPr>
          <p:cNvCxnSpPr>
            <a:cxnSpLocks/>
          </p:cNvCxnSpPr>
          <p:nvPr/>
        </p:nvCxnSpPr>
        <p:spPr>
          <a:xfrm>
            <a:off x="7679531" y="3488729"/>
            <a:ext cx="3550127" cy="0"/>
          </a:xfrm>
          <a:prstGeom prst="line">
            <a:avLst/>
          </a:prstGeom>
          <a:ln w="28575">
            <a:solidFill>
              <a:srgbClr val="003B7B"/>
            </a:solidFill>
          </a:ln>
        </p:spPr>
        <p:style>
          <a:lnRef idx="1">
            <a:schemeClr val="accent1"/>
          </a:lnRef>
          <a:fillRef idx="0">
            <a:schemeClr val="accent1"/>
          </a:fillRef>
          <a:effectRef idx="0">
            <a:schemeClr val="accent1"/>
          </a:effectRef>
          <a:fontRef idx="minor">
            <a:schemeClr val="tx1"/>
          </a:fontRef>
        </p:style>
      </p:cxnSp>
      <p:sp>
        <p:nvSpPr>
          <p:cNvPr id="12" name="TextBox 8">
            <a:extLst>
              <a:ext uri="{FF2B5EF4-FFF2-40B4-BE49-F238E27FC236}">
                <a16:creationId xmlns:a16="http://schemas.microsoft.com/office/drawing/2014/main" id="{1C138344-15A5-2712-ABCE-3BEB6616C798}"/>
              </a:ext>
            </a:extLst>
          </p:cNvPr>
          <p:cNvSpPr txBox="1"/>
          <p:nvPr/>
        </p:nvSpPr>
        <p:spPr>
          <a:xfrm>
            <a:off x="774115" y="4655975"/>
            <a:ext cx="253770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Suicide is preventable.</a:t>
            </a:r>
          </a:p>
        </p:txBody>
      </p:sp>
      <p:sp>
        <p:nvSpPr>
          <p:cNvPr id="13" name="TextBox 9">
            <a:extLst>
              <a:ext uri="{FF2B5EF4-FFF2-40B4-BE49-F238E27FC236}">
                <a16:creationId xmlns:a16="http://schemas.microsoft.com/office/drawing/2014/main" id="{D7C1620A-8DE3-8474-854B-42ACD1F6092B}"/>
              </a:ext>
            </a:extLst>
          </p:cNvPr>
          <p:cNvSpPr txBox="1"/>
          <p:nvPr/>
        </p:nvSpPr>
        <p:spPr>
          <a:xfrm>
            <a:off x="4145348" y="4378976"/>
            <a:ext cx="390130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Suicide prevention requires a public health approach combining clinical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and community-based approaches. ​</a:t>
            </a:r>
          </a:p>
        </p:txBody>
      </p:sp>
      <p:sp>
        <p:nvSpPr>
          <p:cNvPr id="14" name="TextBox 10">
            <a:extLst>
              <a:ext uri="{FF2B5EF4-FFF2-40B4-BE49-F238E27FC236}">
                <a16:creationId xmlns:a16="http://schemas.microsoft.com/office/drawing/2014/main" id="{12941C90-6944-2EEE-9CC2-1B482E72943E}"/>
              </a:ext>
            </a:extLst>
          </p:cNvPr>
          <p:cNvSpPr txBox="1"/>
          <p:nvPr/>
        </p:nvSpPr>
        <p:spPr>
          <a:xfrm>
            <a:off x="8844348" y="4517476"/>
            <a:ext cx="273450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Everyone has a role to play in suicide prevention. </a:t>
            </a:r>
          </a:p>
        </p:txBody>
      </p:sp>
      <p:sp>
        <p:nvSpPr>
          <p:cNvPr id="18" name="TextBox 20">
            <a:extLst>
              <a:ext uri="{FF2B5EF4-FFF2-40B4-BE49-F238E27FC236}">
                <a16:creationId xmlns:a16="http://schemas.microsoft.com/office/drawing/2014/main" id="{C995F978-58D6-6363-F511-19D11DABE8FF}"/>
              </a:ext>
            </a:extLst>
          </p:cNvPr>
          <p:cNvSpPr txBox="1"/>
          <p:nvPr/>
        </p:nvSpPr>
        <p:spPr>
          <a:xfrm>
            <a:off x="544158" y="5572458"/>
            <a:ext cx="10777220"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These are the foundation for our efforts to implement the National Strategy (2018),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VA/DoD CPG for the Assessment and Management of Patients at Risk for Suicide (2019),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and the White House strategy for Reducing Military and Veteran Suicide (2021).</a:t>
            </a:r>
          </a:p>
        </p:txBody>
      </p:sp>
      <p:cxnSp>
        <p:nvCxnSpPr>
          <p:cNvPr id="19" name="Straight Connector 18">
            <a:extLst>
              <a:ext uri="{FF2B5EF4-FFF2-40B4-BE49-F238E27FC236}">
                <a16:creationId xmlns:a16="http://schemas.microsoft.com/office/drawing/2014/main" id="{6D73946E-8CD7-D87F-00E2-1E22595C80CD}"/>
              </a:ext>
            </a:extLst>
          </p:cNvPr>
          <p:cNvCxnSpPr>
            <a:cxnSpLocks/>
          </p:cNvCxnSpPr>
          <p:nvPr/>
        </p:nvCxnSpPr>
        <p:spPr>
          <a:xfrm>
            <a:off x="931771" y="3488729"/>
            <a:ext cx="3550127" cy="0"/>
          </a:xfrm>
          <a:prstGeom prst="line">
            <a:avLst/>
          </a:prstGeom>
          <a:ln w="28575">
            <a:solidFill>
              <a:srgbClr val="003B7B"/>
            </a:solidFill>
          </a:ln>
        </p:spPr>
        <p:style>
          <a:lnRef idx="1">
            <a:schemeClr val="accent1"/>
          </a:lnRef>
          <a:fillRef idx="0">
            <a:schemeClr val="accent1"/>
          </a:fillRef>
          <a:effectRef idx="0">
            <a:schemeClr val="accent1"/>
          </a:effectRef>
          <a:fontRef idx="minor">
            <a:schemeClr val="tx1"/>
          </a:fontRef>
        </p:style>
      </p:cxnSp>
      <p:sp>
        <p:nvSpPr>
          <p:cNvPr id="26" name="TextBox 20">
            <a:extLst>
              <a:ext uri="{FF2B5EF4-FFF2-40B4-BE49-F238E27FC236}">
                <a16:creationId xmlns:a16="http://schemas.microsoft.com/office/drawing/2014/main" id="{909FBDC3-9C52-4D88-DEE2-F835224CE472}"/>
              </a:ext>
            </a:extLst>
          </p:cNvPr>
          <p:cNvSpPr txBox="1"/>
          <p:nvPr/>
        </p:nvSpPr>
        <p:spPr>
          <a:xfrm>
            <a:off x="299030" y="1937444"/>
            <a:ext cx="1159394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Veteran suicide is a complex problem that cannot be addressed through a single solution, nor can it be addressed by VA or clinical intervention alone. VA is committed to a public health approach that includes both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community prevention</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and </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clinical interventions</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42489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CA35-7885-A055-5232-2C8B1CF04510}"/>
              </a:ext>
            </a:extLst>
          </p:cNvPr>
          <p:cNvSpPr>
            <a:spLocks noGrp="1"/>
          </p:cNvSpPr>
          <p:nvPr>
            <p:ph type="title"/>
          </p:nvPr>
        </p:nvSpPr>
        <p:spPr>
          <a:xfrm>
            <a:off x="838200" y="1151493"/>
            <a:ext cx="10515600" cy="837072"/>
          </a:xfrm>
        </p:spPr>
        <p:txBody>
          <a:bodyPr>
            <a:normAutofit/>
          </a:bodyPr>
          <a:lstStyle/>
          <a:p>
            <a:pPr algn="ctr"/>
            <a:r>
              <a:rPr lang="en-US" sz="4800"/>
              <a:t>Anchors of Hope</a:t>
            </a:r>
          </a:p>
        </p:txBody>
      </p:sp>
      <p:sp>
        <p:nvSpPr>
          <p:cNvPr id="5" name="Slide Number Placeholder 4">
            <a:extLst>
              <a:ext uri="{FF2B5EF4-FFF2-40B4-BE49-F238E27FC236}">
                <a16:creationId xmlns:a16="http://schemas.microsoft.com/office/drawing/2014/main" id="{1A75EF50-7521-7A9B-8631-2B0392A892E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16271-7A08-8046-AD81-E282CDB0B3E1}" type="slidenum">
              <a:rPr kumimoji="0" lang="en-US"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BBD774C-A900-6FC8-837C-1898285BA55E}"/>
              </a:ext>
            </a:extLst>
          </p:cNvPr>
          <p:cNvSpPr txBox="1"/>
          <p:nvPr/>
        </p:nvSpPr>
        <p:spPr>
          <a:xfrm>
            <a:off x="298156" y="2161040"/>
            <a:ext cx="11660704" cy="607539"/>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Hope is essential to life and hope serves an important role within suicide prevention efforts. </a:t>
            </a:r>
            <a:br>
              <a:rPr kumimoji="0" lang="en-US" sz="16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Within the challenges faced in 2021, key areas of hope emerged, including: </a:t>
            </a:r>
          </a:p>
        </p:txBody>
      </p:sp>
      <p:sp>
        <p:nvSpPr>
          <p:cNvPr id="15" name="Rectangle: Rounded Corners 14">
            <a:extLst>
              <a:ext uri="{FF2B5EF4-FFF2-40B4-BE49-F238E27FC236}">
                <a16:creationId xmlns:a16="http://schemas.microsoft.com/office/drawing/2014/main" id="{FDA44DD7-0243-1472-1BB6-E2745A3A00C1}"/>
              </a:ext>
            </a:extLst>
          </p:cNvPr>
          <p:cNvSpPr>
            <a:spLocks/>
          </p:cNvSpPr>
          <p:nvPr/>
        </p:nvSpPr>
        <p:spPr>
          <a:xfrm>
            <a:off x="537996" y="2929204"/>
            <a:ext cx="4730438" cy="3403472"/>
          </a:xfrm>
          <a:prstGeom prst="roundRect">
            <a:avLst>
              <a:gd name="adj" fmla="val 5783"/>
            </a:avLst>
          </a:prstGeom>
          <a:solidFill>
            <a:schemeClr val="accent3">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1EE9F73F-0C00-D289-2B8B-37969567804A}"/>
              </a:ext>
            </a:extLst>
          </p:cNvPr>
          <p:cNvSpPr txBox="1"/>
          <p:nvPr/>
        </p:nvSpPr>
        <p:spPr>
          <a:xfrm>
            <a:off x="720677" y="4233763"/>
            <a:ext cx="4296204" cy="1692771"/>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0"/>
              </a:spcBef>
              <a:spcAft>
                <a:spcPts val="1200"/>
              </a:spcAft>
              <a:buClr>
                <a:srgbClr val="00467F"/>
              </a:buClr>
              <a:buSzTx/>
              <a:buFont typeface="Symbol" panose="05050102010706020507" pitchFamily="18" charset="2"/>
              <a:buChar char=""/>
              <a:tabLst/>
              <a:defRPr/>
            </a:pPr>
            <a: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Suicide rates fell by 8.1% for Veteran men aged </a:t>
            </a:r>
            <a:b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75-years-old and older. </a:t>
            </a:r>
          </a:p>
          <a:p>
            <a:pPr marL="182880" marR="0" lvl="0" indent="-182880" algn="l" defTabSz="914400" rtl="0" eaLnBrk="1" fontAlgn="auto" latinLnBrk="0" hangingPunct="1">
              <a:lnSpc>
                <a:spcPct val="100000"/>
              </a:lnSpc>
              <a:spcBef>
                <a:spcPts val="0"/>
              </a:spcBef>
              <a:spcAft>
                <a:spcPts val="1200"/>
              </a:spcAft>
              <a:buClr>
                <a:srgbClr val="00467F"/>
              </a:buClr>
              <a:buSzTx/>
              <a:buFont typeface="Symbol" panose="05050102010706020507" pitchFamily="18" charset="2"/>
              <a:buChar char=""/>
              <a:tabLst/>
              <a:defRPr/>
            </a:pPr>
            <a: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Among male Recent Veteran VHA Users, suicide rates fell by 8.6% for those aged 75-years-old and older. </a:t>
            </a:r>
          </a:p>
          <a:p>
            <a:pPr marL="182880" marR="0" lvl="0" indent="-182880" algn="l" defTabSz="914400" rtl="0" eaLnBrk="1" fontAlgn="auto" latinLnBrk="0" hangingPunct="1">
              <a:lnSpc>
                <a:spcPct val="100000"/>
              </a:lnSpc>
              <a:spcBef>
                <a:spcPts val="0"/>
              </a:spcBef>
              <a:spcAft>
                <a:spcPts val="1200"/>
              </a:spcAft>
              <a:buClr>
                <a:srgbClr val="00467F"/>
              </a:buClr>
              <a:buSzTx/>
              <a:buFont typeface="Symbol" panose="05050102010706020507" pitchFamily="18" charset="2"/>
              <a:buChar char=""/>
              <a:tabLst/>
              <a:defRPr/>
            </a:pPr>
            <a: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Among male Veterans not in VHA care who were aged 75-years-old and older, the suicide rate fell by 7.8%.</a:t>
            </a:r>
          </a:p>
        </p:txBody>
      </p:sp>
      <p:sp>
        <p:nvSpPr>
          <p:cNvPr id="55" name="Title 1">
            <a:extLst>
              <a:ext uri="{FF2B5EF4-FFF2-40B4-BE49-F238E27FC236}">
                <a16:creationId xmlns:a16="http://schemas.microsoft.com/office/drawing/2014/main" id="{760A1E8A-BA02-25DF-1E52-A3AD02D96885}"/>
              </a:ext>
            </a:extLst>
          </p:cNvPr>
          <p:cNvSpPr txBox="1">
            <a:spLocks/>
          </p:cNvSpPr>
          <p:nvPr/>
        </p:nvSpPr>
        <p:spPr>
          <a:xfrm>
            <a:off x="774538" y="3034207"/>
            <a:ext cx="4242343" cy="681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Veterans Aged 75-Years-Old and Older</a:t>
            </a:r>
          </a:p>
        </p:txBody>
      </p:sp>
      <p:sp>
        <p:nvSpPr>
          <p:cNvPr id="51" name="Rectangle: Rounded Corners 50">
            <a:extLst>
              <a:ext uri="{FF2B5EF4-FFF2-40B4-BE49-F238E27FC236}">
                <a16:creationId xmlns:a16="http://schemas.microsoft.com/office/drawing/2014/main" id="{C97AC58E-C34B-E7DC-BB55-650201528C85}"/>
              </a:ext>
            </a:extLst>
          </p:cNvPr>
          <p:cNvSpPr>
            <a:spLocks/>
          </p:cNvSpPr>
          <p:nvPr/>
        </p:nvSpPr>
        <p:spPr>
          <a:xfrm>
            <a:off x="5451115" y="2929204"/>
            <a:ext cx="6230068" cy="3403472"/>
          </a:xfrm>
          <a:prstGeom prst="roundRect">
            <a:avLst>
              <a:gd name="adj" fmla="val 5783"/>
            </a:avLst>
          </a:prstGeom>
          <a:solidFill>
            <a:schemeClr val="accent3">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1BBBAA62-51FE-F760-6495-247E0A42A0E2}"/>
              </a:ext>
            </a:extLst>
          </p:cNvPr>
          <p:cNvSpPr txBox="1"/>
          <p:nvPr/>
        </p:nvSpPr>
        <p:spPr>
          <a:xfrm>
            <a:off x="8566962" y="4233763"/>
            <a:ext cx="2981708" cy="1754326"/>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0"/>
              </a:spcBef>
              <a:spcAft>
                <a:spcPts val="1200"/>
              </a:spcAft>
              <a:buClr>
                <a:srgbClr val="00467F"/>
              </a:buClr>
              <a:buSzTx/>
              <a:buFont typeface="Symbol" panose="05050102010706020507" pitchFamily="18" charset="2"/>
              <a:buChar char=""/>
              <a:tabLst/>
              <a:defRPr/>
            </a:pPr>
            <a: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Among Recent Veteran VHA Users between the ages of 55- and </a:t>
            </a:r>
            <a:b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74-years-old, the suicide rate fell </a:t>
            </a:r>
            <a:b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by 2.2%. </a:t>
            </a:r>
          </a:p>
          <a:p>
            <a:pPr marL="182880" marR="0" lvl="0" indent="-182880" algn="l" defTabSz="914400" rtl="0" eaLnBrk="1" fontAlgn="auto" latinLnBrk="0" hangingPunct="1">
              <a:lnSpc>
                <a:spcPct val="100000"/>
              </a:lnSpc>
              <a:spcBef>
                <a:spcPts val="0"/>
              </a:spcBef>
              <a:spcAft>
                <a:spcPts val="1200"/>
              </a:spcAft>
              <a:buClr>
                <a:srgbClr val="00467F"/>
              </a:buClr>
              <a:buSzTx/>
              <a:buFont typeface="Symbol" panose="05050102010706020507" pitchFamily="18" charset="2"/>
              <a:buChar char=""/>
              <a:tabLst/>
              <a:defRPr/>
            </a:pPr>
            <a:r>
              <a:rPr kumimoji="0" lang="en-US" sz="1400" b="0" i="0" u="none" strike="noStrike" kern="1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Among male Recent Veteran VHA Users, suicide rates fell by 1.9% for those aged 18- to 34-years-old.</a:t>
            </a:r>
          </a:p>
        </p:txBody>
      </p:sp>
      <p:sp>
        <p:nvSpPr>
          <p:cNvPr id="56" name="Title 1">
            <a:extLst>
              <a:ext uri="{FF2B5EF4-FFF2-40B4-BE49-F238E27FC236}">
                <a16:creationId xmlns:a16="http://schemas.microsoft.com/office/drawing/2014/main" id="{63A469C7-49CA-7112-0DCA-ABC439EE94E9}"/>
              </a:ext>
            </a:extLst>
          </p:cNvPr>
          <p:cNvSpPr txBox="1">
            <a:spLocks/>
          </p:cNvSpPr>
          <p:nvPr/>
        </p:nvSpPr>
        <p:spPr>
          <a:xfrm>
            <a:off x="6253754" y="3045963"/>
            <a:ext cx="4719045" cy="6816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Recent Veteran VHA Users</a:t>
            </a:r>
          </a:p>
        </p:txBody>
      </p:sp>
      <p:sp>
        <p:nvSpPr>
          <p:cNvPr id="54" name="TextBox 53">
            <a:extLst>
              <a:ext uri="{FF2B5EF4-FFF2-40B4-BE49-F238E27FC236}">
                <a16:creationId xmlns:a16="http://schemas.microsoft.com/office/drawing/2014/main" id="{5CAF6AA1-705A-91CE-B9B6-3877655D6B46}"/>
              </a:ext>
            </a:extLst>
          </p:cNvPr>
          <p:cNvSpPr txBox="1"/>
          <p:nvPr/>
        </p:nvSpPr>
        <p:spPr>
          <a:xfrm>
            <a:off x="5676029" y="4233763"/>
            <a:ext cx="2572296" cy="1600438"/>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0"/>
              </a:spcBef>
              <a:spcAft>
                <a:spcPts val="1200"/>
              </a:spcAft>
              <a:buClr>
                <a:srgbClr val="00467F"/>
              </a:buClr>
              <a:buSzTx/>
              <a:buFont typeface="Symbol" panose="05050102010706020507" pitchFamily="18" charset="2"/>
              <a:buChar char=""/>
              <a:tabLst/>
              <a:defRPr/>
            </a:pPr>
            <a:r>
              <a:rPr kumimoji="0" lang="en-US" sz="14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Suicide rates fell for Recent Veteran VHA Users with diagnoses of sedative use disorder (-40.4%), depression (-32.9%), post-traumatic stress disorder (-27.6%), and anxiety (-26.9%).</a:t>
            </a:r>
          </a:p>
        </p:txBody>
      </p:sp>
      <p:sp>
        <p:nvSpPr>
          <p:cNvPr id="25" name="Title 1">
            <a:extLst>
              <a:ext uri="{FF2B5EF4-FFF2-40B4-BE49-F238E27FC236}">
                <a16:creationId xmlns:a16="http://schemas.microsoft.com/office/drawing/2014/main" id="{C889E9CD-E417-F590-FC46-AAD8D560DA75}"/>
              </a:ext>
            </a:extLst>
          </p:cNvPr>
          <p:cNvSpPr txBox="1">
            <a:spLocks/>
          </p:cNvSpPr>
          <p:nvPr/>
        </p:nvSpPr>
        <p:spPr>
          <a:xfrm>
            <a:off x="720676" y="3833860"/>
            <a:ext cx="2696210" cy="401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From 2020 to 2021:</a:t>
            </a:r>
          </a:p>
        </p:txBody>
      </p:sp>
      <p:sp>
        <p:nvSpPr>
          <p:cNvPr id="26" name="Title 1">
            <a:extLst>
              <a:ext uri="{FF2B5EF4-FFF2-40B4-BE49-F238E27FC236}">
                <a16:creationId xmlns:a16="http://schemas.microsoft.com/office/drawing/2014/main" id="{273ADFE6-B0AE-B7BD-CD5A-AC5CA1CC92CE}"/>
              </a:ext>
            </a:extLst>
          </p:cNvPr>
          <p:cNvSpPr txBox="1">
            <a:spLocks/>
          </p:cNvSpPr>
          <p:nvPr/>
        </p:nvSpPr>
        <p:spPr>
          <a:xfrm>
            <a:off x="8602115" y="3819572"/>
            <a:ext cx="2696210" cy="401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From 2020 to 2021:</a:t>
            </a:r>
          </a:p>
        </p:txBody>
      </p:sp>
      <p:sp>
        <p:nvSpPr>
          <p:cNvPr id="27" name="Title 1">
            <a:extLst>
              <a:ext uri="{FF2B5EF4-FFF2-40B4-BE49-F238E27FC236}">
                <a16:creationId xmlns:a16="http://schemas.microsoft.com/office/drawing/2014/main" id="{CE47AADC-2657-A481-1E8A-B711CF9E214B}"/>
              </a:ext>
            </a:extLst>
          </p:cNvPr>
          <p:cNvSpPr txBox="1">
            <a:spLocks/>
          </p:cNvSpPr>
          <p:nvPr/>
        </p:nvSpPr>
        <p:spPr>
          <a:xfrm>
            <a:off x="5742028" y="3819572"/>
            <a:ext cx="2696210" cy="401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From 2001 to 2021:</a:t>
            </a:r>
          </a:p>
        </p:txBody>
      </p:sp>
      <p:cxnSp>
        <p:nvCxnSpPr>
          <p:cNvPr id="29" name="Straight Connector 28">
            <a:extLst>
              <a:ext uri="{FF2B5EF4-FFF2-40B4-BE49-F238E27FC236}">
                <a16:creationId xmlns:a16="http://schemas.microsoft.com/office/drawing/2014/main" id="{07A3A33F-B5CA-DA54-8683-562C309716A5}"/>
              </a:ext>
            </a:extLst>
          </p:cNvPr>
          <p:cNvCxnSpPr>
            <a:cxnSpLocks/>
          </p:cNvCxnSpPr>
          <p:nvPr/>
        </p:nvCxnSpPr>
        <p:spPr>
          <a:xfrm>
            <a:off x="5112767" y="2021663"/>
            <a:ext cx="1966466" cy="0"/>
          </a:xfrm>
          <a:prstGeom prst="line">
            <a:avLst/>
          </a:prstGeom>
          <a:ln w="28575">
            <a:solidFill>
              <a:srgbClr val="0046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F6BE3BF-174B-FB4A-F045-B166B67F2451}"/>
              </a:ext>
            </a:extLst>
          </p:cNvPr>
          <p:cNvPicPr>
            <a:picLocks noChangeAspect="1"/>
          </p:cNvPicPr>
          <p:nvPr/>
        </p:nvPicPr>
        <p:blipFill>
          <a:blip r:embed="rId3"/>
          <a:stretch>
            <a:fillRect/>
          </a:stretch>
        </p:blipFill>
        <p:spPr>
          <a:xfrm>
            <a:off x="5402817" y="420887"/>
            <a:ext cx="1386367" cy="705032"/>
          </a:xfrm>
          <a:prstGeom prst="rect">
            <a:avLst/>
          </a:prstGeom>
        </p:spPr>
      </p:pic>
      <p:cxnSp>
        <p:nvCxnSpPr>
          <p:cNvPr id="3" name="Straight Connector 2">
            <a:extLst>
              <a:ext uri="{FF2B5EF4-FFF2-40B4-BE49-F238E27FC236}">
                <a16:creationId xmlns:a16="http://schemas.microsoft.com/office/drawing/2014/main" id="{06C6FB72-9FA8-39B5-6EA7-AA934E49283D}"/>
              </a:ext>
            </a:extLst>
          </p:cNvPr>
          <p:cNvCxnSpPr>
            <a:cxnSpLocks/>
          </p:cNvCxnSpPr>
          <p:nvPr/>
        </p:nvCxnSpPr>
        <p:spPr>
          <a:xfrm>
            <a:off x="720676" y="3680088"/>
            <a:ext cx="4392091" cy="0"/>
          </a:xfrm>
          <a:prstGeom prst="line">
            <a:avLst/>
          </a:prstGeom>
          <a:ln w="28575">
            <a:solidFill>
              <a:srgbClr val="003B7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7DC8EC5-2CAD-0CF2-AC30-9DDD0AA2B40A}"/>
              </a:ext>
            </a:extLst>
          </p:cNvPr>
          <p:cNvCxnSpPr>
            <a:cxnSpLocks/>
          </p:cNvCxnSpPr>
          <p:nvPr/>
        </p:nvCxnSpPr>
        <p:spPr>
          <a:xfrm>
            <a:off x="5571645" y="3680088"/>
            <a:ext cx="5977025" cy="0"/>
          </a:xfrm>
          <a:prstGeom prst="line">
            <a:avLst/>
          </a:prstGeom>
          <a:ln w="28575">
            <a:solidFill>
              <a:srgbClr val="003B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056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212223-A583-303F-690F-10D8B1BF4827}"/>
              </a:ext>
            </a:extLst>
          </p:cNvPr>
          <p:cNvSpPr/>
          <p:nvPr/>
        </p:nvSpPr>
        <p:spPr>
          <a:xfrm>
            <a:off x="543694" y="5369438"/>
            <a:ext cx="11051339" cy="941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56D344C-F486-EBC9-68B8-AA7E5A5E9421}"/>
              </a:ext>
            </a:extLst>
          </p:cNvPr>
          <p:cNvSpPr/>
          <p:nvPr/>
        </p:nvSpPr>
        <p:spPr>
          <a:xfrm>
            <a:off x="543695" y="4144321"/>
            <a:ext cx="11051339" cy="11645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9C5F74C-9969-DC58-3C00-C5B7BCECAAA9}"/>
              </a:ext>
            </a:extLst>
          </p:cNvPr>
          <p:cNvSpPr/>
          <p:nvPr/>
        </p:nvSpPr>
        <p:spPr>
          <a:xfrm>
            <a:off x="543696" y="2846628"/>
            <a:ext cx="11051339" cy="12371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09B3AED-A2C2-C6C4-355E-372569F0FB33}"/>
              </a:ext>
            </a:extLst>
          </p:cNvPr>
          <p:cNvSpPr/>
          <p:nvPr/>
        </p:nvSpPr>
        <p:spPr>
          <a:xfrm>
            <a:off x="543696" y="1845002"/>
            <a:ext cx="11051339" cy="941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A75EF50-7521-7A9B-8631-2B0392A892E7}"/>
              </a:ext>
            </a:extLst>
          </p:cNvPr>
          <p:cNvSpPr>
            <a:spLocks noGrp="1"/>
          </p:cNvSpPr>
          <p:nvPr>
            <p:ph type="sldNum" sz="quarter" idx="10"/>
          </p:nvPr>
        </p:nvSpPr>
        <p:spPr>
          <a:xfrm>
            <a:off x="8610600" y="62060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16271-7A08-8046-AD81-E282CDB0B3E1}" type="slidenum">
              <a:rPr kumimoji="0" lang="en-US"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7492540-328D-8DD8-A057-6AE68F51849A}"/>
              </a:ext>
            </a:extLst>
          </p:cNvPr>
          <p:cNvSpPr txBox="1">
            <a:spLocks/>
          </p:cNvSpPr>
          <p:nvPr/>
        </p:nvSpPr>
        <p:spPr>
          <a:xfrm>
            <a:off x="838200" y="407657"/>
            <a:ext cx="10515600" cy="819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a:ea typeface="Calibri"/>
                <a:cs typeface="Calibri"/>
              </a:rPr>
              <a:t>High-Level Data Points</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DA170068-3924-0E7A-0035-F7847097B0C6}"/>
              </a:ext>
            </a:extLst>
          </p:cNvPr>
          <p:cNvSpPr txBox="1">
            <a:spLocks/>
          </p:cNvSpPr>
          <p:nvPr/>
        </p:nvSpPr>
        <p:spPr>
          <a:xfrm>
            <a:off x="838199" y="1784410"/>
            <a:ext cx="10658383" cy="4621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Suicide mortality increased for Veterans and non-Veteran U.S. adults from 2020 to 2021:</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The age- and sex-adjusted suicide rate for Veterans rose 11.6% from 2020 to 2021, and for non-Veteran U.S. adults, the adjusted rate rose 4.5%.</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Count and rate</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There were 6,392 Veteran suicide deaths in 2021. This was 114 more than in 2020.</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There were 6,042 suicide deaths among Veteran men and 350 suicide deaths among Veteran women.</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In 2021, the unadjusted rate of suicide for Veterans was 33.9 per 100,000, up from 32.6 per 100,000 in 2020.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Leading cause of death and years of life lost</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In 2021, suicide was the 13th-leading cause of death for Veterans overall. </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Suicide was the fourth-leading cause of years of potential life lost (YPLL) 2019, prior to the COVID-19 pandemic. In 2020 and 2021, suicide was the fifth-leading cause of YPLL.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Method</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rPr>
              <a:t>Among U.S. adults who died from suicide in 2021, firearms were more commonly involved among Veteran deaths (72.2%) than among non-Veterans (52.2%).</a:t>
            </a:r>
          </a:p>
        </p:txBody>
      </p:sp>
    </p:spTree>
    <p:extLst>
      <p:ext uri="{BB962C8B-B14F-4D97-AF65-F5344CB8AC3E}">
        <p14:creationId xmlns:p14="http://schemas.microsoft.com/office/powerpoint/2010/main" val="405859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B349D1E-6B9E-55F2-0EAC-12BC28F03012}"/>
              </a:ext>
            </a:extLst>
          </p:cNvPr>
          <p:cNvSpPr>
            <a:spLocks/>
          </p:cNvSpPr>
          <p:nvPr/>
        </p:nvSpPr>
        <p:spPr>
          <a:xfrm>
            <a:off x="8755294" y="1269463"/>
            <a:ext cx="1837836" cy="4878904"/>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C194EC21-855F-56C5-D942-7BC49982A5F5}"/>
              </a:ext>
            </a:extLst>
          </p:cNvPr>
          <p:cNvSpPr>
            <a:spLocks/>
          </p:cNvSpPr>
          <p:nvPr/>
        </p:nvSpPr>
        <p:spPr>
          <a:xfrm>
            <a:off x="6835156" y="1269463"/>
            <a:ext cx="1837836" cy="4878904"/>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A365F0C-B578-794B-10E9-9051F2D885C1}"/>
              </a:ext>
            </a:extLst>
          </p:cNvPr>
          <p:cNvSpPr>
            <a:spLocks/>
          </p:cNvSpPr>
          <p:nvPr/>
        </p:nvSpPr>
        <p:spPr>
          <a:xfrm>
            <a:off x="4862986" y="1269463"/>
            <a:ext cx="1837836" cy="4878904"/>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CC1C0443-7F5D-4062-3B80-12612CE98321}"/>
              </a:ext>
            </a:extLst>
          </p:cNvPr>
          <p:cNvSpPr>
            <a:spLocks/>
          </p:cNvSpPr>
          <p:nvPr/>
        </p:nvSpPr>
        <p:spPr>
          <a:xfrm>
            <a:off x="2943851" y="1269463"/>
            <a:ext cx="1837836" cy="4878904"/>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649511C7-CA7F-00BF-8492-E72DD3A624F5}"/>
              </a:ext>
            </a:extLst>
          </p:cNvPr>
          <p:cNvSpPr>
            <a:spLocks/>
          </p:cNvSpPr>
          <p:nvPr/>
        </p:nvSpPr>
        <p:spPr>
          <a:xfrm>
            <a:off x="1017697" y="1269463"/>
            <a:ext cx="1837836" cy="4878904"/>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E4FCB76-63A4-7DB7-A1AA-04EA416BB850}"/>
              </a:ext>
            </a:extLst>
          </p:cNvPr>
          <p:cNvSpPr>
            <a:spLocks noGrp="1"/>
          </p:cNvSpPr>
          <p:nvPr>
            <p:ph type="title"/>
          </p:nvPr>
        </p:nvSpPr>
        <p:spPr>
          <a:xfrm>
            <a:off x="838200" y="433365"/>
            <a:ext cx="10515600" cy="749613"/>
          </a:xfrm>
        </p:spPr>
        <p:txBody>
          <a:bodyPr>
            <a:normAutofit/>
          </a:bodyPr>
          <a:lstStyle/>
          <a:p>
            <a:pPr algn="ctr"/>
            <a:r>
              <a:rPr lang="en-US" sz="3200">
                <a:latin typeface="Calibri"/>
                <a:cs typeface="Calibri"/>
              </a:rPr>
              <a:t>Heavily Impacted Groups in 2021</a:t>
            </a:r>
          </a:p>
        </p:txBody>
      </p:sp>
      <p:sp>
        <p:nvSpPr>
          <p:cNvPr id="5" name="Slide Number Placeholder 4">
            <a:extLst>
              <a:ext uri="{FF2B5EF4-FFF2-40B4-BE49-F238E27FC236}">
                <a16:creationId xmlns:a16="http://schemas.microsoft.com/office/drawing/2014/main" id="{FC920876-E700-D9F4-58E0-8692E15D47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16271-7A08-8046-AD81-E282CDB0B3E1}" type="slidenum">
              <a:rPr kumimoji="0" lang="en-US"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9E70018-DD2B-B21A-6A2C-BE4CD6FCD4DE}"/>
              </a:ext>
            </a:extLst>
          </p:cNvPr>
          <p:cNvSpPr txBox="1"/>
          <p:nvPr/>
        </p:nvSpPr>
        <p:spPr>
          <a:xfrm>
            <a:off x="1017696" y="2370176"/>
            <a:ext cx="185000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079"/>
                </a:solidFill>
                <a:effectLst/>
                <a:uLnTx/>
                <a:uFillTx/>
                <a:latin typeface="Calibri" panose="020F0502020204030204"/>
                <a:ea typeface="+mn-ea"/>
                <a:cs typeface="+mn-cs"/>
              </a:rPr>
              <a:t>Women Veterans </a:t>
            </a:r>
          </a:p>
        </p:txBody>
      </p:sp>
      <p:sp>
        <p:nvSpPr>
          <p:cNvPr id="19" name="TextBox 18">
            <a:extLst>
              <a:ext uri="{FF2B5EF4-FFF2-40B4-BE49-F238E27FC236}">
                <a16:creationId xmlns:a16="http://schemas.microsoft.com/office/drawing/2014/main" id="{4F9C917E-04FE-C533-13CF-EE84948F8807}"/>
              </a:ext>
            </a:extLst>
          </p:cNvPr>
          <p:cNvSpPr txBox="1"/>
          <p:nvPr/>
        </p:nvSpPr>
        <p:spPr>
          <a:xfrm>
            <a:off x="3002917" y="2255699"/>
            <a:ext cx="18378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4079"/>
                </a:solidFill>
                <a:effectLst/>
                <a:uLnTx/>
                <a:uFillTx/>
                <a:latin typeface="Calibri" panose="020F0502020204030204"/>
                <a:ea typeface="+mn-ea"/>
                <a:cs typeface="+mn-cs"/>
              </a:rPr>
              <a:t>American Indian/</a:t>
            </a:r>
            <a:br>
              <a:rPr kumimoji="0" lang="sv-SE" sz="1600" b="1" i="0" u="none" strike="noStrike" kern="1200" cap="none" spc="0" normalizeH="0" baseline="0" noProof="0" dirty="0">
                <a:ln>
                  <a:noFill/>
                </a:ln>
                <a:solidFill>
                  <a:srgbClr val="004079"/>
                </a:solidFill>
                <a:effectLst/>
                <a:uLnTx/>
                <a:uFillTx/>
                <a:latin typeface="Calibri" panose="020F0502020204030204"/>
                <a:ea typeface="+mn-ea"/>
                <a:cs typeface="+mn-cs"/>
              </a:rPr>
            </a:br>
            <a:r>
              <a:rPr kumimoji="0" lang="sv-SE" sz="1600" b="1" i="0" u="none" strike="noStrike" kern="1200" cap="none" spc="0" normalizeH="0" baseline="0" noProof="0" dirty="0">
                <a:ln>
                  <a:noFill/>
                </a:ln>
                <a:solidFill>
                  <a:srgbClr val="004079"/>
                </a:solidFill>
                <a:effectLst/>
                <a:uLnTx/>
                <a:uFillTx/>
                <a:latin typeface="Calibri" panose="020F0502020204030204"/>
                <a:ea typeface="+mn-ea"/>
                <a:cs typeface="+mn-cs"/>
              </a:rPr>
              <a:t>Alaska Native Veterans</a:t>
            </a:r>
            <a:endParaRPr kumimoji="0" lang="en-US" sz="1600" b="1" i="0" u="none" strike="noStrike" kern="1200" cap="none" spc="0" normalizeH="0" baseline="0" noProof="0" dirty="0">
              <a:ln>
                <a:noFill/>
              </a:ln>
              <a:solidFill>
                <a:srgbClr val="004079"/>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FA7A068-3B31-F2EC-B9D3-61D174DC3A30}"/>
              </a:ext>
            </a:extLst>
          </p:cNvPr>
          <p:cNvSpPr txBox="1"/>
          <p:nvPr/>
        </p:nvSpPr>
        <p:spPr>
          <a:xfrm>
            <a:off x="4928920" y="2378811"/>
            <a:ext cx="185000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079"/>
                </a:solidFill>
                <a:effectLst/>
                <a:uLnTx/>
                <a:uFillTx/>
                <a:latin typeface="Calibri" panose="020F0502020204030204"/>
                <a:ea typeface="+mn-ea"/>
                <a:cs typeface="+mn-cs"/>
              </a:rPr>
              <a:t>Homeless</a:t>
            </a:r>
            <a:br>
              <a:rPr kumimoji="0" lang="en-US" sz="1600" b="1" i="0" u="none" strike="noStrike" kern="1200" cap="none" spc="0" normalizeH="0" baseline="0" noProof="0" dirty="0">
                <a:ln>
                  <a:noFill/>
                </a:ln>
                <a:solidFill>
                  <a:srgbClr val="004079"/>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srgbClr val="004079"/>
                </a:solidFill>
                <a:effectLst/>
                <a:uLnTx/>
                <a:uFillTx/>
                <a:latin typeface="Calibri" panose="020F0502020204030204"/>
                <a:ea typeface="+mn-ea"/>
                <a:cs typeface="+mn-cs"/>
              </a:rPr>
              <a:t>Veterans </a:t>
            </a:r>
          </a:p>
        </p:txBody>
      </p:sp>
      <p:sp>
        <p:nvSpPr>
          <p:cNvPr id="22" name="TextBox 21">
            <a:extLst>
              <a:ext uri="{FF2B5EF4-FFF2-40B4-BE49-F238E27FC236}">
                <a16:creationId xmlns:a16="http://schemas.microsoft.com/office/drawing/2014/main" id="{7334E44C-7995-6E79-C339-BAEF98D771BD}"/>
              </a:ext>
            </a:extLst>
          </p:cNvPr>
          <p:cNvSpPr txBox="1"/>
          <p:nvPr/>
        </p:nvSpPr>
        <p:spPr>
          <a:xfrm>
            <a:off x="8718640" y="2360022"/>
            <a:ext cx="182406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079"/>
                </a:solidFill>
                <a:effectLst/>
                <a:uLnTx/>
                <a:uFillTx/>
                <a:latin typeface="Calibri" panose="020F0502020204030204"/>
                <a:ea typeface="+mn-ea"/>
                <a:cs typeface="+mn-cs"/>
              </a:rPr>
              <a:t>Justice-Involved Veterans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1BF73FE-F42F-85E5-CA18-06216F52B793}"/>
              </a:ext>
            </a:extLst>
          </p:cNvPr>
          <p:cNvSpPr txBox="1"/>
          <p:nvPr/>
        </p:nvSpPr>
        <p:spPr>
          <a:xfrm>
            <a:off x="6766756" y="2356681"/>
            <a:ext cx="1837836" cy="33855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079"/>
                </a:solidFill>
                <a:effectLst/>
                <a:uLnTx/>
                <a:uFillTx/>
                <a:latin typeface="Calibri" panose="020F0502020204030204"/>
                <a:ea typeface="+mn-ea"/>
                <a:cs typeface="+mn-cs"/>
              </a:rPr>
              <a:t>Priority Group 5</a:t>
            </a:r>
          </a:p>
        </p:txBody>
      </p:sp>
      <p:sp>
        <p:nvSpPr>
          <p:cNvPr id="33" name="TextBox 32">
            <a:extLst>
              <a:ext uri="{FF2B5EF4-FFF2-40B4-BE49-F238E27FC236}">
                <a16:creationId xmlns:a16="http://schemas.microsoft.com/office/drawing/2014/main" id="{C6D75D79-2FDB-FB85-BCA0-A757016FAE3B}"/>
              </a:ext>
            </a:extLst>
          </p:cNvPr>
          <p:cNvSpPr txBox="1"/>
          <p:nvPr/>
        </p:nvSpPr>
        <p:spPr>
          <a:xfrm>
            <a:off x="1081907" y="2962984"/>
            <a:ext cx="1709415" cy="1077218"/>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0467F"/>
                </a:solidFill>
                <a:effectLst/>
                <a:uLnTx/>
                <a:uFillTx/>
                <a:latin typeface="Calibri" panose="020F0502020204030204"/>
                <a:ea typeface="Calibri" panose="020F0502020204030204" pitchFamily="34" charset="0"/>
                <a:cs typeface="+mn-cs"/>
              </a:rPr>
              <a:t>24.1% </a:t>
            </a: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increase in the age-adjusted suicide rate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6685E41-62AB-2454-E8D6-AEDA98866CD6}"/>
              </a:ext>
            </a:extLst>
          </p:cNvPr>
          <p:cNvSpPr txBox="1"/>
          <p:nvPr/>
        </p:nvSpPr>
        <p:spPr>
          <a:xfrm>
            <a:off x="2966083" y="3411347"/>
            <a:ext cx="1837836" cy="1815882"/>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Unadjusted suicide rate was </a:t>
            </a:r>
            <a:r>
              <a:rPr kumimoji="0" lang="en-US" sz="1600" b="1" i="0" u="none" strike="noStrike" kern="1200" cap="none" spc="0" normalizeH="0" baseline="0" noProof="0" dirty="0">
                <a:ln>
                  <a:noFill/>
                </a:ln>
                <a:solidFill>
                  <a:srgbClr val="00467F"/>
                </a:solidFill>
                <a:effectLst/>
                <a:uLnTx/>
                <a:uFillTx/>
                <a:latin typeface="Calibri" panose="020F0502020204030204"/>
                <a:ea typeface="+mn-ea"/>
                <a:cs typeface="+mn-cs"/>
              </a:rPr>
              <a:t>46.3 per 100,000</a:t>
            </a:r>
          </a:p>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0467F"/>
                </a:solidFill>
                <a:effectLst/>
                <a:uLnTx/>
                <a:uFillTx/>
                <a:latin typeface="Calibri" panose="020F0502020204030204"/>
                <a:ea typeface="+mn-ea"/>
                <a:cs typeface="+mn-cs"/>
              </a:rPr>
              <a:t>51.8%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increase in the unadjusted suicide rate from 2020–2021</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D00F384-51AB-3C65-1DA6-82DAF8BD7D3E}"/>
              </a:ext>
            </a:extLst>
          </p:cNvPr>
          <p:cNvSpPr txBox="1"/>
          <p:nvPr/>
        </p:nvSpPr>
        <p:spPr>
          <a:xfrm>
            <a:off x="4862985" y="3221223"/>
            <a:ext cx="2000134" cy="2800767"/>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0467F"/>
                </a:solidFill>
                <a:effectLst/>
                <a:uLnTx/>
                <a:uFillTx/>
                <a:latin typeface="Calibri" panose="020F0502020204030204"/>
                <a:ea typeface="+mn-ea"/>
                <a:cs typeface="+mn-cs"/>
              </a:rPr>
              <a:t>112.9 per 100,000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suicide rate was highest observed from 2001–2021</a:t>
            </a:r>
          </a:p>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Suicide rate increased </a:t>
            </a:r>
            <a:r>
              <a:rPr kumimoji="0" lang="en-US" sz="1600" b="1" i="0" u="none" strike="noStrike" kern="1200" cap="none" spc="0" normalizeH="0" baseline="0" noProof="0" dirty="0">
                <a:ln>
                  <a:noFill/>
                </a:ln>
                <a:solidFill>
                  <a:srgbClr val="00467F"/>
                </a:solidFill>
                <a:effectLst/>
                <a:uLnTx/>
                <a:uFillTx/>
                <a:latin typeface="Calibri" panose="020F0502020204030204"/>
                <a:ea typeface="+mn-ea"/>
                <a:cs typeface="+mn-cs"/>
              </a:rPr>
              <a:t>38.2%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since 2020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Suicide rate was </a:t>
            </a:r>
            <a:r>
              <a:rPr kumimoji="0" lang="en-US" sz="1600" b="1" i="0" u="none" strike="noStrike" kern="1200" cap="none" spc="0" normalizeH="0" baseline="0" noProof="0" dirty="0">
                <a:ln>
                  <a:noFill/>
                </a:ln>
                <a:solidFill>
                  <a:srgbClr val="00467F"/>
                </a:solidFill>
                <a:effectLst/>
                <a:uLnTx/>
                <a:uFillTx/>
                <a:latin typeface="Calibri" panose="020F0502020204030204"/>
                <a:ea typeface="+mn-ea"/>
                <a:cs typeface="+mn-cs"/>
              </a:rPr>
              <a:t>186.5%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higher </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than for those</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not homeless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6B8342C-278A-62E6-4E5F-82C6AE233BCF}"/>
              </a:ext>
            </a:extLst>
          </p:cNvPr>
          <p:cNvSpPr txBox="1"/>
          <p:nvPr/>
        </p:nvSpPr>
        <p:spPr>
          <a:xfrm>
            <a:off x="6949204" y="2911701"/>
            <a:ext cx="1837836" cy="1569660"/>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Had highest suicide rate at </a:t>
            </a:r>
            <a:r>
              <a:rPr kumimoji="0" lang="en-US" sz="1600" b="1" i="0" u="none" strike="noStrike" kern="1200" cap="none" spc="0" normalizeH="0" baseline="0" noProof="0" dirty="0">
                <a:ln>
                  <a:noFill/>
                </a:ln>
                <a:solidFill>
                  <a:srgbClr val="00467F"/>
                </a:solidFill>
                <a:effectLst/>
                <a:uLnTx/>
                <a:uFillTx/>
                <a:latin typeface="Calibri" panose="020F0502020204030204"/>
                <a:ea typeface="+mn-ea"/>
                <a:cs typeface="+mn-cs"/>
              </a:rPr>
              <a:t>57.1 per 100,000</a:t>
            </a:r>
          </a:p>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Suicide rate increased </a:t>
            </a:r>
            <a:r>
              <a:rPr kumimoji="0" lang="en-US" sz="1600" b="1" i="0" u="none" strike="noStrike" kern="1200" cap="none" spc="0" normalizeH="0" baseline="0" noProof="0" dirty="0">
                <a:ln>
                  <a:noFill/>
                </a:ln>
                <a:solidFill>
                  <a:srgbClr val="00467F"/>
                </a:solidFill>
                <a:effectLst/>
                <a:uLnTx/>
                <a:uFillTx/>
                <a:latin typeface="Calibri" panose="020F0502020204030204"/>
                <a:ea typeface="+mn-ea"/>
                <a:cs typeface="+mn-cs"/>
              </a:rPr>
              <a:t>9.8%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from 2020</a:t>
            </a:r>
          </a:p>
        </p:txBody>
      </p:sp>
      <p:sp>
        <p:nvSpPr>
          <p:cNvPr id="38" name="TextBox 37">
            <a:extLst>
              <a:ext uri="{FF2B5EF4-FFF2-40B4-BE49-F238E27FC236}">
                <a16:creationId xmlns:a16="http://schemas.microsoft.com/office/drawing/2014/main" id="{AC60525D-9684-F97E-E363-52D6E8907229}"/>
              </a:ext>
            </a:extLst>
          </p:cNvPr>
          <p:cNvSpPr txBox="1"/>
          <p:nvPr/>
        </p:nvSpPr>
        <p:spPr>
          <a:xfrm>
            <a:off x="8775175" y="3355985"/>
            <a:ext cx="1837836" cy="2308324"/>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Suicide rate of </a:t>
            </a:r>
            <a:r>
              <a:rPr kumimoji="0" lang="en-US" sz="1600" b="1" i="0" u="none" strike="noStrike" kern="1200" cap="none" spc="0" normalizeH="0" baseline="0" noProof="0" dirty="0">
                <a:ln>
                  <a:noFill/>
                </a:ln>
                <a:solidFill>
                  <a:srgbClr val="00467F"/>
                </a:solidFill>
                <a:effectLst/>
                <a:uLnTx/>
                <a:uFillTx/>
                <a:latin typeface="Calibri" panose="020F0502020204030204"/>
                <a:ea typeface="+mn-ea"/>
                <a:cs typeface="+mn-cs"/>
              </a:rPr>
              <a:t>151.0 per 100,000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was the highest over this period </a:t>
            </a:r>
          </a:p>
          <a:p>
            <a:pPr marL="182880" marR="0" lvl="0" indent="-182880" algn="l" defTabSz="914400" rtl="0" eaLnBrk="1" fontAlgn="auto" latinLnBrk="0" hangingPunct="1">
              <a:lnSpc>
                <a:spcPct val="100000"/>
              </a:lnSpc>
              <a:spcBef>
                <a:spcPts val="0"/>
              </a:spcBef>
              <a:spcAft>
                <a:spcPts val="0"/>
              </a:spcAft>
              <a:buClr>
                <a:srgbClr val="00467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Suicide rate increased </a:t>
            </a:r>
            <a:r>
              <a:rPr kumimoji="0" lang="en-US" sz="1600" b="1" i="0" u="none" strike="noStrike" kern="1200" cap="none" spc="0" normalizeH="0" baseline="0" noProof="0" dirty="0">
                <a:ln>
                  <a:noFill/>
                </a:ln>
                <a:solidFill>
                  <a:srgbClr val="00467F"/>
                </a:solidFill>
                <a:effectLst/>
                <a:uLnTx/>
                <a:uFillTx/>
                <a:latin typeface="Calibri" panose="020F0502020204030204"/>
                <a:ea typeface="+mn-ea"/>
                <a:cs typeface="+mn-cs"/>
              </a:rPr>
              <a:t>10.2%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since 2020</a:t>
            </a:r>
          </a:p>
          <a:p>
            <a:pPr marL="0" marR="0" lvl="0" indent="0" algn="l" defTabSz="914400" rtl="0" eaLnBrk="1" fontAlgn="auto" latinLnBrk="0" hangingPunct="1">
              <a:lnSpc>
                <a:spcPct val="100000"/>
              </a:lnSpc>
              <a:spcBef>
                <a:spcPts val="0"/>
              </a:spcBef>
              <a:spcAft>
                <a:spcPts val="0"/>
              </a:spcAft>
              <a:buClr>
                <a:srgbClr val="00467F"/>
              </a:buClr>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BC46C1F-EDF0-9884-9178-00C8F9071C94}"/>
              </a:ext>
            </a:extLst>
          </p:cNvPr>
          <p:cNvPicPr>
            <a:picLocks noChangeAspect="1"/>
          </p:cNvPicPr>
          <p:nvPr/>
        </p:nvPicPr>
        <p:blipFill>
          <a:blip r:embed="rId3"/>
          <a:stretch>
            <a:fillRect/>
          </a:stretch>
        </p:blipFill>
        <p:spPr>
          <a:xfrm>
            <a:off x="1602992" y="1532057"/>
            <a:ext cx="733369" cy="733369"/>
          </a:xfrm>
          <a:prstGeom prst="rect">
            <a:avLst/>
          </a:prstGeom>
        </p:spPr>
      </p:pic>
      <p:pic>
        <p:nvPicPr>
          <p:cNvPr id="13" name="Picture 12">
            <a:extLst>
              <a:ext uri="{FF2B5EF4-FFF2-40B4-BE49-F238E27FC236}">
                <a16:creationId xmlns:a16="http://schemas.microsoft.com/office/drawing/2014/main" id="{C57CB34B-6583-83E9-A7BF-04BDFD448069}"/>
              </a:ext>
            </a:extLst>
          </p:cNvPr>
          <p:cNvPicPr>
            <a:picLocks noChangeAspect="1"/>
          </p:cNvPicPr>
          <p:nvPr/>
        </p:nvPicPr>
        <p:blipFill>
          <a:blip r:embed="rId4"/>
          <a:stretch>
            <a:fillRect/>
          </a:stretch>
        </p:blipFill>
        <p:spPr>
          <a:xfrm>
            <a:off x="9268036" y="1532057"/>
            <a:ext cx="733369" cy="733369"/>
          </a:xfrm>
          <a:prstGeom prst="rect">
            <a:avLst/>
          </a:prstGeom>
        </p:spPr>
      </p:pic>
      <p:cxnSp>
        <p:nvCxnSpPr>
          <p:cNvPr id="14" name="Straight Arrow Connector 13">
            <a:extLst>
              <a:ext uri="{FF2B5EF4-FFF2-40B4-BE49-F238E27FC236}">
                <a16:creationId xmlns:a16="http://schemas.microsoft.com/office/drawing/2014/main" id="{4F1A57FA-7F65-2051-5751-D3F8CB50BF11}"/>
              </a:ext>
            </a:extLst>
          </p:cNvPr>
          <p:cNvCxnSpPr>
            <a:cxnSpLocks/>
          </p:cNvCxnSpPr>
          <p:nvPr/>
        </p:nvCxnSpPr>
        <p:spPr>
          <a:xfrm>
            <a:off x="1171390" y="2833253"/>
            <a:ext cx="1596571" cy="0"/>
          </a:xfrm>
          <a:prstGeom prst="straightConnector1">
            <a:avLst/>
          </a:prstGeom>
          <a:ln>
            <a:solidFill>
              <a:schemeClr val="bg1">
                <a:lumMod val="75000"/>
              </a:schemeClr>
            </a:solidFill>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FE355BD8-493A-D4BB-F196-956B5F15507C}"/>
              </a:ext>
            </a:extLst>
          </p:cNvPr>
          <p:cNvCxnSpPr>
            <a:cxnSpLocks/>
          </p:cNvCxnSpPr>
          <p:nvPr/>
        </p:nvCxnSpPr>
        <p:spPr>
          <a:xfrm>
            <a:off x="3086715" y="3231730"/>
            <a:ext cx="1596571" cy="0"/>
          </a:xfrm>
          <a:prstGeom prst="straightConnector1">
            <a:avLst/>
          </a:prstGeom>
          <a:ln>
            <a:solidFill>
              <a:schemeClr val="bg1">
                <a:lumMod val="75000"/>
              </a:schemeClr>
            </a:solidFill>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FE19832E-FBEC-C1A2-49BD-F3B8D258C523}"/>
              </a:ext>
            </a:extLst>
          </p:cNvPr>
          <p:cNvCxnSpPr>
            <a:cxnSpLocks/>
          </p:cNvCxnSpPr>
          <p:nvPr/>
        </p:nvCxnSpPr>
        <p:spPr>
          <a:xfrm>
            <a:off x="4996966" y="3110343"/>
            <a:ext cx="1596571" cy="0"/>
          </a:xfrm>
          <a:prstGeom prst="straightConnector1">
            <a:avLst/>
          </a:prstGeom>
          <a:ln>
            <a:solidFill>
              <a:schemeClr val="bg1">
                <a:lumMod val="75000"/>
              </a:schemeClr>
            </a:solidFill>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0ACDC8DA-0DA9-A504-9334-FFBC091AF52D}"/>
              </a:ext>
            </a:extLst>
          </p:cNvPr>
          <p:cNvCxnSpPr>
            <a:cxnSpLocks/>
          </p:cNvCxnSpPr>
          <p:nvPr/>
        </p:nvCxnSpPr>
        <p:spPr>
          <a:xfrm>
            <a:off x="6956027" y="2833253"/>
            <a:ext cx="1596571" cy="0"/>
          </a:xfrm>
          <a:prstGeom prst="straightConnector1">
            <a:avLst/>
          </a:prstGeom>
          <a:ln>
            <a:solidFill>
              <a:schemeClr val="bg1">
                <a:lumMod val="75000"/>
              </a:schemeClr>
            </a:solidFill>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021F3406-C5C7-28D0-506B-CFD7E3FAD2A7}"/>
              </a:ext>
            </a:extLst>
          </p:cNvPr>
          <p:cNvCxnSpPr>
            <a:cxnSpLocks/>
          </p:cNvCxnSpPr>
          <p:nvPr/>
        </p:nvCxnSpPr>
        <p:spPr>
          <a:xfrm>
            <a:off x="8875926" y="3110343"/>
            <a:ext cx="1596571" cy="0"/>
          </a:xfrm>
          <a:prstGeom prst="straightConnector1">
            <a:avLst/>
          </a:prstGeom>
          <a:ln>
            <a:solidFill>
              <a:schemeClr val="bg1">
                <a:lumMod val="75000"/>
              </a:schemeClr>
            </a:solidFill>
          </a:ln>
        </p:spPr>
        <p:style>
          <a:lnRef idx="3">
            <a:schemeClr val="accent1"/>
          </a:lnRef>
          <a:fillRef idx="0">
            <a:schemeClr val="accent1"/>
          </a:fillRef>
          <a:effectRef idx="2">
            <a:schemeClr val="accent1"/>
          </a:effectRef>
          <a:fontRef idx="minor">
            <a:schemeClr val="tx1"/>
          </a:fontRef>
        </p:style>
      </p:cxnSp>
      <p:pic>
        <p:nvPicPr>
          <p:cNvPr id="32" name="Picture 31">
            <a:extLst>
              <a:ext uri="{FF2B5EF4-FFF2-40B4-BE49-F238E27FC236}">
                <a16:creationId xmlns:a16="http://schemas.microsoft.com/office/drawing/2014/main" id="{49846098-60B8-AD68-B9BC-77B17AA96964}"/>
              </a:ext>
            </a:extLst>
          </p:cNvPr>
          <p:cNvPicPr>
            <a:picLocks noChangeAspect="1"/>
          </p:cNvPicPr>
          <p:nvPr/>
        </p:nvPicPr>
        <p:blipFill>
          <a:blip r:embed="rId5"/>
          <a:stretch>
            <a:fillRect/>
          </a:stretch>
        </p:blipFill>
        <p:spPr>
          <a:xfrm>
            <a:off x="3543595" y="1464584"/>
            <a:ext cx="733369" cy="733369"/>
          </a:xfrm>
          <a:prstGeom prst="rect">
            <a:avLst/>
          </a:prstGeom>
        </p:spPr>
      </p:pic>
      <p:pic>
        <p:nvPicPr>
          <p:cNvPr id="45" name="Picture 44">
            <a:extLst>
              <a:ext uri="{FF2B5EF4-FFF2-40B4-BE49-F238E27FC236}">
                <a16:creationId xmlns:a16="http://schemas.microsoft.com/office/drawing/2014/main" id="{D433AE98-BB13-230E-8263-31351F7FE4E2}"/>
              </a:ext>
            </a:extLst>
          </p:cNvPr>
          <p:cNvPicPr>
            <a:picLocks noChangeAspect="1"/>
          </p:cNvPicPr>
          <p:nvPr/>
        </p:nvPicPr>
        <p:blipFill>
          <a:blip r:embed="rId6"/>
          <a:stretch>
            <a:fillRect/>
          </a:stretch>
        </p:blipFill>
        <p:spPr>
          <a:xfrm>
            <a:off x="7337286" y="1474739"/>
            <a:ext cx="733369" cy="733369"/>
          </a:xfrm>
          <a:prstGeom prst="rect">
            <a:avLst/>
          </a:prstGeom>
        </p:spPr>
      </p:pic>
      <p:pic>
        <p:nvPicPr>
          <p:cNvPr id="46" name="Picture 45">
            <a:extLst>
              <a:ext uri="{FF2B5EF4-FFF2-40B4-BE49-F238E27FC236}">
                <a16:creationId xmlns:a16="http://schemas.microsoft.com/office/drawing/2014/main" id="{E5FFC3D0-9877-3C4C-DE8A-29E2D0116E67}"/>
              </a:ext>
            </a:extLst>
          </p:cNvPr>
          <p:cNvPicPr>
            <a:picLocks noChangeAspect="1"/>
          </p:cNvPicPr>
          <p:nvPr/>
        </p:nvPicPr>
        <p:blipFill>
          <a:blip r:embed="rId7"/>
          <a:stretch>
            <a:fillRect/>
          </a:stretch>
        </p:blipFill>
        <p:spPr>
          <a:xfrm>
            <a:off x="5415219" y="1532057"/>
            <a:ext cx="733369" cy="733369"/>
          </a:xfrm>
          <a:prstGeom prst="rect">
            <a:avLst/>
          </a:prstGeom>
        </p:spPr>
      </p:pic>
    </p:spTree>
    <p:extLst>
      <p:ext uri="{BB962C8B-B14F-4D97-AF65-F5344CB8AC3E}">
        <p14:creationId xmlns:p14="http://schemas.microsoft.com/office/powerpoint/2010/main" val="3742905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493B3C-E5C3-4A89-8766-96DA51B58F4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16271-7A08-8046-AD81-E282CDB0B3E1}" type="slidenum">
              <a:rPr kumimoji="0" lang="en-US"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9494EEC7-155B-93AF-9870-DDF26A76A394}"/>
              </a:ext>
            </a:extLst>
          </p:cNvPr>
          <p:cNvSpPr>
            <a:spLocks noGrp="1"/>
          </p:cNvSpPr>
          <p:nvPr>
            <p:ph type="title"/>
          </p:nvPr>
        </p:nvSpPr>
        <p:spPr>
          <a:xfrm>
            <a:off x="344218" y="1519619"/>
            <a:ext cx="3323267" cy="3732354"/>
          </a:xfrm>
        </p:spPr>
        <p:txBody>
          <a:bodyPr>
            <a:noAutofit/>
          </a:bodyPr>
          <a:lstStyle/>
          <a:p>
            <a:pPr algn="ctr"/>
            <a:r>
              <a:rPr lang="en-US"/>
              <a:t>Call to Action:</a:t>
            </a:r>
            <a:br>
              <a:rPr lang="en-US"/>
            </a:br>
            <a:r>
              <a:rPr lang="en-US"/>
              <a:t>Key Themes</a:t>
            </a:r>
            <a:br>
              <a:rPr lang="en-US" sz="4400"/>
            </a:br>
            <a:br>
              <a:rPr lang="en-US" sz="3200"/>
            </a:br>
            <a:r>
              <a:rPr lang="en-US" sz="2000" b="0"/>
              <a:t>Everyone has a role to play </a:t>
            </a:r>
            <a:br>
              <a:rPr lang="en-US" sz="2000" b="0"/>
            </a:br>
            <a:r>
              <a:rPr lang="en-US" sz="2000" b="0"/>
              <a:t>in suicide prevention. </a:t>
            </a:r>
          </a:p>
        </p:txBody>
      </p:sp>
      <p:cxnSp>
        <p:nvCxnSpPr>
          <p:cNvPr id="7" name="Straight Connector 6">
            <a:extLst>
              <a:ext uri="{FF2B5EF4-FFF2-40B4-BE49-F238E27FC236}">
                <a16:creationId xmlns:a16="http://schemas.microsoft.com/office/drawing/2014/main" id="{0B5F9690-BEBA-6F21-09AA-4A3DD163B9AD}"/>
              </a:ext>
            </a:extLst>
          </p:cNvPr>
          <p:cNvCxnSpPr>
            <a:cxnSpLocks/>
          </p:cNvCxnSpPr>
          <p:nvPr/>
        </p:nvCxnSpPr>
        <p:spPr>
          <a:xfrm>
            <a:off x="1022542" y="3619006"/>
            <a:ext cx="1966466" cy="0"/>
          </a:xfrm>
          <a:prstGeom prst="line">
            <a:avLst/>
          </a:prstGeom>
          <a:ln w="28575">
            <a:solidFill>
              <a:srgbClr val="00467F"/>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5F31D9C-0846-4629-1C07-F6BC0ACC33BA}"/>
              </a:ext>
            </a:extLst>
          </p:cNvPr>
          <p:cNvGrpSpPr/>
          <p:nvPr/>
        </p:nvGrpSpPr>
        <p:grpSpPr>
          <a:xfrm>
            <a:off x="4196079" y="509517"/>
            <a:ext cx="7311614" cy="646332"/>
            <a:chOff x="4196079" y="398678"/>
            <a:chExt cx="7311614" cy="646332"/>
          </a:xfrm>
        </p:grpSpPr>
        <p:sp>
          <p:nvSpPr>
            <p:cNvPr id="14" name="Rectangle: Rounded Corners 23">
              <a:extLst>
                <a:ext uri="{FF2B5EF4-FFF2-40B4-BE49-F238E27FC236}">
                  <a16:creationId xmlns:a16="http://schemas.microsoft.com/office/drawing/2014/main" id="{74D4B80C-267F-C78C-7B5B-D4C60B3115B3}"/>
                </a:ext>
              </a:extLst>
            </p:cNvPr>
            <p:cNvSpPr>
              <a:spLocks/>
            </p:cNvSpPr>
            <p:nvPr/>
          </p:nvSpPr>
          <p:spPr>
            <a:xfrm>
              <a:off x="4196079" y="398678"/>
              <a:ext cx="7311614" cy="646332"/>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06E5F5B-D18A-85F8-9BA2-967065E1E5AD}"/>
                </a:ext>
              </a:extLst>
            </p:cNvPr>
            <p:cNvSpPr txBox="1"/>
            <p:nvPr/>
          </p:nvSpPr>
          <p:spPr>
            <a:xfrm>
              <a:off x="4652091" y="567643"/>
              <a:ext cx="6624005" cy="31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Arial"/>
                </a:rPr>
                <a:t>Continue expansion of readily accessible crisis intervention services.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A430619C-2984-B1D1-7566-D83DAEBC70DE}"/>
              </a:ext>
            </a:extLst>
          </p:cNvPr>
          <p:cNvGrpSpPr/>
          <p:nvPr/>
        </p:nvGrpSpPr>
        <p:grpSpPr>
          <a:xfrm>
            <a:off x="4196079" y="1366830"/>
            <a:ext cx="7311614" cy="646332"/>
            <a:chOff x="4196079" y="1304612"/>
            <a:chExt cx="7311614" cy="646332"/>
          </a:xfrm>
        </p:grpSpPr>
        <p:sp>
          <p:nvSpPr>
            <p:cNvPr id="13" name="Rectangle: Rounded Corners 23">
              <a:extLst>
                <a:ext uri="{FF2B5EF4-FFF2-40B4-BE49-F238E27FC236}">
                  <a16:creationId xmlns:a16="http://schemas.microsoft.com/office/drawing/2014/main" id="{B168EAD9-1A77-C2E5-3C29-5990E4107EC7}"/>
                </a:ext>
              </a:extLst>
            </p:cNvPr>
            <p:cNvSpPr>
              <a:spLocks/>
            </p:cNvSpPr>
            <p:nvPr/>
          </p:nvSpPr>
          <p:spPr>
            <a:xfrm>
              <a:off x="4196079" y="1304612"/>
              <a:ext cx="7311614" cy="646332"/>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669C34D-5AF2-1A9F-4E76-EE2DD600497A}"/>
                </a:ext>
              </a:extLst>
            </p:cNvPr>
            <p:cNvSpPr txBox="1"/>
            <p:nvPr/>
          </p:nvSpPr>
          <p:spPr>
            <a:xfrm>
              <a:off x="4652091" y="1336488"/>
              <a:ext cx="58777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Implement and sustain community collaborations focused upon community-specific Veteran suicide prevention plans. </a:t>
              </a:r>
            </a:p>
          </p:txBody>
        </p:sp>
      </p:grpSp>
      <p:grpSp>
        <p:nvGrpSpPr>
          <p:cNvPr id="25" name="Group 24">
            <a:extLst>
              <a:ext uri="{FF2B5EF4-FFF2-40B4-BE49-F238E27FC236}">
                <a16:creationId xmlns:a16="http://schemas.microsoft.com/office/drawing/2014/main" id="{B40B0569-98ED-5C75-6D6F-599B652826D4}"/>
              </a:ext>
            </a:extLst>
          </p:cNvPr>
          <p:cNvGrpSpPr/>
          <p:nvPr/>
        </p:nvGrpSpPr>
        <p:grpSpPr>
          <a:xfrm>
            <a:off x="4196079" y="3081456"/>
            <a:ext cx="7311614" cy="646332"/>
            <a:chOff x="4196079" y="3091079"/>
            <a:chExt cx="7311614" cy="646332"/>
          </a:xfrm>
        </p:grpSpPr>
        <p:sp>
          <p:nvSpPr>
            <p:cNvPr id="9" name="Rectangle: Rounded Corners 23">
              <a:extLst>
                <a:ext uri="{FF2B5EF4-FFF2-40B4-BE49-F238E27FC236}">
                  <a16:creationId xmlns:a16="http://schemas.microsoft.com/office/drawing/2014/main" id="{2784D443-E7CC-BDC4-2FC8-3335BDB5A570}"/>
                </a:ext>
              </a:extLst>
            </p:cNvPr>
            <p:cNvSpPr>
              <a:spLocks/>
            </p:cNvSpPr>
            <p:nvPr/>
          </p:nvSpPr>
          <p:spPr>
            <a:xfrm>
              <a:off x="4196079" y="3091079"/>
              <a:ext cx="7311614" cy="646332"/>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2261242-AE2F-37CB-673E-56FCEA78FA0B}"/>
                </a:ext>
              </a:extLst>
            </p:cNvPr>
            <p:cNvSpPr txBox="1"/>
            <p:nvPr/>
          </p:nvSpPr>
          <p:spPr>
            <a:xfrm>
              <a:off x="4652091" y="3130549"/>
              <a:ext cx="62841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Improve tailoring of prevention and intervention services to the needs, issues, and resources unique to Veteran subpopulations. </a:t>
              </a:r>
            </a:p>
          </p:txBody>
        </p:sp>
      </p:grpSp>
      <p:grpSp>
        <p:nvGrpSpPr>
          <p:cNvPr id="26" name="Group 25">
            <a:extLst>
              <a:ext uri="{FF2B5EF4-FFF2-40B4-BE49-F238E27FC236}">
                <a16:creationId xmlns:a16="http://schemas.microsoft.com/office/drawing/2014/main" id="{367D48F5-0F45-87AA-768D-CB526542A143}"/>
              </a:ext>
            </a:extLst>
          </p:cNvPr>
          <p:cNvGrpSpPr/>
          <p:nvPr/>
        </p:nvGrpSpPr>
        <p:grpSpPr>
          <a:xfrm>
            <a:off x="4196079" y="3938769"/>
            <a:ext cx="7311616" cy="646332"/>
            <a:chOff x="4196079" y="3988546"/>
            <a:chExt cx="7311616" cy="646332"/>
          </a:xfrm>
        </p:grpSpPr>
        <p:sp>
          <p:nvSpPr>
            <p:cNvPr id="10" name="Rectangle: Rounded Corners 23">
              <a:extLst>
                <a:ext uri="{FF2B5EF4-FFF2-40B4-BE49-F238E27FC236}">
                  <a16:creationId xmlns:a16="http://schemas.microsoft.com/office/drawing/2014/main" id="{333F7218-0522-9E94-4B82-0A1E6DDF841C}"/>
                </a:ext>
              </a:extLst>
            </p:cNvPr>
            <p:cNvSpPr>
              <a:spLocks/>
            </p:cNvSpPr>
            <p:nvPr/>
          </p:nvSpPr>
          <p:spPr>
            <a:xfrm>
              <a:off x="4196079" y="3988546"/>
              <a:ext cx="7311614" cy="646332"/>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F2F76AC-7959-1399-E318-25A5865631C9}"/>
                </a:ext>
              </a:extLst>
            </p:cNvPr>
            <p:cNvSpPr txBox="1"/>
            <p:nvPr/>
          </p:nvSpPr>
          <p:spPr>
            <a:xfrm>
              <a:off x="4652090" y="4015234"/>
              <a:ext cx="685560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Advance suicide prevention meaningfully into non-clinical support and intervention services, including financial, occupational, legal, and social domains.</a:t>
              </a:r>
            </a:p>
          </p:txBody>
        </p:sp>
      </p:grpSp>
      <p:grpSp>
        <p:nvGrpSpPr>
          <p:cNvPr id="27" name="Group 26">
            <a:extLst>
              <a:ext uri="{FF2B5EF4-FFF2-40B4-BE49-F238E27FC236}">
                <a16:creationId xmlns:a16="http://schemas.microsoft.com/office/drawing/2014/main" id="{B53BAD1A-D882-85B8-3858-59600ADBCF14}"/>
              </a:ext>
            </a:extLst>
          </p:cNvPr>
          <p:cNvGrpSpPr/>
          <p:nvPr/>
        </p:nvGrpSpPr>
        <p:grpSpPr>
          <a:xfrm>
            <a:off x="4196079" y="4796082"/>
            <a:ext cx="7311614" cy="646332"/>
            <a:chOff x="4196079" y="4886013"/>
            <a:chExt cx="7311614" cy="646332"/>
          </a:xfrm>
        </p:grpSpPr>
        <p:sp>
          <p:nvSpPr>
            <p:cNvPr id="11" name="Rectangle: Rounded Corners 23">
              <a:extLst>
                <a:ext uri="{FF2B5EF4-FFF2-40B4-BE49-F238E27FC236}">
                  <a16:creationId xmlns:a16="http://schemas.microsoft.com/office/drawing/2014/main" id="{99F08327-BFE5-70BB-FE0F-4C8B503B482A}"/>
                </a:ext>
              </a:extLst>
            </p:cNvPr>
            <p:cNvSpPr>
              <a:spLocks/>
            </p:cNvSpPr>
            <p:nvPr/>
          </p:nvSpPr>
          <p:spPr>
            <a:xfrm>
              <a:off x="4196079" y="4886013"/>
              <a:ext cx="7311614" cy="646332"/>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03113D8-B4BE-DF32-70E2-B0CB5B735CB9}"/>
                </a:ext>
              </a:extLst>
            </p:cNvPr>
            <p:cNvSpPr txBox="1"/>
            <p:nvPr/>
          </p:nvSpPr>
          <p:spPr>
            <a:xfrm>
              <a:off x="4632025" y="4939824"/>
              <a:ext cx="60449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Increase access to and utilization of mental health services across a full continuum of care. </a:t>
              </a:r>
            </a:p>
          </p:txBody>
        </p:sp>
      </p:grpSp>
      <p:grpSp>
        <p:nvGrpSpPr>
          <p:cNvPr id="24" name="Group 23">
            <a:extLst>
              <a:ext uri="{FF2B5EF4-FFF2-40B4-BE49-F238E27FC236}">
                <a16:creationId xmlns:a16="http://schemas.microsoft.com/office/drawing/2014/main" id="{0E795934-2F6F-5825-1B61-E008EC0734BD}"/>
              </a:ext>
            </a:extLst>
          </p:cNvPr>
          <p:cNvGrpSpPr/>
          <p:nvPr/>
        </p:nvGrpSpPr>
        <p:grpSpPr>
          <a:xfrm>
            <a:off x="4196079" y="2224143"/>
            <a:ext cx="7311614" cy="646332"/>
            <a:chOff x="4196079" y="2193612"/>
            <a:chExt cx="7311614" cy="646332"/>
          </a:xfrm>
        </p:grpSpPr>
        <p:sp>
          <p:nvSpPr>
            <p:cNvPr id="8" name="Rectangle: Rounded Corners 23">
              <a:extLst>
                <a:ext uri="{FF2B5EF4-FFF2-40B4-BE49-F238E27FC236}">
                  <a16:creationId xmlns:a16="http://schemas.microsoft.com/office/drawing/2014/main" id="{D6B43ED8-B339-D085-006A-9D90E49D080B}"/>
                </a:ext>
              </a:extLst>
            </p:cNvPr>
            <p:cNvSpPr>
              <a:spLocks/>
            </p:cNvSpPr>
            <p:nvPr/>
          </p:nvSpPr>
          <p:spPr>
            <a:xfrm>
              <a:off x="4196079" y="2193612"/>
              <a:ext cx="7311614" cy="646332"/>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E67CBAE-01F4-9292-9FAE-238140F259E8}"/>
                </a:ext>
              </a:extLst>
            </p:cNvPr>
            <p:cNvSpPr txBox="1"/>
            <p:nvPr/>
          </p:nvSpPr>
          <p:spPr>
            <a:xfrm>
              <a:off x="4652091" y="2344762"/>
              <a:ext cx="66240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Promote secure firearm storage for Veteran suicide prevention. </a:t>
              </a:r>
            </a:p>
          </p:txBody>
        </p:sp>
      </p:grpSp>
      <p:grpSp>
        <p:nvGrpSpPr>
          <p:cNvPr id="28" name="Group 27">
            <a:extLst>
              <a:ext uri="{FF2B5EF4-FFF2-40B4-BE49-F238E27FC236}">
                <a16:creationId xmlns:a16="http://schemas.microsoft.com/office/drawing/2014/main" id="{907B298E-8677-6B99-7577-550D307A0128}"/>
              </a:ext>
            </a:extLst>
          </p:cNvPr>
          <p:cNvGrpSpPr/>
          <p:nvPr/>
        </p:nvGrpSpPr>
        <p:grpSpPr>
          <a:xfrm>
            <a:off x="4196079" y="5653396"/>
            <a:ext cx="7311614" cy="646332"/>
            <a:chOff x="4196079" y="5791946"/>
            <a:chExt cx="7311614" cy="646332"/>
          </a:xfrm>
        </p:grpSpPr>
        <p:sp>
          <p:nvSpPr>
            <p:cNvPr id="12" name="Rectangle: Rounded Corners 23">
              <a:extLst>
                <a:ext uri="{FF2B5EF4-FFF2-40B4-BE49-F238E27FC236}">
                  <a16:creationId xmlns:a16="http://schemas.microsoft.com/office/drawing/2014/main" id="{DE714969-43EE-C138-1279-26274AE2BF08}"/>
                </a:ext>
              </a:extLst>
            </p:cNvPr>
            <p:cNvSpPr>
              <a:spLocks/>
            </p:cNvSpPr>
            <p:nvPr/>
          </p:nvSpPr>
          <p:spPr>
            <a:xfrm>
              <a:off x="4196079" y="5791946"/>
              <a:ext cx="7311614" cy="646332"/>
            </a:xfrm>
            <a:prstGeom prst="roundRect">
              <a:avLst>
                <a:gd name="adj" fmla="val 5783"/>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467184F-AE94-BF91-A781-251567A7ABE6}"/>
                </a:ext>
              </a:extLst>
            </p:cNvPr>
            <p:cNvSpPr txBox="1"/>
            <p:nvPr/>
          </p:nvSpPr>
          <p:spPr>
            <a:xfrm>
              <a:off x="4652091" y="5950078"/>
              <a:ext cx="66240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Integrate suicide prevention within medical settings to reach all Veterans. </a:t>
              </a:r>
            </a:p>
          </p:txBody>
        </p:sp>
      </p:grpSp>
      <p:pic>
        <p:nvPicPr>
          <p:cNvPr id="2" name="Picture 1">
            <a:extLst>
              <a:ext uri="{FF2B5EF4-FFF2-40B4-BE49-F238E27FC236}">
                <a16:creationId xmlns:a16="http://schemas.microsoft.com/office/drawing/2014/main" id="{35D24C91-EE5D-E0D7-CBBD-B30B24270AF4}"/>
              </a:ext>
            </a:extLst>
          </p:cNvPr>
          <p:cNvPicPr>
            <a:picLocks noChangeAspect="1"/>
          </p:cNvPicPr>
          <p:nvPr/>
        </p:nvPicPr>
        <p:blipFill>
          <a:blip r:embed="rId3"/>
          <a:stretch>
            <a:fillRect/>
          </a:stretch>
        </p:blipFill>
        <p:spPr>
          <a:xfrm>
            <a:off x="3891809" y="490049"/>
            <a:ext cx="685268" cy="685268"/>
          </a:xfrm>
          <a:prstGeom prst="rect">
            <a:avLst/>
          </a:prstGeom>
        </p:spPr>
      </p:pic>
      <p:pic>
        <p:nvPicPr>
          <p:cNvPr id="4" name="Picture 3">
            <a:extLst>
              <a:ext uri="{FF2B5EF4-FFF2-40B4-BE49-F238E27FC236}">
                <a16:creationId xmlns:a16="http://schemas.microsoft.com/office/drawing/2014/main" id="{15EBF7A4-B735-87D8-BF01-281773CF4C74}"/>
              </a:ext>
            </a:extLst>
          </p:cNvPr>
          <p:cNvPicPr>
            <a:picLocks noChangeAspect="1"/>
          </p:cNvPicPr>
          <p:nvPr/>
        </p:nvPicPr>
        <p:blipFill>
          <a:blip r:embed="rId4"/>
          <a:stretch>
            <a:fillRect/>
          </a:stretch>
        </p:blipFill>
        <p:spPr>
          <a:xfrm>
            <a:off x="3891809" y="1347362"/>
            <a:ext cx="685268" cy="685268"/>
          </a:xfrm>
          <a:prstGeom prst="rect">
            <a:avLst/>
          </a:prstGeom>
        </p:spPr>
      </p:pic>
      <p:pic>
        <p:nvPicPr>
          <p:cNvPr id="30" name="Picture 29">
            <a:extLst>
              <a:ext uri="{FF2B5EF4-FFF2-40B4-BE49-F238E27FC236}">
                <a16:creationId xmlns:a16="http://schemas.microsoft.com/office/drawing/2014/main" id="{CA520EFE-824E-D817-9F8A-C5BB207A084A}"/>
              </a:ext>
            </a:extLst>
          </p:cNvPr>
          <p:cNvPicPr>
            <a:picLocks noChangeAspect="1"/>
          </p:cNvPicPr>
          <p:nvPr/>
        </p:nvPicPr>
        <p:blipFill>
          <a:blip r:embed="rId5"/>
          <a:stretch>
            <a:fillRect/>
          </a:stretch>
        </p:blipFill>
        <p:spPr>
          <a:xfrm>
            <a:off x="3891809" y="2201936"/>
            <a:ext cx="685268" cy="685268"/>
          </a:xfrm>
          <a:prstGeom prst="rect">
            <a:avLst/>
          </a:prstGeom>
        </p:spPr>
      </p:pic>
      <p:pic>
        <p:nvPicPr>
          <p:cNvPr id="32" name="Picture 31">
            <a:extLst>
              <a:ext uri="{FF2B5EF4-FFF2-40B4-BE49-F238E27FC236}">
                <a16:creationId xmlns:a16="http://schemas.microsoft.com/office/drawing/2014/main" id="{C274604F-21D1-77FD-9FB3-4225A8051EFF}"/>
              </a:ext>
            </a:extLst>
          </p:cNvPr>
          <p:cNvPicPr>
            <a:picLocks noChangeAspect="1"/>
          </p:cNvPicPr>
          <p:nvPr/>
        </p:nvPicPr>
        <p:blipFill>
          <a:blip r:embed="rId6"/>
          <a:stretch>
            <a:fillRect/>
          </a:stretch>
        </p:blipFill>
        <p:spPr>
          <a:xfrm>
            <a:off x="3891809" y="3930387"/>
            <a:ext cx="685268" cy="685268"/>
          </a:xfrm>
          <a:prstGeom prst="rect">
            <a:avLst/>
          </a:prstGeom>
        </p:spPr>
      </p:pic>
      <p:pic>
        <p:nvPicPr>
          <p:cNvPr id="34" name="Picture 33">
            <a:extLst>
              <a:ext uri="{FF2B5EF4-FFF2-40B4-BE49-F238E27FC236}">
                <a16:creationId xmlns:a16="http://schemas.microsoft.com/office/drawing/2014/main" id="{E386E28A-D85B-FBAB-A132-6FC66A56E10A}"/>
              </a:ext>
            </a:extLst>
          </p:cNvPr>
          <p:cNvPicPr>
            <a:picLocks noChangeAspect="1"/>
          </p:cNvPicPr>
          <p:nvPr/>
        </p:nvPicPr>
        <p:blipFill>
          <a:blip r:embed="rId7"/>
          <a:stretch>
            <a:fillRect/>
          </a:stretch>
        </p:blipFill>
        <p:spPr>
          <a:xfrm>
            <a:off x="3891809" y="3056345"/>
            <a:ext cx="685268" cy="685268"/>
          </a:xfrm>
          <a:prstGeom prst="rect">
            <a:avLst/>
          </a:prstGeom>
        </p:spPr>
      </p:pic>
      <p:pic>
        <p:nvPicPr>
          <p:cNvPr id="35" name="Picture 34">
            <a:extLst>
              <a:ext uri="{FF2B5EF4-FFF2-40B4-BE49-F238E27FC236}">
                <a16:creationId xmlns:a16="http://schemas.microsoft.com/office/drawing/2014/main" id="{BB8B376E-9CBA-741E-A6A4-DED4AEE4AB77}"/>
              </a:ext>
            </a:extLst>
          </p:cNvPr>
          <p:cNvPicPr>
            <a:picLocks noChangeAspect="1"/>
          </p:cNvPicPr>
          <p:nvPr/>
        </p:nvPicPr>
        <p:blipFill>
          <a:blip r:embed="rId8"/>
          <a:stretch>
            <a:fillRect/>
          </a:stretch>
        </p:blipFill>
        <p:spPr>
          <a:xfrm>
            <a:off x="3891809" y="4773698"/>
            <a:ext cx="685268" cy="685268"/>
          </a:xfrm>
          <a:prstGeom prst="rect">
            <a:avLst/>
          </a:prstGeom>
        </p:spPr>
      </p:pic>
      <p:pic>
        <p:nvPicPr>
          <p:cNvPr id="36" name="Picture 35">
            <a:extLst>
              <a:ext uri="{FF2B5EF4-FFF2-40B4-BE49-F238E27FC236}">
                <a16:creationId xmlns:a16="http://schemas.microsoft.com/office/drawing/2014/main" id="{98A545D5-408F-3D53-EEC4-6348DD01C4C6}"/>
              </a:ext>
            </a:extLst>
          </p:cNvPr>
          <p:cNvPicPr>
            <a:picLocks noChangeAspect="1"/>
          </p:cNvPicPr>
          <p:nvPr/>
        </p:nvPicPr>
        <p:blipFill>
          <a:blip r:embed="rId9"/>
          <a:stretch>
            <a:fillRect/>
          </a:stretch>
        </p:blipFill>
        <p:spPr>
          <a:xfrm>
            <a:off x="3891809" y="5639393"/>
            <a:ext cx="685268" cy="685268"/>
          </a:xfrm>
          <a:prstGeom prst="rect">
            <a:avLst/>
          </a:prstGeom>
        </p:spPr>
      </p:pic>
    </p:spTree>
    <p:extLst>
      <p:ext uri="{BB962C8B-B14F-4D97-AF65-F5344CB8AC3E}">
        <p14:creationId xmlns:p14="http://schemas.microsoft.com/office/powerpoint/2010/main" val="36219792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13f173-98a7-4491-80ae-f88e95261dff">
      <Terms xmlns="http://schemas.microsoft.com/office/infopath/2007/PartnerControls"/>
    </lcf76f155ced4ddcb4097134ff3c332f>
    <TaxCatchAll xmlns="7aa3e44d-17d3-4e5d-aa46-c5e215b88b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4B056DAED3EF4993906F67CC16E43F" ma:contentTypeVersion="12" ma:contentTypeDescription="Create a new document." ma:contentTypeScope="" ma:versionID="caf0b232226bcbbbd546ac5c176bdeaa">
  <xsd:schema xmlns:xsd="http://www.w3.org/2001/XMLSchema" xmlns:xs="http://www.w3.org/2001/XMLSchema" xmlns:p="http://schemas.microsoft.com/office/2006/metadata/properties" xmlns:ns2="fb13f173-98a7-4491-80ae-f88e95261dff" xmlns:ns3="7aa3e44d-17d3-4e5d-aa46-c5e215b88bbf" targetNamespace="http://schemas.microsoft.com/office/2006/metadata/properties" ma:root="true" ma:fieldsID="55271987620e0a9de02d27f8071848da" ns2:_="" ns3:_="">
    <xsd:import namespace="fb13f173-98a7-4491-80ae-f88e95261dff"/>
    <xsd:import namespace="7aa3e44d-17d3-4e5d-aa46-c5e215b88b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3f173-98a7-4491-80ae-f88e95261d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0ac6538-d41a-4f9a-bd67-5f7ae81a6d7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a3e44d-17d3-4e5d-aa46-c5e215b88b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f5a9578-6ccf-46ae-affc-6dc5463c3138}" ma:internalName="TaxCatchAll" ma:showField="CatchAllData" ma:web="7aa3e44d-17d3-4e5d-aa46-c5e215b88b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16F603-9960-47F9-AD53-1FDDDC7FB196}">
  <ds:schemaRefs>
    <ds:schemaRef ds:uri="http://schemas.microsoft.com/sharepoint/v3/contenttype/forms"/>
  </ds:schemaRefs>
</ds:datastoreItem>
</file>

<file path=customXml/itemProps2.xml><?xml version="1.0" encoding="utf-8"?>
<ds:datastoreItem xmlns:ds="http://schemas.openxmlformats.org/officeDocument/2006/customXml" ds:itemID="{3D2425F9-7C2E-4DA6-86D2-635755F18874}">
  <ds:schemaRefs>
    <ds:schemaRef ds:uri="http://purl.org/dc/terms/"/>
    <ds:schemaRef ds:uri="http://schemas.microsoft.com/office/2006/documentManagement/types"/>
    <ds:schemaRef ds:uri="7aa3e44d-17d3-4e5d-aa46-c5e215b88bbf"/>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fb13f173-98a7-4491-80ae-f88e95261dff"/>
    <ds:schemaRef ds:uri="http://www.w3.org/XML/1998/namespace"/>
    <ds:schemaRef ds:uri="http://purl.org/dc/dcmitype/"/>
  </ds:schemaRefs>
</ds:datastoreItem>
</file>

<file path=customXml/itemProps3.xml><?xml version="1.0" encoding="utf-8"?>
<ds:datastoreItem xmlns:ds="http://schemas.openxmlformats.org/officeDocument/2006/customXml" ds:itemID="{F8256293-59D9-426A-A3F9-DB112EBAFC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3f173-98a7-4491-80ae-f88e95261dff"/>
    <ds:schemaRef ds:uri="7aa3e44d-17d3-4e5d-aa46-c5e215b88b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10015</TotalTime>
  <Words>7831</Words>
  <Application>Microsoft Office PowerPoint</Application>
  <PresentationFormat>Widescreen</PresentationFormat>
  <Paragraphs>562</Paragraphs>
  <Slides>48</Slides>
  <Notes>35</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48</vt:i4>
      </vt:variant>
    </vt:vector>
  </HeadingPairs>
  <TitlesOfParts>
    <vt:vector size="64" baseType="lpstr">
      <vt:lpstr>ＭＳ Ｐゴシック</vt:lpstr>
      <vt:lpstr>Arial</vt:lpstr>
      <vt:lpstr>Calibri</vt:lpstr>
      <vt:lpstr>Calibri Light</vt:lpstr>
      <vt:lpstr>Century Gothic</vt:lpstr>
      <vt:lpstr>Courier New</vt:lpstr>
      <vt:lpstr>Lato Light</vt:lpstr>
      <vt:lpstr>Public Sans</vt:lpstr>
      <vt:lpstr>Segoe UI</vt:lpstr>
      <vt:lpstr>Symbol</vt:lpstr>
      <vt:lpstr>Times New Roman</vt:lpstr>
      <vt:lpstr>Trebuchet MS</vt:lpstr>
      <vt:lpstr>Office Theme</vt:lpstr>
      <vt:lpstr>2_Office Theme</vt:lpstr>
      <vt:lpstr>1_Office Theme</vt:lpstr>
      <vt:lpstr>Custom Design</vt:lpstr>
      <vt:lpstr>      Veteran Suicide Prevention:  We All Have a Role to Play    </vt:lpstr>
      <vt:lpstr>PowerPoint Presentation</vt:lpstr>
      <vt:lpstr>Objectives </vt:lpstr>
      <vt:lpstr>PowerPoint Presentation</vt:lpstr>
      <vt:lpstr>Suicide Context</vt:lpstr>
      <vt:lpstr>Anchors of Hope</vt:lpstr>
      <vt:lpstr>PowerPoint Presentation</vt:lpstr>
      <vt:lpstr>Heavily Impacted Groups in 2021</vt:lpstr>
      <vt:lpstr>Call to Action: Key Themes  Everyone has a role to play  in suicide prevention. </vt:lpstr>
      <vt:lpstr>The Reason for the Public Health Approach</vt:lpstr>
      <vt:lpstr>Question</vt:lpstr>
      <vt:lpstr>Public Health Strategy</vt:lpstr>
      <vt:lpstr>VA Suicide Prevention:  Operationalizing the National Strategy and CPG</vt:lpstr>
      <vt:lpstr>Suicide Prevention 2.0 Vision for the Distance:  Combining Community &amp; Clinical Interventions  </vt:lpstr>
      <vt:lpstr>SP 2.0 Community – Progress with Each of You</vt:lpstr>
      <vt:lpstr>Clinical-Based Interventions</vt:lpstr>
      <vt:lpstr>Suicide Prevention Telehealth Treatment &amp; Interventions</vt:lpstr>
      <vt:lpstr>SPP NOW Plan</vt:lpstr>
      <vt:lpstr>PowerPoint Presentation</vt:lpstr>
      <vt:lpstr>PowerPoint Presentation</vt:lpstr>
      <vt:lpstr>PowerPoint Presentation</vt:lpstr>
      <vt:lpstr>Mission Daybreak</vt:lpstr>
      <vt:lpstr>Mission Daybreak</vt:lpstr>
      <vt:lpstr>Mission Daybreak’s Focus Areas</vt:lpstr>
      <vt:lpstr>Mission Daybreak’s Winners</vt:lpstr>
      <vt:lpstr>Staff Sergeant Parker Gordon Fox  Suicide Prevention Grant Program Background</vt:lpstr>
      <vt:lpstr>SSG Fox SPGP Background (Continued)</vt:lpstr>
      <vt:lpstr>Reaching Out in Connection:  Starting the Conversation, Identifying Resources, and Connecting to Support</vt:lpstr>
      <vt:lpstr>PowerPoint Presentation</vt:lpstr>
      <vt:lpstr>Veterans Crisis Line Updates (FY 23)</vt:lpstr>
      <vt:lpstr>Answering the Call: Veterans Crisis Line</vt:lpstr>
      <vt:lpstr>National Media Campaigns</vt:lpstr>
      <vt:lpstr>VA Suicide Prevention PSAs</vt:lpstr>
      <vt:lpstr>Starting the Conversation Don’t wait. Reach out. (www.va.gov/REACH)</vt:lpstr>
      <vt:lpstr>Connecting to Resources</vt:lpstr>
      <vt:lpstr>How to Talk with Someone in Crisis </vt:lpstr>
      <vt:lpstr>Lethal Means Safety Resources </vt:lpstr>
      <vt:lpstr>Suicide Prevention Resources</vt:lpstr>
      <vt:lpstr>National Shooting Sports Foundation, American Foundation for Suicide Prevention &amp; VA Partnership </vt:lpstr>
      <vt:lpstr>Social Media Safety Toolkit </vt:lpstr>
      <vt:lpstr>Download &amp; Share the VA’s Lethal Means Safety Clinical Staff Pocket Card </vt:lpstr>
      <vt:lpstr>Community Provider Toolkit</vt:lpstr>
      <vt:lpstr>Free, Confidential Support 24/7/365</vt:lpstr>
      <vt:lpstr>Make the Connection</vt:lpstr>
      <vt:lpstr>Resources for Clinicians</vt:lpstr>
      <vt:lpstr>Resources to Heal After a Suicide Loss</vt:lpstr>
      <vt:lpstr>References</vt:lpstr>
      <vt:lpstr>How To Claim CE Credit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Real:   Expanding Your Awareness and Practices of Lethal Means Safety</dc:title>
  <dc:creator>Johnson, Aimee C (Portland)</dc:creator>
  <cp:lastModifiedBy>Lori Lawrence</cp:lastModifiedBy>
  <cp:revision>121</cp:revision>
  <dcterms:created xsi:type="dcterms:W3CDTF">2020-10-31T00:32:19Z</dcterms:created>
  <dcterms:modified xsi:type="dcterms:W3CDTF">2024-02-07T19:14:28Z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0x010100184B056DAED3EF4993906F67CC16E43F</vt:lpwstr>
  </property>
  <property fmtid="{D5CDD505-2E9C-101B-9397-08002B2CF9AE}" pid="3" name="MediaServiceImageTags">
    <vt:lpwstr/>
  </property>
</Properties>
</file>