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3"/>
  </p:notesMasterIdLst>
  <p:handoutMasterIdLst>
    <p:handoutMasterId r:id="rId34"/>
  </p:handoutMasterIdLst>
  <p:sldIdLst>
    <p:sldId id="1124" r:id="rId5"/>
    <p:sldId id="1120" r:id="rId6"/>
    <p:sldId id="1123" r:id="rId7"/>
    <p:sldId id="256" r:id="rId8"/>
    <p:sldId id="1117" r:id="rId9"/>
    <p:sldId id="1118" r:id="rId10"/>
    <p:sldId id="1119" r:id="rId11"/>
    <p:sldId id="264" r:id="rId12"/>
    <p:sldId id="265" r:id="rId13"/>
    <p:sldId id="257" r:id="rId14"/>
    <p:sldId id="1116" r:id="rId15"/>
    <p:sldId id="1113" r:id="rId16"/>
    <p:sldId id="1114" r:id="rId17"/>
    <p:sldId id="258" r:id="rId18"/>
    <p:sldId id="1121" r:id="rId19"/>
    <p:sldId id="2863" r:id="rId20"/>
    <p:sldId id="2865" r:id="rId21"/>
    <p:sldId id="2866" r:id="rId22"/>
    <p:sldId id="271" r:id="rId23"/>
    <p:sldId id="8653" r:id="rId24"/>
    <p:sldId id="433" r:id="rId25"/>
    <p:sldId id="2870" r:id="rId26"/>
    <p:sldId id="2871" r:id="rId27"/>
    <p:sldId id="2868" r:id="rId28"/>
    <p:sldId id="8652" r:id="rId29"/>
    <p:sldId id="1122" r:id="rId30"/>
    <p:sldId id="8650" r:id="rId31"/>
    <p:sldId id="8651" r:id="rId3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2068"/>
    <a:srgbClr val="414042"/>
    <a:srgbClr val="582831"/>
    <a:srgbClr val="FFD03F"/>
    <a:srgbClr val="5AAB46"/>
    <a:srgbClr val="5991CA"/>
    <a:srgbClr val="84322C"/>
    <a:srgbClr val="051C48"/>
    <a:srgbClr val="BFC6D4"/>
    <a:srgbClr val="7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7208" autoAdjust="0"/>
  </p:normalViewPr>
  <p:slideViewPr>
    <p:cSldViewPr>
      <p:cViewPr varScale="1">
        <p:scale>
          <a:sx n="77" d="100"/>
          <a:sy n="77" d="100"/>
        </p:scale>
        <p:origin x="980" y="5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71" d="100"/>
          <a:sy n="71" d="100"/>
        </p:scale>
        <p:origin x="216"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D8F377-1D4D-4E55-BA23-B4C88B08AE04}" type="datetimeFigureOut">
              <a:rPr lang="en-US" smtClean="0"/>
              <a:t>2/13/2024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5D02E8-D589-462B-8871-E4027AEEAA39}" type="slidenum">
              <a:rPr lang="en-US" smtClean="0"/>
              <a:t>‹#›</a:t>
            </a:fld>
            <a:endParaRPr lang="en-US"/>
          </a:p>
        </p:txBody>
      </p:sp>
    </p:spTree>
    <p:extLst>
      <p:ext uri="{BB962C8B-B14F-4D97-AF65-F5344CB8AC3E}">
        <p14:creationId xmlns:p14="http://schemas.microsoft.com/office/powerpoint/2010/main" val="8494876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1C232C-A669-41A2-B224-8DB9E51725EC}" type="datetimeFigureOut">
              <a:rPr lang="en-US" smtClean="0"/>
              <a:t>2/13/2024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C72B32-1A00-43DB-BBB8-B81738A4878E}" type="slidenum">
              <a:rPr lang="en-US" smtClean="0"/>
              <a:t>‹#›</a:t>
            </a:fld>
            <a:endParaRPr lang="en-US"/>
          </a:p>
        </p:txBody>
      </p:sp>
    </p:spTree>
    <p:extLst>
      <p:ext uri="{BB962C8B-B14F-4D97-AF65-F5344CB8AC3E}">
        <p14:creationId xmlns:p14="http://schemas.microsoft.com/office/powerpoint/2010/main" val="346293876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37884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a:p>
          <a:p>
            <a:pPr marL="228600" indent="-228600">
              <a:buAutoNum type="arabicPeriod"/>
            </a:pPr>
            <a:endParaRPr lang="en-US" dirty="0"/>
          </a:p>
          <a:p>
            <a:pPr marL="0" indent="0">
              <a:buNone/>
            </a:pPr>
            <a:endParaRPr lang="en-US" dirty="0"/>
          </a:p>
        </p:txBody>
      </p:sp>
    </p:spTree>
    <p:extLst>
      <p:ext uri="{BB962C8B-B14F-4D97-AF65-F5344CB8AC3E}">
        <p14:creationId xmlns:p14="http://schemas.microsoft.com/office/powerpoint/2010/main" val="3212294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Tree>
    <p:extLst>
      <p:ext uri="{BB962C8B-B14F-4D97-AF65-F5344CB8AC3E}">
        <p14:creationId xmlns:p14="http://schemas.microsoft.com/office/powerpoint/2010/main" val="3477270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161860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47609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8058CE-95A7-4B47-89B9-1B499F7E3AE8}" type="slidenum">
              <a:rPr lang="en-US" smtClean="0"/>
              <a:t>24</a:t>
            </a:fld>
            <a:endParaRPr lang="en-US"/>
          </a:p>
        </p:txBody>
      </p:sp>
    </p:spTree>
    <p:extLst>
      <p:ext uri="{BB962C8B-B14F-4D97-AF65-F5344CB8AC3E}">
        <p14:creationId xmlns:p14="http://schemas.microsoft.com/office/powerpoint/2010/main" val="2557559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69930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a:t>
            </a:r>
            <a:r>
              <a:rPr lang="en-US" baseline="0" dirty="0"/>
              <a:t> to the new DHA PowerPoint template. Each slide contains helpful information for making the entire presentation user-friendly and accessible to people of all abilities. **Disclaimer** Additional remediation is required after you add content to this template to ensure 508 compliance.</a:t>
            </a:r>
          </a:p>
          <a:p>
            <a:endParaRPr lang="en-US" baseline="0" dirty="0"/>
          </a:p>
          <a:p>
            <a:r>
              <a:rPr lang="en-US" baseline="0" dirty="0"/>
              <a:t>Please note: if your presentation is being presented online, the PowerPoint file must be converted and remediated as a PDF.</a:t>
            </a:r>
          </a:p>
          <a:p>
            <a:endParaRPr lang="en-US" baseline="0" dirty="0"/>
          </a:p>
          <a:p>
            <a:r>
              <a:rPr lang="en-US" baseline="0" dirty="0"/>
              <a:t>There are two possible classification levels for most DHA presentations: Unclassified and Controlled Unclassified Information (CUI). Delete the classification level that does not apply to your presentation and leave the correct one. Don’t forget to delete the / too!</a:t>
            </a:r>
            <a:endParaRPr lang="en-US" dirty="0"/>
          </a:p>
        </p:txBody>
      </p:sp>
    </p:spTree>
    <p:extLst>
      <p:ext uri="{BB962C8B-B14F-4D97-AF65-F5344CB8AC3E}">
        <p14:creationId xmlns:p14="http://schemas.microsoft.com/office/powerpoint/2010/main" val="1315152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2018 timeframe – a full environmental scan was conducted across all MTFs. </a:t>
            </a:r>
          </a:p>
          <a:p>
            <a:endParaRPr lang="en-US" dirty="0"/>
          </a:p>
          <a:p>
            <a:r>
              <a:rPr lang="en-US" dirty="0"/>
              <a:t>MTFs reported on all BH related programs and identified the type of care being delivered (therapy, education, intensive outpatient, specialty), target population (DSM, ADFM, retiree), setting (inpatient versus outpatient).</a:t>
            </a:r>
          </a:p>
          <a:p>
            <a:endParaRPr lang="en-US" dirty="0"/>
          </a:p>
          <a:p>
            <a:r>
              <a:rPr lang="en-US" dirty="0"/>
              <a:t>From that environmental scan 4 DHA programs were established:</a:t>
            </a:r>
          </a:p>
          <a:p>
            <a:pPr marL="228600" indent="-228600">
              <a:buAutoNum type="arabicParenBoth"/>
            </a:pPr>
            <a:r>
              <a:rPr lang="en-US" dirty="0"/>
              <a:t>Outpatient BH</a:t>
            </a:r>
          </a:p>
          <a:p>
            <a:pPr marL="228600" indent="-228600">
              <a:buAutoNum type="arabicParenBoth"/>
            </a:pPr>
            <a:r>
              <a:rPr lang="en-US" dirty="0"/>
              <a:t>Child and Family BH</a:t>
            </a:r>
          </a:p>
          <a:p>
            <a:pPr marL="228600" indent="-228600">
              <a:buAutoNum type="arabicParenBoth"/>
            </a:pPr>
            <a:r>
              <a:rPr lang="en-US" dirty="0"/>
              <a:t>Substance Use Disorder Clinical Care</a:t>
            </a:r>
          </a:p>
          <a:p>
            <a:pPr marL="228600" indent="-228600">
              <a:buAutoNum type="arabicParenBoth"/>
            </a:pPr>
            <a:r>
              <a:rPr lang="en-US" dirty="0"/>
              <a:t>BH Sub Specialty (Neuro psych, Health Psych)</a:t>
            </a:r>
          </a:p>
        </p:txBody>
      </p:sp>
    </p:spTree>
    <p:extLst>
      <p:ext uri="{BB962C8B-B14F-4D97-AF65-F5344CB8AC3E}">
        <p14:creationId xmlns:p14="http://schemas.microsoft.com/office/powerpoint/2010/main" val="1450298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None/>
            </a:pPr>
            <a:endParaRPr lang="en-US" baseline="0" dirty="0"/>
          </a:p>
        </p:txBody>
      </p:sp>
    </p:spTree>
    <p:extLst>
      <p:ext uri="{BB962C8B-B14F-4D97-AF65-F5344CB8AC3E}">
        <p14:creationId xmlns:p14="http://schemas.microsoft.com/office/powerpoint/2010/main" val="2393921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PCBH is in the process of realigning to the BH mission to further support the full continuum of care within the BH space as well as support the rollout of Targeted Care.</a:t>
            </a:r>
          </a:p>
        </p:txBody>
      </p:sp>
    </p:spTree>
    <p:extLst>
      <p:ext uri="{BB962C8B-B14F-4D97-AF65-F5344CB8AC3E}">
        <p14:creationId xmlns:p14="http://schemas.microsoft.com/office/powerpoint/2010/main" val="2179526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You will hear a little more about the bringing together of the medical and non-medical resources as I hand it off to Dr. Escalona and Mr. JC Sarver</a:t>
            </a:r>
          </a:p>
          <a:p>
            <a:pPr marL="171450" lvl="0" indent="-171450">
              <a:buFont typeface="Wingdings" panose="05000000000000000000" pitchFamily="2" charset="2"/>
              <a:buChar char="§"/>
            </a:pPr>
            <a:endParaRPr lang="en-US" dirty="0"/>
          </a:p>
          <a:p>
            <a:endParaRPr lang="en-US" dirty="0"/>
          </a:p>
        </p:txBody>
      </p:sp>
    </p:spTree>
    <p:extLst>
      <p:ext uri="{BB962C8B-B14F-4D97-AF65-F5344CB8AC3E}">
        <p14:creationId xmlns:p14="http://schemas.microsoft.com/office/powerpoint/2010/main" val="2319017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A38058CE-95A7-4B47-89B9-1B499F7E3AE8}" type="slidenum">
              <a:rPr lang="en-US" smtClean="0"/>
              <a:t>16</a:t>
            </a:fld>
            <a:endParaRPr lang="en-US"/>
          </a:p>
        </p:txBody>
      </p:sp>
    </p:spTree>
    <p:extLst>
      <p:ext uri="{BB962C8B-B14F-4D97-AF65-F5344CB8AC3E}">
        <p14:creationId xmlns:p14="http://schemas.microsoft.com/office/powerpoint/2010/main" val="3962654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59888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8058CE-95A7-4B47-89B9-1B499F7E3AE8}" type="slidenum">
              <a:rPr lang="en-US" smtClean="0"/>
              <a:t>19</a:t>
            </a:fld>
            <a:endParaRPr lang="en-US"/>
          </a:p>
        </p:txBody>
      </p:sp>
    </p:spTree>
    <p:extLst>
      <p:ext uri="{BB962C8B-B14F-4D97-AF65-F5344CB8AC3E}">
        <p14:creationId xmlns:p14="http://schemas.microsoft.com/office/powerpoint/2010/main" val="42383289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099" y="2536031"/>
            <a:ext cx="7543800" cy="1102519"/>
          </a:xfrm>
        </p:spPr>
        <p:txBody>
          <a:bodyPr>
            <a:normAutofit/>
          </a:bodyPr>
          <a:lstStyle>
            <a:lvl1pPr>
              <a:defRPr sz="3200" b="1" baseline="0">
                <a:solidFill>
                  <a:srgbClr val="092068"/>
                </a:solidFill>
                <a:latin typeface="Franklin Gothic Medium" panose="020B0603020102020204" pitchFamily="34" charset="0"/>
              </a:defRPr>
            </a:lvl1pPr>
          </a:lstStyle>
          <a:p>
            <a:r>
              <a:rPr lang="en-US" dirty="0"/>
              <a:t>Title, Franklin Gothic Medium, 32pt</a:t>
            </a:r>
          </a:p>
        </p:txBody>
      </p:sp>
      <p:sp>
        <p:nvSpPr>
          <p:cNvPr id="3" name="Subtitle 2"/>
          <p:cNvSpPr>
            <a:spLocks noGrp="1"/>
          </p:cNvSpPr>
          <p:nvPr>
            <p:ph type="subTitle" idx="1" hasCustomPrompt="1"/>
          </p:nvPr>
        </p:nvSpPr>
        <p:spPr>
          <a:xfrm>
            <a:off x="1371599" y="3638550"/>
            <a:ext cx="6400800" cy="914400"/>
          </a:xfrm>
        </p:spPr>
        <p:txBody>
          <a:bodyPr>
            <a:normAutofit/>
          </a:bodyPr>
          <a:lstStyle>
            <a:lvl1pPr marL="0" indent="0" algn="ctr">
              <a:buNone/>
              <a:defRPr sz="2400" b="1" baseline="0">
                <a:solidFill>
                  <a:srgbClr val="454545"/>
                </a:solidFill>
                <a:latin typeface="Franklin Gothic Book" panose="020B05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 Name</a:t>
            </a:r>
            <a:br>
              <a:rPr lang="en-US" dirty="0"/>
            </a:br>
            <a:r>
              <a:rPr lang="en-US" dirty="0"/>
              <a:t>Month DD, YYYY</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49265" y="557961"/>
            <a:ext cx="1845469" cy="1845469"/>
          </a:xfrm>
          <a:prstGeom prst="rect">
            <a:avLst/>
          </a:prstGeom>
        </p:spPr>
      </p:pic>
    </p:spTree>
    <p:extLst>
      <p:ext uri="{BB962C8B-B14F-4D97-AF65-F5344CB8AC3E}">
        <p14:creationId xmlns:p14="http://schemas.microsoft.com/office/powerpoint/2010/main" val="8115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2800" b="1" baseline="0">
                <a:solidFill>
                  <a:srgbClr val="092068"/>
                </a:solidFill>
              </a:defRPr>
            </a:lvl1pPr>
          </a:lstStyle>
          <a:p>
            <a:r>
              <a:rPr lang="en-US" dirty="0"/>
              <a:t>Different title per slide, Franklin Gothic Medium 28pt</a:t>
            </a:r>
          </a:p>
        </p:txBody>
      </p:sp>
      <p:sp>
        <p:nvSpPr>
          <p:cNvPr id="3" name="Content Placeholder 2"/>
          <p:cNvSpPr>
            <a:spLocks noGrp="1"/>
          </p:cNvSpPr>
          <p:nvPr>
            <p:ph idx="1" hasCustomPrompt="1"/>
          </p:nvPr>
        </p:nvSpPr>
        <p:spPr>
          <a:xfrm>
            <a:off x="457200" y="1123950"/>
            <a:ext cx="8229600" cy="3276599"/>
          </a:xfrm>
        </p:spPr>
        <p:txBody>
          <a:bodyPr/>
          <a:lstStyle>
            <a:lvl1pPr marL="342900" indent="-342900">
              <a:buClr>
                <a:srgbClr val="582831"/>
              </a:buClr>
              <a:buSzPct val="125000"/>
              <a:buFont typeface="Arial" panose="020B0604020202020204" pitchFamily="34" charset="0"/>
              <a:buChar char="•"/>
              <a:defRPr sz="2200">
                <a:solidFill>
                  <a:srgbClr val="454545"/>
                </a:solidFill>
                <a:latin typeface="Franklin Gothic Book" panose="020B0503020102020204" pitchFamily="34" charset="0"/>
              </a:defRPr>
            </a:lvl1pPr>
            <a:lvl2pPr marL="742950" indent="-285750">
              <a:buClr>
                <a:srgbClr val="092068"/>
              </a:buClr>
              <a:buFont typeface="Wingdings" panose="05000000000000000000" pitchFamily="2" charset="2"/>
              <a:buChar char="§"/>
              <a:defRPr sz="2000">
                <a:solidFill>
                  <a:srgbClr val="454545"/>
                </a:solidFill>
                <a:latin typeface="Franklin Gothic Book" panose="020B0503020102020204" pitchFamily="34" charset="0"/>
              </a:defRPr>
            </a:lvl2pPr>
            <a:lvl3pPr marL="1143000" indent="-228600">
              <a:buClr>
                <a:srgbClr val="6C82A7"/>
              </a:buClr>
              <a:buFont typeface="Wingdings" panose="05000000000000000000" pitchFamily="2" charset="2"/>
              <a:buChar char="ü"/>
              <a:defRPr sz="1800">
                <a:solidFill>
                  <a:srgbClr val="454545"/>
                </a:solidFill>
                <a:latin typeface="Franklin Gothic Book" panose="020B0503020102020204" pitchFamily="34" charset="0"/>
              </a:defRPr>
            </a:lvl3pPr>
          </a:lstStyle>
          <a:p>
            <a:pPr lvl="0"/>
            <a:r>
              <a:rPr lang="en-US" dirty="0"/>
              <a:t>Click to edit Master text styles</a:t>
            </a:r>
          </a:p>
          <a:p>
            <a:pPr lvl="1"/>
            <a:r>
              <a:rPr lang="en-US" dirty="0"/>
              <a:t>Second level</a:t>
            </a:r>
          </a:p>
          <a:p>
            <a:pPr lvl="2"/>
            <a:r>
              <a:rPr lang="en-US" dirty="0"/>
              <a:t>Third level</a:t>
            </a:r>
          </a:p>
          <a:p>
            <a:pPr lvl="0"/>
            <a:endParaRPr lang="en-US" dirty="0"/>
          </a:p>
          <a:p>
            <a:pPr lvl="2"/>
            <a:endParaRPr lang="en-US" dirty="0"/>
          </a:p>
          <a:p>
            <a:pPr lvl="2"/>
            <a:endParaRPr lang="en-US" dirty="0"/>
          </a:p>
        </p:txBody>
      </p:sp>
      <p:sp>
        <p:nvSpPr>
          <p:cNvPr id="4" name="TextBox 3"/>
          <p:cNvSpPr txBox="1"/>
          <p:nvPr userDrawn="1"/>
        </p:nvSpPr>
        <p:spPr>
          <a:xfrm>
            <a:off x="1182432" y="4716274"/>
            <a:ext cx="6779136" cy="4462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bg1"/>
                </a:solidFill>
                <a:latin typeface="Franklin Gothic Book" panose="020B0503020102020204" pitchFamily="34" charset="0"/>
                <a:ea typeface="+mn-ea"/>
                <a:cs typeface="+mn-cs"/>
              </a:rPr>
              <a:t>Improving Health and Building Readiness. Anytime, Anywhere — Always</a:t>
            </a:r>
          </a:p>
          <a:p>
            <a:pPr algn="ctr"/>
            <a:endParaRPr lang="en-US" sz="1050" i="0" baseline="0" dirty="0">
              <a:solidFill>
                <a:schemeClr val="bg1"/>
              </a:solidFill>
              <a:latin typeface="Franklin Gothic Book" panose="020B0503020102020204" pitchFamily="34" charset="0"/>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grpSp>
        <p:nvGrpSpPr>
          <p:cNvPr id="17" name="Group 16"/>
          <p:cNvGrpSpPr/>
          <p:nvPr userDrawn="1"/>
        </p:nvGrpSpPr>
        <p:grpSpPr>
          <a:xfrm>
            <a:off x="457200" y="895350"/>
            <a:ext cx="8229600" cy="0"/>
            <a:chOff x="457200" y="990600"/>
            <a:chExt cx="8229600" cy="0"/>
          </a:xfrm>
        </p:grpSpPr>
        <p:cxnSp>
          <p:nvCxnSpPr>
            <p:cNvPr id="18" name="Straight Connector 17"/>
            <p:cNvCxnSpPr/>
            <p:nvPr userDrawn="1"/>
          </p:nvCxnSpPr>
          <p:spPr>
            <a:xfrm>
              <a:off x="4572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13716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22860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32004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41148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50292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59436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68580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77724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96070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2800" b="1">
                <a:solidFill>
                  <a:srgbClr val="051C48"/>
                </a:solidFill>
              </a:defRPr>
            </a:lvl1pPr>
          </a:lstStyle>
          <a:p>
            <a:r>
              <a:rPr lang="en-US" dirty="0"/>
              <a:t>Different title per slide, Franklin Gothic Medium 28pt</a:t>
            </a:r>
          </a:p>
        </p:txBody>
      </p:sp>
      <p:sp>
        <p:nvSpPr>
          <p:cNvPr id="3" name="Content Placeholder 2"/>
          <p:cNvSpPr>
            <a:spLocks noGrp="1"/>
          </p:cNvSpPr>
          <p:nvPr>
            <p:ph sz="half" idx="1"/>
          </p:nvPr>
        </p:nvSpPr>
        <p:spPr>
          <a:xfrm>
            <a:off x="457200" y="1123950"/>
            <a:ext cx="4038600" cy="3276600"/>
          </a:xfrm>
        </p:spPr>
        <p:txBody>
          <a:bodyPr/>
          <a:lstStyle>
            <a:lvl1pPr marL="342900" indent="-342900">
              <a:buClr>
                <a:srgbClr val="582831"/>
              </a:buClr>
              <a:buFont typeface="Arial" panose="020B0604020202020204" pitchFamily="34" charset="0"/>
              <a:buChar char="•"/>
              <a:defRPr sz="2200">
                <a:solidFill>
                  <a:srgbClr val="454545"/>
                </a:solidFill>
              </a:defRPr>
            </a:lvl1pPr>
            <a:lvl2pPr marL="742950" indent="-285750">
              <a:buClr>
                <a:srgbClr val="092068"/>
              </a:buClr>
              <a:buFont typeface="Wingdings" panose="05000000000000000000" pitchFamily="2" charset="2"/>
              <a:buChar char="§"/>
              <a:defRPr sz="2000">
                <a:solidFill>
                  <a:srgbClr val="454545"/>
                </a:solidFill>
              </a:defRPr>
            </a:lvl2pPr>
            <a:lvl3pPr marL="1143000" indent="-228600">
              <a:buFont typeface="Wingdings" panose="05000000000000000000" pitchFamily="2" charset="2"/>
              <a:buChar char="ü"/>
              <a:defRPr sz="1800">
                <a:solidFill>
                  <a:srgbClr val="454545"/>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48200" y="1123950"/>
            <a:ext cx="4038600" cy="3276600"/>
          </a:xfrm>
        </p:spPr>
        <p:txBody>
          <a:bodyPr>
            <a:normAutofit/>
          </a:bodyPr>
          <a:lstStyle>
            <a:lvl1pPr marL="342900" indent="-342900" algn="l" defTabSz="914400" rtl="0" eaLnBrk="1" latinLnBrk="0" hangingPunct="1">
              <a:spcBef>
                <a:spcPct val="20000"/>
              </a:spcBef>
              <a:buClr>
                <a:srgbClr val="582831"/>
              </a:buClr>
              <a:buFont typeface="Arial" panose="020B0604020202020204" pitchFamily="34" charset="0"/>
              <a:buChar char="•"/>
              <a:defRPr lang="en-US" sz="2200" kern="1200" dirty="0" smtClean="0">
                <a:solidFill>
                  <a:srgbClr val="454545"/>
                </a:solidFill>
                <a:latin typeface="+mn-lt"/>
                <a:ea typeface="+mn-ea"/>
                <a:cs typeface="+mn-cs"/>
              </a:defRPr>
            </a:lvl1pPr>
            <a:lvl2pPr marL="800100" indent="-342900" algn="l" defTabSz="914400" rtl="0" eaLnBrk="1" latinLnBrk="0" hangingPunct="1">
              <a:spcBef>
                <a:spcPct val="20000"/>
              </a:spcBef>
              <a:buClr>
                <a:srgbClr val="092068"/>
              </a:buClr>
              <a:buFont typeface="Wingdings" panose="05000000000000000000" pitchFamily="2" charset="2"/>
              <a:buChar char="§"/>
              <a:defRPr lang="en-US" sz="2000" kern="1200" dirty="0" smtClean="0">
                <a:solidFill>
                  <a:srgbClr val="454545"/>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ü"/>
              <a:defRPr lang="en-US" sz="1800" kern="1200" dirty="0" smtClean="0">
                <a:solidFill>
                  <a:srgbClr val="454545"/>
                </a:solidFill>
                <a:latin typeface="+mn-lt"/>
                <a:ea typeface="+mn-ea"/>
                <a:cs typeface="+mn-cs"/>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24" name="Picture 2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grpSp>
        <p:nvGrpSpPr>
          <p:cNvPr id="9" name="Group 8">
            <a:extLst>
              <a:ext uri="{FF2B5EF4-FFF2-40B4-BE49-F238E27FC236}">
                <a16:creationId xmlns:a16="http://schemas.microsoft.com/office/drawing/2014/main" id="{384C336D-EBA9-50C7-E897-D392F41EFD44}"/>
              </a:ext>
            </a:extLst>
          </p:cNvPr>
          <p:cNvGrpSpPr/>
          <p:nvPr userDrawn="1"/>
        </p:nvGrpSpPr>
        <p:grpSpPr>
          <a:xfrm>
            <a:off x="457200" y="895350"/>
            <a:ext cx="8229600" cy="0"/>
            <a:chOff x="457200" y="990600"/>
            <a:chExt cx="8229600" cy="0"/>
          </a:xfrm>
        </p:grpSpPr>
        <p:cxnSp>
          <p:nvCxnSpPr>
            <p:cNvPr id="10" name="Straight Connector 9">
              <a:extLst>
                <a:ext uri="{FF2B5EF4-FFF2-40B4-BE49-F238E27FC236}">
                  <a16:creationId xmlns:a16="http://schemas.microsoft.com/office/drawing/2014/main" id="{DE9CE6FF-DF0A-CEE0-BDE0-85E9336E64B7}"/>
                </a:ext>
              </a:extLst>
            </p:cNvPr>
            <p:cNvCxnSpPr/>
            <p:nvPr userDrawn="1"/>
          </p:nvCxnSpPr>
          <p:spPr>
            <a:xfrm>
              <a:off x="4572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951B197-3011-6887-B892-453275EA855C}"/>
                </a:ext>
              </a:extLst>
            </p:cNvPr>
            <p:cNvCxnSpPr/>
            <p:nvPr userDrawn="1"/>
          </p:nvCxnSpPr>
          <p:spPr>
            <a:xfrm>
              <a:off x="13716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3B96308-DA40-CA6B-F6F2-39B24DDA44B0}"/>
                </a:ext>
              </a:extLst>
            </p:cNvPr>
            <p:cNvCxnSpPr/>
            <p:nvPr userDrawn="1"/>
          </p:nvCxnSpPr>
          <p:spPr>
            <a:xfrm>
              <a:off x="22860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0616D76-979B-236A-893E-52F517D23981}"/>
                </a:ext>
              </a:extLst>
            </p:cNvPr>
            <p:cNvCxnSpPr/>
            <p:nvPr userDrawn="1"/>
          </p:nvCxnSpPr>
          <p:spPr>
            <a:xfrm>
              <a:off x="32004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DF36A6E-9282-43E8-1E10-C70BF5D11794}"/>
                </a:ext>
              </a:extLst>
            </p:cNvPr>
            <p:cNvCxnSpPr/>
            <p:nvPr userDrawn="1"/>
          </p:nvCxnSpPr>
          <p:spPr>
            <a:xfrm>
              <a:off x="41148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290408D-0DB0-8CBD-1D05-4E9108AC34C2}"/>
                </a:ext>
              </a:extLst>
            </p:cNvPr>
            <p:cNvCxnSpPr/>
            <p:nvPr userDrawn="1"/>
          </p:nvCxnSpPr>
          <p:spPr>
            <a:xfrm>
              <a:off x="50292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FEF054D-3DC5-455C-1D58-7592446D714F}"/>
                </a:ext>
              </a:extLst>
            </p:cNvPr>
            <p:cNvCxnSpPr/>
            <p:nvPr userDrawn="1"/>
          </p:nvCxnSpPr>
          <p:spPr>
            <a:xfrm>
              <a:off x="59436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C05A261-6E2E-FA53-104C-277D1DEC9657}"/>
                </a:ext>
              </a:extLst>
            </p:cNvPr>
            <p:cNvCxnSpPr/>
            <p:nvPr userDrawn="1"/>
          </p:nvCxnSpPr>
          <p:spPr>
            <a:xfrm>
              <a:off x="68580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D32949F-A91A-38DA-C57A-0D9E557E0FAA}"/>
                </a:ext>
              </a:extLst>
            </p:cNvPr>
            <p:cNvCxnSpPr/>
            <p:nvPr userDrawn="1"/>
          </p:nvCxnSpPr>
          <p:spPr>
            <a:xfrm>
              <a:off x="77724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245027EB-CF3A-A284-983F-AFB10C561230}"/>
              </a:ext>
            </a:extLst>
          </p:cNvPr>
          <p:cNvSpPr txBox="1"/>
          <p:nvPr userDrawn="1"/>
        </p:nvSpPr>
        <p:spPr>
          <a:xfrm>
            <a:off x="1182432" y="4716274"/>
            <a:ext cx="6779136" cy="4462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bg1"/>
                </a:solidFill>
                <a:latin typeface="Franklin Gothic Book" panose="020B0503020102020204" pitchFamily="34" charset="0"/>
                <a:ea typeface="+mn-ea"/>
                <a:cs typeface="+mn-cs"/>
              </a:rPr>
              <a:t>Improving Health and Building Readiness. Anytime, Anywhere — Always</a:t>
            </a:r>
          </a:p>
          <a:p>
            <a:pPr algn="ctr"/>
            <a:endParaRPr lang="en-US" sz="1050" i="0" baseline="0" dirty="0">
              <a:solidFill>
                <a:schemeClr val="bg1"/>
              </a:solidFill>
              <a:latin typeface="Franklin Gothic Book" panose="020B0503020102020204" pitchFamily="34" charset="0"/>
            </a:endParaRPr>
          </a:p>
        </p:txBody>
      </p:sp>
    </p:spTree>
    <p:extLst>
      <p:ext uri="{BB962C8B-B14F-4D97-AF65-F5344CB8AC3E}">
        <p14:creationId xmlns:p14="http://schemas.microsoft.com/office/powerpoint/2010/main" val="4063733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800" b="1">
                <a:solidFill>
                  <a:srgbClr val="051C48"/>
                </a:solidFill>
              </a:defRPr>
            </a:lvl1pPr>
          </a:lstStyle>
          <a:p>
            <a:r>
              <a:rPr lang="en-US" dirty="0"/>
              <a:t>Different title per slide, Franklin Gothic Medium 28pt</a:t>
            </a:r>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grpSp>
        <p:nvGrpSpPr>
          <p:cNvPr id="5" name="Group 4">
            <a:extLst>
              <a:ext uri="{FF2B5EF4-FFF2-40B4-BE49-F238E27FC236}">
                <a16:creationId xmlns:a16="http://schemas.microsoft.com/office/drawing/2014/main" id="{392E368C-8BD9-3948-F45D-B1C1D0483385}"/>
              </a:ext>
            </a:extLst>
          </p:cNvPr>
          <p:cNvGrpSpPr/>
          <p:nvPr userDrawn="1"/>
        </p:nvGrpSpPr>
        <p:grpSpPr>
          <a:xfrm>
            <a:off x="457200" y="895350"/>
            <a:ext cx="8229600" cy="0"/>
            <a:chOff x="457200" y="990600"/>
            <a:chExt cx="8229600" cy="0"/>
          </a:xfrm>
        </p:grpSpPr>
        <p:cxnSp>
          <p:nvCxnSpPr>
            <p:cNvPr id="6" name="Straight Connector 5">
              <a:extLst>
                <a:ext uri="{FF2B5EF4-FFF2-40B4-BE49-F238E27FC236}">
                  <a16:creationId xmlns:a16="http://schemas.microsoft.com/office/drawing/2014/main" id="{BAFCBDB1-8BB2-6D28-E6A9-4B9672FDDABD}"/>
                </a:ext>
              </a:extLst>
            </p:cNvPr>
            <p:cNvCxnSpPr/>
            <p:nvPr userDrawn="1"/>
          </p:nvCxnSpPr>
          <p:spPr>
            <a:xfrm>
              <a:off x="4572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9C4928B-B517-CF6A-2422-17F90192DD3B}"/>
                </a:ext>
              </a:extLst>
            </p:cNvPr>
            <p:cNvCxnSpPr/>
            <p:nvPr userDrawn="1"/>
          </p:nvCxnSpPr>
          <p:spPr>
            <a:xfrm>
              <a:off x="13716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EA539B0-DEA3-0B97-25F6-57161B439896}"/>
                </a:ext>
              </a:extLst>
            </p:cNvPr>
            <p:cNvCxnSpPr/>
            <p:nvPr userDrawn="1"/>
          </p:nvCxnSpPr>
          <p:spPr>
            <a:xfrm>
              <a:off x="22860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42816FD-BAB7-8637-A19E-1D4DA94C335B}"/>
                </a:ext>
              </a:extLst>
            </p:cNvPr>
            <p:cNvCxnSpPr/>
            <p:nvPr userDrawn="1"/>
          </p:nvCxnSpPr>
          <p:spPr>
            <a:xfrm>
              <a:off x="32004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4B48E0C-5E90-4E7C-DFEB-A2CC914D3011}"/>
                </a:ext>
              </a:extLst>
            </p:cNvPr>
            <p:cNvCxnSpPr/>
            <p:nvPr userDrawn="1"/>
          </p:nvCxnSpPr>
          <p:spPr>
            <a:xfrm>
              <a:off x="41148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D181B70-BDEE-E605-DB24-6EB7838902D2}"/>
                </a:ext>
              </a:extLst>
            </p:cNvPr>
            <p:cNvCxnSpPr/>
            <p:nvPr userDrawn="1"/>
          </p:nvCxnSpPr>
          <p:spPr>
            <a:xfrm>
              <a:off x="50292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1F4197C-3D57-B14D-00D8-DFEE5C1BC7A9}"/>
                </a:ext>
              </a:extLst>
            </p:cNvPr>
            <p:cNvCxnSpPr/>
            <p:nvPr userDrawn="1"/>
          </p:nvCxnSpPr>
          <p:spPr>
            <a:xfrm>
              <a:off x="59436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6AEA9F5-B328-E31B-5BFF-C12388D8F88B}"/>
                </a:ext>
              </a:extLst>
            </p:cNvPr>
            <p:cNvCxnSpPr/>
            <p:nvPr userDrawn="1"/>
          </p:nvCxnSpPr>
          <p:spPr>
            <a:xfrm>
              <a:off x="68580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3E647F0-F308-E92F-BD0F-A4E0581430D0}"/>
                </a:ext>
              </a:extLst>
            </p:cNvPr>
            <p:cNvCxnSpPr/>
            <p:nvPr userDrawn="1"/>
          </p:nvCxnSpPr>
          <p:spPr>
            <a:xfrm>
              <a:off x="77724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grpSp>
      <p:sp>
        <p:nvSpPr>
          <p:cNvPr id="17" name="TextBox 16">
            <a:extLst>
              <a:ext uri="{FF2B5EF4-FFF2-40B4-BE49-F238E27FC236}">
                <a16:creationId xmlns:a16="http://schemas.microsoft.com/office/drawing/2014/main" id="{657C8DEF-050F-78B7-8D4A-A6221C776BA0}"/>
              </a:ext>
            </a:extLst>
          </p:cNvPr>
          <p:cNvSpPr txBox="1"/>
          <p:nvPr userDrawn="1"/>
        </p:nvSpPr>
        <p:spPr>
          <a:xfrm>
            <a:off x="1182432" y="4716274"/>
            <a:ext cx="6779136" cy="4462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bg1"/>
                </a:solidFill>
                <a:latin typeface="Franklin Gothic Book" panose="020B0503020102020204" pitchFamily="34" charset="0"/>
                <a:ea typeface="+mn-ea"/>
                <a:cs typeface="+mn-cs"/>
              </a:rPr>
              <a:t>Improving Health and Building Readiness. Anytime, Anywhere — Always</a:t>
            </a:r>
          </a:p>
          <a:p>
            <a:pPr algn="ctr"/>
            <a:endParaRPr lang="en-US" sz="1050" i="0" baseline="0" dirty="0">
              <a:solidFill>
                <a:schemeClr val="bg1"/>
              </a:solidFill>
              <a:latin typeface="Franklin Gothic Book" panose="020B0503020102020204" pitchFamily="34" charset="0"/>
            </a:endParaRPr>
          </a:p>
        </p:txBody>
      </p:sp>
    </p:spTree>
    <p:extLst>
      <p:ext uri="{BB962C8B-B14F-4D97-AF65-F5344CB8AC3E}">
        <p14:creationId xmlns:p14="http://schemas.microsoft.com/office/powerpoint/2010/main" val="1630528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sp>
        <p:nvSpPr>
          <p:cNvPr id="4" name="TextBox 3">
            <a:extLst>
              <a:ext uri="{FF2B5EF4-FFF2-40B4-BE49-F238E27FC236}">
                <a16:creationId xmlns:a16="http://schemas.microsoft.com/office/drawing/2014/main" id="{DCEDCEF0-165B-CDD8-FA67-5EA34221BC3D}"/>
              </a:ext>
            </a:extLst>
          </p:cNvPr>
          <p:cNvSpPr txBox="1"/>
          <p:nvPr userDrawn="1"/>
        </p:nvSpPr>
        <p:spPr>
          <a:xfrm>
            <a:off x="1182432" y="4716274"/>
            <a:ext cx="6779136" cy="4462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bg1"/>
                </a:solidFill>
                <a:latin typeface="Franklin Gothic Book" panose="020B0503020102020204" pitchFamily="34" charset="0"/>
                <a:ea typeface="+mn-ea"/>
                <a:cs typeface="+mn-cs"/>
              </a:rPr>
              <a:t>Improving Health and Building Readiness. Anytime, Anywhere — Always</a:t>
            </a:r>
          </a:p>
          <a:p>
            <a:pPr algn="ctr"/>
            <a:endParaRPr lang="en-US" sz="1050" i="0" baseline="0" dirty="0">
              <a:solidFill>
                <a:schemeClr val="bg1"/>
              </a:solidFill>
              <a:latin typeface="Franklin Gothic Book" panose="020B0503020102020204" pitchFamily="34" charset="0"/>
            </a:endParaRPr>
          </a:p>
        </p:txBody>
      </p:sp>
    </p:spTree>
    <p:extLst>
      <p:ext uri="{BB962C8B-B14F-4D97-AF65-F5344CB8AC3E}">
        <p14:creationId xmlns:p14="http://schemas.microsoft.com/office/powerpoint/2010/main" val="6209910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3350"/>
            <a:ext cx="8229600" cy="857250"/>
          </a:xfrm>
          <a:prstGeom prst="rect">
            <a:avLst/>
          </a:prstGeom>
        </p:spPr>
        <p:txBody>
          <a:bodyPr vert="horz" lIns="91440" tIns="45720" rIns="91440" bIns="45720" rtlCol="0" anchor="ctr">
            <a:normAutofit/>
          </a:bodyPr>
          <a:lstStyle/>
          <a:p>
            <a:r>
              <a:rPr lang="en-US" dirty="0"/>
              <a:t>Different title per slide, Franklin Gothic Medium 28pt</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Rectangle 3">
            <a:extLst>
              <a:ext uri="{FF2B5EF4-FFF2-40B4-BE49-F238E27FC236}">
                <a16:creationId xmlns:a16="http://schemas.microsoft.com/office/drawing/2014/main" id="{86C191B9-38D4-4329-8F07-1183FAC2EBFC}"/>
              </a:ext>
            </a:extLst>
          </p:cNvPr>
          <p:cNvSpPr/>
          <p:nvPr userDrawn="1"/>
        </p:nvSpPr>
        <p:spPr>
          <a:xfrm>
            <a:off x="0" y="4594623"/>
            <a:ext cx="9144000" cy="555804"/>
          </a:xfrm>
          <a:prstGeom prst="rect">
            <a:avLst/>
          </a:prstGeom>
          <a:solidFill>
            <a:srgbClr val="5828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5926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ftr="0" dt="0"/>
  <p:txStyles>
    <p:titleStyle>
      <a:lvl1pPr algn="ctr" defTabSz="914400" rtl="0" eaLnBrk="1" latinLnBrk="0" hangingPunct="1">
        <a:spcBef>
          <a:spcPct val="0"/>
        </a:spcBef>
        <a:buNone/>
        <a:defRPr sz="2800" b="1" kern="1200" baseline="0">
          <a:solidFill>
            <a:srgbClr val="283446"/>
          </a:solidFill>
          <a:latin typeface="+mj-lt"/>
          <a:ea typeface="+mj-ea"/>
          <a:cs typeface="+mj-cs"/>
        </a:defRPr>
      </a:lvl1pPr>
    </p:titleStyle>
    <p:bodyStyle>
      <a:lvl1pPr marL="342900" indent="-342900" algn="l" defTabSz="914400" rtl="0" eaLnBrk="1" latinLnBrk="0" hangingPunct="1">
        <a:spcBef>
          <a:spcPct val="20000"/>
        </a:spcBef>
        <a:buSzPct val="125000"/>
        <a:buFont typeface="Arial" panose="020B0604020202020204" pitchFamily="34" charset="0"/>
        <a:buChar char="•"/>
        <a:defRPr sz="2200" kern="1200">
          <a:solidFill>
            <a:srgbClr val="454545"/>
          </a:solidFill>
          <a:latin typeface="Franklin Gothic Book" panose="020B0503020102020204" pitchFamily="34" charset="0"/>
          <a:ea typeface="+mn-ea"/>
          <a:cs typeface="+mn-cs"/>
        </a:defRPr>
      </a:lvl1pPr>
      <a:lvl2pPr marL="742950" indent="-285750" algn="l" defTabSz="914400" rtl="0" eaLnBrk="1" latinLnBrk="0" hangingPunct="1">
        <a:spcBef>
          <a:spcPct val="20000"/>
        </a:spcBef>
        <a:buFont typeface="Wingdings" panose="05000000000000000000" pitchFamily="2" charset="2"/>
        <a:buChar char="§"/>
        <a:defRPr sz="2000" kern="1200">
          <a:solidFill>
            <a:srgbClr val="454545"/>
          </a:solidFill>
          <a:latin typeface="Franklin Gothic Book" panose="020B0503020102020204" pitchFamily="34" charset="0"/>
          <a:ea typeface="+mn-ea"/>
          <a:cs typeface="+mn-cs"/>
        </a:defRPr>
      </a:lvl2pPr>
      <a:lvl3pPr marL="1143000" indent="-228600" algn="l" defTabSz="914400" rtl="0" eaLnBrk="1" latinLnBrk="0" hangingPunct="1">
        <a:spcBef>
          <a:spcPct val="20000"/>
        </a:spcBef>
        <a:buFont typeface="Wingdings" panose="05000000000000000000" pitchFamily="2" charset="2"/>
        <a:buChar char="ü"/>
        <a:defRPr sz="1800" kern="1200">
          <a:solidFill>
            <a:srgbClr val="454545"/>
          </a:solidFill>
          <a:latin typeface="Franklin Gothic Book" panose="020B05030201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7BED0-107F-107C-150A-5E45063EE105}"/>
              </a:ext>
            </a:extLst>
          </p:cNvPr>
          <p:cNvSpPr>
            <a:spLocks noGrp="1"/>
          </p:cNvSpPr>
          <p:nvPr>
            <p:ph type="ctrTitle"/>
          </p:nvPr>
        </p:nvSpPr>
        <p:spPr/>
        <p:txBody>
          <a:bodyPr/>
          <a:lstStyle/>
          <a:p>
            <a:r>
              <a:rPr lang="en-US" dirty="0"/>
              <a:t>Behavioral Health Breakout Session</a:t>
            </a:r>
          </a:p>
        </p:txBody>
      </p:sp>
      <p:sp>
        <p:nvSpPr>
          <p:cNvPr id="3" name="Subtitle 2">
            <a:extLst>
              <a:ext uri="{FF2B5EF4-FFF2-40B4-BE49-F238E27FC236}">
                <a16:creationId xmlns:a16="http://schemas.microsoft.com/office/drawing/2014/main" id="{EC3B080A-5590-D93E-B3B8-531D5F91163A}"/>
              </a:ext>
            </a:extLst>
          </p:cNvPr>
          <p:cNvSpPr>
            <a:spLocks noGrp="1"/>
          </p:cNvSpPr>
          <p:nvPr>
            <p:ph type="subTitle" idx="1"/>
          </p:nvPr>
        </p:nvSpPr>
        <p:spPr>
          <a:xfrm>
            <a:off x="1371599" y="3638550"/>
            <a:ext cx="6972300" cy="914400"/>
          </a:xfrm>
        </p:spPr>
        <p:txBody>
          <a:bodyPr>
            <a:normAutofit/>
          </a:bodyPr>
          <a:lstStyle/>
          <a:p>
            <a:r>
              <a:rPr lang="en-US" sz="2000" dirty="0"/>
              <a:t>CAPT Corso, Dr. Escalona, Mr. Sarver and Dr. Casey Geaney</a:t>
            </a:r>
          </a:p>
          <a:p>
            <a:r>
              <a:rPr lang="en-US" sz="2000" dirty="0"/>
              <a:t>AMSUS February 2024</a:t>
            </a:r>
          </a:p>
        </p:txBody>
      </p:sp>
    </p:spTree>
    <p:extLst>
      <p:ext uri="{BB962C8B-B14F-4D97-AF65-F5344CB8AC3E}">
        <p14:creationId xmlns:p14="http://schemas.microsoft.com/office/powerpoint/2010/main" val="3868932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Franklin Gothic Medium" panose="020B0603020102020204" pitchFamily="34" charset="0"/>
              </a:rPr>
              <a:t>BHSOC Journey: Issuing the Foundational Policy </a:t>
            </a:r>
          </a:p>
        </p:txBody>
      </p:sp>
      <p:sp>
        <p:nvSpPr>
          <p:cNvPr id="3" name="Content Placeholder 2"/>
          <p:cNvSpPr>
            <a:spLocks noGrp="1"/>
          </p:cNvSpPr>
          <p:nvPr>
            <p:ph idx="1"/>
          </p:nvPr>
        </p:nvSpPr>
        <p:spPr/>
        <p:txBody>
          <a:bodyPr>
            <a:normAutofit lnSpcReduction="10000"/>
          </a:bodyPr>
          <a:lstStyle/>
          <a:p>
            <a:r>
              <a:rPr lang="en-US" dirty="0"/>
              <a:t>DHA AI 6490.01, </a:t>
            </a:r>
            <a:r>
              <a:rPr lang="en-US" i="1" dirty="0"/>
              <a:t>Behavioral Health System of Care,</a:t>
            </a:r>
            <a:r>
              <a:rPr lang="en-US" dirty="0"/>
              <a:t> published on 22 Feb 23, established the DHA’s standardized behavioral healthcare delivery system within the military medical treatment facilities. </a:t>
            </a:r>
          </a:p>
          <a:p>
            <a:r>
              <a:rPr lang="en-US" dirty="0"/>
              <a:t>Intended to be foundational, intentionally does not have definitive operational guidance. This document is a compromise between stakeholders and reviewers.</a:t>
            </a:r>
          </a:p>
          <a:p>
            <a:r>
              <a:rPr lang="en-US" dirty="0"/>
              <a:t>DHA will build upon this framework, providing operational guidance in the form of AI revision and DHA Procedures Manual publication.</a:t>
            </a:r>
          </a:p>
        </p:txBody>
      </p:sp>
    </p:spTree>
    <p:extLst>
      <p:ext uri="{BB962C8B-B14F-4D97-AF65-F5344CB8AC3E}">
        <p14:creationId xmlns:p14="http://schemas.microsoft.com/office/powerpoint/2010/main" val="978955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DHA AI 6490.01, DHA BHSOC</a:t>
            </a:r>
          </a:p>
        </p:txBody>
      </p:sp>
      <p:sp>
        <p:nvSpPr>
          <p:cNvPr id="3" name="Content Placeholder 2"/>
          <p:cNvSpPr>
            <a:spLocks noGrp="1"/>
          </p:cNvSpPr>
          <p:nvPr>
            <p:ph idx="1"/>
          </p:nvPr>
        </p:nvSpPr>
        <p:spPr/>
        <p:txBody>
          <a:bodyPr>
            <a:normAutofit fontScale="40000" lnSpcReduction="20000"/>
          </a:bodyPr>
          <a:lstStyle/>
          <a:p>
            <a:r>
              <a:rPr lang="en-US" sz="5500" dirty="0"/>
              <a:t>Establishes the Defense Health Agency’s (DHA) standardized behavioral healthcare delivery system within military medical treatment facilities (MTF).</a:t>
            </a:r>
          </a:p>
          <a:p>
            <a:r>
              <a:rPr lang="en-US" sz="5500" dirty="0"/>
              <a:t>Applies to:</a:t>
            </a:r>
          </a:p>
          <a:p>
            <a:pPr lvl="1"/>
            <a:endParaRPr lang="en-US" sz="3800" dirty="0"/>
          </a:p>
          <a:p>
            <a:pPr lvl="1"/>
            <a:r>
              <a:rPr lang="en-US" sz="3800" dirty="0"/>
              <a:t>DHA Enterprise (components and activities under the authority, direction, and control of the DHA) to include: assigned, attached, allotted, or detailed personnel.</a:t>
            </a:r>
          </a:p>
          <a:p>
            <a:pPr lvl="1"/>
            <a:r>
              <a:rPr lang="en-US" sz="3800" dirty="0"/>
              <a:t>All personnel operating within</a:t>
            </a:r>
            <a:r>
              <a:rPr lang="en-US" sz="3800" b="1" dirty="0"/>
              <a:t> </a:t>
            </a:r>
            <a:r>
              <a:rPr lang="en-US" sz="3800" b="1" dirty="0">
                <a:solidFill>
                  <a:srgbClr val="FF0000"/>
                </a:solidFill>
              </a:rPr>
              <a:t>DHA infrastructure </a:t>
            </a:r>
            <a:r>
              <a:rPr lang="en-US" sz="3800" dirty="0"/>
              <a:t>and assigned, allocated, detailed to, or otherwise used to perform duties and functions associated with MTF operations, including the delivery of clinical care services and MTF business operations.</a:t>
            </a:r>
          </a:p>
          <a:p>
            <a:pPr lvl="1"/>
            <a:r>
              <a:rPr lang="en-US" sz="3800" dirty="0"/>
              <a:t>For DHA publications, the terms "market" or "direct reporting market" includes the Hawaii Market unless otherwise noted in the publication. This applies to all published DHA publications, thereby ratifying any actions taken by the Hawaii Market after establishment.</a:t>
            </a:r>
            <a:endParaRPr lang="en-US" sz="4200" dirty="0"/>
          </a:p>
        </p:txBody>
      </p:sp>
    </p:spTree>
    <p:extLst>
      <p:ext uri="{BB962C8B-B14F-4D97-AF65-F5344CB8AC3E}">
        <p14:creationId xmlns:p14="http://schemas.microsoft.com/office/powerpoint/2010/main" val="1607805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DHA AI 6490.01, DHA BHSOC</a:t>
            </a:r>
          </a:p>
        </p:txBody>
      </p:sp>
      <p:sp>
        <p:nvSpPr>
          <p:cNvPr id="3" name="Content Placeholder 2"/>
          <p:cNvSpPr>
            <a:spLocks noGrp="1"/>
          </p:cNvSpPr>
          <p:nvPr>
            <p:ph idx="1"/>
          </p:nvPr>
        </p:nvSpPr>
        <p:spPr/>
        <p:txBody>
          <a:bodyPr>
            <a:normAutofit fontScale="55000" lnSpcReduction="20000"/>
          </a:bodyPr>
          <a:lstStyle/>
          <a:p>
            <a:r>
              <a:rPr lang="en-US" sz="4000" dirty="0"/>
              <a:t>OTHER SUPPORTED BHCMT DHA BHSOC MISSIONS:</a:t>
            </a:r>
          </a:p>
          <a:p>
            <a:pPr lvl="1"/>
            <a:endParaRPr lang="en-US" dirty="0"/>
          </a:p>
          <a:p>
            <a:pPr lvl="1"/>
            <a:r>
              <a:rPr lang="en-US" sz="2200" dirty="0"/>
              <a:t>The BH Technician Utilization mission provides guidance on military BH technician training, competencies, and utilization in the DHA.  </a:t>
            </a:r>
          </a:p>
          <a:p>
            <a:endParaRPr lang="en-US" sz="2500" dirty="0"/>
          </a:p>
          <a:p>
            <a:pPr lvl="1"/>
            <a:r>
              <a:rPr lang="en-US" sz="2200" dirty="0"/>
              <a:t>DoD inTransition, a voluntary and confidential program designed to ensure care-continuity support to ADSMs, National Guard members, and Reserve Components with BH needs as they move between healthcare providers and systems.</a:t>
            </a:r>
          </a:p>
          <a:p>
            <a:endParaRPr lang="en-US" sz="2500" dirty="0"/>
          </a:p>
          <a:p>
            <a:pPr lvl="1"/>
            <a:r>
              <a:rPr lang="en-US" sz="2200" dirty="0"/>
              <a:t>Sexual Assault BH Clinical Intervention provides clinical support and services to survivors of sexual assault and harassment in the military regardless of gender.</a:t>
            </a:r>
          </a:p>
          <a:p>
            <a:endParaRPr lang="en-US" sz="2500" dirty="0"/>
          </a:p>
          <a:p>
            <a:pPr lvl="1"/>
            <a:r>
              <a:rPr lang="en-US" sz="2200" dirty="0"/>
              <a:t>The Inclusive BH mission, including the Women’s BH mission as well as gender-focused DHA BH standardized guidance. Inclusive BH will also support gender specific and cross-cultural BH training in the DHA.</a:t>
            </a:r>
          </a:p>
          <a:p>
            <a:endParaRPr lang="en-US" sz="2500" dirty="0"/>
          </a:p>
          <a:p>
            <a:pPr lvl="1"/>
            <a:r>
              <a:rPr lang="en-US" sz="2200" dirty="0"/>
              <a:t>The Clinical Suicide Prevention and Intervention mission focuses on training and supporting healthcare providers delivering clinical services to individuals with suicide risk. </a:t>
            </a:r>
          </a:p>
        </p:txBody>
      </p:sp>
    </p:spTree>
    <p:extLst>
      <p:ext uri="{BB962C8B-B14F-4D97-AF65-F5344CB8AC3E}">
        <p14:creationId xmlns:p14="http://schemas.microsoft.com/office/powerpoint/2010/main" val="2952674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DHA AI 6490.01, DHA BHSOC</a:t>
            </a:r>
          </a:p>
        </p:txBody>
      </p:sp>
      <p:sp>
        <p:nvSpPr>
          <p:cNvPr id="3" name="Content Placeholder 2"/>
          <p:cNvSpPr>
            <a:spLocks noGrp="1"/>
          </p:cNvSpPr>
          <p:nvPr>
            <p:ph idx="1"/>
          </p:nvPr>
        </p:nvSpPr>
        <p:spPr/>
        <p:txBody>
          <a:bodyPr>
            <a:normAutofit fontScale="55000" lnSpcReduction="20000"/>
          </a:bodyPr>
          <a:lstStyle/>
          <a:p>
            <a:r>
              <a:rPr lang="en-US" sz="4400" dirty="0"/>
              <a:t>NON-DHA BHSOC SUPPORTED CLINICAL ENTERPRISE PROGRAMS:</a:t>
            </a:r>
          </a:p>
          <a:p>
            <a:pPr lvl="1"/>
            <a:r>
              <a:rPr lang="en-US" dirty="0"/>
              <a:t>Inpatient Behavioral Health (IBH) providing inpatient BH services.</a:t>
            </a:r>
          </a:p>
          <a:p>
            <a:endParaRPr lang="en-US" dirty="0"/>
          </a:p>
          <a:p>
            <a:pPr lvl="1"/>
            <a:r>
              <a:rPr lang="en-US" b="1" dirty="0">
                <a:solidFill>
                  <a:srgbClr val="FF0000"/>
                </a:solidFill>
              </a:rPr>
              <a:t>The Primary Care Behavioral Health (PCBH), a part of PCMH care delivery.  </a:t>
            </a:r>
          </a:p>
          <a:p>
            <a:pPr marL="0" indent="0">
              <a:buNone/>
            </a:pPr>
            <a:r>
              <a:rPr lang="en-US" dirty="0"/>
              <a:t>	</a:t>
            </a:r>
          </a:p>
          <a:p>
            <a:pPr lvl="1"/>
            <a:r>
              <a:rPr lang="en-US" dirty="0"/>
              <a:t>BH support of traumatic brain injury (TBI) treatment, limited to BH care provided.  </a:t>
            </a:r>
          </a:p>
          <a:p>
            <a:pPr marL="0" indent="0">
              <a:buNone/>
            </a:pPr>
            <a:r>
              <a:rPr lang="en-US" dirty="0"/>
              <a:t>	</a:t>
            </a:r>
          </a:p>
          <a:p>
            <a:pPr lvl="1"/>
            <a:r>
              <a:rPr lang="en-US" dirty="0"/>
              <a:t>VBH, enabling delivery of clinical BH services at a distance via electronic communications.  </a:t>
            </a:r>
          </a:p>
          <a:p>
            <a:pPr marL="0" indent="0">
              <a:buNone/>
            </a:pPr>
            <a:r>
              <a:rPr lang="en-US" dirty="0"/>
              <a:t>	</a:t>
            </a:r>
          </a:p>
          <a:p>
            <a:pPr lvl="1"/>
            <a:r>
              <a:rPr lang="en-US" dirty="0"/>
              <a:t>MILDEP Readiness / EBH / Operational BH ensuring opportunities for Service-specific clinical readiness training, enhancing the readiness of the clinical ready force. </a:t>
            </a:r>
          </a:p>
          <a:p>
            <a:endParaRPr lang="en-US" dirty="0"/>
          </a:p>
          <a:p>
            <a:pPr lvl="1"/>
            <a:r>
              <a:rPr lang="en-US" dirty="0"/>
              <a:t>The Family Advocacy Program.  </a:t>
            </a:r>
          </a:p>
          <a:p>
            <a:pPr marL="0" indent="0">
              <a:buNone/>
            </a:pPr>
            <a:r>
              <a:rPr lang="en-US" dirty="0"/>
              <a:t>	</a:t>
            </a:r>
          </a:p>
          <a:p>
            <a:pPr lvl="1"/>
            <a:r>
              <a:rPr lang="en-US" dirty="0"/>
              <a:t>The DHA BHSOC recognizes the important role of installation-based and community-based outreach and prevention programs, to include the role of the Director of Psychological Health. </a:t>
            </a:r>
          </a:p>
        </p:txBody>
      </p:sp>
    </p:spTree>
    <p:extLst>
      <p:ext uri="{BB962C8B-B14F-4D97-AF65-F5344CB8AC3E}">
        <p14:creationId xmlns:p14="http://schemas.microsoft.com/office/powerpoint/2010/main" val="2001539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BHSOC: Next Steps</a:t>
            </a:r>
          </a:p>
        </p:txBody>
      </p:sp>
      <p:sp>
        <p:nvSpPr>
          <p:cNvPr id="3" name="Content Placeholder 2"/>
          <p:cNvSpPr>
            <a:spLocks noGrp="1"/>
          </p:cNvSpPr>
          <p:nvPr>
            <p:ph idx="1"/>
          </p:nvPr>
        </p:nvSpPr>
        <p:spPr/>
        <p:txBody>
          <a:bodyPr/>
          <a:lstStyle/>
          <a:p>
            <a:pPr lvl="0"/>
            <a:r>
              <a:rPr lang="en-US" dirty="0"/>
              <a:t>Issue a DHA Procedures Manual for each of the DHA BH programs which provides additional guidance </a:t>
            </a:r>
          </a:p>
          <a:p>
            <a:pPr lvl="0"/>
            <a:r>
              <a:rPr lang="en-US" dirty="0"/>
              <a:t>Operationalize the relationship between clinical and non-medical services so that the patients experience one team</a:t>
            </a:r>
          </a:p>
          <a:p>
            <a:pPr marL="0" indent="0">
              <a:buNone/>
            </a:pPr>
            <a:endParaRPr lang="en-US" dirty="0"/>
          </a:p>
        </p:txBody>
      </p:sp>
    </p:spTree>
    <p:extLst>
      <p:ext uri="{BB962C8B-B14F-4D97-AF65-F5344CB8AC3E}">
        <p14:creationId xmlns:p14="http://schemas.microsoft.com/office/powerpoint/2010/main" val="782857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7546-C4E9-DB9D-5D4F-22110D286699}"/>
              </a:ext>
            </a:extLst>
          </p:cNvPr>
          <p:cNvSpPr>
            <a:spLocks noGrp="1"/>
          </p:cNvSpPr>
          <p:nvPr>
            <p:ph type="ctrTitle"/>
          </p:nvPr>
        </p:nvSpPr>
        <p:spPr/>
        <p:txBody>
          <a:bodyPr/>
          <a:lstStyle/>
          <a:p>
            <a:r>
              <a:rPr lang="en-US" dirty="0"/>
              <a:t>Targeted Care</a:t>
            </a:r>
          </a:p>
        </p:txBody>
      </p:sp>
      <p:sp>
        <p:nvSpPr>
          <p:cNvPr id="3" name="Subtitle 2">
            <a:extLst>
              <a:ext uri="{FF2B5EF4-FFF2-40B4-BE49-F238E27FC236}">
                <a16:creationId xmlns:a16="http://schemas.microsoft.com/office/drawing/2014/main" id="{E459D525-46FD-1A1E-02BD-DF48D71F07CC}"/>
              </a:ext>
            </a:extLst>
          </p:cNvPr>
          <p:cNvSpPr>
            <a:spLocks noGrp="1"/>
          </p:cNvSpPr>
          <p:nvPr>
            <p:ph type="subTitle" idx="1"/>
          </p:nvPr>
        </p:nvSpPr>
        <p:spPr/>
        <p:txBody>
          <a:bodyPr/>
          <a:lstStyle/>
          <a:p>
            <a:r>
              <a:rPr lang="en-US" dirty="0"/>
              <a:t>Dr. Escalona and Mr. Sarver</a:t>
            </a:r>
          </a:p>
        </p:txBody>
      </p:sp>
    </p:spTree>
    <p:extLst>
      <p:ext uri="{BB962C8B-B14F-4D97-AF65-F5344CB8AC3E}">
        <p14:creationId xmlns:p14="http://schemas.microsoft.com/office/powerpoint/2010/main" val="2591642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806C3-0B74-8173-4939-F218FA21622A}"/>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AF9D8247-FF0D-8FC6-55CA-8D668FDC481D}"/>
              </a:ext>
            </a:extLst>
          </p:cNvPr>
          <p:cNvSpPr>
            <a:spLocks noGrp="1"/>
          </p:cNvSpPr>
          <p:nvPr>
            <p:ph idx="1"/>
          </p:nvPr>
        </p:nvSpPr>
        <p:spPr/>
        <p:txBody>
          <a:bodyPr>
            <a:normAutofit/>
          </a:bodyPr>
          <a:lstStyle/>
          <a:p>
            <a:r>
              <a:rPr lang="en-US" dirty="0"/>
              <a:t>The Targeted Care Initiative (TCI) started in the Air Force Medical Service (AFMS) to address increased mental health (MH) utilization and limited access to services</a:t>
            </a:r>
          </a:p>
          <a:p>
            <a:r>
              <a:rPr lang="en-US" dirty="0"/>
              <a:t>AF successfully piloted TCI in FY22 and were able to recoup individual appts and decrease initial appt and follow-up wait times </a:t>
            </a:r>
          </a:p>
          <a:p>
            <a:r>
              <a:rPr lang="en-US" dirty="0"/>
              <a:t>Success of AFMS TCI pilot generated interest on how this initiative could be applied across the MHS</a:t>
            </a:r>
          </a:p>
          <a:p>
            <a:endParaRPr lang="en-US" dirty="0"/>
          </a:p>
        </p:txBody>
      </p:sp>
    </p:spTree>
    <p:extLst>
      <p:ext uri="{BB962C8B-B14F-4D97-AF65-F5344CB8AC3E}">
        <p14:creationId xmlns:p14="http://schemas.microsoft.com/office/powerpoint/2010/main" val="204373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806C3-0B74-8173-4939-F218FA21622A}"/>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AF9D8247-FF0D-8FC6-55CA-8D668FDC481D}"/>
              </a:ext>
            </a:extLst>
          </p:cNvPr>
          <p:cNvSpPr>
            <a:spLocks noGrp="1"/>
          </p:cNvSpPr>
          <p:nvPr>
            <p:ph idx="1"/>
          </p:nvPr>
        </p:nvSpPr>
        <p:spPr>
          <a:xfrm>
            <a:off x="457200" y="1065757"/>
            <a:ext cx="8229600" cy="3274610"/>
          </a:xfrm>
        </p:spPr>
        <p:txBody>
          <a:bodyPr>
            <a:normAutofit lnSpcReduction="10000"/>
          </a:bodyPr>
          <a:lstStyle/>
          <a:p>
            <a:r>
              <a:rPr lang="en-US" dirty="0"/>
              <a:t>9 MTFs volunteered to participate in DHA TC pilot (6 at Army installations and 3 at Navy and Marine Corps installations)</a:t>
            </a:r>
          </a:p>
          <a:p>
            <a:r>
              <a:rPr lang="en-US" dirty="0"/>
              <a:t>Collaboration with DHA Strategic Communications section on a campaign plan to socialize workflow to MTF personnel, various levels of installation leadership, and beneficiaries</a:t>
            </a:r>
          </a:p>
          <a:p>
            <a:r>
              <a:rPr lang="en-US" dirty="0"/>
              <a:t>Bi-weekly meetings with Pilot sites to address progress toward implementation, barriers, lessons learned, and best practices</a:t>
            </a:r>
          </a:p>
          <a:p>
            <a:r>
              <a:rPr lang="en-US" dirty="0"/>
              <a:t>Vectoring at pilot sites not started until socialization with other installation resources occurs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878772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1F16A-84A4-E40F-C668-7A6676E36B14}"/>
              </a:ext>
            </a:extLst>
          </p:cNvPr>
          <p:cNvSpPr>
            <a:spLocks noGrp="1"/>
          </p:cNvSpPr>
          <p:nvPr>
            <p:ph type="title"/>
          </p:nvPr>
        </p:nvSpPr>
        <p:spPr/>
        <p:txBody>
          <a:bodyPr/>
          <a:lstStyle/>
          <a:p>
            <a:r>
              <a:rPr lang="en-US" dirty="0"/>
              <a:t>DHA TCI Pilot Roll-Out </a:t>
            </a:r>
          </a:p>
        </p:txBody>
      </p:sp>
      <p:sp>
        <p:nvSpPr>
          <p:cNvPr id="5" name="Content Placeholder 4">
            <a:extLst>
              <a:ext uri="{FF2B5EF4-FFF2-40B4-BE49-F238E27FC236}">
                <a16:creationId xmlns:a16="http://schemas.microsoft.com/office/drawing/2014/main" id="{F747FB54-C7A8-C2D9-53E6-965C7E50C29C}"/>
              </a:ext>
            </a:extLst>
          </p:cNvPr>
          <p:cNvSpPr>
            <a:spLocks noGrp="1"/>
          </p:cNvSpPr>
          <p:nvPr>
            <p:ph sz="half" idx="1"/>
          </p:nvPr>
        </p:nvSpPr>
        <p:spPr>
          <a:xfrm>
            <a:off x="457200" y="1038225"/>
            <a:ext cx="8229600" cy="857250"/>
          </a:xfrm>
        </p:spPr>
        <p:txBody>
          <a:bodyPr>
            <a:normAutofit/>
          </a:bodyPr>
          <a:lstStyle/>
          <a:p>
            <a:pPr marL="0" indent="0">
              <a:buNone/>
            </a:pPr>
            <a:r>
              <a:rPr lang="en-US" dirty="0"/>
              <a:t>Launched pilot sites in April/May 2023</a:t>
            </a:r>
          </a:p>
          <a:p>
            <a:pPr marL="0" indent="0">
              <a:buNone/>
            </a:pPr>
            <a:endParaRPr lang="en-US" dirty="0"/>
          </a:p>
        </p:txBody>
      </p:sp>
      <p:graphicFrame>
        <p:nvGraphicFramePr>
          <p:cNvPr id="16" name="Table 15">
            <a:extLst>
              <a:ext uri="{FF2B5EF4-FFF2-40B4-BE49-F238E27FC236}">
                <a16:creationId xmlns:a16="http://schemas.microsoft.com/office/drawing/2014/main" id="{8A85C6ED-BEFA-144B-49B8-E33F57F80930}"/>
              </a:ext>
            </a:extLst>
          </p:cNvPr>
          <p:cNvGraphicFramePr>
            <a:graphicFrameLocks noGrp="1"/>
          </p:cNvGraphicFramePr>
          <p:nvPr/>
        </p:nvGraphicFramePr>
        <p:xfrm>
          <a:off x="2057400" y="1790054"/>
          <a:ext cx="162560" cy="281940"/>
        </p:xfrm>
        <a:graphic>
          <a:graphicData uri="http://schemas.openxmlformats.org/drawingml/2006/table">
            <a:tbl>
              <a:tblPr/>
              <a:tblGrid>
                <a:gridCol w="162560">
                  <a:extLst>
                    <a:ext uri="{9D8B030D-6E8A-4147-A177-3AD203B41FA5}">
                      <a16:colId xmlns:a16="http://schemas.microsoft.com/office/drawing/2014/main" val="1364411818"/>
                    </a:ext>
                  </a:extLst>
                </a:gridCol>
              </a:tblGrid>
              <a:tr h="274320">
                <a:tc>
                  <a:txBody>
                    <a:bodyPr/>
                    <a:lstStyle/>
                    <a:p>
                      <a:endParaRPr lang="en-US" sz="1400" dirty="0"/>
                    </a:p>
                  </a:txBody>
                  <a:tcPr marL="68580" marR="68580" marT="34290" marB="3429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224751827"/>
                  </a:ext>
                </a:extLst>
              </a:tr>
            </a:tbl>
          </a:graphicData>
        </a:graphic>
      </p:graphicFrame>
      <p:graphicFrame>
        <p:nvGraphicFramePr>
          <p:cNvPr id="19" name="Table 19">
            <a:extLst>
              <a:ext uri="{FF2B5EF4-FFF2-40B4-BE49-F238E27FC236}">
                <a16:creationId xmlns:a16="http://schemas.microsoft.com/office/drawing/2014/main" id="{6356D410-F01D-57FA-9439-4A27F59AD764}"/>
              </a:ext>
            </a:extLst>
          </p:cNvPr>
          <p:cNvGraphicFramePr>
            <a:graphicFrameLocks noGrp="1"/>
          </p:cNvGraphicFramePr>
          <p:nvPr>
            <p:ph sz="half" idx="2"/>
          </p:nvPr>
        </p:nvGraphicFramePr>
        <p:xfrm>
          <a:off x="457200" y="1548217"/>
          <a:ext cx="8074618" cy="2915296"/>
        </p:xfrm>
        <a:graphic>
          <a:graphicData uri="http://schemas.openxmlformats.org/drawingml/2006/table">
            <a:tbl>
              <a:tblPr firstRow="1" bandRow="1">
                <a:tableStyleId>{5C22544A-7EE6-4342-B048-85BDC9FD1C3A}</a:tableStyleId>
              </a:tblPr>
              <a:tblGrid>
                <a:gridCol w="4037309">
                  <a:extLst>
                    <a:ext uri="{9D8B030D-6E8A-4147-A177-3AD203B41FA5}">
                      <a16:colId xmlns:a16="http://schemas.microsoft.com/office/drawing/2014/main" val="3528122660"/>
                    </a:ext>
                  </a:extLst>
                </a:gridCol>
                <a:gridCol w="4037309">
                  <a:extLst>
                    <a:ext uri="{9D8B030D-6E8A-4147-A177-3AD203B41FA5}">
                      <a16:colId xmlns:a16="http://schemas.microsoft.com/office/drawing/2014/main" val="2429350782"/>
                    </a:ext>
                  </a:extLst>
                </a:gridCol>
              </a:tblGrid>
              <a:tr h="364412">
                <a:tc>
                  <a:txBody>
                    <a:bodyPr/>
                    <a:lstStyle/>
                    <a:p>
                      <a:r>
                        <a:rPr lang="en-US" sz="1400" dirty="0"/>
                        <a:t>Army </a:t>
                      </a:r>
                    </a:p>
                  </a:txBody>
                  <a:tcPr marL="68580" marR="68580" marT="34290" marB="34290"/>
                </a:tc>
                <a:tc>
                  <a:txBody>
                    <a:bodyPr/>
                    <a:lstStyle/>
                    <a:p>
                      <a:r>
                        <a:rPr lang="en-US" sz="1400" dirty="0"/>
                        <a:t>Navy/Marine Corps</a:t>
                      </a:r>
                    </a:p>
                  </a:txBody>
                  <a:tcPr marL="68580" marR="68580" marT="34290" marB="34290"/>
                </a:tc>
                <a:extLst>
                  <a:ext uri="{0D108BD9-81ED-4DB2-BD59-A6C34878D82A}">
                    <a16:rowId xmlns:a16="http://schemas.microsoft.com/office/drawing/2014/main" val="1598819276"/>
                  </a:ext>
                </a:extLst>
              </a:tr>
              <a:tr h="364412">
                <a:tc>
                  <a:txBody>
                    <a:bodyPr/>
                    <a:lstStyle/>
                    <a:p>
                      <a:r>
                        <a:rPr lang="en-US" sz="1400" dirty="0"/>
                        <a:t>Ft Carson (EACH)</a:t>
                      </a:r>
                    </a:p>
                  </a:txBody>
                  <a:tcPr marL="68580" marR="68580" marT="34290" marB="34290"/>
                </a:tc>
                <a:tc>
                  <a:txBody>
                    <a:bodyPr/>
                    <a:lstStyle/>
                    <a:p>
                      <a:r>
                        <a:rPr lang="en-US" sz="1400" dirty="0"/>
                        <a:t>Groton (NHC)- Delayed</a:t>
                      </a:r>
                    </a:p>
                  </a:txBody>
                  <a:tcPr marL="68580" marR="68580" marT="34290" marB="34290"/>
                </a:tc>
                <a:extLst>
                  <a:ext uri="{0D108BD9-81ED-4DB2-BD59-A6C34878D82A}">
                    <a16:rowId xmlns:a16="http://schemas.microsoft.com/office/drawing/2014/main" val="2479559342"/>
                  </a:ext>
                </a:extLst>
              </a:tr>
              <a:tr h="364412">
                <a:tc>
                  <a:txBody>
                    <a:bodyPr/>
                    <a:lstStyle/>
                    <a:p>
                      <a:r>
                        <a:rPr lang="en-US" sz="1400" dirty="0"/>
                        <a:t>Ft </a:t>
                      </a:r>
                      <a:r>
                        <a:rPr lang="en-US" sz="1400" dirty="0" err="1"/>
                        <a:t>Leonardwood</a:t>
                      </a:r>
                      <a:r>
                        <a:rPr lang="en-US" sz="1400" dirty="0"/>
                        <a:t> (MAHC)</a:t>
                      </a:r>
                    </a:p>
                  </a:txBody>
                  <a:tcPr marL="68580" marR="68580" marT="34290" marB="34290"/>
                </a:tc>
                <a:tc>
                  <a:txBody>
                    <a:bodyPr/>
                    <a:lstStyle/>
                    <a:p>
                      <a:r>
                        <a:rPr lang="en-US" sz="1400" dirty="0"/>
                        <a:t>Camp Lejeune (NMC)</a:t>
                      </a:r>
                    </a:p>
                  </a:txBody>
                  <a:tcPr marL="68580" marR="68580" marT="34290" marB="34290"/>
                </a:tc>
                <a:extLst>
                  <a:ext uri="{0D108BD9-81ED-4DB2-BD59-A6C34878D82A}">
                    <a16:rowId xmlns:a16="http://schemas.microsoft.com/office/drawing/2014/main" val="3418216590"/>
                  </a:ext>
                </a:extLst>
              </a:tr>
              <a:tr h="364412">
                <a:tc>
                  <a:txBody>
                    <a:bodyPr/>
                    <a:lstStyle/>
                    <a:p>
                      <a:r>
                        <a:rPr lang="en-US" sz="1400" dirty="0"/>
                        <a:t>Ft Leavenworth</a:t>
                      </a:r>
                    </a:p>
                  </a:txBody>
                  <a:tcPr marL="68580" marR="68580" marT="34290" marB="34290"/>
                </a:tc>
                <a:tc>
                  <a:txBody>
                    <a:bodyPr/>
                    <a:lstStyle/>
                    <a:p>
                      <a:r>
                        <a:rPr lang="en-US" sz="1400" dirty="0"/>
                        <a:t>Jacksonville (NH)</a:t>
                      </a:r>
                    </a:p>
                  </a:txBody>
                  <a:tcPr marL="68580" marR="68580" marT="34290" marB="34290"/>
                </a:tc>
                <a:extLst>
                  <a:ext uri="{0D108BD9-81ED-4DB2-BD59-A6C34878D82A}">
                    <a16:rowId xmlns:a16="http://schemas.microsoft.com/office/drawing/2014/main" val="1886344705"/>
                  </a:ext>
                </a:extLst>
              </a:tr>
              <a:tr h="364412">
                <a:tc>
                  <a:txBody>
                    <a:bodyPr/>
                    <a:lstStyle/>
                    <a:p>
                      <a:r>
                        <a:rPr lang="en-US" sz="1400" dirty="0"/>
                        <a:t>Hawaii (TAMC)</a:t>
                      </a:r>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3236783958"/>
                  </a:ext>
                </a:extLst>
              </a:tr>
              <a:tr h="364412">
                <a:tc>
                  <a:txBody>
                    <a:bodyPr/>
                    <a:lstStyle/>
                    <a:p>
                      <a:r>
                        <a:rPr lang="en-US" sz="1400" dirty="0"/>
                        <a:t>Ft Wainwright (BACH)</a:t>
                      </a:r>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364017838"/>
                  </a:ext>
                </a:extLst>
              </a:tr>
              <a:tr h="364412">
                <a:tc>
                  <a:txBody>
                    <a:bodyPr/>
                    <a:lstStyle/>
                    <a:p>
                      <a:r>
                        <a:rPr lang="en-US" sz="1400" dirty="0"/>
                        <a:t>Ft Johnson (BJACH)</a:t>
                      </a:r>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780615440"/>
                  </a:ext>
                </a:extLst>
              </a:tr>
              <a:tr h="364412">
                <a:tc>
                  <a:txBody>
                    <a:bodyPr/>
                    <a:lstStyle/>
                    <a:p>
                      <a:r>
                        <a:rPr lang="en-US" sz="1400" dirty="0"/>
                        <a:t>Wiesbaden (AHC)</a:t>
                      </a:r>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07717005"/>
                  </a:ext>
                </a:extLst>
              </a:tr>
            </a:tbl>
          </a:graphicData>
        </a:graphic>
      </p:graphicFrame>
    </p:spTree>
    <p:extLst>
      <p:ext uri="{BB962C8B-B14F-4D97-AF65-F5344CB8AC3E}">
        <p14:creationId xmlns:p14="http://schemas.microsoft.com/office/powerpoint/2010/main" val="825859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DA56D-D9DD-435A-AB83-721D919E4100}"/>
              </a:ext>
            </a:extLst>
          </p:cNvPr>
          <p:cNvSpPr>
            <a:spLocks noGrp="1"/>
          </p:cNvSpPr>
          <p:nvPr>
            <p:ph type="title"/>
          </p:nvPr>
        </p:nvSpPr>
        <p:spPr/>
        <p:txBody>
          <a:bodyPr/>
          <a:lstStyle/>
          <a:p>
            <a:r>
              <a:rPr lang="en-US" dirty="0"/>
              <a:t>Targeted Care Workflow Objectives</a:t>
            </a:r>
          </a:p>
        </p:txBody>
      </p:sp>
      <p:sp>
        <p:nvSpPr>
          <p:cNvPr id="3" name="Content Placeholder 2">
            <a:extLst>
              <a:ext uri="{FF2B5EF4-FFF2-40B4-BE49-F238E27FC236}">
                <a16:creationId xmlns:a16="http://schemas.microsoft.com/office/drawing/2014/main" id="{AC66B76D-4294-463B-8CA8-5AB33F689181}"/>
              </a:ext>
            </a:extLst>
          </p:cNvPr>
          <p:cNvSpPr>
            <a:spLocks noGrp="1"/>
          </p:cNvSpPr>
          <p:nvPr>
            <p:ph idx="1"/>
          </p:nvPr>
        </p:nvSpPr>
        <p:spPr>
          <a:xfrm>
            <a:off x="457200" y="1132858"/>
            <a:ext cx="8229600" cy="3276599"/>
          </a:xfrm>
        </p:spPr>
        <p:txBody>
          <a:bodyPr>
            <a:normAutofit/>
          </a:bodyPr>
          <a:lstStyle/>
          <a:p>
            <a:r>
              <a:rPr lang="en-US" dirty="0">
                <a:solidFill>
                  <a:schemeClr val="tx1">
                    <a:lumMod val="50000"/>
                  </a:schemeClr>
                </a:solidFill>
              </a:rPr>
              <a:t>Connect individual to counseling/helping resource which best addresses their presenting concerns</a:t>
            </a:r>
          </a:p>
          <a:p>
            <a:r>
              <a:rPr lang="en-US" dirty="0">
                <a:solidFill>
                  <a:schemeClr val="tx1">
                    <a:lumMod val="50000"/>
                  </a:schemeClr>
                </a:solidFill>
              </a:rPr>
              <a:t>Address tendency to overprescribe specialty BH treatment and increase resilience</a:t>
            </a:r>
          </a:p>
          <a:p>
            <a:r>
              <a:rPr lang="en-US" dirty="0">
                <a:solidFill>
                  <a:schemeClr val="tx1">
                    <a:lumMod val="50000"/>
                  </a:schemeClr>
                </a:solidFill>
              </a:rPr>
              <a:t>Carefully target the care resource utilized</a:t>
            </a:r>
          </a:p>
          <a:p>
            <a:r>
              <a:rPr lang="en-US" dirty="0">
                <a:solidFill>
                  <a:schemeClr val="tx1">
                    <a:lumMod val="50000"/>
                  </a:schemeClr>
                </a:solidFill>
              </a:rPr>
              <a:t>Operational medical readiness focus: The sooner an individual connects with a counseling resource (clinical or non-clinical), the less likely duty performance would be affected</a:t>
            </a:r>
          </a:p>
          <a:p>
            <a:pPr marL="457200" lvl="1" indent="0">
              <a:buNone/>
            </a:pPr>
            <a:endParaRPr lang="en-US" dirty="0">
              <a:solidFill>
                <a:schemeClr val="tx1">
                  <a:lumMod val="50000"/>
                </a:schemeClr>
              </a:solidFill>
            </a:endParaRPr>
          </a:p>
        </p:txBody>
      </p:sp>
    </p:spTree>
    <p:extLst>
      <p:ext uri="{BB962C8B-B14F-4D97-AF65-F5344CB8AC3E}">
        <p14:creationId xmlns:p14="http://schemas.microsoft.com/office/powerpoint/2010/main" val="4194300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42030-2D0F-EA1C-395C-E59B0EF00B85}"/>
              </a:ext>
            </a:extLst>
          </p:cNvPr>
          <p:cNvSpPr>
            <a:spLocks noGrp="1"/>
          </p:cNvSpPr>
          <p:nvPr>
            <p:ph type="title"/>
          </p:nvPr>
        </p:nvSpPr>
        <p:spPr/>
        <p:txBody>
          <a:bodyPr/>
          <a:lstStyle/>
          <a:p>
            <a:r>
              <a:rPr lang="en-US" dirty="0"/>
              <a:t>Disclosures</a:t>
            </a:r>
          </a:p>
        </p:txBody>
      </p:sp>
      <p:sp>
        <p:nvSpPr>
          <p:cNvPr id="3" name="Content Placeholder 2">
            <a:extLst>
              <a:ext uri="{FF2B5EF4-FFF2-40B4-BE49-F238E27FC236}">
                <a16:creationId xmlns:a16="http://schemas.microsoft.com/office/drawing/2014/main" id="{5F05BDAB-D3F2-0E98-92AC-801B86B6EC98}"/>
              </a:ext>
            </a:extLst>
          </p:cNvPr>
          <p:cNvSpPr>
            <a:spLocks noGrp="1"/>
          </p:cNvSpPr>
          <p:nvPr>
            <p:ph idx="1"/>
          </p:nvPr>
        </p:nvSpPr>
        <p:spPr/>
        <p:txBody>
          <a:bodyPr>
            <a:normAutofit/>
          </a:bodyPr>
          <a:lstStyle/>
          <a:p>
            <a:r>
              <a:rPr lang="en-US" sz="1600" dirty="0">
                <a:solidFill>
                  <a:schemeClr val="tx1"/>
                </a:solidFill>
              </a:rPr>
              <a:t>The authors has no relevant financial or non-financial interests to disclose</a:t>
            </a:r>
          </a:p>
          <a:p>
            <a:pPr marL="0" indent="0">
              <a:buNone/>
            </a:pPr>
            <a:endParaRPr lang="en-US" sz="1600" dirty="0">
              <a:solidFill>
                <a:schemeClr val="tx1"/>
              </a:solidFill>
            </a:endParaRPr>
          </a:p>
          <a:p>
            <a:r>
              <a:rPr lang="en-US" sz="1600" b="0" dirty="0">
                <a:solidFill>
                  <a:schemeClr val="tx1"/>
                </a:solidFill>
                <a:latin typeface="Franklin Gothic Book" panose="020B0503020102020204" pitchFamily="34" charset="0"/>
                <a:ea typeface="ＭＳ Ｐゴシック" charset="-128"/>
                <a:cs typeface="+mn-cs"/>
              </a:rPr>
              <a:t>This continuing education activity is managed and accredited by </a:t>
            </a:r>
            <a:r>
              <a:rPr lang="en-US" sz="1600" b="0" dirty="0" err="1">
                <a:solidFill>
                  <a:schemeClr val="tx1"/>
                </a:solidFill>
                <a:latin typeface="Franklin Gothic Book" panose="020B0503020102020204" pitchFamily="34" charset="0"/>
                <a:ea typeface="ＭＳ Ｐゴシック" charset="-128"/>
                <a:cs typeface="+mn-cs"/>
              </a:rPr>
              <a:t>AffinityCE</a:t>
            </a:r>
            <a:r>
              <a:rPr lang="en-US" sz="1600" b="0" dirty="0">
                <a:solidFill>
                  <a:schemeClr val="tx1"/>
                </a:solidFill>
                <a:latin typeface="Franklin Gothic Book" panose="020B0503020102020204" pitchFamily="34" charset="0"/>
                <a:ea typeface="ＭＳ Ｐゴシック" charset="-128"/>
                <a:cs typeface="+mn-cs"/>
              </a:rPr>
              <a:t>, in collaboration with AMSUS. </a:t>
            </a:r>
            <a:r>
              <a:rPr lang="en-US" sz="1600" b="0" dirty="0" err="1">
                <a:solidFill>
                  <a:schemeClr val="tx1"/>
                </a:solidFill>
                <a:latin typeface="Franklin Gothic Book" panose="020B0503020102020204" pitchFamily="34" charset="0"/>
                <a:ea typeface="ＭＳ Ｐゴシック" charset="-128"/>
                <a:cs typeface="+mn-cs"/>
              </a:rPr>
              <a:t>AffinityCE</a:t>
            </a:r>
            <a:r>
              <a:rPr lang="en-US" sz="1600" b="0" dirty="0">
                <a:solidFill>
                  <a:schemeClr val="tx1"/>
                </a:solidFill>
                <a:latin typeface="Franklin Gothic Book" panose="020B0503020102020204" pitchFamily="34" charset="0"/>
                <a:ea typeface="ＭＳ Ｐゴシック" charset="-128"/>
                <a:cs typeface="+mn-cs"/>
              </a:rPr>
              <a:t> and AMSUS staff, as well as planners and reviewers, have no relevant financial interests to disclose. </a:t>
            </a:r>
            <a:r>
              <a:rPr lang="en-US" sz="1600" b="0" dirty="0" err="1">
                <a:solidFill>
                  <a:schemeClr val="tx1"/>
                </a:solidFill>
                <a:latin typeface="Franklin Gothic Book" panose="020B0503020102020204" pitchFamily="34" charset="0"/>
                <a:ea typeface="ＭＳ Ｐゴシック" charset="-128"/>
                <a:cs typeface="+mn-cs"/>
              </a:rPr>
              <a:t>AffinityCE</a:t>
            </a:r>
            <a:r>
              <a:rPr lang="en-US" sz="1600" b="0" dirty="0">
                <a:solidFill>
                  <a:schemeClr val="tx1"/>
                </a:solidFill>
                <a:latin typeface="Franklin Gothic Book" panose="020B0503020102020204" pitchFamily="34" charset="0"/>
                <a:ea typeface="ＭＳ Ｐゴシック" charset="-128"/>
                <a:cs typeface="+mn-cs"/>
              </a:rPr>
              <a:t> adheres to the ACCME’s Standards for Integrity and Independence in Accredited Continuing Education. Any individuals in a position to control the content of a CME activity, including faculty, planners, reviewers, or others, are required to disclose all relevant financial relationships with ineligible entities (commercial interests). All relevant conflicts of interest have been mitigated prior to the commencement of the activity.</a:t>
            </a:r>
          </a:p>
          <a:p>
            <a:r>
              <a:rPr lang="en-US" sz="1600" b="0" dirty="0">
                <a:solidFill>
                  <a:schemeClr val="tx1"/>
                </a:solidFill>
                <a:latin typeface="Franklin Gothic Book" panose="020B0503020102020204" pitchFamily="34" charset="0"/>
                <a:ea typeface="ＭＳ Ｐゴシック" charset="-128"/>
                <a:cs typeface="+mn-cs"/>
              </a:rPr>
              <a:t>Commercial support was not provided for this activity.</a:t>
            </a:r>
            <a:endParaRPr lang="en-US" altLang="x-none" sz="1600" b="0" dirty="0">
              <a:solidFill>
                <a:schemeClr val="tx1"/>
              </a:solidFill>
              <a:latin typeface="Franklin Gothic Book" panose="020B0503020102020204" pitchFamily="34" charset="0"/>
              <a:ea typeface="ＭＳ Ｐゴシック" charset="-128"/>
              <a:cs typeface="+mn-cs"/>
            </a:endParaRPr>
          </a:p>
        </p:txBody>
      </p:sp>
    </p:spTree>
    <p:extLst>
      <p:ext uri="{BB962C8B-B14F-4D97-AF65-F5344CB8AC3E}">
        <p14:creationId xmlns:p14="http://schemas.microsoft.com/office/powerpoint/2010/main" val="1740665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E717D-7FAE-A2C5-7184-8B04271519F5}"/>
              </a:ext>
            </a:extLst>
          </p:cNvPr>
          <p:cNvSpPr>
            <a:spLocks noGrp="1"/>
          </p:cNvSpPr>
          <p:nvPr>
            <p:ph type="title"/>
          </p:nvPr>
        </p:nvSpPr>
        <p:spPr>
          <a:ln>
            <a:noFill/>
          </a:ln>
        </p:spPr>
        <p:txBody>
          <a:bodyPr/>
          <a:lstStyle/>
          <a:p>
            <a:r>
              <a:rPr lang="en-US" dirty="0">
                <a:solidFill>
                  <a:schemeClr val="tx1"/>
                </a:solidFill>
              </a:rPr>
              <a:t>Targeted Care Workflow</a:t>
            </a:r>
          </a:p>
        </p:txBody>
      </p:sp>
      <p:sp>
        <p:nvSpPr>
          <p:cNvPr id="10" name="Rounded Rectangle 8">
            <a:extLst>
              <a:ext uri="{FF2B5EF4-FFF2-40B4-BE49-F238E27FC236}">
                <a16:creationId xmlns:a16="http://schemas.microsoft.com/office/drawing/2014/main" id="{65D99C3F-BFD7-4467-A87E-8A756C94B33F}"/>
              </a:ext>
            </a:extLst>
          </p:cNvPr>
          <p:cNvSpPr/>
          <p:nvPr/>
        </p:nvSpPr>
        <p:spPr>
          <a:xfrm>
            <a:off x="1356821" y="1025370"/>
            <a:ext cx="1031570" cy="1108494"/>
          </a:xfrm>
          <a:prstGeom prst="round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r>
              <a:rPr lang="en-US" sz="750" b="1" dirty="0">
                <a:solidFill>
                  <a:schemeClr val="bg1"/>
                </a:solidFill>
                <a:latin typeface="Franklin Gothic Book" panose="020B0503020102020204"/>
              </a:rPr>
              <a:t>Non-Clinical </a:t>
            </a:r>
          </a:p>
          <a:p>
            <a:pPr algn="ctr" defTabSz="914355">
              <a:defRPr/>
            </a:pPr>
            <a:r>
              <a:rPr lang="en-US" sz="750" dirty="0">
                <a:solidFill>
                  <a:schemeClr val="bg1"/>
                </a:solidFill>
                <a:latin typeface="Franklin Gothic Book" panose="020B0503020102020204"/>
              </a:rPr>
              <a:t>BH Care  </a:t>
            </a:r>
          </a:p>
          <a:p>
            <a:pPr algn="ctr" defTabSz="914355">
              <a:defRPr/>
            </a:pPr>
            <a:r>
              <a:rPr lang="en-US" sz="750" dirty="0">
                <a:solidFill>
                  <a:schemeClr val="bg1"/>
                </a:solidFill>
                <a:latin typeface="Franklin Gothic Book" panose="020B0503020102020204"/>
              </a:rPr>
              <a:t>(MFLC, Chaplain, POTFF, TN, OST</a:t>
            </a:r>
            <a:r>
              <a:rPr lang="en-US" sz="800" dirty="0">
                <a:solidFill>
                  <a:schemeClr val="bg1"/>
                </a:solidFill>
                <a:latin typeface="Franklin Gothic Book" panose="020B0503020102020204"/>
              </a:rPr>
              <a:t>)</a:t>
            </a:r>
          </a:p>
          <a:p>
            <a:pPr algn="ctr" defTabSz="914355">
              <a:defRPr/>
            </a:pPr>
            <a:endParaRPr lang="en-US" sz="800" dirty="0">
              <a:solidFill>
                <a:schemeClr val="bg1"/>
              </a:solidFill>
              <a:latin typeface="Franklin Gothic Book" panose="020B0503020102020204"/>
            </a:endParaRPr>
          </a:p>
          <a:p>
            <a:pPr algn="ctr" defTabSz="914355">
              <a:defRPr/>
            </a:pPr>
            <a:r>
              <a:rPr lang="en-US" sz="800" b="1" dirty="0">
                <a:solidFill>
                  <a:schemeClr val="bg1"/>
                </a:solidFill>
                <a:latin typeface="Franklin Gothic Book" panose="020B0503020102020204"/>
              </a:rPr>
              <a:t>PCBH</a:t>
            </a:r>
            <a:r>
              <a:rPr lang="en-US" sz="800" dirty="0">
                <a:solidFill>
                  <a:schemeClr val="bg1"/>
                </a:solidFill>
                <a:latin typeface="Franklin Gothic Book" panose="020B0503020102020204"/>
              </a:rPr>
              <a:t> </a:t>
            </a:r>
          </a:p>
        </p:txBody>
      </p:sp>
      <p:sp>
        <p:nvSpPr>
          <p:cNvPr id="21" name="Rounded Rectangle 19">
            <a:extLst>
              <a:ext uri="{FF2B5EF4-FFF2-40B4-BE49-F238E27FC236}">
                <a16:creationId xmlns:a16="http://schemas.microsoft.com/office/drawing/2014/main" id="{437CD5C3-0DF2-379F-D109-1EE946EDD4B4}"/>
              </a:ext>
            </a:extLst>
          </p:cNvPr>
          <p:cNvSpPr/>
          <p:nvPr/>
        </p:nvSpPr>
        <p:spPr>
          <a:xfrm>
            <a:off x="188953" y="990600"/>
            <a:ext cx="990600" cy="457200"/>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r>
              <a:rPr lang="en-US" sz="800" dirty="0">
                <a:solidFill>
                  <a:schemeClr val="tx1"/>
                </a:solidFill>
                <a:latin typeface="Franklin Gothic Book" panose="020B0503020102020204"/>
              </a:rPr>
              <a:t>First Contact       Phone/In Person with BH</a:t>
            </a:r>
          </a:p>
        </p:txBody>
      </p:sp>
      <p:cxnSp>
        <p:nvCxnSpPr>
          <p:cNvPr id="47" name="Straight Arrow Connector 46">
            <a:extLst>
              <a:ext uri="{FF2B5EF4-FFF2-40B4-BE49-F238E27FC236}">
                <a16:creationId xmlns:a16="http://schemas.microsoft.com/office/drawing/2014/main" id="{860D5A2C-3A57-3CC6-612E-48C7978F1CD7}"/>
              </a:ext>
            </a:extLst>
          </p:cNvPr>
          <p:cNvCxnSpPr>
            <a:cxnSpLocks/>
            <a:stCxn id="21" idx="2"/>
            <a:endCxn id="5" idx="0"/>
          </p:cNvCxnSpPr>
          <p:nvPr/>
        </p:nvCxnSpPr>
        <p:spPr>
          <a:xfrm>
            <a:off x="684253" y="1447800"/>
            <a:ext cx="1" cy="20398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75204972-FA65-3FF5-C312-6F77716F020D}"/>
              </a:ext>
            </a:extLst>
          </p:cNvPr>
          <p:cNvSpPr txBox="1"/>
          <p:nvPr/>
        </p:nvSpPr>
        <p:spPr>
          <a:xfrm>
            <a:off x="6110971" y="1096330"/>
            <a:ext cx="2575829" cy="1923604"/>
          </a:xfrm>
          <a:prstGeom prst="rect">
            <a:avLst/>
          </a:prstGeom>
          <a:noFill/>
          <a:ln>
            <a:solidFill>
              <a:schemeClr val="tx1"/>
            </a:solidFill>
          </a:ln>
        </p:spPr>
        <p:txBody>
          <a:bodyPr wrap="square" rtlCol="0">
            <a:spAutoFit/>
          </a:bodyPr>
          <a:lstStyle/>
          <a:p>
            <a:pPr marL="114278" defTabSz="914355">
              <a:defRPr/>
            </a:pPr>
            <a:r>
              <a:rPr lang="en-US" sz="1200" b="1" dirty="0">
                <a:latin typeface="Franklin Gothic Book" panose="020B0503020102020204"/>
              </a:rPr>
              <a:t>Targeted Care:</a:t>
            </a:r>
          </a:p>
          <a:p>
            <a:pPr marL="114278" defTabSz="914355">
              <a:defRPr/>
            </a:pPr>
            <a:endParaRPr lang="en-US" sz="400" b="1" dirty="0">
              <a:latin typeface="Franklin Gothic Book" panose="020B0503020102020204"/>
            </a:endParaRPr>
          </a:p>
          <a:p>
            <a:pPr marL="342866" indent="-228588" defTabSz="914355">
              <a:buFontTx/>
              <a:buAutoNum type="arabicParenR"/>
              <a:defRPr/>
            </a:pPr>
            <a:r>
              <a:rPr lang="en-US" sz="1000" dirty="0">
                <a:latin typeface="Franklin Gothic Book" panose="020B0503020102020204"/>
              </a:rPr>
              <a:t>Effectively match individuals’ clinical need with the appropriate helping agency</a:t>
            </a:r>
          </a:p>
          <a:p>
            <a:pPr marL="342866" indent="-228588" defTabSz="914355">
              <a:buFontTx/>
              <a:buAutoNum type="arabicParenR"/>
              <a:defRPr/>
            </a:pPr>
            <a:endParaRPr lang="en-US" sz="300" dirty="0">
              <a:latin typeface="Franklin Gothic Book" panose="020B0503020102020204"/>
            </a:endParaRPr>
          </a:p>
          <a:p>
            <a:pPr marL="342866" indent="-228588" defTabSz="914355">
              <a:buFontTx/>
              <a:buAutoNum type="arabicParenR"/>
              <a:defRPr/>
            </a:pPr>
            <a:r>
              <a:rPr lang="en-US" sz="1000" dirty="0">
                <a:latin typeface="Franklin Gothic Book" panose="020B0503020102020204"/>
              </a:rPr>
              <a:t>If the individual declines to be vectored out of clinic they will </a:t>
            </a:r>
            <a:r>
              <a:rPr lang="en-US" sz="1000" u="sng" dirty="0">
                <a:latin typeface="Franklin Gothic Book" panose="020B0503020102020204"/>
              </a:rPr>
              <a:t>NOT</a:t>
            </a:r>
            <a:r>
              <a:rPr lang="en-US" sz="1000" dirty="0">
                <a:latin typeface="Franklin Gothic Book" panose="020B0503020102020204"/>
              </a:rPr>
              <a:t> be denied BH specialty services.  Care will be limited to brief supportive therapy.  Prolonged use of sub-specialty MH care may result in an MEB.</a:t>
            </a:r>
          </a:p>
        </p:txBody>
      </p:sp>
      <p:cxnSp>
        <p:nvCxnSpPr>
          <p:cNvPr id="30" name="Straight Arrow Connector 29">
            <a:extLst>
              <a:ext uri="{FF2B5EF4-FFF2-40B4-BE49-F238E27FC236}">
                <a16:creationId xmlns:a16="http://schemas.microsoft.com/office/drawing/2014/main" id="{6DB1D903-2E35-512D-4B80-416503624AD8}"/>
              </a:ext>
            </a:extLst>
          </p:cNvPr>
          <p:cNvCxnSpPr>
            <a:cxnSpLocks/>
          </p:cNvCxnSpPr>
          <p:nvPr/>
        </p:nvCxnSpPr>
        <p:spPr>
          <a:xfrm flipV="1">
            <a:off x="4687308" y="3430332"/>
            <a:ext cx="334489" cy="32285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Rounded Rectangle 7">
            <a:extLst>
              <a:ext uri="{FF2B5EF4-FFF2-40B4-BE49-F238E27FC236}">
                <a16:creationId xmlns:a16="http://schemas.microsoft.com/office/drawing/2014/main" id="{48719BD6-5941-D2D1-B79A-BFFB6EA6E1E6}"/>
              </a:ext>
            </a:extLst>
          </p:cNvPr>
          <p:cNvSpPr/>
          <p:nvPr/>
        </p:nvSpPr>
        <p:spPr>
          <a:xfrm>
            <a:off x="2769378" y="3652937"/>
            <a:ext cx="850929" cy="469605"/>
          </a:xfrm>
          <a:prstGeom prst="roundRect">
            <a:avLst/>
          </a:prstGeom>
          <a:solidFill>
            <a:schemeClr val="accent2">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r>
              <a:rPr lang="en-US" sz="800" dirty="0">
                <a:solidFill>
                  <a:schemeClr val="bg1"/>
                </a:solidFill>
                <a:latin typeface="Franklin Gothic Book" panose="020B0503020102020204"/>
              </a:rPr>
              <a:t>Intake</a:t>
            </a:r>
          </a:p>
        </p:txBody>
      </p:sp>
      <p:sp>
        <p:nvSpPr>
          <p:cNvPr id="12" name="Rounded Rectangle 10">
            <a:extLst>
              <a:ext uri="{FF2B5EF4-FFF2-40B4-BE49-F238E27FC236}">
                <a16:creationId xmlns:a16="http://schemas.microsoft.com/office/drawing/2014/main" id="{EBE68D32-AFA0-B2BB-DAE7-09F089C13172}"/>
              </a:ext>
            </a:extLst>
          </p:cNvPr>
          <p:cNvSpPr/>
          <p:nvPr/>
        </p:nvSpPr>
        <p:spPr>
          <a:xfrm>
            <a:off x="3895587" y="2983329"/>
            <a:ext cx="850929" cy="469605"/>
          </a:xfrm>
          <a:prstGeom prst="roundRect">
            <a:avLst/>
          </a:prstGeom>
          <a:solidFill>
            <a:schemeClr val="accent2">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r>
              <a:rPr lang="en-US" sz="800" dirty="0">
                <a:solidFill>
                  <a:schemeClr val="bg1"/>
                </a:solidFill>
                <a:latin typeface="Franklin Gothic Book" panose="020B0503020102020204"/>
              </a:rPr>
              <a:t>Individual Therapy</a:t>
            </a:r>
          </a:p>
        </p:txBody>
      </p:sp>
      <p:sp>
        <p:nvSpPr>
          <p:cNvPr id="13" name="Rounded Rectangle 11">
            <a:extLst>
              <a:ext uri="{FF2B5EF4-FFF2-40B4-BE49-F238E27FC236}">
                <a16:creationId xmlns:a16="http://schemas.microsoft.com/office/drawing/2014/main" id="{06E00C2B-1E0B-F67F-2831-3F4CF7C6639E}"/>
              </a:ext>
            </a:extLst>
          </p:cNvPr>
          <p:cNvSpPr/>
          <p:nvPr/>
        </p:nvSpPr>
        <p:spPr>
          <a:xfrm>
            <a:off x="3895587" y="3653950"/>
            <a:ext cx="850929" cy="469605"/>
          </a:xfrm>
          <a:prstGeom prst="roundRect">
            <a:avLst/>
          </a:prstGeom>
          <a:solidFill>
            <a:schemeClr val="accent2">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r>
              <a:rPr lang="en-US" sz="800" dirty="0">
                <a:solidFill>
                  <a:schemeClr val="bg1"/>
                </a:solidFill>
                <a:latin typeface="Franklin Gothic Book" panose="020B0503020102020204"/>
              </a:rPr>
              <a:t>Evidence-based Group</a:t>
            </a:r>
          </a:p>
        </p:txBody>
      </p:sp>
      <p:sp>
        <p:nvSpPr>
          <p:cNvPr id="14" name="Rounded Rectangle 12">
            <a:extLst>
              <a:ext uri="{FF2B5EF4-FFF2-40B4-BE49-F238E27FC236}">
                <a16:creationId xmlns:a16="http://schemas.microsoft.com/office/drawing/2014/main" id="{093D204B-40DA-2219-3B8E-E6097B7B372E}"/>
              </a:ext>
            </a:extLst>
          </p:cNvPr>
          <p:cNvSpPr/>
          <p:nvPr/>
        </p:nvSpPr>
        <p:spPr>
          <a:xfrm>
            <a:off x="5008684" y="2980392"/>
            <a:ext cx="740744" cy="469605"/>
          </a:xfrm>
          <a:prstGeom prst="roundRect">
            <a:avLst/>
          </a:prstGeom>
          <a:solidFill>
            <a:schemeClr val="accent2">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r>
              <a:rPr lang="en-US" sz="800" dirty="0">
                <a:solidFill>
                  <a:schemeClr val="bg1"/>
                </a:solidFill>
                <a:latin typeface="Franklin Gothic Book" panose="020B0503020102020204"/>
              </a:rPr>
              <a:t>Remission</a:t>
            </a:r>
          </a:p>
        </p:txBody>
      </p:sp>
      <p:sp>
        <p:nvSpPr>
          <p:cNvPr id="15" name="Rounded Rectangle 13">
            <a:extLst>
              <a:ext uri="{FF2B5EF4-FFF2-40B4-BE49-F238E27FC236}">
                <a16:creationId xmlns:a16="http://schemas.microsoft.com/office/drawing/2014/main" id="{BEF316DB-8EC1-DA4C-D814-B9FC1FDF9BCB}"/>
              </a:ext>
            </a:extLst>
          </p:cNvPr>
          <p:cNvSpPr/>
          <p:nvPr/>
        </p:nvSpPr>
        <p:spPr>
          <a:xfrm>
            <a:off x="4953590" y="2301335"/>
            <a:ext cx="850929" cy="469605"/>
          </a:xfrm>
          <a:prstGeom prst="roundRect">
            <a:avLst/>
          </a:prstGeom>
          <a:solidFill>
            <a:schemeClr val="accent2">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r>
              <a:rPr lang="en-US" sz="800" dirty="0">
                <a:solidFill>
                  <a:schemeClr val="bg1"/>
                </a:solidFill>
                <a:latin typeface="Franklin Gothic Book" panose="020B0503020102020204"/>
              </a:rPr>
              <a:t>Case Closure</a:t>
            </a:r>
          </a:p>
        </p:txBody>
      </p:sp>
      <p:sp>
        <p:nvSpPr>
          <p:cNvPr id="17" name="Rounded Rectangle 15">
            <a:extLst>
              <a:ext uri="{FF2B5EF4-FFF2-40B4-BE49-F238E27FC236}">
                <a16:creationId xmlns:a16="http://schemas.microsoft.com/office/drawing/2014/main" id="{379CDC81-1D2B-CD85-AD2B-4D0DBFF528DD}"/>
              </a:ext>
            </a:extLst>
          </p:cNvPr>
          <p:cNvSpPr/>
          <p:nvPr/>
        </p:nvSpPr>
        <p:spPr>
          <a:xfrm>
            <a:off x="4953590" y="1624885"/>
            <a:ext cx="850929" cy="469605"/>
          </a:xfrm>
          <a:prstGeom prst="roundRect">
            <a:avLst/>
          </a:prstGeom>
          <a:solidFill>
            <a:schemeClr val="accent5">
              <a:lumMod val="50000"/>
            </a:schemeClr>
          </a:solidFill>
          <a:ln w="190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r>
              <a:rPr lang="en-US" sz="800" dirty="0">
                <a:solidFill>
                  <a:schemeClr val="bg1"/>
                </a:solidFill>
                <a:latin typeface="Franklin Gothic Book" panose="020B0503020102020204"/>
              </a:rPr>
              <a:t>Return to Duty</a:t>
            </a:r>
          </a:p>
        </p:txBody>
      </p:sp>
      <p:sp>
        <p:nvSpPr>
          <p:cNvPr id="18" name="Rounded Rectangle 16">
            <a:extLst>
              <a:ext uri="{FF2B5EF4-FFF2-40B4-BE49-F238E27FC236}">
                <a16:creationId xmlns:a16="http://schemas.microsoft.com/office/drawing/2014/main" id="{DE7284CE-6F9E-4CC8-2EA1-EC9B510A9805}"/>
              </a:ext>
            </a:extLst>
          </p:cNvPr>
          <p:cNvSpPr/>
          <p:nvPr/>
        </p:nvSpPr>
        <p:spPr>
          <a:xfrm>
            <a:off x="6849702" y="3567847"/>
            <a:ext cx="937477" cy="545856"/>
          </a:xfrm>
          <a:prstGeom prst="round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r>
              <a:rPr lang="en-US" sz="800" dirty="0">
                <a:solidFill>
                  <a:schemeClr val="bg1"/>
                </a:solidFill>
                <a:latin typeface="Franklin Gothic Book" panose="020B0503020102020204"/>
              </a:rPr>
              <a:t>Fitness for Duty (i.e., Medical Evaluation Board)</a:t>
            </a:r>
          </a:p>
        </p:txBody>
      </p:sp>
      <p:sp>
        <p:nvSpPr>
          <p:cNvPr id="20" name="Rounded Rectangle 18">
            <a:extLst>
              <a:ext uri="{FF2B5EF4-FFF2-40B4-BE49-F238E27FC236}">
                <a16:creationId xmlns:a16="http://schemas.microsoft.com/office/drawing/2014/main" id="{346B8930-B6C0-4817-DB11-0838954011D4}"/>
              </a:ext>
            </a:extLst>
          </p:cNvPr>
          <p:cNvSpPr/>
          <p:nvPr/>
        </p:nvSpPr>
        <p:spPr>
          <a:xfrm>
            <a:off x="8067441" y="3649591"/>
            <a:ext cx="782869" cy="464111"/>
          </a:xfrm>
          <a:prstGeom prst="roundRect">
            <a:avLst/>
          </a:prstGeom>
          <a:solidFill>
            <a:srgbClr val="C00000"/>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r>
              <a:rPr lang="en-US" sz="800" dirty="0">
                <a:solidFill>
                  <a:schemeClr val="bg1"/>
                </a:solidFill>
                <a:latin typeface="Franklin Gothic Book" panose="020B0503020102020204"/>
              </a:rPr>
              <a:t>Separation</a:t>
            </a:r>
          </a:p>
        </p:txBody>
      </p:sp>
      <p:cxnSp>
        <p:nvCxnSpPr>
          <p:cNvPr id="25" name="Straight Arrow Connector 24">
            <a:extLst>
              <a:ext uri="{FF2B5EF4-FFF2-40B4-BE49-F238E27FC236}">
                <a16:creationId xmlns:a16="http://schemas.microsoft.com/office/drawing/2014/main" id="{78A419D9-A492-B987-E24D-B3E0EEA0F147}"/>
              </a:ext>
            </a:extLst>
          </p:cNvPr>
          <p:cNvCxnSpPr>
            <a:cxnSpLocks/>
            <a:stCxn id="9" idx="3"/>
            <a:endCxn id="13" idx="1"/>
          </p:cNvCxnSpPr>
          <p:nvPr/>
        </p:nvCxnSpPr>
        <p:spPr>
          <a:xfrm>
            <a:off x="3620307" y="3887740"/>
            <a:ext cx="275280" cy="101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20F8D95-9AB6-14F4-CA56-04CCCC4B28A0}"/>
              </a:ext>
            </a:extLst>
          </p:cNvPr>
          <p:cNvCxnSpPr>
            <a:cxnSpLocks/>
          </p:cNvCxnSpPr>
          <p:nvPr/>
        </p:nvCxnSpPr>
        <p:spPr>
          <a:xfrm flipV="1">
            <a:off x="3627753" y="3431026"/>
            <a:ext cx="276931" cy="253774"/>
          </a:xfrm>
          <a:prstGeom prst="straightConnector1">
            <a:avLst/>
          </a:prstGeom>
          <a:ln w="190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9EA968B9-3595-1EEE-28FA-8011523483FD}"/>
              </a:ext>
            </a:extLst>
          </p:cNvPr>
          <p:cNvCxnSpPr>
            <a:cxnSpLocks/>
            <a:stCxn id="14" idx="0"/>
            <a:endCxn id="15" idx="2"/>
          </p:cNvCxnSpPr>
          <p:nvPr/>
        </p:nvCxnSpPr>
        <p:spPr>
          <a:xfrm flipH="1" flipV="1">
            <a:off x="5379055" y="2770941"/>
            <a:ext cx="1" cy="20945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83483101-D039-70E3-C88F-A4F830274817}"/>
              </a:ext>
            </a:extLst>
          </p:cNvPr>
          <p:cNvCxnSpPr>
            <a:cxnSpLocks/>
            <a:stCxn id="12" idx="3"/>
            <a:endCxn id="14" idx="1"/>
          </p:cNvCxnSpPr>
          <p:nvPr/>
        </p:nvCxnSpPr>
        <p:spPr>
          <a:xfrm flipV="1">
            <a:off x="4746516" y="3215195"/>
            <a:ext cx="262167" cy="293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CD15F331-2ECD-976D-9C2C-832618B084BB}"/>
              </a:ext>
            </a:extLst>
          </p:cNvPr>
          <p:cNvCxnSpPr>
            <a:cxnSpLocks/>
            <a:endCxn id="20" idx="1"/>
          </p:cNvCxnSpPr>
          <p:nvPr/>
        </p:nvCxnSpPr>
        <p:spPr>
          <a:xfrm>
            <a:off x="7741581" y="3881646"/>
            <a:ext cx="32586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E6C7B61-935F-30C9-FC38-2F49F5C52B83}"/>
              </a:ext>
            </a:extLst>
          </p:cNvPr>
          <p:cNvCxnSpPr>
            <a:cxnSpLocks/>
          </p:cNvCxnSpPr>
          <p:nvPr/>
        </p:nvCxnSpPr>
        <p:spPr>
          <a:xfrm>
            <a:off x="668068" y="2301988"/>
            <a:ext cx="0" cy="10602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 name="Rounded Rectangle 5">
            <a:extLst>
              <a:ext uri="{FF2B5EF4-FFF2-40B4-BE49-F238E27FC236}">
                <a16:creationId xmlns:a16="http://schemas.microsoft.com/office/drawing/2014/main" id="{B3736A22-738B-21EA-D413-10F6C66487DE}"/>
              </a:ext>
            </a:extLst>
          </p:cNvPr>
          <p:cNvSpPr/>
          <p:nvPr/>
        </p:nvSpPr>
        <p:spPr>
          <a:xfrm>
            <a:off x="188953" y="1651780"/>
            <a:ext cx="990601" cy="1539246"/>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r>
              <a:rPr lang="en-US" sz="803" b="1" dirty="0">
                <a:solidFill>
                  <a:schemeClr val="tx1"/>
                </a:solidFill>
                <a:latin typeface="Franklin Gothic Book" panose="020B0503020102020204"/>
              </a:rPr>
              <a:t>Initial Screening (Vectoring) Encounter</a:t>
            </a:r>
          </a:p>
          <a:p>
            <a:pPr algn="ctr" defTabSz="914355">
              <a:defRPr/>
            </a:pPr>
            <a:r>
              <a:rPr lang="en-US" sz="803" dirty="0">
                <a:solidFill>
                  <a:schemeClr val="tx1"/>
                </a:solidFill>
                <a:latin typeface="Franklin Gothic Book" panose="020B0503020102020204"/>
              </a:rPr>
              <a:t>(</a:t>
            </a:r>
            <a:r>
              <a:rPr lang="en-US" sz="803" i="1" dirty="0">
                <a:solidFill>
                  <a:schemeClr val="tx1"/>
                </a:solidFill>
                <a:latin typeface="Franklin Gothic Book" panose="020B0503020102020204"/>
              </a:rPr>
              <a:t>co sig only</a:t>
            </a:r>
            <a:r>
              <a:rPr lang="en-US" sz="803" dirty="0">
                <a:solidFill>
                  <a:schemeClr val="tx1"/>
                </a:solidFill>
                <a:latin typeface="Franklin Gothic Book" panose="020B0503020102020204"/>
              </a:rPr>
              <a:t>)</a:t>
            </a:r>
          </a:p>
          <a:p>
            <a:pPr algn="ctr" defTabSz="914355">
              <a:defRPr/>
            </a:pPr>
            <a:endParaRPr lang="en-US" sz="803" dirty="0">
              <a:solidFill>
                <a:schemeClr val="tx1"/>
              </a:solidFill>
              <a:latin typeface="Franklin Gothic Book" panose="020B0503020102020204"/>
            </a:endParaRPr>
          </a:p>
          <a:p>
            <a:pPr algn="ctr" defTabSz="914355">
              <a:defRPr/>
            </a:pPr>
            <a:r>
              <a:rPr lang="en-US" sz="803" dirty="0">
                <a:solidFill>
                  <a:schemeClr val="tx1"/>
                </a:solidFill>
                <a:latin typeface="Franklin Gothic Book" panose="020B0503020102020204"/>
              </a:rPr>
              <a:t>More info needed?</a:t>
            </a:r>
          </a:p>
          <a:p>
            <a:pPr algn="ctr" defTabSz="914355">
              <a:defRPr/>
            </a:pPr>
            <a:endParaRPr lang="en-US" sz="803" dirty="0">
              <a:solidFill>
                <a:schemeClr val="tx1"/>
              </a:solidFill>
              <a:latin typeface="Franklin Gothic Book" panose="020B0503020102020204"/>
            </a:endParaRPr>
          </a:p>
          <a:p>
            <a:pPr algn="ctr" defTabSz="914355">
              <a:defRPr/>
            </a:pPr>
            <a:r>
              <a:rPr lang="en-US" sz="803" dirty="0">
                <a:solidFill>
                  <a:schemeClr val="tx1"/>
                </a:solidFill>
                <a:latin typeface="Franklin Gothic Book" panose="020B0503020102020204"/>
              </a:rPr>
              <a:t>Add </a:t>
            </a:r>
            <a:r>
              <a:rPr lang="en-US" sz="803" b="1" dirty="0">
                <a:solidFill>
                  <a:schemeClr val="tx1"/>
                </a:solidFill>
                <a:latin typeface="Franklin Gothic Book" panose="020B0503020102020204"/>
              </a:rPr>
              <a:t>Triage </a:t>
            </a:r>
            <a:r>
              <a:rPr lang="en-US" sz="803" dirty="0">
                <a:solidFill>
                  <a:schemeClr val="tx1"/>
                </a:solidFill>
                <a:latin typeface="Franklin Gothic Book" panose="020B0503020102020204"/>
              </a:rPr>
              <a:t>questions</a:t>
            </a:r>
          </a:p>
          <a:p>
            <a:pPr algn="ctr" defTabSz="914355">
              <a:defRPr/>
            </a:pPr>
            <a:r>
              <a:rPr lang="en-US" sz="803" dirty="0">
                <a:solidFill>
                  <a:schemeClr val="tx1"/>
                </a:solidFill>
                <a:latin typeface="Franklin Gothic Book" panose="020B0503020102020204"/>
              </a:rPr>
              <a:t>(</a:t>
            </a:r>
            <a:r>
              <a:rPr lang="en-US" sz="803" i="1" dirty="0">
                <a:solidFill>
                  <a:schemeClr val="tx1"/>
                </a:solidFill>
                <a:latin typeface="Franklin Gothic Book" panose="020B0503020102020204"/>
              </a:rPr>
              <a:t>LIP eyes on</a:t>
            </a:r>
            <a:r>
              <a:rPr lang="en-US" sz="803" dirty="0">
                <a:solidFill>
                  <a:schemeClr val="tx1"/>
                </a:solidFill>
                <a:latin typeface="Franklin Gothic Book" panose="020B0503020102020204"/>
              </a:rPr>
              <a:t>)</a:t>
            </a:r>
          </a:p>
        </p:txBody>
      </p:sp>
      <p:sp>
        <p:nvSpPr>
          <p:cNvPr id="40" name="Rounded Rectangle 8">
            <a:extLst>
              <a:ext uri="{FF2B5EF4-FFF2-40B4-BE49-F238E27FC236}">
                <a16:creationId xmlns:a16="http://schemas.microsoft.com/office/drawing/2014/main" id="{47D63CDD-A23F-3B71-D04C-0EC3580A8140}"/>
              </a:ext>
            </a:extLst>
          </p:cNvPr>
          <p:cNvSpPr/>
          <p:nvPr/>
        </p:nvSpPr>
        <p:spPr>
          <a:xfrm>
            <a:off x="1356821" y="3268108"/>
            <a:ext cx="1033840" cy="1184166"/>
          </a:xfrm>
          <a:prstGeom prst="roundRect">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r>
              <a:rPr lang="en-US" sz="750" b="1" dirty="0">
                <a:solidFill>
                  <a:schemeClr val="bg1"/>
                </a:solidFill>
                <a:latin typeface="Franklin Gothic Book" panose="020B0503020102020204"/>
              </a:rPr>
              <a:t>Clinical</a:t>
            </a:r>
            <a:r>
              <a:rPr lang="en-US" sz="750" dirty="0">
                <a:solidFill>
                  <a:schemeClr val="bg1"/>
                </a:solidFill>
                <a:latin typeface="Franklin Gothic Book" panose="020B0503020102020204"/>
              </a:rPr>
              <a:t> BH Care  </a:t>
            </a:r>
          </a:p>
          <a:p>
            <a:pPr algn="ctr" defTabSz="914355">
              <a:defRPr/>
            </a:pPr>
            <a:r>
              <a:rPr lang="en-US" sz="750" dirty="0">
                <a:solidFill>
                  <a:schemeClr val="bg1"/>
                </a:solidFill>
                <a:latin typeface="Franklin Gothic Book" panose="020B0503020102020204"/>
              </a:rPr>
              <a:t>(OBH Clinic</a:t>
            </a:r>
            <a:r>
              <a:rPr lang="en-US" sz="800" dirty="0">
                <a:solidFill>
                  <a:schemeClr val="bg1"/>
                </a:solidFill>
                <a:latin typeface="Franklin Gothic Book" panose="020B0503020102020204"/>
              </a:rPr>
              <a:t>) </a:t>
            </a:r>
          </a:p>
        </p:txBody>
      </p:sp>
      <p:sp>
        <p:nvSpPr>
          <p:cNvPr id="60" name="Rounded Rectangle 12">
            <a:extLst>
              <a:ext uri="{FF2B5EF4-FFF2-40B4-BE49-F238E27FC236}">
                <a16:creationId xmlns:a16="http://schemas.microsoft.com/office/drawing/2014/main" id="{E4DD4F7E-6DC3-58AB-F099-CF22ED1CA2FA}"/>
              </a:ext>
            </a:extLst>
          </p:cNvPr>
          <p:cNvSpPr/>
          <p:nvPr/>
        </p:nvSpPr>
        <p:spPr>
          <a:xfrm>
            <a:off x="5013787" y="3653255"/>
            <a:ext cx="740744" cy="469605"/>
          </a:xfrm>
          <a:prstGeom prst="roundRect">
            <a:avLst/>
          </a:prstGeom>
          <a:solidFill>
            <a:schemeClr val="accent2">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r>
              <a:rPr lang="en-US" sz="800" dirty="0">
                <a:solidFill>
                  <a:schemeClr val="bg1"/>
                </a:solidFill>
                <a:latin typeface="Franklin Gothic Book" panose="020B0503020102020204"/>
              </a:rPr>
              <a:t> No   response to treatment</a:t>
            </a:r>
          </a:p>
        </p:txBody>
      </p:sp>
      <p:cxnSp>
        <p:nvCxnSpPr>
          <p:cNvPr id="139" name="Straight Arrow Connector 138">
            <a:extLst>
              <a:ext uri="{FF2B5EF4-FFF2-40B4-BE49-F238E27FC236}">
                <a16:creationId xmlns:a16="http://schemas.microsoft.com/office/drawing/2014/main" id="{0DE6AF5F-5D7B-D0AB-7F32-BBADFD2243D4}"/>
              </a:ext>
            </a:extLst>
          </p:cNvPr>
          <p:cNvCxnSpPr>
            <a:cxnSpLocks/>
            <a:stCxn id="13" idx="0"/>
            <a:endCxn id="12" idx="2"/>
          </p:cNvCxnSpPr>
          <p:nvPr/>
        </p:nvCxnSpPr>
        <p:spPr>
          <a:xfrm flipV="1">
            <a:off x="4321052" y="3452934"/>
            <a:ext cx="0" cy="201016"/>
          </a:xfrm>
          <a:prstGeom prst="straightConnector1">
            <a:avLst/>
          </a:prstGeom>
          <a:ln w="190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47" name="Straight Arrow Connector 146">
            <a:extLst>
              <a:ext uri="{FF2B5EF4-FFF2-40B4-BE49-F238E27FC236}">
                <a16:creationId xmlns:a16="http://schemas.microsoft.com/office/drawing/2014/main" id="{6763FC8B-4110-D6A5-1ABB-D36063A980EC}"/>
              </a:ext>
            </a:extLst>
          </p:cNvPr>
          <p:cNvCxnSpPr>
            <a:cxnSpLocks/>
          </p:cNvCxnSpPr>
          <p:nvPr/>
        </p:nvCxnSpPr>
        <p:spPr>
          <a:xfrm>
            <a:off x="4737420" y="3431026"/>
            <a:ext cx="284377" cy="25377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0" name="Straight Arrow Connector 149">
            <a:extLst>
              <a:ext uri="{FF2B5EF4-FFF2-40B4-BE49-F238E27FC236}">
                <a16:creationId xmlns:a16="http://schemas.microsoft.com/office/drawing/2014/main" id="{7331CD03-B846-B4B9-8E41-4D0DF98719B5}"/>
              </a:ext>
            </a:extLst>
          </p:cNvPr>
          <p:cNvCxnSpPr>
            <a:cxnSpLocks/>
            <a:stCxn id="13" idx="3"/>
            <a:endCxn id="60" idx="1"/>
          </p:cNvCxnSpPr>
          <p:nvPr/>
        </p:nvCxnSpPr>
        <p:spPr>
          <a:xfrm flipV="1">
            <a:off x="4746516" y="3888058"/>
            <a:ext cx="267271" cy="69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7" name="Straight Arrow Connector 156">
            <a:extLst>
              <a:ext uri="{FF2B5EF4-FFF2-40B4-BE49-F238E27FC236}">
                <a16:creationId xmlns:a16="http://schemas.microsoft.com/office/drawing/2014/main" id="{DE52F777-4361-4DAD-979F-4A5D454C7032}"/>
              </a:ext>
            </a:extLst>
          </p:cNvPr>
          <p:cNvCxnSpPr>
            <a:cxnSpLocks/>
            <a:stCxn id="15" idx="0"/>
            <a:endCxn id="17" idx="2"/>
          </p:cNvCxnSpPr>
          <p:nvPr/>
        </p:nvCxnSpPr>
        <p:spPr>
          <a:xfrm flipV="1">
            <a:off x="5379055" y="2094490"/>
            <a:ext cx="0" cy="20684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1" name="Connector: Elbow 160">
            <a:extLst>
              <a:ext uri="{FF2B5EF4-FFF2-40B4-BE49-F238E27FC236}">
                <a16:creationId xmlns:a16="http://schemas.microsoft.com/office/drawing/2014/main" id="{083F5B6E-5309-52E0-AB4D-C7B704A68B5F}"/>
              </a:ext>
            </a:extLst>
          </p:cNvPr>
          <p:cNvCxnSpPr>
            <a:stCxn id="60" idx="2"/>
            <a:endCxn id="9" idx="2"/>
          </p:cNvCxnSpPr>
          <p:nvPr/>
        </p:nvCxnSpPr>
        <p:spPr>
          <a:xfrm rot="5400000" flipH="1">
            <a:off x="4289342" y="3028043"/>
            <a:ext cx="318" cy="2189317"/>
          </a:xfrm>
          <a:prstGeom prst="bentConnector3">
            <a:avLst>
              <a:gd name="adj1" fmla="val -53915094"/>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3" name="TextBox 162">
            <a:extLst>
              <a:ext uri="{FF2B5EF4-FFF2-40B4-BE49-F238E27FC236}">
                <a16:creationId xmlns:a16="http://schemas.microsoft.com/office/drawing/2014/main" id="{6C04B9B4-0E6A-C338-1844-E6E7CF8B702F}"/>
              </a:ext>
            </a:extLst>
          </p:cNvPr>
          <p:cNvSpPr txBox="1"/>
          <p:nvPr/>
        </p:nvSpPr>
        <p:spPr>
          <a:xfrm>
            <a:off x="3570194" y="4287067"/>
            <a:ext cx="1627095" cy="207749"/>
          </a:xfrm>
          <a:prstGeom prst="rect">
            <a:avLst/>
          </a:prstGeom>
          <a:noFill/>
          <a:ln>
            <a:noFill/>
          </a:ln>
        </p:spPr>
        <p:txBody>
          <a:bodyPr wrap="square">
            <a:spAutoFit/>
          </a:bodyPr>
          <a:lstStyle/>
          <a:p>
            <a:pPr algn="ctr" defTabSz="914355">
              <a:defRPr/>
            </a:pPr>
            <a:r>
              <a:rPr lang="en-US" sz="750" dirty="0">
                <a:latin typeface="Franklin Gothic Book" panose="020B0503020102020204"/>
              </a:rPr>
              <a:t>Adjust Treatment Plan</a:t>
            </a:r>
          </a:p>
        </p:txBody>
      </p:sp>
      <p:cxnSp>
        <p:nvCxnSpPr>
          <p:cNvPr id="166" name="Straight Arrow Connector 165">
            <a:extLst>
              <a:ext uri="{FF2B5EF4-FFF2-40B4-BE49-F238E27FC236}">
                <a16:creationId xmlns:a16="http://schemas.microsoft.com/office/drawing/2014/main" id="{BD227DA8-199F-57BC-6548-F21A4528440E}"/>
              </a:ext>
            </a:extLst>
          </p:cNvPr>
          <p:cNvCxnSpPr>
            <a:cxnSpLocks/>
          </p:cNvCxnSpPr>
          <p:nvPr/>
        </p:nvCxnSpPr>
        <p:spPr>
          <a:xfrm flipV="1">
            <a:off x="5761976" y="3887739"/>
            <a:ext cx="1080281" cy="549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8" name="TextBox 167">
            <a:extLst>
              <a:ext uri="{FF2B5EF4-FFF2-40B4-BE49-F238E27FC236}">
                <a16:creationId xmlns:a16="http://schemas.microsoft.com/office/drawing/2014/main" id="{2F9455DC-535E-6EF6-35C2-0374896A2209}"/>
              </a:ext>
            </a:extLst>
          </p:cNvPr>
          <p:cNvSpPr txBox="1"/>
          <p:nvPr/>
        </p:nvSpPr>
        <p:spPr>
          <a:xfrm>
            <a:off x="5553910" y="3895231"/>
            <a:ext cx="1394996" cy="553998"/>
          </a:xfrm>
          <a:prstGeom prst="rect">
            <a:avLst/>
          </a:prstGeom>
          <a:noFill/>
          <a:ln>
            <a:noFill/>
          </a:ln>
        </p:spPr>
        <p:txBody>
          <a:bodyPr wrap="square">
            <a:spAutoFit/>
          </a:bodyPr>
          <a:lstStyle/>
          <a:p>
            <a:pPr algn="ctr" defTabSz="914355">
              <a:defRPr/>
            </a:pPr>
            <a:r>
              <a:rPr lang="en-US" sz="750" dirty="0">
                <a:latin typeface="Franklin Gothic Book" panose="020B0503020102020204"/>
              </a:rPr>
              <a:t>Unable to meet  </a:t>
            </a:r>
          </a:p>
          <a:p>
            <a:pPr algn="ctr" defTabSz="914355">
              <a:defRPr/>
            </a:pPr>
            <a:r>
              <a:rPr lang="en-US" sz="750" dirty="0">
                <a:latin typeface="Franklin Gothic Book" panose="020B0503020102020204"/>
              </a:rPr>
              <a:t>treatment goals/does</a:t>
            </a:r>
          </a:p>
          <a:p>
            <a:pPr algn="ctr" defTabSz="914355">
              <a:defRPr/>
            </a:pPr>
            <a:r>
              <a:rPr lang="en-US" sz="750" dirty="0">
                <a:latin typeface="Franklin Gothic Book" panose="020B0503020102020204"/>
              </a:rPr>
              <a:t>not meet readiness standards</a:t>
            </a:r>
          </a:p>
          <a:p>
            <a:pPr algn="ctr" defTabSz="914355">
              <a:defRPr/>
            </a:pPr>
            <a:r>
              <a:rPr lang="en-US" sz="750" dirty="0">
                <a:latin typeface="Franklin Gothic Book" panose="020B0503020102020204"/>
              </a:rPr>
              <a:t>(365 Days)*</a:t>
            </a:r>
          </a:p>
        </p:txBody>
      </p:sp>
      <p:cxnSp>
        <p:nvCxnSpPr>
          <p:cNvPr id="175" name="Connector: Elbow 174">
            <a:extLst>
              <a:ext uri="{FF2B5EF4-FFF2-40B4-BE49-F238E27FC236}">
                <a16:creationId xmlns:a16="http://schemas.microsoft.com/office/drawing/2014/main" id="{20A6B344-385A-FE84-FA98-5E8461731932}"/>
              </a:ext>
            </a:extLst>
          </p:cNvPr>
          <p:cNvCxnSpPr>
            <a:cxnSpLocks/>
          </p:cNvCxnSpPr>
          <p:nvPr/>
        </p:nvCxnSpPr>
        <p:spPr>
          <a:xfrm rot="10800000" flipV="1">
            <a:off x="3194842" y="4186426"/>
            <a:ext cx="4102277" cy="8999"/>
          </a:xfrm>
          <a:prstGeom prst="bentConnector4">
            <a:avLst>
              <a:gd name="adj1" fmla="val -13"/>
              <a:gd name="adj2" fmla="val 3826019"/>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6" name="Connector: Elbow 185">
            <a:extLst>
              <a:ext uri="{FF2B5EF4-FFF2-40B4-BE49-F238E27FC236}">
                <a16:creationId xmlns:a16="http://schemas.microsoft.com/office/drawing/2014/main" id="{7442B12A-5BE3-1897-C441-FAA2EBD1F10B}"/>
              </a:ext>
            </a:extLst>
          </p:cNvPr>
          <p:cNvCxnSpPr>
            <a:cxnSpLocks/>
            <a:endCxn id="10" idx="2"/>
          </p:cNvCxnSpPr>
          <p:nvPr/>
        </p:nvCxnSpPr>
        <p:spPr>
          <a:xfrm flipV="1">
            <a:off x="1178418" y="2133864"/>
            <a:ext cx="694188" cy="437886"/>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8" name="Connector: Elbow 187">
            <a:extLst>
              <a:ext uri="{FF2B5EF4-FFF2-40B4-BE49-F238E27FC236}">
                <a16:creationId xmlns:a16="http://schemas.microsoft.com/office/drawing/2014/main" id="{27A01AF6-DF78-96E8-9A91-34ADC693264B}"/>
              </a:ext>
            </a:extLst>
          </p:cNvPr>
          <p:cNvCxnSpPr>
            <a:endCxn id="40" idx="0"/>
          </p:cNvCxnSpPr>
          <p:nvPr/>
        </p:nvCxnSpPr>
        <p:spPr>
          <a:xfrm>
            <a:off x="1179553" y="2770940"/>
            <a:ext cx="694188" cy="497168"/>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2" name="TextBox 191">
            <a:extLst>
              <a:ext uri="{FF2B5EF4-FFF2-40B4-BE49-F238E27FC236}">
                <a16:creationId xmlns:a16="http://schemas.microsoft.com/office/drawing/2014/main" id="{D7A4FB8D-4D56-1BBA-8988-431AFDFEECB9}"/>
              </a:ext>
            </a:extLst>
          </p:cNvPr>
          <p:cNvSpPr txBox="1"/>
          <p:nvPr/>
        </p:nvSpPr>
        <p:spPr>
          <a:xfrm>
            <a:off x="735801" y="2591064"/>
            <a:ext cx="1627095" cy="207749"/>
          </a:xfrm>
          <a:prstGeom prst="rect">
            <a:avLst/>
          </a:prstGeom>
          <a:noFill/>
          <a:ln>
            <a:noFill/>
          </a:ln>
        </p:spPr>
        <p:txBody>
          <a:bodyPr wrap="square">
            <a:spAutoFit/>
          </a:bodyPr>
          <a:lstStyle/>
          <a:p>
            <a:pPr algn="ctr" defTabSz="914355">
              <a:defRPr/>
            </a:pPr>
            <a:r>
              <a:rPr lang="en-US" sz="750" dirty="0">
                <a:latin typeface="Franklin Gothic Book" panose="020B0503020102020204"/>
              </a:rPr>
              <a:t>Vectored to…</a:t>
            </a:r>
          </a:p>
        </p:txBody>
      </p:sp>
      <p:cxnSp>
        <p:nvCxnSpPr>
          <p:cNvPr id="19" name="Straight Arrow Connector 18">
            <a:extLst>
              <a:ext uri="{FF2B5EF4-FFF2-40B4-BE49-F238E27FC236}">
                <a16:creationId xmlns:a16="http://schemas.microsoft.com/office/drawing/2014/main" id="{8F426F4B-01ED-8A57-D1FA-7657304D6D19}"/>
              </a:ext>
            </a:extLst>
          </p:cNvPr>
          <p:cNvCxnSpPr>
            <a:cxnSpLocks/>
            <a:endCxn id="9" idx="1"/>
          </p:cNvCxnSpPr>
          <p:nvPr/>
        </p:nvCxnSpPr>
        <p:spPr>
          <a:xfrm flipV="1">
            <a:off x="2361676" y="3887739"/>
            <a:ext cx="407702" cy="549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95710603-4227-F2DA-C965-355ACA59D5A0}"/>
              </a:ext>
            </a:extLst>
          </p:cNvPr>
          <p:cNvSpPr txBox="1"/>
          <p:nvPr/>
        </p:nvSpPr>
        <p:spPr>
          <a:xfrm>
            <a:off x="7130892" y="4287067"/>
            <a:ext cx="1968969" cy="323165"/>
          </a:xfrm>
          <a:prstGeom prst="rect">
            <a:avLst/>
          </a:prstGeom>
          <a:noFill/>
          <a:ln>
            <a:noFill/>
          </a:ln>
        </p:spPr>
        <p:txBody>
          <a:bodyPr wrap="square">
            <a:spAutoFit/>
          </a:bodyPr>
          <a:lstStyle/>
          <a:p>
            <a:pPr algn="ctr" defTabSz="914355">
              <a:defRPr/>
            </a:pPr>
            <a:r>
              <a:rPr lang="en-US" sz="750" dirty="0">
                <a:latin typeface="Franklin Gothic Book" panose="020B0503020102020204"/>
              </a:rPr>
              <a:t>*May be less than 365 days if not compatible with continued service</a:t>
            </a:r>
          </a:p>
        </p:txBody>
      </p:sp>
    </p:spTree>
    <p:extLst>
      <p:ext uri="{BB962C8B-B14F-4D97-AF65-F5344CB8AC3E}">
        <p14:creationId xmlns:p14="http://schemas.microsoft.com/office/powerpoint/2010/main" val="195443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FA2A4-4753-37E8-544E-53D60F1C371B}"/>
              </a:ext>
            </a:extLst>
          </p:cNvPr>
          <p:cNvSpPr>
            <a:spLocks noGrp="1"/>
          </p:cNvSpPr>
          <p:nvPr>
            <p:ph type="title"/>
          </p:nvPr>
        </p:nvSpPr>
        <p:spPr/>
        <p:txBody>
          <a:bodyPr/>
          <a:lstStyle/>
          <a:p>
            <a:r>
              <a:rPr lang="en-US" dirty="0"/>
              <a:t>Measures of Effectiveness</a:t>
            </a:r>
          </a:p>
        </p:txBody>
      </p:sp>
      <p:sp>
        <p:nvSpPr>
          <p:cNvPr id="4" name="Content Placeholder 3">
            <a:extLst>
              <a:ext uri="{FF2B5EF4-FFF2-40B4-BE49-F238E27FC236}">
                <a16:creationId xmlns:a16="http://schemas.microsoft.com/office/drawing/2014/main" id="{A1C7C850-28C5-2196-E25A-0F33C2F32627}"/>
              </a:ext>
            </a:extLst>
          </p:cNvPr>
          <p:cNvSpPr>
            <a:spLocks noGrp="1"/>
          </p:cNvSpPr>
          <p:nvPr>
            <p:ph idx="1"/>
          </p:nvPr>
        </p:nvSpPr>
        <p:spPr>
          <a:xfrm>
            <a:off x="381000" y="1047750"/>
            <a:ext cx="8534400" cy="3467100"/>
          </a:xfrm>
        </p:spPr>
        <p:txBody>
          <a:bodyPr>
            <a:normAutofit lnSpcReduction="10000"/>
          </a:bodyPr>
          <a:lstStyle/>
          <a:p>
            <a:r>
              <a:rPr lang="en-US" sz="1600" dirty="0"/>
              <a:t>Goal: Provide the right care at the right time through synchronization of clinical and non-clinical BH resources</a:t>
            </a:r>
          </a:p>
          <a:p>
            <a:pPr lvl="1"/>
            <a:r>
              <a:rPr lang="en-US" sz="1600" dirty="0"/>
              <a:t>Objective: Improve access to care</a:t>
            </a:r>
          </a:p>
          <a:p>
            <a:pPr lvl="2"/>
            <a:r>
              <a:rPr lang="en-US" sz="1600" dirty="0"/>
              <a:t>Utilization of external resources outside of specialty BH</a:t>
            </a:r>
          </a:p>
          <a:p>
            <a:pPr lvl="2"/>
            <a:r>
              <a:rPr lang="en-US" sz="1600" dirty="0"/>
              <a:t>Increased opportunity space for Specialty BH to deliver more frequent EBT </a:t>
            </a:r>
          </a:p>
          <a:p>
            <a:pPr lvl="3"/>
            <a:r>
              <a:rPr lang="en-US" sz="1600" dirty="0"/>
              <a:t>Avg days to Spec, </a:t>
            </a:r>
          </a:p>
          <a:p>
            <a:pPr lvl="3"/>
            <a:r>
              <a:rPr lang="en-US" sz="1600" dirty="0"/>
              <a:t>Spec to first F/U</a:t>
            </a:r>
          </a:p>
          <a:p>
            <a:pPr lvl="3"/>
            <a:r>
              <a:rPr lang="en-US" sz="1600" dirty="0"/>
              <a:t>Utilization by appt type</a:t>
            </a:r>
          </a:p>
          <a:p>
            <a:pPr lvl="3"/>
            <a:r>
              <a:rPr lang="en-US" sz="1600" dirty="0"/>
              <a:t>Primary Dx trends </a:t>
            </a:r>
          </a:p>
          <a:p>
            <a:pPr lvl="3"/>
            <a:r>
              <a:rPr lang="en-US" sz="1600" dirty="0"/>
              <a:t>Network referrals</a:t>
            </a:r>
          </a:p>
          <a:p>
            <a:pPr lvl="2"/>
            <a:r>
              <a:rPr lang="en-US" sz="1600" dirty="0"/>
              <a:t>Increased complexity in Specialty BH</a:t>
            </a:r>
          </a:p>
          <a:p>
            <a:pPr lvl="1"/>
            <a:r>
              <a:rPr lang="en-US" sz="1600" dirty="0"/>
              <a:t>Internal and external outcome measures once in sustainment</a:t>
            </a:r>
          </a:p>
          <a:p>
            <a:pPr lvl="2"/>
            <a:endParaRPr lang="en-US" dirty="0"/>
          </a:p>
          <a:p>
            <a:pPr lvl="1"/>
            <a:endParaRPr lang="en-US" dirty="0"/>
          </a:p>
        </p:txBody>
      </p:sp>
    </p:spTree>
    <p:extLst>
      <p:ext uri="{BB962C8B-B14F-4D97-AF65-F5344CB8AC3E}">
        <p14:creationId xmlns:p14="http://schemas.microsoft.com/office/powerpoint/2010/main" val="3911693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FA2A4-4753-37E8-544E-53D60F1C371B}"/>
              </a:ext>
            </a:extLst>
          </p:cNvPr>
          <p:cNvSpPr>
            <a:spLocks noGrp="1"/>
          </p:cNvSpPr>
          <p:nvPr>
            <p:ph type="title"/>
          </p:nvPr>
        </p:nvSpPr>
        <p:spPr/>
        <p:txBody>
          <a:bodyPr/>
          <a:lstStyle/>
          <a:p>
            <a:r>
              <a:rPr lang="en-US" dirty="0"/>
              <a:t>DHA TC Pilot </a:t>
            </a:r>
            <a:r>
              <a:rPr lang="en-US" dirty="0" err="1"/>
              <a:t>esults</a:t>
            </a:r>
            <a:endParaRPr lang="en-US" dirty="0"/>
          </a:p>
        </p:txBody>
      </p:sp>
      <p:sp>
        <p:nvSpPr>
          <p:cNvPr id="4" name="Content Placeholder 3">
            <a:extLst>
              <a:ext uri="{FF2B5EF4-FFF2-40B4-BE49-F238E27FC236}">
                <a16:creationId xmlns:a16="http://schemas.microsoft.com/office/drawing/2014/main" id="{A1C7C850-28C5-2196-E25A-0F33C2F32627}"/>
              </a:ext>
            </a:extLst>
          </p:cNvPr>
          <p:cNvSpPr>
            <a:spLocks noGrp="1"/>
          </p:cNvSpPr>
          <p:nvPr>
            <p:ph idx="1"/>
          </p:nvPr>
        </p:nvSpPr>
        <p:spPr/>
        <p:txBody>
          <a:bodyPr>
            <a:normAutofit fontScale="92500" lnSpcReduction="10000"/>
          </a:bodyPr>
          <a:lstStyle/>
          <a:p>
            <a:r>
              <a:rPr lang="en-US" dirty="0"/>
              <a:t>0 bad outcomes reported</a:t>
            </a:r>
          </a:p>
          <a:p>
            <a:r>
              <a:rPr lang="en-US" dirty="0"/>
              <a:t>On average 40% individuals who presented OBH did not require medical intervention or have a diagnosable condition</a:t>
            </a:r>
          </a:p>
          <a:p>
            <a:r>
              <a:rPr lang="en-US" dirty="0"/>
              <a:t>Sites reported 2650 individuals were connected to other medical or non-medical counseling resources</a:t>
            </a:r>
          </a:p>
          <a:p>
            <a:pPr lvl="1"/>
            <a:r>
              <a:rPr lang="en-US" dirty="0"/>
              <a:t>That is potentially 8000+ appts deferred</a:t>
            </a:r>
          </a:p>
          <a:p>
            <a:pPr lvl="2"/>
            <a:r>
              <a:rPr lang="en-US" dirty="0"/>
              <a:t>Allows for ability to book multiple f/u after intake</a:t>
            </a:r>
          </a:p>
          <a:p>
            <a:pPr lvl="2"/>
            <a:r>
              <a:rPr lang="en-US" dirty="0"/>
              <a:t>Allows clinics to change from supportive therapy to episodic EBT</a:t>
            </a:r>
          </a:p>
          <a:p>
            <a:pPr lvl="1"/>
            <a:r>
              <a:rPr lang="en-US" dirty="0"/>
              <a:t>Internal and external outcome measures once in sustainment as a long term goal</a:t>
            </a:r>
          </a:p>
          <a:p>
            <a:pPr lvl="2"/>
            <a:endParaRPr lang="en-US" dirty="0"/>
          </a:p>
          <a:p>
            <a:pPr lvl="1"/>
            <a:endParaRPr lang="en-US" dirty="0"/>
          </a:p>
        </p:txBody>
      </p:sp>
    </p:spTree>
    <p:extLst>
      <p:ext uri="{BB962C8B-B14F-4D97-AF65-F5344CB8AC3E}">
        <p14:creationId xmlns:p14="http://schemas.microsoft.com/office/powerpoint/2010/main" val="692756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FA2A4-4753-37E8-544E-53D60F1C371B}"/>
              </a:ext>
            </a:extLst>
          </p:cNvPr>
          <p:cNvSpPr>
            <a:spLocks noGrp="1"/>
          </p:cNvSpPr>
          <p:nvPr>
            <p:ph type="title"/>
          </p:nvPr>
        </p:nvSpPr>
        <p:spPr/>
        <p:txBody>
          <a:bodyPr/>
          <a:lstStyle/>
          <a:p>
            <a:r>
              <a:rPr lang="en-US" dirty="0"/>
              <a:t>DHA TC Pilot Results</a:t>
            </a:r>
          </a:p>
        </p:txBody>
      </p:sp>
      <p:sp>
        <p:nvSpPr>
          <p:cNvPr id="4" name="Content Placeholder 3">
            <a:extLst>
              <a:ext uri="{FF2B5EF4-FFF2-40B4-BE49-F238E27FC236}">
                <a16:creationId xmlns:a16="http://schemas.microsoft.com/office/drawing/2014/main" id="{A1C7C850-28C5-2196-E25A-0F33C2F32627}"/>
              </a:ext>
            </a:extLst>
          </p:cNvPr>
          <p:cNvSpPr>
            <a:spLocks noGrp="1"/>
          </p:cNvSpPr>
          <p:nvPr>
            <p:ph idx="1"/>
          </p:nvPr>
        </p:nvSpPr>
        <p:spPr/>
        <p:txBody>
          <a:bodyPr/>
          <a:lstStyle/>
          <a:p>
            <a:r>
              <a:rPr lang="en-US" dirty="0"/>
              <a:t>F/U care - Some tangible improvement, but still needs active caseload management to improve</a:t>
            </a:r>
          </a:p>
          <a:p>
            <a:r>
              <a:rPr lang="en-US" dirty="0"/>
              <a:t>Manning still a significant driver to ATC</a:t>
            </a:r>
          </a:p>
          <a:p>
            <a:r>
              <a:rPr lang="en-US" dirty="0"/>
              <a:t>MFLCs were the highest referred resource</a:t>
            </a:r>
          </a:p>
          <a:p>
            <a:r>
              <a:rPr lang="en-US" dirty="0"/>
              <a:t>BHCs saw some increased utilization, still looking at correlations to TC</a:t>
            </a:r>
          </a:p>
          <a:p>
            <a:pPr marL="457189" lvl="1" indent="0">
              <a:buNone/>
            </a:pPr>
            <a:endParaRPr lang="en-US" dirty="0"/>
          </a:p>
        </p:txBody>
      </p:sp>
    </p:spTree>
    <p:extLst>
      <p:ext uri="{BB962C8B-B14F-4D97-AF65-F5344CB8AC3E}">
        <p14:creationId xmlns:p14="http://schemas.microsoft.com/office/powerpoint/2010/main" val="25578139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792B6-C8A2-A0A6-580C-29387AD020AA}"/>
              </a:ext>
            </a:extLst>
          </p:cNvPr>
          <p:cNvSpPr>
            <a:spLocks noGrp="1"/>
          </p:cNvSpPr>
          <p:nvPr>
            <p:ph type="title"/>
          </p:nvPr>
        </p:nvSpPr>
        <p:spPr/>
        <p:txBody>
          <a:bodyPr/>
          <a:lstStyle/>
          <a:p>
            <a:r>
              <a:rPr lang="en-US" dirty="0"/>
              <a:t>DHA TCI Pilot Notes</a:t>
            </a:r>
          </a:p>
        </p:txBody>
      </p:sp>
      <p:sp>
        <p:nvSpPr>
          <p:cNvPr id="3" name="Content Placeholder 2">
            <a:extLst>
              <a:ext uri="{FF2B5EF4-FFF2-40B4-BE49-F238E27FC236}">
                <a16:creationId xmlns:a16="http://schemas.microsoft.com/office/drawing/2014/main" id="{75EAAB5C-C0D3-CCDF-0B41-D34B243FFFA8}"/>
              </a:ext>
            </a:extLst>
          </p:cNvPr>
          <p:cNvSpPr>
            <a:spLocks noGrp="1"/>
          </p:cNvSpPr>
          <p:nvPr>
            <p:ph idx="1"/>
          </p:nvPr>
        </p:nvSpPr>
        <p:spPr/>
        <p:txBody>
          <a:bodyPr>
            <a:normAutofit fontScale="62500" lnSpcReduction="20000"/>
          </a:bodyPr>
          <a:lstStyle/>
          <a:p>
            <a:r>
              <a:rPr lang="en-US" dirty="0"/>
              <a:t>Strengths:</a:t>
            </a:r>
          </a:p>
          <a:p>
            <a:pPr lvl="1"/>
            <a:r>
              <a:rPr lang="en-US" dirty="0"/>
              <a:t>Unified installation-wide resource knowledge and utilization</a:t>
            </a:r>
          </a:p>
          <a:p>
            <a:pPr lvl="1"/>
            <a:r>
              <a:rPr lang="en-US" dirty="0"/>
              <a:t>Incorporates gate keeping at front door of specialty BH</a:t>
            </a:r>
          </a:p>
          <a:p>
            <a:pPr lvl="1"/>
            <a:r>
              <a:rPr lang="en-US" dirty="0"/>
              <a:t>Improved access </a:t>
            </a:r>
          </a:p>
          <a:p>
            <a:pPr lvl="1"/>
            <a:r>
              <a:rPr lang="en-US" dirty="0"/>
              <a:t>Group therapy as an evidenced based approach</a:t>
            </a:r>
          </a:p>
          <a:p>
            <a:pPr lvl="1"/>
            <a:r>
              <a:rPr lang="en-US" dirty="0"/>
              <a:t>Targeted Care Triage satisfies Brandon Act requirement to accommodate self-initiated referrals</a:t>
            </a:r>
          </a:p>
          <a:p>
            <a:r>
              <a:rPr lang="en-US" dirty="0"/>
              <a:t>Challenges:</a:t>
            </a:r>
          </a:p>
          <a:p>
            <a:pPr lvl="1"/>
            <a:r>
              <a:rPr lang="en-US" dirty="0"/>
              <a:t>Case load management</a:t>
            </a:r>
          </a:p>
          <a:p>
            <a:pPr lvl="1"/>
            <a:r>
              <a:rPr lang="en-US" dirty="0"/>
              <a:t>Education on benefits of group therapy</a:t>
            </a:r>
          </a:p>
          <a:p>
            <a:pPr lvl="1"/>
            <a:r>
              <a:rPr lang="en-US" dirty="0"/>
              <a:t>Documentation for Group Therapy notes</a:t>
            </a:r>
          </a:p>
          <a:p>
            <a:pPr lvl="1"/>
            <a:r>
              <a:rPr lang="en-US" dirty="0"/>
              <a:t>BHT manning</a:t>
            </a:r>
          </a:p>
          <a:p>
            <a:pPr lvl="1"/>
            <a:r>
              <a:rPr lang="en-US" dirty="0"/>
              <a:t>Traceability of vectoring recommendation outside the MTF</a:t>
            </a:r>
          </a:p>
          <a:p>
            <a:pPr lvl="1"/>
            <a:r>
              <a:rPr lang="en-US" dirty="0"/>
              <a:t>Chaplains in Army and Navy are “moving targets”</a:t>
            </a:r>
          </a:p>
          <a:p>
            <a:r>
              <a:rPr lang="en-US" dirty="0"/>
              <a:t>Way ahead</a:t>
            </a:r>
          </a:p>
          <a:p>
            <a:pPr lvl="1"/>
            <a:r>
              <a:rPr lang="en-US" dirty="0"/>
              <a:t>Implement MHS wide with DHA-AI for Targeted Care</a:t>
            </a:r>
          </a:p>
          <a:p>
            <a:pPr marL="457189" lvl="1" indent="0">
              <a:buNone/>
            </a:pPr>
            <a:endParaRPr lang="en-US" dirty="0"/>
          </a:p>
        </p:txBody>
      </p:sp>
    </p:spTree>
    <p:extLst>
      <p:ext uri="{BB962C8B-B14F-4D97-AF65-F5344CB8AC3E}">
        <p14:creationId xmlns:p14="http://schemas.microsoft.com/office/powerpoint/2010/main" val="1766680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E4C48-5D7A-4580-4D1A-2049BFB60C2E}"/>
              </a:ext>
            </a:extLst>
          </p:cNvPr>
          <p:cNvSpPr>
            <a:spLocks noGrp="1"/>
          </p:cNvSpPr>
          <p:nvPr>
            <p:ph type="title"/>
          </p:nvPr>
        </p:nvSpPr>
        <p:spPr>
          <a:xfrm>
            <a:off x="457200" y="1885950"/>
            <a:ext cx="8229600" cy="857250"/>
          </a:xfrm>
        </p:spPr>
        <p:txBody>
          <a:bodyPr/>
          <a:lstStyle/>
          <a:p>
            <a:pPr algn="ctr"/>
            <a:r>
              <a:rPr lang="en-US" dirty="0"/>
              <a:t>Questions?</a:t>
            </a:r>
          </a:p>
        </p:txBody>
      </p:sp>
    </p:spTree>
    <p:extLst>
      <p:ext uri="{BB962C8B-B14F-4D97-AF65-F5344CB8AC3E}">
        <p14:creationId xmlns:p14="http://schemas.microsoft.com/office/powerpoint/2010/main" val="12011474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45609-BCD7-5772-777D-840862F9DF0A}"/>
              </a:ext>
            </a:extLst>
          </p:cNvPr>
          <p:cNvSpPr>
            <a:spLocks noGrp="1"/>
          </p:cNvSpPr>
          <p:nvPr>
            <p:ph type="ctrTitle"/>
          </p:nvPr>
        </p:nvSpPr>
        <p:spPr/>
        <p:txBody>
          <a:bodyPr>
            <a:normAutofit fontScale="90000"/>
          </a:bodyPr>
          <a:lstStyle/>
          <a:p>
            <a:r>
              <a:rPr lang="en-US" sz="3200" dirty="0">
                <a:solidFill>
                  <a:schemeClr val="tx1"/>
                </a:solidFill>
              </a:rPr>
              <a:t>Advancing Tele-Behavioral Health to Improve Access Within the Military Health System</a:t>
            </a:r>
            <a:br>
              <a:rPr lang="en-US" sz="3200" dirty="0">
                <a:solidFill>
                  <a:schemeClr val="tx1"/>
                </a:solidFill>
              </a:rPr>
            </a:br>
            <a:endParaRPr lang="en-US" dirty="0"/>
          </a:p>
        </p:txBody>
      </p:sp>
      <p:sp>
        <p:nvSpPr>
          <p:cNvPr id="3" name="Subtitle 2">
            <a:extLst>
              <a:ext uri="{FF2B5EF4-FFF2-40B4-BE49-F238E27FC236}">
                <a16:creationId xmlns:a16="http://schemas.microsoft.com/office/drawing/2014/main" id="{37C90CBF-CF75-18C3-F02B-40BB7587502A}"/>
              </a:ext>
            </a:extLst>
          </p:cNvPr>
          <p:cNvSpPr>
            <a:spLocks noGrp="1"/>
          </p:cNvSpPr>
          <p:nvPr>
            <p:ph type="subTitle" idx="1"/>
          </p:nvPr>
        </p:nvSpPr>
        <p:spPr/>
        <p:txBody>
          <a:bodyPr/>
          <a:lstStyle/>
          <a:p>
            <a:r>
              <a:rPr lang="en-US" dirty="0"/>
              <a:t>Casey J. Geaney, MD /</a:t>
            </a:r>
          </a:p>
          <a:p>
            <a:r>
              <a:rPr lang="en-US" dirty="0"/>
              <a:t>Jamie L. Adler, Ph.D.</a:t>
            </a:r>
          </a:p>
        </p:txBody>
      </p:sp>
    </p:spTree>
    <p:extLst>
      <p:ext uri="{BB962C8B-B14F-4D97-AF65-F5344CB8AC3E}">
        <p14:creationId xmlns:p14="http://schemas.microsoft.com/office/powerpoint/2010/main" val="3399869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D959D-9775-C781-8EA7-22BA7FBA2168}"/>
              </a:ext>
            </a:extLst>
          </p:cNvPr>
          <p:cNvSpPr>
            <a:spLocks noGrp="1"/>
          </p:cNvSpPr>
          <p:nvPr>
            <p:ph type="title"/>
          </p:nvPr>
        </p:nvSpPr>
        <p:spPr/>
        <p:txBody>
          <a:bodyPr/>
          <a:lstStyle/>
          <a:p>
            <a:r>
              <a:rPr lang="en-US" dirty="0"/>
              <a:t>DHA Development of Tele-Behavioral Health</a:t>
            </a:r>
          </a:p>
        </p:txBody>
      </p:sp>
      <p:sp>
        <p:nvSpPr>
          <p:cNvPr id="4" name="Slide Number Placeholder 3">
            <a:extLst>
              <a:ext uri="{FF2B5EF4-FFF2-40B4-BE49-F238E27FC236}">
                <a16:creationId xmlns:a16="http://schemas.microsoft.com/office/drawing/2014/main" id="{436AB7E4-5663-5EE2-F176-B11BABBCB513}"/>
              </a:ext>
            </a:extLst>
          </p:cNvPr>
          <p:cNvSpPr>
            <a:spLocks noGrp="1"/>
          </p:cNvSpPr>
          <p:nvPr>
            <p:ph type="sldNum" sz="quarter" idx="4"/>
          </p:nvPr>
        </p:nvSpPr>
        <p:spPr>
          <a:xfrm>
            <a:off x="6934200" y="133352"/>
            <a:ext cx="2057400" cy="27463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8EC6C1D-B94A-4A9A-BD8D-A546578E37EF}" type="slidenum">
              <a:rPr lang="en-US" smtClean="0"/>
              <a:pPr/>
              <a:t>27</a:t>
            </a:fld>
            <a:endParaRPr lang="en-US" dirty="0"/>
          </a:p>
        </p:txBody>
      </p:sp>
      <p:sp>
        <p:nvSpPr>
          <p:cNvPr id="13" name="TextBox 12">
            <a:extLst>
              <a:ext uri="{FF2B5EF4-FFF2-40B4-BE49-F238E27FC236}">
                <a16:creationId xmlns:a16="http://schemas.microsoft.com/office/drawing/2014/main" id="{48ACEA29-4B33-6515-1145-85A6CCFD6DB7}"/>
              </a:ext>
            </a:extLst>
          </p:cNvPr>
          <p:cNvSpPr txBox="1"/>
          <p:nvPr/>
        </p:nvSpPr>
        <p:spPr>
          <a:xfrm>
            <a:off x="457200" y="990600"/>
            <a:ext cx="8296031" cy="3293209"/>
          </a:xfrm>
          <a:prstGeom prst="rect">
            <a:avLst/>
          </a:prstGeom>
          <a:noFill/>
        </p:spPr>
        <p:txBody>
          <a:bodyPr wrap="square" rtlCol="0">
            <a:spAutoFit/>
          </a:bodyPr>
          <a:lstStyle/>
          <a:p>
            <a:pPr marL="228591" indent="-228591">
              <a:spcAft>
                <a:spcPts val="600"/>
              </a:spcAft>
              <a:buFont typeface="Wingdings" panose="05000000000000000000" pitchFamily="2" charset="2"/>
              <a:buChar char="Ø"/>
            </a:pPr>
            <a:r>
              <a:rPr lang="en-US" b="1" dirty="0">
                <a:ea typeface="Calibri" panose="020F0502020204030204" pitchFamily="34" charset="0"/>
              </a:rPr>
              <a:t>DHA is committed to improving access to timely and effective Behavioral Health services through the expanded use of telehealth (TH), known within the Military Health System as virtual health (VH)</a:t>
            </a:r>
          </a:p>
          <a:p>
            <a:pPr marL="228591" indent="-228591">
              <a:spcAft>
                <a:spcPts val="600"/>
              </a:spcAft>
              <a:buFont typeface="Wingdings" panose="05000000000000000000" pitchFamily="2" charset="2"/>
              <a:buChar char="Ø"/>
            </a:pPr>
            <a:r>
              <a:rPr lang="en-US" b="1" dirty="0"/>
              <a:t>Tele-Behavioral Health (TBH) services are being expanded at the local and regional levels through expanded training and use of MHS Video Connect, MTF and Network based Behavioral Health need and capability/resource analyses, adjustments to MTF and Network provider productivity guidelines, and stand-up of regional scheduling centers (IRMACs) for DHA services that will have the ability to schedule TBH capabilities throughout the region.</a:t>
            </a:r>
          </a:p>
          <a:p>
            <a:pPr marL="228591" indent="-228591">
              <a:spcAft>
                <a:spcPts val="600"/>
              </a:spcAft>
              <a:buFont typeface="Wingdings" panose="05000000000000000000" pitchFamily="2" charset="2"/>
              <a:buChar char="Ø"/>
            </a:pPr>
            <a:r>
              <a:rPr lang="en-US" b="1" dirty="0"/>
              <a:t>Beneficiaries in the TRICARE Private Sector Care Network will also be receiving further expansions in TBH availability.</a:t>
            </a:r>
            <a:endParaRPr lang="en-US" dirty="0"/>
          </a:p>
        </p:txBody>
      </p:sp>
    </p:spTree>
    <p:extLst>
      <p:ext uri="{BB962C8B-B14F-4D97-AF65-F5344CB8AC3E}">
        <p14:creationId xmlns:p14="http://schemas.microsoft.com/office/powerpoint/2010/main" val="19001517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8584B-670F-13DC-8D68-115B2B11130E}"/>
              </a:ext>
            </a:extLst>
          </p:cNvPr>
          <p:cNvSpPr>
            <a:spLocks noGrp="1"/>
          </p:cNvSpPr>
          <p:nvPr>
            <p:ph type="title"/>
          </p:nvPr>
        </p:nvSpPr>
        <p:spPr/>
        <p:txBody>
          <a:bodyPr>
            <a:normAutofit fontScale="90000"/>
          </a:bodyPr>
          <a:lstStyle/>
          <a:p>
            <a:r>
              <a:rPr lang="en-US" dirty="0"/>
              <a:t>BRAVE, an Enterprise TBH Backstop for MTFs/Networks</a:t>
            </a:r>
          </a:p>
        </p:txBody>
      </p:sp>
      <p:sp>
        <p:nvSpPr>
          <p:cNvPr id="3" name="Content Placeholder 2">
            <a:extLst>
              <a:ext uri="{FF2B5EF4-FFF2-40B4-BE49-F238E27FC236}">
                <a16:creationId xmlns:a16="http://schemas.microsoft.com/office/drawing/2014/main" id="{96438D90-9C51-2276-8FF2-8374D3799E43}"/>
              </a:ext>
            </a:extLst>
          </p:cNvPr>
          <p:cNvSpPr>
            <a:spLocks noGrp="1"/>
          </p:cNvSpPr>
          <p:nvPr>
            <p:ph idx="1"/>
          </p:nvPr>
        </p:nvSpPr>
        <p:spPr/>
        <p:txBody>
          <a:bodyPr>
            <a:normAutofit/>
          </a:bodyPr>
          <a:lstStyle/>
          <a:p>
            <a:pPr>
              <a:buFont typeface="Wingdings" panose="05000000000000000000" pitchFamily="2" charset="2"/>
              <a:buChar char="Ø"/>
            </a:pPr>
            <a:r>
              <a:rPr lang="en-US" sz="1800" b="1" dirty="0"/>
              <a:t>The DHA’s Virtual Medical Center (VMC) has implemented the Behavioral Health Resources and Virtual Experience (BRAVE) program as a TBH “backstop” for MTFs and Networks that have temporarily exceeded their behavioral health capacity</a:t>
            </a:r>
          </a:p>
          <a:p>
            <a:pPr>
              <a:buFont typeface="Wingdings" panose="05000000000000000000" pitchFamily="2" charset="2"/>
              <a:buChar char="Ø"/>
            </a:pPr>
            <a:r>
              <a:rPr lang="en-US" sz="1800" b="1" dirty="0"/>
              <a:t>BRAVE provides assessment, therapy, and medication management services to both CONUS and OCONUS MTFs</a:t>
            </a:r>
          </a:p>
          <a:p>
            <a:pPr>
              <a:buFont typeface="Wingdings" panose="05000000000000000000" pitchFamily="2" charset="2"/>
              <a:buChar char="Ø"/>
            </a:pPr>
            <a:r>
              <a:rPr lang="en-US" sz="1800" b="1" dirty="0"/>
              <a:t>BRAVE’s primary target is the Active-Duty Service Member (ADSM), but is working to expand services to Active-Duty Family Members (ADFMs)</a:t>
            </a:r>
          </a:p>
          <a:p>
            <a:pPr>
              <a:buFont typeface="Wingdings" panose="05000000000000000000" pitchFamily="2" charset="2"/>
              <a:buChar char="Ø"/>
            </a:pPr>
            <a:r>
              <a:rPr lang="en-US" sz="1800" b="1" dirty="0"/>
              <a:t>BRAVE is growing. In FY 2023, BRAVE provided 7,582 therapy sessions, and 555 medication management appointments, to 41 facilities across 11 time zones.</a:t>
            </a:r>
          </a:p>
        </p:txBody>
      </p:sp>
      <p:sp>
        <p:nvSpPr>
          <p:cNvPr id="4" name="Slide Number Placeholder 3">
            <a:extLst>
              <a:ext uri="{FF2B5EF4-FFF2-40B4-BE49-F238E27FC236}">
                <a16:creationId xmlns:a16="http://schemas.microsoft.com/office/drawing/2014/main" id="{1B779B56-EC3D-B305-9B17-D46A7ABFDE16}"/>
              </a:ext>
            </a:extLst>
          </p:cNvPr>
          <p:cNvSpPr>
            <a:spLocks noGrp="1"/>
          </p:cNvSpPr>
          <p:nvPr>
            <p:ph type="sldNum" sz="quarter" idx="4"/>
          </p:nvPr>
        </p:nvSpPr>
        <p:spPr>
          <a:xfrm>
            <a:off x="6934200" y="133352"/>
            <a:ext cx="2057400" cy="27463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8EC6C1D-B94A-4A9A-BD8D-A546578E37EF}" type="slidenum">
              <a:rPr lang="en-US" smtClean="0"/>
              <a:pPr/>
              <a:t>28</a:t>
            </a:fld>
            <a:endParaRPr lang="en-US" dirty="0"/>
          </a:p>
        </p:txBody>
      </p:sp>
    </p:spTree>
    <p:extLst>
      <p:ext uri="{BB962C8B-B14F-4D97-AF65-F5344CB8AC3E}">
        <p14:creationId xmlns:p14="http://schemas.microsoft.com/office/powerpoint/2010/main" val="3784418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35F2D-955F-8D24-7BE1-60E1ED502680}"/>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DCFEBE65-F09C-840A-CEFB-3878D14DC8DD}"/>
              </a:ext>
            </a:extLst>
          </p:cNvPr>
          <p:cNvSpPr>
            <a:spLocks noGrp="1"/>
          </p:cNvSpPr>
          <p:nvPr>
            <p:ph idx="1"/>
          </p:nvPr>
        </p:nvSpPr>
        <p:spPr/>
        <p:txBody>
          <a:bodyPr/>
          <a:lstStyle/>
          <a:p>
            <a:pPr marR="0">
              <a:spcBef>
                <a:spcPts val="0"/>
              </a:spcBef>
              <a:spcAft>
                <a:spcPts val="0"/>
              </a:spcAft>
              <a:buFont typeface="+mj-lt"/>
              <a:buAutoNum type="arabicPeriod"/>
            </a:pPr>
            <a:r>
              <a:rPr lang="en-US" sz="1800" dirty="0">
                <a:effectLst/>
                <a:latin typeface="Times New Roman" panose="02020603050405020304" pitchFamily="18" charset="0"/>
                <a:ea typeface="Calibri" panose="020F0502020204030204" pitchFamily="34" charset="0"/>
              </a:rPr>
              <a:t>Identify the principal components of the Defense Health Agency Behavioral Health System of Care. </a:t>
            </a:r>
          </a:p>
          <a:p>
            <a:pPr marR="0">
              <a:spcBef>
                <a:spcPts val="0"/>
              </a:spcBef>
              <a:spcAft>
                <a:spcPts val="0"/>
              </a:spcAft>
              <a:buFont typeface="+mj-lt"/>
              <a:buAutoNum type="arabicPeriod"/>
            </a:pPr>
            <a:endParaRPr lang="en-US" sz="1800" dirty="0">
              <a:latin typeface="Times New Roman" panose="02020603050405020304" pitchFamily="18" charset="0"/>
              <a:ea typeface="Calibri" panose="020F0502020204030204" pitchFamily="34" charset="0"/>
            </a:endParaRPr>
          </a:p>
          <a:p>
            <a:pPr marR="0">
              <a:spcBef>
                <a:spcPts val="0"/>
              </a:spcBef>
              <a:spcAft>
                <a:spcPts val="0"/>
              </a:spcAft>
              <a:buFont typeface="+mj-lt"/>
              <a:buAutoNum type="arabicPeriod"/>
            </a:pPr>
            <a:r>
              <a:rPr lang="en-US" sz="1800" dirty="0">
                <a:effectLst/>
                <a:latin typeface="Times New Roman" panose="02020603050405020304" pitchFamily="18" charset="0"/>
                <a:ea typeface="Calibri" panose="020F0502020204030204" pitchFamily="34" charset="0"/>
              </a:rPr>
              <a:t>Describe the Defense Health Agency Targeted Care model components and workflow.</a:t>
            </a:r>
          </a:p>
          <a:p>
            <a:pPr marR="0">
              <a:spcBef>
                <a:spcPts val="0"/>
              </a:spcBef>
              <a:spcAft>
                <a:spcPts val="0"/>
              </a:spcAft>
              <a:buFont typeface="+mj-lt"/>
              <a:buAutoNum type="arabicPeriod"/>
            </a:pPr>
            <a:endParaRPr lang="en-US" sz="1800" dirty="0">
              <a:effectLst/>
              <a:latin typeface="Times New Roman" panose="02020603050405020304" pitchFamily="18" charset="0"/>
              <a:ea typeface="Calibri" panose="020F0502020204030204" pitchFamily="34" charset="0"/>
            </a:endParaRPr>
          </a:p>
          <a:p>
            <a:pPr marR="0">
              <a:spcBef>
                <a:spcPts val="0"/>
              </a:spcBef>
              <a:spcAft>
                <a:spcPts val="0"/>
              </a:spcAft>
              <a:buFont typeface="+mj-lt"/>
              <a:buAutoNum type="arabicPeriod"/>
            </a:pPr>
            <a:r>
              <a:rPr lang="en-US" sz="1800" dirty="0">
                <a:effectLst/>
                <a:latin typeface="Times New Roman" panose="02020603050405020304" pitchFamily="18" charset="0"/>
                <a:ea typeface="Calibri" panose="020F0502020204030204" pitchFamily="34" charset="0"/>
              </a:rPr>
              <a:t>Identify at least two ways the Defense Health Agency is leveraging </a:t>
            </a:r>
            <a:r>
              <a:rPr lang="en-US" sz="1800" dirty="0" err="1">
                <a:effectLst/>
                <a:latin typeface="Times New Roman" panose="02020603050405020304" pitchFamily="18" charset="0"/>
                <a:ea typeface="Calibri" panose="020F0502020204030204" pitchFamily="34" charset="0"/>
              </a:rPr>
              <a:t>Telebehavioral</a:t>
            </a:r>
            <a:r>
              <a:rPr lang="en-US" sz="1800" dirty="0">
                <a:effectLst/>
                <a:latin typeface="Times New Roman" panose="02020603050405020304" pitchFamily="18" charset="0"/>
                <a:ea typeface="Calibri" panose="020F0502020204030204" pitchFamily="34" charset="0"/>
              </a:rPr>
              <a:t> health to improve the accessibility of behavioral healthcare. </a:t>
            </a:r>
          </a:p>
          <a:p>
            <a:pPr marL="0" marR="0" indent="0">
              <a:spcBef>
                <a:spcPts val="0"/>
              </a:spcBef>
              <a:spcAft>
                <a:spcPts val="0"/>
              </a:spcAft>
              <a:buNone/>
            </a:pPr>
            <a:endParaRPr lang="en-US" dirty="0"/>
          </a:p>
        </p:txBody>
      </p:sp>
    </p:spTree>
    <p:extLst>
      <p:ext uri="{BB962C8B-B14F-4D97-AF65-F5344CB8AC3E}">
        <p14:creationId xmlns:p14="http://schemas.microsoft.com/office/powerpoint/2010/main" val="1333020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Overview of DHA Behavioral Health System of Care</a:t>
            </a:r>
          </a:p>
        </p:txBody>
      </p:sp>
      <p:sp>
        <p:nvSpPr>
          <p:cNvPr id="3" name="Subtitle 2"/>
          <p:cNvSpPr>
            <a:spLocks noGrp="1"/>
          </p:cNvSpPr>
          <p:nvPr>
            <p:ph type="subTitle" idx="1"/>
          </p:nvPr>
        </p:nvSpPr>
        <p:spPr/>
        <p:txBody>
          <a:bodyPr/>
          <a:lstStyle/>
          <a:p>
            <a:r>
              <a:rPr lang="en-US" dirty="0"/>
              <a:t>CAPT Meghan Corso</a:t>
            </a:r>
          </a:p>
        </p:txBody>
      </p:sp>
    </p:spTree>
    <p:extLst>
      <p:ext uri="{BB962C8B-B14F-4D97-AF65-F5344CB8AC3E}">
        <p14:creationId xmlns:p14="http://schemas.microsoft.com/office/powerpoint/2010/main" val="1314410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39AB1-D184-24F2-EF25-3B0786657699}"/>
              </a:ext>
            </a:extLst>
          </p:cNvPr>
          <p:cNvSpPr>
            <a:spLocks noGrp="1"/>
          </p:cNvSpPr>
          <p:nvPr>
            <p:ph type="title"/>
          </p:nvPr>
        </p:nvSpPr>
        <p:spPr/>
        <p:txBody>
          <a:bodyPr/>
          <a:lstStyle/>
          <a:p>
            <a:r>
              <a:rPr lang="en-US" dirty="0"/>
              <a:t>Scope of Behavioral Health Services</a:t>
            </a:r>
          </a:p>
        </p:txBody>
      </p:sp>
      <p:sp>
        <p:nvSpPr>
          <p:cNvPr id="3" name="Content Placeholder 2">
            <a:extLst>
              <a:ext uri="{FF2B5EF4-FFF2-40B4-BE49-F238E27FC236}">
                <a16:creationId xmlns:a16="http://schemas.microsoft.com/office/drawing/2014/main" id="{51193F86-948C-6CBA-4EDA-9C87AA6FA0DC}"/>
              </a:ext>
            </a:extLst>
          </p:cNvPr>
          <p:cNvSpPr>
            <a:spLocks noGrp="1"/>
          </p:cNvSpPr>
          <p:nvPr>
            <p:ph idx="1"/>
          </p:nvPr>
        </p:nvSpPr>
        <p:spPr/>
        <p:txBody>
          <a:bodyPr>
            <a:normAutofit fontScale="77500" lnSpcReduction="20000"/>
          </a:bodyPr>
          <a:lstStyle/>
          <a:p>
            <a:pPr lvl="0">
              <a:spcBef>
                <a:spcPts val="0"/>
              </a:spcBef>
              <a:spcAft>
                <a:spcPts val="600"/>
              </a:spcAft>
            </a:pPr>
            <a:r>
              <a:rPr lang="en-US" sz="2400" dirty="0"/>
              <a:t>The Department of Defense (DoD) offers a variety of mental health support resources to Service members, employees, veterans, and their families</a:t>
            </a:r>
          </a:p>
          <a:p>
            <a:pPr lvl="0">
              <a:spcBef>
                <a:spcPts val="0"/>
              </a:spcBef>
              <a:spcAft>
                <a:spcPts val="600"/>
              </a:spcAft>
            </a:pPr>
            <a:r>
              <a:rPr lang="en-US" sz="2400" dirty="0"/>
              <a:t>Covered services include outpatient and inpatient behavioral health treatment for emergency and non-emergency mental health needs</a:t>
            </a:r>
          </a:p>
          <a:p>
            <a:pPr lvl="0">
              <a:spcBef>
                <a:spcPts val="0"/>
              </a:spcBef>
              <a:spcAft>
                <a:spcPts val="600"/>
              </a:spcAft>
            </a:pPr>
            <a:r>
              <a:rPr lang="en-US" sz="2400" dirty="0"/>
              <a:t>Mental health care is offered to Active duty Service members (ADSMs) and their families through military medical treatment facilities (MTFs) (Direct Care)</a:t>
            </a:r>
          </a:p>
          <a:p>
            <a:pPr lvl="0">
              <a:spcBef>
                <a:spcPts val="0"/>
              </a:spcBef>
              <a:spcAft>
                <a:spcPts val="600"/>
              </a:spcAft>
            </a:pPr>
            <a:r>
              <a:rPr lang="en-US" sz="2400" dirty="0"/>
              <a:t>Mental health care is also provided through the TRICARE networks of civilian providers (Private Sector Care; PSC)</a:t>
            </a:r>
          </a:p>
          <a:p>
            <a:pPr lvl="0">
              <a:spcBef>
                <a:spcPts val="0"/>
              </a:spcBef>
              <a:spcAft>
                <a:spcPts val="600"/>
              </a:spcAft>
            </a:pPr>
            <a:r>
              <a:rPr lang="en-US" sz="2400" dirty="0"/>
              <a:t>Active duty Service members and their families enrolled to an MTF use the PSC system if the MTF does not have appointments due to lack of capability, capacity, or geographical restrictions</a:t>
            </a:r>
          </a:p>
          <a:p>
            <a:endParaRPr lang="en-US" dirty="0"/>
          </a:p>
        </p:txBody>
      </p:sp>
    </p:spTree>
    <p:extLst>
      <p:ext uri="{BB962C8B-B14F-4D97-AF65-F5344CB8AC3E}">
        <p14:creationId xmlns:p14="http://schemas.microsoft.com/office/powerpoint/2010/main" val="872780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3A075-908D-65BE-1721-F6F368E64319}"/>
              </a:ext>
            </a:extLst>
          </p:cNvPr>
          <p:cNvSpPr>
            <a:spLocks noGrp="1"/>
          </p:cNvSpPr>
          <p:nvPr>
            <p:ph type="title"/>
          </p:nvPr>
        </p:nvSpPr>
        <p:spPr/>
        <p:txBody>
          <a:bodyPr/>
          <a:lstStyle/>
          <a:p>
            <a:r>
              <a:rPr lang="en-US" dirty="0"/>
              <a:t>BH Services within the MTFs</a:t>
            </a:r>
          </a:p>
        </p:txBody>
      </p:sp>
      <p:sp>
        <p:nvSpPr>
          <p:cNvPr id="3" name="Content Placeholder 2">
            <a:extLst>
              <a:ext uri="{FF2B5EF4-FFF2-40B4-BE49-F238E27FC236}">
                <a16:creationId xmlns:a16="http://schemas.microsoft.com/office/drawing/2014/main" id="{568502CC-307A-0B2A-952E-FD7CB16831FE}"/>
              </a:ext>
            </a:extLst>
          </p:cNvPr>
          <p:cNvSpPr>
            <a:spLocks noGrp="1"/>
          </p:cNvSpPr>
          <p:nvPr>
            <p:ph idx="1"/>
          </p:nvPr>
        </p:nvSpPr>
        <p:spPr/>
        <p:txBody>
          <a:bodyPr>
            <a:normAutofit fontScale="85000" lnSpcReduction="20000"/>
          </a:bodyPr>
          <a:lstStyle/>
          <a:p>
            <a:pPr>
              <a:spcBef>
                <a:spcPts val="0"/>
              </a:spcBef>
              <a:spcAft>
                <a:spcPts val="600"/>
              </a:spcAft>
            </a:pPr>
            <a:r>
              <a:rPr lang="en-US" sz="1600" dirty="0"/>
              <a:t>Primary Care Behavioral Health – Behavioral health consultants are integrated into the primary care medical home to increase availability of behavioral health services to adult beneficiaries and prevent gaps in care. </a:t>
            </a:r>
          </a:p>
          <a:p>
            <a:pPr lvl="1">
              <a:spcBef>
                <a:spcPts val="0"/>
              </a:spcBef>
              <a:spcAft>
                <a:spcPts val="600"/>
              </a:spcAft>
            </a:pPr>
            <a:r>
              <a:rPr lang="en-US" sz="1400" dirty="0"/>
              <a:t>Additionally, the vast majority of behavioral health care is managed by primary care providers (family physicians, etc.). </a:t>
            </a:r>
          </a:p>
          <a:p>
            <a:pPr lvl="0">
              <a:spcBef>
                <a:spcPts val="0"/>
              </a:spcBef>
              <a:spcAft>
                <a:spcPts val="600"/>
              </a:spcAft>
            </a:pPr>
            <a:r>
              <a:rPr lang="en-US" sz="1600" dirty="0"/>
              <a:t>Specialty Outpatient Behavioral Health – Service members can self-refer or be referred (e.g., by a Commander) to specialty outpatient behavioral health for assessment, psychotherapy, and psychiatric care</a:t>
            </a:r>
          </a:p>
          <a:p>
            <a:pPr lvl="0">
              <a:spcBef>
                <a:spcPts val="0"/>
              </a:spcBef>
              <a:spcAft>
                <a:spcPts val="600"/>
              </a:spcAft>
            </a:pPr>
            <a:r>
              <a:rPr lang="en-US" sz="1600" dirty="0"/>
              <a:t>Alcohol and Substance Abuse Programs – Provides specialized counseling services for alcohol and substance use disorders</a:t>
            </a:r>
          </a:p>
          <a:p>
            <a:pPr lvl="0">
              <a:spcBef>
                <a:spcPts val="0"/>
              </a:spcBef>
              <a:spcAft>
                <a:spcPts val="600"/>
              </a:spcAft>
            </a:pPr>
            <a:r>
              <a:rPr lang="en-US" sz="1600" dirty="0"/>
              <a:t>Inpatient Hospitalization – Specific MTFs have inpatient programs for ADSM experiencing a mental health crisis that requires medical stabilization</a:t>
            </a:r>
          </a:p>
          <a:p>
            <a:pPr>
              <a:spcBef>
                <a:spcPts val="0"/>
              </a:spcBef>
              <a:spcAft>
                <a:spcPts val="600"/>
              </a:spcAft>
            </a:pPr>
            <a:r>
              <a:rPr lang="en-US" sz="1600" dirty="0"/>
              <a:t>Intensive Outpatient Program – Includes mental health or substance use disorder assessment, treatment, and rehabilitation for individuals requiring a higher level of care than outpatient care</a:t>
            </a:r>
          </a:p>
          <a:p>
            <a:pPr>
              <a:spcBef>
                <a:spcPts val="0"/>
              </a:spcBef>
              <a:spcAft>
                <a:spcPts val="600"/>
              </a:spcAft>
            </a:pPr>
            <a:r>
              <a:rPr lang="en-US" sz="1600" dirty="0"/>
              <a:t>Virtual Appointments- When clinically appropriate based on provider judgement, virtual appointments can be used to supplement face-to-face appointments</a:t>
            </a:r>
            <a:endParaRPr lang="en-US" sz="1600" dirty="0">
              <a:effectLst/>
              <a:ea typeface="Calibri" panose="020F0502020204030204" pitchFamily="34" charset="0"/>
            </a:endParaRPr>
          </a:p>
        </p:txBody>
      </p:sp>
    </p:spTree>
    <p:extLst>
      <p:ext uri="{BB962C8B-B14F-4D97-AF65-F5344CB8AC3E}">
        <p14:creationId xmlns:p14="http://schemas.microsoft.com/office/powerpoint/2010/main" val="833087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FF8C0-FC08-7B1B-FB3F-218E83F3F9AC}"/>
              </a:ext>
            </a:extLst>
          </p:cNvPr>
          <p:cNvSpPr>
            <a:spLocks noGrp="1"/>
          </p:cNvSpPr>
          <p:nvPr>
            <p:ph type="title"/>
          </p:nvPr>
        </p:nvSpPr>
        <p:spPr/>
        <p:txBody>
          <a:bodyPr/>
          <a:lstStyle/>
          <a:p>
            <a:r>
              <a:rPr lang="en-US" dirty="0"/>
              <a:t>Services outside the MTF</a:t>
            </a:r>
          </a:p>
        </p:txBody>
      </p:sp>
      <p:sp>
        <p:nvSpPr>
          <p:cNvPr id="3" name="Content Placeholder 2">
            <a:extLst>
              <a:ext uri="{FF2B5EF4-FFF2-40B4-BE49-F238E27FC236}">
                <a16:creationId xmlns:a16="http://schemas.microsoft.com/office/drawing/2014/main" id="{D331F073-3635-CED2-DCF3-3A9E49DA34E3}"/>
              </a:ext>
            </a:extLst>
          </p:cNvPr>
          <p:cNvSpPr>
            <a:spLocks noGrp="1"/>
          </p:cNvSpPr>
          <p:nvPr>
            <p:ph idx="1"/>
          </p:nvPr>
        </p:nvSpPr>
        <p:spPr/>
        <p:txBody>
          <a:bodyPr>
            <a:normAutofit fontScale="55000" lnSpcReduction="20000"/>
          </a:bodyPr>
          <a:lstStyle/>
          <a:p>
            <a:pPr lvl="0">
              <a:spcBef>
                <a:spcPts val="0"/>
              </a:spcBef>
              <a:spcAft>
                <a:spcPts val="600"/>
              </a:spcAft>
            </a:pPr>
            <a:r>
              <a:rPr lang="en-US" sz="2400" dirty="0"/>
              <a:t>Military &amp; Family Life Counseling (MFLC) – Supports Service members, their families, and survivors with non-medical counseling via face-to-face counseling services, briefings, and presentations to the military community both on and off the installation</a:t>
            </a:r>
          </a:p>
          <a:p>
            <a:pPr lvl="0">
              <a:spcBef>
                <a:spcPts val="0"/>
              </a:spcBef>
              <a:spcAft>
                <a:spcPts val="600"/>
              </a:spcAft>
            </a:pPr>
            <a:r>
              <a:rPr lang="en-US" sz="2400" dirty="0"/>
              <a:t>Embedded Behavioral Health Care – Behavioral health specialists are embedded into the operational unit to provide early intervention, improve access to care, and promote continuity of care</a:t>
            </a:r>
          </a:p>
          <a:p>
            <a:pPr lvl="0">
              <a:spcBef>
                <a:spcPts val="0"/>
              </a:spcBef>
              <a:spcAft>
                <a:spcPts val="600"/>
              </a:spcAft>
            </a:pPr>
            <a:r>
              <a:rPr lang="en-US" sz="2400" dirty="0"/>
              <a:t>Military OneSource – A 24/7 resource that provide confidential non-medical counseling, and referrals for in-person counseling with MFLC counselors or in the community</a:t>
            </a:r>
          </a:p>
          <a:p>
            <a:pPr lvl="0">
              <a:spcBef>
                <a:spcPts val="0"/>
              </a:spcBef>
              <a:spcAft>
                <a:spcPts val="600"/>
              </a:spcAft>
            </a:pPr>
            <a:r>
              <a:rPr lang="en-US" sz="2400" dirty="0"/>
              <a:t>Family Advocacy Program – Coordinates a range of services for individuals and families impacted by abuse and neglect</a:t>
            </a:r>
          </a:p>
          <a:p>
            <a:pPr lvl="0">
              <a:spcBef>
                <a:spcPts val="0"/>
              </a:spcBef>
              <a:spcAft>
                <a:spcPts val="600"/>
              </a:spcAft>
            </a:pPr>
            <a:r>
              <a:rPr lang="en-US" sz="2400" dirty="0"/>
              <a:t>Military Family Readiness System – A network of programs that promote military family well-being by offering programs and services that enhance family readiness, resilience, and quality of life</a:t>
            </a:r>
          </a:p>
          <a:p>
            <a:pPr lvl="0">
              <a:spcBef>
                <a:spcPts val="0"/>
              </a:spcBef>
              <a:spcAft>
                <a:spcPts val="600"/>
              </a:spcAft>
            </a:pPr>
            <a:r>
              <a:rPr lang="en-US" sz="2400" dirty="0" err="1"/>
              <a:t>inTransition</a:t>
            </a:r>
            <a:r>
              <a:rPr lang="en-US" sz="2400" dirty="0"/>
              <a:t> – Supports Service members who need access to mental health care when relocating to another assignment, returning from deployment, transitioning or separating from service, or seeking behavioral health care through specialized coaching and assistance</a:t>
            </a:r>
          </a:p>
        </p:txBody>
      </p:sp>
    </p:spTree>
    <p:extLst>
      <p:ext uri="{BB962C8B-B14F-4D97-AF65-F5344CB8AC3E}">
        <p14:creationId xmlns:p14="http://schemas.microsoft.com/office/powerpoint/2010/main" val="3842386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The Need for a BH System of Care</a:t>
            </a:r>
          </a:p>
        </p:txBody>
      </p:sp>
      <p:sp>
        <p:nvSpPr>
          <p:cNvPr id="3" name="Content Placeholder 2"/>
          <p:cNvSpPr>
            <a:spLocks noGrp="1"/>
          </p:cNvSpPr>
          <p:nvPr>
            <p:ph idx="1"/>
          </p:nvPr>
        </p:nvSpPr>
        <p:spPr/>
        <p:txBody>
          <a:bodyPr>
            <a:normAutofit/>
          </a:bodyPr>
          <a:lstStyle/>
          <a:p>
            <a:r>
              <a:rPr lang="en-US" dirty="0"/>
              <a:t>Why establish a single BH system of Care?</a:t>
            </a:r>
          </a:p>
          <a:p>
            <a:pPr lvl="1"/>
            <a:r>
              <a:rPr lang="en-US" dirty="0"/>
              <a:t>Standardize all the elements of providing efficient and effective BH care for the Military Health System beneficiaries</a:t>
            </a:r>
          </a:p>
          <a:p>
            <a:pPr lvl="2"/>
            <a:r>
              <a:rPr lang="en-US" dirty="0"/>
              <a:t>program requirements</a:t>
            </a:r>
          </a:p>
          <a:p>
            <a:pPr lvl="2"/>
            <a:r>
              <a:rPr lang="en-US" dirty="0"/>
              <a:t>assessment and treatment services</a:t>
            </a:r>
          </a:p>
          <a:p>
            <a:pPr lvl="2"/>
            <a:r>
              <a:rPr lang="en-US" dirty="0"/>
              <a:t>documentation</a:t>
            </a:r>
          </a:p>
          <a:p>
            <a:pPr lvl="2"/>
            <a:r>
              <a:rPr lang="en-US" dirty="0"/>
              <a:t>coordination processes</a:t>
            </a:r>
          </a:p>
          <a:p>
            <a:pPr lvl="2"/>
            <a:r>
              <a:rPr lang="en-US" dirty="0"/>
              <a:t>training requirements </a:t>
            </a:r>
          </a:p>
          <a:p>
            <a:pPr lvl="2"/>
            <a:r>
              <a:rPr lang="en-US" dirty="0"/>
              <a:t>outcomes measurements</a:t>
            </a:r>
          </a:p>
          <a:p>
            <a:pPr lvl="1"/>
            <a:endParaRPr lang="en-US" dirty="0"/>
          </a:p>
        </p:txBody>
      </p:sp>
    </p:spTree>
    <p:extLst>
      <p:ext uri="{BB962C8B-B14F-4D97-AF65-F5344CB8AC3E}">
        <p14:creationId xmlns:p14="http://schemas.microsoft.com/office/powerpoint/2010/main" val="3790946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BHSOC Journey: Identifying the DHA BH Programs  </a:t>
            </a:r>
          </a:p>
        </p:txBody>
      </p:sp>
      <p:pic>
        <p:nvPicPr>
          <p:cNvPr id="9" name="Content Placeholder 8">
            <a:extLst>
              <a:ext uri="{FF2B5EF4-FFF2-40B4-BE49-F238E27FC236}">
                <a16:creationId xmlns:a16="http://schemas.microsoft.com/office/drawing/2014/main" id="{2DBCD89B-73EB-82B9-EACC-99BA80C9995C}"/>
              </a:ext>
            </a:extLst>
          </p:cNvPr>
          <p:cNvPicPr>
            <a:picLocks noGrp="1" noChangeAspect="1"/>
          </p:cNvPicPr>
          <p:nvPr>
            <p:ph sz="half" idx="1"/>
          </p:nvPr>
        </p:nvPicPr>
        <p:blipFill>
          <a:blip r:embed="rId3"/>
          <a:stretch>
            <a:fillRect/>
          </a:stretch>
        </p:blipFill>
        <p:spPr>
          <a:xfrm>
            <a:off x="457200" y="990601"/>
            <a:ext cx="8229600" cy="3562350"/>
          </a:xfrm>
          <a:prstGeom prst="rect">
            <a:avLst/>
          </a:prstGeom>
        </p:spPr>
      </p:pic>
    </p:spTree>
    <p:extLst>
      <p:ext uri="{BB962C8B-B14F-4D97-AF65-F5344CB8AC3E}">
        <p14:creationId xmlns:p14="http://schemas.microsoft.com/office/powerpoint/2010/main" val="749050112"/>
      </p:ext>
    </p:extLst>
  </p:cSld>
  <p:clrMapOvr>
    <a:masterClrMapping/>
  </p:clrMapOvr>
</p:sld>
</file>

<file path=ppt/theme/theme1.xml><?xml version="1.0" encoding="utf-8"?>
<a:theme xmlns:a="http://schemas.openxmlformats.org/drawingml/2006/main" name="Office Theme">
  <a:themeElements>
    <a:clrScheme name="Custom 2">
      <a:dk1>
        <a:srgbClr val="283446"/>
      </a:dk1>
      <a:lt1>
        <a:sysClr val="window" lastClr="FFFFFF"/>
      </a:lt1>
      <a:dk2>
        <a:srgbClr val="3D4D69"/>
      </a:dk2>
      <a:lt2>
        <a:srgbClr val="BFC6D4"/>
      </a:lt2>
      <a:accent1>
        <a:srgbClr val="582831"/>
      </a:accent1>
      <a:accent2>
        <a:srgbClr val="6C82A7"/>
      </a:accent2>
      <a:accent3>
        <a:srgbClr val="283446"/>
      </a:accent3>
      <a:accent4>
        <a:srgbClr val="3D4D69"/>
      </a:accent4>
      <a:accent5>
        <a:srgbClr val="C4BD97"/>
      </a:accent5>
      <a:accent6>
        <a:srgbClr val="BFC6D4"/>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E5C389A1B4FB468032BF0429C9C772" ma:contentTypeVersion="1" ma:contentTypeDescription="Create a new document." ma:contentTypeScope="" ma:versionID="4f41e60a415effabcbe2fdd8b70c0674">
  <xsd:schema xmlns:xsd="http://www.w3.org/2001/XMLSchema" xmlns:xs="http://www.w3.org/2001/XMLSchema" xmlns:p="http://schemas.microsoft.com/office/2006/metadata/properties" xmlns:ns2="22205b60-ccf9-45ca-b504-437c9c999d88" targetNamespace="http://schemas.microsoft.com/office/2006/metadata/properties" ma:root="true" ma:fieldsID="d6c0c535551470e6940132d3327e5b7d" ns2:_="">
    <xsd:import namespace="22205b60-ccf9-45ca-b504-437c9c999d88"/>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205b60-ccf9-45ca-b504-437c9c999d8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B0FE82-2074-4EFB-ACBC-B0EE09845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205b60-ccf9-45ca-b504-437c9c999d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D0FBFF6-B324-4F32-BBB1-72F70CD8FA7E}">
  <ds:schemaRefs>
    <ds:schemaRef ds:uri="http://schemas.microsoft.com/sharepoint/v3/contenttype/forms"/>
  </ds:schemaRefs>
</ds:datastoreItem>
</file>

<file path=customXml/itemProps3.xml><?xml version="1.0" encoding="utf-8"?>
<ds:datastoreItem xmlns:ds="http://schemas.openxmlformats.org/officeDocument/2006/customXml" ds:itemID="{C9F847EF-B67A-4F59-803E-7BA1D94D0768}">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15453</TotalTime>
  <Words>2582</Words>
  <Application>Microsoft Office PowerPoint</Application>
  <PresentationFormat>On-screen Show (16:9)</PresentationFormat>
  <Paragraphs>233</Paragraphs>
  <Slides>28</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Franklin Gothic Book</vt:lpstr>
      <vt:lpstr>Franklin Gothic Medium</vt:lpstr>
      <vt:lpstr>Times New Roman</vt:lpstr>
      <vt:lpstr>Wingdings</vt:lpstr>
      <vt:lpstr>Office Theme</vt:lpstr>
      <vt:lpstr>Behavioral Health Breakout Session</vt:lpstr>
      <vt:lpstr>Disclosures</vt:lpstr>
      <vt:lpstr>Learning Objectives</vt:lpstr>
      <vt:lpstr>Overview of DHA Behavioral Health System of Care</vt:lpstr>
      <vt:lpstr>Scope of Behavioral Health Services</vt:lpstr>
      <vt:lpstr>BH Services within the MTFs</vt:lpstr>
      <vt:lpstr>Services outside the MTF</vt:lpstr>
      <vt:lpstr>The Need for a BH System of Care</vt:lpstr>
      <vt:lpstr>BHSOC Journey: Identifying the DHA BH Programs  </vt:lpstr>
      <vt:lpstr>BHSOC Journey: Issuing the Foundational Policy </vt:lpstr>
      <vt:lpstr>DHA AI 6490.01, DHA BHSOC</vt:lpstr>
      <vt:lpstr>DHA AI 6490.01, DHA BHSOC</vt:lpstr>
      <vt:lpstr>DHA AI 6490.01, DHA BHSOC</vt:lpstr>
      <vt:lpstr>BHSOC: Next Steps</vt:lpstr>
      <vt:lpstr>Targeted Care</vt:lpstr>
      <vt:lpstr>Background</vt:lpstr>
      <vt:lpstr>Background</vt:lpstr>
      <vt:lpstr>DHA TCI Pilot Roll-Out </vt:lpstr>
      <vt:lpstr>Targeted Care Workflow Objectives</vt:lpstr>
      <vt:lpstr>Targeted Care Workflow</vt:lpstr>
      <vt:lpstr>Measures of Effectiveness</vt:lpstr>
      <vt:lpstr>DHA TC Pilot esults</vt:lpstr>
      <vt:lpstr>DHA TC Pilot Results</vt:lpstr>
      <vt:lpstr>DHA TCI Pilot Notes</vt:lpstr>
      <vt:lpstr>Questions?</vt:lpstr>
      <vt:lpstr>Advancing Tele-Behavioral Health to Improve Access Within the Military Health System </vt:lpstr>
      <vt:lpstr>DHA Development of Tele-Behavioral Health</vt:lpstr>
      <vt:lpstr>BRAVE, an Enterprise TBH Backstop for MTFs/Networks</vt:lpstr>
    </vt:vector>
  </TitlesOfParts>
  <Company>DHHS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ASPR PowerPoint Slide Template</dc:title>
  <dc:subject>ASPR PowerPoint Template</dc:subject>
  <dc:creator>Mary Radebach</dc:creator>
  <cp:lastModifiedBy>Lori Lawrence</cp:lastModifiedBy>
  <cp:revision>92</cp:revision>
  <dcterms:created xsi:type="dcterms:W3CDTF">2018-01-29T20:56:18Z</dcterms:created>
  <dcterms:modified xsi:type="dcterms:W3CDTF">2024-02-13T15:06:50Z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0x0101005CE5C389A1B4FB468032BF0429C9C772</vt:lpwstr>
  </property>
</Properties>
</file>