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7FBC113B_43AD94E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143031595" r:id="rId5"/>
    <p:sldId id="2143031608" r:id="rId6"/>
    <p:sldId id="2143031582" r:id="rId7"/>
    <p:sldId id="2143031602" r:id="rId8"/>
    <p:sldId id="2143031615" r:id="rId9"/>
    <p:sldId id="2143031616" r:id="rId10"/>
    <p:sldId id="2143031617" r:id="rId11"/>
    <p:sldId id="2143031618" r:id="rId12"/>
    <p:sldId id="2143031604" r:id="rId13"/>
    <p:sldId id="2143031611" r:id="rId14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PP-28890 Project Caladrius" id="{E52EB610-88CB-48B1-ACE9-091CD7565AAF}">
          <p14:sldIdLst>
            <p14:sldId id="2143031595"/>
            <p14:sldId id="2143031608"/>
            <p14:sldId id="2143031582"/>
            <p14:sldId id="2143031602"/>
            <p14:sldId id="2143031615"/>
            <p14:sldId id="2143031616"/>
            <p14:sldId id="2143031617"/>
            <p14:sldId id="2143031618"/>
            <p14:sldId id="2143031604"/>
            <p14:sldId id="21430316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4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DE4F20-E85A-9DA0-30A6-931E79EB89B7}" name="Hudson, Crystal S CIV DHA HLTH CARE OPS (USA)" initials="HCSCDHCO(" userId="S::crystal.s.hudson.civ@health.mil::f41f3432-e0f1-4c0d-9e43-a4834d80da01" providerId="AD"/>
  <p188:author id="{EB1D032F-270E-8590-B1EF-3C8A67B7741A}" name="Lyle, Christine M CIV (USA)" initials="LCMC(" userId="S::christine.m.lyle2.civ@health.mil::6b661d87-bbc0-40f1-a4d3-78c14ee0a091" providerId="AD"/>
  <p188:author id="{1505F330-E332-B1B2-86FF-E5A85521AC49}" name="Burnikel, Amanda J CIV DHA MTF BDGT EX (USA)" initials="BAJCDMBE(" userId="S::amanda.j.burnikel.civ@health.mil::b1cf16ab-bce0-4a80-8a26-e1502e5c8b5f" providerId="AD"/>
  <p188:author id="{88EB0AA8-FEBE-E14E-554C-2015B94B6F31}" name="Caruso, Jennifer K CIV DHA HEALTHCARE OPS (USA)" initials="CJKCDHO(" userId="S::jennifer.k.caruso.civ@health.mil::b4dea1cb-6adb-4cac-84d6-e08ea9d396fb" providerId="AD"/>
  <p188:author id="{AF74CFCA-8807-E3DF-7D14-2FFDE3E3A27D}" name="Christine Lyle" initials="CL" userId="Christine Lyle" providerId="None"/>
  <p188:author id="{F70F4CE3-ECD6-55F1-8E15-26CA07717B57}" name="Beamer, Sharon L CIV USN BUMED FCH VA (USA)" initials="BSLCUBFV(" userId="S::sharon.l.beamer.civ@health.mil::f53e95ee-2abb-42c4-aea4-4263c5fb26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5AAB46"/>
    <a:srgbClr val="5991CA"/>
    <a:srgbClr val="353AF3"/>
    <a:srgbClr val="FFD03F"/>
    <a:srgbClr val="780000"/>
    <a:srgbClr val="092068"/>
    <a:srgbClr val="582831"/>
    <a:srgbClr val="84322C"/>
    <a:srgbClr val="05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5141" autoAdjust="0"/>
  </p:normalViewPr>
  <p:slideViewPr>
    <p:cSldViewPr snapToGrid="0">
      <p:cViewPr varScale="1">
        <p:scale>
          <a:sx n="88" d="100"/>
          <a:sy n="88" d="100"/>
        </p:scale>
        <p:origin x="608" y="44"/>
      </p:cViewPr>
      <p:guideLst>
        <p:guide orient="horz" pos="1620"/>
        <p:guide pos="144"/>
        <p:guide pos="4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7FBC113B_43AD94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97F5E0-9D15-44F0-A2F2-450273317359}" authorId="{EB1D032F-270E-8590-B1EF-3C8A67B7741A}" created="2024-02-05T16:51:59.807">
    <pc:sldMkLst xmlns:pc="http://schemas.microsoft.com/office/powerpoint/2013/main/command">
      <pc:docMk/>
      <pc:sldMk cId="1135449318" sldId="2143031611"/>
    </pc:sldMkLst>
    <p188:txBody>
      <a:bodyPr/>
      <a:lstStyle/>
      <a:p>
        <a:r>
          <a:rPr lang="en-US"/>
          <a:t>Moved to the backup, see comment on slide 2 about patient satisfaction scores and their ability to gauge effectiveness of project caladrius.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health-costs/state-indicator/expenses-per-inpatient-day/?currentTimeframe=0&amp;sortModel=%7B%22colId%22:%22Location%22,%22sort%22:%22asc%22%7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5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solidFill>
                  <a:srgbClr val="283446"/>
                </a:solidFill>
                <a:latin typeface="Franklin Gothic Book" panose="020B0503020102020204"/>
              </a:rPr>
              <a:t>-2021 A3 design targeted patient satisfaction JOES/TRISS, JKSAs, and bag 2 cost avoidance as performance metrics that would improve in the ideal state</a:t>
            </a:r>
          </a:p>
          <a:p>
            <a:pPr defTabSz="933237">
              <a:defRPr/>
            </a:pPr>
            <a:r>
              <a:rPr lang="en-US" dirty="0">
                <a:solidFill>
                  <a:srgbClr val="283446"/>
                </a:solidFill>
                <a:latin typeface="Franklin Gothic Book" panose="020B0503020102020204"/>
              </a:rPr>
              <a:t>-Recommend targeting TRISS and specific questionnaire to be deployed as all patients will be in an inpatient status</a:t>
            </a:r>
          </a:p>
          <a:p>
            <a:pPr defTabSz="933237">
              <a:defRPr/>
            </a:pPr>
            <a:r>
              <a:rPr lang="en-US" dirty="0">
                <a:solidFill>
                  <a:srgbClr val="283446"/>
                </a:solidFill>
                <a:latin typeface="Franklin Gothic Book" panose="020B0503020102020204"/>
              </a:rPr>
              <a:t>-JKSA data will need to be monitored overtime, to date it is not possible to pull skills gained from each individual patient – more information on the next slide in the notes section</a:t>
            </a:r>
          </a:p>
          <a:p>
            <a:pPr defTabSz="933237">
              <a:defRPr/>
            </a:pPr>
            <a:r>
              <a:rPr lang="en-US" dirty="0">
                <a:solidFill>
                  <a:srgbClr val="283446"/>
                </a:solidFill>
                <a:latin typeface="Franklin Gothic Book" panose="020B0503020102020204"/>
              </a:rPr>
              <a:t>-Current cost avoidance $ amount is based on the cost of an NMCP admission for the initial patient. Will need Humana/DHA support to convert this figure into a local network civilian healthcare cost for the same admission</a:t>
            </a:r>
          </a:p>
          <a:p>
            <a:pPr defTabSz="933237">
              <a:defRPr/>
            </a:pPr>
            <a:endParaRPr lang="en-US" dirty="0">
              <a:solidFill>
                <a:srgbClr val="283446"/>
              </a:solidFill>
              <a:latin typeface="Franklin Gothic Book" panose="020B0503020102020204"/>
            </a:endParaRPr>
          </a:p>
          <a:p>
            <a:pPr marL="0" marR="0" lvl="0" indent="0" algn="l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3446"/>
                </a:solidFill>
                <a:latin typeface="Franklin Gothic Book" panose="020B0503020102020204"/>
              </a:rPr>
              <a:t>*Cost methodology: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 average cost of care, US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= $63,525.00 (daily $3,025.00) or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$2,692.01 MORE than NMCP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33237"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 recent data from 2022 from Kaiser Family Foundation (KFF), from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https://www.kff.org/health-costs/state-indicator/expenses-per-inpatient-day/?currentTimeframe=0&amp;sortModel=%7B%22colId%22:%22Location%22,%22sort%22:%22asc%22%7D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average cost of care in the United States is $3,025.00.</a:t>
            </a:r>
            <a:endParaRPr lang="en-US" dirty="0">
              <a:solidFill>
                <a:srgbClr val="283446"/>
              </a:solidFill>
              <a:latin typeface="Franklin Gothic Book" panose="020B05030201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6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Two type 1 ambulances, staffed by ADSMs, 200-mile radius from NMCP </a:t>
            </a:r>
          </a:p>
          <a:p>
            <a:pPr lvl="1"/>
            <a:r>
              <a:rPr lang="en-US" dirty="0"/>
              <a:t>120 ADSMs trained to date in ambulance-based enroute care, to include Corpsmen (NREMT certified), Respiratory Therapists, Registered Nurses, and Emergency Medicine Residents</a:t>
            </a:r>
          </a:p>
          <a:p>
            <a:pPr lvl="1"/>
            <a:r>
              <a:rPr lang="en-US" dirty="0"/>
              <a:t>Development and launch of quarterly Emergency Medical Technician (EMT) refresher course to prepare Corpsmen for the National Registry exam to self-sustain enroute care teams</a:t>
            </a:r>
          </a:p>
          <a:p>
            <a:pPr lvl="2"/>
            <a:r>
              <a:rPr lang="en-US" dirty="0"/>
              <a:t>22 EMTs certified to date</a:t>
            </a:r>
          </a:p>
          <a:p>
            <a:pPr lvl="1"/>
            <a:r>
              <a:rPr lang="en-US" dirty="0"/>
              <a:t>Other disciplines and specialties can schedule ride-along time for enroute care exposure (i.e., Pediatrics, USNS COMFORT staff, etc.)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Current BLS/ALS coverage constrained by AD staffing, will be 24/7 once contractors on board</a:t>
            </a:r>
          </a:p>
          <a:p>
            <a:pPr defTabSz="933237"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33237"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33237">
              <a:defRPr/>
            </a:pPr>
            <a:endParaRPr lang="en-US" dirty="0">
              <a:solidFill>
                <a:srgbClr val="283446"/>
              </a:solidFill>
              <a:latin typeface="Franklin Gothic Book" panose="020B05030201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6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>
                <a:solidFill>
                  <a:srgbClr val="283446"/>
                </a:solidFill>
                <a:latin typeface="Franklin Gothic Book" panose="020B0503020102020204"/>
              </a:rPr>
              <a:t>LOE 4 - Individual MTF sessions being scheduled during the month of February</a:t>
            </a:r>
          </a:p>
          <a:p>
            <a:pPr defTabSz="933237">
              <a:defRPr/>
            </a:pPr>
            <a:r>
              <a:rPr lang="en-US" b="1" dirty="0">
                <a:solidFill>
                  <a:srgbClr val="283446"/>
                </a:solidFill>
                <a:latin typeface="Franklin Gothic Book" panose="020B0503020102020204"/>
              </a:rPr>
              <a:t>LOE  5- Pilot completing certification flights in Feb to be allowed to land at GTMO due to air space restrictions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defTabSz="933237"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933237">
              <a:defRPr/>
            </a:pPr>
            <a:endParaRPr lang="en-US" dirty="0">
              <a:solidFill>
                <a:srgbClr val="283446"/>
              </a:solidFill>
              <a:latin typeface="Franklin Gothic Book" panose="020B05030201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NMCP provided the additional funding to cover both the final contract award and STSS fee from FY23 contract de-obligation efforts. </a:t>
            </a:r>
          </a:p>
          <a:p>
            <a:endParaRPr lang="en-US" dirty="0"/>
          </a:p>
          <a:p>
            <a:r>
              <a:rPr lang="en-US" dirty="0"/>
              <a:t>Contract awarded to CSI Aviation Inc</a:t>
            </a:r>
          </a:p>
          <a:p>
            <a:endParaRPr lang="en-US" dirty="0"/>
          </a:p>
          <a:p>
            <a:r>
              <a:rPr lang="en-US" dirty="0"/>
              <a:t>STSS fee for FY23 is 0.57% of the FY23 award amount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solidFill>
                  <a:srgbClr val="FF0000"/>
                </a:solidFill>
              </a:rPr>
              <a:t>DHA direct funding support (FY24 UFR and 25-28 est) highlighted in red.</a:t>
            </a:r>
          </a:p>
          <a:p>
            <a:pPr defTabSz="933237">
              <a:defRPr/>
            </a:pPr>
            <a:endParaRPr lang="en-US" dirty="0">
              <a:solidFill>
                <a:srgbClr val="FF0000"/>
              </a:solidFill>
            </a:endParaRPr>
          </a:p>
          <a:p>
            <a:pPr defTabSz="933237">
              <a:defRPr/>
            </a:pPr>
            <a:r>
              <a:rPr lang="en-US" dirty="0">
                <a:solidFill>
                  <a:srgbClr val="FF0000"/>
                </a:solidFill>
              </a:rPr>
              <a:t>NMCP is supporting the Transfer Center for Caladrius from its current staffing, equipment, and supplies which are sunk cost estimated at $1.441M for FY24.   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Contract FTE – 10 paramedics – 12-month base (POP start 13 March) with three option years required to support Trauma and recapture capture. 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Active Duty FTE – currently no dedicated FTEs.  If sustained, will need 8 FTEs dedicated active duty for the Transfer Center and 10 FTEs (2 full time and 8 staffed from rotations) for ground transportation. 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Equipment – FY28 est lifecycle replacement for Zoll defibrillators purchased FY23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Travel – patient travel TBD for commercial air return flights to home duty station.  NMCP to fund to capture all cost during pilot with $0 YTD patient travel expenses for this project. 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Other- Ambulance lease will continue regardless as we are utilizing for local recapture and ground IFT – sunk cost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b="1" dirty="0"/>
              <a:t>NMCP’s UBO created insurance bill first patient at $62k; assessing the conversion to cost avoidance if admission was at local civilian hospital</a:t>
            </a:r>
          </a:p>
          <a:p>
            <a:pPr defTabSz="933237">
              <a:defRPr/>
            </a:pPr>
            <a:endParaRPr lang="en-US" b="1" dirty="0"/>
          </a:p>
          <a:p>
            <a:pPr defTabSz="933237">
              <a:defRPr/>
            </a:pPr>
            <a:r>
              <a:rPr lang="en-US" b="1" i="1" u="sng" dirty="0"/>
              <a:t>Notes</a:t>
            </a:r>
            <a:r>
              <a:rPr lang="en-US" b="0" i="1" dirty="0"/>
              <a:t>:  1) 6% inflation used for FYs 25-28 estimates. Exceptions – aircraft contract FY24 is the option year (FY25-28 adds 6%) and paramedic </a:t>
            </a:r>
            <a:r>
              <a:rPr lang="en-US" b="0" i="1"/>
              <a:t>contract is the </a:t>
            </a:r>
            <a:r>
              <a:rPr lang="en-US" b="0" i="1" dirty="0"/>
              <a:t>anticipated contract </a:t>
            </a:r>
            <a:r>
              <a:rPr lang="en-US" b="0" i="1"/>
              <a:t>award amount by FY</a:t>
            </a:r>
            <a:endParaRPr lang="en-US" b="0" i="1" dirty="0"/>
          </a:p>
          <a:p>
            <a:pPr marL="0" marR="0" lvl="0" indent="0" algn="l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            2) MILPERS estimate completed using DOD Active Duty Composite Rates for FYs 22-24, 6% inflation FYs 25-28.  8 E3s supporting Transfer Center; 2 E5s and 8 E4s supporting Ground Transportation </a:t>
            </a:r>
          </a:p>
          <a:p>
            <a:pPr defTabSz="933237">
              <a:defRPr/>
            </a:pP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1044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9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0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Baseline TRISS data</a:t>
            </a:r>
          </a:p>
          <a:p>
            <a:r>
              <a:rPr lang="en-US" dirty="0"/>
              <a:t>2) Will monitor overtime, developing Caladrius specific questionnaire to better understand the patient satisfaction impact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536031"/>
            <a:ext cx="7543800" cy="1102519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92068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Title, Franklin Gothic Medium, 32pt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36385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Month DD, YYYY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65" y="557961"/>
            <a:ext cx="1845469" cy="18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 baseline="0">
                <a:solidFill>
                  <a:srgbClr val="092068"/>
                </a:solidFill>
              </a:defRPr>
            </a:lvl1pPr>
          </a:lstStyle>
          <a:p>
            <a:r>
              <a:rPr lang="en-US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8229600" cy="3276599"/>
          </a:xfrm>
        </p:spPr>
        <p:txBody>
          <a:bodyPr/>
          <a:lstStyle>
            <a:lvl1pPr marL="342900" indent="-342900">
              <a:buClr>
                <a:srgbClr val="582831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rgbClr val="6C82A7"/>
              </a:buClr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9BEDD3-8903-B54C-F3D5-F1AE338A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342900" indent="-342900">
              <a:buClr>
                <a:srgbClr val="582831"/>
              </a:buClr>
              <a:buFont typeface="Arial" panose="020B0604020202020204" pitchFamily="34" charset="0"/>
              <a:buChar char="•"/>
              <a:defRPr sz="2200">
                <a:solidFill>
                  <a:srgbClr val="454545"/>
                </a:solidFill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454545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54545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82831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5027EB-CF3A-A284-983F-AFB10C561230}"/>
              </a:ext>
            </a:extLst>
          </p:cNvPr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F2CA99-A7DF-8D51-AB61-FB411238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51C48"/>
                </a:solidFill>
              </a:defRPr>
            </a:lvl1pPr>
          </a:lstStyle>
          <a:p>
            <a:r>
              <a:rPr lang="en-US"/>
              <a:t>Different title per slide, Franklin Gothic Medium 28pt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7C8DEF-050F-78B7-8D4A-A6221C776BA0}"/>
              </a:ext>
            </a:extLst>
          </p:cNvPr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743D7-7F66-3B8C-E920-1A68A3F27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" y="4594623"/>
            <a:ext cx="555804" cy="55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43925"/>
            <a:ext cx="4572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DCEF0-165B-CDD8-FA67-5EA34221BC3D}"/>
              </a:ext>
            </a:extLst>
          </p:cNvPr>
          <p:cNvSpPr txBox="1"/>
          <p:nvPr userDrawn="1"/>
        </p:nvSpPr>
        <p:spPr>
          <a:xfrm>
            <a:off x="1182432" y="4716274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C0B675-7634-1FB8-DD8D-B246CC551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191B9-38D4-4329-8F07-1183FAC2EBFC}"/>
              </a:ext>
            </a:extLst>
          </p:cNvPr>
          <p:cNvSpPr/>
          <p:nvPr userDrawn="1"/>
        </p:nvSpPr>
        <p:spPr>
          <a:xfrm>
            <a:off x="0" y="4594623"/>
            <a:ext cx="9144000" cy="555804"/>
          </a:xfrm>
          <a:prstGeom prst="rect">
            <a:avLst/>
          </a:prstGeom>
          <a:solidFill>
            <a:srgbClr val="58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1811A2-995A-F314-7F2D-D1F96F51A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6C1D-B94A-4A9A-BD8D-A546578E37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9BE23-7C72-9329-D0F6-EB9FDC1C18C9}"/>
              </a:ext>
            </a:extLst>
          </p:cNvPr>
          <p:cNvSpPr txBox="1"/>
          <p:nvPr userDrawn="1"/>
        </p:nvSpPr>
        <p:spPr>
          <a:xfrm>
            <a:off x="3855296" y="133350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B050"/>
                </a:solidFill>
              </a:rPr>
              <a:t>UNCLASSIFIED</a:t>
            </a:r>
            <a:endParaRPr lang="en-US" sz="12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834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454545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BC113B_43AD94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F6E9-98A9-5E17-FA5F-10AF312C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21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DHN ATLANTIC </a:t>
            </a:r>
            <a:br>
              <a:rPr lang="en-US" dirty="0"/>
            </a:br>
            <a:r>
              <a:rPr lang="en-US" dirty="0"/>
              <a:t>Project </a:t>
            </a:r>
            <a:r>
              <a:rPr lang="en-US" dirty="0" err="1"/>
              <a:t>Caladrius</a:t>
            </a:r>
            <a:br>
              <a:rPr lang="en-US" dirty="0"/>
            </a:br>
            <a:r>
              <a:rPr lang="en-US" dirty="0"/>
              <a:t>CAPT Brian L. Feldman</a:t>
            </a:r>
            <a:br>
              <a:rPr lang="en-US" dirty="0"/>
            </a:br>
            <a:r>
              <a:rPr lang="en-US" dirty="0"/>
              <a:t>NMC Portsmouth, Director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D16A-9F4E-2938-59C5-5B1C7ED0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6C1D-B94A-4A9A-BD8D-A546578E3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446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83446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4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DB62F-5FFD-8875-9E96-36996F48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t>10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E65E3AC-0471-83B8-92F3-202D8E16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1800" dirty="0"/>
              <a:t>QPP-28890</a:t>
            </a:r>
            <a:br>
              <a:rPr lang="en-US" sz="1800" dirty="0"/>
            </a:br>
            <a:r>
              <a:rPr lang="en-US" sz="1800" dirty="0"/>
              <a:t>Project Caladrius -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E4FA9B-23FF-952B-5981-074470224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5" t="20769" r="20000" b="2307"/>
          <a:stretch/>
        </p:blipFill>
        <p:spPr>
          <a:xfrm>
            <a:off x="1123950" y="927100"/>
            <a:ext cx="6889750" cy="3664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D4E564-16EF-925C-7814-8A2FC210B6B4}"/>
              </a:ext>
            </a:extLst>
          </p:cNvPr>
          <p:cNvSpPr txBox="1"/>
          <p:nvPr/>
        </p:nvSpPr>
        <p:spPr>
          <a:xfrm>
            <a:off x="6934200" y="590550"/>
            <a:ext cx="1773795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OPR: Jen Caruso</a:t>
            </a:r>
            <a:r>
              <a:rPr lang="en-US" sz="1000" dirty="0">
                <a:solidFill>
                  <a:prstClr val="white"/>
                </a:solidFill>
                <a:latin typeface="Franklin Gothic Book" panose="020B0503020102020204"/>
              </a:rPr>
              <a:t> (JKSA)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4493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E9E5-92E4-2201-BAD6-51BB4366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QPP-28890</a:t>
            </a:r>
            <a:br>
              <a:rPr lang="en-US" sz="1800" dirty="0"/>
            </a:br>
            <a:r>
              <a:rPr lang="en-US" sz="1800" dirty="0"/>
              <a:t>Project Caladrius - Performance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B71B5-0E88-BD46-EE98-0C2EE0575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6C1D-B94A-4A9A-BD8D-A546578E3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446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83446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694B7-1D7E-DB3A-25B3-C8525FAB8A0B}"/>
              </a:ext>
            </a:extLst>
          </p:cNvPr>
          <p:cNvSpPr txBox="1"/>
          <p:nvPr/>
        </p:nvSpPr>
        <p:spPr>
          <a:xfrm>
            <a:off x="6934200" y="590550"/>
            <a:ext cx="1773795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OPR: Jen Caruso</a:t>
            </a:r>
            <a:r>
              <a:rPr lang="en-US" sz="1000" dirty="0">
                <a:solidFill>
                  <a:prstClr val="white"/>
                </a:solidFill>
                <a:latin typeface="Franklin Gothic Book" panose="020B0503020102020204"/>
              </a:rPr>
              <a:t> (JKSA)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F8CF4-0561-2D95-B743-E3A4A905DF7D}"/>
              </a:ext>
            </a:extLst>
          </p:cNvPr>
          <p:cNvSpPr txBox="1"/>
          <p:nvPr/>
        </p:nvSpPr>
        <p:spPr>
          <a:xfrm>
            <a:off x="436006" y="851806"/>
            <a:ext cx="3043796" cy="74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ea typeface="+mn-ea"/>
                <a:cs typeface="+mn-cs"/>
              </a:rPr>
              <a:t>Measure of Effectiveness: </a:t>
            </a:r>
          </a:p>
          <a:p>
            <a:pPr marL="227013" lvl="0" indent="-227013" defTabSz="9144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Recapture care that is defer</a:t>
            </a:r>
            <a:r>
              <a:rPr lang="en-US" sz="700" dirty="0">
                <a:solidFill>
                  <a:srgbClr val="283446"/>
                </a:solidFill>
                <a:cs typeface="Arial" panose="020B0604020202020204" pitchFamily="34" charset="0"/>
              </a:rPr>
              <a:t>red to network (&gt;15%)</a:t>
            </a:r>
          </a:p>
          <a:p>
            <a:pPr marL="227013" lvl="0" indent="-227013" defTabSz="9144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Reduction in Bag 2 costs by 15%</a:t>
            </a:r>
          </a:p>
          <a:p>
            <a:pPr marL="227013" lvl="0" indent="-227013" defTabSz="9144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700" dirty="0">
                <a:solidFill>
                  <a:srgbClr val="283446"/>
                </a:solidFill>
                <a:cs typeface="Arial" panose="020B0604020202020204" pitchFamily="34" charset="0"/>
              </a:rPr>
              <a:t>Increase KSA completion across corps with goal to increase CCCT by 25%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6075C-6A3A-1BDF-F605-00C9BC7C5289}"/>
              </a:ext>
            </a:extLst>
          </p:cNvPr>
          <p:cNvSpPr txBox="1"/>
          <p:nvPr/>
        </p:nvSpPr>
        <p:spPr>
          <a:xfrm>
            <a:off x="457200" y="1522786"/>
            <a:ext cx="311541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</a:rPr>
              <a:t>Data source: </a:t>
            </a:r>
            <a:endParaRPr lang="en-US" sz="1000" dirty="0">
              <a:solidFill>
                <a:srgbClr val="283446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" dirty="0">
                <a:solidFill>
                  <a:srgbClr val="283446"/>
                </a:solidFill>
              </a:rPr>
              <a:t>Number of Inpatient Admissions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" dirty="0">
                <a:solidFill>
                  <a:srgbClr val="283446"/>
                </a:solidFill>
              </a:rPr>
              <a:t>US average network inpatient care cost/admission*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" dirty="0">
                <a:solidFill>
                  <a:srgbClr val="283446"/>
                </a:solidFill>
              </a:rPr>
              <a:t>JKSA Dashboards</a:t>
            </a:r>
          </a:p>
        </p:txBody>
      </p:sp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5403903E-902C-310B-C6A0-BAE5F7215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9268" y="2038565"/>
            <a:ext cx="414835" cy="41483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02986CA-B08E-7385-D638-661583C20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05230"/>
              </p:ext>
            </p:extLst>
          </p:nvPr>
        </p:nvGraphicFramePr>
        <p:xfrm>
          <a:off x="585700" y="2429229"/>
          <a:ext cx="1898074" cy="952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659">
                  <a:extLst>
                    <a:ext uri="{9D8B030D-6E8A-4147-A177-3AD203B41FA5}">
                      <a16:colId xmlns:a16="http://schemas.microsoft.com/office/drawing/2014/main" val="2623683191"/>
                    </a:ext>
                  </a:extLst>
                </a:gridCol>
                <a:gridCol w="678785">
                  <a:extLst>
                    <a:ext uri="{9D8B030D-6E8A-4147-A177-3AD203B41FA5}">
                      <a16:colId xmlns:a16="http://schemas.microsoft.com/office/drawing/2014/main" val="1159843103"/>
                    </a:ext>
                  </a:extLst>
                </a:gridCol>
                <a:gridCol w="700630">
                  <a:extLst>
                    <a:ext uri="{9D8B030D-6E8A-4147-A177-3AD203B41FA5}">
                      <a16:colId xmlns:a16="http://schemas.microsoft.com/office/drawing/2014/main" val="385051398"/>
                    </a:ext>
                  </a:extLst>
                </a:gridCol>
              </a:tblGrid>
              <a:tr h="21919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Number of Patients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Bag 2 recapture (total)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37394"/>
                  </a:ext>
                </a:extLst>
              </a:tr>
              <a:tr h="21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November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$63,525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4501"/>
                  </a:ext>
                </a:extLst>
              </a:tr>
              <a:tr h="21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December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n/a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66819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January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827988"/>
                  </a:ext>
                </a:extLst>
              </a:tr>
            </a:tbl>
          </a:graphicData>
        </a:graphic>
      </p:graphicFrame>
      <p:pic>
        <p:nvPicPr>
          <p:cNvPr id="19" name="Graphic 18" descr="Badge with solid fill">
            <a:extLst>
              <a:ext uri="{FF2B5EF4-FFF2-40B4-BE49-F238E27FC236}">
                <a16:creationId xmlns:a16="http://schemas.microsoft.com/office/drawing/2014/main" id="{6547BB7F-2AAC-3AAD-151F-57B2C4A05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5522" y="2034907"/>
            <a:ext cx="422149" cy="422149"/>
          </a:xfrm>
          <a:prstGeom prst="rect">
            <a:avLst/>
          </a:prstGeom>
        </p:spPr>
      </p:pic>
      <p:pic>
        <p:nvPicPr>
          <p:cNvPr id="20" name="Graphic 19" descr="Badge 3 with solid fill">
            <a:extLst>
              <a:ext uri="{FF2B5EF4-FFF2-40B4-BE49-F238E27FC236}">
                <a16:creationId xmlns:a16="http://schemas.microsoft.com/office/drawing/2014/main" id="{AC85FDED-951D-A53E-D41E-58993331B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9855" y="851602"/>
            <a:ext cx="397695" cy="397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3FA301-E691-0A82-356C-952D39F7A7E9}"/>
              </a:ext>
            </a:extLst>
          </p:cNvPr>
          <p:cNvSpPr txBox="1"/>
          <p:nvPr/>
        </p:nvSpPr>
        <p:spPr>
          <a:xfrm>
            <a:off x="4572000" y="946595"/>
            <a:ext cx="4129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NMCP JKSA Clinical Activity baseline (Dec 2022 – Nov 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8344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2EA8C5-2E69-059A-2EEB-6C66B4C6A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4988"/>
              </p:ext>
            </p:extLst>
          </p:nvPr>
        </p:nvGraphicFramePr>
        <p:xfrm>
          <a:off x="3479801" y="1244435"/>
          <a:ext cx="5664199" cy="3322320"/>
        </p:xfrm>
        <a:graphic>
          <a:graphicData uri="http://schemas.openxmlformats.org/drawingml/2006/table">
            <a:tbl>
              <a:tblPr/>
              <a:tblGrid>
                <a:gridCol w="1513627">
                  <a:extLst>
                    <a:ext uri="{9D8B030D-6E8A-4147-A177-3AD203B41FA5}">
                      <a16:colId xmlns:a16="http://schemas.microsoft.com/office/drawing/2014/main" val="1132860351"/>
                    </a:ext>
                  </a:extLst>
                </a:gridCol>
                <a:gridCol w="1383524">
                  <a:extLst>
                    <a:ext uri="{9D8B030D-6E8A-4147-A177-3AD203B41FA5}">
                      <a16:colId xmlns:a16="http://schemas.microsoft.com/office/drawing/2014/main" val="2599414257"/>
                    </a:ext>
                  </a:extLst>
                </a:gridCol>
                <a:gridCol w="1383524">
                  <a:extLst>
                    <a:ext uri="{9D8B030D-6E8A-4147-A177-3AD203B41FA5}">
                      <a16:colId xmlns:a16="http://schemas.microsoft.com/office/drawing/2014/main" val="2385463615"/>
                    </a:ext>
                  </a:extLst>
                </a:gridCol>
                <a:gridCol w="1383524">
                  <a:extLst>
                    <a:ext uri="{9D8B030D-6E8A-4147-A177-3AD203B41FA5}">
                      <a16:colId xmlns:a16="http://schemas.microsoft.com/office/drawing/2014/main" val="973145562"/>
                    </a:ext>
                  </a:extLst>
                </a:gridCol>
              </a:tblGrid>
              <a:tr h="2552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 Portsmouth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689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Personnel Assigned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Personnel Above Threshold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Personnel Above Threshold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15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Cardiothoracic 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73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Care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18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Medicine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64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93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48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7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Ophthalmology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7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Orthopedic 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699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 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20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 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00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556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 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7474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Personnel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72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02FB9A0-6C5E-F850-F371-613FB2CC5FD3}"/>
              </a:ext>
            </a:extLst>
          </p:cNvPr>
          <p:cNvSpPr/>
          <p:nvPr/>
        </p:nvSpPr>
        <p:spPr>
          <a:xfrm>
            <a:off x="3385821" y="4328948"/>
            <a:ext cx="585216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B71B5-0E88-BD46-EE98-0C2EE0575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6C1D-B94A-4A9A-BD8D-A546578E3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446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83446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DCCDF5F-F194-6195-C318-0680C38EA1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57159"/>
            <a:ext cx="8229600" cy="372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1C32D-6D1D-4306-5950-AB50D0767F9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198" y="1650357"/>
            <a:ext cx="707197" cy="707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1D002-A7D5-38DF-5702-6A498B7E09A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7198" y="2507892"/>
            <a:ext cx="634039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35081D-E7C6-B310-944D-0957289E7D9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88882" y="3431749"/>
            <a:ext cx="871804" cy="585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B4B12-8D43-1EEE-1B72-EC7F7EB2FE0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209199" y="1555860"/>
            <a:ext cx="1341236" cy="89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B2346-D0F1-E08D-DD07-311AEBA2AE5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211866" y="2413454"/>
            <a:ext cx="1341236" cy="89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BD948-9BA1-B420-BED1-AF284EF7889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209199" y="3323515"/>
            <a:ext cx="1341236" cy="896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62D915-C352-3838-B7AB-B66298D1EBB9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655655" y="1650357"/>
            <a:ext cx="2821541" cy="719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2375F7-461B-6C20-0D01-373B4F2B0831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5638799" y="1641214"/>
            <a:ext cx="1341236" cy="877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86EA61-EF8A-754C-87F6-9EEFCA885815}"/>
              </a:ext>
            </a:extLst>
          </p:cNvPr>
          <p:cNvSpPr txBox="1"/>
          <p:nvPr/>
        </p:nvSpPr>
        <p:spPr>
          <a:xfrm>
            <a:off x="6858000" y="1660075"/>
            <a:ext cx="220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Times New Roman" panose="02020603050405020304" pitchFamily="18" charset="0"/>
              </a:rPr>
              <a:t>Caladrius C2 established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Times New Roman" panose="02020603050405020304" pitchFamily="18" charset="0"/>
              </a:rPr>
              <a:t>SOPs and Patient Care protocols developed and implemented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9E1839-BA89-BE03-72B7-F003BDD124B3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626426" y="1421889"/>
            <a:ext cx="603543" cy="9012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B19568-886A-1F33-B773-47072FF8A67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655655" y="2449256"/>
            <a:ext cx="2821541" cy="719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A2D793-CD39-8786-E44D-8D3B38908DC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649620" y="3364687"/>
            <a:ext cx="2821540" cy="719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D9BE7-20B8-0C17-B939-1397CA499FF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654257" y="2249405"/>
            <a:ext cx="603543" cy="9012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3DA9C3-4198-20E5-FDDE-E607AC147A4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425655" y="3115779"/>
            <a:ext cx="603543" cy="9012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95DB56-19CC-75A1-9B11-296FBB3B1CE1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5658523" y="2497486"/>
            <a:ext cx="1353429" cy="877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C41F85-6E2B-78E2-28E7-5FD8F239FB98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638799" y="3426916"/>
            <a:ext cx="1353429" cy="8047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5E3941-8D57-8038-4C28-9091741AC1CB}"/>
              </a:ext>
            </a:extLst>
          </p:cNvPr>
          <p:cNvSpPr txBox="1"/>
          <p:nvPr/>
        </p:nvSpPr>
        <p:spPr>
          <a:xfrm>
            <a:off x="6858000" y="2500464"/>
            <a:ext cx="220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Times New Roman" panose="02020603050405020304" pitchFamily="18" charset="0"/>
              </a:rPr>
              <a:t>Current operations utilize GTP for patient movement for communication between MTFs and NMCP</a:t>
            </a:r>
            <a:endParaRPr lang="en-US" sz="12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5A7AFC-68CC-C4F4-B8C4-036C1E4E7321}"/>
              </a:ext>
            </a:extLst>
          </p:cNvPr>
          <p:cNvSpPr txBox="1"/>
          <p:nvPr/>
        </p:nvSpPr>
        <p:spPr>
          <a:xfrm>
            <a:off x="6858000" y="3456609"/>
            <a:ext cx="220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Times New Roman" panose="02020603050405020304" pitchFamily="18" charset="0"/>
              </a:rPr>
              <a:t>Ground transport team established at NMCP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Times New Roman" panose="02020603050405020304" pitchFamily="18" charset="0"/>
              </a:rPr>
              <a:t>Contract Paramedic award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est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13 March 24, new EMS vehicles arrived Nov 2023</a:t>
            </a:r>
            <a:endParaRPr lang="en-US" sz="1200" dirty="0">
              <a:latin typeface="+mj-lt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484A653-1F50-9BDE-55FC-76A58345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5" y="119902"/>
            <a:ext cx="8229600" cy="857250"/>
          </a:xfrm>
        </p:spPr>
        <p:txBody>
          <a:bodyPr>
            <a:normAutofit/>
          </a:bodyPr>
          <a:lstStyle/>
          <a:p>
            <a:r>
              <a:rPr lang="en-US" sz="2000" dirty="0"/>
              <a:t>QPP-28890</a:t>
            </a:r>
            <a:br>
              <a:rPr lang="en-US" sz="2000" dirty="0"/>
            </a:br>
            <a:r>
              <a:rPr lang="en-US" sz="2000" dirty="0"/>
              <a:t>Project Caladrius - POA&amp;M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463C65-C7E4-BF23-5EDE-B735BF0B2E32}"/>
              </a:ext>
            </a:extLst>
          </p:cNvPr>
          <p:cNvSpPr txBox="1"/>
          <p:nvPr/>
        </p:nvSpPr>
        <p:spPr>
          <a:xfrm>
            <a:off x="381000" y="893570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83446"/>
                </a:solidFill>
                <a:latin typeface="Franklin Gothic Book" panose="020B0503020102020204"/>
              </a:rPr>
              <a:t>Funding Requested</a:t>
            </a:r>
            <a:r>
              <a:rPr lang="en-US" sz="1600" dirty="0">
                <a:solidFill>
                  <a:srgbClr val="283446"/>
                </a:solidFill>
                <a:latin typeface="Franklin Gothic Book" panose="020B0503020102020204"/>
              </a:rPr>
              <a:t>: </a:t>
            </a:r>
            <a:r>
              <a:rPr lang="en-US" sz="1600" b="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$5M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83446"/>
                </a:solidFill>
                <a:latin typeface="Franklin Gothic Book" panose="020B0503020102020204"/>
              </a:rPr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7BA58-A8CE-BA5E-FF9E-577AD3D0767A}"/>
              </a:ext>
            </a:extLst>
          </p:cNvPr>
          <p:cNvSpPr txBox="1"/>
          <p:nvPr/>
        </p:nvSpPr>
        <p:spPr>
          <a:xfrm>
            <a:off x="5651827" y="881902"/>
            <a:ext cx="318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Funding Provided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lang="en-US" sz="1600" b="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$7.370M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83446"/>
                </a:solidFill>
                <a:latin typeface="Franklin Gothic Book" panose="020B050302010202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8344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4D23A-EC3C-CF44-8507-C5A01BD3B214}"/>
              </a:ext>
            </a:extLst>
          </p:cNvPr>
          <p:cNvSpPr txBox="1"/>
          <p:nvPr/>
        </p:nvSpPr>
        <p:spPr>
          <a:xfrm>
            <a:off x="6934200" y="590550"/>
            <a:ext cx="1773795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OPR: Jen Caruso</a:t>
            </a:r>
            <a:r>
              <a:rPr lang="en-US" sz="1000" dirty="0">
                <a:solidFill>
                  <a:prstClr val="white"/>
                </a:solidFill>
                <a:latin typeface="Franklin Gothic Book" panose="020B0503020102020204"/>
              </a:rPr>
              <a:t> (JKSA)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9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B71B5-0E88-BD46-EE98-0C2EE0575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C6C1D-B94A-4A9A-BD8D-A546578E3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446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83446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AACE03CF-67E3-825C-76AC-7FCF091E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0" y="1153746"/>
            <a:ext cx="8229600" cy="37272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7135126-228B-6066-D503-0CAF56CEF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8219"/>
            <a:ext cx="9144000" cy="1696064"/>
          </a:xfrm>
          <a:prstGeom prst="rect">
            <a:avLst/>
          </a:prstGeom>
        </p:spPr>
      </p:pic>
      <p:pic>
        <p:nvPicPr>
          <p:cNvPr id="140" name="Picture 139" descr="Map&#10;&#10;Description automatically generated">
            <a:extLst>
              <a:ext uri="{FF2B5EF4-FFF2-40B4-BE49-F238E27FC236}">
                <a16:creationId xmlns:a16="http://schemas.microsoft.com/office/drawing/2014/main" id="{235EB611-D30D-8198-4AB1-D79AE87AA95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7" y="2818577"/>
            <a:ext cx="1526243" cy="1696064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CBAD8359-A8A5-2B02-D479-C3BBFBB089B5}"/>
              </a:ext>
            </a:extLst>
          </p:cNvPr>
          <p:cNvSpPr txBox="1"/>
          <p:nvPr/>
        </p:nvSpPr>
        <p:spPr>
          <a:xfrm>
            <a:off x="1815353" y="2883425"/>
            <a:ext cx="3570194" cy="1631216"/>
          </a:xfrm>
          <a:prstGeom prst="rect">
            <a:avLst/>
          </a:prstGeom>
          <a:noFill/>
          <a:ln>
            <a:solidFill>
              <a:srgbClr val="002C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High Pay Off Target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Neurological/Neurosurgical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Cardiopulmonary &amp; Circulatory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Advanced/complicated malignancies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&amp; Appendicular fractures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diseases of the digestive &amp; hepatobiliary systems</a:t>
            </a: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9C387DC0-A454-6166-255F-B995C5D7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5" y="113178"/>
            <a:ext cx="8229600" cy="857250"/>
          </a:xfrm>
        </p:spPr>
        <p:txBody>
          <a:bodyPr>
            <a:normAutofit/>
          </a:bodyPr>
          <a:lstStyle/>
          <a:p>
            <a:r>
              <a:rPr lang="en-US" sz="2000" dirty="0"/>
              <a:t>QPP-28890</a:t>
            </a:r>
            <a:br>
              <a:rPr lang="en-US" sz="2000" dirty="0"/>
            </a:br>
            <a:r>
              <a:rPr lang="en-US" sz="2000" dirty="0"/>
              <a:t>Project Caladrius - POA&amp;M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F143B05-26C5-9AFA-69F2-FF9F81528B2C}"/>
              </a:ext>
            </a:extLst>
          </p:cNvPr>
          <p:cNvSpPr txBox="1"/>
          <p:nvPr/>
        </p:nvSpPr>
        <p:spPr>
          <a:xfrm>
            <a:off x="381000" y="873398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283446"/>
                </a:solidFill>
                <a:latin typeface="Franklin Gothic Book" panose="020B0503020102020204"/>
              </a:rPr>
              <a:t>Funding Requested</a:t>
            </a:r>
            <a:r>
              <a:rPr lang="en-US" sz="1600" dirty="0">
                <a:solidFill>
                  <a:srgbClr val="283446"/>
                </a:solidFill>
                <a:latin typeface="Franklin Gothic Book" panose="020B0503020102020204"/>
              </a:rPr>
              <a:t>: </a:t>
            </a:r>
            <a:r>
              <a:rPr lang="en-US" sz="1600" b="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$5M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83446"/>
                </a:solidFill>
                <a:latin typeface="Franklin Gothic Book" panose="020B0503020102020204"/>
              </a:rPr>
              <a:t> 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00252D5-0B05-2347-53AF-1381FD2ED460}"/>
              </a:ext>
            </a:extLst>
          </p:cNvPr>
          <p:cNvSpPr txBox="1"/>
          <p:nvPr/>
        </p:nvSpPr>
        <p:spPr>
          <a:xfrm>
            <a:off x="5651827" y="861730"/>
            <a:ext cx="318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Funding Provided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83446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: </a:t>
            </a:r>
            <a:r>
              <a:rPr lang="en-US" sz="1600" b="0" u="none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$7.370M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83446"/>
                </a:solidFill>
                <a:latin typeface="Franklin Gothic Book" panose="020B050302010202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8344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73568-80DB-C340-425E-6E6CBB6AC7F6}"/>
              </a:ext>
            </a:extLst>
          </p:cNvPr>
          <p:cNvSpPr txBox="1"/>
          <p:nvPr/>
        </p:nvSpPr>
        <p:spPr>
          <a:xfrm>
            <a:off x="6934200" y="590550"/>
            <a:ext cx="1773795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OPR: Jen Caruso</a:t>
            </a:r>
            <a:r>
              <a:rPr lang="en-US" sz="1000" dirty="0">
                <a:solidFill>
                  <a:prstClr val="white"/>
                </a:solidFill>
                <a:latin typeface="Franklin Gothic Book" panose="020B0503020102020204"/>
              </a:rPr>
              <a:t> (JKSA)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4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0E72F56-E762-41C5-9BF5-BD617DD6B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74010"/>
              </p:ext>
            </p:extLst>
          </p:nvPr>
        </p:nvGraphicFramePr>
        <p:xfrm>
          <a:off x="486561" y="991034"/>
          <a:ext cx="8218019" cy="3578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395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requirement or expansion of existing requirement:</a:t>
                      </a:r>
                    </a:p>
                  </a:txBody>
                  <a:tcPr marL="68580" marR="68580" marT="34279" marB="3427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414042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requirement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3474457279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initial funding requested:</a:t>
                      </a:r>
                    </a:p>
                  </a:txBody>
                  <a:tcPr marL="68580" marR="68580" marT="34279" marB="3427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70815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414042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$5M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Ramp year:</a:t>
                      </a:r>
                    </a:p>
                  </a:txBody>
                  <a:tcPr marL="68580" marR="68580" marT="34279" marB="3427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3814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414042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Pending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784631043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funding received in the current Fiscal Year:</a:t>
                      </a:r>
                    </a:p>
                  </a:txBody>
                  <a:tcPr marL="68580" marR="68580" marT="34279" marB="3427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$7.370M (FY23)      GFEBS WBS:  S.0092767.3.23</a:t>
                      </a:r>
                    </a:p>
                  </a:txBody>
                  <a:tcPr marL="68580" marR="68580" marT="34279" marB="342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04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Summary of resource execution strategy and timeline milestones to FOC:</a:t>
                      </a:r>
                    </a:p>
                  </a:txBody>
                  <a:tcPr marL="68580" marR="68580" marT="34279" marB="3427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00658"/>
                  </a:ext>
                </a:extLst>
              </a:tr>
              <a:tr h="327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FY23 Funding and Contract Award: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u="none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June 23: $7.370M provided via FAD 23-L8-011821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u="none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22 Sep 23:  Contract award $8.188M (base plus one option).  Additional $46.6k Specialized Transportation and Support Services (STSS) fee charged by USTRANSCOM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u="none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26 Nov 23:  Contract mission capable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u="sng" dirty="0">
                        <a:solidFill>
                          <a:srgbClr val="41404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Contract invoicing a/o 6 Feb:  </a:t>
                      </a:r>
                      <a:r>
                        <a:rPr lang="en-US" sz="900" b="0" u="none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$1.563M (contract) and $46.6k (STSS fee)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0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b="1" u="sng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Flight hours used/remaining:</a:t>
                      </a:r>
                      <a:r>
                        <a:rPr lang="en-US" sz="900" b="0" u="none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15 hours used, 585 hours remain</a:t>
                      </a:r>
                    </a:p>
                    <a:p>
                      <a:pPr marL="0" indent="0">
                        <a:buNone/>
                      </a:pPr>
                      <a:endParaRPr lang="en-US" sz="900" b="0" u="none" dirty="0">
                        <a:solidFill>
                          <a:srgbClr val="414042"/>
                        </a:solidFill>
                        <a:latin typeface="+mn-lt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FY24</a:t>
                      </a:r>
                      <a:r>
                        <a:rPr lang="en-US" sz="900" b="0" u="none" dirty="0">
                          <a:solidFill>
                            <a:srgbClr val="41404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UFR submitted for $7.908M to exercise option year of contract.  Funds required Q4.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34279" marB="342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290317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3BE9DD-A9AB-C1B8-AF75-DB9BD08F9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86246" y="4865079"/>
            <a:ext cx="2033955" cy="291700"/>
          </a:xfrm>
        </p:spPr>
        <p:txBody>
          <a:bodyPr/>
          <a:lstStyle/>
          <a:p>
            <a:fld id="{9557ED44-985C-4806-9A80-539920B2A4E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4D7D41-28E9-4E3A-BC61-0CB1DC4A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Resource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Execution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2B8EE0D-112D-9372-7056-ADD851BAF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86246" y="4865079"/>
            <a:ext cx="2033955" cy="291700"/>
          </a:xfrm>
        </p:spPr>
        <p:txBody>
          <a:bodyPr/>
          <a:lstStyle/>
          <a:p>
            <a:fld id="{9557ED44-985C-4806-9A80-539920B2A4E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71E0E63-8091-8695-DC53-3A30489878A4}"/>
              </a:ext>
            </a:extLst>
          </p:cNvPr>
          <p:cNvGraphicFramePr>
            <a:graphicFrameLocks noGrp="1"/>
          </p:cNvGraphicFramePr>
          <p:nvPr/>
        </p:nvGraphicFramePr>
        <p:xfrm>
          <a:off x="223834" y="841648"/>
          <a:ext cx="8696332" cy="37553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6765">
                  <a:extLst>
                    <a:ext uri="{9D8B030D-6E8A-4147-A177-3AD203B41FA5}">
                      <a16:colId xmlns:a16="http://schemas.microsoft.com/office/drawing/2014/main" val="3944890371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4046040370"/>
                    </a:ext>
                  </a:extLst>
                </a:gridCol>
                <a:gridCol w="1994632">
                  <a:extLst>
                    <a:ext uri="{9D8B030D-6E8A-4147-A177-3AD203B41FA5}">
                      <a16:colId xmlns:a16="http://schemas.microsoft.com/office/drawing/2014/main" val="582548772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3980334339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1440152712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749800156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2908730590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4110578962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3137866975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3003515127"/>
                    </a:ext>
                  </a:extLst>
                </a:gridCol>
                <a:gridCol w="584381">
                  <a:extLst>
                    <a:ext uri="{9D8B030D-6E8A-4147-A177-3AD203B41FA5}">
                      <a16:colId xmlns:a16="http://schemas.microsoft.com/office/drawing/2014/main" val="3927194795"/>
                    </a:ext>
                  </a:extLst>
                </a:gridCol>
              </a:tblGrid>
              <a:tr h="222853">
                <a:tc gridSpan="1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Detailed Execution and Projection for Requirement Funding ($ in Millions)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2828"/>
                  </a:ext>
                </a:extLst>
              </a:tr>
              <a:tr h="197532">
                <a:tc rowSpan="3">
                  <a:txBody>
                    <a:bodyPr/>
                    <a:lstStyle/>
                    <a:p>
                      <a:endParaRPr 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Identify O&amp;M BAG and/or RDT&amp;E or PROC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Description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Enter $ in Millions (e.g. $123K is 0.123)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Enter $ in Millions (e.g. $123K is 0.123)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Enter $ in Millions (e.g. $123K is 0.123)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50160"/>
                  </a:ext>
                </a:extLst>
              </a:tr>
              <a:tr h="31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Actuals FY22-23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Actuals to Date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Projected Totals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65043"/>
                  </a:ext>
                </a:extLst>
              </a:tr>
              <a:tr h="197532"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8432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8432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FY24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FY24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FY25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FY26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FY27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FY28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FYDP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782798"/>
                  </a:ext>
                </a:extLst>
              </a:tr>
              <a:tr h="197532">
                <a:tc>
                  <a:txBody>
                    <a:bodyPr/>
                    <a:lstStyle/>
                    <a:p>
                      <a:r>
                        <a:rPr lang="en-US" sz="700" b="1" dirty="0"/>
                        <a:t>Personnel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53551"/>
                  </a:ext>
                </a:extLst>
              </a:tr>
              <a:tr h="197532"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Civilian FTEs (labor)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O&amp;M/BAG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2 GS-11 RN support to Transfer Center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.582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.044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.314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.333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.352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.374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.397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1.770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468623"/>
                  </a:ext>
                </a:extLst>
              </a:tr>
              <a:tr h="197532"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Contract FTEs (labor)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O&amp;M/BAG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10 FTE Paramedic Contract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1.056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1.090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1.124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.832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4.102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75315"/>
                  </a:ext>
                </a:extLst>
              </a:tr>
              <a:tr h="197532"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Active Duty (labor)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MILPERS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Active-Duty support to Transfer Center and Ground 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2.522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.449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1.348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1.429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1.515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1.606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1.686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7.584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10813"/>
                  </a:ext>
                </a:extLst>
              </a:tr>
              <a:tr h="193140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Contracts (non-labor)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O&amp;M/BAG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CSI Aviation Inc (aircraft)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8.235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7.950</a:t>
                      </a:r>
                      <a:endParaRPr lang="en-US" sz="7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8.428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8.934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9.470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10.038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FF0000"/>
                          </a:solidFill>
                        </a:rPr>
                        <a:t>44.820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87793"/>
                  </a:ext>
                </a:extLst>
              </a:tr>
              <a:tr h="197532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/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O&amp;M/BAG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Equipment to outfit ambulances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.132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.131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.131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35960"/>
                  </a:ext>
                </a:extLst>
              </a:tr>
              <a:tr h="297138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/>
                        <a:t>Supplies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O&amp;M/BAG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Supplies to stock ambulances supported via Emergency Department budget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13880"/>
                  </a:ext>
                </a:extLst>
              </a:tr>
              <a:tr h="197532">
                <a:tc>
                  <a:txBody>
                    <a:bodyPr/>
                    <a:lstStyle/>
                    <a:p>
                      <a:r>
                        <a:rPr lang="en-US" sz="700" b="1" dirty="0"/>
                        <a:t>Travel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O&amp;M/BAG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EMS Conference Attendance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.002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.002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.002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60140"/>
                  </a:ext>
                </a:extLst>
              </a:tr>
              <a:tr h="297138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/>
                        <a:t>Pharmaceuticals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Pharmaceuticals to stock ambulances supported via Emergency Department budget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45531"/>
                  </a:ext>
                </a:extLst>
              </a:tr>
              <a:tr h="208428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/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O&amp;M/BAG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Ambulance Lease (x2)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.087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.007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.069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.078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.082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.087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.389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97922"/>
                  </a:ext>
                </a:extLst>
              </a:tr>
              <a:tr h="197532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11.558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.053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10.739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11.353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12.003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12.364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12.339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58.798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58347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/>
                        <a:t>Cost Avoidance/</a:t>
                      </a:r>
                      <a:br>
                        <a:rPr lang="en-US" sz="700" b="1" dirty="0"/>
                      </a:br>
                      <a:r>
                        <a:rPr lang="en-US" sz="700" b="1" dirty="0"/>
                        <a:t>Return on Investment: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.062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3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4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D5F7-969E-ACC9-264C-160CCCE7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 1:  Sustain Funding and Continue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0284-D4BA-1ABC-4078-336B091FC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67E1-AEE4-7F04-0154-C9FF4804A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E37ECE-277D-C5F0-2202-15ACAAEE58D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23952"/>
          <a:ext cx="8229601" cy="348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2879852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0829619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674795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59878541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911650836"/>
                    </a:ext>
                  </a:extLst>
                </a:gridCol>
              </a:tblGrid>
              <a:tr h="5049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COA 1:        Recommended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 to Funding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 to Manpower 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 to Infrastructure 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 Time to Implement 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26152"/>
                  </a:ext>
                </a:extLst>
              </a:tr>
              <a:tr h="1396137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Sustain funding and continue monitoring </a:t>
                      </a:r>
                    </a:p>
                    <a:p>
                      <a:pPr algn="l"/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$7.908M UFR (FY 24) submitted to exercise option year. All other costs covered by existing budget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Until paramedic contract awarded and positions filled, difficult to operate ground transportation 24/7, expand NMCP transfer center manning to support initiative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 to 12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38333"/>
                  </a:ext>
                </a:extLst>
              </a:tr>
              <a:tr h="35032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Risk/Opportunity to DHA for COA 1</a:t>
                      </a:r>
                    </a:p>
                  </a:txBody>
                  <a:tcPr>
                    <a:solidFill>
                      <a:srgbClr val="121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77176"/>
                  </a:ext>
                </a:extLst>
              </a:tr>
              <a:tr h="1158497">
                <a:tc gridSpan="5">
                  <a:txBody>
                    <a:bodyPr/>
                    <a:lstStyle/>
                    <a:p>
                      <a:r>
                        <a:rPr lang="en-US" sz="1200" b="1" strike="noStrike" dirty="0">
                          <a:solidFill>
                            <a:srgbClr val="00B050"/>
                          </a:solidFill>
                        </a:rPr>
                        <a:t>Op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portunities</a:t>
                      </a:r>
                      <a:r>
                        <a:rPr lang="en-US" sz="1200" dirty="0"/>
                        <a:t>: Expand capability throughout the SE region, include beneficiaries from GTMO.  Once NMCP ground transportation 24/7 capable, discussion with 633d MedGrp (Langley) to reduce or eliminate $574k ambulance contract (on last option year POP ending 12 Sep 24)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Risks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: Under utilization of service, poor retention of contract staff (fixed-wing) due to lack of mission demand, performance of new paramedic contract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6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56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D5F7-969E-ACC9-264C-160CCCE7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 3:  Stop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0284-D4BA-1ABC-4078-336B091FC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67E1-AEE4-7F04-0154-C9FF4804A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E37ECE-277D-C5F0-2202-15ACAAEE58D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23951"/>
          <a:ext cx="8229601" cy="344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2879852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0829619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674795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59878541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911650836"/>
                    </a:ext>
                  </a:extLst>
                </a:gridCol>
              </a:tblGrid>
              <a:tr h="50044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COA 3:        Recommended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 to Funding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 to Manpower 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Impact to Infrastructure 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 Time to Implement </a:t>
                      </a:r>
                    </a:p>
                  </a:txBody>
                  <a:tcPr anchor="ctr">
                    <a:solidFill>
                      <a:srgbClr val="121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26152"/>
                  </a:ext>
                </a:extLst>
              </a:tr>
              <a:tr h="128990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Stop funding</a:t>
                      </a:r>
                    </a:p>
                    <a:p>
                      <a:pPr algn="l"/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FY24 DHA saves $7.908M (contract) and NMCP saves $42k (est STSS fee)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none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none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38333"/>
                  </a:ext>
                </a:extLst>
              </a:tr>
              <a:tr h="43287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Risk/Opportunity to DHA for COA 3</a:t>
                      </a:r>
                    </a:p>
                  </a:txBody>
                  <a:tcPr>
                    <a:solidFill>
                      <a:srgbClr val="121F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77176"/>
                  </a:ext>
                </a:extLst>
              </a:tr>
              <a:tr h="1205766">
                <a:tc gridSpan="5">
                  <a:txBody>
                    <a:bodyPr/>
                    <a:lstStyle/>
                    <a:p>
                      <a:r>
                        <a:rPr lang="en-US" sz="1200" b="1" strike="noStrike" dirty="0">
                          <a:solidFill>
                            <a:srgbClr val="00B050"/>
                          </a:solidFill>
                        </a:rPr>
                        <a:t>Op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portunities</a:t>
                      </a:r>
                      <a:r>
                        <a:rPr lang="en-US" sz="1200" dirty="0"/>
                        <a:t>: Expand ground transport and NMCP transfer center to Tidewater region.  Once NMCP ground transportation 24/7 capable, discussion with 633d MedGrp (Langley) to reduce or eliminate $574k ambulance contract (on last option year POP ending 12 Sep 24)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Risks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: Continued leakage to the market at smaller MTFs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6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21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B9E0-AF1B-CB9E-66A5-384A6856F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2D5B7-AE70-E1AC-08DD-B08F9DAD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4" y="-43020"/>
            <a:ext cx="3908980" cy="5222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4EB59-FD9B-CC5E-F9CF-75075A4D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00" y="-29572"/>
            <a:ext cx="3905235" cy="52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3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A PPT Template - 230413  -  Read-Only" id="{DF30CEB4-FA03-4C5D-943D-5ABF8C125893}" vid="{66D581AE-EE5E-46D4-8C42-FBDA4606EF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0AE083942E648A2F5BB6A5C87F11D" ma:contentTypeVersion="10" ma:contentTypeDescription="Create a new document." ma:contentTypeScope="" ma:versionID="8e9b570fb1f018a647dfed2efb6d2482">
  <xsd:schema xmlns:xsd="http://www.w3.org/2001/XMLSchema" xmlns:xs="http://www.w3.org/2001/XMLSchema" xmlns:p="http://schemas.microsoft.com/office/2006/metadata/properties" xmlns:ns2="49039f9b-ce14-43fd-8f25-8506ef185949" xmlns:ns3="a35264b0-0e6a-4772-a687-dc78983a55bf" targetNamespace="http://schemas.microsoft.com/office/2006/metadata/properties" ma:root="true" ma:fieldsID="ac8463b6e586d43a0e1d3239dc025a3b" ns2:_="" ns3:_="">
    <xsd:import namespace="49039f9b-ce14-43fd-8f25-8506ef185949"/>
    <xsd:import namespace="a35264b0-0e6a-4772-a687-dc78983a5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39f9b-ce14-43fd-8f25-8506ef185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64b0-0e6a-4772-a687-dc78983a5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847EF-B67A-4F59-803E-7BA1D94D0768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a35264b0-0e6a-4772-a687-dc78983a55bf"/>
    <ds:schemaRef ds:uri="49039f9b-ce14-43fd-8f25-8506ef18594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42377B-E831-4393-B5A4-C05F02F80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39f9b-ce14-43fd-8f25-8506ef185949"/>
    <ds:schemaRef ds:uri="a35264b0-0e6a-4772-a687-dc78983a5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DHA PPT Template - 230413</Template>
  <TotalTime>563</TotalTime>
  <Words>1753</Words>
  <Application>Microsoft Office PowerPoint</Application>
  <PresentationFormat>On-screen Show (16:9)</PresentationFormat>
  <Paragraphs>325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Garamond</vt:lpstr>
      <vt:lpstr>Times New Roman</vt:lpstr>
      <vt:lpstr>Wingdings</vt:lpstr>
      <vt:lpstr>Office Theme</vt:lpstr>
      <vt:lpstr>DHN ATLANTIC  Project Caladrius CAPT Brian L. Feldman NMC Portsmouth, Director</vt:lpstr>
      <vt:lpstr>QPP-28890 Project Caladrius - Performance </vt:lpstr>
      <vt:lpstr>QPP-28890 Project Caladrius - POA&amp;M </vt:lpstr>
      <vt:lpstr>QPP-28890 Project Caladrius - POA&amp;M</vt:lpstr>
      <vt:lpstr>Resource Overview</vt:lpstr>
      <vt:lpstr>Resource Execution</vt:lpstr>
      <vt:lpstr>COA 1:  Sustain Funding and Continue Monitoring</vt:lpstr>
      <vt:lpstr>COA 3:  Stop Funding</vt:lpstr>
      <vt:lpstr>PowerPoint Presentation</vt:lpstr>
      <vt:lpstr>QPP-28890 Project Caladrius - Performance</vt:lpstr>
    </vt:vector>
  </TitlesOfParts>
  <Company>Defense Health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FY24-26 Performance Plan Quarterly Review</dc:title>
  <dc:subject>ASPR PowerPoint Template</dc:subject>
  <dc:creator>Christine Lyle</dc:creator>
  <cp:lastModifiedBy>Lori Lawrence</cp:lastModifiedBy>
  <cp:revision>20</cp:revision>
  <cp:lastPrinted>2024-02-02T19:41:15Z</cp:lastPrinted>
  <dcterms:created xsi:type="dcterms:W3CDTF">2023-07-07T12:40:11Z</dcterms:created>
  <dcterms:modified xsi:type="dcterms:W3CDTF">2024-02-14T16:00:53Z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0x0101002190AE083942E648A2F5BB6A5C87F11D</vt:lpwstr>
  </property>
</Properties>
</file>