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3" r:id="rId4"/>
    <p:sldMasterId id="2147484609" r:id="rId5"/>
    <p:sldMasterId id="2147484617" r:id="rId6"/>
    <p:sldMasterId id="2147484632" r:id="rId7"/>
  </p:sldMasterIdLst>
  <p:notesMasterIdLst>
    <p:notesMasterId r:id="rId68"/>
  </p:notesMasterIdLst>
  <p:handoutMasterIdLst>
    <p:handoutMasterId r:id="rId69"/>
  </p:handoutMasterIdLst>
  <p:sldIdLst>
    <p:sldId id="992" r:id="rId8"/>
    <p:sldId id="999" r:id="rId9"/>
    <p:sldId id="995" r:id="rId10"/>
    <p:sldId id="495" r:id="rId11"/>
    <p:sldId id="2134804768" r:id="rId12"/>
    <p:sldId id="2134804769" r:id="rId13"/>
    <p:sldId id="2147471409" r:id="rId14"/>
    <p:sldId id="2147471410" r:id="rId15"/>
    <p:sldId id="2147471411" r:id="rId16"/>
    <p:sldId id="2147471403" r:id="rId17"/>
    <p:sldId id="2147471404" r:id="rId18"/>
    <p:sldId id="2147471405" r:id="rId19"/>
    <p:sldId id="2147471406" r:id="rId20"/>
    <p:sldId id="2147471407" r:id="rId21"/>
    <p:sldId id="2147471408" r:id="rId22"/>
    <p:sldId id="996" r:id="rId23"/>
    <p:sldId id="1000" r:id="rId24"/>
    <p:sldId id="2147472091" r:id="rId25"/>
    <p:sldId id="1020" r:id="rId26"/>
    <p:sldId id="2147472090" r:id="rId27"/>
    <p:sldId id="2147472037" r:id="rId28"/>
    <p:sldId id="2147472043" r:id="rId29"/>
    <p:sldId id="1006" r:id="rId30"/>
    <p:sldId id="1005" r:id="rId31"/>
    <p:sldId id="289" r:id="rId32"/>
    <p:sldId id="2147472047" r:id="rId33"/>
    <p:sldId id="2147472048" r:id="rId34"/>
    <p:sldId id="2147472049" r:id="rId35"/>
    <p:sldId id="2147472050" r:id="rId36"/>
    <p:sldId id="2147472045" r:id="rId37"/>
    <p:sldId id="326" r:id="rId38"/>
    <p:sldId id="2147472051" r:id="rId39"/>
    <p:sldId id="1012" r:id="rId40"/>
    <p:sldId id="1013" r:id="rId41"/>
    <p:sldId id="2147472052" r:id="rId42"/>
    <p:sldId id="2147472053" r:id="rId43"/>
    <p:sldId id="2147472054" r:id="rId44"/>
    <p:sldId id="2147472055" r:id="rId45"/>
    <p:sldId id="1002" r:id="rId46"/>
    <p:sldId id="1014" r:id="rId47"/>
    <p:sldId id="2147472056" r:id="rId48"/>
    <p:sldId id="1001" r:id="rId49"/>
    <p:sldId id="1011" r:id="rId50"/>
    <p:sldId id="2147472061" r:id="rId51"/>
    <p:sldId id="1459" r:id="rId52"/>
    <p:sldId id="2147472083" r:id="rId53"/>
    <p:sldId id="2147472080" r:id="rId54"/>
    <p:sldId id="2147472066" r:id="rId55"/>
    <p:sldId id="2147472068" r:id="rId56"/>
    <p:sldId id="2147472069" r:id="rId57"/>
    <p:sldId id="2147472071" r:id="rId58"/>
    <p:sldId id="2147472073" r:id="rId59"/>
    <p:sldId id="2147472072" r:id="rId60"/>
    <p:sldId id="2147472085" r:id="rId61"/>
    <p:sldId id="2147472089" r:id="rId62"/>
    <p:sldId id="2147472086" r:id="rId63"/>
    <p:sldId id="2147472088" r:id="rId64"/>
    <p:sldId id="2147472084" r:id="rId65"/>
    <p:sldId id="2147472078" r:id="rId66"/>
    <p:sldId id="998" r:id="rId67"/>
  </p:sldIdLst>
  <p:sldSz cx="9144000" cy="6858000" type="screen4x3"/>
  <p:notesSz cx="70104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5285E-95AC-4733-9915-524BFD8534A5}" v="984" dt="2024-01-24T03:13:50.485"/>
    <p1510:client id="{91DFE33B-F209-5C11-9B43-B81C9C096415}" v="188" dt="2024-01-24T00:56:34.950"/>
    <p1510:client id="{A8ACFE52-D52B-4E13-A0F3-C6B54E50352A}" v="47" dt="2024-01-24T14:06:00.173"/>
    <p1510:client id="{B835C21A-66D6-4F14-A396-2FB3EE1816E7}" v="108" dt="2024-01-24T14:19:11.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3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335F0-4C69-4FD1-B608-40730DDCFFDA}" type="doc">
      <dgm:prSet loTypeId="urn:microsoft.com/office/officeart/2005/8/layout/vList3" loCatId="list" qsTypeId="urn:microsoft.com/office/officeart/2005/8/quickstyle/simple1" qsCatId="simple" csTypeId="urn:microsoft.com/office/officeart/2005/8/colors/accent2_3" csCatId="accent2" phldr="1"/>
      <dgm:spPr/>
      <dgm:t>
        <a:bodyPr/>
        <a:lstStyle/>
        <a:p>
          <a:endParaRPr lang="en-US"/>
        </a:p>
      </dgm:t>
    </dgm:pt>
    <dgm:pt modelId="{31736828-814F-468B-AEDB-6A157A3303EC}">
      <dgm:prSet phldrT="[Text]"/>
      <dgm:spPr>
        <a:solidFill>
          <a:schemeClr val="bg1">
            <a:lumMod val="85000"/>
          </a:schemeClr>
        </a:solidFill>
      </dgm:spPr>
      <dgm:t>
        <a:bodyPr/>
        <a:lstStyle/>
        <a:p>
          <a:r>
            <a:rPr lang="en-US">
              <a:solidFill>
                <a:schemeClr val="tx1"/>
              </a:solidFill>
              <a:latin typeface="Arial"/>
              <a:cs typeface="Arial"/>
            </a:rPr>
            <a:t>Define Population, Exposure, Comparator, and Outcome (PECO)</a:t>
          </a:r>
        </a:p>
      </dgm:t>
    </dgm:pt>
    <dgm:pt modelId="{41487677-F646-4786-906E-CC1C45B37377}" type="parTrans" cxnId="{8404E15F-5270-4E23-AA04-73979A4BB8D3}">
      <dgm:prSet/>
      <dgm:spPr/>
      <dgm:t>
        <a:bodyPr/>
        <a:lstStyle/>
        <a:p>
          <a:endParaRPr lang="en-US">
            <a:latin typeface="Arial" panose="020B0604020202020204" pitchFamily="34" charset="0"/>
            <a:cs typeface="Arial" panose="020B0604020202020204" pitchFamily="34" charset="0"/>
          </a:endParaRPr>
        </a:p>
      </dgm:t>
    </dgm:pt>
    <dgm:pt modelId="{B879E559-0540-46CD-9FCB-0611B6148FEB}" type="sibTrans" cxnId="{8404E15F-5270-4E23-AA04-73979A4BB8D3}">
      <dgm:prSet/>
      <dgm:spPr>
        <a:ln>
          <a:solidFill>
            <a:srgbClr val="072D59"/>
          </a:solidFill>
        </a:ln>
      </dgm:spPr>
      <dgm:t>
        <a:bodyPr/>
        <a:lstStyle/>
        <a:p>
          <a:endParaRPr lang="en-US">
            <a:latin typeface="Arial" panose="020B0604020202020204" pitchFamily="34" charset="0"/>
            <a:cs typeface="Arial" panose="020B0604020202020204" pitchFamily="34" charset="0"/>
          </a:endParaRPr>
        </a:p>
      </dgm:t>
    </dgm:pt>
    <dgm:pt modelId="{6ECA9F4D-79BF-4B81-96CC-0E59C3D42DBC}">
      <dgm:prSet phldrT="[Text]" custT="1"/>
      <dgm:spPr>
        <a:solidFill>
          <a:schemeClr val="bg1">
            <a:lumMod val="85000"/>
          </a:schemeClr>
        </a:solidFill>
      </dgm:spPr>
      <dgm:t>
        <a:bodyPr/>
        <a:lstStyle/>
        <a:p>
          <a:r>
            <a:rPr lang="en-US" sz="1800">
              <a:solidFill>
                <a:schemeClr val="tx1"/>
              </a:solidFill>
              <a:latin typeface="Arial"/>
              <a:cs typeface="Arial"/>
            </a:rPr>
            <a:t>Literature Search</a:t>
          </a:r>
        </a:p>
      </dgm:t>
    </dgm:pt>
    <dgm:pt modelId="{65A89E8E-8904-4692-803C-14E5D29609B3}" type="parTrans" cxnId="{B2446D3A-DF06-4D74-9C2C-815900BF4981}">
      <dgm:prSet/>
      <dgm:spPr/>
      <dgm:t>
        <a:bodyPr/>
        <a:lstStyle/>
        <a:p>
          <a:endParaRPr lang="en-US">
            <a:latin typeface="Arial" panose="020B0604020202020204" pitchFamily="34" charset="0"/>
            <a:cs typeface="Arial" panose="020B0604020202020204" pitchFamily="34" charset="0"/>
          </a:endParaRPr>
        </a:p>
      </dgm:t>
    </dgm:pt>
    <dgm:pt modelId="{CB9402A7-EBF9-48B3-8C12-E689D244E0DB}" type="sibTrans" cxnId="{B2446D3A-DF06-4D74-9C2C-815900BF4981}">
      <dgm:prSet/>
      <dgm:spPr/>
      <dgm:t>
        <a:bodyPr/>
        <a:lstStyle/>
        <a:p>
          <a:endParaRPr lang="en-US">
            <a:latin typeface="Arial" panose="020B0604020202020204" pitchFamily="34" charset="0"/>
            <a:cs typeface="Arial" panose="020B0604020202020204" pitchFamily="34" charset="0"/>
          </a:endParaRPr>
        </a:p>
      </dgm:t>
    </dgm:pt>
    <dgm:pt modelId="{FBE0B67F-CF0E-4AA9-8C2C-8352D527AD17}">
      <dgm:prSet phldrT="[Text]" custT="1"/>
      <dgm:spPr>
        <a:solidFill>
          <a:schemeClr val="bg1">
            <a:lumMod val="85000"/>
          </a:schemeClr>
        </a:solidFill>
      </dgm:spPr>
      <dgm:t>
        <a:bodyPr/>
        <a:lstStyle/>
        <a:p>
          <a:r>
            <a:rPr lang="en-US" sz="1800">
              <a:solidFill>
                <a:schemeClr val="tx1"/>
              </a:solidFill>
              <a:latin typeface="Arial"/>
              <a:cs typeface="Arial"/>
            </a:rPr>
            <a:t>Literature Screening</a:t>
          </a:r>
        </a:p>
      </dgm:t>
    </dgm:pt>
    <dgm:pt modelId="{EED1A539-41A3-45C1-9836-71109C396F96}" type="parTrans" cxnId="{E0918B5E-C2B5-4B07-A5DD-4F00E570DB31}">
      <dgm:prSet/>
      <dgm:spPr/>
      <dgm:t>
        <a:bodyPr/>
        <a:lstStyle/>
        <a:p>
          <a:endParaRPr lang="en-US">
            <a:latin typeface="Arial" panose="020B0604020202020204" pitchFamily="34" charset="0"/>
            <a:cs typeface="Arial" panose="020B0604020202020204" pitchFamily="34" charset="0"/>
          </a:endParaRPr>
        </a:p>
      </dgm:t>
    </dgm:pt>
    <dgm:pt modelId="{A5043361-09C1-4B40-8C78-F6DC329434CB}" type="sibTrans" cxnId="{E0918B5E-C2B5-4B07-A5DD-4F00E570DB31}">
      <dgm:prSet/>
      <dgm:spPr/>
      <dgm:t>
        <a:bodyPr/>
        <a:lstStyle/>
        <a:p>
          <a:endParaRPr lang="en-US">
            <a:latin typeface="Arial" panose="020B0604020202020204" pitchFamily="34" charset="0"/>
            <a:cs typeface="Arial" panose="020B0604020202020204" pitchFamily="34" charset="0"/>
          </a:endParaRPr>
        </a:p>
      </dgm:t>
    </dgm:pt>
    <dgm:pt modelId="{48193C45-7BB8-48BF-9F02-977BECAB575E}">
      <dgm:prSet phldrT="[Text]" custT="1"/>
      <dgm:spPr>
        <a:solidFill>
          <a:schemeClr val="bg1">
            <a:lumMod val="85000"/>
          </a:schemeClr>
        </a:solidFill>
      </dgm:spPr>
      <dgm:t>
        <a:bodyPr/>
        <a:lstStyle/>
        <a:p>
          <a:r>
            <a:rPr lang="en-US" sz="1800">
              <a:solidFill>
                <a:schemeClr val="tx1"/>
              </a:solidFill>
              <a:latin typeface="Arial"/>
              <a:cs typeface="Arial"/>
            </a:rPr>
            <a:t>Study Quality Evaluation</a:t>
          </a:r>
        </a:p>
      </dgm:t>
    </dgm:pt>
    <dgm:pt modelId="{0A83364D-F7D2-4C21-AAC3-BBA3ACC03C5C}" type="parTrans" cxnId="{71719FD1-3A48-4354-8841-BF070FCAE573}">
      <dgm:prSet/>
      <dgm:spPr/>
      <dgm:t>
        <a:bodyPr/>
        <a:lstStyle/>
        <a:p>
          <a:endParaRPr lang="en-US">
            <a:latin typeface="Arial" panose="020B0604020202020204" pitchFamily="34" charset="0"/>
            <a:cs typeface="Arial" panose="020B0604020202020204" pitchFamily="34" charset="0"/>
          </a:endParaRPr>
        </a:p>
      </dgm:t>
    </dgm:pt>
    <dgm:pt modelId="{D58428C7-44C6-4119-B0F1-BA0F6D9497A9}" type="sibTrans" cxnId="{71719FD1-3A48-4354-8841-BF070FCAE573}">
      <dgm:prSet/>
      <dgm:spPr/>
      <dgm:t>
        <a:bodyPr/>
        <a:lstStyle/>
        <a:p>
          <a:endParaRPr lang="en-US">
            <a:latin typeface="Arial" panose="020B0604020202020204" pitchFamily="34" charset="0"/>
            <a:cs typeface="Arial" panose="020B0604020202020204" pitchFamily="34" charset="0"/>
          </a:endParaRPr>
        </a:p>
      </dgm:t>
    </dgm:pt>
    <dgm:pt modelId="{5F799134-1A98-4614-95D0-E51910C6254B}">
      <dgm:prSet phldrT="[Text]" custT="1"/>
      <dgm:spPr>
        <a:solidFill>
          <a:schemeClr val="bg1">
            <a:lumMod val="85000"/>
          </a:schemeClr>
        </a:solidFill>
      </dgm:spPr>
      <dgm:t>
        <a:bodyPr/>
        <a:lstStyle/>
        <a:p>
          <a:r>
            <a:rPr lang="en-US" sz="1800">
              <a:solidFill>
                <a:schemeClr val="tx1"/>
              </a:solidFill>
              <a:latin typeface="Arial"/>
              <a:cs typeface="Arial"/>
            </a:rPr>
            <a:t>Data Extraction</a:t>
          </a:r>
        </a:p>
      </dgm:t>
    </dgm:pt>
    <dgm:pt modelId="{CE29498E-4FD7-46C3-9B8B-BC9258F04906}" type="parTrans" cxnId="{ACF3F4C9-C799-411F-ADD9-1005690B7C62}">
      <dgm:prSet/>
      <dgm:spPr/>
      <dgm:t>
        <a:bodyPr/>
        <a:lstStyle/>
        <a:p>
          <a:endParaRPr lang="en-US">
            <a:latin typeface="Arial" panose="020B0604020202020204" pitchFamily="34" charset="0"/>
            <a:cs typeface="Arial" panose="020B0604020202020204" pitchFamily="34" charset="0"/>
          </a:endParaRPr>
        </a:p>
      </dgm:t>
    </dgm:pt>
    <dgm:pt modelId="{E0DC0FB3-0FD8-4AAB-B274-0DBE2910C891}" type="sibTrans" cxnId="{ACF3F4C9-C799-411F-ADD9-1005690B7C62}">
      <dgm:prSet/>
      <dgm:spPr/>
      <dgm:t>
        <a:bodyPr/>
        <a:lstStyle/>
        <a:p>
          <a:endParaRPr lang="en-US">
            <a:latin typeface="Arial" panose="020B0604020202020204" pitchFamily="34" charset="0"/>
            <a:cs typeface="Arial" panose="020B0604020202020204" pitchFamily="34" charset="0"/>
          </a:endParaRPr>
        </a:p>
      </dgm:t>
    </dgm:pt>
    <dgm:pt modelId="{993D8D19-AF89-4347-BFCB-A7E7BAA6BA57}">
      <dgm:prSet phldrT="[Text]" custT="1"/>
      <dgm:spPr>
        <a:solidFill>
          <a:schemeClr val="bg1">
            <a:lumMod val="85000"/>
          </a:schemeClr>
        </a:solidFill>
      </dgm:spPr>
      <dgm:t>
        <a:bodyPr/>
        <a:lstStyle/>
        <a:p>
          <a:r>
            <a:rPr lang="en-US" sz="1800">
              <a:solidFill>
                <a:schemeClr val="tx1"/>
              </a:solidFill>
              <a:latin typeface="Arial"/>
              <a:cs typeface="Arial"/>
            </a:rPr>
            <a:t>Data Synthesis</a:t>
          </a:r>
        </a:p>
      </dgm:t>
    </dgm:pt>
    <dgm:pt modelId="{64701474-A26E-4F76-A651-DCFA91706221}" type="parTrans" cxnId="{1EB58C13-DC9F-462C-97AF-C51FB541EA52}">
      <dgm:prSet/>
      <dgm:spPr/>
      <dgm:t>
        <a:bodyPr/>
        <a:lstStyle/>
        <a:p>
          <a:endParaRPr lang="en-US">
            <a:latin typeface="Arial" panose="020B0604020202020204" pitchFamily="34" charset="0"/>
            <a:cs typeface="Arial" panose="020B0604020202020204" pitchFamily="34" charset="0"/>
          </a:endParaRPr>
        </a:p>
      </dgm:t>
    </dgm:pt>
    <dgm:pt modelId="{B4D3AF6D-AEFD-447E-99C4-6B9326ABA021}" type="sibTrans" cxnId="{1EB58C13-DC9F-462C-97AF-C51FB541EA52}">
      <dgm:prSet/>
      <dgm:spPr/>
      <dgm:t>
        <a:bodyPr/>
        <a:lstStyle/>
        <a:p>
          <a:endParaRPr lang="en-US">
            <a:latin typeface="Arial" panose="020B0604020202020204" pitchFamily="34" charset="0"/>
            <a:cs typeface="Arial" panose="020B0604020202020204" pitchFamily="34" charset="0"/>
          </a:endParaRPr>
        </a:p>
      </dgm:t>
    </dgm:pt>
    <dgm:pt modelId="{72EDBF76-F640-354D-A4C4-E5C577C4BD77}" type="pres">
      <dgm:prSet presAssocID="{177335F0-4C69-4FD1-B608-40730DDCFFDA}" presName="linearFlow" presStyleCnt="0">
        <dgm:presLayoutVars>
          <dgm:dir/>
          <dgm:resizeHandles val="exact"/>
        </dgm:presLayoutVars>
      </dgm:prSet>
      <dgm:spPr/>
    </dgm:pt>
    <dgm:pt modelId="{5D822362-3456-1C45-9F2A-B5FB3160A10B}" type="pres">
      <dgm:prSet presAssocID="{31736828-814F-468B-AEDB-6A157A3303EC}" presName="composite" presStyleCnt="0"/>
      <dgm:spPr/>
    </dgm:pt>
    <dgm:pt modelId="{40EE7A3E-BF5D-4049-A140-FCC889995F6F}" type="pres">
      <dgm:prSet presAssocID="{31736828-814F-468B-AEDB-6A157A3303EC}" presName="imgShp" presStyleLbl="fgImgPlace1" presStyleIdx="0" presStyleCnt="6"/>
      <dgm:spPr>
        <a:solidFill>
          <a:srgbClr val="3C5359"/>
        </a:solidFill>
      </dgm:spPr>
    </dgm:pt>
    <dgm:pt modelId="{EBFC3455-9A06-6140-B8F5-E4946DD0194E}" type="pres">
      <dgm:prSet presAssocID="{31736828-814F-468B-AEDB-6A157A3303EC}" presName="txShp" presStyleLbl="node1" presStyleIdx="0" presStyleCnt="6">
        <dgm:presLayoutVars>
          <dgm:bulletEnabled val="1"/>
        </dgm:presLayoutVars>
      </dgm:prSet>
      <dgm:spPr>
        <a:prstGeom prst="roundRect">
          <a:avLst/>
        </a:prstGeom>
      </dgm:spPr>
    </dgm:pt>
    <dgm:pt modelId="{3F6434BB-A865-1840-A320-99506511FF6F}" type="pres">
      <dgm:prSet presAssocID="{B879E559-0540-46CD-9FCB-0611B6148FEB}" presName="spacing" presStyleCnt="0"/>
      <dgm:spPr/>
    </dgm:pt>
    <dgm:pt modelId="{9E658EC3-3045-DE4F-965D-67E38C7F33AC}" type="pres">
      <dgm:prSet presAssocID="{6ECA9F4D-79BF-4B81-96CC-0E59C3D42DBC}" presName="composite" presStyleCnt="0"/>
      <dgm:spPr/>
    </dgm:pt>
    <dgm:pt modelId="{14DCC315-DE1B-9444-92A7-6A207FC014CA}" type="pres">
      <dgm:prSet presAssocID="{6ECA9F4D-79BF-4B81-96CC-0E59C3D42DBC}" presName="imgShp" presStyleLbl="fgImgPlace1" presStyleIdx="1" presStyleCnt="6"/>
      <dgm:spPr>
        <a:solidFill>
          <a:srgbClr val="3C5359"/>
        </a:solidFill>
      </dgm:spPr>
    </dgm:pt>
    <dgm:pt modelId="{0701F89A-4FBA-7248-BB92-C4DC5F6AD837}" type="pres">
      <dgm:prSet presAssocID="{6ECA9F4D-79BF-4B81-96CC-0E59C3D42DBC}" presName="txShp" presStyleLbl="node1" presStyleIdx="1" presStyleCnt="6">
        <dgm:presLayoutVars>
          <dgm:bulletEnabled val="1"/>
        </dgm:presLayoutVars>
      </dgm:prSet>
      <dgm:spPr>
        <a:prstGeom prst="roundRect">
          <a:avLst/>
        </a:prstGeom>
      </dgm:spPr>
    </dgm:pt>
    <dgm:pt modelId="{89D90442-0462-6746-92D4-74E4FDE54506}" type="pres">
      <dgm:prSet presAssocID="{CB9402A7-EBF9-48B3-8C12-E689D244E0DB}" presName="spacing" presStyleCnt="0"/>
      <dgm:spPr/>
    </dgm:pt>
    <dgm:pt modelId="{2A30E966-C076-0346-8E13-D646340A4E44}" type="pres">
      <dgm:prSet presAssocID="{FBE0B67F-CF0E-4AA9-8C2C-8352D527AD17}" presName="composite" presStyleCnt="0"/>
      <dgm:spPr/>
    </dgm:pt>
    <dgm:pt modelId="{06C05340-DF3F-0B47-A7EB-2109E38AE1D9}" type="pres">
      <dgm:prSet presAssocID="{FBE0B67F-CF0E-4AA9-8C2C-8352D527AD17}" presName="imgShp" presStyleLbl="fgImgPlace1" presStyleIdx="2" presStyleCnt="6"/>
      <dgm:spPr>
        <a:solidFill>
          <a:srgbClr val="3C5359"/>
        </a:solidFill>
      </dgm:spPr>
    </dgm:pt>
    <dgm:pt modelId="{5F536035-187B-034E-859F-BF39728A547C}" type="pres">
      <dgm:prSet presAssocID="{FBE0B67F-CF0E-4AA9-8C2C-8352D527AD17}" presName="txShp" presStyleLbl="node1" presStyleIdx="2" presStyleCnt="6" custLinFactNeighborX="-491" custLinFactNeighborY="119">
        <dgm:presLayoutVars>
          <dgm:bulletEnabled val="1"/>
        </dgm:presLayoutVars>
      </dgm:prSet>
      <dgm:spPr>
        <a:prstGeom prst="roundRect">
          <a:avLst/>
        </a:prstGeom>
      </dgm:spPr>
    </dgm:pt>
    <dgm:pt modelId="{7BF186AA-AD82-604F-A0FA-F8AF0C51B107}" type="pres">
      <dgm:prSet presAssocID="{A5043361-09C1-4B40-8C78-F6DC329434CB}" presName="spacing" presStyleCnt="0"/>
      <dgm:spPr/>
    </dgm:pt>
    <dgm:pt modelId="{117A51B7-2968-2E47-AC8B-94ED27D62F4A}" type="pres">
      <dgm:prSet presAssocID="{48193C45-7BB8-48BF-9F02-977BECAB575E}" presName="composite" presStyleCnt="0"/>
      <dgm:spPr/>
    </dgm:pt>
    <dgm:pt modelId="{C1FBA809-4C6D-0744-B1A3-D5F248C119A4}" type="pres">
      <dgm:prSet presAssocID="{48193C45-7BB8-48BF-9F02-977BECAB575E}" presName="imgShp" presStyleLbl="fgImgPlace1" presStyleIdx="3" presStyleCnt="6"/>
      <dgm:spPr>
        <a:solidFill>
          <a:srgbClr val="3C5359"/>
        </a:solidFill>
      </dgm:spPr>
    </dgm:pt>
    <dgm:pt modelId="{9E5F41CD-EEB5-9542-9CD6-24FD7D9AC10F}" type="pres">
      <dgm:prSet presAssocID="{48193C45-7BB8-48BF-9F02-977BECAB575E}" presName="txShp" presStyleLbl="node1" presStyleIdx="3" presStyleCnt="6">
        <dgm:presLayoutVars>
          <dgm:bulletEnabled val="1"/>
        </dgm:presLayoutVars>
      </dgm:prSet>
      <dgm:spPr>
        <a:prstGeom prst="roundRect">
          <a:avLst/>
        </a:prstGeom>
      </dgm:spPr>
    </dgm:pt>
    <dgm:pt modelId="{26226412-D5BC-3E4E-B7D1-EC7CC8190545}" type="pres">
      <dgm:prSet presAssocID="{D58428C7-44C6-4119-B0F1-BA0F6D9497A9}" presName="spacing" presStyleCnt="0"/>
      <dgm:spPr/>
    </dgm:pt>
    <dgm:pt modelId="{D10BE1BB-B16D-924B-AA99-2B3989F46A3B}" type="pres">
      <dgm:prSet presAssocID="{5F799134-1A98-4614-95D0-E51910C6254B}" presName="composite" presStyleCnt="0"/>
      <dgm:spPr/>
    </dgm:pt>
    <dgm:pt modelId="{249AE76E-D587-2E42-8EEE-A56D03B0E273}" type="pres">
      <dgm:prSet presAssocID="{5F799134-1A98-4614-95D0-E51910C6254B}" presName="imgShp" presStyleLbl="fgImgPlace1" presStyleIdx="4" presStyleCnt="6"/>
      <dgm:spPr>
        <a:solidFill>
          <a:srgbClr val="3C5359"/>
        </a:solidFill>
      </dgm:spPr>
    </dgm:pt>
    <dgm:pt modelId="{CFB52C89-134B-DF4F-87E5-D3919A0D9106}" type="pres">
      <dgm:prSet presAssocID="{5F799134-1A98-4614-95D0-E51910C6254B}" presName="txShp" presStyleLbl="node1" presStyleIdx="4" presStyleCnt="6">
        <dgm:presLayoutVars>
          <dgm:bulletEnabled val="1"/>
        </dgm:presLayoutVars>
      </dgm:prSet>
      <dgm:spPr>
        <a:prstGeom prst="roundRect">
          <a:avLst/>
        </a:prstGeom>
      </dgm:spPr>
    </dgm:pt>
    <dgm:pt modelId="{73E3C47E-A2F4-7E43-A804-D271122A676F}" type="pres">
      <dgm:prSet presAssocID="{E0DC0FB3-0FD8-4AAB-B274-0DBE2910C891}" presName="spacing" presStyleCnt="0"/>
      <dgm:spPr/>
    </dgm:pt>
    <dgm:pt modelId="{E6A591CE-3BA3-014E-A6AB-748F49AA28D4}" type="pres">
      <dgm:prSet presAssocID="{993D8D19-AF89-4347-BFCB-A7E7BAA6BA57}" presName="composite" presStyleCnt="0"/>
      <dgm:spPr/>
    </dgm:pt>
    <dgm:pt modelId="{25AE3320-2445-0347-96CD-7841176F81F6}" type="pres">
      <dgm:prSet presAssocID="{993D8D19-AF89-4347-BFCB-A7E7BAA6BA57}" presName="imgShp" presStyleLbl="fgImgPlace1" presStyleIdx="5" presStyleCnt="6"/>
      <dgm:spPr>
        <a:solidFill>
          <a:srgbClr val="3C5359"/>
        </a:solidFill>
      </dgm:spPr>
    </dgm:pt>
    <dgm:pt modelId="{CD9988A6-FEF7-B545-93D4-1733BE1FFC12}" type="pres">
      <dgm:prSet presAssocID="{993D8D19-AF89-4347-BFCB-A7E7BAA6BA57}" presName="txShp" presStyleLbl="node1" presStyleIdx="5" presStyleCnt="6">
        <dgm:presLayoutVars>
          <dgm:bulletEnabled val="1"/>
        </dgm:presLayoutVars>
      </dgm:prSet>
      <dgm:spPr>
        <a:prstGeom prst="roundRect">
          <a:avLst/>
        </a:prstGeom>
      </dgm:spPr>
    </dgm:pt>
  </dgm:ptLst>
  <dgm:cxnLst>
    <dgm:cxn modelId="{1EB58C13-DC9F-462C-97AF-C51FB541EA52}" srcId="{177335F0-4C69-4FD1-B608-40730DDCFFDA}" destId="{993D8D19-AF89-4347-BFCB-A7E7BAA6BA57}" srcOrd="5" destOrd="0" parTransId="{64701474-A26E-4F76-A651-DCFA91706221}" sibTransId="{B4D3AF6D-AEFD-447E-99C4-6B9326ABA021}"/>
    <dgm:cxn modelId="{C3C42217-B323-4E08-8F7F-318EDAE59EE7}" type="presOf" srcId="{177335F0-4C69-4FD1-B608-40730DDCFFDA}" destId="{72EDBF76-F640-354D-A4C4-E5C577C4BD77}" srcOrd="0" destOrd="0" presId="urn:microsoft.com/office/officeart/2005/8/layout/vList3"/>
    <dgm:cxn modelId="{3C305B19-CB7E-4A20-8C34-2A43C76BEF75}" type="presOf" srcId="{993D8D19-AF89-4347-BFCB-A7E7BAA6BA57}" destId="{CD9988A6-FEF7-B545-93D4-1733BE1FFC12}" srcOrd="0" destOrd="0" presId="urn:microsoft.com/office/officeart/2005/8/layout/vList3"/>
    <dgm:cxn modelId="{325EEE29-C7B1-4B76-91A9-2CF476ED5964}" type="presOf" srcId="{48193C45-7BB8-48BF-9F02-977BECAB575E}" destId="{9E5F41CD-EEB5-9542-9CD6-24FD7D9AC10F}" srcOrd="0" destOrd="0" presId="urn:microsoft.com/office/officeart/2005/8/layout/vList3"/>
    <dgm:cxn modelId="{D6184633-079A-41C4-B328-505606E242F1}" type="presOf" srcId="{5F799134-1A98-4614-95D0-E51910C6254B}" destId="{CFB52C89-134B-DF4F-87E5-D3919A0D9106}" srcOrd="0" destOrd="0" presId="urn:microsoft.com/office/officeart/2005/8/layout/vList3"/>
    <dgm:cxn modelId="{B2446D3A-DF06-4D74-9C2C-815900BF4981}" srcId="{177335F0-4C69-4FD1-B608-40730DDCFFDA}" destId="{6ECA9F4D-79BF-4B81-96CC-0E59C3D42DBC}" srcOrd="1" destOrd="0" parTransId="{65A89E8E-8904-4692-803C-14E5D29609B3}" sibTransId="{CB9402A7-EBF9-48B3-8C12-E689D244E0DB}"/>
    <dgm:cxn modelId="{E0918B5E-C2B5-4B07-A5DD-4F00E570DB31}" srcId="{177335F0-4C69-4FD1-B608-40730DDCFFDA}" destId="{FBE0B67F-CF0E-4AA9-8C2C-8352D527AD17}" srcOrd="2" destOrd="0" parTransId="{EED1A539-41A3-45C1-9836-71109C396F96}" sibTransId="{A5043361-09C1-4B40-8C78-F6DC329434CB}"/>
    <dgm:cxn modelId="{8404E15F-5270-4E23-AA04-73979A4BB8D3}" srcId="{177335F0-4C69-4FD1-B608-40730DDCFFDA}" destId="{31736828-814F-468B-AEDB-6A157A3303EC}" srcOrd="0" destOrd="0" parTransId="{41487677-F646-4786-906E-CC1C45B37377}" sibTransId="{B879E559-0540-46CD-9FCB-0611B6148FEB}"/>
    <dgm:cxn modelId="{1D07AF69-8698-4DBE-9825-9FCEC20FD6FF}" type="presOf" srcId="{31736828-814F-468B-AEDB-6A157A3303EC}" destId="{EBFC3455-9A06-6140-B8F5-E4946DD0194E}" srcOrd="0" destOrd="0" presId="urn:microsoft.com/office/officeart/2005/8/layout/vList3"/>
    <dgm:cxn modelId="{4FDBCA4F-DA9E-4957-B503-22815DD66B9B}" type="presOf" srcId="{FBE0B67F-CF0E-4AA9-8C2C-8352D527AD17}" destId="{5F536035-187B-034E-859F-BF39728A547C}" srcOrd="0" destOrd="0" presId="urn:microsoft.com/office/officeart/2005/8/layout/vList3"/>
    <dgm:cxn modelId="{4002AEA1-F9B6-437C-AE1C-13A116AD72DB}" type="presOf" srcId="{6ECA9F4D-79BF-4B81-96CC-0E59C3D42DBC}" destId="{0701F89A-4FBA-7248-BB92-C4DC5F6AD837}" srcOrd="0" destOrd="0" presId="urn:microsoft.com/office/officeart/2005/8/layout/vList3"/>
    <dgm:cxn modelId="{ACF3F4C9-C799-411F-ADD9-1005690B7C62}" srcId="{177335F0-4C69-4FD1-B608-40730DDCFFDA}" destId="{5F799134-1A98-4614-95D0-E51910C6254B}" srcOrd="4" destOrd="0" parTransId="{CE29498E-4FD7-46C3-9B8B-BC9258F04906}" sibTransId="{E0DC0FB3-0FD8-4AAB-B274-0DBE2910C891}"/>
    <dgm:cxn modelId="{71719FD1-3A48-4354-8841-BF070FCAE573}" srcId="{177335F0-4C69-4FD1-B608-40730DDCFFDA}" destId="{48193C45-7BB8-48BF-9F02-977BECAB575E}" srcOrd="3" destOrd="0" parTransId="{0A83364D-F7D2-4C21-AAC3-BBA3ACC03C5C}" sibTransId="{D58428C7-44C6-4119-B0F1-BA0F6D9497A9}"/>
    <dgm:cxn modelId="{9E0E4149-6109-45D8-9B78-20B6F7D203D7}" type="presParOf" srcId="{72EDBF76-F640-354D-A4C4-E5C577C4BD77}" destId="{5D822362-3456-1C45-9F2A-B5FB3160A10B}" srcOrd="0" destOrd="0" presId="urn:microsoft.com/office/officeart/2005/8/layout/vList3"/>
    <dgm:cxn modelId="{E8C426BB-C3C9-431A-9630-CBC3E932020D}" type="presParOf" srcId="{5D822362-3456-1C45-9F2A-B5FB3160A10B}" destId="{40EE7A3E-BF5D-4049-A140-FCC889995F6F}" srcOrd="0" destOrd="0" presId="urn:microsoft.com/office/officeart/2005/8/layout/vList3"/>
    <dgm:cxn modelId="{EA6DBA91-D09A-45B5-80E5-41902210DBD4}" type="presParOf" srcId="{5D822362-3456-1C45-9F2A-B5FB3160A10B}" destId="{EBFC3455-9A06-6140-B8F5-E4946DD0194E}" srcOrd="1" destOrd="0" presId="urn:microsoft.com/office/officeart/2005/8/layout/vList3"/>
    <dgm:cxn modelId="{E5C175F6-23C2-4919-9EDC-FC93E1CC5F94}" type="presParOf" srcId="{72EDBF76-F640-354D-A4C4-E5C577C4BD77}" destId="{3F6434BB-A865-1840-A320-99506511FF6F}" srcOrd="1" destOrd="0" presId="urn:microsoft.com/office/officeart/2005/8/layout/vList3"/>
    <dgm:cxn modelId="{72425EF0-1134-499C-B279-70253F7BFD0A}" type="presParOf" srcId="{72EDBF76-F640-354D-A4C4-E5C577C4BD77}" destId="{9E658EC3-3045-DE4F-965D-67E38C7F33AC}" srcOrd="2" destOrd="0" presId="urn:microsoft.com/office/officeart/2005/8/layout/vList3"/>
    <dgm:cxn modelId="{5386EA40-9D4F-4E95-9C84-57F152232F98}" type="presParOf" srcId="{9E658EC3-3045-DE4F-965D-67E38C7F33AC}" destId="{14DCC315-DE1B-9444-92A7-6A207FC014CA}" srcOrd="0" destOrd="0" presId="urn:microsoft.com/office/officeart/2005/8/layout/vList3"/>
    <dgm:cxn modelId="{268AA011-3A86-4F13-9C58-F53151961254}" type="presParOf" srcId="{9E658EC3-3045-DE4F-965D-67E38C7F33AC}" destId="{0701F89A-4FBA-7248-BB92-C4DC5F6AD837}" srcOrd="1" destOrd="0" presId="urn:microsoft.com/office/officeart/2005/8/layout/vList3"/>
    <dgm:cxn modelId="{D1F9E8EB-D7FF-42BF-91C4-39F85DFD86F5}" type="presParOf" srcId="{72EDBF76-F640-354D-A4C4-E5C577C4BD77}" destId="{89D90442-0462-6746-92D4-74E4FDE54506}" srcOrd="3" destOrd="0" presId="urn:microsoft.com/office/officeart/2005/8/layout/vList3"/>
    <dgm:cxn modelId="{0FC72CEF-EB56-4F65-82CA-EB0F6F065238}" type="presParOf" srcId="{72EDBF76-F640-354D-A4C4-E5C577C4BD77}" destId="{2A30E966-C076-0346-8E13-D646340A4E44}" srcOrd="4" destOrd="0" presId="urn:microsoft.com/office/officeart/2005/8/layout/vList3"/>
    <dgm:cxn modelId="{6DA3507F-3C53-4B2C-B9E1-7CCB6D102922}" type="presParOf" srcId="{2A30E966-C076-0346-8E13-D646340A4E44}" destId="{06C05340-DF3F-0B47-A7EB-2109E38AE1D9}" srcOrd="0" destOrd="0" presId="urn:microsoft.com/office/officeart/2005/8/layout/vList3"/>
    <dgm:cxn modelId="{2BB05C0E-AE7A-438E-8F72-E2441B0511D7}" type="presParOf" srcId="{2A30E966-C076-0346-8E13-D646340A4E44}" destId="{5F536035-187B-034E-859F-BF39728A547C}" srcOrd="1" destOrd="0" presId="urn:microsoft.com/office/officeart/2005/8/layout/vList3"/>
    <dgm:cxn modelId="{8A5EE7B7-A689-43B1-9B06-E766C5E37DE6}" type="presParOf" srcId="{72EDBF76-F640-354D-A4C4-E5C577C4BD77}" destId="{7BF186AA-AD82-604F-A0FA-F8AF0C51B107}" srcOrd="5" destOrd="0" presId="urn:microsoft.com/office/officeart/2005/8/layout/vList3"/>
    <dgm:cxn modelId="{FFD6EEA7-F2E1-4CAF-9A2D-93D808B9BBFB}" type="presParOf" srcId="{72EDBF76-F640-354D-A4C4-E5C577C4BD77}" destId="{117A51B7-2968-2E47-AC8B-94ED27D62F4A}" srcOrd="6" destOrd="0" presId="urn:microsoft.com/office/officeart/2005/8/layout/vList3"/>
    <dgm:cxn modelId="{E95395FF-1C3D-43EE-86C7-C39F044D88AF}" type="presParOf" srcId="{117A51B7-2968-2E47-AC8B-94ED27D62F4A}" destId="{C1FBA809-4C6D-0744-B1A3-D5F248C119A4}" srcOrd="0" destOrd="0" presId="urn:microsoft.com/office/officeart/2005/8/layout/vList3"/>
    <dgm:cxn modelId="{EA8958D6-97D7-4F34-8486-728DD46711BB}" type="presParOf" srcId="{117A51B7-2968-2E47-AC8B-94ED27D62F4A}" destId="{9E5F41CD-EEB5-9542-9CD6-24FD7D9AC10F}" srcOrd="1" destOrd="0" presId="urn:microsoft.com/office/officeart/2005/8/layout/vList3"/>
    <dgm:cxn modelId="{4ED28D05-9AF1-47C8-A4FA-07CB2D836737}" type="presParOf" srcId="{72EDBF76-F640-354D-A4C4-E5C577C4BD77}" destId="{26226412-D5BC-3E4E-B7D1-EC7CC8190545}" srcOrd="7" destOrd="0" presId="urn:microsoft.com/office/officeart/2005/8/layout/vList3"/>
    <dgm:cxn modelId="{F62928D0-C2F1-4A65-96BD-F4107A1D3C81}" type="presParOf" srcId="{72EDBF76-F640-354D-A4C4-E5C577C4BD77}" destId="{D10BE1BB-B16D-924B-AA99-2B3989F46A3B}" srcOrd="8" destOrd="0" presId="urn:microsoft.com/office/officeart/2005/8/layout/vList3"/>
    <dgm:cxn modelId="{3333BC92-EE59-4463-A77D-203F878519A9}" type="presParOf" srcId="{D10BE1BB-B16D-924B-AA99-2B3989F46A3B}" destId="{249AE76E-D587-2E42-8EEE-A56D03B0E273}" srcOrd="0" destOrd="0" presId="urn:microsoft.com/office/officeart/2005/8/layout/vList3"/>
    <dgm:cxn modelId="{0C367DAB-6E5B-4006-8734-BEC7363527FE}" type="presParOf" srcId="{D10BE1BB-B16D-924B-AA99-2B3989F46A3B}" destId="{CFB52C89-134B-DF4F-87E5-D3919A0D9106}" srcOrd="1" destOrd="0" presId="urn:microsoft.com/office/officeart/2005/8/layout/vList3"/>
    <dgm:cxn modelId="{593CA45E-09B0-4E11-8428-BED890598CE7}" type="presParOf" srcId="{72EDBF76-F640-354D-A4C4-E5C577C4BD77}" destId="{73E3C47E-A2F4-7E43-A804-D271122A676F}" srcOrd="9" destOrd="0" presId="urn:microsoft.com/office/officeart/2005/8/layout/vList3"/>
    <dgm:cxn modelId="{0EB78655-80B5-420C-AB08-BCD6A51BD5A9}" type="presParOf" srcId="{72EDBF76-F640-354D-A4C4-E5C577C4BD77}" destId="{E6A591CE-3BA3-014E-A6AB-748F49AA28D4}" srcOrd="10" destOrd="0" presId="urn:microsoft.com/office/officeart/2005/8/layout/vList3"/>
    <dgm:cxn modelId="{31656335-4286-4C7C-9E7E-7DED98B2A6EA}" type="presParOf" srcId="{E6A591CE-3BA3-014E-A6AB-748F49AA28D4}" destId="{25AE3320-2445-0347-96CD-7841176F81F6}" srcOrd="0" destOrd="0" presId="urn:microsoft.com/office/officeart/2005/8/layout/vList3"/>
    <dgm:cxn modelId="{E038C778-E12C-40A7-9D9F-DA5BFFF628CE}" type="presParOf" srcId="{E6A591CE-3BA3-014E-A6AB-748F49AA28D4}" destId="{CD9988A6-FEF7-B545-93D4-1733BE1FFC1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EBEF1B-0B53-424A-A62F-ADC2677D1496}" type="doc">
      <dgm:prSet loTypeId="urn:microsoft.com/office/officeart/2005/8/layout/cycle3" loCatId="cycle" qsTypeId="urn:microsoft.com/office/officeart/2005/8/quickstyle/simple1" qsCatId="simple" csTypeId="urn:microsoft.com/office/officeart/2005/8/colors/accent2_3" csCatId="accent2" phldr="1"/>
      <dgm:spPr/>
    </dgm:pt>
    <dgm:pt modelId="{99CDC486-E8A4-49A4-806B-2B07B91651A1}">
      <dgm:prSet phldrT="[Text]"/>
      <dgm:spPr/>
      <dgm:t>
        <a:bodyPr/>
        <a:lstStyle/>
        <a:p>
          <a:r>
            <a:rPr lang="en-US">
              <a:latin typeface="Arial" panose="020B0604020202020204" pitchFamily="34" charset="0"/>
              <a:cs typeface="Arial" panose="020B0604020202020204" pitchFamily="34" charset="0"/>
            </a:rPr>
            <a:t>What is known</a:t>
          </a:r>
        </a:p>
      </dgm:t>
    </dgm:pt>
    <dgm:pt modelId="{BD3DC6A7-9E7B-4F75-AA7D-E12F6A9CD9AF}" type="parTrans" cxnId="{294B728C-CF3B-418E-A803-040397BA2A7B}">
      <dgm:prSet/>
      <dgm:spPr/>
      <dgm:t>
        <a:bodyPr/>
        <a:lstStyle/>
        <a:p>
          <a:endParaRPr lang="en-US">
            <a:latin typeface="Arial" panose="020B0604020202020204" pitchFamily="34" charset="0"/>
            <a:cs typeface="Arial" panose="020B0604020202020204" pitchFamily="34" charset="0"/>
          </a:endParaRPr>
        </a:p>
      </dgm:t>
    </dgm:pt>
    <dgm:pt modelId="{E684547B-9C74-4BE4-8C7B-85D9368DD106}" type="sibTrans" cxnId="{294B728C-CF3B-418E-A803-040397BA2A7B}">
      <dgm:prSet/>
      <dgm:spPr/>
      <dgm:t>
        <a:bodyPr/>
        <a:lstStyle/>
        <a:p>
          <a:endParaRPr lang="en-US">
            <a:latin typeface="Arial" panose="020B0604020202020204" pitchFamily="34" charset="0"/>
            <a:cs typeface="Arial" panose="020B0604020202020204" pitchFamily="34" charset="0"/>
          </a:endParaRPr>
        </a:p>
      </dgm:t>
    </dgm:pt>
    <dgm:pt modelId="{9F4DF393-73A0-4B97-A08B-4506FBD64E70}">
      <dgm:prSet phldrT="[Text]"/>
      <dgm:spPr/>
      <dgm:t>
        <a:bodyPr/>
        <a:lstStyle/>
        <a:p>
          <a:r>
            <a:rPr lang="en-US">
              <a:latin typeface="Arial" panose="020B0604020202020204" pitchFamily="34" charset="0"/>
              <a:cs typeface="Arial" panose="020B0604020202020204" pitchFamily="34" charset="0"/>
            </a:rPr>
            <a:t>Integrate all evidence</a:t>
          </a:r>
        </a:p>
      </dgm:t>
    </dgm:pt>
    <dgm:pt modelId="{D8B68A3B-10AD-4468-9B75-5B226E75B3AB}" type="parTrans" cxnId="{746E6C95-D657-4A1B-BFA8-B8E2589933A4}">
      <dgm:prSet/>
      <dgm:spPr/>
      <dgm:t>
        <a:bodyPr/>
        <a:lstStyle/>
        <a:p>
          <a:endParaRPr lang="en-US">
            <a:latin typeface="Arial" panose="020B0604020202020204" pitchFamily="34" charset="0"/>
            <a:cs typeface="Arial" panose="020B0604020202020204" pitchFamily="34" charset="0"/>
          </a:endParaRPr>
        </a:p>
      </dgm:t>
    </dgm:pt>
    <dgm:pt modelId="{AF70ED89-5691-4BD9-90B5-E47A99529907}" type="sibTrans" cxnId="{746E6C95-D657-4A1B-BFA8-B8E2589933A4}">
      <dgm:prSet/>
      <dgm:spPr/>
      <dgm:t>
        <a:bodyPr/>
        <a:lstStyle/>
        <a:p>
          <a:endParaRPr lang="en-US">
            <a:latin typeface="Arial" panose="020B0604020202020204" pitchFamily="34" charset="0"/>
            <a:cs typeface="Arial" panose="020B0604020202020204" pitchFamily="34" charset="0"/>
          </a:endParaRPr>
        </a:p>
      </dgm:t>
    </dgm:pt>
    <dgm:pt modelId="{1841C965-8889-4C89-B915-1749283C02F6}">
      <dgm:prSet phldrT="[Text]"/>
      <dgm:spPr/>
      <dgm:t>
        <a:bodyPr/>
        <a:lstStyle/>
        <a:p>
          <a:r>
            <a:rPr lang="en-US">
              <a:latin typeface="Arial" panose="020B0604020202020204" pitchFamily="34" charset="0"/>
              <a:cs typeface="Arial" panose="020B0604020202020204" pitchFamily="34" charset="0"/>
            </a:rPr>
            <a:t>Evaluate and synthesize</a:t>
          </a:r>
        </a:p>
      </dgm:t>
    </dgm:pt>
    <dgm:pt modelId="{56121E6D-AB9B-42CC-A440-CA7BD62A1523}" type="parTrans" cxnId="{B3ED3C42-97DF-4DC7-B355-19DFC1F616E4}">
      <dgm:prSet/>
      <dgm:spPr/>
      <dgm:t>
        <a:bodyPr/>
        <a:lstStyle/>
        <a:p>
          <a:endParaRPr lang="en-US">
            <a:latin typeface="Arial" panose="020B0604020202020204" pitchFamily="34" charset="0"/>
            <a:cs typeface="Arial" panose="020B0604020202020204" pitchFamily="34" charset="0"/>
          </a:endParaRPr>
        </a:p>
      </dgm:t>
    </dgm:pt>
    <dgm:pt modelId="{38E43003-3EF7-4293-A04B-62B830617C62}" type="sibTrans" cxnId="{B3ED3C42-97DF-4DC7-B355-19DFC1F616E4}">
      <dgm:prSet/>
      <dgm:spPr/>
      <dgm:t>
        <a:bodyPr/>
        <a:lstStyle/>
        <a:p>
          <a:endParaRPr lang="en-US">
            <a:latin typeface="Arial" panose="020B0604020202020204" pitchFamily="34" charset="0"/>
            <a:cs typeface="Arial" panose="020B0604020202020204" pitchFamily="34" charset="0"/>
          </a:endParaRPr>
        </a:p>
      </dgm:t>
    </dgm:pt>
    <dgm:pt modelId="{9E506505-0CFE-4CC5-9D7A-A440B430168E}" type="pres">
      <dgm:prSet presAssocID="{0FEBEF1B-0B53-424A-A62F-ADC2677D1496}" presName="Name0" presStyleCnt="0">
        <dgm:presLayoutVars>
          <dgm:dir/>
          <dgm:resizeHandles val="exact"/>
        </dgm:presLayoutVars>
      </dgm:prSet>
      <dgm:spPr/>
    </dgm:pt>
    <dgm:pt modelId="{F4823B21-A7E9-45A6-84D8-40091CAB3581}" type="pres">
      <dgm:prSet presAssocID="{0FEBEF1B-0B53-424A-A62F-ADC2677D1496}" presName="cycle" presStyleCnt="0"/>
      <dgm:spPr/>
    </dgm:pt>
    <dgm:pt modelId="{40FCC9DE-8621-488D-862D-39AD5D257A20}" type="pres">
      <dgm:prSet presAssocID="{99CDC486-E8A4-49A4-806B-2B07B91651A1}" presName="nodeFirstNode" presStyleLbl="node1" presStyleIdx="0" presStyleCnt="3">
        <dgm:presLayoutVars>
          <dgm:bulletEnabled val="1"/>
        </dgm:presLayoutVars>
      </dgm:prSet>
      <dgm:spPr/>
    </dgm:pt>
    <dgm:pt modelId="{DCC26E1D-FEC9-4376-91A5-1F8F3309FA82}" type="pres">
      <dgm:prSet presAssocID="{E684547B-9C74-4BE4-8C7B-85D9368DD106}" presName="sibTransFirstNode" presStyleLbl="bgShp" presStyleIdx="0" presStyleCnt="1"/>
      <dgm:spPr/>
    </dgm:pt>
    <dgm:pt modelId="{B16A6AD8-69B5-405C-9555-4325C08146FA}" type="pres">
      <dgm:prSet presAssocID="{9F4DF393-73A0-4B97-A08B-4506FBD64E70}" presName="nodeFollowingNodes" presStyleLbl="node1" presStyleIdx="1" presStyleCnt="3">
        <dgm:presLayoutVars>
          <dgm:bulletEnabled val="1"/>
        </dgm:presLayoutVars>
      </dgm:prSet>
      <dgm:spPr/>
    </dgm:pt>
    <dgm:pt modelId="{953221F1-8E19-428F-A55E-6A2E889AB8C5}" type="pres">
      <dgm:prSet presAssocID="{1841C965-8889-4C89-B915-1749283C02F6}" presName="nodeFollowingNodes" presStyleLbl="node1" presStyleIdx="2" presStyleCnt="3">
        <dgm:presLayoutVars>
          <dgm:bulletEnabled val="1"/>
        </dgm:presLayoutVars>
      </dgm:prSet>
      <dgm:spPr/>
    </dgm:pt>
  </dgm:ptLst>
  <dgm:cxnLst>
    <dgm:cxn modelId="{4AF9812A-D9CB-4663-BC21-4CE3993712E1}" type="presOf" srcId="{9F4DF393-73A0-4B97-A08B-4506FBD64E70}" destId="{B16A6AD8-69B5-405C-9555-4325C08146FA}" srcOrd="0" destOrd="0" presId="urn:microsoft.com/office/officeart/2005/8/layout/cycle3"/>
    <dgm:cxn modelId="{01BCF839-7A14-470B-9B5F-8C3D00E5D2CB}" type="presOf" srcId="{E684547B-9C74-4BE4-8C7B-85D9368DD106}" destId="{DCC26E1D-FEC9-4376-91A5-1F8F3309FA82}" srcOrd="0" destOrd="0" presId="urn:microsoft.com/office/officeart/2005/8/layout/cycle3"/>
    <dgm:cxn modelId="{B3ED3C42-97DF-4DC7-B355-19DFC1F616E4}" srcId="{0FEBEF1B-0B53-424A-A62F-ADC2677D1496}" destId="{1841C965-8889-4C89-B915-1749283C02F6}" srcOrd="2" destOrd="0" parTransId="{56121E6D-AB9B-42CC-A440-CA7BD62A1523}" sibTransId="{38E43003-3EF7-4293-A04B-62B830617C62}"/>
    <dgm:cxn modelId="{7C85DD4A-57C3-4663-A41D-4F8495C64570}" type="presOf" srcId="{1841C965-8889-4C89-B915-1749283C02F6}" destId="{953221F1-8E19-428F-A55E-6A2E889AB8C5}" srcOrd="0" destOrd="0" presId="urn:microsoft.com/office/officeart/2005/8/layout/cycle3"/>
    <dgm:cxn modelId="{294B728C-CF3B-418E-A803-040397BA2A7B}" srcId="{0FEBEF1B-0B53-424A-A62F-ADC2677D1496}" destId="{99CDC486-E8A4-49A4-806B-2B07B91651A1}" srcOrd="0" destOrd="0" parTransId="{BD3DC6A7-9E7B-4F75-AA7D-E12F6A9CD9AF}" sibTransId="{E684547B-9C74-4BE4-8C7B-85D9368DD106}"/>
    <dgm:cxn modelId="{746E6C95-D657-4A1B-BFA8-B8E2589933A4}" srcId="{0FEBEF1B-0B53-424A-A62F-ADC2677D1496}" destId="{9F4DF393-73A0-4B97-A08B-4506FBD64E70}" srcOrd="1" destOrd="0" parTransId="{D8B68A3B-10AD-4468-9B75-5B226E75B3AB}" sibTransId="{AF70ED89-5691-4BD9-90B5-E47A99529907}"/>
    <dgm:cxn modelId="{C5F53F99-9C4D-4729-95BF-68D0EE7FED84}" type="presOf" srcId="{99CDC486-E8A4-49A4-806B-2B07B91651A1}" destId="{40FCC9DE-8621-488D-862D-39AD5D257A20}" srcOrd="0" destOrd="0" presId="urn:microsoft.com/office/officeart/2005/8/layout/cycle3"/>
    <dgm:cxn modelId="{EC11CFA7-2C74-4E73-A158-FD05D788A57E}" type="presOf" srcId="{0FEBEF1B-0B53-424A-A62F-ADC2677D1496}" destId="{9E506505-0CFE-4CC5-9D7A-A440B430168E}" srcOrd="0" destOrd="0" presId="urn:microsoft.com/office/officeart/2005/8/layout/cycle3"/>
    <dgm:cxn modelId="{CFD5406C-3019-4579-80CC-78BBDBAFA26F}" type="presParOf" srcId="{9E506505-0CFE-4CC5-9D7A-A440B430168E}" destId="{F4823B21-A7E9-45A6-84D8-40091CAB3581}" srcOrd="0" destOrd="0" presId="urn:microsoft.com/office/officeart/2005/8/layout/cycle3"/>
    <dgm:cxn modelId="{3B7A3A2B-AD6A-4782-B133-5171DFEAB041}" type="presParOf" srcId="{F4823B21-A7E9-45A6-84D8-40091CAB3581}" destId="{40FCC9DE-8621-488D-862D-39AD5D257A20}" srcOrd="0" destOrd="0" presId="urn:microsoft.com/office/officeart/2005/8/layout/cycle3"/>
    <dgm:cxn modelId="{54259CCA-4FAB-4706-B705-7F30CD8C85F4}" type="presParOf" srcId="{F4823B21-A7E9-45A6-84D8-40091CAB3581}" destId="{DCC26E1D-FEC9-4376-91A5-1F8F3309FA82}" srcOrd="1" destOrd="0" presId="urn:microsoft.com/office/officeart/2005/8/layout/cycle3"/>
    <dgm:cxn modelId="{E30A1496-6147-4440-8B3B-A0D92BD0B56C}" type="presParOf" srcId="{F4823B21-A7E9-45A6-84D8-40091CAB3581}" destId="{B16A6AD8-69B5-405C-9555-4325C08146FA}" srcOrd="2" destOrd="0" presId="urn:microsoft.com/office/officeart/2005/8/layout/cycle3"/>
    <dgm:cxn modelId="{0C9B32BC-CFE5-4EAC-924F-9302AA90F93E}" type="presParOf" srcId="{F4823B21-A7E9-45A6-84D8-40091CAB3581}" destId="{953221F1-8E19-428F-A55E-6A2E889AB8C5}"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7C9995-23CC-40DD-A918-9668D1BE20CB}"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571A6403-C406-4CC0-8240-5C412D5FA01C}">
      <dgm:prSet phldrT="[Text]" custT="1"/>
      <dgm:spPr/>
      <dgm:t>
        <a:bodyPr/>
        <a:lstStyle/>
        <a:p>
          <a:r>
            <a:rPr lang="en-US" sz="1400">
              <a:latin typeface="Arial" panose="020B0604020202020204" pitchFamily="34" charset="0"/>
              <a:cs typeface="Arial" panose="020B0604020202020204" pitchFamily="34" charset="0"/>
            </a:rPr>
            <a:t>Investigative Literature Review</a:t>
          </a:r>
        </a:p>
      </dgm:t>
    </dgm:pt>
    <dgm:pt modelId="{38017423-3D47-4AEC-92EE-3862375D8D6D}" type="parTrans" cxnId="{95188CEC-263D-4C99-8C36-A9190D4B3067}">
      <dgm:prSet/>
      <dgm:spPr/>
      <dgm:t>
        <a:bodyPr/>
        <a:lstStyle/>
        <a:p>
          <a:endParaRPr lang="en-US" sz="3200"/>
        </a:p>
      </dgm:t>
    </dgm:pt>
    <dgm:pt modelId="{71D1990A-6772-4AE9-B21A-1033940C2222}" type="sibTrans" cxnId="{95188CEC-263D-4C99-8C36-A9190D4B3067}">
      <dgm:prSet/>
      <dgm:spPr/>
      <dgm:t>
        <a:bodyPr/>
        <a:lstStyle/>
        <a:p>
          <a:endParaRPr lang="en-US" sz="3200"/>
        </a:p>
      </dgm:t>
    </dgm:pt>
    <dgm:pt modelId="{E279FE14-C19B-48D4-B6E4-637638BFC73D}">
      <dgm:prSet phldrT="[Text]" custT="1"/>
      <dgm:spPr/>
      <dgm:t>
        <a:bodyPr/>
        <a:lstStyle/>
        <a:p>
          <a:r>
            <a:rPr lang="en-US" sz="1400">
              <a:latin typeface="Arial" panose="020B0604020202020204" pitchFamily="34" charset="0"/>
              <a:cs typeface="Arial" panose="020B0604020202020204" pitchFamily="34" charset="0"/>
            </a:rPr>
            <a:t>Other Information Sources</a:t>
          </a:r>
        </a:p>
      </dgm:t>
    </dgm:pt>
    <dgm:pt modelId="{BCDF024F-18E4-42AE-8DD6-72D6455E44F6}" type="parTrans" cxnId="{3F03AB0A-FFAA-4A05-BCB8-FBF70082BBF8}">
      <dgm:prSet/>
      <dgm:spPr/>
      <dgm:t>
        <a:bodyPr/>
        <a:lstStyle/>
        <a:p>
          <a:endParaRPr lang="en-US" sz="3200"/>
        </a:p>
      </dgm:t>
    </dgm:pt>
    <dgm:pt modelId="{B37974AA-1299-4315-8651-04B8C4A4D680}" type="sibTrans" cxnId="{3F03AB0A-FFAA-4A05-BCB8-FBF70082BBF8}">
      <dgm:prSet/>
      <dgm:spPr/>
      <dgm:t>
        <a:bodyPr/>
        <a:lstStyle/>
        <a:p>
          <a:endParaRPr lang="en-US" sz="3200"/>
        </a:p>
      </dgm:t>
    </dgm:pt>
    <dgm:pt modelId="{744CB1E6-CBAD-4AE2-90DF-3B2801C1D9F9}">
      <dgm:prSet phldrT="[Text]" custT="1"/>
      <dgm:spPr/>
      <dgm:t>
        <a:bodyPr/>
        <a:lstStyle/>
        <a:p>
          <a:r>
            <a:rPr lang="en-US" sz="2000">
              <a:latin typeface="Arial" panose="020B0604020202020204" pitchFamily="34" charset="0"/>
              <a:cs typeface="Arial" panose="020B0604020202020204" pitchFamily="34" charset="0"/>
            </a:rPr>
            <a:t>Derive Evidence</a:t>
          </a:r>
        </a:p>
      </dgm:t>
    </dgm:pt>
    <dgm:pt modelId="{2F38CD10-7C4E-4A48-B15D-DDE8E08A212D}" type="parTrans" cxnId="{A4D6E218-5FF6-4AFC-BBBC-262EF141C696}">
      <dgm:prSet/>
      <dgm:spPr/>
      <dgm:t>
        <a:bodyPr/>
        <a:lstStyle/>
        <a:p>
          <a:endParaRPr lang="en-US" sz="3200"/>
        </a:p>
      </dgm:t>
    </dgm:pt>
    <dgm:pt modelId="{8CFE6787-8249-45C6-9472-48C4C9E18EDD}" type="sibTrans" cxnId="{A4D6E218-5FF6-4AFC-BBBC-262EF141C696}">
      <dgm:prSet/>
      <dgm:spPr/>
      <dgm:t>
        <a:bodyPr/>
        <a:lstStyle/>
        <a:p>
          <a:endParaRPr lang="en-US" sz="3200"/>
        </a:p>
      </dgm:t>
    </dgm:pt>
    <dgm:pt modelId="{5C6B8E95-F64F-4B0C-904E-7A005B2BDF03}">
      <dgm:prSet phldrT="[Text]" custT="1"/>
      <dgm:spPr/>
      <dgm:t>
        <a:bodyPr/>
        <a:lstStyle/>
        <a:p>
          <a:r>
            <a:rPr lang="en-US" sz="1800">
              <a:latin typeface="Arial" panose="020B0604020202020204" pitchFamily="34" charset="0"/>
              <a:cs typeface="Arial" panose="020B0604020202020204" pitchFamily="34" charset="0"/>
            </a:rPr>
            <a:t>Inference by weighing evidence (Bradford Hill’s Considerations)</a:t>
          </a:r>
        </a:p>
      </dgm:t>
    </dgm:pt>
    <dgm:pt modelId="{D8F16928-D43A-47AA-BBA4-859FE3078544}" type="parTrans" cxnId="{7BA03E87-2EFE-4E1A-846C-FEAD72C25C87}">
      <dgm:prSet/>
      <dgm:spPr/>
      <dgm:t>
        <a:bodyPr/>
        <a:lstStyle/>
        <a:p>
          <a:endParaRPr lang="en-US" sz="3200"/>
        </a:p>
      </dgm:t>
    </dgm:pt>
    <dgm:pt modelId="{7FB0E1AD-3628-46A3-9C1F-5986CE6C0149}" type="sibTrans" cxnId="{7BA03E87-2EFE-4E1A-846C-FEAD72C25C87}">
      <dgm:prSet/>
      <dgm:spPr/>
      <dgm:t>
        <a:bodyPr/>
        <a:lstStyle/>
        <a:p>
          <a:endParaRPr lang="en-US" sz="3200"/>
        </a:p>
      </dgm:t>
    </dgm:pt>
    <dgm:pt modelId="{4220197E-C56C-4BBD-BFE9-8EC66CA51E77}">
      <dgm:prSet phldrT="[Text]" custT="1"/>
      <dgm:spPr/>
      <dgm:t>
        <a:bodyPr/>
        <a:lstStyle/>
        <a:p>
          <a:r>
            <a:rPr lang="en-US" sz="2000">
              <a:latin typeface="Arial" panose="020B0604020202020204" pitchFamily="34" charset="0"/>
              <a:cs typeface="Arial" panose="020B0604020202020204" pitchFamily="34" charset="0"/>
            </a:rPr>
            <a:t>Conclusion and Confidence</a:t>
          </a:r>
        </a:p>
      </dgm:t>
    </dgm:pt>
    <dgm:pt modelId="{77C9A14F-74EB-4926-93E4-D07CA7580C52}" type="parTrans" cxnId="{B32421D6-346C-459F-BF47-BAD816D86713}">
      <dgm:prSet/>
      <dgm:spPr/>
      <dgm:t>
        <a:bodyPr/>
        <a:lstStyle/>
        <a:p>
          <a:endParaRPr lang="en-US" sz="3200"/>
        </a:p>
      </dgm:t>
    </dgm:pt>
    <dgm:pt modelId="{716B55F6-D32E-4285-AC29-94A5AE44AD2E}" type="sibTrans" cxnId="{B32421D6-346C-459F-BF47-BAD816D86713}">
      <dgm:prSet/>
      <dgm:spPr/>
      <dgm:t>
        <a:bodyPr/>
        <a:lstStyle/>
        <a:p>
          <a:endParaRPr lang="en-US" sz="3200"/>
        </a:p>
      </dgm:t>
    </dgm:pt>
    <dgm:pt modelId="{9B2EB79A-FD9B-49D9-87D4-E92BABE0B5A2}">
      <dgm:prSet phldrT="[Text]" custT="1"/>
      <dgm:spPr/>
      <dgm:t>
        <a:bodyPr/>
        <a:lstStyle/>
        <a:p>
          <a:r>
            <a:rPr lang="en-US" sz="2000"/>
            <a:t>Question</a:t>
          </a:r>
        </a:p>
      </dgm:t>
    </dgm:pt>
    <dgm:pt modelId="{26B7B9D6-2ADF-456D-898D-3775C4508F27}" type="parTrans" cxnId="{2D953402-EDCB-40CC-899D-EE1E9F256C67}">
      <dgm:prSet/>
      <dgm:spPr/>
      <dgm:t>
        <a:bodyPr/>
        <a:lstStyle/>
        <a:p>
          <a:endParaRPr lang="en-US" sz="3200"/>
        </a:p>
      </dgm:t>
    </dgm:pt>
    <dgm:pt modelId="{36BB8875-A61F-4010-B6D4-BAC93F9EBAA2}" type="sibTrans" cxnId="{2D953402-EDCB-40CC-899D-EE1E9F256C67}">
      <dgm:prSet/>
      <dgm:spPr/>
      <dgm:t>
        <a:bodyPr/>
        <a:lstStyle/>
        <a:p>
          <a:endParaRPr lang="en-US" sz="3200"/>
        </a:p>
      </dgm:t>
    </dgm:pt>
    <dgm:pt modelId="{ADA12E9E-2F26-473A-8899-10BB556B4283}">
      <dgm:prSet phldrT="[Text]" custT="1"/>
      <dgm:spPr/>
      <dgm:t>
        <a:bodyPr/>
        <a:lstStyle/>
        <a:p>
          <a:r>
            <a:rPr lang="en-US" sz="2000"/>
            <a:t>Assemble Evidence</a:t>
          </a:r>
        </a:p>
      </dgm:t>
    </dgm:pt>
    <dgm:pt modelId="{A2C9C03D-E591-4FB1-8826-D157B464642B}" type="sibTrans" cxnId="{82095476-8AF7-4083-B785-B370A0BB92EF}">
      <dgm:prSet/>
      <dgm:spPr/>
      <dgm:t>
        <a:bodyPr/>
        <a:lstStyle/>
        <a:p>
          <a:endParaRPr lang="en-US" sz="3200"/>
        </a:p>
      </dgm:t>
    </dgm:pt>
    <dgm:pt modelId="{D56FC845-6B42-49A9-BAE8-DC23512DD255}" type="parTrans" cxnId="{82095476-8AF7-4083-B785-B370A0BB92EF}">
      <dgm:prSet/>
      <dgm:spPr/>
      <dgm:t>
        <a:bodyPr/>
        <a:lstStyle/>
        <a:p>
          <a:endParaRPr lang="en-US" sz="3200"/>
        </a:p>
      </dgm:t>
    </dgm:pt>
    <dgm:pt modelId="{CC862AA1-C078-4EE7-A1CD-0204FA4E75F5}" type="pres">
      <dgm:prSet presAssocID="{677C9995-23CC-40DD-A918-9668D1BE20CB}" presName="Name0" presStyleCnt="0">
        <dgm:presLayoutVars>
          <dgm:dir/>
          <dgm:animLvl val="lvl"/>
          <dgm:resizeHandles val="exact"/>
        </dgm:presLayoutVars>
      </dgm:prSet>
      <dgm:spPr/>
    </dgm:pt>
    <dgm:pt modelId="{07F630D5-ABD7-4ACA-BE15-B74C6AE8E093}" type="pres">
      <dgm:prSet presAssocID="{4220197E-C56C-4BBD-BFE9-8EC66CA51E77}" presName="boxAndChildren" presStyleCnt="0"/>
      <dgm:spPr/>
    </dgm:pt>
    <dgm:pt modelId="{98818A68-D5D4-4F6F-9CA3-2C9070B9F6D4}" type="pres">
      <dgm:prSet presAssocID="{4220197E-C56C-4BBD-BFE9-8EC66CA51E77}" presName="parentTextBox" presStyleLbl="node1" presStyleIdx="0" presStyleCnt="5" custScaleY="48229"/>
      <dgm:spPr/>
    </dgm:pt>
    <dgm:pt modelId="{7891664A-D006-4245-A5DA-09FD19BF46C8}" type="pres">
      <dgm:prSet presAssocID="{7FB0E1AD-3628-46A3-9C1F-5986CE6C0149}" presName="sp" presStyleCnt="0"/>
      <dgm:spPr/>
    </dgm:pt>
    <dgm:pt modelId="{430842AF-A693-4820-95D1-D9CACF279247}" type="pres">
      <dgm:prSet presAssocID="{5C6B8E95-F64F-4B0C-904E-7A005B2BDF03}" presName="arrowAndChildren" presStyleCnt="0"/>
      <dgm:spPr/>
    </dgm:pt>
    <dgm:pt modelId="{F7BEE979-68C2-4822-BCAD-6D1AD283B6BD}" type="pres">
      <dgm:prSet presAssocID="{5C6B8E95-F64F-4B0C-904E-7A005B2BDF03}" presName="parentTextArrow" presStyleLbl="node1" presStyleIdx="1" presStyleCnt="5" custScaleY="62517"/>
      <dgm:spPr/>
    </dgm:pt>
    <dgm:pt modelId="{4A130C0C-3F36-44ED-B7D0-D9756C2FB46D}" type="pres">
      <dgm:prSet presAssocID="{8CFE6787-8249-45C6-9472-48C4C9E18EDD}" presName="sp" presStyleCnt="0"/>
      <dgm:spPr/>
    </dgm:pt>
    <dgm:pt modelId="{3EC42A00-44B2-4611-B25A-93FC9938E249}" type="pres">
      <dgm:prSet presAssocID="{744CB1E6-CBAD-4AE2-90DF-3B2801C1D9F9}" presName="arrowAndChildren" presStyleCnt="0"/>
      <dgm:spPr/>
    </dgm:pt>
    <dgm:pt modelId="{E5929260-AB31-4E17-8E7D-C3657846768B}" type="pres">
      <dgm:prSet presAssocID="{744CB1E6-CBAD-4AE2-90DF-3B2801C1D9F9}" presName="parentTextArrow" presStyleLbl="node1" presStyleIdx="2" presStyleCnt="5" custScaleY="50778"/>
      <dgm:spPr/>
    </dgm:pt>
    <dgm:pt modelId="{3C6540CE-3BCD-476A-A8B6-ABC22B503DEC}" type="pres">
      <dgm:prSet presAssocID="{A2C9C03D-E591-4FB1-8826-D157B464642B}" presName="sp" presStyleCnt="0"/>
      <dgm:spPr/>
    </dgm:pt>
    <dgm:pt modelId="{45D9D651-F64F-4BD8-A098-033083CEA902}" type="pres">
      <dgm:prSet presAssocID="{ADA12E9E-2F26-473A-8899-10BB556B4283}" presName="arrowAndChildren" presStyleCnt="0"/>
      <dgm:spPr/>
    </dgm:pt>
    <dgm:pt modelId="{74765206-9C96-44A5-8E76-F5B37C9DA596}" type="pres">
      <dgm:prSet presAssocID="{ADA12E9E-2F26-473A-8899-10BB556B4283}" presName="parentTextArrow" presStyleLbl="node1" presStyleIdx="2" presStyleCnt="5"/>
      <dgm:spPr/>
    </dgm:pt>
    <dgm:pt modelId="{E8A2EEC0-8395-482B-91F0-2C904C70276E}" type="pres">
      <dgm:prSet presAssocID="{ADA12E9E-2F26-473A-8899-10BB556B4283}" presName="arrow" presStyleLbl="node1" presStyleIdx="3" presStyleCnt="5" custScaleY="84143" custLinFactNeighborX="-16876" custLinFactNeighborY="-6214"/>
      <dgm:spPr/>
    </dgm:pt>
    <dgm:pt modelId="{DB413084-8B68-4F3F-A70D-F8535309472E}" type="pres">
      <dgm:prSet presAssocID="{ADA12E9E-2F26-473A-8899-10BB556B4283}" presName="descendantArrow" presStyleCnt="0"/>
      <dgm:spPr/>
    </dgm:pt>
    <dgm:pt modelId="{0EC01F31-3ECB-4862-B2FE-CF28F0F89FE1}" type="pres">
      <dgm:prSet presAssocID="{571A6403-C406-4CC0-8240-5C412D5FA01C}" presName="childTextArrow" presStyleLbl="fgAccFollowNode1" presStyleIdx="0" presStyleCnt="2" custLinFactNeighborY="-22286">
        <dgm:presLayoutVars>
          <dgm:bulletEnabled val="1"/>
        </dgm:presLayoutVars>
      </dgm:prSet>
      <dgm:spPr/>
    </dgm:pt>
    <dgm:pt modelId="{B561D02A-2893-45FF-9283-DF81DC2F204C}" type="pres">
      <dgm:prSet presAssocID="{E279FE14-C19B-48D4-B6E4-637638BFC73D}" presName="childTextArrow" presStyleLbl="fgAccFollowNode1" presStyleIdx="1" presStyleCnt="2" custLinFactNeighborY="-22286">
        <dgm:presLayoutVars>
          <dgm:bulletEnabled val="1"/>
        </dgm:presLayoutVars>
      </dgm:prSet>
      <dgm:spPr/>
    </dgm:pt>
    <dgm:pt modelId="{4B92FEE3-9C22-421A-896E-D34FAB2B4874}" type="pres">
      <dgm:prSet presAssocID="{36BB8875-A61F-4010-B6D4-BAC93F9EBAA2}" presName="sp" presStyleCnt="0"/>
      <dgm:spPr/>
    </dgm:pt>
    <dgm:pt modelId="{7E35F381-C17D-4D3E-BE2E-3568EBBCE62C}" type="pres">
      <dgm:prSet presAssocID="{9B2EB79A-FD9B-49D9-87D4-E92BABE0B5A2}" presName="arrowAndChildren" presStyleCnt="0"/>
      <dgm:spPr/>
    </dgm:pt>
    <dgm:pt modelId="{34D9C5EE-067F-4EDA-89B3-D1E1B4C8E448}" type="pres">
      <dgm:prSet presAssocID="{9B2EB79A-FD9B-49D9-87D4-E92BABE0B5A2}" presName="parentTextArrow" presStyleLbl="node1" presStyleIdx="4" presStyleCnt="5" custScaleY="55363"/>
      <dgm:spPr/>
    </dgm:pt>
  </dgm:ptLst>
  <dgm:cxnLst>
    <dgm:cxn modelId="{2D953402-EDCB-40CC-899D-EE1E9F256C67}" srcId="{677C9995-23CC-40DD-A918-9668D1BE20CB}" destId="{9B2EB79A-FD9B-49D9-87D4-E92BABE0B5A2}" srcOrd="0" destOrd="0" parTransId="{26B7B9D6-2ADF-456D-898D-3775C4508F27}" sibTransId="{36BB8875-A61F-4010-B6D4-BAC93F9EBAA2}"/>
    <dgm:cxn modelId="{3F03AB0A-FFAA-4A05-BCB8-FBF70082BBF8}" srcId="{ADA12E9E-2F26-473A-8899-10BB556B4283}" destId="{E279FE14-C19B-48D4-B6E4-637638BFC73D}" srcOrd="1" destOrd="0" parTransId="{BCDF024F-18E4-42AE-8DD6-72D6455E44F6}" sibTransId="{B37974AA-1299-4315-8651-04B8C4A4D680}"/>
    <dgm:cxn modelId="{A4D6E218-5FF6-4AFC-BBBC-262EF141C696}" srcId="{677C9995-23CC-40DD-A918-9668D1BE20CB}" destId="{744CB1E6-CBAD-4AE2-90DF-3B2801C1D9F9}" srcOrd="2" destOrd="0" parTransId="{2F38CD10-7C4E-4A48-B15D-DDE8E08A212D}" sibTransId="{8CFE6787-8249-45C6-9472-48C4C9E18EDD}"/>
    <dgm:cxn modelId="{080B0840-781F-4824-9A27-BD4277F67BB7}" type="presOf" srcId="{4220197E-C56C-4BBD-BFE9-8EC66CA51E77}" destId="{98818A68-D5D4-4F6F-9CA3-2C9070B9F6D4}" srcOrd="0" destOrd="0" presId="urn:microsoft.com/office/officeart/2005/8/layout/process4"/>
    <dgm:cxn modelId="{CB9AF15D-847C-408B-86A9-41BAF3B80E01}" type="presOf" srcId="{677C9995-23CC-40DD-A918-9668D1BE20CB}" destId="{CC862AA1-C078-4EE7-A1CD-0204FA4E75F5}" srcOrd="0" destOrd="0" presId="urn:microsoft.com/office/officeart/2005/8/layout/process4"/>
    <dgm:cxn modelId="{7825A14F-C850-405B-891B-5FAD72AF6A25}" type="presOf" srcId="{9B2EB79A-FD9B-49D9-87D4-E92BABE0B5A2}" destId="{34D9C5EE-067F-4EDA-89B3-D1E1B4C8E448}" srcOrd="0" destOrd="0" presId="urn:microsoft.com/office/officeart/2005/8/layout/process4"/>
    <dgm:cxn modelId="{82095476-8AF7-4083-B785-B370A0BB92EF}" srcId="{677C9995-23CC-40DD-A918-9668D1BE20CB}" destId="{ADA12E9E-2F26-473A-8899-10BB556B4283}" srcOrd="1" destOrd="0" parTransId="{D56FC845-6B42-49A9-BAE8-DC23512DD255}" sibTransId="{A2C9C03D-E591-4FB1-8826-D157B464642B}"/>
    <dgm:cxn modelId="{7BA03E87-2EFE-4E1A-846C-FEAD72C25C87}" srcId="{677C9995-23CC-40DD-A918-9668D1BE20CB}" destId="{5C6B8E95-F64F-4B0C-904E-7A005B2BDF03}" srcOrd="3" destOrd="0" parTransId="{D8F16928-D43A-47AA-BBA4-859FE3078544}" sibTransId="{7FB0E1AD-3628-46A3-9C1F-5986CE6C0149}"/>
    <dgm:cxn modelId="{1F08E593-B2CB-4D8D-8565-06C838BA6868}" type="presOf" srcId="{744CB1E6-CBAD-4AE2-90DF-3B2801C1D9F9}" destId="{E5929260-AB31-4E17-8E7D-C3657846768B}" srcOrd="0" destOrd="0" presId="urn:microsoft.com/office/officeart/2005/8/layout/process4"/>
    <dgm:cxn modelId="{56553CBA-00CB-4D26-93A8-DA031DBBD7C9}" type="presOf" srcId="{ADA12E9E-2F26-473A-8899-10BB556B4283}" destId="{74765206-9C96-44A5-8E76-F5B37C9DA596}" srcOrd="0" destOrd="0" presId="urn:microsoft.com/office/officeart/2005/8/layout/process4"/>
    <dgm:cxn modelId="{B19B58C2-A6AD-42EB-BDC2-33A7C0B2E53C}" type="presOf" srcId="{5C6B8E95-F64F-4B0C-904E-7A005B2BDF03}" destId="{F7BEE979-68C2-4822-BCAD-6D1AD283B6BD}" srcOrd="0" destOrd="0" presId="urn:microsoft.com/office/officeart/2005/8/layout/process4"/>
    <dgm:cxn modelId="{B32421D6-346C-459F-BF47-BAD816D86713}" srcId="{677C9995-23CC-40DD-A918-9668D1BE20CB}" destId="{4220197E-C56C-4BBD-BFE9-8EC66CA51E77}" srcOrd="4" destOrd="0" parTransId="{77C9A14F-74EB-4926-93E4-D07CA7580C52}" sibTransId="{716B55F6-D32E-4285-AC29-94A5AE44AD2E}"/>
    <dgm:cxn modelId="{DB705FDD-6D18-4870-BCD9-74057AE702BB}" type="presOf" srcId="{E279FE14-C19B-48D4-B6E4-637638BFC73D}" destId="{B561D02A-2893-45FF-9283-DF81DC2F204C}" srcOrd="0" destOrd="0" presId="urn:microsoft.com/office/officeart/2005/8/layout/process4"/>
    <dgm:cxn modelId="{95188CEC-263D-4C99-8C36-A9190D4B3067}" srcId="{ADA12E9E-2F26-473A-8899-10BB556B4283}" destId="{571A6403-C406-4CC0-8240-5C412D5FA01C}" srcOrd="0" destOrd="0" parTransId="{38017423-3D47-4AEC-92EE-3862375D8D6D}" sibTransId="{71D1990A-6772-4AE9-B21A-1033940C2222}"/>
    <dgm:cxn modelId="{D9BE48EF-7F47-4954-A24C-657BABF9D2F2}" type="presOf" srcId="{571A6403-C406-4CC0-8240-5C412D5FA01C}" destId="{0EC01F31-3ECB-4862-B2FE-CF28F0F89FE1}" srcOrd="0" destOrd="0" presId="urn:microsoft.com/office/officeart/2005/8/layout/process4"/>
    <dgm:cxn modelId="{D7EF37F1-BE0A-40FB-B0CB-500B9400BD20}" type="presOf" srcId="{ADA12E9E-2F26-473A-8899-10BB556B4283}" destId="{E8A2EEC0-8395-482B-91F0-2C904C70276E}" srcOrd="1" destOrd="0" presId="urn:microsoft.com/office/officeart/2005/8/layout/process4"/>
    <dgm:cxn modelId="{DD672521-A656-46F6-BAEE-6A1BF1FCEBD0}" type="presParOf" srcId="{CC862AA1-C078-4EE7-A1CD-0204FA4E75F5}" destId="{07F630D5-ABD7-4ACA-BE15-B74C6AE8E093}" srcOrd="0" destOrd="0" presId="urn:microsoft.com/office/officeart/2005/8/layout/process4"/>
    <dgm:cxn modelId="{EF61F08D-A5BC-4F01-AC52-EB6BAF4D4D57}" type="presParOf" srcId="{07F630D5-ABD7-4ACA-BE15-B74C6AE8E093}" destId="{98818A68-D5D4-4F6F-9CA3-2C9070B9F6D4}" srcOrd="0" destOrd="0" presId="urn:microsoft.com/office/officeart/2005/8/layout/process4"/>
    <dgm:cxn modelId="{74CCC71A-D376-4BA0-99E7-02C6A7A97771}" type="presParOf" srcId="{CC862AA1-C078-4EE7-A1CD-0204FA4E75F5}" destId="{7891664A-D006-4245-A5DA-09FD19BF46C8}" srcOrd="1" destOrd="0" presId="urn:microsoft.com/office/officeart/2005/8/layout/process4"/>
    <dgm:cxn modelId="{99CB96B6-EF70-410D-850F-01BBD2DF1648}" type="presParOf" srcId="{CC862AA1-C078-4EE7-A1CD-0204FA4E75F5}" destId="{430842AF-A693-4820-95D1-D9CACF279247}" srcOrd="2" destOrd="0" presId="urn:microsoft.com/office/officeart/2005/8/layout/process4"/>
    <dgm:cxn modelId="{704FD59F-2EF9-4AE8-9B06-8E3FB85EAF9D}" type="presParOf" srcId="{430842AF-A693-4820-95D1-D9CACF279247}" destId="{F7BEE979-68C2-4822-BCAD-6D1AD283B6BD}" srcOrd="0" destOrd="0" presId="urn:microsoft.com/office/officeart/2005/8/layout/process4"/>
    <dgm:cxn modelId="{738F3EAF-F4FC-4811-9E7B-DE21E5932A34}" type="presParOf" srcId="{CC862AA1-C078-4EE7-A1CD-0204FA4E75F5}" destId="{4A130C0C-3F36-44ED-B7D0-D9756C2FB46D}" srcOrd="3" destOrd="0" presId="urn:microsoft.com/office/officeart/2005/8/layout/process4"/>
    <dgm:cxn modelId="{F1864629-8DB3-4DD2-A138-8E3F3A65914E}" type="presParOf" srcId="{CC862AA1-C078-4EE7-A1CD-0204FA4E75F5}" destId="{3EC42A00-44B2-4611-B25A-93FC9938E249}" srcOrd="4" destOrd="0" presId="urn:microsoft.com/office/officeart/2005/8/layout/process4"/>
    <dgm:cxn modelId="{07776D89-33F6-46E3-A844-3B583CC39D3C}" type="presParOf" srcId="{3EC42A00-44B2-4611-B25A-93FC9938E249}" destId="{E5929260-AB31-4E17-8E7D-C3657846768B}" srcOrd="0" destOrd="0" presId="urn:microsoft.com/office/officeart/2005/8/layout/process4"/>
    <dgm:cxn modelId="{C45DE95B-283E-4211-B156-F327B921635A}" type="presParOf" srcId="{CC862AA1-C078-4EE7-A1CD-0204FA4E75F5}" destId="{3C6540CE-3BCD-476A-A8B6-ABC22B503DEC}" srcOrd="5" destOrd="0" presId="urn:microsoft.com/office/officeart/2005/8/layout/process4"/>
    <dgm:cxn modelId="{6F73219B-3D3A-4D32-8BB9-F7388CABE92C}" type="presParOf" srcId="{CC862AA1-C078-4EE7-A1CD-0204FA4E75F5}" destId="{45D9D651-F64F-4BD8-A098-033083CEA902}" srcOrd="6" destOrd="0" presId="urn:microsoft.com/office/officeart/2005/8/layout/process4"/>
    <dgm:cxn modelId="{EAF21CFA-C801-46DB-BE88-698B5A5B1C68}" type="presParOf" srcId="{45D9D651-F64F-4BD8-A098-033083CEA902}" destId="{74765206-9C96-44A5-8E76-F5B37C9DA596}" srcOrd="0" destOrd="0" presId="urn:microsoft.com/office/officeart/2005/8/layout/process4"/>
    <dgm:cxn modelId="{82C0CF27-B50E-4B08-BBA8-D2630BF7EF40}" type="presParOf" srcId="{45D9D651-F64F-4BD8-A098-033083CEA902}" destId="{E8A2EEC0-8395-482B-91F0-2C904C70276E}" srcOrd="1" destOrd="0" presId="urn:microsoft.com/office/officeart/2005/8/layout/process4"/>
    <dgm:cxn modelId="{C96819F2-41A4-4AEC-BBCD-47FD04354454}" type="presParOf" srcId="{45D9D651-F64F-4BD8-A098-033083CEA902}" destId="{DB413084-8B68-4F3F-A70D-F8535309472E}" srcOrd="2" destOrd="0" presId="urn:microsoft.com/office/officeart/2005/8/layout/process4"/>
    <dgm:cxn modelId="{C05E4C13-6F36-48B3-B84E-37AB9459E659}" type="presParOf" srcId="{DB413084-8B68-4F3F-A70D-F8535309472E}" destId="{0EC01F31-3ECB-4862-B2FE-CF28F0F89FE1}" srcOrd="0" destOrd="0" presId="urn:microsoft.com/office/officeart/2005/8/layout/process4"/>
    <dgm:cxn modelId="{CDEBE568-2D16-4372-B64F-A3F631C8B17E}" type="presParOf" srcId="{DB413084-8B68-4F3F-A70D-F8535309472E}" destId="{B561D02A-2893-45FF-9283-DF81DC2F204C}" srcOrd="1" destOrd="0" presId="urn:microsoft.com/office/officeart/2005/8/layout/process4"/>
    <dgm:cxn modelId="{7FCD04E0-EF3C-4F60-AB34-26CDA2113F43}" type="presParOf" srcId="{CC862AA1-C078-4EE7-A1CD-0204FA4E75F5}" destId="{4B92FEE3-9C22-421A-896E-D34FAB2B4874}" srcOrd="7" destOrd="0" presId="urn:microsoft.com/office/officeart/2005/8/layout/process4"/>
    <dgm:cxn modelId="{3E324AF7-B642-4D69-9752-240FABE945A3}" type="presParOf" srcId="{CC862AA1-C078-4EE7-A1CD-0204FA4E75F5}" destId="{7E35F381-C17D-4D3E-BE2E-3568EBBCE62C}" srcOrd="8" destOrd="0" presId="urn:microsoft.com/office/officeart/2005/8/layout/process4"/>
    <dgm:cxn modelId="{3BBBC94D-0A17-4F71-8F57-87071CB4FCC7}" type="presParOf" srcId="{7E35F381-C17D-4D3E-BE2E-3568EBBCE62C}" destId="{34D9C5EE-067F-4EDA-89B3-D1E1B4C8E4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7C9995-23CC-40DD-A918-9668D1BE20CB}"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ADA12E9E-2F26-473A-8899-10BB556B4283}">
      <dgm:prSet phldrT="[Text]" custT="1"/>
      <dgm:spPr/>
      <dgm:t>
        <a:bodyPr/>
        <a:lstStyle/>
        <a:p>
          <a:r>
            <a:rPr lang="en-US" sz="2000"/>
            <a:t>Systematic Literature Review</a:t>
          </a:r>
        </a:p>
      </dgm:t>
    </dgm:pt>
    <dgm:pt modelId="{D56FC845-6B42-49A9-BAE8-DC23512DD255}" type="parTrans" cxnId="{82095476-8AF7-4083-B785-B370A0BB92EF}">
      <dgm:prSet/>
      <dgm:spPr/>
      <dgm:t>
        <a:bodyPr/>
        <a:lstStyle/>
        <a:p>
          <a:endParaRPr lang="en-US" sz="3200"/>
        </a:p>
      </dgm:t>
    </dgm:pt>
    <dgm:pt modelId="{A2C9C03D-E591-4FB1-8826-D157B464642B}" type="sibTrans" cxnId="{82095476-8AF7-4083-B785-B370A0BB92EF}">
      <dgm:prSet/>
      <dgm:spPr/>
      <dgm:t>
        <a:bodyPr/>
        <a:lstStyle/>
        <a:p>
          <a:endParaRPr lang="en-US" sz="3200"/>
        </a:p>
      </dgm:t>
    </dgm:pt>
    <dgm:pt modelId="{9B2EB79A-FD9B-49D9-87D4-E92BABE0B5A2}">
      <dgm:prSet phldrT="[Text]" custT="1"/>
      <dgm:spPr/>
      <dgm:t>
        <a:bodyPr/>
        <a:lstStyle/>
        <a:p>
          <a:r>
            <a:rPr lang="en-US" sz="2000">
              <a:latin typeface="Arial" panose="020B0604020202020204" pitchFamily="34" charset="0"/>
              <a:cs typeface="Arial" panose="020B0604020202020204" pitchFamily="34" charset="0"/>
            </a:rPr>
            <a:t>Question</a:t>
          </a:r>
        </a:p>
      </dgm:t>
    </dgm:pt>
    <dgm:pt modelId="{26B7B9D6-2ADF-456D-898D-3775C4508F27}" type="parTrans" cxnId="{2D953402-EDCB-40CC-899D-EE1E9F256C67}">
      <dgm:prSet/>
      <dgm:spPr/>
      <dgm:t>
        <a:bodyPr/>
        <a:lstStyle/>
        <a:p>
          <a:endParaRPr lang="en-US" sz="3200"/>
        </a:p>
      </dgm:t>
    </dgm:pt>
    <dgm:pt modelId="{36BB8875-A61F-4010-B6D4-BAC93F9EBAA2}" type="sibTrans" cxnId="{2D953402-EDCB-40CC-899D-EE1E9F256C67}">
      <dgm:prSet/>
      <dgm:spPr/>
      <dgm:t>
        <a:bodyPr/>
        <a:lstStyle/>
        <a:p>
          <a:endParaRPr lang="en-US" sz="3200"/>
        </a:p>
      </dgm:t>
    </dgm:pt>
    <dgm:pt modelId="{B07F4C65-A49D-4960-930F-D7D67D1577F1}">
      <dgm:prSet phldrT="[Text]" custT="1"/>
      <dgm:spPr/>
      <dgm:t>
        <a:bodyPr/>
        <a:lstStyle/>
        <a:p>
          <a:r>
            <a:rPr lang="en-US" sz="2000">
              <a:latin typeface="Arial" panose="020B0604020202020204" pitchFamily="34" charset="0"/>
              <a:cs typeface="Arial" panose="020B0604020202020204" pitchFamily="34" charset="0"/>
            </a:rPr>
            <a:t>Hypothesis Testing      (Meta-Analysis)</a:t>
          </a:r>
        </a:p>
      </dgm:t>
    </dgm:pt>
    <dgm:pt modelId="{50D91449-D4CA-4AB3-91F2-5BC1BA0EDE04}" type="parTrans" cxnId="{0346C5C5-598C-49BD-AA4C-B339B0CDEC89}">
      <dgm:prSet/>
      <dgm:spPr/>
      <dgm:t>
        <a:bodyPr/>
        <a:lstStyle/>
        <a:p>
          <a:endParaRPr lang="en-US"/>
        </a:p>
      </dgm:t>
    </dgm:pt>
    <dgm:pt modelId="{AAFE1573-07A8-4482-804F-CF4CF29B701B}" type="sibTrans" cxnId="{0346C5C5-598C-49BD-AA4C-B339B0CDEC89}">
      <dgm:prSet/>
      <dgm:spPr/>
      <dgm:t>
        <a:bodyPr/>
        <a:lstStyle/>
        <a:p>
          <a:endParaRPr lang="en-US"/>
        </a:p>
      </dgm:t>
    </dgm:pt>
    <dgm:pt modelId="{A85E73CB-77EF-4631-803D-B112DD4DA875}">
      <dgm:prSet phldrT="[Text]" custT="1"/>
      <dgm:spPr/>
      <dgm:t>
        <a:bodyPr/>
        <a:lstStyle/>
        <a:p>
          <a:r>
            <a:rPr lang="en-US" sz="2000">
              <a:latin typeface="Arial" panose="020B0604020202020204" pitchFamily="34" charset="0"/>
              <a:cs typeface="Arial" panose="020B0604020202020204" pitchFamily="34" charset="0"/>
            </a:rPr>
            <a:t>Conclusion and Confidence</a:t>
          </a:r>
        </a:p>
      </dgm:t>
    </dgm:pt>
    <dgm:pt modelId="{846B7097-FF8D-4B84-9E9E-DAA54667701A}" type="parTrans" cxnId="{0C43FA14-A39B-48AD-B223-CE0E3AC5C470}">
      <dgm:prSet/>
      <dgm:spPr/>
      <dgm:t>
        <a:bodyPr/>
        <a:lstStyle/>
        <a:p>
          <a:endParaRPr lang="en-US"/>
        </a:p>
      </dgm:t>
    </dgm:pt>
    <dgm:pt modelId="{185AD977-20D2-4E9C-9E62-56335BE61FCB}" type="sibTrans" cxnId="{0C43FA14-A39B-48AD-B223-CE0E3AC5C470}">
      <dgm:prSet/>
      <dgm:spPr/>
      <dgm:t>
        <a:bodyPr/>
        <a:lstStyle/>
        <a:p>
          <a:endParaRPr lang="en-US"/>
        </a:p>
      </dgm:t>
    </dgm:pt>
    <dgm:pt modelId="{0418BF1C-A09E-4655-8A87-9215DB86B563}">
      <dgm:prSet phldrT="[Text]" custT="1"/>
      <dgm:spPr/>
      <dgm:t>
        <a:bodyPr/>
        <a:lstStyle/>
        <a:p>
          <a:r>
            <a:rPr lang="en-US" sz="1400">
              <a:latin typeface="Arial" panose="020B0604020202020204" pitchFamily="34" charset="0"/>
              <a:cs typeface="Arial" panose="020B0604020202020204" pitchFamily="34" charset="0"/>
            </a:rPr>
            <a:t>Searching</a:t>
          </a:r>
        </a:p>
      </dgm:t>
    </dgm:pt>
    <dgm:pt modelId="{CAC6DD74-2C95-482C-8FC7-CB46545436C1}" type="parTrans" cxnId="{BE0EB3CE-8CF9-4856-AE5F-81FDC06E5F2E}">
      <dgm:prSet/>
      <dgm:spPr/>
      <dgm:t>
        <a:bodyPr/>
        <a:lstStyle/>
        <a:p>
          <a:endParaRPr lang="en-US"/>
        </a:p>
      </dgm:t>
    </dgm:pt>
    <dgm:pt modelId="{82EED9D1-F3B7-477B-80F5-25260ABA903E}" type="sibTrans" cxnId="{BE0EB3CE-8CF9-4856-AE5F-81FDC06E5F2E}">
      <dgm:prSet/>
      <dgm:spPr/>
      <dgm:t>
        <a:bodyPr/>
        <a:lstStyle/>
        <a:p>
          <a:endParaRPr lang="en-US"/>
        </a:p>
      </dgm:t>
    </dgm:pt>
    <dgm:pt modelId="{443D1ED6-2AD5-4867-8736-A1A92872A022}">
      <dgm:prSet phldrT="[Text]" custT="1"/>
      <dgm:spPr/>
      <dgm:t>
        <a:bodyPr/>
        <a:lstStyle/>
        <a:p>
          <a:r>
            <a:rPr lang="en-US" sz="1400">
              <a:latin typeface="Arial" panose="020B0604020202020204" pitchFamily="34" charset="0"/>
              <a:cs typeface="Arial" panose="020B0604020202020204" pitchFamily="34" charset="0"/>
            </a:rPr>
            <a:t>Screening</a:t>
          </a:r>
        </a:p>
      </dgm:t>
    </dgm:pt>
    <dgm:pt modelId="{A0250D86-9A5F-4EEC-BCB5-2506D6D5E453}" type="parTrans" cxnId="{2551DE1B-A754-49C3-92B7-1A9BFF450737}">
      <dgm:prSet/>
      <dgm:spPr/>
      <dgm:t>
        <a:bodyPr/>
        <a:lstStyle/>
        <a:p>
          <a:endParaRPr lang="en-US"/>
        </a:p>
      </dgm:t>
    </dgm:pt>
    <dgm:pt modelId="{1E88CC7E-B205-4813-AFE4-C847AFE7D306}" type="sibTrans" cxnId="{2551DE1B-A754-49C3-92B7-1A9BFF450737}">
      <dgm:prSet/>
      <dgm:spPr/>
      <dgm:t>
        <a:bodyPr/>
        <a:lstStyle/>
        <a:p>
          <a:endParaRPr lang="en-US"/>
        </a:p>
      </dgm:t>
    </dgm:pt>
    <dgm:pt modelId="{849843D6-F922-411D-BB54-ACACF4D80713}">
      <dgm:prSet phldrT="[Text]" custT="1"/>
      <dgm:spPr/>
      <dgm:t>
        <a:bodyPr/>
        <a:lstStyle/>
        <a:p>
          <a:r>
            <a:rPr lang="en-US" sz="1400">
              <a:latin typeface="Arial" panose="020B0604020202020204" pitchFamily="34" charset="0"/>
              <a:cs typeface="Arial" panose="020B0604020202020204" pitchFamily="34" charset="0"/>
            </a:rPr>
            <a:t>Data Extraction</a:t>
          </a:r>
        </a:p>
      </dgm:t>
    </dgm:pt>
    <dgm:pt modelId="{F5783AA9-9858-4AEE-A262-20BE6ACBA87E}" type="parTrans" cxnId="{2B113A01-D7FD-4CF9-87DD-631450978E5A}">
      <dgm:prSet/>
      <dgm:spPr/>
      <dgm:t>
        <a:bodyPr/>
        <a:lstStyle/>
        <a:p>
          <a:endParaRPr lang="en-US"/>
        </a:p>
      </dgm:t>
    </dgm:pt>
    <dgm:pt modelId="{B03627D9-8485-45FF-9491-D164A2E15A6F}" type="sibTrans" cxnId="{2B113A01-D7FD-4CF9-87DD-631450978E5A}">
      <dgm:prSet/>
      <dgm:spPr/>
      <dgm:t>
        <a:bodyPr/>
        <a:lstStyle/>
        <a:p>
          <a:endParaRPr lang="en-US"/>
        </a:p>
      </dgm:t>
    </dgm:pt>
    <dgm:pt modelId="{CC862AA1-C078-4EE7-A1CD-0204FA4E75F5}" type="pres">
      <dgm:prSet presAssocID="{677C9995-23CC-40DD-A918-9668D1BE20CB}" presName="Name0" presStyleCnt="0">
        <dgm:presLayoutVars>
          <dgm:dir/>
          <dgm:animLvl val="lvl"/>
          <dgm:resizeHandles val="exact"/>
        </dgm:presLayoutVars>
      </dgm:prSet>
      <dgm:spPr/>
    </dgm:pt>
    <dgm:pt modelId="{8E8AD400-BC73-4657-AADD-FB80546E1D3C}" type="pres">
      <dgm:prSet presAssocID="{A85E73CB-77EF-4631-803D-B112DD4DA875}" presName="boxAndChildren" presStyleCnt="0"/>
      <dgm:spPr/>
    </dgm:pt>
    <dgm:pt modelId="{9FF35462-813F-488C-B70D-06CABFB854E2}" type="pres">
      <dgm:prSet presAssocID="{A85E73CB-77EF-4631-803D-B112DD4DA875}" presName="parentTextBox" presStyleLbl="node1" presStyleIdx="0" presStyleCnt="4" custScaleY="45824"/>
      <dgm:spPr/>
    </dgm:pt>
    <dgm:pt modelId="{1C6846FF-2B04-4C4A-B535-DE6E15463E88}" type="pres">
      <dgm:prSet presAssocID="{AAFE1573-07A8-4482-804F-CF4CF29B701B}" presName="sp" presStyleCnt="0"/>
      <dgm:spPr/>
    </dgm:pt>
    <dgm:pt modelId="{3A9D63FF-B47F-40AB-9438-175036ED3E27}" type="pres">
      <dgm:prSet presAssocID="{B07F4C65-A49D-4960-930F-D7D67D1577F1}" presName="arrowAndChildren" presStyleCnt="0"/>
      <dgm:spPr/>
    </dgm:pt>
    <dgm:pt modelId="{200981E0-09B6-46E4-8555-1540E2D2D452}" type="pres">
      <dgm:prSet presAssocID="{B07F4C65-A49D-4960-930F-D7D67D1577F1}" presName="parentTextArrow" presStyleLbl="node1" presStyleIdx="1" presStyleCnt="4" custScaleY="69489"/>
      <dgm:spPr/>
    </dgm:pt>
    <dgm:pt modelId="{3C6540CE-3BCD-476A-A8B6-ABC22B503DEC}" type="pres">
      <dgm:prSet presAssocID="{A2C9C03D-E591-4FB1-8826-D157B464642B}" presName="sp" presStyleCnt="0"/>
      <dgm:spPr/>
    </dgm:pt>
    <dgm:pt modelId="{45D9D651-F64F-4BD8-A098-033083CEA902}" type="pres">
      <dgm:prSet presAssocID="{ADA12E9E-2F26-473A-8899-10BB556B4283}" presName="arrowAndChildren" presStyleCnt="0"/>
      <dgm:spPr/>
    </dgm:pt>
    <dgm:pt modelId="{74765206-9C96-44A5-8E76-F5B37C9DA596}" type="pres">
      <dgm:prSet presAssocID="{ADA12E9E-2F26-473A-8899-10BB556B4283}" presName="parentTextArrow" presStyleLbl="node1" presStyleIdx="1" presStyleCnt="4"/>
      <dgm:spPr/>
    </dgm:pt>
    <dgm:pt modelId="{8C8DB9FC-DF7D-4577-83FC-705F42499647}" type="pres">
      <dgm:prSet presAssocID="{ADA12E9E-2F26-473A-8899-10BB556B4283}" presName="arrow" presStyleLbl="node1" presStyleIdx="2" presStyleCnt="4" custScaleY="141938"/>
      <dgm:spPr/>
    </dgm:pt>
    <dgm:pt modelId="{B46E1703-C930-4D8F-AD03-7073C8D35FB1}" type="pres">
      <dgm:prSet presAssocID="{ADA12E9E-2F26-473A-8899-10BB556B4283}" presName="descendantArrow" presStyleCnt="0"/>
      <dgm:spPr/>
    </dgm:pt>
    <dgm:pt modelId="{5BB3365F-5CE2-49B6-B269-D44C94056260}" type="pres">
      <dgm:prSet presAssocID="{0418BF1C-A09E-4655-8A87-9215DB86B563}" presName="childTextArrow" presStyleLbl="fgAccFollowNode1" presStyleIdx="0" presStyleCnt="3" custScaleY="139809">
        <dgm:presLayoutVars>
          <dgm:bulletEnabled val="1"/>
        </dgm:presLayoutVars>
      </dgm:prSet>
      <dgm:spPr/>
    </dgm:pt>
    <dgm:pt modelId="{8FB2F92B-9FD9-48D9-82A8-8D1B9DC253A0}" type="pres">
      <dgm:prSet presAssocID="{443D1ED6-2AD5-4867-8736-A1A92872A022}" presName="childTextArrow" presStyleLbl="fgAccFollowNode1" presStyleIdx="1" presStyleCnt="3" custScaleY="139809">
        <dgm:presLayoutVars>
          <dgm:bulletEnabled val="1"/>
        </dgm:presLayoutVars>
      </dgm:prSet>
      <dgm:spPr/>
    </dgm:pt>
    <dgm:pt modelId="{05B22743-DA5C-4105-B8A7-5348BB49FADA}" type="pres">
      <dgm:prSet presAssocID="{849843D6-F922-411D-BB54-ACACF4D80713}" presName="childTextArrow" presStyleLbl="fgAccFollowNode1" presStyleIdx="2" presStyleCnt="3" custScaleY="139809">
        <dgm:presLayoutVars>
          <dgm:bulletEnabled val="1"/>
        </dgm:presLayoutVars>
      </dgm:prSet>
      <dgm:spPr/>
    </dgm:pt>
    <dgm:pt modelId="{4B92FEE3-9C22-421A-896E-D34FAB2B4874}" type="pres">
      <dgm:prSet presAssocID="{36BB8875-A61F-4010-B6D4-BAC93F9EBAA2}" presName="sp" presStyleCnt="0"/>
      <dgm:spPr/>
    </dgm:pt>
    <dgm:pt modelId="{7E35F381-C17D-4D3E-BE2E-3568EBBCE62C}" type="pres">
      <dgm:prSet presAssocID="{9B2EB79A-FD9B-49D9-87D4-E92BABE0B5A2}" presName="arrowAndChildren" presStyleCnt="0"/>
      <dgm:spPr/>
    </dgm:pt>
    <dgm:pt modelId="{34D9C5EE-067F-4EDA-89B3-D1E1B4C8E448}" type="pres">
      <dgm:prSet presAssocID="{9B2EB79A-FD9B-49D9-87D4-E92BABE0B5A2}" presName="parentTextArrow" presStyleLbl="node1" presStyleIdx="3" presStyleCnt="4" custScaleY="49300"/>
      <dgm:spPr/>
    </dgm:pt>
  </dgm:ptLst>
  <dgm:cxnLst>
    <dgm:cxn modelId="{2B113A01-D7FD-4CF9-87DD-631450978E5A}" srcId="{ADA12E9E-2F26-473A-8899-10BB556B4283}" destId="{849843D6-F922-411D-BB54-ACACF4D80713}" srcOrd="2" destOrd="0" parTransId="{F5783AA9-9858-4AEE-A262-20BE6ACBA87E}" sibTransId="{B03627D9-8485-45FF-9491-D164A2E15A6F}"/>
    <dgm:cxn modelId="{2D953402-EDCB-40CC-899D-EE1E9F256C67}" srcId="{677C9995-23CC-40DD-A918-9668D1BE20CB}" destId="{9B2EB79A-FD9B-49D9-87D4-E92BABE0B5A2}" srcOrd="0" destOrd="0" parTransId="{26B7B9D6-2ADF-456D-898D-3775C4508F27}" sibTransId="{36BB8875-A61F-4010-B6D4-BAC93F9EBAA2}"/>
    <dgm:cxn modelId="{9A768D08-82A0-40C9-A68B-3765D62F0028}" type="presOf" srcId="{B07F4C65-A49D-4960-930F-D7D67D1577F1}" destId="{200981E0-09B6-46E4-8555-1540E2D2D452}" srcOrd="0" destOrd="0" presId="urn:microsoft.com/office/officeart/2005/8/layout/process4"/>
    <dgm:cxn modelId="{0C43FA14-A39B-48AD-B223-CE0E3AC5C470}" srcId="{677C9995-23CC-40DD-A918-9668D1BE20CB}" destId="{A85E73CB-77EF-4631-803D-B112DD4DA875}" srcOrd="3" destOrd="0" parTransId="{846B7097-FF8D-4B84-9E9E-DAA54667701A}" sibTransId="{185AD977-20D2-4E9C-9E62-56335BE61FCB}"/>
    <dgm:cxn modelId="{2551DE1B-A754-49C3-92B7-1A9BFF450737}" srcId="{ADA12E9E-2F26-473A-8899-10BB556B4283}" destId="{443D1ED6-2AD5-4867-8736-A1A92872A022}" srcOrd="1" destOrd="0" parTransId="{A0250D86-9A5F-4EEC-BCB5-2506D6D5E453}" sibTransId="{1E88CC7E-B205-4813-AFE4-C847AFE7D306}"/>
    <dgm:cxn modelId="{CB9AF15D-847C-408B-86A9-41BAF3B80E01}" type="presOf" srcId="{677C9995-23CC-40DD-A918-9668D1BE20CB}" destId="{CC862AA1-C078-4EE7-A1CD-0204FA4E75F5}" srcOrd="0" destOrd="0" presId="urn:microsoft.com/office/officeart/2005/8/layout/process4"/>
    <dgm:cxn modelId="{C38DF945-E8F7-4285-9569-F736D98318C8}" type="presOf" srcId="{ADA12E9E-2F26-473A-8899-10BB556B4283}" destId="{8C8DB9FC-DF7D-4577-83FC-705F42499647}" srcOrd="1" destOrd="0" presId="urn:microsoft.com/office/officeart/2005/8/layout/process4"/>
    <dgm:cxn modelId="{4188036B-0F11-4C88-9630-E1E8E4157B8D}" type="presOf" srcId="{443D1ED6-2AD5-4867-8736-A1A92872A022}" destId="{8FB2F92B-9FD9-48D9-82A8-8D1B9DC253A0}" srcOrd="0" destOrd="0" presId="urn:microsoft.com/office/officeart/2005/8/layout/process4"/>
    <dgm:cxn modelId="{7825A14F-C850-405B-891B-5FAD72AF6A25}" type="presOf" srcId="{9B2EB79A-FD9B-49D9-87D4-E92BABE0B5A2}" destId="{34D9C5EE-067F-4EDA-89B3-D1E1B4C8E448}" srcOrd="0" destOrd="0" presId="urn:microsoft.com/office/officeart/2005/8/layout/process4"/>
    <dgm:cxn modelId="{82095476-8AF7-4083-B785-B370A0BB92EF}" srcId="{677C9995-23CC-40DD-A918-9668D1BE20CB}" destId="{ADA12E9E-2F26-473A-8899-10BB556B4283}" srcOrd="1" destOrd="0" parTransId="{D56FC845-6B42-49A9-BAE8-DC23512DD255}" sibTransId="{A2C9C03D-E591-4FB1-8826-D157B464642B}"/>
    <dgm:cxn modelId="{6EAC3882-94F9-4875-BB0B-56CAFDBCF56A}" type="presOf" srcId="{A85E73CB-77EF-4631-803D-B112DD4DA875}" destId="{9FF35462-813F-488C-B70D-06CABFB854E2}" srcOrd="0" destOrd="0" presId="urn:microsoft.com/office/officeart/2005/8/layout/process4"/>
    <dgm:cxn modelId="{83AB0399-E5A8-4046-A2A7-265CC1189987}" type="presOf" srcId="{0418BF1C-A09E-4655-8A87-9215DB86B563}" destId="{5BB3365F-5CE2-49B6-B269-D44C94056260}" srcOrd="0" destOrd="0" presId="urn:microsoft.com/office/officeart/2005/8/layout/process4"/>
    <dgm:cxn modelId="{7179949F-F15A-4A9F-9612-53D924A948E3}" type="presOf" srcId="{849843D6-F922-411D-BB54-ACACF4D80713}" destId="{05B22743-DA5C-4105-B8A7-5348BB49FADA}" srcOrd="0" destOrd="0" presId="urn:microsoft.com/office/officeart/2005/8/layout/process4"/>
    <dgm:cxn modelId="{56553CBA-00CB-4D26-93A8-DA031DBBD7C9}" type="presOf" srcId="{ADA12E9E-2F26-473A-8899-10BB556B4283}" destId="{74765206-9C96-44A5-8E76-F5B37C9DA596}" srcOrd="0" destOrd="0" presId="urn:microsoft.com/office/officeart/2005/8/layout/process4"/>
    <dgm:cxn modelId="{0346C5C5-598C-49BD-AA4C-B339B0CDEC89}" srcId="{677C9995-23CC-40DD-A918-9668D1BE20CB}" destId="{B07F4C65-A49D-4960-930F-D7D67D1577F1}" srcOrd="2" destOrd="0" parTransId="{50D91449-D4CA-4AB3-91F2-5BC1BA0EDE04}" sibTransId="{AAFE1573-07A8-4482-804F-CF4CF29B701B}"/>
    <dgm:cxn modelId="{BE0EB3CE-8CF9-4856-AE5F-81FDC06E5F2E}" srcId="{ADA12E9E-2F26-473A-8899-10BB556B4283}" destId="{0418BF1C-A09E-4655-8A87-9215DB86B563}" srcOrd="0" destOrd="0" parTransId="{CAC6DD74-2C95-482C-8FC7-CB46545436C1}" sibTransId="{82EED9D1-F3B7-477B-80F5-25260ABA903E}"/>
    <dgm:cxn modelId="{6571E0CA-C6B1-4DB0-8F38-2FD3C4C2CACD}" type="presParOf" srcId="{CC862AA1-C078-4EE7-A1CD-0204FA4E75F5}" destId="{8E8AD400-BC73-4657-AADD-FB80546E1D3C}" srcOrd="0" destOrd="0" presId="urn:microsoft.com/office/officeart/2005/8/layout/process4"/>
    <dgm:cxn modelId="{09A689C9-921D-4748-80DF-6B7BDF3FB765}" type="presParOf" srcId="{8E8AD400-BC73-4657-AADD-FB80546E1D3C}" destId="{9FF35462-813F-488C-B70D-06CABFB854E2}" srcOrd="0" destOrd="0" presId="urn:microsoft.com/office/officeart/2005/8/layout/process4"/>
    <dgm:cxn modelId="{21D69FE8-1162-42AB-8E82-B7C087A942EF}" type="presParOf" srcId="{CC862AA1-C078-4EE7-A1CD-0204FA4E75F5}" destId="{1C6846FF-2B04-4C4A-B535-DE6E15463E88}" srcOrd="1" destOrd="0" presId="urn:microsoft.com/office/officeart/2005/8/layout/process4"/>
    <dgm:cxn modelId="{A16C4198-C98B-4B33-8F80-C026583D1EF8}" type="presParOf" srcId="{CC862AA1-C078-4EE7-A1CD-0204FA4E75F5}" destId="{3A9D63FF-B47F-40AB-9438-175036ED3E27}" srcOrd="2" destOrd="0" presId="urn:microsoft.com/office/officeart/2005/8/layout/process4"/>
    <dgm:cxn modelId="{51F0C1D0-13D5-4339-A42D-C9E9A9E8411D}" type="presParOf" srcId="{3A9D63FF-B47F-40AB-9438-175036ED3E27}" destId="{200981E0-09B6-46E4-8555-1540E2D2D452}" srcOrd="0" destOrd="0" presId="urn:microsoft.com/office/officeart/2005/8/layout/process4"/>
    <dgm:cxn modelId="{C45DE95B-283E-4211-B156-F327B921635A}" type="presParOf" srcId="{CC862AA1-C078-4EE7-A1CD-0204FA4E75F5}" destId="{3C6540CE-3BCD-476A-A8B6-ABC22B503DEC}" srcOrd="3" destOrd="0" presId="urn:microsoft.com/office/officeart/2005/8/layout/process4"/>
    <dgm:cxn modelId="{6F73219B-3D3A-4D32-8BB9-F7388CABE92C}" type="presParOf" srcId="{CC862AA1-C078-4EE7-A1CD-0204FA4E75F5}" destId="{45D9D651-F64F-4BD8-A098-033083CEA902}" srcOrd="4" destOrd="0" presId="urn:microsoft.com/office/officeart/2005/8/layout/process4"/>
    <dgm:cxn modelId="{EAF21CFA-C801-46DB-BE88-698B5A5B1C68}" type="presParOf" srcId="{45D9D651-F64F-4BD8-A098-033083CEA902}" destId="{74765206-9C96-44A5-8E76-F5B37C9DA596}" srcOrd="0" destOrd="0" presId="urn:microsoft.com/office/officeart/2005/8/layout/process4"/>
    <dgm:cxn modelId="{0589D0A8-B750-474B-92F2-CB3BDD50D24F}" type="presParOf" srcId="{45D9D651-F64F-4BD8-A098-033083CEA902}" destId="{8C8DB9FC-DF7D-4577-83FC-705F42499647}" srcOrd="1" destOrd="0" presId="urn:microsoft.com/office/officeart/2005/8/layout/process4"/>
    <dgm:cxn modelId="{F9015E73-ABAA-4721-AABD-0A6CA8A584EF}" type="presParOf" srcId="{45D9D651-F64F-4BD8-A098-033083CEA902}" destId="{B46E1703-C930-4D8F-AD03-7073C8D35FB1}" srcOrd="2" destOrd="0" presId="urn:microsoft.com/office/officeart/2005/8/layout/process4"/>
    <dgm:cxn modelId="{020CBC8C-4ACE-4906-A2EA-FD3BBFCA5596}" type="presParOf" srcId="{B46E1703-C930-4D8F-AD03-7073C8D35FB1}" destId="{5BB3365F-5CE2-49B6-B269-D44C94056260}" srcOrd="0" destOrd="0" presId="urn:microsoft.com/office/officeart/2005/8/layout/process4"/>
    <dgm:cxn modelId="{DD57E583-8DF2-452C-BBFD-2BD25F0D350F}" type="presParOf" srcId="{B46E1703-C930-4D8F-AD03-7073C8D35FB1}" destId="{8FB2F92B-9FD9-48D9-82A8-8D1B9DC253A0}" srcOrd="1" destOrd="0" presId="urn:microsoft.com/office/officeart/2005/8/layout/process4"/>
    <dgm:cxn modelId="{6A59BAD8-AD6E-43BE-82B0-582AF105596E}" type="presParOf" srcId="{B46E1703-C930-4D8F-AD03-7073C8D35FB1}" destId="{05B22743-DA5C-4105-B8A7-5348BB49FADA}" srcOrd="2" destOrd="0" presId="urn:microsoft.com/office/officeart/2005/8/layout/process4"/>
    <dgm:cxn modelId="{7FCD04E0-EF3C-4F60-AB34-26CDA2113F43}" type="presParOf" srcId="{CC862AA1-C078-4EE7-A1CD-0204FA4E75F5}" destId="{4B92FEE3-9C22-421A-896E-D34FAB2B4874}" srcOrd="5" destOrd="0" presId="urn:microsoft.com/office/officeart/2005/8/layout/process4"/>
    <dgm:cxn modelId="{3E324AF7-B642-4D69-9752-240FABE945A3}" type="presParOf" srcId="{CC862AA1-C078-4EE7-A1CD-0204FA4E75F5}" destId="{7E35F381-C17D-4D3E-BE2E-3568EBBCE62C}" srcOrd="6" destOrd="0" presId="urn:microsoft.com/office/officeart/2005/8/layout/process4"/>
    <dgm:cxn modelId="{3BBBC94D-0A17-4F71-8F57-87071CB4FCC7}" type="presParOf" srcId="{7E35F381-C17D-4D3E-BE2E-3568EBBCE62C}" destId="{34D9C5EE-067F-4EDA-89B3-D1E1B4C8E448}"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C3455-9A06-6140-B8F5-E4946DD0194E}">
      <dsp:nvSpPr>
        <dsp:cNvPr id="0" name=""/>
        <dsp:cNvSpPr/>
      </dsp:nvSpPr>
      <dsp:spPr>
        <a:xfrm rot="10800000">
          <a:off x="1202933" y="3379"/>
          <a:ext cx="4106168" cy="67469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21"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Arial"/>
              <a:cs typeface="Arial"/>
            </a:rPr>
            <a:t>Define Population, Exposure, Comparator, and Outcome (PECO)</a:t>
          </a:r>
        </a:p>
      </dsp:txBody>
      <dsp:txXfrm rot="10800000">
        <a:off x="1235869" y="36315"/>
        <a:ext cx="4040296" cy="608821"/>
      </dsp:txXfrm>
    </dsp:sp>
    <dsp:sp modelId="{40EE7A3E-BF5D-4049-A140-FCC889995F6F}">
      <dsp:nvSpPr>
        <dsp:cNvPr id="0" name=""/>
        <dsp:cNvSpPr/>
      </dsp:nvSpPr>
      <dsp:spPr>
        <a:xfrm>
          <a:off x="865587" y="3379"/>
          <a:ext cx="674693" cy="674693"/>
        </a:xfrm>
        <a:prstGeom prst="ellipse">
          <a:avLst/>
        </a:prstGeom>
        <a:solidFill>
          <a:srgbClr val="3C53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1F89A-4FBA-7248-BB92-C4DC5F6AD837}">
      <dsp:nvSpPr>
        <dsp:cNvPr id="0" name=""/>
        <dsp:cNvSpPr/>
      </dsp:nvSpPr>
      <dsp:spPr>
        <a:xfrm rot="10800000">
          <a:off x="1202933" y="879473"/>
          <a:ext cx="4106168" cy="67469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a:cs typeface="Arial"/>
            </a:rPr>
            <a:t>Literature Search</a:t>
          </a:r>
        </a:p>
      </dsp:txBody>
      <dsp:txXfrm rot="10800000">
        <a:off x="1235869" y="912409"/>
        <a:ext cx="4040296" cy="608821"/>
      </dsp:txXfrm>
    </dsp:sp>
    <dsp:sp modelId="{14DCC315-DE1B-9444-92A7-6A207FC014CA}">
      <dsp:nvSpPr>
        <dsp:cNvPr id="0" name=""/>
        <dsp:cNvSpPr/>
      </dsp:nvSpPr>
      <dsp:spPr>
        <a:xfrm>
          <a:off x="865587" y="879473"/>
          <a:ext cx="674693" cy="674693"/>
        </a:xfrm>
        <a:prstGeom prst="ellipse">
          <a:avLst/>
        </a:prstGeom>
        <a:solidFill>
          <a:srgbClr val="3C53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36035-187B-034E-859F-BF39728A547C}">
      <dsp:nvSpPr>
        <dsp:cNvPr id="0" name=""/>
        <dsp:cNvSpPr/>
      </dsp:nvSpPr>
      <dsp:spPr>
        <a:xfrm rot="10800000">
          <a:off x="1182772" y="1756370"/>
          <a:ext cx="4106168" cy="67469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a:cs typeface="Arial"/>
            </a:rPr>
            <a:t>Literature Screening</a:t>
          </a:r>
        </a:p>
      </dsp:txBody>
      <dsp:txXfrm rot="10800000">
        <a:off x="1215708" y="1789306"/>
        <a:ext cx="4040296" cy="608821"/>
      </dsp:txXfrm>
    </dsp:sp>
    <dsp:sp modelId="{06C05340-DF3F-0B47-A7EB-2109E38AE1D9}">
      <dsp:nvSpPr>
        <dsp:cNvPr id="0" name=""/>
        <dsp:cNvSpPr/>
      </dsp:nvSpPr>
      <dsp:spPr>
        <a:xfrm>
          <a:off x="865587" y="1755568"/>
          <a:ext cx="674693" cy="674693"/>
        </a:xfrm>
        <a:prstGeom prst="ellipse">
          <a:avLst/>
        </a:prstGeom>
        <a:solidFill>
          <a:srgbClr val="3C53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F41CD-EEB5-9542-9CD6-24FD7D9AC10F}">
      <dsp:nvSpPr>
        <dsp:cNvPr id="0" name=""/>
        <dsp:cNvSpPr/>
      </dsp:nvSpPr>
      <dsp:spPr>
        <a:xfrm rot="10800000">
          <a:off x="1202933" y="2631662"/>
          <a:ext cx="4106168" cy="67469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a:cs typeface="Arial"/>
            </a:rPr>
            <a:t>Study Quality Evaluation</a:t>
          </a:r>
        </a:p>
      </dsp:txBody>
      <dsp:txXfrm rot="10800000">
        <a:off x="1235869" y="2664598"/>
        <a:ext cx="4040296" cy="608821"/>
      </dsp:txXfrm>
    </dsp:sp>
    <dsp:sp modelId="{C1FBA809-4C6D-0744-B1A3-D5F248C119A4}">
      <dsp:nvSpPr>
        <dsp:cNvPr id="0" name=""/>
        <dsp:cNvSpPr/>
      </dsp:nvSpPr>
      <dsp:spPr>
        <a:xfrm>
          <a:off x="865587" y="2631662"/>
          <a:ext cx="674693" cy="674693"/>
        </a:xfrm>
        <a:prstGeom prst="ellipse">
          <a:avLst/>
        </a:prstGeom>
        <a:solidFill>
          <a:srgbClr val="3C53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52C89-134B-DF4F-87E5-D3919A0D9106}">
      <dsp:nvSpPr>
        <dsp:cNvPr id="0" name=""/>
        <dsp:cNvSpPr/>
      </dsp:nvSpPr>
      <dsp:spPr>
        <a:xfrm rot="10800000">
          <a:off x="1202933" y="3507756"/>
          <a:ext cx="4106168" cy="67469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a:cs typeface="Arial"/>
            </a:rPr>
            <a:t>Data Extraction</a:t>
          </a:r>
        </a:p>
      </dsp:txBody>
      <dsp:txXfrm rot="10800000">
        <a:off x="1235869" y="3540692"/>
        <a:ext cx="4040296" cy="608821"/>
      </dsp:txXfrm>
    </dsp:sp>
    <dsp:sp modelId="{249AE76E-D587-2E42-8EEE-A56D03B0E273}">
      <dsp:nvSpPr>
        <dsp:cNvPr id="0" name=""/>
        <dsp:cNvSpPr/>
      </dsp:nvSpPr>
      <dsp:spPr>
        <a:xfrm>
          <a:off x="865587" y="3507756"/>
          <a:ext cx="674693" cy="674693"/>
        </a:xfrm>
        <a:prstGeom prst="ellipse">
          <a:avLst/>
        </a:prstGeom>
        <a:solidFill>
          <a:srgbClr val="3C53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988A6-FEF7-B545-93D4-1733BE1FFC12}">
      <dsp:nvSpPr>
        <dsp:cNvPr id="0" name=""/>
        <dsp:cNvSpPr/>
      </dsp:nvSpPr>
      <dsp:spPr>
        <a:xfrm rot="10800000">
          <a:off x="1202933" y="4383851"/>
          <a:ext cx="4106168" cy="67469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a:cs typeface="Arial"/>
            </a:rPr>
            <a:t>Data Synthesis</a:t>
          </a:r>
        </a:p>
      </dsp:txBody>
      <dsp:txXfrm rot="10800000">
        <a:off x="1235869" y="4416787"/>
        <a:ext cx="4040296" cy="608821"/>
      </dsp:txXfrm>
    </dsp:sp>
    <dsp:sp modelId="{25AE3320-2445-0347-96CD-7841176F81F6}">
      <dsp:nvSpPr>
        <dsp:cNvPr id="0" name=""/>
        <dsp:cNvSpPr/>
      </dsp:nvSpPr>
      <dsp:spPr>
        <a:xfrm>
          <a:off x="865587" y="4383851"/>
          <a:ext cx="674693" cy="674693"/>
        </a:xfrm>
        <a:prstGeom prst="ellipse">
          <a:avLst/>
        </a:prstGeom>
        <a:solidFill>
          <a:srgbClr val="3C53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6E1D-FEC9-4376-91A5-1F8F3309FA82}">
      <dsp:nvSpPr>
        <dsp:cNvPr id="0" name=""/>
        <dsp:cNvSpPr/>
      </dsp:nvSpPr>
      <dsp:spPr>
        <a:xfrm>
          <a:off x="596007" y="249620"/>
          <a:ext cx="2803723" cy="2803723"/>
        </a:xfrm>
        <a:prstGeom prst="circularArrow">
          <a:avLst>
            <a:gd name="adj1" fmla="val 5689"/>
            <a:gd name="adj2" fmla="val 340510"/>
            <a:gd name="adj3" fmla="val 12663410"/>
            <a:gd name="adj4" fmla="val 18099868"/>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CC9DE-8621-488D-862D-39AD5D257A20}">
      <dsp:nvSpPr>
        <dsp:cNvPr id="0" name=""/>
        <dsp:cNvSpPr/>
      </dsp:nvSpPr>
      <dsp:spPr>
        <a:xfrm>
          <a:off x="1063318" y="370304"/>
          <a:ext cx="1869100" cy="93455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What is known</a:t>
          </a:r>
        </a:p>
      </dsp:txBody>
      <dsp:txXfrm>
        <a:off x="1108939" y="415925"/>
        <a:ext cx="1777858" cy="843308"/>
      </dsp:txXfrm>
    </dsp:sp>
    <dsp:sp modelId="{B16A6AD8-69B5-405C-9555-4325C08146FA}">
      <dsp:nvSpPr>
        <dsp:cNvPr id="0" name=""/>
        <dsp:cNvSpPr/>
      </dsp:nvSpPr>
      <dsp:spPr>
        <a:xfrm>
          <a:off x="2125942" y="2210823"/>
          <a:ext cx="1869100" cy="934550"/>
        </a:xfrm>
        <a:prstGeom prst="roundRect">
          <a:avLst/>
        </a:prstGeom>
        <a:solidFill>
          <a:schemeClr val="accent2">
            <a:shade val="80000"/>
            <a:hueOff val="341261"/>
            <a:satOff val="-28694"/>
            <a:lumOff val="18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Integrate all evidence</a:t>
          </a:r>
        </a:p>
      </dsp:txBody>
      <dsp:txXfrm>
        <a:off x="2171563" y="2256444"/>
        <a:ext cx="1777858" cy="843308"/>
      </dsp:txXfrm>
    </dsp:sp>
    <dsp:sp modelId="{953221F1-8E19-428F-A55E-6A2E889AB8C5}">
      <dsp:nvSpPr>
        <dsp:cNvPr id="0" name=""/>
        <dsp:cNvSpPr/>
      </dsp:nvSpPr>
      <dsp:spPr>
        <a:xfrm>
          <a:off x="695" y="2210823"/>
          <a:ext cx="1869100" cy="934550"/>
        </a:xfrm>
        <a:prstGeom prst="roundRect">
          <a:avLst/>
        </a:prstGeom>
        <a:solidFill>
          <a:schemeClr val="accent2">
            <a:shade val="80000"/>
            <a:hueOff val="682522"/>
            <a:satOff val="-57388"/>
            <a:lumOff val="37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Evaluate and synthesize</a:t>
          </a:r>
        </a:p>
      </dsp:txBody>
      <dsp:txXfrm>
        <a:off x="46316" y="2256444"/>
        <a:ext cx="1777858" cy="843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18A68-D5D4-4F6F-9CA3-2C9070B9F6D4}">
      <dsp:nvSpPr>
        <dsp:cNvPr id="0" name=""/>
        <dsp:cNvSpPr/>
      </dsp:nvSpPr>
      <dsp:spPr>
        <a:xfrm>
          <a:off x="0" y="3913780"/>
          <a:ext cx="3505200" cy="493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Conclusion and Confidence</a:t>
          </a:r>
        </a:p>
      </dsp:txBody>
      <dsp:txXfrm>
        <a:off x="0" y="3913780"/>
        <a:ext cx="3505200" cy="493009"/>
      </dsp:txXfrm>
    </dsp:sp>
    <dsp:sp modelId="{F7BEE979-68C2-4822-BCAD-6D1AD283B6BD}">
      <dsp:nvSpPr>
        <dsp:cNvPr id="0" name=""/>
        <dsp:cNvSpPr/>
      </dsp:nvSpPr>
      <dsp:spPr>
        <a:xfrm rot="10800000">
          <a:off x="0" y="2946231"/>
          <a:ext cx="3505200" cy="98288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Inference by weighing evidence (Bradford Hill’s Considerations)</a:t>
          </a:r>
        </a:p>
      </dsp:txBody>
      <dsp:txXfrm rot="10800000">
        <a:off x="0" y="2946231"/>
        <a:ext cx="3505200" cy="638647"/>
      </dsp:txXfrm>
    </dsp:sp>
    <dsp:sp modelId="{E5929260-AB31-4E17-8E7D-C3657846768B}">
      <dsp:nvSpPr>
        <dsp:cNvPr id="0" name=""/>
        <dsp:cNvSpPr/>
      </dsp:nvSpPr>
      <dsp:spPr>
        <a:xfrm rot="10800000">
          <a:off x="0" y="2163241"/>
          <a:ext cx="3505200" cy="798323"/>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Derive Evidence</a:t>
          </a:r>
        </a:p>
      </dsp:txBody>
      <dsp:txXfrm rot="10800000">
        <a:off x="0" y="2163241"/>
        <a:ext cx="3505200" cy="518726"/>
      </dsp:txXfrm>
    </dsp:sp>
    <dsp:sp modelId="{E8A2EEC0-8395-482B-91F0-2C904C70276E}">
      <dsp:nvSpPr>
        <dsp:cNvPr id="0" name=""/>
        <dsp:cNvSpPr/>
      </dsp:nvSpPr>
      <dsp:spPr>
        <a:xfrm rot="10800000">
          <a:off x="0" y="757997"/>
          <a:ext cx="3505200" cy="132288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Assemble Evidence</a:t>
          </a:r>
        </a:p>
      </dsp:txBody>
      <dsp:txXfrm rot="-10800000">
        <a:off x="0" y="757997"/>
        <a:ext cx="3505200" cy="464331"/>
      </dsp:txXfrm>
    </dsp:sp>
    <dsp:sp modelId="{0EC01F31-3ECB-4862-B2FE-CF28F0F89FE1}">
      <dsp:nvSpPr>
        <dsp:cNvPr id="0" name=""/>
        <dsp:cNvSpPr/>
      </dsp:nvSpPr>
      <dsp:spPr>
        <a:xfrm>
          <a:off x="0" y="1178115"/>
          <a:ext cx="1752600" cy="4700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Investigative Literature Review</a:t>
          </a:r>
        </a:p>
      </dsp:txBody>
      <dsp:txXfrm>
        <a:off x="0" y="1178115"/>
        <a:ext cx="1752600" cy="470082"/>
      </dsp:txXfrm>
    </dsp:sp>
    <dsp:sp modelId="{B561D02A-2893-45FF-9283-DF81DC2F204C}">
      <dsp:nvSpPr>
        <dsp:cNvPr id="0" name=""/>
        <dsp:cNvSpPr/>
      </dsp:nvSpPr>
      <dsp:spPr>
        <a:xfrm>
          <a:off x="1752600" y="1178115"/>
          <a:ext cx="1752600" cy="4700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Other Information Sources</a:t>
          </a:r>
        </a:p>
      </dsp:txBody>
      <dsp:txXfrm>
        <a:off x="1752600" y="1178115"/>
        <a:ext cx="1752600" cy="470082"/>
      </dsp:txXfrm>
    </dsp:sp>
    <dsp:sp modelId="{34D9C5EE-067F-4EDA-89B3-D1E1B4C8E448}">
      <dsp:nvSpPr>
        <dsp:cNvPr id="0" name=""/>
        <dsp:cNvSpPr/>
      </dsp:nvSpPr>
      <dsp:spPr>
        <a:xfrm rot="10800000">
          <a:off x="0" y="618"/>
          <a:ext cx="3505200" cy="870407"/>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Question</a:t>
          </a:r>
        </a:p>
      </dsp:txBody>
      <dsp:txXfrm rot="10800000">
        <a:off x="0" y="618"/>
        <a:ext cx="3505200" cy="565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35462-813F-488C-B70D-06CABFB854E2}">
      <dsp:nvSpPr>
        <dsp:cNvPr id="0" name=""/>
        <dsp:cNvSpPr/>
      </dsp:nvSpPr>
      <dsp:spPr>
        <a:xfrm>
          <a:off x="0" y="3947463"/>
          <a:ext cx="3190875" cy="4562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Conclusion and Confidence</a:t>
          </a:r>
        </a:p>
      </dsp:txBody>
      <dsp:txXfrm>
        <a:off x="0" y="3947463"/>
        <a:ext cx="3190875" cy="456209"/>
      </dsp:txXfrm>
    </dsp:sp>
    <dsp:sp modelId="{200981E0-09B6-46E4-8555-1540E2D2D452}">
      <dsp:nvSpPr>
        <dsp:cNvPr id="0" name=""/>
        <dsp:cNvSpPr/>
      </dsp:nvSpPr>
      <dsp:spPr>
        <a:xfrm rot="10800000">
          <a:off x="0" y="2898392"/>
          <a:ext cx="3190875" cy="1064004"/>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Hypothesis Testing      (Meta-Analysis)</a:t>
          </a:r>
        </a:p>
      </dsp:txBody>
      <dsp:txXfrm rot="10800000">
        <a:off x="0" y="2898392"/>
        <a:ext cx="3190875" cy="691358"/>
      </dsp:txXfrm>
    </dsp:sp>
    <dsp:sp modelId="{8C8DB9FC-DF7D-4577-83FC-705F42499647}">
      <dsp:nvSpPr>
        <dsp:cNvPr id="0" name=""/>
        <dsp:cNvSpPr/>
      </dsp:nvSpPr>
      <dsp:spPr>
        <a:xfrm rot="10800000">
          <a:off x="0" y="739992"/>
          <a:ext cx="3190875" cy="217333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Systematic Literature Review</a:t>
          </a:r>
        </a:p>
      </dsp:txBody>
      <dsp:txXfrm rot="-10800000">
        <a:off x="0" y="739992"/>
        <a:ext cx="3190875" cy="762839"/>
      </dsp:txXfrm>
    </dsp:sp>
    <dsp:sp modelId="{5BB3365F-5CE2-49B6-B269-D44C94056260}">
      <dsp:nvSpPr>
        <dsp:cNvPr id="0" name=""/>
        <dsp:cNvSpPr/>
      </dsp:nvSpPr>
      <dsp:spPr>
        <a:xfrm>
          <a:off x="1558" y="1507385"/>
          <a:ext cx="1062586" cy="6400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Searching</a:t>
          </a:r>
        </a:p>
      </dsp:txBody>
      <dsp:txXfrm>
        <a:off x="1558" y="1507385"/>
        <a:ext cx="1062586" cy="640079"/>
      </dsp:txXfrm>
    </dsp:sp>
    <dsp:sp modelId="{8FB2F92B-9FD9-48D9-82A8-8D1B9DC253A0}">
      <dsp:nvSpPr>
        <dsp:cNvPr id="0" name=""/>
        <dsp:cNvSpPr/>
      </dsp:nvSpPr>
      <dsp:spPr>
        <a:xfrm>
          <a:off x="1064144" y="1507385"/>
          <a:ext cx="1062586" cy="6400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Screening</a:t>
          </a:r>
        </a:p>
      </dsp:txBody>
      <dsp:txXfrm>
        <a:off x="1064144" y="1507385"/>
        <a:ext cx="1062586" cy="640079"/>
      </dsp:txXfrm>
    </dsp:sp>
    <dsp:sp modelId="{05B22743-DA5C-4105-B8A7-5348BB49FADA}">
      <dsp:nvSpPr>
        <dsp:cNvPr id="0" name=""/>
        <dsp:cNvSpPr/>
      </dsp:nvSpPr>
      <dsp:spPr>
        <a:xfrm>
          <a:off x="2126730" y="1507385"/>
          <a:ext cx="1062586" cy="6400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Data Extraction</a:t>
          </a:r>
        </a:p>
      </dsp:txBody>
      <dsp:txXfrm>
        <a:off x="2126730" y="1507385"/>
        <a:ext cx="1062586" cy="640079"/>
      </dsp:txXfrm>
    </dsp:sp>
    <dsp:sp modelId="{34D9C5EE-067F-4EDA-89B3-D1E1B4C8E448}">
      <dsp:nvSpPr>
        <dsp:cNvPr id="0" name=""/>
        <dsp:cNvSpPr/>
      </dsp:nvSpPr>
      <dsp:spPr>
        <a:xfrm rot="10800000">
          <a:off x="0" y="52"/>
          <a:ext cx="3190875" cy="754874"/>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Question</a:t>
          </a:r>
        </a:p>
      </dsp:txBody>
      <dsp:txXfrm rot="10800000">
        <a:off x="0" y="52"/>
        <a:ext cx="3190875" cy="49049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1/24/2024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1/24/2024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Secretary McDonough is fully committed to this immediate and deliberate forward-leaning approach that tackles the questions of military exposures.</a:t>
            </a:r>
          </a:p>
          <a:p>
            <a:r>
              <a:rPr lang="en-US" sz="1200">
                <a:latin typeface="Arial" panose="020B0604020202020204" pitchFamily="34" charset="0"/>
                <a:cs typeface="Arial" panose="020B0604020202020204" pitchFamily="34" charset="0"/>
              </a:rPr>
              <a:t>•Expand Training for Health Care Providers</a:t>
            </a:r>
          </a:p>
          <a:p>
            <a:r>
              <a:rPr lang="en-US" sz="1200">
                <a:latin typeface="Arial" panose="020B0604020202020204" pitchFamily="34" charset="0"/>
                <a:cs typeface="Arial" panose="020B0604020202020204" pitchFamily="34" charset="0"/>
              </a:rPr>
              <a:t>•Improve and expand Science, Surveillance, Epidemiology, and Research</a:t>
            </a:r>
          </a:p>
          <a:p>
            <a:r>
              <a:rPr lang="en-US" sz="1200">
                <a:latin typeface="Arial" panose="020B0604020202020204" pitchFamily="34" charset="0"/>
                <a:cs typeface="Arial" panose="020B0604020202020204" pitchFamily="34" charset="0"/>
              </a:rPr>
              <a:t>•Make Better Use of Benefits Data and Consider Other Factors</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CDC has placed VA training on its website and promoted it for civilian training for healthcare providers that want more education regarding military environmental exposures</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•Reputation for credibility: unique professional expertise (epidemiology, health physics)</a:t>
            </a:r>
          </a:p>
          <a:p>
            <a:r>
              <a:rPr lang="en-US" sz="1200">
                <a:latin typeface="Arial" panose="020B0604020202020204" pitchFamily="34" charset="0"/>
                <a:cs typeface="Arial" panose="020B0604020202020204" pitchFamily="34" charset="0"/>
              </a:rPr>
              <a:t>•Interagency visibility as SMEs / Strong interagency collaborations in research, policy, education, and outreach</a:t>
            </a:r>
          </a:p>
          <a:p>
            <a:r>
              <a:rPr lang="en-US" sz="1200">
                <a:latin typeface="Arial" panose="020B0604020202020204" pitchFamily="34" charset="0"/>
                <a:cs typeface="Arial" panose="020B0604020202020204" pitchFamily="34" charset="0"/>
              </a:rPr>
              <a:t>•Responsiveness to internal and external stakeholders</a:t>
            </a:r>
          </a:p>
          <a:p>
            <a:r>
              <a:rPr lang="en-US" sz="1200">
                <a:latin typeface="Arial" panose="020B0604020202020204" pitchFamily="34" charset="0"/>
                <a:cs typeface="Arial" panose="020B0604020202020204" pitchFamily="34" charset="0"/>
              </a:rPr>
              <a:t>•Ensures sound scientific basis in the creation of VA healthcare policies and clinical guidance</a:t>
            </a:r>
          </a:p>
          <a:p>
            <a:r>
              <a:rPr lang="en-US" sz="1200">
                <a:latin typeface="Arial" panose="020B0604020202020204" pitchFamily="34" charset="0"/>
                <a:cs typeface="Arial" panose="020B0604020202020204" pitchFamily="34" charset="0"/>
              </a:rPr>
              <a:t>•Veteran-focused: most of budget allocated towards addressing Veterans exposure concerns</a:t>
            </a:r>
          </a:p>
          <a:p>
            <a:r>
              <a:rPr lang="en-US" sz="1200">
                <a:latin typeface="Arial" panose="020B0604020202020204" pitchFamily="34" charset="0"/>
                <a:cs typeface="Arial" panose="020B0604020202020204" pitchFamily="34" charset="0"/>
              </a:rPr>
              <a:t>•Track record for success in research and patient care services (i.e., specialized evaluations)</a:t>
            </a:r>
          </a:p>
          <a:p>
            <a:r>
              <a:rPr lang="en-US" sz="1200">
                <a:latin typeface="Arial" panose="020B0604020202020204" pitchFamily="34" charset="0"/>
                <a:cs typeface="Arial" panose="020B0604020202020204" pitchFamily="34" charset="0"/>
              </a:rPr>
              <a:t>•Successful programs: Epidemiology, WRIISCs and Toxic Embedded Fragments- Depleted Uranium Center</a:t>
            </a:r>
          </a:p>
          <a:p>
            <a:r>
              <a:rPr lang="en-US" sz="1200">
                <a:latin typeface="Arial" panose="020B0604020202020204" pitchFamily="34" charset="0"/>
                <a:cs typeface="Arial" panose="020B0604020202020204" pitchFamily="34" charset="0"/>
              </a:rPr>
              <a:t>	•Track record for success in research and patient care services (i.e., specialized evaluations)</a:t>
            </a:r>
          </a:p>
          <a:p>
            <a:r>
              <a:rPr lang="en-US" sz="1200">
                <a:latin typeface="Arial" panose="020B0604020202020204" pitchFamily="34" charset="0"/>
                <a:cs typeface="Arial" panose="020B0604020202020204" pitchFamily="34" charset="0"/>
              </a:rPr>
              <a:t>•Flexible and adaptable </a:t>
            </a:r>
          </a:p>
          <a:p>
            <a:r>
              <a:rPr lang="en-US" sz="1200">
                <a:latin typeface="Arial" panose="020B0604020202020204" pitchFamily="34" charset="0"/>
                <a:cs typeface="Arial" panose="020B0604020202020204" pitchFamily="34" charset="0"/>
              </a:rPr>
              <a:t>•Contributions to scholarly journals and scientific literature, accomplishments of staff in scientific pursuits and dissemination</a:t>
            </a:r>
          </a:p>
          <a:p>
            <a:r>
              <a:rPr lang="en-US" sz="1200">
                <a:latin typeface="Arial" panose="020B0604020202020204" pitchFamily="34" charset="0"/>
                <a:cs typeface="Arial" panose="020B0604020202020204" pitchFamily="34" charset="0"/>
              </a:rPr>
              <a:t>•High-productivity, high-quality and high workload adding to the office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90D1D-A902-435B-B4BA-5A4EEF95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82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https://jamanetwork.com/journals/jama/fullarticle/2682927</a:t>
            </a:r>
          </a:p>
          <a:p>
            <a:endParaRPr lang="en-US"/>
          </a:p>
          <a:p>
            <a:r>
              <a:rPr lang="en-US" b="0" i="0">
                <a:solidFill>
                  <a:srgbClr val="333333"/>
                </a:solidFill>
                <a:effectLst/>
                <a:latin typeface="Guardian TextSans Web"/>
              </a:rPr>
              <a:t>The predicted start-up time is 721 hours (95% confidence interval, 478-964 hours) as can be seen in </a:t>
            </a:r>
            <a:r>
              <a:rPr lang="en-US" b="0" i="0" u="sng">
                <a:solidFill>
                  <a:srgbClr val="000000"/>
                </a:solidFill>
                <a:effectLst/>
                <a:latin typeface="Guardian TextSans Web"/>
                <a:hlinkClick r:id="rId3"/>
              </a:rPr>
              <a:t>Figure 1</a:t>
            </a:r>
            <a:r>
              <a:rPr lang="en-US" b="0" i="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E74A2-F079-47C4-810A-9805ECA02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04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https://jamanetwork.com/journals/jama/fullarticle/2682927</a:t>
            </a:r>
          </a:p>
          <a:p>
            <a:endParaRPr lang="en-US"/>
          </a:p>
          <a:p>
            <a:r>
              <a:rPr lang="en-US" b="0" i="0">
                <a:solidFill>
                  <a:srgbClr val="333333"/>
                </a:solidFill>
                <a:effectLst/>
                <a:latin typeface="Guardian TextSans Web"/>
              </a:rPr>
              <a:t>The predicted start-up time is 721 hours (95% confidence interval, 478-964 hours) as can be seen in </a:t>
            </a:r>
            <a:r>
              <a:rPr lang="en-US" b="0" i="0" u="sng">
                <a:solidFill>
                  <a:srgbClr val="000000"/>
                </a:solidFill>
                <a:effectLst/>
                <a:latin typeface="Guardian TextSans Web"/>
                <a:hlinkClick r:id="rId3"/>
              </a:rPr>
              <a:t>Figure 1</a:t>
            </a:r>
            <a:r>
              <a:rPr lang="en-US" b="0" i="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E74A2-F079-47C4-810A-9805ECA02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29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https://jamanetwork.com/journals/jama/fullarticle/2682927</a:t>
            </a:r>
          </a:p>
          <a:p>
            <a:endParaRPr lang="en-US"/>
          </a:p>
          <a:p>
            <a:r>
              <a:rPr lang="en-US" b="0" i="0">
                <a:solidFill>
                  <a:srgbClr val="333333"/>
                </a:solidFill>
                <a:effectLst/>
                <a:latin typeface="Guardian TextSans Web"/>
              </a:rPr>
              <a:t>The predicted start-up time is 721 hours (95% confidence interval, 478-964 hours) as can be seen in </a:t>
            </a:r>
            <a:r>
              <a:rPr lang="en-US" b="0" i="0" u="sng">
                <a:solidFill>
                  <a:srgbClr val="000000"/>
                </a:solidFill>
                <a:effectLst/>
                <a:latin typeface="Guardian TextSans Web"/>
                <a:hlinkClick r:id="rId3"/>
              </a:rPr>
              <a:t>Figure 1</a:t>
            </a:r>
            <a:r>
              <a:rPr lang="en-US" b="0" i="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E74A2-F079-47C4-810A-9805ECA02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32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3D92-3409-02FD-6B16-62C898EAC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F8BAA-C8CA-6B23-C011-1BD480A094F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8B8A449-7597-2751-2156-1F893555EB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D8F3A0-24F8-3AB1-B9AA-F17CB34224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E74A2-F079-47C4-810A-9805ECA02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9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a:defRPr/>
            </a:pPr>
            <a:r>
              <a:rPr lang="en-US" b="1">
                <a:latin typeface="Arial"/>
                <a:ea typeface="Tahoma"/>
                <a:cs typeface="Arial"/>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Arial"/>
                <a:cs typeface="Arial"/>
              </a:rPr>
              <a:t>As required in Section 510 of the PACT Act, VA’s Office of Patient Care Services, Health Outcomes Military Exposures (HOME) submitted a report to Congress on the health effects of jet fuels used by members of the Armed Forces in the </a:t>
            </a:r>
            <a:r>
              <a:rPr lang="en-US">
                <a:latin typeface="Arial"/>
                <a:cs typeface="Arial"/>
              </a:rPr>
              <a:t>Fall</a:t>
            </a:r>
            <a:r>
              <a:rPr lang="en-US" sz="1200" kern="1200">
                <a:solidFill>
                  <a:schemeClr val="tx1"/>
                </a:solidFill>
                <a:latin typeface="Arial"/>
                <a:cs typeface="Arial"/>
              </a:rPr>
              <a:t> of 2023</a:t>
            </a:r>
            <a:r>
              <a:rPr lang="en-US">
                <a:latin typeface="Arial"/>
                <a:cs typeface="Arial"/>
              </a:rPr>
              <a:t>.</a:t>
            </a:r>
            <a:endParaRPr lang="en-US" sz="1200" kern="1200">
              <a:solidFill>
                <a:schemeClr val="tx1"/>
              </a:solidFill>
              <a:latin typeface="Arial"/>
              <a:cs typeface="Arial"/>
            </a:endParaRPr>
          </a:p>
          <a:p>
            <a:pPr marL="171450" indent="-171450">
              <a:buFont typeface="Arial" panose="020B0604020202020204" pitchFamily="34" charset="0"/>
              <a:buChar char="•"/>
              <a:defRPr/>
            </a:pPr>
            <a:r>
              <a:rPr lang="en-US" sz="1200" kern="1200">
                <a:solidFill>
                  <a:schemeClr val="tx1"/>
                </a:solidFill>
                <a:latin typeface="Arial"/>
                <a:cs typeface="Arial"/>
              </a:rPr>
              <a:t>VA HOME is collaborating closely with DoD to conduct two separate studies</a:t>
            </a:r>
            <a:r>
              <a:rPr lang="en-US">
                <a:latin typeface="Arial"/>
                <a:cs typeface="Arial"/>
              </a:rPr>
              <a:t> (LIFE)</a:t>
            </a:r>
            <a:r>
              <a:rPr lang="en-US" sz="1200" kern="1200">
                <a:solidFill>
                  <a:schemeClr val="tx1"/>
                </a:solidFill>
                <a:latin typeface="Arial"/>
                <a:cs typeface="Arial"/>
              </a:rPr>
              <a:t> that will aid in the understanding of the long-term impact of occupational exposure to jet fuels during military service.</a:t>
            </a:r>
            <a:r>
              <a:rPr lang="en-US">
                <a:latin typeface="Arial"/>
                <a:cs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Arial"/>
                <a:cs typeface="Arial"/>
              </a:rPr>
              <a:t>For the 2023 report, VA HOME received and reviewed documentation outlining the history and evolution of relevant U.S. health safeguards and policies.</a:t>
            </a:r>
          </a:p>
          <a:p>
            <a:pPr marL="171450" indent="-171450">
              <a:buFont typeface="Arial" panose="020B0604020202020204" pitchFamily="34" charset="0"/>
              <a:buChar char="•"/>
              <a:defRPr/>
            </a:pPr>
            <a:r>
              <a:rPr lang="en-US" sz="1200" kern="1200">
                <a:solidFill>
                  <a:schemeClr val="tx1"/>
                </a:solidFill>
                <a:latin typeface="Arial"/>
                <a:cs typeface="Arial"/>
              </a:rPr>
              <a:t>Ongoing research will be critical to Veterans, providers, claims adjudicators and other key audiences.</a:t>
            </a:r>
            <a:r>
              <a:rPr lang="en-US">
                <a:latin typeface="Arial"/>
                <a:cs typeface="Arial"/>
              </a:rPr>
              <a:t> </a:t>
            </a:r>
            <a:endParaRPr lang="en-US" sz="1200" kern="1200">
              <a:solidFill>
                <a:schemeClr val="tx1"/>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latin typeface="Arial"/>
                <a:ea typeface="Tahoma"/>
                <a:cs typeface="Arial"/>
              </a:rPr>
              <a:t>Additional Talking Points:</a:t>
            </a:r>
          </a:p>
          <a:p>
            <a:pPr marL="171450" indent="-171450">
              <a:buFont typeface="Arial" panose="020B0604020202020204" pitchFamily="34" charset="0"/>
              <a:buChar char="•"/>
              <a:defRPr/>
            </a:pPr>
            <a:r>
              <a:rPr lang="en-US">
                <a:latin typeface="Arial"/>
                <a:ea typeface="Tahoma"/>
                <a:cs typeface="Arial"/>
              </a:rPr>
              <a:t>The report has been submitted to Congress, however, VA is awaiting confirmation for when it has been made publicly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a:ea typeface="Tahoma"/>
                <a:cs typeface="Arial"/>
              </a:rPr>
              <a:t>A follow-up report is due in five 5 years, in 2028.</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076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a:defRPr/>
            </a:pPr>
            <a:r>
              <a:rPr lang="en-US" sz="1200" b="1">
                <a:effectLst/>
                <a:latin typeface="Arial"/>
                <a:ea typeface="Calibri" panose="020F0502020204030204" pitchFamily="34" charset="0"/>
                <a:cs typeface="Arial"/>
              </a:rPr>
              <a:t>Talking Points</a:t>
            </a:r>
            <a:endParaRPr lang="en-US"/>
          </a:p>
          <a:p>
            <a:pPr marL="171450" indent="-171450">
              <a:buFont typeface="Arial" panose="020B0604020202020204" pitchFamily="34" charset="0"/>
              <a:buChar char="•"/>
              <a:defRPr/>
            </a:pPr>
            <a:r>
              <a:rPr lang="en-US" sz="1200">
                <a:effectLst/>
                <a:latin typeface="Arial"/>
                <a:ea typeface="Calibri" panose="020F0502020204030204" pitchFamily="34" charset="0"/>
                <a:cs typeface="Arial"/>
              </a:rPr>
              <a:t>Methods utilized for the health assessment were adapted from the U.S. Environmental Protection Agency (EPA) </a:t>
            </a:r>
            <a:r>
              <a:rPr lang="en-US" sz="1200">
                <a:latin typeface="Arial"/>
                <a:cs typeface="Arial"/>
              </a:rPr>
              <a:t>approach developed for Integrated Risk Information System (IRIS) assessments.</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rial"/>
                <a:cs typeface="Arial"/>
              </a:rPr>
              <a:t>EPA’s approach is broadly accepted, scientifically rigorous, and promotes transparency.</a:t>
            </a:r>
          </a:p>
          <a:p>
            <a:pPr marL="171450" indent="-171450">
              <a:buFont typeface="Arial" panose="020B0604020202020204" pitchFamily="34" charset="0"/>
              <a:buChar char="•"/>
              <a:defRPr/>
            </a:pPr>
            <a:r>
              <a:rPr lang="en-US" sz="1800" b="0" i="0" u="none" strike="noStrike" baseline="0">
                <a:solidFill>
                  <a:srgbClr val="000000"/>
                </a:solidFill>
                <a:latin typeface="Arial"/>
                <a:cs typeface="Arial"/>
              </a:rPr>
              <a:t>However, the approach was tailored to suit VA’s priorities.</a:t>
            </a:r>
            <a:r>
              <a:rPr lang="en-US" sz="1800">
                <a:solidFill>
                  <a:srgbClr val="000000"/>
                </a:solidFill>
                <a:latin typeface="Arial"/>
                <a:cs typeface="Arial"/>
              </a:rPr>
              <a:t> </a:t>
            </a:r>
            <a:endParaRPr lang="en-US">
              <a:solidFill>
                <a:srgbClr val="000000"/>
              </a:solidFill>
              <a:ea typeface="Tahoma" panose="020B0604030504040204" pitchFamily="34" charset="0"/>
              <a:cs typeface="Tahoma" panose="020B0604030504040204" pitchFamily="34" charset="0"/>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US" sz="1800">
              <a:latin typeface="Arial"/>
              <a:cs typeface="Arial"/>
            </a:endParaRPr>
          </a:p>
          <a:p>
            <a:pPr>
              <a:defRPr/>
            </a:pPr>
            <a:r>
              <a:rPr lang="en-US" sz="1800">
                <a:latin typeface="Arial"/>
                <a:cs typeface="Arial"/>
              </a:rPr>
              <a:t>Regarding the review methodology:</a:t>
            </a:r>
          </a:p>
          <a:p>
            <a:pPr>
              <a:defRPr/>
            </a:pPr>
            <a:r>
              <a:rPr lang="en-US">
                <a:latin typeface="Tahoma"/>
                <a:ea typeface="Tahoma"/>
                <a:cs typeface="Tahoma"/>
              </a:rPr>
              <a:t>EPA’s approach provides structured guidance for conducting an assessment, including developing PECO (Populations, Exposures, Comparators and Outcomes) criteria, evaluating study quality, extracting data and synthesizing evidence using a weight of the evidence approach to reach conclusions. </a:t>
            </a:r>
          </a:p>
          <a:p>
            <a:pPr>
              <a:defRPr/>
            </a:pPr>
            <a:endParaRPr lang="en-US"/>
          </a:p>
          <a:p>
            <a:pPr>
              <a:defRPr/>
            </a:pPr>
            <a:r>
              <a:rPr lang="en-US">
                <a:latin typeface="Tahoma"/>
                <a:ea typeface="Tahoma"/>
                <a:cs typeface="Tahoma"/>
              </a:rPr>
              <a:t>Steps of the systematic literature review included ---</a:t>
            </a:r>
          </a:p>
          <a:p>
            <a:pPr>
              <a:defRPr/>
            </a:pPr>
            <a:endParaRPr lang="en-US"/>
          </a:p>
          <a:p>
            <a:pPr>
              <a:defRPr/>
            </a:pPr>
            <a:r>
              <a:rPr lang="en-US" u="sng">
                <a:latin typeface="Tahoma"/>
                <a:ea typeface="Tahoma"/>
                <a:cs typeface="Tahoma"/>
              </a:rPr>
              <a:t>Defining PECO Statement </a:t>
            </a:r>
            <a:endParaRPr lang="en-US">
              <a:latin typeface="Tahoma"/>
              <a:ea typeface="Tahoma"/>
              <a:cs typeface="Tahoma"/>
            </a:endParaRPr>
          </a:p>
          <a:p>
            <a:pPr marL="171450" indent="-171450">
              <a:buFont typeface="Arial,Sans-Serif"/>
              <a:buChar char="•"/>
              <a:defRPr/>
            </a:pPr>
            <a:r>
              <a:rPr lang="en-US"/>
              <a:t>Defined the literature search terms and approach and defined what references would be included or excluded through the literature screening process. </a:t>
            </a:r>
            <a:endParaRPr lang="en-US">
              <a:ea typeface="Tahoma" panose="020B0604030504040204" pitchFamily="34" charset="0"/>
              <a:cs typeface="Tahoma" panose="020B0604030504040204" pitchFamily="34" charset="0"/>
            </a:endParaRPr>
          </a:p>
          <a:p>
            <a:pPr marL="628650" lvl="1" indent="-171450">
              <a:buFont typeface="Arial,Sans-Serif"/>
              <a:buChar char="•"/>
              <a:defRPr/>
            </a:pPr>
            <a:r>
              <a:rPr lang="en-US">
                <a:latin typeface="Tahoma"/>
                <a:ea typeface="Tahoma"/>
                <a:cs typeface="Tahoma"/>
              </a:rPr>
              <a:t>Population not limited by country </a:t>
            </a:r>
          </a:p>
          <a:p>
            <a:pPr marL="628650" lvl="1" indent="-171450">
              <a:buFont typeface="Arial,Sans-Serif"/>
              <a:buChar char="•"/>
              <a:defRPr/>
            </a:pPr>
            <a:r>
              <a:rPr lang="en-US">
                <a:latin typeface="Tahoma"/>
                <a:ea typeface="Tahoma"/>
                <a:cs typeface="Tahoma"/>
              </a:rPr>
              <a:t>Possible exposure routes include oral, dermal, inhalation, or unknown/multiple routes </a:t>
            </a:r>
            <a:endParaRPr lang="en-US">
              <a:ea typeface="Tahoma"/>
              <a:cs typeface="Tahoma"/>
            </a:endParaRPr>
          </a:p>
          <a:p>
            <a:pPr marL="628650" lvl="1" indent="-171450">
              <a:buFont typeface="Arial,Sans-Serif"/>
              <a:buChar char="•"/>
              <a:defRPr/>
            </a:pPr>
            <a:r>
              <a:rPr lang="en-US">
                <a:latin typeface="Tahoma"/>
                <a:ea typeface="Tahoma"/>
                <a:cs typeface="Tahoma"/>
              </a:rPr>
              <a:t>Jet fuels included: kerosene, jet exhaust, jet engine exhaust, aircraft exhaust, aircraft engine exhaust, aircraft fuel, aviation fuel, aviation turbine fuel, jet propellant, aviation propellant, aircraft propellant, jet A fuel, jet A-1 fuel, Jet B fuel, TS-1 fuel, JP-1 fuel, JP1 fuel, JP-2 fuel, JP2 fuel, JP-3 fuel, JP3 fuel, JP-4 fuel, JP4 fuel, JP-5 fuel, JP5 fuel, JP-6 Fuel, JP6 Fuel, JP-7 Fuel, JP7 Fuel, JP-8 fuel, JP8 fuel, JP-9 fuel, JP9 fuel, JP-10 fuel, JP10 fuel, JPTS fuel, zip fuel, JP5 jet fuel, S-8 fuel, JP8 aviation fuel, JP4 aviation fuel</a:t>
            </a:r>
          </a:p>
          <a:p>
            <a:pPr marL="628650" lvl="1" indent="-171450">
              <a:buFont typeface="Arial,Sans-Serif"/>
              <a:buChar char="•"/>
              <a:defRPr/>
            </a:pPr>
            <a:r>
              <a:rPr lang="en-US">
                <a:latin typeface="Tahoma"/>
                <a:ea typeface="Tahoma"/>
                <a:cs typeface="Tahoma"/>
              </a:rPr>
              <a:t>All cancer and noncancer health outcomes were considered relevant</a:t>
            </a:r>
          </a:p>
          <a:p>
            <a:pPr>
              <a:defRPr/>
            </a:pPr>
            <a:endParaRPr lang="en-US"/>
          </a:p>
          <a:p>
            <a:pPr>
              <a:defRPr/>
            </a:pPr>
            <a:r>
              <a:rPr lang="en-US" u="sng">
                <a:latin typeface="Tahoma"/>
                <a:ea typeface="Tahoma"/>
                <a:cs typeface="Tahoma"/>
              </a:rPr>
              <a:t>Literature Search </a:t>
            </a:r>
            <a:endParaRPr lang="en-US">
              <a:latin typeface="Tahoma"/>
              <a:ea typeface="Tahoma"/>
              <a:cs typeface="Tahoma"/>
            </a:endParaRPr>
          </a:p>
          <a:p>
            <a:pPr marL="171450" indent="-171450">
              <a:buFont typeface="Arial,Sans-Serif"/>
              <a:buChar char="•"/>
              <a:defRPr/>
            </a:pPr>
            <a:r>
              <a:rPr lang="en-US">
                <a:latin typeface="Tahoma"/>
                <a:ea typeface="Tahoma"/>
                <a:cs typeface="Tahoma"/>
              </a:rPr>
              <a:t>Not limited by date</a:t>
            </a:r>
          </a:p>
          <a:p>
            <a:pPr marL="171450" indent="-171450">
              <a:buFont typeface="Arial,Sans-Serif"/>
              <a:buChar char="•"/>
              <a:defRPr/>
            </a:pPr>
            <a:r>
              <a:rPr lang="en-US">
                <a:latin typeface="Tahoma"/>
                <a:ea typeface="Tahoma"/>
                <a:cs typeface="Tahoma"/>
              </a:rPr>
              <a:t>Included peer-reviewed published literature in PubMed and EBSCO; gray literature, including government reports and other non-peer reviewed publications; expert identified references, including those from DOD</a:t>
            </a:r>
          </a:p>
          <a:p>
            <a:pPr marL="171450" indent="-171450">
              <a:buFont typeface="Arial,Sans-Serif"/>
              <a:buChar char="•"/>
              <a:defRPr/>
            </a:pPr>
            <a:r>
              <a:rPr lang="en-US">
                <a:latin typeface="Tahoma"/>
                <a:ea typeface="Tahoma"/>
                <a:cs typeface="Tahoma"/>
              </a:rPr>
              <a:t>Reviewed references from 5 large reviews, such as the ATSDR tox profile, to be as comprehensive as possible</a:t>
            </a:r>
          </a:p>
          <a:p>
            <a:pPr>
              <a:defRPr/>
            </a:pPr>
            <a:endParaRPr lang="en-US"/>
          </a:p>
          <a:p>
            <a:pPr>
              <a:defRPr/>
            </a:pPr>
            <a:r>
              <a:rPr lang="en-US" u="sng">
                <a:latin typeface="Tahoma"/>
                <a:ea typeface="Tahoma"/>
                <a:cs typeface="Tahoma"/>
              </a:rPr>
              <a:t>Literature Screening  </a:t>
            </a:r>
            <a:endParaRPr lang="en-US">
              <a:latin typeface="Tahoma"/>
              <a:ea typeface="Tahoma"/>
              <a:cs typeface="Tahoma"/>
            </a:endParaRPr>
          </a:p>
          <a:p>
            <a:pPr marL="171450" indent="-171450">
              <a:buFont typeface="Arial,Sans-Serif"/>
              <a:buChar char="•"/>
              <a:defRPr/>
            </a:pPr>
            <a:r>
              <a:rPr lang="en-US">
                <a:latin typeface="Tahoma"/>
                <a:ea typeface="Tahoma"/>
                <a:cs typeface="Tahoma"/>
              </a:rPr>
              <a:t>Two reviewers assessed each reference for relevance to the PECO statement at the title/abstract and full text levels. A third reviewer resolved any conflicts.</a:t>
            </a:r>
          </a:p>
          <a:p>
            <a:pPr>
              <a:defRPr/>
            </a:pPr>
            <a:endParaRPr lang="en-US"/>
          </a:p>
          <a:p>
            <a:pPr>
              <a:defRPr/>
            </a:pPr>
            <a:r>
              <a:rPr lang="en-US" u="sng">
                <a:latin typeface="Tahoma"/>
                <a:ea typeface="Tahoma"/>
                <a:cs typeface="Tahoma"/>
              </a:rPr>
              <a:t>Study Quality Evaluation </a:t>
            </a:r>
            <a:endParaRPr lang="en-US">
              <a:latin typeface="Tahoma"/>
              <a:ea typeface="Tahoma"/>
              <a:cs typeface="Tahoma"/>
            </a:endParaRPr>
          </a:p>
          <a:p>
            <a:pPr marL="171450" indent="-171450">
              <a:buFont typeface="Arial,Sans-Serif"/>
              <a:buChar char="•"/>
              <a:defRPr/>
            </a:pPr>
            <a:r>
              <a:rPr lang="en-US">
                <a:latin typeface="Tahoma"/>
                <a:ea typeface="Tahoma"/>
                <a:cs typeface="Tahoma"/>
              </a:rPr>
              <a:t>Assessed the validity and utility of each study based on potential bias related to exposure measurement, outcome ascertainment, participant selection, potential confounding, analysis, sensitivity, and selective reporting</a:t>
            </a:r>
          </a:p>
          <a:p>
            <a:pPr marL="171450" indent="-171450">
              <a:buFont typeface="Arial,Sans-Serif"/>
              <a:buChar char="•"/>
              <a:defRPr/>
            </a:pPr>
            <a:r>
              <a:rPr lang="en-US">
                <a:latin typeface="Tahoma"/>
                <a:ea typeface="Tahoma"/>
                <a:cs typeface="Tahoma"/>
              </a:rPr>
              <a:t>Each study was evaluated for each outcome that was reported, therefore a study could have different ratings for different outcomes </a:t>
            </a:r>
          </a:p>
          <a:p>
            <a:pPr marL="171450" indent="-171450">
              <a:buFont typeface="Arial,Sans-Serif"/>
              <a:buChar char="•"/>
              <a:defRPr/>
            </a:pPr>
            <a:r>
              <a:rPr lang="en-US">
                <a:latin typeface="Tahoma"/>
                <a:ea typeface="Tahoma"/>
                <a:cs typeface="Tahoma"/>
              </a:rPr>
              <a:t>Determined overall confidence for each study: High, Medium, Low, or Uninformative</a:t>
            </a:r>
          </a:p>
          <a:p>
            <a:pPr marL="171450" indent="-171450">
              <a:buFont typeface="Arial,Sans-Serif"/>
              <a:buChar char="•"/>
              <a:defRPr/>
            </a:pPr>
            <a:r>
              <a:rPr lang="en-US">
                <a:latin typeface="Tahoma"/>
                <a:ea typeface="Tahoma"/>
                <a:cs typeface="Tahoma"/>
              </a:rPr>
              <a:t>Performed using structured forms; conducted by one reviewer and verified by another</a:t>
            </a:r>
          </a:p>
          <a:p>
            <a:pPr>
              <a:defRPr/>
            </a:pPr>
            <a:endParaRPr lang="en-US"/>
          </a:p>
          <a:p>
            <a:pPr>
              <a:defRPr/>
            </a:pPr>
            <a:r>
              <a:rPr lang="en-US" u="sng">
                <a:latin typeface="Tahoma"/>
                <a:ea typeface="Tahoma"/>
                <a:cs typeface="Tahoma"/>
              </a:rPr>
              <a:t>Data Extraction</a:t>
            </a:r>
            <a:endParaRPr lang="en-US">
              <a:latin typeface="Tahoma"/>
              <a:ea typeface="Tahoma"/>
              <a:cs typeface="Tahoma"/>
            </a:endParaRPr>
          </a:p>
          <a:p>
            <a:pPr marL="171450" indent="-171450">
              <a:buFont typeface="Arial,Sans-Serif"/>
              <a:buChar char="•"/>
              <a:defRPr/>
            </a:pPr>
            <a:r>
              <a:rPr lang="en-US">
                <a:latin typeface="Tahoma"/>
                <a:ea typeface="Tahoma"/>
                <a:cs typeface="Tahoma"/>
              </a:rPr>
              <a:t>Performed using structured forms; conducted by one reviewer and verified by another</a:t>
            </a:r>
          </a:p>
          <a:p>
            <a:pPr marL="171450" indent="-171450">
              <a:buFont typeface="Arial,Sans-Serif"/>
              <a:buChar char="•"/>
              <a:defRPr/>
            </a:pPr>
            <a:r>
              <a:rPr lang="en-US">
                <a:latin typeface="Tahoma"/>
                <a:ea typeface="Tahoma"/>
                <a:cs typeface="Tahoma"/>
              </a:rPr>
              <a:t>Used to categorize and summarize the literature</a:t>
            </a:r>
          </a:p>
          <a:p>
            <a:pPr marL="171450" indent="-171450">
              <a:buFont typeface="Arial,Sans-Serif"/>
              <a:buChar char="•"/>
              <a:defRPr/>
            </a:pPr>
            <a:r>
              <a:rPr lang="en-US">
                <a:latin typeface="Tahoma"/>
                <a:ea typeface="Tahoma"/>
                <a:cs typeface="Tahoma"/>
              </a:rPr>
              <a:t>Also used to visualize data on the same/similar endpoint across multiple studies</a:t>
            </a:r>
          </a:p>
          <a:p>
            <a:pPr>
              <a:defRPr/>
            </a:pPr>
            <a:endParaRPr lang="en-US"/>
          </a:p>
          <a:p>
            <a:pPr>
              <a:defRPr/>
            </a:pPr>
            <a:r>
              <a:rPr lang="en-US" u="sng">
                <a:latin typeface="Tahoma"/>
                <a:ea typeface="Tahoma"/>
                <a:cs typeface="Tahoma"/>
              </a:rPr>
              <a:t>Data Synthesis</a:t>
            </a:r>
            <a:endParaRPr lang="en-US">
              <a:latin typeface="Tahoma"/>
              <a:ea typeface="Tahoma"/>
              <a:cs typeface="Tahoma"/>
            </a:endParaRPr>
          </a:p>
          <a:p>
            <a:pPr marL="171450" indent="-171450">
              <a:buFont typeface="Arial,Sans-Serif"/>
              <a:buChar char="•"/>
              <a:defRPr/>
            </a:pPr>
            <a:r>
              <a:rPr lang="en-US">
                <a:latin typeface="Tahoma"/>
                <a:ea typeface="Tahoma"/>
                <a:cs typeface="Tahoma"/>
              </a:rPr>
              <a:t>Analysis of the results of the available studies (including their strengths and weaknesses) for consistency and coherence</a:t>
            </a:r>
          </a:p>
          <a:p>
            <a:pPr marL="171450" indent="-171450">
              <a:buFont typeface="Arial,Sans-Serif"/>
              <a:buChar char="•"/>
              <a:defRPr/>
            </a:pPr>
            <a:r>
              <a:rPr lang="en-US">
                <a:latin typeface="Tahoma"/>
                <a:ea typeface="Tahoma"/>
                <a:cs typeface="Tahoma"/>
              </a:rPr>
              <a:t>Strength-of-evidence judgments were made for each health outcome using standard terminology (i.e., </a:t>
            </a:r>
            <a:r>
              <a:rPr lang="en-US" i="1">
                <a:latin typeface="Tahoma"/>
                <a:ea typeface="Tahoma"/>
                <a:cs typeface="Tahoma"/>
              </a:rPr>
              <a:t>robust, moderate, slight, indeterminate</a:t>
            </a:r>
            <a:r>
              <a:rPr lang="en-US">
                <a:latin typeface="Tahoma"/>
                <a:ea typeface="Tahoma"/>
                <a:cs typeface="Tahoma"/>
              </a:rPr>
              <a:t>) and definitions according to the framework described in the IRIS Handbook</a:t>
            </a:r>
          </a:p>
          <a:p>
            <a:pPr marL="171450" indent="-171450">
              <a:buFont typeface="Arial,Sans-Serif"/>
              <a:buChar char="•"/>
              <a:defRPr/>
            </a:pPr>
            <a:r>
              <a:rPr lang="en-US">
                <a:latin typeface="Tahoma"/>
                <a:ea typeface="Tahoma"/>
                <a:cs typeface="Tahoma"/>
              </a:rPr>
              <a:t>Conducted by one reviewer and verified by another, confirmed by a subject matter expert</a:t>
            </a:r>
          </a:p>
          <a:p>
            <a:pPr marL="171450" indent="-171450">
              <a:buFont typeface="Arial,Sans-Serif"/>
              <a:buChar char="•"/>
              <a:defRPr/>
            </a:pPr>
            <a:r>
              <a:rPr lang="en-US">
                <a:latin typeface="Tahoma"/>
                <a:ea typeface="Tahoma"/>
                <a:cs typeface="Tahoma"/>
              </a:rPr>
              <a:t>VHA deviated from EPA’s guidance in a few ways:</a:t>
            </a:r>
          </a:p>
          <a:p>
            <a:pPr marL="628650" lvl="1" indent="-171450">
              <a:buFont typeface="Arial,Sans-Serif"/>
              <a:buChar char="•"/>
              <a:defRPr/>
            </a:pPr>
            <a:r>
              <a:rPr lang="en-US">
                <a:latin typeface="Tahoma"/>
                <a:ea typeface="Tahoma"/>
                <a:cs typeface="Tahoma"/>
              </a:rPr>
              <a:t>Case reports, case series, and secondary reviews were reviewed and discussed but they were not considered in the determinations about the strength of the evidence</a:t>
            </a:r>
          </a:p>
          <a:p>
            <a:pPr marL="628650" lvl="1" indent="-171450">
              <a:buFont typeface="Arial,Sans-Serif"/>
              <a:buChar char="•"/>
              <a:defRPr/>
            </a:pPr>
            <a:r>
              <a:rPr lang="en-US">
                <a:latin typeface="Tahoma"/>
                <a:ea typeface="Tahoma"/>
                <a:cs typeface="Tahoma"/>
              </a:rPr>
              <a:t>Specialized attention to impact of length of exposure (duration) on health outcomes and the relationship between immediate (acute) health outcomes and long-term health outcomes </a:t>
            </a:r>
          </a:p>
          <a:p>
            <a:pPr marL="628650" lvl="1" indent="-171450">
              <a:buFont typeface="Arial,Sans-Serif"/>
              <a:buChar char="•"/>
              <a:defRPr/>
            </a:pPr>
            <a:r>
              <a:rPr lang="en-US">
                <a:latin typeface="Tahoma"/>
                <a:ea typeface="Tahoma"/>
                <a:cs typeface="Tahoma"/>
              </a:rPr>
              <a:t>Given the small body of literature in this field, all primary epidemiologic data were presented. Synthesis and judgements about the weight of the evidence included results from uninformative studies (usually removed from the synthesis step in EPA’s IRIS approach).</a:t>
            </a:r>
          </a:p>
        </p:txBody>
      </p:sp>
      <p:sp>
        <p:nvSpPr>
          <p:cNvPr id="4" name="Slide Number Placeholder 3"/>
          <p:cNvSpPr>
            <a:spLocks noGrp="1"/>
          </p:cNvSpPr>
          <p:nvPr>
            <p:ph type="sldNum" sz="quarter" idx="5"/>
          </p:nvPr>
        </p:nvSpPr>
        <p:spPr/>
        <p:txBody>
          <a:bodyPr/>
          <a:lstStyle/>
          <a:p>
            <a:fld id="{8D7AAD60-60BA-459F-8CAB-D7AC0BEE8A17}" type="slidenum">
              <a:rPr lang="en-US" smtClean="0"/>
              <a:pPr/>
              <a:t>21</a:t>
            </a:fld>
            <a:endParaRPr lang="en-US"/>
          </a:p>
        </p:txBody>
      </p:sp>
    </p:spTree>
    <p:extLst>
      <p:ext uri="{BB962C8B-B14F-4D97-AF65-F5344CB8AC3E}">
        <p14:creationId xmlns:p14="http://schemas.microsoft.com/office/powerpoint/2010/main" val="79190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Arial"/>
                <a:ea typeface="Calibri" panose="020F0502020204030204" pitchFamily="34" charset="0"/>
                <a:cs typeface="Arial"/>
              </a:rPr>
              <a:t>Talking Points</a:t>
            </a:r>
          </a:p>
          <a:p>
            <a:pPr marL="171450" indent="-171450">
              <a:buFont typeface="Arial" panose="020B0604020202020204" pitchFamily="34" charset="0"/>
              <a:buChar char="•"/>
              <a:defRPr/>
            </a:pPr>
            <a:r>
              <a:rPr lang="en-US">
                <a:latin typeface="Tahoma"/>
                <a:ea typeface="Tahoma"/>
                <a:cs typeface="Tahoma"/>
              </a:rPr>
              <a:t>We followed EPA’s structured framework for synthesizing the evidence and reaching conclusions about the weight of the evidence. Using these a priori methods helps to maintain objectivity in our conclusions and provide transparency to stakeholders about how and why we reached these conclusions.</a:t>
            </a:r>
          </a:p>
          <a:p>
            <a:pPr marL="285750" indent="-285750">
              <a:spcBef>
                <a:spcPts val="600"/>
              </a:spcBef>
              <a:buFont typeface="Arial" panose="020B0604020202020204" pitchFamily="34" charset="0"/>
              <a:buChar char="•"/>
            </a:pPr>
            <a:endParaRPr lang="en-US" sz="1200" b="0" i="0" u="none" strike="noStrike">
              <a:solidFill>
                <a:srgbClr val="000000"/>
              </a:solidFill>
              <a:effectLst/>
              <a:latin typeface="Arial" panose="020B0604020202020204" pitchFamily="34" charset="0"/>
            </a:endParaRPr>
          </a:p>
          <a:p>
            <a:pPr marL="173355" lvl="0" indent="-173355">
              <a:spcBef>
                <a:spcPts val="600"/>
              </a:spcBef>
              <a:buFont typeface="Arial" panose="020B0604020202020204" pitchFamily="34" charset="0"/>
              <a:buChar char="•"/>
            </a:pPr>
            <a:r>
              <a:rPr lang="en-US" sz="1200" b="0" i="0" u="none" strike="noStrike">
                <a:solidFill>
                  <a:srgbClr val="000000"/>
                </a:solidFill>
                <a:effectLst/>
                <a:latin typeface="Arial"/>
                <a:cs typeface="Arial"/>
              </a:rPr>
              <a:t>The review found </a:t>
            </a:r>
            <a:r>
              <a:rPr lang="en-US" sz="1200" b="1" i="1" u="none" strike="noStrike">
                <a:solidFill>
                  <a:srgbClr val="000000"/>
                </a:solidFill>
                <a:effectLst/>
                <a:latin typeface="Arial"/>
                <a:cs typeface="Arial"/>
              </a:rPr>
              <a:t>slight evidence </a:t>
            </a:r>
            <a:r>
              <a:rPr lang="en-US" sz="1200" b="0" i="0" u="none" strike="noStrike">
                <a:solidFill>
                  <a:srgbClr val="000000"/>
                </a:solidFill>
                <a:effectLst/>
                <a:latin typeface="Arial"/>
                <a:cs typeface="Arial"/>
              </a:rPr>
              <a:t>of associations between jet fuel exposure and certain organ system-level health outcomes, including the nervous system, respiratory system, mental health, and neoplasms.</a:t>
            </a:r>
            <a:endParaRPr lang="en-US">
              <a:latin typeface="Arial"/>
              <a:ea typeface="Tahoma"/>
              <a:cs typeface="Arial"/>
            </a:endParaRPr>
          </a:p>
          <a:p>
            <a:pPr marL="630555" lvl="1" indent="-173355">
              <a:spcBef>
                <a:spcPts val="600"/>
              </a:spcBef>
              <a:buFont typeface="Courier New" panose="020B0604020202020204" pitchFamily="34" charset="0"/>
              <a:buChar char="o"/>
              <a:defRPr/>
            </a:pPr>
            <a:r>
              <a:rPr lang="en-US" b="1">
                <a:latin typeface="Tahoma"/>
                <a:ea typeface="Tahoma"/>
                <a:cs typeface="Tahoma"/>
              </a:rPr>
              <a:t>Slight </a:t>
            </a:r>
            <a:r>
              <a:rPr lang="en-US">
                <a:latin typeface="Tahoma"/>
                <a:ea typeface="Tahoma"/>
                <a:cs typeface="Tahoma"/>
              </a:rPr>
              <a:t>is used to describe scenarios where</a:t>
            </a:r>
            <a:r>
              <a:rPr lang="en-US" b="1">
                <a:latin typeface="Tahoma"/>
                <a:ea typeface="Tahoma"/>
                <a:cs typeface="Tahoma"/>
              </a:rPr>
              <a:t> </a:t>
            </a:r>
            <a:r>
              <a:rPr lang="en-US">
                <a:latin typeface="Tahoma"/>
                <a:ea typeface="Tahoma"/>
                <a:cs typeface="Tahoma"/>
              </a:rPr>
              <a:t>one or more studies report an association between exposure and a health outcome, but considerable uncertainty exists and supporting coherent evidence is sparse. In general, the evidence is limited to a set of consistent </a:t>
            </a:r>
            <a:r>
              <a:rPr lang="en-US" i="1">
                <a:latin typeface="Tahoma"/>
                <a:ea typeface="Tahoma"/>
                <a:cs typeface="Tahoma"/>
              </a:rPr>
              <a:t>low</a:t>
            </a:r>
            <a:r>
              <a:rPr lang="en-US">
                <a:latin typeface="Tahoma"/>
                <a:ea typeface="Tahoma"/>
                <a:cs typeface="Tahoma"/>
              </a:rPr>
              <a:t> confidence studies, or </a:t>
            </a:r>
            <a:r>
              <a:rPr lang="en-US" i="1">
                <a:latin typeface="Tahoma"/>
                <a:ea typeface="Tahoma"/>
                <a:cs typeface="Tahoma"/>
              </a:rPr>
              <a:t>high </a:t>
            </a:r>
            <a:r>
              <a:rPr lang="en-US">
                <a:latin typeface="Tahoma"/>
                <a:ea typeface="Tahoma"/>
                <a:cs typeface="Tahoma"/>
              </a:rPr>
              <a:t>confidence studies with significant unexplained heterogeneity or other serious residual uncertainties.</a:t>
            </a:r>
          </a:p>
          <a:p>
            <a:pPr marL="171450" indent="-171450">
              <a:buFont typeface="Arial" panose="020B0604020202020204" pitchFamily="34" charset="0"/>
              <a:buChar char="•"/>
              <a:defRPr/>
            </a:pPr>
            <a:endParaRPr lang="en-US">
              <a:latin typeface="Tahoma"/>
              <a:ea typeface="Tahoma"/>
              <a:cs typeface="Tahoma"/>
            </a:endParaRPr>
          </a:p>
          <a:p>
            <a:pPr marL="171450" indent="-171450">
              <a:buFont typeface="Arial" panose="020B0604020202020204" pitchFamily="34" charset="0"/>
              <a:buChar char="•"/>
              <a:defRPr/>
            </a:pPr>
            <a:r>
              <a:rPr lang="en-US">
                <a:latin typeface="Tahoma"/>
                <a:ea typeface="Tahoma"/>
                <a:cs typeface="Tahoma"/>
              </a:rPr>
              <a:t>For the purposes of this presentation, we are focusing on review results for respiratory and mental health.</a:t>
            </a:r>
          </a:p>
        </p:txBody>
      </p:sp>
      <p:sp>
        <p:nvSpPr>
          <p:cNvPr id="4" name="Slide Number Placeholder 3"/>
          <p:cNvSpPr>
            <a:spLocks noGrp="1"/>
          </p:cNvSpPr>
          <p:nvPr>
            <p:ph type="sldNum" sz="quarter" idx="5"/>
          </p:nvPr>
        </p:nvSpPr>
        <p:spPr/>
        <p:txBody>
          <a:bodyPr/>
          <a:lstStyle/>
          <a:p>
            <a:fld id="{8D7AAD60-60BA-459F-8CAB-D7AC0BEE8A17}" type="slidenum">
              <a:rPr lang="en-US" smtClean="0"/>
              <a:pPr/>
              <a:t>22</a:t>
            </a:fld>
            <a:endParaRPr lang="en-US"/>
          </a:p>
        </p:txBody>
      </p:sp>
    </p:spTree>
    <p:extLst>
      <p:ext uri="{BB962C8B-B14F-4D97-AF65-F5344CB8AC3E}">
        <p14:creationId xmlns:p14="http://schemas.microsoft.com/office/powerpoint/2010/main" val="90726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effectLst/>
                <a:latin typeface="Arial"/>
                <a:ea typeface="Times New Roman" panose="02020603050405020304" pitchFamily="18" charset="0"/>
                <a:cs typeface="Arial"/>
              </a:rPr>
              <a:t>Talking Points:</a:t>
            </a:r>
          </a:p>
          <a:p>
            <a:pPr>
              <a:defRPr/>
            </a:pPr>
            <a:r>
              <a:rPr lang="en-US" sz="1200" b="0">
                <a:effectLst/>
                <a:latin typeface="Arial"/>
                <a:ea typeface="Times New Roman" panose="02020603050405020304" pitchFamily="18" charset="0"/>
                <a:cs typeface="Arial"/>
              </a:rPr>
              <a:t>Regarding Respiratory System Outcomes -</a:t>
            </a:r>
            <a:r>
              <a:rPr lang="en-US" b="1">
                <a:latin typeface="Arial"/>
                <a:ea typeface="Times New Roman" panose="02020603050405020304" pitchFamily="18" charset="0"/>
                <a:cs typeface="Arial"/>
              </a:rPr>
              <a:t>  </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Arial"/>
                <a:ea typeface="Times New Roman" panose="02020603050405020304" pitchFamily="18" charset="0"/>
                <a:cs typeface="Arial"/>
              </a:rPr>
              <a:t>Overall, there is </a:t>
            </a:r>
            <a:r>
              <a:rPr lang="en-US" sz="1200" b="1" i="1">
                <a:effectLst/>
                <a:latin typeface="Arial"/>
                <a:ea typeface="Times New Roman" panose="02020603050405020304" pitchFamily="18" charset="0"/>
                <a:cs typeface="Arial"/>
              </a:rPr>
              <a:t>slight</a:t>
            </a:r>
            <a:r>
              <a:rPr lang="en-US" sz="1200" b="1">
                <a:effectLst/>
                <a:latin typeface="Arial"/>
                <a:ea typeface="Times New Roman" panose="02020603050405020304" pitchFamily="18" charset="0"/>
                <a:cs typeface="Arial"/>
              </a:rPr>
              <a:t> evidence </a:t>
            </a:r>
            <a:r>
              <a:rPr lang="en-US" sz="1200">
                <a:effectLst/>
                <a:latin typeface="Arial"/>
                <a:ea typeface="Times New Roman" panose="02020603050405020304" pitchFamily="18" charset="0"/>
                <a:cs typeface="Arial"/>
              </a:rPr>
              <a:t>for an association between jet fuel exposure and adverse respiratory health outcomes, although the number of studies examining this association is limited and of low</a:t>
            </a:r>
            <a:r>
              <a:rPr lang="en-US" sz="1200" i="1">
                <a:effectLst/>
                <a:latin typeface="Arial"/>
                <a:ea typeface="Times New Roman" panose="02020603050405020304" pitchFamily="18" charset="0"/>
                <a:cs typeface="Arial"/>
              </a:rPr>
              <a:t> </a:t>
            </a:r>
            <a:r>
              <a:rPr lang="en-US" sz="1200">
                <a:effectLst/>
                <a:latin typeface="Arial"/>
                <a:ea typeface="Times New Roman" panose="02020603050405020304" pitchFamily="18" charset="0"/>
                <a:cs typeface="Arial"/>
              </a:rPr>
              <a:t>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rial"/>
                <a:ea typeface="Calibri" panose="020F0502020204030204" pitchFamily="34" charset="0"/>
                <a:cs typeface="Arial"/>
              </a:rPr>
              <a:t>There was limited discussion about acute or long-term respiratory health outcomes and duration of exposure.</a:t>
            </a:r>
            <a:endParaRPr lang="en-US" sz="1200">
              <a:effectLst/>
              <a:latin typeface="Arial"/>
              <a:ea typeface="Times New Roman" panose="02020603050405020304" pitchFamily="18" charset="0"/>
              <a:cs typeface="Arial"/>
            </a:endParaRPr>
          </a:p>
          <a:p>
            <a:pPr marL="285750" indent="-285750">
              <a:buFont typeface="Arial" panose="020B0604020202020204" pitchFamily="34" charset="0"/>
              <a:buChar char="•"/>
              <a:defRPr/>
            </a:pPr>
            <a:r>
              <a:rPr lang="en-US" sz="1200">
                <a:effectLst/>
                <a:latin typeface="Arial"/>
                <a:ea typeface="Times New Roman" panose="02020603050405020304" pitchFamily="18" charset="0"/>
                <a:cs typeface="Arial"/>
              </a:rPr>
              <a:t>Additional studies are needed to better understand specific respiratory health outcomes that are related to jet fuel exposure and how risk changes with duration of exposure.</a:t>
            </a:r>
            <a:br>
              <a:rPr lang="en-US" sz="1800">
                <a:effectLst/>
                <a:latin typeface="Arial" panose="020B0604020202020204" pitchFamily="34" charset="0"/>
                <a:ea typeface="Times New Roman" panose="02020603050405020304" pitchFamily="18" charset="0"/>
                <a:cs typeface="Arial"/>
              </a:rPr>
            </a:br>
            <a:r>
              <a:rPr lang="en-US" sz="1800">
                <a:latin typeface="Arial"/>
                <a:ea typeface="Times New Roman" panose="02020603050405020304" pitchFamily="18" charset="0"/>
                <a:cs typeface="Arial"/>
              </a:rPr>
              <a:t> </a:t>
            </a:r>
            <a:endParaRPr lang="en-US" sz="1800">
              <a:effectLst/>
              <a:latin typeface="Arial" panose="020B0604020202020204" pitchFamily="34" charset="0"/>
              <a:ea typeface="Times New Roman" panose="02020603050405020304" pitchFamily="18"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effectLst/>
              <a:latin typeface="Arial" panose="020B060402020202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72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1200" b="1">
                <a:effectLst/>
                <a:latin typeface="Arial"/>
                <a:ea typeface="Times New Roman" panose="02020603050405020304" pitchFamily="18" charset="0"/>
                <a:cs typeface="Arial"/>
              </a:rPr>
              <a:t>Talking Points:</a:t>
            </a:r>
            <a:endParaRPr lang="en-US" sz="1200">
              <a:effectLst/>
              <a:ea typeface="Tahoma" panose="020B0604030504040204" pitchFamily="34" charset="0"/>
              <a:cs typeface="Tahoma" panose="020B0604030504040204" pitchFamily="34" charset="0"/>
            </a:endParaRPr>
          </a:p>
          <a:p>
            <a:pPr>
              <a:defRPr/>
            </a:pPr>
            <a:r>
              <a:rPr lang="en-US" sz="1200" b="0">
                <a:effectLst/>
                <a:latin typeface="Arial"/>
                <a:ea typeface="Times New Roman" panose="02020603050405020304" pitchFamily="18" charset="0"/>
                <a:cs typeface="Arial"/>
              </a:rPr>
              <a:t>Regarding Mental Health Outcomes -</a:t>
            </a:r>
            <a:r>
              <a:rPr lang="en-US" b="1">
                <a:latin typeface="Arial"/>
                <a:ea typeface="Times New Roman" panose="02020603050405020304" pitchFamily="18" charset="0"/>
                <a:cs typeface="Arial"/>
              </a:rPr>
              <a:t>  </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Arial"/>
                <a:ea typeface="Times New Roman" panose="02020603050405020304" pitchFamily="18" charset="0"/>
                <a:cs typeface="Arial"/>
              </a:rPr>
              <a:t>Overall, there is </a:t>
            </a:r>
            <a:r>
              <a:rPr lang="en-US" sz="1200" b="1" i="1">
                <a:effectLst/>
                <a:latin typeface="Arial"/>
                <a:ea typeface="Times New Roman" panose="02020603050405020304" pitchFamily="18" charset="0"/>
                <a:cs typeface="Arial"/>
              </a:rPr>
              <a:t>slight</a:t>
            </a:r>
            <a:r>
              <a:rPr lang="en-US" sz="1200" b="1">
                <a:effectLst/>
                <a:latin typeface="Arial"/>
                <a:ea typeface="Times New Roman" panose="02020603050405020304" pitchFamily="18" charset="0"/>
                <a:cs typeface="Arial"/>
              </a:rPr>
              <a:t> evidence </a:t>
            </a:r>
            <a:r>
              <a:rPr lang="en-US" sz="1200">
                <a:effectLst/>
                <a:latin typeface="Arial"/>
                <a:ea typeface="Times New Roman" panose="02020603050405020304" pitchFamily="18" charset="0"/>
                <a:cs typeface="Arial"/>
              </a:rPr>
              <a:t>for an association between jet fuel exposure and adverse mental health outcomes, although the number of studies examining this association is limited and of low</a:t>
            </a:r>
            <a:r>
              <a:rPr lang="en-US" sz="1200" i="1">
                <a:effectLst/>
                <a:latin typeface="Arial"/>
                <a:ea typeface="Times New Roman" panose="02020603050405020304" pitchFamily="18" charset="0"/>
                <a:cs typeface="Arial"/>
              </a:rPr>
              <a:t> </a:t>
            </a:r>
            <a:r>
              <a:rPr lang="en-US" sz="1200">
                <a:effectLst/>
                <a:latin typeface="Arial"/>
                <a:ea typeface="Times New Roman" panose="02020603050405020304" pitchFamily="18" charset="0"/>
                <a:cs typeface="Arial"/>
              </a:rPr>
              <a:t>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rial"/>
                <a:ea typeface="Calibri"/>
                <a:cs typeface="Arial"/>
              </a:rPr>
              <a:t>There was limited discussion about acute or long-term mental health outcomes and duration of exposure.</a:t>
            </a:r>
            <a:endParaRPr lang="en-US" sz="1200">
              <a:effectLst/>
              <a:latin typeface="Arial"/>
              <a:ea typeface="Calibri"/>
              <a:cs typeface="Arial"/>
            </a:endParaRPr>
          </a:p>
          <a:p>
            <a:pPr marL="285750" indent="-285750">
              <a:buFont typeface="Arial" panose="020B0604020202020204" pitchFamily="34" charset="0"/>
              <a:buChar char="•"/>
              <a:defRPr/>
            </a:pPr>
            <a:r>
              <a:rPr lang="en-US" sz="1200">
                <a:effectLst/>
                <a:latin typeface="Arial"/>
                <a:ea typeface="Times New Roman" panose="02020603050405020304" pitchFamily="18" charset="0"/>
                <a:cs typeface="Arial"/>
              </a:rPr>
              <a:t>Additional studies are needed to better understand specific mental health outcomes that are related to jet fuel exposure and how risk changes with duration of exposure.</a:t>
            </a:r>
            <a:br>
              <a:rPr lang="en-US" sz="1800">
                <a:effectLst/>
                <a:latin typeface="Arial" panose="020B0604020202020204" pitchFamily="34" charset="0"/>
                <a:ea typeface="Times New Roman" panose="02020603050405020304" pitchFamily="18" charset="0"/>
                <a:cs typeface="Arial"/>
              </a:rPr>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89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E74A2-F079-47C4-810A-9805ECA02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06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https://jamanetwork.com/journals/jama/fullarticle/2682927</a:t>
            </a:r>
          </a:p>
          <a:p>
            <a:endParaRPr lang="en-US"/>
          </a:p>
          <a:p>
            <a:r>
              <a:rPr lang="en-US" b="0" i="0">
                <a:solidFill>
                  <a:srgbClr val="333333"/>
                </a:solidFill>
                <a:effectLst/>
                <a:latin typeface="Guardian TextSans Web"/>
              </a:rPr>
              <a:t>The predicted start-up time is 721 hours (95% confidence interval, 478-964 hours) as can be seen in </a:t>
            </a:r>
            <a:r>
              <a:rPr lang="en-US" b="0" i="0" u="sng">
                <a:solidFill>
                  <a:srgbClr val="000000"/>
                </a:solidFill>
                <a:effectLst/>
                <a:latin typeface="Guardian TextSans Web"/>
                <a:hlinkClick r:id="rId3"/>
              </a:rPr>
              <a:t>Figure 1</a:t>
            </a:r>
            <a:r>
              <a:rPr lang="en-US" b="0" i="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E74A2-F079-47C4-810A-9805ECA02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54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t>VETERANS HEALTH ADMINISTRATION</a:t>
            </a:r>
          </a:p>
        </p:txBody>
      </p:sp>
      <p:sp>
        <p:nvSpPr>
          <p:cNvPr id="9" name="Footer Placeholder 8"/>
          <p:cNvSpPr>
            <a:spLocks noGrp="1"/>
          </p:cNvSpPr>
          <p:nvPr>
            <p:ph type="ftr" sz="quarter" idx="10"/>
          </p:nvPr>
        </p:nvSpPr>
        <p:spPr/>
        <p:txBody>
          <a:bodyPr/>
          <a:lstStyle/>
          <a:p>
            <a:pPr defTabSz="457200"/>
            <a:r>
              <a:rPr lang="it-IT"/>
              <a:t>Draft - Pre-Decisional Deliberative Document </a:t>
            </a:r>
          </a:p>
          <a:p>
            <a:pPr defTabSz="457200"/>
            <a:r>
              <a:rPr lang="it-IT"/>
              <a:t>Internal VA Use Only</a:t>
            </a:r>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187902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pic>
        <p:nvPicPr>
          <p:cNvPr id="6" name="Picture 5">
            <a:extLst>
              <a:ext uri="{FF2B5EF4-FFF2-40B4-BE49-F238E27FC236}">
                <a16:creationId xmlns:a16="http://schemas.microsoft.com/office/drawing/2014/main" id="{1F096F5E-203E-476D-956A-D3E3CE09D4E1}"/>
              </a:ext>
            </a:extLst>
          </p:cNvPr>
          <p:cNvPicPr>
            <a:picLocks noChangeAspect="1"/>
          </p:cNvPicPr>
          <p:nvPr userDrawn="1"/>
        </p:nvPicPr>
        <p:blipFill>
          <a:blip r:embed="rId2"/>
          <a:stretch>
            <a:fillRect/>
          </a:stretch>
        </p:blipFill>
        <p:spPr>
          <a:xfrm>
            <a:off x="0" y="1"/>
            <a:ext cx="9144000" cy="768163"/>
          </a:xfrm>
          <a:prstGeom prst="rect">
            <a:avLst/>
          </a:prstGeom>
        </p:spPr>
      </p:pic>
    </p:spTree>
    <p:extLst>
      <p:ext uri="{BB962C8B-B14F-4D97-AF65-F5344CB8AC3E}">
        <p14:creationId xmlns:p14="http://schemas.microsoft.com/office/powerpoint/2010/main" val="331591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pic>
        <p:nvPicPr>
          <p:cNvPr id="6" name="Picture 5">
            <a:extLst>
              <a:ext uri="{FF2B5EF4-FFF2-40B4-BE49-F238E27FC236}">
                <a16:creationId xmlns:a16="http://schemas.microsoft.com/office/drawing/2014/main" id="{ED85386D-A702-4BDD-B7C4-42895B55A342}"/>
              </a:ext>
            </a:extLst>
          </p:cNvPr>
          <p:cNvPicPr>
            <a:picLocks noChangeAspect="1"/>
          </p:cNvPicPr>
          <p:nvPr userDrawn="1"/>
        </p:nvPicPr>
        <p:blipFill>
          <a:blip r:embed="rId2"/>
          <a:stretch>
            <a:fillRect/>
          </a:stretch>
        </p:blipFill>
        <p:spPr>
          <a:xfrm>
            <a:off x="0" y="1"/>
            <a:ext cx="9144000" cy="768163"/>
          </a:xfrm>
          <a:prstGeom prst="rect">
            <a:avLst/>
          </a:prstGeom>
        </p:spPr>
      </p:pic>
    </p:spTree>
    <p:extLst>
      <p:ext uri="{BB962C8B-B14F-4D97-AF65-F5344CB8AC3E}">
        <p14:creationId xmlns:p14="http://schemas.microsoft.com/office/powerpoint/2010/main" val="15873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165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551950DC-1C5D-4C37-9A87-6CA8286935B8}"/>
              </a:ext>
            </a:extLst>
          </p:cNvPr>
          <p:cNvPicPr>
            <a:picLocks noChangeAspect="1"/>
          </p:cNvPicPr>
          <p:nvPr userDrawn="1"/>
        </p:nvPicPr>
        <p:blipFill>
          <a:blip r:embed="rId2"/>
          <a:stretch>
            <a:fillRect/>
          </a:stretch>
        </p:blipFill>
        <p:spPr>
          <a:xfrm>
            <a:off x="0" y="1"/>
            <a:ext cx="9144000" cy="768163"/>
          </a:xfrm>
          <a:prstGeom prst="rect">
            <a:avLst/>
          </a:prstGeom>
        </p:spPr>
      </p:pic>
    </p:spTree>
    <p:extLst>
      <p:ext uri="{BB962C8B-B14F-4D97-AF65-F5344CB8AC3E}">
        <p14:creationId xmlns:p14="http://schemas.microsoft.com/office/powerpoint/2010/main" val="138438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endParaRPr lang="en-US"/>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endParaRPr lang="en-US"/>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3" name="Content Placeholder 2"/>
          <p:cNvSpPr>
            <a:spLocks noGrp="1"/>
          </p:cNvSpPr>
          <p:nvPr>
            <p:ph sz="quarter" idx="13"/>
          </p:nvPr>
        </p:nvSpPr>
        <p:spPr>
          <a:xfrm>
            <a:off x="1066800" y="1143000"/>
            <a:ext cx="3771900" cy="50292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1650" cap="all" baseline="0">
                <a:solidFill>
                  <a:schemeClr val="bg1"/>
                </a:solidFill>
                <a:latin typeface="Arial" panose="020B0604020202020204" pitchFamily="34" charset="0"/>
                <a:cs typeface="Arial" panose="020B0604020202020204" pitchFamily="34" charset="0"/>
              </a:defRPr>
            </a:lvl1pPr>
          </a:lstStyle>
          <a:p>
            <a:endParaRPr lang="en-US"/>
          </a:p>
        </p:txBody>
      </p:sp>
      <p:pic>
        <p:nvPicPr>
          <p:cNvPr id="2" name="Picture 1">
            <a:extLst>
              <a:ext uri="{FF2B5EF4-FFF2-40B4-BE49-F238E27FC236}">
                <a16:creationId xmlns:a16="http://schemas.microsoft.com/office/drawing/2014/main" id="{400F28D1-DFC3-41D5-9274-12D20D9E1605}"/>
              </a:ext>
            </a:extLst>
          </p:cNvPr>
          <p:cNvPicPr>
            <a:picLocks noChangeAspect="1"/>
          </p:cNvPicPr>
          <p:nvPr userDrawn="1"/>
        </p:nvPicPr>
        <p:blipFill>
          <a:blip r:embed="rId2"/>
          <a:stretch>
            <a:fillRect/>
          </a:stretch>
        </p:blipFill>
        <p:spPr>
          <a:xfrm>
            <a:off x="-595" y="1"/>
            <a:ext cx="9144595" cy="768163"/>
          </a:xfrm>
          <a:prstGeom prst="rect">
            <a:avLst/>
          </a:prstGeom>
        </p:spPr>
      </p:pic>
    </p:spTree>
    <p:extLst>
      <p:ext uri="{BB962C8B-B14F-4D97-AF65-F5344CB8AC3E}">
        <p14:creationId xmlns:p14="http://schemas.microsoft.com/office/powerpoint/2010/main" val="1525134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9144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F8B6C419-E669-409E-BE5F-A34B5EF9801B}"/>
              </a:ext>
            </a:extLst>
          </p:cNvPr>
          <p:cNvSpPr>
            <a:spLocks noGrp="1"/>
          </p:cNvSpPr>
          <p:nvPr>
            <p:ph type="title"/>
          </p:nvPr>
        </p:nvSpPr>
        <p:spPr>
          <a:xfrm>
            <a:off x="0" y="0"/>
            <a:ext cx="9144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3857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3B6318EB-1370-2D4D-8813-75CEBC5EDBB0}"/>
              </a:ext>
            </a:extLst>
          </p:cNvPr>
          <p:cNvSpPr txBox="1">
            <a:spLocks/>
          </p:cNvSpPr>
          <p:nvPr userDrawn="1"/>
        </p:nvSpPr>
        <p:spPr>
          <a:xfrm>
            <a:off x="8749327" y="6334846"/>
            <a:ext cx="38463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fld id="{D983F1FA-211D-3044-9E35-958DFBC26156}" type="slidenum">
              <a:rPr lang="en-US" sz="900" smtClean="0">
                <a:solidFill>
                  <a:schemeClr val="accent6">
                    <a:lumMod val="90000"/>
                  </a:schemeClr>
                </a:solidFill>
              </a:rPr>
              <a:pPr algn="ctr" defTabSz="342900"/>
              <a:t>‹#›</a:t>
            </a:fld>
            <a:endParaRPr lang="en-US" sz="1350">
              <a:solidFill>
                <a:schemeClr val="accent6">
                  <a:lumMod val="90000"/>
                </a:schemeClr>
              </a:solidFill>
            </a:endParaRPr>
          </a:p>
        </p:txBody>
      </p:sp>
      <p:sp>
        <p:nvSpPr>
          <p:cNvPr id="9" name="Rectangle 8">
            <a:extLst>
              <a:ext uri="{FF2B5EF4-FFF2-40B4-BE49-F238E27FC236}">
                <a16:creationId xmlns:a16="http://schemas.microsoft.com/office/drawing/2014/main" id="{6175F7C1-ABCC-47C3-BB53-7B004F197C97}"/>
              </a:ext>
            </a:extLst>
          </p:cNvPr>
          <p:cNvSpPr/>
          <p:nvPr userDrawn="1"/>
        </p:nvSpPr>
        <p:spPr>
          <a:xfrm>
            <a:off x="0" y="0"/>
            <a:ext cx="9144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10" name="Title 5">
            <a:extLst>
              <a:ext uri="{FF2B5EF4-FFF2-40B4-BE49-F238E27FC236}">
                <a16:creationId xmlns:a16="http://schemas.microsoft.com/office/drawing/2014/main" id="{C63D39EE-2559-479F-90D9-98321B847EA3}"/>
              </a:ext>
            </a:extLst>
          </p:cNvPr>
          <p:cNvSpPr>
            <a:spLocks noGrp="1"/>
          </p:cNvSpPr>
          <p:nvPr>
            <p:ph type="title"/>
          </p:nvPr>
        </p:nvSpPr>
        <p:spPr>
          <a:xfrm>
            <a:off x="0" y="0"/>
            <a:ext cx="9144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8155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4"/>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a:solidFill>
                <a:prstClr val="white"/>
              </a:solidFill>
            </a:endParaRPr>
          </a:p>
        </p:txBody>
      </p:sp>
    </p:spTree>
    <p:extLst>
      <p:ext uri="{BB962C8B-B14F-4D97-AF65-F5344CB8AC3E}">
        <p14:creationId xmlns:p14="http://schemas.microsoft.com/office/powerpoint/2010/main" val="2185000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2"/>
            <a:ext cx="8229600" cy="4525963"/>
          </a:xfrm>
        </p:spPr>
        <p:txBody>
          <a:bodyPr/>
          <a:lstStyle>
            <a:lvl1pPr>
              <a:defRPr sz="150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29F080E-0D4D-4562-9BCA-9776513D245A}"/>
              </a:ext>
            </a:extLst>
          </p:cNvPr>
          <p:cNvSpPr/>
          <p:nvPr userDrawn="1"/>
        </p:nvSpPr>
        <p:spPr>
          <a:xfrm>
            <a:off x="0" y="0"/>
            <a:ext cx="9144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10" name="Title 5">
            <a:extLst>
              <a:ext uri="{FF2B5EF4-FFF2-40B4-BE49-F238E27FC236}">
                <a16:creationId xmlns:a16="http://schemas.microsoft.com/office/drawing/2014/main" id="{75B237A3-F9E9-4D1A-8600-7B68C834F7D4}"/>
              </a:ext>
            </a:extLst>
          </p:cNvPr>
          <p:cNvSpPr>
            <a:spLocks noGrp="1"/>
          </p:cNvSpPr>
          <p:nvPr>
            <p:ph type="title"/>
          </p:nvPr>
        </p:nvSpPr>
        <p:spPr>
          <a:xfrm>
            <a:off x="0" y="0"/>
            <a:ext cx="9144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69974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3D8156-2276-4A96-A5F6-5A40D7BF88D7}"/>
              </a:ext>
            </a:extLst>
          </p:cNvPr>
          <p:cNvSpPr/>
          <p:nvPr userDrawn="1"/>
        </p:nvSpPr>
        <p:spPr>
          <a:xfrm>
            <a:off x="0" y="0"/>
            <a:ext cx="9144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9" name="Title 5">
            <a:extLst>
              <a:ext uri="{FF2B5EF4-FFF2-40B4-BE49-F238E27FC236}">
                <a16:creationId xmlns:a16="http://schemas.microsoft.com/office/drawing/2014/main" id="{4B76A603-C006-4083-8268-F02976893183}"/>
              </a:ext>
            </a:extLst>
          </p:cNvPr>
          <p:cNvSpPr>
            <a:spLocks noGrp="1"/>
          </p:cNvSpPr>
          <p:nvPr>
            <p:ph type="title"/>
          </p:nvPr>
        </p:nvSpPr>
        <p:spPr>
          <a:xfrm>
            <a:off x="0" y="0"/>
            <a:ext cx="9144000" cy="64008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5038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0316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838201"/>
            <a:ext cx="82296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3242058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830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1035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3944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403592" cy="487362"/>
          </a:xfrm>
          <a:prstGeom prst="rect">
            <a:avLst/>
          </a:prstGeom>
        </p:spPr>
        <p:txBody>
          <a:bodyPr vert="horz" anchor="b"/>
          <a:lstStyle>
            <a:lvl1pPr algn="l">
              <a:defRPr sz="24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457200" y="1143004"/>
            <a:ext cx="8229600" cy="4983163"/>
          </a:xfrm>
          <a:prstGeom prst="rect">
            <a:avLst/>
          </a:prstGeom>
        </p:spPr>
        <p:txBody>
          <a:bodyPr/>
          <a:lstStyle>
            <a:lvl1pPr marL="197832" marR="0" indent="-197832" algn="l" defTabSz="633062" rtl="0" eaLnBrk="1" fontAlgn="auto" latinLnBrk="0" hangingPunct="1">
              <a:lnSpc>
                <a:spcPct val="100000"/>
              </a:lnSpc>
              <a:spcBef>
                <a:spcPts val="416"/>
              </a:spcBef>
              <a:spcAft>
                <a:spcPts val="0"/>
              </a:spcAft>
              <a:buClrTx/>
              <a:buSzTx/>
              <a:buFont typeface="Arial" charset="0"/>
              <a:buChar char="•"/>
              <a:tabLst/>
              <a:defRPr kumimoji="0" lang="en-US" sz="1200" b="0" i="0" u="none" strike="noStrike" kern="1200" cap="none" spc="0" normalizeH="0" baseline="0" noProof="0">
                <a:ln>
                  <a:noFill/>
                </a:ln>
                <a:solidFill>
                  <a:srgbClr val="000000"/>
                </a:solidFill>
                <a:effectLst/>
                <a:uLnTx/>
                <a:uFillTx/>
                <a:latin typeface="+mn-lt"/>
              </a:defRPr>
            </a:lvl1pPr>
            <a:lvl2pPr marL="357197" marR="0" indent="-169256" algn="l" defTabSz="633062" rtl="0" eaLnBrk="1" fontAlgn="auto" latinLnBrk="0" hangingPunct="1">
              <a:lnSpc>
                <a:spcPct val="100000"/>
              </a:lnSpc>
              <a:spcBef>
                <a:spcPts val="0"/>
              </a:spcBef>
              <a:spcAft>
                <a:spcPts val="0"/>
              </a:spcAft>
              <a:buClrTx/>
              <a:buSzTx/>
              <a:buFont typeface="LucidaGrande" charset="0"/>
              <a:buChar char="-"/>
              <a:tabLst/>
              <a:defRPr sz="1200">
                <a:latin typeface="+mn-lt"/>
              </a:defRPr>
            </a:lvl2pPr>
            <a:lvl3pPr marL="506450" marR="0" indent="-158266" algn="l" defTabSz="633062" rtl="0" eaLnBrk="1" fontAlgn="auto" latinLnBrk="0" hangingPunct="1">
              <a:lnSpc>
                <a:spcPct val="100000"/>
              </a:lnSpc>
              <a:spcBef>
                <a:spcPts val="0"/>
              </a:spcBef>
              <a:spcAft>
                <a:spcPts val="0"/>
              </a:spcAft>
              <a:buClrTx/>
              <a:buSzPct val="80000"/>
              <a:buFont typeface="Courier New" charset="0"/>
              <a:buChar char="o"/>
              <a:tabLst/>
              <a:defRPr kumimoji="0" lang="en-US" sz="1200" b="0" i="0" u="none" strike="noStrike" kern="1200" cap="none" spc="0" normalizeH="0" baseline="0" noProof="0">
                <a:ln>
                  <a:noFill/>
                </a:ln>
                <a:solidFill>
                  <a:srgbClr val="000000"/>
                </a:solidFill>
                <a:effectLst/>
                <a:uLnTx/>
                <a:uFillTx/>
                <a:latin typeface="Calibri" panose="020F0502020204030204"/>
              </a:defRPr>
            </a:lvl3pPr>
            <a:lvl4pPr marL="0" marR="0" indent="0" algn="l" defTabSz="633062" rtl="0" eaLnBrk="1" fontAlgn="auto" latinLnBrk="0" hangingPunct="1">
              <a:lnSpc>
                <a:spcPct val="100000"/>
              </a:lnSpc>
              <a:spcBef>
                <a:spcPts val="1247"/>
              </a:spcBef>
              <a:spcAft>
                <a:spcPts val="0"/>
              </a:spcAft>
              <a:buClrTx/>
              <a:buSzTx/>
              <a:buFont typeface=".AppleSystemUIFont" charset="-120"/>
              <a:buNone/>
              <a:tabLst/>
              <a:defRPr sz="1200">
                <a:latin typeface="+mn-lt"/>
              </a:defRPr>
            </a:lvl4pPr>
            <a:lvl5pPr marL="0" marR="0"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sz="1200">
                <a:latin typeface="+mn-lt"/>
              </a:defRPr>
            </a:lvl5pPr>
            <a:lvl6pPr marL="0" marR="0" indent="0" algn="l" defTabSz="633062" rtl="0" eaLnBrk="1" fontAlgn="auto" latinLnBrk="0" hangingPunct="1">
              <a:lnSpc>
                <a:spcPct val="100000"/>
              </a:lnSpc>
              <a:spcBef>
                <a:spcPts val="831"/>
              </a:spcBef>
              <a:spcAft>
                <a:spcPts val="0"/>
              </a:spcAft>
              <a:buClrTx/>
              <a:buSzTx/>
              <a:buFontTx/>
              <a:buNone/>
              <a:tabLst/>
              <a:defRPr sz="1200"/>
            </a:lvl6pPr>
          </a:lstStyle>
          <a:p>
            <a:pPr marL="197832" marR="0" lvl="0" indent="-197832" algn="l" defTabSz="633062" rtl="0" eaLnBrk="1" fontAlgn="auto" latinLnBrk="0" hangingPunct="1">
              <a:lnSpc>
                <a:spcPct val="100000"/>
              </a:lnSpc>
              <a:spcBef>
                <a:spcPts val="416"/>
              </a:spcBef>
              <a:spcAft>
                <a:spcPts val="0"/>
              </a:spcAft>
              <a:buClrTx/>
              <a:buSzTx/>
              <a:buFont typeface="Arial" charset="0"/>
              <a:buChar char="•"/>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357197" marR="0" lvl="1" indent="-169256" algn="l" defTabSz="633062" rtl="0" eaLnBrk="1" fontAlgn="auto" latinLnBrk="0" hangingPunct="1">
              <a:lnSpc>
                <a:spcPct val="100000"/>
              </a:lnSpc>
              <a:spcBef>
                <a:spcPts val="0"/>
              </a:spcBef>
              <a:spcAft>
                <a:spcPts val="0"/>
              </a:spcAft>
              <a:buClrTx/>
              <a:buSzTx/>
              <a:buFont typeface="LucidaGrande" charset="0"/>
              <a:buChar char="-"/>
              <a:tabLst/>
              <a:defRPr/>
            </a:pPr>
            <a:r>
              <a:rPr kumimoji="0" lang="en-US" sz="1108"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506450" marR="0" lvl="2" indent="-158266" algn="l" defTabSz="633062" rtl="0" eaLnBrk="1" fontAlgn="auto" latinLnBrk="0" hangingPunct="1">
              <a:lnSpc>
                <a:spcPct val="100000"/>
              </a:lnSpc>
              <a:spcBef>
                <a:spcPts val="0"/>
              </a:spcBef>
              <a:spcAft>
                <a:spcPts val="0"/>
              </a:spcAft>
              <a:buClrTx/>
              <a:buSzPct val="80000"/>
              <a:buFont typeface="Courier New" charset="0"/>
              <a:buChar char="o"/>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633062" rtl="0" eaLnBrk="1" fontAlgn="auto" latinLnBrk="0" hangingPunct="1">
              <a:lnSpc>
                <a:spcPct val="100000"/>
              </a:lnSpc>
              <a:spcBef>
                <a:spcPts val="1247"/>
              </a:spcBef>
              <a:spcAft>
                <a:spcPts val="0"/>
              </a:spcAft>
              <a:buClrTx/>
              <a:buSzTx/>
              <a:buFont typeface=".AppleSystemUIFont" charset="-120"/>
              <a:buNone/>
              <a:tabLst/>
              <a:defRPr/>
            </a:pPr>
            <a:r>
              <a:rPr kumimoji="0" lang="en-US" sz="1108" b="1" i="0" u="none" strike="noStrike" kern="1200" cap="all" spc="69" normalizeH="0" baseline="0" noProof="0">
                <a:ln>
                  <a:noFill/>
                </a:ln>
                <a:solidFill>
                  <a:srgbClr val="243646"/>
                </a:solidFill>
                <a:effectLst/>
                <a:uLnTx/>
                <a:uFillTx/>
                <a:latin typeface="Calibri" charset="0"/>
                <a:cs typeface="Calibri" charset="0"/>
              </a:rPr>
              <a:t>Level 4 is an optional subhead</a:t>
            </a:r>
          </a:p>
          <a:p>
            <a:pPr marL="0" marR="0" lvl="4"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a:pPr>
            <a:r>
              <a:rPr kumimoji="0" lang="en-US" sz="969"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633062" rtl="0" eaLnBrk="1" fontAlgn="auto" latinLnBrk="0" hangingPunct="1">
              <a:lnSpc>
                <a:spcPct val="100000"/>
              </a:lnSpc>
              <a:spcBef>
                <a:spcPts val="831"/>
              </a:spcBef>
              <a:spcAft>
                <a:spcPts val="0"/>
              </a:spcAft>
              <a:buClrTx/>
              <a:buSzTx/>
              <a:buFontTx/>
              <a:buNone/>
              <a:tabLst/>
              <a:defRPr/>
            </a:pPr>
            <a:r>
              <a:rPr kumimoji="0" lang="en-US" sz="761"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6457950" y="6356352"/>
            <a:ext cx="2057400" cy="365125"/>
          </a:xfrm>
          <a:prstGeom prst="rect">
            <a:avLst/>
          </a:prstGeom>
        </p:spPr>
        <p:txBody>
          <a:bodyPr/>
          <a:lstStyle>
            <a:lvl1pPr>
              <a:defRPr/>
            </a:lvl1pPr>
          </a:lstStyle>
          <a:p>
            <a:pPr>
              <a:defRPr/>
            </a:pPr>
            <a:fld id="{6B864F98-A3F4-4225-9B73-C923C3F85F37}" type="slidenum">
              <a:rPr lang="en-US"/>
              <a:pPr>
                <a:defRPr/>
              </a:pPr>
              <a:t>‹#›</a:t>
            </a:fld>
            <a:endParaRPr lang="en-US"/>
          </a:p>
        </p:txBody>
      </p:sp>
    </p:spTree>
    <p:extLst>
      <p:ext uri="{BB962C8B-B14F-4D97-AF65-F5344CB8AC3E}">
        <p14:creationId xmlns:p14="http://schemas.microsoft.com/office/powerpoint/2010/main" val="257860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403592" cy="487362"/>
          </a:xfrm>
          <a:prstGeom prst="rect">
            <a:avLst/>
          </a:prstGeom>
        </p:spPr>
        <p:txBody>
          <a:bodyPr vert="horz" anchor="b"/>
          <a:lstStyle>
            <a:lvl1pPr algn="l">
              <a:defRPr sz="24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457200" y="1143004"/>
            <a:ext cx="8229600" cy="4983163"/>
          </a:xfrm>
          <a:prstGeom prst="rect">
            <a:avLst/>
          </a:prstGeom>
        </p:spPr>
        <p:txBody>
          <a:bodyPr/>
          <a:lstStyle>
            <a:lvl1pPr marL="197832" marR="0" indent="-197832" algn="l" defTabSz="633062" rtl="0" eaLnBrk="1" fontAlgn="auto" latinLnBrk="0" hangingPunct="1">
              <a:lnSpc>
                <a:spcPct val="100000"/>
              </a:lnSpc>
              <a:spcBef>
                <a:spcPts val="416"/>
              </a:spcBef>
              <a:spcAft>
                <a:spcPts val="0"/>
              </a:spcAft>
              <a:buClrTx/>
              <a:buSzTx/>
              <a:buFont typeface="Arial" charset="0"/>
              <a:buChar char="•"/>
              <a:tabLst/>
              <a:defRPr kumimoji="0" lang="en-US" sz="1200" b="0" i="0" u="none" strike="noStrike" kern="1200" cap="none" spc="0" normalizeH="0" baseline="0" noProof="0">
                <a:ln>
                  <a:noFill/>
                </a:ln>
                <a:solidFill>
                  <a:srgbClr val="000000"/>
                </a:solidFill>
                <a:effectLst/>
                <a:uLnTx/>
                <a:uFillTx/>
                <a:latin typeface="+mn-lt"/>
              </a:defRPr>
            </a:lvl1pPr>
            <a:lvl2pPr marL="357197" marR="0" indent="-169256" algn="l" defTabSz="633062" rtl="0" eaLnBrk="1" fontAlgn="auto" latinLnBrk="0" hangingPunct="1">
              <a:lnSpc>
                <a:spcPct val="100000"/>
              </a:lnSpc>
              <a:spcBef>
                <a:spcPts val="0"/>
              </a:spcBef>
              <a:spcAft>
                <a:spcPts val="0"/>
              </a:spcAft>
              <a:buClrTx/>
              <a:buSzTx/>
              <a:buFont typeface="LucidaGrande" charset="0"/>
              <a:buChar char="-"/>
              <a:tabLst/>
              <a:defRPr sz="1200">
                <a:latin typeface="+mn-lt"/>
              </a:defRPr>
            </a:lvl2pPr>
            <a:lvl3pPr marL="506450" marR="0" indent="-158266" algn="l" defTabSz="633062" rtl="0" eaLnBrk="1" fontAlgn="auto" latinLnBrk="0" hangingPunct="1">
              <a:lnSpc>
                <a:spcPct val="100000"/>
              </a:lnSpc>
              <a:spcBef>
                <a:spcPts val="0"/>
              </a:spcBef>
              <a:spcAft>
                <a:spcPts val="0"/>
              </a:spcAft>
              <a:buClrTx/>
              <a:buSzPct val="80000"/>
              <a:buFont typeface="Courier New" charset="0"/>
              <a:buChar char="o"/>
              <a:tabLst/>
              <a:defRPr kumimoji="0" lang="en-US" sz="1200" b="0" i="0" u="none" strike="noStrike" kern="1200" cap="none" spc="0" normalizeH="0" baseline="0" noProof="0">
                <a:ln>
                  <a:noFill/>
                </a:ln>
                <a:solidFill>
                  <a:srgbClr val="000000"/>
                </a:solidFill>
                <a:effectLst/>
                <a:uLnTx/>
                <a:uFillTx/>
                <a:latin typeface="Calibri" panose="020F0502020204030204"/>
              </a:defRPr>
            </a:lvl3pPr>
            <a:lvl4pPr marL="0" marR="0" indent="0" algn="l" defTabSz="633062" rtl="0" eaLnBrk="1" fontAlgn="auto" latinLnBrk="0" hangingPunct="1">
              <a:lnSpc>
                <a:spcPct val="100000"/>
              </a:lnSpc>
              <a:spcBef>
                <a:spcPts val="1247"/>
              </a:spcBef>
              <a:spcAft>
                <a:spcPts val="0"/>
              </a:spcAft>
              <a:buClrTx/>
              <a:buSzTx/>
              <a:buFont typeface=".AppleSystemUIFont" charset="-120"/>
              <a:buNone/>
              <a:tabLst/>
              <a:defRPr sz="1200">
                <a:latin typeface="+mn-lt"/>
              </a:defRPr>
            </a:lvl4pPr>
            <a:lvl5pPr marL="0" marR="0"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sz="1200">
                <a:latin typeface="+mn-lt"/>
              </a:defRPr>
            </a:lvl5pPr>
            <a:lvl6pPr marL="0" marR="0" indent="0" algn="l" defTabSz="633062" rtl="0" eaLnBrk="1" fontAlgn="auto" latinLnBrk="0" hangingPunct="1">
              <a:lnSpc>
                <a:spcPct val="100000"/>
              </a:lnSpc>
              <a:spcBef>
                <a:spcPts val="831"/>
              </a:spcBef>
              <a:spcAft>
                <a:spcPts val="0"/>
              </a:spcAft>
              <a:buClrTx/>
              <a:buSzTx/>
              <a:buFontTx/>
              <a:buNone/>
              <a:tabLst/>
              <a:defRPr sz="1200"/>
            </a:lvl6pPr>
          </a:lstStyle>
          <a:p>
            <a:pPr marL="197832" marR="0" lvl="0" indent="-197832" algn="l" defTabSz="633062" rtl="0" eaLnBrk="1" fontAlgn="auto" latinLnBrk="0" hangingPunct="1">
              <a:lnSpc>
                <a:spcPct val="100000"/>
              </a:lnSpc>
              <a:spcBef>
                <a:spcPts val="416"/>
              </a:spcBef>
              <a:spcAft>
                <a:spcPts val="0"/>
              </a:spcAft>
              <a:buClrTx/>
              <a:buSzTx/>
              <a:buFont typeface="Arial" charset="0"/>
              <a:buChar char="•"/>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357197" marR="0" lvl="1" indent="-169256" algn="l" defTabSz="633062" rtl="0" eaLnBrk="1" fontAlgn="auto" latinLnBrk="0" hangingPunct="1">
              <a:lnSpc>
                <a:spcPct val="100000"/>
              </a:lnSpc>
              <a:spcBef>
                <a:spcPts val="0"/>
              </a:spcBef>
              <a:spcAft>
                <a:spcPts val="0"/>
              </a:spcAft>
              <a:buClrTx/>
              <a:buSzTx/>
              <a:buFont typeface="LucidaGrande" charset="0"/>
              <a:buChar char="-"/>
              <a:tabLst/>
              <a:defRPr/>
            </a:pPr>
            <a:r>
              <a:rPr kumimoji="0" lang="en-US" sz="1108"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506450" marR="0" lvl="2" indent="-158266" algn="l" defTabSz="633062" rtl="0" eaLnBrk="1" fontAlgn="auto" latinLnBrk="0" hangingPunct="1">
              <a:lnSpc>
                <a:spcPct val="100000"/>
              </a:lnSpc>
              <a:spcBef>
                <a:spcPts val="0"/>
              </a:spcBef>
              <a:spcAft>
                <a:spcPts val="0"/>
              </a:spcAft>
              <a:buClrTx/>
              <a:buSzPct val="80000"/>
              <a:buFont typeface="Courier New" charset="0"/>
              <a:buChar char="o"/>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633062" rtl="0" eaLnBrk="1" fontAlgn="auto" latinLnBrk="0" hangingPunct="1">
              <a:lnSpc>
                <a:spcPct val="100000"/>
              </a:lnSpc>
              <a:spcBef>
                <a:spcPts val="1247"/>
              </a:spcBef>
              <a:spcAft>
                <a:spcPts val="0"/>
              </a:spcAft>
              <a:buClrTx/>
              <a:buSzTx/>
              <a:buFont typeface=".AppleSystemUIFont" charset="-120"/>
              <a:buNone/>
              <a:tabLst/>
              <a:defRPr/>
            </a:pPr>
            <a:r>
              <a:rPr kumimoji="0" lang="en-US" sz="1108" b="1" i="0" u="none" strike="noStrike" kern="1200" cap="all" spc="69" normalizeH="0" baseline="0" noProof="0">
                <a:ln>
                  <a:noFill/>
                </a:ln>
                <a:solidFill>
                  <a:srgbClr val="243646"/>
                </a:solidFill>
                <a:effectLst/>
                <a:uLnTx/>
                <a:uFillTx/>
                <a:latin typeface="Calibri" charset="0"/>
                <a:cs typeface="Calibri" charset="0"/>
              </a:rPr>
              <a:t>Level 4 is an optional subhead</a:t>
            </a:r>
          </a:p>
          <a:p>
            <a:pPr marL="0" marR="0" lvl="4"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a:pPr>
            <a:r>
              <a:rPr kumimoji="0" lang="en-US" sz="969"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633062" rtl="0" eaLnBrk="1" fontAlgn="auto" latinLnBrk="0" hangingPunct="1">
              <a:lnSpc>
                <a:spcPct val="100000"/>
              </a:lnSpc>
              <a:spcBef>
                <a:spcPts val="831"/>
              </a:spcBef>
              <a:spcAft>
                <a:spcPts val="0"/>
              </a:spcAft>
              <a:buClrTx/>
              <a:buSzTx/>
              <a:buFontTx/>
              <a:buNone/>
              <a:tabLst/>
              <a:defRPr/>
            </a:pPr>
            <a:r>
              <a:rPr kumimoji="0" lang="en-US" sz="761"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6457950" y="6356352"/>
            <a:ext cx="2057400" cy="365125"/>
          </a:xfrm>
          <a:prstGeom prst="rect">
            <a:avLst/>
          </a:prstGeom>
        </p:spPr>
        <p:txBody>
          <a:bodyPr/>
          <a:lstStyle>
            <a:lvl1pPr>
              <a:defRPr/>
            </a:lvl1pPr>
          </a:lstStyle>
          <a:p>
            <a:pPr>
              <a:defRPr/>
            </a:pPr>
            <a:fld id="{6B864F98-A3F4-4225-9B73-C923C3F85F37}" type="slidenum">
              <a:rPr lang="en-US"/>
              <a:pPr>
                <a:defRPr/>
              </a:pPr>
              <a:t>‹#›</a:t>
            </a:fld>
            <a:endParaRPr lang="en-US"/>
          </a:p>
        </p:txBody>
      </p:sp>
    </p:spTree>
    <p:extLst>
      <p:ext uri="{BB962C8B-B14F-4D97-AF65-F5344CB8AC3E}">
        <p14:creationId xmlns:p14="http://schemas.microsoft.com/office/powerpoint/2010/main" val="302957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BF9C8-71A6-4CDC-BCE9-E9120849D648}"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8243D-EDC6-4BA8-8B17-9D7AB0773D38}" type="slidenum">
              <a:rPr lang="en-US" smtClean="0"/>
              <a:t>‹#›</a:t>
            </a:fld>
            <a:endParaRPr lang="en-US"/>
          </a:p>
        </p:txBody>
      </p:sp>
    </p:spTree>
    <p:extLst>
      <p:ext uri="{BB962C8B-B14F-4D97-AF65-F5344CB8AC3E}">
        <p14:creationId xmlns:p14="http://schemas.microsoft.com/office/powerpoint/2010/main" val="1143972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spcBef>
                <a:spcPts val="0"/>
              </a:spcBef>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l">
              <a:spcBef>
                <a:spcPts val="0"/>
              </a:spcBef>
            </a:pPr>
            <a:r>
              <a:rPr lang="en-US" sz="2100">
                <a:latin typeface="Arial" panose="020B0604020202020204" pitchFamily="34" charset="0"/>
                <a:cs typeface="Arial" panose="020B0604020202020204" pitchFamily="34" charset="0"/>
              </a:rPr>
              <a:t>Presentation for:</a:t>
            </a:r>
          </a:p>
          <a:p>
            <a:pPr algn="l">
              <a:spcBef>
                <a:spcPts val="0"/>
              </a:spcBef>
            </a:pPr>
            <a:r>
              <a:rPr lang="en-US" sz="2100">
                <a:latin typeface="Arial" panose="020B0604020202020204" pitchFamily="34" charset="0"/>
                <a:cs typeface="Arial" panose="020B0604020202020204" pitchFamily="34" charset="0"/>
              </a:rPr>
              <a:t>Presented by:</a:t>
            </a:r>
          </a:p>
          <a:p>
            <a:pPr algn="l">
              <a:spcBef>
                <a:spcPts val="0"/>
              </a:spcBef>
            </a:pPr>
            <a:r>
              <a:rPr lang="en-US" sz="21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6937830" y="6400231"/>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a:solidFill>
                <a:prstClr val="white"/>
              </a:solidFill>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2400"/>
              <a:t>VETERANS HEALTH ADMINISTRATION</a:t>
            </a:r>
          </a:p>
        </p:txBody>
      </p:sp>
      <p:sp>
        <p:nvSpPr>
          <p:cNvPr id="9" name="Footer Placeholder 8"/>
          <p:cNvSpPr>
            <a:spLocks noGrp="1"/>
          </p:cNvSpPr>
          <p:nvPr>
            <p:ph type="ftr" sz="quarter" idx="10"/>
          </p:nvPr>
        </p:nvSpPr>
        <p:spPr/>
        <p:txBody>
          <a:bodyPr/>
          <a:lstStyle/>
          <a:p>
            <a:pPr defTabSz="342900"/>
            <a:r>
              <a:rPr lang="it-IT"/>
              <a:t>Draft - Pre-Decisional Deliberative Document </a:t>
            </a:r>
          </a:p>
          <a:p>
            <a:pPr defTabSz="342900"/>
            <a:r>
              <a:rPr lang="it-IT"/>
              <a:t>Internal VA Use Only</a:t>
            </a:r>
          </a:p>
        </p:txBody>
      </p:sp>
      <p:sp>
        <p:nvSpPr>
          <p:cNvPr id="10" name="Slide Number Placeholder 9"/>
          <p:cNvSpPr>
            <a:spLocks noGrp="1"/>
          </p:cNvSpPr>
          <p:nvPr>
            <p:ph type="sldNum" sz="quarter" idx="11"/>
          </p:nvPr>
        </p:nvSpPr>
        <p:spPr/>
        <p:txBody>
          <a:bodyPr/>
          <a:lstStyle/>
          <a:p>
            <a:pPr defTabSz="342900"/>
            <a:fld id="{D983F1FA-211D-3044-9E35-958DFBC26156}"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1895394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838201"/>
            <a:ext cx="82296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996426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18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55138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380774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2645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1958024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457200" y="1600206"/>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fld id="{D5156B1E-51EE-41F3-8645-6525A0A82DF2}" type="datetime1">
              <a:rPr lang="en-US" smtClean="0"/>
              <a:t>1/24/2024</a:t>
            </a:fld>
            <a:endParaRPr lang="en-US"/>
          </a:p>
        </p:txBody>
      </p:sp>
      <p:sp>
        <p:nvSpPr>
          <p:cNvPr id="5" name="Footer Placeholder 9"/>
          <p:cNvSpPr>
            <a:spLocks noGrp="1"/>
          </p:cNvSpPr>
          <p:nvPr>
            <p:ph type="ftr" sz="quarter" idx="11"/>
          </p:nvPr>
        </p:nvSpPr>
        <p:spPr/>
        <p:txBody>
          <a:bodyPr/>
          <a:lstStyle>
            <a:lvl1pPr>
              <a:defRPr/>
            </a:lvl1pPr>
          </a:lstStyle>
          <a:p>
            <a:endParaRPr lang="en-US"/>
          </a:p>
        </p:txBody>
      </p:sp>
      <p:sp>
        <p:nvSpPr>
          <p:cNvPr id="7" name="Slide Number Placeholder 10"/>
          <p:cNvSpPr>
            <a:spLocks noGrp="1"/>
          </p:cNvSpPr>
          <p:nvPr>
            <p:ph type="sldNum" sz="quarter" idx="12"/>
          </p:nvPr>
        </p:nvSpPr>
        <p:spPr/>
        <p:txBody>
          <a:bodyPr/>
          <a:lstStyle>
            <a:lvl1pPr>
              <a:defRPr/>
            </a:lvl1pPr>
          </a:lstStyle>
          <a:p>
            <a:fld id="{19A9B180-A20E-4533-B74E-CEF54D342790}" type="slidenum">
              <a:rPr lang="en-US" smtClean="0"/>
              <a:t>‹#›</a:t>
            </a:fld>
            <a:endParaRPr lang="en-US"/>
          </a:p>
        </p:txBody>
      </p:sp>
    </p:spTree>
    <p:extLst>
      <p:ext uri="{BB962C8B-B14F-4D97-AF65-F5344CB8AC3E}">
        <p14:creationId xmlns:p14="http://schemas.microsoft.com/office/powerpoint/2010/main" val="165637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19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217496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405641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165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457200" y="1600204"/>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fld id="{D5156B1E-51EE-41F3-8645-6525A0A82DF2}" type="datetime1">
              <a:rPr lang="en-US" smtClean="0"/>
              <a:t>1/24/2024</a:t>
            </a:fld>
            <a:endParaRPr lang="en-US"/>
          </a:p>
        </p:txBody>
      </p:sp>
      <p:sp>
        <p:nvSpPr>
          <p:cNvPr id="5" name="Footer Placeholder 9"/>
          <p:cNvSpPr>
            <a:spLocks noGrp="1"/>
          </p:cNvSpPr>
          <p:nvPr>
            <p:ph type="ftr" sz="quarter" idx="11"/>
          </p:nvPr>
        </p:nvSpPr>
        <p:spPr/>
        <p:txBody>
          <a:bodyPr/>
          <a:lstStyle>
            <a:lvl1pPr>
              <a:defRPr/>
            </a:lvl1pPr>
          </a:lstStyle>
          <a:p>
            <a:endParaRPr lang="en-US"/>
          </a:p>
        </p:txBody>
      </p:sp>
      <p:sp>
        <p:nvSpPr>
          <p:cNvPr id="7" name="Slide Number Placeholder 10"/>
          <p:cNvSpPr>
            <a:spLocks noGrp="1"/>
          </p:cNvSpPr>
          <p:nvPr>
            <p:ph type="sldNum" sz="quarter" idx="12"/>
          </p:nvPr>
        </p:nvSpPr>
        <p:spPr/>
        <p:txBody>
          <a:bodyPr/>
          <a:lstStyle>
            <a:lvl1pPr>
              <a:defRPr/>
            </a:lvl1pPr>
          </a:lstStyle>
          <a:p>
            <a:fld id="{19A9B180-A20E-4533-B74E-CEF54D342790}" type="slidenum">
              <a:rPr lang="en-US" smtClean="0"/>
              <a:t>‹#›</a:t>
            </a:fld>
            <a:endParaRPr lang="en-US"/>
          </a:p>
        </p:txBody>
      </p:sp>
    </p:spTree>
    <p:extLst>
      <p:ext uri="{BB962C8B-B14F-4D97-AF65-F5344CB8AC3E}">
        <p14:creationId xmlns:p14="http://schemas.microsoft.com/office/powerpoint/2010/main" val="305467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spcBef>
                <a:spcPts val="0"/>
              </a:spcBef>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l">
              <a:spcBef>
                <a:spcPts val="0"/>
              </a:spcBef>
            </a:pPr>
            <a:r>
              <a:rPr lang="en-US" sz="2100">
                <a:latin typeface="Arial" panose="020B0604020202020204" pitchFamily="34" charset="0"/>
                <a:cs typeface="Arial" panose="020B0604020202020204" pitchFamily="34" charset="0"/>
              </a:rPr>
              <a:t>Presentation for:</a:t>
            </a:r>
          </a:p>
          <a:p>
            <a:pPr algn="l">
              <a:spcBef>
                <a:spcPts val="0"/>
              </a:spcBef>
            </a:pPr>
            <a:r>
              <a:rPr lang="en-US" sz="2100">
                <a:latin typeface="Arial" panose="020B0604020202020204" pitchFamily="34" charset="0"/>
                <a:cs typeface="Arial" panose="020B0604020202020204" pitchFamily="34" charset="0"/>
              </a:rPr>
              <a:t>Presented by:</a:t>
            </a:r>
          </a:p>
          <a:p>
            <a:pPr algn="l">
              <a:spcBef>
                <a:spcPts val="0"/>
              </a:spcBef>
            </a:pPr>
            <a:r>
              <a:rPr lang="en-US" sz="21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6937830" y="6400231"/>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a:ln>
                  <a:noFill/>
                </a:ln>
                <a:solidFill>
                  <a:srgbClr val="000000"/>
                </a:solidFill>
                <a:effectLst/>
                <a:uLnTx/>
                <a:uFillTx/>
                <a:latin typeface="Arial" pitchFamily="34" charset="0"/>
                <a:ea typeface="+mj-ea"/>
                <a:cs typeface="Arial" pitchFamily="34" charset="0"/>
              </a:rPr>
              <a:t>VETERANS HEALTH ADMINISTRATION</a:t>
            </a:r>
          </a:p>
        </p:txBody>
      </p:sp>
      <p:sp>
        <p:nvSpPr>
          <p:cNvPr id="9" name="Footer Placeholder 8"/>
          <p:cNvSpPr>
            <a:spLocks noGrp="1"/>
          </p:cNvSpPr>
          <p:nvPr>
            <p:ph type="ftr" sz="quarter" idx="10"/>
          </p:nvPr>
        </p:nvSpPr>
        <p:spPr/>
        <p:txBody>
          <a:bodyPr/>
          <a:lstStyle/>
          <a:p>
            <a:pPr defTabSz="342900"/>
            <a:r>
              <a:rPr lang="it-IT"/>
              <a:t>Draft - Pre-Decisional Deliberative Document </a:t>
            </a:r>
          </a:p>
          <a:p>
            <a:pPr defTabSz="342900"/>
            <a:r>
              <a:rPr lang="it-IT"/>
              <a:t>Internal VA Use Only</a:t>
            </a:r>
          </a:p>
        </p:txBody>
      </p:sp>
      <p:sp>
        <p:nvSpPr>
          <p:cNvPr id="10" name="Slide Number Placeholder 9"/>
          <p:cNvSpPr>
            <a:spLocks noGrp="1"/>
          </p:cNvSpPr>
          <p:nvPr>
            <p:ph type="sldNum" sz="quarter" idx="11"/>
          </p:nvPr>
        </p:nvSpPr>
        <p:spPr/>
        <p:txBody>
          <a:bodyPr/>
          <a:lstStyle/>
          <a:p>
            <a:pPr defTabSz="342900"/>
            <a:fld id="{D983F1FA-211D-3044-9E35-958DFBC26156}" type="slidenum">
              <a:rPr lang="en-US" smtClean="0">
                <a:solidFill>
                  <a:prstClr val="white"/>
                </a:solidFill>
              </a:rPr>
              <a:pPr defTabSz="342900"/>
              <a:t>‹#›</a:t>
            </a:fld>
            <a:endParaRPr lang="en-US">
              <a:solidFill>
                <a:prstClr val="white"/>
              </a:solidFill>
            </a:endParaRPr>
          </a:p>
        </p:txBody>
      </p:sp>
    </p:spTree>
    <p:extLst>
      <p:ext uri="{BB962C8B-B14F-4D97-AF65-F5344CB8AC3E}">
        <p14:creationId xmlns:p14="http://schemas.microsoft.com/office/powerpoint/2010/main" val="123479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84973"/>
            <a:ext cx="82296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101599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18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256841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1"/>
            <a:ext cx="4101016"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31" r:id="rId6"/>
  </p:sldLayoutIdLst>
  <p:hf hd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31"/>
            <a:ext cx="213360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3"/>
            <a:ext cx="4101016" cy="365125"/>
          </a:xfrm>
          <a:prstGeom prst="rect">
            <a:avLst/>
          </a:prstGeom>
        </p:spPr>
        <p:txBody>
          <a:bodyPr lIns="91440" tIns="45720" rIns="91440" bIns="45720"/>
          <a:lstStyle>
            <a:lvl1pPr algn="ctr">
              <a:defRPr lang="it-IT" sz="900" kern="1200" dirty="0" smtClean="0">
                <a:solidFill>
                  <a:prstClr val="white"/>
                </a:solidFill>
                <a:latin typeface="+mn-lt"/>
                <a:ea typeface="+mn-ea"/>
                <a:cs typeface="+mn-cs"/>
              </a:defRPr>
            </a:lvl1p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3521058157"/>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Lst>
  <p:hf hdr="0" dt="0"/>
  <p:txStyles>
    <p:titleStyle>
      <a:lvl1pPr algn="ctr" defTabSz="3429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1pPr>
      <a:lvl2pPr marL="557213" indent="-214313" algn="l" defTabSz="342900" rtl="0" eaLnBrk="1" latinLnBrk="0" hangingPunct="1">
        <a:spcBef>
          <a:spcPct val="20000"/>
        </a:spcBef>
        <a:buFont typeface="Arial"/>
        <a:buChar char="–"/>
        <a:defRPr sz="1350" kern="120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200" kern="1200">
          <a:solidFill>
            <a:schemeClr val="tx1"/>
          </a:solidFill>
          <a:latin typeface="Arial" pitchFamily="34" charset="0"/>
          <a:ea typeface="+mn-ea"/>
          <a:cs typeface="Arial" pitchFamily="34" charset="0"/>
        </a:defRPr>
      </a:lvl3pPr>
      <a:lvl4pPr marL="12001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4pPr>
      <a:lvl5pPr marL="15430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p:nvGrpSpPr>
        <p:grpSpPr>
          <a:xfrm>
            <a:off x="0" y="6140682"/>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342900"/>
              <a:endParaRPr lang="en-US" sz="135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6172200"/>
              <a:ext cx="1524000" cy="5461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PPSeal.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53130" y="6184206"/>
              <a:ext cx="1933670" cy="641350"/>
            </a:xfrm>
            <a:prstGeom prst="rect">
              <a:avLst/>
            </a:prstGeom>
          </p:spPr>
        </p:pic>
      </p:grpSp>
      <p:sp>
        <p:nvSpPr>
          <p:cNvPr id="10" name="Slide Number Placeholder 2">
            <a:extLst>
              <a:ext uri="{FF2B5EF4-FFF2-40B4-BE49-F238E27FC236}">
                <a16:creationId xmlns:a16="http://schemas.microsoft.com/office/drawing/2014/main" id="{A5C64214-0FAB-4DC1-BD42-E427C35C67D3}"/>
              </a:ext>
            </a:extLst>
          </p:cNvPr>
          <p:cNvSpPr txBox="1">
            <a:spLocks/>
          </p:cNvSpPr>
          <p:nvPr/>
        </p:nvSpPr>
        <p:spPr>
          <a:xfrm>
            <a:off x="8749327" y="6334846"/>
            <a:ext cx="38463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fld id="{D983F1FA-211D-3044-9E35-958DFBC26156}" type="slidenum">
              <a:rPr lang="en-US" sz="900" smtClean="0">
                <a:solidFill>
                  <a:schemeClr val="accent6">
                    <a:lumMod val="90000"/>
                  </a:schemeClr>
                </a:solidFill>
              </a:rPr>
              <a:pPr algn="ctr" defTabSz="342900"/>
              <a:t>‹#›</a:t>
            </a:fld>
            <a:endParaRPr lang="en-US" sz="1350">
              <a:solidFill>
                <a:schemeClr val="accent6">
                  <a:lumMod val="90000"/>
                </a:schemeClr>
              </a:solidFill>
            </a:endParaRPr>
          </a:p>
        </p:txBody>
      </p:sp>
      <p:sp>
        <p:nvSpPr>
          <p:cNvPr id="12" name="TextBox 11">
            <a:extLst>
              <a:ext uri="{FF2B5EF4-FFF2-40B4-BE49-F238E27FC236}">
                <a16:creationId xmlns:a16="http://schemas.microsoft.com/office/drawing/2014/main" id="{B92A818A-09B5-483C-80BD-E370B190E77C}"/>
              </a:ext>
            </a:extLst>
          </p:cNvPr>
          <p:cNvSpPr txBox="1"/>
          <p:nvPr userDrawn="1"/>
        </p:nvSpPr>
        <p:spPr>
          <a:xfrm>
            <a:off x="2851150" y="6251537"/>
            <a:ext cx="3441700" cy="415498"/>
          </a:xfrm>
          <a:prstGeom prst="rect">
            <a:avLst/>
          </a:prstGeom>
          <a:noFill/>
        </p:spPr>
        <p:txBody>
          <a:bodyPr wrap="square" rtlCol="0">
            <a:spAutoFit/>
          </a:bodyPr>
          <a:lstStyle/>
          <a:p>
            <a:pPr algn="ctr"/>
            <a:r>
              <a:rPr lang="it-IT" sz="1050" b="1">
                <a:solidFill>
                  <a:schemeClr val="bg1"/>
                </a:solidFill>
              </a:rPr>
              <a:t>Draft - Pre-Decisional Deliberative Document </a:t>
            </a:r>
          </a:p>
          <a:p>
            <a:pPr algn="ctr"/>
            <a:r>
              <a:rPr lang="it-IT" sz="1050" b="1">
                <a:solidFill>
                  <a:schemeClr val="bg1"/>
                </a:solidFill>
              </a:rPr>
              <a:t>Internal VA Use Only</a:t>
            </a:r>
          </a:p>
        </p:txBody>
      </p:sp>
    </p:spTree>
    <p:extLst>
      <p:ext uri="{BB962C8B-B14F-4D97-AF65-F5344CB8AC3E}">
        <p14:creationId xmlns:p14="http://schemas.microsoft.com/office/powerpoint/2010/main" val="3758925406"/>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30" r:id="rId12"/>
  </p:sldLayoutIdLst>
  <p:hf hdr="0" ftr="0" dt="0"/>
  <p:txStyles>
    <p:titleStyle>
      <a:lvl1pPr algn="ctr" defTabSz="342900" rtl="0" eaLnBrk="1" latinLnBrk="0" hangingPunct="1">
        <a:spcBef>
          <a:spcPct val="0"/>
        </a:spcBef>
        <a:buNone/>
        <a:defRPr sz="21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31"/>
            <a:ext cx="213360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3"/>
            <a:ext cx="4101016" cy="365125"/>
          </a:xfrm>
          <a:prstGeom prst="rect">
            <a:avLst/>
          </a:prstGeom>
        </p:spPr>
        <p:txBody>
          <a:bodyPr lIns="91440" tIns="45720" rIns="91440" bIns="45720"/>
          <a:lstStyle>
            <a:lvl1pPr algn="ctr">
              <a:defRPr lang="it-IT" sz="900" kern="1200" dirty="0" smtClean="0">
                <a:solidFill>
                  <a:prstClr val="white"/>
                </a:solidFill>
                <a:latin typeface="+mn-lt"/>
                <a:ea typeface="+mn-ea"/>
                <a:cs typeface="+mn-cs"/>
              </a:defRPr>
            </a:lvl1p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4118842996"/>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Lst>
  <p:hf hdr="0" dt="0"/>
  <p:txStyles>
    <p:titleStyle>
      <a:lvl1pPr algn="ctr" defTabSz="3429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1pPr>
      <a:lvl2pPr marL="557213" indent="-214313" algn="l" defTabSz="342900" rtl="0" eaLnBrk="1" latinLnBrk="0" hangingPunct="1">
        <a:spcBef>
          <a:spcPct val="20000"/>
        </a:spcBef>
        <a:buFont typeface="Arial"/>
        <a:buChar char="–"/>
        <a:defRPr sz="1350" kern="120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200" kern="1200">
          <a:solidFill>
            <a:schemeClr val="tx1"/>
          </a:solidFill>
          <a:latin typeface="Arial" pitchFamily="34" charset="0"/>
          <a:ea typeface="+mn-ea"/>
          <a:cs typeface="Arial" pitchFamily="34" charset="0"/>
        </a:defRPr>
      </a:lvl3pPr>
      <a:lvl4pPr marL="12001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4pPr>
      <a:lvl5pPr marL="15430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health.va.gov/exposures/topics/index.as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mobile.va.gov/app/exposure-ed"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31.svg"/><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5" Type="http://schemas.openxmlformats.org/officeDocument/2006/relationships/image" Target="../media/image53.sv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svg"/><Relationship Id="rId1" Type="http://schemas.openxmlformats.org/officeDocument/2006/relationships/slideLayout" Target="../slideLayouts/slideLayout28.xml"/><Relationship Id="rId6" Type="http://schemas.openxmlformats.org/officeDocument/2006/relationships/image" Target="../media/image34.png"/><Relationship Id="rId11" Type="http://schemas.openxmlformats.org/officeDocument/2006/relationships/image" Target="../media/image39.svg"/><Relationship Id="rId24" Type="http://schemas.openxmlformats.org/officeDocument/2006/relationships/image" Target="../media/image52.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sv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8.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oleObject" Target="file:///C:\Users\VHAEASFALVOM\OneDrive%20-%20Department%20of%20Veterans%20Affairs\FALVO%20-%20FILES\HOME\HOME-LEAP\2847_good.html" TargetMode="External"/><Relationship Id="rId2" Type="http://schemas.openxmlformats.org/officeDocument/2006/relationships/image" Target="../media/image63.png"/><Relationship Id="rId1" Type="http://schemas.openxmlformats.org/officeDocument/2006/relationships/slideLayout" Target="../slideLayouts/slideLayout28.xml"/><Relationship Id="rId6" Type="http://schemas.openxmlformats.org/officeDocument/2006/relationships/image" Target="../media/image65.emf"/><Relationship Id="rId5" Type="http://schemas.openxmlformats.org/officeDocument/2006/relationships/oleObject" Target="../embeddings/oleObject1.bin"/><Relationship Id="rId4" Type="http://schemas.openxmlformats.org/officeDocument/2006/relationships/image" Target="../media/image64.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png"/><Relationship Id="rId1" Type="http://schemas.openxmlformats.org/officeDocument/2006/relationships/slideLayout" Target="../slideLayouts/slideLayout2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 Id="rId9"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7772400" cy="1981200"/>
          </a:xfrm>
        </p:spPr>
        <p:txBody>
          <a:bodyPr>
            <a:noAutofit/>
          </a:bodyPr>
          <a:lstStyle/>
          <a:p>
            <a:r>
              <a:rPr lang="en-US" sz="3200">
                <a:solidFill>
                  <a:srgbClr val="000000"/>
                </a:solidFill>
                <a:effectLst/>
                <a:latin typeface="Calibri" panose="020F0502020204030204" pitchFamily="34" charset="0"/>
                <a:ea typeface="Calibri" panose="020F0502020204030204" pitchFamily="34" charset="0"/>
              </a:rPr>
              <a:t>Health Outcomes Military Exposures (HOME): </a:t>
            </a:r>
            <a:br>
              <a:rPr lang="en-US" sz="3200">
                <a:solidFill>
                  <a:srgbClr val="000000"/>
                </a:solidFill>
                <a:effectLst/>
                <a:latin typeface="Calibri" panose="020F0502020204030204" pitchFamily="34" charset="0"/>
                <a:ea typeface="Calibri" panose="020F0502020204030204" pitchFamily="34" charset="0"/>
              </a:rPr>
            </a:br>
            <a:r>
              <a:rPr lang="en-US" sz="3200">
                <a:solidFill>
                  <a:srgbClr val="000000"/>
                </a:solidFill>
                <a:effectLst/>
                <a:latin typeface="Calibri" panose="020F0502020204030204" pitchFamily="34" charset="0"/>
                <a:ea typeface="Calibri" panose="020F0502020204030204" pitchFamily="34" charset="0"/>
              </a:rPr>
              <a:t>Updates on PACT Act and Other Military Environmental Exposures Research</a:t>
            </a:r>
            <a:endParaRPr lang="en-US" sz="320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228600" y="4267200"/>
            <a:ext cx="6781800" cy="1752600"/>
          </a:xfrm>
        </p:spPr>
        <p:txBody>
          <a:bodyPr>
            <a:normAutofit/>
          </a:bodyPr>
          <a:lstStyle/>
          <a:p>
            <a:pPr algn="l">
              <a:spcBef>
                <a:spcPts val="0"/>
              </a:spcBef>
            </a:pPr>
            <a:r>
              <a:rPr lang="en-US" sz="2800">
                <a:latin typeface="Arial" panose="020B0604020202020204" pitchFamily="34" charset="0"/>
                <a:cs typeface="Arial" panose="020B0604020202020204" pitchFamily="34" charset="0"/>
              </a:rPr>
              <a:t>Presentation for: AMSUS 2024</a:t>
            </a:r>
          </a:p>
          <a:p>
            <a:pPr algn="l">
              <a:spcBef>
                <a:spcPts val="0"/>
              </a:spcBef>
            </a:pPr>
            <a:r>
              <a:rPr lang="en-US" sz="2800">
                <a:latin typeface="Arial" panose="020B0604020202020204" pitchFamily="34" charset="0"/>
                <a:cs typeface="Arial" panose="020B0604020202020204" pitchFamily="34" charset="0"/>
              </a:rPr>
              <a:t>Presented by: Aaron Schneiderman, PhD </a:t>
            </a:r>
          </a:p>
          <a:p>
            <a:pPr algn="l">
              <a:spcBef>
                <a:spcPts val="0"/>
              </a:spcBef>
            </a:pPr>
            <a:r>
              <a:rPr lang="en-US" sz="2800">
                <a:latin typeface="Arial" panose="020B0604020202020204" pitchFamily="34" charset="0"/>
                <a:cs typeface="Arial" panose="020B0604020202020204" pitchFamily="34" charset="0"/>
              </a:rPr>
              <a:t>Date of briefing: </a:t>
            </a:r>
          </a:p>
        </p:txBody>
      </p:sp>
      <p:sp>
        <p:nvSpPr>
          <p:cNvPr id="3" name="Slide Number Placeholder 2"/>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1</a:t>
            </a:fld>
            <a:endParaRPr lang="en-US">
              <a:solidFill>
                <a:prstClr val="white"/>
              </a:solidFill>
            </a:endParaRPr>
          </a:p>
        </p:txBody>
      </p:sp>
    </p:spTree>
    <p:extLst>
      <p:ext uri="{BB962C8B-B14F-4D97-AF65-F5344CB8AC3E}">
        <p14:creationId xmlns:p14="http://schemas.microsoft.com/office/powerpoint/2010/main" val="406768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505</a:t>
            </a:r>
          </a:p>
        </p:txBody>
      </p:sp>
      <p:sp>
        <p:nvSpPr>
          <p:cNvPr id="3" name="Content Placeholder 2"/>
          <p:cNvSpPr>
            <a:spLocks noGrp="1"/>
          </p:cNvSpPr>
          <p:nvPr>
            <p:ph idx="1"/>
          </p:nvPr>
        </p:nvSpPr>
        <p:spPr/>
        <p:txBody>
          <a:bodyPr>
            <a:normAutofit/>
          </a:bodyPr>
          <a:lstStyle/>
          <a:p>
            <a:pPr marL="227013" indent="-227013"/>
            <a:r>
              <a:rPr lang="en-US" u="sng"/>
              <a:t>Sec. 505 </a:t>
            </a:r>
            <a:r>
              <a:rPr lang="en-US" kern="0">
                <a:solidFill>
                  <a:prstClr val="black"/>
                </a:solidFill>
              </a:rPr>
              <a:t>Study of cancer rates among Veterans</a:t>
            </a:r>
          </a:p>
          <a:p>
            <a:pPr marL="227013" marR="0" indent="-227013">
              <a:lnSpc>
                <a:spcPct val="107000"/>
              </a:lnSpc>
              <a:spcBef>
                <a:spcPts val="0"/>
              </a:spcBef>
              <a:spcAft>
                <a:spcPts val="0"/>
              </a:spcAft>
            </a:pPr>
            <a:r>
              <a:rPr lang="en-US" kern="0">
                <a:solidFill>
                  <a:prstClr val="black"/>
                </a:solidFill>
              </a:rPr>
              <a:t>“</a:t>
            </a:r>
            <a:r>
              <a:rPr lang="en-US">
                <a:effectLst/>
                <a:ea typeface="Calibri" panose="020F0502020204030204" pitchFamily="34" charset="0"/>
              </a:rPr>
              <a:t>The Secretary of Veterans Affairs shall conduct a study on the incidence of cancer in veterans to determine trends in the rates of the incidence of cancer in veterans.”</a:t>
            </a:r>
          </a:p>
          <a:p>
            <a:pPr marL="227013" marR="0" indent="-227013">
              <a:lnSpc>
                <a:spcPct val="107000"/>
              </a:lnSpc>
              <a:spcBef>
                <a:spcPts val="0"/>
              </a:spcBef>
              <a:spcAft>
                <a:spcPts val="0"/>
              </a:spcAft>
            </a:pPr>
            <a:r>
              <a:rPr lang="en-US">
                <a:ea typeface="Calibri" panose="020F0502020204030204" pitchFamily="34" charset="0"/>
              </a:rPr>
              <a:t>Elements</a:t>
            </a:r>
          </a:p>
          <a:p>
            <a:pPr marL="461963" lvl="2" indent="-234950">
              <a:lnSpc>
                <a:spcPct val="107000"/>
              </a:lnSpc>
              <a:spcBef>
                <a:spcPts val="0"/>
              </a:spcBef>
              <a:buFont typeface="Arial" panose="020B0604020202020204" pitchFamily="34" charset="0"/>
              <a:buChar char="‒"/>
            </a:pPr>
            <a:r>
              <a:rPr lang="en-US" sz="1800">
                <a:effectLst/>
                <a:ea typeface="Calibri" panose="020F0502020204030204" pitchFamily="34" charset="0"/>
              </a:rPr>
              <a:t>Age </a:t>
            </a:r>
          </a:p>
          <a:p>
            <a:pPr marL="461963" lvl="2" indent="-234950">
              <a:lnSpc>
                <a:spcPct val="107000"/>
              </a:lnSpc>
              <a:spcBef>
                <a:spcPts val="0"/>
              </a:spcBef>
              <a:buFont typeface="Arial" panose="020B0604020202020204" pitchFamily="34" charset="0"/>
              <a:buChar char="‒"/>
            </a:pPr>
            <a:r>
              <a:rPr lang="en-US" sz="1800">
                <a:ea typeface="Calibri" panose="020F0502020204030204" pitchFamily="34" charset="0"/>
              </a:rPr>
              <a:t>Period &amp; length of service</a:t>
            </a:r>
          </a:p>
          <a:p>
            <a:pPr marL="461963" lvl="2" indent="-234950">
              <a:lnSpc>
                <a:spcPct val="107000"/>
              </a:lnSpc>
              <a:spcBef>
                <a:spcPts val="0"/>
              </a:spcBef>
              <a:buFont typeface="Arial" panose="020B0604020202020204" pitchFamily="34" charset="0"/>
              <a:buChar char="‒"/>
            </a:pPr>
            <a:r>
              <a:rPr lang="en-US" sz="1800">
                <a:effectLst/>
                <a:ea typeface="Calibri" panose="020F0502020204030204" pitchFamily="34" charset="0"/>
              </a:rPr>
              <a:t>Military occupational specialty</a:t>
            </a:r>
          </a:p>
          <a:p>
            <a:pPr marL="461963" lvl="2" indent="-234950">
              <a:lnSpc>
                <a:spcPct val="107000"/>
              </a:lnSpc>
              <a:spcBef>
                <a:spcPts val="0"/>
              </a:spcBef>
              <a:buFont typeface="Arial" panose="020B0604020202020204" pitchFamily="34" charset="0"/>
              <a:buChar char="‒"/>
            </a:pPr>
            <a:r>
              <a:rPr lang="en-US" sz="1800">
                <a:ea typeface="Calibri" panose="020F0502020204030204" pitchFamily="34" charset="0"/>
              </a:rPr>
              <a:t>Sex</a:t>
            </a:r>
          </a:p>
          <a:p>
            <a:pPr marL="461963" lvl="2" indent="-234950">
              <a:lnSpc>
                <a:spcPct val="107000"/>
              </a:lnSpc>
              <a:spcBef>
                <a:spcPts val="0"/>
              </a:spcBef>
              <a:buFont typeface="Arial" panose="020B0604020202020204" pitchFamily="34" charset="0"/>
              <a:buChar char="‒"/>
            </a:pPr>
            <a:r>
              <a:rPr lang="en-US" sz="1800">
                <a:effectLst/>
                <a:ea typeface="Calibri" panose="020F0502020204030204" pitchFamily="34" charset="0"/>
              </a:rPr>
              <a:t>Cancer type</a:t>
            </a:r>
          </a:p>
          <a:p>
            <a:pPr marL="227013" indent="-227013">
              <a:lnSpc>
                <a:spcPct val="107000"/>
              </a:lnSpc>
              <a:spcBef>
                <a:spcPts val="0"/>
              </a:spcBef>
              <a:tabLst>
                <a:tab pos="227013" algn="l"/>
              </a:tabLst>
            </a:pPr>
            <a:r>
              <a:rPr lang="en-US">
                <a:ea typeface="Calibri" panose="020F0502020204030204" pitchFamily="34" charset="0"/>
              </a:rPr>
              <a:t>VHA National Oncology Program and HOME are partnering with National Cancer Institute to establish a bilateral data exchange that will seek to connect with state tumor registries.</a:t>
            </a:r>
          </a:p>
          <a:p>
            <a:pPr marL="461963" lvl="2" indent="-234950">
              <a:lnSpc>
                <a:spcPct val="107000"/>
              </a:lnSpc>
              <a:spcBef>
                <a:spcPts val="0"/>
              </a:spcBef>
              <a:buFont typeface="Arial" panose="020B0604020202020204" pitchFamily="34" charset="0"/>
              <a:buChar char="‒"/>
            </a:pPr>
            <a:r>
              <a:rPr lang="en-US" sz="1800">
                <a:ea typeface="Calibri" panose="020F0502020204030204" pitchFamily="34" charset="0"/>
              </a:rPr>
              <a:t>Challenge of ascertainment will be addressed through merging results of VACR and state registry data</a:t>
            </a:r>
          </a:p>
          <a:p>
            <a:pPr marL="461963" lvl="2" indent="-234950">
              <a:lnSpc>
                <a:spcPct val="107000"/>
              </a:lnSpc>
              <a:spcBef>
                <a:spcPts val="0"/>
              </a:spcBef>
              <a:buFont typeface="Arial" panose="020B0604020202020204" pitchFamily="34" charset="0"/>
              <a:buChar char="‒"/>
            </a:pPr>
            <a:r>
              <a:rPr lang="en-US" sz="1800">
                <a:ea typeface="Calibri" panose="020F0502020204030204" pitchFamily="34" charset="0"/>
              </a:rPr>
              <a:t>Regulatory agreements and sharing memoranda are now complete</a:t>
            </a:r>
            <a:endParaRPr lang="en-US" sz="1800">
              <a:effectLst/>
              <a:ea typeface="Calibri" panose="020F0502020204030204" pitchFamily="34" charset="0"/>
            </a:endParaRPr>
          </a:p>
          <a:p>
            <a:pPr marL="400050" lvl="1">
              <a:lnSpc>
                <a:spcPct val="107000"/>
              </a:lnSpc>
              <a:spcBef>
                <a:spcPts val="0"/>
              </a:spcBef>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5722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506</a:t>
            </a:r>
          </a:p>
        </p:txBody>
      </p:sp>
      <p:sp>
        <p:nvSpPr>
          <p:cNvPr id="3" name="Content Placeholder 2"/>
          <p:cNvSpPr>
            <a:spLocks noGrp="1"/>
          </p:cNvSpPr>
          <p:nvPr>
            <p:ph idx="1"/>
          </p:nvPr>
        </p:nvSpPr>
        <p:spPr/>
        <p:txBody>
          <a:bodyPr>
            <a:normAutofit/>
          </a:bodyPr>
          <a:lstStyle/>
          <a:p>
            <a:r>
              <a:rPr lang="en-US" u="sng"/>
              <a:t>Sec. 506 </a:t>
            </a:r>
            <a:r>
              <a:rPr lang="en-US" kern="0">
                <a:solidFill>
                  <a:prstClr val="black"/>
                </a:solidFill>
              </a:rPr>
              <a:t>Study on health effects of waste related to Manhattan 			Project on certain Veterans (NASEM)</a:t>
            </a:r>
          </a:p>
          <a:p>
            <a:r>
              <a:rPr lang="en-US" kern="0">
                <a:solidFill>
                  <a:prstClr val="black"/>
                </a:solidFill>
              </a:rPr>
              <a:t>Congress designated NASEM to conduct this study of health trends in Veterans who while Service members</a:t>
            </a:r>
          </a:p>
          <a:p>
            <a:pPr lvl="1"/>
            <a:r>
              <a:rPr lang="en-US" kern="0">
                <a:solidFill>
                  <a:prstClr val="black"/>
                </a:solidFill>
              </a:rPr>
              <a:t>“…participated in activities relating to the Manhattan Project”</a:t>
            </a:r>
          </a:p>
          <a:p>
            <a:pPr lvl="1"/>
            <a:r>
              <a:rPr lang="en-US" kern="0">
                <a:solidFill>
                  <a:prstClr val="black"/>
                </a:solidFill>
              </a:rPr>
              <a:t>Or resided at or near the following:</a:t>
            </a:r>
          </a:p>
          <a:p>
            <a:pPr marL="800100" lvl="2">
              <a:lnSpc>
                <a:spcPct val="107000"/>
              </a:lnSpc>
              <a:spcBef>
                <a:spcPts val="0"/>
              </a:spcBef>
            </a:pPr>
            <a:r>
              <a:rPr lang="en-US" sz="1400" i="1">
                <a:effectLst/>
                <a:latin typeface="DeVinne-Italic"/>
                <a:ea typeface="Calibri" panose="020F0502020204030204" pitchFamily="34" charset="0"/>
                <a:cs typeface="DeVinne-Italic"/>
              </a:rPr>
              <a:t>(1) In the county of St. Louis, Missouri, the following: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1257300" lvl="2">
              <a:lnSpc>
                <a:spcPct val="107000"/>
              </a:lnSpc>
              <a:spcBef>
                <a:spcPts val="0"/>
              </a:spcBef>
            </a:pPr>
            <a:r>
              <a:rPr lang="en-US" sz="1400">
                <a:effectLst/>
                <a:latin typeface="Times-Roman"/>
                <a:ea typeface="Calibri" panose="020F0502020204030204" pitchFamily="34" charset="0"/>
                <a:cs typeface="Times-Roman"/>
              </a:rPr>
              <a:t> </a:t>
            </a:r>
            <a:r>
              <a:rPr lang="en-US" sz="1400" i="1">
                <a:effectLst/>
                <a:latin typeface="DeVinne-Italic"/>
                <a:ea typeface="Calibri" panose="020F0502020204030204" pitchFamily="34" charset="0"/>
                <a:cs typeface="DeVinne-Italic"/>
              </a:rPr>
              <a:t>(A) Coldwater Creek, Missouri.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1257300" lvl="2">
              <a:lnSpc>
                <a:spcPct val="107000"/>
              </a:lnSpc>
              <a:spcBef>
                <a:spcPts val="0"/>
              </a:spcBef>
            </a:pPr>
            <a:r>
              <a:rPr lang="en-US" sz="1400">
                <a:effectLst/>
                <a:latin typeface="Times-Roman"/>
                <a:ea typeface="Calibri" panose="020F0502020204030204" pitchFamily="34" charset="0"/>
                <a:cs typeface="Times-Roman"/>
              </a:rPr>
              <a:t> </a:t>
            </a:r>
            <a:r>
              <a:rPr lang="en-US" sz="1400" i="1">
                <a:effectLst/>
                <a:latin typeface="DeVinne-Italic"/>
                <a:ea typeface="Calibri" panose="020F0502020204030204" pitchFamily="34" charset="0"/>
                <a:cs typeface="DeVinne-Italic"/>
              </a:rPr>
              <a:t>(B) The St. Louis Airport Site, Missouri.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1257300" lvl="2">
              <a:lnSpc>
                <a:spcPct val="107000"/>
              </a:lnSpc>
              <a:spcBef>
                <a:spcPts val="0"/>
              </a:spcBef>
            </a:pPr>
            <a:r>
              <a:rPr lang="en-US" sz="1400">
                <a:effectLst/>
                <a:latin typeface="Times-Roman"/>
                <a:ea typeface="Calibri" panose="020F0502020204030204" pitchFamily="34" charset="0"/>
                <a:cs typeface="Times-Roman"/>
              </a:rPr>
              <a:t> </a:t>
            </a:r>
            <a:r>
              <a:rPr lang="en-US" sz="1400" i="1">
                <a:effectLst/>
                <a:latin typeface="DeVinne-Italic"/>
                <a:ea typeface="Calibri" panose="020F0502020204030204" pitchFamily="34" charset="0"/>
                <a:cs typeface="DeVinne-Italic"/>
              </a:rPr>
              <a:t>(C) The West Lake Landfill.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07000"/>
              </a:lnSpc>
              <a:spcBef>
                <a:spcPts val="0"/>
              </a:spcBef>
            </a:pPr>
            <a:r>
              <a:rPr lang="en-US" sz="1400">
                <a:effectLst/>
                <a:latin typeface="Times-Roman"/>
                <a:ea typeface="Calibri" panose="020F0502020204030204" pitchFamily="34" charset="0"/>
                <a:cs typeface="Times-Roman"/>
              </a:rPr>
              <a:t> </a:t>
            </a:r>
            <a:r>
              <a:rPr lang="en-US" sz="1400" i="1">
                <a:effectLst/>
                <a:latin typeface="DeVinne-Italic"/>
                <a:ea typeface="Calibri" panose="020F0502020204030204" pitchFamily="34" charset="0"/>
                <a:cs typeface="DeVinne-Italic"/>
              </a:rPr>
              <a:t>(2) Oak Ridge, Tennessee.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07000"/>
              </a:lnSpc>
              <a:spcBef>
                <a:spcPts val="0"/>
              </a:spcBef>
            </a:pPr>
            <a:r>
              <a:rPr lang="en-US" sz="1400">
                <a:effectLst/>
                <a:latin typeface="Times-Roman"/>
                <a:ea typeface="Calibri" panose="020F0502020204030204" pitchFamily="34" charset="0"/>
                <a:cs typeface="Times-Roman"/>
              </a:rPr>
              <a:t> </a:t>
            </a:r>
            <a:r>
              <a:rPr lang="en-US" sz="1400" i="1">
                <a:effectLst/>
                <a:latin typeface="DeVinne-Italic"/>
                <a:ea typeface="Calibri" panose="020F0502020204030204" pitchFamily="34" charset="0"/>
                <a:cs typeface="DeVinne-Italic"/>
              </a:rPr>
              <a:t>(3) Hanford, Washington.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a:t>Overall health and illness, including cancers, compared to past and present civilian populations </a:t>
            </a:r>
          </a:p>
          <a:p>
            <a:r>
              <a:rPr lang="en-US"/>
              <a:t>NASEM contract is awarded FY23</a:t>
            </a:r>
          </a:p>
          <a:p>
            <a:pPr lvl="1"/>
            <a:r>
              <a:rPr lang="en-US"/>
              <a:t>Charge to Committee January 10, 2024</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565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507</a:t>
            </a:r>
          </a:p>
        </p:txBody>
      </p:sp>
      <p:sp>
        <p:nvSpPr>
          <p:cNvPr id="3" name="Content Placeholder 2"/>
          <p:cNvSpPr>
            <a:spLocks noGrp="1"/>
          </p:cNvSpPr>
          <p:nvPr>
            <p:ph idx="1"/>
          </p:nvPr>
        </p:nvSpPr>
        <p:spPr/>
        <p:txBody>
          <a:bodyPr>
            <a:normAutofit/>
          </a:bodyPr>
          <a:lstStyle/>
          <a:p>
            <a:r>
              <a:rPr lang="en-US" u="sng"/>
              <a:t>Sec. 507 </a:t>
            </a:r>
            <a:r>
              <a:rPr lang="en-US" kern="0">
                <a:solidFill>
                  <a:prstClr val="black"/>
                </a:solidFill>
              </a:rPr>
              <a:t>Study on toxic exposures and mental health outcomes 			(NASEM)</a:t>
            </a:r>
          </a:p>
          <a:p>
            <a:r>
              <a:rPr lang="en-US" sz="1800" kern="0">
                <a:solidFill>
                  <a:prstClr val="black"/>
                </a:solidFill>
              </a:rPr>
              <a:t>Congress designated NASEM to conduct this study </a:t>
            </a:r>
            <a:r>
              <a:rPr lang="en-US" sz="1800">
                <a:effectLst/>
                <a:ea typeface="Calibri" panose="020F0502020204030204" pitchFamily="34" charset="0"/>
              </a:rPr>
              <a:t>to assess possible relationships between toxic exposures experienced during service in the Armed Forces and mental health conditions</a:t>
            </a:r>
            <a:endParaRPr lang="en-US" sz="1800" i="1">
              <a:effectLst/>
              <a:ea typeface="Calibri" panose="020F0502020204030204" pitchFamily="34" charset="0"/>
            </a:endParaRPr>
          </a:p>
          <a:p>
            <a:pPr lvl="1"/>
            <a:r>
              <a:rPr lang="en-US" sz="1600" i="1">
                <a:effectLst/>
                <a:ea typeface="Calibri" panose="020F0502020204030204" pitchFamily="34" charset="0"/>
              </a:rPr>
              <a:t>including chronic multisymptom illness, traumatic brain injury,</a:t>
            </a:r>
            <a:r>
              <a:rPr lang="en-US" sz="1600">
                <a:effectLst/>
                <a:ea typeface="Calibri" panose="020F0502020204030204" pitchFamily="34" charset="0"/>
              </a:rPr>
              <a:t> </a:t>
            </a:r>
            <a:r>
              <a:rPr lang="en-US" sz="1600" i="1">
                <a:effectLst/>
                <a:ea typeface="Calibri" panose="020F0502020204030204" pitchFamily="34" charset="0"/>
              </a:rPr>
              <a:t>posttraumatic stress disorder, depression, episodes of psychosis, schizophrenia, bipolar disorder, suicide attempts,</a:t>
            </a:r>
            <a:r>
              <a:rPr lang="en-US" sz="1600">
                <a:effectLst/>
                <a:ea typeface="Calibri" panose="020F0502020204030204" pitchFamily="34" charset="0"/>
              </a:rPr>
              <a:t> </a:t>
            </a:r>
            <a:r>
              <a:rPr lang="en-US" sz="1600" i="1">
                <a:effectLst/>
                <a:ea typeface="Calibri" panose="020F0502020204030204" pitchFamily="34" charset="0"/>
              </a:rPr>
              <a:t>and suicide deaths</a:t>
            </a:r>
          </a:p>
          <a:p>
            <a:pPr lvl="1"/>
            <a:r>
              <a:rPr lang="en-US" sz="1600"/>
              <a:t>VA added </a:t>
            </a:r>
            <a:r>
              <a:rPr lang="en-US" sz="1600">
                <a:effectLst/>
                <a:latin typeface="Arial" panose="020B0604020202020204" pitchFamily="34" charset="0"/>
                <a:ea typeface="Calibri" panose="020F0502020204030204" pitchFamily="34" charset="0"/>
              </a:rPr>
              <a:t>neurocognitive disorders (dementia), attention deficit hyperactivity disorder (ADHD)</a:t>
            </a:r>
          </a:p>
          <a:p>
            <a:r>
              <a:rPr lang="en-US" sz="1800"/>
              <a:t>Contract awarded FY 2023</a:t>
            </a:r>
          </a:p>
          <a:p>
            <a:pPr lvl="1"/>
            <a:r>
              <a:rPr lang="en-US" sz="1600"/>
              <a:t>Charge to Committee February 22, 2024</a:t>
            </a:r>
          </a:p>
          <a:p>
            <a:endParaRPr lang="en-US" sz="180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7816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509</a:t>
            </a:r>
          </a:p>
        </p:txBody>
      </p:sp>
      <p:sp>
        <p:nvSpPr>
          <p:cNvPr id="3" name="Content Placeholder 2"/>
          <p:cNvSpPr>
            <a:spLocks noGrp="1"/>
          </p:cNvSpPr>
          <p:nvPr>
            <p:ph idx="1"/>
          </p:nvPr>
        </p:nvSpPr>
        <p:spPr/>
        <p:txBody>
          <a:bodyPr>
            <a:normAutofit/>
          </a:bodyPr>
          <a:lstStyle/>
          <a:p>
            <a:r>
              <a:rPr lang="en-US" u="sng"/>
              <a:t>Sec. 509 </a:t>
            </a:r>
            <a:r>
              <a:rPr lang="en-US" kern="0">
                <a:solidFill>
                  <a:prstClr val="black"/>
                </a:solidFill>
              </a:rPr>
              <a:t>Department of VA public website for toxic exposure 				research</a:t>
            </a:r>
          </a:p>
          <a:p>
            <a:pPr lvl="1"/>
            <a:r>
              <a:rPr lang="en-US" sz="1800">
                <a:effectLst/>
                <a:latin typeface="Arial" panose="020B0604020202020204" pitchFamily="34" charset="0"/>
                <a:ea typeface="Times New Roman" panose="02020603050405020304" pitchFamily="18" charset="0"/>
                <a:cs typeface="Times New Roman" panose="02020603050405020304" pitchFamily="18" charset="0"/>
              </a:rPr>
              <a:t>On August 9, 2023, HOME launched the Toxic Exposure Research Clearinghouse website. </a:t>
            </a:r>
          </a:p>
          <a:p>
            <a:pPr lvl="1"/>
            <a:r>
              <a:rPr lang="en-US" sz="1800">
                <a:effectLst/>
                <a:latin typeface="Arial" panose="020B0604020202020204" pitchFamily="34" charset="0"/>
                <a:ea typeface="Times New Roman" panose="02020603050405020304" pitchFamily="18" charset="0"/>
                <a:cs typeface="Times New Roman" panose="02020603050405020304" pitchFamily="18" charset="0"/>
              </a:rPr>
              <a:t>HOME Librarians and Web Masters are being hired and will collaborate with internal and external stakeholders to build, design, and maintain the Toxic Exposures Clearinghouse searchable website that will provide the public access to scientific toxic exposure research.</a:t>
            </a: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208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510</a:t>
            </a:r>
          </a:p>
        </p:txBody>
      </p:sp>
      <p:sp>
        <p:nvSpPr>
          <p:cNvPr id="3" name="Content Placeholder 2"/>
          <p:cNvSpPr>
            <a:spLocks noGrp="1"/>
          </p:cNvSpPr>
          <p:nvPr>
            <p:ph idx="1"/>
          </p:nvPr>
        </p:nvSpPr>
        <p:spPr/>
        <p:txBody>
          <a:bodyPr>
            <a:normAutofit/>
          </a:bodyPr>
          <a:lstStyle/>
          <a:p>
            <a:r>
              <a:rPr lang="en-US" u="sng"/>
              <a:t>Sec. 510 </a:t>
            </a:r>
            <a:r>
              <a:rPr lang="en-US" kern="0">
                <a:solidFill>
                  <a:prstClr val="black"/>
                </a:solidFill>
              </a:rPr>
              <a:t>Report on health effects of jet fuels used by Armed Forces</a:t>
            </a:r>
          </a:p>
          <a:p>
            <a:pPr>
              <a:spcBef>
                <a:spcPts val="0"/>
              </a:spcBef>
            </a:pPr>
            <a:endParaRPr lang="en-US" sz="1900">
              <a:latin typeface="Arial" panose="020B0604020202020204" pitchFamily="34" charset="0"/>
              <a:cs typeface="Arial" panose="020B0604020202020204" pitchFamily="34" charset="0"/>
            </a:endParaRPr>
          </a:p>
          <a:p>
            <a:pPr>
              <a:spcBef>
                <a:spcPts val="0"/>
              </a:spcBef>
            </a:pPr>
            <a:r>
              <a:rPr lang="en-US" sz="1900">
                <a:latin typeface="Arial" panose="020B0604020202020204" pitchFamily="34" charset="0"/>
                <a:cs typeface="Arial" panose="020B0604020202020204" pitchFamily="34" charset="0"/>
              </a:rPr>
              <a:t>Dr. Vincent-Hall will address this requirement in a dedicated presentation in this session.</a:t>
            </a:r>
          </a:p>
          <a:p>
            <a:pPr lvl="1">
              <a:spcBef>
                <a:spcPts val="0"/>
              </a:spcBef>
            </a:pPr>
            <a:r>
              <a:rPr lang="en-US"/>
              <a:t>A </a:t>
            </a:r>
            <a:r>
              <a:rPr lang="en-US">
                <a:latin typeface="Arial" panose="020B0604020202020204" pitchFamily="34" charset="0"/>
                <a:cs typeface="Arial" panose="020B0604020202020204" pitchFamily="34" charset="0"/>
              </a:rPr>
              <a:t>comprehensive review of the occupational exposure literature, health safeguards, and research gaps has been submitted to Congress. </a:t>
            </a:r>
          </a:p>
          <a:p>
            <a:pPr lvl="1">
              <a:spcBef>
                <a:spcPts val="0"/>
              </a:spcBef>
            </a:pPr>
            <a:r>
              <a:rPr lang="en-US">
                <a:latin typeface="Arial" panose="020B0604020202020204" pitchFamily="34" charset="0"/>
                <a:cs typeface="Arial" panose="020B0604020202020204" pitchFamily="34" charset="0"/>
              </a:rPr>
              <a:t>VA’s “Long-term Impact of Fuel Exposure (LIFE) Study” is finalizing initial analyses. </a:t>
            </a:r>
          </a:p>
          <a:p>
            <a:pPr lvl="1">
              <a:spcBef>
                <a:spcPts val="0"/>
              </a:spcBef>
            </a:pPr>
            <a:r>
              <a:rPr lang="en-US">
                <a:latin typeface="Arial" panose="020B0604020202020204" pitchFamily="34" charset="0"/>
                <a:cs typeface="Arial" panose="020B0604020202020204" pitchFamily="34" charset="0"/>
              </a:rPr>
              <a:t>Biomarker studies are being planned and will begin FY 2024. </a:t>
            </a:r>
          </a:p>
          <a:p>
            <a:pPr lvl="1">
              <a:spcBef>
                <a:spcPts val="0"/>
              </a:spcBef>
            </a:pPr>
            <a:r>
              <a:rPr lang="en-US">
                <a:latin typeface="Arial" panose="020B0604020202020204" pitchFamily="34" charset="0"/>
                <a:cs typeface="Arial" panose="020B0604020202020204" pitchFamily="34" charset="0"/>
              </a:rPr>
              <a:t>A 5-year follow-up report to Congress is also required, and an expanded literature review to satisfy this requirement has already begun.</a:t>
            </a:r>
            <a:endParaRPr lang="en-US" b="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039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801</a:t>
            </a:r>
          </a:p>
        </p:txBody>
      </p:sp>
      <p:sp>
        <p:nvSpPr>
          <p:cNvPr id="3" name="Content Placeholder 2"/>
          <p:cNvSpPr>
            <a:spLocks noGrp="1"/>
          </p:cNvSpPr>
          <p:nvPr>
            <p:ph idx="1"/>
          </p:nvPr>
        </p:nvSpPr>
        <p:spPr/>
        <p:txBody>
          <a:bodyPr>
            <a:normAutofit/>
          </a:bodyPr>
          <a:lstStyle/>
          <a:p>
            <a:r>
              <a:rPr lang="en-US" u="sng"/>
              <a:t>Sec. 801</a:t>
            </a:r>
            <a:r>
              <a:rPr lang="en-US" u="sng" kern="0">
                <a:solidFill>
                  <a:prstClr val="black"/>
                </a:solidFill>
              </a:rPr>
              <a:t> </a:t>
            </a:r>
            <a:r>
              <a:rPr lang="en-US" kern="0">
                <a:solidFill>
                  <a:prstClr val="black"/>
                </a:solidFill>
              </a:rPr>
              <a:t>Epidemiological study on Fort McClellan Veterans</a:t>
            </a:r>
          </a:p>
          <a:p>
            <a:r>
              <a:rPr lang="en-US" kern="0">
                <a:solidFill>
                  <a:prstClr val="black"/>
                </a:solidFill>
              </a:rPr>
              <a:t>“</a:t>
            </a:r>
            <a:r>
              <a:rPr lang="en-US" sz="1800">
                <a:effectLst/>
                <a:ea typeface="Calibri" panose="020F0502020204030204" pitchFamily="34" charset="0"/>
              </a:rPr>
              <a:t>The Secretary of Veterans Affairs shall conduct an epidemiological study on the health trends of veterans who served in the Armed Forces at Fort McClellan at any time during the period beginning January 1, 1935, and ending on May 20, 1999.”</a:t>
            </a:r>
            <a:endParaRPr lang="en-US" sz="1800">
              <a:ea typeface="Calibri" panose="020F0502020204030204" pitchFamily="34" charset="0"/>
            </a:endParaRPr>
          </a:p>
          <a:p>
            <a:r>
              <a:rPr lang="en-US" kern="0">
                <a:solidFill>
                  <a:prstClr val="black"/>
                </a:solidFill>
              </a:rPr>
              <a:t>Task order for this work was awarded at the close of FY 2023.</a:t>
            </a:r>
          </a:p>
          <a:p>
            <a:r>
              <a:rPr lang="en-US" kern="0">
                <a:solidFill>
                  <a:prstClr val="black"/>
                </a:solidFill>
              </a:rPr>
              <a:t>Year one includes: </a:t>
            </a:r>
          </a:p>
          <a:p>
            <a:pPr lvl="1"/>
            <a:r>
              <a:rPr lang="en-US" sz="1800" b="0" i="0" u="none" strike="noStrike" baseline="0">
                <a:solidFill>
                  <a:srgbClr val="000000"/>
                </a:solidFill>
              </a:rPr>
              <a:t>Report on the historical uses, reported exposures, and potential health effects of military service at Ft. McClellan</a:t>
            </a:r>
          </a:p>
          <a:p>
            <a:pPr lvl="2"/>
            <a:r>
              <a:rPr lang="en-US">
                <a:solidFill>
                  <a:srgbClr val="000000"/>
                </a:solidFill>
              </a:rPr>
              <a:t>Detailed literature review</a:t>
            </a:r>
          </a:p>
          <a:p>
            <a:pPr lvl="2"/>
            <a:r>
              <a:rPr lang="en-US">
                <a:solidFill>
                  <a:srgbClr val="000000"/>
                </a:solidFill>
              </a:rPr>
              <a:t>Characterization of exposures and health risks</a:t>
            </a:r>
          </a:p>
          <a:p>
            <a:pPr lvl="2"/>
            <a:r>
              <a:rPr lang="en-US" b="0" i="0" u="none" strike="noStrike" baseline="0">
                <a:solidFill>
                  <a:srgbClr val="000000"/>
                </a:solidFill>
              </a:rPr>
              <a:t>Assessment of population information sources 	</a:t>
            </a:r>
          </a:p>
          <a:p>
            <a:pPr lvl="1"/>
            <a:r>
              <a:rPr lang="en-US" sz="1800" b="0" i="0" u="none" strike="noStrike" baseline="0">
                <a:solidFill>
                  <a:srgbClr val="000000"/>
                </a:solidFill>
              </a:rPr>
              <a:t>Development of a research proposal and assessment of feasibility</a:t>
            </a:r>
          </a:p>
          <a:p>
            <a:pPr lvl="1"/>
            <a:r>
              <a:rPr lang="en-US" sz="1800" b="0" i="0" u="none" strike="noStrike" baseline="0">
                <a:solidFill>
                  <a:srgbClr val="000000"/>
                </a:solidFill>
              </a:rPr>
              <a:t>Option year for study completion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098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75C7-DBC1-D8E0-8111-EFC467242DE5}"/>
              </a:ext>
            </a:extLst>
          </p:cNvPr>
          <p:cNvSpPr>
            <a:spLocks noGrp="1"/>
          </p:cNvSpPr>
          <p:nvPr>
            <p:ph type="title"/>
          </p:nvPr>
        </p:nvSpPr>
        <p:spPr/>
        <p:txBody>
          <a:bodyPr/>
          <a:lstStyle/>
          <a:p>
            <a:r>
              <a:rPr lang="en-US"/>
              <a:t>PACT Act Requirements</a:t>
            </a:r>
          </a:p>
        </p:txBody>
      </p:sp>
      <p:sp>
        <p:nvSpPr>
          <p:cNvPr id="3" name="Content Placeholder 2">
            <a:extLst>
              <a:ext uri="{FF2B5EF4-FFF2-40B4-BE49-F238E27FC236}">
                <a16:creationId xmlns:a16="http://schemas.microsoft.com/office/drawing/2014/main" id="{C439B246-88A9-2033-E3B8-1BFF07765DAF}"/>
              </a:ext>
            </a:extLst>
          </p:cNvPr>
          <p:cNvSpPr>
            <a:spLocks noGrp="1"/>
          </p:cNvSpPr>
          <p:nvPr>
            <p:ph idx="1"/>
          </p:nvPr>
        </p:nvSpPr>
        <p:spPr>
          <a:xfrm>
            <a:off x="457200" y="1297668"/>
            <a:ext cx="8229600" cy="5288054"/>
          </a:xfrm>
        </p:spPr>
        <p:txBody>
          <a:bodyPr/>
          <a:lstStyle/>
          <a:p>
            <a:r>
              <a:rPr lang="en-US"/>
              <a:t>HOME will be developing new, and enhancing existing, communications on all these project areas</a:t>
            </a:r>
          </a:p>
          <a:p>
            <a:r>
              <a:rPr lang="en-US"/>
              <a:t>PACT Act has expanded benefits and policies supportive of Veterans experiencing effects of, or with concerns about, military environmental exposures</a:t>
            </a:r>
          </a:p>
          <a:p>
            <a:r>
              <a:rPr lang="en-US"/>
              <a:t>PACT Act has also provided unprecedented opportunities to extend current research and focus on questions important to Veterans </a:t>
            </a:r>
          </a:p>
        </p:txBody>
      </p:sp>
      <p:sp>
        <p:nvSpPr>
          <p:cNvPr id="4" name="Slide Number Placeholder 3">
            <a:extLst>
              <a:ext uri="{FF2B5EF4-FFF2-40B4-BE49-F238E27FC236}">
                <a16:creationId xmlns:a16="http://schemas.microsoft.com/office/drawing/2014/main" id="{577AB2B5-08A5-3BBB-0BA1-B71F4FCFC3B8}"/>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64121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36AB-7F8C-533E-BCC5-21A79894B68C}"/>
              </a:ext>
            </a:extLst>
          </p:cNvPr>
          <p:cNvSpPr>
            <a:spLocks noGrp="1"/>
          </p:cNvSpPr>
          <p:nvPr>
            <p:ph type="ctrTitle"/>
          </p:nvPr>
        </p:nvSpPr>
        <p:spPr/>
        <p:txBody>
          <a:bodyPr/>
          <a:lstStyle/>
          <a:p>
            <a:r>
              <a:rPr lang="en-US"/>
              <a:t>VA Investigations to Determine the Long-Term Effects of Jet Fuel Exposure in the Military</a:t>
            </a:r>
          </a:p>
        </p:txBody>
      </p:sp>
      <p:sp>
        <p:nvSpPr>
          <p:cNvPr id="3" name="Subtitle 2">
            <a:extLst>
              <a:ext uri="{FF2B5EF4-FFF2-40B4-BE49-F238E27FC236}">
                <a16:creationId xmlns:a16="http://schemas.microsoft.com/office/drawing/2014/main" id="{EC3CC948-096B-0555-9F09-403404C5D0A1}"/>
              </a:ext>
            </a:extLst>
          </p:cNvPr>
          <p:cNvSpPr>
            <a:spLocks noGrp="1"/>
          </p:cNvSpPr>
          <p:nvPr>
            <p:ph type="subTitle" idx="1"/>
          </p:nvPr>
        </p:nvSpPr>
        <p:spPr>
          <a:xfrm>
            <a:off x="228600" y="4191000"/>
            <a:ext cx="7010400" cy="1752600"/>
          </a:xfrm>
        </p:spPr>
        <p:txBody>
          <a:bodyPr>
            <a:normAutofit fontScale="92500"/>
          </a:bodyPr>
          <a:lstStyle/>
          <a:p>
            <a:r>
              <a:rPr lang="en-US"/>
              <a:t>Presentation for: AMSUS 2024</a:t>
            </a:r>
          </a:p>
          <a:p>
            <a:r>
              <a:rPr lang="en-US"/>
              <a:t>Presented by: Terra Vincent-Hall, PhD, DABT</a:t>
            </a:r>
          </a:p>
          <a:p>
            <a:r>
              <a:rPr lang="en-US"/>
              <a:t>Date: February 13, 2024</a:t>
            </a:r>
          </a:p>
        </p:txBody>
      </p:sp>
      <p:sp>
        <p:nvSpPr>
          <p:cNvPr id="5" name="Slide Number Placeholder 4">
            <a:extLst>
              <a:ext uri="{FF2B5EF4-FFF2-40B4-BE49-F238E27FC236}">
                <a16:creationId xmlns:a16="http://schemas.microsoft.com/office/drawing/2014/main" id="{F1214CE2-3592-588F-271A-23C24F242271}"/>
              </a:ext>
            </a:extLst>
          </p:cNvPr>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17</a:t>
            </a:fld>
            <a:endParaRPr lang="en-US">
              <a:solidFill>
                <a:prstClr val="white"/>
              </a:solidFill>
            </a:endParaRPr>
          </a:p>
        </p:txBody>
      </p:sp>
    </p:spTree>
    <p:extLst>
      <p:ext uri="{BB962C8B-B14F-4D97-AF65-F5344CB8AC3E}">
        <p14:creationId xmlns:p14="http://schemas.microsoft.com/office/powerpoint/2010/main" val="60460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4AAD-3F8D-F386-4223-0F8B30434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FD8B5-4E0E-0EBF-D30D-3319C42BA773}"/>
              </a:ext>
            </a:extLst>
          </p:cNvPr>
          <p:cNvSpPr>
            <a:spLocks noGrp="1"/>
          </p:cNvSpPr>
          <p:nvPr>
            <p:ph type="title"/>
          </p:nvPr>
        </p:nvSpPr>
        <p:spPr/>
        <p:txBody>
          <a:bodyPr>
            <a:normAutofit/>
          </a:bodyPr>
          <a:lstStyle/>
          <a:p>
            <a:r>
              <a:rPr lang="en-US" sz="2400">
                <a:latin typeface="Arial"/>
                <a:cs typeface="Arial"/>
              </a:rPr>
              <a:t>Disclaimer</a:t>
            </a:r>
          </a:p>
        </p:txBody>
      </p:sp>
      <p:sp>
        <p:nvSpPr>
          <p:cNvPr id="5" name="Content Placeholder 4">
            <a:extLst>
              <a:ext uri="{FF2B5EF4-FFF2-40B4-BE49-F238E27FC236}">
                <a16:creationId xmlns:a16="http://schemas.microsoft.com/office/drawing/2014/main" id="{C2027466-BF8C-BFBC-B86E-C4D2F5242DFE}"/>
              </a:ext>
            </a:extLst>
          </p:cNvPr>
          <p:cNvSpPr>
            <a:spLocks noGrp="1"/>
          </p:cNvSpPr>
          <p:nvPr>
            <p:ph idx="1"/>
          </p:nvPr>
        </p:nvSpPr>
        <p:spPr/>
        <p:txBody>
          <a:bodyPr vert="horz" lIns="91440" tIns="45720" rIns="91440" bIns="45720" rtlCol="0" anchor="ctr">
            <a:normAutofit/>
          </a:bodyPr>
          <a:lstStyle/>
          <a:p>
            <a:pPr marL="0" indent="0">
              <a:buNone/>
            </a:pPr>
            <a:r>
              <a:rPr lang="en-US" sz="2000" i="1">
                <a:latin typeface="Arial"/>
                <a:cs typeface="Arial"/>
              </a:rPr>
              <a:t>The views expressed in this presentation are solely those of the presenter and do not represent the official stance of the VA, the Department of Defense, the Services, or the United States Government.</a:t>
            </a:r>
          </a:p>
          <a:p>
            <a:pPr marL="0" indent="0">
              <a:buNone/>
            </a:pPr>
            <a:endParaRPr lang="en-US" sz="2000" i="1">
              <a:latin typeface="Arial"/>
              <a:cs typeface="Arial"/>
            </a:endParaRPr>
          </a:p>
          <a:p>
            <a:pPr marL="556895" lvl="1" indent="-213995"/>
            <a:endParaRPr lang="en-US" sz="2000" b="1" i="1">
              <a:latin typeface="Arial"/>
              <a:cs typeface="Arial"/>
            </a:endParaRPr>
          </a:p>
        </p:txBody>
      </p:sp>
    </p:spTree>
    <p:extLst>
      <p:ext uri="{BB962C8B-B14F-4D97-AF65-F5344CB8AC3E}">
        <p14:creationId xmlns:p14="http://schemas.microsoft.com/office/powerpoint/2010/main" val="422239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BE74-774F-A532-E344-2A0C06ACDB84}"/>
              </a:ext>
            </a:extLst>
          </p:cNvPr>
          <p:cNvSpPr txBox="1">
            <a:spLocks noGrp="1"/>
          </p:cNvSpPr>
          <p:nvPr>
            <p:ph type="title" idx="4294967295"/>
          </p:nvPr>
        </p:nvSpPr>
        <p:spPr>
          <a:xfrm>
            <a:off x="0" y="-52426"/>
            <a:ext cx="9144000" cy="762000"/>
          </a:xfrm>
          <a:prstGeom prst="rect">
            <a:avLst/>
          </a:prstGeom>
          <a:solidFill>
            <a:schemeClr val="tx2"/>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100" b="1" kern="1200">
                <a:solidFill>
                  <a:srgbClr val="002F56"/>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Arial"/>
                <a:ea typeface="+mj-ea"/>
                <a:cs typeface="Arial"/>
              </a:rPr>
              <a:t>PACT Act: Section 510</a:t>
            </a:r>
          </a:p>
        </p:txBody>
      </p:sp>
      <p:sp>
        <p:nvSpPr>
          <p:cNvPr id="9" name="TextBox 8">
            <a:extLst>
              <a:ext uri="{FF2B5EF4-FFF2-40B4-BE49-F238E27FC236}">
                <a16:creationId xmlns:a16="http://schemas.microsoft.com/office/drawing/2014/main" id="{9E09A171-2301-4AB1-B2A5-23BB8A627C92}"/>
              </a:ext>
            </a:extLst>
          </p:cNvPr>
          <p:cNvSpPr txBox="1"/>
          <p:nvPr/>
        </p:nvSpPr>
        <p:spPr>
          <a:xfrm>
            <a:off x="577186" y="1102764"/>
            <a:ext cx="7989626" cy="646331"/>
          </a:xfrm>
          <a:prstGeom prst="rect">
            <a:avLst/>
          </a:prstGeom>
          <a:noFill/>
        </p:spPr>
        <p:txBody>
          <a:bodyPr wrap="square" lIns="91440" tIns="45720" rIns="91440" bIns="45720" rtlCol="0" anchor="t">
            <a:spAutoFit/>
          </a:bodyPr>
          <a:lstStyle/>
          <a:p>
            <a:pPr algn="ctr"/>
            <a:r>
              <a:rPr lang="en-US" b="1">
                <a:latin typeface="Arial"/>
                <a:cs typeface="Arial"/>
              </a:rPr>
              <a:t>Section 510 of the PACT Act</a:t>
            </a:r>
            <a:r>
              <a:rPr lang="en-US" sz="1800" b="1" i="0">
                <a:effectLst/>
                <a:latin typeface="Arial"/>
                <a:cs typeface="Arial"/>
              </a:rPr>
              <a:t> </a:t>
            </a:r>
            <a:r>
              <a:rPr lang="en-US" sz="1800" i="0">
                <a:effectLst/>
                <a:latin typeface="Arial"/>
                <a:cs typeface="Arial"/>
              </a:rPr>
              <a:t>required VA to submit a report </a:t>
            </a:r>
            <a:r>
              <a:rPr lang="en-US" sz="1800" b="0" i="0">
                <a:effectLst/>
                <a:latin typeface="Arial"/>
                <a:cs typeface="Arial"/>
              </a:rPr>
              <a:t>with information on the following areas:</a:t>
            </a:r>
            <a:endParaRPr lang="en-US" sz="1800">
              <a:latin typeface="Arial"/>
              <a:cs typeface="Arial"/>
            </a:endParaRPr>
          </a:p>
        </p:txBody>
      </p:sp>
      <p:grpSp>
        <p:nvGrpSpPr>
          <p:cNvPr id="4" name="Group 3">
            <a:extLst>
              <a:ext uri="{FF2B5EF4-FFF2-40B4-BE49-F238E27FC236}">
                <a16:creationId xmlns:a16="http://schemas.microsoft.com/office/drawing/2014/main" id="{926FC3F1-6481-CF27-E601-4DAC77B09AB7}"/>
              </a:ext>
            </a:extLst>
          </p:cNvPr>
          <p:cNvGrpSpPr/>
          <p:nvPr/>
        </p:nvGrpSpPr>
        <p:grpSpPr>
          <a:xfrm>
            <a:off x="459577" y="1981101"/>
            <a:ext cx="8223233" cy="2843946"/>
            <a:chOff x="459577" y="2079075"/>
            <a:chExt cx="8223233" cy="2843946"/>
          </a:xfrm>
        </p:grpSpPr>
        <p:sp>
          <p:nvSpPr>
            <p:cNvPr id="35" name="Rounded Rectangle 34">
              <a:extLst>
                <a:ext uri="{FF2B5EF4-FFF2-40B4-BE49-F238E27FC236}">
                  <a16:creationId xmlns:a16="http://schemas.microsoft.com/office/drawing/2014/main" id="{E24552D6-A221-D36B-B235-BF9DFC62E0DE}"/>
                </a:ext>
                <a:ext uri="{C183D7F6-B498-43B3-948B-1728B52AA6E4}">
                  <adec:decorative xmlns:adec="http://schemas.microsoft.com/office/drawing/2017/decorative" val="1"/>
                </a:ext>
              </a:extLst>
            </p:cNvPr>
            <p:cNvSpPr/>
            <p:nvPr/>
          </p:nvSpPr>
          <p:spPr>
            <a:xfrm>
              <a:off x="4646459" y="3557042"/>
              <a:ext cx="4036351" cy="1289142"/>
            </a:xfrm>
            <a:prstGeom prst="roundRect">
              <a:avLst>
                <a:gd name="adj" fmla="val 9874"/>
              </a:avLst>
            </a:prstGeom>
            <a:solidFill>
              <a:srgbClr val="E0E2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0FFBB276-A484-3374-20FC-3F9619127F80}"/>
                </a:ext>
                <a:ext uri="{C183D7F6-B498-43B3-948B-1728B52AA6E4}">
                  <adec:decorative xmlns:adec="http://schemas.microsoft.com/office/drawing/2017/decorative" val="1"/>
                </a:ext>
              </a:extLst>
            </p:cNvPr>
            <p:cNvSpPr/>
            <p:nvPr/>
          </p:nvSpPr>
          <p:spPr>
            <a:xfrm>
              <a:off x="4673457" y="2131191"/>
              <a:ext cx="3999405" cy="1289142"/>
            </a:xfrm>
            <a:prstGeom prst="roundRect">
              <a:avLst>
                <a:gd name="adj" fmla="val 11384"/>
              </a:avLst>
            </a:prstGeom>
            <a:solidFill>
              <a:srgbClr val="E0E2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0733639-859E-4B25-9CFA-68DEEA99A9F8}"/>
                </a:ext>
                <a:ext uri="{C183D7F6-B498-43B3-948B-1728B52AA6E4}">
                  <adec:decorative xmlns:adec="http://schemas.microsoft.com/office/drawing/2017/decorative" val="1"/>
                </a:ext>
              </a:extLst>
            </p:cNvPr>
            <p:cNvSpPr/>
            <p:nvPr/>
          </p:nvSpPr>
          <p:spPr>
            <a:xfrm>
              <a:off x="459577" y="3557042"/>
              <a:ext cx="4036351" cy="1289142"/>
            </a:xfrm>
            <a:prstGeom prst="roundRect">
              <a:avLst>
                <a:gd name="adj" fmla="val 9874"/>
              </a:avLst>
            </a:prstGeom>
            <a:solidFill>
              <a:srgbClr val="E0E2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6E9236B4-FB9C-C60D-CB59-F486AB7C7AAE}"/>
                </a:ext>
                <a:ext uri="{C183D7F6-B498-43B3-948B-1728B52AA6E4}">
                  <adec:decorative xmlns:adec="http://schemas.microsoft.com/office/drawing/2017/decorative" val="1"/>
                </a:ext>
              </a:extLst>
            </p:cNvPr>
            <p:cNvSpPr/>
            <p:nvPr/>
          </p:nvSpPr>
          <p:spPr>
            <a:xfrm>
              <a:off x="486575" y="2131191"/>
              <a:ext cx="3999405" cy="1289142"/>
            </a:xfrm>
            <a:prstGeom prst="roundRect">
              <a:avLst>
                <a:gd name="adj" fmla="val 11384"/>
              </a:avLst>
            </a:prstGeom>
            <a:solidFill>
              <a:srgbClr val="E0E2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1CFA9DA-A4B6-3A58-3876-DA8C6E3629CE}"/>
                </a:ext>
              </a:extLst>
            </p:cNvPr>
            <p:cNvSpPr/>
            <p:nvPr/>
          </p:nvSpPr>
          <p:spPr>
            <a:xfrm>
              <a:off x="753310" y="2079075"/>
              <a:ext cx="3505696" cy="1477967"/>
            </a:xfrm>
            <a:custGeom>
              <a:avLst/>
              <a:gdLst>
                <a:gd name="connsiteX0" fmla="*/ 0 w 3523055"/>
                <a:gd name="connsiteY0" fmla="*/ 0 h 2113833"/>
                <a:gd name="connsiteX1" fmla="*/ 3523055 w 3523055"/>
                <a:gd name="connsiteY1" fmla="*/ 0 h 2113833"/>
                <a:gd name="connsiteX2" fmla="*/ 3523055 w 3523055"/>
                <a:gd name="connsiteY2" fmla="*/ 2113833 h 2113833"/>
                <a:gd name="connsiteX3" fmla="*/ 0 w 3523055"/>
                <a:gd name="connsiteY3" fmla="*/ 2113833 h 2113833"/>
                <a:gd name="connsiteX4" fmla="*/ 0 w 3523055"/>
                <a:gd name="connsiteY4" fmla="*/ 0 h 2113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055" h="2113833">
                  <a:moveTo>
                    <a:pt x="0" y="0"/>
                  </a:moveTo>
                  <a:lnTo>
                    <a:pt x="3523055" y="0"/>
                  </a:lnTo>
                  <a:lnTo>
                    <a:pt x="3523055" y="2113833"/>
                  </a:lnTo>
                  <a:lnTo>
                    <a:pt x="0" y="2113833"/>
                  </a:lnTo>
                  <a:lnTo>
                    <a:pt x="0" y="0"/>
                  </a:lnTo>
                  <a:close/>
                </a:path>
              </a:pathLst>
            </a:custGeom>
            <a:noFill/>
            <a:ln>
              <a:noFill/>
            </a:ln>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a:solidFill>
                    <a:schemeClr val="tx1"/>
                  </a:solidFill>
                  <a:latin typeface="Arial" panose="020B0604020202020204" pitchFamily="34" charset="0"/>
                  <a:cs typeface="Arial" panose="020B0604020202020204" pitchFamily="34" charset="0"/>
                </a:rPr>
                <a:t>Discussion of the effect of various types of jet fuels used by the Armed Forces on the health of individuals by length of exposure</a:t>
              </a:r>
            </a:p>
          </p:txBody>
        </p:sp>
        <p:sp>
          <p:nvSpPr>
            <p:cNvPr id="8" name="Freeform: Shape 7">
              <a:extLst>
                <a:ext uri="{FF2B5EF4-FFF2-40B4-BE49-F238E27FC236}">
                  <a16:creationId xmlns:a16="http://schemas.microsoft.com/office/drawing/2014/main" id="{A9245DFF-7192-C77E-DA7A-271884DD7245}"/>
                </a:ext>
              </a:extLst>
            </p:cNvPr>
            <p:cNvSpPr/>
            <p:nvPr/>
          </p:nvSpPr>
          <p:spPr>
            <a:xfrm>
              <a:off x="651646" y="3480782"/>
              <a:ext cx="3722079" cy="1442239"/>
            </a:xfrm>
            <a:custGeom>
              <a:avLst/>
              <a:gdLst>
                <a:gd name="connsiteX0" fmla="*/ 0 w 3523055"/>
                <a:gd name="connsiteY0" fmla="*/ 0 h 2113833"/>
                <a:gd name="connsiteX1" fmla="*/ 3523055 w 3523055"/>
                <a:gd name="connsiteY1" fmla="*/ 0 h 2113833"/>
                <a:gd name="connsiteX2" fmla="*/ 3523055 w 3523055"/>
                <a:gd name="connsiteY2" fmla="*/ 2113833 h 2113833"/>
                <a:gd name="connsiteX3" fmla="*/ 0 w 3523055"/>
                <a:gd name="connsiteY3" fmla="*/ 2113833 h 2113833"/>
                <a:gd name="connsiteX4" fmla="*/ 0 w 3523055"/>
                <a:gd name="connsiteY4" fmla="*/ 0 h 2113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055" h="2113833">
                  <a:moveTo>
                    <a:pt x="0" y="0"/>
                  </a:moveTo>
                  <a:lnTo>
                    <a:pt x="3523055" y="0"/>
                  </a:lnTo>
                  <a:lnTo>
                    <a:pt x="3523055" y="2113833"/>
                  </a:lnTo>
                  <a:lnTo>
                    <a:pt x="0" y="2113833"/>
                  </a:lnTo>
                  <a:lnTo>
                    <a:pt x="0" y="0"/>
                  </a:lnTo>
                  <a:close/>
                </a:path>
              </a:pathLst>
            </a:custGeom>
            <a:noFill/>
            <a:ln>
              <a:noFill/>
            </a:ln>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a:solidFill>
                    <a:schemeClr val="tx1"/>
                  </a:solidFill>
                  <a:latin typeface="Arial" panose="020B0604020202020204" pitchFamily="34" charset="0"/>
                  <a:cs typeface="Arial" panose="020B0604020202020204" pitchFamily="34" charset="0"/>
                </a:rPr>
                <a:t>Identification of the immediate symptoms of jet fuel exposure that may indicate future health risks</a:t>
              </a:r>
            </a:p>
          </p:txBody>
        </p:sp>
        <p:sp>
          <p:nvSpPr>
            <p:cNvPr id="12" name="TextBox 11">
              <a:extLst>
                <a:ext uri="{FF2B5EF4-FFF2-40B4-BE49-F238E27FC236}">
                  <a16:creationId xmlns:a16="http://schemas.microsoft.com/office/drawing/2014/main" id="{F8D4656A-7950-1829-B235-0181330D4858}"/>
                </a:ext>
              </a:extLst>
            </p:cNvPr>
            <p:cNvSpPr txBox="1"/>
            <p:nvPr/>
          </p:nvSpPr>
          <p:spPr>
            <a:xfrm>
              <a:off x="4717888" y="2237153"/>
              <a:ext cx="3937706" cy="1077218"/>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A chronology of health safeguards implemented by the Armed Forces intended to reduce the exposure of members of the Armed Forces to jet fuel</a:t>
              </a:r>
            </a:p>
          </p:txBody>
        </p:sp>
        <p:sp>
          <p:nvSpPr>
            <p:cNvPr id="15" name="TextBox 14">
              <a:extLst>
                <a:ext uri="{FF2B5EF4-FFF2-40B4-BE49-F238E27FC236}">
                  <a16:creationId xmlns:a16="http://schemas.microsoft.com/office/drawing/2014/main" id="{4D2F20D8-1751-FA5E-252D-85354479B341}"/>
                </a:ext>
              </a:extLst>
            </p:cNvPr>
            <p:cNvSpPr txBox="1"/>
            <p:nvPr/>
          </p:nvSpPr>
          <p:spPr>
            <a:xfrm>
              <a:off x="4858847" y="3798038"/>
              <a:ext cx="3628623" cy="830997"/>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Identification of any areas relating to jet fuel exposure about which new research needs to be conducted</a:t>
              </a:r>
            </a:p>
          </p:txBody>
        </p:sp>
      </p:grpSp>
      <p:sp>
        <p:nvSpPr>
          <p:cNvPr id="3" name="TextBox 2">
            <a:extLst>
              <a:ext uri="{FF2B5EF4-FFF2-40B4-BE49-F238E27FC236}">
                <a16:creationId xmlns:a16="http://schemas.microsoft.com/office/drawing/2014/main" id="{89B6601B-3FF5-D70D-5FCC-3E48F9F2BF89}"/>
              </a:ext>
            </a:extLst>
          </p:cNvPr>
          <p:cNvSpPr txBox="1"/>
          <p:nvPr/>
        </p:nvSpPr>
        <p:spPr>
          <a:xfrm>
            <a:off x="1237030" y="4999281"/>
            <a:ext cx="6669939" cy="923330"/>
          </a:xfrm>
          <a:prstGeom prst="rect">
            <a:avLst/>
          </a:prstGeom>
          <a:noFill/>
        </p:spPr>
        <p:txBody>
          <a:bodyPr wrap="square" lIns="91440" tIns="45720" rIns="91440" bIns="45720" anchor="t">
            <a:spAutoFit/>
          </a:bodyPr>
          <a:lstStyle/>
          <a:p>
            <a:pPr algn="ctr"/>
            <a:r>
              <a:rPr lang="en-US" b="0" i="0">
                <a:effectLst/>
                <a:latin typeface="Arial"/>
                <a:cs typeface="Arial"/>
              </a:rPr>
              <a:t>This initial report was due to Congress 1 year from the PACT Act enactment (August 10, 2023</a:t>
            </a:r>
            <a:r>
              <a:rPr lang="en-US">
                <a:latin typeface="Arial"/>
                <a:cs typeface="Arial"/>
              </a:rPr>
              <a:t>), must be made public,</a:t>
            </a:r>
            <a:r>
              <a:rPr lang="en-US" b="0" i="0">
                <a:effectLst/>
                <a:latin typeface="Arial"/>
                <a:cs typeface="Arial"/>
              </a:rPr>
              <a:t> and requires a 5-year follow-up</a:t>
            </a:r>
            <a:r>
              <a:rPr lang="en-US">
                <a:latin typeface="Arial"/>
                <a:cs typeface="Arial"/>
              </a:rPr>
              <a:t> report due in 2028</a:t>
            </a:r>
            <a:r>
              <a:rPr lang="en-US" sz="1600" b="0" i="0">
                <a:effectLst/>
                <a:latin typeface="Arial"/>
                <a:cs typeface="Arial"/>
              </a:rPr>
              <a:t>.</a:t>
            </a:r>
          </a:p>
        </p:txBody>
      </p:sp>
    </p:spTree>
    <p:extLst>
      <p:ext uri="{BB962C8B-B14F-4D97-AF65-F5344CB8AC3E}">
        <p14:creationId xmlns:p14="http://schemas.microsoft.com/office/powerpoint/2010/main" val="25077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D6A1-5600-91A9-A341-2B6053F75FE0}"/>
              </a:ext>
            </a:extLst>
          </p:cNvPr>
          <p:cNvSpPr>
            <a:spLocks noGrp="1"/>
          </p:cNvSpPr>
          <p:nvPr>
            <p:ph type="title"/>
          </p:nvPr>
        </p:nvSpPr>
        <p:spPr/>
        <p:txBody>
          <a:bodyPr/>
          <a:lstStyle/>
          <a:p>
            <a:r>
              <a:rPr lang="en-US"/>
              <a:t>Objectives</a:t>
            </a:r>
          </a:p>
        </p:txBody>
      </p:sp>
      <p:sp>
        <p:nvSpPr>
          <p:cNvPr id="4" name="Slide Number Placeholder 3">
            <a:extLst>
              <a:ext uri="{FF2B5EF4-FFF2-40B4-BE49-F238E27FC236}">
                <a16:creationId xmlns:a16="http://schemas.microsoft.com/office/drawing/2014/main" id="{24B109AE-F931-10FE-F6D7-6B96D668017E}"/>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a:solidFill>
                <a:prstClr val="white"/>
              </a:solidFill>
            </a:endParaRPr>
          </a:p>
        </p:txBody>
      </p:sp>
      <p:sp>
        <p:nvSpPr>
          <p:cNvPr id="8" name="Content Placeholder 7">
            <a:extLst>
              <a:ext uri="{FF2B5EF4-FFF2-40B4-BE49-F238E27FC236}">
                <a16:creationId xmlns:a16="http://schemas.microsoft.com/office/drawing/2014/main" id="{F77B5487-8075-0775-72A3-771AA14019A8}"/>
              </a:ext>
            </a:extLst>
          </p:cNvPr>
          <p:cNvSpPr>
            <a:spLocks noGrp="1"/>
          </p:cNvSpPr>
          <p:nvPr>
            <p:ph idx="1"/>
          </p:nvPr>
        </p:nvSpPr>
        <p:spPr>
          <a:xfrm>
            <a:off x="443416" y="1485900"/>
            <a:ext cx="8229600" cy="3771900"/>
          </a:xfrm>
        </p:spPr>
        <p:txBody>
          <a:bodyPr>
            <a:normAutofit/>
          </a:bodyPr>
          <a:lstStyle/>
          <a:p>
            <a:pPr marL="457200" indent="-457200">
              <a:buFont typeface="+mj-lt"/>
              <a:buAutoNum type="arabicPeriod"/>
            </a:pPr>
            <a:r>
              <a:rPr lang="en-US" sz="2800">
                <a:effectLst/>
                <a:ea typeface="Calibri" panose="020F0502020204030204" pitchFamily="34" charset="0"/>
              </a:rPr>
              <a:t>Learn about the PACT ACT and what VA is doing in the area of health outcomes of military exposures </a:t>
            </a:r>
          </a:p>
          <a:p>
            <a:pPr marL="457200" indent="-457200">
              <a:buFont typeface="+mj-lt"/>
              <a:buAutoNum type="arabicPeriod"/>
            </a:pPr>
            <a:r>
              <a:rPr lang="en-US" sz="2800">
                <a:effectLst/>
                <a:ea typeface="Calibri" panose="020F0502020204030204" pitchFamily="34" charset="0"/>
              </a:rPr>
              <a:t>Enhance knowledge of recent research related to the PACT ACT and/or this office of VA </a:t>
            </a:r>
            <a:endParaRPr lang="en-US" sz="2800">
              <a:ea typeface="Calibri" panose="020F0502020204030204" pitchFamily="34" charset="0"/>
            </a:endParaRPr>
          </a:p>
          <a:p>
            <a:pPr marL="457200" indent="-457200">
              <a:buFont typeface="+mj-lt"/>
              <a:buAutoNum type="arabicPeriod"/>
            </a:pPr>
            <a:r>
              <a:rPr lang="en-US" sz="2800">
                <a:effectLst/>
                <a:ea typeface="Calibri" panose="020F0502020204030204" pitchFamily="34" charset="0"/>
              </a:rPr>
              <a:t>Understand how using artificial intelligence (AI) is part of this process</a:t>
            </a:r>
          </a:p>
          <a:p>
            <a:pPr marL="0" indent="0">
              <a:buNone/>
            </a:pPr>
            <a:endParaRPr lang="en-US"/>
          </a:p>
        </p:txBody>
      </p:sp>
    </p:spTree>
    <p:extLst>
      <p:ext uri="{BB962C8B-B14F-4D97-AF65-F5344CB8AC3E}">
        <p14:creationId xmlns:p14="http://schemas.microsoft.com/office/powerpoint/2010/main" val="69165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235A-22E9-35F8-B308-E3D8C5B34EAA}"/>
              </a:ext>
            </a:extLst>
          </p:cNvPr>
          <p:cNvSpPr>
            <a:spLocks noGrp="1"/>
          </p:cNvSpPr>
          <p:nvPr>
            <p:ph type="title"/>
          </p:nvPr>
        </p:nvSpPr>
        <p:spPr/>
        <p:txBody>
          <a:bodyPr/>
          <a:lstStyle/>
          <a:p>
            <a:r>
              <a:rPr lang="en-US">
                <a:latin typeface="Arial"/>
                <a:cs typeface="Arial"/>
              </a:rPr>
              <a:t>Jet Fuel Exposure in the Military</a:t>
            </a:r>
            <a:endParaRPr lang="en-US"/>
          </a:p>
        </p:txBody>
      </p:sp>
      <p:sp>
        <p:nvSpPr>
          <p:cNvPr id="3" name="Content Placeholder 2">
            <a:extLst>
              <a:ext uri="{FF2B5EF4-FFF2-40B4-BE49-F238E27FC236}">
                <a16:creationId xmlns:a16="http://schemas.microsoft.com/office/drawing/2014/main" id="{CA12A294-E781-D88C-99A4-FE2C2DB9AE47}"/>
              </a:ext>
            </a:extLst>
          </p:cNvPr>
          <p:cNvSpPr>
            <a:spLocks noGrp="1"/>
          </p:cNvSpPr>
          <p:nvPr>
            <p:ph idx="1"/>
          </p:nvPr>
        </p:nvSpPr>
        <p:spPr>
          <a:xfrm>
            <a:off x="457200" y="762000"/>
            <a:ext cx="8229600" cy="5288054"/>
          </a:xfrm>
        </p:spPr>
        <p:txBody>
          <a:bodyPr vert="horz" lIns="91440" tIns="45720" rIns="91440" bIns="45720" rtlCol="0" anchor="t">
            <a:normAutofit lnSpcReduction="10000"/>
          </a:bodyPr>
          <a:lstStyle/>
          <a:p>
            <a:r>
              <a:rPr lang="en-US">
                <a:latin typeface="Arial"/>
                <a:cs typeface="Arial"/>
              </a:rPr>
              <a:t>DoD is the largest consumer of jet fuels in the U.S.</a:t>
            </a:r>
          </a:p>
          <a:p>
            <a:r>
              <a:rPr lang="en-US"/>
              <a:t>Jet fuel exposure is</a:t>
            </a:r>
            <a:r>
              <a:rPr lang="en-US">
                <a:latin typeface="Arial" panose="020B0604020202020204" pitchFamily="34" charset="0"/>
              </a:rPr>
              <a:t> one of the most common exposures in military service.</a:t>
            </a:r>
          </a:p>
          <a:p>
            <a:r>
              <a:rPr lang="en-US">
                <a:latin typeface="Arial"/>
                <a:cs typeface="Arial"/>
              </a:rPr>
              <a:t>Complex mixtures of hundreds of hydrocarbons; kerosene is the primary constituent.</a:t>
            </a:r>
          </a:p>
          <a:p>
            <a:r>
              <a:rPr lang="en-US">
                <a:latin typeface="Arial"/>
                <a:cs typeface="Arial"/>
              </a:rPr>
              <a:t>Most published research details acute effects; lack of information on long-term outcomes</a:t>
            </a:r>
          </a:p>
          <a:p>
            <a:r>
              <a:rPr lang="en-US">
                <a:latin typeface="Arial"/>
                <a:cs typeface="Arial"/>
              </a:rPr>
              <a:t>Some constituents with known toxicity (minor % of the total volume)</a:t>
            </a:r>
          </a:p>
          <a:p>
            <a:pPr lvl="1"/>
            <a:r>
              <a:rPr lang="en-US"/>
              <a:t>Carcinogenic: benzene, ethylbenzene, naphthalene</a:t>
            </a:r>
          </a:p>
          <a:p>
            <a:pPr lvl="1"/>
            <a:r>
              <a:rPr lang="en-US">
                <a:latin typeface="Arial" panose="020B0604020202020204" pitchFamily="34" charset="0"/>
              </a:rPr>
              <a:t>Neurotoxic: toluene, n-hexane, benzene, xylenes, naphthalene</a:t>
            </a:r>
          </a:p>
          <a:p>
            <a:r>
              <a:rPr lang="en-US">
                <a:latin typeface="Arial"/>
                <a:cs typeface="Arial"/>
              </a:rPr>
              <a:t>VA often receives inquiries from Veterans and other stakeholders regarding related health effects.</a:t>
            </a:r>
          </a:p>
          <a:p>
            <a:r>
              <a:rPr lang="en-US">
                <a:latin typeface="Arial"/>
                <a:cs typeface="Arial"/>
              </a:rPr>
              <a:t>War Related Illness and Injury Study Center Intake Packet: ~</a:t>
            </a:r>
            <a:r>
              <a:rPr lang="en-US" sz="2000">
                <a:latin typeface="Arial"/>
                <a:cs typeface="Arial"/>
              </a:rPr>
              <a:t>90% report exposure to petrochemicals</a:t>
            </a:r>
          </a:p>
          <a:p>
            <a:r>
              <a:rPr lang="en-US">
                <a:latin typeface="Arial"/>
                <a:cs typeface="Arial"/>
              </a:rPr>
              <a:t>Airborne Hazards and Open Burn Pit Registry: ~85%</a:t>
            </a:r>
            <a:r>
              <a:rPr lang="en-US" sz="2000">
                <a:latin typeface="Arial"/>
                <a:cs typeface="Arial"/>
              </a:rPr>
              <a:t> report potential exposure to fuels</a:t>
            </a:r>
            <a:r>
              <a:rPr lang="en-US">
                <a:latin typeface="Arial"/>
                <a:cs typeface="Arial"/>
              </a:rPr>
              <a:t> (many via burn pits)</a:t>
            </a:r>
            <a:endParaRPr lang="en-US" sz="2000">
              <a:latin typeface="Arial"/>
              <a:cs typeface="Arial"/>
            </a:endParaRPr>
          </a:p>
        </p:txBody>
      </p:sp>
      <p:sp>
        <p:nvSpPr>
          <p:cNvPr id="4" name="Slide Number Placeholder 3">
            <a:extLst>
              <a:ext uri="{FF2B5EF4-FFF2-40B4-BE49-F238E27FC236}">
                <a16:creationId xmlns:a16="http://schemas.microsoft.com/office/drawing/2014/main" id="{C67ABB3C-7ADE-875C-6844-248454F078BB}"/>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
        <p:nvSpPr>
          <p:cNvPr id="5" name="Footer Placeholder 4">
            <a:extLst>
              <a:ext uri="{FF2B5EF4-FFF2-40B4-BE49-F238E27FC236}">
                <a16:creationId xmlns:a16="http://schemas.microsoft.com/office/drawing/2014/main" id="{D4A92E2F-9FB5-D7F1-89D1-27C9A1D8FB62}"/>
              </a:ext>
            </a:extLst>
          </p:cNvPr>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229144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39EDFA9-6ABD-0541-3376-847CD7A9116A}"/>
              </a:ext>
            </a:extLst>
          </p:cNvPr>
          <p:cNvSpPr txBox="1"/>
          <p:nvPr/>
        </p:nvSpPr>
        <p:spPr>
          <a:xfrm>
            <a:off x="0" y="679930"/>
            <a:ext cx="4038600" cy="5262979"/>
          </a:xfrm>
          <a:prstGeom prst="rect">
            <a:avLst/>
          </a:prstGeom>
          <a:solidFill>
            <a:srgbClr val="D9D9D9"/>
          </a:solidFill>
        </p:spPr>
        <p:txBody>
          <a:bodyPr wrap="square" lIns="91440" tIns="45720" rIns="91440" bIns="45720" anchor="t">
            <a:spAutoFit/>
          </a:bodyPr>
          <a:lstStyle/>
          <a:p>
            <a:endParaRPr lang="en-US" sz="2000">
              <a:latin typeface="Arial"/>
              <a:ea typeface="Calibri"/>
              <a:cs typeface="Calibri"/>
            </a:endParaRPr>
          </a:p>
          <a:p>
            <a:endParaRPr lang="en-US" sz="800">
              <a:latin typeface="Arial"/>
              <a:ea typeface="Calibri"/>
              <a:cs typeface="Calibri"/>
            </a:endParaRPr>
          </a:p>
          <a:p>
            <a:pPr algn="ctr"/>
            <a:endParaRPr lang="en-US" sz="2000">
              <a:latin typeface="Arial"/>
              <a:ea typeface="Calibri"/>
              <a:cs typeface="Calibri"/>
            </a:endParaRPr>
          </a:p>
          <a:p>
            <a:pPr algn="ctr"/>
            <a:endParaRPr lang="en-US" sz="2000">
              <a:latin typeface="Arial"/>
              <a:ea typeface="Calibri"/>
              <a:cs typeface="Calibri"/>
            </a:endParaRPr>
          </a:p>
          <a:p>
            <a:pPr algn="ctr"/>
            <a:r>
              <a:rPr lang="en-US" sz="2000">
                <a:latin typeface="Arial"/>
                <a:ea typeface="Calibri"/>
                <a:cs typeface="Calibri"/>
              </a:rPr>
              <a:t>HOME conducted a fit-for-purpose systematic literature review adapted from EPA’s structured framework for Integrated Risk Information System (IRIS) assessments. </a:t>
            </a:r>
            <a:r>
              <a:rPr lang="en-US" sz="2000">
                <a:latin typeface="Arial"/>
                <a:ea typeface="+mn-lt"/>
                <a:cs typeface="+mn-lt"/>
              </a:rPr>
              <a:t>Following this broadly accepted IRIS framework promotes transparency, emphasizes objectivity, and informs decision-makers.</a:t>
            </a:r>
          </a:p>
          <a:p>
            <a:pPr algn="ctr"/>
            <a:endParaRPr lang="en-US" sz="2000">
              <a:latin typeface="Arial"/>
              <a:ea typeface="+mn-lt"/>
              <a:cs typeface="+mn-lt"/>
            </a:endParaRPr>
          </a:p>
          <a:p>
            <a:pPr algn="ctr"/>
            <a:endParaRPr lang="en-US" sz="2800">
              <a:cs typeface="Calibri"/>
            </a:endParaRPr>
          </a:p>
        </p:txBody>
      </p:sp>
      <p:grpSp>
        <p:nvGrpSpPr>
          <p:cNvPr id="3" name="Group 2">
            <a:extLst>
              <a:ext uri="{FF2B5EF4-FFF2-40B4-BE49-F238E27FC236}">
                <a16:creationId xmlns:a16="http://schemas.microsoft.com/office/drawing/2014/main" id="{9C107C99-E2BB-E376-B13B-7C7076CC5C13}"/>
              </a:ext>
            </a:extLst>
          </p:cNvPr>
          <p:cNvGrpSpPr/>
          <p:nvPr/>
        </p:nvGrpSpPr>
        <p:grpSpPr>
          <a:xfrm>
            <a:off x="3484570" y="881676"/>
            <a:ext cx="6174690" cy="5061924"/>
            <a:chOff x="3698653" y="1307187"/>
            <a:chExt cx="5707952" cy="4490297"/>
          </a:xfrm>
        </p:grpSpPr>
        <p:graphicFrame>
          <p:nvGraphicFramePr>
            <p:cNvPr id="5" name="Diagram 4">
              <a:extLst>
                <a:ext uri="{FF2B5EF4-FFF2-40B4-BE49-F238E27FC236}">
                  <a16:creationId xmlns:a16="http://schemas.microsoft.com/office/drawing/2014/main" id="{1C320805-0ED5-758C-B4CE-0DBA4C5F9745}"/>
                </a:ext>
                <a:ext uri="{C183D7F6-B498-43B3-948B-1728B52AA6E4}">
                  <adec:decorative xmlns:adec="http://schemas.microsoft.com/office/drawing/2017/decorative" val="1"/>
                </a:ext>
              </a:extLst>
            </p:cNvPr>
            <p:cNvGraphicFramePr/>
            <p:nvPr/>
          </p:nvGraphicFramePr>
          <p:xfrm>
            <a:off x="3698653" y="1307187"/>
            <a:ext cx="5707952" cy="449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9" name="TextBox 1098">
              <a:extLst>
                <a:ext uri="{FF2B5EF4-FFF2-40B4-BE49-F238E27FC236}">
                  <a16:creationId xmlns:a16="http://schemas.microsoft.com/office/drawing/2014/main" id="{5511A6E6-17D9-C3ED-F659-0EB02BA213D7}"/>
                </a:ext>
              </a:extLst>
            </p:cNvPr>
            <p:cNvSpPr txBox="1"/>
            <p:nvPr/>
          </p:nvSpPr>
          <p:spPr>
            <a:xfrm>
              <a:off x="4603305" y="1369643"/>
              <a:ext cx="364820" cy="461665"/>
            </a:xfrm>
            <a:prstGeom prst="rect">
              <a:avLst/>
            </a:prstGeom>
            <a:noFill/>
          </p:spPr>
          <p:txBody>
            <a:bodyPr wrap="square" rtlCol="0" anchor="ctr">
              <a:spAutoFit/>
            </a:bodyPr>
            <a:lstStyle/>
            <a:p>
              <a:pPr algn="ctr"/>
              <a:r>
                <a:rPr lang="en-US" sz="2400" b="1">
                  <a:solidFill>
                    <a:schemeClr val="bg1"/>
                  </a:solidFill>
                  <a:latin typeface="Arial" panose="020B0604020202020204" pitchFamily="34" charset="0"/>
                  <a:cs typeface="Arial" panose="020B0604020202020204" pitchFamily="34" charset="0"/>
                </a:rPr>
                <a:t>1</a:t>
              </a:r>
            </a:p>
          </p:txBody>
        </p:sp>
        <p:sp>
          <p:nvSpPr>
            <p:cNvPr id="1101" name="TextBox 1100">
              <a:extLst>
                <a:ext uri="{FF2B5EF4-FFF2-40B4-BE49-F238E27FC236}">
                  <a16:creationId xmlns:a16="http://schemas.microsoft.com/office/drawing/2014/main" id="{3E771E07-594A-A666-C3F8-72C4005F5D88}"/>
                </a:ext>
              </a:extLst>
            </p:cNvPr>
            <p:cNvSpPr txBox="1"/>
            <p:nvPr/>
          </p:nvSpPr>
          <p:spPr>
            <a:xfrm>
              <a:off x="4603305" y="2166471"/>
              <a:ext cx="364820" cy="461665"/>
            </a:xfrm>
            <a:prstGeom prst="rect">
              <a:avLst/>
            </a:prstGeom>
            <a:noFill/>
          </p:spPr>
          <p:txBody>
            <a:bodyPr wrap="square" rtlCol="0" anchor="ctr">
              <a:spAutoFit/>
            </a:bodyPr>
            <a:lstStyle/>
            <a:p>
              <a:pPr algn="ctr"/>
              <a:r>
                <a:rPr lang="en-US" sz="2400" b="1">
                  <a:solidFill>
                    <a:schemeClr val="bg1"/>
                  </a:solidFill>
                  <a:latin typeface="Arial" panose="020B0604020202020204" pitchFamily="34" charset="0"/>
                  <a:cs typeface="Arial" panose="020B0604020202020204" pitchFamily="34" charset="0"/>
                </a:rPr>
                <a:t>2</a:t>
              </a:r>
            </a:p>
          </p:txBody>
        </p:sp>
        <p:sp>
          <p:nvSpPr>
            <p:cNvPr id="1103" name="TextBox 1102">
              <a:extLst>
                <a:ext uri="{FF2B5EF4-FFF2-40B4-BE49-F238E27FC236}">
                  <a16:creationId xmlns:a16="http://schemas.microsoft.com/office/drawing/2014/main" id="{21EEE39A-DEC4-9EA8-696A-0FEF8BFABCE0}"/>
                </a:ext>
              </a:extLst>
            </p:cNvPr>
            <p:cNvSpPr txBox="1"/>
            <p:nvPr/>
          </p:nvSpPr>
          <p:spPr>
            <a:xfrm>
              <a:off x="4603305" y="2922003"/>
              <a:ext cx="364820" cy="461665"/>
            </a:xfrm>
            <a:prstGeom prst="rect">
              <a:avLst/>
            </a:prstGeom>
            <a:noFill/>
          </p:spPr>
          <p:txBody>
            <a:bodyPr wrap="square" rtlCol="0" anchor="ctr">
              <a:spAutoFit/>
            </a:bodyPr>
            <a:lstStyle/>
            <a:p>
              <a:pPr algn="ctr"/>
              <a:r>
                <a:rPr lang="en-US" sz="2400" b="1">
                  <a:solidFill>
                    <a:schemeClr val="bg1"/>
                  </a:solidFill>
                  <a:latin typeface="Arial" panose="020B0604020202020204" pitchFamily="34" charset="0"/>
                  <a:cs typeface="Arial" panose="020B0604020202020204" pitchFamily="34" charset="0"/>
                </a:rPr>
                <a:t>3</a:t>
              </a:r>
            </a:p>
          </p:txBody>
        </p:sp>
        <p:sp>
          <p:nvSpPr>
            <p:cNvPr id="1105" name="TextBox 1104">
              <a:extLst>
                <a:ext uri="{FF2B5EF4-FFF2-40B4-BE49-F238E27FC236}">
                  <a16:creationId xmlns:a16="http://schemas.microsoft.com/office/drawing/2014/main" id="{4DC453DD-7AEF-9E94-CCEA-F7DF9CE127E2}"/>
                </a:ext>
              </a:extLst>
            </p:cNvPr>
            <p:cNvSpPr txBox="1"/>
            <p:nvPr/>
          </p:nvSpPr>
          <p:spPr>
            <a:xfrm>
              <a:off x="4603305" y="3703513"/>
              <a:ext cx="364820" cy="461665"/>
            </a:xfrm>
            <a:prstGeom prst="rect">
              <a:avLst/>
            </a:prstGeom>
            <a:noFill/>
          </p:spPr>
          <p:txBody>
            <a:bodyPr wrap="square" rtlCol="0" anchor="ctr">
              <a:spAutoFit/>
            </a:bodyPr>
            <a:lstStyle/>
            <a:p>
              <a:pPr algn="ctr"/>
              <a:r>
                <a:rPr lang="en-US" sz="2400" b="1">
                  <a:solidFill>
                    <a:schemeClr val="bg1"/>
                  </a:solidFill>
                  <a:latin typeface="Arial" panose="020B0604020202020204" pitchFamily="34" charset="0"/>
                  <a:cs typeface="Arial" panose="020B0604020202020204" pitchFamily="34" charset="0"/>
                </a:rPr>
                <a:t>4</a:t>
              </a:r>
            </a:p>
          </p:txBody>
        </p:sp>
        <p:sp>
          <p:nvSpPr>
            <p:cNvPr id="1107" name="TextBox 1106">
              <a:extLst>
                <a:ext uri="{FF2B5EF4-FFF2-40B4-BE49-F238E27FC236}">
                  <a16:creationId xmlns:a16="http://schemas.microsoft.com/office/drawing/2014/main" id="{287AF407-4830-96C6-3611-E2F6C11C0B29}"/>
                </a:ext>
              </a:extLst>
            </p:cNvPr>
            <p:cNvSpPr txBox="1"/>
            <p:nvPr/>
          </p:nvSpPr>
          <p:spPr>
            <a:xfrm>
              <a:off x="4603305" y="4507108"/>
              <a:ext cx="364820" cy="461665"/>
            </a:xfrm>
            <a:prstGeom prst="rect">
              <a:avLst/>
            </a:prstGeom>
            <a:noFill/>
          </p:spPr>
          <p:txBody>
            <a:bodyPr wrap="square" rtlCol="0" anchor="ctr">
              <a:spAutoFit/>
            </a:bodyPr>
            <a:lstStyle/>
            <a:p>
              <a:pPr algn="ctr"/>
              <a:r>
                <a:rPr lang="en-US" sz="2400" b="1">
                  <a:solidFill>
                    <a:schemeClr val="bg1"/>
                  </a:solidFill>
                  <a:latin typeface="Arial" panose="020B0604020202020204" pitchFamily="34" charset="0"/>
                  <a:cs typeface="Arial" panose="020B0604020202020204" pitchFamily="34" charset="0"/>
                </a:rPr>
                <a:t>5</a:t>
              </a:r>
            </a:p>
          </p:txBody>
        </p:sp>
        <p:sp>
          <p:nvSpPr>
            <p:cNvPr id="1109" name="TextBox 1108">
              <a:extLst>
                <a:ext uri="{FF2B5EF4-FFF2-40B4-BE49-F238E27FC236}">
                  <a16:creationId xmlns:a16="http://schemas.microsoft.com/office/drawing/2014/main" id="{C023252D-BA72-864B-A4FF-5DEC7AA31A87}"/>
                </a:ext>
              </a:extLst>
            </p:cNvPr>
            <p:cNvSpPr txBox="1"/>
            <p:nvPr/>
          </p:nvSpPr>
          <p:spPr>
            <a:xfrm>
              <a:off x="4603305" y="5269792"/>
              <a:ext cx="364820" cy="461665"/>
            </a:xfrm>
            <a:prstGeom prst="rect">
              <a:avLst/>
            </a:prstGeom>
            <a:noFill/>
          </p:spPr>
          <p:txBody>
            <a:bodyPr wrap="square" rtlCol="0" anchor="ctr">
              <a:spAutoFit/>
            </a:bodyPr>
            <a:lstStyle/>
            <a:p>
              <a:pPr algn="ctr"/>
              <a:r>
                <a:rPr lang="en-US" sz="2400" b="1">
                  <a:solidFill>
                    <a:schemeClr val="bg1"/>
                  </a:solidFill>
                  <a:latin typeface="Arial" panose="020B0604020202020204" pitchFamily="34" charset="0"/>
                  <a:cs typeface="Arial" panose="020B0604020202020204" pitchFamily="34" charset="0"/>
                </a:rPr>
                <a:t>6</a:t>
              </a:r>
            </a:p>
          </p:txBody>
        </p:sp>
      </p:grpSp>
      <p:sp>
        <p:nvSpPr>
          <p:cNvPr id="2" name="Title 1">
            <a:extLst>
              <a:ext uri="{FF2B5EF4-FFF2-40B4-BE49-F238E27FC236}">
                <a16:creationId xmlns:a16="http://schemas.microsoft.com/office/drawing/2014/main" id="{D0A7F035-14E3-11CC-1EB3-532CAFDF6EFB}"/>
              </a:ext>
            </a:extLst>
          </p:cNvPr>
          <p:cNvSpPr>
            <a:spLocks noGrp="1"/>
          </p:cNvSpPr>
          <p:nvPr>
            <p:ph type="title"/>
          </p:nvPr>
        </p:nvSpPr>
        <p:spPr>
          <a:xfrm>
            <a:off x="0" y="-44172"/>
            <a:ext cx="9144000" cy="762000"/>
          </a:xfrm>
        </p:spPr>
        <p:txBody>
          <a:bodyPr>
            <a:normAutofit/>
          </a:bodyPr>
          <a:lstStyle/>
          <a:p>
            <a:pPr marL="0" indent="0" defTabSz="685800" fontAlgn="auto">
              <a:spcBef>
                <a:spcPts val="300"/>
              </a:spcBef>
              <a:spcAft>
                <a:spcPts val="400"/>
              </a:spcAft>
              <a:defRPr/>
            </a:pPr>
            <a:r>
              <a:rPr lang="en-US">
                <a:latin typeface="Arial"/>
                <a:cs typeface="Arial"/>
              </a:rPr>
              <a:t>Systematic Literature Review Methodology</a:t>
            </a:r>
            <a:endParaRPr lang="en-US"/>
          </a:p>
        </p:txBody>
      </p:sp>
    </p:spTree>
    <p:extLst>
      <p:ext uri="{BB962C8B-B14F-4D97-AF65-F5344CB8AC3E}">
        <p14:creationId xmlns:p14="http://schemas.microsoft.com/office/powerpoint/2010/main" val="427273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F035-14E3-11CC-1EB3-532CAFDF6EFB}"/>
              </a:ext>
            </a:extLst>
          </p:cNvPr>
          <p:cNvSpPr>
            <a:spLocks noGrp="1"/>
          </p:cNvSpPr>
          <p:nvPr>
            <p:ph type="title"/>
          </p:nvPr>
        </p:nvSpPr>
        <p:spPr>
          <a:xfrm>
            <a:off x="0" y="-76200"/>
            <a:ext cx="9144000" cy="762000"/>
          </a:xfrm>
          <a:solidFill>
            <a:schemeClr val="tx2"/>
          </a:solidFill>
        </p:spPr>
        <p:txBody>
          <a:bodyPr/>
          <a:lstStyle/>
          <a:p>
            <a:pPr defTabSz="685800">
              <a:spcBef>
                <a:spcPts val="300"/>
              </a:spcBef>
              <a:spcAft>
                <a:spcPts val="400"/>
              </a:spcAft>
              <a:defRPr/>
            </a:pPr>
            <a:r>
              <a:rPr lang="en-US">
                <a:latin typeface="Arial"/>
                <a:cs typeface="Arial"/>
              </a:rPr>
              <a:t>Systematic Literature Review Findings</a:t>
            </a:r>
            <a:endParaRPr lang="en-US" sz="1800"/>
          </a:p>
        </p:txBody>
      </p:sp>
      <p:sp>
        <p:nvSpPr>
          <p:cNvPr id="9" name="TextBox 8">
            <a:extLst>
              <a:ext uri="{FF2B5EF4-FFF2-40B4-BE49-F238E27FC236}">
                <a16:creationId xmlns:a16="http://schemas.microsoft.com/office/drawing/2014/main" id="{C39EDFA9-6ABD-0541-3376-847CD7A9116A}"/>
              </a:ext>
            </a:extLst>
          </p:cNvPr>
          <p:cNvSpPr txBox="1"/>
          <p:nvPr/>
        </p:nvSpPr>
        <p:spPr>
          <a:xfrm>
            <a:off x="4489660" y="865287"/>
            <a:ext cx="4501940" cy="5078313"/>
          </a:xfrm>
          <a:prstGeom prst="rect">
            <a:avLst/>
          </a:prstGeom>
          <a:noFill/>
        </p:spPr>
        <p:txBody>
          <a:bodyPr wrap="square" lIns="91440" tIns="45720" rIns="91440" bIns="45720" anchor="t">
            <a:spAutoFit/>
          </a:bodyPr>
          <a:lstStyle/>
          <a:p>
            <a:r>
              <a:rPr lang="en-US">
                <a:latin typeface="Arial"/>
                <a:ea typeface="+mn-lt"/>
                <a:cs typeface="Arial"/>
              </a:rPr>
              <a:t>From the 3,280 references reviewed, 69 were relevant: </a:t>
            </a:r>
          </a:p>
          <a:p>
            <a:pPr marL="285750" indent="-285750">
              <a:buFont typeface="Arial" panose="020B0604020202020204" pitchFamily="34" charset="0"/>
              <a:buChar char="•"/>
            </a:pPr>
            <a:r>
              <a:rPr lang="en-US">
                <a:latin typeface="Arial"/>
                <a:ea typeface="+mn-lt"/>
                <a:cs typeface="Arial"/>
              </a:rPr>
              <a:t>36 references reported on primary epidemiological data of </a:t>
            </a:r>
            <a:r>
              <a:rPr lang="en-US" b="1">
                <a:latin typeface="Arial"/>
                <a:ea typeface="+mn-lt"/>
                <a:cs typeface="Arial"/>
              </a:rPr>
              <a:t>28 studies;</a:t>
            </a:r>
            <a:r>
              <a:rPr lang="en-US">
                <a:latin typeface="Arial"/>
                <a:ea typeface="+mn-lt"/>
                <a:cs typeface="Arial"/>
              </a:rPr>
              <a:t> </a:t>
            </a:r>
          </a:p>
          <a:p>
            <a:pPr marL="285750" indent="-285750">
              <a:buFont typeface="Arial" panose="020B0604020202020204" pitchFamily="34" charset="0"/>
              <a:buChar char="•"/>
            </a:pPr>
            <a:r>
              <a:rPr lang="en-US">
                <a:latin typeface="Arial"/>
                <a:ea typeface="+mn-lt"/>
                <a:cs typeface="Arial"/>
              </a:rPr>
              <a:t>19 were reviews; and </a:t>
            </a:r>
          </a:p>
          <a:p>
            <a:pPr marL="285750" indent="-285750">
              <a:buFont typeface="Arial" panose="020B0604020202020204" pitchFamily="34" charset="0"/>
              <a:buChar char="•"/>
            </a:pPr>
            <a:r>
              <a:rPr lang="en-US">
                <a:latin typeface="Arial"/>
                <a:ea typeface="+mn-lt"/>
                <a:cs typeface="Arial"/>
              </a:rPr>
              <a:t>14 were case reports or case series. </a:t>
            </a:r>
          </a:p>
          <a:p>
            <a:endParaRPr lang="en-US">
              <a:latin typeface="Arial"/>
              <a:ea typeface="+mn-lt"/>
              <a:cs typeface="Arial"/>
            </a:endParaRPr>
          </a:p>
          <a:p>
            <a:r>
              <a:rPr lang="en-US">
                <a:latin typeface="Arial"/>
                <a:ea typeface="+mn-lt"/>
                <a:cs typeface="Arial"/>
              </a:rPr>
              <a:t>It was determined that there is </a:t>
            </a:r>
            <a:r>
              <a:rPr lang="en-US" b="1" i="1">
                <a:latin typeface="Arial"/>
                <a:ea typeface="+mn-lt"/>
                <a:cs typeface="Arial"/>
              </a:rPr>
              <a:t>slight evidence </a:t>
            </a:r>
            <a:r>
              <a:rPr lang="en-US">
                <a:latin typeface="Arial"/>
                <a:ea typeface="+mn-lt"/>
                <a:cs typeface="Arial"/>
              </a:rPr>
              <a:t>of an association between jet fuel exposure and certain organ system-level health outcomes, including the </a:t>
            </a:r>
          </a:p>
          <a:p>
            <a:pPr marL="285750" indent="-285750">
              <a:buFont typeface="Arial"/>
              <a:buChar char="•"/>
            </a:pPr>
            <a:r>
              <a:rPr lang="en-US">
                <a:latin typeface="Arial"/>
                <a:ea typeface="+mn-lt"/>
                <a:cs typeface="Arial"/>
              </a:rPr>
              <a:t>Nervous system;</a:t>
            </a:r>
            <a:endParaRPr lang="en-US">
              <a:latin typeface="Calibri"/>
              <a:ea typeface="+mn-lt"/>
              <a:cs typeface="Calibri"/>
            </a:endParaRPr>
          </a:p>
          <a:p>
            <a:pPr marL="285750" indent="-285750">
              <a:buFont typeface="Arial"/>
              <a:buChar char="•"/>
            </a:pPr>
            <a:r>
              <a:rPr lang="en-US">
                <a:latin typeface="Arial"/>
                <a:ea typeface="+mn-lt"/>
                <a:cs typeface="Arial"/>
              </a:rPr>
              <a:t>Respiratory system; </a:t>
            </a:r>
            <a:endParaRPr lang="en-US">
              <a:latin typeface="Calibri"/>
              <a:ea typeface="+mn-lt"/>
              <a:cs typeface="Calibri"/>
            </a:endParaRPr>
          </a:p>
          <a:p>
            <a:pPr marL="285750" indent="-285750">
              <a:buFont typeface="Arial"/>
              <a:buChar char="•"/>
            </a:pPr>
            <a:r>
              <a:rPr lang="en-US">
                <a:latin typeface="Arial"/>
                <a:ea typeface="+mn-lt"/>
                <a:cs typeface="Arial"/>
              </a:rPr>
              <a:t>Mental health; and </a:t>
            </a:r>
            <a:endParaRPr lang="en-US">
              <a:latin typeface="Calibri"/>
              <a:ea typeface="+mn-lt"/>
              <a:cs typeface="Calibri"/>
            </a:endParaRPr>
          </a:p>
          <a:p>
            <a:pPr marL="285750" indent="-285750">
              <a:buFont typeface="Arial"/>
              <a:buChar char="•"/>
            </a:pPr>
            <a:r>
              <a:rPr lang="en-US">
                <a:latin typeface="Arial"/>
                <a:ea typeface="+mn-lt"/>
                <a:cs typeface="Arial"/>
              </a:rPr>
              <a:t>Neoplasms.</a:t>
            </a:r>
            <a:endParaRPr lang="en-US">
              <a:cs typeface="Calibri"/>
            </a:endParaRPr>
          </a:p>
          <a:p>
            <a:endParaRPr lang="en-US">
              <a:latin typeface="Arial"/>
              <a:cs typeface="Arial"/>
            </a:endParaRPr>
          </a:p>
          <a:p>
            <a:r>
              <a:rPr lang="en-US">
                <a:latin typeface="Arial"/>
                <a:ea typeface="Tahoma"/>
                <a:cs typeface="Tahoma"/>
              </a:rPr>
              <a:t>For all other health outcome categories, the evidence was </a:t>
            </a:r>
            <a:r>
              <a:rPr lang="en-US" b="1" i="1">
                <a:latin typeface="Arial"/>
                <a:ea typeface="Tahoma"/>
                <a:cs typeface="Tahoma"/>
              </a:rPr>
              <a:t>indeterminate</a:t>
            </a:r>
            <a:r>
              <a:rPr lang="en-US">
                <a:latin typeface="Arial"/>
                <a:ea typeface="Tahoma"/>
                <a:cs typeface="Tahoma"/>
              </a:rPr>
              <a:t>.</a:t>
            </a:r>
            <a:endParaRPr lang="en-US">
              <a:latin typeface="Arial"/>
              <a:cs typeface="Arial"/>
            </a:endParaRPr>
          </a:p>
        </p:txBody>
      </p:sp>
      <p:pic>
        <p:nvPicPr>
          <p:cNvPr id="3" name="Picture 2" descr="A person working around a jet">
            <a:extLst>
              <a:ext uri="{FF2B5EF4-FFF2-40B4-BE49-F238E27FC236}">
                <a16:creationId xmlns:a16="http://schemas.microsoft.com/office/drawing/2014/main" id="{95D8506E-DB8E-7D60-295E-19546C654CEB}"/>
              </a:ext>
            </a:extLst>
          </p:cNvPr>
          <p:cNvPicPr>
            <a:picLocks noChangeAspect="1"/>
          </p:cNvPicPr>
          <p:nvPr/>
        </p:nvPicPr>
        <p:blipFill rotWithShape="1">
          <a:blip r:embed="rId3"/>
          <a:srcRect b="2179"/>
          <a:stretch/>
        </p:blipFill>
        <p:spPr>
          <a:xfrm>
            <a:off x="0" y="685800"/>
            <a:ext cx="4267200" cy="5462906"/>
          </a:xfrm>
          <a:prstGeom prst="rect">
            <a:avLst/>
          </a:prstGeom>
        </p:spPr>
      </p:pic>
    </p:spTree>
    <p:extLst>
      <p:ext uri="{BB962C8B-B14F-4D97-AF65-F5344CB8AC3E}">
        <p14:creationId xmlns:p14="http://schemas.microsoft.com/office/powerpoint/2010/main" val="245593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789E-F956-E0EE-3920-E1A750B02EA5}"/>
              </a:ext>
            </a:extLst>
          </p:cNvPr>
          <p:cNvSpPr>
            <a:spLocks noGrp="1"/>
          </p:cNvSpPr>
          <p:nvPr>
            <p:ph type="title"/>
          </p:nvPr>
        </p:nvSpPr>
        <p:spPr/>
        <p:txBody>
          <a:bodyPr>
            <a:noAutofit/>
          </a:bodyPr>
          <a:lstStyle/>
          <a:p>
            <a:r>
              <a:rPr lang="en-US">
                <a:latin typeface="Arial"/>
                <a:cs typeface="Arial"/>
              </a:rPr>
              <a:t>Systematic Literature Review Results:</a:t>
            </a:r>
            <a:br>
              <a:rPr lang="en-US"/>
            </a:br>
            <a:r>
              <a:rPr lang="en-US">
                <a:latin typeface="Arial"/>
                <a:cs typeface="Arial"/>
              </a:rPr>
              <a:t>Respiratory System Outcomes</a:t>
            </a:r>
          </a:p>
        </p:txBody>
      </p:sp>
      <p:sp>
        <p:nvSpPr>
          <p:cNvPr id="9" name="TextBox 8">
            <a:extLst>
              <a:ext uri="{FF2B5EF4-FFF2-40B4-BE49-F238E27FC236}">
                <a16:creationId xmlns:a16="http://schemas.microsoft.com/office/drawing/2014/main" id="{659E7569-BA69-DE65-DD4A-720B6379235B}"/>
              </a:ext>
            </a:extLst>
          </p:cNvPr>
          <p:cNvSpPr txBox="1"/>
          <p:nvPr/>
        </p:nvSpPr>
        <p:spPr>
          <a:xfrm>
            <a:off x="754515" y="4958207"/>
            <a:ext cx="7649253" cy="1243930"/>
          </a:xfrm>
          <a:prstGeom prst="rect">
            <a:avLst/>
          </a:prstGeom>
          <a:noFill/>
        </p:spPr>
        <p:txBody>
          <a:bodyPr wrap="square" lIns="68580" tIns="34290" rIns="68580" bIns="34290" anchor="t">
            <a:spAutoFit/>
          </a:bodyPr>
          <a:lstStyle/>
          <a:p>
            <a:pPr algn="just">
              <a:spcBef>
                <a:spcPts val="450"/>
              </a:spcBef>
              <a:spcAft>
                <a:spcPts val="450"/>
              </a:spcAft>
            </a:pPr>
            <a:r>
              <a:rPr lang="en-US" sz="1600">
                <a:solidFill>
                  <a:srgbClr val="000000"/>
                </a:solidFill>
                <a:latin typeface="Arial"/>
                <a:ea typeface="Times New Roman" panose="02020603050405020304" pitchFamily="18" charset="0"/>
                <a:cs typeface="Arial"/>
              </a:rPr>
              <a:t>There is insufficient data to determine specific diagnoses related to exposure, the length of exposure at which long-term respiratory outcomes would be expected, and whether there are immediate symptoms that indicate long-term outcomes.</a:t>
            </a:r>
          </a:p>
          <a:p>
            <a:pPr marL="213995" indent="-213995" algn="just">
              <a:spcBef>
                <a:spcPts val="450"/>
              </a:spcBef>
              <a:spcAft>
                <a:spcPts val="450"/>
              </a:spcAft>
              <a:buFont typeface="Arial" panose="020B0604020202020204" pitchFamily="34" charset="0"/>
              <a:buChar char="•"/>
            </a:pPr>
            <a:endParaRPr lang="en-US" sz="2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A4DEFFC1-A390-512B-F1F1-443E89B34CA3}"/>
              </a:ext>
            </a:extLst>
          </p:cNvPr>
          <p:cNvGrpSpPr/>
          <p:nvPr/>
        </p:nvGrpSpPr>
        <p:grpSpPr>
          <a:xfrm>
            <a:off x="754515" y="991432"/>
            <a:ext cx="7649256" cy="3832375"/>
            <a:chOff x="754515" y="958774"/>
            <a:chExt cx="7649256" cy="3832375"/>
          </a:xfrm>
        </p:grpSpPr>
        <p:sp>
          <p:nvSpPr>
            <p:cNvPr id="3" name="Rounded Rectangle 2">
              <a:extLst>
                <a:ext uri="{FF2B5EF4-FFF2-40B4-BE49-F238E27FC236}">
                  <a16:creationId xmlns:a16="http://schemas.microsoft.com/office/drawing/2014/main" id="{3947998D-053A-6321-B54F-13165214AB30}"/>
                </a:ext>
                <a:ext uri="{C183D7F6-B498-43B3-948B-1728B52AA6E4}">
                  <adec:decorative xmlns:adec="http://schemas.microsoft.com/office/drawing/2017/decorative" val="1"/>
                </a:ext>
              </a:extLst>
            </p:cNvPr>
            <p:cNvSpPr/>
            <p:nvPr/>
          </p:nvSpPr>
          <p:spPr>
            <a:xfrm>
              <a:off x="754515" y="2376109"/>
              <a:ext cx="7649255" cy="682777"/>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5" name="Rounded Rectangle 4">
              <a:extLst>
                <a:ext uri="{FF2B5EF4-FFF2-40B4-BE49-F238E27FC236}">
                  <a16:creationId xmlns:a16="http://schemas.microsoft.com/office/drawing/2014/main" id="{B7E056BD-CE17-7598-2E26-B077C09E269B}"/>
                </a:ext>
                <a:ext uri="{C183D7F6-B498-43B3-948B-1728B52AA6E4}">
                  <adec:decorative xmlns:adec="http://schemas.microsoft.com/office/drawing/2017/decorative" val="1"/>
                </a:ext>
              </a:extLst>
            </p:cNvPr>
            <p:cNvSpPr/>
            <p:nvPr/>
          </p:nvSpPr>
          <p:spPr>
            <a:xfrm>
              <a:off x="754515" y="983420"/>
              <a:ext cx="7649256" cy="1289142"/>
            </a:xfrm>
            <a:prstGeom prst="roundRect">
              <a:avLst>
                <a:gd name="adj" fmla="val 11384"/>
              </a:avLst>
            </a:prstGeom>
            <a:solidFill>
              <a:srgbClr val="3C53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ABDA62E-C7E4-2CCD-BFE2-204C66B3DBFF}"/>
                </a:ext>
                <a:ext uri="{C183D7F6-B498-43B3-948B-1728B52AA6E4}">
                  <adec:decorative xmlns:adec="http://schemas.microsoft.com/office/drawing/2017/decorative" val="1"/>
                </a:ext>
              </a:extLst>
            </p:cNvPr>
            <p:cNvSpPr/>
            <p:nvPr/>
          </p:nvSpPr>
          <p:spPr>
            <a:xfrm>
              <a:off x="754516" y="3157030"/>
              <a:ext cx="7649254" cy="682777"/>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8" name="Rounded Rectangle 7">
              <a:extLst>
                <a:ext uri="{FF2B5EF4-FFF2-40B4-BE49-F238E27FC236}">
                  <a16:creationId xmlns:a16="http://schemas.microsoft.com/office/drawing/2014/main" id="{0CFAACA4-5E15-DB07-8807-6E2B1DCA4F8E}"/>
                </a:ext>
                <a:ext uri="{C183D7F6-B498-43B3-948B-1728B52AA6E4}">
                  <adec:decorative xmlns:adec="http://schemas.microsoft.com/office/drawing/2017/decorative" val="1"/>
                </a:ext>
              </a:extLst>
            </p:cNvPr>
            <p:cNvSpPr/>
            <p:nvPr/>
          </p:nvSpPr>
          <p:spPr>
            <a:xfrm>
              <a:off x="754516" y="3937951"/>
              <a:ext cx="7649254" cy="682777"/>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10" name="TextBox 9">
              <a:extLst>
                <a:ext uri="{FF2B5EF4-FFF2-40B4-BE49-F238E27FC236}">
                  <a16:creationId xmlns:a16="http://schemas.microsoft.com/office/drawing/2014/main" id="{B24AFBA4-BE6F-99DD-BBE7-269C1A11C709}"/>
                </a:ext>
              </a:extLst>
            </p:cNvPr>
            <p:cNvSpPr txBox="1"/>
            <p:nvPr/>
          </p:nvSpPr>
          <p:spPr>
            <a:xfrm>
              <a:off x="936173" y="1263031"/>
              <a:ext cx="6085113" cy="984885"/>
            </a:xfrm>
            <a:prstGeom prst="rect">
              <a:avLst/>
            </a:prstGeom>
            <a:noFill/>
          </p:spPr>
          <p:txBody>
            <a:bodyPr wrap="square" rtlCol="0">
              <a:spAutoFit/>
            </a:bodyPr>
            <a:lstStyle/>
            <a:p>
              <a:pPr algn="just"/>
              <a:r>
                <a:rPr lang="en-US" sz="2000" b="1" i="1" u="sng">
                  <a:solidFill>
                    <a:schemeClr val="bg1"/>
                  </a:solidFill>
                  <a:latin typeface="Arial" panose="020B0604020202020204" pitchFamily="34" charset="0"/>
                  <a:ea typeface="Calibri"/>
                  <a:cs typeface="Arial" panose="020B0604020202020204" pitchFamily="34" charset="0"/>
                </a:rPr>
                <a:t>Slight</a:t>
              </a:r>
              <a:r>
                <a:rPr lang="en-US" sz="2000" i="1">
                  <a:solidFill>
                    <a:schemeClr val="bg1"/>
                  </a:solidFill>
                  <a:latin typeface="Arial" panose="020B0604020202020204" pitchFamily="34" charset="0"/>
                  <a:ea typeface="Calibri"/>
                  <a:cs typeface="Arial" panose="020B0604020202020204" pitchFamily="34" charset="0"/>
                </a:rPr>
                <a:t> </a:t>
              </a:r>
              <a:r>
                <a:rPr lang="en-US" sz="2000">
                  <a:solidFill>
                    <a:schemeClr val="bg1"/>
                  </a:solidFill>
                  <a:latin typeface="Arial" panose="020B0604020202020204" pitchFamily="34" charset="0"/>
                  <a:ea typeface="Calibri"/>
                  <a:cs typeface="Arial" panose="020B0604020202020204" pitchFamily="34" charset="0"/>
                </a:rPr>
                <a:t>evidence that occupational jet fuel exposure negatively impacts respiratory health, including: </a:t>
              </a:r>
            </a:p>
            <a:p>
              <a:endParaRPr lang="en-US">
                <a:solidFill>
                  <a:schemeClr val="bg1"/>
                </a:solidFill>
              </a:endParaRPr>
            </a:p>
          </p:txBody>
        </p:sp>
        <p:sp>
          <p:nvSpPr>
            <p:cNvPr id="12" name="TextBox 11">
              <a:extLst>
                <a:ext uri="{FF2B5EF4-FFF2-40B4-BE49-F238E27FC236}">
                  <a16:creationId xmlns:a16="http://schemas.microsoft.com/office/drawing/2014/main" id="{D09A2D07-A1DE-9205-A3D6-9525C51FDA46}"/>
                </a:ext>
              </a:extLst>
            </p:cNvPr>
            <p:cNvSpPr txBox="1"/>
            <p:nvPr/>
          </p:nvSpPr>
          <p:spPr>
            <a:xfrm>
              <a:off x="1540156" y="2351000"/>
              <a:ext cx="5990886" cy="707886"/>
            </a:xfrm>
            <a:prstGeom prst="rect">
              <a:avLst/>
            </a:prstGeom>
            <a:noFill/>
          </p:spPr>
          <p:txBody>
            <a:bodyPr wrap="square" rtlCol="0">
              <a:spAutoFit/>
            </a:bodyPr>
            <a:lstStyle/>
            <a:p>
              <a:pPr marL="9525" lvl="7" algn="ctr">
                <a:spcBef>
                  <a:spcPts val="450"/>
                </a:spcBef>
                <a:spcAft>
                  <a:spcPts val="450"/>
                </a:spcAft>
              </a:pPr>
              <a:r>
                <a:rPr lang="en-US" sz="2000">
                  <a:latin typeface="Arial" panose="020B0604020202020204" pitchFamily="34" charset="0"/>
                  <a:ea typeface="Calibri"/>
                  <a:cs typeface="Arial" panose="020B0604020202020204" pitchFamily="34" charset="0"/>
                </a:rPr>
                <a:t>Acute respiratory symptoms, such as dyspnea, cough with phlegm and runny nose</a:t>
              </a:r>
            </a:p>
          </p:txBody>
        </p:sp>
        <p:sp>
          <p:nvSpPr>
            <p:cNvPr id="14" name="TextBox 13">
              <a:extLst>
                <a:ext uri="{FF2B5EF4-FFF2-40B4-BE49-F238E27FC236}">
                  <a16:creationId xmlns:a16="http://schemas.microsoft.com/office/drawing/2014/main" id="{82BDDA2A-7AD6-EC67-379A-A3DC1265CB6B}"/>
                </a:ext>
              </a:extLst>
            </p:cNvPr>
            <p:cNvSpPr txBox="1"/>
            <p:nvPr/>
          </p:nvSpPr>
          <p:spPr>
            <a:xfrm>
              <a:off x="3256951" y="3314000"/>
              <a:ext cx="2557299" cy="400110"/>
            </a:xfrm>
            <a:prstGeom prst="rect">
              <a:avLst/>
            </a:prstGeom>
            <a:noFill/>
          </p:spPr>
          <p:txBody>
            <a:bodyPr wrap="square" rtlCol="0">
              <a:spAutoFit/>
            </a:bodyPr>
            <a:lstStyle/>
            <a:p>
              <a:pPr algn="ctr"/>
              <a:r>
                <a:rPr lang="en-US" sz="2000">
                  <a:latin typeface="Arial" panose="020B0604020202020204" pitchFamily="34" charset="0"/>
                  <a:ea typeface="Calibri"/>
                  <a:cs typeface="Arial" panose="020B0604020202020204" pitchFamily="34" charset="0"/>
                </a:rPr>
                <a:t>Chronic cough</a:t>
              </a:r>
            </a:p>
          </p:txBody>
        </p:sp>
        <p:sp>
          <p:nvSpPr>
            <p:cNvPr id="15" name="TextBox 14">
              <a:extLst>
                <a:ext uri="{FF2B5EF4-FFF2-40B4-BE49-F238E27FC236}">
                  <a16:creationId xmlns:a16="http://schemas.microsoft.com/office/drawing/2014/main" id="{4C963E66-7D90-BC82-67AE-54A195AA3338}"/>
                </a:ext>
              </a:extLst>
            </p:cNvPr>
            <p:cNvSpPr txBox="1"/>
            <p:nvPr/>
          </p:nvSpPr>
          <p:spPr>
            <a:xfrm>
              <a:off x="2693403" y="4083263"/>
              <a:ext cx="3684393" cy="707886"/>
            </a:xfrm>
            <a:prstGeom prst="rect">
              <a:avLst/>
            </a:prstGeom>
            <a:noFill/>
          </p:spPr>
          <p:txBody>
            <a:bodyPr wrap="square" rtlCol="0">
              <a:spAutoFit/>
            </a:bodyPr>
            <a:lstStyle/>
            <a:p>
              <a:pPr algn="ctr"/>
              <a:r>
                <a:rPr lang="en-US" sz="2000">
                  <a:latin typeface="Arial" panose="020B0604020202020204" pitchFamily="34" charset="0"/>
                  <a:ea typeface="Calibri"/>
                  <a:cs typeface="Arial" panose="020B0604020202020204" pitchFamily="34" charset="0"/>
                </a:rPr>
                <a:t>Respiratory disease mortality</a:t>
              </a:r>
              <a:endParaRPr lang="en-US" sz="2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endParaRPr lang="en-US" sz="2000"/>
            </a:p>
          </p:txBody>
        </p:sp>
        <p:pic>
          <p:nvPicPr>
            <p:cNvPr id="11" name="Graphic 10">
              <a:extLst>
                <a:ext uri="{FF2B5EF4-FFF2-40B4-BE49-F238E27FC236}">
                  <a16:creationId xmlns:a16="http://schemas.microsoft.com/office/drawing/2014/main" id="{7B4F1A01-DA2C-361A-51F9-C829C3CB49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1679" y="958774"/>
              <a:ext cx="1296148" cy="1289142"/>
            </a:xfrm>
            <a:prstGeom prst="rect">
              <a:avLst/>
            </a:prstGeom>
          </p:spPr>
        </p:pic>
      </p:grpSp>
    </p:spTree>
    <p:extLst>
      <p:ext uri="{BB962C8B-B14F-4D97-AF65-F5344CB8AC3E}">
        <p14:creationId xmlns:p14="http://schemas.microsoft.com/office/powerpoint/2010/main" val="671459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DDEA-13FA-F19F-F6BC-76D69F870937}"/>
              </a:ext>
            </a:extLst>
          </p:cNvPr>
          <p:cNvSpPr>
            <a:spLocks noGrp="1"/>
          </p:cNvSpPr>
          <p:nvPr>
            <p:ph type="title"/>
          </p:nvPr>
        </p:nvSpPr>
        <p:spPr>
          <a:xfrm>
            <a:off x="0" y="-76200"/>
            <a:ext cx="9144000" cy="762000"/>
          </a:xfrm>
        </p:spPr>
        <p:txBody>
          <a:bodyPr>
            <a:noAutofit/>
          </a:bodyPr>
          <a:lstStyle/>
          <a:p>
            <a:r>
              <a:rPr lang="en-US">
                <a:latin typeface="Arial"/>
                <a:cs typeface="Arial"/>
              </a:rPr>
              <a:t>Systematic Literature Review Results:</a:t>
            </a:r>
            <a:br>
              <a:rPr lang="en-US"/>
            </a:br>
            <a:r>
              <a:rPr lang="en-US">
                <a:latin typeface="Arial"/>
                <a:cs typeface="Arial"/>
              </a:rPr>
              <a:t>Mental Health Outcomes</a:t>
            </a:r>
          </a:p>
        </p:txBody>
      </p:sp>
      <p:grpSp>
        <p:nvGrpSpPr>
          <p:cNvPr id="4" name="Group 3">
            <a:extLst>
              <a:ext uri="{FF2B5EF4-FFF2-40B4-BE49-F238E27FC236}">
                <a16:creationId xmlns:a16="http://schemas.microsoft.com/office/drawing/2014/main" id="{19E1F155-F38C-7A3B-1DE4-DDAD4DB3B00C}"/>
              </a:ext>
            </a:extLst>
          </p:cNvPr>
          <p:cNvGrpSpPr/>
          <p:nvPr/>
        </p:nvGrpSpPr>
        <p:grpSpPr>
          <a:xfrm>
            <a:off x="787172" y="902022"/>
            <a:ext cx="7576799" cy="4227886"/>
            <a:chOff x="754514" y="1065308"/>
            <a:chExt cx="7576799" cy="4227886"/>
          </a:xfrm>
        </p:grpSpPr>
        <p:sp>
          <p:nvSpPr>
            <p:cNvPr id="3" name="Rounded Rectangle 2">
              <a:extLst>
                <a:ext uri="{FF2B5EF4-FFF2-40B4-BE49-F238E27FC236}">
                  <a16:creationId xmlns:a16="http://schemas.microsoft.com/office/drawing/2014/main" id="{DF8F57F7-2074-2E3F-8945-D723C69C30D6}"/>
                </a:ext>
                <a:ext uri="{C183D7F6-B498-43B3-948B-1728B52AA6E4}">
                  <adec:decorative xmlns:adec="http://schemas.microsoft.com/office/drawing/2017/decorative" val="1"/>
                </a:ext>
              </a:extLst>
            </p:cNvPr>
            <p:cNvSpPr/>
            <p:nvPr/>
          </p:nvSpPr>
          <p:spPr>
            <a:xfrm>
              <a:off x="754514" y="2450426"/>
              <a:ext cx="7562170" cy="495162"/>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5" name="Rounded Rectangle 4">
              <a:extLst>
                <a:ext uri="{FF2B5EF4-FFF2-40B4-BE49-F238E27FC236}">
                  <a16:creationId xmlns:a16="http://schemas.microsoft.com/office/drawing/2014/main" id="{7F2F28D8-A059-2D90-9832-4FD4EABFB0E6}"/>
                </a:ext>
                <a:ext uri="{C183D7F6-B498-43B3-948B-1728B52AA6E4}">
                  <adec:decorative xmlns:adec="http://schemas.microsoft.com/office/drawing/2017/decorative" val="1"/>
                </a:ext>
              </a:extLst>
            </p:cNvPr>
            <p:cNvSpPr/>
            <p:nvPr/>
          </p:nvSpPr>
          <p:spPr>
            <a:xfrm>
              <a:off x="754516" y="1065308"/>
              <a:ext cx="7562168" cy="1289142"/>
            </a:xfrm>
            <a:prstGeom prst="roundRect">
              <a:avLst>
                <a:gd name="adj" fmla="val 11384"/>
              </a:avLst>
            </a:prstGeom>
            <a:solidFill>
              <a:srgbClr val="3C5359"/>
            </a:solidFill>
            <a:ln>
              <a:solidFill>
                <a:schemeClr val="accent6">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7D388A79-E0D0-6D8E-5C60-93B412393D83}"/>
                </a:ext>
                <a:ext uri="{C183D7F6-B498-43B3-948B-1728B52AA6E4}">
                  <adec:decorative xmlns:adec="http://schemas.microsoft.com/office/drawing/2017/decorative" val="1"/>
                </a:ext>
              </a:extLst>
            </p:cNvPr>
            <p:cNvSpPr/>
            <p:nvPr/>
          </p:nvSpPr>
          <p:spPr>
            <a:xfrm>
              <a:off x="754514" y="3031884"/>
              <a:ext cx="7562170" cy="495162"/>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8" name="Rounded Rectangle 7">
              <a:extLst>
                <a:ext uri="{FF2B5EF4-FFF2-40B4-BE49-F238E27FC236}">
                  <a16:creationId xmlns:a16="http://schemas.microsoft.com/office/drawing/2014/main" id="{432BC44F-CBB4-1EAC-003E-8D3B91E8C467}"/>
                </a:ext>
                <a:ext uri="{C183D7F6-B498-43B3-948B-1728B52AA6E4}">
                  <adec:decorative xmlns:adec="http://schemas.microsoft.com/office/drawing/2017/decorative" val="1"/>
                </a:ext>
              </a:extLst>
            </p:cNvPr>
            <p:cNvSpPr/>
            <p:nvPr/>
          </p:nvSpPr>
          <p:spPr>
            <a:xfrm>
              <a:off x="754516" y="3624228"/>
              <a:ext cx="7562170" cy="495162"/>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10" name="TextBox 9">
              <a:extLst>
                <a:ext uri="{FF2B5EF4-FFF2-40B4-BE49-F238E27FC236}">
                  <a16:creationId xmlns:a16="http://schemas.microsoft.com/office/drawing/2014/main" id="{9C6CE939-6490-0C7D-0683-98E9BC86581B}"/>
                </a:ext>
              </a:extLst>
            </p:cNvPr>
            <p:cNvSpPr txBox="1"/>
            <p:nvPr/>
          </p:nvSpPr>
          <p:spPr>
            <a:xfrm>
              <a:off x="903516" y="1202047"/>
              <a:ext cx="6139541" cy="1015663"/>
            </a:xfrm>
            <a:prstGeom prst="rect">
              <a:avLst/>
            </a:prstGeom>
            <a:noFill/>
          </p:spPr>
          <p:txBody>
            <a:bodyPr wrap="square" rtlCol="0">
              <a:spAutoFit/>
            </a:bodyPr>
            <a:lstStyle/>
            <a:p>
              <a:pPr algn="just"/>
              <a:r>
                <a:rPr lang="en-US" sz="2000" b="1" i="1" u="sng">
                  <a:solidFill>
                    <a:schemeClr val="bg1"/>
                  </a:solidFill>
                  <a:latin typeface="Arial" panose="020B0604020202020204" pitchFamily="34" charset="0"/>
                  <a:ea typeface="Calibri"/>
                  <a:cs typeface="Arial" panose="020B0604020202020204" pitchFamily="34" charset="0"/>
                </a:rPr>
                <a:t>Slight</a:t>
              </a:r>
              <a:r>
                <a:rPr lang="en-US" sz="2000" i="1">
                  <a:solidFill>
                    <a:schemeClr val="bg1"/>
                  </a:solidFill>
                  <a:latin typeface="Arial" panose="020B0604020202020204" pitchFamily="34" charset="0"/>
                  <a:ea typeface="Calibri"/>
                  <a:cs typeface="Arial" panose="020B0604020202020204" pitchFamily="34" charset="0"/>
                </a:rPr>
                <a:t> </a:t>
              </a:r>
              <a:r>
                <a:rPr lang="en-US" sz="2000">
                  <a:solidFill>
                    <a:schemeClr val="bg1"/>
                  </a:solidFill>
                  <a:latin typeface="Arial" panose="020B0604020202020204" pitchFamily="34" charset="0"/>
                  <a:ea typeface="Calibri"/>
                  <a:cs typeface="Arial" panose="020B0604020202020204" pitchFamily="34" charset="0"/>
                </a:rPr>
                <a:t>evidence that occupational jet fuel exposure negatively impacts mental health, potentially leading to certain types of outcomes, such as decrements in:</a:t>
              </a:r>
              <a:endParaRPr lang="en-US">
                <a:solidFill>
                  <a:schemeClr val="bg1"/>
                </a:solidFill>
              </a:endParaRPr>
            </a:p>
          </p:txBody>
        </p:sp>
        <p:sp>
          <p:nvSpPr>
            <p:cNvPr id="12" name="TextBox 11">
              <a:extLst>
                <a:ext uri="{FF2B5EF4-FFF2-40B4-BE49-F238E27FC236}">
                  <a16:creationId xmlns:a16="http://schemas.microsoft.com/office/drawing/2014/main" id="{2A5E8799-5D80-7CA5-2330-046ABFA15690}"/>
                </a:ext>
              </a:extLst>
            </p:cNvPr>
            <p:cNvSpPr txBox="1"/>
            <p:nvPr/>
          </p:nvSpPr>
          <p:spPr>
            <a:xfrm>
              <a:off x="1554783" y="2521001"/>
              <a:ext cx="5990886" cy="400110"/>
            </a:xfrm>
            <a:prstGeom prst="rect">
              <a:avLst/>
            </a:prstGeom>
            <a:noFill/>
          </p:spPr>
          <p:txBody>
            <a:bodyPr wrap="square" lIns="91440" tIns="45720" rIns="91440" bIns="45720" rtlCol="0" anchor="t">
              <a:spAutoFit/>
            </a:bodyPr>
            <a:lstStyle/>
            <a:p>
              <a:pPr marL="9525" lvl="7" algn="ctr">
                <a:spcBef>
                  <a:spcPts val="450"/>
                </a:spcBef>
                <a:spcAft>
                  <a:spcPts val="450"/>
                </a:spcAft>
              </a:pPr>
              <a:r>
                <a:rPr lang="en-US" sz="2000">
                  <a:latin typeface="Arial"/>
                  <a:ea typeface="Calibri"/>
                  <a:cs typeface="Arial"/>
                </a:rPr>
                <a:t>Attention</a:t>
              </a:r>
            </a:p>
          </p:txBody>
        </p:sp>
        <p:sp>
          <p:nvSpPr>
            <p:cNvPr id="14" name="TextBox 13">
              <a:extLst>
                <a:ext uri="{FF2B5EF4-FFF2-40B4-BE49-F238E27FC236}">
                  <a16:creationId xmlns:a16="http://schemas.microsoft.com/office/drawing/2014/main" id="{D7F0E1FB-9DE7-1453-2059-19F3D0C17107}"/>
                </a:ext>
              </a:extLst>
            </p:cNvPr>
            <p:cNvSpPr txBox="1"/>
            <p:nvPr/>
          </p:nvSpPr>
          <p:spPr>
            <a:xfrm>
              <a:off x="3256949" y="3099418"/>
              <a:ext cx="2557299" cy="400110"/>
            </a:xfrm>
            <a:prstGeom prst="rect">
              <a:avLst/>
            </a:prstGeom>
            <a:noFill/>
          </p:spPr>
          <p:txBody>
            <a:bodyPr wrap="square" lIns="91440" tIns="45720" rIns="91440" bIns="45720" rtlCol="0" anchor="t">
              <a:spAutoFit/>
            </a:bodyPr>
            <a:lstStyle/>
            <a:p>
              <a:pPr algn="ctr"/>
              <a:r>
                <a:rPr lang="en-US" sz="2000">
                  <a:latin typeface="Arial"/>
                  <a:ea typeface="Calibri"/>
                  <a:cs typeface="Arial"/>
                </a:rPr>
                <a:t>Cognitive function</a:t>
              </a:r>
            </a:p>
          </p:txBody>
        </p:sp>
        <p:sp>
          <p:nvSpPr>
            <p:cNvPr id="15" name="TextBox 14">
              <a:extLst>
                <a:ext uri="{FF2B5EF4-FFF2-40B4-BE49-F238E27FC236}">
                  <a16:creationId xmlns:a16="http://schemas.microsoft.com/office/drawing/2014/main" id="{3683DC82-15C7-7882-6F8D-FACE8D3144E5}"/>
                </a:ext>
              </a:extLst>
            </p:cNvPr>
            <p:cNvSpPr txBox="1"/>
            <p:nvPr/>
          </p:nvSpPr>
          <p:spPr>
            <a:xfrm>
              <a:off x="2693401" y="3677835"/>
              <a:ext cx="3684393" cy="400110"/>
            </a:xfrm>
            <a:prstGeom prst="rect">
              <a:avLst/>
            </a:prstGeom>
            <a:noFill/>
          </p:spPr>
          <p:txBody>
            <a:bodyPr wrap="square" lIns="91440" tIns="45720" rIns="91440" bIns="45720" rtlCol="0" anchor="t">
              <a:spAutoFit/>
            </a:bodyPr>
            <a:lstStyle/>
            <a:p>
              <a:pPr algn="ctr"/>
              <a:r>
                <a:rPr lang="en-US" sz="2000">
                  <a:latin typeface="Arial"/>
                  <a:cs typeface="Arial"/>
                </a:rPr>
                <a:t>Visual-spatial performance</a:t>
              </a:r>
            </a:p>
          </p:txBody>
        </p:sp>
        <p:pic>
          <p:nvPicPr>
            <p:cNvPr id="16" name="Graphic 15">
              <a:extLst>
                <a:ext uri="{FF2B5EF4-FFF2-40B4-BE49-F238E27FC236}">
                  <a16:creationId xmlns:a16="http://schemas.microsoft.com/office/drawing/2014/main" id="{04E5A614-4AAE-BE41-AAA4-CA62C58A25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034" y="1077547"/>
              <a:ext cx="1289141" cy="1289141"/>
            </a:xfrm>
            <a:prstGeom prst="rect">
              <a:avLst/>
            </a:prstGeom>
          </p:spPr>
        </p:pic>
        <p:sp>
          <p:nvSpPr>
            <p:cNvPr id="17" name="Rounded Rectangle 16">
              <a:extLst>
                <a:ext uri="{FF2B5EF4-FFF2-40B4-BE49-F238E27FC236}">
                  <a16:creationId xmlns:a16="http://schemas.microsoft.com/office/drawing/2014/main" id="{A415E2D8-9186-BE4C-5581-6F4981807876}"/>
                </a:ext>
                <a:ext uri="{C183D7F6-B498-43B3-948B-1728B52AA6E4}">
                  <adec:decorative xmlns:adec="http://schemas.microsoft.com/office/drawing/2017/decorative" val="1"/>
                </a:ext>
              </a:extLst>
            </p:cNvPr>
            <p:cNvSpPr/>
            <p:nvPr/>
          </p:nvSpPr>
          <p:spPr>
            <a:xfrm>
              <a:off x="769143" y="4216572"/>
              <a:ext cx="7562170" cy="495162"/>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18" name="Rounded Rectangle 17">
              <a:extLst>
                <a:ext uri="{FF2B5EF4-FFF2-40B4-BE49-F238E27FC236}">
                  <a16:creationId xmlns:a16="http://schemas.microsoft.com/office/drawing/2014/main" id="{2CE881CD-8A88-D630-5B08-463955ECB01B}"/>
                </a:ext>
                <a:ext uri="{C183D7F6-B498-43B3-948B-1728B52AA6E4}">
                  <adec:decorative xmlns:adec="http://schemas.microsoft.com/office/drawing/2017/decorative" val="1"/>
                </a:ext>
              </a:extLst>
            </p:cNvPr>
            <p:cNvSpPr/>
            <p:nvPr/>
          </p:nvSpPr>
          <p:spPr>
            <a:xfrm>
              <a:off x="769141" y="4798032"/>
              <a:ext cx="7562170" cy="495162"/>
            </a:xfrm>
            <a:prstGeom prst="roundRect">
              <a:avLst>
                <a:gd name="adj" fmla="val 11384"/>
              </a:avLst>
            </a:prstGeom>
            <a:solidFill>
              <a:srgbClr val="072D59">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744787" lvl="8">
                <a:lnSpc>
                  <a:spcPct val="150000"/>
                </a:lnSpc>
                <a:spcAft>
                  <a:spcPts val="450"/>
                </a:spcAft>
              </a:pPr>
              <a:endParaRPr lang="en-US" sz="1800">
                <a:solidFill>
                  <a:srgbClr val="072D59"/>
                </a:solidFill>
                <a:latin typeface="Arial" panose="020B0604020202020204" pitchFamily="34" charset="0"/>
                <a:ea typeface="Calibri"/>
                <a:cs typeface="Arial" panose="020B0604020202020204" pitchFamily="34" charset="0"/>
              </a:endParaRPr>
            </a:p>
          </p:txBody>
        </p:sp>
        <p:sp>
          <p:nvSpPr>
            <p:cNvPr id="19" name="TextBox 18">
              <a:extLst>
                <a:ext uri="{FF2B5EF4-FFF2-40B4-BE49-F238E27FC236}">
                  <a16:creationId xmlns:a16="http://schemas.microsoft.com/office/drawing/2014/main" id="{EFF2A408-1FA2-3D39-ECD5-3EC70DDABFCB}"/>
                </a:ext>
              </a:extLst>
            </p:cNvPr>
            <p:cNvSpPr txBox="1"/>
            <p:nvPr/>
          </p:nvSpPr>
          <p:spPr>
            <a:xfrm>
              <a:off x="1765183" y="4278024"/>
              <a:ext cx="5540828" cy="400110"/>
            </a:xfrm>
            <a:prstGeom prst="rect">
              <a:avLst/>
            </a:prstGeom>
            <a:noFill/>
          </p:spPr>
          <p:txBody>
            <a:bodyPr wrap="square" lIns="91440" tIns="45720" rIns="91440" bIns="45720" rtlCol="0" anchor="t">
              <a:spAutoFit/>
            </a:bodyPr>
            <a:lstStyle/>
            <a:p>
              <a:pPr algn="ctr"/>
              <a:r>
                <a:rPr lang="en-US" sz="2000">
                  <a:latin typeface="Arial"/>
                  <a:ea typeface="Calibri"/>
                  <a:cs typeface="Arial"/>
                </a:rPr>
                <a:t>Social-emotional behavior and regulation</a:t>
              </a:r>
            </a:p>
          </p:txBody>
        </p:sp>
        <p:sp>
          <p:nvSpPr>
            <p:cNvPr id="20" name="TextBox 19">
              <a:extLst>
                <a:ext uri="{FF2B5EF4-FFF2-40B4-BE49-F238E27FC236}">
                  <a16:creationId xmlns:a16="http://schemas.microsoft.com/office/drawing/2014/main" id="{82BF427C-2D2D-6F0F-30B5-D811F251D754}"/>
                </a:ext>
              </a:extLst>
            </p:cNvPr>
            <p:cNvSpPr txBox="1"/>
            <p:nvPr/>
          </p:nvSpPr>
          <p:spPr>
            <a:xfrm>
              <a:off x="2693400" y="4878214"/>
              <a:ext cx="3684393" cy="400110"/>
            </a:xfrm>
            <a:prstGeom prst="rect">
              <a:avLst/>
            </a:prstGeom>
            <a:noFill/>
          </p:spPr>
          <p:txBody>
            <a:bodyPr wrap="square" lIns="91440" tIns="45720" rIns="91440" bIns="45720" rtlCol="0" anchor="t">
              <a:spAutoFit/>
            </a:bodyPr>
            <a:lstStyle/>
            <a:p>
              <a:pPr algn="ctr"/>
              <a:r>
                <a:rPr lang="en-US" sz="2000">
                  <a:latin typeface="Arial"/>
                  <a:cs typeface="Arial"/>
                </a:rPr>
                <a:t>Mood (e.g., depression)</a:t>
              </a:r>
            </a:p>
          </p:txBody>
        </p:sp>
      </p:grpSp>
      <p:sp>
        <p:nvSpPr>
          <p:cNvPr id="21" name="TextBox 20">
            <a:extLst>
              <a:ext uri="{FF2B5EF4-FFF2-40B4-BE49-F238E27FC236}">
                <a16:creationId xmlns:a16="http://schemas.microsoft.com/office/drawing/2014/main" id="{57DB4272-06D3-1F34-7832-B7444EB57D0C}"/>
              </a:ext>
            </a:extLst>
          </p:cNvPr>
          <p:cNvSpPr txBox="1"/>
          <p:nvPr/>
        </p:nvSpPr>
        <p:spPr>
          <a:xfrm>
            <a:off x="786487" y="5269716"/>
            <a:ext cx="7577482" cy="830997"/>
          </a:xfrm>
          <a:prstGeom prst="rect">
            <a:avLst/>
          </a:prstGeom>
          <a:noFill/>
        </p:spPr>
        <p:txBody>
          <a:bodyPr wrap="square" rtlCol="0">
            <a:spAutoFit/>
          </a:bodyPr>
          <a:lstStyle/>
          <a:p>
            <a:pPr algn="just"/>
            <a:r>
              <a:rPr lang="en-US" sz="1600">
                <a:solidFill>
                  <a:srgbClr val="000000"/>
                </a:solidFill>
                <a:latin typeface="Arial" panose="020B0604020202020204" pitchFamily="34" charset="0"/>
                <a:ea typeface="Calibri"/>
                <a:cs typeface="Arial" panose="020B0604020202020204" pitchFamily="34" charset="0"/>
              </a:rPr>
              <a:t>Additional studies are needed to better understand specific mental health diagnoses that are related to jet fuel exposure, how risk changes with duration of exposure, and immediate symptoms that are indicative of long-term outcomes.</a:t>
            </a:r>
          </a:p>
        </p:txBody>
      </p:sp>
    </p:spTree>
    <p:extLst>
      <p:ext uri="{BB962C8B-B14F-4D97-AF65-F5344CB8AC3E}">
        <p14:creationId xmlns:p14="http://schemas.microsoft.com/office/powerpoint/2010/main" val="200180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6F7E-F806-4244-8845-4A45FCE69025}"/>
              </a:ext>
            </a:extLst>
          </p:cNvPr>
          <p:cNvSpPr>
            <a:spLocks noGrp="1"/>
          </p:cNvSpPr>
          <p:nvPr>
            <p:ph type="title"/>
          </p:nvPr>
        </p:nvSpPr>
        <p:spPr>
          <a:xfrm>
            <a:off x="0" y="0"/>
            <a:ext cx="9144000" cy="685800"/>
          </a:xfrm>
          <a:solidFill>
            <a:schemeClr val="tx2"/>
          </a:solidFill>
        </p:spPr>
        <p:txBody>
          <a:bodyPr>
            <a:normAutofit/>
          </a:bodyPr>
          <a:lstStyle/>
          <a:p>
            <a:pPr algn="ctr"/>
            <a:r>
              <a:rPr lang="en-US" sz="2400" cap="none">
                <a:latin typeface="Arial" panose="020B0604020202020204" pitchFamily="34" charset="0"/>
              </a:rPr>
              <a:t>VA’s</a:t>
            </a:r>
            <a:r>
              <a:rPr lang="en-US" sz="2400" b="1" cap="none">
                <a:latin typeface="Arial" panose="020B0604020202020204" pitchFamily="34" charset="0"/>
              </a:rPr>
              <a:t> </a:t>
            </a:r>
            <a:r>
              <a:rPr lang="en-US" sz="2400" cap="none">
                <a:latin typeface="Arial" panose="020B0604020202020204" pitchFamily="34" charset="0"/>
              </a:rPr>
              <a:t>Long-term Impact of Fuel Exposure (LIFE) Study</a:t>
            </a:r>
          </a:p>
        </p:txBody>
      </p:sp>
      <p:sp>
        <p:nvSpPr>
          <p:cNvPr id="3" name="Content Placeholder 2">
            <a:extLst>
              <a:ext uri="{FF2B5EF4-FFF2-40B4-BE49-F238E27FC236}">
                <a16:creationId xmlns:a16="http://schemas.microsoft.com/office/drawing/2014/main" id="{79050EA9-5E55-4160-A785-8B06DA037A63}"/>
              </a:ext>
            </a:extLst>
          </p:cNvPr>
          <p:cNvSpPr>
            <a:spLocks noGrp="1"/>
          </p:cNvSpPr>
          <p:nvPr>
            <p:ph idx="1"/>
          </p:nvPr>
        </p:nvSpPr>
        <p:spPr>
          <a:xfrm>
            <a:off x="457200" y="820497"/>
            <a:ext cx="8229600" cy="5217006"/>
          </a:xfrm>
        </p:spPr>
        <p:txBody>
          <a:bodyPr vert="horz" lIns="91440" tIns="45720" rIns="91440" bIns="45720" rtlCol="0" anchor="t">
            <a:normAutofit lnSpcReduction="10000"/>
          </a:bodyPr>
          <a:lstStyle/>
          <a:p>
            <a:pPr marL="0" indent="0">
              <a:buNone/>
            </a:pPr>
            <a:r>
              <a:rPr lang="en-US" sz="2200">
                <a:solidFill>
                  <a:schemeClr val="tx1"/>
                </a:solidFill>
                <a:latin typeface="Arial" panose="020B0604020202020204" pitchFamily="34" charset="0"/>
              </a:rPr>
              <a:t>Key elements for this tri-service study:</a:t>
            </a:r>
          </a:p>
          <a:p>
            <a:pPr marL="233045" indent="-233045"/>
            <a:r>
              <a:rPr lang="en-US" sz="2200">
                <a:solidFill>
                  <a:schemeClr val="tx1"/>
                </a:solidFill>
                <a:latin typeface="Arial" panose="020B0604020202020204" pitchFamily="34" charset="0"/>
              </a:rPr>
              <a:t>Linked administrative/health care data from VA and DoD for analyses</a:t>
            </a:r>
          </a:p>
          <a:p>
            <a:pPr marL="233045" indent="-233045"/>
            <a:r>
              <a:rPr lang="en-US" sz="2200">
                <a:solidFill>
                  <a:schemeClr val="tx1"/>
                </a:solidFill>
                <a:latin typeface="Arial"/>
                <a:cs typeface="Arial"/>
              </a:rPr>
              <a:t>Define populations using Military Occupational Specialty (MOS) codes in all services</a:t>
            </a:r>
          </a:p>
          <a:p>
            <a:pPr marL="690245" lvl="1" indent="-233045"/>
            <a:r>
              <a:rPr lang="en-US" sz="2000">
                <a:latin typeface="Arial" panose="020B0604020202020204" pitchFamily="34" charset="0"/>
              </a:rPr>
              <a:t>Exposed and unexposed codes</a:t>
            </a:r>
          </a:p>
          <a:p>
            <a:pPr marL="690245" lvl="1" indent="-233045"/>
            <a:r>
              <a:rPr lang="en-US" sz="2000">
                <a:latin typeface="Arial" panose="020B0604020202020204" pitchFamily="34" charset="0"/>
              </a:rPr>
              <a:t>Service starting in 1995 or later through 2021</a:t>
            </a:r>
          </a:p>
          <a:p>
            <a:pPr marL="690245" lvl="1" indent="-233045"/>
            <a:r>
              <a:rPr lang="en-US" sz="2000">
                <a:latin typeface="Arial" panose="020B0604020202020204" pitchFamily="34" charset="0"/>
              </a:rPr>
              <a:t>Active Duty only</a:t>
            </a:r>
          </a:p>
          <a:p>
            <a:pPr marL="233045" indent="-233045"/>
            <a:r>
              <a:rPr lang="en-US" sz="2200">
                <a:solidFill>
                  <a:schemeClr val="tx1"/>
                </a:solidFill>
                <a:latin typeface="Arial" panose="020B0604020202020204" pitchFamily="34" charset="0"/>
              </a:rPr>
              <a:t>Evaluate medical data throughout and after military career for trends</a:t>
            </a:r>
          </a:p>
          <a:p>
            <a:pPr marL="690245" lvl="1" indent="-233045"/>
            <a:r>
              <a:rPr lang="en-US" sz="2000">
                <a:latin typeface="Arial" panose="020B0604020202020204" pitchFamily="34" charset="0"/>
              </a:rPr>
              <a:t>Health care encounters</a:t>
            </a:r>
          </a:p>
          <a:p>
            <a:pPr marL="690245" lvl="1" indent="-233045"/>
            <a:r>
              <a:rPr lang="en-US" sz="2000">
                <a:latin typeface="Arial" panose="020B0604020202020204" pitchFamily="34" charset="0"/>
              </a:rPr>
              <a:t>Mortality</a:t>
            </a:r>
          </a:p>
          <a:p>
            <a:pPr marL="690245" lvl="1" indent="-233045"/>
            <a:r>
              <a:rPr lang="en-US" sz="2000">
                <a:latin typeface="Arial" panose="020B0604020202020204" pitchFamily="34" charset="0"/>
              </a:rPr>
              <a:t>Disability compensation claims</a:t>
            </a:r>
          </a:p>
          <a:p>
            <a:pPr marL="233045" indent="-233045"/>
            <a:r>
              <a:rPr lang="en-US" sz="2200">
                <a:solidFill>
                  <a:schemeClr val="tx1"/>
                </a:solidFill>
                <a:latin typeface="Arial" panose="020B0604020202020204" pitchFamily="34" charset="0"/>
              </a:rPr>
              <a:t>May impact care, disability compensation, and preventive measure policies for individuals in certain occupations</a:t>
            </a:r>
          </a:p>
        </p:txBody>
      </p:sp>
      <p:sp>
        <p:nvSpPr>
          <p:cNvPr id="4" name="Slide Number Placeholder 3">
            <a:extLst>
              <a:ext uri="{FF2B5EF4-FFF2-40B4-BE49-F238E27FC236}">
                <a16:creationId xmlns:a16="http://schemas.microsoft.com/office/drawing/2014/main" id="{71A5B6AF-CEBA-43C7-BBCB-F51B01861E21}"/>
              </a:ext>
            </a:extLst>
          </p:cNvPr>
          <p:cNvSpPr>
            <a:spLocks noGrp="1"/>
          </p:cNvSpPr>
          <p:nvPr>
            <p:ph type="sldNum" sz="quarter" idx="12"/>
          </p:nvPr>
        </p:nvSpPr>
        <p:spPr/>
        <p:txBody>
          <a:bodyPr/>
          <a:lstStyle/>
          <a:p>
            <a:fld id="{19A9B180-A20E-4533-B74E-CEF54D342790}" type="slidenum">
              <a:rPr lang="en-US" smtClean="0"/>
              <a:t>25</a:t>
            </a:fld>
            <a:endParaRPr lang="en-US"/>
          </a:p>
        </p:txBody>
      </p:sp>
    </p:spTree>
    <p:extLst>
      <p:ext uri="{BB962C8B-B14F-4D97-AF65-F5344CB8AC3E}">
        <p14:creationId xmlns:p14="http://schemas.microsoft.com/office/powerpoint/2010/main" val="343367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
            <a:ext cx="9144000" cy="762000"/>
          </a:xfrm>
        </p:spPr>
        <p:txBody>
          <a:bodyPr/>
          <a:lstStyle/>
          <a:p>
            <a:r>
              <a:rPr lang="en-US"/>
              <a:t>Study Summary: Health Encounters</a:t>
            </a: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a:solidFill>
                <a:prstClr val="white"/>
              </a:solidFill>
            </a:endParaRPr>
          </a:p>
        </p:txBody>
      </p:sp>
      <p:sp>
        <p:nvSpPr>
          <p:cNvPr id="6" name="Content Placeholder 15">
            <a:extLst>
              <a:ext uri="{FF2B5EF4-FFF2-40B4-BE49-F238E27FC236}">
                <a16:creationId xmlns:a16="http://schemas.microsoft.com/office/drawing/2014/main" id="{C7DE5D60-1181-64E8-73A6-D588C3479314}"/>
              </a:ext>
            </a:extLst>
          </p:cNvPr>
          <p:cNvSpPr txBox="1">
            <a:spLocks/>
          </p:cNvSpPr>
          <p:nvPr/>
        </p:nvSpPr>
        <p:spPr>
          <a:xfrm>
            <a:off x="457200" y="822960"/>
            <a:ext cx="8229600" cy="5181600"/>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8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Research Question</a:t>
            </a:r>
          </a:p>
          <a:p>
            <a:pPr marL="91440" marR="0" lvl="0" indent="-91440" algn="l" defTabSz="914400" rtl="0" eaLnBrk="1" fontAlgn="auto" latinLnBrk="0" hangingPunct="1">
              <a:lnSpc>
                <a:spcPct val="110000"/>
              </a:lnSpc>
              <a:spcBef>
                <a:spcPts val="200"/>
              </a:spcBef>
              <a:spcAft>
                <a:spcPts val="200"/>
              </a:spcAft>
              <a:buClr>
                <a:srgbClr val="1CADE4"/>
              </a:buClr>
              <a:buSzPct val="100000"/>
              <a:buFont typeface="Calibri" panose="020F0502020204030204" pitchFamily="34" charset="0"/>
              <a:buChar char=" "/>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Does prolonged exposure to jet fuels during military service increase the risk of adverse respiratory outcomes among </a:t>
            </a:r>
            <a:r>
              <a:rPr lang="en-US" sz="1800">
                <a:solidFill>
                  <a:srgbClr val="000000"/>
                </a:solidFill>
                <a:latin typeface="Arial" panose="020B0604020202020204" pitchFamily="34" charset="0"/>
                <a:cs typeface="Arial" panose="020B0604020202020204" pitchFamily="34" charset="0"/>
              </a:rPr>
              <a:t>Veterans</a:t>
            </a: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8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Study Population</a:t>
            </a: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91440" marR="0" lvl="0" indent="-91440" algn="l" defTabSz="914400" rtl="0" eaLnBrk="1" fontAlgn="auto" latinLnBrk="0" hangingPunct="1">
              <a:lnSpc>
                <a:spcPct val="110000"/>
              </a:lnSpc>
              <a:spcBef>
                <a:spcPts val="200"/>
              </a:spcBef>
              <a:spcAft>
                <a:spcPts val="200"/>
              </a:spcAft>
              <a:buClr>
                <a:srgbClr val="1CADE4"/>
              </a:buClr>
              <a:buSzPct val="100000"/>
              <a:buFont typeface="Calibri" panose="020F0502020204030204" pitchFamily="34" charset="0"/>
              <a:buChar char=" "/>
              <a:tabLst/>
              <a:defRPr/>
            </a:pPr>
            <a:r>
              <a:rPr kumimoji="0" lang="en-US" sz="1800" b="0" i="0" u="none" strike="noStrike" kern="1200" cap="none" spc="0" normalizeH="0" baseline="0" noProof="0">
                <a:ln>
                  <a:noFill/>
                </a:ln>
                <a:solidFill>
                  <a:srgbClr val="000000"/>
                </a:solidFill>
                <a:effectLst/>
                <a:uLnTx/>
                <a:uFillTx/>
                <a:latin typeface="Arial"/>
                <a:cs typeface="Arial"/>
              </a:rPr>
              <a:t>Air Force and Army </a:t>
            </a:r>
            <a:r>
              <a:rPr lang="en-US" sz="1800">
                <a:solidFill>
                  <a:srgbClr val="000000"/>
                </a:solidFill>
                <a:latin typeface="Arial"/>
                <a:cs typeface="Arial"/>
              </a:rPr>
              <a:t>Veterans</a:t>
            </a:r>
            <a:r>
              <a:rPr kumimoji="0" lang="en-US" sz="1800" b="0" i="0" u="none" strike="noStrike" kern="1200" cap="none" spc="0" normalizeH="0" baseline="0" noProof="0">
                <a:ln>
                  <a:noFill/>
                </a:ln>
                <a:solidFill>
                  <a:srgbClr val="000000"/>
                </a:solidFill>
                <a:effectLst/>
                <a:uLnTx/>
                <a:uFillTx/>
                <a:latin typeface="Arial"/>
                <a:cs typeface="Arial"/>
              </a:rPr>
              <a:t> with VHA or TRICARE health encounters after separation from service (N = 442,903)</a:t>
            </a:r>
            <a:endParaRPr lang="en-US" sz="1800" b="0" i="0" u="none" strike="noStrike" kern="1200" cap="none" spc="0" normalizeH="0" baseline="0" noProof="0">
              <a:ln>
                <a:noFill/>
              </a:ln>
              <a:solidFill>
                <a:srgbClr val="000000"/>
              </a:solidFill>
              <a:effectLst/>
              <a:uLnTx/>
              <a:uFillTx/>
              <a:latin typeface="Arial"/>
              <a:cs typeface="Arial"/>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8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Exposure</a:t>
            </a: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a:lnSpc>
                <a:spcPct val="110000"/>
              </a:lnSpc>
              <a:spcBef>
                <a:spcPts val="200"/>
              </a:spcBef>
              <a:buClr>
                <a:srgbClr val="1CADE4"/>
              </a:buClr>
              <a:defRPr/>
            </a:pPr>
            <a:r>
              <a:rPr lang="en-US" sz="1800">
                <a:solidFill>
                  <a:srgbClr val="000000"/>
                </a:solidFill>
                <a:latin typeface="Arial"/>
                <a:cs typeface="Arial"/>
              </a:rPr>
              <a:t>D</a:t>
            </a:r>
            <a:r>
              <a:rPr kumimoji="0" lang="en-US" sz="1800" b="0" i="0" u="none" strike="noStrike" kern="1200" cap="none" spc="0" normalizeH="0" baseline="0" noProof="0">
                <a:ln>
                  <a:noFill/>
                </a:ln>
                <a:solidFill>
                  <a:srgbClr val="000000"/>
                </a:solidFill>
                <a:effectLst/>
                <a:uLnTx/>
                <a:uFillTx/>
                <a:latin typeface="Arial"/>
                <a:cs typeface="Arial"/>
              </a:rPr>
              <a:t>uration with jet fuel-exposed MOS vs. unexposed</a:t>
            </a:r>
            <a:r>
              <a:rPr lang="en-US" sz="1800">
                <a:solidFill>
                  <a:srgbClr val="000000"/>
                </a:solidFill>
                <a:latin typeface="Arial"/>
                <a:cs typeface="Arial"/>
              </a:rPr>
              <a:t> </a:t>
            </a:r>
            <a:endParaRPr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8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Outcome</a:t>
            </a: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383540" marR="0" lvl="1" algn="l" defTabSz="914400" rtl="0" eaLnBrk="1" fontAlgn="auto" latinLnBrk="0" hangingPunct="1">
              <a:lnSpc>
                <a:spcPct val="90000"/>
              </a:lnSpc>
              <a:spcBef>
                <a:spcPts val="200"/>
              </a:spcBef>
              <a:spcAft>
                <a:spcPts val="400"/>
              </a:spcAft>
              <a:buClrTx/>
              <a:buSzPct val="125000"/>
              <a:buFont typeface="Arial" panose="020B0604020202020204" pitchFamily="34" charset="0"/>
              <a:buChar char="•"/>
              <a:tabLst/>
              <a:defRPr/>
            </a:pPr>
            <a:r>
              <a:rPr kumimoji="0" lang="en-US" sz="1700" b="0" i="0" u="none" strike="noStrike" kern="1200" cap="none" spc="0" normalizeH="0" baseline="0" noProof="0">
                <a:ln>
                  <a:noFill/>
                </a:ln>
                <a:solidFill>
                  <a:schemeClr val="tx1"/>
                </a:solidFill>
                <a:effectLst/>
                <a:uLnTx/>
                <a:uFillTx/>
                <a:latin typeface="Arial"/>
                <a:cs typeface="Arial"/>
              </a:rPr>
              <a:t>Time to respiratory condition diagnosis: Asthma, Chronic Sinusitis, COPD, Rhinitis, Influenza/Pneumonia, Sleep Apnea</a:t>
            </a:r>
            <a:endParaRPr lang="en-US" sz="1700" b="0" i="0" u="none" strike="noStrike" kern="1200" cap="none" spc="0" normalizeH="0" baseline="0" noProof="0">
              <a:ln>
                <a:noFill/>
              </a:ln>
              <a:solidFill>
                <a:schemeClr val="tx1"/>
              </a:solidFill>
              <a:effectLst/>
              <a:uLnTx/>
              <a:uFillTx/>
              <a:latin typeface="Arial"/>
              <a:cs typeface="Arial"/>
            </a:endParaRPr>
          </a:p>
          <a:p>
            <a:pPr marL="383540" lvl="1">
              <a:buClrTx/>
              <a:buSzPct val="125000"/>
              <a:buFont typeface="Arial" panose="020B0604020202020204" pitchFamily="34" charset="0"/>
              <a:buChar char="•"/>
              <a:defRPr/>
            </a:pPr>
            <a:r>
              <a:rPr kumimoji="0" lang="en-US" sz="1700" b="0" i="1" u="none" strike="noStrike" kern="1200" cap="none" spc="0" normalizeH="0" baseline="0" noProof="0">
                <a:ln>
                  <a:noFill/>
                </a:ln>
                <a:solidFill>
                  <a:schemeClr val="tx1"/>
                </a:solidFill>
                <a:effectLst/>
                <a:uLnTx/>
                <a:uFillTx/>
                <a:latin typeface="Arial"/>
                <a:cs typeface="Arial"/>
              </a:rPr>
              <a:t>ICD Case Definitions</a:t>
            </a:r>
            <a:r>
              <a:rPr kumimoji="0" lang="en-US" sz="1700" b="0" i="0" u="none" strike="noStrike" kern="1200" cap="none" spc="0" normalizeH="0" baseline="0" noProof="0">
                <a:ln>
                  <a:noFill/>
                </a:ln>
                <a:solidFill>
                  <a:schemeClr val="tx1"/>
                </a:solidFill>
                <a:effectLst/>
                <a:uLnTx/>
                <a:uFillTx/>
                <a:latin typeface="Arial"/>
                <a:cs typeface="Arial"/>
              </a:rPr>
              <a:t>: AFHSD Surveillance Manual and NIOSH Work-Related Respiratory Disease Manual</a:t>
            </a:r>
            <a:r>
              <a:rPr lang="en-US" sz="1600">
                <a:solidFill>
                  <a:srgbClr val="000000"/>
                </a:solidFill>
                <a:latin typeface="Arial"/>
                <a:cs typeface="Arial"/>
              </a:rPr>
              <a:t> </a:t>
            </a:r>
            <a:endParaRPr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8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Method</a:t>
            </a: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91440" marR="0" lvl="0" indent="-91440" algn="l" defTabSz="914400" rtl="0" eaLnBrk="1" fontAlgn="auto" latinLnBrk="0" hangingPunct="1">
              <a:lnSpc>
                <a:spcPct val="110000"/>
              </a:lnSpc>
              <a:spcBef>
                <a:spcPts val="200"/>
              </a:spcBef>
              <a:spcAft>
                <a:spcPts val="200"/>
              </a:spcAft>
              <a:buClr>
                <a:srgbClr val="1CADE4"/>
              </a:buClr>
              <a:buSzPct val="100000"/>
              <a:buFont typeface="Calibri" panose="020F0502020204030204" pitchFamily="34" charset="0"/>
              <a:buChar char=" "/>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Cox proportional hazards regression models</a:t>
            </a:r>
          </a:p>
          <a:p>
            <a:pPr marL="566420" lvl="2">
              <a:buClrTx/>
              <a:buSzPct val="125000"/>
              <a:buFont typeface="Arial" panose="020B0604020202020204" pitchFamily="34" charset="0"/>
              <a:buChar char="•"/>
              <a:defRPr/>
            </a:pPr>
            <a:r>
              <a:rPr kumimoji="0" lang="en-US" sz="1700" b="0" i="0" u="none" strike="noStrike" kern="1200" cap="none" spc="0" normalizeH="0" baseline="0" noProof="0">
                <a:ln>
                  <a:noFill/>
                </a:ln>
                <a:solidFill>
                  <a:srgbClr val="000000"/>
                </a:solidFill>
                <a:effectLst/>
                <a:uLnTx/>
                <a:uFillTx/>
                <a:latin typeface="Arial"/>
                <a:cs typeface="Arial"/>
              </a:rPr>
              <a:t>Adjusted hazard ratio for each exposure quintile vs. unexposed</a:t>
            </a:r>
            <a:endParaRPr lang="en-US" sz="1700" b="0" i="0" u="none" strike="noStrike" kern="1200" cap="none" spc="0" normalizeH="0" baseline="0" noProof="0">
              <a:ln>
                <a:noFill/>
              </a:ln>
              <a:solidFill>
                <a:srgbClr val="000000"/>
              </a:solidFill>
              <a:effectLst/>
              <a:uLnTx/>
              <a:uFillTx/>
              <a:latin typeface="Arial"/>
              <a:cs typeface="Arial"/>
            </a:endParaRPr>
          </a:p>
          <a:p>
            <a:pPr marL="566420" lvl="2">
              <a:buClrTx/>
              <a:buSzPct val="125000"/>
              <a:buFont typeface="Arial" panose="020B0604020202020204" pitchFamily="34" charset="0"/>
              <a:buChar char="•"/>
              <a:defRPr/>
            </a:pPr>
            <a:r>
              <a:rPr kumimoji="0" lang="en-US" sz="1700" b="0" i="1" u="none" strike="noStrike" kern="1200" cap="none" spc="0" normalizeH="0" baseline="0" noProof="0">
                <a:ln>
                  <a:noFill/>
                </a:ln>
                <a:solidFill>
                  <a:srgbClr val="000000"/>
                </a:solidFill>
                <a:effectLst/>
                <a:uLnTx/>
                <a:uFillTx/>
                <a:latin typeface="Arial"/>
                <a:cs typeface="Arial"/>
              </a:rPr>
              <a:t>Significance level</a:t>
            </a:r>
            <a:r>
              <a:rPr kumimoji="0" lang="en-US" sz="1700" b="0" i="0" u="none" strike="noStrike" kern="1200" cap="none" spc="0" normalizeH="0" baseline="0" noProof="0">
                <a:ln>
                  <a:noFill/>
                </a:ln>
                <a:solidFill>
                  <a:srgbClr val="000000"/>
                </a:solidFill>
                <a:effectLst/>
                <a:uLnTx/>
                <a:uFillTx/>
                <a:latin typeface="Arial"/>
                <a:cs typeface="Arial"/>
              </a:rPr>
              <a:t>: p &lt; 0.05 (Correction for multiple comparisons applied)</a:t>
            </a:r>
            <a:endParaRPr lang="en-US" sz="1700" b="0" i="0" u="none" strike="noStrike" kern="1200" cap="none" spc="0" normalizeH="0" baseline="0" noProof="0">
              <a:ln>
                <a:noFill/>
              </a:ln>
              <a:solidFill>
                <a:srgbClr val="000000"/>
              </a:solidFill>
              <a:effectLst/>
              <a:uLnTx/>
              <a:uFillTx/>
              <a:latin typeface="Arial"/>
              <a:cs typeface="Arial"/>
            </a:endParaRPr>
          </a:p>
          <a:p>
            <a:pPr>
              <a:buClr>
                <a:srgbClr val="1CADE4"/>
              </a:buClr>
            </a:pPr>
            <a:endParaRPr kumimoji="0" lang="en-US"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555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 Health Encounters</a:t>
            </a: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a:solidFill>
                <a:prstClr val="white"/>
              </a:solidFill>
            </a:endParaRPr>
          </a:p>
        </p:txBody>
      </p:sp>
      <p:grpSp>
        <p:nvGrpSpPr>
          <p:cNvPr id="17" name="Group 16">
            <a:extLst>
              <a:ext uri="{FF2B5EF4-FFF2-40B4-BE49-F238E27FC236}">
                <a16:creationId xmlns:a16="http://schemas.microsoft.com/office/drawing/2014/main" id="{28C99A3E-DE60-171D-169A-FCDC1012CCDF}"/>
              </a:ext>
            </a:extLst>
          </p:cNvPr>
          <p:cNvGrpSpPr/>
          <p:nvPr/>
        </p:nvGrpSpPr>
        <p:grpSpPr>
          <a:xfrm>
            <a:off x="5410200" y="5410200"/>
            <a:ext cx="3276600" cy="495022"/>
            <a:chOff x="449615" y="5466758"/>
            <a:chExt cx="2927707" cy="495022"/>
          </a:xfrm>
        </p:grpSpPr>
        <p:sp>
          <p:nvSpPr>
            <p:cNvPr id="13" name="Rectangle: Rounded Corners 12">
              <a:extLst>
                <a:ext uri="{FF2B5EF4-FFF2-40B4-BE49-F238E27FC236}">
                  <a16:creationId xmlns:a16="http://schemas.microsoft.com/office/drawing/2014/main" id="{AE1A1436-2313-B804-0CD7-8D842DE50B09}"/>
                </a:ext>
              </a:extLst>
            </p:cNvPr>
            <p:cNvSpPr/>
            <p:nvPr/>
          </p:nvSpPr>
          <p:spPr>
            <a:xfrm>
              <a:off x="449615" y="5540355"/>
              <a:ext cx="124475" cy="11347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7B01861-EDBA-DA80-E215-90952AFAB9A3}"/>
                </a:ext>
              </a:extLst>
            </p:cNvPr>
            <p:cNvSpPr/>
            <p:nvPr/>
          </p:nvSpPr>
          <p:spPr>
            <a:xfrm>
              <a:off x="449615" y="5769407"/>
              <a:ext cx="124475" cy="113471"/>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057B9AD-C62A-260B-AB33-06343E15F1A1}"/>
                </a:ext>
              </a:extLst>
            </p:cNvPr>
            <p:cNvSpPr txBox="1"/>
            <p:nvPr/>
          </p:nvSpPr>
          <p:spPr>
            <a:xfrm>
              <a:off x="615263" y="5466758"/>
              <a:ext cx="2653752" cy="430887"/>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Significantly Higher Hazard vs. Unexposed</a:t>
              </a:r>
            </a:p>
          </p:txBody>
        </p:sp>
        <p:sp>
          <p:nvSpPr>
            <p:cNvPr id="16" name="TextBox 15">
              <a:extLst>
                <a:ext uri="{FF2B5EF4-FFF2-40B4-BE49-F238E27FC236}">
                  <a16:creationId xmlns:a16="http://schemas.microsoft.com/office/drawing/2014/main" id="{F898767E-102E-0407-C5D6-C5D910DCFB49}"/>
                </a:ext>
              </a:extLst>
            </p:cNvPr>
            <p:cNvSpPr txBox="1"/>
            <p:nvPr/>
          </p:nvSpPr>
          <p:spPr>
            <a:xfrm>
              <a:off x="602015" y="5700170"/>
              <a:ext cx="2775307"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Significantly Lower Hazard vs. Unexposed</a:t>
              </a:r>
            </a:p>
          </p:txBody>
        </p:sp>
      </p:grpSp>
      <p:sp>
        <p:nvSpPr>
          <p:cNvPr id="18" name="TextBox 17">
            <a:extLst>
              <a:ext uri="{FF2B5EF4-FFF2-40B4-BE49-F238E27FC236}">
                <a16:creationId xmlns:a16="http://schemas.microsoft.com/office/drawing/2014/main" id="{FD05E206-5D19-8AE4-BA9B-6A859E7B9303}"/>
              </a:ext>
            </a:extLst>
          </p:cNvPr>
          <p:cNvSpPr txBox="1"/>
          <p:nvPr/>
        </p:nvSpPr>
        <p:spPr>
          <a:xfrm>
            <a:off x="363534" y="5401143"/>
            <a:ext cx="4208466" cy="600164"/>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Models are adjusted for sex, race/ethnicity, age at separation from service, length of service, service branch, longest-held rank, deployment, and history of tobacco use.</a:t>
            </a:r>
          </a:p>
        </p:txBody>
      </p:sp>
      <p:pic>
        <p:nvPicPr>
          <p:cNvPr id="23" name="Picture 22">
            <a:extLst>
              <a:ext uri="{FF2B5EF4-FFF2-40B4-BE49-F238E27FC236}">
                <a16:creationId xmlns:a16="http://schemas.microsoft.com/office/drawing/2014/main" id="{B498FFB0-FC6F-A556-46B7-4DCAAEF23729}"/>
              </a:ext>
            </a:extLst>
          </p:cNvPr>
          <p:cNvPicPr>
            <a:picLocks noChangeAspect="1"/>
          </p:cNvPicPr>
          <p:nvPr/>
        </p:nvPicPr>
        <p:blipFill>
          <a:blip r:embed="rId2"/>
          <a:stretch>
            <a:fillRect/>
          </a:stretch>
        </p:blipFill>
        <p:spPr>
          <a:xfrm>
            <a:off x="147419" y="928269"/>
            <a:ext cx="8900069" cy="4185223"/>
          </a:xfrm>
          <a:prstGeom prst="rect">
            <a:avLst/>
          </a:prstGeom>
        </p:spPr>
      </p:pic>
      <p:sp>
        <p:nvSpPr>
          <p:cNvPr id="24" name="Rectangle 23">
            <a:extLst>
              <a:ext uri="{FF2B5EF4-FFF2-40B4-BE49-F238E27FC236}">
                <a16:creationId xmlns:a16="http://schemas.microsoft.com/office/drawing/2014/main" id="{7387F395-31A4-9EAB-E145-B30FD90C008D}"/>
              </a:ext>
            </a:extLst>
          </p:cNvPr>
          <p:cNvSpPr/>
          <p:nvPr/>
        </p:nvSpPr>
        <p:spPr>
          <a:xfrm>
            <a:off x="96512" y="801381"/>
            <a:ext cx="8950976" cy="448418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AE1A1B0-F6A9-B3E2-F6D4-42A1066C5628}"/>
              </a:ext>
            </a:extLst>
          </p:cNvPr>
          <p:cNvCxnSpPr>
            <a:cxnSpLocks/>
          </p:cNvCxnSpPr>
          <p:nvPr/>
        </p:nvCxnSpPr>
        <p:spPr>
          <a:xfrm>
            <a:off x="4572000" y="801381"/>
            <a:ext cx="0" cy="44841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63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Study Summary: Mortality Outcomes</a:t>
            </a: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a:solidFill>
                <a:prstClr val="white"/>
              </a:solidFill>
            </a:endParaRPr>
          </a:p>
        </p:txBody>
      </p:sp>
      <p:sp>
        <p:nvSpPr>
          <p:cNvPr id="7" name="TextBox 6">
            <a:extLst>
              <a:ext uri="{FF2B5EF4-FFF2-40B4-BE49-F238E27FC236}">
                <a16:creationId xmlns:a16="http://schemas.microsoft.com/office/drawing/2014/main" id="{D696E3A5-7546-3271-DE30-97F395607B10}"/>
              </a:ext>
            </a:extLst>
          </p:cNvPr>
          <p:cNvSpPr txBox="1"/>
          <p:nvPr/>
        </p:nvSpPr>
        <p:spPr>
          <a:xfrm>
            <a:off x="228600" y="942623"/>
            <a:ext cx="4443119" cy="461665"/>
          </a:xfrm>
          <a:prstGeom prst="rect">
            <a:avLst/>
          </a:prstGeom>
          <a:noFill/>
        </p:spPr>
        <p:txBody>
          <a:bodyPr wrap="square" rtlCol="0">
            <a:spAutoFit/>
          </a:bodyPr>
          <a:lstStyle/>
          <a:p>
            <a:pPr defTabSz="514350"/>
            <a:endParaRPr lang="en-US" sz="1200">
              <a:solidFill>
                <a:prstClr val="black"/>
              </a:solidFill>
              <a:latin typeface="Arial" panose="020B0604020202020204" pitchFamily="34" charset="0"/>
              <a:cs typeface="Arial" panose="020B0604020202020204" pitchFamily="34" charset="0"/>
            </a:endParaRPr>
          </a:p>
          <a:p>
            <a:pPr marL="771525" lvl="3" defTabSz="514350"/>
            <a:endParaRPr lang="en-US" sz="120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169EF89-6D03-EBE3-E729-E0AB31153112}"/>
              </a:ext>
            </a:extLst>
          </p:cNvPr>
          <p:cNvSpPr txBox="1"/>
          <p:nvPr/>
        </p:nvSpPr>
        <p:spPr>
          <a:xfrm>
            <a:off x="457200" y="733427"/>
            <a:ext cx="8229600" cy="5428153"/>
          </a:xfrm>
          <a:prstGeom prst="rect">
            <a:avLst/>
          </a:prstGeom>
          <a:noFill/>
        </p:spPr>
        <p:txBody>
          <a:bodyPr wrap="square" lIns="91440" tIns="45720" rIns="91440" bIns="45720" anchor="t">
            <a:spAutoFit/>
          </a:bodyPr>
          <a:lstStyle/>
          <a:p>
            <a:pPr marL="91440" marR="0" lvl="0" indent="-91440" algn="l" defTabSz="914400" rtl="0" eaLnBrk="1" fontAlgn="auto" latinLnBrk="0" hangingPunct="1">
              <a:spcBef>
                <a:spcPts val="1200"/>
              </a:spcBef>
              <a:spcAft>
                <a:spcPts val="200"/>
              </a:spcAft>
              <a:buClr>
                <a:srgbClr val="1CADE4"/>
              </a:buClr>
              <a:buSzPct val="100000"/>
              <a:buFont typeface="Calibri" panose="020F0502020204030204" pitchFamily="34" charset="0"/>
              <a:buChar char=" "/>
              <a:tabLst/>
              <a:defRPr/>
            </a:pPr>
            <a:r>
              <a:rPr kumimoji="0" lang="en-US" sz="17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Research Question</a:t>
            </a:r>
          </a:p>
          <a:p>
            <a:pPr marL="91440" indent="-91440">
              <a:spcBef>
                <a:spcPts val="200"/>
              </a:spcBef>
              <a:spcAft>
                <a:spcPts val="200"/>
              </a:spcAft>
              <a:buClr>
                <a:srgbClr val="1CADE4"/>
              </a:buClr>
              <a:buSzPct val="100000"/>
              <a:buFont typeface="Calibri" panose="020F0502020204030204" pitchFamily="34" charset="0"/>
              <a:buChar char=" "/>
              <a:defRPr/>
            </a:pPr>
            <a:r>
              <a:rPr kumimoji="0" lang="en-US" sz="1700" b="0" i="0" u="none" strike="noStrike" kern="1200" cap="none" spc="0" normalizeH="0" baseline="0" noProof="0">
                <a:ln>
                  <a:noFill/>
                </a:ln>
                <a:solidFill>
                  <a:srgbClr val="000000"/>
                </a:solidFill>
                <a:effectLst/>
                <a:uLnTx/>
                <a:uFillTx/>
                <a:latin typeface="Arial"/>
                <a:cs typeface="Arial"/>
              </a:rPr>
              <a:t>Does prolonged exposure to jet fuels during military service increase </a:t>
            </a:r>
            <a:r>
              <a:rPr lang="en-US" sz="1700">
                <a:solidFill>
                  <a:srgbClr val="000000"/>
                </a:solidFill>
                <a:latin typeface="Arial"/>
                <a:cs typeface="Arial"/>
              </a:rPr>
              <a:t>mortality</a:t>
            </a:r>
            <a:r>
              <a:rPr kumimoji="0" lang="en-US" sz="1700" b="0" i="0" u="none" strike="noStrike" kern="1200" cap="none" spc="0" normalizeH="0" baseline="0" noProof="0">
                <a:ln>
                  <a:noFill/>
                </a:ln>
                <a:solidFill>
                  <a:srgbClr val="000000"/>
                </a:solidFill>
                <a:effectLst/>
                <a:uLnTx/>
                <a:uFillTx/>
                <a:latin typeface="Arial"/>
                <a:cs typeface="Arial"/>
              </a:rPr>
              <a:t> risk among Veterans?</a:t>
            </a:r>
            <a:r>
              <a:rPr lang="en-US" sz="1700">
                <a:solidFill>
                  <a:srgbClr val="000000"/>
                </a:solidFill>
                <a:latin typeface="Arial"/>
                <a:cs typeface="Arial"/>
              </a:rPr>
              <a:t> </a:t>
            </a:r>
            <a:endParaRPr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7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Study Population</a:t>
            </a:r>
            <a: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91440" marR="0" lvl="0" indent="-91440" algn="l" defTabSz="914400" rtl="0" eaLnBrk="1" fontAlgn="auto" latinLnBrk="0" hangingPunct="1">
              <a:spcBef>
                <a:spcPts val="200"/>
              </a:spcBef>
              <a:spcAft>
                <a:spcPts val="200"/>
              </a:spcAft>
              <a:buClr>
                <a:srgbClr val="1CADE4"/>
              </a:buClr>
              <a:buSzPct val="100000"/>
              <a:buFont typeface="Calibri" panose="020F0502020204030204" pitchFamily="34" charset="0"/>
              <a:buChar char=" "/>
              <a:tabLst/>
              <a:defRPr/>
            </a:pPr>
            <a:r>
              <a:rPr kumimoji="0" lang="en-US" sz="1700" b="0" i="0" u="none" strike="noStrike" kern="1200" cap="none" spc="0" normalizeH="0" baseline="0" noProof="0">
                <a:ln>
                  <a:noFill/>
                </a:ln>
                <a:solidFill>
                  <a:srgbClr val="000000"/>
                </a:solidFill>
                <a:effectLst/>
                <a:uLnTx/>
                <a:uFillTx/>
                <a:latin typeface="Arial"/>
                <a:cs typeface="Arial"/>
              </a:rPr>
              <a:t>Air Force and Army </a:t>
            </a:r>
            <a:r>
              <a:rPr lang="en-US" sz="1700">
                <a:solidFill>
                  <a:srgbClr val="000000"/>
                </a:solidFill>
                <a:latin typeface="Arial"/>
                <a:cs typeface="Arial"/>
              </a:rPr>
              <a:t>Veterans</a:t>
            </a:r>
            <a:r>
              <a:rPr kumimoji="0" lang="en-US" sz="1700" b="0" i="0" u="none" strike="noStrike" kern="1200" cap="none" spc="0" normalizeH="0" baseline="0" noProof="0">
                <a:ln>
                  <a:noFill/>
                </a:ln>
                <a:solidFill>
                  <a:srgbClr val="000000"/>
                </a:solidFill>
                <a:effectLst/>
                <a:uLnTx/>
                <a:uFillTx/>
                <a:latin typeface="Arial"/>
                <a:cs typeface="Arial"/>
              </a:rPr>
              <a:t> on active duty between 1995 and 2019</a:t>
            </a:r>
            <a:endParaRPr lang="en-US" sz="1700" b="0" i="0" u="none" strike="noStrike" kern="1200" cap="none" spc="0" normalizeH="0" baseline="0" noProof="0">
              <a:ln>
                <a:noFill/>
              </a:ln>
              <a:solidFill>
                <a:srgbClr val="000000"/>
              </a:solidFill>
              <a:effectLst/>
              <a:uLnTx/>
              <a:uFillTx/>
              <a:latin typeface="Arial"/>
              <a:cs typeface="Arial"/>
            </a:endParaRPr>
          </a:p>
          <a:p>
            <a:pPr marL="568325" marR="0" lvl="0" indent="-222250" algn="l" defTabSz="914400" rtl="0" eaLnBrk="1" fontAlgn="auto" latinLnBrk="0" hangingPunct="1">
              <a:spcBef>
                <a:spcPts val="200"/>
              </a:spcBef>
              <a:spcAft>
                <a:spcPts val="200"/>
              </a:spcAft>
              <a:buSzPct val="125000"/>
              <a:buFont typeface="Arial" panose="020B0604020202020204" pitchFamily="34" charset="0"/>
              <a:buChar char="•"/>
              <a:tabLst/>
              <a:defRPr/>
            </a:pPr>
            <a:r>
              <a:rPr lang="en-US" sz="1600">
                <a:solidFill>
                  <a:srgbClr val="000000"/>
                </a:solidFill>
                <a:latin typeface="Arial"/>
                <a:cs typeface="Arial"/>
              </a:rPr>
              <a:t>Total population:</a:t>
            </a:r>
            <a:r>
              <a:rPr kumimoji="0" lang="en-US" sz="1600" b="0" i="0" u="none" strike="noStrike" kern="1200" cap="none" spc="0" normalizeH="0" baseline="0" noProof="0">
                <a:ln>
                  <a:noFill/>
                </a:ln>
                <a:solidFill>
                  <a:srgbClr val="000000"/>
                </a:solidFill>
                <a:effectLst/>
                <a:uLnTx/>
                <a:uFillTx/>
                <a:latin typeface="Arial"/>
                <a:cs typeface="Arial"/>
              </a:rPr>
              <a:t> 594,316</a:t>
            </a:r>
            <a:endParaRPr lang="en-US" sz="1600" b="0" i="0" u="none" strike="noStrike" kern="1200" cap="none" spc="0" normalizeH="0" baseline="0" noProof="0">
              <a:ln>
                <a:noFill/>
              </a:ln>
              <a:solidFill>
                <a:srgbClr val="000000"/>
              </a:solidFill>
              <a:effectLst/>
              <a:uLnTx/>
              <a:uFillTx/>
              <a:latin typeface="Arial"/>
              <a:cs typeface="Arial"/>
            </a:endParaRPr>
          </a:p>
          <a:p>
            <a:pPr marL="568325" marR="0" lvl="0" indent="-222250" algn="l" defTabSz="914400" rtl="0" eaLnBrk="1" fontAlgn="auto" latinLnBrk="0" hangingPunct="1">
              <a:spcBef>
                <a:spcPts val="200"/>
              </a:spcBef>
              <a:spcAft>
                <a:spcPts val="200"/>
              </a:spcAft>
              <a:buSzPct val="125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cs typeface="Arial"/>
              </a:rPr>
              <a:t>Total deaths (as of December 31, 2019): 11,858</a:t>
            </a:r>
            <a:endParaRPr lang="en-US" sz="1600" b="0" i="0" u="none" strike="noStrike" kern="1200" cap="none" spc="0" normalizeH="0" baseline="0" noProof="0">
              <a:ln>
                <a:noFill/>
              </a:ln>
              <a:solidFill>
                <a:srgbClr val="000000"/>
              </a:solidFill>
              <a:effectLst/>
              <a:uLnTx/>
              <a:uFillTx/>
              <a:latin typeface="Arial"/>
              <a:cs typeface="Arial"/>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7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Exposure</a:t>
            </a:r>
            <a: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91440" indent="-91440">
              <a:spcBef>
                <a:spcPts val="200"/>
              </a:spcBef>
              <a:spcAft>
                <a:spcPts val="200"/>
              </a:spcAft>
              <a:buClr>
                <a:srgbClr val="1CADE4"/>
              </a:buClr>
              <a:buSzPct val="100000"/>
              <a:buFont typeface="Calibri" panose="020F0502020204030204" pitchFamily="34" charset="0"/>
              <a:buChar char=" "/>
              <a:defRPr/>
            </a:pPr>
            <a:r>
              <a:rPr lang="en-US" sz="1700">
                <a:solidFill>
                  <a:srgbClr val="000000"/>
                </a:solidFill>
                <a:latin typeface="Arial"/>
                <a:cs typeface="Arial"/>
              </a:rPr>
              <a:t>D</a:t>
            </a:r>
            <a:r>
              <a:rPr kumimoji="0" lang="en-US" sz="1700" b="0" i="0" u="none" strike="noStrike" kern="1200" cap="none" spc="0" normalizeH="0" baseline="0" noProof="0">
                <a:ln>
                  <a:noFill/>
                </a:ln>
                <a:solidFill>
                  <a:srgbClr val="000000"/>
                </a:solidFill>
                <a:effectLst/>
                <a:uLnTx/>
                <a:uFillTx/>
                <a:latin typeface="Arial"/>
                <a:cs typeface="Arial"/>
              </a:rPr>
              <a:t>uration in jet fuel-exposed MOS</a:t>
            </a:r>
            <a:r>
              <a:rPr lang="en-US" sz="1700">
                <a:solidFill>
                  <a:srgbClr val="000000"/>
                </a:solidFill>
                <a:latin typeface="Arial"/>
                <a:cs typeface="Arial"/>
              </a:rPr>
              <a:t> </a:t>
            </a:r>
            <a:r>
              <a:rPr kumimoji="0" lang="en-US" sz="1700" b="0" i="0" u="none" strike="noStrike" kern="1200" cap="none" spc="0" normalizeH="0" baseline="0" noProof="0">
                <a:ln>
                  <a:noFill/>
                </a:ln>
                <a:solidFill>
                  <a:srgbClr val="000000"/>
                </a:solidFill>
                <a:effectLst/>
                <a:uLnTx/>
                <a:uFillTx/>
                <a:latin typeface="Arial"/>
                <a:cs typeface="Arial"/>
              </a:rPr>
              <a:t>vs. unexposed</a:t>
            </a:r>
            <a:r>
              <a:rPr lang="en-US" sz="1700">
                <a:solidFill>
                  <a:srgbClr val="000000"/>
                </a:solidFill>
                <a:latin typeface="Arial"/>
                <a:cs typeface="Arial"/>
              </a:rPr>
              <a:t> </a:t>
            </a:r>
            <a:endParaRPr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7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Outcome</a:t>
            </a:r>
            <a: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568325" marR="0" lvl="1" indent="-222250" algn="l" defTabSz="914400" rtl="0" eaLnBrk="1" fontAlgn="auto" latinLnBrk="0" hangingPunct="1">
              <a:lnSpc>
                <a:spcPct val="90000"/>
              </a:lnSpc>
              <a:spcBef>
                <a:spcPts val="200"/>
              </a:spcBef>
              <a:spcAft>
                <a:spcPts val="400"/>
              </a:spcAft>
              <a:buSzPct val="125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cs typeface="Arial"/>
              </a:rPr>
              <a:t>Time to death after joining service</a:t>
            </a:r>
            <a:endParaRPr lang="en-US" sz="1600" b="0" i="0" u="none" strike="noStrike" kern="1200" cap="none" spc="0" normalizeH="0" baseline="0" noProof="0">
              <a:ln>
                <a:noFill/>
              </a:ln>
              <a:solidFill>
                <a:srgbClr val="000000"/>
              </a:solidFill>
              <a:effectLst/>
              <a:uLnTx/>
              <a:uFillTx/>
              <a:latin typeface="Arial"/>
              <a:cs typeface="Arial"/>
            </a:endParaRPr>
          </a:p>
          <a:p>
            <a:pPr marL="568325" marR="0" lvl="1" indent="-222250" algn="l" defTabSz="914400" rtl="0" eaLnBrk="1" fontAlgn="auto" latinLnBrk="0" hangingPunct="1">
              <a:lnSpc>
                <a:spcPct val="90000"/>
              </a:lnSpc>
              <a:spcBef>
                <a:spcPts val="200"/>
              </a:spcBef>
              <a:spcAft>
                <a:spcPts val="400"/>
              </a:spcAft>
              <a:buSzPct val="125000"/>
              <a:buFont typeface="Arial" panose="020B0604020202020204" pitchFamily="34" charset="0"/>
              <a:buChar char="•"/>
              <a:tabLst/>
              <a:defRPr/>
            </a:pPr>
            <a:r>
              <a:rPr kumimoji="0" lang="en-US" sz="1600" b="0" u="none" strike="noStrike" kern="1200" cap="none" spc="0" normalizeH="0" baseline="0" noProof="0">
                <a:ln>
                  <a:noFill/>
                </a:ln>
                <a:solidFill>
                  <a:srgbClr val="000000"/>
                </a:solidFill>
                <a:effectLst/>
                <a:uLnTx/>
                <a:uFillTx/>
                <a:latin typeface="Arial"/>
                <a:cs typeface="Arial"/>
              </a:rPr>
              <a:t>ICD Case Definitions: NIOSH ICD Codes by Category, Major ID and Minor ID Description Revision 9-10 (2007 release)</a:t>
            </a:r>
            <a:endParaRPr lang="en-US" sz="1600" b="0" u="none" strike="noStrike" kern="1200" cap="none" spc="0" normalizeH="0" baseline="0" noProof="0">
              <a:ln>
                <a:noFill/>
              </a:ln>
              <a:solidFill>
                <a:srgbClr val="000000"/>
              </a:solidFill>
              <a:effectLst/>
              <a:uLnTx/>
              <a:uFillTx/>
              <a:latin typeface="Arial"/>
              <a:cs typeface="Arial"/>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1700" b="1"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Method</a:t>
            </a:r>
            <a: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91440" marR="0" lvl="0" indent="-91440" algn="l" defTabSz="914400" rtl="0" eaLnBrk="1" fontAlgn="auto" latinLnBrk="0" hangingPunct="1">
              <a:spcBef>
                <a:spcPts val="200"/>
              </a:spcBef>
              <a:spcAft>
                <a:spcPts val="200"/>
              </a:spcAft>
              <a:buClr>
                <a:srgbClr val="1CADE4"/>
              </a:buClr>
              <a:buSzPct val="100000"/>
              <a:buFont typeface="Calibri" panose="020F0502020204030204" pitchFamily="34" charset="0"/>
              <a:buChar char=" "/>
              <a:tabLst/>
              <a:defRPr/>
            </a:pPr>
            <a: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Cox proportional hazards regression models</a:t>
            </a:r>
          </a:p>
          <a:p>
            <a:pPr marL="568325" indent="-222250">
              <a:buSzPct val="125000"/>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a:cs typeface="Arial"/>
              </a:rPr>
              <a:t>Adjusted hazard ratio for each exposure tertiles</a:t>
            </a:r>
            <a:r>
              <a:rPr lang="en-US" sz="1600">
                <a:solidFill>
                  <a:srgbClr val="000000"/>
                </a:solidFill>
                <a:latin typeface="Arial"/>
                <a:cs typeface="Arial"/>
              </a:rPr>
              <a:t> </a:t>
            </a:r>
            <a:r>
              <a:rPr kumimoji="0" lang="en-US" sz="1600" b="0" i="0" u="none" strike="noStrike" kern="1200" cap="none" spc="0" normalizeH="0" baseline="0" noProof="0">
                <a:ln>
                  <a:noFill/>
                </a:ln>
                <a:solidFill>
                  <a:srgbClr val="000000"/>
                </a:solidFill>
                <a:effectLst/>
                <a:uLnTx/>
                <a:uFillTx/>
                <a:latin typeface="Arial"/>
                <a:cs typeface="Arial"/>
              </a:rPr>
              <a:t>vs. unexposed</a:t>
            </a:r>
            <a:endParaRPr lang="en-US" sz="1600" b="0" i="0" u="none" strike="noStrike" kern="1200" cap="none" spc="0" normalizeH="0" baseline="0" noProof="0">
              <a:ln>
                <a:noFill/>
              </a:ln>
              <a:solidFill>
                <a:srgbClr val="000000"/>
              </a:solidFill>
              <a:effectLst/>
              <a:uLnTx/>
              <a:uFillTx/>
              <a:latin typeface="Arial"/>
              <a:cs typeface="Arial"/>
            </a:endParaRPr>
          </a:p>
          <a:p>
            <a:pPr marL="568325" indent="-222250">
              <a:buSzPct val="125000"/>
              <a:buFont typeface="Arial" panose="020B0604020202020204" pitchFamily="34" charset="0"/>
              <a:buChar char="•"/>
              <a:defRPr/>
            </a:pPr>
            <a:r>
              <a:rPr kumimoji="0" lang="en-US" sz="1600" b="0" i="1" u="none" strike="noStrike" kern="1200" cap="none" spc="0" normalizeH="0" baseline="0" noProof="0">
                <a:ln>
                  <a:noFill/>
                </a:ln>
                <a:solidFill>
                  <a:srgbClr val="000000"/>
                </a:solidFill>
                <a:effectLst/>
                <a:uLnTx/>
                <a:uFillTx/>
                <a:latin typeface="Arial"/>
                <a:cs typeface="Arial"/>
              </a:rPr>
              <a:t>Significance level</a:t>
            </a:r>
            <a:r>
              <a:rPr kumimoji="0" lang="en-US" sz="1600" b="0" i="0" u="none" strike="noStrike" kern="1200" cap="none" spc="0" normalizeH="0" baseline="0" noProof="0">
                <a:ln>
                  <a:noFill/>
                </a:ln>
                <a:solidFill>
                  <a:srgbClr val="000000"/>
                </a:solidFill>
                <a:effectLst/>
                <a:uLnTx/>
                <a:uFillTx/>
                <a:latin typeface="Arial"/>
                <a:cs typeface="Arial"/>
              </a:rPr>
              <a:t>: p &lt; 0.05 (Correction for multiple comparisons applied)</a:t>
            </a:r>
            <a:endParaRPr lang="en-US" sz="16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456579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F343C22B-0FA6-97D5-804A-ECE5C95AFD34}"/>
              </a:ext>
            </a:extLst>
          </p:cNvPr>
          <p:cNvGraphicFramePr>
            <a:graphicFrameLocks noGrp="1"/>
          </p:cNvGraphicFramePr>
          <p:nvPr>
            <p:extLst>
              <p:ext uri="{D42A27DB-BD31-4B8C-83A1-F6EECF244321}">
                <p14:modId xmlns:p14="http://schemas.microsoft.com/office/powerpoint/2010/main" val="347436439"/>
              </p:ext>
            </p:extLst>
          </p:nvPr>
        </p:nvGraphicFramePr>
        <p:xfrm>
          <a:off x="4846872" y="1365028"/>
          <a:ext cx="4144728" cy="2988310"/>
        </p:xfrm>
        <a:graphic>
          <a:graphicData uri="http://schemas.openxmlformats.org/drawingml/2006/table">
            <a:tbl>
              <a:tblPr firstRow="1">
                <a:tableStyleId>{9D7B26C5-4107-4FEC-AEDC-1716B250A1EF}</a:tableStyleId>
              </a:tblPr>
              <a:tblGrid>
                <a:gridCol w="2022320">
                  <a:extLst>
                    <a:ext uri="{9D8B030D-6E8A-4147-A177-3AD203B41FA5}">
                      <a16:colId xmlns:a16="http://schemas.microsoft.com/office/drawing/2014/main" val="2696728104"/>
                    </a:ext>
                  </a:extLst>
                </a:gridCol>
                <a:gridCol w="457200">
                  <a:extLst>
                    <a:ext uri="{9D8B030D-6E8A-4147-A177-3AD203B41FA5}">
                      <a16:colId xmlns:a16="http://schemas.microsoft.com/office/drawing/2014/main" val="3656307570"/>
                    </a:ext>
                  </a:extLst>
                </a:gridCol>
                <a:gridCol w="573491">
                  <a:extLst>
                    <a:ext uri="{9D8B030D-6E8A-4147-A177-3AD203B41FA5}">
                      <a16:colId xmlns:a16="http://schemas.microsoft.com/office/drawing/2014/main" val="3853974617"/>
                    </a:ext>
                  </a:extLst>
                </a:gridCol>
                <a:gridCol w="470648">
                  <a:extLst>
                    <a:ext uri="{9D8B030D-6E8A-4147-A177-3AD203B41FA5}">
                      <a16:colId xmlns:a16="http://schemas.microsoft.com/office/drawing/2014/main" val="852863502"/>
                    </a:ext>
                  </a:extLst>
                </a:gridCol>
                <a:gridCol w="621069">
                  <a:extLst>
                    <a:ext uri="{9D8B030D-6E8A-4147-A177-3AD203B41FA5}">
                      <a16:colId xmlns:a16="http://schemas.microsoft.com/office/drawing/2014/main" val="52159854"/>
                    </a:ext>
                  </a:extLst>
                </a:gridCol>
              </a:tblGrid>
              <a:tr h="157638">
                <a:tc>
                  <a:txBody>
                    <a:bodyPr/>
                    <a:lstStyle/>
                    <a:p>
                      <a:pPr algn="l" fontAlgn="b"/>
                      <a:endParaRPr lang="en-US" sz="1050" b="0" i="1"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1" u="none" strike="noStrike">
                          <a:solidFill>
                            <a:schemeClr val="tx1"/>
                          </a:solidFill>
                          <a:effectLst/>
                          <a:latin typeface="Arial" panose="020B0604020202020204" pitchFamily="34" charset="0"/>
                          <a:cs typeface="Arial" panose="020B0604020202020204" pitchFamily="34" charset="0"/>
                        </a:rPr>
                        <a:t>HR</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050" b="0" i="1" u="none" strike="noStrike">
                          <a:solidFill>
                            <a:schemeClr val="tx1"/>
                          </a:solidFill>
                          <a:effectLst/>
                          <a:latin typeface="Arial" panose="020B0604020202020204" pitchFamily="34" charset="0"/>
                          <a:cs typeface="Arial" panose="020B0604020202020204" pitchFamily="34" charset="0"/>
                        </a:rPr>
                        <a:t>95% CI</a:t>
                      </a:r>
                    </a:p>
                    <a:p>
                      <a:pPr algn="ctr" fontAlgn="b"/>
                      <a:r>
                        <a:rPr lang="en-US" sz="1050" b="0" i="1" u="none" strike="noStrike">
                          <a:solidFill>
                            <a:schemeClr val="tx1"/>
                          </a:solidFill>
                          <a:effectLst/>
                          <a:latin typeface="Arial" panose="020B0604020202020204" pitchFamily="34" charset="0"/>
                          <a:cs typeface="Arial" panose="020B0604020202020204" pitchFamily="34" charset="0"/>
                        </a:rPr>
                        <a:t>(Low, High)</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B w="3175" cap="flat" cmpd="sng" algn="ctr">
                      <a:solidFill>
                        <a:schemeClr val="tx1"/>
                      </a:solidFill>
                      <a:prstDash val="solid"/>
                      <a:round/>
                      <a:headEnd type="none" w="med" len="med"/>
                      <a:tailEnd type="none" w="med" len="med"/>
                    </a:lnB>
                  </a:tcPr>
                </a:tc>
                <a:tc>
                  <a:txBody>
                    <a:bodyPr/>
                    <a:lstStyle/>
                    <a:p>
                      <a:pPr algn="ctr" fontAlgn="b"/>
                      <a:r>
                        <a:rPr lang="en-US" sz="1050" b="0" i="1" u="none" strike="noStrike">
                          <a:solidFill>
                            <a:schemeClr val="tx1"/>
                          </a:solidFill>
                          <a:effectLst/>
                          <a:latin typeface="Arial" panose="020B0604020202020204" pitchFamily="34" charset="0"/>
                          <a:cs typeface="Arial" panose="020B0604020202020204" pitchFamily="34" charset="0"/>
                        </a:rPr>
                        <a:t>p-value</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49672"/>
                  </a:ext>
                </a:extLst>
              </a:tr>
              <a:tr h="157638">
                <a:tc>
                  <a:txBody>
                    <a:bodyPr/>
                    <a:lstStyle/>
                    <a:p>
                      <a:pPr algn="l" fontAlgn="b"/>
                      <a:r>
                        <a:rPr lang="en-US" sz="1050" b="1" i="1" u="none" strike="noStrike">
                          <a:solidFill>
                            <a:srgbClr val="000000"/>
                          </a:solidFill>
                          <a:effectLst/>
                          <a:latin typeface="Arial" panose="020B0604020202020204" pitchFamily="34" charset="0"/>
                          <a:cs typeface="Arial" panose="020B0604020202020204" pitchFamily="34" charset="0"/>
                        </a:rPr>
                        <a:t>Deployed PACT ACT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81766129"/>
                  </a:ext>
                </a:extLst>
              </a:tr>
              <a:tr h="157638">
                <a:tc>
                  <a:txBody>
                    <a:bodyPr/>
                    <a:lstStyle/>
                    <a:p>
                      <a:pPr algn="l" fontAlgn="b"/>
                      <a:r>
                        <a:rPr lang="en-US" sz="1050" b="0" u="none" strike="noStrike">
                          <a:solidFill>
                            <a:schemeClr val="tx1"/>
                          </a:solidFill>
                          <a:effectLst/>
                          <a:latin typeface="Arial" panose="020B0604020202020204" pitchFamily="34" charset="0"/>
                          <a:cs typeface="Arial" panose="020B0604020202020204" pitchFamily="34" charset="0"/>
                        </a:rPr>
                        <a:t>Short vs Not Exposed</a:t>
                      </a:r>
                      <a:endParaRPr lang="en-US" sz="1050" b="0" i="1" u="none" strike="noStrike">
                        <a:solidFill>
                          <a:schemeClr val="tx1"/>
                        </a:solidFill>
                        <a:effectLst/>
                        <a:latin typeface="Arial" panose="020B0604020202020204" pitchFamily="34" charset="0"/>
                        <a:cs typeface="Arial" panose="020B0604020202020204" pitchFamily="34" charset="0"/>
                      </a:endParaRPr>
                    </a:p>
                  </a:txBody>
                  <a:tcPr marL="18288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1.23</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(1.00,</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1.50)</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0.05</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440565"/>
                  </a:ext>
                </a:extLst>
              </a:tr>
              <a:tr h="157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u="none" strike="noStrike">
                          <a:solidFill>
                            <a:schemeClr val="tx1"/>
                          </a:solidFill>
                          <a:effectLst/>
                          <a:latin typeface="Arial" panose="020B0604020202020204" pitchFamily="34" charset="0"/>
                          <a:cs typeface="Arial" panose="020B0604020202020204" pitchFamily="34" charset="0"/>
                        </a:rPr>
                        <a:t>Intermediate vs Not Exposed</a:t>
                      </a:r>
                      <a:endParaRPr lang="en-US" sz="1050" b="0" i="1" u="none" strike="noStrike">
                        <a:solidFill>
                          <a:schemeClr val="tx1"/>
                        </a:solidFill>
                        <a:effectLst/>
                        <a:latin typeface="Arial" panose="020B0604020202020204" pitchFamily="34" charset="0"/>
                        <a:cs typeface="Arial" panose="020B0604020202020204" pitchFamily="34" charset="0"/>
                      </a:endParaRPr>
                    </a:p>
                  </a:txBody>
                  <a:tcPr marL="18288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1.27</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(1.06,</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1.52)</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0.01</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0227894"/>
                  </a:ext>
                </a:extLst>
              </a:tr>
              <a:tr h="157638">
                <a:tc>
                  <a:txBody>
                    <a:bodyPr/>
                    <a:lstStyle/>
                    <a:p>
                      <a:pPr algn="l" fontAlgn="b"/>
                      <a:r>
                        <a:rPr lang="en-US" sz="1050" b="0" u="none" strike="noStrike">
                          <a:solidFill>
                            <a:schemeClr val="tx1"/>
                          </a:solidFill>
                          <a:effectLst/>
                          <a:latin typeface="Arial" panose="020B0604020202020204" pitchFamily="34" charset="0"/>
                          <a:cs typeface="Arial" panose="020B0604020202020204" pitchFamily="34" charset="0"/>
                        </a:rPr>
                        <a:t>Prolonged vs Not Exposed</a:t>
                      </a:r>
                      <a:endParaRPr lang="en-US" sz="1050" b="0" i="1" u="none" strike="noStrike">
                        <a:solidFill>
                          <a:schemeClr val="tx1"/>
                        </a:solidFill>
                        <a:effectLst/>
                        <a:latin typeface="Arial" panose="020B0604020202020204" pitchFamily="34" charset="0"/>
                        <a:cs typeface="Arial" panose="020B0604020202020204" pitchFamily="34" charset="0"/>
                      </a:endParaRPr>
                    </a:p>
                  </a:txBody>
                  <a:tcPr marL="18288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1.33</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(1.09,</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1.63)</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0.006</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882795"/>
                  </a:ext>
                </a:extLst>
              </a:tr>
              <a:tr h="157638">
                <a:tc>
                  <a:txBody>
                    <a:bodyPr/>
                    <a:lstStyle/>
                    <a:p>
                      <a:pPr algn="l" fontAlgn="b"/>
                      <a:r>
                        <a:rPr lang="en-US" sz="1050" b="1" i="1" u="none" strike="noStrike">
                          <a:solidFill>
                            <a:srgbClr val="000000"/>
                          </a:solidFill>
                          <a:effectLst/>
                          <a:latin typeface="Arial" panose="020B0604020202020204" pitchFamily="34" charset="0"/>
                          <a:cs typeface="Arial" panose="020B0604020202020204" pitchFamily="34" charset="0"/>
                        </a:rPr>
                        <a:t>Not  Deployed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4891207"/>
                  </a:ext>
                </a:extLst>
              </a:tr>
              <a:tr h="157638">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Short vs Not Exposed</a:t>
                      </a:r>
                      <a:endParaRPr lang="en-US" sz="1050" b="0" i="1" u="none" strike="noStrike">
                        <a:solidFill>
                          <a:srgbClr val="000000"/>
                        </a:solidFill>
                        <a:effectLst/>
                        <a:latin typeface="Arial" panose="020B0604020202020204" pitchFamily="34" charset="0"/>
                        <a:cs typeface="Arial" panose="020B0604020202020204" pitchFamily="34" charset="0"/>
                      </a:endParaRPr>
                    </a:p>
                  </a:txBody>
                  <a:tcPr marL="18288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1.07</a:t>
                      </a:r>
                    </a:p>
                  </a:txBody>
                  <a:tcPr marL="6350" marR="6350" marT="6350" marB="0" anchor="b">
                    <a:lnL w="12700" cap="flat" cmpd="sng" algn="ctr">
                      <a:solidFill>
                        <a:schemeClr val="tx1"/>
                      </a:solidFill>
                      <a:prstDash val="solid"/>
                      <a:round/>
                      <a:headEnd type="none" w="med" len="med"/>
                      <a:tailEnd type="none" w="med" len="med"/>
                    </a:lnL>
                    <a:lnT w="3175" cap="flat" cmpd="sng" algn="ctr">
                      <a:noFill/>
                      <a:prstDash val="solid"/>
                      <a:round/>
                      <a:headEnd type="none" w="med" len="med"/>
                      <a:tailEnd type="none" w="med" len="med"/>
                    </a:lnT>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(0.87,</a:t>
                      </a:r>
                    </a:p>
                  </a:txBody>
                  <a:tcPr marL="6350" marR="6350" marT="6350" marB="0" anchor="b">
                    <a:lnT w="3175" cap="flat" cmpd="sng" algn="ctr">
                      <a:noFill/>
                      <a:prstDash val="solid"/>
                      <a:round/>
                      <a:headEnd type="none" w="med" len="med"/>
                      <a:tailEnd type="none" w="med" len="med"/>
                    </a:lnT>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1.30)</a:t>
                      </a:r>
                    </a:p>
                  </a:txBody>
                  <a:tcPr marL="6350" marR="6350" marT="6350" marB="0" anchor="b">
                    <a:lnT w="3175" cap="flat" cmpd="sng" algn="ctr">
                      <a:noFill/>
                      <a:prstDash val="solid"/>
                      <a:round/>
                      <a:headEnd type="none" w="med" len="med"/>
                      <a:tailEnd type="none" w="med" len="med"/>
                    </a:lnT>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0.53</a:t>
                      </a:r>
                    </a:p>
                  </a:txBody>
                  <a:tcPr marL="6350" marR="6350" marT="6350" marB="0" anchor="b">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tcPr>
                </a:tc>
                <a:extLst>
                  <a:ext uri="{0D108BD9-81ED-4DB2-BD59-A6C34878D82A}">
                    <a16:rowId xmlns:a16="http://schemas.microsoft.com/office/drawing/2014/main" val="317268051"/>
                  </a:ext>
                </a:extLst>
              </a:tr>
              <a:tr h="157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u="none" strike="noStrike">
                          <a:solidFill>
                            <a:srgbClr val="000000"/>
                          </a:solidFill>
                          <a:effectLst/>
                          <a:latin typeface="Arial" panose="020B0604020202020204" pitchFamily="34" charset="0"/>
                          <a:cs typeface="Arial" panose="020B0604020202020204" pitchFamily="34" charset="0"/>
                        </a:rPr>
                        <a:t>Intermediate vs Not Exposed</a:t>
                      </a:r>
                      <a:endParaRPr lang="en-US" sz="1050" b="0" i="1" u="none" strike="noStrike">
                        <a:solidFill>
                          <a:srgbClr val="000000"/>
                        </a:solidFill>
                        <a:effectLst/>
                        <a:latin typeface="Arial" panose="020B0604020202020204" pitchFamily="34" charset="0"/>
                        <a:cs typeface="Arial" panose="020B0604020202020204" pitchFamily="34" charset="0"/>
                      </a:endParaRPr>
                    </a:p>
                  </a:txBody>
                  <a:tcPr marL="18288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1.13</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(0.92,</a:t>
                      </a:r>
                    </a:p>
                  </a:txBody>
                  <a:tcPr marL="6350" marR="6350" marT="6350" marB="0" anchor="b"/>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1.39)</a:t>
                      </a:r>
                    </a:p>
                  </a:txBody>
                  <a:tcPr marL="6350" marR="6350" marT="6350" marB="0" anchor="b"/>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0.25</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9413757"/>
                  </a:ext>
                </a:extLst>
              </a:tr>
              <a:tr h="157638">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Prolonged vs Not Exposed</a:t>
                      </a:r>
                      <a:endParaRPr lang="en-US" sz="1050" b="0" i="1" u="none" strike="noStrike">
                        <a:solidFill>
                          <a:srgbClr val="000000"/>
                        </a:solidFill>
                        <a:effectLst/>
                        <a:latin typeface="Arial" panose="020B0604020202020204" pitchFamily="34" charset="0"/>
                        <a:cs typeface="Arial" panose="020B0604020202020204" pitchFamily="34" charset="0"/>
                      </a:endParaRPr>
                    </a:p>
                  </a:txBody>
                  <a:tcPr marL="18288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1.00</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(0.61,</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1.63)</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0.99</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782087"/>
                  </a:ext>
                </a:extLst>
              </a:tr>
              <a:tr h="157638">
                <a:tc>
                  <a:txBody>
                    <a:bodyPr/>
                    <a:lstStyle/>
                    <a:p>
                      <a:pPr algn="l" fontAlgn="b"/>
                      <a:r>
                        <a:rPr lang="en-US" sz="1050" b="1" i="1" u="none" strike="noStrike">
                          <a:solidFill>
                            <a:schemeClr val="tx1"/>
                          </a:solidFill>
                          <a:effectLst/>
                          <a:latin typeface="Arial" panose="020B0604020202020204" pitchFamily="34" charset="0"/>
                          <a:cs typeface="Arial" panose="020B0604020202020204" pitchFamily="34" charset="0"/>
                        </a:rPr>
                        <a:t>Not Exposed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88177118"/>
                  </a:ext>
                </a:extLst>
              </a:tr>
              <a:tr h="157638">
                <a:tc>
                  <a:txBody>
                    <a:bodyPr/>
                    <a:lstStyle/>
                    <a:p>
                      <a:pPr algn="l" fontAlgn="b"/>
                      <a:r>
                        <a:rPr lang="en-US" sz="1050" b="0" u="none" strike="noStrike">
                          <a:solidFill>
                            <a:schemeClr val="tx1"/>
                          </a:solidFill>
                          <a:effectLst/>
                          <a:latin typeface="Arial" panose="020B0604020202020204" pitchFamily="34" charset="0"/>
                          <a:cs typeface="Arial" panose="020B0604020202020204" pitchFamily="34" charset="0"/>
                        </a:rPr>
                        <a:t>Deployed PA vs Not Deployed</a:t>
                      </a:r>
                      <a:endParaRPr lang="en-US" sz="1050" b="0" i="0" u="none" strike="noStrike">
                        <a:solidFill>
                          <a:schemeClr val="tx1"/>
                        </a:solidFill>
                        <a:effectLst/>
                        <a:latin typeface="Arial" panose="020B0604020202020204" pitchFamily="34" charset="0"/>
                        <a:cs typeface="Arial" panose="020B0604020202020204" pitchFamily="34" charset="0"/>
                      </a:endParaRPr>
                    </a:p>
                  </a:txBody>
                  <a:tcPr marL="18288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1.74</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(1.39,</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2.17)</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&lt;.0001</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27191"/>
                  </a:ext>
                </a:extLst>
              </a:tr>
              <a:tr h="157638">
                <a:tc>
                  <a:txBody>
                    <a:bodyPr/>
                    <a:lstStyle/>
                    <a:p>
                      <a:pPr algn="l" fontAlgn="b"/>
                      <a:r>
                        <a:rPr lang="en-US" sz="1050" b="1" i="1" u="none" strike="noStrike">
                          <a:solidFill>
                            <a:schemeClr val="tx1"/>
                          </a:solidFill>
                          <a:effectLst/>
                          <a:latin typeface="Arial" panose="020B0604020202020204" pitchFamily="34" charset="0"/>
                          <a:cs typeface="Arial" panose="020B0604020202020204" pitchFamily="34" charset="0"/>
                        </a:rPr>
                        <a:t>Short</a:t>
                      </a:r>
                    </a:p>
                  </a:txBody>
                  <a:tcPr marL="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1881952"/>
                  </a:ext>
                </a:extLst>
              </a:tr>
              <a:tr h="157638">
                <a:tc>
                  <a:txBody>
                    <a:bodyPr/>
                    <a:lstStyle/>
                    <a:p>
                      <a:pPr algn="l" fontAlgn="b"/>
                      <a:r>
                        <a:rPr lang="en-US" sz="1050" b="0" u="none" strike="noStrike">
                          <a:solidFill>
                            <a:schemeClr val="tx1"/>
                          </a:solidFill>
                          <a:effectLst/>
                          <a:latin typeface="Arial" panose="020B0604020202020204" pitchFamily="34" charset="0"/>
                          <a:cs typeface="Arial" panose="020B0604020202020204" pitchFamily="34" charset="0"/>
                        </a:rPr>
                        <a:t>Deployed PA vs Not Deployed</a:t>
                      </a:r>
                      <a:endParaRPr lang="en-US" sz="1050" b="0" i="1" u="none" strike="noStrike">
                        <a:solidFill>
                          <a:schemeClr val="tx1"/>
                        </a:solidFill>
                        <a:effectLst/>
                        <a:latin typeface="Arial" panose="020B0604020202020204" pitchFamily="34" charset="0"/>
                        <a:cs typeface="Arial" panose="020B0604020202020204" pitchFamily="34" charset="0"/>
                      </a:endParaRPr>
                    </a:p>
                  </a:txBody>
                  <a:tcPr marL="18288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2.00</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(1.67,</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2.40)</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&lt;.0001</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5631900"/>
                  </a:ext>
                </a:extLst>
              </a:tr>
              <a:tr h="157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1" u="none" strike="noStrike">
                          <a:solidFill>
                            <a:schemeClr val="tx1"/>
                          </a:solidFill>
                          <a:effectLst/>
                          <a:latin typeface="Arial" panose="020B0604020202020204" pitchFamily="34" charset="0"/>
                          <a:cs typeface="Arial" panose="020B0604020202020204" pitchFamily="34" charset="0"/>
                        </a:rPr>
                        <a:t>Intermediate</a:t>
                      </a:r>
                    </a:p>
                  </a:txBody>
                  <a:tcPr marL="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1263446"/>
                  </a:ext>
                </a:extLst>
              </a:tr>
              <a:tr h="157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u="none" strike="noStrike">
                          <a:solidFill>
                            <a:schemeClr val="tx1"/>
                          </a:solidFill>
                          <a:effectLst/>
                          <a:latin typeface="Arial" panose="020B0604020202020204" pitchFamily="34" charset="0"/>
                          <a:cs typeface="Arial" panose="020B0604020202020204" pitchFamily="34" charset="0"/>
                        </a:rPr>
                        <a:t>Deployed PA vs Not Deployed</a:t>
                      </a:r>
                      <a:endParaRPr lang="en-US" sz="1050" b="0" i="1" u="none" strike="noStrike">
                        <a:solidFill>
                          <a:schemeClr val="tx1"/>
                        </a:solidFill>
                        <a:effectLst/>
                        <a:latin typeface="Arial" panose="020B0604020202020204" pitchFamily="34" charset="0"/>
                        <a:cs typeface="Arial" panose="020B0604020202020204" pitchFamily="34" charset="0"/>
                      </a:endParaRPr>
                    </a:p>
                  </a:txBody>
                  <a:tcPr marL="18288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1.95</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(1.64,</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2.30)</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&lt;.0001</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1720031"/>
                  </a:ext>
                </a:extLst>
              </a:tr>
              <a:tr h="157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1" u="none" strike="noStrike">
                          <a:solidFill>
                            <a:schemeClr val="tx1"/>
                          </a:solidFill>
                          <a:effectLst/>
                          <a:latin typeface="Arial" panose="020B0604020202020204" pitchFamily="34" charset="0"/>
                          <a:cs typeface="Arial" panose="020B0604020202020204" pitchFamily="34" charset="0"/>
                        </a:rPr>
                        <a:t>Prolonged</a:t>
                      </a:r>
                    </a:p>
                  </a:txBody>
                  <a:tcPr marL="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050" b="1"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9235185"/>
                  </a:ext>
                </a:extLst>
              </a:tr>
              <a:tr h="157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u="none" strike="noStrike">
                          <a:solidFill>
                            <a:schemeClr val="tx1"/>
                          </a:solidFill>
                          <a:effectLst/>
                          <a:latin typeface="Arial" panose="020B0604020202020204" pitchFamily="34" charset="0"/>
                          <a:cs typeface="Arial" panose="020B0604020202020204" pitchFamily="34" charset="0"/>
                        </a:rPr>
                        <a:t>Deployed PA vs Not Deployed</a:t>
                      </a:r>
                      <a:endParaRPr lang="en-US" sz="1050" b="0" i="1" u="none" strike="noStrike">
                        <a:solidFill>
                          <a:schemeClr val="tx1"/>
                        </a:solidFill>
                        <a:effectLst/>
                        <a:latin typeface="Arial" panose="020B0604020202020204" pitchFamily="34" charset="0"/>
                        <a:cs typeface="Arial" panose="020B0604020202020204" pitchFamily="34" charset="0"/>
                      </a:endParaRPr>
                    </a:p>
                  </a:txBody>
                  <a:tcPr marL="18288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2.32</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(1.44,</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3.75)</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0.0006</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515814"/>
                  </a:ext>
                </a:extLst>
              </a:tr>
            </a:tbl>
          </a:graphicData>
        </a:graphic>
      </p:graphicFrame>
      <p:sp>
        <p:nvSpPr>
          <p:cNvPr id="2" name="Title 1"/>
          <p:cNvSpPr>
            <a:spLocks noGrp="1"/>
          </p:cNvSpPr>
          <p:nvPr>
            <p:ph type="title"/>
          </p:nvPr>
        </p:nvSpPr>
        <p:spPr/>
        <p:txBody>
          <a:bodyPr/>
          <a:lstStyle/>
          <a:p>
            <a:r>
              <a:rPr lang="en-US"/>
              <a:t>Study Results : Mortality Outcomes</a:t>
            </a: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a:solidFill>
                <a:prstClr val="white"/>
              </a:solidFill>
            </a:endParaRPr>
          </a:p>
        </p:txBody>
      </p:sp>
      <p:sp>
        <p:nvSpPr>
          <p:cNvPr id="3" name="Content Placeholder 2">
            <a:extLst>
              <a:ext uri="{FF2B5EF4-FFF2-40B4-BE49-F238E27FC236}">
                <a16:creationId xmlns:a16="http://schemas.microsoft.com/office/drawing/2014/main" id="{0316FF25-07B3-38B8-A535-4F6181F6F808}"/>
              </a:ext>
            </a:extLst>
          </p:cNvPr>
          <p:cNvSpPr txBox="1">
            <a:spLocks/>
          </p:cNvSpPr>
          <p:nvPr/>
        </p:nvSpPr>
        <p:spPr>
          <a:xfrm>
            <a:off x="122464" y="990600"/>
            <a:ext cx="8899072" cy="4008382"/>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10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4D3C95EE-A507-604C-0201-E3DDB38DD27E}"/>
              </a:ext>
            </a:extLst>
          </p:cNvPr>
          <p:cNvCxnSpPr>
            <a:cxnSpLocks/>
          </p:cNvCxnSpPr>
          <p:nvPr/>
        </p:nvCxnSpPr>
        <p:spPr>
          <a:xfrm>
            <a:off x="4648200" y="723900"/>
            <a:ext cx="0" cy="541020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667B952-D402-EF2D-88F1-16FBAA54496D}"/>
              </a:ext>
            </a:extLst>
          </p:cNvPr>
          <p:cNvSpPr txBox="1"/>
          <p:nvPr/>
        </p:nvSpPr>
        <p:spPr>
          <a:xfrm>
            <a:off x="2273" y="771436"/>
            <a:ext cx="4645927"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Table 1. Risk of Suicide associated with Jet fuel Exposure Status, Exposure Duration, and Deployment in US Army and Air Force service members, 1995-2019</a:t>
            </a:r>
            <a:r>
              <a:rPr kumimoji="0" lang="en-US" sz="1100" b="1" u="none" strike="noStrike" kern="0" cap="none" spc="0" normalizeH="0" baseline="30000" noProof="0">
                <a:ln>
                  <a:noFill/>
                </a:ln>
                <a:solidFill>
                  <a:prstClr val="black"/>
                </a:solidFill>
                <a:effectLst/>
                <a:uLnTx/>
                <a:uFillTx/>
                <a:latin typeface="Arial" panose="020B0604020202020204" pitchFamily="34" charset="0"/>
                <a:cs typeface="Arial" panose="020B0604020202020204" pitchFamily="34" charset="0"/>
              </a:rPr>
              <a:t>a</a:t>
            </a:r>
          </a:p>
        </p:txBody>
      </p:sp>
      <p:sp>
        <p:nvSpPr>
          <p:cNvPr id="11" name="TextBox 10">
            <a:extLst>
              <a:ext uri="{FF2B5EF4-FFF2-40B4-BE49-F238E27FC236}">
                <a16:creationId xmlns:a16="http://schemas.microsoft.com/office/drawing/2014/main" id="{7633C6CC-1BDB-1060-94DB-6744A3C1B5DE}"/>
              </a:ext>
            </a:extLst>
          </p:cNvPr>
          <p:cNvSpPr txBox="1"/>
          <p:nvPr/>
        </p:nvSpPr>
        <p:spPr>
          <a:xfrm>
            <a:off x="179189" y="4953000"/>
            <a:ext cx="4323513"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30000" noProof="0">
                <a:ln>
                  <a:noFill/>
                </a:ln>
                <a:solidFill>
                  <a:prstClr val="black"/>
                </a:solidFill>
                <a:effectLst/>
                <a:uLnTx/>
                <a:uFillTx/>
                <a:latin typeface="Arial" panose="020B0604020202020204" pitchFamily="34" charset="0"/>
                <a:cs typeface="Arial" panose="020B0604020202020204" pitchFamily="34" charset="0"/>
              </a:rPr>
              <a:t>a</a:t>
            </a:r>
            <a:r>
              <a:rPr kumimoji="0" lang="en-US" sz="1100" b="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Cox regression models were adjusted for age at join, sex, race/ethnicity, rank/grade, exposure status, length of service, deployment status, smoking status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30000" noProof="0">
                <a:ln>
                  <a:noFill/>
                </a:ln>
                <a:solidFill>
                  <a:prstClr val="black"/>
                </a:solidFill>
                <a:effectLst/>
                <a:uLnTx/>
                <a:uFillTx/>
                <a:latin typeface="Arial" panose="020B0604020202020204" pitchFamily="34" charset="0"/>
                <a:cs typeface="Arial" panose="020B0604020202020204" pitchFamily="34" charset="0"/>
              </a:rPr>
              <a:t>b</a:t>
            </a:r>
            <a:r>
              <a:rPr lang="en-US" sz="1100" kern="0">
                <a:solidFill>
                  <a:prstClr val="black"/>
                </a:solidFill>
                <a:latin typeface="Arial" panose="020B0604020202020204" pitchFamily="34" charset="0"/>
                <a:cs typeface="Arial" panose="020B0604020202020204" pitchFamily="34" charset="0"/>
              </a:rPr>
              <a:t>Veterans/S</a:t>
            </a:r>
            <a:r>
              <a:rPr kumimoji="0" lang="en-US" sz="1100" b="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ervice members who did not die of suicide or </a:t>
            </a:r>
            <a:r>
              <a:rPr lang="en-US" sz="1100" kern="0" err="1">
                <a:solidFill>
                  <a:prstClr val="black"/>
                </a:solidFill>
                <a:latin typeface="Arial" panose="020B0604020202020204" pitchFamily="34" charset="0"/>
                <a:cs typeface="Arial" panose="020B0604020202020204" pitchFamily="34" charset="0"/>
              </a:rPr>
              <a:t>wer</a:t>
            </a:r>
            <a:r>
              <a:rPr kumimoji="0" lang="en-US" sz="1100" b="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 still alive at the end of the </a:t>
            </a:r>
            <a:r>
              <a:rPr lang="en-US" sz="1100" kern="0">
                <a:solidFill>
                  <a:prstClr val="black"/>
                </a:solidFill>
                <a:latin typeface="Arial" panose="020B0604020202020204" pitchFamily="34" charset="0"/>
                <a:cs typeface="Arial" panose="020B0604020202020204" pitchFamily="34" charset="0"/>
              </a:rPr>
              <a:t>observation </a:t>
            </a:r>
            <a:r>
              <a:rPr kumimoji="0" lang="en-US" sz="1100" b="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period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u="none" strike="noStrike" kern="0" cap="none" spc="0" normalizeH="0" baseline="30000" noProof="0">
                <a:ln>
                  <a:noFill/>
                </a:ln>
                <a:solidFill>
                  <a:prstClr val="black"/>
                </a:solidFill>
                <a:effectLst/>
                <a:uLnTx/>
                <a:uFillTx/>
                <a:latin typeface="Arial" panose="020B0604020202020204" pitchFamily="34" charset="0"/>
                <a:cs typeface="Arial" panose="020B0604020202020204" pitchFamily="34" charset="0"/>
              </a:rPr>
              <a:t>c</a:t>
            </a:r>
            <a:r>
              <a:rPr lang="en-US" sz="1100" kern="0">
                <a:solidFill>
                  <a:prstClr val="black"/>
                </a:solidFill>
                <a:latin typeface="Arial" panose="020B0604020202020204" pitchFamily="34" charset="0"/>
                <a:cs typeface="Arial" panose="020B0604020202020204" pitchFamily="34" charset="0"/>
              </a:rPr>
              <a:t>E</a:t>
            </a:r>
            <a:r>
              <a:rPr kumimoji="0" lang="en-US" sz="1100" b="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xposure duration </a:t>
            </a:r>
            <a:r>
              <a:rPr lang="en-US" sz="1100" kern="0">
                <a:solidFill>
                  <a:prstClr val="black"/>
                </a:solidFill>
                <a:latin typeface="Arial" panose="020B0604020202020204" pitchFamily="34" charset="0"/>
                <a:cs typeface="Arial" panose="020B0604020202020204" pitchFamily="34" charset="0"/>
              </a:rPr>
              <a:t>included</a:t>
            </a:r>
            <a:r>
              <a:rPr kumimoji="0" lang="en-US" sz="1100" b="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in the model</a:t>
            </a:r>
          </a:p>
        </p:txBody>
      </p:sp>
      <p:graphicFrame>
        <p:nvGraphicFramePr>
          <p:cNvPr id="12" name="Table 11">
            <a:extLst>
              <a:ext uri="{FF2B5EF4-FFF2-40B4-BE49-F238E27FC236}">
                <a16:creationId xmlns:a16="http://schemas.microsoft.com/office/drawing/2014/main" id="{E54DDBC8-08C1-02FA-FC4F-138CC5D4EA8A}"/>
              </a:ext>
            </a:extLst>
          </p:cNvPr>
          <p:cNvGraphicFramePr>
            <a:graphicFrameLocks noGrp="1"/>
          </p:cNvGraphicFramePr>
          <p:nvPr>
            <p:extLst>
              <p:ext uri="{D42A27DB-BD31-4B8C-83A1-F6EECF244321}">
                <p14:modId xmlns:p14="http://schemas.microsoft.com/office/powerpoint/2010/main" val="809550834"/>
              </p:ext>
            </p:extLst>
          </p:nvPr>
        </p:nvGraphicFramePr>
        <p:xfrm>
          <a:off x="46156" y="1400129"/>
          <a:ext cx="4571991" cy="3488385"/>
        </p:xfrm>
        <a:graphic>
          <a:graphicData uri="http://schemas.openxmlformats.org/drawingml/2006/table">
            <a:tbl>
              <a:tblPr firstRow="1">
                <a:tableStyleId>{9D7B26C5-4107-4FEC-AEDC-1716B250A1EF}</a:tableStyleId>
              </a:tblPr>
              <a:tblGrid>
                <a:gridCol w="1325444">
                  <a:extLst>
                    <a:ext uri="{9D8B030D-6E8A-4147-A177-3AD203B41FA5}">
                      <a16:colId xmlns:a16="http://schemas.microsoft.com/office/drawing/2014/main" val="2696728104"/>
                    </a:ext>
                  </a:extLst>
                </a:gridCol>
                <a:gridCol w="838200">
                  <a:extLst>
                    <a:ext uri="{9D8B030D-6E8A-4147-A177-3AD203B41FA5}">
                      <a16:colId xmlns:a16="http://schemas.microsoft.com/office/drawing/2014/main" val="1402103812"/>
                    </a:ext>
                  </a:extLst>
                </a:gridCol>
                <a:gridCol w="668195">
                  <a:extLst>
                    <a:ext uri="{9D8B030D-6E8A-4147-A177-3AD203B41FA5}">
                      <a16:colId xmlns:a16="http://schemas.microsoft.com/office/drawing/2014/main" val="753998954"/>
                    </a:ext>
                  </a:extLst>
                </a:gridCol>
                <a:gridCol w="352819">
                  <a:extLst>
                    <a:ext uri="{9D8B030D-6E8A-4147-A177-3AD203B41FA5}">
                      <a16:colId xmlns:a16="http://schemas.microsoft.com/office/drawing/2014/main" val="3656307570"/>
                    </a:ext>
                  </a:extLst>
                </a:gridCol>
                <a:gridCol w="424097">
                  <a:extLst>
                    <a:ext uri="{9D8B030D-6E8A-4147-A177-3AD203B41FA5}">
                      <a16:colId xmlns:a16="http://schemas.microsoft.com/office/drawing/2014/main" val="3853974617"/>
                    </a:ext>
                  </a:extLst>
                </a:gridCol>
                <a:gridCol w="459889">
                  <a:extLst>
                    <a:ext uri="{9D8B030D-6E8A-4147-A177-3AD203B41FA5}">
                      <a16:colId xmlns:a16="http://schemas.microsoft.com/office/drawing/2014/main" val="852863502"/>
                    </a:ext>
                  </a:extLst>
                </a:gridCol>
                <a:gridCol w="503347">
                  <a:extLst>
                    <a:ext uri="{9D8B030D-6E8A-4147-A177-3AD203B41FA5}">
                      <a16:colId xmlns:a16="http://schemas.microsoft.com/office/drawing/2014/main" val="4035056327"/>
                    </a:ext>
                  </a:extLst>
                </a:gridCol>
              </a:tblGrid>
              <a:tr h="981168">
                <a:tc>
                  <a:txBody>
                    <a:bodyPr/>
                    <a:lstStyle/>
                    <a:p>
                      <a:pPr algn="l" fontAlgn="b"/>
                      <a:endParaRPr lang="en-US" sz="1050" b="1" i="1"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50" b="0" i="1" u="none" strike="noStrike">
                          <a:solidFill>
                            <a:schemeClr val="tx1"/>
                          </a:solidFill>
                          <a:effectLst/>
                          <a:latin typeface="Arial" panose="020B0604020202020204" pitchFamily="34" charset="0"/>
                          <a:cs typeface="Arial" panose="020B0604020202020204" pitchFamily="34" charset="0"/>
                        </a:rPr>
                        <a:t>No. of Participants</a:t>
                      </a:r>
                      <a:r>
                        <a:rPr lang="en-US" sz="1050" b="0" i="1" u="none" strike="noStrike" baseline="30000">
                          <a:solidFill>
                            <a:schemeClr val="tx1"/>
                          </a:solidFill>
                          <a:effectLst/>
                          <a:latin typeface="Arial" panose="020B0604020202020204" pitchFamily="34" charset="0"/>
                          <a:cs typeface="Arial" panose="020B0604020202020204" pitchFamily="34" charset="0"/>
                        </a:rPr>
                        <a:t>b</a:t>
                      </a:r>
                    </a:p>
                    <a:p>
                      <a:pPr algn="l" fontAlgn="b"/>
                      <a:r>
                        <a:rPr lang="en-US" sz="1050" b="0" i="1" u="none" strike="noStrike">
                          <a:solidFill>
                            <a:schemeClr val="tx1"/>
                          </a:solidFill>
                          <a:effectLst/>
                          <a:latin typeface="Arial" panose="020B0604020202020204" pitchFamily="34" charset="0"/>
                          <a:cs typeface="Arial" panose="020B0604020202020204" pitchFamily="34" charset="0"/>
                        </a:rPr>
                        <a:t>(N=591,052)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50" b="0" i="1" u="none" strike="noStrike">
                          <a:solidFill>
                            <a:schemeClr val="tx1"/>
                          </a:solidFill>
                          <a:effectLst/>
                          <a:latin typeface="Arial" panose="020B0604020202020204" pitchFamily="34" charset="0"/>
                          <a:cs typeface="Arial" panose="020B0604020202020204" pitchFamily="34" charset="0"/>
                        </a:rPr>
                        <a:t>No. of Suicides</a:t>
                      </a:r>
                    </a:p>
                    <a:p>
                      <a:pPr algn="l" fontAlgn="b"/>
                      <a:r>
                        <a:rPr lang="en-US" sz="1050" b="0" i="1" u="none" strike="noStrike">
                          <a:solidFill>
                            <a:schemeClr val="tx1"/>
                          </a:solidFill>
                          <a:effectLst/>
                          <a:latin typeface="Arial" panose="020B0604020202020204" pitchFamily="34" charset="0"/>
                          <a:cs typeface="Arial" panose="020B0604020202020204" pitchFamily="34" charset="0"/>
                        </a:rPr>
                        <a:t>(N=3,264)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0" i="1" u="none" strike="noStrike">
                          <a:solidFill>
                            <a:schemeClr val="tx1"/>
                          </a:solidFill>
                          <a:effectLst/>
                          <a:latin typeface="Arial" panose="020B0604020202020204" pitchFamily="34" charset="0"/>
                          <a:cs typeface="Arial" panose="020B0604020202020204" pitchFamily="34" charset="0"/>
                        </a:rPr>
                        <a:t>HR</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050" b="0" i="1" u="none" strike="noStrike">
                          <a:solidFill>
                            <a:schemeClr val="tx1"/>
                          </a:solidFill>
                          <a:effectLst/>
                          <a:latin typeface="Arial" panose="020B0604020202020204" pitchFamily="34" charset="0"/>
                          <a:cs typeface="Arial" panose="020B0604020202020204" pitchFamily="34" charset="0"/>
                        </a:rPr>
                        <a:t>95% CI</a:t>
                      </a:r>
                    </a:p>
                    <a:p>
                      <a:pPr algn="ctr" fontAlgn="b"/>
                      <a:r>
                        <a:rPr lang="en-US" sz="1050" b="0" i="1" u="none" strike="noStrike">
                          <a:solidFill>
                            <a:schemeClr val="tx1"/>
                          </a:solidFill>
                          <a:effectLst/>
                          <a:latin typeface="Arial" panose="020B0604020202020204" pitchFamily="34" charset="0"/>
                          <a:cs typeface="Arial" panose="020B0604020202020204" pitchFamily="34" charset="0"/>
                        </a:rPr>
                        <a:t>(Low, High)</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050" b="0" i="1" u="none" strike="noStrike">
                          <a:solidFill>
                            <a:schemeClr val="tx1"/>
                          </a:solidFill>
                          <a:effectLst/>
                          <a:latin typeface="Arial" panose="020B0604020202020204" pitchFamily="34" charset="0"/>
                          <a:cs typeface="Arial" panose="020B0604020202020204" pitchFamily="34" charset="0"/>
                        </a:rPr>
                        <a:t>p-value</a:t>
                      </a: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6232117"/>
                  </a:ext>
                </a:extLst>
              </a:tr>
              <a:tr h="177708">
                <a:tc>
                  <a:txBody>
                    <a:bodyPr/>
                    <a:lstStyle/>
                    <a:p>
                      <a:pPr algn="l" fontAlgn="b"/>
                      <a:r>
                        <a:rPr lang="en-US" sz="1050" b="1" i="1" u="none" strike="noStrike">
                          <a:solidFill>
                            <a:schemeClr val="tx1"/>
                          </a:solidFill>
                          <a:effectLst/>
                          <a:latin typeface="Arial" panose="020B0604020202020204" pitchFamily="34" charset="0"/>
                          <a:cs typeface="Arial" panose="020B0604020202020204" pitchFamily="34" charset="0"/>
                        </a:rPr>
                        <a:t>Exposure Status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endParaRPr lang="en-US" sz="1050" b="1"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endParaRPr lang="en-US" sz="1050" b="1"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50" b="1" u="none" strike="noStrike">
                          <a:solidFill>
                            <a:schemeClr val="tx1"/>
                          </a:solidFill>
                          <a:effectLst/>
                          <a:latin typeface="Arial" panose="020B0604020202020204" pitchFamily="34" charset="0"/>
                          <a:cs typeface="Arial" panose="020B0604020202020204" pitchFamily="34" charset="0"/>
                        </a:rPr>
                        <a:t> </a:t>
                      </a:r>
                      <a:endParaRPr lang="en-US" sz="1050" b="1"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endParaRPr lang="en-US" sz="1050" b="1" i="1"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endParaRPr lang="en-US" sz="1050" b="1" i="1"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r>
                        <a:rPr lang="en-US" sz="1050" b="1" u="none" strike="noStrike">
                          <a:solidFill>
                            <a:schemeClr val="tx1"/>
                          </a:solidFill>
                          <a:effectLst/>
                          <a:latin typeface="Arial" panose="020B0604020202020204" pitchFamily="34" charset="0"/>
                          <a:cs typeface="Arial" panose="020B0604020202020204" pitchFamily="34" charset="0"/>
                        </a:rPr>
                        <a:t> </a:t>
                      </a:r>
                      <a:endParaRPr lang="en-US" sz="1050" b="1"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1905538"/>
                  </a:ext>
                </a:extLst>
              </a:tr>
              <a:tr h="186833">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Exposed</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448,274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2,608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1.18</a:t>
                      </a:r>
                    </a:p>
                  </a:txBody>
                  <a:tcPr marL="6350" marR="6350" marT="6350" marB="0" anchor="b">
                    <a:lnL w="12700" cap="flat" cmpd="sng" algn="ctr">
                      <a:solidFill>
                        <a:schemeClr val="tx1"/>
                      </a:solidFill>
                      <a:prstDash val="solid"/>
                      <a:round/>
                      <a:headEnd type="none" w="med" len="med"/>
                      <a:tailEnd type="none" w="med" len="med"/>
                    </a:lnL>
                    <a:lnB>
                      <a:noFill/>
                    </a:lnB>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(1.05</a:t>
                      </a:r>
                    </a:p>
                  </a:txBody>
                  <a:tcPr marL="6350" marR="6350" marT="6350" marB="0" anchor="b">
                    <a:lnB>
                      <a:noFill/>
                    </a:lnB>
                  </a:tcPr>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1.34)</a:t>
                      </a:r>
                    </a:p>
                  </a:txBody>
                  <a:tcPr marL="6350" marR="6350" marT="6350" marB="0" anchor="b">
                    <a:lnB>
                      <a:noFill/>
                    </a:lnB>
                  </a:tcPr>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0.006</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1559085"/>
                  </a:ext>
                </a:extLst>
              </a:tr>
              <a:tr h="348931">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Not Exposed (Reference)</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142,778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656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r" fontAlgn="b"/>
                      <a:endParaRPr lang="en-US" sz="1100" b="1" i="0" u="none" strike="noStrike">
                        <a:solidFill>
                          <a:srgbClr val="000000"/>
                        </a:solidFill>
                        <a:effectLst/>
                        <a:latin typeface="Calibri" panose="020F0502020204030204" pitchFamily="34" charset="0"/>
                      </a:endParaRPr>
                    </a:p>
                  </a:txBody>
                  <a:tcPr marL="6350" marR="6350" marT="6350" marB="0" anchor="b">
                    <a:lnL>
                      <a:noFill/>
                    </a:lnL>
                    <a:lnT>
                      <a:noFill/>
                    </a:lnT>
                  </a:tcPr>
                </a:tc>
                <a:tc>
                  <a:txBody>
                    <a:bodyPr/>
                    <a:lstStyle/>
                    <a:p>
                      <a:pPr algn="l"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54299"/>
                  </a:ext>
                </a:extLst>
              </a:tr>
              <a:tr h="177708">
                <a:tc>
                  <a:txBody>
                    <a:bodyPr/>
                    <a:lstStyle/>
                    <a:p>
                      <a:pPr algn="l" fontAlgn="b"/>
                      <a:r>
                        <a:rPr lang="en-US" sz="1050" b="1" i="1" u="none" strike="noStrike">
                          <a:solidFill>
                            <a:schemeClr val="tx1"/>
                          </a:solidFill>
                          <a:effectLst/>
                          <a:latin typeface="Arial" panose="020B0604020202020204" pitchFamily="34" charset="0"/>
                          <a:cs typeface="Arial" panose="020B0604020202020204" pitchFamily="34" charset="0"/>
                        </a:rPr>
                        <a:t>Exposure duration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7431077"/>
                  </a:ext>
                </a:extLst>
              </a:tr>
              <a:tr h="186833">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Short (&lt; 3 yrs)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134,607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927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1.15</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(0.99</a:t>
                      </a:r>
                    </a:p>
                  </a:txBody>
                  <a:tcPr marL="6350" marR="6350" marT="6350" marB="0" anchor="b"/>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1.32)</a:t>
                      </a:r>
                    </a:p>
                  </a:txBody>
                  <a:tcPr marL="6350" marR="6350" marT="6350" marB="0" anchor="b"/>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0.07</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9445778"/>
                  </a:ext>
                </a:extLst>
              </a:tr>
              <a:tr h="179968">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Intermediate (3-6 yrs)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208,920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1,152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1.20</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(1.05, </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1.37)</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0.009</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4303163"/>
                  </a:ext>
                </a:extLst>
              </a:tr>
              <a:tr h="186833">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Prolonged (&gt; 6 yrs)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104,747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529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1.25</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(1.05,</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1.49)</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0.01</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4316685"/>
                  </a:ext>
                </a:extLst>
              </a:tr>
              <a:tr h="348931">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Not Exposed (Reference)</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142,778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656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081734"/>
                  </a:ext>
                </a:extLst>
              </a:tr>
              <a:tr h="177708">
                <a:tc>
                  <a:txBody>
                    <a:bodyPr/>
                    <a:lstStyle/>
                    <a:p>
                      <a:pPr algn="l" fontAlgn="b"/>
                      <a:r>
                        <a:rPr lang="en-US" sz="1050" b="1" i="1" u="none" strike="noStrike">
                          <a:solidFill>
                            <a:srgbClr val="000000"/>
                          </a:solidFill>
                          <a:effectLst/>
                          <a:latin typeface="Arial" panose="020B0604020202020204" pitchFamily="34" charset="0"/>
                          <a:cs typeface="Arial" panose="020B0604020202020204" pitchFamily="34" charset="0"/>
                        </a:rPr>
                        <a:t>Deployment Status</a:t>
                      </a:r>
                      <a:r>
                        <a:rPr lang="en-US" sz="1050" b="1" i="1" u="none" strike="noStrike" baseline="30000">
                          <a:solidFill>
                            <a:srgbClr val="000000"/>
                          </a:solidFill>
                          <a:effectLst/>
                          <a:latin typeface="Arial" panose="020B0604020202020204" pitchFamily="34" charset="0"/>
                          <a:cs typeface="Arial" panose="020B0604020202020204" pitchFamily="34" charset="0"/>
                        </a:rPr>
                        <a:t>c</a:t>
                      </a:r>
                      <a:endParaRPr lang="en-US" sz="1050" b="1" i="1"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50119"/>
                  </a:ext>
                </a:extLst>
              </a:tr>
              <a:tr h="186833">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Deployed PACT ACT</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335,494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2,025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1.93</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050" b="1" i="0" u="none" strike="noStrike">
                          <a:solidFill>
                            <a:srgbClr val="FF0000"/>
                          </a:solidFill>
                          <a:effectLst/>
                          <a:latin typeface="Arial" panose="020B0604020202020204" pitchFamily="34" charset="0"/>
                          <a:cs typeface="Arial" panose="020B0604020202020204" pitchFamily="34" charset="0"/>
                        </a:rPr>
                        <a:t>(1.73,</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 2.16)</a:t>
                      </a:r>
                    </a:p>
                  </a:txBody>
                  <a:tcPr marL="6350" marR="6350" marT="6350" marB="0" anchor="b"/>
                </a:tc>
                <a:tc>
                  <a:txBody>
                    <a:bodyPr/>
                    <a:lstStyle/>
                    <a:p>
                      <a:pPr algn="l" fontAlgn="b"/>
                      <a:r>
                        <a:rPr lang="en-US" sz="1050" b="1" i="0" u="none" strike="noStrike">
                          <a:solidFill>
                            <a:srgbClr val="FF0000"/>
                          </a:solidFill>
                          <a:effectLst/>
                          <a:latin typeface="Arial" panose="020B0604020202020204" pitchFamily="34" charset="0"/>
                          <a:cs typeface="Arial" panose="020B0604020202020204" pitchFamily="34" charset="0"/>
                        </a:rPr>
                        <a:t>&lt;.0001</a:t>
                      </a:r>
                    </a:p>
                  </a:txBody>
                  <a:tcPr marL="6350" marR="6350" marT="635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0645378"/>
                  </a:ext>
                </a:extLst>
              </a:tr>
              <a:tr h="348931">
                <a:tc>
                  <a:txBody>
                    <a:bodyPr/>
                    <a:lstStyle/>
                    <a:p>
                      <a:pPr algn="l" fontAlgn="b"/>
                      <a:r>
                        <a:rPr lang="en-US" sz="1050" b="0" u="none" strike="noStrike">
                          <a:solidFill>
                            <a:srgbClr val="000000"/>
                          </a:solidFill>
                          <a:effectLst/>
                          <a:latin typeface="Arial" panose="020B0604020202020204" pitchFamily="34" charset="0"/>
                          <a:cs typeface="Arial" panose="020B0604020202020204" pitchFamily="34" charset="0"/>
                        </a:rPr>
                        <a:t>No Deployment (Reference)</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255,558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50" b="0" i="0" u="none" strike="noStrike">
                          <a:solidFill>
                            <a:schemeClr val="tx1"/>
                          </a:solidFill>
                          <a:effectLst/>
                          <a:latin typeface="Arial" panose="020B0604020202020204" pitchFamily="34" charset="0"/>
                          <a:cs typeface="Arial" panose="020B0604020202020204" pitchFamily="34" charset="0"/>
                        </a:rPr>
                        <a:t>1,239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561666"/>
                  </a:ext>
                </a:extLst>
              </a:tr>
            </a:tbl>
          </a:graphicData>
        </a:graphic>
      </p:graphicFrame>
      <p:sp>
        <p:nvSpPr>
          <p:cNvPr id="13" name="TextBox 12">
            <a:extLst>
              <a:ext uri="{FF2B5EF4-FFF2-40B4-BE49-F238E27FC236}">
                <a16:creationId xmlns:a16="http://schemas.microsoft.com/office/drawing/2014/main" id="{6DAEDCC3-F5C9-160D-371E-A4ADFEDA395F}"/>
              </a:ext>
            </a:extLst>
          </p:cNvPr>
          <p:cNvSpPr txBox="1"/>
          <p:nvPr/>
        </p:nvSpPr>
        <p:spPr>
          <a:xfrm>
            <a:off x="4618264" y="762000"/>
            <a:ext cx="452573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Table 2. Risk of Suicide associated with Interaction Effects between Jet fuel Exposure Duration and Deployment in US Army and Air Force service members, 1995-2019</a:t>
            </a:r>
            <a:r>
              <a:rPr kumimoji="0" lang="en-US" sz="1100" b="1" u="none" strike="noStrike" kern="1200" cap="none" spc="0" normalizeH="0" baseline="30000" noProof="0">
                <a:ln>
                  <a:noFill/>
                </a:ln>
                <a:solidFill>
                  <a:prstClr val="black"/>
                </a:solidFill>
                <a:effectLst/>
                <a:uLnTx/>
                <a:uFillTx/>
                <a:latin typeface="Arial" panose="020B0604020202020204" pitchFamily="34" charset="0"/>
                <a:cs typeface="Arial" panose="020B0604020202020204" pitchFamily="34" charset="0"/>
              </a:rPr>
              <a:t>a</a:t>
            </a:r>
            <a:r>
              <a:rPr kumimoji="0" lang="en-US" sz="1100" b="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AEE1420-7476-5269-2145-2AC703365A5D}"/>
              </a:ext>
            </a:extLst>
          </p:cNvPr>
          <p:cNvSpPr txBox="1"/>
          <p:nvPr/>
        </p:nvSpPr>
        <p:spPr>
          <a:xfrm>
            <a:off x="5026437" y="5509591"/>
            <a:ext cx="3813159" cy="610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30000" noProof="0">
                <a:ln>
                  <a:noFill/>
                </a:ln>
                <a:solidFill>
                  <a:prstClr val="black"/>
                </a:solidFill>
                <a:effectLst/>
                <a:uLnTx/>
                <a:uFillTx/>
                <a:latin typeface="Arial" panose="020B0604020202020204" pitchFamily="34" charset="0"/>
                <a:cs typeface="Arial" panose="020B0604020202020204" pitchFamily="34" charset="0"/>
              </a:rPr>
              <a:t>a</a:t>
            </a:r>
            <a:r>
              <a:rPr lang="en-US" sz="1100">
                <a:solidFill>
                  <a:prstClr val="black"/>
                </a:solidFill>
                <a:latin typeface="Arial" panose="020B0604020202020204" pitchFamily="34" charset="0"/>
                <a:cs typeface="Arial" panose="020B0604020202020204" pitchFamily="34" charset="0"/>
              </a:rPr>
              <a:t>Cox regression models </a:t>
            </a:r>
            <a:r>
              <a:rPr kumimoji="0" lang="en-US" sz="1100" b="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were Adjusted for age at join, sex, race/ethnicity, rank/grade, exposure duration, deployment status, length of service, smoking status</a:t>
            </a:r>
          </a:p>
        </p:txBody>
      </p:sp>
    </p:spTree>
    <p:extLst>
      <p:ext uri="{BB962C8B-B14F-4D97-AF65-F5344CB8AC3E}">
        <p14:creationId xmlns:p14="http://schemas.microsoft.com/office/powerpoint/2010/main" val="51683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Disclosures</a:t>
            </a: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a:solidFill>
                <a:prstClr val="white"/>
              </a:solidFill>
            </a:endParaRPr>
          </a:p>
        </p:txBody>
      </p:sp>
      <p:sp>
        <p:nvSpPr>
          <p:cNvPr id="7" name="Content Placeholder 2">
            <a:extLst>
              <a:ext uri="{FF2B5EF4-FFF2-40B4-BE49-F238E27FC236}">
                <a16:creationId xmlns:a16="http://schemas.microsoft.com/office/drawing/2014/main" id="{3144FFD0-F986-314A-AE8B-5FEA503C37E3}"/>
              </a:ext>
            </a:extLst>
          </p:cNvPr>
          <p:cNvSpPr>
            <a:spLocks noGrp="1"/>
          </p:cNvSpPr>
          <p:nvPr/>
        </p:nvSpPr>
        <p:spPr bwMode="auto">
          <a:xfrm>
            <a:off x="457200" y="914400"/>
            <a:ext cx="8229600"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ＭＳ Ｐゴシック" pitchFamily="-109" charset="-128"/>
                <a:cs typeface="ＭＳ Ｐゴシック" pitchFamily="-109" charset="-128"/>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2000" b="0">
                <a:latin typeface="Arial" panose="020B0604020202020204" pitchFamily="34" charset="0"/>
                <a:ea typeface="ＭＳ Ｐゴシック" charset="-128"/>
                <a:cs typeface="Arial" panose="020B0604020202020204" pitchFamily="34" charset="0"/>
              </a:rPr>
              <a:t>Aaron Schneiderman has no relevant financial or non-financial interests to disclose.</a:t>
            </a:r>
          </a:p>
          <a:p>
            <a:pPr>
              <a:spcBef>
                <a:spcPts val="0"/>
              </a:spcBef>
            </a:pPr>
            <a:endParaRPr lang="en-US" sz="2000" b="0">
              <a:latin typeface="Arial" panose="020B0604020202020204" pitchFamily="34" charset="0"/>
              <a:ea typeface="ＭＳ Ｐゴシック" charset="-128"/>
              <a:cs typeface="Arial" panose="020B0604020202020204" pitchFamily="34" charset="0"/>
            </a:endParaRPr>
          </a:p>
          <a:p>
            <a:pPr marL="9525" indent="0">
              <a:spcBef>
                <a:spcPts val="0"/>
              </a:spcBef>
            </a:pPr>
            <a:r>
              <a:rPr lang="en-US" sz="2000" b="0">
                <a:latin typeface="Arial" panose="020B0604020202020204" pitchFamily="34" charset="0"/>
                <a:ea typeface="ＭＳ Ｐゴシック" charset="-128"/>
                <a:cs typeface="Arial" panose="020B0604020202020204" pitchFamily="34" charset="0"/>
              </a:rPr>
              <a:t>This continuing education activity is managed and accredited by AffinityCE, in collaboration with AMSUS. AffinityCE and AMSUS staff, planners, and reviewers have no relevant financial interests to disclose. AffinityCE adheres to the ACCME’s Standards for Integrity and Independence in Accredited Continuing Education. Any individuals in a position to control the content of a CME activity, including faculty, planners, reviewers, or others, must disclose all relevant financial relationships with ineligible entities (commercial interests). All relevant conflicts of interest have been mitigated prior to the commencement of the activity.</a:t>
            </a:r>
          </a:p>
          <a:p>
            <a:r>
              <a:rPr lang="en-US" sz="2000" b="0">
                <a:latin typeface="Arial" panose="020B0604020202020204" pitchFamily="34" charset="0"/>
                <a:ea typeface="ＭＳ Ｐゴシック" charset="-128"/>
                <a:cs typeface="Arial" panose="020B0604020202020204" pitchFamily="34" charset="0"/>
              </a:rPr>
              <a:t> </a:t>
            </a:r>
          </a:p>
          <a:p>
            <a:pPr marL="9525" indent="0">
              <a:spcBef>
                <a:spcPts val="0"/>
              </a:spcBef>
            </a:pPr>
            <a:r>
              <a:rPr lang="en-US" sz="2000" b="0">
                <a:latin typeface="Arial" panose="020B0604020202020204" pitchFamily="34" charset="0"/>
                <a:ea typeface="ＭＳ Ｐゴシック" charset="-128"/>
                <a:cs typeface="Arial" panose="020B0604020202020204" pitchFamily="34" charset="0"/>
              </a:rPr>
              <a:t>Commercial support was not provided for this activity.</a:t>
            </a:r>
            <a:endParaRPr lang="en-US" altLang="x-none" sz="2000" b="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55898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3188-835A-B1E7-C5D3-E7E3C747F303}"/>
              </a:ext>
            </a:extLst>
          </p:cNvPr>
          <p:cNvSpPr>
            <a:spLocks noGrp="1"/>
          </p:cNvSpPr>
          <p:nvPr>
            <p:ph type="title"/>
          </p:nvPr>
        </p:nvSpPr>
        <p:spPr/>
        <p:txBody>
          <a:bodyPr/>
          <a:lstStyle/>
          <a:p>
            <a:r>
              <a:rPr lang="en-US">
                <a:latin typeface="Arial"/>
                <a:cs typeface="Arial"/>
              </a:rPr>
              <a:t>Conclusions and Future Work</a:t>
            </a:r>
          </a:p>
        </p:txBody>
      </p:sp>
      <p:sp>
        <p:nvSpPr>
          <p:cNvPr id="3" name="Content Placeholder 2">
            <a:extLst>
              <a:ext uri="{FF2B5EF4-FFF2-40B4-BE49-F238E27FC236}">
                <a16:creationId xmlns:a16="http://schemas.microsoft.com/office/drawing/2014/main" id="{1F096056-5FBC-627E-CAA3-89B18410C6CB}"/>
              </a:ext>
            </a:extLst>
          </p:cNvPr>
          <p:cNvSpPr>
            <a:spLocks noGrp="1"/>
          </p:cNvSpPr>
          <p:nvPr>
            <p:ph idx="1"/>
          </p:nvPr>
        </p:nvSpPr>
        <p:spPr/>
        <p:txBody>
          <a:bodyPr/>
          <a:lstStyle/>
          <a:p>
            <a:r>
              <a:rPr lang="en-US"/>
              <a:t>Current evidence suggests that there may be relationships between occupational jet fuel exposure and adverse outcomes in some body systems; however, specific diagnoses cannot be determined.</a:t>
            </a:r>
          </a:p>
          <a:p>
            <a:r>
              <a:rPr lang="en-US"/>
              <a:t>Results from the LIFE study suggest an increased risk of respiratory outcomes that appear to be dose-dependent. Similar findings were observed for deaths by suicide.</a:t>
            </a:r>
          </a:p>
          <a:p>
            <a:r>
              <a:rPr lang="en-US"/>
              <a:t>Systematic literature reviews are ongoing in support of development of the follow-up report due to Congress in Aug 2028</a:t>
            </a:r>
          </a:p>
          <a:p>
            <a:pPr lvl="1"/>
            <a:r>
              <a:rPr lang="en-US"/>
              <a:t>Additional epidemiological studies (e.g., environmental spills)</a:t>
            </a:r>
          </a:p>
          <a:p>
            <a:pPr lvl="1"/>
            <a:r>
              <a:rPr lang="en-US"/>
              <a:t>Animal and mechanistic studies</a:t>
            </a:r>
          </a:p>
          <a:p>
            <a:r>
              <a:rPr lang="en-US"/>
              <a:t>Analyses for the LIFE study are ongoing</a:t>
            </a:r>
          </a:p>
          <a:p>
            <a:pPr lvl="1"/>
            <a:r>
              <a:rPr lang="en-US"/>
              <a:t>Deep dives into outcomes from other systems</a:t>
            </a:r>
          </a:p>
          <a:p>
            <a:pPr lvl="1"/>
            <a:r>
              <a:rPr lang="en-US"/>
              <a:t>Claims data trends</a:t>
            </a:r>
          </a:p>
          <a:p>
            <a:pPr lvl="1"/>
            <a:r>
              <a:rPr lang="en-US"/>
              <a:t>Biomarker studies</a:t>
            </a:r>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0DB80CA2-5C1B-2EB3-6FB1-1C39D6CD7BB4}"/>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a:solidFill>
                <a:prstClr val="white"/>
              </a:solidFill>
            </a:endParaRPr>
          </a:p>
        </p:txBody>
      </p:sp>
    </p:spTree>
    <p:extLst>
      <p:ext uri="{BB962C8B-B14F-4D97-AF65-F5344CB8AC3E}">
        <p14:creationId xmlns:p14="http://schemas.microsoft.com/office/powerpoint/2010/main" val="1009532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2D2FB3-DA5C-4710-63EB-DDD079960DAF}"/>
              </a:ext>
            </a:extLst>
          </p:cNvPr>
          <p:cNvSpPr>
            <a:spLocks noGrp="1"/>
          </p:cNvSpPr>
          <p:nvPr>
            <p:ph type="title"/>
          </p:nvPr>
        </p:nvSpPr>
        <p:spPr/>
        <p:txBody>
          <a:bodyPr>
            <a:normAutofit/>
          </a:bodyPr>
          <a:lstStyle/>
          <a:p>
            <a:r>
              <a:rPr lang="en-US" sz="2400"/>
              <a:t>Acknowledgments</a:t>
            </a:r>
          </a:p>
        </p:txBody>
      </p:sp>
      <p:sp>
        <p:nvSpPr>
          <p:cNvPr id="6" name="Content Placeholder 5">
            <a:extLst>
              <a:ext uri="{FF2B5EF4-FFF2-40B4-BE49-F238E27FC236}">
                <a16:creationId xmlns:a16="http://schemas.microsoft.com/office/drawing/2014/main" id="{4C8AD4AF-9E06-BFBB-A39E-F5E45789B258}"/>
              </a:ext>
            </a:extLst>
          </p:cNvPr>
          <p:cNvSpPr>
            <a:spLocks noGrp="1"/>
          </p:cNvSpPr>
          <p:nvPr>
            <p:ph idx="1"/>
          </p:nvPr>
        </p:nvSpPr>
        <p:spPr>
          <a:xfrm>
            <a:off x="457200" y="762000"/>
            <a:ext cx="8229600" cy="5288054"/>
          </a:xfrm>
        </p:spPr>
        <p:txBody>
          <a:bodyPr numCol="2">
            <a:normAutofit/>
          </a:bodyPr>
          <a:lstStyle/>
          <a:p>
            <a:r>
              <a:rPr lang="en-US" sz="2000"/>
              <a:t>VA HOME </a:t>
            </a:r>
          </a:p>
          <a:p>
            <a:pPr lvl="1"/>
            <a:r>
              <a:rPr lang="en-US" sz="1850"/>
              <a:t>Aaron Schneiderman</a:t>
            </a:r>
          </a:p>
          <a:p>
            <a:pPr lvl="1"/>
            <a:r>
              <a:rPr lang="en-US" sz="1850"/>
              <a:t>Marc Bowen</a:t>
            </a:r>
          </a:p>
          <a:p>
            <a:r>
              <a:rPr lang="en-US" sz="2000"/>
              <a:t>USAFSAM</a:t>
            </a:r>
          </a:p>
          <a:p>
            <a:pPr lvl="1"/>
            <a:r>
              <a:rPr lang="en-US" sz="1850"/>
              <a:t>Gregory Wolff</a:t>
            </a:r>
          </a:p>
          <a:p>
            <a:pPr lvl="1"/>
            <a:r>
              <a:rPr lang="en-US" sz="1850"/>
              <a:t>James Escobar</a:t>
            </a:r>
          </a:p>
          <a:p>
            <a:r>
              <a:rPr lang="en-US" sz="2000"/>
              <a:t>DCPH-Aberdeen</a:t>
            </a:r>
          </a:p>
          <a:p>
            <a:pPr lvl="1"/>
            <a:r>
              <a:rPr lang="en-US" sz="1850"/>
              <a:t>W. Scott Monks</a:t>
            </a:r>
          </a:p>
          <a:p>
            <a:r>
              <a:rPr lang="en-US" sz="2000"/>
              <a:t>DCPH-Portsmouth</a:t>
            </a:r>
          </a:p>
          <a:p>
            <a:pPr lvl="1"/>
            <a:r>
              <a:rPr lang="en-US" sz="1850"/>
              <a:t>Beth Poitras</a:t>
            </a:r>
          </a:p>
          <a:p>
            <a:r>
              <a:rPr lang="en-US" sz="2000"/>
              <a:t>AFHSD</a:t>
            </a:r>
          </a:p>
          <a:p>
            <a:pPr lvl="1"/>
            <a:r>
              <a:rPr lang="en-US" sz="1850"/>
              <a:t>Shauna Stahlman</a:t>
            </a:r>
          </a:p>
          <a:p>
            <a:r>
              <a:rPr lang="en-US" sz="2000"/>
              <a:t>USUHS</a:t>
            </a:r>
          </a:p>
          <a:p>
            <a:pPr lvl="1"/>
            <a:r>
              <a:rPr lang="en-US" sz="1850"/>
              <a:t>Jennifer Rusiecki</a:t>
            </a:r>
          </a:p>
          <a:p>
            <a:r>
              <a:rPr lang="en-US" sz="2000"/>
              <a:t>HJF</a:t>
            </a:r>
          </a:p>
          <a:p>
            <a:pPr lvl="1"/>
            <a:r>
              <a:rPr lang="en-US" sz="1850"/>
              <a:t>Nicholas Tilton</a:t>
            </a:r>
          </a:p>
          <a:p>
            <a:pPr lvl="1"/>
            <a:r>
              <a:rPr lang="en-US" sz="1850"/>
              <a:t>Jaclyn Simpkins</a:t>
            </a:r>
          </a:p>
          <a:p>
            <a:r>
              <a:rPr lang="en-US" sz="2000"/>
              <a:t>Titan Alpha: ICF and PFS</a:t>
            </a:r>
          </a:p>
          <a:p>
            <a:pPr lvl="1"/>
            <a:r>
              <a:rPr lang="en-US"/>
              <a:t>Samantha Snow</a:t>
            </a:r>
          </a:p>
          <a:p>
            <a:pPr lvl="1"/>
            <a:r>
              <a:rPr lang="en-US"/>
              <a:t>Cary Haver</a:t>
            </a:r>
          </a:p>
          <a:p>
            <a:pPr lvl="1"/>
            <a:r>
              <a:rPr lang="en-US"/>
              <a:t>Kelsey Marx</a:t>
            </a:r>
          </a:p>
          <a:p>
            <a:pPr lvl="1"/>
            <a:r>
              <a:rPr lang="en-US"/>
              <a:t>Marimac Clearfield</a:t>
            </a:r>
          </a:p>
        </p:txBody>
      </p:sp>
      <p:sp>
        <p:nvSpPr>
          <p:cNvPr id="4" name="Slide Number Placeholder 3">
            <a:extLst>
              <a:ext uri="{FF2B5EF4-FFF2-40B4-BE49-F238E27FC236}">
                <a16:creationId xmlns:a16="http://schemas.microsoft.com/office/drawing/2014/main" id="{A7B959F5-6B58-5EB9-751F-76242F7A0D64}"/>
              </a:ext>
            </a:extLst>
          </p:cNvPr>
          <p:cNvSpPr>
            <a:spLocks noGrp="1"/>
          </p:cNvSpPr>
          <p:nvPr>
            <p:ph type="sldNum" sz="quarter" idx="12"/>
          </p:nvPr>
        </p:nvSpPr>
        <p:spPr/>
        <p:txBody>
          <a:bodyPr/>
          <a:lstStyle/>
          <a:p>
            <a:fld id="{19A9B180-A20E-4533-B74E-CEF54D342790}" type="slidenum">
              <a:rPr lang="en-US" smtClean="0"/>
              <a:t>31</a:t>
            </a:fld>
            <a:endParaRPr lang="en-US"/>
          </a:p>
        </p:txBody>
      </p:sp>
    </p:spTree>
    <p:extLst>
      <p:ext uri="{BB962C8B-B14F-4D97-AF65-F5344CB8AC3E}">
        <p14:creationId xmlns:p14="http://schemas.microsoft.com/office/powerpoint/2010/main" val="170848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151773"/>
            <a:ext cx="7772400" cy="1067552"/>
          </a:xfrm>
        </p:spPr>
        <p:txBody>
          <a:bodyPr>
            <a:normAutofit/>
          </a:bodyPr>
          <a:lstStyle/>
          <a:p>
            <a:pPr algn="ctr"/>
            <a:r>
              <a:rPr lang="en-US" altLang="en-US" sz="2800"/>
              <a:t>Karshi-Khanabad Surveillance Program</a:t>
            </a:r>
            <a:br>
              <a:rPr lang="en-US" altLang="en-US" sz="2800"/>
            </a:br>
            <a:r>
              <a:rPr lang="en-US" altLang="en-US" sz="2800"/>
              <a:t>(K2SP)</a:t>
            </a:r>
            <a:endParaRPr lang="en-US" sz="2800" b="1"/>
          </a:p>
        </p:txBody>
      </p:sp>
      <p:sp>
        <p:nvSpPr>
          <p:cNvPr id="2" name="Footer Placeholder 1"/>
          <p:cNvSpPr>
            <a:spLocks noGrp="1"/>
          </p:cNvSpPr>
          <p:nvPr>
            <p:ph type="ftr" sz="quarter" idx="10"/>
          </p:nvPr>
        </p:nvSpPr>
        <p:spPr/>
        <p:txBody>
          <a:bodyPr/>
          <a:lstStyle/>
          <a:p>
            <a:pPr defTabSz="457200"/>
            <a:r>
              <a:rPr lang="it-IT"/>
              <a:t> </a:t>
            </a:r>
          </a:p>
        </p:txBody>
      </p:sp>
      <p:sp>
        <p:nvSpPr>
          <p:cNvPr id="3" name="Slide Number Placeholder 2"/>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32</a:t>
            </a:fld>
            <a:endParaRPr lang="en-US">
              <a:solidFill>
                <a:prstClr val="white"/>
              </a:solidFill>
            </a:endParaRPr>
          </a:p>
        </p:txBody>
      </p:sp>
      <p:pic>
        <p:nvPicPr>
          <p:cNvPr id="7" name="Picture 6">
            <a:extLst>
              <a:ext uri="{FF2B5EF4-FFF2-40B4-BE49-F238E27FC236}">
                <a16:creationId xmlns:a16="http://schemas.microsoft.com/office/drawing/2014/main" id="{A17FD251-E275-5647-7DD5-FDEE515F3D4D}"/>
              </a:ext>
            </a:extLst>
          </p:cNvPr>
          <p:cNvPicPr>
            <a:picLocks noChangeAspect="1"/>
          </p:cNvPicPr>
          <p:nvPr/>
        </p:nvPicPr>
        <p:blipFill>
          <a:blip r:embed="rId2"/>
          <a:stretch>
            <a:fillRect/>
          </a:stretch>
        </p:blipFill>
        <p:spPr>
          <a:xfrm>
            <a:off x="1981200" y="2102575"/>
            <a:ext cx="5038315" cy="2047875"/>
          </a:xfrm>
          <a:prstGeom prst="rect">
            <a:avLst/>
          </a:prstGeom>
        </p:spPr>
      </p:pic>
      <p:sp>
        <p:nvSpPr>
          <p:cNvPr id="9" name="Subtitle 2">
            <a:extLst>
              <a:ext uri="{FF2B5EF4-FFF2-40B4-BE49-F238E27FC236}">
                <a16:creationId xmlns:a16="http://schemas.microsoft.com/office/drawing/2014/main" id="{19E17156-5841-1149-383E-5CB35E46AF1B}"/>
              </a:ext>
            </a:extLst>
          </p:cNvPr>
          <p:cNvSpPr>
            <a:spLocks noGrp="1"/>
          </p:cNvSpPr>
          <p:nvPr>
            <p:ph type="subTitle" idx="1"/>
          </p:nvPr>
        </p:nvSpPr>
        <p:spPr>
          <a:xfrm>
            <a:off x="457200" y="4425316"/>
            <a:ext cx="7086600" cy="1594484"/>
          </a:xfrm>
        </p:spPr>
        <p:txBody>
          <a:bodyPr>
            <a:normAutofit fontScale="62500" lnSpcReduction="20000"/>
          </a:bodyPr>
          <a:lstStyle/>
          <a:p>
            <a:r>
              <a:rPr lang="en-US"/>
              <a:t>Presentation for: AMSUS</a:t>
            </a:r>
          </a:p>
          <a:p>
            <a:pPr marL="1601788" indent="-1601788"/>
            <a:r>
              <a:rPr lang="en-US"/>
              <a:t>Presented by:   William J Culpepper II, PhD, MA</a:t>
            </a:r>
            <a:br>
              <a:rPr lang="en-US"/>
            </a:br>
            <a:r>
              <a:rPr lang="en-US"/>
              <a:t>Deputy Director, Epidemiology Program, </a:t>
            </a:r>
            <a:br>
              <a:rPr lang="en-US"/>
            </a:br>
            <a:r>
              <a:rPr lang="en-US"/>
              <a:t>Health Outcomes of Military Exposures, PCS, VHA</a:t>
            </a:r>
          </a:p>
          <a:p>
            <a:r>
              <a:rPr lang="en-US"/>
              <a:t>Date: February 13, 2024</a:t>
            </a:r>
          </a:p>
        </p:txBody>
      </p:sp>
    </p:spTree>
    <p:extLst>
      <p:ext uri="{BB962C8B-B14F-4D97-AF65-F5344CB8AC3E}">
        <p14:creationId xmlns:p14="http://schemas.microsoft.com/office/powerpoint/2010/main" val="290252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5747-0857-2A7D-046B-BBAB133B869B}"/>
              </a:ext>
            </a:extLst>
          </p:cNvPr>
          <p:cNvSpPr>
            <a:spLocks noGrp="1"/>
          </p:cNvSpPr>
          <p:nvPr>
            <p:ph type="title"/>
          </p:nvPr>
        </p:nvSpPr>
        <p:spPr/>
        <p:txBody>
          <a:bodyPr/>
          <a:lstStyle/>
          <a:p>
            <a:r>
              <a:rPr lang="en-US" altLang="en-US" sz="2400"/>
              <a:t>Disclosures</a:t>
            </a:r>
            <a:endParaRPr lang="en-US" b="1">
              <a:solidFill>
                <a:srgbClr val="FF0000"/>
              </a:solidFill>
            </a:endParaRPr>
          </a:p>
        </p:txBody>
      </p:sp>
      <p:sp>
        <p:nvSpPr>
          <p:cNvPr id="3" name="Content Placeholder 2">
            <a:extLst>
              <a:ext uri="{FF2B5EF4-FFF2-40B4-BE49-F238E27FC236}">
                <a16:creationId xmlns:a16="http://schemas.microsoft.com/office/drawing/2014/main" id="{F305028A-A28B-F79F-D353-DDB1131BB570}"/>
              </a:ext>
            </a:extLst>
          </p:cNvPr>
          <p:cNvSpPr>
            <a:spLocks noGrp="1"/>
          </p:cNvSpPr>
          <p:nvPr>
            <p:ph idx="1"/>
          </p:nvPr>
        </p:nvSpPr>
        <p:spPr>
          <a:xfrm>
            <a:off x="443416" y="838200"/>
            <a:ext cx="8229600" cy="4914900"/>
          </a:xfrm>
        </p:spPr>
        <p:txBody>
          <a:bodyPr>
            <a:noAutofit/>
          </a:bodyPr>
          <a:lstStyle/>
          <a:p>
            <a:pPr>
              <a:buFont typeface="Arial" panose="020B0604020202020204" pitchFamily="34" charset="0"/>
              <a:buChar char="•"/>
            </a:pPr>
            <a:r>
              <a:rPr lang="en-US"/>
              <a:t>The views expressed in this presentation are those of the authors and do not represent official policy or views of the United States Government. </a:t>
            </a:r>
          </a:p>
          <a:p>
            <a:pPr>
              <a:buFont typeface="Arial" panose="020B0604020202020204" pitchFamily="34" charset="0"/>
              <a:buChar char="•"/>
            </a:pPr>
            <a:r>
              <a:rPr lang="en-US">
                <a:ea typeface="ＭＳ Ｐゴシック" charset="-128"/>
                <a:cs typeface="+mn-cs"/>
              </a:rPr>
              <a:t>No relevant financial or non-financial interests to disclose.</a:t>
            </a:r>
          </a:p>
          <a:p>
            <a:pPr>
              <a:buFont typeface="Arial" panose="020B0604020202020204" pitchFamily="34" charset="0"/>
              <a:buChar char="•"/>
            </a:pPr>
            <a:r>
              <a:rPr lang="en-US">
                <a:ea typeface="ＭＳ Ｐゴシック" charset="-128"/>
                <a:cs typeface="+mn-cs"/>
              </a:rPr>
              <a:t>This continuing education activity is managed and accredited by AffinityCE, in collaboration with AMSUS. </a:t>
            </a:r>
          </a:p>
          <a:p>
            <a:pPr>
              <a:buFont typeface="Arial" panose="020B0604020202020204" pitchFamily="34" charset="0"/>
              <a:buChar char="•"/>
            </a:pPr>
            <a:r>
              <a:rPr lang="en-US">
                <a:ea typeface="ＭＳ Ｐゴシック" charset="-128"/>
                <a:cs typeface="+mn-cs"/>
              </a:rPr>
              <a:t>AffinityCE and AMSUS staff, planners, and reviewers have no relevant financial interests to disclose. AffinityCE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marL="9525" indent="0">
              <a:spcBef>
                <a:spcPts val="0"/>
              </a:spcBef>
            </a:pPr>
            <a:r>
              <a:rPr lang="en-US">
                <a:ea typeface="ＭＳ Ｐゴシック" charset="-128"/>
                <a:cs typeface="+mn-cs"/>
              </a:rPr>
              <a:t> Commercial support was not provided for this activity.</a:t>
            </a:r>
            <a:endParaRPr lang="en-US"/>
          </a:p>
        </p:txBody>
      </p:sp>
      <p:sp>
        <p:nvSpPr>
          <p:cNvPr id="4" name="Slide Number Placeholder 3">
            <a:extLst>
              <a:ext uri="{FF2B5EF4-FFF2-40B4-BE49-F238E27FC236}">
                <a16:creationId xmlns:a16="http://schemas.microsoft.com/office/drawing/2014/main" id="{7FE42571-99B5-4C16-91BE-A4DB721FC752}"/>
              </a:ext>
            </a:extLst>
          </p:cNvPr>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a:solidFill>
                <a:prstClr val="white"/>
              </a:solidFill>
            </a:endParaRPr>
          </a:p>
        </p:txBody>
      </p:sp>
      <p:sp>
        <p:nvSpPr>
          <p:cNvPr id="5" name="Footer Placeholder 4">
            <a:extLst>
              <a:ext uri="{FF2B5EF4-FFF2-40B4-BE49-F238E27FC236}">
                <a16:creationId xmlns:a16="http://schemas.microsoft.com/office/drawing/2014/main" id="{9BC08A60-60C5-6CE3-75D9-92236A0360A7}"/>
              </a:ext>
            </a:extLst>
          </p:cNvPr>
          <p:cNvSpPr>
            <a:spLocks noGrp="1"/>
          </p:cNvSpPr>
          <p:nvPr>
            <p:ph type="ftr" sz="quarter" idx="13"/>
          </p:nvPr>
        </p:nvSpPr>
        <p:spPr/>
        <p:txBody>
          <a:bodyPr/>
          <a:lstStyle/>
          <a:p>
            <a:pPr defTabSz="457200"/>
            <a:r>
              <a:rPr lang="it-IT"/>
              <a:t> </a:t>
            </a:r>
          </a:p>
        </p:txBody>
      </p:sp>
    </p:spTree>
    <p:extLst>
      <p:ext uri="{BB962C8B-B14F-4D97-AF65-F5344CB8AC3E}">
        <p14:creationId xmlns:p14="http://schemas.microsoft.com/office/powerpoint/2010/main" val="2690678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5747-0857-2A7D-046B-BBAB133B869B}"/>
              </a:ext>
            </a:extLst>
          </p:cNvPr>
          <p:cNvSpPr>
            <a:spLocks noGrp="1"/>
          </p:cNvSpPr>
          <p:nvPr>
            <p:ph type="title"/>
          </p:nvPr>
        </p:nvSpPr>
        <p:spPr/>
        <p:txBody>
          <a:bodyPr/>
          <a:lstStyle/>
          <a:p>
            <a:r>
              <a:rPr lang="en-US" altLang="en-US" sz="2400"/>
              <a:t>Learning Objectives</a:t>
            </a:r>
            <a:endParaRPr lang="en-US" b="1">
              <a:solidFill>
                <a:srgbClr val="FF0000"/>
              </a:solidFill>
            </a:endParaRPr>
          </a:p>
        </p:txBody>
      </p:sp>
      <p:sp>
        <p:nvSpPr>
          <p:cNvPr id="3" name="Content Placeholder 2">
            <a:extLst>
              <a:ext uri="{FF2B5EF4-FFF2-40B4-BE49-F238E27FC236}">
                <a16:creationId xmlns:a16="http://schemas.microsoft.com/office/drawing/2014/main" id="{F305028A-A28B-F79F-D353-DDB1131BB570}"/>
              </a:ext>
            </a:extLst>
          </p:cNvPr>
          <p:cNvSpPr>
            <a:spLocks noGrp="1"/>
          </p:cNvSpPr>
          <p:nvPr>
            <p:ph idx="1"/>
          </p:nvPr>
        </p:nvSpPr>
        <p:spPr>
          <a:xfrm>
            <a:off x="443416" y="1676400"/>
            <a:ext cx="8229600" cy="3352800"/>
          </a:xfrm>
        </p:spPr>
        <p:txBody>
          <a:bodyPr>
            <a:normAutofit lnSpcReduction="10000"/>
          </a:bodyPr>
          <a:lstStyle/>
          <a:p>
            <a:pPr>
              <a:buFont typeface="Arial" panose="020B0604020202020204" pitchFamily="34" charset="0"/>
              <a:buChar char="•"/>
            </a:pPr>
            <a:r>
              <a:rPr lang="en-US" sz="2400">
                <a:ea typeface="ＭＳ Ｐゴシック" charset="-128"/>
                <a:cs typeface="+mn-cs"/>
              </a:rPr>
              <a:t>At the conclusion of this presentation, you should be able to: </a:t>
            </a:r>
          </a:p>
          <a:p>
            <a:pPr lvl="1">
              <a:buFont typeface="Arial" panose="020B0604020202020204" pitchFamily="34" charset="0"/>
              <a:buChar char="–"/>
            </a:pPr>
            <a:r>
              <a:rPr lang="en-US" sz="2000">
                <a:ea typeface="ＭＳ Ｐゴシック" charset="-128"/>
                <a:cs typeface="+mn-cs"/>
              </a:rPr>
              <a:t>Identify the military environmental exposures detected at the Karshi-Khanabad airbase</a:t>
            </a:r>
          </a:p>
          <a:p>
            <a:pPr lvl="1">
              <a:buFont typeface="Arial" panose="020B0604020202020204" pitchFamily="34" charset="0"/>
              <a:buChar char="–"/>
            </a:pPr>
            <a:r>
              <a:rPr lang="en-US" sz="2000">
                <a:ea typeface="ＭＳ Ｐゴシック" charset="-128"/>
                <a:cs typeface="+mn-cs"/>
              </a:rPr>
              <a:t>Describe the legislation governing VA’s and DoD’s requirements for assessing K2-related health concerns</a:t>
            </a:r>
          </a:p>
          <a:p>
            <a:pPr lvl="1">
              <a:buFont typeface="Arial" panose="020B0604020202020204" pitchFamily="34" charset="0"/>
              <a:buChar char="–"/>
            </a:pPr>
            <a:r>
              <a:rPr lang="en-US" sz="2000">
                <a:ea typeface="ＭＳ Ｐゴシック" charset="-128"/>
                <a:cs typeface="+mn-cs"/>
              </a:rPr>
              <a:t>Recognize that the K2 Surveillance Program provides for systematically assessing K2-related health concerns over the next 10 years and enables rapid response to emerging health concerns</a:t>
            </a:r>
          </a:p>
        </p:txBody>
      </p:sp>
      <p:sp>
        <p:nvSpPr>
          <p:cNvPr id="4" name="Slide Number Placeholder 3">
            <a:extLst>
              <a:ext uri="{FF2B5EF4-FFF2-40B4-BE49-F238E27FC236}">
                <a16:creationId xmlns:a16="http://schemas.microsoft.com/office/drawing/2014/main" id="{7FE42571-99B5-4C16-91BE-A4DB721FC752}"/>
              </a:ext>
            </a:extLst>
          </p:cNvPr>
          <p:cNvSpPr>
            <a:spLocks noGrp="1"/>
          </p:cNvSpPr>
          <p:nvPr>
            <p:ph type="sldNum" sz="quarter" idx="12"/>
          </p:nvPr>
        </p:nvSpPr>
        <p:spPr/>
        <p:txBody>
          <a:bodyPr/>
          <a:lstStyle/>
          <a:p>
            <a:fld id="{D983F1FA-211D-3044-9E35-958DFBC26156}" type="slidenum">
              <a:rPr lang="en-US" smtClean="0">
                <a:solidFill>
                  <a:prstClr val="white"/>
                </a:solidFill>
              </a:rPr>
              <a:pPr/>
              <a:t>34</a:t>
            </a:fld>
            <a:endParaRPr lang="en-US">
              <a:solidFill>
                <a:prstClr val="white"/>
              </a:solidFill>
            </a:endParaRPr>
          </a:p>
        </p:txBody>
      </p:sp>
      <p:sp>
        <p:nvSpPr>
          <p:cNvPr id="5" name="Footer Placeholder 4">
            <a:extLst>
              <a:ext uri="{FF2B5EF4-FFF2-40B4-BE49-F238E27FC236}">
                <a16:creationId xmlns:a16="http://schemas.microsoft.com/office/drawing/2014/main" id="{9BC08A60-60C5-6CE3-75D9-92236A0360A7}"/>
              </a:ext>
            </a:extLst>
          </p:cNvPr>
          <p:cNvSpPr>
            <a:spLocks noGrp="1"/>
          </p:cNvSpPr>
          <p:nvPr>
            <p:ph type="ftr" sz="quarter" idx="13"/>
          </p:nvPr>
        </p:nvSpPr>
        <p:spPr/>
        <p:txBody>
          <a:bodyPr/>
          <a:lstStyle/>
          <a:p>
            <a:pPr defTabSz="457200"/>
            <a:r>
              <a:rPr lang="it-IT"/>
              <a:t> </a:t>
            </a:r>
          </a:p>
        </p:txBody>
      </p:sp>
    </p:spTree>
    <p:extLst>
      <p:ext uri="{BB962C8B-B14F-4D97-AF65-F5344CB8AC3E}">
        <p14:creationId xmlns:p14="http://schemas.microsoft.com/office/powerpoint/2010/main" val="4042454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5747-0857-2A7D-046B-BBAB133B869B}"/>
              </a:ext>
            </a:extLst>
          </p:cNvPr>
          <p:cNvSpPr>
            <a:spLocks noGrp="1"/>
          </p:cNvSpPr>
          <p:nvPr>
            <p:ph type="title"/>
          </p:nvPr>
        </p:nvSpPr>
        <p:spPr/>
        <p:txBody>
          <a:bodyPr/>
          <a:lstStyle/>
          <a:p>
            <a:r>
              <a:rPr lang="en-US" altLang="en-US" sz="2400"/>
              <a:t>K2</a:t>
            </a:r>
            <a:r>
              <a:rPr lang="en-US" altLang="en-US"/>
              <a:t> Legislation</a:t>
            </a:r>
            <a:endParaRPr lang="en-US" b="1">
              <a:solidFill>
                <a:srgbClr val="FF0000"/>
              </a:solidFill>
            </a:endParaRPr>
          </a:p>
        </p:txBody>
      </p:sp>
      <p:sp>
        <p:nvSpPr>
          <p:cNvPr id="3" name="Content Placeholder 2">
            <a:extLst>
              <a:ext uri="{FF2B5EF4-FFF2-40B4-BE49-F238E27FC236}">
                <a16:creationId xmlns:a16="http://schemas.microsoft.com/office/drawing/2014/main" id="{F305028A-A28B-F79F-D353-DDB1131BB570}"/>
              </a:ext>
            </a:extLst>
          </p:cNvPr>
          <p:cNvSpPr>
            <a:spLocks noGrp="1"/>
          </p:cNvSpPr>
          <p:nvPr>
            <p:ph idx="1"/>
          </p:nvPr>
        </p:nvSpPr>
        <p:spPr>
          <a:xfrm>
            <a:off x="457200" y="762000"/>
            <a:ext cx="8229600" cy="5082428"/>
          </a:xfrm>
        </p:spPr>
        <p:txBody>
          <a:bodyPr>
            <a:normAutofit fontScale="92500" lnSpcReduction="20000"/>
          </a:bodyPr>
          <a:lstStyle/>
          <a:p>
            <a:pPr marL="285750" indent="-285750">
              <a:buSzPct val="125000"/>
            </a:pPr>
            <a:r>
              <a:rPr lang="en-US" altLang="en-US" sz="2400" b="0" u="none"/>
              <a:t>NDAA 2021 mandated DoD conduct epidemiologic study on health effects associated with deployment to K2</a:t>
            </a:r>
          </a:p>
          <a:p>
            <a:pPr marL="514350" lvl="1" indent="-285750">
              <a:buSzPct val="125000"/>
            </a:pPr>
            <a:r>
              <a:rPr lang="en-US" altLang="en-US" sz="2000" b="0" u="none"/>
              <a:t>Conducted all-cause mortality study</a:t>
            </a:r>
          </a:p>
          <a:p>
            <a:pPr marL="514350" lvl="1" indent="-285750">
              <a:buSzPct val="125000"/>
            </a:pPr>
            <a:r>
              <a:rPr lang="en-US" altLang="en-US" sz="2000"/>
              <a:t>Contracted with Johns Hopkins University Applied Physics Laboratory </a:t>
            </a:r>
          </a:p>
          <a:p>
            <a:pPr lvl="2">
              <a:spcBef>
                <a:spcPts val="600"/>
              </a:spcBef>
              <a:spcAft>
                <a:spcPts val="600"/>
              </a:spcAft>
            </a:pPr>
            <a:r>
              <a:rPr lang="en-US" altLang="en-US" sz="1800" b="0"/>
              <a:t>Design &amp; conduct an epidemiology study on health (morbidity) outcomes </a:t>
            </a:r>
            <a:endParaRPr lang="en-US" altLang="en-US" sz="1100" b="0"/>
          </a:p>
          <a:p>
            <a:pPr marL="285750" indent="-285750">
              <a:buSzPct val="125000"/>
              <a:buFont typeface="Arial" panose="020B0604020202020204" pitchFamily="34" charset="0"/>
              <a:buChar char="•"/>
            </a:pPr>
            <a:r>
              <a:rPr lang="en-US" sz="2400" b="0" u="none"/>
              <a:t>PL 116-315, Section 2010 passed DEC </a:t>
            </a:r>
            <a:r>
              <a:rPr lang="en-US" altLang="en-US" sz="2400" b="0" u="none"/>
              <a:t>2020, mandated VA contract with ATSDR to assess health effects of K-2</a:t>
            </a:r>
            <a:endParaRPr lang="en-US" altLang="en-US" sz="1100" b="0" u="none"/>
          </a:p>
          <a:p>
            <a:pPr marL="685800" lvl="1">
              <a:buSzPct val="125000"/>
            </a:pPr>
            <a:r>
              <a:rPr lang="en-US" altLang="en-US" sz="2200" b="0" u="none"/>
              <a:t>Contract ratified with ATSDR MAR 2021</a:t>
            </a:r>
          </a:p>
          <a:p>
            <a:pPr lvl="1">
              <a:buSzPct val="125000"/>
            </a:pPr>
            <a:r>
              <a:rPr lang="en-US" altLang="en-US" sz="2000"/>
              <a:t>ATSDR provided summary report on Contaminants of Concern at K2 (based on DoD site surveys), report sent to Congress Jan 2023</a:t>
            </a:r>
          </a:p>
          <a:p>
            <a:pPr lvl="1">
              <a:buSzPct val="125000"/>
            </a:pPr>
            <a:r>
              <a:rPr lang="en-US" altLang="en-US" sz="2000"/>
              <a:t>ATSDR assists with community forum meetings</a:t>
            </a:r>
          </a:p>
          <a:p>
            <a:pPr>
              <a:buSzPct val="125000"/>
            </a:pPr>
            <a:r>
              <a:rPr lang="en-US" altLang="en-US" sz="2200"/>
              <a:t>K2 Surveillance Program (K2SP)</a:t>
            </a:r>
          </a:p>
          <a:p>
            <a:pPr lvl="1">
              <a:buSzPct val="125000"/>
            </a:pPr>
            <a:r>
              <a:rPr lang="en-US" altLang="en-US" sz="2000"/>
              <a:t>VA (Epidemiology Program, HOME) to implement and manage</a:t>
            </a:r>
          </a:p>
          <a:p>
            <a:pPr lvl="1">
              <a:buSzPct val="125000"/>
            </a:pPr>
            <a:r>
              <a:rPr lang="en-US" altLang="en-US" sz="2000"/>
              <a:t>Will assess morbidity and mortality over the next 10 years</a:t>
            </a:r>
          </a:p>
          <a:p>
            <a:pPr lvl="1">
              <a:buSzPct val="125000"/>
            </a:pPr>
            <a:r>
              <a:rPr lang="en-US" altLang="en-US" sz="2000"/>
              <a:t>Secured Joint Incentive Funding (JIF) to support DoD and VA K2 efforts</a:t>
            </a:r>
          </a:p>
          <a:p>
            <a:endParaRPr lang="en-US"/>
          </a:p>
        </p:txBody>
      </p:sp>
      <p:sp>
        <p:nvSpPr>
          <p:cNvPr id="4" name="Slide Number Placeholder 3">
            <a:extLst>
              <a:ext uri="{FF2B5EF4-FFF2-40B4-BE49-F238E27FC236}">
                <a16:creationId xmlns:a16="http://schemas.microsoft.com/office/drawing/2014/main" id="{7FE42571-99B5-4C16-91BE-A4DB721FC752}"/>
              </a:ext>
            </a:extLst>
          </p:cNvPr>
          <p:cNvSpPr>
            <a:spLocks noGrp="1"/>
          </p:cNvSpPr>
          <p:nvPr>
            <p:ph type="sldNum" sz="quarter" idx="12"/>
          </p:nvPr>
        </p:nvSpPr>
        <p:spPr/>
        <p:txBody>
          <a:bodyPr/>
          <a:lstStyle/>
          <a:p>
            <a:fld id="{D983F1FA-211D-3044-9E35-958DFBC26156}" type="slidenum">
              <a:rPr lang="en-US" smtClean="0">
                <a:solidFill>
                  <a:prstClr val="white"/>
                </a:solidFill>
              </a:rPr>
              <a:pPr/>
              <a:t>35</a:t>
            </a:fld>
            <a:endParaRPr lang="en-US">
              <a:solidFill>
                <a:prstClr val="white"/>
              </a:solidFill>
            </a:endParaRPr>
          </a:p>
        </p:txBody>
      </p:sp>
      <p:sp>
        <p:nvSpPr>
          <p:cNvPr id="5" name="Footer Placeholder 4">
            <a:extLst>
              <a:ext uri="{FF2B5EF4-FFF2-40B4-BE49-F238E27FC236}">
                <a16:creationId xmlns:a16="http://schemas.microsoft.com/office/drawing/2014/main" id="{9BC08A60-60C5-6CE3-75D9-92236A0360A7}"/>
              </a:ext>
            </a:extLst>
          </p:cNvPr>
          <p:cNvSpPr>
            <a:spLocks noGrp="1"/>
          </p:cNvSpPr>
          <p:nvPr>
            <p:ph type="ftr" sz="quarter" idx="13"/>
          </p:nvPr>
        </p:nvSpPr>
        <p:spPr/>
        <p:txBody>
          <a:bodyPr/>
          <a:lstStyle/>
          <a:p>
            <a:pPr defTabSz="457200"/>
            <a:r>
              <a:rPr lang="it-IT"/>
              <a:t> </a:t>
            </a:r>
          </a:p>
        </p:txBody>
      </p:sp>
      <p:sp>
        <p:nvSpPr>
          <p:cNvPr id="6" name="TextBox 5">
            <a:extLst>
              <a:ext uri="{FF2B5EF4-FFF2-40B4-BE49-F238E27FC236}">
                <a16:creationId xmlns:a16="http://schemas.microsoft.com/office/drawing/2014/main" id="{320B2D6C-21F0-9214-5C92-D0C5FB55EC41}"/>
              </a:ext>
            </a:extLst>
          </p:cNvPr>
          <p:cNvSpPr txBox="1"/>
          <p:nvPr/>
        </p:nvSpPr>
        <p:spPr>
          <a:xfrm>
            <a:off x="1934963" y="5752996"/>
            <a:ext cx="5274073" cy="369332"/>
          </a:xfrm>
          <a:prstGeom prst="rect">
            <a:avLst/>
          </a:prstGeom>
          <a:noFill/>
        </p:spPr>
        <p:txBody>
          <a:bodyPr wrap="none" rtlCol="0">
            <a:spAutoFit/>
          </a:bodyPr>
          <a:lstStyle/>
          <a:p>
            <a:r>
              <a:rPr lang="en-US">
                <a:solidFill>
                  <a:schemeClr val="tx2">
                    <a:lumMod val="60000"/>
                    <a:lumOff val="40000"/>
                  </a:schemeClr>
                </a:solidFill>
                <a:hlinkClick r:id="rId2">
                  <a:extLst>
                    <a:ext uri="{A12FA001-AC4F-418D-AE19-62706E023703}">
                      <ahyp:hlinkClr xmlns:ahyp="http://schemas.microsoft.com/office/drawing/2018/hyperlinkcolor" val="tx"/>
                    </a:ext>
                  </a:extLst>
                </a:hlinkClick>
              </a:rPr>
              <a:t>Karshi Khanabad (K-2) Air Base - Public Health (va.gov)</a:t>
            </a:r>
            <a:endParaRPr lang="en-US">
              <a:solidFill>
                <a:schemeClr val="tx2">
                  <a:lumMod val="60000"/>
                  <a:lumOff val="40000"/>
                </a:schemeClr>
              </a:solidFill>
            </a:endParaRPr>
          </a:p>
        </p:txBody>
      </p:sp>
    </p:spTree>
    <p:extLst>
      <p:ext uri="{BB962C8B-B14F-4D97-AF65-F5344CB8AC3E}">
        <p14:creationId xmlns:p14="http://schemas.microsoft.com/office/powerpoint/2010/main" val="4169808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a:t>K2 History </a:t>
            </a:r>
            <a:endParaRPr lang="en-US"/>
          </a:p>
        </p:txBody>
      </p:sp>
      <p:sp>
        <p:nvSpPr>
          <p:cNvPr id="3" name="Content Placeholder 2"/>
          <p:cNvSpPr>
            <a:spLocks noGrp="1"/>
          </p:cNvSpPr>
          <p:nvPr>
            <p:ph idx="1"/>
          </p:nvPr>
        </p:nvSpPr>
        <p:spPr>
          <a:xfrm>
            <a:off x="347242" y="685800"/>
            <a:ext cx="8229600" cy="5181600"/>
          </a:xfrm>
        </p:spPr>
        <p:txBody>
          <a:bodyPr>
            <a:normAutofit lnSpcReduction="10000"/>
          </a:bodyPr>
          <a:lstStyle/>
          <a:p>
            <a:pPr>
              <a:spcBef>
                <a:spcPts val="600"/>
              </a:spcBef>
              <a:spcAft>
                <a:spcPts val="600"/>
              </a:spcAft>
            </a:pPr>
            <a:r>
              <a:rPr lang="en-US" altLang="en-US" sz="1800" b="0"/>
              <a:t>Former Soviet Airbase in SW Uzbekistan</a:t>
            </a:r>
          </a:p>
          <a:p>
            <a:pPr>
              <a:spcBef>
                <a:spcPts val="600"/>
              </a:spcBef>
              <a:spcAft>
                <a:spcPts val="600"/>
              </a:spcAft>
            </a:pPr>
            <a:r>
              <a:rPr lang="en-US" altLang="en-US" sz="1800" b="0"/>
              <a:t>Occupied by U.S. Forces 2001 – 2005 to support operations in Afghanistan (OEF)</a:t>
            </a:r>
          </a:p>
          <a:p>
            <a:pPr>
              <a:spcBef>
                <a:spcPts val="600"/>
              </a:spcBef>
              <a:spcAft>
                <a:spcPts val="600"/>
              </a:spcAft>
            </a:pPr>
            <a:r>
              <a:rPr lang="en-US" altLang="en-US" sz="1800" b="0"/>
              <a:t>Environmental Risk Assessments (2001, 2002, 2004)</a:t>
            </a:r>
          </a:p>
          <a:p>
            <a:pPr marL="742950" lvl="1" indent="-285750">
              <a:buSzPct val="125000"/>
            </a:pPr>
            <a:r>
              <a:rPr lang="en-US" altLang="en-US" sz="1400"/>
              <a:t>Heat, noise, and particulate matter (dust)</a:t>
            </a:r>
          </a:p>
          <a:p>
            <a:pPr marL="742950" lvl="1" indent="-285750">
              <a:buSzPct val="125000"/>
            </a:pPr>
            <a:r>
              <a:rPr lang="en-US" altLang="en-US" sz="1400"/>
              <a:t>Exposures documented: jet fuel, asbestos, depleted uranium, </a:t>
            </a:r>
          </a:p>
          <a:p>
            <a:pPr marL="457200" lvl="1" indent="0">
              <a:buSzPct val="125000"/>
              <a:buNone/>
            </a:pPr>
            <a:r>
              <a:rPr lang="en-US" altLang="en-US" sz="1400"/>
              <a:t>        nerve agents, and blister agents </a:t>
            </a:r>
          </a:p>
          <a:p>
            <a:pPr marL="742950" lvl="1" indent="-285750">
              <a:buSzPct val="125000"/>
            </a:pPr>
            <a:r>
              <a:rPr lang="en-US" altLang="en-US" sz="1400"/>
              <a:t>Concentrations were low; contaminated areas were remediated </a:t>
            </a:r>
          </a:p>
          <a:p>
            <a:pPr marL="742950" lvl="1" indent="-285750">
              <a:buSzPct val="125000"/>
            </a:pPr>
            <a:r>
              <a:rPr lang="en-US" altLang="en-US" sz="1400"/>
              <a:t>Overall assessment: risks were low and long-term medical </a:t>
            </a:r>
          </a:p>
          <a:p>
            <a:pPr marL="457200" lvl="1" indent="0">
              <a:buSzPct val="125000"/>
              <a:buNone/>
            </a:pPr>
            <a:r>
              <a:rPr lang="en-US" altLang="en-US" sz="1400"/>
              <a:t>        monitoring was not needed  (US Army Public Health Center </a:t>
            </a:r>
          </a:p>
          <a:p>
            <a:pPr marL="457200" lvl="1" indent="0">
              <a:buSzPct val="125000"/>
              <a:buNone/>
            </a:pPr>
            <a:r>
              <a:rPr lang="en-US" altLang="en-US" sz="1400"/>
              <a:t>        Technical Information Paper 98-123-0720, updated July 2020)</a:t>
            </a:r>
          </a:p>
          <a:p>
            <a:pPr marL="514350" indent="-285750">
              <a:buSzPct val="125000"/>
            </a:pPr>
            <a:r>
              <a:rPr lang="en-US" altLang="en-US" sz="1800" b="0"/>
              <a:t>Cancer incidence study (2015)</a:t>
            </a:r>
            <a:r>
              <a:rPr lang="en-US" altLang="en-US" sz="1800" b="0" baseline="30000"/>
              <a:t>1</a:t>
            </a:r>
            <a:endParaRPr lang="en-US" altLang="en-US" sz="1800" b="0"/>
          </a:p>
          <a:p>
            <a:pPr marL="742950" lvl="1" indent="-285750">
              <a:buSzPct val="125000"/>
            </a:pPr>
            <a:r>
              <a:rPr lang="en-US" altLang="en-US" sz="1400"/>
              <a:t>Limited to AD and only 10 years post-deployment follow-up</a:t>
            </a:r>
          </a:p>
          <a:p>
            <a:pPr marL="742950" lvl="1" indent="-285750">
              <a:buSzPct val="125000"/>
            </a:pPr>
            <a:r>
              <a:rPr lang="en-US" altLang="en-US" sz="1400"/>
              <a:t>K2 SMs compared to S. Korea SMs (n=7,100)</a:t>
            </a:r>
          </a:p>
          <a:p>
            <a:pPr marL="742950" lvl="1" indent="-285750">
              <a:buSzPct val="125000"/>
            </a:pPr>
            <a:r>
              <a:rPr lang="en-US" altLang="en-US" sz="1400"/>
              <a:t>Mixed results; after adjustment only melanoma and </a:t>
            </a:r>
          </a:p>
          <a:p>
            <a:pPr marL="457200" lvl="1" indent="0">
              <a:buSzPct val="125000"/>
              <a:buNone/>
            </a:pPr>
            <a:r>
              <a:rPr lang="en-US" altLang="en-US" sz="1400"/>
              <a:t>       lymphoma showed a higher incidence in K2 SMs</a:t>
            </a:r>
          </a:p>
          <a:p>
            <a:pPr marL="742950" lvl="1" indent="-285750">
              <a:buSzPct val="125000"/>
            </a:pPr>
            <a:r>
              <a:rPr lang="en-US" altLang="en-US" sz="1400"/>
              <a:t>Only a few of each type of cancer in K2 (7 &amp; 6, respectively) </a:t>
            </a:r>
          </a:p>
          <a:p>
            <a:pPr marL="457200" lvl="1" indent="0">
              <a:buSzPct val="125000"/>
              <a:buNone/>
            </a:pPr>
            <a:r>
              <a:rPr lang="en-US" altLang="en-US" sz="1400"/>
              <a:t>       results inconclusive</a:t>
            </a:r>
          </a:p>
        </p:txBody>
      </p:sp>
      <p:sp>
        <p:nvSpPr>
          <p:cNvPr id="4" name="Slide Number Placeholder 3"/>
          <p:cNvSpPr>
            <a:spLocks noGrp="1"/>
          </p:cNvSpPr>
          <p:nvPr>
            <p:ph type="sldNum" sz="quarter" idx="12"/>
          </p:nvPr>
        </p:nvSpPr>
        <p:spPr/>
        <p:txBody>
          <a:bodyPr/>
          <a:lstStyle/>
          <a:p>
            <a:fld id="{D983F1FA-211D-3044-9E35-958DFBC26156}" type="slidenum">
              <a:rPr lang="en-US" smtClean="0">
                <a:solidFill>
                  <a:prstClr val="white"/>
                </a:solidFill>
              </a:rPr>
              <a:pPr/>
              <a:t>36</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 </a:t>
            </a:r>
          </a:p>
        </p:txBody>
      </p:sp>
      <p:pic>
        <p:nvPicPr>
          <p:cNvPr id="7" name="Picture 6">
            <a:extLst>
              <a:ext uri="{FF2B5EF4-FFF2-40B4-BE49-F238E27FC236}">
                <a16:creationId xmlns:a16="http://schemas.microsoft.com/office/drawing/2014/main" id="{E2331577-E5F0-8439-AD86-B6DE3142E50B}"/>
              </a:ext>
            </a:extLst>
          </p:cNvPr>
          <p:cNvPicPr>
            <a:picLocks noChangeAspect="1"/>
          </p:cNvPicPr>
          <p:nvPr/>
        </p:nvPicPr>
        <p:blipFill>
          <a:blip r:embed="rId2"/>
          <a:stretch>
            <a:fillRect/>
          </a:stretch>
        </p:blipFill>
        <p:spPr>
          <a:xfrm>
            <a:off x="457200" y="5807094"/>
            <a:ext cx="6858000" cy="304826"/>
          </a:xfrm>
          <a:prstGeom prst="rect">
            <a:avLst/>
          </a:prstGeom>
        </p:spPr>
      </p:pic>
      <p:pic>
        <p:nvPicPr>
          <p:cNvPr id="8" name="Picture 7" descr="A picture containing sky, outdoor, runway, tarmac&#10;&#10;Description automatically generated">
            <a:extLst>
              <a:ext uri="{FF2B5EF4-FFF2-40B4-BE49-F238E27FC236}">
                <a16:creationId xmlns:a16="http://schemas.microsoft.com/office/drawing/2014/main" id="{85E6F0E3-47E0-B480-7EB9-740420831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440809"/>
            <a:ext cx="2200275" cy="1634037"/>
          </a:xfrm>
          <a:prstGeom prst="rect">
            <a:avLst/>
          </a:prstGeom>
        </p:spPr>
      </p:pic>
      <p:pic>
        <p:nvPicPr>
          <p:cNvPr id="9" name="Picture 8" descr="A sign in the desert&#10;&#10;Description automatically generated with medium confidence">
            <a:extLst>
              <a:ext uri="{FF2B5EF4-FFF2-40B4-BE49-F238E27FC236}">
                <a16:creationId xmlns:a16="http://schemas.microsoft.com/office/drawing/2014/main" id="{787E1E75-0872-0E84-279C-B9A5DB906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074846"/>
            <a:ext cx="2895600" cy="1628775"/>
          </a:xfrm>
          <a:prstGeom prst="rect">
            <a:avLst/>
          </a:prstGeom>
        </p:spPr>
      </p:pic>
      <p:pic>
        <p:nvPicPr>
          <p:cNvPr id="10" name="Picture 9">
            <a:extLst>
              <a:ext uri="{FF2B5EF4-FFF2-40B4-BE49-F238E27FC236}">
                <a16:creationId xmlns:a16="http://schemas.microsoft.com/office/drawing/2014/main" id="{7612A531-2760-8F6F-D10A-326ADE91D7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8358" y="4484457"/>
            <a:ext cx="2438400" cy="1714500"/>
          </a:xfrm>
          <a:prstGeom prst="rect">
            <a:avLst/>
          </a:prstGeom>
        </p:spPr>
      </p:pic>
    </p:spTree>
    <p:extLst>
      <p:ext uri="{BB962C8B-B14F-4D97-AF65-F5344CB8AC3E}">
        <p14:creationId xmlns:p14="http://schemas.microsoft.com/office/powerpoint/2010/main" val="1742326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E6869E-5612-B5F2-FC1B-1C24544682DB}"/>
              </a:ext>
            </a:extLst>
          </p:cNvPr>
          <p:cNvGrpSpPr/>
          <p:nvPr/>
        </p:nvGrpSpPr>
        <p:grpSpPr>
          <a:xfrm>
            <a:off x="4943102" y="4838275"/>
            <a:ext cx="4162871" cy="954107"/>
            <a:chOff x="5029200" y="4726347"/>
            <a:chExt cx="4162871" cy="954107"/>
          </a:xfrm>
        </p:grpSpPr>
        <p:sp>
          <p:nvSpPr>
            <p:cNvPr id="9" name="Rectangle 8">
              <a:extLst>
                <a:ext uri="{FF2B5EF4-FFF2-40B4-BE49-F238E27FC236}">
                  <a16:creationId xmlns:a16="http://schemas.microsoft.com/office/drawing/2014/main" id="{A4E7F656-6DCF-744D-E792-579595BB561E}"/>
                </a:ext>
              </a:extLst>
            </p:cNvPr>
            <p:cNvSpPr/>
            <p:nvPr/>
          </p:nvSpPr>
          <p:spPr>
            <a:xfrm>
              <a:off x="5029200" y="4726347"/>
              <a:ext cx="4042230" cy="9541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2111393-F619-9A07-3863-51BEB9C55F61}"/>
                </a:ext>
              </a:extLst>
            </p:cNvPr>
            <p:cNvSpPr txBox="1"/>
            <p:nvPr/>
          </p:nvSpPr>
          <p:spPr>
            <a:xfrm>
              <a:off x="5029200" y="4726347"/>
              <a:ext cx="4162871" cy="830997"/>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This process was a 10-month collaboration between </a:t>
              </a:r>
            </a:p>
            <a:p>
              <a:r>
                <a:rPr lang="en-US" sz="1200">
                  <a:latin typeface="Arial" panose="020B0604020202020204" pitchFamily="34" charset="0"/>
                  <a:cs typeface="Arial" panose="020B0604020202020204" pitchFamily="34" charset="0"/>
                </a:rPr>
                <a:t>the Epidemiology Program, VHA, VADIR, VBA and DoD </a:t>
              </a:r>
            </a:p>
            <a:p>
              <a:r>
                <a:rPr lang="en-US" sz="1200">
                  <a:latin typeface="Arial" panose="020B0604020202020204" pitchFamily="34" charset="0"/>
                  <a:cs typeface="Arial" panose="020B0604020202020204" pitchFamily="34" charset="0"/>
                </a:rPr>
                <a:t>Colleagues from DHA, AFHSD, DMDC, ILER, and Central </a:t>
              </a:r>
            </a:p>
            <a:p>
              <a:r>
                <a:rPr lang="en-US" sz="1200">
                  <a:latin typeface="Arial" panose="020B0604020202020204" pitchFamily="34" charset="0"/>
                  <a:cs typeface="Arial" panose="020B0604020202020204" pitchFamily="34" charset="0"/>
                </a:rPr>
                <a:t>Command.</a:t>
              </a:r>
            </a:p>
          </p:txBody>
        </p:sp>
      </p:grpSp>
      <p:sp>
        <p:nvSpPr>
          <p:cNvPr id="2" name="Title 1">
            <a:extLst>
              <a:ext uri="{FF2B5EF4-FFF2-40B4-BE49-F238E27FC236}">
                <a16:creationId xmlns:a16="http://schemas.microsoft.com/office/drawing/2014/main" id="{6F2F25E7-7066-225C-4F3D-C72B4A5CB313}"/>
              </a:ext>
            </a:extLst>
          </p:cNvPr>
          <p:cNvSpPr>
            <a:spLocks noGrp="1"/>
          </p:cNvSpPr>
          <p:nvPr>
            <p:ph type="title"/>
          </p:nvPr>
        </p:nvSpPr>
        <p:spPr/>
        <p:txBody>
          <a:bodyPr/>
          <a:lstStyle/>
          <a:p>
            <a:r>
              <a:rPr lang="en-US"/>
              <a:t>K2 Roster Adjudication</a:t>
            </a:r>
          </a:p>
        </p:txBody>
      </p:sp>
      <p:sp>
        <p:nvSpPr>
          <p:cNvPr id="3" name="Content Placeholder 2">
            <a:extLst>
              <a:ext uri="{FF2B5EF4-FFF2-40B4-BE49-F238E27FC236}">
                <a16:creationId xmlns:a16="http://schemas.microsoft.com/office/drawing/2014/main" id="{11C0972C-DA3F-1AB3-B198-D134FF79F70E}"/>
              </a:ext>
            </a:extLst>
          </p:cNvPr>
          <p:cNvSpPr>
            <a:spLocks noGrp="1"/>
          </p:cNvSpPr>
          <p:nvPr>
            <p:ph idx="1"/>
          </p:nvPr>
        </p:nvSpPr>
        <p:spPr>
          <a:xfrm>
            <a:off x="393787" y="952500"/>
            <a:ext cx="4724400" cy="4952999"/>
          </a:xfrm>
        </p:spPr>
        <p:txBody>
          <a:bodyPr>
            <a:normAutofit/>
          </a:bodyPr>
          <a:lstStyle/>
          <a:p>
            <a:pPr marL="457200" indent="-457200">
              <a:buFont typeface="+mj-lt"/>
              <a:buAutoNum type="arabicParenR"/>
            </a:pPr>
            <a:r>
              <a:rPr lang="en-US" sz="1800" b="0"/>
              <a:t>K2 roster from Central Command</a:t>
            </a:r>
          </a:p>
          <a:p>
            <a:pPr marL="457200" indent="-457200">
              <a:buFont typeface="+mj-lt"/>
              <a:buAutoNum type="arabicParenR"/>
            </a:pPr>
            <a:r>
              <a:rPr lang="en-US" sz="1800" b="0"/>
              <a:t>UZB deployment in either DMDC or VADIR</a:t>
            </a:r>
          </a:p>
          <a:p>
            <a:pPr marL="457200" indent="-457200">
              <a:buFont typeface="+mj-lt"/>
              <a:buAutoNum type="arabicParenR"/>
            </a:pPr>
            <a:r>
              <a:rPr lang="en-US" sz="1800"/>
              <a:t>S</a:t>
            </a:r>
            <a:r>
              <a:rPr lang="en-US" sz="1800" b="0"/>
              <a:t>ubtotal = Total possible with K2      deployment</a:t>
            </a:r>
          </a:p>
          <a:p>
            <a:pPr marL="457200" indent="-457200">
              <a:buFont typeface="+mj-lt"/>
              <a:buAutoNum type="arabicParenR"/>
            </a:pPr>
            <a:r>
              <a:rPr lang="en-US" sz="1800" b="0"/>
              <a:t>Duplicate records removed</a:t>
            </a:r>
          </a:p>
          <a:p>
            <a:pPr marL="457200" indent="-457200">
              <a:buFont typeface="+mj-lt"/>
              <a:buAutoNum type="arabicParenR"/>
            </a:pPr>
            <a:r>
              <a:rPr lang="en-US" sz="1800" b="0"/>
              <a:t>Individuals deployed to K2 as civilian removed</a:t>
            </a:r>
          </a:p>
          <a:p>
            <a:pPr marL="457200" indent="-457200">
              <a:buFont typeface="+mj-lt"/>
              <a:buAutoNum type="arabicParenR"/>
            </a:pPr>
            <a:r>
              <a:rPr lang="en-US" sz="1800" b="0"/>
              <a:t>Bad or missing SSN removed</a:t>
            </a:r>
          </a:p>
          <a:p>
            <a:pPr marL="457200" indent="-457200">
              <a:buFont typeface="+mj-lt"/>
              <a:buAutoNum type="arabicParenR"/>
            </a:pPr>
            <a:r>
              <a:rPr lang="en-US" sz="1800" b="0"/>
              <a:t>“Master” roster for K2</a:t>
            </a:r>
          </a:p>
          <a:p>
            <a:pPr lvl="1">
              <a:buFont typeface="Arial" panose="020B0604020202020204" pitchFamily="34" charset="0"/>
              <a:buChar char="•"/>
            </a:pPr>
            <a:r>
              <a:rPr lang="en-US" sz="1600"/>
              <a:t>Starting point for all K2 surveillance &amp; studies</a:t>
            </a:r>
          </a:p>
          <a:p>
            <a:pPr>
              <a:buFont typeface="+mj-lt"/>
              <a:buAutoNum type="arabicParenR"/>
            </a:pPr>
            <a:r>
              <a:rPr lang="en-US" sz="1800"/>
              <a:t>  No data at all in VADIR</a:t>
            </a:r>
          </a:p>
          <a:p>
            <a:pPr>
              <a:buFont typeface="+mj-lt"/>
              <a:buAutoNum type="arabicParenR"/>
            </a:pPr>
            <a:r>
              <a:rPr lang="en-US" sz="1800"/>
              <a:t>  Not confirmed as deployed or Veteran</a:t>
            </a:r>
          </a:p>
          <a:p>
            <a:pPr>
              <a:buFont typeface="+mj-lt"/>
              <a:buAutoNum type="arabicParenR"/>
            </a:pPr>
            <a:r>
              <a:rPr lang="en-US" sz="1800"/>
              <a:t>  Sample size available for study</a:t>
            </a:r>
          </a:p>
        </p:txBody>
      </p:sp>
      <p:sp>
        <p:nvSpPr>
          <p:cNvPr id="4" name="Slide Number Placeholder 3">
            <a:extLst>
              <a:ext uri="{FF2B5EF4-FFF2-40B4-BE49-F238E27FC236}">
                <a16:creationId xmlns:a16="http://schemas.microsoft.com/office/drawing/2014/main" id="{F2D25F77-D52B-D5DE-DB66-78407A8175E8}"/>
              </a:ext>
            </a:extLst>
          </p:cNvPr>
          <p:cNvSpPr>
            <a:spLocks noGrp="1"/>
          </p:cNvSpPr>
          <p:nvPr>
            <p:ph type="sldNum" sz="quarter" idx="12"/>
          </p:nvPr>
        </p:nvSpPr>
        <p:spPr/>
        <p:txBody>
          <a:bodyPr/>
          <a:lstStyle/>
          <a:p>
            <a:fld id="{D983F1FA-211D-3044-9E35-958DFBC26156}" type="slidenum">
              <a:rPr lang="en-US" smtClean="0">
                <a:solidFill>
                  <a:prstClr val="white"/>
                </a:solidFill>
              </a:rPr>
              <a:pPr/>
              <a:t>37</a:t>
            </a:fld>
            <a:endParaRPr lang="en-US">
              <a:solidFill>
                <a:prstClr val="white"/>
              </a:solidFill>
            </a:endParaRPr>
          </a:p>
        </p:txBody>
      </p:sp>
      <p:sp>
        <p:nvSpPr>
          <p:cNvPr id="5" name="Footer Placeholder 4">
            <a:extLst>
              <a:ext uri="{FF2B5EF4-FFF2-40B4-BE49-F238E27FC236}">
                <a16:creationId xmlns:a16="http://schemas.microsoft.com/office/drawing/2014/main" id="{05EC2351-3873-6642-DAAA-7A1E37E4CFF5}"/>
              </a:ext>
            </a:extLst>
          </p:cNvPr>
          <p:cNvSpPr>
            <a:spLocks noGrp="1"/>
          </p:cNvSpPr>
          <p:nvPr>
            <p:ph type="ftr" sz="quarter" idx="13"/>
          </p:nvPr>
        </p:nvSpPr>
        <p:spPr/>
        <p:txBody>
          <a:bodyPr/>
          <a:lstStyle/>
          <a:p>
            <a:pPr defTabSz="457200"/>
            <a:r>
              <a:rPr lang="it-IT"/>
              <a:t> </a:t>
            </a:r>
          </a:p>
        </p:txBody>
      </p:sp>
      <p:graphicFrame>
        <p:nvGraphicFramePr>
          <p:cNvPr id="6" name="Table 5">
            <a:extLst>
              <a:ext uri="{FF2B5EF4-FFF2-40B4-BE49-F238E27FC236}">
                <a16:creationId xmlns:a16="http://schemas.microsoft.com/office/drawing/2014/main" id="{0D3A6695-E761-09AF-10CD-5B244BBC251B}"/>
              </a:ext>
            </a:extLst>
          </p:cNvPr>
          <p:cNvGraphicFramePr>
            <a:graphicFrameLocks noGrp="1"/>
          </p:cNvGraphicFramePr>
          <p:nvPr/>
        </p:nvGraphicFramePr>
        <p:xfrm>
          <a:off x="5118187" y="1062336"/>
          <a:ext cx="3566160" cy="3202463"/>
        </p:xfrm>
        <a:graphic>
          <a:graphicData uri="http://schemas.openxmlformats.org/drawingml/2006/table">
            <a:tbl>
              <a:tblPr firstRow="1" firstCol="1" bandRow="1"/>
              <a:tblGrid>
                <a:gridCol w="485029">
                  <a:extLst>
                    <a:ext uri="{9D8B030D-6E8A-4147-A177-3AD203B41FA5}">
                      <a16:colId xmlns:a16="http://schemas.microsoft.com/office/drawing/2014/main" val="1263876430"/>
                    </a:ext>
                  </a:extLst>
                </a:gridCol>
                <a:gridCol w="2181971">
                  <a:extLst>
                    <a:ext uri="{9D8B030D-6E8A-4147-A177-3AD203B41FA5}">
                      <a16:colId xmlns:a16="http://schemas.microsoft.com/office/drawing/2014/main" val="621374131"/>
                    </a:ext>
                  </a:extLst>
                </a:gridCol>
                <a:gridCol w="899160">
                  <a:extLst>
                    <a:ext uri="{9D8B030D-6E8A-4147-A177-3AD203B41FA5}">
                      <a16:colId xmlns:a16="http://schemas.microsoft.com/office/drawing/2014/main" val="3812885441"/>
                    </a:ext>
                  </a:extLst>
                </a:gridCol>
              </a:tblGrid>
              <a:tr h="291133">
                <a:tc gridSpan="3">
                  <a:txBody>
                    <a:bodyPr/>
                    <a:lstStyle/>
                    <a:p>
                      <a:pPr marL="0" marR="0" algn="ctr">
                        <a:spcBef>
                          <a:spcPts val="0"/>
                        </a:spcBef>
                        <a:spcAft>
                          <a:spcPts val="0"/>
                        </a:spcAft>
                      </a:pPr>
                      <a:r>
                        <a:rPr lang="en-US" sz="1800" b="1">
                          <a:solidFill>
                            <a:srgbClr val="C00000"/>
                          </a:solidFill>
                          <a:effectLst/>
                          <a:latin typeface="Arial" panose="020B0604020202020204" pitchFamily="34" charset="0"/>
                          <a:ea typeface="Calibri" panose="020F0502020204030204" pitchFamily="34" charset="0"/>
                          <a:cs typeface="Arial" panose="020B0604020202020204" pitchFamily="34" charset="0"/>
                        </a:rPr>
                        <a:t>K2 Surveillance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0370187"/>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10,401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818169"/>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VADIR/DMDC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10,814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342055"/>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subtotal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21,215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21384"/>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duplicates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-6,039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14542"/>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Civilian-only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097051"/>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bad SSN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630747"/>
                  </a:ext>
                </a:extLst>
              </a:tr>
              <a:tr h="291133">
                <a:tc>
                  <a:txBody>
                    <a:bodyPr/>
                    <a:lstStyle/>
                    <a:p>
                      <a:pPr marL="0" marR="0" algn="ctr">
                        <a:spcBef>
                          <a:spcPts val="0"/>
                        </a:spcBef>
                        <a:spcAft>
                          <a:spcPts val="0"/>
                        </a:spcAft>
                      </a:pPr>
                      <a:r>
                        <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rPr>
                        <a:t>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rPr>
                        <a:t>K2 Master Roster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rPr>
                        <a:t>15,035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0800936"/>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Not in VADIR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2105732"/>
                  </a:ext>
                </a:extLst>
              </a:tr>
              <a:tr h="291133">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Not confirmed </a:t>
                      </a:r>
                      <a:r>
                        <a:rPr lang="en-US" sz="1800" b="1">
                          <a:solidFill>
                            <a:srgbClr val="FF0000"/>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rPr>
                        <a:t>-2,792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5201346"/>
                  </a:ext>
                </a:extLst>
              </a:tr>
              <a:tr h="291133">
                <a:tc>
                  <a:txBody>
                    <a:bodyPr/>
                    <a:lstStyle/>
                    <a:p>
                      <a:pPr marL="0" marR="0" algn="ctr">
                        <a:spcBef>
                          <a:spcPts val="0"/>
                        </a:spcBef>
                        <a:spcAft>
                          <a:spcPts val="0"/>
                        </a:spcAft>
                      </a:pPr>
                      <a:r>
                        <a:rPr lang="en-US" sz="1800" b="1">
                          <a:solidFill>
                            <a:srgbClr val="C0000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800" b="1">
                          <a:solidFill>
                            <a:srgbClr val="C00000"/>
                          </a:solidFill>
                          <a:effectLst/>
                          <a:latin typeface="Arial" panose="020B0604020202020204" pitchFamily="34" charset="0"/>
                          <a:ea typeface="Calibri" panose="020F0502020204030204" pitchFamily="34" charset="0"/>
                          <a:cs typeface="Arial" panose="020B0604020202020204" pitchFamily="34" charset="0"/>
                        </a:rPr>
                        <a:t>K2SP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a:solidFill>
                            <a:srgbClr val="C00000"/>
                          </a:solidFill>
                          <a:effectLst/>
                          <a:latin typeface="Arial" panose="020B0604020202020204" pitchFamily="34" charset="0"/>
                          <a:ea typeface="Calibri" panose="020F0502020204030204" pitchFamily="34" charset="0"/>
                          <a:cs typeface="Arial" panose="020B0604020202020204" pitchFamily="34" charset="0"/>
                        </a:rPr>
                        <a:t>12,203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02224129"/>
                  </a:ext>
                </a:extLst>
              </a:tr>
            </a:tbl>
          </a:graphicData>
        </a:graphic>
      </p:graphicFrame>
      <p:sp>
        <p:nvSpPr>
          <p:cNvPr id="7" name="TextBox 6">
            <a:extLst>
              <a:ext uri="{FF2B5EF4-FFF2-40B4-BE49-F238E27FC236}">
                <a16:creationId xmlns:a16="http://schemas.microsoft.com/office/drawing/2014/main" id="{0422A404-7BC1-E587-4EAA-FA3D11D7DB4B}"/>
              </a:ext>
            </a:extLst>
          </p:cNvPr>
          <p:cNvSpPr txBox="1"/>
          <p:nvPr/>
        </p:nvSpPr>
        <p:spPr>
          <a:xfrm>
            <a:off x="4943102" y="4289718"/>
            <a:ext cx="3257623" cy="338554"/>
          </a:xfrm>
          <a:prstGeom prst="rect">
            <a:avLst/>
          </a:prstGeom>
          <a:noFill/>
        </p:spPr>
        <p:txBody>
          <a:bodyPr wrap="none" rtlCol="0">
            <a:spAutoFit/>
          </a:bodyPr>
          <a:lstStyle/>
          <a:p>
            <a:r>
              <a:rPr lang="en-US" sz="1600" b="1">
                <a:solidFill>
                  <a:srgbClr val="FF0000"/>
                </a:solidFill>
              </a:rPr>
              <a:t>*</a:t>
            </a:r>
            <a:r>
              <a:rPr lang="en-US" sz="1600"/>
              <a:t> </a:t>
            </a:r>
            <a:r>
              <a:rPr lang="en-US" sz="1200">
                <a:latin typeface="Arial" panose="020B0604020202020204" pitchFamily="34" charset="0"/>
                <a:cs typeface="Arial" panose="020B0604020202020204" pitchFamily="34" charset="0"/>
              </a:rPr>
              <a:t>Combination of active-duty and special ops</a:t>
            </a:r>
          </a:p>
        </p:txBody>
      </p:sp>
    </p:spTree>
    <p:extLst>
      <p:ext uri="{BB962C8B-B14F-4D97-AF65-F5344CB8AC3E}">
        <p14:creationId xmlns:p14="http://schemas.microsoft.com/office/powerpoint/2010/main" val="2440931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E1DF-44B2-7C5C-A33C-4E918F9A445C}"/>
              </a:ext>
            </a:extLst>
          </p:cNvPr>
          <p:cNvSpPr>
            <a:spLocks noGrp="1"/>
          </p:cNvSpPr>
          <p:nvPr>
            <p:ph type="title"/>
          </p:nvPr>
        </p:nvSpPr>
        <p:spPr/>
        <p:txBody>
          <a:bodyPr/>
          <a:lstStyle/>
          <a:p>
            <a:r>
              <a:rPr lang="en-US" altLang="en-US" sz="2400"/>
              <a:t>K2 Surveillance Program (K2SP)</a:t>
            </a:r>
            <a:endParaRPr lang="en-US"/>
          </a:p>
        </p:txBody>
      </p:sp>
      <p:sp>
        <p:nvSpPr>
          <p:cNvPr id="3" name="Content Placeholder 2">
            <a:extLst>
              <a:ext uri="{FF2B5EF4-FFF2-40B4-BE49-F238E27FC236}">
                <a16:creationId xmlns:a16="http://schemas.microsoft.com/office/drawing/2014/main" id="{90EF896B-8780-8FCD-71B5-C844F6C5FA04}"/>
              </a:ext>
            </a:extLst>
          </p:cNvPr>
          <p:cNvSpPr>
            <a:spLocks noGrp="1"/>
          </p:cNvSpPr>
          <p:nvPr>
            <p:ph idx="1"/>
          </p:nvPr>
        </p:nvSpPr>
        <p:spPr>
          <a:xfrm>
            <a:off x="457200" y="747384"/>
            <a:ext cx="8229600" cy="5571468"/>
          </a:xfrm>
        </p:spPr>
        <p:txBody>
          <a:bodyPr>
            <a:normAutofit lnSpcReduction="10000"/>
          </a:bodyPr>
          <a:lstStyle/>
          <a:p>
            <a:pPr>
              <a:spcBef>
                <a:spcPts val="600"/>
              </a:spcBef>
              <a:spcAft>
                <a:spcPts val="600"/>
              </a:spcAft>
              <a:buSzPct val="120000"/>
            </a:pPr>
            <a:r>
              <a:rPr lang="en-US" b="0">
                <a:solidFill>
                  <a:schemeClr val="tx1"/>
                </a:solidFill>
                <a:effectLst/>
                <a:ea typeface="Calibri" panose="020F0502020204030204" pitchFamily="34" charset="0"/>
              </a:rPr>
              <a:t>12,203 confirmed as having deploying to K2 and available for study</a:t>
            </a:r>
          </a:p>
          <a:p>
            <a:pPr>
              <a:buSzPct val="125000"/>
            </a:pPr>
            <a:r>
              <a:rPr lang="en-US" altLang="en-US"/>
              <a:t>Two comparison groups: (1) OEF deployed but never to K-2 and (2) OEF-era never deployed to SW Asia </a:t>
            </a:r>
          </a:p>
          <a:p>
            <a:pPr lvl="1">
              <a:buSzPct val="125000"/>
            </a:pPr>
            <a:r>
              <a:rPr lang="en-US" altLang="en-US"/>
              <a:t>5:1 “controls” per case in each comparison group</a:t>
            </a:r>
          </a:p>
          <a:p>
            <a:pPr lvl="1">
              <a:buSzPct val="125000"/>
            </a:pPr>
            <a:r>
              <a:rPr lang="en-US" altLang="en-US"/>
              <a:t>Matched on</a:t>
            </a:r>
          </a:p>
          <a:p>
            <a:pPr lvl="3">
              <a:buSzPct val="125000"/>
            </a:pPr>
            <a:r>
              <a:rPr lang="en-US" altLang="en-US" sz="1400"/>
              <a:t>Age</a:t>
            </a:r>
          </a:p>
          <a:p>
            <a:pPr lvl="3">
              <a:buSzPct val="125000"/>
            </a:pPr>
            <a:r>
              <a:rPr lang="en-US" altLang="en-US" sz="1400"/>
              <a:t>Sex </a:t>
            </a:r>
          </a:p>
          <a:p>
            <a:pPr lvl="3">
              <a:buSzPct val="125000"/>
            </a:pPr>
            <a:r>
              <a:rPr lang="en-US" altLang="en-US" sz="1400"/>
              <a:t>Race </a:t>
            </a:r>
          </a:p>
          <a:p>
            <a:pPr lvl="3">
              <a:buSzPct val="125000"/>
            </a:pPr>
            <a:r>
              <a:rPr lang="en-US" altLang="en-US" sz="1400"/>
              <a:t>Branch of service</a:t>
            </a:r>
          </a:p>
          <a:p>
            <a:pPr lvl="3">
              <a:buSzPct val="125000"/>
            </a:pPr>
            <a:r>
              <a:rPr lang="en-US" altLang="en-US" sz="1400"/>
              <a:t>Component (active, NG, Reserves) </a:t>
            </a:r>
          </a:p>
          <a:p>
            <a:pPr lvl="3">
              <a:buSzPct val="125000"/>
            </a:pPr>
            <a:r>
              <a:rPr lang="en-US" altLang="en-US" sz="1400"/>
              <a:t>VHA utilization status</a:t>
            </a:r>
          </a:p>
          <a:p>
            <a:pPr>
              <a:buSzPct val="125000"/>
            </a:pPr>
            <a:r>
              <a:rPr lang="en-US" altLang="en-US"/>
              <a:t>Morbidity outcomes derived from health care claims from Military Health System and VHA : FY00 – FY22</a:t>
            </a:r>
          </a:p>
          <a:p>
            <a:pPr>
              <a:buSzPct val="125000"/>
            </a:pPr>
            <a:r>
              <a:rPr lang="en-US" altLang="en-US"/>
              <a:t>Mortality Data Repository for mortality assessments and comparisons</a:t>
            </a:r>
          </a:p>
          <a:p>
            <a:pPr>
              <a:buSzPct val="125000"/>
            </a:pPr>
            <a:r>
              <a:rPr lang="en-US" altLang="en-US"/>
              <a:t>Morbidity and mortality data is updated annually and will be analyzed periodically over the next 10 years</a:t>
            </a:r>
          </a:p>
          <a:p>
            <a:pPr>
              <a:buSzPct val="125000"/>
            </a:pPr>
            <a:r>
              <a:rPr lang="en-US" altLang="en-US" b="0"/>
              <a:t>Allows for rapid response to emerging health concerns</a:t>
            </a:r>
          </a:p>
        </p:txBody>
      </p:sp>
      <p:sp>
        <p:nvSpPr>
          <p:cNvPr id="4" name="Slide Number Placeholder 3">
            <a:extLst>
              <a:ext uri="{FF2B5EF4-FFF2-40B4-BE49-F238E27FC236}">
                <a16:creationId xmlns:a16="http://schemas.microsoft.com/office/drawing/2014/main" id="{DB9527B4-7180-7961-96B8-A9B89C793445}"/>
              </a:ext>
            </a:extLst>
          </p:cNvPr>
          <p:cNvSpPr>
            <a:spLocks noGrp="1"/>
          </p:cNvSpPr>
          <p:nvPr>
            <p:ph type="sldNum" sz="quarter" idx="12"/>
          </p:nvPr>
        </p:nvSpPr>
        <p:spPr/>
        <p:txBody>
          <a:bodyPr/>
          <a:lstStyle/>
          <a:p>
            <a:fld id="{D983F1FA-211D-3044-9E35-958DFBC26156}" type="slidenum">
              <a:rPr lang="en-US" smtClean="0">
                <a:solidFill>
                  <a:prstClr val="white"/>
                </a:solidFill>
              </a:rPr>
              <a:pPr/>
              <a:t>38</a:t>
            </a:fld>
            <a:endParaRPr lang="en-US">
              <a:solidFill>
                <a:prstClr val="white"/>
              </a:solidFill>
            </a:endParaRPr>
          </a:p>
        </p:txBody>
      </p:sp>
      <p:sp>
        <p:nvSpPr>
          <p:cNvPr id="5" name="Footer Placeholder 4">
            <a:extLst>
              <a:ext uri="{FF2B5EF4-FFF2-40B4-BE49-F238E27FC236}">
                <a16:creationId xmlns:a16="http://schemas.microsoft.com/office/drawing/2014/main" id="{8D2DFB7B-40E8-A895-82D2-6BB4930C4F5A}"/>
              </a:ext>
            </a:extLst>
          </p:cNvPr>
          <p:cNvSpPr>
            <a:spLocks noGrp="1"/>
          </p:cNvSpPr>
          <p:nvPr>
            <p:ph type="ftr" sz="quarter" idx="13"/>
          </p:nvPr>
        </p:nvSpPr>
        <p:spPr/>
        <p:txBody>
          <a:bodyPr/>
          <a:lstStyle/>
          <a:p>
            <a:pPr defTabSz="457200"/>
            <a:r>
              <a:rPr lang="it-IT"/>
              <a:t> </a:t>
            </a:r>
          </a:p>
        </p:txBody>
      </p:sp>
    </p:spTree>
    <p:extLst>
      <p:ext uri="{BB962C8B-B14F-4D97-AF65-F5344CB8AC3E}">
        <p14:creationId xmlns:p14="http://schemas.microsoft.com/office/powerpoint/2010/main" val="2449264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B3A1-93A1-C5F0-E876-B12A560D2903}"/>
              </a:ext>
            </a:extLst>
          </p:cNvPr>
          <p:cNvSpPr>
            <a:spLocks noGrp="1"/>
          </p:cNvSpPr>
          <p:nvPr>
            <p:ph type="title"/>
          </p:nvPr>
        </p:nvSpPr>
        <p:spPr/>
        <p:txBody>
          <a:bodyPr/>
          <a:lstStyle/>
          <a:p>
            <a:r>
              <a:rPr lang="en-US"/>
              <a:t>K2SP Characteristics</a:t>
            </a:r>
          </a:p>
        </p:txBody>
      </p:sp>
      <p:sp>
        <p:nvSpPr>
          <p:cNvPr id="4" name="Slide Number Placeholder 3">
            <a:extLst>
              <a:ext uri="{FF2B5EF4-FFF2-40B4-BE49-F238E27FC236}">
                <a16:creationId xmlns:a16="http://schemas.microsoft.com/office/drawing/2014/main" id="{907DE711-AF64-E5DF-1355-E31316A65CF6}"/>
              </a:ext>
            </a:extLst>
          </p:cNvPr>
          <p:cNvSpPr>
            <a:spLocks noGrp="1"/>
          </p:cNvSpPr>
          <p:nvPr>
            <p:ph type="sldNum" sz="quarter" idx="12"/>
          </p:nvPr>
        </p:nvSpPr>
        <p:spPr/>
        <p:txBody>
          <a:bodyPr/>
          <a:lstStyle/>
          <a:p>
            <a:fld id="{D983F1FA-211D-3044-9E35-958DFBC26156}" type="slidenum">
              <a:rPr lang="en-US" smtClean="0">
                <a:solidFill>
                  <a:prstClr val="white"/>
                </a:solidFill>
              </a:rPr>
              <a:pPr/>
              <a:t>39</a:t>
            </a:fld>
            <a:endParaRPr lang="en-US">
              <a:solidFill>
                <a:prstClr val="white"/>
              </a:solidFill>
            </a:endParaRPr>
          </a:p>
        </p:txBody>
      </p:sp>
      <p:pic>
        <p:nvPicPr>
          <p:cNvPr id="3" name="Picture 2">
            <a:extLst>
              <a:ext uri="{FF2B5EF4-FFF2-40B4-BE49-F238E27FC236}">
                <a16:creationId xmlns:a16="http://schemas.microsoft.com/office/drawing/2014/main" id="{DCA3CAB0-E53F-C351-5828-46C5DC78B5AE}"/>
              </a:ext>
            </a:extLst>
          </p:cNvPr>
          <p:cNvPicPr>
            <a:picLocks noChangeAspect="1"/>
          </p:cNvPicPr>
          <p:nvPr/>
        </p:nvPicPr>
        <p:blipFill>
          <a:blip r:embed="rId2"/>
          <a:stretch>
            <a:fillRect/>
          </a:stretch>
        </p:blipFill>
        <p:spPr>
          <a:xfrm>
            <a:off x="1828800" y="843335"/>
            <a:ext cx="7473696" cy="5399358"/>
          </a:xfrm>
          <a:prstGeom prst="rect">
            <a:avLst/>
          </a:prstGeom>
        </p:spPr>
      </p:pic>
    </p:spTree>
    <p:extLst>
      <p:ext uri="{BB962C8B-B14F-4D97-AF65-F5344CB8AC3E}">
        <p14:creationId xmlns:p14="http://schemas.microsoft.com/office/powerpoint/2010/main" val="196031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0CE616AD-1BB0-4F33-A0CF-50B811D4A0B7}"/>
              </a:ext>
            </a:extLst>
          </p:cNvPr>
          <p:cNvSpPr txBox="1">
            <a:spLocks noGrp="1"/>
          </p:cNvSpPr>
          <p:nvPr>
            <p:ph type="title"/>
          </p:nvPr>
        </p:nvSpPr>
        <p:spPr>
          <a:xfrm>
            <a:off x="589469" y="950344"/>
            <a:ext cx="8172450" cy="378950"/>
          </a:xfrm>
          <a:prstGeom prst="rect">
            <a:avLst/>
          </a:prstGeom>
        </p:spPr>
        <p:txBody>
          <a:bodyPr vert="horz" wrap="square" lIns="0" tIns="9525" rIns="0" bIns="0" rtlCol="0" anchor="ctr">
            <a:spAutoFit/>
          </a:bodyPr>
          <a:lstStyle/>
          <a:p>
            <a:pPr marL="9525" algn="ctr">
              <a:spcBef>
                <a:spcPts val="75"/>
              </a:spcBef>
            </a:pPr>
            <a:r>
              <a:rPr lang="en-US" sz="2400" b="1" cap="none" spc="-4">
                <a:latin typeface="Arial" panose="020B0604020202020204" pitchFamily="34" charset="0"/>
              </a:rPr>
              <a:t>Overview</a:t>
            </a:r>
            <a:endParaRPr sz="2400" b="1" cap="none">
              <a:latin typeface="Arial" panose="020B0604020202020204" pitchFamily="34" charset="0"/>
            </a:endParaRPr>
          </a:p>
        </p:txBody>
      </p:sp>
      <p:sp>
        <p:nvSpPr>
          <p:cNvPr id="10" name="TextBox 9">
            <a:extLst>
              <a:ext uri="{FF2B5EF4-FFF2-40B4-BE49-F238E27FC236}">
                <a16:creationId xmlns:a16="http://schemas.microsoft.com/office/drawing/2014/main" id="{61728119-1769-474B-96F8-7F15267B0F5B}"/>
              </a:ext>
            </a:extLst>
          </p:cNvPr>
          <p:cNvSpPr txBox="1"/>
          <p:nvPr/>
        </p:nvSpPr>
        <p:spPr>
          <a:xfrm>
            <a:off x="278090" y="812473"/>
            <a:ext cx="4397604" cy="5459187"/>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VA has an office in Patient Care Services (PCS) specifically devoted to possible health effects of military environmental exposures: Health Outcomes Military Exposures (HOME)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Mission Statement</a:t>
            </a:r>
          </a:p>
          <a:p>
            <a:pPr marL="0" marR="0" lvl="0" indent="0" algn="l" defTabSz="685800" rtl="0" eaLnBrk="1" fontAlgn="auto" latinLnBrk="0" hangingPunct="1">
              <a:lnSpc>
                <a:spcPct val="107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HOME serves Veterans and their families as the leader and authority on health outcomes of military exposures through </a:t>
            </a:r>
            <a:r>
              <a:rPr kumimoji="0" lang="en-US" sz="1400" b="0" i="0" u="sng"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science, policy, education and communication</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6858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Vision Statement</a:t>
            </a:r>
          </a:p>
          <a:p>
            <a:pPr marL="0" marR="0" lvl="0" indent="0" algn="l" defTabSz="685800" rtl="0" eaLnBrk="1" fontAlgn="auto" latinLnBrk="0" hangingPunct="1">
              <a:lnSpc>
                <a:spcPct val="107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HOME is a trusted team that Veterans and stakeholders rely on as a definitive source of information on military exposures.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We have a comprehensive website that covers many exposure topics: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F72"/>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https://www.publichealth.va.gov/exposures/topics/index.asp</a:t>
            </a:r>
            <a:r>
              <a:rPr kumimoji="0" lang="en-US" sz="1200" b="0" i="0" u="none" strike="noStrike" kern="1200" cap="none" spc="0" normalizeH="0" baseline="0" noProof="0">
                <a:ln>
                  <a:noFill/>
                </a:ln>
                <a:solidFill>
                  <a:srgbClr val="003F72"/>
                </a:solidFill>
                <a:effectLst/>
                <a:uLnTx/>
                <a:uFillTx/>
                <a:latin typeface="Arial" panose="020B0604020202020204" pitchFamily="34"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We also have an app!</a:t>
            </a:r>
          </a:p>
          <a:p>
            <a:pPr defTabSz="685800">
              <a:defRPr/>
            </a:pPr>
            <a:r>
              <a:rPr kumimoji="0" lang="en-US" sz="1200" b="0" i="0" u="none" strike="noStrike" kern="1200" cap="none" spc="0" normalizeH="0" baseline="0" noProof="0">
                <a:ln>
                  <a:noFill/>
                </a:ln>
                <a:solidFill>
                  <a:srgbClr val="003F72"/>
                </a:solidFill>
                <a:effectLst/>
                <a:uLnTx/>
                <a:uFillTx/>
                <a:latin typeface="Arial"/>
                <a:cs typeface="Arial"/>
                <a:hlinkClick r:id="rId4">
                  <a:extLst>
                    <a:ext uri="{A12FA001-AC4F-418D-AE19-62706E023703}">
                      <ahyp:hlinkClr xmlns:ahyp="http://schemas.microsoft.com/office/drawing/2018/hyperlinkcolor" val="tx"/>
                    </a:ext>
                  </a:extLst>
                </a:hlinkClick>
              </a:rPr>
              <a:t>https://mobile.va.gov/app/exposure-ed</a:t>
            </a:r>
            <a:r>
              <a:rPr lang="en-US" sz="1400">
                <a:solidFill>
                  <a:srgbClr val="003F72"/>
                </a:solidFill>
                <a:latin typeface="Arial"/>
                <a:cs typeface="Arial"/>
              </a:rPr>
              <a:t> </a:t>
            </a:r>
            <a:endParaRPr lang="en-US" sz="1400" b="0" i="0" u="none" strike="noStrike" kern="1200" cap="none" spc="0" normalizeH="0" baseline="0" noProof="0">
              <a:ln>
                <a:noFill/>
              </a:ln>
              <a:solidFill>
                <a:srgbClr val="003F72"/>
              </a:solidFill>
              <a:effectLst/>
              <a:uLnTx/>
              <a:uFillTx/>
              <a:latin typeface="Arial" panose="020B0604020202020204" pitchFamily="34" charset="0"/>
              <a:cs typeface="Arial" panose="020B0604020202020204" pitchFamily="34" charset="0"/>
            </a:endParaRPr>
          </a:p>
          <a:p>
            <a:pPr marL="1028700" marR="0" lvl="3"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ABFC011-B662-4C8B-AD72-8B4D8072BE65}"/>
              </a:ext>
            </a:extLst>
          </p:cNvPr>
          <p:cNvSpPr txBox="1"/>
          <p:nvPr/>
        </p:nvSpPr>
        <p:spPr>
          <a:xfrm>
            <a:off x="4576657" y="801257"/>
            <a:ext cx="4636141" cy="4247317"/>
          </a:xfrm>
          <a:prstGeom prst="rect">
            <a:avLst/>
          </a:prstGeom>
          <a:noFill/>
        </p:spPr>
        <p:txBody>
          <a:bodyPr wrap="square" lIns="91440" tIns="45720" rIns="91440" bIns="45720" rtlCol="0" anchor="t">
            <a:spAutoFit/>
          </a:bodyPr>
          <a:lstStyle/>
          <a:p>
            <a:pPr defTabSz="685800">
              <a:defRPr/>
            </a:pPr>
            <a:r>
              <a:rPr lang="en-US" sz="1350" b="1">
                <a:solidFill>
                  <a:srgbClr val="0070C0"/>
                </a:solidFill>
                <a:latin typeface="Arial"/>
                <a:cs typeface="Arial"/>
              </a:rPr>
              <a:t>HOME </a:t>
            </a:r>
            <a:r>
              <a:rPr kumimoji="0" lang="en-US" sz="1350" b="1" i="0" u="none" strike="noStrike" kern="1200" cap="none" spc="0" normalizeH="0" baseline="0" noProof="0">
                <a:ln>
                  <a:noFill/>
                </a:ln>
                <a:solidFill>
                  <a:srgbClr val="0070C0"/>
                </a:solidFill>
                <a:effectLst/>
                <a:uLnTx/>
                <a:uFillTx/>
                <a:latin typeface="Arial"/>
                <a:cs typeface="Arial"/>
              </a:rPr>
              <a:t>Programs</a:t>
            </a:r>
          </a:p>
          <a:p>
            <a:pPr marL="99695" indent="-213995" defTabSz="685800">
              <a:buFont typeface="Arial" panose="020B0604020202020204" pitchFamily="34" charset="0"/>
              <a:buChar char="•"/>
              <a:defRPr/>
            </a:pPr>
            <a:r>
              <a:rPr kumimoji="0" lang="en-US" sz="1350" b="1" i="0" u="none" strike="noStrike" kern="1200" cap="none" spc="0" normalizeH="0" baseline="0" noProof="0">
                <a:ln>
                  <a:noFill/>
                </a:ln>
                <a:solidFill>
                  <a:srgbClr val="000000"/>
                </a:solidFill>
                <a:effectLst/>
                <a:uLnTx/>
                <a:uFillTx/>
                <a:latin typeface="Arial"/>
                <a:cs typeface="Arial"/>
              </a:rPr>
              <a:t>Policy</a:t>
            </a:r>
            <a:r>
              <a:rPr lang="en-US" sz="1350" b="1">
                <a:solidFill>
                  <a:srgbClr val="000000"/>
                </a:solidFill>
                <a:latin typeface="Arial"/>
                <a:cs typeface="Arial"/>
              </a:rPr>
              <a:t> </a:t>
            </a:r>
          </a:p>
          <a:p>
            <a:pPr marL="99695" indent="-213995" defTabSz="685800">
              <a:buFont typeface="Arial" panose="020B0604020202020204" pitchFamily="34" charset="0"/>
              <a:buChar char="•"/>
              <a:defRPr/>
            </a:pPr>
            <a:r>
              <a:rPr kumimoji="0" lang="en-US" sz="1350" b="1" i="0" u="none" strike="noStrike" kern="1200" cap="none" spc="0" normalizeH="0" baseline="0" noProof="0">
                <a:ln>
                  <a:noFill/>
                </a:ln>
                <a:solidFill>
                  <a:srgbClr val="000000"/>
                </a:solidFill>
                <a:effectLst/>
                <a:uLnTx/>
                <a:uFillTx/>
                <a:latin typeface="Arial"/>
                <a:cs typeface="Arial"/>
              </a:rPr>
              <a:t>Operations</a:t>
            </a:r>
            <a:r>
              <a:rPr lang="en-US" sz="1350" b="1">
                <a:solidFill>
                  <a:srgbClr val="000000"/>
                </a:solidFill>
                <a:latin typeface="Arial"/>
                <a:cs typeface="Arial"/>
              </a:rPr>
              <a:t> </a:t>
            </a:r>
            <a:endParaRPr lang="en-US" sz="1350" b="1" i="0" u="none" strike="noStrike" kern="1200" cap="none" spc="0" normalizeH="0" baseline="0" noProof="0">
              <a:ln>
                <a:noFill/>
              </a:ln>
              <a:solidFill>
                <a:srgbClr val="000000"/>
              </a:solidFill>
              <a:effectLst/>
              <a:uLnTx/>
              <a:uFillTx/>
              <a:latin typeface="Arial"/>
              <a:cs typeface="Arial"/>
            </a:endParaRPr>
          </a:p>
          <a:p>
            <a:pPr marL="99695" indent="-213995" defTabSz="685800">
              <a:buFont typeface="Arial" panose="020B0604020202020204" pitchFamily="34" charset="0"/>
              <a:buChar char="•"/>
              <a:defRPr/>
            </a:pPr>
            <a:r>
              <a:rPr lang="en-US" sz="1350" b="1">
                <a:solidFill>
                  <a:srgbClr val="000000"/>
                </a:solidFill>
                <a:latin typeface="Arial"/>
                <a:cs typeface="Arial"/>
              </a:rPr>
              <a:t>Exposure Science Program (ESP)</a:t>
            </a:r>
          </a:p>
          <a:p>
            <a:pPr marL="99695" indent="-213995" defTabSz="685800">
              <a:buFont typeface="Arial" panose="020B0604020202020204" pitchFamily="34" charset="0"/>
              <a:buChar char="•"/>
              <a:defRPr/>
            </a:pPr>
            <a:r>
              <a:rPr lang="en-US" sz="1350" b="1">
                <a:solidFill>
                  <a:srgbClr val="000000"/>
                </a:solidFill>
                <a:latin typeface="Arial"/>
                <a:cs typeface="Arial"/>
              </a:rPr>
              <a:t>Veterans Exposure Team – HOME (VET-HOME)</a:t>
            </a:r>
            <a:endParaRPr lang="en-US" sz="1350" b="1" i="0" u="none" strike="noStrike" kern="1200" cap="none" spc="0" normalizeH="0" baseline="0" noProof="0">
              <a:ln>
                <a:noFill/>
              </a:ln>
              <a:solidFill>
                <a:srgbClr val="000000"/>
              </a:solidFill>
              <a:effectLst/>
              <a:uLnTx/>
              <a:uFillTx/>
              <a:latin typeface="Arial"/>
              <a:cs typeface="Arial"/>
            </a:endParaRPr>
          </a:p>
          <a:p>
            <a:pPr marL="213995" indent="-213995" defTabSz="685800">
              <a:buFont typeface="Arial" panose="020B0604020202020204" pitchFamily="34" charset="0"/>
              <a:buChar char="•"/>
              <a:defRPr/>
            </a:pPr>
            <a:r>
              <a:rPr kumimoji="0" lang="en-US" sz="1350" b="1" i="0" u="none" strike="noStrike" kern="1200" cap="none" spc="0" normalizeH="0" baseline="0" noProof="0">
                <a:ln>
                  <a:noFill/>
                </a:ln>
                <a:solidFill>
                  <a:srgbClr val="000000"/>
                </a:solidFill>
                <a:effectLst/>
                <a:uLnTx/>
                <a:uFillTx/>
                <a:latin typeface="Arial"/>
                <a:cs typeface="Arial"/>
              </a:rPr>
              <a:t>Epidemiology</a:t>
            </a:r>
            <a:r>
              <a:rPr lang="en-US" sz="1350" b="1">
                <a:latin typeface="Arial"/>
                <a:cs typeface="Arial"/>
              </a:rPr>
              <a:t> Program </a:t>
            </a:r>
            <a:endParaRPr lang="en-US" sz="1350" b="1" i="0" u="none" strike="noStrike" kern="1200" cap="none" spc="0" normalizeH="0" baseline="0" noProof="0">
              <a:ln>
                <a:noFill/>
              </a:ln>
              <a:effectLst/>
              <a:uLnTx/>
              <a:uFillTx/>
              <a:latin typeface="Arial"/>
              <a:cs typeface="Arial"/>
            </a:endParaRPr>
          </a:p>
          <a:p>
            <a:pPr marL="213995" indent="-213995" defTabSz="685800">
              <a:buFont typeface="Arial" panose="020B0604020202020204" pitchFamily="34" charset="0"/>
              <a:buChar char="•"/>
              <a:defRPr/>
            </a:pPr>
            <a:r>
              <a:rPr lang="en-US" sz="1350" b="1">
                <a:latin typeface="Arial"/>
                <a:cs typeface="Arial"/>
              </a:rPr>
              <a:t>Surveillance Military Environmental Exposures (SMEE)</a:t>
            </a:r>
          </a:p>
          <a:p>
            <a:pPr marL="213995" indent="-213995" defTabSz="685800">
              <a:buFont typeface="Arial" panose="020B0604020202020204" pitchFamily="34" charset="0"/>
              <a:buChar char="•"/>
              <a:defRPr/>
            </a:pPr>
            <a:r>
              <a:rPr lang="en-US" sz="1350" b="1">
                <a:solidFill>
                  <a:srgbClr val="000000"/>
                </a:solidFill>
                <a:latin typeface="Arial"/>
                <a:cs typeface="Arial"/>
              </a:rPr>
              <a:t>Business Operations</a:t>
            </a:r>
          </a:p>
          <a:p>
            <a:pPr marL="213995" indent="-213995" defTabSz="685800">
              <a:buFont typeface="Arial" panose="020B0604020202020204" pitchFamily="34" charset="0"/>
              <a:buChar char="•"/>
              <a:defRPr/>
            </a:pPr>
            <a:r>
              <a:rPr kumimoji="0" lang="en-US" sz="1350" b="1" i="0" u="none" strike="noStrike" kern="1200" cap="none" spc="0" normalizeH="0" baseline="0" noProof="0">
                <a:ln>
                  <a:noFill/>
                </a:ln>
                <a:solidFill>
                  <a:srgbClr val="000000"/>
                </a:solidFill>
                <a:effectLst/>
                <a:uLnTx/>
                <a:uFillTx/>
                <a:latin typeface="Arial"/>
                <a:cs typeface="Arial"/>
              </a:rPr>
              <a:t>War Related Illness and Injury Study Center (WRIISC</a:t>
            </a:r>
            <a:r>
              <a:rPr lang="en-US" sz="1350" b="1">
                <a:solidFill>
                  <a:srgbClr val="000000"/>
                </a:solidFill>
                <a:latin typeface="Arial"/>
                <a:cs typeface="Arial"/>
              </a:rPr>
              <a:t>)  </a:t>
            </a:r>
          </a:p>
          <a:p>
            <a:pPr marL="213995" indent="-213995" defTabSz="685800">
              <a:buFont typeface="Arial" panose="020B0604020202020204" pitchFamily="34" charset="0"/>
              <a:buChar char="•"/>
              <a:defRPr/>
            </a:pPr>
            <a:r>
              <a:rPr lang="en-US" sz="1350" b="1">
                <a:solidFill>
                  <a:srgbClr val="000000"/>
                </a:solidFill>
                <a:latin typeface="Arial"/>
                <a:cs typeface="Arial"/>
              </a:rPr>
              <a:t>Airborne Hazards and Burn Pits Center of Excellence (AHBPCE)</a:t>
            </a:r>
          </a:p>
          <a:p>
            <a:pPr marL="213995" indent="-213995" defTabSz="685800">
              <a:buFont typeface="Arial" panose="020B0604020202020204" pitchFamily="34" charset="0"/>
              <a:buChar char="•"/>
              <a:defRPr/>
            </a:pPr>
            <a:r>
              <a:rPr lang="en-US" sz="1350" b="1">
                <a:solidFill>
                  <a:srgbClr val="000000"/>
                </a:solidFill>
                <a:latin typeface="Arial"/>
                <a:cs typeface="Arial"/>
              </a:rPr>
              <a:t>Womens' Operational Military Exposure Network (WOMEN)</a:t>
            </a:r>
          </a:p>
          <a:p>
            <a:pPr marL="213995" indent="-213995" defTabSz="685800">
              <a:buFont typeface="Arial" panose="020B0604020202020204" pitchFamily="34" charset="0"/>
              <a:buChar char="•"/>
              <a:defRPr/>
            </a:pPr>
            <a:r>
              <a:rPr lang="en-US" sz="1350" b="1">
                <a:solidFill>
                  <a:srgbClr val="000000"/>
                </a:solidFill>
                <a:latin typeface="Arial"/>
                <a:cs typeface="Arial"/>
              </a:rPr>
              <a:t>Complex Exposure Threats Center (CET-C)</a:t>
            </a:r>
          </a:p>
          <a:p>
            <a:pPr marL="213995" indent="-213995" defTabSz="685800">
              <a:buFont typeface="Arial" panose="020B0604020202020204" pitchFamily="34" charset="0"/>
              <a:buChar char="•"/>
              <a:defRPr/>
            </a:pPr>
            <a:r>
              <a:rPr lang="en-US" sz="1350" b="1">
                <a:solidFill>
                  <a:srgbClr val="000000"/>
                </a:solidFill>
                <a:latin typeface="Arial"/>
                <a:cs typeface="Arial"/>
              </a:rPr>
              <a:t>Exposure Related Care Transformation (EXPRT)</a:t>
            </a:r>
          </a:p>
          <a:p>
            <a:pPr marL="213995" indent="-213995" defTabSz="685800">
              <a:buFont typeface="Arial" panose="020B0604020202020204" pitchFamily="34" charset="0"/>
              <a:buChar char="•"/>
              <a:defRPr/>
            </a:pPr>
            <a:r>
              <a:rPr kumimoji="0" lang="en-US" sz="1350" b="1" i="0" u="none" strike="noStrike" kern="1200" cap="none" spc="0" normalizeH="0" baseline="0" noProof="0">
                <a:ln>
                  <a:noFill/>
                </a:ln>
                <a:solidFill>
                  <a:srgbClr val="000000"/>
                </a:solidFill>
                <a:effectLst/>
                <a:uLnTx/>
                <a:uFillTx/>
                <a:latin typeface="Arial"/>
                <a:cs typeface="Arial"/>
              </a:rPr>
              <a:t>Metal Exposures – Depleted Uranium (MEDU)</a:t>
            </a:r>
            <a:r>
              <a:rPr lang="en-US" sz="1350" b="1">
                <a:solidFill>
                  <a:srgbClr val="000000"/>
                </a:solidFill>
                <a:latin typeface="Arial"/>
                <a:cs typeface="Arial"/>
              </a:rPr>
              <a:t> </a:t>
            </a:r>
            <a:endParaRPr lang="en-US" sz="1350" b="1">
              <a:latin typeface="Arial"/>
              <a:cs typeface="Arial"/>
            </a:endParaRPr>
          </a:p>
          <a:p>
            <a:pPr marL="0" marR="0" lvl="0" indent="0" algn="l" defTabSz="685800">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Arial"/>
                <a:cs typeface="Arial"/>
              </a:rPr>
              <a:t>Whole of Government Partners: DoD, DHHS, CDC, ATSDR, NIH, FDA and EPA</a:t>
            </a:r>
            <a:endParaRPr lang="en-US" sz="1350" b="1">
              <a:latin typeface="Arial"/>
              <a:cs typeface="Arial"/>
            </a:endParaRPr>
          </a:p>
        </p:txBody>
      </p:sp>
      <p:pic>
        <p:nvPicPr>
          <p:cNvPr id="4" name="Picture 3">
            <a:extLst>
              <a:ext uri="{FF2B5EF4-FFF2-40B4-BE49-F238E27FC236}">
                <a16:creationId xmlns:a16="http://schemas.microsoft.com/office/drawing/2014/main" id="{E67312AD-9C2C-42C6-BAA2-D1260CC33561}"/>
              </a:ext>
            </a:extLst>
          </p:cNvPr>
          <p:cNvPicPr>
            <a:picLocks noChangeAspect="1"/>
          </p:cNvPicPr>
          <p:nvPr/>
        </p:nvPicPr>
        <p:blipFill>
          <a:blip r:embed="rId5"/>
          <a:stretch>
            <a:fillRect/>
          </a:stretch>
        </p:blipFill>
        <p:spPr>
          <a:xfrm>
            <a:off x="5484702" y="5194595"/>
            <a:ext cx="2521876" cy="952610"/>
          </a:xfrm>
          <a:prstGeom prst="rect">
            <a:avLst/>
          </a:prstGeom>
        </p:spPr>
      </p:pic>
      <p:sp>
        <p:nvSpPr>
          <p:cNvPr id="2" name="Arrow: Right 1">
            <a:extLst>
              <a:ext uri="{FF2B5EF4-FFF2-40B4-BE49-F238E27FC236}">
                <a16:creationId xmlns:a16="http://schemas.microsoft.com/office/drawing/2014/main" id="{12B4DA10-030F-4459-9FDA-284E0E7AADB8}"/>
              </a:ext>
            </a:extLst>
          </p:cNvPr>
          <p:cNvSpPr/>
          <p:nvPr/>
        </p:nvSpPr>
        <p:spPr>
          <a:xfrm>
            <a:off x="3349487" y="5476826"/>
            <a:ext cx="1858617" cy="3876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22AB5517-7238-4FE7-B2CD-9A558F34B6DC}"/>
              </a:ext>
            </a:extLst>
          </p:cNvPr>
          <p:cNvSpPr txBox="1"/>
          <p:nvPr/>
        </p:nvSpPr>
        <p:spPr>
          <a:xfrm>
            <a:off x="3011203" y="6408180"/>
            <a:ext cx="3121593" cy="21929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“We understand the environment and look for the effects”</a:t>
            </a:r>
            <a:endParaRPr kumimoji="0" lang="en-US" sz="825" b="0" i="1" u="none" strike="noStrike" kern="1200" cap="none" spc="0" normalizeH="0" baseline="0" noProof="0">
              <a:ln>
                <a:noFill/>
              </a:ln>
              <a:solidFill>
                <a:schemeClr val="bg1"/>
              </a:solidFill>
              <a:effectLst/>
              <a:uLnTx/>
              <a:uFillTx/>
              <a:latin typeface="Calibri"/>
              <a:ea typeface="+mn-ea"/>
              <a:cs typeface="+mn-cs"/>
            </a:endParaRPr>
          </a:p>
        </p:txBody>
      </p:sp>
      <p:sp>
        <p:nvSpPr>
          <p:cNvPr id="3" name="Title 1">
            <a:extLst>
              <a:ext uri="{FF2B5EF4-FFF2-40B4-BE49-F238E27FC236}">
                <a16:creationId xmlns:a16="http://schemas.microsoft.com/office/drawing/2014/main" id="{DCB925AF-0875-54FD-8745-359A522051FB}"/>
              </a:ext>
            </a:extLst>
          </p:cNvPr>
          <p:cNvSpPr txBox="1">
            <a:spLocks/>
          </p:cNvSpPr>
          <p:nvPr/>
        </p:nvSpPr>
        <p:spPr>
          <a:xfrm>
            <a:off x="0" y="40906"/>
            <a:ext cx="9144000" cy="7620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1650" kern="1200" cap="all" baseline="0">
                <a:solidFill>
                  <a:schemeClr val="bg1"/>
                </a:solidFill>
                <a:latin typeface="Georgia"/>
                <a:ea typeface="+mj-ea"/>
                <a:cs typeface="Arial" pitchFamily="34" charset="0"/>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a:ln>
                  <a:noFill/>
                </a:ln>
                <a:solidFill>
                  <a:prstClr val="white"/>
                </a:solidFill>
                <a:effectLst/>
                <a:uLnTx/>
                <a:uFillTx/>
                <a:latin typeface="Calibri"/>
                <a:ea typeface="+mj-ea"/>
                <a:cs typeface="Arial" pitchFamily="34" charset="0"/>
              </a:rPr>
              <a:t>HOME </a:t>
            </a:r>
            <a:r>
              <a:rPr kumimoji="0" lang="en-US" sz="2400" b="0" i="0" u="none" strike="noStrike" kern="1200" cap="none" spc="0" normalizeH="0" baseline="0" noProof="0">
                <a:ln>
                  <a:noFill/>
                </a:ln>
                <a:solidFill>
                  <a:prstClr val="white"/>
                </a:solidFill>
                <a:effectLst/>
                <a:uLnTx/>
                <a:uFillTx/>
                <a:latin typeface="Calibri"/>
                <a:ea typeface="+mj-ea"/>
                <a:cs typeface="Arial" pitchFamily="34" charset="0"/>
              </a:rPr>
              <a:t>Overview</a:t>
            </a:r>
            <a:endParaRPr kumimoji="0" lang="en-US" sz="2400" b="0" i="0" u="none" strike="noStrike" kern="1200" cap="all" spc="0" normalizeH="0" baseline="0" noProof="0">
              <a:ln>
                <a:noFill/>
              </a:ln>
              <a:solidFill>
                <a:prstClr val="white"/>
              </a:solidFill>
              <a:effectLst/>
              <a:uLnTx/>
              <a:uFillTx/>
              <a:latin typeface="Calibri"/>
              <a:ea typeface="+mj-ea"/>
              <a:cs typeface="Arial" pitchFamily="34" charset="0"/>
            </a:endParaRPr>
          </a:p>
        </p:txBody>
      </p:sp>
    </p:spTree>
    <p:extLst>
      <p:ext uri="{BB962C8B-B14F-4D97-AF65-F5344CB8AC3E}">
        <p14:creationId xmlns:p14="http://schemas.microsoft.com/office/powerpoint/2010/main" val="1152638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E1DF-44B2-7C5C-A33C-4E918F9A445C}"/>
              </a:ext>
            </a:extLst>
          </p:cNvPr>
          <p:cNvSpPr>
            <a:spLocks noGrp="1"/>
          </p:cNvSpPr>
          <p:nvPr>
            <p:ph type="title"/>
          </p:nvPr>
        </p:nvSpPr>
        <p:spPr/>
        <p:txBody>
          <a:bodyPr/>
          <a:lstStyle/>
          <a:p>
            <a:r>
              <a:rPr lang="en-US" altLang="en-US" sz="2400"/>
              <a:t>Contaminants of Concern Report - ATSDR</a:t>
            </a:r>
            <a:endParaRPr lang="en-US"/>
          </a:p>
        </p:txBody>
      </p:sp>
      <p:sp>
        <p:nvSpPr>
          <p:cNvPr id="3" name="Content Placeholder 2">
            <a:extLst>
              <a:ext uri="{FF2B5EF4-FFF2-40B4-BE49-F238E27FC236}">
                <a16:creationId xmlns:a16="http://schemas.microsoft.com/office/drawing/2014/main" id="{90EF896B-8780-8FCD-71B5-C844F6C5FA04}"/>
              </a:ext>
            </a:extLst>
          </p:cNvPr>
          <p:cNvSpPr>
            <a:spLocks noGrp="1"/>
          </p:cNvSpPr>
          <p:nvPr>
            <p:ph idx="1"/>
          </p:nvPr>
        </p:nvSpPr>
        <p:spPr>
          <a:xfrm>
            <a:off x="443416" y="1112509"/>
            <a:ext cx="8229600" cy="4739016"/>
          </a:xfrm>
        </p:spPr>
        <p:txBody>
          <a:bodyPr>
            <a:normAutofit/>
          </a:bodyPr>
          <a:lstStyle/>
          <a:p>
            <a:pPr>
              <a:spcBef>
                <a:spcPts val="600"/>
              </a:spcBef>
              <a:spcAft>
                <a:spcPts val="600"/>
              </a:spcAft>
              <a:buSzPct val="120000"/>
            </a:pPr>
            <a:r>
              <a:rPr lang="en-US" b="0">
                <a:solidFill>
                  <a:schemeClr val="tx1"/>
                </a:solidFill>
                <a:effectLst/>
                <a:ea typeface="Calibri" panose="020F0502020204030204" pitchFamily="34" charset="0"/>
              </a:rPr>
              <a:t>Compared the highest value from each of the samples collected during the three K2 site surveys to current health-based comparison values (CV)</a:t>
            </a:r>
          </a:p>
          <a:p>
            <a:pPr lvl="1">
              <a:spcBef>
                <a:spcPts val="600"/>
              </a:spcBef>
              <a:spcAft>
                <a:spcPts val="600"/>
              </a:spcAft>
              <a:buSzPct val="120000"/>
            </a:pPr>
            <a:r>
              <a:rPr lang="en-US">
                <a:ea typeface="Calibri" panose="020F0502020204030204" pitchFamily="34" charset="0"/>
              </a:rPr>
              <a:t>Air, water, soil, soil gas, and surface wipes</a:t>
            </a:r>
          </a:p>
          <a:p>
            <a:pPr lvl="1">
              <a:spcBef>
                <a:spcPts val="600"/>
              </a:spcBef>
              <a:spcAft>
                <a:spcPts val="600"/>
              </a:spcAft>
              <a:buSzPct val="120000"/>
            </a:pPr>
            <a:r>
              <a:rPr lang="en-US" b="0">
                <a:solidFill>
                  <a:schemeClr val="tx1"/>
                </a:solidFill>
                <a:effectLst/>
                <a:ea typeface="Calibri" panose="020F0502020204030204" pitchFamily="34" charset="0"/>
              </a:rPr>
              <a:t>CVs are screening values that were </a:t>
            </a:r>
            <a:r>
              <a:rPr lang="en-US" sz="1800" b="0" i="0" u="none" strike="noStrike" baseline="0">
                <a:solidFill>
                  <a:srgbClr val="000000"/>
                </a:solidFill>
              </a:rPr>
              <a:t>developed based on noncancer versus cancer effects. A concentration above the CV does not necessarily mean that an adverse effect will occur but indicates further investigation warranted. </a:t>
            </a:r>
            <a:endParaRPr lang="en-US" b="0">
              <a:solidFill>
                <a:schemeClr val="tx1"/>
              </a:solidFill>
              <a:effectLst/>
              <a:ea typeface="Calibri" panose="020F0502020204030204" pitchFamily="34" charset="0"/>
            </a:endParaRPr>
          </a:p>
          <a:p>
            <a:pPr>
              <a:buSzPct val="125000"/>
            </a:pPr>
            <a:r>
              <a:rPr lang="en-US" altLang="en-US"/>
              <a:t>Approximately 16 contaminants were found to be at or slightly above screening value thresholds [</a:t>
            </a:r>
            <a:r>
              <a:rPr lang="en-US">
                <a:solidFill>
                  <a:schemeClr val="accent2"/>
                </a:solidFill>
                <a:hlinkClick r:id="rId2">
                  <a:extLst>
                    <a:ext uri="{A12FA001-AC4F-418D-AE19-62706E023703}">
                      <ahyp:hlinkClr xmlns:ahyp="http://schemas.microsoft.com/office/drawing/2018/hyperlinkcolor" val="tx"/>
                    </a:ext>
                  </a:extLst>
                </a:hlinkClick>
              </a:rPr>
              <a:t>K2_Contaminants.pdf (va.gov)</a:t>
            </a:r>
            <a:r>
              <a:rPr lang="en-US"/>
              <a:t>]</a:t>
            </a:r>
            <a:endParaRPr lang="en-US" altLang="en-US"/>
          </a:p>
          <a:p>
            <a:pPr lvl="1">
              <a:buSzPct val="125000"/>
            </a:pPr>
            <a:r>
              <a:rPr lang="en-US" altLang="en-US"/>
              <a:t>ATSDR provided a listing of diseases and cancers that may be associated with contaminants.</a:t>
            </a:r>
          </a:p>
          <a:p>
            <a:pPr lvl="1">
              <a:buSzPct val="125000"/>
            </a:pPr>
            <a:r>
              <a:rPr lang="en-US" altLang="en-US"/>
              <a:t>Most of these diseases/cancers had already been included in the K2SP outcomes and others were added to the K2SP outcomes.</a:t>
            </a:r>
          </a:p>
        </p:txBody>
      </p:sp>
      <p:sp>
        <p:nvSpPr>
          <p:cNvPr id="4" name="Slide Number Placeholder 3">
            <a:extLst>
              <a:ext uri="{FF2B5EF4-FFF2-40B4-BE49-F238E27FC236}">
                <a16:creationId xmlns:a16="http://schemas.microsoft.com/office/drawing/2014/main" id="{DB9527B4-7180-7961-96B8-A9B89C793445}"/>
              </a:ext>
            </a:extLst>
          </p:cNvPr>
          <p:cNvSpPr>
            <a:spLocks noGrp="1"/>
          </p:cNvSpPr>
          <p:nvPr>
            <p:ph type="sldNum" sz="quarter" idx="12"/>
          </p:nvPr>
        </p:nvSpPr>
        <p:spPr/>
        <p:txBody>
          <a:bodyPr/>
          <a:lstStyle/>
          <a:p>
            <a:fld id="{D983F1FA-211D-3044-9E35-958DFBC26156}" type="slidenum">
              <a:rPr lang="en-US" smtClean="0">
                <a:solidFill>
                  <a:prstClr val="white"/>
                </a:solidFill>
              </a:rPr>
              <a:pPr/>
              <a:t>40</a:t>
            </a:fld>
            <a:endParaRPr lang="en-US">
              <a:solidFill>
                <a:prstClr val="white"/>
              </a:solidFill>
            </a:endParaRPr>
          </a:p>
        </p:txBody>
      </p:sp>
      <p:sp>
        <p:nvSpPr>
          <p:cNvPr id="5" name="Footer Placeholder 4">
            <a:extLst>
              <a:ext uri="{FF2B5EF4-FFF2-40B4-BE49-F238E27FC236}">
                <a16:creationId xmlns:a16="http://schemas.microsoft.com/office/drawing/2014/main" id="{8D2DFB7B-40E8-A895-82D2-6BB4930C4F5A}"/>
              </a:ext>
            </a:extLst>
          </p:cNvPr>
          <p:cNvSpPr>
            <a:spLocks noGrp="1"/>
          </p:cNvSpPr>
          <p:nvPr>
            <p:ph type="ftr" sz="quarter" idx="13"/>
          </p:nvPr>
        </p:nvSpPr>
        <p:spPr/>
        <p:txBody>
          <a:bodyPr/>
          <a:lstStyle/>
          <a:p>
            <a:pPr defTabSz="457200"/>
            <a:r>
              <a:rPr lang="it-IT"/>
              <a:t> </a:t>
            </a:r>
          </a:p>
        </p:txBody>
      </p:sp>
    </p:spTree>
    <p:extLst>
      <p:ext uri="{BB962C8B-B14F-4D97-AF65-F5344CB8AC3E}">
        <p14:creationId xmlns:p14="http://schemas.microsoft.com/office/powerpoint/2010/main" val="3297222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B3A1-93A1-C5F0-E876-B12A560D2903}"/>
              </a:ext>
            </a:extLst>
          </p:cNvPr>
          <p:cNvSpPr>
            <a:spLocks noGrp="1"/>
          </p:cNvSpPr>
          <p:nvPr>
            <p:ph type="title"/>
          </p:nvPr>
        </p:nvSpPr>
        <p:spPr/>
        <p:txBody>
          <a:bodyPr/>
          <a:lstStyle/>
          <a:p>
            <a:r>
              <a:rPr lang="en-US"/>
              <a:t>K2SP – All-cause Disease-specific Mortality</a:t>
            </a:r>
          </a:p>
        </p:txBody>
      </p:sp>
      <p:sp>
        <p:nvSpPr>
          <p:cNvPr id="4" name="Slide Number Placeholder 3">
            <a:extLst>
              <a:ext uri="{FF2B5EF4-FFF2-40B4-BE49-F238E27FC236}">
                <a16:creationId xmlns:a16="http://schemas.microsoft.com/office/drawing/2014/main" id="{907DE711-AF64-E5DF-1355-E31316A65C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403C7F6-62F8-8937-1F92-62A936345C87}"/>
              </a:ext>
            </a:extLst>
          </p:cNvPr>
          <p:cNvPicPr>
            <a:picLocks noChangeAspect="1"/>
          </p:cNvPicPr>
          <p:nvPr/>
        </p:nvPicPr>
        <p:blipFill>
          <a:blip r:embed="rId2"/>
          <a:stretch>
            <a:fillRect/>
          </a:stretch>
        </p:blipFill>
        <p:spPr>
          <a:xfrm>
            <a:off x="263817" y="1143000"/>
            <a:ext cx="8616365" cy="4191000"/>
          </a:xfrm>
          <a:prstGeom prst="rect">
            <a:avLst/>
          </a:prstGeom>
        </p:spPr>
      </p:pic>
    </p:spTree>
    <p:extLst>
      <p:ext uri="{BB962C8B-B14F-4D97-AF65-F5344CB8AC3E}">
        <p14:creationId xmlns:p14="http://schemas.microsoft.com/office/powerpoint/2010/main" val="4062015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DBA7-0F17-B30D-3F35-C93C85D87D0F}"/>
              </a:ext>
            </a:extLst>
          </p:cNvPr>
          <p:cNvSpPr>
            <a:spLocks noGrp="1"/>
          </p:cNvSpPr>
          <p:nvPr>
            <p:ph type="title"/>
          </p:nvPr>
        </p:nvSpPr>
        <p:spPr/>
        <p:txBody>
          <a:bodyPr/>
          <a:lstStyle/>
          <a:p>
            <a:r>
              <a:rPr lang="en-US"/>
              <a:t>K2 Actions to Date</a:t>
            </a:r>
          </a:p>
        </p:txBody>
      </p:sp>
      <p:sp>
        <p:nvSpPr>
          <p:cNvPr id="3" name="Content Placeholder 2">
            <a:extLst>
              <a:ext uri="{FF2B5EF4-FFF2-40B4-BE49-F238E27FC236}">
                <a16:creationId xmlns:a16="http://schemas.microsoft.com/office/drawing/2014/main" id="{BD36704E-38AB-8CD9-FFEB-E21A6B96A530}"/>
              </a:ext>
            </a:extLst>
          </p:cNvPr>
          <p:cNvSpPr>
            <a:spLocks noGrp="1"/>
          </p:cNvSpPr>
          <p:nvPr>
            <p:ph idx="1"/>
          </p:nvPr>
        </p:nvSpPr>
        <p:spPr>
          <a:xfrm>
            <a:off x="457200" y="905914"/>
            <a:ext cx="8229600" cy="5288054"/>
          </a:xfrm>
        </p:spPr>
        <p:txBody>
          <a:bodyPr>
            <a:normAutofit/>
          </a:bodyPr>
          <a:lstStyle/>
          <a:p>
            <a:r>
              <a:rPr lang="en-US" b="0"/>
              <a:t>K2 Veterans are eligible for DU testing at no cost</a:t>
            </a:r>
          </a:p>
          <a:p>
            <a:pPr lvl="1"/>
            <a:r>
              <a:rPr lang="en-US"/>
              <a:t>252 DU samples collected to date</a:t>
            </a:r>
          </a:p>
          <a:p>
            <a:pPr lvl="1"/>
            <a:r>
              <a:rPr lang="en-US" b="0"/>
              <a:t>Of the 233 analyzed to date, </a:t>
            </a:r>
            <a:r>
              <a:rPr lang="en-US"/>
              <a:t>all had a </a:t>
            </a:r>
            <a:r>
              <a:rPr lang="en-US" b="0"/>
              <a:t>Negative DU isotopic signature</a:t>
            </a:r>
          </a:p>
          <a:p>
            <a:r>
              <a:rPr lang="en-US" b="0"/>
              <a:t>K2 Veterans eligible for recently approved respiratory presumptions</a:t>
            </a:r>
          </a:p>
          <a:p>
            <a:pPr lvl="1"/>
            <a:r>
              <a:rPr lang="en-US"/>
              <a:t>Asthma</a:t>
            </a:r>
          </a:p>
          <a:p>
            <a:pPr lvl="1"/>
            <a:r>
              <a:rPr lang="en-US" b="0"/>
              <a:t>Sinusitis</a:t>
            </a:r>
          </a:p>
          <a:p>
            <a:pPr lvl="1"/>
            <a:r>
              <a:rPr lang="en-US"/>
              <a:t>Rhinitis</a:t>
            </a:r>
          </a:p>
          <a:p>
            <a:r>
              <a:rPr lang="en-US" b="0"/>
              <a:t>K2 now approved as eligible location for AHOBPR</a:t>
            </a:r>
          </a:p>
          <a:p>
            <a:pPr lvl="1"/>
            <a:r>
              <a:rPr lang="en-US"/>
              <a:t>AHOBPR 2.0 is pending release</a:t>
            </a:r>
            <a:endParaRPr lang="en-US" b="0"/>
          </a:p>
          <a:p>
            <a:r>
              <a:rPr lang="en-US" b="0"/>
              <a:t>K2 Community Engagement Panel – 29 Jun 2023</a:t>
            </a:r>
          </a:p>
          <a:p>
            <a:pPr lvl="1"/>
            <a:r>
              <a:rPr lang="en-US"/>
              <a:t>Updated on CoC report from ATSDR</a:t>
            </a:r>
          </a:p>
          <a:p>
            <a:pPr lvl="1"/>
            <a:r>
              <a:rPr lang="en-US" b="0"/>
              <a:t>Updated on Surveillance activities</a:t>
            </a:r>
          </a:p>
          <a:p>
            <a:pPr lvl="2"/>
            <a:r>
              <a:rPr lang="en-US"/>
              <a:t>Overview of K2SP</a:t>
            </a:r>
          </a:p>
          <a:p>
            <a:pPr lvl="2"/>
            <a:r>
              <a:rPr lang="en-US"/>
              <a:t>Overview of DoD’s K2 efforts</a:t>
            </a:r>
          </a:p>
          <a:p>
            <a:endParaRPr lang="en-US"/>
          </a:p>
        </p:txBody>
      </p:sp>
      <p:sp>
        <p:nvSpPr>
          <p:cNvPr id="4" name="Slide Number Placeholder 3">
            <a:extLst>
              <a:ext uri="{FF2B5EF4-FFF2-40B4-BE49-F238E27FC236}">
                <a16:creationId xmlns:a16="http://schemas.microsoft.com/office/drawing/2014/main" id="{E78877CF-70FE-0140-7EB9-91AB1BB00610}"/>
              </a:ext>
            </a:extLst>
          </p:cNvPr>
          <p:cNvSpPr>
            <a:spLocks noGrp="1"/>
          </p:cNvSpPr>
          <p:nvPr>
            <p:ph type="sldNum" sz="quarter" idx="12"/>
          </p:nvPr>
        </p:nvSpPr>
        <p:spPr/>
        <p:txBody>
          <a:bodyPr/>
          <a:lstStyle/>
          <a:p>
            <a:fld id="{D983F1FA-211D-3044-9E35-958DFBC26156}" type="slidenum">
              <a:rPr lang="en-US" smtClean="0">
                <a:solidFill>
                  <a:prstClr val="white"/>
                </a:solidFill>
              </a:rPr>
              <a:pPr/>
              <a:t>42</a:t>
            </a:fld>
            <a:endParaRPr lang="en-US">
              <a:solidFill>
                <a:prstClr val="white"/>
              </a:solidFill>
            </a:endParaRPr>
          </a:p>
        </p:txBody>
      </p:sp>
      <p:sp>
        <p:nvSpPr>
          <p:cNvPr id="5" name="Footer Placeholder 4">
            <a:extLst>
              <a:ext uri="{FF2B5EF4-FFF2-40B4-BE49-F238E27FC236}">
                <a16:creationId xmlns:a16="http://schemas.microsoft.com/office/drawing/2014/main" id="{8822AE91-F21B-B314-D42B-20E61FCC3BDC}"/>
              </a:ext>
            </a:extLst>
          </p:cNvPr>
          <p:cNvSpPr>
            <a:spLocks noGrp="1"/>
          </p:cNvSpPr>
          <p:nvPr>
            <p:ph type="ftr" sz="quarter" idx="13"/>
          </p:nvPr>
        </p:nvSpPr>
        <p:spPr/>
        <p:txBody>
          <a:bodyPr/>
          <a:lstStyle/>
          <a:p>
            <a:pPr defTabSz="457200"/>
            <a:r>
              <a:rPr lang="it-IT"/>
              <a:t> </a:t>
            </a:r>
          </a:p>
        </p:txBody>
      </p:sp>
    </p:spTree>
    <p:extLst>
      <p:ext uri="{BB962C8B-B14F-4D97-AF65-F5344CB8AC3E}">
        <p14:creationId xmlns:p14="http://schemas.microsoft.com/office/powerpoint/2010/main" val="744963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429F-9823-CE88-3E8C-E733B1762212}"/>
              </a:ext>
            </a:extLst>
          </p:cNvPr>
          <p:cNvSpPr>
            <a:spLocks noGrp="1"/>
          </p:cNvSpPr>
          <p:nvPr>
            <p:ph type="title"/>
          </p:nvPr>
        </p:nvSpPr>
        <p:spPr/>
        <p:txBody>
          <a:bodyPr/>
          <a:lstStyle/>
          <a:p>
            <a:r>
              <a:rPr lang="en-US"/>
              <a:t>K2 Surveillance Program</a:t>
            </a:r>
          </a:p>
        </p:txBody>
      </p:sp>
      <p:sp>
        <p:nvSpPr>
          <p:cNvPr id="4" name="Slide Number Placeholder 3">
            <a:extLst>
              <a:ext uri="{FF2B5EF4-FFF2-40B4-BE49-F238E27FC236}">
                <a16:creationId xmlns:a16="http://schemas.microsoft.com/office/drawing/2014/main" id="{393CE96B-E77F-287D-2CEE-D75FF7C845A0}"/>
              </a:ext>
            </a:extLst>
          </p:cNvPr>
          <p:cNvSpPr>
            <a:spLocks noGrp="1"/>
          </p:cNvSpPr>
          <p:nvPr>
            <p:ph type="sldNum" sz="quarter" idx="12"/>
          </p:nvPr>
        </p:nvSpPr>
        <p:spPr/>
        <p:txBody>
          <a:bodyPr/>
          <a:lstStyle/>
          <a:p>
            <a:fld id="{D983F1FA-211D-3044-9E35-958DFBC26156}" type="slidenum">
              <a:rPr lang="en-US" smtClean="0">
                <a:solidFill>
                  <a:prstClr val="white"/>
                </a:solidFill>
              </a:rPr>
              <a:pPr/>
              <a:t>43</a:t>
            </a:fld>
            <a:endParaRPr lang="en-US">
              <a:solidFill>
                <a:prstClr val="white"/>
              </a:solidFill>
            </a:endParaRPr>
          </a:p>
        </p:txBody>
      </p:sp>
      <p:sp>
        <p:nvSpPr>
          <p:cNvPr id="6" name="TextBox 5">
            <a:extLst>
              <a:ext uri="{FF2B5EF4-FFF2-40B4-BE49-F238E27FC236}">
                <a16:creationId xmlns:a16="http://schemas.microsoft.com/office/drawing/2014/main" id="{EA56F5DA-DC02-8851-5F96-1E30CCD3F876}"/>
              </a:ext>
            </a:extLst>
          </p:cNvPr>
          <p:cNvSpPr txBox="1"/>
          <p:nvPr/>
        </p:nvSpPr>
        <p:spPr>
          <a:xfrm>
            <a:off x="1760974" y="2514600"/>
            <a:ext cx="5622052" cy="1200329"/>
          </a:xfrm>
          <a:prstGeom prst="rect">
            <a:avLst/>
          </a:prstGeom>
          <a:noFill/>
        </p:spPr>
        <p:txBody>
          <a:bodyPr wrap="none" rtlCol="0">
            <a:spAutoFit/>
          </a:bodyPr>
          <a:lstStyle/>
          <a:p>
            <a:r>
              <a:rPr lang="en-US" sz="7200">
                <a:solidFill>
                  <a:srgbClr val="C0000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512775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SUS">
            <a:extLst>
              <a:ext uri="{FF2B5EF4-FFF2-40B4-BE49-F238E27FC236}">
                <a16:creationId xmlns:a16="http://schemas.microsoft.com/office/drawing/2014/main" id="{F35570CB-EC7A-C20A-EC69-2095019DF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87" y="461482"/>
            <a:ext cx="1654160" cy="34564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1">
            <a:extLst>
              <a:ext uri="{FF2B5EF4-FFF2-40B4-BE49-F238E27FC236}">
                <a16:creationId xmlns:a16="http://schemas.microsoft.com/office/drawing/2014/main" id="{D4832BA1-28D1-B7F0-4409-3B1C60C1AB28}"/>
              </a:ext>
            </a:extLst>
          </p:cNvPr>
          <p:cNvSpPr txBox="1"/>
          <p:nvPr/>
        </p:nvSpPr>
        <p:spPr>
          <a:xfrm>
            <a:off x="2206305" y="291248"/>
            <a:ext cx="6837027"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lumMod val="65000"/>
                    <a:lumOff val="35000"/>
                  </a:srgbClr>
                </a:solidFill>
                <a:effectLst/>
                <a:uLnTx/>
                <a:uFillTx/>
                <a:latin typeface="Arial"/>
                <a:ea typeface="+mn-ea"/>
                <a:cs typeface="Arial"/>
              </a:rPr>
              <a:t>VA Health Outcomes Military Exposure (HOME): Updates on PACT Act and Other Military Environmental Exposures Research</a:t>
            </a:r>
            <a:endParaRPr kumimoji="0" lang="en-US" sz="1600" b="0" i="0" u="none" strike="noStrike" kern="1200" cap="none" spc="0" normalizeH="0" baseline="0" noProof="0">
              <a:ln>
                <a:noFill/>
              </a:ln>
              <a:solidFill>
                <a:srgbClr val="000000">
                  <a:lumMod val="65000"/>
                  <a:lumOff val="35000"/>
                </a:srgbClr>
              </a:solidFill>
              <a:effectLst/>
              <a:uLnTx/>
              <a:uFillTx/>
              <a:latin typeface="Arial"/>
              <a:ea typeface="+mn-ea"/>
              <a:cs typeface="Arial"/>
            </a:endParaRPr>
          </a:p>
        </p:txBody>
      </p:sp>
      <p:sp>
        <p:nvSpPr>
          <p:cNvPr id="9" name="CuadroTexto 4">
            <a:extLst>
              <a:ext uri="{FF2B5EF4-FFF2-40B4-BE49-F238E27FC236}">
                <a16:creationId xmlns:a16="http://schemas.microsoft.com/office/drawing/2014/main" id="{748FA071-643E-088E-5D27-7B863624A265}"/>
              </a:ext>
            </a:extLst>
          </p:cNvPr>
          <p:cNvSpPr txBox="1"/>
          <p:nvPr/>
        </p:nvSpPr>
        <p:spPr>
          <a:xfrm>
            <a:off x="859153" y="3948570"/>
            <a:ext cx="7425689"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Michael J. Falvo,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Co-Director, VHA Airborne Hazards and Burn Pits Center of Excellence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Associate Professor, Rutgers New Jersey Medical School</a:t>
            </a:r>
          </a:p>
        </p:txBody>
      </p:sp>
      <p:grpSp>
        <p:nvGrpSpPr>
          <p:cNvPr id="12" name="Group 11">
            <a:extLst>
              <a:ext uri="{FF2B5EF4-FFF2-40B4-BE49-F238E27FC236}">
                <a16:creationId xmlns:a16="http://schemas.microsoft.com/office/drawing/2014/main" id="{36630EF1-CD4C-AD52-8113-F76B68A462E6}"/>
              </a:ext>
            </a:extLst>
          </p:cNvPr>
          <p:cNvGrpSpPr/>
          <p:nvPr/>
        </p:nvGrpSpPr>
        <p:grpSpPr>
          <a:xfrm>
            <a:off x="2682643" y="5195556"/>
            <a:ext cx="3778715" cy="546651"/>
            <a:chOff x="2840199" y="5195556"/>
            <a:chExt cx="3778715" cy="546651"/>
          </a:xfrm>
        </p:grpSpPr>
        <p:pic>
          <p:nvPicPr>
            <p:cNvPr id="6" name="Imagen 9">
              <a:extLst>
                <a:ext uri="{FF2B5EF4-FFF2-40B4-BE49-F238E27FC236}">
                  <a16:creationId xmlns:a16="http://schemas.microsoft.com/office/drawing/2014/main" id="{0BBE435E-E5A4-7064-39A2-228CDF29C31F}"/>
                </a:ext>
              </a:extLst>
            </p:cNvPr>
            <p:cNvPicPr>
              <a:picLocks noChangeAspect="1"/>
            </p:cNvPicPr>
            <p:nvPr/>
          </p:nvPicPr>
          <p:blipFill>
            <a:blip r:embed="rId3"/>
            <a:stretch>
              <a:fillRect/>
            </a:stretch>
          </p:blipFill>
          <p:spPr>
            <a:xfrm>
              <a:off x="2840199" y="5195556"/>
              <a:ext cx="1731801" cy="54665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BC28A990-237C-C846-FD33-8C85D428B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1211" y="5195556"/>
              <a:ext cx="1567703" cy="464808"/>
            </a:xfrm>
            <a:prstGeom prst="rect">
              <a:avLst/>
            </a:prstGeom>
          </p:spPr>
        </p:pic>
      </p:grpSp>
      <p:sp>
        <p:nvSpPr>
          <p:cNvPr id="11" name="CuadroTexto 1">
            <a:extLst>
              <a:ext uri="{FF2B5EF4-FFF2-40B4-BE49-F238E27FC236}">
                <a16:creationId xmlns:a16="http://schemas.microsoft.com/office/drawing/2014/main" id="{A7AAFFC4-A69C-E185-8D9B-605B6E211439}"/>
              </a:ext>
            </a:extLst>
          </p:cNvPr>
          <p:cNvSpPr txBox="1"/>
          <p:nvPr/>
        </p:nvSpPr>
        <p:spPr>
          <a:xfrm>
            <a:off x="282221" y="1674674"/>
            <a:ext cx="8579555" cy="1754326"/>
          </a:xfrm>
          <a:prstGeom prst="rect">
            <a:avLst/>
          </a:prstGeom>
          <a:solidFill>
            <a:schemeClr val="tx2">
              <a:lumMod val="75000"/>
            </a:schemeClr>
          </a:solidFill>
          <a:ln>
            <a:solidFill>
              <a:schemeClr val="bg1">
                <a:lumMod val="5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Arial"/>
              </a:rPr>
              <a:t>Health Outcomes Military Exposure Living Evidence Analysis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Arial"/>
              </a:rPr>
              <a:t>(HOME-LEAP)</a:t>
            </a:r>
            <a:endParaRPr kumimoji="0" lang="en-US" sz="36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34746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5515-1A03-44A5-841F-F82E03E939D0}"/>
              </a:ext>
            </a:extLst>
          </p:cNvPr>
          <p:cNvSpPr>
            <a:spLocks noGrp="1"/>
          </p:cNvSpPr>
          <p:nvPr>
            <p:ph type="title"/>
          </p:nvPr>
        </p:nvSpPr>
        <p:spPr/>
        <p:txBody>
          <a:bodyPr>
            <a:normAutofit/>
          </a:bodyPr>
          <a:lstStyle/>
          <a:p>
            <a:r>
              <a:rPr lang="en-US" sz="2400"/>
              <a:t>Disclosures</a:t>
            </a:r>
          </a:p>
        </p:txBody>
      </p:sp>
      <p:sp>
        <p:nvSpPr>
          <p:cNvPr id="5" name="Content Placeholder 4">
            <a:extLst>
              <a:ext uri="{FF2B5EF4-FFF2-40B4-BE49-F238E27FC236}">
                <a16:creationId xmlns:a16="http://schemas.microsoft.com/office/drawing/2014/main" id="{3B2B77FB-7393-2807-2760-CAEB876AD6D8}"/>
              </a:ext>
            </a:extLst>
          </p:cNvPr>
          <p:cNvSpPr>
            <a:spLocks noGrp="1"/>
          </p:cNvSpPr>
          <p:nvPr>
            <p:ph idx="1"/>
          </p:nvPr>
        </p:nvSpPr>
        <p:spPr/>
        <p:txBody>
          <a:bodyPr>
            <a:normAutofit/>
          </a:bodyPr>
          <a:lstStyle/>
          <a:p>
            <a:r>
              <a:rPr lang="en-US" sz="2000" b="1"/>
              <a:t>Michael Falvo</a:t>
            </a:r>
            <a:r>
              <a:rPr lang="en-US" sz="2000"/>
              <a:t> receives grant and/or research support from VA’s Office of Research &amp; Development (I01CX001329, I01CX001329, I01BX004740) and the DoD’s Congressionally Directed Medical Research Program (W81XWH-19-2-0059). </a:t>
            </a:r>
          </a:p>
          <a:p>
            <a:r>
              <a:rPr lang="en-US" sz="2000"/>
              <a:t>No relevant financial or non-financial interests to disclose</a:t>
            </a:r>
          </a:p>
          <a:p>
            <a:r>
              <a:rPr lang="en-US" sz="2000"/>
              <a:t>The contents of this presentation do not represent the views of the VA or the United States Government.</a:t>
            </a:r>
          </a:p>
          <a:p>
            <a:r>
              <a:rPr lang="en-US" sz="2000"/>
              <a:t>Work presented herein relates to a contract between Airborne Hazards and Burn Pits Center of Excellence and Rutgers University (36C24222C0138)</a:t>
            </a:r>
          </a:p>
          <a:p>
            <a:pPr lvl="1"/>
            <a:r>
              <a:rPr lang="en-US" sz="1800" b="1"/>
              <a:t>HOME-LEAP project led by Dr. J. Scott Parrott </a:t>
            </a:r>
          </a:p>
        </p:txBody>
      </p:sp>
    </p:spTree>
    <p:extLst>
      <p:ext uri="{BB962C8B-B14F-4D97-AF65-F5344CB8AC3E}">
        <p14:creationId xmlns:p14="http://schemas.microsoft.com/office/powerpoint/2010/main" val="3682012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7">
            <a:extLst>
              <a:ext uri="{FF2B5EF4-FFF2-40B4-BE49-F238E27FC236}">
                <a16:creationId xmlns:a16="http://schemas.microsoft.com/office/drawing/2014/main" id="{EBC7A15C-24B4-26E2-09B0-2D2BDB09DEF6}"/>
              </a:ext>
            </a:extLst>
          </p:cNvPr>
          <p:cNvGraphicFramePr/>
          <p:nvPr>
            <p:extLst>
              <p:ext uri="{D42A27DB-BD31-4B8C-83A1-F6EECF244321}">
                <p14:modId xmlns:p14="http://schemas.microsoft.com/office/powerpoint/2010/main" val="4251456749"/>
              </p:ext>
            </p:extLst>
          </p:nvPr>
        </p:nvGraphicFramePr>
        <p:xfrm>
          <a:off x="2574131" y="828676"/>
          <a:ext cx="3995738" cy="3515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TextBox 45">
            <a:extLst>
              <a:ext uri="{FF2B5EF4-FFF2-40B4-BE49-F238E27FC236}">
                <a16:creationId xmlns:a16="http://schemas.microsoft.com/office/drawing/2014/main" id="{D9E04BEF-A7AE-7110-C135-12530C0B8BF5}"/>
              </a:ext>
            </a:extLst>
          </p:cNvPr>
          <p:cNvSpPr txBox="1"/>
          <p:nvPr/>
        </p:nvSpPr>
        <p:spPr>
          <a:xfrm>
            <a:off x="523874" y="4551996"/>
            <a:ext cx="8362949"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Environmental health research ≠ clinical research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Exposures are complex</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Randomized controlled trials are not possible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Multiple data streams (human, animal, in vitro,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C6E6B934-C76D-FFA9-51CA-AF6995AE5DD6}"/>
              </a:ext>
            </a:extLst>
          </p:cNvPr>
          <p:cNvSpPr txBox="1"/>
          <p:nvPr/>
        </p:nvSpPr>
        <p:spPr>
          <a:xfrm>
            <a:off x="381000" y="95250"/>
            <a:ext cx="86106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There Evidence Linking Exposure X to Health Effect Y?</a:t>
            </a:r>
          </a:p>
        </p:txBody>
      </p:sp>
    </p:spTree>
    <p:extLst>
      <p:ext uri="{BB962C8B-B14F-4D97-AF65-F5344CB8AC3E}">
        <p14:creationId xmlns:p14="http://schemas.microsoft.com/office/powerpoint/2010/main" val="162645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D4510C-0181-4220-D4E1-3D801FFAB3BB}"/>
              </a:ext>
            </a:extLst>
          </p:cNvPr>
          <p:cNvSpPr/>
          <p:nvPr/>
        </p:nvSpPr>
        <p:spPr>
          <a:xfrm>
            <a:off x="375766" y="4918460"/>
            <a:ext cx="3758083" cy="8842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6142F79-55DB-BE6F-E4D5-4D33183E4D8A}"/>
              </a:ext>
            </a:extLst>
          </p:cNvPr>
          <p:cNvSpPr/>
          <p:nvPr/>
        </p:nvSpPr>
        <p:spPr>
          <a:xfrm>
            <a:off x="4873451" y="4129873"/>
            <a:ext cx="3758083" cy="8842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Connector: Elbow 3">
            <a:extLst>
              <a:ext uri="{FF2B5EF4-FFF2-40B4-BE49-F238E27FC236}">
                <a16:creationId xmlns:a16="http://schemas.microsoft.com/office/drawing/2014/main" id="{127F9832-A78D-174C-DC64-758BF47577D8}"/>
              </a:ext>
            </a:extLst>
          </p:cNvPr>
          <p:cNvCxnSpPr>
            <a:stCxn id="2" idx="3"/>
            <a:endCxn id="3" idx="1"/>
          </p:cNvCxnSpPr>
          <p:nvPr/>
        </p:nvCxnSpPr>
        <p:spPr>
          <a:xfrm flipV="1">
            <a:off x="4133849" y="4572000"/>
            <a:ext cx="739602" cy="78858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7BBD52F-74B9-9251-E495-71698451E5EE}"/>
              </a:ext>
            </a:extLst>
          </p:cNvPr>
          <p:cNvSpPr txBox="1"/>
          <p:nvPr/>
        </p:nvSpPr>
        <p:spPr>
          <a:xfrm>
            <a:off x="375766" y="95250"/>
            <a:ext cx="861583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There Evidence Linking Exposure X to Health Effect Y?</a:t>
            </a:r>
          </a:p>
        </p:txBody>
      </p:sp>
      <p:graphicFrame>
        <p:nvGraphicFramePr>
          <p:cNvPr id="53" name="Diagram 52">
            <a:extLst>
              <a:ext uri="{FF2B5EF4-FFF2-40B4-BE49-F238E27FC236}">
                <a16:creationId xmlns:a16="http://schemas.microsoft.com/office/drawing/2014/main" id="{9AFD5695-C81D-67FF-AA8C-836457C73C1D}"/>
              </a:ext>
            </a:extLst>
          </p:cNvPr>
          <p:cNvGraphicFramePr/>
          <p:nvPr>
            <p:extLst>
              <p:ext uri="{D42A27DB-BD31-4B8C-83A1-F6EECF244321}">
                <p14:modId xmlns:p14="http://schemas.microsoft.com/office/powerpoint/2010/main" val="1514377905"/>
              </p:ext>
            </p:extLst>
          </p:nvPr>
        </p:nvGraphicFramePr>
        <p:xfrm>
          <a:off x="5010152" y="2101344"/>
          <a:ext cx="3505200"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4" name="Diagram 53">
            <a:extLst>
              <a:ext uri="{FF2B5EF4-FFF2-40B4-BE49-F238E27FC236}">
                <a16:creationId xmlns:a16="http://schemas.microsoft.com/office/drawing/2014/main" id="{F6AADC0A-B555-985E-DC5F-1338C81493E3}"/>
              </a:ext>
            </a:extLst>
          </p:cNvPr>
          <p:cNvGraphicFramePr/>
          <p:nvPr>
            <p:extLst>
              <p:ext uri="{D42A27DB-BD31-4B8C-83A1-F6EECF244321}">
                <p14:modId xmlns:p14="http://schemas.microsoft.com/office/powerpoint/2010/main" val="680768584"/>
              </p:ext>
            </p:extLst>
          </p:nvPr>
        </p:nvGraphicFramePr>
        <p:xfrm>
          <a:off x="628650" y="2085975"/>
          <a:ext cx="3190875" cy="4403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5" name="TextBox 54">
            <a:extLst>
              <a:ext uri="{FF2B5EF4-FFF2-40B4-BE49-F238E27FC236}">
                <a16:creationId xmlns:a16="http://schemas.microsoft.com/office/drawing/2014/main" id="{8C8746DF-B36B-7AE1-E791-5B92BD54265E}"/>
              </a:ext>
            </a:extLst>
          </p:cNvPr>
          <p:cNvSpPr txBox="1"/>
          <p:nvPr/>
        </p:nvSpPr>
        <p:spPr>
          <a:xfrm>
            <a:off x="0" y="6591300"/>
            <a:ext cx="541020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Redrawn from: Suter et al. 2020 (US EPA) Integr Environ Assess Manag</a:t>
            </a:r>
          </a:p>
        </p:txBody>
      </p:sp>
      <p:sp>
        <p:nvSpPr>
          <p:cNvPr id="56" name="TextBox 55">
            <a:extLst>
              <a:ext uri="{FF2B5EF4-FFF2-40B4-BE49-F238E27FC236}">
                <a16:creationId xmlns:a16="http://schemas.microsoft.com/office/drawing/2014/main" id="{691CF0FF-B6EA-4E00-502D-53DB1041A8CF}"/>
              </a:ext>
            </a:extLst>
          </p:cNvPr>
          <p:cNvSpPr txBox="1"/>
          <p:nvPr/>
        </p:nvSpPr>
        <p:spPr>
          <a:xfrm>
            <a:off x="1400173" y="890507"/>
            <a:ext cx="1962150" cy="830997"/>
          </a:xfrm>
          <a:prstGeom prst="rect">
            <a:avLst/>
          </a:prstGeom>
          <a:solidFill>
            <a:schemeClr val="accent4">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Systematic Review</a:t>
            </a:r>
          </a:p>
        </p:txBody>
      </p:sp>
      <p:sp>
        <p:nvSpPr>
          <p:cNvPr id="57" name="TextBox 56">
            <a:extLst>
              <a:ext uri="{FF2B5EF4-FFF2-40B4-BE49-F238E27FC236}">
                <a16:creationId xmlns:a16="http://schemas.microsoft.com/office/drawing/2014/main" id="{B00D1872-3046-4D42-8C52-637FE8FC8F5A}"/>
              </a:ext>
            </a:extLst>
          </p:cNvPr>
          <p:cNvSpPr txBox="1"/>
          <p:nvPr/>
        </p:nvSpPr>
        <p:spPr>
          <a:xfrm>
            <a:off x="5781679" y="885056"/>
            <a:ext cx="1962150" cy="830997"/>
          </a:xfrm>
          <a:prstGeom prst="rect">
            <a:avLst/>
          </a:prstGeom>
          <a:solidFill>
            <a:schemeClr val="accent4">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Weight of Evidence</a:t>
            </a:r>
          </a:p>
        </p:txBody>
      </p:sp>
    </p:spTree>
    <p:extLst>
      <p:ext uri="{BB962C8B-B14F-4D97-AF65-F5344CB8AC3E}">
        <p14:creationId xmlns:p14="http://schemas.microsoft.com/office/powerpoint/2010/main" val="1756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53" grpId="0">
        <p:bldAsOne/>
      </p:bldGraphic>
      <p:bldGraphic spid="54" grpId="0">
        <p:bldAsOne/>
      </p:bldGraphic>
      <p:bldP spid="55" grpId="0"/>
      <p:bldP spid="56" grpId="0" animBg="1"/>
      <p:bldP spid="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B337-4E74-4788-8D8D-67B3FBAFE196}"/>
              </a:ext>
            </a:extLst>
          </p:cNvPr>
          <p:cNvSpPr>
            <a:spLocks noGrp="1"/>
          </p:cNvSpPr>
          <p:nvPr>
            <p:ph type="title"/>
          </p:nvPr>
        </p:nvSpPr>
        <p:spPr/>
        <p:txBody>
          <a:bodyPr>
            <a:normAutofit/>
          </a:bodyPr>
          <a:lstStyle/>
          <a:p>
            <a:r>
              <a:rPr lang="en-US" sz="2400"/>
              <a:t>NASEM 2008 – Presumptive Service Connection</a:t>
            </a:r>
          </a:p>
        </p:txBody>
      </p:sp>
      <p:sp>
        <p:nvSpPr>
          <p:cNvPr id="5" name="Content Placeholder 4">
            <a:extLst>
              <a:ext uri="{FF2B5EF4-FFF2-40B4-BE49-F238E27FC236}">
                <a16:creationId xmlns:a16="http://schemas.microsoft.com/office/drawing/2014/main" id="{1CCCA920-4701-E53F-2488-D583A07DD0C4}"/>
              </a:ext>
            </a:extLst>
          </p:cNvPr>
          <p:cNvSpPr>
            <a:spLocks noGrp="1"/>
          </p:cNvSpPr>
          <p:nvPr>
            <p:ph idx="1"/>
          </p:nvPr>
        </p:nvSpPr>
        <p:spPr>
          <a:xfrm>
            <a:off x="2473257" y="947956"/>
            <a:ext cx="6505643" cy="5008227"/>
          </a:xfrm>
        </p:spPr>
        <p:txBody>
          <a:bodyPr>
            <a:normAutofit/>
          </a:bodyPr>
          <a:lstStyle/>
          <a:p>
            <a:pPr marL="0" indent="0">
              <a:buNone/>
            </a:pPr>
            <a:r>
              <a:rPr lang="en-US" sz="2000" u="sng"/>
              <a:t>The following evidence should be considered (p. 137):</a:t>
            </a:r>
            <a:endParaRPr lang="en-US" sz="2000"/>
          </a:p>
          <a:p>
            <a:pPr>
              <a:buFont typeface="Wingdings" panose="05000000000000000000" pitchFamily="2" charset="2"/>
              <a:buChar char="q"/>
            </a:pPr>
            <a:r>
              <a:rPr lang="en-US" sz="2000"/>
              <a:t>Measurements and </a:t>
            </a:r>
            <a:r>
              <a:rPr lang="en-US" sz="2000" b="1"/>
              <a:t>estimates of exposures of </a:t>
            </a:r>
            <a:r>
              <a:rPr lang="en-US" sz="2000" b="1">
                <a:solidFill>
                  <a:srgbClr val="008000"/>
                </a:solidFill>
              </a:rPr>
              <a:t>military personnel</a:t>
            </a:r>
            <a:r>
              <a:rPr lang="en-US" sz="2000">
                <a:solidFill>
                  <a:srgbClr val="008000"/>
                </a:solidFill>
              </a:rPr>
              <a:t> </a:t>
            </a:r>
            <a:r>
              <a:rPr lang="en-US" sz="2000"/>
              <a:t>during their service, if available; </a:t>
            </a:r>
          </a:p>
          <a:p>
            <a:pPr>
              <a:buFont typeface="Wingdings" panose="05000000000000000000" pitchFamily="2" charset="2"/>
              <a:buChar char="q"/>
            </a:pPr>
            <a:r>
              <a:rPr lang="en-US" sz="2000"/>
              <a:t>Direct evidence on risks for disease in relation to exposure from </a:t>
            </a:r>
            <a:r>
              <a:rPr lang="en-US" sz="2000" b="1"/>
              <a:t>epidemiologic studies of </a:t>
            </a:r>
            <a:r>
              <a:rPr lang="en-US" sz="2000" b="1">
                <a:solidFill>
                  <a:srgbClr val="008000"/>
                </a:solidFill>
              </a:rPr>
              <a:t>military personnel</a:t>
            </a:r>
            <a:r>
              <a:rPr lang="en-US" sz="2000"/>
              <a:t>; </a:t>
            </a:r>
          </a:p>
          <a:p>
            <a:pPr>
              <a:buFont typeface="Wingdings" panose="05000000000000000000" pitchFamily="2" charset="2"/>
              <a:buChar char="q"/>
            </a:pPr>
            <a:r>
              <a:rPr lang="en-US" sz="2000"/>
              <a:t>Other relevant evidence, including findings from </a:t>
            </a:r>
            <a:r>
              <a:rPr lang="en-US" sz="2000" b="1"/>
              <a:t>epidemiologic studies of </a:t>
            </a:r>
            <a:r>
              <a:rPr lang="en-US" sz="2000" b="1">
                <a:solidFill>
                  <a:schemeClr val="accent2">
                    <a:lumMod val="75000"/>
                  </a:schemeClr>
                </a:solidFill>
              </a:rPr>
              <a:t>nonmilitary populations </a:t>
            </a:r>
            <a:r>
              <a:rPr lang="en-US" sz="2000"/>
              <a:t>who have had exposure to the agent of interest or to similar agents; </a:t>
            </a:r>
          </a:p>
          <a:p>
            <a:pPr>
              <a:buFont typeface="Wingdings" panose="05000000000000000000" pitchFamily="2" charset="2"/>
              <a:buChar char="q"/>
            </a:pPr>
            <a:r>
              <a:rPr lang="en-US" sz="2000"/>
              <a:t>Findings relevant to plausibility from </a:t>
            </a:r>
            <a:r>
              <a:rPr lang="en-US" sz="2000" b="1">
                <a:solidFill>
                  <a:schemeClr val="accent2">
                    <a:lumMod val="75000"/>
                  </a:schemeClr>
                </a:solidFill>
              </a:rPr>
              <a:t>experimental and laboratory research</a:t>
            </a:r>
            <a:r>
              <a:rPr lang="en-US" sz="2000"/>
              <a:t>.</a:t>
            </a:r>
          </a:p>
        </p:txBody>
      </p:sp>
      <p:pic>
        <p:nvPicPr>
          <p:cNvPr id="3" name="Picture 2">
            <a:extLst>
              <a:ext uri="{FF2B5EF4-FFF2-40B4-BE49-F238E27FC236}">
                <a16:creationId xmlns:a16="http://schemas.microsoft.com/office/drawing/2014/main" id="{62408216-9CB6-E8D9-1CD6-FC34D8881792}"/>
              </a:ext>
            </a:extLst>
          </p:cNvPr>
          <p:cNvPicPr>
            <a:picLocks noChangeAspect="1"/>
          </p:cNvPicPr>
          <p:nvPr/>
        </p:nvPicPr>
        <p:blipFill>
          <a:blip r:embed="rId2"/>
          <a:stretch>
            <a:fillRect/>
          </a:stretch>
        </p:blipFill>
        <p:spPr>
          <a:xfrm>
            <a:off x="314048" y="1901934"/>
            <a:ext cx="1918737" cy="2851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9875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66B53-528E-BFE9-4E2B-FA1B455FE72A}"/>
              </a:ext>
            </a:extLst>
          </p:cNvPr>
          <p:cNvPicPr>
            <a:picLocks noChangeAspect="1"/>
          </p:cNvPicPr>
          <p:nvPr/>
        </p:nvPicPr>
        <p:blipFill rotWithShape="1">
          <a:blip r:embed="rId2"/>
          <a:srcRect l="5984" t="3955" r="11048" b="8804"/>
          <a:stretch/>
        </p:blipFill>
        <p:spPr>
          <a:xfrm>
            <a:off x="387539" y="443524"/>
            <a:ext cx="1962408" cy="2575902"/>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8BE5AB26-D558-4984-4809-663AAC8683AD}"/>
              </a:ext>
            </a:extLst>
          </p:cNvPr>
          <p:cNvSpPr>
            <a:spLocks noGrp="1"/>
          </p:cNvSpPr>
          <p:nvPr>
            <p:ph idx="1"/>
          </p:nvPr>
        </p:nvSpPr>
        <p:spPr>
          <a:xfrm>
            <a:off x="2692400" y="622299"/>
            <a:ext cx="6235700" cy="2311401"/>
          </a:xfrm>
        </p:spPr>
        <p:txBody>
          <a:bodyPr>
            <a:normAutofit/>
          </a:bodyPr>
          <a:lstStyle/>
          <a:p>
            <a:pPr marL="0" indent="0">
              <a:buNone/>
            </a:pPr>
            <a:r>
              <a:rPr lang="en-US" sz="2000" b="1" u="sng"/>
              <a:t>“Based on the epidemiologic studies of </a:t>
            </a:r>
            <a:r>
              <a:rPr lang="en-US" sz="2000" b="1" u="sng">
                <a:solidFill>
                  <a:srgbClr val="008000"/>
                </a:solidFill>
              </a:rPr>
              <a:t>military personnel and veterans</a:t>
            </a:r>
            <a:r>
              <a:rPr lang="en-US" sz="2000">
                <a:solidFill>
                  <a:schemeClr val="accent6">
                    <a:lumMod val="75000"/>
                  </a:schemeClr>
                </a:solidFill>
              </a:rPr>
              <a:t> </a:t>
            </a:r>
            <a:r>
              <a:rPr lang="en-US" sz="2000"/>
              <a:t>reviewed in this and previous National Academies reports, the committee concludes that there is </a:t>
            </a:r>
            <a:r>
              <a:rPr lang="en-US" sz="2000" b="1" u="sng">
                <a:solidFill>
                  <a:srgbClr val="0070C0"/>
                </a:solidFill>
              </a:rPr>
              <a:t>inadequate or insufficient evidence of an association</a:t>
            </a:r>
            <a:r>
              <a:rPr lang="en-US" sz="2000" b="1">
                <a:solidFill>
                  <a:srgbClr val="0070C0"/>
                </a:solidFill>
              </a:rPr>
              <a:t> </a:t>
            </a:r>
            <a:r>
              <a:rPr lang="en-US" sz="2000"/>
              <a:t>between airborne hazards exposures in the Southwest Asia theater and…”</a:t>
            </a:r>
          </a:p>
        </p:txBody>
      </p:sp>
      <p:sp>
        <p:nvSpPr>
          <p:cNvPr id="15" name="TextBox 14">
            <a:extLst>
              <a:ext uri="{FF2B5EF4-FFF2-40B4-BE49-F238E27FC236}">
                <a16:creationId xmlns:a16="http://schemas.microsoft.com/office/drawing/2014/main" id="{C15E1F1E-A6C4-4ED4-A4A7-C4BFC2F9257B}"/>
              </a:ext>
            </a:extLst>
          </p:cNvPr>
          <p:cNvSpPr txBox="1"/>
          <p:nvPr/>
        </p:nvSpPr>
        <p:spPr>
          <a:xfrm>
            <a:off x="263713" y="3305175"/>
            <a:ext cx="8664387" cy="2746393"/>
          </a:xfrm>
          <a:prstGeom prst="rect">
            <a:avLst/>
          </a:prstGeom>
          <a:noFill/>
        </p:spPr>
        <p:txBody>
          <a:bodyPr wrap="square" numCol="3">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Rhinitis and sinusitis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Vocal cord dysfunction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Sleep apnea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Asthma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COPD, emphysema, chronic bronchitis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Constrictive bronchiolitis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Sarcoidosis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Hypersensitivity pneumonitis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Idiopathic interstitial pneumonias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Acute eosinophilic pneumonia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Pulmonary alveolar proteinosis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Acute bronchitis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Pneumonia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Tuberculosis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Respiratory cancers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Mortality from respiratory disease</a:t>
            </a:r>
          </a:p>
        </p:txBody>
      </p:sp>
    </p:spTree>
    <p:extLst>
      <p:ext uri="{BB962C8B-B14F-4D97-AF65-F5344CB8AC3E}">
        <p14:creationId xmlns:p14="http://schemas.microsoft.com/office/powerpoint/2010/main" val="245053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F676-EE17-4B00-BEC6-0EA955449370}"/>
              </a:ext>
            </a:extLst>
          </p:cNvPr>
          <p:cNvSpPr>
            <a:spLocks noGrp="1"/>
          </p:cNvSpPr>
          <p:nvPr>
            <p:ph type="title"/>
          </p:nvPr>
        </p:nvSpPr>
        <p:spPr/>
        <p:txBody>
          <a:bodyPr>
            <a:normAutofit/>
          </a:bodyPr>
          <a:lstStyle/>
          <a:p>
            <a:r>
              <a:rPr lang="en-US" sz="2100"/>
              <a:t>Honoring Our PACT Act</a:t>
            </a:r>
          </a:p>
        </p:txBody>
      </p:sp>
      <p:sp>
        <p:nvSpPr>
          <p:cNvPr id="3" name="Content Placeholder 2">
            <a:extLst>
              <a:ext uri="{FF2B5EF4-FFF2-40B4-BE49-F238E27FC236}">
                <a16:creationId xmlns:a16="http://schemas.microsoft.com/office/drawing/2014/main" id="{A6EAD211-D236-4CA9-AAAE-FE4A0C4A738C}"/>
              </a:ext>
            </a:extLst>
          </p:cNvPr>
          <p:cNvSpPr>
            <a:spLocks noGrp="1"/>
          </p:cNvSpPr>
          <p:nvPr>
            <p:ph idx="1"/>
          </p:nvPr>
        </p:nvSpPr>
        <p:spPr>
          <a:xfrm>
            <a:off x="3252497" y="1967848"/>
            <a:ext cx="5150643" cy="2300288"/>
          </a:xfrm>
        </p:spPr>
        <p:txBody>
          <a:bodyPr>
            <a:normAutofit/>
          </a:bodyPr>
          <a:lstStyle/>
          <a:p>
            <a:pPr marL="0" indent="0">
              <a:buNone/>
            </a:pPr>
            <a:r>
              <a:rPr lang="en-US" sz="1350">
                <a:solidFill>
                  <a:srgbClr val="000000"/>
                </a:solidFill>
                <a:ea typeface="Calibri" panose="020F0502020204030204" pitchFamily="34" charset="0"/>
              </a:rPr>
              <a:t>The Senate Veterans’ Affairs Committee named the bill after </a:t>
            </a:r>
            <a:r>
              <a:rPr lang="en-US" sz="1350" b="1">
                <a:solidFill>
                  <a:srgbClr val="000000"/>
                </a:solidFill>
                <a:ea typeface="Calibri" panose="020F0502020204030204" pitchFamily="34" charset="0"/>
              </a:rPr>
              <a:t>Sergeant First Class Heath Robinson</a:t>
            </a:r>
            <a:r>
              <a:rPr lang="en-US" sz="1350">
                <a:solidFill>
                  <a:srgbClr val="000000"/>
                </a:solidFill>
                <a:ea typeface="Calibri" panose="020F0502020204030204" pitchFamily="34" charset="0"/>
              </a:rPr>
              <a:t>, who deployed to Kosovo and Iraq with the Ohio National Guard. </a:t>
            </a:r>
          </a:p>
          <a:p>
            <a:pPr marL="0" indent="0">
              <a:buNone/>
            </a:pPr>
            <a:endParaRPr lang="en-US" sz="1350">
              <a:solidFill>
                <a:srgbClr val="000000"/>
              </a:solidFill>
              <a:ea typeface="Calibri" panose="020F0502020204030204" pitchFamily="34" charset="0"/>
            </a:endParaRPr>
          </a:p>
          <a:p>
            <a:pPr marL="0" indent="0">
              <a:buNone/>
            </a:pPr>
            <a:r>
              <a:rPr lang="en-US" sz="1350">
                <a:solidFill>
                  <a:srgbClr val="000000"/>
                </a:solidFill>
                <a:ea typeface="Calibri" panose="020F0502020204030204" pitchFamily="34" charset="0"/>
              </a:rPr>
              <a:t>After returning home from his last deployment, doctors diagnosed him with an autoimmune disorder and late-stage lung cancer—both associated with burn pit exposure. </a:t>
            </a:r>
          </a:p>
          <a:p>
            <a:pPr marL="0" indent="0">
              <a:buNone/>
            </a:pPr>
            <a:endParaRPr lang="en-US" sz="1350">
              <a:solidFill>
                <a:srgbClr val="000000"/>
              </a:solidFill>
              <a:ea typeface="Calibri" panose="020F0502020204030204" pitchFamily="34" charset="0"/>
            </a:endParaRPr>
          </a:p>
          <a:p>
            <a:pPr marL="0" indent="0">
              <a:buNone/>
            </a:pPr>
            <a:r>
              <a:rPr lang="en-US" sz="1350">
                <a:solidFill>
                  <a:srgbClr val="000000"/>
                </a:solidFill>
                <a:ea typeface="Calibri" panose="020F0502020204030204" pitchFamily="34" charset="0"/>
              </a:rPr>
              <a:t>SFC Robinson passed away in May 2020. He was 39 years old. </a:t>
            </a:r>
            <a:endParaRPr lang="en-US" sz="1350">
              <a:ea typeface="Calibri" panose="020F0502020204030204" pitchFamily="34" charset="0"/>
            </a:endParaRPr>
          </a:p>
        </p:txBody>
      </p:sp>
      <p:sp>
        <p:nvSpPr>
          <p:cNvPr id="4" name="Slide Number Placeholder 3">
            <a:extLst>
              <a:ext uri="{FF2B5EF4-FFF2-40B4-BE49-F238E27FC236}">
                <a16:creationId xmlns:a16="http://schemas.microsoft.com/office/drawing/2014/main" id="{F6A9E444-0371-4512-964E-F88A9420805A}"/>
              </a:ext>
            </a:extLst>
          </p:cNvPr>
          <p:cNvSpPr>
            <a:spLocks noGrp="1"/>
          </p:cNvSpPr>
          <p:nvPr>
            <p:ph type="sldNum" sz="quarter" idx="10"/>
          </p:nvPr>
        </p:nvSpPr>
        <p:spPr>
          <a:xfrm>
            <a:off x="9296400" y="640080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2E955-1962-4AEE-8867-D22B674B3D18}" type="slidenum">
              <a:rPr lang="en-US" smtClean="0"/>
              <a:pPr/>
              <a:t>5</a:t>
            </a:fld>
            <a:endParaRPr lang="en-US"/>
          </a:p>
        </p:txBody>
      </p:sp>
      <p:grpSp>
        <p:nvGrpSpPr>
          <p:cNvPr id="5" name="Group 4">
            <a:extLst>
              <a:ext uri="{FF2B5EF4-FFF2-40B4-BE49-F238E27FC236}">
                <a16:creationId xmlns:a16="http://schemas.microsoft.com/office/drawing/2014/main" id="{C5BF140F-00E1-455F-84D8-241E3B7C487A}"/>
              </a:ext>
            </a:extLst>
          </p:cNvPr>
          <p:cNvGrpSpPr/>
          <p:nvPr/>
        </p:nvGrpSpPr>
        <p:grpSpPr>
          <a:xfrm>
            <a:off x="740860" y="1882123"/>
            <a:ext cx="1945232" cy="2471738"/>
            <a:chOff x="1306828" y="934356"/>
            <a:chExt cx="2593643" cy="3295650"/>
          </a:xfrm>
        </p:grpSpPr>
        <p:sp>
          <p:nvSpPr>
            <p:cNvPr id="7" name="Rectangle 6">
              <a:extLst>
                <a:ext uri="{FF2B5EF4-FFF2-40B4-BE49-F238E27FC236}">
                  <a16:creationId xmlns:a16="http://schemas.microsoft.com/office/drawing/2014/main" id="{EBE7417B-5DD5-41E5-94E5-EE95422E6642}"/>
                </a:ext>
              </a:extLst>
            </p:cNvPr>
            <p:cNvSpPr/>
            <p:nvPr/>
          </p:nvSpPr>
          <p:spPr>
            <a:xfrm>
              <a:off x="1306828" y="934356"/>
              <a:ext cx="2311603" cy="3076205"/>
            </a:xfrm>
            <a:prstGeom prst="rect">
              <a:avLst/>
            </a:prstGeom>
            <a:solidFill>
              <a:srgbClr val="003F72"/>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descr="A person in uniform&#10;&#10;Description automatically generated with low confidence">
              <a:extLst>
                <a:ext uri="{FF2B5EF4-FFF2-40B4-BE49-F238E27FC236}">
                  <a16:creationId xmlns:a16="http://schemas.microsoft.com/office/drawing/2014/main" id="{6F6F817D-C32E-47A0-9537-B4684950D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628" y="1162956"/>
              <a:ext cx="2288843" cy="3067050"/>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A8846375-40F2-49E6-8656-AB52E7224C65}"/>
              </a:ext>
            </a:extLst>
          </p:cNvPr>
          <p:cNvSpPr txBox="1"/>
          <p:nvPr/>
        </p:nvSpPr>
        <p:spPr>
          <a:xfrm>
            <a:off x="465462" y="4737388"/>
            <a:ext cx="8213075" cy="1061829"/>
          </a:xfrm>
          <a:prstGeom prst="rect">
            <a:avLst/>
          </a:prstGeom>
          <a:solidFill>
            <a:schemeClr val="accent6"/>
          </a:solidFill>
        </p:spPr>
        <p:txBody>
          <a:bodyPr wrap="square" lIns="137160" tIns="68580" rIns="137160" bIns="68580" rtlCol="0">
            <a:spAutoFit/>
          </a:bodyPr>
          <a:lstStyle/>
          <a:p>
            <a:r>
              <a:rPr lang="en-US" sz="1200" i="1">
                <a:solidFill>
                  <a:srgbClr val="2E2E2E"/>
                </a:solidFill>
                <a:latin typeface="Arial" panose="020B0604020202020204" pitchFamily="34" charset="0"/>
              </a:rPr>
              <a:t>“Study after study demonstrates Veterans in VA care do better…The PACT Act would be one of the largest substantive health and benefit expansions in VA’s history, comparable in scale and impact to the Agent Orange Act. It would codify many of the ongoing efforts by the department to improve its process for establishment of presumptions of service connection due to toxic exposure, reducing the burden for Veterans and increasing transparency.” </a:t>
            </a:r>
          </a:p>
          <a:p>
            <a:pPr algn="r"/>
            <a:r>
              <a:rPr lang="en-US" sz="1200" i="1">
                <a:solidFill>
                  <a:srgbClr val="2E2E2E"/>
                </a:solidFill>
                <a:latin typeface="Arial" panose="020B0604020202020204" pitchFamily="34" charset="0"/>
              </a:rPr>
              <a:t>-VA Secretary Denis McDonough, May 2022</a:t>
            </a:r>
            <a:endParaRPr lang="en-US" sz="1200" i="1"/>
          </a:p>
        </p:txBody>
      </p:sp>
      <p:sp>
        <p:nvSpPr>
          <p:cNvPr id="10" name="TextBox 9">
            <a:extLst>
              <a:ext uri="{FF2B5EF4-FFF2-40B4-BE49-F238E27FC236}">
                <a16:creationId xmlns:a16="http://schemas.microsoft.com/office/drawing/2014/main" id="{D2E41AAC-8117-7240-CAB5-45DEA1CBD7E2}"/>
              </a:ext>
            </a:extLst>
          </p:cNvPr>
          <p:cNvSpPr txBox="1"/>
          <p:nvPr/>
        </p:nvSpPr>
        <p:spPr>
          <a:xfrm>
            <a:off x="342899" y="839049"/>
            <a:ext cx="8458200" cy="830997"/>
          </a:xfrm>
          <a:prstGeom prst="rect">
            <a:avLst/>
          </a:prstGeom>
          <a:noFill/>
        </p:spPr>
        <p:txBody>
          <a:bodyPr wrap="square">
            <a:spAutoFit/>
          </a:bodyPr>
          <a:lstStyle/>
          <a:p>
            <a:r>
              <a:rPr lang="en-US" sz="2400"/>
              <a:t>Sergeant First Class Heath Robinson Honoring Our Promise to Address Comprehensive Toxics (PACT) Act of 2022</a:t>
            </a:r>
          </a:p>
        </p:txBody>
      </p:sp>
    </p:spTree>
    <p:extLst>
      <p:ext uri="{BB962C8B-B14F-4D97-AF65-F5344CB8AC3E}">
        <p14:creationId xmlns:p14="http://schemas.microsoft.com/office/powerpoint/2010/main" val="1407242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52D8-0DA0-C712-7721-54CE8A4EB9DB}"/>
              </a:ext>
            </a:extLst>
          </p:cNvPr>
          <p:cNvSpPr>
            <a:spLocks noGrp="1"/>
          </p:cNvSpPr>
          <p:nvPr>
            <p:ph type="title"/>
          </p:nvPr>
        </p:nvSpPr>
        <p:spPr/>
        <p:txBody>
          <a:bodyPr>
            <a:normAutofit/>
          </a:bodyPr>
          <a:lstStyle/>
          <a:p>
            <a:r>
              <a:rPr lang="en-US" sz="2400"/>
              <a:t>Reconsidering the Totality of Evidence: New Internal VA Process</a:t>
            </a:r>
          </a:p>
        </p:txBody>
      </p:sp>
      <p:sp>
        <p:nvSpPr>
          <p:cNvPr id="3" name="Content Placeholder 2">
            <a:extLst>
              <a:ext uri="{FF2B5EF4-FFF2-40B4-BE49-F238E27FC236}">
                <a16:creationId xmlns:a16="http://schemas.microsoft.com/office/drawing/2014/main" id="{348C4D6B-FCF6-9DC7-D808-7CC1C4D99489}"/>
              </a:ext>
            </a:extLst>
          </p:cNvPr>
          <p:cNvSpPr txBox="1">
            <a:spLocks/>
          </p:cNvSpPr>
          <p:nvPr/>
        </p:nvSpPr>
        <p:spPr>
          <a:xfrm>
            <a:off x="404984" y="3028349"/>
            <a:ext cx="8334032" cy="2315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HOME and AHBPCE led effort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Supplemental review on asthma, sinusitis, rhinitis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Considered multiple data streams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Civilian epidemiologic studies, experimental and laboratory research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Structured approach (PECOTS, grading of evidence,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Presumptive service connection (Aug 2021) </a:t>
            </a:r>
          </a:p>
        </p:txBody>
      </p:sp>
      <p:sp>
        <p:nvSpPr>
          <p:cNvPr id="4" name="TextBox 3">
            <a:extLst>
              <a:ext uri="{FF2B5EF4-FFF2-40B4-BE49-F238E27FC236}">
                <a16:creationId xmlns:a16="http://schemas.microsoft.com/office/drawing/2014/main" id="{D6E696CC-856B-34D6-22CF-27A7E3B6071A}"/>
              </a:ext>
            </a:extLst>
          </p:cNvPr>
          <p:cNvSpPr txBox="1"/>
          <p:nvPr/>
        </p:nvSpPr>
        <p:spPr>
          <a:xfrm>
            <a:off x="63500" y="5778095"/>
            <a:ext cx="8128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Federal Register / Vol. 86, No. 148 / Thursday, August 5, 2021 / Rules and Regulations</a:t>
            </a:r>
          </a:p>
        </p:txBody>
      </p:sp>
      <p:pic>
        <p:nvPicPr>
          <p:cNvPr id="5" name="Picture 4">
            <a:extLst>
              <a:ext uri="{FF2B5EF4-FFF2-40B4-BE49-F238E27FC236}">
                <a16:creationId xmlns:a16="http://schemas.microsoft.com/office/drawing/2014/main" id="{697263B3-9B61-A17B-8DD5-8E70EBA04389}"/>
              </a:ext>
            </a:extLst>
          </p:cNvPr>
          <p:cNvPicPr>
            <a:picLocks noChangeAspect="1"/>
          </p:cNvPicPr>
          <p:nvPr/>
        </p:nvPicPr>
        <p:blipFill>
          <a:blip r:embed="rId2"/>
          <a:stretch>
            <a:fillRect/>
          </a:stretch>
        </p:blipFill>
        <p:spPr>
          <a:xfrm>
            <a:off x="2001894" y="859824"/>
            <a:ext cx="5140212" cy="1707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0647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5F41-66FC-63D7-D9BF-780FE4433EC0}"/>
              </a:ext>
            </a:extLst>
          </p:cNvPr>
          <p:cNvSpPr>
            <a:spLocks noGrp="1"/>
          </p:cNvSpPr>
          <p:nvPr>
            <p:ph type="title"/>
          </p:nvPr>
        </p:nvSpPr>
        <p:spPr/>
        <p:txBody>
          <a:bodyPr>
            <a:normAutofit/>
          </a:bodyPr>
          <a:lstStyle/>
          <a:p>
            <a:r>
              <a:rPr lang="en-US" sz="2400"/>
              <a:t>PACT Act – Review and Assess Presumptive Decision Process</a:t>
            </a:r>
          </a:p>
        </p:txBody>
      </p:sp>
      <p:sp>
        <p:nvSpPr>
          <p:cNvPr id="6" name="Content Placeholder 5">
            <a:extLst>
              <a:ext uri="{FF2B5EF4-FFF2-40B4-BE49-F238E27FC236}">
                <a16:creationId xmlns:a16="http://schemas.microsoft.com/office/drawing/2014/main" id="{44F6629B-FAD7-AFB8-54E9-9D27812B16FB}"/>
              </a:ext>
            </a:extLst>
          </p:cNvPr>
          <p:cNvSpPr>
            <a:spLocks noGrp="1"/>
          </p:cNvSpPr>
          <p:nvPr>
            <p:ph idx="1"/>
          </p:nvPr>
        </p:nvSpPr>
        <p:spPr>
          <a:xfrm>
            <a:off x="3067050" y="1012004"/>
            <a:ext cx="5653087" cy="4749604"/>
          </a:xfrm>
        </p:spPr>
        <p:txBody>
          <a:bodyPr>
            <a:normAutofit/>
          </a:bodyPr>
          <a:lstStyle/>
          <a:p>
            <a:r>
              <a:rPr lang="en-US" sz="2400"/>
              <a:t>From a </a:t>
            </a:r>
            <a:r>
              <a:rPr lang="en-US" sz="2400" b="1" u="sng"/>
              <a:t>scientific aspect</a:t>
            </a:r>
            <a:r>
              <a:rPr lang="en-US" sz="2400"/>
              <a:t>, NASEM committee recommends:</a:t>
            </a:r>
          </a:p>
          <a:p>
            <a:pPr lvl="1"/>
            <a:r>
              <a:rPr lang="en-US" sz="2000"/>
              <a:t>VA model its scientific evaluation after standard approaches</a:t>
            </a:r>
          </a:p>
          <a:p>
            <a:pPr lvl="1"/>
            <a:r>
              <a:rPr lang="en-US" sz="2000"/>
              <a:t>Include protocol development and research question (PECOTS)</a:t>
            </a:r>
          </a:p>
          <a:p>
            <a:pPr lvl="1"/>
            <a:r>
              <a:rPr lang="en-US" sz="2000"/>
              <a:t>Formalize search strategy (inclusion/exclusion)</a:t>
            </a:r>
          </a:p>
          <a:p>
            <a:pPr lvl="1"/>
            <a:r>
              <a:rPr lang="en-US" sz="2000"/>
              <a:t>Synthesis reporting</a:t>
            </a:r>
          </a:p>
          <a:p>
            <a:pPr lvl="1"/>
            <a:r>
              <a:rPr lang="en-US" sz="2000"/>
              <a:t>Include </a:t>
            </a:r>
            <a:r>
              <a:rPr lang="en-US" sz="2000" u="sng"/>
              <a:t>full body of evidence</a:t>
            </a:r>
          </a:p>
          <a:p>
            <a:pPr lvl="1"/>
            <a:r>
              <a:rPr lang="en-US" sz="2000"/>
              <a:t>Structured approach to determining levels of evidence </a:t>
            </a:r>
            <a:r>
              <a:rPr lang="en-US" sz="1800"/>
              <a:t>(synthesis of GRADE, OHAT, US National Toxicology Program methods)</a:t>
            </a:r>
          </a:p>
          <a:p>
            <a:endParaRPr lang="en-US" sz="2400"/>
          </a:p>
        </p:txBody>
      </p:sp>
      <p:pic>
        <p:nvPicPr>
          <p:cNvPr id="8194" name="Picture 2" descr="Cover art for record id: 27166">
            <a:extLst>
              <a:ext uri="{FF2B5EF4-FFF2-40B4-BE49-F238E27FC236}">
                <a16:creationId xmlns:a16="http://schemas.microsoft.com/office/drawing/2014/main" id="{8A514489-7FA5-DA09-D110-57A6AAD05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508998"/>
            <a:ext cx="2281237" cy="3421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EED620-61A9-EA15-C0C9-552FE543798C}"/>
              </a:ext>
            </a:extLst>
          </p:cNvPr>
          <p:cNvSpPr txBox="1"/>
          <p:nvPr/>
        </p:nvSpPr>
        <p:spPr>
          <a:xfrm>
            <a:off x="95250" y="5675206"/>
            <a:ext cx="76581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National Academies of Sciences, Engineering, and Medicine. 2023. Review of the Department of Veterans Affairs Presumption Decision Process. Washington, DC: The National Academies Press. https://doi.org/10.17226/27166.</a:t>
            </a:r>
          </a:p>
        </p:txBody>
      </p:sp>
    </p:spTree>
    <p:extLst>
      <p:ext uri="{BB962C8B-B14F-4D97-AF65-F5344CB8AC3E}">
        <p14:creationId xmlns:p14="http://schemas.microsoft.com/office/powerpoint/2010/main" val="1078048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F549-EDEF-FA1C-7CA8-C24BC97121A6}"/>
              </a:ext>
            </a:extLst>
          </p:cNvPr>
          <p:cNvSpPr>
            <a:spLocks noGrp="1"/>
          </p:cNvSpPr>
          <p:nvPr>
            <p:ph type="title"/>
          </p:nvPr>
        </p:nvSpPr>
        <p:spPr/>
        <p:txBody>
          <a:bodyPr>
            <a:normAutofit/>
          </a:bodyPr>
          <a:lstStyle/>
          <a:p>
            <a:r>
              <a:rPr lang="en-US" sz="2400"/>
              <a:t>Resource Intensive</a:t>
            </a:r>
          </a:p>
        </p:txBody>
      </p:sp>
      <p:sp>
        <p:nvSpPr>
          <p:cNvPr id="4" name="Content Placeholder 3">
            <a:extLst>
              <a:ext uri="{FF2B5EF4-FFF2-40B4-BE49-F238E27FC236}">
                <a16:creationId xmlns:a16="http://schemas.microsoft.com/office/drawing/2014/main" id="{5DE8F474-04D3-9F94-DD90-1513612BBD60}"/>
              </a:ext>
            </a:extLst>
          </p:cNvPr>
          <p:cNvSpPr>
            <a:spLocks noGrp="1"/>
          </p:cNvSpPr>
          <p:nvPr>
            <p:ph idx="1"/>
          </p:nvPr>
        </p:nvSpPr>
        <p:spPr>
          <a:xfrm>
            <a:off x="246840" y="1095375"/>
            <a:ext cx="8783670" cy="4800600"/>
          </a:xfrm>
        </p:spPr>
        <p:txBody>
          <a:bodyPr>
            <a:normAutofit/>
          </a:bodyPr>
          <a:lstStyle/>
          <a:p>
            <a:r>
              <a:rPr lang="en-US" sz="2000"/>
              <a:t>Well-performed systematic review and meta-analysis can take between </a:t>
            </a:r>
            <a:r>
              <a:rPr lang="en-US" sz="2000" b="1"/>
              <a:t>1000 to 2000 person hours</a:t>
            </a:r>
          </a:p>
          <a:p>
            <a:endParaRPr lang="en-US" sz="2000" b="1"/>
          </a:p>
          <a:p>
            <a:endParaRPr lang="en-US" sz="2000" b="1"/>
          </a:p>
          <a:p>
            <a:endParaRPr lang="en-US" sz="2000" b="1"/>
          </a:p>
          <a:p>
            <a:endParaRPr lang="en-US" sz="2000" b="1"/>
          </a:p>
          <a:p>
            <a:pPr marL="0" indent="0">
              <a:buNone/>
            </a:pPr>
            <a:endParaRPr lang="en-US" sz="2000" b="1"/>
          </a:p>
          <a:p>
            <a:r>
              <a:rPr lang="en-US" sz="2000" b="1"/>
              <a:t>Opportunities for Efficiency</a:t>
            </a:r>
          </a:p>
          <a:p>
            <a:pPr marL="685800" lvl="1" indent="-342900">
              <a:buFont typeface="+mj-lt"/>
              <a:buAutoNum type="arabicPeriod"/>
            </a:pPr>
            <a:r>
              <a:rPr lang="en-US" sz="1800"/>
              <a:t>Reduce start-up time</a:t>
            </a:r>
          </a:p>
          <a:p>
            <a:pPr marL="685800" lvl="1" indent="-342900">
              <a:buFont typeface="+mj-lt"/>
              <a:buAutoNum type="arabicPeriod"/>
            </a:pPr>
            <a:r>
              <a:rPr lang="en-US" sz="1800"/>
              <a:t>Standardize approach/throughput</a:t>
            </a:r>
          </a:p>
        </p:txBody>
      </p:sp>
      <p:pic>
        <p:nvPicPr>
          <p:cNvPr id="5122" name="Picture 2">
            <a:extLst>
              <a:ext uri="{FF2B5EF4-FFF2-40B4-BE49-F238E27FC236}">
                <a16:creationId xmlns:a16="http://schemas.microsoft.com/office/drawing/2014/main" id="{C0E5C3A0-79F0-A6F2-FF35-F1FF35B29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667" y="2646586"/>
            <a:ext cx="3660108" cy="3116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0933EA-0A4E-04AC-F58D-08A694A1CFD7}"/>
              </a:ext>
            </a:extLst>
          </p:cNvPr>
          <p:cNvSpPr txBox="1"/>
          <p:nvPr/>
        </p:nvSpPr>
        <p:spPr>
          <a:xfrm>
            <a:off x="4353432" y="5763090"/>
            <a:ext cx="467707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Figure from: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Allen and Olkin JAMA. 1999;282(7):634-635.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88480E6-8E6F-A06D-0A0B-B75156DDC958}"/>
                  </a:ext>
                </a:extLst>
              </p:cNvPr>
              <p:cNvSpPr txBox="1"/>
              <p:nvPr/>
            </p:nvSpPr>
            <p:spPr>
              <a:xfrm>
                <a:off x="2066588" y="2087872"/>
                <a:ext cx="457368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𝑻𝒐𝒕𝒂𝒍</m:t>
                      </m:r>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𝑻𝒊𝒎𝒆</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=721+0.243</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−0.0000123</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oMath>
                  </m:oMathPara>
                </a14:m>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588480E6-8E6F-A06D-0A0B-B75156DDC958}"/>
                  </a:ext>
                </a:extLst>
              </p:cNvPr>
              <p:cNvSpPr txBox="1">
                <a:spLocks noRot="1" noChangeAspect="1" noMove="1" noResize="1" noEditPoints="1" noAdjustHandles="1" noChangeArrowheads="1" noChangeShapeType="1" noTextEdit="1"/>
              </p:cNvSpPr>
              <p:nvPr/>
            </p:nvSpPr>
            <p:spPr>
              <a:xfrm>
                <a:off x="2066588" y="2087872"/>
                <a:ext cx="4573688" cy="276999"/>
              </a:xfrm>
              <a:prstGeom prst="rect">
                <a:avLst/>
              </a:prstGeom>
              <a:blipFill>
                <a:blip r:embed="rId4"/>
                <a:stretch>
                  <a:fillRect l="-800" t="-4348" r="-267" b="-8696"/>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AF03FB3B-EB16-9B47-3087-2724B4F4206C}"/>
              </a:ext>
            </a:extLst>
          </p:cNvPr>
          <p:cNvSpPr/>
          <p:nvPr/>
        </p:nvSpPr>
        <p:spPr>
          <a:xfrm>
            <a:off x="5147552" y="3875776"/>
            <a:ext cx="548397" cy="1619250"/>
          </a:xfrm>
          <a:prstGeom prst="ellipse">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31889576-26A2-5589-F83E-4C2DC40A4648}"/>
              </a:ext>
            </a:extLst>
          </p:cNvPr>
          <p:cNvSpPr/>
          <p:nvPr/>
        </p:nvSpPr>
        <p:spPr>
          <a:xfrm rot="5400000">
            <a:off x="7271990" y="2994274"/>
            <a:ext cx="635475" cy="1544015"/>
          </a:xfrm>
          <a:prstGeom prst="ellipse">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F2BB35D-58CA-3FF9-25DF-B4F9C5E619F8}"/>
              </a:ext>
            </a:extLst>
          </p:cNvPr>
          <p:cNvSpPr txBox="1"/>
          <p:nvPr/>
        </p:nvSpPr>
        <p:spPr>
          <a:xfrm>
            <a:off x="2182160" y="2364871"/>
            <a:ext cx="1948725"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a:ln>
                  <a:noFill/>
                </a:ln>
                <a:solidFill>
                  <a:prstClr val="white">
                    <a:lumMod val="50000"/>
                  </a:prstClr>
                </a:solidFill>
                <a:effectLst/>
                <a:uLnTx/>
                <a:uFillTx/>
                <a:latin typeface="Calibri"/>
                <a:ea typeface="+mn-ea"/>
                <a:cs typeface="+mn-cs"/>
              </a:rPr>
              <a:t>x = total # citations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a:ln>
                  <a:noFill/>
                </a:ln>
                <a:solidFill>
                  <a:prstClr val="white">
                    <a:lumMod val="50000"/>
                  </a:prstClr>
                </a:solidFill>
                <a:effectLst/>
                <a:uLnTx/>
                <a:uFillTx/>
                <a:latin typeface="Calibri"/>
                <a:ea typeface="+mn-ea"/>
                <a:cs typeface="+mn-cs"/>
              </a:rPr>
              <a:t>Allen &amp; Olkin 1999, JAMA</a:t>
            </a:r>
          </a:p>
        </p:txBody>
      </p:sp>
    </p:spTree>
    <p:extLst>
      <p:ext uri="{BB962C8B-B14F-4D97-AF65-F5344CB8AC3E}">
        <p14:creationId xmlns:p14="http://schemas.microsoft.com/office/powerpoint/2010/main" val="440501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9848043-ED3B-7223-5812-740A52726C89}"/>
              </a:ext>
            </a:extLst>
          </p:cNvPr>
          <p:cNvGrpSpPr/>
          <p:nvPr/>
        </p:nvGrpSpPr>
        <p:grpSpPr>
          <a:xfrm>
            <a:off x="264613" y="762000"/>
            <a:ext cx="8481423" cy="2884065"/>
            <a:chOff x="253605" y="1923800"/>
            <a:chExt cx="8481423" cy="2884065"/>
          </a:xfrm>
        </p:grpSpPr>
        <p:pic>
          <p:nvPicPr>
            <p:cNvPr id="3" name="Graphic 2" descr="Programmer female with solid fill">
              <a:extLst>
                <a:ext uri="{FF2B5EF4-FFF2-40B4-BE49-F238E27FC236}">
                  <a16:creationId xmlns:a16="http://schemas.microsoft.com/office/drawing/2014/main" id="{DAF64E49-E47F-012B-38A8-0C35632038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018" y="2281150"/>
              <a:ext cx="685800" cy="704627"/>
            </a:xfrm>
            <a:prstGeom prst="rect">
              <a:avLst/>
            </a:prstGeom>
          </p:spPr>
        </p:pic>
        <p:grpSp>
          <p:nvGrpSpPr>
            <p:cNvPr id="4" name="Group 3">
              <a:extLst>
                <a:ext uri="{FF2B5EF4-FFF2-40B4-BE49-F238E27FC236}">
                  <a16:creationId xmlns:a16="http://schemas.microsoft.com/office/drawing/2014/main" id="{7C800B8A-F019-6775-C34D-E3A08B2AFADC}"/>
                </a:ext>
              </a:extLst>
            </p:cNvPr>
            <p:cNvGrpSpPr/>
            <p:nvPr/>
          </p:nvGrpSpPr>
          <p:grpSpPr>
            <a:xfrm>
              <a:off x="3467995" y="2300358"/>
              <a:ext cx="2208011" cy="879774"/>
              <a:chOff x="5638800" y="2971252"/>
              <a:chExt cx="2944014" cy="1141690"/>
            </a:xfrm>
            <a:solidFill>
              <a:schemeClr val="accent2">
                <a:lumMod val="50000"/>
              </a:schemeClr>
            </a:solidFill>
          </p:grpSpPr>
          <p:pic>
            <p:nvPicPr>
              <p:cNvPr id="5" name="Graphic 4" descr="Programmer male with solid fill">
                <a:extLst>
                  <a:ext uri="{FF2B5EF4-FFF2-40B4-BE49-F238E27FC236}">
                    <a16:creationId xmlns:a16="http://schemas.microsoft.com/office/drawing/2014/main" id="{741D18D0-93B4-DEDA-80A8-EE72EA39D2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570297" cy="570297"/>
              </a:xfrm>
              <a:prstGeom prst="rect">
                <a:avLst/>
              </a:prstGeom>
            </p:spPr>
          </p:pic>
          <p:pic>
            <p:nvPicPr>
              <p:cNvPr id="6" name="Graphic 5" descr="Programmer female with solid fill">
                <a:extLst>
                  <a:ext uri="{FF2B5EF4-FFF2-40B4-BE49-F238E27FC236}">
                    <a16:creationId xmlns:a16="http://schemas.microsoft.com/office/drawing/2014/main" id="{5A30D164-5802-2AB4-CE48-EE9DBAA279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8625" y="2971800"/>
                <a:ext cx="570845" cy="570845"/>
              </a:xfrm>
              <a:prstGeom prst="rect">
                <a:avLst/>
              </a:prstGeom>
            </p:spPr>
          </p:pic>
          <p:pic>
            <p:nvPicPr>
              <p:cNvPr id="7" name="Graphic 6" descr="Programmer male with solid fill">
                <a:extLst>
                  <a:ext uri="{FF2B5EF4-FFF2-40B4-BE49-F238E27FC236}">
                    <a16:creationId xmlns:a16="http://schemas.microsoft.com/office/drawing/2014/main" id="{CEF8D4B8-C7B6-7BAA-DCFC-3596ACE6FD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3542097"/>
                <a:ext cx="570297" cy="570297"/>
              </a:xfrm>
              <a:prstGeom prst="rect">
                <a:avLst/>
              </a:prstGeom>
            </p:spPr>
          </p:pic>
          <p:pic>
            <p:nvPicPr>
              <p:cNvPr id="8" name="Graphic 7" descr="Programmer female with solid fill">
                <a:extLst>
                  <a:ext uri="{FF2B5EF4-FFF2-40B4-BE49-F238E27FC236}">
                    <a16:creationId xmlns:a16="http://schemas.microsoft.com/office/drawing/2014/main" id="{AE6E5F61-E672-9C12-DCEE-BB3A6F3FD3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8625" y="3542097"/>
                <a:ext cx="570845" cy="570845"/>
              </a:xfrm>
              <a:prstGeom prst="rect">
                <a:avLst/>
              </a:prstGeom>
            </p:spPr>
          </p:pic>
          <p:pic>
            <p:nvPicPr>
              <p:cNvPr id="9" name="Graphic 8" descr="Programmer male with solid fill">
                <a:extLst>
                  <a:ext uri="{FF2B5EF4-FFF2-40B4-BE49-F238E27FC236}">
                    <a16:creationId xmlns:a16="http://schemas.microsoft.com/office/drawing/2014/main" id="{77B1102C-6713-50C0-E372-D23004F9B0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0472" y="2971252"/>
                <a:ext cx="570297" cy="570297"/>
              </a:xfrm>
              <a:prstGeom prst="rect">
                <a:avLst/>
              </a:prstGeom>
            </p:spPr>
          </p:pic>
          <p:pic>
            <p:nvPicPr>
              <p:cNvPr id="10" name="Graphic 9" descr="Programmer female with solid fill">
                <a:extLst>
                  <a:ext uri="{FF2B5EF4-FFF2-40B4-BE49-F238E27FC236}">
                    <a16:creationId xmlns:a16="http://schemas.microsoft.com/office/drawing/2014/main" id="{1BCBA61B-2E09-D528-E340-23018518A2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70297" y="2971252"/>
                <a:ext cx="570845" cy="570845"/>
              </a:xfrm>
              <a:prstGeom prst="rect">
                <a:avLst/>
              </a:prstGeom>
            </p:spPr>
          </p:pic>
          <p:pic>
            <p:nvPicPr>
              <p:cNvPr id="11" name="Graphic 10" descr="Programmer male with solid fill">
                <a:extLst>
                  <a:ext uri="{FF2B5EF4-FFF2-40B4-BE49-F238E27FC236}">
                    <a16:creationId xmlns:a16="http://schemas.microsoft.com/office/drawing/2014/main" id="{FCD48DC9-1E9D-0233-01BB-B35D1DC937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0472" y="3541549"/>
                <a:ext cx="570297" cy="570297"/>
              </a:xfrm>
              <a:prstGeom prst="rect">
                <a:avLst/>
              </a:prstGeom>
            </p:spPr>
          </p:pic>
          <p:pic>
            <p:nvPicPr>
              <p:cNvPr id="12" name="Graphic 11" descr="Programmer female with solid fill">
                <a:extLst>
                  <a:ext uri="{FF2B5EF4-FFF2-40B4-BE49-F238E27FC236}">
                    <a16:creationId xmlns:a16="http://schemas.microsoft.com/office/drawing/2014/main" id="{0D6934EA-DFBA-914D-4942-E3B48B381C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70297" y="3541549"/>
                <a:ext cx="570845" cy="570845"/>
              </a:xfrm>
              <a:prstGeom prst="rect">
                <a:avLst/>
              </a:prstGeom>
            </p:spPr>
          </p:pic>
          <p:pic>
            <p:nvPicPr>
              <p:cNvPr id="13" name="Graphic 12" descr="Programmer male with solid fill">
                <a:extLst>
                  <a:ext uri="{FF2B5EF4-FFF2-40B4-BE49-F238E27FC236}">
                    <a16:creationId xmlns:a16="http://schemas.microsoft.com/office/drawing/2014/main" id="{9AF82ABC-5865-20E0-BD7E-0693B9327A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2144" y="2971252"/>
                <a:ext cx="570297" cy="570297"/>
              </a:xfrm>
              <a:prstGeom prst="rect">
                <a:avLst/>
              </a:prstGeom>
            </p:spPr>
          </p:pic>
          <p:pic>
            <p:nvPicPr>
              <p:cNvPr id="14" name="Graphic 13" descr="Programmer female with solid fill">
                <a:extLst>
                  <a:ext uri="{FF2B5EF4-FFF2-40B4-BE49-F238E27FC236}">
                    <a16:creationId xmlns:a16="http://schemas.microsoft.com/office/drawing/2014/main" id="{C775F7AE-BF1E-81FF-5475-EE3432CF17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1969" y="2971252"/>
                <a:ext cx="570845" cy="570845"/>
              </a:xfrm>
              <a:prstGeom prst="rect">
                <a:avLst/>
              </a:prstGeom>
            </p:spPr>
          </p:pic>
          <p:pic>
            <p:nvPicPr>
              <p:cNvPr id="15" name="Graphic 14" descr="Programmer male with solid fill">
                <a:extLst>
                  <a:ext uri="{FF2B5EF4-FFF2-40B4-BE49-F238E27FC236}">
                    <a16:creationId xmlns:a16="http://schemas.microsoft.com/office/drawing/2014/main" id="{1BCDDE56-54D7-F138-CC85-F341FA99D6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2144" y="3541549"/>
                <a:ext cx="570297" cy="570297"/>
              </a:xfrm>
              <a:prstGeom prst="rect">
                <a:avLst/>
              </a:prstGeom>
            </p:spPr>
          </p:pic>
          <p:pic>
            <p:nvPicPr>
              <p:cNvPr id="16" name="Graphic 15" descr="Programmer female with solid fill">
                <a:extLst>
                  <a:ext uri="{FF2B5EF4-FFF2-40B4-BE49-F238E27FC236}">
                    <a16:creationId xmlns:a16="http://schemas.microsoft.com/office/drawing/2014/main" id="{538941E4-DCD7-0A64-AD91-6CF2027056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1969" y="3541549"/>
                <a:ext cx="570845" cy="570845"/>
              </a:xfrm>
              <a:prstGeom prst="rect">
                <a:avLst/>
              </a:prstGeom>
            </p:spPr>
          </p:pic>
        </p:grpSp>
        <p:grpSp>
          <p:nvGrpSpPr>
            <p:cNvPr id="17" name="Group 16">
              <a:extLst>
                <a:ext uri="{FF2B5EF4-FFF2-40B4-BE49-F238E27FC236}">
                  <a16:creationId xmlns:a16="http://schemas.microsoft.com/office/drawing/2014/main" id="{35EEFEE6-3A6C-BD37-D5D2-C340BAEC5E2E}"/>
                </a:ext>
              </a:extLst>
            </p:cNvPr>
            <p:cNvGrpSpPr/>
            <p:nvPr/>
          </p:nvGrpSpPr>
          <p:grpSpPr>
            <a:xfrm>
              <a:off x="1531265" y="2123200"/>
              <a:ext cx="1337903" cy="1363542"/>
              <a:chOff x="2031613" y="1771703"/>
              <a:chExt cx="1783870" cy="1769480"/>
            </a:xfrm>
            <a:solidFill>
              <a:schemeClr val="accent1">
                <a:lumMod val="75000"/>
              </a:schemeClr>
            </a:solidFill>
          </p:grpSpPr>
          <p:pic>
            <p:nvPicPr>
              <p:cNvPr id="18" name="Graphic 17" descr="Doctor male with solid fill">
                <a:extLst>
                  <a:ext uri="{FF2B5EF4-FFF2-40B4-BE49-F238E27FC236}">
                    <a16:creationId xmlns:a16="http://schemas.microsoft.com/office/drawing/2014/main" id="{DA493D55-BAF4-575B-D23D-CD2CF2BA61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1613" y="2626783"/>
                <a:ext cx="914400" cy="914400"/>
              </a:xfrm>
              <a:prstGeom prst="rect">
                <a:avLst/>
              </a:prstGeom>
            </p:spPr>
          </p:pic>
          <p:pic>
            <p:nvPicPr>
              <p:cNvPr id="19" name="Graphic 18" descr="Doctor female with solid fill">
                <a:extLst>
                  <a:ext uri="{FF2B5EF4-FFF2-40B4-BE49-F238E27FC236}">
                    <a16:creationId xmlns:a16="http://schemas.microsoft.com/office/drawing/2014/main" id="{5D121116-FBD1-0886-37ED-2529D8FABD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79716" y="1771703"/>
                <a:ext cx="914400" cy="914400"/>
              </a:xfrm>
              <a:prstGeom prst="rect">
                <a:avLst/>
              </a:prstGeom>
            </p:spPr>
          </p:pic>
          <p:pic>
            <p:nvPicPr>
              <p:cNvPr id="20" name="Graphic 19" descr="Scientist male with solid fill">
                <a:extLst>
                  <a:ext uri="{FF2B5EF4-FFF2-40B4-BE49-F238E27FC236}">
                    <a16:creationId xmlns:a16="http://schemas.microsoft.com/office/drawing/2014/main" id="{85C53B8E-E358-195D-F20C-ECAAEE5250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1083" y="1771703"/>
                <a:ext cx="914400" cy="914400"/>
              </a:xfrm>
              <a:prstGeom prst="rect">
                <a:avLst/>
              </a:prstGeom>
            </p:spPr>
          </p:pic>
          <p:pic>
            <p:nvPicPr>
              <p:cNvPr id="21" name="Graphic 20" descr="Scientist female with solid fill">
                <a:extLst>
                  <a:ext uri="{FF2B5EF4-FFF2-40B4-BE49-F238E27FC236}">
                    <a16:creationId xmlns:a16="http://schemas.microsoft.com/office/drawing/2014/main" id="{39249207-3033-A82F-6732-027BB4BFDE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78152" y="2626783"/>
                <a:ext cx="914400" cy="914400"/>
              </a:xfrm>
              <a:prstGeom prst="rect">
                <a:avLst/>
              </a:prstGeom>
            </p:spPr>
          </p:pic>
        </p:grpSp>
        <p:grpSp>
          <p:nvGrpSpPr>
            <p:cNvPr id="22" name="Group 21">
              <a:extLst>
                <a:ext uri="{FF2B5EF4-FFF2-40B4-BE49-F238E27FC236}">
                  <a16:creationId xmlns:a16="http://schemas.microsoft.com/office/drawing/2014/main" id="{BA39C3DD-24C1-80A9-8532-16B4EC7E3C6C}"/>
                </a:ext>
              </a:extLst>
            </p:cNvPr>
            <p:cNvGrpSpPr/>
            <p:nvPr/>
          </p:nvGrpSpPr>
          <p:grpSpPr>
            <a:xfrm>
              <a:off x="7947765" y="1923800"/>
              <a:ext cx="685800" cy="1414289"/>
              <a:chOff x="10659977" y="406544"/>
              <a:chExt cx="914400" cy="1885719"/>
            </a:xfrm>
            <a:solidFill>
              <a:srgbClr val="7030A0"/>
            </a:solidFill>
          </p:grpSpPr>
          <p:pic>
            <p:nvPicPr>
              <p:cNvPr id="23" name="Graphic 22" descr="Scatterplot with solid fill">
                <a:extLst>
                  <a:ext uri="{FF2B5EF4-FFF2-40B4-BE49-F238E27FC236}">
                    <a16:creationId xmlns:a16="http://schemas.microsoft.com/office/drawing/2014/main" id="{DEC51921-FABF-BC7A-2078-4DD42450532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659977" y="1352762"/>
                <a:ext cx="914400" cy="939501"/>
              </a:xfrm>
              <a:prstGeom prst="rect">
                <a:avLst/>
              </a:prstGeom>
            </p:spPr>
          </p:pic>
          <p:pic>
            <p:nvPicPr>
              <p:cNvPr id="24" name="Graphic 23" descr="Internet with solid fill">
                <a:extLst>
                  <a:ext uri="{FF2B5EF4-FFF2-40B4-BE49-F238E27FC236}">
                    <a16:creationId xmlns:a16="http://schemas.microsoft.com/office/drawing/2014/main" id="{0FF77D57-6BFB-588A-D30C-86D7F423922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659977" y="406544"/>
                <a:ext cx="914400" cy="939501"/>
              </a:xfrm>
              <a:prstGeom prst="rect">
                <a:avLst/>
              </a:prstGeom>
            </p:spPr>
          </p:pic>
        </p:grpSp>
        <p:grpSp>
          <p:nvGrpSpPr>
            <p:cNvPr id="25" name="Group 24">
              <a:extLst>
                <a:ext uri="{FF2B5EF4-FFF2-40B4-BE49-F238E27FC236}">
                  <a16:creationId xmlns:a16="http://schemas.microsoft.com/office/drawing/2014/main" id="{3773F61E-C184-F5AA-4496-870DDDB627B2}"/>
                </a:ext>
              </a:extLst>
            </p:cNvPr>
            <p:cNvGrpSpPr/>
            <p:nvPr/>
          </p:nvGrpSpPr>
          <p:grpSpPr>
            <a:xfrm>
              <a:off x="6095777" y="2100344"/>
              <a:ext cx="1337903" cy="1363542"/>
              <a:chOff x="2031613" y="1771703"/>
              <a:chExt cx="1783870" cy="1769480"/>
            </a:xfrm>
            <a:solidFill>
              <a:schemeClr val="accent4">
                <a:lumMod val="50000"/>
              </a:schemeClr>
            </a:solidFill>
          </p:grpSpPr>
          <p:pic>
            <p:nvPicPr>
              <p:cNvPr id="26" name="Graphic 25" descr="Doctor male with solid fill">
                <a:extLst>
                  <a:ext uri="{FF2B5EF4-FFF2-40B4-BE49-F238E27FC236}">
                    <a16:creationId xmlns:a16="http://schemas.microsoft.com/office/drawing/2014/main" id="{FCACE907-C949-A605-CBB0-534189DC3A9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31613" y="2626783"/>
                <a:ext cx="914400" cy="914400"/>
              </a:xfrm>
              <a:prstGeom prst="rect">
                <a:avLst/>
              </a:prstGeom>
            </p:spPr>
          </p:pic>
          <p:pic>
            <p:nvPicPr>
              <p:cNvPr id="27" name="Graphic 26" descr="Doctor female with solid fill">
                <a:extLst>
                  <a:ext uri="{FF2B5EF4-FFF2-40B4-BE49-F238E27FC236}">
                    <a16:creationId xmlns:a16="http://schemas.microsoft.com/office/drawing/2014/main" id="{C6A87630-2D43-96F3-DEBB-8F189D13058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079716" y="1771703"/>
                <a:ext cx="914400" cy="914400"/>
              </a:xfrm>
              <a:prstGeom prst="rect">
                <a:avLst/>
              </a:prstGeom>
            </p:spPr>
          </p:pic>
          <p:pic>
            <p:nvPicPr>
              <p:cNvPr id="28" name="Graphic 27" descr="Scientist male with solid fill">
                <a:extLst>
                  <a:ext uri="{FF2B5EF4-FFF2-40B4-BE49-F238E27FC236}">
                    <a16:creationId xmlns:a16="http://schemas.microsoft.com/office/drawing/2014/main" id="{ECEA2EF8-829A-EE02-0BF9-6635B51D25F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901083" y="1771703"/>
                <a:ext cx="914400" cy="914400"/>
              </a:xfrm>
              <a:prstGeom prst="rect">
                <a:avLst/>
              </a:prstGeom>
            </p:spPr>
          </p:pic>
          <p:pic>
            <p:nvPicPr>
              <p:cNvPr id="29" name="Graphic 28" descr="Scientist female with solid fill">
                <a:extLst>
                  <a:ext uri="{FF2B5EF4-FFF2-40B4-BE49-F238E27FC236}">
                    <a16:creationId xmlns:a16="http://schemas.microsoft.com/office/drawing/2014/main" id="{3B033C00-7439-8616-97F9-57C5A273123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878152" y="2626783"/>
                <a:ext cx="914400" cy="914400"/>
              </a:xfrm>
              <a:prstGeom prst="rect">
                <a:avLst/>
              </a:prstGeom>
            </p:spPr>
          </p:pic>
        </p:grpSp>
        <p:sp>
          <p:nvSpPr>
            <p:cNvPr id="30" name="TextBox 29">
              <a:extLst>
                <a:ext uri="{FF2B5EF4-FFF2-40B4-BE49-F238E27FC236}">
                  <a16:creationId xmlns:a16="http://schemas.microsoft.com/office/drawing/2014/main" id="{82D5FE7F-D79D-8E47-99A3-410A29496A7C}"/>
                </a:ext>
              </a:extLst>
            </p:cNvPr>
            <p:cNvSpPr txBox="1"/>
            <p:nvPr/>
          </p:nvSpPr>
          <p:spPr>
            <a:xfrm>
              <a:off x="253605" y="4438533"/>
              <a:ext cx="10036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Identify</a:t>
              </a:r>
            </a:p>
          </p:txBody>
        </p:sp>
        <p:sp>
          <p:nvSpPr>
            <p:cNvPr id="31" name="TextBox 30">
              <a:extLst>
                <a:ext uri="{FF2B5EF4-FFF2-40B4-BE49-F238E27FC236}">
                  <a16:creationId xmlns:a16="http://schemas.microsoft.com/office/drawing/2014/main" id="{3E981069-6717-CD1C-F4D5-DB6576A3056A}"/>
                </a:ext>
              </a:extLst>
            </p:cNvPr>
            <p:cNvSpPr txBox="1"/>
            <p:nvPr/>
          </p:nvSpPr>
          <p:spPr>
            <a:xfrm>
              <a:off x="1715994" y="4426985"/>
              <a:ext cx="10036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CF45">
                      <a:lumMod val="50000"/>
                    </a:srgbClr>
                  </a:solidFill>
                  <a:effectLst/>
                  <a:uLnTx/>
                  <a:uFillTx/>
                  <a:latin typeface="Arial" panose="020B0604020202020204" pitchFamily="34" charset="0"/>
                  <a:ea typeface="+mn-ea"/>
                  <a:cs typeface="Arial" panose="020B0604020202020204" pitchFamily="34" charset="0"/>
                </a:rPr>
                <a:t>Screen</a:t>
              </a:r>
            </a:p>
          </p:txBody>
        </p:sp>
        <p:sp>
          <p:nvSpPr>
            <p:cNvPr id="32" name="TextBox 31">
              <a:extLst>
                <a:ext uri="{FF2B5EF4-FFF2-40B4-BE49-F238E27FC236}">
                  <a16:creationId xmlns:a16="http://schemas.microsoft.com/office/drawing/2014/main" id="{83CABDFC-3DA0-BC9B-9A6C-DC14C20E0A08}"/>
                </a:ext>
              </a:extLst>
            </p:cNvPr>
            <p:cNvSpPr txBox="1"/>
            <p:nvPr/>
          </p:nvSpPr>
          <p:spPr>
            <a:xfrm>
              <a:off x="4127636" y="4438533"/>
              <a:ext cx="10036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3BE">
                      <a:lumMod val="50000"/>
                    </a:srgbClr>
                  </a:solidFill>
                  <a:effectLst/>
                  <a:uLnTx/>
                  <a:uFillTx/>
                  <a:latin typeface="Arial" panose="020B0604020202020204" pitchFamily="34" charset="0"/>
                  <a:ea typeface="+mn-ea"/>
                  <a:cs typeface="Arial" panose="020B0604020202020204" pitchFamily="34" charset="0"/>
                </a:rPr>
                <a:t>Extract</a:t>
              </a:r>
            </a:p>
          </p:txBody>
        </p:sp>
        <p:cxnSp>
          <p:nvCxnSpPr>
            <p:cNvPr id="33" name="Straight Connector 32">
              <a:extLst>
                <a:ext uri="{FF2B5EF4-FFF2-40B4-BE49-F238E27FC236}">
                  <a16:creationId xmlns:a16="http://schemas.microsoft.com/office/drawing/2014/main" id="{CAFAC5D2-CBD8-73FD-9B7E-FC837E933535}"/>
                </a:ext>
              </a:extLst>
            </p:cNvPr>
            <p:cNvCxnSpPr>
              <a:cxnSpLocks/>
            </p:cNvCxnSpPr>
            <p:nvPr/>
          </p:nvCxnSpPr>
          <p:spPr>
            <a:xfrm>
              <a:off x="713918" y="3004827"/>
              <a:ext cx="0" cy="1452756"/>
            </a:xfrm>
            <a:prstGeom prst="line">
              <a:avLst/>
            </a:prstGeom>
            <a:ln w="3810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27BBEB-FC85-AD8B-64C8-EC8C645AD6DE}"/>
                </a:ext>
              </a:extLst>
            </p:cNvPr>
            <p:cNvCxnSpPr>
              <a:cxnSpLocks/>
              <a:endCxn id="31" idx="0"/>
            </p:cNvCxnSpPr>
            <p:nvPr/>
          </p:nvCxnSpPr>
          <p:spPr>
            <a:xfrm>
              <a:off x="2217065" y="3619175"/>
              <a:ext cx="734" cy="807810"/>
            </a:xfrm>
            <a:prstGeom prst="line">
              <a:avLst/>
            </a:prstGeom>
            <a:ln w="381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6F8830-B520-8794-9BEE-4C128C417DD2}"/>
                </a:ext>
              </a:extLst>
            </p:cNvPr>
            <p:cNvCxnSpPr>
              <a:cxnSpLocks/>
            </p:cNvCxnSpPr>
            <p:nvPr/>
          </p:nvCxnSpPr>
          <p:spPr>
            <a:xfrm flipH="1">
              <a:off x="4572000" y="3237698"/>
              <a:ext cx="0" cy="1200835"/>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52B1F20-31DC-D7F1-B8EF-B4A56F37A032}"/>
                </a:ext>
              </a:extLst>
            </p:cNvPr>
            <p:cNvSpPr txBox="1"/>
            <p:nvPr/>
          </p:nvSpPr>
          <p:spPr>
            <a:xfrm>
              <a:off x="6088840" y="4438533"/>
              <a:ext cx="13966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7955B">
                      <a:lumMod val="50000"/>
                    </a:srgbClr>
                  </a:solidFill>
                  <a:effectLst/>
                  <a:uLnTx/>
                  <a:uFillTx/>
                  <a:latin typeface="Arial" panose="020B0604020202020204" pitchFamily="34" charset="0"/>
                  <a:ea typeface="+mn-ea"/>
                  <a:cs typeface="Arial" panose="020B0604020202020204" pitchFamily="34" charset="0"/>
                </a:rPr>
                <a:t>Synthesize</a:t>
              </a:r>
            </a:p>
          </p:txBody>
        </p:sp>
        <p:cxnSp>
          <p:nvCxnSpPr>
            <p:cNvPr id="37" name="Straight Connector 36">
              <a:extLst>
                <a:ext uri="{FF2B5EF4-FFF2-40B4-BE49-F238E27FC236}">
                  <a16:creationId xmlns:a16="http://schemas.microsoft.com/office/drawing/2014/main" id="{C86D70F9-2F8A-8F62-0470-76AD7EFD2BE0}"/>
                </a:ext>
              </a:extLst>
            </p:cNvPr>
            <p:cNvCxnSpPr>
              <a:cxnSpLocks/>
              <a:endCxn id="36" idx="0"/>
            </p:cNvCxnSpPr>
            <p:nvPr/>
          </p:nvCxnSpPr>
          <p:spPr>
            <a:xfrm>
              <a:off x="6781578" y="3564544"/>
              <a:ext cx="0" cy="873989"/>
            </a:xfrm>
            <a:prstGeom prst="line">
              <a:avLst/>
            </a:prstGeom>
            <a:ln w="381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4596758-0719-2A9B-4799-05FF0FB0836D}"/>
                </a:ext>
              </a:extLst>
            </p:cNvPr>
            <p:cNvSpPr txBox="1"/>
            <p:nvPr/>
          </p:nvSpPr>
          <p:spPr>
            <a:xfrm>
              <a:off x="7846302" y="4438532"/>
              <a:ext cx="8887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Share</a:t>
              </a:r>
            </a:p>
          </p:txBody>
        </p:sp>
        <p:cxnSp>
          <p:nvCxnSpPr>
            <p:cNvPr id="39" name="Straight Connector 38">
              <a:extLst>
                <a:ext uri="{FF2B5EF4-FFF2-40B4-BE49-F238E27FC236}">
                  <a16:creationId xmlns:a16="http://schemas.microsoft.com/office/drawing/2014/main" id="{AE225787-B94A-6CA6-528F-BEDDA3040F6B}"/>
                </a:ext>
              </a:extLst>
            </p:cNvPr>
            <p:cNvCxnSpPr>
              <a:cxnSpLocks/>
              <a:endCxn id="38" idx="0"/>
            </p:cNvCxnSpPr>
            <p:nvPr/>
          </p:nvCxnSpPr>
          <p:spPr>
            <a:xfrm>
              <a:off x="8290665" y="3378151"/>
              <a:ext cx="0" cy="106038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pic>
          <p:nvPicPr>
            <p:cNvPr id="40" name="Graphic 39" descr="Transfer outline">
              <a:extLst>
                <a:ext uri="{FF2B5EF4-FFF2-40B4-BE49-F238E27FC236}">
                  <a16:creationId xmlns:a16="http://schemas.microsoft.com/office/drawing/2014/main" id="{CDF53863-0CA3-E344-1223-FA931C41D41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42994" y="3619737"/>
              <a:ext cx="685800" cy="685800"/>
            </a:xfrm>
            <a:prstGeom prst="rect">
              <a:avLst/>
            </a:prstGeom>
          </p:spPr>
        </p:pic>
        <p:pic>
          <p:nvPicPr>
            <p:cNvPr id="41" name="Graphic 40" descr="Transfer outline">
              <a:extLst>
                <a:ext uri="{FF2B5EF4-FFF2-40B4-BE49-F238E27FC236}">
                  <a16:creationId xmlns:a16="http://schemas.microsoft.com/office/drawing/2014/main" id="{7137055C-8BEF-4B71-E9E9-983DDDEE957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077814" y="3619737"/>
              <a:ext cx="685800" cy="685800"/>
            </a:xfrm>
            <a:prstGeom prst="rect">
              <a:avLst/>
            </a:prstGeom>
          </p:spPr>
        </p:pic>
        <p:pic>
          <p:nvPicPr>
            <p:cNvPr id="42" name="Graphic 41" descr="Transfer outline">
              <a:extLst>
                <a:ext uri="{FF2B5EF4-FFF2-40B4-BE49-F238E27FC236}">
                  <a16:creationId xmlns:a16="http://schemas.microsoft.com/office/drawing/2014/main" id="{656F89E6-8A26-0CCF-28BB-E20689A2F61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403040" y="3619175"/>
              <a:ext cx="685800" cy="685800"/>
            </a:xfrm>
            <a:prstGeom prst="rect">
              <a:avLst/>
            </a:prstGeom>
          </p:spPr>
        </p:pic>
        <p:pic>
          <p:nvPicPr>
            <p:cNvPr id="43" name="Graphic 42" descr="Transfer outline">
              <a:extLst>
                <a:ext uri="{FF2B5EF4-FFF2-40B4-BE49-F238E27FC236}">
                  <a16:creationId xmlns:a16="http://schemas.microsoft.com/office/drawing/2014/main" id="{C2402F18-6F69-3CCA-93B2-F464607FC38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296255" y="3648762"/>
              <a:ext cx="685800" cy="685800"/>
            </a:xfrm>
            <a:prstGeom prst="rect">
              <a:avLst/>
            </a:prstGeom>
          </p:spPr>
        </p:pic>
      </p:grpSp>
      <p:sp>
        <p:nvSpPr>
          <p:cNvPr id="2" name="Title 1">
            <a:extLst>
              <a:ext uri="{FF2B5EF4-FFF2-40B4-BE49-F238E27FC236}">
                <a16:creationId xmlns:a16="http://schemas.microsoft.com/office/drawing/2014/main" id="{8AC6FD4F-9F0C-2914-3553-554F6A911436}"/>
              </a:ext>
            </a:extLst>
          </p:cNvPr>
          <p:cNvSpPr>
            <a:spLocks noGrp="1"/>
          </p:cNvSpPr>
          <p:nvPr>
            <p:ph type="title"/>
          </p:nvPr>
        </p:nvSpPr>
        <p:spPr/>
        <p:txBody>
          <a:bodyPr>
            <a:normAutofit/>
          </a:bodyPr>
          <a:lstStyle/>
          <a:p>
            <a:r>
              <a:rPr lang="en-US" sz="2400"/>
              <a:t>HOME-LEAP Schematic</a:t>
            </a:r>
          </a:p>
        </p:txBody>
      </p:sp>
      <p:sp>
        <p:nvSpPr>
          <p:cNvPr id="47" name="Content Placeholder 3">
            <a:extLst>
              <a:ext uri="{FF2B5EF4-FFF2-40B4-BE49-F238E27FC236}">
                <a16:creationId xmlns:a16="http://schemas.microsoft.com/office/drawing/2014/main" id="{24C219D4-36AA-8BFE-9832-51A91B78BB76}"/>
              </a:ext>
            </a:extLst>
          </p:cNvPr>
          <p:cNvSpPr txBox="1">
            <a:spLocks/>
          </p:cNvSpPr>
          <p:nvPr/>
        </p:nvSpPr>
        <p:spPr>
          <a:xfrm>
            <a:off x="381631" y="4193098"/>
            <a:ext cx="8462697" cy="2398202"/>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Develop and refine search criteria based on system of questions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F3CF45">
                    <a:lumMod val="50000"/>
                  </a:srgbClr>
                </a:solidFill>
                <a:effectLst/>
                <a:uLnTx/>
                <a:uFillTx/>
                <a:latin typeface="Arial" panose="020B0604020202020204" pitchFamily="34" charset="0"/>
                <a:ea typeface="+mn-ea"/>
                <a:cs typeface="Arial" panose="020B0604020202020204" pitchFamily="34" charset="0"/>
              </a:rPr>
              <a:t>Screen and triage articles (enhanced by machine learning)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003F72">
                    <a:lumMod val="50000"/>
                  </a:srgbClr>
                </a:solidFill>
                <a:effectLst/>
                <a:uLnTx/>
                <a:uFillTx/>
                <a:latin typeface="Arial" panose="020B0604020202020204" pitchFamily="34" charset="0"/>
                <a:ea typeface="+mn-ea"/>
                <a:cs typeface="Arial" panose="020B0604020202020204" pitchFamily="34" charset="0"/>
              </a:rPr>
              <a:t>Extract data from article, assess risk of bias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F7955B">
                    <a:lumMod val="50000"/>
                  </a:srgbClr>
                </a:solidFill>
                <a:effectLst/>
                <a:uLnTx/>
                <a:uFillTx/>
                <a:latin typeface="Arial" panose="020B0604020202020204" pitchFamily="34" charset="0"/>
                <a:ea typeface="+mn-ea"/>
                <a:cs typeface="Arial" panose="020B0604020202020204" pitchFamily="34" charset="0"/>
              </a:rPr>
              <a:t>Evaluate strength of evidence for each question and across levels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Perform meta-analyses, publish evidence maps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3058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F549-EDEF-FA1C-7CA8-C24BC97121A6}"/>
              </a:ext>
            </a:extLst>
          </p:cNvPr>
          <p:cNvSpPr>
            <a:spLocks noGrp="1"/>
          </p:cNvSpPr>
          <p:nvPr>
            <p:ph type="title"/>
          </p:nvPr>
        </p:nvSpPr>
        <p:spPr/>
        <p:txBody>
          <a:bodyPr>
            <a:normAutofit/>
          </a:bodyPr>
          <a:lstStyle/>
          <a:p>
            <a:r>
              <a:rPr lang="en-US" sz="2400"/>
              <a:t>System of Questions to Provide a Weight of Evidence</a:t>
            </a:r>
          </a:p>
        </p:txBody>
      </p:sp>
      <p:pic>
        <p:nvPicPr>
          <p:cNvPr id="5" name="Picture 4" descr="A diagram of a research paper&#10;&#10;Description automatically generated with medium confidence">
            <a:extLst>
              <a:ext uri="{FF2B5EF4-FFF2-40B4-BE49-F238E27FC236}">
                <a16:creationId xmlns:a16="http://schemas.microsoft.com/office/drawing/2014/main" id="{D1362FCC-DBA1-FC6F-3B46-40A67158A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809624"/>
            <a:ext cx="7886700" cy="5915025"/>
          </a:xfrm>
          <a:prstGeom prst="rect">
            <a:avLst/>
          </a:prstGeom>
        </p:spPr>
      </p:pic>
    </p:spTree>
    <p:extLst>
      <p:ext uri="{BB962C8B-B14F-4D97-AF65-F5344CB8AC3E}">
        <p14:creationId xmlns:p14="http://schemas.microsoft.com/office/powerpoint/2010/main" val="3041725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B369A-39F5-BBFF-18B4-CF1C1F5FE321}"/>
              </a:ext>
            </a:extLst>
          </p:cNvPr>
          <p:cNvSpPr txBox="1"/>
          <p:nvPr/>
        </p:nvSpPr>
        <p:spPr>
          <a:xfrm>
            <a:off x="467400" y="4416255"/>
            <a:ext cx="2947595"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Identify research relevant </a:t>
            </a:r>
            <a:r>
              <a:rPr kumimoji="0" lang="en-US" sz="18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each question</a:t>
            </a:r>
          </a:p>
        </p:txBody>
      </p:sp>
      <p:sp>
        <p:nvSpPr>
          <p:cNvPr id="6" name="TextBox 5">
            <a:extLst>
              <a:ext uri="{FF2B5EF4-FFF2-40B4-BE49-F238E27FC236}">
                <a16:creationId xmlns:a16="http://schemas.microsoft.com/office/drawing/2014/main" id="{670ACB1F-B3C4-2442-841B-A0D83F5A8DA9}"/>
              </a:ext>
            </a:extLst>
          </p:cNvPr>
          <p:cNvSpPr txBox="1"/>
          <p:nvPr/>
        </p:nvSpPr>
        <p:spPr>
          <a:xfrm>
            <a:off x="5119521" y="619591"/>
            <a:ext cx="3678999"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each article</a:t>
            </a: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extract data and evaluate </a:t>
            </a: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Risk of Bias</a:t>
            </a:r>
          </a:p>
        </p:txBody>
      </p:sp>
      <p:sp>
        <p:nvSpPr>
          <p:cNvPr id="7" name="TextBox 6">
            <a:extLst>
              <a:ext uri="{FF2B5EF4-FFF2-40B4-BE49-F238E27FC236}">
                <a16:creationId xmlns:a16="http://schemas.microsoft.com/office/drawing/2014/main" id="{0245ADBC-6FA7-19EA-425B-1242F5314106}"/>
              </a:ext>
            </a:extLst>
          </p:cNvPr>
          <p:cNvSpPr txBox="1"/>
          <p:nvPr/>
        </p:nvSpPr>
        <p:spPr>
          <a:xfrm>
            <a:off x="5119520" y="1759818"/>
            <a:ext cx="3678999"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Synthesize the data </a:t>
            </a:r>
            <a:r>
              <a:rPr kumimoji="0" lang="en-US" sz="18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each question </a:t>
            </a: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and draw a </a:t>
            </a: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8" name="TextBox 7">
            <a:extLst>
              <a:ext uri="{FF2B5EF4-FFF2-40B4-BE49-F238E27FC236}">
                <a16:creationId xmlns:a16="http://schemas.microsoft.com/office/drawing/2014/main" id="{065FA014-0D05-50DC-BFCA-10A73727F319}"/>
              </a:ext>
            </a:extLst>
          </p:cNvPr>
          <p:cNvSpPr txBox="1"/>
          <p:nvPr/>
        </p:nvSpPr>
        <p:spPr>
          <a:xfrm>
            <a:off x="5119520" y="2853876"/>
            <a:ext cx="3678999"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Evaluate the </a:t>
            </a: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Strength of Evidence </a:t>
            </a:r>
            <a:r>
              <a:rPr kumimoji="0" lang="en-US" sz="18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each conclusion</a:t>
            </a:r>
          </a:p>
        </p:txBody>
      </p:sp>
      <p:sp>
        <p:nvSpPr>
          <p:cNvPr id="9" name="TextBox 8">
            <a:extLst>
              <a:ext uri="{FF2B5EF4-FFF2-40B4-BE49-F238E27FC236}">
                <a16:creationId xmlns:a16="http://schemas.microsoft.com/office/drawing/2014/main" id="{A29F8C40-0D16-0CCE-2E47-3643666B8BE1}"/>
              </a:ext>
            </a:extLst>
          </p:cNvPr>
          <p:cNvSpPr txBox="1"/>
          <p:nvPr/>
        </p:nvSpPr>
        <p:spPr>
          <a:xfrm>
            <a:off x="4491765" y="4230966"/>
            <a:ext cx="2947595" cy="923330"/>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Do the same </a:t>
            </a:r>
            <a:r>
              <a:rPr kumimoji="0" lang="en-US" sz="18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all questions </a:t>
            </a: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 </a:t>
            </a: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all Evidence Streams</a:t>
            </a:r>
          </a:p>
        </p:txBody>
      </p:sp>
      <p:sp>
        <p:nvSpPr>
          <p:cNvPr id="10" name="TextBox 9">
            <a:extLst>
              <a:ext uri="{FF2B5EF4-FFF2-40B4-BE49-F238E27FC236}">
                <a16:creationId xmlns:a16="http://schemas.microsoft.com/office/drawing/2014/main" id="{9997073F-1468-6E0D-8901-99A6A23A3E43}"/>
              </a:ext>
            </a:extLst>
          </p:cNvPr>
          <p:cNvSpPr txBox="1"/>
          <p:nvPr/>
        </p:nvSpPr>
        <p:spPr>
          <a:xfrm>
            <a:off x="4449183" y="5612497"/>
            <a:ext cx="4066161" cy="646331"/>
          </a:xfrm>
          <a:prstGeom prst="rect">
            <a:avLst/>
          </a:prstGeom>
          <a:solidFill>
            <a:srgbClr val="008000"/>
          </a:solidFill>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Draw a conclusion and evaluate the total </a:t>
            </a: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Weight of Evidence</a:t>
            </a:r>
          </a:p>
        </p:txBody>
      </p:sp>
      <p:cxnSp>
        <p:nvCxnSpPr>
          <p:cNvPr id="13" name="Straight Arrow Connector 12">
            <a:extLst>
              <a:ext uri="{FF2B5EF4-FFF2-40B4-BE49-F238E27FC236}">
                <a16:creationId xmlns:a16="http://schemas.microsoft.com/office/drawing/2014/main" id="{2C4BD2F7-7FFD-D77C-62F0-DC548E0A8D5A}"/>
              </a:ext>
            </a:extLst>
          </p:cNvPr>
          <p:cNvCxnSpPr>
            <a:cxnSpLocks/>
            <a:stCxn id="6" idx="2"/>
            <a:endCxn id="7" idx="0"/>
          </p:cNvCxnSpPr>
          <p:nvPr/>
        </p:nvCxnSpPr>
        <p:spPr>
          <a:xfrm flipH="1">
            <a:off x="6959020" y="1265922"/>
            <a:ext cx="1" cy="49389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939496-AB96-8D4B-518E-95392E9E0899}"/>
              </a:ext>
            </a:extLst>
          </p:cNvPr>
          <p:cNvCxnSpPr>
            <a:cxnSpLocks/>
            <a:stCxn id="7" idx="2"/>
            <a:endCxn id="8" idx="0"/>
          </p:cNvCxnSpPr>
          <p:nvPr/>
        </p:nvCxnSpPr>
        <p:spPr>
          <a:xfrm>
            <a:off x="6959020" y="2406149"/>
            <a:ext cx="0" cy="447727"/>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63A998-DA64-144C-E940-DC7D45BFDF10}"/>
              </a:ext>
            </a:extLst>
          </p:cNvPr>
          <p:cNvCxnSpPr>
            <a:cxnSpLocks/>
          </p:cNvCxnSpPr>
          <p:nvPr/>
        </p:nvCxnSpPr>
        <p:spPr>
          <a:xfrm>
            <a:off x="6990506" y="5154296"/>
            <a:ext cx="0" cy="4443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016EBED-234A-972D-714A-B86A41AB26DE}"/>
              </a:ext>
            </a:extLst>
          </p:cNvPr>
          <p:cNvSpPr txBox="1"/>
          <p:nvPr/>
        </p:nvSpPr>
        <p:spPr>
          <a:xfrm>
            <a:off x="345480" y="652880"/>
            <a:ext cx="3191434" cy="3231654"/>
          </a:xfrm>
          <a:prstGeom prst="rect">
            <a:avLst/>
          </a:prstGeom>
          <a:solidFill>
            <a:srgbClr val="FF7C8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Level 4 (Military research):</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there evidence of increased respiratory complaints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following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deployment compared to pre-deployment?</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Are deployers more likely to complain of respiratory problems than non-deployers?</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Are known pathogens confirmed to be present in the lungs of deployers  with the condition of interest?</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Are the lungs of deployers seeking treatment for respiratory complaints histopathologically distinct from: (4a) Healthy individuals? (4b) Non-deployed military?</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Are deployers diagnosed with ILDs at a different rate than military non-deployed military?</a:t>
            </a:r>
          </a:p>
        </p:txBody>
      </p:sp>
      <p:pic>
        <p:nvPicPr>
          <p:cNvPr id="41" name="Picture 40" descr="A diagram of a research paper&#10;&#10;Description automatically generated with medium confidence">
            <a:extLst>
              <a:ext uri="{FF2B5EF4-FFF2-40B4-BE49-F238E27FC236}">
                <a16:creationId xmlns:a16="http://schemas.microsoft.com/office/drawing/2014/main" id="{D2DAFE74-3FDC-172B-3993-725C45079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760" y="4218887"/>
            <a:ext cx="1247212" cy="935409"/>
          </a:xfrm>
          <a:prstGeom prst="rect">
            <a:avLst/>
          </a:prstGeom>
        </p:spPr>
      </p:pic>
      <p:cxnSp>
        <p:nvCxnSpPr>
          <p:cNvPr id="46" name="Straight Arrow Connector 45">
            <a:extLst>
              <a:ext uri="{FF2B5EF4-FFF2-40B4-BE49-F238E27FC236}">
                <a16:creationId xmlns:a16="http://schemas.microsoft.com/office/drawing/2014/main" id="{E04F99DA-58DB-BA4A-A176-558F5595FB71}"/>
              </a:ext>
            </a:extLst>
          </p:cNvPr>
          <p:cNvCxnSpPr>
            <a:cxnSpLocks/>
          </p:cNvCxnSpPr>
          <p:nvPr/>
        </p:nvCxnSpPr>
        <p:spPr>
          <a:xfrm>
            <a:off x="6959019" y="3551998"/>
            <a:ext cx="1" cy="665072"/>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73A891D-B0DC-9B89-5F3B-A084FFF2947E}"/>
              </a:ext>
            </a:extLst>
          </p:cNvPr>
          <p:cNvCxnSpPr>
            <a:cxnSpLocks/>
          </p:cNvCxnSpPr>
          <p:nvPr/>
        </p:nvCxnSpPr>
        <p:spPr>
          <a:xfrm>
            <a:off x="1914525" y="3884534"/>
            <a:ext cx="0" cy="476113"/>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39F3129-03A3-B9EC-28DC-0DD3DE10BF69}"/>
              </a:ext>
            </a:extLst>
          </p:cNvPr>
          <p:cNvCxnSpPr>
            <a:cxnSpLocks/>
            <a:stCxn id="4" idx="3"/>
            <a:endCxn id="6" idx="1"/>
          </p:cNvCxnSpPr>
          <p:nvPr/>
        </p:nvCxnSpPr>
        <p:spPr>
          <a:xfrm flipV="1">
            <a:off x="3414995" y="942757"/>
            <a:ext cx="1704526" cy="3796664"/>
          </a:xfrm>
          <a:prstGeom prst="bentConnector3">
            <a:avLst/>
          </a:prstGeom>
          <a:ln>
            <a:solidFill>
              <a:schemeClr val="tx1">
                <a:lumMod val="65000"/>
                <a:lumOff val="35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57411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FD4F-9F0C-2914-3553-554F6A911436}"/>
              </a:ext>
            </a:extLst>
          </p:cNvPr>
          <p:cNvSpPr>
            <a:spLocks noGrp="1"/>
          </p:cNvSpPr>
          <p:nvPr>
            <p:ph type="title"/>
          </p:nvPr>
        </p:nvSpPr>
        <p:spPr/>
        <p:txBody>
          <a:bodyPr>
            <a:normAutofit/>
          </a:bodyPr>
          <a:lstStyle/>
          <a:p>
            <a:r>
              <a:rPr lang="en-US" sz="2400"/>
              <a:t>Enhanced Article Screening</a:t>
            </a:r>
          </a:p>
        </p:txBody>
      </p:sp>
      <p:pic>
        <p:nvPicPr>
          <p:cNvPr id="45" name="Picture 44">
            <a:extLst>
              <a:ext uri="{FF2B5EF4-FFF2-40B4-BE49-F238E27FC236}">
                <a16:creationId xmlns:a16="http://schemas.microsoft.com/office/drawing/2014/main" id="{749601B7-776D-5529-303C-CF9FEC231FB8}"/>
              </a:ext>
            </a:extLst>
          </p:cNvPr>
          <p:cNvPicPr>
            <a:picLocks noChangeAspect="1"/>
          </p:cNvPicPr>
          <p:nvPr/>
        </p:nvPicPr>
        <p:blipFill>
          <a:blip r:embed="rId2"/>
          <a:stretch>
            <a:fillRect/>
          </a:stretch>
        </p:blipFill>
        <p:spPr>
          <a:xfrm>
            <a:off x="5820492" y="1212827"/>
            <a:ext cx="3129031" cy="3670268"/>
          </a:xfrm>
          <a:prstGeom prst="rect">
            <a:avLst/>
          </a:prstGeom>
          <a:ln>
            <a:noFill/>
          </a:ln>
          <a:effectLst>
            <a:outerShdw blurRad="292100" dist="139700" dir="2700000" algn="tl" rotWithShape="0">
              <a:srgbClr val="333333">
                <a:alpha val="65000"/>
              </a:srgbClr>
            </a:outerShdw>
          </a:effectLst>
        </p:spPr>
      </p:pic>
      <p:graphicFrame>
        <p:nvGraphicFramePr>
          <p:cNvPr id="48" name="Table 48">
            <a:extLst>
              <a:ext uri="{FF2B5EF4-FFF2-40B4-BE49-F238E27FC236}">
                <a16:creationId xmlns:a16="http://schemas.microsoft.com/office/drawing/2014/main" id="{6FD06804-348D-8CFE-1DC3-2E1EEDE4469A}"/>
              </a:ext>
            </a:extLst>
          </p:cNvPr>
          <p:cNvGraphicFramePr>
            <a:graphicFrameLocks noGrp="1"/>
          </p:cNvGraphicFramePr>
          <p:nvPr/>
        </p:nvGraphicFramePr>
        <p:xfrm>
          <a:off x="4486323" y="5386820"/>
          <a:ext cx="4576632" cy="1272540"/>
        </p:xfrm>
        <a:graphic>
          <a:graphicData uri="http://schemas.openxmlformats.org/drawingml/2006/table">
            <a:tbl>
              <a:tblPr firstRow="1" bandRow="1">
                <a:tableStyleId>{BDBED569-4797-4DF1-A0F4-6AAB3CD982D8}</a:tableStyleId>
              </a:tblPr>
              <a:tblGrid>
                <a:gridCol w="1525544">
                  <a:extLst>
                    <a:ext uri="{9D8B030D-6E8A-4147-A177-3AD203B41FA5}">
                      <a16:colId xmlns:a16="http://schemas.microsoft.com/office/drawing/2014/main" val="4121795247"/>
                    </a:ext>
                  </a:extLst>
                </a:gridCol>
                <a:gridCol w="1525544">
                  <a:extLst>
                    <a:ext uri="{9D8B030D-6E8A-4147-A177-3AD203B41FA5}">
                      <a16:colId xmlns:a16="http://schemas.microsoft.com/office/drawing/2014/main" val="2501612542"/>
                    </a:ext>
                  </a:extLst>
                </a:gridCol>
                <a:gridCol w="1525544">
                  <a:extLst>
                    <a:ext uri="{9D8B030D-6E8A-4147-A177-3AD203B41FA5}">
                      <a16:colId xmlns:a16="http://schemas.microsoft.com/office/drawing/2014/main" val="3864750834"/>
                    </a:ext>
                  </a:extLst>
                </a:gridCol>
              </a:tblGrid>
              <a:tr h="274320">
                <a:tc>
                  <a:txBody>
                    <a:bodyPr/>
                    <a:lstStyle/>
                    <a:p>
                      <a:r>
                        <a:rPr lang="en-US" sz="1400">
                          <a:latin typeface="Arial" panose="020B0604020202020204" pitchFamily="34" charset="0"/>
                          <a:cs typeface="Arial" panose="020B0604020202020204" pitchFamily="34" charset="0"/>
                        </a:rPr>
                        <a:t>Name</a:t>
                      </a:r>
                    </a:p>
                  </a:txBody>
                  <a:tcPr marL="68580" marR="68580" marT="34290" marB="34290"/>
                </a:tc>
                <a:tc>
                  <a:txBody>
                    <a:bodyPr/>
                    <a:lstStyle/>
                    <a:p>
                      <a:r>
                        <a:rPr lang="en-US" sz="1400">
                          <a:latin typeface="Arial" panose="020B0604020202020204" pitchFamily="34" charset="0"/>
                          <a:cs typeface="Arial" panose="020B0604020202020204" pitchFamily="34" charset="0"/>
                        </a:rPr>
                        <a:t>Algorithm</a:t>
                      </a:r>
                    </a:p>
                  </a:txBody>
                  <a:tcPr marL="68580" marR="68580" marT="34290" marB="34290"/>
                </a:tc>
                <a:tc>
                  <a:txBody>
                    <a:bodyPr/>
                    <a:lstStyle/>
                    <a:p>
                      <a:r>
                        <a:rPr lang="en-US" sz="1400">
                          <a:latin typeface="Arial" panose="020B0604020202020204" pitchFamily="34" charset="0"/>
                          <a:cs typeface="Arial" panose="020B0604020202020204" pitchFamily="34" charset="0"/>
                        </a:rPr>
                        <a:t>Model Features</a:t>
                      </a:r>
                    </a:p>
                  </a:txBody>
                  <a:tcPr marL="68580" marR="68580" marT="34290" marB="34290"/>
                </a:tc>
                <a:extLst>
                  <a:ext uri="{0D108BD9-81ED-4DB2-BD59-A6C34878D82A}">
                    <a16:rowId xmlns:a16="http://schemas.microsoft.com/office/drawing/2014/main" val="67284702"/>
                  </a:ext>
                </a:extLst>
              </a:tr>
              <a:tr h="480060">
                <a:tc rowSpan="2">
                  <a:txBody>
                    <a:bodyPr/>
                    <a:lstStyle/>
                    <a:p>
                      <a:r>
                        <a:rPr lang="en-US" sz="1400">
                          <a:latin typeface="Arial" panose="020B0604020202020204" pitchFamily="34" charset="0"/>
                          <a:cs typeface="Arial" panose="020B0604020202020204" pitchFamily="34" charset="0"/>
                        </a:rPr>
                        <a:t>Abstrackr</a:t>
                      </a:r>
                    </a:p>
                  </a:txBody>
                  <a:tcPr marL="68580" marR="68580" marT="34290" marB="34290"/>
                </a:tc>
                <a:tc rowSpan="2">
                  <a:txBody>
                    <a:bodyPr/>
                    <a:lstStyle/>
                    <a:p>
                      <a:r>
                        <a:rPr lang="en-US" sz="1400">
                          <a:latin typeface="Arial" panose="020B0604020202020204" pitchFamily="34" charset="0"/>
                          <a:cs typeface="Arial" panose="020B0604020202020204" pitchFamily="34" charset="0"/>
                        </a:rPr>
                        <a:t>BioLinkBERT-base model pretrained on PubMed</a:t>
                      </a:r>
                    </a:p>
                  </a:txBody>
                  <a:tcPr marL="68580" marR="68580" marT="34290" marB="34290"/>
                </a:tc>
                <a:tc>
                  <a:txBody>
                    <a:bodyPr/>
                    <a:lstStyle/>
                    <a:p>
                      <a:r>
                        <a:rPr lang="en-US" sz="1400">
                          <a:latin typeface="Arial" panose="020B0604020202020204" pitchFamily="34" charset="0"/>
                          <a:cs typeface="Arial" panose="020B0604020202020204" pitchFamily="34" charset="0"/>
                        </a:rPr>
                        <a:t>Transformer encoder model</a:t>
                      </a:r>
                    </a:p>
                  </a:txBody>
                  <a:tcPr marL="68580" marR="68580" marT="34290" marB="34290"/>
                </a:tc>
                <a:extLst>
                  <a:ext uri="{0D108BD9-81ED-4DB2-BD59-A6C34878D82A}">
                    <a16:rowId xmlns:a16="http://schemas.microsoft.com/office/drawing/2014/main" val="1757115332"/>
                  </a:ext>
                </a:extLst>
              </a:tr>
              <a:tr h="480060">
                <a:tc vMerge="1">
                  <a:txBody>
                    <a:bodyPr/>
                    <a:lstStyle/>
                    <a:p>
                      <a:endParaRPr lang="en-US"/>
                    </a:p>
                  </a:txBody>
                  <a:tcPr/>
                </a:tc>
                <a:tc vMerge="1">
                  <a:txBody>
                    <a:bodyPr/>
                    <a:lstStyle/>
                    <a:p>
                      <a:endParaRPr lang="en-US"/>
                    </a:p>
                  </a:txBody>
                  <a:tcPr/>
                </a:tc>
                <a:tc>
                  <a:txBody>
                    <a:bodyPr/>
                    <a:lstStyle/>
                    <a:p>
                      <a:r>
                        <a:rPr lang="en-US" sz="1400">
                          <a:latin typeface="Arial" panose="020B0604020202020204" pitchFamily="34" charset="0"/>
                          <a:cs typeface="Arial" panose="020B0604020202020204" pitchFamily="34" charset="0"/>
                        </a:rPr>
                        <a:t>Neural network architecture</a:t>
                      </a:r>
                    </a:p>
                  </a:txBody>
                  <a:tcPr marL="68580" marR="68580" marT="34290" marB="34290"/>
                </a:tc>
                <a:extLst>
                  <a:ext uri="{0D108BD9-81ED-4DB2-BD59-A6C34878D82A}">
                    <a16:rowId xmlns:a16="http://schemas.microsoft.com/office/drawing/2014/main" val="1842759555"/>
                  </a:ext>
                </a:extLst>
              </a:tr>
            </a:tbl>
          </a:graphicData>
        </a:graphic>
      </p:graphicFrame>
      <p:pic>
        <p:nvPicPr>
          <p:cNvPr id="50" name="Picture 49">
            <a:extLst>
              <a:ext uri="{FF2B5EF4-FFF2-40B4-BE49-F238E27FC236}">
                <a16:creationId xmlns:a16="http://schemas.microsoft.com/office/drawing/2014/main" id="{A963A5EB-8DF6-1A0D-0082-8A43C3B57257}"/>
              </a:ext>
            </a:extLst>
          </p:cNvPr>
          <p:cNvPicPr>
            <a:picLocks noChangeAspect="1"/>
          </p:cNvPicPr>
          <p:nvPr/>
        </p:nvPicPr>
        <p:blipFill>
          <a:blip r:embed="rId3"/>
          <a:stretch>
            <a:fillRect/>
          </a:stretch>
        </p:blipFill>
        <p:spPr>
          <a:xfrm>
            <a:off x="194477" y="1212827"/>
            <a:ext cx="5193693" cy="3670268"/>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AC36D9F6-E025-A8EC-E653-2C32075C01DD}"/>
              </a:ext>
            </a:extLst>
          </p:cNvPr>
          <p:cNvPicPr>
            <a:picLocks noChangeAspect="1"/>
          </p:cNvPicPr>
          <p:nvPr/>
        </p:nvPicPr>
        <p:blipFill>
          <a:blip r:embed="rId4"/>
          <a:stretch>
            <a:fillRect/>
          </a:stretch>
        </p:blipFill>
        <p:spPr>
          <a:xfrm>
            <a:off x="856190" y="4330568"/>
            <a:ext cx="2467319" cy="110505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512C9BC-B511-95ED-1550-B83AAC31757D}"/>
              </a:ext>
            </a:extLst>
          </p:cNvPr>
          <p:cNvSpPr txBox="1"/>
          <p:nvPr/>
        </p:nvSpPr>
        <p:spPr>
          <a:xfrm>
            <a:off x="307018" y="5736030"/>
            <a:ext cx="359789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Current testing indicates that only about 30% of identified studies need be screened by humans.</a:t>
            </a:r>
          </a:p>
        </p:txBody>
      </p:sp>
    </p:spTree>
    <p:extLst>
      <p:ext uri="{BB962C8B-B14F-4D97-AF65-F5344CB8AC3E}">
        <p14:creationId xmlns:p14="http://schemas.microsoft.com/office/powerpoint/2010/main" val="3338011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FD4F-9F0C-2914-3553-554F6A911436}"/>
              </a:ext>
            </a:extLst>
          </p:cNvPr>
          <p:cNvSpPr>
            <a:spLocks noGrp="1"/>
          </p:cNvSpPr>
          <p:nvPr>
            <p:ph type="title"/>
          </p:nvPr>
        </p:nvSpPr>
        <p:spPr/>
        <p:txBody>
          <a:bodyPr>
            <a:normAutofit/>
          </a:bodyPr>
          <a:lstStyle/>
          <a:p>
            <a:r>
              <a:rPr lang="en-US" sz="2400"/>
              <a:t>Is There Evidence Linking Exposure X to Health Effect Y?</a:t>
            </a:r>
          </a:p>
        </p:txBody>
      </p:sp>
      <p:pic>
        <p:nvPicPr>
          <p:cNvPr id="27" name="Picture 26">
            <a:extLst>
              <a:ext uri="{FF2B5EF4-FFF2-40B4-BE49-F238E27FC236}">
                <a16:creationId xmlns:a16="http://schemas.microsoft.com/office/drawing/2014/main" id="{E8B27FDB-53C9-6911-672B-987A6A47F0CD}"/>
              </a:ext>
            </a:extLst>
          </p:cNvPr>
          <p:cNvPicPr>
            <a:picLocks noChangeAspect="1"/>
          </p:cNvPicPr>
          <p:nvPr/>
        </p:nvPicPr>
        <p:blipFill>
          <a:blip r:embed="rId2"/>
          <a:stretch>
            <a:fillRect/>
          </a:stretch>
        </p:blipFill>
        <p:spPr>
          <a:xfrm>
            <a:off x="293731" y="987026"/>
            <a:ext cx="8585113" cy="4207243"/>
          </a:xfrm>
          <a:prstGeom prst="rect">
            <a:avLst/>
          </a:prstGeom>
        </p:spPr>
      </p:pic>
      <p:graphicFrame>
        <p:nvGraphicFramePr>
          <p:cNvPr id="4" name="Object 3">
            <a:extLst>
              <a:ext uri="{FF2B5EF4-FFF2-40B4-BE49-F238E27FC236}">
                <a16:creationId xmlns:a16="http://schemas.microsoft.com/office/drawing/2014/main" id="{78E8478F-F4B3-62CA-DB43-A6F14B10D5D0}"/>
              </a:ext>
            </a:extLst>
          </p:cNvPr>
          <p:cNvGraphicFramePr>
            <a:graphicFrameLocks noChangeAspect="1"/>
          </p:cNvGraphicFramePr>
          <p:nvPr/>
        </p:nvGraphicFramePr>
        <p:xfrm>
          <a:off x="4557713" y="3414713"/>
          <a:ext cx="28575" cy="28575"/>
        </p:xfrm>
        <a:graphic>
          <a:graphicData uri="http://schemas.openxmlformats.org/presentationml/2006/ole">
            <mc:AlternateContent xmlns:mc="http://schemas.openxmlformats.org/markup-compatibility/2006">
              <mc:Choice xmlns:v="urn:schemas-microsoft-com:vml" Requires="v">
                <p:oleObj name="HTML Document" r:id="rId3" imgW="0" imgH="0" progId="htmlfile">
                  <p:link updateAutomatic="1"/>
                </p:oleObj>
              </mc:Choice>
              <mc:Fallback>
                <p:oleObj name="HTML Document" r:id="rId3" imgW="0" imgH="0" progId="htmlfile">
                  <p:link updateAutomatic="1"/>
                  <p:pic>
                    <p:nvPicPr>
                      <p:cNvPr id="4" name="Object 3">
                        <a:extLst>
                          <a:ext uri="{FF2B5EF4-FFF2-40B4-BE49-F238E27FC236}">
                            <a16:creationId xmlns:a16="http://schemas.microsoft.com/office/drawing/2014/main" id="{78E8478F-F4B3-62CA-DB43-A6F14B10D5D0}"/>
                          </a:ext>
                        </a:extLst>
                      </p:cNvPr>
                      <p:cNvPicPr/>
                      <p:nvPr/>
                    </p:nvPicPr>
                    <p:blipFill>
                      <a:blip r:embed="rId4"/>
                      <a:stretch>
                        <a:fillRect/>
                      </a:stretch>
                    </p:blipFill>
                    <p:spPr>
                      <a:xfrm>
                        <a:off x="4557713" y="3414713"/>
                        <a:ext cx="28575" cy="28575"/>
                      </a:xfrm>
                      <a:prstGeom prst="rect">
                        <a:avLst/>
                      </a:prstGeom>
                    </p:spPr>
                  </p:pic>
                </p:oleObj>
              </mc:Fallback>
            </mc:AlternateContent>
          </a:graphicData>
        </a:graphic>
      </p:graphicFrame>
      <p:graphicFrame>
        <p:nvGraphicFramePr>
          <p:cNvPr id="6" name="Object 5">
            <a:hlinkHover r:id="" action="ppaction://ole?verb=0" highlightClick="1"/>
            <a:extLst>
              <a:ext uri="{FF2B5EF4-FFF2-40B4-BE49-F238E27FC236}">
                <a16:creationId xmlns:a16="http://schemas.microsoft.com/office/drawing/2014/main" id="{1BD133BE-D3A1-EB0B-7F15-F487DC67AAA7}"/>
              </a:ext>
            </a:extLst>
          </p:cNvPr>
          <p:cNvGraphicFramePr>
            <a:graphicFrameLocks noChangeAspect="1"/>
          </p:cNvGraphicFramePr>
          <p:nvPr>
            <p:extLst>
              <p:ext uri="{D42A27DB-BD31-4B8C-83A1-F6EECF244321}">
                <p14:modId xmlns:p14="http://schemas.microsoft.com/office/powerpoint/2010/main" val="3615429039"/>
              </p:ext>
            </p:extLst>
          </p:nvPr>
        </p:nvGraphicFramePr>
        <p:xfrm>
          <a:off x="284853" y="5307044"/>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5" imgW="914400" imgH="771525" progId="Package">
                  <p:embed/>
                </p:oleObj>
              </mc:Choice>
              <mc:Fallback>
                <p:oleObj name="Packager Shell Object" showAsIcon="1" r:id="rId5" imgW="914400" imgH="771525" progId="Package">
                  <p:embed/>
                  <p:pic>
                    <p:nvPicPr>
                      <p:cNvPr id="6" name="Object 5">
                        <a:hlinkHover r:id="" action="ppaction://ole?verb=0" highlightClick="1"/>
                        <a:extLst>
                          <a:ext uri="{FF2B5EF4-FFF2-40B4-BE49-F238E27FC236}">
                            <a16:creationId xmlns:a16="http://schemas.microsoft.com/office/drawing/2014/main" id="{1BD133BE-D3A1-EB0B-7F15-F487DC67AAA7}"/>
                          </a:ext>
                        </a:extLst>
                      </p:cNvPr>
                      <p:cNvPicPr/>
                      <p:nvPr/>
                    </p:nvPicPr>
                    <p:blipFill>
                      <a:blip r:embed="rId6"/>
                      <a:stretch>
                        <a:fillRect/>
                      </a:stretch>
                    </p:blipFill>
                    <p:spPr>
                      <a:xfrm>
                        <a:off x="284853" y="530704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5597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F549-EDEF-FA1C-7CA8-C24BC97121A6}"/>
              </a:ext>
            </a:extLst>
          </p:cNvPr>
          <p:cNvSpPr>
            <a:spLocks noGrp="1"/>
          </p:cNvSpPr>
          <p:nvPr>
            <p:ph type="title"/>
          </p:nvPr>
        </p:nvSpPr>
        <p:spPr/>
        <p:txBody>
          <a:bodyPr>
            <a:normAutofit/>
          </a:bodyPr>
          <a:lstStyle/>
          <a:p>
            <a:r>
              <a:rPr lang="en-US" sz="2400"/>
              <a:t>Conclusion</a:t>
            </a:r>
          </a:p>
        </p:txBody>
      </p:sp>
      <p:sp>
        <p:nvSpPr>
          <p:cNvPr id="10" name="Content Placeholder 9">
            <a:extLst>
              <a:ext uri="{FF2B5EF4-FFF2-40B4-BE49-F238E27FC236}">
                <a16:creationId xmlns:a16="http://schemas.microsoft.com/office/drawing/2014/main" id="{E430B181-43CB-B712-B6E0-E804D0AF20E1}"/>
              </a:ext>
            </a:extLst>
          </p:cNvPr>
          <p:cNvSpPr>
            <a:spLocks noGrp="1"/>
          </p:cNvSpPr>
          <p:nvPr>
            <p:ph idx="1"/>
          </p:nvPr>
        </p:nvSpPr>
        <p:spPr/>
        <p:txBody>
          <a:bodyPr>
            <a:normAutofit/>
          </a:bodyPr>
          <a:lstStyle/>
          <a:p>
            <a:r>
              <a:rPr lang="en-US" sz="2000" b="1"/>
              <a:t>Veterans, clinicians, scientists, and policymakers require (and deserve) accurate scientific assessments of the available evidence for decision making</a:t>
            </a:r>
          </a:p>
          <a:p>
            <a:r>
              <a:rPr lang="en-US" sz="2000" b="1"/>
              <a:t>HOME-LEAP Features:</a:t>
            </a:r>
          </a:p>
          <a:p>
            <a:pPr lvl="1"/>
            <a:r>
              <a:rPr lang="en-US" sz="1800"/>
              <a:t>Flexible framework</a:t>
            </a:r>
          </a:p>
          <a:p>
            <a:pPr lvl="2"/>
            <a:r>
              <a:rPr lang="en-US" sz="1650"/>
              <a:t>Able to accommodate multiple data sources</a:t>
            </a:r>
          </a:p>
          <a:p>
            <a:pPr lvl="2"/>
            <a:r>
              <a:rPr lang="en-US" sz="1650"/>
              <a:t>Can be tailored to any health condition(s)</a:t>
            </a:r>
          </a:p>
          <a:p>
            <a:pPr lvl="1"/>
            <a:r>
              <a:rPr lang="en-US" sz="1800"/>
              <a:t>Rigorous and structured approach (article screening </a:t>
            </a:r>
            <a:r>
              <a:rPr lang="en-US" sz="1800">
                <a:sym typeface="Wingdings" panose="05000000000000000000" pitchFamily="2" charset="2"/>
              </a:rPr>
              <a:t> synthesis)</a:t>
            </a:r>
          </a:p>
          <a:p>
            <a:pPr lvl="1"/>
            <a:r>
              <a:rPr lang="en-US" sz="1800">
                <a:sym typeface="Wingdings" panose="05000000000000000000" pitchFamily="2" charset="2"/>
              </a:rPr>
              <a:t>Optimized for efficiency and “up-to-dateness”</a:t>
            </a:r>
          </a:p>
          <a:p>
            <a:pPr lvl="1"/>
            <a:r>
              <a:rPr lang="en-US" sz="1800">
                <a:sym typeface="Wingdings" panose="05000000000000000000" pitchFamily="2" charset="2"/>
              </a:rPr>
              <a:t>Outputs for various stakeholder groups</a:t>
            </a:r>
          </a:p>
        </p:txBody>
      </p:sp>
    </p:spTree>
    <p:extLst>
      <p:ext uri="{BB962C8B-B14F-4D97-AF65-F5344CB8AC3E}">
        <p14:creationId xmlns:p14="http://schemas.microsoft.com/office/powerpoint/2010/main" val="4102464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D6C7-7890-A160-4CC7-E69F9CAC1796}"/>
              </a:ext>
            </a:extLst>
          </p:cNvPr>
          <p:cNvSpPr>
            <a:spLocks noGrp="1"/>
          </p:cNvSpPr>
          <p:nvPr>
            <p:ph type="title"/>
          </p:nvPr>
        </p:nvSpPr>
        <p:spPr/>
        <p:txBody>
          <a:bodyPr>
            <a:normAutofit/>
          </a:bodyPr>
          <a:lstStyle/>
          <a:p>
            <a:r>
              <a:rPr lang="en-US" sz="2400"/>
              <a:t>Acknowledgements</a:t>
            </a:r>
          </a:p>
        </p:txBody>
      </p:sp>
      <p:sp>
        <p:nvSpPr>
          <p:cNvPr id="16" name="Content Placeholder 15">
            <a:extLst>
              <a:ext uri="{FF2B5EF4-FFF2-40B4-BE49-F238E27FC236}">
                <a16:creationId xmlns:a16="http://schemas.microsoft.com/office/drawing/2014/main" id="{7842B721-C0B4-3CF6-828A-7A8E184CBE4C}"/>
              </a:ext>
            </a:extLst>
          </p:cNvPr>
          <p:cNvSpPr>
            <a:spLocks noGrp="1"/>
          </p:cNvSpPr>
          <p:nvPr>
            <p:ph idx="1"/>
          </p:nvPr>
        </p:nvSpPr>
        <p:spPr>
          <a:xfrm>
            <a:off x="4140038" y="1240127"/>
            <a:ext cx="4777287" cy="4926076"/>
          </a:xfrm>
        </p:spPr>
        <p:txBody>
          <a:bodyPr>
            <a:normAutofit/>
          </a:bodyPr>
          <a:lstStyle/>
          <a:p>
            <a:r>
              <a:rPr lang="en-US" sz="2000" b="1"/>
              <a:t>HOME-LEAP Team</a:t>
            </a:r>
          </a:p>
          <a:p>
            <a:pPr lvl="1"/>
            <a:r>
              <a:rPr lang="en-US" sz="1800"/>
              <a:t>J. Scott Parrott, PhD</a:t>
            </a:r>
          </a:p>
          <a:p>
            <a:pPr lvl="1"/>
            <a:r>
              <a:rPr lang="en-US" sz="1800"/>
              <a:t>Lt. Col. (Ret.) Jane Heetderks-Cox, MS</a:t>
            </a:r>
          </a:p>
          <a:p>
            <a:pPr lvl="1"/>
            <a:r>
              <a:rPr lang="en-US" sz="1800"/>
              <a:t>Lt. Col. (Ret.) Tami Piemont, MS</a:t>
            </a:r>
          </a:p>
          <a:p>
            <a:pPr lvl="1"/>
            <a:r>
              <a:rPr lang="en-US" sz="1800"/>
              <a:t>Yingting Zhang, AHIP</a:t>
            </a:r>
          </a:p>
          <a:p>
            <a:pPr lvl="1"/>
            <a:r>
              <a:rPr lang="en-US" sz="1800"/>
              <a:t>Frederick Coffman, PhD</a:t>
            </a:r>
          </a:p>
          <a:p>
            <a:pPr lvl="1"/>
            <a:r>
              <a:rPr lang="en-US" sz="1800"/>
              <a:t>Al Heuer, PhD</a:t>
            </a:r>
          </a:p>
          <a:p>
            <a:pPr lvl="1"/>
            <a:r>
              <a:rPr lang="en-US" sz="1800"/>
              <a:t>Shobhik Chakraborty, MPH</a:t>
            </a:r>
          </a:p>
          <a:p>
            <a:pPr lvl="1"/>
            <a:endParaRPr lang="en-US" sz="1800"/>
          </a:p>
          <a:p>
            <a:r>
              <a:rPr lang="en-US" sz="2000" b="1"/>
              <a:t>VSFS Interns</a:t>
            </a:r>
          </a:p>
        </p:txBody>
      </p:sp>
      <p:pic>
        <p:nvPicPr>
          <p:cNvPr id="3" name="Picture 2">
            <a:extLst>
              <a:ext uri="{FF2B5EF4-FFF2-40B4-BE49-F238E27FC236}">
                <a16:creationId xmlns:a16="http://schemas.microsoft.com/office/drawing/2014/main" id="{DB39E37C-C281-7079-DCAF-8E425D986F49}"/>
              </a:ext>
            </a:extLst>
          </p:cNvPr>
          <p:cNvPicPr>
            <a:picLocks noChangeAspect="1"/>
          </p:cNvPicPr>
          <p:nvPr/>
        </p:nvPicPr>
        <p:blipFill>
          <a:blip r:embed="rId2"/>
          <a:stretch>
            <a:fillRect/>
          </a:stretch>
        </p:blipFill>
        <p:spPr>
          <a:xfrm>
            <a:off x="1737034" y="2958569"/>
            <a:ext cx="1042928" cy="1070493"/>
          </a:xfrm>
          <a:prstGeom prst="rect">
            <a:avLst/>
          </a:prstGeom>
        </p:spPr>
      </p:pic>
      <p:pic>
        <p:nvPicPr>
          <p:cNvPr id="4" name="Picture 3">
            <a:extLst>
              <a:ext uri="{FF2B5EF4-FFF2-40B4-BE49-F238E27FC236}">
                <a16:creationId xmlns:a16="http://schemas.microsoft.com/office/drawing/2014/main" id="{0165938A-7896-70C9-DC29-23495C5EBC4F}"/>
              </a:ext>
            </a:extLst>
          </p:cNvPr>
          <p:cNvPicPr>
            <a:picLocks noChangeAspect="1"/>
          </p:cNvPicPr>
          <p:nvPr/>
        </p:nvPicPr>
        <p:blipFill>
          <a:blip r:embed="rId3"/>
          <a:stretch>
            <a:fillRect/>
          </a:stretch>
        </p:blipFill>
        <p:spPr>
          <a:xfrm>
            <a:off x="2938536" y="2954219"/>
            <a:ext cx="1042928" cy="1066911"/>
          </a:xfrm>
          <a:prstGeom prst="rect">
            <a:avLst/>
          </a:prstGeom>
        </p:spPr>
      </p:pic>
      <p:pic>
        <p:nvPicPr>
          <p:cNvPr id="5" name="Picture 4">
            <a:extLst>
              <a:ext uri="{FF2B5EF4-FFF2-40B4-BE49-F238E27FC236}">
                <a16:creationId xmlns:a16="http://schemas.microsoft.com/office/drawing/2014/main" id="{23F5D045-295B-92F9-03DA-E10540DA0B50}"/>
              </a:ext>
            </a:extLst>
          </p:cNvPr>
          <p:cNvPicPr>
            <a:picLocks noChangeAspect="1"/>
          </p:cNvPicPr>
          <p:nvPr/>
        </p:nvPicPr>
        <p:blipFill>
          <a:blip r:embed="rId4"/>
          <a:stretch>
            <a:fillRect/>
          </a:stretch>
        </p:blipFill>
        <p:spPr>
          <a:xfrm>
            <a:off x="2938536" y="1770727"/>
            <a:ext cx="1042928" cy="1042928"/>
          </a:xfrm>
          <a:prstGeom prst="rect">
            <a:avLst/>
          </a:prstGeom>
        </p:spPr>
      </p:pic>
      <p:pic>
        <p:nvPicPr>
          <p:cNvPr id="6" name="Picture 2" descr="Jane Heetderks-Cox, MS, RD, LD">
            <a:extLst>
              <a:ext uri="{FF2B5EF4-FFF2-40B4-BE49-F238E27FC236}">
                <a16:creationId xmlns:a16="http://schemas.microsoft.com/office/drawing/2014/main" id="{8CAC3F11-2D98-D5E0-1069-0B619C3C1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034" y="1770727"/>
            <a:ext cx="1042928" cy="1042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Yingting Zhang, AHIP">
            <a:extLst>
              <a:ext uri="{FF2B5EF4-FFF2-40B4-BE49-F238E27FC236}">
                <a16:creationId xmlns:a16="http://schemas.microsoft.com/office/drawing/2014/main" id="{94392D3E-7084-2D96-2D3E-467B4B7337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52" y="2954219"/>
            <a:ext cx="1066911" cy="1066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James Parrott">
            <a:extLst>
              <a:ext uri="{FF2B5EF4-FFF2-40B4-BE49-F238E27FC236}">
                <a16:creationId xmlns:a16="http://schemas.microsoft.com/office/drawing/2014/main" id="{B6EE2469-8C7D-FEE6-80B4-90953FBFE9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255" y="1770727"/>
            <a:ext cx="1042928" cy="10429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10;&#10;Description automatically generated">
            <a:extLst>
              <a:ext uri="{FF2B5EF4-FFF2-40B4-BE49-F238E27FC236}">
                <a16:creationId xmlns:a16="http://schemas.microsoft.com/office/drawing/2014/main" id="{0E3AA82E-1F46-1420-8279-6AE7169D6A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4652" y="4377521"/>
            <a:ext cx="1767692" cy="524102"/>
          </a:xfrm>
          <a:prstGeom prst="rect">
            <a:avLst/>
          </a:prstGeom>
        </p:spPr>
      </p:pic>
      <p:pic>
        <p:nvPicPr>
          <p:cNvPr id="6146" name="Picture 2" descr="Apply by July 31 for Virtual Student Federal Service (VSFS) Internships -  English Internships">
            <a:extLst>
              <a:ext uri="{FF2B5EF4-FFF2-40B4-BE49-F238E27FC236}">
                <a16:creationId xmlns:a16="http://schemas.microsoft.com/office/drawing/2014/main" id="{E4664BD3-CDC7-78B5-92E6-CDD59081F93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6504" y="4284517"/>
            <a:ext cx="2048396" cy="71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1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V &amp; VIII PACT Act Requirements: HOME </a:t>
            </a:r>
          </a:p>
        </p:txBody>
      </p:sp>
      <p:sp>
        <p:nvSpPr>
          <p:cNvPr id="3" name="Content Placeholder 2"/>
          <p:cNvSpPr>
            <a:spLocks noGrp="1"/>
          </p:cNvSpPr>
          <p:nvPr>
            <p:ph idx="1"/>
          </p:nvPr>
        </p:nvSpPr>
        <p:spPr/>
        <p:txBody>
          <a:bodyPr>
            <a:normAutofit/>
          </a:bodyPr>
          <a:lstStyle/>
          <a:p>
            <a:r>
              <a:rPr lang="en-US"/>
              <a:t>Sec. 502 </a:t>
            </a:r>
            <a:r>
              <a:rPr lang="en-US" kern="0">
                <a:solidFill>
                  <a:prstClr val="black"/>
                </a:solidFill>
              </a:rPr>
              <a:t>Analysis and report on treatment of Veterans for medical 		conditions related to toxic exposure</a:t>
            </a:r>
            <a:endParaRPr lang="en-US"/>
          </a:p>
          <a:p>
            <a:r>
              <a:rPr lang="en-US"/>
              <a:t>Sec. 503 </a:t>
            </a:r>
            <a:r>
              <a:rPr lang="en-US" kern="0">
                <a:solidFill>
                  <a:prstClr val="black"/>
                </a:solidFill>
              </a:rPr>
              <a:t>Analysis relating to mortality of Veterans who served in 			Southwest Asia</a:t>
            </a:r>
            <a:endParaRPr lang="en-US"/>
          </a:p>
          <a:p>
            <a:r>
              <a:rPr lang="en-US"/>
              <a:t>Sec. 504 </a:t>
            </a:r>
            <a:r>
              <a:rPr lang="en-US" kern="0">
                <a:solidFill>
                  <a:prstClr val="black"/>
                </a:solidFill>
              </a:rPr>
              <a:t>Study on health trends of Post-9/11 Veterans</a:t>
            </a:r>
            <a:endParaRPr lang="en-US"/>
          </a:p>
          <a:p>
            <a:r>
              <a:rPr lang="en-US"/>
              <a:t>Sec. 505 </a:t>
            </a:r>
            <a:r>
              <a:rPr lang="en-US" kern="0">
                <a:solidFill>
                  <a:prstClr val="black"/>
                </a:solidFill>
              </a:rPr>
              <a:t>Study on cancer rates among Veterans</a:t>
            </a:r>
            <a:endParaRPr lang="en-US"/>
          </a:p>
          <a:p>
            <a:r>
              <a:rPr lang="en-US"/>
              <a:t>Sec. 506 </a:t>
            </a:r>
            <a:r>
              <a:rPr lang="en-US" kern="0">
                <a:solidFill>
                  <a:prstClr val="black"/>
                </a:solidFill>
              </a:rPr>
              <a:t>Study on health effects of waste related to Manhattan 			Project on certain Veterans (NASEM)</a:t>
            </a:r>
            <a:endParaRPr lang="en-US"/>
          </a:p>
          <a:p>
            <a:r>
              <a:rPr lang="en-US"/>
              <a:t>Sec. 507 </a:t>
            </a:r>
            <a:r>
              <a:rPr lang="en-US" kern="0">
                <a:solidFill>
                  <a:prstClr val="black"/>
                </a:solidFill>
              </a:rPr>
              <a:t>Study on toxic exposures and mental health outcomes 			(NASEM)</a:t>
            </a:r>
            <a:endParaRPr lang="en-US"/>
          </a:p>
          <a:p>
            <a:r>
              <a:rPr lang="en-US"/>
              <a:t>Sec. 509 </a:t>
            </a:r>
            <a:r>
              <a:rPr lang="en-US" kern="0">
                <a:solidFill>
                  <a:prstClr val="black"/>
                </a:solidFill>
              </a:rPr>
              <a:t>Department of VA public website for toxic exposure 				research</a:t>
            </a:r>
            <a:endParaRPr lang="en-US"/>
          </a:p>
          <a:p>
            <a:r>
              <a:rPr lang="en-US"/>
              <a:t>Sec. 510 </a:t>
            </a:r>
            <a:r>
              <a:rPr lang="en-US" kern="0">
                <a:solidFill>
                  <a:prstClr val="black"/>
                </a:solidFill>
              </a:rPr>
              <a:t>Report on health effects of jet fuels used by Armed Forces</a:t>
            </a:r>
            <a:endParaRPr lang="en-US"/>
          </a:p>
          <a:p>
            <a:r>
              <a:rPr lang="en-US"/>
              <a:t>Sec. 801</a:t>
            </a:r>
            <a:r>
              <a:rPr lang="en-US" kern="0">
                <a:solidFill>
                  <a:prstClr val="black"/>
                </a:solidFill>
              </a:rPr>
              <a:t> Epidemiological study on Fort McClellan Veterans</a:t>
            </a: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55750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7B21-FBA4-EF69-7E49-9EE64A5C9CC8}"/>
              </a:ext>
            </a:extLst>
          </p:cNvPr>
          <p:cNvSpPr>
            <a:spLocks noGrp="1"/>
          </p:cNvSpPr>
          <p:nvPr>
            <p:ph type="title"/>
          </p:nvPr>
        </p:nvSpPr>
        <p:spPr/>
        <p:txBody>
          <a:bodyPr/>
          <a:lstStyle/>
          <a:p>
            <a:r>
              <a:rPr lang="en-US"/>
              <a:t>Continuing Education Credit</a:t>
            </a:r>
          </a:p>
        </p:txBody>
      </p:sp>
      <p:sp>
        <p:nvSpPr>
          <p:cNvPr id="4" name="Slide Number Placeholder 3">
            <a:extLst>
              <a:ext uri="{FF2B5EF4-FFF2-40B4-BE49-F238E27FC236}">
                <a16:creationId xmlns:a16="http://schemas.microsoft.com/office/drawing/2014/main" id="{D1248FD2-F4B4-FA83-A0B4-7208D6FC2346}"/>
              </a:ext>
            </a:extLst>
          </p:cNvPr>
          <p:cNvSpPr>
            <a:spLocks noGrp="1"/>
          </p:cNvSpPr>
          <p:nvPr>
            <p:ph type="sldNum" sz="quarter" idx="12"/>
          </p:nvPr>
        </p:nvSpPr>
        <p:spPr/>
        <p:txBody>
          <a:bodyPr/>
          <a:lstStyle/>
          <a:p>
            <a:fld id="{D983F1FA-211D-3044-9E35-958DFBC26156}" type="slidenum">
              <a:rPr lang="en-US" smtClean="0">
                <a:solidFill>
                  <a:prstClr val="white"/>
                </a:solidFill>
              </a:rPr>
              <a:pPr/>
              <a:t>60</a:t>
            </a:fld>
            <a:endParaRPr lang="en-US">
              <a:solidFill>
                <a:prstClr val="white"/>
              </a:solidFill>
            </a:endParaRPr>
          </a:p>
        </p:txBody>
      </p:sp>
      <p:sp>
        <p:nvSpPr>
          <p:cNvPr id="6" name="Title 1">
            <a:extLst>
              <a:ext uri="{FF2B5EF4-FFF2-40B4-BE49-F238E27FC236}">
                <a16:creationId xmlns:a16="http://schemas.microsoft.com/office/drawing/2014/main" id="{479C3852-5688-964A-9360-320D3911BBCD}"/>
              </a:ext>
            </a:extLst>
          </p:cNvPr>
          <p:cNvSpPr>
            <a:spLocks noGrp="1"/>
          </p:cNvSpPr>
          <p:nvPr/>
        </p:nvSpPr>
        <p:spPr bwMode="auto">
          <a:xfrm>
            <a:off x="1485900" y="1219201"/>
            <a:ext cx="6172200" cy="1086856"/>
          </a:xfrm>
          <a:prstGeom prst="rect">
            <a:avLst/>
          </a:prstGeom>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2800" kern="1200" cap="all">
                <a:solidFill>
                  <a:schemeClr val="tx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2pPr>
            <a:lvl3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3pPr>
            <a:lvl4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4pPr>
            <a:lvl5pPr algn="l" rtl="0" eaLnBrk="0" fontAlgn="base" hangingPunct="0">
              <a:spcBef>
                <a:spcPct val="0"/>
              </a:spcBef>
              <a:spcAft>
                <a:spcPct val="0"/>
              </a:spcAft>
              <a:defRPr sz="2800">
                <a:solidFill>
                  <a:schemeClr val="tx1"/>
                </a:solidFill>
                <a:latin typeface="Calibri" pitchFamily="34" charset="0"/>
                <a:ea typeface="ＭＳ Ｐゴシック" pitchFamily="-109" charset="-128"/>
                <a:cs typeface="ＭＳ Ｐゴシック" pitchFamily="-109" charset="-128"/>
              </a:defRPr>
            </a:lvl5pPr>
            <a:lvl6pPr marL="457200" algn="l" rtl="0" fontAlgn="base">
              <a:spcBef>
                <a:spcPct val="0"/>
              </a:spcBef>
              <a:spcAft>
                <a:spcPct val="0"/>
              </a:spcAft>
              <a:defRPr sz="2800">
                <a:solidFill>
                  <a:schemeClr val="tx1"/>
                </a:solidFill>
                <a:latin typeface="Calibri" pitchFamily="34" charset="0"/>
              </a:defRPr>
            </a:lvl6pPr>
            <a:lvl7pPr marL="914400" algn="l" rtl="0" fontAlgn="base">
              <a:spcBef>
                <a:spcPct val="0"/>
              </a:spcBef>
              <a:spcAft>
                <a:spcPct val="0"/>
              </a:spcAft>
              <a:defRPr sz="2800">
                <a:solidFill>
                  <a:schemeClr val="tx1"/>
                </a:solidFill>
                <a:latin typeface="Calibri" pitchFamily="34" charset="0"/>
              </a:defRPr>
            </a:lvl7pPr>
            <a:lvl8pPr marL="1371600" algn="l" rtl="0" fontAlgn="base">
              <a:spcBef>
                <a:spcPct val="0"/>
              </a:spcBef>
              <a:spcAft>
                <a:spcPct val="0"/>
              </a:spcAft>
              <a:defRPr sz="2800">
                <a:solidFill>
                  <a:schemeClr val="tx1"/>
                </a:solidFill>
                <a:latin typeface="Calibri" pitchFamily="34" charset="0"/>
              </a:defRPr>
            </a:lvl8pPr>
            <a:lvl9pPr marL="1828800" algn="l" rtl="0" fontAlgn="base">
              <a:spcBef>
                <a:spcPct val="0"/>
              </a:spcBef>
              <a:spcAft>
                <a:spcPct val="0"/>
              </a:spcAft>
              <a:defRPr sz="2800">
                <a:solidFill>
                  <a:schemeClr val="tx1"/>
                </a:solidFill>
                <a:latin typeface="Calibri" pitchFamily="34" charset="0"/>
              </a:defRPr>
            </a:lvl9pPr>
          </a:lstStyle>
          <a:p>
            <a:pPr algn="ctr" eaLnBrk="1" hangingPunct="1">
              <a:defRPr/>
            </a:pPr>
            <a:r>
              <a:rPr lang="en-US" altLang="x-none" sz="3600" b="1">
                <a:latin typeface="+mn-lt"/>
                <a:ea typeface="ＭＳ Ｐゴシック" charset="-128"/>
                <a:cs typeface="+mn-cs"/>
              </a:rPr>
              <a:t>How To Claim CE Credit</a:t>
            </a:r>
          </a:p>
        </p:txBody>
      </p:sp>
      <p:sp>
        <p:nvSpPr>
          <p:cNvPr id="7" name="Content Placeholder 2">
            <a:extLst>
              <a:ext uri="{FF2B5EF4-FFF2-40B4-BE49-F238E27FC236}">
                <a16:creationId xmlns:a16="http://schemas.microsoft.com/office/drawing/2014/main" id="{3144FFD0-F986-314A-AE8B-5FEA503C37E3}"/>
              </a:ext>
            </a:extLst>
          </p:cNvPr>
          <p:cNvSpPr>
            <a:spLocks noGrp="1"/>
          </p:cNvSpPr>
          <p:nvPr/>
        </p:nvSpPr>
        <p:spPr bwMode="auto">
          <a:xfrm>
            <a:off x="990600" y="3276600"/>
            <a:ext cx="7467600" cy="182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ＭＳ Ｐゴシック" pitchFamily="-109" charset="-128"/>
                <a:cs typeface="ＭＳ Ｐゴシック" pitchFamily="-109" charset="-128"/>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109"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a:latin typeface="Arial" panose="020B0604020202020204" pitchFamily="34" charset="0"/>
                <a:ea typeface="ＭＳ Ｐゴシック" charset="-128"/>
                <a:cs typeface="Arial" panose="020B0604020202020204" pitchFamily="34" charset="0"/>
              </a:rPr>
              <a:t>If you would like to receive continuing education credit for this activity, please visit:</a:t>
            </a:r>
          </a:p>
          <a:p>
            <a:endParaRPr lang="en-US">
              <a:latin typeface="Arial" panose="020B0604020202020204" pitchFamily="34" charset="0"/>
              <a:ea typeface="ＭＳ Ｐゴシック" charset="-128"/>
              <a:cs typeface="Arial" panose="020B0604020202020204" pitchFamily="34" charset="0"/>
            </a:endParaRPr>
          </a:p>
          <a:p>
            <a:pPr algn="ctr"/>
            <a:r>
              <a:rPr lang="en-US" sz="2400">
                <a:latin typeface="Arial" panose="020B0604020202020204" pitchFamily="34" charset="0"/>
                <a:ea typeface="ＭＳ Ｐゴシック" charset="-128"/>
                <a:cs typeface="Arial" panose="020B0604020202020204" pitchFamily="34" charset="0"/>
              </a:rPr>
              <a:t>amsus.cds.affinityced.com</a:t>
            </a:r>
          </a:p>
          <a:p>
            <a:pPr algn="ctr"/>
            <a:endParaRPr lang="en-US" sz="2400">
              <a:ea typeface="ＭＳ Ｐゴシック" charset="-128"/>
              <a:cs typeface="+mn-cs"/>
            </a:endParaRPr>
          </a:p>
          <a:p>
            <a:endParaRPr lang="en-US" altLang="x-none">
              <a:solidFill>
                <a:srgbClr val="000090"/>
              </a:solidFill>
              <a:ea typeface="ＭＳ Ｐゴシック" charset="-128"/>
              <a:cs typeface="+mn-cs"/>
            </a:endParaRPr>
          </a:p>
        </p:txBody>
      </p:sp>
    </p:spTree>
    <p:extLst>
      <p:ext uri="{BB962C8B-B14F-4D97-AF65-F5344CB8AC3E}">
        <p14:creationId xmlns:p14="http://schemas.microsoft.com/office/powerpoint/2010/main" val="281407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Sec. 502</a:t>
            </a:r>
          </a:p>
        </p:txBody>
      </p:sp>
      <p:sp>
        <p:nvSpPr>
          <p:cNvPr id="3" name="Content Placeholder 2"/>
          <p:cNvSpPr>
            <a:spLocks noGrp="1"/>
          </p:cNvSpPr>
          <p:nvPr>
            <p:ph idx="1"/>
          </p:nvPr>
        </p:nvSpPr>
        <p:spPr/>
        <p:txBody>
          <a:bodyPr>
            <a:normAutofit/>
          </a:bodyPr>
          <a:lstStyle/>
          <a:p>
            <a:r>
              <a:rPr lang="en-US" u="sng"/>
              <a:t>Sec. 502 </a:t>
            </a:r>
            <a:r>
              <a:rPr lang="en-US" kern="0">
                <a:solidFill>
                  <a:prstClr val="black"/>
                </a:solidFill>
              </a:rPr>
              <a:t>Analysis and report on treatment of Veterans for medical 		conditions related to toxic exposure</a:t>
            </a:r>
          </a:p>
          <a:p>
            <a:pPr lvl="1"/>
            <a:r>
              <a:rPr lang="en-US">
                <a:latin typeface="Arial" panose="020B0604020202020204" pitchFamily="34" charset="0"/>
                <a:cs typeface="Arial" panose="020B0604020202020204" pitchFamily="34" charset="0"/>
              </a:rPr>
              <a:t>Analysis and reporting on health care provided by VA </a:t>
            </a:r>
          </a:p>
          <a:p>
            <a:pPr lvl="1"/>
            <a:r>
              <a:rPr lang="en-US">
                <a:latin typeface="Arial" panose="020B0604020202020204" pitchFamily="34" charset="0"/>
                <a:cs typeface="Arial" panose="020B0604020202020204" pitchFamily="34" charset="0"/>
              </a:rPr>
              <a:t>Assessment of the usefulness of these data in determining associations between observed medical conditions and historical toxic exposures </a:t>
            </a:r>
          </a:p>
          <a:p>
            <a:pPr lvl="1"/>
            <a:r>
              <a:rPr lang="en-US">
                <a:latin typeface="Arial" panose="020B0604020202020204" pitchFamily="34" charset="0"/>
                <a:cs typeface="Arial" panose="020B0604020202020204" pitchFamily="34" charset="0"/>
              </a:rPr>
              <a:t>This report is due one year after enactment (Aug 10, 2023) and annually thereafter.</a:t>
            </a:r>
          </a:p>
          <a:p>
            <a:pPr lvl="1"/>
            <a:r>
              <a:rPr lang="en-US">
                <a:latin typeface="Arial" panose="020B0604020202020204" pitchFamily="34" charset="0"/>
                <a:cs typeface="Arial" panose="020B0604020202020204" pitchFamily="34" charset="0"/>
              </a:rPr>
              <a:t>Disease prevalence and incidence across deployed/exposed cohorts</a:t>
            </a:r>
          </a:p>
          <a:p>
            <a:pPr lvl="2"/>
            <a:r>
              <a:rPr lang="en-US"/>
              <a:t>Vietnam</a:t>
            </a:r>
          </a:p>
          <a:p>
            <a:pPr lvl="2"/>
            <a:r>
              <a:rPr lang="en-US"/>
              <a:t>Operations Desert Shield/Desert Storm (1990-1991)</a:t>
            </a:r>
          </a:p>
          <a:p>
            <a:pPr lvl="2"/>
            <a:r>
              <a:rPr lang="en-US">
                <a:latin typeface="Arial" panose="020B0604020202020204" pitchFamily="34" charset="0"/>
                <a:cs typeface="Arial" panose="020B0604020202020204" pitchFamily="34" charset="0"/>
              </a:rPr>
              <a:t>Pre-9/11</a:t>
            </a:r>
          </a:p>
          <a:p>
            <a:pPr lvl="2"/>
            <a:r>
              <a:rPr lang="en-US"/>
              <a:t>Post-9/11</a:t>
            </a:r>
            <a:r>
              <a:rPr lang="en-US">
                <a:latin typeface="Arial" panose="020B0604020202020204" pitchFamily="34" charset="0"/>
                <a:cs typeface="Arial" panose="020B0604020202020204" pitchFamily="34" charset="0"/>
              </a:rPr>
              <a:t> </a:t>
            </a:r>
          </a:p>
          <a:p>
            <a:pPr lvl="1"/>
            <a:r>
              <a:rPr lang="en-US">
                <a:latin typeface="Arial" panose="020B0604020202020204" pitchFamily="34" charset="0"/>
                <a:cs typeface="Arial" panose="020B0604020202020204" pitchFamily="34" charset="0"/>
              </a:rPr>
              <a:t>Future reporting will expand groups under statistical </a:t>
            </a:r>
            <a:r>
              <a:rPr lang="en-US"/>
              <a:t>examination. </a:t>
            </a:r>
          </a:p>
          <a:p>
            <a:pPr lvl="2"/>
            <a:r>
              <a:rPr lang="en-US"/>
              <a:t>Bosnia/Kosovo</a:t>
            </a:r>
          </a:p>
          <a:p>
            <a:pPr lvl="2"/>
            <a:r>
              <a:rPr lang="en-US"/>
              <a:t>Camp Lejeune </a:t>
            </a:r>
          </a:p>
          <a:p>
            <a:pPr lvl="1"/>
            <a:r>
              <a:rPr lang="en-US"/>
              <a:t>These annual reports will be published on VA’s website. </a:t>
            </a:r>
            <a:endParaRPr lang="en-US">
              <a:latin typeface="Arial" panose="020B0604020202020204" pitchFamily="34" charset="0"/>
              <a:cs typeface="Arial" panose="020B0604020202020204" pitchFamily="34" charset="0"/>
            </a:endParaRPr>
          </a:p>
          <a:p>
            <a:pPr lvl="1"/>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411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503</a:t>
            </a:r>
          </a:p>
        </p:txBody>
      </p:sp>
      <p:sp>
        <p:nvSpPr>
          <p:cNvPr id="3" name="Content Placeholder 2"/>
          <p:cNvSpPr>
            <a:spLocks noGrp="1"/>
          </p:cNvSpPr>
          <p:nvPr>
            <p:ph idx="1"/>
          </p:nvPr>
        </p:nvSpPr>
        <p:spPr/>
        <p:txBody>
          <a:bodyPr>
            <a:normAutofit/>
          </a:bodyPr>
          <a:lstStyle/>
          <a:p>
            <a:r>
              <a:rPr lang="en-US" u="sng"/>
              <a:t>Sec. 503 </a:t>
            </a:r>
            <a:r>
              <a:rPr lang="en-US" kern="0">
                <a:solidFill>
                  <a:prstClr val="black"/>
                </a:solidFill>
              </a:rPr>
              <a:t>Analysis relating to mortality of Veterans who served in 			Southwest Asia</a:t>
            </a:r>
          </a:p>
          <a:p>
            <a:pPr lvl="1"/>
            <a:r>
              <a:rPr lang="en-US">
                <a:latin typeface="Arial" panose="020B0604020202020204" pitchFamily="34" charset="0"/>
                <a:cs typeface="Arial" panose="020B0604020202020204" pitchFamily="34" charset="0"/>
              </a:rPr>
              <a:t>Requires VA to conduct a mortality study of Veterans who deployed to SW Asia after Aug 2, 1990 or Sep 11, 2001</a:t>
            </a:r>
          </a:p>
          <a:p>
            <a:pPr lvl="1"/>
            <a:r>
              <a:rPr lang="en-US">
                <a:latin typeface="Arial" panose="020B0604020202020204" pitchFamily="34" charset="0"/>
                <a:cs typeface="Arial" panose="020B0604020202020204" pitchFamily="34" charset="0"/>
              </a:rPr>
              <a:t>Congress has requested the inclusion of specific data elements: </a:t>
            </a:r>
          </a:p>
          <a:p>
            <a:pPr lvl="2"/>
            <a:r>
              <a:rPr lang="en-US"/>
              <a:t>Metrics of airborne exposures</a:t>
            </a:r>
          </a:p>
          <a:p>
            <a:pPr lvl="2"/>
            <a:r>
              <a:rPr lang="en-US"/>
              <a:t>Deployments</a:t>
            </a:r>
          </a:p>
          <a:p>
            <a:pPr lvl="2"/>
            <a:r>
              <a:rPr lang="en-US"/>
              <a:t>Military occupational specialty </a:t>
            </a:r>
          </a:p>
          <a:p>
            <a:pPr lvl="2"/>
            <a:r>
              <a:rPr lang="en-US"/>
              <a:t>Other military demographic and health history data</a:t>
            </a:r>
          </a:p>
          <a:p>
            <a:pPr lvl="1"/>
            <a:r>
              <a:rPr lang="en-US"/>
              <a:t>Working with DoD and academic partners</a:t>
            </a:r>
          </a:p>
          <a:p>
            <a:pPr lvl="1"/>
            <a:r>
              <a:rPr lang="en-US"/>
              <a:t>This work mandates a research portfolio that has already been a core effort of HOME’s Epidemiology Program. Congress seeks expansion of data elements to be included.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4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PACT Act Requirements: 504</a:t>
            </a:r>
          </a:p>
        </p:txBody>
      </p:sp>
      <p:sp>
        <p:nvSpPr>
          <p:cNvPr id="3" name="Content Placeholder 2"/>
          <p:cNvSpPr>
            <a:spLocks noGrp="1"/>
          </p:cNvSpPr>
          <p:nvPr>
            <p:ph idx="1"/>
          </p:nvPr>
        </p:nvSpPr>
        <p:spPr/>
        <p:txBody>
          <a:bodyPr>
            <a:normAutofit/>
          </a:bodyPr>
          <a:lstStyle/>
          <a:p>
            <a:r>
              <a:rPr lang="en-US" u="sng"/>
              <a:t>Sec. 504 </a:t>
            </a:r>
            <a:r>
              <a:rPr lang="en-US" kern="0">
                <a:solidFill>
                  <a:prstClr val="black"/>
                </a:solidFill>
              </a:rPr>
              <a:t>Study on health trends of Post-9/11 Veterans</a:t>
            </a:r>
          </a:p>
          <a:p>
            <a:r>
              <a:rPr lang="en-US" kern="0">
                <a:solidFill>
                  <a:prstClr val="black"/>
                </a:solidFill>
              </a:rPr>
              <a:t>“</a:t>
            </a:r>
            <a:r>
              <a:rPr lang="en-US" sz="1800">
                <a:effectLst/>
                <a:ea typeface="Calibri" panose="020F0502020204030204" pitchFamily="34" charset="0"/>
              </a:rPr>
              <a:t>The Secretary of Veterans Affairs shall conduct an epidemiological study on the health trends of veterans who served in the Armed Forces after September 11, 2001.”</a:t>
            </a:r>
          </a:p>
          <a:p>
            <a:pPr lvl="1"/>
            <a:r>
              <a:rPr lang="en-US" sz="1600">
                <a:ea typeface="Calibri" panose="020F0502020204030204" pitchFamily="34" charset="0"/>
              </a:rPr>
              <a:t>Partnering with Millennium Cohort Study (MCS) at Naval Health Research Center (</a:t>
            </a:r>
            <a:r>
              <a:rPr lang="en-US" sz="1600" i="1">
                <a:ea typeface="Calibri" panose="020F0502020204030204" pitchFamily="34" charset="0"/>
              </a:rPr>
              <a:t>PI Rull)</a:t>
            </a:r>
            <a:r>
              <a:rPr lang="en-US" sz="1600">
                <a:ea typeface="Calibri" panose="020F0502020204030204" pitchFamily="34" charset="0"/>
              </a:rPr>
              <a:t> and VA Puget Sound (CSP 505; </a:t>
            </a:r>
            <a:r>
              <a:rPr lang="en-US" sz="1600" i="1">
                <a:ea typeface="Calibri" panose="020F0502020204030204" pitchFamily="34" charset="0"/>
              </a:rPr>
              <a:t>PI Boyko</a:t>
            </a:r>
            <a:r>
              <a:rPr lang="en-US" sz="1600">
                <a:ea typeface="Calibri" panose="020F0502020204030204" pitchFamily="34" charset="0"/>
              </a:rPr>
              <a:t>)</a:t>
            </a:r>
          </a:p>
          <a:p>
            <a:pPr lvl="1"/>
            <a:r>
              <a:rPr lang="en-US" sz="1600">
                <a:ea typeface="Calibri" panose="020F0502020204030204" pitchFamily="34" charset="0"/>
              </a:rPr>
              <a:t>Building on a long history of partnership across agencies that has established bilateral data exchange and linked data sources</a:t>
            </a:r>
          </a:p>
          <a:p>
            <a:pPr lvl="1"/>
            <a:r>
              <a:rPr lang="en-US" sz="1600">
                <a:ea typeface="Calibri" panose="020F0502020204030204" pitchFamily="34" charset="0"/>
              </a:rPr>
              <a:t>Large multi-disciplinary teams working to perform analyses and disseminate results leveraging the longitudinal study design and linked data resources of MCS</a:t>
            </a:r>
          </a:p>
          <a:p>
            <a:pPr lvl="1"/>
            <a:r>
              <a:rPr lang="en-US" sz="1600">
                <a:ea typeface="Calibri" panose="020F0502020204030204" pitchFamily="34" charset="0"/>
              </a:rPr>
              <a:t>Specific aims to examine trends in the following domains:</a:t>
            </a:r>
          </a:p>
          <a:p>
            <a:pPr lvl="2"/>
            <a:r>
              <a:rPr lang="en-US">
                <a:ea typeface="Calibri" panose="020F0502020204030204" pitchFamily="34" charset="0"/>
              </a:rPr>
              <a:t>Psychological health, physical health, and health-related behaviors</a:t>
            </a:r>
          </a:p>
          <a:p>
            <a:pPr lvl="2"/>
            <a:r>
              <a:rPr lang="en-US">
                <a:ea typeface="Calibri" panose="020F0502020204030204" pitchFamily="34" charset="0"/>
              </a:rPr>
              <a:t>Prevalence of neurological diseases and risk and protective factors</a:t>
            </a:r>
          </a:p>
          <a:p>
            <a:pPr lvl="2"/>
            <a:r>
              <a:rPr lang="en-US">
                <a:ea typeface="Calibri" panose="020F0502020204030204" pitchFamily="34" charset="0"/>
              </a:rPr>
              <a:t>Longitudinal trends in quality-of-life measures by sociodemographic, military, and health characteristics </a:t>
            </a:r>
          </a:p>
          <a:p>
            <a:pPr lvl="2"/>
            <a:r>
              <a:rPr lang="en-US">
                <a:ea typeface="Calibri" panose="020F0502020204030204" pitchFamily="34" charset="0"/>
              </a:rPr>
              <a:t>Sub-analyses to examine trends before and after military separation </a:t>
            </a:r>
            <a:endParaRPr lang="en-US">
              <a:effectLst/>
              <a:ea typeface="Calibri" panose="020F0502020204030204" pitchFamily="34" charset="0"/>
            </a:endParaRPr>
          </a:p>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0705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9_Office Theme">
  <a:themeElements>
    <a:clrScheme name="Choose VA">
      <a:dk1>
        <a:sysClr val="windowText" lastClr="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D"/>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E93AFA-9754-425B-9A55-455D8038AF6D}"/>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95BABBC1-510B-498E-8648-BB5C1F939242}">
  <ds:schemaRefs>
    <ds:schemaRef ds:uri="e381f0e6-25c3-43f4-9fee-2ac1a713c37a"/>
    <ds:schemaRef ds:uri="f33eb5a3-989d-4e52-ae92-b94ceedced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7506</Words>
  <Application>Microsoft Office PowerPoint</Application>
  <PresentationFormat>On-screen Show (4:3)</PresentationFormat>
  <Paragraphs>878</Paragraphs>
  <Slides>60</Slides>
  <Notes>12</Notes>
  <HiddenSlides>0</HiddenSlides>
  <MMClips>0</MMClips>
  <ScaleCrop>false</ScaleCrop>
  <HeadingPairs>
    <vt:vector size="10" baseType="variant">
      <vt:variant>
        <vt:lpstr>Fonts Used</vt:lpstr>
      </vt:variant>
      <vt:variant>
        <vt:i4>14</vt:i4>
      </vt: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60</vt:i4>
      </vt:variant>
    </vt:vector>
  </HeadingPairs>
  <TitlesOfParts>
    <vt:vector size="80" baseType="lpstr">
      <vt:lpstr>ＭＳ Ｐゴシック</vt:lpstr>
      <vt:lpstr>.AppleSystemUIFont</vt:lpstr>
      <vt:lpstr>Arial</vt:lpstr>
      <vt:lpstr>Arial,Sans-Serif</vt:lpstr>
      <vt:lpstr>Calibri</vt:lpstr>
      <vt:lpstr>Cambria Math</vt:lpstr>
      <vt:lpstr>Courier New</vt:lpstr>
      <vt:lpstr>DeVinne-Italic</vt:lpstr>
      <vt:lpstr>Georgia</vt:lpstr>
      <vt:lpstr>Guardian TextSans Web</vt:lpstr>
      <vt:lpstr>LucidaGrande</vt:lpstr>
      <vt:lpstr>Tahoma</vt:lpstr>
      <vt:lpstr>Times-Roman</vt:lpstr>
      <vt:lpstr>Wingdings</vt:lpstr>
      <vt:lpstr>12_Office Theme</vt:lpstr>
      <vt:lpstr>14_Office Theme</vt:lpstr>
      <vt:lpstr>19_Office Theme</vt:lpstr>
      <vt:lpstr>13_Office Theme</vt:lpstr>
      <vt:lpstr>file:///C:\Users\VHAEASFALVOM\OneDrive%20-%20Department%20of%20Veterans%20Affairs\FALVO%20-%20FILES\HOME\HOME-LEAP\2847_good.html</vt:lpstr>
      <vt:lpstr>Packager Shell Object</vt:lpstr>
      <vt:lpstr>Health Outcomes Military Exposures (HOME):  Updates on PACT Act and Other Military Environmental Exposures Research</vt:lpstr>
      <vt:lpstr>Objectives</vt:lpstr>
      <vt:lpstr>Disclosures</vt:lpstr>
      <vt:lpstr>Overview</vt:lpstr>
      <vt:lpstr>Honoring Our PACT Act</vt:lpstr>
      <vt:lpstr>Title V &amp; VIII PACT Act Requirements: HOME </vt:lpstr>
      <vt:lpstr>PACT Act Requirements: Sec. 502</vt:lpstr>
      <vt:lpstr>PACT Act Requirements: 503</vt:lpstr>
      <vt:lpstr>PACT Act Requirements: 504</vt:lpstr>
      <vt:lpstr>PACT Act Requirements: 505</vt:lpstr>
      <vt:lpstr>PACT Act Requirements: 506</vt:lpstr>
      <vt:lpstr>PACT Act Requirements: 507</vt:lpstr>
      <vt:lpstr>PACT Act Requirements: 509</vt:lpstr>
      <vt:lpstr>PACT Act Requirements: 510</vt:lpstr>
      <vt:lpstr>PACT Act Requirements: 801</vt:lpstr>
      <vt:lpstr>PACT Act Requirements</vt:lpstr>
      <vt:lpstr>VA Investigations to Determine the Long-Term Effects of Jet Fuel Exposure in the Military</vt:lpstr>
      <vt:lpstr>Disclaimer</vt:lpstr>
      <vt:lpstr>PACT Act: Section 510</vt:lpstr>
      <vt:lpstr>Jet Fuel Exposure in the Military</vt:lpstr>
      <vt:lpstr>Systematic Literature Review Methodology</vt:lpstr>
      <vt:lpstr>Systematic Literature Review Findings</vt:lpstr>
      <vt:lpstr>Systematic Literature Review Results: Respiratory System Outcomes</vt:lpstr>
      <vt:lpstr>Systematic Literature Review Results: Mental Health Outcomes</vt:lpstr>
      <vt:lpstr>VA’s Long-term Impact of Fuel Exposure (LIFE) Study</vt:lpstr>
      <vt:lpstr>Study Summary: Health Encounters</vt:lpstr>
      <vt:lpstr>Results: Health Encounters</vt:lpstr>
      <vt:lpstr>Study Summary: Mortality Outcomes</vt:lpstr>
      <vt:lpstr>Study Results : Mortality Outcomes</vt:lpstr>
      <vt:lpstr>Conclusions and Future Work</vt:lpstr>
      <vt:lpstr>Acknowledgments</vt:lpstr>
      <vt:lpstr>Karshi-Khanabad Surveillance Program (K2SP)</vt:lpstr>
      <vt:lpstr>Disclosures</vt:lpstr>
      <vt:lpstr>Learning Objectives</vt:lpstr>
      <vt:lpstr>K2 Legislation</vt:lpstr>
      <vt:lpstr>K2 History </vt:lpstr>
      <vt:lpstr>K2 Roster Adjudication</vt:lpstr>
      <vt:lpstr>K2 Surveillance Program (K2SP)</vt:lpstr>
      <vt:lpstr>K2SP Characteristics</vt:lpstr>
      <vt:lpstr>Contaminants of Concern Report - ATSDR</vt:lpstr>
      <vt:lpstr>K2SP – All-cause Disease-specific Mortality</vt:lpstr>
      <vt:lpstr>K2 Actions to Date</vt:lpstr>
      <vt:lpstr>K2 Surveillance Program</vt:lpstr>
      <vt:lpstr>PowerPoint Presentation</vt:lpstr>
      <vt:lpstr>Disclosures</vt:lpstr>
      <vt:lpstr>PowerPoint Presentation</vt:lpstr>
      <vt:lpstr>PowerPoint Presentation</vt:lpstr>
      <vt:lpstr>NASEM 2008 – Presumptive Service Connection</vt:lpstr>
      <vt:lpstr>PowerPoint Presentation</vt:lpstr>
      <vt:lpstr>Reconsidering the Totality of Evidence: New Internal VA Process</vt:lpstr>
      <vt:lpstr>PACT Act – Review and Assess Presumptive Decision Process</vt:lpstr>
      <vt:lpstr>Resource Intensive</vt:lpstr>
      <vt:lpstr>HOME-LEAP Schematic</vt:lpstr>
      <vt:lpstr>System of Questions to Provide a Weight of Evidence</vt:lpstr>
      <vt:lpstr>PowerPoint Presentation</vt:lpstr>
      <vt:lpstr>Enhanced Article Screening</vt:lpstr>
      <vt:lpstr>Is There Evidence Linking Exposure X to Health Effect Y?</vt:lpstr>
      <vt:lpstr>Conclusion</vt:lpstr>
      <vt:lpstr>Acknowledgements</vt:lpstr>
      <vt:lpstr>Continuing Education Credit</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Lori Lawrence</cp:lastModifiedBy>
  <cp:revision>3</cp:revision>
  <cp:lastPrinted>2018-01-09T17:33:44Z</cp:lastPrinted>
  <dcterms:created xsi:type="dcterms:W3CDTF">2016-05-04T17:57:56Z</dcterms:created>
  <dcterms:modified xsi:type="dcterms:W3CDTF">2024-01-24T16:48:17Z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y fmtid="{D5CDD505-2E9C-101B-9397-08002B2CF9AE}" pid="3" name="MediaServiceImageTags">
    <vt:lpwstr/>
  </property>
</Properties>
</file>