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3776" r:id="rId5"/>
    <p:sldMasterId id="2147483770" r:id="rId6"/>
    <p:sldMasterId id="2147483766" r:id="rId7"/>
  </p:sldMasterIdLst>
  <p:notesMasterIdLst>
    <p:notesMasterId r:id="rId26"/>
  </p:notesMasterIdLst>
  <p:sldIdLst>
    <p:sldId id="339" r:id="rId8"/>
    <p:sldId id="299" r:id="rId9"/>
    <p:sldId id="300" r:id="rId10"/>
    <p:sldId id="338" r:id="rId11"/>
    <p:sldId id="337" r:id="rId12"/>
    <p:sldId id="294" r:id="rId13"/>
    <p:sldId id="331" r:id="rId14"/>
    <p:sldId id="297" r:id="rId15"/>
    <p:sldId id="301" r:id="rId16"/>
    <p:sldId id="302" r:id="rId17"/>
    <p:sldId id="304" r:id="rId18"/>
    <p:sldId id="306" r:id="rId19"/>
    <p:sldId id="305" r:id="rId20"/>
    <p:sldId id="329" r:id="rId21"/>
    <p:sldId id="333" r:id="rId22"/>
    <p:sldId id="334" r:id="rId23"/>
    <p:sldId id="335" r:id="rId24"/>
    <p:sldId id="33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CF9B2B-8956-4B7E-986B-811775159E2C}">
          <p14:sldIdLst>
            <p14:sldId id="339"/>
            <p14:sldId id="299"/>
            <p14:sldId id="300"/>
          </p14:sldIdLst>
        </p14:section>
        <p14:section name="Untitled Section" id="{A1B256AA-E8ED-4906-A184-8F6904D92BA9}">
          <p14:sldIdLst>
            <p14:sldId id="338"/>
            <p14:sldId id="337"/>
            <p14:sldId id="294"/>
            <p14:sldId id="331"/>
            <p14:sldId id="297"/>
            <p14:sldId id="301"/>
            <p14:sldId id="302"/>
            <p14:sldId id="304"/>
            <p14:sldId id="306"/>
            <p14:sldId id="305"/>
            <p14:sldId id="329"/>
            <p14:sldId id="333"/>
            <p14:sldId id="334"/>
            <p14:sldId id="335"/>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A3A"/>
    <a:srgbClr val="3399FF"/>
    <a:srgbClr val="FF3300"/>
    <a:srgbClr val="BC7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967" autoAdjust="0"/>
  </p:normalViewPr>
  <p:slideViewPr>
    <p:cSldViewPr snapToGrid="0">
      <p:cViewPr varScale="1">
        <p:scale>
          <a:sx n="50" d="100"/>
          <a:sy n="50" d="100"/>
        </p:scale>
        <p:origin x="2080" y="4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4C0082-A7E8-47A4-81DC-2C8F01D971F5}" type="datetimeFigureOut">
              <a:rPr lang="en-US" smtClean="0"/>
              <a:t>12/27/2023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ADD8C49-7F16-4D7B-BCD1-593DCA606860}" type="slidenum">
              <a:rPr lang="en-US" smtClean="0"/>
              <a:t>‹#›</a:t>
            </a:fld>
            <a:endParaRPr lang="en-US"/>
          </a:p>
        </p:txBody>
      </p:sp>
    </p:spTree>
    <p:extLst>
      <p:ext uri="{BB962C8B-B14F-4D97-AF65-F5344CB8AC3E}">
        <p14:creationId xmlns:p14="http://schemas.microsoft.com/office/powerpoint/2010/main" val="169844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Busy slide – open for remodeling</a:t>
            </a:r>
          </a:p>
        </p:txBody>
      </p:sp>
      <p:sp>
        <p:nvSpPr>
          <p:cNvPr id="4" name="Slide Number Placeholder 3"/>
          <p:cNvSpPr>
            <a:spLocks noGrp="1"/>
          </p:cNvSpPr>
          <p:nvPr>
            <p:ph type="sldNum" sz="quarter" idx="5"/>
          </p:nvPr>
        </p:nvSpPr>
        <p:spPr/>
        <p:txBody>
          <a:bodyPr/>
          <a:lstStyle/>
          <a:p>
            <a:fld id="{9ADD8C49-7F16-4D7B-BCD1-593DCA606860}" type="slidenum">
              <a:rPr lang="en-US" smtClean="0"/>
              <a:t>1</a:t>
            </a:fld>
            <a:endParaRPr lang="en-US"/>
          </a:p>
        </p:txBody>
      </p:sp>
    </p:spTree>
    <p:extLst>
      <p:ext uri="{BB962C8B-B14F-4D97-AF65-F5344CB8AC3E}">
        <p14:creationId xmlns:p14="http://schemas.microsoft.com/office/powerpoint/2010/main" val="411999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Review KSAs for general surgeons and how capturing trauma and cancer patients may generate KSAs.</a:t>
            </a:r>
          </a:p>
          <a:p>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10</a:t>
            </a:fld>
            <a:endParaRPr lang="en-US"/>
          </a:p>
        </p:txBody>
      </p:sp>
    </p:spTree>
    <p:extLst>
      <p:ext uri="{BB962C8B-B14F-4D97-AF65-F5344CB8AC3E}">
        <p14:creationId xmlns:p14="http://schemas.microsoft.com/office/powerpoint/2010/main" val="13646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Tx/>
              <a:buChar char="-"/>
            </a:pPr>
            <a:r>
              <a:rPr lang="en-US" baseline="0" dirty="0">
                <a:sym typeface="Wingdings" panose="05000000000000000000" pitchFamily="2" charset="2"/>
              </a:rPr>
              <a:t>This presentation is just a wave tops discussion of 5 questions with a decision at the end… the decision is going to have 3 choices.</a:t>
            </a:r>
          </a:p>
          <a:p>
            <a:pPr marL="171450" lvl="0" indent="-171450">
              <a:buFontTx/>
              <a:buChar char="-"/>
            </a:pPr>
            <a:endParaRPr lang="en-US" baseline="0" dirty="0">
              <a:sym typeface="Wingdings" panose="05000000000000000000" pitchFamily="2" charset="2"/>
            </a:endParaRPr>
          </a:p>
          <a:p>
            <a:pPr marL="171450" lvl="0" indent="-171450">
              <a:buFontTx/>
              <a:buChar char="-"/>
            </a:pPr>
            <a:r>
              <a:rPr lang="en-US" baseline="0" dirty="0">
                <a:sym typeface="Wingdings" panose="05000000000000000000" pitchFamily="2" charset="2"/>
              </a:rPr>
              <a:t>What’s the Requirement?</a:t>
            </a:r>
          </a:p>
          <a:p>
            <a:pPr marL="628650" lvl="1" indent="-171450">
              <a:buFontTx/>
              <a:buChar char="-"/>
            </a:pPr>
            <a:endParaRPr lang="en-US" baseline="0" dirty="0">
              <a:sym typeface="Wingdings" panose="05000000000000000000" pitchFamily="2" charset="2"/>
            </a:endParaRPr>
          </a:p>
          <a:p>
            <a:pPr marL="171450" lvl="0" indent="-171450">
              <a:buFontTx/>
              <a:buChar char="-"/>
            </a:pPr>
            <a:r>
              <a:rPr lang="en-US" baseline="0" dirty="0">
                <a:sym typeface="Wingdings" panose="05000000000000000000" pitchFamily="2" charset="2"/>
              </a:rPr>
              <a:t>What is Cancer Care?</a:t>
            </a:r>
          </a:p>
          <a:p>
            <a:pPr marL="628650" lvl="1" indent="-171450">
              <a:buFontTx/>
              <a:buChar char="-"/>
            </a:pPr>
            <a:r>
              <a:rPr lang="en-US" baseline="0" dirty="0">
                <a:sym typeface="Wingdings" panose="05000000000000000000" pitchFamily="2" charset="2"/>
              </a:rPr>
              <a:t>Presentation</a:t>
            </a:r>
          </a:p>
          <a:p>
            <a:pPr marL="628650" lvl="1" indent="-171450">
              <a:buFontTx/>
              <a:buChar char="-"/>
            </a:pPr>
            <a:r>
              <a:rPr lang="en-US" baseline="0" dirty="0">
                <a:sym typeface="Wingdings" panose="05000000000000000000" pitchFamily="2" charset="2"/>
              </a:rPr>
              <a:t>Diagnosis/Staging</a:t>
            </a:r>
          </a:p>
          <a:p>
            <a:pPr marL="628650" lvl="1" indent="-171450">
              <a:buFontTx/>
              <a:buChar char="-"/>
            </a:pPr>
            <a:r>
              <a:rPr lang="en-US" baseline="0" dirty="0">
                <a:sym typeface="Wingdings" panose="05000000000000000000" pitchFamily="2" charset="2"/>
              </a:rPr>
              <a:t>Cancer therapy</a:t>
            </a:r>
          </a:p>
          <a:p>
            <a:pPr marL="171450" lvl="0" indent="-171450">
              <a:buFontTx/>
              <a:buChar char="-"/>
            </a:pPr>
            <a:endParaRPr lang="en-US" baseline="0" dirty="0">
              <a:sym typeface="Wingdings" panose="05000000000000000000" pitchFamily="2" charset="2"/>
            </a:endParaRPr>
          </a:p>
          <a:p>
            <a:pPr marL="171450" lvl="0" indent="-171450">
              <a:buFontTx/>
              <a:buChar char="-"/>
            </a:pPr>
            <a:r>
              <a:rPr lang="en-US" baseline="0" dirty="0">
                <a:sym typeface="Wingdings" panose="05000000000000000000" pitchFamily="2" charset="2"/>
              </a:rPr>
              <a:t>What’s the problem?</a:t>
            </a:r>
          </a:p>
          <a:p>
            <a:pPr marL="628650" lvl="1" indent="-171450">
              <a:buFontTx/>
              <a:buChar char="-"/>
            </a:pPr>
            <a:r>
              <a:rPr lang="en-US" baseline="0" dirty="0">
                <a:sym typeface="Wingdings" panose="05000000000000000000" pitchFamily="2" charset="2"/>
              </a:rPr>
              <a:t>IOM report. –worse with the number of steps required, each one having safe and unsafe options.</a:t>
            </a:r>
          </a:p>
          <a:p>
            <a:pPr marL="628650" lvl="1" indent="-171450">
              <a:buFontTx/>
              <a:buChar char="-"/>
            </a:pPr>
            <a:r>
              <a:rPr lang="en-US" baseline="0" dirty="0">
                <a:sym typeface="Wingdings" panose="05000000000000000000" pitchFamily="2" charset="2"/>
              </a:rPr>
              <a:t>“In defense of direct care” paper</a:t>
            </a:r>
          </a:p>
          <a:p>
            <a:pPr marL="628650" lvl="1" indent="-171450">
              <a:buFontTx/>
              <a:buChar char="-"/>
            </a:pPr>
            <a:r>
              <a:rPr lang="en-US" baseline="0" dirty="0">
                <a:sym typeface="Wingdings" panose="05000000000000000000" pitchFamily="2" charset="2"/>
              </a:rPr>
              <a:t>DHA/NAVMED/”divestiture”</a:t>
            </a:r>
          </a:p>
          <a:p>
            <a:pPr marL="628650" lvl="1" indent="-171450">
              <a:buFontTx/>
              <a:buChar char="-"/>
            </a:pPr>
            <a:endParaRPr lang="en-US" baseline="0" dirty="0">
              <a:sym typeface="Wingdings" panose="05000000000000000000" pitchFamily="2" charset="2"/>
            </a:endParaRPr>
          </a:p>
          <a:p>
            <a:pPr marL="171450" lvl="0" indent="-171450">
              <a:buFontTx/>
              <a:buChar char="-"/>
            </a:pPr>
            <a:endParaRPr lang="en-US" baseline="0" dirty="0">
              <a:sym typeface="Wingdings" panose="05000000000000000000" pitchFamily="2" charset="2"/>
            </a:endParaRPr>
          </a:p>
          <a:p>
            <a:pPr marL="171450" lvl="0" indent="-171450">
              <a:buFontTx/>
              <a:buChar char="-"/>
            </a:pPr>
            <a:r>
              <a:rPr lang="en-US" baseline="0" dirty="0">
                <a:sym typeface="Wingdings" panose="05000000000000000000" pitchFamily="2" charset="2"/>
              </a:rPr>
              <a:t>What’s the plan?</a:t>
            </a:r>
          </a:p>
          <a:p>
            <a:pPr marL="628650" lvl="1" indent="-171450">
              <a:buFontTx/>
              <a:buChar char="-"/>
            </a:pPr>
            <a:r>
              <a:rPr lang="en-US" baseline="0" dirty="0" err="1">
                <a:sym typeface="Wingdings" panose="05000000000000000000" pitchFamily="2" charset="2"/>
              </a:rPr>
              <a:t>Charette</a:t>
            </a:r>
            <a:r>
              <a:rPr lang="en-US" baseline="0" dirty="0">
                <a:sym typeface="Wingdings" panose="05000000000000000000" pitchFamily="2" charset="2"/>
              </a:rPr>
              <a:t> Cancer Cooperative (Co-op)</a:t>
            </a:r>
          </a:p>
          <a:p>
            <a:pPr marL="1085850" lvl="2" indent="-171450">
              <a:buFontTx/>
              <a:buChar char="-"/>
            </a:pPr>
            <a:r>
              <a:rPr lang="en-US" baseline="0" dirty="0">
                <a:sym typeface="Wingdings" panose="05000000000000000000" pitchFamily="2" charset="2"/>
              </a:rPr>
              <a:t>Scheduling: H&amp;N example - </a:t>
            </a:r>
          </a:p>
          <a:p>
            <a:pPr marL="1085850" lvl="2" indent="-171450">
              <a:buFontTx/>
              <a:buChar char="-"/>
            </a:pPr>
            <a:r>
              <a:rPr lang="en-US" baseline="0" dirty="0">
                <a:sym typeface="Wingdings" panose="05000000000000000000" pitchFamily="2" charset="2"/>
              </a:rPr>
              <a:t>Reporting</a:t>
            </a:r>
          </a:p>
          <a:p>
            <a:pPr marL="1085850" lvl="2" indent="-171450">
              <a:buFontTx/>
              <a:buChar char="-"/>
            </a:pPr>
            <a:r>
              <a:rPr lang="en-US" baseline="0" dirty="0">
                <a:sym typeface="Wingdings" panose="05000000000000000000" pitchFamily="2" charset="2"/>
              </a:rPr>
              <a:t>Research</a:t>
            </a:r>
          </a:p>
          <a:p>
            <a:pPr marL="628650" lvl="1" indent="-171450">
              <a:buFontTx/>
              <a:buChar char="-"/>
            </a:pPr>
            <a:r>
              <a:rPr lang="en-US" baseline="0" dirty="0">
                <a:sym typeface="Wingdings" panose="05000000000000000000" pitchFamily="2" charset="2"/>
              </a:rPr>
              <a:t>Seed of leadership. Most (if not all) people in the proposed organization already work here– they just work under a lot of different directorates. A consolidated chain of Command with better accountability to the CO will reduce bureaucratic friction, and help make sure we use our resources well.</a:t>
            </a:r>
          </a:p>
          <a:p>
            <a:pPr marL="171450" lvl="0" indent="-171450">
              <a:buFontTx/>
              <a:buChar char="-"/>
            </a:pPr>
            <a:endParaRPr lang="en-US" baseline="0" dirty="0">
              <a:sym typeface="Wingdings" panose="05000000000000000000" pitchFamily="2" charset="2"/>
            </a:endParaRPr>
          </a:p>
          <a:p>
            <a:pPr marL="171450" lvl="0" indent="-171450">
              <a:buFontTx/>
              <a:buChar char="-"/>
            </a:pPr>
            <a:r>
              <a:rPr lang="en-US" baseline="0" dirty="0">
                <a:sym typeface="Wingdings" panose="05000000000000000000" pitchFamily="2" charset="2"/>
              </a:rPr>
              <a:t>What’s the decision?</a:t>
            </a:r>
          </a:p>
          <a:p>
            <a:pPr marL="628650" lvl="1" indent="-171450">
              <a:buFontTx/>
              <a:buChar char="-"/>
            </a:pPr>
            <a:r>
              <a:rPr lang="en-US" baseline="0" dirty="0">
                <a:sym typeface="Wingdings" panose="05000000000000000000" pitchFamily="2" charset="2"/>
              </a:rPr>
              <a:t>Department</a:t>
            </a:r>
          </a:p>
          <a:p>
            <a:pPr marL="628650" lvl="1" indent="-171450">
              <a:buFontTx/>
              <a:buChar char="-"/>
            </a:pPr>
            <a:r>
              <a:rPr lang="en-US" baseline="0" dirty="0">
                <a:sym typeface="Wingdings" panose="05000000000000000000" pitchFamily="2" charset="2"/>
              </a:rPr>
              <a:t>Special Advisor</a:t>
            </a:r>
          </a:p>
          <a:p>
            <a:pPr marL="628650" lvl="1" indent="-171450">
              <a:buFontTx/>
              <a:buChar char="-"/>
            </a:pPr>
            <a:r>
              <a:rPr lang="en-US" baseline="0" dirty="0">
                <a:sym typeface="Wingdings" panose="05000000000000000000" pitchFamily="2" charset="2"/>
              </a:rPr>
              <a:t>Directorate</a:t>
            </a:r>
          </a:p>
          <a:p>
            <a:endParaRPr lang="en-US" dirty="0"/>
          </a:p>
        </p:txBody>
      </p:sp>
      <p:sp>
        <p:nvSpPr>
          <p:cNvPr id="4" name="Slide Number Placeholder 3"/>
          <p:cNvSpPr>
            <a:spLocks noGrp="1"/>
          </p:cNvSpPr>
          <p:nvPr>
            <p:ph type="sldNum" sz="quarter" idx="10"/>
          </p:nvPr>
        </p:nvSpPr>
        <p:spPr/>
        <p:txBody>
          <a:bodyPr/>
          <a:lstStyle/>
          <a:p>
            <a:fld id="{C0DB41F1-648A-4E0A-BC2A-D1AADDAB1B14}" type="slidenum">
              <a:rPr lang="en-US" smtClean="0"/>
              <a:pPr/>
              <a:t>11</a:t>
            </a:fld>
            <a:endParaRPr lang="en-US"/>
          </a:p>
        </p:txBody>
      </p:sp>
    </p:spTree>
    <p:extLst>
      <p:ext uri="{BB962C8B-B14F-4D97-AF65-F5344CB8AC3E}">
        <p14:creationId xmlns:p14="http://schemas.microsoft.com/office/powerpoint/2010/main" val="27487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DB41F1-648A-4E0A-BC2A-D1AADDAB1B14}" type="slidenum">
              <a:rPr lang="en-US" smtClean="0"/>
              <a:pPr/>
              <a:t>12</a:t>
            </a:fld>
            <a:endParaRPr lang="en-US"/>
          </a:p>
        </p:txBody>
      </p:sp>
    </p:spTree>
    <p:extLst>
      <p:ext uri="{BB962C8B-B14F-4D97-AF65-F5344CB8AC3E}">
        <p14:creationId xmlns:p14="http://schemas.microsoft.com/office/powerpoint/2010/main" val="241925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971550" lvl="1" indent="-514350">
              <a:buFont typeface="+mj-lt"/>
              <a:buAutoNum type="arabicPeriod"/>
            </a:pPr>
            <a:r>
              <a:rPr lang="en-US" sz="2800" b="1" u="sng" dirty="0"/>
              <a:t>Capture</a:t>
            </a:r>
            <a:r>
              <a:rPr lang="en-US" sz="2800" b="1" dirty="0"/>
              <a:t>: Broad Guidelines</a:t>
            </a:r>
          </a:p>
          <a:p>
            <a:pPr marL="1371600" lvl="2" indent="-457200">
              <a:buFont typeface="Arial" panose="020B0604020202020204" pitchFamily="34" charset="0"/>
              <a:buChar char="•"/>
            </a:pPr>
            <a:endParaRPr lang="en-US" b="1" dirty="0"/>
          </a:p>
          <a:p>
            <a:pPr marL="971550" lvl="1" indent="-514350">
              <a:buFont typeface="+mj-lt"/>
              <a:buAutoNum type="arabicPeriod"/>
            </a:pPr>
            <a:r>
              <a:rPr lang="en-US" sz="2800" b="1" u="sng" dirty="0"/>
              <a:t>Scheduling</a:t>
            </a:r>
            <a:r>
              <a:rPr lang="en-US" sz="2800" b="1" dirty="0"/>
              <a:t>: Nurse Navigation</a:t>
            </a:r>
          </a:p>
          <a:p>
            <a:pPr marL="1428750" lvl="2" indent="-514350">
              <a:buFont typeface="+mj-lt"/>
              <a:buAutoNum type="arabicPeriod"/>
            </a:pPr>
            <a:r>
              <a:rPr lang="en-US" b="1" dirty="0"/>
              <a:t>Med </a:t>
            </a:r>
            <a:r>
              <a:rPr lang="en-US" b="1" dirty="0" err="1"/>
              <a:t>Onc</a:t>
            </a:r>
            <a:r>
              <a:rPr lang="en-US" b="1" dirty="0"/>
              <a:t>, Rad </a:t>
            </a:r>
            <a:r>
              <a:rPr lang="en-US" b="1" dirty="0" err="1"/>
              <a:t>Onc</a:t>
            </a:r>
            <a:r>
              <a:rPr lang="en-US" b="1" dirty="0"/>
              <a:t>, Surgery (includes all sub-specialties)</a:t>
            </a:r>
          </a:p>
          <a:p>
            <a:pPr marL="1428750" lvl="2" indent="-514350">
              <a:buFont typeface="+mj-lt"/>
              <a:buAutoNum type="arabicPeriod"/>
            </a:pPr>
            <a:r>
              <a:rPr lang="en-US" b="1" dirty="0"/>
              <a:t>Interventional Radiology (IR), Pathology, Radiology, Ambulatory Infusion Center (AIC), Lab, Genetics, Nutrition, PT, Speech Path, Audiology, Dental, Social Work, Palliative Care, Hospice, Operational/Training/Fleet/Transfer Center.</a:t>
            </a:r>
            <a:endParaRPr lang="en-US" sz="2800" b="1" dirty="0"/>
          </a:p>
          <a:p>
            <a:pPr marL="971550" lvl="1" indent="-514350">
              <a:buFont typeface="+mj-lt"/>
              <a:buAutoNum type="arabicPeriod"/>
            </a:pPr>
            <a:r>
              <a:rPr lang="en-US" sz="2800" b="1" u="sng" dirty="0"/>
              <a:t>Reporting:</a:t>
            </a:r>
            <a:r>
              <a:rPr lang="en-US" sz="2800" b="1" dirty="0"/>
              <a:t> NCDB Cancer Registry and Registrars</a:t>
            </a:r>
          </a:p>
          <a:p>
            <a:pPr marL="1428750" lvl="2" indent="-514350">
              <a:buFont typeface="+mj-lt"/>
              <a:buAutoNum type="arabicPeriod"/>
            </a:pPr>
            <a:r>
              <a:rPr lang="en-US" b="1" dirty="0"/>
              <a:t>Leading Metric: Abstracted Cases (</a:t>
            </a:r>
            <a:r>
              <a:rPr lang="en-US" b="1" dirty="0">
                <a:solidFill>
                  <a:srgbClr val="FF0000"/>
                </a:solidFill>
              </a:rPr>
              <a:t>500</a:t>
            </a:r>
            <a:r>
              <a:rPr lang="en-US" b="1" dirty="0"/>
              <a:t>)</a:t>
            </a:r>
          </a:p>
          <a:p>
            <a:pPr marL="1428750" lvl="2" indent="-514350">
              <a:buFont typeface="+mj-lt"/>
              <a:buAutoNum type="arabicPeriod"/>
            </a:pPr>
            <a:r>
              <a:rPr lang="en-US" b="1" dirty="0"/>
              <a:t>Lagging Metric: Commission on Cancer (</a:t>
            </a:r>
            <a:r>
              <a:rPr lang="en-US" b="1" dirty="0" err="1"/>
              <a:t>CoC</a:t>
            </a:r>
            <a:r>
              <a:rPr lang="en-US" b="1" dirty="0"/>
              <a:t>) Accreditation (CY 2024)</a:t>
            </a:r>
            <a:endParaRPr lang="en-US" sz="2800" b="1" dirty="0"/>
          </a:p>
          <a:p>
            <a:pPr marL="971550" lvl="1" indent="-514350">
              <a:buFont typeface="+mj-lt"/>
              <a:buAutoNum type="arabicPeriod"/>
            </a:pPr>
            <a:r>
              <a:rPr lang="en-US" sz="2800" b="1" u="sng" dirty="0"/>
              <a:t>Research:</a:t>
            </a:r>
            <a:r>
              <a:rPr lang="en-US" sz="2800" b="1" dirty="0"/>
              <a:t> Research Coordinators/Nurses</a:t>
            </a:r>
          </a:p>
          <a:p>
            <a:pPr marL="1200150" lvl="2" indent="-285750">
              <a:buFont typeface="Arial" panose="020B0604020202020204" pitchFamily="34" charset="0"/>
              <a:buChar char="•"/>
            </a:pPr>
            <a:r>
              <a:rPr lang="en-US" b="1" dirty="0"/>
              <a:t>Leading Metric: National Cancer Trials Network (NCTN) Treatment Intervention Enrollments (</a:t>
            </a:r>
            <a:r>
              <a:rPr lang="en-US" b="1" dirty="0">
                <a:solidFill>
                  <a:srgbClr val="FF0000"/>
                </a:solidFill>
              </a:rPr>
              <a:t>3</a:t>
            </a:r>
            <a:r>
              <a:rPr lang="en-US" b="1" dirty="0"/>
              <a:t>,</a:t>
            </a:r>
            <a:r>
              <a:rPr lang="en-US" b="1" dirty="0">
                <a:solidFill>
                  <a:srgbClr val="FF0000"/>
                </a:solidFill>
              </a:rPr>
              <a:t> </a:t>
            </a:r>
            <a:r>
              <a:rPr lang="en-US" b="1" dirty="0"/>
              <a:t>15,</a:t>
            </a:r>
            <a:r>
              <a:rPr lang="en-US" b="1" dirty="0">
                <a:solidFill>
                  <a:srgbClr val="FF0000"/>
                </a:solidFill>
              </a:rPr>
              <a:t> </a:t>
            </a:r>
            <a:r>
              <a:rPr lang="en-US" b="1" dirty="0">
                <a:solidFill>
                  <a:srgbClr val="00B050"/>
                </a:solidFill>
              </a:rPr>
              <a:t>25</a:t>
            </a:r>
            <a:r>
              <a:rPr lang="en-US" b="1" dirty="0"/>
              <a:t>)</a:t>
            </a:r>
          </a:p>
          <a:p>
            <a:pPr marL="1200150" lvl="2" indent="-285750">
              <a:buFont typeface="Arial" panose="020B0604020202020204" pitchFamily="34" charset="0"/>
              <a:buChar char="•"/>
            </a:pPr>
            <a:r>
              <a:rPr lang="en-US" b="1" dirty="0"/>
              <a:t>Lagging Metric: NRG Membership Review (CY 2023)</a:t>
            </a:r>
          </a:p>
          <a:p>
            <a:pPr marL="457200" lvl="1" indent="0">
              <a:buFontTx/>
              <a:buNone/>
            </a:pPr>
            <a:endParaRPr lang="en-US" b="1" dirty="0"/>
          </a:p>
        </p:txBody>
      </p:sp>
      <p:sp>
        <p:nvSpPr>
          <p:cNvPr id="4" name="Slide Number Placeholder 3"/>
          <p:cNvSpPr>
            <a:spLocks noGrp="1"/>
          </p:cNvSpPr>
          <p:nvPr>
            <p:ph type="sldNum" sz="quarter" idx="10"/>
          </p:nvPr>
        </p:nvSpPr>
        <p:spPr/>
        <p:txBody>
          <a:bodyPr/>
          <a:lstStyle/>
          <a:p>
            <a:fld id="{C0DB41F1-648A-4E0A-BC2A-D1AADDAB1B14}" type="slidenum">
              <a:rPr lang="en-US" smtClean="0"/>
              <a:pPr/>
              <a:t>13</a:t>
            </a:fld>
            <a:endParaRPr lang="en-US"/>
          </a:p>
        </p:txBody>
      </p:sp>
    </p:spTree>
    <p:extLst>
      <p:ext uri="{BB962C8B-B14F-4D97-AF65-F5344CB8AC3E}">
        <p14:creationId xmlns:p14="http://schemas.microsoft.com/office/powerpoint/2010/main" val="321099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latin typeface="Calibri" panose="020F0502020204030204" pitchFamily="34" charset="0"/>
                <a:cs typeface="Calibri" panose="020F0502020204030204" pitchFamily="34" charset="0"/>
              </a:rPr>
              <a:t>LO: </a:t>
            </a:r>
            <a:r>
              <a:rPr lang="en-US" sz="1200" b="0" dirty="0">
                <a:solidFill>
                  <a:prstClr val="black"/>
                </a:solidFill>
                <a:latin typeface="Calibri" panose="020F0502020204030204" pitchFamily="34" charset="0"/>
                <a:cs typeface="Times New Roman" panose="02020603050405020304" pitchFamily="18" charset="0"/>
              </a:rPr>
              <a: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ow coordinating complex transportation to military facilities can result in improved outcomes and continuity. </a:t>
            </a:r>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15</a:t>
            </a:fld>
            <a:endParaRPr lang="en-US"/>
          </a:p>
        </p:txBody>
      </p:sp>
    </p:spTree>
    <p:extLst>
      <p:ext uri="{BB962C8B-B14F-4D97-AF65-F5344CB8AC3E}">
        <p14:creationId xmlns:p14="http://schemas.microsoft.com/office/powerpoint/2010/main" val="406876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Mando slide</a:t>
            </a:r>
          </a:p>
        </p:txBody>
      </p:sp>
      <p:sp>
        <p:nvSpPr>
          <p:cNvPr id="4" name="Slide Number Placeholder 3"/>
          <p:cNvSpPr>
            <a:spLocks noGrp="1"/>
          </p:cNvSpPr>
          <p:nvPr>
            <p:ph type="sldNum" sz="quarter" idx="5"/>
          </p:nvPr>
        </p:nvSpPr>
        <p:spPr/>
        <p:txBody>
          <a:bodyPr/>
          <a:lstStyle/>
          <a:p>
            <a:fld id="{9ADD8C49-7F16-4D7B-BCD1-593DCA606860}" type="slidenum">
              <a:rPr lang="en-US" smtClean="0"/>
              <a:t>2</a:t>
            </a:fld>
            <a:endParaRPr lang="en-US"/>
          </a:p>
        </p:txBody>
      </p:sp>
    </p:spTree>
    <p:extLst>
      <p:ext uri="{BB962C8B-B14F-4D97-AF65-F5344CB8AC3E}">
        <p14:creationId xmlns:p14="http://schemas.microsoft.com/office/powerpoint/2010/main" val="32743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Mando slide</a:t>
            </a:r>
          </a:p>
        </p:txBody>
      </p:sp>
      <p:sp>
        <p:nvSpPr>
          <p:cNvPr id="4" name="Slide Number Placeholder 3"/>
          <p:cNvSpPr>
            <a:spLocks noGrp="1"/>
          </p:cNvSpPr>
          <p:nvPr>
            <p:ph type="sldNum" sz="quarter" idx="5"/>
          </p:nvPr>
        </p:nvSpPr>
        <p:spPr/>
        <p:txBody>
          <a:bodyPr/>
          <a:lstStyle/>
          <a:p>
            <a:fld id="{9ADD8C49-7F16-4D7B-BCD1-593DCA606860}" type="slidenum">
              <a:rPr lang="en-US" smtClean="0"/>
              <a:t>3</a:t>
            </a:fld>
            <a:endParaRPr lang="en-US"/>
          </a:p>
        </p:txBody>
      </p:sp>
    </p:spTree>
    <p:extLst>
      <p:ext uri="{BB962C8B-B14F-4D97-AF65-F5344CB8AC3E}">
        <p14:creationId xmlns:p14="http://schemas.microsoft.com/office/powerpoint/2010/main" val="407341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National Defense Strategy highlights the importance of a future force that is</a:t>
            </a:r>
            <a:r>
              <a:rPr lang="en-US" b="1" dirty="0"/>
              <a:t> “agile”</a:t>
            </a:r>
            <a:r>
              <a:rPr lang="en-US" dirty="0"/>
              <a:t>,</a:t>
            </a:r>
            <a:r>
              <a:rPr lang="en-US" b="1" dirty="0"/>
              <a:t> “forward”</a:t>
            </a:r>
            <a:r>
              <a:rPr lang="en-US" dirty="0"/>
              <a:t>,</a:t>
            </a:r>
            <a:r>
              <a:rPr lang="en-US" b="1" dirty="0"/>
              <a:t> “distributed”</a:t>
            </a:r>
            <a:r>
              <a:rPr lang="en-US" dirty="0"/>
              <a:t>,</a:t>
            </a:r>
            <a:r>
              <a:rPr lang="en-US" b="1" dirty="0"/>
              <a:t> </a:t>
            </a:r>
            <a:r>
              <a:rPr lang="en-US" dirty="0"/>
              <a:t>and</a:t>
            </a:r>
            <a:r>
              <a:rPr lang="en-US" b="1" dirty="0"/>
              <a:t> “sustainable”</a:t>
            </a:r>
            <a:r>
              <a:rPr lang="en-US" dirty="0"/>
              <a:t>.  One that is </a:t>
            </a:r>
            <a:r>
              <a:rPr lang="en-US" b="1" dirty="0"/>
              <a:t>“resilient” </a:t>
            </a:r>
            <a:r>
              <a:rPr lang="en-US" dirty="0"/>
              <a:t>in the face of battlefield degradation.  </a:t>
            </a:r>
          </a:p>
          <a:p>
            <a:endParaRPr lang="en-US" dirty="0"/>
          </a:p>
          <a:p>
            <a:r>
              <a:rPr lang="en-US" dirty="0"/>
              <a:t> Our Medical Forces – and SYSTEMS – are working hard to achieve and maintain these attributes that serve our National Defense Strategy.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4</a:t>
            </a:fld>
            <a:endParaRPr lang="en-US"/>
          </a:p>
        </p:txBody>
      </p:sp>
    </p:spTree>
    <p:extLst>
      <p:ext uri="{BB962C8B-B14F-4D97-AF65-F5344CB8AC3E}">
        <p14:creationId xmlns:p14="http://schemas.microsoft.com/office/powerpoint/2010/main" val="46636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ways we currently work to increase the readiness of our medical forces to serve our National Defense Strategy in the face of emerging and diverse potentials for conflict.  </a:t>
            </a:r>
          </a:p>
          <a:p>
            <a:endParaRPr lang="en-US" dirty="0"/>
          </a:p>
          <a:p>
            <a:r>
              <a:rPr lang="en-US" dirty="0"/>
              <a:t>Some of these strategies involve civilian and military partnerships – taking providers and staff out of the MTF and placing them in civilian facilities to learn from the volume and complexity at those institutions.  There is no question civilian partnerships improve exposure to complex care, increase KSAs for those individual providers, and enhance professional development.  Those providers can then bring those skills to the battlefield or back to the MTF.  </a:t>
            </a:r>
          </a:p>
          <a:p>
            <a:endParaRPr lang="en-US" dirty="0"/>
          </a:p>
          <a:p>
            <a:r>
              <a:rPr lang="en-US" dirty="0"/>
              <a:t>Taking individuals out of the MTF and placing them in Civ-Mil partnerships has consequences and individual provider readiness is not our only goal. Our MTFs have suffered the consequences of decreased complexity and volume in their ORs, ICUs, wards, and clinics.  With decreased volume and complexity at ALL MTFs, systems within the Medical Force have suffered.  </a:t>
            </a:r>
          </a:p>
          <a:p>
            <a:endParaRPr lang="en-US" dirty="0"/>
          </a:p>
          <a:p>
            <a:r>
              <a:rPr lang="en-US" dirty="0"/>
              <a:t>A Ready Medical Force is not just a ready surgeon, physician, or nurse.  A Ready Medical Force is created and maintained by Ready Medical Systems.  </a:t>
            </a:r>
          </a:p>
          <a:p>
            <a:endParaRPr lang="en-US" dirty="0"/>
          </a:p>
          <a:p>
            <a:r>
              <a:rPr lang="en-US" dirty="0"/>
              <a:t>We believe that the path toward a Ready Medical Force is through complex care at the MTF.  The creation of a trauma center, retaining and recapturing complex cancer care, and removing barriers to complex care by providing transportation all push our MTF to maintain not only a Ready Medical Force, but a Ready Medical System.</a:t>
            </a:r>
          </a:p>
          <a:p>
            <a:endParaRPr lang="en-US" dirty="0"/>
          </a:p>
          <a:p>
            <a:r>
              <a:rPr lang="en-US" dirty="0"/>
              <a:t>This is what has driven these three projects.  Today we are going to talk about how we are increasing complexity at our MTF, some roadblocks, and hopefully answer some questions you may have about how to do the same at your facility.  </a:t>
            </a:r>
          </a:p>
          <a:p>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5</a:t>
            </a:fld>
            <a:endParaRPr lang="en-US"/>
          </a:p>
        </p:txBody>
      </p:sp>
    </p:spTree>
    <p:extLst>
      <p:ext uri="{BB962C8B-B14F-4D97-AF65-F5344CB8AC3E}">
        <p14:creationId xmlns:p14="http://schemas.microsoft.com/office/powerpoint/2010/main" val="238221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Become familiar with the process/obstacles to becoming a trauma center and educate participants on state and ACS requirements for designation.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Establish goal of trauma center designation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select team members, TMD, TPM, PI coordinator, registrar (obtain trauma registry) and trauma liaisons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Understand state/ACS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Develop program policies, procedures and clinical guidelines in accordance with trauma manuals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Trauma team meet with command leadership regularly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Hold monthly trauma systems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Disseminate information widely throughout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State/ACS consult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Engage local trauma centers, participate in regional trauma advisory counsels</a:t>
            </a:r>
          </a:p>
          <a:p>
            <a:r>
              <a:rPr lang="en-US" sz="1200" dirty="0">
                <a:solidFill>
                  <a:schemeClr val="tx1"/>
                </a:solidFill>
              </a:rPr>
              <a:t>Consult with outside expertise</a:t>
            </a:r>
          </a:p>
          <a:p>
            <a:r>
              <a:rPr lang="en-US" sz="1200" dirty="0">
                <a:solidFill>
                  <a:schemeClr val="tx1"/>
                </a:solidFill>
              </a:rPr>
              <a:t>Attend state and regional/local trauma meetings</a:t>
            </a:r>
          </a:p>
          <a:p>
            <a:r>
              <a:rPr lang="en-US" sz="1200" dirty="0">
                <a:solidFill>
                  <a:schemeClr val="tx1"/>
                </a:solidFill>
              </a:rPr>
              <a:t>Establish, reaffirm regional healthcare partnerships</a:t>
            </a:r>
          </a:p>
          <a:p>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DD8C49-7F16-4D7B-BCD1-593DCA606860}" type="slidenum">
              <a:rPr lang="en-US" smtClean="0"/>
              <a:t>6</a:t>
            </a:fld>
            <a:endParaRPr lang="en-US"/>
          </a:p>
        </p:txBody>
      </p:sp>
    </p:spTree>
    <p:extLst>
      <p:ext uri="{BB962C8B-B14F-4D97-AF65-F5344CB8AC3E}">
        <p14:creationId xmlns:p14="http://schemas.microsoft.com/office/powerpoint/2010/main" val="210071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Become familiar with the process/obstacles to becoming a trauma center and educate participants on state and ACS requirements for designation.</a:t>
            </a:r>
          </a:p>
          <a:p>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7</a:t>
            </a:fld>
            <a:endParaRPr lang="en-US"/>
          </a:p>
        </p:txBody>
      </p:sp>
    </p:spTree>
    <p:extLst>
      <p:ext uri="{BB962C8B-B14F-4D97-AF65-F5344CB8AC3E}">
        <p14:creationId xmlns:p14="http://schemas.microsoft.com/office/powerpoint/2010/main" val="17841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Become familiar with the process/obstacles to becoming a trauma center and educate participants on state and ACS requirements for designation.</a:t>
            </a:r>
          </a:p>
          <a:p>
            <a:endParaRPr lang="en-US" dirty="0"/>
          </a:p>
          <a:p>
            <a:r>
              <a:rPr lang="en-US" dirty="0"/>
              <a:t>Sea change in hospital mission</a:t>
            </a:r>
          </a:p>
          <a:p>
            <a:r>
              <a:rPr lang="en-US" dirty="0"/>
              <a:t>Buy in from not only all hospital staff but also base command</a:t>
            </a:r>
          </a:p>
          <a:p>
            <a:r>
              <a:rPr lang="en-US" dirty="0"/>
              <a:t>Bare minimum staff and equipment requirements as described in trauma manuals</a:t>
            </a:r>
          </a:p>
          <a:p>
            <a:r>
              <a:rPr lang="en-US" dirty="0"/>
              <a:t>Follow up care for complex injuries and medical problems for civilian non-beneficiaries </a:t>
            </a:r>
          </a:p>
          <a:p>
            <a:r>
              <a:rPr lang="en-US" dirty="0"/>
              <a:t>Incorporating civilians into trauma program and system wide, help mitigate operational requirements</a:t>
            </a:r>
          </a:p>
        </p:txBody>
      </p:sp>
      <p:sp>
        <p:nvSpPr>
          <p:cNvPr id="4" name="Slide Number Placeholder 3"/>
          <p:cNvSpPr>
            <a:spLocks noGrp="1"/>
          </p:cNvSpPr>
          <p:nvPr>
            <p:ph type="sldNum" sz="quarter" idx="5"/>
          </p:nvPr>
        </p:nvSpPr>
        <p:spPr/>
        <p:txBody>
          <a:bodyPr/>
          <a:lstStyle/>
          <a:p>
            <a:fld id="{9ADD8C49-7F16-4D7B-BCD1-593DCA606860}" type="slidenum">
              <a:rPr lang="en-US" smtClean="0"/>
              <a:t>8</a:t>
            </a:fld>
            <a:endParaRPr lang="en-US"/>
          </a:p>
        </p:txBody>
      </p:sp>
    </p:spTree>
    <p:extLst>
      <p:ext uri="{BB962C8B-B14F-4D97-AF65-F5344CB8AC3E}">
        <p14:creationId xmlns:p14="http://schemas.microsoft.com/office/powerpoint/2010/main" val="123236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Understand how the pursuit of a trauma designation affects non-surgical departments such as medical services, lab, and blood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From the ED to radiology, trauma service, operating room and anesthesia, intensive care unit, laboratory and blood bank services. Not to mention other ancillary services such as internal medicine and their sub-specialty providers.</a:t>
            </a:r>
          </a:p>
          <a:p>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Preparing radiology techs to acquire and process imaging for radiologists to expeditiously interpret</a:t>
            </a:r>
          </a:p>
          <a:p>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Establish a trauma OR and make ready an alert team of OR nurses, corpsmen and physicians to respond to emergent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Lab: respond to need for emer</a:t>
            </a: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gent lab draws and rapid results to affect patient care</a:t>
            </a:r>
          </a:p>
          <a:p>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BB: develops and refines transfusion policies through Massive Transfusion Protocols and rapid release of blood </a:t>
            </a:r>
            <a:endParaRPr lang="en-US" dirty="0"/>
          </a:p>
        </p:txBody>
      </p:sp>
      <p:sp>
        <p:nvSpPr>
          <p:cNvPr id="4" name="Slide Number Placeholder 3"/>
          <p:cNvSpPr>
            <a:spLocks noGrp="1"/>
          </p:cNvSpPr>
          <p:nvPr>
            <p:ph type="sldNum" sz="quarter" idx="5"/>
          </p:nvPr>
        </p:nvSpPr>
        <p:spPr/>
        <p:txBody>
          <a:bodyPr/>
          <a:lstStyle/>
          <a:p>
            <a:fld id="{9ADD8C49-7F16-4D7B-BCD1-593DCA606860}" type="slidenum">
              <a:rPr lang="en-US" smtClean="0"/>
              <a:t>9</a:t>
            </a:fld>
            <a:endParaRPr lang="en-US"/>
          </a:p>
        </p:txBody>
      </p:sp>
    </p:spTree>
    <p:extLst>
      <p:ext uri="{BB962C8B-B14F-4D97-AF65-F5344CB8AC3E}">
        <p14:creationId xmlns:p14="http://schemas.microsoft.com/office/powerpoint/2010/main" val="316441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BDFB514-D67D-40BF-A711-47D7CAAF549C}" type="slidenum">
              <a:rPr lang="en-US" smtClean="0"/>
              <a:pPr/>
              <a:t>‹#›</a:t>
            </a:fld>
            <a:endParaRPr lang="en-US" dirty="0"/>
          </a:p>
        </p:txBody>
      </p:sp>
    </p:spTree>
    <p:extLst>
      <p:ext uri="{BB962C8B-B14F-4D97-AF65-F5344CB8AC3E}">
        <p14:creationId xmlns:p14="http://schemas.microsoft.com/office/powerpoint/2010/main" val="147708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46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22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814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8E55916-384D-431E-912D-B976CDB101E2}" type="slidenum">
              <a:rPr lang="en-US" smtClean="0"/>
              <a:pPr/>
              <a:t>‹#›</a:t>
            </a:fld>
            <a:endParaRPr lang="en-US" dirty="0"/>
          </a:p>
        </p:txBody>
      </p:sp>
    </p:spTree>
    <p:extLst>
      <p:ext uri="{BB962C8B-B14F-4D97-AF65-F5344CB8AC3E}">
        <p14:creationId xmlns:p14="http://schemas.microsoft.com/office/powerpoint/2010/main" val="2529513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629400" cy="1143000"/>
          </a:xfrm>
        </p:spPr>
        <p:txBody>
          <a:bodyPr>
            <a:normAutofit/>
          </a:bodyPr>
          <a:lstStyle>
            <a:lvl1pPr>
              <a:defRPr sz="360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baseline="0">
                <a:latin typeface="Arial" pitchFamily="34" charset="0"/>
              </a:defRPr>
            </a:lvl1pPr>
            <a:lvl2pPr>
              <a:buFont typeface="Arial" pitchFamily="34" charset="0"/>
              <a:buChar char="–"/>
              <a:defRPr baseline="0">
                <a:latin typeface="Arial" pitchFamily="34" charset="0"/>
              </a:defRPr>
            </a:lvl2pPr>
            <a:lvl3pPr>
              <a:buFont typeface="Arial" pitchFamily="34" charset="0"/>
              <a:buChar char="•"/>
              <a:defRPr baseline="0">
                <a:latin typeface="Arial" pitchFamily="34" charset="0"/>
              </a:defRPr>
            </a:lvl3pPr>
            <a:lvl4pPr>
              <a:buFont typeface="Arial" pitchFamily="34" charset="0"/>
              <a:buChar char="–"/>
              <a:defRPr baseline="0">
                <a:latin typeface="Arial" pitchFamily="34" charset="0"/>
              </a:defRPr>
            </a:lvl4pPr>
            <a:lvl5pPr>
              <a:buFont typeface="Arial" pitchFamily="34" charset="0"/>
              <a:buChar char="•"/>
              <a:defRPr baseline="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EB51E3-6D89-4BB2-B6C4-A50C49957259}" type="slidenum">
              <a:rPr lang="en-US"/>
              <a:pPr>
                <a:defRPr/>
              </a:pPr>
              <a:t>‹#›</a:t>
            </a:fld>
            <a:endParaRPr lang="en-US" dirty="0"/>
          </a:p>
        </p:txBody>
      </p:sp>
    </p:spTree>
    <p:extLst>
      <p:ext uri="{BB962C8B-B14F-4D97-AF65-F5344CB8AC3E}">
        <p14:creationId xmlns:p14="http://schemas.microsoft.com/office/powerpoint/2010/main" val="72514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CE898-2527-4A98-8CCC-11B61198707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5A437AA-A2E1-46A9-801C-06E9EDFCAA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595F21-7AC3-4482-AAB8-07813BEAB29A}"/>
              </a:ext>
            </a:extLst>
          </p:cNvPr>
          <p:cNvSpPr>
            <a:spLocks noGrp="1"/>
          </p:cNvSpPr>
          <p:nvPr>
            <p:ph type="sldNum" sz="quarter" idx="12"/>
          </p:nvPr>
        </p:nvSpPr>
        <p:spPr/>
        <p:txBody>
          <a:bodyPr/>
          <a:lstStyle/>
          <a:p>
            <a:fld id="{A3B5AB97-6DCB-4507-8312-95854EA9FEFF}" type="slidenum">
              <a:rPr lang="en-US" smtClean="0"/>
              <a:t>‹#›</a:t>
            </a:fld>
            <a:endParaRPr lang="en-US"/>
          </a:p>
        </p:txBody>
      </p:sp>
    </p:spTree>
    <p:extLst>
      <p:ext uri="{BB962C8B-B14F-4D97-AF65-F5344CB8AC3E}">
        <p14:creationId xmlns:p14="http://schemas.microsoft.com/office/powerpoint/2010/main" val="233152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353042" y="274638"/>
            <a:ext cx="6466360" cy="114300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idx="1"/>
          </p:nvPr>
        </p:nvSpPr>
        <p:spPr>
          <a:xfrm>
            <a:off x="63087" y="1471958"/>
            <a:ext cx="9023763" cy="48417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A3B3CBCD-021C-48FE-B7C4-58C31906CCF1}" type="slidenum">
              <a:rPr lang="en-US" smtClean="0"/>
              <a:pPr/>
              <a:t>‹#›</a:t>
            </a:fld>
            <a:endParaRPr lang="en-US" dirty="0"/>
          </a:p>
        </p:txBody>
      </p:sp>
    </p:spTree>
    <p:extLst>
      <p:ext uri="{BB962C8B-B14F-4D97-AF65-F5344CB8AC3E}">
        <p14:creationId xmlns:p14="http://schemas.microsoft.com/office/powerpoint/2010/main" val="286893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37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07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8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29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80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67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71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056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0" y="2829"/>
            <a:ext cx="91440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a:solidFill>
                  <a:schemeClr val="bg1">
                    <a:lumMod val="65000"/>
                  </a:schemeClr>
                </a:solidFill>
                <a:latin typeface="Arial" panose="020B0604020202020204" pitchFamily="34" charset="0"/>
                <a:cs typeface="Arial" panose="020B0604020202020204" pitchFamily="34" charset="0"/>
              </a:rPr>
              <a:t>UNCLASSIFIED</a:t>
            </a:r>
            <a:r>
              <a:rPr lang="en-US" sz="1400" b="1" baseline="0">
                <a:solidFill>
                  <a:schemeClr val="bg1">
                    <a:lumMod val="65000"/>
                  </a:schemeClr>
                </a:solidFill>
                <a:latin typeface="Arial" panose="020B0604020202020204" pitchFamily="34" charset="0"/>
                <a:cs typeface="Arial" panose="020B0604020202020204" pitchFamily="34" charset="0"/>
              </a:rPr>
              <a:t>//FOR OFFICIAL USE ONLY</a:t>
            </a:r>
            <a:endParaRPr lang="en-US" sz="1400" b="1">
              <a:solidFill>
                <a:schemeClr val="bg1">
                  <a:lumMod val="65000"/>
                </a:schemeClr>
              </a:solidFill>
              <a:latin typeface="Arial" panose="020B0604020202020204" pitchFamily="34" charset="0"/>
              <a:cs typeface="Arial" panose="020B0604020202020204" pitchFamily="34" charset="0"/>
            </a:endParaRPr>
          </a:p>
          <a:p>
            <a:pPr algn="ctr"/>
            <a:r>
              <a:rPr lang="en-US" sz="1400" b="1">
                <a:solidFill>
                  <a:schemeClr val="bg1">
                    <a:lumMod val="65000"/>
                  </a:schemeClr>
                </a:solidFill>
              </a:rPr>
              <a:t> </a:t>
            </a:r>
            <a:endParaRPr lang="en-US" sz="1400" b="1" dirty="0">
              <a:solidFill>
                <a:schemeClr val="bg1">
                  <a:lumMod val="65000"/>
                </a:schemeClr>
              </a:solidFill>
            </a:endParaRPr>
          </a:p>
        </p:txBody>
      </p:sp>
      <p:sp>
        <p:nvSpPr>
          <p:cNvPr id="11" name="Rectangle 10"/>
          <p:cNvSpPr/>
          <p:nvPr/>
        </p:nvSpPr>
        <p:spPr>
          <a:xfrm>
            <a:off x="0" y="6338093"/>
            <a:ext cx="9144000" cy="519911"/>
          </a:xfrm>
          <a:prstGeom prst="rect">
            <a:avLst/>
          </a:prstGeom>
          <a:solidFill>
            <a:srgbClr val="022A3A"/>
          </a:solidFill>
          <a:ln w="15875">
            <a:noFill/>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  </a:t>
            </a:r>
            <a:r>
              <a:rPr lang="en-US" sz="1200" b="1" i="0" cap="all" spc="250" dirty="0">
                <a:solidFill>
                  <a:schemeClr val="bg1"/>
                </a:solidFill>
                <a:latin typeface="Arial" panose="020B0604020202020204" pitchFamily="34" charset="0"/>
                <a:cs typeface="Arial" panose="020B0604020202020204" pitchFamily="34" charset="0"/>
              </a:rPr>
              <a:t>FIRST TO TRAIN NAVY MEDICINE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r>
              <a:rPr lang="en-US" sz="1200" b="1" i="0" cap="all" spc="250" baseline="0" dirty="0">
                <a:solidFill>
                  <a:schemeClr val="bg1"/>
                </a:solidFill>
                <a:latin typeface="Arial" panose="020B0604020202020204" pitchFamily="34" charset="0"/>
                <a:cs typeface="Arial" panose="020B0604020202020204" pitchFamily="34" charset="0"/>
              </a:rPr>
              <a:t>  FINEST IN HIGH QUALITY CARE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endParaRPr lang="en-US" sz="1200" b="1" i="0" spc="250" dirty="0">
              <a:solidFill>
                <a:srgbClr val="FF0000"/>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0" y="6353220"/>
            <a:ext cx="9144000" cy="0"/>
          </a:xfrm>
          <a:prstGeom prst="line">
            <a:avLst/>
          </a:prstGeom>
          <a:ln w="5715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298527"/>
            <a:ext cx="9144000" cy="0"/>
          </a:xfrm>
          <a:prstGeom prst="line">
            <a:avLst/>
          </a:prstGeom>
          <a:ln w="57150">
            <a:solidFill>
              <a:srgbClr val="E8B01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7" y="0"/>
            <a:ext cx="1297009" cy="1296231"/>
          </a:xfrm>
          <a:prstGeom prst="rect">
            <a:avLst/>
          </a:prstGeom>
        </p:spPr>
      </p:pic>
      <p:cxnSp>
        <p:nvCxnSpPr>
          <p:cNvPr id="14" name="Straight Connector 13"/>
          <p:cNvCxnSpPr/>
          <p:nvPr/>
        </p:nvCxnSpPr>
        <p:spPr>
          <a:xfrm>
            <a:off x="0" y="6820205"/>
            <a:ext cx="9144000" cy="0"/>
          </a:xfrm>
          <a:prstGeom prst="line">
            <a:avLst/>
          </a:prstGeom>
          <a:ln w="57150">
            <a:solidFill>
              <a:srgbClr val="8C7B21"/>
            </a:solidFill>
          </a:ln>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1353042" y="274638"/>
            <a:ext cx="6466360" cy="1143000"/>
          </a:xfrm>
          <a:prstGeom prst="rect">
            <a:avLst/>
          </a:prstGeom>
        </p:spPr>
        <p:txBody>
          <a:bodyPr vert="horz" lIns="91440" tIns="45720" rIns="91440" bIns="45720" rtlCol="0" anchor="ctr">
            <a:normAutofit/>
          </a:bodyPr>
          <a:lstStyle/>
          <a:p>
            <a:r>
              <a:rPr lang="en-US" dirty="0"/>
              <a:t>Surgeon General’s </a:t>
            </a:r>
            <a:br>
              <a:rPr lang="en-US" dirty="0"/>
            </a:br>
            <a:r>
              <a:rPr lang="en-US" dirty="0"/>
              <a:t>Junior Officer  Call</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2186" y="156"/>
            <a:ext cx="1296075" cy="1296075"/>
          </a:xfrm>
          <a:prstGeom prst="rect">
            <a:avLst/>
          </a:prstGeom>
        </p:spPr>
      </p:pic>
      <p:sp>
        <p:nvSpPr>
          <p:cNvPr id="2" name="Slide Number Placeholder 1"/>
          <p:cNvSpPr>
            <a:spLocks noGrp="1"/>
          </p:cNvSpPr>
          <p:nvPr>
            <p:ph type="sldNum" sz="quarter" idx="4"/>
          </p:nvPr>
        </p:nvSpPr>
        <p:spPr>
          <a:xfrm>
            <a:off x="6959973" y="6392786"/>
            <a:ext cx="2057400" cy="365125"/>
          </a:xfrm>
          <a:prstGeom prst="rect">
            <a:avLst/>
          </a:prstGeom>
        </p:spPr>
        <p:txBody>
          <a:bodyPr vert="horz" lIns="91440" tIns="45720" rIns="91440" bIns="45720" rtlCol="0" anchor="ctr"/>
          <a:lstStyle>
            <a:lvl1pPr algn="r">
              <a:defRPr sz="1400">
                <a:solidFill>
                  <a:srgbClr val="FFC000"/>
                </a:solidFill>
              </a:defRPr>
            </a:lvl1pPr>
          </a:lstStyle>
          <a:p>
            <a:fld id="{EBDFB514-D67D-40BF-A711-47D7CAAF549C}" type="slidenum">
              <a:rPr lang="en-US" smtClean="0"/>
              <a:pPr/>
              <a:t>‹#›</a:t>
            </a:fld>
            <a:endParaRPr lang="en-US" dirty="0"/>
          </a:p>
        </p:txBody>
      </p:sp>
    </p:spTree>
    <p:extLst>
      <p:ext uri="{BB962C8B-B14F-4D97-AF65-F5344CB8AC3E}">
        <p14:creationId xmlns:p14="http://schemas.microsoft.com/office/powerpoint/2010/main" val="3167792945"/>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ctr" defTabSz="914377" rtl="0" eaLnBrk="1" latinLnBrk="0" hangingPunct="1">
        <a:spcBef>
          <a:spcPct val="0"/>
        </a:spcBef>
        <a:buNone/>
        <a:defRPr sz="4000" b="1" kern="1200" baseline="0">
          <a:solidFill>
            <a:srgbClr val="022A3A"/>
          </a:solidFill>
          <a:effectLst/>
          <a:latin typeface="+mn-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022A3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022A3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022A3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1000"/>
            <a:lum/>
          </a:blip>
          <a:srcRect/>
          <a:stretch>
            <a:fillRect l="-19000" r="-1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DED2B-EF41-45BB-802E-113C6EB94E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871233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0" y="2829"/>
            <a:ext cx="914400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a:solidFill>
                  <a:schemeClr val="bg1">
                    <a:lumMod val="65000"/>
                  </a:schemeClr>
                </a:solidFill>
                <a:latin typeface="Arial" panose="020B0604020202020204" pitchFamily="34" charset="0"/>
                <a:cs typeface="Arial" panose="020B0604020202020204" pitchFamily="34" charset="0"/>
              </a:rPr>
              <a:t>UNCLASSIFIED</a:t>
            </a:r>
            <a:r>
              <a:rPr lang="en-US" sz="1400" b="1" baseline="0">
                <a:solidFill>
                  <a:schemeClr val="bg1">
                    <a:lumMod val="65000"/>
                  </a:schemeClr>
                </a:solidFill>
                <a:latin typeface="Arial" panose="020B0604020202020204" pitchFamily="34" charset="0"/>
                <a:cs typeface="Arial" panose="020B0604020202020204" pitchFamily="34" charset="0"/>
              </a:rPr>
              <a:t>//FOR OFFICIAL USE ONLY</a:t>
            </a:r>
            <a:endParaRPr lang="en-US" sz="1400" b="1">
              <a:solidFill>
                <a:schemeClr val="bg1">
                  <a:lumMod val="65000"/>
                </a:schemeClr>
              </a:solidFill>
              <a:latin typeface="Arial" panose="020B0604020202020204" pitchFamily="34" charset="0"/>
              <a:cs typeface="Arial" panose="020B0604020202020204" pitchFamily="34" charset="0"/>
            </a:endParaRPr>
          </a:p>
          <a:p>
            <a:pPr algn="ctr"/>
            <a:r>
              <a:rPr lang="en-US" sz="1400" b="1">
                <a:solidFill>
                  <a:schemeClr val="bg1">
                    <a:lumMod val="65000"/>
                  </a:schemeClr>
                </a:solidFill>
              </a:rPr>
              <a:t> </a:t>
            </a:r>
            <a:endParaRPr lang="en-US" sz="1400" b="1" dirty="0">
              <a:solidFill>
                <a:schemeClr val="bg1">
                  <a:lumMod val="65000"/>
                </a:schemeClr>
              </a:solidFill>
            </a:endParaRPr>
          </a:p>
        </p:txBody>
      </p:sp>
      <p:sp>
        <p:nvSpPr>
          <p:cNvPr id="11" name="Rectangle 10"/>
          <p:cNvSpPr/>
          <p:nvPr/>
        </p:nvSpPr>
        <p:spPr>
          <a:xfrm>
            <a:off x="0" y="6338093"/>
            <a:ext cx="9144000" cy="519911"/>
          </a:xfrm>
          <a:prstGeom prst="rect">
            <a:avLst/>
          </a:prstGeom>
          <a:solidFill>
            <a:srgbClr val="022A3A"/>
          </a:solidFill>
          <a:ln w="15875">
            <a:noFill/>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  </a:t>
            </a:r>
            <a:r>
              <a:rPr lang="en-US" sz="1200" b="1" i="0" cap="all" spc="250" dirty="0">
                <a:solidFill>
                  <a:schemeClr val="bg1"/>
                </a:solidFill>
                <a:latin typeface="Arial" panose="020B0604020202020204" pitchFamily="34" charset="0"/>
                <a:cs typeface="Arial" panose="020B0604020202020204" pitchFamily="34" charset="0"/>
              </a:rPr>
              <a:t>FIRST TO TRAIN NAVY MEDICINE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r>
              <a:rPr lang="en-US" sz="1200" b="1" i="0" cap="all" spc="250" baseline="0" dirty="0">
                <a:solidFill>
                  <a:schemeClr val="bg1"/>
                </a:solidFill>
                <a:latin typeface="Arial" panose="020B0604020202020204" pitchFamily="34" charset="0"/>
                <a:cs typeface="Arial" panose="020B0604020202020204" pitchFamily="34" charset="0"/>
              </a:rPr>
              <a:t>  FINEST IN HIGH QUALITY CARE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endParaRPr lang="en-US" sz="1200" b="1" i="0" spc="250" dirty="0">
              <a:solidFill>
                <a:srgbClr val="FF0000"/>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0" y="6353220"/>
            <a:ext cx="9144000" cy="0"/>
          </a:xfrm>
          <a:prstGeom prst="line">
            <a:avLst/>
          </a:prstGeom>
          <a:ln w="5715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298527"/>
            <a:ext cx="9144000" cy="0"/>
          </a:xfrm>
          <a:prstGeom prst="line">
            <a:avLst/>
          </a:prstGeom>
          <a:ln w="57150">
            <a:solidFill>
              <a:srgbClr val="E8B01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87" y="0"/>
            <a:ext cx="1297009" cy="1296231"/>
          </a:xfrm>
          <a:prstGeom prst="rect">
            <a:avLst/>
          </a:prstGeom>
        </p:spPr>
      </p:pic>
      <p:cxnSp>
        <p:nvCxnSpPr>
          <p:cNvPr id="14" name="Straight Connector 13"/>
          <p:cNvCxnSpPr/>
          <p:nvPr/>
        </p:nvCxnSpPr>
        <p:spPr>
          <a:xfrm>
            <a:off x="0" y="6820205"/>
            <a:ext cx="9144000" cy="0"/>
          </a:xfrm>
          <a:prstGeom prst="line">
            <a:avLst/>
          </a:prstGeom>
          <a:ln w="57150">
            <a:solidFill>
              <a:srgbClr val="8C7B21"/>
            </a:solidFill>
          </a:ln>
        </p:spPr>
        <p:style>
          <a:lnRef idx="1">
            <a:schemeClr val="accent1"/>
          </a:lnRef>
          <a:fillRef idx="0">
            <a:schemeClr val="accent1"/>
          </a:fillRef>
          <a:effectRef idx="0">
            <a:schemeClr val="accent1"/>
          </a:effectRef>
          <a:fontRef idx="minor">
            <a:schemeClr val="tx1"/>
          </a:fontRef>
        </p:style>
      </p:cxnSp>
      <p:sp>
        <p:nvSpPr>
          <p:cNvPr id="21" name="Title Placeholder 1"/>
          <p:cNvSpPr>
            <a:spLocks noGrp="1"/>
          </p:cNvSpPr>
          <p:nvPr>
            <p:ph type="title"/>
          </p:nvPr>
        </p:nvSpPr>
        <p:spPr>
          <a:xfrm>
            <a:off x="1353042" y="274638"/>
            <a:ext cx="6466360" cy="1143000"/>
          </a:xfrm>
          <a:prstGeom prst="rect">
            <a:avLst/>
          </a:prstGeom>
        </p:spPr>
        <p:txBody>
          <a:bodyPr vert="horz" lIns="91440" tIns="45720" rIns="91440" bIns="45720" rtlCol="0" anchor="ctr">
            <a:normAutofit/>
          </a:bodyPr>
          <a:lstStyle/>
          <a:p>
            <a:r>
              <a:rPr lang="en-US" dirty="0"/>
              <a:t>Click to edit Master title style</a:t>
            </a:r>
          </a:p>
        </p:txBody>
      </p:sp>
      <p:sp>
        <p:nvSpPr>
          <p:cNvPr id="22" name="Text Placeholder 2"/>
          <p:cNvSpPr>
            <a:spLocks noGrp="1"/>
          </p:cNvSpPr>
          <p:nvPr>
            <p:ph type="body" idx="1"/>
          </p:nvPr>
        </p:nvSpPr>
        <p:spPr>
          <a:xfrm>
            <a:off x="63087" y="1471958"/>
            <a:ext cx="9023763" cy="48417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2186" y="156"/>
            <a:ext cx="1296075" cy="1296075"/>
          </a:xfrm>
          <a:prstGeom prst="rect">
            <a:avLst/>
          </a:prstGeom>
        </p:spPr>
      </p:pic>
      <p:sp>
        <p:nvSpPr>
          <p:cNvPr id="2" name="Slide Number Placeholder 1"/>
          <p:cNvSpPr>
            <a:spLocks noGrp="1"/>
          </p:cNvSpPr>
          <p:nvPr>
            <p:ph type="sldNum" sz="quarter" idx="4"/>
          </p:nvPr>
        </p:nvSpPr>
        <p:spPr>
          <a:xfrm>
            <a:off x="7029450" y="6415485"/>
            <a:ext cx="1944221" cy="365125"/>
          </a:xfrm>
          <a:prstGeom prst="rect">
            <a:avLst/>
          </a:prstGeom>
        </p:spPr>
        <p:txBody>
          <a:bodyPr vert="horz" lIns="91440" tIns="45720" rIns="91440" bIns="45720" rtlCol="0" anchor="ctr"/>
          <a:lstStyle>
            <a:lvl1pPr algn="r">
              <a:defRPr sz="1400">
                <a:solidFill>
                  <a:srgbClr val="FFC000"/>
                </a:solidFill>
              </a:defRPr>
            </a:lvl1pPr>
          </a:lstStyle>
          <a:p>
            <a:fld id="{48E55916-384D-431E-912D-B976CDB101E2}" type="slidenum">
              <a:rPr lang="en-US" smtClean="0"/>
              <a:pPr/>
              <a:t>‹#›</a:t>
            </a:fld>
            <a:endParaRPr lang="en-US" dirty="0"/>
          </a:p>
        </p:txBody>
      </p:sp>
    </p:spTree>
    <p:extLst>
      <p:ext uri="{BB962C8B-B14F-4D97-AF65-F5344CB8AC3E}">
        <p14:creationId xmlns:p14="http://schemas.microsoft.com/office/powerpoint/2010/main" val="4259153961"/>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88" r:id="rId3"/>
  </p:sldLayoutIdLst>
  <p:hf hdr="0" ftr="0" dt="0"/>
  <p:txStyles>
    <p:titleStyle>
      <a:lvl1pPr algn="ctr" defTabSz="914377" rtl="0" eaLnBrk="1" latinLnBrk="0" hangingPunct="1">
        <a:spcBef>
          <a:spcPct val="0"/>
        </a:spcBef>
        <a:buNone/>
        <a:defRPr sz="4000" b="1" kern="1200">
          <a:solidFill>
            <a:srgbClr val="022A3A"/>
          </a:solidFill>
          <a:effectLst/>
          <a:latin typeface="+mn-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022A3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022A3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022A3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0" y="2831"/>
            <a:ext cx="9144000" cy="307777"/>
          </a:xfrm>
          <a:prstGeom prst="rect">
            <a:avLst/>
          </a:prstGeom>
          <a:noFill/>
        </p:spPr>
        <p:txBody>
          <a:bodyPr wrap="square" rtlCol="0">
            <a:spAutoFit/>
          </a:bodyPr>
          <a:lstStyle/>
          <a:p>
            <a:pPr algn="ctr"/>
            <a:r>
              <a:rPr lang="en-US" sz="1400" b="1">
                <a:solidFill>
                  <a:schemeClr val="bg1">
                    <a:lumMod val="65000"/>
                  </a:schemeClr>
                </a:solidFill>
                <a:latin typeface="Arial" panose="020B0604020202020204" pitchFamily="34" charset="0"/>
                <a:cs typeface="Arial" panose="020B0604020202020204" pitchFamily="34" charset="0"/>
              </a:rPr>
              <a:t>UNCLASSIFIED</a:t>
            </a:r>
            <a:r>
              <a:rPr lang="en-US" sz="1400" b="1" baseline="0">
                <a:solidFill>
                  <a:schemeClr val="bg1">
                    <a:lumMod val="65000"/>
                  </a:schemeClr>
                </a:solidFill>
                <a:latin typeface="Arial" panose="020B0604020202020204" pitchFamily="34" charset="0"/>
                <a:cs typeface="Arial" panose="020B0604020202020204" pitchFamily="34" charset="0"/>
              </a:rPr>
              <a:t>//FOR OFFICIAL USE ONLY</a:t>
            </a:r>
            <a:endParaRPr lang="en-US" sz="1400" b="1" dirty="0">
              <a:solidFill>
                <a:schemeClr val="bg1">
                  <a:lumMod val="65000"/>
                </a:schemeClr>
              </a:solidFill>
              <a:latin typeface="Arial" panose="020B0604020202020204" pitchFamily="34" charset="0"/>
              <a:cs typeface="Arial" panose="020B0604020202020204" pitchFamily="34" charset="0"/>
            </a:endParaRPr>
          </a:p>
        </p:txBody>
      </p:sp>
      <p:sp>
        <p:nvSpPr>
          <p:cNvPr id="22" name="Title Placeholder 1"/>
          <p:cNvSpPr>
            <a:spLocks noGrp="1"/>
          </p:cNvSpPr>
          <p:nvPr>
            <p:ph type="title"/>
          </p:nvPr>
        </p:nvSpPr>
        <p:spPr>
          <a:xfrm>
            <a:off x="1353042" y="274638"/>
            <a:ext cx="6466360" cy="1143000"/>
          </a:xfrm>
          <a:prstGeom prst="rect">
            <a:avLst/>
          </a:prstGeom>
        </p:spPr>
        <p:txBody>
          <a:bodyPr vert="horz" lIns="91440" tIns="45720" rIns="91440" bIns="45720" rtlCol="0" anchor="ctr">
            <a:normAutofit/>
          </a:bodyPr>
          <a:lstStyle/>
          <a:p>
            <a:r>
              <a:rPr lang="en-US" dirty="0"/>
              <a:t>Click to edit Master title style</a:t>
            </a:r>
          </a:p>
        </p:txBody>
      </p:sp>
      <p:sp>
        <p:nvSpPr>
          <p:cNvPr id="23" name="Text Placeholder 2"/>
          <p:cNvSpPr>
            <a:spLocks noGrp="1"/>
          </p:cNvSpPr>
          <p:nvPr>
            <p:ph type="body" idx="1"/>
          </p:nvPr>
        </p:nvSpPr>
        <p:spPr>
          <a:xfrm>
            <a:off x="63087" y="1471958"/>
            <a:ext cx="9023763" cy="48417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8" y="0"/>
            <a:ext cx="1289954" cy="128918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663" y="0"/>
            <a:ext cx="1296075" cy="1296075"/>
          </a:xfrm>
          <a:prstGeom prst="rect">
            <a:avLst/>
          </a:prstGeom>
        </p:spPr>
      </p:pic>
      <p:sp>
        <p:nvSpPr>
          <p:cNvPr id="13" name="Rectangle 12"/>
          <p:cNvSpPr/>
          <p:nvPr/>
        </p:nvSpPr>
        <p:spPr>
          <a:xfrm>
            <a:off x="0" y="6338089"/>
            <a:ext cx="9144000" cy="519911"/>
          </a:xfrm>
          <a:prstGeom prst="rect">
            <a:avLst/>
          </a:prstGeom>
          <a:solidFill>
            <a:srgbClr val="022A3A"/>
          </a:solidFill>
          <a:ln w="15875">
            <a:noFill/>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  </a:t>
            </a:r>
            <a:r>
              <a:rPr lang="en-US" sz="1200" b="1" i="0" cap="all" spc="250" dirty="0">
                <a:solidFill>
                  <a:schemeClr val="bg1"/>
                </a:solidFill>
                <a:latin typeface="Arial" panose="020B0604020202020204" pitchFamily="34" charset="0"/>
                <a:cs typeface="Arial" panose="020B0604020202020204" pitchFamily="34" charset="0"/>
              </a:rPr>
              <a:t>FIRST TO TRAIN NAVY MEDICINE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r>
              <a:rPr lang="en-US" sz="1200" b="1" i="0" cap="all" spc="250" baseline="0" dirty="0">
                <a:solidFill>
                  <a:schemeClr val="bg1"/>
                </a:solidFill>
                <a:latin typeface="Arial" panose="020B0604020202020204" pitchFamily="34" charset="0"/>
                <a:cs typeface="Arial" panose="020B0604020202020204" pitchFamily="34" charset="0"/>
              </a:rPr>
              <a:t>  FINEST IN HIGH QUALITY CARE  </a:t>
            </a:r>
            <a:r>
              <a:rPr lang="en-US" sz="1200" kern="1200" spc="250" dirty="0">
                <a:solidFill>
                  <a:srgbClr val="E8B010"/>
                </a:solidFill>
                <a:effectLst/>
                <a:latin typeface="Arial" panose="020B0604020202020204" pitchFamily="34" charset="0"/>
                <a:ea typeface="+mn-ea"/>
                <a:cs typeface="Arial" panose="020B0604020202020204" pitchFamily="34" charset="0"/>
                <a:sym typeface="Webdings" panose="05030102010509060703" pitchFamily="18" charset="2"/>
              </a:rPr>
              <a:t></a:t>
            </a:r>
            <a:endParaRPr lang="en-US" sz="1200" b="1" i="0" spc="250" dirty="0">
              <a:solidFill>
                <a:srgbClr val="FF0000"/>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0" y="6353220"/>
            <a:ext cx="9144000" cy="0"/>
          </a:xfrm>
          <a:prstGeom prst="line">
            <a:avLst/>
          </a:prstGeom>
          <a:ln w="5715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6298527"/>
            <a:ext cx="9144000" cy="0"/>
          </a:xfrm>
          <a:prstGeom prst="line">
            <a:avLst/>
          </a:prstGeom>
          <a:ln w="57150">
            <a:solidFill>
              <a:srgbClr val="E8B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6820205"/>
            <a:ext cx="9144000" cy="0"/>
          </a:xfrm>
          <a:prstGeom prst="line">
            <a:avLst/>
          </a:prstGeom>
          <a:ln w="57150">
            <a:solidFill>
              <a:srgbClr val="8C7B2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a:xfrm>
            <a:off x="6994679" y="6400387"/>
            <a:ext cx="2057400" cy="365125"/>
          </a:xfrm>
          <a:prstGeom prst="rect">
            <a:avLst/>
          </a:prstGeom>
        </p:spPr>
        <p:txBody>
          <a:bodyPr vert="horz" lIns="91440" tIns="45720" rIns="91440" bIns="45720" rtlCol="0" anchor="ctr"/>
          <a:lstStyle>
            <a:lvl1pPr algn="r">
              <a:defRPr sz="1400">
                <a:solidFill>
                  <a:srgbClr val="FFC000"/>
                </a:solidFill>
              </a:defRPr>
            </a:lvl1pPr>
          </a:lstStyle>
          <a:p>
            <a:fld id="{A3B3CBCD-021C-48FE-B7C4-58C31906CCF1}" type="slidenum">
              <a:rPr lang="en-US" smtClean="0"/>
              <a:pPr/>
              <a:t>‹#›</a:t>
            </a:fld>
            <a:endParaRPr lang="en-US" dirty="0"/>
          </a:p>
        </p:txBody>
      </p:sp>
    </p:spTree>
    <p:extLst>
      <p:ext uri="{BB962C8B-B14F-4D97-AF65-F5344CB8AC3E}">
        <p14:creationId xmlns:p14="http://schemas.microsoft.com/office/powerpoint/2010/main" val="1265029670"/>
      </p:ext>
    </p:extLst>
  </p:cSld>
  <p:clrMap bg1="lt1" tx1="dk1" bg2="lt2" tx2="dk2" accent1="accent1" accent2="accent2" accent3="accent3" accent4="accent4" accent5="accent5" accent6="accent6" hlink="hlink" folHlink="folHlink"/>
  <p:sldLayoutIdLst>
    <p:sldLayoutId id="2147483768" r:id="rId1"/>
  </p:sldLayoutIdLst>
  <p:hf hdr="0" ftr="0" dt="0"/>
  <p:txStyles>
    <p:titleStyle>
      <a:lvl1pPr algn="ctr" defTabSz="914377" rtl="0" eaLnBrk="1" latinLnBrk="0" hangingPunct="1">
        <a:spcBef>
          <a:spcPct val="0"/>
        </a:spcBef>
        <a:buNone/>
        <a:defRPr sz="4000" b="1" kern="1200">
          <a:solidFill>
            <a:srgbClr val="022A3A"/>
          </a:solidFill>
          <a:effectLst/>
          <a:latin typeface="+mn-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022A3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022A3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022A3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022A3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041" y="384790"/>
            <a:ext cx="6466360" cy="2098852"/>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24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Capturing Complex Medical Care Enhances Medical Readiness at a Military Medical Center – Trauma, Comprehensive Cancer Care, and Transportation</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Marker trans="35000" size="0"/>
                    </a14:imgEffect>
                  </a14:imgLayer>
                </a14:imgProps>
              </a:ext>
              <a:ext uri="{28A0092B-C50C-407E-A947-70E740481C1C}">
                <a14:useLocalDpi xmlns:a14="http://schemas.microsoft.com/office/drawing/2010/main" val="0"/>
              </a:ext>
            </a:extLst>
          </a:blip>
          <a:stretch>
            <a:fillRect/>
          </a:stretch>
        </p:blipFill>
        <p:spPr>
          <a:xfrm>
            <a:off x="14222" y="2514599"/>
            <a:ext cx="9143999" cy="3962400"/>
          </a:xfrm>
          <a:prstGeom prst="rect">
            <a:avLst/>
          </a:prstGeom>
        </p:spPr>
      </p:pic>
      <p:cxnSp>
        <p:nvCxnSpPr>
          <p:cNvPr id="5" name="Straight Connector 4"/>
          <p:cNvCxnSpPr/>
          <p:nvPr/>
        </p:nvCxnSpPr>
        <p:spPr>
          <a:xfrm>
            <a:off x="0" y="2514600"/>
            <a:ext cx="9144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64087" y="4388031"/>
            <a:ext cx="3153286" cy="2369880"/>
          </a:xfrm>
          <a:prstGeom prst="rect">
            <a:avLst/>
          </a:prstGeom>
          <a:noFill/>
        </p:spPr>
        <p:txBody>
          <a:bodyPr wrap="square" rtlCol="0">
            <a:spAutoFit/>
          </a:bodyPr>
          <a:lstStyle/>
          <a:p>
            <a:pPr lvl="0" algn="ctr">
              <a:spcBef>
                <a:spcPts val="300"/>
              </a:spcBef>
              <a:defRPr/>
            </a:pPr>
            <a:r>
              <a:rPr lang="en-US" sz="1400" b="1" dirty="0">
                <a:solidFill>
                  <a:schemeClr val="bg1"/>
                </a:solidFill>
                <a:latin typeface="Arial" pitchFamily="34" charset="0"/>
                <a:cs typeface="Arial" pitchFamily="34" charset="0"/>
              </a:rPr>
              <a:t>CDR Timothy Donahue</a:t>
            </a:r>
          </a:p>
          <a:p>
            <a:pPr lvl="0" algn="ctr">
              <a:spcBef>
                <a:spcPts val="300"/>
              </a:spcBef>
              <a:defRPr/>
            </a:pPr>
            <a:r>
              <a:rPr lang="en-US" sz="1400" dirty="0">
                <a:solidFill>
                  <a:schemeClr val="bg1"/>
                </a:solidFill>
                <a:latin typeface="Arial" pitchFamily="34" charset="0"/>
                <a:cs typeface="Arial" pitchFamily="34" charset="0"/>
              </a:rPr>
              <a:t>Trauma Medical Director</a:t>
            </a:r>
          </a:p>
          <a:p>
            <a:pPr lvl="0" algn="ctr">
              <a:spcBef>
                <a:spcPts val="300"/>
              </a:spcBef>
              <a:defRPr/>
            </a:pPr>
            <a:r>
              <a:rPr lang="en-US" sz="1400" b="1" dirty="0">
                <a:solidFill>
                  <a:schemeClr val="bg1"/>
                </a:solidFill>
                <a:latin typeface="Arial" pitchFamily="34" charset="0"/>
                <a:cs typeface="Arial" pitchFamily="34" charset="0"/>
              </a:rPr>
              <a:t>CDR Jonathan Halbach</a:t>
            </a:r>
          </a:p>
          <a:p>
            <a:pPr lvl="0" algn="ctr">
              <a:spcBef>
                <a:spcPts val="300"/>
              </a:spcBef>
              <a:defRPr/>
            </a:pPr>
            <a:r>
              <a:rPr lang="en-US" sz="1400" dirty="0">
                <a:solidFill>
                  <a:schemeClr val="bg1"/>
                </a:solidFill>
                <a:latin typeface="Arial" pitchFamily="34" charset="0"/>
                <a:cs typeface="Arial" pitchFamily="34" charset="0"/>
              </a:rPr>
              <a:t>Chair, Dept of Surgery </a:t>
            </a:r>
          </a:p>
          <a:p>
            <a:pPr lvl="0" algn="ctr">
              <a:spcBef>
                <a:spcPts val="300"/>
              </a:spcBef>
              <a:defRPr/>
            </a:pPr>
            <a:r>
              <a:rPr lang="en-US" sz="1400" b="1" dirty="0">
                <a:solidFill>
                  <a:schemeClr val="bg1"/>
                </a:solidFill>
                <a:latin typeface="Arial" pitchFamily="34" charset="0"/>
                <a:cs typeface="Arial" pitchFamily="34" charset="0"/>
              </a:rPr>
              <a:t>CAPT Timothy Platz</a:t>
            </a:r>
          </a:p>
          <a:p>
            <a:pPr lvl="0" algn="ctr">
              <a:spcBef>
                <a:spcPts val="300"/>
              </a:spcBef>
              <a:defRPr/>
            </a:pPr>
            <a:r>
              <a:rPr lang="en-US" sz="1400" dirty="0">
                <a:solidFill>
                  <a:schemeClr val="bg1"/>
                </a:solidFill>
                <a:latin typeface="Arial" pitchFamily="34" charset="0"/>
                <a:cs typeface="Arial" pitchFamily="34" charset="0"/>
              </a:rPr>
              <a:t>Cancer Coordination Center Director</a:t>
            </a:r>
          </a:p>
          <a:p>
            <a:pPr lvl="0" algn="ctr">
              <a:spcBef>
                <a:spcPts val="300"/>
              </a:spcBef>
              <a:defRPr/>
            </a:pPr>
            <a:r>
              <a:rPr lang="en-US" sz="1400" b="1" dirty="0">
                <a:solidFill>
                  <a:schemeClr val="bg1"/>
                </a:solidFill>
                <a:latin typeface="Arial" pitchFamily="34" charset="0"/>
                <a:cs typeface="Arial" pitchFamily="34" charset="0"/>
              </a:rPr>
              <a:t>CAPT Joseph Kotora</a:t>
            </a:r>
          </a:p>
          <a:p>
            <a:pPr lvl="0" algn="ctr">
              <a:spcBef>
                <a:spcPts val="300"/>
              </a:spcBef>
              <a:defRPr/>
            </a:pPr>
            <a:r>
              <a:rPr lang="en-US" sz="1400" dirty="0">
                <a:solidFill>
                  <a:schemeClr val="bg1"/>
                </a:solidFill>
                <a:latin typeface="Arial" pitchFamily="34" charset="0"/>
                <a:cs typeface="Arial" pitchFamily="34" charset="0"/>
              </a:rPr>
              <a:t>Project Caladrius</a:t>
            </a:r>
          </a:p>
          <a:p>
            <a:pPr lvl="0" algn="ctr">
              <a:spcBef>
                <a:spcPts val="300"/>
              </a:spcBef>
              <a:defRPr/>
            </a:pPr>
            <a:endParaRPr lang="en-US" sz="1600" b="1" i="1" dirty="0">
              <a:solidFill>
                <a:sysClr val="window" lastClr="FFFFFF"/>
              </a:solidFill>
              <a:latin typeface="Arial" pitchFamily="34" charset="0"/>
              <a:cs typeface="Arial" pitchFamily="34" charset="0"/>
            </a:endParaRPr>
          </a:p>
        </p:txBody>
      </p:sp>
      <p:sp>
        <p:nvSpPr>
          <p:cNvPr id="6" name="Slide Number Placeholder 5"/>
          <p:cNvSpPr>
            <a:spLocks noGrp="1"/>
          </p:cNvSpPr>
          <p:nvPr>
            <p:ph type="sldNum" sz="quarter" idx="10"/>
          </p:nvPr>
        </p:nvSpPr>
        <p:spPr/>
        <p:txBody>
          <a:bodyPr/>
          <a:lstStyle/>
          <a:p>
            <a:fld id="{EBDFB514-D67D-40BF-A711-47D7CAAF549C}" type="slidenum">
              <a:rPr lang="en-US" smtClean="0"/>
              <a:pPr/>
              <a:t>1</a:t>
            </a:fld>
            <a:endParaRPr lang="en-US" dirty="0"/>
          </a:p>
        </p:txBody>
      </p:sp>
      <p:pic>
        <p:nvPicPr>
          <p:cNvPr id="9" name="Picture 8">
            <a:extLst>
              <a:ext uri="{FF2B5EF4-FFF2-40B4-BE49-F238E27FC236}">
                <a16:creationId xmlns:a16="http://schemas.microsoft.com/office/drawing/2014/main" id="{CBC6D736-02E8-3701-58BC-91BB95E40CC3}"/>
              </a:ext>
            </a:extLst>
          </p:cNvPr>
          <p:cNvPicPr>
            <a:picLocks noChangeAspect="1"/>
          </p:cNvPicPr>
          <p:nvPr/>
        </p:nvPicPr>
        <p:blipFill>
          <a:blip r:embed="rId5"/>
          <a:stretch>
            <a:fillRect/>
          </a:stretch>
        </p:blipFill>
        <p:spPr>
          <a:xfrm>
            <a:off x="648884" y="2375763"/>
            <a:ext cx="7846232" cy="963251"/>
          </a:xfrm>
          <a:prstGeom prst="rect">
            <a:avLst/>
          </a:prstGeom>
        </p:spPr>
      </p:pic>
    </p:spTree>
    <p:extLst>
      <p:ext uri="{BB962C8B-B14F-4D97-AF65-F5344CB8AC3E}">
        <p14:creationId xmlns:p14="http://schemas.microsoft.com/office/powerpoint/2010/main" val="3268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1D06-6920-4EF8-415C-A65FB66738AA}"/>
              </a:ext>
            </a:extLst>
          </p:cNvPr>
          <p:cNvSpPr>
            <a:spLocks noGrp="1"/>
          </p:cNvSpPr>
          <p:nvPr>
            <p:ph type="title"/>
          </p:nvPr>
        </p:nvSpPr>
        <p:spPr/>
        <p:txBody>
          <a:bodyPr/>
          <a:lstStyle/>
          <a:p>
            <a:r>
              <a:rPr lang="en-US" dirty="0"/>
              <a:t>Knowledge, Skills, Abilities</a:t>
            </a:r>
          </a:p>
        </p:txBody>
      </p:sp>
      <p:sp>
        <p:nvSpPr>
          <p:cNvPr id="3" name="Content Placeholder 2">
            <a:extLst>
              <a:ext uri="{FF2B5EF4-FFF2-40B4-BE49-F238E27FC236}">
                <a16:creationId xmlns:a16="http://schemas.microsoft.com/office/drawing/2014/main" id="{A013FF8A-1230-8070-BBC7-2D56ADEA153C}"/>
              </a:ext>
            </a:extLst>
          </p:cNvPr>
          <p:cNvSpPr>
            <a:spLocks noGrp="1"/>
          </p:cNvSpPr>
          <p:nvPr>
            <p:ph idx="1"/>
          </p:nvPr>
        </p:nvSpPr>
        <p:spPr/>
        <p:txBody>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KSAs are specialty-specific Knowledge, Skills, and Abilities, </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KSAs: generated from CPT codes,</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utilized by the expeditionary clinician. </a:t>
            </a:r>
          </a:p>
          <a:p>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Developed by clinicians based on JTS CPGs, case registries, and relevant literature</a:t>
            </a:r>
          </a:p>
          <a:p>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Mapping KSAs to peacetime workload yields a readiness indicator (KSA score) for each clinician, MTF, and market</a:t>
            </a:r>
          </a:p>
          <a:p>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F612DA-EAB8-5D90-FD20-5A832F48B310}"/>
              </a:ext>
            </a:extLst>
          </p:cNvPr>
          <p:cNvSpPr>
            <a:spLocks noGrp="1"/>
          </p:cNvSpPr>
          <p:nvPr>
            <p:ph type="sldNum" sz="quarter" idx="12"/>
          </p:nvPr>
        </p:nvSpPr>
        <p:spPr/>
        <p:txBody>
          <a:bodyPr/>
          <a:lstStyle/>
          <a:p>
            <a:pPr>
              <a:defRPr/>
            </a:pPr>
            <a:fld id="{73EB51E3-6D89-4BB2-B6C4-A50C49957259}" type="slidenum">
              <a:rPr lang="en-US" smtClean="0"/>
              <a:pPr>
                <a:defRPr/>
              </a:pPr>
              <a:t>10</a:t>
            </a:fld>
            <a:endParaRPr lang="en-US" dirty="0"/>
          </a:p>
        </p:txBody>
      </p:sp>
    </p:spTree>
    <p:extLst>
      <p:ext uri="{BB962C8B-B14F-4D97-AF65-F5344CB8AC3E}">
        <p14:creationId xmlns:p14="http://schemas.microsoft.com/office/powerpoint/2010/main" val="315618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64" y="1371600"/>
            <a:ext cx="8378187" cy="2057400"/>
          </a:xfrm>
        </p:spPr>
        <p:txBody>
          <a:bodyPr wrap="square">
            <a:normAutofit fontScale="62500" lnSpcReduction="20000"/>
          </a:bodyPr>
          <a:lstStyle/>
          <a:p>
            <a:r>
              <a:rPr lang="en-US" dirty="0"/>
              <a:t>Context: </a:t>
            </a:r>
            <a:r>
              <a:rPr lang="en-US" b="0" dirty="0"/>
              <a:t>The CCC will capture cancer patients, direct care, and serve as a patient-centered resource.</a:t>
            </a:r>
          </a:p>
          <a:p>
            <a:endParaRPr lang="en-US" dirty="0"/>
          </a:p>
          <a:p>
            <a:r>
              <a:rPr lang="en-US" dirty="0"/>
              <a:t>Purpose: </a:t>
            </a:r>
            <a:r>
              <a:rPr lang="en-US" b="0" dirty="0"/>
              <a:t>Provide the workflow for consults / Message Pool traffic</a:t>
            </a:r>
          </a:p>
          <a:p>
            <a:endParaRPr lang="en-US" dirty="0"/>
          </a:p>
          <a:p>
            <a:r>
              <a:rPr lang="en-US" dirty="0"/>
              <a:t>Outcome:</a:t>
            </a:r>
            <a:r>
              <a:rPr lang="en-US" b="0" dirty="0"/>
              <a:t> Become familiar with the mission and vision of the CCC and update</a:t>
            </a:r>
            <a:endParaRPr lang="en-US" dirty="0"/>
          </a:p>
        </p:txBody>
      </p:sp>
      <p:sp>
        <p:nvSpPr>
          <p:cNvPr id="2" name="Title 1"/>
          <p:cNvSpPr>
            <a:spLocks noGrp="1"/>
          </p:cNvSpPr>
          <p:nvPr>
            <p:ph type="title"/>
          </p:nvPr>
        </p:nvSpPr>
        <p:spPr>
          <a:xfrm>
            <a:off x="762000" y="228600"/>
            <a:ext cx="7620000" cy="792162"/>
          </a:xfrm>
        </p:spPr>
        <p:txBody>
          <a:bodyPr/>
          <a:lstStyle/>
          <a:p>
            <a:r>
              <a:rPr lang="en-US" dirty="0"/>
              <a:t>Cancer Coordination Center</a:t>
            </a:r>
          </a:p>
        </p:txBody>
      </p:sp>
      <p:sp>
        <p:nvSpPr>
          <p:cNvPr id="4" name="TextBox 3"/>
          <p:cNvSpPr txBox="1"/>
          <p:nvPr/>
        </p:nvSpPr>
        <p:spPr>
          <a:xfrm>
            <a:off x="8835387" y="6512913"/>
            <a:ext cx="301686" cy="369332"/>
          </a:xfrm>
          <a:prstGeom prst="rect">
            <a:avLst/>
          </a:prstGeom>
          <a:noFill/>
        </p:spPr>
        <p:txBody>
          <a:bodyPr wrap="none" rtlCol="0">
            <a:spAutoFit/>
          </a:bodyPr>
          <a:lstStyle/>
          <a:p>
            <a:r>
              <a:rPr lang="en-US" dirty="0"/>
              <a:t>1</a:t>
            </a:r>
          </a:p>
        </p:txBody>
      </p:sp>
      <p:grpSp>
        <p:nvGrpSpPr>
          <p:cNvPr id="5" name="Group 4"/>
          <p:cNvGrpSpPr/>
          <p:nvPr/>
        </p:nvGrpSpPr>
        <p:grpSpPr>
          <a:xfrm>
            <a:off x="227025" y="3432464"/>
            <a:ext cx="4384632" cy="2585159"/>
            <a:chOff x="914400" y="1524000"/>
            <a:chExt cx="7508832" cy="442717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0"/>
              <a:ext cx="7508832" cy="4427173"/>
            </a:xfrm>
            <a:prstGeom prst="rect">
              <a:avLst/>
            </a:prstGeom>
          </p:spPr>
        </p:pic>
        <p:sp>
          <p:nvSpPr>
            <p:cNvPr id="7" name="Oval 6"/>
            <p:cNvSpPr/>
            <p:nvPr/>
          </p:nvSpPr>
          <p:spPr>
            <a:xfrm>
              <a:off x="6858000" y="2435661"/>
              <a:ext cx="1219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65538" y="1978461"/>
              <a:ext cx="1219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724400" y="3779838"/>
            <a:ext cx="4267199" cy="1892776"/>
            <a:chOff x="147183" y="1676399"/>
            <a:chExt cx="8920616" cy="3956865"/>
          </a:xfrm>
        </p:grpSpPr>
        <p:pic>
          <p:nvPicPr>
            <p:cNvPr id="10" name="Picture 9"/>
            <p:cNvPicPr>
              <a:picLocks noChangeAspect="1"/>
            </p:cNvPicPr>
            <p:nvPr/>
          </p:nvPicPr>
          <p:blipFill>
            <a:blip r:embed="rId4"/>
            <a:stretch>
              <a:fillRect/>
            </a:stretch>
          </p:blipFill>
          <p:spPr>
            <a:xfrm>
              <a:off x="147183" y="1693717"/>
              <a:ext cx="2949373" cy="3810000"/>
            </a:xfrm>
            <a:prstGeom prst="rect">
              <a:avLst/>
            </a:prstGeom>
          </p:spPr>
        </p:pic>
        <p:pic>
          <p:nvPicPr>
            <p:cNvPr id="11" name="Picture 10"/>
            <p:cNvPicPr>
              <a:picLocks noChangeAspect="1"/>
            </p:cNvPicPr>
            <p:nvPr/>
          </p:nvPicPr>
          <p:blipFill>
            <a:blip r:embed="rId5"/>
            <a:stretch>
              <a:fillRect/>
            </a:stretch>
          </p:blipFill>
          <p:spPr>
            <a:xfrm>
              <a:off x="6019800" y="1676399"/>
              <a:ext cx="3047999" cy="3952315"/>
            </a:xfrm>
            <a:prstGeom prst="rect">
              <a:avLst/>
            </a:prstGeom>
          </p:spPr>
        </p:pic>
        <p:pic>
          <p:nvPicPr>
            <p:cNvPr id="12" name="Picture 11"/>
            <p:cNvPicPr>
              <a:picLocks noChangeAspect="1"/>
            </p:cNvPicPr>
            <p:nvPr/>
          </p:nvPicPr>
          <p:blipFill>
            <a:blip r:embed="rId6"/>
            <a:stretch>
              <a:fillRect/>
            </a:stretch>
          </p:blipFill>
          <p:spPr>
            <a:xfrm>
              <a:off x="3232573" y="1676399"/>
              <a:ext cx="2644282" cy="3956865"/>
            </a:xfrm>
            <a:prstGeom prst="rect">
              <a:avLst/>
            </a:prstGeom>
          </p:spPr>
        </p:pic>
      </p:grpSp>
    </p:spTree>
    <p:extLst>
      <p:ext uri="{BB962C8B-B14F-4D97-AF65-F5344CB8AC3E}">
        <p14:creationId xmlns:p14="http://schemas.microsoft.com/office/powerpoint/2010/main" val="275764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889348" y="1843182"/>
            <a:ext cx="1524000" cy="432379"/>
          </a:xfrm>
          <a:prstGeom prst="rect">
            <a:avLst/>
          </a:prstGeom>
          <a:solidFill>
            <a:schemeClr val="accent1">
              <a:lumMod val="20000"/>
              <a:lumOff val="80000"/>
            </a:schemeClr>
          </a:solidFill>
          <a:ln w="57150">
            <a:solidFill>
              <a:srgbClr val="140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156526" y="83076"/>
            <a:ext cx="6989645" cy="738664"/>
          </a:xfrm>
          <a:prstGeom prst="rect">
            <a:avLst/>
          </a:prstGeom>
        </p:spPr>
        <p:txBody>
          <a:bodyPr wrap="square">
            <a:spAutoFit/>
          </a:bodyPr>
          <a:lstStyle/>
          <a:p>
            <a:pPr algn="ctr"/>
            <a:r>
              <a:rPr lang="en-US" sz="2400" b="1" u="sng" dirty="0">
                <a:cs typeface="Arial" panose="020B0604020202020204" pitchFamily="34" charset="0"/>
              </a:rPr>
              <a:t>Cancer Coordination Center</a:t>
            </a:r>
            <a:endParaRPr lang="en-US" b="1" u="sng" dirty="0">
              <a:cs typeface="Arial" panose="020B0604020202020204" pitchFamily="34" charset="0"/>
            </a:endParaRPr>
          </a:p>
          <a:p>
            <a:pPr algn="ctr"/>
            <a:r>
              <a:rPr lang="en-US" b="1" dirty="0">
                <a:cs typeface="Arial" panose="020B0604020202020204" pitchFamily="34" charset="0"/>
              </a:rPr>
              <a:t>Leadership and Administration</a:t>
            </a:r>
          </a:p>
        </p:txBody>
      </p:sp>
      <p:sp>
        <p:nvSpPr>
          <p:cNvPr id="16" name="TextBox 15"/>
          <p:cNvSpPr txBox="1"/>
          <p:nvPr/>
        </p:nvSpPr>
        <p:spPr>
          <a:xfrm>
            <a:off x="5323828" y="3574142"/>
            <a:ext cx="1363613" cy="215444"/>
          </a:xfrm>
          <a:prstGeom prst="rect">
            <a:avLst/>
          </a:prstGeom>
          <a:solidFill>
            <a:schemeClr val="bg1">
              <a:lumMod val="85000"/>
            </a:schemeClr>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Reporting</a:t>
            </a:r>
          </a:p>
        </p:txBody>
      </p:sp>
      <p:sp>
        <p:nvSpPr>
          <p:cNvPr id="117" name="TextBox 116"/>
          <p:cNvSpPr txBox="1"/>
          <p:nvPr/>
        </p:nvSpPr>
        <p:spPr>
          <a:xfrm>
            <a:off x="3134252" y="2377810"/>
            <a:ext cx="3008924" cy="461665"/>
          </a:xfrm>
          <a:prstGeom prst="rect">
            <a:avLst/>
          </a:prstGeom>
          <a:solidFill>
            <a:srgbClr val="009900"/>
          </a:solidFill>
          <a:ln w="12700">
            <a:solidFill>
              <a:schemeClr val="tx1"/>
            </a:solidFill>
            <a:prstDash val="solid"/>
          </a:ln>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Department Head</a:t>
            </a:r>
          </a:p>
          <a:p>
            <a:pPr algn="ctr"/>
            <a:r>
              <a:rPr lang="en-US" sz="1200" b="1" dirty="0">
                <a:solidFill>
                  <a:schemeClr val="bg1"/>
                </a:solidFill>
                <a:latin typeface="Arial" panose="020B0604020202020204" pitchFamily="34" charset="0"/>
                <a:cs typeface="Arial" panose="020B0604020202020204" pitchFamily="34" charset="0"/>
              </a:rPr>
              <a:t>CAPT Timothy Platz</a:t>
            </a:r>
          </a:p>
        </p:txBody>
      </p:sp>
      <p:sp>
        <p:nvSpPr>
          <p:cNvPr id="22" name="TextBox 21"/>
          <p:cNvSpPr txBox="1"/>
          <p:nvPr/>
        </p:nvSpPr>
        <p:spPr>
          <a:xfrm>
            <a:off x="495367" y="2972548"/>
            <a:ext cx="2017135" cy="276999"/>
          </a:xfrm>
          <a:prstGeom prst="rect">
            <a:avLst/>
          </a:prstGeom>
          <a:solidFill>
            <a:srgbClr val="00FFFF"/>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Chair, Cancer Committee</a:t>
            </a:r>
          </a:p>
        </p:txBody>
      </p:sp>
      <p:sp>
        <p:nvSpPr>
          <p:cNvPr id="23" name="TextBox 22"/>
          <p:cNvSpPr txBox="1"/>
          <p:nvPr/>
        </p:nvSpPr>
        <p:spPr>
          <a:xfrm>
            <a:off x="7025879" y="3573128"/>
            <a:ext cx="1547564" cy="215444"/>
          </a:xfrm>
          <a:prstGeom prst="rect">
            <a:avLst/>
          </a:prstGeom>
          <a:solidFill>
            <a:schemeClr val="bg1">
              <a:lumMod val="85000"/>
            </a:schemeClr>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Research</a:t>
            </a:r>
          </a:p>
        </p:txBody>
      </p:sp>
      <p:cxnSp>
        <p:nvCxnSpPr>
          <p:cNvPr id="24" name="Straight Connector 23"/>
          <p:cNvCxnSpPr>
            <a:stCxn id="28" idx="2"/>
            <a:endCxn id="16" idx="0"/>
          </p:cNvCxnSpPr>
          <p:nvPr/>
        </p:nvCxnSpPr>
        <p:spPr>
          <a:xfrm rot="5400000">
            <a:off x="6092795" y="3162388"/>
            <a:ext cx="324594" cy="49891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a:stCxn id="117" idx="2"/>
            <a:endCxn id="22" idx="3"/>
          </p:cNvCxnSpPr>
          <p:nvPr/>
        </p:nvCxnSpPr>
        <p:spPr>
          <a:xfrm rot="5400000">
            <a:off x="3439822" y="1912155"/>
            <a:ext cx="271573" cy="212621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3"/>
          <p:cNvCxnSpPr>
            <a:stCxn id="117" idx="2"/>
            <a:endCxn id="28" idx="1"/>
          </p:cNvCxnSpPr>
          <p:nvPr/>
        </p:nvCxnSpPr>
        <p:spPr>
          <a:xfrm rot="16200000" flipH="1">
            <a:off x="4890244" y="2587945"/>
            <a:ext cx="271574" cy="77463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13348" y="2972549"/>
            <a:ext cx="2182402" cy="276999"/>
          </a:xfrm>
          <a:prstGeom prst="rect">
            <a:avLst/>
          </a:prstGeom>
          <a:solidFill>
            <a:srgbClr val="FFFF00"/>
          </a:solidFill>
          <a:ln w="6350">
            <a:solidFill>
              <a:schemeClr val="tx1"/>
            </a:solidFill>
            <a:prstDash val="solid"/>
          </a:ln>
        </p:spPr>
        <p:txBody>
          <a:bodyPr wrap="square" rtlCol="0">
            <a:spAutoFit/>
          </a:bodyPr>
          <a:lstStyle/>
          <a:p>
            <a:pPr algn="ctr"/>
            <a:r>
              <a:rPr lang="en-US" sz="1200" b="1" dirty="0">
                <a:latin typeface="Arial" panose="020B0604020202020204" pitchFamily="34" charset="0"/>
                <a:cs typeface="Arial" panose="020B0604020202020204" pitchFamily="34" charset="0"/>
              </a:rPr>
              <a:t>Cancer Program Manager</a:t>
            </a:r>
          </a:p>
        </p:txBody>
      </p:sp>
      <p:sp>
        <p:nvSpPr>
          <p:cNvPr id="40" name="TextBox 39"/>
          <p:cNvSpPr txBox="1"/>
          <p:nvPr/>
        </p:nvSpPr>
        <p:spPr>
          <a:xfrm>
            <a:off x="3454032" y="3573128"/>
            <a:ext cx="1514950" cy="215444"/>
          </a:xfrm>
          <a:prstGeom prst="rect">
            <a:avLst/>
          </a:prstGeom>
          <a:solidFill>
            <a:schemeClr val="bg1">
              <a:lumMod val="85000"/>
            </a:schemeClr>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Scheduling</a:t>
            </a:r>
          </a:p>
        </p:txBody>
      </p:sp>
      <p:cxnSp>
        <p:nvCxnSpPr>
          <p:cNvPr id="41" name="Straight Connector 23"/>
          <p:cNvCxnSpPr>
            <a:stCxn id="28" idx="2"/>
            <a:endCxn id="40" idx="0"/>
          </p:cNvCxnSpPr>
          <p:nvPr/>
        </p:nvCxnSpPr>
        <p:spPr>
          <a:xfrm rot="5400000">
            <a:off x="5196238" y="2264817"/>
            <a:ext cx="323580" cy="229304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23"/>
          <p:cNvCxnSpPr>
            <a:stCxn id="28" idx="2"/>
            <a:endCxn id="23" idx="0"/>
          </p:cNvCxnSpPr>
          <p:nvPr/>
        </p:nvCxnSpPr>
        <p:spPr>
          <a:xfrm rot="16200000" flipH="1">
            <a:off x="6990315" y="2763782"/>
            <a:ext cx="323580" cy="129511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88683" y="1916656"/>
            <a:ext cx="1300062" cy="276999"/>
          </a:xfrm>
          <a:prstGeom prst="rect">
            <a:avLst/>
          </a:prstGeom>
          <a:solidFill>
            <a:schemeClr val="bg1"/>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DSS</a:t>
            </a:r>
          </a:p>
        </p:txBody>
      </p:sp>
      <p:sp>
        <p:nvSpPr>
          <p:cNvPr id="67" name="TextBox 66"/>
          <p:cNvSpPr txBox="1"/>
          <p:nvPr/>
        </p:nvSpPr>
        <p:spPr>
          <a:xfrm>
            <a:off x="3784159" y="1140487"/>
            <a:ext cx="1709110" cy="461665"/>
          </a:xfrm>
          <a:prstGeom prst="rect">
            <a:avLst/>
          </a:prstGeom>
          <a:solidFill>
            <a:schemeClr val="bg1"/>
          </a:solidFill>
          <a:ln w="12700">
            <a:solidFill>
              <a:schemeClr val="tx1"/>
            </a:solidFill>
            <a:prstDash val="solid"/>
          </a:ln>
        </p:spPr>
        <p:txBody>
          <a:bodyPr wrap="square" rtlCol="0">
            <a:spAutoFit/>
          </a:bodyPr>
          <a:lstStyle/>
          <a:p>
            <a:pPr algn="ctr"/>
            <a:r>
              <a:rPr lang="en-US" sz="1200" b="1" dirty="0">
                <a:latin typeface="Arial" panose="020B0604020202020204" pitchFamily="34" charset="0"/>
                <a:cs typeface="Arial" panose="020B0604020202020204" pitchFamily="34" charset="0"/>
              </a:rPr>
              <a:t>NMCP/NMRTC-P</a:t>
            </a:r>
          </a:p>
          <a:p>
            <a:pPr algn="ctr"/>
            <a:r>
              <a:rPr lang="en-US" sz="1200" b="1" dirty="0">
                <a:latin typeface="Arial" panose="020B0604020202020204" pitchFamily="34" charset="0"/>
                <a:cs typeface="Arial" panose="020B0604020202020204" pitchFamily="34" charset="0"/>
              </a:rPr>
              <a:t>Commanding Officer</a:t>
            </a:r>
          </a:p>
        </p:txBody>
      </p:sp>
      <p:sp>
        <p:nvSpPr>
          <p:cNvPr id="69" name="TextBox 68"/>
          <p:cNvSpPr txBox="1"/>
          <p:nvPr/>
        </p:nvSpPr>
        <p:spPr>
          <a:xfrm>
            <a:off x="5575193" y="1601546"/>
            <a:ext cx="1598468" cy="276999"/>
          </a:xfrm>
          <a:prstGeom prst="rect">
            <a:avLst/>
          </a:prstGeom>
          <a:solidFill>
            <a:schemeClr val="bg1"/>
          </a:solidFill>
          <a:ln w="12700">
            <a:solidFill>
              <a:schemeClr val="tx1"/>
            </a:solidFill>
            <a:prstDash val="solid"/>
          </a:ln>
        </p:spPr>
        <p:txBody>
          <a:bodyPr wrap="square" rtlCol="0">
            <a:spAutoFit/>
          </a:bodyPr>
          <a:lstStyle/>
          <a:p>
            <a:pPr algn="ctr"/>
            <a:r>
              <a:rPr lang="en-US" sz="1200" b="1" dirty="0">
                <a:latin typeface="Arial" panose="020B0604020202020204" pitchFamily="34" charset="0"/>
                <a:cs typeface="Arial" panose="020B0604020202020204" pitchFamily="34" charset="0"/>
              </a:rPr>
              <a:t>Executive Officer</a:t>
            </a:r>
          </a:p>
        </p:txBody>
      </p:sp>
      <p:cxnSp>
        <p:nvCxnSpPr>
          <p:cNvPr id="72" name="Straight Connector 23"/>
          <p:cNvCxnSpPr>
            <a:stCxn id="44" idx="2"/>
            <a:endCxn id="117" idx="0"/>
          </p:cNvCxnSpPr>
          <p:nvPr/>
        </p:nvCxnSpPr>
        <p:spPr>
          <a:xfrm>
            <a:off x="4638714" y="2193655"/>
            <a:ext cx="0" cy="184155"/>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23"/>
          <p:cNvCxnSpPr>
            <a:stCxn id="67" idx="2"/>
            <a:endCxn id="69" idx="1"/>
          </p:cNvCxnSpPr>
          <p:nvPr/>
        </p:nvCxnSpPr>
        <p:spPr>
          <a:xfrm rot="16200000" flipH="1">
            <a:off x="5038006" y="1202859"/>
            <a:ext cx="137894" cy="93647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23"/>
          <p:cNvCxnSpPr>
            <a:stCxn id="44" idx="0"/>
            <a:endCxn id="67" idx="2"/>
          </p:cNvCxnSpPr>
          <p:nvPr/>
        </p:nvCxnSpPr>
        <p:spPr>
          <a:xfrm flipV="1">
            <a:off x="4638714" y="1602152"/>
            <a:ext cx="0" cy="31450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75750" y="3388884"/>
            <a:ext cx="2456368" cy="276999"/>
          </a:xfrm>
          <a:prstGeom prst="rect">
            <a:avLst/>
          </a:prstGeom>
          <a:solidFill>
            <a:srgbClr val="00FFFF"/>
          </a:solidFill>
          <a:ln>
            <a:solidFill>
              <a:schemeClr val="tx1"/>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ACS Cancer Liaison Physician</a:t>
            </a:r>
          </a:p>
        </p:txBody>
      </p:sp>
      <p:cxnSp>
        <p:nvCxnSpPr>
          <p:cNvPr id="94" name="Straight Connector 23"/>
          <p:cNvCxnSpPr>
            <a:stCxn id="22" idx="2"/>
            <a:endCxn id="73" idx="0"/>
          </p:cNvCxnSpPr>
          <p:nvPr/>
        </p:nvCxnSpPr>
        <p:spPr>
          <a:xfrm flipH="1">
            <a:off x="1503934" y="3249547"/>
            <a:ext cx="1" cy="139337"/>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3454032" y="3864170"/>
            <a:ext cx="1514950"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Nurse </a:t>
            </a:r>
            <a:r>
              <a:rPr lang="en-US" sz="800" dirty="0" err="1">
                <a:latin typeface="Arial" panose="020B0604020202020204" pitchFamily="34" charset="0"/>
                <a:cs typeface="Arial" panose="020B0604020202020204" pitchFamily="34" charset="0"/>
              </a:rPr>
              <a:t>Nav</a:t>
            </a:r>
            <a:r>
              <a:rPr lang="en-US" sz="800" dirty="0">
                <a:latin typeface="Arial" panose="020B0604020202020204" pitchFamily="34" charset="0"/>
                <a:cs typeface="Arial" panose="020B0604020202020204" pitchFamily="34" charset="0"/>
              </a:rPr>
              <a:t> : (Breast)</a:t>
            </a:r>
          </a:p>
          <a:p>
            <a:pPr algn="ctr"/>
            <a:r>
              <a:rPr lang="en-US" sz="800" dirty="0">
                <a:latin typeface="Arial" panose="020B0604020202020204" pitchFamily="34" charset="0"/>
                <a:cs typeface="Arial" panose="020B0604020202020204" pitchFamily="34" charset="0"/>
              </a:rPr>
              <a:t>Whitney Ogle</a:t>
            </a:r>
          </a:p>
        </p:txBody>
      </p:sp>
      <p:sp>
        <p:nvSpPr>
          <p:cNvPr id="168" name="TextBox 167"/>
          <p:cNvSpPr txBox="1"/>
          <p:nvPr/>
        </p:nvSpPr>
        <p:spPr>
          <a:xfrm>
            <a:off x="3454032" y="4277637"/>
            <a:ext cx="1514950"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Nurse </a:t>
            </a:r>
            <a:r>
              <a:rPr lang="en-US" sz="800" dirty="0" err="1">
                <a:latin typeface="Arial" panose="020B0604020202020204" pitchFamily="34" charset="0"/>
                <a:cs typeface="Arial" panose="020B0604020202020204" pitchFamily="34" charset="0"/>
              </a:rPr>
              <a:t>Nav</a:t>
            </a:r>
            <a:r>
              <a:rPr lang="en-US" sz="800" dirty="0">
                <a:latin typeface="Arial" panose="020B0604020202020204" pitchFamily="34" charset="0"/>
                <a:cs typeface="Arial" panose="020B0604020202020204" pitchFamily="34" charset="0"/>
              </a:rPr>
              <a:t> : (Med </a:t>
            </a:r>
            <a:r>
              <a:rPr lang="en-US" sz="800" dirty="0" err="1">
                <a:latin typeface="Arial" panose="020B0604020202020204" pitchFamily="34" charset="0"/>
                <a:cs typeface="Arial" panose="020B0604020202020204" pitchFamily="34" charset="0"/>
              </a:rPr>
              <a:t>Onc</a:t>
            </a:r>
            <a:r>
              <a:rPr lang="en-US" sz="800" dirty="0">
                <a:latin typeface="Arial" panose="020B0604020202020204" pitchFamily="34" charset="0"/>
                <a:cs typeface="Arial" panose="020B0604020202020204" pitchFamily="34" charset="0"/>
              </a:rPr>
              <a:t>)</a:t>
            </a:r>
          </a:p>
          <a:p>
            <a:pPr algn="ctr"/>
            <a:r>
              <a:rPr lang="en-US" sz="800" dirty="0">
                <a:latin typeface="Arial" panose="020B0604020202020204" pitchFamily="34" charset="0"/>
                <a:cs typeface="Arial" panose="020B0604020202020204" pitchFamily="34" charset="0"/>
              </a:rPr>
              <a:t>Melinda Powers</a:t>
            </a:r>
          </a:p>
        </p:txBody>
      </p:sp>
      <p:sp>
        <p:nvSpPr>
          <p:cNvPr id="169" name="TextBox 168"/>
          <p:cNvSpPr txBox="1"/>
          <p:nvPr/>
        </p:nvSpPr>
        <p:spPr>
          <a:xfrm>
            <a:off x="5323828" y="3872956"/>
            <a:ext cx="1347204" cy="584775"/>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Naval Regional Tumor Registry Supervisor (NRTRS)</a:t>
            </a:r>
          </a:p>
          <a:p>
            <a:pPr algn="ctr"/>
            <a:r>
              <a:rPr lang="en-US" sz="800" dirty="0">
                <a:latin typeface="Arial" panose="020B0604020202020204" pitchFamily="34" charset="0"/>
                <a:cs typeface="Arial" panose="020B0604020202020204" pitchFamily="34" charset="0"/>
              </a:rPr>
              <a:t>Helen R. Green</a:t>
            </a:r>
          </a:p>
        </p:txBody>
      </p:sp>
      <p:sp>
        <p:nvSpPr>
          <p:cNvPr id="170" name="TextBox 169"/>
          <p:cNvSpPr txBox="1"/>
          <p:nvPr/>
        </p:nvSpPr>
        <p:spPr>
          <a:xfrm>
            <a:off x="5323828" y="4497611"/>
            <a:ext cx="1347204" cy="461665"/>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Lead Cancer Registrar, Certified Tumor Registrar</a:t>
            </a:r>
          </a:p>
          <a:p>
            <a:pPr algn="ctr"/>
            <a:r>
              <a:rPr lang="en-US" sz="800" dirty="0">
                <a:latin typeface="Arial" panose="020B0604020202020204" pitchFamily="34" charset="0"/>
                <a:cs typeface="Arial" panose="020B0604020202020204" pitchFamily="34" charset="0"/>
              </a:rPr>
              <a:t>Carolyn A, Harris</a:t>
            </a:r>
          </a:p>
        </p:txBody>
      </p:sp>
      <p:sp>
        <p:nvSpPr>
          <p:cNvPr id="174" name="TextBox 173"/>
          <p:cNvSpPr txBox="1"/>
          <p:nvPr/>
        </p:nvSpPr>
        <p:spPr>
          <a:xfrm>
            <a:off x="5309558" y="5007909"/>
            <a:ext cx="1347204"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Certified Tumor Registrar Lisa V. Smith</a:t>
            </a:r>
          </a:p>
        </p:txBody>
      </p:sp>
      <p:sp>
        <p:nvSpPr>
          <p:cNvPr id="175" name="TextBox 174"/>
          <p:cNvSpPr txBox="1"/>
          <p:nvPr/>
        </p:nvSpPr>
        <p:spPr>
          <a:xfrm>
            <a:off x="5309558" y="5419102"/>
            <a:ext cx="1347204"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Cancer Registrar</a:t>
            </a:r>
          </a:p>
          <a:p>
            <a:pPr algn="ctr"/>
            <a:r>
              <a:rPr lang="en-US" sz="800" dirty="0">
                <a:latin typeface="Arial" panose="020B0604020202020204" pitchFamily="34" charset="0"/>
                <a:cs typeface="Arial" panose="020B0604020202020204" pitchFamily="34" charset="0"/>
              </a:rPr>
              <a:t>Gwendolyn M. Tyler</a:t>
            </a:r>
          </a:p>
        </p:txBody>
      </p:sp>
      <p:sp>
        <p:nvSpPr>
          <p:cNvPr id="176" name="TextBox 175"/>
          <p:cNvSpPr txBox="1"/>
          <p:nvPr/>
        </p:nvSpPr>
        <p:spPr>
          <a:xfrm>
            <a:off x="5309558" y="5828445"/>
            <a:ext cx="1347204"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Cancer Registrar</a:t>
            </a:r>
          </a:p>
          <a:p>
            <a:pPr algn="ctr"/>
            <a:r>
              <a:rPr lang="en-US" sz="800" dirty="0">
                <a:latin typeface="Arial" panose="020B0604020202020204" pitchFamily="34" charset="0"/>
                <a:cs typeface="Arial" panose="020B0604020202020204" pitchFamily="34" charset="0"/>
              </a:rPr>
              <a:t>Carol P. Young</a:t>
            </a:r>
          </a:p>
        </p:txBody>
      </p:sp>
      <p:sp>
        <p:nvSpPr>
          <p:cNvPr id="183" name="TextBox 182"/>
          <p:cNvSpPr txBox="1"/>
          <p:nvPr/>
        </p:nvSpPr>
        <p:spPr>
          <a:xfrm>
            <a:off x="7025878" y="3862225"/>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NCTN Research Coordinator</a:t>
            </a:r>
          </a:p>
          <a:p>
            <a:pPr algn="ctr"/>
            <a:r>
              <a:rPr lang="en-US" sz="800" dirty="0">
                <a:latin typeface="Arial" panose="020B0604020202020204" pitchFamily="34" charset="0"/>
                <a:cs typeface="Arial" panose="020B0604020202020204" pitchFamily="34" charset="0"/>
              </a:rPr>
              <a:t>Melvina Queen</a:t>
            </a:r>
          </a:p>
        </p:txBody>
      </p:sp>
      <p:sp>
        <p:nvSpPr>
          <p:cNvPr id="189" name="TextBox 188"/>
          <p:cNvSpPr txBox="1"/>
          <p:nvPr/>
        </p:nvSpPr>
        <p:spPr>
          <a:xfrm>
            <a:off x="7020378" y="4274432"/>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ACR Contractor</a:t>
            </a:r>
          </a:p>
          <a:p>
            <a:pPr algn="ctr"/>
            <a:r>
              <a:rPr lang="en-US" sz="800" dirty="0">
                <a:latin typeface="Arial" panose="020B0604020202020204" pitchFamily="34" charset="0"/>
                <a:cs typeface="Arial" panose="020B0604020202020204" pitchFamily="34" charset="0"/>
              </a:rPr>
              <a:t>Holly </a:t>
            </a:r>
            <a:r>
              <a:rPr lang="en-US" sz="800" dirty="0" err="1">
                <a:latin typeface="Arial" panose="020B0604020202020204" pitchFamily="34" charset="0"/>
                <a:cs typeface="Arial" panose="020B0604020202020204" pitchFamily="34" charset="0"/>
              </a:rPr>
              <a:t>Laperriere</a:t>
            </a:r>
            <a:endParaRPr lang="en-US" sz="800" dirty="0">
              <a:latin typeface="Arial" panose="020B0604020202020204" pitchFamily="34" charset="0"/>
              <a:cs typeface="Arial" panose="020B0604020202020204" pitchFamily="34" charset="0"/>
            </a:endParaRPr>
          </a:p>
        </p:txBody>
      </p:sp>
      <p:sp>
        <p:nvSpPr>
          <p:cNvPr id="190" name="TextBox 189"/>
          <p:cNvSpPr txBox="1"/>
          <p:nvPr/>
        </p:nvSpPr>
        <p:spPr>
          <a:xfrm>
            <a:off x="7020378" y="4699047"/>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HJF Contractor, Path</a:t>
            </a:r>
          </a:p>
          <a:p>
            <a:pPr algn="ctr"/>
            <a:r>
              <a:rPr lang="en-US" sz="800" dirty="0">
                <a:latin typeface="Arial" panose="020B0604020202020204" pitchFamily="34" charset="0"/>
                <a:cs typeface="Arial" panose="020B0604020202020204" pitchFamily="34" charset="0"/>
              </a:rPr>
              <a:t>Heather Scott</a:t>
            </a:r>
          </a:p>
        </p:txBody>
      </p:sp>
      <p:sp>
        <p:nvSpPr>
          <p:cNvPr id="191" name="TextBox 190"/>
          <p:cNvSpPr txBox="1"/>
          <p:nvPr/>
        </p:nvSpPr>
        <p:spPr>
          <a:xfrm>
            <a:off x="7020377" y="5132742"/>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DPE/CID Contract</a:t>
            </a:r>
          </a:p>
          <a:p>
            <a:pPr algn="ctr"/>
            <a:r>
              <a:rPr lang="en-US" sz="800" dirty="0">
                <a:latin typeface="Arial" panose="020B0604020202020204" pitchFamily="34" charset="0"/>
                <a:cs typeface="Arial" panose="020B0604020202020204" pitchFamily="34" charset="0"/>
              </a:rPr>
              <a:t>GAPPED</a:t>
            </a:r>
          </a:p>
        </p:txBody>
      </p:sp>
      <p:sp>
        <p:nvSpPr>
          <p:cNvPr id="192" name="TextBox 191"/>
          <p:cNvSpPr txBox="1"/>
          <p:nvPr/>
        </p:nvSpPr>
        <p:spPr>
          <a:xfrm>
            <a:off x="7020376" y="5550703"/>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DMS/</a:t>
            </a:r>
            <a:r>
              <a:rPr lang="en-US" sz="800" dirty="0" err="1">
                <a:latin typeface="Arial" panose="020B0604020202020204" pitchFamily="34" charset="0"/>
                <a:cs typeface="Arial" panose="020B0604020202020204" pitchFamily="34" charset="0"/>
              </a:rPr>
              <a:t>Peds</a:t>
            </a: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Carrie </a:t>
            </a:r>
            <a:r>
              <a:rPr lang="en-US" sz="800" dirty="0" err="1">
                <a:latin typeface="Arial" panose="020B0604020202020204" pitchFamily="34" charset="0"/>
                <a:cs typeface="Arial" panose="020B0604020202020204" pitchFamily="34" charset="0"/>
              </a:rPr>
              <a:t>Hadden</a:t>
            </a:r>
            <a:endParaRPr lang="en-US" sz="800" dirty="0">
              <a:latin typeface="Arial" panose="020B0604020202020204" pitchFamily="34" charset="0"/>
              <a:cs typeface="Arial" panose="020B0604020202020204" pitchFamily="34" charset="0"/>
            </a:endParaRPr>
          </a:p>
        </p:txBody>
      </p:sp>
      <p:sp>
        <p:nvSpPr>
          <p:cNvPr id="193" name="TextBox 192"/>
          <p:cNvSpPr txBox="1"/>
          <p:nvPr/>
        </p:nvSpPr>
        <p:spPr>
          <a:xfrm>
            <a:off x="7004109" y="5991052"/>
            <a:ext cx="1547565" cy="338554"/>
          </a:xfrm>
          <a:prstGeom prst="rect">
            <a:avLst/>
          </a:prstGeom>
          <a:no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DMS/</a:t>
            </a:r>
            <a:r>
              <a:rPr lang="en-US" sz="800" dirty="0" err="1">
                <a:latin typeface="Arial" panose="020B0604020202020204" pitchFamily="34" charset="0"/>
                <a:cs typeface="Arial" panose="020B0604020202020204" pitchFamily="34" charset="0"/>
              </a:rPr>
              <a:t>Peds</a:t>
            </a: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Lucy </a:t>
            </a:r>
            <a:r>
              <a:rPr lang="en-US" sz="800" dirty="0" err="1">
                <a:latin typeface="Arial" panose="020B0604020202020204" pitchFamily="34" charset="0"/>
                <a:cs typeface="Arial" panose="020B0604020202020204" pitchFamily="34" charset="0"/>
              </a:rPr>
              <a:t>Jatho</a:t>
            </a:r>
            <a:endParaRPr lang="en-US" sz="800" dirty="0">
              <a:latin typeface="Arial" panose="020B0604020202020204" pitchFamily="34" charset="0"/>
              <a:cs typeface="Arial" panose="020B0604020202020204" pitchFamily="34" charset="0"/>
            </a:endParaRPr>
          </a:p>
        </p:txBody>
      </p:sp>
      <p:sp>
        <p:nvSpPr>
          <p:cNvPr id="43" name="TextBox 42"/>
          <p:cNvSpPr txBox="1"/>
          <p:nvPr/>
        </p:nvSpPr>
        <p:spPr>
          <a:xfrm>
            <a:off x="7428570" y="6494343"/>
            <a:ext cx="1343829" cy="369332"/>
          </a:xfrm>
          <a:prstGeom prst="rect">
            <a:avLst/>
          </a:prstGeom>
          <a:noFill/>
        </p:spPr>
        <p:txBody>
          <a:bodyPr wrap="none" rtlCol="0">
            <a:spAutoFit/>
          </a:bodyPr>
          <a:lstStyle/>
          <a:p>
            <a:r>
              <a:rPr lang="en-US" dirty="0"/>
              <a:t>COA #2: DSS</a:t>
            </a:r>
          </a:p>
        </p:txBody>
      </p:sp>
      <p:sp>
        <p:nvSpPr>
          <p:cNvPr id="45" name="TextBox 44"/>
          <p:cNvSpPr txBox="1"/>
          <p:nvPr/>
        </p:nvSpPr>
        <p:spPr>
          <a:xfrm>
            <a:off x="8842314" y="6488668"/>
            <a:ext cx="301686" cy="369332"/>
          </a:xfrm>
          <a:prstGeom prst="rect">
            <a:avLst/>
          </a:prstGeom>
          <a:noFill/>
        </p:spPr>
        <p:txBody>
          <a:bodyPr wrap="none" rtlCol="0">
            <a:spAutoFit/>
          </a:bodyPr>
          <a:lstStyle/>
          <a:p>
            <a:r>
              <a:rPr lang="en-US" dirty="0"/>
              <a:t>4</a:t>
            </a:r>
          </a:p>
        </p:txBody>
      </p:sp>
      <p:cxnSp>
        <p:nvCxnSpPr>
          <p:cNvPr id="3" name="Straight Connector 2"/>
          <p:cNvCxnSpPr>
            <a:stCxn id="117" idx="3"/>
            <a:endCxn id="117" idx="3"/>
          </p:cNvCxnSpPr>
          <p:nvPr/>
        </p:nvCxnSpPr>
        <p:spPr>
          <a:xfrm>
            <a:off x="6143176" y="260864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55092" y="2388244"/>
            <a:ext cx="2296582" cy="461665"/>
          </a:xfrm>
          <a:prstGeom prst="rect">
            <a:avLst/>
          </a:prstGeom>
          <a:solidFill>
            <a:srgbClr val="009900"/>
          </a:solidFill>
          <a:ln w="12700">
            <a:solidFill>
              <a:schemeClr val="tx1"/>
            </a:solidFill>
            <a:prstDash val="solid"/>
          </a:ln>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Assistant DH</a:t>
            </a:r>
          </a:p>
          <a:p>
            <a:pPr algn="ctr"/>
            <a:r>
              <a:rPr lang="en-US" sz="1200" b="1" dirty="0">
                <a:solidFill>
                  <a:schemeClr val="bg1"/>
                </a:solidFill>
                <a:latin typeface="Arial" panose="020B0604020202020204" pitchFamily="34" charset="0"/>
                <a:cs typeface="Arial" panose="020B0604020202020204" pitchFamily="34" charset="0"/>
              </a:rPr>
              <a:t>Lt Col  Bethany Mikles</a:t>
            </a:r>
          </a:p>
        </p:txBody>
      </p:sp>
      <p:cxnSp>
        <p:nvCxnSpPr>
          <p:cNvPr id="12" name="Straight Connector 11"/>
          <p:cNvCxnSpPr>
            <a:stCxn id="117" idx="3"/>
            <a:endCxn id="52" idx="1"/>
          </p:cNvCxnSpPr>
          <p:nvPr/>
        </p:nvCxnSpPr>
        <p:spPr>
          <a:xfrm flipV="1">
            <a:off x="6143176" y="2607158"/>
            <a:ext cx="111916" cy="1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454032" y="4687522"/>
            <a:ext cx="1514950" cy="215444"/>
          </a:xfrm>
          <a:prstGeom prst="rect">
            <a:avLst/>
          </a:prstGeom>
          <a:solidFill>
            <a:srgbClr val="FFFF00"/>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Nurse Navigator</a:t>
            </a:r>
          </a:p>
        </p:txBody>
      </p:sp>
      <p:sp>
        <p:nvSpPr>
          <p:cNvPr id="58" name="TextBox 57"/>
          <p:cNvSpPr txBox="1"/>
          <p:nvPr/>
        </p:nvSpPr>
        <p:spPr>
          <a:xfrm>
            <a:off x="3454032" y="4983514"/>
            <a:ext cx="1514950" cy="215444"/>
          </a:xfrm>
          <a:prstGeom prst="rect">
            <a:avLst/>
          </a:prstGeom>
          <a:solidFill>
            <a:srgbClr val="FFFF00"/>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Nurse Navigator</a:t>
            </a:r>
          </a:p>
        </p:txBody>
      </p:sp>
      <p:sp>
        <p:nvSpPr>
          <p:cNvPr id="62" name="TextBox 61"/>
          <p:cNvSpPr txBox="1"/>
          <p:nvPr/>
        </p:nvSpPr>
        <p:spPr>
          <a:xfrm>
            <a:off x="1685450" y="3810000"/>
            <a:ext cx="1514950" cy="215444"/>
          </a:xfrm>
          <a:prstGeom prst="rect">
            <a:avLst/>
          </a:prstGeom>
          <a:solidFill>
            <a:schemeClr val="bg1">
              <a:lumMod val="85000"/>
            </a:schemeClr>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Administrative</a:t>
            </a:r>
          </a:p>
        </p:txBody>
      </p:sp>
      <p:sp>
        <p:nvSpPr>
          <p:cNvPr id="64" name="TextBox 63"/>
          <p:cNvSpPr txBox="1"/>
          <p:nvPr/>
        </p:nvSpPr>
        <p:spPr>
          <a:xfrm>
            <a:off x="1685450" y="4128160"/>
            <a:ext cx="1514950" cy="215444"/>
          </a:xfrm>
          <a:prstGeom prst="rect">
            <a:avLst/>
          </a:prstGeom>
          <a:solidFill>
            <a:srgbClr val="FFFF00"/>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Administrative Assistant</a:t>
            </a:r>
          </a:p>
        </p:txBody>
      </p:sp>
      <p:sp>
        <p:nvSpPr>
          <p:cNvPr id="65" name="TextBox 64"/>
          <p:cNvSpPr txBox="1"/>
          <p:nvPr/>
        </p:nvSpPr>
        <p:spPr>
          <a:xfrm>
            <a:off x="1685450" y="4443709"/>
            <a:ext cx="1514950" cy="215444"/>
          </a:xfrm>
          <a:prstGeom prst="rect">
            <a:avLst/>
          </a:prstGeom>
          <a:solidFill>
            <a:srgbClr val="FFFF00"/>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Consult Nurse</a:t>
            </a:r>
          </a:p>
        </p:txBody>
      </p:sp>
      <p:cxnSp>
        <p:nvCxnSpPr>
          <p:cNvPr id="18" name="Straight Connector 17"/>
          <p:cNvCxnSpPr/>
          <p:nvPr/>
        </p:nvCxnSpPr>
        <p:spPr>
          <a:xfrm>
            <a:off x="2895600" y="3111047"/>
            <a:ext cx="0" cy="698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7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620000" cy="1194615"/>
          </a:xfrm>
        </p:spPr>
        <p:txBody>
          <a:bodyPr/>
          <a:lstStyle/>
          <a:p>
            <a:r>
              <a:rPr lang="en-US" dirty="0"/>
              <a:t>Four Lines of Effort</a:t>
            </a:r>
            <a:br>
              <a:rPr lang="en-US" dirty="0"/>
            </a:br>
            <a:r>
              <a:rPr lang="en-US" sz="2400" dirty="0"/>
              <a:t>Capture, Scheduling, Reporting, &amp; Research</a:t>
            </a:r>
          </a:p>
        </p:txBody>
      </p:sp>
      <p:sp>
        <p:nvSpPr>
          <p:cNvPr id="3" name="Rectangle 2"/>
          <p:cNvSpPr/>
          <p:nvPr/>
        </p:nvSpPr>
        <p:spPr>
          <a:xfrm>
            <a:off x="838200" y="1683127"/>
            <a:ext cx="8001000" cy="4031873"/>
          </a:xfrm>
          <a:prstGeom prst="rect">
            <a:avLst/>
          </a:prstGeom>
        </p:spPr>
        <p:txBody>
          <a:bodyPr wrap="square">
            <a:spAutoFit/>
          </a:bodyPr>
          <a:lstStyle/>
          <a:p>
            <a:pPr marL="971550" lvl="1" indent="-514350">
              <a:buFont typeface="+mj-lt"/>
              <a:buAutoNum type="arabicPeriod"/>
            </a:pPr>
            <a:r>
              <a:rPr lang="en-US" sz="3600" b="1" u="sng" dirty="0">
                <a:latin typeface="Arial" panose="020B0604020202020204" pitchFamily="34" charset="0"/>
                <a:cs typeface="Arial" panose="020B0604020202020204" pitchFamily="34" charset="0"/>
              </a:rPr>
              <a:t>Capture</a:t>
            </a:r>
            <a:endParaRPr lang="en-US" sz="3600" b="1"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CCC Broad guidelines for referrals</a:t>
            </a:r>
            <a:endParaRPr lang="en-US" dirty="0">
              <a:latin typeface="Arial" panose="020B0604020202020204" pitchFamily="34" charset="0"/>
              <a:cs typeface="Arial" panose="020B0604020202020204" pitchFamily="34" charset="0"/>
            </a:endParaRPr>
          </a:p>
          <a:p>
            <a:pPr marL="971550" lvl="1" indent="-514350">
              <a:buFont typeface="+mj-lt"/>
              <a:buAutoNum type="arabicPeriod"/>
            </a:pPr>
            <a:r>
              <a:rPr lang="en-US" sz="3600" b="1" u="sng" dirty="0">
                <a:latin typeface="Arial" panose="020B0604020202020204" pitchFamily="34" charset="0"/>
                <a:cs typeface="Arial" panose="020B0604020202020204" pitchFamily="34" charset="0"/>
              </a:rPr>
              <a:t>Scheduling</a:t>
            </a:r>
            <a:endParaRPr lang="en-US" sz="3600" b="1"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Nurse navigation of care</a:t>
            </a:r>
          </a:p>
          <a:p>
            <a:pPr marL="971550" lvl="1" indent="-514350">
              <a:buFont typeface="+mj-lt"/>
              <a:buAutoNum type="arabicPeriod"/>
            </a:pPr>
            <a:r>
              <a:rPr lang="en-US" sz="3600" b="1" u="sng" dirty="0">
                <a:latin typeface="Arial" panose="020B0604020202020204" pitchFamily="34" charset="0"/>
                <a:cs typeface="Arial" panose="020B0604020202020204" pitchFamily="34" charset="0"/>
              </a:rPr>
              <a:t>Reporting</a:t>
            </a:r>
            <a:endParaRPr lang="en-US" sz="3600" b="1"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NCDB Cancer Registry and Registrars</a:t>
            </a:r>
          </a:p>
          <a:p>
            <a:pPr marL="971550" lvl="1" indent="-514350">
              <a:buFont typeface="+mj-lt"/>
              <a:buAutoNum type="arabicPeriod"/>
            </a:pPr>
            <a:r>
              <a:rPr lang="en-US" sz="3600" b="1" u="sng" dirty="0">
                <a:latin typeface="Arial" panose="020B0604020202020204" pitchFamily="34" charset="0"/>
                <a:cs typeface="Arial" panose="020B0604020202020204" pitchFamily="34" charset="0"/>
              </a:rPr>
              <a:t>Research</a:t>
            </a: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Research Coordinators/Nurses</a:t>
            </a:r>
          </a:p>
        </p:txBody>
      </p:sp>
      <p:sp>
        <p:nvSpPr>
          <p:cNvPr id="4" name="TextBox 3"/>
          <p:cNvSpPr txBox="1"/>
          <p:nvPr/>
        </p:nvSpPr>
        <p:spPr>
          <a:xfrm>
            <a:off x="8763000" y="6487812"/>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243127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CF4F-942E-EEE4-E582E7F6465C}"/>
              </a:ext>
            </a:extLst>
          </p:cNvPr>
          <p:cNvSpPr>
            <a:spLocks noGrp="1"/>
          </p:cNvSpPr>
          <p:nvPr>
            <p:ph type="title"/>
          </p:nvPr>
        </p:nvSpPr>
        <p:spPr/>
        <p:txBody>
          <a:bodyPr/>
          <a:lstStyle/>
          <a:p>
            <a:r>
              <a:rPr lang="en-US" dirty="0"/>
              <a:t>Consultation Tracker</a:t>
            </a:r>
          </a:p>
        </p:txBody>
      </p:sp>
      <p:sp>
        <p:nvSpPr>
          <p:cNvPr id="3" name="Content Placeholder 2">
            <a:extLst>
              <a:ext uri="{FF2B5EF4-FFF2-40B4-BE49-F238E27FC236}">
                <a16:creationId xmlns:a16="http://schemas.microsoft.com/office/drawing/2014/main" id="{75CB1C4C-3DA4-F617-4BC3-F985066F15D5}"/>
              </a:ext>
            </a:extLst>
          </p:cNvPr>
          <p:cNvSpPr>
            <a:spLocks noGrp="1"/>
          </p:cNvSpPr>
          <p:nvPr>
            <p:ph idx="1"/>
          </p:nvPr>
        </p:nvSpPr>
        <p:spPr/>
        <p:txBody>
          <a:bodyPr>
            <a:normAutofit fontScale="92500" lnSpcReduction="20000"/>
          </a:bodyPr>
          <a:lstStyle/>
          <a:p>
            <a:r>
              <a:rPr lang="en-US" dirty="0"/>
              <a:t>9 Trackers in all:</a:t>
            </a:r>
          </a:p>
          <a:p>
            <a:pPr lvl="1"/>
            <a:r>
              <a:rPr lang="en-US" dirty="0"/>
              <a:t>Workup</a:t>
            </a:r>
          </a:p>
          <a:p>
            <a:pPr lvl="1"/>
            <a:r>
              <a:rPr lang="en-US" dirty="0"/>
              <a:t>Breast</a:t>
            </a:r>
          </a:p>
          <a:p>
            <a:pPr lvl="1"/>
            <a:r>
              <a:rPr lang="en-US" dirty="0"/>
              <a:t>ENT</a:t>
            </a:r>
          </a:p>
          <a:p>
            <a:pPr lvl="1"/>
            <a:r>
              <a:rPr lang="en-US" dirty="0"/>
              <a:t>GI</a:t>
            </a:r>
          </a:p>
          <a:p>
            <a:pPr lvl="1"/>
            <a:r>
              <a:rPr lang="en-US" dirty="0"/>
              <a:t>Gynecology</a:t>
            </a:r>
          </a:p>
          <a:p>
            <a:pPr lvl="1"/>
            <a:r>
              <a:rPr lang="en-US" dirty="0"/>
              <a:t>Neurology/Neurosurgery</a:t>
            </a:r>
          </a:p>
          <a:p>
            <a:pPr lvl="1"/>
            <a:r>
              <a:rPr lang="en-US" dirty="0"/>
              <a:t>Orthopedics</a:t>
            </a:r>
          </a:p>
          <a:p>
            <a:pPr lvl="1"/>
            <a:r>
              <a:rPr lang="en-US" dirty="0"/>
              <a:t>Pediatrics</a:t>
            </a:r>
          </a:p>
          <a:p>
            <a:pPr lvl="1"/>
            <a:r>
              <a:rPr lang="en-US" dirty="0"/>
              <a:t>Thoracic</a:t>
            </a:r>
          </a:p>
          <a:p>
            <a:pPr lvl="1"/>
            <a:r>
              <a:rPr lang="en-US" dirty="0"/>
              <a:t>Urology</a:t>
            </a:r>
          </a:p>
        </p:txBody>
      </p:sp>
    </p:spTree>
    <p:extLst>
      <p:ext uri="{BB962C8B-B14F-4D97-AF65-F5344CB8AC3E}">
        <p14:creationId xmlns:p14="http://schemas.microsoft.com/office/powerpoint/2010/main" val="183219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ACF9-4BEA-91FA-000E-F0620464ED3B}"/>
              </a:ext>
            </a:extLst>
          </p:cNvPr>
          <p:cNvSpPr>
            <a:spLocks noGrp="1"/>
          </p:cNvSpPr>
          <p:nvPr>
            <p:ph type="title"/>
          </p:nvPr>
        </p:nvSpPr>
        <p:spPr>
          <a:xfrm>
            <a:off x="1257300" y="227134"/>
            <a:ext cx="6629400" cy="1143000"/>
          </a:xfrm>
        </p:spPr>
        <p:txBody>
          <a:bodyPr>
            <a:normAutofit/>
          </a:bodyPr>
          <a:lstStyle/>
          <a:p>
            <a:pPr marR="0" lvl="0" defTabSz="914377" rtl="0" eaLnBrk="1" fontAlgn="auto" latinLnBrk="0" hangingPunct="1">
              <a:lnSpc>
                <a:spcPct val="100000"/>
              </a:lnSpc>
              <a:spcBef>
                <a:spcPct val="20000"/>
              </a:spcBef>
              <a:spcAft>
                <a:spcPts val="0"/>
              </a:spcAft>
              <a:buClrTx/>
              <a:buSzTx/>
              <a:tabLst/>
              <a:defRPr/>
            </a:pPr>
            <a:r>
              <a:rPr lang="en-US" dirty="0">
                <a:solidFill>
                  <a:schemeClr val="tx1"/>
                </a:solidFill>
              </a:rPr>
              <a:t>	</a:t>
            </a:r>
            <a:r>
              <a:rPr lang="en-US" sz="4000" dirty="0">
                <a:solidFill>
                  <a:schemeClr val="tx1"/>
                </a:solidFill>
              </a:rPr>
              <a:t>Project Caladrius</a:t>
            </a:r>
            <a:endParaRPr lang="en-US" dirty="0">
              <a:solidFill>
                <a:schemeClr val="tx1"/>
              </a:solidFill>
            </a:endParaRPr>
          </a:p>
        </p:txBody>
      </p:sp>
      <p:sp>
        <p:nvSpPr>
          <p:cNvPr id="3" name="Content Placeholder 2">
            <a:extLst>
              <a:ext uri="{FF2B5EF4-FFF2-40B4-BE49-F238E27FC236}">
                <a16:creationId xmlns:a16="http://schemas.microsoft.com/office/drawing/2014/main" id="{06DEA5A9-0B1A-99ED-72C8-A403375C9614}"/>
              </a:ext>
            </a:extLst>
          </p:cNvPr>
          <p:cNvSpPr>
            <a:spLocks noGrp="1"/>
          </p:cNvSpPr>
          <p:nvPr>
            <p:ph idx="1"/>
          </p:nvPr>
        </p:nvSpPr>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400" b="1" i="0" u="sng"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PROBLEM STATEMENT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present state of Interfacility transport within the DoD is deficient in command and control, resulting in significant lapses in patient regulation.  USTRANSCOM is the sole source for global patient movement and has a mature medical regulating cell.  However, there is a great deal of unregulated patient movement outside USTRANSCOM’s control, resulting in increases in purchased care via admission to civilian facilities.  Many of these cases are suitable for transport to one of the DoD’s Medical Centers.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6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Caladrius will serve to decrease the unregulated patient movement by affording DoD facilities within SE CONUS with a dedicated “Alert Aircraft” capable of retrieving a patient within 3-8 hours of request and transporting the service member to the closest, most appropriate MTF.  This model supports recapture of purchased care within a high quality MHS integrated health system and tiered centers of excellence to optimize health care outcomes.  In turn, this will improve patient access to definitive care, medical KSAs, and medical regulation/C2. </a:t>
            </a:r>
            <a:endParaRPr kumimoji="0" lang="en-US" sz="1600" b="1" i="0" u="sng"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2800" b="1" i="0" u="sng" strike="noStrike" kern="0" cap="none" spc="0" normalizeH="0" baseline="0" noProof="0" dirty="0">
              <a:ln>
                <a:noFill/>
              </a:ln>
              <a:solidFill>
                <a:srgbClr val="002C4B"/>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756DF35-934E-ABEF-D94C-73E325089D33}"/>
              </a:ext>
            </a:extLst>
          </p:cNvPr>
          <p:cNvSpPr>
            <a:spLocks noGrp="1"/>
          </p:cNvSpPr>
          <p:nvPr>
            <p:ph type="sldNum" sz="quarter" idx="12"/>
          </p:nvPr>
        </p:nvSpPr>
        <p:spPr/>
        <p:txBody>
          <a:bodyPr/>
          <a:lstStyle/>
          <a:p>
            <a:pPr>
              <a:defRPr/>
            </a:pPr>
            <a:fld id="{73EB51E3-6D89-4BB2-B6C4-A50C49957259}" type="slidenum">
              <a:rPr lang="en-US" smtClean="0"/>
              <a:pPr>
                <a:defRPr/>
              </a:pPr>
              <a:t>15</a:t>
            </a:fld>
            <a:endParaRPr lang="en-US" dirty="0"/>
          </a:p>
        </p:txBody>
      </p:sp>
    </p:spTree>
    <p:extLst>
      <p:ext uri="{BB962C8B-B14F-4D97-AF65-F5344CB8AC3E}">
        <p14:creationId xmlns:p14="http://schemas.microsoft.com/office/powerpoint/2010/main" val="372385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0E81-4E1F-8776-976B-E6FD42785FAD}"/>
              </a:ext>
            </a:extLst>
          </p:cNvPr>
          <p:cNvSpPr>
            <a:spLocks noGrp="1"/>
          </p:cNvSpPr>
          <p:nvPr>
            <p:ph type="title"/>
          </p:nvPr>
        </p:nvSpPr>
        <p:spPr/>
        <p:txBody>
          <a:bodyPr>
            <a:normAutofit/>
          </a:bodyPr>
          <a:lstStyle/>
          <a:p>
            <a:r>
              <a:rPr lang="en-US" sz="4000" dirty="0">
                <a:solidFill>
                  <a:schemeClr val="tx1"/>
                </a:solidFill>
              </a:rPr>
              <a:t>	Project Caladrius</a:t>
            </a:r>
            <a:endParaRPr lang="en-US" sz="4000" dirty="0"/>
          </a:p>
        </p:txBody>
      </p:sp>
      <p:sp>
        <p:nvSpPr>
          <p:cNvPr id="4" name="Slide Number Placeholder 3">
            <a:extLst>
              <a:ext uri="{FF2B5EF4-FFF2-40B4-BE49-F238E27FC236}">
                <a16:creationId xmlns:a16="http://schemas.microsoft.com/office/drawing/2014/main" id="{862EFB5F-BB4B-BFD9-6C59-9AE65AEC3F32}"/>
              </a:ext>
            </a:extLst>
          </p:cNvPr>
          <p:cNvSpPr>
            <a:spLocks noGrp="1"/>
          </p:cNvSpPr>
          <p:nvPr>
            <p:ph type="sldNum" sz="quarter" idx="12"/>
          </p:nvPr>
        </p:nvSpPr>
        <p:spPr/>
        <p:txBody>
          <a:bodyPr/>
          <a:lstStyle/>
          <a:p>
            <a:pPr>
              <a:defRPr/>
            </a:pPr>
            <a:fld id="{73EB51E3-6D89-4BB2-B6C4-A50C49957259}" type="slidenum">
              <a:rPr lang="en-US" smtClean="0"/>
              <a:pPr>
                <a:defRPr/>
              </a:pPr>
              <a:t>16</a:t>
            </a:fld>
            <a:endParaRPr lang="en-US" dirty="0"/>
          </a:p>
        </p:txBody>
      </p:sp>
      <p:sp>
        <p:nvSpPr>
          <p:cNvPr id="6" name="Content Placeholder 1">
            <a:extLst>
              <a:ext uri="{FF2B5EF4-FFF2-40B4-BE49-F238E27FC236}">
                <a16:creationId xmlns:a16="http://schemas.microsoft.com/office/drawing/2014/main" id="{FECCFEB9-93DE-B8D4-F0E6-DFD8A4169564}"/>
              </a:ext>
            </a:extLst>
          </p:cNvPr>
          <p:cNvSpPr txBox="1">
            <a:spLocks/>
          </p:cNvSpPr>
          <p:nvPr/>
        </p:nvSpPr>
        <p:spPr bwMode="auto">
          <a:xfrm>
            <a:off x="-1" y="1295400"/>
            <a:ext cx="5931673" cy="5025887"/>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0" indent="0" algn="l" rtl="0" eaLnBrk="0" fontAlgn="base" hangingPunct="0">
              <a:spcBef>
                <a:spcPts val="0"/>
              </a:spcBef>
              <a:spcAft>
                <a:spcPct val="0"/>
              </a:spcAft>
              <a:buNone/>
              <a:defRPr b="1" u="sng">
                <a:solidFill>
                  <a:srgbClr val="002C4B"/>
                </a:solidFill>
                <a:latin typeface="+mn-lt"/>
                <a:ea typeface="+mn-ea"/>
                <a:cs typeface="+mn-cs"/>
              </a:defRPr>
            </a:lvl1pPr>
            <a:lvl2pPr marL="170260" indent="-170260" algn="l" rtl="0" eaLnBrk="0" fontAlgn="base" hangingPunct="0">
              <a:spcBef>
                <a:spcPts val="0"/>
              </a:spcBef>
              <a:spcAft>
                <a:spcPct val="0"/>
              </a:spcAft>
              <a:buFont typeface="Arial" pitchFamily="34" charset="0"/>
              <a:buChar char="•"/>
              <a:defRPr sz="1200" b="0" baseline="0">
                <a:solidFill>
                  <a:srgbClr val="000000"/>
                </a:solidFill>
                <a:latin typeface="+mn-lt"/>
                <a:cs typeface="+mn-cs"/>
              </a:defRPr>
            </a:lvl2pPr>
            <a:lvl3pPr marL="342900" indent="-171450" algn="l" defTabSz="602456" rtl="0" eaLnBrk="0" fontAlgn="base" hangingPunct="0">
              <a:spcBef>
                <a:spcPts val="0"/>
              </a:spcBef>
              <a:spcAft>
                <a:spcPct val="0"/>
              </a:spcAft>
              <a:buFont typeface="Arial" panose="020B0604020202020204" pitchFamily="34" charset="0"/>
              <a:buChar char="‒"/>
              <a:defRPr sz="1050" b="0">
                <a:solidFill>
                  <a:srgbClr val="000000"/>
                </a:solidFill>
                <a:latin typeface="+mn-lt"/>
                <a:cs typeface="+mn-cs"/>
              </a:defRPr>
            </a:lvl3pPr>
            <a:lvl4pPr marL="514350" marR="0" indent="-171450" algn="l" defTabSz="685800" rtl="0" eaLnBrk="0" fontAlgn="base" latinLnBrk="0" hangingPunct="0">
              <a:lnSpc>
                <a:spcPct val="100000"/>
              </a:lnSpc>
              <a:spcBef>
                <a:spcPts val="0"/>
              </a:spcBef>
              <a:spcAft>
                <a:spcPct val="0"/>
              </a:spcAft>
              <a:buClrTx/>
              <a:buSzTx/>
              <a:buFontTx/>
              <a:buChar char="–"/>
              <a:tabLst>
                <a:tab pos="514350" algn="l"/>
              </a:tabLst>
              <a:defRPr sz="900" b="1">
                <a:solidFill>
                  <a:srgbClr val="000000"/>
                </a:solidFill>
                <a:latin typeface="+mn-lt"/>
                <a:cs typeface="+mn-cs"/>
              </a:defRPr>
            </a:lvl4pPr>
            <a:lvl5pPr marL="685800" marR="0" indent="-171450" algn="l" defTabSz="685800" rtl="0" eaLnBrk="0" fontAlgn="base" latinLnBrk="0" hangingPunct="0">
              <a:lnSpc>
                <a:spcPct val="100000"/>
              </a:lnSpc>
              <a:spcBef>
                <a:spcPct val="20000"/>
              </a:spcBef>
              <a:spcAft>
                <a:spcPct val="0"/>
              </a:spcAft>
              <a:buClrTx/>
              <a:buSzTx/>
              <a:buFont typeface="Arial" pitchFamily="34" charset="0"/>
              <a:buChar char="•"/>
              <a:tabLst/>
              <a:defRPr lang="en-US" sz="825" b="1">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sng"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MISSION &amp; INTENT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Project Caladrius will unify the missions of the DHA, DoD medical commands, and DoD line units by directing Active-Duty patients in the Southeastern United States  in need of complex and critical care to Naval Medical Center Portsmouth.  Caladrius will assist the DHA in achieving its Quadruple Aim Performance Plan (QPP) via the following criteria:</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kumimoji="0" lang="en-US" sz="12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Better Care: </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Faster access to definitive care via a dedicated enroute care asset. </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Increase in military healthcare value via validated healthcare metrics.</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kumimoji="0" lang="en-US" sz="12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Increased Readiness: </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Reduction in Limited Duty days via streamlined access to required care.</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Improved KSA metrics for military healthcare providers across corps and disciplines.</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Tighter integration with parent commands </a:t>
            </a: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Wingdings" panose="05000000000000000000" pitchFamily="2" charset="2"/>
              </a:rPr>
              <a:t> improved C2 and reporting of ill/injured. </a:t>
            </a:r>
            <a:endPar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kumimoji="0" lang="en-US" sz="12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Better Health Value: </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Improved patient satisfaction via JOES and TRISS survey results</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kumimoji="0" lang="en-US" sz="12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Lower Cost:</a:t>
            </a:r>
          </a:p>
          <a:p>
            <a:pPr marL="398860" marR="0" lvl="1" indent="-228600" algn="l" defTabSz="914400" rtl="0" eaLnBrk="0" fontAlgn="base" latinLnBrk="0" hangingPunct="0">
              <a:lnSpc>
                <a:spcPct val="100000"/>
              </a:lnSpc>
              <a:spcBef>
                <a:spcPts val="0"/>
              </a:spcBef>
              <a:spcAft>
                <a:spcPct val="0"/>
              </a:spcAft>
              <a:buClrTx/>
              <a:buSzTx/>
              <a:buFont typeface="+mj-lt"/>
              <a:buAutoNum type="alphaLcParenR"/>
              <a:tabLst/>
              <a:defRPr/>
            </a:pPr>
            <a:r>
              <a:rPr kumimoji="0" lang="en-US" sz="1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Increases in BAG 1 direct care expenditures and reduction in BAG 2 purchased care</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200" b="1" i="0" u="sng" strike="noStrike" kern="0" cap="none" spc="0" normalizeH="0" baseline="0" noProof="0" dirty="0">
              <a:ln>
                <a:noFill/>
              </a:ln>
              <a:solidFill>
                <a:srgbClr val="002C4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800" b="1" i="0" u="sng" strike="noStrike" kern="0" cap="none" spc="0" normalizeH="0" baseline="0" noProof="0" dirty="0">
              <a:ln>
                <a:noFill/>
              </a:ln>
              <a:solidFill>
                <a:srgbClr val="002C4B"/>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FC0C7FF6-6701-2290-5538-ED77BD87EC1D}"/>
              </a:ext>
            </a:extLst>
          </p:cNvPr>
          <p:cNvPicPr>
            <a:picLocks noChangeAspect="1"/>
          </p:cNvPicPr>
          <p:nvPr/>
        </p:nvPicPr>
        <p:blipFill>
          <a:blip r:embed="rId2"/>
          <a:stretch>
            <a:fillRect/>
          </a:stretch>
        </p:blipFill>
        <p:spPr>
          <a:xfrm>
            <a:off x="5860111" y="1264047"/>
            <a:ext cx="3283889" cy="5025887"/>
          </a:xfrm>
          <a:prstGeom prst="rect">
            <a:avLst/>
          </a:prstGeom>
          <a:scene3d>
            <a:camera prst="perspectiveFront"/>
            <a:lightRig rig="threePt" dir="t"/>
          </a:scene3d>
          <a:sp3d>
            <a:bevelT/>
          </a:sp3d>
        </p:spPr>
      </p:pic>
    </p:spTree>
    <p:extLst>
      <p:ext uri="{BB962C8B-B14F-4D97-AF65-F5344CB8AC3E}">
        <p14:creationId xmlns:p14="http://schemas.microsoft.com/office/powerpoint/2010/main" val="346051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782848-6954-3A6E-77D7-1BCB9DB8EDB1}"/>
              </a:ext>
            </a:extLst>
          </p:cNvPr>
          <p:cNvSpPr>
            <a:spLocks noGrp="1"/>
          </p:cNvSpPr>
          <p:nvPr>
            <p:ph type="sldNum" sz="quarter" idx="12"/>
          </p:nvPr>
        </p:nvSpPr>
        <p:spPr/>
        <p:txBody>
          <a:bodyPr/>
          <a:lstStyle/>
          <a:p>
            <a:pPr>
              <a:defRPr/>
            </a:pPr>
            <a:fld id="{73EB51E3-6D89-4BB2-B6C4-A50C49957259}" type="slidenum">
              <a:rPr lang="en-US" smtClean="0"/>
              <a:pPr>
                <a:defRPr/>
              </a:pPr>
              <a:t>17</a:t>
            </a:fld>
            <a:endParaRPr lang="en-US" dirty="0"/>
          </a:p>
        </p:txBody>
      </p:sp>
      <p:pic>
        <p:nvPicPr>
          <p:cNvPr id="7" name="Picture 6">
            <a:extLst>
              <a:ext uri="{FF2B5EF4-FFF2-40B4-BE49-F238E27FC236}">
                <a16:creationId xmlns:a16="http://schemas.microsoft.com/office/drawing/2014/main" id="{EEA0ECCE-2AAF-8F4C-029E-EA9F837FC902}"/>
              </a:ext>
            </a:extLst>
          </p:cNvPr>
          <p:cNvPicPr>
            <a:picLocks noChangeAspect="1"/>
          </p:cNvPicPr>
          <p:nvPr/>
        </p:nvPicPr>
        <p:blipFill>
          <a:blip r:embed="rId2"/>
          <a:stretch>
            <a:fillRect/>
          </a:stretch>
        </p:blipFill>
        <p:spPr>
          <a:xfrm>
            <a:off x="2005584" y="862716"/>
            <a:ext cx="5132832" cy="5132567"/>
          </a:xfrm>
          <a:prstGeom prst="rect">
            <a:avLst/>
          </a:prstGeom>
        </p:spPr>
      </p:pic>
    </p:spTree>
    <p:extLst>
      <p:ext uri="{BB962C8B-B14F-4D97-AF65-F5344CB8AC3E}">
        <p14:creationId xmlns:p14="http://schemas.microsoft.com/office/powerpoint/2010/main" val="250599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0FA3-9CD5-3789-3BC7-0BDBA0C05C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B788370-4D0B-6BD9-63F4-AAA768A7FC6E}"/>
              </a:ext>
            </a:extLst>
          </p:cNvPr>
          <p:cNvSpPr>
            <a:spLocks noGrp="1"/>
          </p:cNvSpPr>
          <p:nvPr>
            <p:ph idx="1"/>
          </p:nvPr>
        </p:nvSpPr>
        <p:spPr/>
        <p:txBody>
          <a:bodyPr/>
          <a:lstStyle/>
          <a:p>
            <a:r>
              <a:rPr lang="en-US" dirty="0"/>
              <a:t>Thank you</a:t>
            </a:r>
          </a:p>
          <a:p>
            <a:r>
              <a:rPr lang="en-US" dirty="0"/>
              <a:t>Questions</a:t>
            </a:r>
          </a:p>
        </p:txBody>
      </p:sp>
      <p:sp>
        <p:nvSpPr>
          <p:cNvPr id="4" name="Slide Number Placeholder 3">
            <a:extLst>
              <a:ext uri="{FF2B5EF4-FFF2-40B4-BE49-F238E27FC236}">
                <a16:creationId xmlns:a16="http://schemas.microsoft.com/office/drawing/2014/main" id="{99F51BF7-10B8-4983-DA62-9D9B46BA390D}"/>
              </a:ext>
            </a:extLst>
          </p:cNvPr>
          <p:cNvSpPr>
            <a:spLocks noGrp="1"/>
          </p:cNvSpPr>
          <p:nvPr>
            <p:ph type="sldNum" sz="quarter" idx="12"/>
          </p:nvPr>
        </p:nvSpPr>
        <p:spPr/>
        <p:txBody>
          <a:bodyPr/>
          <a:lstStyle/>
          <a:p>
            <a:pPr>
              <a:defRPr/>
            </a:pPr>
            <a:fld id="{73EB51E3-6D89-4BB2-B6C4-A50C49957259}" type="slidenum">
              <a:rPr lang="en-US" smtClean="0"/>
              <a:pPr>
                <a:defRPr/>
              </a:pPr>
              <a:t>18</a:t>
            </a:fld>
            <a:endParaRPr lang="en-US" dirty="0"/>
          </a:p>
        </p:txBody>
      </p:sp>
    </p:spTree>
    <p:extLst>
      <p:ext uri="{BB962C8B-B14F-4D97-AF65-F5344CB8AC3E}">
        <p14:creationId xmlns:p14="http://schemas.microsoft.com/office/powerpoint/2010/main" val="378827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B063-0E73-DD1F-8E45-DCF21BE720B4}"/>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38E2E486-34F5-8D0C-F62B-5A00D7B1153E}"/>
              </a:ext>
            </a:extLst>
          </p:cNvPr>
          <p:cNvSpPr>
            <a:spLocks noGrp="1"/>
          </p:cNvSpPr>
          <p:nvPr>
            <p:ph idx="1"/>
          </p:nvPr>
        </p:nvSpPr>
        <p:spPr/>
        <p:txBody>
          <a:bodyPr>
            <a:normAutofit fontScale="70000" lnSpcReduction="20000"/>
          </a:bodyPr>
          <a:lstStyle/>
          <a:p>
            <a:pPr marL="0" indent="0">
              <a:buNone/>
            </a:pPr>
            <a:r>
              <a:rPr lang="en-US" dirty="0"/>
              <a:t>Timothy Donahue et al. have no relevant financial or non-financial interests to disclose.</a:t>
            </a:r>
          </a:p>
          <a:p>
            <a:pPr marL="0" indent="0">
              <a:buNone/>
            </a:pPr>
            <a:endParaRPr lang="en-US" dirty="0"/>
          </a:p>
          <a:p>
            <a:pPr marL="0" indent="0">
              <a:buNone/>
            </a:pPr>
            <a:r>
              <a:rPr lang="en-US" dirty="0"/>
              <a:t>This continuing education activity is managed and accredited by </a:t>
            </a:r>
            <a:r>
              <a:rPr lang="en-US" dirty="0" err="1"/>
              <a:t>AffinityCE</a:t>
            </a:r>
            <a:r>
              <a:rPr lang="en-US" dirty="0"/>
              <a:t>, in collaboration with AMSUS. </a:t>
            </a:r>
            <a:r>
              <a:rPr lang="en-US" dirty="0" err="1"/>
              <a:t>AffinityCE</a:t>
            </a:r>
            <a:r>
              <a:rPr lang="en-US" dirty="0"/>
              <a:t> and AMSUS staff, as well as planners and reviewers, have no relevant financial interests to disclose. </a:t>
            </a:r>
            <a:r>
              <a:rPr lang="en-US" dirty="0" err="1"/>
              <a:t>AffinityCE</a:t>
            </a:r>
            <a:r>
              <a:rPr lang="en-US" dirty="0"/>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0" indent="0">
              <a:buNone/>
            </a:pPr>
            <a:r>
              <a:rPr lang="en-US" dirty="0"/>
              <a:t> </a:t>
            </a:r>
          </a:p>
          <a:p>
            <a:pPr marL="0" indent="0">
              <a:buNone/>
            </a:pPr>
            <a:r>
              <a:rPr lang="en-US" dirty="0"/>
              <a:t>Commercial support was not provided for this activity.</a:t>
            </a:r>
          </a:p>
          <a:p>
            <a:endParaRPr lang="en-US" dirty="0"/>
          </a:p>
        </p:txBody>
      </p:sp>
      <p:sp>
        <p:nvSpPr>
          <p:cNvPr id="4" name="Slide Number Placeholder 3">
            <a:extLst>
              <a:ext uri="{FF2B5EF4-FFF2-40B4-BE49-F238E27FC236}">
                <a16:creationId xmlns:a16="http://schemas.microsoft.com/office/drawing/2014/main" id="{07D26E04-7EC0-897E-08F7-4881E403E79B}"/>
              </a:ext>
            </a:extLst>
          </p:cNvPr>
          <p:cNvSpPr>
            <a:spLocks noGrp="1"/>
          </p:cNvSpPr>
          <p:nvPr>
            <p:ph type="sldNum" sz="quarter" idx="12"/>
          </p:nvPr>
        </p:nvSpPr>
        <p:spPr/>
        <p:txBody>
          <a:bodyPr/>
          <a:lstStyle/>
          <a:p>
            <a:pPr>
              <a:defRPr/>
            </a:pPr>
            <a:fld id="{73EB51E3-6D89-4BB2-B6C4-A50C49957259}" type="slidenum">
              <a:rPr lang="en-US" smtClean="0"/>
              <a:pPr>
                <a:defRPr/>
              </a:pPr>
              <a:t>2</a:t>
            </a:fld>
            <a:endParaRPr lang="en-US" dirty="0"/>
          </a:p>
        </p:txBody>
      </p:sp>
    </p:spTree>
    <p:extLst>
      <p:ext uri="{BB962C8B-B14F-4D97-AF65-F5344CB8AC3E}">
        <p14:creationId xmlns:p14="http://schemas.microsoft.com/office/powerpoint/2010/main" val="380995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A85B-F2C0-CDA5-4340-27ABECAB278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9DFD808A-6CA5-B438-8328-4C91B0EC30CF}"/>
              </a:ext>
            </a:extLst>
          </p:cNvPr>
          <p:cNvSpPr>
            <a:spLocks noGrp="1"/>
          </p:cNvSpPr>
          <p:nvPr>
            <p:ph idx="1"/>
          </p:nvPr>
        </p:nvSpPr>
        <p:spPr/>
        <p:txBody>
          <a:bodyPr/>
          <a:lstStyle/>
          <a:p>
            <a:pPr>
              <a:lnSpc>
                <a:spcPct val="107000"/>
              </a:lnSpc>
              <a:spcBef>
                <a:spcPts val="0"/>
              </a:spcBef>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Become familiar with the process/obstacles to becoming a trauma center and educate participants on state and ACS requirements for designation.</a:t>
            </a:r>
          </a:p>
          <a:p>
            <a:pPr>
              <a:lnSpc>
                <a:spcPct val="107000"/>
              </a:lnSpc>
              <a:spcBef>
                <a:spcPts val="0"/>
              </a:spcBef>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 how the pursuit of a trauma designation affects non-surgical departments such as medical services, lab, and blood bank.</a:t>
            </a:r>
          </a:p>
          <a:p>
            <a:pPr>
              <a:lnSpc>
                <a:spcPct val="107000"/>
              </a:lnSpc>
              <a:spcBef>
                <a:spcPts val="0"/>
              </a:spcBef>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Review KSAs for general surgeons and how capturing trauma and cancer patients may generate KSAs.</a:t>
            </a:r>
          </a:p>
          <a:p>
            <a:pPr>
              <a:lnSpc>
                <a:spcPct val="107000"/>
              </a:lnSpc>
              <a:spcBef>
                <a:spcPts val="0"/>
              </a:spcBef>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 military cancer populations and the expected volume and type of recaptured cancer patients from a civilian network.</a:t>
            </a:r>
          </a:p>
          <a:p>
            <a:pPr>
              <a:lnSpc>
                <a:spcPct val="107000"/>
              </a:lnSpc>
              <a:spcBef>
                <a:spcPts val="0"/>
              </a:spcBef>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coordinating complex transportation to military facilities can result in improved outcomes and continuity.  </a:t>
            </a:r>
          </a:p>
          <a:p>
            <a:endParaRPr lang="en-US" dirty="0"/>
          </a:p>
        </p:txBody>
      </p:sp>
      <p:sp>
        <p:nvSpPr>
          <p:cNvPr id="4" name="Slide Number Placeholder 3">
            <a:extLst>
              <a:ext uri="{FF2B5EF4-FFF2-40B4-BE49-F238E27FC236}">
                <a16:creationId xmlns:a16="http://schemas.microsoft.com/office/drawing/2014/main" id="{44DCB273-A37A-6A74-BEB3-B7EF67B6D68C}"/>
              </a:ext>
            </a:extLst>
          </p:cNvPr>
          <p:cNvSpPr>
            <a:spLocks noGrp="1"/>
          </p:cNvSpPr>
          <p:nvPr>
            <p:ph type="sldNum" sz="quarter" idx="12"/>
          </p:nvPr>
        </p:nvSpPr>
        <p:spPr/>
        <p:txBody>
          <a:bodyPr/>
          <a:lstStyle/>
          <a:p>
            <a:pPr>
              <a:defRPr/>
            </a:pPr>
            <a:fld id="{73EB51E3-6D89-4BB2-B6C4-A50C49957259}" type="slidenum">
              <a:rPr lang="en-US" smtClean="0"/>
              <a:pPr>
                <a:defRPr/>
              </a:pPr>
              <a:t>3</a:t>
            </a:fld>
            <a:endParaRPr lang="en-US" dirty="0"/>
          </a:p>
        </p:txBody>
      </p:sp>
    </p:spTree>
    <p:extLst>
      <p:ext uri="{BB962C8B-B14F-4D97-AF65-F5344CB8AC3E}">
        <p14:creationId xmlns:p14="http://schemas.microsoft.com/office/powerpoint/2010/main" val="250003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F1DB-B973-128D-8E7F-B759B4C6ADF3}"/>
              </a:ext>
            </a:extLst>
          </p:cNvPr>
          <p:cNvSpPr>
            <a:spLocks noGrp="1"/>
          </p:cNvSpPr>
          <p:nvPr>
            <p:ph type="title"/>
          </p:nvPr>
        </p:nvSpPr>
        <p:spPr>
          <a:xfrm>
            <a:off x="1309339" y="272929"/>
            <a:ext cx="6525322" cy="1029629"/>
          </a:xfrm>
        </p:spPr>
        <p:txBody>
          <a:bodyPr>
            <a:normAutofit/>
          </a:bodyPr>
          <a:lstStyle/>
          <a:p>
            <a:r>
              <a:rPr lang="en-US" sz="4000" dirty="0"/>
              <a:t>National Defense Strategy</a:t>
            </a:r>
          </a:p>
        </p:txBody>
      </p:sp>
      <p:sp>
        <p:nvSpPr>
          <p:cNvPr id="3" name="Content Placeholder 2">
            <a:extLst>
              <a:ext uri="{FF2B5EF4-FFF2-40B4-BE49-F238E27FC236}">
                <a16:creationId xmlns:a16="http://schemas.microsoft.com/office/drawing/2014/main" id="{8746599D-CF3C-DFF0-2549-7F634A53008F}"/>
              </a:ext>
            </a:extLst>
          </p:cNvPr>
          <p:cNvSpPr>
            <a:spLocks noGrp="1"/>
          </p:cNvSpPr>
          <p:nvPr>
            <p:ph idx="1"/>
          </p:nvPr>
        </p:nvSpPr>
        <p:spPr/>
        <p:txBody>
          <a:bodyPr>
            <a:normAutofit lnSpcReduction="10000"/>
          </a:bodyPr>
          <a:lstStyle/>
          <a:p>
            <a:r>
              <a:rPr lang="en-US" dirty="0"/>
              <a:t>2022 National Defense Strategy highlights the importance of a future force that is</a:t>
            </a:r>
            <a:r>
              <a:rPr lang="en-US" b="1" dirty="0"/>
              <a:t> “agile”</a:t>
            </a:r>
            <a:r>
              <a:rPr lang="en-US" dirty="0"/>
              <a:t>,</a:t>
            </a:r>
            <a:r>
              <a:rPr lang="en-US" b="1" dirty="0"/>
              <a:t> “forward”</a:t>
            </a:r>
            <a:r>
              <a:rPr lang="en-US" dirty="0"/>
              <a:t>,</a:t>
            </a:r>
            <a:r>
              <a:rPr lang="en-US" b="1" dirty="0"/>
              <a:t> “distributed”</a:t>
            </a:r>
            <a:r>
              <a:rPr lang="en-US" dirty="0"/>
              <a:t>,</a:t>
            </a:r>
            <a:r>
              <a:rPr lang="en-US" b="1" dirty="0"/>
              <a:t> </a:t>
            </a:r>
            <a:r>
              <a:rPr lang="en-US" dirty="0"/>
              <a:t>and</a:t>
            </a:r>
            <a:r>
              <a:rPr lang="en-US" b="1" dirty="0"/>
              <a:t> “sustainable”</a:t>
            </a:r>
            <a:r>
              <a:rPr lang="en-US" dirty="0"/>
              <a:t>.  One that is </a:t>
            </a:r>
            <a:r>
              <a:rPr lang="en-US" b="1" dirty="0"/>
              <a:t>“resilient” </a:t>
            </a:r>
            <a:r>
              <a:rPr lang="en-US" dirty="0"/>
              <a:t>in the face of battlefield degradation.  </a:t>
            </a:r>
          </a:p>
          <a:p>
            <a:endParaRPr lang="en-US" dirty="0"/>
          </a:p>
          <a:p>
            <a:r>
              <a:rPr lang="en-US" dirty="0"/>
              <a:t> Our Medical Forces – and SYSTEMS – are working hard to achieve and maintain these attributes serving our National Defense Strategy.  </a:t>
            </a:r>
          </a:p>
        </p:txBody>
      </p:sp>
      <p:sp>
        <p:nvSpPr>
          <p:cNvPr id="4" name="Slide Number Placeholder 3">
            <a:extLst>
              <a:ext uri="{FF2B5EF4-FFF2-40B4-BE49-F238E27FC236}">
                <a16:creationId xmlns:a16="http://schemas.microsoft.com/office/drawing/2014/main" id="{82A26BA4-097F-C5B0-0409-B95EA212D336}"/>
              </a:ext>
            </a:extLst>
          </p:cNvPr>
          <p:cNvSpPr>
            <a:spLocks noGrp="1"/>
          </p:cNvSpPr>
          <p:nvPr>
            <p:ph type="sldNum" sz="quarter" idx="12"/>
          </p:nvPr>
        </p:nvSpPr>
        <p:spPr/>
        <p:txBody>
          <a:bodyPr/>
          <a:lstStyle/>
          <a:p>
            <a:pPr>
              <a:defRPr/>
            </a:pPr>
            <a:fld id="{73EB51E3-6D89-4BB2-B6C4-A50C49957259}" type="slidenum">
              <a:rPr lang="en-US" smtClean="0"/>
              <a:pPr>
                <a:defRPr/>
              </a:pPr>
              <a:t>4</a:t>
            </a:fld>
            <a:endParaRPr lang="en-US" dirty="0"/>
          </a:p>
        </p:txBody>
      </p:sp>
    </p:spTree>
    <p:extLst>
      <p:ext uri="{BB962C8B-B14F-4D97-AF65-F5344CB8AC3E}">
        <p14:creationId xmlns:p14="http://schemas.microsoft.com/office/powerpoint/2010/main" val="327973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26BA4-097F-C5B0-0409-B95EA212D336}"/>
              </a:ext>
            </a:extLst>
          </p:cNvPr>
          <p:cNvSpPr>
            <a:spLocks noGrp="1"/>
          </p:cNvSpPr>
          <p:nvPr>
            <p:ph type="sldNum" sz="quarter" idx="12"/>
          </p:nvPr>
        </p:nvSpPr>
        <p:spPr/>
        <p:txBody>
          <a:bodyPr/>
          <a:lstStyle/>
          <a:p>
            <a:pPr>
              <a:defRPr/>
            </a:pPr>
            <a:fld id="{73EB51E3-6D89-4BB2-B6C4-A50C49957259}" type="slidenum">
              <a:rPr lang="en-US" smtClean="0"/>
              <a:pPr>
                <a:defRPr/>
              </a:pPr>
              <a:t>5</a:t>
            </a:fld>
            <a:endParaRPr lang="en-US" dirty="0"/>
          </a:p>
        </p:txBody>
      </p:sp>
      <p:grpSp>
        <p:nvGrpSpPr>
          <p:cNvPr id="14" name="Group 13">
            <a:extLst>
              <a:ext uri="{FF2B5EF4-FFF2-40B4-BE49-F238E27FC236}">
                <a16:creationId xmlns:a16="http://schemas.microsoft.com/office/drawing/2014/main" id="{81586E7D-018F-B8FD-FC9B-7669258D5432}"/>
              </a:ext>
            </a:extLst>
          </p:cNvPr>
          <p:cNvGrpSpPr/>
          <p:nvPr/>
        </p:nvGrpSpPr>
        <p:grpSpPr>
          <a:xfrm>
            <a:off x="1204975" y="270453"/>
            <a:ext cx="6796585" cy="1416844"/>
            <a:chOff x="2205226" y="0"/>
            <a:chExt cx="1271689" cy="1271689"/>
          </a:xfrm>
        </p:grpSpPr>
        <p:sp>
          <p:nvSpPr>
            <p:cNvPr id="15" name="Oval 14">
              <a:extLst>
                <a:ext uri="{FF2B5EF4-FFF2-40B4-BE49-F238E27FC236}">
                  <a16:creationId xmlns:a16="http://schemas.microsoft.com/office/drawing/2014/main" id="{00FB67CF-96E5-FD8B-3FC9-6383B060F5A8}"/>
                </a:ext>
              </a:extLst>
            </p:cNvPr>
            <p:cNvSpPr/>
            <p:nvPr/>
          </p:nvSpPr>
          <p:spPr>
            <a:xfrm>
              <a:off x="2205226" y="0"/>
              <a:ext cx="1271689" cy="12716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Oval 4">
              <a:extLst>
                <a:ext uri="{FF2B5EF4-FFF2-40B4-BE49-F238E27FC236}">
                  <a16:creationId xmlns:a16="http://schemas.microsoft.com/office/drawing/2014/main" id="{0BB4C35B-D2B8-7517-BF64-AC40B8D4DA70}"/>
                </a:ext>
              </a:extLst>
            </p:cNvPr>
            <p:cNvSpPr txBox="1"/>
            <p:nvPr/>
          </p:nvSpPr>
          <p:spPr>
            <a:xfrm>
              <a:off x="2298342" y="181399"/>
              <a:ext cx="1085454" cy="962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2600" b="1" kern="1200" dirty="0"/>
                <a:t>National Defense Strategy</a:t>
              </a:r>
            </a:p>
          </p:txBody>
        </p:sp>
      </p:grpSp>
      <p:sp>
        <p:nvSpPr>
          <p:cNvPr id="17" name="Arrow: Up 16">
            <a:extLst>
              <a:ext uri="{FF2B5EF4-FFF2-40B4-BE49-F238E27FC236}">
                <a16:creationId xmlns:a16="http://schemas.microsoft.com/office/drawing/2014/main" id="{9B2B681F-70EB-20FC-73D4-C389DC1E8F85}"/>
              </a:ext>
            </a:extLst>
          </p:cNvPr>
          <p:cNvSpPr/>
          <p:nvPr/>
        </p:nvSpPr>
        <p:spPr>
          <a:xfrm>
            <a:off x="4377550" y="1398287"/>
            <a:ext cx="388888" cy="745832"/>
          </a:xfrm>
          <a:prstGeom prst="up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Alternate Process 17">
            <a:extLst>
              <a:ext uri="{FF2B5EF4-FFF2-40B4-BE49-F238E27FC236}">
                <a16:creationId xmlns:a16="http://schemas.microsoft.com/office/drawing/2014/main" id="{FAF77C41-5E71-B172-1050-325FDDCD0A9B}"/>
              </a:ext>
            </a:extLst>
          </p:cNvPr>
          <p:cNvSpPr/>
          <p:nvPr/>
        </p:nvSpPr>
        <p:spPr>
          <a:xfrm>
            <a:off x="2921870" y="1984666"/>
            <a:ext cx="3300249" cy="869203"/>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622300">
              <a:lnSpc>
                <a:spcPct val="90000"/>
              </a:lnSpc>
              <a:spcBef>
                <a:spcPct val="0"/>
              </a:spcBef>
              <a:spcAft>
                <a:spcPct val="35000"/>
              </a:spcAft>
              <a:buNone/>
            </a:pPr>
            <a:r>
              <a:rPr lang="en-US" sz="1800" kern="1200" dirty="0"/>
              <a:t>Ready Medical Force</a:t>
            </a:r>
          </a:p>
        </p:txBody>
      </p:sp>
      <p:sp>
        <p:nvSpPr>
          <p:cNvPr id="30" name="Arrow: Up 29">
            <a:extLst>
              <a:ext uri="{FF2B5EF4-FFF2-40B4-BE49-F238E27FC236}">
                <a16:creationId xmlns:a16="http://schemas.microsoft.com/office/drawing/2014/main" id="{A724894D-3808-6CD9-3C42-1702D01A5823}"/>
              </a:ext>
            </a:extLst>
          </p:cNvPr>
          <p:cNvSpPr/>
          <p:nvPr/>
        </p:nvSpPr>
        <p:spPr>
          <a:xfrm rot="2717885">
            <a:off x="2497629" y="2793153"/>
            <a:ext cx="188117" cy="742906"/>
          </a:xfrm>
          <a:prstGeom prst="up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6B4557E4-0400-1CD9-7218-26CBE090039B}"/>
              </a:ext>
            </a:extLst>
          </p:cNvPr>
          <p:cNvSpPr/>
          <p:nvPr/>
        </p:nvSpPr>
        <p:spPr>
          <a:xfrm>
            <a:off x="4377550" y="2634271"/>
            <a:ext cx="388888" cy="512435"/>
          </a:xfrm>
          <a:prstGeom prst="up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Alternate Process 27">
            <a:extLst>
              <a:ext uri="{FF2B5EF4-FFF2-40B4-BE49-F238E27FC236}">
                <a16:creationId xmlns:a16="http://schemas.microsoft.com/office/drawing/2014/main" id="{2202A4F3-E364-9803-4105-4936551B93E8}"/>
              </a:ext>
            </a:extLst>
          </p:cNvPr>
          <p:cNvSpPr/>
          <p:nvPr/>
        </p:nvSpPr>
        <p:spPr>
          <a:xfrm>
            <a:off x="628879" y="3389674"/>
            <a:ext cx="1741538" cy="742906"/>
          </a:xfrm>
          <a:prstGeom prst="flowChartAlternate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Civ-Mil Partnerships</a:t>
            </a:r>
          </a:p>
        </p:txBody>
      </p:sp>
      <p:sp>
        <p:nvSpPr>
          <p:cNvPr id="31" name="Arrow: Up 30">
            <a:extLst>
              <a:ext uri="{FF2B5EF4-FFF2-40B4-BE49-F238E27FC236}">
                <a16:creationId xmlns:a16="http://schemas.microsoft.com/office/drawing/2014/main" id="{C57BEAE4-F2DB-7C52-6865-2EDBF4DF2FE6}"/>
              </a:ext>
            </a:extLst>
          </p:cNvPr>
          <p:cNvSpPr/>
          <p:nvPr/>
        </p:nvSpPr>
        <p:spPr>
          <a:xfrm rot="18204886">
            <a:off x="6601760" y="2744116"/>
            <a:ext cx="188117" cy="742906"/>
          </a:xfrm>
          <a:prstGeom prst="up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Alternate Process 28">
            <a:extLst>
              <a:ext uri="{FF2B5EF4-FFF2-40B4-BE49-F238E27FC236}">
                <a16:creationId xmlns:a16="http://schemas.microsoft.com/office/drawing/2014/main" id="{B0554B5F-E441-82BC-5BB5-858C3CD9E270}"/>
              </a:ext>
            </a:extLst>
          </p:cNvPr>
          <p:cNvSpPr/>
          <p:nvPr/>
        </p:nvSpPr>
        <p:spPr>
          <a:xfrm>
            <a:off x="6966596" y="3280469"/>
            <a:ext cx="1741538" cy="742906"/>
          </a:xfrm>
          <a:prstGeom prst="flowChartAlternate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Readiness Training</a:t>
            </a:r>
          </a:p>
        </p:txBody>
      </p:sp>
      <p:sp>
        <p:nvSpPr>
          <p:cNvPr id="32" name="Arrow: Up 31">
            <a:extLst>
              <a:ext uri="{FF2B5EF4-FFF2-40B4-BE49-F238E27FC236}">
                <a16:creationId xmlns:a16="http://schemas.microsoft.com/office/drawing/2014/main" id="{2FB36669-ECA1-2278-2135-A0253D6F3886}"/>
              </a:ext>
            </a:extLst>
          </p:cNvPr>
          <p:cNvSpPr/>
          <p:nvPr/>
        </p:nvSpPr>
        <p:spPr>
          <a:xfrm>
            <a:off x="4477935" y="3115569"/>
            <a:ext cx="188117" cy="742906"/>
          </a:xfrm>
          <a:prstGeom prst="up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Alternate Process 32">
            <a:extLst>
              <a:ext uri="{FF2B5EF4-FFF2-40B4-BE49-F238E27FC236}">
                <a16:creationId xmlns:a16="http://schemas.microsoft.com/office/drawing/2014/main" id="{EFB4ABDA-F4A3-F8FA-0E27-96E92406347D}"/>
              </a:ext>
            </a:extLst>
          </p:cNvPr>
          <p:cNvSpPr/>
          <p:nvPr/>
        </p:nvSpPr>
        <p:spPr>
          <a:xfrm>
            <a:off x="3687332" y="3499746"/>
            <a:ext cx="1741538" cy="742906"/>
          </a:xfrm>
          <a:prstGeom prst="flowChartAlternate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MTF Volume</a:t>
            </a:r>
          </a:p>
        </p:txBody>
      </p:sp>
      <p:grpSp>
        <p:nvGrpSpPr>
          <p:cNvPr id="20" name="Group 19">
            <a:extLst>
              <a:ext uri="{FF2B5EF4-FFF2-40B4-BE49-F238E27FC236}">
                <a16:creationId xmlns:a16="http://schemas.microsoft.com/office/drawing/2014/main" id="{89A341E5-55BA-2F1F-6EEC-A2E23D5D6AF2}"/>
              </a:ext>
            </a:extLst>
          </p:cNvPr>
          <p:cNvGrpSpPr/>
          <p:nvPr/>
        </p:nvGrpSpPr>
        <p:grpSpPr>
          <a:xfrm>
            <a:off x="1568767" y="3115569"/>
            <a:ext cx="6006454" cy="3337220"/>
            <a:chOff x="1543439" y="3082370"/>
            <a:chExt cx="6006454" cy="3337220"/>
          </a:xfrm>
        </p:grpSpPr>
        <p:sp>
          <p:nvSpPr>
            <p:cNvPr id="22" name="Arrow: Left 21">
              <a:extLst>
                <a:ext uri="{FF2B5EF4-FFF2-40B4-BE49-F238E27FC236}">
                  <a16:creationId xmlns:a16="http://schemas.microsoft.com/office/drawing/2014/main" id="{05F827DC-5BF2-A1A5-91FA-280A3C574BFB}"/>
                </a:ext>
              </a:extLst>
            </p:cNvPr>
            <p:cNvSpPr/>
            <p:nvPr/>
          </p:nvSpPr>
          <p:spPr>
            <a:xfrm rot="8273115">
              <a:off x="2172235" y="4953666"/>
              <a:ext cx="1946724" cy="443547"/>
            </a:xfrm>
            <a:prstGeom prst="lef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22A9C8A2-587E-681B-0E88-59808262B647}"/>
                </a:ext>
              </a:extLst>
            </p:cNvPr>
            <p:cNvSpPr/>
            <p:nvPr/>
          </p:nvSpPr>
          <p:spPr>
            <a:xfrm>
              <a:off x="1543439" y="5236796"/>
              <a:ext cx="1619361" cy="1182794"/>
            </a:xfrm>
            <a:custGeom>
              <a:avLst/>
              <a:gdLst>
                <a:gd name="connsiteX0" fmla="*/ 0 w 1478492"/>
                <a:gd name="connsiteY0" fmla="*/ 118279 h 1182794"/>
                <a:gd name="connsiteX1" fmla="*/ 118279 w 1478492"/>
                <a:gd name="connsiteY1" fmla="*/ 0 h 1182794"/>
                <a:gd name="connsiteX2" fmla="*/ 1360213 w 1478492"/>
                <a:gd name="connsiteY2" fmla="*/ 0 h 1182794"/>
                <a:gd name="connsiteX3" fmla="*/ 1478492 w 1478492"/>
                <a:gd name="connsiteY3" fmla="*/ 118279 h 1182794"/>
                <a:gd name="connsiteX4" fmla="*/ 1478492 w 1478492"/>
                <a:gd name="connsiteY4" fmla="*/ 1064515 h 1182794"/>
                <a:gd name="connsiteX5" fmla="*/ 1360213 w 1478492"/>
                <a:gd name="connsiteY5" fmla="*/ 1182794 h 1182794"/>
                <a:gd name="connsiteX6" fmla="*/ 118279 w 1478492"/>
                <a:gd name="connsiteY6" fmla="*/ 1182794 h 1182794"/>
                <a:gd name="connsiteX7" fmla="*/ 0 w 1478492"/>
                <a:gd name="connsiteY7" fmla="*/ 1064515 h 1182794"/>
                <a:gd name="connsiteX8" fmla="*/ 0 w 1478492"/>
                <a:gd name="connsiteY8" fmla="*/ 118279 h 11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492" h="1182794">
                  <a:moveTo>
                    <a:pt x="0" y="118279"/>
                  </a:moveTo>
                  <a:cubicBezTo>
                    <a:pt x="0" y="52955"/>
                    <a:pt x="52955" y="0"/>
                    <a:pt x="118279" y="0"/>
                  </a:cubicBezTo>
                  <a:lnTo>
                    <a:pt x="1360213" y="0"/>
                  </a:lnTo>
                  <a:cubicBezTo>
                    <a:pt x="1425537" y="0"/>
                    <a:pt x="1478492" y="52955"/>
                    <a:pt x="1478492" y="118279"/>
                  </a:cubicBezTo>
                  <a:lnTo>
                    <a:pt x="1478492" y="1064515"/>
                  </a:lnTo>
                  <a:cubicBezTo>
                    <a:pt x="1478492" y="1129839"/>
                    <a:pt x="1425537" y="1182794"/>
                    <a:pt x="1360213" y="1182794"/>
                  </a:cubicBezTo>
                  <a:lnTo>
                    <a:pt x="118279" y="1182794"/>
                  </a:lnTo>
                  <a:cubicBezTo>
                    <a:pt x="52955" y="1182794"/>
                    <a:pt x="0" y="1129839"/>
                    <a:pt x="0" y="1064515"/>
                  </a:cubicBezTo>
                  <a:lnTo>
                    <a:pt x="0" y="118279"/>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123" tIns="65123" rIns="65123" bIns="65123" numCol="1" spcCol="1270" anchor="ctr" anchorCtr="0">
              <a:noAutofit/>
            </a:bodyPr>
            <a:lstStyle/>
            <a:p>
              <a:pPr marL="0" lvl="0" indent="0" algn="ctr" defTabSz="711200">
                <a:lnSpc>
                  <a:spcPct val="90000"/>
                </a:lnSpc>
                <a:spcBef>
                  <a:spcPct val="0"/>
                </a:spcBef>
                <a:spcAft>
                  <a:spcPct val="35000"/>
                </a:spcAft>
                <a:buNone/>
              </a:pPr>
              <a:r>
                <a:rPr lang="en-US" sz="1600" b="1" kern="1200" dirty="0"/>
                <a:t>Trauma</a:t>
              </a:r>
            </a:p>
          </p:txBody>
        </p:sp>
        <p:sp>
          <p:nvSpPr>
            <p:cNvPr id="24" name="Arrow: Left 23">
              <a:extLst>
                <a:ext uri="{FF2B5EF4-FFF2-40B4-BE49-F238E27FC236}">
                  <a16:creationId xmlns:a16="http://schemas.microsoft.com/office/drawing/2014/main" id="{B40479BD-2F8B-F80E-3308-9CAE39051423}"/>
                </a:ext>
              </a:extLst>
            </p:cNvPr>
            <p:cNvSpPr/>
            <p:nvPr/>
          </p:nvSpPr>
          <p:spPr>
            <a:xfrm rot="5322213">
              <a:off x="4028088" y="5074678"/>
              <a:ext cx="1063755" cy="443547"/>
            </a:xfrm>
            <a:prstGeom prst="lef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32592C3F-7B67-C5B8-5FC0-11301B4AF198}"/>
                </a:ext>
              </a:extLst>
            </p:cNvPr>
            <p:cNvSpPr/>
            <p:nvPr/>
          </p:nvSpPr>
          <p:spPr>
            <a:xfrm>
              <a:off x="3832753" y="5236796"/>
              <a:ext cx="1478492" cy="1182794"/>
            </a:xfrm>
            <a:custGeom>
              <a:avLst/>
              <a:gdLst>
                <a:gd name="connsiteX0" fmla="*/ 0 w 1478492"/>
                <a:gd name="connsiteY0" fmla="*/ 118279 h 1182794"/>
                <a:gd name="connsiteX1" fmla="*/ 118279 w 1478492"/>
                <a:gd name="connsiteY1" fmla="*/ 0 h 1182794"/>
                <a:gd name="connsiteX2" fmla="*/ 1360213 w 1478492"/>
                <a:gd name="connsiteY2" fmla="*/ 0 h 1182794"/>
                <a:gd name="connsiteX3" fmla="*/ 1478492 w 1478492"/>
                <a:gd name="connsiteY3" fmla="*/ 118279 h 1182794"/>
                <a:gd name="connsiteX4" fmla="*/ 1478492 w 1478492"/>
                <a:gd name="connsiteY4" fmla="*/ 1064515 h 1182794"/>
                <a:gd name="connsiteX5" fmla="*/ 1360213 w 1478492"/>
                <a:gd name="connsiteY5" fmla="*/ 1182794 h 1182794"/>
                <a:gd name="connsiteX6" fmla="*/ 118279 w 1478492"/>
                <a:gd name="connsiteY6" fmla="*/ 1182794 h 1182794"/>
                <a:gd name="connsiteX7" fmla="*/ 0 w 1478492"/>
                <a:gd name="connsiteY7" fmla="*/ 1064515 h 1182794"/>
                <a:gd name="connsiteX8" fmla="*/ 0 w 1478492"/>
                <a:gd name="connsiteY8" fmla="*/ 118279 h 11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492" h="1182794">
                  <a:moveTo>
                    <a:pt x="0" y="118279"/>
                  </a:moveTo>
                  <a:cubicBezTo>
                    <a:pt x="0" y="52955"/>
                    <a:pt x="52955" y="0"/>
                    <a:pt x="118279" y="0"/>
                  </a:cubicBezTo>
                  <a:lnTo>
                    <a:pt x="1360213" y="0"/>
                  </a:lnTo>
                  <a:cubicBezTo>
                    <a:pt x="1425537" y="0"/>
                    <a:pt x="1478492" y="52955"/>
                    <a:pt x="1478492" y="118279"/>
                  </a:cubicBezTo>
                  <a:lnTo>
                    <a:pt x="1478492" y="1064515"/>
                  </a:lnTo>
                  <a:cubicBezTo>
                    <a:pt x="1478492" y="1129839"/>
                    <a:pt x="1425537" y="1182794"/>
                    <a:pt x="1360213" y="1182794"/>
                  </a:cubicBezTo>
                  <a:lnTo>
                    <a:pt x="118279" y="1182794"/>
                  </a:lnTo>
                  <a:cubicBezTo>
                    <a:pt x="52955" y="1182794"/>
                    <a:pt x="0" y="1129839"/>
                    <a:pt x="0" y="1064515"/>
                  </a:cubicBezTo>
                  <a:lnTo>
                    <a:pt x="0" y="118279"/>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123" tIns="65123" rIns="65123" bIns="65123" numCol="1" spcCol="1270" anchor="ctr" anchorCtr="0">
              <a:noAutofit/>
            </a:bodyPr>
            <a:lstStyle/>
            <a:p>
              <a:pPr marL="0" lvl="0" indent="0" algn="ctr" defTabSz="711200">
                <a:lnSpc>
                  <a:spcPct val="90000"/>
                </a:lnSpc>
                <a:spcBef>
                  <a:spcPct val="0"/>
                </a:spcBef>
                <a:spcAft>
                  <a:spcPct val="35000"/>
                </a:spcAft>
                <a:buNone/>
              </a:pPr>
              <a:r>
                <a:rPr lang="en-US" sz="1600" b="1" kern="1200" dirty="0"/>
                <a:t>Cancer Care</a:t>
              </a:r>
            </a:p>
          </p:txBody>
        </p:sp>
        <p:sp>
          <p:nvSpPr>
            <p:cNvPr id="26" name="Arrow: Left 25">
              <a:extLst>
                <a:ext uri="{FF2B5EF4-FFF2-40B4-BE49-F238E27FC236}">
                  <a16:creationId xmlns:a16="http://schemas.microsoft.com/office/drawing/2014/main" id="{1F0BFD9D-475F-FD6E-7E78-001DB9625515}"/>
                </a:ext>
              </a:extLst>
            </p:cNvPr>
            <p:cNvSpPr/>
            <p:nvPr/>
          </p:nvSpPr>
          <p:spPr>
            <a:xfrm rot="2497191">
              <a:off x="4947492" y="4951301"/>
              <a:ext cx="1972699" cy="443547"/>
            </a:xfrm>
            <a:prstGeom prst="leftArrow">
              <a:avLst>
                <a:gd name="adj1" fmla="val 60000"/>
                <a:gd name="adj2" fmla="val 50000"/>
              </a:avLst>
            </a:pr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C9F5CADE-52AE-AC96-1605-978C14C3AE4D}"/>
                </a:ext>
              </a:extLst>
            </p:cNvPr>
            <p:cNvSpPr/>
            <p:nvPr/>
          </p:nvSpPr>
          <p:spPr>
            <a:xfrm>
              <a:off x="5931959" y="5236796"/>
              <a:ext cx="1617934" cy="1182794"/>
            </a:xfrm>
            <a:custGeom>
              <a:avLst/>
              <a:gdLst>
                <a:gd name="connsiteX0" fmla="*/ 0 w 1478492"/>
                <a:gd name="connsiteY0" fmla="*/ 118279 h 1182794"/>
                <a:gd name="connsiteX1" fmla="*/ 118279 w 1478492"/>
                <a:gd name="connsiteY1" fmla="*/ 0 h 1182794"/>
                <a:gd name="connsiteX2" fmla="*/ 1360213 w 1478492"/>
                <a:gd name="connsiteY2" fmla="*/ 0 h 1182794"/>
                <a:gd name="connsiteX3" fmla="*/ 1478492 w 1478492"/>
                <a:gd name="connsiteY3" fmla="*/ 118279 h 1182794"/>
                <a:gd name="connsiteX4" fmla="*/ 1478492 w 1478492"/>
                <a:gd name="connsiteY4" fmla="*/ 1064515 h 1182794"/>
                <a:gd name="connsiteX5" fmla="*/ 1360213 w 1478492"/>
                <a:gd name="connsiteY5" fmla="*/ 1182794 h 1182794"/>
                <a:gd name="connsiteX6" fmla="*/ 118279 w 1478492"/>
                <a:gd name="connsiteY6" fmla="*/ 1182794 h 1182794"/>
                <a:gd name="connsiteX7" fmla="*/ 0 w 1478492"/>
                <a:gd name="connsiteY7" fmla="*/ 1064515 h 1182794"/>
                <a:gd name="connsiteX8" fmla="*/ 0 w 1478492"/>
                <a:gd name="connsiteY8" fmla="*/ 118279 h 11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492" h="1182794">
                  <a:moveTo>
                    <a:pt x="0" y="118279"/>
                  </a:moveTo>
                  <a:cubicBezTo>
                    <a:pt x="0" y="52955"/>
                    <a:pt x="52955" y="0"/>
                    <a:pt x="118279" y="0"/>
                  </a:cubicBezTo>
                  <a:lnTo>
                    <a:pt x="1360213" y="0"/>
                  </a:lnTo>
                  <a:cubicBezTo>
                    <a:pt x="1425537" y="0"/>
                    <a:pt x="1478492" y="52955"/>
                    <a:pt x="1478492" y="118279"/>
                  </a:cubicBezTo>
                  <a:lnTo>
                    <a:pt x="1478492" y="1064515"/>
                  </a:lnTo>
                  <a:cubicBezTo>
                    <a:pt x="1478492" y="1129839"/>
                    <a:pt x="1425537" y="1182794"/>
                    <a:pt x="1360213" y="1182794"/>
                  </a:cubicBezTo>
                  <a:lnTo>
                    <a:pt x="118279" y="1182794"/>
                  </a:lnTo>
                  <a:cubicBezTo>
                    <a:pt x="52955" y="1182794"/>
                    <a:pt x="0" y="1129839"/>
                    <a:pt x="0" y="1064515"/>
                  </a:cubicBezTo>
                  <a:lnTo>
                    <a:pt x="0" y="118279"/>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123" tIns="65123" rIns="65123" bIns="65123" numCol="1" spcCol="1270" anchor="ctr" anchorCtr="0">
              <a:noAutofit/>
            </a:bodyPr>
            <a:lstStyle/>
            <a:p>
              <a:pPr marL="0" lvl="0" indent="0" algn="ctr" defTabSz="711200">
                <a:lnSpc>
                  <a:spcPct val="90000"/>
                </a:lnSpc>
                <a:spcBef>
                  <a:spcPct val="0"/>
                </a:spcBef>
                <a:spcAft>
                  <a:spcPct val="35000"/>
                </a:spcAft>
                <a:buNone/>
              </a:pPr>
              <a:r>
                <a:rPr lang="en-US" sz="1600" b="1" kern="1200" dirty="0"/>
                <a:t>Transportation</a:t>
              </a:r>
            </a:p>
          </p:txBody>
        </p:sp>
        <p:sp>
          <p:nvSpPr>
            <p:cNvPr id="21" name="Freeform: Shape 20">
              <a:extLst>
                <a:ext uri="{FF2B5EF4-FFF2-40B4-BE49-F238E27FC236}">
                  <a16:creationId xmlns:a16="http://schemas.microsoft.com/office/drawing/2014/main" id="{9C875565-890B-81FB-3B57-6387E9057CA5}"/>
                </a:ext>
              </a:extLst>
            </p:cNvPr>
            <p:cNvSpPr/>
            <p:nvPr/>
          </p:nvSpPr>
          <p:spPr>
            <a:xfrm>
              <a:off x="3535888" y="3082370"/>
              <a:ext cx="1993770" cy="1556308"/>
            </a:xfrm>
            <a:custGeom>
              <a:avLst/>
              <a:gdLst>
                <a:gd name="connsiteX0" fmla="*/ 0 w 1556308"/>
                <a:gd name="connsiteY0" fmla="*/ 778154 h 1556308"/>
                <a:gd name="connsiteX1" fmla="*/ 778154 w 1556308"/>
                <a:gd name="connsiteY1" fmla="*/ 0 h 1556308"/>
                <a:gd name="connsiteX2" fmla="*/ 1556308 w 1556308"/>
                <a:gd name="connsiteY2" fmla="*/ 778154 h 1556308"/>
                <a:gd name="connsiteX3" fmla="*/ 778154 w 1556308"/>
                <a:gd name="connsiteY3" fmla="*/ 1556308 h 1556308"/>
                <a:gd name="connsiteX4" fmla="*/ 0 w 1556308"/>
                <a:gd name="connsiteY4" fmla="*/ 778154 h 155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08" h="1556308">
                  <a:moveTo>
                    <a:pt x="0" y="778154"/>
                  </a:moveTo>
                  <a:cubicBezTo>
                    <a:pt x="0" y="348391"/>
                    <a:pt x="348391" y="0"/>
                    <a:pt x="778154" y="0"/>
                  </a:cubicBezTo>
                  <a:cubicBezTo>
                    <a:pt x="1207917" y="0"/>
                    <a:pt x="1556308" y="348391"/>
                    <a:pt x="1556308" y="778154"/>
                  </a:cubicBezTo>
                  <a:cubicBezTo>
                    <a:pt x="1556308" y="1207917"/>
                    <a:pt x="1207917" y="1556308"/>
                    <a:pt x="778154" y="1556308"/>
                  </a:cubicBezTo>
                  <a:cubicBezTo>
                    <a:pt x="348391" y="1556308"/>
                    <a:pt x="0" y="1207917"/>
                    <a:pt x="0" y="77815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711" tIns="238711" rIns="238711" bIns="238711" numCol="1" spcCol="1270" anchor="ctr" anchorCtr="0">
              <a:noAutofit/>
            </a:bodyPr>
            <a:lstStyle/>
            <a:p>
              <a:pPr marL="0" lvl="0" indent="0" algn="ctr" defTabSz="755650">
                <a:lnSpc>
                  <a:spcPct val="90000"/>
                </a:lnSpc>
                <a:spcBef>
                  <a:spcPct val="0"/>
                </a:spcBef>
                <a:spcAft>
                  <a:spcPct val="35000"/>
                </a:spcAft>
                <a:buNone/>
              </a:pPr>
              <a:r>
                <a:rPr lang="en-US" sz="1700" b="1" kern="1200" dirty="0"/>
                <a:t>MTF</a:t>
              </a:r>
              <a:r>
                <a:rPr lang="en-US" sz="1700" kern="1200" dirty="0"/>
                <a:t> Volume and Complexity of Care</a:t>
              </a:r>
            </a:p>
          </p:txBody>
        </p:sp>
      </p:grpSp>
    </p:spTree>
    <p:extLst>
      <p:ext uri="{BB962C8B-B14F-4D97-AF65-F5344CB8AC3E}">
        <p14:creationId xmlns:p14="http://schemas.microsoft.com/office/powerpoint/2010/main" val="7406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5003-0752-A195-7D84-6719273369D0}"/>
              </a:ext>
            </a:extLst>
          </p:cNvPr>
          <p:cNvSpPr>
            <a:spLocks noGrp="1"/>
          </p:cNvSpPr>
          <p:nvPr>
            <p:ph type="title"/>
          </p:nvPr>
        </p:nvSpPr>
        <p:spPr/>
        <p:txBody>
          <a:bodyPr/>
          <a:lstStyle/>
          <a:p>
            <a:r>
              <a:rPr lang="en-US" dirty="0"/>
              <a:t>Trauma Center Designation</a:t>
            </a:r>
          </a:p>
        </p:txBody>
      </p:sp>
      <p:sp>
        <p:nvSpPr>
          <p:cNvPr id="3" name="Content Placeholder 2">
            <a:extLst>
              <a:ext uri="{FF2B5EF4-FFF2-40B4-BE49-F238E27FC236}">
                <a16:creationId xmlns:a16="http://schemas.microsoft.com/office/drawing/2014/main" id="{F5B05122-61E0-3B2B-DA8A-116458BEB26F}"/>
              </a:ext>
            </a:extLst>
          </p:cNvPr>
          <p:cNvSpPr>
            <a:spLocks noGrp="1"/>
          </p:cNvSpPr>
          <p:nvPr>
            <p:ph idx="1"/>
          </p:nvPr>
        </p:nvSpPr>
        <p:spPr/>
        <p:txBody>
          <a:bodyPr>
            <a:normAutofit/>
          </a:bodyPr>
          <a:lstStyle/>
          <a:p>
            <a:r>
              <a:rPr lang="en-US" sz="2200" dirty="0">
                <a:solidFill>
                  <a:schemeClr val="tx1"/>
                </a:solidFill>
              </a:rPr>
              <a:t>Command leadership initiative and support</a:t>
            </a:r>
          </a:p>
          <a:p>
            <a:r>
              <a:rPr lang="en-US" sz="2200" dirty="0">
                <a:solidFill>
                  <a:schemeClr val="tx1"/>
                </a:solidFill>
              </a:rPr>
              <a:t>Establish Trauma Program</a:t>
            </a:r>
          </a:p>
          <a:p>
            <a:r>
              <a:rPr lang="en-US" sz="2200" dirty="0">
                <a:solidFill>
                  <a:schemeClr val="tx1"/>
                </a:solidFill>
              </a:rPr>
              <a:t>State/ACS trauma manuals</a:t>
            </a:r>
          </a:p>
          <a:p>
            <a:r>
              <a:rPr lang="en-US" sz="2200" dirty="0">
                <a:solidFill>
                  <a:schemeClr val="tx1"/>
                </a:solidFill>
              </a:rPr>
              <a:t>Set a plan of action and milestones</a:t>
            </a:r>
          </a:p>
          <a:p>
            <a:r>
              <a:rPr lang="en-US" sz="2200" dirty="0">
                <a:solidFill>
                  <a:schemeClr val="tx1"/>
                </a:solidFill>
              </a:rPr>
              <a:t>Posture system to receive trauma patients</a:t>
            </a:r>
          </a:p>
          <a:p>
            <a:r>
              <a:rPr lang="en-US" sz="2200" dirty="0">
                <a:solidFill>
                  <a:schemeClr val="tx1"/>
                </a:solidFill>
              </a:rPr>
              <a:t>Build and refine Performance Improvement Process</a:t>
            </a:r>
          </a:p>
          <a:p>
            <a:endParaRPr lang="en-US" sz="2000" dirty="0"/>
          </a:p>
          <a:p>
            <a:endParaRPr lang="en-US" dirty="0"/>
          </a:p>
        </p:txBody>
      </p:sp>
      <p:sp>
        <p:nvSpPr>
          <p:cNvPr id="4" name="Slide Number Placeholder 3">
            <a:extLst>
              <a:ext uri="{FF2B5EF4-FFF2-40B4-BE49-F238E27FC236}">
                <a16:creationId xmlns:a16="http://schemas.microsoft.com/office/drawing/2014/main" id="{6B297C2D-30E0-7C69-07A1-9607B72174AD}"/>
              </a:ext>
            </a:extLst>
          </p:cNvPr>
          <p:cNvSpPr>
            <a:spLocks noGrp="1"/>
          </p:cNvSpPr>
          <p:nvPr>
            <p:ph type="sldNum" sz="quarter" idx="12"/>
          </p:nvPr>
        </p:nvSpPr>
        <p:spPr/>
        <p:txBody>
          <a:bodyPr/>
          <a:lstStyle/>
          <a:p>
            <a:pPr>
              <a:defRPr/>
            </a:pPr>
            <a:fld id="{73EB51E3-6D89-4BB2-B6C4-A50C49957259}" type="slidenum">
              <a:rPr lang="en-US" smtClean="0"/>
              <a:pPr>
                <a:defRPr/>
              </a:pPr>
              <a:t>6</a:t>
            </a:fld>
            <a:endParaRPr lang="en-US" dirty="0"/>
          </a:p>
        </p:txBody>
      </p:sp>
    </p:spTree>
    <p:extLst>
      <p:ext uri="{BB962C8B-B14F-4D97-AF65-F5344CB8AC3E}">
        <p14:creationId xmlns:p14="http://schemas.microsoft.com/office/powerpoint/2010/main" val="11617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597B-66F1-D101-0835-331BA39AE451}"/>
              </a:ext>
            </a:extLst>
          </p:cNvPr>
          <p:cNvSpPr>
            <a:spLocks noGrp="1"/>
          </p:cNvSpPr>
          <p:nvPr>
            <p:ph type="title"/>
          </p:nvPr>
        </p:nvSpPr>
        <p:spPr/>
        <p:txBody>
          <a:bodyPr/>
          <a:lstStyle/>
          <a:p>
            <a:r>
              <a:rPr lang="en-US" dirty="0"/>
              <a:t>State and ACS requirements </a:t>
            </a:r>
          </a:p>
        </p:txBody>
      </p:sp>
      <p:pic>
        <p:nvPicPr>
          <p:cNvPr id="6" name="Content Placeholder 5">
            <a:extLst>
              <a:ext uri="{FF2B5EF4-FFF2-40B4-BE49-F238E27FC236}">
                <a16:creationId xmlns:a16="http://schemas.microsoft.com/office/drawing/2014/main" id="{2138A1A6-A215-BD19-59CE-6739C4012518}"/>
              </a:ext>
            </a:extLst>
          </p:cNvPr>
          <p:cNvPicPr>
            <a:picLocks noGrp="1" noChangeAspect="1"/>
          </p:cNvPicPr>
          <p:nvPr>
            <p:ph idx="1"/>
          </p:nvPr>
        </p:nvPicPr>
        <p:blipFill>
          <a:blip r:embed="rId3"/>
          <a:stretch>
            <a:fillRect/>
          </a:stretch>
        </p:blipFill>
        <p:spPr>
          <a:xfrm>
            <a:off x="411805" y="1642872"/>
            <a:ext cx="3921656" cy="4458986"/>
          </a:xfrm>
        </p:spPr>
      </p:pic>
      <p:sp>
        <p:nvSpPr>
          <p:cNvPr id="4" name="Slide Number Placeholder 3">
            <a:extLst>
              <a:ext uri="{FF2B5EF4-FFF2-40B4-BE49-F238E27FC236}">
                <a16:creationId xmlns:a16="http://schemas.microsoft.com/office/drawing/2014/main" id="{D5DD9AB5-EA36-76C4-E2A6-A17FB3BE5C2B}"/>
              </a:ext>
            </a:extLst>
          </p:cNvPr>
          <p:cNvSpPr>
            <a:spLocks noGrp="1"/>
          </p:cNvSpPr>
          <p:nvPr>
            <p:ph type="sldNum" sz="quarter" idx="12"/>
          </p:nvPr>
        </p:nvSpPr>
        <p:spPr/>
        <p:txBody>
          <a:bodyPr/>
          <a:lstStyle/>
          <a:p>
            <a:pPr>
              <a:defRPr/>
            </a:pPr>
            <a:fld id="{73EB51E3-6D89-4BB2-B6C4-A50C49957259}" type="slidenum">
              <a:rPr lang="en-US" smtClean="0"/>
              <a:pPr>
                <a:defRPr/>
              </a:pPr>
              <a:t>7</a:t>
            </a:fld>
            <a:endParaRPr lang="en-US" dirty="0"/>
          </a:p>
        </p:txBody>
      </p:sp>
      <p:pic>
        <p:nvPicPr>
          <p:cNvPr id="8" name="Picture 7">
            <a:extLst>
              <a:ext uri="{FF2B5EF4-FFF2-40B4-BE49-F238E27FC236}">
                <a16:creationId xmlns:a16="http://schemas.microsoft.com/office/drawing/2014/main" id="{0B0D2ADC-2A38-7916-ADE6-5CF7145F77F2}"/>
              </a:ext>
            </a:extLst>
          </p:cNvPr>
          <p:cNvPicPr>
            <a:picLocks noChangeAspect="1"/>
          </p:cNvPicPr>
          <p:nvPr/>
        </p:nvPicPr>
        <p:blipFill>
          <a:blip r:embed="rId4"/>
          <a:stretch>
            <a:fillRect/>
          </a:stretch>
        </p:blipFill>
        <p:spPr>
          <a:xfrm>
            <a:off x="4333460" y="2371345"/>
            <a:ext cx="4810539" cy="1645920"/>
          </a:xfrm>
          <a:prstGeom prst="rect">
            <a:avLst/>
          </a:prstGeom>
        </p:spPr>
      </p:pic>
    </p:spTree>
    <p:extLst>
      <p:ext uri="{BB962C8B-B14F-4D97-AF65-F5344CB8AC3E}">
        <p14:creationId xmlns:p14="http://schemas.microsoft.com/office/powerpoint/2010/main" val="255563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B213-5A11-7EEC-678D-73305D73221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8F5A49C-F1EB-3F2D-9107-B39001B5549A}"/>
              </a:ext>
            </a:extLst>
          </p:cNvPr>
          <p:cNvSpPr>
            <a:spLocks noGrp="1"/>
          </p:cNvSpPr>
          <p:nvPr>
            <p:ph idx="1"/>
          </p:nvPr>
        </p:nvSpPr>
        <p:spPr/>
        <p:txBody>
          <a:bodyPr/>
          <a:lstStyle/>
          <a:p>
            <a:r>
              <a:rPr lang="en-US" sz="2200" dirty="0">
                <a:solidFill>
                  <a:schemeClr val="tx1"/>
                </a:solidFill>
              </a:rPr>
              <a:t>Establishing a new normal</a:t>
            </a:r>
          </a:p>
          <a:p>
            <a:r>
              <a:rPr lang="en-US" sz="2200" dirty="0">
                <a:solidFill>
                  <a:schemeClr val="tx1"/>
                </a:solidFill>
              </a:rPr>
              <a:t>Ensure staffing requirements met</a:t>
            </a:r>
          </a:p>
          <a:p>
            <a:r>
              <a:rPr lang="en-US" sz="2200" dirty="0">
                <a:solidFill>
                  <a:schemeClr val="tx1"/>
                </a:solidFill>
              </a:rPr>
              <a:t>Necessary equipment and resources</a:t>
            </a:r>
          </a:p>
          <a:p>
            <a:r>
              <a:rPr lang="en-US" sz="2200" dirty="0">
                <a:solidFill>
                  <a:schemeClr val="tx1"/>
                </a:solidFill>
              </a:rPr>
              <a:t>Follow on care for non-beneficiaries</a:t>
            </a:r>
          </a:p>
          <a:p>
            <a:r>
              <a:rPr lang="en-US" sz="2200" dirty="0">
                <a:solidFill>
                  <a:schemeClr val="tx1"/>
                </a:solidFill>
              </a:rPr>
              <a:t>Operational requirements</a:t>
            </a:r>
          </a:p>
          <a:p>
            <a:endParaRPr lang="en-US" sz="2200" dirty="0">
              <a:solidFill>
                <a:schemeClr val="tx1"/>
              </a:solidFill>
            </a:endParaRPr>
          </a:p>
          <a:p>
            <a:pPr lvl="1"/>
            <a:endParaRPr lang="en-US" dirty="0"/>
          </a:p>
        </p:txBody>
      </p:sp>
      <p:sp>
        <p:nvSpPr>
          <p:cNvPr id="4" name="Slide Number Placeholder 3">
            <a:extLst>
              <a:ext uri="{FF2B5EF4-FFF2-40B4-BE49-F238E27FC236}">
                <a16:creationId xmlns:a16="http://schemas.microsoft.com/office/drawing/2014/main" id="{B171C1E9-592C-DC9D-A5DB-9734AA8C0E38}"/>
              </a:ext>
            </a:extLst>
          </p:cNvPr>
          <p:cNvSpPr>
            <a:spLocks noGrp="1"/>
          </p:cNvSpPr>
          <p:nvPr>
            <p:ph type="sldNum" sz="quarter" idx="12"/>
          </p:nvPr>
        </p:nvSpPr>
        <p:spPr/>
        <p:txBody>
          <a:bodyPr/>
          <a:lstStyle/>
          <a:p>
            <a:pPr>
              <a:defRPr/>
            </a:pPr>
            <a:fld id="{73EB51E3-6D89-4BB2-B6C4-A50C49957259}" type="slidenum">
              <a:rPr lang="en-US" smtClean="0"/>
              <a:pPr>
                <a:defRPr/>
              </a:pPr>
              <a:t>8</a:t>
            </a:fld>
            <a:endParaRPr lang="en-US" dirty="0"/>
          </a:p>
        </p:txBody>
      </p:sp>
    </p:spTree>
    <p:extLst>
      <p:ext uri="{BB962C8B-B14F-4D97-AF65-F5344CB8AC3E}">
        <p14:creationId xmlns:p14="http://schemas.microsoft.com/office/powerpoint/2010/main" val="154530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71EC-CA5F-7636-95D0-DA7E7FED8735}"/>
              </a:ext>
            </a:extLst>
          </p:cNvPr>
          <p:cNvSpPr>
            <a:spLocks noGrp="1"/>
          </p:cNvSpPr>
          <p:nvPr>
            <p:ph type="title"/>
          </p:nvPr>
        </p:nvSpPr>
        <p:spPr/>
        <p:txBody>
          <a:bodyPr>
            <a:normAutofit/>
          </a:bodyPr>
          <a:lstStyle/>
          <a:p>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“Trauma touches all”</a:t>
            </a:r>
            <a:endParaRPr lang="en-US" dirty="0"/>
          </a:p>
        </p:txBody>
      </p:sp>
      <p:sp>
        <p:nvSpPr>
          <p:cNvPr id="3" name="Content Placeholder 2">
            <a:extLst>
              <a:ext uri="{FF2B5EF4-FFF2-40B4-BE49-F238E27FC236}">
                <a16:creationId xmlns:a16="http://schemas.microsoft.com/office/drawing/2014/main" id="{343C9F52-211E-EACD-9320-8AE6BA7BE956}"/>
              </a:ext>
            </a:extLst>
          </p:cNvPr>
          <p:cNvSpPr>
            <a:spLocks noGrp="1"/>
          </p:cNvSpPr>
          <p:nvPr>
            <p:ph idx="1"/>
          </p:nvPr>
        </p:nvSpPr>
        <p:spPr/>
        <p:txBody>
          <a:bodyPr>
            <a:normAutofit/>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Trauma patients often cross multiple s</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ervice lines in the hospital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ED, OR, ICU, Radiology</a:t>
            </a:r>
          </a:p>
          <a:p>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Lab services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Blood bank </a:t>
            </a:r>
          </a:p>
          <a:p>
            <a:pPr marL="0" indent="0">
              <a:buNone/>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Surgical and Non-surgical sub-specialists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7883167F-670B-04B2-B62C-956AF6CE7665}"/>
              </a:ext>
            </a:extLst>
          </p:cNvPr>
          <p:cNvSpPr>
            <a:spLocks noGrp="1"/>
          </p:cNvSpPr>
          <p:nvPr>
            <p:ph type="sldNum" sz="quarter" idx="12"/>
          </p:nvPr>
        </p:nvSpPr>
        <p:spPr/>
        <p:txBody>
          <a:bodyPr/>
          <a:lstStyle/>
          <a:p>
            <a:pPr>
              <a:defRPr/>
            </a:pPr>
            <a:fld id="{73EB51E3-6D89-4BB2-B6C4-A50C49957259}" type="slidenum">
              <a:rPr lang="en-US" smtClean="0"/>
              <a:pPr>
                <a:defRPr/>
              </a:pPr>
              <a:t>9</a:t>
            </a:fld>
            <a:endParaRPr lang="en-US" dirty="0"/>
          </a:p>
        </p:txBody>
      </p:sp>
    </p:spTree>
    <p:extLst>
      <p:ext uri="{BB962C8B-B14F-4D97-AF65-F5344CB8AC3E}">
        <p14:creationId xmlns:p14="http://schemas.microsoft.com/office/powerpoint/2010/main" val="2603908382"/>
      </p:ext>
    </p:extLst>
  </p:cSld>
  <p:clrMapOvr>
    <a:masterClrMapping/>
  </p:clrMapOvr>
</p:sld>
</file>

<file path=ppt/theme/theme1.xml><?xml version="1.0" encoding="utf-8"?>
<a:theme xmlns:a="http://schemas.openxmlformats.org/drawingml/2006/main" name="NMCP NMRT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MCP NMRTC Theme" id="{9FE0E241-CF14-4B0B-A88A-33463FFBFDEB}" vid="{3BFD795B-D7D2-415D-BF11-9407DA76C03F}"/>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ical Pow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P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32F56D-11EF-4A53-9FB5-94783F25CA1B}"/>
</file>

<file path=customXml/itemProps2.xml><?xml version="1.0" encoding="utf-8"?>
<ds:datastoreItem xmlns:ds="http://schemas.openxmlformats.org/officeDocument/2006/customXml" ds:itemID="{626B9B0B-5412-4C6C-BB63-BBAE066B377C}">
  <ds:schemaRefs>
    <ds:schemaRef ds:uri="http://schemas.microsoft.com/sharepoint/v3/contenttype/forms"/>
  </ds:schemaRefs>
</ds:datastoreItem>
</file>

<file path=customXml/itemProps3.xml><?xml version="1.0" encoding="utf-8"?>
<ds:datastoreItem xmlns:ds="http://schemas.openxmlformats.org/officeDocument/2006/customXml" ds:itemID="{8FDB5184-E6DA-4DF2-8B55-A7C6FEE7B55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NMCP NMRTC Theme</Template>
  <TotalTime>10933</TotalTime>
  <Words>2197</Words>
  <Application>Microsoft Office PowerPoint</Application>
  <PresentationFormat>On-screen Show (4:3)</PresentationFormat>
  <Paragraphs>275</Paragraphs>
  <Slides>18</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Arial Black</vt:lpstr>
      <vt:lpstr>Calibri</vt:lpstr>
      <vt:lpstr>Times New Roman</vt:lpstr>
      <vt:lpstr>NMCP NMRTC Theme</vt:lpstr>
      <vt:lpstr>3_Office Theme</vt:lpstr>
      <vt:lpstr>1_Medical Power Template</vt:lpstr>
      <vt:lpstr>4Ps Template</vt:lpstr>
      <vt:lpstr>Capturing Complex Medical Care Enhances Medical Readiness at a Military Medical Center – Trauma, Comprehensive Cancer Care, and Transportation</vt:lpstr>
      <vt:lpstr>Disclosures</vt:lpstr>
      <vt:lpstr>Learning Outcomes</vt:lpstr>
      <vt:lpstr>National Defense Strategy</vt:lpstr>
      <vt:lpstr>PowerPoint Presentation</vt:lpstr>
      <vt:lpstr>Trauma Center Designation</vt:lpstr>
      <vt:lpstr>State and ACS requirements </vt:lpstr>
      <vt:lpstr>Challenges</vt:lpstr>
      <vt:lpstr>“Trauma touches all”</vt:lpstr>
      <vt:lpstr>Knowledge, Skills, Abilities</vt:lpstr>
      <vt:lpstr>Cancer Coordination Center</vt:lpstr>
      <vt:lpstr>PowerPoint Presentation</vt:lpstr>
      <vt:lpstr>Four Lines of Effort Capture, Scheduling, Reporting, &amp; Research</vt:lpstr>
      <vt:lpstr>Consultation Tracker</vt:lpstr>
      <vt:lpstr> Project Caladrius</vt:lpstr>
      <vt:lpstr> Project Caladrius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Naval Medical Center Portsmouth</dc:title>
  <dc:creator>Middlebrooks, Reginald (CDR)</dc:creator>
  <cp:lastModifiedBy>Lori Lawrence</cp:lastModifiedBy>
  <cp:revision>128</cp:revision>
  <cp:lastPrinted>2021-11-08T18:55:33Z</cp:lastPrinted>
  <dcterms:created xsi:type="dcterms:W3CDTF">2021-11-08T16:53:37Z</dcterms:created>
  <dcterms:modified xsi:type="dcterms:W3CDTF">2023-12-27T18:57:42Z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